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colors8.xml" ContentType="application/vnd.openxmlformats-officedocument.drawingml.diagramColor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diagrams/layout11.xml" ContentType="application/vnd.openxmlformats-officedocument.drawingml.diagram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diagrams/data11.xml" ContentType="application/vnd.openxmlformats-officedocument.drawingml.diagramData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rawing9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  <p:sldMasterId id="2147483711" r:id="rId2"/>
  </p:sldMasterIdLst>
  <p:notesMasterIdLst>
    <p:notesMasterId r:id="rId38"/>
  </p:notesMasterIdLst>
  <p:sldIdLst>
    <p:sldId id="256" r:id="rId3"/>
    <p:sldId id="257" r:id="rId4"/>
    <p:sldId id="307" r:id="rId5"/>
    <p:sldId id="258" r:id="rId6"/>
    <p:sldId id="264" r:id="rId7"/>
    <p:sldId id="272" r:id="rId8"/>
    <p:sldId id="312" r:id="rId9"/>
    <p:sldId id="319" r:id="rId10"/>
    <p:sldId id="320" r:id="rId11"/>
    <p:sldId id="321" r:id="rId12"/>
    <p:sldId id="322" r:id="rId13"/>
    <p:sldId id="323" r:id="rId14"/>
    <p:sldId id="265" r:id="rId15"/>
    <p:sldId id="273" r:id="rId16"/>
    <p:sldId id="313" r:id="rId17"/>
    <p:sldId id="295" r:id="rId18"/>
    <p:sldId id="298" r:id="rId19"/>
    <p:sldId id="262" r:id="rId20"/>
    <p:sldId id="268" r:id="rId21"/>
    <p:sldId id="311" r:id="rId22"/>
    <p:sldId id="314" r:id="rId23"/>
    <p:sldId id="315" r:id="rId24"/>
    <p:sldId id="317" r:id="rId25"/>
    <p:sldId id="318" r:id="rId26"/>
    <p:sldId id="325" r:id="rId27"/>
    <p:sldId id="326" r:id="rId28"/>
    <p:sldId id="296" r:id="rId29"/>
    <p:sldId id="279" r:id="rId30"/>
    <p:sldId id="283" r:id="rId31"/>
    <p:sldId id="281" r:id="rId32"/>
    <p:sldId id="327" r:id="rId33"/>
    <p:sldId id="282" r:id="rId34"/>
    <p:sldId id="269" r:id="rId35"/>
    <p:sldId id="263" r:id="rId36"/>
    <p:sldId id="329" r:id="rId37"/>
  </p:sldIdLst>
  <p:sldSz cx="9144000" cy="6858000" type="screen4x3"/>
  <p:notesSz cx="6858000" cy="9144000"/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050"/>
    <a:srgbClr val="FF7C80"/>
    <a:srgbClr val="003399"/>
    <a:srgbClr val="FF9900"/>
    <a:srgbClr val="FFCC00"/>
    <a:srgbClr val="9999FF"/>
    <a:srgbClr val="6600CC"/>
    <a:srgbClr val="FFCC99"/>
    <a:srgbClr val="CC0000"/>
    <a:srgbClr val="0066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1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9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673BDC0-3623-4E0B-930A-165A1C11F8FE}" type="doc">
      <dgm:prSet loTypeId="urn:microsoft.com/office/officeart/2005/8/layout/hList9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l-GR"/>
        </a:p>
      </dgm:t>
    </dgm:pt>
    <dgm:pt modelId="{8B215A3B-8276-4F1D-BE62-A553C7325E1D}">
      <dgm:prSet phldrT="[Κείμενο]"/>
      <dgm:spPr/>
      <dgm:t>
        <a:bodyPr/>
        <a:lstStyle/>
        <a:p>
          <a:r>
            <a:rPr lang="el-GR" dirty="0" smtClean="0"/>
            <a:t>Σπουδές</a:t>
          </a:r>
          <a:endParaRPr lang="el-GR" dirty="0"/>
        </a:p>
      </dgm:t>
    </dgm:pt>
    <dgm:pt modelId="{E5404ECE-0B19-4B41-8415-8E318A088BC8}" type="parTrans" cxnId="{6D9D3ED7-3EC4-4070-9105-E8D7A073951B}">
      <dgm:prSet/>
      <dgm:spPr/>
      <dgm:t>
        <a:bodyPr/>
        <a:lstStyle/>
        <a:p>
          <a:endParaRPr lang="el-GR"/>
        </a:p>
      </dgm:t>
    </dgm:pt>
    <dgm:pt modelId="{ADC3A1FE-0439-4AEE-8B8F-625AA757C013}" type="sibTrans" cxnId="{6D9D3ED7-3EC4-4070-9105-E8D7A073951B}">
      <dgm:prSet/>
      <dgm:spPr/>
      <dgm:t>
        <a:bodyPr/>
        <a:lstStyle/>
        <a:p>
          <a:endParaRPr lang="el-GR"/>
        </a:p>
      </dgm:t>
    </dgm:pt>
    <dgm:pt modelId="{A34695EC-AABC-4CC9-B4F6-80A9BC4D6083}">
      <dgm:prSet phldrT="[Κείμενο]" custT="1"/>
      <dgm:spPr/>
      <dgm:t>
        <a:bodyPr/>
        <a:lstStyle/>
        <a:p>
          <a:r>
            <a:rPr lang="el-GR" sz="2000" dirty="0" smtClean="0"/>
            <a:t>Συγκεκριμένες επιλογές</a:t>
          </a:r>
        </a:p>
      </dgm:t>
    </dgm:pt>
    <dgm:pt modelId="{A6BFB0E6-8C95-47A0-AA3D-82A54BC1C6DA}" type="parTrans" cxnId="{1E295384-5C90-4008-9648-AEEC4FAA6AEF}">
      <dgm:prSet/>
      <dgm:spPr/>
      <dgm:t>
        <a:bodyPr/>
        <a:lstStyle/>
        <a:p>
          <a:endParaRPr lang="el-GR"/>
        </a:p>
      </dgm:t>
    </dgm:pt>
    <dgm:pt modelId="{8E895257-4B8D-4805-B6B1-862F961EE3BB}" type="sibTrans" cxnId="{1E295384-5C90-4008-9648-AEEC4FAA6AEF}">
      <dgm:prSet/>
      <dgm:spPr/>
      <dgm:t>
        <a:bodyPr/>
        <a:lstStyle/>
        <a:p>
          <a:endParaRPr lang="el-GR"/>
        </a:p>
      </dgm:t>
    </dgm:pt>
    <dgm:pt modelId="{20B9CA10-6B68-4A84-A1D3-DF6494720A58}">
      <dgm:prSet phldrT="[Κείμενο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l-GR" sz="1800" dirty="0" smtClean="0"/>
            <a:t>Μόνο Ιδρύματα με τα οποία το Τμήμα μου έχει συνάψει Διμερή Συμφωνία</a:t>
          </a:r>
        </a:p>
        <a:p>
          <a:pPr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dirty="0"/>
        </a:p>
      </dgm:t>
    </dgm:pt>
    <dgm:pt modelId="{F1FC736A-BEDA-4D04-867F-C762F5F8BE98}" type="parTrans" cxnId="{8F02031C-00D4-441B-B1FC-1AF99A5500A5}">
      <dgm:prSet/>
      <dgm:spPr/>
      <dgm:t>
        <a:bodyPr/>
        <a:lstStyle/>
        <a:p>
          <a:endParaRPr lang="el-GR"/>
        </a:p>
      </dgm:t>
    </dgm:pt>
    <dgm:pt modelId="{58B7E9D3-71CA-41FF-BD45-B0D95DF3EC79}" type="sibTrans" cxnId="{8F02031C-00D4-441B-B1FC-1AF99A5500A5}">
      <dgm:prSet/>
      <dgm:spPr/>
      <dgm:t>
        <a:bodyPr/>
        <a:lstStyle/>
        <a:p>
          <a:endParaRPr lang="el-GR"/>
        </a:p>
      </dgm:t>
    </dgm:pt>
    <dgm:pt modelId="{00257BE3-100F-43B5-838C-762B9EA7E88A}">
      <dgm:prSet phldrT="[Κείμενο]"/>
      <dgm:spPr>
        <a:solidFill>
          <a:schemeClr val="tx1">
            <a:lumMod val="50000"/>
            <a:lumOff val="50000"/>
          </a:schemeClr>
        </a:solidFill>
      </dgm:spPr>
      <dgm:t>
        <a:bodyPr/>
        <a:lstStyle/>
        <a:p>
          <a:r>
            <a:rPr lang="el-GR" dirty="0" smtClean="0"/>
            <a:t>Πρακτική άσκηση</a:t>
          </a:r>
          <a:endParaRPr lang="el-GR" dirty="0"/>
        </a:p>
      </dgm:t>
    </dgm:pt>
    <dgm:pt modelId="{4EA3D61C-204E-4882-9A7B-B0EBACB1DFBF}" type="parTrans" cxnId="{3BB1680D-59FE-4B8F-A58F-166FCE941D3A}">
      <dgm:prSet/>
      <dgm:spPr/>
      <dgm:t>
        <a:bodyPr/>
        <a:lstStyle/>
        <a:p>
          <a:endParaRPr lang="el-GR"/>
        </a:p>
      </dgm:t>
    </dgm:pt>
    <dgm:pt modelId="{96EBD8EC-82FC-44CD-9B78-F4CCCC729458}" type="sibTrans" cxnId="{3BB1680D-59FE-4B8F-A58F-166FCE941D3A}">
      <dgm:prSet/>
      <dgm:spPr/>
      <dgm:t>
        <a:bodyPr/>
        <a:lstStyle/>
        <a:p>
          <a:endParaRPr lang="el-GR"/>
        </a:p>
      </dgm:t>
    </dgm:pt>
    <dgm:pt modelId="{B646BD61-4865-41B4-A821-B68E5A986C5C}">
      <dgm:prSet phldrT="[Κείμενο]" custT="1"/>
      <dgm:spPr>
        <a:solidFill>
          <a:srgbClr val="FFCC99">
            <a:alpha val="89804"/>
          </a:srgbClr>
        </a:solidFill>
      </dgm:spPr>
      <dgm:t>
        <a:bodyPr/>
        <a:lstStyle/>
        <a:p>
          <a:r>
            <a:rPr lang="el-GR" sz="2000" dirty="0" smtClean="0"/>
            <a:t>Ανεξάντλητες επιλογές</a:t>
          </a:r>
          <a:endParaRPr lang="el-GR" sz="2000" dirty="0"/>
        </a:p>
      </dgm:t>
    </dgm:pt>
    <dgm:pt modelId="{4594AF0D-797B-459D-8308-CDBE7BB09903}" type="parTrans" cxnId="{CF17F04E-9518-4295-BF30-8C923C5352F3}">
      <dgm:prSet/>
      <dgm:spPr/>
      <dgm:t>
        <a:bodyPr/>
        <a:lstStyle/>
        <a:p>
          <a:endParaRPr lang="el-GR"/>
        </a:p>
      </dgm:t>
    </dgm:pt>
    <dgm:pt modelId="{A20DED7C-9228-43E0-832D-DA34A50F264A}" type="sibTrans" cxnId="{CF17F04E-9518-4295-BF30-8C923C5352F3}">
      <dgm:prSet/>
      <dgm:spPr/>
      <dgm:t>
        <a:bodyPr/>
        <a:lstStyle/>
        <a:p>
          <a:endParaRPr lang="el-GR"/>
        </a:p>
      </dgm:t>
    </dgm:pt>
    <dgm:pt modelId="{36DA39DE-8211-4955-92BA-94D2817E9609}">
      <dgm:prSet phldrT="[Κείμενο]" custT="1"/>
      <dgm:spPr/>
      <dgm:t>
        <a:bodyPr/>
        <a:lstStyle/>
        <a:p>
          <a:r>
            <a:rPr lang="el-GR" sz="1800" dirty="0" smtClean="0"/>
            <a:t>Ο ενδιαφερόμενος αναζητά μόνος του το φορέα πρακτικής άσκησης (επιχείρηση, δημόσιος/ ιδιωτικός φορέας, πανεπιστήμιο, ερευνητικό κέντρο)</a:t>
          </a:r>
          <a:endParaRPr lang="el-GR" sz="1800" dirty="0"/>
        </a:p>
      </dgm:t>
    </dgm:pt>
    <dgm:pt modelId="{E1D33A22-2AB9-467D-976F-097448945EC9}" type="parTrans" cxnId="{3528B8DC-D744-41E0-8BA9-820C7E46E596}">
      <dgm:prSet/>
      <dgm:spPr/>
      <dgm:t>
        <a:bodyPr/>
        <a:lstStyle/>
        <a:p>
          <a:endParaRPr lang="el-GR"/>
        </a:p>
      </dgm:t>
    </dgm:pt>
    <dgm:pt modelId="{94AB5094-41F9-4806-9A98-1035674970B3}" type="sibTrans" cxnId="{3528B8DC-D744-41E0-8BA9-820C7E46E596}">
      <dgm:prSet/>
      <dgm:spPr/>
      <dgm:t>
        <a:bodyPr/>
        <a:lstStyle/>
        <a:p>
          <a:endParaRPr lang="el-GR"/>
        </a:p>
      </dgm:t>
    </dgm:pt>
    <dgm:pt modelId="{42B98213-318D-499D-B60D-71E3C7DA6BBE}" type="pres">
      <dgm:prSet presAssocID="{8673BDC0-3623-4E0B-930A-165A1C11F8FE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el-GR"/>
        </a:p>
      </dgm:t>
    </dgm:pt>
    <dgm:pt modelId="{D8D3C239-B5C1-4760-9607-324FD488E639}" type="pres">
      <dgm:prSet presAssocID="{8B215A3B-8276-4F1D-BE62-A553C7325E1D}" presName="posSpace" presStyleCnt="0"/>
      <dgm:spPr/>
    </dgm:pt>
    <dgm:pt modelId="{AB10C990-361B-4240-AF8A-F444D45C0C10}" type="pres">
      <dgm:prSet presAssocID="{8B215A3B-8276-4F1D-BE62-A553C7325E1D}" presName="vertFlow" presStyleCnt="0"/>
      <dgm:spPr/>
    </dgm:pt>
    <dgm:pt modelId="{F1048011-37C1-429C-A5A9-0DA3A10665EC}" type="pres">
      <dgm:prSet presAssocID="{8B215A3B-8276-4F1D-BE62-A553C7325E1D}" presName="topSpace" presStyleCnt="0"/>
      <dgm:spPr/>
    </dgm:pt>
    <dgm:pt modelId="{DD5BB980-37BE-4E89-8085-70FD84FAEEE9}" type="pres">
      <dgm:prSet presAssocID="{8B215A3B-8276-4F1D-BE62-A553C7325E1D}" presName="firstComp" presStyleCnt="0"/>
      <dgm:spPr/>
    </dgm:pt>
    <dgm:pt modelId="{0E794CC4-65DB-4BF7-905D-8685C108E1DE}" type="pres">
      <dgm:prSet presAssocID="{8B215A3B-8276-4F1D-BE62-A553C7325E1D}" presName="firstChild" presStyleLbl="bgAccFollowNode1" presStyleIdx="0" presStyleCnt="4" custScaleY="46944" custLinFactNeighborX="1860" custLinFactNeighborY="17121"/>
      <dgm:spPr/>
      <dgm:t>
        <a:bodyPr/>
        <a:lstStyle/>
        <a:p>
          <a:endParaRPr lang="el-GR"/>
        </a:p>
      </dgm:t>
    </dgm:pt>
    <dgm:pt modelId="{DBC65ACE-D625-4831-A0E2-62F8BFD2F854}" type="pres">
      <dgm:prSet presAssocID="{8B215A3B-8276-4F1D-BE62-A553C7325E1D}" presName="firstChildTx" presStyleLbl="b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B9BBC11F-F7BA-496C-9B6E-37A89CC05FEB}" type="pres">
      <dgm:prSet presAssocID="{20B9CA10-6B68-4A84-A1D3-DF6494720A58}" presName="comp" presStyleCnt="0"/>
      <dgm:spPr/>
    </dgm:pt>
    <dgm:pt modelId="{80CEAABB-C054-47BB-BFD2-E19ACC167506}" type="pres">
      <dgm:prSet presAssocID="{20B9CA10-6B68-4A84-A1D3-DF6494720A58}" presName="child" presStyleLbl="bgAccFollowNode1" presStyleIdx="1" presStyleCnt="4" custScaleX="125479" custScaleY="129379" custLinFactNeighborX="-999" custLinFactNeighborY="17186"/>
      <dgm:spPr/>
      <dgm:t>
        <a:bodyPr/>
        <a:lstStyle/>
        <a:p>
          <a:endParaRPr lang="el-GR"/>
        </a:p>
      </dgm:t>
    </dgm:pt>
    <dgm:pt modelId="{AF9A2CB4-6B36-46CF-BA87-79C0624BAE6E}" type="pres">
      <dgm:prSet presAssocID="{20B9CA10-6B68-4A84-A1D3-DF6494720A58}" presName="childTx" presStyleLbl="b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FB994540-A225-4427-A0CE-DD202AE3AF4D}" type="pres">
      <dgm:prSet presAssocID="{8B215A3B-8276-4F1D-BE62-A553C7325E1D}" presName="negSpace" presStyleCnt="0"/>
      <dgm:spPr/>
    </dgm:pt>
    <dgm:pt modelId="{5D45300C-1CFB-4247-9CDA-23D49D22859B}" type="pres">
      <dgm:prSet presAssocID="{8B215A3B-8276-4F1D-BE62-A553C7325E1D}" presName="circle" presStyleLbl="node1" presStyleIdx="0" presStyleCnt="2" custLinFactNeighborX="-64933" custLinFactNeighborY="-37049"/>
      <dgm:spPr/>
      <dgm:t>
        <a:bodyPr/>
        <a:lstStyle/>
        <a:p>
          <a:endParaRPr lang="el-GR"/>
        </a:p>
      </dgm:t>
    </dgm:pt>
    <dgm:pt modelId="{A8434A35-29E2-4538-8B2B-C4DB55C2A907}" type="pres">
      <dgm:prSet presAssocID="{ADC3A1FE-0439-4AEE-8B8F-625AA757C013}" presName="transSpace" presStyleCnt="0"/>
      <dgm:spPr/>
    </dgm:pt>
    <dgm:pt modelId="{B28CFE93-602A-41BC-A54C-5B71073209C6}" type="pres">
      <dgm:prSet presAssocID="{00257BE3-100F-43B5-838C-762B9EA7E88A}" presName="posSpace" presStyleCnt="0"/>
      <dgm:spPr/>
    </dgm:pt>
    <dgm:pt modelId="{9D3787F7-4F95-422A-B94C-0EF0D01855FC}" type="pres">
      <dgm:prSet presAssocID="{00257BE3-100F-43B5-838C-762B9EA7E88A}" presName="vertFlow" presStyleCnt="0"/>
      <dgm:spPr/>
    </dgm:pt>
    <dgm:pt modelId="{E16AE61C-8274-4F33-A4EE-AA7245302EB9}" type="pres">
      <dgm:prSet presAssocID="{00257BE3-100F-43B5-838C-762B9EA7E88A}" presName="topSpace" presStyleCnt="0"/>
      <dgm:spPr/>
    </dgm:pt>
    <dgm:pt modelId="{D6FCF559-6835-486E-BD59-6D4F61146A8D}" type="pres">
      <dgm:prSet presAssocID="{00257BE3-100F-43B5-838C-762B9EA7E88A}" presName="firstComp" presStyleCnt="0"/>
      <dgm:spPr/>
    </dgm:pt>
    <dgm:pt modelId="{0769494F-5F37-4B05-9C09-565BECC58CE2}" type="pres">
      <dgm:prSet presAssocID="{00257BE3-100F-43B5-838C-762B9EA7E88A}" presName="firstChild" presStyleLbl="bgAccFollowNode1" presStyleIdx="2" presStyleCnt="4" custScaleY="59649" custLinFactNeighborX="-14582" custLinFactNeighborY="15682"/>
      <dgm:spPr/>
      <dgm:t>
        <a:bodyPr/>
        <a:lstStyle/>
        <a:p>
          <a:endParaRPr lang="el-GR"/>
        </a:p>
      </dgm:t>
    </dgm:pt>
    <dgm:pt modelId="{FD84FC4F-7300-455F-BCF9-D6049826FAE4}" type="pres">
      <dgm:prSet presAssocID="{00257BE3-100F-43B5-838C-762B9EA7E88A}" presName="firstChildTx" presStyleLbl="b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EA482E8E-00A1-44BC-92A2-BF99A3C696D6}" type="pres">
      <dgm:prSet presAssocID="{36DA39DE-8211-4955-92BA-94D2817E9609}" presName="comp" presStyleCnt="0"/>
      <dgm:spPr/>
    </dgm:pt>
    <dgm:pt modelId="{B94ACFBF-195F-48B6-A71F-79AAE57099BD}" type="pres">
      <dgm:prSet presAssocID="{36DA39DE-8211-4955-92BA-94D2817E9609}" presName="child" presStyleLbl="bgAccFollowNode1" presStyleIdx="3" presStyleCnt="4" custScaleX="130133" custScaleY="153129" custLinFactNeighborX="-25778" custLinFactNeighborY="17520"/>
      <dgm:spPr/>
      <dgm:t>
        <a:bodyPr/>
        <a:lstStyle/>
        <a:p>
          <a:endParaRPr lang="el-GR"/>
        </a:p>
      </dgm:t>
    </dgm:pt>
    <dgm:pt modelId="{5DA22B1C-4FD0-4629-B686-357DB5F0B507}" type="pres">
      <dgm:prSet presAssocID="{36DA39DE-8211-4955-92BA-94D2817E9609}" presName="childTx" presStyleLbl="b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C7E42D64-0948-49A6-BD14-48CC1F92CA9C}" type="pres">
      <dgm:prSet presAssocID="{00257BE3-100F-43B5-838C-762B9EA7E88A}" presName="negSpace" presStyleCnt="0"/>
      <dgm:spPr/>
    </dgm:pt>
    <dgm:pt modelId="{71D05E0E-CB62-4262-A8D0-AD7A74CFF543}" type="pres">
      <dgm:prSet presAssocID="{00257BE3-100F-43B5-838C-762B9EA7E88A}" presName="circle" presStyleLbl="node1" presStyleIdx="1" presStyleCnt="2" custLinFactNeighborX="-23405" custLinFactNeighborY="-31459"/>
      <dgm:spPr/>
      <dgm:t>
        <a:bodyPr/>
        <a:lstStyle/>
        <a:p>
          <a:endParaRPr lang="el-GR"/>
        </a:p>
      </dgm:t>
    </dgm:pt>
  </dgm:ptLst>
  <dgm:cxnLst>
    <dgm:cxn modelId="{E25A87B1-137C-41A4-95F4-1C86CA745202}" type="presOf" srcId="{20B9CA10-6B68-4A84-A1D3-DF6494720A58}" destId="{80CEAABB-C054-47BB-BFD2-E19ACC167506}" srcOrd="0" destOrd="0" presId="urn:microsoft.com/office/officeart/2005/8/layout/hList9"/>
    <dgm:cxn modelId="{800550F6-2567-41B6-9A51-35D5F8E9E24E}" type="presOf" srcId="{00257BE3-100F-43B5-838C-762B9EA7E88A}" destId="{71D05E0E-CB62-4262-A8D0-AD7A74CFF543}" srcOrd="0" destOrd="0" presId="urn:microsoft.com/office/officeart/2005/8/layout/hList9"/>
    <dgm:cxn modelId="{1E295384-5C90-4008-9648-AEEC4FAA6AEF}" srcId="{8B215A3B-8276-4F1D-BE62-A553C7325E1D}" destId="{A34695EC-AABC-4CC9-B4F6-80A9BC4D6083}" srcOrd="0" destOrd="0" parTransId="{A6BFB0E6-8C95-47A0-AA3D-82A54BC1C6DA}" sibTransId="{8E895257-4B8D-4805-B6B1-862F961EE3BB}"/>
    <dgm:cxn modelId="{50F8E1F4-7B77-4292-A330-3F9BF7653EE1}" type="presOf" srcId="{36DA39DE-8211-4955-92BA-94D2817E9609}" destId="{B94ACFBF-195F-48B6-A71F-79AAE57099BD}" srcOrd="0" destOrd="0" presId="urn:microsoft.com/office/officeart/2005/8/layout/hList9"/>
    <dgm:cxn modelId="{CF17F04E-9518-4295-BF30-8C923C5352F3}" srcId="{00257BE3-100F-43B5-838C-762B9EA7E88A}" destId="{B646BD61-4865-41B4-A821-B68E5A986C5C}" srcOrd="0" destOrd="0" parTransId="{4594AF0D-797B-459D-8308-CDBE7BB09903}" sibTransId="{A20DED7C-9228-43E0-832D-DA34A50F264A}"/>
    <dgm:cxn modelId="{3BB1680D-59FE-4B8F-A58F-166FCE941D3A}" srcId="{8673BDC0-3623-4E0B-930A-165A1C11F8FE}" destId="{00257BE3-100F-43B5-838C-762B9EA7E88A}" srcOrd="1" destOrd="0" parTransId="{4EA3D61C-204E-4882-9A7B-B0EBACB1DFBF}" sibTransId="{96EBD8EC-82FC-44CD-9B78-F4CCCC729458}"/>
    <dgm:cxn modelId="{C976F07A-2049-4E83-B9B5-73D6C9A27D42}" type="presOf" srcId="{B646BD61-4865-41B4-A821-B68E5A986C5C}" destId="{0769494F-5F37-4B05-9C09-565BECC58CE2}" srcOrd="0" destOrd="0" presId="urn:microsoft.com/office/officeart/2005/8/layout/hList9"/>
    <dgm:cxn modelId="{21CBDDE7-3580-493D-816F-5D87FE4B2AC0}" type="presOf" srcId="{B646BD61-4865-41B4-A821-B68E5A986C5C}" destId="{FD84FC4F-7300-455F-BCF9-D6049826FAE4}" srcOrd="1" destOrd="0" presId="urn:microsoft.com/office/officeart/2005/8/layout/hList9"/>
    <dgm:cxn modelId="{6F09BB1A-62CB-4AA0-AD85-147A284AFD12}" type="presOf" srcId="{8673BDC0-3623-4E0B-930A-165A1C11F8FE}" destId="{42B98213-318D-499D-B60D-71E3C7DA6BBE}" srcOrd="0" destOrd="0" presId="urn:microsoft.com/office/officeart/2005/8/layout/hList9"/>
    <dgm:cxn modelId="{6D9D3ED7-3EC4-4070-9105-E8D7A073951B}" srcId="{8673BDC0-3623-4E0B-930A-165A1C11F8FE}" destId="{8B215A3B-8276-4F1D-BE62-A553C7325E1D}" srcOrd="0" destOrd="0" parTransId="{E5404ECE-0B19-4B41-8415-8E318A088BC8}" sibTransId="{ADC3A1FE-0439-4AEE-8B8F-625AA757C013}"/>
    <dgm:cxn modelId="{3528B8DC-D744-41E0-8BA9-820C7E46E596}" srcId="{00257BE3-100F-43B5-838C-762B9EA7E88A}" destId="{36DA39DE-8211-4955-92BA-94D2817E9609}" srcOrd="1" destOrd="0" parTransId="{E1D33A22-2AB9-467D-976F-097448945EC9}" sibTransId="{94AB5094-41F9-4806-9A98-1035674970B3}"/>
    <dgm:cxn modelId="{C2D2A363-A0D9-4F00-BC51-719E221473BD}" type="presOf" srcId="{36DA39DE-8211-4955-92BA-94D2817E9609}" destId="{5DA22B1C-4FD0-4629-B686-357DB5F0B507}" srcOrd="1" destOrd="0" presId="urn:microsoft.com/office/officeart/2005/8/layout/hList9"/>
    <dgm:cxn modelId="{EB82AD4F-1AC3-4A0E-9EE2-3C92C8EEBCBD}" type="presOf" srcId="{20B9CA10-6B68-4A84-A1D3-DF6494720A58}" destId="{AF9A2CB4-6B36-46CF-BA87-79C0624BAE6E}" srcOrd="1" destOrd="0" presId="urn:microsoft.com/office/officeart/2005/8/layout/hList9"/>
    <dgm:cxn modelId="{8F02031C-00D4-441B-B1FC-1AF99A5500A5}" srcId="{8B215A3B-8276-4F1D-BE62-A553C7325E1D}" destId="{20B9CA10-6B68-4A84-A1D3-DF6494720A58}" srcOrd="1" destOrd="0" parTransId="{F1FC736A-BEDA-4D04-867F-C762F5F8BE98}" sibTransId="{58B7E9D3-71CA-41FF-BD45-B0D95DF3EC79}"/>
    <dgm:cxn modelId="{31010FED-3112-420D-8DD9-6891FA6EED29}" type="presOf" srcId="{A34695EC-AABC-4CC9-B4F6-80A9BC4D6083}" destId="{0E794CC4-65DB-4BF7-905D-8685C108E1DE}" srcOrd="0" destOrd="0" presId="urn:microsoft.com/office/officeart/2005/8/layout/hList9"/>
    <dgm:cxn modelId="{A076FFD5-AD22-463D-8CB5-87B89C035ACE}" type="presOf" srcId="{A34695EC-AABC-4CC9-B4F6-80A9BC4D6083}" destId="{DBC65ACE-D625-4831-A0E2-62F8BFD2F854}" srcOrd="1" destOrd="0" presId="urn:microsoft.com/office/officeart/2005/8/layout/hList9"/>
    <dgm:cxn modelId="{1947544E-1728-41AC-81BF-0568A39E66DD}" type="presOf" srcId="{8B215A3B-8276-4F1D-BE62-A553C7325E1D}" destId="{5D45300C-1CFB-4247-9CDA-23D49D22859B}" srcOrd="0" destOrd="0" presId="urn:microsoft.com/office/officeart/2005/8/layout/hList9"/>
    <dgm:cxn modelId="{16D53D47-9A68-441B-90FC-D366140530BB}" type="presParOf" srcId="{42B98213-318D-499D-B60D-71E3C7DA6BBE}" destId="{D8D3C239-B5C1-4760-9607-324FD488E639}" srcOrd="0" destOrd="0" presId="urn:microsoft.com/office/officeart/2005/8/layout/hList9"/>
    <dgm:cxn modelId="{64DB2868-8FDD-4A02-BC07-71853FE60F9D}" type="presParOf" srcId="{42B98213-318D-499D-B60D-71E3C7DA6BBE}" destId="{AB10C990-361B-4240-AF8A-F444D45C0C10}" srcOrd="1" destOrd="0" presId="urn:microsoft.com/office/officeart/2005/8/layout/hList9"/>
    <dgm:cxn modelId="{7879249A-670A-4DC0-870B-9CE9DEAD581F}" type="presParOf" srcId="{AB10C990-361B-4240-AF8A-F444D45C0C10}" destId="{F1048011-37C1-429C-A5A9-0DA3A10665EC}" srcOrd="0" destOrd="0" presId="urn:microsoft.com/office/officeart/2005/8/layout/hList9"/>
    <dgm:cxn modelId="{B6D26ACD-63EA-4B1F-A863-EFFAAAF1595F}" type="presParOf" srcId="{AB10C990-361B-4240-AF8A-F444D45C0C10}" destId="{DD5BB980-37BE-4E89-8085-70FD84FAEEE9}" srcOrd="1" destOrd="0" presId="urn:microsoft.com/office/officeart/2005/8/layout/hList9"/>
    <dgm:cxn modelId="{49A1AC95-2A54-4EB3-ABA4-A18AAC193BE0}" type="presParOf" srcId="{DD5BB980-37BE-4E89-8085-70FD84FAEEE9}" destId="{0E794CC4-65DB-4BF7-905D-8685C108E1DE}" srcOrd="0" destOrd="0" presId="urn:microsoft.com/office/officeart/2005/8/layout/hList9"/>
    <dgm:cxn modelId="{4B5511C1-02C2-456E-936A-35AB7463FB09}" type="presParOf" srcId="{DD5BB980-37BE-4E89-8085-70FD84FAEEE9}" destId="{DBC65ACE-D625-4831-A0E2-62F8BFD2F854}" srcOrd="1" destOrd="0" presId="urn:microsoft.com/office/officeart/2005/8/layout/hList9"/>
    <dgm:cxn modelId="{A3D56CF4-C830-478F-BCAA-1992CCE3F950}" type="presParOf" srcId="{AB10C990-361B-4240-AF8A-F444D45C0C10}" destId="{B9BBC11F-F7BA-496C-9B6E-37A89CC05FEB}" srcOrd="2" destOrd="0" presId="urn:microsoft.com/office/officeart/2005/8/layout/hList9"/>
    <dgm:cxn modelId="{BBB5837F-6464-4C35-9FF0-BD7245E3A0AD}" type="presParOf" srcId="{B9BBC11F-F7BA-496C-9B6E-37A89CC05FEB}" destId="{80CEAABB-C054-47BB-BFD2-E19ACC167506}" srcOrd="0" destOrd="0" presId="urn:microsoft.com/office/officeart/2005/8/layout/hList9"/>
    <dgm:cxn modelId="{2EDED45E-C83C-4A0A-97E0-D69A1337FDFC}" type="presParOf" srcId="{B9BBC11F-F7BA-496C-9B6E-37A89CC05FEB}" destId="{AF9A2CB4-6B36-46CF-BA87-79C0624BAE6E}" srcOrd="1" destOrd="0" presId="urn:microsoft.com/office/officeart/2005/8/layout/hList9"/>
    <dgm:cxn modelId="{2DA327D0-E62D-49E6-A84C-29BB322B4AD1}" type="presParOf" srcId="{42B98213-318D-499D-B60D-71E3C7DA6BBE}" destId="{FB994540-A225-4427-A0CE-DD202AE3AF4D}" srcOrd="2" destOrd="0" presId="urn:microsoft.com/office/officeart/2005/8/layout/hList9"/>
    <dgm:cxn modelId="{4DBB7685-3EE2-44E5-B1BB-326161D57F9C}" type="presParOf" srcId="{42B98213-318D-499D-B60D-71E3C7DA6BBE}" destId="{5D45300C-1CFB-4247-9CDA-23D49D22859B}" srcOrd="3" destOrd="0" presId="urn:microsoft.com/office/officeart/2005/8/layout/hList9"/>
    <dgm:cxn modelId="{7D441468-4E7B-407A-8AFD-408E6FC71B0A}" type="presParOf" srcId="{42B98213-318D-499D-B60D-71E3C7DA6BBE}" destId="{A8434A35-29E2-4538-8B2B-C4DB55C2A907}" srcOrd="4" destOrd="0" presId="urn:microsoft.com/office/officeart/2005/8/layout/hList9"/>
    <dgm:cxn modelId="{5273A062-DD4A-4F48-8E06-BC61E2C1FE24}" type="presParOf" srcId="{42B98213-318D-499D-B60D-71E3C7DA6BBE}" destId="{B28CFE93-602A-41BC-A54C-5B71073209C6}" srcOrd="5" destOrd="0" presId="urn:microsoft.com/office/officeart/2005/8/layout/hList9"/>
    <dgm:cxn modelId="{6E5F3730-8D4F-4B92-98C3-7729054D0700}" type="presParOf" srcId="{42B98213-318D-499D-B60D-71E3C7DA6BBE}" destId="{9D3787F7-4F95-422A-B94C-0EF0D01855FC}" srcOrd="6" destOrd="0" presId="urn:microsoft.com/office/officeart/2005/8/layout/hList9"/>
    <dgm:cxn modelId="{A133A60E-55D8-4C86-A5A6-0B5EDDFEA223}" type="presParOf" srcId="{9D3787F7-4F95-422A-B94C-0EF0D01855FC}" destId="{E16AE61C-8274-4F33-A4EE-AA7245302EB9}" srcOrd="0" destOrd="0" presId="urn:microsoft.com/office/officeart/2005/8/layout/hList9"/>
    <dgm:cxn modelId="{3CC7E806-604B-40D0-B91F-7517721D4487}" type="presParOf" srcId="{9D3787F7-4F95-422A-B94C-0EF0D01855FC}" destId="{D6FCF559-6835-486E-BD59-6D4F61146A8D}" srcOrd="1" destOrd="0" presId="urn:microsoft.com/office/officeart/2005/8/layout/hList9"/>
    <dgm:cxn modelId="{60133CB1-3D17-490B-BB1C-F1240328B8E6}" type="presParOf" srcId="{D6FCF559-6835-486E-BD59-6D4F61146A8D}" destId="{0769494F-5F37-4B05-9C09-565BECC58CE2}" srcOrd="0" destOrd="0" presId="urn:microsoft.com/office/officeart/2005/8/layout/hList9"/>
    <dgm:cxn modelId="{543DC25E-C6C1-4075-A63B-9694CF4DEA15}" type="presParOf" srcId="{D6FCF559-6835-486E-BD59-6D4F61146A8D}" destId="{FD84FC4F-7300-455F-BCF9-D6049826FAE4}" srcOrd="1" destOrd="0" presId="urn:microsoft.com/office/officeart/2005/8/layout/hList9"/>
    <dgm:cxn modelId="{DD7A811A-0D74-448B-B62B-27FD99E36E2D}" type="presParOf" srcId="{9D3787F7-4F95-422A-B94C-0EF0D01855FC}" destId="{EA482E8E-00A1-44BC-92A2-BF99A3C696D6}" srcOrd="2" destOrd="0" presId="urn:microsoft.com/office/officeart/2005/8/layout/hList9"/>
    <dgm:cxn modelId="{E59A2AF1-5427-42DB-B631-E76093093664}" type="presParOf" srcId="{EA482E8E-00A1-44BC-92A2-BF99A3C696D6}" destId="{B94ACFBF-195F-48B6-A71F-79AAE57099BD}" srcOrd="0" destOrd="0" presId="urn:microsoft.com/office/officeart/2005/8/layout/hList9"/>
    <dgm:cxn modelId="{F7EDD688-4A6E-4B2E-9EB3-954153DBBED0}" type="presParOf" srcId="{EA482E8E-00A1-44BC-92A2-BF99A3C696D6}" destId="{5DA22B1C-4FD0-4629-B686-357DB5F0B507}" srcOrd="1" destOrd="0" presId="urn:microsoft.com/office/officeart/2005/8/layout/hList9"/>
    <dgm:cxn modelId="{B2A57511-3CC7-4F98-862D-4C4D4144B61A}" type="presParOf" srcId="{42B98213-318D-499D-B60D-71E3C7DA6BBE}" destId="{C7E42D64-0948-49A6-BD14-48CC1F92CA9C}" srcOrd="7" destOrd="0" presId="urn:microsoft.com/office/officeart/2005/8/layout/hList9"/>
    <dgm:cxn modelId="{1D66A6AF-182A-478B-8A44-50956261B4E7}" type="presParOf" srcId="{42B98213-318D-499D-B60D-71E3C7DA6BBE}" destId="{71D05E0E-CB62-4262-A8D0-AD7A74CFF543}" srcOrd="8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881D7303-78D8-49A5-B1A6-C1CAECB4F1ED}" type="doc">
      <dgm:prSet loTypeId="urn:microsoft.com/office/officeart/2005/8/layout/hierarchy2" loCatId="hierarchy" qsTypeId="urn:microsoft.com/office/officeart/2005/8/quickstyle/simple1#1" qsCatId="simple" csTypeId="urn:microsoft.com/office/officeart/2005/8/colors/colorful3" csCatId="colorful" phldr="1"/>
      <dgm:spPr/>
      <dgm:t>
        <a:bodyPr/>
        <a:lstStyle/>
        <a:p>
          <a:endParaRPr lang="el-GR"/>
        </a:p>
      </dgm:t>
    </dgm:pt>
    <dgm:pt modelId="{D1C02802-A16E-47A1-82B7-C8646C24D65C}">
      <dgm:prSet phldrT="[Κείμενο]" custT="1"/>
      <dgm:spPr>
        <a:solidFill>
          <a:srgbClr val="6600CC"/>
        </a:solidFill>
      </dgm:spPr>
      <dgm:t>
        <a:bodyPr/>
        <a:lstStyle/>
        <a:p>
          <a:r>
            <a:rPr lang="el-GR" sz="2100" dirty="0" smtClean="0"/>
            <a:t>Διαδικτυακή (</a:t>
          </a:r>
          <a:r>
            <a:rPr lang="en-US" sz="2100" dirty="0" smtClean="0"/>
            <a:t>online) </a:t>
          </a:r>
          <a:r>
            <a:rPr lang="el-GR" sz="2100" dirty="0" smtClean="0"/>
            <a:t>Γλωσσική Προετοιμασία</a:t>
          </a:r>
          <a:endParaRPr lang="el-GR" sz="2100" dirty="0"/>
        </a:p>
      </dgm:t>
    </dgm:pt>
    <dgm:pt modelId="{2418CB70-DCF7-459B-A2B0-18FE2C17A2B1}" type="parTrans" cxnId="{0CA6F8A1-8A99-4518-A002-0ABAB06CA866}">
      <dgm:prSet/>
      <dgm:spPr/>
      <dgm:t>
        <a:bodyPr/>
        <a:lstStyle/>
        <a:p>
          <a:endParaRPr lang="el-GR"/>
        </a:p>
      </dgm:t>
    </dgm:pt>
    <dgm:pt modelId="{2A95FF4A-159A-4C7B-B4E1-2E0B4E2E9492}" type="sibTrans" cxnId="{0CA6F8A1-8A99-4518-A002-0ABAB06CA866}">
      <dgm:prSet/>
      <dgm:spPr/>
      <dgm:t>
        <a:bodyPr/>
        <a:lstStyle/>
        <a:p>
          <a:endParaRPr lang="el-GR"/>
        </a:p>
      </dgm:t>
    </dgm:pt>
    <dgm:pt modelId="{7D0CC085-FE80-4EE7-A829-75AF6AD61615}">
      <dgm:prSet phldrT="[Κείμενο]"/>
      <dgm:spPr/>
      <dgm:t>
        <a:bodyPr/>
        <a:lstStyle/>
        <a:p>
          <a:r>
            <a:rPr lang="el-GR" dirty="0" smtClean="0"/>
            <a:t>Υποχρεωτική </a:t>
          </a:r>
          <a:r>
            <a:rPr lang="en-US" dirty="0" smtClean="0"/>
            <a:t>online </a:t>
          </a:r>
          <a:r>
            <a:rPr lang="el-GR" dirty="0" smtClean="0"/>
            <a:t>Αξιολόγηση</a:t>
          </a:r>
          <a:endParaRPr lang="el-GR" dirty="0"/>
        </a:p>
      </dgm:t>
    </dgm:pt>
    <dgm:pt modelId="{F435B215-D846-4D86-9D10-069ACD8DD902}" type="parTrans" cxnId="{2235D7C4-F8C3-4122-BADB-91EA04D3BE5A}">
      <dgm:prSet/>
      <dgm:spPr/>
      <dgm:t>
        <a:bodyPr/>
        <a:lstStyle/>
        <a:p>
          <a:endParaRPr lang="el-GR"/>
        </a:p>
      </dgm:t>
    </dgm:pt>
    <dgm:pt modelId="{20E5F262-6DF6-49C5-B0FA-473471CEDACB}" type="sibTrans" cxnId="{2235D7C4-F8C3-4122-BADB-91EA04D3BE5A}">
      <dgm:prSet/>
      <dgm:spPr/>
      <dgm:t>
        <a:bodyPr/>
        <a:lstStyle/>
        <a:p>
          <a:endParaRPr lang="el-GR"/>
        </a:p>
      </dgm:t>
    </dgm:pt>
    <dgm:pt modelId="{D461A85E-D7BB-4D45-9B00-01C7AA74ECE8}">
      <dgm:prSet phldrT="[Κείμενο]" custT="1"/>
      <dgm:spPr>
        <a:solidFill>
          <a:srgbClr val="9999FF"/>
        </a:solidFill>
      </dgm:spPr>
      <dgm:t>
        <a:bodyPr/>
        <a:lstStyle/>
        <a:p>
          <a:r>
            <a:rPr lang="el-GR" sz="1600" dirty="0" smtClean="0"/>
            <a:t>Πριν την έναρξη της περιόδου κινητικότητας</a:t>
          </a:r>
          <a:endParaRPr lang="el-GR" sz="1600" dirty="0"/>
        </a:p>
      </dgm:t>
    </dgm:pt>
    <dgm:pt modelId="{F98E2740-5CCC-42C9-9D34-D1F0F9C1F272}" type="parTrans" cxnId="{5E486B11-6162-4942-8C42-C7A593F3B8AE}">
      <dgm:prSet/>
      <dgm:spPr>
        <a:ln>
          <a:solidFill>
            <a:schemeClr val="tx1"/>
          </a:solidFill>
        </a:ln>
      </dgm:spPr>
      <dgm:t>
        <a:bodyPr/>
        <a:lstStyle/>
        <a:p>
          <a:endParaRPr lang="el-GR"/>
        </a:p>
      </dgm:t>
    </dgm:pt>
    <dgm:pt modelId="{106A10DC-9236-4723-8BAC-3E4B46530BEA}" type="sibTrans" cxnId="{5E486B11-6162-4942-8C42-C7A593F3B8AE}">
      <dgm:prSet/>
      <dgm:spPr/>
      <dgm:t>
        <a:bodyPr/>
        <a:lstStyle/>
        <a:p>
          <a:endParaRPr lang="el-GR"/>
        </a:p>
      </dgm:t>
    </dgm:pt>
    <dgm:pt modelId="{48A3E92E-9110-4F24-AB79-3190878E03E4}">
      <dgm:prSet phldrT="[Κείμενο]" custT="1"/>
      <dgm:spPr>
        <a:solidFill>
          <a:srgbClr val="9999FF"/>
        </a:solidFill>
      </dgm:spPr>
      <dgm:t>
        <a:bodyPr/>
        <a:lstStyle/>
        <a:p>
          <a:r>
            <a:rPr lang="el-GR" sz="1600" dirty="0" smtClean="0"/>
            <a:t>Μετά τη λήξη της περιόδου κινητικότητας</a:t>
          </a:r>
          <a:endParaRPr lang="el-GR" sz="1600" dirty="0"/>
        </a:p>
      </dgm:t>
    </dgm:pt>
    <dgm:pt modelId="{BBBB04E8-FD7D-4AEC-B7AE-43AB71BD3DB2}" type="parTrans" cxnId="{28DBBB38-16BB-4B3F-9C2B-28AB3277D3D5}">
      <dgm:prSet/>
      <dgm:spPr>
        <a:ln>
          <a:solidFill>
            <a:schemeClr val="accent4"/>
          </a:solidFill>
        </a:ln>
      </dgm:spPr>
      <dgm:t>
        <a:bodyPr/>
        <a:lstStyle/>
        <a:p>
          <a:endParaRPr lang="el-GR"/>
        </a:p>
      </dgm:t>
    </dgm:pt>
    <dgm:pt modelId="{C4F6A264-4C24-4409-B634-595F4EEE14E1}" type="sibTrans" cxnId="{28DBBB38-16BB-4B3F-9C2B-28AB3277D3D5}">
      <dgm:prSet/>
      <dgm:spPr/>
      <dgm:t>
        <a:bodyPr/>
        <a:lstStyle/>
        <a:p>
          <a:endParaRPr lang="el-GR"/>
        </a:p>
      </dgm:t>
    </dgm:pt>
    <dgm:pt modelId="{8D4453B7-4373-4E65-8DD2-E000AE0BC019}">
      <dgm:prSet phldrT="[Κείμενο]"/>
      <dgm:spPr/>
      <dgm:t>
        <a:bodyPr/>
        <a:lstStyle/>
        <a:p>
          <a:r>
            <a:rPr lang="el-GR" dirty="0" smtClean="0"/>
            <a:t>Προαιρετικά </a:t>
          </a:r>
          <a:r>
            <a:rPr lang="en-US" dirty="0" smtClean="0"/>
            <a:t>online </a:t>
          </a:r>
          <a:r>
            <a:rPr lang="el-GR" dirty="0" smtClean="0"/>
            <a:t>γλωσσικά μαθήματα</a:t>
          </a:r>
          <a:endParaRPr lang="el-GR" dirty="0"/>
        </a:p>
      </dgm:t>
    </dgm:pt>
    <dgm:pt modelId="{9FF8361B-75B0-4406-A0BD-7DE71D80417E}" type="parTrans" cxnId="{48F2BACC-C3AD-452A-A5B8-8183A884F945}">
      <dgm:prSet/>
      <dgm:spPr/>
      <dgm:t>
        <a:bodyPr/>
        <a:lstStyle/>
        <a:p>
          <a:endParaRPr lang="el-GR"/>
        </a:p>
      </dgm:t>
    </dgm:pt>
    <dgm:pt modelId="{3ECF7A81-F684-4CD1-BEA5-E57937DB82B1}" type="sibTrans" cxnId="{48F2BACC-C3AD-452A-A5B8-8183A884F945}">
      <dgm:prSet/>
      <dgm:spPr/>
      <dgm:t>
        <a:bodyPr/>
        <a:lstStyle/>
        <a:p>
          <a:endParaRPr lang="el-GR"/>
        </a:p>
      </dgm:t>
    </dgm:pt>
    <dgm:pt modelId="{DB1C6E3B-67DF-4860-B629-E84B65BB566D}">
      <dgm:prSet phldrT="[Κείμενο]" custT="1"/>
      <dgm:spPr>
        <a:solidFill>
          <a:srgbClr val="9999FF"/>
        </a:solidFill>
      </dgm:spPr>
      <dgm:t>
        <a:bodyPr/>
        <a:lstStyle/>
        <a:p>
          <a:r>
            <a:rPr lang="el-GR" sz="1600" dirty="0" smtClean="0"/>
            <a:t>Κατά την περίοδο της κινητικότητας</a:t>
          </a:r>
          <a:endParaRPr lang="el-GR" sz="1600" dirty="0"/>
        </a:p>
      </dgm:t>
    </dgm:pt>
    <dgm:pt modelId="{24E14025-F874-4A26-A461-8409AD6B0024}" type="parTrans" cxnId="{263FB992-0DB8-4A7E-BCCF-E1442D4A33FF}">
      <dgm:prSet/>
      <dgm:spPr>
        <a:ln>
          <a:solidFill>
            <a:schemeClr val="tx1"/>
          </a:solidFill>
        </a:ln>
      </dgm:spPr>
      <dgm:t>
        <a:bodyPr/>
        <a:lstStyle/>
        <a:p>
          <a:endParaRPr lang="el-GR"/>
        </a:p>
      </dgm:t>
    </dgm:pt>
    <dgm:pt modelId="{A1AD0A50-769E-4072-9E34-857844ACBE9A}" type="sibTrans" cxnId="{263FB992-0DB8-4A7E-BCCF-E1442D4A33FF}">
      <dgm:prSet/>
      <dgm:spPr/>
      <dgm:t>
        <a:bodyPr/>
        <a:lstStyle/>
        <a:p>
          <a:endParaRPr lang="el-GR"/>
        </a:p>
      </dgm:t>
    </dgm:pt>
    <dgm:pt modelId="{173AFE37-EDBF-4359-897C-7E924C5019AA}" type="pres">
      <dgm:prSet presAssocID="{881D7303-78D8-49A5-B1A6-C1CAECB4F1ED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B7BE308B-D7D7-4418-A10C-0BBB67453372}" type="pres">
      <dgm:prSet presAssocID="{D1C02802-A16E-47A1-82B7-C8646C24D65C}" presName="root1" presStyleCnt="0"/>
      <dgm:spPr/>
    </dgm:pt>
    <dgm:pt modelId="{CD802F9E-1597-4A4A-9986-4D90750EEBC7}" type="pres">
      <dgm:prSet presAssocID="{D1C02802-A16E-47A1-82B7-C8646C24D65C}" presName="LevelOneTextNode" presStyleLbl="node0" presStyleIdx="0" presStyleCnt="1" custScaleX="134236" custScaleY="177317" custLinFactNeighborX="3571" custLinFactNeighborY="-56801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984762BD-C01E-4754-A3C6-F7D908975309}" type="pres">
      <dgm:prSet presAssocID="{D1C02802-A16E-47A1-82B7-C8646C24D65C}" presName="level2hierChild" presStyleCnt="0"/>
      <dgm:spPr/>
    </dgm:pt>
    <dgm:pt modelId="{48A6D1B1-D8DF-406A-B59D-A4AE467B8E22}" type="pres">
      <dgm:prSet presAssocID="{F435B215-D846-4D86-9D10-069ACD8DD902}" presName="conn2-1" presStyleLbl="parChTrans1D2" presStyleIdx="0" presStyleCnt="2"/>
      <dgm:spPr/>
      <dgm:t>
        <a:bodyPr/>
        <a:lstStyle/>
        <a:p>
          <a:endParaRPr lang="el-GR"/>
        </a:p>
      </dgm:t>
    </dgm:pt>
    <dgm:pt modelId="{1A1A1FEF-C912-46D5-8CAF-1AA8734DF3B8}" type="pres">
      <dgm:prSet presAssocID="{F435B215-D846-4D86-9D10-069ACD8DD902}" presName="connTx" presStyleLbl="parChTrans1D2" presStyleIdx="0" presStyleCnt="2"/>
      <dgm:spPr/>
      <dgm:t>
        <a:bodyPr/>
        <a:lstStyle/>
        <a:p>
          <a:endParaRPr lang="el-GR"/>
        </a:p>
      </dgm:t>
    </dgm:pt>
    <dgm:pt modelId="{F8C8C1A0-9678-433C-9991-B551FE86F50E}" type="pres">
      <dgm:prSet presAssocID="{7D0CC085-FE80-4EE7-A829-75AF6AD61615}" presName="root2" presStyleCnt="0"/>
      <dgm:spPr/>
    </dgm:pt>
    <dgm:pt modelId="{DFE07C6B-DD54-4733-9BC1-B6D105AE2D7F}" type="pres">
      <dgm:prSet presAssocID="{7D0CC085-FE80-4EE7-A829-75AF6AD61615}" presName="LevelTwoTextNode" presStyleLbl="node2" presStyleIdx="0" presStyleCnt="2" custLinFactNeighborX="-42" custLinFactNeighborY="-78564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FD303945-B46A-4F8B-B761-29272FAFA42F}" type="pres">
      <dgm:prSet presAssocID="{7D0CC085-FE80-4EE7-A829-75AF6AD61615}" presName="level3hierChild" presStyleCnt="0"/>
      <dgm:spPr/>
    </dgm:pt>
    <dgm:pt modelId="{D8ACC8E3-C3AF-4506-94B9-8E3151A1B54E}" type="pres">
      <dgm:prSet presAssocID="{F98E2740-5CCC-42C9-9D34-D1F0F9C1F272}" presName="conn2-1" presStyleLbl="parChTrans1D3" presStyleIdx="0" presStyleCnt="3"/>
      <dgm:spPr/>
      <dgm:t>
        <a:bodyPr/>
        <a:lstStyle/>
        <a:p>
          <a:endParaRPr lang="el-GR"/>
        </a:p>
      </dgm:t>
    </dgm:pt>
    <dgm:pt modelId="{10549E7D-9C92-4566-AB22-02D09299628D}" type="pres">
      <dgm:prSet presAssocID="{F98E2740-5CCC-42C9-9D34-D1F0F9C1F272}" presName="connTx" presStyleLbl="parChTrans1D3" presStyleIdx="0" presStyleCnt="3"/>
      <dgm:spPr/>
      <dgm:t>
        <a:bodyPr/>
        <a:lstStyle/>
        <a:p>
          <a:endParaRPr lang="el-GR"/>
        </a:p>
      </dgm:t>
    </dgm:pt>
    <dgm:pt modelId="{DDFF7074-2A39-4467-81C8-BE4E10A3AAA7}" type="pres">
      <dgm:prSet presAssocID="{D461A85E-D7BB-4D45-9B00-01C7AA74ECE8}" presName="root2" presStyleCnt="0"/>
      <dgm:spPr/>
    </dgm:pt>
    <dgm:pt modelId="{BFED859E-7057-4DED-8FF0-341AE3D57309}" type="pres">
      <dgm:prSet presAssocID="{D461A85E-D7BB-4D45-9B00-01C7AA74ECE8}" presName="LevelTwoTextNode" presStyleLbl="node3" presStyleIdx="0" presStyleCnt="3" custLinFactNeighborX="248" custLinFactNeighborY="-66563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A361D1E8-9C30-4C51-94B1-416F369A3AC5}" type="pres">
      <dgm:prSet presAssocID="{D461A85E-D7BB-4D45-9B00-01C7AA74ECE8}" presName="level3hierChild" presStyleCnt="0"/>
      <dgm:spPr/>
    </dgm:pt>
    <dgm:pt modelId="{7CB181BF-20C3-47E0-9B8D-F6535A0E96F6}" type="pres">
      <dgm:prSet presAssocID="{BBBB04E8-FD7D-4AEC-B7AE-43AB71BD3DB2}" presName="conn2-1" presStyleLbl="parChTrans1D3" presStyleIdx="1" presStyleCnt="3"/>
      <dgm:spPr/>
      <dgm:t>
        <a:bodyPr/>
        <a:lstStyle/>
        <a:p>
          <a:endParaRPr lang="el-GR"/>
        </a:p>
      </dgm:t>
    </dgm:pt>
    <dgm:pt modelId="{8F8D1270-7AE8-4C53-9470-227660A50F7C}" type="pres">
      <dgm:prSet presAssocID="{BBBB04E8-FD7D-4AEC-B7AE-43AB71BD3DB2}" presName="connTx" presStyleLbl="parChTrans1D3" presStyleIdx="1" presStyleCnt="3"/>
      <dgm:spPr/>
      <dgm:t>
        <a:bodyPr/>
        <a:lstStyle/>
        <a:p>
          <a:endParaRPr lang="el-GR"/>
        </a:p>
      </dgm:t>
    </dgm:pt>
    <dgm:pt modelId="{7F76DB8F-0BB8-49B8-9112-41424EA5DD53}" type="pres">
      <dgm:prSet presAssocID="{48A3E92E-9110-4F24-AB79-3190878E03E4}" presName="root2" presStyleCnt="0"/>
      <dgm:spPr/>
    </dgm:pt>
    <dgm:pt modelId="{4D835D8A-B7D0-444C-8CED-EAF9F6483476}" type="pres">
      <dgm:prSet presAssocID="{48A3E92E-9110-4F24-AB79-3190878E03E4}" presName="LevelTwoTextNode" presStyleLbl="node3" presStyleIdx="1" presStyleCnt="3" custLinFactNeighborX="248" custLinFactNeighborY="-52648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72ACF1FC-EC45-42C2-9788-93DC15F19E17}" type="pres">
      <dgm:prSet presAssocID="{48A3E92E-9110-4F24-AB79-3190878E03E4}" presName="level3hierChild" presStyleCnt="0"/>
      <dgm:spPr/>
    </dgm:pt>
    <dgm:pt modelId="{95E66153-54FA-47A7-8F49-8F3407BAC63E}" type="pres">
      <dgm:prSet presAssocID="{9FF8361B-75B0-4406-A0BD-7DE71D80417E}" presName="conn2-1" presStyleLbl="parChTrans1D2" presStyleIdx="1" presStyleCnt="2"/>
      <dgm:spPr/>
      <dgm:t>
        <a:bodyPr/>
        <a:lstStyle/>
        <a:p>
          <a:endParaRPr lang="el-GR"/>
        </a:p>
      </dgm:t>
    </dgm:pt>
    <dgm:pt modelId="{DFD7ACD9-C58C-4359-8F1F-AB5C67990C07}" type="pres">
      <dgm:prSet presAssocID="{9FF8361B-75B0-4406-A0BD-7DE71D80417E}" presName="connTx" presStyleLbl="parChTrans1D2" presStyleIdx="1" presStyleCnt="2"/>
      <dgm:spPr/>
      <dgm:t>
        <a:bodyPr/>
        <a:lstStyle/>
        <a:p>
          <a:endParaRPr lang="el-GR"/>
        </a:p>
      </dgm:t>
    </dgm:pt>
    <dgm:pt modelId="{42FD1459-0C1F-4C94-A840-E0425C18961C}" type="pres">
      <dgm:prSet presAssocID="{8D4453B7-4373-4E65-8DD2-E000AE0BC019}" presName="root2" presStyleCnt="0"/>
      <dgm:spPr/>
    </dgm:pt>
    <dgm:pt modelId="{7CC00D62-2FFE-4B68-B975-B43C5CDCA9F8}" type="pres">
      <dgm:prSet presAssocID="{8D4453B7-4373-4E65-8DD2-E000AE0BC019}" presName="LevelTwoTextNode" presStyleLbl="node2" presStyleIdx="1" presStyleCnt="2" custScaleX="102401" custScaleY="125912" custLinFactNeighborX="-42" custLinFactNeighborY="-33360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F2DFD1D0-39D2-4BEE-8A7E-C9FA72C9E02D}" type="pres">
      <dgm:prSet presAssocID="{8D4453B7-4373-4E65-8DD2-E000AE0BC019}" presName="level3hierChild" presStyleCnt="0"/>
      <dgm:spPr/>
    </dgm:pt>
    <dgm:pt modelId="{DD4DA101-8689-4D3B-AA16-000D475919A4}" type="pres">
      <dgm:prSet presAssocID="{24E14025-F874-4A26-A461-8409AD6B0024}" presName="conn2-1" presStyleLbl="parChTrans1D3" presStyleIdx="2" presStyleCnt="3"/>
      <dgm:spPr/>
      <dgm:t>
        <a:bodyPr/>
        <a:lstStyle/>
        <a:p>
          <a:endParaRPr lang="el-GR"/>
        </a:p>
      </dgm:t>
    </dgm:pt>
    <dgm:pt modelId="{398B3ABC-64D4-4117-AD0A-09DAF9B5960C}" type="pres">
      <dgm:prSet presAssocID="{24E14025-F874-4A26-A461-8409AD6B0024}" presName="connTx" presStyleLbl="parChTrans1D3" presStyleIdx="2" presStyleCnt="3"/>
      <dgm:spPr/>
      <dgm:t>
        <a:bodyPr/>
        <a:lstStyle/>
        <a:p>
          <a:endParaRPr lang="el-GR"/>
        </a:p>
      </dgm:t>
    </dgm:pt>
    <dgm:pt modelId="{57BA0808-B390-4C20-AD19-E7A54C686955}" type="pres">
      <dgm:prSet presAssocID="{DB1C6E3B-67DF-4860-B629-E84B65BB566D}" presName="root2" presStyleCnt="0"/>
      <dgm:spPr/>
    </dgm:pt>
    <dgm:pt modelId="{682B597F-9234-477A-BA62-0E795C328C7E}" type="pres">
      <dgm:prSet presAssocID="{DB1C6E3B-67DF-4860-B629-E84B65BB566D}" presName="LevelTwoTextNode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A7100519-18CD-4C1C-9130-1997F726EA74}" type="pres">
      <dgm:prSet presAssocID="{DB1C6E3B-67DF-4860-B629-E84B65BB566D}" presName="level3hierChild" presStyleCnt="0"/>
      <dgm:spPr/>
    </dgm:pt>
  </dgm:ptLst>
  <dgm:cxnLst>
    <dgm:cxn modelId="{A30393F8-75A1-4DE1-867B-A7A9285CD389}" type="presOf" srcId="{24E14025-F874-4A26-A461-8409AD6B0024}" destId="{398B3ABC-64D4-4117-AD0A-09DAF9B5960C}" srcOrd="1" destOrd="0" presId="urn:microsoft.com/office/officeart/2005/8/layout/hierarchy2"/>
    <dgm:cxn modelId="{AF389AC9-D4F3-4A8A-B76C-1700C973AA1E}" type="presOf" srcId="{F435B215-D846-4D86-9D10-069ACD8DD902}" destId="{48A6D1B1-D8DF-406A-B59D-A4AE467B8E22}" srcOrd="0" destOrd="0" presId="urn:microsoft.com/office/officeart/2005/8/layout/hierarchy2"/>
    <dgm:cxn modelId="{730BB500-E5ED-4425-B557-C1C27DD4C6A4}" type="presOf" srcId="{D461A85E-D7BB-4D45-9B00-01C7AA74ECE8}" destId="{BFED859E-7057-4DED-8FF0-341AE3D57309}" srcOrd="0" destOrd="0" presId="urn:microsoft.com/office/officeart/2005/8/layout/hierarchy2"/>
    <dgm:cxn modelId="{B7C5F0A0-4A2F-43B6-8442-93CC14E8BB52}" type="presOf" srcId="{24E14025-F874-4A26-A461-8409AD6B0024}" destId="{DD4DA101-8689-4D3B-AA16-000D475919A4}" srcOrd="0" destOrd="0" presId="urn:microsoft.com/office/officeart/2005/8/layout/hierarchy2"/>
    <dgm:cxn modelId="{A97D9D4F-E86E-40C6-B726-3B4A765205F7}" type="presOf" srcId="{48A3E92E-9110-4F24-AB79-3190878E03E4}" destId="{4D835D8A-B7D0-444C-8CED-EAF9F6483476}" srcOrd="0" destOrd="0" presId="urn:microsoft.com/office/officeart/2005/8/layout/hierarchy2"/>
    <dgm:cxn modelId="{9806C6C4-C781-4881-845F-783BBE1E92D3}" type="presOf" srcId="{881D7303-78D8-49A5-B1A6-C1CAECB4F1ED}" destId="{173AFE37-EDBF-4359-897C-7E924C5019AA}" srcOrd="0" destOrd="0" presId="urn:microsoft.com/office/officeart/2005/8/layout/hierarchy2"/>
    <dgm:cxn modelId="{0CA6F8A1-8A99-4518-A002-0ABAB06CA866}" srcId="{881D7303-78D8-49A5-B1A6-C1CAECB4F1ED}" destId="{D1C02802-A16E-47A1-82B7-C8646C24D65C}" srcOrd="0" destOrd="0" parTransId="{2418CB70-DCF7-459B-A2B0-18FE2C17A2B1}" sibTransId="{2A95FF4A-159A-4C7B-B4E1-2E0B4E2E9492}"/>
    <dgm:cxn modelId="{5273EE8D-F46B-4DF6-A534-DBEFA76BCBBC}" type="presOf" srcId="{BBBB04E8-FD7D-4AEC-B7AE-43AB71BD3DB2}" destId="{8F8D1270-7AE8-4C53-9470-227660A50F7C}" srcOrd="1" destOrd="0" presId="urn:microsoft.com/office/officeart/2005/8/layout/hierarchy2"/>
    <dgm:cxn modelId="{5E486B11-6162-4942-8C42-C7A593F3B8AE}" srcId="{7D0CC085-FE80-4EE7-A829-75AF6AD61615}" destId="{D461A85E-D7BB-4D45-9B00-01C7AA74ECE8}" srcOrd="0" destOrd="0" parTransId="{F98E2740-5CCC-42C9-9D34-D1F0F9C1F272}" sibTransId="{106A10DC-9236-4723-8BAC-3E4B46530BEA}"/>
    <dgm:cxn modelId="{3B3EE2D1-84BC-4BDB-A579-609AD9D100A0}" type="presOf" srcId="{F435B215-D846-4D86-9D10-069ACD8DD902}" destId="{1A1A1FEF-C912-46D5-8CAF-1AA8734DF3B8}" srcOrd="1" destOrd="0" presId="urn:microsoft.com/office/officeart/2005/8/layout/hierarchy2"/>
    <dgm:cxn modelId="{8360F024-EEA5-43F6-9CAE-B8E73A6EA352}" type="presOf" srcId="{F98E2740-5CCC-42C9-9D34-D1F0F9C1F272}" destId="{10549E7D-9C92-4566-AB22-02D09299628D}" srcOrd="1" destOrd="0" presId="urn:microsoft.com/office/officeart/2005/8/layout/hierarchy2"/>
    <dgm:cxn modelId="{94168295-6739-49CD-B74A-1A1CA87C30EF}" type="presOf" srcId="{9FF8361B-75B0-4406-A0BD-7DE71D80417E}" destId="{DFD7ACD9-C58C-4359-8F1F-AB5C67990C07}" srcOrd="1" destOrd="0" presId="urn:microsoft.com/office/officeart/2005/8/layout/hierarchy2"/>
    <dgm:cxn modelId="{84672FF4-7364-4F61-92E5-25DD151848B0}" type="presOf" srcId="{7D0CC085-FE80-4EE7-A829-75AF6AD61615}" destId="{DFE07C6B-DD54-4733-9BC1-B6D105AE2D7F}" srcOrd="0" destOrd="0" presId="urn:microsoft.com/office/officeart/2005/8/layout/hierarchy2"/>
    <dgm:cxn modelId="{695283EF-EE92-4F1C-90E6-1410E17950AE}" type="presOf" srcId="{D1C02802-A16E-47A1-82B7-C8646C24D65C}" destId="{CD802F9E-1597-4A4A-9986-4D90750EEBC7}" srcOrd="0" destOrd="0" presId="urn:microsoft.com/office/officeart/2005/8/layout/hierarchy2"/>
    <dgm:cxn modelId="{2235D7C4-F8C3-4122-BADB-91EA04D3BE5A}" srcId="{D1C02802-A16E-47A1-82B7-C8646C24D65C}" destId="{7D0CC085-FE80-4EE7-A829-75AF6AD61615}" srcOrd="0" destOrd="0" parTransId="{F435B215-D846-4D86-9D10-069ACD8DD902}" sibTransId="{20E5F262-6DF6-49C5-B0FA-473471CEDACB}"/>
    <dgm:cxn modelId="{8AA5A887-9824-4BA6-9482-B8FD095F1AC9}" type="presOf" srcId="{F98E2740-5CCC-42C9-9D34-D1F0F9C1F272}" destId="{D8ACC8E3-C3AF-4506-94B9-8E3151A1B54E}" srcOrd="0" destOrd="0" presId="urn:microsoft.com/office/officeart/2005/8/layout/hierarchy2"/>
    <dgm:cxn modelId="{28DBBB38-16BB-4B3F-9C2B-28AB3277D3D5}" srcId="{7D0CC085-FE80-4EE7-A829-75AF6AD61615}" destId="{48A3E92E-9110-4F24-AB79-3190878E03E4}" srcOrd="1" destOrd="0" parTransId="{BBBB04E8-FD7D-4AEC-B7AE-43AB71BD3DB2}" sibTransId="{C4F6A264-4C24-4409-B634-595F4EEE14E1}"/>
    <dgm:cxn modelId="{263FB992-0DB8-4A7E-BCCF-E1442D4A33FF}" srcId="{8D4453B7-4373-4E65-8DD2-E000AE0BC019}" destId="{DB1C6E3B-67DF-4860-B629-E84B65BB566D}" srcOrd="0" destOrd="0" parTransId="{24E14025-F874-4A26-A461-8409AD6B0024}" sibTransId="{A1AD0A50-769E-4072-9E34-857844ACBE9A}"/>
    <dgm:cxn modelId="{43528E03-ED55-464C-9D0E-D8B549BCEC20}" type="presOf" srcId="{8D4453B7-4373-4E65-8DD2-E000AE0BC019}" destId="{7CC00D62-2FFE-4B68-B975-B43C5CDCA9F8}" srcOrd="0" destOrd="0" presId="urn:microsoft.com/office/officeart/2005/8/layout/hierarchy2"/>
    <dgm:cxn modelId="{AEBFF103-B8AF-4FFE-94BB-096A2FE7504F}" type="presOf" srcId="{BBBB04E8-FD7D-4AEC-B7AE-43AB71BD3DB2}" destId="{7CB181BF-20C3-47E0-9B8D-F6535A0E96F6}" srcOrd="0" destOrd="0" presId="urn:microsoft.com/office/officeart/2005/8/layout/hierarchy2"/>
    <dgm:cxn modelId="{B676BF46-F715-4786-918B-D798F3858803}" type="presOf" srcId="{9FF8361B-75B0-4406-A0BD-7DE71D80417E}" destId="{95E66153-54FA-47A7-8F49-8F3407BAC63E}" srcOrd="0" destOrd="0" presId="urn:microsoft.com/office/officeart/2005/8/layout/hierarchy2"/>
    <dgm:cxn modelId="{48F2BACC-C3AD-452A-A5B8-8183A884F945}" srcId="{D1C02802-A16E-47A1-82B7-C8646C24D65C}" destId="{8D4453B7-4373-4E65-8DD2-E000AE0BC019}" srcOrd="1" destOrd="0" parTransId="{9FF8361B-75B0-4406-A0BD-7DE71D80417E}" sibTransId="{3ECF7A81-F684-4CD1-BEA5-E57937DB82B1}"/>
    <dgm:cxn modelId="{603055A4-8E6A-40E8-A3BE-AFF2A8F29E18}" type="presOf" srcId="{DB1C6E3B-67DF-4860-B629-E84B65BB566D}" destId="{682B597F-9234-477A-BA62-0E795C328C7E}" srcOrd="0" destOrd="0" presId="urn:microsoft.com/office/officeart/2005/8/layout/hierarchy2"/>
    <dgm:cxn modelId="{C9948011-C69E-4B8C-A2CC-C37FCF24CE85}" type="presParOf" srcId="{173AFE37-EDBF-4359-897C-7E924C5019AA}" destId="{B7BE308B-D7D7-4418-A10C-0BBB67453372}" srcOrd="0" destOrd="0" presId="urn:microsoft.com/office/officeart/2005/8/layout/hierarchy2"/>
    <dgm:cxn modelId="{D255349A-F158-4274-A46D-EC17BAF47BAB}" type="presParOf" srcId="{B7BE308B-D7D7-4418-A10C-0BBB67453372}" destId="{CD802F9E-1597-4A4A-9986-4D90750EEBC7}" srcOrd="0" destOrd="0" presId="urn:microsoft.com/office/officeart/2005/8/layout/hierarchy2"/>
    <dgm:cxn modelId="{4AF31EC5-FF32-4E8B-B2DF-3C9BB42A97F1}" type="presParOf" srcId="{B7BE308B-D7D7-4418-A10C-0BBB67453372}" destId="{984762BD-C01E-4754-A3C6-F7D908975309}" srcOrd="1" destOrd="0" presId="urn:microsoft.com/office/officeart/2005/8/layout/hierarchy2"/>
    <dgm:cxn modelId="{EF85C3ED-14AF-468D-9145-36B35B93A740}" type="presParOf" srcId="{984762BD-C01E-4754-A3C6-F7D908975309}" destId="{48A6D1B1-D8DF-406A-B59D-A4AE467B8E22}" srcOrd="0" destOrd="0" presId="urn:microsoft.com/office/officeart/2005/8/layout/hierarchy2"/>
    <dgm:cxn modelId="{53133C03-93D1-4155-8564-20EC97CC3372}" type="presParOf" srcId="{48A6D1B1-D8DF-406A-B59D-A4AE467B8E22}" destId="{1A1A1FEF-C912-46D5-8CAF-1AA8734DF3B8}" srcOrd="0" destOrd="0" presId="urn:microsoft.com/office/officeart/2005/8/layout/hierarchy2"/>
    <dgm:cxn modelId="{7611BF94-6331-4E08-B4D9-FE7093A47668}" type="presParOf" srcId="{984762BD-C01E-4754-A3C6-F7D908975309}" destId="{F8C8C1A0-9678-433C-9991-B551FE86F50E}" srcOrd="1" destOrd="0" presId="urn:microsoft.com/office/officeart/2005/8/layout/hierarchy2"/>
    <dgm:cxn modelId="{7DD84A91-8851-43AF-AE8C-E5D2FE7C4418}" type="presParOf" srcId="{F8C8C1A0-9678-433C-9991-B551FE86F50E}" destId="{DFE07C6B-DD54-4733-9BC1-B6D105AE2D7F}" srcOrd="0" destOrd="0" presId="urn:microsoft.com/office/officeart/2005/8/layout/hierarchy2"/>
    <dgm:cxn modelId="{BEB85723-7E6B-4786-8F33-6E4AD1310C51}" type="presParOf" srcId="{F8C8C1A0-9678-433C-9991-B551FE86F50E}" destId="{FD303945-B46A-4F8B-B761-29272FAFA42F}" srcOrd="1" destOrd="0" presId="urn:microsoft.com/office/officeart/2005/8/layout/hierarchy2"/>
    <dgm:cxn modelId="{E9B4BB59-ACEF-487B-A373-588F8814B5C8}" type="presParOf" srcId="{FD303945-B46A-4F8B-B761-29272FAFA42F}" destId="{D8ACC8E3-C3AF-4506-94B9-8E3151A1B54E}" srcOrd="0" destOrd="0" presId="urn:microsoft.com/office/officeart/2005/8/layout/hierarchy2"/>
    <dgm:cxn modelId="{037DE084-B11E-46C1-AD73-7D4BDC4011C3}" type="presParOf" srcId="{D8ACC8E3-C3AF-4506-94B9-8E3151A1B54E}" destId="{10549E7D-9C92-4566-AB22-02D09299628D}" srcOrd="0" destOrd="0" presId="urn:microsoft.com/office/officeart/2005/8/layout/hierarchy2"/>
    <dgm:cxn modelId="{96C4EC98-8770-4C86-9D3E-39711E81D187}" type="presParOf" srcId="{FD303945-B46A-4F8B-B761-29272FAFA42F}" destId="{DDFF7074-2A39-4467-81C8-BE4E10A3AAA7}" srcOrd="1" destOrd="0" presId="urn:microsoft.com/office/officeart/2005/8/layout/hierarchy2"/>
    <dgm:cxn modelId="{7DC069CF-276F-4B49-937C-BF06959C9C1B}" type="presParOf" srcId="{DDFF7074-2A39-4467-81C8-BE4E10A3AAA7}" destId="{BFED859E-7057-4DED-8FF0-341AE3D57309}" srcOrd="0" destOrd="0" presId="urn:microsoft.com/office/officeart/2005/8/layout/hierarchy2"/>
    <dgm:cxn modelId="{83303702-1168-441E-B68A-365CFFF55FD8}" type="presParOf" srcId="{DDFF7074-2A39-4467-81C8-BE4E10A3AAA7}" destId="{A361D1E8-9C30-4C51-94B1-416F369A3AC5}" srcOrd="1" destOrd="0" presId="urn:microsoft.com/office/officeart/2005/8/layout/hierarchy2"/>
    <dgm:cxn modelId="{D2FD1CA9-2E44-4E37-9E6E-21B3051C75B6}" type="presParOf" srcId="{FD303945-B46A-4F8B-B761-29272FAFA42F}" destId="{7CB181BF-20C3-47E0-9B8D-F6535A0E96F6}" srcOrd="2" destOrd="0" presId="urn:microsoft.com/office/officeart/2005/8/layout/hierarchy2"/>
    <dgm:cxn modelId="{7357D791-7F7C-4BD0-B4A0-51D365CAC1C1}" type="presParOf" srcId="{7CB181BF-20C3-47E0-9B8D-F6535A0E96F6}" destId="{8F8D1270-7AE8-4C53-9470-227660A50F7C}" srcOrd="0" destOrd="0" presId="urn:microsoft.com/office/officeart/2005/8/layout/hierarchy2"/>
    <dgm:cxn modelId="{BF2E7FEE-601C-490E-96CE-98E9B94B8D35}" type="presParOf" srcId="{FD303945-B46A-4F8B-B761-29272FAFA42F}" destId="{7F76DB8F-0BB8-49B8-9112-41424EA5DD53}" srcOrd="3" destOrd="0" presId="urn:microsoft.com/office/officeart/2005/8/layout/hierarchy2"/>
    <dgm:cxn modelId="{8F311366-F1C7-4177-B63F-A6FFF80401CF}" type="presParOf" srcId="{7F76DB8F-0BB8-49B8-9112-41424EA5DD53}" destId="{4D835D8A-B7D0-444C-8CED-EAF9F6483476}" srcOrd="0" destOrd="0" presId="urn:microsoft.com/office/officeart/2005/8/layout/hierarchy2"/>
    <dgm:cxn modelId="{441C832C-1A68-4A41-BAC0-676DF1940998}" type="presParOf" srcId="{7F76DB8F-0BB8-49B8-9112-41424EA5DD53}" destId="{72ACF1FC-EC45-42C2-9788-93DC15F19E17}" srcOrd="1" destOrd="0" presId="urn:microsoft.com/office/officeart/2005/8/layout/hierarchy2"/>
    <dgm:cxn modelId="{79D083FA-43E5-45E5-A0C9-FAD0E3DF76A4}" type="presParOf" srcId="{984762BD-C01E-4754-A3C6-F7D908975309}" destId="{95E66153-54FA-47A7-8F49-8F3407BAC63E}" srcOrd="2" destOrd="0" presId="urn:microsoft.com/office/officeart/2005/8/layout/hierarchy2"/>
    <dgm:cxn modelId="{2061F2F6-E597-4049-A109-3CB94C8D739E}" type="presParOf" srcId="{95E66153-54FA-47A7-8F49-8F3407BAC63E}" destId="{DFD7ACD9-C58C-4359-8F1F-AB5C67990C07}" srcOrd="0" destOrd="0" presId="urn:microsoft.com/office/officeart/2005/8/layout/hierarchy2"/>
    <dgm:cxn modelId="{018F03DC-868E-445E-BF53-113A992015CC}" type="presParOf" srcId="{984762BD-C01E-4754-A3C6-F7D908975309}" destId="{42FD1459-0C1F-4C94-A840-E0425C18961C}" srcOrd="3" destOrd="0" presId="urn:microsoft.com/office/officeart/2005/8/layout/hierarchy2"/>
    <dgm:cxn modelId="{E5416E1F-E31B-4EC8-8A09-A8D97C6E17D5}" type="presParOf" srcId="{42FD1459-0C1F-4C94-A840-E0425C18961C}" destId="{7CC00D62-2FFE-4B68-B975-B43C5CDCA9F8}" srcOrd="0" destOrd="0" presId="urn:microsoft.com/office/officeart/2005/8/layout/hierarchy2"/>
    <dgm:cxn modelId="{A3C7484F-40A3-4C88-8279-ED83B0B9467C}" type="presParOf" srcId="{42FD1459-0C1F-4C94-A840-E0425C18961C}" destId="{F2DFD1D0-39D2-4BEE-8A7E-C9FA72C9E02D}" srcOrd="1" destOrd="0" presId="urn:microsoft.com/office/officeart/2005/8/layout/hierarchy2"/>
    <dgm:cxn modelId="{0A7EC170-E4AE-4DE6-831D-C162CD2E9FDD}" type="presParOf" srcId="{F2DFD1D0-39D2-4BEE-8A7E-C9FA72C9E02D}" destId="{DD4DA101-8689-4D3B-AA16-000D475919A4}" srcOrd="0" destOrd="0" presId="urn:microsoft.com/office/officeart/2005/8/layout/hierarchy2"/>
    <dgm:cxn modelId="{576D205F-8CA2-4C13-BA64-2B704125B18B}" type="presParOf" srcId="{DD4DA101-8689-4D3B-AA16-000D475919A4}" destId="{398B3ABC-64D4-4117-AD0A-09DAF9B5960C}" srcOrd="0" destOrd="0" presId="urn:microsoft.com/office/officeart/2005/8/layout/hierarchy2"/>
    <dgm:cxn modelId="{49E84808-8BFB-456F-93B1-58146C99780A}" type="presParOf" srcId="{F2DFD1D0-39D2-4BEE-8A7E-C9FA72C9E02D}" destId="{57BA0808-B390-4C20-AD19-E7A54C686955}" srcOrd="1" destOrd="0" presId="urn:microsoft.com/office/officeart/2005/8/layout/hierarchy2"/>
    <dgm:cxn modelId="{ABBECBBF-66C5-46FD-AA82-4A364BF176F8}" type="presParOf" srcId="{57BA0808-B390-4C20-AD19-E7A54C686955}" destId="{682B597F-9234-477A-BA62-0E795C328C7E}" srcOrd="0" destOrd="0" presId="urn:microsoft.com/office/officeart/2005/8/layout/hierarchy2"/>
    <dgm:cxn modelId="{84B9E306-B070-4BB0-BA97-45D93CFF99E1}" type="presParOf" srcId="{57BA0808-B390-4C20-AD19-E7A54C686955}" destId="{A7100519-18CD-4C1C-9130-1997F726EA74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07AA67E9-A8CA-4A11-8472-9FA9B3E6EB1E}" type="doc">
      <dgm:prSet loTypeId="urn:microsoft.com/office/officeart/2005/8/layout/hierarchy1" loCatId="hierarchy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l-GR"/>
        </a:p>
      </dgm:t>
    </dgm:pt>
    <dgm:pt modelId="{7BAB42BC-ABA0-4E7B-8223-2465FB1C98DB}">
      <dgm:prSet phldrT="[Κείμενο]" custT="1"/>
      <dgm:spPr/>
      <dgm:t>
        <a:bodyPr/>
        <a:lstStyle/>
        <a:p>
          <a:r>
            <a:rPr lang="en-US" sz="2000" baseline="0" dirty="0" smtClean="0">
              <a:solidFill>
                <a:srgbClr val="003399"/>
              </a:solidFill>
            </a:rPr>
            <a:t>On line </a:t>
          </a:r>
          <a:r>
            <a:rPr lang="el-GR" sz="2000" baseline="0" dirty="0" smtClean="0">
              <a:solidFill>
                <a:srgbClr val="003399"/>
              </a:solidFill>
            </a:rPr>
            <a:t>τεστ στη γλώσσα διδασκαλίας ή εργασίας</a:t>
          </a:r>
          <a:endParaRPr lang="el-GR" sz="2000" baseline="0" dirty="0">
            <a:solidFill>
              <a:srgbClr val="003399"/>
            </a:solidFill>
          </a:endParaRPr>
        </a:p>
      </dgm:t>
    </dgm:pt>
    <dgm:pt modelId="{F8015C2A-25A7-4CB2-81A0-C71C85694CD5}" type="parTrans" cxnId="{423DE7B8-6785-4228-8690-45E8C2BA9F57}">
      <dgm:prSet/>
      <dgm:spPr/>
      <dgm:t>
        <a:bodyPr/>
        <a:lstStyle/>
        <a:p>
          <a:endParaRPr lang="el-GR"/>
        </a:p>
      </dgm:t>
    </dgm:pt>
    <dgm:pt modelId="{91184D44-A90B-40B3-8DB1-CE1F43E9EA91}" type="sibTrans" cxnId="{423DE7B8-6785-4228-8690-45E8C2BA9F57}">
      <dgm:prSet/>
      <dgm:spPr/>
      <dgm:t>
        <a:bodyPr/>
        <a:lstStyle/>
        <a:p>
          <a:endParaRPr lang="el-GR"/>
        </a:p>
      </dgm:t>
    </dgm:pt>
    <dgm:pt modelId="{EC943AA8-FC05-412A-A7C2-6E43C29AEB2C}">
      <dgm:prSet phldrT="[Κείμενο]" custT="1"/>
      <dgm:spPr/>
      <dgm:t>
        <a:bodyPr/>
        <a:lstStyle/>
        <a:p>
          <a:r>
            <a:rPr lang="el-GR" sz="2000" dirty="0" smtClean="0">
              <a:solidFill>
                <a:srgbClr val="003399"/>
              </a:solidFill>
            </a:rPr>
            <a:t>Επίπεδο γλωσσομάθειας</a:t>
          </a:r>
        </a:p>
        <a:p>
          <a:r>
            <a:rPr lang="el-GR" sz="2000" dirty="0" smtClean="0">
              <a:solidFill>
                <a:srgbClr val="003399"/>
              </a:solidFill>
            </a:rPr>
            <a:t>έως Β1 </a:t>
          </a:r>
          <a:endParaRPr lang="el-GR" sz="2000" dirty="0">
            <a:solidFill>
              <a:srgbClr val="003399"/>
            </a:solidFill>
          </a:endParaRPr>
        </a:p>
      </dgm:t>
    </dgm:pt>
    <dgm:pt modelId="{655B1F83-E21C-45F3-B303-0CCE43E8E332}" type="parTrans" cxnId="{235069C2-4E13-4D0B-940F-44CDEFA03590}">
      <dgm:prSet/>
      <dgm:spPr/>
      <dgm:t>
        <a:bodyPr/>
        <a:lstStyle/>
        <a:p>
          <a:endParaRPr lang="el-GR"/>
        </a:p>
      </dgm:t>
    </dgm:pt>
    <dgm:pt modelId="{83BBF49E-A64C-4F3A-A8A5-392CF7F4A099}" type="sibTrans" cxnId="{235069C2-4E13-4D0B-940F-44CDEFA03590}">
      <dgm:prSet/>
      <dgm:spPr/>
      <dgm:t>
        <a:bodyPr/>
        <a:lstStyle/>
        <a:p>
          <a:endParaRPr lang="el-GR"/>
        </a:p>
      </dgm:t>
    </dgm:pt>
    <dgm:pt modelId="{A7F6FAB8-21C2-4D27-B1FE-3F4DD7AEE6C1}">
      <dgm:prSet phldrT="[Κείμενο]" custT="1"/>
      <dgm:spPr/>
      <dgm:t>
        <a:bodyPr/>
        <a:lstStyle/>
        <a:p>
          <a:r>
            <a:rPr lang="en-US" sz="2000" dirty="0" smtClean="0">
              <a:solidFill>
                <a:srgbClr val="003399"/>
              </a:solidFill>
            </a:rPr>
            <a:t>On line </a:t>
          </a:r>
          <a:r>
            <a:rPr lang="el-GR" sz="2000" dirty="0" smtClean="0">
              <a:solidFill>
                <a:srgbClr val="003399"/>
              </a:solidFill>
            </a:rPr>
            <a:t>Μαθήματα στη γλώσσα αξιολόγησης</a:t>
          </a:r>
          <a:r>
            <a:rPr lang="en-US" sz="2000" dirty="0" smtClean="0">
              <a:solidFill>
                <a:srgbClr val="003399"/>
              </a:solidFill>
            </a:rPr>
            <a:t> (</a:t>
          </a:r>
          <a:r>
            <a:rPr lang="el-GR" sz="2000" dirty="0" smtClean="0">
              <a:solidFill>
                <a:srgbClr val="003399"/>
              </a:solidFill>
            </a:rPr>
            <a:t>αυτόματα από το σύστημα </a:t>
          </a:r>
          <a:r>
            <a:rPr lang="en-US" sz="2000" dirty="0" smtClean="0">
              <a:solidFill>
                <a:srgbClr val="003399"/>
              </a:solidFill>
            </a:rPr>
            <a:t>OLS)</a:t>
          </a:r>
          <a:endParaRPr lang="el-GR" sz="2000" dirty="0">
            <a:solidFill>
              <a:srgbClr val="003399"/>
            </a:solidFill>
          </a:endParaRPr>
        </a:p>
      </dgm:t>
    </dgm:pt>
    <dgm:pt modelId="{293FC61F-EE32-4E22-9FDF-5A0001F99877}" type="parTrans" cxnId="{51C15848-567B-43A3-82AF-856A2F16526D}">
      <dgm:prSet/>
      <dgm:spPr/>
      <dgm:t>
        <a:bodyPr/>
        <a:lstStyle/>
        <a:p>
          <a:endParaRPr lang="el-GR"/>
        </a:p>
      </dgm:t>
    </dgm:pt>
    <dgm:pt modelId="{189204D1-C37B-437F-BB80-24A4FA710508}" type="sibTrans" cxnId="{51C15848-567B-43A3-82AF-856A2F16526D}">
      <dgm:prSet/>
      <dgm:spPr/>
      <dgm:t>
        <a:bodyPr/>
        <a:lstStyle/>
        <a:p>
          <a:endParaRPr lang="el-GR"/>
        </a:p>
      </dgm:t>
    </dgm:pt>
    <dgm:pt modelId="{4758299F-7DCA-4423-ADB7-FCB4C8D0C2F0}">
      <dgm:prSet phldrT="[Κείμενο]" custT="1"/>
      <dgm:spPr/>
      <dgm:t>
        <a:bodyPr/>
        <a:lstStyle/>
        <a:p>
          <a:r>
            <a:rPr lang="el-GR" sz="2000" dirty="0" smtClean="0">
              <a:solidFill>
                <a:srgbClr val="003399"/>
              </a:solidFill>
            </a:rPr>
            <a:t>Επίπεδο γλωσσομάθειας πάνω από Β2</a:t>
          </a:r>
          <a:endParaRPr lang="el-GR" sz="2000" dirty="0">
            <a:solidFill>
              <a:srgbClr val="003399"/>
            </a:solidFill>
          </a:endParaRPr>
        </a:p>
      </dgm:t>
    </dgm:pt>
    <dgm:pt modelId="{590C55E2-C442-4D9D-BFED-2D9E41CCF3A2}" type="parTrans" cxnId="{5E8BF8A8-0208-47CE-9C9F-52D73C629148}">
      <dgm:prSet/>
      <dgm:spPr/>
      <dgm:t>
        <a:bodyPr/>
        <a:lstStyle/>
        <a:p>
          <a:endParaRPr lang="el-GR"/>
        </a:p>
      </dgm:t>
    </dgm:pt>
    <dgm:pt modelId="{B94D0855-C0FA-47D6-B421-DFFAECDC13F4}" type="sibTrans" cxnId="{5E8BF8A8-0208-47CE-9C9F-52D73C629148}">
      <dgm:prSet/>
      <dgm:spPr/>
      <dgm:t>
        <a:bodyPr/>
        <a:lstStyle/>
        <a:p>
          <a:endParaRPr lang="el-GR"/>
        </a:p>
      </dgm:t>
    </dgm:pt>
    <dgm:pt modelId="{B1B06AFE-96B3-4378-90F6-1C48CBFCFEAC}">
      <dgm:prSet phldrT="[Κείμενο]" custT="1"/>
      <dgm:spPr/>
      <dgm:t>
        <a:bodyPr/>
        <a:lstStyle/>
        <a:p>
          <a:r>
            <a:rPr lang="el-GR" sz="2000" dirty="0" smtClean="0">
              <a:solidFill>
                <a:srgbClr val="003399"/>
              </a:solidFill>
            </a:rPr>
            <a:t>Επιλογή από το φοιτητή της γλώσσας των </a:t>
          </a:r>
        </a:p>
        <a:p>
          <a:r>
            <a:rPr lang="en-US" sz="2000" dirty="0" smtClean="0">
              <a:solidFill>
                <a:srgbClr val="003399"/>
              </a:solidFill>
            </a:rPr>
            <a:t>On line </a:t>
          </a:r>
          <a:r>
            <a:rPr lang="el-GR" sz="2000" dirty="0" smtClean="0">
              <a:solidFill>
                <a:srgbClr val="003399"/>
              </a:solidFill>
            </a:rPr>
            <a:t>μαθημάτων</a:t>
          </a:r>
          <a:endParaRPr lang="el-GR" sz="2000" dirty="0">
            <a:solidFill>
              <a:srgbClr val="003399"/>
            </a:solidFill>
          </a:endParaRPr>
        </a:p>
      </dgm:t>
    </dgm:pt>
    <dgm:pt modelId="{450A8629-81EC-48A4-88C0-E5D01C6ADB99}" type="parTrans" cxnId="{DD9DFE08-25F7-4FE1-8AAF-7B5D448DEE0E}">
      <dgm:prSet/>
      <dgm:spPr/>
      <dgm:t>
        <a:bodyPr/>
        <a:lstStyle/>
        <a:p>
          <a:endParaRPr lang="el-GR"/>
        </a:p>
      </dgm:t>
    </dgm:pt>
    <dgm:pt modelId="{D2EC788D-33A2-4055-8EF3-0B36B968DCC9}" type="sibTrans" cxnId="{DD9DFE08-25F7-4FE1-8AAF-7B5D448DEE0E}">
      <dgm:prSet/>
      <dgm:spPr/>
      <dgm:t>
        <a:bodyPr/>
        <a:lstStyle/>
        <a:p>
          <a:endParaRPr lang="el-GR"/>
        </a:p>
      </dgm:t>
    </dgm:pt>
    <dgm:pt modelId="{C1FE3A22-E3A0-4669-B704-0265656BD4AB}" type="pres">
      <dgm:prSet presAssocID="{07AA67E9-A8CA-4A11-8472-9FA9B3E6EB1E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54537E97-C24D-44A9-99BC-B9758988919A}" type="pres">
      <dgm:prSet presAssocID="{7BAB42BC-ABA0-4E7B-8223-2465FB1C98DB}" presName="hierRoot1" presStyleCnt="0"/>
      <dgm:spPr/>
    </dgm:pt>
    <dgm:pt modelId="{A532AD51-6DBD-47C0-9A11-8EF7DD44C24B}" type="pres">
      <dgm:prSet presAssocID="{7BAB42BC-ABA0-4E7B-8223-2465FB1C98DB}" presName="composite" presStyleCnt="0"/>
      <dgm:spPr/>
    </dgm:pt>
    <dgm:pt modelId="{751C4875-AD0D-4666-A966-96660C4FA137}" type="pres">
      <dgm:prSet presAssocID="{7BAB42BC-ABA0-4E7B-8223-2465FB1C98DB}" presName="background" presStyleLbl="node0" presStyleIdx="0" presStyleCnt="1"/>
      <dgm:spPr/>
    </dgm:pt>
    <dgm:pt modelId="{B99FCADD-A86C-4082-82CB-D6090B2D5A95}" type="pres">
      <dgm:prSet presAssocID="{7BAB42BC-ABA0-4E7B-8223-2465FB1C98DB}" presName="text" presStyleLbl="fgAcc0" presStyleIdx="0" presStyleCnt="1" custScaleX="115537" custScaleY="119412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D41B4124-FCFB-422B-A07D-E6282ACA3B73}" type="pres">
      <dgm:prSet presAssocID="{7BAB42BC-ABA0-4E7B-8223-2465FB1C98DB}" presName="hierChild2" presStyleCnt="0"/>
      <dgm:spPr/>
    </dgm:pt>
    <dgm:pt modelId="{8938FEF3-A482-4408-BE01-BA3BE74C621A}" type="pres">
      <dgm:prSet presAssocID="{655B1F83-E21C-45F3-B303-0CCE43E8E332}" presName="Name10" presStyleLbl="parChTrans1D2" presStyleIdx="0" presStyleCnt="2"/>
      <dgm:spPr/>
    </dgm:pt>
    <dgm:pt modelId="{2A5C9D16-6344-4E89-9040-CD0B02E58527}" type="pres">
      <dgm:prSet presAssocID="{EC943AA8-FC05-412A-A7C2-6E43C29AEB2C}" presName="hierRoot2" presStyleCnt="0"/>
      <dgm:spPr/>
    </dgm:pt>
    <dgm:pt modelId="{6AD49144-2C63-4FD0-98F5-42F0106A6A62}" type="pres">
      <dgm:prSet presAssocID="{EC943AA8-FC05-412A-A7C2-6E43C29AEB2C}" presName="composite2" presStyleCnt="0"/>
      <dgm:spPr/>
    </dgm:pt>
    <dgm:pt modelId="{3D8E6516-D08F-41F1-A74C-35BA98C3E2DA}" type="pres">
      <dgm:prSet presAssocID="{EC943AA8-FC05-412A-A7C2-6E43C29AEB2C}" presName="background2" presStyleLbl="node2" presStyleIdx="0" presStyleCnt="2"/>
      <dgm:spPr/>
    </dgm:pt>
    <dgm:pt modelId="{249BE53D-3A6B-43B7-9A66-6DDADD3EB793}" type="pres">
      <dgm:prSet presAssocID="{EC943AA8-FC05-412A-A7C2-6E43C29AEB2C}" presName="text2" presStyleLbl="fgAcc2" presStyleIdx="0" presStyleCnt="2" custScaleX="145726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BE599C97-8462-453B-AD12-4BF76ED862B5}" type="pres">
      <dgm:prSet presAssocID="{EC943AA8-FC05-412A-A7C2-6E43C29AEB2C}" presName="hierChild3" presStyleCnt="0"/>
      <dgm:spPr/>
    </dgm:pt>
    <dgm:pt modelId="{4E5BB184-4243-4ACF-A95D-880F42CD5D51}" type="pres">
      <dgm:prSet presAssocID="{293FC61F-EE32-4E22-9FDF-5A0001F99877}" presName="Name17" presStyleLbl="parChTrans1D3" presStyleIdx="0" presStyleCnt="2"/>
      <dgm:spPr/>
    </dgm:pt>
    <dgm:pt modelId="{74039810-9807-457C-AFD8-E4BED0BAA9E4}" type="pres">
      <dgm:prSet presAssocID="{A7F6FAB8-21C2-4D27-B1FE-3F4DD7AEE6C1}" presName="hierRoot3" presStyleCnt="0"/>
      <dgm:spPr/>
    </dgm:pt>
    <dgm:pt modelId="{D8F937E5-A50A-4F14-A13D-D027B391904E}" type="pres">
      <dgm:prSet presAssocID="{A7F6FAB8-21C2-4D27-B1FE-3F4DD7AEE6C1}" presName="composite3" presStyleCnt="0"/>
      <dgm:spPr/>
    </dgm:pt>
    <dgm:pt modelId="{388C5745-91B9-4CDC-8611-973E4A42A391}" type="pres">
      <dgm:prSet presAssocID="{A7F6FAB8-21C2-4D27-B1FE-3F4DD7AEE6C1}" presName="background3" presStyleLbl="node3" presStyleIdx="0" presStyleCnt="2"/>
      <dgm:spPr/>
    </dgm:pt>
    <dgm:pt modelId="{3D43EF52-9656-4F2E-B54C-0813930B4255}" type="pres">
      <dgm:prSet presAssocID="{A7F6FAB8-21C2-4D27-B1FE-3F4DD7AEE6C1}" presName="text3" presStyleLbl="fgAcc3" presStyleIdx="0" presStyleCnt="2" custScaleX="151561" custScaleY="139144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4CD10941-6842-4D21-BBE3-F57BE5AD9E0D}" type="pres">
      <dgm:prSet presAssocID="{A7F6FAB8-21C2-4D27-B1FE-3F4DD7AEE6C1}" presName="hierChild4" presStyleCnt="0"/>
      <dgm:spPr/>
    </dgm:pt>
    <dgm:pt modelId="{39E9D197-CC57-4114-BD05-9C43C4ED3165}" type="pres">
      <dgm:prSet presAssocID="{590C55E2-C442-4D9D-BFED-2D9E41CCF3A2}" presName="Name10" presStyleLbl="parChTrans1D2" presStyleIdx="1" presStyleCnt="2"/>
      <dgm:spPr/>
    </dgm:pt>
    <dgm:pt modelId="{34247F24-1552-4C6A-B4EA-3455077C6F22}" type="pres">
      <dgm:prSet presAssocID="{4758299F-7DCA-4423-ADB7-FCB4C8D0C2F0}" presName="hierRoot2" presStyleCnt="0"/>
      <dgm:spPr/>
    </dgm:pt>
    <dgm:pt modelId="{366D3F69-FC20-4E2D-96B7-4198F089DE04}" type="pres">
      <dgm:prSet presAssocID="{4758299F-7DCA-4423-ADB7-FCB4C8D0C2F0}" presName="composite2" presStyleCnt="0"/>
      <dgm:spPr/>
    </dgm:pt>
    <dgm:pt modelId="{B8CCAC17-4DA2-45E0-A41C-3713D909BB1A}" type="pres">
      <dgm:prSet presAssocID="{4758299F-7DCA-4423-ADB7-FCB4C8D0C2F0}" presName="background2" presStyleLbl="node2" presStyleIdx="1" presStyleCnt="2"/>
      <dgm:spPr/>
    </dgm:pt>
    <dgm:pt modelId="{F47C4C57-B14D-41A8-AF54-B4DD5719AC05}" type="pres">
      <dgm:prSet presAssocID="{4758299F-7DCA-4423-ADB7-FCB4C8D0C2F0}" presName="text2" presStyleLbl="fgAcc2" presStyleIdx="1" presStyleCnt="2" custScaleX="134342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2B94CCC8-D2BF-4656-A068-A0ADCE943B56}" type="pres">
      <dgm:prSet presAssocID="{4758299F-7DCA-4423-ADB7-FCB4C8D0C2F0}" presName="hierChild3" presStyleCnt="0"/>
      <dgm:spPr/>
    </dgm:pt>
    <dgm:pt modelId="{B68A3B9E-22D4-4D54-A221-1EB7FDBCB60B}" type="pres">
      <dgm:prSet presAssocID="{450A8629-81EC-48A4-88C0-E5D01C6ADB99}" presName="Name17" presStyleLbl="parChTrans1D3" presStyleIdx="1" presStyleCnt="2"/>
      <dgm:spPr/>
    </dgm:pt>
    <dgm:pt modelId="{175E5852-1289-4002-A2B7-4BFE0D099663}" type="pres">
      <dgm:prSet presAssocID="{B1B06AFE-96B3-4378-90F6-1C48CBFCFEAC}" presName="hierRoot3" presStyleCnt="0"/>
      <dgm:spPr/>
    </dgm:pt>
    <dgm:pt modelId="{7E665991-AD32-450E-AE59-CB45B1385121}" type="pres">
      <dgm:prSet presAssocID="{B1B06AFE-96B3-4378-90F6-1C48CBFCFEAC}" presName="composite3" presStyleCnt="0"/>
      <dgm:spPr/>
    </dgm:pt>
    <dgm:pt modelId="{741EDF8B-B22E-44EF-A643-5C8CC68F53A0}" type="pres">
      <dgm:prSet presAssocID="{B1B06AFE-96B3-4378-90F6-1C48CBFCFEAC}" presName="background3" presStyleLbl="node3" presStyleIdx="1" presStyleCnt="2"/>
      <dgm:spPr/>
    </dgm:pt>
    <dgm:pt modelId="{375FC7F6-A7ED-4A24-9DA0-810DAC76A7FD}" type="pres">
      <dgm:prSet presAssocID="{B1B06AFE-96B3-4378-90F6-1C48CBFCFEAC}" presName="text3" presStyleLbl="fgAcc3" presStyleIdx="1" presStyleCnt="2" custScaleX="194833" custScaleY="127473">
        <dgm:presLayoutVars>
          <dgm:chPref val="3"/>
        </dgm:presLayoutVars>
      </dgm:prSet>
      <dgm:spPr/>
    </dgm:pt>
    <dgm:pt modelId="{9DDA277E-65E7-492F-AD57-54BC0750F43B}" type="pres">
      <dgm:prSet presAssocID="{B1B06AFE-96B3-4378-90F6-1C48CBFCFEAC}" presName="hierChild4" presStyleCnt="0"/>
      <dgm:spPr/>
    </dgm:pt>
  </dgm:ptLst>
  <dgm:cxnLst>
    <dgm:cxn modelId="{D30A1120-FF3F-49FD-9CC9-EE258FACAD0F}" type="presOf" srcId="{EC943AA8-FC05-412A-A7C2-6E43C29AEB2C}" destId="{249BE53D-3A6B-43B7-9A66-6DDADD3EB793}" srcOrd="0" destOrd="0" presId="urn:microsoft.com/office/officeart/2005/8/layout/hierarchy1"/>
    <dgm:cxn modelId="{F422D4BD-EA29-49B3-AAAB-B3D8C8DD5FA1}" type="presOf" srcId="{B1B06AFE-96B3-4378-90F6-1C48CBFCFEAC}" destId="{375FC7F6-A7ED-4A24-9DA0-810DAC76A7FD}" srcOrd="0" destOrd="0" presId="urn:microsoft.com/office/officeart/2005/8/layout/hierarchy1"/>
    <dgm:cxn modelId="{235069C2-4E13-4D0B-940F-44CDEFA03590}" srcId="{7BAB42BC-ABA0-4E7B-8223-2465FB1C98DB}" destId="{EC943AA8-FC05-412A-A7C2-6E43C29AEB2C}" srcOrd="0" destOrd="0" parTransId="{655B1F83-E21C-45F3-B303-0CCE43E8E332}" sibTransId="{83BBF49E-A64C-4F3A-A8A5-392CF7F4A099}"/>
    <dgm:cxn modelId="{DD9DFE08-25F7-4FE1-8AAF-7B5D448DEE0E}" srcId="{4758299F-7DCA-4423-ADB7-FCB4C8D0C2F0}" destId="{B1B06AFE-96B3-4378-90F6-1C48CBFCFEAC}" srcOrd="0" destOrd="0" parTransId="{450A8629-81EC-48A4-88C0-E5D01C6ADB99}" sibTransId="{D2EC788D-33A2-4055-8EF3-0B36B968DCC9}"/>
    <dgm:cxn modelId="{51C15848-567B-43A3-82AF-856A2F16526D}" srcId="{EC943AA8-FC05-412A-A7C2-6E43C29AEB2C}" destId="{A7F6FAB8-21C2-4D27-B1FE-3F4DD7AEE6C1}" srcOrd="0" destOrd="0" parTransId="{293FC61F-EE32-4E22-9FDF-5A0001F99877}" sibTransId="{189204D1-C37B-437F-BB80-24A4FA710508}"/>
    <dgm:cxn modelId="{19EDEFAC-C1CD-4406-834C-EE7E29EF4977}" type="presOf" srcId="{A7F6FAB8-21C2-4D27-B1FE-3F4DD7AEE6C1}" destId="{3D43EF52-9656-4F2E-B54C-0813930B4255}" srcOrd="0" destOrd="0" presId="urn:microsoft.com/office/officeart/2005/8/layout/hierarchy1"/>
    <dgm:cxn modelId="{8011AB5B-2CAB-429C-819A-293EC551824A}" type="presOf" srcId="{7BAB42BC-ABA0-4E7B-8223-2465FB1C98DB}" destId="{B99FCADD-A86C-4082-82CB-D6090B2D5A95}" srcOrd="0" destOrd="0" presId="urn:microsoft.com/office/officeart/2005/8/layout/hierarchy1"/>
    <dgm:cxn modelId="{423DE7B8-6785-4228-8690-45E8C2BA9F57}" srcId="{07AA67E9-A8CA-4A11-8472-9FA9B3E6EB1E}" destId="{7BAB42BC-ABA0-4E7B-8223-2465FB1C98DB}" srcOrd="0" destOrd="0" parTransId="{F8015C2A-25A7-4CB2-81A0-C71C85694CD5}" sibTransId="{91184D44-A90B-40B3-8DB1-CE1F43E9EA91}"/>
    <dgm:cxn modelId="{95363637-DCFF-409E-946A-3A97470002BB}" type="presOf" srcId="{655B1F83-E21C-45F3-B303-0CCE43E8E332}" destId="{8938FEF3-A482-4408-BE01-BA3BE74C621A}" srcOrd="0" destOrd="0" presId="urn:microsoft.com/office/officeart/2005/8/layout/hierarchy1"/>
    <dgm:cxn modelId="{EF5E26F6-4597-4770-8ED1-914CE83CC949}" type="presOf" srcId="{07AA67E9-A8CA-4A11-8472-9FA9B3E6EB1E}" destId="{C1FE3A22-E3A0-4669-B704-0265656BD4AB}" srcOrd="0" destOrd="0" presId="urn:microsoft.com/office/officeart/2005/8/layout/hierarchy1"/>
    <dgm:cxn modelId="{5E8BF8A8-0208-47CE-9C9F-52D73C629148}" srcId="{7BAB42BC-ABA0-4E7B-8223-2465FB1C98DB}" destId="{4758299F-7DCA-4423-ADB7-FCB4C8D0C2F0}" srcOrd="1" destOrd="0" parTransId="{590C55E2-C442-4D9D-BFED-2D9E41CCF3A2}" sibTransId="{B94D0855-C0FA-47D6-B421-DFFAECDC13F4}"/>
    <dgm:cxn modelId="{1DA8D9F5-E79E-4508-A999-48255BB60B01}" type="presOf" srcId="{293FC61F-EE32-4E22-9FDF-5A0001F99877}" destId="{4E5BB184-4243-4ACF-A95D-880F42CD5D51}" srcOrd="0" destOrd="0" presId="urn:microsoft.com/office/officeart/2005/8/layout/hierarchy1"/>
    <dgm:cxn modelId="{14056B3F-B8F7-40DF-883A-B2CFF4D4CAC0}" type="presOf" srcId="{590C55E2-C442-4D9D-BFED-2D9E41CCF3A2}" destId="{39E9D197-CC57-4114-BD05-9C43C4ED3165}" srcOrd="0" destOrd="0" presId="urn:microsoft.com/office/officeart/2005/8/layout/hierarchy1"/>
    <dgm:cxn modelId="{FF749852-1F10-4A1E-8D5F-68924C64C988}" type="presOf" srcId="{450A8629-81EC-48A4-88C0-E5D01C6ADB99}" destId="{B68A3B9E-22D4-4D54-A221-1EB7FDBCB60B}" srcOrd="0" destOrd="0" presId="urn:microsoft.com/office/officeart/2005/8/layout/hierarchy1"/>
    <dgm:cxn modelId="{BC67A4C7-0DED-4B8D-BE08-84A389403508}" type="presOf" srcId="{4758299F-7DCA-4423-ADB7-FCB4C8D0C2F0}" destId="{F47C4C57-B14D-41A8-AF54-B4DD5719AC05}" srcOrd="0" destOrd="0" presId="urn:microsoft.com/office/officeart/2005/8/layout/hierarchy1"/>
    <dgm:cxn modelId="{6F4502B2-96B7-408B-A4C1-117336C582FD}" type="presParOf" srcId="{C1FE3A22-E3A0-4669-B704-0265656BD4AB}" destId="{54537E97-C24D-44A9-99BC-B9758988919A}" srcOrd="0" destOrd="0" presId="urn:microsoft.com/office/officeart/2005/8/layout/hierarchy1"/>
    <dgm:cxn modelId="{112F5DF7-217C-4A82-9232-197ED39A5CFF}" type="presParOf" srcId="{54537E97-C24D-44A9-99BC-B9758988919A}" destId="{A532AD51-6DBD-47C0-9A11-8EF7DD44C24B}" srcOrd="0" destOrd="0" presId="urn:microsoft.com/office/officeart/2005/8/layout/hierarchy1"/>
    <dgm:cxn modelId="{BF36B5B3-E627-4DA1-903F-98E9511F9A2E}" type="presParOf" srcId="{A532AD51-6DBD-47C0-9A11-8EF7DD44C24B}" destId="{751C4875-AD0D-4666-A966-96660C4FA137}" srcOrd="0" destOrd="0" presId="urn:microsoft.com/office/officeart/2005/8/layout/hierarchy1"/>
    <dgm:cxn modelId="{0E37EC38-09A3-4654-873E-805BDF86F6E3}" type="presParOf" srcId="{A532AD51-6DBD-47C0-9A11-8EF7DD44C24B}" destId="{B99FCADD-A86C-4082-82CB-D6090B2D5A95}" srcOrd="1" destOrd="0" presId="urn:microsoft.com/office/officeart/2005/8/layout/hierarchy1"/>
    <dgm:cxn modelId="{996229E8-2025-4C42-A86D-BA79BAD45CD1}" type="presParOf" srcId="{54537E97-C24D-44A9-99BC-B9758988919A}" destId="{D41B4124-FCFB-422B-A07D-E6282ACA3B73}" srcOrd="1" destOrd="0" presId="urn:microsoft.com/office/officeart/2005/8/layout/hierarchy1"/>
    <dgm:cxn modelId="{EDB7993C-12FE-4560-8DCC-39211E01597F}" type="presParOf" srcId="{D41B4124-FCFB-422B-A07D-E6282ACA3B73}" destId="{8938FEF3-A482-4408-BE01-BA3BE74C621A}" srcOrd="0" destOrd="0" presId="urn:microsoft.com/office/officeart/2005/8/layout/hierarchy1"/>
    <dgm:cxn modelId="{8AA73356-5E64-4267-AF7C-63A33DB935E9}" type="presParOf" srcId="{D41B4124-FCFB-422B-A07D-E6282ACA3B73}" destId="{2A5C9D16-6344-4E89-9040-CD0B02E58527}" srcOrd="1" destOrd="0" presId="urn:microsoft.com/office/officeart/2005/8/layout/hierarchy1"/>
    <dgm:cxn modelId="{67AE01A7-6E0A-424B-85CA-ACB323824482}" type="presParOf" srcId="{2A5C9D16-6344-4E89-9040-CD0B02E58527}" destId="{6AD49144-2C63-4FD0-98F5-42F0106A6A62}" srcOrd="0" destOrd="0" presId="urn:microsoft.com/office/officeart/2005/8/layout/hierarchy1"/>
    <dgm:cxn modelId="{9A2F1113-91FB-452A-86D4-CD9EA5C4D92C}" type="presParOf" srcId="{6AD49144-2C63-4FD0-98F5-42F0106A6A62}" destId="{3D8E6516-D08F-41F1-A74C-35BA98C3E2DA}" srcOrd="0" destOrd="0" presId="urn:microsoft.com/office/officeart/2005/8/layout/hierarchy1"/>
    <dgm:cxn modelId="{CEB3F7DE-D9B0-4560-B382-B498DD2F80FF}" type="presParOf" srcId="{6AD49144-2C63-4FD0-98F5-42F0106A6A62}" destId="{249BE53D-3A6B-43B7-9A66-6DDADD3EB793}" srcOrd="1" destOrd="0" presId="urn:microsoft.com/office/officeart/2005/8/layout/hierarchy1"/>
    <dgm:cxn modelId="{30F2D2B7-8F96-4ED8-A118-F43D655C0C41}" type="presParOf" srcId="{2A5C9D16-6344-4E89-9040-CD0B02E58527}" destId="{BE599C97-8462-453B-AD12-4BF76ED862B5}" srcOrd="1" destOrd="0" presId="urn:microsoft.com/office/officeart/2005/8/layout/hierarchy1"/>
    <dgm:cxn modelId="{4F5CA0F9-6E9D-4254-B88F-15E9FBE5A6DC}" type="presParOf" srcId="{BE599C97-8462-453B-AD12-4BF76ED862B5}" destId="{4E5BB184-4243-4ACF-A95D-880F42CD5D51}" srcOrd="0" destOrd="0" presId="urn:microsoft.com/office/officeart/2005/8/layout/hierarchy1"/>
    <dgm:cxn modelId="{772A3F82-453E-4361-A932-D5ADB0EEEDA6}" type="presParOf" srcId="{BE599C97-8462-453B-AD12-4BF76ED862B5}" destId="{74039810-9807-457C-AFD8-E4BED0BAA9E4}" srcOrd="1" destOrd="0" presId="urn:microsoft.com/office/officeart/2005/8/layout/hierarchy1"/>
    <dgm:cxn modelId="{F07D23AE-75C1-42BB-8A3E-65CB3449E64E}" type="presParOf" srcId="{74039810-9807-457C-AFD8-E4BED0BAA9E4}" destId="{D8F937E5-A50A-4F14-A13D-D027B391904E}" srcOrd="0" destOrd="0" presId="urn:microsoft.com/office/officeart/2005/8/layout/hierarchy1"/>
    <dgm:cxn modelId="{D438AA5B-9D46-4F6F-9EB2-DBE521A577E8}" type="presParOf" srcId="{D8F937E5-A50A-4F14-A13D-D027B391904E}" destId="{388C5745-91B9-4CDC-8611-973E4A42A391}" srcOrd="0" destOrd="0" presId="urn:microsoft.com/office/officeart/2005/8/layout/hierarchy1"/>
    <dgm:cxn modelId="{3A543647-126F-473D-B12B-088A51D233A7}" type="presParOf" srcId="{D8F937E5-A50A-4F14-A13D-D027B391904E}" destId="{3D43EF52-9656-4F2E-B54C-0813930B4255}" srcOrd="1" destOrd="0" presId="urn:microsoft.com/office/officeart/2005/8/layout/hierarchy1"/>
    <dgm:cxn modelId="{7A8D509F-8A88-42C7-8B19-F4AAAC513515}" type="presParOf" srcId="{74039810-9807-457C-AFD8-E4BED0BAA9E4}" destId="{4CD10941-6842-4D21-BBE3-F57BE5AD9E0D}" srcOrd="1" destOrd="0" presId="urn:microsoft.com/office/officeart/2005/8/layout/hierarchy1"/>
    <dgm:cxn modelId="{48763A43-6991-482B-9D56-EF1DA6A749E0}" type="presParOf" srcId="{D41B4124-FCFB-422B-A07D-E6282ACA3B73}" destId="{39E9D197-CC57-4114-BD05-9C43C4ED3165}" srcOrd="2" destOrd="0" presId="urn:microsoft.com/office/officeart/2005/8/layout/hierarchy1"/>
    <dgm:cxn modelId="{1DCA059B-130F-4198-B477-E064B11C785D}" type="presParOf" srcId="{D41B4124-FCFB-422B-A07D-E6282ACA3B73}" destId="{34247F24-1552-4C6A-B4EA-3455077C6F22}" srcOrd="3" destOrd="0" presId="urn:microsoft.com/office/officeart/2005/8/layout/hierarchy1"/>
    <dgm:cxn modelId="{0896391D-9E6C-40AC-A11B-CD079D09C9BE}" type="presParOf" srcId="{34247F24-1552-4C6A-B4EA-3455077C6F22}" destId="{366D3F69-FC20-4E2D-96B7-4198F089DE04}" srcOrd="0" destOrd="0" presId="urn:microsoft.com/office/officeart/2005/8/layout/hierarchy1"/>
    <dgm:cxn modelId="{A06860EA-2A12-4FAB-8F74-BE1FEE00A436}" type="presParOf" srcId="{366D3F69-FC20-4E2D-96B7-4198F089DE04}" destId="{B8CCAC17-4DA2-45E0-A41C-3713D909BB1A}" srcOrd="0" destOrd="0" presId="urn:microsoft.com/office/officeart/2005/8/layout/hierarchy1"/>
    <dgm:cxn modelId="{4BAF70E7-626C-4944-BFA5-310BA0E42983}" type="presParOf" srcId="{366D3F69-FC20-4E2D-96B7-4198F089DE04}" destId="{F47C4C57-B14D-41A8-AF54-B4DD5719AC05}" srcOrd="1" destOrd="0" presId="urn:microsoft.com/office/officeart/2005/8/layout/hierarchy1"/>
    <dgm:cxn modelId="{89EF164C-91F0-4574-9C53-49742BC1121C}" type="presParOf" srcId="{34247F24-1552-4C6A-B4EA-3455077C6F22}" destId="{2B94CCC8-D2BF-4656-A068-A0ADCE943B56}" srcOrd="1" destOrd="0" presId="urn:microsoft.com/office/officeart/2005/8/layout/hierarchy1"/>
    <dgm:cxn modelId="{A350FCDE-CD92-4262-84DF-26C0593FC838}" type="presParOf" srcId="{2B94CCC8-D2BF-4656-A068-A0ADCE943B56}" destId="{B68A3B9E-22D4-4D54-A221-1EB7FDBCB60B}" srcOrd="0" destOrd="0" presId="urn:microsoft.com/office/officeart/2005/8/layout/hierarchy1"/>
    <dgm:cxn modelId="{8AE8FFC3-91CE-4CCD-B67E-B626AB1845C0}" type="presParOf" srcId="{2B94CCC8-D2BF-4656-A068-A0ADCE943B56}" destId="{175E5852-1289-4002-A2B7-4BFE0D099663}" srcOrd="1" destOrd="0" presId="urn:microsoft.com/office/officeart/2005/8/layout/hierarchy1"/>
    <dgm:cxn modelId="{69E471A5-872E-42E4-BA8A-7F7310D8F1CA}" type="presParOf" srcId="{175E5852-1289-4002-A2B7-4BFE0D099663}" destId="{7E665991-AD32-450E-AE59-CB45B1385121}" srcOrd="0" destOrd="0" presId="urn:microsoft.com/office/officeart/2005/8/layout/hierarchy1"/>
    <dgm:cxn modelId="{434A8838-2EC5-4F58-94FA-47E2435B9D10}" type="presParOf" srcId="{7E665991-AD32-450E-AE59-CB45B1385121}" destId="{741EDF8B-B22E-44EF-A643-5C8CC68F53A0}" srcOrd="0" destOrd="0" presId="urn:microsoft.com/office/officeart/2005/8/layout/hierarchy1"/>
    <dgm:cxn modelId="{1AFCAD70-DCA9-4F96-8E62-15593D0CB961}" type="presParOf" srcId="{7E665991-AD32-450E-AE59-CB45B1385121}" destId="{375FC7F6-A7ED-4A24-9DA0-810DAC76A7FD}" srcOrd="1" destOrd="0" presId="urn:microsoft.com/office/officeart/2005/8/layout/hierarchy1"/>
    <dgm:cxn modelId="{7DFC7B09-384D-4AB4-894E-3FDCF3A4DDCE}" type="presParOf" srcId="{175E5852-1289-4002-A2B7-4BFE0D099663}" destId="{9DDA277E-65E7-492F-AD57-54BC0750F43B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F4B8390-90F7-4F79-86A0-735C0AA8430A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99E0E3D9-4EF4-46B2-BEF4-49DDAF59D2F9}">
      <dgm:prSet phldrT="[Κείμενο]" custT="1"/>
      <dgm:spPr/>
      <dgm:t>
        <a:bodyPr/>
        <a:lstStyle/>
        <a:p>
          <a:pPr marL="358775" indent="0"/>
          <a:r>
            <a:rPr lang="el-GR" sz="2000" dirty="0" smtClean="0">
              <a:solidFill>
                <a:srgbClr val="003399"/>
              </a:solidFill>
            </a:rPr>
            <a:t>Από το </a:t>
          </a:r>
          <a:r>
            <a:rPr lang="en-US" sz="2000" dirty="0" smtClean="0">
              <a:solidFill>
                <a:srgbClr val="003399"/>
              </a:solidFill>
            </a:rPr>
            <a:t>site </a:t>
          </a:r>
          <a:r>
            <a:rPr lang="el-GR" sz="2000" dirty="0" smtClean="0">
              <a:solidFill>
                <a:srgbClr val="003399"/>
              </a:solidFill>
            </a:rPr>
            <a:t>του Γραφείου Διεθνών 	Σχέσεων</a:t>
          </a:r>
          <a:endParaRPr lang="el-GR" sz="2000" dirty="0">
            <a:solidFill>
              <a:srgbClr val="003399"/>
            </a:solidFill>
          </a:endParaRPr>
        </a:p>
      </dgm:t>
    </dgm:pt>
    <dgm:pt modelId="{725CB0CD-94B8-4E66-B828-FC7CBA51483D}" type="parTrans" cxnId="{EE5B7E70-608F-4844-8601-5C1406DBC40D}">
      <dgm:prSet/>
      <dgm:spPr/>
      <dgm:t>
        <a:bodyPr/>
        <a:lstStyle/>
        <a:p>
          <a:endParaRPr lang="el-GR"/>
        </a:p>
      </dgm:t>
    </dgm:pt>
    <dgm:pt modelId="{A0196C0D-5351-4FB8-8097-E0B2B5D0DA95}" type="sibTrans" cxnId="{EE5B7E70-608F-4844-8601-5C1406DBC40D}">
      <dgm:prSet/>
      <dgm:spPr/>
      <dgm:t>
        <a:bodyPr/>
        <a:lstStyle/>
        <a:p>
          <a:endParaRPr lang="el-GR"/>
        </a:p>
      </dgm:t>
    </dgm:pt>
    <dgm:pt modelId="{BC45B62C-CDD9-4075-9CC1-5DEAE9A1D5F1}">
      <dgm:prSet phldrT="[Κείμενο]" custT="1"/>
      <dgm:spPr/>
      <dgm:t>
        <a:bodyPr/>
        <a:lstStyle/>
        <a:p>
          <a:pPr marL="228600" indent="0"/>
          <a:r>
            <a:rPr lang="el-GR" sz="2000" dirty="0" smtClean="0">
              <a:solidFill>
                <a:srgbClr val="003399"/>
              </a:solidFill>
            </a:rPr>
            <a:t>Ατομική αναζήτηση</a:t>
          </a:r>
          <a:endParaRPr lang="el-GR" sz="2000" dirty="0">
            <a:solidFill>
              <a:srgbClr val="003399"/>
            </a:solidFill>
          </a:endParaRPr>
        </a:p>
      </dgm:t>
    </dgm:pt>
    <dgm:pt modelId="{57E35552-03DC-4081-9C54-4B98953D8B63}" type="parTrans" cxnId="{5C0E316C-CBEE-49BF-80A5-ED8E1C68FF44}">
      <dgm:prSet/>
      <dgm:spPr/>
      <dgm:t>
        <a:bodyPr/>
        <a:lstStyle/>
        <a:p>
          <a:endParaRPr lang="el-GR"/>
        </a:p>
      </dgm:t>
    </dgm:pt>
    <dgm:pt modelId="{5851713E-79C6-4A3B-80B3-665D3DFDC1E0}" type="sibTrans" cxnId="{5C0E316C-CBEE-49BF-80A5-ED8E1C68FF44}">
      <dgm:prSet/>
      <dgm:spPr/>
      <dgm:t>
        <a:bodyPr/>
        <a:lstStyle/>
        <a:p>
          <a:endParaRPr lang="el-GR"/>
        </a:p>
      </dgm:t>
    </dgm:pt>
    <dgm:pt modelId="{5ED970DA-32E9-4C01-8F6E-939C66C7E0B1}">
      <dgm:prSet/>
      <dgm:spPr/>
      <dgm:t>
        <a:bodyPr/>
        <a:lstStyle/>
        <a:p>
          <a:pPr marL="228600" indent="0"/>
          <a:r>
            <a:rPr lang="el-GR" sz="2000" dirty="0" smtClean="0">
              <a:solidFill>
                <a:srgbClr val="003399"/>
              </a:solidFill>
            </a:rPr>
            <a:t>	</a:t>
          </a:r>
          <a:r>
            <a:rPr lang="el-GR" sz="2000" dirty="0" smtClean="0">
              <a:solidFill>
                <a:schemeClr val="bg1"/>
              </a:solidFill>
            </a:rPr>
            <a:t>Από </a:t>
          </a:r>
          <a:r>
            <a:rPr lang="en-US" sz="2000" dirty="0" smtClean="0">
              <a:solidFill>
                <a:schemeClr val="bg1"/>
              </a:solidFill>
            </a:rPr>
            <a:t>links </a:t>
          </a:r>
          <a:r>
            <a:rPr lang="el-GR" sz="2000" dirty="0" smtClean="0">
              <a:solidFill>
                <a:schemeClr val="bg1"/>
              </a:solidFill>
            </a:rPr>
            <a:t>εύρεσης θέσεων πρακτικής</a:t>
          </a:r>
          <a:endParaRPr lang="el-GR" sz="2000" dirty="0">
            <a:solidFill>
              <a:schemeClr val="bg1"/>
            </a:solidFill>
          </a:endParaRPr>
        </a:p>
      </dgm:t>
    </dgm:pt>
    <dgm:pt modelId="{559041E8-454C-4013-BA88-42D750CACE35}" type="parTrans" cxnId="{EA04D50E-2D54-4B0A-BB5A-42E206A386A4}">
      <dgm:prSet/>
      <dgm:spPr/>
      <dgm:t>
        <a:bodyPr/>
        <a:lstStyle/>
        <a:p>
          <a:endParaRPr lang="el-GR"/>
        </a:p>
      </dgm:t>
    </dgm:pt>
    <dgm:pt modelId="{2297DC8A-A2D3-4ACA-AA16-651DD1324E07}" type="sibTrans" cxnId="{EA04D50E-2D54-4B0A-BB5A-42E206A386A4}">
      <dgm:prSet/>
      <dgm:spPr/>
      <dgm:t>
        <a:bodyPr/>
        <a:lstStyle/>
        <a:p>
          <a:endParaRPr lang="el-GR"/>
        </a:p>
      </dgm:t>
    </dgm:pt>
    <dgm:pt modelId="{E96B6677-4D5E-4DCE-8757-69C6D3FC7BA6}">
      <dgm:prSet/>
      <dgm:spPr/>
      <dgm:t>
        <a:bodyPr/>
        <a:lstStyle/>
        <a:p>
          <a:pPr marL="228600" indent="0"/>
          <a:r>
            <a:rPr lang="el-GR" sz="2000" dirty="0" smtClean="0">
              <a:solidFill>
                <a:schemeClr val="bg1"/>
              </a:solidFill>
            </a:rPr>
            <a:t>	φορείς που έχουν δεχτεί φοιτητές του 	Π.Δ.Μ.</a:t>
          </a:r>
          <a:endParaRPr lang="el-GR" sz="2000" dirty="0">
            <a:solidFill>
              <a:schemeClr val="bg1"/>
            </a:solidFill>
          </a:endParaRPr>
        </a:p>
      </dgm:t>
    </dgm:pt>
    <dgm:pt modelId="{D3AA1511-24A6-4FA0-B4A0-F9DD007E57D0}" type="parTrans" cxnId="{ADB29E15-7310-4A90-A192-DF8F69007FB0}">
      <dgm:prSet/>
      <dgm:spPr/>
      <dgm:t>
        <a:bodyPr/>
        <a:lstStyle/>
        <a:p>
          <a:endParaRPr lang="el-GR"/>
        </a:p>
      </dgm:t>
    </dgm:pt>
    <dgm:pt modelId="{E362024A-27F8-43FB-BD07-57EAE7D5B544}" type="sibTrans" cxnId="{ADB29E15-7310-4A90-A192-DF8F69007FB0}">
      <dgm:prSet/>
      <dgm:spPr/>
      <dgm:t>
        <a:bodyPr/>
        <a:lstStyle/>
        <a:p>
          <a:endParaRPr lang="el-GR"/>
        </a:p>
      </dgm:t>
    </dgm:pt>
    <dgm:pt modelId="{6153B9D0-3623-4D0E-A7BB-28F30DAB528B}">
      <dgm:prSet custT="1"/>
      <dgm:spPr/>
      <dgm:t>
        <a:bodyPr/>
        <a:lstStyle/>
        <a:p>
          <a:pPr marL="228600" indent="0"/>
          <a:r>
            <a:rPr lang="el-GR" sz="2000" dirty="0" smtClean="0">
              <a:solidFill>
                <a:schemeClr val="bg1"/>
              </a:solidFill>
            </a:rPr>
            <a:t>	Αρχείο με αιτήματα που στέλνουν οι φορείς</a:t>
          </a:r>
          <a:endParaRPr lang="el-GR" sz="2000" dirty="0">
            <a:solidFill>
              <a:schemeClr val="bg1"/>
            </a:solidFill>
          </a:endParaRPr>
        </a:p>
      </dgm:t>
    </dgm:pt>
    <dgm:pt modelId="{9C269644-CF62-4BB5-B9B5-7C40C75FCE17}" type="parTrans" cxnId="{B7B3DAE1-79F4-4787-9241-D0E073492410}">
      <dgm:prSet/>
      <dgm:spPr/>
      <dgm:t>
        <a:bodyPr/>
        <a:lstStyle/>
        <a:p>
          <a:endParaRPr lang="el-GR"/>
        </a:p>
      </dgm:t>
    </dgm:pt>
    <dgm:pt modelId="{7830F101-2900-444C-A695-EC373301B620}" type="sibTrans" cxnId="{B7B3DAE1-79F4-4787-9241-D0E073492410}">
      <dgm:prSet/>
      <dgm:spPr/>
      <dgm:t>
        <a:bodyPr/>
        <a:lstStyle/>
        <a:p>
          <a:endParaRPr lang="el-GR"/>
        </a:p>
      </dgm:t>
    </dgm:pt>
    <dgm:pt modelId="{5F066E67-415B-49B3-B8D8-7F540412F453}">
      <dgm:prSet custT="1"/>
      <dgm:spPr/>
      <dgm:t>
        <a:bodyPr/>
        <a:lstStyle/>
        <a:p>
          <a:pPr marL="228600" indent="0"/>
          <a:r>
            <a:rPr lang="el-GR" sz="2000" dirty="0" smtClean="0">
              <a:solidFill>
                <a:srgbClr val="003399"/>
              </a:solidFill>
            </a:rPr>
            <a:t>	</a:t>
          </a:r>
          <a:r>
            <a:rPr lang="el-GR" sz="2000" dirty="0" smtClean="0">
              <a:solidFill>
                <a:schemeClr val="bg1"/>
              </a:solidFill>
            </a:rPr>
            <a:t>Από τις θέσεις που αναφέρονται στο </a:t>
          </a:r>
          <a:r>
            <a:rPr lang="en-US" sz="2000" dirty="0" smtClean="0">
              <a:solidFill>
                <a:schemeClr val="bg1"/>
              </a:solidFill>
            </a:rPr>
            <a:t>site</a:t>
          </a:r>
          <a:r>
            <a:rPr lang="el-GR" sz="2000" dirty="0" smtClean="0">
              <a:solidFill>
                <a:schemeClr val="bg1"/>
              </a:solidFill>
            </a:rPr>
            <a:t> 	του Γραφείου Διεθνών Σχέσεων του Τ.Ε.Ι. 	Αθηνών </a:t>
          </a:r>
          <a:endParaRPr lang="el-GR" sz="2000" dirty="0">
            <a:solidFill>
              <a:schemeClr val="bg1"/>
            </a:solidFill>
          </a:endParaRPr>
        </a:p>
      </dgm:t>
    </dgm:pt>
    <dgm:pt modelId="{A2FBD02C-4DEC-4943-A9B3-266B6F997BB5}" type="parTrans" cxnId="{9291117A-6D09-42FE-8DC7-D9D3065ED286}">
      <dgm:prSet/>
      <dgm:spPr/>
      <dgm:t>
        <a:bodyPr/>
        <a:lstStyle/>
        <a:p>
          <a:endParaRPr lang="el-GR"/>
        </a:p>
      </dgm:t>
    </dgm:pt>
    <dgm:pt modelId="{488C9109-766B-4340-B48A-D055413805CE}" type="sibTrans" cxnId="{9291117A-6D09-42FE-8DC7-D9D3065ED286}">
      <dgm:prSet/>
      <dgm:spPr/>
      <dgm:t>
        <a:bodyPr/>
        <a:lstStyle/>
        <a:p>
          <a:endParaRPr lang="el-GR"/>
        </a:p>
      </dgm:t>
    </dgm:pt>
    <dgm:pt modelId="{9E0AFF70-C2C2-4C55-B8F7-C9D744786E0A}">
      <dgm:prSet custT="1"/>
      <dgm:spPr/>
      <dgm:t>
        <a:bodyPr/>
        <a:lstStyle/>
        <a:p>
          <a:pPr marL="228600" indent="0"/>
          <a:endParaRPr lang="el-GR" sz="2000" dirty="0"/>
        </a:p>
      </dgm:t>
    </dgm:pt>
    <dgm:pt modelId="{6C7555C2-470C-4B29-88CC-737B53D5C357}" type="parTrans" cxnId="{EB438602-9124-4D79-9E07-318DC928775B}">
      <dgm:prSet/>
      <dgm:spPr/>
      <dgm:t>
        <a:bodyPr/>
        <a:lstStyle/>
        <a:p>
          <a:endParaRPr lang="el-GR"/>
        </a:p>
      </dgm:t>
    </dgm:pt>
    <dgm:pt modelId="{72238B09-6124-4C6C-B1A6-C270FA6F52CD}" type="sibTrans" cxnId="{EB438602-9124-4D79-9E07-318DC928775B}">
      <dgm:prSet/>
      <dgm:spPr/>
      <dgm:t>
        <a:bodyPr/>
        <a:lstStyle/>
        <a:p>
          <a:endParaRPr lang="el-GR"/>
        </a:p>
      </dgm:t>
    </dgm:pt>
    <dgm:pt modelId="{75A643FA-26BC-45AA-8DEE-7DED98E2E0C2}">
      <dgm:prSet phldrT="[Κείμενο]" custT="1"/>
      <dgm:spPr/>
      <dgm:t>
        <a:bodyPr/>
        <a:lstStyle/>
        <a:p>
          <a:pPr marL="228600" indent="0"/>
          <a:r>
            <a:rPr lang="el-GR" sz="2000" b="1" u="sng" dirty="0" smtClean="0">
              <a:solidFill>
                <a:srgbClr val="990033"/>
              </a:solidFill>
            </a:rPr>
            <a:t>ΠΡΟΣΟΧΗ!</a:t>
          </a:r>
          <a:r>
            <a:rPr lang="el-GR" sz="2000" dirty="0" smtClean="0"/>
            <a:t>  </a:t>
          </a:r>
          <a:r>
            <a:rPr lang="el-GR" sz="2000" dirty="0" smtClean="0">
              <a:solidFill>
                <a:srgbClr val="003399"/>
              </a:solidFill>
            </a:rPr>
            <a:t>Το αντικείμενο της πρακτικής 			πρέπει να είναι συναφές με τις 			σπουδές μου στο ΠΔΜ</a:t>
          </a:r>
          <a:endParaRPr lang="el-GR" sz="2000" dirty="0">
            <a:solidFill>
              <a:srgbClr val="003399"/>
            </a:solidFill>
          </a:endParaRPr>
        </a:p>
      </dgm:t>
    </dgm:pt>
    <dgm:pt modelId="{7D4893E2-5826-40B2-816E-3E0AD31D3957}" type="parTrans" cxnId="{A0B5C84D-17A9-4820-82AE-361694AC1AB1}">
      <dgm:prSet/>
      <dgm:spPr/>
      <dgm:t>
        <a:bodyPr/>
        <a:lstStyle/>
        <a:p>
          <a:endParaRPr lang="el-GR"/>
        </a:p>
      </dgm:t>
    </dgm:pt>
    <dgm:pt modelId="{911BCA74-5C10-4617-840C-91E2395B881D}" type="sibTrans" cxnId="{A0B5C84D-17A9-4820-82AE-361694AC1AB1}">
      <dgm:prSet/>
      <dgm:spPr/>
      <dgm:t>
        <a:bodyPr/>
        <a:lstStyle/>
        <a:p>
          <a:endParaRPr lang="el-GR"/>
        </a:p>
      </dgm:t>
    </dgm:pt>
    <dgm:pt modelId="{1B348994-2CA1-4658-8496-F96955C0726B}">
      <dgm:prSet phldrT="[Κείμενο]" custT="1"/>
      <dgm:spPr/>
      <dgm:t>
        <a:bodyPr/>
        <a:lstStyle/>
        <a:p>
          <a:pPr marL="228600" indent="0"/>
          <a:endParaRPr lang="el-GR" sz="2000" dirty="0">
            <a:solidFill>
              <a:srgbClr val="003399"/>
            </a:solidFill>
          </a:endParaRPr>
        </a:p>
      </dgm:t>
    </dgm:pt>
    <dgm:pt modelId="{BF19190A-7B36-4B42-B7FA-A1AAA7092130}" type="parTrans" cxnId="{72B7F450-7DB2-4A9E-84D1-17529CBAFD90}">
      <dgm:prSet/>
      <dgm:spPr/>
      <dgm:t>
        <a:bodyPr/>
        <a:lstStyle/>
        <a:p>
          <a:endParaRPr lang="el-GR"/>
        </a:p>
      </dgm:t>
    </dgm:pt>
    <dgm:pt modelId="{BD947497-A80F-4DBC-A314-7010838DE5F5}" type="sibTrans" cxnId="{72B7F450-7DB2-4A9E-84D1-17529CBAFD90}">
      <dgm:prSet/>
      <dgm:spPr/>
      <dgm:t>
        <a:bodyPr/>
        <a:lstStyle/>
        <a:p>
          <a:endParaRPr lang="el-GR"/>
        </a:p>
      </dgm:t>
    </dgm:pt>
    <dgm:pt modelId="{B29BBC78-B01F-463E-A23D-261CB51BC63F}" type="pres">
      <dgm:prSet presAssocID="{EF4B8390-90F7-4F79-86A0-735C0AA8430A}" presName="linear" presStyleCnt="0">
        <dgm:presLayoutVars>
          <dgm:dir/>
          <dgm:resizeHandles val="exact"/>
        </dgm:presLayoutVars>
      </dgm:prSet>
      <dgm:spPr/>
    </dgm:pt>
    <dgm:pt modelId="{C4092AE3-808D-4772-B957-E5FC86222C59}" type="pres">
      <dgm:prSet presAssocID="{99E0E3D9-4EF4-46B2-BEF4-49DDAF59D2F9}" presName="comp" presStyleCnt="0"/>
      <dgm:spPr/>
    </dgm:pt>
    <dgm:pt modelId="{1B395D87-3D19-44EF-AA3D-35D7F46C26E0}" type="pres">
      <dgm:prSet presAssocID="{99E0E3D9-4EF4-46B2-BEF4-49DDAF59D2F9}" presName="box" presStyleLbl="node1" presStyleIdx="0" presStyleCnt="1" custLinFactNeighborX="5477" custLinFactNeighborY="647"/>
      <dgm:spPr/>
      <dgm:t>
        <a:bodyPr/>
        <a:lstStyle/>
        <a:p>
          <a:endParaRPr lang="el-GR"/>
        </a:p>
      </dgm:t>
    </dgm:pt>
    <dgm:pt modelId="{8C7C32B3-9142-465C-8F8D-6D68C988FED4}" type="pres">
      <dgm:prSet presAssocID="{99E0E3D9-4EF4-46B2-BEF4-49DDAF59D2F9}" presName="img" presStyleLbl="fgImgPlace1" presStyleIdx="0" presStyleCnt="1" custScaleX="146682" custScaleY="125000" custLinFactNeighborX="-10139" custLinFactNeighborY="-118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FF69F502-D00D-4FE1-B29E-CAAEE13CA1A3}" type="pres">
      <dgm:prSet presAssocID="{99E0E3D9-4EF4-46B2-BEF4-49DDAF59D2F9}" presName="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72B7F450-7DB2-4A9E-84D1-17529CBAFD90}" srcId="{99E0E3D9-4EF4-46B2-BEF4-49DDAF59D2F9}" destId="{1B348994-2CA1-4658-8496-F96955C0726B}" srcOrd="2" destOrd="0" parTransId="{BF19190A-7B36-4B42-B7FA-A1AAA7092130}" sibTransId="{BD947497-A80F-4DBC-A314-7010838DE5F5}"/>
    <dgm:cxn modelId="{5D831701-D9F1-49F9-8BA7-0F6416FE740D}" type="presOf" srcId="{EF4B8390-90F7-4F79-86A0-735C0AA8430A}" destId="{B29BBC78-B01F-463E-A23D-261CB51BC63F}" srcOrd="0" destOrd="0" presId="urn:microsoft.com/office/officeart/2005/8/layout/vList4"/>
    <dgm:cxn modelId="{33EB9F8C-69F6-4DDC-85B9-881F7B5BD3FC}" type="presOf" srcId="{E96B6677-4D5E-4DCE-8757-69C6D3FC7BA6}" destId="{1B395D87-3D19-44EF-AA3D-35D7F46C26E0}" srcOrd="0" destOrd="2" presId="urn:microsoft.com/office/officeart/2005/8/layout/vList4"/>
    <dgm:cxn modelId="{DDB80D28-F483-4CCF-AED1-135BC38FD034}" type="presOf" srcId="{6153B9D0-3623-4D0E-A7BB-28F30DAB528B}" destId="{1B395D87-3D19-44EF-AA3D-35D7F46C26E0}" srcOrd="0" destOrd="3" presId="urn:microsoft.com/office/officeart/2005/8/layout/vList4"/>
    <dgm:cxn modelId="{ADB29E15-7310-4A90-A192-DF8F69007FB0}" srcId="{5ED970DA-32E9-4C01-8F6E-939C66C7E0B1}" destId="{E96B6677-4D5E-4DCE-8757-69C6D3FC7BA6}" srcOrd="0" destOrd="0" parTransId="{D3AA1511-24A6-4FA0-B4A0-F9DD007E57D0}" sibTransId="{E362024A-27F8-43FB-BD07-57EAE7D5B544}"/>
    <dgm:cxn modelId="{672602A8-89D6-48D0-B1D0-87006AF65B52}" type="presOf" srcId="{99E0E3D9-4EF4-46B2-BEF4-49DDAF59D2F9}" destId="{1B395D87-3D19-44EF-AA3D-35D7F46C26E0}" srcOrd="0" destOrd="0" presId="urn:microsoft.com/office/officeart/2005/8/layout/vList4"/>
    <dgm:cxn modelId="{BB6D2FBB-AF73-4752-9007-2518F2AE7C23}" type="presOf" srcId="{75A643FA-26BC-45AA-8DEE-7DED98E2E0C2}" destId="{FF69F502-D00D-4FE1-B29E-CAAEE13CA1A3}" srcOrd="1" destOrd="8" presId="urn:microsoft.com/office/officeart/2005/8/layout/vList4"/>
    <dgm:cxn modelId="{31912E80-9C1B-4607-8750-09C345CDB79D}" type="presOf" srcId="{1B348994-2CA1-4658-8496-F96955C0726B}" destId="{FF69F502-D00D-4FE1-B29E-CAAEE13CA1A3}" srcOrd="1" destOrd="7" presId="urn:microsoft.com/office/officeart/2005/8/layout/vList4"/>
    <dgm:cxn modelId="{E9F779A1-7456-4246-9FA4-54B3EDF5F30B}" type="presOf" srcId="{9E0AFF70-C2C2-4C55-B8F7-C9D744786E0A}" destId="{FF69F502-D00D-4FE1-B29E-CAAEE13CA1A3}" srcOrd="1" destOrd="5" presId="urn:microsoft.com/office/officeart/2005/8/layout/vList4"/>
    <dgm:cxn modelId="{A0658ED6-D029-416B-A9D8-25AC068D2F4B}" type="presOf" srcId="{5ED970DA-32E9-4C01-8F6E-939C66C7E0B1}" destId="{FF69F502-D00D-4FE1-B29E-CAAEE13CA1A3}" srcOrd="1" destOrd="1" presId="urn:microsoft.com/office/officeart/2005/8/layout/vList4"/>
    <dgm:cxn modelId="{5C8C40F1-CEB0-4099-B5C8-358D8C3CCF1D}" type="presOf" srcId="{6153B9D0-3623-4D0E-A7BB-28F30DAB528B}" destId="{FF69F502-D00D-4FE1-B29E-CAAEE13CA1A3}" srcOrd="1" destOrd="3" presId="urn:microsoft.com/office/officeart/2005/8/layout/vList4"/>
    <dgm:cxn modelId="{2237ABE9-F8E0-435A-B4DC-A16327D406CE}" type="presOf" srcId="{9E0AFF70-C2C2-4C55-B8F7-C9D744786E0A}" destId="{1B395D87-3D19-44EF-AA3D-35D7F46C26E0}" srcOrd="0" destOrd="5" presId="urn:microsoft.com/office/officeart/2005/8/layout/vList4"/>
    <dgm:cxn modelId="{8E9939D9-E771-40F1-A588-496C418DFD70}" type="presOf" srcId="{75A643FA-26BC-45AA-8DEE-7DED98E2E0C2}" destId="{1B395D87-3D19-44EF-AA3D-35D7F46C26E0}" srcOrd="0" destOrd="8" presId="urn:microsoft.com/office/officeart/2005/8/layout/vList4"/>
    <dgm:cxn modelId="{CBB6AD47-CB02-45F9-859E-EB33E1287BC4}" type="presOf" srcId="{5F066E67-415B-49B3-B8D8-7F540412F453}" destId="{1B395D87-3D19-44EF-AA3D-35D7F46C26E0}" srcOrd="0" destOrd="4" presId="urn:microsoft.com/office/officeart/2005/8/layout/vList4"/>
    <dgm:cxn modelId="{E8704196-3D97-4602-B2F3-18CC326248E6}" type="presOf" srcId="{1B348994-2CA1-4658-8496-F96955C0726B}" destId="{1B395D87-3D19-44EF-AA3D-35D7F46C26E0}" srcOrd="0" destOrd="7" presId="urn:microsoft.com/office/officeart/2005/8/layout/vList4"/>
    <dgm:cxn modelId="{F330806A-1E5A-4B16-B755-8439EDF131D1}" type="presOf" srcId="{99E0E3D9-4EF4-46B2-BEF4-49DDAF59D2F9}" destId="{FF69F502-D00D-4FE1-B29E-CAAEE13CA1A3}" srcOrd="1" destOrd="0" presId="urn:microsoft.com/office/officeart/2005/8/layout/vList4"/>
    <dgm:cxn modelId="{A0B5C84D-17A9-4820-82AE-361694AC1AB1}" srcId="{99E0E3D9-4EF4-46B2-BEF4-49DDAF59D2F9}" destId="{75A643FA-26BC-45AA-8DEE-7DED98E2E0C2}" srcOrd="3" destOrd="0" parTransId="{7D4893E2-5826-40B2-816E-3E0AD31D3957}" sibTransId="{911BCA74-5C10-4617-840C-91E2395B881D}"/>
    <dgm:cxn modelId="{EA04D50E-2D54-4B0A-BB5A-42E206A386A4}" srcId="{99E0E3D9-4EF4-46B2-BEF4-49DDAF59D2F9}" destId="{5ED970DA-32E9-4C01-8F6E-939C66C7E0B1}" srcOrd="0" destOrd="0" parTransId="{559041E8-454C-4013-BA88-42D750CACE35}" sibTransId="{2297DC8A-A2D3-4ACA-AA16-651DD1324E07}"/>
    <dgm:cxn modelId="{F55565C5-BA35-4278-9B7E-CD2BED329776}" type="presOf" srcId="{5F066E67-415B-49B3-B8D8-7F540412F453}" destId="{FF69F502-D00D-4FE1-B29E-CAAEE13CA1A3}" srcOrd="1" destOrd="4" presId="urn:microsoft.com/office/officeart/2005/8/layout/vList4"/>
    <dgm:cxn modelId="{9F7117A0-AF08-40A1-A0F7-0FD1609C0136}" type="presOf" srcId="{E96B6677-4D5E-4DCE-8757-69C6D3FC7BA6}" destId="{FF69F502-D00D-4FE1-B29E-CAAEE13CA1A3}" srcOrd="1" destOrd="2" presId="urn:microsoft.com/office/officeart/2005/8/layout/vList4"/>
    <dgm:cxn modelId="{B7B3DAE1-79F4-4787-9241-D0E073492410}" srcId="{E96B6677-4D5E-4DCE-8757-69C6D3FC7BA6}" destId="{6153B9D0-3623-4D0E-A7BB-28F30DAB528B}" srcOrd="0" destOrd="0" parTransId="{9C269644-CF62-4BB5-B9B5-7C40C75FCE17}" sibTransId="{7830F101-2900-444C-A695-EC373301B620}"/>
    <dgm:cxn modelId="{0C054F6D-D6FA-4256-873B-01365974E673}" type="presOf" srcId="{BC45B62C-CDD9-4075-9CC1-5DEAE9A1D5F1}" destId="{FF69F502-D00D-4FE1-B29E-CAAEE13CA1A3}" srcOrd="1" destOrd="6" presId="urn:microsoft.com/office/officeart/2005/8/layout/vList4"/>
    <dgm:cxn modelId="{EE5B7E70-608F-4844-8601-5C1406DBC40D}" srcId="{EF4B8390-90F7-4F79-86A0-735C0AA8430A}" destId="{99E0E3D9-4EF4-46B2-BEF4-49DDAF59D2F9}" srcOrd="0" destOrd="0" parTransId="{725CB0CD-94B8-4E66-B828-FC7CBA51483D}" sibTransId="{A0196C0D-5351-4FB8-8097-E0B2B5D0DA95}"/>
    <dgm:cxn modelId="{E24C9AAD-F7F8-4D47-B8A1-BEB9A3941AE7}" type="presOf" srcId="{5ED970DA-32E9-4C01-8F6E-939C66C7E0B1}" destId="{1B395D87-3D19-44EF-AA3D-35D7F46C26E0}" srcOrd="0" destOrd="1" presId="urn:microsoft.com/office/officeart/2005/8/layout/vList4"/>
    <dgm:cxn modelId="{EB438602-9124-4D79-9E07-318DC928775B}" srcId="{6153B9D0-3623-4D0E-A7BB-28F30DAB528B}" destId="{9E0AFF70-C2C2-4C55-B8F7-C9D744786E0A}" srcOrd="1" destOrd="0" parTransId="{6C7555C2-470C-4B29-88CC-737B53D5C357}" sibTransId="{72238B09-6124-4C6C-B1A6-C270FA6F52CD}"/>
    <dgm:cxn modelId="{5C0E316C-CBEE-49BF-80A5-ED8E1C68FF44}" srcId="{99E0E3D9-4EF4-46B2-BEF4-49DDAF59D2F9}" destId="{BC45B62C-CDD9-4075-9CC1-5DEAE9A1D5F1}" srcOrd="1" destOrd="0" parTransId="{57E35552-03DC-4081-9C54-4B98953D8B63}" sibTransId="{5851713E-79C6-4A3B-80B3-665D3DFDC1E0}"/>
    <dgm:cxn modelId="{008D4D4B-A264-487F-96F6-05F4BC77C107}" type="presOf" srcId="{BC45B62C-CDD9-4075-9CC1-5DEAE9A1D5F1}" destId="{1B395D87-3D19-44EF-AA3D-35D7F46C26E0}" srcOrd="0" destOrd="6" presId="urn:microsoft.com/office/officeart/2005/8/layout/vList4"/>
    <dgm:cxn modelId="{9291117A-6D09-42FE-8DC7-D9D3065ED286}" srcId="{6153B9D0-3623-4D0E-A7BB-28F30DAB528B}" destId="{5F066E67-415B-49B3-B8D8-7F540412F453}" srcOrd="0" destOrd="0" parTransId="{A2FBD02C-4DEC-4943-A9B3-266B6F997BB5}" sibTransId="{488C9109-766B-4340-B48A-D055413805CE}"/>
    <dgm:cxn modelId="{0E1FB61F-FFCA-4386-8CF9-693B50C4B064}" type="presParOf" srcId="{B29BBC78-B01F-463E-A23D-261CB51BC63F}" destId="{C4092AE3-808D-4772-B957-E5FC86222C59}" srcOrd="0" destOrd="0" presId="urn:microsoft.com/office/officeart/2005/8/layout/vList4"/>
    <dgm:cxn modelId="{90131568-DF44-4515-9EE5-8DF989293024}" type="presParOf" srcId="{C4092AE3-808D-4772-B957-E5FC86222C59}" destId="{1B395D87-3D19-44EF-AA3D-35D7F46C26E0}" srcOrd="0" destOrd="0" presId="urn:microsoft.com/office/officeart/2005/8/layout/vList4"/>
    <dgm:cxn modelId="{9695AD3F-59CD-4275-8309-D45808C218BA}" type="presParOf" srcId="{C4092AE3-808D-4772-B957-E5FC86222C59}" destId="{8C7C32B3-9142-465C-8F8D-6D68C988FED4}" srcOrd="1" destOrd="0" presId="urn:microsoft.com/office/officeart/2005/8/layout/vList4"/>
    <dgm:cxn modelId="{53528315-DF36-43C5-9CBA-A94B83713361}" type="presParOf" srcId="{C4092AE3-808D-4772-B957-E5FC86222C59}" destId="{FF69F502-D00D-4FE1-B29E-CAAEE13CA1A3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B7638C2-DA11-4062-8629-B147236711C0}" type="doc">
      <dgm:prSet loTypeId="urn:microsoft.com/office/officeart/2005/8/layout/process4" loCatId="process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el-GR"/>
        </a:p>
      </dgm:t>
    </dgm:pt>
    <dgm:pt modelId="{E340D7B2-D791-4A06-B0F6-68B757972B99}">
      <dgm:prSet phldrT="[Κείμενο]" custT="1"/>
      <dgm:spPr/>
      <dgm:t>
        <a:bodyPr/>
        <a:lstStyle/>
        <a:p>
          <a:r>
            <a:rPr lang="el-GR" sz="1800" b="1" baseline="0" dirty="0" smtClean="0">
              <a:solidFill>
                <a:srgbClr val="FFCC00"/>
              </a:solidFill>
            </a:rPr>
            <a:t>Πρόσκληση Υποβολής αιτήσεων</a:t>
          </a:r>
          <a:endParaRPr lang="el-GR" sz="1800" b="1" baseline="0" dirty="0">
            <a:solidFill>
              <a:srgbClr val="FFCC00"/>
            </a:solidFill>
          </a:endParaRPr>
        </a:p>
      </dgm:t>
    </dgm:pt>
    <dgm:pt modelId="{49D5C4D9-6137-45DC-A4CB-21477AE57B1F}" type="parTrans" cxnId="{01A5CA79-BC68-4926-9E44-D4248D8CE2A0}">
      <dgm:prSet/>
      <dgm:spPr/>
      <dgm:t>
        <a:bodyPr/>
        <a:lstStyle/>
        <a:p>
          <a:endParaRPr lang="el-GR"/>
        </a:p>
      </dgm:t>
    </dgm:pt>
    <dgm:pt modelId="{88D5AAB0-8590-46CB-8351-C34DE9CAB8BF}" type="sibTrans" cxnId="{01A5CA79-BC68-4926-9E44-D4248D8CE2A0}">
      <dgm:prSet/>
      <dgm:spPr/>
      <dgm:t>
        <a:bodyPr/>
        <a:lstStyle/>
        <a:p>
          <a:endParaRPr lang="el-GR"/>
        </a:p>
      </dgm:t>
    </dgm:pt>
    <dgm:pt modelId="{10829ED7-1141-4B21-A7EB-031FEF7B7A7F}">
      <dgm:prSet phldrT="[Κείμενο]" custT="1"/>
      <dgm:spPr/>
      <dgm:t>
        <a:bodyPr/>
        <a:lstStyle/>
        <a:p>
          <a:pPr algn="ctr"/>
          <a:r>
            <a:rPr lang="el-GR" sz="1700" dirty="0" smtClean="0">
              <a:solidFill>
                <a:srgbClr val="003399"/>
              </a:solidFill>
            </a:rPr>
            <a:t>Μία φορά κατά έτος </a:t>
          </a:r>
        </a:p>
        <a:p>
          <a:pPr algn="ctr"/>
          <a:r>
            <a:rPr lang="el-GR" sz="1700" dirty="0" smtClean="0">
              <a:solidFill>
                <a:srgbClr val="003399"/>
              </a:solidFill>
            </a:rPr>
            <a:t>(</a:t>
          </a:r>
          <a:r>
            <a:rPr lang="en-US" sz="1700" dirty="0" smtClean="0">
              <a:solidFill>
                <a:srgbClr val="003399"/>
              </a:solidFill>
            </a:rPr>
            <a:t>mail, </a:t>
          </a:r>
          <a:r>
            <a:rPr lang="el-GR" sz="1700" dirty="0" smtClean="0">
              <a:solidFill>
                <a:srgbClr val="003399"/>
              </a:solidFill>
            </a:rPr>
            <a:t>πίνακες ανακοινώσεων, ιστοσελίδα Γ.Δ.Σ., </a:t>
          </a:r>
          <a:r>
            <a:rPr lang="en-US" sz="1700" dirty="0" err="1" smtClean="0">
              <a:solidFill>
                <a:srgbClr val="003399"/>
              </a:solidFill>
            </a:rPr>
            <a:t>facebook</a:t>
          </a:r>
          <a:r>
            <a:rPr lang="en-US" sz="1700" dirty="0" smtClean="0">
              <a:solidFill>
                <a:srgbClr val="003399"/>
              </a:solidFill>
            </a:rPr>
            <a:t>)</a:t>
          </a:r>
          <a:endParaRPr lang="el-GR" sz="1700" dirty="0">
            <a:solidFill>
              <a:srgbClr val="003399"/>
            </a:solidFill>
          </a:endParaRPr>
        </a:p>
      </dgm:t>
    </dgm:pt>
    <dgm:pt modelId="{5399EBC3-D131-4D7D-8905-C6F049122029}" type="parTrans" cxnId="{E9C2A287-0E50-4519-A09A-184FE3CD7A52}">
      <dgm:prSet/>
      <dgm:spPr/>
      <dgm:t>
        <a:bodyPr/>
        <a:lstStyle/>
        <a:p>
          <a:endParaRPr lang="el-GR"/>
        </a:p>
      </dgm:t>
    </dgm:pt>
    <dgm:pt modelId="{D2059B87-45B4-4B4D-A4D8-84CC92557A19}" type="sibTrans" cxnId="{E9C2A287-0E50-4519-A09A-184FE3CD7A52}">
      <dgm:prSet/>
      <dgm:spPr/>
      <dgm:t>
        <a:bodyPr/>
        <a:lstStyle/>
        <a:p>
          <a:endParaRPr lang="el-GR"/>
        </a:p>
      </dgm:t>
    </dgm:pt>
    <dgm:pt modelId="{ECFBF9A1-A9DF-42CE-8D53-C69748E7F134}">
      <dgm:prSet phldrT="[Κείμενο]" custT="1"/>
      <dgm:spPr/>
      <dgm:t>
        <a:bodyPr/>
        <a:lstStyle/>
        <a:p>
          <a:r>
            <a:rPr lang="el-GR" sz="1800" b="1" dirty="0" smtClean="0">
              <a:solidFill>
                <a:srgbClr val="FFCC00"/>
              </a:solidFill>
            </a:rPr>
            <a:t>Έλεγχος </a:t>
          </a:r>
          <a:r>
            <a:rPr lang="el-GR" sz="1800" b="1" baseline="0" dirty="0" smtClean="0">
              <a:solidFill>
                <a:srgbClr val="FFCC00"/>
              </a:solidFill>
            </a:rPr>
            <a:t>Διμερών</a:t>
          </a:r>
          <a:r>
            <a:rPr lang="el-GR" sz="1800" b="1" dirty="0" smtClean="0">
              <a:solidFill>
                <a:srgbClr val="FFCC00"/>
              </a:solidFill>
            </a:rPr>
            <a:t> συμβάσεων</a:t>
          </a:r>
          <a:endParaRPr lang="el-GR" sz="1800" b="1" dirty="0">
            <a:solidFill>
              <a:srgbClr val="FFCC00"/>
            </a:solidFill>
          </a:endParaRPr>
        </a:p>
      </dgm:t>
    </dgm:pt>
    <dgm:pt modelId="{09D6BDD7-096A-442A-8631-42007EE1D17E}" type="parTrans" cxnId="{01524137-636A-43AC-9F20-6908605BD9FB}">
      <dgm:prSet/>
      <dgm:spPr/>
      <dgm:t>
        <a:bodyPr/>
        <a:lstStyle/>
        <a:p>
          <a:endParaRPr lang="el-GR"/>
        </a:p>
      </dgm:t>
    </dgm:pt>
    <dgm:pt modelId="{6E2698DA-52F7-44D7-8F19-42173A02259B}" type="sibTrans" cxnId="{01524137-636A-43AC-9F20-6908605BD9FB}">
      <dgm:prSet/>
      <dgm:spPr/>
      <dgm:t>
        <a:bodyPr/>
        <a:lstStyle/>
        <a:p>
          <a:endParaRPr lang="el-GR"/>
        </a:p>
      </dgm:t>
    </dgm:pt>
    <dgm:pt modelId="{80F321EB-25FD-458E-99CD-B18F4A2CA64F}">
      <dgm:prSet phldrT="[Κείμενο]" custT="1"/>
      <dgm:spPr/>
      <dgm:t>
        <a:bodyPr/>
        <a:lstStyle/>
        <a:p>
          <a:endParaRPr lang="el-GR" sz="2000" dirty="0" smtClean="0"/>
        </a:p>
        <a:p>
          <a:endParaRPr lang="el-GR" sz="2000" dirty="0" smtClean="0"/>
        </a:p>
        <a:p>
          <a:r>
            <a:rPr lang="el-GR" sz="1700" dirty="0" smtClean="0">
              <a:solidFill>
                <a:srgbClr val="003399"/>
              </a:solidFill>
            </a:rPr>
            <a:t>Έλεγχος αντιστοιχίας κύκλων σπουδών και μαθημάτων που χρωστώ και που προσφέρονται στα αγγλικά</a:t>
          </a:r>
        </a:p>
        <a:p>
          <a:endParaRPr lang="el-GR" sz="2000" dirty="0" smtClean="0"/>
        </a:p>
        <a:p>
          <a:endParaRPr lang="el-GR" sz="2000" dirty="0"/>
        </a:p>
      </dgm:t>
    </dgm:pt>
    <dgm:pt modelId="{51FEADEA-9C5D-4603-9E52-2451146C698B}" type="parTrans" cxnId="{78D72C11-B701-453F-A3D0-06481C588905}">
      <dgm:prSet/>
      <dgm:spPr/>
      <dgm:t>
        <a:bodyPr/>
        <a:lstStyle/>
        <a:p>
          <a:endParaRPr lang="el-GR"/>
        </a:p>
      </dgm:t>
    </dgm:pt>
    <dgm:pt modelId="{B6DDABEF-5C90-4DE2-8959-1C8E73CDB157}" type="sibTrans" cxnId="{78D72C11-B701-453F-A3D0-06481C588905}">
      <dgm:prSet/>
      <dgm:spPr/>
      <dgm:t>
        <a:bodyPr/>
        <a:lstStyle/>
        <a:p>
          <a:endParaRPr lang="el-GR"/>
        </a:p>
      </dgm:t>
    </dgm:pt>
    <dgm:pt modelId="{DE2D7CB8-CD11-4AC8-B44B-20B52CC3BE21}">
      <dgm:prSet phldrT="[Κείμενο]" custT="1"/>
      <dgm:spPr>
        <a:solidFill>
          <a:srgbClr val="9999FF"/>
        </a:solidFill>
      </dgm:spPr>
      <dgm:t>
        <a:bodyPr/>
        <a:lstStyle/>
        <a:p>
          <a:r>
            <a:rPr lang="el-GR" sz="1800" b="1" baseline="0" dirty="0" smtClean="0">
              <a:solidFill>
                <a:srgbClr val="FFCC00"/>
              </a:solidFill>
            </a:rPr>
            <a:t>Υποβολή αίτησης και δικαιολογητ</a:t>
          </a:r>
          <a:r>
            <a:rPr lang="el-GR" sz="1800" b="0" baseline="0" dirty="0" smtClean="0">
              <a:solidFill>
                <a:srgbClr val="FFCC00"/>
              </a:solidFill>
            </a:rPr>
            <a:t>ικών</a:t>
          </a:r>
          <a:endParaRPr lang="el-GR" sz="1800" b="0" baseline="0" dirty="0">
            <a:solidFill>
              <a:srgbClr val="FFCC00"/>
            </a:solidFill>
          </a:endParaRPr>
        </a:p>
      </dgm:t>
    </dgm:pt>
    <dgm:pt modelId="{20EED0D7-919C-4332-84E8-ABBFD6DA8B41}" type="parTrans" cxnId="{1299C0FD-27BD-4B0E-9B11-308C991C15D1}">
      <dgm:prSet/>
      <dgm:spPr/>
      <dgm:t>
        <a:bodyPr/>
        <a:lstStyle/>
        <a:p>
          <a:endParaRPr lang="el-GR"/>
        </a:p>
      </dgm:t>
    </dgm:pt>
    <dgm:pt modelId="{AE736BBF-769C-4B33-9C55-98CE1A1AC4B1}" type="sibTrans" cxnId="{1299C0FD-27BD-4B0E-9B11-308C991C15D1}">
      <dgm:prSet/>
      <dgm:spPr/>
      <dgm:t>
        <a:bodyPr/>
        <a:lstStyle/>
        <a:p>
          <a:endParaRPr lang="el-GR"/>
        </a:p>
      </dgm:t>
    </dgm:pt>
    <dgm:pt modelId="{7CD0D7E5-5FD2-4EBF-A387-4BFC5D2E904D}">
      <dgm:prSet phldrT="[Κείμενο]"/>
      <dgm:spPr/>
      <dgm:t>
        <a:bodyPr/>
        <a:lstStyle/>
        <a:p>
          <a:r>
            <a:rPr lang="el-GR" dirty="0" smtClean="0">
              <a:solidFill>
                <a:srgbClr val="003399"/>
              </a:solidFill>
            </a:rPr>
            <a:t>Αναμονή ανακοίνωσης των αποτελεσμάτων</a:t>
          </a:r>
          <a:endParaRPr lang="el-GR" dirty="0">
            <a:solidFill>
              <a:srgbClr val="003399"/>
            </a:solidFill>
          </a:endParaRPr>
        </a:p>
      </dgm:t>
    </dgm:pt>
    <dgm:pt modelId="{5B0C89FA-512A-47E1-B239-327F2E31BBE5}" type="parTrans" cxnId="{CDCB89B7-6360-474E-8952-10EE865E0D65}">
      <dgm:prSet/>
      <dgm:spPr/>
      <dgm:t>
        <a:bodyPr/>
        <a:lstStyle/>
        <a:p>
          <a:endParaRPr lang="el-GR"/>
        </a:p>
      </dgm:t>
    </dgm:pt>
    <dgm:pt modelId="{C6805ABB-D116-4973-8EC6-ECB7D5A028A8}" type="sibTrans" cxnId="{CDCB89B7-6360-474E-8952-10EE865E0D65}">
      <dgm:prSet/>
      <dgm:spPr/>
      <dgm:t>
        <a:bodyPr/>
        <a:lstStyle/>
        <a:p>
          <a:endParaRPr lang="el-GR"/>
        </a:p>
      </dgm:t>
    </dgm:pt>
    <dgm:pt modelId="{AD74B5C9-BA5D-41BD-A104-C8D7C9BC27FC}" type="pres">
      <dgm:prSet presAssocID="{BB7638C2-DA11-4062-8629-B147236711C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59202822-9876-4290-B30C-3FAAA8F22385}" type="pres">
      <dgm:prSet presAssocID="{DE2D7CB8-CD11-4AC8-B44B-20B52CC3BE21}" presName="boxAndChildren" presStyleCnt="0"/>
      <dgm:spPr/>
    </dgm:pt>
    <dgm:pt modelId="{FDA03C90-DD52-4780-A6FC-B1CD2DC4559B}" type="pres">
      <dgm:prSet presAssocID="{DE2D7CB8-CD11-4AC8-B44B-20B52CC3BE21}" presName="parentTextBox" presStyleLbl="node1" presStyleIdx="0" presStyleCnt="3"/>
      <dgm:spPr/>
      <dgm:t>
        <a:bodyPr/>
        <a:lstStyle/>
        <a:p>
          <a:endParaRPr lang="el-GR"/>
        </a:p>
      </dgm:t>
    </dgm:pt>
    <dgm:pt modelId="{986F205E-1B13-44F8-BDCC-636745621677}" type="pres">
      <dgm:prSet presAssocID="{DE2D7CB8-CD11-4AC8-B44B-20B52CC3BE21}" presName="entireBox" presStyleLbl="node1" presStyleIdx="0" presStyleCnt="3"/>
      <dgm:spPr/>
      <dgm:t>
        <a:bodyPr/>
        <a:lstStyle/>
        <a:p>
          <a:endParaRPr lang="el-GR"/>
        </a:p>
      </dgm:t>
    </dgm:pt>
    <dgm:pt modelId="{6CA8A803-E014-4D63-A736-6E4C6B1A937A}" type="pres">
      <dgm:prSet presAssocID="{DE2D7CB8-CD11-4AC8-B44B-20B52CC3BE21}" presName="descendantBox" presStyleCnt="0"/>
      <dgm:spPr/>
    </dgm:pt>
    <dgm:pt modelId="{F59FAAE0-0158-4199-B7A8-ECE37253DAF6}" type="pres">
      <dgm:prSet presAssocID="{7CD0D7E5-5FD2-4EBF-A387-4BFC5D2E904D}" presName="childTextBox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6E4B5D16-2414-42B1-A19A-05A07FA2A22F}" type="pres">
      <dgm:prSet presAssocID="{6E2698DA-52F7-44D7-8F19-42173A02259B}" presName="sp" presStyleCnt="0"/>
      <dgm:spPr/>
    </dgm:pt>
    <dgm:pt modelId="{8F548ABC-7D84-49A0-B3CA-E00F50698776}" type="pres">
      <dgm:prSet presAssocID="{ECFBF9A1-A9DF-42CE-8D53-C69748E7F134}" presName="arrowAndChildren" presStyleCnt="0"/>
      <dgm:spPr/>
    </dgm:pt>
    <dgm:pt modelId="{4ADF8853-83C0-47F6-9BBD-09661DA320F6}" type="pres">
      <dgm:prSet presAssocID="{ECFBF9A1-A9DF-42CE-8D53-C69748E7F134}" presName="parentTextArrow" presStyleLbl="node1" presStyleIdx="0" presStyleCnt="3"/>
      <dgm:spPr/>
      <dgm:t>
        <a:bodyPr/>
        <a:lstStyle/>
        <a:p>
          <a:endParaRPr lang="el-GR"/>
        </a:p>
      </dgm:t>
    </dgm:pt>
    <dgm:pt modelId="{DEF057AA-74F1-46E8-A899-56CB17FCC2DD}" type="pres">
      <dgm:prSet presAssocID="{ECFBF9A1-A9DF-42CE-8D53-C69748E7F134}" presName="arrow" presStyleLbl="node1" presStyleIdx="1" presStyleCnt="3"/>
      <dgm:spPr/>
      <dgm:t>
        <a:bodyPr/>
        <a:lstStyle/>
        <a:p>
          <a:endParaRPr lang="el-GR"/>
        </a:p>
      </dgm:t>
    </dgm:pt>
    <dgm:pt modelId="{7B5A5C76-BD2D-4C55-9577-B02643929AA6}" type="pres">
      <dgm:prSet presAssocID="{ECFBF9A1-A9DF-42CE-8D53-C69748E7F134}" presName="descendantArrow" presStyleCnt="0"/>
      <dgm:spPr/>
    </dgm:pt>
    <dgm:pt modelId="{B49A5FBE-4616-4E11-903C-930581CD8D1D}" type="pres">
      <dgm:prSet presAssocID="{80F321EB-25FD-458E-99CD-B18F4A2CA64F}" presName="childTextArrow" presStyleLbl="fgAccFollowNode1" presStyleIdx="1" presStyleCnt="3" custScaleY="127959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7D99A2C1-27C3-4719-BEE9-58F6864B65BE}" type="pres">
      <dgm:prSet presAssocID="{88D5AAB0-8590-46CB-8351-C34DE9CAB8BF}" presName="sp" presStyleCnt="0"/>
      <dgm:spPr/>
    </dgm:pt>
    <dgm:pt modelId="{03424DB8-0FE8-43D7-97E0-95C99E0F9590}" type="pres">
      <dgm:prSet presAssocID="{E340D7B2-D791-4A06-B0F6-68B757972B99}" presName="arrowAndChildren" presStyleCnt="0"/>
      <dgm:spPr/>
    </dgm:pt>
    <dgm:pt modelId="{0BF78F90-5CA2-45FE-98B5-F4B446319389}" type="pres">
      <dgm:prSet presAssocID="{E340D7B2-D791-4A06-B0F6-68B757972B99}" presName="parentTextArrow" presStyleLbl="node1" presStyleIdx="1" presStyleCnt="3"/>
      <dgm:spPr/>
      <dgm:t>
        <a:bodyPr/>
        <a:lstStyle/>
        <a:p>
          <a:endParaRPr lang="el-GR"/>
        </a:p>
      </dgm:t>
    </dgm:pt>
    <dgm:pt modelId="{3515C673-73C5-4909-BEDE-818A83D95712}" type="pres">
      <dgm:prSet presAssocID="{E340D7B2-D791-4A06-B0F6-68B757972B99}" presName="arrow" presStyleLbl="node1" presStyleIdx="2" presStyleCnt="3" custLinFactNeighborX="1754" custLinFactNeighborY="-47"/>
      <dgm:spPr/>
      <dgm:t>
        <a:bodyPr/>
        <a:lstStyle/>
        <a:p>
          <a:endParaRPr lang="el-GR"/>
        </a:p>
      </dgm:t>
    </dgm:pt>
    <dgm:pt modelId="{4943932A-82B7-457D-920D-4B0873FBFB93}" type="pres">
      <dgm:prSet presAssocID="{E340D7B2-D791-4A06-B0F6-68B757972B99}" presName="descendantArrow" presStyleCnt="0"/>
      <dgm:spPr/>
    </dgm:pt>
    <dgm:pt modelId="{2B2BE0CD-4FCE-48DC-8D10-9DB854360359}" type="pres">
      <dgm:prSet presAssocID="{10829ED7-1141-4B21-A7EB-031FEF7B7A7F}" presName="childTextArrow" presStyleLbl="fgAccFollowNode1" presStyleIdx="2" presStyleCnt="3" custScaleX="100311" custScaleY="155477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CDCB89B7-6360-474E-8952-10EE865E0D65}" srcId="{DE2D7CB8-CD11-4AC8-B44B-20B52CC3BE21}" destId="{7CD0D7E5-5FD2-4EBF-A387-4BFC5D2E904D}" srcOrd="0" destOrd="0" parTransId="{5B0C89FA-512A-47E1-B239-327F2E31BBE5}" sibTransId="{C6805ABB-D116-4973-8EC6-ECB7D5A028A8}"/>
    <dgm:cxn modelId="{01A5CA79-BC68-4926-9E44-D4248D8CE2A0}" srcId="{BB7638C2-DA11-4062-8629-B147236711C0}" destId="{E340D7B2-D791-4A06-B0F6-68B757972B99}" srcOrd="0" destOrd="0" parTransId="{49D5C4D9-6137-45DC-A4CB-21477AE57B1F}" sibTransId="{88D5AAB0-8590-46CB-8351-C34DE9CAB8BF}"/>
    <dgm:cxn modelId="{A87B519A-040E-44EE-B4D5-745C0643CC5B}" type="presOf" srcId="{DE2D7CB8-CD11-4AC8-B44B-20B52CC3BE21}" destId="{986F205E-1B13-44F8-BDCC-636745621677}" srcOrd="1" destOrd="0" presId="urn:microsoft.com/office/officeart/2005/8/layout/process4"/>
    <dgm:cxn modelId="{1299C0FD-27BD-4B0E-9B11-308C991C15D1}" srcId="{BB7638C2-DA11-4062-8629-B147236711C0}" destId="{DE2D7CB8-CD11-4AC8-B44B-20B52CC3BE21}" srcOrd="2" destOrd="0" parTransId="{20EED0D7-919C-4332-84E8-ABBFD6DA8B41}" sibTransId="{AE736BBF-769C-4B33-9C55-98CE1A1AC4B1}"/>
    <dgm:cxn modelId="{287ADEA2-ACEB-4C0B-AC88-CDF82DED2C19}" type="presOf" srcId="{ECFBF9A1-A9DF-42CE-8D53-C69748E7F134}" destId="{DEF057AA-74F1-46E8-A899-56CB17FCC2DD}" srcOrd="1" destOrd="0" presId="urn:microsoft.com/office/officeart/2005/8/layout/process4"/>
    <dgm:cxn modelId="{365566A6-C4C5-4922-AB9A-6F5C8AC15D63}" type="presOf" srcId="{ECFBF9A1-A9DF-42CE-8D53-C69748E7F134}" destId="{4ADF8853-83C0-47F6-9BBD-09661DA320F6}" srcOrd="0" destOrd="0" presId="urn:microsoft.com/office/officeart/2005/8/layout/process4"/>
    <dgm:cxn modelId="{FB5E40E3-8C07-451D-98CF-945B9367EBEF}" type="presOf" srcId="{10829ED7-1141-4B21-A7EB-031FEF7B7A7F}" destId="{2B2BE0CD-4FCE-48DC-8D10-9DB854360359}" srcOrd="0" destOrd="0" presId="urn:microsoft.com/office/officeart/2005/8/layout/process4"/>
    <dgm:cxn modelId="{78D72C11-B701-453F-A3D0-06481C588905}" srcId="{ECFBF9A1-A9DF-42CE-8D53-C69748E7F134}" destId="{80F321EB-25FD-458E-99CD-B18F4A2CA64F}" srcOrd="0" destOrd="0" parTransId="{51FEADEA-9C5D-4603-9E52-2451146C698B}" sibTransId="{B6DDABEF-5C90-4DE2-8959-1C8E73CDB157}"/>
    <dgm:cxn modelId="{CE4AC916-3CFE-4CE1-BF1B-0508301AB6A2}" type="presOf" srcId="{DE2D7CB8-CD11-4AC8-B44B-20B52CC3BE21}" destId="{FDA03C90-DD52-4780-A6FC-B1CD2DC4559B}" srcOrd="0" destOrd="0" presId="urn:microsoft.com/office/officeart/2005/8/layout/process4"/>
    <dgm:cxn modelId="{B125AB8C-D3F0-4FFF-9429-F3581706A30C}" type="presOf" srcId="{BB7638C2-DA11-4062-8629-B147236711C0}" destId="{AD74B5C9-BA5D-41BD-A104-C8D7C9BC27FC}" srcOrd="0" destOrd="0" presId="urn:microsoft.com/office/officeart/2005/8/layout/process4"/>
    <dgm:cxn modelId="{01524137-636A-43AC-9F20-6908605BD9FB}" srcId="{BB7638C2-DA11-4062-8629-B147236711C0}" destId="{ECFBF9A1-A9DF-42CE-8D53-C69748E7F134}" srcOrd="1" destOrd="0" parTransId="{09D6BDD7-096A-442A-8631-42007EE1D17E}" sibTransId="{6E2698DA-52F7-44D7-8F19-42173A02259B}"/>
    <dgm:cxn modelId="{D5F1335D-216F-4380-8663-A2996313E58B}" type="presOf" srcId="{E340D7B2-D791-4A06-B0F6-68B757972B99}" destId="{0BF78F90-5CA2-45FE-98B5-F4B446319389}" srcOrd="0" destOrd="0" presId="urn:microsoft.com/office/officeart/2005/8/layout/process4"/>
    <dgm:cxn modelId="{93FCBFA6-DA0D-4CB6-8B34-90FA15C9EBFE}" type="presOf" srcId="{7CD0D7E5-5FD2-4EBF-A387-4BFC5D2E904D}" destId="{F59FAAE0-0158-4199-B7A8-ECE37253DAF6}" srcOrd="0" destOrd="0" presId="urn:microsoft.com/office/officeart/2005/8/layout/process4"/>
    <dgm:cxn modelId="{FF96CB9F-DA90-4652-8C3C-D3E9215847C4}" type="presOf" srcId="{80F321EB-25FD-458E-99CD-B18F4A2CA64F}" destId="{B49A5FBE-4616-4E11-903C-930581CD8D1D}" srcOrd="0" destOrd="0" presId="urn:microsoft.com/office/officeart/2005/8/layout/process4"/>
    <dgm:cxn modelId="{E9C2A287-0E50-4519-A09A-184FE3CD7A52}" srcId="{E340D7B2-D791-4A06-B0F6-68B757972B99}" destId="{10829ED7-1141-4B21-A7EB-031FEF7B7A7F}" srcOrd="0" destOrd="0" parTransId="{5399EBC3-D131-4D7D-8905-C6F049122029}" sibTransId="{D2059B87-45B4-4B4D-A4D8-84CC92557A19}"/>
    <dgm:cxn modelId="{0B3EAD31-5401-4C3D-B847-466595D8D8E1}" type="presOf" srcId="{E340D7B2-D791-4A06-B0F6-68B757972B99}" destId="{3515C673-73C5-4909-BEDE-818A83D95712}" srcOrd="1" destOrd="0" presId="urn:microsoft.com/office/officeart/2005/8/layout/process4"/>
    <dgm:cxn modelId="{BED2D2DF-A395-44A4-B3F9-393FF2366DEB}" type="presParOf" srcId="{AD74B5C9-BA5D-41BD-A104-C8D7C9BC27FC}" destId="{59202822-9876-4290-B30C-3FAAA8F22385}" srcOrd="0" destOrd="0" presId="urn:microsoft.com/office/officeart/2005/8/layout/process4"/>
    <dgm:cxn modelId="{FD1515DC-5546-4688-917C-836FE84CEE52}" type="presParOf" srcId="{59202822-9876-4290-B30C-3FAAA8F22385}" destId="{FDA03C90-DD52-4780-A6FC-B1CD2DC4559B}" srcOrd="0" destOrd="0" presId="urn:microsoft.com/office/officeart/2005/8/layout/process4"/>
    <dgm:cxn modelId="{BFB4BF0F-142E-4C65-86E7-D50435EB2818}" type="presParOf" srcId="{59202822-9876-4290-B30C-3FAAA8F22385}" destId="{986F205E-1B13-44F8-BDCC-636745621677}" srcOrd="1" destOrd="0" presId="urn:microsoft.com/office/officeart/2005/8/layout/process4"/>
    <dgm:cxn modelId="{5FA546C4-C65B-4B30-88BB-71A56D8A6356}" type="presParOf" srcId="{59202822-9876-4290-B30C-3FAAA8F22385}" destId="{6CA8A803-E014-4D63-A736-6E4C6B1A937A}" srcOrd="2" destOrd="0" presId="urn:microsoft.com/office/officeart/2005/8/layout/process4"/>
    <dgm:cxn modelId="{AFB153F9-EAD3-4EEC-BDA9-6F127271AA06}" type="presParOf" srcId="{6CA8A803-E014-4D63-A736-6E4C6B1A937A}" destId="{F59FAAE0-0158-4199-B7A8-ECE37253DAF6}" srcOrd="0" destOrd="0" presId="urn:microsoft.com/office/officeart/2005/8/layout/process4"/>
    <dgm:cxn modelId="{E653D77F-9567-4552-8824-F12F37E08A6C}" type="presParOf" srcId="{AD74B5C9-BA5D-41BD-A104-C8D7C9BC27FC}" destId="{6E4B5D16-2414-42B1-A19A-05A07FA2A22F}" srcOrd="1" destOrd="0" presId="urn:microsoft.com/office/officeart/2005/8/layout/process4"/>
    <dgm:cxn modelId="{B5982A26-C48E-438A-9B96-B5E4C60BB52A}" type="presParOf" srcId="{AD74B5C9-BA5D-41BD-A104-C8D7C9BC27FC}" destId="{8F548ABC-7D84-49A0-B3CA-E00F50698776}" srcOrd="2" destOrd="0" presId="urn:microsoft.com/office/officeart/2005/8/layout/process4"/>
    <dgm:cxn modelId="{5B60A742-4C86-4315-AED5-4A3331981CF2}" type="presParOf" srcId="{8F548ABC-7D84-49A0-B3CA-E00F50698776}" destId="{4ADF8853-83C0-47F6-9BBD-09661DA320F6}" srcOrd="0" destOrd="0" presId="urn:microsoft.com/office/officeart/2005/8/layout/process4"/>
    <dgm:cxn modelId="{E0910E24-2CDB-4D31-8361-B18B42C3D74B}" type="presParOf" srcId="{8F548ABC-7D84-49A0-B3CA-E00F50698776}" destId="{DEF057AA-74F1-46E8-A899-56CB17FCC2DD}" srcOrd="1" destOrd="0" presId="urn:microsoft.com/office/officeart/2005/8/layout/process4"/>
    <dgm:cxn modelId="{E9862F6F-0265-4D7A-B310-9F359721AB71}" type="presParOf" srcId="{8F548ABC-7D84-49A0-B3CA-E00F50698776}" destId="{7B5A5C76-BD2D-4C55-9577-B02643929AA6}" srcOrd="2" destOrd="0" presId="urn:microsoft.com/office/officeart/2005/8/layout/process4"/>
    <dgm:cxn modelId="{F01606BF-9070-4769-ABAF-66A71D24AFD1}" type="presParOf" srcId="{7B5A5C76-BD2D-4C55-9577-B02643929AA6}" destId="{B49A5FBE-4616-4E11-903C-930581CD8D1D}" srcOrd="0" destOrd="0" presId="urn:microsoft.com/office/officeart/2005/8/layout/process4"/>
    <dgm:cxn modelId="{581B1545-2896-4791-B6B1-D201991719CA}" type="presParOf" srcId="{AD74B5C9-BA5D-41BD-A104-C8D7C9BC27FC}" destId="{7D99A2C1-27C3-4719-BEE9-58F6864B65BE}" srcOrd="3" destOrd="0" presId="urn:microsoft.com/office/officeart/2005/8/layout/process4"/>
    <dgm:cxn modelId="{DC8FBE4A-A6E8-45C5-A833-9742B28E6218}" type="presParOf" srcId="{AD74B5C9-BA5D-41BD-A104-C8D7C9BC27FC}" destId="{03424DB8-0FE8-43D7-97E0-95C99E0F9590}" srcOrd="4" destOrd="0" presId="urn:microsoft.com/office/officeart/2005/8/layout/process4"/>
    <dgm:cxn modelId="{94446D60-E197-40DD-B420-FA7EDFBF46E8}" type="presParOf" srcId="{03424DB8-0FE8-43D7-97E0-95C99E0F9590}" destId="{0BF78F90-5CA2-45FE-98B5-F4B446319389}" srcOrd="0" destOrd="0" presId="urn:microsoft.com/office/officeart/2005/8/layout/process4"/>
    <dgm:cxn modelId="{359CBBE2-C358-4C12-B270-40D638F2508A}" type="presParOf" srcId="{03424DB8-0FE8-43D7-97E0-95C99E0F9590}" destId="{3515C673-73C5-4909-BEDE-818A83D95712}" srcOrd="1" destOrd="0" presId="urn:microsoft.com/office/officeart/2005/8/layout/process4"/>
    <dgm:cxn modelId="{AF9048FE-A84B-42CC-B15B-A22465107497}" type="presParOf" srcId="{03424DB8-0FE8-43D7-97E0-95C99E0F9590}" destId="{4943932A-82B7-457D-920D-4B0873FBFB93}" srcOrd="2" destOrd="0" presId="urn:microsoft.com/office/officeart/2005/8/layout/process4"/>
    <dgm:cxn modelId="{A1E95E82-5998-4572-AA43-7EC501154119}" type="presParOf" srcId="{4943932A-82B7-457D-920D-4B0873FBFB93}" destId="{2B2BE0CD-4FCE-48DC-8D10-9DB854360359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B7638C2-DA11-4062-8629-B147236711C0}" type="doc">
      <dgm:prSet loTypeId="urn:microsoft.com/office/officeart/2005/8/layout/process4" loCatId="process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el-GR"/>
        </a:p>
      </dgm:t>
    </dgm:pt>
    <dgm:pt modelId="{E340D7B2-D791-4A06-B0F6-68B757972B99}">
      <dgm:prSet phldrT="[Κείμενο]" custT="1"/>
      <dgm:spPr/>
      <dgm:t>
        <a:bodyPr/>
        <a:lstStyle/>
        <a:p>
          <a:r>
            <a:rPr lang="el-GR" sz="1800" b="1" baseline="0" dirty="0" smtClean="0">
              <a:solidFill>
                <a:srgbClr val="FFCC00"/>
              </a:solidFill>
            </a:rPr>
            <a:t>Εύρεση φορέα υποδοχής</a:t>
          </a:r>
          <a:endParaRPr lang="el-GR" sz="1800" b="1" baseline="0" dirty="0">
            <a:solidFill>
              <a:srgbClr val="FFCC00"/>
            </a:solidFill>
          </a:endParaRPr>
        </a:p>
      </dgm:t>
    </dgm:pt>
    <dgm:pt modelId="{49D5C4D9-6137-45DC-A4CB-21477AE57B1F}" type="parTrans" cxnId="{01A5CA79-BC68-4926-9E44-D4248D8CE2A0}">
      <dgm:prSet/>
      <dgm:spPr/>
      <dgm:t>
        <a:bodyPr/>
        <a:lstStyle/>
        <a:p>
          <a:endParaRPr lang="el-GR"/>
        </a:p>
      </dgm:t>
    </dgm:pt>
    <dgm:pt modelId="{88D5AAB0-8590-46CB-8351-C34DE9CAB8BF}" type="sibTrans" cxnId="{01A5CA79-BC68-4926-9E44-D4248D8CE2A0}">
      <dgm:prSet/>
      <dgm:spPr/>
      <dgm:t>
        <a:bodyPr/>
        <a:lstStyle/>
        <a:p>
          <a:endParaRPr lang="el-GR"/>
        </a:p>
      </dgm:t>
    </dgm:pt>
    <dgm:pt modelId="{10829ED7-1141-4B21-A7EB-031FEF7B7A7F}">
      <dgm:prSet phldrT="[Κείμενο]" custT="1"/>
      <dgm:spPr/>
      <dgm:t>
        <a:bodyPr/>
        <a:lstStyle/>
        <a:p>
          <a:r>
            <a:rPr lang="el-GR" sz="1700" dirty="0" smtClean="0">
              <a:solidFill>
                <a:srgbClr val="003399"/>
              </a:solidFill>
            </a:rPr>
            <a:t>Λαμβάνω την επιστολή αποδοχής</a:t>
          </a:r>
        </a:p>
      </dgm:t>
    </dgm:pt>
    <dgm:pt modelId="{5399EBC3-D131-4D7D-8905-C6F049122029}" type="parTrans" cxnId="{E9C2A287-0E50-4519-A09A-184FE3CD7A52}">
      <dgm:prSet/>
      <dgm:spPr/>
      <dgm:t>
        <a:bodyPr/>
        <a:lstStyle/>
        <a:p>
          <a:endParaRPr lang="el-GR"/>
        </a:p>
      </dgm:t>
    </dgm:pt>
    <dgm:pt modelId="{D2059B87-45B4-4B4D-A4D8-84CC92557A19}" type="sibTrans" cxnId="{E9C2A287-0E50-4519-A09A-184FE3CD7A52}">
      <dgm:prSet/>
      <dgm:spPr/>
      <dgm:t>
        <a:bodyPr/>
        <a:lstStyle/>
        <a:p>
          <a:endParaRPr lang="el-GR"/>
        </a:p>
      </dgm:t>
    </dgm:pt>
    <dgm:pt modelId="{ECFBF9A1-A9DF-42CE-8D53-C69748E7F134}">
      <dgm:prSet phldrT="[Κείμενο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l-GR" sz="1800" b="1" baseline="0" dirty="0" smtClean="0">
              <a:solidFill>
                <a:srgbClr val="FFCC00"/>
              </a:solidFill>
            </a:rPr>
            <a:t>Υποβολή αίτησης συμμετοχής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l-GR" sz="1800" b="1" baseline="0" dirty="0" smtClean="0">
              <a:solidFill>
                <a:srgbClr val="FFCC00"/>
              </a:solidFill>
            </a:rPr>
            <a:t>μαζί με το </a:t>
          </a:r>
          <a:r>
            <a:rPr lang="en-US" sz="1800" b="1" baseline="0" dirty="0" smtClean="0">
              <a:solidFill>
                <a:srgbClr val="FFCC00"/>
              </a:solidFill>
            </a:rPr>
            <a:t>acceptance letter</a:t>
          </a:r>
          <a:endParaRPr lang="el-GR" b="1" dirty="0">
            <a:solidFill>
              <a:srgbClr val="FFCC00"/>
            </a:solidFill>
          </a:endParaRPr>
        </a:p>
      </dgm:t>
    </dgm:pt>
    <dgm:pt modelId="{09D6BDD7-096A-442A-8631-42007EE1D17E}" type="parTrans" cxnId="{01524137-636A-43AC-9F20-6908605BD9FB}">
      <dgm:prSet/>
      <dgm:spPr/>
      <dgm:t>
        <a:bodyPr/>
        <a:lstStyle/>
        <a:p>
          <a:endParaRPr lang="el-GR"/>
        </a:p>
      </dgm:t>
    </dgm:pt>
    <dgm:pt modelId="{6E2698DA-52F7-44D7-8F19-42173A02259B}" type="sibTrans" cxnId="{01524137-636A-43AC-9F20-6908605BD9FB}">
      <dgm:prSet/>
      <dgm:spPr/>
      <dgm:t>
        <a:bodyPr/>
        <a:lstStyle/>
        <a:p>
          <a:endParaRPr lang="el-GR"/>
        </a:p>
      </dgm:t>
    </dgm:pt>
    <dgm:pt modelId="{DE2D7CB8-CD11-4AC8-B44B-20B52CC3BE21}">
      <dgm:prSet phldrT="[Κείμενο]"/>
      <dgm:spPr>
        <a:solidFill>
          <a:srgbClr val="9999FF"/>
        </a:solidFill>
      </dgm:spPr>
      <dgm:t>
        <a:bodyPr/>
        <a:lstStyle/>
        <a:p>
          <a:r>
            <a:rPr lang="el-GR" b="1" dirty="0" smtClean="0">
              <a:solidFill>
                <a:srgbClr val="FFCC00"/>
              </a:solidFill>
            </a:rPr>
            <a:t>Επικοινωνία με τον </a:t>
          </a:r>
          <a:r>
            <a:rPr lang="el-GR" b="1" dirty="0" err="1" smtClean="0">
              <a:solidFill>
                <a:srgbClr val="FFCC00"/>
              </a:solidFill>
            </a:rPr>
            <a:t>Ακαδ</a:t>
          </a:r>
          <a:r>
            <a:rPr lang="el-GR" b="1" dirty="0" smtClean="0">
              <a:solidFill>
                <a:srgbClr val="FFCC00"/>
              </a:solidFill>
            </a:rPr>
            <a:t>. Υπεύθυνο </a:t>
          </a:r>
          <a:r>
            <a:rPr lang="en-US" b="1" dirty="0" smtClean="0">
              <a:solidFill>
                <a:srgbClr val="FFCC00"/>
              </a:solidFill>
            </a:rPr>
            <a:t>Erasmus </a:t>
          </a:r>
          <a:r>
            <a:rPr lang="el-GR" b="1" dirty="0" smtClean="0">
              <a:solidFill>
                <a:srgbClr val="FFCC00"/>
              </a:solidFill>
            </a:rPr>
            <a:t>του Τμήματός μου</a:t>
          </a:r>
          <a:endParaRPr lang="el-GR" b="1" dirty="0">
            <a:solidFill>
              <a:srgbClr val="FFCC00"/>
            </a:solidFill>
          </a:endParaRPr>
        </a:p>
      </dgm:t>
    </dgm:pt>
    <dgm:pt modelId="{20EED0D7-919C-4332-84E8-ABBFD6DA8B41}" type="parTrans" cxnId="{1299C0FD-27BD-4B0E-9B11-308C991C15D1}">
      <dgm:prSet/>
      <dgm:spPr/>
      <dgm:t>
        <a:bodyPr/>
        <a:lstStyle/>
        <a:p>
          <a:endParaRPr lang="el-GR"/>
        </a:p>
      </dgm:t>
    </dgm:pt>
    <dgm:pt modelId="{AE736BBF-769C-4B33-9C55-98CE1A1AC4B1}" type="sibTrans" cxnId="{1299C0FD-27BD-4B0E-9B11-308C991C15D1}">
      <dgm:prSet/>
      <dgm:spPr/>
      <dgm:t>
        <a:bodyPr/>
        <a:lstStyle/>
        <a:p>
          <a:endParaRPr lang="el-GR"/>
        </a:p>
      </dgm:t>
    </dgm:pt>
    <dgm:pt modelId="{80F321EB-25FD-458E-99CD-B18F4A2CA64F}">
      <dgm:prSet phldrT="[Κείμενο]" custT="1"/>
      <dgm:spPr/>
      <dgm:t>
        <a:bodyPr/>
        <a:lstStyle/>
        <a:p>
          <a:r>
            <a:rPr lang="el-GR" sz="1700" dirty="0" smtClean="0">
              <a:solidFill>
                <a:srgbClr val="003399"/>
              </a:solidFill>
            </a:rPr>
            <a:t>Δεν ανακοινώνεται πρόσκληση.</a:t>
          </a:r>
        </a:p>
        <a:p>
          <a:r>
            <a:rPr lang="el-GR" sz="1700" dirty="0" smtClean="0">
              <a:solidFill>
                <a:srgbClr val="003399"/>
              </a:solidFill>
            </a:rPr>
            <a:t>Ισχύει για όλο το έτος</a:t>
          </a:r>
          <a:endParaRPr lang="el-GR" sz="1700" dirty="0">
            <a:solidFill>
              <a:srgbClr val="003399"/>
            </a:solidFill>
          </a:endParaRPr>
        </a:p>
      </dgm:t>
    </dgm:pt>
    <dgm:pt modelId="{B6DDABEF-5C90-4DE2-8959-1C8E73CDB157}" type="sibTrans" cxnId="{78D72C11-B701-453F-A3D0-06481C588905}">
      <dgm:prSet/>
      <dgm:spPr/>
      <dgm:t>
        <a:bodyPr/>
        <a:lstStyle/>
        <a:p>
          <a:endParaRPr lang="el-GR"/>
        </a:p>
      </dgm:t>
    </dgm:pt>
    <dgm:pt modelId="{51FEADEA-9C5D-4603-9E52-2451146C698B}" type="parTrans" cxnId="{78D72C11-B701-453F-A3D0-06481C588905}">
      <dgm:prSet/>
      <dgm:spPr/>
      <dgm:t>
        <a:bodyPr/>
        <a:lstStyle/>
        <a:p>
          <a:endParaRPr lang="el-GR"/>
        </a:p>
      </dgm:t>
    </dgm:pt>
    <dgm:pt modelId="{AD74B5C9-BA5D-41BD-A104-C8D7C9BC27FC}" type="pres">
      <dgm:prSet presAssocID="{BB7638C2-DA11-4062-8629-B147236711C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59202822-9876-4290-B30C-3FAAA8F22385}" type="pres">
      <dgm:prSet presAssocID="{DE2D7CB8-CD11-4AC8-B44B-20B52CC3BE21}" presName="boxAndChildren" presStyleCnt="0"/>
      <dgm:spPr/>
    </dgm:pt>
    <dgm:pt modelId="{FDA03C90-DD52-4780-A6FC-B1CD2DC4559B}" type="pres">
      <dgm:prSet presAssocID="{DE2D7CB8-CD11-4AC8-B44B-20B52CC3BE21}" presName="parentTextBox" presStyleLbl="node1" presStyleIdx="0" presStyleCnt="3"/>
      <dgm:spPr/>
      <dgm:t>
        <a:bodyPr/>
        <a:lstStyle/>
        <a:p>
          <a:endParaRPr lang="el-GR"/>
        </a:p>
      </dgm:t>
    </dgm:pt>
    <dgm:pt modelId="{6E4B5D16-2414-42B1-A19A-05A07FA2A22F}" type="pres">
      <dgm:prSet presAssocID="{6E2698DA-52F7-44D7-8F19-42173A02259B}" presName="sp" presStyleCnt="0"/>
      <dgm:spPr/>
    </dgm:pt>
    <dgm:pt modelId="{8F548ABC-7D84-49A0-B3CA-E00F50698776}" type="pres">
      <dgm:prSet presAssocID="{ECFBF9A1-A9DF-42CE-8D53-C69748E7F134}" presName="arrowAndChildren" presStyleCnt="0"/>
      <dgm:spPr/>
    </dgm:pt>
    <dgm:pt modelId="{4ADF8853-83C0-47F6-9BBD-09661DA320F6}" type="pres">
      <dgm:prSet presAssocID="{ECFBF9A1-A9DF-42CE-8D53-C69748E7F134}" presName="parentTextArrow" presStyleLbl="node1" presStyleIdx="0" presStyleCnt="3"/>
      <dgm:spPr/>
      <dgm:t>
        <a:bodyPr/>
        <a:lstStyle/>
        <a:p>
          <a:endParaRPr lang="el-GR"/>
        </a:p>
      </dgm:t>
    </dgm:pt>
    <dgm:pt modelId="{DEF057AA-74F1-46E8-A899-56CB17FCC2DD}" type="pres">
      <dgm:prSet presAssocID="{ECFBF9A1-A9DF-42CE-8D53-C69748E7F134}" presName="arrow" presStyleLbl="node1" presStyleIdx="1" presStyleCnt="3" custScaleY="130488"/>
      <dgm:spPr/>
      <dgm:t>
        <a:bodyPr/>
        <a:lstStyle/>
        <a:p>
          <a:endParaRPr lang="el-GR"/>
        </a:p>
      </dgm:t>
    </dgm:pt>
    <dgm:pt modelId="{7B5A5C76-BD2D-4C55-9577-B02643929AA6}" type="pres">
      <dgm:prSet presAssocID="{ECFBF9A1-A9DF-42CE-8D53-C69748E7F134}" presName="descendantArrow" presStyleCnt="0"/>
      <dgm:spPr/>
    </dgm:pt>
    <dgm:pt modelId="{B49A5FBE-4616-4E11-903C-930581CD8D1D}" type="pres">
      <dgm:prSet presAssocID="{80F321EB-25FD-458E-99CD-B18F4A2CA64F}" presName="childTextArrow" presStyleLbl="fgAccFollowNode1" presStyleIdx="0" presStyleCnt="2" custScaleY="157714" custLinFactNeighborX="-16071" custLinFactNeighborY="12980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7D99A2C1-27C3-4719-BEE9-58F6864B65BE}" type="pres">
      <dgm:prSet presAssocID="{88D5AAB0-8590-46CB-8351-C34DE9CAB8BF}" presName="sp" presStyleCnt="0"/>
      <dgm:spPr/>
    </dgm:pt>
    <dgm:pt modelId="{03424DB8-0FE8-43D7-97E0-95C99E0F9590}" type="pres">
      <dgm:prSet presAssocID="{E340D7B2-D791-4A06-B0F6-68B757972B99}" presName="arrowAndChildren" presStyleCnt="0"/>
      <dgm:spPr/>
    </dgm:pt>
    <dgm:pt modelId="{0BF78F90-5CA2-45FE-98B5-F4B446319389}" type="pres">
      <dgm:prSet presAssocID="{E340D7B2-D791-4A06-B0F6-68B757972B99}" presName="parentTextArrow" presStyleLbl="node1" presStyleIdx="1" presStyleCnt="3"/>
      <dgm:spPr/>
      <dgm:t>
        <a:bodyPr/>
        <a:lstStyle/>
        <a:p>
          <a:endParaRPr lang="el-GR"/>
        </a:p>
      </dgm:t>
    </dgm:pt>
    <dgm:pt modelId="{3515C673-73C5-4909-BEDE-818A83D95712}" type="pres">
      <dgm:prSet presAssocID="{E340D7B2-D791-4A06-B0F6-68B757972B99}" presName="arrow" presStyleLbl="node1" presStyleIdx="2" presStyleCnt="3"/>
      <dgm:spPr/>
      <dgm:t>
        <a:bodyPr/>
        <a:lstStyle/>
        <a:p>
          <a:endParaRPr lang="el-GR"/>
        </a:p>
      </dgm:t>
    </dgm:pt>
    <dgm:pt modelId="{4943932A-82B7-457D-920D-4B0873FBFB93}" type="pres">
      <dgm:prSet presAssocID="{E340D7B2-D791-4A06-B0F6-68B757972B99}" presName="descendantArrow" presStyleCnt="0"/>
      <dgm:spPr/>
    </dgm:pt>
    <dgm:pt modelId="{2B2BE0CD-4FCE-48DC-8D10-9DB854360359}" type="pres">
      <dgm:prSet presAssocID="{10829ED7-1141-4B21-A7EB-031FEF7B7A7F}" presName="childTextArrow" presStyleLbl="fgAccFollowNode1" presStyleIdx="1" presStyleCnt="2" custScaleY="126620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01A5CA79-BC68-4926-9E44-D4248D8CE2A0}" srcId="{BB7638C2-DA11-4062-8629-B147236711C0}" destId="{E340D7B2-D791-4A06-B0F6-68B757972B99}" srcOrd="0" destOrd="0" parTransId="{49D5C4D9-6137-45DC-A4CB-21477AE57B1F}" sibTransId="{88D5AAB0-8590-46CB-8351-C34DE9CAB8BF}"/>
    <dgm:cxn modelId="{1299C0FD-27BD-4B0E-9B11-308C991C15D1}" srcId="{BB7638C2-DA11-4062-8629-B147236711C0}" destId="{DE2D7CB8-CD11-4AC8-B44B-20B52CC3BE21}" srcOrd="2" destOrd="0" parTransId="{20EED0D7-919C-4332-84E8-ABBFD6DA8B41}" sibTransId="{AE736BBF-769C-4B33-9C55-98CE1A1AC4B1}"/>
    <dgm:cxn modelId="{46D5E20A-39D1-4918-BBD8-E46F605A5F59}" type="presOf" srcId="{DE2D7CB8-CD11-4AC8-B44B-20B52CC3BE21}" destId="{FDA03C90-DD52-4780-A6FC-B1CD2DC4559B}" srcOrd="0" destOrd="0" presId="urn:microsoft.com/office/officeart/2005/8/layout/process4"/>
    <dgm:cxn modelId="{4A202377-D84E-4127-9C8C-842462572D13}" type="presOf" srcId="{80F321EB-25FD-458E-99CD-B18F4A2CA64F}" destId="{B49A5FBE-4616-4E11-903C-930581CD8D1D}" srcOrd="0" destOrd="0" presId="urn:microsoft.com/office/officeart/2005/8/layout/process4"/>
    <dgm:cxn modelId="{78D72C11-B701-453F-A3D0-06481C588905}" srcId="{ECFBF9A1-A9DF-42CE-8D53-C69748E7F134}" destId="{80F321EB-25FD-458E-99CD-B18F4A2CA64F}" srcOrd="0" destOrd="0" parTransId="{51FEADEA-9C5D-4603-9E52-2451146C698B}" sibTransId="{B6DDABEF-5C90-4DE2-8959-1C8E73CDB157}"/>
    <dgm:cxn modelId="{3643B0CB-97AB-4244-A915-0BE04F1C2E17}" type="presOf" srcId="{10829ED7-1141-4B21-A7EB-031FEF7B7A7F}" destId="{2B2BE0CD-4FCE-48DC-8D10-9DB854360359}" srcOrd="0" destOrd="0" presId="urn:microsoft.com/office/officeart/2005/8/layout/process4"/>
    <dgm:cxn modelId="{6351AD2B-2C66-4574-AF19-CBE61C24FF7D}" type="presOf" srcId="{BB7638C2-DA11-4062-8629-B147236711C0}" destId="{AD74B5C9-BA5D-41BD-A104-C8D7C9BC27FC}" srcOrd="0" destOrd="0" presId="urn:microsoft.com/office/officeart/2005/8/layout/process4"/>
    <dgm:cxn modelId="{01524137-636A-43AC-9F20-6908605BD9FB}" srcId="{BB7638C2-DA11-4062-8629-B147236711C0}" destId="{ECFBF9A1-A9DF-42CE-8D53-C69748E7F134}" srcOrd="1" destOrd="0" parTransId="{09D6BDD7-096A-442A-8631-42007EE1D17E}" sibTransId="{6E2698DA-52F7-44D7-8F19-42173A02259B}"/>
    <dgm:cxn modelId="{2900740E-6D47-4F7B-9376-F9D9B2636F89}" type="presOf" srcId="{ECFBF9A1-A9DF-42CE-8D53-C69748E7F134}" destId="{DEF057AA-74F1-46E8-A899-56CB17FCC2DD}" srcOrd="1" destOrd="0" presId="urn:microsoft.com/office/officeart/2005/8/layout/process4"/>
    <dgm:cxn modelId="{0F7FEB51-83AA-4719-8CDA-D6C9A6AE905B}" type="presOf" srcId="{E340D7B2-D791-4A06-B0F6-68B757972B99}" destId="{3515C673-73C5-4909-BEDE-818A83D95712}" srcOrd="1" destOrd="0" presId="urn:microsoft.com/office/officeart/2005/8/layout/process4"/>
    <dgm:cxn modelId="{E9C2A287-0E50-4519-A09A-184FE3CD7A52}" srcId="{E340D7B2-D791-4A06-B0F6-68B757972B99}" destId="{10829ED7-1141-4B21-A7EB-031FEF7B7A7F}" srcOrd="0" destOrd="0" parTransId="{5399EBC3-D131-4D7D-8905-C6F049122029}" sibTransId="{D2059B87-45B4-4B4D-A4D8-84CC92557A19}"/>
    <dgm:cxn modelId="{A9841BDE-56C0-44AC-B301-61DD63BDA205}" type="presOf" srcId="{ECFBF9A1-A9DF-42CE-8D53-C69748E7F134}" destId="{4ADF8853-83C0-47F6-9BBD-09661DA320F6}" srcOrd="0" destOrd="0" presId="urn:microsoft.com/office/officeart/2005/8/layout/process4"/>
    <dgm:cxn modelId="{525778E1-7848-4741-B7B8-103ABE779BB6}" type="presOf" srcId="{E340D7B2-D791-4A06-B0F6-68B757972B99}" destId="{0BF78F90-5CA2-45FE-98B5-F4B446319389}" srcOrd="0" destOrd="0" presId="urn:microsoft.com/office/officeart/2005/8/layout/process4"/>
    <dgm:cxn modelId="{71DCC9FE-1C9E-4EAE-8472-6CFD8FD5637B}" type="presParOf" srcId="{AD74B5C9-BA5D-41BD-A104-C8D7C9BC27FC}" destId="{59202822-9876-4290-B30C-3FAAA8F22385}" srcOrd="0" destOrd="0" presId="urn:microsoft.com/office/officeart/2005/8/layout/process4"/>
    <dgm:cxn modelId="{4AE31E0F-39CF-4C57-AB8D-CF1F8CCDDEB8}" type="presParOf" srcId="{59202822-9876-4290-B30C-3FAAA8F22385}" destId="{FDA03C90-DD52-4780-A6FC-B1CD2DC4559B}" srcOrd="0" destOrd="0" presId="urn:microsoft.com/office/officeart/2005/8/layout/process4"/>
    <dgm:cxn modelId="{B92DD41C-C161-4C3D-A9AF-C591DCC07DF7}" type="presParOf" srcId="{AD74B5C9-BA5D-41BD-A104-C8D7C9BC27FC}" destId="{6E4B5D16-2414-42B1-A19A-05A07FA2A22F}" srcOrd="1" destOrd="0" presId="urn:microsoft.com/office/officeart/2005/8/layout/process4"/>
    <dgm:cxn modelId="{5B2BEC00-64D5-4878-865C-201FB04CC71E}" type="presParOf" srcId="{AD74B5C9-BA5D-41BD-A104-C8D7C9BC27FC}" destId="{8F548ABC-7D84-49A0-B3CA-E00F50698776}" srcOrd="2" destOrd="0" presId="urn:microsoft.com/office/officeart/2005/8/layout/process4"/>
    <dgm:cxn modelId="{063792ED-54DB-4408-B66D-0F10558BF634}" type="presParOf" srcId="{8F548ABC-7D84-49A0-B3CA-E00F50698776}" destId="{4ADF8853-83C0-47F6-9BBD-09661DA320F6}" srcOrd="0" destOrd="0" presId="urn:microsoft.com/office/officeart/2005/8/layout/process4"/>
    <dgm:cxn modelId="{27A6FA87-6255-404F-8435-6BF8C4FB0D41}" type="presParOf" srcId="{8F548ABC-7D84-49A0-B3CA-E00F50698776}" destId="{DEF057AA-74F1-46E8-A899-56CB17FCC2DD}" srcOrd="1" destOrd="0" presId="urn:microsoft.com/office/officeart/2005/8/layout/process4"/>
    <dgm:cxn modelId="{B5448FFA-2DAC-4E3F-9447-BE8DA6F2729A}" type="presParOf" srcId="{8F548ABC-7D84-49A0-B3CA-E00F50698776}" destId="{7B5A5C76-BD2D-4C55-9577-B02643929AA6}" srcOrd="2" destOrd="0" presId="urn:microsoft.com/office/officeart/2005/8/layout/process4"/>
    <dgm:cxn modelId="{6E8B377D-8B98-488D-AF70-CCB4F46C1BE9}" type="presParOf" srcId="{7B5A5C76-BD2D-4C55-9577-B02643929AA6}" destId="{B49A5FBE-4616-4E11-903C-930581CD8D1D}" srcOrd="0" destOrd="0" presId="urn:microsoft.com/office/officeart/2005/8/layout/process4"/>
    <dgm:cxn modelId="{C777C57C-B42E-4FC8-AA6B-46AAEECD8EB2}" type="presParOf" srcId="{AD74B5C9-BA5D-41BD-A104-C8D7C9BC27FC}" destId="{7D99A2C1-27C3-4719-BEE9-58F6864B65BE}" srcOrd="3" destOrd="0" presId="urn:microsoft.com/office/officeart/2005/8/layout/process4"/>
    <dgm:cxn modelId="{03E5A6E2-0233-4412-BDE4-21DBC95BDAC4}" type="presParOf" srcId="{AD74B5C9-BA5D-41BD-A104-C8D7C9BC27FC}" destId="{03424DB8-0FE8-43D7-97E0-95C99E0F9590}" srcOrd="4" destOrd="0" presId="urn:microsoft.com/office/officeart/2005/8/layout/process4"/>
    <dgm:cxn modelId="{A4FCF125-9A9B-4A2C-92C1-66F89ADFE03E}" type="presParOf" srcId="{03424DB8-0FE8-43D7-97E0-95C99E0F9590}" destId="{0BF78F90-5CA2-45FE-98B5-F4B446319389}" srcOrd="0" destOrd="0" presId="urn:microsoft.com/office/officeart/2005/8/layout/process4"/>
    <dgm:cxn modelId="{4EDCB343-B0A5-4CF6-AA8A-1AA35E0D61FF}" type="presParOf" srcId="{03424DB8-0FE8-43D7-97E0-95C99E0F9590}" destId="{3515C673-73C5-4909-BEDE-818A83D95712}" srcOrd="1" destOrd="0" presId="urn:microsoft.com/office/officeart/2005/8/layout/process4"/>
    <dgm:cxn modelId="{BE8A8A9F-C086-4A83-AFF7-1C53315BDE87}" type="presParOf" srcId="{03424DB8-0FE8-43D7-97E0-95C99E0F9590}" destId="{4943932A-82B7-457D-920D-4B0873FBFB93}" srcOrd="2" destOrd="0" presId="urn:microsoft.com/office/officeart/2005/8/layout/process4"/>
    <dgm:cxn modelId="{BBB83208-F7B6-4353-BE38-355B7C7419FF}" type="presParOf" srcId="{4943932A-82B7-457D-920D-4B0873FBFB93}" destId="{2B2BE0CD-4FCE-48DC-8D10-9DB854360359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1B929D6-8C97-4137-9185-990382BB968C}" type="doc">
      <dgm:prSet loTypeId="urn:microsoft.com/office/officeart/2005/8/layout/chevron2" loCatId="list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l-GR"/>
        </a:p>
      </dgm:t>
    </dgm:pt>
    <dgm:pt modelId="{A44322D8-50B0-4EB7-8713-D4DCF0B45C17}">
      <dgm:prSet phldrT="[Κείμενο]"/>
      <dgm:spPr/>
      <dgm:t>
        <a:bodyPr/>
        <a:lstStyle/>
        <a:p>
          <a:r>
            <a:rPr lang="el-GR" smtClean="0"/>
            <a:t>1. </a:t>
          </a:r>
          <a:endParaRPr lang="el-GR" dirty="0"/>
        </a:p>
      </dgm:t>
    </dgm:pt>
    <dgm:pt modelId="{37307E24-C6C8-4257-9198-682477EAFBAB}" type="parTrans" cxnId="{33A44C24-52FD-4EC2-9DC2-12B1E1022ED0}">
      <dgm:prSet/>
      <dgm:spPr/>
      <dgm:t>
        <a:bodyPr/>
        <a:lstStyle/>
        <a:p>
          <a:endParaRPr lang="el-GR"/>
        </a:p>
      </dgm:t>
    </dgm:pt>
    <dgm:pt modelId="{B52C1FD4-5354-4480-BF83-12A496FE9387}" type="sibTrans" cxnId="{33A44C24-52FD-4EC2-9DC2-12B1E1022ED0}">
      <dgm:prSet/>
      <dgm:spPr/>
      <dgm:t>
        <a:bodyPr/>
        <a:lstStyle/>
        <a:p>
          <a:endParaRPr lang="el-GR"/>
        </a:p>
      </dgm:t>
    </dgm:pt>
    <dgm:pt modelId="{4D516EDC-52E2-40C2-90C2-01EA5690EBC2}">
      <dgm:prSet phldrT="[Κείμενο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l-GR" sz="2000" dirty="0" smtClean="0">
              <a:solidFill>
                <a:srgbClr val="003399"/>
              </a:solidFill>
            </a:rPr>
            <a:t>Επίπεδο γνώσης </a:t>
          </a:r>
          <a:r>
            <a:rPr lang="el-GR" sz="2000" b="1" dirty="0" smtClean="0">
              <a:solidFill>
                <a:srgbClr val="003399"/>
              </a:solidFill>
            </a:rPr>
            <a:t>ξένης γλώσσας</a:t>
          </a:r>
          <a:r>
            <a:rPr lang="el-GR" sz="2000" dirty="0" smtClean="0">
              <a:solidFill>
                <a:srgbClr val="003399"/>
              </a:solidFill>
            </a:rPr>
            <a:t>(αγγλικών και γλώσσας χώρας υποδοχής) (</a:t>
          </a:r>
          <a:r>
            <a:rPr lang="en-US" sz="2000" dirty="0" smtClean="0">
              <a:solidFill>
                <a:srgbClr val="003399"/>
              </a:solidFill>
            </a:rPr>
            <a:t>max. 50</a:t>
          </a:r>
          <a:r>
            <a:rPr lang="el-GR" sz="2000" dirty="0" smtClean="0">
              <a:solidFill>
                <a:srgbClr val="003399"/>
              </a:solidFill>
            </a:rPr>
            <a:t> μόρια)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l-GR" sz="1000" dirty="0"/>
        </a:p>
      </dgm:t>
    </dgm:pt>
    <dgm:pt modelId="{131EABC6-7D13-4EF8-BB0E-7E7DB49770E7}" type="parTrans" cxnId="{60183BBA-828A-4AF9-8A44-401935F9CC03}">
      <dgm:prSet/>
      <dgm:spPr/>
      <dgm:t>
        <a:bodyPr/>
        <a:lstStyle/>
        <a:p>
          <a:endParaRPr lang="el-GR"/>
        </a:p>
      </dgm:t>
    </dgm:pt>
    <dgm:pt modelId="{9440D701-4D01-480A-9E4A-4490A250F2DE}" type="sibTrans" cxnId="{60183BBA-828A-4AF9-8A44-401935F9CC03}">
      <dgm:prSet/>
      <dgm:spPr/>
      <dgm:t>
        <a:bodyPr/>
        <a:lstStyle/>
        <a:p>
          <a:endParaRPr lang="el-GR"/>
        </a:p>
      </dgm:t>
    </dgm:pt>
    <dgm:pt modelId="{184B4EE8-8A2B-4DA0-AF25-AA949BA64ABD}">
      <dgm:prSet phldrT="[Κείμενο]"/>
      <dgm:spPr/>
      <dgm:t>
        <a:bodyPr/>
        <a:lstStyle/>
        <a:p>
          <a:r>
            <a:rPr lang="el-GR" dirty="0" smtClean="0"/>
            <a:t>2. </a:t>
          </a:r>
          <a:endParaRPr lang="el-GR" dirty="0"/>
        </a:p>
      </dgm:t>
    </dgm:pt>
    <dgm:pt modelId="{A268DB07-C30C-4149-A5E8-C2DAE25F16EF}" type="parTrans" cxnId="{520002E3-9354-49B8-B74F-53340E0D9C37}">
      <dgm:prSet/>
      <dgm:spPr/>
      <dgm:t>
        <a:bodyPr/>
        <a:lstStyle/>
        <a:p>
          <a:endParaRPr lang="el-GR"/>
        </a:p>
      </dgm:t>
    </dgm:pt>
    <dgm:pt modelId="{EF4FBDA1-1EA0-43B1-9976-1EBBCD38816D}" type="sibTrans" cxnId="{520002E3-9354-49B8-B74F-53340E0D9C37}">
      <dgm:prSet/>
      <dgm:spPr/>
      <dgm:t>
        <a:bodyPr/>
        <a:lstStyle/>
        <a:p>
          <a:endParaRPr lang="el-GR"/>
        </a:p>
      </dgm:t>
    </dgm:pt>
    <dgm:pt modelId="{4169DD4F-3310-4599-8FC6-390B9980C18A}">
      <dgm:prSet phldrT="[Κείμενο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l-GR" sz="2000" b="1" dirty="0" smtClean="0">
              <a:solidFill>
                <a:srgbClr val="003399"/>
              </a:solidFill>
            </a:rPr>
            <a:t>Αναλυτική Βαθμολογία </a:t>
          </a:r>
          <a:r>
            <a:rPr lang="el-GR" sz="2000" dirty="0" smtClean="0">
              <a:solidFill>
                <a:srgbClr val="003399"/>
              </a:solidFill>
            </a:rPr>
            <a:t>(</a:t>
          </a:r>
          <a:r>
            <a:rPr lang="en-US" sz="2000" dirty="0" smtClean="0">
              <a:solidFill>
                <a:srgbClr val="003399"/>
              </a:solidFill>
            </a:rPr>
            <a:t>max. </a:t>
          </a:r>
          <a:r>
            <a:rPr lang="el-GR" sz="2000" dirty="0" smtClean="0">
              <a:solidFill>
                <a:srgbClr val="003399"/>
              </a:solidFill>
            </a:rPr>
            <a:t>35 μόρια)</a:t>
          </a:r>
        </a:p>
        <a:p>
          <a:pPr marL="228600" indent="0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l-GR" sz="1000" dirty="0"/>
        </a:p>
      </dgm:t>
    </dgm:pt>
    <dgm:pt modelId="{A2486774-360B-4AF7-9163-A19810444C2E}" type="parTrans" cxnId="{5464BD7E-DD9D-46AE-8282-275ED46DE1A3}">
      <dgm:prSet/>
      <dgm:spPr/>
      <dgm:t>
        <a:bodyPr/>
        <a:lstStyle/>
        <a:p>
          <a:endParaRPr lang="el-GR"/>
        </a:p>
      </dgm:t>
    </dgm:pt>
    <dgm:pt modelId="{FD93E43F-E2C3-493B-B63D-EFD21FD3A59B}" type="sibTrans" cxnId="{5464BD7E-DD9D-46AE-8282-275ED46DE1A3}">
      <dgm:prSet/>
      <dgm:spPr/>
      <dgm:t>
        <a:bodyPr/>
        <a:lstStyle/>
        <a:p>
          <a:endParaRPr lang="el-GR"/>
        </a:p>
      </dgm:t>
    </dgm:pt>
    <dgm:pt modelId="{74A218F0-AA9F-4D36-8E2C-4150B1CFD6C8}">
      <dgm:prSet phldrT="[Κείμενο]"/>
      <dgm:spPr/>
      <dgm:t>
        <a:bodyPr/>
        <a:lstStyle/>
        <a:p>
          <a:r>
            <a:rPr lang="el-GR" dirty="0" smtClean="0"/>
            <a:t>3.</a:t>
          </a:r>
          <a:endParaRPr lang="el-GR" dirty="0"/>
        </a:p>
      </dgm:t>
    </dgm:pt>
    <dgm:pt modelId="{A4FEA133-9F42-4298-8A0A-78BC97E595EB}" type="parTrans" cxnId="{DAC09698-346C-4FA5-BA52-6019179D8AF6}">
      <dgm:prSet/>
      <dgm:spPr/>
      <dgm:t>
        <a:bodyPr/>
        <a:lstStyle/>
        <a:p>
          <a:endParaRPr lang="el-GR"/>
        </a:p>
      </dgm:t>
    </dgm:pt>
    <dgm:pt modelId="{2E5B455B-6B27-4DFB-8F2F-4043A8837739}" type="sibTrans" cxnId="{DAC09698-346C-4FA5-BA52-6019179D8AF6}">
      <dgm:prSet/>
      <dgm:spPr/>
      <dgm:t>
        <a:bodyPr/>
        <a:lstStyle/>
        <a:p>
          <a:endParaRPr lang="el-GR"/>
        </a:p>
      </dgm:t>
    </dgm:pt>
    <dgm:pt modelId="{3BB52CF9-80CD-45B5-96BA-8926DDA00DC8}">
      <dgm:prSet phldrT="[Κείμενο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l-GR" sz="1800" b="1" dirty="0" smtClean="0">
              <a:solidFill>
                <a:srgbClr val="003399"/>
              </a:solidFill>
            </a:rPr>
            <a:t>Πρόσθετα προσόντα </a:t>
          </a:r>
          <a:r>
            <a:rPr lang="el-GR" sz="1800" dirty="0" smtClean="0">
              <a:solidFill>
                <a:srgbClr val="003399"/>
              </a:solidFill>
            </a:rPr>
            <a:t>(Σεμινάρια, συνέδρια, διακρίσεις ). Αξιολογούνται σε περίπτωση ισοβαθμίας δύο ή περισσότερων υποψηφίων</a:t>
          </a:r>
          <a:r>
            <a:rPr lang="en-US" sz="1800" dirty="0" smtClean="0">
              <a:solidFill>
                <a:srgbClr val="003399"/>
              </a:solidFill>
            </a:rPr>
            <a:t> </a:t>
          </a:r>
          <a:r>
            <a:rPr lang="el-GR" sz="1800" dirty="0" smtClean="0">
              <a:solidFill>
                <a:srgbClr val="003399"/>
              </a:solidFill>
            </a:rPr>
            <a:t>κατόπιν συνέντευξης</a:t>
          </a:r>
        </a:p>
        <a:p>
          <a:pPr marL="57150" indent="0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l-GR" sz="1800" dirty="0"/>
        </a:p>
      </dgm:t>
    </dgm:pt>
    <dgm:pt modelId="{0144E84E-22B1-482E-98A5-38E16D39239D}" type="parTrans" cxnId="{287B8B7F-B722-4453-A12E-33C24BBB0715}">
      <dgm:prSet/>
      <dgm:spPr/>
      <dgm:t>
        <a:bodyPr/>
        <a:lstStyle/>
        <a:p>
          <a:endParaRPr lang="el-GR"/>
        </a:p>
      </dgm:t>
    </dgm:pt>
    <dgm:pt modelId="{C0419578-D485-446F-B20D-226728596709}" type="sibTrans" cxnId="{287B8B7F-B722-4453-A12E-33C24BBB0715}">
      <dgm:prSet/>
      <dgm:spPr/>
      <dgm:t>
        <a:bodyPr/>
        <a:lstStyle/>
        <a:p>
          <a:endParaRPr lang="el-GR"/>
        </a:p>
      </dgm:t>
    </dgm:pt>
    <dgm:pt modelId="{DC07A379-651D-4BD4-A8F0-8717106EC084}">
      <dgm:prSet/>
      <dgm:spPr/>
      <dgm:t>
        <a:bodyPr/>
        <a:lstStyle/>
        <a:p>
          <a:pPr marL="228600" indent="0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l-GR" sz="1000" dirty="0" smtClean="0">
            <a:solidFill>
              <a:srgbClr val="CC0000"/>
            </a:solidFill>
          </a:endParaRPr>
        </a:p>
      </dgm:t>
    </dgm:pt>
    <dgm:pt modelId="{89E6480F-C397-4006-BAE1-1DABE6C45C6B}" type="parTrans" cxnId="{FB12B701-8FB4-45E9-9B38-D78F878D196B}">
      <dgm:prSet/>
      <dgm:spPr/>
      <dgm:t>
        <a:bodyPr/>
        <a:lstStyle/>
        <a:p>
          <a:endParaRPr lang="el-GR"/>
        </a:p>
      </dgm:t>
    </dgm:pt>
    <dgm:pt modelId="{7E0FF506-9261-4A29-989B-EF647EE4D553}" type="sibTrans" cxnId="{FB12B701-8FB4-45E9-9B38-D78F878D196B}">
      <dgm:prSet/>
      <dgm:spPr/>
      <dgm:t>
        <a:bodyPr/>
        <a:lstStyle/>
        <a:p>
          <a:endParaRPr lang="el-GR"/>
        </a:p>
      </dgm:t>
    </dgm:pt>
    <dgm:pt modelId="{EF3D481D-BB9A-4D71-A053-39E4C7440CE5}">
      <dgm:prSet/>
      <dgm:spPr/>
      <dgm:t>
        <a:bodyPr/>
        <a:lstStyle/>
        <a:p>
          <a:pPr marL="57150" indent="0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l-GR" sz="1000" dirty="0" smtClean="0">
            <a:solidFill>
              <a:srgbClr val="003399"/>
            </a:solidFill>
          </a:endParaRPr>
        </a:p>
      </dgm:t>
    </dgm:pt>
    <dgm:pt modelId="{665F796A-0330-47EF-979B-C2A24DBD8FA0}" type="parTrans" cxnId="{B9BC1DB6-6AD0-4847-9A20-8E877B96C16C}">
      <dgm:prSet/>
      <dgm:spPr/>
      <dgm:t>
        <a:bodyPr/>
        <a:lstStyle/>
        <a:p>
          <a:endParaRPr lang="el-GR"/>
        </a:p>
      </dgm:t>
    </dgm:pt>
    <dgm:pt modelId="{494712B7-DC25-4DB4-B716-0D09B4973E61}" type="sibTrans" cxnId="{B9BC1DB6-6AD0-4847-9A20-8E877B96C16C}">
      <dgm:prSet/>
      <dgm:spPr/>
      <dgm:t>
        <a:bodyPr/>
        <a:lstStyle/>
        <a:p>
          <a:endParaRPr lang="el-GR"/>
        </a:p>
      </dgm:t>
    </dgm:pt>
    <dgm:pt modelId="{B5F7B61B-2E96-44E8-9CE7-229B2A0414E4}" type="pres">
      <dgm:prSet presAssocID="{01B929D6-8C97-4137-9185-990382BB968C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88AE8AEA-75ED-4156-B1FE-327CB71D729B}" type="pres">
      <dgm:prSet presAssocID="{A44322D8-50B0-4EB7-8713-D4DCF0B45C17}" presName="composite" presStyleCnt="0"/>
      <dgm:spPr/>
    </dgm:pt>
    <dgm:pt modelId="{9BFF9E1A-14A8-4D40-9B9A-028319291614}" type="pres">
      <dgm:prSet presAssocID="{A44322D8-50B0-4EB7-8713-D4DCF0B45C17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A0C15FE2-5256-4644-8C2A-C5FF8766E57B}" type="pres">
      <dgm:prSet presAssocID="{A44322D8-50B0-4EB7-8713-D4DCF0B45C17}" presName="descendantText" presStyleLbl="alignAcc1" presStyleIdx="0" presStyleCnt="3" custScaleY="100000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5329A0CF-9A5A-45BF-9747-B7688CFBCA13}" type="pres">
      <dgm:prSet presAssocID="{B52C1FD4-5354-4480-BF83-12A496FE9387}" presName="sp" presStyleCnt="0"/>
      <dgm:spPr/>
    </dgm:pt>
    <dgm:pt modelId="{AA1FA64A-56B7-4DBC-9349-58BF7DBCF660}" type="pres">
      <dgm:prSet presAssocID="{184B4EE8-8A2B-4DA0-AF25-AA949BA64ABD}" presName="composite" presStyleCnt="0"/>
      <dgm:spPr/>
    </dgm:pt>
    <dgm:pt modelId="{7DBE381A-26CF-4F83-B2DC-5AA3D811589D}" type="pres">
      <dgm:prSet presAssocID="{184B4EE8-8A2B-4DA0-AF25-AA949BA64ABD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8F2C492B-027F-49C3-A4CA-7CB808DC933B}" type="pres">
      <dgm:prSet presAssocID="{184B4EE8-8A2B-4DA0-AF25-AA949BA64ABD}" presName="descendantText" presStyleLbl="alignAcc1" presStyleIdx="1" presStyleCnt="3" custScaleY="63718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127A919F-6637-4AE9-A686-31B3E1DFD4BB}" type="pres">
      <dgm:prSet presAssocID="{EF4FBDA1-1EA0-43B1-9976-1EBBCD38816D}" presName="sp" presStyleCnt="0"/>
      <dgm:spPr/>
    </dgm:pt>
    <dgm:pt modelId="{29912E72-33F2-42C1-8A05-A20DE1C9B966}" type="pres">
      <dgm:prSet presAssocID="{74A218F0-AA9F-4D36-8E2C-4150B1CFD6C8}" presName="composite" presStyleCnt="0"/>
      <dgm:spPr/>
    </dgm:pt>
    <dgm:pt modelId="{0D796CA8-ED5F-4EAB-8FDC-07CA4F7C7638}" type="pres">
      <dgm:prSet presAssocID="{74A218F0-AA9F-4D36-8E2C-4150B1CFD6C8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D59F8B73-E21C-4EA3-9841-E8515E225863}" type="pres">
      <dgm:prSet presAssocID="{74A218F0-AA9F-4D36-8E2C-4150B1CFD6C8}" presName="descendantText" presStyleLbl="alignAcc1" presStyleIdx="2" presStyleCnt="3" custScaleY="13109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7167C16B-AC83-491A-8755-4764F0550287}" type="presOf" srcId="{4169DD4F-3310-4599-8FC6-390B9980C18A}" destId="{8F2C492B-027F-49C3-A4CA-7CB808DC933B}" srcOrd="0" destOrd="0" presId="urn:microsoft.com/office/officeart/2005/8/layout/chevron2"/>
    <dgm:cxn modelId="{520002E3-9354-49B8-B74F-53340E0D9C37}" srcId="{01B929D6-8C97-4137-9185-990382BB968C}" destId="{184B4EE8-8A2B-4DA0-AF25-AA949BA64ABD}" srcOrd="1" destOrd="0" parTransId="{A268DB07-C30C-4149-A5E8-C2DAE25F16EF}" sibTransId="{EF4FBDA1-1EA0-43B1-9976-1EBBCD38816D}"/>
    <dgm:cxn modelId="{C5B843D4-5C54-4B88-9BAC-3FFE0838B0BD}" type="presOf" srcId="{3BB52CF9-80CD-45B5-96BA-8926DDA00DC8}" destId="{D59F8B73-E21C-4EA3-9841-E8515E225863}" srcOrd="0" destOrd="0" presId="urn:microsoft.com/office/officeart/2005/8/layout/chevron2"/>
    <dgm:cxn modelId="{0DB5C076-4602-417A-A60F-DB45DA4B011C}" type="presOf" srcId="{4D516EDC-52E2-40C2-90C2-01EA5690EBC2}" destId="{A0C15FE2-5256-4644-8C2A-C5FF8766E57B}" srcOrd="0" destOrd="0" presId="urn:microsoft.com/office/officeart/2005/8/layout/chevron2"/>
    <dgm:cxn modelId="{B9BC1DB6-6AD0-4847-9A20-8E877B96C16C}" srcId="{74A218F0-AA9F-4D36-8E2C-4150B1CFD6C8}" destId="{EF3D481D-BB9A-4D71-A053-39E4C7440CE5}" srcOrd="1" destOrd="0" parTransId="{665F796A-0330-47EF-979B-C2A24DBD8FA0}" sibTransId="{494712B7-DC25-4DB4-B716-0D09B4973E61}"/>
    <dgm:cxn modelId="{33A44C24-52FD-4EC2-9DC2-12B1E1022ED0}" srcId="{01B929D6-8C97-4137-9185-990382BB968C}" destId="{A44322D8-50B0-4EB7-8713-D4DCF0B45C17}" srcOrd="0" destOrd="0" parTransId="{37307E24-C6C8-4257-9198-682477EAFBAB}" sibTransId="{B52C1FD4-5354-4480-BF83-12A496FE9387}"/>
    <dgm:cxn modelId="{56E59CFE-747A-49B0-9FE2-C6E16CFCB29A}" type="presOf" srcId="{A44322D8-50B0-4EB7-8713-D4DCF0B45C17}" destId="{9BFF9E1A-14A8-4D40-9B9A-028319291614}" srcOrd="0" destOrd="0" presId="urn:microsoft.com/office/officeart/2005/8/layout/chevron2"/>
    <dgm:cxn modelId="{801F8EFD-E1D3-4936-89B7-0EA8494182E9}" type="presOf" srcId="{184B4EE8-8A2B-4DA0-AF25-AA949BA64ABD}" destId="{7DBE381A-26CF-4F83-B2DC-5AA3D811589D}" srcOrd="0" destOrd="0" presId="urn:microsoft.com/office/officeart/2005/8/layout/chevron2"/>
    <dgm:cxn modelId="{0B17B78B-F16F-4A26-A21B-7BA249FA7CD0}" type="presOf" srcId="{01B929D6-8C97-4137-9185-990382BB968C}" destId="{B5F7B61B-2E96-44E8-9CE7-229B2A0414E4}" srcOrd="0" destOrd="0" presId="urn:microsoft.com/office/officeart/2005/8/layout/chevron2"/>
    <dgm:cxn modelId="{FB12B701-8FB4-45E9-9B38-D78F878D196B}" srcId="{184B4EE8-8A2B-4DA0-AF25-AA949BA64ABD}" destId="{DC07A379-651D-4BD4-A8F0-8717106EC084}" srcOrd="1" destOrd="0" parTransId="{89E6480F-C397-4006-BAE1-1DABE6C45C6B}" sibTransId="{7E0FF506-9261-4A29-989B-EF647EE4D553}"/>
    <dgm:cxn modelId="{0E5EAC23-ACBF-49E0-BB91-6D230263C1F8}" type="presOf" srcId="{DC07A379-651D-4BD4-A8F0-8717106EC084}" destId="{8F2C492B-027F-49C3-A4CA-7CB808DC933B}" srcOrd="0" destOrd="1" presId="urn:microsoft.com/office/officeart/2005/8/layout/chevron2"/>
    <dgm:cxn modelId="{287B8B7F-B722-4453-A12E-33C24BBB0715}" srcId="{74A218F0-AA9F-4D36-8E2C-4150B1CFD6C8}" destId="{3BB52CF9-80CD-45B5-96BA-8926DDA00DC8}" srcOrd="0" destOrd="0" parTransId="{0144E84E-22B1-482E-98A5-38E16D39239D}" sibTransId="{C0419578-D485-446F-B20D-226728596709}"/>
    <dgm:cxn modelId="{DAC09698-346C-4FA5-BA52-6019179D8AF6}" srcId="{01B929D6-8C97-4137-9185-990382BB968C}" destId="{74A218F0-AA9F-4D36-8E2C-4150B1CFD6C8}" srcOrd="2" destOrd="0" parTransId="{A4FEA133-9F42-4298-8A0A-78BC97E595EB}" sibTransId="{2E5B455B-6B27-4DFB-8F2F-4043A8837739}"/>
    <dgm:cxn modelId="{B66FB99E-4A98-4F7B-8307-FB26DAF92DC9}" type="presOf" srcId="{EF3D481D-BB9A-4D71-A053-39E4C7440CE5}" destId="{D59F8B73-E21C-4EA3-9841-E8515E225863}" srcOrd="0" destOrd="1" presId="urn:microsoft.com/office/officeart/2005/8/layout/chevron2"/>
    <dgm:cxn modelId="{36C7DD3B-9A55-4CF3-BAA7-1DBFA92E2735}" type="presOf" srcId="{74A218F0-AA9F-4D36-8E2C-4150B1CFD6C8}" destId="{0D796CA8-ED5F-4EAB-8FDC-07CA4F7C7638}" srcOrd="0" destOrd="0" presId="urn:microsoft.com/office/officeart/2005/8/layout/chevron2"/>
    <dgm:cxn modelId="{5464BD7E-DD9D-46AE-8282-275ED46DE1A3}" srcId="{184B4EE8-8A2B-4DA0-AF25-AA949BA64ABD}" destId="{4169DD4F-3310-4599-8FC6-390B9980C18A}" srcOrd="0" destOrd="0" parTransId="{A2486774-360B-4AF7-9163-A19810444C2E}" sibTransId="{FD93E43F-E2C3-493B-B63D-EFD21FD3A59B}"/>
    <dgm:cxn modelId="{60183BBA-828A-4AF9-8A44-401935F9CC03}" srcId="{A44322D8-50B0-4EB7-8713-D4DCF0B45C17}" destId="{4D516EDC-52E2-40C2-90C2-01EA5690EBC2}" srcOrd="0" destOrd="0" parTransId="{131EABC6-7D13-4EF8-BB0E-7E7DB49770E7}" sibTransId="{9440D701-4D01-480A-9E4A-4490A250F2DE}"/>
    <dgm:cxn modelId="{A614FCD5-28B9-4CD6-AE4A-DB4CD36DBB56}" type="presParOf" srcId="{B5F7B61B-2E96-44E8-9CE7-229B2A0414E4}" destId="{88AE8AEA-75ED-4156-B1FE-327CB71D729B}" srcOrd="0" destOrd="0" presId="urn:microsoft.com/office/officeart/2005/8/layout/chevron2"/>
    <dgm:cxn modelId="{D248D33F-5B17-4C71-B4E9-5B562180CEAB}" type="presParOf" srcId="{88AE8AEA-75ED-4156-B1FE-327CB71D729B}" destId="{9BFF9E1A-14A8-4D40-9B9A-028319291614}" srcOrd="0" destOrd="0" presId="urn:microsoft.com/office/officeart/2005/8/layout/chevron2"/>
    <dgm:cxn modelId="{8EE1ABCF-8920-4960-A293-EAD1E8390874}" type="presParOf" srcId="{88AE8AEA-75ED-4156-B1FE-327CB71D729B}" destId="{A0C15FE2-5256-4644-8C2A-C5FF8766E57B}" srcOrd="1" destOrd="0" presId="urn:microsoft.com/office/officeart/2005/8/layout/chevron2"/>
    <dgm:cxn modelId="{A12DD716-9CC0-4B67-BAD4-99FB020F2C3B}" type="presParOf" srcId="{B5F7B61B-2E96-44E8-9CE7-229B2A0414E4}" destId="{5329A0CF-9A5A-45BF-9747-B7688CFBCA13}" srcOrd="1" destOrd="0" presId="urn:microsoft.com/office/officeart/2005/8/layout/chevron2"/>
    <dgm:cxn modelId="{66FB5C17-D424-424F-A5CC-5C3B3967EDA6}" type="presParOf" srcId="{B5F7B61B-2E96-44E8-9CE7-229B2A0414E4}" destId="{AA1FA64A-56B7-4DBC-9349-58BF7DBCF660}" srcOrd="2" destOrd="0" presId="urn:microsoft.com/office/officeart/2005/8/layout/chevron2"/>
    <dgm:cxn modelId="{4D987A20-8F15-4343-9061-690599A325EF}" type="presParOf" srcId="{AA1FA64A-56B7-4DBC-9349-58BF7DBCF660}" destId="{7DBE381A-26CF-4F83-B2DC-5AA3D811589D}" srcOrd="0" destOrd="0" presId="urn:microsoft.com/office/officeart/2005/8/layout/chevron2"/>
    <dgm:cxn modelId="{6A699CE6-DFB0-4016-810A-9E82387BE19D}" type="presParOf" srcId="{AA1FA64A-56B7-4DBC-9349-58BF7DBCF660}" destId="{8F2C492B-027F-49C3-A4CA-7CB808DC933B}" srcOrd="1" destOrd="0" presId="urn:microsoft.com/office/officeart/2005/8/layout/chevron2"/>
    <dgm:cxn modelId="{BE227C64-59A6-4458-8A7C-0AA0F2C1CDF2}" type="presParOf" srcId="{B5F7B61B-2E96-44E8-9CE7-229B2A0414E4}" destId="{127A919F-6637-4AE9-A686-31B3E1DFD4BB}" srcOrd="3" destOrd="0" presId="urn:microsoft.com/office/officeart/2005/8/layout/chevron2"/>
    <dgm:cxn modelId="{A12DD36E-7895-4494-87CA-3E9A95DE97CC}" type="presParOf" srcId="{B5F7B61B-2E96-44E8-9CE7-229B2A0414E4}" destId="{29912E72-33F2-42C1-8A05-A20DE1C9B966}" srcOrd="4" destOrd="0" presId="urn:microsoft.com/office/officeart/2005/8/layout/chevron2"/>
    <dgm:cxn modelId="{326304CB-E00C-42A8-8E23-3AC9F0E5CFFB}" type="presParOf" srcId="{29912E72-33F2-42C1-8A05-A20DE1C9B966}" destId="{0D796CA8-ED5F-4EAB-8FDC-07CA4F7C7638}" srcOrd="0" destOrd="0" presId="urn:microsoft.com/office/officeart/2005/8/layout/chevron2"/>
    <dgm:cxn modelId="{81E04C40-1782-460D-AEF4-CB3F25E98995}" type="presParOf" srcId="{29912E72-33F2-42C1-8A05-A20DE1C9B966}" destId="{D59F8B73-E21C-4EA3-9841-E8515E22586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8D274DB-F8CC-44BF-B053-CE6A8F1E4CBC}" type="doc">
      <dgm:prSet loTypeId="urn:microsoft.com/office/officeart/2005/8/layout/hList6" loCatId="list" qsTypeId="urn:microsoft.com/office/officeart/2005/8/quickstyle/simple5" qsCatId="simple" csTypeId="urn:microsoft.com/office/officeart/2005/8/colors/accent6_3" csCatId="accent6" phldr="1"/>
      <dgm:spPr/>
      <dgm:t>
        <a:bodyPr/>
        <a:lstStyle/>
        <a:p>
          <a:endParaRPr lang="el-GR"/>
        </a:p>
      </dgm:t>
    </dgm:pt>
    <dgm:pt modelId="{5E94A3BA-B369-484E-A56D-B14474057EB3}">
      <dgm:prSet phldrT="[Κείμενο]" custT="1"/>
      <dgm:spPr/>
      <dgm:t>
        <a:bodyPr/>
        <a:lstStyle/>
        <a:p>
          <a:pPr algn="ctr"/>
          <a:r>
            <a:rPr lang="el-GR" sz="2000" b="1" dirty="0" smtClean="0">
              <a:solidFill>
                <a:srgbClr val="FFC000"/>
              </a:solidFill>
            </a:rPr>
            <a:t>Σπουδές</a:t>
          </a:r>
          <a:endParaRPr lang="el-GR" sz="2000" b="1" dirty="0">
            <a:solidFill>
              <a:srgbClr val="FFC000"/>
            </a:solidFill>
          </a:endParaRPr>
        </a:p>
      </dgm:t>
    </dgm:pt>
    <dgm:pt modelId="{A480A265-B80B-4CBF-A975-D5FD36B6180F}" type="parTrans" cxnId="{55DC27E5-C75F-46AE-8E5B-0C8F171E561D}">
      <dgm:prSet/>
      <dgm:spPr/>
      <dgm:t>
        <a:bodyPr/>
        <a:lstStyle/>
        <a:p>
          <a:endParaRPr lang="el-GR"/>
        </a:p>
      </dgm:t>
    </dgm:pt>
    <dgm:pt modelId="{BD730FEE-46A7-4879-BA98-9B7886DB3D47}" type="sibTrans" cxnId="{55DC27E5-C75F-46AE-8E5B-0C8F171E561D}">
      <dgm:prSet/>
      <dgm:spPr/>
      <dgm:t>
        <a:bodyPr/>
        <a:lstStyle/>
        <a:p>
          <a:endParaRPr lang="el-GR"/>
        </a:p>
      </dgm:t>
    </dgm:pt>
    <dgm:pt modelId="{362E0543-CF80-4B3D-B5A8-6E2117C41035}">
      <dgm:prSet phldrT="[Κείμενο]" custT="1"/>
      <dgm:spPr/>
      <dgm:t>
        <a:bodyPr/>
        <a:lstStyle/>
        <a:p>
          <a:pPr algn="l"/>
          <a:r>
            <a:rPr lang="el-GR" sz="2000" baseline="0" dirty="0" smtClean="0">
              <a:solidFill>
                <a:srgbClr val="FFFF00"/>
              </a:solidFill>
            </a:rPr>
            <a:t>Αίτηση συμμετοχής</a:t>
          </a:r>
          <a:endParaRPr lang="el-GR" sz="2000" baseline="0" dirty="0">
            <a:solidFill>
              <a:srgbClr val="FFFF00"/>
            </a:solidFill>
          </a:endParaRPr>
        </a:p>
      </dgm:t>
    </dgm:pt>
    <dgm:pt modelId="{BF5E7CB3-491B-4071-958D-0F9BA373E0B7}" type="parTrans" cxnId="{6E31C888-6336-40E6-8D96-4C12E855EEA5}">
      <dgm:prSet/>
      <dgm:spPr/>
      <dgm:t>
        <a:bodyPr/>
        <a:lstStyle/>
        <a:p>
          <a:endParaRPr lang="el-GR"/>
        </a:p>
      </dgm:t>
    </dgm:pt>
    <dgm:pt modelId="{D0A3DCA0-8E81-48C1-9C71-95F761B6C1DD}" type="sibTrans" cxnId="{6E31C888-6336-40E6-8D96-4C12E855EEA5}">
      <dgm:prSet/>
      <dgm:spPr/>
      <dgm:t>
        <a:bodyPr/>
        <a:lstStyle/>
        <a:p>
          <a:endParaRPr lang="el-GR"/>
        </a:p>
      </dgm:t>
    </dgm:pt>
    <dgm:pt modelId="{42FEC2BE-4B02-4581-A1A0-312A1A79A9EC}">
      <dgm:prSet phldrT="[Κείμενο]" custT="1"/>
      <dgm:spPr>
        <a:solidFill>
          <a:srgbClr val="6600CC"/>
        </a:solidFill>
      </dgm:spPr>
      <dgm:t>
        <a:bodyPr/>
        <a:lstStyle/>
        <a:p>
          <a:pPr algn="ctr"/>
          <a:r>
            <a:rPr lang="el-GR" sz="2000" b="1" dirty="0" smtClean="0">
              <a:solidFill>
                <a:srgbClr val="FFC000"/>
              </a:solidFill>
            </a:rPr>
            <a:t>Πρακτική άσκηση</a:t>
          </a:r>
          <a:endParaRPr lang="el-GR" sz="2000" b="1" dirty="0">
            <a:solidFill>
              <a:srgbClr val="FFC000"/>
            </a:solidFill>
          </a:endParaRPr>
        </a:p>
      </dgm:t>
    </dgm:pt>
    <dgm:pt modelId="{B76DECF3-3911-4D0B-84D8-09A751E0AC34}" type="parTrans" cxnId="{05DC3747-F453-42C4-BD40-05077F1FB1A8}">
      <dgm:prSet/>
      <dgm:spPr/>
      <dgm:t>
        <a:bodyPr/>
        <a:lstStyle/>
        <a:p>
          <a:endParaRPr lang="el-GR"/>
        </a:p>
      </dgm:t>
    </dgm:pt>
    <dgm:pt modelId="{6169F3DE-DCB6-4011-8B65-BA460B2903E5}" type="sibTrans" cxnId="{05DC3747-F453-42C4-BD40-05077F1FB1A8}">
      <dgm:prSet/>
      <dgm:spPr/>
      <dgm:t>
        <a:bodyPr/>
        <a:lstStyle/>
        <a:p>
          <a:endParaRPr lang="el-GR"/>
        </a:p>
      </dgm:t>
    </dgm:pt>
    <dgm:pt modelId="{32FAE4AF-0ED8-4983-B517-563C7D8816D3}">
      <dgm:prSet phldrT="[Κείμενο]" custT="1"/>
      <dgm:spPr>
        <a:solidFill>
          <a:srgbClr val="6600CC"/>
        </a:solidFill>
      </dgm:spPr>
      <dgm:t>
        <a:bodyPr/>
        <a:lstStyle/>
        <a:p>
          <a:pPr algn="l"/>
          <a:r>
            <a:rPr lang="el-GR" sz="2000" dirty="0" smtClean="0">
              <a:solidFill>
                <a:srgbClr val="FFFF00"/>
              </a:solidFill>
            </a:rPr>
            <a:t>Αίτηση συμμετοχής</a:t>
          </a:r>
          <a:endParaRPr lang="el-GR" sz="2000" dirty="0">
            <a:solidFill>
              <a:srgbClr val="FFFF00"/>
            </a:solidFill>
          </a:endParaRPr>
        </a:p>
      </dgm:t>
    </dgm:pt>
    <dgm:pt modelId="{3D3438B1-E8B9-44AA-9000-5DBD6FD06B4F}" type="parTrans" cxnId="{276E2D01-3BFB-4FDC-887E-235A2BAE6FE7}">
      <dgm:prSet/>
      <dgm:spPr/>
      <dgm:t>
        <a:bodyPr/>
        <a:lstStyle/>
        <a:p>
          <a:endParaRPr lang="el-GR"/>
        </a:p>
      </dgm:t>
    </dgm:pt>
    <dgm:pt modelId="{A2321E66-1E16-4496-8CE6-C512D1356A66}" type="sibTrans" cxnId="{276E2D01-3BFB-4FDC-887E-235A2BAE6FE7}">
      <dgm:prSet/>
      <dgm:spPr/>
      <dgm:t>
        <a:bodyPr/>
        <a:lstStyle/>
        <a:p>
          <a:endParaRPr lang="el-GR"/>
        </a:p>
      </dgm:t>
    </dgm:pt>
    <dgm:pt modelId="{777156D8-B6B2-4066-BC38-DD911279E9C9}">
      <dgm:prSet phldrT="[Κείμενο]" custT="1"/>
      <dgm:spPr>
        <a:solidFill>
          <a:srgbClr val="6600CC"/>
        </a:solidFill>
      </dgm:spPr>
      <dgm:t>
        <a:bodyPr/>
        <a:lstStyle/>
        <a:p>
          <a:pPr algn="l"/>
          <a:r>
            <a:rPr lang="el-GR" sz="2000" dirty="0" smtClean="0">
              <a:solidFill>
                <a:srgbClr val="FFFF00"/>
              </a:solidFill>
            </a:rPr>
            <a:t>Μεταπτυχιακοί φοιτητές/Υπ. Διδάκτορες</a:t>
          </a:r>
          <a:endParaRPr lang="el-GR" sz="2000" dirty="0">
            <a:solidFill>
              <a:srgbClr val="FFFF00"/>
            </a:solidFill>
          </a:endParaRPr>
        </a:p>
      </dgm:t>
    </dgm:pt>
    <dgm:pt modelId="{C4CE33A2-AB22-4805-AB0F-BE4CC94370CA}" type="parTrans" cxnId="{9BDD214F-26FA-4C92-B914-30CE8AD59770}">
      <dgm:prSet/>
      <dgm:spPr/>
      <dgm:t>
        <a:bodyPr/>
        <a:lstStyle/>
        <a:p>
          <a:endParaRPr lang="el-GR"/>
        </a:p>
      </dgm:t>
    </dgm:pt>
    <dgm:pt modelId="{D5623C5D-8B35-49B7-BD31-5CF534907341}" type="sibTrans" cxnId="{9BDD214F-26FA-4C92-B914-30CE8AD59770}">
      <dgm:prSet/>
      <dgm:spPr/>
      <dgm:t>
        <a:bodyPr/>
        <a:lstStyle/>
        <a:p>
          <a:endParaRPr lang="el-GR"/>
        </a:p>
      </dgm:t>
    </dgm:pt>
    <dgm:pt modelId="{D8F69B52-F006-4F5E-A2DA-B03868CC7269}">
      <dgm:prSet phldrT="[Κείμενο]" custT="1"/>
      <dgm:spPr/>
      <dgm:t>
        <a:bodyPr/>
        <a:lstStyle/>
        <a:p>
          <a:pPr algn="l"/>
          <a:r>
            <a:rPr lang="el-GR" sz="2000" baseline="0" dirty="0" smtClean="0">
              <a:solidFill>
                <a:srgbClr val="FFFF00"/>
              </a:solidFill>
            </a:rPr>
            <a:t>Αναλυτική βαθμολογία</a:t>
          </a:r>
          <a:endParaRPr lang="el-GR" sz="2000" baseline="0" dirty="0">
            <a:solidFill>
              <a:srgbClr val="FFFF00"/>
            </a:solidFill>
          </a:endParaRPr>
        </a:p>
      </dgm:t>
    </dgm:pt>
    <dgm:pt modelId="{77C76E2E-CC4D-4CA8-85F5-15C9D5B8C5B6}" type="parTrans" cxnId="{ACC32882-BC7A-48D8-8B68-8ACD1D416F79}">
      <dgm:prSet/>
      <dgm:spPr/>
      <dgm:t>
        <a:bodyPr/>
        <a:lstStyle/>
        <a:p>
          <a:endParaRPr lang="el-GR"/>
        </a:p>
      </dgm:t>
    </dgm:pt>
    <dgm:pt modelId="{20AC5CE8-074D-4524-8ABE-D9C27E80A74A}" type="sibTrans" cxnId="{ACC32882-BC7A-48D8-8B68-8ACD1D416F79}">
      <dgm:prSet/>
      <dgm:spPr/>
      <dgm:t>
        <a:bodyPr/>
        <a:lstStyle/>
        <a:p>
          <a:endParaRPr lang="el-GR"/>
        </a:p>
      </dgm:t>
    </dgm:pt>
    <dgm:pt modelId="{21DFEBB5-A927-4246-901F-5FFA09B427C6}">
      <dgm:prSet phldrT="[Κείμενο]" custT="1"/>
      <dgm:spPr/>
      <dgm:t>
        <a:bodyPr/>
        <a:lstStyle/>
        <a:p>
          <a:pPr algn="l"/>
          <a:r>
            <a:rPr lang="el-GR" sz="2000" baseline="0" dirty="0" smtClean="0">
              <a:solidFill>
                <a:srgbClr val="FFFF00"/>
              </a:solidFill>
            </a:rPr>
            <a:t>Βιογραφικό σημείωμα</a:t>
          </a:r>
          <a:endParaRPr lang="el-GR" sz="2000" baseline="0" dirty="0">
            <a:solidFill>
              <a:srgbClr val="FFFF00"/>
            </a:solidFill>
          </a:endParaRPr>
        </a:p>
      </dgm:t>
    </dgm:pt>
    <dgm:pt modelId="{8FBE2D97-D13D-43B2-856C-32C32F86C882}" type="parTrans" cxnId="{D2535A5B-2CD4-4355-A291-3908102A96E8}">
      <dgm:prSet/>
      <dgm:spPr/>
      <dgm:t>
        <a:bodyPr/>
        <a:lstStyle/>
        <a:p>
          <a:endParaRPr lang="el-GR"/>
        </a:p>
      </dgm:t>
    </dgm:pt>
    <dgm:pt modelId="{53500577-9D02-4891-AE8F-64B66754DBCB}" type="sibTrans" cxnId="{D2535A5B-2CD4-4355-A291-3908102A96E8}">
      <dgm:prSet/>
      <dgm:spPr/>
      <dgm:t>
        <a:bodyPr/>
        <a:lstStyle/>
        <a:p>
          <a:endParaRPr lang="el-GR"/>
        </a:p>
      </dgm:t>
    </dgm:pt>
    <dgm:pt modelId="{A49F3AAE-D07F-4D85-B705-B6BAAC2560A0}">
      <dgm:prSet phldrT="[Κείμενο]" custT="1"/>
      <dgm:spPr/>
      <dgm:t>
        <a:bodyPr/>
        <a:lstStyle/>
        <a:p>
          <a:pPr algn="l"/>
          <a:r>
            <a:rPr lang="el-GR" sz="2000" baseline="0" dirty="0" smtClean="0">
              <a:solidFill>
                <a:srgbClr val="FFFF00"/>
              </a:solidFill>
            </a:rPr>
            <a:t>Πιστοποιητικά γλωσσομάθειας</a:t>
          </a:r>
          <a:endParaRPr lang="el-GR" sz="2000" baseline="0" dirty="0">
            <a:solidFill>
              <a:srgbClr val="FFFF00"/>
            </a:solidFill>
          </a:endParaRPr>
        </a:p>
      </dgm:t>
    </dgm:pt>
    <dgm:pt modelId="{F0222BC2-94D4-49F2-8C7A-0D6273641109}" type="parTrans" cxnId="{B27B30F6-73EE-41F1-8138-445FFEF0C9DB}">
      <dgm:prSet/>
      <dgm:spPr/>
      <dgm:t>
        <a:bodyPr/>
        <a:lstStyle/>
        <a:p>
          <a:endParaRPr lang="el-GR"/>
        </a:p>
      </dgm:t>
    </dgm:pt>
    <dgm:pt modelId="{B36688CF-8E74-4628-B65B-005A352994D2}" type="sibTrans" cxnId="{B27B30F6-73EE-41F1-8138-445FFEF0C9DB}">
      <dgm:prSet/>
      <dgm:spPr/>
      <dgm:t>
        <a:bodyPr/>
        <a:lstStyle/>
        <a:p>
          <a:endParaRPr lang="el-GR"/>
        </a:p>
      </dgm:t>
    </dgm:pt>
    <dgm:pt modelId="{09D0B523-3110-41E7-9E1E-E8030E57B2E7}">
      <dgm:prSet phldrT="[Κείμενο]" custT="1"/>
      <dgm:spPr/>
      <dgm:t>
        <a:bodyPr/>
        <a:lstStyle/>
        <a:p>
          <a:pPr algn="l"/>
          <a:r>
            <a:rPr lang="el-GR" sz="2000" baseline="0" dirty="0" err="1" smtClean="0">
              <a:solidFill>
                <a:srgbClr val="FFFF00"/>
              </a:solidFill>
            </a:rPr>
            <a:t>Αναλυτ</a:t>
          </a:r>
          <a:r>
            <a:rPr lang="el-GR" sz="2000" baseline="0" dirty="0" smtClean="0">
              <a:solidFill>
                <a:srgbClr val="FFFF00"/>
              </a:solidFill>
            </a:rPr>
            <a:t>. Βαθμολογία πτυχίου και μεταπτυχιακού</a:t>
          </a:r>
          <a:endParaRPr lang="el-GR" sz="2000" baseline="0" dirty="0">
            <a:solidFill>
              <a:srgbClr val="FFFF00"/>
            </a:solidFill>
          </a:endParaRPr>
        </a:p>
      </dgm:t>
    </dgm:pt>
    <dgm:pt modelId="{3DD3463B-723F-44FD-8269-84BAC4240D22}" type="parTrans" cxnId="{3C4AE50E-A5F9-4F5F-96AE-A2E865A15164}">
      <dgm:prSet/>
      <dgm:spPr/>
      <dgm:t>
        <a:bodyPr/>
        <a:lstStyle/>
        <a:p>
          <a:endParaRPr lang="el-GR"/>
        </a:p>
      </dgm:t>
    </dgm:pt>
    <dgm:pt modelId="{F8983728-CF88-4436-87C1-884AA6E7FA16}" type="sibTrans" cxnId="{3C4AE50E-A5F9-4F5F-96AE-A2E865A15164}">
      <dgm:prSet/>
      <dgm:spPr/>
      <dgm:t>
        <a:bodyPr/>
        <a:lstStyle/>
        <a:p>
          <a:endParaRPr lang="el-GR"/>
        </a:p>
      </dgm:t>
    </dgm:pt>
    <dgm:pt modelId="{1CE37802-899D-4DEC-AEEB-BB4905862F3A}">
      <dgm:prSet phldrT="[Κείμενο]" custT="1"/>
      <dgm:spPr/>
      <dgm:t>
        <a:bodyPr/>
        <a:lstStyle/>
        <a:p>
          <a:pPr algn="l"/>
          <a:r>
            <a:rPr lang="el-GR" sz="2000" b="1" baseline="0" dirty="0" smtClean="0">
              <a:solidFill>
                <a:srgbClr val="FFFF00"/>
              </a:solidFill>
            </a:rPr>
            <a:t>Μεταπτυχιακοί/ Υπ. διδάκτορες</a:t>
          </a:r>
          <a:endParaRPr lang="el-GR" sz="2000" b="1" baseline="0" dirty="0">
            <a:solidFill>
              <a:srgbClr val="FFFF00"/>
            </a:solidFill>
          </a:endParaRPr>
        </a:p>
      </dgm:t>
    </dgm:pt>
    <dgm:pt modelId="{D1A051E2-4D3A-48BA-876D-9CC3E7D42E6F}" type="parTrans" cxnId="{D183CB6C-C5AE-4BA1-8491-FDC552C04668}">
      <dgm:prSet/>
      <dgm:spPr/>
      <dgm:t>
        <a:bodyPr/>
        <a:lstStyle/>
        <a:p>
          <a:endParaRPr lang="el-GR"/>
        </a:p>
      </dgm:t>
    </dgm:pt>
    <dgm:pt modelId="{C0FA9950-FF93-433A-A0F9-7E1C444C5655}" type="sibTrans" cxnId="{D183CB6C-C5AE-4BA1-8491-FDC552C04668}">
      <dgm:prSet/>
      <dgm:spPr/>
      <dgm:t>
        <a:bodyPr/>
        <a:lstStyle/>
        <a:p>
          <a:endParaRPr lang="el-GR"/>
        </a:p>
      </dgm:t>
    </dgm:pt>
    <dgm:pt modelId="{D051227D-E256-417F-99E6-B24A14EE868F}">
      <dgm:prSet phldrT="[Κείμενο]" custT="1"/>
      <dgm:spPr/>
      <dgm:t>
        <a:bodyPr/>
        <a:lstStyle/>
        <a:p>
          <a:pPr algn="l"/>
          <a:endParaRPr lang="el-GR" sz="2000" dirty="0"/>
        </a:p>
      </dgm:t>
    </dgm:pt>
    <dgm:pt modelId="{16099C5A-21C8-45C2-AF36-5A448F28DE16}" type="parTrans" cxnId="{A407C339-6100-41B3-933C-36656C6A21E6}">
      <dgm:prSet/>
      <dgm:spPr/>
      <dgm:t>
        <a:bodyPr/>
        <a:lstStyle/>
        <a:p>
          <a:endParaRPr lang="el-GR"/>
        </a:p>
      </dgm:t>
    </dgm:pt>
    <dgm:pt modelId="{F9D60F31-A6C9-4565-8FB6-1FB1541F2787}" type="sibTrans" cxnId="{A407C339-6100-41B3-933C-36656C6A21E6}">
      <dgm:prSet/>
      <dgm:spPr/>
      <dgm:t>
        <a:bodyPr/>
        <a:lstStyle/>
        <a:p>
          <a:endParaRPr lang="el-GR"/>
        </a:p>
      </dgm:t>
    </dgm:pt>
    <dgm:pt modelId="{50586DC2-01C4-48D9-B441-A65305EE0332}">
      <dgm:prSet phldrT="[Κείμενο]" custT="1"/>
      <dgm:spPr/>
      <dgm:t>
        <a:bodyPr/>
        <a:lstStyle/>
        <a:p>
          <a:pPr algn="l"/>
          <a:r>
            <a:rPr lang="el-GR" sz="2000" baseline="0" dirty="0" smtClean="0">
              <a:solidFill>
                <a:srgbClr val="FFFF00"/>
              </a:solidFill>
            </a:rPr>
            <a:t>Θετική εισήγηση επιβλέποντα καθηγητή/Τριμελούς επιτροπής</a:t>
          </a:r>
          <a:endParaRPr lang="el-GR" sz="2000" baseline="0" dirty="0">
            <a:solidFill>
              <a:srgbClr val="FFFF00"/>
            </a:solidFill>
          </a:endParaRPr>
        </a:p>
      </dgm:t>
    </dgm:pt>
    <dgm:pt modelId="{6032648F-ADDF-4BB2-8E5D-06B6C4E98D5F}" type="parTrans" cxnId="{1A178E22-5532-493D-946F-B4DB78579A05}">
      <dgm:prSet/>
      <dgm:spPr/>
      <dgm:t>
        <a:bodyPr/>
        <a:lstStyle/>
        <a:p>
          <a:endParaRPr lang="el-GR"/>
        </a:p>
      </dgm:t>
    </dgm:pt>
    <dgm:pt modelId="{BDCEAD28-B0A2-45F3-9612-3A7F6E3CA3EA}" type="sibTrans" cxnId="{1A178E22-5532-493D-946F-B4DB78579A05}">
      <dgm:prSet/>
      <dgm:spPr/>
      <dgm:t>
        <a:bodyPr/>
        <a:lstStyle/>
        <a:p>
          <a:endParaRPr lang="el-GR"/>
        </a:p>
      </dgm:t>
    </dgm:pt>
    <dgm:pt modelId="{2A3506E0-BEED-4235-89E2-45D42C7F4668}">
      <dgm:prSet phldrT="[Κείμενο]" custT="1"/>
      <dgm:spPr>
        <a:solidFill>
          <a:srgbClr val="6600CC"/>
        </a:solidFill>
      </dgm:spPr>
      <dgm:t>
        <a:bodyPr/>
        <a:lstStyle/>
        <a:p>
          <a:pPr algn="l"/>
          <a:r>
            <a:rPr lang="el-GR" sz="2000" dirty="0" smtClean="0">
              <a:solidFill>
                <a:srgbClr val="FFFF00"/>
              </a:solidFill>
            </a:rPr>
            <a:t>Επιστολή αποδοχής από το φορέα</a:t>
          </a:r>
          <a:endParaRPr lang="el-GR" sz="2000" dirty="0">
            <a:solidFill>
              <a:srgbClr val="FFFF00"/>
            </a:solidFill>
          </a:endParaRPr>
        </a:p>
      </dgm:t>
    </dgm:pt>
    <dgm:pt modelId="{34F34D91-AAF8-44AE-830F-CD11ECF3BD28}" type="parTrans" cxnId="{9E9F0B96-C2A0-42F7-AF02-D90F136A2E94}">
      <dgm:prSet/>
      <dgm:spPr/>
      <dgm:t>
        <a:bodyPr/>
        <a:lstStyle/>
        <a:p>
          <a:endParaRPr lang="el-GR"/>
        </a:p>
      </dgm:t>
    </dgm:pt>
    <dgm:pt modelId="{340867EA-F240-4EB9-BCD6-9777E5A6D61C}" type="sibTrans" cxnId="{9E9F0B96-C2A0-42F7-AF02-D90F136A2E94}">
      <dgm:prSet/>
      <dgm:spPr/>
      <dgm:t>
        <a:bodyPr/>
        <a:lstStyle/>
        <a:p>
          <a:endParaRPr lang="el-GR"/>
        </a:p>
      </dgm:t>
    </dgm:pt>
    <dgm:pt modelId="{100692C5-8B42-477B-A5B2-EC0CFB227451}">
      <dgm:prSet phldrT="[Κείμενο]" custT="1"/>
      <dgm:spPr>
        <a:solidFill>
          <a:srgbClr val="6600CC"/>
        </a:solidFill>
      </dgm:spPr>
      <dgm:t>
        <a:bodyPr/>
        <a:lstStyle/>
        <a:p>
          <a:pPr algn="l"/>
          <a:r>
            <a:rPr lang="el-GR" sz="2000" dirty="0" smtClean="0">
              <a:solidFill>
                <a:srgbClr val="FFFF00"/>
              </a:solidFill>
            </a:rPr>
            <a:t>Αναλυτική βαθμολογία</a:t>
          </a:r>
          <a:endParaRPr lang="el-GR" sz="2000" dirty="0">
            <a:solidFill>
              <a:srgbClr val="FFFF00"/>
            </a:solidFill>
          </a:endParaRPr>
        </a:p>
      </dgm:t>
    </dgm:pt>
    <dgm:pt modelId="{285E2BFC-1370-48F2-A155-C6E86518FF91}" type="parTrans" cxnId="{644FBDCE-F584-4F5F-B4C4-F8BD03619254}">
      <dgm:prSet/>
      <dgm:spPr/>
      <dgm:t>
        <a:bodyPr/>
        <a:lstStyle/>
        <a:p>
          <a:endParaRPr lang="el-GR"/>
        </a:p>
      </dgm:t>
    </dgm:pt>
    <dgm:pt modelId="{FFDED073-53C5-4149-86B1-65C15BFA75C4}" type="sibTrans" cxnId="{644FBDCE-F584-4F5F-B4C4-F8BD03619254}">
      <dgm:prSet/>
      <dgm:spPr/>
      <dgm:t>
        <a:bodyPr/>
        <a:lstStyle/>
        <a:p>
          <a:endParaRPr lang="el-GR"/>
        </a:p>
      </dgm:t>
    </dgm:pt>
    <dgm:pt modelId="{836D4BDB-8B9E-4214-A78F-42F1B3C203EF}">
      <dgm:prSet phldrT="[Κείμενο]" custT="1"/>
      <dgm:spPr>
        <a:solidFill>
          <a:srgbClr val="6600CC"/>
        </a:solidFill>
      </dgm:spPr>
      <dgm:t>
        <a:bodyPr/>
        <a:lstStyle/>
        <a:p>
          <a:pPr algn="l"/>
          <a:r>
            <a:rPr lang="el-GR" sz="2000" dirty="0" smtClean="0">
              <a:solidFill>
                <a:srgbClr val="FFFF00"/>
              </a:solidFill>
            </a:rPr>
            <a:t>Πιστοποιητικά γλωσσομάθειας</a:t>
          </a:r>
          <a:endParaRPr lang="el-GR" sz="2000" dirty="0">
            <a:solidFill>
              <a:srgbClr val="FFFF00"/>
            </a:solidFill>
          </a:endParaRPr>
        </a:p>
      </dgm:t>
    </dgm:pt>
    <dgm:pt modelId="{BD39E5B5-B7D9-4223-9AC2-3113FD5AF067}" type="parTrans" cxnId="{4A999FE1-DC3C-44E7-ADB7-05EB06C679DD}">
      <dgm:prSet/>
      <dgm:spPr/>
      <dgm:t>
        <a:bodyPr/>
        <a:lstStyle/>
        <a:p>
          <a:endParaRPr lang="el-GR"/>
        </a:p>
      </dgm:t>
    </dgm:pt>
    <dgm:pt modelId="{86107838-0C7A-4F94-A2C3-BBF8D737859D}" type="sibTrans" cxnId="{4A999FE1-DC3C-44E7-ADB7-05EB06C679DD}">
      <dgm:prSet/>
      <dgm:spPr/>
      <dgm:t>
        <a:bodyPr/>
        <a:lstStyle/>
        <a:p>
          <a:endParaRPr lang="el-GR"/>
        </a:p>
      </dgm:t>
    </dgm:pt>
    <dgm:pt modelId="{FF659614-CFC9-48E3-9867-2887A9DAB08A}">
      <dgm:prSet phldrT="[Κείμενο]" custT="1"/>
      <dgm:spPr>
        <a:solidFill>
          <a:srgbClr val="6600CC"/>
        </a:solidFill>
      </dgm:spPr>
      <dgm:t>
        <a:bodyPr/>
        <a:lstStyle/>
        <a:p>
          <a:pPr algn="l"/>
          <a:r>
            <a:rPr lang="el-GR" sz="2000" dirty="0" smtClean="0">
              <a:solidFill>
                <a:srgbClr val="FFFF00"/>
              </a:solidFill>
            </a:rPr>
            <a:t>Θετική εισήγηση επιβλέποντα καθηγητή/τριμελούς επιτροπής</a:t>
          </a:r>
          <a:endParaRPr lang="el-GR" sz="2000" dirty="0">
            <a:solidFill>
              <a:srgbClr val="FFFF00"/>
            </a:solidFill>
          </a:endParaRPr>
        </a:p>
      </dgm:t>
    </dgm:pt>
    <dgm:pt modelId="{1CEFF0F5-3EC6-4E6A-A267-1373000BE5E1}" type="parTrans" cxnId="{80271797-33C9-4663-9CFA-70E6DBD379FE}">
      <dgm:prSet/>
      <dgm:spPr/>
      <dgm:t>
        <a:bodyPr/>
        <a:lstStyle/>
        <a:p>
          <a:endParaRPr lang="el-GR"/>
        </a:p>
      </dgm:t>
    </dgm:pt>
    <dgm:pt modelId="{9386E9B7-B19D-4CDE-A3B0-BE968E96AB8E}" type="sibTrans" cxnId="{80271797-33C9-4663-9CFA-70E6DBD379FE}">
      <dgm:prSet/>
      <dgm:spPr/>
      <dgm:t>
        <a:bodyPr/>
        <a:lstStyle/>
        <a:p>
          <a:endParaRPr lang="el-GR"/>
        </a:p>
      </dgm:t>
    </dgm:pt>
    <dgm:pt modelId="{097F19A8-3C87-4DFE-9780-5DC340390535}" type="pres">
      <dgm:prSet presAssocID="{28D274DB-F8CC-44BF-B053-CE6A8F1E4CB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BCDEEE14-B221-43A1-BE15-960BE984CA1A}" type="pres">
      <dgm:prSet presAssocID="{5E94A3BA-B369-484E-A56D-B14474057EB3}" presName="node" presStyleLbl="node1" presStyleIdx="0" presStyleCnt="2" custScaleX="139965" custLinFactNeighborX="-32030" custLinFactNeighborY="0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3E415061-9658-4169-B3DD-35637D41F8E8}" type="pres">
      <dgm:prSet presAssocID="{BD730FEE-46A7-4879-BA98-9B7886DB3D47}" presName="sibTrans" presStyleCnt="0"/>
      <dgm:spPr/>
    </dgm:pt>
    <dgm:pt modelId="{E21E2ECB-BB29-45C8-96D9-B4398A4D28D2}" type="pres">
      <dgm:prSet presAssocID="{42FEC2BE-4B02-4581-A1A0-312A1A79A9EC}" presName="node" presStyleLbl="node1" presStyleIdx="1" presStyleCnt="2" custScaleX="119521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A407C339-6100-41B3-933C-36656C6A21E6}" srcId="{5E94A3BA-B369-484E-A56D-B14474057EB3}" destId="{D051227D-E256-417F-99E6-B24A14EE868F}" srcOrd="5" destOrd="0" parTransId="{16099C5A-21C8-45C2-AF36-5A448F28DE16}" sibTransId="{F9D60F31-A6C9-4565-8FB6-1FB1541F2787}"/>
    <dgm:cxn modelId="{1A00FF1F-6358-41BD-B457-BC75AA1C3369}" type="presOf" srcId="{100692C5-8B42-477B-A5B2-EC0CFB227451}" destId="{E21E2ECB-BB29-45C8-96D9-B4398A4D28D2}" srcOrd="0" destOrd="3" presId="urn:microsoft.com/office/officeart/2005/8/layout/hList6"/>
    <dgm:cxn modelId="{3C4AE50E-A5F9-4F5F-96AE-A2E865A15164}" srcId="{1CE37802-899D-4DEC-AEEB-BB4905862F3A}" destId="{09D0B523-3110-41E7-9E1E-E8030E57B2E7}" srcOrd="0" destOrd="0" parTransId="{3DD3463B-723F-44FD-8269-84BAC4240D22}" sibTransId="{F8983728-CF88-4436-87C1-884AA6E7FA16}"/>
    <dgm:cxn modelId="{B27B30F6-73EE-41F1-8138-445FFEF0C9DB}" srcId="{5E94A3BA-B369-484E-A56D-B14474057EB3}" destId="{A49F3AAE-D07F-4D85-B705-B6BAAC2560A0}" srcOrd="3" destOrd="0" parTransId="{F0222BC2-94D4-49F2-8C7A-0D6273641109}" sibTransId="{B36688CF-8E74-4628-B65B-005A352994D2}"/>
    <dgm:cxn modelId="{F46757E3-1B18-4BBE-91F1-303B79610D34}" type="presOf" srcId="{FF659614-CFC9-48E3-9867-2887A9DAB08A}" destId="{E21E2ECB-BB29-45C8-96D9-B4398A4D28D2}" srcOrd="0" destOrd="6" presId="urn:microsoft.com/office/officeart/2005/8/layout/hList6"/>
    <dgm:cxn modelId="{D183CB6C-C5AE-4BA1-8491-FDC552C04668}" srcId="{5E94A3BA-B369-484E-A56D-B14474057EB3}" destId="{1CE37802-899D-4DEC-AEEB-BB4905862F3A}" srcOrd="4" destOrd="0" parTransId="{D1A051E2-4D3A-48BA-876D-9CC3E7D42E6F}" sibTransId="{C0FA9950-FF93-433A-A0F9-7E1C444C5655}"/>
    <dgm:cxn modelId="{0177FDA0-2F42-4AEC-8302-73AF9A1610AC}" type="presOf" srcId="{09D0B523-3110-41E7-9E1E-E8030E57B2E7}" destId="{BCDEEE14-B221-43A1-BE15-960BE984CA1A}" srcOrd="0" destOrd="6" presId="urn:microsoft.com/office/officeart/2005/8/layout/hList6"/>
    <dgm:cxn modelId="{2513BF26-4871-4AA9-8A6B-3F4539B1E44F}" type="presOf" srcId="{D051227D-E256-417F-99E6-B24A14EE868F}" destId="{BCDEEE14-B221-43A1-BE15-960BE984CA1A}" srcOrd="0" destOrd="8" presId="urn:microsoft.com/office/officeart/2005/8/layout/hList6"/>
    <dgm:cxn modelId="{F31FD363-D2D0-4F1C-93A8-2C68394DDB0A}" type="presOf" srcId="{2A3506E0-BEED-4235-89E2-45D42C7F4668}" destId="{E21E2ECB-BB29-45C8-96D9-B4398A4D28D2}" srcOrd="0" destOrd="2" presId="urn:microsoft.com/office/officeart/2005/8/layout/hList6"/>
    <dgm:cxn modelId="{756A856E-BDD1-4EE6-ACDE-F8AEC3D1B588}" type="presOf" srcId="{50586DC2-01C4-48D9-B441-A65305EE0332}" destId="{BCDEEE14-B221-43A1-BE15-960BE984CA1A}" srcOrd="0" destOrd="7" presId="urn:microsoft.com/office/officeart/2005/8/layout/hList6"/>
    <dgm:cxn modelId="{4A999FE1-DC3C-44E7-ADB7-05EB06C679DD}" srcId="{42FEC2BE-4B02-4581-A1A0-312A1A79A9EC}" destId="{836D4BDB-8B9E-4214-A78F-42F1B3C203EF}" srcOrd="3" destOrd="0" parTransId="{BD39E5B5-B7D9-4223-9AC2-3113FD5AF067}" sibTransId="{86107838-0C7A-4F94-A2C3-BBF8D737859D}"/>
    <dgm:cxn modelId="{80271797-33C9-4663-9CFA-70E6DBD379FE}" srcId="{777156D8-B6B2-4066-BC38-DD911279E9C9}" destId="{FF659614-CFC9-48E3-9867-2887A9DAB08A}" srcOrd="0" destOrd="0" parTransId="{1CEFF0F5-3EC6-4E6A-A267-1373000BE5E1}" sibTransId="{9386E9B7-B19D-4CDE-A3B0-BE968E96AB8E}"/>
    <dgm:cxn modelId="{7D6CACAE-1F99-4B56-ACB8-050D9B1D0E8E}" type="presOf" srcId="{362E0543-CF80-4B3D-B5A8-6E2117C41035}" destId="{BCDEEE14-B221-43A1-BE15-960BE984CA1A}" srcOrd="0" destOrd="1" presId="urn:microsoft.com/office/officeart/2005/8/layout/hList6"/>
    <dgm:cxn modelId="{348975DF-9A8F-491D-8C08-8D85FA8A1BCA}" type="presOf" srcId="{D8F69B52-F006-4F5E-A2DA-B03868CC7269}" destId="{BCDEEE14-B221-43A1-BE15-960BE984CA1A}" srcOrd="0" destOrd="2" presId="urn:microsoft.com/office/officeart/2005/8/layout/hList6"/>
    <dgm:cxn modelId="{6E5C92E2-A242-49A3-8C4D-502EE6BCE191}" type="presOf" srcId="{777156D8-B6B2-4066-BC38-DD911279E9C9}" destId="{E21E2ECB-BB29-45C8-96D9-B4398A4D28D2}" srcOrd="0" destOrd="5" presId="urn:microsoft.com/office/officeart/2005/8/layout/hList6"/>
    <dgm:cxn modelId="{9BDD214F-26FA-4C92-B914-30CE8AD59770}" srcId="{42FEC2BE-4B02-4581-A1A0-312A1A79A9EC}" destId="{777156D8-B6B2-4066-BC38-DD911279E9C9}" srcOrd="4" destOrd="0" parTransId="{C4CE33A2-AB22-4805-AB0F-BE4CC94370CA}" sibTransId="{D5623C5D-8B35-49B7-BD31-5CF534907341}"/>
    <dgm:cxn modelId="{276E2D01-3BFB-4FDC-887E-235A2BAE6FE7}" srcId="{42FEC2BE-4B02-4581-A1A0-312A1A79A9EC}" destId="{32FAE4AF-0ED8-4983-B517-563C7D8816D3}" srcOrd="0" destOrd="0" parTransId="{3D3438B1-E8B9-44AA-9000-5DBD6FD06B4F}" sibTransId="{A2321E66-1E16-4496-8CE6-C512D1356A66}"/>
    <dgm:cxn modelId="{6E31C888-6336-40E6-8D96-4C12E855EEA5}" srcId="{5E94A3BA-B369-484E-A56D-B14474057EB3}" destId="{362E0543-CF80-4B3D-B5A8-6E2117C41035}" srcOrd="0" destOrd="0" parTransId="{BF5E7CB3-491B-4071-958D-0F9BA373E0B7}" sibTransId="{D0A3DCA0-8E81-48C1-9C71-95F761B6C1DD}"/>
    <dgm:cxn modelId="{C61683E8-1E11-4440-8100-E149BC85D9D0}" type="presOf" srcId="{A49F3AAE-D07F-4D85-B705-B6BAAC2560A0}" destId="{BCDEEE14-B221-43A1-BE15-960BE984CA1A}" srcOrd="0" destOrd="4" presId="urn:microsoft.com/office/officeart/2005/8/layout/hList6"/>
    <dgm:cxn modelId="{D2535A5B-2CD4-4355-A291-3908102A96E8}" srcId="{5E94A3BA-B369-484E-A56D-B14474057EB3}" destId="{21DFEBB5-A927-4246-901F-5FFA09B427C6}" srcOrd="2" destOrd="0" parTransId="{8FBE2D97-D13D-43B2-856C-32C32F86C882}" sibTransId="{53500577-9D02-4891-AE8F-64B66754DBCB}"/>
    <dgm:cxn modelId="{8742CCAC-BA0F-4CB3-B967-25D4EC319F50}" type="presOf" srcId="{5E94A3BA-B369-484E-A56D-B14474057EB3}" destId="{BCDEEE14-B221-43A1-BE15-960BE984CA1A}" srcOrd="0" destOrd="0" presId="urn:microsoft.com/office/officeart/2005/8/layout/hList6"/>
    <dgm:cxn modelId="{EC565F41-DCDD-4B21-8A04-BFEED8FE32A3}" type="presOf" srcId="{42FEC2BE-4B02-4581-A1A0-312A1A79A9EC}" destId="{E21E2ECB-BB29-45C8-96D9-B4398A4D28D2}" srcOrd="0" destOrd="0" presId="urn:microsoft.com/office/officeart/2005/8/layout/hList6"/>
    <dgm:cxn modelId="{E4EF0B7E-0F16-4290-9D70-ED3FCE5B19A5}" type="presOf" srcId="{21DFEBB5-A927-4246-901F-5FFA09B427C6}" destId="{BCDEEE14-B221-43A1-BE15-960BE984CA1A}" srcOrd="0" destOrd="3" presId="urn:microsoft.com/office/officeart/2005/8/layout/hList6"/>
    <dgm:cxn modelId="{ACC32882-BC7A-48D8-8B68-8ACD1D416F79}" srcId="{5E94A3BA-B369-484E-A56D-B14474057EB3}" destId="{D8F69B52-F006-4F5E-A2DA-B03868CC7269}" srcOrd="1" destOrd="0" parTransId="{77C76E2E-CC4D-4CA8-85F5-15C9D5B8C5B6}" sibTransId="{20AC5CE8-074D-4524-8ABE-D9C27E80A74A}"/>
    <dgm:cxn modelId="{05DC3747-F453-42C4-BD40-05077F1FB1A8}" srcId="{28D274DB-F8CC-44BF-B053-CE6A8F1E4CBC}" destId="{42FEC2BE-4B02-4581-A1A0-312A1A79A9EC}" srcOrd="1" destOrd="0" parTransId="{B76DECF3-3911-4D0B-84D8-09A751E0AC34}" sibTransId="{6169F3DE-DCB6-4011-8B65-BA460B2903E5}"/>
    <dgm:cxn modelId="{635C803B-8861-434E-A105-F09592885DCF}" type="presOf" srcId="{836D4BDB-8B9E-4214-A78F-42F1B3C203EF}" destId="{E21E2ECB-BB29-45C8-96D9-B4398A4D28D2}" srcOrd="0" destOrd="4" presId="urn:microsoft.com/office/officeart/2005/8/layout/hList6"/>
    <dgm:cxn modelId="{4063F0EB-E257-4CA6-8C05-668B7155E901}" type="presOf" srcId="{1CE37802-899D-4DEC-AEEB-BB4905862F3A}" destId="{BCDEEE14-B221-43A1-BE15-960BE984CA1A}" srcOrd="0" destOrd="5" presId="urn:microsoft.com/office/officeart/2005/8/layout/hList6"/>
    <dgm:cxn modelId="{1A178E22-5532-493D-946F-B4DB78579A05}" srcId="{1CE37802-899D-4DEC-AEEB-BB4905862F3A}" destId="{50586DC2-01C4-48D9-B441-A65305EE0332}" srcOrd="1" destOrd="0" parTransId="{6032648F-ADDF-4BB2-8E5D-06B6C4E98D5F}" sibTransId="{BDCEAD28-B0A2-45F3-9612-3A7F6E3CA3EA}"/>
    <dgm:cxn modelId="{9171F70D-BF36-4EBB-ADFB-FF7384115245}" type="presOf" srcId="{32FAE4AF-0ED8-4983-B517-563C7D8816D3}" destId="{E21E2ECB-BB29-45C8-96D9-B4398A4D28D2}" srcOrd="0" destOrd="1" presId="urn:microsoft.com/office/officeart/2005/8/layout/hList6"/>
    <dgm:cxn modelId="{9E9F0B96-C2A0-42F7-AF02-D90F136A2E94}" srcId="{42FEC2BE-4B02-4581-A1A0-312A1A79A9EC}" destId="{2A3506E0-BEED-4235-89E2-45D42C7F4668}" srcOrd="1" destOrd="0" parTransId="{34F34D91-AAF8-44AE-830F-CD11ECF3BD28}" sibTransId="{340867EA-F240-4EB9-BCD6-9777E5A6D61C}"/>
    <dgm:cxn modelId="{644FBDCE-F584-4F5F-B4C4-F8BD03619254}" srcId="{42FEC2BE-4B02-4581-A1A0-312A1A79A9EC}" destId="{100692C5-8B42-477B-A5B2-EC0CFB227451}" srcOrd="2" destOrd="0" parTransId="{285E2BFC-1370-48F2-A155-C6E86518FF91}" sibTransId="{FFDED073-53C5-4149-86B1-65C15BFA75C4}"/>
    <dgm:cxn modelId="{55DC27E5-C75F-46AE-8E5B-0C8F171E561D}" srcId="{28D274DB-F8CC-44BF-B053-CE6A8F1E4CBC}" destId="{5E94A3BA-B369-484E-A56D-B14474057EB3}" srcOrd="0" destOrd="0" parTransId="{A480A265-B80B-4CBF-A975-D5FD36B6180F}" sibTransId="{BD730FEE-46A7-4879-BA98-9B7886DB3D47}"/>
    <dgm:cxn modelId="{EF55B5D5-60C4-4D21-914D-0F2154744DFE}" type="presOf" srcId="{28D274DB-F8CC-44BF-B053-CE6A8F1E4CBC}" destId="{097F19A8-3C87-4DFE-9780-5DC340390535}" srcOrd="0" destOrd="0" presId="urn:microsoft.com/office/officeart/2005/8/layout/hList6"/>
    <dgm:cxn modelId="{B912C9F9-48D5-44B3-AFF4-13F4C4B4CBC2}" type="presParOf" srcId="{097F19A8-3C87-4DFE-9780-5DC340390535}" destId="{BCDEEE14-B221-43A1-BE15-960BE984CA1A}" srcOrd="0" destOrd="0" presId="urn:microsoft.com/office/officeart/2005/8/layout/hList6"/>
    <dgm:cxn modelId="{8DA7AAA6-1D3C-432D-9E3D-72A4F3D75373}" type="presParOf" srcId="{097F19A8-3C87-4DFE-9780-5DC340390535}" destId="{3E415061-9658-4169-B3DD-35637D41F8E8}" srcOrd="1" destOrd="0" presId="urn:microsoft.com/office/officeart/2005/8/layout/hList6"/>
    <dgm:cxn modelId="{CE52DA04-C7D4-4083-8477-7D1469E63FEE}" type="presParOf" srcId="{097F19A8-3C87-4DFE-9780-5DC340390535}" destId="{E21E2ECB-BB29-45C8-96D9-B4398A4D28D2}" srcOrd="2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60C0AA2-3C34-4871-B4ED-07B8E83CB4A4}" type="doc">
      <dgm:prSet loTypeId="urn:microsoft.com/office/officeart/2005/8/layout/hList1" loCatId="list" qsTypeId="urn:microsoft.com/office/officeart/2005/8/quickstyle/simple5" qsCatId="simple" csTypeId="urn:microsoft.com/office/officeart/2005/8/colors/accent2_3" csCatId="accent2" phldr="1"/>
      <dgm:spPr/>
      <dgm:t>
        <a:bodyPr/>
        <a:lstStyle/>
        <a:p>
          <a:endParaRPr lang="el-GR"/>
        </a:p>
      </dgm:t>
    </dgm:pt>
    <dgm:pt modelId="{D1F35BB6-E8E0-4671-9667-D3DADDDF6CF0}">
      <dgm:prSet phldrT="[Κείμενο]"/>
      <dgm:spPr/>
      <dgm:t>
        <a:bodyPr/>
        <a:lstStyle/>
        <a:p>
          <a:r>
            <a:rPr lang="el-GR" b="1" dirty="0" smtClean="0">
              <a:solidFill>
                <a:srgbClr val="FFCC00"/>
              </a:solidFill>
            </a:rPr>
            <a:t>ΣΠΟΥΔΕΣ</a:t>
          </a:r>
          <a:endParaRPr lang="el-GR" b="1" dirty="0">
            <a:solidFill>
              <a:srgbClr val="FFCC00"/>
            </a:solidFill>
          </a:endParaRPr>
        </a:p>
      </dgm:t>
    </dgm:pt>
    <dgm:pt modelId="{15854CFD-F848-488D-B3F9-3E6D94812B27}" type="parTrans" cxnId="{70C17795-5790-4959-9E22-72D67A844434}">
      <dgm:prSet/>
      <dgm:spPr/>
      <dgm:t>
        <a:bodyPr/>
        <a:lstStyle/>
        <a:p>
          <a:endParaRPr lang="el-GR"/>
        </a:p>
      </dgm:t>
    </dgm:pt>
    <dgm:pt modelId="{FDC513FE-3BAB-49F6-A41E-4939B16BF93F}" type="sibTrans" cxnId="{70C17795-5790-4959-9E22-72D67A844434}">
      <dgm:prSet/>
      <dgm:spPr/>
      <dgm:t>
        <a:bodyPr/>
        <a:lstStyle/>
        <a:p>
          <a:endParaRPr lang="el-GR"/>
        </a:p>
      </dgm:t>
    </dgm:pt>
    <dgm:pt modelId="{7A0A3BA0-799C-4698-B57C-DA4711203436}">
      <dgm:prSet phldrT="[Κείμενο]"/>
      <dgm:spPr/>
      <dgm:t>
        <a:bodyPr/>
        <a:lstStyle/>
        <a:p>
          <a:r>
            <a:rPr lang="el-GR" dirty="0" smtClean="0">
              <a:solidFill>
                <a:srgbClr val="003399"/>
              </a:solidFill>
            </a:rPr>
            <a:t>Ενημερώνομαι από το Γ.Δ.Σ. για την επιλογή μου</a:t>
          </a:r>
          <a:endParaRPr lang="el-GR" dirty="0">
            <a:solidFill>
              <a:srgbClr val="003399"/>
            </a:solidFill>
          </a:endParaRPr>
        </a:p>
      </dgm:t>
    </dgm:pt>
    <dgm:pt modelId="{30123544-0251-498B-AFC2-F32171BF0AE3}" type="parTrans" cxnId="{52631690-121A-4D11-B2FB-9C934871CA0B}">
      <dgm:prSet/>
      <dgm:spPr/>
      <dgm:t>
        <a:bodyPr/>
        <a:lstStyle/>
        <a:p>
          <a:endParaRPr lang="el-GR"/>
        </a:p>
      </dgm:t>
    </dgm:pt>
    <dgm:pt modelId="{FAB29A8B-5635-4B5C-A87D-C061669ACB9F}" type="sibTrans" cxnId="{52631690-121A-4D11-B2FB-9C934871CA0B}">
      <dgm:prSet/>
      <dgm:spPr/>
      <dgm:t>
        <a:bodyPr/>
        <a:lstStyle/>
        <a:p>
          <a:endParaRPr lang="el-GR"/>
        </a:p>
      </dgm:t>
    </dgm:pt>
    <dgm:pt modelId="{FDD9C4DA-2AE3-4123-8913-94A12AE7DCBB}">
      <dgm:prSet phldrT="[Κείμενο]"/>
      <dgm:spPr/>
      <dgm:t>
        <a:bodyPr/>
        <a:lstStyle/>
        <a:p>
          <a:r>
            <a:rPr lang="en-US" dirty="0" smtClean="0">
              <a:solidFill>
                <a:srgbClr val="003399"/>
              </a:solidFill>
            </a:rPr>
            <a:t>Nomination </a:t>
          </a:r>
          <a:r>
            <a:rPr lang="el-GR" dirty="0" smtClean="0">
              <a:solidFill>
                <a:srgbClr val="003399"/>
              </a:solidFill>
            </a:rPr>
            <a:t>στο Ίδρυμα υποδοχής</a:t>
          </a:r>
          <a:endParaRPr lang="el-GR" dirty="0">
            <a:solidFill>
              <a:srgbClr val="003399"/>
            </a:solidFill>
          </a:endParaRPr>
        </a:p>
      </dgm:t>
    </dgm:pt>
    <dgm:pt modelId="{9AB917AC-D113-4D9F-88F5-EEB964132C5D}" type="parTrans" cxnId="{BB9EAEE8-75D2-4AE3-9167-E12363359E55}">
      <dgm:prSet/>
      <dgm:spPr/>
      <dgm:t>
        <a:bodyPr/>
        <a:lstStyle/>
        <a:p>
          <a:endParaRPr lang="el-GR"/>
        </a:p>
      </dgm:t>
    </dgm:pt>
    <dgm:pt modelId="{052BBE0D-A340-4317-B2E4-F541D9B67A99}" type="sibTrans" cxnId="{BB9EAEE8-75D2-4AE3-9167-E12363359E55}">
      <dgm:prSet/>
      <dgm:spPr/>
      <dgm:t>
        <a:bodyPr/>
        <a:lstStyle/>
        <a:p>
          <a:endParaRPr lang="el-GR"/>
        </a:p>
      </dgm:t>
    </dgm:pt>
    <dgm:pt modelId="{86B0A443-1B13-4300-B755-C0A824A7E8B4}">
      <dgm:prSet phldrT="[Κείμενο]"/>
      <dgm:spPr/>
      <dgm:t>
        <a:bodyPr/>
        <a:lstStyle/>
        <a:p>
          <a:r>
            <a:rPr lang="el-GR" b="1" dirty="0" smtClean="0">
              <a:solidFill>
                <a:srgbClr val="FFCC00"/>
              </a:solidFill>
            </a:rPr>
            <a:t>ΠΡΑΚΤΙΚΗ</a:t>
          </a:r>
          <a:endParaRPr lang="el-GR" b="1" dirty="0">
            <a:solidFill>
              <a:srgbClr val="FFCC00"/>
            </a:solidFill>
          </a:endParaRPr>
        </a:p>
      </dgm:t>
    </dgm:pt>
    <dgm:pt modelId="{9E277968-D894-4D1A-8485-DF6B1E8A642F}" type="parTrans" cxnId="{A47668EE-D20E-4300-A2B8-791408281B56}">
      <dgm:prSet/>
      <dgm:spPr/>
      <dgm:t>
        <a:bodyPr/>
        <a:lstStyle/>
        <a:p>
          <a:endParaRPr lang="el-GR"/>
        </a:p>
      </dgm:t>
    </dgm:pt>
    <dgm:pt modelId="{E6D061A8-FA62-4549-9A8B-ADA23C5AACC8}" type="sibTrans" cxnId="{A47668EE-D20E-4300-A2B8-791408281B56}">
      <dgm:prSet/>
      <dgm:spPr/>
      <dgm:t>
        <a:bodyPr/>
        <a:lstStyle/>
        <a:p>
          <a:endParaRPr lang="el-GR"/>
        </a:p>
      </dgm:t>
    </dgm:pt>
    <dgm:pt modelId="{46BB7612-8C61-48DD-BB1C-97938DB5FE3C}">
      <dgm:prSet phldrT="[Κείμενο]"/>
      <dgm:spPr/>
      <dgm:t>
        <a:bodyPr/>
        <a:lstStyle/>
        <a:p>
          <a:r>
            <a:rPr lang="el-GR" dirty="0" smtClean="0">
              <a:solidFill>
                <a:srgbClr val="003399"/>
              </a:solidFill>
            </a:rPr>
            <a:t>Επικοινωνώ με τον </a:t>
          </a:r>
          <a:r>
            <a:rPr lang="el-GR" dirty="0" err="1" smtClean="0">
              <a:solidFill>
                <a:srgbClr val="003399"/>
              </a:solidFill>
            </a:rPr>
            <a:t>Ακαδ</a:t>
          </a:r>
          <a:r>
            <a:rPr lang="el-GR" dirty="0" smtClean="0">
              <a:solidFill>
                <a:srgbClr val="003399"/>
              </a:solidFill>
            </a:rPr>
            <a:t>. Υπεύθυνο για τη Συμφωνία πρακτικής άσκησης (</a:t>
          </a:r>
          <a:r>
            <a:rPr lang="en-US" dirty="0" smtClean="0">
              <a:solidFill>
                <a:srgbClr val="003399"/>
              </a:solidFill>
            </a:rPr>
            <a:t>Learning agreement for traineeship)</a:t>
          </a:r>
          <a:endParaRPr lang="el-GR" dirty="0">
            <a:solidFill>
              <a:srgbClr val="003399"/>
            </a:solidFill>
          </a:endParaRPr>
        </a:p>
      </dgm:t>
    </dgm:pt>
    <dgm:pt modelId="{B1C527D4-4E1C-4FD4-929C-0EEEDC0EA659}" type="parTrans" cxnId="{2F8BD39A-872B-4332-AF48-1051C8F0AAD9}">
      <dgm:prSet/>
      <dgm:spPr/>
      <dgm:t>
        <a:bodyPr/>
        <a:lstStyle/>
        <a:p>
          <a:endParaRPr lang="el-GR"/>
        </a:p>
      </dgm:t>
    </dgm:pt>
    <dgm:pt modelId="{D664E280-BF2A-447E-A932-5AA9B4C04298}" type="sibTrans" cxnId="{2F8BD39A-872B-4332-AF48-1051C8F0AAD9}">
      <dgm:prSet/>
      <dgm:spPr/>
      <dgm:t>
        <a:bodyPr/>
        <a:lstStyle/>
        <a:p>
          <a:endParaRPr lang="el-GR"/>
        </a:p>
      </dgm:t>
    </dgm:pt>
    <dgm:pt modelId="{0C8417E9-CBF2-46B3-8C90-1DDB14CED74B}">
      <dgm:prSet phldrT="[Κείμενο]"/>
      <dgm:spPr/>
      <dgm:t>
        <a:bodyPr/>
        <a:lstStyle/>
        <a:p>
          <a:r>
            <a:rPr lang="el-GR" dirty="0" smtClean="0">
              <a:solidFill>
                <a:srgbClr val="003399"/>
              </a:solidFill>
            </a:rPr>
            <a:t>Στέλνω τη συμφωνία πρακτικής άσκησης στο φορέα υποδοχής για συμπλήρωση και υπογραφή</a:t>
          </a:r>
          <a:endParaRPr lang="el-GR" dirty="0">
            <a:solidFill>
              <a:srgbClr val="003399"/>
            </a:solidFill>
          </a:endParaRPr>
        </a:p>
      </dgm:t>
    </dgm:pt>
    <dgm:pt modelId="{C0979BFC-9C1D-47D2-8114-770A6ADCD9E7}" type="parTrans" cxnId="{D93A915C-15BE-42B0-836C-C94DCDC833ED}">
      <dgm:prSet/>
      <dgm:spPr/>
      <dgm:t>
        <a:bodyPr/>
        <a:lstStyle/>
        <a:p>
          <a:endParaRPr lang="el-GR"/>
        </a:p>
      </dgm:t>
    </dgm:pt>
    <dgm:pt modelId="{5B70FF52-B64A-4974-9A1C-F40A509E32F8}" type="sibTrans" cxnId="{D93A915C-15BE-42B0-836C-C94DCDC833ED}">
      <dgm:prSet/>
      <dgm:spPr/>
      <dgm:t>
        <a:bodyPr/>
        <a:lstStyle/>
        <a:p>
          <a:endParaRPr lang="el-GR"/>
        </a:p>
      </dgm:t>
    </dgm:pt>
    <dgm:pt modelId="{8A3105A7-EAA2-4F4A-BA78-73F05EA8D350}">
      <dgm:prSet phldrT="[Κείμενο]"/>
      <dgm:spPr/>
      <dgm:t>
        <a:bodyPr/>
        <a:lstStyle/>
        <a:p>
          <a:r>
            <a:rPr lang="el-GR" dirty="0" smtClean="0">
              <a:solidFill>
                <a:srgbClr val="003399"/>
              </a:solidFill>
            </a:rPr>
            <a:t>Ακολουθώ προσεκτικά τις οδηγίες για την υποβολή της αίτησης και όλων των δικαιολογητικών στο Ίδρυμα </a:t>
          </a:r>
          <a:r>
            <a:rPr lang="el-GR" dirty="0" smtClean="0">
              <a:solidFill>
                <a:srgbClr val="003399"/>
              </a:solidFill>
            </a:rPr>
            <a:t>Υποδοχής. ΠΡΟΣΟΧΗ! Στις καταληκτικές ημερομηνίες!!</a:t>
          </a:r>
          <a:endParaRPr lang="el-GR" dirty="0">
            <a:solidFill>
              <a:srgbClr val="003399"/>
            </a:solidFill>
          </a:endParaRPr>
        </a:p>
      </dgm:t>
    </dgm:pt>
    <dgm:pt modelId="{DBD06728-9A3B-41DC-A564-E32B60FD1B2C}" type="parTrans" cxnId="{32A568E0-3F87-4277-8A84-27C49111F683}">
      <dgm:prSet/>
      <dgm:spPr/>
      <dgm:t>
        <a:bodyPr/>
        <a:lstStyle/>
        <a:p>
          <a:endParaRPr lang="el-GR"/>
        </a:p>
      </dgm:t>
    </dgm:pt>
    <dgm:pt modelId="{A3FA6574-0384-4335-A4D6-12C28E75ED14}" type="sibTrans" cxnId="{32A568E0-3F87-4277-8A84-27C49111F683}">
      <dgm:prSet/>
      <dgm:spPr/>
      <dgm:t>
        <a:bodyPr/>
        <a:lstStyle/>
        <a:p>
          <a:endParaRPr lang="el-GR"/>
        </a:p>
      </dgm:t>
    </dgm:pt>
    <dgm:pt modelId="{FA5314F5-1143-4B09-8F83-EEEF5C91AC81}">
      <dgm:prSet phldrT="[Κείμενο]"/>
      <dgm:spPr/>
      <dgm:t>
        <a:bodyPr/>
        <a:lstStyle/>
        <a:p>
          <a:r>
            <a:rPr lang="el-GR" dirty="0" smtClean="0">
              <a:solidFill>
                <a:srgbClr val="003399"/>
              </a:solidFill>
            </a:rPr>
            <a:t>Επικοινωνώ με τον </a:t>
          </a:r>
          <a:r>
            <a:rPr lang="el-GR" dirty="0" err="1" smtClean="0">
              <a:solidFill>
                <a:srgbClr val="003399"/>
              </a:solidFill>
            </a:rPr>
            <a:t>Ακαδ</a:t>
          </a:r>
          <a:r>
            <a:rPr lang="el-GR" dirty="0" smtClean="0">
              <a:solidFill>
                <a:srgbClr val="003399"/>
              </a:solidFill>
            </a:rPr>
            <a:t>. Υπεύθυνο για τη Συμφωνία Μάθησης (</a:t>
          </a:r>
          <a:r>
            <a:rPr lang="en-US" dirty="0" smtClean="0">
              <a:solidFill>
                <a:srgbClr val="003399"/>
              </a:solidFill>
            </a:rPr>
            <a:t>Learning agreement)</a:t>
          </a:r>
          <a:endParaRPr lang="el-GR" dirty="0">
            <a:solidFill>
              <a:srgbClr val="003399"/>
            </a:solidFill>
          </a:endParaRPr>
        </a:p>
      </dgm:t>
    </dgm:pt>
    <dgm:pt modelId="{AF056D32-6DA6-4EC0-9EDE-BAB3BA8E90F1}" type="parTrans" cxnId="{E16B6F3C-95A1-4FD6-AF7C-0D70BC645460}">
      <dgm:prSet/>
      <dgm:spPr/>
      <dgm:t>
        <a:bodyPr/>
        <a:lstStyle/>
        <a:p>
          <a:endParaRPr lang="el-GR"/>
        </a:p>
      </dgm:t>
    </dgm:pt>
    <dgm:pt modelId="{69E8B89F-D016-4D84-8C65-0041FE4A420B}" type="sibTrans" cxnId="{E16B6F3C-95A1-4FD6-AF7C-0D70BC645460}">
      <dgm:prSet/>
      <dgm:spPr/>
      <dgm:t>
        <a:bodyPr/>
        <a:lstStyle/>
        <a:p>
          <a:endParaRPr lang="el-GR"/>
        </a:p>
      </dgm:t>
    </dgm:pt>
    <dgm:pt modelId="{12BB6844-05C9-47D5-ABED-F066D7260A4C}">
      <dgm:prSet phldrT="[Κείμενο]"/>
      <dgm:spPr/>
      <dgm:t>
        <a:bodyPr/>
        <a:lstStyle/>
        <a:p>
          <a:r>
            <a:rPr lang="en-US" dirty="0" smtClean="0">
              <a:solidFill>
                <a:srgbClr val="003399"/>
              </a:solidFill>
            </a:rPr>
            <a:t>Acceptance letter</a:t>
          </a:r>
          <a:endParaRPr lang="el-GR" dirty="0">
            <a:solidFill>
              <a:srgbClr val="003399"/>
            </a:solidFill>
          </a:endParaRPr>
        </a:p>
      </dgm:t>
    </dgm:pt>
    <dgm:pt modelId="{67999352-F81A-48B2-837C-2F64C9FEB52F}" type="parTrans" cxnId="{6B41E9D6-7F32-456E-A897-E7B2A8B5926F}">
      <dgm:prSet/>
      <dgm:spPr/>
      <dgm:t>
        <a:bodyPr/>
        <a:lstStyle/>
        <a:p>
          <a:endParaRPr lang="el-GR"/>
        </a:p>
      </dgm:t>
    </dgm:pt>
    <dgm:pt modelId="{0EDBCCD7-AABF-4F48-8B01-5FFDAD9811EF}" type="sibTrans" cxnId="{6B41E9D6-7F32-456E-A897-E7B2A8B5926F}">
      <dgm:prSet/>
      <dgm:spPr/>
      <dgm:t>
        <a:bodyPr/>
        <a:lstStyle/>
        <a:p>
          <a:endParaRPr lang="el-GR"/>
        </a:p>
      </dgm:t>
    </dgm:pt>
    <dgm:pt modelId="{275DBBF6-5A9D-4574-9D77-9D8957059319}">
      <dgm:prSet phldrT="[Κείμενο]"/>
      <dgm:spPr/>
      <dgm:t>
        <a:bodyPr/>
        <a:lstStyle/>
        <a:p>
          <a:r>
            <a:rPr lang="el-GR" dirty="0" smtClean="0">
              <a:solidFill>
                <a:srgbClr val="003399"/>
              </a:solidFill>
            </a:rPr>
            <a:t>Έγγραφα προς Π.Δ.Μ. για τη σύμβαση κινητικότητας</a:t>
          </a:r>
          <a:endParaRPr lang="el-GR" dirty="0">
            <a:solidFill>
              <a:srgbClr val="003399"/>
            </a:solidFill>
          </a:endParaRPr>
        </a:p>
      </dgm:t>
    </dgm:pt>
    <dgm:pt modelId="{C14F8EC9-EA89-4568-B76C-A3E25ECAD0BE}" type="parTrans" cxnId="{42E0995D-235A-42B6-B9D4-48FA1E321DC5}">
      <dgm:prSet/>
      <dgm:spPr/>
      <dgm:t>
        <a:bodyPr/>
        <a:lstStyle/>
        <a:p>
          <a:endParaRPr lang="el-GR"/>
        </a:p>
      </dgm:t>
    </dgm:pt>
    <dgm:pt modelId="{F74F8F21-5A98-4431-9185-6404361C2C96}" type="sibTrans" cxnId="{42E0995D-235A-42B6-B9D4-48FA1E321DC5}">
      <dgm:prSet/>
      <dgm:spPr/>
      <dgm:t>
        <a:bodyPr/>
        <a:lstStyle/>
        <a:p>
          <a:endParaRPr lang="el-GR"/>
        </a:p>
      </dgm:t>
    </dgm:pt>
    <dgm:pt modelId="{FBC584C2-E3EF-4D8E-8D79-5767FEF47653}">
      <dgm:prSet phldrT="[Κείμενο]"/>
      <dgm:spPr/>
      <dgm:t>
        <a:bodyPr/>
        <a:lstStyle/>
        <a:p>
          <a:r>
            <a:rPr lang="el-GR" dirty="0" smtClean="0">
              <a:solidFill>
                <a:srgbClr val="003399"/>
              </a:solidFill>
            </a:rPr>
            <a:t>Λαμβάνω από τον </a:t>
          </a:r>
          <a:r>
            <a:rPr lang="el-GR" dirty="0" err="1" smtClean="0">
              <a:solidFill>
                <a:srgbClr val="003399"/>
              </a:solidFill>
            </a:rPr>
            <a:t>Ακαδ</a:t>
          </a:r>
          <a:r>
            <a:rPr lang="el-GR" dirty="0" smtClean="0">
              <a:solidFill>
                <a:srgbClr val="003399"/>
              </a:solidFill>
            </a:rPr>
            <a:t>. Υπεύθυνο  του Τμήματός μου την έγκριση για τη συνάφεια του αντικειμένου πρακτικής άσκησης</a:t>
          </a:r>
          <a:endParaRPr lang="el-GR" dirty="0">
            <a:solidFill>
              <a:srgbClr val="003399"/>
            </a:solidFill>
          </a:endParaRPr>
        </a:p>
      </dgm:t>
    </dgm:pt>
    <dgm:pt modelId="{CD55A305-B0C3-41CB-B588-926B7A0D5F82}" type="parTrans" cxnId="{621C57E1-BB48-4D79-9198-D71AA24341DE}">
      <dgm:prSet/>
      <dgm:spPr/>
      <dgm:t>
        <a:bodyPr/>
        <a:lstStyle/>
        <a:p>
          <a:endParaRPr lang="el-GR"/>
        </a:p>
      </dgm:t>
    </dgm:pt>
    <dgm:pt modelId="{CAB44141-99CD-426A-A701-25BFD07EFDF6}" type="sibTrans" cxnId="{621C57E1-BB48-4D79-9198-D71AA24341DE}">
      <dgm:prSet/>
      <dgm:spPr/>
      <dgm:t>
        <a:bodyPr/>
        <a:lstStyle/>
        <a:p>
          <a:endParaRPr lang="el-GR"/>
        </a:p>
      </dgm:t>
    </dgm:pt>
    <dgm:pt modelId="{64C31512-38F0-482F-9A2C-4069023855BC}">
      <dgm:prSet phldrT="[Κείμενο]"/>
      <dgm:spPr/>
      <dgm:t>
        <a:bodyPr/>
        <a:lstStyle/>
        <a:p>
          <a:r>
            <a:rPr lang="el-GR" dirty="0" smtClean="0">
              <a:solidFill>
                <a:srgbClr val="003399"/>
              </a:solidFill>
            </a:rPr>
            <a:t>Προετοιμάζω τα απαιτούμενα  από το </a:t>
          </a:r>
          <a:r>
            <a:rPr lang="el-GR" dirty="0" smtClean="0">
              <a:solidFill>
                <a:srgbClr val="003399"/>
              </a:solidFill>
            </a:rPr>
            <a:t>Π.Δ.Μ. </a:t>
          </a:r>
          <a:r>
            <a:rPr lang="el-GR" dirty="0" smtClean="0">
              <a:solidFill>
                <a:srgbClr val="003399"/>
              </a:solidFill>
            </a:rPr>
            <a:t>έγγραφα για τη Σύμβαση κινητικότητας</a:t>
          </a:r>
          <a:endParaRPr lang="el-GR" dirty="0">
            <a:solidFill>
              <a:srgbClr val="003399"/>
            </a:solidFill>
          </a:endParaRPr>
        </a:p>
      </dgm:t>
    </dgm:pt>
    <dgm:pt modelId="{BD9B54BF-9EFA-4D25-9F5D-F635D17EF7C7}" type="parTrans" cxnId="{0D437FCB-D5C6-473F-94F1-E7E77A942F23}">
      <dgm:prSet/>
      <dgm:spPr/>
      <dgm:t>
        <a:bodyPr/>
        <a:lstStyle/>
        <a:p>
          <a:endParaRPr lang="el-GR"/>
        </a:p>
      </dgm:t>
    </dgm:pt>
    <dgm:pt modelId="{2A6D6833-D1F1-4CD2-BAFE-D2531CE7135C}" type="sibTrans" cxnId="{0D437FCB-D5C6-473F-94F1-E7E77A942F23}">
      <dgm:prSet/>
      <dgm:spPr/>
      <dgm:t>
        <a:bodyPr/>
        <a:lstStyle/>
        <a:p>
          <a:endParaRPr lang="el-GR"/>
        </a:p>
      </dgm:t>
    </dgm:pt>
    <dgm:pt modelId="{797C7D85-3F53-4BA6-9DB5-7B0A693E6F18}" type="pres">
      <dgm:prSet presAssocID="{660C0AA2-3C34-4871-B4ED-07B8E83CB4A4}" presName="Name0" presStyleCnt="0">
        <dgm:presLayoutVars>
          <dgm:dir/>
          <dgm:animLvl val="lvl"/>
          <dgm:resizeHandles val="exact"/>
        </dgm:presLayoutVars>
      </dgm:prSet>
      <dgm:spPr/>
    </dgm:pt>
    <dgm:pt modelId="{1E6E2E0F-4C90-4271-A3ED-37870D97F339}" type="pres">
      <dgm:prSet presAssocID="{D1F35BB6-E8E0-4671-9667-D3DADDDF6CF0}" presName="composite" presStyleCnt="0"/>
      <dgm:spPr/>
    </dgm:pt>
    <dgm:pt modelId="{E06A5B7F-CA79-4867-A9CB-0EE051634C3C}" type="pres">
      <dgm:prSet presAssocID="{D1F35BB6-E8E0-4671-9667-D3DADDDF6CF0}" presName="parTx" presStyleLbl="alignNode1" presStyleIdx="0" presStyleCnt="2" custLinFactNeighborX="-1" custLinFactNeighborY="-5830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379DCB21-9169-4E3C-B074-20C007F95462}" type="pres">
      <dgm:prSet presAssocID="{D1F35BB6-E8E0-4671-9667-D3DADDDF6CF0}" presName="desTx" presStyleLbl="alignAccFollowNode1" presStyleIdx="0" presStyleCnt="2" custLinFactNeighborX="-1" custLinFactNeighborY="-5610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BE7CDB79-3A44-47D8-B4AE-26354CA8E684}" type="pres">
      <dgm:prSet presAssocID="{FDC513FE-3BAB-49F6-A41E-4939B16BF93F}" presName="space" presStyleCnt="0"/>
      <dgm:spPr/>
    </dgm:pt>
    <dgm:pt modelId="{2DE1E0AB-7388-4272-A2E9-A82C82CA0636}" type="pres">
      <dgm:prSet presAssocID="{86B0A443-1B13-4300-B755-C0A824A7E8B4}" presName="composite" presStyleCnt="0"/>
      <dgm:spPr/>
    </dgm:pt>
    <dgm:pt modelId="{378A66F9-183C-4812-8D32-E7AD0751D965}" type="pres">
      <dgm:prSet presAssocID="{86B0A443-1B13-4300-B755-C0A824A7E8B4}" presName="parTx" presStyleLbl="alignNode1" presStyleIdx="1" presStyleCnt="2" custLinFactNeighborX="-1295" custLinFactNeighborY="-58301">
        <dgm:presLayoutVars>
          <dgm:chMax val="0"/>
          <dgm:chPref val="0"/>
          <dgm:bulletEnabled val="1"/>
        </dgm:presLayoutVars>
      </dgm:prSet>
      <dgm:spPr/>
    </dgm:pt>
    <dgm:pt modelId="{625F154D-DE82-4636-A8F1-EDDAAB5E3953}" type="pres">
      <dgm:prSet presAssocID="{86B0A443-1B13-4300-B755-C0A824A7E8B4}" presName="desTx" presStyleLbl="alignAccFollowNode1" presStyleIdx="1" presStyleCnt="2" custLinFactNeighborX="-1295" custLinFactNeighborY="-5610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6B41E9D6-7F32-456E-A897-E7B2A8B5926F}" srcId="{D1F35BB6-E8E0-4671-9667-D3DADDDF6CF0}" destId="{12BB6844-05C9-47D5-ABED-F066D7260A4C}" srcOrd="4" destOrd="0" parTransId="{67999352-F81A-48B2-837C-2F64C9FEB52F}" sibTransId="{0EDBCCD7-AABF-4F48-8B01-5FFDAD9811EF}"/>
    <dgm:cxn modelId="{4986ABA5-DCD1-4A6E-A80D-4C4991C56F45}" type="presOf" srcId="{0C8417E9-CBF2-46B3-8C90-1DDB14CED74B}" destId="{625F154D-DE82-4636-A8F1-EDDAAB5E3953}" srcOrd="0" destOrd="2" presId="urn:microsoft.com/office/officeart/2005/8/layout/hList1"/>
    <dgm:cxn modelId="{52631690-121A-4D11-B2FB-9C934871CA0B}" srcId="{D1F35BB6-E8E0-4671-9667-D3DADDDF6CF0}" destId="{7A0A3BA0-799C-4698-B57C-DA4711203436}" srcOrd="0" destOrd="0" parTransId="{30123544-0251-498B-AFC2-F32171BF0AE3}" sibTransId="{FAB29A8B-5635-4B5C-A87D-C061669ACB9F}"/>
    <dgm:cxn modelId="{A47668EE-D20E-4300-A2B8-791408281B56}" srcId="{660C0AA2-3C34-4871-B4ED-07B8E83CB4A4}" destId="{86B0A443-1B13-4300-B755-C0A824A7E8B4}" srcOrd="1" destOrd="0" parTransId="{9E277968-D894-4D1A-8485-DF6B1E8A642F}" sibTransId="{E6D061A8-FA62-4549-9A8B-ADA23C5AACC8}"/>
    <dgm:cxn modelId="{BB9EAEE8-75D2-4AE3-9167-E12363359E55}" srcId="{D1F35BB6-E8E0-4671-9667-D3DADDDF6CF0}" destId="{FDD9C4DA-2AE3-4123-8913-94A12AE7DCBB}" srcOrd="1" destOrd="0" parTransId="{9AB917AC-D113-4D9F-88F5-EEB964132C5D}" sibTransId="{052BBE0D-A340-4317-B2E4-F541D9B67A99}"/>
    <dgm:cxn modelId="{89B6425C-9219-4837-9642-80360FC510DA}" type="presOf" srcId="{86B0A443-1B13-4300-B755-C0A824A7E8B4}" destId="{378A66F9-183C-4812-8D32-E7AD0751D965}" srcOrd="0" destOrd="0" presId="urn:microsoft.com/office/officeart/2005/8/layout/hList1"/>
    <dgm:cxn modelId="{2F8BD39A-872B-4332-AF48-1051C8F0AAD9}" srcId="{86B0A443-1B13-4300-B755-C0A824A7E8B4}" destId="{46BB7612-8C61-48DD-BB1C-97938DB5FE3C}" srcOrd="1" destOrd="0" parTransId="{B1C527D4-4E1C-4FD4-929C-0EEEDC0EA659}" sibTransId="{D664E280-BF2A-447E-A932-5AA9B4C04298}"/>
    <dgm:cxn modelId="{B7F06257-69C2-45AB-95DE-C6A1B0931163}" type="presOf" srcId="{275DBBF6-5A9D-4574-9D77-9D8957059319}" destId="{379DCB21-9169-4E3C-B074-20C007F95462}" srcOrd="0" destOrd="5" presId="urn:microsoft.com/office/officeart/2005/8/layout/hList1"/>
    <dgm:cxn modelId="{70C17795-5790-4959-9E22-72D67A844434}" srcId="{660C0AA2-3C34-4871-B4ED-07B8E83CB4A4}" destId="{D1F35BB6-E8E0-4671-9667-D3DADDDF6CF0}" srcOrd="0" destOrd="0" parTransId="{15854CFD-F848-488D-B3F9-3E6D94812B27}" sibTransId="{FDC513FE-3BAB-49F6-A41E-4939B16BF93F}"/>
    <dgm:cxn modelId="{E16B6F3C-95A1-4FD6-AF7C-0D70BC645460}" srcId="{D1F35BB6-E8E0-4671-9667-D3DADDDF6CF0}" destId="{FA5314F5-1143-4B09-8F83-EEEF5C91AC81}" srcOrd="3" destOrd="0" parTransId="{AF056D32-6DA6-4EC0-9EDE-BAB3BA8E90F1}" sibTransId="{69E8B89F-D016-4D84-8C65-0041FE4A420B}"/>
    <dgm:cxn modelId="{7F1D21BB-23E7-418F-829D-0032E312331B}" type="presOf" srcId="{12BB6844-05C9-47D5-ABED-F066D7260A4C}" destId="{379DCB21-9169-4E3C-B074-20C007F95462}" srcOrd="0" destOrd="4" presId="urn:microsoft.com/office/officeart/2005/8/layout/hList1"/>
    <dgm:cxn modelId="{68E42688-3C69-4DF0-87F1-8404027A1154}" type="presOf" srcId="{D1F35BB6-E8E0-4671-9667-D3DADDDF6CF0}" destId="{E06A5B7F-CA79-4867-A9CB-0EE051634C3C}" srcOrd="0" destOrd="0" presId="urn:microsoft.com/office/officeart/2005/8/layout/hList1"/>
    <dgm:cxn modelId="{88726D04-E7D9-4832-AAFC-454D9FD471E5}" type="presOf" srcId="{46BB7612-8C61-48DD-BB1C-97938DB5FE3C}" destId="{625F154D-DE82-4636-A8F1-EDDAAB5E3953}" srcOrd="0" destOrd="1" presId="urn:microsoft.com/office/officeart/2005/8/layout/hList1"/>
    <dgm:cxn modelId="{42E0995D-235A-42B6-B9D4-48FA1E321DC5}" srcId="{D1F35BB6-E8E0-4671-9667-D3DADDDF6CF0}" destId="{275DBBF6-5A9D-4574-9D77-9D8957059319}" srcOrd="5" destOrd="0" parTransId="{C14F8EC9-EA89-4568-B76C-A3E25ECAD0BE}" sibTransId="{F74F8F21-5A98-4431-9185-6404361C2C96}"/>
    <dgm:cxn modelId="{621C57E1-BB48-4D79-9198-D71AA24341DE}" srcId="{86B0A443-1B13-4300-B755-C0A824A7E8B4}" destId="{FBC584C2-E3EF-4D8E-8D79-5767FEF47653}" srcOrd="0" destOrd="0" parTransId="{CD55A305-B0C3-41CB-B588-926B7A0D5F82}" sibTransId="{CAB44141-99CD-426A-A701-25BFD07EFDF6}"/>
    <dgm:cxn modelId="{6AD29916-DB10-44E0-BD3D-5702AF389D73}" type="presOf" srcId="{660C0AA2-3C34-4871-B4ED-07B8E83CB4A4}" destId="{797C7D85-3F53-4BA6-9DB5-7B0A693E6F18}" srcOrd="0" destOrd="0" presId="urn:microsoft.com/office/officeart/2005/8/layout/hList1"/>
    <dgm:cxn modelId="{32A568E0-3F87-4277-8A84-27C49111F683}" srcId="{D1F35BB6-E8E0-4671-9667-D3DADDDF6CF0}" destId="{8A3105A7-EAA2-4F4A-BA78-73F05EA8D350}" srcOrd="2" destOrd="0" parTransId="{DBD06728-9A3B-41DC-A564-E32B60FD1B2C}" sibTransId="{A3FA6574-0384-4335-A4D6-12C28E75ED14}"/>
    <dgm:cxn modelId="{F7F63FEA-92A6-48E0-8271-6C459675AADD}" type="presOf" srcId="{FBC584C2-E3EF-4D8E-8D79-5767FEF47653}" destId="{625F154D-DE82-4636-A8F1-EDDAAB5E3953}" srcOrd="0" destOrd="0" presId="urn:microsoft.com/office/officeart/2005/8/layout/hList1"/>
    <dgm:cxn modelId="{6A4CA6C2-921D-49E9-B457-9D8803949A8B}" type="presOf" srcId="{7A0A3BA0-799C-4698-B57C-DA4711203436}" destId="{379DCB21-9169-4E3C-B074-20C007F95462}" srcOrd="0" destOrd="0" presId="urn:microsoft.com/office/officeart/2005/8/layout/hList1"/>
    <dgm:cxn modelId="{BC3E5112-2650-4A55-B8CF-FE25254F1F25}" type="presOf" srcId="{FDD9C4DA-2AE3-4123-8913-94A12AE7DCBB}" destId="{379DCB21-9169-4E3C-B074-20C007F95462}" srcOrd="0" destOrd="1" presId="urn:microsoft.com/office/officeart/2005/8/layout/hList1"/>
    <dgm:cxn modelId="{6C80772A-5C77-4984-A29A-A6673E6B9C1A}" type="presOf" srcId="{8A3105A7-EAA2-4F4A-BA78-73F05EA8D350}" destId="{379DCB21-9169-4E3C-B074-20C007F95462}" srcOrd="0" destOrd="2" presId="urn:microsoft.com/office/officeart/2005/8/layout/hList1"/>
    <dgm:cxn modelId="{D93A915C-15BE-42B0-836C-C94DCDC833ED}" srcId="{86B0A443-1B13-4300-B755-C0A824A7E8B4}" destId="{0C8417E9-CBF2-46B3-8C90-1DDB14CED74B}" srcOrd="2" destOrd="0" parTransId="{C0979BFC-9C1D-47D2-8114-770A6ADCD9E7}" sibTransId="{5B70FF52-B64A-4974-9A1C-F40A509E32F8}"/>
    <dgm:cxn modelId="{0D437FCB-D5C6-473F-94F1-E7E77A942F23}" srcId="{86B0A443-1B13-4300-B755-C0A824A7E8B4}" destId="{64C31512-38F0-482F-9A2C-4069023855BC}" srcOrd="3" destOrd="0" parTransId="{BD9B54BF-9EFA-4D25-9F5D-F635D17EF7C7}" sibTransId="{2A6D6833-D1F1-4CD2-BAFE-D2531CE7135C}"/>
    <dgm:cxn modelId="{536F68C9-74C8-4CF2-A158-438A627A37F9}" type="presOf" srcId="{FA5314F5-1143-4B09-8F83-EEEF5C91AC81}" destId="{379DCB21-9169-4E3C-B074-20C007F95462}" srcOrd="0" destOrd="3" presId="urn:microsoft.com/office/officeart/2005/8/layout/hList1"/>
    <dgm:cxn modelId="{B016FFA2-D753-4A25-B92D-5F90A85F7B6D}" type="presOf" srcId="{64C31512-38F0-482F-9A2C-4069023855BC}" destId="{625F154D-DE82-4636-A8F1-EDDAAB5E3953}" srcOrd="0" destOrd="3" presId="urn:microsoft.com/office/officeart/2005/8/layout/hList1"/>
    <dgm:cxn modelId="{E11FF166-9029-4BD2-924D-55C08D7DEDDB}" type="presParOf" srcId="{797C7D85-3F53-4BA6-9DB5-7B0A693E6F18}" destId="{1E6E2E0F-4C90-4271-A3ED-37870D97F339}" srcOrd="0" destOrd="0" presId="urn:microsoft.com/office/officeart/2005/8/layout/hList1"/>
    <dgm:cxn modelId="{26FDBB39-8FD3-4459-9025-D0C0289884EE}" type="presParOf" srcId="{1E6E2E0F-4C90-4271-A3ED-37870D97F339}" destId="{E06A5B7F-CA79-4867-A9CB-0EE051634C3C}" srcOrd="0" destOrd="0" presId="urn:microsoft.com/office/officeart/2005/8/layout/hList1"/>
    <dgm:cxn modelId="{DA2116AC-C009-42BC-AE5A-072DC2A003FA}" type="presParOf" srcId="{1E6E2E0F-4C90-4271-A3ED-37870D97F339}" destId="{379DCB21-9169-4E3C-B074-20C007F95462}" srcOrd="1" destOrd="0" presId="urn:microsoft.com/office/officeart/2005/8/layout/hList1"/>
    <dgm:cxn modelId="{7442A9D1-D953-4364-99E8-FB98F50D5068}" type="presParOf" srcId="{797C7D85-3F53-4BA6-9DB5-7B0A693E6F18}" destId="{BE7CDB79-3A44-47D8-B4AE-26354CA8E684}" srcOrd="1" destOrd="0" presId="urn:microsoft.com/office/officeart/2005/8/layout/hList1"/>
    <dgm:cxn modelId="{AB2C2A88-63C1-4296-8829-F7B9BB4D5800}" type="presParOf" srcId="{797C7D85-3F53-4BA6-9DB5-7B0A693E6F18}" destId="{2DE1E0AB-7388-4272-A2E9-A82C82CA0636}" srcOrd="2" destOrd="0" presId="urn:microsoft.com/office/officeart/2005/8/layout/hList1"/>
    <dgm:cxn modelId="{67CB2297-B603-47B7-8904-E1AD235804CD}" type="presParOf" srcId="{2DE1E0AB-7388-4272-A2E9-A82C82CA0636}" destId="{378A66F9-183C-4812-8D32-E7AD0751D965}" srcOrd="0" destOrd="0" presId="urn:microsoft.com/office/officeart/2005/8/layout/hList1"/>
    <dgm:cxn modelId="{F735C87E-2299-4CD5-AC67-2206F9346B49}" type="presParOf" srcId="{2DE1E0AB-7388-4272-A2E9-A82C82CA0636}" destId="{625F154D-DE82-4636-A8F1-EDDAAB5E3953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60C0AA2-3C34-4871-B4ED-07B8E83CB4A4}" type="doc">
      <dgm:prSet loTypeId="urn:microsoft.com/office/officeart/2005/8/layout/hList1" loCatId="list" qsTypeId="urn:microsoft.com/office/officeart/2005/8/quickstyle/simple5" qsCatId="simple" csTypeId="urn:microsoft.com/office/officeart/2005/8/colors/accent2_3" csCatId="accent2" phldr="1"/>
      <dgm:spPr/>
      <dgm:t>
        <a:bodyPr/>
        <a:lstStyle/>
        <a:p>
          <a:endParaRPr lang="el-GR"/>
        </a:p>
      </dgm:t>
    </dgm:pt>
    <dgm:pt modelId="{D1F35BB6-E8E0-4671-9667-D3DADDDF6CF0}">
      <dgm:prSet phldrT="[Κείμενο]"/>
      <dgm:spPr/>
      <dgm:t>
        <a:bodyPr/>
        <a:lstStyle/>
        <a:p>
          <a:r>
            <a:rPr lang="el-GR" b="1" dirty="0" smtClean="0">
              <a:solidFill>
                <a:srgbClr val="FFCC00"/>
              </a:solidFill>
            </a:rPr>
            <a:t>ΣΠΟΥΔΕΣ</a:t>
          </a:r>
        </a:p>
        <a:p>
          <a:r>
            <a:rPr lang="en-US" b="1" dirty="0" smtClean="0">
              <a:solidFill>
                <a:srgbClr val="FFCC00"/>
              </a:solidFill>
            </a:rPr>
            <a:t>Learning agreement for studies</a:t>
          </a:r>
          <a:endParaRPr lang="el-GR" b="1" dirty="0">
            <a:solidFill>
              <a:srgbClr val="FFCC00"/>
            </a:solidFill>
          </a:endParaRPr>
        </a:p>
      </dgm:t>
    </dgm:pt>
    <dgm:pt modelId="{15854CFD-F848-488D-B3F9-3E6D94812B27}" type="parTrans" cxnId="{70C17795-5790-4959-9E22-72D67A844434}">
      <dgm:prSet/>
      <dgm:spPr/>
      <dgm:t>
        <a:bodyPr/>
        <a:lstStyle/>
        <a:p>
          <a:endParaRPr lang="el-GR"/>
        </a:p>
      </dgm:t>
    </dgm:pt>
    <dgm:pt modelId="{FDC513FE-3BAB-49F6-A41E-4939B16BF93F}" type="sibTrans" cxnId="{70C17795-5790-4959-9E22-72D67A844434}">
      <dgm:prSet/>
      <dgm:spPr/>
      <dgm:t>
        <a:bodyPr/>
        <a:lstStyle/>
        <a:p>
          <a:endParaRPr lang="el-GR"/>
        </a:p>
      </dgm:t>
    </dgm:pt>
    <dgm:pt modelId="{7A0A3BA0-799C-4698-B57C-DA4711203436}">
      <dgm:prSet phldrT="[Κείμενο]"/>
      <dgm:spPr/>
      <dgm:t>
        <a:bodyPr/>
        <a:lstStyle/>
        <a:p>
          <a:r>
            <a:rPr lang="el-GR" dirty="0" smtClean="0">
              <a:solidFill>
                <a:srgbClr val="003399"/>
              </a:solidFill>
            </a:rPr>
            <a:t>Έντυπο στο οποίο αναγράφονται τα μαθήματα που επιλέγει ο φοιτητής στο ίδρυμα υποδοχής και τα μαθήματα τα οποία θα αντικατασταθούν /αναγνωριστούν από το Τμήμα του</a:t>
          </a:r>
          <a:endParaRPr lang="el-GR" dirty="0"/>
        </a:p>
      </dgm:t>
    </dgm:pt>
    <dgm:pt modelId="{30123544-0251-498B-AFC2-F32171BF0AE3}" type="parTrans" cxnId="{52631690-121A-4D11-B2FB-9C934871CA0B}">
      <dgm:prSet/>
      <dgm:spPr/>
      <dgm:t>
        <a:bodyPr/>
        <a:lstStyle/>
        <a:p>
          <a:endParaRPr lang="el-GR"/>
        </a:p>
      </dgm:t>
    </dgm:pt>
    <dgm:pt modelId="{FAB29A8B-5635-4B5C-A87D-C061669ACB9F}" type="sibTrans" cxnId="{52631690-121A-4D11-B2FB-9C934871CA0B}">
      <dgm:prSet/>
      <dgm:spPr/>
      <dgm:t>
        <a:bodyPr/>
        <a:lstStyle/>
        <a:p>
          <a:endParaRPr lang="el-GR"/>
        </a:p>
      </dgm:t>
    </dgm:pt>
    <dgm:pt modelId="{86B0A443-1B13-4300-B755-C0A824A7E8B4}">
      <dgm:prSet phldrT="[Κείμενο]"/>
      <dgm:spPr/>
      <dgm:t>
        <a:bodyPr/>
        <a:lstStyle/>
        <a:p>
          <a:r>
            <a:rPr lang="el-GR" b="1" dirty="0" smtClean="0">
              <a:solidFill>
                <a:srgbClr val="FFCC00"/>
              </a:solidFill>
            </a:rPr>
            <a:t>ΠΡΑΚΤΙΚΗ</a:t>
          </a:r>
          <a:r>
            <a:rPr lang="en-US" b="1" dirty="0" smtClean="0">
              <a:solidFill>
                <a:srgbClr val="FFCC00"/>
              </a:solidFill>
            </a:rPr>
            <a:t> </a:t>
          </a:r>
        </a:p>
        <a:p>
          <a:r>
            <a:rPr lang="en-US" b="1" dirty="0" smtClean="0">
              <a:solidFill>
                <a:srgbClr val="FFCC00"/>
              </a:solidFill>
            </a:rPr>
            <a:t>Learning agreement  for </a:t>
          </a:r>
          <a:r>
            <a:rPr lang="en-US" b="1" dirty="0" smtClean="0">
              <a:solidFill>
                <a:srgbClr val="FFCC00"/>
              </a:solidFill>
            </a:rPr>
            <a:t>Traineeship</a:t>
          </a:r>
          <a:endParaRPr lang="el-GR" b="1" dirty="0">
            <a:solidFill>
              <a:srgbClr val="FFCC00"/>
            </a:solidFill>
          </a:endParaRPr>
        </a:p>
      </dgm:t>
    </dgm:pt>
    <dgm:pt modelId="{9E277968-D894-4D1A-8485-DF6B1E8A642F}" type="parTrans" cxnId="{A47668EE-D20E-4300-A2B8-791408281B56}">
      <dgm:prSet/>
      <dgm:spPr/>
      <dgm:t>
        <a:bodyPr/>
        <a:lstStyle/>
        <a:p>
          <a:endParaRPr lang="el-GR"/>
        </a:p>
      </dgm:t>
    </dgm:pt>
    <dgm:pt modelId="{E6D061A8-FA62-4549-9A8B-ADA23C5AACC8}" type="sibTrans" cxnId="{A47668EE-D20E-4300-A2B8-791408281B56}">
      <dgm:prSet/>
      <dgm:spPr/>
      <dgm:t>
        <a:bodyPr/>
        <a:lstStyle/>
        <a:p>
          <a:endParaRPr lang="el-GR"/>
        </a:p>
      </dgm:t>
    </dgm:pt>
    <dgm:pt modelId="{46BB7612-8C61-48DD-BB1C-97938DB5FE3C}">
      <dgm:prSet phldrT="[Κείμενο]"/>
      <dgm:spPr/>
      <dgm:t>
        <a:bodyPr/>
        <a:lstStyle/>
        <a:p>
          <a:r>
            <a:rPr lang="el-GR" dirty="0" smtClean="0">
              <a:solidFill>
                <a:srgbClr val="003399"/>
              </a:solidFill>
            </a:rPr>
            <a:t>Συμπληρώνεται </a:t>
          </a:r>
          <a:r>
            <a:rPr lang="el-GR" dirty="0" smtClean="0">
              <a:solidFill>
                <a:srgbClr val="C00000"/>
              </a:solidFill>
            </a:rPr>
            <a:t>ΠΑΝΤΑ σε συνεργασία με τον </a:t>
          </a:r>
          <a:r>
            <a:rPr lang="el-GR" dirty="0" err="1" smtClean="0">
              <a:solidFill>
                <a:srgbClr val="C00000"/>
              </a:solidFill>
            </a:rPr>
            <a:t>Ακαδ</a:t>
          </a:r>
          <a:r>
            <a:rPr lang="el-GR" dirty="0" smtClean="0">
              <a:solidFill>
                <a:srgbClr val="C00000"/>
              </a:solidFill>
            </a:rPr>
            <a:t>. Υπεύθυνο</a:t>
          </a:r>
          <a:r>
            <a:rPr lang="en-US" dirty="0" smtClean="0"/>
            <a:t>)</a:t>
          </a:r>
          <a:endParaRPr lang="el-GR" dirty="0"/>
        </a:p>
      </dgm:t>
    </dgm:pt>
    <dgm:pt modelId="{B1C527D4-4E1C-4FD4-929C-0EEEDC0EA659}" type="parTrans" cxnId="{2F8BD39A-872B-4332-AF48-1051C8F0AAD9}">
      <dgm:prSet/>
      <dgm:spPr/>
      <dgm:t>
        <a:bodyPr/>
        <a:lstStyle/>
        <a:p>
          <a:endParaRPr lang="el-GR"/>
        </a:p>
      </dgm:t>
    </dgm:pt>
    <dgm:pt modelId="{D664E280-BF2A-447E-A932-5AA9B4C04298}" type="sibTrans" cxnId="{2F8BD39A-872B-4332-AF48-1051C8F0AAD9}">
      <dgm:prSet/>
      <dgm:spPr/>
      <dgm:t>
        <a:bodyPr/>
        <a:lstStyle/>
        <a:p>
          <a:endParaRPr lang="el-GR"/>
        </a:p>
      </dgm:t>
    </dgm:pt>
    <dgm:pt modelId="{0C8417E9-CBF2-46B3-8C90-1DDB14CED74B}">
      <dgm:prSet phldrT="[Κείμενο]"/>
      <dgm:spPr/>
      <dgm:t>
        <a:bodyPr/>
        <a:lstStyle/>
        <a:p>
          <a:r>
            <a:rPr lang="el-GR" dirty="0" smtClean="0">
              <a:solidFill>
                <a:srgbClr val="003399"/>
              </a:solidFill>
            </a:rPr>
            <a:t>Συμπληρώνεται </a:t>
          </a:r>
          <a:r>
            <a:rPr lang="el-GR" dirty="0" smtClean="0">
              <a:solidFill>
                <a:srgbClr val="C00000"/>
              </a:solidFill>
            </a:rPr>
            <a:t>ΠΑΝΤΑ σε συνεργασία με τον </a:t>
          </a:r>
          <a:r>
            <a:rPr lang="el-GR" dirty="0" err="1" smtClean="0">
              <a:solidFill>
                <a:srgbClr val="C00000"/>
              </a:solidFill>
            </a:rPr>
            <a:t>Ακαδ</a:t>
          </a:r>
          <a:r>
            <a:rPr lang="el-GR" dirty="0" smtClean="0">
              <a:solidFill>
                <a:srgbClr val="C00000"/>
              </a:solidFill>
            </a:rPr>
            <a:t>. Υπεύθυνο </a:t>
          </a:r>
          <a:r>
            <a:rPr lang="el-GR" dirty="0" smtClean="0">
              <a:solidFill>
                <a:srgbClr val="003399"/>
              </a:solidFill>
            </a:rPr>
            <a:t>Ε</a:t>
          </a:r>
          <a:r>
            <a:rPr lang="en-US" dirty="0" err="1" smtClean="0">
              <a:solidFill>
                <a:srgbClr val="003399"/>
              </a:solidFill>
            </a:rPr>
            <a:t>rasmus</a:t>
          </a:r>
          <a:r>
            <a:rPr lang="el-GR" dirty="0" smtClean="0">
              <a:solidFill>
                <a:srgbClr val="003399"/>
              </a:solidFill>
            </a:rPr>
            <a:t> του τμήματος</a:t>
          </a:r>
          <a:endParaRPr lang="el-GR" dirty="0"/>
        </a:p>
      </dgm:t>
    </dgm:pt>
    <dgm:pt modelId="{C0979BFC-9C1D-47D2-8114-770A6ADCD9E7}" type="parTrans" cxnId="{D93A915C-15BE-42B0-836C-C94DCDC833ED}">
      <dgm:prSet/>
      <dgm:spPr/>
      <dgm:t>
        <a:bodyPr/>
        <a:lstStyle/>
        <a:p>
          <a:endParaRPr lang="el-GR"/>
        </a:p>
      </dgm:t>
    </dgm:pt>
    <dgm:pt modelId="{5B70FF52-B64A-4974-9A1C-F40A509E32F8}" type="sibTrans" cxnId="{D93A915C-15BE-42B0-836C-C94DCDC833ED}">
      <dgm:prSet/>
      <dgm:spPr/>
      <dgm:t>
        <a:bodyPr/>
        <a:lstStyle/>
        <a:p>
          <a:endParaRPr lang="el-GR"/>
        </a:p>
      </dgm:t>
    </dgm:pt>
    <dgm:pt modelId="{FBC584C2-E3EF-4D8E-8D79-5767FEF47653}">
      <dgm:prSet phldrT="[Κείμενο]"/>
      <dgm:spPr/>
      <dgm:t>
        <a:bodyPr/>
        <a:lstStyle/>
        <a:p>
          <a:r>
            <a:rPr lang="el-GR" dirty="0" smtClean="0">
              <a:solidFill>
                <a:srgbClr val="003399"/>
              </a:solidFill>
            </a:rPr>
            <a:t>Έντυπο στο οποίο περιγράφεται αναλυτικά το αντικείμενο εργασίας, το ωράριο, οι επιμέρους απαιτήσεις του φορέα υποδοχής</a:t>
          </a:r>
          <a:endParaRPr lang="el-GR" dirty="0">
            <a:solidFill>
              <a:srgbClr val="003399"/>
            </a:solidFill>
          </a:endParaRPr>
        </a:p>
      </dgm:t>
    </dgm:pt>
    <dgm:pt modelId="{CD55A305-B0C3-41CB-B588-926B7A0D5F82}" type="parTrans" cxnId="{621C57E1-BB48-4D79-9198-D71AA24341DE}">
      <dgm:prSet/>
      <dgm:spPr/>
      <dgm:t>
        <a:bodyPr/>
        <a:lstStyle/>
        <a:p>
          <a:endParaRPr lang="el-GR"/>
        </a:p>
      </dgm:t>
    </dgm:pt>
    <dgm:pt modelId="{CAB44141-99CD-426A-A701-25BFD07EFDF6}" type="sibTrans" cxnId="{621C57E1-BB48-4D79-9198-D71AA24341DE}">
      <dgm:prSet/>
      <dgm:spPr/>
      <dgm:t>
        <a:bodyPr/>
        <a:lstStyle/>
        <a:p>
          <a:endParaRPr lang="el-GR"/>
        </a:p>
      </dgm:t>
    </dgm:pt>
    <dgm:pt modelId="{64C31512-38F0-482F-9A2C-4069023855BC}">
      <dgm:prSet phldrT="[Κείμενο]"/>
      <dgm:spPr/>
      <dgm:t>
        <a:bodyPr/>
        <a:lstStyle/>
        <a:p>
          <a:r>
            <a:rPr lang="el-GR" dirty="0" smtClean="0">
              <a:solidFill>
                <a:srgbClr val="003399"/>
              </a:solidFill>
            </a:rPr>
            <a:t>Συνυπογράφεται από το φοιτητή, τον </a:t>
          </a:r>
          <a:r>
            <a:rPr lang="el-GR" dirty="0" err="1" smtClean="0">
              <a:solidFill>
                <a:srgbClr val="003399"/>
              </a:solidFill>
            </a:rPr>
            <a:t>Υπευθ</a:t>
          </a:r>
          <a:r>
            <a:rPr lang="el-GR" dirty="0" smtClean="0">
              <a:solidFill>
                <a:srgbClr val="003399"/>
              </a:solidFill>
            </a:rPr>
            <a:t>. του Τμήματος και το Φορέα Υποδοχής</a:t>
          </a:r>
          <a:endParaRPr lang="el-GR" dirty="0"/>
        </a:p>
      </dgm:t>
    </dgm:pt>
    <dgm:pt modelId="{BD9B54BF-9EFA-4D25-9F5D-F635D17EF7C7}" type="parTrans" cxnId="{0D437FCB-D5C6-473F-94F1-E7E77A942F23}">
      <dgm:prSet/>
      <dgm:spPr/>
      <dgm:t>
        <a:bodyPr/>
        <a:lstStyle/>
        <a:p>
          <a:endParaRPr lang="el-GR"/>
        </a:p>
      </dgm:t>
    </dgm:pt>
    <dgm:pt modelId="{2A6D6833-D1F1-4CD2-BAFE-D2531CE7135C}" type="sibTrans" cxnId="{0D437FCB-D5C6-473F-94F1-E7E77A942F23}">
      <dgm:prSet/>
      <dgm:spPr/>
      <dgm:t>
        <a:bodyPr/>
        <a:lstStyle/>
        <a:p>
          <a:endParaRPr lang="el-GR"/>
        </a:p>
      </dgm:t>
    </dgm:pt>
    <dgm:pt modelId="{8A3105A7-EAA2-4F4A-BA78-73F05EA8D350}">
      <dgm:prSet phldrT="[Κείμενο]"/>
      <dgm:spPr/>
      <dgm:t>
        <a:bodyPr/>
        <a:lstStyle/>
        <a:p>
          <a:r>
            <a:rPr lang="el-GR" dirty="0" smtClean="0">
              <a:solidFill>
                <a:srgbClr val="003399"/>
              </a:solidFill>
            </a:rPr>
            <a:t>Συνυπογράφεται από το φοιτητή, τον </a:t>
          </a:r>
          <a:r>
            <a:rPr lang="el-GR" dirty="0" err="1" smtClean="0">
              <a:solidFill>
                <a:srgbClr val="003399"/>
              </a:solidFill>
            </a:rPr>
            <a:t>Υπευθ</a:t>
          </a:r>
          <a:r>
            <a:rPr lang="el-GR" dirty="0" smtClean="0">
              <a:solidFill>
                <a:srgbClr val="003399"/>
              </a:solidFill>
            </a:rPr>
            <a:t>. του Τμήματος και το ίδρυμα Υποδοχής</a:t>
          </a:r>
          <a:endParaRPr lang="el-GR" dirty="0"/>
        </a:p>
      </dgm:t>
    </dgm:pt>
    <dgm:pt modelId="{A3FA6574-0384-4335-A4D6-12C28E75ED14}" type="sibTrans" cxnId="{32A568E0-3F87-4277-8A84-27C49111F683}">
      <dgm:prSet/>
      <dgm:spPr/>
      <dgm:t>
        <a:bodyPr/>
        <a:lstStyle/>
        <a:p>
          <a:endParaRPr lang="el-GR"/>
        </a:p>
      </dgm:t>
    </dgm:pt>
    <dgm:pt modelId="{DBD06728-9A3B-41DC-A564-E32B60FD1B2C}" type="parTrans" cxnId="{32A568E0-3F87-4277-8A84-27C49111F683}">
      <dgm:prSet/>
      <dgm:spPr/>
      <dgm:t>
        <a:bodyPr/>
        <a:lstStyle/>
        <a:p>
          <a:endParaRPr lang="el-GR"/>
        </a:p>
      </dgm:t>
    </dgm:pt>
    <dgm:pt modelId="{FDD9C4DA-2AE3-4123-8913-94A12AE7DCBB}">
      <dgm:prSet phldrT="[Κείμενο]"/>
      <dgm:spPr/>
      <dgm:t>
        <a:bodyPr/>
        <a:lstStyle/>
        <a:p>
          <a:r>
            <a:rPr lang="el-GR" dirty="0" smtClean="0">
              <a:solidFill>
                <a:srgbClr val="003399"/>
              </a:solidFill>
            </a:rPr>
            <a:t>Συμπληρώνεται </a:t>
          </a:r>
          <a:r>
            <a:rPr lang="el-GR" dirty="0" smtClean="0">
              <a:solidFill>
                <a:srgbClr val="C00000"/>
              </a:solidFill>
            </a:rPr>
            <a:t>ΠΑΝΤΑ σε συνεργασία με τον </a:t>
          </a:r>
          <a:r>
            <a:rPr lang="el-GR" dirty="0" err="1" smtClean="0">
              <a:solidFill>
                <a:srgbClr val="C00000"/>
              </a:solidFill>
            </a:rPr>
            <a:t>Ακαδ</a:t>
          </a:r>
          <a:r>
            <a:rPr lang="el-GR" dirty="0" smtClean="0">
              <a:solidFill>
                <a:srgbClr val="C00000"/>
              </a:solidFill>
            </a:rPr>
            <a:t>. Υπεύθυνο </a:t>
          </a:r>
          <a:r>
            <a:rPr lang="el-GR" dirty="0" smtClean="0">
              <a:solidFill>
                <a:srgbClr val="003399"/>
              </a:solidFill>
            </a:rPr>
            <a:t>Ε</a:t>
          </a:r>
          <a:r>
            <a:rPr lang="en-US" dirty="0" err="1" smtClean="0">
              <a:solidFill>
                <a:srgbClr val="003399"/>
              </a:solidFill>
            </a:rPr>
            <a:t>rasmus</a:t>
          </a:r>
          <a:r>
            <a:rPr lang="el-GR" dirty="0" smtClean="0">
              <a:solidFill>
                <a:srgbClr val="003399"/>
              </a:solidFill>
            </a:rPr>
            <a:t> του τμήματος</a:t>
          </a:r>
          <a:endParaRPr lang="el-GR" dirty="0"/>
        </a:p>
      </dgm:t>
    </dgm:pt>
    <dgm:pt modelId="{052BBE0D-A340-4317-B2E4-F541D9B67A99}" type="sibTrans" cxnId="{BB9EAEE8-75D2-4AE3-9167-E12363359E55}">
      <dgm:prSet/>
      <dgm:spPr/>
      <dgm:t>
        <a:bodyPr/>
        <a:lstStyle/>
        <a:p>
          <a:endParaRPr lang="el-GR"/>
        </a:p>
      </dgm:t>
    </dgm:pt>
    <dgm:pt modelId="{9AB917AC-D113-4D9F-88F5-EEB964132C5D}" type="parTrans" cxnId="{BB9EAEE8-75D2-4AE3-9167-E12363359E55}">
      <dgm:prSet/>
      <dgm:spPr/>
      <dgm:t>
        <a:bodyPr/>
        <a:lstStyle/>
        <a:p>
          <a:endParaRPr lang="el-GR"/>
        </a:p>
      </dgm:t>
    </dgm:pt>
    <dgm:pt modelId="{49515D6A-3069-496A-B414-FDF978127809}">
      <dgm:prSet/>
      <dgm:spPr/>
      <dgm:t>
        <a:bodyPr/>
        <a:lstStyle/>
        <a:p>
          <a:r>
            <a:rPr lang="el-GR" b="1" u="sng" dirty="0" smtClean="0">
              <a:solidFill>
                <a:srgbClr val="003399"/>
              </a:solidFill>
            </a:rPr>
            <a:t>12 μήνες</a:t>
          </a:r>
          <a:r>
            <a:rPr lang="el-GR" dirty="0" smtClean="0">
              <a:solidFill>
                <a:srgbClr val="003399"/>
              </a:solidFill>
            </a:rPr>
            <a:t>: </a:t>
          </a:r>
          <a:r>
            <a:rPr lang="el-GR" dirty="0" smtClean="0">
              <a:solidFill>
                <a:srgbClr val="C00000"/>
              </a:solidFill>
            </a:rPr>
            <a:t>60 ECTS</a:t>
          </a:r>
          <a:endParaRPr lang="el-GR" dirty="0" smtClean="0">
            <a:solidFill>
              <a:srgbClr val="C00000"/>
            </a:solidFill>
          </a:endParaRPr>
        </a:p>
      </dgm:t>
    </dgm:pt>
    <dgm:pt modelId="{F06E22F7-1B8B-4F2C-BA1E-C13E52B253C1}" type="parTrans" cxnId="{856ABB0F-FD6B-45F8-B296-6DC6D4EF1A7F}">
      <dgm:prSet/>
      <dgm:spPr/>
      <dgm:t>
        <a:bodyPr/>
        <a:lstStyle/>
        <a:p>
          <a:endParaRPr lang="el-GR"/>
        </a:p>
      </dgm:t>
    </dgm:pt>
    <dgm:pt modelId="{12EF04C7-05D2-4847-AD8D-71043CC17211}" type="sibTrans" cxnId="{856ABB0F-FD6B-45F8-B296-6DC6D4EF1A7F}">
      <dgm:prSet/>
      <dgm:spPr/>
      <dgm:t>
        <a:bodyPr/>
        <a:lstStyle/>
        <a:p>
          <a:endParaRPr lang="el-GR"/>
        </a:p>
      </dgm:t>
    </dgm:pt>
    <dgm:pt modelId="{8D6221AF-0234-4495-9BFA-81B2AC68C314}">
      <dgm:prSet/>
      <dgm:spPr/>
      <dgm:t>
        <a:bodyPr/>
        <a:lstStyle/>
        <a:p>
          <a:r>
            <a:rPr lang="el-GR" b="1" u="sng" smtClean="0">
              <a:solidFill>
                <a:srgbClr val="003399"/>
              </a:solidFill>
            </a:rPr>
            <a:t>6 μήνες</a:t>
          </a:r>
          <a:r>
            <a:rPr lang="el-GR" smtClean="0">
              <a:solidFill>
                <a:srgbClr val="003399"/>
              </a:solidFill>
            </a:rPr>
            <a:t>: </a:t>
          </a:r>
          <a:r>
            <a:rPr lang="el-GR" smtClean="0">
              <a:solidFill>
                <a:srgbClr val="C00000"/>
              </a:solidFill>
            </a:rPr>
            <a:t>30 ECTS</a:t>
          </a:r>
          <a:endParaRPr lang="el-GR" dirty="0" smtClean="0">
            <a:solidFill>
              <a:srgbClr val="C00000"/>
            </a:solidFill>
          </a:endParaRPr>
        </a:p>
      </dgm:t>
    </dgm:pt>
    <dgm:pt modelId="{54AC7ED6-96EB-4B47-9D7E-B083D5BEA382}" type="parTrans" cxnId="{54EB8366-296F-448E-ADFD-A5235F2EA7B0}">
      <dgm:prSet/>
      <dgm:spPr/>
      <dgm:t>
        <a:bodyPr/>
        <a:lstStyle/>
        <a:p>
          <a:endParaRPr lang="el-GR"/>
        </a:p>
      </dgm:t>
    </dgm:pt>
    <dgm:pt modelId="{09FC79FD-C9A0-45A7-A6C4-83FF7E948799}" type="sibTrans" cxnId="{54EB8366-296F-448E-ADFD-A5235F2EA7B0}">
      <dgm:prSet/>
      <dgm:spPr/>
      <dgm:t>
        <a:bodyPr/>
        <a:lstStyle/>
        <a:p>
          <a:endParaRPr lang="el-GR"/>
        </a:p>
      </dgm:t>
    </dgm:pt>
    <dgm:pt modelId="{E36070CB-44B9-4D58-9FFE-0A537C5D43D6}">
      <dgm:prSet/>
      <dgm:spPr/>
      <dgm:t>
        <a:bodyPr/>
        <a:lstStyle/>
        <a:p>
          <a:r>
            <a:rPr lang="el-GR" b="1" u="sng" dirty="0" smtClean="0">
              <a:solidFill>
                <a:srgbClr val="003399"/>
              </a:solidFill>
            </a:rPr>
            <a:t>3 μήνες</a:t>
          </a:r>
          <a:r>
            <a:rPr lang="el-GR" dirty="0" smtClean="0">
              <a:solidFill>
                <a:srgbClr val="003399"/>
              </a:solidFill>
            </a:rPr>
            <a:t>: </a:t>
          </a:r>
          <a:r>
            <a:rPr lang="el-GR" dirty="0" smtClean="0">
              <a:solidFill>
                <a:srgbClr val="C00000"/>
              </a:solidFill>
            </a:rPr>
            <a:t>20 ECTS</a:t>
          </a:r>
          <a:endParaRPr lang="el-GR" dirty="0" smtClean="0">
            <a:solidFill>
              <a:srgbClr val="C00000"/>
            </a:solidFill>
          </a:endParaRPr>
        </a:p>
      </dgm:t>
    </dgm:pt>
    <dgm:pt modelId="{113AAA30-232E-4215-9F43-4A830DBBC8BB}" type="parTrans" cxnId="{66985AAD-2035-4A18-867D-5D61F3C25141}">
      <dgm:prSet/>
      <dgm:spPr/>
      <dgm:t>
        <a:bodyPr/>
        <a:lstStyle/>
        <a:p>
          <a:endParaRPr lang="el-GR"/>
        </a:p>
      </dgm:t>
    </dgm:pt>
    <dgm:pt modelId="{613CB395-D430-43A8-85C0-6F5F75D1FF73}" type="sibTrans" cxnId="{66985AAD-2035-4A18-867D-5D61F3C25141}">
      <dgm:prSet/>
      <dgm:spPr/>
      <dgm:t>
        <a:bodyPr/>
        <a:lstStyle/>
        <a:p>
          <a:endParaRPr lang="el-GR"/>
        </a:p>
      </dgm:t>
    </dgm:pt>
    <dgm:pt modelId="{797C7D85-3F53-4BA6-9DB5-7B0A693E6F18}" type="pres">
      <dgm:prSet presAssocID="{660C0AA2-3C34-4871-B4ED-07B8E83CB4A4}" presName="Name0" presStyleCnt="0">
        <dgm:presLayoutVars>
          <dgm:dir/>
          <dgm:animLvl val="lvl"/>
          <dgm:resizeHandles val="exact"/>
        </dgm:presLayoutVars>
      </dgm:prSet>
      <dgm:spPr/>
    </dgm:pt>
    <dgm:pt modelId="{1E6E2E0F-4C90-4271-A3ED-37870D97F339}" type="pres">
      <dgm:prSet presAssocID="{D1F35BB6-E8E0-4671-9667-D3DADDDF6CF0}" presName="composite" presStyleCnt="0"/>
      <dgm:spPr/>
    </dgm:pt>
    <dgm:pt modelId="{E06A5B7F-CA79-4867-A9CB-0EE051634C3C}" type="pres">
      <dgm:prSet presAssocID="{D1F35BB6-E8E0-4671-9667-D3DADDDF6CF0}" presName="parTx" presStyleLbl="alignNode1" presStyleIdx="0" presStyleCnt="2" custLinFactNeighborX="-1" custLinFactNeighborY="-5830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379DCB21-9169-4E3C-B074-20C007F95462}" type="pres">
      <dgm:prSet presAssocID="{D1F35BB6-E8E0-4671-9667-D3DADDDF6CF0}" presName="desTx" presStyleLbl="alignAccFollowNode1" presStyleIdx="0" presStyleCnt="2" custLinFactNeighborX="-1" custLinFactNeighborY="-342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BE7CDB79-3A44-47D8-B4AE-26354CA8E684}" type="pres">
      <dgm:prSet presAssocID="{FDC513FE-3BAB-49F6-A41E-4939B16BF93F}" presName="space" presStyleCnt="0"/>
      <dgm:spPr/>
    </dgm:pt>
    <dgm:pt modelId="{2DE1E0AB-7388-4272-A2E9-A82C82CA0636}" type="pres">
      <dgm:prSet presAssocID="{86B0A443-1B13-4300-B755-C0A824A7E8B4}" presName="composite" presStyleCnt="0"/>
      <dgm:spPr/>
    </dgm:pt>
    <dgm:pt modelId="{378A66F9-183C-4812-8D32-E7AD0751D965}" type="pres">
      <dgm:prSet presAssocID="{86B0A443-1B13-4300-B755-C0A824A7E8B4}" presName="parTx" presStyleLbl="alignNode1" presStyleIdx="1" presStyleCnt="2" custLinFactNeighborX="-1295" custLinFactNeighborY="-5830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625F154D-DE82-4636-A8F1-EDDAAB5E3953}" type="pres">
      <dgm:prSet presAssocID="{86B0A443-1B13-4300-B755-C0A824A7E8B4}" presName="desTx" presStyleLbl="alignAccFollowNode1" presStyleIdx="1" presStyleCnt="2" custLinFactNeighborX="-1295" custLinFactNeighborY="-1450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70C17795-5790-4959-9E22-72D67A844434}" srcId="{660C0AA2-3C34-4871-B4ED-07B8E83CB4A4}" destId="{D1F35BB6-E8E0-4671-9667-D3DADDDF6CF0}" srcOrd="0" destOrd="0" parTransId="{15854CFD-F848-488D-B3F9-3E6D94812B27}" sibTransId="{FDC513FE-3BAB-49F6-A41E-4939B16BF93F}"/>
    <dgm:cxn modelId="{EB859110-6E3C-4DD8-A9F8-3EB851FF4CD3}" type="presOf" srcId="{8D6221AF-0234-4495-9BFA-81B2AC68C314}" destId="{379DCB21-9169-4E3C-B074-20C007F95462}" srcOrd="0" destOrd="4" presId="urn:microsoft.com/office/officeart/2005/8/layout/hList1"/>
    <dgm:cxn modelId="{856ABB0F-FD6B-45F8-B296-6DC6D4EF1A7F}" srcId="{8A3105A7-EAA2-4F4A-BA78-73F05EA8D350}" destId="{49515D6A-3069-496A-B414-FDF978127809}" srcOrd="0" destOrd="0" parTransId="{F06E22F7-1B8B-4F2C-BA1E-C13E52B253C1}" sibTransId="{12EF04C7-05D2-4847-AD8D-71043CC17211}"/>
    <dgm:cxn modelId="{A06EFBEE-98FC-43BF-88C2-540053A6F3C5}" type="presOf" srcId="{86B0A443-1B13-4300-B755-C0A824A7E8B4}" destId="{378A66F9-183C-4812-8D32-E7AD0751D965}" srcOrd="0" destOrd="0" presId="urn:microsoft.com/office/officeart/2005/8/layout/hList1"/>
    <dgm:cxn modelId="{BB9EAEE8-75D2-4AE3-9167-E12363359E55}" srcId="{D1F35BB6-E8E0-4671-9667-D3DADDDF6CF0}" destId="{FDD9C4DA-2AE3-4123-8913-94A12AE7DCBB}" srcOrd="1" destOrd="0" parTransId="{9AB917AC-D113-4D9F-88F5-EEB964132C5D}" sibTransId="{052BBE0D-A340-4317-B2E4-F541D9B67A99}"/>
    <dgm:cxn modelId="{8ADF95CC-304F-4B58-811E-9C4A73AA199B}" type="presOf" srcId="{FBC584C2-E3EF-4D8E-8D79-5767FEF47653}" destId="{625F154D-DE82-4636-A8F1-EDDAAB5E3953}" srcOrd="0" destOrd="0" presId="urn:microsoft.com/office/officeart/2005/8/layout/hList1"/>
    <dgm:cxn modelId="{29084897-FD7F-4ED9-A590-4F263C5DA9DC}" type="presOf" srcId="{64C31512-38F0-482F-9A2C-4069023855BC}" destId="{625F154D-DE82-4636-A8F1-EDDAAB5E3953}" srcOrd="0" destOrd="3" presId="urn:microsoft.com/office/officeart/2005/8/layout/hList1"/>
    <dgm:cxn modelId="{D93A915C-15BE-42B0-836C-C94DCDC833ED}" srcId="{86B0A443-1B13-4300-B755-C0A824A7E8B4}" destId="{0C8417E9-CBF2-46B3-8C90-1DDB14CED74B}" srcOrd="2" destOrd="0" parTransId="{C0979BFC-9C1D-47D2-8114-770A6ADCD9E7}" sibTransId="{5B70FF52-B64A-4974-9A1C-F40A509E32F8}"/>
    <dgm:cxn modelId="{DA7218D6-5B9C-46C2-9279-214939CFDBA9}" type="presOf" srcId="{7A0A3BA0-799C-4698-B57C-DA4711203436}" destId="{379DCB21-9169-4E3C-B074-20C007F95462}" srcOrd="0" destOrd="0" presId="urn:microsoft.com/office/officeart/2005/8/layout/hList1"/>
    <dgm:cxn modelId="{54EB8366-296F-448E-ADFD-A5235F2EA7B0}" srcId="{8A3105A7-EAA2-4F4A-BA78-73F05EA8D350}" destId="{8D6221AF-0234-4495-9BFA-81B2AC68C314}" srcOrd="1" destOrd="0" parTransId="{54AC7ED6-96EB-4B47-9D7E-B083D5BEA382}" sibTransId="{09FC79FD-C9A0-45A7-A6C4-83FF7E948799}"/>
    <dgm:cxn modelId="{0D437FCB-D5C6-473F-94F1-E7E77A942F23}" srcId="{86B0A443-1B13-4300-B755-C0A824A7E8B4}" destId="{64C31512-38F0-482F-9A2C-4069023855BC}" srcOrd="3" destOrd="0" parTransId="{BD9B54BF-9EFA-4D25-9F5D-F635D17EF7C7}" sibTransId="{2A6D6833-D1F1-4CD2-BAFE-D2531CE7135C}"/>
    <dgm:cxn modelId="{52631690-121A-4D11-B2FB-9C934871CA0B}" srcId="{D1F35BB6-E8E0-4671-9667-D3DADDDF6CF0}" destId="{7A0A3BA0-799C-4698-B57C-DA4711203436}" srcOrd="0" destOrd="0" parTransId="{30123544-0251-498B-AFC2-F32171BF0AE3}" sibTransId="{FAB29A8B-5635-4B5C-A87D-C061669ACB9F}"/>
    <dgm:cxn modelId="{3D198843-5B8B-4733-A0FE-3D49B92A82CE}" type="presOf" srcId="{E36070CB-44B9-4D58-9FFE-0A537C5D43D6}" destId="{379DCB21-9169-4E3C-B074-20C007F95462}" srcOrd="0" destOrd="5" presId="urn:microsoft.com/office/officeart/2005/8/layout/hList1"/>
    <dgm:cxn modelId="{66985AAD-2035-4A18-867D-5D61F3C25141}" srcId="{8A3105A7-EAA2-4F4A-BA78-73F05EA8D350}" destId="{E36070CB-44B9-4D58-9FFE-0A537C5D43D6}" srcOrd="2" destOrd="0" parTransId="{113AAA30-232E-4215-9F43-4A830DBBC8BB}" sibTransId="{613CB395-D430-43A8-85C0-6F5F75D1FF73}"/>
    <dgm:cxn modelId="{728EC4AF-99E3-46E5-B427-D7C10512D2B4}" type="presOf" srcId="{0C8417E9-CBF2-46B3-8C90-1DDB14CED74B}" destId="{625F154D-DE82-4636-A8F1-EDDAAB5E3953}" srcOrd="0" destOrd="2" presId="urn:microsoft.com/office/officeart/2005/8/layout/hList1"/>
    <dgm:cxn modelId="{9074A394-AB19-4176-A74C-AFE94CDE2D69}" type="presOf" srcId="{D1F35BB6-E8E0-4671-9667-D3DADDDF6CF0}" destId="{E06A5B7F-CA79-4867-A9CB-0EE051634C3C}" srcOrd="0" destOrd="0" presId="urn:microsoft.com/office/officeart/2005/8/layout/hList1"/>
    <dgm:cxn modelId="{621C57E1-BB48-4D79-9198-D71AA24341DE}" srcId="{86B0A443-1B13-4300-B755-C0A824A7E8B4}" destId="{FBC584C2-E3EF-4D8E-8D79-5767FEF47653}" srcOrd="0" destOrd="0" parTransId="{CD55A305-B0C3-41CB-B588-926B7A0D5F82}" sibTransId="{CAB44141-99CD-426A-A701-25BFD07EFDF6}"/>
    <dgm:cxn modelId="{434DF496-5F34-4DA6-A7EE-9E931C82D298}" type="presOf" srcId="{49515D6A-3069-496A-B414-FDF978127809}" destId="{379DCB21-9169-4E3C-B074-20C007F95462}" srcOrd="0" destOrd="3" presId="urn:microsoft.com/office/officeart/2005/8/layout/hList1"/>
    <dgm:cxn modelId="{32A568E0-3F87-4277-8A84-27C49111F683}" srcId="{D1F35BB6-E8E0-4671-9667-D3DADDDF6CF0}" destId="{8A3105A7-EAA2-4F4A-BA78-73F05EA8D350}" srcOrd="2" destOrd="0" parTransId="{DBD06728-9A3B-41DC-A564-E32B60FD1B2C}" sibTransId="{A3FA6574-0384-4335-A4D6-12C28E75ED14}"/>
    <dgm:cxn modelId="{FA1733FC-5E18-47C1-902D-3506C0BC17DC}" type="presOf" srcId="{660C0AA2-3C34-4871-B4ED-07B8E83CB4A4}" destId="{797C7D85-3F53-4BA6-9DB5-7B0A693E6F18}" srcOrd="0" destOrd="0" presId="urn:microsoft.com/office/officeart/2005/8/layout/hList1"/>
    <dgm:cxn modelId="{112F3EF5-C5E3-4FB3-A874-2156CF883823}" type="presOf" srcId="{8A3105A7-EAA2-4F4A-BA78-73F05EA8D350}" destId="{379DCB21-9169-4E3C-B074-20C007F95462}" srcOrd="0" destOrd="2" presId="urn:microsoft.com/office/officeart/2005/8/layout/hList1"/>
    <dgm:cxn modelId="{F53D52C6-4E98-4972-A960-12D06464B7C4}" type="presOf" srcId="{46BB7612-8C61-48DD-BB1C-97938DB5FE3C}" destId="{625F154D-DE82-4636-A8F1-EDDAAB5E3953}" srcOrd="0" destOrd="1" presId="urn:microsoft.com/office/officeart/2005/8/layout/hList1"/>
    <dgm:cxn modelId="{A47668EE-D20E-4300-A2B8-791408281B56}" srcId="{660C0AA2-3C34-4871-B4ED-07B8E83CB4A4}" destId="{86B0A443-1B13-4300-B755-C0A824A7E8B4}" srcOrd="1" destOrd="0" parTransId="{9E277968-D894-4D1A-8485-DF6B1E8A642F}" sibTransId="{E6D061A8-FA62-4549-9A8B-ADA23C5AACC8}"/>
    <dgm:cxn modelId="{2F8BD39A-872B-4332-AF48-1051C8F0AAD9}" srcId="{86B0A443-1B13-4300-B755-C0A824A7E8B4}" destId="{46BB7612-8C61-48DD-BB1C-97938DB5FE3C}" srcOrd="1" destOrd="0" parTransId="{B1C527D4-4E1C-4FD4-929C-0EEEDC0EA659}" sibTransId="{D664E280-BF2A-447E-A932-5AA9B4C04298}"/>
    <dgm:cxn modelId="{544CC160-8F93-4012-A505-DA71CE687797}" type="presOf" srcId="{FDD9C4DA-2AE3-4123-8913-94A12AE7DCBB}" destId="{379DCB21-9169-4E3C-B074-20C007F95462}" srcOrd="0" destOrd="1" presId="urn:microsoft.com/office/officeart/2005/8/layout/hList1"/>
    <dgm:cxn modelId="{FC227366-9D56-4206-BC97-925F87416FC1}" type="presParOf" srcId="{797C7D85-3F53-4BA6-9DB5-7B0A693E6F18}" destId="{1E6E2E0F-4C90-4271-A3ED-37870D97F339}" srcOrd="0" destOrd="0" presId="urn:microsoft.com/office/officeart/2005/8/layout/hList1"/>
    <dgm:cxn modelId="{9FFED5CB-0801-49A5-A2AD-B094783B9DA7}" type="presParOf" srcId="{1E6E2E0F-4C90-4271-A3ED-37870D97F339}" destId="{E06A5B7F-CA79-4867-A9CB-0EE051634C3C}" srcOrd="0" destOrd="0" presId="urn:microsoft.com/office/officeart/2005/8/layout/hList1"/>
    <dgm:cxn modelId="{5198668A-E8B4-4EFE-9364-7979BB181254}" type="presParOf" srcId="{1E6E2E0F-4C90-4271-A3ED-37870D97F339}" destId="{379DCB21-9169-4E3C-B074-20C007F95462}" srcOrd="1" destOrd="0" presId="urn:microsoft.com/office/officeart/2005/8/layout/hList1"/>
    <dgm:cxn modelId="{2A6EA64F-DC25-449A-8B82-ED3159BD9805}" type="presParOf" srcId="{797C7D85-3F53-4BA6-9DB5-7B0A693E6F18}" destId="{BE7CDB79-3A44-47D8-B4AE-26354CA8E684}" srcOrd="1" destOrd="0" presId="urn:microsoft.com/office/officeart/2005/8/layout/hList1"/>
    <dgm:cxn modelId="{4BA21E75-E762-48B9-9BF4-3943DD150114}" type="presParOf" srcId="{797C7D85-3F53-4BA6-9DB5-7B0A693E6F18}" destId="{2DE1E0AB-7388-4272-A2E9-A82C82CA0636}" srcOrd="2" destOrd="0" presId="urn:microsoft.com/office/officeart/2005/8/layout/hList1"/>
    <dgm:cxn modelId="{478ADD83-11EE-4D76-A130-E1DE2174A2D9}" type="presParOf" srcId="{2DE1E0AB-7388-4272-A2E9-A82C82CA0636}" destId="{378A66F9-183C-4812-8D32-E7AD0751D965}" srcOrd="0" destOrd="0" presId="urn:microsoft.com/office/officeart/2005/8/layout/hList1"/>
    <dgm:cxn modelId="{57966C98-EBAE-4AF1-ADA2-F1389F005E75}" type="presParOf" srcId="{2DE1E0AB-7388-4272-A2E9-A82C82CA0636}" destId="{625F154D-DE82-4636-A8F1-EDDAAB5E3953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660C0AA2-3C34-4871-B4ED-07B8E83CB4A4}" type="doc">
      <dgm:prSet loTypeId="urn:microsoft.com/office/officeart/2005/8/layout/hList1" loCatId="list" qsTypeId="urn:microsoft.com/office/officeart/2005/8/quickstyle/simple5" qsCatId="simple" csTypeId="urn:microsoft.com/office/officeart/2005/8/colors/accent2_3" csCatId="accent2" phldr="1"/>
      <dgm:spPr/>
      <dgm:t>
        <a:bodyPr/>
        <a:lstStyle/>
        <a:p>
          <a:endParaRPr lang="el-GR"/>
        </a:p>
      </dgm:t>
    </dgm:pt>
    <dgm:pt modelId="{D1F35BB6-E8E0-4671-9667-D3DADDDF6CF0}">
      <dgm:prSet phldrT="[Κείμενο]"/>
      <dgm:spPr/>
      <dgm:t>
        <a:bodyPr/>
        <a:lstStyle/>
        <a:p>
          <a:r>
            <a:rPr lang="el-GR" b="1" dirty="0" smtClean="0">
              <a:solidFill>
                <a:srgbClr val="FFCC00"/>
              </a:solidFill>
            </a:rPr>
            <a:t>ΣΠΟΥΔΕΣ</a:t>
          </a:r>
          <a:endParaRPr lang="el-GR" b="1" dirty="0">
            <a:solidFill>
              <a:srgbClr val="FFCC00"/>
            </a:solidFill>
          </a:endParaRPr>
        </a:p>
      </dgm:t>
    </dgm:pt>
    <dgm:pt modelId="{15854CFD-F848-488D-B3F9-3E6D94812B27}" type="parTrans" cxnId="{70C17795-5790-4959-9E22-72D67A844434}">
      <dgm:prSet/>
      <dgm:spPr/>
      <dgm:t>
        <a:bodyPr/>
        <a:lstStyle/>
        <a:p>
          <a:endParaRPr lang="el-GR"/>
        </a:p>
      </dgm:t>
    </dgm:pt>
    <dgm:pt modelId="{FDC513FE-3BAB-49F6-A41E-4939B16BF93F}" type="sibTrans" cxnId="{70C17795-5790-4959-9E22-72D67A844434}">
      <dgm:prSet/>
      <dgm:spPr/>
      <dgm:t>
        <a:bodyPr/>
        <a:lstStyle/>
        <a:p>
          <a:endParaRPr lang="el-GR"/>
        </a:p>
      </dgm:t>
    </dgm:pt>
    <dgm:pt modelId="{7A0A3BA0-799C-4698-B57C-DA4711203436}">
      <dgm:prSet phldrT="[Κείμενο]"/>
      <dgm:spPr/>
      <dgm:t>
        <a:bodyPr/>
        <a:lstStyle/>
        <a:p>
          <a:r>
            <a:rPr lang="el-GR" dirty="0" smtClean="0">
              <a:solidFill>
                <a:srgbClr val="003399"/>
              </a:solidFill>
            </a:rPr>
            <a:t>Συμφωνία Μάθησης υπογεγραμμένη και από τα τρία εμπλεκόμενα μέρη</a:t>
          </a:r>
          <a:endParaRPr lang="el-GR" dirty="0">
            <a:solidFill>
              <a:srgbClr val="003399"/>
            </a:solidFill>
          </a:endParaRPr>
        </a:p>
      </dgm:t>
    </dgm:pt>
    <dgm:pt modelId="{30123544-0251-498B-AFC2-F32171BF0AE3}" type="parTrans" cxnId="{52631690-121A-4D11-B2FB-9C934871CA0B}">
      <dgm:prSet/>
      <dgm:spPr/>
      <dgm:t>
        <a:bodyPr/>
        <a:lstStyle/>
        <a:p>
          <a:endParaRPr lang="el-GR"/>
        </a:p>
      </dgm:t>
    </dgm:pt>
    <dgm:pt modelId="{FAB29A8B-5635-4B5C-A87D-C061669ACB9F}" type="sibTrans" cxnId="{52631690-121A-4D11-B2FB-9C934871CA0B}">
      <dgm:prSet/>
      <dgm:spPr/>
      <dgm:t>
        <a:bodyPr/>
        <a:lstStyle/>
        <a:p>
          <a:endParaRPr lang="el-GR"/>
        </a:p>
      </dgm:t>
    </dgm:pt>
    <dgm:pt modelId="{FDD9C4DA-2AE3-4123-8913-94A12AE7DCBB}">
      <dgm:prSet phldrT="[Κείμενο]"/>
      <dgm:spPr/>
      <dgm:t>
        <a:bodyPr/>
        <a:lstStyle/>
        <a:p>
          <a:r>
            <a:rPr lang="el-GR" dirty="0" smtClean="0">
              <a:solidFill>
                <a:srgbClr val="003399"/>
              </a:solidFill>
            </a:rPr>
            <a:t>Ευρωπαϊκή κάρτα ασφάλισης</a:t>
          </a:r>
          <a:endParaRPr lang="el-GR" dirty="0">
            <a:solidFill>
              <a:srgbClr val="003399"/>
            </a:solidFill>
          </a:endParaRPr>
        </a:p>
      </dgm:t>
    </dgm:pt>
    <dgm:pt modelId="{9AB917AC-D113-4D9F-88F5-EEB964132C5D}" type="parTrans" cxnId="{BB9EAEE8-75D2-4AE3-9167-E12363359E55}">
      <dgm:prSet/>
      <dgm:spPr/>
      <dgm:t>
        <a:bodyPr/>
        <a:lstStyle/>
        <a:p>
          <a:endParaRPr lang="el-GR"/>
        </a:p>
      </dgm:t>
    </dgm:pt>
    <dgm:pt modelId="{052BBE0D-A340-4317-B2E4-F541D9B67A99}" type="sibTrans" cxnId="{BB9EAEE8-75D2-4AE3-9167-E12363359E55}">
      <dgm:prSet/>
      <dgm:spPr/>
      <dgm:t>
        <a:bodyPr/>
        <a:lstStyle/>
        <a:p>
          <a:endParaRPr lang="el-GR"/>
        </a:p>
      </dgm:t>
    </dgm:pt>
    <dgm:pt modelId="{86B0A443-1B13-4300-B755-C0A824A7E8B4}">
      <dgm:prSet phldrT="[Κείμενο]"/>
      <dgm:spPr/>
      <dgm:t>
        <a:bodyPr/>
        <a:lstStyle/>
        <a:p>
          <a:r>
            <a:rPr lang="el-GR" b="1" dirty="0" smtClean="0">
              <a:solidFill>
                <a:srgbClr val="FFCC00"/>
              </a:solidFill>
            </a:rPr>
            <a:t>ΠΡΑΚΤΙΚΗ</a:t>
          </a:r>
          <a:endParaRPr lang="el-GR" b="1" dirty="0">
            <a:solidFill>
              <a:srgbClr val="FFCC00"/>
            </a:solidFill>
          </a:endParaRPr>
        </a:p>
      </dgm:t>
    </dgm:pt>
    <dgm:pt modelId="{9E277968-D894-4D1A-8485-DF6B1E8A642F}" type="parTrans" cxnId="{A47668EE-D20E-4300-A2B8-791408281B56}">
      <dgm:prSet/>
      <dgm:spPr/>
      <dgm:t>
        <a:bodyPr/>
        <a:lstStyle/>
        <a:p>
          <a:endParaRPr lang="el-GR"/>
        </a:p>
      </dgm:t>
    </dgm:pt>
    <dgm:pt modelId="{E6D061A8-FA62-4549-9A8B-ADA23C5AACC8}" type="sibTrans" cxnId="{A47668EE-D20E-4300-A2B8-791408281B56}">
      <dgm:prSet/>
      <dgm:spPr/>
      <dgm:t>
        <a:bodyPr/>
        <a:lstStyle/>
        <a:p>
          <a:endParaRPr lang="el-GR"/>
        </a:p>
      </dgm:t>
    </dgm:pt>
    <dgm:pt modelId="{8A3105A7-EAA2-4F4A-BA78-73F05EA8D350}">
      <dgm:prSet phldrT="[Κείμενο]"/>
      <dgm:spPr/>
      <dgm:t>
        <a:bodyPr/>
        <a:lstStyle/>
        <a:p>
          <a:r>
            <a:rPr lang="el-GR" dirty="0" smtClean="0">
              <a:solidFill>
                <a:srgbClr val="003399"/>
              </a:solidFill>
            </a:rPr>
            <a:t>Φωτοτυπία ταυτότητας/ διαβατηρίου</a:t>
          </a:r>
          <a:endParaRPr lang="el-GR" dirty="0">
            <a:solidFill>
              <a:srgbClr val="003399"/>
            </a:solidFill>
          </a:endParaRPr>
        </a:p>
      </dgm:t>
    </dgm:pt>
    <dgm:pt modelId="{DBD06728-9A3B-41DC-A564-E32B60FD1B2C}" type="parTrans" cxnId="{32A568E0-3F87-4277-8A84-27C49111F683}">
      <dgm:prSet/>
      <dgm:spPr/>
      <dgm:t>
        <a:bodyPr/>
        <a:lstStyle/>
        <a:p>
          <a:endParaRPr lang="el-GR"/>
        </a:p>
      </dgm:t>
    </dgm:pt>
    <dgm:pt modelId="{A3FA6574-0384-4335-A4D6-12C28E75ED14}" type="sibTrans" cxnId="{32A568E0-3F87-4277-8A84-27C49111F683}">
      <dgm:prSet/>
      <dgm:spPr/>
      <dgm:t>
        <a:bodyPr/>
        <a:lstStyle/>
        <a:p>
          <a:endParaRPr lang="el-GR"/>
        </a:p>
      </dgm:t>
    </dgm:pt>
    <dgm:pt modelId="{FA5314F5-1143-4B09-8F83-EEEF5C91AC81}">
      <dgm:prSet phldrT="[Κείμενο]"/>
      <dgm:spPr/>
      <dgm:t>
        <a:bodyPr/>
        <a:lstStyle/>
        <a:p>
          <a:r>
            <a:rPr lang="el-GR" dirty="0" smtClean="0">
              <a:solidFill>
                <a:srgbClr val="003399"/>
              </a:solidFill>
            </a:rPr>
            <a:t>Τραπεζικό λογαριασμό</a:t>
          </a:r>
          <a:endParaRPr lang="el-GR" dirty="0">
            <a:solidFill>
              <a:srgbClr val="003399"/>
            </a:solidFill>
          </a:endParaRPr>
        </a:p>
      </dgm:t>
    </dgm:pt>
    <dgm:pt modelId="{AF056D32-6DA6-4EC0-9EDE-BAB3BA8E90F1}" type="parTrans" cxnId="{E16B6F3C-95A1-4FD6-AF7C-0D70BC645460}">
      <dgm:prSet/>
      <dgm:spPr/>
      <dgm:t>
        <a:bodyPr/>
        <a:lstStyle/>
        <a:p>
          <a:endParaRPr lang="el-GR"/>
        </a:p>
      </dgm:t>
    </dgm:pt>
    <dgm:pt modelId="{69E8B89F-D016-4D84-8C65-0041FE4A420B}" type="sibTrans" cxnId="{E16B6F3C-95A1-4FD6-AF7C-0D70BC645460}">
      <dgm:prSet/>
      <dgm:spPr/>
      <dgm:t>
        <a:bodyPr/>
        <a:lstStyle/>
        <a:p>
          <a:endParaRPr lang="el-GR"/>
        </a:p>
      </dgm:t>
    </dgm:pt>
    <dgm:pt modelId="{12BB6844-05C9-47D5-ABED-F066D7260A4C}">
      <dgm:prSet phldrT="[Κείμενο]"/>
      <dgm:spPr/>
      <dgm:t>
        <a:bodyPr/>
        <a:lstStyle/>
        <a:p>
          <a:r>
            <a:rPr lang="el-GR" dirty="0" smtClean="0">
              <a:solidFill>
                <a:srgbClr val="003399"/>
              </a:solidFill>
            </a:rPr>
            <a:t>Αντίγραφα πιστοποιητικών γλωσσομάθειας</a:t>
          </a:r>
          <a:endParaRPr lang="el-GR" dirty="0">
            <a:solidFill>
              <a:srgbClr val="003399"/>
            </a:solidFill>
          </a:endParaRPr>
        </a:p>
      </dgm:t>
    </dgm:pt>
    <dgm:pt modelId="{67999352-F81A-48B2-837C-2F64C9FEB52F}" type="parTrans" cxnId="{6B41E9D6-7F32-456E-A897-E7B2A8B5926F}">
      <dgm:prSet/>
      <dgm:spPr/>
      <dgm:t>
        <a:bodyPr/>
        <a:lstStyle/>
        <a:p>
          <a:endParaRPr lang="el-GR"/>
        </a:p>
      </dgm:t>
    </dgm:pt>
    <dgm:pt modelId="{0EDBCCD7-AABF-4F48-8B01-5FFDAD9811EF}" type="sibTrans" cxnId="{6B41E9D6-7F32-456E-A897-E7B2A8B5926F}">
      <dgm:prSet/>
      <dgm:spPr/>
      <dgm:t>
        <a:bodyPr/>
        <a:lstStyle/>
        <a:p>
          <a:endParaRPr lang="el-GR"/>
        </a:p>
      </dgm:t>
    </dgm:pt>
    <dgm:pt modelId="{FBC584C2-E3EF-4D8E-8D79-5767FEF47653}">
      <dgm:prSet phldrT="[Κείμενο]"/>
      <dgm:spPr/>
      <dgm:t>
        <a:bodyPr/>
        <a:lstStyle/>
        <a:p>
          <a:r>
            <a:rPr lang="el-GR" dirty="0" smtClean="0">
              <a:solidFill>
                <a:srgbClr val="003399"/>
              </a:solidFill>
            </a:rPr>
            <a:t>Συμφωνία Μάθησης υπογεγραμμένη και από τα τρία εμπλεκόμενα μέρη</a:t>
          </a:r>
          <a:endParaRPr lang="el-GR" dirty="0">
            <a:solidFill>
              <a:srgbClr val="003399"/>
            </a:solidFill>
          </a:endParaRPr>
        </a:p>
      </dgm:t>
    </dgm:pt>
    <dgm:pt modelId="{CD55A305-B0C3-41CB-B588-926B7A0D5F82}" type="parTrans" cxnId="{621C57E1-BB48-4D79-9198-D71AA24341DE}">
      <dgm:prSet/>
      <dgm:spPr/>
      <dgm:t>
        <a:bodyPr/>
        <a:lstStyle/>
        <a:p>
          <a:endParaRPr lang="el-GR"/>
        </a:p>
      </dgm:t>
    </dgm:pt>
    <dgm:pt modelId="{CAB44141-99CD-426A-A701-25BFD07EFDF6}" type="sibTrans" cxnId="{621C57E1-BB48-4D79-9198-D71AA24341DE}">
      <dgm:prSet/>
      <dgm:spPr/>
      <dgm:t>
        <a:bodyPr/>
        <a:lstStyle/>
        <a:p>
          <a:endParaRPr lang="el-GR"/>
        </a:p>
      </dgm:t>
    </dgm:pt>
    <dgm:pt modelId="{A1FA8EA6-39CD-41E3-8B8E-35529435A4A6}">
      <dgm:prSet/>
      <dgm:spPr/>
      <dgm:t>
        <a:bodyPr/>
        <a:lstStyle/>
        <a:p>
          <a:r>
            <a:rPr lang="el-GR" dirty="0" smtClean="0">
              <a:solidFill>
                <a:srgbClr val="003399"/>
              </a:solidFill>
            </a:rPr>
            <a:t>Ευρωπαϊκή κάρτα ασφάλισης</a:t>
          </a:r>
          <a:endParaRPr lang="el-GR" dirty="0">
            <a:solidFill>
              <a:srgbClr val="003399"/>
            </a:solidFill>
          </a:endParaRPr>
        </a:p>
      </dgm:t>
    </dgm:pt>
    <dgm:pt modelId="{6BC9535F-DC62-4496-B5CD-B29DE5990497}" type="parTrans" cxnId="{96D3060B-6E1B-4E4D-831A-C7674AD11829}">
      <dgm:prSet/>
      <dgm:spPr/>
      <dgm:t>
        <a:bodyPr/>
        <a:lstStyle/>
        <a:p>
          <a:endParaRPr lang="el-GR"/>
        </a:p>
      </dgm:t>
    </dgm:pt>
    <dgm:pt modelId="{59F509AE-4EED-462E-9F47-6CDAFFE1665C}" type="sibTrans" cxnId="{96D3060B-6E1B-4E4D-831A-C7674AD11829}">
      <dgm:prSet/>
      <dgm:spPr/>
      <dgm:t>
        <a:bodyPr/>
        <a:lstStyle/>
        <a:p>
          <a:endParaRPr lang="el-GR"/>
        </a:p>
      </dgm:t>
    </dgm:pt>
    <dgm:pt modelId="{E2DCEA1B-0D4A-493B-94FD-655AAFC0A0BB}">
      <dgm:prSet/>
      <dgm:spPr/>
      <dgm:t>
        <a:bodyPr/>
        <a:lstStyle/>
        <a:p>
          <a:r>
            <a:rPr lang="el-GR" dirty="0" smtClean="0">
              <a:solidFill>
                <a:srgbClr val="003399"/>
              </a:solidFill>
            </a:rPr>
            <a:t>Φωτοτυπία ταυτότητας/ διαβατηρίου</a:t>
          </a:r>
          <a:endParaRPr lang="el-GR" dirty="0">
            <a:solidFill>
              <a:srgbClr val="003399"/>
            </a:solidFill>
          </a:endParaRPr>
        </a:p>
      </dgm:t>
    </dgm:pt>
    <dgm:pt modelId="{637894CC-31D1-4897-840B-BB569E5BF971}" type="parTrans" cxnId="{4C05C87F-ABB7-44AE-A7E2-5A0EF23F2F40}">
      <dgm:prSet/>
      <dgm:spPr/>
      <dgm:t>
        <a:bodyPr/>
        <a:lstStyle/>
        <a:p>
          <a:endParaRPr lang="el-GR"/>
        </a:p>
      </dgm:t>
    </dgm:pt>
    <dgm:pt modelId="{CE9170B5-F0FE-4AD7-9BE5-66DA3741E28B}" type="sibTrans" cxnId="{4C05C87F-ABB7-44AE-A7E2-5A0EF23F2F40}">
      <dgm:prSet/>
      <dgm:spPr/>
      <dgm:t>
        <a:bodyPr/>
        <a:lstStyle/>
        <a:p>
          <a:endParaRPr lang="el-GR"/>
        </a:p>
      </dgm:t>
    </dgm:pt>
    <dgm:pt modelId="{5B49BB09-B7A8-47E0-9767-9F8697CC06D8}">
      <dgm:prSet/>
      <dgm:spPr/>
      <dgm:t>
        <a:bodyPr/>
        <a:lstStyle/>
        <a:p>
          <a:r>
            <a:rPr lang="el-GR" dirty="0" smtClean="0">
              <a:solidFill>
                <a:srgbClr val="003399"/>
              </a:solidFill>
            </a:rPr>
            <a:t>Τραπεζικό λογαριασμό</a:t>
          </a:r>
          <a:endParaRPr lang="el-GR" dirty="0">
            <a:solidFill>
              <a:srgbClr val="003399"/>
            </a:solidFill>
          </a:endParaRPr>
        </a:p>
      </dgm:t>
    </dgm:pt>
    <dgm:pt modelId="{2438189F-A227-4654-83AE-E39158F97509}" type="parTrans" cxnId="{1C1C7984-6BC7-42D4-9944-06C45F1764F7}">
      <dgm:prSet/>
      <dgm:spPr/>
      <dgm:t>
        <a:bodyPr/>
        <a:lstStyle/>
        <a:p>
          <a:endParaRPr lang="el-GR"/>
        </a:p>
      </dgm:t>
    </dgm:pt>
    <dgm:pt modelId="{5B6B6E70-0A19-4F34-BC6D-C74877E319A1}" type="sibTrans" cxnId="{1C1C7984-6BC7-42D4-9944-06C45F1764F7}">
      <dgm:prSet/>
      <dgm:spPr/>
      <dgm:t>
        <a:bodyPr/>
        <a:lstStyle/>
        <a:p>
          <a:endParaRPr lang="el-GR"/>
        </a:p>
      </dgm:t>
    </dgm:pt>
    <dgm:pt modelId="{A9055709-41CC-4463-938D-005C257D42E5}">
      <dgm:prSet/>
      <dgm:spPr/>
      <dgm:t>
        <a:bodyPr/>
        <a:lstStyle/>
        <a:p>
          <a:r>
            <a:rPr lang="el-GR" dirty="0" smtClean="0">
              <a:solidFill>
                <a:srgbClr val="003399"/>
              </a:solidFill>
            </a:rPr>
            <a:t>Αντίγραφα πιστοποιητικών γλωσσομάθειας</a:t>
          </a:r>
          <a:endParaRPr lang="el-GR" dirty="0">
            <a:solidFill>
              <a:srgbClr val="003399"/>
            </a:solidFill>
          </a:endParaRPr>
        </a:p>
      </dgm:t>
    </dgm:pt>
    <dgm:pt modelId="{F4AB5DCD-F1E1-49C3-B4EC-6F0E889237B2}" type="parTrans" cxnId="{A9ECF6DE-ACEA-4F17-B55F-AE4C293241C5}">
      <dgm:prSet/>
      <dgm:spPr/>
      <dgm:t>
        <a:bodyPr/>
        <a:lstStyle/>
        <a:p>
          <a:endParaRPr lang="el-GR"/>
        </a:p>
      </dgm:t>
    </dgm:pt>
    <dgm:pt modelId="{FAA8AA29-87D3-4D69-B6E3-BAFACAEA0675}" type="sibTrans" cxnId="{A9ECF6DE-ACEA-4F17-B55F-AE4C293241C5}">
      <dgm:prSet/>
      <dgm:spPr/>
      <dgm:t>
        <a:bodyPr/>
        <a:lstStyle/>
        <a:p>
          <a:endParaRPr lang="el-GR"/>
        </a:p>
      </dgm:t>
    </dgm:pt>
    <dgm:pt modelId="{55A5823F-4C79-4669-A167-B000B0622BBD}">
      <dgm:prSet/>
      <dgm:spPr/>
      <dgm:t>
        <a:bodyPr/>
        <a:lstStyle/>
        <a:p>
          <a:r>
            <a:rPr lang="el-GR" dirty="0" smtClean="0">
              <a:solidFill>
                <a:srgbClr val="003399"/>
              </a:solidFill>
            </a:rPr>
            <a:t>Ασφάλεια προσωπικού ατυχήματος και αστικής ευθύνης</a:t>
          </a:r>
          <a:endParaRPr lang="el-GR" dirty="0">
            <a:solidFill>
              <a:srgbClr val="003399"/>
            </a:solidFill>
          </a:endParaRPr>
        </a:p>
      </dgm:t>
    </dgm:pt>
    <dgm:pt modelId="{3F11BB81-6798-476F-9F50-46F796E11542}" type="parTrans" cxnId="{334E09E1-3350-49F2-9FC6-94EA5794F15B}">
      <dgm:prSet/>
      <dgm:spPr/>
      <dgm:t>
        <a:bodyPr/>
        <a:lstStyle/>
        <a:p>
          <a:endParaRPr lang="el-GR"/>
        </a:p>
      </dgm:t>
    </dgm:pt>
    <dgm:pt modelId="{7E74703D-FED3-401A-A18F-51AAC76A0309}" type="sibTrans" cxnId="{334E09E1-3350-49F2-9FC6-94EA5794F15B}">
      <dgm:prSet/>
      <dgm:spPr/>
      <dgm:t>
        <a:bodyPr/>
        <a:lstStyle/>
        <a:p>
          <a:endParaRPr lang="el-GR"/>
        </a:p>
      </dgm:t>
    </dgm:pt>
    <dgm:pt modelId="{E48DE7AE-9D82-41EF-8C12-7E6195485B10}">
      <dgm:prSet phldrT="[Κείμενο]"/>
      <dgm:spPr/>
      <dgm:t>
        <a:bodyPr/>
        <a:lstStyle/>
        <a:p>
          <a:endParaRPr lang="el-GR" dirty="0"/>
        </a:p>
      </dgm:t>
    </dgm:pt>
    <dgm:pt modelId="{E6EA1410-7DDD-4E47-B993-F404FE0B420B}" type="sibTrans" cxnId="{EB5676C3-8DA4-4FE3-8BB1-7C52D42836D5}">
      <dgm:prSet/>
      <dgm:spPr/>
      <dgm:t>
        <a:bodyPr/>
        <a:lstStyle/>
        <a:p>
          <a:endParaRPr lang="el-GR"/>
        </a:p>
      </dgm:t>
    </dgm:pt>
    <dgm:pt modelId="{321A9773-9F98-4116-A314-CC5CB37F1140}" type="parTrans" cxnId="{EB5676C3-8DA4-4FE3-8BB1-7C52D42836D5}">
      <dgm:prSet/>
      <dgm:spPr/>
      <dgm:t>
        <a:bodyPr/>
        <a:lstStyle/>
        <a:p>
          <a:endParaRPr lang="el-GR"/>
        </a:p>
      </dgm:t>
    </dgm:pt>
    <dgm:pt modelId="{E6CC4EF5-2ED0-4B34-81BC-4CBCD67BDFA3}">
      <dgm:prSet/>
      <dgm:spPr/>
      <dgm:t>
        <a:bodyPr/>
        <a:lstStyle/>
        <a:p>
          <a:endParaRPr lang="el-GR" dirty="0">
            <a:solidFill>
              <a:srgbClr val="003399"/>
            </a:solidFill>
          </a:endParaRPr>
        </a:p>
      </dgm:t>
    </dgm:pt>
    <dgm:pt modelId="{00174DCB-16E1-46AF-8D23-D8BE71EA8F52}" type="sibTrans" cxnId="{29F586E8-0D2A-493C-B2DB-0A4D81AE276A}">
      <dgm:prSet/>
      <dgm:spPr/>
      <dgm:t>
        <a:bodyPr/>
        <a:lstStyle/>
        <a:p>
          <a:endParaRPr lang="el-GR"/>
        </a:p>
      </dgm:t>
    </dgm:pt>
    <dgm:pt modelId="{7AEEDC72-81F1-45F2-9F31-A37CF2720E43}" type="parTrans" cxnId="{29F586E8-0D2A-493C-B2DB-0A4D81AE276A}">
      <dgm:prSet/>
      <dgm:spPr/>
      <dgm:t>
        <a:bodyPr/>
        <a:lstStyle/>
        <a:p>
          <a:endParaRPr lang="el-GR"/>
        </a:p>
      </dgm:t>
    </dgm:pt>
    <dgm:pt modelId="{7540D09E-212F-4585-AD04-D78CA832AC58}">
      <dgm:prSet phldrT="[Κείμενο]"/>
      <dgm:spPr/>
      <dgm:t>
        <a:bodyPr/>
        <a:lstStyle/>
        <a:p>
          <a:endParaRPr lang="el-GR" dirty="0"/>
        </a:p>
      </dgm:t>
    </dgm:pt>
    <dgm:pt modelId="{D29E1ABF-34E1-4167-A69E-F8EA4A5C911C}" type="sibTrans" cxnId="{D8FB5F48-5E0F-406E-AC2F-60560D0DFAB0}">
      <dgm:prSet/>
      <dgm:spPr/>
      <dgm:t>
        <a:bodyPr/>
        <a:lstStyle/>
        <a:p>
          <a:endParaRPr lang="el-GR"/>
        </a:p>
      </dgm:t>
    </dgm:pt>
    <dgm:pt modelId="{9CEBBAB8-7BBB-4142-B44F-37ACB2990F45}" type="parTrans" cxnId="{D8FB5F48-5E0F-406E-AC2F-60560D0DFAB0}">
      <dgm:prSet/>
      <dgm:spPr/>
      <dgm:t>
        <a:bodyPr/>
        <a:lstStyle/>
        <a:p>
          <a:endParaRPr lang="el-GR"/>
        </a:p>
      </dgm:t>
    </dgm:pt>
    <dgm:pt modelId="{797C7D85-3F53-4BA6-9DB5-7B0A693E6F18}" type="pres">
      <dgm:prSet presAssocID="{660C0AA2-3C34-4871-B4ED-07B8E83CB4A4}" presName="Name0" presStyleCnt="0">
        <dgm:presLayoutVars>
          <dgm:dir/>
          <dgm:animLvl val="lvl"/>
          <dgm:resizeHandles val="exact"/>
        </dgm:presLayoutVars>
      </dgm:prSet>
      <dgm:spPr/>
    </dgm:pt>
    <dgm:pt modelId="{1E6E2E0F-4C90-4271-A3ED-37870D97F339}" type="pres">
      <dgm:prSet presAssocID="{D1F35BB6-E8E0-4671-9667-D3DADDDF6CF0}" presName="composite" presStyleCnt="0"/>
      <dgm:spPr/>
    </dgm:pt>
    <dgm:pt modelId="{E06A5B7F-CA79-4867-A9CB-0EE051634C3C}" type="pres">
      <dgm:prSet presAssocID="{D1F35BB6-E8E0-4671-9667-D3DADDDF6CF0}" presName="parTx" presStyleLbl="alignNode1" presStyleIdx="0" presStyleCnt="2" custLinFactNeighborX="-1" custLinFactNeighborY="-5830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379DCB21-9169-4E3C-B074-20C007F95462}" type="pres">
      <dgm:prSet presAssocID="{D1F35BB6-E8E0-4671-9667-D3DADDDF6CF0}" presName="desTx" presStyleLbl="alignAccFollowNode1" presStyleIdx="0" presStyleCnt="2" custLinFactNeighborX="-1" custLinFactNeighborY="-5610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BE7CDB79-3A44-47D8-B4AE-26354CA8E684}" type="pres">
      <dgm:prSet presAssocID="{FDC513FE-3BAB-49F6-A41E-4939B16BF93F}" presName="space" presStyleCnt="0"/>
      <dgm:spPr/>
    </dgm:pt>
    <dgm:pt modelId="{2DE1E0AB-7388-4272-A2E9-A82C82CA0636}" type="pres">
      <dgm:prSet presAssocID="{86B0A443-1B13-4300-B755-C0A824A7E8B4}" presName="composite" presStyleCnt="0"/>
      <dgm:spPr/>
    </dgm:pt>
    <dgm:pt modelId="{378A66F9-183C-4812-8D32-E7AD0751D965}" type="pres">
      <dgm:prSet presAssocID="{86B0A443-1B13-4300-B755-C0A824A7E8B4}" presName="parTx" presStyleLbl="alignNode1" presStyleIdx="1" presStyleCnt="2" custLinFactNeighborX="-1295" custLinFactNeighborY="-58301">
        <dgm:presLayoutVars>
          <dgm:chMax val="0"/>
          <dgm:chPref val="0"/>
          <dgm:bulletEnabled val="1"/>
        </dgm:presLayoutVars>
      </dgm:prSet>
      <dgm:spPr/>
    </dgm:pt>
    <dgm:pt modelId="{625F154D-DE82-4636-A8F1-EDDAAB5E3953}" type="pres">
      <dgm:prSet presAssocID="{86B0A443-1B13-4300-B755-C0A824A7E8B4}" presName="desTx" presStyleLbl="alignAccFollowNode1" presStyleIdx="1" presStyleCnt="2" custLinFactNeighborX="-1295" custLinFactNeighborY="-5610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7AE15858-FA6D-4A95-9A38-490B04DC1238}" type="presOf" srcId="{FDD9C4DA-2AE3-4123-8913-94A12AE7DCBB}" destId="{379DCB21-9169-4E3C-B074-20C007F95462}" srcOrd="0" destOrd="1" presId="urn:microsoft.com/office/officeart/2005/8/layout/hList1"/>
    <dgm:cxn modelId="{EB5676C3-8DA4-4FE3-8BB1-7C52D42836D5}" srcId="{D1F35BB6-E8E0-4671-9667-D3DADDDF6CF0}" destId="{E48DE7AE-9D82-41EF-8C12-7E6195485B10}" srcOrd="6" destOrd="0" parTransId="{321A9773-9F98-4116-A314-CC5CB37F1140}" sibTransId="{E6EA1410-7DDD-4E47-B993-F404FE0B420B}"/>
    <dgm:cxn modelId="{F15D7C24-155C-4E98-B915-0D5A1D2D35CD}" type="presOf" srcId="{A1FA8EA6-39CD-41E3-8B8E-35529435A4A6}" destId="{625F154D-DE82-4636-A8F1-EDDAAB5E3953}" srcOrd="0" destOrd="1" presId="urn:microsoft.com/office/officeart/2005/8/layout/hList1"/>
    <dgm:cxn modelId="{BED53751-E674-438B-B61F-D6E2C3F172F2}" type="presOf" srcId="{55A5823F-4C79-4669-A167-B000B0622BBD}" destId="{625F154D-DE82-4636-A8F1-EDDAAB5E3953}" srcOrd="0" destOrd="2" presId="urn:microsoft.com/office/officeart/2005/8/layout/hList1"/>
    <dgm:cxn modelId="{70C17795-5790-4959-9E22-72D67A844434}" srcId="{660C0AA2-3C34-4871-B4ED-07B8E83CB4A4}" destId="{D1F35BB6-E8E0-4671-9667-D3DADDDF6CF0}" srcOrd="0" destOrd="0" parTransId="{15854CFD-F848-488D-B3F9-3E6D94812B27}" sibTransId="{FDC513FE-3BAB-49F6-A41E-4939B16BF93F}"/>
    <dgm:cxn modelId="{E514245C-FF9C-4B72-92A7-091B377918DA}" type="presOf" srcId="{E2DCEA1B-0D4A-493B-94FD-655AAFC0A0BB}" destId="{625F154D-DE82-4636-A8F1-EDDAAB5E3953}" srcOrd="0" destOrd="3" presId="urn:microsoft.com/office/officeart/2005/8/layout/hList1"/>
    <dgm:cxn modelId="{621C57E1-BB48-4D79-9198-D71AA24341DE}" srcId="{86B0A443-1B13-4300-B755-C0A824A7E8B4}" destId="{FBC584C2-E3EF-4D8E-8D79-5767FEF47653}" srcOrd="0" destOrd="0" parTransId="{CD55A305-B0C3-41CB-B588-926B7A0D5F82}" sibTransId="{CAB44141-99CD-426A-A701-25BFD07EFDF6}"/>
    <dgm:cxn modelId="{71C0E38F-70E4-4BCC-8311-629210F35716}" type="presOf" srcId="{E6CC4EF5-2ED0-4B34-81BC-4CBCD67BDFA3}" destId="{625F154D-DE82-4636-A8F1-EDDAAB5E3953}" srcOrd="0" destOrd="6" presId="urn:microsoft.com/office/officeart/2005/8/layout/hList1"/>
    <dgm:cxn modelId="{E16B6F3C-95A1-4FD6-AF7C-0D70BC645460}" srcId="{D1F35BB6-E8E0-4671-9667-D3DADDDF6CF0}" destId="{FA5314F5-1143-4B09-8F83-EEEF5C91AC81}" srcOrd="3" destOrd="0" parTransId="{AF056D32-6DA6-4EC0-9EDE-BAB3BA8E90F1}" sibTransId="{69E8B89F-D016-4D84-8C65-0041FE4A420B}"/>
    <dgm:cxn modelId="{74809E36-7C33-498A-83BD-E90C7DE50DA5}" type="presOf" srcId="{FA5314F5-1143-4B09-8F83-EEEF5C91AC81}" destId="{379DCB21-9169-4E3C-B074-20C007F95462}" srcOrd="0" destOrd="3" presId="urn:microsoft.com/office/officeart/2005/8/layout/hList1"/>
    <dgm:cxn modelId="{52631690-121A-4D11-B2FB-9C934871CA0B}" srcId="{D1F35BB6-E8E0-4671-9667-D3DADDDF6CF0}" destId="{7A0A3BA0-799C-4698-B57C-DA4711203436}" srcOrd="0" destOrd="0" parTransId="{30123544-0251-498B-AFC2-F32171BF0AE3}" sibTransId="{FAB29A8B-5635-4B5C-A87D-C061669ACB9F}"/>
    <dgm:cxn modelId="{9BBF00A4-1232-44DB-99FE-7180270D3719}" type="presOf" srcId="{86B0A443-1B13-4300-B755-C0A824A7E8B4}" destId="{378A66F9-183C-4812-8D32-E7AD0751D965}" srcOrd="0" destOrd="0" presId="urn:microsoft.com/office/officeart/2005/8/layout/hList1"/>
    <dgm:cxn modelId="{6B41E9D6-7F32-456E-A897-E7B2A8B5926F}" srcId="{D1F35BB6-E8E0-4671-9667-D3DADDDF6CF0}" destId="{12BB6844-05C9-47D5-ABED-F066D7260A4C}" srcOrd="4" destOrd="0" parTransId="{67999352-F81A-48B2-837C-2F64C9FEB52F}" sibTransId="{0EDBCCD7-AABF-4F48-8B01-5FFDAD9811EF}"/>
    <dgm:cxn modelId="{79033B13-3B5E-4285-A7C6-B190B34B9ECC}" type="presOf" srcId="{E48DE7AE-9D82-41EF-8C12-7E6195485B10}" destId="{379DCB21-9169-4E3C-B074-20C007F95462}" srcOrd="0" destOrd="6" presId="urn:microsoft.com/office/officeart/2005/8/layout/hList1"/>
    <dgm:cxn modelId="{D8FB5F48-5E0F-406E-AC2F-60560D0DFAB0}" srcId="{D1F35BB6-E8E0-4671-9667-D3DADDDF6CF0}" destId="{7540D09E-212F-4585-AD04-D78CA832AC58}" srcOrd="5" destOrd="0" parTransId="{9CEBBAB8-7BBB-4142-B44F-37ACB2990F45}" sibTransId="{D29E1ABF-34E1-4167-A69E-F8EA4A5C911C}"/>
    <dgm:cxn modelId="{BB9EAEE8-75D2-4AE3-9167-E12363359E55}" srcId="{D1F35BB6-E8E0-4671-9667-D3DADDDF6CF0}" destId="{FDD9C4DA-2AE3-4123-8913-94A12AE7DCBB}" srcOrd="1" destOrd="0" parTransId="{9AB917AC-D113-4D9F-88F5-EEB964132C5D}" sibTransId="{052BBE0D-A340-4317-B2E4-F541D9B67A99}"/>
    <dgm:cxn modelId="{0452AEB6-7DEA-4266-98E9-FE8796C4C387}" type="presOf" srcId="{8A3105A7-EAA2-4F4A-BA78-73F05EA8D350}" destId="{379DCB21-9169-4E3C-B074-20C007F95462}" srcOrd="0" destOrd="2" presId="urn:microsoft.com/office/officeart/2005/8/layout/hList1"/>
    <dgm:cxn modelId="{A9253189-F8F2-4C2F-9D5B-4511089CAB72}" type="presOf" srcId="{7A0A3BA0-799C-4698-B57C-DA4711203436}" destId="{379DCB21-9169-4E3C-B074-20C007F95462}" srcOrd="0" destOrd="0" presId="urn:microsoft.com/office/officeart/2005/8/layout/hList1"/>
    <dgm:cxn modelId="{B7BC39C0-BCDB-4B8E-91F8-8D46C42E0962}" type="presOf" srcId="{12BB6844-05C9-47D5-ABED-F066D7260A4C}" destId="{379DCB21-9169-4E3C-B074-20C007F95462}" srcOrd="0" destOrd="4" presId="urn:microsoft.com/office/officeart/2005/8/layout/hList1"/>
    <dgm:cxn modelId="{0A346ECE-EA68-4C5C-B14A-39C3234A555B}" type="presOf" srcId="{660C0AA2-3C34-4871-B4ED-07B8E83CB4A4}" destId="{797C7D85-3F53-4BA6-9DB5-7B0A693E6F18}" srcOrd="0" destOrd="0" presId="urn:microsoft.com/office/officeart/2005/8/layout/hList1"/>
    <dgm:cxn modelId="{4D014372-6EE4-4A82-AA24-BD51D3599066}" type="presOf" srcId="{D1F35BB6-E8E0-4671-9667-D3DADDDF6CF0}" destId="{E06A5B7F-CA79-4867-A9CB-0EE051634C3C}" srcOrd="0" destOrd="0" presId="urn:microsoft.com/office/officeart/2005/8/layout/hList1"/>
    <dgm:cxn modelId="{C3579F41-EB6D-4DD9-8E6D-92E01E70A59D}" type="presOf" srcId="{5B49BB09-B7A8-47E0-9767-9F8697CC06D8}" destId="{625F154D-DE82-4636-A8F1-EDDAAB5E3953}" srcOrd="0" destOrd="4" presId="urn:microsoft.com/office/officeart/2005/8/layout/hList1"/>
    <dgm:cxn modelId="{3CF20240-6A24-4FC0-808A-B9A67CF86F2F}" type="presOf" srcId="{FBC584C2-E3EF-4D8E-8D79-5767FEF47653}" destId="{625F154D-DE82-4636-A8F1-EDDAAB5E3953}" srcOrd="0" destOrd="0" presId="urn:microsoft.com/office/officeart/2005/8/layout/hList1"/>
    <dgm:cxn modelId="{4C05C87F-ABB7-44AE-A7E2-5A0EF23F2F40}" srcId="{86B0A443-1B13-4300-B755-C0A824A7E8B4}" destId="{E2DCEA1B-0D4A-493B-94FD-655AAFC0A0BB}" srcOrd="3" destOrd="0" parTransId="{637894CC-31D1-4897-840B-BB569E5BF971}" sibTransId="{CE9170B5-F0FE-4AD7-9BE5-66DA3741E28B}"/>
    <dgm:cxn modelId="{32A568E0-3F87-4277-8A84-27C49111F683}" srcId="{D1F35BB6-E8E0-4671-9667-D3DADDDF6CF0}" destId="{8A3105A7-EAA2-4F4A-BA78-73F05EA8D350}" srcOrd="2" destOrd="0" parTransId="{DBD06728-9A3B-41DC-A564-E32B60FD1B2C}" sibTransId="{A3FA6574-0384-4335-A4D6-12C28E75ED14}"/>
    <dgm:cxn modelId="{4F8FEC42-95B6-43EC-9015-2B1B8EBFC88D}" type="presOf" srcId="{7540D09E-212F-4585-AD04-D78CA832AC58}" destId="{379DCB21-9169-4E3C-B074-20C007F95462}" srcOrd="0" destOrd="5" presId="urn:microsoft.com/office/officeart/2005/8/layout/hList1"/>
    <dgm:cxn modelId="{334E09E1-3350-49F2-9FC6-94EA5794F15B}" srcId="{86B0A443-1B13-4300-B755-C0A824A7E8B4}" destId="{55A5823F-4C79-4669-A167-B000B0622BBD}" srcOrd="2" destOrd="0" parTransId="{3F11BB81-6798-476F-9F50-46F796E11542}" sibTransId="{7E74703D-FED3-401A-A18F-51AAC76A0309}"/>
    <dgm:cxn modelId="{D3B707E0-8E48-4499-9D7C-0B22906CAA84}" type="presOf" srcId="{A9055709-41CC-4463-938D-005C257D42E5}" destId="{625F154D-DE82-4636-A8F1-EDDAAB5E3953}" srcOrd="0" destOrd="5" presId="urn:microsoft.com/office/officeart/2005/8/layout/hList1"/>
    <dgm:cxn modelId="{96D3060B-6E1B-4E4D-831A-C7674AD11829}" srcId="{86B0A443-1B13-4300-B755-C0A824A7E8B4}" destId="{A1FA8EA6-39CD-41E3-8B8E-35529435A4A6}" srcOrd="1" destOrd="0" parTransId="{6BC9535F-DC62-4496-B5CD-B29DE5990497}" sibTransId="{59F509AE-4EED-462E-9F47-6CDAFFE1665C}"/>
    <dgm:cxn modelId="{29F586E8-0D2A-493C-B2DB-0A4D81AE276A}" srcId="{86B0A443-1B13-4300-B755-C0A824A7E8B4}" destId="{E6CC4EF5-2ED0-4B34-81BC-4CBCD67BDFA3}" srcOrd="6" destOrd="0" parTransId="{7AEEDC72-81F1-45F2-9F31-A37CF2720E43}" sibTransId="{00174DCB-16E1-46AF-8D23-D8BE71EA8F52}"/>
    <dgm:cxn modelId="{1C1C7984-6BC7-42D4-9944-06C45F1764F7}" srcId="{86B0A443-1B13-4300-B755-C0A824A7E8B4}" destId="{5B49BB09-B7A8-47E0-9767-9F8697CC06D8}" srcOrd="4" destOrd="0" parTransId="{2438189F-A227-4654-83AE-E39158F97509}" sibTransId="{5B6B6E70-0A19-4F34-BC6D-C74877E319A1}"/>
    <dgm:cxn modelId="{A47668EE-D20E-4300-A2B8-791408281B56}" srcId="{660C0AA2-3C34-4871-B4ED-07B8E83CB4A4}" destId="{86B0A443-1B13-4300-B755-C0A824A7E8B4}" srcOrd="1" destOrd="0" parTransId="{9E277968-D894-4D1A-8485-DF6B1E8A642F}" sibTransId="{E6D061A8-FA62-4549-9A8B-ADA23C5AACC8}"/>
    <dgm:cxn modelId="{A9ECF6DE-ACEA-4F17-B55F-AE4C293241C5}" srcId="{86B0A443-1B13-4300-B755-C0A824A7E8B4}" destId="{A9055709-41CC-4463-938D-005C257D42E5}" srcOrd="5" destOrd="0" parTransId="{F4AB5DCD-F1E1-49C3-B4EC-6F0E889237B2}" sibTransId="{FAA8AA29-87D3-4D69-B6E3-BAFACAEA0675}"/>
    <dgm:cxn modelId="{89261516-A915-4E18-85F0-CF6D160142E4}" type="presParOf" srcId="{797C7D85-3F53-4BA6-9DB5-7B0A693E6F18}" destId="{1E6E2E0F-4C90-4271-A3ED-37870D97F339}" srcOrd="0" destOrd="0" presId="urn:microsoft.com/office/officeart/2005/8/layout/hList1"/>
    <dgm:cxn modelId="{C28E07B9-E286-4EB2-855B-64910594FABE}" type="presParOf" srcId="{1E6E2E0F-4C90-4271-A3ED-37870D97F339}" destId="{E06A5B7F-CA79-4867-A9CB-0EE051634C3C}" srcOrd="0" destOrd="0" presId="urn:microsoft.com/office/officeart/2005/8/layout/hList1"/>
    <dgm:cxn modelId="{23D22041-7CE2-48A2-9BAE-1A636C97F200}" type="presParOf" srcId="{1E6E2E0F-4C90-4271-A3ED-37870D97F339}" destId="{379DCB21-9169-4E3C-B074-20C007F95462}" srcOrd="1" destOrd="0" presId="urn:microsoft.com/office/officeart/2005/8/layout/hList1"/>
    <dgm:cxn modelId="{AD06397D-540D-4576-8D8B-B74EEA5A3EED}" type="presParOf" srcId="{797C7D85-3F53-4BA6-9DB5-7B0A693E6F18}" destId="{BE7CDB79-3A44-47D8-B4AE-26354CA8E684}" srcOrd="1" destOrd="0" presId="urn:microsoft.com/office/officeart/2005/8/layout/hList1"/>
    <dgm:cxn modelId="{5D32D34B-DC03-4CB1-BE21-7FC5FDF186D9}" type="presParOf" srcId="{797C7D85-3F53-4BA6-9DB5-7B0A693E6F18}" destId="{2DE1E0AB-7388-4272-A2E9-A82C82CA0636}" srcOrd="2" destOrd="0" presId="urn:microsoft.com/office/officeart/2005/8/layout/hList1"/>
    <dgm:cxn modelId="{EB3225D5-3503-41BA-92A4-7BDA9C25CAE2}" type="presParOf" srcId="{2DE1E0AB-7388-4272-A2E9-A82C82CA0636}" destId="{378A66F9-183C-4812-8D32-E7AD0751D965}" srcOrd="0" destOrd="0" presId="urn:microsoft.com/office/officeart/2005/8/layout/hList1"/>
    <dgm:cxn modelId="{A71F97F4-D580-4BD3-A9B3-75B5F6B078F4}" type="presParOf" srcId="{2DE1E0AB-7388-4272-A2E9-A82C82CA0636}" destId="{625F154D-DE82-4636-A8F1-EDDAAB5E3953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E794CC4-65DB-4BF7-905D-8685C108E1DE}">
      <dsp:nvSpPr>
        <dsp:cNvPr id="0" name=""/>
        <dsp:cNvSpPr/>
      </dsp:nvSpPr>
      <dsp:spPr>
        <a:xfrm>
          <a:off x="765188" y="1344963"/>
          <a:ext cx="2643792" cy="659723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42240" rIns="142240" bIns="14224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kern="1200" dirty="0" smtClean="0"/>
            <a:t>Συγκεκριμένες επιλογές</a:t>
          </a:r>
        </a:p>
      </dsp:txBody>
      <dsp:txXfrm>
        <a:off x="1188195" y="1344963"/>
        <a:ext cx="2220785" cy="659723"/>
      </dsp:txXfrm>
    </dsp:sp>
    <dsp:sp modelId="{80CEAABB-C054-47BB-BFD2-E19ACC167506}">
      <dsp:nvSpPr>
        <dsp:cNvPr id="0" name=""/>
        <dsp:cNvSpPr/>
      </dsp:nvSpPr>
      <dsp:spPr>
        <a:xfrm>
          <a:off x="352796" y="2005600"/>
          <a:ext cx="3317403" cy="1818217"/>
        </a:xfrm>
        <a:prstGeom prst="rect">
          <a:avLst/>
        </a:prstGeom>
        <a:solidFill>
          <a:schemeClr val="accent4">
            <a:tint val="40000"/>
            <a:alpha val="90000"/>
            <a:hueOff val="4286673"/>
            <a:satOff val="33333"/>
            <a:lumOff val="5479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4286673"/>
              <a:satOff val="33333"/>
              <a:lumOff val="547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28016" rIns="128016" bIns="128016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l-GR" sz="1800" kern="1200" dirty="0" smtClean="0"/>
            <a:t>Μόνο Ιδρύματα με τα οποία το Τμήμα μου έχει συνάψει Διμερή Συμφωνία</a:t>
          </a:r>
        </a:p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kern="1200" dirty="0"/>
        </a:p>
      </dsp:txBody>
      <dsp:txXfrm>
        <a:off x="883581" y="2005600"/>
        <a:ext cx="2786619" cy="1818217"/>
      </dsp:txXfrm>
    </dsp:sp>
    <dsp:sp modelId="{5D45300C-1CFB-4247-9CDA-23D49D22859B}">
      <dsp:nvSpPr>
        <dsp:cNvPr id="0" name=""/>
        <dsp:cNvSpPr/>
      </dsp:nvSpPr>
      <dsp:spPr>
        <a:xfrm>
          <a:off x="0" y="22093"/>
          <a:ext cx="1404639" cy="1404639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900" kern="1200" dirty="0" smtClean="0"/>
            <a:t>Σπουδές</a:t>
          </a:r>
          <a:endParaRPr lang="el-GR" sz="1900" kern="1200" dirty="0"/>
        </a:p>
      </dsp:txBody>
      <dsp:txXfrm>
        <a:off x="0" y="22093"/>
        <a:ext cx="1404639" cy="1404639"/>
      </dsp:txXfrm>
    </dsp:sp>
    <dsp:sp modelId="{0769494F-5F37-4B05-9C09-565BECC58CE2}">
      <dsp:nvSpPr>
        <dsp:cNvPr id="0" name=""/>
        <dsp:cNvSpPr/>
      </dsp:nvSpPr>
      <dsp:spPr>
        <a:xfrm>
          <a:off x="5114536" y="1324740"/>
          <a:ext cx="2741849" cy="838272"/>
        </a:xfrm>
        <a:prstGeom prst="rect">
          <a:avLst/>
        </a:prstGeom>
        <a:solidFill>
          <a:srgbClr val="FFCC99">
            <a:alpha val="89804"/>
          </a:srgbClr>
        </a:solidFill>
        <a:ln w="25400" cap="flat" cmpd="sng" algn="ctr">
          <a:solidFill>
            <a:schemeClr val="accent4">
              <a:tint val="40000"/>
              <a:alpha val="90000"/>
              <a:hueOff val="8573346"/>
              <a:satOff val="66667"/>
              <a:lumOff val="1095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42240" rIns="142240" bIns="14224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kern="1200" dirty="0" smtClean="0"/>
            <a:t>Ανεξάντλητες επιλογές</a:t>
          </a:r>
          <a:endParaRPr lang="el-GR" sz="2000" kern="1200" dirty="0"/>
        </a:p>
      </dsp:txBody>
      <dsp:txXfrm>
        <a:off x="5553232" y="1324740"/>
        <a:ext cx="2303153" cy="838272"/>
      </dsp:txXfrm>
    </dsp:sp>
    <dsp:sp modelId="{B94ACFBF-195F-48B6-A71F-79AAE57099BD}">
      <dsp:nvSpPr>
        <dsp:cNvPr id="0" name=""/>
        <dsp:cNvSpPr/>
      </dsp:nvSpPr>
      <dsp:spPr>
        <a:xfrm>
          <a:off x="4394457" y="2188842"/>
          <a:ext cx="3568051" cy="2151986"/>
        </a:xfrm>
        <a:prstGeom prst="rect">
          <a:avLst/>
        </a:prstGeom>
        <a:solidFill>
          <a:schemeClr val="accent4">
            <a:tint val="40000"/>
            <a:alpha val="90000"/>
            <a:hueOff val="12860018"/>
            <a:satOff val="100000"/>
            <a:lumOff val="16438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12860018"/>
              <a:satOff val="100000"/>
              <a:lumOff val="1643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28016" rIns="128016" bIns="128016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800" kern="1200" dirty="0" smtClean="0"/>
            <a:t>Ο ενδιαφερόμενος αναζητά μόνος του το φορέα πρακτικής άσκησης (επιχείρηση, δημόσιος/ ιδιωτικός φορέας, πανεπιστήμιο, ερευνητικό κέντρο)</a:t>
          </a:r>
          <a:endParaRPr lang="el-GR" sz="1800" kern="1200" dirty="0"/>
        </a:p>
      </dsp:txBody>
      <dsp:txXfrm>
        <a:off x="4965346" y="2188842"/>
        <a:ext cx="2997163" cy="2151986"/>
      </dsp:txXfrm>
    </dsp:sp>
    <dsp:sp modelId="{71D05E0E-CB62-4262-A8D0-AD7A74CFF543}">
      <dsp:nvSpPr>
        <dsp:cNvPr id="0" name=""/>
        <dsp:cNvSpPr/>
      </dsp:nvSpPr>
      <dsp:spPr>
        <a:xfrm>
          <a:off x="4682493" y="100612"/>
          <a:ext cx="1404639" cy="1404639"/>
        </a:xfrm>
        <a:prstGeom prst="ellipse">
          <a:avLst/>
        </a:prstGeom>
        <a:solidFill>
          <a:schemeClr val="tx1">
            <a:lumMod val="50000"/>
            <a:lumOff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900" kern="1200" dirty="0" smtClean="0"/>
            <a:t>Πρακτική άσκηση</a:t>
          </a:r>
          <a:endParaRPr lang="el-GR" sz="1900" kern="1200" dirty="0"/>
        </a:p>
      </dsp:txBody>
      <dsp:txXfrm>
        <a:off x="4682493" y="100612"/>
        <a:ext cx="1404639" cy="1404639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D802F9E-1597-4A4A-9986-4D90750EEBC7}">
      <dsp:nvSpPr>
        <dsp:cNvPr id="0" name=""/>
        <dsp:cNvSpPr/>
      </dsp:nvSpPr>
      <dsp:spPr>
        <a:xfrm>
          <a:off x="72748" y="1116648"/>
          <a:ext cx="2498005" cy="1649851"/>
        </a:xfrm>
        <a:prstGeom prst="roundRect">
          <a:avLst>
            <a:gd name="adj" fmla="val 10000"/>
          </a:avLst>
        </a:prstGeom>
        <a:solidFill>
          <a:srgbClr val="6600C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100" kern="1200" dirty="0" smtClean="0"/>
            <a:t>Διαδικτυακή (</a:t>
          </a:r>
          <a:r>
            <a:rPr lang="en-US" sz="2100" kern="1200" dirty="0" smtClean="0"/>
            <a:t>online) </a:t>
          </a:r>
          <a:r>
            <a:rPr lang="el-GR" sz="2100" kern="1200" dirty="0" smtClean="0"/>
            <a:t>Γλωσσική Προετοιμασία</a:t>
          </a:r>
          <a:endParaRPr lang="el-GR" sz="2100" kern="1200" dirty="0"/>
        </a:p>
      </dsp:txBody>
      <dsp:txXfrm>
        <a:off x="72748" y="1116648"/>
        <a:ext cx="2498005" cy="1649851"/>
      </dsp:txXfrm>
    </dsp:sp>
    <dsp:sp modelId="{48A6D1B1-D8DF-406A-B59D-A4AE467B8E22}">
      <dsp:nvSpPr>
        <dsp:cNvPr id="0" name=""/>
        <dsp:cNvSpPr/>
      </dsp:nvSpPr>
      <dsp:spPr>
        <a:xfrm rot="18146478">
          <a:off x="2278181" y="1389921"/>
          <a:ext cx="1262273" cy="38019"/>
        </a:xfrm>
        <a:custGeom>
          <a:avLst/>
          <a:gdLst/>
          <a:ahLst/>
          <a:cxnLst/>
          <a:rect l="0" t="0" r="0" b="0"/>
          <a:pathLst>
            <a:path>
              <a:moveTo>
                <a:pt x="0" y="19009"/>
              </a:moveTo>
              <a:lnTo>
                <a:pt x="1262273" y="19009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500" kern="1200"/>
        </a:p>
      </dsp:txBody>
      <dsp:txXfrm rot="18146478">
        <a:off x="2877761" y="1377374"/>
        <a:ext cx="63113" cy="63113"/>
      </dsp:txXfrm>
    </dsp:sp>
    <dsp:sp modelId="{DFE07C6B-DD54-4733-9BC1-B6D105AE2D7F}">
      <dsp:nvSpPr>
        <dsp:cNvPr id="0" name=""/>
        <dsp:cNvSpPr/>
      </dsp:nvSpPr>
      <dsp:spPr>
        <a:xfrm>
          <a:off x="3247882" y="411062"/>
          <a:ext cx="1860905" cy="93045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900" kern="1200" dirty="0" smtClean="0"/>
            <a:t>Υποχρεωτική </a:t>
          </a:r>
          <a:r>
            <a:rPr lang="en-US" sz="1900" kern="1200" dirty="0" smtClean="0"/>
            <a:t>online </a:t>
          </a:r>
          <a:r>
            <a:rPr lang="el-GR" sz="1900" kern="1200" dirty="0" smtClean="0"/>
            <a:t>Αξιολόγηση</a:t>
          </a:r>
          <a:endParaRPr lang="el-GR" sz="1900" kern="1200" dirty="0"/>
        </a:p>
      </dsp:txBody>
      <dsp:txXfrm>
        <a:off x="3247882" y="411062"/>
        <a:ext cx="1860905" cy="930452"/>
      </dsp:txXfrm>
    </dsp:sp>
    <dsp:sp modelId="{D8ACC8E3-C3AF-4506-94B9-8E3151A1B54E}">
      <dsp:nvSpPr>
        <dsp:cNvPr id="0" name=""/>
        <dsp:cNvSpPr/>
      </dsp:nvSpPr>
      <dsp:spPr>
        <a:xfrm rot="19875949">
          <a:off x="5056142" y="651748"/>
          <a:ext cx="855050" cy="38019"/>
        </a:xfrm>
        <a:custGeom>
          <a:avLst/>
          <a:gdLst/>
          <a:ahLst/>
          <a:cxnLst/>
          <a:rect l="0" t="0" r="0" b="0"/>
          <a:pathLst>
            <a:path>
              <a:moveTo>
                <a:pt x="0" y="19009"/>
              </a:moveTo>
              <a:lnTo>
                <a:pt x="855050" y="19009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500" kern="1200"/>
        </a:p>
      </dsp:txBody>
      <dsp:txXfrm rot="19875949">
        <a:off x="5462291" y="649381"/>
        <a:ext cx="42752" cy="42752"/>
      </dsp:txXfrm>
    </dsp:sp>
    <dsp:sp modelId="{BFED859E-7057-4DED-8FF0-341AE3D57309}">
      <dsp:nvSpPr>
        <dsp:cNvPr id="0" name=""/>
        <dsp:cNvSpPr/>
      </dsp:nvSpPr>
      <dsp:spPr>
        <a:xfrm>
          <a:off x="5858547" y="0"/>
          <a:ext cx="1860905" cy="930452"/>
        </a:xfrm>
        <a:prstGeom prst="roundRect">
          <a:avLst>
            <a:gd name="adj" fmla="val 10000"/>
          </a:avLst>
        </a:prstGeom>
        <a:solidFill>
          <a:srgbClr val="9999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600" kern="1200" dirty="0" smtClean="0"/>
            <a:t>Πριν την έναρξη της περιόδου κινητικότητας</a:t>
          </a:r>
          <a:endParaRPr lang="el-GR" sz="1600" kern="1200" dirty="0"/>
        </a:p>
      </dsp:txBody>
      <dsp:txXfrm>
        <a:off x="5858547" y="0"/>
        <a:ext cx="1860905" cy="930452"/>
      </dsp:txXfrm>
    </dsp:sp>
    <dsp:sp modelId="{7CB181BF-20C3-47E0-9B8D-F6535A0E96F6}">
      <dsp:nvSpPr>
        <dsp:cNvPr id="0" name=""/>
        <dsp:cNvSpPr/>
      </dsp:nvSpPr>
      <dsp:spPr>
        <a:xfrm rot="2759443">
          <a:off x="4944097" y="1245352"/>
          <a:ext cx="1079139" cy="38019"/>
        </a:xfrm>
        <a:custGeom>
          <a:avLst/>
          <a:gdLst/>
          <a:ahLst/>
          <a:cxnLst/>
          <a:rect l="0" t="0" r="0" b="0"/>
          <a:pathLst>
            <a:path>
              <a:moveTo>
                <a:pt x="0" y="19009"/>
              </a:moveTo>
              <a:lnTo>
                <a:pt x="1079139" y="19009"/>
              </a:lnTo>
            </a:path>
          </a:pathLst>
        </a:custGeom>
        <a:noFill/>
        <a:ln w="254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500" kern="1200"/>
        </a:p>
      </dsp:txBody>
      <dsp:txXfrm rot="2759443">
        <a:off x="5456689" y="1237384"/>
        <a:ext cx="53956" cy="53956"/>
      </dsp:txXfrm>
    </dsp:sp>
    <dsp:sp modelId="{4D835D8A-B7D0-444C-8CED-EAF9F6483476}">
      <dsp:nvSpPr>
        <dsp:cNvPr id="0" name=""/>
        <dsp:cNvSpPr/>
      </dsp:nvSpPr>
      <dsp:spPr>
        <a:xfrm>
          <a:off x="5858547" y="1187209"/>
          <a:ext cx="1860905" cy="930452"/>
        </a:xfrm>
        <a:prstGeom prst="roundRect">
          <a:avLst>
            <a:gd name="adj" fmla="val 10000"/>
          </a:avLst>
        </a:prstGeom>
        <a:solidFill>
          <a:srgbClr val="9999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600" kern="1200" dirty="0" smtClean="0"/>
            <a:t>Μετά τη λήξη της περιόδου κινητικότητας</a:t>
          </a:r>
          <a:endParaRPr lang="el-GR" sz="1600" kern="1200" dirty="0"/>
        </a:p>
      </dsp:txBody>
      <dsp:txXfrm>
        <a:off x="5858547" y="1187209"/>
        <a:ext cx="1860905" cy="930452"/>
      </dsp:txXfrm>
    </dsp:sp>
    <dsp:sp modelId="{95E66153-54FA-47A7-8F49-8F3407BAC63E}">
      <dsp:nvSpPr>
        <dsp:cNvPr id="0" name=""/>
        <dsp:cNvSpPr/>
      </dsp:nvSpPr>
      <dsp:spPr>
        <a:xfrm rot="3288773">
          <a:off x="2321787" y="2402738"/>
          <a:ext cx="1175062" cy="38019"/>
        </a:xfrm>
        <a:custGeom>
          <a:avLst/>
          <a:gdLst/>
          <a:ahLst/>
          <a:cxnLst/>
          <a:rect l="0" t="0" r="0" b="0"/>
          <a:pathLst>
            <a:path>
              <a:moveTo>
                <a:pt x="0" y="19009"/>
              </a:moveTo>
              <a:lnTo>
                <a:pt x="1175062" y="19009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500" kern="1200"/>
        </a:p>
      </dsp:txBody>
      <dsp:txXfrm rot="3288773">
        <a:off x="2879941" y="2392371"/>
        <a:ext cx="58753" cy="58753"/>
      </dsp:txXfrm>
    </dsp:sp>
    <dsp:sp modelId="{7CC00D62-2FFE-4B68-B975-B43C5CDCA9F8}">
      <dsp:nvSpPr>
        <dsp:cNvPr id="0" name=""/>
        <dsp:cNvSpPr/>
      </dsp:nvSpPr>
      <dsp:spPr>
        <a:xfrm>
          <a:off x="3247882" y="2316146"/>
          <a:ext cx="1905586" cy="117155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900" kern="1200" dirty="0" smtClean="0"/>
            <a:t>Προαιρετικά </a:t>
          </a:r>
          <a:r>
            <a:rPr lang="en-US" sz="1900" kern="1200" dirty="0" smtClean="0"/>
            <a:t>online </a:t>
          </a:r>
          <a:r>
            <a:rPr lang="el-GR" sz="1900" kern="1200" dirty="0" smtClean="0"/>
            <a:t>γλωσσικά μαθήματα</a:t>
          </a:r>
          <a:endParaRPr lang="el-GR" sz="1900" kern="1200" dirty="0"/>
        </a:p>
      </dsp:txBody>
      <dsp:txXfrm>
        <a:off x="3247882" y="2316146"/>
        <a:ext cx="1905586" cy="1171551"/>
      </dsp:txXfrm>
    </dsp:sp>
    <dsp:sp modelId="{DD4DA101-8689-4D3B-AA16-000D475919A4}">
      <dsp:nvSpPr>
        <dsp:cNvPr id="0" name=""/>
        <dsp:cNvSpPr/>
      </dsp:nvSpPr>
      <dsp:spPr>
        <a:xfrm rot="1356887">
          <a:off x="5122435" y="3038112"/>
          <a:ext cx="807209" cy="38019"/>
        </a:xfrm>
        <a:custGeom>
          <a:avLst/>
          <a:gdLst/>
          <a:ahLst/>
          <a:cxnLst/>
          <a:rect l="0" t="0" r="0" b="0"/>
          <a:pathLst>
            <a:path>
              <a:moveTo>
                <a:pt x="0" y="19009"/>
              </a:moveTo>
              <a:lnTo>
                <a:pt x="807209" y="19009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500" kern="1200"/>
        </a:p>
      </dsp:txBody>
      <dsp:txXfrm rot="1356887">
        <a:off x="5505860" y="3036941"/>
        <a:ext cx="40360" cy="40360"/>
      </dsp:txXfrm>
    </dsp:sp>
    <dsp:sp modelId="{682B597F-9234-477A-BA62-0E795C328C7E}">
      <dsp:nvSpPr>
        <dsp:cNvPr id="0" name=""/>
        <dsp:cNvSpPr/>
      </dsp:nvSpPr>
      <dsp:spPr>
        <a:xfrm>
          <a:off x="5898612" y="2747095"/>
          <a:ext cx="1860905" cy="930452"/>
        </a:xfrm>
        <a:prstGeom prst="roundRect">
          <a:avLst>
            <a:gd name="adj" fmla="val 10000"/>
          </a:avLst>
        </a:prstGeom>
        <a:solidFill>
          <a:srgbClr val="9999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600" kern="1200" dirty="0" smtClean="0"/>
            <a:t>Κατά την περίοδο της κινητικότητας</a:t>
          </a:r>
          <a:endParaRPr lang="el-GR" sz="1600" kern="1200" dirty="0"/>
        </a:p>
      </dsp:txBody>
      <dsp:txXfrm>
        <a:off x="5898612" y="2747095"/>
        <a:ext cx="1860905" cy="930452"/>
      </dsp:txXfrm>
    </dsp:sp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68A3B9E-22D4-4D54-A221-1EB7FDBCB60B}">
      <dsp:nvSpPr>
        <dsp:cNvPr id="0" name=""/>
        <dsp:cNvSpPr/>
      </dsp:nvSpPr>
      <dsp:spPr>
        <a:xfrm>
          <a:off x="5160187" y="2576447"/>
          <a:ext cx="91440" cy="44464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44641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E9D197-CC57-4114-BD05-9C43C4ED3165}">
      <dsp:nvSpPr>
        <dsp:cNvPr id="0" name=""/>
        <dsp:cNvSpPr/>
      </dsp:nvSpPr>
      <dsp:spPr>
        <a:xfrm>
          <a:off x="3668561" y="1160985"/>
          <a:ext cx="1537346" cy="4446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3009"/>
              </a:lnTo>
              <a:lnTo>
                <a:pt x="1537346" y="303009"/>
              </a:lnTo>
              <a:lnTo>
                <a:pt x="1537346" y="444641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5BB184-4243-4ACF-A95D-880F42CD5D51}">
      <dsp:nvSpPr>
        <dsp:cNvPr id="0" name=""/>
        <dsp:cNvSpPr/>
      </dsp:nvSpPr>
      <dsp:spPr>
        <a:xfrm>
          <a:off x="2172517" y="2576447"/>
          <a:ext cx="91440" cy="44464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44641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38FEF3-A482-4408-BE01-BA3BE74C621A}">
      <dsp:nvSpPr>
        <dsp:cNvPr id="0" name=""/>
        <dsp:cNvSpPr/>
      </dsp:nvSpPr>
      <dsp:spPr>
        <a:xfrm>
          <a:off x="2218237" y="1160985"/>
          <a:ext cx="1450324" cy="444641"/>
        </a:xfrm>
        <a:custGeom>
          <a:avLst/>
          <a:gdLst/>
          <a:ahLst/>
          <a:cxnLst/>
          <a:rect l="0" t="0" r="0" b="0"/>
          <a:pathLst>
            <a:path>
              <a:moveTo>
                <a:pt x="1450324" y="0"/>
              </a:moveTo>
              <a:lnTo>
                <a:pt x="1450324" y="303009"/>
              </a:lnTo>
              <a:lnTo>
                <a:pt x="0" y="303009"/>
              </a:lnTo>
              <a:lnTo>
                <a:pt x="0" y="444641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51C4875-AD0D-4666-A966-96660C4FA137}">
      <dsp:nvSpPr>
        <dsp:cNvPr id="0" name=""/>
        <dsp:cNvSpPr/>
      </dsp:nvSpPr>
      <dsp:spPr>
        <a:xfrm>
          <a:off x="2785366" y="1709"/>
          <a:ext cx="1766389" cy="115927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9FCADD-A86C-4082-82CB-D6090B2D5A95}">
      <dsp:nvSpPr>
        <dsp:cNvPr id="0" name=""/>
        <dsp:cNvSpPr/>
      </dsp:nvSpPr>
      <dsp:spPr>
        <a:xfrm>
          <a:off x="2955239" y="163088"/>
          <a:ext cx="1766389" cy="1159276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baseline="0" dirty="0" smtClean="0">
              <a:solidFill>
                <a:srgbClr val="003399"/>
              </a:solidFill>
            </a:rPr>
            <a:t>On line </a:t>
          </a:r>
          <a:r>
            <a:rPr lang="el-GR" sz="2000" kern="1200" baseline="0" dirty="0" smtClean="0">
              <a:solidFill>
                <a:srgbClr val="003399"/>
              </a:solidFill>
            </a:rPr>
            <a:t>τεστ στη γλώσσα διδασκαλίας ή εργασίας</a:t>
          </a:r>
          <a:endParaRPr lang="el-GR" sz="2000" kern="1200" baseline="0" dirty="0">
            <a:solidFill>
              <a:srgbClr val="003399"/>
            </a:solidFill>
          </a:endParaRPr>
        </a:p>
      </dsp:txBody>
      <dsp:txXfrm>
        <a:off x="2955239" y="163088"/>
        <a:ext cx="1766389" cy="1159276"/>
      </dsp:txXfrm>
    </dsp:sp>
    <dsp:sp modelId="{3D8E6516-D08F-41F1-A74C-35BA98C3E2DA}">
      <dsp:nvSpPr>
        <dsp:cNvPr id="0" name=""/>
        <dsp:cNvSpPr/>
      </dsp:nvSpPr>
      <dsp:spPr>
        <a:xfrm>
          <a:off x="1104270" y="1605626"/>
          <a:ext cx="2227934" cy="97082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9BE53D-3A6B-43B7-9A66-6DDADD3EB793}">
      <dsp:nvSpPr>
        <dsp:cNvPr id="0" name=""/>
        <dsp:cNvSpPr/>
      </dsp:nvSpPr>
      <dsp:spPr>
        <a:xfrm>
          <a:off x="1274142" y="1767005"/>
          <a:ext cx="2227934" cy="970820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kern="1200" dirty="0" smtClean="0">
              <a:solidFill>
                <a:srgbClr val="003399"/>
              </a:solidFill>
            </a:rPr>
            <a:t>Επίπεδο γλωσσομάθειας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kern="1200" dirty="0" smtClean="0">
              <a:solidFill>
                <a:srgbClr val="003399"/>
              </a:solidFill>
            </a:rPr>
            <a:t>έως Β1 </a:t>
          </a:r>
          <a:endParaRPr lang="el-GR" sz="2000" kern="1200" dirty="0">
            <a:solidFill>
              <a:srgbClr val="003399"/>
            </a:solidFill>
          </a:endParaRPr>
        </a:p>
      </dsp:txBody>
      <dsp:txXfrm>
        <a:off x="1274142" y="1767005"/>
        <a:ext cx="2227934" cy="970820"/>
      </dsp:txXfrm>
    </dsp:sp>
    <dsp:sp modelId="{388C5745-91B9-4CDC-8611-973E4A42A391}">
      <dsp:nvSpPr>
        <dsp:cNvPr id="0" name=""/>
        <dsp:cNvSpPr/>
      </dsp:nvSpPr>
      <dsp:spPr>
        <a:xfrm>
          <a:off x="1059665" y="3021088"/>
          <a:ext cx="2317143" cy="135083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43EF52-9656-4F2E-B54C-0813930B4255}">
      <dsp:nvSpPr>
        <dsp:cNvPr id="0" name=""/>
        <dsp:cNvSpPr/>
      </dsp:nvSpPr>
      <dsp:spPr>
        <a:xfrm>
          <a:off x="1229538" y="3182467"/>
          <a:ext cx="2317143" cy="1350839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rgbClr val="003399"/>
              </a:solidFill>
            </a:rPr>
            <a:t>On line </a:t>
          </a:r>
          <a:r>
            <a:rPr lang="el-GR" sz="2000" kern="1200" dirty="0" smtClean="0">
              <a:solidFill>
                <a:srgbClr val="003399"/>
              </a:solidFill>
            </a:rPr>
            <a:t>Μαθήματα στη γλώσσα αξιολόγησης</a:t>
          </a:r>
          <a:r>
            <a:rPr lang="en-US" sz="2000" kern="1200" dirty="0" smtClean="0">
              <a:solidFill>
                <a:srgbClr val="003399"/>
              </a:solidFill>
            </a:rPr>
            <a:t> (</a:t>
          </a:r>
          <a:r>
            <a:rPr lang="el-GR" sz="2000" kern="1200" dirty="0" smtClean="0">
              <a:solidFill>
                <a:srgbClr val="003399"/>
              </a:solidFill>
            </a:rPr>
            <a:t>αυτόματα από το σύστημα </a:t>
          </a:r>
          <a:r>
            <a:rPr lang="en-US" sz="2000" kern="1200" dirty="0" smtClean="0">
              <a:solidFill>
                <a:srgbClr val="003399"/>
              </a:solidFill>
            </a:rPr>
            <a:t>OLS)</a:t>
          </a:r>
          <a:endParaRPr lang="el-GR" sz="2000" kern="1200" dirty="0">
            <a:solidFill>
              <a:srgbClr val="003399"/>
            </a:solidFill>
          </a:endParaRPr>
        </a:p>
      </dsp:txBody>
      <dsp:txXfrm>
        <a:off x="1229538" y="3182467"/>
        <a:ext cx="2317143" cy="1350839"/>
      </dsp:txXfrm>
    </dsp:sp>
    <dsp:sp modelId="{B8CCAC17-4DA2-45E0-A41C-3713D909BB1A}">
      <dsp:nvSpPr>
        <dsp:cNvPr id="0" name=""/>
        <dsp:cNvSpPr/>
      </dsp:nvSpPr>
      <dsp:spPr>
        <a:xfrm>
          <a:off x="4178962" y="1605626"/>
          <a:ext cx="2053890" cy="97082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7C4C57-B14D-41A8-AF54-B4DD5719AC05}">
      <dsp:nvSpPr>
        <dsp:cNvPr id="0" name=""/>
        <dsp:cNvSpPr/>
      </dsp:nvSpPr>
      <dsp:spPr>
        <a:xfrm>
          <a:off x="4348835" y="1767005"/>
          <a:ext cx="2053890" cy="970820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kern="1200" dirty="0" smtClean="0">
              <a:solidFill>
                <a:srgbClr val="003399"/>
              </a:solidFill>
            </a:rPr>
            <a:t>Επίπεδο γλωσσομάθειας πάνω από Β2</a:t>
          </a:r>
          <a:endParaRPr lang="el-GR" sz="2000" kern="1200" dirty="0">
            <a:solidFill>
              <a:srgbClr val="003399"/>
            </a:solidFill>
          </a:endParaRPr>
        </a:p>
      </dsp:txBody>
      <dsp:txXfrm>
        <a:off x="4348835" y="1767005"/>
        <a:ext cx="2053890" cy="970820"/>
      </dsp:txXfrm>
    </dsp:sp>
    <dsp:sp modelId="{741EDF8B-B22E-44EF-A643-5C8CC68F53A0}">
      <dsp:nvSpPr>
        <dsp:cNvPr id="0" name=""/>
        <dsp:cNvSpPr/>
      </dsp:nvSpPr>
      <dsp:spPr>
        <a:xfrm>
          <a:off x="3716553" y="3021088"/>
          <a:ext cx="2978707" cy="123753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5FC7F6-A7ED-4A24-9DA0-810DAC76A7FD}">
      <dsp:nvSpPr>
        <dsp:cNvPr id="0" name=""/>
        <dsp:cNvSpPr/>
      </dsp:nvSpPr>
      <dsp:spPr>
        <a:xfrm>
          <a:off x="3886426" y="3182467"/>
          <a:ext cx="2978707" cy="1237534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kern="1200" dirty="0" smtClean="0">
              <a:solidFill>
                <a:srgbClr val="003399"/>
              </a:solidFill>
            </a:rPr>
            <a:t>Επιλογή από το φοιτητή της γλώσσας των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rgbClr val="003399"/>
              </a:solidFill>
            </a:rPr>
            <a:t>On line </a:t>
          </a:r>
          <a:r>
            <a:rPr lang="el-GR" sz="2000" kern="1200" dirty="0" smtClean="0">
              <a:solidFill>
                <a:srgbClr val="003399"/>
              </a:solidFill>
            </a:rPr>
            <a:t>μαθημάτων</a:t>
          </a:r>
          <a:endParaRPr lang="el-GR" sz="2000" kern="1200" dirty="0">
            <a:solidFill>
              <a:srgbClr val="003399"/>
            </a:solidFill>
          </a:endParaRPr>
        </a:p>
      </dsp:txBody>
      <dsp:txXfrm>
        <a:off x="3886426" y="3182467"/>
        <a:ext cx="2978707" cy="1237534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B395D87-3D19-44EF-AA3D-35D7F46C26E0}">
      <dsp:nvSpPr>
        <dsp:cNvPr id="0" name=""/>
        <dsp:cNvSpPr/>
      </dsp:nvSpPr>
      <dsp:spPr>
        <a:xfrm>
          <a:off x="0" y="0"/>
          <a:ext cx="7924800" cy="44196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358775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kern="1200" dirty="0" smtClean="0">
              <a:solidFill>
                <a:srgbClr val="003399"/>
              </a:solidFill>
            </a:rPr>
            <a:t>Από το </a:t>
          </a:r>
          <a:r>
            <a:rPr lang="en-US" sz="2000" kern="1200" dirty="0" smtClean="0">
              <a:solidFill>
                <a:srgbClr val="003399"/>
              </a:solidFill>
            </a:rPr>
            <a:t>site </a:t>
          </a:r>
          <a:r>
            <a:rPr lang="el-GR" sz="2000" kern="1200" dirty="0" smtClean="0">
              <a:solidFill>
                <a:srgbClr val="003399"/>
              </a:solidFill>
            </a:rPr>
            <a:t>του Γραφείου Διεθνών 	Σχέσεων</a:t>
          </a:r>
          <a:endParaRPr lang="el-GR" sz="2000" kern="1200" dirty="0">
            <a:solidFill>
              <a:srgbClr val="003399"/>
            </a:solidFill>
          </a:endParaRPr>
        </a:p>
        <a:p>
          <a:pPr marL="228600" lvl="1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2000" kern="1200" dirty="0" smtClean="0">
              <a:solidFill>
                <a:srgbClr val="003399"/>
              </a:solidFill>
            </a:rPr>
            <a:t>	</a:t>
          </a:r>
          <a:r>
            <a:rPr lang="el-GR" sz="2000" kern="1200" dirty="0" smtClean="0">
              <a:solidFill>
                <a:schemeClr val="bg1"/>
              </a:solidFill>
            </a:rPr>
            <a:t>Από </a:t>
          </a:r>
          <a:r>
            <a:rPr lang="en-US" sz="2000" kern="1200" dirty="0" smtClean="0">
              <a:solidFill>
                <a:schemeClr val="bg1"/>
              </a:solidFill>
            </a:rPr>
            <a:t>links </a:t>
          </a:r>
          <a:r>
            <a:rPr lang="el-GR" sz="2000" kern="1200" dirty="0" smtClean="0">
              <a:solidFill>
                <a:schemeClr val="bg1"/>
              </a:solidFill>
            </a:rPr>
            <a:t>εύρεσης θέσεων πρακτικής</a:t>
          </a:r>
          <a:endParaRPr lang="el-GR" sz="2000" kern="1200" dirty="0">
            <a:solidFill>
              <a:schemeClr val="bg1"/>
            </a:solidFill>
          </a:endParaRPr>
        </a:p>
        <a:p>
          <a:pPr marL="228600" lvl="2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2000" kern="1200" dirty="0" smtClean="0">
              <a:solidFill>
                <a:schemeClr val="bg1"/>
              </a:solidFill>
            </a:rPr>
            <a:t>	φορείς που έχουν δεχτεί φοιτητές του 	Π.Δ.Μ.</a:t>
          </a:r>
          <a:endParaRPr lang="el-GR" sz="2000" kern="1200" dirty="0">
            <a:solidFill>
              <a:schemeClr val="bg1"/>
            </a:solidFill>
          </a:endParaRPr>
        </a:p>
        <a:p>
          <a:pPr marL="228600" lvl="3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2000" kern="1200" dirty="0" smtClean="0">
              <a:solidFill>
                <a:schemeClr val="bg1"/>
              </a:solidFill>
            </a:rPr>
            <a:t>	Αρχείο με αιτήματα που στέλνουν οι φορείς</a:t>
          </a:r>
          <a:endParaRPr lang="el-GR" sz="2000" kern="1200" dirty="0">
            <a:solidFill>
              <a:schemeClr val="bg1"/>
            </a:solidFill>
          </a:endParaRPr>
        </a:p>
        <a:p>
          <a:pPr marL="228600" lvl="4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2000" kern="1200" dirty="0" smtClean="0">
              <a:solidFill>
                <a:srgbClr val="003399"/>
              </a:solidFill>
            </a:rPr>
            <a:t>	</a:t>
          </a:r>
          <a:r>
            <a:rPr lang="el-GR" sz="2000" kern="1200" dirty="0" smtClean="0">
              <a:solidFill>
                <a:schemeClr val="bg1"/>
              </a:solidFill>
            </a:rPr>
            <a:t>Από τις θέσεις που αναφέρονται στο </a:t>
          </a:r>
          <a:r>
            <a:rPr lang="en-US" sz="2000" kern="1200" dirty="0" smtClean="0">
              <a:solidFill>
                <a:schemeClr val="bg1"/>
              </a:solidFill>
            </a:rPr>
            <a:t>site</a:t>
          </a:r>
          <a:r>
            <a:rPr lang="el-GR" sz="2000" kern="1200" dirty="0" smtClean="0">
              <a:solidFill>
                <a:schemeClr val="bg1"/>
              </a:solidFill>
            </a:rPr>
            <a:t> 	του Γραφείου Διεθνών Σχέσεων του Τ.Ε.Ι. 	Αθηνών </a:t>
          </a:r>
          <a:endParaRPr lang="el-GR" sz="2000" kern="1200" dirty="0">
            <a:solidFill>
              <a:schemeClr val="bg1"/>
            </a:solidFill>
          </a:endParaRPr>
        </a:p>
        <a:p>
          <a:pPr marL="228600" lvl="4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l-GR" sz="2000" kern="1200" dirty="0"/>
        </a:p>
        <a:p>
          <a:pPr marL="228600" lvl="1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2000" kern="1200" dirty="0" smtClean="0">
              <a:solidFill>
                <a:srgbClr val="003399"/>
              </a:solidFill>
            </a:rPr>
            <a:t>Ατομική αναζήτηση</a:t>
          </a:r>
          <a:endParaRPr lang="el-GR" sz="2000" kern="1200" dirty="0">
            <a:solidFill>
              <a:srgbClr val="003399"/>
            </a:solidFill>
          </a:endParaRPr>
        </a:p>
        <a:p>
          <a:pPr marL="228600" lvl="1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l-GR" sz="2000" kern="1200" dirty="0">
            <a:solidFill>
              <a:srgbClr val="003399"/>
            </a:solidFill>
          </a:endParaRPr>
        </a:p>
        <a:p>
          <a:pPr marL="228600" lvl="1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2000" b="1" u="sng" kern="1200" dirty="0" smtClean="0">
              <a:solidFill>
                <a:srgbClr val="990033"/>
              </a:solidFill>
            </a:rPr>
            <a:t>ΠΡΟΣΟΧΗ!</a:t>
          </a:r>
          <a:r>
            <a:rPr lang="el-GR" sz="2000" kern="1200" dirty="0" smtClean="0"/>
            <a:t>  </a:t>
          </a:r>
          <a:r>
            <a:rPr lang="el-GR" sz="2000" kern="1200" dirty="0" smtClean="0">
              <a:solidFill>
                <a:srgbClr val="003399"/>
              </a:solidFill>
            </a:rPr>
            <a:t>Το αντικείμενο της πρακτικής 			πρέπει να είναι συναφές με τις 			σπουδές μου στο ΠΔΜ</a:t>
          </a:r>
          <a:endParaRPr lang="el-GR" sz="2000" kern="1200" dirty="0">
            <a:solidFill>
              <a:srgbClr val="003399"/>
            </a:solidFill>
          </a:endParaRPr>
        </a:p>
      </dsp:txBody>
      <dsp:txXfrm>
        <a:off x="2026920" y="0"/>
        <a:ext cx="5897879" cy="4419600"/>
      </dsp:txXfrm>
    </dsp:sp>
    <dsp:sp modelId="{8C7C32B3-9142-465C-8F8D-6D68C988FED4}">
      <dsp:nvSpPr>
        <dsp:cNvPr id="0" name=""/>
        <dsp:cNvSpPr/>
      </dsp:nvSpPr>
      <dsp:spPr>
        <a:xfrm>
          <a:off x="0" y="0"/>
          <a:ext cx="2324851" cy="441960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86F205E-1B13-44F8-BDCC-636745621677}">
      <dsp:nvSpPr>
        <dsp:cNvPr id="0" name=""/>
        <dsp:cNvSpPr/>
      </dsp:nvSpPr>
      <dsp:spPr>
        <a:xfrm>
          <a:off x="0" y="3306458"/>
          <a:ext cx="4104456" cy="1085253"/>
        </a:xfrm>
        <a:prstGeom prst="rect">
          <a:avLst/>
        </a:prstGeom>
        <a:solidFill>
          <a:srgbClr val="9999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800" b="1" kern="1200" baseline="0" dirty="0" smtClean="0">
              <a:solidFill>
                <a:srgbClr val="FFCC00"/>
              </a:solidFill>
            </a:rPr>
            <a:t>Υποβολή αίτησης και δικαιολογητ</a:t>
          </a:r>
          <a:r>
            <a:rPr lang="el-GR" sz="1800" b="0" kern="1200" baseline="0" dirty="0" smtClean="0">
              <a:solidFill>
                <a:srgbClr val="FFCC00"/>
              </a:solidFill>
            </a:rPr>
            <a:t>ικών</a:t>
          </a:r>
          <a:endParaRPr lang="el-GR" sz="1800" b="0" kern="1200" baseline="0" dirty="0">
            <a:solidFill>
              <a:srgbClr val="FFCC00"/>
            </a:solidFill>
          </a:endParaRPr>
        </a:p>
      </dsp:txBody>
      <dsp:txXfrm>
        <a:off x="0" y="3306458"/>
        <a:ext cx="4104456" cy="586036"/>
      </dsp:txXfrm>
    </dsp:sp>
    <dsp:sp modelId="{F59FAAE0-0158-4199-B7A8-ECE37253DAF6}">
      <dsp:nvSpPr>
        <dsp:cNvPr id="0" name=""/>
        <dsp:cNvSpPr/>
      </dsp:nvSpPr>
      <dsp:spPr>
        <a:xfrm>
          <a:off x="0" y="3870789"/>
          <a:ext cx="4104456" cy="499216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21590" rIns="120904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700" kern="1200" dirty="0" smtClean="0">
              <a:solidFill>
                <a:srgbClr val="003399"/>
              </a:solidFill>
            </a:rPr>
            <a:t>Αναμονή ανακοίνωσης των αποτελεσμάτων</a:t>
          </a:r>
          <a:endParaRPr lang="el-GR" sz="1700" kern="1200" dirty="0">
            <a:solidFill>
              <a:srgbClr val="003399"/>
            </a:solidFill>
          </a:endParaRPr>
        </a:p>
      </dsp:txBody>
      <dsp:txXfrm>
        <a:off x="0" y="3870789"/>
        <a:ext cx="4104456" cy="499216"/>
      </dsp:txXfrm>
    </dsp:sp>
    <dsp:sp modelId="{DEF057AA-74F1-46E8-A899-56CB17FCC2DD}">
      <dsp:nvSpPr>
        <dsp:cNvPr id="0" name=""/>
        <dsp:cNvSpPr/>
      </dsp:nvSpPr>
      <dsp:spPr>
        <a:xfrm rot="10800000">
          <a:off x="0" y="1653617"/>
          <a:ext cx="4104456" cy="1669119"/>
        </a:xfrm>
        <a:prstGeom prst="upArrowCallout">
          <a:avLst/>
        </a:prstGeom>
        <a:gradFill rotWithShape="0">
          <a:gsLst>
            <a:gs pos="0">
              <a:schemeClr val="accent5">
                <a:hueOff val="815070"/>
                <a:satOff val="-17022"/>
                <a:lumOff val="-8628"/>
                <a:alphaOff val="0"/>
                <a:shade val="51000"/>
                <a:satMod val="130000"/>
              </a:schemeClr>
            </a:gs>
            <a:gs pos="80000">
              <a:schemeClr val="accent5">
                <a:hueOff val="815070"/>
                <a:satOff val="-17022"/>
                <a:lumOff val="-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815070"/>
                <a:satOff val="-17022"/>
                <a:lumOff val="-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800" b="1" kern="1200" dirty="0" smtClean="0">
              <a:solidFill>
                <a:srgbClr val="FFCC00"/>
              </a:solidFill>
            </a:rPr>
            <a:t>Έλεγχος </a:t>
          </a:r>
          <a:r>
            <a:rPr lang="el-GR" sz="1800" b="1" kern="1200" baseline="0" dirty="0" smtClean="0">
              <a:solidFill>
                <a:srgbClr val="FFCC00"/>
              </a:solidFill>
            </a:rPr>
            <a:t>Διμερών</a:t>
          </a:r>
          <a:r>
            <a:rPr lang="el-GR" sz="1800" b="1" kern="1200" dirty="0" smtClean="0">
              <a:solidFill>
                <a:srgbClr val="FFCC00"/>
              </a:solidFill>
            </a:rPr>
            <a:t> συμβάσεων</a:t>
          </a:r>
          <a:endParaRPr lang="el-GR" sz="1800" b="1" kern="1200" dirty="0">
            <a:solidFill>
              <a:srgbClr val="FFCC00"/>
            </a:solidFill>
          </a:endParaRPr>
        </a:p>
      </dsp:txBody>
      <dsp:txXfrm>
        <a:off x="0" y="1653617"/>
        <a:ext cx="4104456" cy="585861"/>
      </dsp:txXfrm>
    </dsp:sp>
    <dsp:sp modelId="{B49A5FBE-4616-4E11-903C-930581CD8D1D}">
      <dsp:nvSpPr>
        <dsp:cNvPr id="0" name=""/>
        <dsp:cNvSpPr/>
      </dsp:nvSpPr>
      <dsp:spPr>
        <a:xfrm>
          <a:off x="0" y="2169711"/>
          <a:ext cx="4104456" cy="638600"/>
        </a:xfrm>
        <a:prstGeom prst="rect">
          <a:avLst/>
        </a:prstGeom>
        <a:solidFill>
          <a:schemeClr val="accent5">
            <a:tint val="40000"/>
            <a:alpha val="90000"/>
            <a:hueOff val="769991"/>
            <a:satOff val="-19996"/>
            <a:lumOff val="-2630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2000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2000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700" kern="1200" dirty="0" smtClean="0">
              <a:solidFill>
                <a:srgbClr val="003399"/>
              </a:solidFill>
            </a:rPr>
            <a:t>Έλεγχος αντιστοιχίας κύκλων σπουδών και μαθημάτων που χρωστώ και που προσφέρονται στα αγγλικά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2000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2000" kern="1200" dirty="0"/>
        </a:p>
      </dsp:txBody>
      <dsp:txXfrm>
        <a:off x="0" y="2169711"/>
        <a:ext cx="4104456" cy="638600"/>
      </dsp:txXfrm>
    </dsp:sp>
    <dsp:sp modelId="{3515C673-73C5-4909-BEDE-818A83D95712}">
      <dsp:nvSpPr>
        <dsp:cNvPr id="0" name=""/>
        <dsp:cNvSpPr/>
      </dsp:nvSpPr>
      <dsp:spPr>
        <a:xfrm rot="10800000">
          <a:off x="0" y="0"/>
          <a:ext cx="4104456" cy="1669119"/>
        </a:xfrm>
        <a:prstGeom prst="upArrowCallout">
          <a:avLst/>
        </a:prstGeom>
        <a:gradFill rotWithShape="0">
          <a:gsLst>
            <a:gs pos="0">
              <a:schemeClr val="accent5">
                <a:hueOff val="1630140"/>
                <a:satOff val="-34043"/>
                <a:lumOff val="-17255"/>
                <a:alphaOff val="0"/>
                <a:shade val="51000"/>
                <a:satMod val="130000"/>
              </a:schemeClr>
            </a:gs>
            <a:gs pos="80000">
              <a:schemeClr val="accent5">
                <a:hueOff val="1630140"/>
                <a:satOff val="-34043"/>
                <a:lumOff val="-17255"/>
                <a:alphaOff val="0"/>
                <a:shade val="93000"/>
                <a:satMod val="130000"/>
              </a:schemeClr>
            </a:gs>
            <a:gs pos="100000">
              <a:schemeClr val="accent5">
                <a:hueOff val="1630140"/>
                <a:satOff val="-34043"/>
                <a:lumOff val="-1725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800" b="1" kern="1200" baseline="0" dirty="0" smtClean="0">
              <a:solidFill>
                <a:srgbClr val="FFCC00"/>
              </a:solidFill>
            </a:rPr>
            <a:t>Πρόσκληση Υποβολής αιτήσεων</a:t>
          </a:r>
          <a:endParaRPr lang="el-GR" sz="1800" b="1" kern="1200" baseline="0" dirty="0">
            <a:solidFill>
              <a:srgbClr val="FFCC00"/>
            </a:solidFill>
          </a:endParaRPr>
        </a:p>
      </dsp:txBody>
      <dsp:txXfrm>
        <a:off x="0" y="0"/>
        <a:ext cx="4104456" cy="585861"/>
      </dsp:txXfrm>
    </dsp:sp>
    <dsp:sp modelId="{2B2BE0CD-4FCE-48DC-8D10-9DB854360359}">
      <dsp:nvSpPr>
        <dsp:cNvPr id="0" name=""/>
        <dsp:cNvSpPr/>
      </dsp:nvSpPr>
      <dsp:spPr>
        <a:xfrm>
          <a:off x="1659" y="448203"/>
          <a:ext cx="4101137" cy="775934"/>
        </a:xfrm>
        <a:prstGeom prst="rect">
          <a:avLst/>
        </a:prstGeom>
        <a:solidFill>
          <a:schemeClr val="accent5">
            <a:tint val="40000"/>
            <a:alpha val="90000"/>
            <a:hueOff val="1539982"/>
            <a:satOff val="-39992"/>
            <a:lumOff val="-5261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21590" rIns="120904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700" kern="1200" dirty="0" smtClean="0">
              <a:solidFill>
                <a:srgbClr val="003399"/>
              </a:solidFill>
            </a:rPr>
            <a:t>Μία φορά κατά έτος 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700" kern="1200" dirty="0" smtClean="0">
              <a:solidFill>
                <a:srgbClr val="003399"/>
              </a:solidFill>
            </a:rPr>
            <a:t>(</a:t>
          </a:r>
          <a:r>
            <a:rPr lang="en-US" sz="1700" kern="1200" dirty="0" smtClean="0">
              <a:solidFill>
                <a:srgbClr val="003399"/>
              </a:solidFill>
            </a:rPr>
            <a:t>mail, </a:t>
          </a:r>
          <a:r>
            <a:rPr lang="el-GR" sz="1700" kern="1200" dirty="0" smtClean="0">
              <a:solidFill>
                <a:srgbClr val="003399"/>
              </a:solidFill>
            </a:rPr>
            <a:t>πίνακες ανακοινώσεων, ιστοσελίδα Γ.Δ.Σ., </a:t>
          </a:r>
          <a:r>
            <a:rPr lang="en-US" sz="1700" kern="1200" dirty="0" err="1" smtClean="0">
              <a:solidFill>
                <a:srgbClr val="003399"/>
              </a:solidFill>
            </a:rPr>
            <a:t>facebook</a:t>
          </a:r>
          <a:r>
            <a:rPr lang="en-US" sz="1700" kern="1200" dirty="0" smtClean="0">
              <a:solidFill>
                <a:srgbClr val="003399"/>
              </a:solidFill>
            </a:rPr>
            <a:t>)</a:t>
          </a:r>
          <a:endParaRPr lang="el-GR" sz="1700" kern="1200" dirty="0">
            <a:solidFill>
              <a:srgbClr val="003399"/>
            </a:solidFill>
          </a:endParaRPr>
        </a:p>
      </dsp:txBody>
      <dsp:txXfrm>
        <a:off x="1659" y="448203"/>
        <a:ext cx="4101137" cy="775934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DA03C90-DD52-4780-A6FC-B1CD2DC4559B}">
      <dsp:nvSpPr>
        <dsp:cNvPr id="0" name=""/>
        <dsp:cNvSpPr/>
      </dsp:nvSpPr>
      <dsp:spPr>
        <a:xfrm>
          <a:off x="0" y="3419309"/>
          <a:ext cx="4032448" cy="972652"/>
        </a:xfrm>
        <a:prstGeom prst="rect">
          <a:avLst/>
        </a:prstGeom>
        <a:solidFill>
          <a:srgbClr val="9999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800" b="1" kern="1200" dirty="0" smtClean="0">
              <a:solidFill>
                <a:srgbClr val="FFCC00"/>
              </a:solidFill>
            </a:rPr>
            <a:t>Επικοινωνία με τον </a:t>
          </a:r>
          <a:r>
            <a:rPr lang="el-GR" sz="1800" b="1" kern="1200" dirty="0" err="1" smtClean="0">
              <a:solidFill>
                <a:srgbClr val="FFCC00"/>
              </a:solidFill>
            </a:rPr>
            <a:t>Ακαδ</a:t>
          </a:r>
          <a:r>
            <a:rPr lang="el-GR" sz="1800" b="1" kern="1200" dirty="0" smtClean="0">
              <a:solidFill>
                <a:srgbClr val="FFCC00"/>
              </a:solidFill>
            </a:rPr>
            <a:t>. Υπεύθυνο </a:t>
          </a:r>
          <a:r>
            <a:rPr lang="en-US" sz="1800" b="1" kern="1200" dirty="0" smtClean="0">
              <a:solidFill>
                <a:srgbClr val="FFCC00"/>
              </a:solidFill>
            </a:rPr>
            <a:t>Erasmus </a:t>
          </a:r>
          <a:r>
            <a:rPr lang="el-GR" sz="1800" b="1" kern="1200" dirty="0" smtClean="0">
              <a:solidFill>
                <a:srgbClr val="FFCC00"/>
              </a:solidFill>
            </a:rPr>
            <a:t>του Τμήματός μου</a:t>
          </a:r>
          <a:endParaRPr lang="el-GR" sz="1800" b="1" kern="1200" dirty="0">
            <a:solidFill>
              <a:srgbClr val="FFCC00"/>
            </a:solidFill>
          </a:endParaRPr>
        </a:p>
      </dsp:txBody>
      <dsp:txXfrm>
        <a:off x="0" y="3419309"/>
        <a:ext cx="4032448" cy="972652"/>
      </dsp:txXfrm>
    </dsp:sp>
    <dsp:sp modelId="{DEF057AA-74F1-46E8-A899-56CB17FCC2DD}">
      <dsp:nvSpPr>
        <dsp:cNvPr id="0" name=""/>
        <dsp:cNvSpPr/>
      </dsp:nvSpPr>
      <dsp:spPr>
        <a:xfrm rot="10800000">
          <a:off x="0" y="1481876"/>
          <a:ext cx="4032448" cy="1952022"/>
        </a:xfrm>
        <a:prstGeom prst="upArrowCallout">
          <a:avLst/>
        </a:prstGeom>
        <a:gradFill rotWithShape="0">
          <a:gsLst>
            <a:gs pos="0">
              <a:schemeClr val="accent5">
                <a:hueOff val="815070"/>
                <a:satOff val="-17022"/>
                <a:lumOff val="-8628"/>
                <a:alphaOff val="0"/>
                <a:shade val="51000"/>
                <a:satMod val="130000"/>
              </a:schemeClr>
            </a:gs>
            <a:gs pos="80000">
              <a:schemeClr val="accent5">
                <a:hueOff val="815070"/>
                <a:satOff val="-17022"/>
                <a:lumOff val="-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815070"/>
                <a:satOff val="-17022"/>
                <a:lumOff val="-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l-GR" sz="1800" b="1" kern="1200" baseline="0" dirty="0" smtClean="0">
              <a:solidFill>
                <a:srgbClr val="FFCC00"/>
              </a:solidFill>
            </a:rPr>
            <a:t>Υποβολή αίτησης συμμετοχής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l-GR" sz="1800" b="1" kern="1200" baseline="0" dirty="0" smtClean="0">
              <a:solidFill>
                <a:srgbClr val="FFCC00"/>
              </a:solidFill>
            </a:rPr>
            <a:t>μαζί με το </a:t>
          </a:r>
          <a:r>
            <a:rPr lang="en-US" sz="1800" b="1" kern="1200" baseline="0" dirty="0" smtClean="0">
              <a:solidFill>
                <a:srgbClr val="FFCC00"/>
              </a:solidFill>
            </a:rPr>
            <a:t>acceptance letter</a:t>
          </a:r>
          <a:endParaRPr lang="el-GR" b="1" kern="1200" dirty="0">
            <a:solidFill>
              <a:srgbClr val="FFCC00"/>
            </a:solidFill>
          </a:endParaRPr>
        </a:p>
      </dsp:txBody>
      <dsp:txXfrm>
        <a:off x="0" y="1481876"/>
        <a:ext cx="4032448" cy="685159"/>
      </dsp:txXfrm>
    </dsp:sp>
    <dsp:sp modelId="{B49A5FBE-4616-4E11-903C-930581CD8D1D}">
      <dsp:nvSpPr>
        <dsp:cNvPr id="0" name=""/>
        <dsp:cNvSpPr/>
      </dsp:nvSpPr>
      <dsp:spPr>
        <a:xfrm>
          <a:off x="0" y="2163976"/>
          <a:ext cx="4032448" cy="705432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21590" rIns="120904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700" kern="1200" dirty="0" smtClean="0">
              <a:solidFill>
                <a:srgbClr val="003399"/>
              </a:solidFill>
            </a:rPr>
            <a:t>Δεν ανακοινώνεται πρόσκληση.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700" kern="1200" dirty="0" smtClean="0">
              <a:solidFill>
                <a:srgbClr val="003399"/>
              </a:solidFill>
            </a:rPr>
            <a:t>Ισχύει για όλο το έτος</a:t>
          </a:r>
          <a:endParaRPr lang="el-GR" sz="1700" kern="1200" dirty="0">
            <a:solidFill>
              <a:srgbClr val="003399"/>
            </a:solidFill>
          </a:endParaRPr>
        </a:p>
      </dsp:txBody>
      <dsp:txXfrm>
        <a:off x="0" y="2163976"/>
        <a:ext cx="4032448" cy="705432"/>
      </dsp:txXfrm>
    </dsp:sp>
    <dsp:sp modelId="{3515C673-73C5-4909-BEDE-818A83D95712}">
      <dsp:nvSpPr>
        <dsp:cNvPr id="0" name=""/>
        <dsp:cNvSpPr/>
      </dsp:nvSpPr>
      <dsp:spPr>
        <a:xfrm rot="10800000">
          <a:off x="0" y="525"/>
          <a:ext cx="4032448" cy="1495940"/>
        </a:xfrm>
        <a:prstGeom prst="upArrowCallout">
          <a:avLst/>
        </a:prstGeom>
        <a:gradFill rotWithShape="0">
          <a:gsLst>
            <a:gs pos="0">
              <a:schemeClr val="accent5">
                <a:hueOff val="1630140"/>
                <a:satOff val="-34043"/>
                <a:lumOff val="-17255"/>
                <a:alphaOff val="0"/>
                <a:shade val="51000"/>
                <a:satMod val="130000"/>
              </a:schemeClr>
            </a:gs>
            <a:gs pos="80000">
              <a:schemeClr val="accent5">
                <a:hueOff val="1630140"/>
                <a:satOff val="-34043"/>
                <a:lumOff val="-17255"/>
                <a:alphaOff val="0"/>
                <a:shade val="93000"/>
                <a:satMod val="130000"/>
              </a:schemeClr>
            </a:gs>
            <a:gs pos="100000">
              <a:schemeClr val="accent5">
                <a:hueOff val="1630140"/>
                <a:satOff val="-34043"/>
                <a:lumOff val="-1725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800" b="1" kern="1200" baseline="0" dirty="0" smtClean="0">
              <a:solidFill>
                <a:srgbClr val="FFCC00"/>
              </a:solidFill>
            </a:rPr>
            <a:t>Εύρεση φορέα υποδοχής</a:t>
          </a:r>
          <a:endParaRPr lang="el-GR" sz="1800" b="1" kern="1200" baseline="0" dirty="0">
            <a:solidFill>
              <a:srgbClr val="FFCC00"/>
            </a:solidFill>
          </a:endParaRPr>
        </a:p>
      </dsp:txBody>
      <dsp:txXfrm>
        <a:off x="0" y="525"/>
        <a:ext cx="4032448" cy="525075"/>
      </dsp:txXfrm>
    </dsp:sp>
    <dsp:sp modelId="{2B2BE0CD-4FCE-48DC-8D10-9DB854360359}">
      <dsp:nvSpPr>
        <dsp:cNvPr id="0" name=""/>
        <dsp:cNvSpPr/>
      </dsp:nvSpPr>
      <dsp:spPr>
        <a:xfrm>
          <a:off x="0" y="466067"/>
          <a:ext cx="4032448" cy="566353"/>
        </a:xfrm>
        <a:prstGeom prst="rect">
          <a:avLst/>
        </a:prstGeom>
        <a:solidFill>
          <a:schemeClr val="accent5">
            <a:tint val="40000"/>
            <a:alpha val="90000"/>
            <a:hueOff val="1539982"/>
            <a:satOff val="-39992"/>
            <a:lumOff val="-5261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21590" rIns="120904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700" kern="1200" dirty="0" smtClean="0">
              <a:solidFill>
                <a:srgbClr val="003399"/>
              </a:solidFill>
            </a:rPr>
            <a:t>Λαμβάνω την επιστολή αποδοχής</a:t>
          </a:r>
        </a:p>
      </dsp:txBody>
      <dsp:txXfrm>
        <a:off x="0" y="466067"/>
        <a:ext cx="4032448" cy="566353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BFF9E1A-14A8-4D40-9B9A-028319291614}">
      <dsp:nvSpPr>
        <dsp:cNvPr id="0" name=""/>
        <dsp:cNvSpPr/>
      </dsp:nvSpPr>
      <dsp:spPr>
        <a:xfrm rot="5400000">
          <a:off x="-231543" y="235006"/>
          <a:ext cx="1543624" cy="1080537"/>
        </a:xfrm>
        <a:prstGeom prst="chevron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3200" kern="1200" smtClean="0"/>
            <a:t>1. </a:t>
          </a:r>
          <a:endParaRPr lang="el-GR" sz="3200" kern="1200" dirty="0"/>
        </a:p>
      </dsp:txBody>
      <dsp:txXfrm rot="5400000">
        <a:off x="-231543" y="235006"/>
        <a:ext cx="1543624" cy="1080537"/>
      </dsp:txXfrm>
    </dsp:sp>
    <dsp:sp modelId="{A0C15FE2-5256-4644-8C2A-C5FF8766E57B}">
      <dsp:nvSpPr>
        <dsp:cNvPr id="0" name=""/>
        <dsp:cNvSpPr/>
      </dsp:nvSpPr>
      <dsp:spPr>
        <a:xfrm rot="5400000">
          <a:off x="3964006" y="-2880006"/>
          <a:ext cx="1003356" cy="677029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el-GR" sz="2000" kern="1200" dirty="0" smtClean="0">
              <a:solidFill>
                <a:srgbClr val="003399"/>
              </a:solidFill>
            </a:rPr>
            <a:t>Επίπεδο γνώσης </a:t>
          </a:r>
          <a:r>
            <a:rPr lang="el-GR" sz="2000" b="1" kern="1200" dirty="0" smtClean="0">
              <a:solidFill>
                <a:srgbClr val="003399"/>
              </a:solidFill>
            </a:rPr>
            <a:t>ξένης γλώσσας</a:t>
          </a:r>
          <a:r>
            <a:rPr lang="el-GR" sz="2000" kern="1200" dirty="0" smtClean="0">
              <a:solidFill>
                <a:srgbClr val="003399"/>
              </a:solidFill>
            </a:rPr>
            <a:t>(αγγλικών και γλώσσας χώρας υποδοχής) (</a:t>
          </a:r>
          <a:r>
            <a:rPr lang="en-US" sz="2000" kern="1200" dirty="0" smtClean="0">
              <a:solidFill>
                <a:srgbClr val="003399"/>
              </a:solidFill>
            </a:rPr>
            <a:t>max. 50</a:t>
          </a:r>
          <a:r>
            <a:rPr lang="el-GR" sz="2000" kern="1200" dirty="0" smtClean="0">
              <a:solidFill>
                <a:srgbClr val="003399"/>
              </a:solidFill>
            </a:rPr>
            <a:t> μόρια)</a:t>
          </a:r>
        </a:p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endParaRPr lang="el-GR" sz="1000" kern="1200" dirty="0"/>
        </a:p>
      </dsp:txBody>
      <dsp:txXfrm rot="5400000">
        <a:off x="3964006" y="-2880006"/>
        <a:ext cx="1003356" cy="6770294"/>
      </dsp:txXfrm>
    </dsp:sp>
    <dsp:sp modelId="{7DBE381A-26CF-4F83-B2DC-5AA3D811589D}">
      <dsp:nvSpPr>
        <dsp:cNvPr id="0" name=""/>
        <dsp:cNvSpPr/>
      </dsp:nvSpPr>
      <dsp:spPr>
        <a:xfrm rot="5400000">
          <a:off x="-231543" y="1591535"/>
          <a:ext cx="1543624" cy="1080537"/>
        </a:xfrm>
        <a:prstGeom prst="chevron">
          <a:avLst/>
        </a:prstGeom>
        <a:solidFill>
          <a:schemeClr val="accent2">
            <a:shade val="80000"/>
            <a:hueOff val="0"/>
            <a:satOff val="16974"/>
            <a:lumOff val="7553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16974"/>
              <a:lumOff val="755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3200" kern="1200" dirty="0" smtClean="0"/>
            <a:t>2. </a:t>
          </a:r>
          <a:endParaRPr lang="el-GR" sz="3200" kern="1200" dirty="0"/>
        </a:p>
      </dsp:txBody>
      <dsp:txXfrm rot="5400000">
        <a:off x="-231543" y="1591535"/>
        <a:ext cx="1543624" cy="1080537"/>
      </dsp:txXfrm>
    </dsp:sp>
    <dsp:sp modelId="{8F2C492B-027F-49C3-A4CA-7CB808DC933B}">
      <dsp:nvSpPr>
        <dsp:cNvPr id="0" name=""/>
        <dsp:cNvSpPr/>
      </dsp:nvSpPr>
      <dsp:spPr>
        <a:xfrm rot="5400000">
          <a:off x="4146025" y="-1523477"/>
          <a:ext cx="639318" cy="677029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16974"/>
              <a:lumOff val="755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el-GR" sz="2000" b="1" kern="1200" dirty="0" smtClean="0">
              <a:solidFill>
                <a:srgbClr val="003399"/>
              </a:solidFill>
            </a:rPr>
            <a:t>Αναλυτική Βαθμολογία </a:t>
          </a:r>
          <a:r>
            <a:rPr lang="el-GR" sz="2000" kern="1200" dirty="0" smtClean="0">
              <a:solidFill>
                <a:srgbClr val="003399"/>
              </a:solidFill>
            </a:rPr>
            <a:t>(</a:t>
          </a:r>
          <a:r>
            <a:rPr lang="en-US" sz="2000" kern="1200" dirty="0" smtClean="0">
              <a:solidFill>
                <a:srgbClr val="003399"/>
              </a:solidFill>
            </a:rPr>
            <a:t>max. </a:t>
          </a:r>
          <a:r>
            <a:rPr lang="el-GR" sz="2000" kern="1200" dirty="0" smtClean="0">
              <a:solidFill>
                <a:srgbClr val="003399"/>
              </a:solidFill>
            </a:rPr>
            <a:t>35 μόρια)</a:t>
          </a:r>
        </a:p>
        <a:p>
          <a:pPr marL="228600" lvl="1" indent="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l-GR" sz="1000" kern="1200" dirty="0"/>
        </a:p>
        <a:p>
          <a:pPr marL="228600" lvl="1" indent="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l-GR" sz="1000" kern="1200" dirty="0" smtClean="0">
            <a:solidFill>
              <a:srgbClr val="CC0000"/>
            </a:solidFill>
          </a:endParaRPr>
        </a:p>
      </dsp:txBody>
      <dsp:txXfrm rot="5400000">
        <a:off x="4146025" y="-1523477"/>
        <a:ext cx="639318" cy="6770294"/>
      </dsp:txXfrm>
    </dsp:sp>
    <dsp:sp modelId="{0D796CA8-ED5F-4EAB-8FDC-07CA4F7C7638}">
      <dsp:nvSpPr>
        <dsp:cNvPr id="0" name=""/>
        <dsp:cNvSpPr/>
      </dsp:nvSpPr>
      <dsp:spPr>
        <a:xfrm rot="5400000">
          <a:off x="-231543" y="3104056"/>
          <a:ext cx="1543624" cy="1080537"/>
        </a:xfrm>
        <a:prstGeom prst="chevron">
          <a:avLst/>
        </a:prstGeom>
        <a:solidFill>
          <a:schemeClr val="accent2">
            <a:shade val="80000"/>
            <a:hueOff val="0"/>
            <a:satOff val="33949"/>
            <a:lumOff val="15106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33949"/>
              <a:lumOff val="1510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3200" kern="1200" dirty="0" smtClean="0"/>
            <a:t>3.</a:t>
          </a:r>
          <a:endParaRPr lang="el-GR" sz="3200" kern="1200" dirty="0"/>
        </a:p>
      </dsp:txBody>
      <dsp:txXfrm rot="5400000">
        <a:off x="-231543" y="3104056"/>
        <a:ext cx="1543624" cy="1080537"/>
      </dsp:txXfrm>
    </dsp:sp>
    <dsp:sp modelId="{D59F8B73-E21C-4EA3-9841-E8515E225863}">
      <dsp:nvSpPr>
        <dsp:cNvPr id="0" name=""/>
        <dsp:cNvSpPr/>
      </dsp:nvSpPr>
      <dsp:spPr>
        <a:xfrm rot="5400000">
          <a:off x="3808014" y="-10956"/>
          <a:ext cx="1315339" cy="677029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33949"/>
              <a:lumOff val="1510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el-GR" sz="1800" b="1" kern="1200" dirty="0" smtClean="0">
              <a:solidFill>
                <a:srgbClr val="003399"/>
              </a:solidFill>
            </a:rPr>
            <a:t>Πρόσθετα προσόντα </a:t>
          </a:r>
          <a:r>
            <a:rPr lang="el-GR" sz="1800" kern="1200" dirty="0" smtClean="0">
              <a:solidFill>
                <a:srgbClr val="003399"/>
              </a:solidFill>
            </a:rPr>
            <a:t>(Σεμινάρια, συνέδρια, διακρίσεις ). Αξιολογούνται σε περίπτωση ισοβαθμίας δύο ή περισσότερων υποψηφίων</a:t>
          </a:r>
          <a:r>
            <a:rPr lang="en-US" sz="1800" kern="1200" dirty="0" smtClean="0">
              <a:solidFill>
                <a:srgbClr val="003399"/>
              </a:solidFill>
            </a:rPr>
            <a:t> </a:t>
          </a:r>
          <a:r>
            <a:rPr lang="el-GR" sz="1800" kern="1200" dirty="0" smtClean="0">
              <a:solidFill>
                <a:srgbClr val="003399"/>
              </a:solidFill>
            </a:rPr>
            <a:t>κατόπιν συνέντευξης</a:t>
          </a:r>
        </a:p>
        <a:p>
          <a:pPr marL="57150" lvl="1" indent="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l-GR" sz="1800" kern="1200" dirty="0"/>
        </a:p>
        <a:p>
          <a:pPr marL="57150" lvl="1" indent="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l-GR" sz="1000" kern="1200" dirty="0" smtClean="0">
            <a:solidFill>
              <a:srgbClr val="003399"/>
            </a:solidFill>
          </a:endParaRPr>
        </a:p>
      </dsp:txBody>
      <dsp:txXfrm rot="5400000">
        <a:off x="3808014" y="-10956"/>
        <a:ext cx="1315339" cy="6770294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CDEEE14-B221-43A1-BE15-960BE984CA1A}">
      <dsp:nvSpPr>
        <dsp:cNvPr id="0" name=""/>
        <dsp:cNvSpPr/>
      </dsp:nvSpPr>
      <dsp:spPr>
        <a:xfrm rot="16200000">
          <a:off x="-204154" y="204154"/>
          <a:ext cx="4824536" cy="4416227"/>
        </a:xfrm>
        <a:prstGeom prst="flowChartManualOperation">
          <a:avLst/>
        </a:prstGeom>
        <a:gradFill rotWithShape="0">
          <a:gsLst>
            <a:gs pos="0">
              <a:schemeClr val="accent6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7000" bIns="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b="1" kern="1200" dirty="0" smtClean="0">
              <a:solidFill>
                <a:srgbClr val="FFC000"/>
              </a:solidFill>
            </a:rPr>
            <a:t>Σπουδές</a:t>
          </a:r>
          <a:endParaRPr lang="el-GR" sz="2000" b="1" kern="1200" dirty="0">
            <a:solidFill>
              <a:srgbClr val="FFC000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2000" kern="1200" baseline="0" dirty="0" smtClean="0">
              <a:solidFill>
                <a:srgbClr val="FFFF00"/>
              </a:solidFill>
            </a:rPr>
            <a:t>Αίτηση συμμετοχής</a:t>
          </a:r>
          <a:endParaRPr lang="el-GR" sz="2000" kern="1200" baseline="0" dirty="0">
            <a:solidFill>
              <a:srgbClr val="FFFF00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2000" kern="1200" baseline="0" dirty="0" smtClean="0">
              <a:solidFill>
                <a:srgbClr val="FFFF00"/>
              </a:solidFill>
            </a:rPr>
            <a:t>Αναλυτική βαθμολογία</a:t>
          </a:r>
          <a:endParaRPr lang="el-GR" sz="2000" kern="1200" baseline="0" dirty="0">
            <a:solidFill>
              <a:srgbClr val="FFFF00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2000" kern="1200" baseline="0" dirty="0" smtClean="0">
              <a:solidFill>
                <a:srgbClr val="FFFF00"/>
              </a:solidFill>
            </a:rPr>
            <a:t>Βιογραφικό σημείωμα</a:t>
          </a:r>
          <a:endParaRPr lang="el-GR" sz="2000" kern="1200" baseline="0" dirty="0">
            <a:solidFill>
              <a:srgbClr val="FFFF00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2000" kern="1200" baseline="0" dirty="0" smtClean="0">
              <a:solidFill>
                <a:srgbClr val="FFFF00"/>
              </a:solidFill>
            </a:rPr>
            <a:t>Πιστοποιητικά γλωσσομάθειας</a:t>
          </a:r>
          <a:endParaRPr lang="el-GR" sz="2000" kern="1200" baseline="0" dirty="0">
            <a:solidFill>
              <a:srgbClr val="FFFF00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2000" b="1" kern="1200" baseline="0" dirty="0" smtClean="0">
              <a:solidFill>
                <a:srgbClr val="FFFF00"/>
              </a:solidFill>
            </a:rPr>
            <a:t>Μεταπτυχιακοί/ Υπ. διδάκτορες</a:t>
          </a:r>
          <a:endParaRPr lang="el-GR" sz="2000" b="1" kern="1200" baseline="0" dirty="0">
            <a:solidFill>
              <a:srgbClr val="FFFF00"/>
            </a:solidFill>
          </a:endParaRP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2000" kern="1200" baseline="0" dirty="0" err="1" smtClean="0">
              <a:solidFill>
                <a:srgbClr val="FFFF00"/>
              </a:solidFill>
            </a:rPr>
            <a:t>Αναλυτ</a:t>
          </a:r>
          <a:r>
            <a:rPr lang="el-GR" sz="2000" kern="1200" baseline="0" dirty="0" smtClean="0">
              <a:solidFill>
                <a:srgbClr val="FFFF00"/>
              </a:solidFill>
            </a:rPr>
            <a:t>. Βαθμολογία πτυχίου και μεταπτυχιακού</a:t>
          </a:r>
          <a:endParaRPr lang="el-GR" sz="2000" kern="1200" baseline="0" dirty="0">
            <a:solidFill>
              <a:srgbClr val="FFFF00"/>
            </a:solidFill>
          </a:endParaRP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2000" kern="1200" baseline="0" dirty="0" smtClean="0">
              <a:solidFill>
                <a:srgbClr val="FFFF00"/>
              </a:solidFill>
            </a:rPr>
            <a:t>Θετική εισήγηση επιβλέποντα καθηγητή/Τριμελούς επιτροπής</a:t>
          </a:r>
          <a:endParaRPr lang="el-GR" sz="2000" kern="1200" baseline="0" dirty="0">
            <a:solidFill>
              <a:srgbClr val="FFFF00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l-GR" sz="2000" kern="1200" dirty="0"/>
        </a:p>
      </dsp:txBody>
      <dsp:txXfrm rot="16200000">
        <a:off x="-204154" y="204154"/>
        <a:ext cx="4824536" cy="4416227"/>
      </dsp:txXfrm>
    </dsp:sp>
    <dsp:sp modelId="{E21E2ECB-BB29-45C8-96D9-B4398A4D28D2}">
      <dsp:nvSpPr>
        <dsp:cNvPr id="0" name=""/>
        <dsp:cNvSpPr/>
      </dsp:nvSpPr>
      <dsp:spPr>
        <a:xfrm rot="16200000">
          <a:off x="4126635" y="526682"/>
          <a:ext cx="4824536" cy="3771171"/>
        </a:xfrm>
        <a:prstGeom prst="flowChartManualOperation">
          <a:avLst/>
        </a:prstGeom>
        <a:solidFill>
          <a:srgbClr val="6600CC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7000" bIns="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b="1" kern="1200" dirty="0" smtClean="0">
              <a:solidFill>
                <a:srgbClr val="FFC000"/>
              </a:solidFill>
            </a:rPr>
            <a:t>Πρακτική άσκηση</a:t>
          </a:r>
          <a:endParaRPr lang="el-GR" sz="2000" b="1" kern="1200" dirty="0">
            <a:solidFill>
              <a:srgbClr val="FFC000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2000" kern="1200" dirty="0" smtClean="0">
              <a:solidFill>
                <a:srgbClr val="FFFF00"/>
              </a:solidFill>
            </a:rPr>
            <a:t>Αίτηση συμμετοχής</a:t>
          </a:r>
          <a:endParaRPr lang="el-GR" sz="2000" kern="1200" dirty="0">
            <a:solidFill>
              <a:srgbClr val="FFFF00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2000" kern="1200" dirty="0" smtClean="0">
              <a:solidFill>
                <a:srgbClr val="FFFF00"/>
              </a:solidFill>
            </a:rPr>
            <a:t>Επιστολή αποδοχής από το φορέα</a:t>
          </a:r>
          <a:endParaRPr lang="el-GR" sz="2000" kern="1200" dirty="0">
            <a:solidFill>
              <a:srgbClr val="FFFF00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2000" kern="1200" dirty="0" smtClean="0">
              <a:solidFill>
                <a:srgbClr val="FFFF00"/>
              </a:solidFill>
            </a:rPr>
            <a:t>Αναλυτική βαθμολογία</a:t>
          </a:r>
          <a:endParaRPr lang="el-GR" sz="2000" kern="1200" dirty="0">
            <a:solidFill>
              <a:srgbClr val="FFFF00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2000" kern="1200" dirty="0" smtClean="0">
              <a:solidFill>
                <a:srgbClr val="FFFF00"/>
              </a:solidFill>
            </a:rPr>
            <a:t>Πιστοποιητικά γλωσσομάθειας</a:t>
          </a:r>
          <a:endParaRPr lang="el-GR" sz="2000" kern="1200" dirty="0">
            <a:solidFill>
              <a:srgbClr val="FFFF00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2000" kern="1200" dirty="0" smtClean="0">
              <a:solidFill>
                <a:srgbClr val="FFFF00"/>
              </a:solidFill>
            </a:rPr>
            <a:t>Μεταπτυχιακοί φοιτητές/Υπ. Διδάκτορες</a:t>
          </a:r>
          <a:endParaRPr lang="el-GR" sz="2000" kern="1200" dirty="0">
            <a:solidFill>
              <a:srgbClr val="FFFF00"/>
            </a:solidFill>
          </a:endParaRP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2000" kern="1200" dirty="0" smtClean="0">
              <a:solidFill>
                <a:srgbClr val="FFFF00"/>
              </a:solidFill>
            </a:rPr>
            <a:t>Θετική εισήγηση επιβλέποντα καθηγητή/τριμελούς επιτροπής</a:t>
          </a:r>
          <a:endParaRPr lang="el-GR" sz="2000" kern="1200" dirty="0">
            <a:solidFill>
              <a:srgbClr val="FFFF00"/>
            </a:solidFill>
          </a:endParaRPr>
        </a:p>
      </dsp:txBody>
      <dsp:txXfrm rot="16200000">
        <a:off x="4126635" y="526682"/>
        <a:ext cx="4824536" cy="3771171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06A5B7F-CA79-4867-A9CB-0EE051634C3C}">
      <dsp:nvSpPr>
        <dsp:cNvPr id="0" name=""/>
        <dsp:cNvSpPr/>
      </dsp:nvSpPr>
      <dsp:spPr>
        <a:xfrm>
          <a:off x="1" y="0"/>
          <a:ext cx="3769522" cy="489600"/>
        </a:xfrm>
        <a:prstGeom prst="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700" b="1" kern="1200" dirty="0" smtClean="0">
              <a:solidFill>
                <a:srgbClr val="FFCC00"/>
              </a:solidFill>
            </a:rPr>
            <a:t>ΣΠΟΥΔΕΣ</a:t>
          </a:r>
          <a:endParaRPr lang="el-GR" sz="1700" b="1" kern="1200" dirty="0">
            <a:solidFill>
              <a:srgbClr val="FFCC00"/>
            </a:solidFill>
          </a:endParaRPr>
        </a:p>
      </dsp:txBody>
      <dsp:txXfrm>
        <a:off x="1" y="0"/>
        <a:ext cx="3769522" cy="489600"/>
      </dsp:txXfrm>
    </dsp:sp>
    <dsp:sp modelId="{379DCB21-9169-4E3C-B074-20C007F95462}">
      <dsp:nvSpPr>
        <dsp:cNvPr id="0" name=""/>
        <dsp:cNvSpPr/>
      </dsp:nvSpPr>
      <dsp:spPr>
        <a:xfrm>
          <a:off x="1" y="576081"/>
          <a:ext cx="3769522" cy="354654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700" kern="1200" dirty="0" smtClean="0">
              <a:solidFill>
                <a:srgbClr val="003399"/>
              </a:solidFill>
            </a:rPr>
            <a:t>Ενημερώνομαι από το Γ.Δ.Σ. για την επιλογή μου</a:t>
          </a:r>
          <a:endParaRPr lang="el-GR" sz="1700" kern="1200" dirty="0">
            <a:solidFill>
              <a:srgbClr val="003399"/>
            </a:solidFill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>
              <a:solidFill>
                <a:srgbClr val="003399"/>
              </a:solidFill>
            </a:rPr>
            <a:t>Nomination </a:t>
          </a:r>
          <a:r>
            <a:rPr lang="el-GR" sz="1700" kern="1200" dirty="0" smtClean="0">
              <a:solidFill>
                <a:srgbClr val="003399"/>
              </a:solidFill>
            </a:rPr>
            <a:t>στο Ίδρυμα υποδοχής</a:t>
          </a:r>
          <a:endParaRPr lang="el-GR" sz="1700" kern="1200" dirty="0">
            <a:solidFill>
              <a:srgbClr val="003399"/>
            </a:solidFill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700" kern="1200" dirty="0" smtClean="0">
              <a:solidFill>
                <a:srgbClr val="003399"/>
              </a:solidFill>
            </a:rPr>
            <a:t>Ακολουθώ προσεκτικά τις οδηγίες για την υποβολή της αίτησης και όλων των δικαιολογητικών στο Ίδρυμα </a:t>
          </a:r>
          <a:r>
            <a:rPr lang="el-GR" sz="1700" kern="1200" dirty="0" smtClean="0">
              <a:solidFill>
                <a:srgbClr val="003399"/>
              </a:solidFill>
            </a:rPr>
            <a:t>Υποδοχής. ΠΡΟΣΟΧΗ! Στις καταληκτικές ημερομηνίες!!</a:t>
          </a:r>
          <a:endParaRPr lang="el-GR" sz="1700" kern="1200" dirty="0">
            <a:solidFill>
              <a:srgbClr val="003399"/>
            </a:solidFill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700" kern="1200" dirty="0" smtClean="0">
              <a:solidFill>
                <a:srgbClr val="003399"/>
              </a:solidFill>
            </a:rPr>
            <a:t>Επικοινωνώ με τον </a:t>
          </a:r>
          <a:r>
            <a:rPr lang="el-GR" sz="1700" kern="1200" dirty="0" err="1" smtClean="0">
              <a:solidFill>
                <a:srgbClr val="003399"/>
              </a:solidFill>
            </a:rPr>
            <a:t>Ακαδ</a:t>
          </a:r>
          <a:r>
            <a:rPr lang="el-GR" sz="1700" kern="1200" dirty="0" smtClean="0">
              <a:solidFill>
                <a:srgbClr val="003399"/>
              </a:solidFill>
            </a:rPr>
            <a:t>. Υπεύθυνο για τη Συμφωνία Μάθησης (</a:t>
          </a:r>
          <a:r>
            <a:rPr lang="en-US" sz="1700" kern="1200" dirty="0" smtClean="0">
              <a:solidFill>
                <a:srgbClr val="003399"/>
              </a:solidFill>
            </a:rPr>
            <a:t>Learning agreement)</a:t>
          </a:r>
          <a:endParaRPr lang="el-GR" sz="1700" kern="1200" dirty="0">
            <a:solidFill>
              <a:srgbClr val="003399"/>
            </a:solidFill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>
              <a:solidFill>
                <a:srgbClr val="003399"/>
              </a:solidFill>
            </a:rPr>
            <a:t>Acceptance letter</a:t>
          </a:r>
          <a:endParaRPr lang="el-GR" sz="1700" kern="1200" dirty="0">
            <a:solidFill>
              <a:srgbClr val="003399"/>
            </a:solidFill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700" kern="1200" dirty="0" smtClean="0">
              <a:solidFill>
                <a:srgbClr val="003399"/>
              </a:solidFill>
            </a:rPr>
            <a:t>Έγγραφα προς Π.Δ.Μ. για τη σύμβαση κινητικότητας</a:t>
          </a:r>
          <a:endParaRPr lang="el-GR" sz="1700" kern="1200" dirty="0">
            <a:solidFill>
              <a:srgbClr val="003399"/>
            </a:solidFill>
          </a:endParaRPr>
        </a:p>
      </dsp:txBody>
      <dsp:txXfrm>
        <a:off x="1" y="576081"/>
        <a:ext cx="3769522" cy="3546540"/>
      </dsp:txXfrm>
    </dsp:sp>
    <dsp:sp modelId="{378A66F9-183C-4812-8D32-E7AD0751D965}">
      <dsp:nvSpPr>
        <dsp:cNvPr id="0" name=""/>
        <dsp:cNvSpPr/>
      </dsp:nvSpPr>
      <dsp:spPr>
        <a:xfrm>
          <a:off x="4248479" y="0"/>
          <a:ext cx="3769522" cy="489600"/>
        </a:xfrm>
        <a:prstGeom prst="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33949"/>
                <a:lumOff val="15106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33949"/>
                <a:lumOff val="15106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33949"/>
                <a:lumOff val="15106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shade val="80000"/>
              <a:hueOff val="0"/>
              <a:satOff val="33949"/>
              <a:lumOff val="1510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700" b="1" kern="1200" dirty="0" smtClean="0">
              <a:solidFill>
                <a:srgbClr val="FFCC00"/>
              </a:solidFill>
            </a:rPr>
            <a:t>ΠΡΑΚΤΙΚΗ</a:t>
          </a:r>
          <a:endParaRPr lang="el-GR" sz="1700" b="1" kern="1200" dirty="0">
            <a:solidFill>
              <a:srgbClr val="FFCC00"/>
            </a:solidFill>
          </a:endParaRPr>
        </a:p>
      </dsp:txBody>
      <dsp:txXfrm>
        <a:off x="4248479" y="0"/>
        <a:ext cx="3769522" cy="489600"/>
      </dsp:txXfrm>
    </dsp:sp>
    <dsp:sp modelId="{625F154D-DE82-4636-A8F1-EDDAAB5E3953}">
      <dsp:nvSpPr>
        <dsp:cNvPr id="0" name=""/>
        <dsp:cNvSpPr/>
      </dsp:nvSpPr>
      <dsp:spPr>
        <a:xfrm>
          <a:off x="4248479" y="576081"/>
          <a:ext cx="3769522" cy="354654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700" kern="1200" dirty="0" smtClean="0">
              <a:solidFill>
                <a:srgbClr val="003399"/>
              </a:solidFill>
            </a:rPr>
            <a:t>Λαμβάνω από τον </a:t>
          </a:r>
          <a:r>
            <a:rPr lang="el-GR" sz="1700" kern="1200" dirty="0" err="1" smtClean="0">
              <a:solidFill>
                <a:srgbClr val="003399"/>
              </a:solidFill>
            </a:rPr>
            <a:t>Ακαδ</a:t>
          </a:r>
          <a:r>
            <a:rPr lang="el-GR" sz="1700" kern="1200" dirty="0" smtClean="0">
              <a:solidFill>
                <a:srgbClr val="003399"/>
              </a:solidFill>
            </a:rPr>
            <a:t>. Υπεύθυνο  του Τμήματός μου την έγκριση για τη συνάφεια του αντικειμένου πρακτικής άσκησης</a:t>
          </a:r>
          <a:endParaRPr lang="el-GR" sz="1700" kern="1200" dirty="0">
            <a:solidFill>
              <a:srgbClr val="003399"/>
            </a:solidFill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700" kern="1200" dirty="0" smtClean="0">
              <a:solidFill>
                <a:srgbClr val="003399"/>
              </a:solidFill>
            </a:rPr>
            <a:t>Επικοινωνώ με τον </a:t>
          </a:r>
          <a:r>
            <a:rPr lang="el-GR" sz="1700" kern="1200" dirty="0" err="1" smtClean="0">
              <a:solidFill>
                <a:srgbClr val="003399"/>
              </a:solidFill>
            </a:rPr>
            <a:t>Ακαδ</a:t>
          </a:r>
          <a:r>
            <a:rPr lang="el-GR" sz="1700" kern="1200" dirty="0" smtClean="0">
              <a:solidFill>
                <a:srgbClr val="003399"/>
              </a:solidFill>
            </a:rPr>
            <a:t>. Υπεύθυνο για τη Συμφωνία πρακτικής άσκησης (</a:t>
          </a:r>
          <a:r>
            <a:rPr lang="en-US" sz="1700" kern="1200" dirty="0" smtClean="0">
              <a:solidFill>
                <a:srgbClr val="003399"/>
              </a:solidFill>
            </a:rPr>
            <a:t>Learning agreement for traineeship)</a:t>
          </a:r>
          <a:endParaRPr lang="el-GR" sz="1700" kern="1200" dirty="0">
            <a:solidFill>
              <a:srgbClr val="003399"/>
            </a:solidFill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700" kern="1200" dirty="0" smtClean="0">
              <a:solidFill>
                <a:srgbClr val="003399"/>
              </a:solidFill>
            </a:rPr>
            <a:t>Στέλνω τη συμφωνία πρακτικής άσκησης στο φορέα υποδοχής για συμπλήρωση και υπογραφή</a:t>
          </a:r>
          <a:endParaRPr lang="el-GR" sz="1700" kern="1200" dirty="0">
            <a:solidFill>
              <a:srgbClr val="003399"/>
            </a:solidFill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700" kern="1200" dirty="0" smtClean="0">
              <a:solidFill>
                <a:srgbClr val="003399"/>
              </a:solidFill>
            </a:rPr>
            <a:t>Προετοιμάζω τα απαιτούμενα  από το </a:t>
          </a:r>
          <a:r>
            <a:rPr lang="el-GR" sz="1700" kern="1200" dirty="0" smtClean="0">
              <a:solidFill>
                <a:srgbClr val="003399"/>
              </a:solidFill>
            </a:rPr>
            <a:t>Π.Δ.Μ. </a:t>
          </a:r>
          <a:r>
            <a:rPr lang="el-GR" sz="1700" kern="1200" dirty="0" smtClean="0">
              <a:solidFill>
                <a:srgbClr val="003399"/>
              </a:solidFill>
            </a:rPr>
            <a:t>έγγραφα για τη Σύμβαση κινητικότητας</a:t>
          </a:r>
          <a:endParaRPr lang="el-GR" sz="1700" kern="1200" dirty="0">
            <a:solidFill>
              <a:srgbClr val="003399"/>
            </a:solidFill>
          </a:endParaRPr>
        </a:p>
      </dsp:txBody>
      <dsp:txXfrm>
        <a:off x="4248479" y="576081"/>
        <a:ext cx="3769522" cy="3546540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06A5B7F-CA79-4867-A9CB-0EE051634C3C}">
      <dsp:nvSpPr>
        <dsp:cNvPr id="0" name=""/>
        <dsp:cNvSpPr/>
      </dsp:nvSpPr>
      <dsp:spPr>
        <a:xfrm>
          <a:off x="1" y="0"/>
          <a:ext cx="3769522" cy="913190"/>
        </a:xfrm>
        <a:prstGeom prst="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700" b="1" kern="1200" dirty="0" smtClean="0">
              <a:solidFill>
                <a:srgbClr val="FFCC00"/>
              </a:solidFill>
            </a:rPr>
            <a:t>ΣΠΟΥΔΕΣ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>
              <a:solidFill>
                <a:srgbClr val="FFCC00"/>
              </a:solidFill>
            </a:rPr>
            <a:t>Learning agreement for studies</a:t>
          </a:r>
          <a:endParaRPr lang="el-GR" sz="1700" b="1" kern="1200" dirty="0">
            <a:solidFill>
              <a:srgbClr val="FFCC00"/>
            </a:solidFill>
          </a:endParaRPr>
        </a:p>
      </dsp:txBody>
      <dsp:txXfrm>
        <a:off x="1" y="0"/>
        <a:ext cx="3769522" cy="913190"/>
      </dsp:txXfrm>
    </dsp:sp>
    <dsp:sp modelId="{379DCB21-9169-4E3C-B074-20C007F95462}">
      <dsp:nvSpPr>
        <dsp:cNvPr id="0" name=""/>
        <dsp:cNvSpPr/>
      </dsp:nvSpPr>
      <dsp:spPr>
        <a:xfrm>
          <a:off x="1" y="860620"/>
          <a:ext cx="3769522" cy="382653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700" kern="1200" dirty="0" smtClean="0">
              <a:solidFill>
                <a:srgbClr val="003399"/>
              </a:solidFill>
            </a:rPr>
            <a:t>Έντυπο στο οποίο αναγράφονται τα μαθήματα που επιλέγει ο φοιτητής στο ίδρυμα υποδοχής και τα μαθήματα τα οποία θα αντικατασταθούν /αναγνωριστούν από το Τμήμα του</a:t>
          </a:r>
          <a:endParaRPr lang="el-GR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700" kern="1200" dirty="0" smtClean="0">
              <a:solidFill>
                <a:srgbClr val="003399"/>
              </a:solidFill>
            </a:rPr>
            <a:t>Συμπληρώνεται </a:t>
          </a:r>
          <a:r>
            <a:rPr lang="el-GR" sz="1700" kern="1200" dirty="0" smtClean="0">
              <a:solidFill>
                <a:srgbClr val="C00000"/>
              </a:solidFill>
            </a:rPr>
            <a:t>ΠΑΝΤΑ σε συνεργασία με τον </a:t>
          </a:r>
          <a:r>
            <a:rPr lang="el-GR" sz="1700" kern="1200" dirty="0" err="1" smtClean="0">
              <a:solidFill>
                <a:srgbClr val="C00000"/>
              </a:solidFill>
            </a:rPr>
            <a:t>Ακαδ</a:t>
          </a:r>
          <a:r>
            <a:rPr lang="el-GR" sz="1700" kern="1200" dirty="0" smtClean="0">
              <a:solidFill>
                <a:srgbClr val="C00000"/>
              </a:solidFill>
            </a:rPr>
            <a:t>. Υπεύθυνο </a:t>
          </a:r>
          <a:r>
            <a:rPr lang="el-GR" sz="1700" kern="1200" dirty="0" smtClean="0">
              <a:solidFill>
                <a:srgbClr val="003399"/>
              </a:solidFill>
            </a:rPr>
            <a:t>Ε</a:t>
          </a:r>
          <a:r>
            <a:rPr lang="en-US" sz="1700" kern="1200" dirty="0" err="1" smtClean="0">
              <a:solidFill>
                <a:srgbClr val="003399"/>
              </a:solidFill>
            </a:rPr>
            <a:t>rasmus</a:t>
          </a:r>
          <a:r>
            <a:rPr lang="el-GR" sz="1700" kern="1200" dirty="0" smtClean="0">
              <a:solidFill>
                <a:srgbClr val="003399"/>
              </a:solidFill>
            </a:rPr>
            <a:t> του τμήματος</a:t>
          </a:r>
          <a:endParaRPr lang="el-GR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700" kern="1200" dirty="0" smtClean="0">
              <a:solidFill>
                <a:srgbClr val="003399"/>
              </a:solidFill>
            </a:rPr>
            <a:t>Συνυπογράφεται από το φοιτητή, τον </a:t>
          </a:r>
          <a:r>
            <a:rPr lang="el-GR" sz="1700" kern="1200" dirty="0" err="1" smtClean="0">
              <a:solidFill>
                <a:srgbClr val="003399"/>
              </a:solidFill>
            </a:rPr>
            <a:t>Υπευθ</a:t>
          </a:r>
          <a:r>
            <a:rPr lang="el-GR" sz="1700" kern="1200" dirty="0" smtClean="0">
              <a:solidFill>
                <a:srgbClr val="003399"/>
              </a:solidFill>
            </a:rPr>
            <a:t>. του Τμήματος και το ίδρυμα Υποδοχής</a:t>
          </a:r>
          <a:endParaRPr lang="el-GR" sz="1700" kern="1200" dirty="0"/>
        </a:p>
        <a:p>
          <a:pPr marL="342900" lvl="2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700" b="1" u="sng" kern="1200" dirty="0" smtClean="0">
              <a:solidFill>
                <a:srgbClr val="003399"/>
              </a:solidFill>
            </a:rPr>
            <a:t>12 μήνες</a:t>
          </a:r>
          <a:r>
            <a:rPr lang="el-GR" sz="1700" kern="1200" dirty="0" smtClean="0">
              <a:solidFill>
                <a:srgbClr val="003399"/>
              </a:solidFill>
            </a:rPr>
            <a:t>: </a:t>
          </a:r>
          <a:r>
            <a:rPr lang="el-GR" sz="1700" kern="1200" dirty="0" smtClean="0">
              <a:solidFill>
                <a:srgbClr val="C00000"/>
              </a:solidFill>
            </a:rPr>
            <a:t>60 ECTS</a:t>
          </a:r>
          <a:endParaRPr lang="el-GR" sz="1700" kern="1200" dirty="0" smtClean="0">
            <a:solidFill>
              <a:srgbClr val="C00000"/>
            </a:solidFill>
          </a:endParaRPr>
        </a:p>
        <a:p>
          <a:pPr marL="342900" lvl="2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700" b="1" u="sng" kern="1200" smtClean="0">
              <a:solidFill>
                <a:srgbClr val="003399"/>
              </a:solidFill>
            </a:rPr>
            <a:t>6 μήνες</a:t>
          </a:r>
          <a:r>
            <a:rPr lang="el-GR" sz="1700" kern="1200" smtClean="0">
              <a:solidFill>
                <a:srgbClr val="003399"/>
              </a:solidFill>
            </a:rPr>
            <a:t>: </a:t>
          </a:r>
          <a:r>
            <a:rPr lang="el-GR" sz="1700" kern="1200" smtClean="0">
              <a:solidFill>
                <a:srgbClr val="C00000"/>
              </a:solidFill>
            </a:rPr>
            <a:t>30 ECTS</a:t>
          </a:r>
          <a:endParaRPr lang="el-GR" sz="1700" kern="1200" dirty="0" smtClean="0">
            <a:solidFill>
              <a:srgbClr val="C00000"/>
            </a:solidFill>
          </a:endParaRPr>
        </a:p>
        <a:p>
          <a:pPr marL="342900" lvl="2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700" b="1" u="sng" kern="1200" dirty="0" smtClean="0">
              <a:solidFill>
                <a:srgbClr val="003399"/>
              </a:solidFill>
            </a:rPr>
            <a:t>3 μήνες</a:t>
          </a:r>
          <a:r>
            <a:rPr lang="el-GR" sz="1700" kern="1200" dirty="0" smtClean="0">
              <a:solidFill>
                <a:srgbClr val="003399"/>
              </a:solidFill>
            </a:rPr>
            <a:t>: </a:t>
          </a:r>
          <a:r>
            <a:rPr lang="el-GR" sz="1700" kern="1200" dirty="0" smtClean="0">
              <a:solidFill>
                <a:srgbClr val="C00000"/>
              </a:solidFill>
            </a:rPr>
            <a:t>20 ECTS</a:t>
          </a:r>
          <a:endParaRPr lang="el-GR" sz="1700" kern="1200" dirty="0" smtClean="0">
            <a:solidFill>
              <a:srgbClr val="C00000"/>
            </a:solidFill>
          </a:endParaRPr>
        </a:p>
      </dsp:txBody>
      <dsp:txXfrm>
        <a:off x="1" y="860620"/>
        <a:ext cx="3769522" cy="3826530"/>
      </dsp:txXfrm>
    </dsp:sp>
    <dsp:sp modelId="{378A66F9-183C-4812-8D32-E7AD0751D965}">
      <dsp:nvSpPr>
        <dsp:cNvPr id="0" name=""/>
        <dsp:cNvSpPr/>
      </dsp:nvSpPr>
      <dsp:spPr>
        <a:xfrm>
          <a:off x="4248479" y="0"/>
          <a:ext cx="3769522" cy="913190"/>
        </a:xfrm>
        <a:prstGeom prst="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33949"/>
                <a:lumOff val="15106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33949"/>
                <a:lumOff val="15106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33949"/>
                <a:lumOff val="15106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shade val="80000"/>
              <a:hueOff val="0"/>
              <a:satOff val="33949"/>
              <a:lumOff val="1510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700" b="1" kern="1200" dirty="0" smtClean="0">
              <a:solidFill>
                <a:srgbClr val="FFCC00"/>
              </a:solidFill>
            </a:rPr>
            <a:t>ΠΡΑΚΤΙΚΗ</a:t>
          </a:r>
          <a:r>
            <a:rPr lang="en-US" sz="1700" b="1" kern="1200" dirty="0" smtClean="0">
              <a:solidFill>
                <a:srgbClr val="FFCC00"/>
              </a:solidFill>
            </a:rPr>
            <a:t> 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>
              <a:solidFill>
                <a:srgbClr val="FFCC00"/>
              </a:solidFill>
            </a:rPr>
            <a:t>Learning agreement  for </a:t>
          </a:r>
          <a:r>
            <a:rPr lang="en-US" sz="1700" b="1" kern="1200" dirty="0" smtClean="0">
              <a:solidFill>
                <a:srgbClr val="FFCC00"/>
              </a:solidFill>
            </a:rPr>
            <a:t>Traineeship</a:t>
          </a:r>
          <a:endParaRPr lang="el-GR" sz="1700" b="1" kern="1200" dirty="0">
            <a:solidFill>
              <a:srgbClr val="FFCC00"/>
            </a:solidFill>
          </a:endParaRPr>
        </a:p>
      </dsp:txBody>
      <dsp:txXfrm>
        <a:off x="4248479" y="0"/>
        <a:ext cx="3769522" cy="913190"/>
      </dsp:txXfrm>
    </dsp:sp>
    <dsp:sp modelId="{625F154D-DE82-4636-A8F1-EDDAAB5E3953}">
      <dsp:nvSpPr>
        <dsp:cNvPr id="0" name=""/>
        <dsp:cNvSpPr/>
      </dsp:nvSpPr>
      <dsp:spPr>
        <a:xfrm>
          <a:off x="4248479" y="936117"/>
          <a:ext cx="3769522" cy="382653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700" kern="1200" dirty="0" smtClean="0">
              <a:solidFill>
                <a:srgbClr val="003399"/>
              </a:solidFill>
            </a:rPr>
            <a:t>Έντυπο στο οποίο περιγράφεται αναλυτικά το αντικείμενο εργασίας, το ωράριο, οι επιμέρους απαιτήσεις του φορέα υποδοχής</a:t>
          </a:r>
          <a:endParaRPr lang="el-GR" sz="1700" kern="1200" dirty="0">
            <a:solidFill>
              <a:srgbClr val="003399"/>
            </a:solidFill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700" kern="1200" dirty="0" smtClean="0">
              <a:solidFill>
                <a:srgbClr val="003399"/>
              </a:solidFill>
            </a:rPr>
            <a:t>Συμπληρώνεται </a:t>
          </a:r>
          <a:r>
            <a:rPr lang="el-GR" sz="1700" kern="1200" dirty="0" smtClean="0">
              <a:solidFill>
                <a:srgbClr val="C00000"/>
              </a:solidFill>
            </a:rPr>
            <a:t>ΠΑΝΤΑ σε συνεργασία με τον </a:t>
          </a:r>
          <a:r>
            <a:rPr lang="el-GR" sz="1700" kern="1200" dirty="0" err="1" smtClean="0">
              <a:solidFill>
                <a:srgbClr val="C00000"/>
              </a:solidFill>
            </a:rPr>
            <a:t>Ακαδ</a:t>
          </a:r>
          <a:r>
            <a:rPr lang="el-GR" sz="1700" kern="1200" dirty="0" smtClean="0">
              <a:solidFill>
                <a:srgbClr val="C00000"/>
              </a:solidFill>
            </a:rPr>
            <a:t>. Υπεύθυνο</a:t>
          </a:r>
          <a:r>
            <a:rPr lang="en-US" sz="1700" kern="1200" dirty="0" smtClean="0"/>
            <a:t>)</a:t>
          </a:r>
          <a:endParaRPr lang="el-GR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700" kern="1200" dirty="0" smtClean="0">
              <a:solidFill>
                <a:srgbClr val="003399"/>
              </a:solidFill>
            </a:rPr>
            <a:t>Συμπληρώνεται </a:t>
          </a:r>
          <a:r>
            <a:rPr lang="el-GR" sz="1700" kern="1200" dirty="0" smtClean="0">
              <a:solidFill>
                <a:srgbClr val="C00000"/>
              </a:solidFill>
            </a:rPr>
            <a:t>ΠΑΝΤΑ σε συνεργασία με τον </a:t>
          </a:r>
          <a:r>
            <a:rPr lang="el-GR" sz="1700" kern="1200" dirty="0" err="1" smtClean="0">
              <a:solidFill>
                <a:srgbClr val="C00000"/>
              </a:solidFill>
            </a:rPr>
            <a:t>Ακαδ</a:t>
          </a:r>
          <a:r>
            <a:rPr lang="el-GR" sz="1700" kern="1200" dirty="0" smtClean="0">
              <a:solidFill>
                <a:srgbClr val="C00000"/>
              </a:solidFill>
            </a:rPr>
            <a:t>. Υπεύθυνο </a:t>
          </a:r>
          <a:r>
            <a:rPr lang="el-GR" sz="1700" kern="1200" dirty="0" smtClean="0">
              <a:solidFill>
                <a:srgbClr val="003399"/>
              </a:solidFill>
            </a:rPr>
            <a:t>Ε</a:t>
          </a:r>
          <a:r>
            <a:rPr lang="en-US" sz="1700" kern="1200" dirty="0" err="1" smtClean="0">
              <a:solidFill>
                <a:srgbClr val="003399"/>
              </a:solidFill>
            </a:rPr>
            <a:t>rasmus</a:t>
          </a:r>
          <a:r>
            <a:rPr lang="el-GR" sz="1700" kern="1200" dirty="0" smtClean="0">
              <a:solidFill>
                <a:srgbClr val="003399"/>
              </a:solidFill>
            </a:rPr>
            <a:t> του τμήματος</a:t>
          </a:r>
          <a:endParaRPr lang="el-GR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700" kern="1200" dirty="0" smtClean="0">
              <a:solidFill>
                <a:srgbClr val="003399"/>
              </a:solidFill>
            </a:rPr>
            <a:t>Συνυπογράφεται από το φοιτητή, τον </a:t>
          </a:r>
          <a:r>
            <a:rPr lang="el-GR" sz="1700" kern="1200" dirty="0" err="1" smtClean="0">
              <a:solidFill>
                <a:srgbClr val="003399"/>
              </a:solidFill>
            </a:rPr>
            <a:t>Υπευθ</a:t>
          </a:r>
          <a:r>
            <a:rPr lang="el-GR" sz="1700" kern="1200" dirty="0" smtClean="0">
              <a:solidFill>
                <a:srgbClr val="003399"/>
              </a:solidFill>
            </a:rPr>
            <a:t>. του Τμήματος και το Φορέα Υποδοχής</a:t>
          </a:r>
          <a:endParaRPr lang="el-GR" sz="1700" kern="1200" dirty="0"/>
        </a:p>
      </dsp:txBody>
      <dsp:txXfrm>
        <a:off x="4248479" y="936117"/>
        <a:ext cx="3769522" cy="3826530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06A5B7F-CA79-4867-A9CB-0EE051634C3C}">
      <dsp:nvSpPr>
        <dsp:cNvPr id="0" name=""/>
        <dsp:cNvSpPr/>
      </dsp:nvSpPr>
      <dsp:spPr>
        <a:xfrm>
          <a:off x="1" y="0"/>
          <a:ext cx="3769522" cy="547200"/>
        </a:xfrm>
        <a:prstGeom prst="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900" b="1" kern="1200" dirty="0" smtClean="0">
              <a:solidFill>
                <a:srgbClr val="FFCC00"/>
              </a:solidFill>
            </a:rPr>
            <a:t>ΣΠΟΥΔΕΣ</a:t>
          </a:r>
          <a:endParaRPr lang="el-GR" sz="1900" b="1" kern="1200" dirty="0">
            <a:solidFill>
              <a:srgbClr val="FFCC00"/>
            </a:solidFill>
          </a:endParaRPr>
        </a:p>
      </dsp:txBody>
      <dsp:txXfrm>
        <a:off x="1" y="0"/>
        <a:ext cx="3769522" cy="547200"/>
      </dsp:txXfrm>
    </dsp:sp>
    <dsp:sp modelId="{379DCB21-9169-4E3C-B074-20C007F95462}">
      <dsp:nvSpPr>
        <dsp:cNvPr id="0" name=""/>
        <dsp:cNvSpPr/>
      </dsp:nvSpPr>
      <dsp:spPr>
        <a:xfrm>
          <a:off x="1" y="464395"/>
          <a:ext cx="3769522" cy="3799165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900" kern="1200" dirty="0" smtClean="0">
              <a:solidFill>
                <a:srgbClr val="003399"/>
              </a:solidFill>
            </a:rPr>
            <a:t>Συμφωνία Μάθησης υπογεγραμμένη και από τα τρία εμπλεκόμενα μέρη</a:t>
          </a:r>
          <a:endParaRPr lang="el-GR" sz="1900" kern="1200" dirty="0">
            <a:solidFill>
              <a:srgbClr val="003399"/>
            </a:solidFill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900" kern="1200" dirty="0" smtClean="0">
              <a:solidFill>
                <a:srgbClr val="003399"/>
              </a:solidFill>
            </a:rPr>
            <a:t>Ευρωπαϊκή κάρτα ασφάλισης</a:t>
          </a:r>
          <a:endParaRPr lang="el-GR" sz="1900" kern="1200" dirty="0">
            <a:solidFill>
              <a:srgbClr val="003399"/>
            </a:solidFill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900" kern="1200" dirty="0" smtClean="0">
              <a:solidFill>
                <a:srgbClr val="003399"/>
              </a:solidFill>
            </a:rPr>
            <a:t>Φωτοτυπία ταυτότητας/ διαβατηρίου</a:t>
          </a:r>
          <a:endParaRPr lang="el-GR" sz="1900" kern="1200" dirty="0">
            <a:solidFill>
              <a:srgbClr val="003399"/>
            </a:solidFill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900" kern="1200" dirty="0" smtClean="0">
              <a:solidFill>
                <a:srgbClr val="003399"/>
              </a:solidFill>
            </a:rPr>
            <a:t>Τραπεζικό λογαριασμό</a:t>
          </a:r>
          <a:endParaRPr lang="el-GR" sz="1900" kern="1200" dirty="0">
            <a:solidFill>
              <a:srgbClr val="003399"/>
            </a:solidFill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900" kern="1200" dirty="0" smtClean="0">
              <a:solidFill>
                <a:srgbClr val="003399"/>
              </a:solidFill>
            </a:rPr>
            <a:t>Αντίγραφα πιστοποιητικών γλωσσομάθειας</a:t>
          </a:r>
          <a:endParaRPr lang="el-GR" sz="1900" kern="1200" dirty="0">
            <a:solidFill>
              <a:srgbClr val="003399"/>
            </a:solidFill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l-GR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l-GR" sz="1900" kern="1200" dirty="0"/>
        </a:p>
      </dsp:txBody>
      <dsp:txXfrm>
        <a:off x="1" y="464395"/>
        <a:ext cx="3769522" cy="3799165"/>
      </dsp:txXfrm>
    </dsp:sp>
    <dsp:sp modelId="{378A66F9-183C-4812-8D32-E7AD0751D965}">
      <dsp:nvSpPr>
        <dsp:cNvPr id="0" name=""/>
        <dsp:cNvSpPr/>
      </dsp:nvSpPr>
      <dsp:spPr>
        <a:xfrm>
          <a:off x="4248479" y="0"/>
          <a:ext cx="3769522" cy="547200"/>
        </a:xfrm>
        <a:prstGeom prst="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33949"/>
                <a:lumOff val="15106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33949"/>
                <a:lumOff val="15106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33949"/>
                <a:lumOff val="15106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shade val="80000"/>
              <a:hueOff val="0"/>
              <a:satOff val="33949"/>
              <a:lumOff val="1510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900" b="1" kern="1200" dirty="0" smtClean="0">
              <a:solidFill>
                <a:srgbClr val="FFCC00"/>
              </a:solidFill>
            </a:rPr>
            <a:t>ΠΡΑΚΤΙΚΗ</a:t>
          </a:r>
          <a:endParaRPr lang="el-GR" sz="1900" b="1" kern="1200" dirty="0">
            <a:solidFill>
              <a:srgbClr val="FFCC00"/>
            </a:solidFill>
          </a:endParaRPr>
        </a:p>
      </dsp:txBody>
      <dsp:txXfrm>
        <a:off x="4248479" y="0"/>
        <a:ext cx="3769522" cy="547200"/>
      </dsp:txXfrm>
    </dsp:sp>
    <dsp:sp modelId="{625F154D-DE82-4636-A8F1-EDDAAB5E3953}">
      <dsp:nvSpPr>
        <dsp:cNvPr id="0" name=""/>
        <dsp:cNvSpPr/>
      </dsp:nvSpPr>
      <dsp:spPr>
        <a:xfrm>
          <a:off x="4248479" y="464395"/>
          <a:ext cx="3769522" cy="3799165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900" kern="1200" dirty="0" smtClean="0">
              <a:solidFill>
                <a:srgbClr val="003399"/>
              </a:solidFill>
            </a:rPr>
            <a:t>Συμφωνία Μάθησης υπογεγραμμένη και από τα τρία εμπλεκόμενα μέρη</a:t>
          </a:r>
          <a:endParaRPr lang="el-GR" sz="1900" kern="1200" dirty="0">
            <a:solidFill>
              <a:srgbClr val="003399"/>
            </a:solidFill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900" kern="1200" dirty="0" smtClean="0">
              <a:solidFill>
                <a:srgbClr val="003399"/>
              </a:solidFill>
            </a:rPr>
            <a:t>Ευρωπαϊκή κάρτα ασφάλισης</a:t>
          </a:r>
          <a:endParaRPr lang="el-GR" sz="1900" kern="1200" dirty="0">
            <a:solidFill>
              <a:srgbClr val="003399"/>
            </a:solidFill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900" kern="1200" dirty="0" smtClean="0">
              <a:solidFill>
                <a:srgbClr val="003399"/>
              </a:solidFill>
            </a:rPr>
            <a:t>Ασφάλεια προσωπικού ατυχήματος και αστικής ευθύνης</a:t>
          </a:r>
          <a:endParaRPr lang="el-GR" sz="1900" kern="1200" dirty="0">
            <a:solidFill>
              <a:srgbClr val="003399"/>
            </a:solidFill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900" kern="1200" dirty="0" smtClean="0">
              <a:solidFill>
                <a:srgbClr val="003399"/>
              </a:solidFill>
            </a:rPr>
            <a:t>Φωτοτυπία ταυτότητας/ διαβατηρίου</a:t>
          </a:r>
          <a:endParaRPr lang="el-GR" sz="1900" kern="1200" dirty="0">
            <a:solidFill>
              <a:srgbClr val="003399"/>
            </a:solidFill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900" kern="1200" dirty="0" smtClean="0">
              <a:solidFill>
                <a:srgbClr val="003399"/>
              </a:solidFill>
            </a:rPr>
            <a:t>Τραπεζικό λογαριασμό</a:t>
          </a:r>
          <a:endParaRPr lang="el-GR" sz="1900" kern="1200" dirty="0">
            <a:solidFill>
              <a:srgbClr val="003399"/>
            </a:solidFill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900" kern="1200" dirty="0" smtClean="0">
              <a:solidFill>
                <a:srgbClr val="003399"/>
              </a:solidFill>
            </a:rPr>
            <a:t>Αντίγραφα πιστοποιητικών γλωσσομάθειας</a:t>
          </a:r>
          <a:endParaRPr lang="el-GR" sz="1900" kern="1200" dirty="0">
            <a:solidFill>
              <a:srgbClr val="003399"/>
            </a:solidFill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l-GR" sz="1900" kern="1200" dirty="0">
            <a:solidFill>
              <a:srgbClr val="003399"/>
            </a:solidFill>
          </a:endParaRPr>
        </a:p>
      </dsp:txBody>
      <dsp:txXfrm>
        <a:off x="4248479" y="464395"/>
        <a:ext cx="3769522" cy="37991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12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225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401C88E2-AD82-4B2C-BAB5-D40A3F4AB8BE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47B5551-0F5B-4246-914C-4DB5D5FB7D67}" type="slidenum">
              <a:rPr lang="el-GR" smtClean="0"/>
              <a:pPr/>
              <a:t>1</a:t>
            </a:fld>
            <a:endParaRPr lang="el-GR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8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1066800" y="3441700"/>
            <a:ext cx="6629400" cy="16764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7" name="6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714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3163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714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D98340-299B-4AD8-B9F3-D54CCD1E664E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DEB432-DED8-4A84-83A6-D5ED8FFF378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450013" y="228600"/>
            <a:ext cx="2084387" cy="5791200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195263" y="228600"/>
            <a:ext cx="6102350" cy="5791200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B26F65-D5BF-4B56-A2FF-ADAB2704DBA8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Τίτλος, Κείμενο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95263" y="228600"/>
            <a:ext cx="8015287" cy="914400"/>
          </a:xfrm>
        </p:spPr>
        <p:txBody>
          <a:bodyPr/>
          <a:lstStyle/>
          <a:p>
            <a:r>
              <a:rPr lang="el-GR" dirty="0" err="1" smtClean="0"/>
              <a:t>Kλικ</a:t>
            </a:r>
            <a:r>
              <a:rPr lang="el-GR" dirty="0" smtClean="0"/>
              <a:t> για επεξεργασία του τίτλου</a:t>
            </a:r>
            <a:endParaRPr lang="el-GR" dirty="0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3886200" cy="4419600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86200" cy="4419600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/>
          </a:p>
        </p:txBody>
      </p:sp>
      <p:pic>
        <p:nvPicPr>
          <p:cNvPr id="8" name="7 - Εικόνα" descr="uowm-logo-full-en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83568" y="6373208"/>
            <a:ext cx="2160240" cy="390833"/>
          </a:xfrm>
          <a:prstGeom prst="rect">
            <a:avLst/>
          </a:prstGeom>
        </p:spPr>
      </p:pic>
      <p:pic>
        <p:nvPicPr>
          <p:cNvPr id="9" name="8 - Εικόνα" descr="EU flag-Erasmus+_vect_POS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970035" y="6335283"/>
            <a:ext cx="1546889" cy="44185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563EE8-CD72-4FA7-B51E-6BCD333D7D85}" type="datetimeFigureOut">
              <a:rPr lang="el-GR"/>
              <a:pPr>
                <a:defRPr/>
              </a:pPr>
              <a:t>13/12/2016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7CADE9-2809-4FC3-ABDC-7FBAB8FCFA4E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7E9B54-A3E2-43DC-B802-086890237A1A}" type="datetimeFigureOut">
              <a:rPr lang="el-GR"/>
              <a:pPr>
                <a:defRPr/>
              </a:pPr>
              <a:t>13/12/2016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9EFD10-871E-4E81-A653-0F8E9DA0E611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847C4C-896D-42D7-B0E6-300F65FCF0D5}" type="datetimeFigureOut">
              <a:rPr lang="el-GR"/>
              <a:pPr>
                <a:defRPr/>
              </a:pPr>
              <a:t>13/12/2016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BD2CE2-F1FC-4941-BBE7-912B0B66B081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CF62CE-672A-48EE-A4BA-19781B5C4D53}" type="datetimeFigureOut">
              <a:rPr lang="el-GR"/>
              <a:pPr>
                <a:defRPr/>
              </a:pPr>
              <a:t>13/12/2016</a:t>
            </a:fld>
            <a:endParaRPr lang="el-GR"/>
          </a:p>
        </p:txBody>
      </p:sp>
      <p:sp>
        <p:nvSpPr>
          <p:cNvPr id="6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EAA795-011A-4B2B-8BF8-00F7A83B5D47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C331DD-A1B9-408A-B6CA-FC63DD43AB2D}" type="datetimeFigureOut">
              <a:rPr lang="el-GR"/>
              <a:pPr>
                <a:defRPr/>
              </a:pPr>
              <a:t>13/12/2016</a:t>
            </a:fld>
            <a:endParaRPr lang="el-GR"/>
          </a:p>
        </p:txBody>
      </p:sp>
      <p:sp>
        <p:nvSpPr>
          <p:cNvPr id="8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DCCDF1-F51C-4F64-B3BD-E9343CF87B7D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EBF752-B53A-4B0D-A465-87D19E54E8BC}" type="datetimeFigureOut">
              <a:rPr lang="el-GR"/>
              <a:pPr>
                <a:defRPr/>
              </a:pPr>
              <a:t>13/12/2016</a:t>
            </a:fld>
            <a:endParaRPr lang="el-GR"/>
          </a:p>
        </p:txBody>
      </p:sp>
      <p:sp>
        <p:nvSpPr>
          <p:cNvPr id="4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05F621-23BA-4384-BA51-F6798ADFABFF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1DD394-A5EB-482C-82FB-1B8B5F3B3E0B}" type="datetimeFigureOut">
              <a:rPr lang="el-GR"/>
              <a:pPr>
                <a:defRPr/>
              </a:pPr>
              <a:t>13/12/2016</a:t>
            </a:fld>
            <a:endParaRPr lang="el-GR"/>
          </a:p>
        </p:txBody>
      </p:sp>
      <p:sp>
        <p:nvSpPr>
          <p:cNvPr id="3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5EE2E8-5B26-41FB-9663-23CC0755BC6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Kλικ</a:t>
            </a:r>
            <a:r>
              <a:rPr lang="el-GR" dirty="0" smtClean="0"/>
              <a:t> για επεξεργασία του τίτλου</a:t>
            </a:r>
            <a:endParaRPr lang="el-GR" dirty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 i="0" baseline="0" dirty="0" smtClean="0"/>
            </a:lvl1pPr>
          </a:lstStyle>
          <a:p>
            <a:pPr>
              <a:defRPr/>
            </a:pPr>
            <a:r>
              <a:rPr lang="el-GR" dirty="0" smtClean="0"/>
              <a:t>ΚΟΖΑΝΗ</a:t>
            </a:r>
          </a:p>
          <a:p>
            <a:pPr>
              <a:defRPr/>
            </a:pPr>
            <a:r>
              <a:rPr lang="el-GR" dirty="0" smtClean="0"/>
              <a:t>14/12/2016</a:t>
            </a:r>
            <a:endParaRPr lang="el-GR" dirty="0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/>
          </a:p>
        </p:txBody>
      </p:sp>
      <p:pic>
        <p:nvPicPr>
          <p:cNvPr id="8" name="7 - Εικόνα" descr="EU flag-Erasmus+_vect_POS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732240" y="6405493"/>
            <a:ext cx="1584176" cy="452507"/>
          </a:xfrm>
          <a:prstGeom prst="rect">
            <a:avLst/>
          </a:prstGeom>
        </p:spPr>
      </p:pic>
      <p:pic>
        <p:nvPicPr>
          <p:cNvPr id="9" name="8 - Εικόνα" descr="uowm-logo-full-en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11560" y="6309320"/>
            <a:ext cx="1959496" cy="35451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89D925-EBEA-4EFB-BDF5-C3CF3F5BBC36}" type="datetimeFigureOut">
              <a:rPr lang="el-GR"/>
              <a:pPr>
                <a:defRPr/>
              </a:pPr>
              <a:t>13/12/2016</a:t>
            </a:fld>
            <a:endParaRPr lang="el-GR"/>
          </a:p>
        </p:txBody>
      </p:sp>
      <p:sp>
        <p:nvSpPr>
          <p:cNvPr id="6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1F1A50-E180-478F-BB8F-7F88D46A3A18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 smtClean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0875CC-D9E5-4550-8F62-614E8A80275E}" type="datetimeFigureOut">
              <a:rPr lang="el-GR"/>
              <a:pPr>
                <a:defRPr/>
              </a:pPr>
              <a:t>13/12/2016</a:t>
            </a:fld>
            <a:endParaRPr lang="el-GR"/>
          </a:p>
        </p:txBody>
      </p:sp>
      <p:sp>
        <p:nvSpPr>
          <p:cNvPr id="6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4717E5-0B30-427E-B056-01F90198829C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6AC27F-F6B5-4699-AD2D-B9D42CE3982A}" type="datetimeFigureOut">
              <a:rPr lang="el-GR"/>
              <a:pPr>
                <a:defRPr/>
              </a:pPr>
              <a:t>13/12/2016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82E669-2C5E-4F23-8182-115C173A19C6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F1AFA8-6D16-43A5-8014-4199DB4C4535}" type="datetimeFigureOut">
              <a:rPr lang="el-GR"/>
              <a:pPr>
                <a:defRPr/>
              </a:pPr>
              <a:t>13/12/2016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35C519-C986-47D0-87BD-92E665139EC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17FD4C-A040-4317-9818-68DF85B6C910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38862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862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9ED4FB-EDBD-4924-B7F0-827A32B5A8CE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E710A6-009E-482E-851B-8A2085F4255B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  <p:pic>
        <p:nvPicPr>
          <p:cNvPr id="10" name="9 - Εικόνα" descr="EU flag-Erasmus+_vect_POS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732240" y="6237312"/>
            <a:ext cx="1800200" cy="514212"/>
          </a:xfrm>
          <a:prstGeom prst="rect">
            <a:avLst/>
          </a:prstGeom>
        </p:spPr>
      </p:pic>
      <p:pic>
        <p:nvPicPr>
          <p:cNvPr id="12" name="11 - Εικόνα" descr="uowm-logo-full-en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22446" y="6371338"/>
            <a:ext cx="2088232" cy="37780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15B776-6B34-4655-8F72-F5D5E5283542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E0C8B4-9454-41EF-86BD-F53284262B51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36E92E-F1B2-446E-90B0-69696D76FB72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 smtClean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8634B2-C657-403F-B2EB-CB84029AF5D9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>
            <a:alphaModFix amt="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152400"/>
            <a:ext cx="8686800" cy="6096000"/>
            <a:chOff x="0" y="96"/>
            <a:chExt cx="5472" cy="3840"/>
          </a:xfrm>
        </p:grpSpPr>
        <p:sp>
          <p:nvSpPr>
            <p:cNvPr id="75779" name="AutoShape 3"/>
            <p:cNvSpPr>
              <a:spLocks noChangeArrowheads="1"/>
            </p:cNvSpPr>
            <p:nvPr/>
          </p:nvSpPr>
          <p:spPr bwMode="auto">
            <a:xfrm>
              <a:off x="240" y="336"/>
              <a:ext cx="5232" cy="3600"/>
            </a:xfrm>
            <a:prstGeom prst="roundRect">
              <a:avLst>
                <a:gd name="adj" fmla="val 13727"/>
              </a:avLst>
            </a:prstGeom>
            <a:noFill/>
            <a:ln w="508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l-GR" sz="2400">
                <a:latin typeface="Times New Roman" pitchFamily="18" charset="0"/>
              </a:endParaRPr>
            </a:p>
          </p:txBody>
        </p:sp>
        <p:sp>
          <p:nvSpPr>
            <p:cNvPr id="75780" name="AutoShape 4"/>
            <p:cNvSpPr>
              <a:spLocks noChangeArrowheads="1"/>
            </p:cNvSpPr>
            <p:nvPr/>
          </p:nvSpPr>
          <p:spPr bwMode="blackWhite">
            <a:xfrm>
              <a:off x="0" y="96"/>
              <a:ext cx="5376" cy="768"/>
            </a:xfrm>
            <a:custGeom>
              <a:avLst/>
              <a:gdLst>
                <a:gd name="G0" fmla="+- 1000 0 0"/>
                <a:gd name="G1" fmla="+- 1000 0 0"/>
                <a:gd name="G2" fmla="+- G0 0 G1"/>
                <a:gd name="G3" fmla="*/ G1 1 2"/>
                <a:gd name="G4" fmla="+- G0 0 G3"/>
                <a:gd name="T0" fmla="*/ 0 w 1000"/>
                <a:gd name="T1" fmla="*/ 0 h 1000"/>
                <a:gd name="T2" fmla="*/ G4 w 1000"/>
                <a:gd name="T3" fmla="*/ G1 h 1000"/>
              </a:gdLst>
              <a:ahLst/>
              <a:cxnLst>
                <a:cxn ang="0">
                  <a:pos x="0" y="0"/>
                </a:cxn>
                <a:cxn ang="0">
                  <a:pos x="6499" y="0"/>
                </a:cxn>
                <a:cxn ang="0">
                  <a:pos x="7000" y="500"/>
                </a:cxn>
                <a:cxn ang="0">
                  <a:pos x="6500" y="1000"/>
                </a:cxn>
                <a:cxn ang="0">
                  <a:pos x="0" y="1000"/>
                </a:cxn>
              </a:cxnLst>
              <a:rect l="T0" t="T1" r="T2" b="T3"/>
              <a:pathLst>
                <a:path w="7000" h="1000">
                  <a:moveTo>
                    <a:pt x="0" y="0"/>
                  </a:moveTo>
                  <a:lnTo>
                    <a:pt x="6499" y="0"/>
                  </a:lnTo>
                  <a:cubicBezTo>
                    <a:pt x="6776" y="0"/>
                    <a:pt x="7000" y="223"/>
                    <a:pt x="7000" y="500"/>
                  </a:cubicBezTo>
                  <a:cubicBezTo>
                    <a:pt x="7000" y="776"/>
                    <a:pt x="6776" y="999"/>
                    <a:pt x="6500" y="1000"/>
                  </a:cubicBezTo>
                  <a:lnTo>
                    <a:pt x="0" y="100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l-GR" sz="2400">
                <a:latin typeface="Times New Roman" pitchFamily="18" charset="0"/>
              </a:endParaRPr>
            </a:p>
          </p:txBody>
        </p:sp>
        <p:sp>
          <p:nvSpPr>
            <p:cNvPr id="75781" name="Line 5"/>
            <p:cNvSpPr>
              <a:spLocks noChangeShapeType="1"/>
            </p:cNvSpPr>
            <p:nvPr/>
          </p:nvSpPr>
          <p:spPr bwMode="auto">
            <a:xfrm>
              <a:off x="0" y="768"/>
              <a:ext cx="5088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l-GR"/>
            </a:p>
          </p:txBody>
        </p:sp>
      </p:grpSp>
      <p:sp>
        <p:nvSpPr>
          <p:cNvPr id="1027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95263" y="228600"/>
            <a:ext cx="801528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Κάντε κλικ για επεξεργασία του τίτλου</a:t>
            </a:r>
          </a:p>
        </p:txBody>
      </p:sp>
      <p:sp>
        <p:nvSpPr>
          <p:cNvPr id="1028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79248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</a:p>
        </p:txBody>
      </p:sp>
      <p:sp>
        <p:nvSpPr>
          <p:cNvPr id="75784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5785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5786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 Black" pitchFamily="34" charset="0"/>
              </a:defRPr>
            </a:lvl1pPr>
          </a:lstStyle>
          <a:p>
            <a:pPr>
              <a:defRPr/>
            </a:pPr>
            <a:fld id="{054A26C1-73F3-4D42-B8BC-9A002B8031EB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80000"/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l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>
            <a:alphaModFix amt="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1 - Θέση τίτλου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Kλικ για επεξεργασία του τίτλου</a:t>
            </a:r>
          </a:p>
        </p:txBody>
      </p:sp>
      <p:sp>
        <p:nvSpPr>
          <p:cNvPr id="2051" name="2 - Θέση κειμένου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4DC44AF-A752-4FE6-B214-EE8D4C2AA6C5}" type="datetimeFigureOut">
              <a:rPr lang="el-GR"/>
              <a:pPr>
                <a:defRPr/>
              </a:pPr>
              <a:t>13/12/2016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BE23087-7CBB-45C1-8462-F539985C2413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30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12" Type="http://schemas.openxmlformats.org/officeDocument/2006/relationships/image" Target="../media/image39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40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41.jpe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42.jpe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43.jpe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7" Type="http://schemas.openxmlformats.org/officeDocument/2006/relationships/image" Target="../media/image44.jpe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7" Type="http://schemas.openxmlformats.org/officeDocument/2006/relationships/image" Target="../media/image50.jpe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7" Type="http://schemas.openxmlformats.org/officeDocument/2006/relationships/image" Target="../media/image51.jpe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hyperlink" Target="mailto:erasmus@uowm.gr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21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58888" y="333375"/>
            <a:ext cx="3817937" cy="576263"/>
          </a:xfrm>
        </p:spPr>
        <p:txBody>
          <a:bodyPr/>
          <a:lstStyle/>
          <a:p>
            <a:pPr algn="ctr" eaLnBrk="1" hangingPunct="1"/>
            <a:r>
              <a:rPr lang="el-GR" sz="2500" b="1" smtClean="0">
                <a:solidFill>
                  <a:srgbClr val="0000CC"/>
                </a:solidFill>
              </a:rPr>
              <a:t>ΠΑΝΕΠΙΣΤΗΜΙΟ ΔΥΤΙΚΗΣ ΜΑΚΕΔΟΝΙΑΣ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00113" y="5734050"/>
            <a:ext cx="7416800" cy="71438"/>
          </a:xfrm>
        </p:spPr>
        <p:txBody>
          <a:bodyPr/>
          <a:lstStyle/>
          <a:p>
            <a:pPr algn="ctr" eaLnBrk="1" hangingPunct="1"/>
            <a:r>
              <a:rPr lang="el-GR" sz="2000" b="1" smtClean="0">
                <a:solidFill>
                  <a:schemeClr val="folHlink"/>
                </a:solidFill>
              </a:rPr>
              <a:t>Γραφείο Διεθνών Σχέσεων &amp; Ευρωπαϊκών Εκπαιδευτικών Προγραμμάτων</a:t>
            </a:r>
          </a:p>
          <a:p>
            <a:pPr algn="ctr" eaLnBrk="1" hangingPunct="1"/>
            <a:r>
              <a:rPr lang="el-GR" sz="2000" b="1" smtClean="0">
                <a:solidFill>
                  <a:schemeClr val="folHlink"/>
                </a:solidFill>
              </a:rPr>
              <a:t>Φλώρινα, 7</a:t>
            </a:r>
            <a:r>
              <a:rPr lang="en-US" sz="2000" b="1" smtClean="0">
                <a:solidFill>
                  <a:schemeClr val="folHlink"/>
                </a:solidFill>
              </a:rPr>
              <a:t>/12/201</a:t>
            </a:r>
            <a:r>
              <a:rPr lang="el-GR" sz="2000" b="1" smtClean="0">
                <a:solidFill>
                  <a:schemeClr val="folHlink"/>
                </a:solidFill>
              </a:rPr>
              <a:t>6</a:t>
            </a:r>
            <a:endParaRPr lang="el-GR" sz="1800" b="1" smtClean="0">
              <a:solidFill>
                <a:schemeClr val="folHlink"/>
              </a:solidFill>
            </a:endParaRPr>
          </a:p>
        </p:txBody>
      </p:sp>
      <p:pic>
        <p:nvPicPr>
          <p:cNvPr id="5124" name="Picture 5" descr="uowm-logo-bi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188913"/>
            <a:ext cx="744538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788" y="188913"/>
            <a:ext cx="2698750" cy="54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6" name="Text Box 8"/>
          <p:cNvSpPr txBox="1">
            <a:spLocks noChangeArrowheads="1"/>
          </p:cNvSpPr>
          <p:nvPr/>
        </p:nvSpPr>
        <p:spPr bwMode="auto">
          <a:xfrm>
            <a:off x="250825" y="2781300"/>
            <a:ext cx="8208963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l-GR" sz="3600" b="1">
              <a:solidFill>
                <a:srgbClr val="990033"/>
              </a:solidFill>
            </a:endParaRPr>
          </a:p>
          <a:p>
            <a:pPr algn="ctr">
              <a:spcBef>
                <a:spcPct val="50000"/>
              </a:spcBef>
            </a:pPr>
            <a:endParaRPr lang="el-GR" sz="3600" b="1">
              <a:solidFill>
                <a:srgbClr val="990033"/>
              </a:solidFill>
            </a:endParaRPr>
          </a:p>
          <a:p>
            <a:pPr algn="ctr">
              <a:spcBef>
                <a:spcPct val="50000"/>
              </a:spcBef>
            </a:pPr>
            <a:endParaRPr lang="el-GR" sz="3600" b="1">
              <a:solidFill>
                <a:srgbClr val="990033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el-GR" sz="3200" b="1">
                <a:solidFill>
                  <a:srgbClr val="990033"/>
                </a:solidFill>
              </a:rPr>
              <a:t>ΠΡΟΓΡΑΜΜΑ </a:t>
            </a:r>
            <a:r>
              <a:rPr lang="en-US" sz="3200" b="1">
                <a:solidFill>
                  <a:srgbClr val="990033"/>
                </a:solidFill>
              </a:rPr>
              <a:t>ERASMUS</a:t>
            </a:r>
            <a:r>
              <a:rPr lang="el-GR" sz="3200" b="1">
                <a:solidFill>
                  <a:srgbClr val="990033"/>
                </a:solidFill>
              </a:rPr>
              <a:t>+ 2017-2018</a:t>
            </a:r>
          </a:p>
          <a:p>
            <a:pPr algn="ctr">
              <a:spcBef>
                <a:spcPct val="50000"/>
              </a:spcBef>
            </a:pPr>
            <a:endParaRPr lang="el-GR" sz="3600" b="1">
              <a:solidFill>
                <a:srgbClr val="990033"/>
              </a:solidFill>
            </a:endParaRPr>
          </a:p>
          <a:p>
            <a:pPr algn="ctr">
              <a:spcBef>
                <a:spcPct val="50000"/>
              </a:spcBef>
            </a:pPr>
            <a:endParaRPr lang="el-GR" sz="3600" b="1">
              <a:solidFill>
                <a:srgbClr val="990033"/>
              </a:solidFill>
            </a:endParaRPr>
          </a:p>
        </p:txBody>
      </p:sp>
      <p:pic>
        <p:nvPicPr>
          <p:cNvPr id="5127" name="10 - Εικόνα" descr="ERASMUS POSTER 2016_FB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75" y="-84138"/>
            <a:ext cx="9140825" cy="694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8" name="7 - TextBox"/>
          <p:cNvSpPr txBox="1">
            <a:spLocks noChangeArrowheads="1"/>
          </p:cNvSpPr>
          <p:nvPr/>
        </p:nvSpPr>
        <p:spPr bwMode="auto">
          <a:xfrm>
            <a:off x="6732588" y="692150"/>
            <a:ext cx="2411412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l-GR" sz="1200" b="1">
                <a:solidFill>
                  <a:schemeClr val="bg1"/>
                </a:solidFill>
              </a:rPr>
              <a:t>ΓΡΑΦΕΙΟ ΔΙΕΘΝΩΝ ΣΧΕΣΕΩΝ &amp;</a:t>
            </a:r>
          </a:p>
          <a:p>
            <a:pPr algn="ctr"/>
            <a:r>
              <a:rPr lang="el-GR" sz="1200" b="1">
                <a:solidFill>
                  <a:schemeClr val="bg1"/>
                </a:solidFill>
              </a:rPr>
              <a:t> ΕΥΡΩΠΑΙΚΩΝ ΕΚΠΑΙΔΕΥΤΙΚΩΝ ΠΡΟΓΡΑΜΜΑΤΩΝ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195263" y="228600"/>
            <a:ext cx="8337177" cy="914400"/>
          </a:xfrm>
        </p:spPr>
        <p:txBody>
          <a:bodyPr/>
          <a:lstStyle/>
          <a:p>
            <a:pPr eaLnBrk="1" hangingPunct="1"/>
            <a:r>
              <a:rPr lang="el-GR" sz="2600" dirty="0" smtClean="0"/>
              <a:t>ΣΠΟΥΔΕΣ</a:t>
            </a:r>
            <a:r>
              <a:rPr lang="en-US" sz="2600" dirty="0" smtClean="0"/>
              <a:t>:</a:t>
            </a:r>
            <a:r>
              <a:rPr lang="el-GR" sz="2600" dirty="0" smtClean="0"/>
              <a:t> ΣΥΝΕΡΓΑΖΟΜΕΝΑ ΙΔΡΥΜΑΤΑ ΤΜΗΜΑΤΟΣ ΜΗΧΑΝΙΚΩΝ ΠΛΗΡΟΦΟΡΙΚΗΣ &amp; ΤΗΛΕΠΙΚΟΙΝΩΝΙΩΝ (συνέχεια)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628800"/>
            <a:ext cx="8568952" cy="4419600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ct val="30000"/>
              </a:spcBef>
              <a:spcAft>
                <a:spcPct val="30000"/>
              </a:spcAft>
            </a:pPr>
            <a:r>
              <a:rPr lang="en-US" sz="1600" dirty="0" smtClean="0">
                <a:solidFill>
                  <a:srgbClr val="3333CC"/>
                </a:solidFill>
              </a:rPr>
              <a:t>UNIVERSITA DI BOLOGNA – </a:t>
            </a:r>
            <a:r>
              <a:rPr lang="el-GR" sz="1600" b="1" dirty="0" smtClean="0">
                <a:solidFill>
                  <a:srgbClr val="3333CC"/>
                </a:solidFill>
              </a:rPr>
              <a:t>ΙΤΑΛΙΑ</a:t>
            </a:r>
          </a:p>
          <a:p>
            <a:pPr>
              <a:lnSpc>
                <a:spcPct val="80000"/>
              </a:lnSpc>
              <a:spcBef>
                <a:spcPct val="30000"/>
              </a:spcBef>
              <a:spcAft>
                <a:spcPct val="30000"/>
              </a:spcAft>
            </a:pPr>
            <a:r>
              <a:rPr lang="en-US" sz="1600" dirty="0" smtClean="0">
                <a:solidFill>
                  <a:srgbClr val="3333CC"/>
                </a:solidFill>
              </a:rPr>
              <a:t>UNIVESRITY OF ANTWERP-</a:t>
            </a:r>
            <a:r>
              <a:rPr lang="el-GR" sz="1600" dirty="0" smtClean="0">
                <a:solidFill>
                  <a:srgbClr val="3333CC"/>
                </a:solidFill>
              </a:rPr>
              <a:t> </a:t>
            </a:r>
            <a:r>
              <a:rPr lang="el-GR" sz="1600" b="1" dirty="0" smtClean="0">
                <a:solidFill>
                  <a:srgbClr val="3333CC"/>
                </a:solidFill>
              </a:rPr>
              <a:t>ΒΕΛΓΙΟ</a:t>
            </a:r>
          </a:p>
          <a:p>
            <a:pPr>
              <a:lnSpc>
                <a:spcPct val="80000"/>
              </a:lnSpc>
              <a:spcBef>
                <a:spcPct val="30000"/>
              </a:spcBef>
              <a:spcAft>
                <a:spcPct val="30000"/>
              </a:spcAft>
            </a:pPr>
            <a:r>
              <a:rPr lang="en-US" sz="1600" dirty="0" smtClean="0">
                <a:solidFill>
                  <a:srgbClr val="3333CC"/>
                </a:solidFill>
              </a:rPr>
              <a:t>UNIVERSITY OF NICOSIA</a:t>
            </a:r>
            <a:r>
              <a:rPr lang="en-US" sz="1600" b="1" dirty="0" smtClean="0">
                <a:solidFill>
                  <a:srgbClr val="3333CC"/>
                </a:solidFill>
              </a:rPr>
              <a:t>- </a:t>
            </a:r>
            <a:r>
              <a:rPr lang="el-GR" sz="1600" b="1" dirty="0" smtClean="0">
                <a:solidFill>
                  <a:srgbClr val="3333CC"/>
                </a:solidFill>
              </a:rPr>
              <a:t>ΚΥΠΡΟΣ</a:t>
            </a:r>
          </a:p>
          <a:p>
            <a:pPr>
              <a:lnSpc>
                <a:spcPct val="80000"/>
              </a:lnSpc>
              <a:spcBef>
                <a:spcPct val="30000"/>
              </a:spcBef>
              <a:spcAft>
                <a:spcPct val="30000"/>
              </a:spcAft>
            </a:pPr>
            <a:r>
              <a:rPr lang="en-US" sz="1600" dirty="0" smtClean="0">
                <a:solidFill>
                  <a:srgbClr val="3333CC"/>
                </a:solidFill>
              </a:rPr>
              <a:t>POLYTECNIC INSTITUTE OF SANTAREM –</a:t>
            </a:r>
            <a:r>
              <a:rPr lang="el-GR" sz="1600" dirty="0" smtClean="0">
                <a:solidFill>
                  <a:srgbClr val="3333CC"/>
                </a:solidFill>
              </a:rPr>
              <a:t> </a:t>
            </a:r>
            <a:r>
              <a:rPr lang="el-GR" sz="1600" b="1" dirty="0" smtClean="0">
                <a:solidFill>
                  <a:srgbClr val="3333CC"/>
                </a:solidFill>
              </a:rPr>
              <a:t>ΠΟΡΤΟΓΑΛΙΑ</a:t>
            </a:r>
          </a:p>
          <a:p>
            <a:pPr>
              <a:lnSpc>
                <a:spcPct val="150000"/>
              </a:lnSpc>
              <a:spcBef>
                <a:spcPct val="30000"/>
              </a:spcBef>
              <a:spcAft>
                <a:spcPct val="30000"/>
              </a:spcAft>
            </a:pPr>
            <a:r>
              <a:rPr lang="en-US" sz="1600" dirty="0" smtClean="0">
                <a:solidFill>
                  <a:srgbClr val="3333CC"/>
                </a:solidFill>
              </a:rPr>
              <a:t>INSTITUTO SUPERIOR TECNICO LISBOA</a:t>
            </a:r>
            <a:r>
              <a:rPr lang="el-GR" sz="1600" dirty="0" smtClean="0">
                <a:solidFill>
                  <a:srgbClr val="3333CC"/>
                </a:solidFill>
              </a:rPr>
              <a:t> – </a:t>
            </a:r>
            <a:r>
              <a:rPr lang="el-GR" sz="1600" b="1" dirty="0" smtClean="0">
                <a:solidFill>
                  <a:srgbClr val="3333CC"/>
                </a:solidFill>
              </a:rPr>
              <a:t>ΠΟΡΤΟΓΑΛΙΑ (</a:t>
            </a:r>
            <a:r>
              <a:rPr lang="el-GR" sz="16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Department</a:t>
            </a:r>
            <a:r>
              <a:rPr lang="el-GR" sz="1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of </a:t>
            </a:r>
            <a:r>
              <a:rPr lang="el-GR" sz="16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Electrical</a:t>
            </a:r>
            <a:r>
              <a:rPr lang="el-GR" sz="1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</a:t>
            </a:r>
            <a:r>
              <a:rPr lang="el-GR" sz="16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Computer</a:t>
            </a:r>
            <a:r>
              <a:rPr lang="el-GR" sz="1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l-GR" sz="16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Engineering</a:t>
            </a:r>
            <a:r>
              <a:rPr lang="el-GR" sz="1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στα δύο τελευταία έτη των </a:t>
            </a:r>
            <a:r>
              <a:rPr lang="en-US" sz="1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integrated master courses</a:t>
            </a:r>
            <a:r>
              <a:rPr lang="el-GR" sz="1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ή στο πλαίσιο του μεταπτυχιακού προγράμματος </a:t>
            </a:r>
            <a:r>
              <a:rPr lang="el-GR" sz="1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σπουδών</a:t>
            </a:r>
            <a:r>
              <a:rPr lang="en-US" sz="1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  <a:endParaRPr lang="el-GR" sz="16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lnSpc>
                <a:spcPct val="80000"/>
              </a:lnSpc>
              <a:spcBef>
                <a:spcPct val="30000"/>
              </a:spcBef>
              <a:spcAft>
                <a:spcPct val="30000"/>
              </a:spcAft>
            </a:pPr>
            <a:endParaRPr lang="el-GR" sz="1400" b="1" dirty="0" smtClean="0">
              <a:solidFill>
                <a:srgbClr val="3333CC"/>
              </a:solidFill>
            </a:endParaRPr>
          </a:p>
          <a:p>
            <a:pPr>
              <a:lnSpc>
                <a:spcPct val="80000"/>
              </a:lnSpc>
              <a:spcBef>
                <a:spcPct val="30000"/>
              </a:spcBef>
              <a:spcAft>
                <a:spcPct val="30000"/>
              </a:spcAft>
            </a:pPr>
            <a:endParaRPr lang="el-GR" sz="1500" dirty="0" smtClean="0">
              <a:solidFill>
                <a:srgbClr val="3333CC"/>
              </a:solidFill>
            </a:endParaRPr>
          </a:p>
          <a:p>
            <a:pPr>
              <a:lnSpc>
                <a:spcPct val="80000"/>
              </a:lnSpc>
              <a:spcBef>
                <a:spcPct val="30000"/>
              </a:spcBef>
              <a:spcAft>
                <a:spcPct val="30000"/>
              </a:spcAft>
            </a:pPr>
            <a:endParaRPr lang="el-GR" sz="1600" dirty="0">
              <a:solidFill>
                <a:srgbClr val="3333CC"/>
              </a:solidFill>
            </a:endParaRPr>
          </a:p>
        </p:txBody>
      </p:sp>
      <p:pic>
        <p:nvPicPr>
          <p:cNvPr id="5" name="4 - Εικόνα" descr="STUDIES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060290">
            <a:off x="6464652" y="4559616"/>
            <a:ext cx="2592034" cy="1320782"/>
          </a:xfrm>
          <a:prstGeom prst="rect">
            <a:avLst/>
          </a:prstGeom>
        </p:spPr>
      </p:pic>
      <p:pic>
        <p:nvPicPr>
          <p:cNvPr id="8" name="7 - Εικόνα" descr="σημαιες.jpg"/>
          <p:cNvPicPr>
            <a:picLocks noChangeAspect="1"/>
          </p:cNvPicPr>
          <p:nvPr/>
        </p:nvPicPr>
        <p:blipFill>
          <a:blip r:embed="rId3" cstate="print">
            <a:lum/>
          </a:blip>
          <a:stretch>
            <a:fillRect/>
          </a:stretch>
        </p:blipFill>
        <p:spPr>
          <a:xfrm rot="180909">
            <a:off x="1215695" y="4769904"/>
            <a:ext cx="1731192" cy="11129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z="2800" dirty="0" smtClean="0"/>
              <a:t>ΣΠΟΥΔΕΣ</a:t>
            </a:r>
            <a:r>
              <a:rPr lang="en-US" sz="2800" dirty="0" smtClean="0"/>
              <a:t>:</a:t>
            </a:r>
            <a:r>
              <a:rPr lang="el-GR" sz="2800" dirty="0" smtClean="0"/>
              <a:t> ΣΥΝΕΡΓΑΖΟΜΕΝΑ ΙΔΡΥΜΑΤΑ ΤΜΗΜΑΤΟΣ ΜΗΧΑΝΙΚΩΝ ΠΕΡΙΒΑΛΛΟΝΤΟΣ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spcBef>
                <a:spcPct val="30000"/>
              </a:spcBef>
              <a:spcAft>
                <a:spcPct val="30000"/>
              </a:spcAft>
            </a:pPr>
            <a:r>
              <a:rPr lang="en-US" sz="2400" dirty="0" smtClean="0">
                <a:solidFill>
                  <a:srgbClr val="3333CC"/>
                </a:solidFill>
              </a:rPr>
              <a:t>CYPRUS UNIVERSITY OF TECHNOLOGY</a:t>
            </a:r>
            <a:r>
              <a:rPr lang="el-GR" sz="2400" dirty="0" smtClean="0">
                <a:solidFill>
                  <a:srgbClr val="3333CC"/>
                </a:solidFill>
              </a:rPr>
              <a:t>-</a:t>
            </a:r>
            <a:r>
              <a:rPr lang="el-GR" sz="2400" b="1" dirty="0" smtClean="0">
                <a:solidFill>
                  <a:srgbClr val="3333CC"/>
                </a:solidFill>
              </a:rPr>
              <a:t>ΚΥΠΡΟΣ</a:t>
            </a:r>
          </a:p>
          <a:p>
            <a:pPr>
              <a:lnSpc>
                <a:spcPct val="80000"/>
              </a:lnSpc>
              <a:spcBef>
                <a:spcPct val="30000"/>
              </a:spcBef>
              <a:spcAft>
                <a:spcPct val="30000"/>
              </a:spcAft>
            </a:pPr>
            <a:r>
              <a:rPr lang="en-US" sz="2400" dirty="0" smtClean="0">
                <a:solidFill>
                  <a:srgbClr val="3333CC"/>
                </a:solidFill>
              </a:rPr>
              <a:t>ISTANBUL UNIVERSITY- </a:t>
            </a:r>
            <a:r>
              <a:rPr lang="el-GR" sz="2400" b="1" dirty="0" smtClean="0">
                <a:solidFill>
                  <a:srgbClr val="3333CC"/>
                </a:solidFill>
              </a:rPr>
              <a:t>ΤΟΥΡΚΙΑ</a:t>
            </a:r>
            <a:r>
              <a:rPr lang="el-GR" sz="2400" dirty="0" smtClean="0"/>
              <a:t> </a:t>
            </a:r>
          </a:p>
          <a:p>
            <a:pPr>
              <a:lnSpc>
                <a:spcPct val="80000"/>
              </a:lnSpc>
              <a:spcBef>
                <a:spcPct val="30000"/>
              </a:spcBef>
              <a:spcAft>
                <a:spcPct val="30000"/>
              </a:spcAft>
            </a:pPr>
            <a:r>
              <a:rPr lang="el-GR" sz="2400" dirty="0" smtClean="0">
                <a:solidFill>
                  <a:srgbClr val="3333CC"/>
                </a:solidFill>
              </a:rPr>
              <a:t>ΠΑΝΕΠΙΣΤΗΜΙΟ ΚΥΠΡΟΥ</a:t>
            </a:r>
          </a:p>
          <a:p>
            <a:pPr>
              <a:lnSpc>
                <a:spcPct val="80000"/>
              </a:lnSpc>
              <a:spcBef>
                <a:spcPct val="30000"/>
              </a:spcBef>
              <a:spcAft>
                <a:spcPct val="30000"/>
              </a:spcAft>
            </a:pPr>
            <a:r>
              <a:rPr lang="en-US" sz="2400" dirty="0" smtClean="0">
                <a:solidFill>
                  <a:srgbClr val="3333CC"/>
                </a:solidFill>
              </a:rPr>
              <a:t>POLYTECHNIC INSTITUTE OF BRAGANCA</a:t>
            </a:r>
            <a:r>
              <a:rPr lang="el-GR" sz="2400" dirty="0" smtClean="0">
                <a:solidFill>
                  <a:srgbClr val="3333CC"/>
                </a:solidFill>
              </a:rPr>
              <a:t> – </a:t>
            </a:r>
            <a:r>
              <a:rPr lang="el-GR" sz="2400" b="1" dirty="0" smtClean="0">
                <a:solidFill>
                  <a:srgbClr val="3333CC"/>
                </a:solidFill>
              </a:rPr>
              <a:t>ΠΟΡΤΟΓΑΛΙΑ</a:t>
            </a:r>
          </a:p>
          <a:p>
            <a:pPr>
              <a:lnSpc>
                <a:spcPct val="80000"/>
              </a:lnSpc>
              <a:spcBef>
                <a:spcPct val="30000"/>
              </a:spcBef>
              <a:spcAft>
                <a:spcPct val="30000"/>
              </a:spcAft>
            </a:pPr>
            <a:r>
              <a:rPr lang="en-US" sz="2400" dirty="0" smtClean="0">
                <a:solidFill>
                  <a:srgbClr val="3333CC"/>
                </a:solidFill>
              </a:rPr>
              <a:t>UNIVERSITA DEGLI STUDI DI SALERNO- </a:t>
            </a:r>
            <a:r>
              <a:rPr lang="el-GR" sz="2400" b="1" dirty="0" smtClean="0">
                <a:solidFill>
                  <a:srgbClr val="3333CC"/>
                </a:solidFill>
              </a:rPr>
              <a:t>ΙΤΑΛΙΑ</a:t>
            </a:r>
          </a:p>
          <a:p>
            <a:pPr>
              <a:lnSpc>
                <a:spcPct val="80000"/>
              </a:lnSpc>
              <a:spcBef>
                <a:spcPct val="30000"/>
              </a:spcBef>
              <a:spcAft>
                <a:spcPct val="30000"/>
              </a:spcAft>
            </a:pPr>
            <a:r>
              <a:rPr lang="en-US" sz="2400" dirty="0" smtClean="0">
                <a:solidFill>
                  <a:srgbClr val="3333CC"/>
                </a:solidFill>
              </a:rPr>
              <a:t>UNIVERSITY OF NICOSIA</a:t>
            </a:r>
            <a:r>
              <a:rPr lang="en-US" sz="2400" b="1" dirty="0" smtClean="0">
                <a:solidFill>
                  <a:srgbClr val="3333CC"/>
                </a:solidFill>
              </a:rPr>
              <a:t>- </a:t>
            </a:r>
            <a:r>
              <a:rPr lang="el-GR" sz="2400" b="1" dirty="0" smtClean="0">
                <a:solidFill>
                  <a:srgbClr val="3333CC"/>
                </a:solidFill>
              </a:rPr>
              <a:t>ΚΥΠΡΟΣ</a:t>
            </a:r>
          </a:p>
        </p:txBody>
      </p:sp>
      <p:pic>
        <p:nvPicPr>
          <p:cNvPr id="4" name="3 - Εικόνα" descr="care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55776" y="4941168"/>
            <a:ext cx="4104456" cy="1245493"/>
          </a:xfrm>
          <a:prstGeom prst="rect">
            <a:avLst/>
          </a:prstGeom>
        </p:spPr>
      </p:pic>
      <p:pic>
        <p:nvPicPr>
          <p:cNvPr id="5" name="4 - Εικόνα" descr="new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68344" y="0"/>
            <a:ext cx="1475656" cy="14050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- Θέση περιεχομένου"/>
          <p:cNvGraphicFramePr>
            <a:graphicFrameLocks noGrp="1"/>
          </p:cNvGraphicFramePr>
          <p:nvPr>
            <p:ph idx="1"/>
          </p:nvPr>
        </p:nvGraphicFramePr>
        <p:xfrm>
          <a:off x="609600" y="1600200"/>
          <a:ext cx="7924800" cy="441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200" b="1" dirty="0" smtClean="0"/>
              <a:t>Εύρεση φορέα πρακτικής </a:t>
            </a:r>
            <a:br>
              <a:rPr lang="el-GR" sz="3200" b="1" dirty="0" smtClean="0"/>
            </a:br>
            <a:r>
              <a:rPr lang="el-GR" sz="3200" b="1" dirty="0" smtClean="0"/>
              <a:t>άσκησης</a:t>
            </a:r>
            <a:endParaRPr lang="el-GR" sz="3200" b="1" dirty="0"/>
          </a:p>
        </p:txBody>
      </p:sp>
      <p:pic>
        <p:nvPicPr>
          <p:cNvPr id="6" name="5 - Εικόνα" descr="intersh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143625" y="0"/>
            <a:ext cx="3000375" cy="152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5975350" cy="914400"/>
          </a:xfrm>
        </p:spPr>
        <p:txBody>
          <a:bodyPr/>
          <a:lstStyle/>
          <a:p>
            <a:pPr eaLnBrk="1" hangingPunct="1"/>
            <a:r>
              <a:rPr lang="el-GR" sz="3200" smtClean="0"/>
              <a:t>Επιλέξιμοι οργανισμοί για πρακτική άσκηση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l-GR" sz="2400" smtClean="0">
                <a:solidFill>
                  <a:srgbClr val="003399"/>
                </a:solidFill>
              </a:rPr>
              <a:t>ΑΕΙ του εξωτερικού</a:t>
            </a:r>
          </a:p>
          <a:p>
            <a:pPr eaLnBrk="1" hangingPunct="1"/>
            <a:r>
              <a:rPr lang="el-GR" sz="2400" smtClean="0">
                <a:solidFill>
                  <a:srgbClr val="003399"/>
                </a:solidFill>
              </a:rPr>
              <a:t>Δημόσιοι ή ιδιωτικοί φορείς, όπως</a:t>
            </a:r>
            <a:r>
              <a:rPr lang="en-US" sz="2400" smtClean="0">
                <a:solidFill>
                  <a:srgbClr val="003399"/>
                </a:solidFill>
              </a:rPr>
              <a:t>:</a:t>
            </a:r>
            <a:endParaRPr lang="el-GR" sz="2400" smtClean="0">
              <a:solidFill>
                <a:srgbClr val="003399"/>
              </a:solidFill>
            </a:endParaRPr>
          </a:p>
          <a:p>
            <a:pPr lvl="1" eaLnBrk="1" hangingPunct="1"/>
            <a:r>
              <a:rPr lang="el-GR" sz="2200" smtClean="0">
                <a:solidFill>
                  <a:srgbClr val="003399"/>
                </a:solidFill>
              </a:rPr>
              <a:t>Δημόσιες ή ιδιωτικές επιχειρήσεις</a:t>
            </a:r>
          </a:p>
          <a:p>
            <a:pPr lvl="1" eaLnBrk="1" hangingPunct="1"/>
            <a:r>
              <a:rPr lang="el-GR" sz="2200" smtClean="0">
                <a:solidFill>
                  <a:srgbClr val="003399"/>
                </a:solidFill>
              </a:rPr>
              <a:t>Διεθνείς Οργανισμοί</a:t>
            </a:r>
          </a:p>
          <a:p>
            <a:pPr lvl="1" eaLnBrk="1" hangingPunct="1"/>
            <a:r>
              <a:rPr lang="el-GR" sz="2200" smtClean="0">
                <a:solidFill>
                  <a:srgbClr val="003399"/>
                </a:solidFill>
              </a:rPr>
              <a:t>Ερευνητικά ινστιτούτα</a:t>
            </a:r>
          </a:p>
          <a:p>
            <a:pPr lvl="1" eaLnBrk="1" hangingPunct="1"/>
            <a:r>
              <a:rPr lang="el-GR" sz="2200" smtClean="0">
                <a:solidFill>
                  <a:srgbClr val="003399"/>
                </a:solidFill>
              </a:rPr>
              <a:t>Σχολεία/κέντρα εκπαίδευσης</a:t>
            </a:r>
          </a:p>
          <a:p>
            <a:pPr lvl="1" eaLnBrk="1" hangingPunct="1"/>
            <a:r>
              <a:rPr lang="el-GR" sz="2200" smtClean="0">
                <a:solidFill>
                  <a:srgbClr val="003399"/>
                </a:solidFill>
              </a:rPr>
              <a:t>Μη κυβερνητικές οργανώσεις</a:t>
            </a:r>
          </a:p>
          <a:p>
            <a:pPr lvl="1" eaLnBrk="1" hangingPunct="1"/>
            <a:r>
              <a:rPr lang="el-GR" sz="2200" smtClean="0">
                <a:solidFill>
                  <a:srgbClr val="003399"/>
                </a:solidFill>
              </a:rPr>
              <a:t>κ.α.</a:t>
            </a:r>
          </a:p>
          <a:p>
            <a:pPr eaLnBrk="1" hangingPunct="1"/>
            <a:r>
              <a:rPr lang="el-GR" sz="2400" smtClean="0">
                <a:solidFill>
                  <a:srgbClr val="003399"/>
                </a:solidFill>
              </a:rPr>
              <a:t>Πρεσβείες</a:t>
            </a:r>
          </a:p>
        </p:txBody>
      </p:sp>
      <p:pic>
        <p:nvPicPr>
          <p:cNvPr id="8" name="7 - Εικόνα" descr="CAREER GROWT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29141">
            <a:off x="5918463" y="4442957"/>
            <a:ext cx="2390775" cy="1590675"/>
          </a:xfrm>
          <a:prstGeom prst="rect">
            <a:avLst/>
          </a:prstGeom>
        </p:spPr>
      </p:pic>
      <p:pic>
        <p:nvPicPr>
          <p:cNvPr id="11" name="10 - Εικόνα" descr="erasmus placemen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56176" y="1700808"/>
            <a:ext cx="2143125" cy="2143125"/>
          </a:xfrm>
          <a:prstGeom prst="rect">
            <a:avLst/>
          </a:prstGeom>
        </p:spPr>
      </p:pic>
      <p:pic>
        <p:nvPicPr>
          <p:cNvPr id="12" name="11 - Εικόνα" descr="TRAINISHEEP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368681">
            <a:off x="6012160" y="188640"/>
            <a:ext cx="2981325" cy="15335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260350"/>
            <a:ext cx="5745162" cy="914400"/>
          </a:xfrm>
        </p:spPr>
        <p:txBody>
          <a:bodyPr/>
          <a:lstStyle/>
          <a:p>
            <a:pPr eaLnBrk="1" hangingPunct="1"/>
            <a:r>
              <a:rPr lang="el-GR" sz="3200" smtClean="0"/>
              <a:t>Μη επιλέξιμοι φορείς για </a:t>
            </a:r>
            <a:br>
              <a:rPr lang="el-GR" sz="3200" smtClean="0"/>
            </a:br>
            <a:r>
              <a:rPr lang="el-GR" sz="3200" smtClean="0"/>
              <a:t>πρακτική άσκηση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/>
            <a:r>
              <a:rPr lang="el-GR" sz="2400" smtClean="0">
                <a:solidFill>
                  <a:srgbClr val="003399"/>
                </a:solidFill>
              </a:rPr>
              <a:t>Οι θεσμοί της Ευρωπαϊκής Ένωσης και άλλοι φορείς της Ευρωπαϊκής Ένωσης συμπεριλαμβανομένων εξειδικευμένων μονάδων (ο εξαντλητικός τους κατάλογος διατίθεται στον ιστότοπο ec.europa.eu/institutions/index_en.htm)</a:t>
            </a:r>
          </a:p>
          <a:p>
            <a:pPr algn="just" eaLnBrk="1" hangingPunct="1"/>
            <a:endParaRPr lang="el-GR" sz="2400" smtClean="0">
              <a:solidFill>
                <a:srgbClr val="003399"/>
              </a:solidFill>
            </a:endParaRPr>
          </a:p>
          <a:p>
            <a:pPr algn="just" eaLnBrk="1" hangingPunct="1"/>
            <a:r>
              <a:rPr lang="el-GR" sz="2400" smtClean="0">
                <a:solidFill>
                  <a:srgbClr val="003399"/>
                </a:solidFill>
              </a:rPr>
              <a:t>Οργανισμοί οι οποίοι διαχειρίζονται προγράμματα της Ε.Ε. (με στόχο την αποφυγή πιθανής σύγκρουσης συμφερόντων ή /και διπλής χρηματοδότησης </a:t>
            </a:r>
          </a:p>
        </p:txBody>
      </p:sp>
      <p:pic>
        <p:nvPicPr>
          <p:cNvPr id="30724" name="Picture 4" descr="μη επιλεξιμο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04113" y="0"/>
            <a:ext cx="1639887" cy="163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eaLnBrk="1" hangingPunct="1">
              <a:lnSpc>
                <a:spcPct val="90000"/>
              </a:lnSpc>
            </a:pPr>
            <a:r>
              <a:rPr lang="el-GR" sz="2800" dirty="0" smtClean="0">
                <a:solidFill>
                  <a:srgbClr val="003399"/>
                </a:solidFill>
              </a:rPr>
              <a:t>Η μηνιαία χρηματοδότηση είναι προκαθορισμένη ανά χώρα υποδοχής και περιλαμβάνει έξοδα διαβίωσης και μετάβασης στο εξωτερικό. </a:t>
            </a:r>
            <a:r>
              <a:rPr lang="el-GR" sz="2800" b="1" u="sng" dirty="0" smtClean="0">
                <a:solidFill>
                  <a:srgbClr val="C00000"/>
                </a:solidFill>
              </a:rPr>
              <a:t>Δεν</a:t>
            </a:r>
            <a:r>
              <a:rPr lang="el-GR" sz="2800" dirty="0" smtClean="0">
                <a:solidFill>
                  <a:srgbClr val="003399"/>
                </a:solidFill>
              </a:rPr>
              <a:t> πληρώνονται έξτρα τα έξοδα μετάβασης</a:t>
            </a:r>
          </a:p>
          <a:p>
            <a:pPr eaLnBrk="1" hangingPunct="1">
              <a:lnSpc>
                <a:spcPct val="90000"/>
              </a:lnSpc>
            </a:pPr>
            <a:endParaRPr lang="el-GR" sz="2800" dirty="0" smtClean="0">
              <a:solidFill>
                <a:srgbClr val="003399"/>
              </a:solidFill>
            </a:endParaRPr>
          </a:p>
          <a:p>
            <a:pPr algn="just" eaLnBrk="1" hangingPunct="1">
              <a:lnSpc>
                <a:spcPct val="90000"/>
              </a:lnSpc>
            </a:pPr>
            <a:r>
              <a:rPr lang="el-GR" sz="2800" dirty="0" smtClean="0">
                <a:solidFill>
                  <a:srgbClr val="003399"/>
                </a:solidFill>
              </a:rPr>
              <a:t>Λαμβάνω το 80% της συνολικής χρηματοδότησης μόλις φύγω και το υπόλοιπο 20% κατά την επιστροφή μου, μόλις καταθέσω και τα τελευταία δικαιολογητικά της επιστροφής μ</a:t>
            </a:r>
            <a:r>
              <a:rPr lang="el-GR" dirty="0" smtClean="0">
                <a:solidFill>
                  <a:srgbClr val="003399"/>
                </a:solidFill>
              </a:rPr>
              <a:t>ου</a:t>
            </a:r>
          </a:p>
          <a:p>
            <a:endParaRPr lang="el-GR" dirty="0"/>
          </a:p>
        </p:txBody>
      </p:sp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Οικονομική επιχορήγηση</a:t>
            </a:r>
            <a:endParaRPr lang="el-GR" dirty="0"/>
          </a:p>
        </p:txBody>
      </p:sp>
      <p:pic>
        <p:nvPicPr>
          <p:cNvPr id="4" name="Picture 4" descr="ευρω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240" y="0"/>
            <a:ext cx="2411760" cy="1373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188913"/>
            <a:ext cx="8015287" cy="914400"/>
          </a:xfrm>
        </p:spPr>
        <p:txBody>
          <a:bodyPr/>
          <a:lstStyle/>
          <a:p>
            <a:pPr eaLnBrk="1" hangingPunct="1"/>
            <a:r>
              <a:rPr lang="el-GR" sz="3800" dirty="0" smtClean="0"/>
              <a:t>Σπουδές</a:t>
            </a:r>
            <a:r>
              <a:rPr lang="en-US" sz="3800" dirty="0" smtClean="0"/>
              <a:t>: </a:t>
            </a:r>
            <a:r>
              <a:rPr lang="el-GR" sz="3800" dirty="0" smtClean="0"/>
              <a:t/>
            </a:r>
            <a:br>
              <a:rPr lang="el-GR" sz="3800" dirty="0" smtClean="0"/>
            </a:br>
            <a:r>
              <a:rPr lang="el-GR" sz="3800" dirty="0" smtClean="0"/>
              <a:t>Ποσά χρηματοδότησης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>
              <a:lnSpc>
                <a:spcPct val="110000"/>
              </a:lnSpc>
              <a:spcBef>
                <a:spcPct val="0"/>
              </a:spcBef>
              <a:spcAft>
                <a:spcPct val="40000"/>
              </a:spcAft>
              <a:buClr>
                <a:srgbClr val="DA4010"/>
              </a:buClr>
              <a:buFont typeface="Wingdings" pitchFamily="2" charset="2"/>
              <a:buNone/>
            </a:pPr>
            <a:endParaRPr lang="el-GR" sz="2200" b="1" smtClean="0">
              <a:solidFill>
                <a:srgbClr val="3333CC"/>
              </a:solidFill>
            </a:endParaRPr>
          </a:p>
          <a:p>
            <a:pPr lvl="1" eaLnBrk="1" hangingPunct="1">
              <a:lnSpc>
                <a:spcPct val="110000"/>
              </a:lnSpc>
              <a:spcBef>
                <a:spcPct val="0"/>
              </a:spcBef>
              <a:spcAft>
                <a:spcPct val="40000"/>
              </a:spcAft>
              <a:buClr>
                <a:srgbClr val="DA4010"/>
              </a:buClr>
              <a:buFont typeface="Wingdings" pitchFamily="2" charset="2"/>
              <a:buChar char="§"/>
            </a:pPr>
            <a:endParaRPr lang="el-GR" sz="2200" b="1" smtClean="0">
              <a:solidFill>
                <a:srgbClr val="3333CC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el-GR" sz="2400" smtClean="0"/>
          </a:p>
        </p:txBody>
      </p:sp>
      <p:pic>
        <p:nvPicPr>
          <p:cNvPr id="20484" name="Picture 4" descr="imag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5600" y="0"/>
            <a:ext cx="2438400" cy="141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6 - Πίνακας"/>
          <p:cNvGraphicFramePr>
            <a:graphicFrameLocks noGrp="1"/>
          </p:cNvGraphicFramePr>
          <p:nvPr/>
        </p:nvGraphicFramePr>
        <p:xfrm>
          <a:off x="468313" y="1412875"/>
          <a:ext cx="8136903" cy="4680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60252"/>
                <a:gridCol w="3691742"/>
                <a:gridCol w="2184909"/>
              </a:tblGrid>
              <a:tr h="955208"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Ποσό μηνιαίας επιχορήγησης</a:t>
                      </a:r>
                    </a:p>
                    <a:p>
                      <a:pPr algn="ctr"/>
                      <a:r>
                        <a:rPr lang="el-GR" dirty="0" smtClean="0"/>
                        <a:t>(€/ μήνα)</a:t>
                      </a:r>
                      <a:endParaRPr lang="el-GR" dirty="0"/>
                    </a:p>
                  </a:txBody>
                  <a:tcPr/>
                </a:tc>
              </a:tr>
              <a:tr h="955208"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Ομάδα 1</a:t>
                      </a:r>
                    </a:p>
                    <a:p>
                      <a:pPr algn="ctr"/>
                      <a:r>
                        <a:rPr lang="el-GR" b="1" dirty="0" smtClean="0"/>
                        <a:t>Χώρες με υψηλό κόστος διαβίωσης</a:t>
                      </a:r>
                      <a:endParaRPr lang="el-G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Αυστρία, Δανία, Φιλανδία, Γαλλία, Ιρλανδία, Ιταλία, Λιχτενστάιν,</a:t>
                      </a:r>
                      <a:r>
                        <a:rPr lang="el-GR" baseline="0" dirty="0" smtClean="0"/>
                        <a:t> </a:t>
                      </a:r>
                      <a:r>
                        <a:rPr lang="el-GR" dirty="0" smtClean="0"/>
                        <a:t>Νορβηγία, Σουηδία, Αγγλία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500</a:t>
                      </a:r>
                      <a:endParaRPr lang="el-GR" dirty="0"/>
                    </a:p>
                  </a:txBody>
                  <a:tcPr/>
                </a:tc>
              </a:tr>
              <a:tr h="1528333"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Ομάδα 2</a:t>
                      </a:r>
                    </a:p>
                    <a:p>
                      <a:pPr algn="ctr"/>
                      <a:r>
                        <a:rPr lang="el-GR" b="1" dirty="0" smtClean="0"/>
                        <a:t>Χώρες με μεσαίο</a:t>
                      </a:r>
                      <a:r>
                        <a:rPr lang="el-GR" b="1" baseline="0" dirty="0" smtClean="0"/>
                        <a:t> </a:t>
                      </a:r>
                      <a:r>
                        <a:rPr lang="el-GR" b="1" dirty="0" smtClean="0"/>
                        <a:t>κόστος διαβίωσης</a:t>
                      </a:r>
                    </a:p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Βέλγιο, Κροατία,</a:t>
                      </a:r>
                      <a:r>
                        <a:rPr lang="el-GR" baseline="0" dirty="0" smtClean="0"/>
                        <a:t> Τσεχία, Κύπρος, Γερμανία, Ελλάδα, Ισλανδία, Λουξεμβούργο, Ολλανδία, Πορτογαλία, Σλοβενία, Ισπανία, Τουρκία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450</a:t>
                      </a:r>
                      <a:endParaRPr lang="el-GR" dirty="0"/>
                    </a:p>
                  </a:txBody>
                  <a:tcPr/>
                </a:tc>
              </a:tr>
              <a:tr h="1241771"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Ομάδα 3</a:t>
                      </a:r>
                    </a:p>
                    <a:p>
                      <a:pPr algn="ctr"/>
                      <a:r>
                        <a:rPr lang="el-GR" b="1" dirty="0" smtClean="0"/>
                        <a:t>Χώρες με χαμηλό</a:t>
                      </a:r>
                      <a:r>
                        <a:rPr lang="el-GR" b="1" baseline="0" dirty="0" smtClean="0"/>
                        <a:t> </a:t>
                      </a:r>
                      <a:r>
                        <a:rPr lang="el-GR" b="1" dirty="0" smtClean="0"/>
                        <a:t>κόστος διαβίωσης</a:t>
                      </a:r>
                    </a:p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Βουλγαρία,</a:t>
                      </a:r>
                      <a:r>
                        <a:rPr lang="el-GR" baseline="0" dirty="0" smtClean="0"/>
                        <a:t> Εσθονία, Ουγγαρία, Λετονία, Λιθουανία, Μάλτα, Πολωνία, Ρουμανία, Σλοβακία, ΠΓΔΜ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400</a:t>
                      </a:r>
                      <a:endParaRPr lang="el-GR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188913"/>
            <a:ext cx="8015287" cy="914400"/>
          </a:xfrm>
        </p:spPr>
        <p:txBody>
          <a:bodyPr/>
          <a:lstStyle/>
          <a:p>
            <a:pPr eaLnBrk="1" hangingPunct="1"/>
            <a:r>
              <a:rPr lang="el-GR" smtClean="0"/>
              <a:t>ΣΠΟΥΔΕΣ</a:t>
            </a:r>
            <a:r>
              <a:rPr lang="en-US" smtClean="0"/>
              <a:t>: </a:t>
            </a:r>
            <a:r>
              <a:rPr lang="el-GR" smtClean="0"/>
              <a:t>Ευπαθείς ομάδες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l-GR" sz="2400" dirty="0" smtClean="0">
                <a:solidFill>
                  <a:srgbClr val="CC0000"/>
                </a:solidFill>
              </a:rPr>
              <a:t>Λαμβάνουν επιπλέον 100€/μήνα</a:t>
            </a:r>
            <a:r>
              <a:rPr lang="en-US" sz="2400" dirty="0" smtClean="0">
                <a:solidFill>
                  <a:srgbClr val="CC0000"/>
                </a:solidFill>
              </a:rPr>
              <a:t>:</a:t>
            </a:r>
            <a:endParaRPr lang="el-GR" sz="2400" dirty="0" smtClean="0">
              <a:solidFill>
                <a:srgbClr val="CC0000"/>
              </a:solidFill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l-GR" sz="2400" dirty="0" smtClean="0"/>
          </a:p>
          <a:p>
            <a:pPr eaLnBrk="1" hangingPunct="1">
              <a:lnSpc>
                <a:spcPct val="90000"/>
              </a:lnSpc>
            </a:pPr>
            <a:r>
              <a:rPr lang="el-GR" sz="2400" b="1" dirty="0" smtClean="0">
                <a:solidFill>
                  <a:srgbClr val="3333CC"/>
                </a:solidFill>
              </a:rPr>
              <a:t>ΠΟΛΥΤΕΚΝΟΙ</a:t>
            </a:r>
            <a:r>
              <a:rPr lang="el-GR" sz="2400" dirty="0" smtClean="0">
                <a:solidFill>
                  <a:srgbClr val="3333CC"/>
                </a:solidFill>
              </a:rPr>
              <a:t> (4 τέκνα και άνω)</a:t>
            </a:r>
          </a:p>
          <a:p>
            <a:pPr lvl="1" eaLnBrk="1" hangingPunct="1">
              <a:lnSpc>
                <a:spcPct val="90000"/>
              </a:lnSpc>
            </a:pPr>
            <a:r>
              <a:rPr lang="el-GR" sz="2000" dirty="0" smtClean="0">
                <a:solidFill>
                  <a:srgbClr val="3333CC"/>
                </a:solidFill>
              </a:rPr>
              <a:t>Φοιτητές που </a:t>
            </a:r>
            <a:r>
              <a:rPr lang="el-GR" sz="2000" b="1" dirty="0" smtClean="0">
                <a:solidFill>
                  <a:srgbClr val="3333CC"/>
                </a:solidFill>
              </a:rPr>
              <a:t>δεν</a:t>
            </a:r>
            <a:r>
              <a:rPr lang="el-GR" sz="2000" dirty="0" smtClean="0">
                <a:solidFill>
                  <a:srgbClr val="3333CC"/>
                </a:solidFill>
              </a:rPr>
              <a:t> έχουν συμπληρώσει το 25</a:t>
            </a:r>
            <a:r>
              <a:rPr lang="el-GR" sz="2000" baseline="30000" dirty="0" smtClean="0">
                <a:solidFill>
                  <a:srgbClr val="3333CC"/>
                </a:solidFill>
              </a:rPr>
              <a:t>ο</a:t>
            </a:r>
            <a:r>
              <a:rPr lang="el-GR" sz="2000" dirty="0" smtClean="0">
                <a:solidFill>
                  <a:srgbClr val="3333CC"/>
                </a:solidFill>
              </a:rPr>
              <a:t> έτος της ηλικίας τους </a:t>
            </a:r>
            <a:r>
              <a:rPr lang="en-US" sz="2000" dirty="0" smtClean="0">
                <a:solidFill>
                  <a:srgbClr val="3333CC"/>
                </a:solidFill>
              </a:rPr>
              <a:t>:</a:t>
            </a:r>
            <a:r>
              <a:rPr lang="el-GR" sz="2000" dirty="0" smtClean="0">
                <a:solidFill>
                  <a:srgbClr val="3333CC"/>
                </a:solidFill>
              </a:rPr>
              <a:t> ετήσιο </a:t>
            </a:r>
            <a:r>
              <a:rPr lang="el-GR" sz="2000" b="1" dirty="0" smtClean="0">
                <a:solidFill>
                  <a:srgbClr val="3333CC"/>
                </a:solidFill>
              </a:rPr>
              <a:t>ατομικό και</a:t>
            </a:r>
            <a:r>
              <a:rPr lang="el-GR" sz="2000" dirty="0" smtClean="0">
                <a:solidFill>
                  <a:srgbClr val="3333CC"/>
                </a:solidFill>
              </a:rPr>
              <a:t> </a:t>
            </a:r>
            <a:r>
              <a:rPr lang="el-GR" sz="2000" b="1" dirty="0" smtClean="0">
                <a:solidFill>
                  <a:srgbClr val="3333CC"/>
                </a:solidFill>
              </a:rPr>
              <a:t>οικογενειακό</a:t>
            </a:r>
            <a:r>
              <a:rPr lang="el-GR" sz="2000" dirty="0" smtClean="0">
                <a:solidFill>
                  <a:srgbClr val="3333CC"/>
                </a:solidFill>
              </a:rPr>
              <a:t> εισόδημα &lt;2</a:t>
            </a:r>
            <a:r>
              <a:rPr lang="en-US" sz="2000" dirty="0" smtClean="0">
                <a:solidFill>
                  <a:srgbClr val="3333CC"/>
                </a:solidFill>
              </a:rPr>
              <a:t>2</a:t>
            </a:r>
            <a:r>
              <a:rPr lang="el-GR" sz="2000" dirty="0" smtClean="0">
                <a:solidFill>
                  <a:srgbClr val="3333CC"/>
                </a:solidFill>
              </a:rPr>
              <a:t>000€</a:t>
            </a:r>
          </a:p>
          <a:p>
            <a:pPr lvl="1" eaLnBrk="1" hangingPunct="1">
              <a:lnSpc>
                <a:spcPct val="90000"/>
              </a:lnSpc>
            </a:pPr>
            <a:r>
              <a:rPr lang="el-GR" sz="2000" dirty="0" smtClean="0">
                <a:solidFill>
                  <a:srgbClr val="3333CC"/>
                </a:solidFill>
              </a:rPr>
              <a:t>Φοιτητές που </a:t>
            </a:r>
            <a:r>
              <a:rPr lang="el-GR" sz="2000" b="1" dirty="0" smtClean="0">
                <a:solidFill>
                  <a:srgbClr val="3333CC"/>
                </a:solidFill>
              </a:rPr>
              <a:t>έχουν</a:t>
            </a:r>
            <a:r>
              <a:rPr lang="el-GR" sz="2000" dirty="0" smtClean="0">
                <a:solidFill>
                  <a:srgbClr val="3333CC"/>
                </a:solidFill>
              </a:rPr>
              <a:t> συμπληρώσει το 25</a:t>
            </a:r>
            <a:r>
              <a:rPr lang="el-GR" sz="2000" baseline="30000" dirty="0" smtClean="0">
                <a:solidFill>
                  <a:srgbClr val="3333CC"/>
                </a:solidFill>
              </a:rPr>
              <a:t>ο</a:t>
            </a:r>
            <a:r>
              <a:rPr lang="el-GR" sz="2000" dirty="0" smtClean="0">
                <a:solidFill>
                  <a:srgbClr val="3333CC"/>
                </a:solidFill>
              </a:rPr>
              <a:t> έτος της ηλικίας τους</a:t>
            </a:r>
            <a:r>
              <a:rPr lang="en-US" sz="2000" dirty="0" smtClean="0">
                <a:solidFill>
                  <a:srgbClr val="3333CC"/>
                </a:solidFill>
              </a:rPr>
              <a:t>:</a:t>
            </a:r>
            <a:r>
              <a:rPr lang="el-GR" sz="2000" dirty="0" smtClean="0">
                <a:solidFill>
                  <a:srgbClr val="3333CC"/>
                </a:solidFill>
              </a:rPr>
              <a:t> ετήσιο </a:t>
            </a:r>
            <a:r>
              <a:rPr lang="el-GR" sz="2000" b="1" dirty="0" smtClean="0">
                <a:solidFill>
                  <a:srgbClr val="3333CC"/>
                </a:solidFill>
              </a:rPr>
              <a:t>ατομικό</a:t>
            </a:r>
            <a:r>
              <a:rPr lang="el-GR" sz="2000" dirty="0" smtClean="0">
                <a:solidFill>
                  <a:srgbClr val="3333CC"/>
                </a:solidFill>
              </a:rPr>
              <a:t> εισόδημα &lt;9000€</a:t>
            </a:r>
          </a:p>
          <a:p>
            <a:pPr lvl="1" eaLnBrk="1" hangingPunct="1">
              <a:lnSpc>
                <a:spcPct val="90000"/>
              </a:lnSpc>
            </a:pPr>
            <a:endParaRPr lang="el-GR" sz="2000" dirty="0" smtClean="0">
              <a:solidFill>
                <a:srgbClr val="3333CC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l-GR" sz="2400" b="1" dirty="0" smtClean="0">
                <a:solidFill>
                  <a:srgbClr val="3333CC"/>
                </a:solidFill>
              </a:rPr>
              <a:t>ΧΑΜΗΛΟ ΕΙΣΟΔΗΜΑ</a:t>
            </a:r>
          </a:p>
          <a:p>
            <a:pPr lvl="1" eaLnBrk="1" hangingPunct="1">
              <a:lnSpc>
                <a:spcPct val="90000"/>
              </a:lnSpc>
            </a:pPr>
            <a:r>
              <a:rPr lang="el-GR" sz="2000" dirty="0" smtClean="0">
                <a:solidFill>
                  <a:srgbClr val="3333CC"/>
                </a:solidFill>
              </a:rPr>
              <a:t>Φοιτητές που </a:t>
            </a:r>
            <a:r>
              <a:rPr lang="el-GR" sz="2000" b="1" dirty="0" smtClean="0">
                <a:solidFill>
                  <a:srgbClr val="3333CC"/>
                </a:solidFill>
              </a:rPr>
              <a:t>δεν</a:t>
            </a:r>
            <a:r>
              <a:rPr lang="el-GR" sz="2000" dirty="0" smtClean="0">
                <a:solidFill>
                  <a:srgbClr val="3333CC"/>
                </a:solidFill>
              </a:rPr>
              <a:t> έχουν συμπληρώσει το 25</a:t>
            </a:r>
            <a:r>
              <a:rPr lang="el-GR" sz="2000" baseline="30000" dirty="0" smtClean="0">
                <a:solidFill>
                  <a:srgbClr val="3333CC"/>
                </a:solidFill>
              </a:rPr>
              <a:t>ο</a:t>
            </a:r>
            <a:r>
              <a:rPr lang="el-GR" sz="2000" dirty="0" smtClean="0">
                <a:solidFill>
                  <a:srgbClr val="3333CC"/>
                </a:solidFill>
              </a:rPr>
              <a:t> έτος της ηλικίας τους με </a:t>
            </a:r>
            <a:r>
              <a:rPr lang="el-GR" sz="2000" b="1" dirty="0" smtClean="0">
                <a:solidFill>
                  <a:srgbClr val="3333CC"/>
                </a:solidFill>
              </a:rPr>
              <a:t>ατομικό και οικογενειακό</a:t>
            </a:r>
            <a:r>
              <a:rPr lang="el-GR" sz="2000" dirty="0" smtClean="0">
                <a:solidFill>
                  <a:srgbClr val="3333CC"/>
                </a:solidFill>
              </a:rPr>
              <a:t> εισόδημα &lt;9000€</a:t>
            </a:r>
          </a:p>
          <a:p>
            <a:pPr lvl="1" eaLnBrk="1" hangingPunct="1">
              <a:lnSpc>
                <a:spcPct val="90000"/>
              </a:lnSpc>
            </a:pPr>
            <a:r>
              <a:rPr lang="el-GR" sz="2000" dirty="0" smtClean="0">
                <a:solidFill>
                  <a:srgbClr val="3333CC"/>
                </a:solidFill>
              </a:rPr>
              <a:t>Φοιτητές που </a:t>
            </a:r>
            <a:r>
              <a:rPr lang="el-GR" sz="2000" b="1" dirty="0" smtClean="0">
                <a:solidFill>
                  <a:srgbClr val="3333CC"/>
                </a:solidFill>
              </a:rPr>
              <a:t>έχουν</a:t>
            </a:r>
            <a:r>
              <a:rPr lang="el-GR" sz="2000" dirty="0" smtClean="0">
                <a:solidFill>
                  <a:srgbClr val="3333CC"/>
                </a:solidFill>
              </a:rPr>
              <a:t> συμπληρώσει το 25</a:t>
            </a:r>
            <a:r>
              <a:rPr lang="el-GR" sz="2000" baseline="30000" dirty="0" smtClean="0">
                <a:solidFill>
                  <a:srgbClr val="3333CC"/>
                </a:solidFill>
              </a:rPr>
              <a:t>ο</a:t>
            </a:r>
            <a:r>
              <a:rPr lang="el-GR" sz="2000" dirty="0" smtClean="0">
                <a:solidFill>
                  <a:srgbClr val="3333CC"/>
                </a:solidFill>
              </a:rPr>
              <a:t> έτος της ηλικίας τους</a:t>
            </a:r>
            <a:r>
              <a:rPr lang="en-US" sz="2000" dirty="0" smtClean="0">
                <a:solidFill>
                  <a:srgbClr val="3333CC"/>
                </a:solidFill>
              </a:rPr>
              <a:t>:</a:t>
            </a:r>
            <a:r>
              <a:rPr lang="el-GR" sz="2000" dirty="0" smtClean="0">
                <a:solidFill>
                  <a:srgbClr val="3333CC"/>
                </a:solidFill>
              </a:rPr>
              <a:t> ετήσιο </a:t>
            </a:r>
            <a:r>
              <a:rPr lang="el-GR" sz="2000" b="1" dirty="0" smtClean="0">
                <a:solidFill>
                  <a:srgbClr val="3333CC"/>
                </a:solidFill>
              </a:rPr>
              <a:t>ατομικό</a:t>
            </a:r>
            <a:r>
              <a:rPr lang="el-GR" sz="2000" dirty="0" smtClean="0">
                <a:solidFill>
                  <a:srgbClr val="3333CC"/>
                </a:solidFill>
              </a:rPr>
              <a:t> εισόδημα &lt;9000€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l-GR" sz="2400" dirty="0" smtClean="0">
              <a:solidFill>
                <a:srgbClr val="3333CC"/>
              </a:solidFill>
            </a:endParaRPr>
          </a:p>
        </p:txBody>
      </p:sp>
      <p:pic>
        <p:nvPicPr>
          <p:cNvPr id="4" name="3 - Εικόνα" descr="ευπαθεις ομαδες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9107" y="1196753"/>
            <a:ext cx="2547477" cy="15841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188913"/>
            <a:ext cx="7282755" cy="1143000"/>
          </a:xfrm>
        </p:spPr>
        <p:txBody>
          <a:bodyPr/>
          <a:lstStyle/>
          <a:p>
            <a:pPr eaLnBrk="1" hangingPunct="1"/>
            <a:r>
              <a:rPr lang="el-GR" sz="3200" b="1" dirty="0" smtClean="0"/>
              <a:t>Πρακτική άσκηση</a:t>
            </a:r>
            <a:r>
              <a:rPr lang="en-US" sz="3200" b="1" dirty="0" smtClean="0"/>
              <a:t>:</a:t>
            </a:r>
            <a:br>
              <a:rPr lang="en-US" sz="3200" b="1" dirty="0" smtClean="0"/>
            </a:br>
            <a:r>
              <a:rPr lang="el-GR" sz="3200" b="1" dirty="0" smtClean="0"/>
              <a:t>Ποσά επιχορήγησης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1412875"/>
            <a:ext cx="7561263" cy="496887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l-GR" sz="2000" smtClean="0">
              <a:solidFill>
                <a:srgbClr val="3333CC"/>
              </a:solidFill>
            </a:endParaRPr>
          </a:p>
        </p:txBody>
      </p:sp>
      <p:pic>
        <p:nvPicPr>
          <p:cNvPr id="32772" name="Picture 5" descr="imag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025" y="0"/>
            <a:ext cx="2339975" cy="163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6 - Πίνακας"/>
          <p:cNvGraphicFramePr>
            <a:graphicFrameLocks noGrp="1"/>
          </p:cNvGraphicFramePr>
          <p:nvPr/>
        </p:nvGraphicFramePr>
        <p:xfrm>
          <a:off x="467544" y="1412875"/>
          <a:ext cx="8676456" cy="5303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2152"/>
                <a:gridCol w="2892152"/>
                <a:gridCol w="2892152"/>
              </a:tblGrid>
              <a:tr h="844215"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Ποσό μηνιαίας επιχορήγησης</a:t>
                      </a:r>
                    </a:p>
                    <a:p>
                      <a:pPr algn="ctr"/>
                      <a:r>
                        <a:rPr lang="el-GR" dirty="0" smtClean="0"/>
                        <a:t>(€/ μήνα)</a:t>
                      </a:r>
                      <a:endParaRPr lang="el-GR" dirty="0"/>
                    </a:p>
                  </a:txBody>
                  <a:tcPr/>
                </a:tc>
              </a:tr>
              <a:tr h="1097479"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>
                          <a:solidFill>
                            <a:srgbClr val="003399"/>
                          </a:solidFill>
                        </a:rPr>
                        <a:t>Ομάδα 1</a:t>
                      </a:r>
                    </a:p>
                    <a:p>
                      <a:pPr algn="ctr"/>
                      <a:r>
                        <a:rPr lang="el-GR" b="1" dirty="0" smtClean="0">
                          <a:solidFill>
                            <a:srgbClr val="003399"/>
                          </a:solidFill>
                        </a:rPr>
                        <a:t>Χώρες με υψηλό κόστος διαβίωσης</a:t>
                      </a:r>
                      <a:endParaRPr lang="el-GR" b="1" dirty="0">
                        <a:solidFill>
                          <a:srgbClr val="00339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>
                          <a:solidFill>
                            <a:srgbClr val="003399"/>
                          </a:solidFill>
                        </a:rPr>
                        <a:t>Αυστρία, Δανία, Φιλανδία, Γαλλία, Ιρλανδία, Ιταλία, Λιχτενστάιν,</a:t>
                      </a:r>
                      <a:r>
                        <a:rPr lang="el-GR" baseline="0" dirty="0" smtClean="0">
                          <a:solidFill>
                            <a:srgbClr val="003399"/>
                          </a:solidFill>
                        </a:rPr>
                        <a:t> </a:t>
                      </a:r>
                      <a:r>
                        <a:rPr lang="el-GR" dirty="0" smtClean="0">
                          <a:solidFill>
                            <a:srgbClr val="003399"/>
                          </a:solidFill>
                        </a:rPr>
                        <a:t>Νορβηγία, Σουηδία, Αγγλία</a:t>
                      </a:r>
                      <a:endParaRPr lang="el-GR" dirty="0">
                        <a:solidFill>
                          <a:srgbClr val="00339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>
                          <a:solidFill>
                            <a:srgbClr val="003399"/>
                          </a:solidFill>
                        </a:rPr>
                        <a:t>600</a:t>
                      </a:r>
                      <a:endParaRPr lang="el-GR" dirty="0">
                        <a:solidFill>
                          <a:srgbClr val="003399"/>
                        </a:solidFill>
                      </a:endParaRPr>
                    </a:p>
                  </a:txBody>
                  <a:tcPr/>
                </a:tc>
              </a:tr>
              <a:tr h="1604008"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>
                          <a:solidFill>
                            <a:srgbClr val="003399"/>
                          </a:solidFill>
                        </a:rPr>
                        <a:t>Ομάδα 2</a:t>
                      </a:r>
                    </a:p>
                    <a:p>
                      <a:pPr algn="ctr"/>
                      <a:r>
                        <a:rPr lang="el-GR" b="1" dirty="0" smtClean="0">
                          <a:solidFill>
                            <a:srgbClr val="003399"/>
                          </a:solidFill>
                        </a:rPr>
                        <a:t>Χώρες με μεσαίο</a:t>
                      </a:r>
                      <a:r>
                        <a:rPr lang="el-GR" b="1" baseline="0" dirty="0" smtClean="0">
                          <a:solidFill>
                            <a:srgbClr val="003399"/>
                          </a:solidFill>
                        </a:rPr>
                        <a:t> </a:t>
                      </a:r>
                      <a:r>
                        <a:rPr lang="el-GR" b="1" dirty="0" smtClean="0">
                          <a:solidFill>
                            <a:srgbClr val="003399"/>
                          </a:solidFill>
                        </a:rPr>
                        <a:t>κόστος διαβίωσης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>
                          <a:solidFill>
                            <a:srgbClr val="003399"/>
                          </a:solidFill>
                        </a:rPr>
                        <a:t>Βέλγιο, Κροατία,</a:t>
                      </a:r>
                      <a:r>
                        <a:rPr lang="el-GR" baseline="0" dirty="0" smtClean="0">
                          <a:solidFill>
                            <a:srgbClr val="003399"/>
                          </a:solidFill>
                        </a:rPr>
                        <a:t> Τσεχία, Κύπρος, Γερμανία, Ελλάδα, Ισλανδία, Λουξεμβούργο, Ολλανδία, Πορτογαλία, Σλοβενία, Ισπανία, Τουρκία</a:t>
                      </a:r>
                      <a:endParaRPr lang="el-GR" dirty="0">
                        <a:solidFill>
                          <a:srgbClr val="00339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>
                          <a:solidFill>
                            <a:srgbClr val="003399"/>
                          </a:solidFill>
                        </a:rPr>
                        <a:t>550</a:t>
                      </a:r>
                      <a:endParaRPr lang="el-GR" dirty="0">
                        <a:solidFill>
                          <a:srgbClr val="003399"/>
                        </a:solidFill>
                      </a:endParaRPr>
                    </a:p>
                  </a:txBody>
                  <a:tcPr/>
                </a:tc>
              </a:tr>
              <a:tr h="1350743"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>
                          <a:solidFill>
                            <a:srgbClr val="003399"/>
                          </a:solidFill>
                        </a:rPr>
                        <a:t>Ομάδα 3</a:t>
                      </a:r>
                    </a:p>
                    <a:p>
                      <a:pPr algn="ctr"/>
                      <a:r>
                        <a:rPr lang="el-GR" b="1" dirty="0" smtClean="0">
                          <a:solidFill>
                            <a:srgbClr val="003399"/>
                          </a:solidFill>
                        </a:rPr>
                        <a:t>Χώρες με χαμηλό</a:t>
                      </a:r>
                      <a:r>
                        <a:rPr lang="el-GR" b="1" baseline="0" dirty="0" smtClean="0">
                          <a:solidFill>
                            <a:srgbClr val="003399"/>
                          </a:solidFill>
                        </a:rPr>
                        <a:t> </a:t>
                      </a:r>
                      <a:r>
                        <a:rPr lang="el-GR" b="1" dirty="0" smtClean="0">
                          <a:solidFill>
                            <a:srgbClr val="003399"/>
                          </a:solidFill>
                        </a:rPr>
                        <a:t>κόστος διαβίωσης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>
                          <a:solidFill>
                            <a:srgbClr val="003399"/>
                          </a:solidFill>
                        </a:rPr>
                        <a:t>Βουλγαρία,</a:t>
                      </a:r>
                      <a:r>
                        <a:rPr lang="el-GR" baseline="0" dirty="0" smtClean="0">
                          <a:solidFill>
                            <a:srgbClr val="003399"/>
                          </a:solidFill>
                        </a:rPr>
                        <a:t> Εσθονία, Ουγγαρία, Λετονία, Λιθουανία, Μάλτα, Πολωνία, Ρουμανία, Σλοβακία, ΠΓΔΜ</a:t>
                      </a:r>
                      <a:endParaRPr lang="el-GR" dirty="0">
                        <a:solidFill>
                          <a:srgbClr val="00339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>
                          <a:solidFill>
                            <a:srgbClr val="003399"/>
                          </a:solidFill>
                        </a:rPr>
                        <a:t>500</a:t>
                      </a:r>
                      <a:endParaRPr lang="el-GR" dirty="0">
                        <a:solidFill>
                          <a:srgbClr val="003399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015287" cy="914400"/>
          </a:xfrm>
        </p:spPr>
        <p:txBody>
          <a:bodyPr/>
          <a:lstStyle/>
          <a:p>
            <a:pPr eaLnBrk="1" hangingPunct="1"/>
            <a:r>
              <a:rPr lang="el-GR" sz="3200" smtClean="0"/>
              <a:t>Άτομα με ειδικές ανάγκες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>
              <a:lnSpc>
                <a:spcPct val="150000"/>
              </a:lnSpc>
            </a:pPr>
            <a:r>
              <a:rPr lang="en-US" sz="2400" smtClean="0">
                <a:latin typeface="Century Gothic" pitchFamily="34" charset="0"/>
              </a:rPr>
              <a:t> </a:t>
            </a:r>
            <a:r>
              <a:rPr lang="el-GR" sz="1800" smtClean="0">
                <a:solidFill>
                  <a:srgbClr val="3333CC"/>
                </a:solidFill>
              </a:rPr>
              <a:t>Αιτούνται στο Ίδρυμα για επιπλέον χρηματοδότηση προκειμένου να καλύψουν τις επιπρόσθετες δαπάνες που προκύπτουν από τη μετακίνησή τους. Η διαδικασία αίτησης των ατόμων με ειδικές ανάγκες είναι αναρτημένη στην ιστοσελίδα του Γραφείου Διεθνών Σχέσεων</a:t>
            </a:r>
          </a:p>
          <a:p>
            <a:pPr algn="just" eaLnBrk="1" hangingPunct="1">
              <a:lnSpc>
                <a:spcPct val="150000"/>
              </a:lnSpc>
            </a:pPr>
            <a:r>
              <a:rPr lang="el-GR" sz="1800" b="1" u="sng" smtClean="0">
                <a:solidFill>
                  <a:srgbClr val="3333CC"/>
                </a:solidFill>
              </a:rPr>
              <a:t>ΣΗΜΕΙΩΣΗ</a:t>
            </a:r>
            <a:r>
              <a:rPr lang="en-US" sz="1800" smtClean="0">
                <a:solidFill>
                  <a:srgbClr val="3333CC"/>
                </a:solidFill>
              </a:rPr>
              <a:t>: </a:t>
            </a:r>
            <a:r>
              <a:rPr lang="el-GR" sz="1800" smtClean="0">
                <a:solidFill>
                  <a:srgbClr val="3333CC"/>
                </a:solidFill>
              </a:rPr>
              <a:t>για τους μετακινούμενους για πρακτική άσκηση </a:t>
            </a:r>
            <a:r>
              <a:rPr lang="el-GR" sz="1800" b="1" smtClean="0">
                <a:solidFill>
                  <a:srgbClr val="3333CC"/>
                </a:solidFill>
              </a:rPr>
              <a:t>δεν</a:t>
            </a:r>
            <a:r>
              <a:rPr lang="el-GR" sz="1800" smtClean="0">
                <a:solidFill>
                  <a:srgbClr val="3333CC"/>
                </a:solidFill>
              </a:rPr>
              <a:t> ισχύει η οικονομική ενίσχυση των ατόμων που ανήκουν σε κοινωνικά ευπαθείς ομάδες ( οικογενειακό εισόδημα 8000€ ή πολύτεκνες οικογένειες με οικογενειακό εισόδημα 20000€)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l-GR" sz="1800" smtClean="0">
              <a:solidFill>
                <a:srgbClr val="3333CC"/>
              </a:solidFill>
            </a:endParaRPr>
          </a:p>
        </p:txBody>
      </p:sp>
      <p:pic>
        <p:nvPicPr>
          <p:cNvPr id="48132" name="Picture 4" descr="ειδικες αναγκες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688" y="0"/>
            <a:ext cx="2627312" cy="141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4895850" cy="914400"/>
          </a:xfrm>
        </p:spPr>
        <p:txBody>
          <a:bodyPr/>
          <a:lstStyle/>
          <a:p>
            <a:pPr algn="ctr" eaLnBrk="1" hangingPunct="1"/>
            <a:r>
              <a:rPr lang="el-GR" sz="3200" b="1" smtClean="0"/>
              <a:t>Τι είναι το πρόγραμμα </a:t>
            </a:r>
            <a:endParaRPr lang="el-GR" sz="2400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628800"/>
            <a:ext cx="8353425" cy="45307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l-GR" sz="2800" b="1" dirty="0" smtClean="0">
                <a:solidFill>
                  <a:srgbClr val="C00000"/>
                </a:solidFill>
              </a:rPr>
              <a:t>Ευρωπαϊκό Εκπαιδευτικό Πρόγραμμα </a:t>
            </a:r>
            <a:r>
              <a:rPr lang="el-GR" sz="2800" dirty="0" smtClean="0">
                <a:solidFill>
                  <a:srgbClr val="003399"/>
                </a:solidFill>
              </a:rPr>
              <a:t>που δίνει τη δυνατότητα </a:t>
            </a:r>
            <a:endParaRPr lang="en-US" sz="2800" dirty="0" smtClean="0">
              <a:solidFill>
                <a:srgbClr val="003399"/>
              </a:solidFill>
            </a:endParaRPr>
          </a:p>
          <a:p>
            <a:pPr lvl="1" eaLnBrk="1" hangingPunct="1">
              <a:buClr>
                <a:schemeClr val="bg2"/>
              </a:buClr>
            </a:pPr>
            <a:r>
              <a:rPr lang="el-GR" sz="2400" dirty="0" smtClean="0">
                <a:solidFill>
                  <a:srgbClr val="003399"/>
                </a:solidFill>
              </a:rPr>
              <a:t>σε </a:t>
            </a:r>
            <a:r>
              <a:rPr lang="el-GR" sz="2400" dirty="0" smtClean="0">
                <a:solidFill>
                  <a:srgbClr val="003399"/>
                </a:solidFill>
              </a:rPr>
              <a:t>προπτυχιακούς, μεταπτυχιακούς φοιτητές ή υποψήφιους διδάκτορες να πραγματοποιήσουν μέρος των σπουδών τους</a:t>
            </a:r>
            <a:r>
              <a:rPr lang="en-US" sz="2400" dirty="0" smtClean="0">
                <a:solidFill>
                  <a:srgbClr val="003399"/>
                </a:solidFill>
              </a:rPr>
              <a:t> </a:t>
            </a:r>
            <a:r>
              <a:rPr lang="el-GR" sz="2400" dirty="0" smtClean="0">
                <a:solidFill>
                  <a:srgbClr val="003399"/>
                </a:solidFill>
              </a:rPr>
              <a:t> σε ένα Ίδρυμα Τριτοβάθμιας Εκπαίδευσης της Ευρώπης </a:t>
            </a:r>
            <a:endParaRPr lang="en-US" sz="2400" dirty="0" smtClean="0">
              <a:solidFill>
                <a:srgbClr val="003399"/>
              </a:solidFill>
            </a:endParaRPr>
          </a:p>
          <a:p>
            <a:pPr lvl="1" eaLnBrk="1" hangingPunct="1">
              <a:buClr>
                <a:schemeClr val="bg2"/>
              </a:buClr>
            </a:pPr>
            <a:r>
              <a:rPr lang="el-GR" sz="2400" dirty="0" smtClean="0">
                <a:solidFill>
                  <a:srgbClr val="003399"/>
                </a:solidFill>
              </a:rPr>
              <a:t>πρακτικής άσκησης των φοιτητών σε κάποια επιχείρηση,  κέντρο κατάρτισης, ερευνητικό κέντρο ή άλλο οργανισμό που εδρεύει στην Ευρώπη, με πλήρη ακαδημαϊκή αναγνώριση. </a:t>
            </a:r>
          </a:p>
        </p:txBody>
      </p:sp>
      <p:pic>
        <p:nvPicPr>
          <p:cNvPr id="5" name="4 - Εικόνα" descr="be informed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1"/>
            <a:ext cx="3275856" cy="1484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7 - Εικόνα" descr="monuments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5229200"/>
            <a:ext cx="2736304" cy="115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7 - Τίτλος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29600" cy="1143000"/>
          </a:xfrm>
        </p:spPr>
        <p:txBody>
          <a:bodyPr/>
          <a:lstStyle/>
          <a:p>
            <a:r>
              <a:rPr lang="el-GR" sz="3200" smtClean="0"/>
              <a:t>Προϋποθέσεις συμμετοχής</a:t>
            </a:r>
          </a:p>
        </p:txBody>
      </p:sp>
      <p:sp>
        <p:nvSpPr>
          <p:cNvPr id="12291" name="8 - Θέση κειμένου"/>
          <p:cNvSpPr>
            <a:spLocks noGrp="1"/>
          </p:cNvSpPr>
          <p:nvPr>
            <p:ph type="body" idx="1"/>
          </p:nvPr>
        </p:nvSpPr>
        <p:spPr>
          <a:xfrm>
            <a:off x="395536" y="1412776"/>
            <a:ext cx="4040187" cy="431800"/>
          </a:xfrm>
        </p:spPr>
        <p:txBody>
          <a:bodyPr/>
          <a:lstStyle/>
          <a:p>
            <a:pPr algn="ctr"/>
            <a:r>
              <a:rPr lang="el-GR" dirty="0" smtClean="0">
                <a:solidFill>
                  <a:srgbClr val="CC0000"/>
                </a:solidFill>
              </a:rPr>
              <a:t>Σπουδές</a:t>
            </a:r>
          </a:p>
        </p:txBody>
      </p:sp>
      <p:sp>
        <p:nvSpPr>
          <p:cNvPr id="12292" name="9 - Θέση περιεχομένου"/>
          <p:cNvSpPr>
            <a:spLocks noGrp="1"/>
          </p:cNvSpPr>
          <p:nvPr>
            <p:ph sz="half" idx="2"/>
          </p:nvPr>
        </p:nvSpPr>
        <p:spPr>
          <a:xfrm>
            <a:off x="467544" y="1844824"/>
            <a:ext cx="4392488" cy="4176464"/>
          </a:xfrm>
        </p:spPr>
        <p:txBody>
          <a:bodyPr/>
          <a:lstStyle/>
          <a:p>
            <a:r>
              <a:rPr lang="el-GR" sz="1800" dirty="0" smtClean="0">
                <a:solidFill>
                  <a:srgbClr val="003399"/>
                </a:solidFill>
              </a:rPr>
              <a:t>τουλάχιστον στο </a:t>
            </a:r>
            <a:r>
              <a:rPr lang="el-GR" sz="1800" b="1" dirty="0" smtClean="0">
                <a:solidFill>
                  <a:srgbClr val="003399"/>
                </a:solidFill>
              </a:rPr>
              <a:t>δεύτερο έτος, κατά τη στιγμή της μετακίνησης</a:t>
            </a:r>
          </a:p>
          <a:p>
            <a:r>
              <a:rPr lang="el-GR" sz="1800" dirty="0" smtClean="0">
                <a:solidFill>
                  <a:srgbClr val="003399"/>
                </a:solidFill>
              </a:rPr>
              <a:t>κατά την </a:t>
            </a:r>
            <a:r>
              <a:rPr lang="el-GR" sz="1800" b="1" i="1" u="sng" dirty="0" smtClean="0">
                <a:solidFill>
                  <a:srgbClr val="003399"/>
                </a:solidFill>
              </a:rPr>
              <a:t>υποβολή της αίτησης</a:t>
            </a:r>
            <a:r>
              <a:rPr lang="el-GR" sz="1800" dirty="0" smtClean="0">
                <a:solidFill>
                  <a:srgbClr val="003399"/>
                </a:solidFill>
              </a:rPr>
              <a:t> ,να υπολείπονται </a:t>
            </a:r>
            <a:r>
              <a:rPr lang="el-GR" sz="1800" dirty="0" smtClean="0">
                <a:solidFill>
                  <a:srgbClr val="990033"/>
                </a:solidFill>
              </a:rPr>
              <a:t>τουλάχιστον 50</a:t>
            </a:r>
            <a:r>
              <a:rPr lang="en-US" sz="1800" dirty="0" smtClean="0">
                <a:solidFill>
                  <a:srgbClr val="990033"/>
                </a:solidFill>
              </a:rPr>
              <a:t>ECTS</a:t>
            </a:r>
            <a:r>
              <a:rPr lang="el-GR" sz="1800" dirty="0" smtClean="0">
                <a:solidFill>
                  <a:srgbClr val="990033"/>
                </a:solidFill>
              </a:rPr>
              <a:t> </a:t>
            </a:r>
            <a:r>
              <a:rPr lang="el-GR" sz="1800" dirty="0" smtClean="0">
                <a:solidFill>
                  <a:srgbClr val="003399"/>
                </a:solidFill>
              </a:rPr>
              <a:t>για τη λήψη του πτυχίου.</a:t>
            </a:r>
          </a:p>
          <a:p>
            <a:pPr eaLnBrk="1" hangingPunct="1"/>
            <a:r>
              <a:rPr lang="el-GR" sz="1800" dirty="0" smtClean="0">
                <a:solidFill>
                  <a:srgbClr val="003399"/>
                </a:solidFill>
              </a:rPr>
              <a:t>Μ.Ο. βαθμολογίας </a:t>
            </a:r>
            <a:r>
              <a:rPr lang="el-GR" sz="1800" dirty="0" smtClean="0">
                <a:solidFill>
                  <a:srgbClr val="990033"/>
                </a:solidFill>
              </a:rPr>
              <a:t>τουλάχιστον 6,5</a:t>
            </a:r>
          </a:p>
          <a:p>
            <a:pPr eaLnBrk="1" hangingPunct="1">
              <a:lnSpc>
                <a:spcPct val="80000"/>
              </a:lnSpc>
            </a:pPr>
            <a:r>
              <a:rPr lang="el-GR" sz="1800" dirty="0" smtClean="0">
                <a:solidFill>
                  <a:srgbClr val="003399"/>
                </a:solidFill>
              </a:rPr>
              <a:t>Επαρκή γνώση της γλώσσας την οποία ορίζει το ίδρυμα Υποδοχής</a:t>
            </a:r>
          </a:p>
          <a:p>
            <a:r>
              <a:rPr lang="el-GR" sz="1800" dirty="0" smtClean="0">
                <a:solidFill>
                  <a:srgbClr val="003399"/>
                </a:solidFill>
              </a:rPr>
              <a:t>Δεν μπορούν να λάβουν μέρος στην εξεταστική περίοδο του ΠΔΜ, κατά το ακαδημαϊκό εξάμηνο στο οποίο συμμετέχουν στο πρόγραμμα</a:t>
            </a:r>
          </a:p>
          <a:p>
            <a:r>
              <a:rPr lang="el-GR" sz="1800" dirty="0" smtClean="0">
                <a:solidFill>
                  <a:srgbClr val="990033"/>
                </a:solidFill>
              </a:rPr>
              <a:t>μεταπτυχιακοί φοιτητές </a:t>
            </a:r>
            <a:r>
              <a:rPr lang="el-GR" sz="1800" dirty="0" smtClean="0">
                <a:solidFill>
                  <a:srgbClr val="003399"/>
                </a:solidFill>
              </a:rPr>
              <a:t>επιτυχής ολοκλήρωση του 1</a:t>
            </a:r>
            <a:r>
              <a:rPr lang="el-GR" sz="1800" baseline="30000" dirty="0" smtClean="0">
                <a:solidFill>
                  <a:srgbClr val="003399"/>
                </a:solidFill>
              </a:rPr>
              <a:t>ου</a:t>
            </a:r>
            <a:r>
              <a:rPr lang="el-GR" sz="1800" dirty="0" smtClean="0">
                <a:solidFill>
                  <a:srgbClr val="003399"/>
                </a:solidFill>
              </a:rPr>
              <a:t> έτος σπουδών</a:t>
            </a:r>
          </a:p>
          <a:p>
            <a:endParaRPr lang="el-GR" sz="1800" dirty="0" smtClean="0">
              <a:solidFill>
                <a:srgbClr val="003399"/>
              </a:solidFill>
            </a:endParaRPr>
          </a:p>
          <a:p>
            <a:endParaRPr lang="el-GR" sz="2100" dirty="0" smtClean="0">
              <a:solidFill>
                <a:srgbClr val="003399"/>
              </a:solidFill>
            </a:endParaRPr>
          </a:p>
          <a:p>
            <a:endParaRPr lang="el-GR" sz="1800" dirty="0" smtClean="0"/>
          </a:p>
        </p:txBody>
      </p:sp>
      <p:sp>
        <p:nvSpPr>
          <p:cNvPr id="12293" name="10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932040" y="1484784"/>
            <a:ext cx="4041775" cy="431800"/>
          </a:xfrm>
        </p:spPr>
        <p:txBody>
          <a:bodyPr/>
          <a:lstStyle/>
          <a:p>
            <a:pPr algn="ctr"/>
            <a:r>
              <a:rPr lang="el-GR" dirty="0" smtClean="0">
                <a:solidFill>
                  <a:srgbClr val="CC0000"/>
                </a:solidFill>
              </a:rPr>
              <a:t>Πρακτική άσκηση</a:t>
            </a:r>
          </a:p>
        </p:txBody>
      </p:sp>
      <p:sp>
        <p:nvSpPr>
          <p:cNvPr id="12294" name="11 - Θέση περιεχομένου"/>
          <p:cNvSpPr>
            <a:spLocks noGrp="1"/>
          </p:cNvSpPr>
          <p:nvPr>
            <p:ph sz="quarter" idx="4"/>
          </p:nvPr>
        </p:nvSpPr>
        <p:spPr>
          <a:xfrm>
            <a:off x="4788024" y="1844824"/>
            <a:ext cx="4032126" cy="4282058"/>
          </a:xfrm>
        </p:spPr>
        <p:txBody>
          <a:bodyPr/>
          <a:lstStyle/>
          <a:p>
            <a:r>
              <a:rPr lang="el-GR" sz="1800" dirty="0" smtClean="0">
                <a:solidFill>
                  <a:srgbClr val="003399"/>
                </a:solidFill>
              </a:rPr>
              <a:t>Φοιτητές όλων των ετών</a:t>
            </a:r>
          </a:p>
          <a:p>
            <a:r>
              <a:rPr lang="el-GR" sz="1800" dirty="0" smtClean="0">
                <a:solidFill>
                  <a:srgbClr val="003399"/>
                </a:solidFill>
              </a:rPr>
              <a:t>Η αίτηση συμμετοχής να συνοδεύεται από το </a:t>
            </a:r>
            <a:r>
              <a:rPr lang="en-US" sz="1800" dirty="0" smtClean="0">
                <a:solidFill>
                  <a:srgbClr val="003399"/>
                </a:solidFill>
              </a:rPr>
              <a:t>acceptance letter </a:t>
            </a:r>
            <a:r>
              <a:rPr lang="el-GR" sz="1800" dirty="0" smtClean="0">
                <a:solidFill>
                  <a:srgbClr val="003399"/>
                </a:solidFill>
              </a:rPr>
              <a:t>του φορέα</a:t>
            </a:r>
          </a:p>
          <a:p>
            <a:r>
              <a:rPr lang="el-GR" sz="1800" dirty="0" smtClean="0">
                <a:solidFill>
                  <a:srgbClr val="003399"/>
                </a:solidFill>
              </a:rPr>
              <a:t>Επαρκής γνώση της γλώσσας εργασίας στο φορέας υποδοχής</a:t>
            </a:r>
          </a:p>
          <a:p>
            <a:r>
              <a:rPr lang="el-GR" sz="1800" dirty="0" smtClean="0">
                <a:solidFill>
                  <a:srgbClr val="003399"/>
                </a:solidFill>
              </a:rPr>
              <a:t>Πρακτική άσκηση σε συναφές αντικείμενο με τις σπουδές</a:t>
            </a:r>
          </a:p>
          <a:p>
            <a:r>
              <a:rPr lang="el-GR" sz="1800" dirty="0" smtClean="0">
                <a:solidFill>
                  <a:srgbClr val="003399"/>
                </a:solidFill>
              </a:rPr>
              <a:t>ΔΕΝ μπορούν να ανακηρυχθούν πτυχιούχοι για όσο χρονικό διάστημα συμμετέχουν στο πρόγραμμα </a:t>
            </a:r>
            <a:r>
              <a:rPr lang="en-US" sz="1800" dirty="0" smtClean="0">
                <a:solidFill>
                  <a:srgbClr val="003399"/>
                </a:solidFill>
              </a:rPr>
              <a:t>Erasmus</a:t>
            </a:r>
            <a:r>
              <a:rPr lang="el-GR" sz="1800" dirty="0" smtClean="0">
                <a:solidFill>
                  <a:srgbClr val="003399"/>
                </a:solidFill>
              </a:rPr>
              <a:t>+ για σπουδές.</a:t>
            </a:r>
          </a:p>
          <a:p>
            <a:endParaRPr lang="el-GR" sz="1800" dirty="0" smtClean="0">
              <a:solidFill>
                <a:srgbClr val="003399"/>
              </a:solidFill>
            </a:endParaRPr>
          </a:p>
        </p:txBody>
      </p:sp>
      <p:pic>
        <p:nvPicPr>
          <p:cNvPr id="12295" name="12 - Εικόνα" descr="αξιολογηση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75338" y="0"/>
            <a:ext cx="3268662" cy="1377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Η διαδικασία βήμα-βήμα</a:t>
            </a:r>
            <a:endParaRPr lang="el-GR" dirty="0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sz="half" idx="1"/>
          </p:nvPr>
        </p:nvSpPr>
        <p:spPr>
          <a:xfrm>
            <a:off x="609600" y="1412776"/>
            <a:ext cx="3886200" cy="4607024"/>
          </a:xfrm>
        </p:spPr>
        <p:txBody>
          <a:bodyPr/>
          <a:lstStyle/>
          <a:p>
            <a:pPr algn="ctr">
              <a:buNone/>
            </a:pPr>
            <a:r>
              <a:rPr lang="el-GR" sz="2000" b="1" dirty="0" smtClean="0">
                <a:solidFill>
                  <a:srgbClr val="FF0000"/>
                </a:solidFill>
              </a:rPr>
              <a:t>ΣΠΟΥΔΕΣ </a:t>
            </a:r>
            <a:endParaRPr lang="el-GR" sz="2000" b="1" dirty="0">
              <a:solidFill>
                <a:srgbClr val="FF0000"/>
              </a:solidFill>
            </a:endParaRPr>
          </a:p>
        </p:txBody>
      </p:sp>
      <p:graphicFrame>
        <p:nvGraphicFramePr>
          <p:cNvPr id="5" name="4 - Θέση περιεχομένου"/>
          <p:cNvGraphicFramePr>
            <a:graphicFrameLocks noGrp="1"/>
          </p:cNvGraphicFramePr>
          <p:nvPr>
            <p:ph sz="half" idx="2"/>
          </p:nvPr>
        </p:nvGraphicFramePr>
        <p:xfrm>
          <a:off x="467544" y="1772816"/>
          <a:ext cx="4104456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4 - Θέση περιεχομένου"/>
          <p:cNvGraphicFramePr>
            <a:graphicFrameLocks/>
          </p:cNvGraphicFramePr>
          <p:nvPr/>
        </p:nvGraphicFramePr>
        <p:xfrm>
          <a:off x="4644008" y="1772816"/>
          <a:ext cx="4032448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7" name="6 - TextBox"/>
          <p:cNvSpPr txBox="1"/>
          <p:nvPr/>
        </p:nvSpPr>
        <p:spPr>
          <a:xfrm>
            <a:off x="5724128" y="1412776"/>
            <a:ext cx="1656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 smtClean="0">
                <a:solidFill>
                  <a:srgbClr val="FF0000"/>
                </a:solidFill>
              </a:rPr>
              <a:t>ΠΡΑΚΤΙΚΗ</a:t>
            </a:r>
            <a:endParaRPr lang="el-GR" sz="2000" b="1" dirty="0">
              <a:solidFill>
                <a:srgbClr val="FF0000"/>
              </a:solidFill>
            </a:endParaRPr>
          </a:p>
        </p:txBody>
      </p:sp>
      <p:pic>
        <p:nvPicPr>
          <p:cNvPr id="9" name="8 - Εικόνα" descr="step by step2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6732240" y="1"/>
            <a:ext cx="2411760" cy="14127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95263" y="228600"/>
            <a:ext cx="8409185" cy="914400"/>
          </a:xfrm>
        </p:spPr>
        <p:txBody>
          <a:bodyPr/>
          <a:lstStyle/>
          <a:p>
            <a:r>
              <a:rPr lang="el-GR" sz="3600" dirty="0" smtClean="0"/>
              <a:t>Σπουδές</a:t>
            </a:r>
            <a:r>
              <a:rPr lang="en-US" sz="3600" dirty="0" smtClean="0"/>
              <a:t>: </a:t>
            </a:r>
            <a:r>
              <a:rPr lang="el-GR" sz="3600" dirty="0" err="1" smtClean="0"/>
              <a:t>Μοριοδότηση</a:t>
            </a:r>
            <a:r>
              <a:rPr lang="el-GR" sz="3600" dirty="0" smtClean="0"/>
              <a:t> 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l-GR" sz="3600" dirty="0" smtClean="0"/>
              <a:t>προσόντων</a:t>
            </a:r>
            <a:endParaRPr lang="el-GR" sz="3600" dirty="0"/>
          </a:p>
        </p:txBody>
      </p:sp>
      <p:graphicFrame>
        <p:nvGraphicFramePr>
          <p:cNvPr id="5" name="4 - Θέση περιεχομένου"/>
          <p:cNvGraphicFramePr>
            <a:graphicFrameLocks noGrp="1"/>
          </p:cNvGraphicFramePr>
          <p:nvPr>
            <p:ph sz="half" idx="2"/>
          </p:nvPr>
        </p:nvGraphicFramePr>
        <p:xfrm>
          <a:off x="683568" y="1600200"/>
          <a:ext cx="7850832" cy="441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3 - Εικόνα" descr="μοριοδοτηση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732240" y="0"/>
            <a:ext cx="2411760" cy="13851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Δικαιολογητικά προς το Π.Δ.Μ.</a:t>
            </a:r>
            <a:endParaRPr lang="el-GR" dirty="0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el-GR"/>
          </a:p>
        </p:txBody>
      </p:sp>
      <p:graphicFrame>
        <p:nvGraphicFramePr>
          <p:cNvPr id="7" name="6 - Θέση περιεχομένου"/>
          <p:cNvGraphicFramePr>
            <a:graphicFrameLocks noGrp="1"/>
          </p:cNvGraphicFramePr>
          <p:nvPr>
            <p:ph sz="half" idx="2"/>
          </p:nvPr>
        </p:nvGraphicFramePr>
        <p:xfrm>
          <a:off x="467544" y="1340768"/>
          <a:ext cx="8424936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4 - Εικόνα" descr="documents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668344" y="1"/>
            <a:ext cx="1475656" cy="14756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- Θέση περιεχομένου"/>
          <p:cNvGraphicFramePr>
            <a:graphicFrameLocks noGrp="1"/>
          </p:cNvGraphicFramePr>
          <p:nvPr>
            <p:ph idx="1"/>
          </p:nvPr>
        </p:nvGraphicFramePr>
        <p:xfrm>
          <a:off x="467544" y="1412776"/>
          <a:ext cx="8066856" cy="46070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Επιλέχθηκα για </a:t>
            </a:r>
            <a:r>
              <a:rPr lang="en-US" dirty="0" smtClean="0"/>
              <a:t>Erasmus!</a:t>
            </a:r>
            <a:endParaRPr lang="el-GR" dirty="0"/>
          </a:p>
        </p:txBody>
      </p:sp>
      <p:pic>
        <p:nvPicPr>
          <p:cNvPr id="4" name="Picture 4" descr="εταιριες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27838" y="0"/>
            <a:ext cx="2316162" cy="14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- Έλλειψη"/>
          <p:cNvSpPr/>
          <p:nvPr/>
        </p:nvSpPr>
        <p:spPr>
          <a:xfrm>
            <a:off x="2627784" y="5373216"/>
            <a:ext cx="3960440" cy="9361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solidFill>
                  <a:srgbClr val="FF5050"/>
                </a:solidFill>
              </a:rPr>
              <a:t>Συμμετέχω στο </a:t>
            </a:r>
            <a:r>
              <a:rPr lang="en-US" b="1" dirty="0" smtClean="0">
                <a:solidFill>
                  <a:srgbClr val="FF5050"/>
                </a:solidFill>
              </a:rPr>
              <a:t>On line </a:t>
            </a:r>
            <a:r>
              <a:rPr lang="el-GR" b="1" dirty="0" smtClean="0">
                <a:solidFill>
                  <a:srgbClr val="FF5050"/>
                </a:solidFill>
              </a:rPr>
              <a:t>τεστ γλωσσομάθειας!!</a:t>
            </a:r>
            <a:endParaRPr lang="el-GR" b="1" dirty="0">
              <a:solidFill>
                <a:srgbClr val="FF5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- Θέση περιεχομένου"/>
          <p:cNvGraphicFramePr>
            <a:graphicFrameLocks noGrp="1"/>
          </p:cNvGraphicFramePr>
          <p:nvPr>
            <p:ph idx="1"/>
          </p:nvPr>
        </p:nvGraphicFramePr>
        <p:xfrm>
          <a:off x="467544" y="1412776"/>
          <a:ext cx="8066856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600" dirty="0" smtClean="0"/>
              <a:t>Συμφωνία Μάθησης/ Πρακτικής άσκησης</a:t>
            </a:r>
            <a:endParaRPr lang="el-GR" sz="3600" dirty="0"/>
          </a:p>
        </p:txBody>
      </p:sp>
      <p:pic>
        <p:nvPicPr>
          <p:cNvPr id="6" name="3 - Θέση περιεχομένου" descr="learning agreement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 bwMode="auto">
          <a:xfrm>
            <a:off x="6678586" y="0"/>
            <a:ext cx="2465414" cy="1412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- Θέση περιεχομένου"/>
          <p:cNvGraphicFramePr>
            <a:graphicFrameLocks noGrp="1"/>
          </p:cNvGraphicFramePr>
          <p:nvPr>
            <p:ph idx="1"/>
          </p:nvPr>
        </p:nvGraphicFramePr>
        <p:xfrm>
          <a:off x="467544" y="1412776"/>
          <a:ext cx="8066856" cy="46070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600" dirty="0" smtClean="0"/>
              <a:t>Έγγραφα πριν την αναχώρηση</a:t>
            </a:r>
            <a:endParaRPr lang="el-GR" sz="3600" dirty="0"/>
          </a:p>
        </p:txBody>
      </p:sp>
      <p:pic>
        <p:nvPicPr>
          <p:cNvPr id="6" name="Picture 4" descr="αναχωρηση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976104" y="0"/>
            <a:ext cx="2167896" cy="1412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9 - Έλλειψη"/>
          <p:cNvSpPr/>
          <p:nvPr/>
        </p:nvSpPr>
        <p:spPr>
          <a:xfrm>
            <a:off x="2555776" y="5229200"/>
            <a:ext cx="4032448" cy="9361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solidFill>
                  <a:srgbClr val="FF5050"/>
                </a:solidFill>
              </a:rPr>
              <a:t>ΣΥΜΒΑΣΗ ΚΙΝΗΤΙΚΟΤΗΤΑΣ</a:t>
            </a:r>
            <a:endParaRPr lang="el-GR" b="1" dirty="0">
              <a:solidFill>
                <a:srgbClr val="FF5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188913"/>
            <a:ext cx="8015287" cy="914400"/>
          </a:xfrm>
        </p:spPr>
        <p:txBody>
          <a:bodyPr/>
          <a:lstStyle/>
          <a:p>
            <a:pPr eaLnBrk="1" hangingPunct="1"/>
            <a:r>
              <a:rPr lang="el-GR" dirty="0" smtClean="0"/>
              <a:t>Ανεύρεση </a:t>
            </a:r>
            <a:r>
              <a:rPr lang="el-GR" dirty="0" smtClean="0"/>
              <a:t>στέγης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l-GR" sz="2800" dirty="0" smtClean="0">
                <a:solidFill>
                  <a:srgbClr val="3333CC"/>
                </a:solidFill>
              </a:rPr>
              <a:t>Η ανεύρεση στέγης στο εξωτερικό είναι ευθύνη του φοιτητή</a:t>
            </a:r>
          </a:p>
          <a:p>
            <a:pPr eaLnBrk="1" hangingPunct="1"/>
            <a:r>
              <a:rPr lang="el-GR" sz="2800" dirty="0" smtClean="0">
                <a:solidFill>
                  <a:srgbClr val="3333CC"/>
                </a:solidFill>
              </a:rPr>
              <a:t>Επικοινωνία με το Ίδρυμα </a:t>
            </a:r>
            <a:r>
              <a:rPr lang="el-GR" sz="2800" dirty="0" smtClean="0">
                <a:solidFill>
                  <a:srgbClr val="3333CC"/>
                </a:solidFill>
              </a:rPr>
              <a:t>/Φορέα Υποδοχής</a:t>
            </a:r>
            <a:endParaRPr lang="el-GR" sz="2800" dirty="0" smtClean="0">
              <a:solidFill>
                <a:srgbClr val="3333CC"/>
              </a:solidFill>
            </a:endParaRPr>
          </a:p>
          <a:p>
            <a:pPr eaLnBrk="1" hangingPunct="1"/>
            <a:r>
              <a:rPr lang="el-GR" sz="2800" dirty="0" smtClean="0">
                <a:solidFill>
                  <a:srgbClr val="3333CC"/>
                </a:solidFill>
              </a:rPr>
              <a:t>Έγκαιρη υποβολή αίτησης για την παροχή στέγης στις εστίες του </a:t>
            </a:r>
            <a:r>
              <a:rPr lang="el-GR" sz="2800" dirty="0" smtClean="0">
                <a:solidFill>
                  <a:srgbClr val="3333CC"/>
                </a:solidFill>
              </a:rPr>
              <a:t>Ιδρύματος</a:t>
            </a:r>
          </a:p>
          <a:p>
            <a:pPr eaLnBrk="1" hangingPunct="1">
              <a:buNone/>
            </a:pPr>
            <a:endParaRPr lang="el-GR" sz="2800" dirty="0" smtClean="0">
              <a:solidFill>
                <a:srgbClr val="3333CC"/>
              </a:solidFill>
            </a:endParaRPr>
          </a:p>
          <a:p>
            <a:pPr eaLnBrk="1" hangingPunct="1">
              <a:buNone/>
            </a:pPr>
            <a:r>
              <a:rPr lang="en-US" sz="2800" dirty="0" smtClean="0">
                <a:solidFill>
                  <a:srgbClr val="3333CC"/>
                </a:solidFill>
              </a:rPr>
              <a:t>	</a:t>
            </a:r>
          </a:p>
          <a:p>
            <a:pPr eaLnBrk="1" hangingPunct="1">
              <a:buNone/>
            </a:pPr>
            <a:r>
              <a:rPr lang="en-US" sz="2400" dirty="0" smtClean="0">
                <a:solidFill>
                  <a:srgbClr val="3333CC"/>
                </a:solidFill>
              </a:rPr>
              <a:t>	</a:t>
            </a:r>
            <a:r>
              <a:rPr lang="el-GR" sz="2400" dirty="0" smtClean="0">
                <a:solidFill>
                  <a:srgbClr val="3333CC"/>
                </a:solidFill>
              </a:rPr>
              <a:t>Επικοινωνήστε με τον </a:t>
            </a:r>
            <a:r>
              <a:rPr lang="en-US" sz="2400" dirty="0" smtClean="0">
                <a:solidFill>
                  <a:srgbClr val="3333CC"/>
                </a:solidFill>
              </a:rPr>
              <a:t>ESN </a:t>
            </a:r>
            <a:r>
              <a:rPr lang="el-GR" sz="2400" dirty="0" smtClean="0">
                <a:solidFill>
                  <a:srgbClr val="3333CC"/>
                </a:solidFill>
              </a:rPr>
              <a:t>του Ιδρύματος υποδοχής ή με τον </a:t>
            </a:r>
            <a:r>
              <a:rPr lang="en-US" sz="2400" dirty="0" smtClean="0">
                <a:solidFill>
                  <a:srgbClr val="3333CC"/>
                </a:solidFill>
              </a:rPr>
              <a:t>ESN</a:t>
            </a:r>
            <a:r>
              <a:rPr lang="el-GR" sz="2400" dirty="0" smtClean="0">
                <a:solidFill>
                  <a:srgbClr val="3333CC"/>
                </a:solidFill>
              </a:rPr>
              <a:t> πανεπιστημίου που βρίσκεται στην ίδια πόλη με τον φορέα πρακτικής άσκησης</a:t>
            </a:r>
            <a:endParaRPr lang="el-GR" sz="2400" dirty="0" smtClean="0">
              <a:solidFill>
                <a:srgbClr val="3333CC"/>
              </a:solidFill>
            </a:endParaRPr>
          </a:p>
        </p:txBody>
      </p:sp>
      <p:pic>
        <p:nvPicPr>
          <p:cNvPr id="22532" name="Picture 4" descr="SPITI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5825" y="0"/>
            <a:ext cx="1908175" cy="134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5 - Εικόνα" descr="ti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3933056"/>
            <a:ext cx="1114331" cy="10801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015287" cy="914400"/>
          </a:xfrm>
        </p:spPr>
        <p:txBody>
          <a:bodyPr/>
          <a:lstStyle/>
          <a:p>
            <a:pPr eaLnBrk="1" hangingPunct="1"/>
            <a:r>
              <a:rPr lang="el-GR" sz="3200" dirty="0" smtClean="0"/>
              <a:t>Επιστροφή </a:t>
            </a:r>
            <a:r>
              <a:rPr lang="el-GR" sz="3200" dirty="0" smtClean="0"/>
              <a:t>στην Ελλάδα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2060575"/>
            <a:ext cx="7924800" cy="4419600"/>
          </a:xfrm>
        </p:spPr>
        <p:txBody>
          <a:bodyPr/>
          <a:lstStyle/>
          <a:p>
            <a:pPr eaLnBrk="1" hangingPunct="1"/>
            <a:r>
              <a:rPr lang="el-GR" sz="2000" dirty="0" smtClean="0">
                <a:solidFill>
                  <a:schemeClr val="folHlink"/>
                </a:solidFill>
              </a:rPr>
              <a:t>Παίρνω από το Ίδρυμα</a:t>
            </a:r>
            <a:r>
              <a:rPr lang="en-US" sz="2000" dirty="0" smtClean="0">
                <a:solidFill>
                  <a:schemeClr val="folHlink"/>
                </a:solidFill>
              </a:rPr>
              <a:t>/</a:t>
            </a:r>
            <a:r>
              <a:rPr lang="el-GR" sz="2000" dirty="0" smtClean="0">
                <a:solidFill>
                  <a:schemeClr val="folHlink"/>
                </a:solidFill>
              </a:rPr>
              <a:t>φορέα υποδοχής το </a:t>
            </a:r>
            <a:r>
              <a:rPr lang="en-US" sz="2000" dirty="0" smtClean="0">
                <a:solidFill>
                  <a:schemeClr val="folHlink"/>
                </a:solidFill>
              </a:rPr>
              <a:t>learning agreement </a:t>
            </a:r>
            <a:r>
              <a:rPr lang="el-GR" sz="2000" dirty="0" smtClean="0">
                <a:solidFill>
                  <a:schemeClr val="folHlink"/>
                </a:solidFill>
              </a:rPr>
              <a:t>με συμπληρωμένο το πεδίο </a:t>
            </a:r>
            <a:r>
              <a:rPr lang="en-US" sz="2000" dirty="0" smtClean="0">
                <a:solidFill>
                  <a:schemeClr val="folHlink"/>
                </a:solidFill>
              </a:rPr>
              <a:t>After mobility</a:t>
            </a:r>
            <a:endParaRPr lang="el-GR" sz="2000" dirty="0" smtClean="0">
              <a:solidFill>
                <a:schemeClr val="folHlink"/>
              </a:solidFill>
            </a:endParaRPr>
          </a:p>
          <a:p>
            <a:pPr eaLnBrk="1" hangingPunct="1"/>
            <a:r>
              <a:rPr lang="el-GR" sz="2000" dirty="0" smtClean="0">
                <a:solidFill>
                  <a:schemeClr val="folHlink"/>
                </a:solidFill>
              </a:rPr>
              <a:t>Παίρνω βεβαίωση από το ίδρυμα/φορέα υποδοχής με τις πραγματικές ημερομηνίες της κινητικότητάς μου</a:t>
            </a:r>
          </a:p>
          <a:p>
            <a:pPr eaLnBrk="1" hangingPunct="1"/>
            <a:r>
              <a:rPr lang="el-GR" sz="2000" dirty="0" smtClean="0">
                <a:solidFill>
                  <a:schemeClr val="folHlink"/>
                </a:solidFill>
              </a:rPr>
              <a:t>Λαμβάνω </a:t>
            </a:r>
            <a:r>
              <a:rPr lang="el-GR" sz="2000" dirty="0" smtClean="0">
                <a:solidFill>
                  <a:schemeClr val="folHlink"/>
                </a:solidFill>
              </a:rPr>
              <a:t>στο </a:t>
            </a:r>
            <a:r>
              <a:rPr lang="en-US" sz="2000" dirty="0" smtClean="0">
                <a:solidFill>
                  <a:schemeClr val="folHlink"/>
                </a:solidFill>
              </a:rPr>
              <a:t>e-mail</a:t>
            </a:r>
            <a:r>
              <a:rPr lang="el-GR" sz="2000" dirty="0" smtClean="0">
                <a:solidFill>
                  <a:schemeClr val="folHlink"/>
                </a:solidFill>
              </a:rPr>
              <a:t> που έχω δηλώσει μήνυμα για τη συμπλήρωση της Τελικής </a:t>
            </a:r>
            <a:r>
              <a:rPr lang="el-GR" sz="2000" dirty="0" smtClean="0">
                <a:solidFill>
                  <a:schemeClr val="folHlink"/>
                </a:solidFill>
              </a:rPr>
              <a:t>Έκθεσης </a:t>
            </a:r>
            <a:r>
              <a:rPr lang="el-GR" sz="2000" dirty="0" smtClean="0">
                <a:solidFill>
                  <a:srgbClr val="FF0000"/>
                </a:solidFill>
              </a:rPr>
              <a:t>(ΥΠΟΧΡΕΩΤΙΚΟ!)</a:t>
            </a:r>
            <a:endParaRPr lang="el-GR" sz="2000" dirty="0" smtClean="0">
              <a:solidFill>
                <a:srgbClr val="FF0000"/>
              </a:solidFill>
            </a:endParaRPr>
          </a:p>
          <a:p>
            <a:pPr eaLnBrk="1" hangingPunct="1"/>
            <a:r>
              <a:rPr lang="el-GR" sz="2000" dirty="0" smtClean="0">
                <a:solidFill>
                  <a:schemeClr val="folHlink"/>
                </a:solidFill>
              </a:rPr>
              <a:t>Καταθέτω στο Γραφείο Διεθνών Σχέσεων όλα τα έγγραφα που πήρα από το Φορέα Υποδοχής</a:t>
            </a:r>
          </a:p>
          <a:p>
            <a:pPr eaLnBrk="1" hangingPunct="1"/>
            <a:r>
              <a:rPr lang="el-GR" sz="2000" dirty="0" smtClean="0">
                <a:solidFill>
                  <a:schemeClr val="folHlink"/>
                </a:solidFill>
              </a:rPr>
              <a:t>Συμμετέχω στο </a:t>
            </a:r>
            <a:r>
              <a:rPr lang="en-US" sz="2000" dirty="0" smtClean="0">
                <a:solidFill>
                  <a:schemeClr val="folHlink"/>
                </a:solidFill>
              </a:rPr>
              <a:t>On-line</a:t>
            </a:r>
            <a:r>
              <a:rPr lang="el-GR" sz="2000" dirty="0" smtClean="0">
                <a:solidFill>
                  <a:schemeClr val="folHlink"/>
                </a:solidFill>
              </a:rPr>
              <a:t> τεστ </a:t>
            </a:r>
            <a:r>
              <a:rPr lang="el-GR" sz="2000" dirty="0" smtClean="0">
                <a:solidFill>
                  <a:schemeClr val="folHlink"/>
                </a:solidFill>
              </a:rPr>
              <a:t>γλωσσικής </a:t>
            </a:r>
            <a:r>
              <a:rPr lang="el-GR" sz="2000" dirty="0" smtClean="0">
                <a:solidFill>
                  <a:schemeClr val="folHlink"/>
                </a:solidFill>
              </a:rPr>
              <a:t>αξιολόγησης</a:t>
            </a:r>
            <a:r>
              <a:rPr lang="el-GR" sz="2000" dirty="0" smtClean="0">
                <a:solidFill>
                  <a:srgbClr val="FF0000"/>
                </a:solidFill>
              </a:rPr>
              <a:t> (ΥΠΟΧΡΕΩΤΙΚΟ!)</a:t>
            </a:r>
            <a:endParaRPr lang="el-GR" sz="2000" dirty="0" smtClean="0">
              <a:solidFill>
                <a:schemeClr val="folHlink"/>
              </a:solidFill>
            </a:endParaRPr>
          </a:p>
        </p:txBody>
      </p:sp>
      <p:pic>
        <p:nvPicPr>
          <p:cNvPr id="41988" name="Picture 4" descr="επιστροφη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612612">
            <a:off x="6597045" y="5333038"/>
            <a:ext cx="2082138" cy="1097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4 - Εικόνα" descr="αναχωρηση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76256" y="1"/>
            <a:ext cx="2267744" cy="14088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015287" cy="914400"/>
          </a:xfrm>
        </p:spPr>
        <p:txBody>
          <a:bodyPr/>
          <a:lstStyle/>
          <a:p>
            <a:pPr eaLnBrk="1" hangingPunct="1"/>
            <a:r>
              <a:rPr lang="el-GR" sz="2800" dirty="0" smtClean="0">
                <a:solidFill>
                  <a:schemeClr val="bg1"/>
                </a:solidFill>
              </a:rPr>
              <a:t>Διαδικτυακή </a:t>
            </a:r>
            <a:r>
              <a:rPr lang="el-GR" sz="2800" dirty="0" smtClean="0">
                <a:solidFill>
                  <a:schemeClr val="bg1"/>
                </a:solidFill>
              </a:rPr>
              <a:t>Γλωσσική Προετοιμασία</a:t>
            </a:r>
            <a:br>
              <a:rPr lang="el-GR" sz="2800" dirty="0" smtClean="0">
                <a:solidFill>
                  <a:schemeClr val="bg1"/>
                </a:solidFill>
              </a:rPr>
            </a:br>
            <a:r>
              <a:rPr lang="el-GR" sz="2800" dirty="0" smtClean="0">
                <a:solidFill>
                  <a:schemeClr val="bg1"/>
                </a:solidFill>
              </a:rPr>
              <a:t>(</a:t>
            </a:r>
            <a:r>
              <a:rPr lang="en-US" sz="2800" dirty="0" smtClean="0">
                <a:solidFill>
                  <a:schemeClr val="bg1"/>
                </a:solidFill>
              </a:rPr>
              <a:t>OLS)</a:t>
            </a:r>
            <a:endParaRPr lang="el-GR" sz="2800" dirty="0" smtClean="0">
              <a:solidFill>
                <a:schemeClr val="bg1"/>
              </a:solidFill>
            </a:endParaRP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28775"/>
            <a:ext cx="8535988" cy="4419600"/>
          </a:xfrm>
        </p:spPr>
        <p:txBody>
          <a:bodyPr/>
          <a:lstStyle/>
          <a:p>
            <a:pPr lvl="1" algn="just" eaLnBrk="1" hangingPunct="1">
              <a:spcAft>
                <a:spcPts val="600"/>
              </a:spcAft>
              <a:buClr>
                <a:schemeClr val="bg2"/>
              </a:buClr>
            </a:pPr>
            <a:r>
              <a:rPr lang="el-GR" sz="3100" dirty="0" smtClean="0">
                <a:solidFill>
                  <a:srgbClr val="0000CC"/>
                </a:solidFill>
                <a:latin typeface="Calibri" pitchFamily="34" charset="0"/>
              </a:rPr>
              <a:t>Βελτίωση των γλωσσικών δεξιοτήτων των μετακινούμενων</a:t>
            </a:r>
          </a:p>
          <a:p>
            <a:pPr lvl="1" algn="just" eaLnBrk="1" hangingPunct="1">
              <a:spcAft>
                <a:spcPts val="600"/>
              </a:spcAft>
              <a:buClr>
                <a:schemeClr val="bg2"/>
              </a:buClr>
            </a:pPr>
            <a:r>
              <a:rPr lang="el-GR" sz="3100" dirty="0" smtClean="0">
                <a:solidFill>
                  <a:srgbClr val="0000CC"/>
                </a:solidFill>
                <a:latin typeface="Calibri" pitchFamily="34" charset="0"/>
              </a:rPr>
              <a:t>Καταγραφή της βελτίωσης των γλωσσικών δεξιοτήτων</a:t>
            </a:r>
          </a:p>
          <a:p>
            <a:pPr lvl="1" algn="just" eaLnBrk="1" hangingPunct="1">
              <a:spcAft>
                <a:spcPts val="600"/>
              </a:spcAft>
              <a:buClr>
                <a:schemeClr val="bg2"/>
              </a:buClr>
            </a:pPr>
            <a:r>
              <a:rPr lang="el-GR" sz="3100" dirty="0" smtClean="0">
                <a:solidFill>
                  <a:srgbClr val="0000CC"/>
                </a:solidFill>
                <a:latin typeface="Calibri" pitchFamily="34" charset="0"/>
              </a:rPr>
              <a:t>Διασφάλιση της ποιότητας και της αποτελεσματικότητας της κινητικότητας</a:t>
            </a:r>
            <a:endParaRPr lang="fr-BE" sz="3100" dirty="0" smtClean="0">
              <a:solidFill>
                <a:srgbClr val="0000CC"/>
              </a:solidFill>
              <a:latin typeface="Calibri" pitchFamily="34" charset="0"/>
            </a:endParaRPr>
          </a:p>
          <a:p>
            <a:pPr lvl="1" algn="just" eaLnBrk="1" hangingPunct="1">
              <a:spcAft>
                <a:spcPts val="600"/>
              </a:spcAft>
              <a:buClr>
                <a:schemeClr val="bg2"/>
              </a:buClr>
            </a:pPr>
            <a:r>
              <a:rPr lang="el-GR" sz="3100" dirty="0" smtClean="0">
                <a:solidFill>
                  <a:srgbClr val="0000CC"/>
                </a:solidFill>
                <a:latin typeface="Calibri" pitchFamily="34" charset="0"/>
              </a:rPr>
              <a:t>Μεγιστοποίηση μαθησιακών αποτελεσμάτων</a:t>
            </a:r>
          </a:p>
        </p:txBody>
      </p:sp>
      <p:pic>
        <p:nvPicPr>
          <p:cNvPr id="44036" name="Image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94625" y="5301208"/>
            <a:ext cx="1349375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7" name="Picture 6" descr="γλωσσες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83413" y="0"/>
            <a:ext cx="2160587" cy="137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4895850" cy="914400"/>
          </a:xfrm>
        </p:spPr>
        <p:txBody>
          <a:bodyPr/>
          <a:lstStyle/>
          <a:p>
            <a:pPr algn="ctr" eaLnBrk="1" hangingPunct="1"/>
            <a:r>
              <a:rPr lang="el-GR" sz="3200" b="1" smtClean="0"/>
              <a:t>Γιατί να συμμετάσχω?</a:t>
            </a:r>
            <a:endParaRPr lang="el-GR" sz="2400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412776"/>
            <a:ext cx="8353425" cy="4530725"/>
          </a:xfrm>
        </p:spPr>
        <p:txBody>
          <a:bodyPr/>
          <a:lstStyle/>
          <a:p>
            <a:endParaRPr lang="el-GR" sz="2400" dirty="0" smtClean="0">
              <a:solidFill>
                <a:srgbClr val="003399"/>
              </a:solidFill>
            </a:endParaRPr>
          </a:p>
          <a:p>
            <a:r>
              <a:rPr lang="el-GR" sz="2400" dirty="0" smtClean="0">
                <a:solidFill>
                  <a:srgbClr val="003399"/>
                </a:solidFill>
              </a:rPr>
              <a:t>Πλήρης αναγνώριση της περιόδου σπουδών ή πρακτικής άσκησης</a:t>
            </a:r>
          </a:p>
          <a:p>
            <a:r>
              <a:rPr lang="el-GR" sz="2400" dirty="0" smtClean="0">
                <a:solidFill>
                  <a:srgbClr val="003399"/>
                </a:solidFill>
              </a:rPr>
              <a:t>Βελτίωση γλωσσικών δεξιοτήτων</a:t>
            </a:r>
          </a:p>
          <a:p>
            <a:r>
              <a:rPr lang="el-GR" sz="2400" dirty="0" smtClean="0">
                <a:solidFill>
                  <a:srgbClr val="003399"/>
                </a:solidFill>
              </a:rPr>
              <a:t>Γνωριμία με νέα εκπαιδευτικά συστήματα</a:t>
            </a:r>
          </a:p>
          <a:p>
            <a:r>
              <a:rPr lang="el-GR" sz="2400" dirty="0" smtClean="0">
                <a:solidFill>
                  <a:srgbClr val="003399"/>
                </a:solidFill>
              </a:rPr>
              <a:t>Επαγγελματική εμπειρία</a:t>
            </a:r>
          </a:p>
          <a:p>
            <a:r>
              <a:rPr lang="el-GR" sz="2400" dirty="0" smtClean="0">
                <a:solidFill>
                  <a:srgbClr val="003399"/>
                </a:solidFill>
              </a:rPr>
              <a:t>Ζωή στο εξωτερικό</a:t>
            </a:r>
          </a:p>
          <a:p>
            <a:r>
              <a:rPr lang="el-GR" sz="2400" dirty="0" smtClean="0">
                <a:solidFill>
                  <a:srgbClr val="003399"/>
                </a:solidFill>
              </a:rPr>
              <a:t>Διαπολιτισμικές γνώσεις και εμπειρίες</a:t>
            </a:r>
          </a:p>
          <a:p>
            <a:r>
              <a:rPr lang="el-GR" sz="2400" dirty="0" smtClean="0">
                <a:solidFill>
                  <a:srgbClr val="003399"/>
                </a:solidFill>
              </a:rPr>
              <a:t>Διεύρυνση επαγγελματικών και </a:t>
            </a:r>
          </a:p>
          <a:p>
            <a:pPr>
              <a:buFont typeface="Wingdings" pitchFamily="2" charset="2"/>
              <a:buNone/>
            </a:pPr>
            <a:r>
              <a:rPr lang="el-GR" sz="2400" dirty="0" smtClean="0">
                <a:solidFill>
                  <a:srgbClr val="003399"/>
                </a:solidFill>
              </a:rPr>
              <a:t>	προσωπικών προοπτικών</a:t>
            </a:r>
          </a:p>
          <a:p>
            <a:pPr eaLnBrk="1" hangingPunct="1">
              <a:buFont typeface="Wingdings" pitchFamily="2" charset="2"/>
              <a:buNone/>
            </a:pPr>
            <a:endParaRPr lang="el-GR" sz="2400" dirty="0" smtClean="0">
              <a:solidFill>
                <a:srgbClr val="003399"/>
              </a:solidFill>
            </a:endParaRPr>
          </a:p>
        </p:txBody>
      </p:sp>
      <p:pic>
        <p:nvPicPr>
          <p:cNvPr id="5" name="4 - Εικόνα" descr="foithtes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39267">
            <a:off x="6383656" y="5045359"/>
            <a:ext cx="2354248" cy="1253561"/>
          </a:xfrm>
          <a:prstGeom prst="rect">
            <a:avLst/>
          </a:prstGeom>
        </p:spPr>
      </p:pic>
      <p:pic>
        <p:nvPicPr>
          <p:cNvPr id="6" name="5 - Εικόνα" descr="CAREER GROWTH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2975">
            <a:off x="6629021" y="3563912"/>
            <a:ext cx="2174751" cy="1446946"/>
          </a:xfrm>
          <a:prstGeom prst="rect">
            <a:avLst/>
          </a:prstGeom>
        </p:spPr>
      </p:pic>
      <p:pic>
        <p:nvPicPr>
          <p:cNvPr id="7" name="6 - Εικόνα" descr="take the chance-fishe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88224" y="-1"/>
            <a:ext cx="2555776" cy="16945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015287" cy="914400"/>
          </a:xfrm>
        </p:spPr>
        <p:txBody>
          <a:bodyPr/>
          <a:lstStyle/>
          <a:p>
            <a:pPr eaLnBrk="1" hangingPunct="1"/>
            <a:r>
              <a:rPr lang="en-US" dirty="0" smtClean="0"/>
              <a:t>OLS: </a:t>
            </a:r>
            <a:r>
              <a:rPr lang="el-GR" dirty="0" smtClean="0"/>
              <a:t>Τι </a:t>
            </a:r>
            <a:r>
              <a:rPr lang="el-GR" dirty="0" smtClean="0"/>
              <a:t>περιλαμβάνει</a:t>
            </a:r>
          </a:p>
        </p:txBody>
      </p:sp>
      <p:graphicFrame>
        <p:nvGraphicFramePr>
          <p:cNvPr id="30" name="29 - Διάγραμμα"/>
          <p:cNvGraphicFramePr/>
          <p:nvPr/>
        </p:nvGraphicFramePr>
        <p:xfrm>
          <a:off x="640504" y="1606156"/>
          <a:ext cx="7765814" cy="44051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5060" name="Picture 6" descr="on lin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23163" y="1"/>
            <a:ext cx="1620837" cy="1556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- Θέση περιεχομένου"/>
          <p:cNvGraphicFramePr>
            <a:graphicFrameLocks noGrp="1"/>
          </p:cNvGraphicFramePr>
          <p:nvPr>
            <p:ph idx="1"/>
          </p:nvPr>
        </p:nvGraphicFramePr>
        <p:xfrm>
          <a:off x="609600" y="1484784"/>
          <a:ext cx="7924800" cy="45350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On line </a:t>
            </a:r>
            <a:r>
              <a:rPr lang="el-GR" sz="3200" dirty="0" smtClean="0"/>
              <a:t>γλωσσική αξιολόγηση</a:t>
            </a:r>
            <a:endParaRPr lang="el-GR" sz="3200" dirty="0"/>
          </a:p>
        </p:txBody>
      </p:sp>
      <p:pic>
        <p:nvPicPr>
          <p:cNvPr id="5" name="4 - Εικόνα" descr="assessem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524625" y="1"/>
            <a:ext cx="2619375" cy="14127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28600"/>
            <a:ext cx="7742237" cy="914400"/>
          </a:xfrm>
        </p:spPr>
        <p:txBody>
          <a:bodyPr/>
          <a:lstStyle/>
          <a:p>
            <a:pPr eaLnBrk="1" hangingPunct="1"/>
            <a:r>
              <a:rPr lang="el-GR" sz="2800" smtClean="0"/>
              <a:t>Γλωσσική Αξιολόγηση </a:t>
            </a:r>
            <a:br>
              <a:rPr lang="el-GR" sz="2800" smtClean="0"/>
            </a:br>
            <a:r>
              <a:rPr lang="el-GR" sz="2800" smtClean="0"/>
              <a:t>(</a:t>
            </a:r>
            <a:r>
              <a:rPr lang="el-GR" sz="2800" b="1" u="sng" smtClean="0"/>
              <a:t>υποχρεωτική</a:t>
            </a:r>
            <a:r>
              <a:rPr lang="el-GR" sz="2800" smtClean="0"/>
              <a:t>)</a:t>
            </a:r>
          </a:p>
        </p:txBody>
      </p:sp>
      <p:sp>
        <p:nvSpPr>
          <p:cNvPr id="47107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468313" y="1600200"/>
            <a:ext cx="8066087" cy="4419600"/>
          </a:xfrm>
        </p:spPr>
        <p:txBody>
          <a:bodyPr/>
          <a:lstStyle/>
          <a:p>
            <a:pPr eaLnBrk="1" hangingPunct="1"/>
            <a:r>
              <a:rPr lang="el-GR" sz="2400" dirty="0" smtClean="0">
                <a:solidFill>
                  <a:schemeClr val="folHlink"/>
                </a:solidFill>
              </a:rPr>
              <a:t>Υποχρεωτική πριν την έναρξη και κατά τη λήξη της περιόδου κινητικότητας</a:t>
            </a:r>
          </a:p>
          <a:p>
            <a:pPr eaLnBrk="1" hangingPunct="1"/>
            <a:r>
              <a:rPr lang="el-GR" sz="2400" dirty="0" smtClean="0">
                <a:solidFill>
                  <a:schemeClr val="folHlink"/>
                </a:solidFill>
              </a:rPr>
              <a:t>Εξαιρούνται οι </a:t>
            </a:r>
            <a:r>
              <a:rPr lang="en-US" sz="2400" dirty="0" smtClean="0">
                <a:solidFill>
                  <a:schemeClr val="folHlink"/>
                </a:solidFill>
              </a:rPr>
              <a:t>Native speakers</a:t>
            </a:r>
            <a:endParaRPr lang="el-GR" sz="2400" dirty="0" smtClean="0">
              <a:solidFill>
                <a:schemeClr val="folHlink"/>
              </a:solidFill>
            </a:endParaRPr>
          </a:p>
          <a:p>
            <a:pPr eaLnBrk="1" hangingPunct="1"/>
            <a:r>
              <a:rPr lang="el-GR" sz="2400" dirty="0" smtClean="0">
                <a:solidFill>
                  <a:schemeClr val="folHlink"/>
                </a:solidFill>
              </a:rPr>
              <a:t>Καθορίζει </a:t>
            </a:r>
            <a:r>
              <a:rPr lang="el-GR" sz="2400" dirty="0" smtClean="0">
                <a:solidFill>
                  <a:schemeClr val="folHlink"/>
                </a:solidFill>
              </a:rPr>
              <a:t>το επίπεδο της γλωσσικής επάρκειας από Α1 έως </a:t>
            </a:r>
            <a:r>
              <a:rPr lang="en-US" sz="2400" dirty="0" smtClean="0">
                <a:solidFill>
                  <a:schemeClr val="folHlink"/>
                </a:solidFill>
              </a:rPr>
              <a:t>C2</a:t>
            </a:r>
            <a:endParaRPr lang="el-GR" sz="2400" dirty="0" smtClean="0">
              <a:solidFill>
                <a:schemeClr val="folHlink"/>
              </a:solidFill>
            </a:endParaRPr>
          </a:p>
          <a:p>
            <a:pPr eaLnBrk="1" hangingPunct="1"/>
            <a:r>
              <a:rPr lang="el-GR" sz="2400" dirty="0" smtClean="0">
                <a:solidFill>
                  <a:schemeClr val="folHlink"/>
                </a:solidFill>
              </a:rPr>
              <a:t>Εργαλείο ποιοτικής αξιολόγησης του προγράμματος</a:t>
            </a:r>
            <a:endParaRPr lang="el-GR" sz="2400" dirty="0" smtClean="0">
              <a:solidFill>
                <a:schemeClr val="folHlink"/>
              </a:solidFill>
            </a:endParaRPr>
          </a:p>
          <a:p>
            <a:pPr eaLnBrk="1" hangingPunct="1"/>
            <a:r>
              <a:rPr lang="el-GR" sz="2400" dirty="0" smtClean="0">
                <a:solidFill>
                  <a:schemeClr val="folHlink"/>
                </a:solidFill>
              </a:rPr>
              <a:t>Δεν </a:t>
            </a:r>
            <a:r>
              <a:rPr lang="el-GR" sz="2400" dirty="0" smtClean="0">
                <a:solidFill>
                  <a:schemeClr val="folHlink"/>
                </a:solidFill>
              </a:rPr>
              <a:t>έχει καμία επίπτωση στην επιχορήγηση που λαμβάνει ο φοιτητής</a:t>
            </a:r>
          </a:p>
          <a:p>
            <a:pPr eaLnBrk="1" hangingPunct="1"/>
            <a:r>
              <a:rPr lang="el-GR" sz="2400" dirty="0" smtClean="0">
                <a:solidFill>
                  <a:schemeClr val="folHlink"/>
                </a:solidFill>
              </a:rPr>
              <a:t> Δεν επιφέρει αλλαγές στις πιστωτικές μονάδες που λαμβάνει ο φοιτητής μετά το πέρας της κινητικότητας </a:t>
            </a:r>
            <a:endParaRPr lang="en-US" sz="2400" dirty="0" smtClean="0">
              <a:solidFill>
                <a:schemeClr val="folHlink"/>
              </a:solidFill>
            </a:endParaRPr>
          </a:p>
        </p:txBody>
      </p:sp>
      <p:pic>
        <p:nvPicPr>
          <p:cNvPr id="5" name="4 - Εικόνα" descr="γλωσσες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03848" y="5677646"/>
            <a:ext cx="2649246" cy="1180354"/>
          </a:xfrm>
          <a:prstGeom prst="rect">
            <a:avLst/>
          </a:prstGeom>
        </p:spPr>
      </p:pic>
      <p:pic>
        <p:nvPicPr>
          <p:cNvPr id="6" name="5 - Εικόνα" descr="asses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64288" y="1"/>
            <a:ext cx="1728192" cy="15567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5975350" cy="914400"/>
          </a:xfrm>
        </p:spPr>
        <p:txBody>
          <a:bodyPr/>
          <a:lstStyle/>
          <a:p>
            <a:pPr eaLnBrk="1" hangingPunct="1"/>
            <a:r>
              <a:rPr lang="en-GB" sz="3200" b="1" dirty="0" smtClean="0">
                <a:solidFill>
                  <a:schemeClr val="bg1"/>
                </a:solidFill>
              </a:rPr>
              <a:t>On-line </a:t>
            </a:r>
            <a:r>
              <a:rPr lang="el-GR" sz="3200" b="1" dirty="0" smtClean="0">
                <a:solidFill>
                  <a:schemeClr val="bg1"/>
                </a:solidFill>
              </a:rPr>
              <a:t>γλωσσικά μαθήματα </a:t>
            </a:r>
            <a:br>
              <a:rPr lang="el-GR" sz="3200" b="1" dirty="0" smtClean="0">
                <a:solidFill>
                  <a:schemeClr val="bg1"/>
                </a:solidFill>
              </a:rPr>
            </a:br>
            <a:endParaRPr lang="el-GR" sz="3200" b="1" dirty="0" smtClean="0">
              <a:solidFill>
                <a:schemeClr val="bg1"/>
              </a:solidFill>
            </a:endParaRP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484784"/>
            <a:ext cx="8283575" cy="4924425"/>
          </a:xfrm>
        </p:spPr>
        <p:txBody>
          <a:bodyPr/>
          <a:lstStyle/>
          <a:p>
            <a:pPr lvl="1" eaLnBrk="1" hangingPunct="1">
              <a:lnSpc>
                <a:spcPct val="80000"/>
              </a:lnSpc>
              <a:buClr>
                <a:schemeClr val="bg2"/>
              </a:buClr>
              <a:buFont typeface="Wingdings" pitchFamily="2" charset="2"/>
              <a:buChar char="Ø"/>
            </a:pPr>
            <a:r>
              <a:rPr lang="el-GR" sz="2000" u="sng" dirty="0" smtClean="0">
                <a:solidFill>
                  <a:srgbClr val="0F5494"/>
                </a:solidFill>
              </a:rPr>
              <a:t>Προαιρετική</a:t>
            </a:r>
            <a:r>
              <a:rPr lang="el-GR" sz="2000" dirty="0" smtClean="0">
                <a:solidFill>
                  <a:srgbClr val="0F5494"/>
                </a:solidFill>
              </a:rPr>
              <a:t> </a:t>
            </a:r>
            <a:r>
              <a:rPr lang="el-GR" sz="2000" dirty="0" smtClean="0">
                <a:solidFill>
                  <a:srgbClr val="0F5494"/>
                </a:solidFill>
              </a:rPr>
              <a:t>η παρακολούθηση του </a:t>
            </a:r>
            <a:r>
              <a:rPr lang="en-US" sz="2000" dirty="0" smtClean="0">
                <a:solidFill>
                  <a:srgbClr val="0F5494"/>
                </a:solidFill>
              </a:rPr>
              <a:t>on-line </a:t>
            </a:r>
            <a:r>
              <a:rPr lang="el-GR" sz="2000" dirty="0" smtClean="0">
                <a:solidFill>
                  <a:srgbClr val="0F5494"/>
                </a:solidFill>
              </a:rPr>
              <a:t>μαθήματος από το φοιτητή</a:t>
            </a:r>
            <a:endParaRPr lang="fr-BE" sz="2000" dirty="0" smtClean="0">
              <a:solidFill>
                <a:srgbClr val="0F5494"/>
              </a:solidFill>
            </a:endParaRPr>
          </a:p>
          <a:p>
            <a:pPr lvl="1"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el-GR" sz="2000" dirty="0" smtClean="0">
                <a:solidFill>
                  <a:srgbClr val="0F5494"/>
                </a:solidFill>
              </a:rPr>
              <a:t>Γλώσσες στις οποίες προσφέρονται μαθήματα</a:t>
            </a:r>
            <a:r>
              <a:rPr lang="en-US" sz="2000" dirty="0" smtClean="0">
                <a:solidFill>
                  <a:srgbClr val="0F5494"/>
                </a:solidFill>
              </a:rPr>
              <a:t>: </a:t>
            </a:r>
            <a:r>
              <a:rPr lang="el-GR" sz="2000" dirty="0" smtClean="0">
                <a:solidFill>
                  <a:srgbClr val="0F5494"/>
                </a:solidFill>
              </a:rPr>
              <a:t>αγγλικά, γαλλικά, γερμανικά, ιταλικά, ισπανικά, ολλανδικά, πορτογαλικά, σουηδικά, δανέζικα, τσέχικα, πολωνικά</a:t>
            </a:r>
          </a:p>
          <a:p>
            <a:pPr lvl="1" eaLnBrk="1" hangingPunct="1">
              <a:lnSpc>
                <a:spcPct val="80000"/>
              </a:lnSpc>
              <a:buClr>
                <a:schemeClr val="bg2"/>
              </a:buClr>
              <a:buFont typeface="Wingdings" pitchFamily="2" charset="2"/>
              <a:buChar char="Ø"/>
            </a:pPr>
            <a:r>
              <a:rPr lang="el-GR" sz="2000" dirty="0" smtClean="0">
                <a:solidFill>
                  <a:srgbClr val="0F5494"/>
                </a:solidFill>
              </a:rPr>
              <a:t>Οι άδειες για τα </a:t>
            </a:r>
            <a:r>
              <a:rPr lang="en-US" sz="2000" dirty="0" smtClean="0">
                <a:solidFill>
                  <a:srgbClr val="0F5494"/>
                </a:solidFill>
              </a:rPr>
              <a:t>on-line </a:t>
            </a:r>
            <a:r>
              <a:rPr lang="el-GR" sz="2000" dirty="0" smtClean="0">
                <a:solidFill>
                  <a:srgbClr val="0F5494"/>
                </a:solidFill>
              </a:rPr>
              <a:t>μαθήματα </a:t>
            </a:r>
            <a:r>
              <a:rPr lang="el-GR" sz="2000" dirty="0" smtClean="0">
                <a:solidFill>
                  <a:srgbClr val="0F5494"/>
                </a:solidFill>
              </a:rPr>
              <a:t>χρησιμοποιούνται </a:t>
            </a:r>
            <a:r>
              <a:rPr lang="el-GR" sz="2000" dirty="0" smtClean="0">
                <a:solidFill>
                  <a:srgbClr val="0F5494"/>
                </a:solidFill>
              </a:rPr>
              <a:t>πριν και κατά τη περίοδο κινητικότητας του φοιτητή </a:t>
            </a:r>
            <a:endParaRPr lang="en-US" sz="2000" dirty="0" smtClean="0">
              <a:solidFill>
                <a:srgbClr val="0F5494"/>
              </a:solidFill>
            </a:endParaRPr>
          </a:p>
          <a:p>
            <a:pPr lvl="1" eaLnBrk="1" hangingPunct="1">
              <a:lnSpc>
                <a:spcPct val="80000"/>
              </a:lnSpc>
              <a:buClr>
                <a:schemeClr val="bg2"/>
              </a:buClr>
              <a:buFont typeface="Wingdings" pitchFamily="2" charset="2"/>
              <a:buChar char="Ø"/>
            </a:pPr>
            <a:r>
              <a:rPr lang="en-US" sz="2000" dirty="0" smtClean="0">
                <a:solidFill>
                  <a:srgbClr val="0F5494"/>
                </a:solidFill>
              </a:rPr>
              <a:t>On line tutoring</a:t>
            </a:r>
            <a:endParaRPr lang="en-US" sz="2000" dirty="0" smtClean="0">
              <a:solidFill>
                <a:srgbClr val="0F5494"/>
              </a:solidFill>
            </a:endParaRPr>
          </a:p>
          <a:p>
            <a:pPr lvl="1" eaLnBrk="1" hangingPunct="1">
              <a:lnSpc>
                <a:spcPct val="80000"/>
              </a:lnSpc>
              <a:buClr>
                <a:schemeClr val="bg2"/>
              </a:buClr>
              <a:buFont typeface="Wingdings" pitchFamily="2" charset="2"/>
              <a:buChar char="Ø"/>
            </a:pPr>
            <a:r>
              <a:rPr lang="el-GR" sz="2000" dirty="0" smtClean="0">
                <a:solidFill>
                  <a:srgbClr val="0F5494"/>
                </a:solidFill>
              </a:rPr>
              <a:t>Σύνδεση από οπουδήποτε για εξάσκηση των γλωσσικών δεξιοτήτων</a:t>
            </a:r>
            <a:endParaRPr lang="en-US" sz="2000" dirty="0" smtClean="0">
              <a:solidFill>
                <a:srgbClr val="0F5494"/>
              </a:solidFill>
            </a:endParaRPr>
          </a:p>
          <a:p>
            <a:pPr lvl="1" eaLnBrk="1" hangingPunct="1">
              <a:lnSpc>
                <a:spcPct val="80000"/>
              </a:lnSpc>
              <a:buClr>
                <a:schemeClr val="bg2"/>
              </a:buClr>
              <a:buFont typeface="Wingdings" pitchFamily="2" charset="2"/>
              <a:buChar char="Ø"/>
            </a:pPr>
            <a:r>
              <a:rPr lang="el-GR" sz="2000" dirty="0" smtClean="0">
                <a:solidFill>
                  <a:srgbClr val="0F5494"/>
                </a:solidFill>
              </a:rPr>
              <a:t>Η εφαρμογή </a:t>
            </a:r>
            <a:r>
              <a:rPr lang="en-US" sz="2000" dirty="0" smtClean="0">
                <a:solidFill>
                  <a:srgbClr val="0F5494"/>
                </a:solidFill>
              </a:rPr>
              <a:t>Erasmus+ OLS</a:t>
            </a:r>
            <a:r>
              <a:rPr lang="el-GR" sz="2000" dirty="0" smtClean="0">
                <a:solidFill>
                  <a:srgbClr val="0F5494"/>
                </a:solidFill>
              </a:rPr>
              <a:t> είναι συμβατή με όλα τα βασικά προγράμματα περιήγησης και </a:t>
            </a:r>
            <a:r>
              <a:rPr lang="el-GR" sz="2000" dirty="0" err="1" smtClean="0">
                <a:solidFill>
                  <a:srgbClr val="0F5494"/>
                </a:solidFill>
              </a:rPr>
              <a:t>προσβάσιμη</a:t>
            </a:r>
            <a:r>
              <a:rPr lang="el-GR" sz="2000" dirty="0" smtClean="0">
                <a:solidFill>
                  <a:srgbClr val="0F5494"/>
                </a:solidFill>
              </a:rPr>
              <a:t> από κινητές συσκευές.</a:t>
            </a:r>
          </a:p>
          <a:p>
            <a:pPr lvl="1" eaLnBrk="1" hangingPunct="1">
              <a:lnSpc>
                <a:spcPct val="80000"/>
              </a:lnSpc>
              <a:buClr>
                <a:schemeClr val="bg2"/>
              </a:buClr>
              <a:buFont typeface="Wingdings" pitchFamily="2" charset="2"/>
              <a:buChar char="Ø"/>
            </a:pPr>
            <a:r>
              <a:rPr lang="el-GR" sz="2000" dirty="0" smtClean="0">
                <a:solidFill>
                  <a:srgbClr val="0F5494"/>
                </a:solidFill>
              </a:rPr>
              <a:t>Απεριόριστη πρόσβαση </a:t>
            </a:r>
            <a:r>
              <a:rPr lang="en-US" sz="2000" dirty="0" smtClean="0">
                <a:solidFill>
                  <a:srgbClr val="0F5494"/>
                </a:solidFill>
              </a:rPr>
              <a:t>: </a:t>
            </a:r>
          </a:p>
          <a:p>
            <a:pPr lvl="2"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el-GR" sz="2000" dirty="0" smtClean="0">
                <a:solidFill>
                  <a:srgbClr val="0F5494"/>
                </a:solidFill>
              </a:rPr>
              <a:t>24 </a:t>
            </a:r>
            <a:r>
              <a:rPr lang="el-GR" sz="2000" dirty="0" smtClean="0">
                <a:solidFill>
                  <a:srgbClr val="0F5494"/>
                </a:solidFill>
              </a:rPr>
              <a:t>ώρες το 24ωρο, 7 ημέρες την </a:t>
            </a:r>
            <a:r>
              <a:rPr lang="el-GR" sz="2000" dirty="0" smtClean="0">
                <a:solidFill>
                  <a:srgbClr val="0F5494"/>
                </a:solidFill>
              </a:rPr>
              <a:t>εβδομάδα</a:t>
            </a:r>
            <a:endParaRPr lang="en-US" sz="2000" dirty="0" smtClean="0">
              <a:solidFill>
                <a:srgbClr val="0F5494"/>
              </a:solidFill>
            </a:endParaRPr>
          </a:p>
          <a:p>
            <a:pPr lvl="2"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el-GR" sz="2000" dirty="0" smtClean="0">
                <a:solidFill>
                  <a:srgbClr val="0F5494"/>
                </a:solidFill>
              </a:rPr>
              <a:t>Στο εκπαιδευτικό υλικό όλων των ενοτήτων</a:t>
            </a:r>
          </a:p>
          <a:p>
            <a:pPr lvl="2"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el-GR" sz="2000" dirty="0" smtClean="0">
                <a:solidFill>
                  <a:srgbClr val="0F5494"/>
                </a:solidFill>
              </a:rPr>
              <a:t>Σε όλα τα επίπεδα εκμάθησης</a:t>
            </a:r>
          </a:p>
          <a:p>
            <a:pPr lvl="2" eaLnBrk="1" hangingPunct="1">
              <a:lnSpc>
                <a:spcPct val="80000"/>
              </a:lnSpc>
            </a:pPr>
            <a:endParaRPr lang="el-GR" sz="1200" dirty="0" smtClean="0">
              <a:solidFill>
                <a:srgbClr val="0F5494"/>
              </a:solidFill>
            </a:endParaRPr>
          </a:p>
          <a:p>
            <a:pPr lvl="1" eaLnBrk="1" hangingPunct="1">
              <a:lnSpc>
                <a:spcPct val="80000"/>
              </a:lnSpc>
              <a:buClr>
                <a:schemeClr val="bg2"/>
              </a:buClr>
            </a:pPr>
            <a:endParaRPr lang="el-GR" sz="1100" dirty="0" smtClean="0">
              <a:solidFill>
                <a:srgbClr val="0F5494"/>
              </a:solidFill>
            </a:endParaRPr>
          </a:p>
          <a:p>
            <a:pPr lvl="1" eaLnBrk="1" hangingPunct="1">
              <a:lnSpc>
                <a:spcPct val="80000"/>
              </a:lnSpc>
              <a:buClr>
                <a:schemeClr val="bg2"/>
              </a:buClr>
            </a:pPr>
            <a:endParaRPr lang="el-GR" sz="1100" dirty="0" smtClean="0">
              <a:solidFill>
                <a:srgbClr val="0F5494"/>
              </a:solidFill>
            </a:endParaRPr>
          </a:p>
          <a:p>
            <a:pPr lvl="1" eaLnBrk="1" hangingPunct="1">
              <a:lnSpc>
                <a:spcPct val="80000"/>
              </a:lnSpc>
              <a:buClr>
                <a:schemeClr val="bg2"/>
              </a:buClr>
            </a:pPr>
            <a:endParaRPr lang="el-GR" sz="1100" dirty="0" smtClean="0">
              <a:solidFill>
                <a:srgbClr val="0F5494"/>
              </a:solidFill>
            </a:endParaRPr>
          </a:p>
          <a:p>
            <a:pPr lvl="1" eaLnBrk="1" hangingPunct="1">
              <a:lnSpc>
                <a:spcPct val="80000"/>
              </a:lnSpc>
              <a:buClr>
                <a:schemeClr val="bg2"/>
              </a:buClr>
            </a:pPr>
            <a:endParaRPr lang="el-GR" sz="1100" dirty="0" smtClean="0">
              <a:solidFill>
                <a:srgbClr val="0F5494"/>
              </a:solidFill>
            </a:endParaRPr>
          </a:p>
        </p:txBody>
      </p:sp>
      <p:pic>
        <p:nvPicPr>
          <p:cNvPr id="46084" name="Picture 6" descr="on l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6256" y="4941168"/>
            <a:ext cx="2051050" cy="153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4 - Εικόνα" descr="chanc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2306" y="0"/>
            <a:ext cx="3051694" cy="14127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1539875" y="314325"/>
            <a:ext cx="6254750" cy="684213"/>
          </a:xfrm>
        </p:spPr>
        <p:txBody>
          <a:bodyPr/>
          <a:lstStyle/>
          <a:p>
            <a:pPr eaLnBrk="1" hangingPunct="1"/>
            <a:r>
              <a:rPr lang="el-GR" sz="3200" b="1" smtClean="0"/>
              <a:t>Στοιχεία επικοινωνίας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916113"/>
            <a:ext cx="7924800" cy="441960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el-GR" sz="2400" dirty="0" smtClean="0"/>
              <a:t>Γραφείο Διεθνών Σχέσεων&amp; Ευρωπαϊκών Εκπαιδευτικών Προγραμμάτων </a:t>
            </a:r>
          </a:p>
          <a:p>
            <a:pPr eaLnBrk="1" hangingPunct="1">
              <a:buFont typeface="Wingdings" pitchFamily="2" charset="2"/>
              <a:buNone/>
            </a:pPr>
            <a:r>
              <a:rPr lang="el-GR" sz="2400" dirty="0" smtClean="0">
                <a:solidFill>
                  <a:srgbClr val="0000CC"/>
                </a:solidFill>
              </a:rPr>
              <a:t>http://www.uowm.gr/services_intrelations.php</a:t>
            </a:r>
          </a:p>
          <a:p>
            <a:pPr eaLnBrk="1" hangingPunct="1">
              <a:buFont typeface="Wingdings" pitchFamily="2" charset="2"/>
              <a:buNone/>
            </a:pPr>
            <a:endParaRPr lang="el-GR" sz="2400" dirty="0" smtClean="0"/>
          </a:p>
          <a:p>
            <a:pPr eaLnBrk="1" hangingPunct="1"/>
            <a:r>
              <a:rPr lang="el-GR" sz="2400" dirty="0" smtClean="0"/>
              <a:t>Χριστίνα Πεταλωτή, </a:t>
            </a:r>
            <a:r>
              <a:rPr lang="en-US" sz="2400" dirty="0" smtClean="0"/>
              <a:t>E-mail: </a:t>
            </a:r>
            <a:r>
              <a:rPr lang="en-US" sz="2400" dirty="0" smtClean="0">
                <a:hlinkClick r:id="rId2"/>
              </a:rPr>
              <a:t>erasmus@uowm.gr</a:t>
            </a:r>
            <a:endParaRPr lang="en-US" sz="2400" dirty="0" smtClean="0"/>
          </a:p>
          <a:p>
            <a:pPr eaLnBrk="1" hangingPunct="1">
              <a:buFont typeface="Wingdings" pitchFamily="2" charset="2"/>
              <a:buNone/>
            </a:pPr>
            <a:r>
              <a:rPr lang="el-GR" sz="2400" dirty="0" smtClean="0"/>
              <a:t>	</a:t>
            </a:r>
            <a:r>
              <a:rPr lang="el-GR" sz="2400" dirty="0" err="1" smtClean="0"/>
              <a:t>τηλ</a:t>
            </a:r>
            <a:r>
              <a:rPr lang="en-US" sz="2400" dirty="0" smtClean="0"/>
              <a:t>:</a:t>
            </a:r>
            <a:r>
              <a:rPr lang="el-GR" sz="2400" dirty="0" smtClean="0"/>
              <a:t> 2461056212</a:t>
            </a:r>
          </a:p>
          <a:p>
            <a:pPr eaLnBrk="1" hangingPunct="1">
              <a:buNone/>
            </a:pPr>
            <a:endParaRPr lang="el-GR" sz="2400" dirty="0" smtClean="0"/>
          </a:p>
        </p:txBody>
      </p:sp>
      <p:pic>
        <p:nvPicPr>
          <p:cNvPr id="49156" name="Picture 9" descr="επικοινωνια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5825" y="0"/>
            <a:ext cx="1908175" cy="190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6" name="3 - Θέση περιεχομένου" descr="KEEP CALM 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10766" y="1"/>
            <a:ext cx="5853522" cy="6838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260350"/>
            <a:ext cx="5976938" cy="914400"/>
          </a:xfrm>
        </p:spPr>
        <p:txBody>
          <a:bodyPr/>
          <a:lstStyle/>
          <a:p>
            <a:pPr algn="ctr" eaLnBrk="1" hangingPunct="1"/>
            <a:r>
              <a:rPr lang="el-GR" sz="3200" b="1" smtClean="0"/>
              <a:t>Ποιους φοιτητές αφορά</a:t>
            </a:r>
            <a:r>
              <a:rPr lang="en-US" sz="3200" b="1" smtClean="0"/>
              <a:t>;</a:t>
            </a:r>
            <a:endParaRPr lang="el-GR" sz="3200" b="1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341438"/>
            <a:ext cx="8353425" cy="496728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l-GR" sz="2000" smtClean="0">
                <a:solidFill>
                  <a:srgbClr val="3333CC"/>
                </a:solidFill>
              </a:rPr>
              <a:t>Φοιτητές </a:t>
            </a:r>
            <a:r>
              <a:rPr lang="el-GR" sz="2000" b="1" smtClean="0">
                <a:solidFill>
                  <a:srgbClr val="3333CC"/>
                </a:solidFill>
              </a:rPr>
              <a:t>1</a:t>
            </a:r>
            <a:r>
              <a:rPr lang="el-GR" sz="2000" b="1" baseline="30000" smtClean="0">
                <a:solidFill>
                  <a:srgbClr val="3333CC"/>
                </a:solidFill>
              </a:rPr>
              <a:t>ου</a:t>
            </a:r>
            <a:r>
              <a:rPr lang="el-GR" sz="2000" b="1" smtClean="0">
                <a:solidFill>
                  <a:srgbClr val="3333CC"/>
                </a:solidFill>
              </a:rPr>
              <a:t> κύκλου σπουδών </a:t>
            </a:r>
            <a:r>
              <a:rPr lang="el-GR" sz="2000" smtClean="0">
                <a:solidFill>
                  <a:srgbClr val="3333CC"/>
                </a:solidFill>
              </a:rPr>
              <a:t>(προπτυχιακό)</a:t>
            </a:r>
          </a:p>
          <a:p>
            <a:pPr eaLnBrk="1" hangingPunct="1">
              <a:lnSpc>
                <a:spcPct val="90000"/>
              </a:lnSpc>
            </a:pPr>
            <a:r>
              <a:rPr lang="el-GR" sz="2000" smtClean="0">
                <a:solidFill>
                  <a:srgbClr val="3333CC"/>
                </a:solidFill>
              </a:rPr>
              <a:t>Φοιτητές </a:t>
            </a:r>
            <a:r>
              <a:rPr lang="el-GR" sz="2000" b="1" smtClean="0">
                <a:solidFill>
                  <a:srgbClr val="3333CC"/>
                </a:solidFill>
              </a:rPr>
              <a:t>2</a:t>
            </a:r>
            <a:r>
              <a:rPr lang="el-GR" sz="2000" b="1" baseline="30000" smtClean="0">
                <a:solidFill>
                  <a:srgbClr val="3333CC"/>
                </a:solidFill>
              </a:rPr>
              <a:t>ου</a:t>
            </a:r>
            <a:r>
              <a:rPr lang="el-GR" sz="2000" b="1" smtClean="0">
                <a:solidFill>
                  <a:srgbClr val="3333CC"/>
                </a:solidFill>
              </a:rPr>
              <a:t> κύκλου σπουδών </a:t>
            </a:r>
            <a:r>
              <a:rPr lang="el-GR" sz="2000" smtClean="0">
                <a:solidFill>
                  <a:srgbClr val="3333CC"/>
                </a:solidFill>
              </a:rPr>
              <a:t>(μεταπτυχιακό)</a:t>
            </a:r>
          </a:p>
          <a:p>
            <a:pPr eaLnBrk="1" hangingPunct="1">
              <a:lnSpc>
                <a:spcPct val="90000"/>
              </a:lnSpc>
            </a:pPr>
            <a:r>
              <a:rPr lang="el-GR" sz="2000" smtClean="0">
                <a:solidFill>
                  <a:srgbClr val="3333CC"/>
                </a:solidFill>
              </a:rPr>
              <a:t>Φοιτητές </a:t>
            </a:r>
            <a:r>
              <a:rPr lang="el-GR" sz="2000" b="1" smtClean="0">
                <a:solidFill>
                  <a:srgbClr val="3333CC"/>
                </a:solidFill>
              </a:rPr>
              <a:t>3</a:t>
            </a:r>
            <a:r>
              <a:rPr lang="el-GR" sz="2000" b="1" baseline="30000" smtClean="0">
                <a:solidFill>
                  <a:srgbClr val="3333CC"/>
                </a:solidFill>
              </a:rPr>
              <a:t>ου</a:t>
            </a:r>
            <a:r>
              <a:rPr lang="el-GR" sz="2000" b="1" smtClean="0">
                <a:solidFill>
                  <a:srgbClr val="3333CC"/>
                </a:solidFill>
              </a:rPr>
              <a:t> κύκλου σπουδών </a:t>
            </a:r>
            <a:r>
              <a:rPr lang="el-GR" sz="2000" smtClean="0">
                <a:solidFill>
                  <a:srgbClr val="3333CC"/>
                </a:solidFill>
              </a:rPr>
              <a:t>(υποψήφιοι διδάκτορες)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l-GR" sz="2000" b="1" smtClean="0">
              <a:solidFill>
                <a:srgbClr val="3333CC"/>
              </a:solidFill>
            </a:endParaRPr>
          </a:p>
        </p:txBody>
      </p:sp>
      <p:pic>
        <p:nvPicPr>
          <p:cNvPr id="8196" name="Picture 6" descr="erasmus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7050" y="0"/>
            <a:ext cx="2266950" cy="141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- Επεξήγηση με αριστερό-δεξιό βέλος"/>
          <p:cNvSpPr/>
          <p:nvPr/>
        </p:nvSpPr>
        <p:spPr>
          <a:xfrm>
            <a:off x="3708400" y="3213100"/>
            <a:ext cx="1295400" cy="1439863"/>
          </a:xfrm>
          <a:prstGeom prst="leftRightArrowCallout">
            <a:avLst>
              <a:gd name="adj1" fmla="val 20169"/>
              <a:gd name="adj2" fmla="val 25000"/>
              <a:gd name="adj3" fmla="val 25000"/>
              <a:gd name="adj4" fmla="val 25869"/>
            </a:avLst>
          </a:prstGeom>
          <a:solidFill>
            <a:srgbClr val="66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  <p:sp>
        <p:nvSpPr>
          <p:cNvPr id="7" name="6 - TextBox"/>
          <p:cNvSpPr txBox="1"/>
          <p:nvPr/>
        </p:nvSpPr>
        <p:spPr>
          <a:xfrm>
            <a:off x="611188" y="2492374"/>
            <a:ext cx="3097212" cy="3447098"/>
          </a:xfrm>
          <a:prstGeom prst="rect">
            <a:avLst/>
          </a:prstGeom>
          <a:noFill/>
          <a:ln w="15875" cmpd="thickThin">
            <a:solidFill>
              <a:schemeClr val="accent1">
                <a:shade val="50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l-GR" sz="2000" b="1" dirty="0">
                <a:solidFill>
                  <a:srgbClr val="CC0000"/>
                </a:solidFill>
              </a:rPr>
              <a:t>ΣΠΟΥΔΕΣ</a:t>
            </a:r>
          </a:p>
          <a:p>
            <a:pPr algn="ctr">
              <a:defRPr/>
            </a:pPr>
            <a:endParaRPr lang="el-GR" b="1" dirty="0">
              <a:solidFill>
                <a:srgbClr val="CC0000"/>
              </a:solidFill>
            </a:endParaRPr>
          </a:p>
          <a:p>
            <a:pPr>
              <a:buFont typeface="Wingdings" pitchFamily="2" charset="2"/>
              <a:buChar char="ü"/>
              <a:defRPr/>
            </a:pPr>
            <a:r>
              <a:rPr lang="el-GR" b="1" dirty="0">
                <a:solidFill>
                  <a:srgbClr val="006600"/>
                </a:solidFill>
              </a:rPr>
              <a:t> Με χρηματοδότηση</a:t>
            </a:r>
          </a:p>
          <a:p>
            <a:pPr>
              <a:defRPr/>
            </a:pPr>
            <a:r>
              <a:rPr lang="el-GR" b="1" dirty="0">
                <a:solidFill>
                  <a:srgbClr val="003399"/>
                </a:solidFill>
              </a:rPr>
              <a:t>3-6 μήνες </a:t>
            </a:r>
            <a:r>
              <a:rPr lang="el-GR" dirty="0">
                <a:solidFill>
                  <a:srgbClr val="003399"/>
                </a:solidFill>
              </a:rPr>
              <a:t>σε συνεργαζόμενο Πανεπιστήμιο με το Π.Δ.Μ.</a:t>
            </a:r>
          </a:p>
          <a:p>
            <a:pPr>
              <a:defRPr/>
            </a:pPr>
            <a:endParaRPr lang="el-GR" dirty="0">
              <a:solidFill>
                <a:srgbClr val="003399"/>
              </a:solidFill>
            </a:endParaRPr>
          </a:p>
          <a:p>
            <a:pPr>
              <a:buFont typeface="Wingdings" pitchFamily="2" charset="2"/>
              <a:buChar char="ü"/>
              <a:defRPr/>
            </a:pPr>
            <a:r>
              <a:rPr lang="el-GR" b="1" dirty="0">
                <a:solidFill>
                  <a:srgbClr val="006600"/>
                </a:solidFill>
              </a:rPr>
              <a:t>Χωρίς χρηματοδότηση</a:t>
            </a:r>
          </a:p>
          <a:p>
            <a:pPr>
              <a:defRPr/>
            </a:pPr>
            <a:r>
              <a:rPr lang="el-GR" b="1" dirty="0">
                <a:solidFill>
                  <a:srgbClr val="003399"/>
                </a:solidFill>
              </a:rPr>
              <a:t>Έως 12 μήνες </a:t>
            </a:r>
            <a:r>
              <a:rPr lang="el-GR" dirty="0">
                <a:solidFill>
                  <a:srgbClr val="003399"/>
                </a:solidFill>
              </a:rPr>
              <a:t>(για Σχολές 4ετούς φοίτησης) ή  </a:t>
            </a:r>
          </a:p>
          <a:p>
            <a:pPr>
              <a:defRPr/>
            </a:pPr>
            <a:r>
              <a:rPr lang="el-GR" b="1" dirty="0">
                <a:solidFill>
                  <a:srgbClr val="003399"/>
                </a:solidFill>
              </a:rPr>
              <a:t>24 μήνες </a:t>
            </a:r>
            <a:r>
              <a:rPr lang="el-GR" dirty="0">
                <a:solidFill>
                  <a:srgbClr val="003399"/>
                </a:solidFill>
              </a:rPr>
              <a:t>(για Σχολές 5ετούς φοίτησης)</a:t>
            </a:r>
          </a:p>
        </p:txBody>
      </p:sp>
      <p:sp>
        <p:nvSpPr>
          <p:cNvPr id="8" name="7 - TextBox"/>
          <p:cNvSpPr txBox="1"/>
          <p:nvPr/>
        </p:nvSpPr>
        <p:spPr>
          <a:xfrm>
            <a:off x="5003800" y="2420938"/>
            <a:ext cx="3671888" cy="3724275"/>
          </a:xfrm>
          <a:prstGeom prst="rect">
            <a:avLst/>
          </a:prstGeom>
          <a:noFill/>
          <a:ln w="15875" cmpd="thickThin">
            <a:solidFill>
              <a:schemeClr val="accent1">
                <a:shade val="50000"/>
              </a:schemeClr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l-GR" b="1" dirty="0">
                <a:solidFill>
                  <a:srgbClr val="CC0000"/>
                </a:solidFill>
              </a:rPr>
              <a:t>ΠΡΑΚΤΙΚΗ ΑΣΚΗΣΗ</a:t>
            </a:r>
          </a:p>
          <a:p>
            <a:pPr algn="ctr">
              <a:defRPr/>
            </a:pPr>
            <a:r>
              <a:rPr lang="el-GR" b="1" dirty="0">
                <a:solidFill>
                  <a:srgbClr val="003399"/>
                </a:solidFill>
              </a:rPr>
              <a:t>+ </a:t>
            </a:r>
            <a:r>
              <a:rPr lang="el-GR" sz="2000" b="1" u="sng" dirty="0">
                <a:solidFill>
                  <a:srgbClr val="003399"/>
                </a:solidFill>
              </a:rPr>
              <a:t>Πρόσφατα απόφοιτοι</a:t>
            </a:r>
          </a:p>
          <a:p>
            <a:pPr>
              <a:defRPr/>
            </a:pPr>
            <a:endParaRPr lang="el-GR" dirty="0">
              <a:solidFill>
                <a:srgbClr val="003399"/>
              </a:solidFill>
            </a:endParaRPr>
          </a:p>
          <a:p>
            <a:pPr>
              <a:buFont typeface="Wingdings" pitchFamily="2" charset="2"/>
              <a:buChar char="ü"/>
              <a:defRPr/>
            </a:pPr>
            <a:r>
              <a:rPr lang="el-GR" b="1" dirty="0">
                <a:solidFill>
                  <a:srgbClr val="006600"/>
                </a:solidFill>
              </a:rPr>
              <a:t>Με χρηματοδότηση</a:t>
            </a:r>
          </a:p>
          <a:p>
            <a:pPr>
              <a:defRPr/>
            </a:pPr>
            <a:r>
              <a:rPr lang="el-GR" b="1" dirty="0">
                <a:solidFill>
                  <a:srgbClr val="003399"/>
                </a:solidFill>
              </a:rPr>
              <a:t>3 μήνες</a:t>
            </a:r>
            <a:endParaRPr lang="el-GR" dirty="0">
              <a:solidFill>
                <a:srgbClr val="003399"/>
              </a:solidFill>
            </a:endParaRPr>
          </a:p>
          <a:p>
            <a:pPr>
              <a:defRPr/>
            </a:pPr>
            <a:endParaRPr lang="el-GR" dirty="0">
              <a:solidFill>
                <a:srgbClr val="003399"/>
              </a:solidFill>
            </a:endParaRPr>
          </a:p>
          <a:p>
            <a:pPr>
              <a:buFont typeface="Wingdings" pitchFamily="2" charset="2"/>
              <a:buChar char="ü"/>
              <a:defRPr/>
            </a:pPr>
            <a:r>
              <a:rPr lang="el-GR" b="1" dirty="0">
                <a:solidFill>
                  <a:srgbClr val="006600"/>
                </a:solidFill>
              </a:rPr>
              <a:t>Χωρίς χρηματοδότηση</a:t>
            </a:r>
          </a:p>
          <a:p>
            <a:pPr>
              <a:defRPr/>
            </a:pPr>
            <a:r>
              <a:rPr lang="el-GR" b="1" dirty="0">
                <a:solidFill>
                  <a:srgbClr val="003399"/>
                </a:solidFill>
              </a:rPr>
              <a:t>Έως 12 μήνες </a:t>
            </a:r>
            <a:r>
              <a:rPr lang="el-GR" dirty="0">
                <a:solidFill>
                  <a:srgbClr val="003399"/>
                </a:solidFill>
              </a:rPr>
              <a:t>(για Σχολές 4ετούς φοίτησης) ή  </a:t>
            </a:r>
          </a:p>
          <a:p>
            <a:pPr>
              <a:defRPr/>
            </a:pPr>
            <a:r>
              <a:rPr lang="el-GR" b="1" dirty="0">
                <a:solidFill>
                  <a:srgbClr val="003399"/>
                </a:solidFill>
              </a:rPr>
              <a:t>24 μήνες </a:t>
            </a:r>
            <a:r>
              <a:rPr lang="el-GR" dirty="0">
                <a:solidFill>
                  <a:srgbClr val="003399"/>
                </a:solidFill>
              </a:rPr>
              <a:t>(για Σχολές 5ετούς φοίτησης)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el-GR" dirty="0">
                <a:solidFill>
                  <a:srgbClr val="006600"/>
                </a:solidFill>
              </a:rPr>
              <a:t>Επιλέξιμη περίοδος</a:t>
            </a:r>
            <a:r>
              <a:rPr lang="el-GR" b="1" dirty="0">
                <a:solidFill>
                  <a:srgbClr val="006600"/>
                </a:solidFill>
              </a:rPr>
              <a:t> </a:t>
            </a:r>
          </a:p>
          <a:p>
            <a:pPr>
              <a:defRPr/>
            </a:pPr>
            <a:r>
              <a:rPr lang="el-GR" b="1" dirty="0">
                <a:solidFill>
                  <a:srgbClr val="3333CC"/>
                </a:solidFill>
              </a:rPr>
              <a:t>8/2017 – 30/9/2018</a:t>
            </a:r>
            <a:endParaRPr lang="el-GR" b="1" dirty="0">
              <a:solidFill>
                <a:srgbClr val="0033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228600"/>
            <a:ext cx="7599362" cy="914400"/>
          </a:xfrm>
        </p:spPr>
        <p:txBody>
          <a:bodyPr/>
          <a:lstStyle/>
          <a:p>
            <a:pPr eaLnBrk="1" hangingPunct="1"/>
            <a:r>
              <a:rPr lang="el-GR" sz="3200" smtClean="0"/>
              <a:t>ΠΡΟΣΦΑΤΑ  ΑΠΟΦΟΙΤΟΙ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628800"/>
            <a:ext cx="7924800" cy="4419600"/>
          </a:xfrm>
        </p:spPr>
        <p:txBody>
          <a:bodyPr/>
          <a:lstStyle/>
          <a:p>
            <a:pPr lvl="1" eaLnBrk="1" hangingPunct="1">
              <a:lnSpc>
                <a:spcPct val="80000"/>
              </a:lnSpc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/>
            </a:pPr>
            <a:endParaRPr lang="el-GR" sz="1600" dirty="0" smtClean="0">
              <a:solidFill>
                <a:srgbClr val="3333CC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l-GR" sz="2000" b="1" dirty="0" smtClean="0">
                <a:solidFill>
                  <a:srgbClr val="C00000"/>
                </a:solidFill>
              </a:rPr>
              <a:t>Πρόσφατα απόφοιτοι </a:t>
            </a:r>
            <a:r>
              <a:rPr lang="el-GR" sz="2000" dirty="0" smtClean="0">
                <a:solidFill>
                  <a:srgbClr val="003399"/>
                </a:solidFill>
              </a:rPr>
              <a:t>μπορούν να μετακινηθούν για </a:t>
            </a:r>
            <a:r>
              <a:rPr lang="el-GR" sz="2000" u="sng" dirty="0" smtClean="0">
                <a:solidFill>
                  <a:srgbClr val="003399"/>
                </a:solidFill>
              </a:rPr>
              <a:t>πρακτική</a:t>
            </a:r>
            <a:r>
              <a:rPr lang="el-GR" sz="2000" dirty="0" smtClean="0">
                <a:solidFill>
                  <a:srgbClr val="003399"/>
                </a:solidFill>
              </a:rPr>
              <a:t> άσκηση </a:t>
            </a:r>
            <a:r>
              <a:rPr lang="el-GR" sz="2000" b="1" dirty="0" smtClean="0">
                <a:solidFill>
                  <a:srgbClr val="003399"/>
                </a:solidFill>
              </a:rPr>
              <a:t>κατά τον πρώτο χρόνο μετά την αποφοίτησή τους, εφόσον</a:t>
            </a:r>
            <a:r>
              <a:rPr lang="en-US" sz="2000" dirty="0" smtClean="0">
                <a:solidFill>
                  <a:srgbClr val="003399"/>
                </a:solidFill>
              </a:rPr>
              <a:t>:</a:t>
            </a:r>
            <a:endParaRPr lang="el-GR" sz="2000" dirty="0" smtClean="0">
              <a:solidFill>
                <a:srgbClr val="003399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el-GR" sz="1800" dirty="0" smtClean="0">
              <a:solidFill>
                <a:srgbClr val="003399"/>
              </a:solidFill>
            </a:endParaRPr>
          </a:p>
          <a:p>
            <a:pPr lvl="1" eaLnBrk="1" hangingPunct="1">
              <a:lnSpc>
                <a:spcPct val="80000"/>
              </a:lnSpc>
              <a:defRPr/>
            </a:pPr>
            <a:r>
              <a:rPr lang="el-GR" sz="1800" dirty="0" smtClean="0">
                <a:solidFill>
                  <a:srgbClr val="003399"/>
                </a:solidFill>
              </a:rPr>
              <a:t>Υποβάλλουν την αίτηση συμμετοχή τους στο Π.Δ.Μ., συνοδευόμενη από το </a:t>
            </a:r>
            <a:r>
              <a:rPr lang="en-US" sz="1800" dirty="0" smtClean="0">
                <a:solidFill>
                  <a:srgbClr val="003399"/>
                </a:solidFill>
              </a:rPr>
              <a:t>Acceptance letter </a:t>
            </a:r>
            <a:r>
              <a:rPr lang="el-GR" sz="1800" dirty="0" smtClean="0">
                <a:solidFill>
                  <a:srgbClr val="003399"/>
                </a:solidFill>
              </a:rPr>
              <a:t>του Φορέα Υποδοχής, κατά το τελευταίο έτος της φοίτησής του και </a:t>
            </a:r>
            <a:r>
              <a:rPr lang="el-GR" sz="1800" b="1" u="sng" dirty="0" smtClean="0">
                <a:solidFill>
                  <a:srgbClr val="003399"/>
                </a:solidFill>
              </a:rPr>
              <a:t>ΠΡΙΝ την απονομή του πτυχίου τους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l-GR" sz="1800" dirty="0" smtClean="0">
              <a:solidFill>
                <a:srgbClr val="003399"/>
              </a:solidFill>
            </a:endParaRPr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l-GR" sz="1800" dirty="0" smtClean="0">
                <a:solidFill>
                  <a:srgbClr val="003399"/>
                </a:solidFill>
              </a:rPr>
              <a:t>Αναγνώριση της πρακτικής άσκησης των αποφοίτων</a:t>
            </a:r>
            <a:r>
              <a:rPr lang="en-US" sz="1800" dirty="0" smtClean="0">
                <a:solidFill>
                  <a:srgbClr val="003399"/>
                </a:solidFill>
              </a:rPr>
              <a:t>: </a:t>
            </a:r>
            <a:endParaRPr lang="el-GR" sz="1800" dirty="0" smtClean="0">
              <a:solidFill>
                <a:srgbClr val="003399"/>
              </a:solidFill>
            </a:endParaRPr>
          </a:p>
          <a:p>
            <a:pPr lvl="1" eaLnBrk="1" hangingPunct="1">
              <a:lnSpc>
                <a:spcPct val="80000"/>
              </a:lnSpc>
              <a:buFont typeface="Wingdings" pitchFamily="2" charset="2"/>
              <a:buChar char="ü"/>
              <a:defRPr/>
            </a:pPr>
            <a:r>
              <a:rPr lang="el-GR" sz="1800" dirty="0" smtClean="0">
                <a:solidFill>
                  <a:srgbClr val="003399"/>
                </a:solidFill>
              </a:rPr>
              <a:t>Πιστοποιητικό / Βεβαίωση πρακτικής άσκησης από την Επιχείρηση,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Char char="ü"/>
              <a:defRPr/>
            </a:pPr>
            <a:r>
              <a:rPr lang="en-US" sz="1800" dirty="0" err="1" smtClean="0">
                <a:solidFill>
                  <a:srgbClr val="003399"/>
                </a:solidFill>
              </a:rPr>
              <a:t>Europass</a:t>
            </a:r>
            <a:endParaRPr lang="el-GR" sz="1800" dirty="0" smtClean="0">
              <a:solidFill>
                <a:srgbClr val="003399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el-GR" sz="1800" dirty="0" smtClean="0">
              <a:solidFill>
                <a:srgbClr val="6600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pic>
        <p:nvPicPr>
          <p:cNvPr id="9220" name="4 - Εικόνα" descr="βιβλια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5138" y="1"/>
            <a:ext cx="2698861" cy="14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4 - Εικόνα" descr="erasmus int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5488">
            <a:off x="5508104" y="4725144"/>
            <a:ext cx="2880320" cy="13455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228600"/>
            <a:ext cx="7670800" cy="823913"/>
          </a:xfrm>
        </p:spPr>
        <p:txBody>
          <a:bodyPr/>
          <a:lstStyle/>
          <a:p>
            <a:pPr eaLnBrk="1" hangingPunct="1"/>
            <a:r>
              <a:rPr lang="el-GR" sz="3200" smtClean="0"/>
              <a:t>Επιλέξιμα κράτη για κινητικότητα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916113"/>
            <a:ext cx="7924800" cy="4103687"/>
          </a:xfrm>
        </p:spPr>
        <p:txBody>
          <a:bodyPr/>
          <a:lstStyle/>
          <a:p>
            <a:pPr eaLnBrk="1" hangingPunct="1"/>
            <a:r>
              <a:rPr lang="el-GR" sz="2800" smtClean="0">
                <a:solidFill>
                  <a:srgbClr val="003399"/>
                </a:solidFill>
              </a:rPr>
              <a:t>Τα κράτη-μέλη της Ευρωπαϊκής Ένωσης (Ε.Ε)</a:t>
            </a:r>
          </a:p>
          <a:p>
            <a:pPr eaLnBrk="1" hangingPunct="1"/>
            <a:endParaRPr lang="el-GR" sz="2800" smtClean="0">
              <a:solidFill>
                <a:srgbClr val="003399"/>
              </a:solidFill>
            </a:endParaRPr>
          </a:p>
          <a:p>
            <a:pPr eaLnBrk="1" hangingPunct="1"/>
            <a:r>
              <a:rPr lang="el-GR" sz="2800" smtClean="0">
                <a:solidFill>
                  <a:srgbClr val="003399"/>
                </a:solidFill>
              </a:rPr>
              <a:t> Οι χώρες του Ευρωπαϊκού Οικονομικού Χώρου - EΟX (Νορβηγία, Ισλανδία, Λιχτενστάιν</a:t>
            </a:r>
            <a:r>
              <a:rPr lang="en-US" sz="2800" smtClean="0">
                <a:solidFill>
                  <a:srgbClr val="003399"/>
                </a:solidFill>
              </a:rPr>
              <a:t>, </a:t>
            </a:r>
            <a:r>
              <a:rPr lang="el-GR" sz="2800" smtClean="0">
                <a:solidFill>
                  <a:srgbClr val="003399"/>
                </a:solidFill>
              </a:rPr>
              <a:t>ΠΓΔΜ)</a:t>
            </a:r>
          </a:p>
          <a:p>
            <a:pPr eaLnBrk="1" hangingPunct="1"/>
            <a:endParaRPr lang="el-GR" sz="2800" smtClean="0">
              <a:solidFill>
                <a:srgbClr val="003399"/>
              </a:solidFill>
            </a:endParaRPr>
          </a:p>
          <a:p>
            <a:pPr eaLnBrk="1" hangingPunct="1"/>
            <a:r>
              <a:rPr lang="el-GR" sz="2800" smtClean="0">
                <a:solidFill>
                  <a:srgbClr val="003399"/>
                </a:solidFill>
              </a:rPr>
              <a:t>Η υπό ένταξη χώρα: Τουρκία </a:t>
            </a:r>
            <a:endParaRPr lang="en-US" sz="2800" smtClean="0">
              <a:solidFill>
                <a:srgbClr val="003399"/>
              </a:solidFill>
            </a:endParaRPr>
          </a:p>
        </p:txBody>
      </p:sp>
      <p:pic>
        <p:nvPicPr>
          <p:cNvPr id="10244" name="Picture 5" descr="xarth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4388" y="0"/>
            <a:ext cx="1997075" cy="165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4 - Εικόνα" descr="XARTIS-MONUMENT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316434">
            <a:off x="6564453" y="3596169"/>
            <a:ext cx="2195754" cy="27175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- Θέση περιεχομένου"/>
          <p:cNvGraphicFramePr>
            <a:graphicFrameLocks noGrp="1"/>
          </p:cNvGraphicFramePr>
          <p:nvPr>
            <p:ph idx="1"/>
          </p:nvPr>
        </p:nvGraphicFramePr>
        <p:xfrm>
          <a:off x="609600" y="1600200"/>
          <a:ext cx="7924800" cy="4637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Επιλογή της δράσης</a:t>
            </a:r>
            <a:endParaRPr lang="el-GR" dirty="0"/>
          </a:p>
        </p:txBody>
      </p:sp>
      <p:pic>
        <p:nvPicPr>
          <p:cNvPr id="5" name="4 - Εικόνα" descr="interns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660232" y="1484784"/>
            <a:ext cx="1829637" cy="1440160"/>
          </a:xfrm>
          <a:prstGeom prst="rect">
            <a:avLst/>
          </a:prstGeom>
        </p:spPr>
      </p:pic>
      <p:pic>
        <p:nvPicPr>
          <p:cNvPr id="7" name="6 - Εικόνα" descr="STUDIES.jpg"/>
          <p:cNvPicPr>
            <a:picLocks noChangeAspect="1"/>
          </p:cNvPicPr>
          <p:nvPr/>
        </p:nvPicPr>
        <p:blipFill>
          <a:blip r:embed="rId8" cstate="print">
            <a:lum bright="35000" contrast="-6000"/>
          </a:blip>
          <a:stretch>
            <a:fillRect/>
          </a:stretch>
        </p:blipFill>
        <p:spPr>
          <a:xfrm rot="557857">
            <a:off x="1928001" y="1537924"/>
            <a:ext cx="1653066" cy="12770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z="2800" dirty="0" smtClean="0"/>
              <a:t>ΣΠΟΥΔΕΣ</a:t>
            </a:r>
            <a:r>
              <a:rPr lang="en-US" sz="2800" dirty="0" smtClean="0"/>
              <a:t>:</a:t>
            </a:r>
            <a:r>
              <a:rPr lang="el-GR" sz="2800" dirty="0" smtClean="0"/>
              <a:t> ΣΥΝΕΡΓΑΖΟΜΕΝΑ ΙΔΡΥΜΑΤΑ ΤΜΗΜΑΤΟΣ ΜΗΧΑΝΟΛΟΓΩΝ ΜΗΧΑΝΙΚΩΝ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340768"/>
            <a:ext cx="8208912" cy="5112990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ct val="30000"/>
              </a:spcBef>
              <a:spcAft>
                <a:spcPct val="30000"/>
              </a:spcAft>
            </a:pPr>
            <a:r>
              <a:rPr lang="en-US" sz="1500" dirty="0" smtClean="0">
                <a:solidFill>
                  <a:srgbClr val="3333CC"/>
                </a:solidFill>
              </a:rPr>
              <a:t>UNIVERSITY OF TWENTE</a:t>
            </a:r>
            <a:r>
              <a:rPr lang="el-GR" sz="1500" dirty="0" smtClean="0">
                <a:solidFill>
                  <a:srgbClr val="3333CC"/>
                </a:solidFill>
              </a:rPr>
              <a:t>- </a:t>
            </a:r>
            <a:r>
              <a:rPr lang="el-GR" sz="1500" b="1" dirty="0" smtClean="0">
                <a:solidFill>
                  <a:srgbClr val="3333CC"/>
                </a:solidFill>
              </a:rPr>
              <a:t>ΟΛΛΑΝΔΙΑ</a:t>
            </a:r>
            <a:r>
              <a:rPr lang="el-GR" sz="1500" dirty="0" smtClean="0">
                <a:solidFill>
                  <a:srgbClr val="3333CC"/>
                </a:solidFill>
              </a:rPr>
              <a:t> </a:t>
            </a:r>
          </a:p>
          <a:p>
            <a:pPr>
              <a:lnSpc>
                <a:spcPct val="80000"/>
              </a:lnSpc>
              <a:spcBef>
                <a:spcPct val="30000"/>
              </a:spcBef>
              <a:spcAft>
                <a:spcPct val="30000"/>
              </a:spcAft>
            </a:pPr>
            <a:r>
              <a:rPr lang="en-GB" sz="1500" dirty="0" smtClean="0">
                <a:solidFill>
                  <a:srgbClr val="3333CC"/>
                </a:solidFill>
              </a:rPr>
              <a:t>TECNHISCHE UNIVERSITAT DRESDEN</a:t>
            </a:r>
            <a:r>
              <a:rPr lang="el-GR" sz="1500" dirty="0" smtClean="0">
                <a:solidFill>
                  <a:srgbClr val="3333CC"/>
                </a:solidFill>
              </a:rPr>
              <a:t>-</a:t>
            </a:r>
            <a:r>
              <a:rPr lang="el-GR" sz="1500" b="1" dirty="0" smtClean="0">
                <a:solidFill>
                  <a:srgbClr val="3333CC"/>
                </a:solidFill>
              </a:rPr>
              <a:t>ΓΕΡΜΑΝΙΑ</a:t>
            </a:r>
            <a:r>
              <a:rPr lang="el-GR" sz="1500" dirty="0" smtClean="0">
                <a:solidFill>
                  <a:srgbClr val="3333CC"/>
                </a:solidFill>
              </a:rPr>
              <a:t> </a:t>
            </a:r>
          </a:p>
          <a:p>
            <a:pPr>
              <a:lnSpc>
                <a:spcPct val="80000"/>
              </a:lnSpc>
              <a:spcBef>
                <a:spcPct val="30000"/>
              </a:spcBef>
              <a:spcAft>
                <a:spcPct val="30000"/>
              </a:spcAft>
            </a:pPr>
            <a:r>
              <a:rPr lang="en-US" sz="1500" dirty="0" smtClean="0">
                <a:solidFill>
                  <a:srgbClr val="3333CC"/>
                </a:solidFill>
              </a:rPr>
              <a:t>CYPRUS UNIVERSITY OF TECHNOLOGY</a:t>
            </a:r>
            <a:r>
              <a:rPr lang="el-GR" sz="1500" dirty="0" smtClean="0">
                <a:solidFill>
                  <a:srgbClr val="3333CC"/>
                </a:solidFill>
              </a:rPr>
              <a:t>-</a:t>
            </a:r>
            <a:r>
              <a:rPr lang="el-GR" sz="1500" b="1" dirty="0" smtClean="0">
                <a:solidFill>
                  <a:srgbClr val="3333CC"/>
                </a:solidFill>
              </a:rPr>
              <a:t>ΚΥΠΡΟΣ</a:t>
            </a:r>
          </a:p>
          <a:p>
            <a:pPr>
              <a:lnSpc>
                <a:spcPct val="80000"/>
              </a:lnSpc>
              <a:spcBef>
                <a:spcPct val="30000"/>
              </a:spcBef>
              <a:spcAft>
                <a:spcPct val="30000"/>
              </a:spcAft>
            </a:pPr>
            <a:r>
              <a:rPr lang="en-GB" sz="1500" dirty="0" smtClean="0">
                <a:solidFill>
                  <a:srgbClr val="3333CC"/>
                </a:solidFill>
              </a:rPr>
              <a:t>UNIVERSITY OF PORTO</a:t>
            </a:r>
            <a:r>
              <a:rPr lang="el-GR" sz="1500" dirty="0" smtClean="0">
                <a:solidFill>
                  <a:srgbClr val="3333CC"/>
                </a:solidFill>
              </a:rPr>
              <a:t>- </a:t>
            </a:r>
            <a:r>
              <a:rPr lang="el-GR" sz="1500" b="1" dirty="0" smtClean="0">
                <a:solidFill>
                  <a:srgbClr val="3333CC"/>
                </a:solidFill>
              </a:rPr>
              <a:t>ΠΟΡΤΟΓΑΛΙΑ</a:t>
            </a:r>
          </a:p>
          <a:p>
            <a:pPr>
              <a:lnSpc>
                <a:spcPct val="80000"/>
              </a:lnSpc>
              <a:spcBef>
                <a:spcPct val="30000"/>
              </a:spcBef>
              <a:spcAft>
                <a:spcPct val="30000"/>
              </a:spcAft>
            </a:pPr>
            <a:r>
              <a:rPr lang="en-GB" sz="1500" dirty="0" smtClean="0">
                <a:solidFill>
                  <a:srgbClr val="3333CC"/>
                </a:solidFill>
              </a:rPr>
              <a:t>CASTILLA LA MANCHA</a:t>
            </a:r>
            <a:r>
              <a:rPr lang="el-GR" sz="1500" dirty="0" smtClean="0">
                <a:solidFill>
                  <a:srgbClr val="3333CC"/>
                </a:solidFill>
              </a:rPr>
              <a:t>- </a:t>
            </a:r>
            <a:r>
              <a:rPr lang="el-GR" sz="1500" b="1" dirty="0" smtClean="0">
                <a:solidFill>
                  <a:srgbClr val="3333CC"/>
                </a:solidFill>
              </a:rPr>
              <a:t>ΙΣΠΑΝΙΑ</a:t>
            </a:r>
            <a:r>
              <a:rPr lang="el-GR" sz="1500" dirty="0" smtClean="0">
                <a:solidFill>
                  <a:srgbClr val="3333CC"/>
                </a:solidFill>
              </a:rPr>
              <a:t> </a:t>
            </a:r>
          </a:p>
          <a:p>
            <a:pPr>
              <a:lnSpc>
                <a:spcPct val="80000"/>
              </a:lnSpc>
              <a:spcBef>
                <a:spcPct val="30000"/>
              </a:spcBef>
              <a:spcAft>
                <a:spcPct val="30000"/>
              </a:spcAft>
            </a:pPr>
            <a:r>
              <a:rPr lang="en-US" sz="1500" dirty="0" smtClean="0">
                <a:solidFill>
                  <a:srgbClr val="3333CC"/>
                </a:solidFill>
              </a:rPr>
              <a:t>UNIVERSITA DEGLI STUDI DI CASSINO E DEL LAZIO MERIDIONALE</a:t>
            </a:r>
            <a:r>
              <a:rPr lang="el-GR" sz="1500" dirty="0" smtClean="0">
                <a:solidFill>
                  <a:srgbClr val="3333CC"/>
                </a:solidFill>
              </a:rPr>
              <a:t>- </a:t>
            </a:r>
            <a:r>
              <a:rPr lang="el-GR" sz="1500" b="1" dirty="0" smtClean="0">
                <a:solidFill>
                  <a:srgbClr val="3333CC"/>
                </a:solidFill>
              </a:rPr>
              <a:t>ΙΤΑΛΙΑ</a:t>
            </a:r>
            <a:r>
              <a:rPr lang="el-GR" sz="1500" dirty="0" smtClean="0">
                <a:solidFill>
                  <a:srgbClr val="3333CC"/>
                </a:solidFill>
              </a:rPr>
              <a:t> </a:t>
            </a:r>
          </a:p>
          <a:p>
            <a:pPr>
              <a:lnSpc>
                <a:spcPct val="80000"/>
              </a:lnSpc>
              <a:spcBef>
                <a:spcPct val="30000"/>
              </a:spcBef>
              <a:spcAft>
                <a:spcPct val="30000"/>
              </a:spcAft>
            </a:pPr>
            <a:r>
              <a:rPr lang="en-GB" sz="1500" dirty="0" smtClean="0">
                <a:solidFill>
                  <a:srgbClr val="3333CC"/>
                </a:solidFill>
              </a:rPr>
              <a:t>FREDERICK UNIVERSITY</a:t>
            </a:r>
            <a:r>
              <a:rPr lang="el-GR" sz="1500" dirty="0" smtClean="0">
                <a:solidFill>
                  <a:srgbClr val="3333CC"/>
                </a:solidFill>
              </a:rPr>
              <a:t>- </a:t>
            </a:r>
            <a:r>
              <a:rPr lang="el-GR" sz="1500" b="1" dirty="0" smtClean="0">
                <a:solidFill>
                  <a:srgbClr val="3333CC"/>
                </a:solidFill>
              </a:rPr>
              <a:t>ΚΥΠΡΟΣ</a:t>
            </a:r>
          </a:p>
          <a:p>
            <a:pPr>
              <a:lnSpc>
                <a:spcPct val="80000"/>
              </a:lnSpc>
              <a:spcBef>
                <a:spcPct val="30000"/>
              </a:spcBef>
              <a:spcAft>
                <a:spcPct val="30000"/>
              </a:spcAft>
            </a:pPr>
            <a:r>
              <a:rPr lang="en-GB" sz="1500" dirty="0" smtClean="0">
                <a:solidFill>
                  <a:srgbClr val="3333CC"/>
                </a:solidFill>
              </a:rPr>
              <a:t>CRANFIELD UNIVERSITY</a:t>
            </a:r>
            <a:r>
              <a:rPr lang="el-GR" sz="1500" dirty="0" smtClean="0">
                <a:solidFill>
                  <a:srgbClr val="3333CC"/>
                </a:solidFill>
              </a:rPr>
              <a:t>- </a:t>
            </a:r>
            <a:r>
              <a:rPr lang="el-GR" sz="1500" b="1" dirty="0" smtClean="0">
                <a:solidFill>
                  <a:srgbClr val="3333CC"/>
                </a:solidFill>
              </a:rPr>
              <a:t>ΑΓΓΛΙΑ</a:t>
            </a:r>
            <a:r>
              <a:rPr lang="el-GR" sz="1500" dirty="0" smtClean="0">
                <a:solidFill>
                  <a:srgbClr val="3333CC"/>
                </a:solidFill>
              </a:rPr>
              <a:t>  </a:t>
            </a:r>
            <a:r>
              <a:rPr lang="el-GR" sz="1500" dirty="0" smtClean="0"/>
              <a:t>(χρηματοδοτείται 1 εξάμηνο από το Π.Δ.Μ. Το υπόλοιπο διάστημα είναι </a:t>
            </a:r>
            <a:r>
              <a:rPr lang="en-US" sz="1500" b="1" u="sng" dirty="0" smtClean="0"/>
              <a:t>zero grant</a:t>
            </a:r>
            <a:r>
              <a:rPr lang="en-US" sz="1500" dirty="0" smtClean="0"/>
              <a:t>)</a:t>
            </a:r>
            <a:endParaRPr lang="el-GR" sz="1500" dirty="0" smtClean="0"/>
          </a:p>
          <a:p>
            <a:pPr>
              <a:lnSpc>
                <a:spcPct val="80000"/>
              </a:lnSpc>
              <a:spcBef>
                <a:spcPct val="30000"/>
              </a:spcBef>
              <a:spcAft>
                <a:spcPct val="30000"/>
              </a:spcAft>
            </a:pPr>
            <a:r>
              <a:rPr lang="en-US" sz="1500" dirty="0" smtClean="0">
                <a:solidFill>
                  <a:srgbClr val="3333CC"/>
                </a:solidFill>
              </a:rPr>
              <a:t>UNIVERSITY OF CATANIA</a:t>
            </a:r>
            <a:r>
              <a:rPr lang="el-GR" sz="1500" dirty="0" smtClean="0">
                <a:solidFill>
                  <a:srgbClr val="3333CC"/>
                </a:solidFill>
              </a:rPr>
              <a:t>- </a:t>
            </a:r>
            <a:r>
              <a:rPr lang="el-GR" sz="1500" b="1" dirty="0" smtClean="0">
                <a:solidFill>
                  <a:srgbClr val="3333CC"/>
                </a:solidFill>
              </a:rPr>
              <a:t>ΙΤΑΛΙΑ</a:t>
            </a:r>
            <a:endParaRPr lang="en-US" sz="1500" b="1" dirty="0" smtClean="0">
              <a:solidFill>
                <a:srgbClr val="3333CC"/>
              </a:solidFill>
            </a:endParaRPr>
          </a:p>
          <a:p>
            <a:pPr>
              <a:lnSpc>
                <a:spcPct val="80000"/>
              </a:lnSpc>
              <a:spcBef>
                <a:spcPct val="30000"/>
              </a:spcBef>
              <a:spcAft>
                <a:spcPct val="30000"/>
              </a:spcAft>
            </a:pPr>
            <a:r>
              <a:rPr lang="en-US" sz="1500" dirty="0" smtClean="0">
                <a:solidFill>
                  <a:srgbClr val="3333CC"/>
                </a:solidFill>
              </a:rPr>
              <a:t>ISTANBUL UNIVERSITY- </a:t>
            </a:r>
            <a:r>
              <a:rPr lang="el-GR" sz="1500" b="1" dirty="0" smtClean="0">
                <a:solidFill>
                  <a:srgbClr val="3333CC"/>
                </a:solidFill>
              </a:rPr>
              <a:t>ΤΟΥΡΚΙΑ</a:t>
            </a:r>
            <a:r>
              <a:rPr lang="el-GR" sz="1500" dirty="0" smtClean="0"/>
              <a:t> </a:t>
            </a:r>
          </a:p>
          <a:p>
            <a:pPr>
              <a:lnSpc>
                <a:spcPct val="80000"/>
              </a:lnSpc>
              <a:spcBef>
                <a:spcPct val="30000"/>
              </a:spcBef>
              <a:spcAft>
                <a:spcPct val="30000"/>
              </a:spcAft>
            </a:pPr>
            <a:r>
              <a:rPr lang="el-GR" sz="1500" dirty="0" smtClean="0">
                <a:solidFill>
                  <a:srgbClr val="3333CC"/>
                </a:solidFill>
              </a:rPr>
              <a:t>ΠΑΝΕΠΙΣΤΗΜΙΟ ΚΥΠΡΟΥ</a:t>
            </a:r>
          </a:p>
          <a:p>
            <a:pPr>
              <a:lnSpc>
                <a:spcPct val="80000"/>
              </a:lnSpc>
              <a:spcBef>
                <a:spcPct val="30000"/>
              </a:spcBef>
              <a:spcAft>
                <a:spcPct val="30000"/>
              </a:spcAft>
            </a:pPr>
            <a:r>
              <a:rPr lang="en-US" sz="1500" dirty="0" smtClean="0">
                <a:solidFill>
                  <a:srgbClr val="3333CC"/>
                </a:solidFill>
              </a:rPr>
              <a:t>POLYTECHNIC INSTITUTE OF BRAGANCA</a:t>
            </a:r>
            <a:r>
              <a:rPr lang="el-GR" sz="1500" dirty="0" smtClean="0">
                <a:solidFill>
                  <a:srgbClr val="3333CC"/>
                </a:solidFill>
              </a:rPr>
              <a:t> – </a:t>
            </a:r>
            <a:r>
              <a:rPr lang="el-GR" sz="1500" b="1" dirty="0" smtClean="0">
                <a:solidFill>
                  <a:srgbClr val="3333CC"/>
                </a:solidFill>
              </a:rPr>
              <a:t>ΠΟΡΤΟΓΑΛΙΑ</a:t>
            </a:r>
          </a:p>
          <a:p>
            <a:pPr>
              <a:lnSpc>
                <a:spcPct val="80000"/>
              </a:lnSpc>
              <a:spcBef>
                <a:spcPct val="30000"/>
              </a:spcBef>
              <a:spcAft>
                <a:spcPct val="30000"/>
              </a:spcAft>
            </a:pPr>
            <a:r>
              <a:rPr lang="en-US" sz="1500" dirty="0" smtClean="0">
                <a:solidFill>
                  <a:srgbClr val="3333CC"/>
                </a:solidFill>
              </a:rPr>
              <a:t>INSTITUTO SUPERIOR TECNICO LISBOA</a:t>
            </a:r>
            <a:r>
              <a:rPr lang="el-GR" sz="1500" dirty="0" smtClean="0">
                <a:solidFill>
                  <a:srgbClr val="3333CC"/>
                </a:solidFill>
              </a:rPr>
              <a:t> – </a:t>
            </a:r>
            <a:r>
              <a:rPr lang="el-GR" sz="1500" b="1" dirty="0" smtClean="0">
                <a:solidFill>
                  <a:srgbClr val="3333CC"/>
                </a:solidFill>
              </a:rPr>
              <a:t>ΠΟΡΤΟΓΑΛΙΑ (</a:t>
            </a:r>
            <a:r>
              <a:rPr lang="el-GR" sz="15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Department</a:t>
            </a:r>
            <a:r>
              <a:rPr lang="el-GR" sz="15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of </a:t>
            </a:r>
            <a:r>
              <a:rPr lang="el-GR" sz="15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Electrical</a:t>
            </a:r>
            <a:r>
              <a:rPr lang="el-GR" sz="15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</a:t>
            </a:r>
            <a:r>
              <a:rPr lang="el-GR" sz="15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Computer</a:t>
            </a:r>
            <a:r>
              <a:rPr lang="el-GR" sz="15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l-GR" sz="15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Engineering</a:t>
            </a:r>
            <a:r>
              <a:rPr lang="el-GR" sz="15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στα δύο τελευταία έτη των </a:t>
            </a:r>
            <a:r>
              <a:rPr lang="en-US" sz="15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integrated master courses</a:t>
            </a:r>
            <a:r>
              <a:rPr lang="el-GR" sz="15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ή στο πλαίσιο του μεταπτυχιακού προγράμματος σπουδών</a:t>
            </a:r>
          </a:p>
          <a:p>
            <a:pPr>
              <a:lnSpc>
                <a:spcPct val="80000"/>
              </a:lnSpc>
              <a:spcBef>
                <a:spcPct val="30000"/>
              </a:spcBef>
              <a:spcAft>
                <a:spcPct val="30000"/>
              </a:spcAft>
            </a:pPr>
            <a:r>
              <a:rPr lang="en-US" sz="1500" dirty="0" smtClean="0">
                <a:solidFill>
                  <a:srgbClr val="3333CC"/>
                </a:solidFill>
              </a:rPr>
              <a:t>UNIVERSITY OF NICOSIA- </a:t>
            </a:r>
            <a:r>
              <a:rPr lang="el-GR" sz="1500" b="1" dirty="0" smtClean="0">
                <a:solidFill>
                  <a:srgbClr val="3333CC"/>
                </a:solidFill>
              </a:rPr>
              <a:t>ΚΥΠΡΟΣ</a:t>
            </a:r>
          </a:p>
          <a:p>
            <a:pPr>
              <a:lnSpc>
                <a:spcPct val="80000"/>
              </a:lnSpc>
              <a:spcBef>
                <a:spcPct val="30000"/>
              </a:spcBef>
              <a:spcAft>
                <a:spcPct val="30000"/>
              </a:spcAft>
            </a:pPr>
            <a:endParaRPr lang="el-GR" sz="1600" dirty="0" smtClean="0">
              <a:solidFill>
                <a:srgbClr val="3333CC"/>
              </a:solidFill>
            </a:endParaRPr>
          </a:p>
          <a:p>
            <a:pPr>
              <a:lnSpc>
                <a:spcPct val="80000"/>
              </a:lnSpc>
              <a:spcBef>
                <a:spcPct val="30000"/>
              </a:spcBef>
              <a:spcAft>
                <a:spcPct val="30000"/>
              </a:spcAft>
            </a:pPr>
            <a:endParaRPr lang="el-GR" sz="1600" dirty="0" smtClean="0">
              <a:solidFill>
                <a:srgbClr val="3333CC"/>
              </a:solidFill>
            </a:endParaRPr>
          </a:p>
          <a:p>
            <a:pPr>
              <a:lnSpc>
                <a:spcPct val="80000"/>
              </a:lnSpc>
              <a:spcBef>
                <a:spcPct val="30000"/>
              </a:spcBef>
              <a:spcAft>
                <a:spcPct val="30000"/>
              </a:spcAft>
            </a:pPr>
            <a:endParaRPr lang="el-GR" sz="1600" dirty="0" smtClean="0">
              <a:solidFill>
                <a:srgbClr val="3333CC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el-GR" sz="1600" dirty="0" smtClean="0">
              <a:solidFill>
                <a:srgbClr val="3333CC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el-GR" sz="1600" dirty="0" smtClean="0">
              <a:solidFill>
                <a:srgbClr val="3333CC"/>
              </a:solidFill>
            </a:endParaRPr>
          </a:p>
        </p:txBody>
      </p:sp>
      <p:pic>
        <p:nvPicPr>
          <p:cNvPr id="4" name="3 - Εικόνα" descr="INTERNATIONAL STUDIES.jpg"/>
          <p:cNvPicPr>
            <a:picLocks noChangeAspect="1"/>
          </p:cNvPicPr>
          <p:nvPr/>
        </p:nvPicPr>
        <p:blipFill>
          <a:blip r:embed="rId2" cstate="print">
            <a:lum bright="-28000" contrast="25000"/>
          </a:blip>
          <a:stretch>
            <a:fillRect/>
          </a:stretch>
        </p:blipFill>
        <p:spPr>
          <a:xfrm rot="484768">
            <a:off x="5868144" y="1484784"/>
            <a:ext cx="2987824" cy="12292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z="2600" dirty="0" smtClean="0"/>
              <a:t>ΣΠΟΥΔΕΣ</a:t>
            </a:r>
            <a:r>
              <a:rPr lang="en-US" sz="2600" dirty="0" smtClean="0"/>
              <a:t>:</a:t>
            </a:r>
            <a:r>
              <a:rPr lang="el-GR" sz="2600" dirty="0" smtClean="0"/>
              <a:t> ΣΥΝΕΡΓΑΖΟΜΕΝΑ ΙΔΡΥΜΑΤΑ ΤΜΗΜΑΤΟΣ ΜΗΧΑΝΙΚΩΝ ΠΛΗΡΟΦΟΡΙΚΗΣ &amp; ΤΗΛΕΠΙΚΟΙΝΩΝΙΩΝ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628800"/>
            <a:ext cx="8568952" cy="4419600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ct val="30000"/>
              </a:spcBef>
              <a:spcAft>
                <a:spcPct val="30000"/>
              </a:spcAft>
            </a:pPr>
            <a:r>
              <a:rPr lang="en-US" sz="1600" dirty="0" smtClean="0">
                <a:solidFill>
                  <a:srgbClr val="3333CC"/>
                </a:solidFill>
              </a:rPr>
              <a:t>UNIVERSITAT POLITECHNICA DE CATALUNYA (UPC-Barcelona Tech)</a:t>
            </a:r>
            <a:r>
              <a:rPr lang="el-GR" sz="1600" dirty="0" smtClean="0">
                <a:solidFill>
                  <a:srgbClr val="3333CC"/>
                </a:solidFill>
              </a:rPr>
              <a:t>-</a:t>
            </a:r>
            <a:r>
              <a:rPr lang="el-GR" sz="1600" b="1" dirty="0" smtClean="0">
                <a:solidFill>
                  <a:srgbClr val="3333CC"/>
                </a:solidFill>
              </a:rPr>
              <a:t>ΙΣΠΑΝΙΑ</a:t>
            </a:r>
            <a:r>
              <a:rPr lang="el-GR" sz="1600" dirty="0" smtClean="0">
                <a:solidFill>
                  <a:srgbClr val="3333CC"/>
                </a:solidFill>
              </a:rPr>
              <a:t> </a:t>
            </a:r>
          </a:p>
          <a:p>
            <a:pPr>
              <a:lnSpc>
                <a:spcPct val="80000"/>
              </a:lnSpc>
              <a:spcBef>
                <a:spcPct val="30000"/>
              </a:spcBef>
              <a:spcAft>
                <a:spcPct val="30000"/>
              </a:spcAft>
            </a:pPr>
            <a:r>
              <a:rPr lang="en-GB" sz="1600" dirty="0" smtClean="0">
                <a:solidFill>
                  <a:srgbClr val="3333CC"/>
                </a:solidFill>
              </a:rPr>
              <a:t>UNIVERSITY OF COIMBRA</a:t>
            </a:r>
            <a:r>
              <a:rPr lang="el-GR" sz="1600" dirty="0" smtClean="0">
                <a:solidFill>
                  <a:srgbClr val="3333CC"/>
                </a:solidFill>
              </a:rPr>
              <a:t>- </a:t>
            </a:r>
            <a:r>
              <a:rPr lang="el-GR" sz="1600" b="1" dirty="0" smtClean="0">
                <a:solidFill>
                  <a:srgbClr val="3333CC"/>
                </a:solidFill>
              </a:rPr>
              <a:t>ΠΟΡΤΟΓΑΛΙΑ</a:t>
            </a:r>
            <a:r>
              <a:rPr lang="el-GR" sz="1600" dirty="0" smtClean="0">
                <a:solidFill>
                  <a:srgbClr val="3333CC"/>
                </a:solidFill>
              </a:rPr>
              <a:t> </a:t>
            </a:r>
          </a:p>
          <a:p>
            <a:pPr>
              <a:lnSpc>
                <a:spcPct val="80000"/>
              </a:lnSpc>
              <a:spcBef>
                <a:spcPct val="30000"/>
              </a:spcBef>
              <a:spcAft>
                <a:spcPct val="30000"/>
              </a:spcAft>
            </a:pPr>
            <a:r>
              <a:rPr lang="en-GB" sz="1600" dirty="0" smtClean="0">
                <a:solidFill>
                  <a:srgbClr val="3333CC"/>
                </a:solidFill>
              </a:rPr>
              <a:t>UNIVERSITY OF PORTO</a:t>
            </a:r>
            <a:r>
              <a:rPr lang="el-GR" sz="1600" dirty="0" smtClean="0">
                <a:solidFill>
                  <a:srgbClr val="3333CC"/>
                </a:solidFill>
              </a:rPr>
              <a:t>- </a:t>
            </a:r>
            <a:r>
              <a:rPr lang="el-GR" sz="1600" b="1" dirty="0" smtClean="0">
                <a:solidFill>
                  <a:srgbClr val="3333CC"/>
                </a:solidFill>
              </a:rPr>
              <a:t>ΠΟΡΤΟΓΑΛΙΑ</a:t>
            </a:r>
          </a:p>
          <a:p>
            <a:pPr>
              <a:lnSpc>
                <a:spcPct val="80000"/>
              </a:lnSpc>
              <a:spcBef>
                <a:spcPct val="30000"/>
              </a:spcBef>
              <a:spcAft>
                <a:spcPct val="30000"/>
              </a:spcAft>
            </a:pPr>
            <a:r>
              <a:rPr lang="en-GB" sz="1600" dirty="0" smtClean="0">
                <a:solidFill>
                  <a:srgbClr val="3333CC"/>
                </a:solidFill>
              </a:rPr>
              <a:t>UNIWERSYTET RZESZOWSKI</a:t>
            </a:r>
            <a:r>
              <a:rPr lang="el-GR" sz="1600" dirty="0" smtClean="0">
                <a:solidFill>
                  <a:srgbClr val="3333CC"/>
                </a:solidFill>
              </a:rPr>
              <a:t>- </a:t>
            </a:r>
            <a:r>
              <a:rPr lang="el-GR" sz="1600" b="1" dirty="0" smtClean="0">
                <a:solidFill>
                  <a:srgbClr val="3333CC"/>
                </a:solidFill>
              </a:rPr>
              <a:t>ΠΟΛΩΝΙΑ</a:t>
            </a:r>
            <a:r>
              <a:rPr lang="el-GR" sz="1600" dirty="0" smtClean="0">
                <a:solidFill>
                  <a:srgbClr val="3333CC"/>
                </a:solidFill>
              </a:rPr>
              <a:t> </a:t>
            </a:r>
          </a:p>
          <a:p>
            <a:pPr>
              <a:lnSpc>
                <a:spcPct val="80000"/>
              </a:lnSpc>
              <a:spcBef>
                <a:spcPct val="30000"/>
              </a:spcBef>
              <a:spcAft>
                <a:spcPct val="30000"/>
              </a:spcAft>
            </a:pPr>
            <a:r>
              <a:rPr lang="en-GB" sz="1600" dirty="0" smtClean="0">
                <a:solidFill>
                  <a:srgbClr val="3333CC"/>
                </a:solidFill>
              </a:rPr>
              <a:t>FREDERICK UNIVERSITY</a:t>
            </a:r>
            <a:r>
              <a:rPr lang="el-GR" sz="1600" dirty="0" smtClean="0">
                <a:solidFill>
                  <a:srgbClr val="3333CC"/>
                </a:solidFill>
              </a:rPr>
              <a:t>- </a:t>
            </a:r>
            <a:r>
              <a:rPr lang="el-GR" sz="1600" b="1" dirty="0" smtClean="0">
                <a:solidFill>
                  <a:srgbClr val="3333CC"/>
                </a:solidFill>
              </a:rPr>
              <a:t>ΚΥΠΡΟΣ</a:t>
            </a:r>
            <a:r>
              <a:rPr lang="el-GR" sz="1600" dirty="0" smtClean="0">
                <a:solidFill>
                  <a:srgbClr val="3333CC"/>
                </a:solidFill>
              </a:rPr>
              <a:t> </a:t>
            </a:r>
          </a:p>
          <a:p>
            <a:pPr>
              <a:lnSpc>
                <a:spcPct val="80000"/>
              </a:lnSpc>
              <a:spcBef>
                <a:spcPct val="30000"/>
              </a:spcBef>
              <a:spcAft>
                <a:spcPct val="30000"/>
              </a:spcAft>
            </a:pPr>
            <a:r>
              <a:rPr lang="en-GB" sz="1600" dirty="0" smtClean="0">
                <a:solidFill>
                  <a:srgbClr val="3333CC"/>
                </a:solidFill>
              </a:rPr>
              <a:t>CASTILLA LA MANCHA</a:t>
            </a:r>
            <a:r>
              <a:rPr lang="el-GR" sz="1600" dirty="0" smtClean="0">
                <a:solidFill>
                  <a:srgbClr val="3333CC"/>
                </a:solidFill>
              </a:rPr>
              <a:t>- </a:t>
            </a:r>
            <a:r>
              <a:rPr lang="el-GR" sz="1600" b="1" dirty="0" smtClean="0">
                <a:solidFill>
                  <a:srgbClr val="3333CC"/>
                </a:solidFill>
              </a:rPr>
              <a:t>ΙΣΠΑΝΙΑ</a:t>
            </a:r>
            <a:r>
              <a:rPr lang="el-GR" sz="1600" dirty="0" smtClean="0">
                <a:solidFill>
                  <a:srgbClr val="3333CC"/>
                </a:solidFill>
              </a:rPr>
              <a:t> </a:t>
            </a:r>
          </a:p>
          <a:p>
            <a:pPr>
              <a:lnSpc>
                <a:spcPct val="80000"/>
              </a:lnSpc>
              <a:spcBef>
                <a:spcPct val="30000"/>
              </a:spcBef>
              <a:spcAft>
                <a:spcPct val="30000"/>
              </a:spcAft>
            </a:pPr>
            <a:r>
              <a:rPr lang="en-GB" sz="1600" dirty="0" smtClean="0">
                <a:solidFill>
                  <a:srgbClr val="3333CC"/>
                </a:solidFill>
              </a:rPr>
              <a:t>CRANFIELD UNIVERSITY</a:t>
            </a:r>
            <a:r>
              <a:rPr lang="el-GR" sz="1600" dirty="0" smtClean="0">
                <a:solidFill>
                  <a:srgbClr val="3333CC"/>
                </a:solidFill>
              </a:rPr>
              <a:t>- </a:t>
            </a:r>
            <a:r>
              <a:rPr lang="el-GR" sz="1600" b="1" dirty="0" smtClean="0">
                <a:solidFill>
                  <a:srgbClr val="3333CC"/>
                </a:solidFill>
              </a:rPr>
              <a:t>ΑΓΓΛΙΑ</a:t>
            </a:r>
            <a:r>
              <a:rPr lang="el-GR" sz="1600" dirty="0" smtClean="0">
                <a:solidFill>
                  <a:srgbClr val="3333CC"/>
                </a:solidFill>
              </a:rPr>
              <a:t> </a:t>
            </a:r>
            <a:r>
              <a:rPr lang="el-GR" sz="1600" dirty="0" smtClean="0"/>
              <a:t>(χρηματοδοτείται 1 εξάμηνο από το Π.Δ.Μ. Το υπόλοιπο διάστημα είναι </a:t>
            </a:r>
            <a:r>
              <a:rPr lang="en-US" sz="1600" b="1" u="sng" dirty="0" smtClean="0"/>
              <a:t>zero grant</a:t>
            </a:r>
            <a:r>
              <a:rPr lang="en-US" sz="1600" dirty="0" smtClean="0"/>
              <a:t>)</a:t>
            </a:r>
            <a:r>
              <a:rPr lang="el-GR" sz="1600" dirty="0" smtClean="0">
                <a:solidFill>
                  <a:srgbClr val="3333CC"/>
                </a:solidFill>
              </a:rPr>
              <a:t> </a:t>
            </a:r>
          </a:p>
          <a:p>
            <a:pPr>
              <a:lnSpc>
                <a:spcPct val="80000"/>
              </a:lnSpc>
              <a:spcBef>
                <a:spcPct val="30000"/>
              </a:spcBef>
              <a:spcAft>
                <a:spcPct val="30000"/>
              </a:spcAft>
            </a:pPr>
            <a:r>
              <a:rPr lang="en-GB" sz="1600" dirty="0" smtClean="0">
                <a:solidFill>
                  <a:srgbClr val="3333CC"/>
                </a:solidFill>
              </a:rPr>
              <a:t>UNIVERSITY OF CENTRAL LANCASHIRE</a:t>
            </a:r>
            <a:r>
              <a:rPr lang="el-GR" sz="1600" dirty="0" smtClean="0">
                <a:solidFill>
                  <a:srgbClr val="3333CC"/>
                </a:solidFill>
              </a:rPr>
              <a:t>- </a:t>
            </a:r>
            <a:r>
              <a:rPr lang="el-GR" sz="1600" b="1" dirty="0" smtClean="0">
                <a:solidFill>
                  <a:srgbClr val="3333CC"/>
                </a:solidFill>
              </a:rPr>
              <a:t>ΚΥΠΡΟΣ</a:t>
            </a:r>
            <a:r>
              <a:rPr lang="el-GR" sz="1600" dirty="0" smtClean="0">
                <a:solidFill>
                  <a:srgbClr val="3333CC"/>
                </a:solidFill>
              </a:rPr>
              <a:t> </a:t>
            </a:r>
          </a:p>
          <a:p>
            <a:pPr>
              <a:lnSpc>
                <a:spcPct val="80000"/>
              </a:lnSpc>
              <a:spcBef>
                <a:spcPct val="30000"/>
              </a:spcBef>
              <a:spcAft>
                <a:spcPct val="30000"/>
              </a:spcAft>
            </a:pPr>
            <a:r>
              <a:rPr lang="en-GB" sz="1600" dirty="0" smtClean="0">
                <a:solidFill>
                  <a:srgbClr val="3333CC"/>
                </a:solidFill>
              </a:rPr>
              <a:t>INSTITUTO POLITACHNICO DE CASTELO BRANCO</a:t>
            </a:r>
            <a:r>
              <a:rPr lang="el-GR" sz="1600" dirty="0" smtClean="0">
                <a:solidFill>
                  <a:srgbClr val="3333CC"/>
                </a:solidFill>
              </a:rPr>
              <a:t>- </a:t>
            </a:r>
            <a:r>
              <a:rPr lang="el-GR" sz="1600" b="1" dirty="0" smtClean="0">
                <a:solidFill>
                  <a:srgbClr val="3333CC"/>
                </a:solidFill>
              </a:rPr>
              <a:t>ΠΟΡΤΟΓΑΛΙΑ</a:t>
            </a:r>
            <a:r>
              <a:rPr lang="el-GR" sz="1600" dirty="0" smtClean="0">
                <a:solidFill>
                  <a:srgbClr val="3333CC"/>
                </a:solidFill>
              </a:rPr>
              <a:t> </a:t>
            </a:r>
          </a:p>
          <a:p>
            <a:pPr>
              <a:lnSpc>
                <a:spcPct val="80000"/>
              </a:lnSpc>
              <a:spcBef>
                <a:spcPct val="30000"/>
              </a:spcBef>
              <a:spcAft>
                <a:spcPct val="30000"/>
              </a:spcAft>
            </a:pPr>
            <a:r>
              <a:rPr lang="en-GB" sz="1600" dirty="0" smtClean="0">
                <a:solidFill>
                  <a:srgbClr val="3333CC"/>
                </a:solidFill>
              </a:rPr>
              <a:t>“1 </a:t>
            </a:r>
            <a:r>
              <a:rPr lang="en-GB" sz="1600" dirty="0" err="1" smtClean="0">
                <a:solidFill>
                  <a:srgbClr val="3333CC"/>
                </a:solidFill>
              </a:rPr>
              <a:t>Decembrie</a:t>
            </a:r>
            <a:r>
              <a:rPr lang="en-GB" sz="1600" dirty="0" smtClean="0">
                <a:solidFill>
                  <a:srgbClr val="3333CC"/>
                </a:solidFill>
              </a:rPr>
              <a:t> 1918” University of Alba Iulia</a:t>
            </a:r>
            <a:r>
              <a:rPr lang="el-GR" sz="1600" dirty="0" smtClean="0">
                <a:solidFill>
                  <a:srgbClr val="3333CC"/>
                </a:solidFill>
              </a:rPr>
              <a:t> - </a:t>
            </a:r>
            <a:r>
              <a:rPr lang="el-GR" sz="1600" b="1" dirty="0" smtClean="0">
                <a:solidFill>
                  <a:srgbClr val="3333CC"/>
                </a:solidFill>
              </a:rPr>
              <a:t>ΡΟΥΜΑΝΙΑ</a:t>
            </a:r>
            <a:r>
              <a:rPr lang="el-GR" sz="1600" dirty="0" smtClean="0">
                <a:solidFill>
                  <a:srgbClr val="3333CC"/>
                </a:solidFill>
              </a:rPr>
              <a:t> </a:t>
            </a:r>
          </a:p>
          <a:p>
            <a:pPr>
              <a:lnSpc>
                <a:spcPct val="80000"/>
              </a:lnSpc>
              <a:spcBef>
                <a:spcPct val="30000"/>
              </a:spcBef>
              <a:spcAft>
                <a:spcPct val="30000"/>
              </a:spcAft>
            </a:pPr>
            <a:r>
              <a:rPr lang="en-GB" sz="1600" dirty="0" smtClean="0">
                <a:solidFill>
                  <a:srgbClr val="3333CC"/>
                </a:solidFill>
              </a:rPr>
              <a:t>UNIVERSITY OF PRIMORSKA</a:t>
            </a:r>
            <a:r>
              <a:rPr lang="el-GR" sz="1600" dirty="0" smtClean="0">
                <a:solidFill>
                  <a:srgbClr val="3333CC"/>
                </a:solidFill>
              </a:rPr>
              <a:t>- </a:t>
            </a:r>
            <a:r>
              <a:rPr lang="el-GR" sz="1600" b="1" dirty="0" smtClean="0">
                <a:solidFill>
                  <a:srgbClr val="3333CC"/>
                </a:solidFill>
              </a:rPr>
              <a:t>ΣΛΟΒΕΝΙΑ</a:t>
            </a:r>
            <a:r>
              <a:rPr lang="el-GR" sz="1600" dirty="0" smtClean="0">
                <a:solidFill>
                  <a:srgbClr val="3333CC"/>
                </a:solidFill>
              </a:rPr>
              <a:t> </a:t>
            </a:r>
          </a:p>
          <a:p>
            <a:pPr>
              <a:lnSpc>
                <a:spcPct val="80000"/>
              </a:lnSpc>
              <a:spcBef>
                <a:spcPct val="30000"/>
              </a:spcBef>
              <a:spcAft>
                <a:spcPct val="30000"/>
              </a:spcAft>
            </a:pPr>
            <a:r>
              <a:rPr lang="en-US" sz="1600" dirty="0" smtClean="0">
                <a:solidFill>
                  <a:srgbClr val="3333CC"/>
                </a:solidFill>
              </a:rPr>
              <a:t>COMMENIUS UNIVERSITY IN BRATISLAVA</a:t>
            </a:r>
            <a:r>
              <a:rPr lang="el-GR" sz="1600" dirty="0" smtClean="0">
                <a:solidFill>
                  <a:srgbClr val="3333CC"/>
                </a:solidFill>
              </a:rPr>
              <a:t>- </a:t>
            </a:r>
            <a:r>
              <a:rPr lang="el-GR" sz="1600" b="1" dirty="0" smtClean="0">
                <a:solidFill>
                  <a:srgbClr val="3333CC"/>
                </a:solidFill>
              </a:rPr>
              <a:t>ΣΛΟΒΑΚΙΑ</a:t>
            </a:r>
            <a:r>
              <a:rPr lang="el-GR" sz="1600" dirty="0" smtClean="0">
                <a:solidFill>
                  <a:srgbClr val="3333CC"/>
                </a:solidFill>
              </a:rPr>
              <a:t> </a:t>
            </a:r>
          </a:p>
          <a:p>
            <a:pPr>
              <a:lnSpc>
                <a:spcPct val="80000"/>
              </a:lnSpc>
              <a:spcBef>
                <a:spcPct val="30000"/>
              </a:spcBef>
              <a:spcAft>
                <a:spcPct val="30000"/>
              </a:spcAft>
            </a:pPr>
            <a:endParaRPr lang="el-GR" sz="1400" b="1" dirty="0" smtClean="0">
              <a:solidFill>
                <a:srgbClr val="3333CC"/>
              </a:solidFill>
            </a:endParaRPr>
          </a:p>
          <a:p>
            <a:pPr>
              <a:lnSpc>
                <a:spcPct val="80000"/>
              </a:lnSpc>
              <a:spcBef>
                <a:spcPct val="30000"/>
              </a:spcBef>
              <a:spcAft>
                <a:spcPct val="30000"/>
              </a:spcAft>
            </a:pPr>
            <a:endParaRPr lang="el-GR" sz="1500" dirty="0" smtClean="0">
              <a:solidFill>
                <a:srgbClr val="3333CC"/>
              </a:solidFill>
            </a:endParaRPr>
          </a:p>
          <a:p>
            <a:pPr>
              <a:lnSpc>
                <a:spcPct val="80000"/>
              </a:lnSpc>
              <a:spcBef>
                <a:spcPct val="30000"/>
              </a:spcBef>
              <a:spcAft>
                <a:spcPct val="30000"/>
              </a:spcAft>
            </a:pPr>
            <a:endParaRPr lang="el-GR" sz="1600" dirty="0">
              <a:solidFill>
                <a:srgbClr val="3333CC"/>
              </a:solidFill>
            </a:endParaRPr>
          </a:p>
        </p:txBody>
      </p:sp>
      <p:pic>
        <p:nvPicPr>
          <p:cNvPr id="4" name="3 - Εικόνα" descr="STUDIES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446396">
            <a:off x="5933259" y="2238266"/>
            <a:ext cx="2817630" cy="11889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Ακτινωτό">
  <a:themeElements>
    <a:clrScheme name="Ακτινωτό 1">
      <a:dk1>
        <a:srgbClr val="000000"/>
      </a:dk1>
      <a:lt1>
        <a:srgbClr val="FFFFFF"/>
      </a:lt1>
      <a:dk2>
        <a:srgbClr val="FFFFFF"/>
      </a:dk2>
      <a:lt2>
        <a:srgbClr val="669999"/>
      </a:lt2>
      <a:accent1>
        <a:srgbClr val="99CCFF"/>
      </a:accent1>
      <a:accent2>
        <a:srgbClr val="9999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8A8AE7"/>
      </a:accent6>
      <a:hlink>
        <a:srgbClr val="996666"/>
      </a:hlink>
      <a:folHlink>
        <a:srgbClr val="6666CC"/>
      </a:folHlink>
    </a:clrScheme>
    <a:fontScheme name="Ακτινωτό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Ακτινωτό 1">
        <a:dk1>
          <a:srgbClr val="000000"/>
        </a:dk1>
        <a:lt1>
          <a:srgbClr val="FFFFFF"/>
        </a:lt1>
        <a:dk2>
          <a:srgbClr val="FFFFFF"/>
        </a:dk2>
        <a:lt2>
          <a:srgbClr val="669999"/>
        </a:lt2>
        <a:accent1>
          <a:srgbClr val="99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8A8AE7"/>
        </a:accent6>
        <a:hlink>
          <a:srgbClr val="996666"/>
        </a:hlink>
        <a:folHlink>
          <a:srgbClr val="66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Ακτινωτό 2">
        <a:dk1>
          <a:srgbClr val="000000"/>
        </a:dk1>
        <a:lt1>
          <a:srgbClr val="FFFFFF"/>
        </a:lt1>
        <a:dk2>
          <a:srgbClr val="FFFFFF"/>
        </a:dk2>
        <a:lt2>
          <a:srgbClr val="817F3F"/>
        </a:lt2>
        <a:accent1>
          <a:srgbClr val="FFCC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8A00"/>
        </a:accent6>
        <a:hlink>
          <a:srgbClr val="996666"/>
        </a:hlink>
        <a:folHlink>
          <a:srgbClr val="C9450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Ακτινωτό 3">
        <a:dk1>
          <a:srgbClr val="CC6600"/>
        </a:dk1>
        <a:lt1>
          <a:srgbClr val="FFFFFF"/>
        </a:lt1>
        <a:dk2>
          <a:srgbClr val="800000"/>
        </a:dk2>
        <a:lt2>
          <a:srgbClr val="FFFFFF"/>
        </a:lt2>
        <a:accent1>
          <a:srgbClr val="FF6600"/>
        </a:accent1>
        <a:accent2>
          <a:srgbClr val="33CCCC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2DB9B9"/>
        </a:accent6>
        <a:hlink>
          <a:srgbClr val="99FF33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Ακτινωτό 4">
        <a:dk1>
          <a:srgbClr val="993300"/>
        </a:dk1>
        <a:lt1>
          <a:srgbClr val="FFFFFF"/>
        </a:lt1>
        <a:dk2>
          <a:srgbClr val="431A01"/>
        </a:dk2>
        <a:lt2>
          <a:srgbClr val="FFFFFF"/>
        </a:lt2>
        <a:accent1>
          <a:srgbClr val="FFCC00"/>
        </a:accent1>
        <a:accent2>
          <a:srgbClr val="FF9966"/>
        </a:accent2>
        <a:accent3>
          <a:srgbClr val="B0ABAA"/>
        </a:accent3>
        <a:accent4>
          <a:srgbClr val="DADADA"/>
        </a:accent4>
        <a:accent5>
          <a:srgbClr val="FFE2AA"/>
        </a:accent5>
        <a:accent6>
          <a:srgbClr val="E78A5C"/>
        </a:accent6>
        <a:hlink>
          <a:srgbClr val="FF66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Ακτινωτό 5">
        <a:dk1>
          <a:srgbClr val="75878B"/>
        </a:dk1>
        <a:lt1>
          <a:srgbClr val="FFFFFF"/>
        </a:lt1>
        <a:dk2>
          <a:srgbClr val="260000"/>
        </a:dk2>
        <a:lt2>
          <a:srgbClr val="FFFFFF"/>
        </a:lt2>
        <a:accent1>
          <a:srgbClr val="0099CC"/>
        </a:accent1>
        <a:accent2>
          <a:srgbClr val="FF3300"/>
        </a:accent2>
        <a:accent3>
          <a:srgbClr val="ACAAAA"/>
        </a:accent3>
        <a:accent4>
          <a:srgbClr val="DADADA"/>
        </a:accent4>
        <a:accent5>
          <a:srgbClr val="AACAE2"/>
        </a:accent5>
        <a:accent6>
          <a:srgbClr val="E72D00"/>
        </a:accent6>
        <a:hlink>
          <a:srgbClr val="FFCC00"/>
        </a:hlink>
        <a:folHlink>
          <a:srgbClr val="CC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Ακτινωτό 6">
        <a:dk1>
          <a:srgbClr val="666699"/>
        </a:dk1>
        <a:lt1>
          <a:srgbClr val="FFFFFF"/>
        </a:lt1>
        <a:dk2>
          <a:srgbClr val="000000"/>
        </a:dk2>
        <a:lt2>
          <a:srgbClr val="FFFFFF"/>
        </a:lt2>
        <a:accent1>
          <a:srgbClr val="9966FF"/>
        </a:accent1>
        <a:accent2>
          <a:srgbClr val="99CCFF"/>
        </a:accent2>
        <a:accent3>
          <a:srgbClr val="AAAAAA"/>
        </a:accent3>
        <a:accent4>
          <a:srgbClr val="DADADA"/>
        </a:accent4>
        <a:accent5>
          <a:srgbClr val="CAB8FF"/>
        </a:accent5>
        <a:accent6>
          <a:srgbClr val="8AB9E7"/>
        </a:accent6>
        <a:hlink>
          <a:srgbClr val="FFFFCC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Ακτινωτό 7">
        <a:dk1>
          <a:srgbClr val="666699"/>
        </a:dk1>
        <a:lt1>
          <a:srgbClr val="FFFFFF"/>
        </a:lt1>
        <a:dk2>
          <a:srgbClr val="2A2A40"/>
        </a:dk2>
        <a:lt2>
          <a:srgbClr val="FFFFFF"/>
        </a:lt2>
        <a:accent1>
          <a:srgbClr val="006699"/>
        </a:accent1>
        <a:accent2>
          <a:srgbClr val="CC9900"/>
        </a:accent2>
        <a:accent3>
          <a:srgbClr val="ACACAF"/>
        </a:accent3>
        <a:accent4>
          <a:srgbClr val="DADADA"/>
        </a:accent4>
        <a:accent5>
          <a:srgbClr val="AAB8CA"/>
        </a:accent5>
        <a:accent6>
          <a:srgbClr val="B98A00"/>
        </a:accent6>
        <a:hlink>
          <a:srgbClr val="CC6600"/>
        </a:hlink>
        <a:folHlink>
          <a:srgbClr val="6C94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Ακτινωτό 8">
        <a:dk1>
          <a:srgbClr val="BECBD8"/>
        </a:dk1>
        <a:lt1>
          <a:srgbClr val="FFFFFF"/>
        </a:lt1>
        <a:dk2>
          <a:srgbClr val="2B335B"/>
        </a:dk2>
        <a:lt2>
          <a:srgbClr val="FFFFFF"/>
        </a:lt2>
        <a:accent1>
          <a:srgbClr val="0099CC"/>
        </a:accent1>
        <a:accent2>
          <a:srgbClr val="B5DBE3"/>
        </a:accent2>
        <a:accent3>
          <a:srgbClr val="ACADB5"/>
        </a:accent3>
        <a:accent4>
          <a:srgbClr val="DADADA"/>
        </a:accent4>
        <a:accent5>
          <a:srgbClr val="AACAE2"/>
        </a:accent5>
        <a:accent6>
          <a:srgbClr val="A4C6CE"/>
        </a:accent6>
        <a:hlink>
          <a:srgbClr val="FFCC00"/>
        </a:hlink>
        <a:folHlink>
          <a:srgbClr val="58648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Ακτινωτό 9">
        <a:dk1>
          <a:srgbClr val="3333FF"/>
        </a:dk1>
        <a:lt1>
          <a:srgbClr val="FFFFFF"/>
        </a:lt1>
        <a:dk2>
          <a:srgbClr val="000099"/>
        </a:dk2>
        <a:lt2>
          <a:srgbClr val="FFFFFF"/>
        </a:lt2>
        <a:accent1>
          <a:srgbClr val="339966"/>
        </a:accent1>
        <a:accent2>
          <a:srgbClr val="9999FF"/>
        </a:accent2>
        <a:accent3>
          <a:srgbClr val="AAAACA"/>
        </a:accent3>
        <a:accent4>
          <a:srgbClr val="DADADA"/>
        </a:accent4>
        <a:accent5>
          <a:srgbClr val="ADCAB8"/>
        </a:accent5>
        <a:accent6>
          <a:srgbClr val="8A8AE7"/>
        </a:accent6>
        <a:hlink>
          <a:srgbClr val="FFFF99"/>
        </a:hlink>
        <a:folHlink>
          <a:srgbClr val="17A0D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Ακτινωτό 10">
        <a:dk1>
          <a:srgbClr val="808000"/>
        </a:dk1>
        <a:lt1>
          <a:srgbClr val="FFFFFF"/>
        </a:lt1>
        <a:dk2>
          <a:srgbClr val="354418"/>
        </a:dk2>
        <a:lt2>
          <a:srgbClr val="FFFFFF"/>
        </a:lt2>
        <a:accent1>
          <a:srgbClr val="60897C"/>
        </a:accent1>
        <a:accent2>
          <a:srgbClr val="99CC00"/>
        </a:accent2>
        <a:accent3>
          <a:srgbClr val="AEB0AB"/>
        </a:accent3>
        <a:accent4>
          <a:srgbClr val="DADADA"/>
        </a:accent4>
        <a:accent5>
          <a:srgbClr val="B6C4BF"/>
        </a:accent5>
        <a:accent6>
          <a:srgbClr val="8AB900"/>
        </a:accent6>
        <a:hlink>
          <a:srgbClr val="CCCC00"/>
        </a:hlink>
        <a:folHlink>
          <a:srgbClr val="66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Προσαρμοσμένη σχεδίαση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Radial</Template>
  <TotalTime>2485</TotalTime>
  <Words>2181</Words>
  <Application>Microsoft Office PowerPoint</Application>
  <PresentationFormat>Προβολή στην οθόνη (4:3)</PresentationFormat>
  <Paragraphs>346</Paragraphs>
  <Slides>35</Slides>
  <Notes>1</Notes>
  <HiddenSlides>0</HiddenSlides>
  <MMClips>0</MMClips>
  <ScaleCrop>false</ScaleCrop>
  <HeadingPairs>
    <vt:vector size="4" baseType="variant">
      <vt:variant>
        <vt:lpstr>Θέμα</vt:lpstr>
      </vt:variant>
      <vt:variant>
        <vt:i4>2</vt:i4>
      </vt:variant>
      <vt:variant>
        <vt:lpstr>Τίτλοι διαφανειών</vt:lpstr>
      </vt:variant>
      <vt:variant>
        <vt:i4>35</vt:i4>
      </vt:variant>
    </vt:vector>
  </HeadingPairs>
  <TitlesOfParts>
    <vt:vector size="37" baseType="lpstr">
      <vt:lpstr>Ακτινωτό</vt:lpstr>
      <vt:lpstr>Προσαρμοσμένη σχεδίαση</vt:lpstr>
      <vt:lpstr>ΠΑΝΕΠΙΣΤΗΜΙΟ ΔΥΤΙΚΗΣ ΜΑΚΕΔΟΝΙΑΣ</vt:lpstr>
      <vt:lpstr>Τι είναι το πρόγραμμα </vt:lpstr>
      <vt:lpstr>Γιατί να συμμετάσχω?</vt:lpstr>
      <vt:lpstr>Ποιους φοιτητές αφορά;</vt:lpstr>
      <vt:lpstr>ΠΡΟΣΦΑΤΑ  ΑΠΟΦΟΙΤΟΙ</vt:lpstr>
      <vt:lpstr>Επιλέξιμα κράτη για κινητικότητα</vt:lpstr>
      <vt:lpstr>Επιλογή της δράσης</vt:lpstr>
      <vt:lpstr>ΣΠΟΥΔΕΣ: ΣΥΝΕΡΓΑΖΟΜΕΝΑ ΙΔΡΥΜΑΤΑ ΤΜΗΜΑΤΟΣ ΜΗΧΑΝΟΛΟΓΩΝ ΜΗΧΑΝΙΚΩΝ</vt:lpstr>
      <vt:lpstr>ΣΠΟΥΔΕΣ: ΣΥΝΕΡΓΑΖΟΜΕΝΑ ΙΔΡΥΜΑΤΑ ΤΜΗΜΑΤΟΣ ΜΗΧΑΝΙΚΩΝ ΠΛΗΡΟΦΟΡΙΚΗΣ &amp; ΤΗΛΕΠΙΚΟΙΝΩΝΙΩΝ</vt:lpstr>
      <vt:lpstr>ΣΠΟΥΔΕΣ: ΣΥΝΕΡΓΑΖΟΜΕΝΑ ΙΔΡΥΜΑΤΑ ΤΜΗΜΑΤΟΣ ΜΗΧΑΝΙΚΩΝ ΠΛΗΡΟΦΟΡΙΚΗΣ &amp; ΤΗΛΕΠΙΚΟΙΝΩΝΙΩΝ (συνέχεια)</vt:lpstr>
      <vt:lpstr>ΣΠΟΥΔΕΣ: ΣΥΝΕΡΓΑΖΟΜΕΝΑ ΙΔΡΥΜΑΤΑ ΤΜΗΜΑΤΟΣ ΜΗΧΑΝΙΚΩΝ ΠΕΡΙΒΑΛΛΟΝΤΟΣ</vt:lpstr>
      <vt:lpstr>Εύρεση φορέα πρακτικής  άσκησης</vt:lpstr>
      <vt:lpstr>Επιλέξιμοι οργανισμοί για πρακτική άσκηση</vt:lpstr>
      <vt:lpstr>Μη επιλέξιμοι φορείς για  πρακτική άσκηση</vt:lpstr>
      <vt:lpstr>Οικονομική επιχορήγηση</vt:lpstr>
      <vt:lpstr>Σπουδές:  Ποσά χρηματοδότησης</vt:lpstr>
      <vt:lpstr>ΣΠΟΥΔΕΣ: Ευπαθείς ομάδες</vt:lpstr>
      <vt:lpstr>Πρακτική άσκηση: Ποσά επιχορήγησης</vt:lpstr>
      <vt:lpstr>Άτομα με ειδικές ανάγκες</vt:lpstr>
      <vt:lpstr>Προϋποθέσεις συμμετοχής</vt:lpstr>
      <vt:lpstr>Η διαδικασία βήμα-βήμα</vt:lpstr>
      <vt:lpstr>Σπουδές: Μοριοδότηση  προσόντων</vt:lpstr>
      <vt:lpstr>Δικαιολογητικά προς το Π.Δ.Μ.</vt:lpstr>
      <vt:lpstr>Επιλέχθηκα για Erasmus!</vt:lpstr>
      <vt:lpstr>Συμφωνία Μάθησης/ Πρακτικής άσκησης</vt:lpstr>
      <vt:lpstr>Έγγραφα πριν την αναχώρηση</vt:lpstr>
      <vt:lpstr>Ανεύρεση στέγης</vt:lpstr>
      <vt:lpstr>Επιστροφή στην Ελλάδα</vt:lpstr>
      <vt:lpstr>Διαδικτυακή Γλωσσική Προετοιμασία (OLS)</vt:lpstr>
      <vt:lpstr>OLS: Τι περιλαμβάνει</vt:lpstr>
      <vt:lpstr>On line γλωσσική αξιολόγηση</vt:lpstr>
      <vt:lpstr>Γλωσσική Αξιολόγηση  (υποχρεωτική)</vt:lpstr>
      <vt:lpstr>On-line γλωσσικά μαθήματα  </vt:lpstr>
      <vt:lpstr>Στοιχεία επικοινωνίας</vt:lpstr>
      <vt:lpstr>Διαφάνεια 35</vt:lpstr>
    </vt:vector>
  </TitlesOfParts>
  <Company>@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ΠΑΝΕΠΙΣΤΗΜΙΟ ΔΥΤΙΚΗΣ ΜΑΚΕΔΟΝΙΑΣ</dc:title>
  <dc:creator>cpetaloti</dc:creator>
  <cp:lastModifiedBy>cpetaloti</cp:lastModifiedBy>
  <cp:revision>166</cp:revision>
  <dcterms:created xsi:type="dcterms:W3CDTF">2013-10-09T11:18:58Z</dcterms:created>
  <dcterms:modified xsi:type="dcterms:W3CDTF">2016-12-13T11:07:18Z</dcterms:modified>
</cp:coreProperties>
</file>