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EF88C-DF61-4ABF-9EB1-24A55660150D}" type="datetimeFigureOut">
              <a:rPr lang="pl-PL" smtClean="0"/>
              <a:t>29.09.2023</a:t>
            </a:fld>
            <a:endParaRPr lang="pl-PL"/>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8A1F25-3284-4D81-A778-760C2908AC50}" type="slidenum">
              <a:rPr lang="pl-PL" smtClean="0"/>
              <a:t>‹#›</a:t>
            </a:fld>
            <a:endParaRPr lang="pl-PL"/>
          </a:p>
        </p:txBody>
      </p:sp>
    </p:spTree>
    <p:extLst>
      <p:ext uri="{BB962C8B-B14F-4D97-AF65-F5344CB8AC3E}">
        <p14:creationId xmlns:p14="http://schemas.microsoft.com/office/powerpoint/2010/main" val="2787901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60DECD3-BB94-ED13-22C4-62A4CD40B53D}"/>
              </a:ext>
            </a:extLst>
          </p:cNvPr>
          <p:cNvSpPr>
            <a:spLocks noGrp="1" noChangeArrowheads="1"/>
          </p:cNvSpPr>
          <p:nvPr>
            <p:ph type="sldNum"/>
          </p:nvPr>
        </p:nvSpPr>
        <p:spPr>
          <a:ln/>
        </p:spPr>
        <p:txBody>
          <a:bodyPr/>
          <a:lstStyle/>
          <a:p>
            <a:fld id="{0E5EA8DA-F585-42B5-8C64-39B871B9F066}" type="slidenum">
              <a:rPr lang="el-GR" altLang="pl-PL"/>
              <a:pPr/>
              <a:t>2</a:t>
            </a:fld>
            <a:endParaRPr lang="el-GR" altLang="pl-PL"/>
          </a:p>
        </p:txBody>
      </p:sp>
      <p:sp>
        <p:nvSpPr>
          <p:cNvPr id="43009" name="Rectangle 1">
            <a:extLst>
              <a:ext uri="{FF2B5EF4-FFF2-40B4-BE49-F238E27FC236}">
                <a16:creationId xmlns:a16="http://schemas.microsoft.com/office/drawing/2014/main" id="{14E13A00-4C76-0FD4-794C-F5746458506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Text Box 2">
            <a:extLst>
              <a:ext uri="{FF2B5EF4-FFF2-40B4-BE49-F238E27FC236}">
                <a16:creationId xmlns:a16="http://schemas.microsoft.com/office/drawing/2014/main" id="{C972AAC8-5514-4E4F-B562-D6862C6F87E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4.1: Explain what it means to describe multiculturalism as the “fourth force” in clinical psychology.</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Increase in cultural diversity in recent years:</a:t>
            </a:r>
            <a:r>
              <a:rPr lang="el-GR" altLang="pl-PL" b="1">
                <a:latin typeface="+mn-lt" charset="0"/>
                <a:cs typeface="+mn-ea" charset="0"/>
              </a:rPr>
              <a:t> </a:t>
            </a:r>
            <a:r>
              <a:rPr lang="el-GR" altLang="pl-PL">
                <a:latin typeface="+mn-lt" charset="0"/>
                <a:cs typeface="+mn-ea" charset="0"/>
              </a:rPr>
              <a:t>The number of people of minority ethnicities, as well as the proportion of the U.S. population they represent, has increased dramatically. For example, in a single decade (1990–2000), the Asian American/Pacific Islander population and the Latino/Latina/Hispanic population each grew by about 50% (U.S. Census Bureau, 2001). As of 2016, there were over 43 million immigrants in the United States, representing over 13% of the population (US Census Bureau, 2017). One in five U.S. schoolchildren speaks a language other than English at home. And by 2050, about half the country’s population will identify at least partially as African American, American Indian, Asian American, or Latino/Latina (U.S. Census Bureau, 2008).</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Especially pronounced in certain parts: For example, over 2/3 of the population of Miami is Latino/Latina/Hispanic (U.S. Census Bureau, 2018b); about 1/3 of the population of San Francisco is comprised of individuals of Asian descent (U.S. Census Bureau, 2018c); and about ¾ of the population of Detroit and 1/2 the population of Washington, D.C., are African American (U.S. Census Bureau, 2018a, 2018d).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43011" name="Text Box 3">
            <a:extLst>
              <a:ext uri="{FF2B5EF4-FFF2-40B4-BE49-F238E27FC236}">
                <a16:creationId xmlns:a16="http://schemas.microsoft.com/office/drawing/2014/main" id="{0F3159EB-845F-FE00-D77F-EE3C531DC38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9CA3BDE-972F-411F-9FC6-52923C309068}" type="slidenum">
              <a:rPr lang="el-GR" altLang="pl-PL">
                <a:latin typeface="+mn-lt" charset="0"/>
                <a:cs typeface="+mn-ea" charset="0"/>
              </a:rPr>
              <a:pPr hangingPunct="1">
                <a:lnSpc>
                  <a:spcPct val="100000"/>
                </a:lnSpc>
                <a:buClrTx/>
                <a:buFontTx/>
                <a:buNone/>
              </a:pPr>
              <a:t>2</a:t>
            </a:fld>
            <a:endParaRPr lang="el-GR" altLang="pl-PL">
              <a:latin typeface="+mn-lt" charset="0"/>
              <a:cs typeface="+mn-ea"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8B7C08B-414F-E789-B9FE-A69225B81F05}"/>
              </a:ext>
            </a:extLst>
          </p:cNvPr>
          <p:cNvSpPr>
            <a:spLocks noGrp="1" noChangeArrowheads="1"/>
          </p:cNvSpPr>
          <p:nvPr>
            <p:ph type="sldNum"/>
          </p:nvPr>
        </p:nvSpPr>
        <p:spPr>
          <a:ln/>
        </p:spPr>
        <p:txBody>
          <a:bodyPr/>
          <a:lstStyle/>
          <a:p>
            <a:fld id="{4C27F0B4-FEFB-49D4-B840-03DE2D0F8836}" type="slidenum">
              <a:rPr lang="el-GR" altLang="pl-PL"/>
              <a:pPr/>
              <a:t>11</a:t>
            </a:fld>
            <a:endParaRPr lang="el-GR" altLang="pl-PL"/>
          </a:p>
        </p:txBody>
      </p:sp>
      <p:sp>
        <p:nvSpPr>
          <p:cNvPr id="52225" name="Rectangle 1">
            <a:extLst>
              <a:ext uri="{FF2B5EF4-FFF2-40B4-BE49-F238E27FC236}">
                <a16:creationId xmlns:a16="http://schemas.microsoft.com/office/drawing/2014/main" id="{6B7F4B2F-80A8-DA5C-5664-DE4C44D34C23}"/>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Text Box 2">
            <a:extLst>
              <a:ext uri="{FF2B5EF4-FFF2-40B4-BE49-F238E27FC236}">
                <a16:creationId xmlns:a16="http://schemas.microsoft.com/office/drawing/2014/main" id="{8D2B97A1-2E93-253E-8746-80641288C51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52227" name="Text Box 3">
            <a:extLst>
              <a:ext uri="{FF2B5EF4-FFF2-40B4-BE49-F238E27FC236}">
                <a16:creationId xmlns:a16="http://schemas.microsoft.com/office/drawing/2014/main" id="{F6CF8AAF-6A57-312E-6D07-5BF356A24AC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AB48C5E-695A-4193-9071-061EEBFEB1DE}" type="slidenum">
              <a:rPr lang="el-GR" altLang="pl-PL">
                <a:latin typeface="+mn-lt" charset="0"/>
                <a:cs typeface="+mn-ea" charset="0"/>
              </a:rPr>
              <a:pPr hangingPunct="1">
                <a:lnSpc>
                  <a:spcPct val="100000"/>
                </a:lnSpc>
                <a:buClrTx/>
                <a:buFontTx/>
                <a:buNone/>
              </a:pPr>
              <a:t>11</a:t>
            </a:fld>
            <a:endParaRPr lang="el-GR" altLang="pl-PL">
              <a:latin typeface="+mn-lt" charset="0"/>
              <a:cs typeface="+mn-ea"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9CD9E58-149B-D95D-1311-7F5618F43577}"/>
              </a:ext>
            </a:extLst>
          </p:cNvPr>
          <p:cNvSpPr>
            <a:spLocks noGrp="1" noChangeArrowheads="1"/>
          </p:cNvSpPr>
          <p:nvPr>
            <p:ph type="sldNum"/>
          </p:nvPr>
        </p:nvSpPr>
        <p:spPr>
          <a:ln/>
        </p:spPr>
        <p:txBody>
          <a:bodyPr/>
          <a:lstStyle/>
          <a:p>
            <a:fld id="{36740E69-7F39-465A-97D3-95E0D4D8CDD2}" type="slidenum">
              <a:rPr lang="el-GR" altLang="pl-PL"/>
              <a:pPr/>
              <a:t>12</a:t>
            </a:fld>
            <a:endParaRPr lang="el-GR" altLang="pl-PL"/>
          </a:p>
        </p:txBody>
      </p:sp>
      <p:sp>
        <p:nvSpPr>
          <p:cNvPr id="53249" name="Rectangle 1">
            <a:extLst>
              <a:ext uri="{FF2B5EF4-FFF2-40B4-BE49-F238E27FC236}">
                <a16:creationId xmlns:a16="http://schemas.microsoft.com/office/drawing/2014/main" id="{C35EB1E8-3549-67ED-1003-05F622A8D6B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Text Box 2">
            <a:extLst>
              <a:ext uri="{FF2B5EF4-FFF2-40B4-BE49-F238E27FC236}">
                <a16:creationId xmlns:a16="http://schemas.microsoft.com/office/drawing/2014/main" id="{6D6522E1-1B05-0063-C0E8-D5EAD89B64C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b="1">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Outline for Cultural Formulation: Instructs clinicians in various aspects of culture to assess in clients, such as cultural identity, cultural conceptualization of distress, and cultural features of the relationship with the mental health professional.</a:t>
            </a:r>
          </a:p>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b="1">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Cultural Formulation Interview: A series of 16 specific questions that can guide a clinician toward a culturally informed interview. </a:t>
            </a:r>
          </a:p>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b="1">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Cultural Concepts of Distress: The glossary of cultural concepts of distress includes nine terms that represent psychological problems observed in groups from various parts of the world.</a:t>
            </a:r>
          </a:p>
          <a:p>
            <a:pPr marL="228600" indent="-215900" eaLnBrk="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a:latin typeface="+mn-lt" charset="0"/>
              <a:cs typeface="+mn-ea" charset="0"/>
            </a:endParaRPr>
          </a:p>
        </p:txBody>
      </p:sp>
      <p:sp>
        <p:nvSpPr>
          <p:cNvPr id="53251" name="Text Box 3">
            <a:extLst>
              <a:ext uri="{FF2B5EF4-FFF2-40B4-BE49-F238E27FC236}">
                <a16:creationId xmlns:a16="http://schemas.microsoft.com/office/drawing/2014/main" id="{519E3002-2210-A0A7-7C71-3D1EFDE77F4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1CE88F4-DF34-4ED8-8288-7F1BB791F6DB}" type="slidenum">
              <a:rPr lang="el-GR" altLang="pl-PL">
                <a:latin typeface="+mn-lt" charset="0"/>
                <a:cs typeface="+mn-ea" charset="0"/>
              </a:rPr>
              <a:pPr hangingPunct="1">
                <a:lnSpc>
                  <a:spcPct val="100000"/>
                </a:lnSpc>
                <a:buClrTx/>
                <a:buFontTx/>
                <a:buNone/>
              </a:pPr>
              <a:t>12</a:t>
            </a:fld>
            <a:endParaRPr lang="el-GR" altLang="pl-PL">
              <a:latin typeface="+mn-lt" charset="0"/>
              <a:cs typeface="+mn-ea"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619B7BC-6CD5-EB2C-EC93-3338DB9303CA}"/>
              </a:ext>
            </a:extLst>
          </p:cNvPr>
          <p:cNvSpPr>
            <a:spLocks noGrp="1" noChangeArrowheads="1"/>
          </p:cNvSpPr>
          <p:nvPr>
            <p:ph type="sldNum"/>
          </p:nvPr>
        </p:nvSpPr>
        <p:spPr>
          <a:ln/>
        </p:spPr>
        <p:txBody>
          <a:bodyPr/>
          <a:lstStyle/>
          <a:p>
            <a:fld id="{633B5D47-BA61-4953-9B61-F9845149F18B}" type="slidenum">
              <a:rPr lang="el-GR" altLang="pl-PL"/>
              <a:pPr/>
              <a:t>13</a:t>
            </a:fld>
            <a:endParaRPr lang="el-GR" altLang="pl-PL"/>
          </a:p>
        </p:txBody>
      </p:sp>
      <p:sp>
        <p:nvSpPr>
          <p:cNvPr id="54273" name="Rectangle 1">
            <a:extLst>
              <a:ext uri="{FF2B5EF4-FFF2-40B4-BE49-F238E27FC236}">
                <a16:creationId xmlns:a16="http://schemas.microsoft.com/office/drawing/2014/main" id="{28974AED-00C1-9453-3D36-A0414392B0D7}"/>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8E9026AB-FCB7-DA94-18A8-C67DDA4C027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The Minnesota Multiphasic Personality Inventory: It is a popular and well-respected personality test, underwent a major overhaul in the 1980s, resulting in the publication of the MMPI-2 in 1989. Compared with the original MMPI, the normative scores for the MMPI-2 were based on population samples much more representative of the cultural diversity of the U.S. population.</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Wechsler tests of intelligence : The adult and child versions of the Wechsler tests of intelligence (e.g., Wechsler Adult Intelligence Scale, Wechsler Intelligence Scale for Children), which are among the most widely used and highly esteemed in their respective categories. </a:t>
            </a:r>
          </a:p>
        </p:txBody>
      </p:sp>
      <p:sp>
        <p:nvSpPr>
          <p:cNvPr id="54275" name="Text Box 3">
            <a:extLst>
              <a:ext uri="{FF2B5EF4-FFF2-40B4-BE49-F238E27FC236}">
                <a16:creationId xmlns:a16="http://schemas.microsoft.com/office/drawing/2014/main" id="{1DA78154-81DD-4D1F-A9EC-157BD426308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3416AC1-55CC-4CBB-8FF3-4973E079D870}" type="slidenum">
              <a:rPr lang="el-GR" altLang="pl-PL">
                <a:latin typeface="+mn-lt" charset="0"/>
                <a:cs typeface="+mn-ea" charset="0"/>
              </a:rPr>
              <a:pPr hangingPunct="1">
                <a:lnSpc>
                  <a:spcPct val="100000"/>
                </a:lnSpc>
                <a:buClrTx/>
                <a:buFontTx/>
                <a:buNone/>
              </a:pPr>
              <a:t>13</a:t>
            </a:fld>
            <a:endParaRPr lang="el-GR" altLang="pl-PL">
              <a:latin typeface="+mn-lt" charset="0"/>
              <a:cs typeface="+mn-ea"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108E12E-0F9E-04CE-D74D-5A0006B03780}"/>
              </a:ext>
            </a:extLst>
          </p:cNvPr>
          <p:cNvSpPr>
            <a:spLocks noGrp="1" noChangeArrowheads="1"/>
          </p:cNvSpPr>
          <p:nvPr>
            <p:ph type="sldNum"/>
          </p:nvPr>
        </p:nvSpPr>
        <p:spPr>
          <a:ln/>
        </p:spPr>
        <p:txBody>
          <a:bodyPr/>
          <a:lstStyle/>
          <a:p>
            <a:fld id="{71D7F268-94C0-4E4C-A7AA-08D87508A59F}" type="slidenum">
              <a:rPr lang="el-GR" altLang="pl-PL"/>
              <a:pPr/>
              <a:t>14</a:t>
            </a:fld>
            <a:endParaRPr lang="el-GR" altLang="pl-PL"/>
          </a:p>
        </p:txBody>
      </p:sp>
      <p:sp>
        <p:nvSpPr>
          <p:cNvPr id="55297" name="Rectangle 1">
            <a:extLst>
              <a:ext uri="{FF2B5EF4-FFF2-40B4-BE49-F238E27FC236}">
                <a16:creationId xmlns:a16="http://schemas.microsoft.com/office/drawing/2014/main" id="{641091ED-24C2-970A-2380-00540272121D}"/>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Text Box 2">
            <a:extLst>
              <a:ext uri="{FF2B5EF4-FFF2-40B4-BE49-F238E27FC236}">
                <a16:creationId xmlns:a16="http://schemas.microsoft.com/office/drawing/2014/main" id="{001494B1-F015-9C3F-D66A-7F291DD7AA4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Multicultural counseling competence is defined as the counselor’s acquisition of awareness, knowledge, and skills needed to function effectively in a pluralistic democratic society . . . and on an organizational/societal level, advocating effectively to develop new theories, practices, policies, and organizational structures that are more responsive to all groups.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When clients perceive their therapists as culturally competent, they are more likely to form strong working relationships with them, which leads to fewer therapy drop-outs and better therapy outcomes (Owen, Tao, Leach, &amp; Rodolfa, 2011; Soto et al., 2018). </a:t>
            </a:r>
          </a:p>
        </p:txBody>
      </p:sp>
      <p:sp>
        <p:nvSpPr>
          <p:cNvPr id="55299" name="Text Box 3">
            <a:extLst>
              <a:ext uri="{FF2B5EF4-FFF2-40B4-BE49-F238E27FC236}">
                <a16:creationId xmlns:a16="http://schemas.microsoft.com/office/drawing/2014/main" id="{8DC7E137-51D2-A2A1-2F89-C99EA151BD5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B6571C4-8B5E-4FBC-9838-CB04C80E6AD3}" type="slidenum">
              <a:rPr lang="el-GR" altLang="pl-PL">
                <a:latin typeface="+mn-lt" charset="0"/>
                <a:cs typeface="+mn-ea" charset="0"/>
              </a:rPr>
              <a:pPr hangingPunct="1">
                <a:lnSpc>
                  <a:spcPct val="100000"/>
                </a:lnSpc>
                <a:buClrTx/>
                <a:buFontTx/>
                <a:buNone/>
              </a:pPr>
              <a:t>14</a:t>
            </a:fld>
            <a:endParaRPr lang="el-GR" altLang="pl-PL">
              <a:latin typeface="+mn-lt" charset="0"/>
              <a:cs typeface="+mn-ea"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D9C88E95-A410-5366-44B4-8D3F8F710588}"/>
              </a:ext>
            </a:extLst>
          </p:cNvPr>
          <p:cNvSpPr>
            <a:spLocks noGrp="1" noChangeArrowheads="1"/>
          </p:cNvSpPr>
          <p:nvPr>
            <p:ph type="sldNum"/>
          </p:nvPr>
        </p:nvSpPr>
        <p:spPr>
          <a:ln/>
        </p:spPr>
        <p:txBody>
          <a:bodyPr/>
          <a:lstStyle/>
          <a:p>
            <a:fld id="{1508CAE6-26DE-4E79-90E0-AD4551B5B8DF}" type="slidenum">
              <a:rPr lang="el-GR" altLang="pl-PL"/>
              <a:pPr/>
              <a:t>15</a:t>
            </a:fld>
            <a:endParaRPr lang="el-GR" altLang="pl-PL"/>
          </a:p>
        </p:txBody>
      </p:sp>
      <p:sp>
        <p:nvSpPr>
          <p:cNvPr id="56321" name="Rectangle 1">
            <a:extLst>
              <a:ext uri="{FF2B5EF4-FFF2-40B4-BE49-F238E27FC236}">
                <a16:creationId xmlns:a16="http://schemas.microsoft.com/office/drawing/2014/main" id="{6377E5E4-CBC5-832E-DCD8-ECDCC355962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Text Box 2">
            <a:extLst>
              <a:ext uri="{FF2B5EF4-FFF2-40B4-BE49-F238E27FC236}">
                <a16:creationId xmlns:a16="http://schemas.microsoft.com/office/drawing/2014/main" id="{A5A8C8E2-5250-E266-E47A-328DF60B1B8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56323" name="Text Box 3">
            <a:extLst>
              <a:ext uri="{FF2B5EF4-FFF2-40B4-BE49-F238E27FC236}">
                <a16:creationId xmlns:a16="http://schemas.microsoft.com/office/drawing/2014/main" id="{095DEB0A-C10E-6FF9-35F8-2192141058A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A827BE4-FD67-4802-A952-4052B6B31A4A}" type="slidenum">
              <a:rPr lang="el-GR" altLang="pl-PL">
                <a:latin typeface="+mn-lt" charset="0"/>
                <a:cs typeface="+mn-ea" charset="0"/>
              </a:rPr>
              <a:pPr hangingPunct="1">
                <a:lnSpc>
                  <a:spcPct val="100000"/>
                </a:lnSpc>
                <a:buClrTx/>
                <a:buFontTx/>
                <a:buNone/>
              </a:pPr>
              <a:t>15</a:t>
            </a:fld>
            <a:endParaRPr lang="el-GR" altLang="pl-PL">
              <a:latin typeface="+mn-lt" charset="0"/>
              <a:cs typeface="+mn-ea"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D49497B2-953F-ED9B-ECED-36BF83C367A9}"/>
              </a:ext>
            </a:extLst>
          </p:cNvPr>
          <p:cNvSpPr>
            <a:spLocks noGrp="1" noChangeArrowheads="1"/>
          </p:cNvSpPr>
          <p:nvPr>
            <p:ph type="sldNum"/>
          </p:nvPr>
        </p:nvSpPr>
        <p:spPr>
          <a:ln/>
        </p:spPr>
        <p:txBody>
          <a:bodyPr/>
          <a:lstStyle/>
          <a:p>
            <a:fld id="{D5CB3B03-D0A8-41E9-8015-E061AA6CD67A}" type="slidenum">
              <a:rPr lang="el-GR" altLang="pl-PL"/>
              <a:pPr/>
              <a:t>16</a:t>
            </a:fld>
            <a:endParaRPr lang="el-GR" altLang="pl-PL"/>
          </a:p>
        </p:txBody>
      </p:sp>
      <p:sp>
        <p:nvSpPr>
          <p:cNvPr id="57345" name="Rectangle 1">
            <a:extLst>
              <a:ext uri="{FF2B5EF4-FFF2-40B4-BE49-F238E27FC236}">
                <a16:creationId xmlns:a16="http://schemas.microsoft.com/office/drawing/2014/main" id="{126DA832-1704-49C3-5143-9927ACD35BF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Text Box 2">
            <a:extLst>
              <a:ext uri="{FF2B5EF4-FFF2-40B4-BE49-F238E27FC236}">
                <a16:creationId xmlns:a16="http://schemas.microsoft.com/office/drawing/2014/main" id="{28969E18-A250-8945-2C72-BFC3D0192DD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57347" name="Text Box 3">
            <a:extLst>
              <a:ext uri="{FF2B5EF4-FFF2-40B4-BE49-F238E27FC236}">
                <a16:creationId xmlns:a16="http://schemas.microsoft.com/office/drawing/2014/main" id="{D74061EF-A7EF-562B-3FAD-769D0836E9E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8AA32EE-7F5E-45C4-9A55-14C02F82C7F0}" type="slidenum">
              <a:rPr lang="el-GR" altLang="pl-PL">
                <a:latin typeface="+mn-lt" charset="0"/>
                <a:cs typeface="+mn-ea" charset="0"/>
              </a:rPr>
              <a:pPr hangingPunct="1">
                <a:lnSpc>
                  <a:spcPct val="100000"/>
                </a:lnSpc>
                <a:buClrTx/>
                <a:buFontTx/>
                <a:buNone/>
              </a:pPr>
              <a:t>16</a:t>
            </a:fld>
            <a:endParaRPr lang="el-GR" altLang="pl-PL">
              <a:latin typeface="+mn-lt" charset="0"/>
              <a:cs typeface="+mn-ea"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2433F14-EBC7-C3EE-4AD5-E12B3C28B73B}"/>
              </a:ext>
            </a:extLst>
          </p:cNvPr>
          <p:cNvSpPr>
            <a:spLocks noGrp="1" noChangeArrowheads="1"/>
          </p:cNvSpPr>
          <p:nvPr>
            <p:ph type="sldNum"/>
          </p:nvPr>
        </p:nvSpPr>
        <p:spPr>
          <a:ln/>
        </p:spPr>
        <p:txBody>
          <a:bodyPr/>
          <a:lstStyle/>
          <a:p>
            <a:fld id="{D12D268A-56E5-4B9C-BE16-7BAE2DF7C2DA}" type="slidenum">
              <a:rPr lang="el-GR" altLang="pl-PL"/>
              <a:pPr/>
              <a:t>17</a:t>
            </a:fld>
            <a:endParaRPr lang="el-GR" altLang="pl-PL"/>
          </a:p>
        </p:txBody>
      </p:sp>
      <p:sp>
        <p:nvSpPr>
          <p:cNvPr id="58369" name="Rectangle 1">
            <a:extLst>
              <a:ext uri="{FF2B5EF4-FFF2-40B4-BE49-F238E27FC236}">
                <a16:creationId xmlns:a16="http://schemas.microsoft.com/office/drawing/2014/main" id="{B438D65C-1B14-AFFA-50B7-4245A784204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Text Box 2">
            <a:extLst>
              <a:ext uri="{FF2B5EF4-FFF2-40B4-BE49-F238E27FC236}">
                <a16:creationId xmlns:a16="http://schemas.microsoft.com/office/drawing/2014/main" id="{874CB3A7-D5AE-A775-4C64-1EDA64E5B2B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Acknowledge knowledge of client’s culture groups: Cultural knowledge should include not only the current lifestyle of the members of the cultural group, but also the group’s history, especially regarding major social and political issues. For example, the history of African Americans—including slavery, cruelty, exploitation, and overt and covert racism—can understandably affect the formation of a trusting relationship with a psychologist or with the mental health system more generally.</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Make continual efforts in learning: This can be achieved through reading, direct experiences, relationships with people of diverse cultures, etc.  </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58371" name="Text Box 3">
            <a:extLst>
              <a:ext uri="{FF2B5EF4-FFF2-40B4-BE49-F238E27FC236}">
                <a16:creationId xmlns:a16="http://schemas.microsoft.com/office/drawing/2014/main" id="{103F3761-701C-577B-C5C8-FC703C260C7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1D0CFD4-FD26-412D-BA4B-7F4AA64EAF21}" type="slidenum">
              <a:rPr lang="el-GR" altLang="pl-PL">
                <a:latin typeface="+mn-lt" charset="0"/>
                <a:cs typeface="+mn-ea" charset="0"/>
              </a:rPr>
              <a:pPr hangingPunct="1">
                <a:lnSpc>
                  <a:spcPct val="100000"/>
                </a:lnSpc>
                <a:buClrTx/>
                <a:buFontTx/>
                <a:buNone/>
              </a:pPr>
              <a:t>17</a:t>
            </a:fld>
            <a:endParaRPr lang="el-GR" altLang="pl-PL">
              <a:latin typeface="+mn-lt" charset="0"/>
              <a:cs typeface="+mn-e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402314-AB61-53D7-4A9A-B21A849FE3C3}"/>
              </a:ext>
            </a:extLst>
          </p:cNvPr>
          <p:cNvSpPr>
            <a:spLocks noGrp="1" noChangeArrowheads="1"/>
          </p:cNvSpPr>
          <p:nvPr>
            <p:ph type="sldNum"/>
          </p:nvPr>
        </p:nvSpPr>
        <p:spPr>
          <a:ln/>
        </p:spPr>
        <p:txBody>
          <a:bodyPr/>
          <a:lstStyle/>
          <a:p>
            <a:fld id="{1D99C25A-0791-47B6-A52A-0FEDF0BB37F4}" type="slidenum">
              <a:rPr lang="el-GR" altLang="pl-PL"/>
              <a:pPr/>
              <a:t>18</a:t>
            </a:fld>
            <a:endParaRPr lang="el-GR" altLang="pl-PL"/>
          </a:p>
        </p:txBody>
      </p:sp>
      <p:sp>
        <p:nvSpPr>
          <p:cNvPr id="59393" name="Rectangle 1">
            <a:extLst>
              <a:ext uri="{FF2B5EF4-FFF2-40B4-BE49-F238E27FC236}">
                <a16:creationId xmlns:a16="http://schemas.microsoft.com/office/drawing/2014/main" id="{E1A7A816-5287-3510-DD19-E3A07B240885}"/>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Text Box 2">
            <a:extLst>
              <a:ext uri="{FF2B5EF4-FFF2-40B4-BE49-F238E27FC236}">
                <a16:creationId xmlns:a16="http://schemas.microsoft.com/office/drawing/2014/main" id="{473FBE07-924A-0FF9-76F3-4F8A7423B74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Appreciate the heterogeneity inherent in every culture: Psychologists should not assume that every individual is typical of their cultural group. In other words, although a cultural group may have a collective tendency, an individual member of that group may vary greatly from that tendency. To assume that a member of a cultural group will exhibit all the characteristics common to that group is to prejudge. The individual would be better served by a psychologist who appreciates the cultural group norms but also appreciates the heterogeneity inherent in every culture. </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59395" name="Text Box 3">
            <a:extLst>
              <a:ext uri="{FF2B5EF4-FFF2-40B4-BE49-F238E27FC236}">
                <a16:creationId xmlns:a16="http://schemas.microsoft.com/office/drawing/2014/main" id="{03C2C9CA-847D-6415-7C49-BA38C6A8E2D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C41F869-1919-480A-AF39-4360034A15FB}" type="slidenum">
              <a:rPr lang="el-GR" altLang="pl-PL">
                <a:latin typeface="+mn-lt" charset="0"/>
                <a:cs typeface="+mn-ea" charset="0"/>
              </a:rPr>
              <a:pPr hangingPunct="1">
                <a:lnSpc>
                  <a:spcPct val="100000"/>
                </a:lnSpc>
                <a:buClrTx/>
                <a:buFontTx/>
                <a:buNone/>
              </a:pPr>
              <a:t>18</a:t>
            </a:fld>
            <a:endParaRPr lang="el-GR" altLang="pl-PL">
              <a:latin typeface="+mn-lt" charset="0"/>
              <a:cs typeface="+mn-ea"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CECAB91-2D73-60EB-3F86-B8F587512004}"/>
              </a:ext>
            </a:extLst>
          </p:cNvPr>
          <p:cNvSpPr>
            <a:spLocks noGrp="1" noChangeArrowheads="1"/>
          </p:cNvSpPr>
          <p:nvPr>
            <p:ph type="sldNum"/>
          </p:nvPr>
        </p:nvSpPr>
        <p:spPr>
          <a:ln/>
        </p:spPr>
        <p:txBody>
          <a:bodyPr/>
          <a:lstStyle/>
          <a:p>
            <a:fld id="{57A4BFFF-6022-4834-8480-287BCDBEF4AD}" type="slidenum">
              <a:rPr lang="el-GR" altLang="pl-PL"/>
              <a:pPr/>
              <a:t>19</a:t>
            </a:fld>
            <a:endParaRPr lang="el-GR" altLang="pl-PL"/>
          </a:p>
        </p:txBody>
      </p:sp>
      <p:sp>
        <p:nvSpPr>
          <p:cNvPr id="60417" name="Rectangle 1">
            <a:extLst>
              <a:ext uri="{FF2B5EF4-FFF2-40B4-BE49-F238E27FC236}">
                <a16:creationId xmlns:a16="http://schemas.microsoft.com/office/drawing/2014/main" id="{FFB9C59F-ED1F-486E-7394-2A98C7381732}"/>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Text Box 2">
            <a:extLst>
              <a:ext uri="{FF2B5EF4-FFF2-40B4-BE49-F238E27FC236}">
                <a16:creationId xmlns:a16="http://schemas.microsoft.com/office/drawing/2014/main" id="{9E8907F7-4EA1-C1EE-D89E-3527F3F622F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Acculturation strategies: When people find themselves in a new cultural environment, they may respond in a variety of ways, especially with regard to adopting elements of the new culture or retaining elements of their original culture.</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Assimilation: In this, an individual adopts much of the new culture and abandons much of the original.</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Separation: In this, an individual rejects much of the new culture and retains much of the original.</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Marginalization: In this, an individual rejects both the new and the original culture.</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Integration: In this, an individual adopts much of the new culture and retains much of the original.</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0419" name="Text Box 3">
            <a:extLst>
              <a:ext uri="{FF2B5EF4-FFF2-40B4-BE49-F238E27FC236}">
                <a16:creationId xmlns:a16="http://schemas.microsoft.com/office/drawing/2014/main" id="{2495538A-F17D-E9FF-8AFB-6AEC3DF3904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DF3736D-4E4A-4A9A-9C4C-138B94A92D64}" type="slidenum">
              <a:rPr lang="el-GR" altLang="pl-PL">
                <a:latin typeface="+mn-lt" charset="0"/>
                <a:cs typeface="+mn-ea" charset="0"/>
              </a:rPr>
              <a:pPr hangingPunct="1">
                <a:lnSpc>
                  <a:spcPct val="100000"/>
                </a:lnSpc>
                <a:buClrTx/>
                <a:buFontTx/>
                <a:buNone/>
              </a:pPr>
              <a:t>19</a:t>
            </a:fld>
            <a:endParaRPr lang="el-GR" altLang="pl-PL">
              <a:latin typeface="+mn-lt" charset="0"/>
              <a:cs typeface="+mn-ea"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9C10C327-02E9-BC06-3EF9-01D7CDA81AE3}"/>
              </a:ext>
            </a:extLst>
          </p:cNvPr>
          <p:cNvSpPr>
            <a:spLocks noGrp="1" noChangeArrowheads="1"/>
          </p:cNvSpPr>
          <p:nvPr>
            <p:ph type="sldNum"/>
          </p:nvPr>
        </p:nvSpPr>
        <p:spPr>
          <a:ln/>
        </p:spPr>
        <p:txBody>
          <a:bodyPr/>
          <a:lstStyle/>
          <a:p>
            <a:fld id="{13BC4596-0692-41CB-8A09-E3EFFBACD5B1}" type="slidenum">
              <a:rPr lang="el-GR" altLang="pl-PL"/>
              <a:pPr/>
              <a:t>20</a:t>
            </a:fld>
            <a:endParaRPr lang="el-GR" altLang="pl-PL"/>
          </a:p>
        </p:txBody>
      </p:sp>
      <p:sp>
        <p:nvSpPr>
          <p:cNvPr id="61441" name="Rectangle 1">
            <a:extLst>
              <a:ext uri="{FF2B5EF4-FFF2-40B4-BE49-F238E27FC236}">
                <a16:creationId xmlns:a16="http://schemas.microsoft.com/office/drawing/2014/main" id="{E6CA1984-E484-62CA-CC27-0C00C941B8DD}"/>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Text Box 2">
            <a:extLst>
              <a:ext uri="{FF2B5EF4-FFF2-40B4-BE49-F238E27FC236}">
                <a16:creationId xmlns:a16="http://schemas.microsoft.com/office/drawing/2014/main" id="{FECBEF33-6AF5-FC6A-07F5-6FC64615E9B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Microaggressions: These often center on ethnicity or race (e.g., Franklin, 2007; Sue, Capodilupo, &amp; Holder, 2008) but can involve any number of differences between people, such as age, gender, socioeconomic status, religion/spirituality, or sexual orientation. A review of research on the effects of microaggressions finds that they cause distress and can contribute to serious psychological problems (Lui &amp; Quezada, 2019).  Unfortunately, clinical psychologists (and other mental health professionals) are not immune from committing microaggressions against their clients, and those microaggressions can cause damage to the progress a client might otherwise make (Owen et al., 2018; Spengler et al., 2016). </a:t>
            </a:r>
          </a:p>
        </p:txBody>
      </p:sp>
      <p:sp>
        <p:nvSpPr>
          <p:cNvPr id="61443" name="Text Box 3">
            <a:extLst>
              <a:ext uri="{FF2B5EF4-FFF2-40B4-BE49-F238E27FC236}">
                <a16:creationId xmlns:a16="http://schemas.microsoft.com/office/drawing/2014/main" id="{BF180C78-78C7-B003-9664-9B60C3C8A17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94236C6-9250-44C2-B665-98194921D4CC}" type="slidenum">
              <a:rPr lang="el-GR" altLang="pl-PL">
                <a:latin typeface="+mn-lt" charset="0"/>
                <a:cs typeface="+mn-ea" charset="0"/>
              </a:rPr>
              <a:pPr hangingPunct="1">
                <a:lnSpc>
                  <a:spcPct val="100000"/>
                </a:lnSpc>
                <a:buClrTx/>
                <a:buFontTx/>
                <a:buNone/>
              </a:pPr>
              <a:t>20</a:t>
            </a:fld>
            <a:endParaRPr lang="el-GR" altLang="pl-PL">
              <a:latin typeface="+mn-lt" charset="0"/>
              <a:cs typeface="+mn-e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578CC06-941C-B71F-E29D-4348C3E31478}"/>
              </a:ext>
            </a:extLst>
          </p:cNvPr>
          <p:cNvSpPr>
            <a:spLocks noGrp="1" noChangeArrowheads="1"/>
          </p:cNvSpPr>
          <p:nvPr>
            <p:ph type="sldNum"/>
          </p:nvPr>
        </p:nvSpPr>
        <p:spPr>
          <a:ln/>
        </p:spPr>
        <p:txBody>
          <a:bodyPr/>
          <a:lstStyle/>
          <a:p>
            <a:fld id="{DF59186D-436E-4386-AE0B-52BA72780DA7}" type="slidenum">
              <a:rPr lang="el-GR" altLang="pl-PL"/>
              <a:pPr/>
              <a:t>3</a:t>
            </a:fld>
            <a:endParaRPr lang="el-GR" altLang="pl-PL"/>
          </a:p>
        </p:txBody>
      </p:sp>
      <p:sp>
        <p:nvSpPr>
          <p:cNvPr id="44033" name="Rectangle 1">
            <a:extLst>
              <a:ext uri="{FF2B5EF4-FFF2-40B4-BE49-F238E27FC236}">
                <a16:creationId xmlns:a16="http://schemas.microsoft.com/office/drawing/2014/main" id="{3C3856E7-C465-1B41-D71B-8D9C013E261D}"/>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Text Box 2">
            <a:extLst>
              <a:ext uri="{FF2B5EF4-FFF2-40B4-BE49-F238E27FC236}">
                <a16:creationId xmlns:a16="http://schemas.microsoft.com/office/drawing/2014/main" id="{48BCDC37-E0F3-924C-3F5F-C79BF556D01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4.1: Explain what it means to describe multiculturalism as the “fourth force” in clinical psychology.</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Multiculturalism: The impact of issues of culture and diversity on mental health professionals in recent years has been so extensive that some authors have identified multiculturalism as a defining issue of the current era of psychology. For example, Pedersen (1990, 1999, 2008) has put forth the argument that in the evolution of the clinical/counseling field, multiculturalism represents the “fourth force.”</a:t>
            </a:r>
          </a:p>
        </p:txBody>
      </p:sp>
      <p:sp>
        <p:nvSpPr>
          <p:cNvPr id="44035" name="Text Box 3">
            <a:extLst>
              <a:ext uri="{FF2B5EF4-FFF2-40B4-BE49-F238E27FC236}">
                <a16:creationId xmlns:a16="http://schemas.microsoft.com/office/drawing/2014/main" id="{6CEFFA84-D65D-4A14-69C4-21E92BA2576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03EF6F2-817D-4244-9FD3-A7926B26AD69}" type="slidenum">
              <a:rPr lang="el-GR" altLang="pl-PL">
                <a:latin typeface="+mn-lt" charset="0"/>
                <a:cs typeface="+mn-ea" charset="0"/>
              </a:rPr>
              <a:pPr hangingPunct="1">
                <a:lnSpc>
                  <a:spcPct val="100000"/>
                </a:lnSpc>
                <a:buClrTx/>
                <a:buFontTx/>
                <a:buNone/>
              </a:pPr>
              <a:t>3</a:t>
            </a:fld>
            <a:endParaRPr lang="el-GR" altLang="pl-PL">
              <a:latin typeface="+mn-lt" charset="0"/>
              <a:cs typeface="+mn-e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1725001-C808-567B-119A-3B3E324B5BBC}"/>
              </a:ext>
            </a:extLst>
          </p:cNvPr>
          <p:cNvSpPr>
            <a:spLocks noGrp="1" noChangeArrowheads="1"/>
          </p:cNvSpPr>
          <p:nvPr>
            <p:ph type="sldNum"/>
          </p:nvPr>
        </p:nvSpPr>
        <p:spPr>
          <a:ln/>
        </p:spPr>
        <p:txBody>
          <a:bodyPr/>
          <a:lstStyle/>
          <a:p>
            <a:fld id="{B4522D99-F005-4275-BC8E-77975A891871}" type="slidenum">
              <a:rPr lang="el-GR" altLang="pl-PL"/>
              <a:pPr/>
              <a:t>21</a:t>
            </a:fld>
            <a:endParaRPr lang="el-GR" altLang="pl-PL"/>
          </a:p>
        </p:txBody>
      </p:sp>
      <p:sp>
        <p:nvSpPr>
          <p:cNvPr id="62465" name="Rectangle 1">
            <a:extLst>
              <a:ext uri="{FF2B5EF4-FFF2-40B4-BE49-F238E27FC236}">
                <a16:creationId xmlns:a16="http://schemas.microsoft.com/office/drawing/2014/main" id="{1291D853-D6FB-6D7C-577B-61BAA5B4E4B2}"/>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Text Box 2">
            <a:extLst>
              <a:ext uri="{FF2B5EF4-FFF2-40B4-BE49-F238E27FC236}">
                <a16:creationId xmlns:a16="http://schemas.microsoft.com/office/drawing/2014/main" id="{AC9E9E7B-4A74-A0E5-2BFC-450ECF9663C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2467" name="Text Box 3">
            <a:extLst>
              <a:ext uri="{FF2B5EF4-FFF2-40B4-BE49-F238E27FC236}">
                <a16:creationId xmlns:a16="http://schemas.microsoft.com/office/drawing/2014/main" id="{751CCE8A-E316-A396-55AC-587143992DF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096BEC7-CF92-4E9C-BAA4-E92D2AE5DF09}" type="slidenum">
              <a:rPr lang="el-GR" altLang="pl-PL">
                <a:latin typeface="+mn-lt" charset="0"/>
                <a:cs typeface="+mn-ea" charset="0"/>
              </a:rPr>
              <a:pPr hangingPunct="1">
                <a:lnSpc>
                  <a:spcPct val="100000"/>
                </a:lnSpc>
                <a:buClrTx/>
                <a:buFontTx/>
                <a:buNone/>
              </a:pPr>
              <a:t>21</a:t>
            </a:fld>
            <a:endParaRPr lang="el-GR" altLang="pl-PL">
              <a:latin typeface="+mn-lt" charset="0"/>
              <a:cs typeface="+mn-ea"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FB110E8C-2521-C396-E891-FB7BC7C6777C}"/>
              </a:ext>
            </a:extLst>
          </p:cNvPr>
          <p:cNvSpPr>
            <a:spLocks noGrp="1" noChangeArrowheads="1"/>
          </p:cNvSpPr>
          <p:nvPr>
            <p:ph type="sldNum"/>
          </p:nvPr>
        </p:nvSpPr>
        <p:spPr>
          <a:ln/>
        </p:spPr>
        <p:txBody>
          <a:bodyPr/>
          <a:lstStyle/>
          <a:p>
            <a:fld id="{E811AFC9-A2EA-4C7A-BD75-E17445570390}" type="slidenum">
              <a:rPr lang="el-GR" altLang="pl-PL"/>
              <a:pPr/>
              <a:t>22</a:t>
            </a:fld>
            <a:endParaRPr lang="el-GR" altLang="pl-PL"/>
          </a:p>
        </p:txBody>
      </p:sp>
      <p:sp>
        <p:nvSpPr>
          <p:cNvPr id="63489" name="Rectangle 1">
            <a:extLst>
              <a:ext uri="{FF2B5EF4-FFF2-40B4-BE49-F238E27FC236}">
                <a16:creationId xmlns:a16="http://schemas.microsoft.com/office/drawing/2014/main" id="{22D37438-2296-30F4-4FDA-C98BDB20190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Text Box 2">
            <a:extLst>
              <a:ext uri="{FF2B5EF4-FFF2-40B4-BE49-F238E27FC236}">
                <a16:creationId xmlns:a16="http://schemas.microsoft.com/office/drawing/2014/main" id="{31A47533-BCFB-06BC-C2E1-3B45A1D3F1C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Adaptation of treatments for diverse groups: A study shows the importance of cultural adaptation of therapies by showing what can happen when such adaptation does not happen: expressive writing, a technique that has produced positive therapy outcomes for many clients struggling with posttraumatic symptoms (in studies that featured mostly White clients) unexpectedly worsened symptoms of a group of about 100 Chinese-American women (Gallagher et al., 2018).  Meta-analyses suggest that overall, cultural adaptations to evidence-based therapies produce positive therapy outcomes (Soto et al., 2018). </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3491" name="Text Box 3">
            <a:extLst>
              <a:ext uri="{FF2B5EF4-FFF2-40B4-BE49-F238E27FC236}">
                <a16:creationId xmlns:a16="http://schemas.microsoft.com/office/drawing/2014/main" id="{ABE6DF08-F190-C9CB-3436-C4B5B044970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0D4B7F8-E962-4692-BB61-E7621078E8A3}" type="slidenum">
              <a:rPr lang="el-GR" altLang="pl-PL">
                <a:latin typeface="+mn-lt" charset="0"/>
                <a:cs typeface="+mn-ea" charset="0"/>
              </a:rPr>
              <a:pPr hangingPunct="1">
                <a:lnSpc>
                  <a:spcPct val="100000"/>
                </a:lnSpc>
                <a:buClrTx/>
                <a:buFontTx/>
                <a:buNone/>
              </a:pPr>
              <a:t>22</a:t>
            </a:fld>
            <a:endParaRPr lang="el-GR" altLang="pl-PL">
              <a:latin typeface="+mn-lt" charset="0"/>
              <a:cs typeface="+mn-ea"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DF9E316C-6EA8-BA83-C3AA-FDDC9D705356}"/>
              </a:ext>
            </a:extLst>
          </p:cNvPr>
          <p:cNvSpPr>
            <a:spLocks noGrp="1" noChangeArrowheads="1"/>
          </p:cNvSpPr>
          <p:nvPr>
            <p:ph type="sldNum"/>
          </p:nvPr>
        </p:nvSpPr>
        <p:spPr>
          <a:ln/>
        </p:spPr>
        <p:txBody>
          <a:bodyPr/>
          <a:lstStyle/>
          <a:p>
            <a:fld id="{8DA2211D-C71A-4733-9A23-F71B25884D2A}" type="slidenum">
              <a:rPr lang="el-GR" altLang="pl-PL"/>
              <a:pPr/>
              <a:t>23</a:t>
            </a:fld>
            <a:endParaRPr lang="el-GR" altLang="pl-PL"/>
          </a:p>
        </p:txBody>
      </p:sp>
      <p:sp>
        <p:nvSpPr>
          <p:cNvPr id="64513" name="Rectangle 1">
            <a:extLst>
              <a:ext uri="{FF2B5EF4-FFF2-40B4-BE49-F238E27FC236}">
                <a16:creationId xmlns:a16="http://schemas.microsoft.com/office/drawing/2014/main" id="{8D563249-6765-1F47-18DA-46E32F5F5451}"/>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Text Box 2">
            <a:extLst>
              <a:ext uri="{FF2B5EF4-FFF2-40B4-BE49-F238E27FC236}">
                <a16:creationId xmlns:a16="http://schemas.microsoft.com/office/drawing/2014/main" id="{FCF506AC-D15E-4DE1-88A3-644E7D83080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4.3: Speculate how cultural competence could be demonstrated with psychotherapy clients of various backgrounds.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Need for therapists to keep language effects in mind during client interactions: For clients who speak more than one language, the language in which the therapist talks with the client can have important consequences.  One study focused on the assessment of bilingual individuals with symptoms of schizophrenia and schizoaffective disorder.  Those who were interviewed in their first language (their “mother tongue”) generally reported a higher number and severity of symptoms than those who were interviewed in their second (“acquired”) language (Brown &amp; Weisman de Mamani, 2017). </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4515" name="Text Box 3">
            <a:extLst>
              <a:ext uri="{FF2B5EF4-FFF2-40B4-BE49-F238E27FC236}">
                <a16:creationId xmlns:a16="http://schemas.microsoft.com/office/drawing/2014/main" id="{F85293A2-4F04-7A9F-0221-333FB88CEEE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DEC5CE9-23E1-4E74-92CB-5A597C9EBABB}" type="slidenum">
              <a:rPr lang="el-GR" altLang="pl-PL">
                <a:latin typeface="+mn-lt" charset="0"/>
                <a:cs typeface="+mn-ea" charset="0"/>
              </a:rPr>
              <a:pPr hangingPunct="1">
                <a:lnSpc>
                  <a:spcPct val="100000"/>
                </a:lnSpc>
                <a:buClrTx/>
                <a:buFontTx/>
                <a:buNone/>
              </a:pPr>
              <a:t>23</a:t>
            </a:fld>
            <a:endParaRPr lang="el-GR" altLang="pl-PL">
              <a:latin typeface="+mn-lt" charset="0"/>
              <a:cs typeface="+mn-ea"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686720EA-046C-6EFF-017E-6A41E7F63F52}"/>
              </a:ext>
            </a:extLst>
          </p:cNvPr>
          <p:cNvSpPr>
            <a:spLocks noGrp="1" noChangeArrowheads="1"/>
          </p:cNvSpPr>
          <p:nvPr>
            <p:ph type="sldNum"/>
          </p:nvPr>
        </p:nvSpPr>
        <p:spPr>
          <a:ln/>
        </p:spPr>
        <p:txBody>
          <a:bodyPr/>
          <a:lstStyle/>
          <a:p>
            <a:fld id="{159B490B-07ED-41E6-BD9C-6ED96BE36111}" type="slidenum">
              <a:rPr lang="el-GR" altLang="pl-PL"/>
              <a:pPr/>
              <a:t>24</a:t>
            </a:fld>
            <a:endParaRPr lang="el-GR" altLang="pl-PL"/>
          </a:p>
        </p:txBody>
      </p:sp>
      <p:sp>
        <p:nvSpPr>
          <p:cNvPr id="65537" name="Rectangle 1">
            <a:extLst>
              <a:ext uri="{FF2B5EF4-FFF2-40B4-BE49-F238E27FC236}">
                <a16:creationId xmlns:a16="http://schemas.microsoft.com/office/drawing/2014/main" id="{084457D8-EF4C-32B5-E40B-1B532B7BBD8F}"/>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Text Box 2">
            <a:extLst>
              <a:ext uri="{FF2B5EF4-FFF2-40B4-BE49-F238E27FC236}">
                <a16:creationId xmlns:a16="http://schemas.microsoft.com/office/drawing/2014/main" id="{E86980FC-AC85-CAFD-EDFC-FAC953C1EE8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4.4: Compare major perspectives on the similarities and differences among people.</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Etic Versus Emic Perspective: Terms derived from field of linguistics from the terms </a:t>
            </a:r>
            <a:r>
              <a:rPr lang="el-GR" altLang="pl-PL" i="1">
                <a:latin typeface="+mn-lt" charset="0"/>
                <a:cs typeface="+mn-ea" charset="0"/>
              </a:rPr>
              <a:t>phonetic</a:t>
            </a:r>
            <a:r>
              <a:rPr lang="el-GR" altLang="pl-PL">
                <a:latin typeface="+mn-lt" charset="0"/>
                <a:cs typeface="+mn-ea" charset="0"/>
              </a:rPr>
              <a:t> and </a:t>
            </a:r>
            <a:r>
              <a:rPr lang="el-GR" altLang="pl-PL" i="1">
                <a:latin typeface="+mn-lt" charset="0"/>
                <a:cs typeface="+mn-ea" charset="0"/>
              </a:rPr>
              <a:t>phonemic</a:t>
            </a:r>
            <a:r>
              <a:rPr lang="el-GR" altLang="pl-PL">
                <a:latin typeface="+mn-lt" charset="0"/>
                <a:cs typeface="+mn-ea" charset="0"/>
              </a:rPr>
              <a:t>. Historically, linguists have used the term </a:t>
            </a:r>
            <a:r>
              <a:rPr lang="el-GR" altLang="pl-PL" i="1">
                <a:latin typeface="+mn-lt" charset="0"/>
                <a:cs typeface="+mn-ea" charset="0"/>
              </a:rPr>
              <a:t>phonetics</a:t>
            </a:r>
            <a:r>
              <a:rPr lang="el-GR" altLang="pl-PL">
                <a:latin typeface="+mn-lt" charset="0"/>
                <a:cs typeface="+mn-ea" charset="0"/>
              </a:rPr>
              <a:t> for sounds that are common to all languages and the term </a:t>
            </a:r>
            <a:r>
              <a:rPr lang="el-GR" altLang="pl-PL" i="1">
                <a:latin typeface="+mn-lt" charset="0"/>
                <a:cs typeface="+mn-ea" charset="0"/>
              </a:rPr>
              <a:t>phonemics</a:t>
            </a:r>
            <a:r>
              <a:rPr lang="el-GR" altLang="pl-PL">
                <a:latin typeface="+mn-lt" charset="0"/>
                <a:cs typeface="+mn-ea" charset="0"/>
              </a:rPr>
              <a:t> for sounds that are specific to a particular language (Dana, 1993; Pike, 1967). The distinction between the two terms were used in linguistics—essentially, </a:t>
            </a:r>
            <a:r>
              <a:rPr lang="el-GR" altLang="pl-PL" i="1">
                <a:latin typeface="+mn-lt" charset="0"/>
                <a:cs typeface="+mn-ea" charset="0"/>
              </a:rPr>
              <a:t>universality</a:t>
            </a:r>
            <a:r>
              <a:rPr lang="el-GR" altLang="pl-PL">
                <a:latin typeface="+mn-lt" charset="0"/>
                <a:cs typeface="+mn-ea" charset="0"/>
              </a:rPr>
              <a:t> versus </a:t>
            </a:r>
            <a:r>
              <a:rPr lang="el-GR" altLang="pl-PL" i="1">
                <a:latin typeface="+mn-lt" charset="0"/>
                <a:cs typeface="+mn-ea" charset="0"/>
              </a:rPr>
              <a:t>culture specificity</a:t>
            </a:r>
            <a:r>
              <a:rPr lang="el-GR" altLang="pl-PL">
                <a:latin typeface="+mn-lt" charset="0"/>
                <a:cs typeface="+mn-ea" charset="0"/>
              </a:rPr>
              <a:t>—remains in the way the terms </a:t>
            </a:r>
            <a:r>
              <a:rPr lang="el-GR" altLang="pl-PL" i="1">
                <a:latin typeface="+mn-lt" charset="0"/>
                <a:cs typeface="+mn-ea" charset="0"/>
              </a:rPr>
              <a:t>etic</a:t>
            </a:r>
            <a:r>
              <a:rPr lang="el-GR" altLang="pl-PL">
                <a:latin typeface="+mn-lt" charset="0"/>
                <a:cs typeface="+mn-ea" charset="0"/>
              </a:rPr>
              <a:t> and </a:t>
            </a:r>
            <a:r>
              <a:rPr lang="el-GR" altLang="pl-PL" i="1">
                <a:latin typeface="+mn-lt" charset="0"/>
                <a:cs typeface="+mn-ea" charset="0"/>
              </a:rPr>
              <a:t>emic</a:t>
            </a:r>
            <a:r>
              <a:rPr lang="el-GR" altLang="pl-PL">
                <a:latin typeface="+mn-lt" charset="0"/>
                <a:cs typeface="+mn-ea" charset="0"/>
              </a:rPr>
              <a:t> are currently used in psychology.</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Dominant during early days of psychology: When most people teaching and practicing psychology were male, of European descent, and of middle-class or higher socioeconomic standing. Generally, their viewpoint was put forth as the normative viewpoint on issues such as defining psychological health, identifying and labeling psychological disorders, and developing therapy approaches.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5539" name="Text Box 3">
            <a:extLst>
              <a:ext uri="{FF2B5EF4-FFF2-40B4-BE49-F238E27FC236}">
                <a16:creationId xmlns:a16="http://schemas.microsoft.com/office/drawing/2014/main" id="{8D349BBB-875E-D1D7-6004-E311B8EB606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410BFAF-762C-4EDA-BA94-2BCFAFAACE10}" type="slidenum">
              <a:rPr lang="el-GR" altLang="pl-PL">
                <a:latin typeface="+mn-lt" charset="0"/>
                <a:cs typeface="+mn-ea" charset="0"/>
              </a:rPr>
              <a:pPr hangingPunct="1">
                <a:lnSpc>
                  <a:spcPct val="100000"/>
                </a:lnSpc>
                <a:buClrTx/>
                <a:buFontTx/>
                <a:buNone/>
              </a:pPr>
              <a:t>24</a:t>
            </a:fld>
            <a:endParaRPr lang="el-GR" altLang="pl-PL">
              <a:latin typeface="+mn-lt" charset="0"/>
              <a:cs typeface="+mn-ea"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8AF690D-96FE-7BF7-2465-2A12E76862AD}"/>
              </a:ext>
            </a:extLst>
          </p:cNvPr>
          <p:cNvSpPr>
            <a:spLocks noGrp="1" noChangeArrowheads="1"/>
          </p:cNvSpPr>
          <p:nvPr>
            <p:ph type="sldNum"/>
          </p:nvPr>
        </p:nvSpPr>
        <p:spPr>
          <a:ln/>
        </p:spPr>
        <p:txBody>
          <a:bodyPr/>
          <a:lstStyle/>
          <a:p>
            <a:fld id="{F97F1CB9-003B-4FE4-9275-E44CFBA9295F}" type="slidenum">
              <a:rPr lang="el-GR" altLang="pl-PL"/>
              <a:pPr/>
              <a:t>25</a:t>
            </a:fld>
            <a:endParaRPr lang="el-GR" altLang="pl-PL"/>
          </a:p>
        </p:txBody>
      </p:sp>
      <p:sp>
        <p:nvSpPr>
          <p:cNvPr id="66561" name="Rectangle 1">
            <a:extLst>
              <a:ext uri="{FF2B5EF4-FFF2-40B4-BE49-F238E27FC236}">
                <a16:creationId xmlns:a16="http://schemas.microsoft.com/office/drawing/2014/main" id="{B03C8801-D65C-672C-612A-F35C769E74E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Text Box 2">
            <a:extLst>
              <a:ext uri="{FF2B5EF4-FFF2-40B4-BE49-F238E27FC236}">
                <a16:creationId xmlns:a16="http://schemas.microsoft.com/office/drawing/2014/main" id="{D74B94CA-9F27-68D2-515A-04FE6F7A996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4.4: Compare major perspectives on the similarities and differences among people.</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6563" name="Text Box 3">
            <a:extLst>
              <a:ext uri="{FF2B5EF4-FFF2-40B4-BE49-F238E27FC236}">
                <a16:creationId xmlns:a16="http://schemas.microsoft.com/office/drawing/2014/main" id="{0A4C8BFE-BD5A-B387-A8F5-DD6CDA45292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FD53A5B-5600-4670-834F-9BF4BC2F8D04}" type="slidenum">
              <a:rPr lang="el-GR" altLang="pl-PL">
                <a:latin typeface="+mn-lt" charset="0"/>
                <a:cs typeface="+mn-ea" charset="0"/>
              </a:rPr>
              <a:pPr hangingPunct="1">
                <a:lnSpc>
                  <a:spcPct val="100000"/>
                </a:lnSpc>
                <a:buClrTx/>
                <a:buFontTx/>
                <a:buNone/>
              </a:pPr>
              <a:t>25</a:t>
            </a:fld>
            <a:endParaRPr lang="el-GR" altLang="pl-PL">
              <a:latin typeface="+mn-lt" charset="0"/>
              <a:cs typeface="+mn-ea"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F54F06A-B99F-EB7D-4F39-D30F1ADEA560}"/>
              </a:ext>
            </a:extLst>
          </p:cNvPr>
          <p:cNvSpPr>
            <a:spLocks noGrp="1" noChangeArrowheads="1"/>
          </p:cNvSpPr>
          <p:nvPr>
            <p:ph type="sldNum"/>
          </p:nvPr>
        </p:nvSpPr>
        <p:spPr>
          <a:ln/>
        </p:spPr>
        <p:txBody>
          <a:bodyPr/>
          <a:lstStyle/>
          <a:p>
            <a:fld id="{A87CFCF5-B877-428A-AB59-940629960B4A}" type="slidenum">
              <a:rPr lang="el-GR" altLang="pl-PL"/>
              <a:pPr/>
              <a:t>26</a:t>
            </a:fld>
            <a:endParaRPr lang="el-GR" altLang="pl-PL"/>
          </a:p>
        </p:txBody>
      </p:sp>
      <p:sp>
        <p:nvSpPr>
          <p:cNvPr id="67585" name="Rectangle 1">
            <a:extLst>
              <a:ext uri="{FF2B5EF4-FFF2-40B4-BE49-F238E27FC236}">
                <a16:creationId xmlns:a16="http://schemas.microsoft.com/office/drawing/2014/main" id="{708DC364-A720-DC55-2029-7A6F5CAF0252}"/>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Text Box 2">
            <a:extLst>
              <a:ext uri="{FF2B5EF4-FFF2-40B4-BE49-F238E27FC236}">
                <a16:creationId xmlns:a16="http://schemas.microsoft.com/office/drawing/2014/main" id="{3F6D895E-EE94-8F2F-3487-49002BF5AF3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4.4: Compare major perspectives on the similarities and differences among people.</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Individual Level: All individuals are, in some respects, like no other individuals.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Group Level: Where the premise is that “all individuals are, in some respects, like some other individuals.”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Universal Level: All individuals are, in some respects, like all other individuals.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7587" name="Text Box 3">
            <a:extLst>
              <a:ext uri="{FF2B5EF4-FFF2-40B4-BE49-F238E27FC236}">
                <a16:creationId xmlns:a16="http://schemas.microsoft.com/office/drawing/2014/main" id="{3CB7C83E-D9D1-AEA6-15B9-34320F902292}"/>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E5F40CF-041E-4EA2-8BD2-4736E44C6198}" type="slidenum">
              <a:rPr lang="el-GR" altLang="pl-PL">
                <a:latin typeface="+mn-lt" charset="0"/>
                <a:cs typeface="+mn-ea" charset="0"/>
              </a:rPr>
              <a:pPr hangingPunct="1">
                <a:lnSpc>
                  <a:spcPct val="100000"/>
                </a:lnSpc>
                <a:buClrTx/>
                <a:buFontTx/>
                <a:buNone/>
              </a:pPr>
              <a:t>26</a:t>
            </a:fld>
            <a:endParaRPr lang="el-GR" altLang="pl-PL">
              <a:latin typeface="+mn-lt" charset="0"/>
              <a:cs typeface="+mn-ea"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C4E8AB2C-5ADB-535C-6D38-080B5C7D8AC6}"/>
              </a:ext>
            </a:extLst>
          </p:cNvPr>
          <p:cNvSpPr>
            <a:spLocks noGrp="1" noChangeArrowheads="1"/>
          </p:cNvSpPr>
          <p:nvPr>
            <p:ph type="sldNum"/>
          </p:nvPr>
        </p:nvSpPr>
        <p:spPr>
          <a:ln/>
        </p:spPr>
        <p:txBody>
          <a:bodyPr/>
          <a:lstStyle/>
          <a:p>
            <a:fld id="{198405CB-B41A-4DC8-ACFE-EE522B553CB1}" type="slidenum">
              <a:rPr lang="el-GR" altLang="pl-PL"/>
              <a:pPr/>
              <a:t>27</a:t>
            </a:fld>
            <a:endParaRPr lang="el-GR" altLang="pl-PL"/>
          </a:p>
        </p:txBody>
      </p:sp>
      <p:sp>
        <p:nvSpPr>
          <p:cNvPr id="68609" name="Rectangle 1">
            <a:extLst>
              <a:ext uri="{FF2B5EF4-FFF2-40B4-BE49-F238E27FC236}">
                <a16:creationId xmlns:a16="http://schemas.microsoft.com/office/drawing/2014/main" id="{7E6D3B2F-F866-C42E-0F14-582C23EA5995}"/>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Text Box 2">
            <a:extLst>
              <a:ext uri="{FF2B5EF4-FFF2-40B4-BE49-F238E27FC236}">
                <a16:creationId xmlns:a16="http://schemas.microsoft.com/office/drawing/2014/main" id="{85406E94-2533-BC87-8BCF-070C9E2A5ED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4.5: Define “culture” in the context of clinical psychology.</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Subculture: For example: prison culture.</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8611" name="Text Box 3">
            <a:extLst>
              <a:ext uri="{FF2B5EF4-FFF2-40B4-BE49-F238E27FC236}">
                <a16:creationId xmlns:a16="http://schemas.microsoft.com/office/drawing/2014/main" id="{21282234-40C5-3D35-3840-F4C01027CC6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A12F3B6-22C2-431D-B522-60809F041FC3}" type="slidenum">
              <a:rPr lang="el-GR" altLang="pl-PL">
                <a:latin typeface="+mn-lt" charset="0"/>
                <a:cs typeface="+mn-ea" charset="0"/>
              </a:rPr>
              <a:pPr hangingPunct="1">
                <a:lnSpc>
                  <a:spcPct val="100000"/>
                </a:lnSpc>
                <a:buClrTx/>
                <a:buFontTx/>
                <a:buNone/>
              </a:pPr>
              <a:t>27</a:t>
            </a:fld>
            <a:endParaRPr lang="el-GR" altLang="pl-PL">
              <a:latin typeface="+mn-lt" charset="0"/>
              <a:cs typeface="+mn-ea"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DF1DA777-5399-25EF-E840-E0EEF80B6B0D}"/>
              </a:ext>
            </a:extLst>
          </p:cNvPr>
          <p:cNvSpPr>
            <a:spLocks noGrp="1" noChangeArrowheads="1"/>
          </p:cNvSpPr>
          <p:nvPr>
            <p:ph type="sldNum"/>
          </p:nvPr>
        </p:nvSpPr>
        <p:spPr>
          <a:ln/>
        </p:spPr>
        <p:txBody>
          <a:bodyPr/>
          <a:lstStyle/>
          <a:p>
            <a:fld id="{E48D2847-0157-4632-BDBA-DF8F1BA258E5}" type="slidenum">
              <a:rPr lang="el-GR" altLang="pl-PL"/>
              <a:pPr/>
              <a:t>28</a:t>
            </a:fld>
            <a:endParaRPr lang="el-GR" altLang="pl-PL"/>
          </a:p>
        </p:txBody>
      </p:sp>
      <p:sp>
        <p:nvSpPr>
          <p:cNvPr id="69633" name="Rectangle 1">
            <a:extLst>
              <a:ext uri="{FF2B5EF4-FFF2-40B4-BE49-F238E27FC236}">
                <a16:creationId xmlns:a16="http://schemas.microsoft.com/office/drawing/2014/main" id="{17933B48-18E8-4E56-64D6-D118DF1CBDF7}"/>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Text Box 2">
            <a:extLst>
              <a:ext uri="{FF2B5EF4-FFF2-40B4-BE49-F238E27FC236}">
                <a16:creationId xmlns:a16="http://schemas.microsoft.com/office/drawing/2014/main" id="{8D88A5A3-88B7-CE75-D10B-4E87FA69632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4.5: Define “culture” in the context of clinical psychology.</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69635" name="Text Box 3">
            <a:extLst>
              <a:ext uri="{FF2B5EF4-FFF2-40B4-BE49-F238E27FC236}">
                <a16:creationId xmlns:a16="http://schemas.microsoft.com/office/drawing/2014/main" id="{4F7F0B46-6660-B88D-EA41-2833F5A2EEE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4F071F2-5E02-4CD5-A3A1-A91D25EB84FC}" type="slidenum">
              <a:rPr lang="el-GR" altLang="pl-PL">
                <a:latin typeface="+mn-lt" charset="0"/>
                <a:cs typeface="+mn-ea" charset="0"/>
              </a:rPr>
              <a:pPr hangingPunct="1">
                <a:lnSpc>
                  <a:spcPct val="100000"/>
                </a:lnSpc>
                <a:buClrTx/>
                <a:buFontTx/>
                <a:buNone/>
              </a:pPr>
              <a:t>28</a:t>
            </a:fld>
            <a:endParaRPr lang="el-GR" altLang="pl-PL">
              <a:latin typeface="+mn-lt" charset="0"/>
              <a:cs typeface="+mn-ea"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2FFFE57-A888-78AB-DE52-CFF1CE0B78FF}"/>
              </a:ext>
            </a:extLst>
          </p:cNvPr>
          <p:cNvSpPr>
            <a:spLocks noGrp="1" noChangeArrowheads="1"/>
          </p:cNvSpPr>
          <p:nvPr>
            <p:ph type="sldNum"/>
          </p:nvPr>
        </p:nvSpPr>
        <p:spPr>
          <a:ln/>
        </p:spPr>
        <p:txBody>
          <a:bodyPr/>
          <a:lstStyle/>
          <a:p>
            <a:fld id="{D6555748-419E-4AF9-BC34-778DA5C9D9FD}" type="slidenum">
              <a:rPr lang="el-GR" altLang="pl-PL"/>
              <a:pPr/>
              <a:t>29</a:t>
            </a:fld>
            <a:endParaRPr lang="el-GR" altLang="pl-PL"/>
          </a:p>
        </p:txBody>
      </p:sp>
      <p:sp>
        <p:nvSpPr>
          <p:cNvPr id="70657" name="Rectangle 1">
            <a:extLst>
              <a:ext uri="{FF2B5EF4-FFF2-40B4-BE49-F238E27FC236}">
                <a16:creationId xmlns:a16="http://schemas.microsoft.com/office/drawing/2014/main" id="{B6031A4C-C781-210A-20F9-8EF09429A87F}"/>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Text Box 2">
            <a:extLst>
              <a:ext uri="{FF2B5EF4-FFF2-40B4-BE49-F238E27FC236}">
                <a16:creationId xmlns:a16="http://schemas.microsoft.com/office/drawing/2014/main" id="{C9D3439E-590D-403D-D651-537FED0D4EA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28600" indent="-215900" eaLnBrk="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marL="228600" indent="-215900" eaLnBrk="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a:latin typeface="+mn-lt" charset="0"/>
              <a:cs typeface="+mn-ea" charset="0"/>
            </a:endParaRPr>
          </a:p>
          <a:p>
            <a:pPr marL="228600" indent="-215900" eaLnBrk="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Identification of seven critical elements for a “multiculturally infused psychology curriculum”</a:t>
            </a:r>
            <a:r>
              <a:rPr lang="el-GR" altLang="pl-PL" b="1">
                <a:latin typeface="+mn-lt" charset="0"/>
                <a:cs typeface="+mn-ea" charset="0"/>
              </a:rPr>
              <a:t>: </a:t>
            </a:r>
            <a:r>
              <a:rPr lang="el-GR" altLang="pl-PL">
                <a:latin typeface="+mn-lt" charset="0"/>
                <a:cs typeface="+mn-ea" charset="0"/>
              </a:rPr>
              <a:t>By Fouad and Arredondo (2006, as cited in Fouad, 2006) – graduate training programs should:</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Explicitly state a commitment to diversity.</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Actively make an effort to recruit graduate students from diverse populations.</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Actively make an effort to recruit and retain a diverse faculty.</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Make efforts to make the admissions process fair and equitable.</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Ensure that students gain awareness of their own cultural values and biases, knowledge of other groups, and skills to work with diverse populations.</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Examine all courses for an infusion of a culture-centered approach throughout the curriculum. </a:t>
            </a:r>
          </a:p>
          <a:p>
            <a:pPr marL="228600" indent="-227013" eaLnBrk="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Evaluate students on their cultural competence on a regular basis. </a:t>
            </a:r>
          </a:p>
        </p:txBody>
      </p:sp>
      <p:sp>
        <p:nvSpPr>
          <p:cNvPr id="70659" name="Text Box 3">
            <a:extLst>
              <a:ext uri="{FF2B5EF4-FFF2-40B4-BE49-F238E27FC236}">
                <a16:creationId xmlns:a16="http://schemas.microsoft.com/office/drawing/2014/main" id="{FA81D9D0-BF10-3720-6E80-1C6D1D92B12B}"/>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EE5AAF5-C054-4624-B05F-E3D244A0DDEF}" type="slidenum">
              <a:rPr lang="el-GR" altLang="pl-PL">
                <a:latin typeface="+mn-lt" charset="0"/>
                <a:cs typeface="+mn-ea" charset="0"/>
              </a:rPr>
              <a:pPr hangingPunct="1">
                <a:lnSpc>
                  <a:spcPct val="100000"/>
                </a:lnSpc>
                <a:buClrTx/>
                <a:buFontTx/>
                <a:buNone/>
              </a:pPr>
              <a:t>29</a:t>
            </a:fld>
            <a:endParaRPr lang="el-GR" altLang="pl-PL">
              <a:latin typeface="+mn-lt" charset="0"/>
              <a:cs typeface="+mn-ea"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1D86C62-6A19-1B06-C5BD-C35661ACE619}"/>
              </a:ext>
            </a:extLst>
          </p:cNvPr>
          <p:cNvSpPr>
            <a:spLocks noGrp="1" noChangeArrowheads="1"/>
          </p:cNvSpPr>
          <p:nvPr>
            <p:ph type="sldNum"/>
          </p:nvPr>
        </p:nvSpPr>
        <p:spPr>
          <a:ln/>
        </p:spPr>
        <p:txBody>
          <a:bodyPr/>
          <a:lstStyle/>
          <a:p>
            <a:fld id="{A5A40AFD-D390-425B-BAB8-B46B8D03C001}" type="slidenum">
              <a:rPr lang="el-GR" altLang="pl-PL"/>
              <a:pPr/>
              <a:t>30</a:t>
            </a:fld>
            <a:endParaRPr lang="el-GR" altLang="pl-PL"/>
          </a:p>
        </p:txBody>
      </p:sp>
      <p:sp>
        <p:nvSpPr>
          <p:cNvPr id="71681" name="Rectangle 1">
            <a:extLst>
              <a:ext uri="{FF2B5EF4-FFF2-40B4-BE49-F238E27FC236}">
                <a16:creationId xmlns:a16="http://schemas.microsoft.com/office/drawing/2014/main" id="{25A0D487-E7BD-5C51-C90E-20F87EE6308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Text Box 2">
            <a:extLst>
              <a:ext uri="{FF2B5EF4-FFF2-40B4-BE49-F238E27FC236}">
                <a16:creationId xmlns:a16="http://schemas.microsoft.com/office/drawing/2014/main" id="{8B0C76E5-7A64-252D-C272-5DFFC63B4DC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Attitude of respect, curiosity, and humility: In the end, the ability to relate to clients of diverse cultures may depend not only on information obtained through courses and assignments but also on an attitude of “respect, curiosity, and especially humility” (McGoldrick et al., 2005b, p. 6).  Cultural humility, in fact, has been explored by numerous researchers in recent years and linked to better outcomes for therapy clients (Davis et al., 2018; Mosher et al., 2017). </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71683" name="Text Box 3">
            <a:extLst>
              <a:ext uri="{FF2B5EF4-FFF2-40B4-BE49-F238E27FC236}">
                <a16:creationId xmlns:a16="http://schemas.microsoft.com/office/drawing/2014/main" id="{D96FF6F3-91DE-624C-C221-83686DC41D1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51D15A5-1FD0-49E0-99B7-26B95B24726E}" type="slidenum">
              <a:rPr lang="el-GR" altLang="pl-PL">
                <a:latin typeface="+mn-lt" charset="0"/>
                <a:cs typeface="+mn-ea" charset="0"/>
              </a:rPr>
              <a:pPr hangingPunct="1">
                <a:lnSpc>
                  <a:spcPct val="100000"/>
                </a:lnSpc>
                <a:buClrTx/>
                <a:buFontTx/>
                <a:buNone/>
              </a:pPr>
              <a:t>30</a:t>
            </a:fld>
            <a:endParaRPr lang="el-GR" altLang="pl-PL">
              <a:latin typeface="+mn-lt"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35DAE3A-0FDD-7D0A-0195-0D40BA0869C6}"/>
              </a:ext>
            </a:extLst>
          </p:cNvPr>
          <p:cNvSpPr>
            <a:spLocks noGrp="1" noChangeArrowheads="1"/>
          </p:cNvSpPr>
          <p:nvPr>
            <p:ph type="sldNum"/>
          </p:nvPr>
        </p:nvSpPr>
        <p:spPr>
          <a:ln/>
        </p:spPr>
        <p:txBody>
          <a:bodyPr/>
          <a:lstStyle/>
          <a:p>
            <a:fld id="{4FBE7616-F907-446E-9FC3-CF07D235089A}" type="slidenum">
              <a:rPr lang="el-GR" altLang="pl-PL"/>
              <a:pPr/>
              <a:t>4</a:t>
            </a:fld>
            <a:endParaRPr lang="el-GR" altLang="pl-PL"/>
          </a:p>
        </p:txBody>
      </p:sp>
      <p:sp>
        <p:nvSpPr>
          <p:cNvPr id="45057" name="Rectangle 1">
            <a:extLst>
              <a:ext uri="{FF2B5EF4-FFF2-40B4-BE49-F238E27FC236}">
                <a16:creationId xmlns:a16="http://schemas.microsoft.com/office/drawing/2014/main" id="{D10F8772-493B-D161-E544-D6C34EB6ABF1}"/>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Text Box 2">
            <a:extLst>
              <a:ext uri="{FF2B5EF4-FFF2-40B4-BE49-F238E27FC236}">
                <a16:creationId xmlns:a16="http://schemas.microsoft.com/office/drawing/2014/main" id="{0D242864-36B2-10FE-033C-D4F2202A867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4.1: Explain what it means to describe multiculturalism as the “fourth force” in clinical psychology.</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 powerful force in clinical psychology and counseling: Cultural diversity shapes way client understands problem for which he or she is seeking help and helps therapists to assess client’s understanding of own problems.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45059" name="Text Box 3">
            <a:extLst>
              <a:ext uri="{FF2B5EF4-FFF2-40B4-BE49-F238E27FC236}">
                <a16:creationId xmlns:a16="http://schemas.microsoft.com/office/drawing/2014/main" id="{194F557A-83D2-FBBA-2D3F-6AF22237548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0119F0C-3F2E-4FC6-933D-B7C26A5E2292}" type="slidenum">
              <a:rPr lang="el-GR" altLang="pl-PL">
                <a:latin typeface="+mn-lt" charset="0"/>
                <a:cs typeface="+mn-ea" charset="0"/>
              </a:rPr>
              <a:pPr hangingPunct="1">
                <a:lnSpc>
                  <a:spcPct val="100000"/>
                </a:lnSpc>
                <a:buClrTx/>
                <a:buFontTx/>
                <a:buNone/>
              </a:pPr>
              <a:t>4</a:t>
            </a:fld>
            <a:endParaRPr lang="el-GR" altLang="pl-PL">
              <a:latin typeface="+mn-lt" charset="0"/>
              <a:cs typeface="+mn-ea"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8C0D4AF-6DC0-4C57-22DB-6204C3A4EA8C}"/>
              </a:ext>
            </a:extLst>
          </p:cNvPr>
          <p:cNvSpPr>
            <a:spLocks noGrp="1" noChangeArrowheads="1"/>
          </p:cNvSpPr>
          <p:nvPr>
            <p:ph type="sldNum"/>
          </p:nvPr>
        </p:nvSpPr>
        <p:spPr>
          <a:ln/>
        </p:spPr>
        <p:txBody>
          <a:bodyPr/>
          <a:lstStyle/>
          <a:p>
            <a:fld id="{5878B44D-801C-4AB6-9AFA-5E413B7904A0}" type="slidenum">
              <a:rPr lang="el-GR" altLang="pl-PL"/>
              <a:pPr/>
              <a:t>31</a:t>
            </a:fld>
            <a:endParaRPr lang="el-GR" altLang="pl-PL"/>
          </a:p>
        </p:txBody>
      </p:sp>
      <p:sp>
        <p:nvSpPr>
          <p:cNvPr id="72705" name="Rectangle 1">
            <a:extLst>
              <a:ext uri="{FF2B5EF4-FFF2-40B4-BE49-F238E27FC236}">
                <a16:creationId xmlns:a16="http://schemas.microsoft.com/office/drawing/2014/main" id="{C76810B9-5D19-2F20-09BA-416ED8EC5923}"/>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Text Box 2">
            <a:extLst>
              <a:ext uri="{FF2B5EF4-FFF2-40B4-BE49-F238E27FC236}">
                <a16:creationId xmlns:a16="http://schemas.microsoft.com/office/drawing/2014/main" id="{51036247-C629-DD6C-8906-2884DC9BF67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72707" name="Text Box 3">
            <a:extLst>
              <a:ext uri="{FF2B5EF4-FFF2-40B4-BE49-F238E27FC236}">
                <a16:creationId xmlns:a16="http://schemas.microsoft.com/office/drawing/2014/main" id="{E03ECD38-4D65-9F96-3F05-8D8CD850621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538B45C-ED92-40CA-B242-45DDF0FAD5D7}" type="slidenum">
              <a:rPr lang="el-GR" altLang="pl-PL">
                <a:latin typeface="+mn-lt" charset="0"/>
                <a:cs typeface="+mn-ea" charset="0"/>
              </a:rPr>
              <a:pPr hangingPunct="1">
                <a:lnSpc>
                  <a:spcPct val="100000"/>
                </a:lnSpc>
                <a:buClrTx/>
                <a:buFontTx/>
                <a:buNone/>
              </a:pPr>
              <a:t>31</a:t>
            </a:fld>
            <a:endParaRPr lang="el-GR" altLang="pl-PL">
              <a:latin typeface="+mn-lt" charset="0"/>
              <a:cs typeface="+mn-ea"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0C0F0ECB-BBD5-F66C-35B3-71176FE8C46A}"/>
              </a:ext>
            </a:extLst>
          </p:cNvPr>
          <p:cNvSpPr>
            <a:spLocks noGrp="1" noChangeArrowheads="1"/>
          </p:cNvSpPr>
          <p:nvPr>
            <p:ph type="sldNum"/>
          </p:nvPr>
        </p:nvSpPr>
        <p:spPr>
          <a:ln/>
        </p:spPr>
        <p:txBody>
          <a:bodyPr/>
          <a:lstStyle/>
          <a:p>
            <a:fld id="{551C9B52-63A7-4387-A51C-D6B64F2753EF}" type="slidenum">
              <a:rPr lang="el-GR" altLang="pl-PL"/>
              <a:pPr/>
              <a:t>32</a:t>
            </a:fld>
            <a:endParaRPr lang="el-GR" altLang="pl-PL"/>
          </a:p>
        </p:txBody>
      </p:sp>
      <p:sp>
        <p:nvSpPr>
          <p:cNvPr id="73729" name="Rectangle 1">
            <a:extLst>
              <a:ext uri="{FF2B5EF4-FFF2-40B4-BE49-F238E27FC236}">
                <a16:creationId xmlns:a16="http://schemas.microsoft.com/office/drawing/2014/main" id="{B8016B3A-6FF4-DF01-E503-E38EB196614E}"/>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Text Box 2">
            <a:extLst>
              <a:ext uri="{FF2B5EF4-FFF2-40B4-BE49-F238E27FC236}">
                <a16:creationId xmlns:a16="http://schemas.microsoft.com/office/drawing/2014/main" id="{B80377C8-9FC5-8892-52F7-76892931795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73731" name="Text Box 3">
            <a:extLst>
              <a:ext uri="{FF2B5EF4-FFF2-40B4-BE49-F238E27FC236}">
                <a16:creationId xmlns:a16="http://schemas.microsoft.com/office/drawing/2014/main" id="{A82CA20C-5031-F995-7519-8E42B79A141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280DA9F-C04F-4EFA-956E-8DADA693CADF}" type="slidenum">
              <a:rPr lang="el-GR" altLang="pl-PL">
                <a:latin typeface="+mn-lt" charset="0"/>
                <a:cs typeface="+mn-ea" charset="0"/>
              </a:rPr>
              <a:pPr hangingPunct="1">
                <a:lnSpc>
                  <a:spcPct val="100000"/>
                </a:lnSpc>
                <a:buClrTx/>
                <a:buFontTx/>
                <a:buNone/>
              </a:pPr>
              <a:t>32</a:t>
            </a:fld>
            <a:endParaRPr lang="el-GR" altLang="pl-PL">
              <a:latin typeface="+mn-lt" charset="0"/>
              <a:cs typeface="+mn-ea"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4221FA3F-7867-0E19-31C6-B3EA5098A4AD}"/>
              </a:ext>
            </a:extLst>
          </p:cNvPr>
          <p:cNvSpPr>
            <a:spLocks noGrp="1" noChangeArrowheads="1"/>
          </p:cNvSpPr>
          <p:nvPr>
            <p:ph type="sldNum"/>
          </p:nvPr>
        </p:nvSpPr>
        <p:spPr>
          <a:ln/>
        </p:spPr>
        <p:txBody>
          <a:bodyPr/>
          <a:lstStyle/>
          <a:p>
            <a:fld id="{87A9A6C0-BC4E-4BA5-B994-ECE2B08DD772}" type="slidenum">
              <a:rPr lang="el-GR" altLang="pl-PL"/>
              <a:pPr/>
              <a:t>33</a:t>
            </a:fld>
            <a:endParaRPr lang="el-GR" altLang="pl-PL"/>
          </a:p>
        </p:txBody>
      </p:sp>
      <p:sp>
        <p:nvSpPr>
          <p:cNvPr id="74753" name="Rectangle 1">
            <a:extLst>
              <a:ext uri="{FF2B5EF4-FFF2-40B4-BE49-F238E27FC236}">
                <a16:creationId xmlns:a16="http://schemas.microsoft.com/office/drawing/2014/main" id="{03D70B83-2115-459F-F638-A3CEF2000B25}"/>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Text Box 2">
            <a:extLst>
              <a:ext uri="{FF2B5EF4-FFF2-40B4-BE49-F238E27FC236}">
                <a16:creationId xmlns:a16="http://schemas.microsoft.com/office/drawing/2014/main" id="{BCC27352-7255-9EDF-62B4-748EF3E9AF5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Huge gap between learning and implementation: There is some evidence to suggest that psychologists are learning the ideals of cultural competence but are not always implementing them as often or as comprehensively as they know they should. In other words, there may be a gap between what psychologists “practice” and what they “preach” regarding multicultural competence (Hansen et al., 2006).</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74755" name="Text Box 3">
            <a:extLst>
              <a:ext uri="{FF2B5EF4-FFF2-40B4-BE49-F238E27FC236}">
                <a16:creationId xmlns:a16="http://schemas.microsoft.com/office/drawing/2014/main" id="{23F7FC13-75C1-FDC2-A6FB-1B35B95C897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C1CD445-1C59-4D04-924E-60BDAB6E8799}" type="slidenum">
              <a:rPr lang="el-GR" altLang="pl-PL">
                <a:latin typeface="+mn-lt" charset="0"/>
                <a:cs typeface="+mn-ea" charset="0"/>
              </a:rPr>
              <a:pPr hangingPunct="1">
                <a:lnSpc>
                  <a:spcPct val="100000"/>
                </a:lnSpc>
                <a:buClrTx/>
                <a:buFontTx/>
                <a:buNone/>
              </a:pPr>
              <a:t>33</a:t>
            </a:fld>
            <a:endParaRPr lang="el-GR" altLang="pl-PL">
              <a:latin typeface="+mn-lt" charset="0"/>
              <a:cs typeface="+mn-ea"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42853BF9-0212-CFCF-91EF-7CFDB0603A85}"/>
              </a:ext>
            </a:extLst>
          </p:cNvPr>
          <p:cNvSpPr>
            <a:spLocks noGrp="1" noChangeArrowheads="1"/>
          </p:cNvSpPr>
          <p:nvPr>
            <p:ph type="sldNum"/>
          </p:nvPr>
        </p:nvSpPr>
        <p:spPr>
          <a:ln/>
        </p:spPr>
        <p:txBody>
          <a:bodyPr/>
          <a:lstStyle/>
          <a:p>
            <a:fld id="{FBFC53AC-42B9-401C-B927-1F4BBE2D2D2B}" type="slidenum">
              <a:rPr lang="el-GR" altLang="pl-PL"/>
              <a:pPr/>
              <a:t>34</a:t>
            </a:fld>
            <a:endParaRPr lang="el-GR" altLang="pl-PL"/>
          </a:p>
        </p:txBody>
      </p:sp>
      <p:sp>
        <p:nvSpPr>
          <p:cNvPr id="75777" name="Rectangle 1">
            <a:extLst>
              <a:ext uri="{FF2B5EF4-FFF2-40B4-BE49-F238E27FC236}">
                <a16:creationId xmlns:a16="http://schemas.microsoft.com/office/drawing/2014/main" id="{9A5944EF-7EEE-8B4E-5A00-427059CAAB4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Text Box 2">
            <a:extLst>
              <a:ext uri="{FF2B5EF4-FFF2-40B4-BE49-F238E27FC236}">
                <a16:creationId xmlns:a16="http://schemas.microsoft.com/office/drawing/2014/main" id="{8849E4F1-F2C8-3EE0-A14D-53E3141B00D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4.6: Describe methods for training clinical psychologists in cultural issues.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Efforts:</a:t>
            </a:r>
            <a:r>
              <a:rPr lang="el-GR" altLang="pl-PL" b="1">
                <a:latin typeface="+mn-lt" charset="0"/>
                <a:cs typeface="+mn-ea" charset="0"/>
              </a:rPr>
              <a:t> </a:t>
            </a:r>
            <a:r>
              <a:rPr lang="el-GR" altLang="pl-PL">
                <a:latin typeface="+mn-lt" charset="0"/>
                <a:cs typeface="+mn-ea" charset="0"/>
              </a:rPr>
              <a:t>Munoz and Mendelson (2005) provided one of the first reports of a study attempting to establish empirical evidence for a treatment with a specific minority population. This report outlined the development and empirical evaluation of prevention and treatment manuals for depression and other mental health problems designed for San Francisco’s low-income ethnic minority populations at San Francisco General Hospital. The authors noted many promising evaluations of these culture-specific manuals and concluded that “certain psychological theories describe universal aspects of human behavior and can thus profitably inform core therapeutic strategies…” </a:t>
            </a:r>
          </a:p>
        </p:txBody>
      </p:sp>
      <p:sp>
        <p:nvSpPr>
          <p:cNvPr id="75779" name="Text Box 3">
            <a:extLst>
              <a:ext uri="{FF2B5EF4-FFF2-40B4-BE49-F238E27FC236}">
                <a16:creationId xmlns:a16="http://schemas.microsoft.com/office/drawing/2014/main" id="{E18FFFBF-8BA3-8521-4E8A-70C933F2AC4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DBE8D16-D5C7-47A8-8F40-CBAE4029186A}" type="slidenum">
              <a:rPr lang="el-GR" altLang="pl-PL">
                <a:latin typeface="+mn-lt" charset="0"/>
                <a:cs typeface="+mn-ea" charset="0"/>
              </a:rPr>
              <a:pPr hangingPunct="1">
                <a:lnSpc>
                  <a:spcPct val="100000"/>
                </a:lnSpc>
                <a:buClrTx/>
                <a:buFontTx/>
                <a:buNone/>
              </a:pPr>
              <a:t>34</a:t>
            </a:fld>
            <a:endParaRPr lang="el-GR" altLang="pl-PL">
              <a:latin typeface="+mn-lt" charset="0"/>
              <a:cs typeface="+mn-e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F44BEAE7-DFB6-7021-17D0-195624385BEB}"/>
              </a:ext>
            </a:extLst>
          </p:cNvPr>
          <p:cNvSpPr>
            <a:spLocks noGrp="1" noChangeArrowheads="1"/>
          </p:cNvSpPr>
          <p:nvPr>
            <p:ph type="sldNum"/>
          </p:nvPr>
        </p:nvSpPr>
        <p:spPr>
          <a:ln/>
        </p:spPr>
        <p:txBody>
          <a:bodyPr/>
          <a:lstStyle/>
          <a:p>
            <a:fld id="{BC51884C-D131-4991-B886-FA21F5841881}" type="slidenum">
              <a:rPr lang="el-GR" altLang="pl-PL"/>
              <a:pPr/>
              <a:t>5</a:t>
            </a:fld>
            <a:endParaRPr lang="el-GR" altLang="pl-PL"/>
          </a:p>
        </p:txBody>
      </p:sp>
      <p:sp>
        <p:nvSpPr>
          <p:cNvPr id="46081" name="Rectangle 1">
            <a:extLst>
              <a:ext uri="{FF2B5EF4-FFF2-40B4-BE49-F238E27FC236}">
                <a16:creationId xmlns:a16="http://schemas.microsoft.com/office/drawing/2014/main" id="{91C8230D-E43D-F2C8-A3AB-CC9D93C6D52F}"/>
              </a:ext>
            </a:extLst>
          </p:cNvPr>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a:extLst>
              <a:ext uri="{FF2B5EF4-FFF2-40B4-BE49-F238E27FC236}">
                <a16:creationId xmlns:a16="http://schemas.microsoft.com/office/drawing/2014/main" id="{F14AFDBC-6A7B-4A9D-6013-E835FDD95CD0}"/>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0971A5A7-BF74-BC57-46CE-63B9092FD1D7}"/>
              </a:ext>
            </a:extLst>
          </p:cNvPr>
          <p:cNvSpPr>
            <a:spLocks noGrp="1" noChangeArrowheads="1"/>
          </p:cNvSpPr>
          <p:nvPr>
            <p:ph type="sldNum"/>
          </p:nvPr>
        </p:nvSpPr>
        <p:spPr>
          <a:ln/>
        </p:spPr>
        <p:txBody>
          <a:bodyPr/>
          <a:lstStyle/>
          <a:p>
            <a:fld id="{3265D809-228A-4736-8DD7-080327CCA3A6}" type="slidenum">
              <a:rPr lang="el-GR" altLang="pl-PL"/>
              <a:pPr/>
              <a:t>6</a:t>
            </a:fld>
            <a:endParaRPr lang="el-GR" altLang="pl-PL"/>
          </a:p>
        </p:txBody>
      </p:sp>
      <p:sp>
        <p:nvSpPr>
          <p:cNvPr id="47105" name="Rectangle 1">
            <a:extLst>
              <a:ext uri="{FF2B5EF4-FFF2-40B4-BE49-F238E27FC236}">
                <a16:creationId xmlns:a16="http://schemas.microsoft.com/office/drawing/2014/main" id="{CC04F83B-7C18-CAD8-9F5E-2A35A32004A9}"/>
              </a:ext>
            </a:extLst>
          </p:cNvPr>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a:extLst>
              <a:ext uri="{FF2B5EF4-FFF2-40B4-BE49-F238E27FC236}">
                <a16:creationId xmlns:a16="http://schemas.microsoft.com/office/drawing/2014/main" id="{7A65178E-9BE1-5F22-C455-35AC92E220A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8361E8A-9EB3-ED59-8E3D-A2ADD9375E46}"/>
              </a:ext>
            </a:extLst>
          </p:cNvPr>
          <p:cNvSpPr>
            <a:spLocks noGrp="1" noChangeArrowheads="1"/>
          </p:cNvSpPr>
          <p:nvPr>
            <p:ph type="sldNum"/>
          </p:nvPr>
        </p:nvSpPr>
        <p:spPr>
          <a:ln/>
        </p:spPr>
        <p:txBody>
          <a:bodyPr/>
          <a:lstStyle/>
          <a:p>
            <a:fld id="{4381412F-83F0-41F7-A7B5-BF91B67A8DDA}" type="slidenum">
              <a:rPr lang="el-GR" altLang="pl-PL"/>
              <a:pPr/>
              <a:t>7</a:t>
            </a:fld>
            <a:endParaRPr lang="el-GR" altLang="pl-PL"/>
          </a:p>
        </p:txBody>
      </p:sp>
      <p:sp>
        <p:nvSpPr>
          <p:cNvPr id="48129" name="Rectangle 1">
            <a:extLst>
              <a:ext uri="{FF2B5EF4-FFF2-40B4-BE49-F238E27FC236}">
                <a16:creationId xmlns:a16="http://schemas.microsoft.com/office/drawing/2014/main" id="{2354D262-5139-9870-2726-336679AB8DF3}"/>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Text Box 2">
            <a:extLst>
              <a:ext uri="{FF2B5EF4-FFF2-40B4-BE49-F238E27FC236}">
                <a16:creationId xmlns:a16="http://schemas.microsoft.com/office/drawing/2014/main" id="{A10F39D2-C8B1-1291-511E-5D51AD4A014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Division 35—Society for the Psychology of Women.</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Division 36—Psychology of Religion.</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48131" name="Text Box 3">
            <a:extLst>
              <a:ext uri="{FF2B5EF4-FFF2-40B4-BE49-F238E27FC236}">
                <a16:creationId xmlns:a16="http://schemas.microsoft.com/office/drawing/2014/main" id="{2B5423B1-8EBF-842B-40A9-F2A07F579C6C}"/>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80901BB-EE89-4589-A962-DA4392AA5814}" type="slidenum">
              <a:rPr lang="el-GR" altLang="pl-PL">
                <a:latin typeface="+mn-lt" charset="0"/>
                <a:cs typeface="+mn-ea" charset="0"/>
              </a:rPr>
              <a:pPr hangingPunct="1">
                <a:lnSpc>
                  <a:spcPct val="100000"/>
                </a:lnSpc>
                <a:buClrTx/>
                <a:buFontTx/>
                <a:buNone/>
              </a:pPr>
              <a:t>7</a:t>
            </a:fld>
            <a:endParaRPr lang="el-GR" altLang="pl-PL">
              <a:latin typeface="+mn-lt" charset="0"/>
              <a:cs typeface="+mn-e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5C756D4D-1EC5-5C62-43DB-D677685DD34B}"/>
              </a:ext>
            </a:extLst>
          </p:cNvPr>
          <p:cNvSpPr>
            <a:spLocks noGrp="1" noChangeArrowheads="1"/>
          </p:cNvSpPr>
          <p:nvPr>
            <p:ph type="sldNum"/>
          </p:nvPr>
        </p:nvSpPr>
        <p:spPr>
          <a:ln/>
        </p:spPr>
        <p:txBody>
          <a:bodyPr/>
          <a:lstStyle/>
          <a:p>
            <a:fld id="{27988AFB-0F2A-467C-9C33-973C8A06FADC}" type="slidenum">
              <a:rPr lang="el-GR" altLang="pl-PL"/>
              <a:pPr/>
              <a:t>8</a:t>
            </a:fld>
            <a:endParaRPr lang="el-GR" altLang="pl-PL"/>
          </a:p>
        </p:txBody>
      </p:sp>
      <p:sp>
        <p:nvSpPr>
          <p:cNvPr id="49153" name="Rectangle 1">
            <a:extLst>
              <a:ext uri="{FF2B5EF4-FFF2-40B4-BE49-F238E27FC236}">
                <a16:creationId xmlns:a16="http://schemas.microsoft.com/office/drawing/2014/main" id="{0335BBAA-B26A-86DC-3EDD-39C8EE789F7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Text Box 2">
            <a:extLst>
              <a:ext uri="{FF2B5EF4-FFF2-40B4-BE49-F238E27FC236}">
                <a16:creationId xmlns:a16="http://schemas.microsoft.com/office/drawing/2014/main" id="{3FAEC420-C87E-07CB-9A7A-ADA0F4883B9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Division 44—Society for the Psychological Study of Lesbian, Gay, and Bisexual Issues.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Division 45—Society for the Study of Ethnic Minority Issues.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Division 51—Society for the Psychological Study of Men and Masculinity.</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49155" name="Text Box 3">
            <a:extLst>
              <a:ext uri="{FF2B5EF4-FFF2-40B4-BE49-F238E27FC236}">
                <a16:creationId xmlns:a16="http://schemas.microsoft.com/office/drawing/2014/main" id="{D6E29400-FE37-006D-90A3-5738DEF78BF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A40DC0A-6860-4D07-B86E-06913F70AB31}" type="slidenum">
              <a:rPr lang="el-GR" altLang="pl-PL">
                <a:latin typeface="+mn-lt" charset="0"/>
                <a:cs typeface="+mn-ea" charset="0"/>
              </a:rPr>
              <a:pPr hangingPunct="1">
                <a:lnSpc>
                  <a:spcPct val="100000"/>
                </a:lnSpc>
                <a:buClrTx/>
                <a:buFontTx/>
                <a:buNone/>
              </a:pPr>
              <a:t>8</a:t>
            </a:fld>
            <a:endParaRPr lang="el-GR" altLang="pl-PL">
              <a:latin typeface="+mn-lt" charset="0"/>
              <a:cs typeface="+mn-ea"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814FA71-A940-BBD4-A847-5E73D4C8AFE4}"/>
              </a:ext>
            </a:extLst>
          </p:cNvPr>
          <p:cNvSpPr>
            <a:spLocks noGrp="1" noChangeArrowheads="1"/>
          </p:cNvSpPr>
          <p:nvPr>
            <p:ph type="sldNum"/>
          </p:nvPr>
        </p:nvSpPr>
        <p:spPr>
          <a:ln/>
        </p:spPr>
        <p:txBody>
          <a:bodyPr/>
          <a:lstStyle/>
          <a:p>
            <a:fld id="{3082FF52-58AD-4C69-A80D-777EBE24CA93}" type="slidenum">
              <a:rPr lang="el-GR" altLang="pl-PL"/>
              <a:pPr/>
              <a:t>9</a:t>
            </a:fld>
            <a:endParaRPr lang="el-GR" altLang="pl-PL"/>
          </a:p>
        </p:txBody>
      </p:sp>
      <p:sp>
        <p:nvSpPr>
          <p:cNvPr id="50177" name="Rectangle 1">
            <a:extLst>
              <a:ext uri="{FF2B5EF4-FFF2-40B4-BE49-F238E27FC236}">
                <a16:creationId xmlns:a16="http://schemas.microsoft.com/office/drawing/2014/main" id="{0F3330CC-D5F9-04CF-107C-3240499B171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Text Box 2">
            <a:extLst>
              <a:ext uri="{FF2B5EF4-FFF2-40B4-BE49-F238E27FC236}">
                <a16:creationId xmlns:a16="http://schemas.microsoft.com/office/drawing/2014/main" id="{60B05002-AB7F-072A-2E5D-DDF1EDD792C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Principle E: Respect for People’s Rights and Dignity: Psychologists respect the dignity and worth of all people, and the rights of individuals to privacy, confidentiality, and self-determination. Psychologists are aware that special safeguards may be necessary to protect the rights and welfare of persons or communities whose vulnerabilities impair autonomous decision making. Psychologists are aware of and respect cultural, individual, and role differences, including those based on age, gender, gender identity, race, ethnicity, culture, national origin, religion, sexual orientation, disability, language, and socioeconomic status and consider these factors when working with members of such groups. Psychologists try to eliminate the effect on their work of biases based on those factors, and they do not knowingly participate in or condone activities of others based on such prejudices.</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b="1">
                <a:latin typeface="+mn-lt" charset="0"/>
                <a:cs typeface="+mn-ea" charset="0"/>
              </a:rPr>
              <a:t>Standard 2.01 Boundaries of Competence</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(b) Where scientific or professional knowledge in the discipline of psychology establishes that an understanding of factors associated with age, gender, gender identity, race, ethnicity, culture, national origin, religion, sexual orientation, disability, language, or socioeconomic status is essential for effective implementation of their services or research, psychologists have or obtain the training, experience, consultation, or supervision necessary to ensure the competence of their services, or they make appropriate referrals, except as provided in Standard 2.02, Providing Services in Emergencies.</a:t>
            </a:r>
          </a:p>
        </p:txBody>
      </p:sp>
      <p:sp>
        <p:nvSpPr>
          <p:cNvPr id="50179" name="Text Box 3">
            <a:extLst>
              <a:ext uri="{FF2B5EF4-FFF2-40B4-BE49-F238E27FC236}">
                <a16:creationId xmlns:a16="http://schemas.microsoft.com/office/drawing/2014/main" id="{E5FA4E6A-F60D-969A-BC07-7D68A8266B91}"/>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1C5AF4D-63EB-4459-83FC-F9A9F011C3F6}" type="slidenum">
              <a:rPr lang="el-GR" altLang="pl-PL">
                <a:latin typeface="+mn-lt" charset="0"/>
                <a:cs typeface="+mn-ea" charset="0"/>
              </a:rPr>
              <a:pPr hangingPunct="1">
                <a:lnSpc>
                  <a:spcPct val="100000"/>
                </a:lnSpc>
                <a:buClrTx/>
                <a:buFontTx/>
                <a:buNone/>
              </a:pPr>
              <a:t>9</a:t>
            </a:fld>
            <a:endParaRPr lang="el-GR" altLang="pl-PL">
              <a:latin typeface="+mn-lt" charset="0"/>
              <a:cs typeface="+mn-ea"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44D798D5-8884-5EA7-3AE2-3D8A696ED5FA}"/>
              </a:ext>
            </a:extLst>
          </p:cNvPr>
          <p:cNvSpPr>
            <a:spLocks noGrp="1" noChangeArrowheads="1"/>
          </p:cNvSpPr>
          <p:nvPr>
            <p:ph type="sldNum"/>
          </p:nvPr>
        </p:nvSpPr>
        <p:spPr>
          <a:ln/>
        </p:spPr>
        <p:txBody>
          <a:bodyPr/>
          <a:lstStyle/>
          <a:p>
            <a:fld id="{E563B04F-33DB-4745-A264-BEC5BA9C2D76}" type="slidenum">
              <a:rPr lang="el-GR" altLang="pl-PL"/>
              <a:pPr/>
              <a:t>10</a:t>
            </a:fld>
            <a:endParaRPr lang="el-GR" altLang="pl-PL"/>
          </a:p>
        </p:txBody>
      </p:sp>
      <p:sp>
        <p:nvSpPr>
          <p:cNvPr id="51201" name="Rectangle 1">
            <a:extLst>
              <a:ext uri="{FF2B5EF4-FFF2-40B4-BE49-F238E27FC236}">
                <a16:creationId xmlns:a16="http://schemas.microsoft.com/office/drawing/2014/main" id="{999A9E91-36C1-4F52-35F2-437D848BEF6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Text Box 2">
            <a:extLst>
              <a:ext uri="{FF2B5EF4-FFF2-40B4-BE49-F238E27FC236}">
                <a16:creationId xmlns:a16="http://schemas.microsoft.com/office/drawing/2014/main" id="{EF553F89-5A1D-8187-6DA3-7AFD5E833E3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4.2: List professional efforts in clinical psychology that demonstrate the field’s current focus on multiculturalism.</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b="1">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Standard 3.01 Unfair Discrimination: In their work-related activities, psychologists do not engage in unfair discrimination based on age, gender, gender identity, race, ethnicity, culture, national origin, religion, sexual orientation, disability, socioeconomic status, or any basis proscribed by law.</a:t>
            </a: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Standard 9.06 Interpreting Assessment Results: When interpreting assessment results, including automated interpretations, psychologists take into account the purpose of the assessment as well as the various test factors, test-taking abilities, and other characteristics of the person being assessed, such as situational, personal, linguistic, and cultural differences, that might affect psychologists’ judgments or reduce the accuracy of their interpretations. They indicate any significant limitations of their interpretations. </a:t>
            </a:r>
          </a:p>
        </p:txBody>
      </p:sp>
      <p:sp>
        <p:nvSpPr>
          <p:cNvPr id="51203" name="Text Box 3">
            <a:extLst>
              <a:ext uri="{FF2B5EF4-FFF2-40B4-BE49-F238E27FC236}">
                <a16:creationId xmlns:a16="http://schemas.microsoft.com/office/drawing/2014/main" id="{C321D2F9-5947-98EB-BF25-EC1E7F8EE5F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8E8F4B6-957D-4356-8AD2-9BCF1C6C2575}" type="slidenum">
              <a:rPr lang="el-GR" altLang="pl-PL">
                <a:latin typeface="+mn-lt" charset="0"/>
                <a:cs typeface="+mn-ea" charset="0"/>
              </a:rPr>
              <a:pPr hangingPunct="1">
                <a:lnSpc>
                  <a:spcPct val="100000"/>
                </a:lnSpc>
                <a:buClrTx/>
                <a:buFontTx/>
                <a:buNone/>
              </a:pPr>
              <a:t>10</a:t>
            </a:fld>
            <a:endParaRPr lang="el-GR" altLang="pl-PL">
              <a:latin typeface="+mn-lt" charset="0"/>
              <a:cs typeface="+mn-e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3E9D6F-AD5C-E37F-8403-599C8E5E9CB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pl-PL"/>
          </a:p>
        </p:txBody>
      </p:sp>
      <p:sp>
        <p:nvSpPr>
          <p:cNvPr id="3" name="Υπότιτλος 2">
            <a:extLst>
              <a:ext uri="{FF2B5EF4-FFF2-40B4-BE49-F238E27FC236}">
                <a16:creationId xmlns:a16="http://schemas.microsoft.com/office/drawing/2014/main" id="{9D629280-5923-0425-D896-7C18E9A16D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pl-PL"/>
          </a:p>
        </p:txBody>
      </p:sp>
      <p:sp>
        <p:nvSpPr>
          <p:cNvPr id="4" name="Θέση ημερομηνίας 3">
            <a:extLst>
              <a:ext uri="{FF2B5EF4-FFF2-40B4-BE49-F238E27FC236}">
                <a16:creationId xmlns:a16="http://schemas.microsoft.com/office/drawing/2014/main" id="{4EA6CB2D-A2D4-F46B-7A5E-8528AB2CDC8C}"/>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4BC856E8-946D-F49F-6629-818DDB6D3502}"/>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B4AFD56D-C634-DD8C-AEB0-EA18FB364D3C}"/>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2001993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82F22B-70B2-C07E-8C63-AC2663FEB928}"/>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C38B91CC-3F34-5322-AECB-B9C9C254A7C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24FAE96C-361A-922B-A907-F9FEA8BB5E32}"/>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94B0D5F5-CA19-74FA-A8F5-EDE51618D74B}"/>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D4E77CB4-EFA5-EB49-8FAF-52665F9CDF22}"/>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408283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7649980-D31E-3B4D-1F08-270493CC625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33E22AB8-4174-4954-47C2-A1C39FEF7A9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8EE716E8-9A76-643B-794F-8CB5137FD5A3}"/>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91440369-C8D4-7EC9-A268-2B683006AF59}"/>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0172A0A3-EED2-38D0-2950-E0AFD311E0A6}"/>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235559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95BAB2-933E-20A6-C620-CD6562DE03F2}"/>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87A9B0B2-92EE-3700-CDC2-CB0CD5D8ED2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3B80F73A-6E09-4B13-D270-B427242E2A68}"/>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73C8C00D-B26E-55B9-3B37-1FD86029176D}"/>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B262E679-6E90-0437-7EE2-121F375E5560}"/>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29276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900DCF-342B-1620-A45E-93C00E20F85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DCA4D4D8-0E0C-4031-6029-8B755CC4F8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AAD81BF-5B49-009B-66D1-5C7CC93E6AA5}"/>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D467E936-DACB-E971-328A-41B02C7779C1}"/>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BAE69B87-139D-7059-0450-30770E196293}"/>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195033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F4A8CF-9D79-A8FD-4980-CFF6CC335BF7}"/>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FEB6682A-4D5B-3880-A684-894A88DC87D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περιεχομένου 3">
            <a:extLst>
              <a:ext uri="{FF2B5EF4-FFF2-40B4-BE49-F238E27FC236}">
                <a16:creationId xmlns:a16="http://schemas.microsoft.com/office/drawing/2014/main" id="{92350A8A-1708-1E93-8865-B2887249FCB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ημερομηνίας 4">
            <a:extLst>
              <a:ext uri="{FF2B5EF4-FFF2-40B4-BE49-F238E27FC236}">
                <a16:creationId xmlns:a16="http://schemas.microsoft.com/office/drawing/2014/main" id="{B38F176C-D6A6-725E-7F7B-175DFB911830}"/>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6" name="Θέση υποσέλιδου 5">
            <a:extLst>
              <a:ext uri="{FF2B5EF4-FFF2-40B4-BE49-F238E27FC236}">
                <a16:creationId xmlns:a16="http://schemas.microsoft.com/office/drawing/2014/main" id="{87CE2E79-E2A7-8E5E-6CDF-B0043147FDAB}"/>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C5343984-D1C1-1EC0-4AFB-91E15C627F69}"/>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3150938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1E5B56-A895-8999-D5AF-DA710FDC927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E58C4D19-4E2F-E1C4-DD42-A4F5097461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64513B2-3685-D313-26BC-0582731CA5C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κειμένου 4">
            <a:extLst>
              <a:ext uri="{FF2B5EF4-FFF2-40B4-BE49-F238E27FC236}">
                <a16:creationId xmlns:a16="http://schemas.microsoft.com/office/drawing/2014/main" id="{E867C2EB-B246-2E7B-92ED-03BAAF2B05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B5CC9F2-9365-AD0B-5EAA-615EC6F4B85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7" name="Θέση ημερομηνίας 6">
            <a:extLst>
              <a:ext uri="{FF2B5EF4-FFF2-40B4-BE49-F238E27FC236}">
                <a16:creationId xmlns:a16="http://schemas.microsoft.com/office/drawing/2014/main" id="{13A7BE7B-2B54-32CA-8ADB-1EEDEB6D1875}"/>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8" name="Θέση υποσέλιδου 7">
            <a:extLst>
              <a:ext uri="{FF2B5EF4-FFF2-40B4-BE49-F238E27FC236}">
                <a16:creationId xmlns:a16="http://schemas.microsoft.com/office/drawing/2014/main" id="{D5124F19-21E5-8EF9-9CAE-FFECEE764C9B}"/>
              </a:ext>
            </a:extLst>
          </p:cNvPr>
          <p:cNvSpPr>
            <a:spLocks noGrp="1"/>
          </p:cNvSpPr>
          <p:nvPr>
            <p:ph type="ftr" sz="quarter" idx="11"/>
          </p:nvPr>
        </p:nvSpPr>
        <p:spPr/>
        <p:txBody>
          <a:bodyPr/>
          <a:lstStyle/>
          <a:p>
            <a:endParaRPr lang="pl-PL"/>
          </a:p>
        </p:txBody>
      </p:sp>
      <p:sp>
        <p:nvSpPr>
          <p:cNvPr id="9" name="Θέση αριθμού διαφάνειας 8">
            <a:extLst>
              <a:ext uri="{FF2B5EF4-FFF2-40B4-BE49-F238E27FC236}">
                <a16:creationId xmlns:a16="http://schemas.microsoft.com/office/drawing/2014/main" id="{64280401-92CE-A6FD-DE8F-7B6860DAA72B}"/>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379660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B7A6D9-E16E-D228-C4C1-ED4245D8ABDC}"/>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ημερομηνίας 2">
            <a:extLst>
              <a:ext uri="{FF2B5EF4-FFF2-40B4-BE49-F238E27FC236}">
                <a16:creationId xmlns:a16="http://schemas.microsoft.com/office/drawing/2014/main" id="{FFB7FEAC-1944-7718-9A44-E6669371E6BA}"/>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4" name="Θέση υποσέλιδου 3">
            <a:extLst>
              <a:ext uri="{FF2B5EF4-FFF2-40B4-BE49-F238E27FC236}">
                <a16:creationId xmlns:a16="http://schemas.microsoft.com/office/drawing/2014/main" id="{E2BACE9A-A21E-E2B2-665C-1F7508E5F310}"/>
              </a:ext>
            </a:extLst>
          </p:cNvPr>
          <p:cNvSpPr>
            <a:spLocks noGrp="1"/>
          </p:cNvSpPr>
          <p:nvPr>
            <p:ph type="ftr" sz="quarter" idx="11"/>
          </p:nvPr>
        </p:nvSpPr>
        <p:spPr/>
        <p:txBody>
          <a:bodyPr/>
          <a:lstStyle/>
          <a:p>
            <a:endParaRPr lang="pl-PL"/>
          </a:p>
        </p:txBody>
      </p:sp>
      <p:sp>
        <p:nvSpPr>
          <p:cNvPr id="5" name="Θέση αριθμού διαφάνειας 4">
            <a:extLst>
              <a:ext uri="{FF2B5EF4-FFF2-40B4-BE49-F238E27FC236}">
                <a16:creationId xmlns:a16="http://schemas.microsoft.com/office/drawing/2014/main" id="{6A3529BD-78D6-3C69-3774-2FB082C77760}"/>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370039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CA28B29-E3CB-950C-A118-3D1767EA4D29}"/>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3" name="Θέση υποσέλιδου 2">
            <a:extLst>
              <a:ext uri="{FF2B5EF4-FFF2-40B4-BE49-F238E27FC236}">
                <a16:creationId xmlns:a16="http://schemas.microsoft.com/office/drawing/2014/main" id="{6E03B459-FA92-2D4C-D091-EDD7322D686A}"/>
              </a:ext>
            </a:extLst>
          </p:cNvPr>
          <p:cNvSpPr>
            <a:spLocks noGrp="1"/>
          </p:cNvSpPr>
          <p:nvPr>
            <p:ph type="ftr" sz="quarter" idx="11"/>
          </p:nvPr>
        </p:nvSpPr>
        <p:spPr/>
        <p:txBody>
          <a:bodyPr/>
          <a:lstStyle/>
          <a:p>
            <a:endParaRPr lang="pl-PL"/>
          </a:p>
        </p:txBody>
      </p:sp>
      <p:sp>
        <p:nvSpPr>
          <p:cNvPr id="4" name="Θέση αριθμού διαφάνειας 3">
            <a:extLst>
              <a:ext uri="{FF2B5EF4-FFF2-40B4-BE49-F238E27FC236}">
                <a16:creationId xmlns:a16="http://schemas.microsoft.com/office/drawing/2014/main" id="{AC8E7FEA-9FCC-0A26-C0E6-95C6ED113403}"/>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6828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9EFF0E-7411-222E-185F-B981C625153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F62623A2-51C9-2601-9473-8C82E07C3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κειμένου 3">
            <a:extLst>
              <a:ext uri="{FF2B5EF4-FFF2-40B4-BE49-F238E27FC236}">
                <a16:creationId xmlns:a16="http://schemas.microsoft.com/office/drawing/2014/main" id="{2EEC5F97-8096-64B7-12A5-7FECE0A4A9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19377AA-A514-4936-1994-BFDBE90D1409}"/>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6" name="Θέση υποσέλιδου 5">
            <a:extLst>
              <a:ext uri="{FF2B5EF4-FFF2-40B4-BE49-F238E27FC236}">
                <a16:creationId xmlns:a16="http://schemas.microsoft.com/office/drawing/2014/main" id="{B59CE0B5-7943-20E8-5768-7E81ADC0B6A0}"/>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CDD31E9E-EB14-EF1E-A32D-4F48537FB07A}"/>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1612109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DB7381-E1C0-B741-0A2B-24DFAE4F813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εικόνας 2">
            <a:extLst>
              <a:ext uri="{FF2B5EF4-FFF2-40B4-BE49-F238E27FC236}">
                <a16:creationId xmlns:a16="http://schemas.microsoft.com/office/drawing/2014/main" id="{5DBB468F-7DFA-EBC6-A2DE-58951A5B7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Θέση κειμένου 3">
            <a:extLst>
              <a:ext uri="{FF2B5EF4-FFF2-40B4-BE49-F238E27FC236}">
                <a16:creationId xmlns:a16="http://schemas.microsoft.com/office/drawing/2014/main" id="{A5C9593B-3258-EE3C-D37C-97A612636B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4145736-CED6-69E1-ADD7-163692BFB86D}"/>
              </a:ext>
            </a:extLst>
          </p:cNvPr>
          <p:cNvSpPr>
            <a:spLocks noGrp="1"/>
          </p:cNvSpPr>
          <p:nvPr>
            <p:ph type="dt" sz="half" idx="10"/>
          </p:nvPr>
        </p:nvSpPr>
        <p:spPr/>
        <p:txBody>
          <a:bodyPr/>
          <a:lstStyle/>
          <a:p>
            <a:fld id="{E1BA7DA7-6B63-4B87-9057-822555A34854}" type="datetimeFigureOut">
              <a:rPr lang="pl-PL" smtClean="0"/>
              <a:t>29.09.2023</a:t>
            </a:fld>
            <a:endParaRPr lang="pl-PL"/>
          </a:p>
        </p:txBody>
      </p:sp>
      <p:sp>
        <p:nvSpPr>
          <p:cNvPr id="6" name="Θέση υποσέλιδου 5">
            <a:extLst>
              <a:ext uri="{FF2B5EF4-FFF2-40B4-BE49-F238E27FC236}">
                <a16:creationId xmlns:a16="http://schemas.microsoft.com/office/drawing/2014/main" id="{7FDFB912-B988-5EF4-CAD0-AB148396EF52}"/>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7AF23395-D3FA-4A84-07E7-8AC8A327B3B9}"/>
              </a:ext>
            </a:extLst>
          </p:cNvPr>
          <p:cNvSpPr>
            <a:spLocks noGrp="1"/>
          </p:cNvSpPr>
          <p:nvPr>
            <p:ph type="sldNum" sz="quarter" idx="12"/>
          </p:nvPr>
        </p:nvSpPr>
        <p:spPr/>
        <p:txBody>
          <a:bodyPr/>
          <a:lstStyle/>
          <a:p>
            <a:fld id="{12641093-3B07-4121-BF05-D83379BEB2D2}" type="slidenum">
              <a:rPr lang="pl-PL" smtClean="0"/>
              <a:t>‹#›</a:t>
            </a:fld>
            <a:endParaRPr lang="pl-PL"/>
          </a:p>
        </p:txBody>
      </p:sp>
    </p:spTree>
    <p:extLst>
      <p:ext uri="{BB962C8B-B14F-4D97-AF65-F5344CB8AC3E}">
        <p14:creationId xmlns:p14="http://schemas.microsoft.com/office/powerpoint/2010/main" val="17209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F1074E0-5771-6D07-F164-91915AF084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0D2F4979-EC7B-544A-ACB4-776BCDCBF2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11C7872F-670E-3B48-573C-786B3C1293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7DA7-6B63-4B87-9057-822555A34854}" type="datetimeFigureOut">
              <a:rPr lang="pl-PL" smtClean="0"/>
              <a:t>29.09.2023</a:t>
            </a:fld>
            <a:endParaRPr lang="pl-PL"/>
          </a:p>
        </p:txBody>
      </p:sp>
      <p:sp>
        <p:nvSpPr>
          <p:cNvPr id="5" name="Θέση υποσέλιδου 4">
            <a:extLst>
              <a:ext uri="{FF2B5EF4-FFF2-40B4-BE49-F238E27FC236}">
                <a16:creationId xmlns:a16="http://schemas.microsoft.com/office/drawing/2014/main" id="{D63744B7-89B0-DC4C-4D06-7FD8BD027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Θέση αριθμού διαφάνειας 5">
            <a:extLst>
              <a:ext uri="{FF2B5EF4-FFF2-40B4-BE49-F238E27FC236}">
                <a16:creationId xmlns:a16="http://schemas.microsoft.com/office/drawing/2014/main" id="{1F611015-3214-4F78-27F4-891D608BF4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41093-3B07-4121-BF05-D83379BEB2D2}" type="slidenum">
              <a:rPr lang="pl-PL" smtClean="0"/>
              <a:t>‹#›</a:t>
            </a:fld>
            <a:endParaRPr lang="pl-PL"/>
          </a:p>
        </p:txBody>
      </p:sp>
    </p:spTree>
    <p:extLst>
      <p:ext uri="{BB962C8B-B14F-4D97-AF65-F5344CB8AC3E}">
        <p14:creationId xmlns:p14="http://schemas.microsoft.com/office/powerpoint/2010/main" val="1565110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D9C0C9-A8A7-CC62-6695-FD510F013998}"/>
              </a:ext>
            </a:extLst>
          </p:cNvPr>
          <p:cNvSpPr>
            <a:spLocks noGrp="1"/>
          </p:cNvSpPr>
          <p:nvPr>
            <p:ph type="ctrTitle"/>
          </p:nvPr>
        </p:nvSpPr>
        <p:spPr/>
        <p:txBody>
          <a:bodyPr/>
          <a:lstStyle/>
          <a:p>
            <a:r>
              <a:rPr lang="el-GR" dirty="0"/>
              <a:t>Θέματα διαφορετικότητας και πολιτισμού</a:t>
            </a:r>
            <a:endParaRPr lang="pl-PL" dirty="0"/>
          </a:p>
        </p:txBody>
      </p:sp>
      <p:sp>
        <p:nvSpPr>
          <p:cNvPr id="3" name="Υπότιτλος 2">
            <a:extLst>
              <a:ext uri="{FF2B5EF4-FFF2-40B4-BE49-F238E27FC236}">
                <a16:creationId xmlns:a16="http://schemas.microsoft.com/office/drawing/2014/main" id="{4D08B091-A3F9-AFCB-09DD-EC122F6BE7F3}"/>
              </a:ext>
            </a:extLst>
          </p:cNvPr>
          <p:cNvSpPr>
            <a:spLocks noGrp="1"/>
          </p:cNvSpPr>
          <p:nvPr>
            <p:ph type="subTitle" idx="1"/>
          </p:nvPr>
        </p:nvSpPr>
        <p:spPr/>
        <p:txBody>
          <a:bodyPr/>
          <a:lstStyle/>
          <a:p>
            <a:r>
              <a:rPr lang="el-GR" dirty="0"/>
              <a:t>Κλινική Ψυχολογία ΙΙ</a:t>
            </a:r>
          </a:p>
          <a:p>
            <a:endParaRPr lang="el-GR" dirty="0"/>
          </a:p>
          <a:p>
            <a:r>
              <a:rPr lang="el-GR"/>
              <a:t>Κατερίνα Φλωρά</a:t>
            </a:r>
            <a:endParaRPr lang="pl-PL"/>
          </a:p>
        </p:txBody>
      </p:sp>
    </p:spTree>
    <p:extLst>
      <p:ext uri="{BB962C8B-B14F-4D97-AF65-F5344CB8AC3E}">
        <p14:creationId xmlns:p14="http://schemas.microsoft.com/office/powerpoint/2010/main" val="268428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E34E7996-2846-8F6B-2091-E67A2F78100C}"/>
              </a:ext>
            </a:extLst>
          </p:cNvPr>
          <p:cNvSpPr>
            <a:spLocks noGrp="1" noChangeArrowheads="1"/>
          </p:cNvSpPr>
          <p:nvPr>
            <p:ph type="title" idx="4294967295"/>
          </p:nvPr>
        </p:nvSpPr>
        <p:spPr>
          <a:xfrm>
            <a:off x="1981200" y="720726"/>
            <a:ext cx="8229600" cy="1260475"/>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(9 από 12)</a:t>
            </a:r>
          </a:p>
        </p:txBody>
      </p:sp>
      <p:sp>
        <p:nvSpPr>
          <p:cNvPr id="15362" name="Text Box 2">
            <a:extLst>
              <a:ext uri="{FF2B5EF4-FFF2-40B4-BE49-F238E27FC236}">
                <a16:creationId xmlns:a16="http://schemas.microsoft.com/office/drawing/2014/main" id="{0ECF0F1E-049E-F44B-1C08-702B3990C56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06375" indent="-206375">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1pPr>
            <a:lvl2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2pPr>
            <a:lvl3pPr indent="-227013">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3pPr>
            <a:lvl4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4pPr>
            <a:lvl5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Symbol" panose="05050102010706020507" pitchFamily="18" charset="2"/>
              <a:buChar char=""/>
            </a:pPr>
            <a:r>
              <a:rPr lang="en-US" altLang="pl-PL" sz="3200"/>
              <a:t>Πρόσφατες προσπάθειες ανάδειξης των θεμάτων διαφορετικότητας και πολιτισμού</a:t>
            </a:r>
          </a:p>
          <a:p>
            <a:pPr>
              <a:spcBef>
                <a:spcPts val="563"/>
              </a:spcBef>
              <a:spcAft>
                <a:spcPts val="1425"/>
              </a:spcAft>
            </a:pPr>
            <a:r>
              <a:rPr lang="en-US" altLang="pl-PL" sz="2800"/>
              <a:t>	- Κώδικας Δεοντολογίας της Αμερικανικής 	       	       Ψυχολογικής Εταιρείας</a:t>
            </a:r>
          </a:p>
          <a:p>
            <a:pPr lvl="2">
              <a:spcBef>
                <a:spcPts val="488"/>
              </a:spcBef>
              <a:spcAft>
                <a:spcPts val="1425"/>
              </a:spcAft>
              <a:buSzPct val="45000"/>
              <a:buFont typeface="Arial" panose="020B0604020202020204" pitchFamily="34" charset="0"/>
              <a:buChar char="•"/>
            </a:pPr>
            <a:r>
              <a:rPr lang="en-US" altLang="pl-PL" sz="2400"/>
              <a:t>Πρότυπο 3.01 Αθέμιτες διακρίσεις</a:t>
            </a:r>
          </a:p>
          <a:p>
            <a:pPr lvl="2">
              <a:spcBef>
                <a:spcPts val="488"/>
              </a:spcBef>
              <a:spcAft>
                <a:spcPts val="1425"/>
              </a:spcAft>
              <a:buSzPct val="45000"/>
              <a:buFont typeface="Arial" panose="020B0604020202020204" pitchFamily="34" charset="0"/>
              <a:buChar char="•"/>
            </a:pPr>
            <a:r>
              <a:rPr lang="en-US" altLang="pl-PL" sz="2400"/>
              <a:t>Πρότυπο 9.06 Ερμηνεία αποτελεσμάτων αξιολόγησης</a:t>
            </a:r>
          </a:p>
        </p:txBody>
      </p:sp>
      <p:sp>
        <p:nvSpPr>
          <p:cNvPr id="15363" name="Text Box 3">
            <a:extLst>
              <a:ext uri="{FF2B5EF4-FFF2-40B4-BE49-F238E27FC236}">
                <a16:creationId xmlns:a16="http://schemas.microsoft.com/office/drawing/2014/main" id="{59EDFD85-39D3-12FB-80D2-8E02AF0FD51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6006BAB-660C-4514-903E-EB142C617562}" type="slidenum">
              <a:rPr lang="el-GR" altLang="pl-PL">
                <a:cs typeface="Arial" panose="020B0604020202020204" pitchFamily="34" charset="0"/>
              </a:rPr>
              <a:pPr hangingPunct="1">
                <a:lnSpc>
                  <a:spcPct val="100000"/>
                </a:lnSpc>
                <a:buClrTx/>
                <a:buFontTx/>
                <a:buNone/>
              </a:pPr>
              <a:t>10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778493A0-8964-B621-5E00-0FC814FE58BE}"/>
              </a:ext>
            </a:extLst>
          </p:cNvPr>
          <p:cNvSpPr>
            <a:spLocks noGrp="1" noChangeArrowheads="1"/>
          </p:cNvSpPr>
          <p:nvPr>
            <p:ph type="title" idx="4294967295"/>
          </p:nvPr>
        </p:nvSpPr>
        <p:spPr>
          <a:xfrm>
            <a:off x="1981200" y="647700"/>
            <a:ext cx="8229600" cy="133350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(10 από 12)</a:t>
            </a:r>
          </a:p>
        </p:txBody>
      </p:sp>
      <p:sp>
        <p:nvSpPr>
          <p:cNvPr id="16386" name="Text Box 2">
            <a:extLst>
              <a:ext uri="{FF2B5EF4-FFF2-40B4-BE49-F238E27FC236}">
                <a16:creationId xmlns:a16="http://schemas.microsoft.com/office/drawing/2014/main" id="{A28A0ACA-5B28-92CF-4D4C-C7DFDAB1BBE1}"/>
              </a:ext>
            </a:extLst>
          </p:cNvPr>
          <p:cNvSpPr txBox="1">
            <a:spLocks noChangeArrowheads="1"/>
          </p:cNvSpPr>
          <p:nvPr/>
        </p:nvSpPr>
        <p:spPr bwMode="auto">
          <a:xfrm>
            <a:off x="1981200" y="1728789"/>
            <a:ext cx="8229600" cy="439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Πρόσφατες προσπάθειες ανάδειξης των θεμάτων διαφορετικότητας και πολιτισμού</a:t>
            </a:r>
          </a:p>
          <a:p>
            <a:pPr lvl="1">
              <a:spcBef>
                <a:spcPts val="638"/>
              </a:spcBef>
              <a:spcAft>
                <a:spcPts val="1425"/>
              </a:spcAft>
              <a:buFont typeface="Times New Roman" panose="02020603050405020304" pitchFamily="18" charset="0"/>
              <a:buChar char="–"/>
            </a:pPr>
            <a:r>
              <a:rPr lang="en-US" altLang="pl-PL" sz="2600"/>
              <a:t>Πρότυπα πιστοποίησης της Αμερικανικής Ψυχολογικής Εταιρείας</a:t>
            </a:r>
          </a:p>
          <a:p>
            <a:pPr lvl="2">
              <a:spcBef>
                <a:spcPts val="638"/>
              </a:spcBef>
              <a:spcAft>
                <a:spcPts val="1425"/>
              </a:spcAft>
              <a:buFont typeface="Times New Roman" panose="02020603050405020304" pitchFamily="18" charset="0"/>
              <a:buChar char="•"/>
            </a:pPr>
            <a:r>
              <a:rPr lang="en-US" altLang="pl-PL" sz="2200"/>
              <a:t>Συμπερίληψη ατόμων από διαφορετικό πολιτισμικό υπόβαθρο ανάμεσα στους/στις φοιτητές/τριες και τους/τις  καθηγητές/τριες</a:t>
            </a:r>
          </a:p>
          <a:p>
            <a:pPr lvl="2">
              <a:spcBef>
                <a:spcPts val="638"/>
              </a:spcBef>
              <a:spcAft>
                <a:spcPts val="1425"/>
              </a:spcAft>
              <a:buFont typeface="Times New Roman" panose="02020603050405020304" pitchFamily="18" charset="0"/>
              <a:buChar char="•"/>
            </a:pPr>
            <a:r>
              <a:rPr lang="en-US" altLang="pl-PL" sz="2200"/>
              <a:t>Eκπαίδευση των φοιτητών/τριών σχετικά με τον ρόλο του πολιτισμού στην επιστήμη και την επαγγελματική εφαρμογή της κλινικής ψυχολογίας</a:t>
            </a:r>
          </a:p>
          <a:p>
            <a:pPr marL="341313" indent="-330200">
              <a:spcBef>
                <a:spcPts val="638"/>
              </a:spcBef>
              <a:spcAft>
                <a:spcPts val="1425"/>
              </a:spcAft>
              <a:buSzPct val="45000"/>
            </a:pPr>
            <a:endParaRPr lang="en-US" altLang="pl-PL" sz="2200"/>
          </a:p>
        </p:txBody>
      </p:sp>
      <p:sp>
        <p:nvSpPr>
          <p:cNvPr id="16387" name="Text Box 3">
            <a:extLst>
              <a:ext uri="{FF2B5EF4-FFF2-40B4-BE49-F238E27FC236}">
                <a16:creationId xmlns:a16="http://schemas.microsoft.com/office/drawing/2014/main" id="{8A155264-0FBA-73C7-3147-E0D1FD9714D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131BC52-A017-4613-A211-D26CC2AFC934}" type="slidenum">
              <a:rPr lang="el-GR" altLang="pl-PL">
                <a:cs typeface="Arial" panose="020B0604020202020204" pitchFamily="34" charset="0"/>
              </a:rPr>
              <a:pPr hangingPunct="1">
                <a:lnSpc>
                  <a:spcPct val="100000"/>
                </a:lnSpc>
                <a:buClrTx/>
                <a:buFontTx/>
                <a:buNone/>
              </a:pPr>
              <a:t>11</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C7B6AB40-3107-42C2-79A0-101524ED8149}"/>
              </a:ext>
            </a:extLst>
          </p:cNvPr>
          <p:cNvSpPr>
            <a:spLocks noGrp="1" noChangeArrowheads="1"/>
          </p:cNvSpPr>
          <p:nvPr>
            <p:ph type="title" idx="4294967295"/>
          </p:nvPr>
        </p:nvSpPr>
        <p:spPr>
          <a:xfrm>
            <a:off x="1981200" y="720726"/>
            <a:ext cx="8229600" cy="1260475"/>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(11 από 12)</a:t>
            </a:r>
          </a:p>
        </p:txBody>
      </p:sp>
      <p:sp>
        <p:nvSpPr>
          <p:cNvPr id="17410" name="Text Box 2">
            <a:extLst>
              <a:ext uri="{FF2B5EF4-FFF2-40B4-BE49-F238E27FC236}">
                <a16:creationId xmlns:a16="http://schemas.microsoft.com/office/drawing/2014/main" id="{E2E770D1-462E-64A2-B36B-8EF31419E45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06375" indent="-206375">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2pPr>
            <a:lvl3pPr indent="-227013">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3pPr>
            <a:lvl4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4pPr>
            <a:lvl5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Symbol" panose="05050102010706020507" pitchFamily="18" charset="2"/>
              <a:buChar char=""/>
            </a:pPr>
            <a:r>
              <a:rPr lang="en-US" altLang="pl-PL" sz="3200"/>
              <a:t>Πρόσφατες προσπάθειες ανάδειξης των θεμάτων διαφορετικότητας και πολιτισμού</a:t>
            </a:r>
          </a:p>
          <a:p>
            <a:pPr lvl="1">
              <a:spcBef>
                <a:spcPts val="563"/>
              </a:spcBef>
              <a:spcAft>
                <a:spcPts val="1425"/>
              </a:spcAft>
              <a:buSzPct val="75000"/>
              <a:buFont typeface="Arial" panose="020B0604020202020204" pitchFamily="34" charset="0"/>
              <a:buChar char="–"/>
            </a:pPr>
            <a:r>
              <a:rPr lang="en-US" altLang="pl-PL" sz="2800"/>
              <a:t>Προσπάθειες του </a:t>
            </a:r>
            <a:r>
              <a:rPr lang="en-US" altLang="pl-PL" sz="2800" i="1"/>
              <a:t>DSM</a:t>
            </a:r>
            <a:r>
              <a:rPr lang="en-US" altLang="pl-PL" sz="2800"/>
              <a:t> προς την κατεύθυνση της πολυπολιτισμικότητας </a:t>
            </a:r>
          </a:p>
          <a:p>
            <a:pPr lvl="2">
              <a:spcBef>
                <a:spcPts val="488"/>
              </a:spcBef>
              <a:spcAft>
                <a:spcPts val="1425"/>
              </a:spcAft>
              <a:buSzPct val="45000"/>
              <a:buFont typeface="Arial" panose="020B0604020202020204" pitchFamily="34" charset="0"/>
              <a:buChar char="•"/>
            </a:pPr>
            <a:r>
              <a:rPr lang="en-US" altLang="pl-PL" sz="2400"/>
              <a:t>Περίγραμμα πολιτισμικής διατύπωσης</a:t>
            </a:r>
          </a:p>
          <a:p>
            <a:pPr lvl="2">
              <a:spcBef>
                <a:spcPts val="488"/>
              </a:spcBef>
              <a:spcAft>
                <a:spcPts val="1425"/>
              </a:spcAft>
              <a:buSzPct val="45000"/>
              <a:buFont typeface="Arial" panose="020B0604020202020204" pitchFamily="34" charset="0"/>
              <a:buChar char="•"/>
            </a:pPr>
            <a:r>
              <a:rPr lang="en-US" altLang="pl-PL" sz="2400"/>
              <a:t>Συνέντευξη πολιτισμικής διατύπωσης</a:t>
            </a:r>
          </a:p>
          <a:p>
            <a:pPr lvl="2">
              <a:spcBef>
                <a:spcPts val="488"/>
              </a:spcBef>
              <a:spcAft>
                <a:spcPts val="1425"/>
              </a:spcAft>
              <a:buSzPct val="45000"/>
              <a:buFont typeface="Arial" panose="020B0604020202020204" pitchFamily="34" charset="0"/>
              <a:buChar char="•"/>
            </a:pPr>
            <a:r>
              <a:rPr lang="en-US" altLang="pl-PL" sz="2400"/>
              <a:t>Πολιτισμικές έννοιες δυσφορίας</a:t>
            </a:r>
          </a:p>
        </p:txBody>
      </p:sp>
      <p:sp>
        <p:nvSpPr>
          <p:cNvPr id="17411" name="Text Box 3">
            <a:extLst>
              <a:ext uri="{FF2B5EF4-FFF2-40B4-BE49-F238E27FC236}">
                <a16:creationId xmlns:a16="http://schemas.microsoft.com/office/drawing/2014/main" id="{C6456A69-60A2-50C2-132A-A45D3AFE098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D3E31F1-B7A3-4B81-B652-B3D431C56AD0}" type="slidenum">
              <a:rPr lang="el-GR" altLang="pl-PL">
                <a:cs typeface="Arial" panose="020B0604020202020204" pitchFamily="34" charset="0"/>
              </a:rPr>
              <a:pPr hangingPunct="1">
                <a:lnSpc>
                  <a:spcPct val="100000"/>
                </a:lnSpc>
                <a:buClrTx/>
                <a:buFontTx/>
                <a:buNone/>
              </a:pPr>
              <a:t>12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55CE0EFE-BB7C-A5F7-0C04-61826E88BBDC}"/>
              </a:ext>
            </a:extLst>
          </p:cNvPr>
          <p:cNvSpPr>
            <a:spLocks noGrp="1" noChangeArrowheads="1"/>
          </p:cNvSpPr>
          <p:nvPr>
            <p:ph type="title" idx="4294967295"/>
          </p:nvPr>
        </p:nvSpPr>
        <p:spPr>
          <a:xfrm>
            <a:off x="1981200" y="720726"/>
            <a:ext cx="8229600" cy="1260475"/>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(12 από 12)</a:t>
            </a:r>
          </a:p>
        </p:txBody>
      </p:sp>
      <p:sp>
        <p:nvSpPr>
          <p:cNvPr id="18434" name="Text Box 2">
            <a:extLst>
              <a:ext uri="{FF2B5EF4-FFF2-40B4-BE49-F238E27FC236}">
                <a16:creationId xmlns:a16="http://schemas.microsoft.com/office/drawing/2014/main" id="{F2EB1044-2F4E-0ADB-C5A8-ED594EFEE11F}"/>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indent="-227013">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Πρόσφατες προσπάθειες ανάδειξης των θεμάτων διαφορετικότητας και πολιτισμού</a:t>
            </a:r>
          </a:p>
          <a:p>
            <a:pPr lvl="1">
              <a:spcBef>
                <a:spcPts val="563"/>
              </a:spcBef>
              <a:spcAft>
                <a:spcPts val="1425"/>
              </a:spcAft>
              <a:buSzPct val="75000"/>
              <a:buFont typeface="Arial" panose="020B0604020202020204" pitchFamily="34" charset="0"/>
              <a:buChar char="–"/>
            </a:pPr>
            <a:r>
              <a:rPr lang="en-US" altLang="pl-PL" sz="2800"/>
              <a:t>Αναθεωρήσεις σημαντικών μεθόδων ψυχολογικής αξιολόγησης</a:t>
            </a:r>
          </a:p>
          <a:p>
            <a:pPr lvl="2">
              <a:spcBef>
                <a:spcPts val="488"/>
              </a:spcBef>
              <a:spcAft>
                <a:spcPts val="1425"/>
              </a:spcAft>
              <a:buSzPct val="45000"/>
              <a:buFont typeface="Arial" panose="020B0604020202020204" pitchFamily="34" charset="0"/>
              <a:buChar char="•"/>
            </a:pPr>
            <a:r>
              <a:rPr lang="en-US" altLang="pl-PL" sz="2400"/>
              <a:t>Tο Πολυδιάστατο Ερωτηματολόγιο Προσωπικότητας της Μινεσότα </a:t>
            </a:r>
          </a:p>
          <a:p>
            <a:pPr lvl="2">
              <a:spcBef>
                <a:spcPts val="488"/>
              </a:spcBef>
              <a:spcAft>
                <a:spcPts val="1425"/>
              </a:spcAft>
              <a:buSzPct val="45000"/>
              <a:buFont typeface="Arial" panose="020B0604020202020204" pitchFamily="34" charset="0"/>
              <a:buChar char="•"/>
            </a:pPr>
            <a:r>
              <a:rPr lang="en-US" altLang="pl-PL" sz="2400"/>
              <a:t>Τα τεστ νοημοσύνης Wechsler  </a:t>
            </a:r>
          </a:p>
        </p:txBody>
      </p:sp>
      <p:sp>
        <p:nvSpPr>
          <p:cNvPr id="18435" name="Text Box 3">
            <a:extLst>
              <a:ext uri="{FF2B5EF4-FFF2-40B4-BE49-F238E27FC236}">
                <a16:creationId xmlns:a16="http://schemas.microsoft.com/office/drawing/2014/main" id="{9CF2DEBB-421C-7265-7CB7-A4320DAC7071}"/>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744CA3B-E481-4EE1-9AF0-06B3E4BE4819}" type="slidenum">
              <a:rPr lang="el-GR" altLang="pl-PL">
                <a:cs typeface="Arial" panose="020B0604020202020204" pitchFamily="34" charset="0"/>
              </a:rPr>
              <a:pPr hangingPunct="1">
                <a:lnSpc>
                  <a:spcPct val="100000"/>
                </a:lnSpc>
                <a:buClrTx/>
                <a:buFontTx/>
                <a:buNone/>
              </a:pPr>
              <a:t>13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CE540D0C-5E59-F340-795D-20DAB1D86818}"/>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(1 από 10)</a:t>
            </a:r>
          </a:p>
        </p:txBody>
      </p:sp>
      <p:sp>
        <p:nvSpPr>
          <p:cNvPr id="19458" name="Text Box 2">
            <a:extLst>
              <a:ext uri="{FF2B5EF4-FFF2-40B4-BE49-F238E27FC236}">
                <a16:creationId xmlns:a16="http://schemas.microsoft.com/office/drawing/2014/main" id="{D0315DCE-64F8-FFC5-D62D-AB2BF3092E5C}"/>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2800"/>
              <a:t>Τί είναι πολιτισμική επάρκεια</a:t>
            </a:r>
          </a:p>
          <a:p>
            <a:pPr lvl="1">
              <a:spcBef>
                <a:spcPts val="563"/>
              </a:spcBef>
              <a:spcAft>
                <a:spcPts val="1425"/>
              </a:spcAft>
              <a:buSzPct val="75000"/>
              <a:buFont typeface="Arial" panose="020B0604020202020204" pitchFamily="34" charset="0"/>
              <a:buChar char="–"/>
            </a:pPr>
            <a:r>
              <a:rPr lang="en-US" altLang="pl-PL" sz="2600"/>
              <a:t>Η επίγνωση, οι γνώσεις και οι δεξιοτήτες που απαιτείται να διαθέτει ο/η σύμβουλος για να λειτουργεί αποτελεσματικά σε μια πλουραλιστική δημοκρατική κοινωνία </a:t>
            </a:r>
          </a:p>
          <a:p>
            <a:pPr lvl="1">
              <a:spcBef>
                <a:spcPts val="563"/>
              </a:spcBef>
              <a:spcAft>
                <a:spcPts val="1425"/>
              </a:spcAft>
              <a:buSzPct val="75000"/>
              <a:buFont typeface="Arial" panose="020B0604020202020204" pitchFamily="34" charset="0"/>
              <a:buChar char="–"/>
            </a:pPr>
            <a:r>
              <a:rPr lang="en-US" altLang="pl-PL" sz="2600"/>
              <a:t>Η αποτελεσματική προώθηση νέων θεωριών, πρακτικών, πολιτικών, και οργανωσιακών δομών που θα ανταποκρίνονται περισσότερο στις ανάγκες όλων των ομάδων</a:t>
            </a:r>
          </a:p>
        </p:txBody>
      </p:sp>
      <p:sp>
        <p:nvSpPr>
          <p:cNvPr id="19459" name="Text Box 3">
            <a:extLst>
              <a:ext uri="{FF2B5EF4-FFF2-40B4-BE49-F238E27FC236}">
                <a16:creationId xmlns:a16="http://schemas.microsoft.com/office/drawing/2014/main" id="{0CD498CF-A5FE-7BDE-8A84-D9C0C1D620F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C1B5A42-FACA-45E8-870E-F8E8EB1A9028}" type="slidenum">
              <a:rPr lang="el-GR" altLang="pl-PL">
                <a:cs typeface="Arial" panose="020B0604020202020204" pitchFamily="34" charset="0"/>
              </a:rPr>
              <a:pPr hangingPunct="1">
                <a:lnSpc>
                  <a:spcPct val="100000"/>
                </a:lnSpc>
                <a:buClrTx/>
                <a:buFontTx/>
                <a:buNone/>
              </a:pPr>
              <a:t>14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02A05DB8-3F5F-6AB8-EE1B-F646CAF52656}"/>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(2 από 10)</a:t>
            </a:r>
          </a:p>
        </p:txBody>
      </p:sp>
      <p:sp>
        <p:nvSpPr>
          <p:cNvPr id="20482" name="Text Box 2">
            <a:extLst>
              <a:ext uri="{FF2B5EF4-FFF2-40B4-BE49-F238E27FC236}">
                <a16:creationId xmlns:a16="http://schemas.microsoft.com/office/drawing/2014/main" id="{001577B4-CFF9-CDF9-1E92-A53F783A5C29}"/>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Πολιτισμική αυτεπίγνωση</a:t>
            </a:r>
          </a:p>
          <a:p>
            <a:pPr lvl="1">
              <a:spcBef>
                <a:spcPts val="563"/>
              </a:spcBef>
              <a:spcAft>
                <a:spcPts val="1425"/>
              </a:spcAft>
              <a:buSzPct val="75000"/>
              <a:buFont typeface="Arial" panose="020B0604020202020204" pitchFamily="34" charset="0"/>
              <a:buChar char="–"/>
            </a:pPr>
            <a:r>
              <a:rPr lang="en-US" altLang="pl-PL" sz="2800"/>
              <a:t>Ξεκινά με τη γνώση ενός ατόμου για τον δικό του πολιτισμό</a:t>
            </a:r>
          </a:p>
          <a:p>
            <a:pPr lvl="1">
              <a:spcBef>
                <a:spcPts val="563"/>
              </a:spcBef>
              <a:spcAft>
                <a:spcPts val="1425"/>
              </a:spcAft>
              <a:buSzPct val="75000"/>
              <a:buFont typeface="Arial" panose="020B0604020202020204" pitchFamily="34" charset="0"/>
              <a:buChar char="–"/>
            </a:pPr>
            <a:r>
              <a:rPr lang="en-US" altLang="pl-PL" sz="2800"/>
              <a:t>Όχι μόνο για βασικά γεγονότα, αλλά και για αξίες, παραδοχές και προκαταλήψεις</a:t>
            </a:r>
          </a:p>
          <a:p>
            <a:pPr lvl="1">
              <a:spcBef>
                <a:spcPts val="563"/>
              </a:spcBef>
              <a:spcAft>
                <a:spcPts val="1425"/>
              </a:spcAft>
              <a:buSzPct val="75000"/>
              <a:buFont typeface="Arial" panose="020B0604020202020204" pitchFamily="34" charset="0"/>
              <a:buChar char="–"/>
            </a:pPr>
            <a:r>
              <a:rPr lang="en-US" altLang="pl-PL" sz="2800"/>
              <a:t>Μοναδική και ιδιογραφική οπτική</a:t>
            </a:r>
          </a:p>
          <a:p>
            <a:pPr>
              <a:spcBef>
                <a:spcPts val="638"/>
              </a:spcBef>
              <a:spcAft>
                <a:spcPts val="1425"/>
              </a:spcAft>
            </a:pPr>
            <a:endParaRPr lang="en-US" altLang="pl-PL" sz="2800"/>
          </a:p>
        </p:txBody>
      </p:sp>
      <p:sp>
        <p:nvSpPr>
          <p:cNvPr id="20483" name="Text Box 3">
            <a:extLst>
              <a:ext uri="{FF2B5EF4-FFF2-40B4-BE49-F238E27FC236}">
                <a16:creationId xmlns:a16="http://schemas.microsoft.com/office/drawing/2014/main" id="{ABE4DDFC-17BF-3CC3-7AE0-F31F53279EE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8D0BC56-7CC1-4BCD-A300-D85A09BFFE16}" type="slidenum">
              <a:rPr lang="el-GR" altLang="pl-PL">
                <a:cs typeface="Arial" panose="020B0604020202020204" pitchFamily="34" charset="0"/>
              </a:rPr>
              <a:pPr hangingPunct="1">
                <a:lnSpc>
                  <a:spcPct val="100000"/>
                </a:lnSpc>
                <a:buClrTx/>
                <a:buFontTx/>
                <a:buNone/>
              </a:pPr>
              <a:t>15</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5D6D3721-BBF1-88CA-431A-FAA14AA05F2B}"/>
              </a:ext>
            </a:extLst>
          </p:cNvPr>
          <p:cNvSpPr>
            <a:spLocks noGrp="1" noChangeArrowheads="1"/>
          </p:cNvSpPr>
          <p:nvPr>
            <p:ph type="title" idx="4294967295"/>
          </p:nvPr>
        </p:nvSpPr>
        <p:spPr>
          <a:xfrm>
            <a:off x="1739901" y="838200"/>
            <a:ext cx="8423275" cy="890588"/>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(3 από 10)</a:t>
            </a:r>
          </a:p>
        </p:txBody>
      </p:sp>
      <p:sp>
        <p:nvSpPr>
          <p:cNvPr id="21506" name="Text Box 2">
            <a:extLst>
              <a:ext uri="{FF2B5EF4-FFF2-40B4-BE49-F238E27FC236}">
                <a16:creationId xmlns:a16="http://schemas.microsoft.com/office/drawing/2014/main" id="{55D5268C-9789-D4E7-C201-F3DD43D5E2C4}"/>
              </a:ext>
            </a:extLst>
          </p:cNvPr>
          <p:cNvSpPr txBox="1">
            <a:spLocks noChangeArrowheads="1"/>
          </p:cNvSpPr>
          <p:nvPr/>
        </p:nvSpPr>
        <p:spPr bwMode="auto">
          <a:xfrm>
            <a:off x="1981200" y="1655763"/>
            <a:ext cx="8229600" cy="447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Πολιτισμική αυτεπίγνωση</a:t>
            </a:r>
          </a:p>
          <a:p>
            <a:pPr lvl="1">
              <a:spcBef>
                <a:spcPts val="638"/>
              </a:spcBef>
              <a:spcAft>
                <a:spcPts val="1425"/>
              </a:spcAft>
              <a:buFont typeface="Times New Roman" panose="02020603050405020304" pitchFamily="18" charset="0"/>
              <a:buChar char="–"/>
            </a:pPr>
            <a:r>
              <a:rPr lang="en-US" altLang="pl-PL" sz="2800"/>
              <a:t>Επίπονο ή δυσάρεστο για τους/τις ψυχολόγους να αντιμετωπίσουν τον δικό τους:</a:t>
            </a:r>
          </a:p>
          <a:p>
            <a:pPr lvl="2">
              <a:spcBef>
                <a:spcPts val="638"/>
              </a:spcBef>
              <a:spcAft>
                <a:spcPts val="1425"/>
              </a:spcAft>
              <a:buFont typeface="Times New Roman" panose="02020603050405020304" pitchFamily="18" charset="0"/>
              <a:buChar char="•"/>
            </a:pPr>
            <a:r>
              <a:rPr lang="en-US" altLang="pl-PL" sz="2400"/>
              <a:t>Ρατσισμό</a:t>
            </a:r>
          </a:p>
          <a:p>
            <a:pPr lvl="2">
              <a:spcBef>
                <a:spcPts val="638"/>
              </a:spcBef>
              <a:spcAft>
                <a:spcPts val="1425"/>
              </a:spcAft>
              <a:buFont typeface="Times New Roman" panose="02020603050405020304" pitchFamily="18" charset="0"/>
              <a:buChar char="•"/>
            </a:pPr>
            <a:r>
              <a:rPr lang="en-US" altLang="pl-PL" sz="2400"/>
              <a:t>Σεξισμό</a:t>
            </a:r>
          </a:p>
          <a:p>
            <a:pPr lvl="2">
              <a:spcBef>
                <a:spcPts val="638"/>
              </a:spcBef>
              <a:spcAft>
                <a:spcPts val="1425"/>
              </a:spcAft>
              <a:buFont typeface="Times New Roman" panose="02020603050405020304" pitchFamily="18" charset="0"/>
              <a:buChar char="•"/>
            </a:pPr>
            <a:r>
              <a:rPr lang="en-US" altLang="pl-PL" sz="2400"/>
              <a:t>Ετεροσεξισμό</a:t>
            </a:r>
          </a:p>
          <a:p>
            <a:pPr lvl="2">
              <a:spcBef>
                <a:spcPts val="638"/>
              </a:spcBef>
              <a:spcAft>
                <a:spcPts val="1425"/>
              </a:spcAft>
              <a:buFont typeface="Times New Roman" panose="02020603050405020304" pitchFamily="18" charset="0"/>
              <a:buChar char="•"/>
            </a:pPr>
            <a:r>
              <a:rPr lang="en-US" altLang="pl-PL" sz="2400"/>
              <a:t>Ταξισμό</a:t>
            </a:r>
          </a:p>
          <a:p>
            <a:pPr lvl="2">
              <a:spcBef>
                <a:spcPts val="638"/>
              </a:spcBef>
              <a:spcAft>
                <a:spcPts val="1425"/>
              </a:spcAft>
              <a:buFont typeface="Times New Roman" panose="02020603050405020304" pitchFamily="18" charset="0"/>
              <a:buChar char="•"/>
            </a:pPr>
            <a:r>
              <a:rPr lang="en-US" altLang="pl-PL" sz="2400"/>
              <a:t>Eθνοκεντρισμό</a:t>
            </a:r>
          </a:p>
        </p:txBody>
      </p:sp>
      <p:sp>
        <p:nvSpPr>
          <p:cNvPr id="21507" name="Text Box 3">
            <a:extLst>
              <a:ext uri="{FF2B5EF4-FFF2-40B4-BE49-F238E27FC236}">
                <a16:creationId xmlns:a16="http://schemas.microsoft.com/office/drawing/2014/main" id="{53EB5F54-8725-918D-6B2F-E1B8DDC4603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DC62683-97D3-44E2-A4C5-4E5347AB30C9}" type="slidenum">
              <a:rPr lang="el-GR" altLang="pl-PL">
                <a:cs typeface="Arial" panose="020B0604020202020204" pitchFamily="34" charset="0"/>
              </a:rPr>
              <a:pPr hangingPunct="1">
                <a:lnSpc>
                  <a:spcPct val="100000"/>
                </a:lnSpc>
                <a:buClrTx/>
                <a:buFontTx/>
                <a:buNone/>
              </a:pPr>
              <a:t>16</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DF19094B-599F-AA89-9E7C-36C0A284F9CA}"/>
              </a:ext>
            </a:extLst>
          </p:cNvPr>
          <p:cNvSpPr>
            <a:spLocks noGrp="1" noChangeArrowheads="1"/>
          </p:cNvSpPr>
          <p:nvPr>
            <p:ph type="title" idx="4294967295"/>
          </p:nvPr>
        </p:nvSpPr>
        <p:spPr>
          <a:xfrm>
            <a:off x="1981200" y="720726"/>
            <a:ext cx="8229600" cy="1008063"/>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(4 από 10)</a:t>
            </a:r>
          </a:p>
        </p:txBody>
      </p:sp>
      <p:sp>
        <p:nvSpPr>
          <p:cNvPr id="22530" name="Text Box 2">
            <a:extLst>
              <a:ext uri="{FF2B5EF4-FFF2-40B4-BE49-F238E27FC236}">
                <a16:creationId xmlns:a16="http://schemas.microsoft.com/office/drawing/2014/main" id="{E93D3309-0183-82F1-20AF-F454BC45BE2E}"/>
              </a:ext>
            </a:extLst>
          </p:cNvPr>
          <p:cNvSpPr txBox="1">
            <a:spLocks noChangeArrowheads="1"/>
          </p:cNvSpPr>
          <p:nvPr/>
        </p:nvSpPr>
        <p:spPr bwMode="auto">
          <a:xfrm>
            <a:off x="1981200" y="1439863"/>
            <a:ext cx="8229600" cy="468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Γνώση διαφόρων πολιτισμών</a:t>
            </a:r>
          </a:p>
          <a:p>
            <a:pPr marL="549275" indent="-536575">
              <a:spcBef>
                <a:spcPts val="638"/>
              </a:spcBef>
              <a:spcAft>
                <a:spcPts val="1425"/>
              </a:spcAft>
              <a:buSzPct val="45000"/>
              <a:buFont typeface="Symbol" panose="05050102010706020507" pitchFamily="18" charset="2"/>
              <a:buChar char=""/>
            </a:pPr>
            <a:r>
              <a:rPr lang="en-US" altLang="pl-PL" sz="3200"/>
              <a:t>Είναι σημαντικό οι ψυχολόγοι:</a:t>
            </a:r>
          </a:p>
          <a:p>
            <a:pPr lvl="1">
              <a:spcBef>
                <a:spcPts val="638"/>
              </a:spcBef>
              <a:spcAft>
                <a:spcPts val="1425"/>
              </a:spcAft>
            </a:pPr>
            <a:r>
              <a:rPr lang="en-US" altLang="pl-PL" sz="2600"/>
              <a:t>- Να αναγνωρίζουν τις πολιτισμικές διαφορές που έχουν με τους θεραπευόμενους </a:t>
            </a:r>
          </a:p>
          <a:p>
            <a:pPr lvl="1">
              <a:spcBef>
                <a:spcPts val="638"/>
              </a:spcBef>
              <a:spcAft>
                <a:spcPts val="1425"/>
              </a:spcAft>
            </a:pPr>
            <a:r>
              <a:rPr lang="en-US" altLang="pl-PL" sz="2600"/>
              <a:t>- Να έχουν γνώση του πολιτισμού των θεραπευομένων</a:t>
            </a:r>
          </a:p>
          <a:p>
            <a:pPr lvl="1">
              <a:spcBef>
                <a:spcPts val="638"/>
              </a:spcBef>
              <a:spcAft>
                <a:spcPts val="1425"/>
              </a:spcAft>
            </a:pPr>
            <a:r>
              <a:rPr lang="en-US" altLang="pl-PL" sz="2600"/>
              <a:t>- Να καταβάλλουν συνεχείς προσπάθειες απόκτησης γνώσεων</a:t>
            </a:r>
          </a:p>
          <a:p>
            <a:pPr lvl="1">
              <a:spcBef>
                <a:spcPts val="638"/>
              </a:spcBef>
              <a:spcAft>
                <a:spcPts val="1425"/>
              </a:spcAft>
            </a:pPr>
            <a:endParaRPr lang="en-US" altLang="pl-PL" sz="2600"/>
          </a:p>
        </p:txBody>
      </p:sp>
      <p:sp>
        <p:nvSpPr>
          <p:cNvPr id="22531" name="Text Box 3">
            <a:extLst>
              <a:ext uri="{FF2B5EF4-FFF2-40B4-BE49-F238E27FC236}">
                <a16:creationId xmlns:a16="http://schemas.microsoft.com/office/drawing/2014/main" id="{A690C7C2-0817-8BBE-33C3-4F5CA415CFD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728F059-DF35-45A9-9D08-DB7CC44FF372}" type="slidenum">
              <a:rPr lang="el-GR" altLang="pl-PL">
                <a:cs typeface="Arial" panose="020B0604020202020204" pitchFamily="34" charset="0"/>
              </a:rPr>
              <a:pPr hangingPunct="1">
                <a:lnSpc>
                  <a:spcPct val="100000"/>
                </a:lnSpc>
                <a:buClrTx/>
                <a:buFontTx/>
                <a:buNone/>
              </a:pPr>
              <a:t>17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34E17C78-4079-6E87-1DB1-994137BD5171}"/>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(5 από 10)</a:t>
            </a:r>
          </a:p>
        </p:txBody>
      </p:sp>
      <p:sp>
        <p:nvSpPr>
          <p:cNvPr id="23554" name="Text Box 2">
            <a:extLst>
              <a:ext uri="{FF2B5EF4-FFF2-40B4-BE49-F238E27FC236}">
                <a16:creationId xmlns:a16="http://schemas.microsoft.com/office/drawing/2014/main" id="{3F4A58F5-B1E7-5A22-92A7-FCD5206ADD52}"/>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Γνώση διαφόρων πολιτισμών</a:t>
            </a:r>
          </a:p>
          <a:p>
            <a:pPr marL="331788" indent="-319088">
              <a:spcBef>
                <a:spcPts val="638"/>
              </a:spcBef>
              <a:spcAft>
                <a:spcPts val="1425"/>
              </a:spcAft>
              <a:buSzPct val="45000"/>
              <a:buFont typeface="Arial" panose="020B0604020202020204" pitchFamily="34" charset="0"/>
              <a:buChar char="•"/>
            </a:pPr>
            <a:r>
              <a:rPr lang="en-US" altLang="pl-PL" sz="3200"/>
              <a:t>Είναι σημαντικό οι ψυχολόγοι:</a:t>
            </a:r>
          </a:p>
          <a:p>
            <a:pPr>
              <a:spcBef>
                <a:spcPts val="563"/>
              </a:spcBef>
              <a:spcAft>
                <a:spcPts val="1425"/>
              </a:spcAft>
            </a:pPr>
            <a:r>
              <a:rPr lang="en-US" altLang="pl-PL" sz="2800"/>
              <a:t>	- Να αντιλαμβάνονται την ετερογένεια που 	           	     ενυπάρχει σε κάθε πολιτισμό</a:t>
            </a:r>
          </a:p>
          <a:p>
            <a:pPr lvl="1">
              <a:spcBef>
                <a:spcPts val="563"/>
              </a:spcBef>
              <a:spcAft>
                <a:spcPts val="1425"/>
              </a:spcAft>
              <a:buSzPct val="75000"/>
              <a:buFont typeface="Arial" panose="020B0604020202020204" pitchFamily="34" charset="0"/>
              <a:buChar char="–"/>
            </a:pPr>
            <a:r>
              <a:rPr lang="en-US" altLang="pl-PL" sz="2800"/>
              <a:t>Να αποφεύγουν τα στερεότυπα</a:t>
            </a:r>
          </a:p>
          <a:p>
            <a:pPr>
              <a:spcAft>
                <a:spcPts val="1425"/>
              </a:spcAft>
            </a:pPr>
            <a:endParaRPr lang="en-US" altLang="pl-PL" sz="2800"/>
          </a:p>
          <a:p>
            <a:pPr>
              <a:spcBef>
                <a:spcPts val="638"/>
              </a:spcBef>
              <a:spcAft>
                <a:spcPts val="1425"/>
              </a:spcAft>
            </a:pPr>
            <a:endParaRPr lang="en-US" altLang="pl-PL" sz="3200"/>
          </a:p>
          <a:p>
            <a:pPr>
              <a:spcAft>
                <a:spcPts val="1425"/>
              </a:spcAft>
            </a:pPr>
            <a:endParaRPr lang="en-US" altLang="pl-PL" sz="2800"/>
          </a:p>
          <a:p>
            <a:pPr>
              <a:spcAft>
                <a:spcPts val="1425"/>
              </a:spcAft>
            </a:pPr>
            <a:endParaRPr lang="en-US" altLang="pl-PL" sz="2800"/>
          </a:p>
        </p:txBody>
      </p:sp>
      <p:sp>
        <p:nvSpPr>
          <p:cNvPr id="23555" name="Text Box 3">
            <a:extLst>
              <a:ext uri="{FF2B5EF4-FFF2-40B4-BE49-F238E27FC236}">
                <a16:creationId xmlns:a16="http://schemas.microsoft.com/office/drawing/2014/main" id="{7201BDA9-5BEE-1607-DB42-83554C4F1BB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415BEBC-67C1-4431-AB7F-FA86AD2E07E2}" type="slidenum">
              <a:rPr lang="el-GR" altLang="pl-PL">
                <a:cs typeface="Arial" panose="020B0604020202020204" pitchFamily="34" charset="0"/>
              </a:rPr>
              <a:pPr hangingPunct="1">
                <a:lnSpc>
                  <a:spcPct val="100000"/>
                </a:lnSpc>
                <a:buClrTx/>
                <a:buFontTx/>
                <a:buNone/>
              </a:pPr>
              <a:t>18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28B569F8-BA4D-7887-4B74-2E9290A46241}"/>
              </a:ext>
            </a:extLst>
          </p:cNvPr>
          <p:cNvSpPr>
            <a:spLocks noGrp="1" noChangeArrowheads="1"/>
          </p:cNvSpPr>
          <p:nvPr>
            <p:ph type="title" idx="4294967295"/>
          </p:nvPr>
        </p:nvSpPr>
        <p:spPr>
          <a:xfrm>
            <a:off x="1981200" y="647700"/>
            <a:ext cx="8229600" cy="8636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(6 από 10)</a:t>
            </a:r>
          </a:p>
        </p:txBody>
      </p:sp>
      <p:sp>
        <p:nvSpPr>
          <p:cNvPr id="24578" name="Text Box 2">
            <a:extLst>
              <a:ext uri="{FF2B5EF4-FFF2-40B4-BE49-F238E27FC236}">
                <a16:creationId xmlns:a16="http://schemas.microsoft.com/office/drawing/2014/main" id="{C987C1A1-BF60-E712-5381-502BF92FAF01}"/>
              </a:ext>
            </a:extLst>
          </p:cNvPr>
          <p:cNvSpPr txBox="1">
            <a:spLocks noChangeArrowheads="1"/>
          </p:cNvSpPr>
          <p:nvPr/>
        </p:nvSpPr>
        <p:spPr bwMode="auto">
          <a:xfrm>
            <a:off x="1981200" y="1368425"/>
            <a:ext cx="8229600" cy="4757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Γνώση διαφόρων πολιτισμών</a:t>
            </a:r>
          </a:p>
          <a:p>
            <a:pPr marL="334963" indent="-322263">
              <a:spcBef>
                <a:spcPts val="638"/>
              </a:spcBef>
              <a:spcAft>
                <a:spcPts val="1425"/>
              </a:spcAft>
              <a:buSzPct val="45000"/>
              <a:buFont typeface="Symbol" panose="05050102010706020507" pitchFamily="18" charset="2"/>
              <a:buChar char=""/>
            </a:pPr>
            <a:r>
              <a:rPr lang="en-US" altLang="pl-PL" sz="2800"/>
              <a:t> Η ετερογένεια εντός ενός πολιτισμού είναι αποτέλεσμα διαφορών στον επιπολιτισμό</a:t>
            </a:r>
          </a:p>
          <a:p>
            <a:pPr marL="550863" indent="-538163">
              <a:spcBef>
                <a:spcPts val="638"/>
              </a:spcBef>
              <a:spcAft>
                <a:spcPts val="1425"/>
              </a:spcAft>
              <a:buSzPct val="45000"/>
              <a:buFont typeface="Symbol" panose="05050102010706020507" pitchFamily="18" charset="2"/>
              <a:buChar char=""/>
            </a:pPr>
            <a:r>
              <a:rPr lang="en-US" altLang="pl-PL" sz="2800"/>
              <a:t>Στρατηγικές επιπολιτισμού:</a:t>
            </a:r>
          </a:p>
          <a:p>
            <a:pPr lvl="1">
              <a:spcBef>
                <a:spcPts val="638"/>
              </a:spcBef>
              <a:spcAft>
                <a:spcPts val="1425"/>
              </a:spcAft>
            </a:pPr>
            <a:r>
              <a:rPr lang="en-US" altLang="pl-PL" sz="2600"/>
              <a:t>- Aφομοίωση</a:t>
            </a:r>
          </a:p>
          <a:p>
            <a:pPr lvl="1">
              <a:spcBef>
                <a:spcPts val="638"/>
              </a:spcBef>
              <a:spcAft>
                <a:spcPts val="1425"/>
              </a:spcAft>
            </a:pPr>
            <a:r>
              <a:rPr lang="en-US" altLang="pl-PL" sz="2600"/>
              <a:t>- Αποσύνδεση</a:t>
            </a:r>
          </a:p>
          <a:p>
            <a:pPr lvl="1">
              <a:spcBef>
                <a:spcPts val="638"/>
              </a:spcBef>
              <a:spcAft>
                <a:spcPts val="1425"/>
              </a:spcAft>
            </a:pPr>
            <a:r>
              <a:rPr lang="en-US" altLang="pl-PL" sz="2600"/>
              <a:t>- Περιθωριοποίηση</a:t>
            </a:r>
          </a:p>
          <a:p>
            <a:pPr lvl="1">
              <a:spcBef>
                <a:spcPts val="638"/>
              </a:spcBef>
              <a:spcAft>
                <a:spcPts val="1425"/>
              </a:spcAft>
            </a:pPr>
            <a:r>
              <a:rPr lang="en-US" altLang="pl-PL" sz="2600"/>
              <a:t>- Ενσωμάτωση</a:t>
            </a:r>
          </a:p>
          <a:p>
            <a:pPr>
              <a:spcBef>
                <a:spcPts val="638"/>
              </a:spcBef>
              <a:spcAft>
                <a:spcPts val="1425"/>
              </a:spcAft>
            </a:pPr>
            <a:endParaRPr lang="en-US" altLang="pl-PL" sz="2600"/>
          </a:p>
        </p:txBody>
      </p:sp>
      <p:sp>
        <p:nvSpPr>
          <p:cNvPr id="24579" name="Text Box 3">
            <a:extLst>
              <a:ext uri="{FF2B5EF4-FFF2-40B4-BE49-F238E27FC236}">
                <a16:creationId xmlns:a16="http://schemas.microsoft.com/office/drawing/2014/main" id="{4271DA97-79F8-9F72-5E7E-B15E92AFEAD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88AFCED-4829-4999-8868-90DC273476F0}" type="slidenum">
              <a:rPr lang="el-GR" altLang="pl-PL">
                <a:cs typeface="Arial" panose="020B0604020202020204" pitchFamily="34" charset="0"/>
              </a:rPr>
              <a:pPr hangingPunct="1">
                <a:lnSpc>
                  <a:spcPct val="100000"/>
                </a:lnSpc>
                <a:buClrTx/>
                <a:buFontTx/>
                <a:buNone/>
              </a:pPr>
              <a:t>19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EDBAD899-5A64-4164-3636-4D4C5C724292}"/>
              </a:ext>
            </a:extLst>
          </p:cNvPr>
          <p:cNvSpPr>
            <a:spLocks noGrp="1" noChangeArrowheads="1"/>
          </p:cNvSpPr>
          <p:nvPr>
            <p:ph type="title" idx="4294967295"/>
          </p:nvPr>
        </p:nvSpPr>
        <p:spPr>
          <a:xfrm>
            <a:off x="1981200" y="720725"/>
            <a:ext cx="8229600" cy="1258888"/>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(1 από 12)</a:t>
            </a:r>
          </a:p>
        </p:txBody>
      </p:sp>
      <p:sp>
        <p:nvSpPr>
          <p:cNvPr id="7170" name="Text Box 2">
            <a:extLst>
              <a:ext uri="{FF2B5EF4-FFF2-40B4-BE49-F238E27FC236}">
                <a16:creationId xmlns:a16="http://schemas.microsoft.com/office/drawing/2014/main" id="{250C7589-442C-771A-18B4-304CEA125A59}"/>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Η διαφορετικότητα στον πληθυσμό των ΗΠΑ</a:t>
            </a:r>
            <a:r>
              <a:rPr lang="en-US" altLang="pl-PL" sz="3200"/>
              <a:t> </a:t>
            </a:r>
          </a:p>
          <a:p>
            <a:pPr marL="331788" indent="-319088">
              <a:spcBef>
                <a:spcPts val="638"/>
              </a:spcBef>
              <a:spcAft>
                <a:spcPts val="1425"/>
              </a:spcAft>
              <a:buSzPct val="45000"/>
              <a:buFont typeface="Arial" panose="020B0604020202020204" pitchFamily="34" charset="0"/>
              <a:buChar char="•"/>
            </a:pPr>
            <a:r>
              <a:rPr lang="en-US" altLang="pl-PL" sz="2800"/>
              <a:t>Αύξηση της πολιτισμικής διαφορετικότητας τα τελευταία χρόνια</a:t>
            </a:r>
          </a:p>
          <a:p>
            <a:pPr lvl="1">
              <a:spcBef>
                <a:spcPts val="563"/>
              </a:spcBef>
              <a:spcAft>
                <a:spcPts val="1425"/>
              </a:spcAft>
              <a:buSzPct val="75000"/>
              <a:buFont typeface="Arial" panose="020B0604020202020204" pitchFamily="34" charset="0"/>
              <a:buChar char="–"/>
            </a:pPr>
            <a:r>
              <a:rPr lang="en-US" altLang="pl-PL" sz="2600"/>
              <a:t>Ιδιαίτερα ευρεία σε ορισμένες περιοχές</a:t>
            </a:r>
          </a:p>
          <a:p>
            <a:pPr marL="331788" indent="-319088">
              <a:spcBef>
                <a:spcPts val="638"/>
              </a:spcBef>
              <a:spcAft>
                <a:spcPts val="1425"/>
              </a:spcAft>
              <a:buSzPct val="45000"/>
              <a:buFont typeface="Arial" panose="020B0604020202020204" pitchFamily="34" charset="0"/>
              <a:buChar char="•"/>
            </a:pPr>
            <a:r>
              <a:rPr lang="en-US" altLang="pl-PL" sz="2800"/>
              <a:t>Προσπάθειες των κλινικών ψυχολόγων να λαμβάνονται υπόψη τα θέματα πολιτισμού με ευαισθησία και επάρκεια</a:t>
            </a:r>
          </a:p>
        </p:txBody>
      </p:sp>
      <p:sp>
        <p:nvSpPr>
          <p:cNvPr id="7171" name="Text Box 3">
            <a:extLst>
              <a:ext uri="{FF2B5EF4-FFF2-40B4-BE49-F238E27FC236}">
                <a16:creationId xmlns:a16="http://schemas.microsoft.com/office/drawing/2014/main" id="{AFA13DF3-0555-81D1-BD49-7A9BF579D3C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E94A4AD-19DC-4B15-BA4B-971AA578C3F1}" type="slidenum">
              <a:rPr lang="el-GR" altLang="pl-PL">
                <a:cs typeface="Arial" panose="020B0604020202020204" pitchFamily="34" charset="0"/>
              </a:rPr>
              <a:pPr hangingPunct="1">
                <a:lnSpc>
                  <a:spcPct val="100000"/>
                </a:lnSpc>
                <a:buClrTx/>
                <a:buFontTx/>
                <a:buNone/>
              </a:pPr>
              <a:t>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58D45ECF-0EE6-4F38-6DA9-FADCB1D1E101}"/>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(7 από 10)</a:t>
            </a:r>
          </a:p>
        </p:txBody>
      </p:sp>
      <p:sp>
        <p:nvSpPr>
          <p:cNvPr id="25602" name="Text Box 2">
            <a:extLst>
              <a:ext uri="{FF2B5EF4-FFF2-40B4-BE49-F238E27FC236}">
                <a16:creationId xmlns:a16="http://schemas.microsoft.com/office/drawing/2014/main" id="{CA96FDA7-0272-C0AB-4AFF-77D4A2D24356}"/>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Πολιτισμικά κατάλληλες κλινικές δεξιότητες</a:t>
            </a:r>
          </a:p>
          <a:p>
            <a:pPr marL="331788" indent="-319088">
              <a:spcBef>
                <a:spcPts val="638"/>
              </a:spcBef>
              <a:spcAft>
                <a:spcPts val="1425"/>
              </a:spcAft>
              <a:buSzPct val="45000"/>
              <a:buFont typeface="Arial" panose="020B0604020202020204" pitchFamily="34" charset="0"/>
              <a:buChar char="•"/>
            </a:pPr>
            <a:r>
              <a:rPr lang="en-US" altLang="pl-PL" sz="3200"/>
              <a:t>Mικροεπιθετικότητα</a:t>
            </a:r>
          </a:p>
          <a:p>
            <a:pPr lvl="1">
              <a:spcBef>
                <a:spcPts val="563"/>
              </a:spcBef>
              <a:spcAft>
                <a:spcPts val="1425"/>
              </a:spcAft>
              <a:buSzPct val="75000"/>
              <a:buFont typeface="Arial" panose="020B0604020202020204" pitchFamily="34" charset="0"/>
              <a:buChar char="–"/>
            </a:pPr>
            <a:r>
              <a:rPr lang="en-US" altLang="pl-PL" sz="2800"/>
              <a:t>Σχόλια ή ενέργειες σε ένα διαπολιτισμικό πλαίσιο που εκφράζουν προκαταλήψεις και αρνητικές ή στερεοτυπικές πεποιθήσεις </a:t>
            </a:r>
          </a:p>
          <a:p>
            <a:pPr lvl="1">
              <a:spcBef>
                <a:spcPts val="563"/>
              </a:spcBef>
              <a:spcAft>
                <a:spcPts val="1425"/>
              </a:spcAft>
              <a:buSzPct val="75000"/>
              <a:buFont typeface="Arial" panose="020B0604020202020204" pitchFamily="34" charset="0"/>
              <a:buChar char="–"/>
            </a:pPr>
            <a:r>
              <a:rPr lang="en-US" altLang="pl-PL" sz="2800"/>
              <a:t>Κυριαρχία μιας ομάδας έναντι μιας άλλης</a:t>
            </a:r>
          </a:p>
        </p:txBody>
      </p:sp>
      <p:sp>
        <p:nvSpPr>
          <p:cNvPr id="25603" name="Text Box 3">
            <a:extLst>
              <a:ext uri="{FF2B5EF4-FFF2-40B4-BE49-F238E27FC236}">
                <a16:creationId xmlns:a16="http://schemas.microsoft.com/office/drawing/2014/main" id="{3880FF52-EF70-9D22-DF6D-92AC90F648C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449EF03-A735-4532-A16C-C15E3415F1B5}" type="slidenum">
              <a:rPr lang="el-GR" altLang="pl-PL">
                <a:cs typeface="Arial" panose="020B0604020202020204" pitchFamily="34" charset="0"/>
              </a:rPr>
              <a:pPr hangingPunct="1">
                <a:lnSpc>
                  <a:spcPct val="100000"/>
                </a:lnSpc>
                <a:buClrTx/>
                <a:buFontTx/>
                <a:buNone/>
              </a:pPr>
              <a:t>20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E2D0EC46-D87B-7C23-857E-5DE7E60D27C8}"/>
              </a:ext>
            </a:extLst>
          </p:cNvPr>
          <p:cNvSpPr>
            <a:spLocks noGrp="1" noChangeArrowheads="1"/>
          </p:cNvSpPr>
          <p:nvPr>
            <p:ph type="title" idx="4294967295"/>
          </p:nvPr>
        </p:nvSpPr>
        <p:spPr>
          <a:xfrm>
            <a:off x="1981200" y="503238"/>
            <a:ext cx="8229600" cy="792162"/>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(8 από 10)</a:t>
            </a:r>
          </a:p>
        </p:txBody>
      </p:sp>
      <p:sp>
        <p:nvSpPr>
          <p:cNvPr id="26626" name="Text Box 2">
            <a:extLst>
              <a:ext uri="{FF2B5EF4-FFF2-40B4-BE49-F238E27FC236}">
                <a16:creationId xmlns:a16="http://schemas.microsoft.com/office/drawing/2014/main" id="{94678DFC-D2BA-05DA-6B4B-42FD44CF63D6}"/>
              </a:ext>
            </a:extLst>
          </p:cNvPr>
          <p:cNvSpPr txBox="1">
            <a:spLocks noChangeArrowheads="1"/>
          </p:cNvSpPr>
          <p:nvPr/>
        </p:nvSpPr>
        <p:spPr bwMode="auto">
          <a:xfrm>
            <a:off x="1981200" y="1223963"/>
            <a:ext cx="8229600" cy="490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Πολιτισμικά κατάλληλες κλινικές δεξιότητες</a:t>
            </a:r>
          </a:p>
          <a:p>
            <a:pPr marL="334963" indent="-322263">
              <a:spcBef>
                <a:spcPts val="638"/>
              </a:spcBef>
              <a:spcAft>
                <a:spcPts val="1425"/>
              </a:spcAft>
              <a:buSzPct val="45000"/>
              <a:buFont typeface="Symbol" panose="05050102010706020507" pitchFamily="18" charset="2"/>
              <a:buChar char=""/>
            </a:pPr>
            <a:r>
              <a:rPr lang="en-US" altLang="pl-PL" sz="2600"/>
              <a:t> Η μικροεπιθετικότητα επικεντρώνεται σε διαφορές που αφορούν:</a:t>
            </a:r>
          </a:p>
          <a:p>
            <a:pPr lvl="1">
              <a:spcBef>
                <a:spcPts val="638"/>
              </a:spcBef>
              <a:spcAft>
                <a:spcPts val="1425"/>
              </a:spcAft>
            </a:pPr>
            <a:r>
              <a:rPr lang="en-US" altLang="pl-PL" sz="2400"/>
              <a:t>- την εθνότητα ή τη φυλή</a:t>
            </a:r>
          </a:p>
          <a:p>
            <a:pPr lvl="1">
              <a:spcBef>
                <a:spcPts val="638"/>
              </a:spcBef>
              <a:spcAft>
                <a:spcPts val="1425"/>
              </a:spcAft>
            </a:pPr>
            <a:r>
              <a:rPr lang="en-US" altLang="pl-PL" sz="2400"/>
              <a:t>- την ηλικία</a:t>
            </a:r>
          </a:p>
          <a:p>
            <a:pPr lvl="1">
              <a:spcBef>
                <a:spcPts val="638"/>
              </a:spcBef>
              <a:spcAft>
                <a:spcPts val="1425"/>
              </a:spcAft>
            </a:pPr>
            <a:r>
              <a:rPr lang="en-US" altLang="pl-PL" sz="2400"/>
              <a:t>- το φύλο</a:t>
            </a:r>
          </a:p>
          <a:p>
            <a:pPr lvl="1">
              <a:spcBef>
                <a:spcPts val="638"/>
              </a:spcBef>
              <a:spcAft>
                <a:spcPts val="1425"/>
              </a:spcAft>
            </a:pPr>
            <a:r>
              <a:rPr lang="en-US" altLang="pl-PL" sz="2400"/>
              <a:t>- την κοινωνικοοικονομική κατάσταση</a:t>
            </a:r>
          </a:p>
          <a:p>
            <a:pPr lvl="1">
              <a:spcBef>
                <a:spcPts val="638"/>
              </a:spcBef>
              <a:spcAft>
                <a:spcPts val="1425"/>
              </a:spcAft>
            </a:pPr>
            <a:r>
              <a:rPr lang="en-US" altLang="pl-PL" sz="2400"/>
              <a:t>- τη θρησκεία/πνευματικότητα</a:t>
            </a:r>
          </a:p>
          <a:p>
            <a:pPr lvl="1">
              <a:spcBef>
                <a:spcPts val="638"/>
              </a:spcBef>
              <a:spcAft>
                <a:spcPts val="1425"/>
              </a:spcAft>
            </a:pPr>
            <a:r>
              <a:rPr lang="en-US" altLang="pl-PL" sz="2400"/>
              <a:t>- τον σεξουαλικό προσανατολισμό</a:t>
            </a:r>
          </a:p>
        </p:txBody>
      </p:sp>
      <p:sp>
        <p:nvSpPr>
          <p:cNvPr id="26627" name="Text Box 3">
            <a:extLst>
              <a:ext uri="{FF2B5EF4-FFF2-40B4-BE49-F238E27FC236}">
                <a16:creationId xmlns:a16="http://schemas.microsoft.com/office/drawing/2014/main" id="{E0EC469C-907F-A406-94DF-80CFCB443490}"/>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7F03C49-0F91-4EFE-B4B6-9036E34C6233}" type="slidenum">
              <a:rPr lang="el-GR" altLang="pl-PL">
                <a:cs typeface="Arial" panose="020B0604020202020204" pitchFamily="34" charset="0"/>
              </a:rPr>
              <a:pPr hangingPunct="1">
                <a:lnSpc>
                  <a:spcPct val="100000"/>
                </a:lnSpc>
                <a:buClrTx/>
                <a:buFontTx/>
                <a:buNone/>
              </a:pPr>
              <a:t>21</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96C6864E-23AB-DD23-1BDA-3E37437797B6}"/>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(9 από 10)</a:t>
            </a:r>
          </a:p>
        </p:txBody>
      </p:sp>
      <p:sp>
        <p:nvSpPr>
          <p:cNvPr id="27650" name="Text Box 2">
            <a:extLst>
              <a:ext uri="{FF2B5EF4-FFF2-40B4-BE49-F238E27FC236}">
                <a16:creationId xmlns:a16="http://schemas.microsoft.com/office/drawing/2014/main" id="{16BC8595-AFF9-4BFB-D7D7-40D12550570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Πολιτισμικά κατάλληλες κλινικές δεξιότητες</a:t>
            </a:r>
          </a:p>
          <a:p>
            <a:pPr marL="331788" indent="-319088">
              <a:spcBef>
                <a:spcPts val="638"/>
              </a:spcBef>
              <a:spcAft>
                <a:spcPts val="1425"/>
              </a:spcAft>
              <a:buSzPct val="45000"/>
              <a:buFont typeface="Arial" panose="020B0604020202020204" pitchFamily="34" charset="0"/>
              <a:buChar char="•"/>
            </a:pPr>
            <a:r>
              <a:rPr lang="en-US" altLang="pl-PL" sz="3200"/>
              <a:t>Πολιτισμική προσαρμογή</a:t>
            </a:r>
          </a:p>
          <a:p>
            <a:pPr lvl="1">
              <a:spcBef>
                <a:spcPts val="563"/>
              </a:spcBef>
              <a:spcAft>
                <a:spcPts val="1425"/>
              </a:spcAft>
              <a:buSzPct val="75000"/>
              <a:buFont typeface="Arial" panose="020B0604020202020204" pitchFamily="34" charset="0"/>
              <a:buChar char="–"/>
            </a:pPr>
            <a:r>
              <a:rPr lang="en-US" altLang="pl-PL" sz="2800"/>
              <a:t>Προσαρμογή των θεραπειών για διαφορετικές  πολιτισμικές ομάδες</a:t>
            </a:r>
          </a:p>
          <a:p>
            <a:pPr lvl="1">
              <a:spcBef>
                <a:spcPts val="563"/>
              </a:spcBef>
              <a:spcAft>
                <a:spcPts val="1425"/>
              </a:spcAft>
              <a:buSzPct val="75000"/>
              <a:buFont typeface="Arial" panose="020B0604020202020204" pitchFamily="34" charset="0"/>
              <a:buChar char="–"/>
            </a:pPr>
            <a:r>
              <a:rPr lang="en-US" altLang="pl-PL" sz="2800"/>
              <a:t>Aλλοκεντρικά και όχι ιδιοκεντρικά σενάρια καθοδηγούμενης νοερής απεικόνισης </a:t>
            </a:r>
          </a:p>
          <a:p>
            <a:pPr lvl="1">
              <a:spcBef>
                <a:spcPts val="563"/>
              </a:spcBef>
              <a:spcAft>
                <a:spcPts val="1425"/>
              </a:spcAft>
              <a:buSzPct val="75000"/>
              <a:buFont typeface="Arial" panose="020B0604020202020204" pitchFamily="34" charset="0"/>
              <a:buChar char="–"/>
            </a:pPr>
            <a:r>
              <a:rPr lang="en-US" altLang="pl-PL" sz="2800"/>
              <a:t>Προσαρμοσμένες θεραπείες</a:t>
            </a:r>
          </a:p>
        </p:txBody>
      </p:sp>
      <p:sp>
        <p:nvSpPr>
          <p:cNvPr id="27651" name="Text Box 3">
            <a:extLst>
              <a:ext uri="{FF2B5EF4-FFF2-40B4-BE49-F238E27FC236}">
                <a16:creationId xmlns:a16="http://schemas.microsoft.com/office/drawing/2014/main" id="{5F9BE7E4-CDE6-13B5-9828-595B1650B8C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3A6B811-C9AB-4D83-A4A8-C69171BDE240}" type="slidenum">
              <a:rPr lang="el-GR" altLang="pl-PL">
                <a:cs typeface="Arial" panose="020B0604020202020204" pitchFamily="34" charset="0"/>
              </a:rPr>
              <a:pPr hangingPunct="1">
                <a:lnSpc>
                  <a:spcPct val="100000"/>
                </a:lnSpc>
                <a:buClrTx/>
                <a:buFontTx/>
                <a:buNone/>
              </a:pPr>
              <a:t>22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1C06E3DD-FB65-CABD-4301-BED35A055232}"/>
              </a:ext>
            </a:extLst>
          </p:cNvPr>
          <p:cNvSpPr>
            <a:spLocks noGrp="1" noChangeArrowheads="1"/>
          </p:cNvSpPr>
          <p:nvPr>
            <p:ph type="title" idx="4294967295"/>
          </p:nvPr>
        </p:nvSpPr>
        <p:spPr>
          <a:xfrm>
            <a:off x="1981200" y="838200"/>
            <a:ext cx="8229600" cy="11430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Πολιτισμική επάρκεια </a:t>
            </a:r>
            <a:r>
              <a:rPr lang="en-US" altLang="pl-PL" sz="2400" b="1">
                <a:solidFill>
                  <a:srgbClr val="1F497D"/>
                </a:solidFill>
              </a:rPr>
              <a:t>(10 από 10)</a:t>
            </a:r>
          </a:p>
        </p:txBody>
      </p:sp>
      <p:sp>
        <p:nvSpPr>
          <p:cNvPr id="28674" name="Text Box 2">
            <a:extLst>
              <a:ext uri="{FF2B5EF4-FFF2-40B4-BE49-F238E27FC236}">
                <a16:creationId xmlns:a16="http://schemas.microsoft.com/office/drawing/2014/main" id="{0222F089-7AB8-6D43-893A-76981B83A585}"/>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Πολιτισμικά κατάλληλες κλινικές δεξιότητες</a:t>
            </a:r>
          </a:p>
          <a:p>
            <a:pPr marL="331788" indent="-319088">
              <a:spcBef>
                <a:spcPts val="638"/>
              </a:spcBef>
              <a:spcAft>
                <a:spcPts val="1425"/>
              </a:spcAft>
              <a:buSzPct val="45000"/>
              <a:buFont typeface="Arial" panose="020B0604020202020204" pitchFamily="34" charset="0"/>
              <a:buChar char="•"/>
            </a:pPr>
            <a:r>
              <a:rPr lang="en-US" altLang="pl-PL" sz="3200"/>
              <a:t>Γλώσσα </a:t>
            </a:r>
          </a:p>
          <a:p>
            <a:pPr lvl="1">
              <a:spcBef>
                <a:spcPts val="563"/>
              </a:spcBef>
              <a:spcAft>
                <a:spcPts val="1425"/>
              </a:spcAft>
              <a:buSzPct val="75000"/>
              <a:buFont typeface="Arial" panose="020B0604020202020204" pitchFamily="34" charset="0"/>
              <a:buChar char="–"/>
            </a:pPr>
            <a:r>
              <a:rPr lang="en-US" altLang="pl-PL" sz="2800"/>
              <a:t>Αναγκαίο οι θεραπευτές/τριες να λαμβάνουν υπόψη τις επιδράσεις της γλώσσας στην επικοινωνία με τους θεραπευόμενους</a:t>
            </a:r>
          </a:p>
        </p:txBody>
      </p:sp>
      <p:sp>
        <p:nvSpPr>
          <p:cNvPr id="28675" name="Text Box 3">
            <a:extLst>
              <a:ext uri="{FF2B5EF4-FFF2-40B4-BE49-F238E27FC236}">
                <a16:creationId xmlns:a16="http://schemas.microsoft.com/office/drawing/2014/main" id="{31F60714-287B-EF3E-B4CA-1ABD2BD7794B}"/>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E3B4B22-CEB6-4C6C-BFFB-789060E9660A}" type="slidenum">
              <a:rPr lang="el-GR" altLang="pl-PL">
                <a:cs typeface="Arial" panose="020B0604020202020204" pitchFamily="34" charset="0"/>
              </a:rPr>
              <a:pPr hangingPunct="1">
                <a:lnSpc>
                  <a:spcPct val="100000"/>
                </a:lnSpc>
                <a:buClrTx/>
                <a:buFontTx/>
                <a:buNone/>
              </a:pPr>
              <a:t>23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CF2D7084-03D1-8F9E-6610-AA3D2D30121F}"/>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Είμαστε όλοι όμοιοι;</a:t>
            </a:r>
            <a:br>
              <a:rPr lang="en-US" altLang="pl-PL" b="1">
                <a:solidFill>
                  <a:srgbClr val="1F497D"/>
                </a:solidFill>
              </a:rPr>
            </a:br>
            <a:r>
              <a:rPr lang="en-US" altLang="pl-PL" b="1">
                <a:solidFill>
                  <a:srgbClr val="1F497D"/>
                </a:solidFill>
              </a:rPr>
              <a:t>Ή είμαστε όλοι διαφορετικοί;</a:t>
            </a:r>
            <a:r>
              <a:rPr lang="en-US" altLang="pl-PL" sz="4900" b="1">
                <a:solidFill>
                  <a:srgbClr val="1F497D"/>
                </a:solidFill>
              </a:rPr>
              <a:t> </a:t>
            </a:r>
            <a:br>
              <a:rPr lang="en-US" altLang="pl-PL" sz="4900" b="1">
                <a:solidFill>
                  <a:srgbClr val="1F497D"/>
                </a:solidFill>
              </a:rPr>
            </a:br>
            <a:r>
              <a:rPr lang="en-US" altLang="pl-PL" sz="2800" b="1">
                <a:solidFill>
                  <a:srgbClr val="1F497D"/>
                </a:solidFill>
              </a:rPr>
              <a:t>(1 από 3)</a:t>
            </a:r>
          </a:p>
        </p:txBody>
      </p:sp>
      <p:sp>
        <p:nvSpPr>
          <p:cNvPr id="29698" name="Text Box 2">
            <a:extLst>
              <a:ext uri="{FF2B5EF4-FFF2-40B4-BE49-F238E27FC236}">
                <a16:creationId xmlns:a16="http://schemas.microsoft.com/office/drawing/2014/main" id="{018FD353-C299-EABA-C3FE-6B951931247C}"/>
              </a:ext>
            </a:extLst>
          </p:cNvPr>
          <p:cNvSpPr txBox="1">
            <a:spLocks noChangeArrowheads="1"/>
          </p:cNvSpPr>
          <p:nvPr/>
        </p:nvSpPr>
        <p:spPr bwMode="auto">
          <a:xfrm>
            <a:off x="1981200" y="2735263"/>
            <a:ext cx="8229600" cy="339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1313" indent="-3302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2pPr>
            <a:lvl3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3pPr>
            <a:lvl4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4pPr>
            <a:lvl5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pPr>
            <a:r>
              <a:rPr lang="en-US" altLang="pl-PL" sz="3200"/>
              <a:t>Ητική έναντι ημικής προσέγγισης</a:t>
            </a:r>
          </a:p>
          <a:p>
            <a:pPr marL="331788" indent="-320675">
              <a:spcBef>
                <a:spcPts val="638"/>
              </a:spcBef>
              <a:spcAft>
                <a:spcPts val="1425"/>
              </a:spcAft>
              <a:buSzPct val="45000"/>
              <a:buFont typeface="Arial" panose="020B0604020202020204" pitchFamily="34" charset="0"/>
              <a:buChar char="•"/>
            </a:pPr>
            <a:r>
              <a:rPr lang="en-US" altLang="pl-PL" sz="3200"/>
              <a:t>Ητική προσέγγιση</a:t>
            </a:r>
          </a:p>
          <a:p>
            <a:pPr lvl="1">
              <a:spcBef>
                <a:spcPts val="638"/>
              </a:spcBef>
              <a:spcAft>
                <a:spcPts val="1425"/>
              </a:spcAft>
              <a:buFont typeface="Times New Roman" panose="02020603050405020304" pitchFamily="18" charset="0"/>
              <a:buChar char="–"/>
            </a:pPr>
            <a:r>
              <a:rPr lang="en-US" altLang="pl-PL" sz="2800"/>
              <a:t>Τονίζει τις ομοιότητες μεταξύ των ανθρώπων</a:t>
            </a:r>
          </a:p>
          <a:p>
            <a:pPr lvl="1">
              <a:spcBef>
                <a:spcPts val="638"/>
              </a:spcBef>
              <a:spcAft>
                <a:spcPts val="1425"/>
              </a:spcAft>
              <a:buFont typeface="Times New Roman" panose="02020603050405020304" pitchFamily="18" charset="0"/>
              <a:buChar char="–"/>
            </a:pPr>
            <a:r>
              <a:rPr lang="en-US" altLang="pl-PL" sz="2800"/>
              <a:t>Κυριάρχησε κατά την πρώιμη περίοδο της ψυχολογίας</a:t>
            </a:r>
          </a:p>
        </p:txBody>
      </p:sp>
      <p:sp>
        <p:nvSpPr>
          <p:cNvPr id="29699" name="Text Box 3">
            <a:extLst>
              <a:ext uri="{FF2B5EF4-FFF2-40B4-BE49-F238E27FC236}">
                <a16:creationId xmlns:a16="http://schemas.microsoft.com/office/drawing/2014/main" id="{60A8CB3A-5549-E4DA-BFDC-839C0E273AF3}"/>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7D1B42D-0191-4062-8DAC-0181BABD6D90}" type="slidenum">
              <a:rPr lang="el-GR" altLang="pl-PL">
                <a:cs typeface="Arial" panose="020B0604020202020204" pitchFamily="34" charset="0"/>
              </a:rPr>
              <a:pPr hangingPunct="1">
                <a:lnSpc>
                  <a:spcPct val="100000"/>
                </a:lnSpc>
                <a:buClrTx/>
                <a:buFontTx/>
                <a:buNone/>
              </a:pPr>
              <a:t>24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A989E2D5-BCFE-4CCF-8B28-E60B97D4F960}"/>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Είμαστε όλοι όμοιοι;</a:t>
            </a:r>
            <a:br>
              <a:rPr lang="en-US" altLang="pl-PL" b="1">
                <a:solidFill>
                  <a:srgbClr val="1F497D"/>
                </a:solidFill>
              </a:rPr>
            </a:br>
            <a:r>
              <a:rPr lang="en-US" altLang="pl-PL" b="1">
                <a:solidFill>
                  <a:srgbClr val="1F497D"/>
                </a:solidFill>
              </a:rPr>
              <a:t>Ή είμαστε όλοι διαφορετικοί;</a:t>
            </a:r>
            <a:r>
              <a:rPr lang="en-US" altLang="pl-PL" sz="4900" b="1">
                <a:solidFill>
                  <a:srgbClr val="1F497D"/>
                </a:solidFill>
              </a:rPr>
              <a:t> </a:t>
            </a:r>
            <a:br>
              <a:rPr lang="en-US" altLang="pl-PL" sz="4900" b="1">
                <a:solidFill>
                  <a:srgbClr val="1F497D"/>
                </a:solidFill>
              </a:rPr>
            </a:br>
            <a:r>
              <a:rPr lang="en-US" altLang="pl-PL" sz="2800" b="1">
                <a:solidFill>
                  <a:srgbClr val="1F497D"/>
                </a:solidFill>
              </a:rPr>
              <a:t>(2 από 3)</a:t>
            </a:r>
          </a:p>
        </p:txBody>
      </p:sp>
      <p:sp>
        <p:nvSpPr>
          <p:cNvPr id="30722" name="Text Box 2">
            <a:extLst>
              <a:ext uri="{FF2B5EF4-FFF2-40B4-BE49-F238E27FC236}">
                <a16:creationId xmlns:a16="http://schemas.microsoft.com/office/drawing/2014/main" id="{240A36A5-2E7C-0CDC-C06C-11C3032941C0}"/>
              </a:ext>
            </a:extLst>
          </p:cNvPr>
          <p:cNvSpPr txBox="1">
            <a:spLocks noChangeArrowheads="1"/>
          </p:cNvSpPr>
          <p:nvPr/>
        </p:nvSpPr>
        <p:spPr bwMode="auto">
          <a:xfrm>
            <a:off x="1898650" y="2735263"/>
            <a:ext cx="8229600" cy="3071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pPr>
            <a:r>
              <a:rPr lang="en-US" altLang="pl-PL" sz="2800"/>
              <a:t>Ητική έναντι ημικής προσέγγισης</a:t>
            </a:r>
          </a:p>
          <a:p>
            <a:pPr marL="333375" indent="-320675">
              <a:spcBef>
                <a:spcPts val="638"/>
              </a:spcBef>
              <a:spcAft>
                <a:spcPts val="1425"/>
              </a:spcAft>
              <a:buSzPct val="45000"/>
              <a:buFont typeface="Symbol" panose="05050102010706020507" pitchFamily="18" charset="2"/>
              <a:buChar char=""/>
            </a:pPr>
            <a:r>
              <a:rPr lang="en-US" altLang="pl-PL" sz="2800"/>
              <a:t> Ημική προσέγγιση</a:t>
            </a:r>
          </a:p>
          <a:p>
            <a:pPr lvl="1">
              <a:spcBef>
                <a:spcPts val="638"/>
              </a:spcBef>
              <a:spcAft>
                <a:spcPts val="1425"/>
              </a:spcAft>
            </a:pPr>
            <a:r>
              <a:rPr lang="en-US" altLang="pl-PL" sz="2600"/>
              <a:t>- Δίνει έμφαση σε πολιτισμικά προσδιορισμένες νόρμες</a:t>
            </a:r>
          </a:p>
          <a:p>
            <a:pPr lvl="1">
              <a:spcBef>
                <a:spcPts val="638"/>
              </a:spcBef>
              <a:spcAft>
                <a:spcPts val="1425"/>
              </a:spcAft>
            </a:pPr>
            <a:r>
              <a:rPr lang="en-US" altLang="pl-PL" sz="2600"/>
              <a:t>- Τονίζει ότι άτομα από διαφορετικές πολιτισμικές ομάδες “πρέπει να αντιμετωπίζονται με τους δικούς τους όρους” </a:t>
            </a:r>
          </a:p>
        </p:txBody>
      </p:sp>
      <p:sp>
        <p:nvSpPr>
          <p:cNvPr id="30723" name="Text Box 3">
            <a:extLst>
              <a:ext uri="{FF2B5EF4-FFF2-40B4-BE49-F238E27FC236}">
                <a16:creationId xmlns:a16="http://schemas.microsoft.com/office/drawing/2014/main" id="{72B97702-3F1A-A2E3-0A17-EAB397C3196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96C6EF4-0EEF-41DE-967E-EF340B4CF2C9}" type="slidenum">
              <a:rPr lang="el-GR" altLang="pl-PL">
                <a:cs typeface="Arial" panose="020B0604020202020204" pitchFamily="34" charset="0"/>
              </a:rPr>
              <a:pPr hangingPunct="1">
                <a:lnSpc>
                  <a:spcPct val="100000"/>
                </a:lnSpc>
                <a:buClrTx/>
                <a:buFontTx/>
                <a:buNone/>
              </a:pPr>
              <a:t>25</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a:extLst>
              <a:ext uri="{FF2B5EF4-FFF2-40B4-BE49-F238E27FC236}">
                <a16:creationId xmlns:a16="http://schemas.microsoft.com/office/drawing/2014/main" id="{14694BC8-6751-EB57-0A7B-EEBFCA6BC498}"/>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Είμαστε όλοι όμοιοι; </a:t>
            </a:r>
            <a:br>
              <a:rPr lang="en-US" altLang="pl-PL" b="1">
                <a:solidFill>
                  <a:srgbClr val="1F497D"/>
                </a:solidFill>
              </a:rPr>
            </a:br>
            <a:r>
              <a:rPr lang="en-US" altLang="pl-PL" b="1">
                <a:solidFill>
                  <a:srgbClr val="1F497D"/>
                </a:solidFill>
              </a:rPr>
              <a:t>Ή είμαστε όλοι διαφορετικοί;</a:t>
            </a:r>
            <a:r>
              <a:rPr lang="en-US" altLang="pl-PL" sz="4900" b="1">
                <a:solidFill>
                  <a:srgbClr val="1F497D"/>
                </a:solidFill>
              </a:rPr>
              <a:t> </a:t>
            </a:r>
            <a:br>
              <a:rPr lang="en-US" altLang="pl-PL" sz="4900" b="1">
                <a:solidFill>
                  <a:srgbClr val="1F497D"/>
                </a:solidFill>
              </a:rPr>
            </a:br>
            <a:r>
              <a:rPr lang="en-US" altLang="pl-PL" sz="2800" b="1">
                <a:solidFill>
                  <a:srgbClr val="1F497D"/>
                </a:solidFill>
              </a:rPr>
              <a:t>(3 από 3)</a:t>
            </a:r>
          </a:p>
        </p:txBody>
      </p:sp>
      <p:sp>
        <p:nvSpPr>
          <p:cNvPr id="31746" name="Text Box 2">
            <a:extLst>
              <a:ext uri="{FF2B5EF4-FFF2-40B4-BE49-F238E27FC236}">
                <a16:creationId xmlns:a16="http://schemas.microsoft.com/office/drawing/2014/main" id="{003361FE-DD97-232F-4544-995B8583C27F}"/>
              </a:ext>
            </a:extLst>
          </p:cNvPr>
          <p:cNvSpPr txBox="1">
            <a:spLocks noChangeArrowheads="1"/>
          </p:cNvSpPr>
          <p:nvPr/>
        </p:nvSpPr>
        <p:spPr bwMode="auto">
          <a:xfrm>
            <a:off x="1981200" y="2879725"/>
            <a:ext cx="8229600" cy="3246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Tριμερές μοντέλο προσωπικής ταυτότητας</a:t>
            </a:r>
          </a:p>
          <a:p>
            <a:pPr marL="549275" indent="-536575">
              <a:spcBef>
                <a:spcPts val="638"/>
              </a:spcBef>
              <a:spcAft>
                <a:spcPts val="1425"/>
              </a:spcAft>
              <a:buSzPct val="45000"/>
              <a:buFont typeface="Wingdings" panose="05000000000000000000" pitchFamily="2" charset="2"/>
              <a:buChar char=""/>
            </a:pPr>
            <a:r>
              <a:rPr lang="en-US" altLang="pl-PL" sz="3200"/>
              <a:t>Ατομικό επίπεδο</a:t>
            </a:r>
          </a:p>
          <a:p>
            <a:pPr marL="549275" indent="-536575">
              <a:spcBef>
                <a:spcPts val="638"/>
              </a:spcBef>
              <a:spcAft>
                <a:spcPts val="1425"/>
              </a:spcAft>
              <a:buSzPct val="45000"/>
              <a:buFont typeface="Wingdings" panose="05000000000000000000" pitchFamily="2" charset="2"/>
              <a:buChar char=""/>
            </a:pPr>
            <a:r>
              <a:rPr lang="en-US" altLang="pl-PL" sz="3200"/>
              <a:t>Ομαδικό επίπεδο</a:t>
            </a:r>
          </a:p>
          <a:p>
            <a:pPr marL="549275" indent="-536575">
              <a:spcBef>
                <a:spcPts val="638"/>
              </a:spcBef>
              <a:spcAft>
                <a:spcPts val="1425"/>
              </a:spcAft>
              <a:buSzPct val="45000"/>
              <a:buFont typeface="Wingdings" panose="05000000000000000000" pitchFamily="2" charset="2"/>
              <a:buChar char=""/>
            </a:pPr>
            <a:r>
              <a:rPr lang="en-US" altLang="pl-PL" sz="3200"/>
              <a:t>Οικουμενικό επίπεδο</a:t>
            </a:r>
          </a:p>
        </p:txBody>
      </p:sp>
      <p:sp>
        <p:nvSpPr>
          <p:cNvPr id="31747" name="Text Box 3">
            <a:extLst>
              <a:ext uri="{FF2B5EF4-FFF2-40B4-BE49-F238E27FC236}">
                <a16:creationId xmlns:a16="http://schemas.microsoft.com/office/drawing/2014/main" id="{F653E1E7-FF20-FAEE-73CC-FAD8DC519D4D}"/>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CD7C669-0043-4C57-A32E-C3F01294E58B}" type="slidenum">
              <a:rPr lang="el-GR" altLang="pl-PL">
                <a:cs typeface="Arial" panose="020B0604020202020204" pitchFamily="34" charset="0"/>
              </a:rPr>
              <a:pPr hangingPunct="1">
                <a:lnSpc>
                  <a:spcPct val="100000"/>
                </a:lnSpc>
                <a:buClrTx/>
                <a:buFontTx/>
                <a:buNone/>
              </a:pPr>
              <a:t>26</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a:extLst>
              <a:ext uri="{FF2B5EF4-FFF2-40B4-BE49-F238E27FC236}">
                <a16:creationId xmlns:a16="http://schemas.microsoft.com/office/drawing/2014/main" id="{A1496EA1-8FB0-F179-D1C2-68B547AD51BA}"/>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4900" b="1">
                <a:solidFill>
                  <a:srgbClr val="1F497D"/>
                </a:solidFill>
              </a:rPr>
              <a:t>Τι συνιστά πολιτισμό; </a:t>
            </a:r>
            <a:br>
              <a:rPr lang="en-US" altLang="pl-PL" sz="4900" b="1">
                <a:solidFill>
                  <a:srgbClr val="1F497D"/>
                </a:solidFill>
              </a:rPr>
            </a:br>
            <a:r>
              <a:rPr lang="en-US" altLang="pl-PL" sz="3000" b="1">
                <a:solidFill>
                  <a:srgbClr val="1F497D"/>
                </a:solidFill>
              </a:rPr>
              <a:t>(1 από 2)</a:t>
            </a:r>
          </a:p>
        </p:txBody>
      </p:sp>
      <p:sp>
        <p:nvSpPr>
          <p:cNvPr id="32770" name="Text Box 2">
            <a:extLst>
              <a:ext uri="{FF2B5EF4-FFF2-40B4-BE49-F238E27FC236}">
                <a16:creationId xmlns:a16="http://schemas.microsoft.com/office/drawing/2014/main" id="{E1FA9B4B-F519-5FB7-9C30-647589B0549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Στενοί έναντι ευρέων ορισμών</a:t>
            </a:r>
          </a:p>
          <a:p>
            <a:pPr marL="331788" indent="-319088">
              <a:spcBef>
                <a:spcPts val="638"/>
              </a:spcBef>
              <a:spcAft>
                <a:spcPts val="1425"/>
              </a:spcAft>
              <a:buSzPct val="45000"/>
              <a:buFont typeface="Arial" panose="020B0604020202020204" pitchFamily="34" charset="0"/>
              <a:buChar char="•"/>
            </a:pPr>
            <a:r>
              <a:rPr lang="en-US" altLang="pl-PL" sz="3200"/>
              <a:t>Στενός ορισμός: εθνότητα και φυλή</a:t>
            </a:r>
          </a:p>
          <a:p>
            <a:pPr marL="331788" indent="-319088">
              <a:spcBef>
                <a:spcPts val="638"/>
              </a:spcBef>
              <a:spcAft>
                <a:spcPts val="1425"/>
              </a:spcAft>
              <a:buSzPct val="45000"/>
              <a:buFont typeface="Arial" panose="020B0604020202020204" pitchFamily="34" charset="0"/>
              <a:buChar char="•"/>
            </a:pPr>
            <a:r>
              <a:rPr lang="en-US" altLang="pl-PL" sz="3200"/>
              <a:t>Ευρύς ορισμός: ταυτότητες εθνογραφικές, δημογραφικές, σχετικές με τη θέση ή την ομάδα</a:t>
            </a:r>
          </a:p>
          <a:p>
            <a:pPr marL="331788" indent="-319088">
              <a:spcBef>
                <a:spcPts val="638"/>
              </a:spcBef>
              <a:spcAft>
                <a:spcPts val="1425"/>
              </a:spcAft>
              <a:buSzPct val="45000"/>
              <a:buFont typeface="Arial" panose="020B0604020202020204" pitchFamily="34" charset="0"/>
              <a:buChar char="•"/>
            </a:pPr>
            <a:r>
              <a:rPr lang="en-US" altLang="pl-PL" sz="3200"/>
              <a:t>Υποκουλτούρα: κοινός τρόπος ζωής με τις δικές του νόρμες, προσδοκίες και αξίες</a:t>
            </a:r>
          </a:p>
          <a:p>
            <a:pPr>
              <a:spcBef>
                <a:spcPts val="638"/>
              </a:spcBef>
              <a:spcAft>
                <a:spcPts val="1425"/>
              </a:spcAft>
            </a:pPr>
            <a:endParaRPr lang="en-US" altLang="pl-PL" sz="3200"/>
          </a:p>
        </p:txBody>
      </p:sp>
      <p:sp>
        <p:nvSpPr>
          <p:cNvPr id="32771" name="Text Box 3">
            <a:extLst>
              <a:ext uri="{FF2B5EF4-FFF2-40B4-BE49-F238E27FC236}">
                <a16:creationId xmlns:a16="http://schemas.microsoft.com/office/drawing/2014/main" id="{5B3AA4DF-A768-83C7-D843-71055747C32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4DB97D5-FABB-40D6-B991-0FAC13CE90E6}" type="slidenum">
              <a:rPr lang="el-GR" altLang="pl-PL">
                <a:cs typeface="Arial" panose="020B0604020202020204" pitchFamily="34" charset="0"/>
              </a:rPr>
              <a:pPr hangingPunct="1">
                <a:lnSpc>
                  <a:spcPct val="100000"/>
                </a:lnSpc>
                <a:buClrTx/>
                <a:buFontTx/>
                <a:buNone/>
              </a:pPr>
              <a:t>27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a:extLst>
              <a:ext uri="{FF2B5EF4-FFF2-40B4-BE49-F238E27FC236}">
                <a16:creationId xmlns:a16="http://schemas.microsoft.com/office/drawing/2014/main" id="{33A023D3-5C7F-5AB6-E0E4-6589C5C9F2AB}"/>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4900" b="1">
                <a:solidFill>
                  <a:srgbClr val="1F497D"/>
                </a:solidFill>
              </a:rPr>
              <a:t>Τι συνιστά πολιτισμό; </a:t>
            </a:r>
            <a:br>
              <a:rPr lang="en-US" altLang="pl-PL" sz="4900" b="1">
                <a:solidFill>
                  <a:srgbClr val="1F497D"/>
                </a:solidFill>
              </a:rPr>
            </a:br>
            <a:r>
              <a:rPr lang="en-US" altLang="pl-PL" sz="3000" b="1">
                <a:solidFill>
                  <a:srgbClr val="1F497D"/>
                </a:solidFill>
              </a:rPr>
              <a:t>(2 από 2)</a:t>
            </a:r>
          </a:p>
        </p:txBody>
      </p:sp>
      <p:sp>
        <p:nvSpPr>
          <p:cNvPr id="33794" name="Text Box 2">
            <a:extLst>
              <a:ext uri="{FF2B5EF4-FFF2-40B4-BE49-F238E27FC236}">
                <a16:creationId xmlns:a16="http://schemas.microsoft.com/office/drawing/2014/main" id="{2ED8E892-8461-43C7-4DCC-CCCCB16BFE9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Πολιτισμικές παράμετροι σε αλληλεπίδραση</a:t>
            </a:r>
          </a:p>
          <a:p>
            <a:pPr marL="331788" indent="-319088">
              <a:spcBef>
                <a:spcPts val="638"/>
              </a:spcBef>
              <a:spcAft>
                <a:spcPts val="1425"/>
              </a:spcAft>
              <a:buSzPct val="45000"/>
              <a:buFont typeface="Arial" panose="020B0604020202020204" pitchFamily="34" charset="0"/>
              <a:buChar char="•"/>
            </a:pPr>
            <a:r>
              <a:rPr lang="en-US" altLang="pl-PL" sz="3200"/>
              <a:t>Πολλές πολιτισμικές παράμετροι</a:t>
            </a:r>
          </a:p>
          <a:p>
            <a:pPr marL="331788" indent="-319088">
              <a:spcBef>
                <a:spcPts val="638"/>
              </a:spcBef>
              <a:spcAft>
                <a:spcPts val="1425"/>
              </a:spcAft>
              <a:buSzPct val="45000"/>
              <a:buFont typeface="Arial" panose="020B0604020202020204" pitchFamily="34" charset="0"/>
              <a:buChar char="•"/>
            </a:pPr>
            <a:r>
              <a:rPr lang="en-US" altLang="pl-PL" sz="3200"/>
              <a:t>Αλληλεπιδράσεις με πολλούς τρόπους</a:t>
            </a:r>
          </a:p>
          <a:p>
            <a:pPr marL="331788" indent="-319088">
              <a:spcBef>
                <a:spcPts val="638"/>
              </a:spcBef>
              <a:spcAft>
                <a:spcPts val="1425"/>
              </a:spcAft>
              <a:buSzPct val="45000"/>
              <a:buFont typeface="Arial" panose="020B0604020202020204" pitchFamily="34" charset="0"/>
              <a:buChar char="•"/>
            </a:pPr>
            <a:r>
              <a:rPr lang="en-US" altLang="pl-PL" sz="3200"/>
              <a:t>Διαμορφώνουν την εμπειρία ζωής του θεραπευόμενου</a:t>
            </a:r>
          </a:p>
        </p:txBody>
      </p:sp>
      <p:sp>
        <p:nvSpPr>
          <p:cNvPr id="33795" name="Text Box 3">
            <a:extLst>
              <a:ext uri="{FF2B5EF4-FFF2-40B4-BE49-F238E27FC236}">
                <a16:creationId xmlns:a16="http://schemas.microsoft.com/office/drawing/2014/main" id="{A65D72E9-9166-1D0D-F840-E36B2BDDB5E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8308EB7-38D2-4759-AF21-F88E8348945F}" type="slidenum">
              <a:rPr lang="el-GR" altLang="pl-PL">
                <a:cs typeface="Arial" panose="020B0604020202020204" pitchFamily="34" charset="0"/>
              </a:rPr>
              <a:pPr hangingPunct="1">
                <a:lnSpc>
                  <a:spcPct val="100000"/>
                </a:lnSpc>
                <a:buClrTx/>
                <a:buFontTx/>
                <a:buNone/>
              </a:pPr>
              <a:t>28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a:extLst>
              <a:ext uri="{FF2B5EF4-FFF2-40B4-BE49-F238E27FC236}">
                <a16:creationId xmlns:a16="http://schemas.microsoft.com/office/drawing/2014/main" id="{612BE126-6AA3-D613-8945-F6DF071B2A4F}"/>
              </a:ext>
            </a:extLst>
          </p:cNvPr>
          <p:cNvSpPr>
            <a:spLocks noGrp="1" noChangeArrowheads="1"/>
          </p:cNvSpPr>
          <p:nvPr>
            <p:ph type="title" idx="4294967295"/>
          </p:nvPr>
        </p:nvSpPr>
        <p:spPr>
          <a:xfrm>
            <a:off x="1981200" y="576264"/>
            <a:ext cx="8229600" cy="140493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(1 από 6)</a:t>
            </a:r>
          </a:p>
        </p:txBody>
      </p:sp>
      <p:sp>
        <p:nvSpPr>
          <p:cNvPr id="34818" name="Text Box 2">
            <a:extLst>
              <a:ext uri="{FF2B5EF4-FFF2-40B4-BE49-F238E27FC236}">
                <a16:creationId xmlns:a16="http://schemas.microsoft.com/office/drawing/2014/main" id="{285FCD4D-144D-AF96-C864-18054DADA5C7}"/>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Eναλλακτικές μέθοδοι εκπαίδευσης</a:t>
            </a:r>
          </a:p>
          <a:p>
            <a:pPr marL="331788" indent="-319088">
              <a:spcBef>
                <a:spcPts val="638"/>
              </a:spcBef>
              <a:spcAft>
                <a:spcPts val="1425"/>
              </a:spcAft>
              <a:buSzPct val="45000"/>
              <a:buFont typeface="Arial" panose="020B0604020202020204" pitchFamily="34" charset="0"/>
              <a:buChar char="•"/>
            </a:pPr>
            <a:r>
              <a:rPr lang="en-US" altLang="pl-PL" sz="3200"/>
              <a:t>Μέχρι στιγμής δεν έχει υπάρξει μια “βέλτιστη μέθοδος” ή συναίνεση για το ποια θα πρέπει να είναι η εκπαίδευση</a:t>
            </a:r>
          </a:p>
          <a:p>
            <a:pPr marL="331788" indent="-319088">
              <a:spcBef>
                <a:spcPts val="638"/>
              </a:spcBef>
              <a:spcAft>
                <a:spcPts val="1425"/>
              </a:spcAft>
              <a:buSzPct val="45000"/>
              <a:buFont typeface="Arial" panose="020B0604020202020204" pitchFamily="34" charset="0"/>
              <a:buChar char="•"/>
            </a:pPr>
            <a:r>
              <a:rPr lang="en-US" altLang="pl-PL" sz="3200"/>
              <a:t>Προσδιορισμός επτά βασικών στοιχείων ενός πολυπολιτισμικά προσανατολισμένου προγράμματος σπουδών ψυχολογίας</a:t>
            </a:r>
          </a:p>
        </p:txBody>
      </p:sp>
      <p:sp>
        <p:nvSpPr>
          <p:cNvPr id="34819" name="Text Box 3">
            <a:extLst>
              <a:ext uri="{FF2B5EF4-FFF2-40B4-BE49-F238E27FC236}">
                <a16:creationId xmlns:a16="http://schemas.microsoft.com/office/drawing/2014/main" id="{915DF2BF-8CFB-E072-30DC-810B2FEEFB7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6E85769-752D-4AD6-8CBF-B4A9E04B32AE}" type="slidenum">
              <a:rPr lang="el-GR" altLang="pl-PL">
                <a:cs typeface="Arial" panose="020B0604020202020204" pitchFamily="34" charset="0"/>
              </a:rPr>
              <a:pPr hangingPunct="1">
                <a:lnSpc>
                  <a:spcPct val="100000"/>
                </a:lnSpc>
                <a:buClrTx/>
                <a:buFontTx/>
                <a:buNone/>
              </a:pPr>
              <a:t>29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8E3AA9F6-C6F3-688E-D8C5-0DE12B0985E1}"/>
              </a:ext>
            </a:extLst>
          </p:cNvPr>
          <p:cNvSpPr>
            <a:spLocks noGrp="1" noChangeArrowheads="1"/>
          </p:cNvSpPr>
          <p:nvPr>
            <p:ph type="title" idx="4294967295"/>
          </p:nvPr>
        </p:nvSpPr>
        <p:spPr>
          <a:xfrm>
            <a:off x="1981200" y="838200"/>
            <a:ext cx="8229600" cy="114300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(2 από 12)</a:t>
            </a:r>
          </a:p>
        </p:txBody>
      </p:sp>
      <p:sp>
        <p:nvSpPr>
          <p:cNvPr id="8194" name="Text Box 2">
            <a:extLst>
              <a:ext uri="{FF2B5EF4-FFF2-40B4-BE49-F238E27FC236}">
                <a16:creationId xmlns:a16="http://schemas.microsoft.com/office/drawing/2014/main" id="{38DCA4DA-F17E-9B13-E696-2C81B4AC3F0B}"/>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Η πολυπολιτισμικότητα ως η “τέταρτη δύναμη”</a:t>
            </a:r>
          </a:p>
          <a:p>
            <a:pPr marL="331788" indent="-319088">
              <a:spcBef>
                <a:spcPts val="638"/>
              </a:spcBef>
              <a:spcAft>
                <a:spcPts val="1425"/>
              </a:spcAft>
              <a:buSzPct val="45000"/>
              <a:buFont typeface="Arial" panose="020B0604020202020204" pitchFamily="34" charset="0"/>
              <a:buChar char="•"/>
            </a:pPr>
            <a:r>
              <a:rPr lang="en-US" altLang="pl-PL" sz="3200"/>
              <a:t>Πρώτη δύναμη: Ψυχανάλυση</a:t>
            </a:r>
          </a:p>
          <a:p>
            <a:pPr marL="331788" indent="-319088">
              <a:spcBef>
                <a:spcPts val="638"/>
              </a:spcBef>
              <a:spcAft>
                <a:spcPts val="1425"/>
              </a:spcAft>
              <a:buSzPct val="45000"/>
              <a:buFont typeface="Arial" panose="020B0604020202020204" pitchFamily="34" charset="0"/>
              <a:buChar char="•"/>
            </a:pPr>
            <a:r>
              <a:rPr lang="en-US" altLang="pl-PL" sz="3200"/>
              <a:t>Δεύτερη δύναμη: Συμπεριφορισμός</a:t>
            </a:r>
          </a:p>
          <a:p>
            <a:pPr marL="331788" indent="-319088">
              <a:spcBef>
                <a:spcPts val="638"/>
              </a:spcBef>
              <a:spcAft>
                <a:spcPts val="1425"/>
              </a:spcAft>
              <a:buSzPct val="45000"/>
              <a:buFont typeface="Arial" panose="020B0604020202020204" pitchFamily="34" charset="0"/>
              <a:buChar char="•"/>
            </a:pPr>
            <a:r>
              <a:rPr lang="en-US" altLang="pl-PL" sz="3200"/>
              <a:t>Τρίτη δύναμη: Ανθρωπιστική ψυχολογία</a:t>
            </a:r>
          </a:p>
          <a:p>
            <a:pPr marL="331788" indent="-319088">
              <a:spcBef>
                <a:spcPts val="638"/>
              </a:spcBef>
              <a:spcAft>
                <a:spcPts val="1425"/>
              </a:spcAft>
              <a:buSzPct val="45000"/>
              <a:buFont typeface="Arial" panose="020B0604020202020204" pitchFamily="34" charset="0"/>
              <a:buChar char="•"/>
            </a:pPr>
            <a:r>
              <a:rPr lang="en-US" altLang="pl-PL" sz="3200"/>
              <a:t>Τέταρτη δύναμη: Πολυπολιτισμικότητα</a:t>
            </a:r>
          </a:p>
          <a:p>
            <a:pPr>
              <a:spcBef>
                <a:spcPts val="638"/>
              </a:spcBef>
              <a:spcAft>
                <a:spcPts val="1425"/>
              </a:spcAft>
            </a:pPr>
            <a:endParaRPr lang="en-US" altLang="pl-PL" sz="3200"/>
          </a:p>
        </p:txBody>
      </p:sp>
      <p:sp>
        <p:nvSpPr>
          <p:cNvPr id="8195" name="Text Box 3">
            <a:extLst>
              <a:ext uri="{FF2B5EF4-FFF2-40B4-BE49-F238E27FC236}">
                <a16:creationId xmlns:a16="http://schemas.microsoft.com/office/drawing/2014/main" id="{8DFD9192-CCBC-11F6-A22B-581FE9688BFB}"/>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32D39D9-630F-4628-99E5-E66CE2DAE50B}" type="slidenum">
              <a:rPr lang="el-GR" altLang="pl-PL">
                <a:cs typeface="Arial" panose="020B0604020202020204" pitchFamily="34" charset="0"/>
              </a:rPr>
              <a:pPr hangingPunct="1">
                <a:lnSpc>
                  <a:spcPct val="100000"/>
                </a:lnSpc>
                <a:buClrTx/>
                <a:buFontTx/>
                <a:buNone/>
              </a:pPr>
              <a:t>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a:extLst>
              <a:ext uri="{FF2B5EF4-FFF2-40B4-BE49-F238E27FC236}">
                <a16:creationId xmlns:a16="http://schemas.microsoft.com/office/drawing/2014/main" id="{1DF51334-7A9E-3ED5-DF47-50990ADC0069}"/>
              </a:ext>
            </a:extLst>
          </p:cNvPr>
          <p:cNvSpPr>
            <a:spLocks noGrp="1" noChangeArrowheads="1"/>
          </p:cNvSpPr>
          <p:nvPr>
            <p:ph type="title" idx="4294967295"/>
          </p:nvPr>
        </p:nvSpPr>
        <p:spPr>
          <a:xfrm>
            <a:off x="1981200" y="431800"/>
            <a:ext cx="8229600" cy="15494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(2 από 6)</a:t>
            </a:r>
          </a:p>
        </p:txBody>
      </p:sp>
      <p:sp>
        <p:nvSpPr>
          <p:cNvPr id="35842" name="Text Box 2">
            <a:extLst>
              <a:ext uri="{FF2B5EF4-FFF2-40B4-BE49-F238E27FC236}">
                <a16:creationId xmlns:a16="http://schemas.microsoft.com/office/drawing/2014/main" id="{1804D5A9-CD8B-F179-3B24-6DD79643A128}"/>
              </a:ext>
            </a:extLst>
          </p:cNvPr>
          <p:cNvSpPr txBox="1">
            <a:spLocks noChangeArrowheads="1"/>
          </p:cNvSpPr>
          <p:nvPr/>
        </p:nvSpPr>
        <p:spPr bwMode="auto">
          <a:xfrm>
            <a:off x="1668463" y="1981201"/>
            <a:ext cx="8928100" cy="414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Eναλλακτικές μέθοδοι εκπαίδευσης</a:t>
            </a:r>
          </a:p>
          <a:p>
            <a:pPr marL="333375" indent="-320675">
              <a:spcBef>
                <a:spcPts val="638"/>
              </a:spcBef>
              <a:spcAft>
                <a:spcPts val="1425"/>
              </a:spcAft>
              <a:buSzPct val="45000"/>
              <a:buFont typeface="Symbol" panose="05050102010706020507" pitchFamily="18" charset="2"/>
              <a:buChar char=""/>
            </a:pPr>
            <a:r>
              <a:rPr lang="en-US" altLang="pl-PL" sz="2600"/>
              <a:t> Αναγκαίο οι εκπαιδευόμενοι/ες να έχουν βαθύτερη κατανόηση της δικής τους πολιτισμικής ταυτότητας  μέσω:																	     </a:t>
            </a:r>
            <a:r>
              <a:rPr lang="en-US" altLang="pl-PL" sz="2400"/>
              <a:t>- Συζητήσεων και παρουσιάσεων στην τάξη</a:t>
            </a:r>
          </a:p>
          <a:p>
            <a:pPr lvl="1">
              <a:spcBef>
                <a:spcPts val="638"/>
              </a:spcBef>
              <a:spcAft>
                <a:spcPts val="1425"/>
              </a:spcAft>
            </a:pPr>
            <a:r>
              <a:rPr lang="en-US" altLang="pl-PL" sz="2400"/>
              <a:t>- Ατομικών γραπτών εργασιών</a:t>
            </a:r>
          </a:p>
          <a:p>
            <a:pPr lvl="1">
              <a:spcBef>
                <a:spcPts val="638"/>
              </a:spcBef>
              <a:spcAft>
                <a:spcPts val="1425"/>
              </a:spcAft>
            </a:pPr>
            <a:r>
              <a:rPr lang="en-US" altLang="pl-PL" sz="2400"/>
              <a:t>- Προγραμματισμένων συζητήσεων με την οικογένεια καταγωγής</a:t>
            </a:r>
          </a:p>
          <a:p>
            <a:pPr lvl="1">
              <a:spcBef>
                <a:spcPts val="638"/>
              </a:spcBef>
              <a:spcAft>
                <a:spcPts val="1425"/>
              </a:spcAft>
            </a:pPr>
            <a:r>
              <a:rPr lang="en-US" altLang="pl-PL" sz="2400"/>
              <a:t>- Μια στάση σεβασμού, περιέργειας και ταπεινοφροσύνης</a:t>
            </a:r>
          </a:p>
        </p:txBody>
      </p:sp>
      <p:sp>
        <p:nvSpPr>
          <p:cNvPr id="35843" name="Text Box 3">
            <a:extLst>
              <a:ext uri="{FF2B5EF4-FFF2-40B4-BE49-F238E27FC236}">
                <a16:creationId xmlns:a16="http://schemas.microsoft.com/office/drawing/2014/main" id="{73D3232D-845F-A306-F88F-AFBD040BB7F1}"/>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2492068-D175-43BD-B935-D96D6B9DCCEF}" type="slidenum">
              <a:rPr lang="el-GR" altLang="pl-PL">
                <a:cs typeface="Arial" panose="020B0604020202020204" pitchFamily="34" charset="0"/>
              </a:rPr>
              <a:pPr hangingPunct="1">
                <a:lnSpc>
                  <a:spcPct val="100000"/>
                </a:lnSpc>
                <a:buClrTx/>
                <a:buFontTx/>
                <a:buNone/>
              </a:pPr>
              <a:t>30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a:extLst>
              <a:ext uri="{FF2B5EF4-FFF2-40B4-BE49-F238E27FC236}">
                <a16:creationId xmlns:a16="http://schemas.microsoft.com/office/drawing/2014/main" id="{8867DB24-64D5-028B-9FDF-FEDEADC53CE5}"/>
              </a:ext>
            </a:extLst>
          </p:cNvPr>
          <p:cNvSpPr>
            <a:spLocks noGrp="1" noChangeArrowheads="1"/>
          </p:cNvSpPr>
          <p:nvPr>
            <p:ph type="title" idx="4294967295"/>
          </p:nvPr>
        </p:nvSpPr>
        <p:spPr>
          <a:xfrm>
            <a:off x="1981200" y="576264"/>
            <a:ext cx="8229600" cy="140493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(3 από 6)</a:t>
            </a:r>
          </a:p>
        </p:txBody>
      </p:sp>
      <p:sp>
        <p:nvSpPr>
          <p:cNvPr id="36866" name="Text Box 2">
            <a:extLst>
              <a:ext uri="{FF2B5EF4-FFF2-40B4-BE49-F238E27FC236}">
                <a16:creationId xmlns:a16="http://schemas.microsoft.com/office/drawing/2014/main" id="{9607869B-7FEA-8937-6640-9F6A459F2C33}"/>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Eναλλακτικές μέθοδοι εκπαίδευσης</a:t>
            </a:r>
          </a:p>
          <a:p>
            <a:pPr marL="331788" indent="-319088">
              <a:spcBef>
                <a:spcPts val="638"/>
              </a:spcBef>
              <a:spcAft>
                <a:spcPts val="1425"/>
              </a:spcAft>
              <a:buSzPct val="45000"/>
              <a:buFont typeface="Arial" panose="020B0604020202020204" pitchFamily="34" charset="0"/>
              <a:buChar char="•"/>
            </a:pPr>
            <a:r>
              <a:rPr lang="en-US" altLang="pl-PL" sz="3200"/>
              <a:t>Εξέταση όλων των μαθημάτων για να διασφαλιστεί ότι διαπνέονται από μια πολιτισμικά εστιασμένη προσέγγιση σε όλο το πρόγραμμα σπουδών</a:t>
            </a:r>
          </a:p>
          <a:p>
            <a:pPr marL="331788" indent="-319088">
              <a:spcBef>
                <a:spcPts val="638"/>
              </a:spcBef>
              <a:spcAft>
                <a:spcPts val="1425"/>
              </a:spcAft>
              <a:buSzPct val="45000"/>
              <a:buFont typeface="Arial" panose="020B0604020202020204" pitchFamily="34" charset="0"/>
              <a:buChar char="•"/>
            </a:pPr>
            <a:r>
              <a:rPr lang="en-US" altLang="pl-PL" sz="3200"/>
              <a:t>Τακτική αξιολόγηση των φοιτητών/τριών σε σχέση με την πολιτισμική επάρκεια</a:t>
            </a:r>
          </a:p>
        </p:txBody>
      </p:sp>
      <p:sp>
        <p:nvSpPr>
          <p:cNvPr id="36867" name="Text Box 3">
            <a:extLst>
              <a:ext uri="{FF2B5EF4-FFF2-40B4-BE49-F238E27FC236}">
                <a16:creationId xmlns:a16="http://schemas.microsoft.com/office/drawing/2014/main" id="{DE1C5E0D-27F5-78FE-317F-A3ADB777335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E4E0F7E-C694-4318-8A1B-942BB142E700}" type="slidenum">
              <a:rPr lang="el-GR" altLang="pl-PL">
                <a:cs typeface="Arial" panose="020B0604020202020204" pitchFamily="34" charset="0"/>
              </a:rPr>
              <a:pPr hangingPunct="1">
                <a:lnSpc>
                  <a:spcPct val="100000"/>
                </a:lnSpc>
                <a:buClrTx/>
                <a:buFontTx/>
                <a:buNone/>
              </a:pPr>
              <a:t>31</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a:extLst>
              <a:ext uri="{FF2B5EF4-FFF2-40B4-BE49-F238E27FC236}">
                <a16:creationId xmlns:a16="http://schemas.microsoft.com/office/drawing/2014/main" id="{77B46A40-7358-6837-D51D-F7D0309B805C}"/>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(4 από 6)</a:t>
            </a:r>
          </a:p>
        </p:txBody>
      </p:sp>
      <p:sp>
        <p:nvSpPr>
          <p:cNvPr id="37890" name="Text Box 2">
            <a:extLst>
              <a:ext uri="{FF2B5EF4-FFF2-40B4-BE49-F238E27FC236}">
                <a16:creationId xmlns:a16="http://schemas.microsoft.com/office/drawing/2014/main" id="{E95251A1-314E-2D19-7611-E4021ECA411E}"/>
              </a:ext>
            </a:extLst>
          </p:cNvPr>
          <p:cNvSpPr txBox="1">
            <a:spLocks noChangeArrowheads="1"/>
          </p:cNvSpPr>
          <p:nvPr/>
        </p:nvSpPr>
        <p:spPr bwMode="auto">
          <a:xfrm>
            <a:off x="1981200" y="1981201"/>
            <a:ext cx="8229600" cy="414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Αξιολόγηση αποτελεσμάτων των προσπαθειών εκπαίδευσης σε θέματα πολιτισμού</a:t>
            </a:r>
          </a:p>
          <a:p>
            <a:pPr marL="333375" indent="-320675">
              <a:spcBef>
                <a:spcPts val="638"/>
              </a:spcBef>
              <a:spcAft>
                <a:spcPts val="1425"/>
              </a:spcAft>
              <a:buSzPct val="45000"/>
              <a:buFont typeface="Symbol" panose="05050102010706020507" pitchFamily="18" charset="2"/>
              <a:buChar char=""/>
            </a:pPr>
            <a:r>
              <a:rPr lang="en-US" altLang="pl-PL" sz="2400"/>
              <a:t> Δυσκολίες</a:t>
            </a:r>
          </a:p>
          <a:p>
            <a:pPr lvl="1">
              <a:spcBef>
                <a:spcPts val="638"/>
              </a:spcBef>
              <a:spcAft>
                <a:spcPts val="1425"/>
              </a:spcAft>
            </a:pPr>
            <a:r>
              <a:rPr lang="en-US" altLang="pl-PL" sz="2200"/>
              <a:t>- </a:t>
            </a:r>
            <a:r>
              <a:rPr lang="en-US" altLang="pl-PL" sz="2000"/>
              <a:t>Πώς θα μετρηθούν αξιόπιστα τα αποτελέσματα των εκπαιδευτικών προσπαθειών σε θέματα πολιτισμού </a:t>
            </a:r>
          </a:p>
          <a:p>
            <a:pPr lvl="1">
              <a:spcBef>
                <a:spcPts val="638"/>
              </a:spcBef>
              <a:spcAft>
                <a:spcPts val="1425"/>
              </a:spcAft>
            </a:pPr>
            <a:r>
              <a:rPr lang="en-US" altLang="pl-PL" sz="2000"/>
              <a:t>- Πώς θα δημιουργηθεί μια βάση για το επίπεδο πολιτισμικής επάρκειας πριν από την εκπαίδευση</a:t>
            </a:r>
          </a:p>
          <a:p>
            <a:pPr lvl="1">
              <a:spcBef>
                <a:spcPts val="638"/>
              </a:spcBef>
              <a:spcAft>
                <a:spcPts val="1425"/>
              </a:spcAft>
            </a:pPr>
            <a:r>
              <a:rPr lang="en-US" altLang="pl-PL" sz="2000"/>
              <a:t>- Ποιων ατόμων η γνώμη έχει σημασία</a:t>
            </a:r>
          </a:p>
          <a:p>
            <a:pPr lvl="1">
              <a:spcBef>
                <a:spcPts val="638"/>
              </a:spcBef>
              <a:spcAft>
                <a:spcPts val="1425"/>
              </a:spcAft>
            </a:pPr>
            <a:r>
              <a:rPr lang="en-US" altLang="pl-PL" sz="2000"/>
              <a:t>- Πώς θα γίνει μια αιτιώδης σύνδεση μεταξύ προσπαθειών και αποτελεσμάτω</a:t>
            </a:r>
            <a:r>
              <a:rPr lang="en-US" altLang="pl-PL" sz="2200"/>
              <a:t>ν</a:t>
            </a:r>
            <a:r>
              <a:rPr lang="en-US" altLang="pl-PL" sz="2400"/>
              <a:t> </a:t>
            </a:r>
          </a:p>
        </p:txBody>
      </p:sp>
      <p:sp>
        <p:nvSpPr>
          <p:cNvPr id="37891" name="Text Box 3">
            <a:extLst>
              <a:ext uri="{FF2B5EF4-FFF2-40B4-BE49-F238E27FC236}">
                <a16:creationId xmlns:a16="http://schemas.microsoft.com/office/drawing/2014/main" id="{754EF2DC-5EEC-DB4D-9388-5C25EF36FC8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D88D29E-43C6-4F9D-A539-CDF9D6C41948}" type="slidenum">
              <a:rPr lang="el-GR" altLang="pl-PL">
                <a:cs typeface="Arial" panose="020B0604020202020204" pitchFamily="34" charset="0"/>
              </a:rPr>
              <a:pPr hangingPunct="1">
                <a:lnSpc>
                  <a:spcPct val="100000"/>
                </a:lnSpc>
                <a:buClrTx/>
                <a:buFontTx/>
                <a:buNone/>
              </a:pPr>
              <a:t>32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a:extLst>
              <a:ext uri="{FF2B5EF4-FFF2-40B4-BE49-F238E27FC236}">
                <a16:creationId xmlns:a16="http://schemas.microsoft.com/office/drawing/2014/main" id="{F53E6D22-A223-3B41-CFD1-96E40C8266F8}"/>
              </a:ext>
            </a:extLst>
          </p:cNvPr>
          <p:cNvSpPr>
            <a:spLocks noGrp="1" noChangeArrowheads="1"/>
          </p:cNvSpPr>
          <p:nvPr>
            <p:ph type="title" idx="4294967295"/>
          </p:nvPr>
        </p:nvSpPr>
        <p:spPr>
          <a:xfrm>
            <a:off x="1981200" y="576264"/>
            <a:ext cx="8229600" cy="140493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(5 από 6)</a:t>
            </a:r>
          </a:p>
        </p:txBody>
      </p:sp>
      <p:sp>
        <p:nvSpPr>
          <p:cNvPr id="38914" name="Text Box 2">
            <a:extLst>
              <a:ext uri="{FF2B5EF4-FFF2-40B4-BE49-F238E27FC236}">
                <a16:creationId xmlns:a16="http://schemas.microsoft.com/office/drawing/2014/main" id="{8C3B8EAD-3AAF-B6ED-CAC7-C31EF614CC10}"/>
              </a:ext>
            </a:extLst>
          </p:cNvPr>
          <p:cNvSpPr txBox="1">
            <a:spLocks noChangeArrowheads="1"/>
          </p:cNvSpPr>
          <p:nvPr/>
        </p:nvSpPr>
        <p:spPr bwMode="auto">
          <a:xfrm>
            <a:off x="1981200" y="2303463"/>
            <a:ext cx="8229600" cy="382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Αξιολόγηση αποτελεσμάτων των προσπαθειών εκπαίδευσης σε θέματα πολιτισμού</a:t>
            </a:r>
          </a:p>
          <a:p>
            <a:pPr marL="333375" indent="-320675">
              <a:spcBef>
                <a:spcPts val="638"/>
              </a:spcBef>
              <a:spcAft>
                <a:spcPts val="1425"/>
              </a:spcAft>
              <a:buSzPct val="45000"/>
              <a:buFont typeface="Symbol" panose="05050102010706020507" pitchFamily="18" charset="2"/>
              <a:buChar char=""/>
            </a:pPr>
            <a:r>
              <a:rPr lang="en-US" altLang="pl-PL" sz="2800"/>
              <a:t>Χάσμα μεταξύ θεωρίας και πράξης</a:t>
            </a:r>
          </a:p>
          <a:p>
            <a:pPr marL="333375" indent="-320675">
              <a:spcBef>
                <a:spcPts val="638"/>
              </a:spcBef>
              <a:spcAft>
                <a:spcPts val="1425"/>
              </a:spcAft>
              <a:buSzPct val="45000"/>
              <a:buFont typeface="Symbol" panose="05050102010706020507" pitchFamily="18" charset="2"/>
              <a:buChar char=""/>
            </a:pPr>
            <a:r>
              <a:rPr lang="en-US" altLang="pl-PL" sz="2800"/>
              <a:t>Ειδικές γνώσεις για την εκάστοτε πολιτισμική ομάδα και πολιτισμική προσαρμογή προκειμένου να αυξηθούν τα θετικά αποτελέσματα</a:t>
            </a:r>
          </a:p>
        </p:txBody>
      </p:sp>
      <p:sp>
        <p:nvSpPr>
          <p:cNvPr id="38915" name="Text Box 3">
            <a:extLst>
              <a:ext uri="{FF2B5EF4-FFF2-40B4-BE49-F238E27FC236}">
                <a16:creationId xmlns:a16="http://schemas.microsoft.com/office/drawing/2014/main" id="{2D8B6FEA-5A19-8F96-5B3F-8C2B54F4E94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4927DD3-8C96-447F-B493-525818456CB5}" type="slidenum">
              <a:rPr lang="el-GR" altLang="pl-PL">
                <a:cs typeface="Arial" panose="020B0604020202020204" pitchFamily="34" charset="0"/>
              </a:rPr>
              <a:pPr hangingPunct="1">
                <a:lnSpc>
                  <a:spcPct val="100000"/>
                </a:lnSpc>
                <a:buClrTx/>
                <a:buFontTx/>
                <a:buNone/>
              </a:pPr>
              <a:t>33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a:extLst>
              <a:ext uri="{FF2B5EF4-FFF2-40B4-BE49-F238E27FC236}">
                <a16:creationId xmlns:a16="http://schemas.microsoft.com/office/drawing/2014/main" id="{28F182B6-E04E-F8CA-059D-8DAC68CAE503}"/>
              </a:ext>
            </a:extLst>
          </p:cNvPr>
          <p:cNvSpPr>
            <a:spLocks noGrp="1" noChangeArrowheads="1"/>
          </p:cNvSpPr>
          <p:nvPr>
            <p:ph type="title" idx="4294967295"/>
          </p:nvPr>
        </p:nvSpPr>
        <p:spPr>
          <a:xfrm>
            <a:off x="1981200" y="576264"/>
            <a:ext cx="8229600" cy="140493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600" b="1">
                <a:solidFill>
                  <a:srgbClr val="1F497D"/>
                </a:solidFill>
              </a:rPr>
              <a:t>Εκπαίδευση ψυχολόγων σε θέματα διαφορετικότητας και πολιτισμού</a:t>
            </a:r>
            <a:r>
              <a:rPr lang="en-US" altLang="pl-PL" b="1">
                <a:solidFill>
                  <a:srgbClr val="1F497D"/>
                </a:solidFill>
              </a:rPr>
              <a:t>    </a:t>
            </a:r>
            <a:r>
              <a:rPr lang="en-US" altLang="pl-PL" sz="2400" b="1">
                <a:solidFill>
                  <a:srgbClr val="1F497D"/>
                </a:solidFill>
              </a:rPr>
              <a:t>(6 από 6)</a:t>
            </a:r>
          </a:p>
        </p:txBody>
      </p:sp>
      <p:sp>
        <p:nvSpPr>
          <p:cNvPr id="39938" name="Text Box 2">
            <a:extLst>
              <a:ext uri="{FF2B5EF4-FFF2-40B4-BE49-F238E27FC236}">
                <a16:creationId xmlns:a16="http://schemas.microsoft.com/office/drawing/2014/main" id="{FF35DC77-44CA-E2C9-CD8F-6C1FCD632E50}"/>
              </a:ext>
            </a:extLst>
          </p:cNvPr>
          <p:cNvSpPr txBox="1">
            <a:spLocks noChangeArrowheads="1"/>
          </p:cNvSpPr>
          <p:nvPr/>
        </p:nvSpPr>
        <p:spPr bwMode="auto">
          <a:xfrm>
            <a:off x="1981200" y="2519363"/>
            <a:ext cx="8229600" cy="360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Αξιολόγηση αποτελεσμάτων των προσπαθειών εκπαίδευσης σε θέματα πολιτισμού</a:t>
            </a:r>
          </a:p>
          <a:p>
            <a:pPr marL="333375" indent="-320675">
              <a:spcBef>
                <a:spcPts val="638"/>
              </a:spcBef>
              <a:spcAft>
                <a:spcPts val="1425"/>
              </a:spcAft>
              <a:buSzPct val="45000"/>
              <a:buFont typeface="Symbol" panose="05050102010706020507" pitchFamily="18" charset="2"/>
              <a:buChar char=""/>
            </a:pPr>
            <a:r>
              <a:rPr lang="en-US" altLang="pl-PL" sz="2800"/>
              <a:t>Οι προσπάθειες έχουν σαφώς επιφέρει τις απαιτούμενες βελτιώσεις σε σχέση με το κλινικό έργο και την έρευνα</a:t>
            </a:r>
            <a:r>
              <a:rPr lang="en-US" altLang="pl-PL" sz="3200"/>
              <a:t> </a:t>
            </a:r>
          </a:p>
        </p:txBody>
      </p:sp>
      <p:sp>
        <p:nvSpPr>
          <p:cNvPr id="39939" name="Text Box 3">
            <a:extLst>
              <a:ext uri="{FF2B5EF4-FFF2-40B4-BE49-F238E27FC236}">
                <a16:creationId xmlns:a16="http://schemas.microsoft.com/office/drawing/2014/main" id="{0B54DA55-AE6D-7B59-7844-9F5DF056125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2E69134-93C2-4D89-A4F0-B2A6D91F0FED}" type="slidenum">
              <a:rPr lang="el-GR" altLang="pl-PL">
                <a:cs typeface="Arial" panose="020B0604020202020204" pitchFamily="34" charset="0"/>
              </a:rPr>
              <a:pPr hangingPunct="1">
                <a:lnSpc>
                  <a:spcPct val="100000"/>
                </a:lnSpc>
                <a:buClrTx/>
                <a:buFontTx/>
                <a:buNone/>
              </a:pPr>
              <a:t>34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723E7E56-E106-4ED1-0F06-5EBB9C8261E4}"/>
              </a:ext>
            </a:extLst>
          </p:cNvPr>
          <p:cNvSpPr>
            <a:spLocks noGrp="1" noChangeArrowheads="1"/>
          </p:cNvSpPr>
          <p:nvPr>
            <p:ph type="title" idx="4294967295"/>
          </p:nvPr>
        </p:nvSpPr>
        <p:spPr>
          <a:xfrm>
            <a:off x="1981200" y="838200"/>
            <a:ext cx="8229600" cy="114300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(3 από 12)</a:t>
            </a:r>
          </a:p>
        </p:txBody>
      </p:sp>
      <p:sp>
        <p:nvSpPr>
          <p:cNvPr id="9218" name="Text Box 2">
            <a:extLst>
              <a:ext uri="{FF2B5EF4-FFF2-40B4-BE49-F238E27FC236}">
                <a16:creationId xmlns:a16="http://schemas.microsoft.com/office/drawing/2014/main" id="{703F0C6A-93CB-91F1-3431-0A82D234336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Η πολυπολιτισμικότητα ως η “τέταρτη δύναμη”</a:t>
            </a:r>
          </a:p>
          <a:p>
            <a:pPr marL="331788" indent="-319088">
              <a:spcBef>
                <a:spcPts val="638"/>
              </a:spcBef>
              <a:spcAft>
                <a:spcPts val="1425"/>
              </a:spcAft>
              <a:buSzPct val="45000"/>
              <a:buFont typeface="Arial" panose="020B0604020202020204" pitchFamily="34" charset="0"/>
              <a:buChar char="•"/>
            </a:pPr>
            <a:r>
              <a:rPr lang="en-US" altLang="pl-PL" sz="2800"/>
              <a:t>Ισχυρή δύναμη στα πεδία της κλινικής και της συμβουλευτικής ψυχολογίας</a:t>
            </a:r>
          </a:p>
          <a:p>
            <a:pPr marL="331788" indent="-319088">
              <a:spcBef>
                <a:spcPts val="638"/>
              </a:spcBef>
              <a:spcAft>
                <a:spcPts val="1425"/>
              </a:spcAft>
              <a:buSzPct val="45000"/>
              <a:buFont typeface="Arial" panose="020B0604020202020204" pitchFamily="34" charset="0"/>
              <a:buChar char="•"/>
            </a:pPr>
            <a:r>
              <a:rPr lang="en-US" altLang="pl-PL" sz="2800"/>
              <a:t>Eμπλουτίζει και ενισχύει τα υπάρχοντα μοντέλα </a:t>
            </a:r>
          </a:p>
          <a:p>
            <a:pPr marL="331788" indent="-319088">
              <a:spcBef>
                <a:spcPts val="638"/>
              </a:spcBef>
              <a:spcAft>
                <a:spcPts val="1425"/>
              </a:spcAft>
              <a:buSzPct val="45000"/>
              <a:buFont typeface="Arial" panose="020B0604020202020204" pitchFamily="34" charset="0"/>
              <a:buChar char="•"/>
            </a:pPr>
            <a:r>
              <a:rPr lang="en-US" altLang="pl-PL" sz="2800"/>
              <a:t>Ενσταλάζει ευαισθησία και επίγνωση </a:t>
            </a:r>
          </a:p>
          <a:p>
            <a:pPr marL="331788" indent="-319088">
              <a:spcBef>
                <a:spcPts val="638"/>
              </a:spcBef>
              <a:spcAft>
                <a:spcPts val="1425"/>
              </a:spcAft>
              <a:buSzPct val="45000"/>
              <a:buFont typeface="Arial" panose="020B0604020202020204" pitchFamily="34" charset="0"/>
              <a:buChar char="•"/>
            </a:pPr>
            <a:r>
              <a:rPr lang="en-US" altLang="pl-PL" sz="2800"/>
              <a:t>Εφαρμόζεται σε άτομα από διαφορετικούς πολιτισμούς</a:t>
            </a:r>
            <a:r>
              <a:rPr lang="en-US" altLang="pl-PL" sz="3200"/>
              <a:t> </a:t>
            </a:r>
          </a:p>
          <a:p>
            <a:pPr>
              <a:spcBef>
                <a:spcPts val="638"/>
              </a:spcBef>
              <a:spcAft>
                <a:spcPts val="1425"/>
              </a:spcAft>
            </a:pPr>
            <a:endParaRPr lang="en-US" altLang="pl-PL" sz="3200"/>
          </a:p>
        </p:txBody>
      </p:sp>
      <p:sp>
        <p:nvSpPr>
          <p:cNvPr id="9219" name="Text Box 3">
            <a:extLst>
              <a:ext uri="{FF2B5EF4-FFF2-40B4-BE49-F238E27FC236}">
                <a16:creationId xmlns:a16="http://schemas.microsoft.com/office/drawing/2014/main" id="{FB392A00-4527-92ED-0FD7-64963D26A120}"/>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A60C6B7-090D-4588-99B0-8219ADB5FD51}" type="slidenum">
              <a:rPr lang="el-GR" altLang="pl-PL">
                <a:cs typeface="Arial" panose="020B0604020202020204" pitchFamily="34" charset="0"/>
              </a:rPr>
              <a:pPr hangingPunct="1">
                <a:lnSpc>
                  <a:spcPct val="100000"/>
                </a:lnSpc>
                <a:buClrTx/>
                <a:buFontTx/>
                <a:buNone/>
              </a:pPr>
              <a:t>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FE733340-8909-257B-BB4C-56D21DA652F5}"/>
              </a:ext>
            </a:extLst>
          </p:cNvPr>
          <p:cNvSpPr>
            <a:spLocks noGrp="1" noChangeArrowheads="1"/>
          </p:cNvSpPr>
          <p:nvPr>
            <p:ph type="title" idx="4294967295"/>
          </p:nvPr>
        </p:nvSpPr>
        <p:spPr>
          <a:xfrm>
            <a:off x="1981200" y="503238"/>
            <a:ext cx="8229600" cy="129540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(4 από 12)</a:t>
            </a:r>
          </a:p>
        </p:txBody>
      </p:sp>
      <p:sp>
        <p:nvSpPr>
          <p:cNvPr id="10242" name="Rectangle 2">
            <a:extLst>
              <a:ext uri="{FF2B5EF4-FFF2-40B4-BE49-F238E27FC236}">
                <a16:creationId xmlns:a16="http://schemas.microsoft.com/office/drawing/2014/main" id="{202F3FA4-0A34-F88B-9689-900BA4DCE3CE}"/>
              </a:ext>
            </a:extLst>
          </p:cNvPr>
          <p:cNvSpPr>
            <a:spLocks noGrp="1" noChangeArrowheads="1"/>
          </p:cNvSpPr>
          <p:nvPr>
            <p:ph type="body" idx="4294967295"/>
          </p:nvPr>
        </p:nvSpPr>
        <p:spPr>
          <a:xfrm>
            <a:off x="1790700" y="2173288"/>
            <a:ext cx="8229600" cy="635000"/>
          </a:xfrm>
          <a:ln/>
        </p:spPr>
        <p:txBody>
          <a:bodyPr/>
          <a:lstStyle/>
          <a:p>
            <a:pPr marL="0" indent="1588">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sz="1100"/>
          </a:p>
          <a:p>
            <a:pPr marL="0" indent="1588">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1100"/>
              <a:t>Πίνακας 4.1  Επιστημονικά περιοδικά σχετικά με τη διαφορετικότητα και τα πολυπολιτισμικά θέματα στην Κλινική Ψυχολογία</a:t>
            </a:r>
          </a:p>
          <a:p>
            <a:pPr marL="0" indent="1588">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a:p>
          <a:p>
            <a:pPr marL="0" indent="1588">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a:p>
        </p:txBody>
      </p:sp>
      <p:graphicFrame>
        <p:nvGraphicFramePr>
          <p:cNvPr id="10243" name="Group 3">
            <a:extLst>
              <a:ext uri="{FF2B5EF4-FFF2-40B4-BE49-F238E27FC236}">
                <a16:creationId xmlns:a16="http://schemas.microsoft.com/office/drawing/2014/main" id="{8424EE3D-9C26-396C-D7F1-0D3596703662}"/>
              </a:ext>
            </a:extLst>
          </p:cNvPr>
          <p:cNvGraphicFramePr>
            <a:graphicFrameLocks noGrp="1"/>
          </p:cNvGraphicFramePr>
          <p:nvPr/>
        </p:nvGraphicFramePr>
        <p:xfrm>
          <a:off x="1981200" y="2808288"/>
          <a:ext cx="8231188" cy="4203700"/>
        </p:xfrm>
        <a:graphic>
          <a:graphicData uri="http://schemas.openxmlformats.org/drawingml/2006/table">
            <a:tbl>
              <a:tblPr/>
              <a:tblGrid>
                <a:gridCol w="4116388">
                  <a:extLst>
                    <a:ext uri="{9D8B030D-6E8A-4147-A177-3AD203B41FA5}">
                      <a16:colId xmlns:a16="http://schemas.microsoft.com/office/drawing/2014/main" val="632783462"/>
                    </a:ext>
                  </a:extLst>
                </a:gridCol>
                <a:gridCol w="4114800">
                  <a:extLst>
                    <a:ext uri="{9D8B030D-6E8A-4147-A177-3AD203B41FA5}">
                      <a16:colId xmlns:a16="http://schemas.microsoft.com/office/drawing/2014/main" val="424395998"/>
                    </a:ext>
                  </a:extLst>
                </a:gridCol>
              </a:tblGrid>
              <a:tr h="623888">
                <a:tc gridSpan="2">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2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Μεταξύ άλλων, τα ακόλουθα περιοδικά επικεντρώνονται σε  θέματα πολιτισμού και συνήθως περιλαμβάνουν άρθρα που αφορούν κλινικά θέματα:</a:t>
                      </a:r>
                    </a:p>
                  </a:txBody>
                  <a:tcPr marT="356904"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594388233"/>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Asian American Journal of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Latinx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902812736"/>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Cultural Diversity and Ethnic Minority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Multicultural Counseling and Development</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7331400"/>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Hispanic Journal of Behavioral Sciences</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Rural Mental Health</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1632055821"/>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Black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Psychoanalysis, Culture, and Society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2368653"/>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Cross-Cultural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Psychology of Men and Masculinity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993612631"/>
                  </a:ext>
                </a:extLst>
              </a:tr>
              <a:tr h="4762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Cultural Diversity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Psychology of Sexual Orientation and Gender Diversity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8768468"/>
                  </a:ext>
                </a:extLst>
              </a:tr>
              <a:tr h="7207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Gender, Culture, and Health</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0">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pl-PL" sz="18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endParaRPr>
                    </a:p>
                  </a:txBody>
                  <a:tcPr marT="512856"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955167312"/>
                  </a:ext>
                </a:extLst>
              </a:tr>
            </a:tbl>
          </a:graphicData>
        </a:graphic>
      </p:graphicFrame>
      <p:sp>
        <p:nvSpPr>
          <p:cNvPr id="10299" name="Text Box 59">
            <a:extLst>
              <a:ext uri="{FF2B5EF4-FFF2-40B4-BE49-F238E27FC236}">
                <a16:creationId xmlns:a16="http://schemas.microsoft.com/office/drawing/2014/main" id="{91FC2CCD-A2D2-A4EE-D83F-C0B0E67A1C1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678FECB-DD85-4E3D-A75E-DB0D0112A45D}" type="slidenum">
              <a:rPr lang="el-GR" altLang="pl-PL">
                <a:cs typeface="Arial" panose="020B0604020202020204" pitchFamily="34" charset="0"/>
              </a:rPr>
              <a:pPr hangingPunct="1">
                <a:lnSpc>
                  <a:spcPct val="100000"/>
                </a:lnSpc>
                <a:buClrTx/>
                <a:buFontTx/>
                <a:buNone/>
              </a:pPr>
              <a:t>5</a:t>
            </a:fld>
            <a:endParaRPr lang="el-GR" altLang="pl-PL">
              <a:cs typeface="Arial" panose="020B0604020202020204" pitchFamily="34" charset="0"/>
            </a:endParaRPr>
          </a:p>
        </p:txBody>
      </p:sp>
      <p:sp>
        <p:nvSpPr>
          <p:cNvPr id="10300" name="Text Box 60">
            <a:extLst>
              <a:ext uri="{FF2B5EF4-FFF2-40B4-BE49-F238E27FC236}">
                <a16:creationId xmlns:a16="http://schemas.microsoft.com/office/drawing/2014/main" id="{CE88C31E-E7F5-B09C-96FC-BEF62B074CD3}"/>
              </a:ext>
            </a:extLst>
          </p:cNvPr>
          <p:cNvSpPr txBox="1">
            <a:spLocks noChangeArrowheads="1"/>
          </p:cNvSpPr>
          <p:nvPr/>
        </p:nvSpPr>
        <p:spPr bwMode="auto">
          <a:xfrm>
            <a:off x="1790700" y="1584325"/>
            <a:ext cx="8337550" cy="154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000"/>
              <a:t>Πρόσφατες προσπάθειες ανάδειξης των θεμάτων διαφορετικότητας και πολιτισμού-Περιοδικά και βιβλία                                                                   </a:t>
            </a:r>
            <a:r>
              <a:rPr lang="en-US" altLang="pl-PL"/>
              <a:t>Περιοδικά και βιβλία</a:t>
            </a:r>
            <a:r>
              <a:rPr lang="en-US" altLang="pl-PL" sz="220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15A036E9-E972-E335-532B-AF6A8D995E06}"/>
              </a:ext>
            </a:extLst>
          </p:cNvPr>
          <p:cNvSpPr>
            <a:spLocks noGrp="1" noChangeArrowheads="1"/>
          </p:cNvSpPr>
          <p:nvPr>
            <p:ph type="title" idx="4294967295"/>
          </p:nvPr>
        </p:nvSpPr>
        <p:spPr>
          <a:xfrm>
            <a:off x="1981200" y="838200"/>
            <a:ext cx="8229600" cy="114300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(5 από 12)</a:t>
            </a:r>
          </a:p>
        </p:txBody>
      </p:sp>
      <p:sp>
        <p:nvSpPr>
          <p:cNvPr id="11266" name="Rectangle 2">
            <a:extLst>
              <a:ext uri="{FF2B5EF4-FFF2-40B4-BE49-F238E27FC236}">
                <a16:creationId xmlns:a16="http://schemas.microsoft.com/office/drawing/2014/main" id="{BF85E52A-4300-CAAA-1B3B-B764E313F4EC}"/>
              </a:ext>
            </a:extLst>
          </p:cNvPr>
          <p:cNvSpPr>
            <a:spLocks noGrp="1" noChangeArrowheads="1"/>
          </p:cNvSpPr>
          <p:nvPr>
            <p:ph type="body" idx="4294967295"/>
          </p:nvPr>
        </p:nvSpPr>
        <p:spPr>
          <a:xfrm>
            <a:off x="1981200" y="2133600"/>
            <a:ext cx="8229600" cy="890588"/>
          </a:xfrm>
          <a:ln/>
        </p:spPr>
        <p:txBody>
          <a:bodyPr>
            <a:normAutofit fontScale="70000" lnSpcReduction="20000"/>
          </a:bodyPr>
          <a:lstStyle/>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2000"/>
              <a:t>Πρόσφατες προσπάθειες ανάδειξης των θεμάτων διαφορετικότητας και πολιτισμού-Περιοδικά και βιβλία</a:t>
            </a:r>
            <a:r>
              <a:rPr lang="en-US" altLang="pl-PL" sz="2200"/>
              <a:t>         </a:t>
            </a:r>
          </a:p>
          <a:p>
            <a:pPr marL="206375" indent="-206375">
              <a:lnSpc>
                <a:spcPct val="100000"/>
              </a:lnSpc>
              <a:spcBef>
                <a:spcPts val="638"/>
              </a:spcBef>
              <a:buSzPct val="45000"/>
              <a:buFont typeface="Wingdings" panose="05000000000000000000" pitchFamily="2"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1800"/>
              <a:t>Περιοδικά και βιβλία</a:t>
            </a:r>
          </a:p>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1300"/>
              <a:t>Πίνακας 4.1  (συνέχεια)</a:t>
            </a:r>
          </a:p>
        </p:txBody>
      </p:sp>
      <p:graphicFrame>
        <p:nvGraphicFramePr>
          <p:cNvPr id="11267" name="Group 3">
            <a:extLst>
              <a:ext uri="{FF2B5EF4-FFF2-40B4-BE49-F238E27FC236}">
                <a16:creationId xmlns:a16="http://schemas.microsoft.com/office/drawing/2014/main" id="{1AA4DBEF-70AD-644C-EC99-1F59C01E9CC0}"/>
              </a:ext>
            </a:extLst>
          </p:cNvPr>
          <p:cNvGraphicFramePr>
            <a:graphicFrameLocks noGrp="1"/>
          </p:cNvGraphicFramePr>
          <p:nvPr/>
        </p:nvGraphicFramePr>
        <p:xfrm>
          <a:off x="1981200" y="3887788"/>
          <a:ext cx="8231188" cy="2678112"/>
        </p:xfrm>
        <a:graphic>
          <a:graphicData uri="http://schemas.openxmlformats.org/drawingml/2006/table">
            <a:tbl>
              <a:tblPr/>
              <a:tblGrid>
                <a:gridCol w="4116388">
                  <a:extLst>
                    <a:ext uri="{9D8B030D-6E8A-4147-A177-3AD203B41FA5}">
                      <a16:colId xmlns:a16="http://schemas.microsoft.com/office/drawing/2014/main" val="1246882437"/>
                    </a:ext>
                  </a:extLst>
                </a:gridCol>
                <a:gridCol w="4114800">
                  <a:extLst>
                    <a:ext uri="{9D8B030D-6E8A-4147-A177-3AD203B41FA5}">
                      <a16:colId xmlns:a16="http://schemas.microsoft.com/office/drawing/2014/main" val="1412444654"/>
                    </a:ext>
                  </a:extLst>
                </a:gridCol>
              </a:tblGrid>
              <a:tr h="565150">
                <a:tc gridSpan="2">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2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Μεταξύ άλλων, τα ακόλουθα περιοδικά επικεντρώνονται σε  θέματα πολιτισμού και συνήθως περιλαμβάνουν άρθρα που αφορούν κλινικά θέματα:</a:t>
                      </a:r>
                    </a:p>
                  </a:txBody>
                  <a:tcPr marT="356904"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lang="pl-PL"/>
                    </a:p>
                  </a:txBody>
                  <a:tcPr/>
                </a:tc>
                <a:extLst>
                  <a:ext uri="{0D108BD9-81ED-4DB2-BD59-A6C34878D82A}">
                    <a16:rowId xmlns:a16="http://schemas.microsoft.com/office/drawing/2014/main" val="1911037299"/>
                  </a:ext>
                </a:extLst>
              </a:tr>
              <a:tr h="42227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Clinical Psychology: Science and Practice</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Counseling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1532225363"/>
                  </a:ext>
                </a:extLst>
              </a:tr>
              <a:tr h="42227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Counseling Psychologist</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Marital and Family Therapy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7832009"/>
                  </a:ext>
                </a:extLst>
              </a:tr>
              <a:tr h="42227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Abnormal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Mental Health Counseling</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1806613112"/>
                  </a:ext>
                </a:extLst>
              </a:tr>
              <a:tr h="42227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Clinical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Professional Psychology: Research and Practice</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0744645"/>
                  </a:ext>
                </a:extLst>
              </a:tr>
              <a:tr h="42227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Journal of Consulting and Clinical Psychology</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1" u="none" strike="noStrike" cap="none" normalizeH="0" baseline="0">
                          <a:ln>
                            <a:noFill/>
                          </a:ln>
                          <a:solidFill>
                            <a:srgbClr val="000000"/>
                          </a:solidFill>
                          <a:effectLst/>
                          <a:latin typeface="Arial" panose="020B0604020202020204" pitchFamily="34" charset="0"/>
                          <a:ea typeface="Microsoft YaHei" panose="020B0503020204020204" pitchFamily="34" charset="-122"/>
                        </a:rPr>
                        <a:t>Psychotherapy: Theory, Research, Practice, Training</a:t>
                      </a:r>
                    </a:p>
                  </a:txBody>
                  <a:tcPr marT="331091"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587801398"/>
                  </a:ext>
                </a:extLst>
              </a:tr>
            </a:tbl>
          </a:graphicData>
        </a:graphic>
      </p:graphicFrame>
      <p:sp>
        <p:nvSpPr>
          <p:cNvPr id="11309" name="Text Box 45">
            <a:extLst>
              <a:ext uri="{FF2B5EF4-FFF2-40B4-BE49-F238E27FC236}">
                <a16:creationId xmlns:a16="http://schemas.microsoft.com/office/drawing/2014/main" id="{56536F92-4D91-0A53-14EB-656A4388F5C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1EAF9EA-AC1D-47C8-9C92-7E738C82DC5F}" type="slidenum">
              <a:rPr lang="el-GR" altLang="pl-PL">
                <a:cs typeface="Arial" panose="020B0604020202020204" pitchFamily="34" charset="0"/>
              </a:rPr>
              <a:pPr hangingPunct="1">
                <a:lnSpc>
                  <a:spcPct val="100000"/>
                </a:lnSpc>
                <a:buClrTx/>
                <a:buFontTx/>
                <a:buNone/>
              </a:pPr>
              <a:t>6</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28273E1F-0495-80E2-8263-1AC34BAE9D08}"/>
              </a:ext>
            </a:extLst>
          </p:cNvPr>
          <p:cNvSpPr>
            <a:spLocks noGrp="1" noChangeArrowheads="1"/>
          </p:cNvSpPr>
          <p:nvPr>
            <p:ph type="title" idx="4294967295"/>
          </p:nvPr>
        </p:nvSpPr>
        <p:spPr>
          <a:xfrm>
            <a:off x="1981200" y="720726"/>
            <a:ext cx="8229600" cy="1260475"/>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(6 από 12)</a:t>
            </a:r>
          </a:p>
        </p:txBody>
      </p:sp>
      <p:sp>
        <p:nvSpPr>
          <p:cNvPr id="12290" name="Text Box 2">
            <a:extLst>
              <a:ext uri="{FF2B5EF4-FFF2-40B4-BE49-F238E27FC236}">
                <a16:creationId xmlns:a16="http://schemas.microsoft.com/office/drawing/2014/main" id="{330AF0EB-56C6-0BA1-AF17-3D53FA8414B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indent="-227013">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Πρόσφατες προσπάθειες ανάδειξης των θεμάτων διαφορετικότητας και πολιτισμού</a:t>
            </a:r>
          </a:p>
          <a:p>
            <a:pPr lvl="1">
              <a:spcBef>
                <a:spcPts val="563"/>
              </a:spcBef>
              <a:spcAft>
                <a:spcPts val="1425"/>
              </a:spcAft>
              <a:buSzPct val="75000"/>
              <a:buFont typeface="Arial" panose="020B0604020202020204" pitchFamily="34" charset="0"/>
              <a:buChar char="–"/>
            </a:pPr>
            <a:r>
              <a:rPr lang="en-US" altLang="pl-PL" sz="2800"/>
              <a:t>Δημιουργία τομέων στην Αμερικανική Ψυχολογική Εταιρεία</a:t>
            </a:r>
          </a:p>
          <a:p>
            <a:pPr lvl="2">
              <a:spcBef>
                <a:spcPts val="488"/>
              </a:spcBef>
              <a:spcAft>
                <a:spcPts val="1425"/>
              </a:spcAft>
              <a:buSzPct val="45000"/>
              <a:buFont typeface="Arial" panose="020B0604020202020204" pitchFamily="34" charset="0"/>
              <a:buChar char="•"/>
            </a:pPr>
            <a:r>
              <a:rPr lang="en-US" altLang="pl-PL" sz="2400"/>
              <a:t>Τομέας 35</a:t>
            </a:r>
          </a:p>
          <a:p>
            <a:pPr lvl="2">
              <a:spcBef>
                <a:spcPts val="488"/>
              </a:spcBef>
              <a:spcAft>
                <a:spcPts val="1425"/>
              </a:spcAft>
              <a:buSzPct val="45000"/>
              <a:buFont typeface="Arial" panose="020B0604020202020204" pitchFamily="34" charset="0"/>
              <a:buChar char="•"/>
            </a:pPr>
            <a:r>
              <a:rPr lang="en-US" altLang="pl-PL" sz="2400"/>
              <a:t>Τομέας 36</a:t>
            </a:r>
          </a:p>
          <a:p>
            <a:pPr marL="457200" indent="0">
              <a:spcAft>
                <a:spcPts val="1425"/>
              </a:spcAft>
            </a:pPr>
            <a:r>
              <a:rPr lang="en-US" altLang="pl-PL" sz="2800" b="1">
                <a:cs typeface="Times New Roman" panose="02020603050405020304" pitchFamily="18" charset="0"/>
              </a:rPr>
              <a:t>		</a:t>
            </a:r>
          </a:p>
        </p:txBody>
      </p:sp>
      <p:sp>
        <p:nvSpPr>
          <p:cNvPr id="12291" name="Text Box 3">
            <a:extLst>
              <a:ext uri="{FF2B5EF4-FFF2-40B4-BE49-F238E27FC236}">
                <a16:creationId xmlns:a16="http://schemas.microsoft.com/office/drawing/2014/main" id="{2A54F091-AAE0-F70A-9E3B-9A79EBDF800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582CC2B-DBFC-48F0-9B67-05B28F1BDE10}" type="slidenum">
              <a:rPr lang="el-GR" altLang="pl-PL">
                <a:cs typeface="Arial" panose="020B0604020202020204" pitchFamily="34" charset="0"/>
              </a:rPr>
              <a:pPr hangingPunct="1">
                <a:lnSpc>
                  <a:spcPct val="100000"/>
                </a:lnSpc>
                <a:buClrTx/>
                <a:buFontTx/>
                <a:buNone/>
              </a:pPr>
              <a:t>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1DC12474-8650-A603-3DC6-47ED6731423A}"/>
              </a:ext>
            </a:extLst>
          </p:cNvPr>
          <p:cNvSpPr>
            <a:spLocks noGrp="1" noChangeArrowheads="1"/>
          </p:cNvSpPr>
          <p:nvPr>
            <p:ph type="title" idx="4294967295"/>
          </p:nvPr>
        </p:nvSpPr>
        <p:spPr>
          <a:xfrm>
            <a:off x="1981200" y="792164"/>
            <a:ext cx="8229600" cy="118903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(7 από 12)</a:t>
            </a:r>
          </a:p>
        </p:txBody>
      </p:sp>
      <p:sp>
        <p:nvSpPr>
          <p:cNvPr id="13314" name="Text Box 2">
            <a:extLst>
              <a:ext uri="{FF2B5EF4-FFF2-40B4-BE49-F238E27FC236}">
                <a16:creationId xmlns:a16="http://schemas.microsoft.com/office/drawing/2014/main" id="{FA0C82A7-3F34-CB08-96B0-A0159B63C90A}"/>
              </a:ext>
            </a:extLst>
          </p:cNvPr>
          <p:cNvSpPr txBox="1">
            <a:spLocks noChangeArrowheads="1"/>
          </p:cNvSpPr>
          <p:nvPr/>
        </p:nvSpPr>
        <p:spPr bwMode="auto">
          <a:xfrm>
            <a:off x="1995488"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06375" indent="-206375">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2pPr>
            <a:lvl3pPr indent="-227013">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3pPr>
            <a:lvl4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4pPr>
            <a:lvl5pPr>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06375" algn="l"/>
                <a:tab pos="654050" algn="l"/>
                <a:tab pos="1103313" algn="l"/>
                <a:tab pos="1552575" algn="l"/>
                <a:tab pos="2001838" algn="l"/>
                <a:tab pos="2451100" algn="l"/>
                <a:tab pos="2900363" algn="l"/>
                <a:tab pos="3349625" algn="l"/>
                <a:tab pos="3798888" algn="l"/>
                <a:tab pos="4248150" algn="l"/>
                <a:tab pos="4697413" algn="l"/>
                <a:tab pos="5146675" algn="l"/>
                <a:tab pos="5595938" algn="l"/>
                <a:tab pos="6045200" algn="l"/>
                <a:tab pos="6494463" algn="l"/>
                <a:tab pos="6943725" algn="l"/>
                <a:tab pos="7392988" algn="l"/>
                <a:tab pos="7842250" algn="l"/>
                <a:tab pos="8291513" algn="l"/>
                <a:tab pos="8740775" algn="l"/>
                <a:tab pos="9190038"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Symbol" panose="05050102010706020507" pitchFamily="18" charset="2"/>
              <a:buChar char=""/>
            </a:pPr>
            <a:r>
              <a:rPr lang="en-US" altLang="pl-PL" sz="3200"/>
              <a:t>Πρόσφατες προσπάθειες ανάδειξης των θεμάτων διαφορετικότητας και πολιτισμού</a:t>
            </a:r>
          </a:p>
          <a:p>
            <a:pPr lvl="1">
              <a:spcBef>
                <a:spcPts val="563"/>
              </a:spcBef>
              <a:spcAft>
                <a:spcPts val="1425"/>
              </a:spcAft>
              <a:buSzPct val="75000"/>
              <a:buFont typeface="Arial" panose="020B0604020202020204" pitchFamily="34" charset="0"/>
              <a:buChar char="–"/>
            </a:pPr>
            <a:r>
              <a:rPr lang="en-US" altLang="pl-PL" sz="2800"/>
              <a:t>Δημιουργία τομέων στην Αμερικανική Ψυχολογική Εταιρεία</a:t>
            </a:r>
          </a:p>
          <a:p>
            <a:pPr lvl="2">
              <a:spcBef>
                <a:spcPts val="488"/>
              </a:spcBef>
              <a:spcAft>
                <a:spcPts val="1425"/>
              </a:spcAft>
              <a:buSzPct val="45000"/>
              <a:buFont typeface="Arial" panose="020B0604020202020204" pitchFamily="34" charset="0"/>
              <a:buChar char="•"/>
            </a:pPr>
            <a:r>
              <a:rPr lang="en-US" altLang="pl-PL" sz="2400"/>
              <a:t>Τομέας 44</a:t>
            </a:r>
          </a:p>
          <a:p>
            <a:pPr lvl="2">
              <a:spcBef>
                <a:spcPts val="488"/>
              </a:spcBef>
              <a:spcAft>
                <a:spcPts val="1425"/>
              </a:spcAft>
              <a:buSzPct val="45000"/>
              <a:buFont typeface="Arial" panose="020B0604020202020204" pitchFamily="34" charset="0"/>
              <a:buChar char="•"/>
            </a:pPr>
            <a:r>
              <a:rPr lang="en-US" altLang="pl-PL" sz="2400"/>
              <a:t>Τομέας 45</a:t>
            </a:r>
          </a:p>
          <a:p>
            <a:pPr lvl="2">
              <a:spcBef>
                <a:spcPts val="488"/>
              </a:spcBef>
              <a:spcAft>
                <a:spcPts val="1425"/>
              </a:spcAft>
              <a:buSzPct val="45000"/>
              <a:buFont typeface="Arial" panose="020B0604020202020204" pitchFamily="34" charset="0"/>
              <a:buChar char="•"/>
            </a:pPr>
            <a:r>
              <a:rPr lang="en-US" altLang="pl-PL" sz="2400"/>
              <a:t>Τομέας 51	</a:t>
            </a:r>
            <a:r>
              <a:rPr lang="en-US" altLang="pl-PL" sz="2400" b="1">
                <a:cs typeface="Times New Roman" panose="02020603050405020304" pitchFamily="18" charset="0"/>
              </a:rPr>
              <a:t>	</a:t>
            </a:r>
          </a:p>
        </p:txBody>
      </p:sp>
      <p:sp>
        <p:nvSpPr>
          <p:cNvPr id="13315" name="Text Box 3">
            <a:extLst>
              <a:ext uri="{FF2B5EF4-FFF2-40B4-BE49-F238E27FC236}">
                <a16:creationId xmlns:a16="http://schemas.microsoft.com/office/drawing/2014/main" id="{0103009F-BE72-7742-997D-AD27F7C34758}"/>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6636EB8-D8A9-4AFF-9CAF-0302DE60164F}" type="slidenum">
              <a:rPr lang="el-GR" altLang="pl-PL">
                <a:cs typeface="Arial" panose="020B0604020202020204" pitchFamily="34" charset="0"/>
              </a:rPr>
              <a:pPr hangingPunct="1">
                <a:lnSpc>
                  <a:spcPct val="100000"/>
                </a:lnSpc>
                <a:buClrTx/>
                <a:buFontTx/>
                <a:buNone/>
              </a:pPr>
              <a:t>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1E481336-98BD-E01C-8EBC-1623304673D3}"/>
              </a:ext>
            </a:extLst>
          </p:cNvPr>
          <p:cNvSpPr>
            <a:spLocks noGrp="1" noChangeArrowheads="1"/>
          </p:cNvSpPr>
          <p:nvPr>
            <p:ph type="title" idx="4294967295"/>
          </p:nvPr>
        </p:nvSpPr>
        <p:spPr>
          <a:xfrm>
            <a:off x="1981200" y="720726"/>
            <a:ext cx="8229600" cy="1260475"/>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sz="3200" b="1">
                <a:solidFill>
                  <a:srgbClr val="1F497D"/>
                </a:solidFill>
              </a:rPr>
              <a:t>Η ανάδειξη της πολυπολιτισμικότητας             στην Κλινική Ψυχολογία</a:t>
            </a:r>
            <a:r>
              <a:rPr lang="en-US" altLang="pl-PL" b="1">
                <a:solidFill>
                  <a:srgbClr val="1F497D"/>
                </a:solidFill>
              </a:rPr>
              <a:t> </a:t>
            </a:r>
            <a:r>
              <a:rPr lang="en-US" altLang="pl-PL" sz="2400" b="1">
                <a:solidFill>
                  <a:srgbClr val="1F497D"/>
                </a:solidFill>
              </a:rPr>
              <a:t>(8 από 12)</a:t>
            </a:r>
          </a:p>
        </p:txBody>
      </p:sp>
      <p:sp>
        <p:nvSpPr>
          <p:cNvPr id="14338" name="Text Box 2">
            <a:extLst>
              <a:ext uri="{FF2B5EF4-FFF2-40B4-BE49-F238E27FC236}">
                <a16:creationId xmlns:a16="http://schemas.microsoft.com/office/drawing/2014/main" id="{341DA6E0-3760-A9FB-4762-F3DDCD49BA9C}"/>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3200"/>
              <a:t>Πρόσφατες προσπάθειες ανάδειξης των θεμάτων διαφορετικότητας και πολιτισμού</a:t>
            </a:r>
          </a:p>
          <a:p>
            <a:pPr lvl="1">
              <a:spcBef>
                <a:spcPts val="563"/>
              </a:spcBef>
              <a:spcAft>
                <a:spcPts val="1425"/>
              </a:spcAft>
              <a:buSzPct val="75000"/>
              <a:buFont typeface="Arial" panose="020B0604020202020204" pitchFamily="34" charset="0"/>
              <a:buChar char="–"/>
            </a:pPr>
            <a:r>
              <a:rPr lang="en-US" altLang="pl-PL" sz="2800"/>
              <a:t>Κώδικας Δεοντολογίας της Αμερικανικής Ψυχολογικής Εταιρείας</a:t>
            </a:r>
          </a:p>
          <a:p>
            <a:pPr lvl="1">
              <a:spcBef>
                <a:spcPts val="563"/>
              </a:spcBef>
              <a:spcAft>
                <a:spcPts val="1425"/>
              </a:spcAft>
              <a:buSzPct val="75000"/>
              <a:buFont typeface="Arial" panose="020B0604020202020204" pitchFamily="34" charset="0"/>
              <a:buChar char="–"/>
            </a:pPr>
            <a:r>
              <a:rPr lang="en-US" altLang="pl-PL" sz="2800"/>
              <a:t>Αρχή E: Σεβασμός των δικαιωμάτων και της αξιοπρέπειας των ανθρώπων</a:t>
            </a:r>
          </a:p>
          <a:p>
            <a:pPr lvl="1">
              <a:spcBef>
                <a:spcPts val="563"/>
              </a:spcBef>
              <a:spcAft>
                <a:spcPts val="1425"/>
              </a:spcAft>
              <a:buSzPct val="75000"/>
              <a:buFont typeface="Arial" panose="020B0604020202020204" pitchFamily="34" charset="0"/>
              <a:buChar char="–"/>
            </a:pPr>
            <a:r>
              <a:rPr lang="en-US" altLang="pl-PL" sz="2800"/>
              <a:t>Πρότυπο 2.01 Όρια επάρκειας</a:t>
            </a:r>
          </a:p>
        </p:txBody>
      </p:sp>
      <p:sp>
        <p:nvSpPr>
          <p:cNvPr id="14339" name="Text Box 3">
            <a:extLst>
              <a:ext uri="{FF2B5EF4-FFF2-40B4-BE49-F238E27FC236}">
                <a16:creationId xmlns:a16="http://schemas.microsoft.com/office/drawing/2014/main" id="{E8D6B33C-4C7D-C2AD-E052-D79289E15B8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0284D76-338F-436B-9524-D00556193292}" type="slidenum">
              <a:rPr lang="el-GR" altLang="pl-PL">
                <a:cs typeface="Arial" panose="020B0604020202020204" pitchFamily="34" charset="0"/>
              </a:rPr>
              <a:pPr hangingPunct="1">
                <a:lnSpc>
                  <a:spcPct val="100000"/>
                </a:lnSpc>
                <a:buClrTx/>
                <a:buFontTx/>
                <a:buNone/>
              </a:pPr>
              <a:t>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4530</Words>
  <Application>Microsoft Office PowerPoint</Application>
  <PresentationFormat>Ευρεία οθόνη</PresentationFormat>
  <Paragraphs>423</Paragraphs>
  <Slides>34</Slides>
  <Notes>33</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34</vt:i4>
      </vt:variant>
    </vt:vector>
  </HeadingPairs>
  <TitlesOfParts>
    <vt:vector size="41" baseType="lpstr">
      <vt:lpstr>Arial</vt:lpstr>
      <vt:lpstr>Calibri</vt:lpstr>
      <vt:lpstr>Calibri Light</vt:lpstr>
      <vt:lpstr>Symbol</vt:lpstr>
      <vt:lpstr>Times New Roman</vt:lpstr>
      <vt:lpstr>Wingdings</vt:lpstr>
      <vt:lpstr>Θέμα του Office</vt:lpstr>
      <vt:lpstr>Θέματα διαφορετικότητας και πολιτισμού</vt:lpstr>
      <vt:lpstr>Η ανάδειξη της πολυπολιτισμικότητας στην Κλινική Ψυχολογία (1 από 12)</vt:lpstr>
      <vt:lpstr>Η ανάδειξη της πολυπολιτισμικότητας             στην Κλινική Ψυχολογία (2 από 12)</vt:lpstr>
      <vt:lpstr>Η ανάδειξη της πολυπολιτισμικότητας             στην Κλινική Ψυχολογία (3 από 12)</vt:lpstr>
      <vt:lpstr>Η ανάδειξη της πολυπολιτισμικότητας             στην Κλινική Ψυχολογία (4 από 12)</vt:lpstr>
      <vt:lpstr>Η ανάδειξη της πολυπολιτισμικότητας             στην Κλινική Ψυχολογία (5 από 12)</vt:lpstr>
      <vt:lpstr>Η ανάδειξη της πολυπολιτισμικότητας             στην Κλινική Ψυχολογία (6 από 12)</vt:lpstr>
      <vt:lpstr>Η ανάδειξη της πολυπολιτισμικότητας             στην Κλινική Ψυχολογία (7 από 12)</vt:lpstr>
      <vt:lpstr>Η ανάδειξη της πολυπολιτισμικότητας             στην Κλινική Ψυχολογία (8 από 12)</vt:lpstr>
      <vt:lpstr>Η ανάδειξη της πολυπολιτισμικότητας             στην Κλινική Ψυχολογία (9 από 12)</vt:lpstr>
      <vt:lpstr>Η ανάδειξη της πολυπολιτισμικότητας             στην Κλινική Ψυχολογία (10 από 12)</vt:lpstr>
      <vt:lpstr>Η ανάδειξη της πολυπολιτισμικότητας             στην Κλινική Ψυχολογία (11 από 12)</vt:lpstr>
      <vt:lpstr>Η ανάδειξη της πολυπολιτισμικότητας             στην Κλινική Ψυχολογία (12 από 12)</vt:lpstr>
      <vt:lpstr>Πολιτισμική επάρκεια (1 από 10)</vt:lpstr>
      <vt:lpstr>Πολιτισμική επάρκεια (2 από 10)</vt:lpstr>
      <vt:lpstr>Πολιτισμική επάρκεια (3 από 10)</vt:lpstr>
      <vt:lpstr>Πολιτισμική επάρκεια (4 από 10)</vt:lpstr>
      <vt:lpstr>Πολιτισμική επάρκεια (5 από 10)</vt:lpstr>
      <vt:lpstr>Πολιτισμική επάρκεια (6 από 10)</vt:lpstr>
      <vt:lpstr>Πολιτισμική επάρκεια (7 από 10)</vt:lpstr>
      <vt:lpstr>Πολιτισμική επάρκεια (8 από 10)</vt:lpstr>
      <vt:lpstr>Πολιτισμική επάρκεια (9 από 10)</vt:lpstr>
      <vt:lpstr>Πολιτισμική επάρκεια (10 από 10)</vt:lpstr>
      <vt:lpstr>Είμαστε όλοι όμοιοι; Ή είμαστε όλοι διαφορετικοί;  (1 από 3)</vt:lpstr>
      <vt:lpstr>Είμαστε όλοι όμοιοι; Ή είμαστε όλοι διαφορετικοί;  (2 από 3)</vt:lpstr>
      <vt:lpstr>Είμαστε όλοι όμοιοι;  Ή είμαστε όλοι διαφορετικοί;  (3 από 3)</vt:lpstr>
      <vt:lpstr>Τι συνιστά πολιτισμό;  (1 από 2)</vt:lpstr>
      <vt:lpstr>Τι συνιστά πολιτισμό;  (2 από 2)</vt:lpstr>
      <vt:lpstr>Εκπαίδευση ψυχολόγων σε θέματα διαφορετικότητας και πολιτισμού    (1 από 6)</vt:lpstr>
      <vt:lpstr>Εκπαίδευση ψυχολόγων σε θέματα διαφορετικότητας και πολιτισμού    (2 από 6)</vt:lpstr>
      <vt:lpstr>Εκπαίδευση ψυχολόγων σε θέματα διαφορετικότητας και πολιτισμού    (3 από 6)</vt:lpstr>
      <vt:lpstr>Εκπαίδευση ψυχολόγων σε θέματα διαφορετικότητας και πολιτισμού    (4 από 6)</vt:lpstr>
      <vt:lpstr>Εκπαίδευση ψυχολόγων σε θέματα διαφορετικότητας και πολιτισμού    (5 από 6)</vt:lpstr>
      <vt:lpstr>Εκπαίδευση ψυχολόγων σε θέματα διαφορετικότητας και πολιτισμού    (6 από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Θέματα διαφορετικότητας και πολιτισμού</dc:title>
  <dc:creator>Katerina Flora</dc:creator>
  <cp:lastModifiedBy>Katerina Flora</cp:lastModifiedBy>
  <cp:revision>1</cp:revision>
  <dcterms:created xsi:type="dcterms:W3CDTF">2023-09-29T06:35:43Z</dcterms:created>
  <dcterms:modified xsi:type="dcterms:W3CDTF">2023-09-29T06:37:28Z</dcterms:modified>
</cp:coreProperties>
</file>