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5"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2F66-727D-4150-ADA5-49CF3A0F6873}"/>
              </a:ext>
            </a:extLst>
          </p:cNvPr>
          <p:cNvSpPr>
            <a:spLocks noGrp="1"/>
          </p:cNvSpPr>
          <p:nvPr>
            <p:ph type="ctrTitle"/>
          </p:nvPr>
        </p:nvSpPr>
        <p:spPr>
          <a:xfrm>
            <a:off x="530352" y="1122363"/>
            <a:ext cx="10072922" cy="1978346"/>
          </a:xfrm>
        </p:spPr>
        <p:txBody>
          <a:bodyPr anchor="b">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D9A1FE-C39F-4D7C-B93D-F8C203A1D69C}"/>
              </a:ext>
            </a:extLst>
          </p:cNvPr>
          <p:cNvSpPr>
            <a:spLocks noGrp="1"/>
          </p:cNvSpPr>
          <p:nvPr>
            <p:ph type="subTitle" idx="1"/>
          </p:nvPr>
        </p:nvSpPr>
        <p:spPr>
          <a:xfrm>
            <a:off x="530352" y="3509963"/>
            <a:ext cx="10072922" cy="1747837"/>
          </a:xfrm>
        </p:spPr>
        <p:txBody>
          <a:bodyPr>
            <a:normAutofit/>
          </a:bodyPr>
          <a:lstStyle>
            <a:lvl1pPr marL="0" indent="0" algn="l">
              <a:buNone/>
              <a:defRPr sz="2000" i="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C008AAC-7D41-4304-8D59-EF34B232682C}"/>
              </a:ext>
            </a:extLst>
          </p:cNvPr>
          <p:cNvSpPr>
            <a:spLocks noGrp="1"/>
          </p:cNvSpPr>
          <p:nvPr>
            <p:ph type="dt" sz="half" idx="10"/>
          </p:nvPr>
        </p:nvSpPr>
        <p:spPr>
          <a:xfrm>
            <a:off x="530352" y="136525"/>
            <a:ext cx="2743200" cy="365125"/>
          </a:xfrm>
        </p:spPr>
        <p:txBody>
          <a:bodyPr/>
          <a:lstStyle>
            <a:lvl1pPr algn="l">
              <a:defRPr/>
            </a:lvl1pPr>
          </a:lstStyle>
          <a:p>
            <a:fld id="{524C6359-9BB8-4148-8114-537E698DA205}" type="datetime1">
              <a:rPr lang="en-US" smtClean="0"/>
              <a:t>11/2/2021</a:t>
            </a:fld>
            <a:endParaRPr lang="en-US" dirty="0"/>
          </a:p>
        </p:txBody>
      </p:sp>
      <p:sp>
        <p:nvSpPr>
          <p:cNvPr id="5" name="Footer Placeholder 4">
            <a:extLst>
              <a:ext uri="{FF2B5EF4-FFF2-40B4-BE49-F238E27FC236}">
                <a16:creationId xmlns:a16="http://schemas.microsoft.com/office/drawing/2014/main" id="{4724D078-DE22-4F23-8B48-21FB1415C3E3}"/>
              </a:ext>
            </a:extLst>
          </p:cNvPr>
          <p:cNvSpPr>
            <a:spLocks noGrp="1"/>
          </p:cNvSpPr>
          <p:nvPr>
            <p:ph type="ftr" sz="quarter" idx="11"/>
          </p:nvPr>
        </p:nvSpPr>
        <p:spPr>
          <a:xfrm>
            <a:off x="530352" y="6356350"/>
            <a:ext cx="4114800" cy="365125"/>
          </a:xfrm>
        </p:spPr>
        <p:txBody>
          <a:bodyPr/>
          <a:lstStyle>
            <a:lvl1pPr algn="l">
              <a:defRPr/>
            </a:lvl1pPr>
          </a:lstStyle>
          <a:p>
            <a:endParaRPr lang="en-US"/>
          </a:p>
        </p:txBody>
      </p:sp>
      <p:sp>
        <p:nvSpPr>
          <p:cNvPr id="6" name="Slide Number Placeholder 5">
            <a:extLst>
              <a:ext uri="{FF2B5EF4-FFF2-40B4-BE49-F238E27FC236}">
                <a16:creationId xmlns:a16="http://schemas.microsoft.com/office/drawing/2014/main" id="{BB64C1F5-608B-4335-9F2A-17F63D5FAF0D}"/>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1B01909-73B8-4486-A749-C643B1D7E36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5E279D86-4533-45F1-B0AA-D237399A5ED5}"/>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764FD722-CB31-4326-ADD8-CBA52FD1FF59}"/>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24E4BCEC-8B0A-444E-8509-1B3BB0449E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9DB36622-1DC7-4B17-8984-588BA8999FF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51B97AF0-1974-42B9-B5FC-A332C52E827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5A298AD-BE5D-4BE1-8CDF-DBFB42D63FE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9346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9F2C5-A3FC-44EF-BA15-CEC83C83D6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5040D3-67DB-455C-AD79-49E185DB63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B2B07A-258E-42DD-9A68-2C76F7D54040}"/>
              </a:ext>
            </a:extLst>
          </p:cNvPr>
          <p:cNvSpPr>
            <a:spLocks noGrp="1"/>
          </p:cNvSpPr>
          <p:nvPr>
            <p:ph type="dt" sz="half" idx="10"/>
          </p:nvPr>
        </p:nvSpPr>
        <p:spPr/>
        <p:txBody>
          <a:bodyPr/>
          <a:lstStyle/>
          <a:p>
            <a:fld id="{A4649BD0-10DB-43E7-8F22-40B3D51B8FC3}" type="datetime1">
              <a:rPr lang="en-US" smtClean="0"/>
              <a:t>11/2/2021</a:t>
            </a:fld>
            <a:endParaRPr lang="en-US"/>
          </a:p>
        </p:txBody>
      </p:sp>
      <p:sp>
        <p:nvSpPr>
          <p:cNvPr id="5" name="Footer Placeholder 4">
            <a:extLst>
              <a:ext uri="{FF2B5EF4-FFF2-40B4-BE49-F238E27FC236}">
                <a16:creationId xmlns:a16="http://schemas.microsoft.com/office/drawing/2014/main" id="{7C01E9BC-3BB8-40CD-9294-59A2E59E1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3979D-5589-4770-9D29-046F2B506C33}"/>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12EF7969-DB38-4989-A65C-9D190A245515}"/>
              </a:ext>
              <a:ext uri="{C183D7F6-B498-43B3-948B-1728B52AA6E4}">
                <adec:decorative xmlns:adec="http://schemas.microsoft.com/office/drawing/2017/decorative" val="1"/>
              </a:ext>
            </a:extLst>
          </p:cNvPr>
          <p:cNvGrpSpPr/>
          <p:nvPr/>
        </p:nvGrpSpPr>
        <p:grpSpPr>
          <a:xfrm>
            <a:off x="530225" y="2333456"/>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2145BE25-C437-45FE-A3D3-BBAAF108CC9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4A9D0FA0-682C-4076-B779-D865AEEFC66C}"/>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AB60163C-1A2D-4F00-BC61-8A3C11E2D2BE}"/>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3FF8D873-9CF9-4A0A-A7B8-875C0B8233D6}"/>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2B645470-F624-4417-A8A4-FC242E43C9DB}"/>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ECC7EFEF-6B2A-4210-9275-0077ACF2827B}"/>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74368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693CD-CB65-4F37-A6DA-F300B93C14D9}"/>
              </a:ext>
            </a:extLst>
          </p:cNvPr>
          <p:cNvSpPr>
            <a:spLocks noGrp="1"/>
          </p:cNvSpPr>
          <p:nvPr>
            <p:ph type="title" orient="vert"/>
          </p:nvPr>
        </p:nvSpPr>
        <p:spPr>
          <a:xfrm>
            <a:off x="7974374" y="787067"/>
            <a:ext cx="2628900" cy="538989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48D117-7AE6-4831-9867-5145F64A0C24}"/>
              </a:ext>
            </a:extLst>
          </p:cNvPr>
          <p:cNvSpPr>
            <a:spLocks noGrp="1"/>
          </p:cNvSpPr>
          <p:nvPr>
            <p:ph type="body" orient="vert" idx="1"/>
          </p:nvPr>
        </p:nvSpPr>
        <p:spPr>
          <a:xfrm>
            <a:off x="525719" y="787067"/>
            <a:ext cx="7039402" cy="53898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988CF8-397F-485E-8081-AFA4DADD440C}"/>
              </a:ext>
            </a:extLst>
          </p:cNvPr>
          <p:cNvSpPr>
            <a:spLocks noGrp="1"/>
          </p:cNvSpPr>
          <p:nvPr>
            <p:ph type="dt" sz="half" idx="10"/>
          </p:nvPr>
        </p:nvSpPr>
        <p:spPr/>
        <p:txBody>
          <a:bodyPr/>
          <a:lstStyle/>
          <a:p>
            <a:fld id="{0A16C79C-F566-427A-93F6-434A4E613134}" type="datetime1">
              <a:rPr lang="en-US" smtClean="0"/>
              <a:t>11/2/2021</a:t>
            </a:fld>
            <a:endParaRPr lang="en-US"/>
          </a:p>
        </p:txBody>
      </p:sp>
      <p:sp>
        <p:nvSpPr>
          <p:cNvPr id="5" name="Footer Placeholder 4">
            <a:extLst>
              <a:ext uri="{FF2B5EF4-FFF2-40B4-BE49-F238E27FC236}">
                <a16:creationId xmlns:a16="http://schemas.microsoft.com/office/drawing/2014/main" id="{83CE4773-4660-4F21-83CF-1A449395B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B59537-EB47-40FA-893E-785D6FE00A5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588F505F-2957-41FC-9AAA-962853A6719E}"/>
              </a:ext>
              <a:ext uri="{C183D7F6-B498-43B3-948B-1728B52AA6E4}">
                <adec:decorative xmlns:adec="http://schemas.microsoft.com/office/drawing/2017/decorative" val="1"/>
              </a:ext>
            </a:extLst>
          </p:cNvPr>
          <p:cNvGrpSpPr/>
          <p:nvPr/>
        </p:nvGrpSpPr>
        <p:grpSpPr>
          <a:xfrm rot="5400000">
            <a:off x="7283627" y="1250328"/>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091A36EB-8545-4EFE-B619-165D36D644D1}"/>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8D075D29-6706-486B-A55A-13866882BA88}"/>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FAE751A-10F0-48F2-BBC3-D2FE499B345B}"/>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52289CAF-683C-4BCC-8AA5-95A3BF799B0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BC8403A-C46F-4DA1-A015-00A80215F289}"/>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A797D957-3A2C-42DF-B73E-CBB47BE036B7}"/>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231643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7B4A7-C566-48F4-B4B8-3A5E7B6C5C3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D3B93F5-BC8B-452C-ACE2-C7E01D1B80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39A49B3-A57D-46C5-8462-0C52509F8FCA}"/>
              </a:ext>
            </a:extLst>
          </p:cNvPr>
          <p:cNvSpPr>
            <a:spLocks noGrp="1"/>
          </p:cNvSpPr>
          <p:nvPr>
            <p:ph type="dt" sz="half" idx="10"/>
          </p:nvPr>
        </p:nvSpPr>
        <p:spPr>
          <a:xfrm>
            <a:off x="530352" y="136525"/>
            <a:ext cx="2743200" cy="365125"/>
          </a:xfrm>
        </p:spPr>
        <p:txBody>
          <a:bodyPr/>
          <a:lstStyle/>
          <a:p>
            <a:fld id="{9376191F-481E-48E9-BB9A-369A67A7362D}" type="datetime1">
              <a:rPr lang="en-US" smtClean="0"/>
              <a:t>11/2/2021</a:t>
            </a:fld>
            <a:endParaRPr lang="en-US" dirty="0"/>
          </a:p>
        </p:txBody>
      </p:sp>
      <p:sp>
        <p:nvSpPr>
          <p:cNvPr id="5" name="Footer Placeholder 4">
            <a:extLst>
              <a:ext uri="{FF2B5EF4-FFF2-40B4-BE49-F238E27FC236}">
                <a16:creationId xmlns:a16="http://schemas.microsoft.com/office/drawing/2014/main" id="{9EC8C810-EAF4-4D86-84DD-2E574122DD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7E738-8574-490B-974B-9AD3B2AAE521}"/>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AC552FEA-472E-4E74-B31D-531852C1908D}"/>
              </a:ext>
              <a:ext uri="{C183D7F6-B498-43B3-948B-1728B52AA6E4}">
                <adec:decorative xmlns:adec="http://schemas.microsoft.com/office/drawing/2017/decorative" val="1"/>
              </a:ext>
            </a:extLst>
          </p:cNvPr>
          <p:cNvGrpSpPr/>
          <p:nvPr/>
        </p:nvGrpSpPr>
        <p:grpSpPr>
          <a:xfrm>
            <a:off x="530225" y="2310597"/>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41DF3078-C636-4776-A616-D5BF3BC280C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0D1A27FA-1310-4BC3-A071-1566746B2FB1}"/>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99ACB9EB-84FE-4B33-9EF9-4EC7DAC25DD5}"/>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826E5EFB-0EF9-4DB8-99CB-5DD72009DB2C}"/>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86238E12-0689-4123-8B2E-E1CCFCC4C882}"/>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8538CF67-A00E-4955-A447-001BE02E771A}"/>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448373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764E-4B3D-4B6A-A210-B50E4F60E246}"/>
              </a:ext>
            </a:extLst>
          </p:cNvPr>
          <p:cNvSpPr>
            <a:spLocks noGrp="1"/>
          </p:cNvSpPr>
          <p:nvPr>
            <p:ph type="title"/>
          </p:nvPr>
        </p:nvSpPr>
        <p:spPr>
          <a:xfrm>
            <a:off x="530352" y="787068"/>
            <a:ext cx="10072922" cy="2313641"/>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30AEC2-B6E6-4C09-A16F-5E2A1C9A0D0E}"/>
              </a:ext>
            </a:extLst>
          </p:cNvPr>
          <p:cNvSpPr>
            <a:spLocks noGrp="1"/>
          </p:cNvSpPr>
          <p:nvPr>
            <p:ph type="body" idx="1"/>
          </p:nvPr>
        </p:nvSpPr>
        <p:spPr>
          <a:xfrm>
            <a:off x="530352" y="3509963"/>
            <a:ext cx="10072922" cy="25796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A37CAB-B545-4E42-BB5A-F1DAA9335033}"/>
              </a:ext>
            </a:extLst>
          </p:cNvPr>
          <p:cNvSpPr>
            <a:spLocks noGrp="1"/>
          </p:cNvSpPr>
          <p:nvPr>
            <p:ph type="dt" sz="half" idx="10"/>
          </p:nvPr>
        </p:nvSpPr>
        <p:spPr/>
        <p:txBody>
          <a:bodyPr/>
          <a:lstStyle/>
          <a:p>
            <a:fld id="{6C5677DE-DD04-48CC-9C18-7BE9FF2DEB6B}" type="datetime1">
              <a:rPr lang="en-US" smtClean="0"/>
              <a:t>11/2/2021</a:t>
            </a:fld>
            <a:endParaRPr lang="en-US"/>
          </a:p>
        </p:txBody>
      </p:sp>
      <p:sp>
        <p:nvSpPr>
          <p:cNvPr id="5" name="Footer Placeholder 4">
            <a:extLst>
              <a:ext uri="{FF2B5EF4-FFF2-40B4-BE49-F238E27FC236}">
                <a16:creationId xmlns:a16="http://schemas.microsoft.com/office/drawing/2014/main" id="{AF6D720B-7E58-43F4-9659-ADB2403A50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5F53F-2FA5-4B5C-A151-F07BBC002B29}"/>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7" name="Graphic 78">
            <a:extLst>
              <a:ext uri="{FF2B5EF4-FFF2-40B4-BE49-F238E27FC236}">
                <a16:creationId xmlns:a16="http://schemas.microsoft.com/office/drawing/2014/main" id="{37B4CDD2-E09A-418A-9131-FBDEE440A1F1}"/>
              </a:ext>
              <a:ext uri="{C183D7F6-B498-43B3-948B-1728B52AA6E4}">
                <adec:decorative xmlns:adec="http://schemas.microsoft.com/office/drawing/2017/decorative" val="1"/>
              </a:ext>
            </a:extLst>
          </p:cNvPr>
          <p:cNvGrpSpPr/>
          <p:nvPr/>
        </p:nvGrpSpPr>
        <p:grpSpPr>
          <a:xfrm>
            <a:off x="530225" y="3267690"/>
            <a:ext cx="972241" cy="45719"/>
            <a:chOff x="4886325" y="3371754"/>
            <a:chExt cx="2418492" cy="113728"/>
          </a:xfrm>
          <a:solidFill>
            <a:schemeClr val="accent1"/>
          </a:solidFill>
        </p:grpSpPr>
        <p:sp>
          <p:nvSpPr>
            <p:cNvPr id="8" name="Graphic 78">
              <a:extLst>
                <a:ext uri="{FF2B5EF4-FFF2-40B4-BE49-F238E27FC236}">
                  <a16:creationId xmlns:a16="http://schemas.microsoft.com/office/drawing/2014/main" id="{8852E5FB-B268-4CCA-8E55-803038F7A00D}"/>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9" name="Graphic 78">
              <a:extLst>
                <a:ext uri="{FF2B5EF4-FFF2-40B4-BE49-F238E27FC236}">
                  <a16:creationId xmlns:a16="http://schemas.microsoft.com/office/drawing/2014/main" id="{A1C9CBB3-97C0-4A35-9088-C69233F5CEE7}"/>
                </a:ext>
              </a:extLst>
            </p:cNvPr>
            <p:cNvGrpSpPr/>
            <p:nvPr/>
          </p:nvGrpSpPr>
          <p:grpSpPr>
            <a:xfrm>
              <a:off x="4886709" y="3371754"/>
              <a:ext cx="2418108" cy="113728"/>
              <a:chOff x="4886709" y="3371754"/>
              <a:chExt cx="2418108" cy="113728"/>
            </a:xfrm>
            <a:grpFill/>
          </p:grpSpPr>
          <p:sp>
            <p:nvSpPr>
              <p:cNvPr id="10" name="Graphic 78">
                <a:extLst>
                  <a:ext uri="{FF2B5EF4-FFF2-40B4-BE49-F238E27FC236}">
                    <a16:creationId xmlns:a16="http://schemas.microsoft.com/office/drawing/2014/main" id="{31610871-AEE9-46EB-9D27-BA1D9D688124}"/>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27478059-2A11-484D-A2D7-199F74778E50}"/>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30EC0886-DDB9-47F1-9414-C121C1D3F954}"/>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66A10427-DF20-4284-B215-EABA4D366E20}"/>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230267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73D3-0F03-4BF4-831F-34E80BAC551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4C09409-59F2-486F-A6D0-FAEE8FFF25B2}"/>
              </a:ext>
            </a:extLst>
          </p:cNvPr>
          <p:cNvSpPr>
            <a:spLocks noGrp="1"/>
          </p:cNvSpPr>
          <p:nvPr>
            <p:ph sz="half" idx="1"/>
          </p:nvPr>
        </p:nvSpPr>
        <p:spPr>
          <a:xfrm>
            <a:off x="525717" y="2521885"/>
            <a:ext cx="4645152"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3087241-B390-47A6-8070-C3D4652F887B}"/>
              </a:ext>
            </a:extLst>
          </p:cNvPr>
          <p:cNvSpPr>
            <a:spLocks noGrp="1"/>
          </p:cNvSpPr>
          <p:nvPr>
            <p:ph sz="half" idx="2"/>
          </p:nvPr>
        </p:nvSpPr>
        <p:spPr>
          <a:xfrm>
            <a:off x="5992136" y="2521885"/>
            <a:ext cx="4611138" cy="36550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080B360-2ACA-4B93-9439-591B6D3FBC3F}"/>
              </a:ext>
            </a:extLst>
          </p:cNvPr>
          <p:cNvSpPr>
            <a:spLocks noGrp="1"/>
          </p:cNvSpPr>
          <p:nvPr>
            <p:ph type="dt" sz="half" idx="10"/>
          </p:nvPr>
        </p:nvSpPr>
        <p:spPr/>
        <p:txBody>
          <a:bodyPr/>
          <a:lstStyle/>
          <a:p>
            <a:fld id="{463255ED-7101-4D18-A8AE-3B5E4CB87EA5}" type="datetime1">
              <a:rPr lang="en-US" smtClean="0"/>
              <a:t>11/2/2021</a:t>
            </a:fld>
            <a:endParaRPr lang="en-US"/>
          </a:p>
        </p:txBody>
      </p:sp>
      <p:sp>
        <p:nvSpPr>
          <p:cNvPr id="6" name="Footer Placeholder 5">
            <a:extLst>
              <a:ext uri="{FF2B5EF4-FFF2-40B4-BE49-F238E27FC236}">
                <a16:creationId xmlns:a16="http://schemas.microsoft.com/office/drawing/2014/main" id="{684A73E2-CF78-404C-A86F-E70A284AE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A8F42A-11E1-42A0-8ECF-A5BBA3B8CA56}"/>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0CB61A83-9419-49FC-8074-2AB3D34FA88B}"/>
              </a:ext>
              <a:ext uri="{C183D7F6-B498-43B3-948B-1728B52AA6E4}">
                <adec:decorative xmlns:adec="http://schemas.microsoft.com/office/drawing/2017/decorative" val="1"/>
              </a:ext>
            </a:extLst>
          </p:cNvPr>
          <p:cNvGrpSpPr/>
          <p:nvPr/>
        </p:nvGrpSpPr>
        <p:grpSpPr>
          <a:xfrm>
            <a:off x="530225" y="2319637"/>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BCD12E57-97FB-48D8-81CC-7C37E8947CB4}"/>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E487641C-E83B-4134-88C9-1D23D5FA1836}"/>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B99AB7A6-A88C-44E1-A9DE-4126B957F88A}"/>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FF0D518-1D17-44C7-BF73-7C980481DB5B}"/>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9A7A3E12-61E8-41A0-A459-15BF375FA945}"/>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9E5E4A56-9100-4D60-8A34-0FE116F41FF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758602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ECA31-EE14-41DD-9914-DA7138220460}"/>
              </a:ext>
            </a:extLst>
          </p:cNvPr>
          <p:cNvSpPr>
            <a:spLocks noGrp="1"/>
          </p:cNvSpPr>
          <p:nvPr>
            <p:ph type="title"/>
          </p:nvPr>
        </p:nvSpPr>
        <p:spPr>
          <a:xfrm>
            <a:off x="530352" y="787067"/>
            <a:ext cx="1007292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CB22AB6-1657-4AE2-8607-2C77A25D79D9}"/>
              </a:ext>
            </a:extLst>
          </p:cNvPr>
          <p:cNvSpPr>
            <a:spLocks noGrp="1"/>
          </p:cNvSpPr>
          <p:nvPr>
            <p:ph type="body" idx="1"/>
          </p:nvPr>
        </p:nvSpPr>
        <p:spPr>
          <a:xfrm>
            <a:off x="530352" y="2521884"/>
            <a:ext cx="4845387"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A6DC0-D4D5-4164-A3FD-6BB5CBB2BBAD}"/>
              </a:ext>
            </a:extLst>
          </p:cNvPr>
          <p:cNvSpPr>
            <a:spLocks noGrp="1"/>
          </p:cNvSpPr>
          <p:nvPr>
            <p:ph sz="half" idx="2"/>
          </p:nvPr>
        </p:nvSpPr>
        <p:spPr>
          <a:xfrm>
            <a:off x="530352" y="3366390"/>
            <a:ext cx="4845387"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29B35F8-95F3-43D1-8917-5836BAA90490}"/>
              </a:ext>
            </a:extLst>
          </p:cNvPr>
          <p:cNvSpPr>
            <a:spLocks noGrp="1"/>
          </p:cNvSpPr>
          <p:nvPr>
            <p:ph type="body" sz="quarter" idx="3"/>
          </p:nvPr>
        </p:nvSpPr>
        <p:spPr>
          <a:xfrm>
            <a:off x="5734025" y="2521884"/>
            <a:ext cx="4869249" cy="780439"/>
          </a:xfrm>
        </p:spPr>
        <p:txBody>
          <a:bodyPr anchor="b">
            <a:normAutofit/>
          </a:bodyPr>
          <a:lstStyle>
            <a:lvl1pPr marL="0" indent="0">
              <a:buNone/>
              <a:defRPr sz="20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B639E7-F4A3-4ADE-B290-0A4F9761B977}"/>
              </a:ext>
            </a:extLst>
          </p:cNvPr>
          <p:cNvSpPr>
            <a:spLocks noGrp="1"/>
          </p:cNvSpPr>
          <p:nvPr>
            <p:ph sz="quarter" idx="4"/>
          </p:nvPr>
        </p:nvSpPr>
        <p:spPr>
          <a:xfrm>
            <a:off x="5734025" y="3366390"/>
            <a:ext cx="4869249" cy="2644796"/>
          </a:xfrm>
        </p:spPr>
        <p:txBody>
          <a:bodyPr>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D6F296B-429F-4DFC-ABC3-0A078EA99425}"/>
              </a:ext>
            </a:extLst>
          </p:cNvPr>
          <p:cNvSpPr>
            <a:spLocks noGrp="1"/>
          </p:cNvSpPr>
          <p:nvPr>
            <p:ph type="dt" sz="half" idx="10"/>
          </p:nvPr>
        </p:nvSpPr>
        <p:spPr/>
        <p:txBody>
          <a:bodyPr/>
          <a:lstStyle/>
          <a:p>
            <a:fld id="{CD52F23D-51F6-4C94-8CD5-B9ABBF67EE23}" type="datetime1">
              <a:rPr lang="en-US" smtClean="0"/>
              <a:t>11/2/2021</a:t>
            </a:fld>
            <a:endParaRPr lang="en-US"/>
          </a:p>
        </p:txBody>
      </p:sp>
      <p:sp>
        <p:nvSpPr>
          <p:cNvPr id="8" name="Footer Placeholder 7">
            <a:extLst>
              <a:ext uri="{FF2B5EF4-FFF2-40B4-BE49-F238E27FC236}">
                <a16:creationId xmlns:a16="http://schemas.microsoft.com/office/drawing/2014/main" id="{0B7103B9-D521-4910-AC15-F12F25CB95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73A6D9-123D-492C-B5CE-294EF2559FAB}"/>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281327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92A22-4B4D-4F58-9783-A0469DA4D233}"/>
              </a:ext>
            </a:extLst>
          </p:cNvPr>
          <p:cNvSpPr>
            <a:spLocks noGrp="1"/>
          </p:cNvSpPr>
          <p:nvPr>
            <p:ph type="title"/>
          </p:nvPr>
        </p:nvSpPr>
        <p:spPr>
          <a:xfrm>
            <a:off x="525718" y="787068"/>
            <a:ext cx="10077556"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3B5EE610-5457-4E8C-B568-B8D560773B5C}"/>
              </a:ext>
            </a:extLst>
          </p:cNvPr>
          <p:cNvSpPr>
            <a:spLocks noGrp="1"/>
          </p:cNvSpPr>
          <p:nvPr>
            <p:ph type="dt" sz="half" idx="10"/>
          </p:nvPr>
        </p:nvSpPr>
        <p:spPr/>
        <p:txBody>
          <a:bodyPr/>
          <a:lstStyle/>
          <a:p>
            <a:fld id="{D51A702F-6367-4FD1-89A8-3744BE6BA9A2}" type="datetime1">
              <a:rPr lang="en-US" smtClean="0"/>
              <a:t>11/2/2021</a:t>
            </a:fld>
            <a:endParaRPr lang="en-US"/>
          </a:p>
        </p:txBody>
      </p:sp>
      <p:sp>
        <p:nvSpPr>
          <p:cNvPr id="4" name="Footer Placeholder 3">
            <a:extLst>
              <a:ext uri="{FF2B5EF4-FFF2-40B4-BE49-F238E27FC236}">
                <a16:creationId xmlns:a16="http://schemas.microsoft.com/office/drawing/2014/main" id="{A0BA57BB-288A-4A30-A4EC-FF0537BC26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14C89-B968-4A85-A035-E2997A5F8498}"/>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6" name="Graphic 78">
            <a:extLst>
              <a:ext uri="{FF2B5EF4-FFF2-40B4-BE49-F238E27FC236}">
                <a16:creationId xmlns:a16="http://schemas.microsoft.com/office/drawing/2014/main" id="{AC45ECC6-E29C-40EF-A7C9-5A17DAFD4299}"/>
              </a:ext>
              <a:ext uri="{C183D7F6-B498-43B3-948B-1728B52AA6E4}">
                <adec:decorative xmlns:adec="http://schemas.microsoft.com/office/drawing/2017/decorative" val="1"/>
              </a:ext>
            </a:extLst>
          </p:cNvPr>
          <p:cNvGrpSpPr/>
          <p:nvPr/>
        </p:nvGrpSpPr>
        <p:grpSpPr>
          <a:xfrm>
            <a:off x="530225" y="2352330"/>
            <a:ext cx="972241" cy="45719"/>
            <a:chOff x="4886325" y="3371754"/>
            <a:chExt cx="2418492" cy="113728"/>
          </a:xfrm>
          <a:solidFill>
            <a:schemeClr val="accent1"/>
          </a:solidFill>
        </p:grpSpPr>
        <p:sp>
          <p:nvSpPr>
            <p:cNvPr id="7" name="Graphic 78">
              <a:extLst>
                <a:ext uri="{FF2B5EF4-FFF2-40B4-BE49-F238E27FC236}">
                  <a16:creationId xmlns:a16="http://schemas.microsoft.com/office/drawing/2014/main" id="{8DA0D497-8E8F-426A-8172-894BE03F70F6}"/>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8" name="Graphic 78">
              <a:extLst>
                <a:ext uri="{FF2B5EF4-FFF2-40B4-BE49-F238E27FC236}">
                  <a16:creationId xmlns:a16="http://schemas.microsoft.com/office/drawing/2014/main" id="{8C0459EF-3B70-4083-8845-3A9AF847E805}"/>
                </a:ext>
              </a:extLst>
            </p:cNvPr>
            <p:cNvGrpSpPr/>
            <p:nvPr/>
          </p:nvGrpSpPr>
          <p:grpSpPr>
            <a:xfrm>
              <a:off x="4886709" y="3371754"/>
              <a:ext cx="2418108" cy="113728"/>
              <a:chOff x="4886709" y="3371754"/>
              <a:chExt cx="2418108" cy="113728"/>
            </a:xfrm>
            <a:grpFill/>
          </p:grpSpPr>
          <p:sp>
            <p:nvSpPr>
              <p:cNvPr id="9" name="Graphic 78">
                <a:extLst>
                  <a:ext uri="{FF2B5EF4-FFF2-40B4-BE49-F238E27FC236}">
                    <a16:creationId xmlns:a16="http://schemas.microsoft.com/office/drawing/2014/main" id="{53BF2B58-70F8-4288-85AB-CBDA723CDFCC}"/>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0" name="Graphic 78">
                <a:extLst>
                  <a:ext uri="{FF2B5EF4-FFF2-40B4-BE49-F238E27FC236}">
                    <a16:creationId xmlns:a16="http://schemas.microsoft.com/office/drawing/2014/main" id="{A569E551-A5A0-4A8F-B999-3A6D104814A2}"/>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1" name="Graphic 78">
                <a:extLst>
                  <a:ext uri="{FF2B5EF4-FFF2-40B4-BE49-F238E27FC236}">
                    <a16:creationId xmlns:a16="http://schemas.microsoft.com/office/drawing/2014/main" id="{0FB69EB5-D9AC-46E7-934E-32999C39B2E6}"/>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6EABC49A-B4ED-44E4-ADB7-E432734A7C9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3063005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7A339C-4093-4B40-8C90-52F005CA9A0E}"/>
              </a:ext>
            </a:extLst>
          </p:cNvPr>
          <p:cNvSpPr>
            <a:spLocks noGrp="1"/>
          </p:cNvSpPr>
          <p:nvPr>
            <p:ph type="dt" sz="half" idx="10"/>
          </p:nvPr>
        </p:nvSpPr>
        <p:spPr/>
        <p:txBody>
          <a:bodyPr/>
          <a:lstStyle/>
          <a:p>
            <a:fld id="{4A6E99BD-4B4F-4460-B452-0E8146ACCF8F}" type="datetime1">
              <a:rPr lang="en-US" smtClean="0"/>
              <a:t>11/2/2021</a:t>
            </a:fld>
            <a:endParaRPr lang="en-US"/>
          </a:p>
        </p:txBody>
      </p:sp>
      <p:sp>
        <p:nvSpPr>
          <p:cNvPr id="3" name="Footer Placeholder 2">
            <a:extLst>
              <a:ext uri="{FF2B5EF4-FFF2-40B4-BE49-F238E27FC236}">
                <a16:creationId xmlns:a16="http://schemas.microsoft.com/office/drawing/2014/main" id="{DFA33F04-8E0A-4165-930C-527D781A7D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62F57B-BEB6-4973-A362-38F638E0D05C}"/>
              </a:ext>
            </a:extLst>
          </p:cNvPr>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135791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FAC90-C2CA-44DD-8EF8-20BDD6724247}"/>
              </a:ext>
            </a:extLst>
          </p:cNvPr>
          <p:cNvSpPr>
            <a:spLocks noGrp="1"/>
          </p:cNvSpPr>
          <p:nvPr>
            <p:ph type="title"/>
          </p:nvPr>
        </p:nvSpPr>
        <p:spPr>
          <a:xfrm>
            <a:off x="530352" y="787068"/>
            <a:ext cx="4315386" cy="2223152"/>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E915FB-D5F4-4CAD-AE70-3644E81802E6}"/>
              </a:ext>
            </a:extLst>
          </p:cNvPr>
          <p:cNvSpPr>
            <a:spLocks noGrp="1"/>
          </p:cNvSpPr>
          <p:nvPr>
            <p:ph idx="1"/>
          </p:nvPr>
        </p:nvSpPr>
        <p:spPr>
          <a:xfrm>
            <a:off x="5183188" y="987425"/>
            <a:ext cx="5420086"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7374DA3-3BAC-4045-825F-B3C27B89736B}"/>
              </a:ext>
            </a:extLst>
          </p:cNvPr>
          <p:cNvSpPr>
            <a:spLocks noGrp="1"/>
          </p:cNvSpPr>
          <p:nvPr>
            <p:ph type="body" sz="half" idx="2"/>
          </p:nvPr>
        </p:nvSpPr>
        <p:spPr>
          <a:xfrm>
            <a:off x="530352" y="3429000"/>
            <a:ext cx="4315386" cy="24399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5A0D65-0423-4E45-947A-E08C8569F15F}"/>
              </a:ext>
            </a:extLst>
          </p:cNvPr>
          <p:cNvSpPr>
            <a:spLocks noGrp="1"/>
          </p:cNvSpPr>
          <p:nvPr>
            <p:ph type="dt" sz="half" idx="10"/>
          </p:nvPr>
        </p:nvSpPr>
        <p:spPr/>
        <p:txBody>
          <a:bodyPr/>
          <a:lstStyle/>
          <a:p>
            <a:fld id="{EB6FD34C-1867-42A9-AC54-D15ADD8A65E7}" type="datetime1">
              <a:rPr lang="en-US" smtClean="0"/>
              <a:t>11/2/2021</a:t>
            </a:fld>
            <a:endParaRPr lang="en-US"/>
          </a:p>
        </p:txBody>
      </p:sp>
      <p:sp>
        <p:nvSpPr>
          <p:cNvPr id="6" name="Footer Placeholder 5">
            <a:extLst>
              <a:ext uri="{FF2B5EF4-FFF2-40B4-BE49-F238E27FC236}">
                <a16:creationId xmlns:a16="http://schemas.microsoft.com/office/drawing/2014/main" id="{27E6FBD0-E49F-4DE6-9264-CEDB9BAA0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16B246-A768-4B2D-96C6-9F417852636C}"/>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839DB371-B90D-44CB-A4AF-C7BDBFD0A87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0C845011-2FC2-40F7-B0C6-49CBBA72B9CB}"/>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2BC78B8-5139-436F-AD47-3CC03903FDDC}"/>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F9DC17BA-1278-45C9-B1BF-B9F1518E1F29}"/>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99637B9F-CC26-4669-81F0-A942B4F72D61}"/>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2BB8F115-0030-47B4-BAF4-C15D1EA27B11}"/>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662F9949-4F1A-4708-824B-E876E9BEDA16}"/>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1796343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B0C8-915E-4BF2-976E-B8D7EDC591F9}"/>
              </a:ext>
            </a:extLst>
          </p:cNvPr>
          <p:cNvSpPr>
            <a:spLocks noGrp="1"/>
          </p:cNvSpPr>
          <p:nvPr>
            <p:ph type="title"/>
          </p:nvPr>
        </p:nvSpPr>
        <p:spPr>
          <a:xfrm>
            <a:off x="530352" y="787068"/>
            <a:ext cx="3932237" cy="2223152"/>
          </a:xfrm>
        </p:spPr>
        <p:txBody>
          <a:bodyPr anchor="b">
            <a:no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10714E6-8E50-4B50-A2E0-F9D20155EB9B}"/>
              </a:ext>
            </a:extLst>
          </p:cNvPr>
          <p:cNvSpPr>
            <a:spLocks noGrp="1"/>
          </p:cNvSpPr>
          <p:nvPr>
            <p:ph type="pic" idx="1"/>
          </p:nvPr>
        </p:nvSpPr>
        <p:spPr>
          <a:xfrm>
            <a:off x="5183188" y="987425"/>
            <a:ext cx="54200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0D67A6C-5CA5-4EF0-B1C4-ED85FF255AE3}"/>
              </a:ext>
            </a:extLst>
          </p:cNvPr>
          <p:cNvSpPr>
            <a:spLocks noGrp="1"/>
          </p:cNvSpPr>
          <p:nvPr>
            <p:ph type="body" sz="half" idx="2"/>
          </p:nvPr>
        </p:nvSpPr>
        <p:spPr>
          <a:xfrm>
            <a:off x="530352" y="3429000"/>
            <a:ext cx="3932237" cy="243998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C76474-31D4-4567-B4EC-B6AF24488AE7}"/>
              </a:ext>
            </a:extLst>
          </p:cNvPr>
          <p:cNvSpPr>
            <a:spLocks noGrp="1"/>
          </p:cNvSpPr>
          <p:nvPr>
            <p:ph type="dt" sz="half" idx="10"/>
          </p:nvPr>
        </p:nvSpPr>
        <p:spPr/>
        <p:txBody>
          <a:bodyPr/>
          <a:lstStyle/>
          <a:p>
            <a:fld id="{336133E9-A654-4C17-8C3C-DDCAC83D6EBF}" type="datetime1">
              <a:rPr lang="en-US" smtClean="0"/>
              <a:t>11/2/2021</a:t>
            </a:fld>
            <a:endParaRPr lang="en-US"/>
          </a:p>
        </p:txBody>
      </p:sp>
      <p:sp>
        <p:nvSpPr>
          <p:cNvPr id="6" name="Footer Placeholder 5">
            <a:extLst>
              <a:ext uri="{FF2B5EF4-FFF2-40B4-BE49-F238E27FC236}">
                <a16:creationId xmlns:a16="http://schemas.microsoft.com/office/drawing/2014/main" id="{5C902DE0-33F5-4372-8EB5-F5746D344A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5C2EF-849D-4B2C-8ED6-D26553657DBA}"/>
              </a:ext>
            </a:extLst>
          </p:cNvPr>
          <p:cNvSpPr>
            <a:spLocks noGrp="1"/>
          </p:cNvSpPr>
          <p:nvPr>
            <p:ph type="sldNum" sz="quarter" idx="12"/>
          </p:nvPr>
        </p:nvSpPr>
        <p:spPr/>
        <p:txBody>
          <a:bodyPr/>
          <a:lstStyle/>
          <a:p>
            <a:fld id="{E1076ED0-0DB3-4879-AAE5-5C20D22C1DF4}" type="slidenum">
              <a:rPr lang="en-US" smtClean="0"/>
              <a:t>‹#›</a:t>
            </a:fld>
            <a:endParaRPr lang="en-US"/>
          </a:p>
        </p:txBody>
      </p:sp>
      <p:grpSp>
        <p:nvGrpSpPr>
          <p:cNvPr id="8" name="Graphic 78">
            <a:extLst>
              <a:ext uri="{FF2B5EF4-FFF2-40B4-BE49-F238E27FC236}">
                <a16:creationId xmlns:a16="http://schemas.microsoft.com/office/drawing/2014/main" id="{7627CBC2-9DC2-4EE8-A2D5-849E30F22017}"/>
              </a:ext>
              <a:ext uri="{C183D7F6-B498-43B3-948B-1728B52AA6E4}">
                <adec:decorative xmlns:adec="http://schemas.microsoft.com/office/drawing/2017/decorative" val="1"/>
              </a:ext>
            </a:extLst>
          </p:cNvPr>
          <p:cNvGrpSpPr/>
          <p:nvPr/>
        </p:nvGrpSpPr>
        <p:grpSpPr>
          <a:xfrm>
            <a:off x="530225" y="3193468"/>
            <a:ext cx="972241" cy="45719"/>
            <a:chOff x="4886325" y="3371754"/>
            <a:chExt cx="2418492" cy="113728"/>
          </a:xfrm>
          <a:solidFill>
            <a:schemeClr val="accent1"/>
          </a:solidFill>
        </p:grpSpPr>
        <p:sp>
          <p:nvSpPr>
            <p:cNvPr id="9" name="Graphic 78">
              <a:extLst>
                <a:ext uri="{FF2B5EF4-FFF2-40B4-BE49-F238E27FC236}">
                  <a16:creationId xmlns:a16="http://schemas.microsoft.com/office/drawing/2014/main" id="{9FB4AEFC-63AB-4831-8EC1-E8145604D8D9}"/>
                </a:ext>
              </a:extLst>
            </p:cNvPr>
            <p:cNvSpPr/>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0" name="Graphic 78">
              <a:extLst>
                <a:ext uri="{FF2B5EF4-FFF2-40B4-BE49-F238E27FC236}">
                  <a16:creationId xmlns:a16="http://schemas.microsoft.com/office/drawing/2014/main" id="{811E1337-D5DA-408D-91F3-A6A35FCDD0B9}"/>
                </a:ext>
              </a:extLst>
            </p:cNvPr>
            <p:cNvGrpSpPr/>
            <p:nvPr/>
          </p:nvGrpSpPr>
          <p:grpSpPr>
            <a:xfrm>
              <a:off x="4886709" y="3371754"/>
              <a:ext cx="2418108" cy="113728"/>
              <a:chOff x="4886709" y="3371754"/>
              <a:chExt cx="2418108" cy="113728"/>
            </a:xfrm>
            <a:grpFill/>
          </p:grpSpPr>
          <p:sp>
            <p:nvSpPr>
              <p:cNvPr id="11" name="Graphic 78">
                <a:extLst>
                  <a:ext uri="{FF2B5EF4-FFF2-40B4-BE49-F238E27FC236}">
                    <a16:creationId xmlns:a16="http://schemas.microsoft.com/office/drawing/2014/main" id="{1E473FA4-FD80-4D04-AAC5-63B9A4D80778}"/>
                  </a:ext>
                </a:extLst>
              </p:cNvPr>
              <p:cNvSpPr/>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2" name="Graphic 78">
                <a:extLst>
                  <a:ext uri="{FF2B5EF4-FFF2-40B4-BE49-F238E27FC236}">
                    <a16:creationId xmlns:a16="http://schemas.microsoft.com/office/drawing/2014/main" id="{FCB457B9-48DE-4921-8C3F-996598075B1F}"/>
                  </a:ext>
                </a:extLst>
              </p:cNvPr>
              <p:cNvSpPr/>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3" name="Graphic 78">
                <a:extLst>
                  <a:ext uri="{FF2B5EF4-FFF2-40B4-BE49-F238E27FC236}">
                    <a16:creationId xmlns:a16="http://schemas.microsoft.com/office/drawing/2014/main" id="{53C9DB95-9A61-4553-8D82-D2BE26FCBC6E}"/>
                  </a:ext>
                </a:extLst>
              </p:cNvPr>
              <p:cNvSpPr/>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4" name="Graphic 78">
                <a:extLst>
                  <a:ext uri="{FF2B5EF4-FFF2-40B4-BE49-F238E27FC236}">
                    <a16:creationId xmlns:a16="http://schemas.microsoft.com/office/drawing/2014/main" id="{0EAE371F-24C9-4738-834F-FAF5A5C9ACE1}"/>
                  </a:ext>
                </a:extLst>
              </p:cNvPr>
              <p:cNvSpPr/>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spTree>
    <p:extLst>
      <p:ext uri="{BB962C8B-B14F-4D97-AF65-F5344CB8AC3E}">
        <p14:creationId xmlns:p14="http://schemas.microsoft.com/office/powerpoint/2010/main" val="43491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435959F4-53DA-47FF-BC24-1E5B75C69876}"/>
              </a:ext>
            </a:extLst>
          </p:cNvPr>
          <p:cNvSpPr/>
          <p:nvPr/>
        </p:nvSpPr>
        <p:spPr>
          <a:xfrm>
            <a:off x="9753030"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0" name="Group 19">
            <a:extLst>
              <a:ext uri="{FF2B5EF4-FFF2-40B4-BE49-F238E27FC236}">
                <a16:creationId xmlns:a16="http://schemas.microsoft.com/office/drawing/2014/main" id="{A7CF83E8-F6F0-41E3-B580-7412A04DDFB5}"/>
              </a:ext>
            </a:extLst>
          </p:cNvPr>
          <p:cNvGrpSpPr/>
          <p:nvPr/>
        </p:nvGrpSpPr>
        <p:grpSpPr>
          <a:xfrm>
            <a:off x="10776050" y="5204030"/>
            <a:ext cx="886141" cy="802497"/>
            <a:chOff x="10948005" y="3272152"/>
            <a:chExt cx="868640" cy="786648"/>
          </a:xfrm>
          <a:solidFill>
            <a:schemeClr val="accent1"/>
          </a:solidFill>
        </p:grpSpPr>
        <p:sp>
          <p:nvSpPr>
            <p:cNvPr id="21" name="Freeform: Shape 20">
              <a:extLst>
                <a:ext uri="{FF2B5EF4-FFF2-40B4-BE49-F238E27FC236}">
                  <a16:creationId xmlns:a16="http://schemas.microsoft.com/office/drawing/2014/main" id="{1A0B6DBB-705D-48D0-842C-F9DFA7684D19}"/>
                </a:ext>
              </a:extLst>
            </p:cNvPr>
            <p:cNvSpPr/>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2" name="Freeform: Shape 21">
              <a:extLst>
                <a:ext uri="{FF2B5EF4-FFF2-40B4-BE49-F238E27FC236}">
                  <a16:creationId xmlns:a16="http://schemas.microsoft.com/office/drawing/2014/main" id="{C194A764-16E1-4D0D-9357-76F80E6086C0}"/>
                </a:ext>
              </a:extLst>
            </p:cNvPr>
            <p:cNvSpPr/>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3" name="Freeform: Shape 22">
              <a:extLst>
                <a:ext uri="{FF2B5EF4-FFF2-40B4-BE49-F238E27FC236}">
                  <a16:creationId xmlns:a16="http://schemas.microsoft.com/office/drawing/2014/main" id="{115B7F3F-A40D-4F24-8536-E2420B433211}"/>
                </a:ext>
              </a:extLst>
            </p:cNvPr>
            <p:cNvSpPr/>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4" name="Graphic 12">
              <a:extLst>
                <a:ext uri="{FF2B5EF4-FFF2-40B4-BE49-F238E27FC236}">
                  <a16:creationId xmlns:a16="http://schemas.microsoft.com/office/drawing/2014/main" id="{CEF42844-A829-4ED2-A360-63BB2A7C45EE}"/>
                </a:ext>
              </a:extLst>
            </p:cNvPr>
            <p:cNvSpPr/>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5" name="Graphic 15">
              <a:extLst>
                <a:ext uri="{FF2B5EF4-FFF2-40B4-BE49-F238E27FC236}">
                  <a16:creationId xmlns:a16="http://schemas.microsoft.com/office/drawing/2014/main" id="{57B23B52-A1C3-44EF-BC11-9094A0DA11AB}"/>
                </a:ext>
              </a:extLst>
            </p:cNvPr>
            <p:cNvSpPr/>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6" name="Graphic 15">
              <a:extLst>
                <a:ext uri="{FF2B5EF4-FFF2-40B4-BE49-F238E27FC236}">
                  <a16:creationId xmlns:a16="http://schemas.microsoft.com/office/drawing/2014/main" id="{064E08E5-DA92-4CF2-A0BF-E341800227B2}"/>
                </a:ext>
              </a:extLst>
            </p:cNvPr>
            <p:cNvSpPr/>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A222560-E657-4CAE-B667-7BE9E224B244}"/>
                </a:ext>
              </a:extLst>
            </p:cNvPr>
            <p:cNvSpPr/>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Freeform: Shape 7">
            <a:extLst>
              <a:ext uri="{FF2B5EF4-FFF2-40B4-BE49-F238E27FC236}">
                <a16:creationId xmlns:a16="http://schemas.microsoft.com/office/drawing/2014/main" id="{59226104-0061-4319-8237-9C001BF85D49}"/>
              </a:ext>
            </a:extLst>
          </p:cNvPr>
          <p:cNvSpPr/>
          <p:nvPr/>
        </p:nvSpPr>
        <p:spPr>
          <a:xfrm rot="5400000">
            <a:off x="615181"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5">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2D78318D-FE3E-41D7-9A8C-2065A2C46AF3}"/>
              </a:ext>
            </a:extLst>
          </p:cNvPr>
          <p:cNvSpPr>
            <a:spLocks noGrp="1"/>
          </p:cNvSpPr>
          <p:nvPr>
            <p:ph type="title"/>
          </p:nvPr>
        </p:nvSpPr>
        <p:spPr>
          <a:xfrm>
            <a:off x="525717" y="787068"/>
            <a:ext cx="1007755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DB06718-79E7-4159-A003-F86FE7B3D829}"/>
              </a:ext>
            </a:extLst>
          </p:cNvPr>
          <p:cNvSpPr>
            <a:spLocks noGrp="1"/>
          </p:cNvSpPr>
          <p:nvPr>
            <p:ph type="body" idx="1"/>
          </p:nvPr>
        </p:nvSpPr>
        <p:spPr>
          <a:xfrm>
            <a:off x="525717" y="2521885"/>
            <a:ext cx="10077557" cy="35490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1F99FF-FFE2-431D-A0C8-A46C21712A20}"/>
              </a:ext>
            </a:extLst>
          </p:cNvPr>
          <p:cNvSpPr>
            <a:spLocks noGrp="1"/>
          </p:cNvSpPr>
          <p:nvPr>
            <p:ph type="dt" sz="half" idx="2"/>
          </p:nvPr>
        </p:nvSpPr>
        <p:spPr>
          <a:xfrm>
            <a:off x="525718" y="136525"/>
            <a:ext cx="2743200"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fld id="{8769D389-4C4C-4FD7-9E6B-9F44477F0EB8}" type="datetime1">
              <a:rPr lang="en-US" smtClean="0"/>
              <a:t>11/2/2021</a:t>
            </a:fld>
            <a:endParaRPr lang="en-US" dirty="0"/>
          </a:p>
        </p:txBody>
      </p:sp>
      <p:sp>
        <p:nvSpPr>
          <p:cNvPr id="5" name="Footer Placeholder 4">
            <a:extLst>
              <a:ext uri="{FF2B5EF4-FFF2-40B4-BE49-F238E27FC236}">
                <a16:creationId xmlns:a16="http://schemas.microsoft.com/office/drawing/2014/main" id="{51C3547E-668D-4191-847C-7424F75496E6}"/>
              </a:ext>
            </a:extLst>
          </p:cNvPr>
          <p:cNvSpPr>
            <a:spLocks noGrp="1"/>
          </p:cNvSpPr>
          <p:nvPr>
            <p:ph type="ftr" sz="quarter" idx="3"/>
          </p:nvPr>
        </p:nvSpPr>
        <p:spPr>
          <a:xfrm>
            <a:off x="525718" y="6356350"/>
            <a:ext cx="3450659" cy="365125"/>
          </a:xfrm>
          <a:prstGeom prst="rect">
            <a:avLst/>
          </a:prstGeom>
        </p:spPr>
        <p:txBody>
          <a:bodyPr vert="horz" lIns="91440" tIns="45720" rIns="91440" bIns="45720" rtlCol="0" anchor="ctr"/>
          <a:lstStyle>
            <a:lvl1pPr algn="l">
              <a:defRPr sz="900" cap="none" spc="110" baseline="0">
                <a:solidFill>
                  <a:schemeClr val="tx1">
                    <a:lumMod val="65000"/>
                    <a:lumOff val="35000"/>
                  </a:schemeClr>
                </a:solidFill>
              </a:defRPr>
            </a:lvl1pPr>
          </a:lstStyle>
          <a:p>
            <a:endParaRPr lang="en-US"/>
          </a:p>
        </p:txBody>
      </p:sp>
      <p:sp>
        <p:nvSpPr>
          <p:cNvPr id="6" name="Slide Number Placeholder 5">
            <a:extLst>
              <a:ext uri="{FF2B5EF4-FFF2-40B4-BE49-F238E27FC236}">
                <a16:creationId xmlns:a16="http://schemas.microsoft.com/office/drawing/2014/main" id="{8CBB6E6E-8527-4F63-A0C7-84CD44A2B00D}"/>
              </a:ext>
            </a:extLst>
          </p:cNvPr>
          <p:cNvSpPr>
            <a:spLocks noGrp="1"/>
          </p:cNvSpPr>
          <p:nvPr>
            <p:ph type="sldNum" sz="quarter" idx="4"/>
          </p:nvPr>
        </p:nvSpPr>
        <p:spPr>
          <a:xfrm>
            <a:off x="11655367" y="6356350"/>
            <a:ext cx="529809" cy="365125"/>
          </a:xfrm>
          <a:prstGeom prst="rect">
            <a:avLst/>
          </a:prstGeom>
        </p:spPr>
        <p:txBody>
          <a:bodyPr vert="horz" lIns="91440" tIns="45720" rIns="91440" bIns="45720" rtlCol="0" anchor="ctr"/>
          <a:lstStyle>
            <a:lvl1pPr algn="ctr">
              <a:defRPr sz="900" cap="none" spc="110" baseline="0">
                <a:solidFill>
                  <a:schemeClr val="tx1">
                    <a:lumMod val="65000"/>
                    <a:lumOff val="35000"/>
                  </a:schemeClr>
                </a:solidFill>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310944189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hf sldNum="0" hdr="0" ftr="0" dt="0"/>
  <p:txStyles>
    <p:titleStyle>
      <a:lvl1pPr algn="l" defTabSz="914400" rtl="0" eaLnBrk="1" latinLnBrk="0" hangingPunct="1">
        <a:lnSpc>
          <a:spcPct val="100000"/>
        </a:lnSpc>
        <a:spcBef>
          <a:spcPct val="0"/>
        </a:spcBef>
        <a:buNone/>
        <a:defRPr sz="3600" i="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3pPr>
      <a:lvl4pPr marL="6858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researchgate.net/publication/316367765_Stereotyping_and_Stereotypes" TargetMode="External"/><Relationship Id="rId2" Type="http://schemas.openxmlformats.org/officeDocument/2006/relationships/hyperlink" Target="http://repository.edulll.gr/edulll/handle/10795/93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5D0B0D3-D735-4619-AA45-B57B791E1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Τίτλος 1">
            <a:extLst>
              <a:ext uri="{FF2B5EF4-FFF2-40B4-BE49-F238E27FC236}">
                <a16:creationId xmlns:a16="http://schemas.microsoft.com/office/drawing/2014/main" id="{C3572060-02C3-4A50-96B6-ECAF6BB17CD4}"/>
              </a:ext>
            </a:extLst>
          </p:cNvPr>
          <p:cNvSpPr>
            <a:spLocks noGrp="1"/>
          </p:cNvSpPr>
          <p:nvPr>
            <p:ph type="ctrTitle"/>
          </p:nvPr>
        </p:nvSpPr>
        <p:spPr>
          <a:xfrm>
            <a:off x="530352" y="1122363"/>
            <a:ext cx="5340911" cy="1978346"/>
          </a:xfrm>
        </p:spPr>
        <p:txBody>
          <a:bodyPr>
            <a:normAutofit fontScale="90000"/>
          </a:bodyPr>
          <a:lstStyle/>
          <a:p>
            <a:r>
              <a:rPr lang="el-GR" dirty="0"/>
              <a:t>Δομές κατασκευής του κοινωνικού φύλου και στερεότυπα</a:t>
            </a:r>
          </a:p>
        </p:txBody>
      </p:sp>
      <p:sp>
        <p:nvSpPr>
          <p:cNvPr id="3" name="Υπότιτλος 2">
            <a:extLst>
              <a:ext uri="{FF2B5EF4-FFF2-40B4-BE49-F238E27FC236}">
                <a16:creationId xmlns:a16="http://schemas.microsoft.com/office/drawing/2014/main" id="{CD8835B2-9A14-40E3-966D-9BED73CF9FE8}"/>
              </a:ext>
            </a:extLst>
          </p:cNvPr>
          <p:cNvSpPr>
            <a:spLocks noGrp="1"/>
          </p:cNvSpPr>
          <p:nvPr>
            <p:ph type="subTitle" idx="1"/>
          </p:nvPr>
        </p:nvSpPr>
        <p:spPr>
          <a:xfrm>
            <a:off x="530352" y="3509963"/>
            <a:ext cx="5340911" cy="2709862"/>
          </a:xfrm>
        </p:spPr>
        <p:txBody>
          <a:bodyPr>
            <a:normAutofit/>
          </a:bodyPr>
          <a:lstStyle/>
          <a:p>
            <a:pPr algn="ctr"/>
            <a:r>
              <a:rPr lang="el-GR" b="1" i="1" dirty="0"/>
              <a:t>«Το φύλο είναι μια σιωπηλή εσωτερική διατύπωση της πρόθεσης να γίνεις και όχι μια</a:t>
            </a:r>
          </a:p>
          <a:p>
            <a:pPr algn="ctr"/>
            <a:r>
              <a:rPr lang="el-GR" b="1" i="1" dirty="0"/>
              <a:t>προκατασκευασμένη ταυτότητα ή μια καθιερωμένη ουσία»</a:t>
            </a:r>
          </a:p>
          <a:p>
            <a:pPr algn="ctr"/>
            <a:r>
              <a:rPr lang="el-GR" b="1" i="1" dirty="0" err="1"/>
              <a:t>Τζούντιθ</a:t>
            </a:r>
            <a:r>
              <a:rPr lang="el-GR" b="1" i="1" dirty="0"/>
              <a:t> Μπάτλερ</a:t>
            </a:r>
          </a:p>
        </p:txBody>
      </p:sp>
      <p:sp>
        <p:nvSpPr>
          <p:cNvPr id="11" name="Freeform: Shape 10">
            <a:extLst>
              <a:ext uri="{FF2B5EF4-FFF2-40B4-BE49-F238E27FC236}">
                <a16:creationId xmlns:a16="http://schemas.microsoft.com/office/drawing/2014/main" id="{CF7F2079-504C-499A-A644-58F4DDC76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5182" y="-615181"/>
            <a:ext cx="1085312"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3">
              <a:lumMod val="40000"/>
              <a:lumOff val="6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3" name="Graphic 78">
            <a:extLst>
              <a:ext uri="{FF2B5EF4-FFF2-40B4-BE49-F238E27FC236}">
                <a16:creationId xmlns:a16="http://schemas.microsoft.com/office/drawing/2014/main" id="{DBBA0A0D-8F6A-400A-9E49-8C008E2C7D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30225" y="3267662"/>
            <a:ext cx="972241" cy="45718"/>
            <a:chOff x="4886325" y="3371754"/>
            <a:chExt cx="2418492" cy="113728"/>
          </a:xfrm>
          <a:solidFill>
            <a:schemeClr val="accent1"/>
          </a:solidFill>
        </p:grpSpPr>
        <p:sp>
          <p:nvSpPr>
            <p:cNvPr id="14" name="Graphic 78">
              <a:extLst>
                <a:ext uri="{FF2B5EF4-FFF2-40B4-BE49-F238E27FC236}">
                  <a16:creationId xmlns:a16="http://schemas.microsoft.com/office/drawing/2014/main" id="{A5DD701E-4BC9-48E3-AF4F-013B52D63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325" y="3428428"/>
              <a:ext cx="2418302" cy="9525"/>
            </a:xfrm>
            <a:custGeom>
              <a:avLst/>
              <a:gdLst>
                <a:gd name="connsiteX0" fmla="*/ 0 w 2418302"/>
                <a:gd name="connsiteY0" fmla="*/ 0 h 9525"/>
                <a:gd name="connsiteX1" fmla="*/ 2418302 w 2418302"/>
                <a:gd name="connsiteY1" fmla="*/ 0 h 9525"/>
              </a:gdLst>
              <a:ahLst/>
              <a:cxnLst>
                <a:cxn ang="0">
                  <a:pos x="connsiteX0" y="connsiteY0"/>
                </a:cxn>
                <a:cxn ang="0">
                  <a:pos x="connsiteX1" y="connsiteY1"/>
                </a:cxn>
              </a:cxnLst>
              <a:rect l="l" t="t" r="r" b="b"/>
              <a:pathLst>
                <a:path w="2418302" h="9525">
                  <a:moveTo>
                    <a:pt x="0" y="0"/>
                  </a:moveTo>
                  <a:lnTo>
                    <a:pt x="2418302" y="0"/>
                  </a:lnTo>
                </a:path>
              </a:pathLst>
            </a:custGeom>
            <a:grpFill/>
            <a:ln w="9525" cap="flat">
              <a:noFill/>
              <a:prstDash val="solid"/>
              <a:miter/>
            </a:ln>
          </p:spPr>
          <p:txBody>
            <a:bodyPr rtlCol="0" anchor="ctr"/>
            <a:lstStyle/>
            <a:p>
              <a:pPr algn="ctr"/>
              <a:endParaRPr lang="en-US"/>
            </a:p>
          </p:txBody>
        </p:sp>
        <p:grpSp>
          <p:nvGrpSpPr>
            <p:cNvPr id="15" name="Graphic 78">
              <a:extLst>
                <a:ext uri="{FF2B5EF4-FFF2-40B4-BE49-F238E27FC236}">
                  <a16:creationId xmlns:a16="http://schemas.microsoft.com/office/drawing/2014/main" id="{FB658B62-664D-4B3B-BBDA-235666290B4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86709" y="3371754"/>
              <a:ext cx="2418108" cy="113728"/>
              <a:chOff x="4886709" y="3371754"/>
              <a:chExt cx="2418108" cy="113728"/>
            </a:xfrm>
            <a:grpFill/>
          </p:grpSpPr>
          <p:sp>
            <p:nvSpPr>
              <p:cNvPr id="16" name="Graphic 78">
                <a:extLst>
                  <a:ext uri="{FF2B5EF4-FFF2-40B4-BE49-F238E27FC236}">
                    <a16:creationId xmlns:a16="http://schemas.microsoft.com/office/drawing/2014/main" id="{B11F9D25-67B1-4BDB-A290-97B93A19DF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95088" y="3474384"/>
                <a:ext cx="32575" cy="2906"/>
              </a:xfrm>
              <a:custGeom>
                <a:avLst/>
                <a:gdLst>
                  <a:gd name="connsiteX0" fmla="*/ 0 w 32575"/>
                  <a:gd name="connsiteY0" fmla="*/ 49 h 2906"/>
                  <a:gd name="connsiteX1" fmla="*/ 32576 w 32575"/>
                  <a:gd name="connsiteY1" fmla="*/ 2907 h 2906"/>
                  <a:gd name="connsiteX2" fmla="*/ 0 w 32575"/>
                  <a:gd name="connsiteY2" fmla="*/ 49 h 2906"/>
                </a:gdLst>
                <a:ahLst/>
                <a:cxnLst>
                  <a:cxn ang="0">
                    <a:pos x="connsiteX0" y="connsiteY0"/>
                  </a:cxn>
                  <a:cxn ang="0">
                    <a:pos x="connsiteX1" y="connsiteY1"/>
                  </a:cxn>
                  <a:cxn ang="0">
                    <a:pos x="connsiteX2" y="connsiteY2"/>
                  </a:cxn>
                </a:cxnLst>
                <a:rect l="l" t="t" r="r" b="b"/>
                <a:pathLst>
                  <a:path w="32575" h="2906">
                    <a:moveTo>
                      <a:pt x="0" y="49"/>
                    </a:moveTo>
                    <a:cubicBezTo>
                      <a:pt x="7430" y="2335"/>
                      <a:pt x="20384" y="2526"/>
                      <a:pt x="32576" y="2907"/>
                    </a:cubicBezTo>
                    <a:cubicBezTo>
                      <a:pt x="23146" y="716"/>
                      <a:pt x="13240" y="-236"/>
                      <a:pt x="0" y="49"/>
                    </a:cubicBezTo>
                    <a:close/>
                  </a:path>
                </a:pathLst>
              </a:custGeom>
              <a:grpFill/>
              <a:ln w="9525" cap="flat">
                <a:noFill/>
                <a:prstDash val="solid"/>
                <a:miter/>
              </a:ln>
            </p:spPr>
            <p:txBody>
              <a:bodyPr rtlCol="0" anchor="ctr"/>
              <a:lstStyle/>
              <a:p>
                <a:pPr algn="ctr"/>
                <a:endParaRPr lang="en-US"/>
              </a:p>
            </p:txBody>
          </p:sp>
          <p:sp>
            <p:nvSpPr>
              <p:cNvPr id="17" name="Graphic 78">
                <a:extLst>
                  <a:ext uri="{FF2B5EF4-FFF2-40B4-BE49-F238E27FC236}">
                    <a16:creationId xmlns:a16="http://schemas.microsoft.com/office/drawing/2014/main" id="{B9D5C40A-1B1B-4C25-9707-E8F1CF6E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27758" y="3477344"/>
                <a:ext cx="380" cy="42"/>
              </a:xfrm>
              <a:custGeom>
                <a:avLst/>
                <a:gdLst>
                  <a:gd name="connsiteX0" fmla="*/ 190 w 380"/>
                  <a:gd name="connsiteY0" fmla="*/ 42 h 42"/>
                  <a:gd name="connsiteX1" fmla="*/ 381 w 380"/>
                  <a:gd name="connsiteY1" fmla="*/ 42 h 42"/>
                  <a:gd name="connsiteX2" fmla="*/ 0 w 380"/>
                  <a:gd name="connsiteY2" fmla="*/ 42 h 42"/>
                  <a:gd name="connsiteX3" fmla="*/ 190 w 380"/>
                  <a:gd name="connsiteY3" fmla="*/ 42 h 42"/>
                </a:gdLst>
                <a:ahLst/>
                <a:cxnLst>
                  <a:cxn ang="0">
                    <a:pos x="connsiteX0" y="connsiteY0"/>
                  </a:cxn>
                  <a:cxn ang="0">
                    <a:pos x="connsiteX1" y="connsiteY1"/>
                  </a:cxn>
                  <a:cxn ang="0">
                    <a:pos x="connsiteX2" y="connsiteY2"/>
                  </a:cxn>
                  <a:cxn ang="0">
                    <a:pos x="connsiteX3" y="connsiteY3"/>
                  </a:cxn>
                </a:cxnLst>
                <a:rect l="l" t="t" r="r" b="b"/>
                <a:pathLst>
                  <a:path w="380" h="42">
                    <a:moveTo>
                      <a:pt x="190" y="42"/>
                    </a:moveTo>
                    <a:cubicBezTo>
                      <a:pt x="190" y="42"/>
                      <a:pt x="286" y="42"/>
                      <a:pt x="381" y="42"/>
                    </a:cubicBezTo>
                    <a:cubicBezTo>
                      <a:pt x="190" y="42"/>
                      <a:pt x="95" y="42"/>
                      <a:pt x="0" y="42"/>
                    </a:cubicBezTo>
                    <a:cubicBezTo>
                      <a:pt x="0" y="-53"/>
                      <a:pt x="95" y="42"/>
                      <a:pt x="190" y="42"/>
                    </a:cubicBezTo>
                    <a:close/>
                  </a:path>
                </a:pathLst>
              </a:custGeom>
              <a:grpFill/>
              <a:ln w="9525" cap="flat">
                <a:noFill/>
                <a:prstDash val="solid"/>
                <a:miter/>
              </a:ln>
            </p:spPr>
            <p:txBody>
              <a:bodyPr rtlCol="0" anchor="ctr"/>
              <a:lstStyle/>
              <a:p>
                <a:pPr algn="ctr"/>
                <a:endParaRPr lang="en-US"/>
              </a:p>
            </p:txBody>
          </p:sp>
          <p:sp>
            <p:nvSpPr>
              <p:cNvPr id="18" name="Graphic 78">
                <a:extLst>
                  <a:ext uri="{FF2B5EF4-FFF2-40B4-BE49-F238E27FC236}">
                    <a16:creationId xmlns:a16="http://schemas.microsoft.com/office/drawing/2014/main" id="{2DD0C1D6-FF64-45AB-8775-83AB3C470B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85577" y="3374517"/>
                <a:ext cx="10001" cy="190"/>
              </a:xfrm>
              <a:custGeom>
                <a:avLst/>
                <a:gdLst>
                  <a:gd name="connsiteX0" fmla="*/ 10001 w 10001"/>
                  <a:gd name="connsiteY0" fmla="*/ 0 h 190"/>
                  <a:gd name="connsiteX1" fmla="*/ 0 w 10001"/>
                  <a:gd name="connsiteY1" fmla="*/ 191 h 190"/>
                  <a:gd name="connsiteX2" fmla="*/ 10001 w 10001"/>
                  <a:gd name="connsiteY2" fmla="*/ 0 h 190"/>
                </a:gdLst>
                <a:ahLst/>
                <a:cxnLst>
                  <a:cxn ang="0">
                    <a:pos x="connsiteX0" y="connsiteY0"/>
                  </a:cxn>
                  <a:cxn ang="0">
                    <a:pos x="connsiteX1" y="connsiteY1"/>
                  </a:cxn>
                  <a:cxn ang="0">
                    <a:pos x="connsiteX2" y="connsiteY2"/>
                  </a:cxn>
                </a:cxnLst>
                <a:rect l="l" t="t" r="r" b="b"/>
                <a:pathLst>
                  <a:path w="10001" h="190">
                    <a:moveTo>
                      <a:pt x="10001" y="0"/>
                    </a:moveTo>
                    <a:cubicBezTo>
                      <a:pt x="6953" y="0"/>
                      <a:pt x="3524" y="95"/>
                      <a:pt x="0" y="191"/>
                    </a:cubicBezTo>
                    <a:cubicBezTo>
                      <a:pt x="3334" y="191"/>
                      <a:pt x="6763" y="191"/>
                      <a:pt x="10001" y="0"/>
                    </a:cubicBezTo>
                    <a:close/>
                  </a:path>
                </a:pathLst>
              </a:custGeom>
              <a:grpFill/>
              <a:ln w="9525" cap="flat">
                <a:noFill/>
                <a:prstDash val="solid"/>
                <a:miter/>
              </a:ln>
            </p:spPr>
            <p:txBody>
              <a:bodyPr rtlCol="0" anchor="ctr"/>
              <a:lstStyle/>
              <a:p>
                <a:pPr algn="ctr"/>
                <a:endParaRPr lang="en-US"/>
              </a:p>
            </p:txBody>
          </p:sp>
          <p:sp>
            <p:nvSpPr>
              <p:cNvPr id="19" name="Graphic 78">
                <a:extLst>
                  <a:ext uri="{FF2B5EF4-FFF2-40B4-BE49-F238E27FC236}">
                    <a16:creationId xmlns:a16="http://schemas.microsoft.com/office/drawing/2014/main" id="{15AFBB84-8485-4329-89FC-04663D985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86709" y="3371754"/>
                <a:ext cx="2418108" cy="113728"/>
              </a:xfrm>
              <a:custGeom>
                <a:avLst/>
                <a:gdLst>
                  <a:gd name="connsiteX0" fmla="*/ 632266 w 2418108"/>
                  <a:gd name="connsiteY0" fmla="*/ 112205 h 113728"/>
                  <a:gd name="connsiteX1" fmla="*/ 723039 w 2418108"/>
                  <a:gd name="connsiteY1" fmla="*/ 109538 h 113728"/>
                  <a:gd name="connsiteX2" fmla="*/ 735136 w 2418108"/>
                  <a:gd name="connsiteY2" fmla="*/ 111823 h 113728"/>
                  <a:gd name="connsiteX3" fmla="*/ 752471 w 2418108"/>
                  <a:gd name="connsiteY3" fmla="*/ 108680 h 113728"/>
                  <a:gd name="connsiteX4" fmla="*/ 772569 w 2418108"/>
                  <a:gd name="connsiteY4" fmla="*/ 110585 h 113728"/>
                  <a:gd name="connsiteX5" fmla="*/ 1112993 w 2418108"/>
                  <a:gd name="connsiteY5" fmla="*/ 112967 h 113728"/>
                  <a:gd name="connsiteX6" fmla="*/ 1083465 w 2418108"/>
                  <a:gd name="connsiteY6" fmla="*/ 108776 h 113728"/>
                  <a:gd name="connsiteX7" fmla="*/ 1296825 w 2418108"/>
                  <a:gd name="connsiteY7" fmla="*/ 108966 h 113728"/>
                  <a:gd name="connsiteX8" fmla="*/ 1346736 w 2418108"/>
                  <a:gd name="connsiteY8" fmla="*/ 103632 h 113728"/>
                  <a:gd name="connsiteX9" fmla="*/ 1360643 w 2418108"/>
                  <a:gd name="connsiteY9" fmla="*/ 107633 h 113728"/>
                  <a:gd name="connsiteX10" fmla="*/ 1381788 w 2418108"/>
                  <a:gd name="connsiteY10" fmla="*/ 107442 h 113728"/>
                  <a:gd name="connsiteX11" fmla="*/ 1371692 w 2418108"/>
                  <a:gd name="connsiteY11" fmla="*/ 106490 h 113728"/>
                  <a:gd name="connsiteX12" fmla="*/ 1430080 w 2418108"/>
                  <a:gd name="connsiteY12" fmla="*/ 105537 h 113728"/>
                  <a:gd name="connsiteX13" fmla="*/ 1420269 w 2418108"/>
                  <a:gd name="connsiteY13" fmla="*/ 104108 h 113728"/>
                  <a:gd name="connsiteX14" fmla="*/ 1455702 w 2418108"/>
                  <a:gd name="connsiteY14" fmla="*/ 107061 h 113728"/>
                  <a:gd name="connsiteX15" fmla="*/ 1439414 w 2418108"/>
                  <a:gd name="connsiteY15" fmla="*/ 108109 h 113728"/>
                  <a:gd name="connsiteX16" fmla="*/ 1503613 w 2418108"/>
                  <a:gd name="connsiteY16" fmla="*/ 105918 h 113728"/>
                  <a:gd name="connsiteX17" fmla="*/ 1495802 w 2418108"/>
                  <a:gd name="connsiteY17" fmla="*/ 105823 h 113728"/>
                  <a:gd name="connsiteX18" fmla="*/ 1695923 w 2418108"/>
                  <a:gd name="connsiteY18" fmla="*/ 95155 h 113728"/>
                  <a:gd name="connsiteX19" fmla="*/ 1684016 w 2418108"/>
                  <a:gd name="connsiteY19" fmla="*/ 92488 h 113728"/>
                  <a:gd name="connsiteX20" fmla="*/ 1706210 w 2418108"/>
                  <a:gd name="connsiteY20" fmla="*/ 90202 h 113728"/>
                  <a:gd name="connsiteX21" fmla="*/ 1693351 w 2418108"/>
                  <a:gd name="connsiteY21" fmla="*/ 98108 h 113728"/>
                  <a:gd name="connsiteX22" fmla="*/ 2058539 w 2418108"/>
                  <a:gd name="connsiteY22" fmla="*/ 102203 h 113728"/>
                  <a:gd name="connsiteX23" fmla="*/ 2064540 w 2418108"/>
                  <a:gd name="connsiteY23" fmla="*/ 95060 h 113728"/>
                  <a:gd name="connsiteX24" fmla="*/ 2227132 w 2418108"/>
                  <a:gd name="connsiteY24" fmla="*/ 96203 h 113728"/>
                  <a:gd name="connsiteX25" fmla="*/ 2245229 w 2418108"/>
                  <a:gd name="connsiteY25" fmla="*/ 96869 h 113728"/>
                  <a:gd name="connsiteX26" fmla="*/ 2254278 w 2418108"/>
                  <a:gd name="connsiteY26" fmla="*/ 94393 h 113728"/>
                  <a:gd name="connsiteX27" fmla="*/ 2418108 w 2418108"/>
                  <a:gd name="connsiteY27" fmla="*/ 5810 h 113728"/>
                  <a:gd name="connsiteX28" fmla="*/ 2399058 w 2418108"/>
                  <a:gd name="connsiteY28" fmla="*/ 2858 h 113728"/>
                  <a:gd name="connsiteX29" fmla="*/ 2241039 w 2418108"/>
                  <a:gd name="connsiteY29" fmla="*/ 1905 h 113728"/>
                  <a:gd name="connsiteX30" fmla="*/ 2243991 w 2418108"/>
                  <a:gd name="connsiteY30" fmla="*/ 1048 h 113728"/>
                  <a:gd name="connsiteX31" fmla="*/ 2197128 w 2418108"/>
                  <a:gd name="connsiteY31" fmla="*/ 0 h 113728"/>
                  <a:gd name="connsiteX32" fmla="*/ 1710591 w 2418108"/>
                  <a:gd name="connsiteY32" fmla="*/ 6287 h 113728"/>
                  <a:gd name="connsiteX33" fmla="*/ 1713353 w 2418108"/>
                  <a:gd name="connsiteY33" fmla="*/ 5906 h 113728"/>
                  <a:gd name="connsiteX34" fmla="*/ 1210814 w 2418108"/>
                  <a:gd name="connsiteY34" fmla="*/ 7715 h 113728"/>
                  <a:gd name="connsiteX35" fmla="*/ 684463 w 2418108"/>
                  <a:gd name="connsiteY35" fmla="*/ 13716 h 113728"/>
                  <a:gd name="connsiteX36" fmla="*/ 687511 w 2418108"/>
                  <a:gd name="connsiteY36" fmla="*/ 12859 h 113728"/>
                  <a:gd name="connsiteX37" fmla="*/ 435670 w 2418108"/>
                  <a:gd name="connsiteY37" fmla="*/ 12192 h 113728"/>
                  <a:gd name="connsiteX38" fmla="*/ 440718 w 2418108"/>
                  <a:gd name="connsiteY38" fmla="*/ 12668 h 113728"/>
                  <a:gd name="connsiteX39" fmla="*/ 386807 w 2418108"/>
                  <a:gd name="connsiteY39" fmla="*/ 9906 h 113728"/>
                  <a:gd name="connsiteX40" fmla="*/ 16856 w 2418108"/>
                  <a:gd name="connsiteY40" fmla="*/ 12192 h 113728"/>
                  <a:gd name="connsiteX41" fmla="*/ 63528 w 2418108"/>
                  <a:gd name="connsiteY41" fmla="*/ 102870 h 113728"/>
                  <a:gd name="connsiteX42" fmla="*/ 42668 w 2418108"/>
                  <a:gd name="connsiteY42" fmla="*/ 102584 h 113728"/>
                  <a:gd name="connsiteX43" fmla="*/ 41430 w 2418108"/>
                  <a:gd name="connsiteY43" fmla="*/ 105537 h 113728"/>
                  <a:gd name="connsiteX44" fmla="*/ 54575 w 2418108"/>
                  <a:gd name="connsiteY44" fmla="*/ 105347 h 113728"/>
                  <a:gd name="connsiteX45" fmla="*/ 388140 w 2418108"/>
                  <a:gd name="connsiteY45" fmla="*/ 112109 h 113728"/>
                  <a:gd name="connsiteX46" fmla="*/ 482152 w 2418108"/>
                  <a:gd name="connsiteY46" fmla="*/ 113729 h 113728"/>
                  <a:gd name="connsiteX47" fmla="*/ 632266 w 2418108"/>
                  <a:gd name="connsiteY47" fmla="*/ 112205 h 113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418108" h="113728">
                    <a:moveTo>
                      <a:pt x="632266" y="112205"/>
                    </a:moveTo>
                    <a:cubicBezTo>
                      <a:pt x="656364" y="104680"/>
                      <a:pt x="694940" y="114110"/>
                      <a:pt x="723039" y="109538"/>
                    </a:cubicBezTo>
                    <a:cubicBezTo>
                      <a:pt x="722849" y="109919"/>
                      <a:pt x="735898" y="110109"/>
                      <a:pt x="735136" y="111823"/>
                    </a:cubicBezTo>
                    <a:cubicBezTo>
                      <a:pt x="735041" y="108776"/>
                      <a:pt x="767616" y="112300"/>
                      <a:pt x="752471" y="108680"/>
                    </a:cubicBezTo>
                    <a:cubicBezTo>
                      <a:pt x="754757" y="107633"/>
                      <a:pt x="790571" y="107633"/>
                      <a:pt x="772569" y="110585"/>
                    </a:cubicBezTo>
                    <a:cubicBezTo>
                      <a:pt x="822099" y="111633"/>
                      <a:pt x="1059653" y="114395"/>
                      <a:pt x="1112993" y="112967"/>
                    </a:cubicBezTo>
                    <a:cubicBezTo>
                      <a:pt x="1106135" y="110776"/>
                      <a:pt x="1089656" y="112205"/>
                      <a:pt x="1083465" y="108776"/>
                    </a:cubicBezTo>
                    <a:cubicBezTo>
                      <a:pt x="1153950" y="111728"/>
                      <a:pt x="1230626" y="113157"/>
                      <a:pt x="1296825" y="108966"/>
                    </a:cubicBezTo>
                    <a:cubicBezTo>
                      <a:pt x="1277680" y="103251"/>
                      <a:pt x="1356071" y="110966"/>
                      <a:pt x="1346736" y="103632"/>
                    </a:cubicBezTo>
                    <a:cubicBezTo>
                      <a:pt x="1351213" y="105347"/>
                      <a:pt x="1374454" y="106109"/>
                      <a:pt x="1360643" y="107633"/>
                    </a:cubicBezTo>
                    <a:cubicBezTo>
                      <a:pt x="1368548" y="107728"/>
                      <a:pt x="1376168" y="108299"/>
                      <a:pt x="1381788" y="107442"/>
                    </a:cubicBezTo>
                    <a:lnTo>
                      <a:pt x="1371692" y="106490"/>
                    </a:lnTo>
                    <a:cubicBezTo>
                      <a:pt x="1398266" y="106013"/>
                      <a:pt x="1412744" y="108680"/>
                      <a:pt x="1430080" y="105537"/>
                    </a:cubicBezTo>
                    <a:lnTo>
                      <a:pt x="1420269" y="104108"/>
                    </a:lnTo>
                    <a:cubicBezTo>
                      <a:pt x="1436176" y="103918"/>
                      <a:pt x="1449416" y="103632"/>
                      <a:pt x="1455702" y="107061"/>
                    </a:cubicBezTo>
                    <a:lnTo>
                      <a:pt x="1439414" y="108109"/>
                    </a:lnTo>
                    <a:cubicBezTo>
                      <a:pt x="1465799" y="108014"/>
                      <a:pt x="1481610" y="107823"/>
                      <a:pt x="1503613" y="105918"/>
                    </a:cubicBezTo>
                    <a:lnTo>
                      <a:pt x="1495802" y="105823"/>
                    </a:lnTo>
                    <a:cubicBezTo>
                      <a:pt x="1523806" y="102394"/>
                      <a:pt x="1670110" y="99441"/>
                      <a:pt x="1695923" y="95155"/>
                    </a:cubicBezTo>
                    <a:lnTo>
                      <a:pt x="1684016" y="92488"/>
                    </a:lnTo>
                    <a:lnTo>
                      <a:pt x="1706210" y="90202"/>
                    </a:lnTo>
                    <a:cubicBezTo>
                      <a:pt x="1703543" y="90202"/>
                      <a:pt x="1695542" y="98965"/>
                      <a:pt x="1693351" y="98108"/>
                    </a:cubicBezTo>
                    <a:cubicBezTo>
                      <a:pt x="1757549" y="99441"/>
                      <a:pt x="2045109" y="91345"/>
                      <a:pt x="2058539" y="102203"/>
                    </a:cubicBezTo>
                    <a:cubicBezTo>
                      <a:pt x="2079780" y="101917"/>
                      <a:pt x="2071303" y="103918"/>
                      <a:pt x="2064540" y="95060"/>
                    </a:cubicBezTo>
                    <a:cubicBezTo>
                      <a:pt x="2086638" y="95441"/>
                      <a:pt x="2259707" y="88773"/>
                      <a:pt x="2227132" y="96203"/>
                    </a:cubicBezTo>
                    <a:cubicBezTo>
                      <a:pt x="2232371" y="96298"/>
                      <a:pt x="2240372" y="95917"/>
                      <a:pt x="2245229" y="96869"/>
                    </a:cubicBezTo>
                    <a:cubicBezTo>
                      <a:pt x="2235704" y="94583"/>
                      <a:pt x="2261708" y="95345"/>
                      <a:pt x="2254278" y="94393"/>
                    </a:cubicBezTo>
                    <a:cubicBezTo>
                      <a:pt x="2395724" y="108776"/>
                      <a:pt x="2341527" y="36576"/>
                      <a:pt x="2418108" y="5810"/>
                    </a:cubicBezTo>
                    <a:cubicBezTo>
                      <a:pt x="2398772" y="4763"/>
                      <a:pt x="2335717" y="7239"/>
                      <a:pt x="2399058" y="2858"/>
                    </a:cubicBezTo>
                    <a:cubicBezTo>
                      <a:pt x="2343527" y="-572"/>
                      <a:pt x="2296283" y="1238"/>
                      <a:pt x="2241039" y="1905"/>
                    </a:cubicBezTo>
                    <a:lnTo>
                      <a:pt x="2243991" y="1048"/>
                    </a:lnTo>
                    <a:cubicBezTo>
                      <a:pt x="2234181" y="-381"/>
                      <a:pt x="2214845" y="1524"/>
                      <a:pt x="2197128" y="0"/>
                    </a:cubicBezTo>
                    <a:cubicBezTo>
                      <a:pt x="2115880" y="6096"/>
                      <a:pt x="1816128" y="3524"/>
                      <a:pt x="1710591" y="6287"/>
                    </a:cubicBezTo>
                    <a:lnTo>
                      <a:pt x="1713353" y="5906"/>
                    </a:lnTo>
                    <a:cubicBezTo>
                      <a:pt x="1577146" y="5429"/>
                      <a:pt x="1349308" y="11240"/>
                      <a:pt x="1210814" y="7715"/>
                    </a:cubicBezTo>
                    <a:cubicBezTo>
                      <a:pt x="1095848" y="23717"/>
                      <a:pt x="819051" y="5429"/>
                      <a:pt x="684463" y="13716"/>
                    </a:cubicBezTo>
                    <a:lnTo>
                      <a:pt x="687511" y="12859"/>
                    </a:lnTo>
                    <a:cubicBezTo>
                      <a:pt x="655316" y="14192"/>
                      <a:pt x="473008" y="10954"/>
                      <a:pt x="435670" y="12192"/>
                    </a:cubicBezTo>
                    <a:lnTo>
                      <a:pt x="440718" y="12668"/>
                    </a:lnTo>
                    <a:cubicBezTo>
                      <a:pt x="408047" y="14764"/>
                      <a:pt x="412524" y="11049"/>
                      <a:pt x="386807" y="9906"/>
                    </a:cubicBezTo>
                    <a:cubicBezTo>
                      <a:pt x="275174" y="28004"/>
                      <a:pt x="142395" y="18764"/>
                      <a:pt x="16856" y="12192"/>
                    </a:cubicBezTo>
                    <a:cubicBezTo>
                      <a:pt x="-6195" y="35528"/>
                      <a:pt x="-17434" y="114395"/>
                      <a:pt x="63528" y="102870"/>
                    </a:cubicBezTo>
                    <a:cubicBezTo>
                      <a:pt x="63528" y="102870"/>
                      <a:pt x="42668" y="102584"/>
                      <a:pt x="42668" y="102584"/>
                    </a:cubicBezTo>
                    <a:cubicBezTo>
                      <a:pt x="58004" y="103156"/>
                      <a:pt x="47336" y="104299"/>
                      <a:pt x="41430" y="105537"/>
                    </a:cubicBezTo>
                    <a:cubicBezTo>
                      <a:pt x="46764" y="105537"/>
                      <a:pt x="68386" y="107442"/>
                      <a:pt x="54575" y="105347"/>
                    </a:cubicBezTo>
                    <a:cubicBezTo>
                      <a:pt x="158588" y="108109"/>
                      <a:pt x="297462" y="110109"/>
                      <a:pt x="388140" y="112109"/>
                    </a:cubicBezTo>
                    <a:cubicBezTo>
                      <a:pt x="420525" y="113348"/>
                      <a:pt x="453577" y="106680"/>
                      <a:pt x="482152" y="113729"/>
                    </a:cubicBezTo>
                    <a:cubicBezTo>
                      <a:pt x="477580" y="111919"/>
                      <a:pt x="629885" y="111728"/>
                      <a:pt x="632266" y="112205"/>
                    </a:cubicBezTo>
                    <a:close/>
                  </a:path>
                </a:pathLst>
              </a:custGeom>
              <a:grpFill/>
              <a:ln w="9525" cap="flat">
                <a:noFill/>
                <a:prstDash val="solid"/>
                <a:miter/>
              </a:ln>
            </p:spPr>
            <p:txBody>
              <a:bodyPr rtlCol="0" anchor="ctr"/>
              <a:lstStyle/>
              <a:p>
                <a:pPr algn="ctr"/>
                <a:endParaRPr lang="en-US"/>
              </a:p>
            </p:txBody>
          </p:sp>
        </p:grpSp>
      </p:grpSp>
      <p:pic>
        <p:nvPicPr>
          <p:cNvPr id="4" name="Picture 3" descr="Καλοκαιρινό λιβάδι με οπίσθιο φωτισμό">
            <a:extLst>
              <a:ext uri="{FF2B5EF4-FFF2-40B4-BE49-F238E27FC236}">
                <a16:creationId xmlns:a16="http://schemas.microsoft.com/office/drawing/2014/main" id="{D6087632-C7F1-4FD1-8E90-30025C4EE6C9}"/>
              </a:ext>
            </a:extLst>
          </p:cNvPr>
          <p:cNvPicPr>
            <a:picLocks noChangeAspect="1"/>
          </p:cNvPicPr>
          <p:nvPr/>
        </p:nvPicPr>
        <p:blipFill rotWithShape="1">
          <a:blip r:embed="rId2"/>
          <a:srcRect l="32692" r="12127" b="-1"/>
          <a:stretch/>
        </p:blipFill>
        <p:spPr>
          <a:xfrm>
            <a:off x="6535696" y="10"/>
            <a:ext cx="5669280" cy="6857990"/>
          </a:xfrm>
          <a:prstGeom prst="rect">
            <a:avLst/>
          </a:prstGeom>
        </p:spPr>
      </p:pic>
      <p:sp>
        <p:nvSpPr>
          <p:cNvPr id="21" name="Freeform: Shape 20">
            <a:extLst>
              <a:ext uri="{FF2B5EF4-FFF2-40B4-BE49-F238E27FC236}">
                <a16:creationId xmlns:a16="http://schemas.microsoft.com/office/drawing/2014/main" id="{3D505D40-32E9-4C48-81F8-AD80433BE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6006" y="5516668"/>
            <a:ext cx="2438970" cy="1341332"/>
          </a:xfrm>
          <a:custGeom>
            <a:avLst/>
            <a:gdLst>
              <a:gd name="connsiteX0" fmla="*/ 2025355 w 2438970"/>
              <a:gd name="connsiteY0" fmla="*/ 235 h 1341332"/>
              <a:gd name="connsiteX1" fmla="*/ 2381960 w 2438970"/>
              <a:gd name="connsiteY1" fmla="*/ 44517 h 1341332"/>
              <a:gd name="connsiteX2" fmla="*/ 2438970 w 2438970"/>
              <a:gd name="connsiteY2" fmla="*/ 58872 h 1341332"/>
              <a:gd name="connsiteX3" fmla="*/ 2438970 w 2438970"/>
              <a:gd name="connsiteY3" fmla="*/ 1341332 h 1341332"/>
              <a:gd name="connsiteX4" fmla="*/ 0 w 2438970"/>
              <a:gd name="connsiteY4" fmla="*/ 1341332 h 1341332"/>
              <a:gd name="connsiteX5" fmla="*/ 13333 w 2438970"/>
              <a:gd name="connsiteY5" fmla="*/ 1328018 h 1341332"/>
              <a:gd name="connsiteX6" fmla="*/ 936262 w 2438970"/>
              <a:gd name="connsiteY6" fmla="*/ 459947 h 1341332"/>
              <a:gd name="connsiteX7" fmla="*/ 1554028 w 2438970"/>
              <a:gd name="connsiteY7" fmla="*/ 71153 h 1341332"/>
              <a:gd name="connsiteX8" fmla="*/ 2025355 w 2438970"/>
              <a:gd name="connsiteY8" fmla="*/ 235 h 134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970" h="1341332">
                <a:moveTo>
                  <a:pt x="2025355" y="235"/>
                </a:moveTo>
                <a:cubicBezTo>
                  <a:pt x="2143847" y="2306"/>
                  <a:pt x="2262766" y="17993"/>
                  <a:pt x="2381960" y="44517"/>
                </a:cubicBezTo>
                <a:lnTo>
                  <a:pt x="2438970" y="58872"/>
                </a:lnTo>
                <a:lnTo>
                  <a:pt x="2438970" y="1341332"/>
                </a:lnTo>
                <a:lnTo>
                  <a:pt x="0" y="1341332"/>
                </a:lnTo>
                <a:lnTo>
                  <a:pt x="13333" y="1328018"/>
                </a:lnTo>
                <a:cubicBezTo>
                  <a:pt x="324723" y="1028950"/>
                  <a:pt x="645390" y="738459"/>
                  <a:pt x="936262" y="459947"/>
                </a:cubicBezTo>
                <a:cubicBezTo>
                  <a:pt x="1139660" y="265152"/>
                  <a:pt x="1345794" y="140817"/>
                  <a:pt x="1554028" y="71153"/>
                </a:cubicBezTo>
                <a:cubicBezTo>
                  <a:pt x="1710136" y="18918"/>
                  <a:pt x="1867365" y="-2526"/>
                  <a:pt x="2025355" y="235"/>
                </a:cubicBezTo>
                <a:close/>
              </a:path>
            </a:pathLst>
          </a:cu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23" name="Group 22">
            <a:extLst>
              <a:ext uri="{FF2B5EF4-FFF2-40B4-BE49-F238E27FC236}">
                <a16:creationId xmlns:a16="http://schemas.microsoft.com/office/drawing/2014/main" id="{C507BF36-B92B-4CAC-BCA7-8364B51E1F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776050" y="5204025"/>
            <a:ext cx="886141" cy="802496"/>
            <a:chOff x="10948005" y="3272152"/>
            <a:chExt cx="868640" cy="786648"/>
          </a:xfrm>
          <a:solidFill>
            <a:schemeClr val="accent1"/>
          </a:solidFill>
        </p:grpSpPr>
        <p:sp>
          <p:nvSpPr>
            <p:cNvPr id="24" name="Freeform: Shape 23">
              <a:extLst>
                <a:ext uri="{FF2B5EF4-FFF2-40B4-BE49-F238E27FC236}">
                  <a16:creationId xmlns:a16="http://schemas.microsoft.com/office/drawing/2014/main" id="{2276237E-3A6D-452F-879C-FB8C77A1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94317" y="3944888"/>
              <a:ext cx="128449" cy="113912"/>
            </a:xfrm>
            <a:custGeom>
              <a:avLst/>
              <a:gdLst>
                <a:gd name="connsiteX0" fmla="*/ 237621 w 453152"/>
                <a:gd name="connsiteY0" fmla="*/ 965 h 401867"/>
                <a:gd name="connsiteX1" fmla="*/ 370246 w 453152"/>
                <a:gd name="connsiteY1" fmla="*/ 23666 h 401867"/>
                <a:gd name="connsiteX2" fmla="*/ 437392 w 453152"/>
                <a:gd name="connsiteY2" fmla="*/ 198545 h 401867"/>
                <a:gd name="connsiteX3" fmla="*/ 67745 w 453152"/>
                <a:gd name="connsiteY3" fmla="*/ 392003 h 401867"/>
                <a:gd name="connsiteX4" fmla="*/ 911 w 453152"/>
                <a:gd name="connsiteY4" fmla="*/ 254095 h 401867"/>
                <a:gd name="connsiteX5" fmla="*/ 115564 w 453152"/>
                <a:gd name="connsiteY5" fmla="*/ 51160 h 401867"/>
                <a:gd name="connsiteX6" fmla="*/ 237621 w 453152"/>
                <a:gd name="connsiteY6" fmla="*/ 965 h 401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3152" h="401867">
                  <a:moveTo>
                    <a:pt x="237621" y="965"/>
                  </a:moveTo>
                  <a:cubicBezTo>
                    <a:pt x="283632" y="-2971"/>
                    <a:pt x="331405" y="5243"/>
                    <a:pt x="370246" y="23666"/>
                  </a:cubicBezTo>
                  <a:cubicBezTo>
                    <a:pt x="436830" y="55275"/>
                    <a:pt x="477168" y="116810"/>
                    <a:pt x="437392" y="198545"/>
                  </a:cubicBezTo>
                  <a:cubicBezTo>
                    <a:pt x="391568" y="292624"/>
                    <a:pt x="176850" y="441630"/>
                    <a:pt x="67745" y="392003"/>
                  </a:cubicBezTo>
                  <a:cubicBezTo>
                    <a:pt x="18056" y="369372"/>
                    <a:pt x="-5012" y="308398"/>
                    <a:pt x="911" y="254095"/>
                  </a:cubicBezTo>
                  <a:cubicBezTo>
                    <a:pt x="9203" y="178033"/>
                    <a:pt x="61012" y="103094"/>
                    <a:pt x="115564" y="51160"/>
                  </a:cubicBezTo>
                  <a:cubicBezTo>
                    <a:pt x="147361" y="20985"/>
                    <a:pt x="191610" y="4900"/>
                    <a:pt x="237621" y="96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5" name="Freeform: Shape 24">
              <a:extLst>
                <a:ext uri="{FF2B5EF4-FFF2-40B4-BE49-F238E27FC236}">
                  <a16:creationId xmlns:a16="http://schemas.microsoft.com/office/drawing/2014/main" id="{38BC9243-F4BF-48A7-89AE-DFA5B37DE6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53045" y="3808430"/>
              <a:ext cx="144912" cy="193414"/>
            </a:xfrm>
            <a:custGeom>
              <a:avLst/>
              <a:gdLst>
                <a:gd name="connsiteX0" fmla="*/ 390625 w 511232"/>
                <a:gd name="connsiteY0" fmla="*/ 1621 h 682341"/>
                <a:gd name="connsiteX1" fmla="*/ 508142 w 511232"/>
                <a:gd name="connsiteY1" fmla="*/ 64038 h 682341"/>
                <a:gd name="connsiteX2" fmla="*/ 508453 w 511232"/>
                <a:gd name="connsiteY2" fmla="*/ 121832 h 682341"/>
                <a:gd name="connsiteX3" fmla="*/ 316492 w 511232"/>
                <a:gd name="connsiteY3" fmla="*/ 567602 h 682341"/>
                <a:gd name="connsiteX4" fmla="*/ 80265 w 511232"/>
                <a:gd name="connsiteY4" fmla="*/ 640359 h 682341"/>
                <a:gd name="connsiteX5" fmla="*/ 13306 w 511232"/>
                <a:gd name="connsiteY5" fmla="*/ 274828 h 682341"/>
                <a:gd name="connsiteX6" fmla="*/ 140989 w 511232"/>
                <a:gd name="connsiteY6" fmla="*/ 107181 h 682341"/>
                <a:gd name="connsiteX7" fmla="*/ 390625 w 511232"/>
                <a:gd name="connsiteY7" fmla="*/ 1621 h 682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232" h="682341">
                  <a:moveTo>
                    <a:pt x="390625" y="1621"/>
                  </a:moveTo>
                  <a:cubicBezTo>
                    <a:pt x="446543" y="-5212"/>
                    <a:pt x="493343" y="8441"/>
                    <a:pt x="508142" y="64038"/>
                  </a:cubicBezTo>
                  <a:cubicBezTo>
                    <a:pt x="513192" y="82866"/>
                    <a:pt x="511134" y="102754"/>
                    <a:pt x="508453" y="121832"/>
                  </a:cubicBezTo>
                  <a:cubicBezTo>
                    <a:pt x="485324" y="287796"/>
                    <a:pt x="417242" y="443971"/>
                    <a:pt x="316492" y="567602"/>
                  </a:cubicBezTo>
                  <a:cubicBezTo>
                    <a:pt x="253024" y="645534"/>
                    <a:pt x="165055" y="737743"/>
                    <a:pt x="80265" y="640359"/>
                  </a:cubicBezTo>
                  <a:cubicBezTo>
                    <a:pt x="5014" y="553948"/>
                    <a:pt x="-17368" y="383621"/>
                    <a:pt x="13306" y="274828"/>
                  </a:cubicBezTo>
                  <a:cubicBezTo>
                    <a:pt x="33443" y="203318"/>
                    <a:pt x="83382" y="146521"/>
                    <a:pt x="140989" y="107181"/>
                  </a:cubicBezTo>
                  <a:cubicBezTo>
                    <a:pt x="178904" y="81308"/>
                    <a:pt x="297428" y="13010"/>
                    <a:pt x="390625" y="162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6" name="Freeform: Shape 25">
              <a:extLst>
                <a:ext uri="{FF2B5EF4-FFF2-40B4-BE49-F238E27FC236}">
                  <a16:creationId xmlns:a16="http://schemas.microsoft.com/office/drawing/2014/main" id="{5DE414EC-F3DF-412E-9B22-5328DAA99C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84524" y="3907536"/>
              <a:ext cx="132121" cy="93006"/>
            </a:xfrm>
            <a:custGeom>
              <a:avLst/>
              <a:gdLst>
                <a:gd name="connsiteX0" fmla="*/ 252822 w 466107"/>
                <a:gd name="connsiteY0" fmla="*/ 1539 h 328114"/>
                <a:gd name="connsiteX1" fmla="*/ 451641 w 466107"/>
                <a:gd name="connsiteY1" fmla="*/ 122177 h 328114"/>
                <a:gd name="connsiteX2" fmla="*/ 391790 w 466107"/>
                <a:gd name="connsiteY2" fmla="*/ 297430 h 328114"/>
                <a:gd name="connsiteX3" fmla="*/ 8614 w 466107"/>
                <a:gd name="connsiteY3" fmla="*/ 243252 h 328114"/>
                <a:gd name="connsiteX4" fmla="*/ 45897 w 466107"/>
                <a:gd name="connsiteY4" fmla="*/ 97302 h 328114"/>
                <a:gd name="connsiteX5" fmla="*/ 252822 w 466107"/>
                <a:gd name="connsiteY5" fmla="*/ 1539 h 328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107" h="328114">
                  <a:moveTo>
                    <a:pt x="252822" y="1539"/>
                  </a:moveTo>
                  <a:cubicBezTo>
                    <a:pt x="335429" y="-10494"/>
                    <a:pt x="418848" y="49794"/>
                    <a:pt x="451641" y="122177"/>
                  </a:cubicBezTo>
                  <a:cubicBezTo>
                    <a:pt x="479697" y="184273"/>
                    <a:pt x="470594" y="255285"/>
                    <a:pt x="391790" y="297430"/>
                  </a:cubicBezTo>
                  <a:cubicBezTo>
                    <a:pt x="301077" y="345935"/>
                    <a:pt x="55935" y="343254"/>
                    <a:pt x="8614" y="243252"/>
                  </a:cubicBezTo>
                  <a:cubicBezTo>
                    <a:pt x="-12895" y="197678"/>
                    <a:pt x="8240" y="136766"/>
                    <a:pt x="45897" y="97302"/>
                  </a:cubicBezTo>
                  <a:cubicBezTo>
                    <a:pt x="98704" y="42064"/>
                    <a:pt x="181872" y="11950"/>
                    <a:pt x="252822" y="153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7" name="Graphic 12">
              <a:extLst>
                <a:ext uri="{FF2B5EF4-FFF2-40B4-BE49-F238E27FC236}">
                  <a16:creationId xmlns:a16="http://schemas.microsoft.com/office/drawing/2014/main" id="{039C06B1-FDEA-47B1-8222-7D622CD72F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142141" y="3272152"/>
              <a:ext cx="180625" cy="158824"/>
            </a:xfrm>
            <a:custGeom>
              <a:avLst/>
              <a:gdLst>
                <a:gd name="connsiteX0" fmla="*/ 63289 w 3341477"/>
                <a:gd name="connsiteY0" fmla="*/ 1933384 h 2938167"/>
                <a:gd name="connsiteX1" fmla="*/ 263314 w 3341477"/>
                <a:gd name="connsiteY1" fmla="*/ 514159 h 2938167"/>
                <a:gd name="connsiteX2" fmla="*/ 1098276 w 3341477"/>
                <a:gd name="connsiteY2" fmla="*/ 952 h 2938167"/>
                <a:gd name="connsiteX3" fmla="*/ 2654089 w 3341477"/>
                <a:gd name="connsiteY3" fmla="*/ 371284 h 2938167"/>
                <a:gd name="connsiteX4" fmla="*/ 3219398 w 3341477"/>
                <a:gd name="connsiteY4" fmla="*/ 2080926 h 2938167"/>
                <a:gd name="connsiteX5" fmla="*/ 2044489 w 3341477"/>
                <a:gd name="connsiteY5" fmla="*/ 2933509 h 2938167"/>
                <a:gd name="connsiteX6" fmla="*/ 453814 w 3341477"/>
                <a:gd name="connsiteY6" fmla="*/ 2495359 h 2938167"/>
                <a:gd name="connsiteX7" fmla="*/ 63289 w 3341477"/>
                <a:gd name="connsiteY7" fmla="*/ 1933384 h 293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1477" h="2938167">
                  <a:moveTo>
                    <a:pt x="63289" y="1933384"/>
                  </a:moveTo>
                  <a:cubicBezTo>
                    <a:pt x="56717" y="1895856"/>
                    <a:pt x="-165311" y="914209"/>
                    <a:pt x="263314" y="514159"/>
                  </a:cubicBezTo>
                  <a:cubicBezTo>
                    <a:pt x="691939" y="114109"/>
                    <a:pt x="609262" y="11620"/>
                    <a:pt x="1098276" y="952"/>
                  </a:cubicBezTo>
                  <a:cubicBezTo>
                    <a:pt x="1587289" y="-9716"/>
                    <a:pt x="2320714" y="66484"/>
                    <a:pt x="2654089" y="371284"/>
                  </a:cubicBezTo>
                  <a:cubicBezTo>
                    <a:pt x="2987464" y="676084"/>
                    <a:pt x="3603732" y="1514094"/>
                    <a:pt x="3219398" y="2080926"/>
                  </a:cubicBezTo>
                  <a:cubicBezTo>
                    <a:pt x="2835064" y="2647759"/>
                    <a:pt x="2558839" y="2895409"/>
                    <a:pt x="2044489" y="2933509"/>
                  </a:cubicBezTo>
                  <a:cubicBezTo>
                    <a:pt x="1530139" y="2971609"/>
                    <a:pt x="701464" y="2771584"/>
                    <a:pt x="453814" y="2495359"/>
                  </a:cubicBezTo>
                  <a:cubicBezTo>
                    <a:pt x="206164" y="2219134"/>
                    <a:pt x="101389" y="2152459"/>
                    <a:pt x="63289" y="1933384"/>
                  </a:cubicBezTo>
                  <a:close/>
                </a:path>
              </a:pathLst>
            </a:custGeom>
            <a:grpFill/>
            <a:ln w="9525" cap="flat">
              <a:noFill/>
              <a:prstDash val="solid"/>
              <a:miter/>
            </a:ln>
          </p:spPr>
          <p:txBody>
            <a:bodyPr rtlCol="0" anchor="ctr"/>
            <a:lstStyle/>
            <a:p>
              <a:endParaRPr lang="en-US"/>
            </a:p>
          </p:txBody>
        </p:sp>
        <p:sp>
          <p:nvSpPr>
            <p:cNvPr id="28" name="Graphic 15">
              <a:extLst>
                <a:ext uri="{FF2B5EF4-FFF2-40B4-BE49-F238E27FC236}">
                  <a16:creationId xmlns:a16="http://schemas.microsoft.com/office/drawing/2014/main" id="{B834C8C1-9BD1-4635-8E5B-65815F901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02136" y="3379098"/>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29" name="Graphic 15">
              <a:extLst>
                <a:ext uri="{FF2B5EF4-FFF2-40B4-BE49-F238E27FC236}">
                  <a16:creationId xmlns:a16="http://schemas.microsoft.com/office/drawing/2014/main" id="{2963D456-B3F4-4EDC-827E-645741F64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8005" y="3504095"/>
              <a:ext cx="82388" cy="75292"/>
            </a:xfrm>
            <a:custGeom>
              <a:avLst/>
              <a:gdLst>
                <a:gd name="connsiteX0" fmla="*/ 17664 w 5240764"/>
                <a:gd name="connsiteY0" fmla="*/ 2947947 h 4789394"/>
                <a:gd name="connsiteX1" fmla="*/ 903489 w 5240764"/>
                <a:gd name="connsiteY1" fmla="*/ 195222 h 4789394"/>
                <a:gd name="connsiteX2" fmla="*/ 3560964 w 5240764"/>
                <a:gd name="connsiteY2" fmla="*/ 357147 h 4789394"/>
                <a:gd name="connsiteX3" fmla="*/ 5240602 w 5240764"/>
                <a:gd name="connsiteY3" fmla="*/ 2076409 h 4789394"/>
                <a:gd name="connsiteX4" fmla="*/ 4568328 w 5240764"/>
                <a:gd name="connsiteY4" fmla="*/ 3879397 h 4789394"/>
                <a:gd name="connsiteX5" fmla="*/ 3284739 w 5240764"/>
                <a:gd name="connsiteY5" fmla="*/ 4605297 h 4789394"/>
                <a:gd name="connsiteX6" fmla="*/ 1074939 w 5240764"/>
                <a:gd name="connsiteY6" fmla="*/ 4357647 h 4789394"/>
                <a:gd name="connsiteX7" fmla="*/ 15187 w 5240764"/>
                <a:gd name="connsiteY7" fmla="*/ 2830313 h 478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40764" h="4789394">
                  <a:moveTo>
                    <a:pt x="17664" y="2947947"/>
                  </a:moveTo>
                  <a:cubicBezTo>
                    <a:pt x="17664" y="2900322"/>
                    <a:pt x="-201411" y="490497"/>
                    <a:pt x="903489" y="195222"/>
                  </a:cubicBezTo>
                  <a:cubicBezTo>
                    <a:pt x="2008389" y="-100053"/>
                    <a:pt x="2598939" y="-71478"/>
                    <a:pt x="3560964" y="357147"/>
                  </a:cubicBezTo>
                  <a:cubicBezTo>
                    <a:pt x="4522989" y="785772"/>
                    <a:pt x="5253271" y="1338222"/>
                    <a:pt x="5240602" y="2076409"/>
                  </a:cubicBezTo>
                  <a:cubicBezTo>
                    <a:pt x="5227934" y="2814597"/>
                    <a:pt x="4842267" y="3677276"/>
                    <a:pt x="4568328" y="3879397"/>
                  </a:cubicBezTo>
                  <a:cubicBezTo>
                    <a:pt x="4294389" y="4081422"/>
                    <a:pt x="4065789" y="4548147"/>
                    <a:pt x="3284739" y="4605297"/>
                  </a:cubicBezTo>
                  <a:cubicBezTo>
                    <a:pt x="2503689" y="4662447"/>
                    <a:pt x="1579764" y="5110122"/>
                    <a:pt x="1074939" y="4357647"/>
                  </a:cubicBezTo>
                  <a:cubicBezTo>
                    <a:pt x="570114" y="3605172"/>
                    <a:pt x="12615" y="3617554"/>
                    <a:pt x="15187" y="2830313"/>
                  </a:cubicBezTo>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3A58845-EFFB-4806-BC6D-47418C155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43727" y="3666564"/>
              <a:ext cx="173527" cy="138496"/>
            </a:xfrm>
            <a:custGeom>
              <a:avLst/>
              <a:gdLst>
                <a:gd name="connsiteX0" fmla="*/ 237392 w 789043"/>
                <a:gd name="connsiteY0" fmla="*/ 81 h 629754"/>
                <a:gd name="connsiteX1" fmla="*/ 758692 w 789043"/>
                <a:gd name="connsiteY1" fmla="*/ 233550 h 629754"/>
                <a:gd name="connsiteX2" fmla="*/ 650647 w 789043"/>
                <a:gd name="connsiteY2" fmla="*/ 335111 h 629754"/>
                <a:gd name="connsiteX3" fmla="*/ 315041 w 789043"/>
                <a:gd name="connsiteY3" fmla="*/ 584992 h 629754"/>
                <a:gd name="connsiteX4" fmla="*/ 192159 w 789043"/>
                <a:gd name="connsiteY4" fmla="*/ 625953 h 629754"/>
                <a:gd name="connsiteX5" fmla="*/ 124264 w 789043"/>
                <a:gd name="connsiteY5" fmla="*/ 552260 h 629754"/>
                <a:gd name="connsiteX6" fmla="*/ 1631 w 789043"/>
                <a:gd name="connsiteY6" fmla="*/ 133735 h 629754"/>
                <a:gd name="connsiteX7" fmla="*/ 35422 w 789043"/>
                <a:gd name="connsiteY7" fmla="*/ 14157 h 629754"/>
                <a:gd name="connsiteX8" fmla="*/ 113728 w 789043"/>
                <a:gd name="connsiteY8" fmla="*/ 378 h 629754"/>
                <a:gd name="connsiteX9" fmla="*/ 237392 w 789043"/>
                <a:gd name="connsiteY9" fmla="*/ 81 h 629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9043" h="629754">
                  <a:moveTo>
                    <a:pt x="237392" y="81"/>
                  </a:moveTo>
                  <a:cubicBezTo>
                    <a:pt x="474795" y="-992"/>
                    <a:pt x="907215" y="10463"/>
                    <a:pt x="758692" y="233550"/>
                  </a:cubicBezTo>
                  <a:cubicBezTo>
                    <a:pt x="731135" y="274948"/>
                    <a:pt x="690486" y="305435"/>
                    <a:pt x="650647" y="335111"/>
                  </a:cubicBezTo>
                  <a:cubicBezTo>
                    <a:pt x="538737" y="418405"/>
                    <a:pt x="426889" y="501698"/>
                    <a:pt x="315041" y="584992"/>
                  </a:cubicBezTo>
                  <a:cubicBezTo>
                    <a:pt x="278943" y="611863"/>
                    <a:pt x="234865" y="640167"/>
                    <a:pt x="192159" y="625953"/>
                  </a:cubicBezTo>
                  <a:cubicBezTo>
                    <a:pt x="159614" y="615105"/>
                    <a:pt x="139851" y="582810"/>
                    <a:pt x="124264" y="552260"/>
                  </a:cubicBezTo>
                  <a:cubicBezTo>
                    <a:pt x="57742" y="422021"/>
                    <a:pt x="15908" y="279250"/>
                    <a:pt x="1631" y="133735"/>
                  </a:cubicBezTo>
                  <a:cubicBezTo>
                    <a:pt x="-2671" y="90343"/>
                    <a:pt x="-676" y="38596"/>
                    <a:pt x="35422" y="14157"/>
                  </a:cubicBezTo>
                  <a:cubicBezTo>
                    <a:pt x="57804" y="-931"/>
                    <a:pt x="86795" y="-557"/>
                    <a:pt x="113728" y="378"/>
                  </a:cubicBezTo>
                  <a:cubicBezTo>
                    <a:pt x="138207" y="1243"/>
                    <a:pt x="182606" y="328"/>
                    <a:pt x="237392" y="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951375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F9A272-B25F-4385-8428-61113FBAF224}"/>
              </a:ext>
            </a:extLst>
          </p:cNvPr>
          <p:cNvSpPr>
            <a:spLocks noGrp="1"/>
          </p:cNvSpPr>
          <p:nvPr>
            <p:ph type="title"/>
          </p:nvPr>
        </p:nvSpPr>
        <p:spPr/>
        <p:txBody>
          <a:bodyPr/>
          <a:lstStyle/>
          <a:p>
            <a:r>
              <a:rPr lang="el-GR" dirty="0"/>
              <a:t>Δομές κατασκευής του κοινωνικού φύλου</a:t>
            </a:r>
          </a:p>
        </p:txBody>
      </p:sp>
      <p:sp>
        <p:nvSpPr>
          <p:cNvPr id="3" name="Θέση περιεχομένου 2">
            <a:extLst>
              <a:ext uri="{FF2B5EF4-FFF2-40B4-BE49-F238E27FC236}">
                <a16:creationId xmlns:a16="http://schemas.microsoft.com/office/drawing/2014/main" id="{CF0C14D0-5F4A-4F62-91EF-3CE75E450148}"/>
              </a:ext>
            </a:extLst>
          </p:cNvPr>
          <p:cNvSpPr>
            <a:spLocks noGrp="1"/>
          </p:cNvSpPr>
          <p:nvPr>
            <p:ph idx="1"/>
          </p:nvPr>
        </p:nvSpPr>
        <p:spPr/>
        <p:txBody>
          <a:bodyPr>
            <a:normAutofit/>
          </a:bodyPr>
          <a:lstStyle/>
          <a:p>
            <a:pPr marL="342900" indent="-342900">
              <a:buFont typeface="Arial" panose="020B0604020202020204" pitchFamily="34" charset="0"/>
              <a:buChar char="•"/>
            </a:pPr>
            <a:r>
              <a:rPr lang="el-GR" b="1" i="1" dirty="0"/>
              <a:t>Οι συμβολισμοί </a:t>
            </a:r>
          </a:p>
          <a:p>
            <a:pPr algn="just"/>
            <a:r>
              <a:rPr lang="el-GR" dirty="0"/>
              <a:t>Σημαντική δομή αποτελούν οι συμβολισμοί και τα υπονοούμενα που ενεργοποιούν. </a:t>
            </a:r>
          </a:p>
          <a:p>
            <a:pPr algn="just"/>
            <a:r>
              <a:rPr lang="el-GR" dirty="0"/>
              <a:t>Οι χαρακτηρισμοί – συμβολισμοί «γυναικούλα» , «πραγματικοί άντρες» , μεταφέρουν κοινωνικό-πολιτισμικό φορτίο. Όταν ένα άτομο χαρακτηρίζεται ως «γυναικούλα», δεν σημαίνει ότι φέρει τα ανατομικά χαρακτηριστικά του γυναικείου φύλου, αλλά προσδίδεται σε αυτό ένας υποτιμητικός χαρακτηρισμός. Η γλώσσα αυτών των χαρακτηρισμών λειτουργεί συμβολικά και ανταποκρίνεται σε στερεότυπα και στην προσδοκώμενη από την κοινωνία ανδροπρεπή/γυναικοπρεπή συμπεριφορά (Μακρή- </a:t>
            </a:r>
            <a:r>
              <a:rPr lang="el-GR" dirty="0" err="1"/>
              <a:t>Τσιλιπάκου</a:t>
            </a:r>
            <a:r>
              <a:rPr lang="el-GR" dirty="0"/>
              <a:t>, 2003).  </a:t>
            </a:r>
          </a:p>
        </p:txBody>
      </p:sp>
    </p:spTree>
    <p:extLst>
      <p:ext uri="{BB962C8B-B14F-4D97-AF65-F5344CB8AC3E}">
        <p14:creationId xmlns:p14="http://schemas.microsoft.com/office/powerpoint/2010/main" val="177634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C4F3B2-3774-49BB-83C0-C5CBBA21AEE5}"/>
              </a:ext>
            </a:extLst>
          </p:cNvPr>
          <p:cNvSpPr>
            <a:spLocks noGrp="1"/>
          </p:cNvSpPr>
          <p:nvPr>
            <p:ph type="title"/>
          </p:nvPr>
        </p:nvSpPr>
        <p:spPr/>
        <p:txBody>
          <a:bodyPr/>
          <a:lstStyle/>
          <a:p>
            <a:r>
              <a:rPr lang="el-GR" dirty="0"/>
              <a:t>Δομές κατασκευής του κοινωνικού φύλου</a:t>
            </a:r>
          </a:p>
        </p:txBody>
      </p:sp>
      <p:sp>
        <p:nvSpPr>
          <p:cNvPr id="3" name="Θέση περιεχομένου 2">
            <a:extLst>
              <a:ext uri="{FF2B5EF4-FFF2-40B4-BE49-F238E27FC236}">
                <a16:creationId xmlns:a16="http://schemas.microsoft.com/office/drawing/2014/main" id="{45264185-945E-4F88-8CD0-15E1D978F77B}"/>
              </a:ext>
            </a:extLst>
          </p:cNvPr>
          <p:cNvSpPr>
            <a:spLocks noGrp="1"/>
          </p:cNvSpPr>
          <p:nvPr>
            <p:ph idx="1"/>
          </p:nvPr>
        </p:nvSpPr>
        <p:spPr/>
        <p:txBody>
          <a:bodyPr/>
          <a:lstStyle/>
          <a:p>
            <a:pPr algn="just"/>
            <a:r>
              <a:rPr lang="el-GR" dirty="0"/>
              <a:t>Σημασιολογικά είναι έκδηλος ο γλωσσικός σεξισμός καθώς οι λέξεις και οι εκφράσεις που σχετίζονται με την έννοια «γυναίκα», έχουν τις περισσότερες φορές μειωτικές ή υποτιμητικές συνδηλώσεις και μας προκαταλαμβάνουν αρνητικά απέναντί τους (</a:t>
            </a:r>
            <a:r>
              <a:rPr lang="el-GR" dirty="0" err="1"/>
              <a:t>Τσοκαλίδου</a:t>
            </a:r>
            <a:r>
              <a:rPr lang="el-GR" dirty="0"/>
              <a:t>, 2001).</a:t>
            </a:r>
          </a:p>
          <a:p>
            <a:pPr algn="just"/>
            <a:endParaRPr lang="el-GR" dirty="0"/>
          </a:p>
          <a:p>
            <a:pPr algn="just"/>
            <a:r>
              <a:rPr lang="el-GR" dirty="0"/>
              <a:t>Βέβαια, οι </a:t>
            </a:r>
            <a:r>
              <a:rPr lang="el-GR" dirty="0" err="1"/>
              <a:t>έμφυλες</a:t>
            </a:r>
            <a:r>
              <a:rPr lang="el-GR" dirty="0"/>
              <a:t> συμβολικές σχέσεις δεν παρουσιάζονται μόνο στη γλώσσα αλλά και σε άλλα πεδία, όπως η ένδυση, οι χειρονομίες, το μακιγιάζ κ.λπ., που καθορίζουν το τι είναι επιτρεπτό και τι ανεπίτρεπτο για τα δύο φύλα (</a:t>
            </a:r>
            <a:r>
              <a:rPr lang="el-GR" dirty="0" err="1"/>
              <a:t>Connell</a:t>
            </a:r>
            <a:r>
              <a:rPr lang="el-GR"/>
              <a:t>, 2006).</a:t>
            </a:r>
            <a:endParaRPr lang="el-GR" dirty="0"/>
          </a:p>
        </p:txBody>
      </p:sp>
    </p:spTree>
    <p:extLst>
      <p:ext uri="{BB962C8B-B14F-4D97-AF65-F5344CB8AC3E}">
        <p14:creationId xmlns:p14="http://schemas.microsoft.com/office/powerpoint/2010/main" val="572775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8364DD-CE30-4137-8076-D9912ABCA813}"/>
              </a:ext>
            </a:extLst>
          </p:cNvPr>
          <p:cNvSpPr>
            <a:spLocks noGrp="1"/>
          </p:cNvSpPr>
          <p:nvPr>
            <p:ph type="title"/>
          </p:nvPr>
        </p:nvSpPr>
        <p:spPr/>
        <p:txBody>
          <a:bodyPr/>
          <a:lstStyle/>
          <a:p>
            <a:r>
              <a:rPr lang="el-GR" dirty="0"/>
              <a:t>Στερεότυπα </a:t>
            </a:r>
          </a:p>
        </p:txBody>
      </p:sp>
      <p:sp>
        <p:nvSpPr>
          <p:cNvPr id="3" name="Θέση περιεχομένου 2">
            <a:extLst>
              <a:ext uri="{FF2B5EF4-FFF2-40B4-BE49-F238E27FC236}">
                <a16:creationId xmlns:a16="http://schemas.microsoft.com/office/drawing/2014/main" id="{75BA187B-E134-4A62-AF91-0D343892917A}"/>
              </a:ext>
            </a:extLst>
          </p:cNvPr>
          <p:cNvSpPr>
            <a:spLocks noGrp="1"/>
          </p:cNvSpPr>
          <p:nvPr>
            <p:ph idx="1"/>
          </p:nvPr>
        </p:nvSpPr>
        <p:spPr/>
        <p:txBody>
          <a:bodyPr/>
          <a:lstStyle/>
          <a:p>
            <a:pPr algn="just"/>
            <a:r>
              <a:rPr lang="el-GR" dirty="0"/>
              <a:t>Τον όρο στερεότυπα, εισήγαγε για πρώτη φορά το 1922 ο </a:t>
            </a:r>
            <a:r>
              <a:rPr lang="en-US" dirty="0"/>
              <a:t>Lippmann, </a:t>
            </a:r>
            <a:r>
              <a:rPr lang="el-GR" dirty="0"/>
              <a:t>όταν και αναφέρθηκε σε αυτά ως  απλουστευμένες εικόνες που έχει κάποιος/ κάποια στο μυαλό του/της για κάποια άτομα άλλων ομάδων, με αποτέλεσμα πρώτα να σκέφτεται με βάση τον τρόπο που η πολιτισμική του παράδοση έχει ήδη ορίσει για αυτόν/ αυτήν και μετά να βλέπει (</a:t>
            </a:r>
            <a:r>
              <a:rPr lang="en-US" dirty="0"/>
              <a:t>Lippmann, 1988). </a:t>
            </a:r>
          </a:p>
          <a:p>
            <a:pPr algn="just"/>
            <a:r>
              <a:rPr lang="el-GR" dirty="0"/>
              <a:t>Με άλλα λόγια ο </a:t>
            </a:r>
            <a:r>
              <a:rPr lang="en-US" dirty="0"/>
              <a:t>Lippmann </a:t>
            </a:r>
            <a:r>
              <a:rPr lang="el-GR" dirty="0"/>
              <a:t>είπε πως ποτέ ο άνθρωπος δεν μπορεί να κοιτάξει ένα άλλο άτομο, απαλλαγμένος από τις πολιτισμικές και παραδοσιακές πεποιθήσεις που έχει. </a:t>
            </a:r>
          </a:p>
        </p:txBody>
      </p:sp>
    </p:spTree>
    <p:extLst>
      <p:ext uri="{BB962C8B-B14F-4D97-AF65-F5344CB8AC3E}">
        <p14:creationId xmlns:p14="http://schemas.microsoft.com/office/powerpoint/2010/main" val="1241896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AFCF79-7649-4D51-A456-7C1A3C89E89A}"/>
              </a:ext>
            </a:extLst>
          </p:cNvPr>
          <p:cNvSpPr>
            <a:spLocks noGrp="1"/>
          </p:cNvSpPr>
          <p:nvPr>
            <p:ph type="title"/>
          </p:nvPr>
        </p:nvSpPr>
        <p:spPr/>
        <p:txBody>
          <a:bodyPr/>
          <a:lstStyle/>
          <a:p>
            <a:r>
              <a:rPr lang="el-GR" dirty="0"/>
              <a:t>Στερεότυπα</a:t>
            </a:r>
          </a:p>
        </p:txBody>
      </p:sp>
      <p:sp>
        <p:nvSpPr>
          <p:cNvPr id="3" name="Θέση περιεχομένου 2">
            <a:extLst>
              <a:ext uri="{FF2B5EF4-FFF2-40B4-BE49-F238E27FC236}">
                <a16:creationId xmlns:a16="http://schemas.microsoft.com/office/drawing/2014/main" id="{FDA839A1-EE1D-4EFB-9A07-60D888F9FC7F}"/>
              </a:ext>
            </a:extLst>
          </p:cNvPr>
          <p:cNvSpPr>
            <a:spLocks noGrp="1"/>
          </p:cNvSpPr>
          <p:nvPr>
            <p:ph idx="1"/>
          </p:nvPr>
        </p:nvSpPr>
        <p:spPr/>
        <p:txBody>
          <a:bodyPr/>
          <a:lstStyle/>
          <a:p>
            <a:pPr algn="just"/>
            <a:r>
              <a:rPr lang="el-GR" dirty="0"/>
              <a:t>Επίσης ο </a:t>
            </a:r>
            <a:r>
              <a:rPr lang="en-US" dirty="0"/>
              <a:t>Lippmann, </a:t>
            </a:r>
            <a:r>
              <a:rPr lang="el-GR" dirty="0"/>
              <a:t>τόνισε την αίσθηση ασφάλειας, σιγουριάς και οικειότητας που μας παρέχουν τα στερεότυπα, αφού κατασκευάζουν την εικόνα ενός κόσμου στον οποίο το άτομο νιώθει να είναι προσαρμοσμένο</a:t>
            </a:r>
            <a:r>
              <a:rPr lang="en-US" dirty="0"/>
              <a:t>. </a:t>
            </a:r>
            <a:r>
              <a:rPr lang="el-GR" dirty="0"/>
              <a:t>Η διαταραχή των στερεοτύπων του ατόμου παρομοιάζεται με διαταραχή των θεμελίων του κόσμου του (</a:t>
            </a:r>
            <a:r>
              <a:rPr lang="en-US" dirty="0"/>
              <a:t>Lippmann, 1988).</a:t>
            </a:r>
          </a:p>
          <a:p>
            <a:pPr algn="just"/>
            <a:r>
              <a:rPr lang="el-GR" i="1" dirty="0"/>
              <a:t>«Είναι μια επίθεση ενάντια στα θεμέλια του δικού μας σύμπαντος, και εκεί όπου διακυβεύονται μεγάλα πράγματα, δεν παραδεχόμαστε πρόθυμα ότι υπάρχει κάποια διάκριση ανάμεσα στο σύμπαν μας και στο σύμπαν. Ένας κόσμος ο οποίος αποδεικνύεται ότι είναι τέτοιος, όπου εκείνοι που τιμούμε είναι αναξιόπιστοι, και εκείνοι που περιφρονούμε ευγενείς, καταρρακώνει τα νεύρα μας».</a:t>
            </a:r>
            <a:r>
              <a:rPr lang="en-US" i="1" dirty="0"/>
              <a:t> (Lippmann, 1988).</a:t>
            </a:r>
          </a:p>
        </p:txBody>
      </p:sp>
    </p:spTree>
    <p:extLst>
      <p:ext uri="{BB962C8B-B14F-4D97-AF65-F5344CB8AC3E}">
        <p14:creationId xmlns:p14="http://schemas.microsoft.com/office/powerpoint/2010/main" val="855406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A96E67-96B1-4D01-B836-7F591ADB77B3}"/>
              </a:ext>
            </a:extLst>
          </p:cNvPr>
          <p:cNvSpPr>
            <a:spLocks noGrp="1"/>
          </p:cNvSpPr>
          <p:nvPr>
            <p:ph type="title"/>
          </p:nvPr>
        </p:nvSpPr>
        <p:spPr/>
        <p:txBody>
          <a:bodyPr/>
          <a:lstStyle/>
          <a:p>
            <a:r>
              <a:rPr kumimoji="0" lang="el-GR" sz="3600" b="0" i="1" u="none" strike="noStrike" kern="1200" cap="none" spc="0" normalizeH="0" baseline="0" noProof="0" dirty="0">
                <a:ln>
                  <a:noFill/>
                </a:ln>
                <a:solidFill>
                  <a:srgbClr val="000000"/>
                </a:solidFill>
                <a:effectLst/>
                <a:uLnTx/>
                <a:uFillTx/>
                <a:latin typeface="Georgia Pro Semibold"/>
                <a:ea typeface="+mj-ea"/>
                <a:cs typeface="+mj-cs"/>
              </a:rPr>
              <a:t>Στερεότυπα</a:t>
            </a:r>
            <a:endParaRPr lang="el-GR" dirty="0"/>
          </a:p>
        </p:txBody>
      </p:sp>
      <p:sp>
        <p:nvSpPr>
          <p:cNvPr id="3" name="Θέση περιεχομένου 2">
            <a:extLst>
              <a:ext uri="{FF2B5EF4-FFF2-40B4-BE49-F238E27FC236}">
                <a16:creationId xmlns:a16="http://schemas.microsoft.com/office/drawing/2014/main" id="{AA44CE02-51D4-4B30-B36D-F7B6DF60A586}"/>
              </a:ext>
            </a:extLst>
          </p:cNvPr>
          <p:cNvSpPr>
            <a:spLocks noGrp="1"/>
          </p:cNvSpPr>
          <p:nvPr>
            <p:ph idx="1"/>
          </p:nvPr>
        </p:nvSpPr>
        <p:spPr>
          <a:xfrm>
            <a:off x="525717" y="2521885"/>
            <a:ext cx="10077557" cy="4336115"/>
          </a:xfrm>
        </p:spPr>
        <p:txBody>
          <a:bodyPr>
            <a:normAutofit lnSpcReduction="10000"/>
          </a:bodyPr>
          <a:lstStyle/>
          <a:p>
            <a:pPr algn="just"/>
            <a:r>
              <a:rPr lang="el-GR" dirty="0"/>
              <a:t>Οι </a:t>
            </a:r>
            <a:r>
              <a:rPr lang="el-GR" dirty="0" err="1"/>
              <a:t>Jones</a:t>
            </a:r>
            <a:r>
              <a:rPr lang="el-GR" dirty="0"/>
              <a:t> και </a:t>
            </a:r>
            <a:r>
              <a:rPr lang="el-GR" dirty="0" err="1"/>
              <a:t>Colman</a:t>
            </a:r>
            <a:r>
              <a:rPr lang="el-GR" dirty="0"/>
              <a:t> (1996) ορίζουν τα στερεότυπα ως σχετικά σταθερές και υπεραπλουστευμένες γενικεύσεις για ομάδες ή κατηγορίες ανθρώπων. Ουσιαστικά τα στερεότυπα εστιάζουν σε αρνητικά χαρακτηριστικά, αν και μπορεί να περιλαμβάνουν και θετικές κοινωνικές </a:t>
            </a:r>
            <a:r>
              <a:rPr lang="el-GR" dirty="0" err="1"/>
              <a:t>υπεργενικεύσεις</a:t>
            </a:r>
            <a:r>
              <a:rPr lang="el-GR" dirty="0"/>
              <a:t> (λ.χ. οι γυναίκες είναι ευαίσθητες). </a:t>
            </a:r>
          </a:p>
          <a:p>
            <a:pPr algn="just"/>
            <a:endParaRPr lang="el-GR" dirty="0"/>
          </a:p>
          <a:p>
            <a:pPr algn="just"/>
            <a:r>
              <a:rPr lang="el-GR" dirty="0"/>
              <a:t>Τα στερεότυπα αποτελούν μια γνωστική κατασκευή η οποία επηρεάζει τις πληροφορίες που δέχονται τα άτομα από το περιβάλλον τους καθοδηγώντας τη σκέψη τους σε ορισμένες εκδοχές ή απομακρύνοντάς την από άλλες. Ουσιαστικά πρόκειται για πολιτισμικές κατασκευές για κάποιες κοινωνικές ομάδες. Αυτές οι πολιτισμικές κατασκευές διαμορφώνονται μέσα από μηχανισμούς εξουσίας, δημιουργώντας παράλληλα προσδοκίες για το ποια είναι η αναμενόμενη συμπεριφορά του άλλου/της άλλης (λ.χ. οι άντρες είναι σκληροί, οι γυναίκες τρυφερές και ευαίσθητες) (Δραγώνα,2007).</a:t>
            </a:r>
          </a:p>
        </p:txBody>
      </p:sp>
    </p:spTree>
    <p:extLst>
      <p:ext uri="{BB962C8B-B14F-4D97-AF65-F5344CB8AC3E}">
        <p14:creationId xmlns:p14="http://schemas.microsoft.com/office/powerpoint/2010/main" val="871536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5ECA1F-6985-4576-93A5-561D728D24F0}"/>
              </a:ext>
            </a:extLst>
          </p:cNvPr>
          <p:cNvSpPr>
            <a:spLocks noGrp="1"/>
          </p:cNvSpPr>
          <p:nvPr>
            <p:ph type="title"/>
          </p:nvPr>
        </p:nvSpPr>
        <p:spPr/>
        <p:txBody>
          <a:bodyPr/>
          <a:lstStyle/>
          <a:p>
            <a:r>
              <a:rPr kumimoji="0" lang="el-GR" sz="3600" b="0" i="1" u="none" strike="noStrike" kern="1200" cap="none" spc="0" normalizeH="0" baseline="0" noProof="0" dirty="0">
                <a:ln>
                  <a:noFill/>
                </a:ln>
                <a:solidFill>
                  <a:srgbClr val="000000"/>
                </a:solidFill>
                <a:effectLst/>
                <a:uLnTx/>
                <a:uFillTx/>
                <a:latin typeface="Georgia Pro Semibold"/>
                <a:ea typeface="+mj-ea"/>
                <a:cs typeface="+mj-cs"/>
              </a:rPr>
              <a:t>Στερεότυπα</a:t>
            </a:r>
            <a:endParaRPr lang="el-GR" dirty="0"/>
          </a:p>
        </p:txBody>
      </p:sp>
      <p:sp>
        <p:nvSpPr>
          <p:cNvPr id="3" name="Θέση περιεχομένου 2">
            <a:extLst>
              <a:ext uri="{FF2B5EF4-FFF2-40B4-BE49-F238E27FC236}">
                <a16:creationId xmlns:a16="http://schemas.microsoft.com/office/drawing/2014/main" id="{5AAEA25F-4B6E-449B-953F-1710E05A9C20}"/>
              </a:ext>
            </a:extLst>
          </p:cNvPr>
          <p:cNvSpPr>
            <a:spLocks noGrp="1"/>
          </p:cNvSpPr>
          <p:nvPr>
            <p:ph idx="1"/>
          </p:nvPr>
        </p:nvSpPr>
        <p:spPr>
          <a:xfrm>
            <a:off x="525717" y="2521885"/>
            <a:ext cx="10077557" cy="4336115"/>
          </a:xfrm>
        </p:spPr>
        <p:txBody>
          <a:bodyPr>
            <a:normAutofit/>
          </a:bodyPr>
          <a:lstStyle/>
          <a:p>
            <a:pPr algn="just"/>
            <a:r>
              <a:rPr lang="el-GR" dirty="0"/>
              <a:t>Σύμφωνα με το ο Γραφείο του Ύπατου Αρμοστή των Ηνωμένων Εθνών για τα Ανθρώπινα Δικαιώματα (OHCHR), τα στερεότυπα είναι μια γενικευτική άποψη ή προκατάληψη για τα χαρακτηριστικά ή τους ρόλους που «πρέπει» να έχουν ή να υιοθετήσουν τα άτομα μιας συγκεκριμένης κοινωνικής ομάδας (λ.χ. ο πατέρας είναι υπεύθυνος για την οικονομική εξασφάλιση της οικογένειας, η μητέρα είναι υπεύθυνη για τη διαπαιδαγώγηση των παιδιών) (</a:t>
            </a:r>
            <a:r>
              <a:rPr lang="en-US" dirty="0"/>
              <a:t>OHCHR, 2014).</a:t>
            </a:r>
            <a:endParaRPr lang="el-GR" dirty="0"/>
          </a:p>
          <a:p>
            <a:pPr algn="just"/>
            <a:r>
              <a:rPr lang="el-GR" dirty="0"/>
              <a:t>Ο </a:t>
            </a:r>
            <a:r>
              <a:rPr lang="en-US" dirty="0"/>
              <a:t>Pickering </a:t>
            </a:r>
            <a:r>
              <a:rPr lang="el-GR" dirty="0"/>
              <a:t>αναφέρεται στα στερεότυπα σαν έναν τρόπο να παρουσιάζονται και να αξιολογούνται άτομα με άκαμπτους και σταθερούς όρους (</a:t>
            </a:r>
            <a:r>
              <a:rPr lang="en-US" dirty="0"/>
              <a:t>Pickering, 2015).</a:t>
            </a:r>
          </a:p>
          <a:p>
            <a:pPr algn="just"/>
            <a:r>
              <a:rPr lang="el-GR" dirty="0"/>
              <a:t>Τα στερεότυπα καλλιεργούν την ανισότητα, περιορίζουν την αυτενέργεια του ατόμου αλλά και την κοινωνική θέση ενός προσώπου που αποτελεί στόχο. </a:t>
            </a:r>
          </a:p>
          <a:p>
            <a:pPr algn="just"/>
            <a:r>
              <a:rPr lang="el-GR" dirty="0"/>
              <a:t> </a:t>
            </a:r>
          </a:p>
        </p:txBody>
      </p:sp>
    </p:spTree>
    <p:extLst>
      <p:ext uri="{BB962C8B-B14F-4D97-AF65-F5344CB8AC3E}">
        <p14:creationId xmlns:p14="http://schemas.microsoft.com/office/powerpoint/2010/main" val="3576858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E24CA8-5486-461F-827C-FAC72C73F344}"/>
              </a:ext>
            </a:extLst>
          </p:cNvPr>
          <p:cNvSpPr>
            <a:spLocks noGrp="1"/>
          </p:cNvSpPr>
          <p:nvPr>
            <p:ph type="title"/>
          </p:nvPr>
        </p:nvSpPr>
        <p:spPr/>
        <p:txBody>
          <a:bodyPr/>
          <a:lstStyle/>
          <a:p>
            <a:r>
              <a:rPr lang="el-GR" dirty="0"/>
              <a:t>Στερεότυπα </a:t>
            </a:r>
          </a:p>
        </p:txBody>
      </p:sp>
      <p:sp>
        <p:nvSpPr>
          <p:cNvPr id="3" name="Θέση περιεχομένου 2">
            <a:extLst>
              <a:ext uri="{FF2B5EF4-FFF2-40B4-BE49-F238E27FC236}">
                <a16:creationId xmlns:a16="http://schemas.microsoft.com/office/drawing/2014/main" id="{D9C42BC4-4D8F-477F-821E-5B609FC171B2}"/>
              </a:ext>
            </a:extLst>
          </p:cNvPr>
          <p:cNvSpPr>
            <a:spLocks noGrp="1"/>
          </p:cNvSpPr>
          <p:nvPr>
            <p:ph idx="1"/>
          </p:nvPr>
        </p:nvSpPr>
        <p:spPr>
          <a:xfrm>
            <a:off x="525717" y="2521885"/>
            <a:ext cx="10077557" cy="4069415"/>
          </a:xfrm>
        </p:spPr>
        <p:txBody>
          <a:bodyPr/>
          <a:lstStyle/>
          <a:p>
            <a:pPr algn="just"/>
            <a:r>
              <a:rPr lang="el-GR" dirty="0"/>
              <a:t>Τα στερεότυπα περιστρέφονται γύρω από ένα υποτιθέμενο χαρακτηριστικό της κοινωνικής ομάδας (λ.χ. γυναίκες, άντρες, νέοι/</a:t>
            </a:r>
            <a:r>
              <a:rPr lang="el-GR" dirty="0" err="1"/>
              <a:t>ες</a:t>
            </a:r>
            <a:r>
              <a:rPr lang="el-GR" dirty="0"/>
              <a:t>) ή της τάξης (λ.χ. συντηρητικοί, προοδευτικοί) στην οποία αναφέρονται, με αποτέλεσμα τα άτομα να μην αντιμετωπίζονται με τα δικά τους ιδιαίτερα προσωπικά χαρακτηριστικά αλλά μέσα από γενικές </a:t>
            </a:r>
            <a:r>
              <a:rPr lang="el-GR" dirty="0" err="1"/>
              <a:t>ομογενοποιημένες</a:t>
            </a:r>
            <a:r>
              <a:rPr lang="el-GR" dirty="0"/>
              <a:t> κατηγορίες στις οποίες η βιολογία, η εθνικότητα, ο σεξουαλικός προσανατολισμός ή ηλικία </a:t>
            </a:r>
            <a:r>
              <a:rPr lang="el-GR" dirty="0" err="1"/>
              <a:t>κ.λπ</a:t>
            </a:r>
            <a:r>
              <a:rPr lang="el-GR" dirty="0"/>
              <a:t> φαίνονται να διαδραματίζουν καθοριστικό ρόλο.</a:t>
            </a:r>
          </a:p>
        </p:txBody>
      </p:sp>
    </p:spTree>
    <p:extLst>
      <p:ext uri="{BB962C8B-B14F-4D97-AF65-F5344CB8AC3E}">
        <p14:creationId xmlns:p14="http://schemas.microsoft.com/office/powerpoint/2010/main" val="2120421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B203B2-977B-4362-9AED-18DB4889841D}"/>
              </a:ext>
            </a:extLst>
          </p:cNvPr>
          <p:cNvSpPr>
            <a:spLocks noGrp="1"/>
          </p:cNvSpPr>
          <p:nvPr>
            <p:ph type="title"/>
          </p:nvPr>
        </p:nvSpPr>
        <p:spPr/>
        <p:txBody>
          <a:bodyPr/>
          <a:lstStyle/>
          <a:p>
            <a:r>
              <a:rPr lang="el-GR" dirty="0"/>
              <a:t>Στερεότυπα </a:t>
            </a:r>
          </a:p>
        </p:txBody>
      </p:sp>
      <p:sp>
        <p:nvSpPr>
          <p:cNvPr id="3" name="Θέση περιεχομένου 2">
            <a:extLst>
              <a:ext uri="{FF2B5EF4-FFF2-40B4-BE49-F238E27FC236}">
                <a16:creationId xmlns:a16="http://schemas.microsoft.com/office/drawing/2014/main" id="{FFA3E05D-D000-4E8F-8A24-3DEBF099AD5A}"/>
              </a:ext>
            </a:extLst>
          </p:cNvPr>
          <p:cNvSpPr>
            <a:spLocks noGrp="1"/>
          </p:cNvSpPr>
          <p:nvPr>
            <p:ph idx="1"/>
          </p:nvPr>
        </p:nvSpPr>
        <p:spPr/>
        <p:txBody>
          <a:bodyPr>
            <a:normAutofit/>
          </a:bodyPr>
          <a:lstStyle/>
          <a:p>
            <a:pPr algn="just"/>
            <a:r>
              <a:rPr lang="el-GR" dirty="0"/>
              <a:t>Το κύριο χαρακτηριστικό των στερεοτύπων είναι η γενίκευση και η απόλυτη μορφή πολιτισμικής εκπροσώπησης που δημιουργεί φραγμούς μεταξύ των ανθρώπων τοποθετώντας τους σε κατηγορίες με συγκεκριμένα χαρακτηριστικά.</a:t>
            </a:r>
          </a:p>
          <a:p>
            <a:pPr algn="just"/>
            <a:r>
              <a:rPr lang="el-GR" dirty="0"/>
              <a:t>Ουσιαστικά τα στερεότυπα αποτελούν μια </a:t>
            </a:r>
            <a:r>
              <a:rPr lang="el-GR" dirty="0" err="1"/>
              <a:t>ουσιοκρατική</a:t>
            </a:r>
            <a:r>
              <a:rPr lang="el-GR" dirty="0"/>
              <a:t> αντίληψη των ταυτοτήτων των ατόμων, καθώς τα άτομα αντιμετωπίζονται με βάση εικαζόμενα χαρακτηριστικά της κατηγορίας στην οποία τοποθετούνται (λ.χ. γυναίκα) και παρουσιάζονται θεμελιωδώς όμοια μεταξύ τους αλλά και θεμελιωδώς διαφορετικά από μέλη άλλων ομάδων (</a:t>
            </a:r>
            <a:r>
              <a:rPr lang="el-GR" dirty="0" err="1"/>
              <a:t>Bucholtz</a:t>
            </a:r>
            <a:r>
              <a:rPr lang="el-GR" dirty="0"/>
              <a:t> &amp; </a:t>
            </a:r>
            <a:r>
              <a:rPr lang="el-GR" dirty="0" err="1"/>
              <a:t>Hall</a:t>
            </a:r>
            <a:r>
              <a:rPr lang="el-GR" dirty="0"/>
              <a:t>, 2003). </a:t>
            </a:r>
          </a:p>
        </p:txBody>
      </p:sp>
    </p:spTree>
    <p:extLst>
      <p:ext uri="{BB962C8B-B14F-4D97-AF65-F5344CB8AC3E}">
        <p14:creationId xmlns:p14="http://schemas.microsoft.com/office/powerpoint/2010/main" val="3836162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C60D6A-E3D0-48A9-BF0D-A870D3B3AF50}"/>
              </a:ext>
            </a:extLst>
          </p:cNvPr>
          <p:cNvSpPr>
            <a:spLocks noGrp="1"/>
          </p:cNvSpPr>
          <p:nvPr>
            <p:ph type="title"/>
          </p:nvPr>
        </p:nvSpPr>
        <p:spPr>
          <a:xfrm>
            <a:off x="525716" y="0"/>
            <a:ext cx="10077557" cy="1325563"/>
          </a:xfrm>
        </p:spPr>
        <p:txBody>
          <a:bodyPr/>
          <a:lstStyle/>
          <a:p>
            <a:r>
              <a:rPr lang="el-GR" dirty="0"/>
              <a:t>Βιβλιογραφία </a:t>
            </a:r>
          </a:p>
        </p:txBody>
      </p:sp>
      <p:sp>
        <p:nvSpPr>
          <p:cNvPr id="3" name="Θέση περιεχομένου 2">
            <a:extLst>
              <a:ext uri="{FF2B5EF4-FFF2-40B4-BE49-F238E27FC236}">
                <a16:creationId xmlns:a16="http://schemas.microsoft.com/office/drawing/2014/main" id="{E364969C-9A28-4AE7-8552-2513F6A351B5}"/>
              </a:ext>
            </a:extLst>
          </p:cNvPr>
          <p:cNvSpPr>
            <a:spLocks noGrp="1"/>
          </p:cNvSpPr>
          <p:nvPr>
            <p:ph idx="1"/>
          </p:nvPr>
        </p:nvSpPr>
        <p:spPr>
          <a:xfrm>
            <a:off x="525716" y="1325563"/>
            <a:ext cx="10077557" cy="5456237"/>
          </a:xfrm>
        </p:spPr>
        <p:txBody>
          <a:bodyPr>
            <a:normAutofit/>
          </a:bodyPr>
          <a:lstStyle/>
          <a:p>
            <a:pPr algn="just"/>
            <a:r>
              <a:rPr lang="en-US" sz="1200" dirty="0" err="1"/>
              <a:t>Bucholtz</a:t>
            </a:r>
            <a:r>
              <a:rPr lang="en-US" sz="1200" dirty="0"/>
              <a:t>, M. &amp; Hall, K. (2003). Language and Identity. </a:t>
            </a:r>
            <a:r>
              <a:rPr lang="el-GR" sz="1200" dirty="0"/>
              <a:t>Στο </a:t>
            </a:r>
            <a:r>
              <a:rPr lang="en-US" sz="1200" dirty="0"/>
              <a:t>A. </a:t>
            </a:r>
            <a:r>
              <a:rPr lang="en-US" sz="1200" dirty="0" err="1"/>
              <a:t>Duranti</a:t>
            </a:r>
            <a:r>
              <a:rPr lang="en-US" sz="1200" dirty="0"/>
              <a:t>, A Companion to Linguistic Anthropology (</a:t>
            </a:r>
            <a:r>
              <a:rPr lang="el-GR" sz="1200" dirty="0" err="1"/>
              <a:t>σσ</a:t>
            </a:r>
            <a:r>
              <a:rPr lang="el-GR" sz="1200" dirty="0"/>
              <a:t>. 368-394). </a:t>
            </a:r>
            <a:r>
              <a:rPr lang="en-US" sz="1200" dirty="0"/>
              <a:t>Oxford: Blackwell</a:t>
            </a:r>
            <a:endParaRPr lang="el-GR" sz="1200" dirty="0"/>
          </a:p>
          <a:p>
            <a:pPr algn="just"/>
            <a:r>
              <a:rPr lang="el-GR" sz="1200" dirty="0" err="1"/>
              <a:t>Connell</a:t>
            </a:r>
            <a:r>
              <a:rPr lang="el-GR" sz="1200" dirty="0"/>
              <a:t>, R. W. (2006). Το κοινωνικό φύλο. (Ε. </a:t>
            </a:r>
            <a:r>
              <a:rPr lang="el-GR" sz="1200" dirty="0" err="1"/>
              <a:t>Κοτσιφού</a:t>
            </a:r>
            <a:r>
              <a:rPr lang="el-GR" sz="1200" dirty="0"/>
              <a:t>, </a:t>
            </a:r>
            <a:r>
              <a:rPr lang="el-GR" sz="1200" dirty="0" err="1"/>
              <a:t>Μεταφρ</a:t>
            </a:r>
            <a:r>
              <a:rPr lang="el-GR" sz="1200" dirty="0"/>
              <a:t>.) Αθήνα: Επίκεντρο.</a:t>
            </a:r>
            <a:endParaRPr lang="el-GR" sz="1400" dirty="0"/>
          </a:p>
          <a:p>
            <a:pPr algn="just"/>
            <a:r>
              <a:rPr lang="el-GR" sz="1400" dirty="0" err="1"/>
              <a:t>Δραγώνα</a:t>
            </a:r>
            <a:r>
              <a:rPr lang="el-GR" sz="1400" dirty="0"/>
              <a:t>, Θ. (2007). Στερεότυπα και προκαταλήψεις. Κλειδιά και Αντικλείδια. Αθήνα: ΥΠΕΠΘ, Πανεπιστήμιο Αθηνών. Ανακτήθηκε 6/7/2019 από </a:t>
            </a:r>
            <a:r>
              <a:rPr lang="el-GR" sz="1400" dirty="0">
                <a:hlinkClick r:id="rId2"/>
              </a:rPr>
              <a:t>http://repository.edulll.gr/edulll/handle/10795/933</a:t>
            </a:r>
            <a:r>
              <a:rPr lang="el-GR" sz="1400" dirty="0"/>
              <a:t>.</a:t>
            </a:r>
          </a:p>
          <a:p>
            <a:pPr algn="just"/>
            <a:r>
              <a:rPr lang="en-US" sz="1200" dirty="0"/>
              <a:t>Jones, E. E. &amp; Colman, A. (1996). Stereotypes. </a:t>
            </a:r>
            <a:r>
              <a:rPr lang="el-GR" sz="1200" dirty="0"/>
              <a:t>Στο </a:t>
            </a:r>
            <a:r>
              <a:rPr lang="en-US" sz="1200" dirty="0"/>
              <a:t>A. </a:t>
            </a:r>
            <a:r>
              <a:rPr lang="en-US" sz="1200" dirty="0" err="1"/>
              <a:t>Kuper</a:t>
            </a:r>
            <a:r>
              <a:rPr lang="en-US" sz="1200" dirty="0"/>
              <a:t>, &amp; J. </a:t>
            </a:r>
            <a:r>
              <a:rPr lang="en-US" sz="1200" dirty="0" err="1"/>
              <a:t>Kuper</a:t>
            </a:r>
            <a:r>
              <a:rPr lang="en-US" sz="1200" dirty="0"/>
              <a:t> (</a:t>
            </a:r>
            <a:r>
              <a:rPr lang="el-GR" sz="1200" dirty="0" err="1"/>
              <a:t>Επιμ</a:t>
            </a:r>
            <a:r>
              <a:rPr lang="el-GR" sz="1200" dirty="0"/>
              <a:t>.), </a:t>
            </a:r>
            <a:r>
              <a:rPr lang="en-US" sz="1200" dirty="0"/>
              <a:t>The social science encyclopedia (</a:t>
            </a:r>
            <a:r>
              <a:rPr lang="el-GR" sz="1200" dirty="0" err="1"/>
              <a:t>σσ</a:t>
            </a:r>
            <a:r>
              <a:rPr lang="el-GR" sz="1200" dirty="0"/>
              <a:t>. 843-844). </a:t>
            </a:r>
            <a:r>
              <a:rPr lang="en-US" sz="1200" dirty="0"/>
              <a:t>London: Routledge.</a:t>
            </a:r>
            <a:endParaRPr lang="el-GR" sz="1400" dirty="0"/>
          </a:p>
          <a:p>
            <a:pPr algn="just"/>
            <a:r>
              <a:rPr lang="el-GR" sz="1200" dirty="0" err="1"/>
              <a:t>Κογκίδου</a:t>
            </a:r>
            <a:r>
              <a:rPr lang="el-GR" sz="1200" dirty="0"/>
              <a:t>, Δ. &amp; Πολίτης, Φ. (2006). Προλογικό Σημείωμα. Στο R. </a:t>
            </a:r>
            <a:r>
              <a:rPr lang="el-GR" sz="1200" dirty="0" err="1"/>
              <a:t>Connell</a:t>
            </a:r>
            <a:r>
              <a:rPr lang="el-GR" sz="1200" dirty="0"/>
              <a:t>, Το κοινωνικό φύλο (Ε. </a:t>
            </a:r>
            <a:r>
              <a:rPr lang="el-GR" sz="1200" dirty="0" err="1"/>
              <a:t>Κοτσιφού</a:t>
            </a:r>
            <a:r>
              <a:rPr lang="el-GR" sz="1200" dirty="0"/>
              <a:t>, </a:t>
            </a:r>
            <a:r>
              <a:rPr lang="el-GR" sz="1200" dirty="0" err="1"/>
              <a:t>Μεταφρ</a:t>
            </a:r>
            <a:r>
              <a:rPr lang="el-GR" sz="1200" dirty="0"/>
              <a:t>., </a:t>
            </a:r>
            <a:r>
              <a:rPr lang="el-GR" sz="1200" dirty="0" err="1"/>
              <a:t>σσ</a:t>
            </a:r>
            <a:r>
              <a:rPr lang="el-GR" sz="1200" dirty="0"/>
              <a:t>. 1-55). Αθήνα: Επίκεντρο. </a:t>
            </a:r>
          </a:p>
          <a:p>
            <a:pPr algn="just"/>
            <a:r>
              <a:rPr lang="el-GR" sz="1200" dirty="0" err="1"/>
              <a:t>Lippmann</a:t>
            </a:r>
            <a:r>
              <a:rPr lang="el-GR" sz="1200" dirty="0"/>
              <a:t>, W. (1988). Κοινή γνώμη. (Γ. Καραγιάννης, </a:t>
            </a:r>
            <a:r>
              <a:rPr lang="el-GR" sz="1200" dirty="0" err="1"/>
              <a:t>Μεταφρ</a:t>
            </a:r>
            <a:r>
              <a:rPr lang="el-GR" sz="1200" dirty="0"/>
              <a:t>.) Αθήνα: Κάλβος.</a:t>
            </a:r>
          </a:p>
          <a:p>
            <a:pPr algn="just"/>
            <a:r>
              <a:rPr lang="el-GR" sz="1100" dirty="0"/>
              <a:t>Μακρή-</a:t>
            </a:r>
            <a:r>
              <a:rPr lang="el-GR" sz="1100" dirty="0" err="1"/>
              <a:t>Τσιλιπάκου</a:t>
            </a:r>
            <a:r>
              <a:rPr lang="el-GR" sz="1100" dirty="0"/>
              <a:t>, Μ. (2003). Η γυναικεία γλώσσα και η γλώσσα γυναικών. Πρακτικά του συνεδρίου Το Φύλο Τόπος Συνάντησης των Επιστημών: Ένας πρώτος Ελληνικός Απολογισμός. Τμήμα Κοινωνικής Ανθρωπολογίας και Ιστορίας, Πανεπιστήμιο Αιγαίου. Ανακτήθηκε 15/9/2014 από https://goo.gl/CTtGTB (15/9/2014).</a:t>
            </a:r>
          </a:p>
          <a:p>
            <a:pPr algn="just"/>
            <a:r>
              <a:rPr lang="el-GR" sz="1100" dirty="0"/>
              <a:t> Μακρή-</a:t>
            </a:r>
            <a:r>
              <a:rPr lang="el-GR" sz="1100" dirty="0" err="1"/>
              <a:t>Τσιλιπάκου</a:t>
            </a:r>
            <a:r>
              <a:rPr lang="el-GR" sz="1100" dirty="0"/>
              <a:t>, Μ. (2017). Υλικά/πράξεις ταυτότητας. Στο Ζ. Γαβριηλίδου, Μ. Κωνσταντινίδου, Ν. </a:t>
            </a:r>
            <a:r>
              <a:rPr lang="el-GR" sz="1100" dirty="0" err="1"/>
              <a:t>Μαυρέλος</a:t>
            </a:r>
            <a:r>
              <a:rPr lang="el-GR" sz="1100" dirty="0"/>
              <a:t>, Ι. </a:t>
            </a:r>
            <a:r>
              <a:rPr lang="el-GR" sz="1100" dirty="0" err="1"/>
              <a:t>Ντεληγιάννης</a:t>
            </a:r>
            <a:r>
              <a:rPr lang="el-GR" sz="1100" dirty="0"/>
              <a:t>, Ι. Παπαδοπούλου &amp; Γ. </a:t>
            </a:r>
            <a:r>
              <a:rPr lang="el-GR" sz="1100" dirty="0" err="1"/>
              <a:t>Τσομής</a:t>
            </a:r>
            <a:r>
              <a:rPr lang="el-GR" sz="1100" dirty="0"/>
              <a:t> (</a:t>
            </a:r>
            <a:r>
              <a:rPr lang="el-GR" sz="1100" dirty="0" err="1"/>
              <a:t>Επιμ</a:t>
            </a:r>
            <a:r>
              <a:rPr lang="el-GR" sz="1100" dirty="0"/>
              <a:t>.), Ταυτότητες, γλώσσα και λογοτεχνία, Πρακτικά του Διεθνούς Συνεδρίου για τα 20 χρόνια λειτουργίας του Τμήματος Ελληνικής Φιλολογίας του Δ.Π.Θ. Α΄, </a:t>
            </a:r>
            <a:r>
              <a:rPr lang="el-GR" sz="1100" dirty="0" err="1"/>
              <a:t>σσ</a:t>
            </a:r>
            <a:r>
              <a:rPr lang="el-GR" sz="1100" dirty="0"/>
              <a:t>. 21-62. Κομοτηνή: Σαΐτα.</a:t>
            </a:r>
            <a:endParaRPr lang="el-GR" sz="1200" dirty="0"/>
          </a:p>
          <a:p>
            <a:pPr algn="just"/>
            <a:r>
              <a:rPr lang="en-US" sz="1100" dirty="0"/>
              <a:t>Pickering, M. (2015). Stereotyping and Stereotypes. </a:t>
            </a:r>
            <a:r>
              <a:rPr lang="el-GR" sz="1100" dirty="0"/>
              <a:t>Στο </a:t>
            </a:r>
            <a:r>
              <a:rPr lang="en-US" sz="1100" dirty="0"/>
              <a:t>The Wiley Blackwell Encyclopedia of Race, Ethnicity, and Nationalism. John Wiley &amp; Sons. </a:t>
            </a:r>
            <a:r>
              <a:rPr lang="el-GR" sz="1100" dirty="0"/>
              <a:t>Ανακτήθηκε στις 6/7/2019 από </a:t>
            </a:r>
            <a:r>
              <a:rPr lang="en-US" sz="1100" dirty="0">
                <a:hlinkClick r:id="rId3"/>
              </a:rPr>
              <a:t>https://www.researchgate.net/publication/316367765_Stereotyping_and_Stereotypes</a:t>
            </a:r>
            <a:r>
              <a:rPr lang="en-US" sz="1100" dirty="0"/>
              <a:t>.</a:t>
            </a:r>
            <a:endParaRPr lang="el-GR" sz="1100" dirty="0"/>
          </a:p>
          <a:p>
            <a:pPr algn="just"/>
            <a:r>
              <a:rPr lang="el-GR" sz="1100" dirty="0" err="1"/>
              <a:t>Scott</a:t>
            </a:r>
            <a:r>
              <a:rPr lang="el-GR" sz="1100" dirty="0"/>
              <a:t>, J. (2006). </a:t>
            </a:r>
            <a:r>
              <a:rPr lang="el-GR" sz="1100" dirty="0" err="1"/>
              <a:t>Αποδομώντας</a:t>
            </a:r>
            <a:r>
              <a:rPr lang="el-GR" sz="1100" dirty="0"/>
              <a:t> το δίλημμα "ισότητα ή διαφορά", ή, αλλιώς, η χρησιμότητα της </a:t>
            </a:r>
            <a:r>
              <a:rPr lang="el-GR" sz="1100" dirty="0" err="1"/>
              <a:t>μεταδομιστικής</a:t>
            </a:r>
            <a:r>
              <a:rPr lang="el-GR" sz="1100" dirty="0"/>
              <a:t> θεωρίας για τον φεμινισμό. Στο Α. Αθανασίου (</a:t>
            </a:r>
            <a:r>
              <a:rPr lang="el-GR" sz="1100" dirty="0" err="1"/>
              <a:t>Επιμ</a:t>
            </a:r>
            <a:r>
              <a:rPr lang="el-GR" sz="1100" dirty="0"/>
              <a:t>.), Φεμινιστική θεωρία και πολιτισμική κριτική (Π. </a:t>
            </a:r>
            <a:r>
              <a:rPr lang="el-GR" sz="1100" dirty="0" err="1"/>
              <a:t>Μαρκέτου</a:t>
            </a:r>
            <a:r>
              <a:rPr lang="el-GR" sz="1100" dirty="0"/>
              <a:t>, Μ. </a:t>
            </a:r>
            <a:r>
              <a:rPr lang="el-GR" sz="1100" dirty="0" err="1"/>
              <a:t>Μηλιώρη</a:t>
            </a:r>
            <a:r>
              <a:rPr lang="el-GR" sz="1100" dirty="0"/>
              <a:t>, &amp; Α. </a:t>
            </a:r>
            <a:r>
              <a:rPr lang="el-GR" sz="1100" dirty="0" err="1"/>
              <a:t>Τσεκένης</a:t>
            </a:r>
            <a:r>
              <a:rPr lang="el-GR" sz="1100" dirty="0"/>
              <a:t>, </a:t>
            </a:r>
            <a:r>
              <a:rPr lang="el-GR" sz="1100" dirty="0" err="1"/>
              <a:t>Μεταφρ</a:t>
            </a:r>
            <a:r>
              <a:rPr lang="el-GR" sz="1100" dirty="0"/>
              <a:t>., </a:t>
            </a:r>
            <a:r>
              <a:rPr lang="el-GR" sz="1100" dirty="0" err="1"/>
              <a:t>σσ</a:t>
            </a:r>
            <a:r>
              <a:rPr lang="el-GR" sz="1100" dirty="0"/>
              <a:t>. 141-166). Αθήνα: Νήσος.</a:t>
            </a:r>
            <a:endParaRPr lang="el-GR" sz="1200" dirty="0"/>
          </a:p>
          <a:p>
            <a:pPr algn="just"/>
            <a:r>
              <a:rPr lang="el-GR" sz="1200" dirty="0" err="1"/>
              <a:t>Τσοκαλίδου</a:t>
            </a:r>
            <a:r>
              <a:rPr lang="el-GR" sz="1200" dirty="0"/>
              <a:t>, Ρ. (2001). Γλώσσα και φύλο. Στο Α.-Φ. Χριστίδης, &amp; Μ. Θεοδωροπούλου (</a:t>
            </a:r>
            <a:r>
              <a:rPr lang="el-GR" sz="1200" dirty="0" err="1"/>
              <a:t>Επιμ</a:t>
            </a:r>
            <a:r>
              <a:rPr lang="el-GR" sz="1200" dirty="0"/>
              <a:t>.), Εγκυκλοπαιδικός οδηγός για τη γλώσσα (</a:t>
            </a:r>
            <a:r>
              <a:rPr lang="el-GR" sz="1200" dirty="0" err="1"/>
              <a:t>σσ</a:t>
            </a:r>
            <a:r>
              <a:rPr lang="el-GR" sz="1200" dirty="0"/>
              <a:t>. 104-107). Θεσσαλονίκη: Κέντρο Ελληνικής Γλώσσας.</a:t>
            </a:r>
          </a:p>
          <a:p>
            <a:pPr algn="just"/>
            <a:r>
              <a:rPr lang="el-GR" sz="1200" dirty="0" err="1"/>
              <a:t>Φουκώ</a:t>
            </a:r>
            <a:r>
              <a:rPr lang="el-GR" sz="1200" dirty="0"/>
              <a:t>, Μ. (1978). Ιστορία της Σεξουαλικότητας. Η δίψα της γνώση. (Γ. </a:t>
            </a:r>
            <a:r>
              <a:rPr lang="el-GR" sz="1200" dirty="0" err="1"/>
              <a:t>Ροζάκη</a:t>
            </a:r>
            <a:r>
              <a:rPr lang="el-GR" sz="1200" dirty="0"/>
              <a:t>, </a:t>
            </a:r>
            <a:r>
              <a:rPr lang="el-GR" sz="1200" dirty="0" err="1"/>
              <a:t>Μεταφρ</a:t>
            </a:r>
            <a:r>
              <a:rPr lang="el-GR" sz="1200" dirty="0"/>
              <a:t>.) Αθήνα: </a:t>
            </a:r>
            <a:r>
              <a:rPr lang="el-GR" sz="1200" dirty="0" err="1"/>
              <a:t>Ράππα</a:t>
            </a:r>
            <a:r>
              <a:rPr lang="el-GR" sz="1200" dirty="0"/>
              <a:t>. </a:t>
            </a:r>
            <a:endParaRPr lang="el-GR" sz="1400" dirty="0"/>
          </a:p>
        </p:txBody>
      </p:sp>
    </p:spTree>
    <p:extLst>
      <p:ext uri="{BB962C8B-B14F-4D97-AF65-F5344CB8AC3E}">
        <p14:creationId xmlns:p14="http://schemas.microsoft.com/office/powerpoint/2010/main" val="3508895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9EBF50-2B20-4E1F-B894-9746CD5770A3}"/>
              </a:ext>
            </a:extLst>
          </p:cNvPr>
          <p:cNvSpPr>
            <a:spLocks noGrp="1"/>
          </p:cNvSpPr>
          <p:nvPr>
            <p:ph type="title"/>
          </p:nvPr>
        </p:nvSpPr>
        <p:spPr/>
        <p:txBody>
          <a:bodyPr/>
          <a:lstStyle/>
          <a:p>
            <a:r>
              <a:rPr lang="el-GR" dirty="0"/>
              <a:t>Δομές κατασκευής του κοινωνικού φύλου</a:t>
            </a:r>
          </a:p>
        </p:txBody>
      </p:sp>
      <p:sp>
        <p:nvSpPr>
          <p:cNvPr id="3" name="Θέση περιεχομένου 2">
            <a:extLst>
              <a:ext uri="{FF2B5EF4-FFF2-40B4-BE49-F238E27FC236}">
                <a16:creationId xmlns:a16="http://schemas.microsoft.com/office/drawing/2014/main" id="{22FAD6FC-248B-451F-AC3B-3142F40ECF35}"/>
              </a:ext>
            </a:extLst>
          </p:cNvPr>
          <p:cNvSpPr>
            <a:spLocks noGrp="1"/>
          </p:cNvSpPr>
          <p:nvPr>
            <p:ph idx="1"/>
          </p:nvPr>
        </p:nvSpPr>
        <p:spPr/>
        <p:txBody>
          <a:bodyPr>
            <a:normAutofit/>
          </a:bodyPr>
          <a:lstStyle/>
          <a:p>
            <a:r>
              <a:rPr lang="el-GR" dirty="0"/>
              <a:t>Σύμφωνα με τον </a:t>
            </a:r>
            <a:r>
              <a:rPr lang="en-US" dirty="0"/>
              <a:t>Connell (2009), </a:t>
            </a:r>
            <a:r>
              <a:rPr lang="el-GR" dirty="0"/>
              <a:t>τέσσερις είναι οι κύριες και αλληλοσχετιζόμενες δομές στις οποίες παρατηρείται </a:t>
            </a:r>
            <a:r>
              <a:rPr lang="el-GR" dirty="0" err="1"/>
              <a:t>έμφυλη</a:t>
            </a:r>
            <a:r>
              <a:rPr lang="el-GR" dirty="0"/>
              <a:t> ανισότητα και στερεοτυπική αλληλεπίδραση. </a:t>
            </a:r>
          </a:p>
          <a:p>
            <a:pPr marL="342900" indent="-342900">
              <a:buFont typeface="Arial" panose="020B0604020202020204" pitchFamily="34" charset="0"/>
              <a:buChar char="•"/>
            </a:pPr>
            <a:r>
              <a:rPr lang="el-GR" dirty="0"/>
              <a:t>Η εξουσία </a:t>
            </a:r>
          </a:p>
          <a:p>
            <a:pPr marL="342900" indent="-342900">
              <a:buFont typeface="Arial" panose="020B0604020202020204" pitchFamily="34" charset="0"/>
              <a:buChar char="•"/>
            </a:pPr>
            <a:r>
              <a:rPr lang="el-GR" dirty="0"/>
              <a:t>Η παραγωγή </a:t>
            </a:r>
          </a:p>
          <a:p>
            <a:pPr marL="342900" indent="-342900">
              <a:buFont typeface="Arial" panose="020B0604020202020204" pitchFamily="34" charset="0"/>
              <a:buChar char="•"/>
            </a:pPr>
            <a:r>
              <a:rPr lang="el-GR" dirty="0"/>
              <a:t>Τα συναισθήματα</a:t>
            </a:r>
          </a:p>
          <a:p>
            <a:pPr marL="342900" indent="-342900">
              <a:buFont typeface="Arial" panose="020B0604020202020204" pitchFamily="34" charset="0"/>
              <a:buChar char="•"/>
            </a:pPr>
            <a:r>
              <a:rPr lang="el-GR" dirty="0"/>
              <a:t>Οι συμβολισμοί </a:t>
            </a:r>
          </a:p>
          <a:p>
            <a:r>
              <a:rPr lang="el-GR" dirty="0"/>
              <a:t>Οι δομές δεν παραμένουν αναλλοίωτες ούτε και ίδιες. Μεταβάλλονται μέσα από την ιστορία τροποποιώντας, ανακυκλώνοντας  και διατηρώντας τις αντιλήψεις τις οποίες έχουν ως βάση. </a:t>
            </a:r>
          </a:p>
        </p:txBody>
      </p:sp>
    </p:spTree>
    <p:extLst>
      <p:ext uri="{BB962C8B-B14F-4D97-AF65-F5344CB8AC3E}">
        <p14:creationId xmlns:p14="http://schemas.microsoft.com/office/powerpoint/2010/main" val="4216546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C4E4B2-6382-4E79-9CEB-C2CDFA026D82}"/>
              </a:ext>
            </a:extLst>
          </p:cNvPr>
          <p:cNvSpPr>
            <a:spLocks noGrp="1"/>
          </p:cNvSpPr>
          <p:nvPr>
            <p:ph type="title"/>
          </p:nvPr>
        </p:nvSpPr>
        <p:spPr/>
        <p:txBody>
          <a:bodyPr/>
          <a:lstStyle/>
          <a:p>
            <a:r>
              <a:rPr lang="el-GR" dirty="0"/>
              <a:t>Δομές κατασκευής του κοινωνικού φύλου</a:t>
            </a:r>
          </a:p>
        </p:txBody>
      </p:sp>
      <p:sp>
        <p:nvSpPr>
          <p:cNvPr id="3" name="Θέση περιεχομένου 2">
            <a:extLst>
              <a:ext uri="{FF2B5EF4-FFF2-40B4-BE49-F238E27FC236}">
                <a16:creationId xmlns:a16="http://schemas.microsoft.com/office/drawing/2014/main" id="{92008E1E-5D00-433A-9744-9A43375B621E}"/>
              </a:ext>
            </a:extLst>
          </p:cNvPr>
          <p:cNvSpPr>
            <a:spLocks noGrp="1"/>
          </p:cNvSpPr>
          <p:nvPr>
            <p:ph idx="1"/>
          </p:nvPr>
        </p:nvSpPr>
        <p:spPr>
          <a:xfrm>
            <a:off x="525717" y="2521885"/>
            <a:ext cx="10077557" cy="4097990"/>
          </a:xfrm>
        </p:spPr>
        <p:txBody>
          <a:bodyPr>
            <a:normAutofit/>
          </a:bodyPr>
          <a:lstStyle/>
          <a:p>
            <a:pPr marL="342900" indent="-342900">
              <a:buFont typeface="Arial" panose="020B0604020202020204" pitchFamily="34" charset="0"/>
              <a:buChar char="•"/>
            </a:pPr>
            <a:r>
              <a:rPr lang="el-GR" b="1" i="1" dirty="0"/>
              <a:t>Η εξουσία </a:t>
            </a:r>
          </a:p>
          <a:p>
            <a:pPr algn="just"/>
            <a:r>
              <a:rPr lang="el-GR" dirty="0"/>
              <a:t>Ο ρόλος της εξουσίας στις </a:t>
            </a:r>
            <a:r>
              <a:rPr lang="el-GR" dirty="0" err="1"/>
              <a:t>έμφυλες</a:t>
            </a:r>
            <a:r>
              <a:rPr lang="el-GR" dirty="0"/>
              <a:t> ανισότητες είναι πρωταγωνιστικός. Την συναντάμε σε δύο μορφές που συχνά συμπληρώνουν η μία την άλλη, την οργανωμένη εξουσία και τη λεκτική.</a:t>
            </a:r>
          </a:p>
          <a:p>
            <a:pPr algn="just"/>
            <a:r>
              <a:rPr lang="el-GR" dirty="0"/>
              <a:t>Στην πρώτη περίπτωση η εξουσία απορρέει μέσα από τον τρόπο λειτουργίας των θεσμών, ενώ στη δεύτερη σχετίζεται με τον «λόγο» (</a:t>
            </a:r>
            <a:r>
              <a:rPr lang="el-GR" dirty="0" err="1"/>
              <a:t>discourse</a:t>
            </a:r>
            <a:r>
              <a:rPr lang="el-GR" dirty="0"/>
              <a:t>) (</a:t>
            </a:r>
            <a:r>
              <a:rPr lang="el-GR" dirty="0" err="1"/>
              <a:t>Connell</a:t>
            </a:r>
            <a:r>
              <a:rPr lang="el-GR" dirty="0"/>
              <a:t>, 2006).</a:t>
            </a:r>
          </a:p>
          <a:p>
            <a:pPr algn="just"/>
            <a:r>
              <a:rPr lang="el-GR" dirty="0"/>
              <a:t>Ο λόγος ελέγχει, επηρεάζει και δρα ρητά και άρρητα είτε για να ενισχύσει είτε για να  υπονομεύσει την εξουσία. Αυτό το γεγονός, από την άλλη, επιτρέπει την αμφισβήτηση ή την τροποποίηση της λεκτικής εξουσίας, η οποία σχετίζεται με την αντίσταση στον </a:t>
            </a:r>
            <a:r>
              <a:rPr lang="el-GR" dirty="0" err="1"/>
              <a:t>έμφυλο</a:t>
            </a:r>
            <a:r>
              <a:rPr lang="el-GR" dirty="0"/>
              <a:t> λόγο (</a:t>
            </a:r>
            <a:r>
              <a:rPr lang="el-GR" dirty="0" err="1"/>
              <a:t>Φουκώ</a:t>
            </a:r>
            <a:r>
              <a:rPr lang="el-GR" dirty="0"/>
              <a:t>, 1978)</a:t>
            </a:r>
          </a:p>
        </p:txBody>
      </p:sp>
    </p:spTree>
    <p:extLst>
      <p:ext uri="{BB962C8B-B14F-4D97-AF65-F5344CB8AC3E}">
        <p14:creationId xmlns:p14="http://schemas.microsoft.com/office/powerpoint/2010/main" val="4276907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38B86E-5249-4610-BFCD-3F17A2360511}"/>
              </a:ext>
            </a:extLst>
          </p:cNvPr>
          <p:cNvSpPr>
            <a:spLocks noGrp="1"/>
          </p:cNvSpPr>
          <p:nvPr>
            <p:ph type="title"/>
          </p:nvPr>
        </p:nvSpPr>
        <p:spPr/>
        <p:txBody>
          <a:bodyPr/>
          <a:lstStyle/>
          <a:p>
            <a:r>
              <a:rPr lang="el-GR" dirty="0"/>
              <a:t>Δομές κατασκευής του κοινωνικού φύλου</a:t>
            </a:r>
          </a:p>
        </p:txBody>
      </p:sp>
      <p:sp>
        <p:nvSpPr>
          <p:cNvPr id="3" name="Θέση περιεχομένου 2">
            <a:extLst>
              <a:ext uri="{FF2B5EF4-FFF2-40B4-BE49-F238E27FC236}">
                <a16:creationId xmlns:a16="http://schemas.microsoft.com/office/drawing/2014/main" id="{0462CA22-B259-4DEF-8E73-ED842D6F5A1F}"/>
              </a:ext>
            </a:extLst>
          </p:cNvPr>
          <p:cNvSpPr>
            <a:spLocks noGrp="1"/>
          </p:cNvSpPr>
          <p:nvPr>
            <p:ph idx="1"/>
          </p:nvPr>
        </p:nvSpPr>
        <p:spPr/>
        <p:txBody>
          <a:bodyPr/>
          <a:lstStyle/>
          <a:p>
            <a:pPr algn="just"/>
            <a:r>
              <a:rPr lang="el-GR" dirty="0"/>
              <a:t>Κατά μια άλλη έννοια, η εξουσία μπορεί να συσχετιστεί με «αλήθειες» στις οποίες έχει αποδοθεί η αξία της αντικειμενικής γνώσης και θεωρείται ότι βρίσκονται «υπεράνω κάθε διαφωνίας και επομένως επιτελούν ισχυρή νομιμοποιητική λειτουργία», καθώς λειτουργούν ως δεδομένα (</a:t>
            </a:r>
            <a:r>
              <a:rPr lang="el-GR" dirty="0" err="1"/>
              <a:t>Scott</a:t>
            </a:r>
            <a:r>
              <a:rPr lang="el-GR" dirty="0"/>
              <a:t>, 2006).</a:t>
            </a:r>
          </a:p>
          <a:p>
            <a:endParaRPr lang="el-GR" dirty="0"/>
          </a:p>
        </p:txBody>
      </p:sp>
    </p:spTree>
    <p:extLst>
      <p:ext uri="{BB962C8B-B14F-4D97-AF65-F5344CB8AC3E}">
        <p14:creationId xmlns:p14="http://schemas.microsoft.com/office/powerpoint/2010/main" val="3104557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AF759E-33F2-498E-8404-29E598F0EF6A}"/>
              </a:ext>
            </a:extLst>
          </p:cNvPr>
          <p:cNvSpPr>
            <a:spLocks noGrp="1"/>
          </p:cNvSpPr>
          <p:nvPr>
            <p:ph type="title"/>
          </p:nvPr>
        </p:nvSpPr>
        <p:spPr/>
        <p:txBody>
          <a:bodyPr/>
          <a:lstStyle/>
          <a:p>
            <a:r>
              <a:rPr kumimoji="0" lang="el-GR" sz="3600" b="0" i="1" u="none" strike="noStrike" kern="1200" cap="none" spc="0" normalizeH="0" baseline="0" noProof="0" dirty="0">
                <a:ln>
                  <a:noFill/>
                </a:ln>
                <a:solidFill>
                  <a:srgbClr val="000000"/>
                </a:solidFill>
                <a:effectLst/>
                <a:uLnTx/>
                <a:uFillTx/>
                <a:latin typeface="Georgia Pro Semibold"/>
                <a:ea typeface="+mj-ea"/>
                <a:cs typeface="+mj-cs"/>
              </a:rPr>
              <a:t>Δομές κατασκευής του κοινωνικού φύλου</a:t>
            </a:r>
            <a:endParaRPr lang="el-GR" dirty="0"/>
          </a:p>
        </p:txBody>
      </p:sp>
      <p:sp>
        <p:nvSpPr>
          <p:cNvPr id="3" name="Θέση περιεχομένου 2">
            <a:extLst>
              <a:ext uri="{FF2B5EF4-FFF2-40B4-BE49-F238E27FC236}">
                <a16:creationId xmlns:a16="http://schemas.microsoft.com/office/drawing/2014/main" id="{4CF1FDF1-4643-49EF-9834-52C27F7EDD02}"/>
              </a:ext>
            </a:extLst>
          </p:cNvPr>
          <p:cNvSpPr>
            <a:spLocks noGrp="1"/>
          </p:cNvSpPr>
          <p:nvPr>
            <p:ph idx="1"/>
          </p:nvPr>
        </p:nvSpPr>
        <p:spPr/>
        <p:txBody>
          <a:bodyPr>
            <a:normAutofit lnSpcReduction="10000"/>
          </a:bodyPr>
          <a:lstStyle/>
          <a:p>
            <a:pPr marL="342900" indent="-342900">
              <a:buFont typeface="Arial" panose="020B0604020202020204" pitchFamily="34" charset="0"/>
              <a:buChar char="•"/>
            </a:pPr>
            <a:r>
              <a:rPr lang="el-GR" b="1" i="1" dirty="0"/>
              <a:t>Η εργασία </a:t>
            </a:r>
          </a:p>
          <a:p>
            <a:pPr algn="just"/>
            <a:r>
              <a:rPr lang="el-GR" dirty="0"/>
              <a:t>Η δεύτερη δομή στην οποία κυριαρχούν οι </a:t>
            </a:r>
            <a:r>
              <a:rPr lang="el-GR" dirty="0" err="1"/>
              <a:t>έμφυλες</a:t>
            </a:r>
            <a:r>
              <a:rPr lang="el-GR" dirty="0"/>
              <a:t> διακρίσεις είναι ο ευρύτερος τομέας της εργασίας. Σε όλες τις ιστορικές περιόδους καθώς και στα περισσότερα πολιτισμικά πλαίσια, οι εργασίες διαχωρίζονται βάσει του βιολογικού φύλου. Έτσι οι εργασίες χαρακτηρίζονται ως «ανδρικές δουλειές» και «γυναικείες δουλειές», ανεξάρτητα από την παρουσία ανδρών και γυναικών σε αυτές. </a:t>
            </a:r>
          </a:p>
          <a:p>
            <a:pPr algn="just"/>
            <a:r>
              <a:rPr lang="el-GR" dirty="0"/>
              <a:t>Στις σύγχρονες δυτικές κοινωνίες η οικιακή ενασχόληση συνδέεται κυρίως με τις γυναίκες ανεξάρτητα από την παρουσία των γυναικών σε αυτή. Ταυτόχρονα οι άνδρες και οι γυναίκες τοποθετούνται διαφορετικά στο εργασιακό πλαίσιο π.χ. μισθοδοσία, ευκαιρίες εξέλιξης, προνόμια. </a:t>
            </a:r>
          </a:p>
        </p:txBody>
      </p:sp>
    </p:spTree>
    <p:extLst>
      <p:ext uri="{BB962C8B-B14F-4D97-AF65-F5344CB8AC3E}">
        <p14:creationId xmlns:p14="http://schemas.microsoft.com/office/powerpoint/2010/main" val="2899517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8DC794-2F53-47D6-9B4F-FAC8C703B8B1}"/>
              </a:ext>
            </a:extLst>
          </p:cNvPr>
          <p:cNvSpPr>
            <a:spLocks noGrp="1"/>
          </p:cNvSpPr>
          <p:nvPr>
            <p:ph type="title"/>
          </p:nvPr>
        </p:nvSpPr>
        <p:spPr/>
        <p:txBody>
          <a:bodyPr/>
          <a:lstStyle/>
          <a:p>
            <a:r>
              <a:rPr lang="el-GR" dirty="0"/>
              <a:t>Δομές κατασκευής του κοινωνικού φύλου</a:t>
            </a:r>
          </a:p>
        </p:txBody>
      </p:sp>
      <p:sp>
        <p:nvSpPr>
          <p:cNvPr id="3" name="Θέση περιεχομένου 2">
            <a:extLst>
              <a:ext uri="{FF2B5EF4-FFF2-40B4-BE49-F238E27FC236}">
                <a16:creationId xmlns:a16="http://schemas.microsoft.com/office/drawing/2014/main" id="{33E7DF1A-834E-404E-9612-82987F577AA7}"/>
              </a:ext>
            </a:extLst>
          </p:cNvPr>
          <p:cNvSpPr>
            <a:spLocks noGrp="1"/>
          </p:cNvSpPr>
          <p:nvPr>
            <p:ph idx="1"/>
          </p:nvPr>
        </p:nvSpPr>
        <p:spPr/>
        <p:txBody>
          <a:bodyPr/>
          <a:lstStyle/>
          <a:p>
            <a:pPr algn="just"/>
            <a:r>
              <a:rPr lang="el-GR" dirty="0"/>
              <a:t>Ταυτόχρονα, ο διαχωρισμός των καταναλωτικών αγαθών και προϊόντων ενέχουν </a:t>
            </a:r>
            <a:r>
              <a:rPr lang="el-GR" dirty="0" err="1"/>
              <a:t>έμφυλη</a:t>
            </a:r>
            <a:r>
              <a:rPr lang="el-GR" dirty="0"/>
              <a:t> επίδραση και </a:t>
            </a:r>
            <a:r>
              <a:rPr lang="el-GR" dirty="0" err="1"/>
              <a:t>έμφυλες</a:t>
            </a:r>
            <a:r>
              <a:rPr lang="el-GR" dirty="0"/>
              <a:t> χρήσεις. Για παράδειγμα τα ανδρικά και γυναικεία προϊόντα , παιχνίδια για κορίτσια, παιχνίδια για αγόρια κτλ. </a:t>
            </a:r>
          </a:p>
          <a:p>
            <a:pPr algn="just"/>
            <a:r>
              <a:rPr lang="el-GR" dirty="0"/>
              <a:t>Μία ακόμη συνέπεια του </a:t>
            </a:r>
            <a:r>
              <a:rPr lang="el-GR" dirty="0" err="1"/>
              <a:t>έμφυλου</a:t>
            </a:r>
            <a:r>
              <a:rPr lang="el-GR" dirty="0"/>
              <a:t> καταμερισμού της εργασίας αποτελεί και ο διαχωρισμός σε «αντρικά» και «γυναικεία» επαγγέλματα που με τη σειρά του συνεπάγεται και τον αντίστοιχο διαχωρισμό στο εκπαιδευτικό σύστημα που προετοιμάζει τα άτομα ανάλογα με το φύλο τους για αυτά τα επαγγέλματα (</a:t>
            </a:r>
            <a:r>
              <a:rPr lang="el-GR" dirty="0" err="1"/>
              <a:t>Connell</a:t>
            </a:r>
            <a:r>
              <a:rPr lang="el-GR" dirty="0"/>
              <a:t>, 2006).</a:t>
            </a:r>
          </a:p>
        </p:txBody>
      </p:sp>
    </p:spTree>
    <p:extLst>
      <p:ext uri="{BB962C8B-B14F-4D97-AF65-F5344CB8AC3E}">
        <p14:creationId xmlns:p14="http://schemas.microsoft.com/office/powerpoint/2010/main" val="1119085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E4D9FD-35C2-41A4-8DBE-F8E9751F0DF5}"/>
              </a:ext>
            </a:extLst>
          </p:cNvPr>
          <p:cNvSpPr>
            <a:spLocks noGrp="1"/>
          </p:cNvSpPr>
          <p:nvPr>
            <p:ph type="title"/>
          </p:nvPr>
        </p:nvSpPr>
        <p:spPr/>
        <p:txBody>
          <a:bodyPr/>
          <a:lstStyle/>
          <a:p>
            <a:r>
              <a:rPr lang="el-GR" dirty="0"/>
              <a:t>Δομές κατασκευής του κοινωνικού φύλου</a:t>
            </a:r>
          </a:p>
        </p:txBody>
      </p:sp>
      <p:sp>
        <p:nvSpPr>
          <p:cNvPr id="3" name="Θέση περιεχομένου 2">
            <a:extLst>
              <a:ext uri="{FF2B5EF4-FFF2-40B4-BE49-F238E27FC236}">
                <a16:creationId xmlns:a16="http://schemas.microsoft.com/office/drawing/2014/main" id="{0423DE34-BA8D-4884-A249-25AC9B3E7CE1}"/>
              </a:ext>
            </a:extLst>
          </p:cNvPr>
          <p:cNvSpPr>
            <a:spLocks noGrp="1"/>
          </p:cNvSpPr>
          <p:nvPr>
            <p:ph idx="1"/>
          </p:nvPr>
        </p:nvSpPr>
        <p:spPr>
          <a:xfrm>
            <a:off x="525717" y="2521885"/>
            <a:ext cx="10077557" cy="4193240"/>
          </a:xfrm>
        </p:spPr>
        <p:txBody>
          <a:bodyPr/>
          <a:lstStyle/>
          <a:p>
            <a:pPr algn="just"/>
            <a:r>
              <a:rPr lang="el-GR" i="1" u="sng" dirty="0"/>
              <a:t>Το φαινόμενο της γυάλινης οροφής</a:t>
            </a:r>
          </a:p>
          <a:p>
            <a:pPr algn="just"/>
            <a:r>
              <a:rPr lang="el-GR" dirty="0"/>
              <a:t>Η διαφορετική τοποθέτηση των ανδρών και των γυναικών στον ευρύτερο τομέα της εργασίας έχει ως αποτέλεσμα το φαινόμενο της γυάλινης οροφής. Με τον όρο αυτό εννοούνται ουσιαστικά τα αόρατα εμπόδια που συναντούν και χρειάζεται να ξεπεράσουν οι γυναίκες στην προσπάθεια της επαγγελματικής τους εξέλιξης. </a:t>
            </a:r>
          </a:p>
          <a:p>
            <a:pPr algn="just"/>
            <a:r>
              <a:rPr lang="el-GR" dirty="0"/>
              <a:t>Ουσιαστικά η άνιση μεταχείριση σχετίζεται με το φύλο του ατόμου και όχι με τις ικανότητές του και τα προσόντα του.</a:t>
            </a:r>
          </a:p>
        </p:txBody>
      </p:sp>
    </p:spTree>
    <p:extLst>
      <p:ext uri="{BB962C8B-B14F-4D97-AF65-F5344CB8AC3E}">
        <p14:creationId xmlns:p14="http://schemas.microsoft.com/office/powerpoint/2010/main" val="4087253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25C157-D20E-460D-AEE2-BD0A7A294493}"/>
              </a:ext>
            </a:extLst>
          </p:cNvPr>
          <p:cNvSpPr>
            <a:spLocks noGrp="1"/>
          </p:cNvSpPr>
          <p:nvPr>
            <p:ph type="title"/>
          </p:nvPr>
        </p:nvSpPr>
        <p:spPr/>
        <p:txBody>
          <a:bodyPr/>
          <a:lstStyle/>
          <a:p>
            <a:r>
              <a:rPr kumimoji="0" lang="el-GR" sz="3600" b="0" i="1" u="none" strike="noStrike" kern="1200" cap="none" spc="0" normalizeH="0" baseline="0" noProof="0" dirty="0">
                <a:ln>
                  <a:noFill/>
                </a:ln>
                <a:solidFill>
                  <a:srgbClr val="000000"/>
                </a:solidFill>
                <a:effectLst/>
                <a:uLnTx/>
                <a:uFillTx/>
                <a:latin typeface="Georgia Pro Semibold"/>
                <a:ea typeface="+mj-ea"/>
                <a:cs typeface="+mj-cs"/>
              </a:rPr>
              <a:t>Δομές κατασκευής του κοινωνικού φύλου</a:t>
            </a:r>
            <a:endParaRPr lang="el-GR" dirty="0"/>
          </a:p>
        </p:txBody>
      </p:sp>
      <p:sp>
        <p:nvSpPr>
          <p:cNvPr id="3" name="Θέση περιεχομένου 2">
            <a:extLst>
              <a:ext uri="{FF2B5EF4-FFF2-40B4-BE49-F238E27FC236}">
                <a16:creationId xmlns:a16="http://schemas.microsoft.com/office/drawing/2014/main" id="{3A45BE03-9FED-4403-880D-19435253EEF5}"/>
              </a:ext>
            </a:extLst>
          </p:cNvPr>
          <p:cNvSpPr>
            <a:spLocks noGrp="1"/>
          </p:cNvSpPr>
          <p:nvPr>
            <p:ph idx="1"/>
          </p:nvPr>
        </p:nvSpPr>
        <p:spPr/>
        <p:txBody>
          <a:bodyPr/>
          <a:lstStyle/>
          <a:p>
            <a:pPr marL="0" marR="0" lvl="0" indent="0" algn="just"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l-GR" sz="2000" b="0" i="0" u="none" strike="noStrike" kern="1200" cap="none" spc="0" normalizeH="0" baseline="0" noProof="0" dirty="0">
                <a:ln>
                  <a:noFill/>
                </a:ln>
                <a:solidFill>
                  <a:srgbClr val="000000"/>
                </a:solidFill>
                <a:effectLst/>
                <a:uLnTx/>
                <a:uFillTx/>
                <a:latin typeface="Avenir Next LT Pro"/>
                <a:ea typeface="+mn-ea"/>
                <a:cs typeface="+mn-cs"/>
              </a:rPr>
              <a:t>Οι αποφάσεις σχετικά με τις προαγωγές στην ανώτατη διοίκηση βασίζονται λιγότερο σε «αντικειμενικά» κριτήρια, όπως είναι η εκπαίδευση και τα τυπικά προσόντα, και περισσότερο σε υποκειμενικούς παράγοντες (</a:t>
            </a:r>
            <a:r>
              <a:rPr kumimoji="0" lang="el-GR" sz="2000" b="0" i="0" u="none" strike="noStrike" kern="1200" cap="none" spc="0" normalizeH="0" baseline="0" noProof="0" dirty="0" err="1">
                <a:ln>
                  <a:noFill/>
                </a:ln>
                <a:solidFill>
                  <a:srgbClr val="000000"/>
                </a:solidFill>
                <a:effectLst/>
                <a:uLnTx/>
                <a:uFillTx/>
                <a:latin typeface="Avenir Next LT Pro"/>
                <a:ea typeface="+mn-ea"/>
                <a:cs typeface="+mn-cs"/>
              </a:rPr>
              <a:t>Powell</a:t>
            </a:r>
            <a:r>
              <a:rPr kumimoji="0" lang="el-GR" sz="2000" b="0" i="0" u="none" strike="noStrike" kern="1200" cap="none" spc="0" normalizeH="0" baseline="0" noProof="0" dirty="0">
                <a:ln>
                  <a:noFill/>
                </a:ln>
                <a:solidFill>
                  <a:srgbClr val="000000"/>
                </a:solidFill>
                <a:effectLst/>
                <a:uLnTx/>
                <a:uFillTx/>
                <a:latin typeface="Avenir Next LT Pro"/>
                <a:ea typeface="+mn-ea"/>
                <a:cs typeface="+mn-cs"/>
              </a:rPr>
              <a:t>, 2012).</a:t>
            </a:r>
            <a:endParaRPr kumimoji="0" lang="en-US" sz="2000" b="0" i="0" u="none" strike="noStrike" kern="1200" cap="none" spc="0" normalizeH="0" baseline="0" noProof="0" dirty="0">
              <a:ln>
                <a:noFill/>
              </a:ln>
              <a:solidFill>
                <a:srgbClr val="000000"/>
              </a:solidFill>
              <a:effectLst/>
              <a:uLnTx/>
              <a:uFillTx/>
              <a:latin typeface="Avenir Next LT Pro"/>
              <a:ea typeface="+mn-ea"/>
              <a:cs typeface="+mn-cs"/>
            </a:endParaRPr>
          </a:p>
          <a:p>
            <a:pPr marL="0" marR="0" lvl="0" indent="0" algn="just"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l-GR" sz="2000" b="0" i="0" u="none" strike="noStrike" kern="1200" cap="none" spc="0" normalizeH="0" baseline="0" noProof="0" dirty="0">
                <a:ln>
                  <a:noFill/>
                </a:ln>
                <a:solidFill>
                  <a:srgbClr val="000000"/>
                </a:solidFill>
                <a:effectLst/>
                <a:uLnTx/>
                <a:uFillTx/>
                <a:latin typeface="Avenir Next LT Pro"/>
                <a:ea typeface="+mn-ea"/>
                <a:cs typeface="+mn-cs"/>
              </a:rPr>
              <a:t>Τα εμπόδια για </a:t>
            </a:r>
            <a:r>
              <a:rPr lang="el-GR" dirty="0">
                <a:solidFill>
                  <a:srgbClr val="000000"/>
                </a:solidFill>
                <a:latin typeface="Avenir Next LT Pro"/>
              </a:rPr>
              <a:t>την εξέλιξη των γυναικών πηγάζουν από τις κοινωνικές προκαταλήψεις και τα </a:t>
            </a:r>
            <a:r>
              <a:rPr lang="el-GR" dirty="0" err="1">
                <a:solidFill>
                  <a:srgbClr val="000000"/>
                </a:solidFill>
                <a:latin typeface="Avenir Next LT Pro"/>
              </a:rPr>
              <a:t>έμφυλα</a:t>
            </a:r>
            <a:r>
              <a:rPr lang="el-GR" dirty="0">
                <a:solidFill>
                  <a:srgbClr val="000000"/>
                </a:solidFill>
                <a:latin typeface="Avenir Next LT Pro"/>
              </a:rPr>
              <a:t> στερεότυπα σε βάρος των γυναικών.</a:t>
            </a:r>
            <a:endParaRPr kumimoji="0" lang="el-GR" sz="2000" b="0" i="0" u="none" strike="noStrike" kern="1200" cap="none" spc="0" normalizeH="0" baseline="0" noProof="0" dirty="0">
              <a:ln>
                <a:noFill/>
              </a:ln>
              <a:solidFill>
                <a:srgbClr val="000000"/>
              </a:solidFill>
              <a:effectLst/>
              <a:uLnTx/>
              <a:uFillTx/>
              <a:latin typeface="Avenir Next LT Pro"/>
              <a:ea typeface="+mn-ea"/>
              <a:cs typeface="+mn-cs"/>
            </a:endParaRPr>
          </a:p>
        </p:txBody>
      </p:sp>
    </p:spTree>
    <p:extLst>
      <p:ext uri="{BB962C8B-B14F-4D97-AF65-F5344CB8AC3E}">
        <p14:creationId xmlns:p14="http://schemas.microsoft.com/office/powerpoint/2010/main" val="544864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1ED679-B703-485D-B8D1-CDDF773871AE}"/>
              </a:ext>
            </a:extLst>
          </p:cNvPr>
          <p:cNvSpPr>
            <a:spLocks noGrp="1"/>
          </p:cNvSpPr>
          <p:nvPr>
            <p:ph type="title"/>
          </p:nvPr>
        </p:nvSpPr>
        <p:spPr/>
        <p:txBody>
          <a:bodyPr/>
          <a:lstStyle/>
          <a:p>
            <a:r>
              <a:rPr lang="el-GR" dirty="0"/>
              <a:t>Δομές κατασκευής του κοινωνικού φύλου</a:t>
            </a:r>
          </a:p>
        </p:txBody>
      </p:sp>
      <p:sp>
        <p:nvSpPr>
          <p:cNvPr id="3" name="Θέση περιεχομένου 2">
            <a:extLst>
              <a:ext uri="{FF2B5EF4-FFF2-40B4-BE49-F238E27FC236}">
                <a16:creationId xmlns:a16="http://schemas.microsoft.com/office/drawing/2014/main" id="{8CC3B2D3-692B-4EAA-86FB-6156F399CBCD}"/>
              </a:ext>
            </a:extLst>
          </p:cNvPr>
          <p:cNvSpPr>
            <a:spLocks noGrp="1"/>
          </p:cNvSpPr>
          <p:nvPr>
            <p:ph idx="1"/>
          </p:nvPr>
        </p:nvSpPr>
        <p:spPr/>
        <p:txBody>
          <a:bodyPr/>
          <a:lstStyle/>
          <a:p>
            <a:pPr marL="342900" indent="-342900">
              <a:buFont typeface="Arial" panose="020B0604020202020204" pitchFamily="34" charset="0"/>
              <a:buChar char="•"/>
            </a:pPr>
            <a:r>
              <a:rPr lang="el-GR" b="1" i="1" dirty="0"/>
              <a:t>Τα συναισθήματα</a:t>
            </a:r>
          </a:p>
          <a:p>
            <a:pPr algn="just"/>
            <a:r>
              <a:rPr lang="el-GR" dirty="0"/>
              <a:t>Την τρίτη δομή κατασκευής κοινωνικού φύλου είναι η σημασία των συναισθημάτων, θετικών και αρνητικών, ευνοϊκών και εχθρικών ή αμφιθυμικών. </a:t>
            </a:r>
          </a:p>
          <a:p>
            <a:pPr algn="just"/>
            <a:r>
              <a:rPr lang="el-GR" dirty="0"/>
              <a:t>Στην δομή αυτή συμπεριλαμβάνονται οι προκαταλήψεις (μισογυνισμός, </a:t>
            </a:r>
            <a:r>
              <a:rPr lang="el-GR" dirty="0" err="1"/>
              <a:t>ομοφοβία</a:t>
            </a:r>
            <a:r>
              <a:rPr lang="el-GR" dirty="0"/>
              <a:t>), οι κοινωνικές απαιτήσεις (δημιουργία οικογένειας με ετεροφυλικούς συντρόφους, η προσκόλληση των παιδιών στη μητέρα, προσκόλληση στην πατριαρχική εξουσία) και η σεξουαλικότητα. </a:t>
            </a:r>
          </a:p>
        </p:txBody>
      </p:sp>
    </p:spTree>
    <p:extLst>
      <p:ext uri="{BB962C8B-B14F-4D97-AF65-F5344CB8AC3E}">
        <p14:creationId xmlns:p14="http://schemas.microsoft.com/office/powerpoint/2010/main" val="2818100860"/>
      </p:ext>
    </p:extLst>
  </p:cSld>
  <p:clrMapOvr>
    <a:masterClrMapping/>
  </p:clrMapOvr>
</p:sld>
</file>

<file path=ppt/theme/theme1.xml><?xml version="1.0" encoding="utf-8"?>
<a:theme xmlns:a="http://schemas.openxmlformats.org/drawingml/2006/main" name="RocaVTI">
  <a:themeElements>
    <a:clrScheme name="AnalogousFromDarkSeedLeftStep">
      <a:dk1>
        <a:srgbClr val="000000"/>
      </a:dk1>
      <a:lt1>
        <a:srgbClr val="FFFFFF"/>
      </a:lt1>
      <a:dk2>
        <a:srgbClr val="413324"/>
      </a:dk2>
      <a:lt2>
        <a:srgbClr val="E8E2E8"/>
      </a:lt2>
      <a:accent1>
        <a:srgbClr val="21BA22"/>
      </a:accent1>
      <a:accent2>
        <a:srgbClr val="57B614"/>
      </a:accent2>
      <a:accent3>
        <a:srgbClr val="92AA1E"/>
      </a:accent3>
      <a:accent4>
        <a:srgbClr val="C79B16"/>
      </a:accent4>
      <a:accent5>
        <a:srgbClr val="E76929"/>
      </a:accent5>
      <a:accent6>
        <a:srgbClr val="D51726"/>
      </a:accent6>
      <a:hlink>
        <a:srgbClr val="AE743A"/>
      </a:hlink>
      <a:folHlink>
        <a:srgbClr val="7F7F7F"/>
      </a:folHlink>
    </a:clrScheme>
    <a:fontScheme name="Custom 36">
      <a:majorFont>
        <a:latin typeface="Georgia Pro Semibold"/>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ocaVTI" id="{D79FE1D1-0489-4A69-8531-D0B8CDC31CBE}" vid="{CEBA7FE6-C04B-474E-964F-B022887AD13B}"/>
    </a:ext>
  </a:extLst>
</a:theme>
</file>

<file path=docProps/app.xml><?xml version="1.0" encoding="utf-8"?>
<Properties xmlns="http://schemas.openxmlformats.org/officeDocument/2006/extended-properties" xmlns:vt="http://schemas.openxmlformats.org/officeDocument/2006/docPropsVTypes">
  <Template>TM04033925[[fn=Σταγονίδιο]]</Template>
  <TotalTime>479</TotalTime>
  <Words>2007</Words>
  <Application>Microsoft Office PowerPoint</Application>
  <PresentationFormat>Ευρεία οθόνη</PresentationFormat>
  <Paragraphs>77</Paragraphs>
  <Slides>18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Avenir Next LT Pro</vt:lpstr>
      <vt:lpstr>Avenir Next LT Pro Light</vt:lpstr>
      <vt:lpstr>Georgia Pro Semibold</vt:lpstr>
      <vt:lpstr>RocaVTI</vt:lpstr>
      <vt:lpstr>Δομές κατασκευής του κοινωνικού φύλου και στερεότυπα</vt:lpstr>
      <vt:lpstr>Δομές κατασκευής του κοινωνικού φύλου</vt:lpstr>
      <vt:lpstr>Δομές κατασκευής του κοινωνικού φύλου</vt:lpstr>
      <vt:lpstr>Δομές κατασκευής του κοινωνικού φύλου</vt:lpstr>
      <vt:lpstr>Δομές κατασκευής του κοινωνικού φύλου</vt:lpstr>
      <vt:lpstr>Δομές κατασκευής του κοινωνικού φύλου</vt:lpstr>
      <vt:lpstr>Δομές κατασκευής του κοινωνικού φύλου</vt:lpstr>
      <vt:lpstr>Δομές κατασκευής του κοινωνικού φύλου</vt:lpstr>
      <vt:lpstr>Δομές κατασκευής του κοινωνικού φύλου</vt:lpstr>
      <vt:lpstr>Δομές κατασκευής του κοινωνικού φύλου</vt:lpstr>
      <vt:lpstr>Δομές κατασκευής του κοινωνικού φύλου</vt:lpstr>
      <vt:lpstr>Στερεότυπα </vt:lpstr>
      <vt:lpstr>Στερεότυπα</vt:lpstr>
      <vt:lpstr>Στερεότυπα</vt:lpstr>
      <vt:lpstr>Στερεότυπα</vt:lpstr>
      <vt:lpstr>Στερεότυπα </vt:lpstr>
      <vt:lpstr>Στερεότυπα </vt:lpstr>
      <vt:lpstr>Βιβλιογραφία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Δομές κατασκευής του κοινωνικού φύλου</dc:title>
  <dc:creator>Next Gen</dc:creator>
  <cp:lastModifiedBy>Next Gen</cp:lastModifiedBy>
  <cp:revision>34</cp:revision>
  <dcterms:created xsi:type="dcterms:W3CDTF">2021-11-01T12:05:22Z</dcterms:created>
  <dcterms:modified xsi:type="dcterms:W3CDTF">2021-11-02T09:28:46Z</dcterms:modified>
</cp:coreProperties>
</file>