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04" r:id="rId1"/>
  </p:sldMasterIdLst>
  <p:sldIdLst>
    <p:sldId id="256" r:id="rId2"/>
    <p:sldId id="284"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 id="278" r:id="rId25"/>
    <p:sldId id="279" r:id="rId26"/>
    <p:sldId id="280" r:id="rId27"/>
    <p:sldId id="281" r:id="rId28"/>
    <p:sldId id="282" r:id="rId29"/>
    <p:sldId id="283" r:id="rId30"/>
    <p:sldId id="285" r:id="rId31"/>
    <p:sldId id="286" r:id="rId32"/>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6719" autoAdjust="0"/>
    <p:restoredTop sz="94660"/>
  </p:normalViewPr>
  <p:slideViewPr>
    <p:cSldViewPr>
      <p:cViewPr>
        <p:scale>
          <a:sx n="70" d="100"/>
          <a:sy n="70" d="100"/>
        </p:scale>
        <p:origin x="-1122" y="-15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4E39464E-18EE-451E-B912-46C704066590}" type="datetimeFigureOut">
              <a:rPr lang="el-GR" smtClean="0"/>
              <a:pPr/>
              <a:t>22/12/2016</a:t>
            </a:fld>
            <a:endParaRPr lang="el-GR"/>
          </a:p>
        </p:txBody>
      </p:sp>
      <p:sp>
        <p:nvSpPr>
          <p:cNvPr id="17" name="Footer Placeholder 16"/>
          <p:cNvSpPr>
            <a:spLocks noGrp="1"/>
          </p:cNvSpPr>
          <p:nvPr>
            <p:ph type="ftr" sz="quarter" idx="11"/>
          </p:nvPr>
        </p:nvSpPr>
        <p:spPr/>
        <p:txBody>
          <a:bodyPr/>
          <a:lstStyle/>
          <a:p>
            <a:endParaRPr lang="el-GR"/>
          </a:p>
        </p:txBody>
      </p:sp>
      <p:sp>
        <p:nvSpPr>
          <p:cNvPr id="7" name="Straight Connector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a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val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Slide Number Placeholder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3FCFAC4D-1E24-4DBA-B236-76EBD5A7DEEE}" type="slidenum">
              <a:rPr lang="el-GR" smtClean="0"/>
              <a:pPr/>
              <a:t>‹#›</a:t>
            </a:fld>
            <a:endParaRPr lang="el-GR"/>
          </a:p>
        </p:txBody>
      </p:sp>
      <p:sp>
        <p:nvSpPr>
          <p:cNvPr id="8" name="Titl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E39464E-18EE-451E-B912-46C704066590}" type="datetimeFigureOut">
              <a:rPr lang="el-GR" smtClean="0"/>
              <a:pPr/>
              <a:t>22/12/2016</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3FCFAC4D-1E24-4DBA-B236-76EBD5A7DEEE}" type="slidenum">
              <a:rPr lang="el-GR" smtClean="0"/>
              <a:pPr/>
              <a:t>‹#›</a:t>
            </a:fld>
            <a:endParaRPr lang="el-GR"/>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Straight Connector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Ova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6915912" y="3009901"/>
            <a:ext cx="457200" cy="441325"/>
          </a:xfrm>
        </p:spPr>
        <p:txBody>
          <a:bodyPr/>
          <a:lstStyle/>
          <a:p>
            <a:fld id="{3FCFAC4D-1E24-4DBA-B236-76EBD5A7DEEE}" type="slidenum">
              <a:rPr lang="el-GR" smtClean="0"/>
              <a:pPr/>
              <a:t>‹#›</a:t>
            </a:fld>
            <a:endParaRPr lang="el-GR"/>
          </a:p>
        </p:txBody>
      </p:sp>
      <p:sp>
        <p:nvSpPr>
          <p:cNvPr id="3" name="Vertical Text Placeholder 2"/>
          <p:cNvSpPr>
            <a:spLocks noGrp="1"/>
          </p:cNvSpPr>
          <p:nvPr>
            <p:ph type="body" orient="vert" idx="1"/>
          </p:nvPr>
        </p:nvSpPr>
        <p:spPr>
          <a:xfrm>
            <a:off x="304800" y="304800"/>
            <a:ext cx="6553200" cy="5821366"/>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E39464E-18EE-451E-B912-46C704066590}" type="datetimeFigureOut">
              <a:rPr lang="el-GR" smtClean="0"/>
              <a:pPr/>
              <a:t>22/12/2016</a:t>
            </a:fld>
            <a:endParaRPr lang="el-GR"/>
          </a:p>
        </p:txBody>
      </p:sp>
      <p:sp>
        <p:nvSpPr>
          <p:cNvPr id="5" name="Footer Placeholder 4"/>
          <p:cNvSpPr>
            <a:spLocks noGrp="1"/>
          </p:cNvSpPr>
          <p:nvPr>
            <p:ph type="ftr" sz="quarter" idx="11"/>
          </p:nvPr>
        </p:nvSpPr>
        <p:spPr/>
        <p:txBody>
          <a:bodyPr/>
          <a:lstStyle/>
          <a:p>
            <a:endParaRPr lang="el-GR"/>
          </a:p>
        </p:txBody>
      </p:sp>
      <p:sp>
        <p:nvSpPr>
          <p:cNvPr id="2" name="Vertical Title 1"/>
          <p:cNvSpPr>
            <a:spLocks noGrp="1"/>
          </p:cNvSpPr>
          <p:nvPr>
            <p:ph type="title" orient="vert"/>
          </p:nvPr>
        </p:nvSpPr>
        <p:spPr>
          <a:xfrm>
            <a:off x="7391400" y="304801"/>
            <a:ext cx="1447800" cy="5851525"/>
          </a:xfrm>
        </p:spPr>
        <p:txBody>
          <a:bodyPr vert="eaVert"/>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4E39464E-18EE-451E-B912-46C704066590}" type="datetimeFigureOut">
              <a:rPr lang="el-GR" smtClean="0"/>
              <a:pPr/>
              <a:t>22/12/2016</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a:xfrm>
            <a:off x="4361688" y="1026372"/>
            <a:ext cx="457200" cy="441325"/>
          </a:xfrm>
        </p:spPr>
        <p:txBody>
          <a:bodyPr/>
          <a:lstStyle/>
          <a:p>
            <a:fld id="{3FCFAC4D-1E24-4DBA-B236-76EBD5A7DEEE}" type="slidenum">
              <a:rPr lang="el-GR" smtClean="0"/>
              <a:pPr/>
              <a:t>‹#›</a:t>
            </a:fld>
            <a:endParaRPr lang="el-GR"/>
          </a:p>
        </p:txBody>
      </p:sp>
      <p:sp>
        <p:nvSpPr>
          <p:cNvPr id="8" name="Content Placeholder 7"/>
          <p:cNvSpPr>
            <a:spLocks noGrp="1"/>
          </p:cNvSpPr>
          <p:nvPr>
            <p:ph sz="quarter" idx="1"/>
          </p:nvPr>
        </p:nvSpPr>
        <p:spPr>
          <a:xfrm>
            <a:off x="301752" y="1527048"/>
            <a:ext cx="850392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3" name="Rectangle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Footer Placeholder 4"/>
          <p:cNvSpPr>
            <a:spLocks noGrp="1"/>
          </p:cNvSpPr>
          <p:nvPr>
            <p:ph type="ftr" sz="quarter" idx="11"/>
          </p:nvPr>
        </p:nvSpPr>
        <p:spPr/>
        <p:txBody>
          <a:bodyPr/>
          <a:lstStyle/>
          <a:p>
            <a:endParaRPr lang="el-GR"/>
          </a:p>
        </p:txBody>
      </p:sp>
      <p:sp>
        <p:nvSpPr>
          <p:cNvPr id="4" name="Date Placeholder 3"/>
          <p:cNvSpPr>
            <a:spLocks noGrp="1"/>
          </p:cNvSpPr>
          <p:nvPr>
            <p:ph type="dt" sz="half" idx="10"/>
          </p:nvPr>
        </p:nvSpPr>
        <p:spPr/>
        <p:txBody>
          <a:bodyPr/>
          <a:lstStyle/>
          <a:p>
            <a:fld id="{4E39464E-18EE-451E-B912-46C704066590}" type="datetimeFigureOut">
              <a:rPr lang="el-GR" smtClean="0"/>
              <a:pPr/>
              <a:t>22/12/2016</a:t>
            </a:fld>
            <a:endParaRPr lang="el-GR"/>
          </a:p>
        </p:txBody>
      </p:sp>
      <p:sp>
        <p:nvSpPr>
          <p:cNvPr id="8" name="Straight Connector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va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3FCFAC4D-1E24-4DBA-B236-76EBD5A7DEEE}" type="slidenum">
              <a:rPr lang="el-GR" smtClean="0"/>
              <a:pPr/>
              <a:t>‹#›</a:t>
            </a:fld>
            <a:endParaRPr lang="el-GR"/>
          </a:p>
        </p:txBody>
      </p:sp>
      <p:sp>
        <p:nvSpPr>
          <p:cNvPr id="2" name="Titl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758952"/>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a:xfrm>
            <a:off x="5791200" y="6409944"/>
            <a:ext cx="3044952" cy="365760"/>
          </a:xfrm>
        </p:spPr>
        <p:txBody>
          <a:bodyPr/>
          <a:lstStyle/>
          <a:p>
            <a:fld id="{4E39464E-18EE-451E-B912-46C704066590}" type="datetimeFigureOut">
              <a:rPr lang="el-GR" smtClean="0"/>
              <a:pPr/>
              <a:t>22/12/2016</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3FCFAC4D-1E24-4DBA-B236-76EBD5A7DEEE}" type="slidenum">
              <a:rPr lang="el-GR" smtClean="0"/>
              <a:pPr/>
              <a:t>‹#›</a:t>
            </a:fld>
            <a:endParaRPr lang="el-GR"/>
          </a:p>
        </p:txBody>
      </p:sp>
      <p:sp>
        <p:nvSpPr>
          <p:cNvPr id="8" name="Straight Connector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4E39464E-18EE-451E-B912-46C704066590}" type="datetimeFigureOut">
              <a:rPr lang="el-GR" smtClean="0"/>
              <a:pPr/>
              <a:t>22/12/2016</a:t>
            </a:fld>
            <a:endParaRPr lang="el-GR"/>
          </a:p>
        </p:txBody>
      </p:sp>
      <p:sp>
        <p:nvSpPr>
          <p:cNvPr id="8" name="Footer Placeholder 7"/>
          <p:cNvSpPr>
            <a:spLocks noGrp="1"/>
          </p:cNvSpPr>
          <p:nvPr>
            <p:ph type="ftr" sz="quarter" idx="11"/>
          </p:nvPr>
        </p:nvSpPr>
        <p:spPr>
          <a:xfrm>
            <a:off x="304800" y="6409944"/>
            <a:ext cx="3581400" cy="365760"/>
          </a:xfrm>
        </p:spPr>
        <p:txBody>
          <a:bodyPr/>
          <a:lstStyle/>
          <a:p>
            <a:endParaRPr lang="el-GR"/>
          </a:p>
        </p:txBody>
      </p:sp>
      <p:sp>
        <p:nvSpPr>
          <p:cNvPr id="15" name="Straight Connector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Content Placeholder 23"/>
          <p:cNvSpPr>
            <a:spLocks noGrp="1"/>
          </p:cNvSpPr>
          <p:nvPr>
            <p:ph sz="quarter" idx="2"/>
          </p:nvPr>
        </p:nvSpPr>
        <p:spPr>
          <a:xfrm>
            <a:off x="301752" y="2471383"/>
            <a:ext cx="4041648" cy="3818404"/>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Content Placeholder 25"/>
          <p:cNvSpPr>
            <a:spLocks noGrp="1"/>
          </p:cNvSpPr>
          <p:nvPr>
            <p:ph sz="quarter" idx="4"/>
          </p:nvPr>
        </p:nvSpPr>
        <p:spPr>
          <a:xfrm>
            <a:off x="4800600" y="2471383"/>
            <a:ext cx="4038600" cy="382219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Ova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Oval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lide Number Placeholder 8"/>
          <p:cNvSpPr>
            <a:spLocks noGrp="1"/>
          </p:cNvSpPr>
          <p:nvPr>
            <p:ph type="sldNum" sz="quarter" idx="12"/>
          </p:nvPr>
        </p:nvSpPr>
        <p:spPr>
          <a:xfrm>
            <a:off x="4343400" y="1042416"/>
            <a:ext cx="457200" cy="441325"/>
          </a:xfrm>
        </p:spPr>
        <p:txBody>
          <a:bodyPr/>
          <a:lstStyle>
            <a:lvl1pPr algn="ctr">
              <a:defRPr/>
            </a:lvl1pPr>
          </a:lstStyle>
          <a:p>
            <a:fld id="{3FCFAC4D-1E24-4DBA-B236-76EBD5A7DEEE}" type="slidenum">
              <a:rPr lang="el-GR" smtClean="0"/>
              <a:pPr/>
              <a:t>‹#›</a:t>
            </a:fld>
            <a:endParaRPr lang="el-GR"/>
          </a:p>
        </p:txBody>
      </p:sp>
      <p:sp>
        <p:nvSpPr>
          <p:cNvPr id="23" name="Title 22"/>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4E39464E-18EE-451E-B912-46C704066590}" type="datetimeFigureOut">
              <a:rPr lang="el-GR" smtClean="0"/>
              <a:pPr/>
              <a:t>22/12/2016</a:t>
            </a:fld>
            <a:endParaRPr lang="el-GR"/>
          </a:p>
        </p:txBody>
      </p:sp>
      <p:sp>
        <p:nvSpPr>
          <p:cNvPr id="4" name="Footer Placeholder 3"/>
          <p:cNvSpPr>
            <a:spLocks noGrp="1"/>
          </p:cNvSpPr>
          <p:nvPr>
            <p:ph type="ftr" sz="quarter" idx="11"/>
          </p:nvPr>
        </p:nvSpPr>
        <p:spPr/>
        <p:txBody>
          <a:bodyPr/>
          <a:lstStyle/>
          <a:p>
            <a:endParaRPr lang="el-GR"/>
          </a:p>
        </p:txBody>
      </p:sp>
      <p:sp>
        <p:nvSpPr>
          <p:cNvPr id="5" name="Slide Number Placeholder 4"/>
          <p:cNvSpPr>
            <a:spLocks noGrp="1"/>
          </p:cNvSpPr>
          <p:nvPr>
            <p:ph type="sldNum" sz="quarter" idx="12"/>
          </p:nvPr>
        </p:nvSpPr>
        <p:spPr>
          <a:xfrm>
            <a:off x="4343400" y="1036020"/>
            <a:ext cx="457200" cy="441325"/>
          </a:xfrm>
        </p:spPr>
        <p:txBody>
          <a:bodyPr/>
          <a:lstStyle/>
          <a:p>
            <a:fld id="{3FCFAC4D-1E24-4DBA-B236-76EBD5A7DEEE}"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ctangle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Date Placeholder 1"/>
          <p:cNvSpPr>
            <a:spLocks noGrp="1"/>
          </p:cNvSpPr>
          <p:nvPr>
            <p:ph type="dt" sz="half" idx="10"/>
          </p:nvPr>
        </p:nvSpPr>
        <p:spPr/>
        <p:txBody>
          <a:bodyPr/>
          <a:lstStyle/>
          <a:p>
            <a:fld id="{4E39464E-18EE-451E-B912-46C704066590}" type="datetimeFigureOut">
              <a:rPr lang="el-GR" smtClean="0"/>
              <a:pPr/>
              <a:t>22/12/2016</a:t>
            </a:fld>
            <a:endParaRPr lang="el-GR"/>
          </a:p>
        </p:txBody>
      </p:sp>
      <p:sp>
        <p:nvSpPr>
          <p:cNvPr id="3" name="Footer Placeholder 2"/>
          <p:cNvSpPr>
            <a:spLocks noGrp="1"/>
          </p:cNvSpPr>
          <p:nvPr>
            <p:ph type="ftr" sz="quarter" idx="11"/>
          </p:nvPr>
        </p:nvSpPr>
        <p:spPr/>
        <p:txBody>
          <a:bodyPr/>
          <a:lstStyle/>
          <a:p>
            <a:endParaRPr lang="el-GR"/>
          </a:p>
        </p:txBody>
      </p:sp>
      <p:sp>
        <p:nvSpPr>
          <p:cNvPr id="4" name="Slide Number Placeholder 3"/>
          <p:cNvSpPr>
            <a:spLocks noGrp="1"/>
          </p:cNvSpPr>
          <p:nvPr>
            <p:ph type="sldNum" sz="quarter" idx="12"/>
          </p:nvPr>
        </p:nvSpPr>
        <p:spPr>
          <a:xfrm>
            <a:off x="4267200" y="6324600"/>
            <a:ext cx="609600" cy="441324"/>
          </a:xfrm>
        </p:spPr>
        <p:txBody>
          <a:bodyPr/>
          <a:lstStyle>
            <a:lvl1pPr>
              <a:defRPr>
                <a:solidFill>
                  <a:srgbClr val="FFFFFF"/>
                </a:solidFill>
              </a:defRPr>
            </a:lvl1pPr>
          </a:lstStyle>
          <a:p>
            <a:fld id="{3FCFAC4D-1E24-4DBA-B236-76EBD5A7DEEE}"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traight Connector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Content Placeholder 19"/>
          <p:cNvSpPr>
            <a:spLocks noGrp="1"/>
          </p:cNvSpPr>
          <p:nvPr>
            <p:ph sz="quarter" idx="1"/>
          </p:nvPr>
        </p:nvSpPr>
        <p:spPr>
          <a:xfrm>
            <a:off x="3124200" y="685800"/>
            <a:ext cx="5638800" cy="5410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Ov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3FCFAC4D-1E24-4DBA-B236-76EBD5A7DEEE}" type="slidenum">
              <a:rPr lang="el-GR" smtClean="0"/>
              <a:pPr/>
              <a:t>‹#›</a:t>
            </a:fld>
            <a:endParaRPr lang="el-GR"/>
          </a:p>
        </p:txBody>
      </p:sp>
      <p:sp>
        <p:nvSpPr>
          <p:cNvPr id="21" name="Rectangle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p:txBody>
          <a:bodyPr/>
          <a:lstStyle/>
          <a:p>
            <a:fld id="{4E39464E-18EE-451E-B912-46C704066590}" type="datetimeFigureOut">
              <a:rPr lang="el-GR" smtClean="0"/>
              <a:pPr/>
              <a:t>22/12/2016</a:t>
            </a:fld>
            <a:endParaRPr lang="el-GR"/>
          </a:p>
        </p:txBody>
      </p:sp>
      <p:sp>
        <p:nvSpPr>
          <p:cNvPr id="6" name="Footer Placeholder 5"/>
          <p:cNvSpPr>
            <a:spLocks noGrp="1"/>
          </p:cNvSpPr>
          <p:nvPr>
            <p:ph type="ftr" sz="quarter" idx="11"/>
          </p:nvPr>
        </p:nvSpPr>
        <p:spPr>
          <a:xfrm>
            <a:off x="301752" y="6410848"/>
            <a:ext cx="3383280" cy="365760"/>
          </a:xfrm>
        </p:spPr>
        <p:txBody>
          <a:bodyPr/>
          <a:lstStyle/>
          <a:p>
            <a:endParaRPr lang="el-G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va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p>
            <a:fld id="{3FCFAC4D-1E24-4DBA-B236-76EBD5A7DEEE}" type="slidenum">
              <a:rPr lang="el-GR" smtClean="0"/>
              <a:pPr/>
              <a:t>‹#›</a:t>
            </a:fld>
            <a:endParaRPr lang="el-GR"/>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3000375" y="609600"/>
            <a:ext cx="5867400" cy="4267200"/>
          </a:xfrm>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22" name="Rectangle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a:xfrm>
            <a:off x="5788152" y="6404984"/>
            <a:ext cx="3044952" cy="365760"/>
          </a:xfrm>
        </p:spPr>
        <p:txBody>
          <a:bodyPr/>
          <a:lstStyle/>
          <a:p>
            <a:fld id="{4E39464E-18EE-451E-B912-46C704066590}" type="datetimeFigureOut">
              <a:rPr lang="el-GR" smtClean="0"/>
              <a:pPr/>
              <a:t>22/12/2016</a:t>
            </a:fld>
            <a:endParaRPr lang="el-GR"/>
          </a:p>
        </p:txBody>
      </p:sp>
      <p:sp>
        <p:nvSpPr>
          <p:cNvPr id="6" name="Footer Placeholder 5"/>
          <p:cNvSpPr>
            <a:spLocks noGrp="1"/>
          </p:cNvSpPr>
          <p:nvPr>
            <p:ph type="ftr" sz="quarter" idx="11"/>
          </p:nvPr>
        </p:nvSpPr>
        <p:spPr>
          <a:xfrm>
            <a:off x="301752" y="6410848"/>
            <a:ext cx="3584448" cy="365760"/>
          </a:xfrm>
        </p:spPr>
        <p:txBody>
          <a:bodyPr/>
          <a:lstStyle/>
          <a:p>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Date Placeholder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4E39464E-18EE-451E-B912-46C704066590}" type="datetimeFigureOut">
              <a:rPr lang="el-GR" smtClean="0"/>
              <a:pPr/>
              <a:t>22/12/2016</a:t>
            </a:fld>
            <a:endParaRPr lang="el-GR"/>
          </a:p>
        </p:txBody>
      </p:sp>
      <p:sp>
        <p:nvSpPr>
          <p:cNvPr id="3" name="Footer Placeholder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el-GR"/>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Straight Connector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Ova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3FCFAC4D-1E24-4DBA-B236-76EBD5A7DEEE}" type="slidenum">
              <a:rPr lang="el-GR" smtClean="0"/>
              <a:pPr/>
              <a:t>‹#›</a:t>
            </a:fld>
            <a:endParaRPr lang="el-GR"/>
          </a:p>
        </p:txBody>
      </p:sp>
      <p:sp>
        <p:nvSpPr>
          <p:cNvPr id="22" name="Title Placeholder 21"/>
          <p:cNvSpPr>
            <a:spLocks noGrp="1"/>
          </p:cNvSpPr>
          <p:nvPr>
            <p:ph type="title"/>
          </p:nvPr>
        </p:nvSpPr>
        <p:spPr>
          <a:xfrm>
            <a:off x="301752" y="228600"/>
            <a:ext cx="8534400" cy="758952"/>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lt1" tx1="dk1" bg2="lt2" tx2="dk2" accent1="accent1" accent2="accent2" accent3="accent3" accent4="accent4" accent5="accent5" accent6="accent6" hlink="hlink" folHlink="folHlink"/>
  <p:sldLayoutIdLst>
    <p:sldLayoutId id="2147483805" r:id="rId1"/>
    <p:sldLayoutId id="2147483806" r:id="rId2"/>
    <p:sldLayoutId id="2147483807" r:id="rId3"/>
    <p:sldLayoutId id="2147483808" r:id="rId4"/>
    <p:sldLayoutId id="2147483809" r:id="rId5"/>
    <p:sldLayoutId id="2147483810" r:id="rId6"/>
    <p:sldLayoutId id="2147483811" r:id="rId7"/>
    <p:sldLayoutId id="2147483812" r:id="rId8"/>
    <p:sldLayoutId id="2147483813" r:id="rId9"/>
    <p:sldLayoutId id="2147483814" r:id="rId10"/>
    <p:sldLayoutId id="2147483815"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Υπότιτλος"/>
          <p:cNvSpPr>
            <a:spLocks noGrp="1"/>
          </p:cNvSpPr>
          <p:nvPr>
            <p:ph type="subTitle" idx="1"/>
          </p:nvPr>
        </p:nvSpPr>
        <p:spPr>
          <a:xfrm>
            <a:off x="611560" y="1916832"/>
            <a:ext cx="8136904" cy="4680520"/>
          </a:xfrm>
        </p:spPr>
        <p:txBody>
          <a:bodyPr>
            <a:normAutofit/>
          </a:bodyPr>
          <a:lstStyle/>
          <a:p>
            <a:pPr algn="ctr"/>
            <a:r>
              <a:rPr lang="el-GR" sz="2600" b="1" dirty="0" smtClean="0">
                <a:solidFill>
                  <a:schemeClr val="tx1"/>
                </a:solidFill>
              </a:rPr>
              <a:t>ΜΑΘΗΜΑ: ΙΣΤΟΡΙΑ ΚΑΙ ΠΟΛΙΤΙΣΜΟΣ ΣΤΗΝ ΕΚΠΑΙΔΕΥΣΗ</a:t>
            </a:r>
          </a:p>
          <a:p>
            <a:pPr algn="ctr"/>
            <a:r>
              <a:rPr lang="el-GR" sz="2600" b="1" dirty="0" smtClean="0">
                <a:solidFill>
                  <a:schemeClr val="tx1"/>
                </a:solidFill>
              </a:rPr>
              <a:t>ΔΙΔΑΣΚΩΝ: ΑΝΔΡΕΟΥ Α.</a:t>
            </a:r>
          </a:p>
          <a:p>
            <a:pPr algn="ctr"/>
            <a:r>
              <a:rPr lang="el-GR" sz="2600" b="1" dirty="0" smtClean="0">
                <a:solidFill>
                  <a:schemeClr val="tx1"/>
                </a:solidFill>
              </a:rPr>
              <a:t>ΕΞΑΜΗΝΟ: Ζ’</a:t>
            </a:r>
          </a:p>
          <a:p>
            <a:pPr algn="ctr"/>
            <a:r>
              <a:rPr lang="el-GR" b="1" dirty="0" smtClean="0">
                <a:solidFill>
                  <a:schemeClr val="tx1"/>
                </a:solidFill>
              </a:rPr>
              <a:t>ΘΕΜΑ: </a:t>
            </a:r>
            <a:r>
              <a:rPr lang="el-GR" cap="none" dirty="0" smtClean="0">
                <a:solidFill>
                  <a:schemeClr val="tx1"/>
                </a:solidFill>
              </a:rPr>
              <a:t>Παρουσίαση του κεφαλαίου 3 «Η προσωπικοποίηση της πολιτισμικής ποικιλομορφίας» από το βιβλίο «Ο πολιτισμός στη σχολική μάθηση</a:t>
            </a:r>
            <a:r>
              <a:rPr lang="el-GR" dirty="0" smtClean="0">
                <a:solidFill>
                  <a:schemeClr val="tx1"/>
                </a:solidFill>
              </a:rPr>
              <a:t>» της </a:t>
            </a:r>
            <a:r>
              <a:rPr lang="en-US" dirty="0" smtClean="0">
                <a:solidFill>
                  <a:schemeClr val="tx1"/>
                </a:solidFill>
              </a:rPr>
              <a:t>Etta R. </a:t>
            </a:r>
            <a:r>
              <a:rPr lang="en-US" dirty="0" err="1" smtClean="0">
                <a:solidFill>
                  <a:schemeClr val="tx1"/>
                </a:solidFill>
              </a:rPr>
              <a:t>Hollins</a:t>
            </a:r>
            <a:r>
              <a:rPr lang="en-US" dirty="0" smtClean="0">
                <a:solidFill>
                  <a:schemeClr val="tx1"/>
                </a:solidFill>
              </a:rPr>
              <a:t>.</a:t>
            </a:r>
            <a:endParaRPr lang="el-GR" dirty="0">
              <a:solidFill>
                <a:schemeClr val="tx1"/>
              </a:solidFill>
            </a:endParaRPr>
          </a:p>
          <a:p>
            <a:pPr algn="ctr"/>
            <a:r>
              <a:rPr lang="el-GR" b="1" dirty="0" smtClean="0">
                <a:solidFill>
                  <a:schemeClr val="tx1"/>
                </a:solidFill>
              </a:rPr>
              <a:t>ΓΚΙΛΙΝΑ ΑΙΚΑΤΕΡΙΝΗ Α.Ε.Μ.: 3558</a:t>
            </a:r>
          </a:p>
          <a:p>
            <a:pPr algn="ctr"/>
            <a:r>
              <a:rPr lang="el-GR" b="1" dirty="0" smtClean="0">
                <a:solidFill>
                  <a:schemeClr val="tx1"/>
                </a:solidFill>
              </a:rPr>
              <a:t>ΠΑΧΗ ΕΥΓΕΝΙΑ Α.Ε.Μ.: 3621</a:t>
            </a:r>
          </a:p>
          <a:p>
            <a:pPr algn="ctr"/>
            <a:r>
              <a:rPr lang="el-GR" b="1" dirty="0" smtClean="0">
                <a:solidFill>
                  <a:schemeClr val="tx1"/>
                </a:solidFill>
              </a:rPr>
              <a:t>ΠΕΡΔΙΚΗ ΕΥΓΕΝΙΑ – ΚΟΡΙΝΑ Α.Ε.Μ.:3668</a:t>
            </a:r>
          </a:p>
          <a:p>
            <a:endParaRPr lang="el-GR" b="1" dirty="0"/>
          </a:p>
        </p:txBody>
      </p:sp>
      <p:sp>
        <p:nvSpPr>
          <p:cNvPr id="2" name="1 - Τίτλος"/>
          <p:cNvSpPr>
            <a:spLocks noGrp="1"/>
          </p:cNvSpPr>
          <p:nvPr>
            <p:ph type="ctrTitle"/>
          </p:nvPr>
        </p:nvSpPr>
        <p:spPr>
          <a:xfrm>
            <a:off x="683568" y="404664"/>
            <a:ext cx="7772400" cy="1470025"/>
          </a:xfrm>
        </p:spPr>
        <p:txBody>
          <a:bodyPr>
            <a:normAutofit/>
          </a:bodyPr>
          <a:lstStyle/>
          <a:p>
            <a:r>
              <a:rPr lang="el-GR" sz="2800" b="1" dirty="0" smtClean="0"/>
              <a:t>ΠΑΙΔΑΓΩΓΙΚΟ ΤΜΗΜΑ ΔΗΜΟΤΙΚΗΣ ΕΚΠΑΙΔΕΥΣΗΣ </a:t>
            </a:r>
            <a:endParaRPr lang="el-GR" sz="2800" b="1"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357158" y="285728"/>
            <a:ext cx="8534400" cy="758952"/>
          </a:xfrm>
        </p:spPr>
        <p:txBody>
          <a:bodyPr>
            <a:normAutofit fontScale="90000"/>
          </a:bodyPr>
          <a:lstStyle/>
          <a:p>
            <a:r>
              <a:rPr lang="el-GR" sz="3200" b="1" dirty="0" smtClean="0"/>
              <a:t>ΑΠΟΠΟΛΩΣΗ ΤΗΣ ΦΥΛΕΤΙΚΗΣ ΤΑΥΤΟΤΗΤΑΣ</a:t>
            </a:r>
            <a:endParaRPr lang="el-GR" sz="3200" b="1" dirty="0"/>
          </a:p>
        </p:txBody>
      </p:sp>
      <p:sp>
        <p:nvSpPr>
          <p:cNvPr id="3" name="2 - Θέση περιεχομένου"/>
          <p:cNvSpPr>
            <a:spLocks noGrp="1"/>
          </p:cNvSpPr>
          <p:nvPr>
            <p:ph sz="quarter" idx="1"/>
          </p:nvPr>
        </p:nvSpPr>
        <p:spPr/>
        <p:txBody>
          <a:bodyPr>
            <a:normAutofit/>
          </a:bodyPr>
          <a:lstStyle/>
          <a:p>
            <a:pPr indent="324000" algn="just">
              <a:buNone/>
            </a:pPr>
            <a:r>
              <a:rPr lang="el-GR" dirty="0" smtClean="0"/>
              <a:t> Η διαμόρφωση μιας λευκής θετικής φυλετικής ταυτότητας επιτυγχάνεται μέσα από μια διαδικασία  σταδίων.</a:t>
            </a:r>
          </a:p>
          <a:p>
            <a:pPr indent="324000" algn="just">
              <a:buNone/>
            </a:pPr>
            <a:endParaRPr lang="el-GR" dirty="0"/>
          </a:p>
          <a:p>
            <a:pPr indent="324000" algn="just">
              <a:buNone/>
            </a:pPr>
            <a:r>
              <a:rPr lang="en-US" dirty="0" smtClean="0"/>
              <a:t>Helms (1990)</a:t>
            </a:r>
            <a:r>
              <a:rPr lang="el-GR" dirty="0" smtClean="0"/>
              <a:t>: Η σταδιακή διαμόρφωση μιας θετικής λευκής φυλετικής ταυτότητας αποτελείται από δυο διαδικασίες: α) την εγκατάλειψη του ρατσισμού και β) τη διαμόρφωση μιας μη ρατσιστικής λευκής ταυτότητας.</a:t>
            </a:r>
            <a:endParaRPr lang="el-GR" dirty="0"/>
          </a:p>
        </p:txBody>
      </p:sp>
    </p:spTree>
  </p:cSld>
  <p:clrMapOvr>
    <a:masterClrMapping/>
  </p:clrMapOvr>
  <p:transition>
    <p:wipe dir="d"/>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285720" y="357166"/>
            <a:ext cx="8534400" cy="758952"/>
          </a:xfrm>
        </p:spPr>
        <p:txBody>
          <a:bodyPr>
            <a:normAutofit fontScale="90000"/>
          </a:bodyPr>
          <a:lstStyle/>
          <a:p>
            <a:r>
              <a:rPr lang="el-GR" sz="3200" b="1" dirty="0" smtClean="0"/>
              <a:t>ΤΑ ΣΤΑΔΙΑ ΤΗΣ ΛΕΥΚΗΣ ΦΥΛΕΤΙΚΗΣ ΤΑΥΤΟΤΗΤΑΣ</a:t>
            </a:r>
            <a:endParaRPr lang="el-GR" sz="3200" b="1" dirty="0"/>
          </a:p>
        </p:txBody>
      </p:sp>
      <p:sp>
        <p:nvSpPr>
          <p:cNvPr id="3" name="2 - Θέση περιεχομένου"/>
          <p:cNvSpPr>
            <a:spLocks noGrp="1"/>
          </p:cNvSpPr>
          <p:nvPr>
            <p:ph sz="quarter" idx="1"/>
          </p:nvPr>
        </p:nvSpPr>
        <p:spPr/>
        <p:txBody>
          <a:bodyPr>
            <a:normAutofit fontScale="92500" lnSpcReduction="20000"/>
          </a:bodyPr>
          <a:lstStyle/>
          <a:p>
            <a:pPr algn="just">
              <a:buNone/>
            </a:pPr>
            <a:r>
              <a:rPr lang="el-GR" dirty="0" smtClean="0"/>
              <a:t>  Το μον</a:t>
            </a:r>
            <a:r>
              <a:rPr lang="el-GR" dirty="0"/>
              <a:t>τ</a:t>
            </a:r>
            <a:r>
              <a:rPr lang="el-GR" dirty="0" smtClean="0"/>
              <a:t>έλο της λευκής φυλετικής ταυτότητας που παρουσιάζει η </a:t>
            </a:r>
            <a:r>
              <a:rPr lang="en-US" dirty="0" smtClean="0"/>
              <a:t>Helms</a:t>
            </a:r>
            <a:r>
              <a:rPr lang="el-GR" dirty="0" smtClean="0"/>
              <a:t> (1990)</a:t>
            </a:r>
            <a:r>
              <a:rPr lang="en-US" dirty="0" smtClean="0"/>
              <a:t>, </a:t>
            </a:r>
            <a:r>
              <a:rPr lang="el-GR" dirty="0" smtClean="0"/>
              <a:t>αποτελείται από </a:t>
            </a:r>
            <a:r>
              <a:rPr lang="el-GR" u="sng" dirty="0" smtClean="0"/>
              <a:t>6 στάδια:</a:t>
            </a:r>
          </a:p>
          <a:p>
            <a:pPr algn="just">
              <a:buNone/>
            </a:pPr>
            <a:endParaRPr lang="el-GR" u="sng" dirty="0" smtClean="0"/>
          </a:p>
          <a:p>
            <a:pPr algn="just"/>
            <a:r>
              <a:rPr lang="el-GR" b="1" dirty="0" smtClean="0"/>
              <a:t>Στάδιο 1</a:t>
            </a:r>
            <a:r>
              <a:rPr lang="el-GR" dirty="0" smtClean="0"/>
              <a:t> </a:t>
            </a:r>
            <a:r>
              <a:rPr lang="el-GR" b="1" dirty="0" smtClean="0"/>
              <a:t>Επαφή</a:t>
            </a:r>
            <a:r>
              <a:rPr lang="el-GR" dirty="0" smtClean="0"/>
              <a:t>: Η αποδοχή και η εξέλιξη των μη λευκών απαιτούν συμμόρφωση στις συμπεριφορές των λευκών. Στο στάδιο αυτό οι λευκοί υποστηρίζουν ότι δεν έχει σημασία το χρώμα και ότι όλοι οι άνθρωποι είναι ίδιοι.</a:t>
            </a:r>
          </a:p>
          <a:p>
            <a:pPr indent="342900" algn="just">
              <a:buNone/>
            </a:pPr>
            <a:r>
              <a:rPr lang="el-GR" u="sng" dirty="0" smtClean="0"/>
              <a:t>Εκπαιδευτικοί</a:t>
            </a:r>
            <a:r>
              <a:rPr lang="el-GR" dirty="0" smtClean="0"/>
              <a:t>: υποστηρίζουν ότι οι μαθητές πρέπει να συμμορφωθούν σύμφωνα με τη συμπεριφορά και τις αξίες των λευκών. Οι μη λευκοί μαθητές θεωρούν ότι οι λευκοί εκπαιδευτικοί είναι ρατσιστές και κάνουν διακρίσεις με μαθητές που αφομοιώνονται.</a:t>
            </a:r>
            <a:endParaRPr lang="el-GR" dirty="0"/>
          </a:p>
        </p:txBody>
      </p:sp>
    </p:spTree>
  </p:cSld>
  <p:clrMapOvr>
    <a:masterClrMapping/>
  </p:clrMapOvr>
  <p:transition>
    <p:wipe dir="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sz="quarter" idx="1"/>
          </p:nvPr>
        </p:nvSpPr>
        <p:spPr>
          <a:xfrm>
            <a:off x="500034" y="1428736"/>
            <a:ext cx="8229600" cy="4525963"/>
          </a:xfrm>
        </p:spPr>
        <p:txBody>
          <a:bodyPr>
            <a:normAutofit lnSpcReduction="10000"/>
          </a:bodyPr>
          <a:lstStyle/>
          <a:p>
            <a:pPr algn="just"/>
            <a:r>
              <a:rPr lang="el-GR" dirty="0" smtClean="0"/>
              <a:t> </a:t>
            </a:r>
            <a:r>
              <a:rPr lang="el-GR" b="1" dirty="0" smtClean="0"/>
              <a:t>Στάδιο 2 </a:t>
            </a:r>
            <a:r>
              <a:rPr lang="el-GR" b="1" dirty="0" err="1" smtClean="0"/>
              <a:t>Απένταξη</a:t>
            </a:r>
            <a:r>
              <a:rPr lang="el-GR" b="1" dirty="0" smtClean="0"/>
              <a:t>: </a:t>
            </a:r>
            <a:r>
              <a:rPr lang="el-GR" dirty="0" smtClean="0"/>
              <a:t>Οι λευκοί αμφισβητούν όσα πιστεύουν σχετικά με τους μη λευκούς. Συνειδητοποιούν ότι δεν υπάρχει δικαιοσύνη και ισότητα για όλους. Όμως η πίεση που ασκεί ο λευκός πολιτισμός στα μέλη του, έχει σκοπό τη συμμόρφωση σύμφωνα με τους κοινωνικούς κανόνες . </a:t>
            </a:r>
          </a:p>
          <a:p>
            <a:pPr indent="342900" algn="just">
              <a:buNone/>
            </a:pPr>
            <a:r>
              <a:rPr lang="el-GR" u="sng" dirty="0" smtClean="0"/>
              <a:t>Εκπαιδευτικοί</a:t>
            </a:r>
            <a:r>
              <a:rPr lang="el-GR" dirty="0" smtClean="0"/>
              <a:t>: στο στάδιο αυτό οι εκπαιδευτικοί είναι ασταθείς στον τρόπο μεταχείρισης των μη λευκών μαθητών. Άλλες φορές είναι δίκαιοι και άλλες προκατειλημμένοι.</a:t>
            </a:r>
            <a:endParaRPr lang="el-GR" u="sng" dirty="0" smtClean="0"/>
          </a:p>
          <a:p>
            <a:pPr>
              <a:buNone/>
            </a:pPr>
            <a:endParaRPr lang="el-GR" b="1" dirty="0"/>
          </a:p>
        </p:txBody>
      </p:sp>
    </p:spTree>
  </p:cSld>
  <p:clrMapOvr>
    <a:masterClrMapping/>
  </p:clrMapOvr>
  <p:transition>
    <p:wipe dir="d"/>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sz="quarter" idx="1"/>
          </p:nvPr>
        </p:nvSpPr>
        <p:spPr>
          <a:xfrm>
            <a:off x="500034" y="1357298"/>
            <a:ext cx="8229600" cy="4525963"/>
          </a:xfrm>
        </p:spPr>
        <p:txBody>
          <a:bodyPr>
            <a:normAutofit lnSpcReduction="10000"/>
          </a:bodyPr>
          <a:lstStyle/>
          <a:p>
            <a:pPr algn="just"/>
            <a:r>
              <a:rPr lang="el-GR" b="1" dirty="0" smtClean="0"/>
              <a:t>Στάδιο 3 Επανένταξη</a:t>
            </a:r>
            <a:r>
              <a:rPr lang="el-GR" dirty="0" smtClean="0"/>
              <a:t>: Οι λευκοί αποδέχεται τον τίτλο της ανωτερότητας. Θεωρούν ότι έχουν κερδίσει αυτόν τον τίτλο επάξια. Τα συναισθήματα ενοχής που προέρχονται από τις εμπειρίες των λευκών και την πίεση της ομάδας για συμμόρφωση αντικαθίστανται από αίσθημα θυμού ή φόβου και αντιδρούν για το συμφέρον των λευκών.</a:t>
            </a:r>
          </a:p>
          <a:p>
            <a:pPr indent="342900" algn="just">
              <a:buNone/>
            </a:pPr>
            <a:r>
              <a:rPr lang="el-GR" u="sng" dirty="0" smtClean="0"/>
              <a:t>Εκπαιδευτικοί</a:t>
            </a:r>
            <a:r>
              <a:rPr lang="el-GR" dirty="0" smtClean="0"/>
              <a:t>: αρνούνται την ισοτιμία μεταξύ των λευκών και μη λευκών μαθητών. Διαιωνίζουν την αντίληψη της ανωτερότητας των λευκών μαθητών.</a:t>
            </a:r>
          </a:p>
        </p:txBody>
      </p:sp>
    </p:spTree>
  </p:cSld>
  <p:clrMapOvr>
    <a:masterClrMapping/>
  </p:clrMapOvr>
  <p:transition>
    <p:wipe dir="d"/>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sz="quarter" idx="1"/>
          </p:nvPr>
        </p:nvSpPr>
        <p:spPr>
          <a:xfrm>
            <a:off x="467544" y="476672"/>
            <a:ext cx="8496944" cy="5688632"/>
          </a:xfrm>
        </p:spPr>
        <p:txBody>
          <a:bodyPr>
            <a:normAutofit fontScale="92500"/>
          </a:bodyPr>
          <a:lstStyle/>
          <a:p>
            <a:pPr algn="just"/>
            <a:r>
              <a:rPr lang="el-GR" b="1" dirty="0" smtClean="0"/>
              <a:t>Στάδιο 4 </a:t>
            </a:r>
            <a:r>
              <a:rPr lang="el-GR" b="1" dirty="0" err="1" smtClean="0"/>
              <a:t>Ψευδο</a:t>
            </a:r>
            <a:r>
              <a:rPr lang="el-GR" b="1" dirty="0" smtClean="0"/>
              <a:t>-ανεξαρτησία</a:t>
            </a:r>
            <a:r>
              <a:rPr lang="el-GR" dirty="0" smtClean="0"/>
              <a:t>: Οι λευκοί αμφισβητούν τις απόψεις για την κατωτερότητα των μη λευκών. Αναγνωρίζουν ότι οι λευκοί συμβάλλουν στη διαιώνιση του ρατσισμού και αρχίζουν την αναζήτηση πληροφοριών για τους μη λευκούς. Υπάρχουν και κάποια άτομα που ενδέχεται να δράσουν αποτελεσματικά εξαλείφοντας το ρατσισμό. Οι μη λευκοί θεωρούν αυτά τα άτομα εξαιρέσεις ή αντιδρούν με σκεπτικισμό.</a:t>
            </a:r>
          </a:p>
          <a:p>
            <a:pPr indent="342900" algn="just">
              <a:buNone/>
            </a:pPr>
            <a:r>
              <a:rPr lang="el-GR" u="sng" dirty="0" smtClean="0"/>
              <a:t>Εκπαιδευτικοί</a:t>
            </a:r>
            <a:r>
              <a:rPr lang="el-GR" dirty="0" smtClean="0"/>
              <a:t>: διακρίνονται από ευσυνειδησία και  φροντίδα προς τους μαθητές. Είναι θετικοί ως προς την προσθήκη της ιστορίας και του πολιτισμού στο ΑΠΣ. Τέλος, καταβάλουν μεγάλη προσπάθεια για να συγκεντρώσουν πληροφορίες για τους νέους μαθητές.</a:t>
            </a:r>
            <a:endParaRPr lang="el-GR" dirty="0"/>
          </a:p>
        </p:txBody>
      </p:sp>
    </p:spTree>
  </p:cSld>
  <p:clrMapOvr>
    <a:masterClrMapping/>
  </p:clrMapOvr>
  <p:transition>
    <p:fad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sz="quarter" idx="1"/>
          </p:nvPr>
        </p:nvSpPr>
        <p:spPr>
          <a:xfrm>
            <a:off x="500034" y="928670"/>
            <a:ext cx="8229600" cy="4525963"/>
          </a:xfrm>
        </p:spPr>
        <p:txBody>
          <a:bodyPr>
            <a:normAutofit/>
          </a:bodyPr>
          <a:lstStyle/>
          <a:p>
            <a:pPr algn="just"/>
            <a:r>
              <a:rPr lang="el-GR" b="1" dirty="0" smtClean="0"/>
              <a:t>Στάδιο 5 Εμβάπτιση/Ανάδυση</a:t>
            </a:r>
            <a:r>
              <a:rPr lang="el-GR" dirty="0" smtClean="0"/>
              <a:t>: Οι λευκοί αντικαθιστούν στερεότυπα για τη δική τους ομάδα και τις άλλες εθνοτικές ομάδες μέσα από ακριβείς πληροφορίες.</a:t>
            </a:r>
          </a:p>
          <a:p>
            <a:pPr indent="342900" algn="just">
              <a:buNone/>
            </a:pPr>
            <a:r>
              <a:rPr lang="el-GR" u="sng" dirty="0" smtClean="0"/>
              <a:t>Εκπαιδευτικοί</a:t>
            </a:r>
            <a:r>
              <a:rPr lang="el-GR" dirty="0" smtClean="0"/>
              <a:t>: προσπαθούν να κατανοήσουν τις πληροφορίες για τους μαθητές και τις χρησιμοποιούν προς όφελος των μαθητών, επιτρέποντας στους μαθητές να χρησιμοποιήσουν τη προσωπική τους χροιά στις εργασίες τους.</a:t>
            </a:r>
            <a:endParaRPr lang="el-GR" dirty="0"/>
          </a:p>
        </p:txBody>
      </p:sp>
    </p:spTree>
  </p:cSld>
  <p:clrMapOvr>
    <a:masterClrMapping/>
  </p:clrMapOvr>
  <p:transition>
    <p:fad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sz="quarter" idx="1"/>
          </p:nvPr>
        </p:nvSpPr>
        <p:spPr>
          <a:xfrm>
            <a:off x="500034" y="1142984"/>
            <a:ext cx="8229600" cy="4525963"/>
          </a:xfrm>
        </p:spPr>
        <p:txBody>
          <a:bodyPr>
            <a:normAutofit/>
          </a:bodyPr>
          <a:lstStyle/>
          <a:p>
            <a:pPr algn="just"/>
            <a:r>
              <a:rPr lang="el-GR" b="1" dirty="0" smtClean="0"/>
              <a:t>Στάδιο 6 Αυτονομία</a:t>
            </a:r>
            <a:r>
              <a:rPr lang="el-GR" dirty="0" smtClean="0"/>
              <a:t>: Ο ορισμός της ιδιότητας του λευκού έχει αποκτήσει θετική χροιά και ο όρος φυλής έχει αντικατασταθεί από τον όρο εθνότητα. Οι λευκοί βρίσκονται σε θέση να συνυπάρξουν αρμονικά με πολιτισμικά ποικιλόμορφες ομάδες.</a:t>
            </a:r>
          </a:p>
          <a:p>
            <a:pPr algn="just">
              <a:buNone/>
            </a:pPr>
            <a:r>
              <a:rPr lang="el-GR" u="sng" dirty="0" smtClean="0"/>
              <a:t>Εκπαιδευτικοί</a:t>
            </a:r>
            <a:r>
              <a:rPr lang="el-GR" dirty="0" smtClean="0"/>
              <a:t>: εκτελούν την εκπαιδευτική διαδικασία βασισμένοι στη γνώση για το διαφορετικό πολιτισμικό και βιωματικό υπόβαθρο.</a:t>
            </a:r>
            <a:endParaRPr lang="el-GR" dirty="0"/>
          </a:p>
        </p:txBody>
      </p:sp>
    </p:spTree>
  </p:cSld>
  <p:clrMapOvr>
    <a:masterClrMapping/>
  </p:clrMapOvr>
  <p:transition>
    <p:fad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357158" y="357166"/>
            <a:ext cx="8534400" cy="758952"/>
          </a:xfrm>
        </p:spPr>
        <p:txBody>
          <a:bodyPr>
            <a:normAutofit fontScale="90000"/>
          </a:bodyPr>
          <a:lstStyle/>
          <a:p>
            <a:r>
              <a:rPr lang="el-GR" sz="3200" b="1" dirty="0" smtClean="0"/>
              <a:t>ΤΑ ΣΤΑΔΙΑ ΤΗΣ ΜΗ ΛΕΥΚΗΣ ΦΥΛΕΤΙΚΗΣ ΤΑΥΤΟΤΗΤΑΣ</a:t>
            </a:r>
            <a:endParaRPr lang="el-GR" sz="3200" b="1" dirty="0"/>
          </a:p>
        </p:txBody>
      </p:sp>
      <p:sp>
        <p:nvSpPr>
          <p:cNvPr id="3" name="2 - Θέση περιεχομένου"/>
          <p:cNvSpPr>
            <a:spLocks noGrp="1"/>
          </p:cNvSpPr>
          <p:nvPr>
            <p:ph sz="quarter" idx="1"/>
          </p:nvPr>
        </p:nvSpPr>
        <p:spPr/>
        <p:txBody>
          <a:bodyPr>
            <a:normAutofit fontScale="92500" lnSpcReduction="20000"/>
          </a:bodyPr>
          <a:lstStyle/>
          <a:p>
            <a:pPr algn="just">
              <a:buNone/>
            </a:pPr>
            <a:r>
              <a:rPr lang="el-GR" dirty="0" smtClean="0"/>
              <a:t>Η αρνητική φυλετική ταυτότητα των λευκών επηρεάζει τη φυλετική ταυτότητα των μη λευκών.</a:t>
            </a:r>
          </a:p>
          <a:p>
            <a:pPr indent="342900" algn="just">
              <a:buNone/>
            </a:pPr>
            <a:r>
              <a:rPr lang="en-US" dirty="0" smtClean="0"/>
              <a:t>Whitaker</a:t>
            </a:r>
            <a:r>
              <a:rPr lang="el-GR" dirty="0" smtClean="0"/>
              <a:t>: «Γνωρίζοντας ότι η φυλή μπορεί να υπονομεύσει την κοινωνική θέση, οι Αφρικανοί Αμερικανοί συχνά αντιδρούν επιθετικά για να αποφύγουν την αμηχανία. Μια γυναίκα, δικηγόρος με σπουδές στο </a:t>
            </a:r>
            <a:r>
              <a:rPr lang="en-US" dirty="0" smtClean="0"/>
              <a:t>Harvard</a:t>
            </a:r>
            <a:r>
              <a:rPr lang="el-GR" dirty="0" smtClean="0"/>
              <a:t>, κρατάει μια τσάντα μάρκας </a:t>
            </a:r>
            <a:r>
              <a:rPr lang="en-US" dirty="0" smtClean="0"/>
              <a:t> Bally</a:t>
            </a:r>
            <a:r>
              <a:rPr lang="el-GR" dirty="0" smtClean="0"/>
              <a:t>, όταν επισκέπτεται ορισμένα καταστήματα επώνυμων προϊόντων. Σαν μάγισσα που ξορκίζει το κακό με ένα μαγικό ραβδί, κρατά την τσάντα μπροστά της για να προλάβει τυχόν φυλετικά συμπεράσματα, ελπίζοντας ότι οι υπάλληλοι θα θεωρήσουν την τσάντα ως απόδειξη ότι δικαιούται να μπει στο κατάστημα.»</a:t>
            </a:r>
            <a:endParaRPr lang="el-GR" dirty="0"/>
          </a:p>
        </p:txBody>
      </p:sp>
    </p:spTree>
  </p:cSld>
  <p:clrMapOvr>
    <a:masterClrMapping/>
  </p:clrMapOvr>
  <p:transition>
    <p:fad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sz="quarter" idx="1"/>
          </p:nvPr>
        </p:nvSpPr>
        <p:spPr>
          <a:xfrm>
            <a:off x="467544" y="548680"/>
            <a:ext cx="8229600" cy="5616624"/>
          </a:xfrm>
        </p:spPr>
        <p:txBody>
          <a:bodyPr>
            <a:normAutofit/>
          </a:bodyPr>
          <a:lstStyle/>
          <a:p>
            <a:pPr algn="just"/>
            <a:r>
              <a:rPr lang="el-GR" b="1" dirty="0" smtClean="0"/>
              <a:t>Στάδιο 1 </a:t>
            </a:r>
            <a:r>
              <a:rPr lang="el-GR" b="1" dirty="0" err="1" smtClean="0"/>
              <a:t>Προσυνάντηση</a:t>
            </a:r>
            <a:r>
              <a:rPr lang="el-GR" dirty="0" smtClean="0"/>
              <a:t>: Οι μη λευκοί υιοθετούν αξίες και συμπεριφορές με στόχο να αφομοιωθούν με τους λευκούς. Το στάδιο πριν τη συνάντηση διακρίνεται σε 2 φάσεις: α) την ενεργητική, όπου οι μη λευκοί εξιδανικεύουν τον πολιτισμό των λευκών και β) την παθητική όπου ο προσανατολισμός του μη λευκού ενισχύεται  από τον προσανατολισμό της λευκής φυλετική ομάδας.</a:t>
            </a:r>
          </a:p>
          <a:p>
            <a:pPr algn="just"/>
            <a:r>
              <a:rPr lang="el-GR" dirty="0" smtClean="0"/>
              <a:t>Οι μη λευκοί εκπαιδευτικοί ταυτίζονται με τους λευκούς, δείχνουν προτιμήσεις και συμπεριφορές όμοιες με αυτές των εκπαιδευτικών στα πρώιμα στάδια της λευκής φυλετικής ταυτότητας.</a:t>
            </a:r>
            <a:endParaRPr lang="el-GR" dirty="0"/>
          </a:p>
        </p:txBody>
      </p:sp>
    </p:spTree>
  </p:cSld>
  <p:clrMapOvr>
    <a:masterClrMapping/>
  </p:clrMapOvr>
  <p:transition>
    <p:fade thruBlk="1"/>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sz="quarter" idx="1"/>
          </p:nvPr>
        </p:nvSpPr>
        <p:spPr>
          <a:xfrm>
            <a:off x="467544" y="476672"/>
            <a:ext cx="8229600" cy="5832648"/>
          </a:xfrm>
        </p:spPr>
        <p:txBody>
          <a:bodyPr>
            <a:normAutofit/>
          </a:bodyPr>
          <a:lstStyle/>
          <a:p>
            <a:pPr algn="just"/>
            <a:r>
              <a:rPr lang="el-GR" b="1" dirty="0" smtClean="0"/>
              <a:t>Στάδιο 2 Συνάντηση</a:t>
            </a:r>
            <a:r>
              <a:rPr lang="el-GR" dirty="0" smtClean="0"/>
              <a:t>:</a:t>
            </a:r>
            <a:r>
              <a:rPr lang="el-GR" b="1" dirty="0" smtClean="0"/>
              <a:t> </a:t>
            </a:r>
            <a:r>
              <a:rPr lang="el-GR" dirty="0" smtClean="0"/>
              <a:t>Οι μη λευκοί συνειδητοποιούν ότι είναι δύσκολο να καταστούν αποδεκτοί από τους λευκούς. Οι μη λευκοί βιώνουν τα αισθήματα άγχους, σύγχυσης κατάθλιψη κλπ. Έτσι τα άτομα αρχίζουν να διαμορφώνουν τη νέα τους ταυτότητα σε σύνδεση με τη φυλετική τους ομάδα.</a:t>
            </a:r>
          </a:p>
          <a:p>
            <a:pPr algn="just"/>
            <a:r>
              <a:rPr lang="el-GR" dirty="0" smtClean="0"/>
              <a:t>Οι εκπαιδευτικοί επιδιώκουν τη σύναψη των σχέσεων με τη δική τους εθνοτική ομάδα. Η συμπεριφορά τους είναι ασταθής, εναλλάσσεται μεταξύ της </a:t>
            </a:r>
            <a:r>
              <a:rPr lang="el-GR" dirty="0" err="1" smtClean="0"/>
              <a:t>εθνοτικής</a:t>
            </a:r>
            <a:r>
              <a:rPr lang="el-GR" dirty="0" smtClean="0"/>
              <a:t> και της παλαιάς φυλετικής ταυτότητας.</a:t>
            </a:r>
          </a:p>
          <a:p>
            <a:endParaRPr lang="el-GR" b="1" dirty="0"/>
          </a:p>
        </p:txBody>
      </p:sp>
    </p:spTree>
  </p:cSld>
  <p:clrMapOvr>
    <a:masterClrMapping/>
  </p:clrMapOvr>
  <p:transition>
    <p:fade thruBlk="1"/>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ΕΡΩΤΗΣΕΙΣ ΚΕΦΑΛΑΙΟΥ</a:t>
            </a:r>
            <a:endParaRPr lang="en-US" dirty="0"/>
          </a:p>
        </p:txBody>
      </p:sp>
      <p:sp>
        <p:nvSpPr>
          <p:cNvPr id="3" name="Content Placeholder 2"/>
          <p:cNvSpPr>
            <a:spLocks noGrp="1"/>
          </p:cNvSpPr>
          <p:nvPr>
            <p:ph sz="quarter" idx="1"/>
          </p:nvPr>
        </p:nvSpPr>
        <p:spPr/>
        <p:txBody>
          <a:bodyPr>
            <a:normAutofit fontScale="92500" lnSpcReduction="10000"/>
          </a:bodyPr>
          <a:lstStyle/>
          <a:p>
            <a:pPr>
              <a:buFont typeface="Arial" pitchFamily="34" charset="0"/>
              <a:buChar char="•"/>
            </a:pPr>
            <a:r>
              <a:rPr lang="el-GR" dirty="0" smtClean="0"/>
              <a:t>Ποιά είναι η σχέση μεταξύ εθνοτικής και φυλετικής ταυτότητας;</a:t>
            </a:r>
          </a:p>
          <a:p>
            <a:pPr>
              <a:buFont typeface="Arial" pitchFamily="34" charset="0"/>
              <a:buChar char="•"/>
            </a:pPr>
            <a:r>
              <a:rPr lang="el-GR" dirty="0" smtClean="0"/>
              <a:t>Το δηλωτικό απόφθεγμα (</a:t>
            </a:r>
            <a:r>
              <a:rPr lang="en-US" dirty="0" smtClean="0"/>
              <a:t>motto</a:t>
            </a:r>
            <a:r>
              <a:rPr lang="el-GR" dirty="0" smtClean="0"/>
              <a:t>) των Ηνωμένων Πολιτειών είναι </a:t>
            </a:r>
            <a:r>
              <a:rPr lang="en-US" dirty="0" smtClean="0"/>
              <a:t>E Pluribus Unum, </a:t>
            </a:r>
            <a:r>
              <a:rPr lang="el-GR" dirty="0" smtClean="0"/>
              <a:t>εκ των πολλών ένας. Είναι δυνατόν να ενθαρρύνουμε την εθνική ενότητα, διατηρώντας ταυτόχρονα την εθνική και πολιτισμική ποικιλομορφία;</a:t>
            </a:r>
          </a:p>
          <a:p>
            <a:pPr>
              <a:buFont typeface="Arial" pitchFamily="34" charset="0"/>
              <a:buChar char="•"/>
            </a:pPr>
            <a:r>
              <a:rPr lang="el-GR" dirty="0" smtClean="0"/>
              <a:t>Γιατί ο όρος πολιτισμικά ποικιλόμορφος χρησιμοποιείται συχνά ως αναφορά στις «εθνοτικές μειονότητες»; Πρέπει οι Ευρω-αμερικανοί να θεωρούνται μέρος της πολιτισμικά ποικιλόμορφης σύνθεσης του αμερικανικού έθνους;</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sz="quarter" idx="1"/>
          </p:nvPr>
        </p:nvSpPr>
        <p:spPr>
          <a:xfrm>
            <a:off x="467544" y="548680"/>
            <a:ext cx="8229600" cy="5328592"/>
          </a:xfrm>
        </p:spPr>
        <p:txBody>
          <a:bodyPr>
            <a:normAutofit/>
          </a:bodyPr>
          <a:lstStyle/>
          <a:p>
            <a:pPr algn="just"/>
            <a:r>
              <a:rPr lang="el-GR" b="1" dirty="0" smtClean="0"/>
              <a:t>Στάδιο 3 Εμβάπτιση</a:t>
            </a:r>
            <a:r>
              <a:rPr lang="el-GR" dirty="0" smtClean="0"/>
              <a:t>: Οι έγχρωμοι αποσύρονται στην </a:t>
            </a:r>
            <a:r>
              <a:rPr lang="el-GR" dirty="0" err="1" smtClean="0"/>
              <a:t>εθνοτικότητά</a:t>
            </a:r>
            <a:r>
              <a:rPr lang="el-GR" dirty="0" smtClean="0"/>
              <a:t> τους. Αναζητούν αυθεντικότητα και εκδηλώνουν αίσθημα θυμού προς τους λευκούς. Στο πρόσωπο των λευκών αντικρίζουν τη διαιώνιση της καταπίεσης.</a:t>
            </a:r>
          </a:p>
          <a:p>
            <a:pPr algn="just"/>
            <a:r>
              <a:rPr lang="el-GR" dirty="0" smtClean="0"/>
              <a:t>Οι εκπαιδευτικοί αναμορφώνουν το ΑΠΣ εστιάζοντας στην ιστορία και τον πολιτισμό του έθνους τους. Ενδεχομένως να αφαιρέσουν ή να υποβαθμίσουν τον πολιτισμό και την ιστορία των μη λευκών.</a:t>
            </a:r>
            <a:endParaRPr lang="el-GR" dirty="0"/>
          </a:p>
        </p:txBody>
      </p:sp>
    </p:spTree>
  </p:cSld>
  <p:clrMapOvr>
    <a:masterClrMapping/>
  </p:clrMapOvr>
  <p:transition>
    <p:fade thruBlk="1"/>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sz="quarter" idx="1"/>
          </p:nvPr>
        </p:nvSpPr>
        <p:spPr>
          <a:xfrm>
            <a:off x="467544" y="332656"/>
            <a:ext cx="8229600" cy="5616624"/>
          </a:xfrm>
        </p:spPr>
        <p:txBody>
          <a:bodyPr>
            <a:normAutofit/>
          </a:bodyPr>
          <a:lstStyle/>
          <a:p>
            <a:pPr algn="just"/>
            <a:r>
              <a:rPr lang="el-GR" b="1" dirty="0" smtClean="0"/>
              <a:t>Στάδιο 4 Ανάδυση</a:t>
            </a:r>
            <a:r>
              <a:rPr lang="el-GR" dirty="0" smtClean="0"/>
              <a:t>: Τα άτομα αποκτούν μια θετική εθνοτική ταυτότητα. Αποκτούν μια συναισθηματική ισορροπία και αίσθημα αυτοεκτίμησης. Δεν επηρεάζονται από ρατσιστικές ενέργειες και αναγνωρίζουν τα πλεονεκτήματα και τα μειονεκτήματα της εθνότητάς τους.</a:t>
            </a:r>
          </a:p>
          <a:p>
            <a:pPr algn="just"/>
            <a:r>
              <a:rPr lang="el-GR" dirty="0" smtClean="0"/>
              <a:t>Οι εκπαιδευτικοί αποκτούν στο πλαίσιο του ΑΠΣ, προσεγγίζουν τον </a:t>
            </a:r>
            <a:r>
              <a:rPr lang="el-GR" dirty="0" err="1" smtClean="0"/>
              <a:t>εθνοτικό</a:t>
            </a:r>
            <a:r>
              <a:rPr lang="el-GR" dirty="0" smtClean="0"/>
              <a:t> πολιτισμό και την ιστορία με ισορροπία. </a:t>
            </a:r>
            <a:endParaRPr lang="el-GR" dirty="0"/>
          </a:p>
        </p:txBody>
      </p:sp>
    </p:spTree>
  </p:cSld>
  <p:clrMapOvr>
    <a:masterClrMapping/>
  </p:clrMapOvr>
  <p:transition>
    <p:fade/>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sz="quarter" idx="1"/>
          </p:nvPr>
        </p:nvSpPr>
        <p:spPr>
          <a:xfrm>
            <a:off x="467544" y="620688"/>
            <a:ext cx="8229600" cy="5760640"/>
          </a:xfrm>
        </p:spPr>
        <p:txBody>
          <a:bodyPr>
            <a:normAutofit lnSpcReduction="10000"/>
          </a:bodyPr>
          <a:lstStyle/>
          <a:p>
            <a:pPr algn="just"/>
            <a:r>
              <a:rPr lang="el-GR" b="1" dirty="0" smtClean="0"/>
              <a:t>Στάδιο 5 Εσωτερίκευση</a:t>
            </a:r>
            <a:r>
              <a:rPr lang="el-GR" dirty="0" smtClean="0"/>
              <a:t>: Πραγματοποιείται μια συγχώνευση της ταυτότητάς τους που έχει αποδωθεί. Αποδέχονται την ταυτότητα που τους αποδίδουν οι άλλοι χωρίς τη σημασία που της διακυβεύουν. Τα άτομα αυτά είναι σε θέση να αντιμετωπίζουν την εκμετάλευση.</a:t>
            </a:r>
          </a:p>
          <a:p>
            <a:pPr algn="just"/>
            <a:r>
              <a:rPr lang="el-GR" dirty="0" smtClean="0"/>
              <a:t>Οι εκπαιδευτικοί είναι ικανοί να συνεργαστούν με όλους τους μαθητές και να παρέχουν ισορροπημένη προσέγγιση του περιεχομένου του ΑΠΣ. Πρέπει να εσωτερικεύσουν την ταυτότητά τους, να κατανοούν την προσωπική τους κληρονομιά, την πολιτισμική, οικονομική πολιτική και κοινωνική τους ύπαρξη στον κόσμο και τη διασύνδεση με το παρελθόν το παρόν και το μέλλον.</a:t>
            </a:r>
            <a:endParaRPr lang="el-GR" dirty="0"/>
          </a:p>
        </p:txBody>
      </p:sp>
    </p:spTree>
  </p:cSld>
  <p:clrMapOvr>
    <a:masterClrMapping/>
  </p:clrMapOvr>
  <p:transition>
    <p:fade/>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n-US" sz="3200" b="1" dirty="0" smtClean="0"/>
              <a:t>E PLURIBUS UNUM </a:t>
            </a:r>
            <a:r>
              <a:rPr lang="el-GR" sz="3200" b="1" dirty="0" smtClean="0"/>
              <a:t>(εκ των πολλών ένας)</a:t>
            </a:r>
            <a:endParaRPr lang="el-GR" sz="3200" b="1" dirty="0"/>
          </a:p>
        </p:txBody>
      </p:sp>
      <p:sp>
        <p:nvSpPr>
          <p:cNvPr id="3" name="2 - Θέση περιεχομένου"/>
          <p:cNvSpPr>
            <a:spLocks noGrp="1"/>
          </p:cNvSpPr>
          <p:nvPr>
            <p:ph sz="quarter" idx="1"/>
          </p:nvPr>
        </p:nvSpPr>
        <p:spPr/>
        <p:txBody>
          <a:bodyPr>
            <a:normAutofit lnSpcReduction="10000"/>
          </a:bodyPr>
          <a:lstStyle/>
          <a:p>
            <a:pPr indent="324000" algn="just">
              <a:buNone/>
            </a:pPr>
            <a:r>
              <a:rPr lang="el-GR" dirty="0"/>
              <a:t> </a:t>
            </a:r>
            <a:r>
              <a:rPr lang="el-GR" dirty="0" smtClean="0"/>
              <a:t>Η σύνθεση του κράτους των Ηνωμένων Πολιτειών που αποτελείται από τη συνύπαρξη πολιτισμικά ποικιλόμορφων ομάδων. Το κράτος χωρίζονταν σε λευκούς και μη λευκούς. Οι μη λευκοί προσπαθούν να συμμορφωθούν στα δεδομένα των λευκών ενισχύοντας τον ανταγωνισμό μεταξύ των ομάδων αναζητώντας αποδοχή. Η </a:t>
            </a:r>
            <a:r>
              <a:rPr lang="el-GR" dirty="0" err="1" smtClean="0"/>
              <a:t>ευρω</a:t>
            </a:r>
            <a:r>
              <a:rPr lang="el-GR" dirty="0" smtClean="0"/>
              <a:t>-αμερικανική κοινότητα ανταποκρίθηκε αξιολογώντας τη λειτουργία των μη λευκών ομάδων. Λόγου χάρη στους Ασιάτες έχει αποδοθεί ο χαρακτηρισμός των «μειονοτήτων πρότυπων».</a:t>
            </a:r>
            <a:endParaRPr lang="el-GR" dirty="0"/>
          </a:p>
        </p:txBody>
      </p:sp>
    </p:spTree>
  </p:cSld>
  <p:clrMapOvr>
    <a:masterClrMapping/>
  </p:clrMapOvr>
  <p:transition>
    <p:fade/>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sz="quarter" idx="1"/>
          </p:nvPr>
        </p:nvSpPr>
        <p:spPr>
          <a:xfrm>
            <a:off x="571472" y="1357298"/>
            <a:ext cx="8229600" cy="4857784"/>
          </a:xfrm>
        </p:spPr>
        <p:txBody>
          <a:bodyPr/>
          <a:lstStyle/>
          <a:p>
            <a:pPr algn="just"/>
            <a:r>
              <a:rPr lang="el-GR" dirty="0" smtClean="0"/>
              <a:t>Πρέπει να αποδοθεί μια θετική φυλετική ταυτότητα και να αποκτήσουν πολιτισμική συναίσθηση, να εκτιμηθεί η κληρονομιά του κάθε έθνους καθώς και των άλλων. Για να γίνει αυτό κάθε ομάδα πρέπει να συνειδητοποιήσουμε πως αποτελεί μέρος αυτού του έθνους αποδέχοντας και την δική τους εθνική κληρονομιά αλλά και των άλλων.</a:t>
            </a:r>
            <a:endParaRPr lang="el-GR" dirty="0"/>
          </a:p>
        </p:txBody>
      </p:sp>
    </p:spTree>
  </p:cSld>
  <p:clrMapOvr>
    <a:masterClrMapping/>
  </p:clrMapOvr>
  <p:transition>
    <p:fade/>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285720" y="357166"/>
            <a:ext cx="8534400" cy="758952"/>
          </a:xfrm>
        </p:spPr>
        <p:txBody>
          <a:bodyPr>
            <a:normAutofit fontScale="90000"/>
          </a:bodyPr>
          <a:lstStyle/>
          <a:p>
            <a:r>
              <a:rPr lang="el-GR" sz="3200" b="1" dirty="0" smtClean="0"/>
              <a:t>ΠΟΛΙΤΙΣΜΙΚΗ ΕΝΤΑΞΗ ΣΕ ΜΙΑ ΠΟΙΚΙΛΟΜΟΡΦΗ ΚΟΙΝΩΝΙΑ</a:t>
            </a:r>
            <a:endParaRPr lang="el-GR" sz="3200" b="1" dirty="0"/>
          </a:p>
        </p:txBody>
      </p:sp>
      <p:sp>
        <p:nvSpPr>
          <p:cNvPr id="3" name="2 - Θέση περιεχομένου"/>
          <p:cNvSpPr>
            <a:spLocks noGrp="1"/>
          </p:cNvSpPr>
          <p:nvPr>
            <p:ph sz="quarter" idx="1"/>
          </p:nvPr>
        </p:nvSpPr>
        <p:spPr/>
        <p:txBody>
          <a:bodyPr>
            <a:normAutofit/>
          </a:bodyPr>
          <a:lstStyle/>
          <a:p>
            <a:pPr indent="324000" algn="just">
              <a:buNone/>
            </a:pPr>
            <a:r>
              <a:rPr lang="el-GR" dirty="0" smtClean="0"/>
              <a:t>Στα πλαίσια του μαθήματος για τα κοινωνικά θεμέλια της εκπαίδευσης η </a:t>
            </a:r>
            <a:r>
              <a:rPr lang="en-US" dirty="0" smtClean="0"/>
              <a:t>Etta </a:t>
            </a:r>
            <a:r>
              <a:rPr lang="en-US" dirty="0" err="1" smtClean="0"/>
              <a:t>Hollins</a:t>
            </a:r>
            <a:r>
              <a:rPr lang="el-GR" dirty="0" smtClean="0"/>
              <a:t> επιδιώκει να προωθήσει τους μελλοντικούς εκπαιδευτικούς να ανακαλύψουν την ταυτότητά τους στο πλαίσιο μια πολιτισμικά ποικιλόμορφης κοινωνίας.  Κατά τη διάρκεια των μαθημάτων ζητήθηκε από τους φοιτητές να περιγράψουν προσωπικά βιώματα που θα τους βοηθούσαν σε μια ποικιλόμορφη τάξη.</a:t>
            </a:r>
            <a:endParaRPr lang="el-GR" dirty="0"/>
          </a:p>
        </p:txBody>
      </p:sp>
    </p:spTree>
  </p:cSld>
  <p:clrMapOvr>
    <a:masterClrMapping/>
  </p:clrMapOvr>
  <p:transition>
    <p:wipe dir="d"/>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285720" y="285728"/>
            <a:ext cx="8534400" cy="758952"/>
          </a:xfrm>
        </p:spPr>
        <p:txBody>
          <a:bodyPr>
            <a:normAutofit fontScale="90000"/>
          </a:bodyPr>
          <a:lstStyle/>
          <a:p>
            <a:r>
              <a:rPr lang="el-GR" sz="3200" b="1" dirty="0" smtClean="0"/>
              <a:t>Εργασία: Κατανόηση της προκατάληψης και των διακρίσεων</a:t>
            </a:r>
            <a:endParaRPr lang="el-GR" sz="3200" b="1" dirty="0"/>
          </a:p>
        </p:txBody>
      </p:sp>
      <p:sp>
        <p:nvSpPr>
          <p:cNvPr id="3" name="2 - Θέση περιεχομένου"/>
          <p:cNvSpPr>
            <a:spLocks noGrp="1"/>
          </p:cNvSpPr>
          <p:nvPr>
            <p:ph sz="quarter" idx="1"/>
          </p:nvPr>
        </p:nvSpPr>
        <p:spPr/>
        <p:txBody>
          <a:bodyPr>
            <a:normAutofit fontScale="85000" lnSpcReduction="20000"/>
          </a:bodyPr>
          <a:lstStyle/>
          <a:p>
            <a:pPr indent="324000" algn="just">
              <a:buNone/>
            </a:pPr>
            <a:r>
              <a:rPr lang="el-GR" dirty="0" smtClean="0"/>
              <a:t>Λόγω του γεγονότος ότι οι φοιτητές δεν έχουν κατανοήσει ότι οι λευκοί συνεχίζουν να αγωνίζονται για να ενταχθούν στο σύνολο, τέθηκε η εργασία της περιγραφής γεγονότων ρατσισμού που ενδεχομένως έχουν συναντήσει οι φοιτητές. </a:t>
            </a:r>
          </a:p>
          <a:p>
            <a:pPr indent="324000" algn="just">
              <a:buNone/>
            </a:pPr>
            <a:r>
              <a:rPr lang="el-GR" dirty="0" smtClean="0"/>
              <a:t>Μια ασιάτισσα αμερικανή φοιτήτρια περιέγραψε την εμπειρία της ως προς το ρατσισμό που υπέστη. Πιο συγκεκριμένα αναφέρει ότι θυμάται τη αντιμετώπιση του δασκάλου και τις φωνές που της είχε βάλει καθώς την επέπληττε γιατί ακολούθησε τις οδηγίες που είχε αναθέσει στην τάξη, και δεν προοριζόταν για αυτήν. Στη συνέχεια καταγράφει την άσχημη συμπεριφορά που βίωνε από τους συμμαθητές της την ώρα του διαλείμματος και στην καφετέρια του σχολείο, όπου θυμάται έντονα να κοροϊδεύουν την ίδια και τις αδερφές της και πιο χαρακτηριστικά τη λέξη «</a:t>
            </a:r>
            <a:r>
              <a:rPr lang="en-US" dirty="0" smtClean="0"/>
              <a:t>chink</a:t>
            </a:r>
            <a:r>
              <a:rPr lang="el-GR" dirty="0" smtClean="0"/>
              <a:t>» που χρησιμοποιούσαν για να τις μειώσουν.</a:t>
            </a:r>
            <a:endParaRPr lang="el-GR" dirty="0"/>
          </a:p>
        </p:txBody>
      </p:sp>
    </p:spTree>
  </p:cSld>
  <p:clrMapOvr>
    <a:masterClrMapping/>
  </p:clrMapOvr>
  <p:transition>
    <p:wipe dir="d"/>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285720" y="357166"/>
            <a:ext cx="8534400" cy="758952"/>
          </a:xfrm>
        </p:spPr>
        <p:txBody>
          <a:bodyPr>
            <a:normAutofit fontScale="90000"/>
          </a:bodyPr>
          <a:lstStyle/>
          <a:p>
            <a:r>
              <a:rPr lang="el-GR" sz="3200" b="1" dirty="0" smtClean="0"/>
              <a:t>Εργασία: Ανάκτηση μιας </a:t>
            </a:r>
            <a:r>
              <a:rPr lang="el-GR" sz="3200" b="1" dirty="0" err="1" smtClean="0"/>
              <a:t>εθνοτικής</a:t>
            </a:r>
            <a:r>
              <a:rPr lang="el-GR" sz="3200" b="1" dirty="0" smtClean="0"/>
              <a:t> ταυτότητας</a:t>
            </a:r>
            <a:endParaRPr lang="el-GR" sz="3200" b="1" dirty="0"/>
          </a:p>
        </p:txBody>
      </p:sp>
      <p:sp>
        <p:nvSpPr>
          <p:cNvPr id="3" name="2 - Θέση περιεχομένου"/>
          <p:cNvSpPr>
            <a:spLocks noGrp="1"/>
          </p:cNvSpPr>
          <p:nvPr>
            <p:ph sz="quarter" idx="1"/>
          </p:nvPr>
        </p:nvSpPr>
        <p:spPr/>
        <p:txBody>
          <a:bodyPr>
            <a:normAutofit fontScale="92500" lnSpcReduction="10000"/>
          </a:bodyPr>
          <a:lstStyle/>
          <a:p>
            <a:pPr indent="342900" algn="just">
              <a:buNone/>
            </a:pPr>
            <a:r>
              <a:rPr lang="el-GR" dirty="0" smtClean="0"/>
              <a:t>Η εργασία αυτή τονίζει την ανάγκη της αποδοχής της φυλετικής ταυτότητα και της </a:t>
            </a:r>
            <a:r>
              <a:rPr lang="el-GR" dirty="0" err="1" smtClean="0"/>
              <a:t>εθνοτικής</a:t>
            </a:r>
            <a:r>
              <a:rPr lang="el-GR" dirty="0" smtClean="0"/>
              <a:t> κληρονομιάς. Πιο συγκεκριμένα μια  Ιταλίδα φοιτήτρια αναφέρει πόσο σημαντικό έγινε για αυτήν το ότι αποδέχτηκε την ταυτότητά της και τις ρίζες της. Το γεγονός ότι ήταν υιοθετημένη, χωρίς να έχει επαφή με τους βιολογικούς της γονείς, και ότι οι θετοί γονείς της ήταν προκατειλημμένοι με την καταγωγή της, την έκανε να διστάζει να αναζητήσει τις ρίζες της. Όμως, μέσω αυτής της εργασίας συνειδητοποίησε πόσο σπουδαίο είναι να γνωρίζουμε περισσότερα για τον ίδιο μας τον εαυτό αλλά και την προσωπική μας σύνδεση με τον παρελθόν.</a:t>
            </a:r>
            <a:endParaRPr lang="el-GR" dirty="0"/>
          </a:p>
        </p:txBody>
      </p:sp>
    </p:spTree>
  </p:cSld>
  <p:clrMapOvr>
    <a:masterClrMapping/>
  </p:clrMapOvr>
  <p:transition>
    <p:wipe dir="d"/>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357158" y="357166"/>
            <a:ext cx="8534400" cy="758952"/>
          </a:xfrm>
        </p:spPr>
        <p:txBody>
          <a:bodyPr>
            <a:normAutofit fontScale="90000"/>
          </a:bodyPr>
          <a:lstStyle/>
          <a:p>
            <a:r>
              <a:rPr lang="el-GR" sz="3200" b="1" dirty="0" smtClean="0"/>
              <a:t>ΤΑ ΜΥΣΤΗΡΙΑ ΤΩΝ ΚΟΙΝΩΝ ΑΝΘΡΩΠΙΝΩΝ ΕΜΠΕΙΡΙΩΝ</a:t>
            </a:r>
            <a:endParaRPr lang="el-GR" sz="3200" b="1" dirty="0"/>
          </a:p>
        </p:txBody>
      </p:sp>
      <p:sp>
        <p:nvSpPr>
          <p:cNvPr id="3" name="2 - Θέση περιεχομένου"/>
          <p:cNvSpPr>
            <a:spLocks noGrp="1"/>
          </p:cNvSpPr>
          <p:nvPr>
            <p:ph sz="quarter" idx="1"/>
          </p:nvPr>
        </p:nvSpPr>
        <p:spPr/>
        <p:txBody>
          <a:bodyPr>
            <a:normAutofit fontScale="62500" lnSpcReduction="20000"/>
          </a:bodyPr>
          <a:lstStyle/>
          <a:p>
            <a:pPr indent="324000" algn="just">
              <a:buNone/>
            </a:pPr>
            <a:r>
              <a:rPr lang="el-GR" dirty="0" smtClean="0"/>
              <a:t>Μέσα από την έρευνα της κληρονομιάς και της ιστορίας μπορεί κάποιος να θεωρήσει τη φυλετική του ταυτότητα ανώτερη από κάποιες άλλες. Παρ όλα αυτά μέσω της σύνθεσης της προσωπικής ιστορίας μπορούμε να ταυτιστούμε με τις ζωές άλλων ανθρώπων. Τα μυστήρια των κοινών ανθρώπινων εμπειριών μπορούν να προκύψουν από τη δημιουργία μιας ομαδικής ταυτότητας κι όχι μέσω των φυλετικών κατηγοριοποιήσεων που συμβαίνουν στην κοινωνία. Βασικές ιδέες για τις κοινές διαπολιτισμικές εμπειρίες που αφορούνε το μυστήριο είναι τα εξής:</a:t>
            </a:r>
          </a:p>
          <a:p>
            <a:pPr marL="514350" indent="-514350" algn="just">
              <a:buFont typeface="+mj-lt"/>
              <a:buAutoNum type="arabicPeriod"/>
            </a:pPr>
            <a:r>
              <a:rPr lang="el-GR" dirty="0" smtClean="0"/>
              <a:t>Στις ΗΠΑ δεν υπάρχει ένας λευκός πολιτισμός καθώς οι μετανάστες ήρθαν από διαφορετικές χώρες της Ευρώπης κι είχαν διαφορετικούς πολιτισμούς.</a:t>
            </a:r>
          </a:p>
          <a:p>
            <a:pPr marL="514350" indent="-514350" algn="just">
              <a:buFont typeface="+mj-lt"/>
              <a:buAutoNum type="arabicPeriod"/>
            </a:pPr>
            <a:r>
              <a:rPr lang="el-GR" dirty="0" smtClean="0"/>
              <a:t>Οι κοινωνικοί, οικονομικοί και πολιτισμικοί παράγοντες επηρεάζουν τη διαμόρφωση της προσωπικής αλλά κι οικογενειακής ιστορίας σε διάφορες ομάδες και κοινωνίες σ όλο τον κόσμο.</a:t>
            </a:r>
          </a:p>
          <a:p>
            <a:pPr marL="514350" indent="-514350" algn="just">
              <a:buFont typeface="+mj-lt"/>
              <a:buAutoNum type="arabicPeriod"/>
            </a:pPr>
            <a:r>
              <a:rPr lang="el-GR" dirty="0" smtClean="0"/>
              <a:t>Πολλά άτομα άλλαξαν και τροποποίησαν το επίθετο, τη γλώσσα και τη συμπεριφορά τους προκειμένου να γίνουν αποδεκτοί στην κοινωνία μ αποτέλεσμα να χαθεί η οικογενειακή ιστορία κι οι παραδόσεις τους.</a:t>
            </a:r>
          </a:p>
          <a:p>
            <a:pPr marL="514350" indent="-514350" algn="just">
              <a:buFont typeface="+mj-lt"/>
              <a:buAutoNum type="arabicPeriod"/>
            </a:pPr>
            <a:r>
              <a:rPr lang="el-GR" dirty="0" smtClean="0"/>
              <a:t>Προσωπικά κι οικογενειακά βιώματα αποτελούν βασικούς παράγοντες για μεταγενέστερη μάθηση. </a:t>
            </a:r>
            <a:endParaRPr lang="el-GR" dirty="0"/>
          </a:p>
        </p:txBody>
      </p:sp>
    </p:spTree>
  </p:cSld>
  <p:clrMapOvr>
    <a:masterClrMapping/>
  </p:clrMapOvr>
  <p:transition>
    <p:wipe dir="d"/>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b="1" dirty="0" smtClean="0"/>
              <a:t>ΣΥΝΘΕΣΗ ΠΡΟΣΩΠΙΚΗΣ ΙΣΤΟΡΙΑΣ</a:t>
            </a:r>
            <a:endParaRPr lang="el-GR" sz="3200" b="1" dirty="0"/>
          </a:p>
        </p:txBody>
      </p:sp>
      <p:sp>
        <p:nvSpPr>
          <p:cNvPr id="3" name="2 - Θέση περιεχομένου"/>
          <p:cNvSpPr>
            <a:spLocks noGrp="1"/>
          </p:cNvSpPr>
          <p:nvPr>
            <p:ph sz="quarter" idx="1"/>
          </p:nvPr>
        </p:nvSpPr>
        <p:spPr/>
        <p:txBody>
          <a:bodyPr>
            <a:normAutofit fontScale="92500" lnSpcReduction="20000"/>
          </a:bodyPr>
          <a:lstStyle/>
          <a:p>
            <a:pPr algn="just"/>
            <a:r>
              <a:rPr lang="el-GR" dirty="0" smtClean="0"/>
              <a:t>Χρήση ενός επιθέτου είτε του πατέρα είτε της μητέρας.</a:t>
            </a:r>
          </a:p>
          <a:p>
            <a:pPr algn="just"/>
            <a:r>
              <a:rPr lang="el-GR" dirty="0" smtClean="0"/>
              <a:t>Συλλογή προφορικών οικογενειακών ιστοριών.</a:t>
            </a:r>
          </a:p>
          <a:p>
            <a:pPr algn="just"/>
            <a:r>
              <a:rPr lang="el-GR" dirty="0" smtClean="0"/>
              <a:t>Συγκεκριμένες ερωτήσεις (π.χ προσωπικές σχέσεις, συνθήκες)</a:t>
            </a:r>
          </a:p>
          <a:p>
            <a:pPr algn="just"/>
            <a:r>
              <a:rPr lang="el-GR" dirty="0" smtClean="0"/>
              <a:t>Οικογενειακά ήθη έθιμα πεποιθήσεις.</a:t>
            </a:r>
          </a:p>
          <a:p>
            <a:pPr algn="just"/>
            <a:r>
              <a:rPr lang="el-GR" dirty="0" smtClean="0"/>
              <a:t>Γεωγραφική προέλευση και σημασία του ονόματος, τρόπος ζωής σ αυτούς που δόθηκε το όνομα.</a:t>
            </a:r>
          </a:p>
          <a:p>
            <a:pPr algn="just"/>
            <a:r>
              <a:rPr lang="el-GR" smtClean="0"/>
              <a:t>Χρήση γενεολογικού </a:t>
            </a:r>
            <a:r>
              <a:rPr lang="el-GR" dirty="0" smtClean="0"/>
              <a:t>δέντρου. </a:t>
            </a:r>
          </a:p>
          <a:p>
            <a:pPr indent="342900" algn="just">
              <a:buNone/>
            </a:pPr>
            <a:r>
              <a:rPr lang="el-GR" dirty="0" smtClean="0"/>
              <a:t>Η σύνθεση προσωπικής ιστορίας μας βοηθάει στη γνώση της ατομικής ταυτότητας στη σύνδεση εμπειριών της ζωής με μία εθνοτική παγκόσμια κληρονομιά και τέλος να ανακουφίσουμε τον πόνο από οδυνηρές αναμνήσεις και γεγονότα του παρελθόντος.</a:t>
            </a:r>
          </a:p>
        </p:txBody>
      </p:sp>
    </p:spTree>
  </p:cSld>
  <p:clrMapOvr>
    <a:masterClrMapping/>
  </p:clrMapOvr>
  <p:transition>
    <p:dissolv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sz="quarter" idx="1"/>
          </p:nvPr>
        </p:nvSpPr>
        <p:spPr>
          <a:xfrm>
            <a:off x="467544" y="332656"/>
            <a:ext cx="8352928" cy="5688632"/>
          </a:xfrm>
        </p:spPr>
        <p:txBody>
          <a:bodyPr>
            <a:normAutofit fontScale="92500" lnSpcReduction="10000"/>
          </a:bodyPr>
          <a:lstStyle/>
          <a:p>
            <a:pPr indent="324000" algn="just">
              <a:buNone/>
            </a:pPr>
            <a:r>
              <a:rPr lang="el-GR" b="1" dirty="0" smtClean="0"/>
              <a:t>Σκοπός</a:t>
            </a:r>
            <a:r>
              <a:rPr lang="el-GR" dirty="0" smtClean="0"/>
              <a:t> αυτού του κεφαλαίου είναι να παρουσιάσει μια </a:t>
            </a:r>
            <a:r>
              <a:rPr lang="el-GR" dirty="0" err="1" smtClean="0"/>
              <a:t>ευρετική</a:t>
            </a:r>
            <a:r>
              <a:rPr lang="el-GR" dirty="0" smtClean="0"/>
              <a:t> διαδικασία, στην οποία θα εξετάζει τις αντιλήψεις και τις αντιδράσεις σε πεποιθήσεις που αφορούν τον πολιτισμό και τη φυλή καθώς και την τοποθέτηση του εαυτού μας σε μια πολυπολιτισμικά ποικιλόμορφη κοινωνία. Μέσα από τις </a:t>
            </a:r>
            <a:r>
              <a:rPr lang="el-GR" dirty="0" err="1" smtClean="0"/>
              <a:t>ευρετικές</a:t>
            </a:r>
            <a:r>
              <a:rPr lang="el-GR" dirty="0" smtClean="0"/>
              <a:t> διαδικασίες επιτυγχάνεται η αλλαγή στη συμπεριφορά, στη λήψη αποφάσεων και στον τρόπο που αισθανόμαστε και σκεφτόμαστε για τους άλλους.</a:t>
            </a:r>
          </a:p>
          <a:p>
            <a:pPr indent="324000" algn="just">
              <a:buNone/>
            </a:pPr>
            <a:r>
              <a:rPr lang="el-GR" b="1" dirty="0" smtClean="0"/>
              <a:t>Γενικότερα: </a:t>
            </a:r>
            <a:r>
              <a:rPr lang="el-GR" dirty="0" smtClean="0"/>
              <a:t>η επίτευξη μιας αρμονικής συνύπαρξης διαφορετικών πολιτισμικών ομάδων εξαρτάται: 1) από τον τρόπο  που τα μέλη μιας ομάδας αντιλαμβάνονται  τον εαυτό τους, 2) από τον τρόπο που τα μέλη μιας ομάδας αντιλαμβάνονται τα μέλη μιας άλλης ομάδας σε πολιτισμική βάση. </a:t>
            </a:r>
            <a:endParaRPr lang="el-GR" dirty="0"/>
          </a:p>
        </p:txBody>
      </p:sp>
    </p:spTree>
  </p:cSld>
  <p:clrMapOvr>
    <a:masterClrMapping/>
  </p:clrMapOvr>
  <p:transition>
    <p:fade/>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ΚΡΙΤΙΚΗ ΠΡΟΣΕΓΓΙΣΗ</a:t>
            </a:r>
            <a:endParaRPr lang="en-US" dirty="0"/>
          </a:p>
        </p:txBody>
      </p:sp>
      <p:sp>
        <p:nvSpPr>
          <p:cNvPr id="3" name="Content Placeholder 2"/>
          <p:cNvSpPr>
            <a:spLocks noGrp="1"/>
          </p:cNvSpPr>
          <p:nvPr>
            <p:ph sz="quarter" idx="1"/>
          </p:nvPr>
        </p:nvSpPr>
        <p:spPr/>
        <p:txBody>
          <a:bodyPr/>
          <a:lstStyle/>
          <a:p>
            <a:pPr>
              <a:buFont typeface="Arial" pitchFamily="34" charset="0"/>
              <a:buChar char="•"/>
            </a:pPr>
            <a:r>
              <a:rPr lang="el-GR" dirty="0" smtClean="0"/>
              <a:t>Το δηλωτικό απόφθεγμα </a:t>
            </a:r>
            <a:r>
              <a:rPr lang="en-US" dirty="0" smtClean="0"/>
              <a:t>E Pluribus Unum</a:t>
            </a:r>
            <a:r>
              <a:rPr lang="el-GR" dirty="0" smtClean="0"/>
              <a:t>, δεν υφίσταται καθώς μέσα απο την περιθωριοποίηση ορισμένων μειονοτικών ομάδων παύει να είναι λειτουργικό. Δεν διατηρείται η εθνική ταυτότητα ποικιλομορφία.</a:t>
            </a:r>
          </a:p>
          <a:p>
            <a:pPr>
              <a:buFont typeface="Arial" pitchFamily="34" charset="0"/>
              <a:buChar char="•"/>
            </a:pPr>
            <a:r>
              <a:rPr lang="el-GR" dirty="0" smtClean="0"/>
              <a:t>Ο όρος πολιτισμικά ποικιλόμορφος χρησιμοποιείται μόνο για της μειονοτικές ομάδες καθώς υπάρχει μια τάση επικράτησης μίας κύριας ομάδας, αυτή των λευκών – Ευρω-αμερικανών, στην οποία «πρέπει» να αφομοιωθούν και οι υπόλοιπες ομάδες.</a:t>
            </a:r>
          </a:p>
          <a:p>
            <a:pPr>
              <a:buNone/>
            </a:pPr>
            <a:endParaRPr lang="el-GR" dirty="0" smtClean="0"/>
          </a:p>
          <a:p>
            <a:pPr>
              <a:buFont typeface="Arial" pitchFamily="34" charset="0"/>
              <a:buChar char="•"/>
            </a:pPr>
            <a:endParaRPr lang="en-US"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ΚΡΙΤΙΚΗ ΠΡΟΣΕΓΓΙΣΗ</a:t>
            </a:r>
            <a:endParaRPr lang="en-US" dirty="0"/>
          </a:p>
        </p:txBody>
      </p:sp>
      <p:sp>
        <p:nvSpPr>
          <p:cNvPr id="3" name="Content Placeholder 2"/>
          <p:cNvSpPr>
            <a:spLocks noGrp="1"/>
          </p:cNvSpPr>
          <p:nvPr>
            <p:ph sz="quarter" idx="1"/>
          </p:nvPr>
        </p:nvSpPr>
        <p:spPr/>
        <p:txBody>
          <a:bodyPr/>
          <a:lstStyle/>
          <a:p>
            <a:r>
              <a:rPr lang="el-GR" dirty="0" smtClean="0"/>
              <a:t>Η εθνοτική ταυτότητα καλύπτεται απο την φυλετική, καθώς σε ένα σύνολο διαφορετικών ομάδων λαμβάνονται υπ’ όψη μόνο τα φυλετικά χαρακτηριστικά και όχι το έθνος και ο πολιτισμός της κάθε ομάδας.</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285720" y="357166"/>
            <a:ext cx="8534400" cy="758952"/>
          </a:xfrm>
        </p:spPr>
        <p:txBody>
          <a:bodyPr>
            <a:normAutofit fontScale="90000"/>
          </a:bodyPr>
          <a:lstStyle/>
          <a:p>
            <a:r>
              <a:rPr lang="el-GR" sz="3600" b="1" dirty="0" smtClean="0"/>
              <a:t>Η ΣΗΜΑΣΙΑ ΤΗΣ ΠΡΟΣΩΠΙΚΗΣ ΕΠΙΓΝΩΣΗΣ </a:t>
            </a:r>
            <a:endParaRPr lang="el-GR" sz="3600" b="1" dirty="0"/>
          </a:p>
        </p:txBody>
      </p:sp>
      <p:sp>
        <p:nvSpPr>
          <p:cNvPr id="3" name="2 - Θέση περιεχομένου"/>
          <p:cNvSpPr>
            <a:spLocks noGrp="1"/>
          </p:cNvSpPr>
          <p:nvPr>
            <p:ph sz="quarter" idx="1"/>
          </p:nvPr>
        </p:nvSpPr>
        <p:spPr/>
        <p:txBody>
          <a:bodyPr>
            <a:normAutofit fontScale="77500" lnSpcReduction="20000"/>
          </a:bodyPr>
          <a:lstStyle/>
          <a:p>
            <a:pPr indent="324000" algn="just">
              <a:buNone/>
            </a:pPr>
            <a:r>
              <a:rPr lang="el-GR" dirty="0" smtClean="0"/>
              <a:t> Υπάρχουν σημαντικοί λόγοι για τους οποίους οι εκπαιδευτικοί οφείλουν να έχουν επίγνωση του τρόπου σκέψης τους για τον πολιτισμό, τη φυλή και του τρόπου που αντιδρούν σε μέλη του δικούς τους πολιτισμού καθώς και σε μέλη διαφορετικού πολιτισμού.</a:t>
            </a:r>
          </a:p>
          <a:p>
            <a:pPr indent="324000" algn="just">
              <a:buNone/>
            </a:pPr>
            <a:r>
              <a:rPr lang="el-GR" dirty="0" smtClean="0"/>
              <a:t>1) οι μαθητές που έχουν ίδιο πολιτισμικό υπόβαθρο με τους εκπαιδευτικούς ευνοούνται ενώ οι μαθητές με διαφορετικό πολιτισμικό υπόβαθρο αντιμετωπίζουν δυσκολίες ως προς τη διδακτική διαδικασία, ακόμη και αν επικοινωνούν μέσω της ίδιας γλώσσας, 2) οι εκπαιδευτικοί αποτελούν πρότυπο των μαθητών. Έρευνα </a:t>
            </a:r>
            <a:r>
              <a:rPr lang="en-US" dirty="0" err="1" smtClean="0"/>
              <a:t>Hollins</a:t>
            </a:r>
            <a:r>
              <a:rPr lang="en-US" dirty="0" smtClean="0"/>
              <a:t> </a:t>
            </a:r>
            <a:r>
              <a:rPr lang="en-US" dirty="0" err="1" smtClean="0"/>
              <a:t>kai</a:t>
            </a:r>
            <a:r>
              <a:rPr lang="en-US" dirty="0" smtClean="0"/>
              <a:t> Spencer (1990)</a:t>
            </a:r>
            <a:r>
              <a:rPr lang="el-GR" dirty="0" smtClean="0"/>
              <a:t>: οι Αφρικανοί Αμερικανοί μαθητές είχαν ως αγαπημένο εκπαιδευτικό εκείνον που γνώριζε τις πτυχές της ζωής τους πέρα από τη σχολική τάξη. 3) το περιεχόμενο των ΑΠΣ και τα υλικά δεν αντικατοπτρίζουν πολυπολιτισμική οπτική στους διδασκόμενους.</a:t>
            </a:r>
            <a:endParaRPr lang="el-GR" dirty="0"/>
          </a:p>
        </p:txBody>
      </p:sp>
    </p:spTree>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285720" y="357166"/>
            <a:ext cx="8534400" cy="758952"/>
          </a:xfrm>
        </p:spPr>
        <p:txBody>
          <a:bodyPr>
            <a:noAutofit/>
          </a:bodyPr>
          <a:lstStyle/>
          <a:p>
            <a:r>
              <a:rPr lang="el-GR" sz="3200" b="1" dirty="0" smtClean="0"/>
              <a:t>ΤΑΞΙΝΟΜΗΣΗ ΚΑΙ ΧΑΡΑΚΤΗΡΙΣΜΟΣ ΤΩΝ ΑΝΘΡΩΠΩΝ</a:t>
            </a:r>
            <a:endParaRPr lang="el-GR" sz="3200" b="1" dirty="0"/>
          </a:p>
        </p:txBody>
      </p:sp>
      <p:sp>
        <p:nvSpPr>
          <p:cNvPr id="3" name="2 - Θέση περιεχομένου"/>
          <p:cNvSpPr>
            <a:spLocks noGrp="1"/>
          </p:cNvSpPr>
          <p:nvPr>
            <p:ph sz="quarter" idx="1"/>
          </p:nvPr>
        </p:nvSpPr>
        <p:spPr/>
        <p:txBody>
          <a:bodyPr>
            <a:normAutofit fontScale="92500"/>
          </a:bodyPr>
          <a:lstStyle/>
          <a:p>
            <a:pPr indent="324000" algn="just">
              <a:buNone/>
            </a:pPr>
            <a:r>
              <a:rPr lang="el-GR" dirty="0" smtClean="0"/>
              <a:t>Στις ΗΠΑ είναι συνήθης ο διαχωρισμός και η ταξινόμηση των ανθρώπων σε πολλούς τομείς της καθημερινότητας. Για παράδειγμα, τα δημόσια σχολεία συχνά αποστέλουν αναφορές της φυλετικής τους σύνθεσης στην πολιτειακή και ομοσπονδιακή  κυβέρνηση. </a:t>
            </a:r>
          </a:p>
          <a:p>
            <a:pPr indent="324000" algn="just">
              <a:buNone/>
            </a:pPr>
            <a:r>
              <a:rPr lang="el-GR" dirty="0" smtClean="0"/>
              <a:t>Η διαδικασία από μόνη της δεν είναι αρνητική, όμως μετατρέπεται, καθώς</a:t>
            </a:r>
            <a:r>
              <a:rPr lang="el-GR" dirty="0"/>
              <a:t> </a:t>
            </a:r>
            <a:r>
              <a:rPr lang="el-GR" dirty="0" smtClean="0"/>
              <a:t>η ταξινόμηση αυτή χρησιμοποιείται ιεραρχικά για οικονομικούς, πολιτικούς ή κοινωνικούς λόγους. Διαχωρίζονται οι λευκοί από τους μη λευκούς εις βάρος των μη λευκών και προς όφελος των λευκών.</a:t>
            </a:r>
          </a:p>
        </p:txBody>
      </p:sp>
    </p:spTree>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sz="3200" b="1" dirty="0" smtClean="0"/>
              <a:t>Η ΕΥΡΩ-ΑΜΕΡΙΚΑΝΙΚΗ ΦΥΛΕΤΙΚΗ ΤΑΥΤΟΤΗΤΑ  </a:t>
            </a:r>
            <a:endParaRPr lang="el-GR" sz="3200" b="1" dirty="0"/>
          </a:p>
        </p:txBody>
      </p:sp>
      <p:sp>
        <p:nvSpPr>
          <p:cNvPr id="3" name="2 - Θέση περιεχομένου"/>
          <p:cNvSpPr>
            <a:spLocks noGrp="1"/>
          </p:cNvSpPr>
          <p:nvPr>
            <p:ph sz="quarter" idx="1"/>
          </p:nvPr>
        </p:nvSpPr>
        <p:spPr>
          <a:xfrm>
            <a:off x="467544" y="1268760"/>
            <a:ext cx="8676456" cy="5589240"/>
          </a:xfrm>
        </p:spPr>
        <p:txBody>
          <a:bodyPr>
            <a:normAutofit lnSpcReduction="10000"/>
          </a:bodyPr>
          <a:lstStyle/>
          <a:p>
            <a:pPr algn="ctr">
              <a:buNone/>
            </a:pPr>
            <a:r>
              <a:rPr lang="el-GR" dirty="0" smtClean="0"/>
              <a:t>   </a:t>
            </a:r>
            <a:r>
              <a:rPr lang="el-GR" dirty="0" err="1" smtClean="0"/>
              <a:t>Ευρω</a:t>
            </a:r>
            <a:r>
              <a:rPr lang="el-GR" dirty="0" smtClean="0"/>
              <a:t>-αμερικάνοι </a:t>
            </a:r>
          </a:p>
          <a:p>
            <a:pPr algn="ctr">
              <a:buNone/>
            </a:pPr>
            <a:endParaRPr lang="el-GR" dirty="0"/>
          </a:p>
          <a:p>
            <a:pPr algn="ctr">
              <a:buNone/>
            </a:pPr>
            <a:endParaRPr lang="el-GR" dirty="0" smtClean="0"/>
          </a:p>
          <a:p>
            <a:pPr algn="ctr">
              <a:buNone/>
            </a:pPr>
            <a:endParaRPr lang="el-GR" dirty="0"/>
          </a:p>
          <a:p>
            <a:pPr algn="ctr">
              <a:buNone/>
            </a:pPr>
            <a:endParaRPr lang="el-GR" dirty="0" smtClean="0"/>
          </a:p>
          <a:p>
            <a:pPr algn="ctr">
              <a:buNone/>
            </a:pPr>
            <a:endParaRPr lang="el-GR" dirty="0"/>
          </a:p>
          <a:p>
            <a:pPr algn="ctr">
              <a:buNone/>
            </a:pPr>
            <a:endParaRPr lang="el-GR" dirty="0" smtClean="0"/>
          </a:p>
          <a:p>
            <a:pPr algn="ctr">
              <a:buNone/>
            </a:pPr>
            <a:endParaRPr lang="el-GR" dirty="0"/>
          </a:p>
          <a:p>
            <a:pPr algn="ctr">
              <a:buNone/>
            </a:pPr>
            <a:endParaRPr lang="el-GR" dirty="0" smtClean="0"/>
          </a:p>
          <a:p>
            <a:pPr>
              <a:buNone/>
            </a:pPr>
            <a:endParaRPr lang="el-GR" sz="1600" dirty="0" smtClean="0"/>
          </a:p>
          <a:p>
            <a:pPr>
              <a:buNone/>
            </a:pPr>
            <a:endParaRPr lang="el-GR" sz="1400" b="1" dirty="0" smtClean="0"/>
          </a:p>
          <a:p>
            <a:pPr>
              <a:buNone/>
            </a:pPr>
            <a:r>
              <a:rPr lang="el-GR" sz="1400" b="1" dirty="0" smtClean="0"/>
              <a:t>Αποτέλεσαν πηγή φθηνής εργασίας                                 Ωφελήθηκαν  και  																	εγκαταστάθηκαν ως 						                     εργάτες κατόπιν συμφωνίας</a:t>
            </a:r>
            <a:endParaRPr lang="el-GR" sz="1400" b="1" dirty="0"/>
          </a:p>
          <a:p>
            <a:pPr algn="ctr">
              <a:buNone/>
            </a:pPr>
            <a:endParaRPr lang="el-GR" dirty="0" smtClean="0"/>
          </a:p>
          <a:p>
            <a:pPr algn="ctr">
              <a:buNone/>
            </a:pPr>
            <a:endParaRPr lang="el-GR" dirty="0"/>
          </a:p>
          <a:p>
            <a:pPr algn="ctr">
              <a:buNone/>
            </a:pPr>
            <a:endParaRPr lang="el-GR" dirty="0" smtClean="0"/>
          </a:p>
          <a:p>
            <a:pPr algn="ctr">
              <a:buNone/>
            </a:pPr>
            <a:endParaRPr lang="el-GR" dirty="0"/>
          </a:p>
          <a:p>
            <a:pPr algn="ctr">
              <a:buNone/>
            </a:pPr>
            <a:endParaRPr lang="el-GR" dirty="0" smtClean="0"/>
          </a:p>
          <a:p>
            <a:pPr algn="ctr">
              <a:buNone/>
            </a:pPr>
            <a:endParaRPr lang="el-GR" dirty="0"/>
          </a:p>
          <a:p>
            <a:pPr algn="ctr">
              <a:buNone/>
            </a:pPr>
            <a:endParaRPr lang="el-GR" dirty="0" smtClean="0"/>
          </a:p>
          <a:p>
            <a:pPr algn="ctr">
              <a:buNone/>
            </a:pPr>
            <a:endParaRPr lang="el-GR" dirty="0"/>
          </a:p>
          <a:p>
            <a:pPr algn="ctr">
              <a:buNone/>
            </a:pPr>
            <a:endParaRPr lang="el-GR" dirty="0" smtClean="0"/>
          </a:p>
          <a:p>
            <a:pPr algn="ctr">
              <a:buNone/>
            </a:pPr>
            <a:endParaRPr lang="el-GR" dirty="0"/>
          </a:p>
          <a:p>
            <a:pPr algn="ctr">
              <a:buNone/>
            </a:pPr>
            <a:endParaRPr lang="el-GR" dirty="0" smtClean="0"/>
          </a:p>
          <a:p>
            <a:pPr algn="ctr">
              <a:buNone/>
            </a:pPr>
            <a:endParaRPr lang="el-GR" dirty="0"/>
          </a:p>
          <a:p>
            <a:pPr algn="ctr">
              <a:buNone/>
            </a:pPr>
            <a:endParaRPr lang="el-GR" dirty="0" smtClean="0"/>
          </a:p>
          <a:p>
            <a:pPr algn="ctr">
              <a:buNone/>
            </a:pPr>
            <a:endParaRPr lang="el-GR" dirty="0"/>
          </a:p>
          <a:p>
            <a:pPr algn="ctr">
              <a:buNone/>
            </a:pPr>
            <a:endParaRPr lang="el-GR" dirty="0" smtClean="0"/>
          </a:p>
          <a:p>
            <a:pPr algn="ctr">
              <a:buNone/>
            </a:pPr>
            <a:endParaRPr lang="el-GR" dirty="0"/>
          </a:p>
          <a:p>
            <a:pPr algn="ctr">
              <a:buNone/>
            </a:pPr>
            <a:endParaRPr lang="el-GR" dirty="0" smtClean="0"/>
          </a:p>
          <a:p>
            <a:pPr algn="ctr">
              <a:buNone/>
            </a:pPr>
            <a:endParaRPr lang="el-GR" dirty="0"/>
          </a:p>
          <a:p>
            <a:pPr algn="ctr">
              <a:buNone/>
            </a:pPr>
            <a:endParaRPr lang="el-GR" dirty="0" smtClean="0"/>
          </a:p>
          <a:p>
            <a:pPr algn="ctr">
              <a:buNone/>
            </a:pPr>
            <a:endParaRPr lang="el-GR" dirty="0"/>
          </a:p>
          <a:p>
            <a:pPr algn="ctr">
              <a:buNone/>
            </a:pPr>
            <a:endParaRPr lang="el-GR" dirty="0" smtClean="0"/>
          </a:p>
          <a:p>
            <a:pPr algn="ctr">
              <a:buNone/>
            </a:pPr>
            <a:endParaRPr lang="el-GR" dirty="0"/>
          </a:p>
          <a:p>
            <a:pPr algn="ctr">
              <a:buNone/>
            </a:pPr>
            <a:endParaRPr lang="el-GR" dirty="0" smtClean="0"/>
          </a:p>
          <a:p>
            <a:pPr algn="ctr">
              <a:buNone/>
            </a:pPr>
            <a:endParaRPr lang="el-GR" dirty="0"/>
          </a:p>
          <a:p>
            <a:pPr algn="ctr">
              <a:buNone/>
            </a:pPr>
            <a:endParaRPr lang="el-GR" dirty="0" smtClean="0"/>
          </a:p>
          <a:p>
            <a:pPr algn="ctr">
              <a:buNone/>
            </a:pPr>
            <a:endParaRPr lang="el-GR" dirty="0"/>
          </a:p>
          <a:p>
            <a:pPr algn="ctr">
              <a:buNone/>
            </a:pPr>
            <a:endParaRPr lang="el-GR" dirty="0" smtClean="0"/>
          </a:p>
          <a:p>
            <a:pPr algn="ctr">
              <a:buNone/>
            </a:pPr>
            <a:endParaRPr lang="el-GR" dirty="0"/>
          </a:p>
          <a:p>
            <a:pPr algn="ctr">
              <a:buNone/>
            </a:pPr>
            <a:endParaRPr lang="el-GR" dirty="0" smtClean="0"/>
          </a:p>
          <a:p>
            <a:pPr algn="ctr">
              <a:buNone/>
            </a:pPr>
            <a:endParaRPr lang="el-GR" dirty="0"/>
          </a:p>
          <a:p>
            <a:pPr algn="ctr">
              <a:buNone/>
            </a:pPr>
            <a:endParaRPr lang="el-GR" dirty="0" smtClean="0"/>
          </a:p>
          <a:p>
            <a:pPr algn="ctr">
              <a:buNone/>
            </a:pPr>
            <a:endParaRPr lang="el-GR" dirty="0"/>
          </a:p>
          <a:p>
            <a:pPr algn="ctr">
              <a:buNone/>
            </a:pPr>
            <a:endParaRPr lang="el-GR" dirty="0" smtClean="0"/>
          </a:p>
          <a:p>
            <a:pPr algn="ctr">
              <a:buNone/>
            </a:pPr>
            <a:endParaRPr lang="el-GR" dirty="0"/>
          </a:p>
          <a:p>
            <a:pPr algn="ctr">
              <a:buNone/>
            </a:pPr>
            <a:endParaRPr lang="el-GR" dirty="0" smtClean="0"/>
          </a:p>
          <a:p>
            <a:pPr algn="ctr">
              <a:buNone/>
            </a:pPr>
            <a:endParaRPr lang="el-GR" dirty="0"/>
          </a:p>
          <a:p>
            <a:pPr algn="ctr">
              <a:buNone/>
            </a:pPr>
            <a:endParaRPr lang="el-GR" dirty="0" smtClean="0"/>
          </a:p>
          <a:p>
            <a:pPr algn="ctr">
              <a:buNone/>
            </a:pPr>
            <a:endParaRPr lang="el-GR" dirty="0"/>
          </a:p>
          <a:p>
            <a:pPr algn="ctr">
              <a:buNone/>
            </a:pPr>
            <a:endParaRPr lang="el-GR" dirty="0" smtClean="0"/>
          </a:p>
          <a:p>
            <a:pPr algn="ctr">
              <a:buNone/>
            </a:pPr>
            <a:endParaRPr lang="el-GR" dirty="0"/>
          </a:p>
          <a:p>
            <a:pPr algn="ctr">
              <a:buNone/>
            </a:pPr>
            <a:endParaRPr lang="el-GR" dirty="0" smtClean="0"/>
          </a:p>
          <a:p>
            <a:pPr algn="ctr">
              <a:buNone/>
            </a:pPr>
            <a:endParaRPr lang="el-GR" dirty="0"/>
          </a:p>
        </p:txBody>
      </p:sp>
      <p:sp>
        <p:nvSpPr>
          <p:cNvPr id="16" name="15 - Έλλειψη"/>
          <p:cNvSpPr/>
          <p:nvPr/>
        </p:nvSpPr>
        <p:spPr>
          <a:xfrm>
            <a:off x="971600" y="3212976"/>
            <a:ext cx="2592288" cy="151216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dirty="0" smtClean="0"/>
              <a:t>Μετανάστες νότιας και ανατολικής Ευρώπης </a:t>
            </a:r>
            <a:endParaRPr lang="el-GR" dirty="0"/>
          </a:p>
        </p:txBody>
      </p:sp>
      <p:sp>
        <p:nvSpPr>
          <p:cNvPr id="17" name="16 - Έλλειψη"/>
          <p:cNvSpPr/>
          <p:nvPr/>
        </p:nvSpPr>
        <p:spPr>
          <a:xfrm>
            <a:off x="5292080" y="3212976"/>
            <a:ext cx="2592288" cy="158417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dirty="0" smtClean="0"/>
              <a:t>Μετανάστες βόρειας και δυτικής Ευρώπης </a:t>
            </a:r>
            <a:endParaRPr lang="el-GR" dirty="0"/>
          </a:p>
        </p:txBody>
      </p:sp>
      <p:cxnSp>
        <p:nvCxnSpPr>
          <p:cNvPr id="21" name="20 - Ευθύγραμμο βέλος σύνδεσης"/>
          <p:cNvCxnSpPr/>
          <p:nvPr/>
        </p:nvCxnSpPr>
        <p:spPr>
          <a:xfrm flipH="1">
            <a:off x="2555776" y="2204864"/>
            <a:ext cx="1080120" cy="93610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5" name="24 - Ευθύγραμμο βέλος σύνδεσης"/>
          <p:cNvCxnSpPr/>
          <p:nvPr/>
        </p:nvCxnSpPr>
        <p:spPr>
          <a:xfrm>
            <a:off x="5652120" y="2204864"/>
            <a:ext cx="914400" cy="9144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0" name="29 - Ευθύγραμμο βέλος σύνδεσης"/>
          <p:cNvCxnSpPr/>
          <p:nvPr/>
        </p:nvCxnSpPr>
        <p:spPr>
          <a:xfrm rot="16200000" flipH="1">
            <a:off x="1782498" y="5354406"/>
            <a:ext cx="845286" cy="1881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2" name="31 - Ευθύγραμμο βέλος σύνδεσης"/>
          <p:cNvCxnSpPr/>
          <p:nvPr/>
        </p:nvCxnSpPr>
        <p:spPr>
          <a:xfrm rot="5400000">
            <a:off x="6265328" y="5391550"/>
            <a:ext cx="773278" cy="1653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linds(horizontal)">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21"/>
                                        </p:tgtEl>
                                        <p:attrNameLst>
                                          <p:attrName>style.visibility</p:attrName>
                                        </p:attrNameLst>
                                      </p:cBhvr>
                                      <p:to>
                                        <p:strVal val="visible"/>
                                      </p:to>
                                    </p:set>
                                    <p:animEffect transition="in" filter="blinds(horizontal)">
                                      <p:cBhvr>
                                        <p:cTn id="17" dur="500"/>
                                        <p:tgtEl>
                                          <p:spTgt spid="21"/>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25"/>
                                        </p:tgtEl>
                                        <p:attrNameLst>
                                          <p:attrName>style.visibility</p:attrName>
                                        </p:attrNameLst>
                                      </p:cBhvr>
                                      <p:to>
                                        <p:strVal val="visible"/>
                                      </p:to>
                                    </p:set>
                                    <p:animEffect transition="in" filter="blinds(horizontal)">
                                      <p:cBhvr>
                                        <p:cTn id="22" dur="500"/>
                                        <p:tgtEl>
                                          <p:spTgt spid="25"/>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16"/>
                                        </p:tgtEl>
                                        <p:attrNameLst>
                                          <p:attrName>style.visibility</p:attrName>
                                        </p:attrNameLst>
                                      </p:cBhvr>
                                      <p:to>
                                        <p:strVal val="visible"/>
                                      </p:to>
                                    </p:set>
                                    <p:animEffect transition="in" filter="blinds(horizontal)">
                                      <p:cBhvr>
                                        <p:cTn id="27" dur="500"/>
                                        <p:tgtEl>
                                          <p:spTgt spid="16"/>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17"/>
                                        </p:tgtEl>
                                        <p:attrNameLst>
                                          <p:attrName>style.visibility</p:attrName>
                                        </p:attrNameLst>
                                      </p:cBhvr>
                                      <p:to>
                                        <p:strVal val="visible"/>
                                      </p:to>
                                    </p:set>
                                    <p:animEffect transition="in" filter="blinds(horizontal)">
                                      <p:cBhvr>
                                        <p:cTn id="32" dur="500"/>
                                        <p:tgtEl>
                                          <p:spTgt spid="17"/>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nodeType="clickEffect">
                                  <p:stCondLst>
                                    <p:cond delay="0"/>
                                  </p:stCondLst>
                                  <p:childTnLst>
                                    <p:set>
                                      <p:cBhvr>
                                        <p:cTn id="36" dur="1" fill="hold">
                                          <p:stCondLst>
                                            <p:cond delay="0"/>
                                          </p:stCondLst>
                                        </p:cTn>
                                        <p:tgtEl>
                                          <p:spTgt spid="30"/>
                                        </p:tgtEl>
                                        <p:attrNameLst>
                                          <p:attrName>style.visibility</p:attrName>
                                        </p:attrNameLst>
                                      </p:cBhvr>
                                      <p:to>
                                        <p:strVal val="visible"/>
                                      </p:to>
                                    </p:set>
                                    <p:animEffect transition="in" filter="blinds(horizontal)">
                                      <p:cBhvr>
                                        <p:cTn id="37" dur="500"/>
                                        <p:tgtEl>
                                          <p:spTgt spid="30"/>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nodeType="clickEffect">
                                  <p:stCondLst>
                                    <p:cond delay="0"/>
                                  </p:stCondLst>
                                  <p:childTnLst>
                                    <p:set>
                                      <p:cBhvr>
                                        <p:cTn id="41" dur="1" fill="hold">
                                          <p:stCondLst>
                                            <p:cond delay="0"/>
                                          </p:stCondLst>
                                        </p:cTn>
                                        <p:tgtEl>
                                          <p:spTgt spid="32"/>
                                        </p:tgtEl>
                                        <p:attrNameLst>
                                          <p:attrName>style.visibility</p:attrName>
                                        </p:attrNameLst>
                                      </p:cBhvr>
                                      <p:to>
                                        <p:strVal val="visible"/>
                                      </p:to>
                                    </p:set>
                                    <p:animEffect transition="in" filter="blinds(horizontal)">
                                      <p:cBhvr>
                                        <p:cTn id="42" dur="500"/>
                                        <p:tgtEl>
                                          <p:spTgt spid="32"/>
                                        </p:tgtEl>
                                      </p:cBhvr>
                                    </p:animEffect>
                                  </p:childTnLst>
                                </p:cTn>
                              </p:par>
                            </p:childTnLst>
                          </p:cTn>
                        </p:par>
                      </p:childTnLst>
                    </p:cTn>
                  </p:par>
                  <p:par>
                    <p:cTn id="43" fill="hold">
                      <p:stCondLst>
                        <p:cond delay="indefinite"/>
                      </p:stCondLst>
                      <p:childTnLst>
                        <p:par>
                          <p:cTn id="44" fill="hold">
                            <p:stCondLst>
                              <p:cond delay="0"/>
                            </p:stCondLst>
                            <p:childTnLst>
                              <p:par>
                                <p:cTn id="45" presetID="3" presetClass="entr" presetSubtype="10" fill="hold" nodeType="clickEffect">
                                  <p:stCondLst>
                                    <p:cond delay="0"/>
                                  </p:stCondLst>
                                  <p:childTnLst>
                                    <p:set>
                                      <p:cBhvr>
                                        <p:cTn id="46" dur="1" fill="hold">
                                          <p:stCondLst>
                                            <p:cond delay="0"/>
                                          </p:stCondLst>
                                        </p:cTn>
                                        <p:tgtEl>
                                          <p:spTgt spid="3">
                                            <p:txEl>
                                              <p:pRg st="11" end="11"/>
                                            </p:txEl>
                                          </p:spTgt>
                                        </p:tgtEl>
                                        <p:attrNameLst>
                                          <p:attrName>style.visibility</p:attrName>
                                        </p:attrNameLst>
                                      </p:cBhvr>
                                      <p:to>
                                        <p:strVal val="visible"/>
                                      </p:to>
                                    </p:set>
                                    <p:animEffect transition="in" filter="blinds(horizontal)">
                                      <p:cBhvr>
                                        <p:cTn id="47" dur="500"/>
                                        <p:tgtEl>
                                          <p:spTgt spid="3">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6" grpId="0" animBg="1"/>
      <p:bldP spid="17"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sz="quarter" idx="1"/>
          </p:nvPr>
        </p:nvSpPr>
        <p:spPr>
          <a:xfrm>
            <a:off x="395536" y="620688"/>
            <a:ext cx="8424936" cy="5472608"/>
          </a:xfrm>
        </p:spPr>
        <p:txBody>
          <a:bodyPr>
            <a:normAutofit/>
          </a:bodyPr>
          <a:lstStyle/>
          <a:p>
            <a:pPr indent="342900" algn="just">
              <a:buNone/>
            </a:pPr>
            <a:r>
              <a:rPr lang="el-GR" dirty="0" smtClean="0"/>
              <a:t> </a:t>
            </a:r>
            <a:r>
              <a:rPr lang="en-US" dirty="0" smtClean="0"/>
              <a:t>Marable (1990)</a:t>
            </a:r>
            <a:r>
              <a:rPr lang="el-GR" dirty="0" smtClean="0"/>
              <a:t>: «Το να είναι κανείς λευκός στις ΗΠΑ δεν δηλώνει τίποτα άμεσα για τον πολιτισμό, την εθνοτική κληρονομιά ή το βιολογικό υπόβαθρο του ατόμου. Δεν υπάρχει «λευκός πολιτισμός» και ότι η φυλετική ταυτότητα των λευκών βασίζεται στη </a:t>
            </a:r>
            <a:r>
              <a:rPr lang="el-GR" b="1" i="1" dirty="0" smtClean="0"/>
              <a:t>θυματοποίηση</a:t>
            </a:r>
            <a:r>
              <a:rPr lang="el-GR" dirty="0" smtClean="0"/>
              <a:t> των έγχρωμων.» </a:t>
            </a:r>
          </a:p>
          <a:p>
            <a:pPr indent="342900" algn="just">
              <a:buNone/>
            </a:pPr>
            <a:endParaRPr lang="el-GR" dirty="0" smtClean="0"/>
          </a:p>
          <a:p>
            <a:pPr indent="342900" algn="just">
              <a:buNone/>
            </a:pPr>
            <a:r>
              <a:rPr lang="el-GR" dirty="0" smtClean="0"/>
              <a:t>1) Με ποιο τρόπο διατηρείται η φυλετική ταυτότητα, χωρίς να μεταβιβάζεται πολιτισμικά και, 2) το πρόβλημα της σχέσης μεταξύ της φυλετικής ταυτότητας των λευκών και των μη λευκών.</a:t>
            </a:r>
            <a:endParaRPr lang="el-GR" dirty="0"/>
          </a:p>
        </p:txBody>
      </p:sp>
    </p:spTree>
  </p:cSld>
  <p:clrMapOvr>
    <a:masterClrMapping/>
  </p:clrMapOvr>
  <p:transition>
    <p:fade thruBlk="1"/>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sz="quarter" idx="1"/>
          </p:nvPr>
        </p:nvSpPr>
        <p:spPr>
          <a:xfrm>
            <a:off x="467544" y="476672"/>
            <a:ext cx="8280920" cy="5400600"/>
          </a:xfrm>
        </p:spPr>
        <p:txBody>
          <a:bodyPr>
            <a:normAutofit fontScale="92500"/>
          </a:bodyPr>
          <a:lstStyle/>
          <a:p>
            <a:pPr indent="324000" algn="just">
              <a:buNone/>
            </a:pPr>
            <a:r>
              <a:rPr lang="en-US" dirty="0" smtClean="0"/>
              <a:t>Helms </a:t>
            </a:r>
            <a:r>
              <a:rPr lang="el-GR" dirty="0" smtClean="0"/>
              <a:t>(1990): Οι Ευρω-αμερικανοί αποκτούν επίγνωση της ύπαρξης των Αφρικανών Αμερικανών: α) άμεσα μέσω της προσωπικής επαφής και β) </a:t>
            </a:r>
            <a:r>
              <a:rPr lang="el-GR" dirty="0"/>
              <a:t>έ</a:t>
            </a:r>
            <a:r>
              <a:rPr lang="el-GR" dirty="0" smtClean="0"/>
              <a:t>μμεσα  από τα λεγόμενα των ατόμων του κοινωνικού τους περιβάλλοντος, πχ γονείς, συνομήλικοι κ.α.</a:t>
            </a:r>
          </a:p>
          <a:p>
            <a:pPr indent="324000" algn="just">
              <a:buNone/>
            </a:pPr>
            <a:r>
              <a:rPr lang="el-GR" dirty="0" smtClean="0"/>
              <a:t>Έμμεση κοινωνική επαφή: τα άτομα μαθαίνουν από γονείς και συνομήλικους τρόπους να αντιμετωπίζουν τα άτομα διαφορετικών ομάδων</a:t>
            </a:r>
          </a:p>
          <a:p>
            <a:pPr indent="324000" algn="just">
              <a:buNone/>
            </a:pPr>
            <a:r>
              <a:rPr lang="el-GR" dirty="0" smtClean="0"/>
              <a:t>Άμεση κοινωνική επαφή: ακόμη και αν η άμεση κοινωνική επαφή είναι θετική, οι «φύλακες» ασκούν πίεση για να επιτύχουν τη διαδικασία ένταξης και κοινωνικοποίησης των λευκών μέσα σε μια λευκή φυλετική ομάδα.</a:t>
            </a:r>
          </a:p>
          <a:p>
            <a:endParaRPr lang="el-GR" dirty="0"/>
          </a:p>
        </p:txBody>
      </p:sp>
    </p:spTree>
  </p:cSld>
  <p:clrMapOvr>
    <a:masterClrMapping/>
  </p:clrMapOvr>
  <p:transition>
    <p:wipe dir="d"/>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sz="quarter" idx="1"/>
          </p:nvPr>
        </p:nvSpPr>
        <p:spPr>
          <a:xfrm>
            <a:off x="500034" y="1500174"/>
            <a:ext cx="8229600" cy="4525963"/>
          </a:xfrm>
        </p:spPr>
        <p:txBody>
          <a:bodyPr/>
          <a:lstStyle/>
          <a:p>
            <a:pPr indent="342900" algn="just">
              <a:buNone/>
            </a:pPr>
            <a:r>
              <a:rPr lang="el-GR" dirty="0" smtClean="0"/>
              <a:t> Η φυλετική ταυτότητα διχοτομεί όλους τους πολίτες εμποδίζοντας τη δημιουργία υγιών ανθρώπινων σχέσεων. Οι άνθρωποι είναι φυλακισμένοι και είναι «αναγκασμένοι» να εκπροσωπούν ένα ρόλο που προκαλεί στην ουσία αναταραχές και συγκρούσεις.</a:t>
            </a:r>
            <a:endParaRPr lang="el-GR" dirty="0"/>
          </a:p>
        </p:txBody>
      </p:sp>
    </p:spTree>
  </p:cSld>
  <p:clrMapOvr>
    <a:masterClrMapping/>
  </p:clrMapOvr>
  <p:transition>
    <p:fade/>
  </p:transition>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c">
  <a:themeElements>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589</TotalTime>
  <Words>2527</Words>
  <Application>Microsoft Office PowerPoint</Application>
  <PresentationFormat>On-screen Show (4:3)</PresentationFormat>
  <Paragraphs>143</Paragraphs>
  <Slides>31</Slides>
  <Notes>0</Notes>
  <HiddenSlides>0</HiddenSlides>
  <MMClips>0</MMClips>
  <ScaleCrop>false</ScaleCrop>
  <HeadingPairs>
    <vt:vector size="4" baseType="variant">
      <vt:variant>
        <vt:lpstr>Theme</vt:lpstr>
      </vt:variant>
      <vt:variant>
        <vt:i4>1</vt:i4>
      </vt:variant>
      <vt:variant>
        <vt:lpstr>Slide Titles</vt:lpstr>
      </vt:variant>
      <vt:variant>
        <vt:i4>31</vt:i4>
      </vt:variant>
    </vt:vector>
  </HeadingPairs>
  <TitlesOfParts>
    <vt:vector size="32" baseType="lpstr">
      <vt:lpstr>Civic</vt:lpstr>
      <vt:lpstr>ΠΑΙΔΑΓΩΓΙΚΟ ΤΜΗΜΑ ΔΗΜΟΤΙΚΗΣ ΕΚΠΑΙΔΕΥΣΗΣ </vt:lpstr>
      <vt:lpstr>ΕΡΩΤΗΣΕΙΣ ΚΕΦΑΛΑΙΟΥ</vt:lpstr>
      <vt:lpstr>Slide 3</vt:lpstr>
      <vt:lpstr>Η ΣΗΜΑΣΙΑ ΤΗΣ ΠΡΟΣΩΠΙΚΗΣ ΕΠΙΓΝΩΣΗΣ </vt:lpstr>
      <vt:lpstr>ΤΑΞΙΝΟΜΗΣΗ ΚΑΙ ΧΑΡΑΚΤΗΡΙΣΜΟΣ ΤΩΝ ΑΝΘΡΩΠΩΝ</vt:lpstr>
      <vt:lpstr>Η ΕΥΡΩ-ΑΜΕΡΙΚΑΝΙΚΗ ΦΥΛΕΤΙΚΗ ΤΑΥΤΟΤΗΤΑ  </vt:lpstr>
      <vt:lpstr>Slide 7</vt:lpstr>
      <vt:lpstr>Slide 8</vt:lpstr>
      <vt:lpstr>Slide 9</vt:lpstr>
      <vt:lpstr>ΑΠΟΠΟΛΩΣΗ ΤΗΣ ΦΥΛΕΤΙΚΗΣ ΤΑΥΤΟΤΗΤΑΣ</vt:lpstr>
      <vt:lpstr>ΤΑ ΣΤΑΔΙΑ ΤΗΣ ΛΕΥΚΗΣ ΦΥΛΕΤΙΚΗΣ ΤΑΥΤΟΤΗΤΑΣ</vt:lpstr>
      <vt:lpstr>Slide 12</vt:lpstr>
      <vt:lpstr>Slide 13</vt:lpstr>
      <vt:lpstr>Slide 14</vt:lpstr>
      <vt:lpstr>Slide 15</vt:lpstr>
      <vt:lpstr>Slide 16</vt:lpstr>
      <vt:lpstr>ΤΑ ΣΤΑΔΙΑ ΤΗΣ ΜΗ ΛΕΥΚΗΣ ΦΥΛΕΤΙΚΗΣ ΤΑΥΤΟΤΗΤΑΣ</vt:lpstr>
      <vt:lpstr>Slide 18</vt:lpstr>
      <vt:lpstr>Slide 19</vt:lpstr>
      <vt:lpstr>Slide 20</vt:lpstr>
      <vt:lpstr>Slide 21</vt:lpstr>
      <vt:lpstr>Slide 22</vt:lpstr>
      <vt:lpstr>E PLURIBUS UNUM (εκ των πολλών ένας)</vt:lpstr>
      <vt:lpstr>Slide 24</vt:lpstr>
      <vt:lpstr>ΠΟΛΙΤΙΣΜΙΚΗ ΕΝΤΑΞΗ ΣΕ ΜΙΑ ΠΟΙΚΙΛΟΜΟΡΦΗ ΚΟΙΝΩΝΙΑ</vt:lpstr>
      <vt:lpstr>Εργασία: Κατανόηση της προκατάληψης και των διακρίσεων</vt:lpstr>
      <vt:lpstr>Εργασία: Ανάκτηση μιας εθνοτικής ταυτότητας</vt:lpstr>
      <vt:lpstr>ΤΑ ΜΥΣΤΗΡΙΑ ΤΩΝ ΚΟΙΝΩΝ ΑΝΘΡΩΠΙΝΩΝ ΕΜΠΕΙΡΙΩΝ</vt:lpstr>
      <vt:lpstr>ΣΥΝΘΕΣΗ ΠΡΟΣΩΠΙΚΗΣ ΙΣΤΟΡΙΑΣ</vt:lpstr>
      <vt:lpstr>ΚΡΙΤΙΚΗ ΠΡΟΣΕΓΓΙΣΗ</vt:lpstr>
      <vt:lpstr>ΚΡΙΤΙΚΗ ΠΡΟΣΕΓΓΙΣΗ</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ΠΑΙΔΑΓΩΓΙΚΟ ΤΜΗΜΑ ΔΗΜΟΤΙΚΗΣ ΕΚΠΑΙΔΕΥΣΗΣ</dc:title>
  <dc:creator>EYGENIA KORINA</dc:creator>
  <cp:lastModifiedBy>katerina</cp:lastModifiedBy>
  <cp:revision>98</cp:revision>
  <dcterms:created xsi:type="dcterms:W3CDTF">2016-11-07T16:00:19Z</dcterms:created>
  <dcterms:modified xsi:type="dcterms:W3CDTF">2016-12-22T15:29:00Z</dcterms:modified>
</cp:coreProperties>
</file>