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E94184F8-40F7-4655-97FC-08DDC1A87A94}"/>
    <pc:docChg chg="modSld">
      <pc:chgData name="Katerina Flora" userId="0bff18ccddee29f8" providerId="LiveId" clId="{E94184F8-40F7-4655-97FC-08DDC1A87A94}" dt="2022-02-27T20:59:03.330" v="1" actId="20577"/>
      <pc:docMkLst>
        <pc:docMk/>
      </pc:docMkLst>
      <pc:sldChg chg="modSp mod">
        <pc:chgData name="Katerina Flora" userId="0bff18ccddee29f8" providerId="LiveId" clId="{E94184F8-40F7-4655-97FC-08DDC1A87A94}" dt="2022-02-27T20:59:03.330" v="1" actId="20577"/>
        <pc:sldMkLst>
          <pc:docMk/>
          <pc:sldMk cId="2494268913" sldId="257"/>
        </pc:sldMkLst>
        <pc:spChg chg="mod">
          <ac:chgData name="Katerina Flora" userId="0bff18ccddee29f8" providerId="LiveId" clId="{E94184F8-40F7-4655-97FC-08DDC1A87A94}" dt="2022-02-27T20:59:03.330" v="1" actId="20577"/>
          <ac:spMkLst>
            <pc:docMk/>
            <pc:sldMk cId="2494268913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308F6-C438-4C6A-A7A4-CCD60C549D37}" type="datetimeFigureOut">
              <a:rPr lang="pl-PL" smtClean="0"/>
              <a:t>05.03.2025</a:t>
            </a:fld>
            <a:endParaRPr lang="pl-PL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pl-PL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BF8BB-F11B-4F31-A364-B804FA2DED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77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081E525C-03B0-519F-D1D8-F6837AACA23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72DD8F-E4E4-4F98-921B-A70662623A5C}" type="slidenum">
              <a:rPr lang="el-GR" altLang="pl-PL"/>
              <a:pPr/>
              <a:t>7</a:t>
            </a:fld>
            <a:endParaRPr lang="el-GR" altLang="pl-PL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DC9EEA60-7609-C3CB-3329-4C23401FD3A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6C248CB0-D24B-A21B-9F61-138ADB0587C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>
                <a:latin typeface="+mn-lt" charset="0"/>
                <a:cs typeface="+mn-ea" charset="0"/>
              </a:rPr>
              <a:t>Satisfies Learning Objective 1.1: Describe the evolution of the definition of clinical psychology from the early 1900s to present.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pl-PL">
              <a:latin typeface="+mn-lt" charset="0"/>
              <a:cs typeface="+mn-ea" charset="0"/>
            </a:endParaRP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B19EE72C-6849-A490-DFCF-9364C3FBA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A0166183-124B-4DB5-B160-939744EAC469}" type="slidenum">
              <a:rPr lang="el-GR" altLang="pl-PL"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7</a:t>
            </a:fld>
            <a:endParaRPr lang="el-GR" altLang="pl-PL"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DC2426C3-45E0-0E5A-8AFE-A3D3A7092B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588EF4-2A39-4FFC-9B45-4D1FD831E3AE}" type="slidenum">
              <a:rPr lang="el-GR" altLang="pl-PL"/>
              <a:pPr/>
              <a:t>8</a:t>
            </a:fld>
            <a:endParaRPr lang="el-GR" altLang="pl-PL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AA15D0EE-CB15-F17F-95D3-EA6747465B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FF31CDBA-8B51-56E2-AD95-E066E55CD0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 dirty="0" err="1">
                <a:latin typeface="+mn-lt" charset="0"/>
                <a:cs typeface="+mn-ea" charset="0"/>
              </a:rPr>
              <a:t>Satisfies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Learning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Objective</a:t>
            </a:r>
            <a:r>
              <a:rPr lang="el-GR" altLang="pl-PL" dirty="0">
                <a:latin typeface="+mn-lt" charset="0"/>
                <a:cs typeface="+mn-ea" charset="0"/>
              </a:rPr>
              <a:t> 1.1: </a:t>
            </a:r>
            <a:r>
              <a:rPr lang="el-GR" altLang="pl-PL" dirty="0" err="1">
                <a:latin typeface="+mn-lt" charset="0"/>
                <a:cs typeface="+mn-ea" charset="0"/>
              </a:rPr>
              <a:t>Describe</a:t>
            </a:r>
            <a:r>
              <a:rPr lang="el-GR" altLang="pl-PL" dirty="0">
                <a:latin typeface="+mn-lt" charset="0"/>
                <a:cs typeface="+mn-ea" charset="0"/>
              </a:rPr>
              <a:t> the </a:t>
            </a:r>
            <a:r>
              <a:rPr lang="el-GR" altLang="pl-PL" dirty="0" err="1">
                <a:latin typeface="+mn-lt" charset="0"/>
                <a:cs typeface="+mn-ea" charset="0"/>
              </a:rPr>
              <a:t>evolution</a:t>
            </a:r>
            <a:r>
              <a:rPr lang="el-GR" altLang="pl-PL" dirty="0">
                <a:latin typeface="+mn-lt" charset="0"/>
                <a:cs typeface="+mn-ea" charset="0"/>
              </a:rPr>
              <a:t> of the </a:t>
            </a:r>
            <a:r>
              <a:rPr lang="el-GR" altLang="pl-PL" dirty="0" err="1">
                <a:latin typeface="+mn-lt" charset="0"/>
                <a:cs typeface="+mn-ea" charset="0"/>
              </a:rPr>
              <a:t>definition</a:t>
            </a:r>
            <a:r>
              <a:rPr lang="el-GR" altLang="pl-PL" dirty="0">
                <a:latin typeface="+mn-lt" charset="0"/>
                <a:cs typeface="+mn-ea" charset="0"/>
              </a:rPr>
              <a:t> of </a:t>
            </a:r>
            <a:r>
              <a:rPr lang="el-GR" altLang="pl-PL" dirty="0" err="1">
                <a:latin typeface="+mn-lt" charset="0"/>
                <a:cs typeface="+mn-ea" charset="0"/>
              </a:rPr>
              <a:t>clinical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psychology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from</a:t>
            </a:r>
            <a:r>
              <a:rPr lang="el-GR" altLang="pl-PL" dirty="0">
                <a:latin typeface="+mn-lt" charset="0"/>
                <a:cs typeface="+mn-ea" charset="0"/>
              </a:rPr>
              <a:t> the </a:t>
            </a:r>
            <a:r>
              <a:rPr lang="el-GR" altLang="pl-PL" dirty="0" err="1">
                <a:latin typeface="+mn-lt" charset="0"/>
                <a:cs typeface="+mn-ea" charset="0"/>
              </a:rPr>
              <a:t>early</a:t>
            </a:r>
            <a:r>
              <a:rPr lang="el-GR" altLang="pl-PL" dirty="0">
                <a:latin typeface="+mn-lt" charset="0"/>
                <a:cs typeface="+mn-ea" charset="0"/>
              </a:rPr>
              <a:t> 1900s </a:t>
            </a:r>
            <a:r>
              <a:rPr lang="el-GR" altLang="pl-PL" dirty="0" err="1">
                <a:latin typeface="+mn-lt" charset="0"/>
                <a:cs typeface="+mn-ea" charset="0"/>
              </a:rPr>
              <a:t>to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present</a:t>
            </a:r>
            <a:r>
              <a:rPr lang="el-GR" altLang="pl-PL" dirty="0">
                <a:latin typeface="+mn-lt" charset="0"/>
                <a:cs typeface="+mn-ea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 dirty="0" err="1">
                <a:latin typeface="+mn-lt" charset="0"/>
                <a:cs typeface="+mn-ea" charset="0"/>
              </a:rPr>
              <a:t>Satisfies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Learning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Objective</a:t>
            </a:r>
            <a:r>
              <a:rPr lang="el-GR" altLang="pl-PL" dirty="0">
                <a:latin typeface="+mn-lt" charset="0"/>
                <a:cs typeface="+mn-ea" charset="0"/>
              </a:rPr>
              <a:t> 1.2: </a:t>
            </a:r>
            <a:r>
              <a:rPr lang="el-GR" altLang="pl-PL" dirty="0" err="1">
                <a:latin typeface="+mn-lt" charset="0"/>
                <a:cs typeface="+mn-ea" charset="0"/>
              </a:rPr>
              <a:t>Paraphrase</a:t>
            </a:r>
            <a:r>
              <a:rPr lang="el-GR" altLang="pl-PL" dirty="0">
                <a:latin typeface="+mn-lt" charset="0"/>
                <a:cs typeface="+mn-ea" charset="0"/>
              </a:rPr>
              <a:t> the </a:t>
            </a:r>
            <a:r>
              <a:rPr lang="el-GR" altLang="pl-PL" dirty="0" err="1">
                <a:latin typeface="+mn-lt" charset="0"/>
                <a:cs typeface="+mn-ea" charset="0"/>
              </a:rPr>
              <a:t>definition</a:t>
            </a:r>
            <a:r>
              <a:rPr lang="el-GR" altLang="pl-PL" dirty="0">
                <a:latin typeface="+mn-lt" charset="0"/>
                <a:cs typeface="+mn-ea" charset="0"/>
              </a:rPr>
              <a:t> of </a:t>
            </a:r>
            <a:r>
              <a:rPr lang="el-GR" altLang="pl-PL" dirty="0" err="1">
                <a:latin typeface="+mn-lt" charset="0"/>
                <a:cs typeface="+mn-ea" charset="0"/>
              </a:rPr>
              <a:t>clinical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psychology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provided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by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Division</a:t>
            </a:r>
            <a:r>
              <a:rPr lang="el-GR" altLang="pl-PL" dirty="0">
                <a:latin typeface="+mn-lt" charset="0"/>
                <a:cs typeface="+mn-ea" charset="0"/>
              </a:rPr>
              <a:t> 12 of the American </a:t>
            </a:r>
            <a:r>
              <a:rPr lang="el-GR" altLang="pl-PL" dirty="0" err="1">
                <a:latin typeface="+mn-lt" charset="0"/>
                <a:cs typeface="+mn-ea" charset="0"/>
              </a:rPr>
              <a:t>Psychological</a:t>
            </a:r>
            <a:r>
              <a:rPr lang="el-GR" altLang="pl-PL" dirty="0">
                <a:latin typeface="+mn-lt" charset="0"/>
                <a:cs typeface="+mn-ea" charset="0"/>
              </a:rPr>
              <a:t> Association.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pl-PL" b="1" dirty="0">
              <a:latin typeface="+mn-lt" charset="0"/>
              <a:cs typeface="+mn-ea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 dirty="0">
                <a:latin typeface="+mn-lt" charset="0"/>
                <a:cs typeface="+mn-ea" charset="0"/>
              </a:rPr>
              <a:t>American </a:t>
            </a:r>
            <a:r>
              <a:rPr lang="el-GR" altLang="pl-PL" dirty="0" err="1">
                <a:latin typeface="+mn-lt" charset="0"/>
                <a:cs typeface="+mn-ea" charset="0"/>
              </a:rPr>
              <a:t>Psychological</a:t>
            </a:r>
            <a:r>
              <a:rPr lang="el-GR" altLang="pl-PL" dirty="0">
                <a:latin typeface="+mn-lt" charset="0"/>
                <a:cs typeface="+mn-ea" charset="0"/>
              </a:rPr>
              <a:t> Association (APA):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pl-PL" b="1" dirty="0">
              <a:latin typeface="+mn-lt" charset="0"/>
              <a:cs typeface="+mn-ea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 dirty="0" err="1">
                <a:latin typeface="+mn-lt" charset="0"/>
                <a:cs typeface="+mn-ea" charset="0"/>
              </a:rPr>
              <a:t>Contemporary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definition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by</a:t>
            </a:r>
            <a:r>
              <a:rPr lang="el-GR" altLang="pl-PL" dirty="0">
                <a:latin typeface="+mn-lt" charset="0"/>
                <a:cs typeface="+mn-ea" charset="0"/>
              </a:rPr>
              <a:t> APA: The </a:t>
            </a:r>
            <a:r>
              <a:rPr lang="el-GR" altLang="pl-PL" dirty="0" err="1">
                <a:latin typeface="+mn-lt" charset="0"/>
                <a:cs typeface="+mn-ea" charset="0"/>
              </a:rPr>
              <a:t>field</a:t>
            </a:r>
            <a:r>
              <a:rPr lang="el-GR" altLang="pl-PL" dirty="0">
                <a:latin typeface="+mn-lt" charset="0"/>
                <a:cs typeface="+mn-ea" charset="0"/>
              </a:rPr>
              <a:t> of </a:t>
            </a:r>
            <a:r>
              <a:rPr lang="el-GR" altLang="pl-PL" dirty="0" err="1">
                <a:latin typeface="+mn-lt" charset="0"/>
                <a:cs typeface="+mn-ea" charset="0"/>
              </a:rPr>
              <a:t>Clinical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Psychology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integrates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science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theory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practice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to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understand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predict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alleviate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maladjustment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disability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discomfort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as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well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as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to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promote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human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adaptation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adjustment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personal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development</a:t>
            </a:r>
            <a:r>
              <a:rPr lang="el-GR" altLang="pl-PL" dirty="0">
                <a:latin typeface="+mn-lt" charset="0"/>
                <a:cs typeface="+mn-ea" charset="0"/>
              </a:rPr>
              <a:t>. </a:t>
            </a:r>
            <a:r>
              <a:rPr lang="el-GR" altLang="pl-PL" dirty="0" err="1">
                <a:latin typeface="+mn-lt" charset="0"/>
                <a:cs typeface="+mn-ea" charset="0"/>
              </a:rPr>
              <a:t>Clinical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Psychology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focuses</a:t>
            </a:r>
            <a:r>
              <a:rPr lang="el-GR" altLang="pl-PL" dirty="0">
                <a:latin typeface="+mn-lt" charset="0"/>
                <a:cs typeface="+mn-ea" charset="0"/>
              </a:rPr>
              <a:t> on the </a:t>
            </a:r>
            <a:r>
              <a:rPr lang="el-GR" altLang="pl-PL" dirty="0" err="1">
                <a:latin typeface="+mn-lt" charset="0"/>
                <a:cs typeface="+mn-ea" charset="0"/>
              </a:rPr>
              <a:t>intellectual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emotional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biological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psychological</a:t>
            </a:r>
            <a:r>
              <a:rPr lang="el-GR" altLang="pl-PL" dirty="0">
                <a:latin typeface="+mn-lt" charset="0"/>
                <a:cs typeface="+mn-ea" charset="0"/>
              </a:rPr>
              <a:t>, </a:t>
            </a:r>
            <a:r>
              <a:rPr lang="el-GR" altLang="pl-PL" dirty="0" err="1">
                <a:latin typeface="+mn-lt" charset="0"/>
                <a:cs typeface="+mn-ea" charset="0"/>
              </a:rPr>
              <a:t>social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behavioral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aspects</a:t>
            </a:r>
            <a:r>
              <a:rPr lang="el-GR" altLang="pl-PL" dirty="0">
                <a:latin typeface="+mn-lt" charset="0"/>
                <a:cs typeface="+mn-ea" charset="0"/>
              </a:rPr>
              <a:t> of </a:t>
            </a:r>
            <a:r>
              <a:rPr lang="el-GR" altLang="pl-PL" dirty="0" err="1">
                <a:latin typeface="+mn-lt" charset="0"/>
                <a:cs typeface="+mn-ea" charset="0"/>
              </a:rPr>
              <a:t>human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functioning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across</a:t>
            </a:r>
            <a:r>
              <a:rPr lang="el-GR" altLang="pl-PL" dirty="0">
                <a:latin typeface="+mn-lt" charset="0"/>
                <a:cs typeface="+mn-ea" charset="0"/>
              </a:rPr>
              <a:t> the </a:t>
            </a:r>
            <a:r>
              <a:rPr lang="el-GR" altLang="pl-PL" dirty="0" err="1">
                <a:latin typeface="+mn-lt" charset="0"/>
                <a:cs typeface="+mn-ea" charset="0"/>
              </a:rPr>
              <a:t>life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span</a:t>
            </a:r>
            <a:r>
              <a:rPr lang="el-GR" altLang="pl-PL" dirty="0">
                <a:latin typeface="+mn-lt" charset="0"/>
                <a:cs typeface="+mn-ea" charset="0"/>
              </a:rPr>
              <a:t>, in </a:t>
            </a:r>
            <a:r>
              <a:rPr lang="el-GR" altLang="pl-PL" dirty="0" err="1">
                <a:latin typeface="+mn-lt" charset="0"/>
                <a:cs typeface="+mn-ea" charset="0"/>
              </a:rPr>
              <a:t>varying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cultures</a:t>
            </a:r>
            <a:r>
              <a:rPr lang="el-GR" altLang="pl-PL" dirty="0">
                <a:latin typeface="+mn-lt" charset="0"/>
                <a:cs typeface="+mn-ea" charset="0"/>
              </a:rPr>
              <a:t>, and </a:t>
            </a:r>
            <a:r>
              <a:rPr lang="el-GR" altLang="pl-PL" dirty="0" err="1">
                <a:latin typeface="+mn-lt" charset="0"/>
                <a:cs typeface="+mn-ea" charset="0"/>
              </a:rPr>
              <a:t>at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all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socioeconomic</a:t>
            </a:r>
            <a:r>
              <a:rPr lang="el-GR" altLang="pl-PL" dirty="0">
                <a:latin typeface="+mn-lt" charset="0"/>
                <a:cs typeface="+mn-ea" charset="0"/>
              </a:rPr>
              <a:t> </a:t>
            </a:r>
            <a:r>
              <a:rPr lang="el-GR" altLang="pl-PL" dirty="0" err="1">
                <a:latin typeface="+mn-lt" charset="0"/>
                <a:cs typeface="+mn-ea" charset="0"/>
              </a:rPr>
              <a:t>levels</a:t>
            </a:r>
            <a:r>
              <a:rPr lang="el-GR" altLang="pl-PL" dirty="0">
                <a:latin typeface="+mn-lt" charset="0"/>
                <a:cs typeface="+mn-ea" charset="0"/>
              </a:rPr>
              <a:t>. 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05BC5CE1-BC97-D7C7-055C-AB1498974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F8AEC03F-CC09-4FE2-92A4-37764E75FDE4}" type="slidenum">
              <a:rPr lang="el-GR" altLang="pl-PL"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8</a:t>
            </a:fld>
            <a:endParaRPr lang="el-GR" altLang="pl-PL"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C696512F-8387-D34D-7662-E606036DB2D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16515F-3E1E-4A14-AB3E-59C6CEB5F1D7}" type="slidenum">
              <a:rPr lang="el-GR" altLang="pl-PL"/>
              <a:pPr/>
              <a:t>9</a:t>
            </a:fld>
            <a:endParaRPr lang="el-GR" altLang="pl-PL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EFB448FA-821B-9CAE-3704-949491490F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597C6D48-DB6E-27C1-AB5F-8623E7E68A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pl-PL">
                <a:latin typeface="+mn-lt" charset="0"/>
                <a:cs typeface="+mn-ea" charset="0"/>
              </a:rPr>
              <a:t>Satisfies Learning Objective 1.2: Paraphrase the definition of clinical psychology provided by Division 12 of the American Psychological Association.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pl-PL">
              <a:latin typeface="+mn-lt" charset="0"/>
              <a:cs typeface="+mn-ea" charset="0"/>
            </a:endParaRP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DDE4A2D7-7012-1CCC-4333-634210E7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CF6808A6-CCF7-40B3-AFB4-DCFBD673C750}" type="slidenum">
              <a:rPr lang="el-GR" altLang="pl-PL">
                <a:latin typeface="+mn-lt" charset="0"/>
                <a:cs typeface="+mn-ea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9</a:t>
            </a:fld>
            <a:endParaRPr lang="el-GR" altLang="pl-PL">
              <a:latin typeface="+mn-lt" charset="0"/>
              <a:cs typeface="+mn-e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5927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5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62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49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3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1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4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5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37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47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1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D171-81D6-4927-BC84-D1503F46418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E7053E-BC18-4073-AEFC-073DD065A8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9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6809"/>
            <a:ext cx="9144000" cy="2982191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Κλινική Ψυχολογία Ι</a:t>
            </a:r>
            <a:b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Y007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0138"/>
            <a:ext cx="9144000" cy="1655762"/>
          </a:xfrm>
        </p:spPr>
        <p:txBody>
          <a:bodyPr>
            <a:normAutofit/>
          </a:bodyPr>
          <a:lstStyle/>
          <a:p>
            <a:r>
              <a:rPr lang="el-GR" sz="3200" dirty="0"/>
              <a:t>Κατερίνα Φλωρά</a:t>
            </a:r>
          </a:p>
          <a:p>
            <a:r>
              <a:rPr lang="el-GR" sz="3200" dirty="0"/>
              <a:t>Εαρινό Εξάμηνο </a:t>
            </a:r>
            <a:r>
              <a:rPr lang="en-US" sz="3200" dirty="0"/>
              <a:t>202</a:t>
            </a:r>
            <a:r>
              <a:rPr lang="el-GR" sz="3200"/>
              <a:t>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4268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μέλλον…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/>
              <a:t>Αυξανόμενος επαγγελματισμός</a:t>
            </a:r>
            <a:endParaRPr lang="el-GR" sz="3200" dirty="0"/>
          </a:p>
          <a:p>
            <a:r>
              <a:rPr lang="el-GR" sz="3200" dirty="0"/>
              <a:t>Μειωμένη κυβερνητική υποστήριξη για υπηρεσίες ψυχικής υγείας</a:t>
            </a:r>
          </a:p>
          <a:p>
            <a:r>
              <a:rPr lang="el-GR" sz="3200" dirty="0"/>
              <a:t>Πιέσεις από ασφαλιστικές εταιρίες</a:t>
            </a:r>
          </a:p>
          <a:p>
            <a:r>
              <a:rPr lang="el-GR" sz="3200" dirty="0"/>
              <a:t>Μεταρρυθμίσεις στο σύστημα υγείας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 </a:t>
            </a:r>
            <a:r>
              <a:rPr lang="el-GR" dirty="0"/>
              <a:t>Ιστορική Επισκόπηση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61210"/>
            <a:ext cx="10515600" cy="5382490"/>
          </a:xfrm>
        </p:spPr>
        <p:txBody>
          <a:bodyPr>
            <a:normAutofit/>
          </a:bodyPr>
          <a:lstStyle/>
          <a:p>
            <a:r>
              <a:rPr lang="en-US" dirty="0"/>
              <a:t>Lightner Witmer – </a:t>
            </a:r>
            <a:r>
              <a:rPr lang="el-GR" dirty="0"/>
              <a:t>Πρώτη στον κόσμο ψυχολογική κλινική στο Πανεπιστήμιο της </a:t>
            </a:r>
            <a:r>
              <a:rPr lang="el-GR" dirty="0" err="1"/>
              <a:t>Πενσυλβανία</a:t>
            </a:r>
            <a:r>
              <a:rPr lang="en-US" dirty="0"/>
              <a:t>-1896</a:t>
            </a:r>
            <a:endParaRPr lang="el-GR" dirty="0"/>
          </a:p>
          <a:p>
            <a:r>
              <a:rPr lang="el-GR" dirty="0"/>
              <a:t>Πλέον εργάζονται σε ένα εύρος πληθυσμών, κλινικών δραστηριοτήτων και πλαισίων εργασίας.</a:t>
            </a:r>
          </a:p>
          <a:p>
            <a:r>
              <a:rPr lang="el-GR" dirty="0"/>
              <a:t>Μελέτη ψυχικής ασθένειας άρχισε από το 2100 π.Χ. Τότε η αιτία ήταν οι δαίμονες (εξαλείφθηκε το 18</a:t>
            </a:r>
            <a:r>
              <a:rPr lang="el-GR" baseline="30000" dirty="0"/>
              <a:t>ο</a:t>
            </a:r>
            <a:r>
              <a:rPr lang="el-GR" dirty="0"/>
              <a:t> αι.). Επιδράσεις στην Κλινική Ψυχολογία συγκεκριμένα άρχισαν από τους </a:t>
            </a:r>
            <a:r>
              <a:rPr lang="en-US" dirty="0"/>
              <a:t>Benjamin Rush </a:t>
            </a:r>
            <a:r>
              <a:rPr lang="el-GR" dirty="0"/>
              <a:t>και </a:t>
            </a:r>
            <a:r>
              <a:rPr lang="en-US" dirty="0"/>
              <a:t>Dorothea Dix </a:t>
            </a:r>
            <a:r>
              <a:rPr lang="el-GR" dirty="0"/>
              <a:t>οι οποίοι εναντιώθηκαν στους τρόπους θεραπείας των «τρελλών» (κλειδώνονταν σε περιοριστικά κελιά, περιστρεφόμενες καρέκλες και να γυρίζουν, νηστικοί, κλπ.). </a:t>
            </a:r>
          </a:p>
          <a:p>
            <a:r>
              <a:rPr lang="en-US" dirty="0"/>
              <a:t>Rush </a:t>
            </a:r>
            <a:r>
              <a:rPr lang="el-GR" dirty="0"/>
              <a:t>– το πρόβλημα είναι στην ανθρώπινη φυσιολογία (έκανε αιμοκάθαρση, καθαρτικά, δίαιτες, κλπ)</a:t>
            </a:r>
          </a:p>
          <a:p>
            <a:r>
              <a:rPr lang="en-US" dirty="0"/>
              <a:t>Dix – </a:t>
            </a:r>
            <a:r>
              <a:rPr lang="el-GR" dirty="0"/>
              <a:t>το είδε περισσότερο ως πολιτικό παρά ιατρικό και επηρέασε το κογκρέσο και το κοινό. Υπερασπίστηκε τη νοσηλεία σε ίδρυμα και όχι φυλακή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3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Επισκόπηση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98864"/>
            <a:ext cx="10515600" cy="5392881"/>
          </a:xfrm>
        </p:spPr>
        <p:txBody>
          <a:bodyPr>
            <a:normAutofit/>
          </a:bodyPr>
          <a:lstStyle/>
          <a:p>
            <a:r>
              <a:rPr lang="el-GR" dirty="0"/>
              <a:t>Παρόμοιες κινήσεις περίπου τον ίδιο καιρό στην Ευρώπη με τους </a:t>
            </a:r>
            <a:r>
              <a:rPr lang="en-US" dirty="0"/>
              <a:t>William Tuke </a:t>
            </a:r>
            <a:r>
              <a:rPr lang="el-GR" dirty="0"/>
              <a:t>(άσυλο στην Αγγλία), </a:t>
            </a:r>
            <a:r>
              <a:rPr lang="en-US" dirty="0"/>
              <a:t>Philippe Pinel </a:t>
            </a:r>
            <a:r>
              <a:rPr lang="el-GR" dirty="0"/>
              <a:t>και </a:t>
            </a:r>
            <a:r>
              <a:rPr lang="en-US" dirty="0"/>
              <a:t>Jean Esquirol </a:t>
            </a:r>
            <a:r>
              <a:rPr lang="el-GR" dirty="0"/>
              <a:t>στη Γαλλία. Μετά ακολουθήθηκε συνέχεια του κινήματος των ανθρωπίνων δικαιωμάτων.</a:t>
            </a:r>
          </a:p>
          <a:p>
            <a:r>
              <a:rPr lang="el-GR" dirty="0"/>
              <a:t>Παράλληλα, οι </a:t>
            </a:r>
            <a:r>
              <a:rPr lang="en-US" dirty="0"/>
              <a:t>Wilhelm Wundt </a:t>
            </a:r>
            <a:r>
              <a:rPr lang="el-GR" dirty="0"/>
              <a:t>και </a:t>
            </a:r>
            <a:r>
              <a:rPr lang="en-US" dirty="0"/>
              <a:t>William James </a:t>
            </a:r>
            <a:r>
              <a:rPr lang="el-GR" dirty="0"/>
              <a:t>εισήγαγαν τη χρήση του επιστημονικού πειράματος για μέτρηση της ανθρώπινης συμπεριφοράς. </a:t>
            </a:r>
          </a:p>
          <a:p>
            <a:r>
              <a:rPr lang="el-GR" dirty="0"/>
              <a:t>Επηρεάστηκε και ο </a:t>
            </a:r>
            <a:r>
              <a:rPr lang="en-US" dirty="0"/>
              <a:t>Sir Francis Galton </a:t>
            </a:r>
            <a:r>
              <a:rPr lang="el-GR" dirty="0"/>
              <a:t>ο οποίος δημιούργησε εργαστήριο για αξιολόγηση της κληρονομήσιμης νοημοσύνης. Ο </a:t>
            </a:r>
            <a:r>
              <a:rPr lang="en-US" dirty="0"/>
              <a:t>James Cattell, </a:t>
            </a:r>
            <a:r>
              <a:rPr lang="el-GR" dirty="0"/>
              <a:t>ερεύνησε ατομικές διαφορές. Την ίδια περίοδο, δημιουργήθηκε και η πρώτη επαγγελματική εταιρεία ψυχολόγων </a:t>
            </a:r>
            <a:r>
              <a:rPr lang="en-US" dirty="0"/>
              <a:t>(APA)</a:t>
            </a:r>
            <a:r>
              <a:rPr lang="el-GR" dirty="0"/>
              <a:t>-1892</a:t>
            </a:r>
            <a:endParaRPr lang="en-US" dirty="0"/>
          </a:p>
          <a:p>
            <a:r>
              <a:rPr lang="en-US" dirty="0"/>
              <a:t>Sigmund Freud &amp; Joseph Breuer </a:t>
            </a:r>
            <a:r>
              <a:rPr lang="el-GR" dirty="0"/>
              <a:t>– έμφαση στα κίνητρα και αίτια συμπεριφοράς παρά στους μηχανισμούς του εγκεφάλου και του νευρικού συστήματος. </a:t>
            </a:r>
          </a:p>
        </p:txBody>
      </p:sp>
    </p:spTree>
    <p:extLst>
      <p:ext uri="{BB962C8B-B14F-4D97-AF65-F5344CB8AC3E}">
        <p14:creationId xmlns:p14="http://schemas.microsoft.com/office/powerpoint/2010/main" val="27381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Σύγχρονες Ρίζες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392382"/>
            <a:ext cx="10515600" cy="5174673"/>
          </a:xfrm>
        </p:spPr>
        <p:txBody>
          <a:bodyPr>
            <a:normAutofit/>
          </a:bodyPr>
          <a:lstStyle/>
          <a:p>
            <a:r>
              <a:rPr lang="en-US" dirty="0"/>
              <a:t>Witmer </a:t>
            </a:r>
            <a:r>
              <a:rPr lang="el-GR" dirty="0"/>
              <a:t>και παιδί με ορθογραφία που χρειαζόταν γυαλιά – έδωσε έμφαση στη διάγνωση</a:t>
            </a:r>
            <a:r>
              <a:rPr lang="en-US" dirty="0"/>
              <a:t> </a:t>
            </a:r>
            <a:r>
              <a:rPr lang="el-GR" dirty="0"/>
              <a:t>και αξιολόγηση. Ονόμασε τη διαδικασία αυτή αξιολόγησης Κλινική Ψυχολογία </a:t>
            </a:r>
          </a:p>
          <a:p>
            <a:r>
              <a:rPr lang="el-GR" dirty="0"/>
              <a:t>1907 εκδίδει το πρώτο επιστημονικό περιοδικό κλινικής ψυχολογίας</a:t>
            </a:r>
          </a:p>
          <a:p>
            <a:r>
              <a:rPr lang="en-US" dirty="0"/>
              <a:t>Alfred Binet &amp; Theodore Simon </a:t>
            </a:r>
            <a:r>
              <a:rPr lang="el-GR" dirty="0"/>
              <a:t>και δημιουργία κλίμακας αξιολόγησης νοητικής καθυστέρησης που έγινε μετά η διάσημη </a:t>
            </a:r>
            <a:r>
              <a:rPr lang="en-US" dirty="0"/>
              <a:t>Stanford-Binet.</a:t>
            </a:r>
          </a:p>
          <a:p>
            <a:r>
              <a:rPr lang="en-US" dirty="0"/>
              <a:t>William Healy </a:t>
            </a:r>
            <a:r>
              <a:rPr lang="el-GR" dirty="0"/>
              <a:t>με το Ινστιτούτο Ψυχοπαθών Νέων που έδωσε έμφαση σε νεαρούς παραβάτες του νόμου παρά με παιδιά με μαθησιακές δυσκολίες.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Α’ &amp; Β’ Παγκόσμιος Πόλεμος &amp; Συνέχεια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298864"/>
            <a:ext cx="10515600" cy="5174672"/>
          </a:xfrm>
        </p:spPr>
        <p:txBody>
          <a:bodyPr>
            <a:normAutofit/>
          </a:bodyPr>
          <a:lstStyle/>
          <a:p>
            <a:r>
              <a:rPr lang="el-GR" dirty="0"/>
              <a:t>Χρήση κλινικών ψυχολόγων για πρόγνωση ψυχολογικής και νοητικής σταθερότητας των στρατιωτών </a:t>
            </a:r>
          </a:p>
          <a:p>
            <a:r>
              <a:rPr lang="el-GR" dirty="0"/>
              <a:t>Μεταξύ των δύο παγκοσμίων 3 τάσεις</a:t>
            </a:r>
            <a:r>
              <a:rPr lang="en-US" dirty="0"/>
              <a:t>:</a:t>
            </a:r>
            <a:endParaRPr lang="el-GR" dirty="0"/>
          </a:p>
          <a:p>
            <a:pPr lvl="1"/>
            <a:r>
              <a:rPr lang="el-GR" dirty="0"/>
              <a:t>Συνέχιση και επέκταση των προσπαθειών αξιολόγησης από τους ψυχολόγους</a:t>
            </a:r>
          </a:p>
          <a:p>
            <a:pPr lvl="1"/>
            <a:r>
              <a:rPr lang="el-GR" dirty="0"/>
              <a:t>Είσοδος ψυχολόγων στο κυριαρχούμενο από ιατρούς χώρο της ψυχοθεραπείας</a:t>
            </a:r>
          </a:p>
          <a:p>
            <a:pPr lvl="1"/>
            <a:r>
              <a:rPr lang="el-GR" dirty="0"/>
              <a:t>Αυξανόμενη επαγγελματική αναγνώριση της άσκησης της ψυχολογίας</a:t>
            </a:r>
          </a:p>
          <a:p>
            <a:r>
              <a:rPr lang="el-GR" dirty="0"/>
              <a:t>Δημιουργία και χρήση τεστ κηλίδων μελάνης του </a:t>
            </a:r>
            <a:r>
              <a:rPr lang="en-US" dirty="0"/>
              <a:t>Rorschach, </a:t>
            </a:r>
            <a:r>
              <a:rPr lang="el-GR" dirty="0"/>
              <a:t>επαγγελματικών ενδιαφερόντων του </a:t>
            </a:r>
            <a:r>
              <a:rPr lang="en-US" dirty="0"/>
              <a:t>Strong, </a:t>
            </a:r>
            <a:r>
              <a:rPr lang="el-GR" dirty="0"/>
              <a:t>τεστ θεματικής αντίληψης και νοημοσύνης </a:t>
            </a:r>
            <a:r>
              <a:rPr lang="en-US" dirty="0"/>
              <a:t>Wechsler-Bellevue, </a:t>
            </a:r>
            <a:r>
              <a:rPr lang="el-GR" dirty="0"/>
              <a:t>τα οποία χρησιμοποιούνται μέχρι σήμερα. Επίσης το Πολυφασικό Ερωτηματολόγιο Προσωπικότητας της Μινεσότα. </a:t>
            </a:r>
            <a:endParaRPr lang="en-US" dirty="0"/>
          </a:p>
          <a:p>
            <a:r>
              <a:rPr lang="el-GR" dirty="0"/>
              <a:t>Ο αριθμός των ψυχολόγων μετά το Β παγκόσμιο τριπλασιάστηκε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6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Επέκταση της Ψυχοθεραπείας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Carl Rogers </a:t>
            </a:r>
            <a:r>
              <a:rPr lang="el-GR" dirty="0"/>
              <a:t>και προσωποκεντρική θεραπεία ως εναλλακτική της ψυχανάλυσης όπως και η θεραπεία της συμπεριφοράς από τους </a:t>
            </a:r>
            <a:r>
              <a:rPr lang="en-US" dirty="0"/>
              <a:t>Watson &amp; Rayner. </a:t>
            </a:r>
            <a:endParaRPr lang="el-GR" dirty="0"/>
          </a:p>
          <a:p>
            <a:r>
              <a:rPr lang="el-GR" dirty="0"/>
              <a:t>Μετά τον Β’ παγκόσμιο πόλεμο, άρχισαν τα πρώτα εκπαιδευτικά προγράμματα υποστηριζόμενα από το ΑΡΑ και έγιναν αποδεκτές κατευθυντήριες γραμμές δεοντολογίας</a:t>
            </a:r>
          </a:p>
          <a:p>
            <a:r>
              <a:rPr lang="el-GR" dirty="0"/>
              <a:t>Το πόρισμα </a:t>
            </a:r>
            <a:r>
              <a:rPr lang="en-US" dirty="0"/>
              <a:t>Shakow </a:t>
            </a:r>
            <a:r>
              <a:rPr lang="el-GR" dirty="0"/>
              <a:t>(1947) που οριοθέτησε την εκπαίδευση των κλινικών ψυχολόγων και της εποπτείας που χρειάζονταν. </a:t>
            </a:r>
          </a:p>
          <a:p>
            <a:r>
              <a:rPr lang="el-GR" dirty="0"/>
              <a:t>Δεκαετία του 60 και διδάκτορας φιλοσοφίας και διδάκτορας ψυχολογίας (1</a:t>
            </a:r>
            <a:r>
              <a:rPr lang="el-GR" baseline="30000" dirty="0"/>
              <a:t>ο</a:t>
            </a:r>
            <a:r>
              <a:rPr lang="el-GR" dirty="0"/>
              <a:t> το 1968). Διαχωρισμός έρευνας με πρακτική.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0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F3AD4155-69A5-8B1B-541D-FB5BF2016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38200"/>
            <a:ext cx="8229600" cy="1143000"/>
          </a:xfrm>
          <a:ln/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pl-PL" sz="4900" b="1">
                <a:solidFill>
                  <a:srgbClr val="1F497D"/>
                </a:solidFill>
              </a:rPr>
              <a:t>Τι είναι Κλινική Ψυχολογία; </a:t>
            </a:r>
            <a:r>
              <a:rPr lang="en-US" altLang="pl-PL" sz="3000" b="1">
                <a:solidFill>
                  <a:srgbClr val="1F497D"/>
                </a:solidFill>
              </a:rPr>
              <a:t>(1 από 3)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86978D06-B199-1FCB-8AB2-333B6F697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1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38188"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8"/>
              </a:spcBef>
              <a:spcAft>
                <a:spcPts val="1425"/>
              </a:spcAft>
            </a:pPr>
            <a:r>
              <a:rPr lang="en-US" altLang="pl-PL" sz="2800"/>
              <a:t>Αρχικός ορισμός</a:t>
            </a:r>
          </a:p>
          <a:p>
            <a:pPr marL="338138" indent="-331788"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en-US" altLang="pl-PL" sz="2800"/>
              <a:t>Χρήση του όρου από τον Lightner Witmer (1907)</a:t>
            </a:r>
          </a:p>
          <a:p>
            <a:pPr lvl="1">
              <a:spcBef>
                <a:spcPts val="563"/>
              </a:spcBef>
              <a:spcAft>
                <a:spcPts val="1425"/>
              </a:spcAft>
              <a:buSzPct val="75000"/>
              <a:buFont typeface="Arial" panose="020B0604020202020204" pitchFamily="34" charset="0"/>
              <a:buChar char="–"/>
            </a:pPr>
            <a:r>
              <a:rPr lang="en-US" altLang="pl-PL" sz="2600"/>
              <a:t>Προέβλεψε τη δυνατότητα εφαρμογής της σε ανθρώπους όλων των ηλικιών και για ποικίλα προβλήματα</a:t>
            </a:r>
          </a:p>
          <a:p>
            <a:pPr marL="338138" indent="-331788"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en-US" altLang="pl-PL" sz="2800"/>
              <a:t>Πεδίο που έχει ομοιότητες με άλλους κλάδους, ιδιαίτερα την ιατρική, την εκπαίδευση και την κοινωνιολογία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2426E36E-D302-D7E0-A690-0083606E9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6356351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64F54D38-053A-4CDB-A09E-1781183543E7}" type="slidenum">
              <a:rPr lang="el-GR" altLang="pl-PL">
                <a:cs typeface="Arial" panose="020B0604020202020204" pitchFamily="34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7</a:t>
            </a:fld>
            <a:endParaRPr lang="el-GR" altLang="pl-PL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FED636C4-66B9-2D1E-F682-1ED90D612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38200"/>
            <a:ext cx="8229600" cy="1143000"/>
          </a:xfrm>
          <a:ln/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pl-PL" sz="4900" b="1">
                <a:solidFill>
                  <a:srgbClr val="1F497D"/>
                </a:solidFill>
              </a:rPr>
              <a:t>Τι είναι Κλινική Ψυχολογία; </a:t>
            </a:r>
            <a:r>
              <a:rPr lang="en-US" altLang="pl-PL" sz="3000" b="1">
                <a:solidFill>
                  <a:srgbClr val="1F497D"/>
                </a:solidFill>
              </a:rPr>
              <a:t>(2 από 3)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ED7BA043-BBE9-9B42-C106-542C40B36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1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8"/>
              </a:spcBef>
              <a:spcAft>
                <a:spcPts val="1425"/>
              </a:spcAft>
            </a:pPr>
            <a:r>
              <a:rPr lang="en-US" altLang="pl-PL" sz="3200"/>
              <a:t>Πιο πρόσφατοι ορισμοί</a:t>
            </a:r>
          </a:p>
          <a:p>
            <a:pPr marL="338138" indent="-331788"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en-US" altLang="pl-PL" sz="3200"/>
              <a:t>Κλάδος της ψυχολογίας που ασχολείται με τη μελέτη, την αξιολόγηση και τη θεραπεία ανθρώπων με ψυχολογικά προβλήματα ή διαταραχές </a:t>
            </a:r>
          </a:p>
          <a:p>
            <a:pPr marL="338138" indent="-331788"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en-US" altLang="pl-PL" sz="3200"/>
              <a:t>Σύγχρονος ορισμός της APA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F93D7784-DF8D-FA12-7199-3A0A0559B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6356351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40B2BA3C-6EEB-469D-86AC-65A893F575E5}" type="slidenum">
              <a:rPr lang="el-GR" altLang="pl-PL">
                <a:cs typeface="Arial" panose="020B0604020202020204" pitchFamily="34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8</a:t>
            </a:fld>
            <a:endParaRPr lang="el-GR" altLang="pl-PL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02616369-4C8E-E09F-EBCB-AF4B53E64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38200"/>
            <a:ext cx="8229600" cy="1143000"/>
          </a:xfrm>
          <a:ln/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pl-PL" sz="4900" b="1">
                <a:solidFill>
                  <a:srgbClr val="1F497D"/>
                </a:solidFill>
              </a:rPr>
              <a:t>Τι είναι Κλινική Ψυχολογία; </a:t>
            </a:r>
            <a:r>
              <a:rPr lang="en-US" altLang="pl-PL" sz="3000" b="1">
                <a:solidFill>
                  <a:srgbClr val="1F497D"/>
                </a:solidFill>
              </a:rPr>
              <a:t>(3 από 3)</a:t>
            </a:r>
          </a:p>
        </p:txBody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F46084C2-AE9D-AC9E-2BDD-F120CDD53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133601"/>
            <a:ext cx="822960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38188" indent="-280988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8"/>
              </a:spcBef>
              <a:spcAft>
                <a:spcPts val="1425"/>
              </a:spcAft>
            </a:pPr>
            <a:r>
              <a:rPr lang="en-US" altLang="pl-PL" sz="3200"/>
              <a:t>Πιο πρόσφατοι ορισμοί</a:t>
            </a:r>
          </a:p>
          <a:p>
            <a:pPr marL="338138" indent="-331788">
              <a:spcBef>
                <a:spcPts val="638"/>
              </a:spcBef>
              <a:spcAft>
                <a:spcPts val="1425"/>
              </a:spcAft>
              <a:buSzPct val="45000"/>
              <a:buFont typeface="Arial" panose="020B0604020202020204" pitchFamily="34" charset="0"/>
              <a:buChar char="•"/>
            </a:pPr>
            <a:r>
              <a:rPr lang="en-US" altLang="pl-PL" sz="3200"/>
              <a:t>Η κλινική ψυχολογία περιλαμβάνει </a:t>
            </a:r>
          </a:p>
          <a:p>
            <a:pPr lvl="1">
              <a:spcBef>
                <a:spcPts val="563"/>
              </a:spcBef>
              <a:spcAft>
                <a:spcPts val="1425"/>
              </a:spcAft>
              <a:buSzPct val="75000"/>
              <a:buFont typeface="Arial" panose="020B0604020202020204" pitchFamily="34" charset="0"/>
              <a:buChar char="–"/>
            </a:pPr>
            <a:r>
              <a:rPr lang="en-US" altLang="pl-PL" sz="2600"/>
              <a:t>Συστηματική μελέτη </a:t>
            </a:r>
          </a:p>
          <a:p>
            <a:pPr lvl="1">
              <a:spcBef>
                <a:spcPts val="563"/>
              </a:spcBef>
              <a:spcAft>
                <a:spcPts val="1425"/>
              </a:spcAft>
              <a:buSzPct val="75000"/>
              <a:buFont typeface="Arial" panose="020B0604020202020204" pitchFamily="34" charset="0"/>
              <a:buChar char="–"/>
            </a:pPr>
            <a:r>
              <a:rPr lang="en-US" altLang="pl-PL" sz="2600"/>
              <a:t>Εφαρμοσμένη πρακτική</a:t>
            </a:r>
          </a:p>
          <a:p>
            <a:pPr lvl="1">
              <a:spcBef>
                <a:spcPts val="563"/>
              </a:spcBef>
              <a:spcAft>
                <a:spcPts val="1425"/>
              </a:spcAft>
              <a:buSzPct val="75000"/>
              <a:buFont typeface="Arial" panose="020B0604020202020204" pitchFamily="34" charset="0"/>
              <a:buChar char="–"/>
            </a:pPr>
            <a:r>
              <a:rPr lang="en-US" altLang="pl-PL" sz="2600"/>
              <a:t>Κατανόηση και βελτίωση των ψυχολογικών πτυχών της ανθρώπινης εμπειρίας από άποψη συμπεριφοράς, συναισθημάτων και διανόησης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8623971C-7489-19C3-0546-27BAB3B73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6356351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</a:pPr>
            <a:fld id="{A67992CC-57D0-44E5-B973-DD59240EED68}" type="slidenum">
              <a:rPr lang="el-GR" altLang="pl-PL">
                <a:cs typeface="Arial" panose="020B0604020202020204" pitchFamily="34" charset="0"/>
              </a:rPr>
              <a:pPr hangingPunct="1">
                <a:lnSpc>
                  <a:spcPct val="100000"/>
                </a:lnSpc>
                <a:buClrTx/>
                <a:buFontTx/>
                <a:buNone/>
              </a:pPr>
              <a:t>9</a:t>
            </a:fld>
            <a:endParaRPr lang="el-GR" altLang="pl-PL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</TotalTime>
  <Words>842</Words>
  <Application>Microsoft Office PowerPoint</Application>
  <PresentationFormat>Ευρεία οθόνη</PresentationFormat>
  <Paragraphs>69</Paragraphs>
  <Slides>10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Aptos</vt:lpstr>
      <vt:lpstr>Arial</vt:lpstr>
      <vt:lpstr>Century Gothic</vt:lpstr>
      <vt:lpstr>Wingdings 3</vt:lpstr>
      <vt:lpstr>Wisp</vt:lpstr>
      <vt:lpstr>Κλινική Ψυχολογία Ι Y007</vt:lpstr>
      <vt:lpstr> Ιστορική Επισκόπηση</vt:lpstr>
      <vt:lpstr>Ιστορική Επισκόπηση</vt:lpstr>
      <vt:lpstr>Σύγχρονες Ρίζες</vt:lpstr>
      <vt:lpstr>Α’ &amp; Β’ Παγκόσμιος Πόλεμος &amp; Συνέχεια</vt:lpstr>
      <vt:lpstr>Επέκταση της Ψυχοθεραπείας</vt:lpstr>
      <vt:lpstr>Τι είναι Κλινική Ψυχολογία; (1 από 3)</vt:lpstr>
      <vt:lpstr>Τι είναι Κλινική Ψυχολογία; (2 από 3)</vt:lpstr>
      <vt:lpstr>Τι είναι Κλινική Ψυχολογία; (3 από 3)</vt:lpstr>
      <vt:lpstr>Το μέλλον…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Κλινική Ψυχολογία Ι ΨΥΧ 106</dc:title>
  <dc:creator>Flora Katerina</dc:creator>
  <cp:lastModifiedBy>Katerina Flora</cp:lastModifiedBy>
  <cp:revision>15</cp:revision>
  <dcterms:created xsi:type="dcterms:W3CDTF">2016-02-11T08:08:59Z</dcterms:created>
  <dcterms:modified xsi:type="dcterms:W3CDTF">2025-03-05T21:05:28Z</dcterms:modified>
</cp:coreProperties>
</file>