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4"/>
  </p:notesMasterIdLst>
  <p:sldIdLst>
    <p:sldId id="256" r:id="rId2"/>
    <p:sldId id="28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3" r:id="rId41"/>
    <p:sldId id="384" r:id="rId42"/>
    <p:sldId id="266" r:id="rId43"/>
  </p:sldIdLst>
  <p:sldSz cx="9144000" cy="5143500" type="screen16x9"/>
  <p:notesSz cx="6858000" cy="9144000"/>
  <p:embeddedFontLst>
    <p:embeddedFont>
      <p:font typeface="Arvo"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Roboto Condensed" panose="02000000000000000000" pitchFamily="2" charset="0"/>
      <p:regular r:id="rId53"/>
      <p:bold r:id="rId54"/>
      <p:italic r:id="rId55"/>
      <p:boldItalic r:id="rId56"/>
    </p:embeddedFont>
    <p:embeddedFont>
      <p:font typeface="Roboto Condensed Light"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B0D7E-1D69-4625-AD35-CBBDEE2D6909}">
  <a:tblStyle styleId="{EE5B0D7E-1D69-4625-AD35-CBBDEE2D69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728" autoAdjust="0"/>
  </p:normalViewPr>
  <p:slideViewPr>
    <p:cSldViewPr>
      <p:cViewPr varScale="1">
        <p:scale>
          <a:sx n="103" d="100"/>
          <a:sy n="103" d="100"/>
        </p:scale>
        <p:origin x="878"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672150" cy="2961900"/>
          </a:xfrm>
          <a:prstGeom prst="rect">
            <a:avLst/>
          </a:prstGeom>
        </p:spPr>
        <p:txBody>
          <a:bodyPr spcFirstLastPara="1" wrap="square" lIns="91425" tIns="91425" rIns="91425" bIns="91425" anchor="ctr" anchorCtr="0">
            <a:noAutofit/>
          </a:bodyPr>
          <a:lstStyle/>
          <a:p>
            <a:pPr lvl="0" algn="ctr"/>
            <a:r>
              <a:rPr lang="el-GR" sz="2800" dirty="0"/>
              <a:t>Έρευνες σε Σχολικά Εγχειρίδια των Μαθηματικών </a:t>
            </a:r>
            <a:endParaRPr sz="2800" dirty="0"/>
          </a:p>
        </p:txBody>
      </p:sp>
      <p:sp>
        <p:nvSpPr>
          <p:cNvPr id="44033" name="Rectangle 1"/>
          <p:cNvSpPr>
            <a:spLocks noChangeArrowheads="1"/>
          </p:cNvSpPr>
          <p:nvPr/>
        </p:nvSpPr>
        <p:spPr bwMode="auto">
          <a:xfrm>
            <a:off x="0" y="0"/>
            <a:ext cx="8501090" cy="1354217"/>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Χαράλαμπος Λεμονίδης </a:t>
            </a:r>
            <a:endParaRPr kumimoji="0" lang="el-GR"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Καθηγητής Διδακτικής Μαθηματικών </a:t>
            </a:r>
            <a:endParaRPr kumimoji="0" lang="el-GR"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algn="ctr"/>
            <a:r>
              <a:rPr kumimoji="0" lang="el-GR"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Πανεπιστήμιο Δυτικής Μακεδονίας </a:t>
            </a: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2. Ανάλυση των σχολικών εγχειριδίων των Μαθηματικών</a:t>
            </a:r>
          </a:p>
        </p:txBody>
      </p:sp>
      <p:sp>
        <p:nvSpPr>
          <p:cNvPr id="3" name="2 - Θέση κειμένου"/>
          <p:cNvSpPr>
            <a:spLocks noGrp="1"/>
          </p:cNvSpPr>
          <p:nvPr>
            <p:ph type="body" idx="1"/>
          </p:nvPr>
        </p:nvSpPr>
        <p:spPr>
          <a:xfrm>
            <a:off x="546915" y="1537988"/>
            <a:ext cx="7409461"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Τα εγχειρίδια των Μαθηματικών, ως υποστηρικτικά υλικά για τη διδασκαλία και τη μάθηση των Μαθηματικών, υπάρχουν σχεδόν από τότε που υπάρχει η εκπαίδευση. Παρόλο αυτή τη μακροχρόνια ύπαρξη η μελέτη και η ανάλυση των σχολικών εγχειριδίων των Μαθηματικών έχει πολύ μικρότερη ιστορία. O </a:t>
            </a:r>
            <a:r>
              <a:rPr lang="el-GR" sz="1600" dirty="0" err="1">
                <a:latin typeface="Calibri" panose="020F0502020204030204" pitchFamily="34" charset="0"/>
                <a:ea typeface="Calibri" panose="020F0502020204030204" pitchFamily="34" charset="0"/>
                <a:cs typeface="Times New Roman" panose="02020603050405020304" pitchFamily="18" charset="0"/>
              </a:rPr>
              <a:t>Cronbach</a:t>
            </a:r>
            <a:r>
              <a:rPr lang="el-GR" sz="1600" dirty="0">
                <a:latin typeface="Calibri" panose="020F0502020204030204" pitchFamily="34" charset="0"/>
                <a:ea typeface="Calibri" panose="020F0502020204030204" pitchFamily="34" charset="0"/>
                <a:cs typeface="Times New Roman" panose="02020603050405020304" pitchFamily="18" charset="0"/>
              </a:rPr>
              <a:t> (1955), σημειώνει ότι αν και τα σχολικά εγχειρίδια ήταν τα πιο διαδεδομένα στις αίθουσες διδασκαλίας, η έρευνα που επικεντρώθηκε σε αυτά ήταν «διάσπαρτη, ασαφής και συχνά ασήμαντη». Τη δεκαετία του 1980, γίνεται πλέον αντιληπτή από τους ερευνητές η ανάγκη εξερεύνησης αυτού του πεδίου με αποτέλεσμα η έρευνα για τα σχολικά βιβλία να παρουσιάσει ραγδαία αύξηση διεθνώς τις τελευταίες τέσσερις δεκαετίες.</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330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2. Ανάλυση των σχολικών εγχειριδίων των Μαθηματικών</a:t>
            </a:r>
          </a:p>
        </p:txBody>
      </p:sp>
      <p:sp>
        <p:nvSpPr>
          <p:cNvPr id="3" name="2 - Θέση κειμένου"/>
          <p:cNvSpPr>
            <a:spLocks noGrp="1"/>
          </p:cNvSpPr>
          <p:nvPr>
            <p:ph type="body" idx="1"/>
          </p:nvPr>
        </p:nvSpPr>
        <p:spPr>
          <a:xfrm>
            <a:off x="546915" y="1537988"/>
            <a:ext cx="7409461"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Οι </a:t>
            </a:r>
            <a:r>
              <a:rPr lang="el-GR" sz="1600" dirty="0" err="1">
                <a:latin typeface="Calibri" panose="020F0502020204030204" pitchFamily="34" charset="0"/>
                <a:ea typeface="Calibri" panose="020F0502020204030204" pitchFamily="34" charset="0"/>
                <a:cs typeface="Times New Roman" panose="02020603050405020304" pitchFamily="18" charset="0"/>
              </a:rPr>
              <a:t>Fan</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Zhu</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Miao</a:t>
            </a:r>
            <a:r>
              <a:rPr lang="el-GR" sz="1600" dirty="0">
                <a:latin typeface="Calibri" panose="020F0502020204030204" pitchFamily="34" charset="0"/>
                <a:ea typeface="Calibri" panose="020F0502020204030204" pitchFamily="34" charset="0"/>
                <a:cs typeface="Times New Roman" panose="02020603050405020304" pitchFamily="18" charset="0"/>
              </a:rPr>
              <a:t> (2013) διεξήγαγαν μια βιβλιογραφική ανασκόπηση που εστιάζει στα σχολικά εγχειρίδια Μαθηματικών με στόχο τη συστηματική εξέταση, ανάλυση και επανεξέταση της έρευνας. Η ταξινόμηση των άρθρων της επιλεγμένης βιβλιογραφίας σε τέσσερις κατηγορίες έγινε με βάση το επίκεντρο των εν λόγω άρθρων (Πίνακας 1).</a:t>
            </a:r>
          </a:p>
          <a:p>
            <a:pPr marL="101600" indent="0">
              <a:lnSpc>
                <a:spcPct val="107000"/>
              </a:lnSpc>
              <a:spcAft>
                <a:spcPts val="800"/>
              </a:spcAft>
              <a:buNone/>
            </a:pP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Πίνακας 3">
            <a:extLst>
              <a:ext uri="{FF2B5EF4-FFF2-40B4-BE49-F238E27FC236}">
                <a16:creationId xmlns:a16="http://schemas.microsoft.com/office/drawing/2014/main" id="{2E8FCF27-843D-4758-B02C-23926253963B}"/>
              </a:ext>
            </a:extLst>
          </p:cNvPr>
          <p:cNvGraphicFramePr>
            <a:graphicFrameLocks noGrp="1"/>
          </p:cNvGraphicFramePr>
          <p:nvPr>
            <p:extLst>
              <p:ext uri="{D42A27DB-BD31-4B8C-83A1-F6EECF244321}">
                <p14:modId xmlns:p14="http://schemas.microsoft.com/office/powerpoint/2010/main" val="4252695616"/>
              </p:ext>
            </p:extLst>
          </p:nvPr>
        </p:nvGraphicFramePr>
        <p:xfrm>
          <a:off x="971600" y="3243944"/>
          <a:ext cx="5411470" cy="1379474"/>
        </p:xfrm>
        <a:graphic>
          <a:graphicData uri="http://schemas.openxmlformats.org/drawingml/2006/table">
            <a:tbl>
              <a:tblPr firstRow="1" firstCol="1" bandRow="1">
                <a:tableStyleId>{EE5B0D7E-1D69-4625-AD35-CBBDEE2D6909}</a:tableStyleId>
              </a:tblPr>
              <a:tblGrid>
                <a:gridCol w="2499360">
                  <a:extLst>
                    <a:ext uri="{9D8B030D-6E8A-4147-A177-3AD203B41FA5}">
                      <a16:colId xmlns:a16="http://schemas.microsoft.com/office/drawing/2014/main" val="3414159371"/>
                    </a:ext>
                  </a:extLst>
                </a:gridCol>
                <a:gridCol w="2912110">
                  <a:extLst>
                    <a:ext uri="{9D8B030D-6E8A-4147-A177-3AD203B41FA5}">
                      <a16:colId xmlns:a16="http://schemas.microsoft.com/office/drawing/2014/main" val="1667440297"/>
                    </a:ext>
                  </a:extLst>
                </a:gridCol>
              </a:tblGrid>
              <a:tr h="0">
                <a:tc gridSpan="2">
                  <a:txBody>
                    <a:bodyPr/>
                    <a:lstStyle/>
                    <a:p>
                      <a:pPr algn="ctr">
                        <a:lnSpc>
                          <a:spcPct val="115000"/>
                        </a:lnSpc>
                      </a:pPr>
                      <a:r>
                        <a:rPr lang="el-GR" sz="1000">
                          <a:effectLst/>
                        </a:rPr>
                        <a:t>Περιγραφή</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extLst>
                  <a:ext uri="{0D108BD9-81ED-4DB2-BD59-A6C34878D82A}">
                    <a16:rowId xmlns:a16="http://schemas.microsoft.com/office/drawing/2014/main" val="2042077350"/>
                  </a:ext>
                </a:extLst>
              </a:tr>
              <a:tr h="0">
                <a:tc>
                  <a:txBody>
                    <a:bodyPr/>
                    <a:lstStyle/>
                    <a:p>
                      <a:pPr algn="just">
                        <a:lnSpc>
                          <a:spcPct val="115000"/>
                        </a:lnSpc>
                      </a:pPr>
                      <a:r>
                        <a:rPr lang="el-GR" sz="1000">
                          <a:effectLst/>
                        </a:rPr>
                        <a:t>Ο ρόλος των σχολικών εγχειριδίων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l-GR" sz="1000" dirty="0">
                          <a:effectLst/>
                        </a:rPr>
                        <a:t>Η βιβλιογραφία για το ρόλο των σχολικών βιβλίων στη διδασκαλία και τη μάθηση των μαθηματικών. Αυτή η κατηγορία είναι απαραίτητη για να αντικατοπτρίζει το επίκεντρο και τη συζήτηση των περισσότερων φιλοσοφικών ή μη εμπειρικών άρθρων που επικεντρώνονται στον ρόλο των σχολικών μαθηματικών εγχειριδίων.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3221469"/>
                  </a:ext>
                </a:extLst>
              </a:tr>
            </a:tbl>
          </a:graphicData>
        </a:graphic>
      </p:graphicFrame>
    </p:spTree>
    <p:extLst>
      <p:ext uri="{BB962C8B-B14F-4D97-AF65-F5344CB8AC3E}">
        <p14:creationId xmlns:p14="http://schemas.microsoft.com/office/powerpoint/2010/main" val="125976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2. Ανάλυση των σχολικών εγχειριδίων των Μαθηματικών</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7" name="Πίνακας 26">
            <a:extLst>
              <a:ext uri="{FF2B5EF4-FFF2-40B4-BE49-F238E27FC236}">
                <a16:creationId xmlns:a16="http://schemas.microsoft.com/office/drawing/2014/main" id="{894AEBFB-30D2-4C82-A7EE-447EC05A1356}"/>
              </a:ext>
            </a:extLst>
          </p:cNvPr>
          <p:cNvGraphicFramePr>
            <a:graphicFrameLocks noGrp="1"/>
          </p:cNvGraphicFramePr>
          <p:nvPr>
            <p:extLst>
              <p:ext uri="{D42A27DB-BD31-4B8C-83A1-F6EECF244321}">
                <p14:modId xmlns:p14="http://schemas.microsoft.com/office/powerpoint/2010/main" val="347660516"/>
              </p:ext>
            </p:extLst>
          </p:nvPr>
        </p:nvGraphicFramePr>
        <p:xfrm>
          <a:off x="768950" y="1491630"/>
          <a:ext cx="6566036" cy="2736303"/>
        </p:xfrm>
        <a:graphic>
          <a:graphicData uri="http://schemas.openxmlformats.org/drawingml/2006/table">
            <a:tbl>
              <a:tblPr firstRow="1" firstCol="1" bandRow="1">
                <a:tableStyleId>{EE5B0D7E-1D69-4625-AD35-CBBDEE2D6909}</a:tableStyleId>
              </a:tblPr>
              <a:tblGrid>
                <a:gridCol w="3032612">
                  <a:extLst>
                    <a:ext uri="{9D8B030D-6E8A-4147-A177-3AD203B41FA5}">
                      <a16:colId xmlns:a16="http://schemas.microsoft.com/office/drawing/2014/main" val="1152516305"/>
                    </a:ext>
                  </a:extLst>
                </a:gridCol>
                <a:gridCol w="3533424">
                  <a:extLst>
                    <a:ext uri="{9D8B030D-6E8A-4147-A177-3AD203B41FA5}">
                      <a16:colId xmlns:a16="http://schemas.microsoft.com/office/drawing/2014/main" val="3040731063"/>
                    </a:ext>
                  </a:extLst>
                </a:gridCol>
              </a:tblGrid>
              <a:tr h="1096905">
                <a:tc>
                  <a:txBody>
                    <a:bodyPr/>
                    <a:lstStyle/>
                    <a:p>
                      <a:pPr algn="just">
                        <a:lnSpc>
                          <a:spcPct val="115000"/>
                        </a:lnSpc>
                      </a:pPr>
                      <a:r>
                        <a:rPr lang="el-GR" sz="1000" dirty="0">
                          <a:effectLst/>
                        </a:rPr>
                        <a:t>Ανάλυση και σύγκριση σχολικών εγχειριδίων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l-GR" sz="1000">
                          <a:effectLst/>
                        </a:rPr>
                        <a:t>Μελέτες που εστιάζουν στην ανάλυση των σχετικών χαρακτηριστικών των μαθηματικών βιβλίων που μελετώνται και, στην περίπτωση της σύγκρισης βιβλίων, συγκρίνουν τις ομοιότητες και τις διαφορές δύο ή περισσότερων σειρών μαθηματικών εγχειριδίων.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3478507"/>
                  </a:ext>
                </a:extLst>
              </a:tr>
              <a:tr h="912101">
                <a:tc>
                  <a:txBody>
                    <a:bodyPr/>
                    <a:lstStyle/>
                    <a:p>
                      <a:pPr algn="just">
                        <a:lnSpc>
                          <a:spcPct val="115000"/>
                        </a:lnSpc>
                      </a:pPr>
                      <a:r>
                        <a:rPr lang="el-GR" sz="1000">
                          <a:effectLst/>
                        </a:rPr>
                        <a:t>Η χρήση των σχολικών εγχειριδίων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l-GR" sz="1000">
                          <a:effectLst/>
                        </a:rPr>
                        <a:t>Μελέτες που εστιάζουν στον τρόπο χρήσης των σχολικών βιβλίων από εκπαιδευτικούς ή/και μαθητές. Με άλλα λόγια, πώς τα εγχειρίδια διαμορφώνουν τον τρόπο διδασκαλίας και εκμάθησης των μαθηματικών.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6872544"/>
                  </a:ext>
                </a:extLst>
              </a:tr>
              <a:tr h="727297">
                <a:tc>
                  <a:txBody>
                    <a:bodyPr/>
                    <a:lstStyle/>
                    <a:p>
                      <a:pPr algn="just">
                        <a:lnSpc>
                          <a:spcPct val="115000"/>
                        </a:lnSpc>
                      </a:pPr>
                      <a:r>
                        <a:rPr lang="el-GR" sz="1000" dirty="0">
                          <a:effectLst/>
                        </a:rPr>
                        <a:t>Άλλες μελέτες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l-GR" sz="1000" dirty="0">
                          <a:effectLst/>
                        </a:rPr>
                        <a:t>Περιλαμβάνει γενικά όλες τις άλλες μελέτες, όπως αυτές που αφορούν τα ηλεκτρονικά εγχειρίδια και τη σχέση μεταξύ των σχολικών βιβλίων και της απόδοσης των μαθητών.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3153748"/>
                  </a:ext>
                </a:extLst>
              </a:tr>
            </a:tbl>
          </a:graphicData>
        </a:graphic>
      </p:graphicFrame>
      <p:sp>
        <p:nvSpPr>
          <p:cNvPr id="29" name="TextBox 28">
            <a:extLst>
              <a:ext uri="{FF2B5EF4-FFF2-40B4-BE49-F238E27FC236}">
                <a16:creationId xmlns:a16="http://schemas.microsoft.com/office/drawing/2014/main" id="{2E626DC5-3C6F-4BCD-887B-D673226A704B}"/>
              </a:ext>
            </a:extLst>
          </p:cNvPr>
          <p:cNvSpPr txBox="1"/>
          <p:nvPr/>
        </p:nvSpPr>
        <p:spPr>
          <a:xfrm>
            <a:off x="899592" y="4299941"/>
            <a:ext cx="6048671" cy="461665"/>
          </a:xfrm>
          <a:prstGeom prst="rect">
            <a:avLst/>
          </a:prstGeom>
          <a:noFill/>
        </p:spPr>
        <p:txBody>
          <a:bodyPr wrap="square">
            <a:spAutoFit/>
          </a:bodyPr>
          <a:lstStyle/>
          <a:p>
            <a:r>
              <a:rPr lang="el-GR" sz="1200" dirty="0"/>
              <a:t>Πίνακας 1. Ένα πλαίσιο για την ταξινόμηση της βιβλιογραφίας στην έρευνα των σχολικών εγχειριδίων των Μαθηματικών (</a:t>
            </a:r>
            <a:r>
              <a:rPr lang="el-GR" sz="1200" dirty="0" err="1"/>
              <a:t>Fan</a:t>
            </a:r>
            <a:r>
              <a:rPr lang="el-GR" sz="1200" dirty="0"/>
              <a:t> </a:t>
            </a:r>
            <a:r>
              <a:rPr lang="el-GR" sz="1200" dirty="0" err="1"/>
              <a:t>Zhu</a:t>
            </a:r>
            <a:r>
              <a:rPr lang="el-GR" sz="1200" dirty="0"/>
              <a:t>, &amp; </a:t>
            </a:r>
            <a:r>
              <a:rPr lang="el-GR" sz="1200" dirty="0" err="1"/>
              <a:t>Miao</a:t>
            </a:r>
            <a:r>
              <a:rPr lang="el-GR" sz="1200" dirty="0"/>
              <a:t>, 2013, 635)</a:t>
            </a:r>
          </a:p>
        </p:txBody>
      </p:sp>
    </p:spTree>
    <p:extLst>
      <p:ext uri="{BB962C8B-B14F-4D97-AF65-F5344CB8AC3E}">
        <p14:creationId xmlns:p14="http://schemas.microsoft.com/office/powerpoint/2010/main" val="287427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2. Ανάλυση των σχολικών εγχειριδίων των Μαθηματικών</a:t>
            </a:r>
          </a:p>
        </p:txBody>
      </p:sp>
      <p:sp>
        <p:nvSpPr>
          <p:cNvPr id="3" name="2 - Θέση κειμένου"/>
          <p:cNvSpPr>
            <a:spLocks noGrp="1"/>
          </p:cNvSpPr>
          <p:nvPr>
            <p:ph type="body" idx="1"/>
          </p:nvPr>
        </p:nvSpPr>
        <p:spPr>
          <a:xfrm>
            <a:off x="351797" y="1385536"/>
            <a:ext cx="7597643"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Το μεγαλύτερο ποσοστό ερευνών (63%) συγκεντρώθηκε στην κατηγορία ανάλυση και σύγκριση σχολικών εγχειριδίων, ενώ αμέσως μετά ακολουθεί η χρήση του εγχειριδίου στη σχολική τάξη με 25%. Τι εννοούμε, όμως, με την έννοια ανάλυση εγχειριδίου;</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Σύμφωνα με τους  </a:t>
            </a:r>
            <a:r>
              <a:rPr lang="el-GR" sz="1600" dirty="0" err="1">
                <a:latin typeface="Calibri" panose="020F0502020204030204" pitchFamily="34" charset="0"/>
                <a:ea typeface="Calibri" panose="020F0502020204030204" pitchFamily="34" charset="0"/>
                <a:cs typeface="Times New Roman" panose="02020603050405020304" pitchFamily="18" charset="0"/>
              </a:rPr>
              <a:t>Fan</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et</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al</a:t>
            </a:r>
            <a:r>
              <a:rPr lang="el-GR" sz="1600" dirty="0">
                <a:latin typeface="Calibri" panose="020F0502020204030204" pitchFamily="34" charset="0"/>
                <a:ea typeface="Calibri" panose="020F0502020204030204" pitchFamily="34" charset="0"/>
                <a:cs typeface="Times New Roman" panose="02020603050405020304" pitchFamily="18" charset="0"/>
              </a:rPr>
              <a:t>. (2013), η ανάλυση εγχειριδίων είναι μια ευρεία έννοια που περιλαμβάνει κυρίως δύο βασικούς τομείς: </a:t>
            </a:r>
          </a:p>
          <a:p>
            <a:pPr marL="444500" indent="-342900">
              <a:lnSpc>
                <a:spcPct val="107000"/>
              </a:lnSpc>
              <a:spcAft>
                <a:spcPts val="800"/>
              </a:spcAft>
              <a:buAutoNum type="arabicParenBoth"/>
            </a:pPr>
            <a:r>
              <a:rPr lang="el-GR" sz="1600" dirty="0">
                <a:latin typeface="Calibri" panose="020F0502020204030204" pitchFamily="34" charset="0"/>
                <a:ea typeface="Calibri" panose="020F0502020204030204" pitchFamily="34" charset="0"/>
                <a:cs typeface="Times New Roman" panose="02020603050405020304" pitchFamily="18" charset="0"/>
              </a:rPr>
              <a:t>την ανάλυση ενός εγχειριδίου ή μιας σειράς εγχειριδίων σχετικά με τον τρόπο που παρουσιάζεται ένα θέμα σε αυτό ή πως μια πτυχή ενδιαφέροντος αντικατοπτρίζεται σε αυτό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και (2) την ανάλυση των διαφορετικών σειρών εγχειριδίων από την ίδια χώρα ή, πιο συχνά, από διαφορετικές χώρες, εστιάζοντας στον προσδιορισμό των ομοιοτήτων και των διαφορών τους, αυτό που αποκαλούμε σύγκριση εγχειριδίων.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408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2. Ανάλυση των σχολικών εγχειριδίων των Μαθηματικών</a:t>
            </a:r>
          </a:p>
        </p:txBody>
      </p:sp>
      <p:sp>
        <p:nvSpPr>
          <p:cNvPr id="3" name="2 - Θέση κειμένου"/>
          <p:cNvSpPr>
            <a:spLocks noGrp="1"/>
          </p:cNvSpPr>
          <p:nvPr>
            <p:ph type="body" idx="1"/>
          </p:nvPr>
        </p:nvSpPr>
        <p:spPr>
          <a:xfrm>
            <a:off x="358733" y="1537988"/>
            <a:ext cx="7597643"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Προφανώς, η σύγκριση των βιβλίων βασίζεται στην ανάλυση αυτών, οπότε μπορεί να θεωρηθεί ως υποσύνολο της ανάλυσης βιβλίων και να χαρακτηριστεί ως συγκριτική ανάλυση βιβλίων.</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Οι ίδιοι ερευνητές παραθέτουν πέντε διαστάσεις ανάλυσης των σχολικών εγχειριδίων: (1) το μαθηματικό περιεχόμενο και τις μαθηματικές έννοιες, (2) τη γνώση και την παιδαγωγική, (3) το φύλο, την εθνικότητα, την ισότητα, την κουλτούρα και τις αξίες, (4) σύγκριση διαφορετικών εγχειριδίων και (5) </a:t>
            </a:r>
            <a:r>
              <a:rPr lang="el-GR" sz="1600" dirty="0" err="1">
                <a:latin typeface="Calibri" panose="020F0502020204030204" pitchFamily="34" charset="0"/>
                <a:ea typeface="Calibri" panose="020F0502020204030204" pitchFamily="34" charset="0"/>
                <a:cs typeface="Times New Roman" panose="02020603050405020304" pitchFamily="18" charset="0"/>
              </a:rPr>
              <a:t>εννοιολόγηση</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conceptualization</a:t>
            </a:r>
            <a:r>
              <a:rPr lang="el-GR" sz="1600" dirty="0">
                <a:latin typeface="Calibri" panose="020F0502020204030204" pitchFamily="34" charset="0"/>
                <a:ea typeface="Calibri" panose="020F0502020204030204" pitchFamily="34" charset="0"/>
                <a:cs typeface="Times New Roman" panose="02020603050405020304" pitchFamily="18" charset="0"/>
              </a:rPr>
              <a:t>) και μεθοδολογικά θέματα. Αξίζει να σημειωθεί ότι αυτές οι διαστάσεις είναι συχνά αλληλένδετες, για παράδειγμα μια συγκριτική έρευνα μπορεί να αφορά το μαθηματικό περιεχόμενο ή μαθηματικές έννοιες σε διαφορετικά σχολικά βιβλία.</a:t>
            </a:r>
          </a:p>
          <a:p>
            <a:pPr marL="101600" indent="0">
              <a:lnSpc>
                <a:spcPct val="107000"/>
              </a:lnSpc>
              <a:spcAft>
                <a:spcPts val="800"/>
              </a:spcAft>
              <a:buNone/>
            </a:pP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14</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6879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2. Ανάλυση των σχολικών εγχειριδίων των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Άλλοι ερευνητές χρησιμοποιούν διαφορετικούς τρόπους για να μελετήσουν το σημαντικό ερώτημα του πώς τα σχολικά βιβλία μαθηματικών σε διαφορετικές χώρες διαμορφώνουν ευκαιρίες μάθησης για τους μαθητές τους. Δεν έχει ακόμη προκύψει συμφωνημένη προσέγγιση για την αξιολόγηση και τη σύγκριση των ευκαιριών μάθησης στα σχολικά βιβλία. Επιπλέον, οι ερευνητές έχουν εκφράσει αντιφατικές απόψεις σχετικά με το τι μπορεί να διδαχθεί κανείς από την ανάλυση των μαθηματικών βιβλίων (Charalambous, </a:t>
            </a:r>
            <a:r>
              <a:rPr lang="el-GR" sz="1600" dirty="0" err="1">
                <a:latin typeface="Calibri" panose="020F0502020204030204" pitchFamily="34" charset="0"/>
                <a:ea typeface="Calibri" panose="020F0502020204030204" pitchFamily="34" charset="0"/>
                <a:cs typeface="Times New Roman" panose="02020603050405020304" pitchFamily="18" charset="0"/>
              </a:rPr>
              <a:t>Delaney</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Hsu</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Mesa</a:t>
            </a:r>
            <a:r>
              <a:rPr lang="el-GR" sz="1600" dirty="0">
                <a:latin typeface="Calibri" panose="020F0502020204030204" pitchFamily="34" charset="0"/>
                <a:ea typeface="Calibri" panose="020F0502020204030204" pitchFamily="34" charset="0"/>
                <a:cs typeface="Times New Roman" panose="02020603050405020304" pitchFamily="18" charset="0"/>
              </a:rPr>
              <a:t>, 2010). Ορισμένοι ερευνητές ισχυρίζονται ότι η ανάλυση του εγχειριδίου μπορεί να εξηγήσει τις διαφορές στις επιδόσεις των μαθητών στις διεθνείς συγκριτικές μελέτες (</a:t>
            </a:r>
            <a:r>
              <a:rPr lang="el-GR" sz="1600" dirty="0" err="1">
                <a:latin typeface="Calibri" panose="020F0502020204030204" pitchFamily="34" charset="0"/>
                <a:ea typeface="Calibri" panose="020F0502020204030204" pitchFamily="34" charset="0"/>
                <a:cs typeface="Times New Roman" panose="02020603050405020304" pitchFamily="18" charset="0"/>
              </a:rPr>
              <a:t>Fuson</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Stigler</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Bartsch</a:t>
            </a:r>
            <a:r>
              <a:rPr lang="el-GR" sz="1600" dirty="0">
                <a:latin typeface="Calibri" panose="020F0502020204030204" pitchFamily="34" charset="0"/>
                <a:ea typeface="Calibri" panose="020F0502020204030204" pitchFamily="34" charset="0"/>
                <a:cs typeface="Times New Roman" panose="02020603050405020304" pitchFamily="18" charset="0"/>
              </a:rPr>
              <a:t>, 1988; </a:t>
            </a:r>
            <a:r>
              <a:rPr lang="el-GR" sz="1600" dirty="0" err="1">
                <a:latin typeface="Calibri" panose="020F0502020204030204" pitchFamily="34" charset="0"/>
                <a:ea typeface="Calibri" panose="020F0502020204030204" pitchFamily="34" charset="0"/>
                <a:cs typeface="Times New Roman" panose="02020603050405020304" pitchFamily="18" charset="0"/>
              </a:rPr>
              <a:t>Li</a:t>
            </a:r>
            <a:r>
              <a:rPr lang="el-GR" sz="1600" dirty="0">
                <a:latin typeface="Calibri" panose="020F0502020204030204" pitchFamily="34" charset="0"/>
                <a:ea typeface="Calibri" panose="020F0502020204030204" pitchFamily="34" charset="0"/>
                <a:cs typeface="Times New Roman" panose="02020603050405020304" pitchFamily="18" charset="0"/>
              </a:rPr>
              <a:t>, 2000). Άλλοι ερευνητές, ωστόσο, υποστήριξαν ότι τα σχολικά βιβλία ασκούν μικρή επιρροή στην εκπαίδευση και στα διδάγματα των μαθητών (</a:t>
            </a:r>
            <a:r>
              <a:rPr lang="el-GR" sz="1600" dirty="0" err="1">
                <a:latin typeface="Calibri" panose="020F0502020204030204" pitchFamily="34" charset="0"/>
                <a:ea typeface="Calibri" panose="020F0502020204030204" pitchFamily="34" charset="0"/>
                <a:cs typeface="Times New Roman" panose="02020603050405020304" pitchFamily="18" charset="0"/>
              </a:rPr>
              <a:t>Freeman</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Porter</a:t>
            </a:r>
            <a:r>
              <a:rPr lang="el-GR" sz="1600" dirty="0">
                <a:latin typeface="Calibri" panose="020F0502020204030204" pitchFamily="34" charset="0"/>
                <a:ea typeface="Calibri" panose="020F0502020204030204" pitchFamily="34" charset="0"/>
                <a:cs typeface="Times New Roman" panose="02020603050405020304" pitchFamily="18" charset="0"/>
              </a:rPr>
              <a:t>, 1989).</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537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Άλλοι ερευνητές χρησιμοποιούν διαφορετικούς τρόπους για να μελετήσουν το σημαντικό ερώτημα του πώς τα σχολικά βιβλία μαθηματικών σε διαφορετικές χώρες διαμορφώνουν ευκαιρίες μάθησης για τους μαθητές τους. Δεν έχει ακόμη προκύψει συμφωνημένη προσέγγιση για την αξιολόγηση και τη σύγκριση των ευκαιριών μάθησης στα σχολικά βιβλία. Επιπλέον, οι ερευνητές έχουν εκφράσει αντιφατικές απόψεις σχετικά με το τι μπορεί να διδαχθεί κανείς από την ανάλυση των μαθηματικών βιβλίων (Charalambous, </a:t>
            </a:r>
            <a:r>
              <a:rPr lang="el-GR" sz="1600" dirty="0" err="1">
                <a:latin typeface="Calibri" panose="020F0502020204030204" pitchFamily="34" charset="0"/>
                <a:ea typeface="Calibri" panose="020F0502020204030204" pitchFamily="34" charset="0"/>
                <a:cs typeface="Times New Roman" panose="02020603050405020304" pitchFamily="18" charset="0"/>
              </a:rPr>
              <a:t>Delaney</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Hsu</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Mesa</a:t>
            </a:r>
            <a:r>
              <a:rPr lang="el-GR" sz="1600" dirty="0">
                <a:latin typeface="Calibri" panose="020F0502020204030204" pitchFamily="34" charset="0"/>
                <a:ea typeface="Calibri" panose="020F0502020204030204" pitchFamily="34" charset="0"/>
                <a:cs typeface="Times New Roman" panose="02020603050405020304" pitchFamily="18" charset="0"/>
              </a:rPr>
              <a:t>, 2010). Ορισμένοι ερευνητές ισχυρίζονται ότι η ανάλυση του εγχειριδίου μπορεί να εξηγήσει τις διαφορές στις επιδόσεις των μαθητών στις διεθνείς συγκριτικές μελέτες (</a:t>
            </a:r>
            <a:r>
              <a:rPr lang="el-GR" sz="1600" dirty="0" err="1">
                <a:latin typeface="Calibri" panose="020F0502020204030204" pitchFamily="34" charset="0"/>
                <a:ea typeface="Calibri" panose="020F0502020204030204" pitchFamily="34" charset="0"/>
                <a:cs typeface="Times New Roman" panose="02020603050405020304" pitchFamily="18" charset="0"/>
              </a:rPr>
              <a:t>Fuson</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Stigler</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Bartsch</a:t>
            </a:r>
            <a:r>
              <a:rPr lang="el-GR" sz="1600" dirty="0">
                <a:latin typeface="Calibri" panose="020F0502020204030204" pitchFamily="34" charset="0"/>
                <a:ea typeface="Calibri" panose="020F0502020204030204" pitchFamily="34" charset="0"/>
                <a:cs typeface="Times New Roman" panose="02020603050405020304" pitchFamily="18" charset="0"/>
              </a:rPr>
              <a:t>, 1988; </a:t>
            </a:r>
            <a:r>
              <a:rPr lang="el-GR" sz="1600" dirty="0" err="1">
                <a:latin typeface="Calibri" panose="020F0502020204030204" pitchFamily="34" charset="0"/>
                <a:ea typeface="Calibri" panose="020F0502020204030204" pitchFamily="34" charset="0"/>
                <a:cs typeface="Times New Roman" panose="02020603050405020304" pitchFamily="18" charset="0"/>
              </a:rPr>
              <a:t>Li</a:t>
            </a:r>
            <a:r>
              <a:rPr lang="el-GR" sz="1600" dirty="0">
                <a:latin typeface="Calibri" panose="020F0502020204030204" pitchFamily="34" charset="0"/>
                <a:ea typeface="Calibri" panose="020F0502020204030204" pitchFamily="34" charset="0"/>
                <a:cs typeface="Times New Roman" panose="02020603050405020304" pitchFamily="18" charset="0"/>
              </a:rPr>
              <a:t>, 2000). Άλλοι ερευνητές, ωστόσο, υποστήριξαν ότι τα σχολικά βιβλία ασκούν μικρή επιρροή στην εκπαίδευση και στα διδάγματα των μαθητών (</a:t>
            </a:r>
            <a:r>
              <a:rPr lang="el-GR" sz="1600" dirty="0" err="1">
                <a:latin typeface="Calibri" panose="020F0502020204030204" pitchFamily="34" charset="0"/>
                <a:ea typeface="Calibri" panose="020F0502020204030204" pitchFamily="34" charset="0"/>
                <a:cs typeface="Times New Roman" panose="02020603050405020304" pitchFamily="18" charset="0"/>
              </a:rPr>
              <a:t>Freeman</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Porter</a:t>
            </a:r>
            <a:r>
              <a:rPr lang="el-GR" sz="1600" dirty="0">
                <a:latin typeface="Calibri" panose="020F0502020204030204" pitchFamily="34" charset="0"/>
                <a:ea typeface="Calibri" panose="020F0502020204030204" pitchFamily="34" charset="0"/>
                <a:cs typeface="Times New Roman" panose="02020603050405020304" pitchFamily="18" charset="0"/>
              </a:rPr>
              <a:t>, 1989).</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823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Οι πρώτες έρευνες που σχετίζονται με την ανάλυση των σχολικών εγχειριδίων, στις αρχές του '80, επικεντρώθηκαν στην ανάλυση περιεχομένου, στην κάλυψη των θεμάτων του περιεχομένου καθώς και στον αριθμό σελίδων που αφιερώνεται σε κάθε θέμα, παραγκωνίζοντας την ανάλυση των έργων (π.χ. προβλημάτων, ασκήσεων, εφαρμογών) που παρουσιάζονται στα εγχειρίδια.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Ο </a:t>
            </a:r>
            <a:r>
              <a:rPr lang="el-GR" sz="1600" dirty="0" err="1">
                <a:latin typeface="Calibri" panose="020F0502020204030204" pitchFamily="34" charset="0"/>
                <a:ea typeface="Calibri" panose="020F0502020204030204" pitchFamily="34" charset="0"/>
                <a:cs typeface="Times New Roman" panose="02020603050405020304" pitchFamily="18" charset="0"/>
              </a:rPr>
              <a:t>Li</a:t>
            </a:r>
            <a:r>
              <a:rPr lang="el-GR" sz="1600" dirty="0">
                <a:latin typeface="Calibri" panose="020F0502020204030204" pitchFamily="34" charset="0"/>
                <a:ea typeface="Calibri" panose="020F0502020204030204" pitchFamily="34" charset="0"/>
                <a:cs typeface="Times New Roman" panose="02020603050405020304" pitchFamily="18" charset="0"/>
              </a:rPr>
              <a:t> (2000) διεξήγαγε μια συγκριτική μελέτη σχετικά με τα μαθηματικά προβλήματα ή μέρη των προβλημάτων που εντόπισε στα βιβλία της 7ης τάξης της Κίνας και των ΗΠΑ, τα οποία δεν είχαν συνοδευτικές λύσεις ή απαντήσεις και αναφερόταν στην πρόσθεση και την αφαίρεση ακεραίων.</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6700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Για τη σύγκριση των προβλημάτων αυτών αναπτύχθηκε ένα τρισδιάστατο πλαίσιο που περιλαμβάνει τις εξής διαστάσεις:</a:t>
            </a:r>
          </a:p>
          <a:p>
            <a:pPr marL="444500" indent="-342900">
              <a:lnSpc>
                <a:spcPct val="107000"/>
              </a:lnSpc>
              <a:spcAft>
                <a:spcPts val="800"/>
              </a:spcAft>
              <a:buAutoNum type="arabicParenBoth"/>
            </a:pPr>
            <a:r>
              <a:rPr lang="el-GR" sz="1600" dirty="0">
                <a:latin typeface="Calibri" panose="020F0502020204030204" pitchFamily="34" charset="0"/>
                <a:ea typeface="Calibri" panose="020F0502020204030204" pitchFamily="34" charset="0"/>
                <a:cs typeface="Times New Roman" panose="02020603050405020304" pitchFamily="18" charset="0"/>
              </a:rPr>
              <a:t>τα μαθηματικά χαρακτηριστικά, τον αριθμό των μαθηματικών διαδικασιών που απαιτούνται για τη λύση,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(2) τα χαρακτηριστικά πλαισίου, τον τύπο των πληροφοριών πλαισίου στο πρόβλημα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και (3) τις απαιτήσεις απόδοσης με βάση (α) τον τύπο απάντησης του προβλήματος και (β) τη γνωστική του απαίτηση (Πίνακας 2).</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0645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Πίνακας 3">
            <a:extLst>
              <a:ext uri="{FF2B5EF4-FFF2-40B4-BE49-F238E27FC236}">
                <a16:creationId xmlns:a16="http://schemas.microsoft.com/office/drawing/2014/main" id="{2476E2A2-A4A7-4B03-9E38-4303108D11A3}"/>
              </a:ext>
            </a:extLst>
          </p:cNvPr>
          <p:cNvGraphicFramePr>
            <a:graphicFrameLocks noGrp="1"/>
          </p:cNvGraphicFramePr>
          <p:nvPr>
            <p:extLst>
              <p:ext uri="{D42A27DB-BD31-4B8C-83A1-F6EECF244321}">
                <p14:modId xmlns:p14="http://schemas.microsoft.com/office/powerpoint/2010/main" val="173756321"/>
              </p:ext>
            </p:extLst>
          </p:nvPr>
        </p:nvGraphicFramePr>
        <p:xfrm>
          <a:off x="1216501" y="1551305"/>
          <a:ext cx="5328285" cy="2693035"/>
        </p:xfrm>
        <a:graphic>
          <a:graphicData uri="http://schemas.openxmlformats.org/drawingml/2006/table">
            <a:tbl>
              <a:tblPr firstRow="1" firstCol="1" bandRow="1">
                <a:tableStyleId>{EE5B0D7E-1D69-4625-AD35-CBBDEE2D6909}</a:tableStyleId>
              </a:tblPr>
              <a:tblGrid>
                <a:gridCol w="1868805">
                  <a:extLst>
                    <a:ext uri="{9D8B030D-6E8A-4147-A177-3AD203B41FA5}">
                      <a16:colId xmlns:a16="http://schemas.microsoft.com/office/drawing/2014/main" val="3696242449"/>
                    </a:ext>
                  </a:extLst>
                </a:gridCol>
                <a:gridCol w="3459480">
                  <a:extLst>
                    <a:ext uri="{9D8B030D-6E8A-4147-A177-3AD203B41FA5}">
                      <a16:colId xmlns:a16="http://schemas.microsoft.com/office/drawing/2014/main" val="3294484415"/>
                    </a:ext>
                  </a:extLst>
                </a:gridCol>
              </a:tblGrid>
              <a:tr h="215900">
                <a:tc gridSpan="2">
                  <a:txBody>
                    <a:bodyPr/>
                    <a:lstStyle/>
                    <a:p>
                      <a:pPr algn="ctr">
                        <a:lnSpc>
                          <a:spcPct val="115000"/>
                        </a:lnSpc>
                      </a:pPr>
                      <a:r>
                        <a:rPr lang="el-GR" sz="1000">
                          <a:effectLst/>
                        </a:rPr>
                        <a:t>Διαστάσεις των απαιτήσεων του προβλήματος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extLst>
                  <a:ext uri="{0D108BD9-81ED-4DB2-BD59-A6C34878D82A}">
                    <a16:rowId xmlns:a16="http://schemas.microsoft.com/office/drawing/2014/main" val="3486829053"/>
                  </a:ext>
                </a:extLst>
              </a:tr>
              <a:tr h="281305">
                <a:tc>
                  <a:txBody>
                    <a:bodyPr/>
                    <a:lstStyle/>
                    <a:p>
                      <a:pPr marL="342900" lvl="0" indent="-342900" algn="just">
                        <a:lnSpc>
                          <a:spcPct val="115000"/>
                        </a:lnSpc>
                        <a:buFont typeface="+mj-lt"/>
                        <a:buAutoNum type="arabicPeriod"/>
                      </a:pPr>
                      <a:r>
                        <a:rPr lang="en-US" sz="1000">
                          <a:effectLst/>
                        </a:rPr>
                        <a:t>Mα</a:t>
                      </a:r>
                      <a:r>
                        <a:rPr lang="el-GR" sz="1000">
                          <a:effectLst/>
                        </a:rPr>
                        <a:t>θηματικά</a:t>
                      </a:r>
                      <a:r>
                        <a:rPr lang="en-US" sz="1000">
                          <a:effectLst/>
                        </a:rPr>
                        <a:t> χαρα</a:t>
                      </a:r>
                      <a:r>
                        <a:rPr lang="el-GR" sz="1000">
                          <a:effectLst/>
                        </a:rPr>
                        <a:t>κτηριστικά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l-GR" sz="1000">
                          <a:effectLst/>
                        </a:rPr>
                        <a:t>απαιτείται μια απλή διαδικασία υπολογισμού</a:t>
                      </a:r>
                      <a:endParaRPr lang="el-GR" sz="1100">
                        <a:effectLst/>
                      </a:endParaRPr>
                    </a:p>
                    <a:p>
                      <a:pPr marL="342900" lvl="0" indent="-342900" algn="just">
                        <a:lnSpc>
                          <a:spcPct val="150000"/>
                        </a:lnSpc>
                        <a:buFont typeface="Symbol" panose="05050102010706020507" pitchFamily="18" charset="2"/>
                        <a:buChar char=""/>
                      </a:pPr>
                      <a:r>
                        <a:rPr lang="el-GR" sz="1000">
                          <a:effectLst/>
                        </a:rPr>
                        <a:t>απαιτούνται πολλαπλές διαδικασίες υπολογισμού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6479437"/>
                  </a:ext>
                </a:extLst>
              </a:tr>
              <a:tr h="372745">
                <a:tc>
                  <a:txBody>
                    <a:bodyPr/>
                    <a:lstStyle/>
                    <a:p>
                      <a:pPr marL="0" lvl="0" indent="0" algn="just">
                        <a:lnSpc>
                          <a:spcPct val="115000"/>
                        </a:lnSpc>
                        <a:buFont typeface="+mj-lt"/>
                        <a:buNone/>
                      </a:pPr>
                      <a:r>
                        <a:rPr lang="el-GR" sz="1000" dirty="0">
                          <a:effectLst/>
                        </a:rPr>
                        <a:t>2. Χαρακτηριστικά πλαισίου</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l-GR" sz="1000">
                          <a:effectLst/>
                        </a:rPr>
                        <a:t>καθαρά μαθηματικό πλαίσιο σε αριθμητική ή λεκτική μορφή</a:t>
                      </a:r>
                      <a:endParaRPr lang="el-GR" sz="1100">
                        <a:effectLst/>
                      </a:endParaRPr>
                    </a:p>
                    <a:p>
                      <a:pPr marL="342900" lvl="0" indent="-342900" algn="just">
                        <a:lnSpc>
                          <a:spcPct val="115000"/>
                        </a:lnSpc>
                        <a:buFont typeface="Symbol" panose="05050102010706020507" pitchFamily="18" charset="2"/>
                        <a:buChar char=""/>
                      </a:pPr>
                      <a:r>
                        <a:rPr lang="el-GR" sz="1000">
                          <a:effectLst/>
                        </a:rPr>
                        <a:t>επεξηγηματικό πλαίσιο με εικονογραφημένη αναπαράσταση ή ιστορία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2261927"/>
                  </a:ext>
                </a:extLst>
              </a:tr>
              <a:tr h="118745">
                <a:tc>
                  <a:txBody>
                    <a:bodyPr/>
                    <a:lstStyle/>
                    <a:p>
                      <a:pPr marL="0" lvl="0" indent="0" algn="just">
                        <a:lnSpc>
                          <a:spcPct val="115000"/>
                        </a:lnSpc>
                        <a:buFont typeface="+mj-lt"/>
                        <a:buNone/>
                      </a:pPr>
                      <a:r>
                        <a:rPr lang="el-GR" sz="1000" dirty="0">
                          <a:effectLst/>
                        </a:rPr>
                        <a:t>3. Απαιτήσεις επιδόσεων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3050" indent="-180340" algn="just">
                        <a:lnSpc>
                          <a:spcPct val="115000"/>
                        </a:lnSpc>
                      </a:pPr>
                      <a:r>
                        <a:rPr lang="el-GR" sz="10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0545930"/>
                  </a:ext>
                </a:extLst>
              </a:tr>
              <a:tr h="410845">
                <a:tc>
                  <a:txBody>
                    <a:bodyPr/>
                    <a:lstStyle/>
                    <a:p>
                      <a:pPr marL="180340" indent="-180340" algn="just">
                        <a:lnSpc>
                          <a:spcPct val="115000"/>
                        </a:lnSpc>
                      </a:pPr>
                      <a:r>
                        <a:rPr lang="en-US" sz="1000">
                          <a:effectLst/>
                        </a:rPr>
                        <a:t>       (</a:t>
                      </a:r>
                      <a:r>
                        <a:rPr lang="el-GR" sz="1000">
                          <a:effectLst/>
                        </a:rPr>
                        <a:t>α) Τύπος απάντησης: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l-GR" sz="1000">
                          <a:effectLst/>
                        </a:rPr>
                        <a:t>αριθμητική απάντηση μόνο</a:t>
                      </a:r>
                      <a:endParaRPr lang="el-GR" sz="1100">
                        <a:effectLst/>
                      </a:endParaRPr>
                    </a:p>
                    <a:p>
                      <a:pPr marL="342900" lvl="0" indent="-342900" algn="just">
                        <a:lnSpc>
                          <a:spcPct val="115000"/>
                        </a:lnSpc>
                        <a:buFont typeface="Symbol" panose="05050102010706020507" pitchFamily="18" charset="2"/>
                        <a:buChar char=""/>
                      </a:pPr>
                      <a:r>
                        <a:rPr lang="el-GR" sz="1000">
                          <a:effectLst/>
                        </a:rPr>
                        <a:t>αριθμητική έκφραση μόνο</a:t>
                      </a:r>
                      <a:endParaRPr lang="el-GR" sz="1100">
                        <a:effectLst/>
                      </a:endParaRPr>
                    </a:p>
                    <a:p>
                      <a:pPr marL="342900" lvl="0" indent="-342900" algn="just">
                        <a:lnSpc>
                          <a:spcPct val="150000"/>
                        </a:lnSpc>
                        <a:buFont typeface="Symbol" panose="05050102010706020507" pitchFamily="18" charset="2"/>
                        <a:buChar char=""/>
                      </a:pPr>
                      <a:r>
                        <a:rPr lang="el-GR" sz="1000">
                          <a:effectLst/>
                        </a:rPr>
                        <a:t>απαιτείται εξήγηση ή λύση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963228"/>
                  </a:ext>
                </a:extLst>
              </a:tr>
              <a:tr h="501650">
                <a:tc>
                  <a:txBody>
                    <a:bodyPr/>
                    <a:lstStyle/>
                    <a:p>
                      <a:pPr marL="180340" indent="-180340" algn="just">
                        <a:lnSpc>
                          <a:spcPct val="115000"/>
                        </a:lnSpc>
                      </a:pPr>
                      <a:r>
                        <a:rPr lang="el-GR" sz="1000">
                          <a:effectLst/>
                        </a:rPr>
                        <a:t>       (β) Γνωστικές απαιτήσεις: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l-GR" sz="1000" dirty="0">
                          <a:effectLst/>
                        </a:rPr>
                        <a:t>διαδικαστική πρακτική</a:t>
                      </a:r>
                      <a:endParaRPr lang="el-GR" sz="1100" dirty="0">
                        <a:effectLst/>
                      </a:endParaRPr>
                    </a:p>
                    <a:p>
                      <a:pPr marL="342900" lvl="0" indent="-342900" algn="just">
                        <a:lnSpc>
                          <a:spcPct val="115000"/>
                        </a:lnSpc>
                        <a:buFont typeface="Symbol" panose="05050102010706020507" pitchFamily="18" charset="2"/>
                        <a:buChar char=""/>
                      </a:pPr>
                      <a:r>
                        <a:rPr lang="el-GR" sz="1000" dirty="0">
                          <a:effectLst/>
                        </a:rPr>
                        <a:t>εννοιολογική κατανόηση</a:t>
                      </a:r>
                      <a:endParaRPr lang="el-GR" sz="1100" dirty="0">
                        <a:effectLst/>
                      </a:endParaRPr>
                    </a:p>
                    <a:p>
                      <a:pPr marL="342900" lvl="0" indent="-342900" algn="just">
                        <a:lnSpc>
                          <a:spcPct val="115000"/>
                        </a:lnSpc>
                        <a:buFont typeface="Symbol" panose="05050102010706020507" pitchFamily="18" charset="2"/>
                        <a:buChar char=""/>
                      </a:pPr>
                      <a:r>
                        <a:rPr lang="el-GR" sz="1000" dirty="0">
                          <a:effectLst/>
                        </a:rPr>
                        <a:t>επίλυση προβλήματος</a:t>
                      </a:r>
                      <a:endParaRPr lang="el-GR" sz="1100" dirty="0">
                        <a:effectLst/>
                      </a:endParaRPr>
                    </a:p>
                    <a:p>
                      <a:pPr marL="342900" lvl="0" indent="-342900" algn="just">
                        <a:lnSpc>
                          <a:spcPct val="115000"/>
                        </a:lnSpc>
                        <a:buFont typeface="Symbol" panose="05050102010706020507" pitchFamily="18" charset="2"/>
                        <a:buChar char=""/>
                      </a:pPr>
                      <a:r>
                        <a:rPr lang="el-GR" sz="1000" dirty="0">
                          <a:effectLst/>
                        </a:rPr>
                        <a:t>ειδική απαίτηση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4263547"/>
                  </a:ext>
                </a:extLst>
              </a:tr>
            </a:tbl>
          </a:graphicData>
        </a:graphic>
      </p:graphicFrame>
      <p:sp>
        <p:nvSpPr>
          <p:cNvPr id="22" name="TextBox 21">
            <a:extLst>
              <a:ext uri="{FF2B5EF4-FFF2-40B4-BE49-F238E27FC236}">
                <a16:creationId xmlns:a16="http://schemas.microsoft.com/office/drawing/2014/main" id="{D673A504-9872-42CA-953D-B5B36B0611A1}"/>
              </a:ext>
            </a:extLst>
          </p:cNvPr>
          <p:cNvSpPr txBox="1"/>
          <p:nvPr/>
        </p:nvSpPr>
        <p:spPr>
          <a:xfrm>
            <a:off x="1043914" y="4374890"/>
            <a:ext cx="5328285" cy="276999"/>
          </a:xfrm>
          <a:prstGeom prst="rect">
            <a:avLst/>
          </a:prstGeom>
          <a:noFill/>
        </p:spPr>
        <p:txBody>
          <a:bodyPr wrap="square">
            <a:spAutoFit/>
          </a:bodyPr>
          <a:lstStyle/>
          <a:p>
            <a:r>
              <a:rPr lang="el-GR" sz="1200" dirty="0"/>
              <a:t>Πίνακας 2. Διαστάσεις των απαιτήσεων του προβλήματος (</a:t>
            </a:r>
            <a:r>
              <a:rPr lang="el-GR" sz="1200" dirty="0" err="1"/>
              <a:t>Li</a:t>
            </a:r>
            <a:r>
              <a:rPr lang="el-GR" sz="1200" dirty="0"/>
              <a:t>, 2000, 237)</a:t>
            </a:r>
          </a:p>
        </p:txBody>
      </p:sp>
    </p:spTree>
    <p:extLst>
      <p:ext uri="{BB962C8B-B14F-4D97-AF65-F5344CB8AC3E}">
        <p14:creationId xmlns:p14="http://schemas.microsoft.com/office/powerpoint/2010/main" val="207969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1. Τα σχολικά εγχειρίδια των Μαθηματικών </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Το σχολικό εγχειρίδιο είναι ο κύριος «</a:t>
            </a:r>
            <a:r>
              <a:rPr lang="el-GR" sz="1600" dirty="0" err="1">
                <a:latin typeface="Calibri" panose="020F0502020204030204" pitchFamily="34" charset="0"/>
                <a:ea typeface="Calibri" panose="020F0502020204030204" pitchFamily="34" charset="0"/>
                <a:cs typeface="Times New Roman" panose="02020603050405020304" pitchFamily="18" charset="0"/>
              </a:rPr>
              <a:t>μετακομιστής</a:t>
            </a:r>
            <a:r>
              <a:rPr lang="el-GR" sz="1600" dirty="0">
                <a:latin typeface="Calibri" panose="020F0502020204030204" pitchFamily="34" charset="0"/>
                <a:ea typeface="Calibri" panose="020F0502020204030204" pitchFamily="34" charset="0"/>
                <a:cs typeface="Times New Roman" panose="02020603050405020304" pitchFamily="18" charset="0"/>
              </a:rPr>
              <a:t>» των ιδεών του Προγράμματος Σπουδών και διαδραματίζει κυρίαρχο ρόλο στη σύγχρονη εκπαιδευτική σκηνή στα διάφορα σχολικά μαθήματα. Οι </a:t>
            </a:r>
            <a:r>
              <a:rPr lang="el-GR" sz="1600" dirty="0" err="1">
                <a:latin typeface="Calibri" panose="020F0502020204030204" pitchFamily="34" charset="0"/>
                <a:ea typeface="Calibri" panose="020F0502020204030204" pitchFamily="34" charset="0"/>
                <a:cs typeface="Times New Roman" panose="02020603050405020304" pitchFamily="18" charset="0"/>
              </a:rPr>
              <a:t>Robitaille</a:t>
            </a:r>
            <a:r>
              <a:rPr lang="el-GR" sz="1600" dirty="0">
                <a:latin typeface="Calibri" panose="020F0502020204030204" pitchFamily="34" charset="0"/>
                <a:ea typeface="Calibri" panose="020F0502020204030204" pitchFamily="34" charset="0"/>
                <a:cs typeface="Times New Roman" panose="02020603050405020304" pitchFamily="18" charset="0"/>
              </a:rPr>
              <a:t> και </a:t>
            </a:r>
            <a:r>
              <a:rPr lang="el-GR" sz="1600" dirty="0" err="1">
                <a:latin typeface="Calibri" panose="020F0502020204030204" pitchFamily="34" charset="0"/>
                <a:ea typeface="Calibri" panose="020F0502020204030204" pitchFamily="34" charset="0"/>
                <a:cs typeface="Times New Roman" panose="02020603050405020304" pitchFamily="18" charset="0"/>
              </a:rPr>
              <a:t>Travers</a:t>
            </a:r>
            <a:r>
              <a:rPr lang="el-GR" sz="1600" dirty="0">
                <a:latin typeface="Calibri" panose="020F0502020204030204" pitchFamily="34" charset="0"/>
                <a:ea typeface="Calibri" panose="020F0502020204030204" pitchFamily="34" charset="0"/>
                <a:cs typeface="Times New Roman" panose="02020603050405020304" pitchFamily="18" charset="0"/>
              </a:rPr>
              <a:t> (1992), υποστηρίζουν ότι η εξάρτηση από τα σχολικά βιβλία είναι ίσως περισσότερο χαρακτηριστική στη διδασκαλία των Μαθηματικών από οποιοδήποτε άλλο διδακτικό αντικείμενο.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Η σχέση των σχολικών εγχειριδίων με το Πρόγραμμα Σπουδών είναι ιδιαίτερα σημαντική, διότι το εγχειρίδιο συνδέει μεταξύ τους το προβλεπόμενο και το εφαρμοσμένο Πρόγραμμα Σπουδών.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Κάθε πρόβλημα κωδικοποιήθηκε σε όλα τα βιβλία με όρους των τριών διαστάσεων που αναφέρθηκαν παραπάνω (δείτε δείγματα κωδικοποίησης στον Πίνακα 3). Τα προβλήματα κωδικοποιήθηκαν σε τρία τυχαία επιλεγμένα εγχειρίδια (δύο αμερικανικά εγχειρίδια και ένα κινεζικό εγχειρίδιο) επίσης από έναν δεύτερο ανεξάρτητο κριτή ο οποίος ήταν γνώστης τόσο της αγγλικής όσο και της κινεζικής γλώσσας. Το ποσοστό συμφωνίας ήταν 93%.</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Τόσο στα αμερικάνικα όσο και στα κινέζικα εγχειρίδια, τα περισσότερα προβλήματα που αναλύθηκαν απαιτούσαν απλές διαδικασίες υπολογισμού και είχαν καθαρά μαθηματικά πλαίσια. Αντίθετα, στα σχολικά εγχειρίδια των ΗΠΑ παρατηρήθηκε μια υπεροχή στην ποικιλία απαιτήσεων των προβλημάτων, δίνοντας έμφαση στην εννοιολογική κατανόηση, σε σχέση με τα εγχειρίδια της Κίνας. </a:t>
            </a:r>
          </a:p>
          <a:p>
            <a:pPr marL="101600" indent="0">
              <a:lnSpc>
                <a:spcPct val="107000"/>
              </a:lnSpc>
              <a:spcAft>
                <a:spcPts val="800"/>
              </a:spcAft>
              <a:buNone/>
            </a:pP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20</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1809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21</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Πίνακας 3">
            <a:extLst>
              <a:ext uri="{FF2B5EF4-FFF2-40B4-BE49-F238E27FC236}">
                <a16:creationId xmlns:a16="http://schemas.microsoft.com/office/drawing/2014/main" id="{AC232337-077A-4677-9979-BD9357CD2CA0}"/>
              </a:ext>
            </a:extLst>
          </p:cNvPr>
          <p:cNvGraphicFramePr>
            <a:graphicFrameLocks noGrp="1"/>
          </p:cNvGraphicFramePr>
          <p:nvPr/>
        </p:nvGraphicFramePr>
        <p:xfrm>
          <a:off x="1219359" y="1869376"/>
          <a:ext cx="5322570" cy="2057908"/>
        </p:xfrm>
        <a:graphic>
          <a:graphicData uri="http://schemas.openxmlformats.org/drawingml/2006/table">
            <a:tbl>
              <a:tblPr firstRow="1" firstCol="1" bandRow="1">
                <a:tableStyleId>{EE5B0D7E-1D69-4625-AD35-CBBDEE2D6909}</a:tableStyleId>
              </a:tblPr>
              <a:tblGrid>
                <a:gridCol w="1219200">
                  <a:extLst>
                    <a:ext uri="{9D8B030D-6E8A-4147-A177-3AD203B41FA5}">
                      <a16:colId xmlns:a16="http://schemas.microsoft.com/office/drawing/2014/main" val="363383920"/>
                    </a:ext>
                  </a:extLst>
                </a:gridCol>
                <a:gridCol w="4103370">
                  <a:extLst>
                    <a:ext uri="{9D8B030D-6E8A-4147-A177-3AD203B41FA5}">
                      <a16:colId xmlns:a16="http://schemas.microsoft.com/office/drawing/2014/main" val="2768803210"/>
                    </a:ext>
                  </a:extLst>
                </a:gridCol>
              </a:tblGrid>
              <a:tr h="88265">
                <a:tc gridSpan="2">
                  <a:txBody>
                    <a:bodyPr/>
                    <a:lstStyle/>
                    <a:p>
                      <a:pPr algn="just">
                        <a:lnSpc>
                          <a:spcPct val="115000"/>
                        </a:lnSpc>
                      </a:pPr>
                      <a:r>
                        <a:rPr lang="el-GR" sz="1000">
                          <a:effectLst/>
                        </a:rPr>
                        <a:t>Παράδειγμα 1: Προσθέστε  -16 + 19 + 12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2419009006"/>
                  </a:ext>
                </a:extLst>
              </a:tr>
              <a:tr h="367030">
                <a:tc>
                  <a:txBody>
                    <a:bodyPr/>
                    <a:lstStyle/>
                    <a:p>
                      <a:pPr algn="just">
                        <a:lnSpc>
                          <a:spcPct val="115000"/>
                        </a:lnSpc>
                      </a:pPr>
                      <a:r>
                        <a:rPr lang="el-GR" sz="1000">
                          <a:effectLst/>
                        </a:rPr>
                        <a:t>Κωδικοποίηση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l-GR" sz="1000">
                          <a:effectLst/>
                        </a:rPr>
                        <a:t>απαιτούνται πολλαπλές διαδικασίες υπολογισμού</a:t>
                      </a:r>
                      <a:endParaRPr lang="el-GR" sz="1100">
                        <a:effectLst/>
                      </a:endParaRPr>
                    </a:p>
                    <a:p>
                      <a:pPr marL="342900" lvl="0" indent="-342900" algn="just">
                        <a:lnSpc>
                          <a:spcPct val="115000"/>
                        </a:lnSpc>
                        <a:buFont typeface="Symbol" panose="05050102010706020507" pitchFamily="18" charset="2"/>
                        <a:buChar char=""/>
                      </a:pPr>
                      <a:r>
                        <a:rPr lang="el-GR" sz="1000">
                          <a:effectLst/>
                        </a:rPr>
                        <a:t>καθαρά μαθηματικό πλαίσιο σε αριθμητική ή λεκτική μορφή</a:t>
                      </a:r>
                      <a:endParaRPr lang="el-GR" sz="1100">
                        <a:effectLst/>
                      </a:endParaRPr>
                    </a:p>
                    <a:p>
                      <a:pPr marL="342900" lvl="0" indent="-342900" algn="just">
                        <a:lnSpc>
                          <a:spcPct val="115000"/>
                        </a:lnSpc>
                        <a:buFont typeface="Symbol" panose="05050102010706020507" pitchFamily="18" charset="2"/>
                        <a:buChar char=""/>
                      </a:pPr>
                      <a:r>
                        <a:rPr lang="el-GR" sz="1000">
                          <a:effectLst/>
                        </a:rPr>
                        <a:t>αριθμητική απάντηση μόνο</a:t>
                      </a:r>
                      <a:endParaRPr lang="el-GR" sz="1100">
                        <a:effectLst/>
                      </a:endParaRPr>
                    </a:p>
                    <a:p>
                      <a:pPr marL="342900" lvl="0" indent="-342900" algn="just">
                        <a:lnSpc>
                          <a:spcPct val="115000"/>
                        </a:lnSpc>
                        <a:buFont typeface="Symbol" panose="05050102010706020507" pitchFamily="18" charset="2"/>
                        <a:buChar char=""/>
                      </a:pPr>
                      <a:r>
                        <a:rPr lang="el-GR" sz="1000">
                          <a:effectLst/>
                        </a:rPr>
                        <a:t>διαδικαστική πρακτική</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8202757"/>
                  </a:ext>
                </a:extLst>
              </a:tr>
              <a:tr h="176530">
                <a:tc gridSpan="2">
                  <a:txBody>
                    <a:bodyPr/>
                    <a:lstStyle/>
                    <a:p>
                      <a:pPr algn="just">
                        <a:lnSpc>
                          <a:spcPct val="115000"/>
                        </a:lnSpc>
                      </a:pPr>
                      <a:r>
                        <a:rPr lang="el-GR" sz="1000">
                          <a:effectLst/>
                        </a:rPr>
                        <a:t>Παράδειγμα 2: Ο Ριτς έχει 13$ στον αποταμιευτικό του λογαριασμό. Καταθέτει 25$. Πόσα χρήματα έχει στον αποταμιευτικό λογαριασμό του μετά την κατάθεση;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218696193"/>
                  </a:ext>
                </a:extLst>
              </a:tr>
              <a:tr h="370840">
                <a:tc>
                  <a:txBody>
                    <a:bodyPr/>
                    <a:lstStyle/>
                    <a:p>
                      <a:pPr algn="just">
                        <a:lnSpc>
                          <a:spcPct val="115000"/>
                        </a:lnSpc>
                      </a:pPr>
                      <a:r>
                        <a:rPr lang="el-GR" sz="1000">
                          <a:effectLst/>
                        </a:rPr>
                        <a:t>Κωδικοποίηση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l-GR" sz="1000" dirty="0">
                          <a:effectLst/>
                        </a:rPr>
                        <a:t>απαιτείται μια απλή διαδικασία υπολογισμού</a:t>
                      </a:r>
                      <a:endParaRPr lang="el-GR" sz="1100" dirty="0">
                        <a:effectLst/>
                      </a:endParaRPr>
                    </a:p>
                    <a:p>
                      <a:pPr marL="342900" lvl="0" indent="-342900" algn="just">
                        <a:lnSpc>
                          <a:spcPct val="115000"/>
                        </a:lnSpc>
                        <a:buFont typeface="Symbol" panose="05050102010706020507" pitchFamily="18" charset="2"/>
                        <a:buChar char=""/>
                      </a:pPr>
                      <a:r>
                        <a:rPr lang="el-GR" sz="1000" dirty="0">
                          <a:effectLst/>
                        </a:rPr>
                        <a:t>επεξηγηματικό πλαίσιο με εικονογραφημένη αναπαράσταση ή ιστορία </a:t>
                      </a:r>
                      <a:endParaRPr lang="el-GR" sz="1100" dirty="0">
                        <a:effectLst/>
                      </a:endParaRPr>
                    </a:p>
                    <a:p>
                      <a:pPr marL="342900" lvl="0" indent="-342900" algn="just">
                        <a:lnSpc>
                          <a:spcPct val="115000"/>
                        </a:lnSpc>
                        <a:buFont typeface="Symbol" panose="05050102010706020507" pitchFamily="18" charset="2"/>
                        <a:buChar char=""/>
                      </a:pPr>
                      <a:r>
                        <a:rPr lang="el-GR" sz="1000" dirty="0">
                          <a:effectLst/>
                        </a:rPr>
                        <a:t>αριθμητική απάντηση μόνο</a:t>
                      </a:r>
                      <a:endParaRPr lang="el-GR" sz="1100" dirty="0">
                        <a:effectLst/>
                      </a:endParaRPr>
                    </a:p>
                    <a:p>
                      <a:pPr marL="342900" lvl="0" indent="-342900" algn="just">
                        <a:lnSpc>
                          <a:spcPct val="115000"/>
                        </a:lnSpc>
                        <a:buFont typeface="Symbol" panose="05050102010706020507" pitchFamily="18" charset="2"/>
                        <a:buChar char=""/>
                      </a:pPr>
                      <a:r>
                        <a:rPr lang="el-GR" sz="1000" dirty="0">
                          <a:effectLst/>
                        </a:rPr>
                        <a:t>επίλυση προβλήματος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5276007"/>
                  </a:ext>
                </a:extLst>
              </a:tr>
            </a:tbl>
          </a:graphicData>
        </a:graphic>
      </p:graphicFrame>
      <p:sp>
        <p:nvSpPr>
          <p:cNvPr id="22" name="TextBox 21">
            <a:extLst>
              <a:ext uri="{FF2B5EF4-FFF2-40B4-BE49-F238E27FC236}">
                <a16:creationId xmlns:a16="http://schemas.microsoft.com/office/drawing/2014/main" id="{82F7D761-409A-4CFF-89DA-151C22A49443}"/>
              </a:ext>
            </a:extLst>
          </p:cNvPr>
          <p:cNvSpPr txBox="1"/>
          <p:nvPr/>
        </p:nvSpPr>
        <p:spPr>
          <a:xfrm>
            <a:off x="1219359" y="4093006"/>
            <a:ext cx="5368865" cy="461665"/>
          </a:xfrm>
          <a:prstGeom prst="rect">
            <a:avLst/>
          </a:prstGeom>
          <a:noFill/>
        </p:spPr>
        <p:txBody>
          <a:bodyPr wrap="square">
            <a:spAutoFit/>
          </a:bodyPr>
          <a:lstStyle/>
          <a:p>
            <a:r>
              <a:rPr lang="el-GR" sz="1200" dirty="0"/>
              <a:t>Πίνακας 3. Δείγμα προβλημάτων του εγχειριδίου και κωδικοποίηση (</a:t>
            </a:r>
            <a:r>
              <a:rPr lang="el-GR" sz="1200" dirty="0" err="1"/>
              <a:t>Li</a:t>
            </a:r>
            <a:r>
              <a:rPr lang="el-GR" sz="1200" dirty="0"/>
              <a:t>, 2000, 237)</a:t>
            </a:r>
          </a:p>
        </p:txBody>
      </p:sp>
    </p:spTree>
    <p:extLst>
      <p:ext uri="{BB962C8B-B14F-4D97-AF65-F5344CB8AC3E}">
        <p14:creationId xmlns:p14="http://schemas.microsoft.com/office/powerpoint/2010/main" val="4026474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Τα αποτελέσματα αυτής της έρευνας έδειξαν επίσης την αξία σύγκρισης των προβλημάτων σε σχέση με τη σύγκριση μόνο του περιεχομένου του εγχειριδίου, η οποία δεν σχετίζεται με τις εμπειρίες των μαθητών κατά την εκμάθηση των Μαθηματικών.  Για το λόγο αυτό ο συγγραφέας προτείνει τη διεξαγωγή ερευνών των σχολικών εγχειριδίων συγκρίνοντας κάθε φορά διαφορετικά χαρακτηριστικά των μαθηματικών προβλημάτων και του περιεχομένου αυτών, με στόχο την περεταίρω γνώση σχετικά με τις πιθανές επιπτώσεις των εγχειριδίων στην τάξη και την απόδοση των μαθητών.</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4829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Στην έρευνά της, η </a:t>
            </a:r>
            <a:r>
              <a:rPr lang="el-GR" sz="1600" dirty="0" err="1">
                <a:latin typeface="Calibri" panose="020F0502020204030204" pitchFamily="34" charset="0"/>
                <a:ea typeface="Calibri" panose="020F0502020204030204" pitchFamily="34" charset="0"/>
                <a:cs typeface="Times New Roman" panose="02020603050405020304" pitchFamily="18" charset="0"/>
              </a:rPr>
              <a:t>Glasnovic</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Gracin</a:t>
            </a:r>
            <a:r>
              <a:rPr lang="el-GR" sz="1600" dirty="0">
                <a:latin typeface="Calibri" panose="020F0502020204030204" pitchFamily="34" charset="0"/>
                <a:ea typeface="Calibri" panose="020F0502020204030204" pitchFamily="34" charset="0"/>
                <a:cs typeface="Times New Roman" panose="02020603050405020304" pitchFamily="18" charset="0"/>
              </a:rPr>
              <a:t> (2018) προκειμένου να εξετάσει τις απαιτήσεις των έργων των κροατικών σχολικών εγχειριδίων της 6ης , 7ης και 8ης τάξης δημιουργεί ένα </a:t>
            </a:r>
            <a:r>
              <a:rPr lang="el-GR" sz="1600" dirty="0" err="1">
                <a:latin typeface="Calibri" panose="020F0502020204030204" pitchFamily="34" charset="0"/>
                <a:ea typeface="Calibri" panose="020F0502020204030204" pitchFamily="34" charset="0"/>
                <a:cs typeface="Times New Roman" panose="02020603050405020304" pitchFamily="18" charset="0"/>
              </a:rPr>
              <a:t>πενταδιάστατο</a:t>
            </a:r>
            <a:r>
              <a:rPr lang="el-GR" sz="1600" dirty="0">
                <a:latin typeface="Calibri" panose="020F0502020204030204" pitchFamily="34" charset="0"/>
                <a:ea typeface="Calibri" panose="020F0502020204030204" pitchFamily="34" charset="0"/>
                <a:cs typeface="Times New Roman" panose="02020603050405020304" pitchFamily="18" charset="0"/>
              </a:rPr>
              <a:t> πλαίσιο που προέκυψε από το συνδυασμό των αυστριακών εκπαιδευτικών προτύπων (2007) και το πλαίσιο των </a:t>
            </a:r>
            <a:r>
              <a:rPr lang="el-GR" sz="1600" dirty="0" err="1">
                <a:latin typeface="Calibri" panose="020F0502020204030204" pitchFamily="34" charset="0"/>
                <a:ea typeface="Calibri" panose="020F0502020204030204" pitchFamily="34" charset="0"/>
                <a:cs typeface="Times New Roman" panose="02020603050405020304" pitchFamily="18" charset="0"/>
              </a:rPr>
              <a:t>Zhu</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et</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al</a:t>
            </a:r>
            <a:r>
              <a:rPr lang="el-GR" sz="1600" dirty="0">
                <a:latin typeface="Calibri" panose="020F0502020204030204" pitchFamily="34" charset="0"/>
                <a:ea typeface="Calibri" panose="020F0502020204030204" pitchFamily="34" charset="0"/>
                <a:cs typeface="Times New Roman" panose="02020603050405020304" pitchFamily="18" charset="0"/>
              </a:rPr>
              <a:t>. (2006) που αναφέρθηκε παραπάνω. Στις μέχρι τώρα έρευνες ανάλυσης των έργων των εγχειριδίων οι συνήθεις διαστάσεις ήταν το περιεχόμενο, οι γνωστικές απαιτήσεις, ο τύπος ερωτήσεων και τα χαρακτηριστικά πλαισίου.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Η </a:t>
            </a:r>
            <a:r>
              <a:rPr lang="el-GR" sz="1600" dirty="0" err="1">
                <a:latin typeface="Calibri" panose="020F0502020204030204" pitchFamily="34" charset="0"/>
                <a:ea typeface="Calibri" panose="020F0502020204030204" pitchFamily="34" charset="0"/>
                <a:cs typeface="Times New Roman" panose="02020603050405020304" pitchFamily="18" charset="0"/>
              </a:rPr>
              <a:t>Glasnovic</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Gracin</a:t>
            </a:r>
            <a:r>
              <a:rPr lang="el-GR" sz="1600" dirty="0">
                <a:latin typeface="Calibri" panose="020F0502020204030204" pitchFamily="34" charset="0"/>
                <a:ea typeface="Calibri" panose="020F0502020204030204" pitchFamily="34" charset="0"/>
                <a:cs typeface="Times New Roman" panose="02020603050405020304" pitchFamily="18" charset="0"/>
              </a:rPr>
              <a:t> (2018) ενσωματώνει μια νέα πέμπτη διάσταση στο πλαίσιο: τις μαθηματικές δραστηριότητες, η οποία εξετάζει το τι πρέπει να κάνει ο μαθητής σε μια συγκεκριμένη εργασία, να αναπαραστήσει, να υπολογίσει, να εξηγήσει ή να επιχειρηματολογήσει.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3367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Τα αυστριακά εκπαιδευτικά πρότυπα ορίζουν το θεωρητικό πλαίσιο μέσα από τις τρεις διαστάσεις ως εξής: το περιεχόμενο, τις μαθηματικές δραστηριότητες και τα επίπεδα πολυπλοκότητας, ενώ  οι άλλες δύο διαστάσεις των μορφών απάντησης και των χαρακτηριστικών πλαισίου βασίζονται στην έρευνα των </a:t>
            </a:r>
            <a:r>
              <a:rPr lang="el-GR" sz="1600" dirty="0" err="1">
                <a:latin typeface="Calibri" panose="020F0502020204030204" pitchFamily="34" charset="0"/>
                <a:ea typeface="Calibri" panose="020F0502020204030204" pitchFamily="34" charset="0"/>
                <a:cs typeface="Times New Roman" panose="02020603050405020304" pitchFamily="18" charset="0"/>
              </a:rPr>
              <a:t>Zhu</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et</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al</a:t>
            </a:r>
            <a:r>
              <a:rPr lang="el-GR" sz="1600" dirty="0">
                <a:latin typeface="Calibri" panose="020F0502020204030204" pitchFamily="34" charset="0"/>
                <a:ea typeface="Calibri" panose="020F0502020204030204" pitchFamily="34" charset="0"/>
                <a:cs typeface="Times New Roman" panose="02020603050405020304" pitchFamily="18" charset="0"/>
              </a:rPr>
              <a:t>. (2006). Οι πτυχές από τα αυστριακά εκπαιδευτικά πρότυπα έχουν ληφθεί όπως αυτές αναφέρονται στην αρχική πηγή, ενώ οι πτυχές των μορφών απάντησης και των χαρακτηριστικών πλαισίου έχουν αναπτυχθεί και τροποποιηθεί περαιτέρω για τις ανάγκες της συγκεκριμένης έρευνας.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06557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Τα αποτελέσματα της έρευνας έδειξαν ότι τα  κροατικά εγχειρίδια δεν παρέχουν ένα πλήρες φάσμα τύπων εργασιών. Δίνεται έμφαση στον υπολογισμό, ενώ η επιχειρηματολογία και οι επεξηγηματικές δραστηριότητες, η συλλογιστική σκέψη και οι εργασίες ανοικτής απάντησης </a:t>
            </a:r>
            <a:r>
              <a:rPr lang="el-GR" sz="1600" dirty="0" err="1">
                <a:latin typeface="Calibri" panose="020F0502020204030204" pitchFamily="34" charset="0"/>
                <a:ea typeface="Calibri" panose="020F0502020204030204" pitchFamily="34" charset="0"/>
                <a:cs typeface="Times New Roman" panose="02020603050405020304" pitchFamily="18" charset="0"/>
              </a:rPr>
              <a:t>υπο</a:t>
            </a:r>
            <a:r>
              <a:rPr lang="el-GR" sz="1600" dirty="0">
                <a:latin typeface="Calibri" panose="020F0502020204030204" pitchFamily="34" charset="0"/>
                <a:ea typeface="Calibri" panose="020F0502020204030204" pitchFamily="34" charset="0"/>
                <a:cs typeface="Times New Roman" panose="02020603050405020304" pitchFamily="18" charset="0"/>
              </a:rPr>
              <a:t>-εκπροσωπούνται. Η μελέτη αποκάλυψε ότι η ενσωμάτωση των μαθηματικών δραστηριοτήτων στο πολυδιάστατο πλαίσιο ανάλυσης των εργασιών μπορεί να βοηθήσει στην καλύτερη κατανόηση των ευκαιριών μάθησης που παρέχονται στους μαθητές χρησιμοποιώντας τα μαθηματικά εγχειρίδια.</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338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Οι </a:t>
            </a:r>
            <a:r>
              <a:rPr lang="el-GR" sz="1600" dirty="0" err="1">
                <a:latin typeface="Calibri" panose="020F0502020204030204" pitchFamily="34" charset="0"/>
                <a:ea typeface="Calibri" panose="020F0502020204030204" pitchFamily="34" charset="0"/>
                <a:cs typeface="Times New Roman" panose="02020603050405020304" pitchFamily="18" charset="0"/>
              </a:rPr>
              <a:t>Pepin</a:t>
            </a:r>
            <a:r>
              <a:rPr lang="el-GR" sz="1600" dirty="0">
                <a:latin typeface="Calibri" panose="020F0502020204030204" pitchFamily="34" charset="0"/>
                <a:ea typeface="Calibri" panose="020F0502020204030204" pitchFamily="34" charset="0"/>
                <a:cs typeface="Times New Roman" panose="02020603050405020304" pitchFamily="18" charset="0"/>
              </a:rPr>
              <a:t> και </a:t>
            </a:r>
            <a:r>
              <a:rPr lang="el-GR" sz="1600" dirty="0" err="1">
                <a:latin typeface="Calibri" panose="020F0502020204030204" pitchFamily="34" charset="0"/>
                <a:ea typeface="Calibri" panose="020F0502020204030204" pitchFamily="34" charset="0"/>
                <a:cs typeface="Times New Roman" panose="02020603050405020304" pitchFamily="18" charset="0"/>
              </a:rPr>
              <a:t>Haggarty</a:t>
            </a:r>
            <a:r>
              <a:rPr lang="el-GR" sz="1600" dirty="0">
                <a:latin typeface="Calibri" panose="020F0502020204030204" pitchFamily="34" charset="0"/>
                <a:ea typeface="Calibri" panose="020F0502020204030204" pitchFamily="34" charset="0"/>
                <a:cs typeface="Times New Roman" panose="02020603050405020304" pitchFamily="18" charset="0"/>
              </a:rPr>
              <a:t> (2001) στη μελέτη τους σχετικά με τη χρήση των σχολικών βιβλίων Μαθηματικών στις αγγλικές, γαλλικές και γερμανικές τάξεις υιοθέτησαν μια προσέγγιση που επικεντρώθηκε όχι μόνο στα θέματα (περιεχόμενο) και τις μεθόδους (στρατηγικές διδασκαλίας), αλλά και στα κοινωνιολογικά πλαίσια και τις πολιτιστικές παραδόσεις που εκδηλώνονται μέσα από τα σχολικά εγχειρίδια. Σύμφωνα με τις ερευνήτριες η ανάλυση του περιεχομένου και της δομής των σχολικών εγχειριδίων επικεντρώνεται στις ακόλουθες περιοχές: τις μαθηματικές προθέσεις, τις παιδαγωγικές προθέσεις και τα κοινωνιολογικά χαρακτηριστικά των σχολικών εγχειριδίων, καθώς και τις πολιτισμικές παραδόσεις που εκπροσωπούνται στα σχολικά εγχειρίδια.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93282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algn="just">
              <a:lnSpc>
                <a:spcPct val="150000"/>
              </a:lnSpc>
            </a:pPr>
            <a:r>
              <a:rPr lang="el-GR" sz="1600" b="1" i="1" dirty="0">
                <a:effectLst/>
                <a:latin typeface="Calibri" panose="020F0502020204030204" pitchFamily="34" charset="0"/>
                <a:ea typeface="Calibri" panose="020F0502020204030204" pitchFamily="34" charset="0"/>
                <a:cs typeface="Times New Roman" panose="02020603050405020304" pitchFamily="18" charset="0"/>
              </a:rPr>
              <a:t>Μαθηματικές προθέσεις.</a:t>
            </a:r>
            <a:r>
              <a:rPr lang="el-GR" sz="1600" dirty="0">
                <a:effectLst/>
                <a:latin typeface="Calibri" panose="020F0502020204030204" pitchFamily="34" charset="0"/>
                <a:ea typeface="Calibri" panose="020F0502020204030204" pitchFamily="34" charset="0"/>
                <a:cs typeface="Times New Roman" panose="02020603050405020304" pitchFamily="18" charset="0"/>
              </a:rPr>
              <a:t> Οι μαθηματικές προθέσεις των εγχειριδίων αναφέρονται στα μαθηματικά θέματα που παρουσιάζονται σε αυτά, στις πεποιθήσεις που προωθούνται για τη φύση των Μαθηματικών και στον τρόπο συγκρότησης της μαθηματικής γνώσης, στοιχεία που αποτελούν τη βάση περιεχομένου του βιβλίου.</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l-GR" sz="1600" b="1" i="1" dirty="0">
                <a:effectLst/>
                <a:latin typeface="Calibri" panose="020F0502020204030204" pitchFamily="34" charset="0"/>
                <a:ea typeface="Calibri" panose="020F0502020204030204" pitchFamily="34" charset="0"/>
                <a:cs typeface="Times New Roman" panose="02020603050405020304" pitchFamily="18" charset="0"/>
              </a:rPr>
              <a:t>Παιδαγωγικές προθέσεις.</a:t>
            </a:r>
            <a:r>
              <a:rPr lang="el-GR" sz="1600" dirty="0">
                <a:effectLst/>
                <a:latin typeface="Calibri" panose="020F0502020204030204" pitchFamily="34" charset="0"/>
                <a:ea typeface="Calibri" panose="020F0502020204030204" pitchFamily="34" charset="0"/>
                <a:cs typeface="Times New Roman" panose="02020603050405020304" pitchFamily="18" charset="0"/>
              </a:rPr>
              <a:t> Οι παιδαγωγικές προθέσεις αναφέρονται στους τρόπους με τους οποίους ενισχύεται ή όχι η μάθηση από το μαθηματικό περιεχόμενο του βιβλίου, από τη μέθοδο παρουσίασης του περιεχομένου και από τη ρητορική των κειμένων των βιβλίων.</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75950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58733" y="1537988"/>
            <a:ext cx="7597643" cy="3414112"/>
          </a:xfrm>
        </p:spPr>
        <p:txBody>
          <a:bodyPr/>
          <a:lstStyle/>
          <a:p>
            <a:pPr algn="just">
              <a:lnSpc>
                <a:spcPct val="150000"/>
              </a:lnSpc>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Κοινωνιολογικά χαρακτηριστικά.</a:t>
            </a:r>
            <a:r>
              <a:rPr lang="el-GR" sz="1600" dirty="0">
                <a:effectLst/>
                <a:latin typeface="Calibri" panose="020F0502020204030204" pitchFamily="34" charset="0"/>
                <a:ea typeface="Calibri" panose="020F0502020204030204" pitchFamily="34" charset="0"/>
                <a:cs typeface="Times New Roman" panose="02020603050405020304" pitchFamily="18" charset="0"/>
              </a:rPr>
              <a:t> Τα χαρακτηριστικά αυτά αναφέρονται σε κοινωνιολογικά στοιχεία που επηρεάζουν τόσο τους συγγραφείς των βιβλίων όσο και τον εκάστοτε αναγνώστη ή χρήστη του εγχειριδίου. </a:t>
            </a:r>
          </a:p>
          <a:p>
            <a:pPr algn="just">
              <a:lnSpc>
                <a:spcPct val="150000"/>
              </a:lnSpc>
            </a:pPr>
            <a:r>
              <a:rPr lang="el-GR" sz="1600" b="1" i="1" dirty="0">
                <a:effectLst/>
                <a:latin typeface="Calibri" panose="020F0502020204030204" pitchFamily="34" charset="0"/>
                <a:ea typeface="Calibri" panose="020F0502020204030204" pitchFamily="34" charset="0"/>
                <a:cs typeface="Times New Roman" panose="02020603050405020304" pitchFamily="18" charset="0"/>
              </a:rPr>
              <a:t>Πολιτισμικές παραδόσεις.</a:t>
            </a:r>
            <a:r>
              <a:rPr lang="el-GR" sz="1600" dirty="0">
                <a:effectLst/>
                <a:latin typeface="Calibri" panose="020F0502020204030204" pitchFamily="34" charset="0"/>
                <a:ea typeface="Calibri" panose="020F0502020204030204" pitchFamily="34" charset="0"/>
                <a:cs typeface="Times New Roman" panose="02020603050405020304" pitchFamily="18" charset="0"/>
              </a:rPr>
              <a:t> Στα σχολικά βιβλία αποτυπώνονται χαρακτηριστικά που σχετίζονται με τις πολιτισμικές παραδόσεις και τα στερεότυπα μια χώρας. Είναι αναπόφευκτο η ανάλυση ενός βιβλίου να μη λάβει σοβαρά υπόψη τον πολιτισμό της κοινωνίας στην οποία σχεδιάστηκε. Τα σχολικά εγχειρίδια είναι αποτέλεσμα πολιτικών, οικονομικών και πολιτισμικών δραστηριοτήτων, αντιθέσεων και συμβιβασμών (</a:t>
            </a:r>
            <a:r>
              <a:rPr lang="en-US" sz="1600" dirty="0">
                <a:effectLst/>
                <a:latin typeface="Calibri" panose="020F0502020204030204" pitchFamily="34" charset="0"/>
                <a:ea typeface="Calibri" panose="020F0502020204030204" pitchFamily="34" charset="0"/>
                <a:cs typeface="Times New Roman" panose="02020603050405020304" pitchFamily="18" charset="0"/>
              </a:rPr>
              <a:t>Apple</a:t>
            </a:r>
            <a:r>
              <a:rPr lang="el-GR" sz="1600" dirty="0">
                <a:effectLst/>
                <a:latin typeface="Calibri" panose="020F0502020204030204" pitchFamily="34" charset="0"/>
                <a:ea typeface="Calibri" panose="020F0502020204030204" pitchFamily="34" charset="0"/>
                <a:cs typeface="Times New Roman" panose="02020603050405020304" pitchFamily="18" charset="0"/>
              </a:rPr>
              <a:t>, 1992).</a:t>
            </a:r>
          </a:p>
          <a:p>
            <a:pPr marL="101600" indent="0" algn="just">
              <a:lnSpc>
                <a:spcPct val="150000"/>
              </a:lnSpc>
              <a:buNone/>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07223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107504" y="1345426"/>
            <a:ext cx="7848872" cy="3414112"/>
          </a:xfrm>
        </p:spPr>
        <p:txBody>
          <a:bodyPr/>
          <a:lstStyle/>
          <a:p>
            <a:pPr indent="0" algn="just">
              <a:lnSpc>
                <a:spcPct val="150000"/>
              </a:lnSpc>
              <a:buNone/>
            </a:pPr>
            <a:r>
              <a:rPr lang="el-GR" sz="1600" dirty="0">
                <a:effectLst/>
                <a:latin typeface="Calibri" panose="020F0502020204030204" pitchFamily="34" charset="0"/>
                <a:ea typeface="Calibri" panose="020F0502020204030204" pitchFamily="34" charset="0"/>
                <a:cs typeface="Times New Roman" panose="02020603050405020304" pitchFamily="18" charset="0"/>
              </a:rPr>
              <a:t>Τα αποτελέσματα της έρευνας έδειξαν ότι οι δομές των σχολικών μαθηματικών εγχειριδίων και στις τρεις αυτές χώρες ήταν αρκετά διαφορετικές. Ενώ τα γαλλικά εγχειρίδια περιείχαν δραστηριότητες, ουσιώδεις ασκήσεις και ασκήσεις διαβαθμισμένης δυσκολίας, με στόχο την καθοδήγηση των μαθητών σε νέες έννοιες, τα γερμανικά βιβλία δομήθηκαν με εισαγωγικές ασκήσεις και την κύρια έννοια ακολουθεί ένα ευρύ φάσμα ασκήσεων. Συγκριτικά, τα βρετανικά βιβλία φαίνονταν απλά, με ξεκάθαρες ερωτήσεις που υποβάλλονται πριν από τα λυμένα παραδείγματα. Σύμφωνα με τις ερευνήτριες, οι διαφορές σχετίζονται με τα διαφορετικά εκπαιδευτικά πλαίσια και τις παραδόσεις.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085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1. Τα σχολικά εγχειρίδια των Μαθηματικών </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Το προβλεπόμενο (</a:t>
            </a:r>
            <a:r>
              <a:rPr lang="el-GR" sz="1600" dirty="0" err="1">
                <a:latin typeface="Calibri" panose="020F0502020204030204" pitchFamily="34" charset="0"/>
                <a:ea typeface="Calibri" panose="020F0502020204030204" pitchFamily="34" charset="0"/>
                <a:cs typeface="Times New Roman" panose="02020603050405020304" pitchFamily="18" charset="0"/>
              </a:rPr>
              <a:t>intended</a:t>
            </a:r>
            <a:r>
              <a:rPr lang="el-GR" sz="1600" dirty="0">
                <a:latin typeface="Calibri" panose="020F0502020204030204" pitchFamily="34" charset="0"/>
                <a:ea typeface="Calibri" panose="020F0502020204030204" pitchFamily="34" charset="0"/>
                <a:cs typeface="Times New Roman" panose="02020603050405020304" pitchFamily="18" charset="0"/>
              </a:rPr>
              <a:t>) Πρόγραμμα Σπουδών διαμορφώνεται από το εκπαιδευτικό σύστημα και την εθνική πολιτική, που περιλαμβάνει πρότυπα περιεχομένου, οδηγούς προγραμμάτων σπουδών, πλαίσια ή άλλα παρόμοια έγγραφα (</a:t>
            </a:r>
            <a:r>
              <a:rPr lang="el-GR" sz="1600" dirty="0" err="1">
                <a:latin typeface="Calibri" panose="020F0502020204030204" pitchFamily="34" charset="0"/>
                <a:ea typeface="Calibri" panose="020F0502020204030204" pitchFamily="34" charset="0"/>
                <a:cs typeface="Times New Roman" panose="02020603050405020304" pitchFamily="18" charset="0"/>
              </a:rPr>
              <a:t>Valverde</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Bianchi</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Wolfe</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Schmidt</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Houang</a:t>
            </a:r>
            <a:r>
              <a:rPr lang="el-GR" sz="1600" dirty="0">
                <a:latin typeface="Calibri" panose="020F0502020204030204" pitchFamily="34" charset="0"/>
                <a:ea typeface="Calibri" panose="020F0502020204030204" pitchFamily="34" charset="0"/>
                <a:cs typeface="Times New Roman" panose="02020603050405020304" pitchFamily="18" charset="0"/>
              </a:rPr>
              <a:t>, 2002).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Το εφαρμοσμένο (</a:t>
            </a:r>
            <a:r>
              <a:rPr lang="el-GR" sz="1600" dirty="0" err="1">
                <a:latin typeface="Calibri" panose="020F0502020204030204" pitchFamily="34" charset="0"/>
                <a:ea typeface="Calibri" panose="020F0502020204030204" pitchFamily="34" charset="0"/>
                <a:cs typeface="Times New Roman" panose="02020603050405020304" pitchFamily="18" charset="0"/>
              </a:rPr>
              <a:t>implemented</a:t>
            </a:r>
            <a:r>
              <a:rPr lang="el-GR" sz="1600" dirty="0">
                <a:latin typeface="Calibri" panose="020F0502020204030204" pitchFamily="34" charset="0"/>
                <a:ea typeface="Calibri" panose="020F0502020204030204" pitchFamily="34" charset="0"/>
                <a:cs typeface="Times New Roman" panose="02020603050405020304" pitchFamily="18" charset="0"/>
              </a:rPr>
              <a:t>) Πρόγραμμα Σπουδών δημιουργείται από το συνδυασμό πρακτικής που εφαρμόζεται στην τάξη και του εκπαιδευτικού.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Οι </a:t>
            </a:r>
            <a:r>
              <a:rPr lang="el-GR" sz="1600" dirty="0" err="1">
                <a:latin typeface="Calibri" panose="020F0502020204030204" pitchFamily="34" charset="0"/>
                <a:ea typeface="Calibri" panose="020F0502020204030204" pitchFamily="34" charset="0"/>
                <a:cs typeface="Times New Roman" panose="02020603050405020304" pitchFamily="18" charset="0"/>
              </a:rPr>
              <a:t>Valverde</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et</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al</a:t>
            </a:r>
            <a:r>
              <a:rPr lang="el-GR" sz="1600" dirty="0">
                <a:latin typeface="Calibri" panose="020F0502020204030204" pitchFamily="34" charset="0"/>
                <a:ea typeface="Calibri" panose="020F0502020204030204" pitchFamily="34" charset="0"/>
                <a:cs typeface="Times New Roman" panose="02020603050405020304" pitchFamily="18" charset="0"/>
              </a:rPr>
              <a:t>., (2002) όρισαν τα σχολικά εγχειρίδια ως ένα ξεχωριστό Πρόγραμμα Σπουδών, το δυνητικά εφαρμοσμένο (</a:t>
            </a:r>
            <a:r>
              <a:rPr lang="el-GR" sz="1600" dirty="0" err="1">
                <a:latin typeface="Calibri" panose="020F0502020204030204" pitchFamily="34" charset="0"/>
                <a:ea typeface="Calibri" panose="020F0502020204030204" pitchFamily="34" charset="0"/>
                <a:cs typeface="Times New Roman" panose="02020603050405020304" pitchFamily="18" charset="0"/>
              </a:rPr>
              <a:t>potentially</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implemented</a:t>
            </a:r>
            <a:r>
              <a:rPr lang="el-GR" sz="1600" dirty="0">
                <a:latin typeface="Calibri" panose="020F0502020204030204" pitchFamily="34" charset="0"/>
                <a:ea typeface="Calibri" panose="020F0502020204030204" pitchFamily="34" charset="0"/>
                <a:cs typeface="Times New Roman" panose="02020603050405020304" pitchFamily="18" charset="0"/>
              </a:rPr>
              <a:t>), δημιουργώντας έναν ισχυρό σύνδεσμο μεταξύ του προβλεπόμενου και του εφαρμοσμένου Προγράμματος Σπουδών</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64739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52504" y="1302051"/>
            <a:ext cx="7848872" cy="3414112"/>
          </a:xfrm>
        </p:spPr>
        <p:txBody>
          <a:bodyPr/>
          <a:lstStyle/>
          <a:p>
            <a:pPr indent="0" algn="just">
              <a:lnSpc>
                <a:spcPct val="150000"/>
              </a:lnSpc>
              <a:buNone/>
            </a:pPr>
            <a:r>
              <a:rPr lang="el-GR" sz="1400" dirty="0">
                <a:effectLst/>
                <a:latin typeface="Calibri" panose="020F0502020204030204" pitchFamily="34" charset="0"/>
                <a:ea typeface="Calibri" panose="020F0502020204030204" pitchFamily="34" charset="0"/>
                <a:cs typeface="Times New Roman" panose="02020603050405020304" pitchFamily="18" charset="0"/>
              </a:rPr>
              <a:t>Ειδικότερα, το μοναδικό κομμάτι που βρίσκεται στη δομή των γαλλικών βιβλίων, συγκεκριμένα, οι δραστηριότητες (μικρές έρευνες) φαίνεται ότι "ταιριάζουν με τις έννοιες του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Piaget</a:t>
            </a:r>
            <a:r>
              <a:rPr lang="el-GR" sz="1400" dirty="0">
                <a:effectLst/>
                <a:latin typeface="Calibri" panose="020F0502020204030204" pitchFamily="34" charset="0"/>
                <a:ea typeface="Calibri" panose="020F0502020204030204" pitchFamily="34" charset="0"/>
                <a:cs typeface="Times New Roman" panose="02020603050405020304" pitchFamily="18" charset="0"/>
              </a:rPr>
              <a:t>, αυτή του κονστρουκτιβισμού και των σχετικών διδακτικών προσεγγίσεων" (</a:t>
            </a:r>
            <a:r>
              <a:rPr lang="en-US" sz="1400" dirty="0">
                <a:effectLst/>
                <a:latin typeface="Calibri" panose="020F0502020204030204" pitchFamily="34" charset="0"/>
                <a:ea typeface="Calibri" panose="020F0502020204030204" pitchFamily="34" charset="0"/>
                <a:cs typeface="Times New Roman" panose="02020603050405020304" pitchFamily="18" charset="0"/>
              </a:rPr>
              <a:t>Fan et al</a:t>
            </a:r>
            <a:r>
              <a:rPr lang="el-GR" sz="1400" dirty="0">
                <a:effectLst/>
                <a:latin typeface="Calibri" panose="020F0502020204030204" pitchFamily="34" charset="0"/>
                <a:ea typeface="Calibri" panose="020F0502020204030204" pitchFamily="34" charset="0"/>
                <a:cs typeface="Times New Roman" panose="02020603050405020304" pitchFamily="18" charset="0"/>
              </a:rPr>
              <a:t>., 2013).</a:t>
            </a:r>
          </a:p>
          <a:p>
            <a:pPr marL="101600" indent="0" algn="just">
              <a:lnSpc>
                <a:spcPct val="150000"/>
              </a:lnSpc>
              <a:buNone/>
            </a:pPr>
            <a:r>
              <a:rPr lang="el-GR" sz="1400" dirty="0">
                <a:effectLst/>
                <a:latin typeface="Calibri" panose="020F0502020204030204" pitchFamily="34" charset="0"/>
                <a:ea typeface="Calibri" panose="020F0502020204030204" pitchFamily="34" charset="0"/>
                <a:cs typeface="Times New Roman" panose="02020603050405020304" pitchFamily="18" charset="0"/>
              </a:rPr>
              <a:t>Οι Charalambous,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Delaney</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Hsu</a:t>
            </a:r>
            <a:r>
              <a:rPr lang="el-GR" sz="14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Mesa</a:t>
            </a:r>
            <a:r>
              <a:rPr lang="el-GR" sz="1400" dirty="0">
                <a:effectLst/>
                <a:latin typeface="Calibri" panose="020F0502020204030204" pitchFamily="34" charset="0"/>
                <a:ea typeface="Calibri" panose="020F0502020204030204" pitchFamily="34" charset="0"/>
                <a:cs typeface="Times New Roman" panose="02020603050405020304" pitchFamily="18" charset="0"/>
              </a:rPr>
              <a:t> (2010) δημοσίευσαν μια συγκριτική έρευνα για τον τρόπο αντιμετώπισης της πρόσθεσης και της αφαίρεσης των κλασμάτων σε σχολικά εγχειρίδια μαθηματικών της πρωτοβάθμιας εκπαίδευσης στην Κύπρο, την Ιρλανδία και την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Ταϊβάν</a:t>
            </a:r>
            <a:r>
              <a:rPr lang="el-GR" sz="1400" dirty="0">
                <a:effectLst/>
                <a:latin typeface="Calibri" panose="020F0502020204030204" pitchFamily="34" charset="0"/>
                <a:ea typeface="Calibri" panose="020F0502020204030204" pitchFamily="34" charset="0"/>
                <a:cs typeface="Times New Roman" panose="02020603050405020304" pitchFamily="18" charset="0"/>
              </a:rPr>
              <a:t>. Για το σκοπό αυτό, χρησιμοποίησαν ένα πλαίσιο που αναπτύχθηκε ειδικά για να διερευνήσουν τις ευκαιρίες μάθησης που παρέχονται στους μαθητές από τα σχολικά εγχειρίδια, ιδίως σε σχέση με την παρουσίαση του περιεχομένου και τις προσδοκίες του εγχειριδίου, όπως αυτές εκδηλώνονται στα σχετικά έργα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tasks</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02987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107505" y="1537988"/>
            <a:ext cx="7848872" cy="3414112"/>
          </a:xfrm>
        </p:spPr>
        <p:txBody>
          <a:bodyPr/>
          <a:lstStyle/>
          <a:p>
            <a:pPr indent="0" algn="just">
              <a:lnSpc>
                <a:spcPct val="150000"/>
              </a:lnSpc>
              <a:buNone/>
            </a:pPr>
            <a:r>
              <a:rPr lang="el-GR" sz="1400" dirty="0">
                <a:effectLst/>
                <a:latin typeface="Calibri" panose="020F0502020204030204" pitchFamily="34" charset="0"/>
                <a:ea typeface="Calibri" panose="020F0502020204030204" pitchFamily="34" charset="0"/>
                <a:cs typeface="Times New Roman" panose="02020603050405020304" pitchFamily="18" charset="0"/>
              </a:rPr>
              <a:t>Το πλαίσιο αυτό αναλύει κάθε εγχειρίδιο σε δύο διαστάσεις. Στην πρώτη διάσταση, της οριζόντιας ανάλυσης, το βιβλίο εξετάζεται στο σύνολό του δίνοντας έμφαση στα γενικά χαρακτηριστικά των βιβλίων, όπως τη φυσική εμφάνιση και την οργάνωση περιεχομένου. Ωστόσο, σε αυτή την προσέγγιση έχει ασκηθεί κριτική για την παράβλεψη των θεμελιωδών διαφορών στις ευκαιρίες μάθησης που προσφέρονται στους μαθητές. </a:t>
            </a:r>
          </a:p>
          <a:p>
            <a:pPr indent="0" algn="just">
              <a:lnSpc>
                <a:spcPct val="150000"/>
              </a:lnSpc>
              <a:buNone/>
            </a:pPr>
            <a:r>
              <a:rPr lang="el-GR" sz="1400" dirty="0">
                <a:effectLst/>
                <a:latin typeface="Calibri" panose="020F0502020204030204" pitchFamily="34" charset="0"/>
                <a:ea typeface="Calibri" panose="020F0502020204030204" pitchFamily="34" charset="0"/>
                <a:cs typeface="Times New Roman" panose="02020603050405020304" pitchFamily="18" charset="0"/>
              </a:rPr>
              <a:t>Η δεύτερη διάσταση, της κάθετης ανάλυσης, εξετάζει τον τρόπο με τον οποίο τα σχολικά βιβλία αντιμετωπίζουν μία μαθηματική έννοια ή ένα θέμα και έχει υποστηριχθεί ότι η προσέγγιση αυτή θα μπορούσε δυνητικά να παραβλέψει τη σχέση μεταξύ του εξεταζόμενου θέματος και άλλων που περιέχονται στο ίδιο βιβλίο.  Οι ερευνητές οργάνωσαν τα κριτήρια ανάλυσης του σχολικού εγχειριδίου όπως φαίνονται στους </a:t>
            </a:r>
            <a:r>
              <a:rPr lang="el-GR" sz="1400">
                <a:effectLst/>
                <a:latin typeface="Calibri" panose="020F0502020204030204" pitchFamily="34" charset="0"/>
                <a:ea typeface="Calibri" panose="020F0502020204030204" pitchFamily="34" charset="0"/>
                <a:cs typeface="Times New Roman" panose="02020603050405020304" pitchFamily="18" charset="0"/>
              </a:rPr>
              <a:t>επόμενους πίνακες.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9762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2" name="Αντικείμενο 21">
            <a:extLst>
              <a:ext uri="{FF2B5EF4-FFF2-40B4-BE49-F238E27FC236}">
                <a16:creationId xmlns:a16="http://schemas.microsoft.com/office/drawing/2014/main" id="{435FA1FD-2A0D-406E-9FC3-0128E0E973E2}"/>
              </a:ext>
            </a:extLst>
          </p:cNvPr>
          <p:cNvGraphicFramePr>
            <a:graphicFrameLocks noChangeAspect="1"/>
          </p:cNvGraphicFramePr>
          <p:nvPr>
            <p:extLst>
              <p:ext uri="{D42A27DB-BD31-4B8C-83A1-F6EECF244321}">
                <p14:modId xmlns:p14="http://schemas.microsoft.com/office/powerpoint/2010/main" val="3445087017"/>
              </p:ext>
            </p:extLst>
          </p:nvPr>
        </p:nvGraphicFramePr>
        <p:xfrm>
          <a:off x="760341" y="1725613"/>
          <a:ext cx="6442147" cy="2070273"/>
        </p:xfrm>
        <a:graphic>
          <a:graphicData uri="http://schemas.openxmlformats.org/presentationml/2006/ole">
            <mc:AlternateContent xmlns:mc="http://schemas.openxmlformats.org/markup-compatibility/2006">
              <mc:Choice xmlns:v="urn:schemas-microsoft-com:vml" Requires="v">
                <p:oleObj name="Document" r:id="rId2" imgW="5261479" imgH="1690068" progId="Word.Document.12">
                  <p:embed/>
                </p:oleObj>
              </mc:Choice>
              <mc:Fallback>
                <p:oleObj name="Document" r:id="rId2" imgW="5261479" imgH="1690068" progId="Word.Document.12">
                  <p:embed/>
                  <p:pic>
                    <p:nvPicPr>
                      <p:cNvPr id="0" name=""/>
                      <p:cNvPicPr/>
                      <p:nvPr/>
                    </p:nvPicPr>
                    <p:blipFill>
                      <a:blip r:embed="rId3"/>
                      <a:stretch>
                        <a:fillRect/>
                      </a:stretch>
                    </p:blipFill>
                    <p:spPr>
                      <a:xfrm>
                        <a:off x="760341" y="1725613"/>
                        <a:ext cx="6442147" cy="2070273"/>
                      </a:xfrm>
                      <a:prstGeom prst="rect">
                        <a:avLst/>
                      </a:prstGeom>
                    </p:spPr>
                  </p:pic>
                </p:oleObj>
              </mc:Fallback>
            </mc:AlternateContent>
          </a:graphicData>
        </a:graphic>
      </p:graphicFrame>
    </p:spTree>
    <p:extLst>
      <p:ext uri="{BB962C8B-B14F-4D97-AF65-F5344CB8AC3E}">
        <p14:creationId xmlns:p14="http://schemas.microsoft.com/office/powerpoint/2010/main" val="1015497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Πίνακας 3">
            <a:extLst>
              <a:ext uri="{FF2B5EF4-FFF2-40B4-BE49-F238E27FC236}">
                <a16:creationId xmlns:a16="http://schemas.microsoft.com/office/drawing/2014/main" id="{9A514C6E-82B9-4389-8F89-E4D4F873324F}"/>
              </a:ext>
            </a:extLst>
          </p:cNvPr>
          <p:cNvGraphicFramePr>
            <a:graphicFrameLocks noGrp="1"/>
          </p:cNvGraphicFramePr>
          <p:nvPr/>
        </p:nvGraphicFramePr>
        <p:xfrm>
          <a:off x="1299686" y="1334452"/>
          <a:ext cx="5161915" cy="3131820"/>
        </p:xfrm>
        <a:graphic>
          <a:graphicData uri="http://schemas.openxmlformats.org/drawingml/2006/table">
            <a:tbl>
              <a:tblPr firstRow="1" firstCol="1" bandRow="1"/>
              <a:tblGrid>
                <a:gridCol w="1954530">
                  <a:extLst>
                    <a:ext uri="{9D8B030D-6E8A-4147-A177-3AD203B41FA5}">
                      <a16:colId xmlns:a16="http://schemas.microsoft.com/office/drawing/2014/main" val="254493887"/>
                    </a:ext>
                  </a:extLst>
                </a:gridCol>
                <a:gridCol w="1717040">
                  <a:extLst>
                    <a:ext uri="{9D8B030D-6E8A-4147-A177-3AD203B41FA5}">
                      <a16:colId xmlns:a16="http://schemas.microsoft.com/office/drawing/2014/main" val="467055409"/>
                    </a:ext>
                  </a:extLst>
                </a:gridCol>
                <a:gridCol w="1490345">
                  <a:extLst>
                    <a:ext uri="{9D8B030D-6E8A-4147-A177-3AD203B41FA5}">
                      <a16:colId xmlns:a16="http://schemas.microsoft.com/office/drawing/2014/main" val="3965011846"/>
                    </a:ext>
                  </a:extLst>
                </a:gridCol>
              </a:tblGrid>
              <a:tr h="251460">
                <a:tc gridSpan="3">
                  <a:txBody>
                    <a:bodyPr/>
                    <a:lstStyle/>
                    <a:p>
                      <a:pPr algn="ctr"/>
                      <a:r>
                        <a:rPr lang="el-GR" sz="900" b="1">
                          <a:effectLst/>
                          <a:latin typeface="Calibri" panose="020F0502020204030204" pitchFamily="34" charset="0"/>
                          <a:ea typeface="Calibri" panose="020F0502020204030204" pitchFamily="34" charset="0"/>
                          <a:cs typeface="Times New Roman" panose="02020603050405020304" pitchFamily="18" charset="0"/>
                        </a:rPr>
                        <a:t>ΚΑΘΕΤΗ ΑΝΑΛΥΣΗ ΤΟΥ ΕΓΧΕΙΡΙΔΙΟΥ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467738612"/>
                  </a:ext>
                </a:extLst>
              </a:tr>
              <a:tr h="112395">
                <a:tc>
                  <a:txBody>
                    <a:bodyPr/>
                    <a:lstStyle/>
                    <a:p>
                      <a:pPr algn="ctr"/>
                      <a:r>
                        <a:rPr lang="el-GR" sz="900" b="1">
                          <a:effectLst/>
                          <a:latin typeface="Calibri" panose="020F0502020204030204" pitchFamily="34" charset="0"/>
                          <a:ea typeface="Calibri" panose="020F0502020204030204" pitchFamily="34" charset="0"/>
                          <a:cs typeface="Times New Roman" panose="02020603050405020304" pitchFamily="18" charset="0"/>
                        </a:rPr>
                        <a:t>Μετάδοση των γνώσεων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p>
                      <a:pPr algn="ctr"/>
                      <a:r>
                        <a:rPr lang="el-GR" sz="900" b="1">
                          <a:effectLst/>
                          <a:latin typeface="Calibri" panose="020F0502020204030204" pitchFamily="34" charset="0"/>
                          <a:ea typeface="Calibri" panose="020F0502020204030204" pitchFamily="34" charset="0"/>
                          <a:cs typeface="Times New Roman" panose="02020603050405020304" pitchFamily="18" charset="0"/>
                        </a:rPr>
                        <a:t>στους μαθητές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l-GR" sz="900" b="1">
                          <a:effectLst/>
                          <a:latin typeface="Calibri" panose="020F0502020204030204" pitchFamily="34" charset="0"/>
                          <a:ea typeface="Calibri" panose="020F0502020204030204" pitchFamily="34" charset="0"/>
                          <a:cs typeface="Times New Roman" panose="02020603050405020304" pitchFamily="18" charset="0"/>
                        </a:rPr>
                        <a:t>Απαιτήσεις από τους μαθητές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l-GR" sz="900" b="1">
                          <a:effectLst/>
                          <a:latin typeface="Calibri" panose="020F0502020204030204" pitchFamily="34" charset="0"/>
                          <a:ea typeface="Calibri" panose="020F0502020204030204" pitchFamily="34" charset="0"/>
                          <a:cs typeface="Times New Roman" panose="02020603050405020304" pitchFamily="18" charset="0"/>
                        </a:rPr>
                        <a:t>Συνδέσεις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014454"/>
                  </a:ext>
                </a:extLst>
              </a:tr>
              <a:tr h="1496695">
                <a:tc>
                  <a:txBody>
                    <a:bodyPr/>
                    <a:lstStyle/>
                    <a:p>
                      <a:pPr marL="457200"/>
                      <a:r>
                        <a:rPr lang="el-GR" sz="900" i="1">
                          <a:effectLst/>
                          <a:latin typeface="Calibri" panose="020F0502020204030204" pitchFamily="34" charset="0"/>
                          <a:ea typeface="Calibri" panose="020F0502020204030204" pitchFamily="34" charset="0"/>
                          <a:cs typeface="Times New Roman" panose="02020603050405020304" pitchFamily="18" charset="0"/>
                        </a:rPr>
                        <a:t>Μαθηματικό περιεχόμενο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l-GR" sz="900">
                          <a:effectLst/>
                          <a:latin typeface="Calibri" panose="020F0502020204030204" pitchFamily="34" charset="0"/>
                          <a:ea typeface="Calibri" panose="020F0502020204030204" pitchFamily="34" charset="0"/>
                          <a:cs typeface="Times New Roman" panose="02020603050405020304" pitchFamily="18" charset="0"/>
                        </a:rPr>
                        <a:t>Κατασκευή συγκεκριμένου θέματος, δομή κ.λπ. (π.χ. μέρος-όλο, λόγος, τελεστής, πηλίκο, μέτρηση κατασκευών κλάσματος)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l-GR" sz="900">
                          <a:effectLst/>
                          <a:latin typeface="Calibri" panose="020F0502020204030204" pitchFamily="34" charset="0"/>
                          <a:ea typeface="Calibri" panose="020F0502020204030204" pitchFamily="34" charset="0"/>
                          <a:cs typeface="Times New Roman" panose="02020603050405020304" pitchFamily="18" charset="0"/>
                        </a:rPr>
                        <a:t>Ορισμοί, κανόνες, συμβάσεις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l-GR" sz="900">
                          <a:effectLst/>
                          <a:latin typeface="Calibri" panose="020F0502020204030204" pitchFamily="34" charset="0"/>
                          <a:ea typeface="Calibri" panose="020F0502020204030204" pitchFamily="34" charset="0"/>
                          <a:cs typeface="Times New Roman" panose="02020603050405020304" pitchFamily="18" charset="0"/>
                        </a:rPr>
                        <a:t>Εικονογραφήσεις-αναπαραστάσεις  (άσχετες, σχετικές με το πλαίσιο αλλά όχι με το μαθηματικό, υποστηρίζοντας το μαθηματικά)</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5">
                  <a:txBody>
                    <a:bodyPr/>
                    <a:lstStyle/>
                    <a:p>
                      <a:pPr marL="342900" lvl="0" indent="-342900">
                        <a:buFont typeface="Symbol" panose="05050102010706020507" pitchFamily="18" charset="2"/>
                        <a:buChar char=""/>
                      </a:pPr>
                      <a:r>
                        <a:rPr lang="el-GR" sz="900">
                          <a:effectLst/>
                          <a:latin typeface="Calibri" panose="020F0502020204030204" pitchFamily="34" charset="0"/>
                          <a:ea typeface="Calibri" panose="020F0502020204030204" pitchFamily="34" charset="0"/>
                          <a:cs typeface="Times New Roman" panose="02020603050405020304" pitchFamily="18" charset="0"/>
                        </a:rPr>
                        <a:t>Πιθανές γνωστικές απαιτήσεις (απομνημόνευση, διαδικασίες με συνδέσεις, διαδικασίες χωρίς συνδέσεις, κάνει μαθηματικά)</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l-GR" sz="900">
                          <a:effectLst/>
                          <a:latin typeface="Calibri" panose="020F0502020204030204" pitchFamily="34" charset="0"/>
                          <a:ea typeface="Calibri" panose="020F0502020204030204" pitchFamily="34" charset="0"/>
                          <a:cs typeface="Times New Roman" panose="02020603050405020304" pitchFamily="18" charset="0"/>
                        </a:rPr>
                        <a:t>Τύπος απάντησης (μόνο απάντηση, απάντηση και μαθηματική πρόταση, εξήγηση, αιτιολόγηση)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342900" lvl="0" indent="-342900">
                        <a:buFont typeface="Symbol" panose="05050102010706020507" pitchFamily="18" charset="2"/>
                        <a:buChar char=""/>
                      </a:pPr>
                      <a:r>
                        <a:rPr lang="el-GR" sz="900">
                          <a:effectLst/>
                          <a:latin typeface="Calibri" panose="020F0502020204030204" pitchFamily="34" charset="0"/>
                          <a:ea typeface="Calibri" panose="020F0502020204030204" pitchFamily="34" charset="0"/>
                          <a:cs typeface="Times New Roman" panose="02020603050405020304" pitchFamily="18" charset="0"/>
                        </a:rPr>
                        <a:t>Συνδέσεις μεταξύ θεματικών ενοτήτων</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l-GR" sz="900">
                          <a:effectLst/>
                          <a:latin typeface="Calibri" panose="020F0502020204030204" pitchFamily="34" charset="0"/>
                          <a:ea typeface="Calibri" panose="020F0502020204030204" pitchFamily="34" charset="0"/>
                          <a:cs typeface="Times New Roman" panose="02020603050405020304" pitchFamily="18" charset="0"/>
                        </a:rPr>
                        <a:t>Συνδέσεις  του βιβλίου και της διδασκαλίας στην τάξη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l-GR" sz="900">
                          <a:effectLst/>
                          <a:latin typeface="Calibri" panose="020F0502020204030204" pitchFamily="34" charset="0"/>
                          <a:ea typeface="Calibri" panose="020F0502020204030204" pitchFamily="34" charset="0"/>
                          <a:cs typeface="Times New Roman" panose="02020603050405020304" pitchFamily="18" charset="0"/>
                        </a:rPr>
                        <a:t>Συνδέσεις με καταστάσεις εκτός του σχολείου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8900"/>
                  </a:ext>
                </a:extLst>
              </a:tr>
              <a:tr h="381000">
                <a:tc>
                  <a:txBody>
                    <a:bodyPr/>
                    <a:lstStyle/>
                    <a:p>
                      <a:r>
                        <a:rPr lang="el-GR" sz="900" i="1">
                          <a:effectLst/>
                          <a:latin typeface="Calibri" panose="020F0502020204030204" pitchFamily="34" charset="0"/>
                          <a:ea typeface="Calibri" panose="020F0502020204030204" pitchFamily="34" charset="0"/>
                          <a:cs typeface="Times New Roman" panose="02020603050405020304" pitchFamily="18" charset="0"/>
                        </a:rPr>
                        <a:t>Μαθηματικές Πρακτικές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l-GR" sz="900">
                          <a:effectLst/>
                          <a:latin typeface="Calibri" panose="020F0502020204030204" pitchFamily="34" charset="0"/>
                          <a:ea typeface="Calibri" panose="020F0502020204030204" pitchFamily="34" charset="0"/>
                          <a:cs typeface="Times New Roman" panose="02020603050405020304" pitchFamily="18" charset="0"/>
                        </a:rPr>
                        <a:t>Λυμένα παραδείγματα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l-GR" sz="900">
                          <a:effectLst/>
                          <a:latin typeface="Calibri" panose="020F0502020204030204" pitchFamily="34" charset="0"/>
                          <a:ea typeface="Calibri" panose="020F0502020204030204" pitchFamily="34" charset="0"/>
                          <a:cs typeface="Times New Roman" panose="02020603050405020304" pitchFamily="18" charset="0"/>
                        </a:rPr>
                        <a:t>Μοντελοποίηση σκέψης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2815978042"/>
                  </a:ext>
                </a:extLst>
              </a:tr>
              <a:tr h="112395">
                <a:tc>
                  <a:txBody>
                    <a:bodyPr/>
                    <a:lstStyle/>
                    <a:p>
                      <a:r>
                        <a:rPr lang="el-GR" sz="900" i="1">
                          <a:effectLst/>
                          <a:latin typeface="Calibri" panose="020F0502020204030204" pitchFamily="34" charset="0"/>
                          <a:ea typeface="Calibri" panose="020F0502020204030204" pitchFamily="34" charset="0"/>
                          <a:cs typeface="Times New Roman" panose="02020603050405020304" pitchFamily="18" charset="0"/>
                        </a:rPr>
                        <a:t>Στάσεις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2940106384"/>
                  </a:ext>
                </a:extLst>
              </a:tr>
              <a:tr h="112395">
                <a:tc>
                  <a:txBody>
                    <a:bodyPr/>
                    <a:lstStyle/>
                    <a:p>
                      <a:pPr marL="342900" lvl="0" indent="-342900">
                        <a:buFont typeface="Symbol" panose="05050102010706020507" pitchFamily="18" charset="2"/>
                        <a:buChar char=""/>
                      </a:pPr>
                      <a:r>
                        <a:rPr lang="el-GR" sz="900">
                          <a:effectLst/>
                          <a:latin typeface="Calibri" panose="020F0502020204030204" pitchFamily="34" charset="0"/>
                          <a:ea typeface="Calibri" panose="020F0502020204030204" pitchFamily="34" charset="0"/>
                          <a:cs typeface="Times New Roman" panose="02020603050405020304" pitchFamily="18" charset="0"/>
                        </a:rPr>
                        <a:t>Ισότητα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595850482"/>
                  </a:ext>
                </a:extLst>
              </a:tr>
              <a:tr h="117475">
                <a:tc>
                  <a:txBody>
                    <a:bodyPr/>
                    <a:lstStyle/>
                    <a:p>
                      <a:pPr marL="342900" lvl="0" indent="-342900">
                        <a:buFont typeface="Symbol" panose="05050102010706020507" pitchFamily="18" charset="2"/>
                        <a:buChar char=""/>
                      </a:pPr>
                      <a:r>
                        <a:rPr lang="el-GR" sz="900" dirty="0">
                          <a:effectLst/>
                          <a:latin typeface="Calibri" panose="020F0502020204030204" pitchFamily="34" charset="0"/>
                          <a:ea typeface="Calibri" panose="020F0502020204030204" pitchFamily="34" charset="0"/>
                          <a:cs typeface="Times New Roman" panose="02020603050405020304" pitchFamily="18" charset="0"/>
                        </a:rPr>
                        <a:t>Άποψη των μαθηματικών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281090802"/>
                  </a:ext>
                </a:extLst>
              </a:tr>
            </a:tbl>
          </a:graphicData>
        </a:graphic>
      </p:graphicFrame>
      <p:sp>
        <p:nvSpPr>
          <p:cNvPr id="22" name="TextBox 21">
            <a:extLst>
              <a:ext uri="{FF2B5EF4-FFF2-40B4-BE49-F238E27FC236}">
                <a16:creationId xmlns:a16="http://schemas.microsoft.com/office/drawing/2014/main" id="{2DC0C348-CD8B-4E60-B132-A3308A36DEF7}"/>
              </a:ext>
            </a:extLst>
          </p:cNvPr>
          <p:cNvSpPr txBox="1"/>
          <p:nvPr/>
        </p:nvSpPr>
        <p:spPr>
          <a:xfrm>
            <a:off x="1403648" y="4516211"/>
            <a:ext cx="4575600" cy="435889"/>
          </a:xfrm>
          <a:prstGeom prst="rect">
            <a:avLst/>
          </a:prstGeom>
          <a:noFill/>
        </p:spPr>
        <p:txBody>
          <a:bodyPr wrap="square">
            <a:spAutoFit/>
          </a:bodyPr>
          <a:lstStyle/>
          <a:p>
            <a:pPr algn="just">
              <a:lnSpc>
                <a:spcPct val="115000"/>
              </a:lnSpc>
              <a:spcBef>
                <a:spcPts val="600"/>
              </a:spcBef>
            </a:pPr>
            <a:r>
              <a:rPr lang="el-GR" sz="1000" dirty="0">
                <a:effectLst/>
                <a:latin typeface="Calibri" panose="020F0502020204030204" pitchFamily="34" charset="0"/>
                <a:ea typeface="Calibri" panose="020F0502020204030204" pitchFamily="34" charset="0"/>
                <a:cs typeface="Times New Roman" panose="02020603050405020304" pitchFamily="18" charset="0"/>
              </a:rPr>
              <a:t>Πίνακας 8. Το πλαίσιο που χρησιμοποιήθηκε για την ανάλυση των εγχειριδίων μαθηματικών (</a:t>
            </a:r>
            <a:r>
              <a:rPr lang="en-US" sz="1000" dirty="0">
                <a:effectLst/>
                <a:latin typeface="Calibri" panose="020F0502020204030204" pitchFamily="34" charset="0"/>
                <a:ea typeface="Calibri" panose="020F0502020204030204" pitchFamily="34" charset="0"/>
                <a:cs typeface="Times New Roman" panose="02020603050405020304" pitchFamily="18" charset="0"/>
              </a:rPr>
              <a:t>Charalambous et al</a:t>
            </a:r>
            <a:r>
              <a:rPr lang="el-GR" sz="1000" dirty="0">
                <a:effectLst/>
                <a:latin typeface="Calibri" panose="020F0502020204030204" pitchFamily="34" charset="0"/>
                <a:ea typeface="Calibri" panose="020F0502020204030204" pitchFamily="34" charset="0"/>
                <a:cs typeface="Times New Roman" panose="02020603050405020304" pitchFamily="18" charset="0"/>
              </a:rPr>
              <a:t>. 2010, σελ. 123).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8357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107505" y="1537988"/>
            <a:ext cx="7848872" cy="3414112"/>
          </a:xfrm>
        </p:spPr>
        <p:txBody>
          <a:bodyPr/>
          <a:lstStyle/>
          <a:p>
            <a:pPr indent="0" algn="just">
              <a:lnSpc>
                <a:spcPct val="150000"/>
              </a:lnSpc>
              <a:buNone/>
            </a:pPr>
            <a:r>
              <a:rPr lang="el-GR" sz="1400" dirty="0">
                <a:effectLst/>
                <a:latin typeface="Calibri" panose="020F0502020204030204" pitchFamily="34" charset="0"/>
                <a:ea typeface="Calibri" panose="020F0502020204030204" pitchFamily="34" charset="0"/>
                <a:cs typeface="Times New Roman" panose="02020603050405020304" pitchFamily="18" charset="0"/>
              </a:rPr>
              <a:t>Για το σκοπό της συγκεκριμένης έρευνας, οι Charalambous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et</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al</a:t>
            </a:r>
            <a:r>
              <a:rPr lang="el-GR" sz="1400" dirty="0">
                <a:effectLst/>
                <a:latin typeface="Calibri" panose="020F0502020204030204" pitchFamily="34" charset="0"/>
                <a:ea typeface="Calibri" panose="020F0502020204030204" pitchFamily="34" charset="0"/>
                <a:cs typeface="Times New Roman" panose="02020603050405020304" pitchFamily="18" charset="0"/>
              </a:rPr>
              <a:t>. (2010) εστίασαν σε έξι κριτήρια (δύο από την οριζόντια και τέσσερα από η κάθετη διάσταση), ώστε να μελετηθούν οι ομοιότητες και οι διαφορές του τρόπου παρουσίασης της πρόσθεσης και της αφαίρεσης των κλασμάτων μεταξύ των εγχειριδίων των τριών χωρών.  Για την οριζόντια ανάλυση, επέλεξαν και εξέτασαν τα θέματα σε σχέση με την πρόσθεση και αφαίρεση των κλασμάτων και την αλληλουχία τους.  Από την κατηγορία «μετάδοση γνώσεων στους μαθητές» της κάθετης ανάλυσης, εξέτασαν τις ερμηνείες των κλασμάτων και τα λυμένα παραδείγματα που χρησιμοποιήθηκαν στα εγχειρίδια.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36428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8600" y="1302051"/>
            <a:ext cx="7848872" cy="3414112"/>
          </a:xfrm>
        </p:spPr>
        <p:txBody>
          <a:bodyPr/>
          <a:lstStyle/>
          <a:p>
            <a:pPr indent="0" algn="just">
              <a:lnSpc>
                <a:spcPct val="150000"/>
              </a:lnSpc>
              <a:buNone/>
            </a:pPr>
            <a:r>
              <a:rPr lang="el-GR" sz="1400" dirty="0">
                <a:effectLst/>
                <a:latin typeface="Calibri" panose="020F0502020204030204" pitchFamily="34" charset="0"/>
                <a:ea typeface="Calibri" panose="020F0502020204030204" pitchFamily="34" charset="0"/>
                <a:cs typeface="Times New Roman" panose="02020603050405020304" pitchFamily="18" charset="0"/>
              </a:rPr>
              <a:t>Οι διαφορετικές ερμηνείες των κλασμάτων βοηθούν τους μαθητές να αντιληφθούν πλήρως την έννοια του κλάσματος, ενώ τα λυμένα παραδείγματα κάνουν πιο εύκολη την απόκτηση δεξιοτήτων. Από την κατηγορία «απαιτήσεις από τους μαθητές», εστίασαν στις πιθανές γνωστικές απαιτήσεις των εργασιών του βιβλίου και στον τύπο της απάντησης που ζητήθηκε. </a:t>
            </a:r>
          </a:p>
          <a:p>
            <a:pPr indent="0" algn="just">
              <a:lnSpc>
                <a:spcPct val="150000"/>
              </a:lnSpc>
              <a:buNone/>
            </a:pPr>
            <a:r>
              <a:rPr lang="el-GR" sz="1400" dirty="0">
                <a:effectLst/>
                <a:latin typeface="Calibri" panose="020F0502020204030204" pitchFamily="34" charset="0"/>
                <a:ea typeface="Calibri" panose="020F0502020204030204" pitchFamily="34" charset="0"/>
                <a:cs typeface="Times New Roman" panose="02020603050405020304" pitchFamily="18" charset="0"/>
              </a:rPr>
              <a:t>Στην έρευνα αυτή βρέθηκαν αρκετές ομοιότητες και διαφορές μεταξύ των σχολικών εγχειριδίων σχετικά με τα θέματα που περιλαμβάνονται και την αλληλουχία τους, τις δομές των κλασμάτων, τα παραδείγματα εργασίας, τις γνωστικές απαιτήσεις των εργασιών και τους τύπους απαντήσεων που απαιτούνται από τους μαθητές. Τα ευρήματα υπογράμμισαν την ανάγκη της εξέτασης των εγχειριδίων προκειμένου να γίνουν κατανοητές οι διαφορές στη διδασκαλία και τις επιδόσεις μεταξύ των χωρών.</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5050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107504" y="1195445"/>
            <a:ext cx="7848872" cy="3414112"/>
          </a:xfrm>
        </p:spPr>
        <p:txBody>
          <a:bodyPr/>
          <a:lstStyle/>
          <a:p>
            <a:pPr indent="0" algn="just">
              <a:lnSpc>
                <a:spcPct val="150000"/>
              </a:lnSpc>
              <a:buNone/>
            </a:pPr>
            <a:r>
              <a:rPr lang="el-GR" sz="1400" dirty="0">
                <a:effectLst/>
                <a:latin typeface="Calibri" panose="020F0502020204030204" pitchFamily="34" charset="0"/>
                <a:ea typeface="Calibri" panose="020F0502020204030204" pitchFamily="34" charset="0"/>
                <a:cs typeface="Times New Roman" panose="02020603050405020304" pitchFamily="18" charset="0"/>
              </a:rPr>
              <a:t>Η ανασκόπηση της βιβλιογραφίας δείχνει ότι το εργαλείο ανάλυσης των έργων των σχολικών εγχειριδίων (ασκήσεις, προβλήματα, λυμένα παραδείγματα) ποικίλλει από έρευνα σε έρευνα. Τα πιο «δημοφιλή» κριτήρια ανάλυσης των έργων που συναντώνται στις έρευνες είναι: οι γνωστικές απαιτήσεις, ο τύπος απάντησης, το επίπεδο πολυπλοκότητας, το είδος διαδικασιών επίλυσης και τα χαρακτηριστικά πλαισίου. Κάποιες έρευνες επικεντρώνονται σε ένα συγκεκριμένο θέμα ή έννοια για παράδειγμα στην πρόσθεση και αφαίρεση κλασμάτων, στις εξισώσεις, στο λόγο και την αναλογία, στα τρίγωνα και τετράπλευρα, ενώ άλλες εστιάζουν στα έργα ενός ή περισσοτέρων σχολικών εγχειριδίων ολόκληρης της σχολικής βαθμίδας, για παράδειγμα η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Brändström</a:t>
            </a:r>
            <a:r>
              <a:rPr lang="el-GR" sz="1400" dirty="0">
                <a:effectLst/>
                <a:latin typeface="Calibri" panose="020F0502020204030204" pitchFamily="34" charset="0"/>
                <a:ea typeface="Calibri" panose="020F0502020204030204" pitchFamily="34" charset="0"/>
                <a:cs typeface="Times New Roman" panose="02020603050405020304" pitchFamily="18" charset="0"/>
              </a:rPr>
              <a:t> (2005) μελετά τη διαφοροποίηση των έργων (ασκήσεις, προβλήματα, λεκτικά προβλήματα) σε τρία εγχειρίδια Μαθηματικών της 7ης τάξης στη Σουηδία.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36</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1060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38600" y="1380188"/>
            <a:ext cx="7848872" cy="3414112"/>
          </a:xfrm>
        </p:spPr>
        <p:txBody>
          <a:bodyPr/>
          <a:lstStyle/>
          <a:p>
            <a:pPr indent="0" algn="just">
              <a:lnSpc>
                <a:spcPct val="150000"/>
              </a:lnSpc>
              <a:buNone/>
            </a:pPr>
            <a:r>
              <a:rPr lang="el-GR" sz="1400" dirty="0">
                <a:effectLst/>
                <a:latin typeface="Calibri" panose="020F0502020204030204" pitchFamily="34" charset="0"/>
                <a:ea typeface="Calibri" panose="020F0502020204030204" pitchFamily="34" charset="0"/>
                <a:cs typeface="Times New Roman" panose="02020603050405020304" pitchFamily="18" charset="0"/>
              </a:rPr>
              <a:t>Τα αποτελέσματα των περισσότερων ερευνών που παρουσιάστηκαν στην ανασκόπηση της βιβλιογραφίας αποκαλύπτουν σε μεγαλύτερο ή μικρότερο βαθμό την ανεπάρκεια των σχολικών βιβλίων στην παρουσίαση μαθηματικού περιεχομένου και την υπεροχή των έργων με χαμηλές γνωστικές απαιτήσεις. Επίσης, εντοπίσθηκαν αξιοσημείωτες διαφορές σε εγχειρίδια διαφορετικών σειρών και ιδίως διαφορετικών χωρών γεγονός που καταδεικνύει (επισημαίνει) όχι μόνο την έλλειψη συναίνεσης για την εξέλιξη των εγχειριδίων αλλά και το πόσο άρρηκτα συνδεδεμένα είναι τα σχολικά εγχειρίδια με πολιτιστικό και κοινωνικό υπόβαθρο. Αρκετές, επίσης, έρευνες αποκάλυψαν το κενό που υπάρχει μεταξύ των σχολικών βιβλίων και του προβλεπόμενου Προγράμματος Σπουδών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Zhu</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et</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l-GR" sz="1400" dirty="0" err="1">
                <a:effectLst/>
                <a:latin typeface="Calibri" panose="020F0502020204030204" pitchFamily="34" charset="0"/>
                <a:ea typeface="Calibri" panose="020F0502020204030204" pitchFamily="34" charset="0"/>
                <a:cs typeface="Times New Roman" panose="02020603050405020304" pitchFamily="18" charset="0"/>
              </a:rPr>
              <a:t>al</a:t>
            </a:r>
            <a:r>
              <a:rPr lang="el-GR" sz="1400" dirty="0">
                <a:effectLst/>
                <a:latin typeface="Calibri" panose="020F0502020204030204" pitchFamily="34" charset="0"/>
                <a:ea typeface="Calibri" panose="020F0502020204030204" pitchFamily="34" charset="0"/>
                <a:cs typeface="Times New Roman" panose="02020603050405020304" pitchFamily="18" charset="0"/>
              </a:rPr>
              <a:t>., 2006).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19442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107505" y="1537988"/>
            <a:ext cx="7848872" cy="3414112"/>
          </a:xfrm>
        </p:spPr>
        <p:txBody>
          <a:bodyPr/>
          <a:lstStyle/>
          <a:p>
            <a:pPr marL="101600" indent="0" algn="ctr">
              <a:buNone/>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Βιβλιογραφία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Apple, M. (1992) The text and cultural politics. </a:t>
            </a:r>
            <a:r>
              <a:rPr lang="en-US" sz="14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Educational Researcher </a:t>
            </a:r>
            <a:r>
              <a:rPr lang="en-US" sz="1400" b="1" dirty="0">
                <a:solidFill>
                  <a:srgbClr val="222222"/>
                </a:solidFill>
                <a:effectLst/>
                <a:latin typeface="Calibri" panose="020F0502020204030204" pitchFamily="34" charset="0"/>
                <a:ea typeface="Calibri" panose="020F0502020204030204" pitchFamily="34" charset="0"/>
                <a:cs typeface="Arial" panose="020B0604020202020204" pitchFamily="34" charset="0"/>
              </a:rPr>
              <a:t>21 </a:t>
            </a: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(7):4-11.</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400" dirty="0" err="1">
                <a:solidFill>
                  <a:srgbClr val="222222"/>
                </a:solidFill>
                <a:effectLst/>
                <a:latin typeface="Calibri" panose="020F0502020204030204" pitchFamily="34" charset="0"/>
                <a:ea typeface="Calibri" panose="020F0502020204030204" pitchFamily="34" charset="0"/>
                <a:cs typeface="Arial" panose="020B0604020202020204" pitchFamily="34" charset="0"/>
              </a:rPr>
              <a:t>Brändström</a:t>
            </a: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 (2005). </a:t>
            </a:r>
            <a:r>
              <a:rPr lang="en-US" sz="14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Differentiated tasks in mathematics textbooks: An analysis of the levels of difficulty</a:t>
            </a: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(Doctoral dissertation, </a:t>
            </a:r>
            <a:r>
              <a:rPr lang="en-US" sz="1400" dirty="0" err="1">
                <a:solidFill>
                  <a:srgbClr val="222222"/>
                </a:solidFill>
                <a:effectLst/>
                <a:latin typeface="Calibri" panose="020F0502020204030204" pitchFamily="34" charset="0"/>
                <a:ea typeface="Calibri" panose="020F0502020204030204" pitchFamily="34" charset="0"/>
                <a:cs typeface="Arial" panose="020B0604020202020204" pitchFamily="34" charset="0"/>
              </a:rPr>
              <a:t>Luleå</a:t>
            </a: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US" sz="1400" dirty="0" err="1">
                <a:solidFill>
                  <a:srgbClr val="222222"/>
                </a:solidFill>
                <a:effectLst/>
                <a:latin typeface="Calibri" panose="020F0502020204030204" pitchFamily="34" charset="0"/>
                <a:ea typeface="Calibri" panose="020F0502020204030204" pitchFamily="34" charset="0"/>
                <a:cs typeface="Arial" panose="020B0604020202020204" pitchFamily="34" charset="0"/>
              </a:rPr>
              <a:t>tekniska</a:t>
            </a: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US" sz="1400" dirty="0" err="1">
                <a:solidFill>
                  <a:srgbClr val="222222"/>
                </a:solidFill>
                <a:effectLst/>
                <a:latin typeface="Calibri" panose="020F0502020204030204" pitchFamily="34" charset="0"/>
                <a:ea typeface="Calibri" panose="020F0502020204030204" pitchFamily="34" charset="0"/>
                <a:cs typeface="Arial" panose="020B0604020202020204" pitchFamily="34" charset="0"/>
              </a:rPr>
              <a:t>universitet</a:t>
            </a: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Charalambous, C. Y., Delaney, S., Hsu, H. Y., &amp; Mesa, V. (2010). A comparative analysis of the addition and subtraction of fractions in textbooks from three countries. </a:t>
            </a:r>
            <a:r>
              <a:rPr lang="en-US" sz="14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Mathematical thinking and learning</a:t>
            </a: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US" sz="14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12</a:t>
            </a: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(2), 117-151.</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Cronbach, L. J. (1955). The text in use. In L. J. Cronbach (Ed.), </a:t>
            </a:r>
            <a:r>
              <a:rPr lang="en-US" sz="14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Text materials in modern education: A comprehensive theory and platform for research</a:t>
            </a: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(pp. 188–216). Urbana, IL: University of Illinois Press.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Fan, L., Zhu, Y., &amp; Miao, Z. (2013). Textbook research in mathematics education: development status and directions. </a:t>
            </a:r>
            <a:r>
              <a:rPr lang="en-US" sz="14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ZDM</a:t>
            </a: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US" sz="14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45</a:t>
            </a:r>
            <a:r>
              <a:rPr lang="en-US" sz="14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(5), 633-646.</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7786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107504" y="1211618"/>
            <a:ext cx="7848872" cy="3414112"/>
          </a:xfrm>
        </p:spPr>
        <p:txBody>
          <a:bodyPr/>
          <a:lstStyle/>
          <a:p>
            <a:pPr marL="228600" indent="-228600" algn="just">
              <a:lnSpc>
                <a:spcPct val="115000"/>
              </a:lnSpc>
            </a:pP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Freeman, D. J., &amp; Porter, A. C. (1989). Do textbooks dictate the content of mathematics instruction in elementary schools?. </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American educational research journal</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26</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(3), 403-421.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600" dirty="0" err="1">
                <a:solidFill>
                  <a:srgbClr val="222222"/>
                </a:solidFill>
                <a:effectLst/>
                <a:latin typeface="Calibri" panose="020F0502020204030204" pitchFamily="34" charset="0"/>
                <a:ea typeface="Calibri" panose="020F0502020204030204" pitchFamily="34" charset="0"/>
                <a:cs typeface="Arial" panose="020B0604020202020204" pitchFamily="34" charset="0"/>
              </a:rPr>
              <a:t>Fuson</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K. C., Stigler, J. W., &amp; Bartsch, K. (1988). Grade placement of addition and subtraction topics in Japan, mainland China, the Soviet Union, Taiwan, and the United States. </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Journal for research in mathematics Education</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19</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(5), 449-456.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600" dirty="0" err="1">
                <a:solidFill>
                  <a:srgbClr val="222222"/>
                </a:solidFill>
                <a:effectLst/>
                <a:latin typeface="Calibri" panose="020F0502020204030204" pitchFamily="34" charset="0"/>
                <a:ea typeface="Calibri" panose="020F0502020204030204" pitchFamily="34" charset="0"/>
                <a:cs typeface="Arial" panose="020B0604020202020204" pitchFamily="34" charset="0"/>
              </a:rPr>
              <a:t>Glasnovic</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Gracin, D. (2018). Requirements in mathematics textbooks: a five-dimensional analysis of textbook exercises and examples. </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International journal of mathematical education in science and technology</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49</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(7), 1003-1024.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Li, Y. (2000). A comparison of problems that follow selected content presentations in American and Chinese mathematics textbooks. </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Journal for Research in Mathematics Education</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234-241.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8607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1. Τα σχολικά εγχειρίδια των Μαθηματικών </a:t>
            </a:r>
          </a:p>
        </p:txBody>
      </p:sp>
      <p:sp>
        <p:nvSpPr>
          <p:cNvPr id="3" name="2 - Θέση κειμένου"/>
          <p:cNvSpPr>
            <a:spLocks noGrp="1"/>
          </p:cNvSpPr>
          <p:nvPr>
            <p:ph type="body" idx="1"/>
          </p:nvPr>
        </p:nvSpPr>
        <p:spPr>
          <a:xfrm>
            <a:off x="683568" y="1537988"/>
            <a:ext cx="7272808"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Ως εκ τούτου, το TIMSS (</a:t>
            </a:r>
            <a:r>
              <a:rPr lang="el-GR" sz="1600" dirty="0" err="1">
                <a:latin typeface="Calibri" panose="020F0502020204030204" pitchFamily="34" charset="0"/>
                <a:ea typeface="Calibri" panose="020F0502020204030204" pitchFamily="34" charset="0"/>
                <a:cs typeface="Times New Roman" panose="02020603050405020304" pitchFamily="18" charset="0"/>
              </a:rPr>
              <a:t>Trends</a:t>
            </a:r>
            <a:r>
              <a:rPr lang="el-GR" sz="1600" dirty="0">
                <a:latin typeface="Calibri" panose="020F0502020204030204" pitchFamily="34" charset="0"/>
                <a:ea typeface="Calibri" panose="020F0502020204030204" pitchFamily="34" charset="0"/>
                <a:cs typeface="Times New Roman" panose="02020603050405020304" pitchFamily="18" charset="0"/>
              </a:rPr>
              <a:t> in International Mathematics and Science </a:t>
            </a:r>
            <a:r>
              <a:rPr lang="el-GR" sz="1600" dirty="0" err="1">
                <a:latin typeface="Calibri" panose="020F0502020204030204" pitchFamily="34" charset="0"/>
                <a:ea typeface="Calibri" panose="020F0502020204030204" pitchFamily="34" charset="0"/>
                <a:cs typeface="Times New Roman" panose="02020603050405020304" pitchFamily="18" charset="0"/>
              </a:rPr>
              <a:t>Study</a:t>
            </a:r>
            <a:r>
              <a:rPr lang="el-GR" sz="1600" dirty="0">
                <a:latin typeface="Calibri" panose="020F0502020204030204" pitchFamily="34" charset="0"/>
                <a:ea typeface="Calibri" panose="020F0502020204030204" pitchFamily="34" charset="0"/>
                <a:cs typeface="Times New Roman" panose="02020603050405020304" pitchFamily="18" charset="0"/>
              </a:rPr>
              <a:t>) θέτει και αναπτύσσει έναν ισχυρό σύνδεσμο μεταξύ του Προγράμματος Σπουδών και του σχολικού βιβλίου, τον οποίο ενισχύουν περιγράφοντας το σχολικό βιβλίο ως «υποκατάστατο του Προγράμματος Σπουδών» (</a:t>
            </a:r>
            <a:r>
              <a:rPr lang="el-GR" sz="1600" dirty="0" err="1">
                <a:latin typeface="Calibri" panose="020F0502020204030204" pitchFamily="34" charset="0"/>
                <a:ea typeface="Calibri" panose="020F0502020204030204" pitchFamily="34" charset="0"/>
                <a:cs typeface="Times New Roman" panose="02020603050405020304" pitchFamily="18" charset="0"/>
              </a:rPr>
              <a:t>Okeeffe</a:t>
            </a:r>
            <a:r>
              <a:rPr lang="el-GR" sz="1600" dirty="0">
                <a:latin typeface="Calibri" panose="020F0502020204030204" pitchFamily="34" charset="0"/>
                <a:ea typeface="Calibri" panose="020F0502020204030204" pitchFamily="34" charset="0"/>
                <a:cs typeface="Times New Roman" panose="02020603050405020304" pitchFamily="18" charset="0"/>
              </a:rPr>
              <a:t>, 2013).</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Σε σύγκριση με την επίδραση των Προγραμμάτων Σπουδών, τα σχολικά εγχειρίδια διαδραματίζουν έναν ακόμη πιο άμεσο ρόλο. Καθορίζουν τις αποφάσεις των εκπαιδευτικών σχετικά με την επιλογή του περιεχομένου και των στρατηγικών διδασκαλίας συμβάλλοντας με αυτόν τον τρόπο στη διαμόρφωση της διδασκαλίας.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3353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107504" y="1222388"/>
            <a:ext cx="7848872" cy="3414112"/>
          </a:xfrm>
        </p:spPr>
        <p:txBody>
          <a:bodyPr/>
          <a:lstStyle/>
          <a:p>
            <a:pPr marL="228600" indent="-228600" algn="just">
              <a:lnSpc>
                <a:spcPct val="115000"/>
              </a:lnSpc>
            </a:pP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O’Keeffe, L. (2013). A framework for textbook analysis. </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International Review of Contemporary Learning Research, No. 1</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1-13.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l-GR" sz="1600" dirty="0" err="1">
                <a:effectLst/>
                <a:latin typeface="Calibri" panose="020F0502020204030204" pitchFamily="34" charset="0"/>
                <a:ea typeface="Calibri" panose="020F0502020204030204" pitchFamily="34" charset="0"/>
                <a:cs typeface="Times New Roman" panose="02020603050405020304" pitchFamily="18" charset="0"/>
              </a:rPr>
              <a:t>Pepin</a:t>
            </a:r>
            <a:r>
              <a:rPr lang="el-GR" sz="1600" dirty="0">
                <a:effectLst/>
                <a:latin typeface="Calibri" panose="020F0502020204030204" pitchFamily="34" charset="0"/>
                <a:ea typeface="Calibri" panose="020F0502020204030204" pitchFamily="34" charset="0"/>
                <a:cs typeface="Times New Roman" panose="02020603050405020304" pitchFamily="18" charset="0"/>
              </a:rPr>
              <a:t>, B. (2008). Μια διεθνής σύγκριση των διδακτικών βιβλίων μαθηματικών και της χρήσης τους από τους εκπαιδευτικούς – ποια εικόνα των μαθηματικών παρουσιάζουν στους μαθητές τα σχολικά βιβλία στην Αγγλία, Γαλλία και Γερμανία. Στο Δ. Χασάπης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Επιμ</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i="1" dirty="0">
                <a:effectLst/>
                <a:latin typeface="Calibri" panose="020F0502020204030204" pitchFamily="34" charset="0"/>
                <a:ea typeface="Calibri" panose="020F0502020204030204" pitchFamily="34" charset="0"/>
                <a:cs typeface="Times New Roman" panose="02020603050405020304" pitchFamily="18" charset="0"/>
              </a:rPr>
              <a:t>Το βιβλίο στη διδασκαλία των μαθηματικών, 7ο διήμερο διαλόγου για διδασκαλία των μαθηματικών 15 &amp; 16 Μαρτίου 2008 </a:t>
            </a:r>
            <a:r>
              <a:rPr lang="el-GR" sz="1600" dirty="0">
                <a:effectLst/>
                <a:latin typeface="Calibri" panose="020F0502020204030204" pitchFamily="34" charset="0"/>
                <a:ea typeface="Calibri" panose="020F0502020204030204" pitchFamily="34" charset="0"/>
                <a:cs typeface="Times New Roman" panose="02020603050405020304" pitchFamily="18" charset="0"/>
              </a:rPr>
              <a:t>(21-54). Θεσσαλονίκη</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Pepin, B., &amp; Haggarty, L. (2001). Mathematics textbooks and their use in English, French and German classrooms. </a:t>
            </a:r>
            <a:r>
              <a:rPr lang="en-US" sz="1600" i="1" dirty="0" err="1">
                <a:solidFill>
                  <a:srgbClr val="222222"/>
                </a:solidFill>
                <a:effectLst/>
                <a:latin typeface="Calibri" panose="020F0502020204030204" pitchFamily="34" charset="0"/>
                <a:ea typeface="Calibri" panose="020F0502020204030204" pitchFamily="34" charset="0"/>
                <a:cs typeface="Arial" panose="020B0604020202020204" pitchFamily="34" charset="0"/>
              </a:rPr>
              <a:t>Zentralblatt</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err="1">
                <a:solidFill>
                  <a:srgbClr val="222222"/>
                </a:solidFill>
                <a:effectLst/>
                <a:latin typeface="Calibri" panose="020F0502020204030204" pitchFamily="34" charset="0"/>
                <a:ea typeface="Calibri" panose="020F0502020204030204" pitchFamily="34" charset="0"/>
                <a:cs typeface="Arial" panose="020B0604020202020204" pitchFamily="34" charset="0"/>
              </a:rPr>
              <a:t>für</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err="1">
                <a:solidFill>
                  <a:srgbClr val="222222"/>
                </a:solidFill>
                <a:effectLst/>
                <a:latin typeface="Calibri" panose="020F0502020204030204" pitchFamily="34" charset="0"/>
                <a:ea typeface="Calibri" panose="020F0502020204030204" pitchFamily="34" charset="0"/>
                <a:cs typeface="Arial" panose="020B0604020202020204" pitchFamily="34" charset="0"/>
              </a:rPr>
              <a:t>Didaktik</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 der </a:t>
            </a:r>
            <a:r>
              <a:rPr lang="en-US" sz="1600" i="1" dirty="0" err="1">
                <a:solidFill>
                  <a:srgbClr val="222222"/>
                </a:solidFill>
                <a:effectLst/>
                <a:latin typeface="Calibri" panose="020F0502020204030204" pitchFamily="34" charset="0"/>
                <a:ea typeface="Calibri" panose="020F0502020204030204" pitchFamily="34" charset="0"/>
                <a:cs typeface="Arial" panose="020B0604020202020204" pitchFamily="34" charset="0"/>
              </a:rPr>
              <a:t>Mathematik</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33</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(5), 158-175</a:t>
            </a:r>
            <a:r>
              <a:rPr lang="en-US" sz="16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Robitaille, D. F., &amp; Travers, K. J. (1992). International studies of achievement in mathematics. In D. 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Grouws</a:t>
            </a:r>
            <a:r>
              <a:rPr lang="en-US" sz="1600" dirty="0">
                <a:effectLst/>
                <a:latin typeface="Calibri" panose="020F0502020204030204" pitchFamily="34" charset="0"/>
                <a:ea typeface="Calibri" panose="020F0502020204030204" pitchFamily="34" charset="0"/>
                <a:cs typeface="Times New Roman" panose="02020603050405020304" pitchFamily="18" charset="0"/>
              </a:rPr>
              <a:t> (Ed.),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Handbook of research on mathematics teaching and learning</a:t>
            </a:r>
            <a:r>
              <a:rPr lang="en-US" sz="1600" dirty="0">
                <a:effectLst/>
                <a:latin typeface="Calibri" panose="020F0502020204030204" pitchFamily="34" charset="0"/>
                <a:ea typeface="Calibri" panose="020F0502020204030204" pitchFamily="34" charset="0"/>
                <a:cs typeface="Times New Roman" panose="02020603050405020304" pitchFamily="18" charset="0"/>
              </a:rPr>
              <a:t> (pp. 687–709). New York: Macmillan.</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40</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37478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 3. Έρευνες σχετικά με την ανάλυση σχολικών εγχειριδίων Μαθηματικών</a:t>
            </a:r>
          </a:p>
        </p:txBody>
      </p:sp>
      <p:sp>
        <p:nvSpPr>
          <p:cNvPr id="3" name="2 - Θέση κειμένου"/>
          <p:cNvSpPr>
            <a:spLocks noGrp="1"/>
          </p:cNvSpPr>
          <p:nvPr>
            <p:ph type="body" idx="1"/>
          </p:nvPr>
        </p:nvSpPr>
        <p:spPr>
          <a:xfrm>
            <a:off x="107504" y="1222388"/>
            <a:ext cx="8136904" cy="3414112"/>
          </a:xfrm>
        </p:spPr>
        <p:txBody>
          <a:bodyPr/>
          <a:lstStyle/>
          <a:p>
            <a:pPr marL="228600" indent="-228600" algn="just">
              <a:lnSpc>
                <a:spcPct val="115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Valverde, G. A., Bianchi, L. J., Wolfe, R. G., Schmidt, W. H., &amp;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Houang</a:t>
            </a:r>
            <a:r>
              <a:rPr lang="en-US" sz="1600" dirty="0">
                <a:effectLst/>
                <a:latin typeface="Calibri" panose="020F0502020204030204" pitchFamily="34" charset="0"/>
                <a:ea typeface="Calibri" panose="020F0502020204030204" pitchFamily="34" charset="0"/>
                <a:cs typeface="Times New Roman" panose="02020603050405020304" pitchFamily="18" charset="0"/>
              </a:rPr>
              <a:t>, R. T. (2002).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According to the book: Using TIMSS to investigate the translation of policy into practice through the world of textbooks</a:t>
            </a:r>
            <a:r>
              <a:rPr lang="en-US" sz="1600" dirty="0">
                <a:effectLst/>
                <a:latin typeface="Calibri" panose="020F0502020204030204" pitchFamily="34" charset="0"/>
                <a:ea typeface="Calibri" panose="020F0502020204030204" pitchFamily="34" charset="0"/>
                <a:cs typeface="Times New Roman" panose="02020603050405020304" pitchFamily="18" charset="0"/>
              </a:rPr>
              <a:t>. Springer Science &amp; Business Media.</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Wijaya, A., van den Heuvel-</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Panhuizen</a:t>
            </a:r>
            <a:r>
              <a:rPr lang="en-US" sz="1600" dirty="0">
                <a:effectLst/>
                <a:latin typeface="Calibri" panose="020F0502020204030204" pitchFamily="34" charset="0"/>
                <a:ea typeface="Calibri" panose="020F0502020204030204" pitchFamily="34" charset="0"/>
                <a:cs typeface="Times New Roman" panose="02020603050405020304" pitchFamily="18" charset="0"/>
              </a:rPr>
              <a:t>, M., &amp; Doorman, M. (2015). Opportunity-to-learn context-based tasks provided by mathematics textbooks.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Educational studies in Mathematics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89</a:t>
            </a:r>
            <a:r>
              <a:rPr lang="en-US" sz="1600" dirty="0">
                <a:effectLst/>
                <a:latin typeface="Calibri" panose="020F0502020204030204" pitchFamily="34" charset="0"/>
                <a:ea typeface="Calibri" panose="020F0502020204030204" pitchFamily="34" charset="0"/>
                <a:cs typeface="Times New Roman" panose="02020603050405020304" pitchFamily="18" charset="0"/>
              </a:rPr>
              <a:t>(1), 41-65.</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Zhu, Y., &amp; Fan, L. (2006). Focus on the representation of problem types in intended curriculum: A comparison of selected mathematics textbooks from Mainland China and the United States. </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International Journal of Science and Mathematics Education</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en-US" sz="1600" i="1" dirty="0">
                <a:solidFill>
                  <a:srgbClr val="222222"/>
                </a:solidFill>
                <a:effectLst/>
                <a:latin typeface="Calibri" panose="020F0502020204030204" pitchFamily="34" charset="0"/>
                <a:ea typeface="Calibri" panose="020F0502020204030204" pitchFamily="34" charset="0"/>
                <a:cs typeface="Arial" panose="020B0604020202020204" pitchFamily="34" charset="0"/>
              </a:rPr>
              <a:t>4</a:t>
            </a:r>
            <a:r>
              <a:rPr lang="en-US" sz="16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(4), 609-626.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lnSpc>
                <a:spcPct val="115000"/>
              </a:lnSpc>
            </a:pPr>
            <a:r>
              <a:rPr lang="el-GR" sz="1600" dirty="0">
                <a:effectLst/>
                <a:latin typeface="Calibri" panose="020F0502020204030204" pitchFamily="34" charset="0"/>
                <a:ea typeface="Calibri" panose="020F0502020204030204" pitchFamily="34" charset="0"/>
                <a:cs typeface="Times New Roman" panose="02020603050405020304" pitchFamily="18" charset="0"/>
              </a:rPr>
              <a:t>Ξωχέλλης</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a:effectLst/>
                <a:latin typeface="Calibri" panose="020F0502020204030204" pitchFamily="34" charset="0"/>
                <a:ea typeface="Calibri" panose="020F0502020204030204" pitchFamily="34" charset="0"/>
                <a:cs typeface="Times New Roman" panose="02020603050405020304" pitchFamily="18" charset="0"/>
              </a:rPr>
              <a:t>Π</a:t>
            </a:r>
            <a:r>
              <a:rPr lang="en-US" sz="1600" dirty="0">
                <a:effectLst/>
                <a:latin typeface="Calibri" panose="020F0502020204030204" pitchFamily="34" charset="0"/>
                <a:ea typeface="Calibri" panose="020F0502020204030204" pitchFamily="34" charset="0"/>
                <a:cs typeface="Times New Roman" panose="02020603050405020304" pitchFamily="18" charset="0"/>
              </a:rPr>
              <a:t>. (2009). </a:t>
            </a:r>
            <a:r>
              <a:rPr lang="el-GR" sz="1600" dirty="0">
                <a:effectLst/>
                <a:latin typeface="Calibri" panose="020F0502020204030204" pitchFamily="34" charset="0"/>
                <a:ea typeface="Calibri" panose="020F0502020204030204" pitchFamily="34" charset="0"/>
                <a:cs typeface="Times New Roman" panose="02020603050405020304" pitchFamily="18" charset="0"/>
              </a:rPr>
              <a:t>Το σχολικό βιβλίο ως μέσο διδασκαλίας και αντικείμενο εκπαιδευτικής έρευνας</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a:effectLst/>
                <a:latin typeface="Calibri" panose="020F0502020204030204" pitchFamily="34" charset="0"/>
                <a:ea typeface="Calibri" panose="020F0502020204030204" pitchFamily="34" charset="0"/>
                <a:cs typeface="Times New Roman" panose="02020603050405020304" pitchFamily="18" charset="0"/>
              </a:rPr>
              <a:t>Πρακτικά του 10</a:t>
            </a:r>
            <a:r>
              <a:rPr lang="el-GR" sz="1600" baseline="30000" dirty="0">
                <a:effectLst/>
                <a:latin typeface="Calibri" panose="020F0502020204030204" pitchFamily="34" charset="0"/>
                <a:ea typeface="Calibri" panose="020F0502020204030204" pitchFamily="34" charset="0"/>
                <a:cs typeface="Times New Roman" panose="02020603050405020304" pitchFamily="18" charset="0"/>
              </a:rPr>
              <a:t>ου</a:t>
            </a:r>
            <a:r>
              <a:rPr lang="el-GR" sz="1600" dirty="0">
                <a:effectLst/>
                <a:latin typeface="Calibri" panose="020F0502020204030204" pitchFamily="34" charset="0"/>
                <a:ea typeface="Calibri" panose="020F0502020204030204" pitchFamily="34" charset="0"/>
                <a:cs typeface="Times New Roman" panose="02020603050405020304" pitchFamily="18" charset="0"/>
              </a:rPr>
              <a:t> Συνεδρίου του Εκπαιδευτικού Ομίλου Κύπρου, σ. 27-34. Λευκωσία.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41</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10217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21"/>
          <p:cNvSpPr txBox="1">
            <a:spLocks noGrp="1"/>
          </p:cNvSpPr>
          <p:nvPr>
            <p:ph type="title" idx="4294967295"/>
          </p:nvPr>
        </p:nvSpPr>
        <p:spPr>
          <a:xfrm>
            <a:off x="2118750" y="1576950"/>
            <a:ext cx="4754100" cy="13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4000" dirty="0"/>
              <a:t>Ευχαριστούμε για την προσοχή σας</a:t>
            </a:r>
            <a:endParaRPr sz="4000"/>
          </a:p>
        </p:txBody>
      </p:sp>
      <p:sp>
        <p:nvSpPr>
          <p:cNvPr id="315" name="Google Shape;315;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42</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1. Τα σχολικά εγχειρίδια των Μαθηματικών </a:t>
            </a:r>
          </a:p>
        </p:txBody>
      </p:sp>
      <p:pic>
        <p:nvPicPr>
          <p:cNvPr id="4" name="Εικόνα 3">
            <a:extLst>
              <a:ext uri="{FF2B5EF4-FFF2-40B4-BE49-F238E27FC236}">
                <a16:creationId xmlns:a16="http://schemas.microsoft.com/office/drawing/2014/main" id="{1C59CCBF-808A-4E49-8C1F-29BBF992FFEF}"/>
              </a:ext>
            </a:extLst>
          </p:cNvPr>
          <p:cNvPicPr>
            <a:picLocks noChangeAspect="1"/>
          </p:cNvPicPr>
          <p:nvPr/>
        </p:nvPicPr>
        <p:blipFill>
          <a:blip r:embed="rId2"/>
          <a:stretch>
            <a:fillRect/>
          </a:stretch>
        </p:blipFill>
        <p:spPr>
          <a:xfrm>
            <a:off x="1763688" y="1537988"/>
            <a:ext cx="5262372" cy="3083052"/>
          </a:xfrm>
          <a:prstGeom prst="rect">
            <a:avLst/>
          </a:prstGeom>
        </p:spPr>
      </p:pic>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68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1. Τα σχολικά εγχειρίδια των Μαθηματικών </a:t>
            </a:r>
          </a:p>
        </p:txBody>
      </p:sp>
      <p:sp>
        <p:nvSpPr>
          <p:cNvPr id="3" name="2 - Θέση κειμένου"/>
          <p:cNvSpPr>
            <a:spLocks noGrp="1"/>
          </p:cNvSpPr>
          <p:nvPr>
            <p:ph type="body" idx="1"/>
          </p:nvPr>
        </p:nvSpPr>
        <p:spPr>
          <a:xfrm>
            <a:off x="546915" y="1537988"/>
            <a:ext cx="7409461"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Επομένως, τα εγχειρίδια θεωρούνται ότι καθορίζουν σε μεγάλο βαθμό τις ευκαιρίες μάθησης των μαθητών. Ως </a:t>
            </a:r>
            <a:r>
              <a:rPr lang="el-GR" sz="1600" i="1" dirty="0">
                <a:latin typeface="Calibri" panose="020F0502020204030204" pitchFamily="34" charset="0"/>
                <a:ea typeface="Calibri" panose="020F0502020204030204" pitchFamily="34" charset="0"/>
                <a:cs typeface="Times New Roman" panose="02020603050405020304" pitchFamily="18" charset="0"/>
              </a:rPr>
              <a:t>ευκαιρία μάθησης </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l-GR" sz="1600" dirty="0" err="1">
                <a:latin typeface="Calibri" panose="020F0502020204030204" pitchFamily="34" charset="0"/>
                <a:ea typeface="Calibri" panose="020F0502020204030204" pitchFamily="34" charset="0"/>
                <a:cs typeface="Times New Roman" panose="02020603050405020304" pitchFamily="18" charset="0"/>
              </a:rPr>
              <a:t>Opportunity</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to</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Learn</a:t>
            </a:r>
            <a:r>
              <a:rPr lang="el-GR" sz="1600" dirty="0">
                <a:latin typeface="Calibri" panose="020F0502020204030204" pitchFamily="34" charset="0"/>
                <a:ea typeface="Calibri" panose="020F0502020204030204" pitchFamily="34" charset="0"/>
                <a:cs typeface="Times New Roman" panose="02020603050405020304" pitchFamily="18" charset="0"/>
              </a:rPr>
              <a:t> – OTL) ορίζεται το εάν οι μαθητές έχουν λάβει την εκπαίδευση που τους επιτρέπει να αποκτήσουν τις ικανότητες που εκφράζονται μέσω συγκεκριμένων στόχων (</a:t>
            </a:r>
            <a:r>
              <a:rPr lang="el-GR" sz="1600" dirty="0" err="1">
                <a:latin typeface="Calibri" panose="020F0502020204030204" pitchFamily="34" charset="0"/>
                <a:ea typeface="Calibri" panose="020F0502020204030204" pitchFamily="34" charset="0"/>
                <a:cs typeface="Times New Roman" panose="02020603050405020304" pitchFamily="18" charset="0"/>
              </a:rPr>
              <a:t>Wijaya</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van</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den</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Heuvel</a:t>
            </a:r>
            <a:r>
              <a:rPr lang="el-GR" sz="1600" dirty="0">
                <a:latin typeface="Calibri" panose="020F0502020204030204" pitchFamily="34" charset="0"/>
                <a:ea typeface="Calibri" panose="020F0502020204030204" pitchFamily="34" charset="0"/>
                <a:cs typeface="Times New Roman" panose="02020603050405020304" pitchFamily="18" charset="0"/>
              </a:rPr>
              <a:t> – </a:t>
            </a:r>
            <a:r>
              <a:rPr lang="el-GR" sz="1600" dirty="0" err="1">
                <a:latin typeface="Calibri" panose="020F0502020204030204" pitchFamily="34" charset="0"/>
                <a:ea typeface="Calibri" panose="020F0502020204030204" pitchFamily="34" charset="0"/>
                <a:cs typeface="Times New Roman" panose="02020603050405020304" pitchFamily="18" charset="0"/>
              </a:rPr>
              <a:t>Panhuizen</a:t>
            </a:r>
            <a:r>
              <a:rPr lang="el-GR" sz="1600" dirty="0">
                <a:latin typeface="Calibri" panose="020F0502020204030204" pitchFamily="34" charset="0"/>
                <a:ea typeface="Calibri" panose="020F0502020204030204" pitchFamily="34" charset="0"/>
                <a:cs typeface="Times New Roman" panose="02020603050405020304" pitchFamily="18" charset="0"/>
              </a:rPr>
              <a:t> &amp; </a:t>
            </a:r>
            <a:r>
              <a:rPr lang="el-GR" sz="1600" dirty="0" err="1">
                <a:latin typeface="Calibri" panose="020F0502020204030204" pitchFamily="34" charset="0"/>
                <a:ea typeface="Calibri" panose="020F0502020204030204" pitchFamily="34" charset="0"/>
                <a:cs typeface="Times New Roman" panose="02020603050405020304" pitchFamily="18" charset="0"/>
              </a:rPr>
              <a:t>Doorman</a:t>
            </a:r>
            <a:r>
              <a:rPr lang="el-GR" sz="1600" dirty="0">
                <a:latin typeface="Calibri" panose="020F0502020204030204" pitchFamily="34" charset="0"/>
                <a:ea typeface="Calibri" panose="020F0502020204030204" pitchFamily="34" charset="0"/>
                <a:cs typeface="Times New Roman" panose="02020603050405020304" pitchFamily="18" charset="0"/>
              </a:rPr>
              <a:t>, 2015). Αυτή η έννοια αποδείχθηκε ιδιαίτερα χρήσιμη στην εξασφάλιση εγκυρότητας διεθνών συγκριτικών μελετών σχετικά με την απόδοση των μαθητών. Πρόσφατα, οι </a:t>
            </a:r>
            <a:r>
              <a:rPr lang="el-GR" sz="1600" dirty="0" err="1">
                <a:latin typeface="Calibri" panose="020F0502020204030204" pitchFamily="34" charset="0"/>
                <a:ea typeface="Calibri" panose="020F0502020204030204" pitchFamily="34" charset="0"/>
                <a:cs typeface="Times New Roman" panose="02020603050405020304" pitchFamily="18" charset="0"/>
              </a:rPr>
              <a:t>Wijaya</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et</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err="1">
                <a:latin typeface="Calibri" panose="020F0502020204030204" pitchFamily="34" charset="0"/>
                <a:ea typeface="Calibri" panose="020F0502020204030204" pitchFamily="34" charset="0"/>
                <a:cs typeface="Times New Roman" panose="02020603050405020304" pitchFamily="18" charset="0"/>
              </a:rPr>
              <a:t>al</a:t>
            </a:r>
            <a:r>
              <a:rPr lang="el-GR" sz="1600" dirty="0">
                <a:latin typeface="Calibri" panose="020F0502020204030204" pitchFamily="34" charset="0"/>
                <a:ea typeface="Calibri" panose="020F0502020204030204" pitchFamily="34" charset="0"/>
                <a:cs typeface="Times New Roman" panose="02020603050405020304" pitchFamily="18" charset="0"/>
              </a:rPr>
              <a:t>. (2015) έδειξαν πόσο καρποφόρα είναι η έννοια της OTL όταν ερεύνησαν τη σχέση μεταξύ των έργων που προσφέρονται στα σχολικά εγχειρίδια μαθηματικών της Ινδονησίας και των δυσκολιών των ινδονήσιων μαθητών να λύσουν μαθηματικά έργα που βασίζονται σε πλαίσιο.</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8373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1. Τα σχολικά εγχειρίδια των Μαθηματικών </a:t>
            </a:r>
          </a:p>
        </p:txBody>
      </p:sp>
      <p:sp>
        <p:nvSpPr>
          <p:cNvPr id="3" name="2 - Θέση κειμένου"/>
          <p:cNvSpPr>
            <a:spLocks noGrp="1"/>
          </p:cNvSpPr>
          <p:nvPr>
            <p:ph type="body" idx="1"/>
          </p:nvPr>
        </p:nvSpPr>
        <p:spPr>
          <a:xfrm>
            <a:off x="546915" y="1537988"/>
            <a:ext cx="7409461"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Ο τρόπος επιλογής  καθώς και η χρήση του σχολικού εγχειριδίου ποικίλει από χώρα σε χώρα, ακόμη και από σχολείο σε σχολείο. Έτσι, σε χώρες όπου το εκπαιδευτικό σύστημα είναι διοικητικά αποκεντρωμένο, όπως είναι π.χ. οι ΗΠΑ, παρατηρείται μεγάλη ποικιλία σχολικών εγχειριδίων που χρησιμοποιούνται στα σχολεία σε ολόκληρη τη χώρα και οι εκπαιδευτικοί επιλέγουν το εγχειρίδιο που θα διδάξουν στην τάξη.  Ομοίως, στην Αυστραλία δεν υπάρχει συγκεκριμένο σχολικό εγχειρίδιο και οι επιλογές διαφέρουν ανάλογα την πολιτεία. Στη Γερμανία οι μαθητές αγοράζουν μόνοι τους τα διδακτικά βιβλία, τα οποία επιλέγονται από τα σχολεία και τους δασκάλους από έναν κατάλογο διδακτικών βιβλίων εγκεκριμένων από το Υπουργείο.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02326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1. Τα σχολικά εγχειρίδια των Μαθηματικών </a:t>
            </a:r>
          </a:p>
        </p:txBody>
      </p:sp>
      <p:sp>
        <p:nvSpPr>
          <p:cNvPr id="3" name="2 - Θέση κειμένου"/>
          <p:cNvSpPr>
            <a:spLocks noGrp="1"/>
          </p:cNvSpPr>
          <p:nvPr>
            <p:ph type="body" idx="1"/>
          </p:nvPr>
        </p:nvSpPr>
        <p:spPr>
          <a:xfrm>
            <a:off x="546915" y="1537988"/>
            <a:ext cx="7409461"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Στη Γαλλία κάθε μαθητής έχει ένα διδακτικό βιβλίο, το οποίο διανέμεται από το σχολείο και χρησιμοποιείται κατά την διάρκεια της σχολικής χρονιάς στο σχολείο και στο σπίτι. Παραδοσιακά, κάθε χρόνο αγοράζονται και ανανεώνονται τα διδακτικά βιβλία μιας σχολικής τάξης (</a:t>
            </a:r>
            <a:r>
              <a:rPr lang="el-GR" sz="1600" dirty="0" err="1">
                <a:latin typeface="Calibri" panose="020F0502020204030204" pitchFamily="34" charset="0"/>
                <a:ea typeface="Calibri" panose="020F0502020204030204" pitchFamily="34" charset="0"/>
                <a:cs typeface="Times New Roman" panose="02020603050405020304" pitchFamily="18" charset="0"/>
              </a:rPr>
              <a:t>Pepin</a:t>
            </a:r>
            <a:r>
              <a:rPr lang="el-GR" sz="1600" dirty="0">
                <a:latin typeface="Calibri" panose="020F0502020204030204" pitchFamily="34" charset="0"/>
                <a:ea typeface="Calibri" panose="020F0502020204030204" pitchFamily="34" charset="0"/>
                <a:cs typeface="Times New Roman" panose="02020603050405020304" pitchFamily="18" charset="0"/>
              </a:rPr>
              <a:t>, 2008). </a:t>
            </a:r>
          </a:p>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Αντίθετα, σε συγκεντρωτικά εκπαιδευτικά συστήματα, όπως το ελληνικό, σε όλα τα σχολεία γίνεται χρήση ενός και δεσμευτικού σχολικού βιβλίου που ορίζεται από το Υπουργείο Παιδείας της Ελλάδας. Η βαρύτητα που έχει το σχολικό βιβλίο στην ελληνική εκπαίδευση ήταν πάντα και είναι και σήμερα ιδιαίτερα αισθητή, γιατί αποτελούσε έως πρόσφατα αφετηρία για τη σύνταξη του αναλυτικού προγράμματος. </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521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nSpc>
                <a:spcPct val="115000"/>
              </a:lnSpc>
              <a:spcAft>
                <a:spcPts val="1000"/>
              </a:spcAft>
            </a:pPr>
            <a:r>
              <a:rPr lang="el-GR" dirty="0">
                <a:latin typeface="Calibri" panose="020F0502020204030204" pitchFamily="34" charset="0"/>
                <a:ea typeface="Calibri" panose="020F0502020204030204" pitchFamily="34" charset="0"/>
                <a:cs typeface="Times New Roman" panose="02020603050405020304" pitchFamily="18" charset="0"/>
              </a:rPr>
              <a:t>1. Τα σχολικά εγχειρίδια των Μαθηματικών </a:t>
            </a:r>
          </a:p>
        </p:txBody>
      </p:sp>
      <p:sp>
        <p:nvSpPr>
          <p:cNvPr id="3" name="2 - Θέση κειμένου"/>
          <p:cNvSpPr>
            <a:spLocks noGrp="1"/>
          </p:cNvSpPr>
          <p:nvPr>
            <p:ph type="body" idx="1"/>
          </p:nvPr>
        </p:nvSpPr>
        <p:spPr>
          <a:xfrm>
            <a:off x="546915" y="1537988"/>
            <a:ext cx="7409461" cy="3176902"/>
          </a:xfrm>
        </p:spPr>
        <p:txBody>
          <a:bodyPr/>
          <a:lstStyle/>
          <a:p>
            <a:pPr marL="101600" indent="0">
              <a:lnSpc>
                <a:spcPct val="107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Γενικά είναι αδιανόητο το ελληνικό σχολείο χωρίς το σχολικό βιβλίο, ενδεικτικά παραδείγματα για του λόγου του αληθές είναι ο πανικός που επικρατεί στην Ελλάδα στην αρχή της χρονιάς, όταν καθυστερούν τα σχολικά βιβλία, ή η στενή σύνδεση του σχολικού βιβλίου με τις πανελλήνιες εξετάσεις (Ξωχέλλης, 2009).</a:t>
            </a:r>
          </a:p>
        </p:txBody>
      </p:sp>
      <p:sp>
        <p:nvSpPr>
          <p:cNvPr id="5" name="4 - Θέση αριθμού διαφάνειας"/>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1299188"/>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4850</Words>
  <Application>Microsoft Office PowerPoint</Application>
  <PresentationFormat>Προβολή στην οθόνη (16:9)</PresentationFormat>
  <Paragraphs>220</Paragraphs>
  <Slides>42</Slides>
  <Notes>2</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42</vt:i4>
      </vt:variant>
    </vt:vector>
  </HeadingPairs>
  <TitlesOfParts>
    <vt:vector size="50" baseType="lpstr">
      <vt:lpstr>Symbol</vt:lpstr>
      <vt:lpstr>Roboto Condensed Light</vt:lpstr>
      <vt:lpstr>Calibri</vt:lpstr>
      <vt:lpstr>Arvo</vt:lpstr>
      <vt:lpstr>Roboto Condensed</vt:lpstr>
      <vt:lpstr>Arial</vt:lpstr>
      <vt:lpstr>Salerio template</vt:lpstr>
      <vt:lpstr>Document</vt:lpstr>
      <vt:lpstr>Έρευνες σε Σχολικά Εγχειρίδια των Μαθηματικών </vt:lpstr>
      <vt:lpstr>1. Τα σχολικά εγχειρίδια των Μαθηματικών </vt:lpstr>
      <vt:lpstr>1. Τα σχολικά εγχειρίδια των Μαθηματικών </vt:lpstr>
      <vt:lpstr>1. Τα σχολικά εγχειρίδια των Μαθηματικών </vt:lpstr>
      <vt:lpstr>1. Τα σχολικά εγχειρίδια των Μαθηματικών </vt:lpstr>
      <vt:lpstr>1. Τα σχολικά εγχειρίδια των Μαθηματικών </vt:lpstr>
      <vt:lpstr>1. Τα σχολικά εγχειρίδια των Μαθηματικών </vt:lpstr>
      <vt:lpstr>1. Τα σχολικά εγχειρίδια των Μαθηματικών </vt:lpstr>
      <vt:lpstr>1. Τα σχολικά εγχειρίδια των Μαθηματικών </vt:lpstr>
      <vt:lpstr>2. Ανάλυση των σχολικών εγχειριδίων των Μαθηματικών</vt:lpstr>
      <vt:lpstr>2. Ανάλυση των σχολικών εγχειριδίων των Μαθηματικών</vt:lpstr>
      <vt:lpstr>2. Ανάλυση των σχολικών εγχειριδίων των Μαθηματικών</vt:lpstr>
      <vt:lpstr>2. Ανάλυση των σχολικών εγχειριδίων των Μαθηματικών</vt:lpstr>
      <vt:lpstr>2. Ανάλυση των σχολικών εγχειριδίων των Μαθηματικών</vt:lpstr>
      <vt:lpstr>2. Ανάλυση των σχολικών εγχειριδίων των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 3. Έρευνες σχετικά με την ανάλυση σχολικών εγχειριδίων Μαθηματικών</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δυνητικό και το πραγματικό άπειρο στην ιστορία των μαθηματικών και η κατανόηση τους από τον άνθρωπο</dc:title>
  <dc:creator>Δημήτρης Καραγιάννης</dc:creator>
  <cp:lastModifiedBy>ΛΕΜΟΝΙΔΗΣ ΧΑΡΑΛΑΜΠΟΣ</cp:lastModifiedBy>
  <cp:revision>257</cp:revision>
  <dcterms:modified xsi:type="dcterms:W3CDTF">2022-11-10T16:21:59Z</dcterms:modified>
</cp:coreProperties>
</file>