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63" r:id="rId5"/>
    <p:sldId id="258" r:id="rId6"/>
    <p:sldId id="259" r:id="rId7"/>
    <p:sldId id="260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690696-9D57-4F47-85F2-6E0C68A187AB}" v="5" dt="2021-03-08T21:10:24.3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82" d="100"/>
          <a:sy n="82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rina Flora" userId="0bff18ccddee29f8" providerId="LiveId" clId="{10690696-9D57-4F47-85F2-6E0C68A187AB}"/>
    <pc:docChg chg="undo custSel modSld">
      <pc:chgData name="Katerina Flora" userId="0bff18ccddee29f8" providerId="LiveId" clId="{10690696-9D57-4F47-85F2-6E0C68A187AB}" dt="2021-03-16T08:17:13.573" v="165" actId="20577"/>
      <pc:docMkLst>
        <pc:docMk/>
      </pc:docMkLst>
      <pc:sldChg chg="modSp">
        <pc:chgData name="Katerina Flora" userId="0bff18ccddee29f8" providerId="LiveId" clId="{10690696-9D57-4F47-85F2-6E0C68A187AB}" dt="2021-03-08T21:10:06.836" v="18"/>
        <pc:sldMkLst>
          <pc:docMk/>
          <pc:sldMk cId="3603980854" sldId="256"/>
        </pc:sldMkLst>
        <pc:spChg chg="mod">
          <ac:chgData name="Katerina Flora" userId="0bff18ccddee29f8" providerId="LiveId" clId="{10690696-9D57-4F47-85F2-6E0C68A187AB}" dt="2021-03-08T21:10:06.836" v="18"/>
          <ac:spMkLst>
            <pc:docMk/>
            <pc:sldMk cId="3603980854" sldId="256"/>
            <ac:spMk id="2" creationId="{00000000-0000-0000-0000-000000000000}"/>
          </ac:spMkLst>
        </pc:spChg>
        <pc:spChg chg="mod">
          <ac:chgData name="Katerina Flora" userId="0bff18ccddee29f8" providerId="LiveId" clId="{10690696-9D57-4F47-85F2-6E0C68A187AB}" dt="2021-03-08T21:10:06.836" v="18"/>
          <ac:spMkLst>
            <pc:docMk/>
            <pc:sldMk cId="3603980854" sldId="256"/>
            <ac:spMk id="3" creationId="{00000000-0000-0000-0000-000000000000}"/>
          </ac:spMkLst>
        </pc:spChg>
      </pc:sldChg>
      <pc:sldChg chg="modSp mod">
        <pc:chgData name="Katerina Flora" userId="0bff18ccddee29f8" providerId="LiveId" clId="{10690696-9D57-4F47-85F2-6E0C68A187AB}" dt="2021-03-16T08:17:13.573" v="165" actId="20577"/>
        <pc:sldMkLst>
          <pc:docMk/>
          <pc:sldMk cId="1322450391" sldId="257"/>
        </pc:sldMkLst>
        <pc:spChg chg="mod">
          <ac:chgData name="Katerina Flora" userId="0bff18ccddee29f8" providerId="LiveId" clId="{10690696-9D57-4F47-85F2-6E0C68A187AB}" dt="2021-03-08T21:10:06.836" v="18"/>
          <ac:spMkLst>
            <pc:docMk/>
            <pc:sldMk cId="1322450391" sldId="257"/>
            <ac:spMk id="2" creationId="{00000000-0000-0000-0000-000000000000}"/>
          </ac:spMkLst>
        </pc:spChg>
        <pc:spChg chg="mod">
          <ac:chgData name="Katerina Flora" userId="0bff18ccddee29f8" providerId="LiveId" clId="{10690696-9D57-4F47-85F2-6E0C68A187AB}" dt="2021-03-16T08:17:13.573" v="165" actId="20577"/>
          <ac:spMkLst>
            <pc:docMk/>
            <pc:sldMk cId="1322450391" sldId="257"/>
            <ac:spMk id="3" creationId="{00000000-0000-0000-0000-000000000000}"/>
          </ac:spMkLst>
        </pc:spChg>
      </pc:sldChg>
      <pc:sldChg chg="modSp mod">
        <pc:chgData name="Katerina Flora" userId="0bff18ccddee29f8" providerId="LiveId" clId="{10690696-9D57-4F47-85F2-6E0C68A187AB}" dt="2021-03-08T21:10:07.091" v="23" actId="27636"/>
        <pc:sldMkLst>
          <pc:docMk/>
          <pc:sldMk cId="3156099654" sldId="258"/>
        </pc:sldMkLst>
        <pc:spChg chg="mod">
          <ac:chgData name="Katerina Flora" userId="0bff18ccddee29f8" providerId="LiveId" clId="{10690696-9D57-4F47-85F2-6E0C68A187AB}" dt="2021-03-08T21:10:06.836" v="18"/>
          <ac:spMkLst>
            <pc:docMk/>
            <pc:sldMk cId="3156099654" sldId="258"/>
            <ac:spMk id="2" creationId="{00000000-0000-0000-0000-000000000000}"/>
          </ac:spMkLst>
        </pc:spChg>
        <pc:spChg chg="mod">
          <ac:chgData name="Katerina Flora" userId="0bff18ccddee29f8" providerId="LiveId" clId="{10690696-9D57-4F47-85F2-6E0C68A187AB}" dt="2021-03-08T21:10:07.091" v="23" actId="27636"/>
          <ac:spMkLst>
            <pc:docMk/>
            <pc:sldMk cId="3156099654" sldId="258"/>
            <ac:spMk id="3" creationId="{00000000-0000-0000-0000-000000000000}"/>
          </ac:spMkLst>
        </pc:spChg>
      </pc:sldChg>
      <pc:sldChg chg="modSp mod">
        <pc:chgData name="Katerina Flora" userId="0bff18ccddee29f8" providerId="LiveId" clId="{10690696-9D57-4F47-85F2-6E0C68A187AB}" dt="2021-03-08T21:10:07.113" v="24" actId="27636"/>
        <pc:sldMkLst>
          <pc:docMk/>
          <pc:sldMk cId="802277164" sldId="259"/>
        </pc:sldMkLst>
        <pc:spChg chg="mod">
          <ac:chgData name="Katerina Flora" userId="0bff18ccddee29f8" providerId="LiveId" clId="{10690696-9D57-4F47-85F2-6E0C68A187AB}" dt="2021-03-08T21:10:06.836" v="18"/>
          <ac:spMkLst>
            <pc:docMk/>
            <pc:sldMk cId="802277164" sldId="259"/>
            <ac:spMk id="2" creationId="{00000000-0000-0000-0000-000000000000}"/>
          </ac:spMkLst>
        </pc:spChg>
        <pc:spChg chg="mod">
          <ac:chgData name="Katerina Flora" userId="0bff18ccddee29f8" providerId="LiveId" clId="{10690696-9D57-4F47-85F2-6E0C68A187AB}" dt="2021-03-08T21:10:07.113" v="24" actId="27636"/>
          <ac:spMkLst>
            <pc:docMk/>
            <pc:sldMk cId="802277164" sldId="259"/>
            <ac:spMk id="3" creationId="{00000000-0000-0000-0000-000000000000}"/>
          </ac:spMkLst>
        </pc:spChg>
      </pc:sldChg>
      <pc:sldChg chg="modSp mod">
        <pc:chgData name="Katerina Flora" userId="0bff18ccddee29f8" providerId="LiveId" clId="{10690696-9D57-4F47-85F2-6E0C68A187AB}" dt="2021-03-08T21:10:07.129" v="25" actId="27636"/>
        <pc:sldMkLst>
          <pc:docMk/>
          <pc:sldMk cId="1538325077" sldId="260"/>
        </pc:sldMkLst>
        <pc:spChg chg="mod">
          <ac:chgData name="Katerina Flora" userId="0bff18ccddee29f8" providerId="LiveId" clId="{10690696-9D57-4F47-85F2-6E0C68A187AB}" dt="2021-03-08T21:10:06.836" v="18"/>
          <ac:spMkLst>
            <pc:docMk/>
            <pc:sldMk cId="1538325077" sldId="260"/>
            <ac:spMk id="2" creationId="{00000000-0000-0000-0000-000000000000}"/>
          </ac:spMkLst>
        </pc:spChg>
        <pc:spChg chg="mod">
          <ac:chgData name="Katerina Flora" userId="0bff18ccddee29f8" providerId="LiveId" clId="{10690696-9D57-4F47-85F2-6E0C68A187AB}" dt="2021-03-08T21:10:07.129" v="25" actId="27636"/>
          <ac:spMkLst>
            <pc:docMk/>
            <pc:sldMk cId="1538325077" sldId="260"/>
            <ac:spMk id="3" creationId="{00000000-0000-0000-0000-000000000000}"/>
          </ac:spMkLst>
        </pc:spChg>
      </pc:sldChg>
      <pc:sldChg chg="modSp mod">
        <pc:chgData name="Katerina Flora" userId="0bff18ccddee29f8" providerId="LiveId" clId="{10690696-9D57-4F47-85F2-6E0C68A187AB}" dt="2021-03-08T21:10:38.676" v="29" actId="1076"/>
        <pc:sldMkLst>
          <pc:docMk/>
          <pc:sldMk cId="3618622121" sldId="261"/>
        </pc:sldMkLst>
        <pc:spChg chg="mod">
          <ac:chgData name="Katerina Flora" userId="0bff18ccddee29f8" providerId="LiveId" clId="{10690696-9D57-4F47-85F2-6E0C68A187AB}" dt="2021-03-08T21:10:07.063" v="21" actId="27636"/>
          <ac:spMkLst>
            <pc:docMk/>
            <pc:sldMk cId="3618622121" sldId="261"/>
            <ac:spMk id="2" creationId="{00000000-0000-0000-0000-000000000000}"/>
          </ac:spMkLst>
        </pc:spChg>
        <pc:spChg chg="mod">
          <ac:chgData name="Katerina Flora" userId="0bff18ccddee29f8" providerId="LiveId" clId="{10690696-9D57-4F47-85F2-6E0C68A187AB}" dt="2021-03-08T21:10:38.676" v="29" actId="1076"/>
          <ac:spMkLst>
            <pc:docMk/>
            <pc:sldMk cId="3618622121" sldId="261"/>
            <ac:spMk id="3" creationId="{00000000-0000-0000-0000-000000000000}"/>
          </ac:spMkLst>
        </pc:spChg>
      </pc:sldChg>
      <pc:sldChg chg="modSp">
        <pc:chgData name="Katerina Flora" userId="0bff18ccddee29f8" providerId="LiveId" clId="{10690696-9D57-4F47-85F2-6E0C68A187AB}" dt="2021-03-08T21:10:06.836" v="18"/>
        <pc:sldMkLst>
          <pc:docMk/>
          <pc:sldMk cId="135997283" sldId="262"/>
        </pc:sldMkLst>
        <pc:spChg chg="mod">
          <ac:chgData name="Katerina Flora" userId="0bff18ccddee29f8" providerId="LiveId" clId="{10690696-9D57-4F47-85F2-6E0C68A187AB}" dt="2021-03-08T21:10:06.836" v="18"/>
          <ac:spMkLst>
            <pc:docMk/>
            <pc:sldMk cId="135997283" sldId="262"/>
            <ac:spMk id="2" creationId="{00000000-0000-0000-0000-000000000000}"/>
          </ac:spMkLst>
        </pc:spChg>
        <pc:spChg chg="mod">
          <ac:chgData name="Katerina Flora" userId="0bff18ccddee29f8" providerId="LiveId" clId="{10690696-9D57-4F47-85F2-6E0C68A187AB}" dt="2021-03-08T21:10:06.836" v="18"/>
          <ac:spMkLst>
            <pc:docMk/>
            <pc:sldMk cId="135997283" sldId="262"/>
            <ac:spMk id="3" creationId="{00000000-0000-0000-0000-000000000000}"/>
          </ac:spMkLst>
        </pc:spChg>
      </pc:sldChg>
      <pc:sldChg chg="modSp mod">
        <pc:chgData name="Katerina Flora" userId="0bff18ccddee29f8" providerId="LiveId" clId="{10690696-9D57-4F47-85F2-6E0C68A187AB}" dt="2021-03-08T21:10:07.075" v="22" actId="27636"/>
        <pc:sldMkLst>
          <pc:docMk/>
          <pc:sldMk cId="2909059247" sldId="263"/>
        </pc:sldMkLst>
        <pc:spChg chg="mod">
          <ac:chgData name="Katerina Flora" userId="0bff18ccddee29f8" providerId="LiveId" clId="{10690696-9D57-4F47-85F2-6E0C68A187AB}" dt="2021-03-08T21:10:06.836" v="18"/>
          <ac:spMkLst>
            <pc:docMk/>
            <pc:sldMk cId="2909059247" sldId="263"/>
            <ac:spMk id="2" creationId="{00000000-0000-0000-0000-000000000000}"/>
          </ac:spMkLst>
        </pc:spChg>
        <pc:spChg chg="mod">
          <ac:chgData name="Katerina Flora" userId="0bff18ccddee29f8" providerId="LiveId" clId="{10690696-9D57-4F47-85F2-6E0C68A187AB}" dt="2021-03-08T21:10:07.075" v="22" actId="27636"/>
          <ac:spMkLst>
            <pc:docMk/>
            <pc:sldMk cId="2909059247" sldId="263"/>
            <ac:spMk id="3" creationId="{00000000-0000-0000-0000-000000000000}"/>
          </ac:spMkLst>
        </pc:spChg>
      </pc:sldChg>
      <pc:sldChg chg="modSp mod">
        <pc:chgData name="Katerina Flora" userId="0bff18ccddee29f8" providerId="LiveId" clId="{10690696-9D57-4F47-85F2-6E0C68A187AB}" dt="2021-03-08T21:10:07.154" v="26" actId="27636"/>
        <pc:sldMkLst>
          <pc:docMk/>
          <pc:sldMk cId="507056324" sldId="264"/>
        </pc:sldMkLst>
        <pc:spChg chg="mod">
          <ac:chgData name="Katerina Flora" userId="0bff18ccddee29f8" providerId="LiveId" clId="{10690696-9D57-4F47-85F2-6E0C68A187AB}" dt="2021-03-08T21:10:06.836" v="18"/>
          <ac:spMkLst>
            <pc:docMk/>
            <pc:sldMk cId="507056324" sldId="264"/>
            <ac:spMk id="2" creationId="{00000000-0000-0000-0000-000000000000}"/>
          </ac:spMkLst>
        </pc:spChg>
        <pc:spChg chg="mod">
          <ac:chgData name="Katerina Flora" userId="0bff18ccddee29f8" providerId="LiveId" clId="{10690696-9D57-4F47-85F2-6E0C68A187AB}" dt="2021-03-08T21:10:07.154" v="26" actId="27636"/>
          <ac:spMkLst>
            <pc:docMk/>
            <pc:sldMk cId="507056324" sldId="264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FBF9D64-A9C5-4E3E-9063-4AFC00FB7805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A3530838-1D30-4524-8A33-FBEE8C290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9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9D64-A9C5-4E3E-9063-4AFC00FB7805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0838-1D30-4524-8A33-FBEE8C290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090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9D64-A9C5-4E3E-9063-4AFC00FB7805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0838-1D30-4524-8A33-FBEE8C290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85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9D64-A9C5-4E3E-9063-4AFC00FB7805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0838-1D30-4524-8A33-FBEE8C290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02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9D64-A9C5-4E3E-9063-4AFC00FB7805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0838-1D30-4524-8A33-FBEE8C290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80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9D64-A9C5-4E3E-9063-4AFC00FB7805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0838-1D30-4524-8A33-FBEE8C290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798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9D64-A9C5-4E3E-9063-4AFC00FB7805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0838-1D30-4524-8A33-FBEE8C290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409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FBF9D64-A9C5-4E3E-9063-4AFC00FB7805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0838-1D30-4524-8A33-FBEE8C290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34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FBF9D64-A9C5-4E3E-9063-4AFC00FB7805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0838-1D30-4524-8A33-FBEE8C290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98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9D64-A9C5-4E3E-9063-4AFC00FB7805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0838-1D30-4524-8A33-FBEE8C290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11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9D64-A9C5-4E3E-9063-4AFC00FB7805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0838-1D30-4524-8A33-FBEE8C290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052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9D64-A9C5-4E3E-9063-4AFC00FB7805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0838-1D30-4524-8A33-FBEE8C290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92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9D64-A9C5-4E3E-9063-4AFC00FB7805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0838-1D30-4524-8A33-FBEE8C290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51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9D64-A9C5-4E3E-9063-4AFC00FB7805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0838-1D30-4524-8A33-FBEE8C290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71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9D64-A9C5-4E3E-9063-4AFC00FB7805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0838-1D30-4524-8A33-FBEE8C290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731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9D64-A9C5-4E3E-9063-4AFC00FB7805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0838-1D30-4524-8A33-FBEE8C290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95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9D64-A9C5-4E3E-9063-4AFC00FB7805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0838-1D30-4524-8A33-FBEE8C290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390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FBF9D64-A9C5-4E3E-9063-4AFC00FB7805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A3530838-1D30-4524-8A33-FBEE8C290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33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Εργαστήριο στην Κλινική Ψυχολογία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980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Πλαίσια άσκησης της Κλινικής Ψυχολογίας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966" y="2186351"/>
            <a:ext cx="10748889" cy="4603310"/>
          </a:xfrm>
        </p:spPr>
        <p:txBody>
          <a:bodyPr>
            <a:normAutofit fontScale="62500" lnSpcReduction="20000"/>
          </a:bodyPr>
          <a:lstStyle/>
          <a:p>
            <a:r>
              <a:rPr lang="el-GR" dirty="0"/>
              <a:t>Κέντρα Ψυχικής Υγείας</a:t>
            </a:r>
          </a:p>
          <a:p>
            <a:r>
              <a:rPr lang="el-GR" dirty="0"/>
              <a:t>Κέντρα Απεξάρτησης</a:t>
            </a:r>
          </a:p>
          <a:p>
            <a:r>
              <a:rPr lang="el-GR" dirty="0"/>
              <a:t>Κέντρα Πρόληψης</a:t>
            </a:r>
          </a:p>
          <a:p>
            <a:r>
              <a:rPr lang="el-GR" dirty="0"/>
              <a:t>Ψυχιατρικά τμήματα Γενικών Νοσοκομείων</a:t>
            </a:r>
          </a:p>
          <a:p>
            <a:r>
              <a:rPr lang="el-GR" dirty="0"/>
              <a:t>Ψυχιατρικά Νοσοκομεία/Κλινικές</a:t>
            </a:r>
            <a:endParaRPr lang="en-GB" dirty="0"/>
          </a:p>
          <a:p>
            <a:r>
              <a:rPr lang="el-GR" dirty="0"/>
              <a:t>Δομές φιλοξενίας ψυχιατρικών ασθενών διαμερίσματα/ξενώνες/οικοτροφεία</a:t>
            </a:r>
          </a:p>
          <a:p>
            <a:r>
              <a:rPr lang="el-GR" dirty="0"/>
              <a:t>Κινητές μονάδες ψυχικής υγείας</a:t>
            </a:r>
          </a:p>
          <a:p>
            <a:r>
              <a:rPr lang="el-GR" dirty="0"/>
              <a:t>Σχολεία γενικής και ειδικής εκπαίδευσης</a:t>
            </a:r>
          </a:p>
          <a:p>
            <a:r>
              <a:rPr lang="el-GR" dirty="0"/>
              <a:t>Ιδιωτικά κέντρα ειδικών θεραπειών</a:t>
            </a:r>
          </a:p>
          <a:p>
            <a:r>
              <a:rPr lang="el-GR" dirty="0"/>
              <a:t>Δομές υποστήριξης κακοποιημένων γυναικών</a:t>
            </a:r>
          </a:p>
          <a:p>
            <a:r>
              <a:rPr lang="el-GR" dirty="0"/>
              <a:t>Δομές φιλοξενίας προσφύγων/μεταναστών</a:t>
            </a:r>
          </a:p>
          <a:p>
            <a:r>
              <a:rPr lang="el-GR" dirty="0"/>
              <a:t>Κέντρα ημέρας</a:t>
            </a:r>
          </a:p>
          <a:p>
            <a:r>
              <a:rPr lang="el-GR" dirty="0"/>
              <a:t>Κέντρα υποστήριξης ΑΜΕΑ</a:t>
            </a:r>
          </a:p>
          <a:p>
            <a:r>
              <a:rPr lang="el-GR" dirty="0"/>
              <a:t>ΜΚΟ με διάφορα αντικείμενα</a:t>
            </a:r>
          </a:p>
          <a:p>
            <a:r>
              <a:rPr lang="el-GR" dirty="0"/>
              <a:t>Πανεπιστήμια</a:t>
            </a:r>
          </a:p>
          <a:p>
            <a:r>
              <a:rPr lang="el-GR" dirty="0"/>
              <a:t>Κέντρα κράτησης/φυλακές</a:t>
            </a:r>
          </a:p>
          <a:p>
            <a:r>
              <a:rPr lang="el-GR" dirty="0"/>
              <a:t>Ιδιωτική άσκηση επαγγέλματος</a:t>
            </a:r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450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249" y="446661"/>
            <a:ext cx="10515600" cy="1325563"/>
          </a:xfrm>
        </p:spPr>
        <p:txBody>
          <a:bodyPr>
            <a:normAutofit/>
          </a:bodyPr>
          <a:lstStyle/>
          <a:p>
            <a:r>
              <a:rPr lang="el-GR" dirty="0"/>
              <a:t>Ψυχιατρικά νοσοκομεία: δίκτυο υπηρεσιών. Ένα παράδειγμα (ΨΝΘ)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111" y="2195421"/>
            <a:ext cx="11213123" cy="5866228"/>
          </a:xfrm>
        </p:spPr>
        <p:txBody>
          <a:bodyPr>
            <a:normAutofit fontScale="85000" lnSpcReduction="20000"/>
          </a:bodyPr>
          <a:lstStyle/>
          <a:p>
            <a:r>
              <a:rPr lang="el-GR" b="1" dirty="0"/>
              <a:t>Υπηρεσίες για τον πολίτη</a:t>
            </a:r>
          </a:p>
          <a:p>
            <a:r>
              <a:rPr lang="el-GR" dirty="0"/>
              <a:t>Γραφείο Προστασίας Δικαιωμάτων Ληπτών Υπηρεσιών Υγείας</a:t>
            </a:r>
          </a:p>
          <a:p>
            <a:r>
              <a:rPr lang="el-GR" dirty="0"/>
              <a:t>Εξωτερικά </a:t>
            </a:r>
            <a:r>
              <a:rPr lang="el-GR" dirty="0" err="1"/>
              <a:t>Iατρεία</a:t>
            </a:r>
            <a:r>
              <a:rPr lang="el-GR" dirty="0"/>
              <a:t> – Περιστατικά Ειδικοτήτων</a:t>
            </a:r>
          </a:p>
          <a:p>
            <a:r>
              <a:rPr lang="el-GR" dirty="0"/>
              <a:t>Εξωτερικά </a:t>
            </a:r>
            <a:r>
              <a:rPr lang="el-GR" dirty="0" err="1"/>
              <a:t>Iατρεία</a:t>
            </a:r>
            <a:r>
              <a:rPr lang="el-GR" dirty="0"/>
              <a:t> – Ψυχιατρικά Περιστατικά</a:t>
            </a:r>
          </a:p>
          <a:p>
            <a:r>
              <a:rPr lang="el-GR" dirty="0"/>
              <a:t>Επείγοντα Περιστατικά</a:t>
            </a:r>
          </a:p>
          <a:p>
            <a:r>
              <a:rPr lang="el-GR" dirty="0"/>
              <a:t>Ολοήμερη λειτουργία Νοσοκομείου</a:t>
            </a:r>
          </a:p>
          <a:p>
            <a:r>
              <a:rPr lang="el-GR" dirty="0"/>
              <a:t>Συμβουλευτικός Σταθμός Ψυχολόγων</a:t>
            </a:r>
          </a:p>
          <a:p>
            <a:r>
              <a:rPr lang="el-GR" dirty="0"/>
              <a:t>Κινητή Μονάδα Ψυχικής Υγείας Παιδιών-Εφήβων</a:t>
            </a:r>
          </a:p>
          <a:p>
            <a:r>
              <a:rPr lang="el-GR" dirty="0"/>
              <a:t>Εξωτερικά Ψυχοθεραπευτικά Ιατρεία</a:t>
            </a:r>
          </a:p>
          <a:p>
            <a:endParaRPr lang="el-GR" b="1" dirty="0"/>
          </a:p>
          <a:p>
            <a:r>
              <a:rPr lang="el-GR" b="1" dirty="0" err="1"/>
              <a:t>Κοινoτική</a:t>
            </a:r>
            <a:r>
              <a:rPr lang="el-GR" b="1" dirty="0"/>
              <a:t> φροντίδα</a:t>
            </a:r>
          </a:p>
          <a:p>
            <a:r>
              <a:rPr lang="el-GR" dirty="0"/>
              <a:t>Κέντρα Ψυχικής Υγείας</a:t>
            </a:r>
          </a:p>
          <a:p>
            <a:r>
              <a:rPr lang="el-GR" dirty="0" err="1"/>
              <a:t>Ιατροπαιδαγωγικό</a:t>
            </a:r>
            <a:r>
              <a:rPr lang="el-GR" dirty="0"/>
              <a:t> Κέντρο</a:t>
            </a:r>
          </a:p>
          <a:p>
            <a:r>
              <a:rPr lang="el-GR" dirty="0"/>
              <a:t>Τμήμα ψυχοθεραπείας και στήριξης της οικογένειας</a:t>
            </a:r>
          </a:p>
          <a:p>
            <a:r>
              <a:rPr lang="el-GR" dirty="0"/>
              <a:t>ΟΨΣΑΤ Α΄ &amp; ΟΨΣΑΤ Β΄</a:t>
            </a:r>
          </a:p>
          <a:p>
            <a:r>
              <a:rPr lang="el-GR" dirty="0"/>
              <a:t>ΟΨΣΕΤ Α΄ &amp; ΟΨΣΕΤ Β΄</a:t>
            </a:r>
          </a:p>
          <a:p>
            <a:r>
              <a:rPr lang="el-GR" dirty="0"/>
              <a:t>Κέντρο Ημέρας</a:t>
            </a:r>
          </a:p>
          <a:p>
            <a:r>
              <a:rPr lang="el-GR" dirty="0"/>
              <a:t>Κοινωνική Λέσχη</a:t>
            </a:r>
          </a:p>
          <a:p>
            <a:r>
              <a:rPr lang="el-GR" dirty="0"/>
              <a:t>Κέντρο Ημερήσιας Απασχόλησης Ατόμων με Διαταραχές Μνήμης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22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Ψυχιατρικό τμήμα Γενικού Νοσοκομείου : παράδειγμα-Ιπποκράτειο.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Ψυχιατρικό Τμήμα ΕΣΥ</a:t>
            </a:r>
          </a:p>
          <a:p>
            <a:r>
              <a:rPr lang="el-GR" dirty="0"/>
              <a:t>Το Ψυχιατρικό Τμήμα Ενηλίκων δέχεται στα Εξωτερικά του Ιατρεία, περιστατικά με ψυχιατρικό πρόβλημα.</a:t>
            </a:r>
            <a:br>
              <a:rPr lang="el-GR" dirty="0"/>
            </a:br>
            <a:r>
              <a:rPr lang="el-GR" dirty="0"/>
              <a:t>Παρέχει θεραπεία φαρμακευτική, ψυχοθεραπευτική (ατομική, υποστηρικτική και ψυχαναλυτική ψυχοθεραπεία) και ακόμα Συμβουλευτική σε ατομικά προβλήματα και σε προβλήματα σχέσης.</a:t>
            </a:r>
            <a:br>
              <a:rPr lang="el-GR" dirty="0"/>
            </a:br>
            <a:r>
              <a:rPr lang="el-GR" dirty="0"/>
              <a:t>Συνεργάζεται με τις Κλινικές και τα Τμήματα του Νοσοκομείου, στα πλαίσια της Διασυνδετικής Ψυχιατρικής.</a:t>
            </a:r>
          </a:p>
          <a:p>
            <a:r>
              <a:rPr lang="el-GR" dirty="0"/>
              <a:t>Προάγει την Αγωγή και Ευαισθητοποίηση της Κοινότητας, στα θέματα Ψυχικής Υγείας.</a:t>
            </a:r>
            <a:br>
              <a:rPr lang="el-GR" dirty="0"/>
            </a:br>
            <a:r>
              <a:rPr lang="el-GR" dirty="0"/>
              <a:t>Ασκεί Πρωτοβάθμια Περίθαλψη, για έγκαιρη διάγνωση, έγκαιρη έναρξη θεραπείας και πρόληψη υποτροπών, στα Εξωτερικά Ιατρεία του, στη Διασυνδετική  και στα Κέντρα Υγείας της περιφέρειάς μας. </a:t>
            </a:r>
          </a:p>
          <a:p>
            <a:r>
              <a:rPr lang="el-GR" dirty="0"/>
              <a:t>Συμβάλει στην εκπαίδευση των Ειδικευομένων (Ψυχιάτρων, Ιατρών Γενικής Ιατρικής και άλλων Ειδικοτήτων).</a:t>
            </a:r>
            <a:br>
              <a:rPr lang="el-GR" dirty="0"/>
            </a:br>
            <a:r>
              <a:rPr lang="el-GR" dirty="0"/>
              <a:t>Συμβάλει στην εκπαίδευση των Νοσηλευτών, στην Ειδικότητα της Χειρουργικής.</a:t>
            </a:r>
            <a:br>
              <a:rPr lang="el-GR" dirty="0"/>
            </a:br>
            <a:r>
              <a:rPr lang="el-GR" dirty="0"/>
              <a:t>Διοργανώνει εξειδικευμένα Σεμινάρια.</a:t>
            </a:r>
          </a:p>
          <a:p>
            <a:r>
              <a:rPr lang="el-GR" u="sng" dirty="0"/>
              <a:t>Δρομολογούνται προσπάθειες, για την απόκτηση Ψυχολόγου</a:t>
            </a:r>
            <a:r>
              <a:rPr lang="el-GR" dirty="0"/>
              <a:t>, ειδικευμένου στα Ψυχομετρικά </a:t>
            </a:r>
            <a:r>
              <a:rPr lang="el-GR" dirty="0" err="1"/>
              <a:t>τέστ</a:t>
            </a:r>
            <a:r>
              <a:rPr lang="el-GR" dirty="0"/>
              <a:t> και γίνονται ενέργειες για την δημιουργία Ψυχιατρικής κλινικής στο Νοσοκομείο.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059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Κέντρα Ψυχικής Υγείας</a:t>
            </a:r>
            <a:br>
              <a:rPr lang="el-G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046" y="1825624"/>
            <a:ext cx="10720754" cy="4842461"/>
          </a:xfrm>
        </p:spPr>
        <p:txBody>
          <a:bodyPr>
            <a:normAutofit lnSpcReduction="10000"/>
          </a:bodyPr>
          <a:lstStyle/>
          <a:p>
            <a:r>
              <a:rPr lang="el-GR" dirty="0"/>
              <a:t>Σύμφωνα με τις αρχές της ψυχιατρικής μεταρρύθμισης, τα Κέντρα Ψυχικής Υγείας αποτελούν τον πυρήνα της κοινοτικής φροντίδας της ψυχικής υγείας. Στόχοι τους είναι η πρόληψη και θεραπεία των ψυχικών διαταραχών, η συνεχιζόμενη φροντίδα και ψυχοκοινωνική αποκατάσταση των ψυχικά πασχόντων, η ευαισθητοποίηση και αγωγή της κοινότητας σε θέματα ψυχικής υγείας, η εκπαίδευση και η έρευνα.</a:t>
            </a:r>
          </a:p>
          <a:p>
            <a:r>
              <a:rPr lang="el-GR" dirty="0"/>
              <a:t>Ποιοι μπορούν να απευθυνθούν στο ΚΨΥ</a:t>
            </a:r>
          </a:p>
          <a:p>
            <a:r>
              <a:rPr lang="el-GR" dirty="0"/>
              <a:t>Το ΚΨΥ παρέχει δωρεάν υπηρεσίες στους κατοίκους των δήμων. Στο ΚΨΥ μπορούν να απευθυνθούν ενήλικες (&gt;18 ετών), ανεξαρτήτως ασφαλιστικού φορέα, που αντιμετωπίζουν προβλήματα ψυχικής υγείας, εκτός από εξάρτηση από </a:t>
            </a:r>
            <a:r>
              <a:rPr lang="el-GR" dirty="0" err="1"/>
              <a:t>ψυχοδραστικές</a:t>
            </a:r>
            <a:r>
              <a:rPr lang="el-GR" dirty="0"/>
              <a:t> ουσίες (αλκοόλ, χασίς, ηρωίνη </a:t>
            </a:r>
            <a:r>
              <a:rPr lang="el-GR" dirty="0" err="1"/>
              <a:t>κ.α</a:t>
            </a:r>
            <a:r>
              <a:rPr lang="el-GR" dirty="0"/>
              <a:t>) οι οποίοι παραπέμπονται σε εξειδικευμένες υπηρεσίες του Ψ.Ν.Θ.</a:t>
            </a:r>
          </a:p>
          <a:p>
            <a:r>
              <a:rPr lang="el-GR" dirty="0"/>
              <a:t>Παιδιά και έφηβοι με προβλήματα σχέσεων ή συμπεριφοράς αντιμετωπίζονται μόνο στα πλαίσια Οικογενειακής θεραπείας. Στο ΚΨΥ δεν υπάρχει Παιδοψυχιατρική Υπηρεσία, οπότε δεν υπάρχει δυνατότητα διάγνωσης και παρακολούθησης </a:t>
            </a:r>
            <a:r>
              <a:rPr lang="el-GR" dirty="0" err="1"/>
              <a:t>παιδοψυχιατρικών</a:t>
            </a:r>
            <a:r>
              <a:rPr lang="el-GR" dirty="0"/>
              <a:t> προβλημάτων. Επιπρόσθετα για παιδιά και εφήβους με κάποιες από τις διαταραχές λόγου-ομιλίας-επικοινωνίας (π.χ. τραυλισμός, φωνολογικές) προσφέρεται </a:t>
            </a:r>
            <a:r>
              <a:rPr lang="el-GR" dirty="0" err="1"/>
              <a:t>λογοθεραπεία</a:t>
            </a:r>
            <a:r>
              <a:rPr lang="el-GR" dirty="0"/>
              <a:t>, αλλά το ΚΨΥ δεν είναι πιστοποιημένο και δεν μπορεί να προσφέρει πλήρη αξιολόγηση για μαθησιακές δυσκολίες (π.χ. δυσλεξία, ΔΕΠΥ).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099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ΚΨΥ: Παρεχόμενες υπηρεσίες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505" y="1825624"/>
            <a:ext cx="10833295" cy="4856529"/>
          </a:xfrm>
        </p:spPr>
        <p:txBody>
          <a:bodyPr>
            <a:normAutofit fontScale="62500" lnSpcReduction="20000"/>
          </a:bodyPr>
          <a:lstStyle/>
          <a:p>
            <a:r>
              <a:rPr lang="el-GR" dirty="0"/>
              <a:t>Στο ΚΨΥ συνεργάζονται όλες οι αναγκαίες ειδικότητες ώστε να εξασφαλίζεται κάθε φορά η κατάλληλη θεραπευτική παρέμβαση, ανάλογα με τις ανάγκες του ωφελούμενου. Οι υπηρεσίες που παρέχονται περιλαμβάνουν:</a:t>
            </a:r>
          </a:p>
          <a:p>
            <a:r>
              <a:rPr lang="el-GR" b="1" dirty="0"/>
              <a:t>Ψυχιατρική διάγνωση και θεραπευτική αντιμετώπιση</a:t>
            </a:r>
            <a:r>
              <a:rPr lang="el-GR" dirty="0"/>
              <a:t>. Απευθύνεται σε ενήλικες με συμπτώματα ψυχικής διαταραχής (πχ άγχος, κατάθλιψη, φοβίες, έμμονες ιδέες) ή/και με προβλήματα στις διαπροσωπικές σχέσεις. Δεν αναλαμβάνονται περιστατικά με δυσκολίες σχετιζόμενες με τη χρήση </a:t>
            </a:r>
            <a:r>
              <a:rPr lang="el-GR" dirty="0" err="1"/>
              <a:t>ψυχοδραστικών</a:t>
            </a:r>
            <a:r>
              <a:rPr lang="el-GR" dirty="0"/>
              <a:t> ουσιών (αλκοόλ, ηρωίνη, χασίς </a:t>
            </a:r>
            <a:r>
              <a:rPr lang="el-GR" dirty="0" err="1"/>
              <a:t>κτλ</a:t>
            </a:r>
            <a:r>
              <a:rPr lang="el-GR" dirty="0"/>
              <a:t>)</a:t>
            </a:r>
          </a:p>
          <a:p>
            <a:r>
              <a:rPr lang="el-GR" b="1" dirty="0"/>
              <a:t>Ψυχοθεραπευτικές παρεμβάσεις σε ατομικό επίπεδο</a:t>
            </a:r>
            <a:r>
              <a:rPr lang="el-GR" dirty="0"/>
              <a:t>, διαφορετικών κατευθύνσεων όπως Υποστηρικτική, Ψυχοδυναμική, Γνωστική-Αναλυτική, Γνωστική-</a:t>
            </a:r>
            <a:r>
              <a:rPr lang="el-GR" dirty="0" err="1"/>
              <a:t>Συμπεριφορική</a:t>
            </a:r>
            <a:r>
              <a:rPr lang="el-GR" dirty="0"/>
              <a:t> ή Συστημική.</a:t>
            </a:r>
          </a:p>
          <a:p>
            <a:r>
              <a:rPr lang="el-GR" b="1" dirty="0"/>
              <a:t>Οικογενειακή θεραπεία – θεραπεία ζεύγους</a:t>
            </a:r>
            <a:r>
              <a:rPr lang="el-GR" dirty="0"/>
              <a:t>. Είναι κατάλληλη για καταστάσεις όπως: συγκρούσεις γονιού-παιδιού, προβλήματα ανάμεσα στα αδέλφια, χωρισμός, διαζύγιο, βία και κακοποίηση στην οικογένεια, επίδραση μιας αρρώστιας ή ενός θανάτου στην οικογένεια κ.α. Διευκολύνει τα μέλη μιας οικογένειας να διερευνήσουν συναισθήματα και σκέψεις που τους δυσκολεύουν, να κατανοήσουν ο ένας την εμπειρία, τις απόψεις και τις ανάγκες του άλλου και να κάνουν χρήσιμες αλλαγές στις σχέσεις και τις ζωές του.</a:t>
            </a:r>
          </a:p>
          <a:p>
            <a:r>
              <a:rPr lang="el-GR" b="1" dirty="0"/>
              <a:t>Συνεχιζόμενη, ολοκληρωμένη φροντίδα </a:t>
            </a:r>
            <a:r>
              <a:rPr lang="el-GR" dirty="0"/>
              <a:t>ασθενών με σοβαρές ψυχικές διαταραχές και ιστορικό νοσηλειών (ψυχιατρική παρακολούθηση, ρύθμιση φαρμακευτικής αγωγής, επισκέψεις κατ’ </a:t>
            </a:r>
            <a:r>
              <a:rPr lang="el-GR" dirty="0" err="1"/>
              <a:t>οίκον</a:t>
            </a:r>
            <a:r>
              <a:rPr lang="el-GR" dirty="0"/>
              <a:t> </a:t>
            </a:r>
            <a:r>
              <a:rPr lang="el-GR" dirty="0" err="1"/>
              <a:t>κ.α</a:t>
            </a:r>
            <a:r>
              <a:rPr lang="el-GR" dirty="0"/>
              <a:t>).</a:t>
            </a:r>
          </a:p>
          <a:p>
            <a:r>
              <a:rPr lang="el-GR" b="1" dirty="0"/>
              <a:t>Ομάδες </a:t>
            </a:r>
            <a:r>
              <a:rPr lang="el-GR" b="1" dirty="0" err="1"/>
              <a:t>ψυχοεκπαίδευσης</a:t>
            </a:r>
            <a:r>
              <a:rPr lang="el-GR" dirty="0"/>
              <a:t> για ασθενείς με σοβαρά προβλήματα ψυχικής υγείας και για τους φροντιστές τους</a:t>
            </a:r>
          </a:p>
          <a:p>
            <a:r>
              <a:rPr lang="el-GR" b="1" dirty="0"/>
              <a:t>Υπηρεσίες </a:t>
            </a:r>
            <a:r>
              <a:rPr lang="el-GR" b="1" dirty="0" err="1"/>
              <a:t>λογοθεραπείας</a:t>
            </a:r>
            <a:r>
              <a:rPr lang="el-GR" dirty="0"/>
              <a:t>. Προσφέρεται διάγνωση και αντιμετώπιση κάποιων διαταραχών λόγου-ομιλίας (τραυλισμός, φωνολογικές διαταραχές) σε παιδιά αλλά και σε ενήλικες. Επισημαίνεται πως η απουσία </a:t>
            </a:r>
            <a:r>
              <a:rPr lang="el-GR" dirty="0" err="1"/>
              <a:t>Παιδοψυχιάτρου</a:t>
            </a:r>
            <a:r>
              <a:rPr lang="el-GR" dirty="0"/>
              <a:t> και εξειδικευμένης ομάδας στο ΚΨΥ, καθιστά αδύνατη τη διάγνωση και αντιμετώπιση μαθησιακών διαταραχών και διαταραχών επικοινωνίας και άλλων αναπτυξιακών δυσκολιών που εμφανίζουν τα παιδιά.</a:t>
            </a:r>
          </a:p>
          <a:p>
            <a:r>
              <a:rPr lang="el-GR" dirty="0"/>
              <a:t>Το ΚΨΥ είναι σε συνεχή, ανοιχτή επικοινωνία με την κοινότητα για την </a:t>
            </a:r>
            <a:r>
              <a:rPr lang="el-GR" b="1" dirty="0"/>
              <a:t>ενημέρωση και ευαισθητοποίηση του κοινού σε θέματα ψυχικής υγείας</a:t>
            </a:r>
            <a:r>
              <a:rPr lang="el-GR" dirty="0"/>
              <a:t> και συγκεκριμένα:</a:t>
            </a:r>
          </a:p>
          <a:p>
            <a:r>
              <a:rPr lang="el-GR" dirty="0"/>
              <a:t>Ενημέρωση για την πρόληψη και την έγκαιρη αντιμετώπιση των ψυχικών διαταραχών</a:t>
            </a:r>
          </a:p>
          <a:p>
            <a:r>
              <a:rPr lang="el-GR" dirty="0"/>
              <a:t>Ενημέρωση για τις υπάρχουσες υπηρεσίες και δυνατότητες θεραπευτικών παρεμβάσεων</a:t>
            </a:r>
          </a:p>
          <a:p>
            <a:r>
              <a:rPr lang="el-GR" dirty="0"/>
              <a:t>Καταπολέμηση του στίγματος γύρω από την ψυχική ασθένεια και τον ψυχιατρικό ασθενή</a:t>
            </a:r>
          </a:p>
          <a:p>
            <a:r>
              <a:rPr lang="el-GR" dirty="0"/>
              <a:t>Για το σκοπό αυτό το ΚΨΥ συνεργάζεται με κοινοτικούς φορείς (ΚΑΠΗ, Συμβουλευτικοί Σταθμοί, Λαϊκό Πανεπιστήμιο </a:t>
            </a:r>
            <a:r>
              <a:rPr lang="el-GR" dirty="0" err="1"/>
              <a:t>κτλ</a:t>
            </a:r>
            <a:r>
              <a:rPr lang="el-GR" dirty="0"/>
              <a:t>), με Σχολεία και Πανεπιστημιακά Τμήματα, με ειδικές υπηρεσίες (πχ Αστυνομία) κα.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277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ΚΨΥ: Εκπαίδευση – Έρευνα</a:t>
            </a:r>
            <a:br>
              <a:rPr lang="el-G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Το εκπαιδευτικό πρόγραμμα του ΚΨΥ περιλαμβάνει </a:t>
            </a:r>
            <a:r>
              <a:rPr lang="el-GR" b="1" dirty="0"/>
              <a:t>σεμινάρια Ψυχοδιαγνωστικής, Ψυχοδυναμικής Θεώρησης στην Ψυχιατρική, Γνωστικής – Αναλυτικής Ψυχοθεραπείας, Γνωστικής – </a:t>
            </a:r>
            <a:r>
              <a:rPr lang="el-GR" b="1" dirty="0" err="1"/>
              <a:t>Συμπεριφορικής</a:t>
            </a:r>
            <a:r>
              <a:rPr lang="el-GR" b="1" dirty="0"/>
              <a:t> θεραπείας, Οικογενειακής Συστημικής θεραπείας, Ψυχομετρικών Δοκιμασιών</a:t>
            </a:r>
            <a:r>
              <a:rPr lang="el-GR" dirty="0"/>
              <a:t>. Μετά την ολοκλήρωση του θεωρητικού μέρους του σεμιναρίου, ανατίθενται στους εκπαιδευόμενους περιστατικά υπό επίβλεψη.</a:t>
            </a:r>
          </a:p>
          <a:p>
            <a:r>
              <a:rPr lang="el-GR" dirty="0"/>
              <a:t>Απευθύνεται </a:t>
            </a:r>
            <a:r>
              <a:rPr lang="el-GR" b="1" dirty="0"/>
              <a:t>κυρίως</a:t>
            </a:r>
            <a:r>
              <a:rPr lang="el-GR" dirty="0"/>
              <a:t> στους ειδικευόμενους στην ψυχιατρική γιατρούς του ΨΝΘ αλλά και – κατόπιν συνεννόησης – σε άλλους επαγγελματίες ψυχικής υγείας (ψυχολόγους, κοινωνικούς λειτουργούς, νοσηλευτές </a:t>
            </a:r>
            <a:r>
              <a:rPr lang="el-GR" dirty="0" err="1"/>
              <a:t>κτλ</a:t>
            </a:r>
            <a:r>
              <a:rPr lang="el-GR" dirty="0"/>
              <a:t>) του ΨΝΘ.</a:t>
            </a:r>
          </a:p>
          <a:p>
            <a:r>
              <a:rPr lang="el-GR" dirty="0"/>
              <a:t>Το ΚΨΥ συνεργάζεται επίσης με Τμήματα Ψυχολογίας, για την πρακτική άσκηση φοιτητών ψυχολογίας</a:t>
            </a:r>
          </a:p>
          <a:p>
            <a:r>
              <a:rPr lang="el-GR" dirty="0"/>
              <a:t>Το ΚΨΥ έχει να παρουσιάσει ένα </a:t>
            </a:r>
            <a:r>
              <a:rPr lang="el-GR" b="1" dirty="0"/>
              <a:t>πλούσιο ερευνητικό έργο</a:t>
            </a:r>
            <a:r>
              <a:rPr lang="el-GR" dirty="0"/>
              <a:t>, με ανακοινώσεις σε ελληνικά και διεθνή συνέδρια, με εισηγήσεις σε ημερίδες και δημοσιεύσεις σε έγκυρα επιστημονικά περιοδικά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25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Κέντρα Ημέρας.  Παράδειγμα: Εστία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59" y="1690688"/>
            <a:ext cx="10988041" cy="6344529"/>
          </a:xfrm>
        </p:spPr>
        <p:txBody>
          <a:bodyPr>
            <a:normAutofit fontScale="70000" lnSpcReduction="20000"/>
          </a:bodyPr>
          <a:lstStyle/>
          <a:p>
            <a:br>
              <a:rPr lang="el-GR" dirty="0"/>
            </a:br>
            <a:r>
              <a:rPr lang="el-GR" dirty="0"/>
              <a:t>Το Κέντρο Ημέρας Εστία είναι Μονάδα Ψυχοκοινωνικής Αποκατάστασης και ανήκει στο δίκτυο κοινοτικών </a:t>
            </a:r>
            <a:r>
              <a:rPr lang="el-GR" dirty="0" err="1"/>
              <a:t>επανενταξιακών</a:t>
            </a:r>
            <a:r>
              <a:rPr lang="el-GR" dirty="0"/>
              <a:t> υπηρεσιών ψυχικής υγείας. Προσφέρει ένα δημιουργικό περιβάλλον με ομαδικές κυρίως δραστηριότητες και απευθύνεται σε άτομα που ζουν στην κοινότητα και έχουν ιστορικό ψυχικής διαταραχής με σοβαρά  ψυχοκοινωνικά προβλήματα.</a:t>
            </a:r>
          </a:p>
          <a:p>
            <a:r>
              <a:rPr lang="el-GR" dirty="0"/>
              <a:t>Τα άτομα που πρόκειται να γίνουν μέλη του Κέντρου Ημέρας Εστία διαμένουν στην ανατολική Θεσσαλονίκη ή όμορες  περιοχές της κεντρικής Θεσσαλονίκης και παραπέμπονται από υπηρεσία, φορέα ή ιδιώτη που έχει τη θεραπευτική ιατρική φροντίδα τους.</a:t>
            </a:r>
          </a:p>
          <a:p>
            <a:r>
              <a:rPr lang="el-GR" dirty="0"/>
              <a:t>Η παραπομπή γίνεται με επικοινωνία και συμπλήρωση παραπεμπτικού σημειώματος, η πρώτη συνάντηση με τον ενδιαφερόμενο πραγματοποιείται μετά από ραντεβού και η ένταξη στις θεραπευτικές δραστηριότητες του Κέντρου Ημέρας αποφασίζεται από τη θεραπευτική ομάδα σε συνεργασία με τον </a:t>
            </a:r>
            <a:r>
              <a:rPr lang="el-GR" dirty="0" err="1"/>
              <a:t>παραπέμποντα</a:t>
            </a:r>
            <a:r>
              <a:rPr lang="el-GR" dirty="0"/>
              <a:t>. Παράγοντες αποκλεισμού αποτελούν η βίαιη </a:t>
            </a:r>
            <a:r>
              <a:rPr lang="el-GR" dirty="0" err="1"/>
              <a:t>αυτο</a:t>
            </a:r>
            <a:r>
              <a:rPr lang="el-GR" dirty="0"/>
              <a:t>- ή και </a:t>
            </a:r>
            <a:r>
              <a:rPr lang="el-GR" dirty="0" err="1"/>
              <a:t>ετεροκαταστροφική</a:t>
            </a:r>
            <a:r>
              <a:rPr lang="el-GR" dirty="0"/>
              <a:t> συμπεριφορά, καθώς και οι διαταραχές χρήσης αλκοόλ ή άλλων ουσιών.</a:t>
            </a:r>
          </a:p>
          <a:p>
            <a:r>
              <a:rPr lang="el-GR" dirty="0"/>
              <a:t>Η τυπική διάρκεια παρακολούθησης του προγράμματος είναι 18 μήνες, με δυνατότητα μέχρι και 6μηνης παράτασης.</a:t>
            </a:r>
          </a:p>
          <a:p>
            <a:r>
              <a:rPr lang="el-GR" dirty="0"/>
              <a:t>Η παροχή υπηρεσιών είναι δωρεάν.</a:t>
            </a:r>
          </a:p>
          <a:p>
            <a:r>
              <a:rPr lang="el-GR" dirty="0"/>
              <a:t>Το προσωπικό αποτελείται από επαγγελματίες ψυχικής υγείας διαφόρων ειδικοτήτων (ψυχολόγο, κοινωνικό λειτουργό, </a:t>
            </a:r>
            <a:r>
              <a:rPr lang="el-GR" dirty="0" err="1"/>
              <a:t>εργοθεραπευτή</a:t>
            </a:r>
            <a:r>
              <a:rPr lang="el-GR" dirty="0"/>
              <a:t>, ειδικό εκπαιδευτή, νοσηλευτή, ψυχίατρο ) και διοικητικούς υπαλλήλους. </a:t>
            </a:r>
          </a:p>
          <a:p>
            <a:r>
              <a:rPr lang="el-GR" dirty="0"/>
              <a:t>Τα προγράμματα που εφαρμόζονται στοχεύουν στην:</a:t>
            </a:r>
          </a:p>
          <a:p>
            <a:r>
              <a:rPr lang="el-GR" dirty="0"/>
              <a:t>Ενδυνάμωση των ατομικών και κοινωνικών ικανοτήτων και δεξιοτήτων του ατόμου - μέλους καθώς και βελτίωση των ελλειμματικών  δεξιοτήτων του.</a:t>
            </a:r>
          </a:p>
          <a:p>
            <a:r>
              <a:rPr lang="el-GR" dirty="0"/>
              <a:t>Ενθάρρυνση και ενίσχυση αλλαγών στις συμπεριφορές και συνήθειες που έχουν αποδειχθεί δυσλειτουργικές για το ίδιο το άτομο.</a:t>
            </a:r>
          </a:p>
          <a:p>
            <a:r>
              <a:rPr lang="el-GR" dirty="0"/>
              <a:t>Βελτίωση αυτοεκτίμησης και αυτοπεποίθησης.</a:t>
            </a:r>
          </a:p>
          <a:p>
            <a:r>
              <a:rPr lang="el-GR" dirty="0"/>
              <a:t>Συνεργασία με τους θεραπευτές των ατόμων και το τοπικό ή ευρύτερο δίκτυο υπηρεσιών ψυχικής υγείας. Υποβοήθηση της ακολουθούμενης θεραπευτικής αγωγής.</a:t>
            </a:r>
          </a:p>
          <a:p>
            <a:r>
              <a:rPr lang="el-GR" dirty="0"/>
              <a:t>Συνεργασία με εργασιακές δομές της κοινότητας.</a:t>
            </a:r>
          </a:p>
          <a:p>
            <a:r>
              <a:rPr lang="el-GR" dirty="0"/>
              <a:t>Συνεργασία με την οικογένεια, το γειτονικό και συγγενικό περιβάλλον, τους τοπικούς φορείς ( δήμοι, πολιτιστικοί και κοινωνικοί φορείς ).</a:t>
            </a:r>
          </a:p>
          <a:p>
            <a:r>
              <a:rPr lang="el-GR" dirty="0"/>
              <a:t>Απώτερος στόχος της λειτουργίας του Κέντρου Ημέρας Εστία είναι η ψυχοκοινωνική επανένταξη και λειτουργική αυτονόμηση των μελών του.</a:t>
            </a:r>
          </a:p>
          <a:p>
            <a:r>
              <a:rPr lang="el-GR" dirty="0"/>
              <a:t>Λειτουργεί καθημερινά εκτός Σαββάτου, Κυριακής και αργιών, από τις 8:00 π.μ. έως τις 3:00 μ.μ.. Πριν την αποχώρηση προσφέρεται γεύμα.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056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Κέντρα απεξάρτησης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Εντός Ψυχιατρικών Νοσοκομείων (π.χ. Αργώ, 18 Άνω)</a:t>
            </a:r>
          </a:p>
          <a:p>
            <a:endParaRPr lang="el-GR" dirty="0"/>
          </a:p>
          <a:p>
            <a:r>
              <a:rPr lang="el-GR" dirty="0"/>
              <a:t>ΚΕΘΕΑ</a:t>
            </a:r>
          </a:p>
          <a:p>
            <a:endParaRPr lang="el-GR" dirty="0"/>
          </a:p>
          <a:p>
            <a:r>
              <a:rPr lang="el-GR" dirty="0"/>
              <a:t>ΟΚΑΝΑ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97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Αίθουσα συσκέψεων &quot;Ιόν&quot;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ίθουσα συσκέψεων &quot;Ιόν&quot;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TM02900722[[fn=Αίθουσα συσκέψεων (Ιόντα)]]</Template>
  <TotalTime>13007</TotalTime>
  <Words>1400</Words>
  <Application>Microsoft Office PowerPoint</Application>
  <PresentationFormat>Ευρεία οθόνη</PresentationFormat>
  <Paragraphs>91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Αίθουσα συσκέψεων "Ιόν"</vt:lpstr>
      <vt:lpstr>Εργαστήριο στην Κλινική Ψυχολογία</vt:lpstr>
      <vt:lpstr>Πλαίσια άσκησης της Κλινικής Ψυχολογίας</vt:lpstr>
      <vt:lpstr>Ψυχιατρικά νοσοκομεία: δίκτυο υπηρεσιών. Ένα παράδειγμα (ΨΝΘ)</vt:lpstr>
      <vt:lpstr>Ψυχιατρικό τμήμα Γενικού Νοσοκομείου : παράδειγμα-Ιπποκράτειο.</vt:lpstr>
      <vt:lpstr>Κέντρα Ψυχικής Υγείας </vt:lpstr>
      <vt:lpstr>ΚΨΥ: Παρεχόμενες υπηρεσίες</vt:lpstr>
      <vt:lpstr>ΚΨΥ: Εκπαίδευση – Έρευνα </vt:lpstr>
      <vt:lpstr>Κέντρα Ημέρας.  Παράδειγμα: Εστία</vt:lpstr>
      <vt:lpstr>Κέντρα απεξάρτησης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Εργαστήριο στην Κλινική Ψυχολογία</dc:title>
  <dc:creator>FLORA AIKATERINI</dc:creator>
  <cp:lastModifiedBy>(a) ΦΛΩΡΑ ΑΙΚΑΤΕΡΙΝΗ</cp:lastModifiedBy>
  <cp:revision>13</cp:revision>
  <dcterms:created xsi:type="dcterms:W3CDTF">2021-02-02T22:30:55Z</dcterms:created>
  <dcterms:modified xsi:type="dcterms:W3CDTF">2025-03-11T08:15:54Z</dcterms:modified>
</cp:coreProperties>
</file>