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1"/>
  </p:notesMasterIdLst>
  <p:sldIdLst>
    <p:sldId id="256" r:id="rId2"/>
    <p:sldId id="264" r:id="rId3"/>
    <p:sldId id="260" r:id="rId4"/>
    <p:sldId id="261" r:id="rId5"/>
    <p:sldId id="258" r:id="rId6"/>
    <p:sldId id="265" r:id="rId7"/>
    <p:sldId id="269" r:id="rId8"/>
    <p:sldId id="266" r:id="rId9"/>
    <p:sldId id="270" r:id="rId10"/>
    <p:sldId id="279" r:id="rId11"/>
    <p:sldId id="262" r:id="rId12"/>
    <p:sldId id="268" r:id="rId13"/>
    <p:sldId id="263" r:id="rId14"/>
    <p:sldId id="257" r:id="rId15"/>
    <p:sldId id="275" r:id="rId16"/>
    <p:sldId id="27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tools.inspiringscience.eu/delivery/view/index.html?id=567aab18aded40c68e5355f73791f752&amp;t=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 custT="1"/>
      <dgm:spPr/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Επιμόρφωση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Ημερίδες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Επισκέψεις εκπαιδευτικών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Πρακτική άσκηση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Σεμινάρια επιμόρφωσης εν ενεργεία εκπαιδευτικών σχετικά με τις δυνατότητες της εκπαίδευσης στο μουσείο (ΤΜΘ &amp; ΝΟΗΣΙΣ</a:t>
          </a:r>
          <a:r>
            <a:rPr lang="el-GR" sz="1800" dirty="0" smtClean="0">
              <a:latin typeface="Cambria" pitchFamily="18" charset="0"/>
            </a:rPr>
            <a:t>)</a:t>
          </a:r>
          <a:endParaRPr lang="el-GR" sz="18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2D0FB2C4-A7D3-41A6-A486-AC1E6C47D8DC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για διδακτικά εργαλεία στην ιστοσελίδα του ΝΟΗΣΙΣ</a:t>
          </a:r>
          <a:endParaRPr lang="el-GR" sz="1600" dirty="0">
            <a:latin typeface="Cambria" pitchFamily="18" charset="0"/>
          </a:endParaRPr>
        </a:p>
      </dgm:t>
    </dgm:pt>
    <dgm:pt modelId="{7CE0FA1F-1A96-4C0C-9260-2E177998DA57}" type="parTrans" cxnId="{024D266B-55AA-4183-81AB-14541E42AA69}">
      <dgm:prSet/>
      <dgm:spPr/>
      <dgm:t>
        <a:bodyPr/>
        <a:lstStyle/>
        <a:p>
          <a:endParaRPr lang="el-GR"/>
        </a:p>
      </dgm:t>
    </dgm:pt>
    <dgm:pt modelId="{BD288B40-F437-4AEC-8CD6-D552151CBF3A}" type="sibTrans" cxnId="{024D266B-55AA-4183-81AB-14541E42AA69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  <dgm:t>
        <a:bodyPr/>
        <a:lstStyle/>
        <a:p>
          <a:endParaRPr lang="el-GR"/>
        </a:p>
      </dgm:t>
    </dgm:pt>
    <dgm:pt modelId="{76DCDBEE-5B65-430F-B47B-86FBD215F1B2}" type="sibTrans" cxnId="{B20A1BC3-2A06-436B-99C2-BC148744A4F5}">
      <dgm:prSet/>
      <dgm:spPr/>
      <dgm:t>
        <a:bodyPr/>
        <a:lstStyle/>
        <a:p>
          <a:endParaRPr lang="el-GR"/>
        </a:p>
      </dgm:t>
    </dgm:pt>
    <dgm:pt modelId="{1A17A4AF-CC63-4E44-972D-3DA98CBEBF7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γραφεία εκπαίδευσης</a:t>
          </a:r>
          <a:endParaRPr lang="el-GR" sz="1600" dirty="0">
            <a:latin typeface="Cambria" pitchFamily="18" charset="0"/>
          </a:endParaRPr>
        </a:p>
      </dgm:t>
    </dgm:pt>
    <dgm:pt modelId="{F11A7AAC-AC92-42F5-97AA-20B355F319FF}" type="parTrans" cxnId="{3208F78B-03F1-4FB5-8E29-0FD385B569F7}">
      <dgm:prSet/>
      <dgm:spPr/>
      <dgm:t>
        <a:bodyPr/>
        <a:lstStyle/>
        <a:p>
          <a:endParaRPr lang="el-GR"/>
        </a:p>
      </dgm:t>
    </dgm:pt>
    <dgm:pt modelId="{F177E9CB-B908-4F81-8152-A5902E3D6753}" type="sibTrans" cxnId="{3208F78B-03F1-4FB5-8E29-0FD385B569F7}">
      <dgm:prSet/>
      <dgm:spPr/>
      <dgm:t>
        <a:bodyPr/>
        <a:lstStyle/>
        <a:p>
          <a:endParaRPr lang="el-GR"/>
        </a:p>
      </dgm:t>
    </dgm:pt>
    <dgm:pt modelId="{47772721-1402-40A1-9ABB-406D1F8AD6E2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Υποδοχή φοιτητών από παιδαγωγικά τμήματα, σχολές θετικών επιστημών, </a:t>
          </a:r>
          <a:r>
            <a:rPr lang="el-GR" sz="1600" dirty="0" err="1" smtClean="0">
              <a:latin typeface="Cambria" pitchFamily="18" charset="0"/>
            </a:rPr>
            <a:t>κά</a:t>
          </a:r>
          <a:r>
            <a:rPr lang="el-GR" sz="1600" dirty="0" smtClean="0">
              <a:latin typeface="Cambria" pitchFamily="18" charset="0"/>
            </a:rPr>
            <a:t>. στο πλαίσιο εκπόνησης της πρακτικής τους άσκησης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  <dgm:t>
        <a:bodyPr/>
        <a:lstStyle/>
        <a:p>
          <a:endParaRPr lang="el-GR"/>
        </a:p>
      </dgm:t>
    </dgm:pt>
    <dgm:pt modelId="{0D3800B8-0282-4E3B-9A76-D83A8BE39ACC}" type="sibTrans" cxnId="{D2ABE428-CAFA-423C-B1EF-6392C225452E}">
      <dgm:prSet/>
      <dgm:spPr/>
      <dgm:t>
        <a:bodyPr/>
        <a:lstStyle/>
        <a:p>
          <a:endParaRPr lang="el-GR"/>
        </a:p>
      </dgm:t>
    </dgm:pt>
    <dgm:pt modelId="{D24694ED-0AC2-48A5-B79F-A8F91DA864BF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για θέματα σχετικά με την ασφάλεια των μαθητών</a:t>
          </a:r>
          <a:endParaRPr lang="el-GR" sz="1600" dirty="0">
            <a:latin typeface="Cambria" pitchFamily="18" charset="0"/>
          </a:endParaRPr>
        </a:p>
      </dgm:t>
    </dgm:pt>
    <dgm:pt modelId="{778A08DD-4D9F-4D81-B4D6-CF65DB56E2D4}" type="sibTrans" cxnId="{B5C7E552-0DA5-49F1-B133-F9E834330BDF}">
      <dgm:prSet/>
      <dgm:spPr/>
      <dgm:t>
        <a:bodyPr/>
        <a:lstStyle/>
        <a:p>
          <a:endParaRPr lang="el-GR"/>
        </a:p>
      </dgm:t>
    </dgm:pt>
    <dgm:pt modelId="{31CF095B-4C94-4598-957C-13B31B26BFA5}" type="parTrans" cxnId="{B5C7E552-0DA5-49F1-B133-F9E834330BDF}">
      <dgm:prSet/>
      <dgm:spPr/>
      <dgm:t>
        <a:bodyPr/>
        <a:lstStyle/>
        <a:p>
          <a:endParaRPr lang="el-GR"/>
        </a:p>
      </dgm:t>
    </dgm:pt>
    <dgm:pt modelId="{AD2E3F78-7417-4E52-BEA8-E0F7ABE95F19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8E9231DB-1B27-4A7C-8FD2-152C2287177F}" type="parTrans" cxnId="{C5BC45F1-F9C3-4D5F-B5B4-3584FA569471}">
      <dgm:prSet/>
      <dgm:spPr/>
      <dgm:t>
        <a:bodyPr/>
        <a:lstStyle/>
        <a:p>
          <a:endParaRPr lang="el-GR"/>
        </a:p>
      </dgm:t>
    </dgm:pt>
    <dgm:pt modelId="{803C97AA-1B8D-456E-BF26-F45F18CEF631}" type="sibTrans" cxnId="{C5BC45F1-F9C3-4D5F-B5B4-3584FA569471}">
      <dgm:prSet/>
      <dgm:spPr/>
      <dgm:t>
        <a:bodyPr/>
        <a:lstStyle/>
        <a:p>
          <a:endParaRPr lang="el-GR"/>
        </a:p>
      </dgm:t>
    </dgm:pt>
    <dgm:pt modelId="{E84B8BA4-9AAF-436D-B625-2AFE7967EBD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 για περιοδικές εκθέσεις και εκπαιδευτικά προγράμματα</a:t>
          </a:r>
          <a:endParaRPr lang="el-GR" sz="1600" dirty="0">
            <a:latin typeface="Cambria" pitchFamily="18" charset="0"/>
          </a:endParaRPr>
        </a:p>
      </dgm:t>
    </dgm:pt>
    <dgm:pt modelId="{FAC6FBED-341E-4393-A21B-26E31D21726F}" type="parTrans" cxnId="{361BD781-4ED8-49A7-992A-8D95934E5C3F}">
      <dgm:prSet/>
      <dgm:spPr/>
      <dgm:t>
        <a:bodyPr/>
        <a:lstStyle/>
        <a:p>
          <a:endParaRPr lang="el-GR"/>
        </a:p>
      </dgm:t>
    </dgm:pt>
    <dgm:pt modelId="{16AEE53B-6691-43DF-B082-12F8E126886A}" type="sibTrans" cxnId="{361BD781-4ED8-49A7-992A-8D95934E5C3F}">
      <dgm:prSet/>
      <dgm:spPr/>
      <dgm:t>
        <a:bodyPr/>
        <a:lstStyle/>
        <a:p>
          <a:endParaRPr lang="el-GR"/>
        </a:p>
      </dgm:t>
    </dgm:pt>
    <dgm:pt modelId="{60051D03-5C3A-45B8-8B01-B3C2F7491BE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FD3AF608-DF73-4FD5-BCBB-451E1EAF60CE}" type="parTrans" cxnId="{87EFCE90-FC2C-4E10-B689-8D610A800A8C}">
      <dgm:prSet/>
      <dgm:spPr/>
      <dgm:t>
        <a:bodyPr/>
        <a:lstStyle/>
        <a:p>
          <a:endParaRPr lang="el-GR"/>
        </a:p>
      </dgm:t>
    </dgm:pt>
    <dgm:pt modelId="{D4C9AF9C-CBF5-40FB-9697-8E6E49E9F58C}" type="sibTrans" cxnId="{87EFCE90-FC2C-4E10-B689-8D610A800A8C}">
      <dgm:prSet/>
      <dgm:spPr/>
      <dgm:t>
        <a:bodyPr/>
        <a:lstStyle/>
        <a:p>
          <a:endParaRPr lang="el-GR"/>
        </a:p>
      </dgm:t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C2B812B-8D40-4E7B-B676-B3670C89EFE1}" type="presOf" srcId="{60051D03-5C3A-45B8-8B01-B3C2F7491BEC}" destId="{692F52B8-EBD4-4C62-8466-D21627773648}" srcOrd="0" destOrd="1" presId="urn:microsoft.com/office/officeart/2005/8/layout/chevron2"/>
    <dgm:cxn modelId="{285A8BF8-C94D-426E-BCE6-6DCBFB367A45}" type="presOf" srcId="{D24694ED-0AC2-48A5-B79F-A8F91DA864BF}" destId="{692F52B8-EBD4-4C62-8466-D21627773648}" srcOrd="0" destOrd="3" presId="urn:microsoft.com/office/officeart/2005/8/layout/chevron2"/>
    <dgm:cxn modelId="{D1125123-592C-48F0-8A56-BF6D718EE672}" type="presOf" srcId="{AB35079E-9415-48A3-B166-C2BBE9DB129D}" destId="{692F52B8-EBD4-4C62-8466-D21627773648}" srcOrd="0" destOrd="6" presId="urn:microsoft.com/office/officeart/2005/8/layout/chevron2"/>
    <dgm:cxn modelId="{C5BC45F1-F9C3-4D5F-B5B4-3584FA569471}" srcId="{099E9332-52D3-475C-8038-C919658A79C9}" destId="{AD2E3F78-7417-4E52-BEA8-E0F7ABE95F19}" srcOrd="5" destOrd="0" parTransId="{8E9231DB-1B27-4A7C-8FD2-152C2287177F}" sibTransId="{803C97AA-1B8D-456E-BF26-F45F18CEF631}"/>
    <dgm:cxn modelId="{E922E77B-173D-429A-913A-48379CFAF84C}" type="presOf" srcId="{099E9332-52D3-475C-8038-C919658A79C9}" destId="{69A4C0BA-BA61-44B2-A716-8A488E599A45}" srcOrd="0" destOrd="0" presId="urn:microsoft.com/office/officeart/2005/8/layout/chevron2"/>
    <dgm:cxn modelId="{B20A1BC3-2A06-436B-99C2-BC148744A4F5}" srcId="{099E9332-52D3-475C-8038-C919658A79C9}" destId="{AEFDE3A9-D802-4BCC-A94E-B882689178B9}" srcOrd="0" destOrd="0" parTransId="{46272589-6DA3-4640-8A02-57415514B424}" sibTransId="{76DCDBEE-5B65-430F-B47B-86FBD215F1B2}"/>
    <dgm:cxn modelId="{AF6BBAE4-D043-466B-807B-47A4DB394EE0}" type="presOf" srcId="{D391C1A4-82B4-4040-B956-DB1FD0220AD4}" destId="{08D8833A-0643-4FCF-8A2E-6AB692A1A6E2}" srcOrd="0" destOrd="0" presId="urn:microsoft.com/office/officeart/2005/8/layout/chevron2"/>
    <dgm:cxn modelId="{E12F97A2-E63F-4B08-8399-D1285D079C8D}" type="presOf" srcId="{BC6E2BDC-11A8-4847-88B2-AC84BD66380A}" destId="{A72E6C7E-C34B-4D7D-93EA-E4A4C6F4A06A}" srcOrd="0" destOrd="0" presId="urn:microsoft.com/office/officeart/2005/8/layout/chevron2"/>
    <dgm:cxn modelId="{EE549796-16DA-4027-8EDD-3EF3A08A6D95}" type="presOf" srcId="{A08632B3-CD88-44C1-B17C-45995F58DFB8}" destId="{25B1AD53-38DA-411B-AA75-2F9D85DD3DC1}" srcOrd="0" destOrd="0" presId="urn:microsoft.com/office/officeart/2005/8/layout/chevron2"/>
    <dgm:cxn modelId="{8B66C1FE-3AB9-41F8-A19F-48CF13FA5156}" type="presOf" srcId="{71A27486-F3B4-4C1C-A624-3DA5761A3EC6}" destId="{A9682276-268D-4397-8261-9D2771689918}" srcOrd="0" destOrd="0" presId="urn:microsoft.com/office/officeart/2005/8/layout/chevron2"/>
    <dgm:cxn modelId="{87EFCE90-FC2C-4E10-B689-8D610A800A8C}" srcId="{099E9332-52D3-475C-8038-C919658A79C9}" destId="{60051D03-5C3A-45B8-8B01-B3C2F7491BEC}" srcOrd="1" destOrd="0" parTransId="{FD3AF608-DF73-4FD5-BCBB-451E1EAF60CE}" sibTransId="{D4C9AF9C-CBF5-40FB-9697-8E6E49E9F58C}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024D266B-55AA-4183-81AB-14541E42AA69}" srcId="{099E9332-52D3-475C-8038-C919658A79C9}" destId="{2D0FB2C4-A7D3-41A6-A486-AC1E6C47D8DC}" srcOrd="2" destOrd="0" parTransId="{7CE0FA1F-1A96-4C0C-9260-2E177998DA57}" sibTransId="{BD288B40-F437-4AEC-8CD6-D552151CBF3A}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9F678148-4D01-47F4-8E88-B7A6BA4337EC}" type="presOf" srcId="{AEFDE3A9-D802-4BCC-A94E-B882689178B9}" destId="{692F52B8-EBD4-4C62-8466-D21627773648}" srcOrd="0" destOrd="0" presId="urn:microsoft.com/office/officeart/2005/8/layout/chevron2"/>
    <dgm:cxn modelId="{361BD781-4ED8-49A7-992A-8D95934E5C3F}" srcId="{099E9332-52D3-475C-8038-C919658A79C9}" destId="{E84B8BA4-9AAF-436D-B625-2AFE7967EBD8}" srcOrd="4" destOrd="0" parTransId="{FAC6FBED-341E-4393-A21B-26E31D21726F}" sibTransId="{16AEE53B-6691-43DF-B082-12F8E126886A}"/>
    <dgm:cxn modelId="{52AE6A5F-E37A-472A-BA0B-9A595831F687}" type="presOf" srcId="{2D0FB2C4-A7D3-41A6-A486-AC1E6C47D8DC}" destId="{692F52B8-EBD4-4C62-8466-D21627773648}" srcOrd="0" destOrd="2" presId="urn:microsoft.com/office/officeart/2005/8/layout/chevron2"/>
    <dgm:cxn modelId="{FDE3379A-53E6-4D78-9FC2-509387E6331E}" type="presOf" srcId="{1A17A4AF-CC63-4E44-972D-3DA98CBEBF78}" destId="{AF806EB2-95A7-492F-89D3-1685326E8287}" srcOrd="0" destOrd="0" presId="urn:microsoft.com/office/officeart/2005/8/layout/chevron2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3208F78B-03F1-4FB5-8E29-0FD385B569F7}" srcId="{71A27486-F3B4-4C1C-A624-3DA5761A3EC6}" destId="{1A17A4AF-CC63-4E44-972D-3DA98CBEBF78}" srcOrd="0" destOrd="0" parTransId="{F11A7AAC-AC92-42F5-97AA-20B355F319FF}" sibTransId="{F177E9CB-B908-4F81-8152-A5902E3D6753}"/>
    <dgm:cxn modelId="{81EE798A-E603-45DB-91A9-4EA760BD97F9}" type="presOf" srcId="{75D29D02-23FB-4F3C-9907-D7D15F453029}" destId="{37B3AE0F-4A1B-4D8B-88F2-2AC8B00A3811}" srcOrd="0" destOrd="0" presId="urn:microsoft.com/office/officeart/2005/8/layout/chevron2"/>
    <dgm:cxn modelId="{64BDFD2C-7A9F-4ABD-9A2F-4A2D4D46E79C}" type="presOf" srcId="{47772721-1402-40A1-9ABB-406D1F8AD6E2}" destId="{48E8B967-74FA-4AFD-B22E-896A8E624000}" srcOrd="0" destOrd="0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6E384BA6-4852-4716-B4AD-6D6710028B60}" type="presOf" srcId="{AD2E3F78-7417-4E52-BEA8-E0F7ABE95F19}" destId="{692F52B8-EBD4-4C62-8466-D21627773648}" srcOrd="0" destOrd="5" presId="urn:microsoft.com/office/officeart/2005/8/layout/chevron2"/>
    <dgm:cxn modelId="{B5C7E552-0DA5-49F1-B133-F9E834330BDF}" srcId="{099E9332-52D3-475C-8038-C919658A79C9}" destId="{D24694ED-0AC2-48A5-B79F-A8F91DA864BF}" srcOrd="3" destOrd="0" parTransId="{31CF095B-4C94-4598-957C-13B31B26BFA5}" sibTransId="{778A08DD-4D9F-4D81-B4D6-CF65DB56E2D4}"/>
    <dgm:cxn modelId="{44088283-8D69-4D97-8694-6A51975A4128}" srcId="{099E9332-52D3-475C-8038-C919658A79C9}" destId="{AB35079E-9415-48A3-B166-C2BBE9DB129D}" srcOrd="6" destOrd="0" parTransId="{42869E72-E427-495D-9F69-377EE35A3923}" sibTransId="{B683F0B7-C68C-4E0A-A045-DB9C7F14A613}"/>
    <dgm:cxn modelId="{8161539C-5387-4B07-93DD-66D608FFD898}" type="presOf" srcId="{E84B8BA4-9AAF-436D-B625-2AFE7967EBD8}" destId="{692F52B8-EBD4-4C62-8466-D21627773648}" srcOrd="0" destOrd="4" presId="urn:microsoft.com/office/officeart/2005/8/layout/chevron2"/>
    <dgm:cxn modelId="{E11D2458-5850-4FDC-997A-CC3387D55C74}" type="presParOf" srcId="{25B1AD53-38DA-411B-AA75-2F9D85DD3DC1}" destId="{5BA9E7F9-AFAF-4A13-A836-1B97C785B884}" srcOrd="0" destOrd="0" presId="urn:microsoft.com/office/officeart/2005/8/layout/chevron2"/>
    <dgm:cxn modelId="{2728599E-78AC-46A5-8CA3-F37BFD99A7AA}" type="presParOf" srcId="{5BA9E7F9-AFAF-4A13-A836-1B97C785B884}" destId="{A72E6C7E-C34B-4D7D-93EA-E4A4C6F4A06A}" srcOrd="0" destOrd="0" presId="urn:microsoft.com/office/officeart/2005/8/layout/chevron2"/>
    <dgm:cxn modelId="{025777E1-6E88-464A-9450-AAF398F4E2B6}" type="presParOf" srcId="{5BA9E7F9-AFAF-4A13-A836-1B97C785B884}" destId="{08D8833A-0643-4FCF-8A2E-6AB692A1A6E2}" srcOrd="1" destOrd="0" presId="urn:microsoft.com/office/officeart/2005/8/layout/chevron2"/>
    <dgm:cxn modelId="{C3D8B82C-CD58-443E-95CA-D2800244F99F}" type="presParOf" srcId="{25B1AD53-38DA-411B-AA75-2F9D85DD3DC1}" destId="{DCA3BAE8-E68F-4F5F-8699-157832F45D3E}" srcOrd="1" destOrd="0" presId="urn:microsoft.com/office/officeart/2005/8/layout/chevron2"/>
    <dgm:cxn modelId="{18444BA5-6267-4436-96BB-3D4A216BBE5C}" type="presParOf" srcId="{25B1AD53-38DA-411B-AA75-2F9D85DD3DC1}" destId="{55FC376A-99C6-44B2-B9DA-346F42348EC0}" srcOrd="2" destOrd="0" presId="urn:microsoft.com/office/officeart/2005/8/layout/chevron2"/>
    <dgm:cxn modelId="{9F779ADA-361B-4A21-B0EC-5D61B105A17C}" type="presParOf" srcId="{55FC376A-99C6-44B2-B9DA-346F42348EC0}" destId="{69A4C0BA-BA61-44B2-A716-8A488E599A45}" srcOrd="0" destOrd="0" presId="urn:microsoft.com/office/officeart/2005/8/layout/chevron2"/>
    <dgm:cxn modelId="{6E74841B-4687-4BDC-B62B-092AF4E4C0F6}" type="presParOf" srcId="{55FC376A-99C6-44B2-B9DA-346F42348EC0}" destId="{692F52B8-EBD4-4C62-8466-D21627773648}" srcOrd="1" destOrd="0" presId="urn:microsoft.com/office/officeart/2005/8/layout/chevron2"/>
    <dgm:cxn modelId="{D48154D1-A5D1-414D-850E-8E761DDDE707}" type="presParOf" srcId="{25B1AD53-38DA-411B-AA75-2F9D85DD3DC1}" destId="{13F5748F-175B-4AFF-8320-CBF116CD6AF9}" srcOrd="3" destOrd="0" presId="urn:microsoft.com/office/officeart/2005/8/layout/chevron2"/>
    <dgm:cxn modelId="{974BBD3D-3085-4360-9B77-6E228FC64417}" type="presParOf" srcId="{25B1AD53-38DA-411B-AA75-2F9D85DD3DC1}" destId="{E815CD49-B7CE-423F-835E-25FB91A647E2}" srcOrd="4" destOrd="0" presId="urn:microsoft.com/office/officeart/2005/8/layout/chevron2"/>
    <dgm:cxn modelId="{B6E61A76-B334-4B53-88A8-61069E116FCB}" type="presParOf" srcId="{E815CD49-B7CE-423F-835E-25FB91A647E2}" destId="{A9682276-268D-4397-8261-9D2771689918}" srcOrd="0" destOrd="0" presId="urn:microsoft.com/office/officeart/2005/8/layout/chevron2"/>
    <dgm:cxn modelId="{F7999A2A-0E89-4372-828E-2A2535FD9AD4}" type="presParOf" srcId="{E815CD49-B7CE-423F-835E-25FB91A647E2}" destId="{AF806EB2-95A7-492F-89D3-1685326E8287}" srcOrd="1" destOrd="0" presId="urn:microsoft.com/office/officeart/2005/8/layout/chevron2"/>
    <dgm:cxn modelId="{B18F57F2-32C0-4693-92CA-447A54FB992D}" type="presParOf" srcId="{25B1AD53-38DA-411B-AA75-2F9D85DD3DC1}" destId="{F11115BA-EF4F-4188-B81B-2C77D8B76E00}" srcOrd="5" destOrd="0" presId="urn:microsoft.com/office/officeart/2005/8/layout/chevron2"/>
    <dgm:cxn modelId="{BA40A08D-874C-4288-89EA-04A5EA504963}" type="presParOf" srcId="{25B1AD53-38DA-411B-AA75-2F9D85DD3DC1}" destId="{26EE8930-3C99-4C08-AB55-E7C0442C2FEE}" srcOrd="6" destOrd="0" presId="urn:microsoft.com/office/officeart/2005/8/layout/chevron2"/>
    <dgm:cxn modelId="{E64A5541-1323-4E00-966B-93597032F1FD}" type="presParOf" srcId="{26EE8930-3C99-4C08-AB55-E7C0442C2FEE}" destId="{37B3AE0F-4A1B-4D8B-88F2-2AC8B00A3811}" srcOrd="0" destOrd="0" presId="urn:microsoft.com/office/officeart/2005/8/layout/chevron2"/>
    <dgm:cxn modelId="{B748CFFC-B672-4912-8A72-7389DC98D6B9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 custT="1"/>
      <dgm:spPr/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Επισκέψεις  σχολικών </a:t>
          </a:r>
        </a:p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ομάδων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Εκπαιδευτικά προγράμματα  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Διαγωνισμοί για σχολικές ομάδες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l-GR" sz="900" dirty="0" smtClean="0">
              <a:solidFill>
                <a:schemeClr val="tx1"/>
              </a:solidFill>
              <a:latin typeface="Cambria" pitchFamily="18" charset="0"/>
            </a:rPr>
            <a:t>Μαθητικά συνέδρια</a:t>
          </a:r>
          <a:endParaRPr lang="el-GR" sz="900" dirty="0">
            <a:solidFill>
              <a:schemeClr val="tx1"/>
            </a:solidFill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Προβολές </a:t>
          </a:r>
          <a:endParaRPr lang="el-GR" sz="16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2D0FB2C4-A7D3-41A6-A486-AC1E6C47D8DC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Σύνδεση με το ΑΠ</a:t>
          </a:r>
          <a:endParaRPr lang="el-GR" sz="1600" dirty="0">
            <a:latin typeface="Cambria" pitchFamily="18" charset="0"/>
          </a:endParaRPr>
        </a:p>
      </dgm:t>
    </dgm:pt>
    <dgm:pt modelId="{7CE0FA1F-1A96-4C0C-9260-2E177998DA57}" type="parTrans" cxnId="{024D266B-55AA-4183-81AB-14541E42AA69}">
      <dgm:prSet/>
      <dgm:spPr/>
      <dgm:t>
        <a:bodyPr/>
        <a:lstStyle/>
        <a:p>
          <a:endParaRPr lang="el-GR"/>
        </a:p>
      </dgm:t>
    </dgm:pt>
    <dgm:pt modelId="{BD288B40-F437-4AEC-8CD6-D552151CBF3A}" type="sibTrans" cxnId="{024D266B-55AA-4183-81AB-14541E42AA69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85C570C4-C688-4BDD-AD4B-DD55C85A36C5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Ξενάγηση στο Μουσείο Τεχνολογίας</a:t>
          </a:r>
          <a:endParaRPr lang="el-GR" sz="1600" dirty="0">
            <a:latin typeface="Cambria" pitchFamily="18" charset="0"/>
          </a:endParaRPr>
        </a:p>
      </dgm:t>
    </dgm:pt>
    <dgm:pt modelId="{B7B683CF-02D5-4997-8F0C-C1EC0591BE01}" type="parTrans" cxnId="{A28BEE1C-C4C2-49DC-8C9D-4457194D3EDF}">
      <dgm:prSet/>
      <dgm:spPr/>
      <dgm:t>
        <a:bodyPr/>
        <a:lstStyle/>
        <a:p>
          <a:endParaRPr lang="el-GR"/>
        </a:p>
      </dgm:t>
    </dgm:pt>
    <dgm:pt modelId="{CF441E93-90D4-455B-9798-4D944A824D10}" type="sibTrans" cxnId="{A28BEE1C-C4C2-49DC-8C9D-4457194D3EDF}">
      <dgm:prSet/>
      <dgm:spPr/>
      <dgm:t>
        <a:bodyPr/>
        <a:lstStyle/>
        <a:p>
          <a:endParaRPr lang="el-GR"/>
        </a:p>
      </dgm:t>
    </dgm:pt>
    <dgm:pt modelId="{D24694ED-0AC2-48A5-B79F-A8F91DA864BF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Χρήση ΝΤ &amp; καινοτόμων διδακτικών προσεγγίσεων (παιχνίδι ρόλων, επιτραπέζιο παιχνίδι)</a:t>
          </a:r>
          <a:endParaRPr lang="el-GR" sz="1600" dirty="0">
            <a:latin typeface="Cambria" pitchFamily="18" charset="0"/>
          </a:endParaRPr>
        </a:p>
      </dgm:t>
    </dgm:pt>
    <dgm:pt modelId="{31CF095B-4C94-4598-957C-13B31B26BFA5}" type="parTrans" cxnId="{B5C7E552-0DA5-49F1-B133-F9E834330BDF}">
      <dgm:prSet/>
      <dgm:spPr/>
      <dgm:t>
        <a:bodyPr/>
        <a:lstStyle/>
        <a:p>
          <a:endParaRPr lang="el-GR"/>
        </a:p>
      </dgm:t>
    </dgm:pt>
    <dgm:pt modelId="{778A08DD-4D9F-4D81-B4D6-CF65DB56E2D4}" type="sibTrans" cxnId="{B5C7E552-0DA5-49F1-B133-F9E834330BDF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  <dgm:t>
        <a:bodyPr/>
        <a:lstStyle/>
        <a:p>
          <a:endParaRPr lang="el-GR"/>
        </a:p>
      </dgm:t>
    </dgm:pt>
    <dgm:pt modelId="{76DCDBEE-5B65-430F-B47B-86FBD215F1B2}" type="sibTrans" cxnId="{B20A1BC3-2A06-436B-99C2-BC148744A4F5}">
      <dgm:prSet/>
      <dgm:spPr/>
      <dgm:t>
        <a:bodyPr/>
        <a:lstStyle/>
        <a:p>
          <a:endParaRPr lang="el-GR"/>
        </a:p>
      </dgm:t>
    </dgm:pt>
    <dgm:pt modelId="{1A17A4AF-CC63-4E44-972D-3DA98CBEBF7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Σχεδιασμός ΝΟΗΣΙΣ</a:t>
          </a:r>
          <a:endParaRPr lang="el-GR" sz="1600" dirty="0">
            <a:latin typeface="Cambria" pitchFamily="18" charset="0"/>
          </a:endParaRPr>
        </a:p>
      </dgm:t>
    </dgm:pt>
    <dgm:pt modelId="{F11A7AAC-AC92-42F5-97AA-20B355F319FF}" type="parTrans" cxnId="{3208F78B-03F1-4FB5-8E29-0FD385B569F7}">
      <dgm:prSet/>
      <dgm:spPr/>
      <dgm:t>
        <a:bodyPr/>
        <a:lstStyle/>
        <a:p>
          <a:endParaRPr lang="el-GR"/>
        </a:p>
      </dgm:t>
    </dgm:pt>
    <dgm:pt modelId="{F177E9CB-B908-4F81-8152-A5902E3D6753}" type="sibTrans" cxnId="{3208F78B-03F1-4FB5-8E29-0FD385B569F7}">
      <dgm:prSet/>
      <dgm:spPr/>
      <dgm:t>
        <a:bodyPr/>
        <a:lstStyle/>
        <a:p>
          <a:endParaRPr lang="el-GR"/>
        </a:p>
      </dgm:t>
    </dgm:pt>
    <dgm:pt modelId="{FA609603-E66F-44EC-BA3D-B30FA18CF045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εκπαιδευτικά ιδρύματα</a:t>
          </a:r>
          <a:endParaRPr lang="el-GR" sz="1600" dirty="0">
            <a:latin typeface="Cambria" pitchFamily="18" charset="0"/>
          </a:endParaRPr>
        </a:p>
      </dgm:t>
    </dgm:pt>
    <dgm:pt modelId="{0F403352-D493-470F-B6AC-3DAB57978E97}" type="parTrans" cxnId="{88B29536-34BD-4B0E-8995-9D4BC4BE9D15}">
      <dgm:prSet/>
      <dgm:spPr/>
      <dgm:t>
        <a:bodyPr/>
        <a:lstStyle/>
        <a:p>
          <a:endParaRPr lang="el-GR"/>
        </a:p>
      </dgm:t>
    </dgm:pt>
    <dgm:pt modelId="{E10F8FF3-5C12-4DEA-9637-46964E6A05FB}" type="sibTrans" cxnId="{88B29536-34BD-4B0E-8995-9D4BC4BE9D15}">
      <dgm:prSet/>
      <dgm:spPr/>
      <dgm:t>
        <a:bodyPr/>
        <a:lstStyle/>
        <a:p>
          <a:endParaRPr lang="el-GR"/>
        </a:p>
      </dgm:t>
    </dgm:pt>
    <dgm:pt modelId="{47772721-1402-40A1-9ABB-406D1F8AD6E2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σχολικές μονάδες (</a:t>
          </a:r>
          <a:r>
            <a:rPr lang="en-US" sz="1600" dirty="0" smtClean="0">
              <a:latin typeface="Cambria" pitchFamily="18" charset="0"/>
            </a:rPr>
            <a:t>MLC)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  <dgm:t>
        <a:bodyPr/>
        <a:lstStyle/>
        <a:p>
          <a:endParaRPr lang="el-GR"/>
        </a:p>
      </dgm:t>
    </dgm:pt>
    <dgm:pt modelId="{0D3800B8-0282-4E3B-9A76-D83A8BE39ACC}" type="sibTrans" cxnId="{D2ABE428-CAFA-423C-B1EF-6392C225452E}">
      <dgm:prSet/>
      <dgm:spPr/>
      <dgm:t>
        <a:bodyPr/>
        <a:lstStyle/>
        <a:p>
          <a:endParaRPr lang="el-GR"/>
        </a:p>
      </dgm:t>
    </dgm:pt>
    <dgm:pt modelId="{3660036A-2093-40B6-983C-966D9C0AC8F5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την Περιφέρεια Εκπαίδευσης</a:t>
          </a:r>
          <a:endParaRPr lang="el-GR" sz="1600" dirty="0">
            <a:latin typeface="Cambria" pitchFamily="18" charset="0"/>
          </a:endParaRPr>
        </a:p>
      </dgm:t>
    </dgm:pt>
    <dgm:pt modelId="{FC680151-E48A-4620-A143-59C1B30D0933}" type="parTrans" cxnId="{2AD12522-3983-43EE-B84E-BC045E4427B1}">
      <dgm:prSet/>
      <dgm:spPr/>
      <dgm:t>
        <a:bodyPr/>
        <a:lstStyle/>
        <a:p>
          <a:endParaRPr lang="el-GR"/>
        </a:p>
      </dgm:t>
    </dgm:pt>
    <dgm:pt modelId="{E3325C23-C8D6-4BA8-963C-E5D397368B3A}" type="sibTrans" cxnId="{2AD12522-3983-43EE-B84E-BC045E4427B1}">
      <dgm:prSet/>
      <dgm:spPr/>
      <dgm:t>
        <a:bodyPr/>
        <a:lstStyle/>
        <a:p>
          <a:endParaRPr lang="el-GR"/>
        </a:p>
      </dgm:t>
    </dgm:pt>
    <dgm:pt modelId="{3048FBF2-82CC-4337-9195-94345F71FDD1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Στο πλαίσιο ευρωπαϊκών προγραμμάτων (</a:t>
          </a:r>
          <a:r>
            <a:rPr lang="en-US" sz="1600" dirty="0" smtClean="0">
              <a:latin typeface="Cambria" pitchFamily="18" charset="0"/>
            </a:rPr>
            <a:t>Odysseus II)</a:t>
          </a:r>
          <a:endParaRPr lang="el-GR" sz="1600" dirty="0">
            <a:latin typeface="Cambria" pitchFamily="18" charset="0"/>
          </a:endParaRPr>
        </a:p>
      </dgm:t>
    </dgm:pt>
    <dgm:pt modelId="{7971BB3D-8DA4-45EC-97FF-67E125E74134}" type="parTrans" cxnId="{28C2A7E5-5253-4037-911D-7C67408D4277}">
      <dgm:prSet/>
      <dgm:spPr/>
      <dgm:t>
        <a:bodyPr/>
        <a:lstStyle/>
        <a:p>
          <a:endParaRPr lang="el-GR"/>
        </a:p>
      </dgm:t>
    </dgm:pt>
    <dgm:pt modelId="{6265D43D-BC12-4D1C-8346-2A97DB29AE29}" type="sibTrans" cxnId="{28C2A7E5-5253-4037-911D-7C67408D4277}">
      <dgm:prSet/>
      <dgm:spPr/>
      <dgm:t>
        <a:bodyPr/>
        <a:lstStyle/>
        <a:p>
          <a:endParaRPr lang="el-GR"/>
        </a:p>
      </dgm:t>
    </dgm:pt>
    <dgm:pt modelId="{13736560-F08D-410A-B8DC-0E0D465B2ABD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2127FAE7-DA9B-4148-A72F-52ACF2F4507B}" type="parTrans" cxnId="{6A5EDB69-8926-42B4-9125-022FC36C502E}">
      <dgm:prSet/>
      <dgm:spPr/>
      <dgm:t>
        <a:bodyPr/>
        <a:lstStyle/>
        <a:p>
          <a:endParaRPr lang="el-GR"/>
        </a:p>
      </dgm:t>
    </dgm:pt>
    <dgm:pt modelId="{0C816151-44C4-4257-8255-900C9DCB3951}" type="sibTrans" cxnId="{6A5EDB69-8926-42B4-9125-022FC36C502E}">
      <dgm:prSet/>
      <dgm:spPr/>
      <dgm:t>
        <a:bodyPr/>
        <a:lstStyle/>
        <a:p>
          <a:endParaRPr lang="el-GR"/>
        </a:p>
      </dgm:t>
    </dgm:pt>
    <dgm:pt modelId="{C21803CF-A1FB-465A-97A3-44D8DAD66C4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733919B0-9F2A-490A-9BF5-F93D7DBBCB74}" type="parTrans" cxnId="{EA4B41DC-363A-4896-A811-BB2A715AC8E3}">
      <dgm:prSet/>
      <dgm:spPr/>
      <dgm:t>
        <a:bodyPr/>
        <a:lstStyle/>
        <a:p>
          <a:endParaRPr lang="el-GR"/>
        </a:p>
      </dgm:t>
    </dgm:pt>
    <dgm:pt modelId="{EB9AE4D0-E121-4525-99DE-926C4AEFE8DE}" type="sibTrans" cxnId="{EA4B41DC-363A-4896-A811-BB2A715AC8E3}">
      <dgm:prSet/>
      <dgm:spPr/>
      <dgm:t>
        <a:bodyPr/>
        <a:lstStyle/>
        <a:p>
          <a:endParaRPr lang="el-GR"/>
        </a:p>
      </dgm:t>
    </dgm:pt>
    <dgm:pt modelId="{51069B86-C0E2-48C3-8A1C-5E415C14444D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διεθνείς φορείς (</a:t>
          </a:r>
          <a:r>
            <a:rPr lang="en-US" sz="1600" dirty="0" smtClean="0">
              <a:latin typeface="Cambria" pitchFamily="18" charset="0"/>
            </a:rPr>
            <a:t>ESA)</a:t>
          </a:r>
          <a:endParaRPr lang="el-GR" sz="1600" dirty="0">
            <a:latin typeface="Cambria" pitchFamily="18" charset="0"/>
          </a:endParaRPr>
        </a:p>
      </dgm:t>
    </dgm:pt>
    <dgm:pt modelId="{1A03638F-D103-4B72-A7ED-56007723FA50}" type="parTrans" cxnId="{75B1DEF8-BD53-4A5E-A945-BDA26E3D43F9}">
      <dgm:prSet/>
      <dgm:spPr/>
      <dgm:t>
        <a:bodyPr/>
        <a:lstStyle/>
        <a:p>
          <a:endParaRPr lang="el-GR"/>
        </a:p>
      </dgm:t>
    </dgm:pt>
    <dgm:pt modelId="{8051F692-452E-44BA-8125-4335C2B1FC04}" type="sibTrans" cxnId="{75B1DEF8-BD53-4A5E-A945-BDA26E3D43F9}">
      <dgm:prSet/>
      <dgm:spPr/>
      <dgm:t>
        <a:bodyPr/>
        <a:lstStyle/>
        <a:p>
          <a:endParaRPr lang="el-GR"/>
        </a:p>
      </dgm:t>
    </dgm:pt>
    <dgm:pt modelId="{8C039F89-B771-456F-B60C-F5E3BB4659A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A78BD73C-2334-416F-88A1-6536DC59FFF0}" type="parTrans" cxnId="{C55AFC82-3F23-493E-AA92-2EC19340509A}">
      <dgm:prSet/>
      <dgm:spPr/>
      <dgm:t>
        <a:bodyPr/>
        <a:lstStyle/>
        <a:p>
          <a:endParaRPr lang="el-GR"/>
        </a:p>
      </dgm:t>
    </dgm:pt>
    <dgm:pt modelId="{2786C081-02FC-4879-A4B2-69095A904A10}" type="sibTrans" cxnId="{C55AFC82-3F23-493E-AA92-2EC19340509A}">
      <dgm:prSet/>
      <dgm:spPr/>
      <dgm:t>
        <a:bodyPr/>
        <a:lstStyle/>
        <a:p>
          <a:endParaRPr lang="el-GR"/>
        </a:p>
      </dgm:t>
    </dgm:pt>
    <dgm:pt modelId="{ABD25FA3-5720-439E-A755-41E4B2263A7F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44D40026-8BC1-4491-BF5A-23457ECBAA13}" type="parTrans" cxnId="{2787494B-FAA7-4EDA-BCB0-D358AF641C0A}">
      <dgm:prSet/>
      <dgm:spPr/>
      <dgm:t>
        <a:bodyPr/>
        <a:lstStyle/>
        <a:p>
          <a:endParaRPr lang="el-GR"/>
        </a:p>
      </dgm:t>
    </dgm:pt>
    <dgm:pt modelId="{C9B2B4A1-E611-4993-BC42-5AAAB357E45C}" type="sibTrans" cxnId="{2787494B-FAA7-4EDA-BCB0-D358AF641C0A}">
      <dgm:prSet/>
      <dgm:spPr/>
      <dgm:t>
        <a:bodyPr/>
        <a:lstStyle/>
        <a:p>
          <a:endParaRPr lang="el-GR"/>
        </a:p>
      </dgm:t>
    </dgm:pt>
    <dgm:pt modelId="{0465C603-0ACA-42D1-8932-C8E16FDB49F1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Στο σχολείο</a:t>
          </a:r>
          <a:endParaRPr lang="el-GR" sz="1600" dirty="0">
            <a:latin typeface="Cambria" pitchFamily="18" charset="0"/>
          </a:endParaRPr>
        </a:p>
      </dgm:t>
    </dgm:pt>
    <dgm:pt modelId="{16DE6DC3-2A42-4A5F-8035-2C3FCE4503BF}" type="parTrans" cxnId="{5251CAB8-C018-4841-A248-F31B63A1CFF9}">
      <dgm:prSet/>
      <dgm:spPr/>
      <dgm:t>
        <a:bodyPr/>
        <a:lstStyle/>
        <a:p>
          <a:endParaRPr lang="el-GR"/>
        </a:p>
      </dgm:t>
    </dgm:pt>
    <dgm:pt modelId="{9C878351-AA17-4FFD-8C33-9163CAB7813D}" type="sibTrans" cxnId="{5251CAB8-C018-4841-A248-F31B63A1CFF9}">
      <dgm:prSet/>
      <dgm:spPr/>
      <dgm:t>
        <a:bodyPr/>
        <a:lstStyle/>
        <a:p>
          <a:endParaRPr lang="el-GR"/>
        </a:p>
      </dgm:t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 custScaleY="11755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 custLinFactNeighborY="594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A4B41DC-363A-4896-A811-BB2A715AC8E3}" srcId="{71A27486-F3B4-4C1C-A624-3DA5761A3EC6}" destId="{C21803CF-A1FB-465A-97A3-44D8DAD66C4C}" srcOrd="6" destOrd="0" parTransId="{733919B0-9F2A-490A-9BF5-F93D7DBBCB74}" sibTransId="{EB9AE4D0-E121-4525-99DE-926C4AEFE8DE}"/>
    <dgm:cxn modelId="{44B6BFB7-CC35-4BFB-A747-20FDD4238BFE}" type="presOf" srcId="{85C570C4-C688-4BDD-AD4B-DD55C85A36C5}" destId="{08D8833A-0643-4FCF-8A2E-6AB692A1A6E2}" srcOrd="0" destOrd="1" presId="urn:microsoft.com/office/officeart/2005/8/layout/chevron2"/>
    <dgm:cxn modelId="{D2FCF117-7B70-4D7D-9C14-6B296383BE4F}" type="presOf" srcId="{2D0FB2C4-A7D3-41A6-A486-AC1E6C47D8DC}" destId="{692F52B8-EBD4-4C62-8466-D21627773648}" srcOrd="0" destOrd="1" presId="urn:microsoft.com/office/officeart/2005/8/layout/chevron2"/>
    <dgm:cxn modelId="{6B14D272-3DA6-49CC-B010-55799A4162BF}" type="presOf" srcId="{D24694ED-0AC2-48A5-B79F-A8F91DA864BF}" destId="{692F52B8-EBD4-4C62-8466-D21627773648}" srcOrd="0" destOrd="2" presId="urn:microsoft.com/office/officeart/2005/8/layout/chevron2"/>
    <dgm:cxn modelId="{6A5EDB69-8926-42B4-9125-022FC36C502E}" srcId="{71A27486-F3B4-4C1C-A624-3DA5761A3EC6}" destId="{13736560-F08D-410A-B8DC-0E0D465B2ABD}" srcOrd="7" destOrd="0" parTransId="{2127FAE7-DA9B-4148-A72F-52ACF2F4507B}" sibTransId="{0C816151-44C4-4257-8255-900C9DCB3951}"/>
    <dgm:cxn modelId="{A8F52B73-1304-4E4F-8D92-02AAEF8CFF76}" type="presOf" srcId="{71A27486-F3B4-4C1C-A624-3DA5761A3EC6}" destId="{A9682276-268D-4397-8261-9D2771689918}" srcOrd="0" destOrd="0" presId="urn:microsoft.com/office/officeart/2005/8/layout/chevron2"/>
    <dgm:cxn modelId="{3330D600-C62F-464C-8DC0-90C4AA2AA377}" type="presOf" srcId="{BC6E2BDC-11A8-4847-88B2-AC84BD66380A}" destId="{A72E6C7E-C34B-4D7D-93EA-E4A4C6F4A06A}" srcOrd="0" destOrd="0" presId="urn:microsoft.com/office/officeart/2005/8/layout/chevron2"/>
    <dgm:cxn modelId="{496A247B-2D63-4A16-963A-A729AF7F800D}" type="presOf" srcId="{D391C1A4-82B4-4040-B956-DB1FD0220AD4}" destId="{08D8833A-0643-4FCF-8A2E-6AB692A1A6E2}" srcOrd="0" destOrd="0" presId="urn:microsoft.com/office/officeart/2005/8/layout/chevron2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5251CAB8-C018-4841-A248-F31B63A1CFF9}" srcId="{099E9332-52D3-475C-8038-C919658A79C9}" destId="{0465C603-0ACA-42D1-8932-C8E16FDB49F1}" srcOrd="3" destOrd="0" parTransId="{16DE6DC3-2A42-4A5F-8035-2C3FCE4503BF}" sibTransId="{9C878351-AA17-4FFD-8C33-9163CAB7813D}"/>
    <dgm:cxn modelId="{2787494B-FAA7-4EDA-BCB0-D358AF641C0A}" srcId="{71A27486-F3B4-4C1C-A624-3DA5761A3EC6}" destId="{ABD25FA3-5720-439E-A755-41E4B2263A7F}" srcOrd="1" destOrd="0" parTransId="{44D40026-8BC1-4491-BF5A-23457ECBAA13}" sibTransId="{C9B2B4A1-E611-4993-BC42-5AAAB357E45C}"/>
    <dgm:cxn modelId="{A784C34E-EF51-4237-BEBE-C2F79DB3C582}" type="presOf" srcId="{FA609603-E66F-44EC-BA3D-B30FA18CF045}" destId="{AF806EB2-95A7-492F-89D3-1685326E8287}" srcOrd="0" destOrd="3" presId="urn:microsoft.com/office/officeart/2005/8/layout/chevron2"/>
    <dgm:cxn modelId="{54AFD2EC-EA54-4F53-AE2C-80F3C6FDA035}" type="presOf" srcId="{C21803CF-A1FB-465A-97A3-44D8DAD66C4C}" destId="{AF806EB2-95A7-492F-89D3-1685326E8287}" srcOrd="0" destOrd="6" presId="urn:microsoft.com/office/officeart/2005/8/layout/chevron2"/>
    <dgm:cxn modelId="{28C2A7E5-5253-4037-911D-7C67408D4277}" srcId="{71A27486-F3B4-4C1C-A624-3DA5761A3EC6}" destId="{3048FBF2-82CC-4337-9195-94345F71FDD1}" srcOrd="4" destOrd="0" parTransId="{7971BB3D-8DA4-45EC-97FF-67E125E74134}" sibTransId="{6265D43D-BC12-4D1C-8346-2A97DB29AE29}"/>
    <dgm:cxn modelId="{59FFFABB-C7F6-4599-8FFF-3DBBA45E5C83}" type="presOf" srcId="{13736560-F08D-410A-B8DC-0E0D465B2ABD}" destId="{AF806EB2-95A7-492F-89D3-1685326E8287}" srcOrd="0" destOrd="7" presId="urn:microsoft.com/office/officeart/2005/8/layout/chevron2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B5C7E552-0DA5-49F1-B133-F9E834330BDF}" srcId="{099E9332-52D3-475C-8038-C919658A79C9}" destId="{D24694ED-0AC2-48A5-B79F-A8F91DA864BF}" srcOrd="2" destOrd="0" parTransId="{31CF095B-4C94-4598-957C-13B31B26BFA5}" sibTransId="{778A08DD-4D9F-4D81-B4D6-CF65DB56E2D4}"/>
    <dgm:cxn modelId="{7E698620-4D76-4382-81F5-CEB55F06071D}" type="presOf" srcId="{099E9332-52D3-475C-8038-C919658A79C9}" destId="{69A4C0BA-BA61-44B2-A716-8A488E599A45}" srcOrd="0" destOrd="0" presId="urn:microsoft.com/office/officeart/2005/8/layout/chevron2"/>
    <dgm:cxn modelId="{A28BEE1C-C4C2-49DC-8C9D-4457194D3EDF}" srcId="{BC6E2BDC-11A8-4847-88B2-AC84BD66380A}" destId="{85C570C4-C688-4BDD-AD4B-DD55C85A36C5}" srcOrd="1" destOrd="0" parTransId="{B7B683CF-02D5-4997-8F0C-C1EC0591BE01}" sibTransId="{CF441E93-90D4-455B-9798-4D944A824D10}"/>
    <dgm:cxn modelId="{C55AFC82-3F23-493E-AA92-2EC19340509A}" srcId="{71A27486-F3B4-4C1C-A624-3DA5761A3EC6}" destId="{8C039F89-B771-456F-B60C-F5E3BB4659AC}" srcOrd="0" destOrd="0" parTransId="{A78BD73C-2334-416F-88A1-6536DC59FFF0}" sibTransId="{2786C081-02FC-4879-A4B2-69095A904A10}"/>
    <dgm:cxn modelId="{12AE5B1C-268D-42DF-9465-007B3B27C41B}" type="presOf" srcId="{1A17A4AF-CC63-4E44-972D-3DA98CBEBF78}" destId="{AF806EB2-95A7-492F-89D3-1685326E8287}" srcOrd="0" destOrd="2" presId="urn:microsoft.com/office/officeart/2005/8/layout/chevron2"/>
    <dgm:cxn modelId="{21F34B0D-2FC7-4018-A676-BEAE09F33BB0}" type="presOf" srcId="{51069B86-C0E2-48C3-8A1C-5E415C14444D}" destId="{AF806EB2-95A7-492F-89D3-1685326E8287}" srcOrd="0" destOrd="5" presId="urn:microsoft.com/office/officeart/2005/8/layout/chevron2"/>
    <dgm:cxn modelId="{ACBD060F-9861-40C5-BCF2-999E2071A99D}" type="presOf" srcId="{8C039F89-B771-456F-B60C-F5E3BB4659AC}" destId="{AF806EB2-95A7-492F-89D3-1685326E8287}" srcOrd="0" destOrd="0" presId="urn:microsoft.com/office/officeart/2005/8/layout/chevron2"/>
    <dgm:cxn modelId="{8BECF5F6-C20F-4F34-8E53-E472D6D2EAC7}" type="presOf" srcId="{3048FBF2-82CC-4337-9195-94345F71FDD1}" destId="{AF806EB2-95A7-492F-89D3-1685326E8287}" srcOrd="0" destOrd="4" presId="urn:microsoft.com/office/officeart/2005/8/layout/chevron2"/>
    <dgm:cxn modelId="{96101A56-2DC3-4D89-A855-99D2DCEA21F1}" type="presOf" srcId="{47772721-1402-40A1-9ABB-406D1F8AD6E2}" destId="{48E8B967-74FA-4AFD-B22E-896A8E624000}" srcOrd="0" destOrd="0" presId="urn:microsoft.com/office/officeart/2005/8/layout/chevron2"/>
    <dgm:cxn modelId="{00B1CEAC-9131-4651-81FC-6E9E0EED1C22}" type="presOf" srcId="{3660036A-2093-40B6-983C-966D9C0AC8F5}" destId="{48E8B967-74FA-4AFD-B22E-896A8E624000}" srcOrd="0" destOrd="1" presId="urn:microsoft.com/office/officeart/2005/8/layout/chevron2"/>
    <dgm:cxn modelId="{CAD5400A-5410-4210-93A8-BFA5DEF41672}" type="presOf" srcId="{0465C603-0ACA-42D1-8932-C8E16FDB49F1}" destId="{692F52B8-EBD4-4C62-8466-D21627773648}" srcOrd="0" destOrd="3" presId="urn:microsoft.com/office/officeart/2005/8/layout/chevron2"/>
    <dgm:cxn modelId="{F35D3B42-7D7E-4C95-8E42-7C558F69032B}" type="presOf" srcId="{AB35079E-9415-48A3-B166-C2BBE9DB129D}" destId="{692F52B8-EBD4-4C62-8466-D21627773648}" srcOrd="0" destOrd="4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B20A1BC3-2A06-436B-99C2-BC148744A4F5}" srcId="{099E9332-52D3-475C-8038-C919658A79C9}" destId="{AEFDE3A9-D802-4BCC-A94E-B882689178B9}" srcOrd="0" destOrd="0" parTransId="{46272589-6DA3-4640-8A02-57415514B424}" sibTransId="{76DCDBEE-5B65-430F-B47B-86FBD215F1B2}"/>
    <dgm:cxn modelId="{C1613EDC-E910-4F6B-A9E1-8AB305949491}" type="presOf" srcId="{75D29D02-23FB-4F3C-9907-D7D15F453029}" destId="{37B3AE0F-4A1B-4D8B-88F2-2AC8B00A3811}" srcOrd="0" destOrd="0" presId="urn:microsoft.com/office/officeart/2005/8/layout/chevron2"/>
    <dgm:cxn modelId="{44088283-8D69-4D97-8694-6A51975A4128}" srcId="{099E9332-52D3-475C-8038-C919658A79C9}" destId="{AB35079E-9415-48A3-B166-C2BBE9DB129D}" srcOrd="4" destOrd="0" parTransId="{42869E72-E427-495D-9F69-377EE35A3923}" sibTransId="{B683F0B7-C68C-4E0A-A045-DB9C7F14A613}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75B1DEF8-BD53-4A5E-A945-BDA26E3D43F9}" srcId="{71A27486-F3B4-4C1C-A624-3DA5761A3EC6}" destId="{51069B86-C0E2-48C3-8A1C-5E415C14444D}" srcOrd="5" destOrd="0" parTransId="{1A03638F-D103-4B72-A7ED-56007723FA50}" sibTransId="{8051F692-452E-44BA-8125-4335C2B1FC04}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88B29536-34BD-4B0E-8995-9D4BC4BE9D15}" srcId="{71A27486-F3B4-4C1C-A624-3DA5761A3EC6}" destId="{FA609603-E66F-44EC-BA3D-B30FA18CF045}" srcOrd="3" destOrd="0" parTransId="{0F403352-D493-470F-B6AC-3DAB57978E97}" sibTransId="{E10F8FF3-5C12-4DEA-9637-46964E6A05FB}"/>
    <dgm:cxn modelId="{024D266B-55AA-4183-81AB-14541E42AA69}" srcId="{099E9332-52D3-475C-8038-C919658A79C9}" destId="{2D0FB2C4-A7D3-41A6-A486-AC1E6C47D8DC}" srcOrd="1" destOrd="0" parTransId="{7CE0FA1F-1A96-4C0C-9260-2E177998DA57}" sibTransId="{BD288B40-F437-4AEC-8CD6-D552151CBF3A}"/>
    <dgm:cxn modelId="{5126A811-AA42-4671-A7AB-7CA9C90AF4AB}" type="presOf" srcId="{ABD25FA3-5720-439E-A755-41E4B2263A7F}" destId="{AF806EB2-95A7-492F-89D3-1685326E8287}" srcOrd="0" destOrd="1" presId="urn:microsoft.com/office/officeart/2005/8/layout/chevron2"/>
    <dgm:cxn modelId="{385E0E27-24B4-4E8C-99DA-253F6AD64960}" type="presOf" srcId="{A08632B3-CD88-44C1-B17C-45995F58DFB8}" destId="{25B1AD53-38DA-411B-AA75-2F9D85DD3DC1}" srcOrd="0" destOrd="0" presId="urn:microsoft.com/office/officeart/2005/8/layout/chevron2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93557C56-A99D-47C6-9484-3887B58BD906}" type="presOf" srcId="{AEFDE3A9-D802-4BCC-A94E-B882689178B9}" destId="{692F52B8-EBD4-4C62-8466-D21627773648}" srcOrd="0" destOrd="0" presId="urn:microsoft.com/office/officeart/2005/8/layout/chevron2"/>
    <dgm:cxn modelId="{2AD12522-3983-43EE-B84E-BC045E4427B1}" srcId="{75D29D02-23FB-4F3C-9907-D7D15F453029}" destId="{3660036A-2093-40B6-983C-966D9C0AC8F5}" srcOrd="1" destOrd="0" parTransId="{FC680151-E48A-4620-A143-59C1B30D0933}" sibTransId="{E3325C23-C8D6-4BA8-963C-E5D397368B3A}"/>
    <dgm:cxn modelId="{3208F78B-03F1-4FB5-8E29-0FD385B569F7}" srcId="{71A27486-F3B4-4C1C-A624-3DA5761A3EC6}" destId="{1A17A4AF-CC63-4E44-972D-3DA98CBEBF78}" srcOrd="2" destOrd="0" parTransId="{F11A7AAC-AC92-42F5-97AA-20B355F319FF}" sibTransId="{F177E9CB-B908-4F81-8152-A5902E3D6753}"/>
    <dgm:cxn modelId="{E77D6115-3741-4115-A457-516768FF77FB}" type="presParOf" srcId="{25B1AD53-38DA-411B-AA75-2F9D85DD3DC1}" destId="{5BA9E7F9-AFAF-4A13-A836-1B97C785B884}" srcOrd="0" destOrd="0" presId="urn:microsoft.com/office/officeart/2005/8/layout/chevron2"/>
    <dgm:cxn modelId="{A9361C01-4444-4B19-89DA-76DEBDE31EC4}" type="presParOf" srcId="{5BA9E7F9-AFAF-4A13-A836-1B97C785B884}" destId="{A72E6C7E-C34B-4D7D-93EA-E4A4C6F4A06A}" srcOrd="0" destOrd="0" presId="urn:microsoft.com/office/officeart/2005/8/layout/chevron2"/>
    <dgm:cxn modelId="{ACC3A722-F661-40B1-8DBA-52C66DE6CC86}" type="presParOf" srcId="{5BA9E7F9-AFAF-4A13-A836-1B97C785B884}" destId="{08D8833A-0643-4FCF-8A2E-6AB692A1A6E2}" srcOrd="1" destOrd="0" presId="urn:microsoft.com/office/officeart/2005/8/layout/chevron2"/>
    <dgm:cxn modelId="{8E2B96C0-DA03-4730-A1F6-F5B2E8C972EF}" type="presParOf" srcId="{25B1AD53-38DA-411B-AA75-2F9D85DD3DC1}" destId="{DCA3BAE8-E68F-4F5F-8699-157832F45D3E}" srcOrd="1" destOrd="0" presId="urn:microsoft.com/office/officeart/2005/8/layout/chevron2"/>
    <dgm:cxn modelId="{5AA958FE-DF27-4418-B5F3-18BA318604F6}" type="presParOf" srcId="{25B1AD53-38DA-411B-AA75-2F9D85DD3DC1}" destId="{55FC376A-99C6-44B2-B9DA-346F42348EC0}" srcOrd="2" destOrd="0" presId="urn:microsoft.com/office/officeart/2005/8/layout/chevron2"/>
    <dgm:cxn modelId="{7C6C9B7F-B448-4E3E-8CD0-2098223EEAD8}" type="presParOf" srcId="{55FC376A-99C6-44B2-B9DA-346F42348EC0}" destId="{69A4C0BA-BA61-44B2-A716-8A488E599A45}" srcOrd="0" destOrd="0" presId="urn:microsoft.com/office/officeart/2005/8/layout/chevron2"/>
    <dgm:cxn modelId="{D872D91E-FE51-4AAD-B661-3478DA6D96D6}" type="presParOf" srcId="{55FC376A-99C6-44B2-B9DA-346F42348EC0}" destId="{692F52B8-EBD4-4C62-8466-D21627773648}" srcOrd="1" destOrd="0" presId="urn:microsoft.com/office/officeart/2005/8/layout/chevron2"/>
    <dgm:cxn modelId="{A3518A01-9A57-48EF-9729-DA9450D9A53F}" type="presParOf" srcId="{25B1AD53-38DA-411B-AA75-2F9D85DD3DC1}" destId="{13F5748F-175B-4AFF-8320-CBF116CD6AF9}" srcOrd="3" destOrd="0" presId="urn:microsoft.com/office/officeart/2005/8/layout/chevron2"/>
    <dgm:cxn modelId="{0BE0E28B-99CB-4833-91C4-2BC449C468AC}" type="presParOf" srcId="{25B1AD53-38DA-411B-AA75-2F9D85DD3DC1}" destId="{E815CD49-B7CE-423F-835E-25FB91A647E2}" srcOrd="4" destOrd="0" presId="urn:microsoft.com/office/officeart/2005/8/layout/chevron2"/>
    <dgm:cxn modelId="{46B862A1-23A2-49A0-AF7E-A3321A5540CA}" type="presParOf" srcId="{E815CD49-B7CE-423F-835E-25FB91A647E2}" destId="{A9682276-268D-4397-8261-9D2771689918}" srcOrd="0" destOrd="0" presId="urn:microsoft.com/office/officeart/2005/8/layout/chevron2"/>
    <dgm:cxn modelId="{2E4398A6-4100-4E7A-9AFA-ECE1E88C3F5B}" type="presParOf" srcId="{E815CD49-B7CE-423F-835E-25FB91A647E2}" destId="{AF806EB2-95A7-492F-89D3-1685326E8287}" srcOrd="1" destOrd="0" presId="urn:microsoft.com/office/officeart/2005/8/layout/chevron2"/>
    <dgm:cxn modelId="{AE3103AE-1F68-4CBF-8CFE-83927FC8168B}" type="presParOf" srcId="{25B1AD53-38DA-411B-AA75-2F9D85DD3DC1}" destId="{F11115BA-EF4F-4188-B81B-2C77D8B76E00}" srcOrd="5" destOrd="0" presId="urn:microsoft.com/office/officeart/2005/8/layout/chevron2"/>
    <dgm:cxn modelId="{6EEFBF51-AF10-4750-A4C1-2B32932ED580}" type="presParOf" srcId="{25B1AD53-38DA-411B-AA75-2F9D85DD3DC1}" destId="{26EE8930-3C99-4C08-AB55-E7C0442C2FEE}" srcOrd="6" destOrd="0" presId="urn:microsoft.com/office/officeart/2005/8/layout/chevron2"/>
    <dgm:cxn modelId="{D453CA3B-7106-4DD1-9780-5AB0838D1DBB}" type="presParOf" srcId="{26EE8930-3C99-4C08-AB55-E7C0442C2FEE}" destId="{37B3AE0F-4A1B-4D8B-88F2-2AC8B00A3811}" srcOrd="0" destOrd="0" presId="urn:microsoft.com/office/officeart/2005/8/layout/chevron2"/>
    <dgm:cxn modelId="{35CF9B57-308D-4904-96DF-09072F6229BD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/>
      <dgm:spPr/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  <a:latin typeface="Cambria" pitchFamily="18" charset="0"/>
            </a:rPr>
            <a:t>Ευρωπαϊκά προγράμματα</a:t>
          </a:r>
          <a:endParaRPr lang="el-GR" dirty="0">
            <a:solidFill>
              <a:schemeClr val="tx1"/>
            </a:solidFill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  <a:latin typeface="Cambria" pitchFamily="18" charset="0"/>
            </a:rPr>
            <a:t>Σχεδιασμός κοινών δράσεων</a:t>
          </a:r>
          <a:endParaRPr lang="el-GR" dirty="0">
            <a:solidFill>
              <a:schemeClr val="tx1"/>
            </a:solidFill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  <a:latin typeface="Cambria" pitchFamily="18" charset="0"/>
            </a:rPr>
            <a:t>Σχολικοί διαγωνισμοί</a:t>
          </a:r>
          <a:endParaRPr lang="el-GR" dirty="0">
            <a:solidFill>
              <a:schemeClr val="tx1"/>
            </a:solidFill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  <a:latin typeface="Cambria" pitchFamily="18" charset="0"/>
            </a:rPr>
            <a:t>Σχολικές εκδηλώσεις</a:t>
          </a:r>
          <a:endParaRPr lang="el-GR" dirty="0">
            <a:solidFill>
              <a:schemeClr val="tx1"/>
            </a:solidFill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Συμμετοχή εκπαιδευτικών και μαθητών </a:t>
          </a:r>
          <a:r>
            <a:rPr lang="en-US" sz="1600" dirty="0" smtClean="0">
              <a:latin typeface="Cambria" pitchFamily="18" charset="0"/>
            </a:rPr>
            <a:t>(</a:t>
          </a:r>
          <a:r>
            <a:rPr lang="el-GR" sz="1600" dirty="0" smtClean="0">
              <a:latin typeface="Cambria" pitchFamily="18" charset="0"/>
            </a:rPr>
            <a:t>πρόγραμμα </a:t>
          </a:r>
          <a:r>
            <a:rPr lang="en-US" sz="1600" dirty="0" smtClean="0">
              <a:latin typeface="Cambria" pitchFamily="18" charset="0"/>
            </a:rPr>
            <a:t>HYPATIA</a:t>
          </a:r>
          <a:r>
            <a:rPr lang="el-GR" sz="1600" dirty="0" smtClean="0">
              <a:latin typeface="Cambria" pitchFamily="18" charset="0"/>
            </a:rPr>
            <a:t>) </a:t>
          </a:r>
          <a:endParaRPr lang="el-GR" sz="16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r>
            <a:rPr lang="en-US" sz="1600" dirty="0" smtClean="0">
              <a:hlinkClick xmlns:r="http://schemas.openxmlformats.org/officeDocument/2006/relationships" r:id="rId1"/>
            </a:rPr>
            <a:t>http://tools.inspiringscience.eu/delivery/view/index.html?id=567aab18aded40c68e5355f73791f752&amp;t=p</a:t>
          </a:r>
          <a:endParaRPr lang="el-GR" sz="16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  <dgm:t>
        <a:bodyPr/>
        <a:lstStyle/>
        <a:p>
          <a:endParaRPr lang="el-GR"/>
        </a:p>
      </dgm:t>
    </dgm:pt>
    <dgm:pt modelId="{76DCDBEE-5B65-430F-B47B-86FBD215F1B2}" type="sibTrans" cxnId="{B20A1BC3-2A06-436B-99C2-BC148744A4F5}">
      <dgm:prSet/>
      <dgm:spPr/>
      <dgm:t>
        <a:bodyPr/>
        <a:lstStyle/>
        <a:p>
          <a:endParaRPr lang="el-GR"/>
        </a:p>
      </dgm:t>
    </dgm:pt>
    <dgm:pt modelId="{47772721-1402-40A1-9ABB-406D1F8AD6E2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Συμμετοχή σε εκδηλώσεις σχολείων (Πολιτιστικό Φεστιβάλ)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  <dgm:t>
        <a:bodyPr/>
        <a:lstStyle/>
        <a:p>
          <a:endParaRPr lang="el-GR"/>
        </a:p>
      </dgm:t>
    </dgm:pt>
    <dgm:pt modelId="{0D3800B8-0282-4E3B-9A76-D83A8BE39ACC}" type="sibTrans" cxnId="{D2ABE428-CAFA-423C-B1EF-6392C225452E}">
      <dgm:prSet/>
      <dgm:spPr/>
      <dgm:t>
        <a:bodyPr/>
        <a:lstStyle/>
        <a:p>
          <a:endParaRPr lang="el-GR"/>
        </a:p>
      </dgm:t>
    </dgm:pt>
    <dgm:pt modelId="{E4E04DFA-A317-4B89-98C4-19CAFA3DCA07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65F4F6FF-C985-4DBE-8EBB-B0174A98DD88}" type="parTrans" cxnId="{2B7F8B91-4D47-49A0-9DD9-57B9C7459D2C}">
      <dgm:prSet/>
      <dgm:spPr/>
      <dgm:t>
        <a:bodyPr/>
        <a:lstStyle/>
        <a:p>
          <a:endParaRPr lang="el-GR"/>
        </a:p>
      </dgm:t>
    </dgm:pt>
    <dgm:pt modelId="{1B1A818B-A471-4EB0-AD18-261A7F98E4FD}" type="sibTrans" cxnId="{2B7F8B91-4D47-49A0-9DD9-57B9C7459D2C}">
      <dgm:prSet/>
      <dgm:spPr/>
      <dgm:t>
        <a:bodyPr/>
        <a:lstStyle/>
        <a:p>
          <a:endParaRPr lang="el-GR"/>
        </a:p>
      </dgm:t>
    </dgm:pt>
    <dgm:pt modelId="{2E1F4AE9-A817-46D8-B18F-CE0D49599FB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Βράβευση μαθητών σε σχολικούς διαγωνισμούς</a:t>
          </a:r>
          <a:endParaRPr lang="el-GR" sz="1600" dirty="0">
            <a:latin typeface="Cambria" pitchFamily="18" charset="0"/>
          </a:endParaRPr>
        </a:p>
      </dgm:t>
    </dgm:pt>
    <dgm:pt modelId="{09FFD5A9-5CFA-4135-993F-D482AF6672CF}" type="sibTrans" cxnId="{13EB5DB0-7B86-4D78-8CEE-19684699E43E}">
      <dgm:prSet/>
      <dgm:spPr/>
      <dgm:t>
        <a:bodyPr/>
        <a:lstStyle/>
        <a:p>
          <a:endParaRPr lang="el-GR"/>
        </a:p>
      </dgm:t>
    </dgm:pt>
    <dgm:pt modelId="{35390ED4-AA6C-4158-B1F4-7AB5F4248167}" type="parTrans" cxnId="{13EB5DB0-7B86-4D78-8CEE-19684699E43E}">
      <dgm:prSet/>
      <dgm:spPr/>
      <dgm:t>
        <a:bodyPr/>
        <a:lstStyle/>
        <a:p>
          <a:endParaRPr lang="el-GR"/>
        </a:p>
      </dgm:t>
    </dgm:pt>
    <dgm:pt modelId="{1A17A4AF-CC63-4E44-972D-3DA98CBEBF78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σχολικές μονάδες (Πανηγύρι ΦΕ)</a:t>
          </a:r>
          <a:endParaRPr lang="el-GR" sz="1600" dirty="0">
            <a:latin typeface="Cambria" pitchFamily="18" charset="0"/>
          </a:endParaRPr>
        </a:p>
      </dgm:t>
    </dgm:pt>
    <dgm:pt modelId="{F177E9CB-B908-4F81-8152-A5902E3D6753}" type="sibTrans" cxnId="{3208F78B-03F1-4FB5-8E29-0FD385B569F7}">
      <dgm:prSet/>
      <dgm:spPr/>
      <dgm:t>
        <a:bodyPr/>
        <a:lstStyle/>
        <a:p>
          <a:endParaRPr lang="el-GR"/>
        </a:p>
      </dgm:t>
    </dgm:pt>
    <dgm:pt modelId="{F11A7AAC-AC92-42F5-97AA-20B355F319FF}" type="parTrans" cxnId="{3208F78B-03F1-4FB5-8E29-0FD385B569F7}">
      <dgm:prSet/>
      <dgm:spPr/>
      <dgm:t>
        <a:bodyPr/>
        <a:lstStyle/>
        <a:p>
          <a:endParaRPr lang="el-GR"/>
        </a:p>
      </dgm:t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537C270-1DAA-4A3B-A33A-4722740680AE}" type="presOf" srcId="{71A27486-F3B4-4C1C-A624-3DA5761A3EC6}" destId="{A9682276-268D-4397-8261-9D2771689918}" srcOrd="0" destOrd="0" presId="urn:microsoft.com/office/officeart/2005/8/layout/chevron2"/>
    <dgm:cxn modelId="{4F6456E0-F13F-4231-99C4-A59ACFA97FFE}" type="presOf" srcId="{1A17A4AF-CC63-4E44-972D-3DA98CBEBF78}" destId="{AF806EB2-95A7-492F-89D3-1685326E8287}" srcOrd="0" destOrd="0" presId="urn:microsoft.com/office/officeart/2005/8/layout/chevron2"/>
    <dgm:cxn modelId="{F25E5D73-5F55-4402-8646-552830201DDD}" type="presOf" srcId="{E4E04DFA-A317-4B89-98C4-19CAFA3DCA07}" destId="{692F52B8-EBD4-4C62-8466-D21627773648}" srcOrd="0" destOrd="0" presId="urn:microsoft.com/office/officeart/2005/8/layout/chevron2"/>
    <dgm:cxn modelId="{B20A1BC3-2A06-436B-99C2-BC148744A4F5}" srcId="{099E9332-52D3-475C-8038-C919658A79C9}" destId="{AEFDE3A9-D802-4BCC-A94E-B882689178B9}" srcOrd="1" destOrd="0" parTransId="{46272589-6DA3-4640-8A02-57415514B424}" sibTransId="{76DCDBEE-5B65-430F-B47B-86FBD215F1B2}"/>
    <dgm:cxn modelId="{ECE2DD00-E84B-4641-8957-7E8D326E56D8}" type="presOf" srcId="{099E9332-52D3-475C-8038-C919658A79C9}" destId="{69A4C0BA-BA61-44B2-A716-8A488E599A45}" srcOrd="0" destOrd="0" presId="urn:microsoft.com/office/officeart/2005/8/layout/chevron2"/>
    <dgm:cxn modelId="{EFF8F3CA-B5C8-40A1-9983-7FD233DAFCFB}" type="presOf" srcId="{BC6E2BDC-11A8-4847-88B2-AC84BD66380A}" destId="{A72E6C7E-C34B-4D7D-93EA-E4A4C6F4A06A}" srcOrd="0" destOrd="0" presId="urn:microsoft.com/office/officeart/2005/8/layout/chevron2"/>
    <dgm:cxn modelId="{DA1DAEA9-D667-44D2-B9BD-24F233C1C18F}" type="presOf" srcId="{2E1F4AE9-A817-46D8-B18F-CE0D49599FB8}" destId="{AF806EB2-95A7-492F-89D3-1685326E8287}" srcOrd="0" destOrd="1" presId="urn:microsoft.com/office/officeart/2005/8/layout/chevron2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E44412FE-7C1F-4253-8B9A-0567BF6E9F45}" type="presOf" srcId="{AB35079E-9415-48A3-B166-C2BBE9DB129D}" destId="{692F52B8-EBD4-4C62-8466-D21627773648}" srcOrd="0" destOrd="2" presId="urn:microsoft.com/office/officeart/2005/8/layout/chevron2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13EB5DB0-7B86-4D78-8CEE-19684699E43E}" srcId="{71A27486-F3B4-4C1C-A624-3DA5761A3EC6}" destId="{2E1F4AE9-A817-46D8-B18F-CE0D49599FB8}" srcOrd="1" destOrd="0" parTransId="{35390ED4-AA6C-4158-B1F4-7AB5F4248167}" sibTransId="{09FFD5A9-5CFA-4135-993F-D482AF6672CF}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A8E771A7-94F9-4674-90E4-30B21812D616}" type="presOf" srcId="{D391C1A4-82B4-4040-B956-DB1FD0220AD4}" destId="{08D8833A-0643-4FCF-8A2E-6AB692A1A6E2}" srcOrd="0" destOrd="0" presId="urn:microsoft.com/office/officeart/2005/8/layout/chevron2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3208F78B-03F1-4FB5-8E29-0FD385B569F7}" srcId="{71A27486-F3B4-4C1C-A624-3DA5761A3EC6}" destId="{1A17A4AF-CC63-4E44-972D-3DA98CBEBF78}" srcOrd="0" destOrd="0" parTransId="{F11A7AAC-AC92-42F5-97AA-20B355F319FF}" sibTransId="{F177E9CB-B908-4F81-8152-A5902E3D6753}"/>
    <dgm:cxn modelId="{A5EDAFE3-CF7D-4AF4-91C3-FEDA02AE6D46}" type="presOf" srcId="{47772721-1402-40A1-9ABB-406D1F8AD6E2}" destId="{48E8B967-74FA-4AFD-B22E-896A8E624000}" srcOrd="0" destOrd="0" presId="urn:microsoft.com/office/officeart/2005/8/layout/chevron2"/>
    <dgm:cxn modelId="{72165736-CDC7-415D-AC27-EC8D08FABC18}" type="presOf" srcId="{AEFDE3A9-D802-4BCC-A94E-B882689178B9}" destId="{692F52B8-EBD4-4C62-8466-D21627773648}" srcOrd="0" destOrd="1" presId="urn:microsoft.com/office/officeart/2005/8/layout/chevron2"/>
    <dgm:cxn modelId="{1CC3CBBF-9175-4FBB-9284-E96EF8EA1A16}" type="presOf" srcId="{75D29D02-23FB-4F3C-9907-D7D15F453029}" destId="{37B3AE0F-4A1B-4D8B-88F2-2AC8B00A3811}" srcOrd="0" destOrd="0" presId="urn:microsoft.com/office/officeart/2005/8/layout/chevron2"/>
    <dgm:cxn modelId="{F570E5FC-2F8A-4105-B380-1AA9CAF03D0B}" type="presOf" srcId="{A08632B3-CD88-44C1-B17C-45995F58DFB8}" destId="{25B1AD53-38DA-411B-AA75-2F9D85DD3DC1}" srcOrd="0" destOrd="0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44088283-8D69-4D97-8694-6A51975A4128}" srcId="{099E9332-52D3-475C-8038-C919658A79C9}" destId="{AB35079E-9415-48A3-B166-C2BBE9DB129D}" srcOrd="2" destOrd="0" parTransId="{42869E72-E427-495D-9F69-377EE35A3923}" sibTransId="{B683F0B7-C68C-4E0A-A045-DB9C7F14A613}"/>
    <dgm:cxn modelId="{2B7F8B91-4D47-49A0-9DD9-57B9C7459D2C}" srcId="{099E9332-52D3-475C-8038-C919658A79C9}" destId="{E4E04DFA-A317-4B89-98C4-19CAFA3DCA07}" srcOrd="0" destOrd="0" parTransId="{65F4F6FF-C985-4DBE-8EBB-B0174A98DD88}" sibTransId="{1B1A818B-A471-4EB0-AD18-261A7F98E4FD}"/>
    <dgm:cxn modelId="{BCE10DBD-FDCC-449F-AA72-AD5858F275C9}" type="presParOf" srcId="{25B1AD53-38DA-411B-AA75-2F9D85DD3DC1}" destId="{5BA9E7F9-AFAF-4A13-A836-1B97C785B884}" srcOrd="0" destOrd="0" presId="urn:microsoft.com/office/officeart/2005/8/layout/chevron2"/>
    <dgm:cxn modelId="{F463C80B-9B24-4286-A3EC-E55BC44CA80F}" type="presParOf" srcId="{5BA9E7F9-AFAF-4A13-A836-1B97C785B884}" destId="{A72E6C7E-C34B-4D7D-93EA-E4A4C6F4A06A}" srcOrd="0" destOrd="0" presId="urn:microsoft.com/office/officeart/2005/8/layout/chevron2"/>
    <dgm:cxn modelId="{6649FC1F-4BFB-4CE3-8279-07C5C945641B}" type="presParOf" srcId="{5BA9E7F9-AFAF-4A13-A836-1B97C785B884}" destId="{08D8833A-0643-4FCF-8A2E-6AB692A1A6E2}" srcOrd="1" destOrd="0" presId="urn:microsoft.com/office/officeart/2005/8/layout/chevron2"/>
    <dgm:cxn modelId="{A3BB47D4-6FAB-4F41-A8A8-94DA97C8D4AA}" type="presParOf" srcId="{25B1AD53-38DA-411B-AA75-2F9D85DD3DC1}" destId="{DCA3BAE8-E68F-4F5F-8699-157832F45D3E}" srcOrd="1" destOrd="0" presId="urn:microsoft.com/office/officeart/2005/8/layout/chevron2"/>
    <dgm:cxn modelId="{D5E15215-DB1F-4B57-9A6C-D7441221467E}" type="presParOf" srcId="{25B1AD53-38DA-411B-AA75-2F9D85DD3DC1}" destId="{55FC376A-99C6-44B2-B9DA-346F42348EC0}" srcOrd="2" destOrd="0" presId="urn:microsoft.com/office/officeart/2005/8/layout/chevron2"/>
    <dgm:cxn modelId="{8BCFFF91-F2E1-440D-8BFB-D0F0DB88081D}" type="presParOf" srcId="{55FC376A-99C6-44B2-B9DA-346F42348EC0}" destId="{69A4C0BA-BA61-44B2-A716-8A488E599A45}" srcOrd="0" destOrd="0" presId="urn:microsoft.com/office/officeart/2005/8/layout/chevron2"/>
    <dgm:cxn modelId="{530DB41D-99FC-43A1-8B8C-79DBA1E5EB98}" type="presParOf" srcId="{55FC376A-99C6-44B2-B9DA-346F42348EC0}" destId="{692F52B8-EBD4-4C62-8466-D21627773648}" srcOrd="1" destOrd="0" presId="urn:microsoft.com/office/officeart/2005/8/layout/chevron2"/>
    <dgm:cxn modelId="{84C4F886-7B91-48D1-8A33-429BEBF40D3E}" type="presParOf" srcId="{25B1AD53-38DA-411B-AA75-2F9D85DD3DC1}" destId="{13F5748F-175B-4AFF-8320-CBF116CD6AF9}" srcOrd="3" destOrd="0" presId="urn:microsoft.com/office/officeart/2005/8/layout/chevron2"/>
    <dgm:cxn modelId="{7374B723-3290-4DE8-9055-6AD64441EDD5}" type="presParOf" srcId="{25B1AD53-38DA-411B-AA75-2F9D85DD3DC1}" destId="{E815CD49-B7CE-423F-835E-25FB91A647E2}" srcOrd="4" destOrd="0" presId="urn:microsoft.com/office/officeart/2005/8/layout/chevron2"/>
    <dgm:cxn modelId="{0F50F243-D86B-445F-975C-89992C6130D1}" type="presParOf" srcId="{E815CD49-B7CE-423F-835E-25FB91A647E2}" destId="{A9682276-268D-4397-8261-9D2771689918}" srcOrd="0" destOrd="0" presId="urn:microsoft.com/office/officeart/2005/8/layout/chevron2"/>
    <dgm:cxn modelId="{5D455784-A3B3-408C-9E3F-39504ED1CACB}" type="presParOf" srcId="{E815CD49-B7CE-423F-835E-25FB91A647E2}" destId="{AF806EB2-95A7-492F-89D3-1685326E8287}" srcOrd="1" destOrd="0" presId="urn:microsoft.com/office/officeart/2005/8/layout/chevron2"/>
    <dgm:cxn modelId="{5E1519B2-94FF-45EC-9CBE-0D809B15C19C}" type="presParOf" srcId="{25B1AD53-38DA-411B-AA75-2F9D85DD3DC1}" destId="{F11115BA-EF4F-4188-B81B-2C77D8B76E00}" srcOrd="5" destOrd="0" presId="urn:microsoft.com/office/officeart/2005/8/layout/chevron2"/>
    <dgm:cxn modelId="{EC52E06F-900C-4CA7-B24D-30F40B22BEFB}" type="presParOf" srcId="{25B1AD53-38DA-411B-AA75-2F9D85DD3DC1}" destId="{26EE8930-3C99-4C08-AB55-E7C0442C2FEE}" srcOrd="6" destOrd="0" presId="urn:microsoft.com/office/officeart/2005/8/layout/chevron2"/>
    <dgm:cxn modelId="{9970FC0F-89CD-4303-93AD-E9F9690CCCC3}" type="presParOf" srcId="{26EE8930-3C99-4C08-AB55-E7C0442C2FEE}" destId="{37B3AE0F-4A1B-4D8B-88F2-2AC8B00A3811}" srcOrd="0" destOrd="0" presId="urn:microsoft.com/office/officeart/2005/8/layout/chevron2"/>
    <dgm:cxn modelId="{87C8EC3E-8DB6-45D0-84AF-83C20C270430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FB104-A6E2-4EDF-AF47-27FF532B8EF7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59E0-2029-46AC-99D6-5ECC16D0239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Γεγονός είναι ότι και οι 2 πλευρές φέρνουν</a:t>
            </a:r>
            <a:r>
              <a:rPr lang="el-GR" baseline="0" dirty="0" smtClean="0"/>
              <a:t> τις δικές τους πρακτικές στη μεταξύ τους συνεργασία.</a:t>
            </a:r>
          </a:p>
          <a:p>
            <a:r>
              <a:rPr lang="el-GR" baseline="0" dirty="0" smtClean="0"/>
              <a:t>Η επιτυχία βασίζεται στο βαθμό στον οποίο οι πρακτικές αυτές συνάδουν ή τουλάχιστον αλληλοσυμπληρώνονται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Εκπαιδευτικός και </a:t>
            </a:r>
            <a:r>
              <a:rPr lang="el-GR" dirty="0" err="1" smtClean="0"/>
              <a:t>μουσειοπαιδαγωγός</a:t>
            </a:r>
            <a:r>
              <a:rPr lang="el-GR" dirty="0" smtClean="0"/>
              <a:t> λειτουργούν σε 2 διαφορετικά πλαίσια, με τους κανόνες τους, τους περιορισμούς, τις ιδιαιτερότητές τους.</a:t>
            </a:r>
          </a:p>
          <a:p>
            <a:r>
              <a:rPr lang="el-GR" dirty="0" smtClean="0"/>
              <a:t>Η γνώση και κατανόηση των παραπάνω είναι βασικά προαπαιτούμενα μιας επιτυχημένης και </a:t>
            </a:r>
            <a:r>
              <a:rPr lang="el-GR" smtClean="0"/>
              <a:t>ουσιαστικής συνεργασίας.</a:t>
            </a:r>
            <a:endParaRPr lang="el-GR" dirty="0" smtClean="0"/>
          </a:p>
          <a:p>
            <a:r>
              <a:rPr lang="el-GR" dirty="0" smtClean="0"/>
              <a:t>Κριτήρια επιτυχίας</a:t>
            </a:r>
          </a:p>
          <a:p>
            <a:endParaRPr lang="el-GR" dirty="0" smtClean="0"/>
          </a:p>
          <a:p>
            <a:r>
              <a:rPr lang="en-US" dirty="0" smtClean="0"/>
              <a:t>Museum educators</a:t>
            </a:r>
            <a:r>
              <a:rPr lang="el-GR" dirty="0" smtClean="0"/>
              <a:t> – θετική εμπειρία</a:t>
            </a:r>
            <a:r>
              <a:rPr lang="el-GR" baseline="0" dirty="0" smtClean="0"/>
              <a:t> για μαθητές, μαθησιακοί στόχοι, προετοιμασία εκπαιδευτικού &amp; μαθητών</a:t>
            </a:r>
          </a:p>
          <a:p>
            <a:r>
              <a:rPr lang="el-GR" baseline="0" dirty="0" smtClean="0"/>
              <a:t>Τα κριτήρια διαφέρουν και μεταξύ των ίδιων.</a:t>
            </a:r>
          </a:p>
          <a:p>
            <a:endParaRPr lang="el-GR" baseline="0" dirty="0" smtClean="0"/>
          </a:p>
          <a:p>
            <a:r>
              <a:rPr lang="el-GR" baseline="0" dirty="0" smtClean="0"/>
              <a:t>Εκπαιδευτικοί</a:t>
            </a:r>
          </a:p>
          <a:p>
            <a:r>
              <a:rPr lang="el-GR" baseline="0" dirty="0" smtClean="0"/>
              <a:t>Μαθησιακοί στόχοι, θετική εμπειρία, σύνδεση με το ΑΠ.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το 2</a:t>
            </a:r>
            <a:r>
              <a:rPr lang="el-GR" baseline="30000" dirty="0" smtClean="0"/>
              <a:t>ο</a:t>
            </a:r>
            <a:r>
              <a:rPr lang="el-GR" baseline="0" dirty="0" smtClean="0"/>
              <a:t> </a:t>
            </a:r>
            <a:r>
              <a:rPr lang="en-US" baseline="0" dirty="0" smtClean="0"/>
              <a:t>bullet</a:t>
            </a:r>
          </a:p>
          <a:p>
            <a:r>
              <a:rPr lang="el-GR" baseline="0" dirty="0" smtClean="0"/>
              <a:t>Οι περισσότεροι, ωστόσο, δε χρησιμοποιούν τον όρο «διδάσκω», αλλά «επικοινωνώ, μοιράζομαι τον ενθουσιασμό, συζητώ»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Συνέχεια στο 2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bullet</a:t>
            </a:r>
          </a:p>
          <a:p>
            <a:r>
              <a:rPr lang="el-GR" dirty="0" smtClean="0"/>
              <a:t>Πολλές</a:t>
            </a:r>
            <a:r>
              <a:rPr lang="el-GR" baseline="0" dirty="0" smtClean="0"/>
              <a:t> φορές, τα προγράμματα που σχεδιάζονται στο πλαίσιο μιας έκθεσης, εξελίσσονται στο δυνατό χαρτί </a:t>
            </a:r>
            <a:r>
              <a:rPr lang="el-GR" baseline="0" smtClean="0"/>
              <a:t>της έκθεσης.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μια έρευνα στην Αμερική, ωστόσο, φαίνεται ότι το 53% αυτών των χώρων μπορούν να εξυπηρετήσουν περισσότερες σχολικές ομάδες, ενώ μόλις το 24% μπορεί να ισχυρισθεί πληρότητα που αγγίζει το 100% </a:t>
            </a:r>
            <a:r>
              <a:rPr lang="el-GR" smtClean="0"/>
              <a:t>των δυνατοτήτων</a:t>
            </a:r>
            <a:r>
              <a:rPr lang="el-GR" baseline="0" smtClean="0"/>
              <a:t> τους.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1142984"/>
            <a:ext cx="7429552" cy="4643470"/>
          </a:xfrm>
        </p:spPr>
        <p:txBody>
          <a:bodyPr>
            <a:normAutofit fontScale="85000" lnSpcReduction="20000"/>
          </a:bodyPr>
          <a:lstStyle/>
          <a:p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ΠΡΟΓΡΑΜΜΑ ΜΕΤΑΠΤΥΧΙΑΚΩΝ ΣΠΟΥΔΩΝ</a:t>
            </a:r>
            <a:b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«ΕΚΠΑΙΔΕΥΣΗ ΣΤΙΣ ΦΥΣΙΚΕΣ ΕΠΙΣΤΗΜΕΣ, </a:t>
            </a:r>
          </a:p>
          <a:p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ΠΕΡΙΒΑΛΛΟΝ, ΤΕΧΝΟΛΟΓΙΑ»</a:t>
            </a:r>
          </a:p>
          <a:p>
            <a:endParaRPr lang="en-US" sz="2200" dirty="0" smtClean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  <a:p>
            <a:r>
              <a:rPr lang="el-GR" sz="1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ΜΑΘΗΜΑ: Οργάνωση εξωσχολικών επισκέψεων / δράσεων</a:t>
            </a:r>
          </a:p>
          <a:p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el-GR" sz="1900" b="1" dirty="0" smtClean="0">
              <a:latin typeface="Cambria" pitchFamily="18" charset="0"/>
            </a:endParaRPr>
          </a:p>
          <a:p>
            <a:endParaRPr lang="el-GR" sz="1900" b="1" dirty="0" smtClean="0">
              <a:latin typeface="Cambria" pitchFamily="18" charset="0"/>
            </a:endParaRPr>
          </a:p>
          <a:p>
            <a:r>
              <a:rPr lang="el-GR" sz="1900" b="1" dirty="0" smtClean="0">
                <a:latin typeface="Cambria" pitchFamily="18" charset="0"/>
              </a:rPr>
              <a:t>Σχέση Μουσείου – Σχολείου</a:t>
            </a:r>
          </a:p>
          <a:p>
            <a:r>
              <a:rPr lang="el-GR" sz="1900" b="1" dirty="0" smtClean="0">
                <a:latin typeface="Cambria" pitchFamily="18" charset="0"/>
              </a:rPr>
              <a:t>Ιδιαιτερότητες, Δυσκολίες, Δυνατότητες </a:t>
            </a:r>
          </a:p>
          <a:p>
            <a:endParaRPr lang="el-GR" sz="1600" b="1" dirty="0" smtClean="0">
              <a:latin typeface="Calibri" pitchFamily="34" charset="0"/>
            </a:endParaRPr>
          </a:p>
          <a:p>
            <a:pPr algn="r"/>
            <a:endParaRPr lang="el-GR" sz="1600" b="1" dirty="0" smtClean="0">
              <a:latin typeface="Calibri" pitchFamily="34" charset="0"/>
            </a:endParaRPr>
          </a:p>
          <a:p>
            <a:pPr algn="r"/>
            <a:r>
              <a:rPr lang="el-GR" sz="1300" b="1" i="1" dirty="0" smtClean="0">
                <a:latin typeface="Cambria" pitchFamily="18" charset="0"/>
              </a:rPr>
              <a:t>Μαρία </a:t>
            </a:r>
            <a:r>
              <a:rPr lang="el-GR" sz="1300" b="1" i="1" dirty="0" err="1" smtClean="0">
                <a:latin typeface="Cambria" pitchFamily="18" charset="0"/>
              </a:rPr>
              <a:t>Καρνέζου</a:t>
            </a:r>
            <a:endParaRPr lang="el-GR" sz="1300" b="1" i="1" dirty="0" smtClean="0">
              <a:latin typeface="Cambria" pitchFamily="18" charset="0"/>
            </a:endParaRPr>
          </a:p>
          <a:p>
            <a:pPr algn="r"/>
            <a:endParaRPr lang="el-GR" sz="1300" b="1" dirty="0" smtClean="0">
              <a:latin typeface="Cambria" pitchFamily="18" charset="0"/>
            </a:endParaRPr>
          </a:p>
          <a:p>
            <a:pPr algn="r"/>
            <a:r>
              <a:rPr lang="el-GR" sz="1300" b="1" i="1" dirty="0" smtClean="0">
                <a:latin typeface="Cambria" pitchFamily="18" charset="0"/>
              </a:rPr>
              <a:t>Φλώρινα</a:t>
            </a:r>
            <a:br>
              <a:rPr lang="el-GR" sz="1300" b="1" i="1" dirty="0" smtClean="0">
                <a:latin typeface="Cambria" pitchFamily="18" charset="0"/>
              </a:rPr>
            </a:br>
            <a:r>
              <a:rPr lang="el-GR" sz="1300" b="1" i="1" dirty="0" smtClean="0">
                <a:latin typeface="Cambria" pitchFamily="18" charset="0"/>
              </a:rPr>
              <a:t>ΜΑΡΤΙΟΣ 201</a:t>
            </a:r>
            <a:r>
              <a:rPr lang="en-US" sz="1300" b="1" i="1" dirty="0" smtClean="0">
                <a:latin typeface="Cambria" pitchFamily="18" charset="0"/>
              </a:rPr>
              <a:t>7</a:t>
            </a:r>
            <a:endParaRPr lang="el-GR" sz="1300" i="1" dirty="0" smtClean="0">
              <a:latin typeface="Cambria" pitchFamily="18" charset="0"/>
            </a:endParaRPr>
          </a:p>
          <a:p>
            <a:endParaRPr lang="el-GR" sz="1600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678066" cy="2463662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</a:pPr>
            <a:r>
              <a:rPr lang="el-GR" sz="24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Δραστηριότητα</a:t>
            </a:r>
            <a:endParaRPr lang="el-GR" sz="2400" i="1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435608" y="2500306"/>
            <a:ext cx="7498080" cy="37480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Αυτός που θεωρεί ότι το πλαίσιο συνεργασίας 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Cambria" pitchFamily="18" charset="0"/>
              </a:rPr>
              <a:t>     </a:t>
            </a:r>
            <a:r>
              <a:rPr lang="el-GR" sz="1800" dirty="0" smtClean="0">
                <a:latin typeface="Cambria" pitchFamily="18" charset="0"/>
              </a:rPr>
              <a:t>μουσείου – σχολείου μπορεί να αποτυπωθεί με σαφήνεια, 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                                              </a:t>
            </a:r>
            <a:r>
              <a:rPr lang="el-GR" sz="1800" i="1" dirty="0" smtClean="0">
                <a:latin typeface="Cambria" pitchFamily="18" charset="0"/>
              </a:rPr>
              <a:t>… </a:t>
            </a:r>
            <a:r>
              <a:rPr lang="el-GR" sz="2000" i="1" dirty="0" smtClean="0">
                <a:latin typeface="Cambria" pitchFamily="18" charset="0"/>
              </a:rPr>
              <a:t>υπεραπλουστεύει!</a:t>
            </a:r>
            <a:endParaRPr lang="el-GR" sz="20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14777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Αξίζει όμως!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14348" y="2038360"/>
            <a:ext cx="7643866" cy="38909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</a:t>
            </a:r>
            <a:r>
              <a:rPr lang="el-GR" sz="1600" dirty="0" smtClean="0">
                <a:latin typeface="Cambria" pitchFamily="18" charset="0"/>
              </a:rPr>
              <a:t>Χαρακτηριστικά όπως η διερευνητική μάθηση, η </a:t>
            </a:r>
            <a:r>
              <a:rPr lang="el-GR" sz="1600" dirty="0" err="1" smtClean="0">
                <a:latin typeface="Cambria" pitchFamily="18" charset="0"/>
              </a:rPr>
              <a:t>συνεργατικότητα</a:t>
            </a:r>
            <a:r>
              <a:rPr lang="el-GR" sz="1600" dirty="0" smtClean="0">
                <a:latin typeface="Cambria" pitchFamily="18" charset="0"/>
              </a:rPr>
              <a:t>, πρακτικές με επίκεντρο τον μαθητή, τα οποία αναφέρονται στα σύγχρονα ΑΠ, αποτελούν βασικά χαρακτηριστικά  για τα περιβάλλοντα μη τυπικής μάθησης</a:t>
            </a:r>
            <a:r>
              <a:rPr lang="en-US" sz="1600" dirty="0" smtClean="0">
                <a:latin typeface="Cambria" pitchFamily="18" charset="0"/>
              </a:rPr>
              <a:t> </a:t>
            </a:r>
            <a:endParaRPr lang="el-GR" sz="16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600" i="1" dirty="0" smtClean="0">
                <a:latin typeface="Cambria" pitchFamily="18" charset="0"/>
              </a:rPr>
              <a:t>	</a:t>
            </a:r>
            <a:r>
              <a:rPr lang="en-US" sz="1600" i="1" dirty="0" smtClean="0">
                <a:latin typeface="Cambria" pitchFamily="18" charset="0"/>
              </a:rPr>
              <a:t>(Falk &amp; </a:t>
            </a:r>
            <a:r>
              <a:rPr lang="en-US" sz="1600" i="1" dirty="0" err="1" smtClean="0">
                <a:latin typeface="Cambria" pitchFamily="18" charset="0"/>
              </a:rPr>
              <a:t>Dierking</a:t>
            </a:r>
            <a:r>
              <a:rPr lang="en-US" sz="1600" i="1" dirty="0" smtClean="0">
                <a:latin typeface="Cambria" pitchFamily="18" charset="0"/>
              </a:rPr>
              <a:t>, 1992; </a:t>
            </a:r>
            <a:r>
              <a:rPr lang="en-US" sz="1600" i="1" dirty="0" err="1" smtClean="0">
                <a:latin typeface="Cambria" pitchFamily="18" charset="0"/>
              </a:rPr>
              <a:t>Rennie</a:t>
            </a:r>
            <a:r>
              <a:rPr lang="en-US" sz="1600" i="1" dirty="0" smtClean="0">
                <a:latin typeface="Cambria" pitchFamily="18" charset="0"/>
              </a:rPr>
              <a:t>,</a:t>
            </a:r>
            <a:r>
              <a:rPr lang="el-GR" sz="1600" i="1" dirty="0" smtClean="0">
                <a:latin typeface="Cambria" pitchFamily="18" charset="0"/>
              </a:rPr>
              <a:t> </a:t>
            </a:r>
            <a:r>
              <a:rPr lang="en-US" sz="1600" i="1" dirty="0" err="1" smtClean="0">
                <a:latin typeface="Cambria" pitchFamily="18" charset="0"/>
              </a:rPr>
              <a:t>Feher</a:t>
            </a:r>
            <a:r>
              <a:rPr lang="en-US" sz="1600" i="1" dirty="0" smtClean="0">
                <a:latin typeface="Cambria" pitchFamily="18" charset="0"/>
              </a:rPr>
              <a:t>, </a:t>
            </a:r>
            <a:r>
              <a:rPr lang="en-US" sz="1600" i="1" dirty="0" err="1" smtClean="0">
                <a:latin typeface="Cambria" pitchFamily="18" charset="0"/>
              </a:rPr>
              <a:t>Dierking</a:t>
            </a:r>
            <a:r>
              <a:rPr lang="en-US" sz="1600" i="1" dirty="0" smtClean="0">
                <a:latin typeface="Cambria" pitchFamily="18" charset="0"/>
              </a:rPr>
              <a:t> &amp; Falk, 2003)</a:t>
            </a:r>
            <a:r>
              <a:rPr lang="el-GR" sz="1600" i="1" dirty="0" smtClean="0">
                <a:latin typeface="Cambria" pitchFamily="18" charset="0"/>
              </a:rPr>
              <a:t>.</a:t>
            </a:r>
            <a:endParaRPr lang="en-US" sz="1600" i="1" dirty="0" smtClean="0">
              <a:latin typeface="Cambria" pitchFamily="18" charset="0"/>
            </a:endParaRPr>
          </a:p>
          <a:p>
            <a:pPr>
              <a:buNone/>
            </a:pPr>
            <a:endParaRPr lang="el-GR" sz="16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Cambria" pitchFamily="18" charset="0"/>
              </a:rPr>
              <a:t>      Ο ρόλος τους στην εκπαίδευση των ΦΕ μπορεί να είναι καθοριστικός και η συνεργασία σχολείου – μουσείου να αποτελέσει μια σημαντική συμπληρωματική δομή στην τυπική σχολική εκπαίδευση</a:t>
            </a:r>
          </a:p>
          <a:p>
            <a:pPr>
              <a:buNone/>
            </a:pPr>
            <a:r>
              <a:rPr lang="el-GR" sz="1600" i="1" dirty="0" smtClean="0">
                <a:latin typeface="Cambria" pitchFamily="18" charset="0"/>
              </a:rPr>
              <a:t>        (</a:t>
            </a:r>
            <a:r>
              <a:rPr lang="en-US" sz="1600" i="1" dirty="0" smtClean="0">
                <a:latin typeface="Cambria" pitchFamily="18" charset="0"/>
              </a:rPr>
              <a:t>Philips et al., 2007)</a:t>
            </a:r>
            <a:r>
              <a:rPr lang="el-GR" sz="1600" i="1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</a:t>
            </a: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435608" y="1447800"/>
            <a:ext cx="7498080" cy="277328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el-GR" sz="2000" dirty="0" smtClean="0">
                <a:latin typeface="Cambria" pitchFamily="18" charset="0"/>
              </a:rPr>
              <a:t>                                        Το ΝΟΗΣΙΣ</a:t>
            </a:r>
            <a:endParaRPr lang="el-GR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115196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ΝΟΗΣΙΣ</a:t>
            </a:r>
            <a:b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Σκοποί του ιδρύματος</a:t>
            </a:r>
            <a:b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l-GR" sz="1800" b="0" dirty="0" smtClean="0">
                <a:solidFill>
                  <a:schemeClr val="tx1"/>
                </a:solidFill>
                <a:latin typeface="Cambria" pitchFamily="18" charset="0"/>
              </a:rPr>
              <a:t>(ΦΕΚ, αρ. φύλλου 1411)</a:t>
            </a:r>
            <a:endParaRPr lang="el-GR" sz="1800" b="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57224" y="1785926"/>
            <a:ext cx="7543824" cy="329579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i="1" dirty="0" smtClean="0">
              <a:latin typeface="Calibri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85000"/>
            </a:pPr>
            <a:r>
              <a:rPr lang="el-GR" sz="1600" i="1" dirty="0" smtClean="0">
                <a:latin typeface="Cambria" pitchFamily="18" charset="0"/>
              </a:rPr>
              <a:t>…η εξοικείωση και επιμόρφωση του κοινού και </a:t>
            </a:r>
            <a:r>
              <a:rPr lang="el-GR" sz="1600" b="1" i="1" u="sng" dirty="0" smtClean="0">
                <a:latin typeface="Cambria" pitchFamily="18" charset="0"/>
              </a:rPr>
              <a:t>ιδιαίτερα των νέων </a:t>
            </a:r>
            <a:r>
              <a:rPr lang="el-GR" sz="1600" i="1" dirty="0" smtClean="0">
                <a:latin typeface="Cambria" pitchFamily="18" charset="0"/>
              </a:rPr>
              <a:t>σε τεχνολογικά θέματα, είτε αφορούν το παρελθόν, είτε σύγχρονα επιτεύγματα, είτε προβλέψεις μελλοντικών εξελίξεων…</a:t>
            </a:r>
          </a:p>
          <a:p>
            <a:pPr>
              <a:buNone/>
            </a:pPr>
            <a:endParaRPr lang="el-GR" sz="16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85000"/>
            </a:pPr>
            <a:r>
              <a:rPr lang="el-GR" sz="1600" i="1" dirty="0" smtClean="0">
                <a:latin typeface="Cambria" pitchFamily="18" charset="0"/>
              </a:rPr>
              <a:t>Στο πλαίσιο της δράσης του ιδρύματος θα επιδιώκεται η προσέγγιση και συνεργασία του με άλλους φορείς (εθνικούς, τοπικούς και διεθνείς), ιδίως με εκείνους των οποίων το αντικείμενο δράσης και αρμοδιότητας σχετίζεται με έναν ή περισσότερους επιμέρους στόχους του ιδρύματος…</a:t>
            </a:r>
            <a:endParaRPr lang="el-GR" sz="16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9194" y="228600"/>
            <a:ext cx="8153400" cy="9906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Δράσεις </a:t>
            </a:r>
            <a:r>
              <a:rPr lang="el-GR" sz="1800" u="sng" dirty="0" smtClean="0">
                <a:solidFill>
                  <a:schemeClr val="tx1"/>
                </a:solidFill>
                <a:latin typeface="Cambria" pitchFamily="18" charset="0"/>
              </a:rPr>
              <a:t>για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 εκπαιδευτικούς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928662" y="1556792"/>
          <a:ext cx="7498080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9194" y="366698"/>
            <a:ext cx="8153400" cy="9906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Δράσεις για μαθητές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1000100" y="1532282"/>
          <a:ext cx="74980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9194" y="438136"/>
            <a:ext cx="8153400" cy="9906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Συνέργειες με σχολεία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928662" y="1594912"/>
          <a:ext cx="7498080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500042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Αναζήτηση νέων δρόμων συνεργασίας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l-GR" sz="1800" u="sng" dirty="0" smtClean="0">
                <a:solidFill>
                  <a:schemeClr val="tx1"/>
                </a:solidFill>
                <a:latin typeface="Cambria" pitchFamily="18" charset="0"/>
              </a:rPr>
              <a:t>με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 εκπαιδευτικούς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85786" y="1785926"/>
            <a:ext cx="7602048" cy="3925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	</a:t>
            </a:r>
            <a:r>
              <a:rPr lang="el-GR" sz="1600" dirty="0" smtClean="0">
                <a:latin typeface="Cambria" pitchFamily="18" charset="0"/>
              </a:rPr>
              <a:t>με σκοπό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την οργάνωση μιας σχολικής επίσκεψης στο ΝΟΗΣΙΣ, λαμβάνοντας υπόψη τις διαφορετικές ατζέντες των δυο πλευρών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την ισχυρότερη σύνδεση των εκπαιδευτικών προγραμμάτων του φορέα με το ΑΠ 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τη γνώση από τον εκπαιδευτικό του χώρου και των δυνατοτήτων του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την αξιοποίηση της επίσκεψης στη διδασκαλία στην τάξη</a:t>
            </a:r>
          </a:p>
          <a:p>
            <a:pPr>
              <a:buNone/>
            </a:pPr>
            <a:endParaRPr lang="el-GR" sz="21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041276" y="1600200"/>
            <a:ext cx="5816740" cy="4495800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800" b="1" dirty="0" smtClean="0">
                <a:solidFill>
                  <a:srgbClr val="FFC000"/>
                </a:solidFill>
                <a:latin typeface="Cambria" pitchFamily="18" charset="0"/>
              </a:rPr>
              <a:t>                           </a:t>
            </a:r>
          </a:p>
          <a:p>
            <a:pPr>
              <a:buNone/>
            </a:pPr>
            <a:r>
              <a:rPr lang="el-GR" sz="2400" b="1" dirty="0" smtClean="0">
                <a:solidFill>
                  <a:schemeClr val="accent2"/>
                </a:solidFill>
                <a:latin typeface="Cambria" pitchFamily="18" charset="0"/>
              </a:rPr>
              <a:t>                             </a:t>
            </a:r>
            <a:r>
              <a:rPr lang="el-GR" sz="2400" b="1" i="1" dirty="0" smtClean="0">
                <a:solidFill>
                  <a:schemeClr val="accent2"/>
                </a:solidFill>
                <a:latin typeface="Cambria" pitchFamily="18" charset="0"/>
              </a:rPr>
              <a:t>Σας ευχαριστώ</a:t>
            </a:r>
            <a:endParaRPr lang="el-GR" sz="2400" b="1" i="1" dirty="0">
              <a:solidFill>
                <a:schemeClr val="accent2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500050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mbria" pitchFamily="18" charset="0"/>
              </a:rPr>
              <a:t>      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Διαπιστώνεται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ότι…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1700808"/>
            <a:ext cx="7498080" cy="48006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οι συνεργασίες μεταξύ σχολείων και χώρων μη τυπικής μάθησης στην πλειοψηφία τους προκύπτουν με πρωτοβουλία των εκπαιδευτικών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el-GR" sz="1600" i="1" dirty="0" smtClean="0">
                <a:latin typeface="Cambria" pitchFamily="18" charset="0"/>
              </a:rPr>
              <a:t>	(</a:t>
            </a:r>
            <a:r>
              <a:rPr lang="en-US" sz="1600" i="1" dirty="0" smtClean="0">
                <a:latin typeface="Cambria" pitchFamily="18" charset="0"/>
              </a:rPr>
              <a:t>Bevan et al.,  2010)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η πληροφόρηση σχετικά με τα αποτελέσματα και τις προκλήσεις στις συνέργειες σχολείων - μουσείων είναι περιορισμένη</a:t>
            </a:r>
            <a:endParaRPr lang="en-US" sz="16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Cambria" pitchFamily="18" charset="0"/>
              </a:rPr>
              <a:t>     </a:t>
            </a:r>
            <a:r>
              <a:rPr lang="el-GR" sz="1600" dirty="0" smtClean="0">
                <a:latin typeface="Cambria" pitchFamily="18" charset="0"/>
              </a:rPr>
              <a:t>  </a:t>
            </a:r>
            <a:r>
              <a:rPr lang="el-GR" sz="1600" i="1" dirty="0" smtClean="0">
                <a:latin typeface="Cambria" pitchFamily="18" charset="0"/>
              </a:rPr>
              <a:t>(</a:t>
            </a:r>
            <a:r>
              <a:rPr lang="en-US" sz="1600" i="1" dirty="0" err="1" smtClean="0">
                <a:latin typeface="Cambria" pitchFamily="18" charset="0"/>
              </a:rPr>
              <a:t>Kisiel</a:t>
            </a:r>
            <a:r>
              <a:rPr lang="en-US" sz="1600" i="1" dirty="0" smtClean="0">
                <a:latin typeface="Cambria" pitchFamily="18" charset="0"/>
              </a:rPr>
              <a:t>, 2010)</a:t>
            </a:r>
          </a:p>
          <a:p>
            <a:pPr>
              <a:buNone/>
            </a:pPr>
            <a:endParaRPr lang="en-US" sz="16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η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l-GR" sz="1600" dirty="0" smtClean="0">
                <a:latin typeface="Cambria" pitchFamily="18" charset="0"/>
              </a:rPr>
              <a:t>σχετική έρευνα εστιάζει κυρίως στο πώς βλέπουν οι δυο πλευρές αυτή τη συνεργασία, προκειμένου να μελετήσει τη μεταξύ τους αλληλεπίδραση και να αποτυπώσει τους ρόλους τους</a:t>
            </a:r>
          </a:p>
          <a:p>
            <a:pPr>
              <a:buNone/>
            </a:pPr>
            <a:r>
              <a:rPr lang="en-US" sz="1600" dirty="0" smtClean="0">
                <a:latin typeface="Cambria" pitchFamily="18" charset="0"/>
              </a:rPr>
              <a:t>     </a:t>
            </a:r>
            <a:r>
              <a:rPr lang="el-GR" sz="1600" dirty="0" smtClean="0">
                <a:latin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i="1" dirty="0" smtClean="0">
                <a:latin typeface="Cambria" pitchFamily="18" charset="0"/>
              </a:rPr>
              <a:t>(DeWitt &amp; Osborne, 2007; </a:t>
            </a:r>
            <a:r>
              <a:rPr lang="en-US" sz="1600" i="1" dirty="0" err="1" smtClean="0">
                <a:latin typeface="Cambria" pitchFamily="18" charset="0"/>
              </a:rPr>
              <a:t>Kisiel</a:t>
            </a:r>
            <a:r>
              <a:rPr lang="en-US" sz="1600" i="1" dirty="0" smtClean="0">
                <a:latin typeface="Cambria" pitchFamily="18" charset="0"/>
              </a:rPr>
              <a:t> 2010, Tran, 2007)</a:t>
            </a:r>
            <a:endParaRPr lang="el-GR" sz="16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Άξονες στο πλαίσιο συνεργασίας μουσείου - σχολείου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85786" y="2000240"/>
            <a:ext cx="7498080" cy="346234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Σχολικές επισκέψεις στο μουσείο </a:t>
            </a:r>
            <a:r>
              <a:rPr lang="en-US" sz="1600" dirty="0" smtClean="0">
                <a:latin typeface="Cambria" pitchFamily="18" charset="0"/>
              </a:rPr>
              <a:t>(field trips)</a:t>
            </a:r>
            <a:endParaRPr lang="el-GR" sz="1600" dirty="0" smtClean="0">
              <a:latin typeface="Cambria" pitchFamily="18" charset="0"/>
            </a:endParaRP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Το μουσείο στο σχολείο</a:t>
            </a:r>
            <a:r>
              <a:rPr lang="en-US" sz="1600" dirty="0" smtClean="0">
                <a:latin typeface="Cambria" pitchFamily="18" charset="0"/>
              </a:rPr>
              <a:t> (outreach activities)</a:t>
            </a:r>
            <a:endParaRPr lang="el-GR" sz="1600" dirty="0" smtClean="0">
              <a:latin typeface="Cambria" pitchFamily="18" charset="0"/>
            </a:endParaRP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Προγράμματα επαγγελματικής εξέλιξης εκπαιδευτικών</a:t>
            </a: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Μουσείο – σχολείο </a:t>
            </a:r>
            <a:endParaRPr lang="el-GR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362084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Παράγοντες που διαμορφώνουν τη συνεργασία </a:t>
            </a:r>
            <a:b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μουσείου - σχολείου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85786" y="1857364"/>
            <a:ext cx="7746064" cy="3890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Διάθεση προσωπικού, οικονομικών πόρων, χώρου, χρόνου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Εξουσία (</a:t>
            </a:r>
            <a:r>
              <a:rPr lang="en-US" sz="1600" dirty="0" smtClean="0">
                <a:latin typeface="Cambria" pitchFamily="18" charset="0"/>
              </a:rPr>
              <a:t>authority)</a:t>
            </a:r>
            <a:r>
              <a:rPr lang="el-GR" sz="1600" dirty="0" smtClean="0">
                <a:latin typeface="Cambria" pitchFamily="18" charset="0"/>
              </a:rPr>
              <a:t> (διεύθυνση, γονείς, </a:t>
            </a:r>
            <a:r>
              <a:rPr lang="el-GR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και κυρίως</a:t>
            </a:r>
            <a:r>
              <a:rPr lang="el-GR" sz="1600" dirty="0" smtClean="0">
                <a:latin typeface="Cambria" pitchFamily="18" charset="0"/>
              </a:rPr>
              <a:t> ποια πλευρά έχει την ευθύνη για την κοινή δράση) </a:t>
            </a:r>
            <a:endParaRPr lang="el-GR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Επικοινωνία 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Πολυπλοκότητα</a:t>
            </a:r>
          </a:p>
          <a:p>
            <a:pPr>
              <a:buNone/>
            </a:pPr>
            <a:r>
              <a:rPr lang="el-GR" sz="1600" dirty="0" smtClean="0">
                <a:latin typeface="Cambria" pitchFamily="18" charset="0"/>
              </a:rPr>
              <a:t>       </a:t>
            </a:r>
            <a:r>
              <a:rPr lang="en-US" sz="1600" i="1" dirty="0" smtClean="0">
                <a:latin typeface="Cambria" pitchFamily="18" charset="0"/>
              </a:rPr>
              <a:t>“A</a:t>
            </a:r>
            <a:r>
              <a:rPr lang="el-GR" sz="1600" i="1" dirty="0" smtClean="0">
                <a:latin typeface="Cambria" pitchFamily="18" charset="0"/>
              </a:rPr>
              <a:t>ν ήμουν εκπαιδευτικός, δεν ξέρω αν θα ήθελα να οργανώσω </a:t>
            </a:r>
          </a:p>
          <a:p>
            <a:pPr>
              <a:buNone/>
            </a:pPr>
            <a:r>
              <a:rPr lang="el-GR" sz="1600" i="1" dirty="0" smtClean="0">
                <a:latin typeface="Cambria" pitchFamily="18" charset="0"/>
              </a:rPr>
              <a:t>        μια επίσκεψη σε ένα μουσείο</a:t>
            </a:r>
            <a:r>
              <a:rPr lang="en-US" sz="1600" i="1" dirty="0" smtClean="0">
                <a:latin typeface="Cambria" pitchFamily="18" charset="0"/>
              </a:rPr>
              <a:t>”</a:t>
            </a:r>
            <a:endParaRPr lang="el-GR" sz="16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285728"/>
            <a:ext cx="7386024" cy="1143000"/>
          </a:xfrm>
        </p:spPr>
        <p:txBody>
          <a:bodyPr>
            <a:normAutofit fontScale="90000"/>
          </a:bodyPr>
          <a:lstStyle/>
          <a:p>
            <a: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  <a:t>   Διαφορές μουσείου – σχολείου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  <a:t>   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(</a:t>
            </a:r>
            <a:r>
              <a:rPr lang="el-GR" sz="2000" dirty="0" err="1" smtClean="0">
                <a:solidFill>
                  <a:schemeClr val="tx1"/>
                </a:solidFill>
                <a:latin typeface="Cambria" pitchFamily="18" charset="0"/>
              </a:rPr>
              <a:t>μουσειοπαιδαγωγού</a:t>
            </a:r>
            <a: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  <a:t> – εκπαιδευτικού)</a:t>
            </a:r>
            <a:br>
              <a:rPr lang="el-GR" sz="20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l-GR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1928802"/>
            <a:ext cx="7498080" cy="33194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Διαφορετικές κουλτούρες </a:t>
            </a:r>
            <a:r>
              <a:rPr lang="el-GR" sz="1600" i="1" dirty="0" smtClean="0">
                <a:latin typeface="Cambria" pitchFamily="18" charset="0"/>
              </a:rPr>
              <a:t>(</a:t>
            </a:r>
            <a:r>
              <a:rPr lang="en-US" sz="1600" i="1" dirty="0" smtClean="0">
                <a:latin typeface="Cambria" pitchFamily="18" charset="0"/>
              </a:rPr>
              <a:t>DeWitt &amp; Osborne, 2007)</a:t>
            </a:r>
            <a:endParaRPr lang="el-GR" sz="1600" i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Διαφορετικές ατζέντες </a:t>
            </a:r>
            <a:r>
              <a:rPr lang="en-US" sz="1600" dirty="0" smtClean="0">
                <a:latin typeface="Cambria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latin typeface="Cambria" pitchFamily="18" charset="0"/>
              </a:rPr>
              <a:t>      </a:t>
            </a:r>
            <a:r>
              <a:rPr lang="el-GR" sz="1600" dirty="0" smtClean="0">
                <a:latin typeface="Cambria" pitchFamily="18" charset="0"/>
              </a:rPr>
              <a:t> κριτήρια επιτυχίας,</a:t>
            </a:r>
          </a:p>
          <a:p>
            <a:pPr>
              <a:lnSpc>
                <a:spcPct val="150000"/>
              </a:lnSpc>
              <a:buNone/>
            </a:pPr>
            <a:r>
              <a:rPr lang="el-GR" sz="1600" dirty="0" smtClean="0">
                <a:latin typeface="Cambria" pitchFamily="18" charset="0"/>
              </a:rPr>
              <a:t>       αξιολόγηση,</a:t>
            </a:r>
          </a:p>
          <a:p>
            <a:pPr>
              <a:lnSpc>
                <a:spcPct val="150000"/>
              </a:lnSpc>
              <a:buNone/>
            </a:pPr>
            <a:r>
              <a:rPr lang="el-GR" sz="1600" dirty="0" smtClean="0">
                <a:latin typeface="Cambria" pitchFamily="18" charset="0"/>
              </a:rPr>
              <a:t>       πώς η κάθε πλευρά αντιλαμβάνεται το ρόλο της άλλης </a:t>
            </a:r>
            <a:r>
              <a:rPr lang="en-US" sz="1600" i="1" dirty="0" smtClean="0">
                <a:latin typeface="Cambria" pitchFamily="18" charset="0"/>
              </a:rPr>
              <a:t>(</a:t>
            </a:r>
            <a:r>
              <a:rPr lang="en-US" sz="1600" i="1" dirty="0" err="1" smtClean="0">
                <a:latin typeface="Cambria" pitchFamily="18" charset="0"/>
              </a:rPr>
              <a:t>Kisiel</a:t>
            </a:r>
            <a:r>
              <a:rPr lang="en-US" sz="1600" i="1" dirty="0" smtClean="0">
                <a:latin typeface="Cambria" pitchFamily="18" charset="0"/>
              </a:rPr>
              <a:t>, 2014)</a:t>
            </a:r>
            <a:endParaRPr lang="el-GR" sz="16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28662" y="428604"/>
            <a:ext cx="7362084" cy="911024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Από την πλευρά του μουσείου (α)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71472" y="1700808"/>
            <a:ext cx="7746064" cy="468052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Το μουσείο υποστηρίζει μαθητές και εκπαιδευτικούς με τις συλλογές και τα εκπαιδευτικά προγράμματα εντός και εκτός μουσείου. Ωστόσο,  η σύνδεσή τους με το αναλυτικό πρόγραμμα δεν είναι ισχυρή</a:t>
            </a:r>
          </a:p>
          <a:p>
            <a:pPr>
              <a:buNone/>
            </a:pPr>
            <a:r>
              <a:rPr lang="en-US" sz="1600" i="1" dirty="0" smtClean="0">
                <a:latin typeface="Cambria" pitchFamily="18" charset="0"/>
              </a:rPr>
              <a:t>      </a:t>
            </a:r>
            <a:r>
              <a:rPr lang="el-GR" sz="1600" i="1" dirty="0" smtClean="0">
                <a:latin typeface="Cambria" pitchFamily="18" charset="0"/>
              </a:rPr>
              <a:t>  </a:t>
            </a:r>
            <a:r>
              <a:rPr lang="en-US" sz="1600" i="1" dirty="0" smtClean="0">
                <a:latin typeface="Cambria" pitchFamily="18" charset="0"/>
              </a:rPr>
              <a:t>(Philips et al., 2007).</a:t>
            </a:r>
            <a:endParaRPr lang="el-GR" sz="1600" i="1" dirty="0" smtClean="0">
              <a:latin typeface="Cambria" pitchFamily="18" charset="0"/>
            </a:endParaRPr>
          </a:p>
          <a:p>
            <a:pPr>
              <a:buNone/>
            </a:pPr>
            <a:endParaRPr lang="en-US" sz="16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Τα προγράμματα για σχολεία έχουν στο επίκεντρο τον </a:t>
            </a:r>
            <a:r>
              <a:rPr lang="el-GR" sz="1600" dirty="0" err="1" smtClean="0">
                <a:latin typeface="Cambria" pitchFamily="18" charset="0"/>
              </a:rPr>
              <a:t>μουσειοπαιδαγωγό</a:t>
            </a:r>
            <a:r>
              <a:rPr lang="el-GR" sz="1600" dirty="0" smtClean="0">
                <a:latin typeface="Cambria" pitchFamily="18" charset="0"/>
              </a:rPr>
              <a:t> και συνήθως στοιχεία της δομής ενός σχολικού μαθήματος, όπως διάλεξη, ερωτήσεις κλειστού τύπου </a:t>
            </a:r>
            <a:r>
              <a:rPr lang="el-GR" sz="1600" i="1" dirty="0" smtClean="0">
                <a:latin typeface="Cambria" pitchFamily="18" charset="0"/>
              </a:rPr>
              <a:t>(</a:t>
            </a:r>
            <a:r>
              <a:rPr lang="en-US" sz="1600" i="1" dirty="0" smtClean="0">
                <a:latin typeface="Cambria" pitchFamily="18" charset="0"/>
              </a:rPr>
              <a:t>Tal &amp; Morag, 2007)</a:t>
            </a:r>
            <a:r>
              <a:rPr lang="el-GR" sz="1600" i="1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Οι αντιλήψεις των </a:t>
            </a:r>
            <a:r>
              <a:rPr lang="el-GR" sz="1600" dirty="0" err="1" smtClean="0">
                <a:latin typeface="Cambria" pitchFamily="18" charset="0"/>
              </a:rPr>
              <a:t>μουσειοπαιδαγωγών</a:t>
            </a:r>
            <a:r>
              <a:rPr lang="el-GR" sz="1600" dirty="0" smtClean="0">
                <a:latin typeface="Cambria" pitchFamily="18" charset="0"/>
              </a:rPr>
              <a:t>  για το ρόλο των εκπαιδευτικών κατά την επίσκεψη ποικίλουν. Συνήθως,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l-GR" sz="1600" dirty="0" smtClean="0">
                <a:latin typeface="Cambria" pitchFamily="18" charset="0"/>
              </a:rPr>
              <a:t>δε, επιθυμούν ο εκπαιδευτικός να αναλαμβάνει μόνο τη διαχείριση της τάξης κατά την επίσκεψη </a:t>
            </a:r>
          </a:p>
          <a:p>
            <a:pPr>
              <a:buNone/>
            </a:pPr>
            <a:r>
              <a:rPr lang="el-GR" sz="1600" i="1" dirty="0" smtClean="0">
                <a:latin typeface="Cambria" pitchFamily="18" charset="0"/>
              </a:rPr>
              <a:t>       (</a:t>
            </a:r>
            <a:r>
              <a:rPr lang="en-US" sz="1600" i="1" dirty="0" smtClean="0">
                <a:latin typeface="Cambria" pitchFamily="18" charset="0"/>
              </a:rPr>
              <a:t>Tal &amp; Steiner, 2006</a:t>
            </a:r>
            <a:r>
              <a:rPr lang="el-GR" sz="1600" i="1" dirty="0" smtClean="0">
                <a:latin typeface="Cambria" pitchFamily="18" charset="0"/>
              </a:rPr>
              <a:t>)</a:t>
            </a:r>
            <a:r>
              <a:rPr lang="en-US" sz="1600" i="1" dirty="0" smtClean="0">
                <a:latin typeface="Cambria" pitchFamily="18" charset="0"/>
              </a:rPr>
              <a:t>.</a:t>
            </a:r>
            <a:r>
              <a:rPr lang="el-GR" sz="1600" i="1" dirty="0" smtClean="0">
                <a:latin typeface="Cambria" pitchFamily="18" charset="0"/>
              </a:rPr>
              <a:t>   </a:t>
            </a:r>
            <a:endParaRPr lang="en-US" sz="1600" i="1" dirty="0" smtClean="0">
              <a:latin typeface="Cambria" pitchFamily="18" charset="0"/>
            </a:endParaRPr>
          </a:p>
          <a:p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Από την πλευρά του μουσείου (β)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2082504"/>
            <a:ext cx="7746064" cy="3918264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Συχνά οι </a:t>
            </a:r>
            <a:r>
              <a:rPr lang="el-GR" sz="1600" dirty="0" err="1" smtClean="0">
                <a:latin typeface="Cambria" pitchFamily="18" charset="0"/>
              </a:rPr>
              <a:t>μουσειοπαιδαγωγοί</a:t>
            </a:r>
            <a:r>
              <a:rPr lang="el-GR" sz="1600" dirty="0" smtClean="0">
                <a:latin typeface="Cambria" pitchFamily="18" charset="0"/>
              </a:rPr>
              <a:t> επιστρατεύουν ποικίλες δεξιότητες, προσαρμόζοντας τα προγράμματα στα ενδιαφέροντα των παιδιών </a:t>
            </a:r>
            <a:r>
              <a:rPr lang="en-US" sz="1600" i="1" dirty="0" smtClean="0">
                <a:latin typeface="Cambria" pitchFamily="18" charset="0"/>
              </a:rPr>
              <a:t>(Tran, 2007)</a:t>
            </a:r>
            <a:r>
              <a:rPr lang="el-GR" sz="1600" i="1" dirty="0" smtClean="0">
                <a:latin typeface="Cambria" pitchFamily="18" charset="0"/>
              </a:rPr>
              <a:t>, </a:t>
            </a:r>
            <a:r>
              <a:rPr lang="el-GR" sz="1600" dirty="0" smtClean="0">
                <a:latin typeface="Cambria" pitchFamily="18" charset="0"/>
              </a:rPr>
              <a:t> καθώς η πρόκληση ενδιαφέροντος είναι ένας από τους πρωταρχικούς στόχους του μουσείου. </a:t>
            </a:r>
            <a:endParaRPr lang="en-US" sz="1600" dirty="0" smtClean="0">
              <a:latin typeface="Cambria" pitchFamily="18" charset="0"/>
            </a:endParaRP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Πολλά προγράμματα γίνονται μέσα στις εκθέσεις, δίνοντας έμφαση σε διαδικασίες μάθησης και όχι αποτελέσματα, πχ., αναζήτηση, διατύπωση συμπερασμάτων </a:t>
            </a:r>
            <a:r>
              <a:rPr lang="en-US" sz="1600" dirty="0" err="1" smtClean="0">
                <a:latin typeface="Cambria" pitchFamily="18" charset="0"/>
              </a:rPr>
              <a:t>vs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l-GR" sz="1600" dirty="0" smtClean="0">
                <a:latin typeface="Cambria" pitchFamily="18" charset="0"/>
              </a:rPr>
              <a:t>συγκέντρωση πληροφορίας </a:t>
            </a:r>
            <a:r>
              <a:rPr lang="el-GR" sz="1600" i="1" dirty="0" smtClean="0">
                <a:latin typeface="Cambria" pitchFamily="18" charset="0"/>
              </a:rPr>
              <a:t>(</a:t>
            </a:r>
            <a:r>
              <a:rPr lang="en-US" sz="1600" i="1" dirty="0" smtClean="0">
                <a:latin typeface="Cambria" pitchFamily="18" charset="0"/>
              </a:rPr>
              <a:t>Griffin, 2011).</a:t>
            </a:r>
            <a:endParaRPr lang="el-GR" sz="1600" i="1" dirty="0" smtClean="0">
              <a:latin typeface="Cambria" pitchFamily="18" charset="0"/>
            </a:endParaRPr>
          </a:p>
          <a:p>
            <a:pPr algn="just">
              <a:buNone/>
            </a:pPr>
            <a:endParaRPr lang="en-US" sz="1600" i="1" dirty="0" smtClean="0"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l-GR" sz="1600" dirty="0" smtClean="0">
                <a:latin typeface="Cambria" pitchFamily="18" charset="0"/>
              </a:rPr>
              <a:t>Ο σχεδιασμός των εκθέσεων με τη συμμετοχή εκπαιδευτικού προσωπικού ενισχύει τη δυνατότητα εμπλοκής του επισκέπτη, διευκολύνοντας την κατανόηση από την πλευρά του.</a:t>
            </a:r>
            <a:endParaRPr lang="el-GR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Από την πλευρά του σχολείου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14348" y="1780480"/>
            <a:ext cx="7674056" cy="5077544"/>
          </a:xfrm>
        </p:spPr>
        <p:txBody>
          <a:bodyPr>
            <a:normAutofit/>
          </a:bodyPr>
          <a:lstStyle/>
          <a:p>
            <a:r>
              <a:rPr lang="el-GR" sz="1600" dirty="0" smtClean="0">
                <a:latin typeface="Cambria" pitchFamily="18" charset="0"/>
              </a:rPr>
              <a:t>Οι εκπαιδευτικοί θεωρούν ότι ο </a:t>
            </a:r>
            <a:r>
              <a:rPr lang="el-GR" sz="1600" dirty="0" err="1" smtClean="0">
                <a:latin typeface="Cambria" pitchFamily="18" charset="0"/>
              </a:rPr>
              <a:t>μουσειοπαιδαγωγός</a:t>
            </a:r>
            <a:r>
              <a:rPr lang="el-GR" sz="1600" dirty="0" smtClean="0">
                <a:latin typeface="Cambria" pitchFamily="18" charset="0"/>
              </a:rPr>
              <a:t> έχει πρωταγωνιστικό ρόλο κατά την επίσκεψη.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r>
              <a:rPr lang="el-GR" sz="1600" dirty="0" smtClean="0">
                <a:latin typeface="Cambria" pitchFamily="18" charset="0"/>
              </a:rPr>
              <a:t>Η επίσκεψη σε χώρους μη τυπικής μάθησης συνδέεται για την πλειοψηφία των εκπαιδευτικών με γνωστικούς στόχους. </a:t>
            </a:r>
          </a:p>
          <a:p>
            <a:pPr>
              <a:buNone/>
            </a:pPr>
            <a:endParaRPr lang="el-GR" sz="1600" dirty="0" smtClean="0">
              <a:latin typeface="Cambria" pitchFamily="18" charset="0"/>
            </a:endParaRPr>
          </a:p>
          <a:p>
            <a:r>
              <a:rPr lang="el-GR" sz="1600" dirty="0" smtClean="0">
                <a:latin typeface="Cambria" pitchFamily="18" charset="0"/>
              </a:rPr>
              <a:t>Οι εκπαιδευτικοί γνωρίζουν το ΑΠ, αλλά έχουν, συνήθως, περιορισμένη γνώση για τα εκθέματα ή τη μη τυπική μάθηση </a:t>
            </a:r>
            <a:r>
              <a:rPr lang="el-GR" sz="1600" i="1" dirty="0" smtClean="0">
                <a:latin typeface="Cambria" pitchFamily="18" charset="0"/>
              </a:rPr>
              <a:t>(</a:t>
            </a:r>
            <a:r>
              <a:rPr lang="en-US" sz="1600" i="1" dirty="0" smtClean="0">
                <a:latin typeface="Cambria" pitchFamily="18" charset="0"/>
              </a:rPr>
              <a:t>Tran &amp; Steiner, 2006).</a:t>
            </a:r>
            <a:endParaRPr lang="el-GR" sz="1600" i="1" dirty="0" smtClean="0">
              <a:latin typeface="Cambria" pitchFamily="18" charset="0"/>
            </a:endParaRPr>
          </a:p>
          <a:p>
            <a:pPr>
              <a:buNone/>
            </a:pPr>
            <a:endParaRPr lang="en-US" sz="1600" i="1" dirty="0" smtClean="0">
              <a:latin typeface="Cambria" pitchFamily="18" charset="0"/>
            </a:endParaRPr>
          </a:p>
          <a:p>
            <a:r>
              <a:rPr lang="el-GR" sz="1600" dirty="0" smtClean="0">
                <a:latin typeface="Cambria" pitchFamily="18" charset="0"/>
              </a:rPr>
              <a:t>Η εμπλοκή του εκπαιδευτικού με διαδικαστικά θέματα κατά την οργάνωση της επίσκεψης αποτελεί αποτρεπτικό παράγοντα για να πραγματοποιήσει μια εξωσχολική  επίσκεψη με την τάξη του </a:t>
            </a:r>
            <a:r>
              <a:rPr lang="en-US" sz="1600" i="1" dirty="0" smtClean="0">
                <a:latin typeface="Cambria" pitchFamily="18" charset="0"/>
              </a:rPr>
              <a:t>(Griffin, 2011).</a:t>
            </a:r>
          </a:p>
          <a:p>
            <a:pPr>
              <a:buNone/>
            </a:pPr>
            <a:endParaRPr lang="el-GR" sz="1600" i="1" dirty="0" smtClean="0">
              <a:latin typeface="Cambria" pitchFamily="18" charset="0"/>
            </a:endParaRPr>
          </a:p>
          <a:p>
            <a:r>
              <a:rPr lang="el-GR" sz="1600" dirty="0" smtClean="0">
                <a:latin typeface="Cambria" pitchFamily="18" charset="0"/>
              </a:rPr>
              <a:t>Οι εκπαιδευτικοί αναζητώντας ευκαιρίες να εμπλουτίσουν τη διδασκαλία τους στο σχολείο, επιλέγουν επισκέψεις σε χώρους μη τυπικής μάθησης. </a:t>
            </a: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57224" y="500042"/>
          <a:ext cx="7030564" cy="5978839"/>
        </p:xfrm>
        <a:graphic>
          <a:graphicData uri="http://schemas.openxmlformats.org/drawingml/2006/table">
            <a:tbl>
              <a:tblPr/>
              <a:tblGrid>
                <a:gridCol w="3515282"/>
                <a:gridCol w="3515282"/>
              </a:tblGrid>
              <a:tr h="570578">
                <a:tc gridSpan="2">
                  <a:txBody>
                    <a:bodyPr/>
                    <a:lstStyle/>
                    <a:p>
                      <a:pPr algn="ctr"/>
                      <a:endParaRPr kumimoji="0" lang="el-GR" sz="1600" b="0" kern="1200" dirty="0" smtClean="0">
                        <a:solidFill>
                          <a:srgbClr val="FFC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l-GR" sz="1600" b="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ΚΑΤΗΓΟΡΙΑ 23: Αντιλήψεις εκπαιδευτικών για την ατζέντα του μουσείου</a:t>
                      </a:r>
                      <a:r>
                        <a:rPr kumimoji="0" lang="en-US" sz="1600" b="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600" b="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σχετικά  με τις σχολικές επισκέψεις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l-GR" sz="1600" b="0" dirty="0">
                        <a:solidFill>
                          <a:srgbClr val="FFC000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100" dirty="0"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tx1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  <a:endParaRPr lang="el-GR" sz="1200" b="1" dirty="0">
                        <a:solidFill>
                          <a:schemeClr val="tx1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tx1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  <a:endParaRPr lang="el-GR" sz="1200" b="1" dirty="0">
                        <a:solidFill>
                          <a:schemeClr val="tx1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Ικανοποιητική η παροχή πληροφοριών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Μέτρια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2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Αρνητικό το ότι η ξενάγηση ήταν προκαθορισμένη από το μουσείο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Μη επιτυχημένη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 (δεν συζητήθηκε από τους μαθητές)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Μια θετική εμπειρία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Θα μπορούσε να ήταν και καλύτερη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3, 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4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Λίγος ο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χρόνος 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για την αλληλεπίδραση μαθητών  - εκθεμάτων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1, 10, 11, 12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Πετυχημένη, γιατί δημιούργησε εντυπώσεις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5, 6, 7, 10, 14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2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Περιορισμένη η διάρκειά της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4, 5 (δεν αναπτύχθηκαν κοινωνικές σχέσεις), 7, 8 (δεν τέθηκαν ερωτήσεις),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9, 13, 14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1825</TotalTime>
  <Words>1121</Words>
  <Application>Microsoft Office PowerPoint</Application>
  <PresentationFormat>Προβολή στην οθόνη (4:3)</PresentationFormat>
  <Paragraphs>187</Paragraphs>
  <Slides>19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Διάμεσος</vt:lpstr>
      <vt:lpstr>Διαφάνεια 1</vt:lpstr>
      <vt:lpstr>      Διαπιστώνεται ότι…</vt:lpstr>
      <vt:lpstr> Άξονες στο πλαίσιο συνεργασίας μουσείου - σχολείου</vt:lpstr>
      <vt:lpstr>Παράγοντες που διαμορφώνουν τη συνεργασία  μουσείου - σχολείου</vt:lpstr>
      <vt:lpstr>    Διαφορές μουσείου – σχολείου     (μουσειοπαιδαγωγού – εκπαιδευτικού) </vt:lpstr>
      <vt:lpstr>Από την πλευρά του μουσείου (α)</vt:lpstr>
      <vt:lpstr>Από την πλευρά του μουσείου (β)</vt:lpstr>
      <vt:lpstr>Από την πλευρά του σχολείου</vt:lpstr>
      <vt:lpstr>Διαφάνεια 9</vt:lpstr>
      <vt:lpstr>Διαφάνεια 10</vt:lpstr>
      <vt:lpstr>Διαφάνεια 11</vt:lpstr>
      <vt:lpstr>Αξίζει όμως!</vt:lpstr>
      <vt:lpstr>Διαφάνεια 13</vt:lpstr>
      <vt:lpstr>ΝΟΗΣΙΣ Σκοποί του ιδρύματος (ΦΕΚ, αρ. φύλλου 1411)</vt:lpstr>
      <vt:lpstr>Δράσεις για εκπαιδευτικούς </vt:lpstr>
      <vt:lpstr>Δράσεις για μαθητές </vt:lpstr>
      <vt:lpstr>Συνέργειες με σχολεία </vt:lpstr>
      <vt:lpstr>Αναζήτηση νέων δρόμων συνεργασίας με εκπαιδευτικούς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</dc:title>
  <cp:lastModifiedBy>Maria Karnezou</cp:lastModifiedBy>
  <cp:revision>239</cp:revision>
  <dcterms:modified xsi:type="dcterms:W3CDTF">2017-03-07T11:30:25Z</dcterms:modified>
</cp:coreProperties>
</file>