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7" r:id="rId10"/>
    <p:sldId id="302" r:id="rId11"/>
    <p:sldId id="266" r:id="rId12"/>
    <p:sldId id="288" r:id="rId13"/>
    <p:sldId id="268" r:id="rId14"/>
    <p:sldId id="269" r:id="rId15"/>
    <p:sldId id="270" r:id="rId16"/>
    <p:sldId id="272" r:id="rId17"/>
    <p:sldId id="293" r:id="rId18"/>
    <p:sldId id="294" r:id="rId19"/>
    <p:sldId id="271" r:id="rId20"/>
    <p:sldId id="295" r:id="rId21"/>
    <p:sldId id="296" r:id="rId22"/>
    <p:sldId id="297" r:id="rId23"/>
    <p:sldId id="303" r:id="rId24"/>
    <p:sldId id="261" r:id="rId25"/>
    <p:sldId id="260" r:id="rId26"/>
    <p:sldId id="273" r:id="rId27"/>
    <p:sldId id="304" r:id="rId28"/>
    <p:sldId id="277" r:id="rId29"/>
    <p:sldId id="300" r:id="rId30"/>
    <p:sldId id="287" r:id="rId31"/>
    <p:sldId id="274" r:id="rId32"/>
    <p:sldId id="275" r:id="rId33"/>
    <p:sldId id="276" r:id="rId34"/>
    <p:sldId id="298" r:id="rId35"/>
    <p:sldId id="299" r:id="rId36"/>
    <p:sldId id="305" r:id="rId37"/>
    <p:sldId id="289" r:id="rId38"/>
    <p:sldId id="283" r:id="rId39"/>
    <p:sldId id="282" r:id="rId40"/>
    <p:sldId id="284" r:id="rId41"/>
    <p:sldId id="291" r:id="rId42"/>
    <p:sldId id="286" r:id="rId43"/>
    <p:sldId id="290" r:id="rId44"/>
    <p:sldId id="292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8109D02-4914-4AB9-AE86-8D7255429F2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g/url?sa=i&amp;rct=j&amp;q=&amp;esrc=s&amp;source=images&amp;cd=&amp;cad=rja&amp;uact=8&amp;ved=0CAcQjRw&amp;url=http://hubhomedesign.com/casein-micelle/&amp;ei=aneeVbLKCcTQswHamKjYDg&amp;psig=AFQjCNG81UKtDc3F9gwKHwNZpxX6zkaXWA&amp;ust=143653487011096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bg/url?sa=i&amp;rct=j&amp;q=&amp;esrc=s&amp;source=images&amp;cd=&amp;cad=rja&amp;uact=8&amp;ved=0CAcQjRw&amp;url=http://dwb.unl.edu/Teacher/NSF/C08/C08Links/www.fst.rdg.ac.uk/courses/fs560/topic1/t1g/t1g.htm&amp;ei=nYWeVZ3CJYqgsAHqppbYDg&amp;bvm=bv.96952980,d.bGg&amp;psig=AFQjCNFBV393_prlL5N4kq9llW9qbp-GZA&amp;ust=143653854673309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bg/url?sa=i&amp;rct=j&amp;q=&amp;esrc=s&amp;source=images&amp;cd=&amp;cad=rja&amp;uact=8&amp;ved=0CAcQjRxqFQoTCPqC5Ij9oMgCFUOLLAodBrcHbg&amp;url=http://www.nutritionx.co.uk/milk-protein--whey--casein-100-c.asp&amp;psig=AFQjCNHuxBcg0gW2wkpRKjbC-iTISc1N6w&amp;ust=1443778613724917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google.bg/url?sa=i&amp;rct=j&amp;q=&amp;esrc=s&amp;source=images&amp;cd=&amp;cad=rja&amp;uact=8&amp;ved=0CAcQjRw&amp;url=https://www.studyblue.com/notes/note/n/the-physiology-of-skeletal-muscle/deck/11685908&amp;ei=GbGfVYjKMImZsAG15rXwDg&amp;bvm=bv.96952980,d.bGg&amp;psig=AFQjCNFFIdY_TC3gjqddhbKW4UeovbpoUA&amp;ust=14366141883057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chemistry123.files.wordpress.com/2013/04/emulsifyer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bg/url?sa=i&amp;rct=j&amp;q=&amp;esrc=s&amp;source=images&amp;cd=&amp;cad=rja&amp;uact=8&amp;ved=0CAcQjRw&amp;url=http://www.wikiskripta.eu/index.php/L%C3%A1tky_barevn%C3%A9_(1._LF_UK,_NT)&amp;ei=UqqfVabjEYuosAHrraCQDw&amp;psig=AFQjCNFBQJWvBEHGNelOIvsKuk2CT0cfdw&amp;ust=143661350676118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google.bg/url?sa=i&amp;rct=j&amp;q=&amp;esrc=s&amp;source=images&amp;cd=&amp;cad=rja&amp;uact=8&amp;ved=0CAcQjRw&amp;url=http://simplyhealthylifemagazine.blogspot.com/2012_02_01_archive.html&amp;ei=1KqfVa7EK8a6swH96b-ADw&amp;psig=AFQjCNFBQJWvBEHGNelOIvsKuk2CT0cfdw&amp;ust=1436613506761184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1" y="1628800"/>
            <a:ext cx="59907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Lecture 7.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 with animal origin: 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 of milk, meat and eggs.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19200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 large size, micelles are not considered to be truly soluble in water. They are rather dispersed in water and remain suspended in the form of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colloidal suspension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" y="3429000"/>
            <a:ext cx="453548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9209" y="4924975"/>
            <a:ext cx="3764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Casein micelle</a:t>
            </a:r>
          </a:p>
          <a:p>
            <a:pPr algn="ctr"/>
            <a:r>
              <a:rPr lang="en-US" sz="2400" dirty="0">
                <a:latin typeface="Calibri"/>
              </a:rPr>
              <a:t>u</a:t>
            </a:r>
            <a:r>
              <a:rPr lang="en-US" sz="2400" dirty="0" smtClean="0">
                <a:latin typeface="Calibri"/>
              </a:rPr>
              <a:t>nder electron microscope.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6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3924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bodybuildinglatino.com/tienda/img/cms/casein-sc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49396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88640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</a:rPr>
              <a:t>Hydrophilic casein molecules</a:t>
            </a:r>
            <a:r>
              <a:rPr lang="en-US" altLang="en-U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rgbClr val="C00000"/>
                </a:solidFill>
                <a:latin typeface="Calibri" pitchFamily="34" charset="0"/>
              </a:rPr>
              <a:t>(κ-caseins)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>
                <a:latin typeface="Calibri"/>
              </a:rPr>
              <a:t>that have an affinity for water form the </a:t>
            </a:r>
            <a:r>
              <a:rPr lang="en-US" sz="2400" dirty="0" smtClean="0">
                <a:latin typeface="Calibri"/>
              </a:rPr>
              <a:t>outer part of the micelle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smtClean="0">
                <a:latin typeface="Calibri"/>
              </a:rPr>
              <a:t>(hairy part). </a:t>
            </a:r>
            <a:endParaRPr lang="en-US" sz="2400" dirty="0">
              <a:latin typeface="Calibri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/>
              </a:rPr>
              <a:t>Hydrophobic casein </a:t>
            </a:r>
            <a:r>
              <a:rPr lang="en-US" sz="2400" dirty="0">
                <a:latin typeface="Calibri"/>
              </a:rPr>
              <a:t>molecule </a:t>
            </a:r>
            <a:r>
              <a:rPr lang="en-US" sz="2400" dirty="0" smtClean="0">
                <a:latin typeface="Calibri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α-caseins </a:t>
            </a:r>
            <a:r>
              <a:rPr lang="en-US" sz="2400" dirty="0">
                <a:solidFill>
                  <a:srgbClr val="C00000"/>
                </a:solidFill>
                <a:latin typeface="Calibri"/>
              </a:rPr>
              <a:t>and β- 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caseins) </a:t>
            </a:r>
            <a:r>
              <a:rPr lang="en-US" sz="2400" dirty="0" smtClean="0">
                <a:latin typeface="Calibri"/>
              </a:rPr>
              <a:t>form </a:t>
            </a:r>
            <a:r>
              <a:rPr lang="en-US" sz="2400" dirty="0">
                <a:latin typeface="Calibri"/>
              </a:rPr>
              <a:t>the inner core of the micelle </a:t>
            </a:r>
            <a:r>
              <a:rPr lang="en-US" sz="2400" dirty="0" smtClean="0">
                <a:latin typeface="Calibri"/>
              </a:rPr>
              <a:t>sphere.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 smtClean="0">
              <a:latin typeface="Calibri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dirty="0">
                <a:latin typeface="Calibri"/>
              </a:rPr>
              <a:t>In some proposed models α- and k-casein are on the outside.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7509" y="6546830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http://crystal.che.ncsu.edu/pdfs/Coll_Surf_b_casein_Chen.pdf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06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9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548680"/>
            <a:ext cx="3958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Micelles aggregation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2276872"/>
            <a:ext cx="137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051720" y="2118317"/>
            <a:ext cx="48965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/>
            <a:r>
              <a:rPr lang="en-US" altLang="en-US" sz="2800" dirty="0">
                <a:latin typeface="Calibri" pitchFamily="34" charset="0"/>
                <a:cs typeface="Arial" charset="0"/>
              </a:rPr>
              <a:t>Casein can be </a:t>
            </a:r>
            <a:r>
              <a:rPr lang="en-US" altLang="en-US" sz="2800" dirty="0" smtClean="0">
                <a:latin typeface="Calibri" pitchFamily="34" charset="0"/>
                <a:cs typeface="Arial" charset="0"/>
              </a:rPr>
              <a:t>precipitated:</a:t>
            </a:r>
            <a:endParaRPr lang="en-US" altLang="en-US" sz="2800" dirty="0">
              <a:latin typeface="Calibri" pitchFamily="34" charset="0"/>
              <a:cs typeface="Arial" charset="0"/>
            </a:endParaRPr>
          </a:p>
          <a:p>
            <a:pPr algn="l" rtl="0" eaLnBrk="1" hangingPunct="1"/>
            <a:endParaRPr lang="en-US" altLang="en-US" sz="2800" dirty="0" smtClean="0">
              <a:latin typeface="Calibri" pitchFamily="34" charset="0"/>
              <a:cs typeface="Arial" charset="0"/>
            </a:endParaRPr>
          </a:p>
          <a:p>
            <a:pPr marL="457200" indent="-457200" algn="l" rtl="0" eaLnBrk="1" hangingPunct="1">
              <a:buAutoNum type="arabicPeriod"/>
            </a:pPr>
            <a:r>
              <a:rPr lang="en-US" altLang="en-US" sz="2800" dirty="0" err="1" smtClean="0">
                <a:latin typeface="Calibri" pitchFamily="34" charset="0"/>
                <a:cs typeface="Arial" charset="0"/>
              </a:rPr>
              <a:t>HCl</a:t>
            </a:r>
            <a:r>
              <a:rPr lang="en-US" altLang="en-US" sz="2800" dirty="0" smtClean="0">
                <a:latin typeface="Calibri" pitchFamily="34" charset="0"/>
                <a:cs typeface="Arial" charset="0"/>
              </a:rPr>
              <a:t> </a:t>
            </a:r>
          </a:p>
          <a:p>
            <a:pPr marL="457200" indent="-457200" algn="l" rtl="0" eaLnBrk="1" hangingPunct="1">
              <a:buAutoNum type="arabicPeriod"/>
            </a:pPr>
            <a:endParaRPr lang="en-US" altLang="en-US" sz="2800" dirty="0">
              <a:latin typeface="Calibri" pitchFamily="34" charset="0"/>
              <a:cs typeface="Arial" charset="0"/>
            </a:endParaRPr>
          </a:p>
          <a:p>
            <a:pPr algn="l" rtl="0" eaLnBrk="1" hangingPunct="1"/>
            <a:r>
              <a:rPr lang="en-US" altLang="en-US" sz="2800" dirty="0">
                <a:latin typeface="Calibri" pitchFamily="34" charset="0"/>
                <a:cs typeface="Arial" charset="0"/>
              </a:rPr>
              <a:t>2</a:t>
            </a:r>
            <a:r>
              <a:rPr lang="en-US" altLang="en-US" sz="2800" dirty="0" smtClean="0">
                <a:latin typeface="Calibri" pitchFamily="34" charset="0"/>
                <a:cs typeface="Arial" charset="0"/>
              </a:rPr>
              <a:t>. Enzymatically (renin)</a:t>
            </a:r>
            <a:endParaRPr lang="en-US" altLang="en-US" sz="2800" dirty="0"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9832" y="6167309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http://nzic.org.nz/ChemProcesses/dairy/3E.pdf</a:t>
            </a:r>
          </a:p>
        </p:txBody>
      </p:sp>
    </p:spTree>
    <p:extLst>
      <p:ext uri="{BB962C8B-B14F-4D97-AF65-F5344CB8AC3E}">
        <p14:creationId xmlns:p14="http://schemas.microsoft.com/office/powerpoint/2010/main" val="22849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908720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 acidity of the medium increases the solubility of the minerals so that organic Ca-P contained in the micelles start to dissolve in the aqueous phase.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Acidification </a:t>
            </a:r>
            <a:r>
              <a:rPr lang="en-US" sz="2400" dirty="0"/>
              <a:t>of milk leads to destabilization of the casein micelles and aggregation due to the reduction of electrostatic interactions in their </a:t>
            </a:r>
            <a:r>
              <a:rPr lang="en-US" sz="2400" dirty="0" err="1" smtClean="0"/>
              <a:t>iso</a:t>
            </a:r>
            <a:r>
              <a:rPr lang="en-US" sz="2400" dirty="0" smtClean="0"/>
              <a:t>-electric </a:t>
            </a:r>
            <a:r>
              <a:rPr lang="en-US" sz="2400" dirty="0"/>
              <a:t>point (pH 4.6). </a:t>
            </a:r>
            <a:endParaRPr lang="en-US" sz="2400" dirty="0" smtClean="0"/>
          </a:p>
          <a:p>
            <a:pPr>
              <a:buClr>
                <a:srgbClr val="C00000"/>
              </a:buClr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534155" y="188640"/>
            <a:ext cx="1253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1</a:t>
            </a:r>
            <a:r>
              <a:rPr lang="en-US" altLang="en-US" sz="32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. </a:t>
            </a:r>
            <a:r>
              <a:rPr lang="en-US" altLang="en-US" sz="3200" dirty="0" err="1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HCl</a:t>
            </a:r>
            <a:r>
              <a:rPr lang="en-US" altLang="en-US" sz="32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endParaRPr lang="en-US" altLang="en-US" sz="3200" dirty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1" y="4308520"/>
            <a:ext cx="6734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5896" y="617398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http://nzic.org.nz/ChemProcesses/dairy/3E.pdf</a:t>
            </a:r>
          </a:p>
        </p:txBody>
      </p:sp>
    </p:spTree>
    <p:extLst>
      <p:ext uri="{BB962C8B-B14F-4D97-AF65-F5344CB8AC3E}">
        <p14:creationId xmlns:p14="http://schemas.microsoft.com/office/powerpoint/2010/main" val="9422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764704"/>
            <a:ext cx="48965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produced by newborn ruminant animals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stomach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curdle the milk they ingest, allowing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absorption.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widely used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production.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cleaves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peptide bond between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105 and Met 106 in the kappa-casein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chain.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κ-caseins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stabilizes the micelles and after cleavage, the casein proteins precipitate under the influence of the calcium ions.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6879" y="3933056"/>
            <a:ext cx="3867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of </a:t>
            </a:r>
            <a:r>
              <a:rPr lang="en-US" sz="2400" dirty="0" smtClean="0">
                <a:solidFill>
                  <a:srgbClr val="FF0000"/>
                </a:solidFill>
              </a:rPr>
              <a:t>pepsin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microbial proteinases</a:t>
            </a:r>
            <a:r>
              <a:rPr lang="en-US" sz="2400" dirty="0" smtClean="0"/>
              <a:t> may lead to higher degree of hydrolyses thus producing small peptides with bitter taste.</a:t>
            </a:r>
            <a:endParaRPr lang="en-US" sz="2400" dirty="0"/>
          </a:p>
        </p:txBody>
      </p:sp>
      <p:pic>
        <p:nvPicPr>
          <p:cNvPr id="11266" name="Picture 2" descr="http://dwb.unl.edu/Teacher/NSF/C08/C08Links/www.fst.rdg.ac.uk/courses/fs560/topic1/t1g/t1g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4704"/>
            <a:ext cx="4256906" cy="2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3888" y="116632"/>
            <a:ext cx="505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altLang="en-US" sz="3200" dirty="0" smtClean="0">
                <a:solidFill>
                  <a:srgbClr val="C00000"/>
                </a:solidFill>
                <a:latin typeface="Calibri" pitchFamily="34" charset="0"/>
              </a:rPr>
              <a:t>. Renin (</a:t>
            </a:r>
            <a:r>
              <a:rPr lang="en-US" altLang="en-US" sz="3200" dirty="0" err="1" smtClean="0">
                <a:solidFill>
                  <a:srgbClr val="C00000"/>
                </a:solidFill>
                <a:latin typeface="Calibri" pitchFamily="34" charset="0"/>
              </a:rPr>
              <a:t>chymosin</a:t>
            </a:r>
            <a:r>
              <a:rPr lang="en-US" altLang="en-US" sz="3200" dirty="0" smtClean="0">
                <a:solidFill>
                  <a:srgbClr val="C00000"/>
                </a:solidFill>
                <a:latin typeface="Calibri" pitchFamily="34" charset="0"/>
              </a:rPr>
              <a:t>) enzyme :</a:t>
            </a:r>
          </a:p>
        </p:txBody>
      </p:sp>
    </p:spTree>
    <p:extLst>
      <p:ext uri="{BB962C8B-B14F-4D97-AF65-F5344CB8AC3E}">
        <p14:creationId xmlns:p14="http://schemas.microsoft.com/office/powerpoint/2010/main" val="41457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100392" cy="271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332656"/>
            <a:ext cx="3895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Production of </a:t>
            </a:r>
            <a:r>
              <a:rPr lang="en-US" sz="2800" dirty="0" err="1" smtClean="0">
                <a:solidFill>
                  <a:srgbClr val="C00000"/>
                </a:solidFill>
              </a:rPr>
              <a:t>caseinate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002" y="1052736"/>
            <a:ext cx="8190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Production of acid casein (by reduction of pH with </a:t>
            </a:r>
            <a:r>
              <a:rPr lang="en-US" sz="2400" dirty="0" err="1" smtClean="0"/>
              <a:t>HCl</a:t>
            </a:r>
            <a:r>
              <a:rPr lang="en-US" sz="2400" dirty="0" smtClean="0"/>
              <a:t>)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Addition of dilute alkalis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91880" y="6158843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http://nzic.org.nz/ChemProcesses/dairy/3E.pdf</a:t>
            </a:r>
          </a:p>
        </p:txBody>
      </p:sp>
    </p:spTree>
    <p:extLst>
      <p:ext uri="{BB962C8B-B14F-4D97-AF65-F5344CB8AC3E}">
        <p14:creationId xmlns:p14="http://schemas.microsoft.com/office/powerpoint/2010/main" val="10866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476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Sodium </a:t>
            </a:r>
            <a:r>
              <a:rPr lang="en-US" sz="2800" dirty="0" err="1" smtClean="0">
                <a:solidFill>
                  <a:srgbClr val="C00000"/>
                </a:solidFill>
              </a:rPr>
              <a:t>caseinate</a:t>
            </a:r>
            <a:r>
              <a:rPr lang="en-US" sz="2800" dirty="0" smtClean="0">
                <a:solidFill>
                  <a:srgbClr val="C00000"/>
                </a:solidFill>
              </a:rPr>
              <a:t>: properties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99" y="62747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74" y="3068960"/>
            <a:ext cx="1724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1" y="908720"/>
            <a:ext cx="67652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Properties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dirty="0"/>
              <a:t>W</a:t>
            </a:r>
            <a:r>
              <a:rPr lang="en-US" sz="2000" dirty="0" smtClean="0"/>
              <a:t>hite </a:t>
            </a:r>
            <a:r>
              <a:rPr lang="en-US" sz="2000" dirty="0"/>
              <a:t>to light yellow </a:t>
            </a:r>
            <a:r>
              <a:rPr lang="en-US" sz="2000" dirty="0" smtClean="0"/>
              <a:t>color, </a:t>
            </a:r>
            <a:r>
              <a:rPr lang="en-US" sz="2000" dirty="0"/>
              <a:t>particles and powders, odorless, tasteless or with slight peculiar fragrance and </a:t>
            </a:r>
            <a:r>
              <a:rPr lang="en-US" sz="2000" dirty="0" smtClean="0"/>
              <a:t>taste. </a:t>
            </a:r>
            <a:r>
              <a:rPr lang="en-US" sz="2000" dirty="0"/>
              <a:t>E</a:t>
            </a:r>
            <a:r>
              <a:rPr lang="en-US" sz="2000" dirty="0" smtClean="0"/>
              <a:t>asily </a:t>
            </a:r>
            <a:r>
              <a:rPr lang="en-US" sz="2000" dirty="0"/>
              <a:t>soluble in water. </a:t>
            </a:r>
            <a:endParaRPr lang="en-US" sz="2000" dirty="0" smtClean="0"/>
          </a:p>
          <a:p>
            <a:r>
              <a:rPr lang="en-US" sz="2000" dirty="0"/>
              <a:t> </a:t>
            </a:r>
          </a:p>
          <a:p>
            <a:r>
              <a:rPr lang="en-US" sz="2000" b="1" dirty="0" smtClean="0"/>
              <a:t>Performance</a:t>
            </a:r>
            <a:endParaRPr lang="en-US" sz="2000" dirty="0"/>
          </a:p>
          <a:p>
            <a:r>
              <a:rPr lang="en-US" sz="2000" dirty="0"/>
              <a:t>V</a:t>
            </a:r>
            <a:r>
              <a:rPr lang="en-US" sz="2000" dirty="0" smtClean="0"/>
              <a:t>ery </a:t>
            </a:r>
            <a:r>
              <a:rPr lang="en-US" sz="2000" dirty="0"/>
              <a:t>good </a:t>
            </a:r>
            <a:r>
              <a:rPr lang="en-US" sz="2000" dirty="0" smtClean="0"/>
              <a:t>water solubility</a:t>
            </a:r>
            <a:r>
              <a:rPr lang="en-US" sz="2000" dirty="0"/>
              <a:t>, </a:t>
            </a:r>
            <a:r>
              <a:rPr lang="en-US" sz="2000" dirty="0" smtClean="0"/>
              <a:t>water absorbability</a:t>
            </a:r>
            <a:r>
              <a:rPr lang="en-US" sz="2000" dirty="0"/>
              <a:t>, </a:t>
            </a:r>
            <a:r>
              <a:rPr lang="en-US" sz="2000" dirty="0" smtClean="0"/>
              <a:t>viscosity</a:t>
            </a:r>
            <a:r>
              <a:rPr lang="en-US" sz="2000" dirty="0"/>
              <a:t>, </a:t>
            </a:r>
            <a:r>
              <a:rPr lang="en-US" sz="2000" dirty="0" smtClean="0"/>
              <a:t>emulsification characteristic</a:t>
            </a:r>
            <a:r>
              <a:rPr lang="en-US" sz="2000" dirty="0"/>
              <a:t>, </a:t>
            </a:r>
            <a:r>
              <a:rPr lang="en-US" sz="2000" dirty="0" smtClean="0"/>
              <a:t>stabilization </a:t>
            </a:r>
            <a:r>
              <a:rPr lang="en-US" sz="2000" dirty="0"/>
              <a:t>of </a:t>
            </a:r>
            <a:r>
              <a:rPr lang="en-US" sz="2000" dirty="0" smtClean="0"/>
              <a:t>emulsion </a:t>
            </a:r>
            <a:r>
              <a:rPr lang="en-US" sz="2000" dirty="0"/>
              <a:t>and </a:t>
            </a:r>
            <a:r>
              <a:rPr lang="en-US" sz="2000" dirty="0" smtClean="0"/>
              <a:t>foaming capability.</a:t>
            </a:r>
          </a:p>
          <a:p>
            <a:endParaRPr lang="en-US" sz="2000" b="1" dirty="0"/>
          </a:p>
          <a:p>
            <a:r>
              <a:rPr lang="en-US" sz="2000" b="1" dirty="0" smtClean="0"/>
              <a:t>Toxicity</a:t>
            </a:r>
            <a:endParaRPr lang="en-US" sz="2000" dirty="0"/>
          </a:p>
          <a:p>
            <a:r>
              <a:rPr lang="en-US" sz="2000" dirty="0"/>
              <a:t>LDs50 400-500g/kg; FAO/WHO (1985) ruled that </a:t>
            </a:r>
            <a:r>
              <a:rPr lang="en-US" sz="2000" dirty="0">
                <a:solidFill>
                  <a:srgbClr val="FF0000"/>
                </a:solidFill>
              </a:rPr>
              <a:t>there is no limit on </a:t>
            </a:r>
            <a:r>
              <a:rPr lang="en-US" sz="2000" dirty="0" smtClean="0">
                <a:solidFill>
                  <a:srgbClr val="FF0000"/>
                </a:solidFill>
              </a:rPr>
              <a:t>acceptable daily intake (</a:t>
            </a:r>
            <a:r>
              <a:rPr lang="en-US" sz="2000" dirty="0" smtClean="0"/>
              <a:t>ADI). </a:t>
            </a:r>
            <a:r>
              <a:rPr lang="en-US" sz="2000" dirty="0"/>
              <a:t>Besides, FDA also lists it as GRAS (generally recognized as safe), without toxicity.</a:t>
            </a:r>
          </a:p>
        </p:txBody>
      </p:sp>
    </p:spTree>
    <p:extLst>
      <p:ext uri="{BB962C8B-B14F-4D97-AF65-F5344CB8AC3E}">
        <p14:creationId xmlns:p14="http://schemas.microsoft.com/office/powerpoint/2010/main" val="8850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05273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Sodium </a:t>
            </a:r>
            <a:r>
              <a:rPr lang="en-US" sz="2000" dirty="0" err="1"/>
              <a:t>caseinate</a:t>
            </a:r>
            <a:r>
              <a:rPr lang="en-US" sz="2000" dirty="0"/>
              <a:t> has </a:t>
            </a:r>
            <a:r>
              <a:rPr lang="en-US" sz="2000" b="1" dirty="0">
                <a:solidFill>
                  <a:srgbClr val="C00000"/>
                </a:solidFill>
              </a:rPr>
              <a:t>strong hydrophilicity </a:t>
            </a:r>
            <a:r>
              <a:rPr lang="en-US" sz="2000" dirty="0"/>
              <a:t>and thus </a:t>
            </a:r>
            <a:r>
              <a:rPr lang="en-US" sz="2000" b="1" dirty="0">
                <a:solidFill>
                  <a:srgbClr val="C00000"/>
                </a:solidFill>
              </a:rPr>
              <a:t>wider application than casein</a:t>
            </a:r>
            <a:r>
              <a:rPr lang="en-US" sz="2000" dirty="0"/>
              <a:t>. It can be used in meat, aquatic meat products, ice cream, biscuit, bread, noodles and other grain products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 </a:t>
            </a:r>
            <a:r>
              <a:rPr lang="en-US" sz="2000" dirty="0" err="1">
                <a:solidFill>
                  <a:srgbClr val="FF0000"/>
                </a:solidFill>
              </a:rPr>
              <a:t>Caseinates</a:t>
            </a:r>
            <a:r>
              <a:rPr lang="en-US" sz="2000" dirty="0">
                <a:solidFill>
                  <a:srgbClr val="FF0000"/>
                </a:solidFill>
              </a:rPr>
              <a:t> are mainly used as food supplements </a:t>
            </a:r>
            <a:r>
              <a:rPr lang="en-US" sz="2000" dirty="0"/>
              <a:t>– they improve nutrition features, taste and smell, increase the shelf life and enrich products with organic amino-acids. They are used in Meat, Bakery and Confectioner Industry</a:t>
            </a:r>
          </a:p>
          <a:p>
            <a:endParaRPr lang="en-US" sz="2000" dirty="0"/>
          </a:p>
          <a:p>
            <a:r>
              <a:rPr lang="en-US" sz="2000" dirty="0"/>
              <a:t>In </a:t>
            </a:r>
            <a:r>
              <a:rPr lang="en-US" sz="2000" dirty="0" smtClean="0"/>
              <a:t>meat products (sausages), </a:t>
            </a:r>
            <a:r>
              <a:rPr lang="en-US" sz="2000" dirty="0"/>
              <a:t>it can be used to </a:t>
            </a:r>
            <a:r>
              <a:rPr lang="en-US" sz="2000" dirty="0">
                <a:solidFill>
                  <a:srgbClr val="C00000"/>
                </a:solidFill>
              </a:rPr>
              <a:t>make fat distribution uniform</a:t>
            </a:r>
            <a:r>
              <a:rPr lang="en-US" sz="2000" dirty="0"/>
              <a:t>, and enhance the adhesion property of meat. The dosage in sausage is 0.2%-0.3%. In the fish cake, it can improve the </a:t>
            </a:r>
            <a:r>
              <a:rPr lang="en-US" sz="2000" dirty="0">
                <a:solidFill>
                  <a:srgbClr val="FF0000"/>
                </a:solidFill>
              </a:rPr>
              <a:t>elasticity</a:t>
            </a:r>
            <a:r>
              <a:rPr lang="en-US" sz="2000" dirty="0"/>
              <a:t>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In bread, biscuit and noodles, the dosage is 0.2%-0.5%; in foreign pastry, doughnut and chocolate, it is 0.59%-5.0% while in cream milk beverages, it is 0.2%-0.39%.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43054"/>
            <a:ext cx="509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Sodium </a:t>
            </a:r>
            <a:r>
              <a:rPr lang="en-US" sz="2800" dirty="0" err="1">
                <a:solidFill>
                  <a:srgbClr val="C00000"/>
                </a:solidFill>
              </a:rPr>
              <a:t>caseinate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r>
              <a:rPr lang="en-US" sz="2800" b="1" dirty="0">
                <a:solidFill>
                  <a:srgbClr val="C00000"/>
                </a:solidFill>
              </a:rPr>
              <a:t>Application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435441"/>
            <a:ext cx="3310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E469 food supplement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60648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Whey proteins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110" y="162880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proteins remaining in the supernatant after precipitation of caseins at pH </a:t>
            </a:r>
            <a:r>
              <a:rPr lang="en-US" sz="2400" dirty="0" smtClean="0"/>
              <a:t>4.6.</a:t>
            </a:r>
          </a:p>
          <a:p>
            <a:endParaRPr lang="en-US" sz="2400" dirty="0"/>
          </a:p>
          <a:p>
            <a:r>
              <a:rPr lang="en-US" sz="2400" dirty="0" smtClean="0"/>
              <a:t>Good source of </a:t>
            </a:r>
            <a:r>
              <a:rPr lang="en-US" sz="2400" b="1" dirty="0" smtClean="0">
                <a:solidFill>
                  <a:srgbClr val="C00000"/>
                </a:solidFill>
              </a:rPr>
              <a:t>sulfur containing amino-acids </a:t>
            </a:r>
            <a:r>
              <a:rPr lang="en-US" sz="2400" dirty="0" smtClean="0"/>
              <a:t>(cysteine and methionine): 8 times more as compared to casein. This is possibly the mode of anticancer activity. </a:t>
            </a:r>
          </a:p>
          <a:p>
            <a:endParaRPr lang="en-US" sz="2400" dirty="0"/>
          </a:p>
          <a:p>
            <a:r>
              <a:rPr lang="en-US" sz="2400" dirty="0" smtClean="0"/>
              <a:t>Exceptionally </a:t>
            </a:r>
            <a:r>
              <a:rPr lang="en-US" sz="2400" b="1" dirty="0" smtClean="0">
                <a:solidFill>
                  <a:srgbClr val="C00000"/>
                </a:solidFill>
              </a:rPr>
              <a:t>rich in leucine, isoleucine and valine</a:t>
            </a:r>
            <a:r>
              <a:rPr lang="en-US" sz="2400" dirty="0" smtClean="0"/>
              <a:t>. Contains more leucine than in casein, egg and soy protein.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536" y="116632"/>
            <a:ext cx="3397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Milk composition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1581" y="5949280"/>
            <a:ext cx="442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Deficient in iron and vitamin C</a:t>
            </a:r>
            <a:endParaRPr lang="en-US" sz="2400" dirty="0"/>
          </a:p>
        </p:txBody>
      </p:sp>
      <p:pic>
        <p:nvPicPr>
          <p:cNvPr id="2050" name="Picture 2" descr="http://www.nutritionx.co.uk/ekmps/shops/nutritionx/resources/Design/constituents-of-mil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9208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24744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Globular proteins with a </a:t>
            </a:r>
            <a:r>
              <a:rPr lang="en-US" sz="2800" dirty="0">
                <a:solidFill>
                  <a:srgbClr val="FF0000"/>
                </a:solidFill>
              </a:rPr>
              <a:t>higher water solubility </a:t>
            </a:r>
            <a:r>
              <a:rPr lang="en-US" sz="2800" dirty="0"/>
              <a:t>than casein.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Low heat stability </a:t>
            </a:r>
            <a:r>
              <a:rPr lang="en-US" sz="2800" dirty="0"/>
              <a:t>and, therefore can be </a:t>
            </a:r>
            <a:r>
              <a:rPr lang="en-US" sz="2800" dirty="0">
                <a:solidFill>
                  <a:srgbClr val="FF0000"/>
                </a:solidFill>
              </a:rPr>
              <a:t>thermally coagulated</a:t>
            </a:r>
            <a:r>
              <a:rPr lang="en-US" sz="2800" dirty="0"/>
              <a:t>. Denaturation increases water retention power. </a:t>
            </a:r>
          </a:p>
          <a:p>
            <a:endParaRPr lang="en-US" sz="2800" dirty="0"/>
          </a:p>
          <a:p>
            <a:r>
              <a:rPr lang="en-US" sz="2800" dirty="0"/>
              <a:t>Native whey proteins have </a:t>
            </a:r>
            <a:r>
              <a:rPr lang="en-US" sz="2800" dirty="0">
                <a:solidFill>
                  <a:srgbClr val="FF0000"/>
                </a:solidFill>
              </a:rPr>
              <a:t>good gelling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whipping properties</a:t>
            </a:r>
            <a:r>
              <a:rPr lang="en-US" sz="2800" dirty="0"/>
              <a:t>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60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major whey </a:t>
            </a:r>
            <a:r>
              <a:rPr lang="en-US" sz="2800" dirty="0" smtClean="0"/>
              <a:t>proteins:</a:t>
            </a:r>
            <a:r>
              <a:rPr lang="en-US" sz="2800" dirty="0" smtClean="0">
                <a:solidFill>
                  <a:srgbClr val="C00000"/>
                </a:solidFill>
              </a:rPr>
              <a:t> β-</a:t>
            </a:r>
            <a:r>
              <a:rPr lang="en-US" sz="2800" dirty="0" err="1" smtClean="0">
                <a:solidFill>
                  <a:srgbClr val="C00000"/>
                </a:solidFill>
              </a:rPr>
              <a:t>lactoglobulin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28552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abundant whey protein.</a:t>
            </a:r>
          </a:p>
          <a:p>
            <a:endParaRPr lang="en-US" sz="2800" dirty="0"/>
          </a:p>
          <a:p>
            <a:r>
              <a:rPr lang="en-US" sz="2800" dirty="0" smtClean="0"/>
              <a:t>In vitro, after partial digestion by endopeptidases of pancreas it acts as </a:t>
            </a:r>
            <a:r>
              <a:rPr lang="en-US" sz="2800" dirty="0" smtClean="0">
                <a:solidFill>
                  <a:srgbClr val="FF0000"/>
                </a:solidFill>
              </a:rPr>
              <a:t>antimicrobial agent </a:t>
            </a:r>
            <a:r>
              <a:rPr lang="en-US" sz="2800" dirty="0" smtClean="0"/>
              <a:t>and also </a:t>
            </a:r>
            <a:r>
              <a:rPr lang="en-US" sz="2800" dirty="0" smtClean="0">
                <a:solidFill>
                  <a:srgbClr val="FF0000"/>
                </a:solidFill>
              </a:rPr>
              <a:t>inhibits replication of rotavirus </a:t>
            </a:r>
            <a:r>
              <a:rPr lang="en-US" sz="2800" dirty="0" smtClean="0"/>
              <a:t>in dose dependent manner.</a:t>
            </a:r>
          </a:p>
          <a:p>
            <a:endParaRPr lang="en-US" sz="2800" dirty="0"/>
          </a:p>
          <a:p>
            <a:r>
              <a:rPr lang="en-US" sz="2800" dirty="0" smtClean="0"/>
              <a:t>It binds mutagenic heterocyclic amines and exert </a:t>
            </a:r>
            <a:r>
              <a:rPr lang="en-US" sz="2800" dirty="0" smtClean="0">
                <a:solidFill>
                  <a:srgbClr val="FF0000"/>
                </a:solidFill>
              </a:rPr>
              <a:t>anti-</a:t>
            </a:r>
            <a:r>
              <a:rPr lang="en-US" sz="2800" dirty="0" err="1" smtClean="0">
                <a:solidFill>
                  <a:srgbClr val="FF0000"/>
                </a:solidFill>
              </a:rPr>
              <a:t>cancerogenic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effect.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3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237" y="23499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major whey </a:t>
            </a:r>
            <a:r>
              <a:rPr lang="en-US" sz="2800" dirty="0" smtClean="0"/>
              <a:t>proteins: </a:t>
            </a:r>
            <a:r>
              <a:rPr lang="en-US" sz="2800" dirty="0" smtClean="0">
                <a:solidFill>
                  <a:srgbClr val="C00000"/>
                </a:solidFill>
              </a:rPr>
              <a:t>α-</a:t>
            </a:r>
            <a:r>
              <a:rPr lang="en-US" sz="2800" dirty="0" err="1" smtClean="0">
                <a:solidFill>
                  <a:srgbClr val="C00000"/>
                </a:solidFill>
              </a:rPr>
              <a:t>lactalbumin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66" y="651188"/>
            <a:ext cx="87951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Recently, a folding variant named “</a:t>
            </a:r>
            <a:r>
              <a:rPr lang="en-US" sz="2400" dirty="0" err="1" smtClean="0"/>
              <a:t>BAMLET”from</a:t>
            </a:r>
            <a:r>
              <a:rPr lang="en-US" sz="2400" dirty="0" smtClean="0"/>
              <a:t> </a:t>
            </a:r>
            <a:r>
              <a:rPr lang="en-US" sz="2400" dirty="0" err="1" smtClean="0"/>
              <a:t>bovin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α-</a:t>
            </a:r>
            <a:r>
              <a:rPr lang="en-US" sz="2400" dirty="0" err="1" smtClean="0">
                <a:solidFill>
                  <a:srgbClr val="C00000"/>
                </a:solidFill>
              </a:rPr>
              <a:t>lactalbumin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which is lethal to tumor cells has been discovered. It selectively enters into tumor cells and induces apoptosis.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Improve performance of stress-</a:t>
            </a:r>
            <a:r>
              <a:rPr lang="en-US" sz="2400" dirty="0" err="1" smtClean="0"/>
              <a:t>vulnarable</a:t>
            </a:r>
            <a:r>
              <a:rPr lang="en-US" sz="2400" dirty="0" smtClean="0"/>
              <a:t> individuals by increasing brain tryptophan and serotonin activities.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Improve sleep in human suffering from nutritional disorders.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Suitable for fortifying infant formulae due to richness in essential amino acids.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Clinical trials with </a:t>
            </a:r>
            <a:r>
              <a:rPr lang="en-US" sz="2400" dirty="0" smtClean="0">
                <a:solidFill>
                  <a:srgbClr val="C00000"/>
                </a:solidFill>
              </a:rPr>
              <a:t>α-</a:t>
            </a:r>
            <a:r>
              <a:rPr lang="en-US" sz="2400" dirty="0" err="1" smtClean="0">
                <a:solidFill>
                  <a:srgbClr val="C00000"/>
                </a:solidFill>
              </a:rPr>
              <a:t>lactalbumin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enriched infant formula exhibited antimicrobial activity as well.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10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0"/>
            <a:ext cx="359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Milk protein quality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724" y="2209800"/>
            <a:ext cx="3966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/>
              <a:t>Amino acid composition 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/>
              <a:t>Digestibility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667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809964"/>
            <a:ext cx="4381500" cy="353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0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2" y="381000"/>
            <a:ext cx="8712968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480" y="-10368"/>
            <a:ext cx="8308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hoose your milk source: </a:t>
            </a:r>
            <a:r>
              <a:rPr lang="en-US" sz="2800" dirty="0">
                <a:solidFill>
                  <a:srgbClr val="C00000"/>
                </a:solidFill>
              </a:rPr>
              <a:t>Amino acid composition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9672" y="6516052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Milk proteins have a balanced amino acid; high quality protein </a:t>
            </a:r>
          </a:p>
        </p:txBody>
      </p:sp>
      <p:sp>
        <p:nvSpPr>
          <p:cNvPr id="4" name="Oval 3"/>
          <p:cNvSpPr/>
          <p:nvPr/>
        </p:nvSpPr>
        <p:spPr>
          <a:xfrm>
            <a:off x="2195736" y="3284984"/>
            <a:ext cx="669263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41277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Caseins</a:t>
            </a:r>
            <a:r>
              <a:rPr lang="en-US" sz="2400" dirty="0" smtClean="0"/>
              <a:t> </a:t>
            </a:r>
            <a:r>
              <a:rPr lang="en-US" sz="2400" dirty="0"/>
              <a:t>are highly digestible in the intestine and are a high quality source of amino acids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Most </a:t>
            </a:r>
            <a:r>
              <a:rPr lang="en-US" sz="2400" dirty="0"/>
              <a:t>whey proteins are relatively less digestible in the </a:t>
            </a:r>
            <a:r>
              <a:rPr lang="en-US" sz="2400" dirty="0" smtClean="0"/>
              <a:t>intestine.</a:t>
            </a:r>
          </a:p>
          <a:p>
            <a:endParaRPr lang="en-US" sz="2400" dirty="0"/>
          </a:p>
          <a:p>
            <a:r>
              <a:rPr lang="en-US" sz="2400" dirty="0" smtClean="0"/>
              <a:t>When </a:t>
            </a:r>
            <a:r>
              <a:rPr lang="en-US" sz="2400" dirty="0"/>
              <a:t>substantial </a:t>
            </a:r>
            <a:r>
              <a:rPr lang="en-US" sz="2400" dirty="0">
                <a:solidFill>
                  <a:srgbClr val="C00000"/>
                </a:solidFill>
              </a:rPr>
              <a:t>whey protein </a:t>
            </a:r>
            <a:r>
              <a:rPr lang="en-US" sz="2400" dirty="0"/>
              <a:t>is not digested fully in the intestine, some of the intact protein may stimulate a localized intestinal </a:t>
            </a:r>
            <a:r>
              <a:rPr lang="en-US" sz="2400" dirty="0" err="1" smtClean="0"/>
              <a:t>microflora</a:t>
            </a:r>
            <a:r>
              <a:rPr lang="en-US" sz="2400" dirty="0" smtClean="0"/>
              <a:t> or </a:t>
            </a:r>
            <a:r>
              <a:rPr lang="en-US" sz="2400" dirty="0"/>
              <a:t>a systemic immune response. This is sometimes referred to as milk protein allergy and is most often thought to be caused by </a:t>
            </a:r>
            <a:r>
              <a:rPr lang="en-US" sz="2400" dirty="0" smtClean="0">
                <a:solidFill>
                  <a:srgbClr val="C00000"/>
                </a:solidFill>
              </a:rPr>
              <a:t>ß-</a:t>
            </a:r>
            <a:r>
              <a:rPr lang="en-US" sz="2400" dirty="0" err="1" smtClean="0">
                <a:solidFill>
                  <a:srgbClr val="C00000"/>
                </a:solidFill>
              </a:rPr>
              <a:t>lactoglobulin</a:t>
            </a:r>
            <a:r>
              <a:rPr lang="en-US" sz="2400" dirty="0" smtClean="0">
                <a:solidFill>
                  <a:srgbClr val="C00000"/>
                </a:solidFill>
              </a:rPr>
              <a:t> (whey protein).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548680"/>
            <a:ext cx="425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Milk protein digestibility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720" y="830317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content of protein in meat and meat products is </a:t>
            </a:r>
            <a:r>
              <a:rPr lang="en-US" sz="2800" dirty="0" smtClean="0"/>
              <a:t>15-22</a:t>
            </a:r>
            <a:r>
              <a:rPr lang="en-US" sz="2800" dirty="0"/>
              <a:t>%.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There are </a:t>
            </a:r>
            <a:r>
              <a:rPr lang="en-US" sz="2800" dirty="0"/>
              <a:t>three main groups of </a:t>
            </a:r>
            <a:r>
              <a:rPr lang="en-US" sz="2800" dirty="0" smtClean="0"/>
              <a:t>proteins:</a:t>
            </a:r>
          </a:p>
          <a:p>
            <a:endParaRPr lang="en-US" sz="2800" dirty="0"/>
          </a:p>
          <a:p>
            <a:r>
              <a:rPr lang="en-US" sz="2800" b="1" dirty="0" err="1">
                <a:solidFill>
                  <a:prstClr val="black"/>
                </a:solidFill>
              </a:rPr>
              <a:t>Myofibrillar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proteins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Connective Tissue Proteins</a:t>
            </a:r>
          </a:p>
          <a:p>
            <a:endParaRPr lang="en-US" sz="2800" dirty="0" smtClean="0"/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Sarcoplasmic Proteins</a:t>
            </a:r>
          </a:p>
          <a:p>
            <a:endParaRPr lang="en-US" sz="2800" dirty="0" smtClean="0"/>
          </a:p>
          <a:p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116632"/>
            <a:ext cx="2710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Meat proteins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2" y="621814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https://biot409.files.wordpress.com/2014/02/8-food-biochemistry-and-food-processing-2nd-ed-gnv64.pdf</a:t>
            </a:r>
          </a:p>
        </p:txBody>
      </p:sp>
    </p:spTree>
    <p:extLst>
      <p:ext uri="{BB962C8B-B14F-4D97-AF65-F5344CB8AC3E}">
        <p14:creationId xmlns:p14="http://schemas.microsoft.com/office/powerpoint/2010/main" val="33152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12845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prstClr val="black"/>
                </a:solidFill>
              </a:rPr>
              <a:t>Myofibrillar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proteins: </a:t>
            </a:r>
          </a:p>
          <a:p>
            <a:pPr lvl="0"/>
            <a:endParaRPr lang="en-US" sz="2800" b="1" dirty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srgbClr val="C00000"/>
                </a:solidFill>
              </a:rPr>
              <a:t>Myosin </a:t>
            </a:r>
            <a:r>
              <a:rPr lang="en-US" sz="2800" dirty="0">
                <a:solidFill>
                  <a:prstClr val="black"/>
                </a:solidFill>
              </a:rPr>
              <a:t>(</a:t>
            </a:r>
            <a:r>
              <a:rPr lang="bg-BG" sz="2800" dirty="0">
                <a:solidFill>
                  <a:prstClr val="black"/>
                </a:solidFill>
              </a:rPr>
              <a:t>55% </a:t>
            </a:r>
            <a:r>
              <a:rPr lang="en-US" sz="2800" dirty="0">
                <a:solidFill>
                  <a:prstClr val="black"/>
                </a:solidFill>
              </a:rPr>
              <a:t>of muscle proteins) </a:t>
            </a:r>
            <a:r>
              <a:rPr lang="en-US" sz="2800" dirty="0">
                <a:solidFill>
                  <a:srgbClr val="C00000"/>
                </a:solidFill>
              </a:rPr>
              <a:t>and actin (</a:t>
            </a:r>
            <a:r>
              <a:rPr lang="en-US" sz="2800" dirty="0">
                <a:solidFill>
                  <a:prstClr val="black"/>
                </a:solidFill>
              </a:rPr>
              <a:t>2</a:t>
            </a:r>
            <a:r>
              <a:rPr lang="bg-BG" sz="2800" dirty="0">
                <a:solidFill>
                  <a:prstClr val="black"/>
                </a:solidFill>
              </a:rPr>
              <a:t>5% </a:t>
            </a:r>
            <a:r>
              <a:rPr lang="en-US" sz="2800" dirty="0">
                <a:solidFill>
                  <a:prstClr val="black"/>
                </a:solidFill>
              </a:rPr>
              <a:t>of muscle proteins) </a:t>
            </a:r>
          </a:p>
          <a:p>
            <a:pPr lvl="0"/>
            <a:endParaRPr lang="en-US" sz="2800" dirty="0">
              <a:solidFill>
                <a:srgbClr val="C00000"/>
              </a:solidFill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Cytoskeletal proteins which are responsible for contraction–relaxation of the muscle.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Balanced amino acid composition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Complete protein food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Their functional properties are the main determinants for the quality of meat and meat products.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514600" y="621814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https://biot409.files.wordpress.com/2014/02/8-food-biochemistry-and-food-processing-2nd-ed-gnv64.pdf</a:t>
            </a:r>
          </a:p>
        </p:txBody>
      </p:sp>
    </p:spTree>
    <p:extLst>
      <p:ext uri="{BB962C8B-B14F-4D97-AF65-F5344CB8AC3E}">
        <p14:creationId xmlns:p14="http://schemas.microsoft.com/office/powerpoint/2010/main" val="1273811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lassconnection.s3.amazonaws.com/216/flashcards/4496216/png/actin-147A5AA0CCA04D7713C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5181"/>
            <a:ext cx="4427984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1148257"/>
            <a:ext cx="2934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Myosin and actin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6577607"/>
            <a:ext cx="9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http://www.pansportmedical.ro/english/sports_medicine/articles/Muscle_fiber_a_bidirectional_approach.html</a:t>
            </a:r>
          </a:p>
        </p:txBody>
      </p:sp>
      <p:pic>
        <p:nvPicPr>
          <p:cNvPr id="6148" name="Picture 4" descr="http://www.pansportmedical.ro/english/sports_medicine/articles/attach/muscle_fiber_bi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" y="36073"/>
            <a:ext cx="39338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170080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Actin </a:t>
            </a:r>
            <a:r>
              <a:rPr lang="en-US" sz="2000" dirty="0" smtClean="0"/>
              <a:t>exists </a:t>
            </a:r>
            <a:r>
              <a:rPr lang="en-US" sz="2000" dirty="0"/>
              <a:t>in two forms - G- and F-actin. </a:t>
            </a: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G-actin </a:t>
            </a:r>
            <a:r>
              <a:rPr lang="en-US" sz="2000" dirty="0"/>
              <a:t>is a monomeric globular </a:t>
            </a:r>
            <a:r>
              <a:rPr lang="en-US" sz="2000" dirty="0" smtClean="0"/>
              <a:t>protein. In </a:t>
            </a:r>
            <a:r>
              <a:rPr lang="en-US" sz="2000" dirty="0"/>
              <a:t>the presence of Mg G-actin polymerizes to form a double strand chain called F-actin. </a:t>
            </a: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Muscle </a:t>
            </a:r>
            <a:r>
              <a:rPr lang="en-US" sz="2000" dirty="0"/>
              <a:t>contraction is carried out by reacting </a:t>
            </a:r>
            <a:r>
              <a:rPr lang="en-US" sz="2000" dirty="0" smtClean="0"/>
              <a:t>of the </a:t>
            </a:r>
            <a:r>
              <a:rPr lang="en-US" sz="2000" dirty="0"/>
              <a:t>globular heads of myosin with actin </a:t>
            </a:r>
            <a:r>
              <a:rPr lang="en-US" sz="2000" dirty="0" smtClean="0"/>
              <a:t>chains.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Process </a:t>
            </a:r>
            <a:r>
              <a:rPr lang="en-US" sz="2000" dirty="0"/>
              <a:t>requires the breakdown of one molecule of ATP. </a:t>
            </a: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This </a:t>
            </a:r>
            <a:r>
              <a:rPr lang="en-US" sz="2000" dirty="0"/>
              <a:t>process is supported by many other proteins, but in small quantities.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12" y="14782"/>
            <a:ext cx="2654424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5976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6576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91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0268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Milk proteins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3553"/>
            <a:ext cx="57140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protein content in milk – 2.9 – 3.5%</a:t>
            </a:r>
          </a:p>
          <a:p>
            <a:endParaRPr lang="en-US" sz="2400" dirty="0"/>
          </a:p>
          <a:p>
            <a:r>
              <a:rPr lang="en-US" sz="2400" dirty="0" smtClean="0"/>
              <a:t>Two major types of milk protein</a:t>
            </a:r>
          </a:p>
          <a:p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Caseins (80%)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Whey proteins: (20%)</a:t>
            </a:r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707904" y="4857401"/>
            <a:ext cx="4924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 smtClean="0">
                <a:latin typeface="Calibri" pitchFamily="34" charset="0"/>
              </a:rPr>
              <a:t>Whey</a:t>
            </a:r>
            <a:r>
              <a:rPr lang="en-US" altLang="en-US" sz="2000" dirty="0" smtClean="0">
                <a:latin typeface="Calibri" pitchFamily="34" charset="0"/>
              </a:rPr>
              <a:t> </a:t>
            </a:r>
            <a:r>
              <a:rPr lang="en-US" altLang="en-US" sz="2000" dirty="0">
                <a:latin typeface="Calibri" pitchFamily="34" charset="0"/>
              </a:rPr>
              <a:t>(</a:t>
            </a:r>
            <a:r>
              <a:rPr lang="en-US" altLang="en-US" sz="2000" b="1" dirty="0" smtClean="0">
                <a:latin typeface="Calibri" pitchFamily="34" charset="0"/>
              </a:rPr>
              <a:t>milk serum)</a:t>
            </a:r>
            <a:r>
              <a:rPr lang="en-US" altLang="en-US" sz="2000" dirty="0" smtClean="0">
                <a:latin typeface="Calibri" pitchFamily="34" charset="0"/>
              </a:rPr>
              <a:t> is the liquid remaining after milk coagulation and curds removal. It contains </a:t>
            </a:r>
            <a:r>
              <a:rPr lang="en-US" sz="2000" dirty="0"/>
              <a:t>water, lactose and soluble non-casein </a:t>
            </a:r>
            <a:r>
              <a:rPr lang="en-US" sz="2000" dirty="0" smtClean="0"/>
              <a:t>proteins.</a:t>
            </a:r>
            <a:endParaRPr lang="ar-SA" altLang="en-US" sz="2000" dirty="0" smtClean="0">
              <a:latin typeface="Calibri" pitchFamily="34" charset="0"/>
            </a:endParaRPr>
          </a:p>
        </p:txBody>
      </p:sp>
      <p:pic>
        <p:nvPicPr>
          <p:cNvPr id="5" name="Picture 4" descr="C:\Users\SAMSUNG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664296" cy="246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6840" y="6324128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http://ansci.illinois.edu/static/ansc438/Milkcompsynth/milkcomp_protein.html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33" y="332655"/>
            <a:ext cx="290254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5">
            <a:hlinkClick r:id="rId4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9897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13337"/>
            <a:ext cx="5076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basic unit of a collagen molecule is a triple-helical structure composed </a:t>
            </a:r>
            <a:r>
              <a:rPr lang="en-US" sz="2400" dirty="0" smtClean="0"/>
              <a:t>of three </a:t>
            </a:r>
            <a:r>
              <a:rPr lang="en-US" sz="2400" dirty="0"/>
              <a:t>polypeptide chains that are stabilized via hydrogen </a:t>
            </a:r>
            <a:r>
              <a:rPr lang="en-US" sz="2400" dirty="0" smtClean="0"/>
              <a:t>bonds.</a:t>
            </a:r>
          </a:p>
          <a:p>
            <a:endParaRPr lang="en-US" sz="2400" dirty="0"/>
          </a:p>
          <a:p>
            <a:r>
              <a:rPr lang="en-US" sz="2400" dirty="0"/>
              <a:t>Individual </a:t>
            </a:r>
            <a:r>
              <a:rPr lang="en-US" sz="2400" dirty="0" err="1"/>
              <a:t>tropocollagen</a:t>
            </a:r>
            <a:r>
              <a:rPr lang="en-US" sz="2400" dirty="0"/>
              <a:t> monomers, in turn, are cross-linked to form fibrils </a:t>
            </a:r>
            <a:r>
              <a:rPr lang="en-US" sz="2400" dirty="0" smtClean="0"/>
              <a:t>via hydrogen </a:t>
            </a:r>
            <a:r>
              <a:rPr lang="en-US" sz="2400" dirty="0"/>
              <a:t>and covalent bonds.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9973" y="231031"/>
            <a:ext cx="4001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Connective Tissue Proteins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4872" y="1167135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Collagen</a:t>
            </a:r>
            <a:r>
              <a:rPr lang="en-US" sz="2400" dirty="0"/>
              <a:t> </a:t>
            </a:r>
          </a:p>
        </p:txBody>
      </p:sp>
      <p:pic>
        <p:nvPicPr>
          <p:cNvPr id="5" name="Picture 2" descr="Collagen triple hel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63004"/>
            <a:ext cx="22479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476672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	</a:t>
            </a:r>
            <a:r>
              <a:rPr lang="en-US" sz="2400" b="1" dirty="0"/>
              <a:t> Connective Tissue </a:t>
            </a:r>
            <a:r>
              <a:rPr lang="en-US" sz="2400" b="1" dirty="0" smtClean="0"/>
              <a:t>Proteins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Collagen</a:t>
            </a:r>
            <a:r>
              <a:rPr lang="en-US" sz="2400" dirty="0" smtClean="0"/>
              <a:t> </a:t>
            </a:r>
            <a:r>
              <a:rPr lang="en-US" sz="2400" dirty="0"/>
              <a:t>does not contain tryptophan, </a:t>
            </a:r>
            <a:r>
              <a:rPr lang="en-US" sz="2400" dirty="0" smtClean="0"/>
              <a:t>thus its </a:t>
            </a:r>
            <a:r>
              <a:rPr lang="en-US" sz="2400" dirty="0"/>
              <a:t>chemical score is 0</a:t>
            </a:r>
            <a:r>
              <a:rPr lang="en-US" sz="2400" dirty="0" smtClean="0"/>
              <a:t>. High level of </a:t>
            </a:r>
            <a:r>
              <a:rPr lang="en-US" sz="2400" dirty="0" err="1" smtClean="0"/>
              <a:t>proline</a:t>
            </a:r>
            <a:r>
              <a:rPr lang="en-US" sz="2400" dirty="0" smtClean="0"/>
              <a:t> and glycine.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Incomplete protein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 raw material for gelatin making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There are a high number of </a:t>
            </a:r>
            <a:r>
              <a:rPr lang="en-US" sz="2400" dirty="0" smtClean="0"/>
              <a:t>cross-linkages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the collagen fibers that increase with </a:t>
            </a:r>
            <a:r>
              <a:rPr lang="en-US" sz="2400" dirty="0" smtClean="0"/>
              <a:t>age making meat </a:t>
            </a:r>
            <a:r>
              <a:rPr lang="en-US" sz="2400" dirty="0"/>
              <a:t>tougher in older animals.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166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9" y="18864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Sarcoplasmic </a:t>
            </a:r>
            <a:r>
              <a:rPr lang="en-US" sz="2400" b="1" dirty="0" smtClean="0"/>
              <a:t>Proteins</a:t>
            </a:r>
          </a:p>
          <a:p>
            <a:endParaRPr lang="en-US" sz="2400" b="1" dirty="0"/>
          </a:p>
          <a:p>
            <a:r>
              <a:rPr lang="en-US" sz="2400" dirty="0">
                <a:solidFill>
                  <a:srgbClr val="C00000"/>
                </a:solidFill>
              </a:rPr>
              <a:t>metabolic enzymes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C00000"/>
                </a:solidFill>
              </a:rPr>
              <a:t>myoglobin</a:t>
            </a:r>
          </a:p>
        </p:txBody>
      </p:sp>
      <p:sp>
        <p:nvSpPr>
          <p:cNvPr id="3" name="Rectangle 2"/>
          <p:cNvSpPr/>
          <p:nvPr/>
        </p:nvSpPr>
        <p:spPr>
          <a:xfrm>
            <a:off x="735525" y="1484784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800" dirty="0" smtClean="0">
                <a:solidFill>
                  <a:srgbClr val="C00000"/>
                </a:solidFill>
              </a:rPr>
              <a:t>Myoglobin</a:t>
            </a:r>
            <a:endParaRPr lang="en-US" sz="2800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Oxygen-binding protein, back up supply of oxygen, temporarily store oxygen.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Conjugated protein containing a polypeptide chain and a non-protein hem molecule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Myoglobin and more particularly the oxidation state of Fe 2+/3+ are responsible for meat color.</a:t>
            </a:r>
            <a:endParaRPr lang="en-US" sz="2400" dirty="0"/>
          </a:p>
        </p:txBody>
      </p:sp>
      <p:sp>
        <p:nvSpPr>
          <p:cNvPr id="5" name="AutoShape 2" descr="Image result for myoglobin in muscl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97152"/>
            <a:ext cx="46085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0338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1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ikiskripta.eu/images/f/f2/Myoglobin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552728" cy="400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1.bp.blogspot.com/-TZTd1VOE9H8/TzfmfZ-OqqI/AAAAAAAAAQw/VyNKAvqgK3U/s1600/xxx.rpn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8599"/>
            <a:ext cx="7848872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4038600" cy="300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4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56" y="596722"/>
            <a:ext cx="925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role of Nitrates and Nitrites in Cured Meat Products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796" y="638132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http://simplyhealthylifemagazine.blogspot.bg/2012/02/nitrates-nitrites-meat-and-meat.html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41399"/>
              </p:ext>
            </p:extLst>
          </p:nvPr>
        </p:nvGraphicFramePr>
        <p:xfrm>
          <a:off x="1143000" y="1314488"/>
          <a:ext cx="6080760" cy="1645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b="1" i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Compound</a:t>
                      </a:r>
                      <a:endParaRPr lang="en-US" i="0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b="1" i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Chemical Symbol</a:t>
                      </a:r>
                      <a:endParaRPr lang="en-US" i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b="1" i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Molecular weight</a:t>
                      </a:r>
                      <a:endParaRPr lang="en-US" i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i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Nitrate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i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n-US" i="0" baseline="-2500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i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i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i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Nitrite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i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n-US" i="0" baseline="-2500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i="0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i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1938" y="3040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05" tIns="131721" rIns="23805" bIns="13172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2967335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Potassium and sodium salts of the nitrate and nitrites are the most extensively used of all food </a:t>
            </a:r>
            <a:r>
              <a:rPr lang="en-US" sz="2400" dirty="0" smtClean="0"/>
              <a:t>additives.</a:t>
            </a:r>
          </a:p>
          <a:p>
            <a:endParaRPr lang="en-US" sz="2400" dirty="0" smtClean="0"/>
          </a:p>
          <a:p>
            <a:r>
              <a:rPr lang="en-US" sz="2400" dirty="0" smtClean="0"/>
              <a:t>Sodium </a:t>
            </a:r>
            <a:r>
              <a:rPr lang="en-US" sz="2400" dirty="0"/>
              <a:t>nitrite, rather than sodium nitrate, is the most commonly used for curing (although in some products, such as country ham, sodium nitrate is used because of the long aging period)</a:t>
            </a:r>
          </a:p>
        </p:txBody>
      </p:sp>
    </p:spTree>
    <p:extLst>
      <p:ext uri="{BB962C8B-B14F-4D97-AF65-F5344CB8AC3E}">
        <p14:creationId xmlns:p14="http://schemas.microsoft.com/office/powerpoint/2010/main" val="2382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When sodium nitrite is added with the salt, the meat develops a red, then pink color, which is associated with cured meats such as ham, bacon, hot dogs, and bologna.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Nitrite (NO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 is reduced to nitric oxide (NO) in acidic environment.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NO reacts with meat </a:t>
            </a:r>
            <a:r>
              <a:rPr lang="en-US" sz="2400" dirty="0">
                <a:solidFill>
                  <a:srgbClr val="FF0000"/>
                </a:solidFill>
              </a:rPr>
              <a:t>myoglobin to </a:t>
            </a:r>
            <a:r>
              <a:rPr lang="en-US" sz="2400" dirty="0" smtClean="0">
                <a:solidFill>
                  <a:srgbClr val="FF0000"/>
                </a:solidFill>
              </a:rPr>
              <a:t>the unstable </a:t>
            </a:r>
            <a:r>
              <a:rPr lang="en-US" sz="2400" dirty="0" err="1">
                <a:solidFill>
                  <a:srgbClr val="FF0000"/>
                </a:solidFill>
              </a:rPr>
              <a:t>nitrosomyoglobin</a:t>
            </a:r>
            <a:r>
              <a:rPr lang="en-US" sz="2400" dirty="0">
                <a:solidFill>
                  <a:srgbClr val="FF0000"/>
                </a:solidFill>
              </a:rPr>
              <a:t> (bright </a:t>
            </a:r>
            <a:r>
              <a:rPr lang="en-US" sz="2400" dirty="0" smtClean="0">
                <a:solidFill>
                  <a:srgbClr val="FF0000"/>
                </a:solidFill>
              </a:rPr>
              <a:t>red). After heating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it is converted to </a:t>
            </a:r>
            <a:r>
              <a:rPr lang="en-US" sz="2400" dirty="0">
                <a:solidFill>
                  <a:srgbClr val="FF0000"/>
                </a:solidFill>
              </a:rPr>
              <a:t>a more stable </a:t>
            </a:r>
            <a:r>
              <a:rPr lang="en-US" sz="2400" dirty="0" err="1">
                <a:solidFill>
                  <a:srgbClr val="FF0000"/>
                </a:solidFill>
              </a:rPr>
              <a:t>nitrosohemochrome</a:t>
            </a:r>
            <a:r>
              <a:rPr lang="en-US" sz="2400" dirty="0">
                <a:solidFill>
                  <a:srgbClr val="FF0000"/>
                </a:solidFill>
              </a:rPr>
              <a:t>, a pink </a:t>
            </a:r>
            <a:r>
              <a:rPr lang="en-US" sz="2400" dirty="0" smtClean="0">
                <a:solidFill>
                  <a:srgbClr val="FF0000"/>
                </a:solidFill>
              </a:rPr>
              <a:t>pigment.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62000" y="194846"/>
            <a:ext cx="63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http://ps.oxfordjournals.org/content/48/2/668.full.pdf+html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6912496" cy="216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62224"/>
            <a:ext cx="7391400" cy="360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914400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During curing added nitrate  is ultimately reduced to nitrite by nonpathogenic organisms.</a:t>
            </a:r>
          </a:p>
        </p:txBody>
      </p:sp>
    </p:spTree>
    <p:extLst>
      <p:ext uri="{BB962C8B-B14F-4D97-AF65-F5344CB8AC3E}">
        <p14:creationId xmlns:p14="http://schemas.microsoft.com/office/powerpoint/2010/main" val="183655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3400"/>
            <a:ext cx="8400430" cy="545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856" y="6237312"/>
            <a:ext cx="5376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Proteins in food processing. 2004. Yada R. Y. (Ed.) </a:t>
            </a:r>
          </a:p>
        </p:txBody>
      </p:sp>
    </p:spTree>
    <p:extLst>
      <p:ext uri="{BB962C8B-B14F-4D97-AF65-F5344CB8AC3E}">
        <p14:creationId xmlns:p14="http://schemas.microsoft.com/office/powerpoint/2010/main" val="14360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556792"/>
            <a:ext cx="3075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Egg yolk proteins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564904"/>
            <a:ext cx="74345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Egg yolk contains 15-16% protein.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Complex protein mixture which contain glycoproteins,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phosphoglycoproteins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lipoproteins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phosphoglycolipoproteins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Egg yolk proteins are much less studied than the proteins of egg white.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476672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Egg proteins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94792"/>
            <a:ext cx="2028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8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34339"/>
            <a:ext cx="4160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Proteins of Egg White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40355"/>
            <a:ext cx="609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Egg white (albumen) consist of approximately 40 proteins.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8407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187624" y="1916832"/>
            <a:ext cx="93610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483"/>
            <a:ext cx="2028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3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04664"/>
            <a:ext cx="4148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Milk protein fractions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30" y="126876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4390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predominant protein in </a:t>
            </a:r>
            <a:r>
              <a:rPr lang="en-US" sz="2400" dirty="0" smtClean="0"/>
              <a:t>albumen </a:t>
            </a:r>
            <a:r>
              <a:rPr lang="en-US" sz="2400" dirty="0"/>
              <a:t>(54% of albumen</a:t>
            </a:r>
            <a:r>
              <a:rPr lang="en-US" sz="2400" dirty="0" smtClean="0"/>
              <a:t>).</a:t>
            </a:r>
          </a:p>
          <a:p>
            <a:endParaRPr lang="en-US" sz="2400" dirty="0"/>
          </a:p>
          <a:p>
            <a:r>
              <a:rPr lang="en-US" sz="2400" dirty="0"/>
              <a:t>• Classified as a </a:t>
            </a:r>
            <a:r>
              <a:rPr lang="en-US" sz="2400" dirty="0" err="1">
                <a:solidFill>
                  <a:srgbClr val="FF0000"/>
                </a:solidFill>
              </a:rPr>
              <a:t>phosphoglycoprotein</a:t>
            </a:r>
            <a:r>
              <a:rPr lang="en-US" sz="2400" dirty="0"/>
              <a:t> since carbohydrate and phosphate moieties are attached to the polypeptide.</a:t>
            </a:r>
          </a:p>
          <a:p>
            <a:r>
              <a:rPr lang="en-US" sz="2400" dirty="0"/>
              <a:t>• MW of about 45,000, and made up of 3 components, A1, A2, and A3, which differ in phosphorous content.</a:t>
            </a:r>
          </a:p>
          <a:p>
            <a:r>
              <a:rPr lang="en-US" sz="2400" dirty="0"/>
              <a:t>• </a:t>
            </a:r>
            <a:r>
              <a:rPr lang="en-US" sz="2400" dirty="0" smtClean="0"/>
              <a:t>Ovalbumin </a:t>
            </a:r>
            <a:r>
              <a:rPr lang="en-US" sz="2400" dirty="0"/>
              <a:t>A1 has two phosphate per molecule, A2 has one, </a:t>
            </a:r>
            <a:r>
              <a:rPr lang="en-US" sz="2400" dirty="0" smtClean="0"/>
              <a:t>and A3 </a:t>
            </a:r>
            <a:r>
              <a:rPr lang="en-US" sz="2400" dirty="0"/>
              <a:t>has none.</a:t>
            </a:r>
          </a:p>
          <a:p>
            <a:r>
              <a:rPr lang="en-US" sz="2400" dirty="0"/>
              <a:t>• </a:t>
            </a:r>
            <a:r>
              <a:rPr lang="en-US" sz="2400" dirty="0" smtClean="0"/>
              <a:t>Ovalbumin </a:t>
            </a:r>
            <a:r>
              <a:rPr lang="en-US" sz="2400" dirty="0"/>
              <a:t>in solution is readily denatured </a:t>
            </a:r>
            <a:r>
              <a:rPr lang="en-US" sz="2400" dirty="0" smtClean="0"/>
              <a:t>by </a:t>
            </a:r>
            <a:r>
              <a:rPr lang="en-US" sz="2400" dirty="0"/>
              <a:t>exposure to new surfaces (e.g., shaking) </a:t>
            </a:r>
            <a:r>
              <a:rPr lang="en-US" sz="2400" dirty="0" smtClean="0"/>
              <a:t>and heat.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491880" y="188640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Ovalbumin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980728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It has </a:t>
            </a:r>
            <a:r>
              <a:rPr lang="en-US" sz="2400" dirty="0">
                <a:solidFill>
                  <a:srgbClr val="C00000"/>
                </a:solidFill>
              </a:rPr>
              <a:t>high biological value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There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C00000"/>
                </a:solidFill>
              </a:rPr>
              <a:t>no </a:t>
            </a:r>
            <a:r>
              <a:rPr lang="en-US" sz="2400" dirty="0" smtClean="0">
                <a:solidFill>
                  <a:srgbClr val="C00000"/>
                </a:solidFill>
              </a:rPr>
              <a:t>deficiency </a:t>
            </a:r>
            <a:r>
              <a:rPr lang="en-US" sz="2400" dirty="0"/>
              <a:t>of essential amino </a:t>
            </a:r>
            <a:r>
              <a:rPr lang="en-US" sz="2400" dirty="0" smtClean="0"/>
              <a:t>acids.</a:t>
            </a:r>
            <a:r>
              <a:rPr lang="en-US" sz="2400" dirty="0"/>
              <a:t> It is one of </a:t>
            </a:r>
            <a:r>
              <a:rPr lang="en-US" sz="2400" dirty="0" smtClean="0"/>
              <a:t>few pure </a:t>
            </a:r>
            <a:r>
              <a:rPr lang="en-US" sz="2400" dirty="0"/>
              <a:t>proteins that </a:t>
            </a:r>
            <a:r>
              <a:rPr lang="en-US" sz="2400" dirty="0" smtClean="0"/>
              <a:t>can adequately </a:t>
            </a:r>
            <a:r>
              <a:rPr lang="en-US" sz="2400" dirty="0"/>
              <a:t>meet </a:t>
            </a:r>
            <a:r>
              <a:rPr lang="en-US" sz="2400" dirty="0" smtClean="0"/>
              <a:t>human nutritional </a:t>
            </a:r>
            <a:r>
              <a:rPr lang="en-US" sz="2400" dirty="0"/>
              <a:t>requirements for amino acids.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high purity crystalline </a:t>
            </a:r>
            <a:r>
              <a:rPr lang="en-US" sz="2400" dirty="0" smtClean="0"/>
              <a:t>form- as </a:t>
            </a:r>
            <a:r>
              <a:rPr lang="en-US" sz="2400" dirty="0"/>
              <a:t>a standard in the investigation of composition, physical properties,</a:t>
            </a:r>
          </a:p>
          <a:p>
            <a:r>
              <a:rPr lang="en-US" sz="2400" dirty="0"/>
              <a:t>and structure of </a:t>
            </a:r>
            <a:r>
              <a:rPr lang="en-US" sz="2400" dirty="0" smtClean="0"/>
              <a:t>proteins.</a:t>
            </a:r>
          </a:p>
          <a:p>
            <a:endParaRPr lang="en-US" sz="2400" dirty="0"/>
          </a:p>
          <a:p>
            <a:r>
              <a:rPr lang="en-US" sz="2400" dirty="0"/>
              <a:t>A</a:t>
            </a:r>
            <a:r>
              <a:rPr lang="en-US" sz="2400" dirty="0" smtClean="0"/>
              <a:t>s </a:t>
            </a:r>
            <a:r>
              <a:rPr lang="en-US" sz="2400" dirty="0"/>
              <a:t>a protein standard in molecular </a:t>
            </a:r>
            <a:r>
              <a:rPr lang="en-US" sz="2400" dirty="0" smtClean="0"/>
              <a:t>weight determination </a:t>
            </a:r>
            <a:r>
              <a:rPr lang="en-US" sz="2400"/>
              <a:t>by </a:t>
            </a:r>
            <a:r>
              <a:rPr lang="en-US" sz="2400" smtClean="0"/>
              <a:t>SDS-PAGE and </a:t>
            </a:r>
            <a:r>
              <a:rPr lang="en-US" sz="2400" dirty="0"/>
              <a:t>size exclusion chromatography.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1880" y="188640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Ovalbumin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12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169476"/>
            <a:ext cx="2544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Ovotransferrin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24744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protein (12% of total egg white protein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monomeric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glycoprotein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consisting a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polypeptide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chain.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 antiviral and antibacterial activities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Iron binding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transport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iron in a soluble form to target cells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(reversible, two iron atoms/molecule, as Fe3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+).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heat liable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white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forming aggregation by heating at 60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resulting in milky white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00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340768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small </a:t>
            </a:r>
            <a:r>
              <a:rPr lang="en-US" sz="2400" dirty="0"/>
              <a:t>(Mm 14 </a:t>
            </a:r>
            <a:r>
              <a:rPr lang="en-US" sz="2400" dirty="0" err="1"/>
              <a:t>kDa</a:t>
            </a:r>
            <a:r>
              <a:rPr lang="en-US" sz="2400" dirty="0"/>
              <a:t>), relatively stable protein </a:t>
            </a:r>
            <a:r>
              <a:rPr lang="en-US" sz="2400" dirty="0" smtClean="0"/>
              <a:t>with a </a:t>
            </a:r>
            <a:r>
              <a:rPr lang="en-US" sz="2400" dirty="0"/>
              <a:t>positive charge, </a:t>
            </a:r>
            <a:r>
              <a:rPr lang="en-US" sz="2400" dirty="0" err="1"/>
              <a:t>pI</a:t>
            </a:r>
            <a:r>
              <a:rPr lang="en-US" sz="2400" dirty="0"/>
              <a:t> ≈ 10.4.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About </a:t>
            </a:r>
            <a:r>
              <a:rPr lang="en-US" sz="2400" dirty="0"/>
              <a:t>3.5% of the total protein in the egg white.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It </a:t>
            </a:r>
            <a:r>
              <a:rPr lang="en-US" sz="2400" dirty="0"/>
              <a:t>possesses </a:t>
            </a:r>
            <a:r>
              <a:rPr lang="en-US" sz="2400" dirty="0">
                <a:solidFill>
                  <a:srgbClr val="C00000"/>
                </a:solidFill>
              </a:rPr>
              <a:t>enzymatic activity </a:t>
            </a:r>
            <a:r>
              <a:rPr lang="en-US" sz="2400" dirty="0" smtClean="0"/>
              <a:t>– </a:t>
            </a:r>
            <a:r>
              <a:rPr lang="en-US" sz="2400" dirty="0" err="1" smtClean="0"/>
              <a:t>hydrolizates</a:t>
            </a:r>
            <a:r>
              <a:rPr lang="en-US" sz="2400" dirty="0" smtClean="0"/>
              <a:t> bacterial </a:t>
            </a:r>
            <a:r>
              <a:rPr lang="en-US" sz="2400" dirty="0"/>
              <a:t>cell </a:t>
            </a:r>
            <a:r>
              <a:rPr lang="en-US" sz="2400" dirty="0" smtClean="0"/>
              <a:t>wall polysaccharide </a:t>
            </a:r>
            <a:r>
              <a:rPr lang="en-US" sz="2400" dirty="0"/>
              <a:t>thus </a:t>
            </a:r>
            <a:r>
              <a:rPr lang="en-US" sz="2400" dirty="0" smtClean="0"/>
              <a:t>exhibiting </a:t>
            </a:r>
            <a:r>
              <a:rPr lang="en-US" sz="2400" dirty="0">
                <a:solidFill>
                  <a:srgbClr val="C00000"/>
                </a:solidFill>
              </a:rPr>
              <a:t>antimicrobial </a:t>
            </a:r>
            <a:r>
              <a:rPr lang="en-US" sz="2400" dirty="0" smtClean="0">
                <a:solidFill>
                  <a:srgbClr val="C00000"/>
                </a:solidFill>
              </a:rPr>
              <a:t>activity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Due </a:t>
            </a:r>
            <a:r>
              <a:rPr lang="en-US" sz="2400" dirty="0"/>
              <a:t>to its relatively high positive charge electrostatically interact with negatively charged </a:t>
            </a:r>
            <a:r>
              <a:rPr lang="en-US" sz="2400" dirty="0" smtClean="0"/>
              <a:t>proteins - ionic bond formation.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563888" y="404664"/>
            <a:ext cx="180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Lysozyme</a:t>
            </a:r>
          </a:p>
        </p:txBody>
      </p:sp>
    </p:spTree>
    <p:extLst>
      <p:ext uri="{BB962C8B-B14F-4D97-AF65-F5344CB8AC3E}">
        <p14:creationId xmlns:p14="http://schemas.microsoft.com/office/powerpoint/2010/main" val="804236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476672"/>
            <a:ext cx="1864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Ovomucin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628799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Glycoprotein</a:t>
            </a:r>
            <a:r>
              <a:rPr lang="en-US" sz="2400" dirty="0" smtClean="0"/>
              <a:t> - about </a:t>
            </a:r>
            <a:r>
              <a:rPr lang="en-US" sz="2400" dirty="0"/>
              <a:t>3.5% of total </a:t>
            </a:r>
            <a:r>
              <a:rPr lang="en-US" sz="2400" dirty="0" smtClean="0"/>
              <a:t>egg protein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Negatively </a:t>
            </a:r>
            <a:r>
              <a:rPr lang="en-US" sz="2400" dirty="0">
                <a:solidFill>
                  <a:srgbClr val="FF0000"/>
                </a:solidFill>
              </a:rPr>
              <a:t>charged </a:t>
            </a:r>
            <a:r>
              <a:rPr lang="en-US" sz="2400" dirty="0"/>
              <a:t>- </a:t>
            </a:r>
            <a:r>
              <a:rPr lang="en-US" sz="2400" dirty="0" err="1"/>
              <a:t>pI</a:t>
            </a:r>
            <a:r>
              <a:rPr lang="en-US" sz="2400" dirty="0"/>
              <a:t> 4.5-5. </a:t>
            </a: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It </a:t>
            </a:r>
            <a:r>
              <a:rPr lang="en-US" sz="2400" dirty="0"/>
              <a:t>has </a:t>
            </a:r>
            <a:r>
              <a:rPr lang="en-US" sz="2400" dirty="0">
                <a:solidFill>
                  <a:srgbClr val="FF0000"/>
                </a:solidFill>
              </a:rPr>
              <a:t>good functional properties </a:t>
            </a:r>
            <a:r>
              <a:rPr lang="en-US" sz="2400" dirty="0"/>
              <a:t>- </a:t>
            </a:r>
            <a:r>
              <a:rPr lang="en-US" sz="2400" dirty="0" smtClean="0"/>
              <a:t>especially </a:t>
            </a:r>
            <a:r>
              <a:rPr lang="en-US" sz="2400" dirty="0"/>
              <a:t>foaming and emulsifying properties. </a:t>
            </a: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Responsible </a:t>
            </a:r>
            <a:r>
              <a:rPr lang="en-US" sz="2400" dirty="0">
                <a:solidFill>
                  <a:srgbClr val="FF0000"/>
                </a:solidFill>
              </a:rPr>
              <a:t>for the gel characteristics of the egg white. </a:t>
            </a:r>
            <a:r>
              <a:rPr lang="en-US" sz="2400" dirty="0" err="1" smtClean="0"/>
              <a:t>Ovomucin</a:t>
            </a:r>
            <a:r>
              <a:rPr lang="en-US" sz="2400" dirty="0" smtClean="0"/>
              <a:t> </a:t>
            </a:r>
            <a:r>
              <a:rPr lang="en-US" sz="2400" dirty="0"/>
              <a:t>interact by ion </a:t>
            </a:r>
            <a:r>
              <a:rPr lang="en-US" sz="2400" dirty="0" smtClean="0"/>
              <a:t>bonding </a:t>
            </a:r>
            <a:r>
              <a:rPr lang="en-US" sz="2400" dirty="0"/>
              <a:t>with lysozyme as well as positively charged albumin and globulins of wheat and this affects foaming in foods (</a:t>
            </a:r>
            <a:r>
              <a:rPr lang="en-US" sz="2400" dirty="0" smtClean="0"/>
              <a:t>cakes type).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565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28989"/>
            <a:ext cx="655272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09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Milk proteins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proteingel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34364"/>
            <a:ext cx="3273152" cy="34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40768"/>
            <a:ext cx="5638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Milk proteins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separation by polyacrylamide gel electrophoresis (by molecular weight).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aseins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(~25-35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move more slowly than  major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whey proteins ß-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lactoglobulin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(18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and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lactalbumin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(14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Others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include primarily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lactoferrin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(~80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and serum albumin (~66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0" y="4343400"/>
            <a:ext cx="3779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Larger proteins migrate more slowly in the gel and remain nearer the top of the gel. Smaller proteins migrate more rapidly toward the bottom of the gel.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832003" cy="700534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C00000"/>
                </a:solidFill>
              </a:rPr>
              <a:t>Casein: Casein structure </a:t>
            </a:r>
            <a:endParaRPr lang="ar-SA" alt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8195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196752"/>
            <a:ext cx="7918450" cy="53276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Casein is a mixture of at least three similar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(α-casein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β-casein, and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κ-casein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differ primarily in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weight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phosphorus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contain (number of phosphate groups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Casein fractions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each other by charge distribution along the polypeptide chain,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content of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proline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sensitivity to precipitation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casein proteins </a:t>
            </a:r>
            <a:r>
              <a:rPr lang="en-US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κ-caseins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en-US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phosphoprotein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has phosphate groups attached to some of the amino acid side chains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(mainly serine and threonine).</a:t>
            </a:r>
          </a:p>
          <a:p>
            <a:pPr marL="0" indent="0" rtl="0">
              <a:buNone/>
            </a:pPr>
            <a:endParaRPr lang="en-US" alt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95250"/>
            <a:ext cx="7772400" cy="5619750"/>
          </a:xfrm>
        </p:spPr>
        <p:txBody>
          <a:bodyPr/>
          <a:lstStyle/>
          <a:p>
            <a:pPr algn="just">
              <a:defRPr/>
            </a:pPr>
            <a:r>
              <a:rPr lang="en-US" sz="2800" kern="1200" dirty="0" smtClean="0">
                <a:solidFill>
                  <a:srgbClr val="C00000"/>
                </a:solidFill>
                <a:latin typeface="Calibri"/>
              </a:rPr>
              <a:t>α-caseins</a:t>
            </a:r>
            <a:r>
              <a:rPr lang="en-US" sz="2800" kern="1200" dirty="0" smtClean="0">
                <a:solidFill>
                  <a:schemeClr val="tx1"/>
                </a:solidFill>
                <a:latin typeface="Calibri"/>
              </a:rPr>
              <a:t> are the major casein proteins. Its containing  </a:t>
            </a:r>
            <a:r>
              <a:rPr lang="en-US" sz="2800" kern="1200" dirty="0" smtClean="0">
                <a:solidFill>
                  <a:srgbClr val="FF0000"/>
                </a:solidFill>
                <a:latin typeface="Calibri"/>
              </a:rPr>
              <a:t>8-10 phosphate groups</a:t>
            </a:r>
            <a:r>
              <a:rPr lang="en-US" sz="2800" kern="1200" dirty="0" smtClean="0">
                <a:solidFill>
                  <a:schemeClr val="tx1"/>
                </a:solidFill>
                <a:latin typeface="Calibri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It is 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poorly soluble in </a:t>
            </a: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water.</a:t>
            </a:r>
            <a:endParaRPr lang="en-US" sz="2800" kern="1200" dirty="0" smtClean="0">
              <a:solidFill>
                <a:schemeClr val="tx1"/>
              </a:solidFill>
              <a:latin typeface="Calibri"/>
            </a:endParaRPr>
          </a:p>
          <a:p>
            <a:pPr algn="just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kern="1200" dirty="0" smtClean="0">
              <a:solidFill>
                <a:schemeClr val="tx1"/>
              </a:solidFill>
              <a:latin typeface="Calibri"/>
            </a:endParaRPr>
          </a:p>
          <a:p>
            <a:pPr algn="just">
              <a:defRPr/>
            </a:pPr>
            <a:r>
              <a:rPr lang="en-US" sz="2800" kern="1200" dirty="0" smtClean="0">
                <a:solidFill>
                  <a:srgbClr val="C00000"/>
                </a:solidFill>
                <a:latin typeface="Calibri"/>
              </a:rPr>
              <a:t>β- caseins </a:t>
            </a:r>
            <a:r>
              <a:rPr lang="en-US" sz="2800" kern="1200" dirty="0" smtClean="0">
                <a:solidFill>
                  <a:schemeClr val="tx1"/>
                </a:solidFill>
                <a:latin typeface="Calibri"/>
              </a:rPr>
              <a:t>contains about </a:t>
            </a:r>
            <a:r>
              <a:rPr lang="en-US" sz="2800" kern="1200" dirty="0" smtClean="0">
                <a:solidFill>
                  <a:srgbClr val="FF0000"/>
                </a:solidFill>
                <a:latin typeface="Calibri"/>
              </a:rPr>
              <a:t>5 phosphate residues</a:t>
            </a:r>
            <a:r>
              <a:rPr lang="en-US" sz="2800" kern="1200" dirty="0" smtClean="0">
                <a:solidFill>
                  <a:schemeClr val="tx1"/>
                </a:solidFill>
                <a:latin typeface="Calibri"/>
              </a:rPr>
              <a:t>, it is more hydrophobic than α-caseins and 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κ-casein. It is poorly soluble in water</a:t>
            </a: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.</a:t>
            </a:r>
          </a:p>
          <a:p>
            <a:pPr algn="just">
              <a:defRPr/>
            </a:pPr>
            <a:endParaRPr lang="en-US" sz="2800" kern="1200" dirty="0">
              <a:solidFill>
                <a:schemeClr val="tx1"/>
              </a:solidFill>
              <a:latin typeface="Calibri"/>
            </a:endParaRPr>
          </a:p>
          <a:p>
            <a:pPr algn="just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kern="1200" dirty="0" smtClean="0">
                <a:solidFill>
                  <a:schemeClr val="tx1"/>
                </a:solidFill>
                <a:latin typeface="Calibri"/>
              </a:rPr>
              <a:t>Because α-caseins and β-caseins are highly phosphorylated, they are very sensitive to the concentration of calcium salts, that is, they will precipitate with excess Ca</a:t>
            </a:r>
            <a:r>
              <a:rPr lang="en-US" sz="2800" kern="1200" baseline="30000" dirty="0" smtClean="0">
                <a:solidFill>
                  <a:schemeClr val="tx1"/>
                </a:solidFill>
                <a:latin typeface="Calibri"/>
              </a:rPr>
              <a:t>2+ </a:t>
            </a:r>
            <a:r>
              <a:rPr lang="en-US" sz="2800" kern="1200" dirty="0" smtClean="0">
                <a:solidFill>
                  <a:schemeClr val="tx1"/>
                </a:solidFill>
                <a:latin typeface="Calibri"/>
              </a:rPr>
              <a:t>ions.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38800"/>
            <a:ext cx="8229600" cy="125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3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715227" y="836712"/>
            <a:ext cx="7772400" cy="5616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solidFill>
                  <a:srgbClr val="C00000"/>
                </a:solidFill>
                <a:latin typeface="Calibri" pitchFamily="34" charset="0"/>
              </a:rPr>
              <a:t>κ-caseins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</a:rPr>
              <a:t> are </a:t>
            </a:r>
            <a:r>
              <a:rPr lang="en-US" altLang="en-US" sz="2800" dirty="0" smtClean="0">
                <a:solidFill>
                  <a:srgbClr val="C00000"/>
                </a:solidFill>
                <a:latin typeface="Calibri" pitchFamily="34" charset="0"/>
              </a:rPr>
              <a:t>glycoproteins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</a:rPr>
              <a:t>.  They contain carbohydrate part which is negatively charged. </a:t>
            </a:r>
            <a:r>
              <a:rPr lang="en-US" altLang="en-US" sz="2800" dirty="0" smtClean="0">
                <a:solidFill>
                  <a:srgbClr val="FF0000"/>
                </a:solidFill>
                <a:latin typeface="Calibri" pitchFamily="34" charset="0"/>
              </a:rPr>
              <a:t>Hydrophilic part.</a:t>
            </a:r>
          </a:p>
          <a:p>
            <a:endParaRPr lang="en-US" alt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</a:rPr>
              <a:t>Do not precipitate in the presence of 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Ca</a:t>
            </a:r>
            <a:r>
              <a:rPr lang="en-US" sz="2800" baseline="30000" dirty="0">
                <a:solidFill>
                  <a:schemeClr val="tx1"/>
                </a:solidFill>
                <a:latin typeface="Calibri"/>
              </a:rPr>
              <a:t>2+ </a:t>
            </a: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ions.</a:t>
            </a:r>
          </a:p>
          <a:p>
            <a:endParaRPr lang="en-US" alt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</a:rPr>
              <a:t>rotect other caseins from precipitation and make casein more soluble forming casein micelles.</a:t>
            </a:r>
          </a:p>
          <a:p>
            <a:endParaRPr lang="en-US" alt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</a:rPr>
              <a:t>In milk, </a:t>
            </a:r>
            <a:r>
              <a:rPr lang="en-US" altLang="en-US" sz="2800" dirty="0" smtClean="0">
                <a:solidFill>
                  <a:srgbClr val="C00000"/>
                </a:solidFill>
                <a:latin typeface="Calibri" pitchFamily="34" charset="0"/>
              </a:rPr>
              <a:t>κ-casein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</a:rPr>
              <a:t> combine with </a:t>
            </a:r>
            <a:r>
              <a:rPr lang="en-US" sz="2800" dirty="0">
                <a:solidFill>
                  <a:srgbClr val="C00000"/>
                </a:solidFill>
                <a:latin typeface="Calibri"/>
              </a:rPr>
              <a:t>α-caseins 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and </a:t>
            </a:r>
            <a:r>
              <a:rPr lang="en-US" sz="2800" dirty="0">
                <a:solidFill>
                  <a:srgbClr val="C00000"/>
                </a:solidFill>
                <a:latin typeface="Calibri"/>
              </a:rPr>
              <a:t>β- 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caseins </a:t>
            </a: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to form micelle.</a:t>
            </a:r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33528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“micelle” describes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not a single compound.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Casein micelles consist of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water, protein, and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non-protein component of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micelles include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(37.5%) and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phosphates (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2617</TotalTime>
  <Words>1992</Words>
  <Application>Microsoft Office PowerPoint</Application>
  <PresentationFormat>On-screen Show (4:3)</PresentationFormat>
  <Paragraphs>266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Century Gothic</vt:lpstr>
      <vt:lpstr>Courier New</vt:lpstr>
      <vt:lpstr>Palatino Linotype</vt:lpstr>
      <vt:lpstr>Tahoma</vt:lpstr>
      <vt:lpstr>Times New Roman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Casein: Casein 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</cp:lastModifiedBy>
  <cp:revision>108</cp:revision>
  <dcterms:created xsi:type="dcterms:W3CDTF">2015-07-09T07:33:03Z</dcterms:created>
  <dcterms:modified xsi:type="dcterms:W3CDTF">2023-01-26T17:16:03Z</dcterms:modified>
</cp:coreProperties>
</file>