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7" r:id="rId2"/>
    <p:sldId id="525" r:id="rId3"/>
    <p:sldId id="526" r:id="rId4"/>
    <p:sldId id="527" r:id="rId5"/>
    <p:sldId id="528" r:id="rId6"/>
    <p:sldId id="529" r:id="rId7"/>
    <p:sldId id="530" r:id="rId8"/>
    <p:sldId id="531" r:id="rId9"/>
    <p:sldId id="481"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7E16"/>
    <a:srgbClr val="E4B22D"/>
    <a:srgbClr val="AD3054"/>
    <a:srgbClr val="D3D4D6"/>
    <a:srgbClr val="44CB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Φωτεινό στυλ 3 - Έμφαση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90"/>
    <p:restoredTop sz="94605"/>
  </p:normalViewPr>
  <p:slideViewPr>
    <p:cSldViewPr snapToGrid="0" snapToObjects="1">
      <p:cViewPr varScale="1">
        <p:scale>
          <a:sx n="83" d="100"/>
          <a:sy n="83" d="100"/>
        </p:scale>
        <p:origin x="99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629948-714A-B74E-9D3B-18E56EC1E86B}"/>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7EB907B1-E436-CC42-83AF-4F3A94EA2E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20458C39-83D4-6949-9B4D-4416036FEB7B}"/>
              </a:ext>
            </a:extLst>
          </p:cNvPr>
          <p:cNvSpPr>
            <a:spLocks noGrp="1"/>
          </p:cNvSpPr>
          <p:nvPr>
            <p:ph type="dt" sz="half" idx="10"/>
          </p:nvPr>
        </p:nvSpPr>
        <p:spPr/>
        <p:txBody>
          <a:bodyPr/>
          <a:lstStyle/>
          <a:p>
            <a:fld id="{E91C3D7D-4998-394F-9A28-3741526A3E02}" type="datetimeFigureOut">
              <a:rPr lang="el-GR" smtClean="0"/>
              <a:t>5/11/24</a:t>
            </a:fld>
            <a:endParaRPr lang="el-GR"/>
          </a:p>
        </p:txBody>
      </p:sp>
      <p:sp>
        <p:nvSpPr>
          <p:cNvPr id="5" name="Θέση υποσέλιδου 4">
            <a:extLst>
              <a:ext uri="{FF2B5EF4-FFF2-40B4-BE49-F238E27FC236}">
                <a16:creationId xmlns:a16="http://schemas.microsoft.com/office/drawing/2014/main" id="{5B0D3B85-E4A4-2A42-B4B9-094929FE27C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658A4B0-6D23-C545-8C12-984B064DE5C2}"/>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1761400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57F0F5-6494-6F4F-B620-E456FCD59FA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9BDBC017-5D2C-7B4C-8E54-B1290FB89D5C}"/>
              </a:ext>
            </a:extLst>
          </p:cNvPr>
          <p:cNvSpPr>
            <a:spLocks noGrp="1"/>
          </p:cNvSpPr>
          <p:nvPr>
            <p:ph type="body" orient="vert" idx="1"/>
          </p:nvPr>
        </p:nvSpPr>
        <p:spPr/>
        <p:txBody>
          <a:bodyPr vert="eaVert"/>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ημερομηνίας 3">
            <a:extLst>
              <a:ext uri="{FF2B5EF4-FFF2-40B4-BE49-F238E27FC236}">
                <a16:creationId xmlns:a16="http://schemas.microsoft.com/office/drawing/2014/main" id="{9FB6ADCC-8167-A549-93F8-E80CAF6E05DC}"/>
              </a:ext>
            </a:extLst>
          </p:cNvPr>
          <p:cNvSpPr>
            <a:spLocks noGrp="1"/>
          </p:cNvSpPr>
          <p:nvPr>
            <p:ph type="dt" sz="half" idx="10"/>
          </p:nvPr>
        </p:nvSpPr>
        <p:spPr/>
        <p:txBody>
          <a:bodyPr/>
          <a:lstStyle/>
          <a:p>
            <a:fld id="{E91C3D7D-4998-394F-9A28-3741526A3E02}" type="datetimeFigureOut">
              <a:rPr lang="el-GR" smtClean="0"/>
              <a:t>5/11/24</a:t>
            </a:fld>
            <a:endParaRPr lang="el-GR"/>
          </a:p>
        </p:txBody>
      </p:sp>
      <p:sp>
        <p:nvSpPr>
          <p:cNvPr id="5" name="Θέση υποσέλιδου 4">
            <a:extLst>
              <a:ext uri="{FF2B5EF4-FFF2-40B4-BE49-F238E27FC236}">
                <a16:creationId xmlns:a16="http://schemas.microsoft.com/office/drawing/2014/main" id="{1548506D-7116-CF42-9535-8B4F6B04DAB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ABBFD64-F107-754B-915A-CFA6BC8B846E}"/>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2267594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4EAF6CDF-E2BB-EC45-8A9C-5C66C0735C63}"/>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4138670-A410-2342-B6B1-47B742ABD303}"/>
              </a:ext>
            </a:extLst>
          </p:cNvPr>
          <p:cNvSpPr>
            <a:spLocks noGrp="1"/>
          </p:cNvSpPr>
          <p:nvPr>
            <p:ph type="body" orient="vert" idx="1"/>
          </p:nvPr>
        </p:nvSpPr>
        <p:spPr>
          <a:xfrm>
            <a:off x="838200" y="365125"/>
            <a:ext cx="7734300" cy="5811838"/>
          </a:xfrm>
        </p:spPr>
        <p:txBody>
          <a:bodyPr vert="eaVert"/>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ημερομηνίας 3">
            <a:extLst>
              <a:ext uri="{FF2B5EF4-FFF2-40B4-BE49-F238E27FC236}">
                <a16:creationId xmlns:a16="http://schemas.microsoft.com/office/drawing/2014/main" id="{7FFBA9A9-DB72-CE45-AC43-30C7591733FA}"/>
              </a:ext>
            </a:extLst>
          </p:cNvPr>
          <p:cNvSpPr>
            <a:spLocks noGrp="1"/>
          </p:cNvSpPr>
          <p:nvPr>
            <p:ph type="dt" sz="half" idx="10"/>
          </p:nvPr>
        </p:nvSpPr>
        <p:spPr/>
        <p:txBody>
          <a:bodyPr/>
          <a:lstStyle/>
          <a:p>
            <a:fld id="{E91C3D7D-4998-394F-9A28-3741526A3E02}" type="datetimeFigureOut">
              <a:rPr lang="el-GR" smtClean="0"/>
              <a:t>5/11/24</a:t>
            </a:fld>
            <a:endParaRPr lang="el-GR"/>
          </a:p>
        </p:txBody>
      </p:sp>
      <p:sp>
        <p:nvSpPr>
          <p:cNvPr id="5" name="Θέση υποσέλιδου 4">
            <a:extLst>
              <a:ext uri="{FF2B5EF4-FFF2-40B4-BE49-F238E27FC236}">
                <a16:creationId xmlns:a16="http://schemas.microsoft.com/office/drawing/2014/main" id="{36BB4519-A31E-8D4F-A150-FE56CE27E22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C12A589-4B05-8E49-9058-31B1E119AB03}"/>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1074168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3D10B1-EA69-E245-85D2-8F44CAC8843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DAEB11F-351D-5545-8923-E7AAF2CBBA39}"/>
              </a:ext>
            </a:extLst>
          </p:cNvPr>
          <p:cNvSpPr>
            <a:spLocks noGrp="1"/>
          </p:cNvSpPr>
          <p:nvPr>
            <p:ph idx="1"/>
          </p:nvPr>
        </p:nvSpPr>
        <p:spPr/>
        <p:txBody>
          <a:body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ημερομηνίας 3">
            <a:extLst>
              <a:ext uri="{FF2B5EF4-FFF2-40B4-BE49-F238E27FC236}">
                <a16:creationId xmlns:a16="http://schemas.microsoft.com/office/drawing/2014/main" id="{A8AB796F-D360-FB47-9267-78A902722F48}"/>
              </a:ext>
            </a:extLst>
          </p:cNvPr>
          <p:cNvSpPr>
            <a:spLocks noGrp="1"/>
          </p:cNvSpPr>
          <p:nvPr>
            <p:ph type="dt" sz="half" idx="10"/>
          </p:nvPr>
        </p:nvSpPr>
        <p:spPr/>
        <p:txBody>
          <a:bodyPr/>
          <a:lstStyle/>
          <a:p>
            <a:fld id="{E91C3D7D-4998-394F-9A28-3741526A3E02}" type="datetimeFigureOut">
              <a:rPr lang="el-GR" smtClean="0"/>
              <a:t>5/11/24</a:t>
            </a:fld>
            <a:endParaRPr lang="el-GR"/>
          </a:p>
        </p:txBody>
      </p:sp>
      <p:sp>
        <p:nvSpPr>
          <p:cNvPr id="5" name="Θέση υποσέλιδου 4">
            <a:extLst>
              <a:ext uri="{FF2B5EF4-FFF2-40B4-BE49-F238E27FC236}">
                <a16:creationId xmlns:a16="http://schemas.microsoft.com/office/drawing/2014/main" id="{87D15BD6-6169-5744-9DEA-EFF81B9E948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9693B1A-66BF-7440-B540-C73E7FBBE602}"/>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29897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91200E-BD6A-8B4E-ADCB-99E05A7B4E9E}"/>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CD26551-16D0-7548-A607-D5ADEEC8D4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ημερομηνίας 3">
            <a:extLst>
              <a:ext uri="{FF2B5EF4-FFF2-40B4-BE49-F238E27FC236}">
                <a16:creationId xmlns:a16="http://schemas.microsoft.com/office/drawing/2014/main" id="{C079CE42-2AC1-9D45-9EAA-F5292DB74E13}"/>
              </a:ext>
            </a:extLst>
          </p:cNvPr>
          <p:cNvSpPr>
            <a:spLocks noGrp="1"/>
          </p:cNvSpPr>
          <p:nvPr>
            <p:ph type="dt" sz="half" idx="10"/>
          </p:nvPr>
        </p:nvSpPr>
        <p:spPr/>
        <p:txBody>
          <a:bodyPr/>
          <a:lstStyle/>
          <a:p>
            <a:fld id="{E91C3D7D-4998-394F-9A28-3741526A3E02}" type="datetimeFigureOut">
              <a:rPr lang="el-GR" smtClean="0"/>
              <a:t>5/11/24</a:t>
            </a:fld>
            <a:endParaRPr lang="el-GR"/>
          </a:p>
        </p:txBody>
      </p:sp>
      <p:sp>
        <p:nvSpPr>
          <p:cNvPr id="5" name="Θέση υποσέλιδου 4">
            <a:extLst>
              <a:ext uri="{FF2B5EF4-FFF2-40B4-BE49-F238E27FC236}">
                <a16:creationId xmlns:a16="http://schemas.microsoft.com/office/drawing/2014/main" id="{030C1471-BE4D-A247-9E5D-6BE8CCFEDBC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4C14D2B-85D8-E74A-8211-5B4D9A4798CE}"/>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1424051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ABB172-40D0-E544-B207-9E93DE5B253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D5EE0AC-522E-434F-AD3A-D19DEF5744A9}"/>
              </a:ext>
            </a:extLst>
          </p:cNvPr>
          <p:cNvSpPr>
            <a:spLocks noGrp="1"/>
          </p:cNvSpPr>
          <p:nvPr>
            <p:ph sz="half" idx="1"/>
          </p:nvPr>
        </p:nvSpPr>
        <p:spPr>
          <a:xfrm>
            <a:off x="838200" y="1825625"/>
            <a:ext cx="5181600" cy="4351338"/>
          </a:xfrm>
        </p:spPr>
        <p:txBody>
          <a:body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περιεχομένου 3">
            <a:extLst>
              <a:ext uri="{FF2B5EF4-FFF2-40B4-BE49-F238E27FC236}">
                <a16:creationId xmlns:a16="http://schemas.microsoft.com/office/drawing/2014/main" id="{44D7B9E5-84CA-564E-A8B8-61E5C86F329F}"/>
              </a:ext>
            </a:extLst>
          </p:cNvPr>
          <p:cNvSpPr>
            <a:spLocks noGrp="1"/>
          </p:cNvSpPr>
          <p:nvPr>
            <p:ph sz="half" idx="2"/>
          </p:nvPr>
        </p:nvSpPr>
        <p:spPr>
          <a:xfrm>
            <a:off x="6172200" y="1825625"/>
            <a:ext cx="5181600" cy="4351338"/>
          </a:xfrm>
        </p:spPr>
        <p:txBody>
          <a:body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5" name="Θέση ημερομηνίας 4">
            <a:extLst>
              <a:ext uri="{FF2B5EF4-FFF2-40B4-BE49-F238E27FC236}">
                <a16:creationId xmlns:a16="http://schemas.microsoft.com/office/drawing/2014/main" id="{22129775-F62D-0340-A0F5-E0D745C0CDA7}"/>
              </a:ext>
            </a:extLst>
          </p:cNvPr>
          <p:cNvSpPr>
            <a:spLocks noGrp="1"/>
          </p:cNvSpPr>
          <p:nvPr>
            <p:ph type="dt" sz="half" idx="10"/>
          </p:nvPr>
        </p:nvSpPr>
        <p:spPr/>
        <p:txBody>
          <a:bodyPr/>
          <a:lstStyle/>
          <a:p>
            <a:fld id="{E91C3D7D-4998-394F-9A28-3741526A3E02}" type="datetimeFigureOut">
              <a:rPr lang="el-GR" smtClean="0"/>
              <a:t>5/11/24</a:t>
            </a:fld>
            <a:endParaRPr lang="el-GR"/>
          </a:p>
        </p:txBody>
      </p:sp>
      <p:sp>
        <p:nvSpPr>
          <p:cNvPr id="6" name="Θέση υποσέλιδου 5">
            <a:extLst>
              <a:ext uri="{FF2B5EF4-FFF2-40B4-BE49-F238E27FC236}">
                <a16:creationId xmlns:a16="http://schemas.microsoft.com/office/drawing/2014/main" id="{89E80517-A241-6D42-BA85-C06CA49300C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C89B22A-E11B-6A46-B87D-4B7F4E9524E8}"/>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4004033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980E3E-4A1F-B445-8692-A1B164E5A3E4}"/>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037F46C-88DF-F14E-A10C-19BA3FE44A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περιεχομένου 3">
            <a:extLst>
              <a:ext uri="{FF2B5EF4-FFF2-40B4-BE49-F238E27FC236}">
                <a16:creationId xmlns:a16="http://schemas.microsoft.com/office/drawing/2014/main" id="{0B0194A4-0CF2-E643-8E9F-FA78B6890F7A}"/>
              </a:ext>
            </a:extLst>
          </p:cNvPr>
          <p:cNvSpPr>
            <a:spLocks noGrp="1"/>
          </p:cNvSpPr>
          <p:nvPr>
            <p:ph sz="half" idx="2"/>
          </p:nvPr>
        </p:nvSpPr>
        <p:spPr>
          <a:xfrm>
            <a:off x="839788" y="2505075"/>
            <a:ext cx="5157787" cy="3684588"/>
          </a:xfrm>
        </p:spPr>
        <p:txBody>
          <a:body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5" name="Θέση κειμένου 4">
            <a:extLst>
              <a:ext uri="{FF2B5EF4-FFF2-40B4-BE49-F238E27FC236}">
                <a16:creationId xmlns:a16="http://schemas.microsoft.com/office/drawing/2014/main" id="{3EC2ADC4-77DD-C143-9CAE-00EE923DAC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6" name="Θέση περιεχομένου 5">
            <a:extLst>
              <a:ext uri="{FF2B5EF4-FFF2-40B4-BE49-F238E27FC236}">
                <a16:creationId xmlns:a16="http://schemas.microsoft.com/office/drawing/2014/main" id="{6E9F2C9D-D50A-DD48-9347-DEEF63A9A008}"/>
              </a:ext>
            </a:extLst>
          </p:cNvPr>
          <p:cNvSpPr>
            <a:spLocks noGrp="1"/>
          </p:cNvSpPr>
          <p:nvPr>
            <p:ph sz="quarter" idx="4"/>
          </p:nvPr>
        </p:nvSpPr>
        <p:spPr>
          <a:xfrm>
            <a:off x="6172200" y="2505075"/>
            <a:ext cx="5183188" cy="3684588"/>
          </a:xfrm>
        </p:spPr>
        <p:txBody>
          <a:body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7" name="Θέση ημερομηνίας 6">
            <a:extLst>
              <a:ext uri="{FF2B5EF4-FFF2-40B4-BE49-F238E27FC236}">
                <a16:creationId xmlns:a16="http://schemas.microsoft.com/office/drawing/2014/main" id="{DDDF5E92-CF37-AA4B-AABB-7A063D0C8E6D}"/>
              </a:ext>
            </a:extLst>
          </p:cNvPr>
          <p:cNvSpPr>
            <a:spLocks noGrp="1"/>
          </p:cNvSpPr>
          <p:nvPr>
            <p:ph type="dt" sz="half" idx="10"/>
          </p:nvPr>
        </p:nvSpPr>
        <p:spPr/>
        <p:txBody>
          <a:bodyPr/>
          <a:lstStyle/>
          <a:p>
            <a:fld id="{E91C3D7D-4998-394F-9A28-3741526A3E02}" type="datetimeFigureOut">
              <a:rPr lang="el-GR" smtClean="0"/>
              <a:t>5/11/24</a:t>
            </a:fld>
            <a:endParaRPr lang="el-GR"/>
          </a:p>
        </p:txBody>
      </p:sp>
      <p:sp>
        <p:nvSpPr>
          <p:cNvPr id="8" name="Θέση υποσέλιδου 7">
            <a:extLst>
              <a:ext uri="{FF2B5EF4-FFF2-40B4-BE49-F238E27FC236}">
                <a16:creationId xmlns:a16="http://schemas.microsoft.com/office/drawing/2014/main" id="{4945FA26-3FBD-944F-970F-72497117719B}"/>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0049A1B9-E5BA-2342-B7C4-9681B0FC157A}"/>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3926681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8DD55EC-BBCC-DA47-BF95-360BF83154B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77883AC-F2D1-C744-A4C9-6BF92C39487E}"/>
              </a:ext>
            </a:extLst>
          </p:cNvPr>
          <p:cNvSpPr>
            <a:spLocks noGrp="1"/>
          </p:cNvSpPr>
          <p:nvPr>
            <p:ph type="dt" sz="half" idx="10"/>
          </p:nvPr>
        </p:nvSpPr>
        <p:spPr/>
        <p:txBody>
          <a:bodyPr/>
          <a:lstStyle/>
          <a:p>
            <a:fld id="{E91C3D7D-4998-394F-9A28-3741526A3E02}" type="datetimeFigureOut">
              <a:rPr lang="el-GR" smtClean="0"/>
              <a:t>5/11/24</a:t>
            </a:fld>
            <a:endParaRPr lang="el-GR"/>
          </a:p>
        </p:txBody>
      </p:sp>
      <p:sp>
        <p:nvSpPr>
          <p:cNvPr id="4" name="Θέση υποσέλιδου 3">
            <a:extLst>
              <a:ext uri="{FF2B5EF4-FFF2-40B4-BE49-F238E27FC236}">
                <a16:creationId xmlns:a16="http://schemas.microsoft.com/office/drawing/2014/main" id="{3689DC81-87AA-F549-91E8-153D5EC46550}"/>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2194641-62AA-304C-8EEE-C97DC37431F3}"/>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4170113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37745D3D-ACEB-C74B-BF21-E9C8B34A43AF}"/>
              </a:ext>
            </a:extLst>
          </p:cNvPr>
          <p:cNvSpPr>
            <a:spLocks noGrp="1"/>
          </p:cNvSpPr>
          <p:nvPr>
            <p:ph type="dt" sz="half" idx="10"/>
          </p:nvPr>
        </p:nvSpPr>
        <p:spPr/>
        <p:txBody>
          <a:bodyPr/>
          <a:lstStyle/>
          <a:p>
            <a:fld id="{E91C3D7D-4998-394F-9A28-3741526A3E02}" type="datetimeFigureOut">
              <a:rPr lang="el-GR" smtClean="0"/>
              <a:t>5/11/24</a:t>
            </a:fld>
            <a:endParaRPr lang="el-GR"/>
          </a:p>
        </p:txBody>
      </p:sp>
      <p:sp>
        <p:nvSpPr>
          <p:cNvPr id="3" name="Θέση υποσέλιδου 2">
            <a:extLst>
              <a:ext uri="{FF2B5EF4-FFF2-40B4-BE49-F238E27FC236}">
                <a16:creationId xmlns:a16="http://schemas.microsoft.com/office/drawing/2014/main" id="{6B0D7E72-00DB-C343-BD2B-4E8D85A5F214}"/>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72C54AED-C89D-9746-A242-149254BB7302}"/>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72697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82C537-05EF-5140-A442-3715609B159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108CC50-1B9D-4240-BEC2-8D333E9A80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κειμένου 3">
            <a:extLst>
              <a:ext uri="{FF2B5EF4-FFF2-40B4-BE49-F238E27FC236}">
                <a16:creationId xmlns:a16="http://schemas.microsoft.com/office/drawing/2014/main" id="{08F9B970-FD2A-6446-BD17-0AD096EC18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5" name="Θέση ημερομηνίας 4">
            <a:extLst>
              <a:ext uri="{FF2B5EF4-FFF2-40B4-BE49-F238E27FC236}">
                <a16:creationId xmlns:a16="http://schemas.microsoft.com/office/drawing/2014/main" id="{44E98A16-673A-2349-B2B9-55DF1ECE0D47}"/>
              </a:ext>
            </a:extLst>
          </p:cNvPr>
          <p:cNvSpPr>
            <a:spLocks noGrp="1"/>
          </p:cNvSpPr>
          <p:nvPr>
            <p:ph type="dt" sz="half" idx="10"/>
          </p:nvPr>
        </p:nvSpPr>
        <p:spPr/>
        <p:txBody>
          <a:bodyPr/>
          <a:lstStyle/>
          <a:p>
            <a:fld id="{E91C3D7D-4998-394F-9A28-3741526A3E02}" type="datetimeFigureOut">
              <a:rPr lang="el-GR" smtClean="0"/>
              <a:t>5/11/24</a:t>
            </a:fld>
            <a:endParaRPr lang="el-GR"/>
          </a:p>
        </p:txBody>
      </p:sp>
      <p:sp>
        <p:nvSpPr>
          <p:cNvPr id="6" name="Θέση υποσέλιδου 5">
            <a:extLst>
              <a:ext uri="{FF2B5EF4-FFF2-40B4-BE49-F238E27FC236}">
                <a16:creationId xmlns:a16="http://schemas.microsoft.com/office/drawing/2014/main" id="{8A6D46B5-9963-9840-AA40-5DF3D6BC153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7893761-A673-4142-AE39-27175F97A91D}"/>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1936580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C9742E-00ED-E845-A9AD-7BFAEA6CF59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462A71FB-913D-5246-AA75-16F901BB38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C5483AD-B213-F747-BD3C-323478FFFE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5" name="Θέση ημερομηνίας 4">
            <a:extLst>
              <a:ext uri="{FF2B5EF4-FFF2-40B4-BE49-F238E27FC236}">
                <a16:creationId xmlns:a16="http://schemas.microsoft.com/office/drawing/2014/main" id="{240C10FD-4B0C-6249-B435-B75E47D47440}"/>
              </a:ext>
            </a:extLst>
          </p:cNvPr>
          <p:cNvSpPr>
            <a:spLocks noGrp="1"/>
          </p:cNvSpPr>
          <p:nvPr>
            <p:ph type="dt" sz="half" idx="10"/>
          </p:nvPr>
        </p:nvSpPr>
        <p:spPr/>
        <p:txBody>
          <a:bodyPr/>
          <a:lstStyle/>
          <a:p>
            <a:fld id="{E91C3D7D-4998-394F-9A28-3741526A3E02}" type="datetimeFigureOut">
              <a:rPr lang="el-GR" smtClean="0"/>
              <a:t>5/11/24</a:t>
            </a:fld>
            <a:endParaRPr lang="el-GR"/>
          </a:p>
        </p:txBody>
      </p:sp>
      <p:sp>
        <p:nvSpPr>
          <p:cNvPr id="6" name="Θέση υποσέλιδου 5">
            <a:extLst>
              <a:ext uri="{FF2B5EF4-FFF2-40B4-BE49-F238E27FC236}">
                <a16:creationId xmlns:a16="http://schemas.microsoft.com/office/drawing/2014/main" id="{3017BD79-5502-BF4B-AABF-4557103E94F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A675495-F142-D844-8651-F146CBE1D53E}"/>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2755034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AF13F9E-B352-3F4C-8E9C-B6C2FD72BE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88E46FF-7910-364A-8075-809DE8D662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ημερομηνίας 3">
            <a:extLst>
              <a:ext uri="{FF2B5EF4-FFF2-40B4-BE49-F238E27FC236}">
                <a16:creationId xmlns:a16="http://schemas.microsoft.com/office/drawing/2014/main" id="{368544E9-30D6-DF45-92CE-4BA7FDBF66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1C3D7D-4998-394F-9A28-3741526A3E02}" type="datetimeFigureOut">
              <a:rPr lang="el-GR" smtClean="0"/>
              <a:t>5/11/24</a:t>
            </a:fld>
            <a:endParaRPr lang="el-GR"/>
          </a:p>
        </p:txBody>
      </p:sp>
      <p:sp>
        <p:nvSpPr>
          <p:cNvPr id="5" name="Θέση υποσέλιδου 4">
            <a:extLst>
              <a:ext uri="{FF2B5EF4-FFF2-40B4-BE49-F238E27FC236}">
                <a16:creationId xmlns:a16="http://schemas.microsoft.com/office/drawing/2014/main" id="{D7BC4F10-8305-3D48-B25D-1F7F37F5F7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89BB7788-F022-944C-8A87-1B615170A8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9C9590-3847-F747-9741-BA293A4F1512}" type="slidenum">
              <a:rPr lang="el-GR" smtClean="0"/>
              <a:t>‹#›</a:t>
            </a:fld>
            <a:endParaRPr lang="el-GR"/>
          </a:p>
        </p:txBody>
      </p:sp>
    </p:spTree>
    <p:extLst>
      <p:ext uri="{BB962C8B-B14F-4D97-AF65-F5344CB8AC3E}">
        <p14:creationId xmlns:p14="http://schemas.microsoft.com/office/powerpoint/2010/main" val="802647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508103" y="778710"/>
            <a:ext cx="11443370" cy="1754326"/>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ΕΙΣΑΓΩΓΗ ΣΤΗΝ</a:t>
            </a:r>
          </a:p>
          <a:p>
            <a:pPr algn="ctr"/>
            <a:r>
              <a:rPr lang="el-GR" sz="5400" b="1" dirty="0">
                <a:solidFill>
                  <a:srgbClr val="E4B22D"/>
                </a:solidFill>
                <a:latin typeface="Times New Roman" panose="02020603050405020304" pitchFamily="18" charset="0"/>
                <a:cs typeface="Times New Roman" panose="02020603050405020304" pitchFamily="18" charset="0"/>
              </a:rPr>
              <a:t>ΨΥΧΟΛΟΓΙΑ ΤΗΣ ΕΠΙΚΟΙΝΩΝΙΑΣ</a:t>
            </a:r>
          </a:p>
        </p:txBody>
      </p:sp>
      <p:sp>
        <p:nvSpPr>
          <p:cNvPr id="7" name="Ορθογώνιο 6">
            <a:extLst>
              <a:ext uri="{FF2B5EF4-FFF2-40B4-BE49-F238E27FC236}">
                <a16:creationId xmlns:a16="http://schemas.microsoft.com/office/drawing/2014/main" id="{3F1BFCCE-3817-CA48-B285-E1ECDB3E01BD}"/>
              </a:ext>
            </a:extLst>
          </p:cNvPr>
          <p:cNvSpPr/>
          <p:nvPr/>
        </p:nvSpPr>
        <p:spPr>
          <a:xfrm>
            <a:off x="4408943" y="2533036"/>
            <a:ext cx="3203121" cy="646331"/>
          </a:xfrm>
          <a:prstGeom prst="rect">
            <a:avLst/>
          </a:prstGeom>
        </p:spPr>
        <p:txBody>
          <a:bodyPr wrap="none">
            <a:spAutoFit/>
          </a:bodyPr>
          <a:lstStyle/>
          <a:p>
            <a:r>
              <a:rPr lang="el-GR" sz="3600" b="1" dirty="0">
                <a:solidFill>
                  <a:srgbClr val="E4B22D"/>
                </a:solidFill>
                <a:latin typeface="Times New Roman" panose="02020603050405020304" pitchFamily="18" charset="0"/>
                <a:cs typeface="Times New Roman" panose="02020603050405020304" pitchFamily="18" charset="0"/>
              </a:rPr>
              <a:t>1ο ΕΞΑΜΗΝΟ</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Ορθογώνιο 11">
            <a:extLst>
              <a:ext uri="{FF2B5EF4-FFF2-40B4-BE49-F238E27FC236}">
                <a16:creationId xmlns:a16="http://schemas.microsoft.com/office/drawing/2014/main" id="{4498F46F-1378-0D45-BDB3-517B6A2937E7}"/>
              </a:ext>
            </a:extLst>
          </p:cNvPr>
          <p:cNvSpPr/>
          <p:nvPr/>
        </p:nvSpPr>
        <p:spPr>
          <a:xfrm>
            <a:off x="430612" y="6334780"/>
            <a:ext cx="5970493" cy="523220"/>
          </a:xfrm>
          <a:prstGeom prst="rect">
            <a:avLst/>
          </a:prstGeom>
        </p:spPr>
        <p:txBody>
          <a:bodyPr wrap="square">
            <a:spAutoFit/>
          </a:bodyPr>
          <a:lstStyle/>
          <a:p>
            <a:r>
              <a:rPr lang="el-GR" sz="2800" b="1" dirty="0">
                <a:solidFill>
                  <a:srgbClr val="E4B22D"/>
                </a:solidFill>
                <a:latin typeface="Times New Roman" panose="02020603050405020304" pitchFamily="18" charset="0"/>
                <a:cs typeface="Times New Roman" panose="02020603050405020304" pitchFamily="18" charset="0"/>
              </a:rPr>
              <a:t>ΔΙΔΑΣΚΩΝ: Δρ. Αγγέλου Γιάννης</a:t>
            </a:r>
          </a:p>
        </p:txBody>
      </p:sp>
    </p:spTree>
    <p:extLst>
      <p:ext uri="{BB962C8B-B14F-4D97-AF65-F5344CB8AC3E}">
        <p14:creationId xmlns:p14="http://schemas.microsoft.com/office/powerpoint/2010/main" val="4136799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chemeClr val="accent6">
              <a:lumMod val="50000"/>
            </a:schemeClr>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4400" b="1" dirty="0">
                <a:solidFill>
                  <a:srgbClr val="E4B22D"/>
                </a:solidFill>
                <a:latin typeface="Times New Roman" panose="02020603050405020304" pitchFamily="18" charset="0"/>
                <a:cs typeface="Times New Roman" panose="02020603050405020304" pitchFamily="18" charset="0"/>
              </a:rPr>
              <a:t>ΚΟΙΝΩΝΙΚΟΙ ΠΑΡΑΓΟΝΤΕΣ</a:t>
            </a:r>
          </a:p>
        </p:txBody>
      </p:sp>
      <p:sp>
        <p:nvSpPr>
          <p:cNvPr id="2" name="Ορθογώνιο 1">
            <a:extLst>
              <a:ext uri="{FF2B5EF4-FFF2-40B4-BE49-F238E27FC236}">
                <a16:creationId xmlns:a16="http://schemas.microsoft.com/office/drawing/2014/main" id="{109DEA70-749E-364A-AB2E-E0C13073B09B}"/>
              </a:ext>
            </a:extLst>
          </p:cNvPr>
          <p:cNvSpPr/>
          <p:nvPr/>
        </p:nvSpPr>
        <p:spPr>
          <a:xfrm>
            <a:off x="567513" y="2397948"/>
            <a:ext cx="11487584" cy="2062103"/>
          </a:xfrm>
          <a:prstGeom prst="rect">
            <a:avLst/>
          </a:prstGeom>
        </p:spPr>
        <p:txBody>
          <a:bodyPr wrap="square">
            <a:spAutoFit/>
          </a:bodyPr>
          <a:lstStyle/>
          <a:p>
            <a:pPr lvl="0">
              <a:spcAft>
                <a:spcPts val="0"/>
              </a:spcAft>
            </a:pPr>
            <a:endParaRPr lang="el-GR" sz="3200" dirty="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457200" lvl="0" indent="-457200">
              <a:spcAft>
                <a:spcPts val="0"/>
              </a:spcAft>
              <a:buFont typeface="Wingdings" pitchFamily="2" charset="2"/>
              <a:buChar char="q"/>
            </a:pPr>
            <a:r>
              <a:rPr lang="el-GR" sz="3200" dirty="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rPr>
              <a:t>Κοινωνική θέση</a:t>
            </a:r>
          </a:p>
          <a:p>
            <a:pPr lvl="0">
              <a:spcAft>
                <a:spcPts val="0"/>
              </a:spcAft>
            </a:pPr>
            <a:endParaRPr lang="el-GR" sz="3200" dirty="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457200" lvl="0" indent="-457200">
              <a:spcAft>
                <a:spcPts val="0"/>
              </a:spcAft>
              <a:buFont typeface="Wingdings" pitchFamily="2" charset="2"/>
              <a:buChar char="q"/>
            </a:pPr>
            <a:r>
              <a:rPr lang="el-GR" sz="3200" dirty="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rPr>
              <a:t>Στερεότυπα και προκαταλήψεις</a:t>
            </a: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285541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3504346" y="792758"/>
            <a:ext cx="7880830" cy="5016758"/>
          </a:xfrm>
          <a:prstGeom prst="rect">
            <a:avLst/>
          </a:prstGeom>
          <a:noFill/>
        </p:spPr>
        <p:txBody>
          <a:bodyPr wrap="square" rtlCol="0">
            <a:spAutoFit/>
          </a:bodyPr>
          <a:lstStyle/>
          <a:p>
            <a:r>
              <a:rPr lang="el-GR" sz="3200" b="1" dirty="0">
                <a:solidFill>
                  <a:schemeClr val="accent6">
                    <a:lumMod val="50000"/>
                  </a:schemeClr>
                </a:solidFill>
              </a:rPr>
              <a:t>Σημαντικότατη συνιστώσα της </a:t>
            </a:r>
            <a:r>
              <a:rPr lang="el-GR" sz="3200" b="1" dirty="0" err="1">
                <a:solidFill>
                  <a:schemeClr val="accent6">
                    <a:lumMod val="50000"/>
                  </a:schemeClr>
                </a:solidFill>
              </a:rPr>
              <a:t>αυτοεικόνας</a:t>
            </a:r>
            <a:r>
              <a:rPr lang="el-GR" sz="3200" b="1" dirty="0">
                <a:solidFill>
                  <a:schemeClr val="accent6">
                    <a:lumMod val="50000"/>
                  </a:schemeClr>
                </a:solidFill>
              </a:rPr>
              <a:t> και της κοινωνικής ταυτότητας του ατόμου</a:t>
            </a:r>
          </a:p>
          <a:p>
            <a:endParaRPr lang="el-GR" sz="3200" b="1" dirty="0">
              <a:solidFill>
                <a:schemeClr val="accent6">
                  <a:lumMod val="50000"/>
                </a:schemeClr>
              </a:solidFill>
            </a:endParaRPr>
          </a:p>
          <a:p>
            <a:r>
              <a:rPr lang="el-GR" sz="3200" b="1" dirty="0">
                <a:solidFill>
                  <a:schemeClr val="accent6">
                    <a:lumMod val="50000"/>
                  </a:schemeClr>
                </a:solidFill>
              </a:rPr>
              <a:t>Κάθε άτομο είναι τοποθετημένο σε ένα σύστημα:</a:t>
            </a:r>
          </a:p>
          <a:p>
            <a:pPr marL="914400" lvl="1" indent="-457200">
              <a:buFont typeface="Wingdings" pitchFamily="2" charset="2"/>
              <a:buChar char="§"/>
            </a:pPr>
            <a:r>
              <a:rPr lang="el-GR" sz="3200" b="1" dirty="0">
                <a:solidFill>
                  <a:schemeClr val="accent6">
                    <a:lumMod val="50000"/>
                  </a:schemeClr>
                </a:solidFill>
              </a:rPr>
              <a:t>Οικογενειακών δομών</a:t>
            </a:r>
          </a:p>
          <a:p>
            <a:pPr marL="914400" lvl="1" indent="-457200">
              <a:buFont typeface="Wingdings" pitchFamily="2" charset="2"/>
              <a:buChar char="§"/>
            </a:pPr>
            <a:r>
              <a:rPr lang="el-GR" sz="3200" b="1" dirty="0">
                <a:solidFill>
                  <a:schemeClr val="accent6">
                    <a:lumMod val="50000"/>
                  </a:schemeClr>
                </a:solidFill>
              </a:rPr>
              <a:t>Φύλων</a:t>
            </a:r>
          </a:p>
          <a:p>
            <a:pPr marL="914400" lvl="1" indent="-457200">
              <a:buFont typeface="Wingdings" pitchFamily="2" charset="2"/>
              <a:buChar char="§"/>
            </a:pPr>
            <a:r>
              <a:rPr lang="el-GR" sz="3200" b="1" dirty="0">
                <a:solidFill>
                  <a:schemeClr val="accent6">
                    <a:lumMod val="50000"/>
                  </a:schemeClr>
                </a:solidFill>
              </a:rPr>
              <a:t>Ηλικιών</a:t>
            </a:r>
          </a:p>
          <a:p>
            <a:pPr marL="914400" lvl="1" indent="-457200">
              <a:buFont typeface="Wingdings" pitchFamily="2" charset="2"/>
              <a:buChar char="§"/>
            </a:pPr>
            <a:r>
              <a:rPr lang="el-GR" sz="3200" b="1" dirty="0">
                <a:solidFill>
                  <a:schemeClr val="accent6">
                    <a:lumMod val="50000"/>
                  </a:schemeClr>
                </a:solidFill>
              </a:rPr>
              <a:t>Επαγγελμάτων</a:t>
            </a:r>
          </a:p>
          <a:p>
            <a:pPr marL="914400" lvl="1" indent="-457200">
              <a:buFont typeface="Wingdings" pitchFamily="2" charset="2"/>
              <a:buChar char="§"/>
            </a:pPr>
            <a:r>
              <a:rPr lang="el-GR" sz="3200" b="1" dirty="0">
                <a:solidFill>
                  <a:schemeClr val="accent6">
                    <a:lumMod val="50000"/>
                  </a:schemeClr>
                </a:solidFill>
              </a:rPr>
              <a:t>Επίσημων ή άτυπων ομάδων</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271280" y="0"/>
            <a:ext cx="3107352"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ΚΟΙΝΩΝΙΚΗ ΘΕΣΗ</a:t>
            </a:r>
          </a:p>
        </p:txBody>
      </p:sp>
    </p:spTree>
    <p:extLst>
      <p:ext uri="{BB962C8B-B14F-4D97-AF65-F5344CB8AC3E}">
        <p14:creationId xmlns:p14="http://schemas.microsoft.com/office/powerpoint/2010/main" val="1581083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l-GR" sz="3200" b="1" dirty="0">
                <a:solidFill>
                  <a:srgbClr val="E4B22D"/>
                </a:solidFill>
                <a:latin typeface="Times New Roman" panose="02020603050405020304" pitchFamily="18" charset="0"/>
                <a:cs typeface="Times New Roman" panose="02020603050405020304" pitchFamily="18" charset="0"/>
              </a:rPr>
              <a:t>Αμοιβαία προσμονή κοινωνικών ρόλων </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Ανάλογα με την κοινωνική θέση (και την επικοινωνιακή περίσταση) το άτομο περιμένει κάποιες συγκεκριμένες συμπεριφορές απέναντι του και οι άλλοι περιμένουν επίσης από αυτό κάποιες συγκεκριμένες συμπεριφορές συμβατές με τη θέση του</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
        <p:nvSpPr>
          <p:cNvPr id="14" name="TextBox 13">
            <a:extLst>
              <a:ext uri="{FF2B5EF4-FFF2-40B4-BE49-F238E27FC236}">
                <a16:creationId xmlns:a16="http://schemas.microsoft.com/office/drawing/2014/main" id="{83098E47-D208-764F-B108-2918586B3399}"/>
              </a:ext>
            </a:extLst>
          </p:cNvPr>
          <p:cNvSpPr txBox="1"/>
          <p:nvPr/>
        </p:nvSpPr>
        <p:spPr>
          <a:xfrm>
            <a:off x="329779" y="2736502"/>
            <a:ext cx="3401783" cy="954107"/>
          </a:xfrm>
          <a:prstGeom prst="rect">
            <a:avLst/>
          </a:prstGeom>
          <a:noFill/>
        </p:spPr>
        <p:txBody>
          <a:bodyPr wrap="square" rtlCol="0">
            <a:spAutoFit/>
          </a:bodyPr>
          <a:lstStyle/>
          <a:p>
            <a:pPr algn="ctr"/>
            <a:r>
              <a:rPr lang="el-GR" sz="2800" b="1" dirty="0">
                <a:solidFill>
                  <a:schemeClr val="accent6">
                    <a:lumMod val="50000"/>
                  </a:schemeClr>
                </a:solidFill>
                <a:latin typeface="Times New Roman" panose="02020603050405020304" pitchFamily="18" charset="0"/>
                <a:cs typeface="Times New Roman" panose="02020603050405020304" pitchFamily="18" charset="0"/>
              </a:rPr>
              <a:t>ΚΟΙΝΩΝΙΚΗ ΘΕΣΗ</a:t>
            </a:r>
          </a:p>
        </p:txBody>
      </p:sp>
    </p:spTree>
    <p:extLst>
      <p:ext uri="{BB962C8B-B14F-4D97-AF65-F5344CB8AC3E}">
        <p14:creationId xmlns:p14="http://schemas.microsoft.com/office/powerpoint/2010/main" val="383885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3504345" y="143641"/>
            <a:ext cx="8687655" cy="6494085"/>
          </a:xfrm>
          <a:prstGeom prst="rect">
            <a:avLst/>
          </a:prstGeom>
          <a:noFill/>
        </p:spPr>
        <p:txBody>
          <a:bodyPr wrap="square" rtlCol="0">
            <a:spAutoFit/>
          </a:bodyPr>
          <a:lstStyle/>
          <a:p>
            <a:pPr marL="457200" indent="-457200">
              <a:buFont typeface="Wingdings" pitchFamily="2" charset="2"/>
              <a:buChar char="q"/>
            </a:pPr>
            <a:r>
              <a:rPr lang="el-GR" sz="3200" b="1" dirty="0">
                <a:solidFill>
                  <a:schemeClr val="accent6">
                    <a:lumMod val="50000"/>
                  </a:schemeClr>
                </a:solidFill>
              </a:rPr>
              <a:t>Η κοινωνική θέση συνδέεται με </a:t>
            </a:r>
            <a:r>
              <a:rPr lang="el-GR" sz="3200" b="1" dirty="0" err="1">
                <a:solidFill>
                  <a:schemeClr val="accent6">
                    <a:lumMod val="50000"/>
                  </a:schemeClr>
                </a:solidFill>
              </a:rPr>
              <a:t>ο,τι</a:t>
            </a:r>
            <a:r>
              <a:rPr lang="el-GR" sz="3200" b="1" dirty="0">
                <a:solidFill>
                  <a:schemeClr val="accent6">
                    <a:lumMod val="50000"/>
                  </a:schemeClr>
                </a:solidFill>
              </a:rPr>
              <a:t> θεωρείται σωστό σε μία κοινωνία ή κοινωνική ομάδα – Κανόνες και πρότυπα</a:t>
            </a:r>
          </a:p>
          <a:p>
            <a:pPr marL="457200" indent="-457200">
              <a:buFont typeface="Wingdings" pitchFamily="2" charset="2"/>
              <a:buChar char="q"/>
            </a:pPr>
            <a:r>
              <a:rPr lang="el-GR" sz="3200" b="1" dirty="0">
                <a:solidFill>
                  <a:schemeClr val="accent6">
                    <a:lumMod val="50000"/>
                  </a:schemeClr>
                </a:solidFill>
              </a:rPr>
              <a:t>Οι ρόλοι δεν λειτουργούν απόλυτα </a:t>
            </a:r>
            <a:r>
              <a:rPr lang="el-GR" sz="3200" b="1" dirty="0" err="1">
                <a:solidFill>
                  <a:schemeClr val="accent6">
                    <a:lumMod val="50000"/>
                  </a:schemeClr>
                </a:solidFill>
              </a:rPr>
              <a:t>συμμορφωτικά</a:t>
            </a:r>
            <a:r>
              <a:rPr lang="el-GR" sz="3200" b="1" dirty="0">
                <a:solidFill>
                  <a:schemeClr val="accent6">
                    <a:lumMod val="50000"/>
                  </a:schemeClr>
                </a:solidFill>
              </a:rPr>
              <a:t> ή στερεοτυπικά</a:t>
            </a:r>
          </a:p>
          <a:p>
            <a:pPr marL="457200" indent="-457200">
              <a:buFont typeface="Wingdings" pitchFamily="2" charset="2"/>
              <a:buChar char="q"/>
            </a:pPr>
            <a:r>
              <a:rPr lang="el-GR" sz="3200" b="1" dirty="0">
                <a:solidFill>
                  <a:schemeClr val="accent6">
                    <a:lumMod val="50000"/>
                  </a:schemeClr>
                </a:solidFill>
              </a:rPr>
              <a:t>Προσαρμόζονται στο προσωπικό στυλ</a:t>
            </a:r>
          </a:p>
          <a:p>
            <a:pPr marL="457200" indent="-457200">
              <a:buFont typeface="Wingdings" pitchFamily="2" charset="2"/>
              <a:buChar char="q"/>
            </a:pPr>
            <a:r>
              <a:rPr lang="el-GR" sz="3200" b="1" dirty="0">
                <a:solidFill>
                  <a:schemeClr val="accent6">
                    <a:lumMod val="50000"/>
                  </a:schemeClr>
                </a:solidFill>
              </a:rPr>
              <a:t>Εμπλουτίζονται με πρωτότυπα στοιχεία</a:t>
            </a:r>
          </a:p>
          <a:p>
            <a:endParaRPr lang="el-GR" sz="3200" b="1" dirty="0">
              <a:solidFill>
                <a:schemeClr val="accent6">
                  <a:lumMod val="50000"/>
                </a:schemeClr>
              </a:solidFill>
            </a:endParaRPr>
          </a:p>
          <a:p>
            <a:r>
              <a:rPr lang="el-GR" sz="3200" b="1" dirty="0">
                <a:solidFill>
                  <a:schemeClr val="accent6">
                    <a:lumMod val="50000"/>
                  </a:schemeClr>
                </a:solidFill>
              </a:rPr>
              <a:t>Εξαρτώνται από: </a:t>
            </a:r>
          </a:p>
          <a:p>
            <a:pPr marL="457200" indent="-457200">
              <a:buFont typeface="Wingdings" pitchFamily="2" charset="2"/>
              <a:buChar char="q"/>
            </a:pPr>
            <a:r>
              <a:rPr lang="el-GR" sz="3200" b="1" dirty="0">
                <a:solidFill>
                  <a:schemeClr val="accent6">
                    <a:lumMod val="50000"/>
                  </a:schemeClr>
                </a:solidFill>
              </a:rPr>
              <a:t>Το πώς τα ίδια τα πρόσωπα βιώνουν την συγκεκριμένη κοινωνική κατάσταση</a:t>
            </a:r>
          </a:p>
          <a:p>
            <a:pPr marL="457200" indent="-457200">
              <a:buFont typeface="Wingdings" pitchFamily="2" charset="2"/>
              <a:buChar char="q"/>
            </a:pPr>
            <a:r>
              <a:rPr lang="el-GR" sz="3200" b="1" dirty="0">
                <a:solidFill>
                  <a:schemeClr val="accent6">
                    <a:lumMod val="50000"/>
                  </a:schemeClr>
                </a:solidFill>
              </a:rPr>
              <a:t>Την ιδιαιτερότητα της αλληλεπίδρασης με το συγκεκριμένο άτομο</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271280" y="0"/>
            <a:ext cx="3107352"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ΚΟΙΝΩΝΙΚΗ ΘΕΣΗ</a:t>
            </a:r>
          </a:p>
        </p:txBody>
      </p:sp>
    </p:spTree>
    <p:extLst>
      <p:ext uri="{BB962C8B-B14F-4D97-AF65-F5344CB8AC3E}">
        <p14:creationId xmlns:p14="http://schemas.microsoft.com/office/powerpoint/2010/main" val="3522640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l-GR" sz="3200" b="1" dirty="0">
                <a:solidFill>
                  <a:srgbClr val="E4B22D"/>
                </a:solidFill>
                <a:latin typeface="Times New Roman" panose="02020603050405020304" pitchFamily="18" charset="0"/>
                <a:cs typeface="Times New Roman" panose="02020603050405020304" pitchFamily="18" charset="0"/>
              </a:rPr>
              <a:t>Συγκρούσεις ρόλου</a:t>
            </a:r>
          </a:p>
          <a:p>
            <a:pPr lvl="0"/>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Πολύπλοκες κοινωνίες </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Τα άτομα ανήκουν σε πολλές, διαφορετικές και πιθανώς αντιτιθέμενες ομάδες</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Αντιθετικά πρότυπα συμπεριφοράς (πχ. άνεργος νέος, εργαζόμενη μητέρα, συνδικαλιστής εργαζόμενος)</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Πιθανά </a:t>
            </a:r>
            <a:r>
              <a:rPr lang="el-GR" sz="3200" b="1" dirty="0" err="1">
                <a:solidFill>
                  <a:srgbClr val="E4B22D"/>
                </a:solidFill>
                <a:latin typeface="Times New Roman" panose="02020603050405020304" pitchFamily="18" charset="0"/>
                <a:cs typeface="Times New Roman" panose="02020603050405020304" pitchFamily="18" charset="0"/>
              </a:rPr>
              <a:t>ενδοψυχικά</a:t>
            </a:r>
            <a:r>
              <a:rPr lang="el-GR" sz="3200" b="1" dirty="0">
                <a:solidFill>
                  <a:srgbClr val="E4B22D"/>
                </a:solidFill>
                <a:latin typeface="Times New Roman" panose="02020603050405020304" pitchFamily="18" charset="0"/>
                <a:cs typeface="Times New Roman" panose="02020603050405020304" pitchFamily="18" charset="0"/>
              </a:rPr>
              <a:t> και σχεσιακά προβλήματα</a:t>
            </a:r>
          </a:p>
          <a:p>
            <a:pPr lvl="0"/>
            <a:endParaRPr lang="el-GR" sz="3200" b="1" dirty="0">
              <a:solidFill>
                <a:srgbClr val="E4B22D"/>
              </a:solidFill>
              <a:latin typeface="Times New Roman" panose="02020603050405020304" pitchFamily="18" charset="0"/>
              <a:cs typeface="Times New Roman" panose="02020603050405020304" pitchFamily="18" charset="0"/>
            </a:endParaRP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
        <p:nvSpPr>
          <p:cNvPr id="14" name="TextBox 13">
            <a:extLst>
              <a:ext uri="{FF2B5EF4-FFF2-40B4-BE49-F238E27FC236}">
                <a16:creationId xmlns:a16="http://schemas.microsoft.com/office/drawing/2014/main" id="{83098E47-D208-764F-B108-2918586B3399}"/>
              </a:ext>
            </a:extLst>
          </p:cNvPr>
          <p:cNvSpPr txBox="1"/>
          <p:nvPr/>
        </p:nvSpPr>
        <p:spPr>
          <a:xfrm>
            <a:off x="329779" y="2736502"/>
            <a:ext cx="3401783" cy="954107"/>
          </a:xfrm>
          <a:prstGeom prst="rect">
            <a:avLst/>
          </a:prstGeom>
          <a:noFill/>
        </p:spPr>
        <p:txBody>
          <a:bodyPr wrap="square" rtlCol="0">
            <a:spAutoFit/>
          </a:bodyPr>
          <a:lstStyle/>
          <a:p>
            <a:pPr algn="ctr"/>
            <a:r>
              <a:rPr lang="el-GR" sz="2800" b="1" dirty="0">
                <a:solidFill>
                  <a:schemeClr val="accent6">
                    <a:lumMod val="50000"/>
                  </a:schemeClr>
                </a:solidFill>
                <a:latin typeface="Times New Roman" panose="02020603050405020304" pitchFamily="18" charset="0"/>
                <a:cs typeface="Times New Roman" panose="02020603050405020304" pitchFamily="18" charset="0"/>
              </a:rPr>
              <a:t>ΚΟΙΝΩΝΙΚΗ ΘΕΣΗ</a:t>
            </a:r>
          </a:p>
        </p:txBody>
      </p:sp>
    </p:spTree>
    <p:extLst>
      <p:ext uri="{BB962C8B-B14F-4D97-AF65-F5344CB8AC3E}">
        <p14:creationId xmlns:p14="http://schemas.microsoft.com/office/powerpoint/2010/main" val="2210274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3766089" y="267627"/>
            <a:ext cx="8549898" cy="6001643"/>
          </a:xfrm>
          <a:prstGeom prst="rect">
            <a:avLst/>
          </a:prstGeom>
          <a:noFill/>
        </p:spPr>
        <p:txBody>
          <a:bodyPr wrap="square" rtlCol="0">
            <a:spAutoFit/>
          </a:bodyPr>
          <a:lstStyle/>
          <a:p>
            <a:r>
              <a:rPr lang="el-GR" sz="3200" b="1" dirty="0">
                <a:solidFill>
                  <a:schemeClr val="accent6">
                    <a:lumMod val="50000"/>
                  </a:schemeClr>
                </a:solidFill>
              </a:rPr>
              <a:t>Στερεότυπα: </a:t>
            </a:r>
          </a:p>
          <a:p>
            <a:pPr marL="457200" indent="-457200">
              <a:buFont typeface="Wingdings" pitchFamily="2" charset="2"/>
              <a:buChar char="q"/>
            </a:pPr>
            <a:endParaRPr lang="el-GR" sz="3200" b="1" dirty="0">
              <a:solidFill>
                <a:schemeClr val="accent6">
                  <a:lumMod val="50000"/>
                </a:schemeClr>
              </a:solidFill>
            </a:endParaRPr>
          </a:p>
          <a:p>
            <a:pPr marL="457200" indent="-457200">
              <a:buFont typeface="Wingdings" pitchFamily="2" charset="2"/>
              <a:buChar char="q"/>
            </a:pPr>
            <a:r>
              <a:rPr lang="el-GR" sz="3200" b="1" dirty="0">
                <a:solidFill>
                  <a:schemeClr val="accent6">
                    <a:lumMod val="50000"/>
                  </a:schemeClr>
                </a:solidFill>
              </a:rPr>
              <a:t>«Εικόνες» (γνωστικές δομές ή αναπαραστάσεις) που καθορίζουν πως θα γίνουν αντιληπτά τα μέλη της κοινωνικής κατηγορίας (χαρακτηριστικά, συμπεριφορές </a:t>
            </a:r>
            <a:r>
              <a:rPr lang="el-GR" sz="3200" b="1" dirty="0" err="1">
                <a:solidFill>
                  <a:schemeClr val="accent6">
                    <a:lumMod val="50000"/>
                  </a:schemeClr>
                </a:solidFill>
              </a:rPr>
              <a:t>κλπ</a:t>
            </a:r>
            <a:r>
              <a:rPr lang="el-GR" sz="3200" b="1" dirty="0">
                <a:solidFill>
                  <a:schemeClr val="accent6">
                    <a:lumMod val="50000"/>
                  </a:schemeClr>
                </a:solidFill>
              </a:rPr>
              <a:t>)</a:t>
            </a:r>
          </a:p>
          <a:p>
            <a:pPr marL="457200" indent="-457200">
              <a:buFont typeface="Wingdings" pitchFamily="2" charset="2"/>
              <a:buChar char="q"/>
            </a:pPr>
            <a:endParaRPr lang="el-GR" sz="3200" b="1" dirty="0">
              <a:solidFill>
                <a:schemeClr val="accent6">
                  <a:lumMod val="50000"/>
                </a:schemeClr>
              </a:solidFill>
            </a:endParaRPr>
          </a:p>
          <a:p>
            <a:pPr marL="457200" indent="-457200">
              <a:buFont typeface="Wingdings" pitchFamily="2" charset="2"/>
              <a:buChar char="q"/>
            </a:pPr>
            <a:r>
              <a:rPr lang="el-GR" sz="3200" b="1" dirty="0">
                <a:solidFill>
                  <a:schemeClr val="accent6">
                    <a:lumMod val="50000"/>
                  </a:schemeClr>
                </a:solidFill>
              </a:rPr>
              <a:t>Έχουν έντονα συναισθηματικά και αξιολογικά στοιχεία - Προκαταλήψεις</a:t>
            </a:r>
          </a:p>
          <a:p>
            <a:pPr marL="457200" indent="-457200">
              <a:buFont typeface="Wingdings" pitchFamily="2" charset="2"/>
              <a:buChar char="q"/>
            </a:pPr>
            <a:endParaRPr lang="el-GR" sz="3200" b="1" dirty="0">
              <a:solidFill>
                <a:schemeClr val="accent6">
                  <a:lumMod val="50000"/>
                </a:schemeClr>
              </a:solidFill>
            </a:endParaRPr>
          </a:p>
          <a:p>
            <a:pPr marL="457200" indent="-457200">
              <a:buFont typeface="Wingdings" pitchFamily="2" charset="2"/>
              <a:buChar char="q"/>
            </a:pPr>
            <a:r>
              <a:rPr lang="el-GR" sz="3200" b="1" dirty="0">
                <a:solidFill>
                  <a:schemeClr val="accent6">
                    <a:lumMod val="50000"/>
                  </a:schemeClr>
                </a:solidFill>
              </a:rPr>
              <a:t>Οδηγούν σε συμπεριφορές διάκρισης</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271279" y="0"/>
            <a:ext cx="3370823"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800" b="1" dirty="0">
                <a:solidFill>
                  <a:srgbClr val="E4B22D"/>
                </a:solidFill>
                <a:latin typeface="Times New Roman" panose="02020603050405020304" pitchFamily="18" charset="0"/>
                <a:cs typeface="Times New Roman" panose="02020603050405020304" pitchFamily="18" charset="0"/>
              </a:rPr>
              <a:t>ΣΤΕΡΕΟΤΥΠΑ &amp; ΠΡΟΚΑΤΑΛΗΨΕΙΣ</a:t>
            </a:r>
          </a:p>
        </p:txBody>
      </p:sp>
    </p:spTree>
    <p:extLst>
      <p:ext uri="{BB962C8B-B14F-4D97-AF65-F5344CB8AC3E}">
        <p14:creationId xmlns:p14="http://schemas.microsoft.com/office/powerpoint/2010/main" val="167640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Παραδείγματα: Οι ξένοι, οι γυναίκες, οι πλούσιοι, οι Γερμανοί, οι </a:t>
            </a:r>
            <a:r>
              <a:rPr lang="el-GR" sz="3200" b="1" dirty="0" err="1">
                <a:solidFill>
                  <a:srgbClr val="E4B22D"/>
                </a:solidFill>
                <a:latin typeface="Times New Roman" panose="02020603050405020304" pitchFamily="18" charset="0"/>
                <a:cs typeface="Times New Roman" panose="02020603050405020304" pitchFamily="18" charset="0"/>
              </a:rPr>
              <a:t>εκπαιδυετικοί</a:t>
            </a:r>
            <a:r>
              <a:rPr lang="el-GR" sz="3200" b="1" dirty="0">
                <a:solidFill>
                  <a:srgbClr val="E4B22D"/>
                </a:solidFill>
                <a:latin typeface="Times New Roman" panose="02020603050405020304" pitchFamily="18" charset="0"/>
                <a:cs typeface="Times New Roman" panose="02020603050405020304" pitchFamily="18" charset="0"/>
              </a:rPr>
              <a:t> </a:t>
            </a:r>
            <a:r>
              <a:rPr lang="el-GR" sz="3200" b="1" dirty="0" err="1">
                <a:solidFill>
                  <a:srgbClr val="E4B22D"/>
                </a:solidFill>
                <a:latin typeface="Times New Roman" panose="02020603050405020304" pitchFamily="18" charset="0"/>
                <a:cs typeface="Times New Roman" panose="02020603050405020304" pitchFamily="18" charset="0"/>
              </a:rPr>
              <a:t>κλπ</a:t>
            </a:r>
            <a:r>
              <a:rPr lang="el-GR" sz="3200" b="1" dirty="0">
                <a:solidFill>
                  <a:srgbClr val="E4B22D"/>
                </a:solidFill>
                <a:latin typeface="Times New Roman" panose="02020603050405020304" pitchFamily="18" charset="0"/>
                <a:cs typeface="Times New Roman" panose="02020603050405020304" pitchFamily="18" charset="0"/>
              </a:rPr>
              <a:t> </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Αποδίδουν τα ίδια χαρακτηριστικά σε όλα τα μέλη μίας κατηγορίας</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Στόχος η «καλύτερη» κατανόησή τους και η πρόβλεψη των συμπεριφορών τους</a:t>
            </a:r>
          </a:p>
          <a:p>
            <a:pPr lvl="0"/>
            <a:endParaRPr lang="el-GR" sz="3200" b="1" dirty="0">
              <a:solidFill>
                <a:srgbClr val="E4B22D"/>
              </a:solidFill>
              <a:latin typeface="Times New Roman" panose="02020603050405020304" pitchFamily="18" charset="0"/>
              <a:cs typeface="Times New Roman" panose="02020603050405020304" pitchFamily="18" charset="0"/>
            </a:endParaRP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
        <p:nvSpPr>
          <p:cNvPr id="14" name="TextBox 13">
            <a:extLst>
              <a:ext uri="{FF2B5EF4-FFF2-40B4-BE49-F238E27FC236}">
                <a16:creationId xmlns:a16="http://schemas.microsoft.com/office/drawing/2014/main" id="{83098E47-D208-764F-B108-2918586B3399}"/>
              </a:ext>
            </a:extLst>
          </p:cNvPr>
          <p:cNvSpPr txBox="1"/>
          <p:nvPr/>
        </p:nvSpPr>
        <p:spPr>
          <a:xfrm>
            <a:off x="380196" y="2951946"/>
            <a:ext cx="3401783" cy="954107"/>
          </a:xfrm>
          <a:prstGeom prst="rect">
            <a:avLst/>
          </a:prstGeom>
          <a:noFill/>
        </p:spPr>
        <p:txBody>
          <a:bodyPr wrap="square" rtlCol="0">
            <a:spAutoFit/>
          </a:bodyPr>
          <a:lstStyle/>
          <a:p>
            <a:pPr algn="ctr"/>
            <a:r>
              <a:rPr lang="el-GR" sz="2800" b="1" dirty="0">
                <a:solidFill>
                  <a:schemeClr val="accent6">
                    <a:lumMod val="50000"/>
                  </a:schemeClr>
                </a:solidFill>
                <a:latin typeface="Times New Roman" panose="02020603050405020304" pitchFamily="18" charset="0"/>
                <a:cs typeface="Times New Roman" panose="02020603050405020304" pitchFamily="18" charset="0"/>
              </a:rPr>
              <a:t>ΣΤΕΡΕΟΤΥΠΑ &amp; ΠΡΟΚΑΤΑΛΗΨΕΙΣ</a:t>
            </a:r>
          </a:p>
        </p:txBody>
      </p:sp>
    </p:spTree>
    <p:extLst>
      <p:ext uri="{BB962C8B-B14F-4D97-AF65-F5344CB8AC3E}">
        <p14:creationId xmlns:p14="http://schemas.microsoft.com/office/powerpoint/2010/main" val="2166730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508103" y="778710"/>
            <a:ext cx="11443370" cy="1754326"/>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ΕΙΣΑΓΩΓΗ ΣΤΗΝ</a:t>
            </a:r>
          </a:p>
          <a:p>
            <a:pPr algn="ctr"/>
            <a:r>
              <a:rPr lang="el-GR" sz="5400" b="1" dirty="0">
                <a:solidFill>
                  <a:srgbClr val="E4B22D"/>
                </a:solidFill>
                <a:latin typeface="Times New Roman" panose="02020603050405020304" pitchFamily="18" charset="0"/>
                <a:cs typeface="Times New Roman" panose="02020603050405020304" pitchFamily="18" charset="0"/>
              </a:rPr>
              <a:t>ΨΥΧΟΛΟΓΙΑ ΤΗΣ ΕΠΙΚΟΙΝΩΝΙΑΣ</a:t>
            </a:r>
          </a:p>
        </p:txBody>
      </p:sp>
      <p:sp>
        <p:nvSpPr>
          <p:cNvPr id="7" name="Ορθογώνιο 6">
            <a:extLst>
              <a:ext uri="{FF2B5EF4-FFF2-40B4-BE49-F238E27FC236}">
                <a16:creationId xmlns:a16="http://schemas.microsoft.com/office/drawing/2014/main" id="{3F1BFCCE-3817-CA48-B285-E1ECDB3E01BD}"/>
              </a:ext>
            </a:extLst>
          </p:cNvPr>
          <p:cNvSpPr/>
          <p:nvPr/>
        </p:nvSpPr>
        <p:spPr>
          <a:xfrm>
            <a:off x="4408943" y="2533036"/>
            <a:ext cx="3203121" cy="646331"/>
          </a:xfrm>
          <a:prstGeom prst="rect">
            <a:avLst/>
          </a:prstGeom>
        </p:spPr>
        <p:txBody>
          <a:bodyPr wrap="none">
            <a:spAutoFit/>
          </a:bodyPr>
          <a:lstStyle/>
          <a:p>
            <a:r>
              <a:rPr lang="el-GR" sz="3600" b="1" dirty="0">
                <a:solidFill>
                  <a:srgbClr val="E4B22D"/>
                </a:solidFill>
                <a:latin typeface="Times New Roman" panose="02020603050405020304" pitchFamily="18" charset="0"/>
                <a:cs typeface="Times New Roman" panose="02020603050405020304" pitchFamily="18" charset="0"/>
              </a:rPr>
              <a:t>1ο ΕΞΑΜΗΝΟ</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Ορθογώνιο 11">
            <a:extLst>
              <a:ext uri="{FF2B5EF4-FFF2-40B4-BE49-F238E27FC236}">
                <a16:creationId xmlns:a16="http://schemas.microsoft.com/office/drawing/2014/main" id="{4498F46F-1378-0D45-BDB3-517B6A2937E7}"/>
              </a:ext>
            </a:extLst>
          </p:cNvPr>
          <p:cNvSpPr/>
          <p:nvPr/>
        </p:nvSpPr>
        <p:spPr>
          <a:xfrm>
            <a:off x="430612" y="6334780"/>
            <a:ext cx="5970493" cy="523220"/>
          </a:xfrm>
          <a:prstGeom prst="rect">
            <a:avLst/>
          </a:prstGeom>
        </p:spPr>
        <p:txBody>
          <a:bodyPr wrap="square">
            <a:spAutoFit/>
          </a:bodyPr>
          <a:lstStyle/>
          <a:p>
            <a:r>
              <a:rPr lang="el-GR" sz="2800" b="1" dirty="0">
                <a:solidFill>
                  <a:srgbClr val="E4B22D"/>
                </a:solidFill>
                <a:latin typeface="Times New Roman" panose="02020603050405020304" pitchFamily="18" charset="0"/>
                <a:cs typeface="Times New Roman" panose="02020603050405020304" pitchFamily="18" charset="0"/>
              </a:rPr>
              <a:t>ΔΙΔΑΣΚΩΝ: Δρ. Αγγέλου Γιάννης</a:t>
            </a:r>
          </a:p>
        </p:txBody>
      </p:sp>
    </p:spTree>
    <p:extLst>
      <p:ext uri="{BB962C8B-B14F-4D97-AF65-F5344CB8AC3E}">
        <p14:creationId xmlns:p14="http://schemas.microsoft.com/office/powerpoint/2010/main" val="236149956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9959</TotalTime>
  <Words>285</Words>
  <Application>Microsoft Macintosh PowerPoint</Application>
  <PresentationFormat>Ευρεία οθόνη</PresentationFormat>
  <Paragraphs>59</Paragraphs>
  <Slides>9</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9</vt:i4>
      </vt:variant>
    </vt:vector>
  </HeadingPairs>
  <TitlesOfParts>
    <vt:vector size="15" baseType="lpstr">
      <vt:lpstr>Arial</vt:lpstr>
      <vt:lpstr>Calibri</vt:lpstr>
      <vt:lpstr>Calibri Light</vt:lpstr>
      <vt:lpstr>Times New Roman</vt:lpstr>
      <vt:lpstr>Wingdings</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YANNIS A</dc:creator>
  <cp:lastModifiedBy>YANNIS A</cp:lastModifiedBy>
  <cp:revision>102</cp:revision>
  <dcterms:created xsi:type="dcterms:W3CDTF">2022-02-27T18:25:10Z</dcterms:created>
  <dcterms:modified xsi:type="dcterms:W3CDTF">2024-11-05T16:34:49Z</dcterms:modified>
</cp:coreProperties>
</file>