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6"/>
  </p:notesMasterIdLst>
  <p:handoutMasterIdLst>
    <p:handoutMasterId r:id="rId317"/>
  </p:handoutMasterIdLst>
  <p:sldIdLst>
    <p:sldId id="256" r:id="rId2"/>
    <p:sldId id="455" r:id="rId3"/>
    <p:sldId id="456" r:id="rId4"/>
    <p:sldId id="457" r:id="rId5"/>
    <p:sldId id="458" r:id="rId6"/>
    <p:sldId id="459" r:id="rId7"/>
    <p:sldId id="460" r:id="rId8"/>
    <p:sldId id="461" r:id="rId9"/>
    <p:sldId id="462" r:id="rId10"/>
    <p:sldId id="463" r:id="rId11"/>
    <p:sldId id="464" r:id="rId12"/>
    <p:sldId id="465" r:id="rId13"/>
    <p:sldId id="466" r:id="rId14"/>
    <p:sldId id="467" r:id="rId15"/>
    <p:sldId id="468" r:id="rId16"/>
    <p:sldId id="469" r:id="rId17"/>
    <p:sldId id="470" r:id="rId18"/>
    <p:sldId id="471" r:id="rId19"/>
    <p:sldId id="472" r:id="rId20"/>
    <p:sldId id="473" r:id="rId21"/>
    <p:sldId id="474" r:id="rId22"/>
    <p:sldId id="475" r:id="rId23"/>
    <p:sldId id="476" r:id="rId24"/>
    <p:sldId id="477" r:id="rId25"/>
    <p:sldId id="478" r:id="rId26"/>
    <p:sldId id="479" r:id="rId27"/>
    <p:sldId id="480" r:id="rId28"/>
    <p:sldId id="481" r:id="rId29"/>
    <p:sldId id="482" r:id="rId30"/>
    <p:sldId id="483" r:id="rId31"/>
    <p:sldId id="484" r:id="rId32"/>
    <p:sldId id="485" r:id="rId33"/>
    <p:sldId id="486" r:id="rId34"/>
    <p:sldId id="487" r:id="rId35"/>
    <p:sldId id="488" r:id="rId36"/>
    <p:sldId id="489" r:id="rId37"/>
    <p:sldId id="490" r:id="rId38"/>
    <p:sldId id="491" r:id="rId39"/>
    <p:sldId id="492" r:id="rId40"/>
    <p:sldId id="554" r:id="rId41"/>
    <p:sldId id="493" r:id="rId42"/>
    <p:sldId id="494" r:id="rId43"/>
    <p:sldId id="495" r:id="rId44"/>
    <p:sldId id="496" r:id="rId45"/>
    <p:sldId id="497" r:id="rId46"/>
    <p:sldId id="498" r:id="rId47"/>
    <p:sldId id="499" r:id="rId48"/>
    <p:sldId id="500" r:id="rId49"/>
    <p:sldId id="501" r:id="rId50"/>
    <p:sldId id="537" r:id="rId51"/>
    <p:sldId id="538" r:id="rId52"/>
    <p:sldId id="536" r:id="rId53"/>
    <p:sldId id="539" r:id="rId54"/>
    <p:sldId id="540" r:id="rId55"/>
    <p:sldId id="541" r:id="rId56"/>
    <p:sldId id="542" r:id="rId57"/>
    <p:sldId id="543" r:id="rId58"/>
    <p:sldId id="545" r:id="rId59"/>
    <p:sldId id="546" r:id="rId60"/>
    <p:sldId id="547" r:id="rId61"/>
    <p:sldId id="548" r:id="rId62"/>
    <p:sldId id="549" r:id="rId63"/>
    <p:sldId id="550" r:id="rId64"/>
    <p:sldId id="551" r:id="rId65"/>
    <p:sldId id="505" r:id="rId66"/>
    <p:sldId id="552" r:id="rId67"/>
    <p:sldId id="553" r:id="rId68"/>
    <p:sldId id="506" r:id="rId69"/>
    <p:sldId id="508" r:id="rId70"/>
    <p:sldId id="509" r:id="rId71"/>
    <p:sldId id="510" r:id="rId72"/>
    <p:sldId id="511" r:id="rId73"/>
    <p:sldId id="512" r:id="rId74"/>
    <p:sldId id="513" r:id="rId75"/>
    <p:sldId id="514" r:id="rId76"/>
    <p:sldId id="515" r:id="rId77"/>
    <p:sldId id="516" r:id="rId78"/>
    <p:sldId id="517" r:id="rId79"/>
    <p:sldId id="518" r:id="rId80"/>
    <p:sldId id="519" r:id="rId81"/>
    <p:sldId id="520" r:id="rId82"/>
    <p:sldId id="534" r:id="rId83"/>
    <p:sldId id="521" r:id="rId84"/>
    <p:sldId id="531" r:id="rId85"/>
    <p:sldId id="522" r:id="rId86"/>
    <p:sldId id="533" r:id="rId87"/>
    <p:sldId id="555" r:id="rId88"/>
    <p:sldId id="454" r:id="rId89"/>
    <p:sldId id="556" r:id="rId90"/>
    <p:sldId id="557" r:id="rId91"/>
    <p:sldId id="558" r:id="rId92"/>
    <p:sldId id="559" r:id="rId93"/>
    <p:sldId id="560" r:id="rId94"/>
    <p:sldId id="561" r:id="rId95"/>
    <p:sldId id="389" r:id="rId96"/>
    <p:sldId id="371" r:id="rId97"/>
    <p:sldId id="368" r:id="rId98"/>
    <p:sldId id="375" r:id="rId99"/>
    <p:sldId id="378" r:id="rId100"/>
    <p:sldId id="374" r:id="rId101"/>
    <p:sldId id="379" r:id="rId102"/>
    <p:sldId id="390" r:id="rId103"/>
    <p:sldId id="399" r:id="rId104"/>
    <p:sldId id="400" r:id="rId105"/>
    <p:sldId id="401" r:id="rId106"/>
    <p:sldId id="402" r:id="rId107"/>
    <p:sldId id="403" r:id="rId108"/>
    <p:sldId id="404" r:id="rId109"/>
    <p:sldId id="405" r:id="rId110"/>
    <p:sldId id="406" r:id="rId111"/>
    <p:sldId id="407" r:id="rId112"/>
    <p:sldId id="408" r:id="rId113"/>
    <p:sldId id="409" r:id="rId114"/>
    <p:sldId id="441" r:id="rId115"/>
    <p:sldId id="444" r:id="rId116"/>
    <p:sldId id="445" r:id="rId117"/>
    <p:sldId id="446" r:id="rId118"/>
    <p:sldId id="447" r:id="rId119"/>
    <p:sldId id="448" r:id="rId120"/>
    <p:sldId id="449" r:id="rId121"/>
    <p:sldId id="450" r:id="rId122"/>
    <p:sldId id="451" r:id="rId123"/>
    <p:sldId id="410" r:id="rId124"/>
    <p:sldId id="443" r:id="rId125"/>
    <p:sldId id="411" r:id="rId126"/>
    <p:sldId id="412" r:id="rId127"/>
    <p:sldId id="413" r:id="rId128"/>
    <p:sldId id="416" r:id="rId129"/>
    <p:sldId id="419" r:id="rId130"/>
    <p:sldId id="420" r:id="rId131"/>
    <p:sldId id="421" r:id="rId132"/>
    <p:sldId id="452" r:id="rId133"/>
    <p:sldId id="422" r:id="rId134"/>
    <p:sldId id="423" r:id="rId135"/>
    <p:sldId id="453" r:id="rId136"/>
    <p:sldId id="439" r:id="rId137"/>
    <p:sldId id="562" r:id="rId138"/>
    <p:sldId id="563" r:id="rId139"/>
    <p:sldId id="564" r:id="rId140"/>
    <p:sldId id="565" r:id="rId141"/>
    <p:sldId id="566" r:id="rId142"/>
    <p:sldId id="567" r:id="rId143"/>
    <p:sldId id="568" r:id="rId144"/>
    <p:sldId id="569" r:id="rId145"/>
    <p:sldId id="570" r:id="rId146"/>
    <p:sldId id="571" r:id="rId147"/>
    <p:sldId id="572" r:id="rId148"/>
    <p:sldId id="573" r:id="rId149"/>
    <p:sldId id="574" r:id="rId150"/>
    <p:sldId id="575" r:id="rId151"/>
    <p:sldId id="576" r:id="rId152"/>
    <p:sldId id="577" r:id="rId153"/>
    <p:sldId id="578" r:id="rId154"/>
    <p:sldId id="527" r:id="rId155"/>
    <p:sldId id="528" r:id="rId156"/>
    <p:sldId id="529" r:id="rId157"/>
    <p:sldId id="530" r:id="rId158"/>
    <p:sldId id="579" r:id="rId159"/>
    <p:sldId id="532" r:id="rId160"/>
    <p:sldId id="580" r:id="rId161"/>
    <p:sldId id="581" r:id="rId162"/>
    <p:sldId id="535" r:id="rId163"/>
    <p:sldId id="582" r:id="rId164"/>
    <p:sldId id="583" r:id="rId165"/>
    <p:sldId id="584" r:id="rId166"/>
    <p:sldId id="585" r:id="rId167"/>
    <p:sldId id="586" r:id="rId168"/>
    <p:sldId id="587" r:id="rId169"/>
    <p:sldId id="544" r:id="rId170"/>
    <p:sldId id="588" r:id="rId171"/>
    <p:sldId id="589" r:id="rId172"/>
    <p:sldId id="425" r:id="rId173"/>
    <p:sldId id="590" r:id="rId174"/>
    <p:sldId id="591" r:id="rId175"/>
    <p:sldId id="592" r:id="rId176"/>
    <p:sldId id="593" r:id="rId177"/>
    <p:sldId id="594" r:id="rId178"/>
    <p:sldId id="595" r:id="rId179"/>
    <p:sldId id="596" r:id="rId180"/>
    <p:sldId id="597" r:id="rId181"/>
    <p:sldId id="598" r:id="rId182"/>
    <p:sldId id="599" r:id="rId183"/>
    <p:sldId id="600" r:id="rId184"/>
    <p:sldId id="601" r:id="rId185"/>
    <p:sldId id="602" r:id="rId186"/>
    <p:sldId id="603" r:id="rId187"/>
    <p:sldId id="604" r:id="rId188"/>
    <p:sldId id="605" r:id="rId189"/>
    <p:sldId id="606" r:id="rId190"/>
    <p:sldId id="607" r:id="rId191"/>
    <p:sldId id="608" r:id="rId192"/>
    <p:sldId id="609" r:id="rId193"/>
    <p:sldId id="610" r:id="rId194"/>
    <p:sldId id="611" r:id="rId195"/>
    <p:sldId id="612" r:id="rId196"/>
    <p:sldId id="613" r:id="rId197"/>
    <p:sldId id="414" r:id="rId198"/>
    <p:sldId id="615" r:id="rId199"/>
    <p:sldId id="616" r:id="rId200"/>
    <p:sldId id="617" r:id="rId201"/>
    <p:sldId id="415" r:id="rId202"/>
    <p:sldId id="417" r:id="rId203"/>
    <p:sldId id="618" r:id="rId204"/>
    <p:sldId id="619" r:id="rId205"/>
    <p:sldId id="620" r:id="rId206"/>
    <p:sldId id="418" r:id="rId207"/>
    <p:sldId id="621" r:id="rId208"/>
    <p:sldId id="622" r:id="rId209"/>
    <p:sldId id="623" r:id="rId210"/>
    <p:sldId id="624" r:id="rId211"/>
    <p:sldId id="625" r:id="rId212"/>
    <p:sldId id="626" r:id="rId213"/>
    <p:sldId id="627" r:id="rId214"/>
    <p:sldId id="628" r:id="rId215"/>
    <p:sldId id="442" r:id="rId216"/>
    <p:sldId id="629" r:id="rId217"/>
    <p:sldId id="630" r:id="rId218"/>
    <p:sldId id="631" r:id="rId219"/>
    <p:sldId id="632" r:id="rId220"/>
    <p:sldId id="633" r:id="rId221"/>
    <p:sldId id="634" r:id="rId222"/>
    <p:sldId id="635" r:id="rId223"/>
    <p:sldId id="636" r:id="rId224"/>
    <p:sldId id="637" r:id="rId225"/>
    <p:sldId id="638" r:id="rId226"/>
    <p:sldId id="503" r:id="rId227"/>
    <p:sldId id="639" r:id="rId228"/>
    <p:sldId id="640" r:id="rId229"/>
    <p:sldId id="641" r:id="rId230"/>
    <p:sldId id="642" r:id="rId231"/>
    <p:sldId id="643" r:id="rId232"/>
    <p:sldId id="644" r:id="rId233"/>
    <p:sldId id="645" r:id="rId234"/>
    <p:sldId id="646" r:id="rId235"/>
    <p:sldId id="647" r:id="rId236"/>
    <p:sldId id="504" r:id="rId237"/>
    <p:sldId id="648" r:id="rId238"/>
    <p:sldId id="649" r:id="rId239"/>
    <p:sldId id="650" r:id="rId240"/>
    <p:sldId id="651" r:id="rId241"/>
    <p:sldId id="652" r:id="rId242"/>
    <p:sldId id="653" r:id="rId243"/>
    <p:sldId id="654" r:id="rId244"/>
    <p:sldId id="507" r:id="rId245"/>
    <p:sldId id="655" r:id="rId246"/>
    <p:sldId id="656" r:id="rId247"/>
    <p:sldId id="657" r:id="rId248"/>
    <p:sldId id="658" r:id="rId249"/>
    <p:sldId id="659" r:id="rId250"/>
    <p:sldId id="660" r:id="rId251"/>
    <p:sldId id="661" r:id="rId252"/>
    <p:sldId id="662" r:id="rId253"/>
    <p:sldId id="663" r:id="rId254"/>
    <p:sldId id="664" r:id="rId255"/>
    <p:sldId id="665" r:id="rId256"/>
    <p:sldId id="502" r:id="rId257"/>
    <p:sldId id="666" r:id="rId258"/>
    <p:sldId id="667" r:id="rId259"/>
    <p:sldId id="668" r:id="rId260"/>
    <p:sldId id="669" r:id="rId261"/>
    <p:sldId id="670" r:id="rId262"/>
    <p:sldId id="671" r:id="rId263"/>
    <p:sldId id="672" r:id="rId264"/>
    <p:sldId id="673" r:id="rId265"/>
    <p:sldId id="674" r:id="rId266"/>
    <p:sldId id="675" r:id="rId267"/>
    <p:sldId id="676" r:id="rId268"/>
    <p:sldId id="677" r:id="rId269"/>
    <p:sldId id="678" r:id="rId270"/>
    <p:sldId id="679" r:id="rId271"/>
    <p:sldId id="680" r:id="rId272"/>
    <p:sldId id="681" r:id="rId273"/>
    <p:sldId id="682" r:id="rId274"/>
    <p:sldId id="683" r:id="rId275"/>
    <p:sldId id="684" r:id="rId276"/>
    <p:sldId id="685" r:id="rId277"/>
    <p:sldId id="686" r:id="rId278"/>
    <p:sldId id="687" r:id="rId279"/>
    <p:sldId id="523" r:id="rId280"/>
    <p:sldId id="524" r:id="rId281"/>
    <p:sldId id="525" r:id="rId282"/>
    <p:sldId id="526" r:id="rId283"/>
    <p:sldId id="688" r:id="rId284"/>
    <p:sldId id="689" r:id="rId285"/>
    <p:sldId id="690" r:id="rId286"/>
    <p:sldId id="691" r:id="rId287"/>
    <p:sldId id="692" r:id="rId288"/>
    <p:sldId id="693" r:id="rId289"/>
    <p:sldId id="694" r:id="rId290"/>
    <p:sldId id="695" r:id="rId291"/>
    <p:sldId id="696" r:id="rId292"/>
    <p:sldId id="697" r:id="rId293"/>
    <p:sldId id="698" r:id="rId294"/>
    <p:sldId id="699" r:id="rId295"/>
    <p:sldId id="700" r:id="rId296"/>
    <p:sldId id="701" r:id="rId297"/>
    <p:sldId id="702" r:id="rId298"/>
    <p:sldId id="703" r:id="rId299"/>
    <p:sldId id="704" r:id="rId300"/>
    <p:sldId id="705" r:id="rId301"/>
    <p:sldId id="706" r:id="rId302"/>
    <p:sldId id="707" r:id="rId303"/>
    <p:sldId id="708" r:id="rId304"/>
    <p:sldId id="709" r:id="rId305"/>
    <p:sldId id="710" r:id="rId306"/>
    <p:sldId id="711" r:id="rId307"/>
    <p:sldId id="712" r:id="rId308"/>
    <p:sldId id="713" r:id="rId309"/>
    <p:sldId id="714" r:id="rId310"/>
    <p:sldId id="715" r:id="rId311"/>
    <p:sldId id="716" r:id="rId312"/>
    <p:sldId id="274" r:id="rId313"/>
    <p:sldId id="275" r:id="rId314"/>
    <p:sldId id="277" r:id="rId3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E9E3"/>
    <a:srgbClr val="4CA894"/>
    <a:srgbClr val="FFFFF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0" autoAdjust="0"/>
    <p:restoredTop sz="94003" autoAdjust="0"/>
  </p:normalViewPr>
  <p:slideViewPr>
    <p:cSldViewPr snapToGrid="0">
      <p:cViewPr varScale="1">
        <p:scale>
          <a:sx n="59" d="100"/>
          <a:sy n="59" d="100"/>
        </p:scale>
        <p:origin x="8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handoutMaster" Target="handoutMasters/handoutMaster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heme" Target="theme/theme1.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5BFB3591-E1FD-574C-0F56-4025047C2E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94EDB44C-1BC2-10D1-E8E8-5CAE51B18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28AB7D-60AE-472F-B239-D76A29FF5B9B}" type="datetimeFigureOut">
              <a:rPr lang="el-GR" smtClean="0"/>
              <a:t>25/9/2024</a:t>
            </a:fld>
            <a:endParaRPr lang="el-GR"/>
          </a:p>
        </p:txBody>
      </p:sp>
      <p:sp>
        <p:nvSpPr>
          <p:cNvPr id="4" name="Θέση υποσέλιδου 3">
            <a:extLst>
              <a:ext uri="{FF2B5EF4-FFF2-40B4-BE49-F238E27FC236}">
                <a16:creationId xmlns:a16="http://schemas.microsoft.com/office/drawing/2014/main" id="{853751A7-B68D-CAB5-E1AF-DF2F7664A8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178615D0-B832-75C9-B60C-41C247F2BC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14B7BE-A421-4693-A0B8-7F7B6C15B0D6}" type="slidenum">
              <a:rPr lang="el-GR" smtClean="0"/>
              <a:t>‹#›</a:t>
            </a:fld>
            <a:endParaRPr lang="el-GR"/>
          </a:p>
        </p:txBody>
      </p:sp>
    </p:spTree>
    <p:extLst>
      <p:ext uri="{BB962C8B-B14F-4D97-AF65-F5344CB8AC3E}">
        <p14:creationId xmlns:p14="http://schemas.microsoft.com/office/powerpoint/2010/main" val="53339406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ADCC2-5F42-4990-9836-DE2EB0D9964A}"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60C7A-B48C-4E7A-984F-4590689A3899}" type="slidenum">
              <a:rPr lang="en-US" smtClean="0"/>
              <a:t>‹#›</a:t>
            </a:fld>
            <a:endParaRPr lang="en-US"/>
          </a:p>
        </p:txBody>
      </p:sp>
    </p:spTree>
    <p:extLst>
      <p:ext uri="{BB962C8B-B14F-4D97-AF65-F5344CB8AC3E}">
        <p14:creationId xmlns:p14="http://schemas.microsoft.com/office/powerpoint/2010/main" val="88765714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3589" indent="-282150" eaLnBrk="0" hangingPunct="0">
              <a:spcBef>
                <a:spcPct val="30000"/>
              </a:spcBef>
              <a:defRPr sz="1200">
                <a:solidFill>
                  <a:schemeClr val="tx1"/>
                </a:solidFill>
                <a:latin typeface="Arial" charset="0"/>
              </a:defRPr>
            </a:lvl2pPr>
            <a:lvl3pPr marL="1128598" indent="-225720" eaLnBrk="0" hangingPunct="0">
              <a:spcBef>
                <a:spcPct val="30000"/>
              </a:spcBef>
              <a:defRPr sz="1200">
                <a:solidFill>
                  <a:schemeClr val="tx1"/>
                </a:solidFill>
                <a:latin typeface="Arial" charset="0"/>
              </a:defRPr>
            </a:lvl3pPr>
            <a:lvl4pPr marL="1580037" indent="-225720" eaLnBrk="0" hangingPunct="0">
              <a:spcBef>
                <a:spcPct val="30000"/>
              </a:spcBef>
              <a:defRPr sz="1200">
                <a:solidFill>
                  <a:schemeClr val="tx1"/>
                </a:solidFill>
                <a:latin typeface="Arial" charset="0"/>
              </a:defRPr>
            </a:lvl4pPr>
            <a:lvl5pPr marL="2031477" indent="-225720" eaLnBrk="0" hangingPunct="0">
              <a:spcBef>
                <a:spcPct val="30000"/>
              </a:spcBef>
              <a:defRPr sz="1200">
                <a:solidFill>
                  <a:schemeClr val="tx1"/>
                </a:solidFill>
                <a:latin typeface="Arial" charset="0"/>
              </a:defRPr>
            </a:lvl5pPr>
            <a:lvl6pPr marL="2482916" indent="-225720" eaLnBrk="0" fontAlgn="base" hangingPunct="0">
              <a:spcBef>
                <a:spcPct val="30000"/>
              </a:spcBef>
              <a:spcAft>
                <a:spcPct val="0"/>
              </a:spcAft>
              <a:defRPr sz="1200">
                <a:solidFill>
                  <a:schemeClr val="tx1"/>
                </a:solidFill>
                <a:latin typeface="Arial" charset="0"/>
              </a:defRPr>
            </a:lvl6pPr>
            <a:lvl7pPr marL="2934355" indent="-225720" eaLnBrk="0" fontAlgn="base" hangingPunct="0">
              <a:spcBef>
                <a:spcPct val="30000"/>
              </a:spcBef>
              <a:spcAft>
                <a:spcPct val="0"/>
              </a:spcAft>
              <a:defRPr sz="1200">
                <a:solidFill>
                  <a:schemeClr val="tx1"/>
                </a:solidFill>
                <a:latin typeface="Arial" charset="0"/>
              </a:defRPr>
            </a:lvl7pPr>
            <a:lvl8pPr marL="3385795" indent="-225720" eaLnBrk="0" fontAlgn="base" hangingPunct="0">
              <a:spcBef>
                <a:spcPct val="30000"/>
              </a:spcBef>
              <a:spcAft>
                <a:spcPct val="0"/>
              </a:spcAft>
              <a:defRPr sz="1200">
                <a:solidFill>
                  <a:schemeClr val="tx1"/>
                </a:solidFill>
                <a:latin typeface="Arial" charset="0"/>
              </a:defRPr>
            </a:lvl8pPr>
            <a:lvl9pPr marL="3837234" indent="-22572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l-GR" altLang="en-US"/>
              <a:t>Jason Lambrianou</a:t>
            </a:r>
          </a:p>
        </p:txBody>
      </p:sp>
      <p:sp>
        <p:nvSpPr>
          <p:cNvPr id="53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3589" indent="-282150" eaLnBrk="0" hangingPunct="0">
              <a:spcBef>
                <a:spcPct val="30000"/>
              </a:spcBef>
              <a:defRPr sz="1200">
                <a:solidFill>
                  <a:schemeClr val="tx1"/>
                </a:solidFill>
                <a:latin typeface="Arial" charset="0"/>
              </a:defRPr>
            </a:lvl2pPr>
            <a:lvl3pPr marL="1128598" indent="-225720" eaLnBrk="0" hangingPunct="0">
              <a:spcBef>
                <a:spcPct val="30000"/>
              </a:spcBef>
              <a:defRPr sz="1200">
                <a:solidFill>
                  <a:schemeClr val="tx1"/>
                </a:solidFill>
                <a:latin typeface="Arial" charset="0"/>
              </a:defRPr>
            </a:lvl3pPr>
            <a:lvl4pPr marL="1580037" indent="-225720" eaLnBrk="0" hangingPunct="0">
              <a:spcBef>
                <a:spcPct val="30000"/>
              </a:spcBef>
              <a:defRPr sz="1200">
                <a:solidFill>
                  <a:schemeClr val="tx1"/>
                </a:solidFill>
                <a:latin typeface="Arial" charset="0"/>
              </a:defRPr>
            </a:lvl4pPr>
            <a:lvl5pPr marL="2031477" indent="-225720" eaLnBrk="0" hangingPunct="0">
              <a:spcBef>
                <a:spcPct val="30000"/>
              </a:spcBef>
              <a:defRPr sz="1200">
                <a:solidFill>
                  <a:schemeClr val="tx1"/>
                </a:solidFill>
                <a:latin typeface="Arial" charset="0"/>
              </a:defRPr>
            </a:lvl5pPr>
            <a:lvl6pPr marL="2482916" indent="-225720" eaLnBrk="0" fontAlgn="base" hangingPunct="0">
              <a:spcBef>
                <a:spcPct val="30000"/>
              </a:spcBef>
              <a:spcAft>
                <a:spcPct val="0"/>
              </a:spcAft>
              <a:defRPr sz="1200">
                <a:solidFill>
                  <a:schemeClr val="tx1"/>
                </a:solidFill>
                <a:latin typeface="Arial" charset="0"/>
              </a:defRPr>
            </a:lvl6pPr>
            <a:lvl7pPr marL="2934355" indent="-225720" eaLnBrk="0" fontAlgn="base" hangingPunct="0">
              <a:spcBef>
                <a:spcPct val="30000"/>
              </a:spcBef>
              <a:spcAft>
                <a:spcPct val="0"/>
              </a:spcAft>
              <a:defRPr sz="1200">
                <a:solidFill>
                  <a:schemeClr val="tx1"/>
                </a:solidFill>
                <a:latin typeface="Arial" charset="0"/>
              </a:defRPr>
            </a:lvl7pPr>
            <a:lvl8pPr marL="3385795" indent="-225720" eaLnBrk="0" fontAlgn="base" hangingPunct="0">
              <a:spcBef>
                <a:spcPct val="30000"/>
              </a:spcBef>
              <a:spcAft>
                <a:spcPct val="0"/>
              </a:spcAft>
              <a:defRPr sz="1200">
                <a:solidFill>
                  <a:schemeClr val="tx1"/>
                </a:solidFill>
                <a:latin typeface="Arial" charset="0"/>
              </a:defRPr>
            </a:lvl8pPr>
            <a:lvl9pPr marL="3837234" indent="-22572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137B618-1C84-4080-8CE6-31029B82F8AC}" type="slidenum">
              <a:rPr lang="el-GR" altLang="en-US"/>
              <a:t>5</a:t>
            </a:fld>
            <a:endParaRPr lang="el-GR" altLang="en-US"/>
          </a:p>
        </p:txBody>
      </p:sp>
      <p:sp>
        <p:nvSpPr>
          <p:cNvPr id="53252" name="Rectangle 2"/>
          <p:cNvSpPr>
            <a:spLocks noGrp="1" noRot="1" noChangeAspect="1" noChangeArrowheads="1" noTextEdit="1"/>
          </p:cNvSpPr>
          <p:nvPr>
            <p:ph type="sldImg"/>
          </p:nvPr>
        </p:nvSpPr>
        <p:spPr>
          <a:xfrm>
            <a:off x="392113" y="690563"/>
            <a:ext cx="6078537" cy="3419475"/>
          </a:xfrm>
          <a:ln w="12700" cap="flat"/>
        </p:spPr>
      </p:sp>
      <p:sp>
        <p:nvSpPr>
          <p:cNvPr id="53253" name="Rectangle 3"/>
          <p:cNvSpPr>
            <a:spLocks noGrp="1" noChangeArrowheads="1"/>
          </p:cNvSpPr>
          <p:nvPr>
            <p:ph type="body" idx="1"/>
          </p:nvPr>
        </p:nvSpPr>
        <p:spPr>
          <a:xfrm>
            <a:off x="915043" y="4343145"/>
            <a:ext cx="502791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15" tIns="45458" rIns="90915" bIns="45458"/>
          <a:lstStyle/>
          <a:p>
            <a:pPr eaLnBrk="1" hangingPunct="1"/>
            <a:endParaRPr lang="en-US" altLang="en-US"/>
          </a:p>
        </p:txBody>
      </p:sp>
    </p:spTree>
    <p:extLst>
      <p:ext uri="{BB962C8B-B14F-4D97-AF65-F5344CB8AC3E}">
        <p14:creationId xmlns:p14="http://schemas.microsoft.com/office/powerpoint/2010/main" val="633761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169514-C0AA-478E-8BF4-AB28B6595F91}" type="slidenum">
              <a:rPr lang="en-GB"/>
              <a:pPr/>
              <a:t>80</a:t>
            </a:fld>
            <a:endParaRPr lang="en-GB"/>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0573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85</a:t>
            </a:fld>
            <a:endParaRPr lang="en-GB"/>
          </a:p>
        </p:txBody>
      </p:sp>
    </p:spTree>
    <p:extLst>
      <p:ext uri="{BB962C8B-B14F-4D97-AF65-F5344CB8AC3E}">
        <p14:creationId xmlns:p14="http://schemas.microsoft.com/office/powerpoint/2010/main" val="2372084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t>90</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1726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BB4CE1-8705-4E6D-B183-36A4CD264ECA}" type="slidenum">
              <a:rPr lang="en-GB"/>
              <a:t>93</a:t>
            </a:fld>
            <a:endParaRPr lang="en-GB"/>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017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6AF9C-65A8-491E-886E-4D6D0707BF60}" type="slidenum">
              <a:rPr lang="en-GB"/>
              <a:t>94</a:t>
            </a:fld>
            <a:endParaRPr lang="en-GB"/>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379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67C01-3047-4DBF-9316-5F480464000B}" type="slidenum">
              <a:rPr lang="en-GB"/>
              <a:t>96</a:t>
            </a:fld>
            <a:endParaRPr lang="en-GB"/>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8333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16969-A116-40A5-928C-2358145C92B1}" type="slidenum">
              <a:rPr lang="en-GB"/>
              <a:t>103</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81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t>104</a:t>
            </a:fld>
            <a:endParaRPr lang="en-GB"/>
          </a:p>
        </p:txBody>
      </p:sp>
    </p:spTree>
    <p:extLst>
      <p:ext uri="{BB962C8B-B14F-4D97-AF65-F5344CB8AC3E}">
        <p14:creationId xmlns:p14="http://schemas.microsoft.com/office/powerpoint/2010/main" val="204649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t>105</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687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t>106</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639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16969-A116-40A5-928C-2358145C92B1}" type="slidenum">
              <a:rPr lang="en-GB"/>
              <a:pPr/>
              <a:t>41</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5327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t>107</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3302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6AF9C-65A8-491E-886E-4D6D0707BF60}" type="slidenum">
              <a:rPr lang="en-GB"/>
              <a:t>124</a:t>
            </a:fld>
            <a:endParaRPr lang="en-GB"/>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6564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16969-A116-40A5-928C-2358145C92B1}" type="slidenum">
              <a:rPr lang="en-GB"/>
              <a:pPr/>
              <a:t>138</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20718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142</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32726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144</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2102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162</a:t>
            </a:fld>
            <a:endParaRPr lang="en-GB"/>
          </a:p>
        </p:txBody>
      </p:sp>
    </p:spTree>
    <p:extLst>
      <p:ext uri="{BB962C8B-B14F-4D97-AF65-F5344CB8AC3E}">
        <p14:creationId xmlns:p14="http://schemas.microsoft.com/office/powerpoint/2010/main" val="1451237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16969-A116-40A5-928C-2358145C92B1}" type="slidenum">
              <a:rPr lang="en-GB"/>
              <a:pPr/>
              <a:t>173</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0741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175</a:t>
            </a:fld>
            <a:endParaRPr lang="en-GB"/>
          </a:p>
        </p:txBody>
      </p:sp>
    </p:spTree>
    <p:extLst>
      <p:ext uri="{BB962C8B-B14F-4D97-AF65-F5344CB8AC3E}">
        <p14:creationId xmlns:p14="http://schemas.microsoft.com/office/powerpoint/2010/main" val="1101715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16969-A116-40A5-928C-2358145C92B1}" type="slidenum">
              <a:rPr lang="en-GB"/>
              <a:pPr/>
              <a:t>177</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5275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178</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615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43</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4092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179</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356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201</a:t>
            </a:fld>
            <a:endParaRPr lang="en-GB"/>
          </a:p>
        </p:txBody>
      </p:sp>
    </p:spTree>
    <p:extLst>
      <p:ext uri="{BB962C8B-B14F-4D97-AF65-F5344CB8AC3E}">
        <p14:creationId xmlns:p14="http://schemas.microsoft.com/office/powerpoint/2010/main" val="706913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203</a:t>
            </a:fld>
            <a:endParaRPr lang="en-GB"/>
          </a:p>
        </p:txBody>
      </p:sp>
    </p:spTree>
    <p:extLst>
      <p:ext uri="{BB962C8B-B14F-4D97-AF65-F5344CB8AC3E}">
        <p14:creationId xmlns:p14="http://schemas.microsoft.com/office/powerpoint/2010/main" val="2102248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222</a:t>
            </a:fld>
            <a:endParaRPr lang="en-GB"/>
          </a:p>
        </p:txBody>
      </p:sp>
    </p:spTree>
    <p:extLst>
      <p:ext uri="{BB962C8B-B14F-4D97-AF65-F5344CB8AC3E}">
        <p14:creationId xmlns:p14="http://schemas.microsoft.com/office/powerpoint/2010/main" val="3023746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8E0C2FB-541C-4DFC-B1F8-5337CD53E4DF}" type="slidenum">
              <a:rPr lang="en-US" altLang="en-US">
                <a:latin typeface="Arial" charset="0"/>
              </a:rPr>
              <a:pPr/>
              <a:t>223</a:t>
            </a:fld>
            <a:endParaRPr lang="en-US" altLang="en-US">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3713119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224</a:t>
            </a:fld>
            <a:endParaRPr lang="en-GB"/>
          </a:p>
        </p:txBody>
      </p:sp>
    </p:spTree>
    <p:extLst>
      <p:ext uri="{BB962C8B-B14F-4D97-AF65-F5344CB8AC3E}">
        <p14:creationId xmlns:p14="http://schemas.microsoft.com/office/powerpoint/2010/main" val="2438945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225</a:t>
            </a:fld>
            <a:endParaRPr lang="en-GB"/>
          </a:p>
        </p:txBody>
      </p:sp>
    </p:spTree>
    <p:extLst>
      <p:ext uri="{BB962C8B-B14F-4D97-AF65-F5344CB8AC3E}">
        <p14:creationId xmlns:p14="http://schemas.microsoft.com/office/powerpoint/2010/main" val="609755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69433-44D0-48E5-8A6D-93DA1A121D4B}" type="slidenum">
              <a:rPr lang="en-GB" altLang="en-US"/>
              <a:pPr/>
              <a:t>226</a:t>
            </a:fld>
            <a:endParaRPr lang="en-GB" alt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91355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556-D874-46C2-BB8B-730F762368FB}" type="slidenum">
              <a:rPr lang="en-GB" altLang="en-US"/>
              <a:pPr/>
              <a:t>227</a:t>
            </a:fld>
            <a:endParaRPr lang="en-GB"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205611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F2AB5-FCBC-498B-A681-9BCD10018AD9}" type="slidenum">
              <a:rPr lang="en-GB" altLang="en-US"/>
              <a:pPr/>
              <a:t>229</a:t>
            </a:fld>
            <a:endParaRPr lang="en-GB" alt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70610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59</a:t>
            </a:fld>
            <a:endParaRPr lang="en-GB"/>
          </a:p>
        </p:txBody>
      </p:sp>
    </p:spTree>
    <p:extLst>
      <p:ext uri="{BB962C8B-B14F-4D97-AF65-F5344CB8AC3E}">
        <p14:creationId xmlns:p14="http://schemas.microsoft.com/office/powerpoint/2010/main" val="4264709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E37DB-C34E-4332-8D6A-E7EC6D2989B2}" type="slidenum">
              <a:rPr lang="en-GB" altLang="en-US"/>
              <a:pPr/>
              <a:t>230</a:t>
            </a:fld>
            <a:endParaRPr lang="en-GB" alt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140796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556-D874-46C2-BB8B-730F762368FB}" type="slidenum">
              <a:rPr lang="en-GB" altLang="en-US"/>
              <a:pPr/>
              <a:t>231</a:t>
            </a:fld>
            <a:endParaRPr lang="en-GB"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092253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55478-D78D-4E9D-9510-99D70A6E42B9}" type="slidenum">
              <a:rPr lang="en-GB" altLang="en-US"/>
              <a:pPr/>
              <a:t>232</a:t>
            </a:fld>
            <a:endParaRPr lang="en-GB" alt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289395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6BC461-64D4-4AFF-9C47-7C80615FFDC2}" type="slidenum">
              <a:rPr lang="en-GB" altLang="en-US"/>
              <a:pPr/>
              <a:t>235</a:t>
            </a:fld>
            <a:endParaRPr lang="en-GB" alt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680517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4226151-59F7-4180-8D25-5E751B6B824D}" type="slidenum">
              <a:rPr lang="en-US" altLang="en-US">
                <a:latin typeface="Arial" charset="0"/>
              </a:rPr>
              <a:pPr/>
              <a:t>236</a:t>
            </a:fld>
            <a:endParaRPr lang="en-US" altLang="en-US">
              <a:latin typeface="Arial"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1618804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58CE23-E536-4832-8DB6-F89BEB2D11EE}" type="slidenum">
              <a:rPr lang="en-GB" altLang="en-US"/>
              <a:pPr/>
              <a:t>237</a:t>
            </a:fld>
            <a:endParaRPr lang="en-GB" alt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975977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240</a:t>
            </a:fld>
            <a:endParaRPr lang="en-GB"/>
          </a:p>
        </p:txBody>
      </p:sp>
    </p:spTree>
    <p:extLst>
      <p:ext uri="{BB962C8B-B14F-4D97-AF65-F5344CB8AC3E}">
        <p14:creationId xmlns:p14="http://schemas.microsoft.com/office/powerpoint/2010/main" val="1723140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8E0C2FB-541C-4DFC-B1F8-5337CD53E4DF}" type="slidenum">
              <a:rPr lang="en-US" altLang="en-US">
                <a:latin typeface="Arial" charset="0"/>
              </a:rPr>
              <a:pPr/>
              <a:t>241</a:t>
            </a:fld>
            <a:endParaRPr lang="en-US" altLang="en-US">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4226151-59F7-4180-8D25-5E751B6B824D}" type="slidenum">
              <a:rPr lang="en-US" altLang="en-US">
                <a:latin typeface="Arial" charset="0"/>
              </a:rPr>
              <a:pPr/>
              <a:t>247</a:t>
            </a:fld>
            <a:endParaRPr lang="en-US" altLang="en-US">
              <a:latin typeface="Arial"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4592-4E90-4575-B8CD-32EE5C53ECC0}" type="slidenum">
              <a:rPr lang="en-GB" altLang="en-US"/>
              <a:pPr/>
              <a:t>250</a:t>
            </a:fld>
            <a:endParaRPr lang="en-GB" alt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69831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Όρια διαστημάτων</a:t>
            </a:r>
          </a:p>
          <a:p>
            <a:r>
              <a:rPr lang="el-GR" dirty="0"/>
              <a:t>Μέση τιμή διαστημάτων</a:t>
            </a:r>
          </a:p>
          <a:p>
            <a:r>
              <a:rPr lang="el-GR" dirty="0"/>
              <a:t>Εύρος διαστημάτων</a:t>
            </a:r>
          </a:p>
          <a:p>
            <a:r>
              <a:rPr lang="el-GR" dirty="0"/>
              <a:t>Συχνότητα διαστημάτων</a:t>
            </a:r>
            <a:endParaRPr lang="en-US" dirty="0"/>
          </a:p>
          <a:p>
            <a:endParaRPr lang="en-US"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70</a:t>
            </a:fld>
            <a:endParaRPr lang="en-GB"/>
          </a:p>
        </p:txBody>
      </p:sp>
    </p:spTree>
    <p:extLst>
      <p:ext uri="{BB962C8B-B14F-4D97-AF65-F5344CB8AC3E}">
        <p14:creationId xmlns:p14="http://schemas.microsoft.com/office/powerpoint/2010/main" val="1234713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3C8E37-3BD7-4B05-B983-5360E4CEC6D7}" type="slidenum">
              <a:rPr lang="en-GB" altLang="en-US"/>
              <a:pPr/>
              <a:t>251</a:t>
            </a:fld>
            <a:endParaRPr lang="en-GB" alt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286379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D319A-01A3-4F8B-85ED-677336215097}" type="slidenum">
              <a:rPr lang="en-GB" altLang="en-US"/>
              <a:pPr/>
              <a:t>252</a:t>
            </a:fld>
            <a:endParaRPr lang="en-GB" alt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768305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29903A-0B47-4EF7-A67B-A29C29489940}" type="slidenum">
              <a:rPr lang="en-GB" altLang="en-US"/>
              <a:pPr/>
              <a:t>254</a:t>
            </a:fld>
            <a:endParaRPr lang="en-GB" alt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79337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B36E0-FA48-44A6-84A6-B5EB3399975B}" type="slidenum">
              <a:rPr lang="en-GB" altLang="en-US"/>
              <a:pPr/>
              <a:t>255</a:t>
            </a:fld>
            <a:endParaRPr lang="en-GB" alt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7EE393-CCCD-4CEB-B5B4-2D883DD79BC7}" type="slidenum">
              <a:rPr lang="en-GB" altLang="en-US"/>
              <a:pPr/>
              <a:t>257</a:t>
            </a:fld>
            <a:endParaRPr lang="en-GB" alt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B3E85-7215-4E2D-A43F-55186A6626CE}" type="slidenum">
              <a:rPr lang="en-GB" altLang="en-US"/>
              <a:pPr/>
              <a:t>258</a:t>
            </a:fld>
            <a:endParaRPr lang="en-GB" alt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B5365-1A4B-4AF8-8271-EAC736569C91}" type="slidenum">
              <a:rPr lang="en-GB" altLang="en-US"/>
              <a:pPr/>
              <a:t>259</a:t>
            </a:fld>
            <a:endParaRPr lang="en-GB" alt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927DB0-12DD-4FF6-8FE0-3AC96377A595}" type="slidenum">
              <a:rPr lang="en-GB" altLang="en-US"/>
              <a:pPr/>
              <a:t>260</a:t>
            </a:fld>
            <a:endParaRPr lang="en-GB" alt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BD419-8293-4885-B978-9F94F753FAA8}" type="slidenum">
              <a:rPr lang="en-GB" altLang="en-US"/>
              <a:pPr/>
              <a:t>261</a:t>
            </a:fld>
            <a:endParaRPr lang="en-GB" alt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22138D-1762-4323-AFEE-F37FEA00A012}" type="slidenum">
              <a:rPr lang="en-GB" altLang="en-US"/>
              <a:pPr/>
              <a:t>262</a:t>
            </a:fld>
            <a:endParaRPr lang="en-GB" alt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BB4CE1-8705-4E6D-B183-36A4CD264ECA}" type="slidenum">
              <a:rPr lang="en-GB"/>
              <a:pPr/>
              <a:t>71</a:t>
            </a:fld>
            <a:endParaRPr lang="en-GB"/>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462850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EA96E-F921-4F7A-9A77-EB12043191F7}" type="slidenum">
              <a:rPr lang="en-GB" altLang="en-US"/>
              <a:pPr/>
              <a:t>263</a:t>
            </a:fld>
            <a:endParaRPr lang="en-GB" alt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BADE62-645D-402E-B1A4-9FC57850A541}" type="slidenum">
              <a:rPr lang="en-GB" altLang="en-US"/>
              <a:pPr/>
              <a:t>264</a:t>
            </a:fld>
            <a:endParaRPr lang="en-GB" alt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58CE23-E536-4832-8DB6-F89BEB2D11EE}" type="slidenum">
              <a:rPr lang="en-GB" altLang="en-US"/>
              <a:pPr/>
              <a:t>265</a:t>
            </a:fld>
            <a:endParaRPr lang="en-GB" alt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B36E0-FA48-44A6-84A6-B5EB3399975B}" type="slidenum">
              <a:rPr lang="en-GB" altLang="en-US"/>
              <a:pPr/>
              <a:t>277</a:t>
            </a:fld>
            <a:endParaRPr lang="en-GB" alt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Squared Euclidean is a popular choice for interval: increases the importance of large distances, while weakening the importance of small distances</a:t>
            </a:r>
          </a:p>
          <a:p>
            <a:endParaRPr lang="en-US"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283</a:t>
            </a:fld>
            <a:endParaRPr lang="en-GB"/>
          </a:p>
        </p:txBody>
      </p:sp>
    </p:spTree>
    <p:extLst>
      <p:ext uri="{BB962C8B-B14F-4D97-AF65-F5344CB8AC3E}">
        <p14:creationId xmlns:p14="http://schemas.microsoft.com/office/powerpoint/2010/main" val="31822672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E2803-C46D-4AC8-BDC9-6A34B786EBE6}" type="slidenum">
              <a:rPr lang="en-GB" smtClean="0"/>
              <a:pPr/>
              <a:t>284</a:t>
            </a:fld>
            <a:endParaRPr lang="en-GB"/>
          </a:p>
        </p:txBody>
      </p:sp>
    </p:spTree>
    <p:extLst>
      <p:ext uri="{BB962C8B-B14F-4D97-AF65-F5344CB8AC3E}">
        <p14:creationId xmlns:p14="http://schemas.microsoft.com/office/powerpoint/2010/main" val="3480188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linkage works best with long chains of clusters, while complete linkage works best with dense blobs of clusters.  Between-groups linkage works with both cluster types.  It is recommended is to use single linkage first.  Although single linkage tends to create chains of clusters, it helps in identifying outliers.  After excluding these outliers, we can move onto Ward’s method.  Ward’s method uses the </a:t>
            </a:r>
            <a:r>
              <a:rPr lang="en-US" i="1" dirty="0"/>
              <a:t>F</a:t>
            </a:r>
            <a:r>
              <a:rPr lang="en-US" dirty="0"/>
              <a:t> value (like in ANOVA) to maximize the significance of differences between clusters.</a:t>
            </a:r>
          </a:p>
          <a:p>
            <a:r>
              <a:rPr lang="en-US" dirty="0"/>
              <a:t>Standardize when variables have different scales and means</a:t>
            </a:r>
          </a:p>
        </p:txBody>
      </p:sp>
      <p:sp>
        <p:nvSpPr>
          <p:cNvPr id="4" name="Slide Number Placeholder 3"/>
          <p:cNvSpPr>
            <a:spLocks noGrp="1"/>
          </p:cNvSpPr>
          <p:nvPr>
            <p:ph type="sldNum" sz="quarter" idx="10"/>
          </p:nvPr>
        </p:nvSpPr>
        <p:spPr/>
        <p:txBody>
          <a:bodyPr/>
          <a:lstStyle/>
          <a:p>
            <a:fld id="{A61E2803-C46D-4AC8-BDC9-6A34B786EBE6}" type="slidenum">
              <a:rPr lang="en-GB" smtClean="0"/>
              <a:pPr/>
              <a:t>285</a:t>
            </a:fld>
            <a:endParaRPr lang="en-GB"/>
          </a:p>
        </p:txBody>
      </p:sp>
    </p:spTree>
    <p:extLst>
      <p:ext uri="{BB962C8B-B14F-4D97-AF65-F5344CB8AC3E}">
        <p14:creationId xmlns:p14="http://schemas.microsoft.com/office/powerpoint/2010/main" val="1531962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58CE23-E536-4832-8DB6-F89BEB2D11EE}" type="slidenum">
              <a:rPr lang="en-GB" altLang="en-US"/>
              <a:pPr/>
              <a:t>289</a:t>
            </a:fld>
            <a:endParaRPr lang="en-GB" alt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GB"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16969-A116-40A5-928C-2358145C92B1}" type="slidenum">
              <a:rPr lang="en-GB"/>
              <a:pPr/>
              <a:t>291</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1302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292</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7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6AF9C-65A8-491E-886E-4D6D0707BF60}" type="slidenum">
              <a:rPr lang="en-GB"/>
              <a:pPr/>
              <a:t>72</a:t>
            </a:fld>
            <a:endParaRPr lang="en-GB"/>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5171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296</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757014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297</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9570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300</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05896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301</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97356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302</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49972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9DD7-7B86-476C-9064-569BD76B483C}" type="slidenum">
              <a:rPr lang="en-GB"/>
              <a:pPr/>
              <a:t>303</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704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E0331-8BD5-443E-BBAE-9F51E1928FBB}" type="slidenum">
              <a:rPr lang="en-GB"/>
              <a:pPr/>
              <a:t>74</a:t>
            </a:fld>
            <a:endParaRPr lang="en-GB"/>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pPr>
              <a:lnSpc>
                <a:spcPct val="90000"/>
              </a:lnSpc>
            </a:pPr>
            <a:r>
              <a:rPr lang="en-GB" sz="1200" dirty="0"/>
              <a:t>50% of the data lies within the inter quartile range</a:t>
            </a:r>
          </a:p>
          <a:p>
            <a:pPr>
              <a:lnSpc>
                <a:spcPct val="90000"/>
              </a:lnSpc>
            </a:pPr>
            <a:r>
              <a:rPr lang="en-GB" sz="1200" dirty="0"/>
              <a:t>If a data point is more the 1.5 time the inter quartile range above or bellow the relevant quartile, it is in some sense an outlier</a:t>
            </a:r>
          </a:p>
          <a:p>
            <a:pPr>
              <a:lnSpc>
                <a:spcPct val="90000"/>
              </a:lnSpc>
            </a:pPr>
            <a:r>
              <a:rPr lang="en-GB" sz="1200" dirty="0"/>
              <a:t>If it is more than 3 time the inter quartile range away from the relevant quartile, it is an extreme outlier, other wise it is a mild outlier</a:t>
            </a:r>
          </a:p>
          <a:p>
            <a:pPr>
              <a:lnSpc>
                <a:spcPct val="90000"/>
              </a:lnSpc>
            </a:pPr>
            <a:r>
              <a:rPr lang="en-GB" sz="1200" dirty="0"/>
              <a:t>These outliers are potentially very important and should be marked!</a:t>
            </a:r>
          </a:p>
          <a:p>
            <a:endParaRPr lang="en-US" dirty="0"/>
          </a:p>
        </p:txBody>
      </p:sp>
    </p:spTree>
    <p:extLst>
      <p:ext uri="{BB962C8B-B14F-4D97-AF65-F5344CB8AC3E}">
        <p14:creationId xmlns:p14="http://schemas.microsoft.com/office/powerpoint/2010/main" val="3494383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F2A45B-36B8-441A-9E11-4EBF4008B119}" type="slidenum">
              <a:rPr lang="en-GB"/>
              <a:pPr/>
              <a:t>79</a:t>
            </a:fld>
            <a:endParaRPr lang="en-GB"/>
          </a:p>
        </p:txBody>
      </p:sp>
      <p:sp>
        <p:nvSpPr>
          <p:cNvPr id="55298" name="Rectangle 2"/>
          <p:cNvSpPr>
            <a:spLocks noGrp="1" noRot="1" noChangeAspect="1" noChangeArrowheads="1" noTextEdit="1"/>
          </p:cNvSpPr>
          <p:nvPr>
            <p:ph type="sldImg"/>
          </p:nvPr>
        </p:nvSpPr>
        <p:spPr>
          <a:xfrm>
            <a:off x="92075" y="746125"/>
            <a:ext cx="6554788" cy="3687763"/>
          </a:xfrm>
          <a:ln/>
        </p:spPr>
      </p:sp>
      <p:sp>
        <p:nvSpPr>
          <p:cNvPr id="55299" name="Rectangle 3"/>
          <p:cNvSpPr>
            <a:spLocks noGrp="1" noChangeArrowheads="1"/>
          </p:cNvSpPr>
          <p:nvPr>
            <p:ph type="body" idx="1"/>
          </p:nvPr>
        </p:nvSpPr>
        <p:spPr>
          <a:xfrm>
            <a:off x="899207" y="4684472"/>
            <a:ext cx="4937350" cy="4441141"/>
          </a:xfrm>
        </p:spPr>
        <p:txBody>
          <a:bodyPr/>
          <a:lstStyle/>
          <a:p>
            <a:endParaRPr lang="en-US"/>
          </a:p>
        </p:txBody>
      </p:sp>
    </p:spTree>
    <p:extLst>
      <p:ext uri="{BB962C8B-B14F-4D97-AF65-F5344CB8AC3E}">
        <p14:creationId xmlns:p14="http://schemas.microsoft.com/office/powerpoint/2010/main" val="100769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515AE1-ABA5-467B-9455-93D7F70CDE32}" type="datetime1">
              <a:rPr lang="en-US" smtClean="0"/>
              <a:t>9/25/2024</a:t>
            </a:fld>
            <a:endParaRPr lang="en-US"/>
          </a:p>
        </p:txBody>
      </p:sp>
      <p:sp>
        <p:nvSpPr>
          <p:cNvPr id="5" name="Footer Placeholder 4"/>
          <p:cNvSpPr>
            <a:spLocks noGrp="1"/>
          </p:cNvSpPr>
          <p:nvPr>
            <p:ph type="ftr" sz="quarter" idx="11"/>
          </p:nvPr>
        </p:nvSpPr>
        <p:spPr/>
        <p:txBody>
          <a:bodyPr/>
          <a:lstStyle/>
          <a:p>
            <a:r>
              <a:rPr lang="en-US"/>
              <a:t>Psychology Department - Doctoral Studies Program</a:t>
            </a:r>
          </a:p>
        </p:txBody>
      </p:sp>
      <p:sp>
        <p:nvSpPr>
          <p:cNvPr id="6" name="Slide Number Placeholder 5"/>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424304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3C324-5014-4A87-917F-79ED992893E8}" type="datetime1">
              <a:rPr lang="en-US" smtClean="0"/>
              <a:t>9/25/2024</a:t>
            </a:fld>
            <a:endParaRPr lang="en-US"/>
          </a:p>
        </p:txBody>
      </p:sp>
      <p:sp>
        <p:nvSpPr>
          <p:cNvPr id="5" name="Footer Placeholder 4"/>
          <p:cNvSpPr>
            <a:spLocks noGrp="1"/>
          </p:cNvSpPr>
          <p:nvPr>
            <p:ph type="ftr" sz="quarter" idx="11"/>
          </p:nvPr>
        </p:nvSpPr>
        <p:spPr/>
        <p:txBody>
          <a:bodyPr/>
          <a:lstStyle/>
          <a:p>
            <a:r>
              <a:rPr lang="en-US"/>
              <a:t>Psychology Department - Doctoral Studies Program</a:t>
            </a:r>
          </a:p>
        </p:txBody>
      </p:sp>
      <p:sp>
        <p:nvSpPr>
          <p:cNvPr id="6" name="Slide Number Placeholder 5"/>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327787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E22C5-5074-4579-8362-2DFF99330E06}" type="datetime1">
              <a:rPr lang="en-US" smtClean="0"/>
              <a:t>9/25/2024</a:t>
            </a:fld>
            <a:endParaRPr lang="en-US"/>
          </a:p>
        </p:txBody>
      </p:sp>
      <p:sp>
        <p:nvSpPr>
          <p:cNvPr id="5" name="Footer Placeholder 4"/>
          <p:cNvSpPr>
            <a:spLocks noGrp="1"/>
          </p:cNvSpPr>
          <p:nvPr>
            <p:ph type="ftr" sz="quarter" idx="11"/>
          </p:nvPr>
        </p:nvSpPr>
        <p:spPr/>
        <p:txBody>
          <a:bodyPr/>
          <a:lstStyle/>
          <a:p>
            <a:r>
              <a:rPr lang="en-US"/>
              <a:t>Psychology Department - Doctoral Studies Program</a:t>
            </a:r>
          </a:p>
        </p:txBody>
      </p:sp>
      <p:sp>
        <p:nvSpPr>
          <p:cNvPr id="6" name="Slide Number Placeholder 5"/>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152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684000" cy="609600"/>
          </a:xfrm>
        </p:spPr>
        <p:txBody>
          <a:bodyPr/>
          <a:lstStyle/>
          <a:p>
            <a:r>
              <a:rPr lang="en-US"/>
              <a:t>Click to edit Master title style</a:t>
            </a:r>
            <a:endParaRPr lang="el-GR"/>
          </a:p>
        </p:txBody>
      </p:sp>
      <p:sp>
        <p:nvSpPr>
          <p:cNvPr id="3" name="Content Placeholder 2"/>
          <p:cNvSpPr>
            <a:spLocks noGrp="1"/>
          </p:cNvSpPr>
          <p:nvPr>
            <p:ph sz="half" idx="1"/>
          </p:nvPr>
        </p:nvSpPr>
        <p:spPr>
          <a:xfrm>
            <a:off x="321734" y="914400"/>
            <a:ext cx="58335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358467" y="914400"/>
            <a:ext cx="5833533"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358467" y="3733800"/>
            <a:ext cx="5833533"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9652000" y="6553200"/>
            <a:ext cx="2540000" cy="304800"/>
          </a:xfrm>
        </p:spPr>
        <p:txBody>
          <a:bodyPr/>
          <a:lstStyle>
            <a:lvl1pPr>
              <a:defRPr/>
            </a:lvl1pPr>
          </a:lstStyle>
          <a:p>
            <a:r>
              <a:rPr lang="en-US"/>
              <a:t>2.</a:t>
            </a:r>
            <a:fld id="{19595DB4-0F61-4EBF-A653-80D923B0E0A5}" type="slidenum">
              <a:rPr lang="en-US"/>
              <a:pPr/>
              <a:t>‹#›</a:t>
            </a:fld>
            <a:endParaRPr lang="en-US"/>
          </a:p>
        </p:txBody>
      </p:sp>
    </p:spTree>
    <p:extLst>
      <p:ext uri="{BB962C8B-B14F-4D97-AF65-F5344CB8AC3E}">
        <p14:creationId xmlns:p14="http://schemas.microsoft.com/office/powerpoint/2010/main" val="4178173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181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181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464DBB8C-014C-4E4F-AA24-9DCABBEEDF3E}" type="slidenum">
              <a:rPr lang="en-US" altLang="en-US"/>
              <a:pPr/>
              <a:t>‹#›</a:t>
            </a:fld>
            <a:endParaRPr lang="en-US" altLang="en-US"/>
          </a:p>
        </p:txBody>
      </p:sp>
    </p:spTree>
    <p:extLst>
      <p:ext uri="{BB962C8B-B14F-4D97-AF65-F5344CB8AC3E}">
        <p14:creationId xmlns:p14="http://schemas.microsoft.com/office/powerpoint/2010/main" val="149461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4A89EC-6AAA-4835-B3D5-A549F2E813BE}" type="datetime1">
              <a:rPr lang="en-US" smtClean="0"/>
              <a:t>9/25/2024</a:t>
            </a:fld>
            <a:endParaRPr lang="en-US"/>
          </a:p>
        </p:txBody>
      </p:sp>
      <p:sp>
        <p:nvSpPr>
          <p:cNvPr id="5" name="Footer Placeholder 4"/>
          <p:cNvSpPr>
            <a:spLocks noGrp="1"/>
          </p:cNvSpPr>
          <p:nvPr>
            <p:ph type="ftr" sz="quarter" idx="11"/>
          </p:nvPr>
        </p:nvSpPr>
        <p:spPr/>
        <p:txBody>
          <a:bodyPr/>
          <a:lstStyle/>
          <a:p>
            <a:r>
              <a:rPr lang="en-US"/>
              <a:t>Psychology Department - Doctoral Studies Program</a:t>
            </a:r>
          </a:p>
        </p:txBody>
      </p:sp>
      <p:sp>
        <p:nvSpPr>
          <p:cNvPr id="6" name="Slide Number Placeholder 5"/>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339463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D527C-B316-4F83-9C45-DA29A4765909}" type="datetime1">
              <a:rPr lang="en-US" smtClean="0"/>
              <a:t>9/25/2024</a:t>
            </a:fld>
            <a:endParaRPr lang="en-US"/>
          </a:p>
        </p:txBody>
      </p:sp>
      <p:sp>
        <p:nvSpPr>
          <p:cNvPr id="5" name="Footer Placeholder 4"/>
          <p:cNvSpPr>
            <a:spLocks noGrp="1"/>
          </p:cNvSpPr>
          <p:nvPr>
            <p:ph type="ftr" sz="quarter" idx="11"/>
          </p:nvPr>
        </p:nvSpPr>
        <p:spPr/>
        <p:txBody>
          <a:bodyPr/>
          <a:lstStyle/>
          <a:p>
            <a:r>
              <a:rPr lang="en-US"/>
              <a:t>Psychology Department - Doctoral Studies Program</a:t>
            </a:r>
          </a:p>
        </p:txBody>
      </p:sp>
      <p:sp>
        <p:nvSpPr>
          <p:cNvPr id="6" name="Slide Number Placeholder 5"/>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273663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79D65-45FD-4389-941A-C3EFFA61FFB8}" type="datetime1">
              <a:rPr lang="en-US" smtClean="0"/>
              <a:t>9/25/2024</a:t>
            </a:fld>
            <a:endParaRPr lang="en-US"/>
          </a:p>
        </p:txBody>
      </p:sp>
      <p:sp>
        <p:nvSpPr>
          <p:cNvPr id="6" name="Footer Placeholder 5"/>
          <p:cNvSpPr>
            <a:spLocks noGrp="1"/>
          </p:cNvSpPr>
          <p:nvPr>
            <p:ph type="ftr" sz="quarter" idx="11"/>
          </p:nvPr>
        </p:nvSpPr>
        <p:spPr/>
        <p:txBody>
          <a:bodyPr/>
          <a:lstStyle/>
          <a:p>
            <a:r>
              <a:rPr lang="en-US"/>
              <a:t>Psychology Department - Doctoral Studies Program</a:t>
            </a:r>
          </a:p>
        </p:txBody>
      </p:sp>
      <p:sp>
        <p:nvSpPr>
          <p:cNvPr id="7" name="Slide Number Placeholder 6"/>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233548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897815-C14B-4654-9A8A-ABEE71E7F896}" type="datetime1">
              <a:rPr lang="en-US" smtClean="0"/>
              <a:t>9/25/2024</a:t>
            </a:fld>
            <a:endParaRPr lang="en-US"/>
          </a:p>
        </p:txBody>
      </p:sp>
      <p:sp>
        <p:nvSpPr>
          <p:cNvPr id="8" name="Footer Placeholder 7"/>
          <p:cNvSpPr>
            <a:spLocks noGrp="1"/>
          </p:cNvSpPr>
          <p:nvPr>
            <p:ph type="ftr" sz="quarter" idx="11"/>
          </p:nvPr>
        </p:nvSpPr>
        <p:spPr/>
        <p:txBody>
          <a:bodyPr/>
          <a:lstStyle/>
          <a:p>
            <a:r>
              <a:rPr lang="en-US"/>
              <a:t>Psychology Department - Doctoral Studies Program</a:t>
            </a:r>
          </a:p>
        </p:txBody>
      </p:sp>
      <p:sp>
        <p:nvSpPr>
          <p:cNvPr id="9" name="Slide Number Placeholder 8"/>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140044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AA403-E3A0-4B02-B4D4-ACD9D97BCD06}" type="datetime1">
              <a:rPr lang="en-US" smtClean="0"/>
              <a:t>9/25/2024</a:t>
            </a:fld>
            <a:endParaRPr lang="en-US"/>
          </a:p>
        </p:txBody>
      </p:sp>
      <p:sp>
        <p:nvSpPr>
          <p:cNvPr id="4" name="Footer Placeholder 3"/>
          <p:cNvSpPr>
            <a:spLocks noGrp="1"/>
          </p:cNvSpPr>
          <p:nvPr>
            <p:ph type="ftr" sz="quarter" idx="11"/>
          </p:nvPr>
        </p:nvSpPr>
        <p:spPr/>
        <p:txBody>
          <a:bodyPr/>
          <a:lstStyle/>
          <a:p>
            <a:r>
              <a:rPr lang="en-US"/>
              <a:t>Psychology Department - Doctoral Studies Program</a:t>
            </a:r>
          </a:p>
        </p:txBody>
      </p:sp>
      <p:sp>
        <p:nvSpPr>
          <p:cNvPr id="5" name="Slide Number Placeholder 4"/>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407184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014BB-D415-45A3-8737-8E1B27C8B338}" type="datetime1">
              <a:rPr lang="en-US" smtClean="0"/>
              <a:t>9/25/2024</a:t>
            </a:fld>
            <a:endParaRPr lang="en-US"/>
          </a:p>
        </p:txBody>
      </p:sp>
      <p:sp>
        <p:nvSpPr>
          <p:cNvPr id="3" name="Footer Placeholder 2"/>
          <p:cNvSpPr>
            <a:spLocks noGrp="1"/>
          </p:cNvSpPr>
          <p:nvPr>
            <p:ph type="ftr" sz="quarter" idx="11"/>
          </p:nvPr>
        </p:nvSpPr>
        <p:spPr/>
        <p:txBody>
          <a:bodyPr/>
          <a:lstStyle/>
          <a:p>
            <a:r>
              <a:rPr lang="en-US"/>
              <a:t>Psychology Department - Doctoral Studies Program</a:t>
            </a:r>
          </a:p>
        </p:txBody>
      </p:sp>
      <p:sp>
        <p:nvSpPr>
          <p:cNvPr id="4" name="Slide Number Placeholder 3"/>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124543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3687A4-4CFF-493B-BFF6-9DA6A2FF7743}" type="datetime1">
              <a:rPr lang="en-US" smtClean="0"/>
              <a:t>9/25/2024</a:t>
            </a:fld>
            <a:endParaRPr lang="en-US"/>
          </a:p>
        </p:txBody>
      </p:sp>
      <p:sp>
        <p:nvSpPr>
          <p:cNvPr id="6" name="Footer Placeholder 5"/>
          <p:cNvSpPr>
            <a:spLocks noGrp="1"/>
          </p:cNvSpPr>
          <p:nvPr>
            <p:ph type="ftr" sz="quarter" idx="11"/>
          </p:nvPr>
        </p:nvSpPr>
        <p:spPr/>
        <p:txBody>
          <a:bodyPr/>
          <a:lstStyle/>
          <a:p>
            <a:r>
              <a:rPr lang="en-US"/>
              <a:t>Psychology Department - Doctoral Studies Program</a:t>
            </a:r>
          </a:p>
        </p:txBody>
      </p:sp>
      <p:sp>
        <p:nvSpPr>
          <p:cNvPr id="7" name="Slide Number Placeholder 6"/>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3249819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DCC06E-C6FD-4716-8429-468E389E03C1}" type="datetime1">
              <a:rPr lang="en-US" smtClean="0"/>
              <a:t>9/25/2024</a:t>
            </a:fld>
            <a:endParaRPr lang="en-US"/>
          </a:p>
        </p:txBody>
      </p:sp>
      <p:sp>
        <p:nvSpPr>
          <p:cNvPr id="6" name="Footer Placeholder 5"/>
          <p:cNvSpPr>
            <a:spLocks noGrp="1"/>
          </p:cNvSpPr>
          <p:nvPr>
            <p:ph type="ftr" sz="quarter" idx="11"/>
          </p:nvPr>
        </p:nvSpPr>
        <p:spPr/>
        <p:txBody>
          <a:bodyPr/>
          <a:lstStyle/>
          <a:p>
            <a:r>
              <a:rPr lang="en-US"/>
              <a:t>Psychology Department - Doctoral Studies Program</a:t>
            </a:r>
          </a:p>
        </p:txBody>
      </p:sp>
      <p:sp>
        <p:nvSpPr>
          <p:cNvPr id="7" name="Slide Number Placeholder 6"/>
          <p:cNvSpPr>
            <a:spLocks noGrp="1"/>
          </p:cNvSpPr>
          <p:nvPr>
            <p:ph type="sldNum" sz="quarter" idx="12"/>
          </p:nvPr>
        </p:nvSpPr>
        <p:spPr/>
        <p:txBody>
          <a:bodyPr/>
          <a:lstStyle/>
          <a:p>
            <a:fld id="{54BF022A-FBE8-4CE7-8A65-6D5DD40EB7D4}" type="slidenum">
              <a:rPr lang="en-US" smtClean="0"/>
              <a:t>‹#›</a:t>
            </a:fld>
            <a:endParaRPr lang="en-US"/>
          </a:p>
        </p:txBody>
      </p:sp>
    </p:spTree>
    <p:extLst>
      <p:ext uri="{BB962C8B-B14F-4D97-AF65-F5344CB8AC3E}">
        <p14:creationId xmlns:p14="http://schemas.microsoft.com/office/powerpoint/2010/main" val="134617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925FE-7C7A-42A6-990F-2BC7007C7CC1}" type="datetime1">
              <a:rPr lang="en-US" smtClean="0"/>
              <a:t>9/25/2024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Psychology Department - Doctoral Studies Program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F022A-FBE8-4CE7-8A65-6D5DD40EB7D4}" type="slidenum">
              <a:rPr lang="en-US" smtClean="0"/>
              <a:t>‹#›</a:t>
            </a:fld>
            <a:endParaRPr lang="en-US"/>
          </a:p>
        </p:txBody>
      </p:sp>
    </p:spTree>
    <p:extLst>
      <p:ext uri="{BB962C8B-B14F-4D97-AF65-F5344CB8AC3E}">
        <p14:creationId xmlns:p14="http://schemas.microsoft.com/office/powerpoint/2010/main" val="919424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6.png"/></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dge.sagepub.com/field5e" TargetMode="External"/><Relationship Id="rId2" Type="http://schemas.openxmlformats.org/officeDocument/2006/relationships/hyperlink" Target="http://www.jolley-mitchell.com/Appendix/Introduction%20to%20Statistics.pdf"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www.youtube.com/@psychologyresearchhub5961" TargetMode="External"/><Relationship Id="rId4" Type="http://schemas.openxmlformats.org/officeDocument/2006/relationships/hyperlink" Target="http://stackexchange.co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psychwiki.com/wiki/How_do_I_determine_whether_my_data_are_normal%3F" TargetMode="Externa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0.pn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www4.uwsp.edu/psych/stat/12/anova-1w.htm" TargetMode="External"/><Relationship Id="rId4" Type="http://schemas.openxmlformats.org/officeDocument/2006/relationships/image" Target="../media/image41.png"/></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old.psych.uoa.gr/~vpavlop/index.files/pdf/ANOVA_models.pdf"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m.cy/url?sa=t&amp;rct=j&amp;q=&amp;esrc=s&amp;source=web&amp;cd=1&amp;cad=rja&amp;uact=8&amp;ved=0CC0QFjAA&amp;url=http://www.upa.pdx.edu/IOA/newsom/da1/ho_posthoc.doc&amp;ei=rqiEU9u7FoWo0QWvpIH4Cg&amp;usg=AFQjCNFWuhBCf_q0AHorqqPsdiAtzuI4Jw&amp;bvm=bv.67720277,d.d2k"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4.png"/><Relationship Id="rId4" Type="http://schemas.openxmlformats.org/officeDocument/2006/relationships/image" Target="../media/image43.png"/></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8.png"/></Relationships>
</file>

<file path=ppt/slides/_rels/slide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6.png"/><Relationship Id="rId4" Type="http://schemas.openxmlformats.org/officeDocument/2006/relationships/image" Target="../media/image65.png"/></Relationships>
</file>

<file path=ppt/slides/_rels/slide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discoveringstatistics.com/statistics-hell-p/veritas-advanced-topics/manova/"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statistics.laerd.com/spss-tutorials/one-way-manova-using-spss-statistics-2.php"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faculty.vassar.edu/lowry/utest.html" TargetMode="Externa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hyperlink" Target="http://faculty.vassar.edu/lowry/utest.html" TargetMode="External"/><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users.sch.gr/mmanol/DRASTIRIOTITES/OmiliaSt.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5.png"/></Relationships>
</file>

<file path=ppt/slides/_rels/slide2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9.png"/></Relationships>
</file>

<file path=ppt/slides/_rels/slide2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2.png"/></Relationships>
</file>

<file path=ppt/slides/_rels/slide2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4.png"/></Relationships>
</file>

<file path=ppt/slides/_rels/slide252.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6.wmf"/><Relationship Id="rId5" Type="http://schemas.openxmlformats.org/officeDocument/2006/relationships/oleObject" Target="../embeddings/oleObject5.bin"/><Relationship Id="rId4" Type="http://schemas.openxmlformats.org/officeDocument/2006/relationships/image" Target="../media/image105.wmf"/></Relationships>
</file>

<file path=ppt/slides/_rels/slide2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hyperlink" Target="https://www.spss-tutorials.com/spss-factor-analysis-tutorial/"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9.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0.emf"/></Relationships>
</file>

<file path=ppt/slides/_rels/slide261.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2.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3.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4.emf"/></Relationships>
</file>

<file path=ppt/slides/_rels/slide2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5.png"/></Relationships>
</file>

<file path=ppt/slides/_rels/slide2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n.wikipedia.org/wiki/Knowledge_discover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library.ucy.ac.cy/electronic_services/dbase_sub_gr/psycology.htm" TargetMode="Externa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8" Type="http://schemas.openxmlformats.org/officeDocument/2006/relationships/hyperlink" Target="https://en.wikipedia.org/wiki/Cluster_analysis#cite_note-4" TargetMode="External"/><Relationship Id="rId3" Type="http://schemas.openxmlformats.org/officeDocument/2006/relationships/hyperlink" Target="https://en.wikipedia.org/wiki/Joseph_Zubin" TargetMode="External"/><Relationship Id="rId7" Type="http://schemas.openxmlformats.org/officeDocument/2006/relationships/hyperlink" Target="https://en.wikipedia.org/wiki/Raymond_Cattell" TargetMode="External"/><Relationship Id="rId2" Type="http://schemas.openxmlformats.org/officeDocument/2006/relationships/hyperlink" Target="https://en.wikipedia.org/wiki/Cluster_analysis#cite_note-1" TargetMode="External"/><Relationship Id="rId1" Type="http://schemas.openxmlformats.org/officeDocument/2006/relationships/slideLayout" Target="../slideLayouts/slideLayout2.xml"/><Relationship Id="rId6" Type="http://schemas.openxmlformats.org/officeDocument/2006/relationships/hyperlink" Target="https://en.wikipedia.org/wiki/Cluster_analysis#cite_note-3" TargetMode="External"/><Relationship Id="rId5" Type="http://schemas.openxmlformats.org/officeDocument/2006/relationships/hyperlink" Target="https://en.wikipedia.org/wiki/Robert_Tryon" TargetMode="External"/><Relationship Id="rId10" Type="http://schemas.openxmlformats.org/officeDocument/2006/relationships/image" Target="../media/image2.jpeg"/><Relationship Id="rId4" Type="http://schemas.openxmlformats.org/officeDocument/2006/relationships/hyperlink" Target="https://en.wikipedia.org/wiki/Cluster_analysis#cite_note-2" TargetMode="External"/><Relationship Id="rId9" Type="http://schemas.openxmlformats.org/officeDocument/2006/relationships/hyperlink" Target="https://en.wikipedia.org/wiki/Personality_psychology" TargetMode="External"/></Relationships>
</file>

<file path=ppt/slides/_rels/slide2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statisticssolutions.com/free-resources/directory-of-statistical-analyses/data-levels-and-measurement/" TargetMode="Externa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87.xml.rels><?xml version="1.0" encoding="UTF-8" standalone="yes"?>
<Relationships xmlns="http://schemas.openxmlformats.org/package/2006/relationships"><Relationship Id="rId3" Type="http://schemas.openxmlformats.org/officeDocument/2006/relationships/hyperlink" Target="https://www.youtube.com/watch?v=yWwHi8RTYnQ" TargetMode="External"/><Relationship Id="rId2" Type="http://schemas.openxmlformats.org/officeDocument/2006/relationships/hyperlink" Target="https://www.youtube.com/watch?v=e27G-UCju0E" TargetMode="Externa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hyperlink" Target="http://calcnet.mth.cmich.edu/org/spss/staprocclassification.htm" TargetMode="External"/><Relationship Id="rId4" Type="http://schemas.openxmlformats.org/officeDocument/2006/relationships/hyperlink" Target="https://www.youtube.com/watch?v=Odk0kLuUGvY" TargetMode="External"/></Relationships>
</file>

<file path=ppt/slides/_rels/slide2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28.png"/></Relationships>
</file>

<file path=ppt/slides/_rels/slide2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33.png"/><Relationship Id="rId4" Type="http://schemas.openxmlformats.org/officeDocument/2006/relationships/image" Target="../media/image132.jpeg"/></Relationships>
</file>

<file path=ppt/slides/_rels/slide2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33.png"/><Relationship Id="rId4" Type="http://schemas.openxmlformats.org/officeDocument/2006/relationships/image" Target="../media/image127.png"/></Relationships>
</file>

<file path=ppt/slides/_rels/slide2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nQ_5ta7_jyE" TargetMode="External"/><Relationship Id="rId2" Type="http://schemas.openxmlformats.org/officeDocument/2006/relationships/hyperlink" Target="https://www.ted.com/talks/arthur_benjamin_teach_statistics_before_calculus?autoplay=true&amp;muted=true"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1.png"/></Relationships>
</file>

<file path=ppt/slides/_rels/slide3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4.png"/><Relationship Id="rId4" Type="http://schemas.openxmlformats.org/officeDocument/2006/relationships/image" Target="../media/image143.png"/></Relationships>
</file>

<file path=ppt/slides/_rels/slide3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bodowinter.com/tutorial/bw_LME_tutorial2.pdf" TargetMode="Externa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hyperlink" Target="http://www.stat.cmu.edu/~hseltman/309/Book/chapter15.pdf" TargetMode="External"/><Relationship Id="rId2" Type="http://schemas.openxmlformats.org/officeDocument/2006/relationships/hyperlink" Target="http://www.spss.ch/upload/1126184451_Linear%20Mixed%20Effects%20Modeling%20in%20SPSS.pdf"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www2.hawaii.edu/~kdrager/MixedEffectsModels.pdf" TargetMode="External"/><Relationship Id="rId4" Type="http://schemas.openxmlformats.org/officeDocument/2006/relationships/hyperlink" Target="http://www.r-project.org/" TargetMode="External"/></Relationships>
</file>

<file path=ppt/slides/_rels/slide3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edgarweb.org.uk/choosedesign.ht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xpbYKaEbcPA"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oleObject" Target="../embeddings/oleObject2.bin"/><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itl.nist.gov/div898/handbook/eda/eda.htm" TargetMode="External"/><Relationship Id="rId2" Type="http://schemas.openxmlformats.org/officeDocument/2006/relationships/hyperlink" Target="http://www.statgraphics.com/eda.ht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en.wikipedia.org/wiki/Exploratory_data_analysis"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4CA894"/>
                </a:solidFill>
              </a:rPr>
              <a:t>Advanced Research Methods</a:t>
            </a:r>
          </a:p>
        </p:txBody>
      </p:sp>
      <p:sp>
        <p:nvSpPr>
          <p:cNvPr id="3" name="Subtitle 2"/>
          <p:cNvSpPr>
            <a:spLocks noGrp="1"/>
          </p:cNvSpPr>
          <p:nvPr>
            <p:ph type="subTitle" idx="1"/>
          </p:nvPr>
        </p:nvSpPr>
        <p:spPr/>
        <p:txBody>
          <a:bodyPr>
            <a:normAutofit/>
          </a:bodyPr>
          <a:lstStyle/>
          <a:p>
            <a:r>
              <a:rPr lang="en-US" dirty="0">
                <a:solidFill>
                  <a:srgbClr val="4CA894"/>
                </a:solidFill>
              </a:rPr>
              <a:t>Statistics:</a:t>
            </a:r>
          </a:p>
          <a:p>
            <a:r>
              <a:rPr lang="en-US" i="1" dirty="0">
                <a:solidFill>
                  <a:srgbClr val="4CA894"/>
                </a:solidFill>
              </a:rPr>
              <a:t>Course Presentation</a:t>
            </a:r>
            <a:endParaRPr lang="en-US" dirty="0"/>
          </a:p>
        </p:txBody>
      </p:sp>
      <p:pic>
        <p:nvPicPr>
          <p:cNvPr id="4" name="Picture 3"/>
          <p:cNvPicPr>
            <a:picLocks noChangeAspect="1"/>
          </p:cNvPicPr>
          <p:nvPr/>
        </p:nvPicPr>
        <p:blipFill>
          <a:blip r:embed="rId2"/>
          <a:stretch>
            <a:fillRect/>
          </a:stretch>
        </p:blipFill>
        <p:spPr>
          <a:xfrm>
            <a:off x="240631" y="140792"/>
            <a:ext cx="5476291" cy="935533"/>
          </a:xfrm>
          <a:prstGeom prst="rect">
            <a:avLst/>
          </a:prstGeom>
        </p:spPr>
      </p:pic>
      <p:sp>
        <p:nvSpPr>
          <p:cNvPr id="5" name="TextBox 4"/>
          <p:cNvSpPr txBox="1"/>
          <p:nvPr/>
        </p:nvSpPr>
        <p:spPr>
          <a:xfrm>
            <a:off x="9249878" y="199033"/>
            <a:ext cx="2615652" cy="923330"/>
          </a:xfrm>
          <a:prstGeom prst="rect">
            <a:avLst/>
          </a:prstGeom>
          <a:noFill/>
        </p:spPr>
        <p:txBody>
          <a:bodyPr wrap="none" rtlCol="0">
            <a:spAutoFit/>
          </a:bodyPr>
          <a:lstStyle/>
          <a:p>
            <a:r>
              <a:rPr lang="en-US" b="1" dirty="0">
                <a:solidFill>
                  <a:schemeClr val="tx1">
                    <a:lumMod val="65000"/>
                    <a:lumOff val="35000"/>
                  </a:schemeClr>
                </a:solidFill>
              </a:rPr>
              <a:t>Psychology Department</a:t>
            </a:r>
          </a:p>
          <a:p>
            <a:r>
              <a:rPr lang="en-US" b="1" dirty="0">
                <a:solidFill>
                  <a:schemeClr val="tx1">
                    <a:lumMod val="65000"/>
                    <a:lumOff val="35000"/>
                  </a:schemeClr>
                </a:solidFill>
              </a:rPr>
              <a:t>Doctoral Studies Program</a:t>
            </a:r>
          </a:p>
          <a:p>
            <a:endParaRPr lang="en-US" dirty="0"/>
          </a:p>
        </p:txBody>
      </p:sp>
      <p:pic>
        <p:nvPicPr>
          <p:cNvPr id="6" name="Εικόνα 5">
            <a:extLst>
              <a:ext uri="{FF2B5EF4-FFF2-40B4-BE49-F238E27FC236}">
                <a16:creationId xmlns:a16="http://schemas.microsoft.com/office/drawing/2014/main" id="{FA67720A-E0E7-31FD-CCBA-D1E841E04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0153" y="6130279"/>
            <a:ext cx="5419725" cy="589915"/>
          </a:xfrm>
          <a:prstGeom prst="rect">
            <a:avLst/>
          </a:prstGeom>
        </p:spPr>
      </p:pic>
      <p:sp>
        <p:nvSpPr>
          <p:cNvPr id="7" name="Θέση υποσέλιδου 6">
            <a:extLst>
              <a:ext uri="{FF2B5EF4-FFF2-40B4-BE49-F238E27FC236}">
                <a16:creationId xmlns:a16="http://schemas.microsoft.com/office/drawing/2014/main" id="{519CC1EA-4B61-A10D-164D-F7FA9D635475}"/>
              </a:ext>
            </a:extLst>
          </p:cNvPr>
          <p:cNvSpPr>
            <a:spLocks noGrp="1"/>
          </p:cNvSpPr>
          <p:nvPr>
            <p:ph type="ftr" sz="quarter" idx="11"/>
          </p:nvPr>
        </p:nvSpPr>
        <p:spPr/>
        <p:txBody>
          <a:bodyPr/>
          <a:lstStyle/>
          <a:p>
            <a:r>
              <a:rPr lang="en-US"/>
              <a:t>Psychology Department - Doctoral Studies Program</a:t>
            </a:r>
          </a:p>
        </p:txBody>
      </p:sp>
    </p:spTree>
    <p:extLst>
      <p:ext uri="{BB962C8B-B14F-4D97-AF65-F5344CB8AC3E}">
        <p14:creationId xmlns:p14="http://schemas.microsoft.com/office/powerpoint/2010/main" val="377496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850106"/>
          </a:xfrm>
        </p:spPr>
        <p:txBody>
          <a:bodyPr/>
          <a:lstStyle/>
          <a:p>
            <a:r>
              <a:rPr lang="en-GB" sz="3200" dirty="0"/>
              <a:t>Types of Hypotheses</a:t>
            </a:r>
            <a:endParaRPr lang="el-GR" dirty="0"/>
          </a:p>
        </p:txBody>
      </p:sp>
      <p:sp>
        <p:nvSpPr>
          <p:cNvPr id="5" name="Rectangle 1027"/>
          <p:cNvSpPr>
            <a:spLocks noChangeArrowheads="1"/>
          </p:cNvSpPr>
          <p:nvPr/>
        </p:nvSpPr>
        <p:spPr bwMode="auto">
          <a:xfrm>
            <a:off x="6530280" y="1196752"/>
            <a:ext cx="3598168" cy="4493538"/>
          </a:xfrm>
          <a:prstGeom prst="rect">
            <a:avLst/>
          </a:prstGeom>
          <a:noFill/>
          <a:ln w="12700">
            <a:noFill/>
            <a:miter lim="800000"/>
            <a:headEnd type="none" w="sm" len="sm"/>
            <a:tailEnd type="none" w="sm" len="sm"/>
          </a:ln>
        </p:spPr>
        <p:txBody>
          <a:bodyPr wrap="square">
            <a:spAutoFit/>
          </a:bodyPr>
          <a:lstStyle/>
          <a:p>
            <a:pPr algn="ctr"/>
            <a:r>
              <a:rPr lang="el-GR" sz="2400" b="1" i="1" u="sng" dirty="0"/>
              <a:t>Null hypothesis </a:t>
            </a:r>
            <a:r>
              <a:rPr lang="en-GB" sz="2400" b="1" i="1" u="sng" dirty="0"/>
              <a:t>- </a:t>
            </a:r>
            <a:r>
              <a:rPr lang="el-GR" sz="2400" b="1" i="1" u="sng" dirty="0"/>
              <a:t>H0 </a:t>
            </a:r>
          </a:p>
          <a:p>
            <a:pPr algn="ctr"/>
            <a:endParaRPr lang="el-GR" sz="2400" b="1" i="1" dirty="0"/>
          </a:p>
          <a:p>
            <a:r>
              <a:rPr lang="el-GR" sz="2400" dirty="0"/>
              <a:t>This hypothesis indicates the absence of </a:t>
            </a:r>
            <a:r>
              <a:rPr lang="en-US" sz="2400" dirty="0"/>
              <a:t>an effect or </a:t>
            </a:r>
            <a:r>
              <a:rPr lang="el-GR" sz="2400" dirty="0"/>
              <a:t>a</a:t>
            </a:r>
            <a:r>
              <a:rPr lang="en-US" sz="2400" dirty="0"/>
              <a:t>n</a:t>
            </a:r>
            <a:r>
              <a:rPr lang="el-GR" sz="2400" dirty="0"/>
              <a:t> </a:t>
            </a:r>
            <a:r>
              <a:rPr lang="en-US" sz="2400" dirty="0"/>
              <a:t>association</a:t>
            </a:r>
            <a:r>
              <a:rPr lang="el-GR" sz="2400" dirty="0"/>
              <a:t> between the variables</a:t>
            </a:r>
            <a:endParaRPr lang="el-GR" sz="2400" i="1" dirty="0"/>
          </a:p>
          <a:p>
            <a:endParaRPr lang="en-US" sz="2400" i="1" u="sng" dirty="0"/>
          </a:p>
          <a:p>
            <a:endParaRPr lang="el-GR" sz="2400" i="1" u="sng" dirty="0"/>
          </a:p>
          <a:p>
            <a:r>
              <a:rPr lang="el-GR" sz="2000" i="1" u="sng" dirty="0" err="1"/>
              <a:t>Example</a:t>
            </a:r>
            <a:r>
              <a:rPr lang="el-GR" sz="2000" i="1" dirty="0"/>
              <a:t>:</a:t>
            </a:r>
            <a:endParaRPr lang="en-US" sz="2000" i="1" dirty="0"/>
          </a:p>
          <a:p>
            <a:endParaRPr lang="el-GR" sz="2000" i="1" dirty="0"/>
          </a:p>
          <a:p>
            <a:pPr algn="r"/>
            <a:r>
              <a:rPr lang="el-GR" i="1" dirty="0"/>
              <a:t>There is </a:t>
            </a:r>
            <a:r>
              <a:rPr lang="el-GR" i="1" dirty="0" err="1"/>
              <a:t>no</a:t>
            </a:r>
            <a:r>
              <a:rPr lang="el-GR" i="1" dirty="0"/>
              <a:t> </a:t>
            </a:r>
            <a:r>
              <a:rPr lang="en-US" i="1" dirty="0"/>
              <a:t>association</a:t>
            </a:r>
            <a:r>
              <a:rPr lang="el-GR" i="1" dirty="0"/>
              <a:t> between students' attitudes towards school and their performance</a:t>
            </a:r>
            <a:endParaRPr lang="en-US" i="1" dirty="0"/>
          </a:p>
        </p:txBody>
      </p:sp>
      <p:sp>
        <p:nvSpPr>
          <p:cNvPr id="7" name="Rectangle 1026"/>
          <p:cNvSpPr>
            <a:spLocks noChangeArrowheads="1"/>
          </p:cNvSpPr>
          <p:nvPr/>
        </p:nvSpPr>
        <p:spPr bwMode="auto">
          <a:xfrm>
            <a:off x="1676400" y="1124745"/>
            <a:ext cx="4707632" cy="4893647"/>
          </a:xfrm>
          <a:prstGeom prst="rect">
            <a:avLst/>
          </a:prstGeom>
          <a:noFill/>
          <a:ln w="12700">
            <a:noFill/>
            <a:miter lim="800000"/>
            <a:headEnd type="none" w="sm" len="sm"/>
            <a:tailEnd type="none" w="sm" len="sm"/>
          </a:ln>
        </p:spPr>
        <p:txBody>
          <a:bodyPr wrap="square">
            <a:spAutoFit/>
          </a:bodyPr>
          <a:lstStyle/>
          <a:p>
            <a:pPr algn="ctr"/>
            <a:r>
              <a:rPr lang="el-GR" sz="2400" b="1" i="1" u="sng" dirty="0" err="1"/>
              <a:t>Declarative</a:t>
            </a:r>
            <a:r>
              <a:rPr lang="el-GR" sz="2400" b="1" i="1" u="sng" dirty="0"/>
              <a:t> </a:t>
            </a:r>
            <a:r>
              <a:rPr lang="en-US" sz="2400" b="1" i="1" u="sng" dirty="0"/>
              <a:t>Hypothesis</a:t>
            </a:r>
            <a:r>
              <a:rPr lang="el-GR" sz="2400" b="1" i="1" u="sng" dirty="0"/>
              <a:t> </a:t>
            </a:r>
            <a:r>
              <a:rPr lang="en-US" sz="2400" b="1" i="1" u="sng" dirty="0"/>
              <a:t>- </a:t>
            </a:r>
            <a:r>
              <a:rPr lang="en-GB" sz="2400" b="1" i="1" u="sng" dirty="0"/>
              <a:t>H1</a:t>
            </a:r>
            <a:endParaRPr lang="en-US" sz="2400" b="1" i="1" u="sng" dirty="0"/>
          </a:p>
          <a:p>
            <a:pPr algn="ctr"/>
            <a:r>
              <a:rPr lang="en-US" sz="2400" b="1" i="1" u="sng" dirty="0"/>
              <a:t>(Directional Hypothesis)</a:t>
            </a:r>
            <a:endParaRPr lang="el-GR" sz="2400" b="1" i="1" dirty="0"/>
          </a:p>
          <a:p>
            <a:r>
              <a:rPr lang="el-GR" sz="2400" dirty="0"/>
              <a:t>The researcher makes a prediction of the result he expects to find in the survey, according to the theoretical background</a:t>
            </a:r>
            <a:endParaRPr lang="el-GR" sz="2400" i="1" dirty="0"/>
          </a:p>
          <a:p>
            <a:endParaRPr lang="el-GR" sz="2000" i="1" u="sng" dirty="0"/>
          </a:p>
          <a:p>
            <a:r>
              <a:rPr lang="el-GR" sz="2000" i="1" u="sng" dirty="0"/>
              <a:t>Examples</a:t>
            </a:r>
            <a:r>
              <a:rPr lang="el-GR" sz="2000" i="1" dirty="0"/>
              <a:t>: </a:t>
            </a:r>
            <a:endParaRPr lang="en-US" sz="2000" i="1" dirty="0"/>
          </a:p>
          <a:p>
            <a:endParaRPr lang="el-GR" sz="2000" i="1" dirty="0"/>
          </a:p>
          <a:p>
            <a:pPr>
              <a:buFontTx/>
              <a:buChar char="•"/>
            </a:pPr>
            <a:r>
              <a:rPr lang="el-GR" i="1" dirty="0"/>
              <a:t>There is a </a:t>
            </a:r>
            <a:r>
              <a:rPr lang="el-GR" i="1" dirty="0" err="1"/>
              <a:t>positive</a:t>
            </a:r>
            <a:r>
              <a:rPr lang="el-GR" i="1" dirty="0"/>
              <a:t> </a:t>
            </a:r>
            <a:r>
              <a:rPr lang="en-US" i="1" dirty="0"/>
              <a:t>association</a:t>
            </a:r>
            <a:r>
              <a:rPr lang="el-GR" i="1" dirty="0"/>
              <a:t> between students' attitudes towards school and their performance</a:t>
            </a:r>
          </a:p>
          <a:p>
            <a:pPr>
              <a:buFontTx/>
              <a:buChar char="•"/>
            </a:pPr>
            <a:r>
              <a:rPr lang="el-GR" i="1" dirty="0"/>
              <a:t>Children with medium anxiety compared to children with low or high anxiety have the highest performance in written tests</a:t>
            </a:r>
            <a:endParaRPr lang="en-US" i="1" dirty="0"/>
          </a:p>
        </p:txBody>
      </p:sp>
      <p:pic>
        <p:nvPicPr>
          <p:cNvPr id="3" name="Εικόνα 2">
            <a:extLst>
              <a:ext uri="{FF2B5EF4-FFF2-40B4-BE49-F238E27FC236}">
                <a16:creationId xmlns:a16="http://schemas.microsoft.com/office/drawing/2014/main" id="{FB4B15B7-0A45-5089-16BD-3D1E9F7F87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474668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Statistical Power </a:t>
            </a:r>
            <a:r>
              <a:rPr lang="en-GB" dirty="0"/>
              <a:t>(Statistical Power)</a:t>
            </a:r>
            <a:endParaRPr lang="el-GR" dirty="0"/>
          </a:p>
        </p:txBody>
      </p:sp>
      <p:sp>
        <p:nvSpPr>
          <p:cNvPr id="3" name="Content Placeholder 2"/>
          <p:cNvSpPr>
            <a:spLocks noGrp="1"/>
          </p:cNvSpPr>
          <p:nvPr>
            <p:ph sz="quarter" idx="1"/>
          </p:nvPr>
        </p:nvSpPr>
        <p:spPr>
          <a:xfrm>
            <a:off x="1981200" y="1600200"/>
            <a:ext cx="8003232" cy="4873752"/>
          </a:xfrm>
        </p:spPr>
        <p:txBody>
          <a:bodyPr>
            <a:normAutofit fontScale="77500" lnSpcReduction="20000"/>
          </a:bodyPr>
          <a:lstStyle/>
          <a:p>
            <a:r>
              <a:rPr lang="el-GR" dirty="0"/>
              <a:t>The </a:t>
            </a:r>
            <a:r>
              <a:rPr lang="en-GB" dirty="0"/>
              <a:t>effect size </a:t>
            </a:r>
            <a:r>
              <a:rPr lang="en-GB" dirty="0" err="1"/>
              <a:t>is affected by</a:t>
            </a:r>
            <a:r>
              <a:rPr lang="en-GB" dirty="0"/>
              <a:t>:</a:t>
            </a:r>
          </a:p>
          <a:p>
            <a:pPr marL="822960" lvl="1" indent="-457200">
              <a:buFont typeface="+mj-lt"/>
              <a:buAutoNum type="arabicPeriod"/>
            </a:pPr>
            <a:r>
              <a:rPr lang="en-GB" sz="2000" dirty="0" err="1"/>
              <a:t>Sample size</a:t>
            </a:r>
            <a:endParaRPr lang="en-GB" sz="2000" dirty="0"/>
          </a:p>
          <a:p>
            <a:pPr marL="822960" lvl="1" indent="-457200">
              <a:buFont typeface="+mj-lt"/>
              <a:buAutoNum type="arabicPeriod"/>
            </a:pPr>
            <a:r>
              <a:rPr lang="en-GB" sz="2000" dirty="0" err="1"/>
              <a:t>Level of significance </a:t>
            </a:r>
            <a:r>
              <a:rPr lang="en-GB" sz="2000" dirty="0"/>
              <a:t>(a)</a:t>
            </a:r>
          </a:p>
          <a:p>
            <a:pPr marL="822960" lvl="1" indent="-457200">
              <a:buFont typeface="+mj-lt"/>
              <a:buAutoNum type="arabicPeriod"/>
            </a:pPr>
            <a:r>
              <a:rPr lang="en-GB" sz="2000" dirty="0" err="1"/>
              <a:t>Power of the test to discover a phenomenon of this magnitude</a:t>
            </a:r>
            <a:endParaRPr lang="en-GB" dirty="0"/>
          </a:p>
          <a:p>
            <a:r>
              <a:rPr lang="en-GB" dirty="0"/>
              <a:t>If we know the first two, we can also calculate the third</a:t>
            </a:r>
            <a:endParaRPr lang="en-GB" baseline="30000" dirty="0"/>
          </a:p>
          <a:p>
            <a:endParaRPr lang="en-GB" dirty="0"/>
          </a:p>
          <a:p>
            <a:r>
              <a:rPr lang="en-GB" dirty="0"/>
              <a:t>1 - b (type II error) : The probability of finding an effect that exists</a:t>
            </a:r>
          </a:p>
          <a:p>
            <a:pPr marL="457200" indent="-457200">
              <a:buFont typeface="+mj-lt"/>
              <a:buAutoNum type="arabicPeriod"/>
            </a:pPr>
            <a:r>
              <a:rPr lang="en-GB" dirty="0" err="1"/>
              <a:t>After the experiment is done we know</a:t>
            </a:r>
            <a:r>
              <a:rPr lang="en-GB" dirty="0"/>
              <a:t>: 1) </a:t>
            </a:r>
            <a:r>
              <a:rPr lang="en-GB" dirty="0" err="1"/>
              <a:t>significance level </a:t>
            </a:r>
            <a:r>
              <a:rPr lang="en-GB" dirty="0"/>
              <a:t>(</a:t>
            </a:r>
            <a:r>
              <a:rPr lang="en-GB" dirty="0" err="1"/>
              <a:t>e</a:t>
            </a:r>
            <a:r>
              <a:rPr lang="en-GB" dirty="0"/>
              <a:t>.</a:t>
            </a:r>
            <a:r>
              <a:rPr lang="en-GB" dirty="0" err="1"/>
              <a:t>g. </a:t>
            </a:r>
            <a:r>
              <a:rPr lang="en-GB" i="1" dirty="0"/>
              <a:t>α </a:t>
            </a:r>
            <a:r>
              <a:rPr lang="en-GB" dirty="0"/>
              <a:t>= .05), 2) effect size of our sample, 3) sample size </a:t>
            </a:r>
            <a:br>
              <a:rPr lang="en-GB" dirty="0"/>
            </a:br>
            <a:r>
              <a:rPr lang="en-GB" dirty="0">
                <a:sym typeface="Wingdings" pitchFamily="2" charset="2"/>
              </a:rPr>
              <a:t> we can calculate </a:t>
            </a:r>
            <a:r>
              <a:rPr lang="en-GB" i="1" dirty="0">
                <a:sym typeface="Wingdings" pitchFamily="2" charset="2"/>
              </a:rPr>
              <a:t>β </a:t>
            </a:r>
            <a:r>
              <a:rPr lang="en-GB" dirty="0">
                <a:sym typeface="Wingdings" pitchFamily="2" charset="2"/>
              </a:rPr>
              <a:t>(the power of our test), we want it to be above 0.8</a:t>
            </a:r>
          </a:p>
          <a:p>
            <a:pPr marL="457200" indent="-457200">
              <a:buFont typeface="+mj-lt"/>
              <a:buAutoNum type="arabicPeriod"/>
            </a:pPr>
            <a:r>
              <a:rPr lang="en-GB" dirty="0">
                <a:sym typeface="Wingdings" pitchFamily="2" charset="2"/>
              </a:rPr>
              <a:t>Calculating the sample size in advance is necessary to discover a certain effect size: </a:t>
            </a:r>
            <a:br>
              <a:rPr lang="en-GB" dirty="0">
                <a:sym typeface="Wingdings" pitchFamily="2" charset="2"/>
              </a:rPr>
            </a:br>
            <a:r>
              <a:rPr lang="en-GB" i="1" dirty="0">
                <a:sym typeface="Wingdings" pitchFamily="2" charset="2"/>
              </a:rPr>
              <a:t>a </a:t>
            </a:r>
            <a:r>
              <a:rPr lang="en-GB" dirty="0">
                <a:sym typeface="Wingdings" pitchFamily="2" charset="2"/>
              </a:rPr>
              <a:t>and </a:t>
            </a:r>
            <a:r>
              <a:rPr lang="en-GB" i="1" dirty="0">
                <a:sym typeface="Wingdings" pitchFamily="2" charset="2"/>
              </a:rPr>
              <a:t>b </a:t>
            </a:r>
            <a:r>
              <a:rPr lang="en-GB" dirty="0">
                <a:sym typeface="Wingdings" pitchFamily="2" charset="2"/>
              </a:rPr>
              <a:t>are known, effect size estimation from previous surveys  from these we can deduce the number of participants in each sample</a:t>
            </a:r>
          </a:p>
          <a:p>
            <a:endParaRPr lang="en-GB" dirty="0"/>
          </a:p>
        </p:txBody>
      </p:sp>
      <p:pic>
        <p:nvPicPr>
          <p:cNvPr id="4" name="Εικόνα 3">
            <a:extLst>
              <a:ext uri="{FF2B5EF4-FFF2-40B4-BE49-F238E27FC236}">
                <a16:creationId xmlns:a16="http://schemas.microsoft.com/office/drawing/2014/main" id="{75113AA8-A039-19DF-6369-ED3AD0E58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8763000" y="6553200"/>
            <a:ext cx="1905000" cy="304800"/>
          </a:xfrm>
          <a:prstGeom prst="rect">
            <a:avLst/>
          </a:prstGeom>
        </p:spPr>
        <p:txBody>
          <a:bodyPr/>
          <a:lstStyle/>
          <a:p>
            <a:r>
              <a:rPr lang="en-US"/>
              <a:t>2.</a:t>
            </a:r>
            <a:fld id="{2CC47FD6-7F45-444D-873D-2300D14F04D8}" type="slidenum">
              <a:rPr lang="en-US"/>
              <a:t>101</a:t>
            </a:fld>
            <a:endParaRPr lang="en-US"/>
          </a:p>
        </p:txBody>
      </p:sp>
      <p:sp>
        <p:nvSpPr>
          <p:cNvPr id="59394" name="Rectangle 2"/>
          <p:cNvSpPr>
            <a:spLocks noGrp="1" noChangeArrowheads="1"/>
          </p:cNvSpPr>
          <p:nvPr>
            <p:ph type="title"/>
          </p:nvPr>
        </p:nvSpPr>
        <p:spPr>
          <a:xfrm>
            <a:off x="1981200" y="274638"/>
            <a:ext cx="7467600" cy="850106"/>
          </a:xfrm>
        </p:spPr>
        <p:txBody>
          <a:bodyPr/>
          <a:lstStyle/>
          <a:p>
            <a:r>
              <a:rPr lang="el-GR" dirty="0"/>
              <a:t>Sample </a:t>
            </a:r>
            <a:r>
              <a:rPr lang="en-GB" dirty="0" err="1"/>
              <a:t>size calculation</a:t>
            </a:r>
            <a:endParaRPr lang="en-US" dirty="0"/>
          </a:p>
        </p:txBody>
      </p:sp>
      <p:sp>
        <p:nvSpPr>
          <p:cNvPr id="59395" name="Rectangle 3"/>
          <p:cNvSpPr>
            <a:spLocks noGrp="1" noChangeArrowheads="1"/>
          </p:cNvSpPr>
          <p:nvPr>
            <p:ph type="body" idx="1"/>
          </p:nvPr>
        </p:nvSpPr>
        <p:spPr>
          <a:xfrm>
            <a:off x="1981200" y="1196752"/>
            <a:ext cx="8003232" cy="4896544"/>
          </a:xfrm>
        </p:spPr>
        <p:txBody>
          <a:bodyPr>
            <a:normAutofit/>
          </a:bodyPr>
          <a:lstStyle/>
          <a:p>
            <a:r>
              <a:rPr lang="en-GB" dirty="0" err="1"/>
              <a:t>Complex statistical calculations</a:t>
            </a:r>
            <a:r>
              <a:rPr lang="en-GB" dirty="0"/>
              <a:t>, </a:t>
            </a:r>
            <a:r>
              <a:rPr lang="en-GB" dirty="0" err="1"/>
              <a:t>but nowadays there are corresponding programs </a:t>
            </a:r>
            <a:r>
              <a:rPr lang="en-GB" dirty="0"/>
              <a:t>(</a:t>
            </a:r>
            <a:r>
              <a:rPr lang="en-GB" dirty="0" err="1"/>
              <a:t>e.g. nQuery </a:t>
            </a:r>
            <a:r>
              <a:rPr lang="en-GB" dirty="0"/>
              <a:t>Adviser)</a:t>
            </a:r>
          </a:p>
          <a:p>
            <a:r>
              <a:rPr lang="en-GB" dirty="0"/>
              <a:t>Cohen </a:t>
            </a:r>
            <a:r>
              <a:rPr lang="en-GB" dirty="0" err="1"/>
              <a:t>tables</a:t>
            </a:r>
          </a:p>
          <a:p>
            <a:endParaRPr lang="en-GB" dirty="0"/>
          </a:p>
          <a:p>
            <a:r>
              <a:rPr lang="en-GB" dirty="0"/>
              <a:t>Guidelines: </a:t>
            </a:r>
          </a:p>
          <a:p>
            <a:r>
              <a:rPr lang="en-GB" dirty="0"/>
              <a:t>α = .05, β = .8</a:t>
            </a:r>
          </a:p>
          <a:p>
            <a:pPr lvl="1"/>
            <a:r>
              <a:rPr lang="en-GB" dirty="0"/>
              <a:t>r = .1 </a:t>
            </a:r>
            <a:r>
              <a:rPr lang="en-GB" dirty="0">
                <a:sym typeface="Wingdings" pitchFamily="2" charset="2"/>
              </a:rPr>
              <a:t> 783</a:t>
            </a:r>
          </a:p>
          <a:p>
            <a:pPr lvl="1"/>
            <a:r>
              <a:rPr lang="en-GB" dirty="0"/>
              <a:t>r = .3 </a:t>
            </a:r>
            <a:r>
              <a:rPr lang="en-GB" dirty="0">
                <a:sym typeface="Wingdings" pitchFamily="2" charset="2"/>
              </a:rPr>
              <a:t> 85</a:t>
            </a:r>
          </a:p>
          <a:p>
            <a:pPr lvl="1"/>
            <a:r>
              <a:rPr lang="en-GB" dirty="0"/>
              <a:t>r = .5 </a:t>
            </a:r>
            <a:r>
              <a:rPr lang="en-GB" dirty="0">
                <a:sym typeface="Wingdings" pitchFamily="2" charset="2"/>
              </a:rPr>
              <a:t> 28</a:t>
            </a:r>
            <a:endParaRPr lang="en-US" dirty="0"/>
          </a:p>
        </p:txBody>
      </p:sp>
      <p:pic>
        <p:nvPicPr>
          <p:cNvPr id="2" name="Εικόνα 1">
            <a:extLst>
              <a:ext uri="{FF2B5EF4-FFF2-40B4-BE49-F238E27FC236}">
                <a16:creationId xmlns:a16="http://schemas.microsoft.com/office/drawing/2014/main" id="{824DEA8D-84EA-8D3E-4742-2EC1948445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Confidence Intervals (C.I.)</a:t>
            </a:r>
            <a:endParaRPr lang="el-GR" dirty="0"/>
          </a:p>
        </p:txBody>
      </p:sp>
      <p:sp>
        <p:nvSpPr>
          <p:cNvPr id="3" name="Content Placeholder 2"/>
          <p:cNvSpPr>
            <a:spLocks noGrp="1"/>
          </p:cNvSpPr>
          <p:nvPr>
            <p:ph sz="quarter" idx="1"/>
          </p:nvPr>
        </p:nvSpPr>
        <p:spPr/>
        <p:txBody>
          <a:bodyPr>
            <a:normAutofit/>
          </a:bodyPr>
          <a:lstStyle/>
          <a:p>
            <a:r>
              <a:rPr lang="en-GB" dirty="0"/>
              <a:t>Confidence </a:t>
            </a:r>
            <a:r>
              <a:rPr lang="en-GB" dirty="0" err="1"/>
              <a:t>level </a:t>
            </a:r>
            <a:r>
              <a:rPr lang="en-GB" dirty="0"/>
              <a:t>commonly used in Psychology: 95% </a:t>
            </a:r>
            <a:r>
              <a:rPr lang="el-GR" dirty="0"/>
              <a:t>(99%, 90%...)</a:t>
            </a:r>
            <a:endParaRPr lang="en-GB" dirty="0"/>
          </a:p>
          <a:p>
            <a:pPr lvl="1"/>
            <a:r>
              <a:rPr lang="en-GB" dirty="0" err="1"/>
              <a:t>How confident are we about the upper and lower limits in which </a:t>
            </a:r>
            <a:r>
              <a:rPr lang="en-GB" dirty="0"/>
              <a:t>the </a:t>
            </a:r>
            <a:r>
              <a:rPr lang="en-GB" dirty="0" err="1"/>
              <a:t>average of any sample will be included?</a:t>
            </a:r>
            <a:endParaRPr lang="en-GB" dirty="0"/>
          </a:p>
          <a:p>
            <a:pPr lvl="1"/>
            <a:r>
              <a:rPr lang="en-GB" dirty="0"/>
              <a:t>95 </a:t>
            </a:r>
            <a:r>
              <a:rPr lang="en-GB" dirty="0" err="1"/>
              <a:t>of the </a:t>
            </a:r>
            <a:r>
              <a:rPr lang="en-GB" dirty="0"/>
              <a:t>100 </a:t>
            </a:r>
            <a:r>
              <a:rPr lang="en-GB" dirty="0" err="1"/>
              <a:t>different samples we take will fall between the upper and lower limits of the confidence levels</a:t>
            </a:r>
            <a:endParaRPr lang="en-GB" dirty="0"/>
          </a:p>
          <a:p>
            <a:endParaRPr lang="el-GR" b="1" dirty="0"/>
          </a:p>
          <a:p>
            <a:r>
              <a:rPr lang="el-GR" b="1" dirty="0"/>
              <a:t>Confidence interval</a:t>
            </a:r>
            <a:r>
              <a:rPr lang="el-GR" dirty="0"/>
              <a:t>: The range of values within which the actual value of the parameter of interest lies (e.g. mean)</a:t>
            </a:r>
          </a:p>
          <a:p>
            <a:r>
              <a:rPr lang="en-GB" dirty="0"/>
              <a:t>Top C.I. = </a:t>
            </a:r>
            <a:r>
              <a:rPr lang="el-GR" dirty="0"/>
              <a:t>X </a:t>
            </a:r>
            <a:r>
              <a:rPr lang="en-GB" dirty="0"/>
              <a:t>+ 2 * SE</a:t>
            </a:r>
          </a:p>
          <a:p>
            <a:r>
              <a:rPr lang="en-GB" dirty="0"/>
              <a:t>Low C.I. = </a:t>
            </a:r>
            <a:r>
              <a:rPr lang="el-GR" dirty="0"/>
              <a:t>X </a:t>
            </a:r>
            <a:r>
              <a:rPr lang="en-GB" dirty="0"/>
              <a:t>- 2 * SE</a:t>
            </a:r>
            <a:endParaRPr lang="el-GR" dirty="0"/>
          </a:p>
        </p:txBody>
      </p:sp>
      <p:cxnSp>
        <p:nvCxnSpPr>
          <p:cNvPr id="5" name="Straight Connector 4"/>
          <p:cNvCxnSpPr/>
          <p:nvPr/>
        </p:nvCxnSpPr>
        <p:spPr>
          <a:xfrm>
            <a:off x="3647728" y="5157192"/>
            <a:ext cx="2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719736" y="5589240"/>
            <a:ext cx="2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E857A265-439D-E72F-6B87-540D43ECE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265091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dirty="0" err="1"/>
              <a:t>Parametric </a:t>
            </a:r>
            <a:r>
              <a:rPr lang="en-GB" dirty="0"/>
              <a:t>VS </a:t>
            </a:r>
            <a:r>
              <a:rPr lang="en-GB" dirty="0" err="1"/>
              <a:t>Non-Parametric </a:t>
            </a:r>
            <a:r>
              <a:rPr lang="en-GB" dirty="0"/>
              <a:t>Analyses: when are they used?</a:t>
            </a:r>
          </a:p>
        </p:txBody>
      </p:sp>
      <p:sp>
        <p:nvSpPr>
          <p:cNvPr id="14339" name="Rectangle 3"/>
          <p:cNvSpPr>
            <a:spLocks noGrp="1" noChangeArrowheads="1"/>
          </p:cNvSpPr>
          <p:nvPr>
            <p:ph type="body" idx="1"/>
          </p:nvPr>
        </p:nvSpPr>
        <p:spPr/>
        <p:txBody>
          <a:bodyPr>
            <a:normAutofit/>
          </a:bodyPr>
          <a:lstStyle/>
          <a:p>
            <a:r>
              <a:rPr lang="en-GB" dirty="0" err="1"/>
              <a:t>Important decision</a:t>
            </a:r>
            <a:r>
              <a:rPr lang="en-GB" dirty="0"/>
              <a:t>. </a:t>
            </a:r>
            <a:r>
              <a:rPr lang="en-GB" dirty="0" err="1"/>
              <a:t>Wrong choice can lead to</a:t>
            </a:r>
            <a:r>
              <a:rPr lang="en-GB" dirty="0"/>
              <a:t>:</a:t>
            </a:r>
          </a:p>
          <a:p>
            <a:pPr lvl="1"/>
            <a:r>
              <a:rPr lang="en-GB" sz="2100" dirty="0" err="1"/>
              <a:t>Using the wrong statistical analysis </a:t>
            </a:r>
            <a:r>
              <a:rPr lang="en-GB" sz="2100" dirty="0"/>
              <a:t>(</a:t>
            </a:r>
            <a:r>
              <a:rPr lang="en-GB" sz="2100" dirty="0" err="1"/>
              <a:t>breach of conditions</a:t>
            </a:r>
            <a:r>
              <a:rPr lang="en-GB" sz="2100" dirty="0"/>
              <a:t>)</a:t>
            </a:r>
          </a:p>
          <a:p>
            <a:pPr lvl="1"/>
            <a:r>
              <a:rPr lang="en-GB" dirty="0" err="1"/>
              <a:t>Using statistical analysis of lower power </a:t>
            </a:r>
            <a:r>
              <a:rPr lang="en-GB" dirty="0"/>
              <a:t>(</a:t>
            </a:r>
            <a:r>
              <a:rPr lang="en-GB" dirty="0" err="1"/>
              <a:t>loss of statistical power</a:t>
            </a:r>
            <a:r>
              <a:rPr lang="en-GB" dirty="0"/>
              <a:t>)</a:t>
            </a:r>
            <a:endParaRPr lang="en-GB" sz="2100" dirty="0"/>
          </a:p>
          <a:p>
            <a:r>
              <a:rPr lang="en-GB" dirty="0" err="1"/>
              <a:t>Parametric analyses use information on the mean and variance</a:t>
            </a:r>
            <a:r>
              <a:rPr lang="en-GB" dirty="0"/>
              <a:t>.</a:t>
            </a:r>
          </a:p>
          <a:p>
            <a:r>
              <a:rPr lang="en-GB" dirty="0" err="1"/>
              <a:t>Non-parametric statistics do not make assumptions about the distribution of data</a:t>
            </a:r>
            <a:r>
              <a:rPr lang="en-GB" dirty="0"/>
              <a:t>, </a:t>
            </a:r>
            <a:r>
              <a:rPr lang="en-GB" dirty="0" err="1"/>
              <a:t>so they have less statistical power because </a:t>
            </a:r>
            <a:r>
              <a:rPr lang="en-GB" dirty="0"/>
              <a:t>they </a:t>
            </a:r>
            <a:r>
              <a:rPr lang="en-GB" dirty="0" err="1"/>
              <a:t>use less information</a:t>
            </a:r>
            <a:endParaRPr lang="en-GB" dirty="0"/>
          </a:p>
          <a:p>
            <a:pPr lvl="1"/>
            <a:r>
              <a:rPr lang="en-GB" sz="2000" dirty="0" err="1"/>
              <a:t>E</a:t>
            </a:r>
            <a:r>
              <a:rPr lang="en-GB" sz="2000" dirty="0"/>
              <a:t>.g. </a:t>
            </a:r>
            <a:r>
              <a:rPr lang="en-US" sz="2000" dirty="0" err="1"/>
              <a:t>Parametric correlation will use information on the mean and variance</a:t>
            </a:r>
            <a:r>
              <a:rPr lang="en-US" sz="2000" dirty="0"/>
              <a:t>, </a:t>
            </a:r>
            <a:r>
              <a:rPr lang="en-US" sz="2000" dirty="0" err="1"/>
              <a:t>while non-parametric correlation only takes into account the serial position of data pairs </a:t>
            </a:r>
            <a:r>
              <a:rPr lang="en-US" sz="2000" dirty="0"/>
              <a:t>(</a:t>
            </a:r>
            <a:r>
              <a:rPr lang="en-US" sz="2000" dirty="0" err="1"/>
              <a:t>scores</a:t>
            </a:r>
            <a:r>
              <a:rPr lang="en-US" sz="2000" dirty="0"/>
              <a:t>).</a:t>
            </a:r>
            <a:endParaRPr lang="en-GB" dirty="0">
              <a:solidFill>
                <a:srgbClr val="FF0000"/>
              </a:solidFill>
            </a:endParaRPr>
          </a:p>
        </p:txBody>
      </p:sp>
      <p:pic>
        <p:nvPicPr>
          <p:cNvPr id="2" name="Εικόνα 1">
            <a:extLst>
              <a:ext uri="{FF2B5EF4-FFF2-40B4-BE49-F238E27FC236}">
                <a16:creationId xmlns:a16="http://schemas.microsoft.com/office/drawing/2014/main" id="{BE35D001-7501-4058-55EC-CDBD00832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680737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Parametric </a:t>
            </a:r>
            <a:r>
              <a:rPr lang="en-US" dirty="0"/>
              <a:t>Distribution</a:t>
            </a:r>
            <a:r>
              <a:rPr lang="el-GR" dirty="0"/>
              <a:t> assumptions</a:t>
            </a:r>
          </a:p>
        </p:txBody>
      </p:sp>
      <p:sp>
        <p:nvSpPr>
          <p:cNvPr id="3" name="Content Placeholder 2"/>
          <p:cNvSpPr>
            <a:spLocks noGrp="1"/>
          </p:cNvSpPr>
          <p:nvPr>
            <p:ph sz="quarter" idx="1"/>
          </p:nvPr>
        </p:nvSpPr>
        <p:spPr/>
        <p:txBody>
          <a:bodyPr/>
          <a:lstStyle/>
          <a:p>
            <a:pPr>
              <a:lnSpc>
                <a:spcPct val="90000"/>
              </a:lnSpc>
              <a:buFont typeface="Wingdings" pitchFamily="2" charset="2"/>
              <a:buChar char="q"/>
              <a:defRPr/>
            </a:pPr>
            <a:r>
              <a:rPr lang="en-GB" dirty="0" err="1"/>
              <a:t>Parametric Distribution Assumptions</a:t>
            </a:r>
            <a:endParaRPr lang="en-US" dirty="0"/>
          </a:p>
          <a:p>
            <a:pPr lvl="1">
              <a:lnSpc>
                <a:spcPct val="90000"/>
              </a:lnSpc>
              <a:defRPr/>
            </a:pPr>
            <a:r>
              <a:rPr lang="en-US" dirty="0" err="1"/>
              <a:t>Measurement independence</a:t>
            </a:r>
            <a:endParaRPr lang="en-US" dirty="0"/>
          </a:p>
          <a:p>
            <a:pPr lvl="1">
              <a:lnSpc>
                <a:spcPct val="90000"/>
              </a:lnSpc>
              <a:defRPr/>
            </a:pPr>
            <a:r>
              <a:rPr lang="en-US" dirty="0" err="1"/>
              <a:t>Measurements come from a population that follows a normal distribution</a:t>
            </a:r>
            <a:endParaRPr lang="en-US" dirty="0"/>
          </a:p>
          <a:p>
            <a:pPr lvl="1">
              <a:lnSpc>
                <a:spcPct val="90000"/>
              </a:lnSpc>
              <a:defRPr/>
            </a:pPr>
            <a:r>
              <a:rPr lang="en-US" dirty="0" err="1"/>
              <a:t>Populations </a:t>
            </a:r>
            <a:r>
              <a:rPr lang="en-US" dirty="0"/>
              <a:t>(</a:t>
            </a:r>
            <a:r>
              <a:rPr lang="en-US" dirty="0" err="1"/>
              <a:t>e.g. in the comparison of </a:t>
            </a:r>
            <a:r>
              <a:rPr lang="en-US" dirty="0"/>
              <a:t>2 </a:t>
            </a:r>
            <a:r>
              <a:rPr lang="en-US" dirty="0" err="1"/>
              <a:t>groups </a:t>
            </a:r>
            <a:r>
              <a:rPr lang="en-US" dirty="0"/>
              <a:t>or 2 </a:t>
            </a:r>
            <a:r>
              <a:rPr lang="en-US" dirty="0" err="1"/>
              <a:t>experimental groups</a:t>
            </a:r>
            <a:r>
              <a:rPr lang="en-US" dirty="0"/>
              <a:t>) </a:t>
            </a:r>
            <a:r>
              <a:rPr lang="en-US" dirty="0" err="1"/>
              <a:t>have the same variance </a:t>
            </a:r>
            <a:r>
              <a:rPr lang="en-GB" dirty="0"/>
              <a:t>(</a:t>
            </a:r>
            <a:r>
              <a:rPr lang="en-GB" dirty="0" err="1"/>
              <a:t>variance homogeneity hypothesis</a:t>
            </a:r>
            <a:r>
              <a:rPr lang="en-GB" dirty="0"/>
              <a:t>)</a:t>
            </a:r>
            <a:endParaRPr lang="en-US" dirty="0"/>
          </a:p>
          <a:p>
            <a:pPr>
              <a:lnSpc>
                <a:spcPct val="90000"/>
              </a:lnSpc>
              <a:defRPr/>
            </a:pPr>
            <a:endParaRPr lang="en-US" dirty="0"/>
          </a:p>
          <a:p>
            <a:pPr>
              <a:buFont typeface="Wingdings" pitchFamily="2" charset="2"/>
              <a:buChar char="q"/>
            </a:pPr>
            <a:r>
              <a:rPr lang="en-GB" dirty="0"/>
              <a:t>Non-Parametric Distribution Hypotheses</a:t>
            </a:r>
            <a:endParaRPr lang="en-US" dirty="0"/>
          </a:p>
          <a:p>
            <a:pPr lvl="1"/>
            <a:r>
              <a:rPr lang="en-US" dirty="0" err="1"/>
              <a:t>Measurement independence</a:t>
            </a:r>
            <a:endParaRPr lang="en-US" dirty="0"/>
          </a:p>
          <a:p>
            <a:pPr lvl="1"/>
            <a:r>
              <a:rPr lang="en-GB" dirty="0"/>
              <a:t>The variable of interest has some continuity (can be ranked)</a:t>
            </a:r>
            <a:endParaRPr lang="el-GR" dirty="0"/>
          </a:p>
        </p:txBody>
      </p:sp>
      <p:pic>
        <p:nvPicPr>
          <p:cNvPr id="4" name="Εικόνα 3">
            <a:extLst>
              <a:ext uri="{FF2B5EF4-FFF2-40B4-BE49-F238E27FC236}">
                <a16:creationId xmlns:a16="http://schemas.microsoft.com/office/drawing/2014/main" id="{752EE98E-BB8F-92D8-C421-C7A305621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653065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GB" sz="4000" dirty="0" err="1"/>
              <a:t>Points of </a:t>
            </a:r>
            <a:r>
              <a:rPr lang="en-GB" sz="4000" dirty="0"/>
              <a:t>differentiation</a:t>
            </a:r>
          </a:p>
        </p:txBody>
      </p:sp>
      <p:sp>
        <p:nvSpPr>
          <p:cNvPr id="16387" name="Rectangle 3"/>
          <p:cNvSpPr>
            <a:spLocks noGrp="1" noChangeArrowheads="1"/>
          </p:cNvSpPr>
          <p:nvPr>
            <p:ph type="body" idx="1"/>
          </p:nvPr>
        </p:nvSpPr>
        <p:spPr>
          <a:xfrm>
            <a:off x="1981200" y="1600200"/>
            <a:ext cx="7931224" cy="4873752"/>
          </a:xfrm>
        </p:spPr>
        <p:txBody>
          <a:bodyPr>
            <a:normAutofit fontScale="92500" lnSpcReduction="20000"/>
          </a:bodyPr>
          <a:lstStyle/>
          <a:p>
            <a:r>
              <a:rPr lang="en-GB" dirty="0" err="1"/>
              <a:t>Variable characteristics</a:t>
            </a:r>
            <a:r>
              <a:rPr lang="en-GB" dirty="0"/>
              <a:t>:</a:t>
            </a:r>
          </a:p>
          <a:p>
            <a:pPr lvl="1"/>
            <a:r>
              <a:rPr lang="en-GB" dirty="0"/>
              <a:t>If our measurements are on a nominal/ordinal scale, then we use non-parametric statistical analysis</a:t>
            </a:r>
          </a:p>
          <a:p>
            <a:pPr lvl="1"/>
            <a:r>
              <a:rPr lang="en-GB" dirty="0"/>
              <a:t>If our measurements are on an equal intervals/ratio scale, then we use parametric statistical analysis</a:t>
            </a:r>
          </a:p>
          <a:p>
            <a:r>
              <a:rPr lang="en-GB" dirty="0"/>
              <a:t>A normal distribution in the data is necessary / prerequisite for parametric analysis, as mentioned above</a:t>
            </a:r>
          </a:p>
          <a:p>
            <a:r>
              <a:rPr lang="en-GB" dirty="0"/>
              <a:t>Contrary, the non-parametric distribution makes no assumptions about the distribution</a:t>
            </a:r>
          </a:p>
          <a:p>
            <a:pPr lvl="1"/>
            <a:r>
              <a:rPr lang="en-US" dirty="0"/>
              <a:t>Ranking of variables and analysis of the position of each measurement in the hierarchical ranking</a:t>
            </a:r>
            <a:endParaRPr lang="en-GB" dirty="0"/>
          </a:p>
          <a:p>
            <a:pPr marL="274320" lvl="1">
              <a:spcBef>
                <a:spcPts val="600"/>
              </a:spcBef>
              <a:buSzPct val="70000"/>
              <a:buFont typeface="Wingdings"/>
              <a:buChar char=""/>
            </a:pPr>
            <a:r>
              <a:rPr lang="en-GB" dirty="0" err="1"/>
              <a:t>As </a:t>
            </a:r>
            <a:r>
              <a:rPr lang="en-GB" dirty="0"/>
              <a:t>the </a:t>
            </a:r>
            <a:r>
              <a:rPr lang="en-GB" dirty="0" err="1"/>
              <a:t>distribution </a:t>
            </a:r>
            <a:r>
              <a:rPr lang="en-GB" dirty="0"/>
              <a:t>moves away from normality, the risk of inaccuracy of the parametric analysis increases, so it is preferable to use a non-parametric alternative</a:t>
            </a:r>
            <a:endParaRPr lang="el-GR" dirty="0"/>
          </a:p>
          <a:p>
            <a:pPr marL="548640" lvl="2">
              <a:spcBef>
                <a:spcPts val="600"/>
              </a:spcBef>
              <a:buSzPct val="70000"/>
            </a:pPr>
            <a:r>
              <a:rPr lang="el-GR" dirty="0"/>
              <a:t>Small samples </a:t>
            </a:r>
            <a:r>
              <a:rPr lang="el-GR" dirty="0">
                <a:sym typeface="Wingdings" panose="05000000000000000000" pitchFamily="2" charset="2"/>
              </a:rPr>
              <a:t> non-parametric tests</a:t>
            </a:r>
            <a:endParaRPr lang="en-GB" dirty="0"/>
          </a:p>
        </p:txBody>
      </p:sp>
      <p:pic>
        <p:nvPicPr>
          <p:cNvPr id="2" name="Εικόνα 1">
            <a:extLst>
              <a:ext uri="{FF2B5EF4-FFF2-40B4-BE49-F238E27FC236}">
                <a16:creationId xmlns:a16="http://schemas.microsoft.com/office/drawing/2014/main" id="{23548BE0-AFAF-096D-7CFC-986308F80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3377736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7859216" cy="1143000"/>
          </a:xfrm>
        </p:spPr>
        <p:txBody>
          <a:bodyPr>
            <a:normAutofit/>
          </a:bodyPr>
          <a:lstStyle/>
          <a:p>
            <a:r>
              <a:rPr lang="en-GB" sz="4000" dirty="0"/>
              <a:t>Assessing Normality of Distribution</a:t>
            </a:r>
          </a:p>
        </p:txBody>
      </p:sp>
      <p:sp>
        <p:nvSpPr>
          <p:cNvPr id="16387" name="Rectangle 3"/>
          <p:cNvSpPr>
            <a:spLocks noGrp="1" noChangeArrowheads="1"/>
          </p:cNvSpPr>
          <p:nvPr>
            <p:ph type="body" idx="1"/>
          </p:nvPr>
        </p:nvSpPr>
        <p:spPr>
          <a:xfrm>
            <a:off x="1991544" y="3861048"/>
            <a:ext cx="7848872" cy="2736304"/>
          </a:xfrm>
        </p:spPr>
        <p:txBody>
          <a:bodyPr>
            <a:normAutofit/>
          </a:bodyPr>
          <a:lstStyle/>
          <a:p>
            <a:pPr lvl="1">
              <a:buNone/>
            </a:pPr>
            <a:r>
              <a:rPr lang="en-GB" dirty="0"/>
              <a:t>Visual check by histograms!</a:t>
            </a:r>
          </a:p>
          <a:p>
            <a:pPr lvl="1">
              <a:buNone/>
            </a:pPr>
            <a:r>
              <a:rPr lang="en-GB" dirty="0"/>
              <a:t>Disadvantages:</a:t>
            </a:r>
          </a:p>
          <a:p>
            <a:pPr lvl="1">
              <a:buFont typeface="Wingdings" pitchFamily="2" charset="2"/>
              <a:buChar char="ü"/>
            </a:pPr>
            <a:r>
              <a:rPr lang="en-GB" sz="2000" dirty="0"/>
              <a:t>Sample distribution may not be representative of the population</a:t>
            </a:r>
          </a:p>
          <a:p>
            <a:pPr lvl="1">
              <a:buFont typeface="Wingdings" pitchFamily="2" charset="2"/>
              <a:buChar char="ü"/>
            </a:pPr>
            <a:r>
              <a:rPr lang="en-GB" sz="2000" dirty="0"/>
              <a:t>You can't get a clear picture of the distribution for N&lt;30</a:t>
            </a:r>
          </a:p>
          <a:p>
            <a:pPr lvl="1">
              <a:buFont typeface="Wingdings" pitchFamily="2" charset="2"/>
              <a:buChar char="ü"/>
            </a:pPr>
            <a:r>
              <a:rPr lang="en-GB" sz="2000" dirty="0"/>
              <a:t>Subjectivity! How much should it differ from the normal distribution?</a:t>
            </a:r>
          </a:p>
        </p:txBody>
      </p:sp>
      <p:pic>
        <p:nvPicPr>
          <p:cNvPr id="2051" name="Picture 3"/>
          <p:cNvPicPr>
            <a:picLocks noChangeAspect="1" noChangeArrowheads="1"/>
          </p:cNvPicPr>
          <p:nvPr/>
        </p:nvPicPr>
        <p:blipFill>
          <a:blip r:embed="rId3" cstate="print"/>
          <a:srcRect/>
          <a:stretch>
            <a:fillRect/>
          </a:stretch>
        </p:blipFill>
        <p:spPr bwMode="auto">
          <a:xfrm>
            <a:off x="2882356" y="1484784"/>
            <a:ext cx="5517900" cy="2364814"/>
          </a:xfrm>
          <a:prstGeom prst="rect">
            <a:avLst/>
          </a:prstGeom>
          <a:noFill/>
          <a:ln w="9525">
            <a:noFill/>
            <a:miter lim="800000"/>
            <a:headEnd/>
            <a:tailEnd/>
          </a:ln>
        </p:spPr>
      </p:pic>
      <p:pic>
        <p:nvPicPr>
          <p:cNvPr id="2" name="Εικόνα 1">
            <a:extLst>
              <a:ext uri="{FF2B5EF4-FFF2-40B4-BE49-F238E27FC236}">
                <a16:creationId xmlns:a16="http://schemas.microsoft.com/office/drawing/2014/main" id="{05DC3A35-BF4F-7210-F8BF-B844C34E0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3184086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7859216" cy="1143000"/>
          </a:xfrm>
        </p:spPr>
        <p:txBody>
          <a:bodyPr>
            <a:normAutofit/>
          </a:bodyPr>
          <a:lstStyle/>
          <a:p>
            <a:r>
              <a:rPr lang="en-GB" sz="4000" dirty="0"/>
              <a:t>Assessing Normality of Distribution</a:t>
            </a:r>
          </a:p>
        </p:txBody>
      </p:sp>
      <p:sp>
        <p:nvSpPr>
          <p:cNvPr id="16387" name="Rectangle 3"/>
          <p:cNvSpPr>
            <a:spLocks noGrp="1" noChangeArrowheads="1"/>
          </p:cNvSpPr>
          <p:nvPr>
            <p:ph type="body" idx="1"/>
          </p:nvPr>
        </p:nvSpPr>
        <p:spPr>
          <a:xfrm>
            <a:off x="1055441" y="3333956"/>
            <a:ext cx="4536504" cy="3168352"/>
          </a:xfrm>
        </p:spPr>
        <p:txBody>
          <a:bodyPr>
            <a:normAutofit fontScale="92500" lnSpcReduction="20000"/>
          </a:bodyPr>
          <a:lstStyle/>
          <a:p>
            <a:pPr lvl="1">
              <a:buNone/>
            </a:pPr>
            <a:r>
              <a:rPr lang="en-GB" dirty="0"/>
              <a:t>Easy method of assessing the distribution in the SPSS frequency table: </a:t>
            </a:r>
            <a:br>
              <a:rPr lang="en-GB" dirty="0"/>
            </a:br>
            <a:r>
              <a:rPr lang="en-GB" dirty="0"/>
              <a:t>Symmetry (skewness </a:t>
            </a:r>
            <a:r>
              <a:rPr lang="en-GB" dirty="0">
                <a:sym typeface="Wingdings" pitchFamily="2" charset="2"/>
              </a:rPr>
              <a:t>~= 1</a:t>
            </a:r>
            <a:r>
              <a:rPr lang="en-GB" dirty="0"/>
              <a:t>), Curvature (kurtosis </a:t>
            </a:r>
            <a:r>
              <a:rPr lang="en-GB" dirty="0">
                <a:sym typeface="Wingdings" pitchFamily="2" charset="2"/>
              </a:rPr>
              <a:t>~= 1</a:t>
            </a:r>
            <a:r>
              <a:rPr lang="en-GB" dirty="0"/>
              <a:t>) </a:t>
            </a:r>
            <a:r>
              <a:rPr lang="en-GB" dirty="0">
                <a:sym typeface="Wingdings" pitchFamily="2" charset="2"/>
              </a:rPr>
              <a:t> distribution width</a:t>
            </a:r>
          </a:p>
          <a:p>
            <a:pPr lvl="1">
              <a:buNone/>
            </a:pPr>
            <a:r>
              <a:rPr lang="en-GB" dirty="0" err="1">
                <a:sym typeface="Wingdings" pitchFamily="2" charset="2"/>
              </a:rPr>
              <a:t>Can be tested with statistical tests </a:t>
            </a:r>
            <a:r>
              <a:rPr lang="en-GB" dirty="0">
                <a:sym typeface="Wingdings" pitchFamily="2" charset="2"/>
              </a:rPr>
              <a:t>(</a:t>
            </a:r>
            <a:r>
              <a:rPr lang="en-GB" dirty="0" err="1">
                <a:sym typeface="Wingdings" pitchFamily="2" charset="2"/>
              </a:rPr>
              <a:t>e.g. Kolmogorov-Smirnov</a:t>
            </a:r>
            <a:r>
              <a:rPr lang="en-GB" dirty="0">
                <a:sym typeface="Wingdings" pitchFamily="2" charset="2"/>
              </a:rPr>
              <a:t>, </a:t>
            </a:r>
            <a:r>
              <a:rPr lang="en-GB" dirty="0" err="1">
                <a:sym typeface="Wingdings" pitchFamily="2" charset="2"/>
              </a:rPr>
              <a:t>Shapiro-Wilks</a:t>
            </a:r>
            <a:r>
              <a:rPr lang="en-GB" dirty="0">
                <a:sym typeface="Wingdings" pitchFamily="2" charset="2"/>
              </a:rPr>
              <a:t>)</a:t>
            </a:r>
          </a:p>
          <a:p>
            <a:pPr lvl="1">
              <a:buNone/>
            </a:pPr>
            <a:r>
              <a:rPr lang="en-GB" b="1" dirty="0" err="1">
                <a:sym typeface="Wingdings" pitchFamily="2" charset="2"/>
              </a:rPr>
              <a:t>Warning</a:t>
            </a:r>
            <a:r>
              <a:rPr lang="en-GB" b="1" dirty="0">
                <a:sym typeface="Wingdings" pitchFamily="2" charset="2"/>
              </a:rPr>
              <a:t>: </a:t>
            </a:r>
            <a:r>
              <a:rPr lang="en-GB" dirty="0" err="1">
                <a:sym typeface="Wingdings" pitchFamily="2" charset="2"/>
              </a:rPr>
              <a:t>statistical power for these testers also depends on sample size</a:t>
            </a:r>
            <a:endParaRPr lang="en-GB" b="1" dirty="0"/>
          </a:p>
        </p:txBody>
      </p:sp>
      <p:pic>
        <p:nvPicPr>
          <p:cNvPr id="1026" name="Picture 2"/>
          <p:cNvPicPr>
            <a:picLocks noChangeAspect="1" noChangeArrowheads="1"/>
          </p:cNvPicPr>
          <p:nvPr/>
        </p:nvPicPr>
        <p:blipFill>
          <a:blip r:embed="rId3" cstate="print"/>
          <a:srcRect/>
          <a:stretch>
            <a:fillRect/>
          </a:stretch>
        </p:blipFill>
        <p:spPr bwMode="auto">
          <a:xfrm>
            <a:off x="1983968" y="1340769"/>
            <a:ext cx="3247937" cy="2057027"/>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6168009" y="1449184"/>
            <a:ext cx="4163193" cy="3491984"/>
          </a:xfrm>
          <a:prstGeom prst="rect">
            <a:avLst/>
          </a:prstGeom>
          <a:noFill/>
          <a:ln w="9525">
            <a:noFill/>
            <a:miter lim="800000"/>
            <a:headEnd/>
            <a:tailEnd/>
          </a:ln>
        </p:spPr>
      </p:pic>
      <p:sp>
        <p:nvSpPr>
          <p:cNvPr id="6" name="TextBox 5"/>
          <p:cNvSpPr txBox="1"/>
          <p:nvPr/>
        </p:nvSpPr>
        <p:spPr>
          <a:xfrm>
            <a:off x="6600056" y="5301209"/>
            <a:ext cx="259228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Andy Field: Discovering Statistics Using SPSS</a:t>
            </a:r>
            <a:endParaRPr lang="el-GR" dirty="0"/>
          </a:p>
        </p:txBody>
      </p:sp>
      <p:pic>
        <p:nvPicPr>
          <p:cNvPr id="2" name="Εικόνα 1">
            <a:extLst>
              <a:ext uri="{FF2B5EF4-FFF2-40B4-BE49-F238E27FC236}">
                <a16:creationId xmlns:a16="http://schemas.microsoft.com/office/drawing/2014/main" id="{019A2D94-ACAD-2237-D7EC-8F4440B5C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1980414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Distributions</a:t>
            </a:r>
            <a:endParaRPr lang="el-GR" dirty="0"/>
          </a:p>
        </p:txBody>
      </p:sp>
      <p:sp>
        <p:nvSpPr>
          <p:cNvPr id="3" name="Content Placeholder 2"/>
          <p:cNvSpPr>
            <a:spLocks noGrp="1"/>
          </p:cNvSpPr>
          <p:nvPr>
            <p:ph sz="quarter" idx="1"/>
          </p:nvPr>
        </p:nvSpPr>
        <p:spPr/>
        <p:txBody>
          <a:bodyPr/>
          <a:lstStyle/>
          <a:p>
            <a:r>
              <a:rPr lang="en-GB" dirty="0" err="1"/>
              <a:t>Normal distribution</a:t>
            </a:r>
            <a:endParaRPr lang="en-GB" dirty="0"/>
          </a:p>
          <a:p>
            <a:r>
              <a:rPr lang="en-GB" dirty="0" err="1"/>
              <a:t>Positive Assymetry</a:t>
            </a:r>
            <a:endParaRPr lang="en-GB" dirty="0"/>
          </a:p>
          <a:p>
            <a:r>
              <a:rPr lang="en-GB" dirty="0" err="1"/>
              <a:t>Negative Assymetry</a:t>
            </a:r>
            <a:endParaRPr lang="en-GB" dirty="0"/>
          </a:p>
          <a:p>
            <a:endParaRPr lang="en-GB" dirty="0"/>
          </a:p>
          <a:p>
            <a:r>
              <a:rPr lang="en-GB" dirty="0"/>
              <a:t>Distribution curvature (kurtosis) - Wide / Thin</a:t>
            </a:r>
            <a:endParaRPr lang="el-GR" dirty="0"/>
          </a:p>
        </p:txBody>
      </p:sp>
      <p:grpSp>
        <p:nvGrpSpPr>
          <p:cNvPr id="4" name="Group 15"/>
          <p:cNvGrpSpPr/>
          <p:nvPr/>
        </p:nvGrpSpPr>
        <p:grpSpPr>
          <a:xfrm>
            <a:off x="7248128" y="4365104"/>
            <a:ext cx="1647800" cy="1592560"/>
            <a:chOff x="5220072" y="1916832"/>
            <a:chExt cx="1647800" cy="1592560"/>
          </a:xfrm>
        </p:grpSpPr>
        <p:cxnSp>
          <p:nvCxnSpPr>
            <p:cNvPr id="5" name="Straight Connector 4"/>
            <p:cNvCxnSpPr/>
            <p:nvPr/>
          </p:nvCxnSpPr>
          <p:spPr>
            <a:xfrm>
              <a:off x="5220072" y="1916832"/>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220072" y="3501008"/>
              <a:ext cx="1647800" cy="83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16"/>
          <p:cNvGrpSpPr/>
          <p:nvPr/>
        </p:nvGrpSpPr>
        <p:grpSpPr>
          <a:xfrm>
            <a:off x="4871864" y="4365104"/>
            <a:ext cx="1647800" cy="1592560"/>
            <a:chOff x="5220072" y="1916832"/>
            <a:chExt cx="1647800" cy="1592560"/>
          </a:xfrm>
        </p:grpSpPr>
        <p:cxnSp>
          <p:nvCxnSpPr>
            <p:cNvPr id="18" name="Straight Connector 17"/>
            <p:cNvCxnSpPr/>
            <p:nvPr/>
          </p:nvCxnSpPr>
          <p:spPr>
            <a:xfrm>
              <a:off x="5220072" y="1916832"/>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20072" y="3501008"/>
              <a:ext cx="1647800" cy="83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19"/>
          <p:cNvGrpSpPr/>
          <p:nvPr/>
        </p:nvGrpSpPr>
        <p:grpSpPr>
          <a:xfrm>
            <a:off x="2279576" y="4437112"/>
            <a:ext cx="1647800" cy="1592560"/>
            <a:chOff x="5220072" y="1916832"/>
            <a:chExt cx="1647800" cy="1592560"/>
          </a:xfrm>
        </p:grpSpPr>
        <p:cxnSp>
          <p:nvCxnSpPr>
            <p:cNvPr id="21" name="Straight Connector 20"/>
            <p:cNvCxnSpPr/>
            <p:nvPr/>
          </p:nvCxnSpPr>
          <p:spPr>
            <a:xfrm>
              <a:off x="5220072" y="1916832"/>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220072" y="3501008"/>
              <a:ext cx="1647800" cy="83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2451280" y="4595612"/>
            <a:ext cx="1249251" cy="1393064"/>
          </a:xfrm>
          <a:custGeom>
            <a:avLst/>
            <a:gdLst>
              <a:gd name="connsiteX0" fmla="*/ 0 w 1249251"/>
              <a:gd name="connsiteY0" fmla="*/ 1380185 h 1393064"/>
              <a:gd name="connsiteX1" fmla="*/ 669701 w 1249251"/>
              <a:gd name="connsiteY1" fmla="*/ 2146 h 1393064"/>
              <a:gd name="connsiteX2" fmla="*/ 1249251 w 1249251"/>
              <a:gd name="connsiteY2" fmla="*/ 1393064 h 1393064"/>
              <a:gd name="connsiteX3" fmla="*/ 1249251 w 1249251"/>
              <a:gd name="connsiteY3" fmla="*/ 1393064 h 1393064"/>
            </a:gdLst>
            <a:ahLst/>
            <a:cxnLst>
              <a:cxn ang="0">
                <a:pos x="connsiteX0" y="connsiteY0"/>
              </a:cxn>
              <a:cxn ang="0">
                <a:pos x="connsiteX1" y="connsiteY1"/>
              </a:cxn>
              <a:cxn ang="0">
                <a:pos x="connsiteX2" y="connsiteY2"/>
              </a:cxn>
              <a:cxn ang="0">
                <a:pos x="connsiteX3" y="connsiteY3"/>
              </a:cxn>
            </a:cxnLst>
            <a:rect l="l" t="t" r="r" b="b"/>
            <a:pathLst>
              <a:path w="1249251" h="1393064">
                <a:moveTo>
                  <a:pt x="0" y="1380185"/>
                </a:moveTo>
                <a:cubicBezTo>
                  <a:pt x="230746" y="690092"/>
                  <a:pt x="461493" y="0"/>
                  <a:pt x="669701" y="2146"/>
                </a:cubicBezTo>
                <a:cubicBezTo>
                  <a:pt x="877909" y="4292"/>
                  <a:pt x="1249251" y="1393064"/>
                  <a:pt x="1249251" y="1393064"/>
                </a:cubicBezTo>
                <a:lnTo>
                  <a:pt x="1249251" y="13930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7" name="Freeform 26"/>
          <p:cNvSpPr/>
          <p:nvPr/>
        </p:nvSpPr>
        <p:spPr>
          <a:xfrm>
            <a:off x="5015880" y="4400283"/>
            <a:ext cx="1777284" cy="1511121"/>
          </a:xfrm>
          <a:custGeom>
            <a:avLst/>
            <a:gdLst>
              <a:gd name="connsiteX0" fmla="*/ 0 w 1777284"/>
              <a:gd name="connsiteY0" fmla="*/ 1485363 h 1511121"/>
              <a:gd name="connsiteX1" fmla="*/ 399245 w 1777284"/>
              <a:gd name="connsiteY1" fmla="*/ 4293 h 1511121"/>
              <a:gd name="connsiteX2" fmla="*/ 1777284 w 1777284"/>
              <a:gd name="connsiteY2" fmla="*/ 1511121 h 1511121"/>
              <a:gd name="connsiteX3" fmla="*/ 1777284 w 1777284"/>
              <a:gd name="connsiteY3" fmla="*/ 1511121 h 1511121"/>
            </a:gdLst>
            <a:ahLst/>
            <a:cxnLst>
              <a:cxn ang="0">
                <a:pos x="connsiteX0" y="connsiteY0"/>
              </a:cxn>
              <a:cxn ang="0">
                <a:pos x="connsiteX1" y="connsiteY1"/>
              </a:cxn>
              <a:cxn ang="0">
                <a:pos x="connsiteX2" y="connsiteY2"/>
              </a:cxn>
              <a:cxn ang="0">
                <a:pos x="connsiteX3" y="connsiteY3"/>
              </a:cxn>
            </a:cxnLst>
            <a:rect l="l" t="t" r="r" b="b"/>
            <a:pathLst>
              <a:path w="1777284" h="1511121">
                <a:moveTo>
                  <a:pt x="0" y="1485363"/>
                </a:moveTo>
                <a:cubicBezTo>
                  <a:pt x="51515" y="742681"/>
                  <a:pt x="103031" y="0"/>
                  <a:pt x="399245" y="4293"/>
                </a:cubicBezTo>
                <a:cubicBezTo>
                  <a:pt x="695459" y="8586"/>
                  <a:pt x="1777284" y="1511121"/>
                  <a:pt x="1777284" y="1511121"/>
                </a:cubicBezTo>
                <a:lnTo>
                  <a:pt x="1777284" y="151112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0" name="Freeform 29"/>
          <p:cNvSpPr/>
          <p:nvPr/>
        </p:nvSpPr>
        <p:spPr>
          <a:xfrm>
            <a:off x="7320136" y="4303692"/>
            <a:ext cx="1622738" cy="1594833"/>
          </a:xfrm>
          <a:custGeom>
            <a:avLst/>
            <a:gdLst>
              <a:gd name="connsiteX0" fmla="*/ 1622738 w 1622738"/>
              <a:gd name="connsiteY0" fmla="*/ 1530439 h 1594833"/>
              <a:gd name="connsiteX1" fmla="*/ 1326524 w 1622738"/>
              <a:gd name="connsiteY1" fmla="*/ 10732 h 1594833"/>
              <a:gd name="connsiteX2" fmla="*/ 0 w 1622738"/>
              <a:gd name="connsiteY2" fmla="*/ 1594833 h 1594833"/>
              <a:gd name="connsiteX3" fmla="*/ 0 w 1622738"/>
              <a:gd name="connsiteY3" fmla="*/ 1594833 h 1594833"/>
            </a:gdLst>
            <a:ahLst/>
            <a:cxnLst>
              <a:cxn ang="0">
                <a:pos x="connsiteX0" y="connsiteY0"/>
              </a:cxn>
              <a:cxn ang="0">
                <a:pos x="connsiteX1" y="connsiteY1"/>
              </a:cxn>
              <a:cxn ang="0">
                <a:pos x="connsiteX2" y="connsiteY2"/>
              </a:cxn>
              <a:cxn ang="0">
                <a:pos x="connsiteX3" y="connsiteY3"/>
              </a:cxn>
            </a:cxnLst>
            <a:rect l="l" t="t" r="r" b="b"/>
            <a:pathLst>
              <a:path w="1622738" h="1594833">
                <a:moveTo>
                  <a:pt x="1622738" y="1530439"/>
                </a:moveTo>
                <a:cubicBezTo>
                  <a:pt x="1609859" y="765219"/>
                  <a:pt x="1596980" y="0"/>
                  <a:pt x="1326524" y="10732"/>
                </a:cubicBezTo>
                <a:cubicBezTo>
                  <a:pt x="1056068" y="21464"/>
                  <a:pt x="0" y="1594833"/>
                  <a:pt x="0" y="1594833"/>
                </a:cubicBezTo>
                <a:lnTo>
                  <a:pt x="0" y="159483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pic>
        <p:nvPicPr>
          <p:cNvPr id="9" name="Εικόνα 8">
            <a:extLst>
              <a:ext uri="{FF2B5EF4-FFF2-40B4-BE49-F238E27FC236}">
                <a16:creationId xmlns:a16="http://schemas.microsoft.com/office/drawing/2014/main" id="{BB2436DB-E9C8-0159-DCC5-F81268699D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0275296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Another Way: Q-Q Plot</a:t>
            </a:r>
            <a:endParaRPr lang="el-GR" dirty="0"/>
          </a:p>
        </p:txBody>
      </p:sp>
      <p:sp>
        <p:nvSpPr>
          <p:cNvPr id="3" name="Content Placeholder 2"/>
          <p:cNvSpPr>
            <a:spLocks noGrp="1"/>
          </p:cNvSpPr>
          <p:nvPr>
            <p:ph sz="quarter" idx="1"/>
          </p:nvPr>
        </p:nvSpPr>
        <p:spPr>
          <a:xfrm>
            <a:off x="7392144" y="2132856"/>
            <a:ext cx="2746648" cy="3384376"/>
          </a:xfrm>
        </p:spPr>
        <p:txBody>
          <a:bodyPr>
            <a:normAutofit/>
          </a:bodyPr>
          <a:lstStyle/>
          <a:p>
            <a:pPr>
              <a:buNone/>
            </a:pPr>
            <a:r>
              <a:rPr lang="en-US" dirty="0" err="1"/>
              <a:t>Expected normal distribution values </a:t>
            </a:r>
            <a:r>
              <a:rPr lang="en-GB" dirty="0"/>
              <a:t>vs. </a:t>
            </a:r>
            <a:r>
              <a:rPr lang="en-GB" dirty="0" err="1"/>
              <a:t>observed values in our sample</a:t>
            </a:r>
            <a:endParaRPr lang="en-US" dirty="0"/>
          </a:p>
          <a:p>
            <a:endParaRPr lang="el-GR" dirty="0"/>
          </a:p>
        </p:txBody>
      </p:sp>
      <p:pic>
        <p:nvPicPr>
          <p:cNvPr id="37892" name="Picture 4"/>
          <p:cNvPicPr>
            <a:picLocks noChangeAspect="1" noChangeArrowheads="1"/>
          </p:cNvPicPr>
          <p:nvPr/>
        </p:nvPicPr>
        <p:blipFill>
          <a:blip r:embed="rId2" cstate="print"/>
          <a:srcRect/>
          <a:stretch>
            <a:fillRect/>
          </a:stretch>
        </p:blipFill>
        <p:spPr bwMode="auto">
          <a:xfrm>
            <a:off x="2086838" y="1556792"/>
            <a:ext cx="5305306" cy="4248472"/>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08355DE0-F6C4-B6F0-D7CF-D905C9083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71345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Useful Resources</a:t>
            </a:r>
            <a:endParaRPr lang="en-US" dirty="0"/>
          </a:p>
        </p:txBody>
      </p:sp>
      <p:sp>
        <p:nvSpPr>
          <p:cNvPr id="3" name="Content Placeholder 2"/>
          <p:cNvSpPr>
            <a:spLocks noGrp="1"/>
          </p:cNvSpPr>
          <p:nvPr>
            <p:ph sz="quarter" idx="1"/>
          </p:nvPr>
        </p:nvSpPr>
        <p:spPr/>
        <p:txBody>
          <a:bodyPr>
            <a:normAutofit/>
          </a:bodyPr>
          <a:lstStyle/>
          <a:p>
            <a:r>
              <a:rPr lang="el-GR" dirty="0"/>
              <a:t>A brief introduction - a reminder of important methodological and statistical points</a:t>
            </a:r>
            <a:endParaRPr lang="en-US" dirty="0"/>
          </a:p>
          <a:p>
            <a:pPr lvl="1"/>
            <a:r>
              <a:rPr lang="en-US" dirty="0">
                <a:hlinkClick r:id="rId2"/>
              </a:rPr>
              <a:t>http://www.jolley-mitchell.com/Appendix/Introduction%20to%20Statistics.pdf</a:t>
            </a:r>
            <a:endParaRPr lang="en-US" dirty="0"/>
          </a:p>
          <a:p>
            <a:endParaRPr lang="en-US" dirty="0"/>
          </a:p>
          <a:p>
            <a:r>
              <a:rPr lang="el-GR" dirty="0"/>
              <a:t>Useful resources:</a:t>
            </a:r>
          </a:p>
          <a:p>
            <a:pPr lvl="1"/>
            <a:r>
              <a:rPr lang="en-US" dirty="0">
                <a:hlinkClick r:id="rId3"/>
              </a:rPr>
              <a:t>https://edge.sagepub.com/field5e</a:t>
            </a:r>
            <a:endParaRPr lang="en-US" dirty="0"/>
          </a:p>
          <a:p>
            <a:pPr lvl="1"/>
            <a:r>
              <a:rPr lang="en-US" dirty="0">
                <a:hlinkClick r:id="rId4"/>
              </a:rPr>
              <a:t>http://stackexchange.com/</a:t>
            </a:r>
            <a:endParaRPr lang="en-US" dirty="0"/>
          </a:p>
          <a:p>
            <a:pPr lvl="1"/>
            <a:r>
              <a:rPr lang="en-US" dirty="0" err="1"/>
              <a:t>Youtube </a:t>
            </a:r>
            <a:r>
              <a:rPr lang="en-US" dirty="0"/>
              <a:t>tutorials (</a:t>
            </a:r>
            <a:r>
              <a:rPr lang="el-GR" dirty="0"/>
              <a:t>e.g. </a:t>
            </a:r>
            <a:r>
              <a:rPr lang="en-US" dirty="0">
                <a:hlinkClick r:id="rId5"/>
              </a:rPr>
              <a:t>Psychology Research Hub</a:t>
            </a:r>
            <a:r>
              <a:rPr lang="en-US" dirty="0"/>
              <a:t>)</a:t>
            </a:r>
          </a:p>
          <a:p>
            <a:pPr lvl="1"/>
            <a:r>
              <a:rPr lang="en-US" dirty="0"/>
              <a:t>Google </a:t>
            </a:r>
            <a:r>
              <a:rPr lang="el-GR" dirty="0" err="1"/>
              <a:t>searches</a:t>
            </a:r>
            <a:r>
              <a:rPr lang="el-GR" dirty="0"/>
              <a:t>...</a:t>
            </a:r>
          </a:p>
        </p:txBody>
      </p:sp>
      <p:pic>
        <p:nvPicPr>
          <p:cNvPr id="4" name="Εικόνα 3">
            <a:extLst>
              <a:ext uri="{FF2B5EF4-FFF2-40B4-BE49-F238E27FC236}">
                <a16:creationId xmlns:a16="http://schemas.microsoft.com/office/drawing/2014/main" id="{29FF9C84-E957-215E-C390-69C2350265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048654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a:t>
            </a:r>
            <a:fld id="{EBBF779C-110A-4F06-AA47-4277FEACFCD3}" type="slidenum">
              <a:rPr lang="en-US"/>
              <a:t>110</a:t>
            </a:fld>
            <a:endParaRPr lang="en-US"/>
          </a:p>
        </p:txBody>
      </p:sp>
      <p:sp>
        <p:nvSpPr>
          <p:cNvPr id="178178" name="Rectangle 2"/>
          <p:cNvSpPr>
            <a:spLocks noGrp="1" noChangeArrowheads="1"/>
          </p:cNvSpPr>
          <p:nvPr>
            <p:ph type="title"/>
          </p:nvPr>
        </p:nvSpPr>
        <p:spPr>
          <a:xfrm>
            <a:off x="1919536" y="152400"/>
            <a:ext cx="8352928" cy="1188368"/>
          </a:xfrm>
        </p:spPr>
        <p:txBody>
          <a:bodyPr>
            <a:normAutofit fontScale="90000"/>
          </a:bodyPr>
          <a:lstStyle/>
          <a:p>
            <a:r>
              <a:rPr lang="en-GB" dirty="0"/>
              <a:t>Choosing Between Parametric or Non-Parametric Analysis</a:t>
            </a:r>
            <a:endParaRPr lang="en-US" dirty="0"/>
          </a:p>
        </p:txBody>
      </p:sp>
      <p:sp>
        <p:nvSpPr>
          <p:cNvPr id="11" name="Content Placeholder 10"/>
          <p:cNvSpPr>
            <a:spLocks noGrp="1"/>
          </p:cNvSpPr>
          <p:nvPr>
            <p:ph sz="half" idx="1"/>
          </p:nvPr>
        </p:nvSpPr>
        <p:spPr>
          <a:xfrm>
            <a:off x="2135560" y="1412776"/>
            <a:ext cx="7920880" cy="5112568"/>
          </a:xfrm>
        </p:spPr>
        <p:txBody>
          <a:bodyPr>
            <a:normAutofit/>
          </a:bodyPr>
          <a:lstStyle/>
          <a:p>
            <a:r>
              <a:rPr lang="en-GB" dirty="0"/>
              <a:t>Parametric when we are sure that </a:t>
            </a:r>
            <a:r>
              <a:rPr lang="en-GB" b="1" dirty="0"/>
              <a:t>the population </a:t>
            </a:r>
            <a:r>
              <a:rPr lang="en-GB" dirty="0"/>
              <a:t>where our sample comes from follows a </a:t>
            </a:r>
            <a:r>
              <a:rPr lang="en-GB" dirty="0">
                <a:hlinkClick r:id="rId2"/>
              </a:rPr>
              <a:t>normal distribution, </a:t>
            </a:r>
            <a:r>
              <a:rPr lang="en-GB" dirty="0"/>
              <a:t>with respect to the variable of interest. </a:t>
            </a:r>
            <a:r>
              <a:rPr lang="en-GB" dirty="0" err="1"/>
              <a:t>Non-parametric when</a:t>
            </a:r>
            <a:r>
              <a:rPr lang="en-GB" dirty="0"/>
              <a:t>: </a:t>
            </a:r>
          </a:p>
          <a:p>
            <a:pPr lvl="1"/>
            <a:r>
              <a:rPr lang="en-GB" dirty="0"/>
              <a:t>Measurement is coded as a hierarchical rank, e.g. rank of student performance in a class, star rating of a movie</a:t>
            </a:r>
          </a:p>
          <a:p>
            <a:pPr lvl="1"/>
            <a:r>
              <a:rPr lang="en-GB" dirty="0" err="1"/>
              <a:t>There are values off the measurement scale</a:t>
            </a:r>
            <a:r>
              <a:rPr lang="en-GB" dirty="0"/>
              <a:t>, e.</a:t>
            </a:r>
            <a:r>
              <a:rPr lang="en-GB" dirty="0" err="1"/>
              <a:t>g. very low/high</a:t>
            </a:r>
            <a:r>
              <a:rPr lang="en-GB" dirty="0"/>
              <a:t>. In non-parametric analysis we replace them with random low/high values, since it is not the exact measurement that matters but the hierarchical ranking </a:t>
            </a:r>
          </a:p>
          <a:p>
            <a:pPr lvl="1"/>
            <a:r>
              <a:rPr lang="en-GB" dirty="0"/>
              <a:t>Population does not have a normal distribution and there is no possibility of transformation to a normal distribution (e.g. </a:t>
            </a:r>
            <a:r>
              <a:rPr lang="en-GB" dirty="0" err="1"/>
              <a:t>logarithmic</a:t>
            </a:r>
            <a:r>
              <a:rPr lang="en-GB" dirty="0"/>
              <a:t>)</a:t>
            </a:r>
          </a:p>
        </p:txBody>
      </p:sp>
      <p:pic>
        <p:nvPicPr>
          <p:cNvPr id="2" name="Εικόνα 1">
            <a:extLst>
              <a:ext uri="{FF2B5EF4-FFF2-40B4-BE49-F238E27FC236}">
                <a16:creationId xmlns:a16="http://schemas.microsoft.com/office/drawing/2014/main" id="{F0E01ACF-F8F9-B927-B49E-001EA2F21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150376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a:t>
            </a:r>
            <a:fld id="{EBBF779C-110A-4F06-AA47-4277FEACFCD3}" type="slidenum">
              <a:rPr lang="en-US"/>
              <a:t>111</a:t>
            </a:fld>
            <a:endParaRPr lang="en-US"/>
          </a:p>
        </p:txBody>
      </p:sp>
      <p:sp>
        <p:nvSpPr>
          <p:cNvPr id="178178" name="Rectangle 2"/>
          <p:cNvSpPr>
            <a:spLocks noGrp="1" noChangeArrowheads="1"/>
          </p:cNvSpPr>
          <p:nvPr>
            <p:ph type="title"/>
          </p:nvPr>
        </p:nvSpPr>
        <p:spPr>
          <a:xfrm>
            <a:off x="1919536" y="152400"/>
            <a:ext cx="8352928" cy="1188368"/>
          </a:xfrm>
        </p:spPr>
        <p:txBody>
          <a:bodyPr>
            <a:normAutofit fontScale="90000"/>
          </a:bodyPr>
          <a:lstStyle/>
          <a:p>
            <a:r>
              <a:rPr lang="el-GR" dirty="0" err="1"/>
              <a:t>Difficult</a:t>
            </a:r>
            <a:r>
              <a:rPr lang="en-US" dirty="0" err="1"/>
              <a:t>ies</a:t>
            </a:r>
            <a:r>
              <a:rPr lang="en-US" dirty="0"/>
              <a:t> in Choosing Between</a:t>
            </a:r>
            <a:r>
              <a:rPr lang="el-GR" dirty="0"/>
              <a:t> </a:t>
            </a:r>
            <a:r>
              <a:rPr lang="en-GB" dirty="0"/>
              <a:t>Parametric or Non-Parametric </a:t>
            </a:r>
            <a:r>
              <a:rPr lang="el-GR" dirty="0" err="1"/>
              <a:t>Analysis</a:t>
            </a:r>
            <a:endParaRPr lang="en-US" dirty="0"/>
          </a:p>
        </p:txBody>
      </p:sp>
      <p:sp>
        <p:nvSpPr>
          <p:cNvPr id="11" name="Content Placeholder 10"/>
          <p:cNvSpPr>
            <a:spLocks noGrp="1"/>
          </p:cNvSpPr>
          <p:nvPr>
            <p:ph sz="half" idx="1"/>
          </p:nvPr>
        </p:nvSpPr>
        <p:spPr>
          <a:xfrm>
            <a:off x="2135560" y="1412776"/>
            <a:ext cx="7920880" cy="5112568"/>
          </a:xfrm>
        </p:spPr>
        <p:txBody>
          <a:bodyPr>
            <a:normAutofit fontScale="92500" lnSpcReduction="10000"/>
          </a:bodyPr>
          <a:lstStyle/>
          <a:p>
            <a:r>
              <a:rPr lang="en-US" dirty="0" err="1"/>
              <a:t>When there are few data</a:t>
            </a:r>
            <a:r>
              <a:rPr lang="en-US" dirty="0"/>
              <a:t>, it is </a:t>
            </a:r>
            <a:r>
              <a:rPr lang="en-US" dirty="0" err="1"/>
              <a:t>more difficult to decide </a:t>
            </a:r>
            <a:r>
              <a:rPr lang="en-US" dirty="0"/>
              <a:t>(</a:t>
            </a:r>
            <a:r>
              <a:rPr lang="en-US" dirty="0" err="1"/>
              <a:t>e.</a:t>
            </a:r>
            <a:r>
              <a:rPr lang="en-US" dirty="0"/>
              <a:t>g. by </a:t>
            </a:r>
            <a:r>
              <a:rPr lang="en-US" dirty="0" err="1"/>
              <a:t>visual inspection</a:t>
            </a:r>
            <a:r>
              <a:rPr lang="en-US" dirty="0"/>
              <a:t>) </a:t>
            </a:r>
            <a:r>
              <a:rPr lang="en-US" dirty="0" err="1"/>
              <a:t>whether they follow a normal distribution</a:t>
            </a:r>
            <a:r>
              <a:rPr lang="en-US" dirty="0"/>
              <a:t>. </a:t>
            </a:r>
            <a:r>
              <a:rPr lang="en-US" dirty="0" err="1"/>
              <a:t>Formal normality tests </a:t>
            </a:r>
            <a:r>
              <a:rPr lang="en-US" dirty="0"/>
              <a:t>(</a:t>
            </a:r>
            <a:r>
              <a:rPr lang="en-US" dirty="0" err="1"/>
              <a:t>e.g. Kolmogorov-Smirnoff </a:t>
            </a:r>
            <a:r>
              <a:rPr lang="en-US" dirty="0"/>
              <a:t>test) </a:t>
            </a:r>
            <a:r>
              <a:rPr lang="en-US" dirty="0" err="1"/>
              <a:t>may have reduced power to detect normal and non-normal distributions.</a:t>
            </a:r>
          </a:p>
          <a:p>
            <a:pPr lvl="1"/>
            <a:r>
              <a:rPr lang="en-US" dirty="0"/>
              <a:t>Often we choose non-parametric methods in cases of small samples (</a:t>
            </a:r>
            <a:r>
              <a:rPr lang="en-GB" dirty="0"/>
              <a:t>n &lt; 6</a:t>
            </a:r>
            <a:r>
              <a:rPr lang="en-US" dirty="0"/>
              <a:t>). Choice does not affect the result so much if the sample is large enough (but subjective just how large is enough!)</a:t>
            </a:r>
          </a:p>
          <a:p>
            <a:r>
              <a:rPr lang="en-US" dirty="0" err="1"/>
              <a:t>It is useful to check previous data </a:t>
            </a:r>
            <a:r>
              <a:rPr lang="en-US" dirty="0"/>
              <a:t>(</a:t>
            </a:r>
            <a:r>
              <a:rPr lang="en-US" dirty="0" err="1"/>
              <a:t>from other surveys</a:t>
            </a:r>
            <a:r>
              <a:rPr lang="en-US" dirty="0"/>
              <a:t>)</a:t>
            </a:r>
            <a:r>
              <a:rPr lang="en-US" dirty="0" err="1"/>
              <a:t>. </a:t>
            </a:r>
            <a:r>
              <a:rPr lang="en-US" dirty="0"/>
              <a:t>The important thing is the distribution of the population, not the sample.  </a:t>
            </a:r>
          </a:p>
          <a:p>
            <a:r>
              <a:rPr lang="en-US" dirty="0"/>
              <a:t>Subjectivity about the most appropriate choice in case of doubt.</a:t>
            </a:r>
          </a:p>
        </p:txBody>
      </p:sp>
      <p:pic>
        <p:nvPicPr>
          <p:cNvPr id="2" name="Εικόνα 1">
            <a:extLst>
              <a:ext uri="{FF2B5EF4-FFF2-40B4-BE49-F238E27FC236}">
                <a16:creationId xmlns:a16="http://schemas.microsoft.com/office/drawing/2014/main" id="{CB2C1A58-6E91-1BC0-9538-24BC3CD218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576289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Statistical tests</a:t>
            </a:r>
            <a:endParaRPr lang="el-GR" dirty="0"/>
          </a:p>
        </p:txBody>
      </p:sp>
      <p:sp>
        <p:nvSpPr>
          <p:cNvPr id="3" name="Content Placeholder 2"/>
          <p:cNvSpPr>
            <a:spLocks noGrp="1"/>
          </p:cNvSpPr>
          <p:nvPr>
            <p:ph sz="quarter" idx="1"/>
          </p:nvPr>
        </p:nvSpPr>
        <p:spPr>
          <a:xfrm>
            <a:off x="1981200" y="1484784"/>
            <a:ext cx="7787208" cy="5184576"/>
          </a:xfrm>
        </p:spPr>
        <p:txBody>
          <a:bodyPr>
            <a:normAutofit fontScale="85000" lnSpcReduction="10000"/>
          </a:bodyPr>
          <a:lstStyle/>
          <a:p>
            <a:pPr marL="609600" indent="-609600">
              <a:defRPr/>
            </a:pPr>
            <a:r>
              <a:rPr lang="en-US" dirty="0" err="1"/>
              <a:t>There is at least </a:t>
            </a:r>
            <a:r>
              <a:rPr lang="en-US" dirty="0"/>
              <a:t>1 </a:t>
            </a:r>
            <a:r>
              <a:rPr lang="en-US" dirty="0" err="1"/>
              <a:t>corresponding non-parametric test for </a:t>
            </a:r>
            <a:r>
              <a:rPr lang="en-US" dirty="0"/>
              <a:t>each </a:t>
            </a:r>
            <a:r>
              <a:rPr lang="en-US" dirty="0" err="1"/>
              <a:t>parametric test</a:t>
            </a:r>
            <a:endParaRPr lang="en-US" dirty="0"/>
          </a:p>
          <a:p>
            <a:pPr marL="609600" indent="-609600">
              <a:defRPr/>
            </a:pPr>
            <a:endParaRPr lang="en-US" sz="1400" dirty="0"/>
          </a:p>
          <a:p>
            <a:pPr marL="609600" indent="-609600">
              <a:defRPr/>
            </a:pPr>
            <a:r>
              <a:rPr lang="en-US" dirty="0" err="1"/>
              <a:t>Categories</a:t>
            </a:r>
            <a:r>
              <a:rPr lang="en-US" dirty="0"/>
              <a:t>: </a:t>
            </a:r>
          </a:p>
          <a:p>
            <a:pPr marL="990600" lvl="1" indent="-533400">
              <a:buFontTx/>
              <a:buAutoNum type="arabicPeriod"/>
              <a:defRPr/>
            </a:pPr>
            <a:r>
              <a:rPr lang="en-US" dirty="0"/>
              <a:t>Tests </a:t>
            </a:r>
            <a:r>
              <a:rPr lang="en-US" dirty="0" err="1"/>
              <a:t>comparing </a:t>
            </a:r>
            <a:r>
              <a:rPr lang="en-GB" dirty="0"/>
              <a:t>groups </a:t>
            </a:r>
            <a:r>
              <a:rPr lang="en-US" dirty="0"/>
              <a:t>(</a:t>
            </a:r>
            <a:r>
              <a:rPr lang="en-US" dirty="0" err="1"/>
              <a:t>independent samples</a:t>
            </a:r>
            <a:r>
              <a:rPr lang="en-US" dirty="0"/>
              <a:t>)</a:t>
            </a:r>
          </a:p>
          <a:p>
            <a:pPr marL="990600" lvl="1" indent="-533400">
              <a:buFontTx/>
              <a:buAutoNum type="arabicPeriod"/>
              <a:defRPr/>
            </a:pPr>
            <a:r>
              <a:rPr lang="en-US" dirty="0"/>
              <a:t>Tests </a:t>
            </a:r>
            <a:r>
              <a:rPr lang="en-US" dirty="0" err="1"/>
              <a:t>comparing variables </a:t>
            </a:r>
            <a:r>
              <a:rPr lang="en-US" dirty="0"/>
              <a:t>(</a:t>
            </a:r>
            <a:r>
              <a:rPr lang="en-US" dirty="0" err="1"/>
              <a:t>dependent samples</a:t>
            </a:r>
            <a:r>
              <a:rPr lang="en-US" dirty="0"/>
              <a:t>)</a:t>
            </a:r>
          </a:p>
          <a:p>
            <a:pPr marL="990600" lvl="1" indent="-533400">
              <a:buFontTx/>
              <a:buAutoNum type="arabicPeriod"/>
              <a:defRPr/>
            </a:pPr>
            <a:r>
              <a:rPr lang="en-US" dirty="0"/>
              <a:t>Tests </a:t>
            </a:r>
            <a:r>
              <a:rPr lang="en-US" dirty="0" err="1"/>
              <a:t>of relationship between variables </a:t>
            </a:r>
            <a:r>
              <a:rPr lang="en-US" dirty="0"/>
              <a:t>(</a:t>
            </a:r>
            <a:r>
              <a:rPr lang="en-US" dirty="0" err="1"/>
              <a:t>correlation</a:t>
            </a:r>
            <a:r>
              <a:rPr lang="en-US" dirty="0"/>
              <a:t>)</a:t>
            </a:r>
          </a:p>
          <a:p>
            <a:pPr marL="609600" indent="-609600">
              <a:defRPr/>
            </a:pPr>
            <a:endParaRPr lang="en-US" sz="1400" dirty="0"/>
          </a:p>
          <a:p>
            <a:pPr marL="609600" indent="-609600">
              <a:defRPr/>
            </a:pPr>
            <a:r>
              <a:rPr lang="en-US" b="1" dirty="0"/>
              <a:t>Note</a:t>
            </a:r>
            <a:r>
              <a:rPr lang="en-US" dirty="0"/>
              <a:t>: Despite the advantages of non-parametric analysis (such as cases where the distribution in the population is unknown), there are also disadvantages:</a:t>
            </a:r>
          </a:p>
          <a:p>
            <a:pPr marL="975360" lvl="1" indent="-609600">
              <a:defRPr/>
            </a:pPr>
            <a:r>
              <a:rPr lang="en-GB" dirty="0" err="1"/>
              <a:t>Lower statistical power </a:t>
            </a:r>
            <a:r>
              <a:rPr lang="en-GB" dirty="0"/>
              <a:t>(1-b). </a:t>
            </a:r>
            <a:r>
              <a:rPr lang="en-GB" dirty="0" err="1"/>
              <a:t>e.g. we would need a larger sample to achieve the same power with a parametric analysis</a:t>
            </a:r>
            <a:endParaRPr lang="en-US" dirty="0"/>
          </a:p>
          <a:p>
            <a:pPr marL="975360" lvl="1" indent="-609600">
              <a:defRPr/>
            </a:pPr>
            <a:r>
              <a:rPr lang="en-US" dirty="0" err="1"/>
              <a:t>Difficulties of interpretation </a:t>
            </a:r>
            <a:r>
              <a:rPr lang="en-US" dirty="0"/>
              <a:t>(</a:t>
            </a:r>
            <a:r>
              <a:rPr lang="en-US" dirty="0" err="1"/>
              <a:t>e.g. </a:t>
            </a:r>
            <a:r>
              <a:rPr lang="en-US" dirty="0"/>
              <a:t>what is the meaning of a difference between ranks versus a difference in the unit of measurement of the variable of interest?)</a:t>
            </a:r>
          </a:p>
          <a:p>
            <a:pPr marL="609600" indent="-609600">
              <a:defRPr/>
            </a:pPr>
            <a:endParaRPr lang="en-US" dirty="0"/>
          </a:p>
        </p:txBody>
      </p:sp>
      <p:pic>
        <p:nvPicPr>
          <p:cNvPr id="4" name="Εικόνα 3">
            <a:extLst>
              <a:ext uri="{FF2B5EF4-FFF2-40B4-BE49-F238E27FC236}">
                <a16:creationId xmlns:a16="http://schemas.microsoft.com/office/drawing/2014/main" id="{1B989E34-4A0E-1A71-171A-28F2C5BC9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6788124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a:t>
            </a:r>
            <a:fld id="{EBBF779C-110A-4F06-AA47-4277FEACFCD3}" type="slidenum">
              <a:rPr lang="en-US"/>
              <a:t>113</a:t>
            </a:fld>
            <a:endParaRPr lang="en-US"/>
          </a:p>
        </p:txBody>
      </p:sp>
      <p:sp>
        <p:nvSpPr>
          <p:cNvPr id="178178" name="Rectangle 2"/>
          <p:cNvSpPr>
            <a:spLocks noGrp="1" noChangeArrowheads="1"/>
          </p:cNvSpPr>
          <p:nvPr>
            <p:ph type="title"/>
          </p:nvPr>
        </p:nvSpPr>
        <p:spPr>
          <a:xfrm>
            <a:off x="1919536" y="152400"/>
            <a:ext cx="8352928" cy="1188368"/>
          </a:xfrm>
        </p:spPr>
        <p:txBody>
          <a:bodyPr>
            <a:normAutofit/>
          </a:bodyPr>
          <a:lstStyle/>
          <a:p>
            <a:r>
              <a:rPr lang="en-GB" dirty="0"/>
              <a:t>Choice of Statistical Test</a:t>
            </a:r>
            <a:endParaRPr lang="en-US" dirty="0"/>
          </a:p>
        </p:txBody>
      </p:sp>
      <p:graphicFrame>
        <p:nvGraphicFramePr>
          <p:cNvPr id="6" name="Table 5"/>
          <p:cNvGraphicFramePr>
            <a:graphicFrameLocks noGrp="1"/>
          </p:cNvGraphicFramePr>
          <p:nvPr/>
        </p:nvGraphicFramePr>
        <p:xfrm>
          <a:off x="1991544" y="1412777"/>
          <a:ext cx="8208912" cy="5202899"/>
        </p:xfrm>
        <a:graphic>
          <a:graphicData uri="http://schemas.openxmlformats.org/drawingml/2006/table">
            <a:tbl>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212221">
                <a:tc>
                  <a:txBody>
                    <a:bodyPr/>
                    <a:lstStyle/>
                    <a:p>
                      <a:pPr algn="l"/>
                      <a:endParaRPr lang="en-US" sz="1400" dirty="0"/>
                    </a:p>
                  </a:txBody>
                  <a:tcPr marL="16520" marR="16520" marT="8260" marB="826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Type of Data</a:t>
                      </a:r>
                    </a:p>
                  </a:txBody>
                  <a:tcPr marL="16520" marR="16520" marT="8260" marB="826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l-GR" sz="1400" dirty="0"/>
                    </a:p>
                  </a:txBody>
                  <a:tcPr marL="16520" marR="16520" marT="8260" marB="826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7275">
                <a:tc>
                  <a:txBody>
                    <a:bodyPr/>
                    <a:lstStyle/>
                    <a:p>
                      <a:pPr algn="l"/>
                      <a:r>
                        <a:rPr lang="en-US" sz="1400" dirty="0"/>
                        <a:t>Goal</a:t>
                      </a:r>
                    </a:p>
                  </a:txBody>
                  <a:tcPr marL="16520" marR="16520" marT="8260" marB="8260">
                    <a:lnL>
                      <a:noFill/>
                    </a:lnL>
                    <a:lnR>
                      <a:noFill/>
                    </a:lnR>
                    <a:lnT w="12700" cap="flat" cmpd="sng" algn="ctr">
                      <a:solidFill>
                        <a:schemeClr val="tx1"/>
                      </a:solidFill>
                      <a:prstDash val="solid"/>
                      <a:round/>
                      <a:headEnd type="none" w="med" len="med"/>
                      <a:tailEnd type="none" w="med" len="med"/>
                    </a:lnT>
                    <a:lnB>
                      <a:noFill/>
                    </a:lnB>
                  </a:tcPr>
                </a:tc>
                <a:tc>
                  <a:txBody>
                    <a:bodyPr/>
                    <a:lstStyle/>
                    <a:p>
                      <a:pPr algn="l"/>
                      <a:r>
                        <a:rPr lang="en-US" sz="1400" b="1" dirty="0"/>
                        <a:t>Measurement (from Gaussian Population)</a:t>
                      </a:r>
                      <a:endParaRPr lang="en-US" sz="1400" dirty="0"/>
                    </a:p>
                  </a:txBody>
                  <a:tcPr marL="16520" marR="16520" marT="8260" marB="8260">
                    <a:lnL>
                      <a:noFill/>
                    </a:lnL>
                    <a:lnR>
                      <a:noFill/>
                    </a:lnR>
                    <a:lnT w="12700" cap="flat" cmpd="sng" algn="ctr">
                      <a:solidFill>
                        <a:schemeClr val="tx1"/>
                      </a:solidFill>
                      <a:prstDash val="solid"/>
                      <a:round/>
                      <a:headEnd type="none" w="med" len="med"/>
                      <a:tailEnd type="none" w="med" len="med"/>
                    </a:lnT>
                    <a:lnB>
                      <a:noFill/>
                    </a:lnB>
                  </a:tcPr>
                </a:tc>
                <a:tc>
                  <a:txBody>
                    <a:bodyPr/>
                    <a:lstStyle/>
                    <a:p>
                      <a:pPr algn="l"/>
                      <a:r>
                        <a:rPr lang="en-US" sz="1400" b="1" dirty="0"/>
                        <a:t>Rank, Score, or Measurement (from Non- Gaussian Population)</a:t>
                      </a:r>
                      <a:endParaRPr lang="en-US" sz="1400" dirty="0"/>
                    </a:p>
                  </a:txBody>
                  <a:tcPr marL="16520" marR="16520" marT="8260" marB="8260">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247488">
                <a:tc>
                  <a:txBody>
                    <a:bodyPr/>
                    <a:lstStyle/>
                    <a:p>
                      <a:pPr algn="l"/>
                      <a:r>
                        <a:rPr lang="en-US" sz="1400" b="1" dirty="0"/>
                        <a:t>Describe one group</a:t>
                      </a:r>
                      <a:endParaRPr lang="en-US" sz="1400" dirty="0"/>
                    </a:p>
                  </a:txBody>
                  <a:tcPr marL="16520" marR="16520" marT="8260" marB="8260">
                    <a:lnL>
                      <a:noFill/>
                    </a:lnL>
                    <a:lnR>
                      <a:noFill/>
                    </a:lnR>
                    <a:lnT>
                      <a:noFill/>
                    </a:lnT>
                    <a:lnB>
                      <a:noFill/>
                    </a:lnB>
                  </a:tcPr>
                </a:tc>
                <a:tc>
                  <a:txBody>
                    <a:bodyPr/>
                    <a:lstStyle/>
                    <a:p>
                      <a:pPr algn="l"/>
                      <a:r>
                        <a:rPr lang="en-US" sz="1400" dirty="0"/>
                        <a:t>Mean, SD</a:t>
                      </a:r>
                    </a:p>
                  </a:txBody>
                  <a:tcPr marL="16520" marR="16520" marT="8260" marB="8260">
                    <a:lnL>
                      <a:noFill/>
                    </a:lnL>
                    <a:lnR>
                      <a:noFill/>
                    </a:lnR>
                    <a:lnT>
                      <a:noFill/>
                    </a:lnT>
                    <a:lnB>
                      <a:noFill/>
                    </a:lnB>
                  </a:tcPr>
                </a:tc>
                <a:tc>
                  <a:txBody>
                    <a:bodyPr/>
                    <a:lstStyle/>
                    <a:p>
                      <a:pPr algn="l"/>
                      <a:r>
                        <a:rPr lang="en-US" sz="1400"/>
                        <a:t>Median, interquartile range</a:t>
                      </a:r>
                    </a:p>
                  </a:txBody>
                  <a:tcPr marL="16520" marR="16520" marT="8260" marB="8260">
                    <a:lnL>
                      <a:noFill/>
                    </a:lnL>
                    <a:lnR>
                      <a:noFill/>
                    </a:lnR>
                    <a:lnT>
                      <a:noFill/>
                    </a:lnT>
                    <a:lnB>
                      <a:noFill/>
                    </a:lnB>
                  </a:tcPr>
                </a:tc>
                <a:extLst>
                  <a:ext uri="{0D108BD9-81ED-4DB2-BD59-A6C34878D82A}">
                    <a16:rowId xmlns:a16="http://schemas.microsoft.com/office/drawing/2014/main" val="10002"/>
                  </a:ext>
                </a:extLst>
              </a:tr>
              <a:tr h="418825">
                <a:tc>
                  <a:txBody>
                    <a:bodyPr/>
                    <a:lstStyle/>
                    <a:p>
                      <a:pPr algn="l"/>
                      <a:r>
                        <a:rPr lang="en-US" sz="1400" b="1"/>
                        <a:t>Compare one group to a hypothetical value</a:t>
                      </a:r>
                      <a:endParaRPr lang="en-US" sz="1400"/>
                    </a:p>
                  </a:txBody>
                  <a:tcPr marL="16520" marR="16520" marT="8260" marB="8260">
                    <a:lnL>
                      <a:noFill/>
                    </a:lnL>
                    <a:lnR>
                      <a:noFill/>
                    </a:lnR>
                    <a:lnT>
                      <a:noFill/>
                    </a:lnT>
                    <a:lnB>
                      <a:noFill/>
                    </a:lnB>
                  </a:tcPr>
                </a:tc>
                <a:tc>
                  <a:txBody>
                    <a:bodyPr/>
                    <a:lstStyle/>
                    <a:p>
                      <a:pPr algn="l"/>
                      <a:r>
                        <a:rPr lang="en-US" sz="1400"/>
                        <a:t>one-sample </a:t>
                      </a:r>
                      <a:r>
                        <a:rPr lang="en-US" sz="1400" i="1"/>
                        <a:t>t </a:t>
                      </a:r>
                      <a:r>
                        <a:rPr lang="en-US" sz="1400"/>
                        <a:t>test</a:t>
                      </a:r>
                    </a:p>
                  </a:txBody>
                  <a:tcPr marL="16520" marR="16520" marT="8260" marB="8260">
                    <a:lnL>
                      <a:noFill/>
                    </a:lnL>
                    <a:lnR>
                      <a:noFill/>
                    </a:lnR>
                    <a:lnT>
                      <a:noFill/>
                    </a:lnT>
                    <a:lnB>
                      <a:noFill/>
                    </a:lnB>
                  </a:tcPr>
                </a:tc>
                <a:tc>
                  <a:txBody>
                    <a:bodyPr/>
                    <a:lstStyle/>
                    <a:p>
                      <a:pPr algn="l"/>
                      <a:r>
                        <a:rPr lang="en-US" sz="1400"/>
                        <a:t>Wilcoxon test</a:t>
                      </a:r>
                    </a:p>
                  </a:txBody>
                  <a:tcPr marL="16520" marR="16520" marT="8260" marB="8260">
                    <a:lnL>
                      <a:noFill/>
                    </a:lnL>
                    <a:lnR>
                      <a:noFill/>
                    </a:lnR>
                    <a:lnT>
                      <a:noFill/>
                    </a:lnT>
                    <a:lnB>
                      <a:noFill/>
                    </a:lnB>
                  </a:tcPr>
                </a:tc>
                <a:extLst>
                  <a:ext uri="{0D108BD9-81ED-4DB2-BD59-A6C34878D82A}">
                    <a16:rowId xmlns:a16="http://schemas.microsoft.com/office/drawing/2014/main" val="10003"/>
                  </a:ext>
                </a:extLst>
              </a:tr>
              <a:tr h="405403">
                <a:tc>
                  <a:txBody>
                    <a:bodyPr/>
                    <a:lstStyle/>
                    <a:p>
                      <a:pPr algn="l"/>
                      <a:r>
                        <a:rPr lang="en-US" sz="1400" b="1"/>
                        <a:t>Compare two unpaired groups</a:t>
                      </a:r>
                      <a:endParaRPr lang="en-US" sz="1400"/>
                    </a:p>
                  </a:txBody>
                  <a:tcPr marL="16520" marR="16520" marT="8260" marB="8260">
                    <a:lnL>
                      <a:noFill/>
                    </a:lnL>
                    <a:lnR>
                      <a:noFill/>
                    </a:lnR>
                    <a:lnT>
                      <a:noFill/>
                    </a:lnT>
                    <a:lnB>
                      <a:noFill/>
                    </a:lnB>
                  </a:tcPr>
                </a:tc>
                <a:tc>
                  <a:txBody>
                    <a:bodyPr/>
                    <a:lstStyle/>
                    <a:p>
                      <a:pPr algn="l"/>
                      <a:r>
                        <a:rPr lang="en-US" sz="1400"/>
                        <a:t>Unpaired </a:t>
                      </a:r>
                      <a:r>
                        <a:rPr lang="en-US" sz="1400" i="1"/>
                        <a:t>t </a:t>
                      </a:r>
                      <a:r>
                        <a:rPr lang="en-US" sz="1400"/>
                        <a:t>test</a:t>
                      </a:r>
                    </a:p>
                  </a:txBody>
                  <a:tcPr marL="16520" marR="16520" marT="8260" marB="8260">
                    <a:lnL>
                      <a:noFill/>
                    </a:lnL>
                    <a:lnR>
                      <a:noFill/>
                    </a:lnR>
                    <a:lnT>
                      <a:noFill/>
                    </a:lnT>
                    <a:lnB>
                      <a:noFill/>
                    </a:lnB>
                  </a:tcPr>
                </a:tc>
                <a:tc>
                  <a:txBody>
                    <a:bodyPr/>
                    <a:lstStyle/>
                    <a:p>
                      <a:pPr algn="l"/>
                      <a:r>
                        <a:rPr lang="en-US" sz="1400"/>
                        <a:t>Mann-Whitney test</a:t>
                      </a:r>
                    </a:p>
                  </a:txBody>
                  <a:tcPr marL="16520" marR="16520" marT="8260" marB="8260">
                    <a:lnL>
                      <a:noFill/>
                    </a:lnL>
                    <a:lnR>
                      <a:noFill/>
                    </a:lnR>
                    <a:lnT>
                      <a:noFill/>
                    </a:lnT>
                    <a:lnB>
                      <a:noFill/>
                    </a:lnB>
                  </a:tcPr>
                </a:tc>
                <a:extLst>
                  <a:ext uri="{0D108BD9-81ED-4DB2-BD59-A6C34878D82A}">
                    <a16:rowId xmlns:a16="http://schemas.microsoft.com/office/drawing/2014/main" val="10004"/>
                  </a:ext>
                </a:extLst>
              </a:tr>
              <a:tr h="418825">
                <a:tc>
                  <a:txBody>
                    <a:bodyPr/>
                    <a:lstStyle/>
                    <a:p>
                      <a:pPr algn="l"/>
                      <a:r>
                        <a:rPr lang="en-US" sz="1400" b="1" dirty="0"/>
                        <a:t>Compare two paired groups</a:t>
                      </a:r>
                      <a:endParaRPr lang="en-US" sz="1400" dirty="0"/>
                    </a:p>
                  </a:txBody>
                  <a:tcPr marL="16520" marR="16520" marT="8260" marB="8260">
                    <a:lnL>
                      <a:noFill/>
                    </a:lnL>
                    <a:lnR>
                      <a:noFill/>
                    </a:lnR>
                    <a:lnT>
                      <a:noFill/>
                    </a:lnT>
                    <a:lnB>
                      <a:noFill/>
                    </a:lnB>
                  </a:tcPr>
                </a:tc>
                <a:tc>
                  <a:txBody>
                    <a:bodyPr/>
                    <a:lstStyle/>
                    <a:p>
                      <a:pPr algn="l"/>
                      <a:r>
                        <a:rPr lang="en-US" sz="1400"/>
                        <a:t>Paired </a:t>
                      </a:r>
                      <a:r>
                        <a:rPr lang="en-US" sz="1400" i="1"/>
                        <a:t>t </a:t>
                      </a:r>
                      <a:r>
                        <a:rPr lang="en-US" sz="1400"/>
                        <a:t>test</a:t>
                      </a:r>
                    </a:p>
                  </a:txBody>
                  <a:tcPr marL="16520" marR="16520" marT="8260" marB="8260">
                    <a:lnL>
                      <a:noFill/>
                    </a:lnL>
                    <a:lnR>
                      <a:noFill/>
                    </a:lnR>
                    <a:lnT>
                      <a:noFill/>
                    </a:lnT>
                    <a:lnB>
                      <a:noFill/>
                    </a:lnB>
                  </a:tcPr>
                </a:tc>
                <a:tc>
                  <a:txBody>
                    <a:bodyPr/>
                    <a:lstStyle/>
                    <a:p>
                      <a:pPr algn="l"/>
                      <a:r>
                        <a:rPr lang="en-US" sz="1400"/>
                        <a:t>Wilcoxon test</a:t>
                      </a:r>
                    </a:p>
                  </a:txBody>
                  <a:tcPr marL="16520" marR="16520" marT="8260" marB="8260">
                    <a:lnL>
                      <a:noFill/>
                    </a:lnL>
                    <a:lnR>
                      <a:noFill/>
                    </a:lnR>
                    <a:lnT>
                      <a:noFill/>
                    </a:lnT>
                    <a:lnB>
                      <a:noFill/>
                    </a:lnB>
                  </a:tcPr>
                </a:tc>
                <a:extLst>
                  <a:ext uri="{0D108BD9-81ED-4DB2-BD59-A6C34878D82A}">
                    <a16:rowId xmlns:a16="http://schemas.microsoft.com/office/drawing/2014/main" val="10005"/>
                  </a:ext>
                </a:extLst>
              </a:tr>
              <a:tr h="405403">
                <a:tc>
                  <a:txBody>
                    <a:bodyPr/>
                    <a:lstStyle/>
                    <a:p>
                      <a:pPr algn="l"/>
                      <a:r>
                        <a:rPr lang="en-US" sz="1400" b="1"/>
                        <a:t>Compare three or more unmatched groups</a:t>
                      </a:r>
                      <a:endParaRPr lang="en-US" sz="1400"/>
                    </a:p>
                  </a:txBody>
                  <a:tcPr marL="16520" marR="16520" marT="8260" marB="8260">
                    <a:lnL>
                      <a:noFill/>
                    </a:lnL>
                    <a:lnR>
                      <a:noFill/>
                    </a:lnR>
                    <a:lnT>
                      <a:noFill/>
                    </a:lnT>
                    <a:lnB>
                      <a:noFill/>
                    </a:lnB>
                  </a:tcPr>
                </a:tc>
                <a:tc>
                  <a:txBody>
                    <a:bodyPr/>
                    <a:lstStyle/>
                    <a:p>
                      <a:pPr algn="l"/>
                      <a:r>
                        <a:rPr lang="en-US" sz="1400"/>
                        <a:t>one-way ANOVA</a:t>
                      </a:r>
                    </a:p>
                  </a:txBody>
                  <a:tcPr marL="16520" marR="16520" marT="8260" marB="8260">
                    <a:lnL>
                      <a:noFill/>
                    </a:lnL>
                    <a:lnR>
                      <a:noFill/>
                    </a:lnR>
                    <a:lnT>
                      <a:noFill/>
                    </a:lnT>
                    <a:lnB>
                      <a:noFill/>
                    </a:lnB>
                  </a:tcPr>
                </a:tc>
                <a:tc>
                  <a:txBody>
                    <a:bodyPr/>
                    <a:lstStyle/>
                    <a:p>
                      <a:pPr algn="l"/>
                      <a:r>
                        <a:rPr lang="en-US" sz="1400"/>
                        <a:t>Kruskal-Wallis test</a:t>
                      </a:r>
                    </a:p>
                  </a:txBody>
                  <a:tcPr marL="16520" marR="16520" marT="8260" marB="8260">
                    <a:lnL>
                      <a:noFill/>
                    </a:lnL>
                    <a:lnR>
                      <a:noFill/>
                    </a:lnR>
                    <a:lnT>
                      <a:noFill/>
                    </a:lnT>
                    <a:lnB>
                      <a:noFill/>
                    </a:lnB>
                  </a:tcPr>
                </a:tc>
                <a:extLst>
                  <a:ext uri="{0D108BD9-81ED-4DB2-BD59-A6C34878D82A}">
                    <a16:rowId xmlns:a16="http://schemas.microsoft.com/office/drawing/2014/main" val="10006"/>
                  </a:ext>
                </a:extLst>
              </a:tr>
              <a:tr h="418825">
                <a:tc>
                  <a:txBody>
                    <a:bodyPr/>
                    <a:lstStyle/>
                    <a:p>
                      <a:pPr algn="l"/>
                      <a:r>
                        <a:rPr lang="en-US" sz="1400" b="1"/>
                        <a:t>Compare three or more matched groups</a:t>
                      </a:r>
                      <a:endParaRPr lang="en-US" sz="1400"/>
                    </a:p>
                  </a:txBody>
                  <a:tcPr marL="16520" marR="16520" marT="8260" marB="8260">
                    <a:lnL>
                      <a:noFill/>
                    </a:lnL>
                    <a:lnR>
                      <a:noFill/>
                    </a:lnR>
                    <a:lnT>
                      <a:noFill/>
                    </a:lnT>
                    <a:lnB>
                      <a:noFill/>
                    </a:lnB>
                  </a:tcPr>
                </a:tc>
                <a:tc>
                  <a:txBody>
                    <a:bodyPr/>
                    <a:lstStyle/>
                    <a:p>
                      <a:pPr algn="l"/>
                      <a:r>
                        <a:rPr lang="en-US" sz="1400"/>
                        <a:t>Repeated-measures ANOVA</a:t>
                      </a:r>
                    </a:p>
                  </a:txBody>
                  <a:tcPr marL="16520" marR="16520" marT="8260" marB="8260">
                    <a:lnL>
                      <a:noFill/>
                    </a:lnL>
                    <a:lnR>
                      <a:noFill/>
                    </a:lnR>
                    <a:lnT>
                      <a:noFill/>
                    </a:lnT>
                    <a:lnB>
                      <a:noFill/>
                    </a:lnB>
                  </a:tcPr>
                </a:tc>
                <a:tc>
                  <a:txBody>
                    <a:bodyPr/>
                    <a:lstStyle/>
                    <a:p>
                      <a:pPr algn="l"/>
                      <a:r>
                        <a:rPr lang="en-US" sz="1400"/>
                        <a:t>Friedman test</a:t>
                      </a:r>
                    </a:p>
                  </a:txBody>
                  <a:tcPr marL="16520" marR="16520" marT="8260" marB="8260">
                    <a:lnL>
                      <a:noFill/>
                    </a:lnL>
                    <a:lnR>
                      <a:noFill/>
                    </a:lnR>
                    <a:lnT>
                      <a:noFill/>
                    </a:lnT>
                    <a:lnB>
                      <a:noFill/>
                    </a:lnB>
                  </a:tcPr>
                </a:tc>
                <a:extLst>
                  <a:ext uri="{0D108BD9-81ED-4DB2-BD59-A6C34878D82A}">
                    <a16:rowId xmlns:a16="http://schemas.microsoft.com/office/drawing/2014/main" val="10007"/>
                  </a:ext>
                </a:extLst>
              </a:tr>
              <a:tr h="475938">
                <a:tc>
                  <a:txBody>
                    <a:bodyPr/>
                    <a:lstStyle/>
                    <a:p>
                      <a:pPr algn="l"/>
                      <a:r>
                        <a:rPr lang="en-US" sz="1400" b="1"/>
                        <a:t>Quantify association between two variables</a:t>
                      </a:r>
                      <a:endParaRPr lang="en-US" sz="1400"/>
                    </a:p>
                  </a:txBody>
                  <a:tcPr marL="16520" marR="16520" marT="8260" marB="8260">
                    <a:lnL>
                      <a:noFill/>
                    </a:lnL>
                    <a:lnR>
                      <a:noFill/>
                    </a:lnR>
                    <a:lnT>
                      <a:noFill/>
                    </a:lnT>
                    <a:lnB>
                      <a:noFill/>
                    </a:lnB>
                  </a:tcPr>
                </a:tc>
                <a:tc>
                  <a:txBody>
                    <a:bodyPr/>
                    <a:lstStyle/>
                    <a:p>
                      <a:pPr algn="l"/>
                      <a:r>
                        <a:rPr lang="en-US" sz="1400"/>
                        <a:t>Pearson correlation</a:t>
                      </a:r>
                    </a:p>
                  </a:txBody>
                  <a:tcPr marL="16520" marR="16520" marT="8260" marB="8260">
                    <a:lnL>
                      <a:noFill/>
                    </a:lnL>
                    <a:lnR>
                      <a:noFill/>
                    </a:lnR>
                    <a:lnT>
                      <a:noFill/>
                    </a:lnT>
                    <a:lnB>
                      <a:noFill/>
                    </a:lnB>
                  </a:tcPr>
                </a:tc>
                <a:tc>
                  <a:txBody>
                    <a:bodyPr/>
                    <a:lstStyle/>
                    <a:p>
                      <a:pPr algn="l"/>
                      <a:r>
                        <a:rPr lang="en-US" sz="1400"/>
                        <a:t>Spearman correlation</a:t>
                      </a:r>
                    </a:p>
                  </a:txBody>
                  <a:tcPr marL="16520" marR="16520" marT="8260" marB="8260">
                    <a:lnL>
                      <a:noFill/>
                    </a:lnL>
                    <a:lnR>
                      <a:noFill/>
                    </a:lnR>
                    <a:lnT>
                      <a:noFill/>
                    </a:lnT>
                    <a:lnB>
                      <a:noFill/>
                    </a:lnB>
                  </a:tcPr>
                </a:tc>
                <a:extLst>
                  <a:ext uri="{0D108BD9-81ED-4DB2-BD59-A6C34878D82A}">
                    <a16:rowId xmlns:a16="http://schemas.microsoft.com/office/drawing/2014/main" val="10008"/>
                  </a:ext>
                </a:extLst>
              </a:tr>
              <a:tr h="598586">
                <a:tc>
                  <a:txBody>
                    <a:bodyPr/>
                    <a:lstStyle/>
                    <a:p>
                      <a:pPr algn="l"/>
                      <a:r>
                        <a:rPr lang="en-US" sz="1400" b="1"/>
                        <a:t>Predict value from another measured variable</a:t>
                      </a:r>
                      <a:endParaRPr lang="en-US" sz="1400"/>
                    </a:p>
                  </a:txBody>
                  <a:tcPr marL="16520" marR="16520" marT="8260" marB="8260">
                    <a:lnL>
                      <a:noFill/>
                    </a:lnL>
                    <a:lnR>
                      <a:noFill/>
                    </a:lnR>
                    <a:lnT>
                      <a:noFill/>
                    </a:lnT>
                    <a:lnB>
                      <a:noFill/>
                    </a:lnB>
                  </a:tcPr>
                </a:tc>
                <a:tc>
                  <a:txBody>
                    <a:bodyPr/>
                    <a:lstStyle/>
                    <a:p>
                      <a:pPr algn="l"/>
                      <a:r>
                        <a:rPr lang="en-US" sz="1400"/>
                        <a:t>Simple linear regression</a:t>
                      </a:r>
                      <a:br>
                        <a:rPr lang="en-US" sz="1400"/>
                      </a:br>
                      <a:r>
                        <a:rPr lang="en-US" sz="1400"/>
                        <a:t>or</a:t>
                      </a:r>
                      <a:br>
                        <a:rPr lang="en-US" sz="1400"/>
                      </a:br>
                      <a:r>
                        <a:rPr lang="en-US" sz="1400"/>
                        <a:t>nonlinear regression</a:t>
                      </a:r>
                    </a:p>
                  </a:txBody>
                  <a:tcPr marL="16520" marR="16520" marT="8260" marB="8260">
                    <a:lnL>
                      <a:noFill/>
                    </a:lnL>
                    <a:lnR>
                      <a:noFill/>
                    </a:lnR>
                    <a:lnT>
                      <a:noFill/>
                    </a:lnT>
                    <a:lnB>
                      <a:noFill/>
                    </a:lnB>
                  </a:tcPr>
                </a:tc>
                <a:tc>
                  <a:txBody>
                    <a:bodyPr/>
                    <a:lstStyle/>
                    <a:p>
                      <a:pPr algn="l"/>
                      <a:r>
                        <a:rPr lang="en-US" sz="1400"/>
                        <a:t>Nonparametric regression**</a:t>
                      </a:r>
                    </a:p>
                  </a:txBody>
                  <a:tcPr marL="16520" marR="16520" marT="8260" marB="8260">
                    <a:lnL>
                      <a:noFill/>
                    </a:lnL>
                    <a:lnR>
                      <a:noFill/>
                    </a:lnR>
                    <a:lnT>
                      <a:noFill/>
                    </a:lnT>
                    <a:lnB>
                      <a:noFill/>
                    </a:lnB>
                  </a:tcPr>
                </a:tc>
                <a:extLst>
                  <a:ext uri="{0D108BD9-81ED-4DB2-BD59-A6C34878D82A}">
                    <a16:rowId xmlns:a16="http://schemas.microsoft.com/office/drawing/2014/main" val="10009"/>
                  </a:ext>
                </a:extLst>
              </a:tr>
              <a:tr h="791770">
                <a:tc>
                  <a:txBody>
                    <a:bodyPr/>
                    <a:lstStyle/>
                    <a:p>
                      <a:pPr algn="l"/>
                      <a:r>
                        <a:rPr lang="en-US" sz="1400" b="1" dirty="0"/>
                        <a:t>Predict value from several measured or binomial variables</a:t>
                      </a:r>
                      <a:endParaRPr lang="en-US" sz="1400" dirty="0"/>
                    </a:p>
                  </a:txBody>
                  <a:tcPr marL="16520" marR="16520" marT="8260" marB="8260">
                    <a:lnL>
                      <a:noFill/>
                    </a:lnL>
                    <a:lnR>
                      <a:noFill/>
                    </a:lnR>
                    <a:lnT>
                      <a:noFill/>
                    </a:lnT>
                    <a:lnB>
                      <a:noFill/>
                    </a:lnB>
                  </a:tcPr>
                </a:tc>
                <a:tc>
                  <a:txBody>
                    <a:bodyPr/>
                    <a:lstStyle/>
                    <a:p>
                      <a:pPr algn="l"/>
                      <a:r>
                        <a:rPr lang="en-US" sz="1400" dirty="0"/>
                        <a:t>Multiple linear regression*</a:t>
                      </a:r>
                      <a:br>
                        <a:rPr lang="en-US" sz="1400" dirty="0"/>
                      </a:br>
                      <a:r>
                        <a:rPr lang="en-US" sz="1400" dirty="0"/>
                        <a:t>or</a:t>
                      </a:r>
                      <a:br>
                        <a:rPr lang="en-US" sz="1400" dirty="0"/>
                      </a:br>
                      <a:r>
                        <a:rPr lang="en-US" sz="1400" dirty="0"/>
                        <a:t>Multiple nonlinear regression**</a:t>
                      </a:r>
                    </a:p>
                  </a:txBody>
                  <a:tcPr marL="16520" marR="16520" marT="8260" marB="8260">
                    <a:lnL>
                      <a:noFill/>
                    </a:lnL>
                    <a:lnR>
                      <a:noFill/>
                    </a:lnR>
                    <a:lnT>
                      <a:noFill/>
                    </a:lnT>
                    <a:lnB>
                      <a:noFill/>
                    </a:lnB>
                  </a:tcPr>
                </a:tc>
                <a:tc>
                  <a:txBody>
                    <a:bodyPr/>
                    <a:lstStyle/>
                    <a:p>
                      <a:pPr algn="l"/>
                      <a:endParaRPr lang="en-US" sz="1400" dirty="0"/>
                    </a:p>
                  </a:txBody>
                  <a:tcPr marL="16520" marR="16520" marT="8260" marB="8260">
                    <a:lnL>
                      <a:noFill/>
                    </a:lnL>
                    <a:lnR>
                      <a:noFill/>
                    </a:lnR>
                    <a:lnT>
                      <a:noFill/>
                    </a:lnT>
                    <a:lnB>
                      <a:noFill/>
                    </a:lnB>
                  </a:tcPr>
                </a:tc>
                <a:extLst>
                  <a:ext uri="{0D108BD9-81ED-4DB2-BD59-A6C34878D82A}">
                    <a16:rowId xmlns:a16="http://schemas.microsoft.com/office/drawing/2014/main" val="10010"/>
                  </a:ext>
                </a:extLst>
              </a:tr>
            </a:tbl>
          </a:graphicData>
        </a:graphic>
      </p:graphicFrame>
      <p:pic>
        <p:nvPicPr>
          <p:cNvPr id="2" name="Εικόνα 1">
            <a:extLst>
              <a:ext uri="{FF2B5EF4-FFF2-40B4-BE49-F238E27FC236}">
                <a16:creationId xmlns:a16="http://schemas.microsoft.com/office/drawing/2014/main" id="{C07F5943-4FAB-14F1-3F74-9F89CD7C6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092765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err="1"/>
              <a:t>Test</a:t>
            </a:r>
            <a:r>
              <a:rPr lang="en-US" b="1" dirty="0" err="1"/>
              <a:t>ing</a:t>
            </a:r>
            <a:r>
              <a:rPr lang="el-GR" b="1" dirty="0"/>
              <a:t> </a:t>
            </a:r>
            <a:r>
              <a:rPr lang="en-US" b="1" dirty="0"/>
              <a:t>N</a:t>
            </a:r>
            <a:r>
              <a:rPr lang="el-GR" b="1" dirty="0" err="1"/>
              <a:t>ormality</a:t>
            </a:r>
            <a:r>
              <a:rPr lang="el-GR" b="1" dirty="0"/>
              <a:t> of </a:t>
            </a:r>
            <a:r>
              <a:rPr lang="en-US" b="1" dirty="0"/>
              <a:t>D</a:t>
            </a:r>
            <a:r>
              <a:rPr lang="el-GR" b="1" dirty="0" err="1"/>
              <a:t>istribution</a:t>
            </a:r>
            <a:r>
              <a:rPr lang="el-GR" b="1" dirty="0"/>
              <a:t> in </a:t>
            </a:r>
            <a:r>
              <a:rPr lang="en-US" b="1" dirty="0"/>
              <a:t>SPSS</a:t>
            </a:r>
          </a:p>
        </p:txBody>
      </p:sp>
      <p:sp>
        <p:nvSpPr>
          <p:cNvPr id="3" name="Content Placeholder 2"/>
          <p:cNvSpPr>
            <a:spLocks noGrp="1"/>
          </p:cNvSpPr>
          <p:nvPr>
            <p:ph sz="quarter" idx="1"/>
          </p:nvPr>
        </p:nvSpPr>
        <p:spPr/>
        <p:txBody>
          <a:bodyPr>
            <a:normAutofit fontScale="92500" lnSpcReduction="20000"/>
          </a:bodyPr>
          <a:lstStyle/>
          <a:p>
            <a:r>
              <a:rPr lang="el-GR" dirty="0"/>
              <a:t>Frequency tables:</a:t>
            </a:r>
            <a:endParaRPr lang="en-US" dirty="0"/>
          </a:p>
          <a:p>
            <a:pPr lvl="1"/>
            <a:r>
              <a:rPr lang="en-US" dirty="0"/>
              <a:t>Analyze </a:t>
            </a:r>
            <a:r>
              <a:rPr lang="en-US" dirty="0">
                <a:sym typeface="Wingdings" panose="05000000000000000000" pitchFamily="2" charset="2"/>
              </a:rPr>
              <a:t> Descriptive Statistics  Frequencies</a:t>
            </a:r>
          </a:p>
          <a:p>
            <a:endParaRPr lang="el-GR" dirty="0"/>
          </a:p>
          <a:p>
            <a:r>
              <a:rPr lang="el-GR" dirty="0"/>
              <a:t>Histograms, </a:t>
            </a:r>
            <a:r>
              <a:rPr lang="en-US" dirty="0"/>
              <a:t>Boxplots</a:t>
            </a:r>
            <a:r>
              <a:rPr lang="el-GR" dirty="0"/>
              <a:t>, </a:t>
            </a:r>
            <a:r>
              <a:rPr lang="en-US" dirty="0"/>
              <a:t>QQ-plots, PP-plots</a:t>
            </a:r>
          </a:p>
          <a:p>
            <a:pPr lvl="1"/>
            <a:r>
              <a:rPr lang="en-US" dirty="0"/>
              <a:t>Analyze </a:t>
            </a:r>
            <a:r>
              <a:rPr lang="en-US" dirty="0">
                <a:sym typeface="Wingdings" panose="05000000000000000000" pitchFamily="2" charset="2"/>
              </a:rPr>
              <a:t> Descriptive Statistics  Explore (plots)</a:t>
            </a:r>
          </a:p>
          <a:p>
            <a:pPr lvl="1"/>
            <a:r>
              <a:rPr lang="en-US" dirty="0"/>
              <a:t>Analyze </a:t>
            </a:r>
            <a:r>
              <a:rPr lang="en-US" dirty="0">
                <a:sym typeface="Wingdings" panose="05000000000000000000" pitchFamily="2" charset="2"/>
              </a:rPr>
              <a:t> Descriptive Statistics  Q-Q Plots</a:t>
            </a:r>
            <a:endParaRPr lang="en-US" dirty="0"/>
          </a:p>
          <a:p>
            <a:endParaRPr lang="en-US" dirty="0"/>
          </a:p>
          <a:p>
            <a:r>
              <a:rPr lang="el-GR" dirty="0"/>
              <a:t>Goodness of fit checks</a:t>
            </a:r>
          </a:p>
          <a:p>
            <a:pPr lvl="1"/>
            <a:r>
              <a:rPr lang="en-US" dirty="0"/>
              <a:t>Kolmogorov-Smirnov (K-S)</a:t>
            </a:r>
            <a:endParaRPr lang="el-GR" dirty="0"/>
          </a:p>
          <a:p>
            <a:pPr lvl="2"/>
            <a:r>
              <a:rPr lang="en-US" sz="1500" dirty="0"/>
              <a:t>Analyze </a:t>
            </a:r>
            <a:r>
              <a:rPr lang="en-US" sz="1500" dirty="0">
                <a:sym typeface="Wingdings" panose="05000000000000000000" pitchFamily="2" charset="2"/>
              </a:rPr>
              <a:t> Nonparametric Tests  Legacy Dialogues  1-Sample K-S</a:t>
            </a:r>
            <a:endParaRPr lang="en-US" sz="1500" dirty="0"/>
          </a:p>
          <a:p>
            <a:pPr lvl="2"/>
            <a:r>
              <a:rPr lang="el-GR" dirty="0"/>
              <a:t>We want </a:t>
            </a:r>
            <a:r>
              <a:rPr lang="en-US" dirty="0"/>
              <a:t>p &gt; </a:t>
            </a:r>
            <a:r>
              <a:rPr lang="el-GR" dirty="0"/>
              <a:t>.05 (not significant)</a:t>
            </a:r>
            <a:endParaRPr lang="en-US" dirty="0"/>
          </a:p>
          <a:p>
            <a:pPr lvl="1"/>
            <a:r>
              <a:rPr lang="en-US" dirty="0" err="1"/>
              <a:t>Shapiro-Wilk </a:t>
            </a:r>
            <a:r>
              <a:rPr lang="en-US" dirty="0"/>
              <a:t>(S-W)</a:t>
            </a:r>
          </a:p>
          <a:p>
            <a:pPr lvl="2"/>
            <a:r>
              <a:rPr lang="el-GR" dirty="0"/>
              <a:t>We want a </a:t>
            </a:r>
            <a:r>
              <a:rPr lang="en-US" dirty="0"/>
              <a:t>value</a:t>
            </a:r>
            <a:r>
              <a:rPr lang="el-GR" dirty="0"/>
              <a:t> close to 1</a:t>
            </a:r>
            <a:endParaRPr lang="en-US" dirty="0"/>
          </a:p>
        </p:txBody>
      </p:sp>
      <p:pic>
        <p:nvPicPr>
          <p:cNvPr id="4" name="Εικόνα 3">
            <a:extLst>
              <a:ext uri="{FF2B5EF4-FFF2-40B4-BE49-F238E27FC236}">
                <a16:creationId xmlns:a16="http://schemas.microsoft.com/office/drawing/2014/main" id="{F5635FA1-FD59-E9EB-02BA-6A717A783F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669980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l-GR" dirty="0"/>
              <a:t>Correlation</a:t>
            </a:r>
            <a:endParaRPr lang="en-GB"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sp>
        <p:nvSpPr>
          <p:cNvPr id="4" name="Subtitle 3"/>
          <p:cNvSpPr>
            <a:spLocks noGrp="1"/>
          </p:cNvSpPr>
          <p:nvPr>
            <p:ph type="subTitle" idx="1"/>
          </p:nvPr>
        </p:nvSpPr>
        <p:spPr/>
        <p:txBody>
          <a:bodyPr/>
          <a:lstStyle/>
          <a:p>
            <a:r>
              <a:rPr lang="en-US" dirty="0"/>
              <a:t>Pearson's r</a:t>
            </a:r>
          </a:p>
          <a:p>
            <a:r>
              <a:rPr lang="en-US" dirty="0"/>
              <a:t>Spearman's rho (</a:t>
            </a:r>
            <a:r>
              <a:rPr lang="el-GR" dirty="0"/>
              <a:t>ρ</a:t>
            </a:r>
            <a:r>
              <a:rPr lang="en-US" dirty="0"/>
              <a:t>)</a:t>
            </a:r>
          </a:p>
        </p:txBody>
      </p:sp>
      <p:pic>
        <p:nvPicPr>
          <p:cNvPr id="3" name="Εικόνα 2">
            <a:extLst>
              <a:ext uri="{FF2B5EF4-FFF2-40B4-BE49-F238E27FC236}">
                <a16:creationId xmlns:a16="http://schemas.microsoft.com/office/drawing/2014/main" id="{831FD5B0-DEB8-A43C-CDCD-7AAEAE2A8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532465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Correlation</a:t>
            </a:r>
            <a:endParaRPr lang="el-GR" dirty="0"/>
          </a:p>
        </p:txBody>
      </p:sp>
      <p:sp>
        <p:nvSpPr>
          <p:cNvPr id="3" name="Content Placeholder 2"/>
          <p:cNvSpPr>
            <a:spLocks noGrp="1"/>
          </p:cNvSpPr>
          <p:nvPr>
            <p:ph sz="quarter" idx="1"/>
          </p:nvPr>
        </p:nvSpPr>
        <p:spPr/>
        <p:txBody>
          <a:bodyPr>
            <a:normAutofit fontScale="77500" lnSpcReduction="20000"/>
          </a:bodyPr>
          <a:lstStyle/>
          <a:p>
            <a:r>
              <a:rPr lang="en-GB" dirty="0"/>
              <a:t>Objective: The association between variables. What happens to 1 or more variables when a 2nd variable changes?</a:t>
            </a:r>
          </a:p>
          <a:p>
            <a:r>
              <a:rPr lang="en-GB" u="sng" dirty="0"/>
              <a:t>Correlation coefficient</a:t>
            </a:r>
          </a:p>
          <a:p>
            <a:pPr lvl="1"/>
            <a:r>
              <a:rPr lang="en-GB" dirty="0"/>
              <a:t>Measuring the degree of association between 2 variables</a:t>
            </a:r>
          </a:p>
          <a:p>
            <a:pPr lvl="1"/>
            <a:r>
              <a:rPr lang="en-GB" dirty="0"/>
              <a:t>-1 to +1</a:t>
            </a:r>
            <a:endParaRPr lang="el-GR" dirty="0"/>
          </a:p>
          <a:p>
            <a:r>
              <a:rPr lang="en-GB" u="sng" dirty="0"/>
              <a:t>Positive correlation</a:t>
            </a:r>
          </a:p>
          <a:p>
            <a:pPr lvl="1"/>
            <a:r>
              <a:rPr lang="en-GB" dirty="0"/>
              <a:t>As one variable increases, so does the other</a:t>
            </a:r>
          </a:p>
          <a:p>
            <a:pPr lvl="1"/>
            <a:r>
              <a:rPr lang="en-GB" dirty="0"/>
              <a:t>E.g. The more years of education, the higher the annual salary</a:t>
            </a:r>
          </a:p>
          <a:p>
            <a:r>
              <a:rPr lang="en-GB" u="sng" dirty="0"/>
              <a:t>Negative correlation</a:t>
            </a:r>
          </a:p>
          <a:p>
            <a:pPr lvl="1"/>
            <a:r>
              <a:rPr lang="en-GB" dirty="0"/>
              <a:t>As one variable increases, the other decreases</a:t>
            </a:r>
          </a:p>
          <a:p>
            <a:pPr lvl="1"/>
            <a:r>
              <a:rPr lang="en-GB" dirty="0"/>
              <a:t>E.g. As the running speed increases, the endurance reserves decrease</a:t>
            </a:r>
          </a:p>
          <a:p>
            <a:pPr>
              <a:buFont typeface="Wingdings" pitchFamily="2" charset="2"/>
              <a:buChar char="Ø"/>
            </a:pPr>
            <a:endParaRPr lang="el-GR" dirty="0"/>
          </a:p>
          <a:p>
            <a:pPr>
              <a:buFont typeface="Wingdings" pitchFamily="2" charset="2"/>
              <a:buChar char="Ø"/>
            </a:pPr>
            <a:r>
              <a:rPr lang="en-GB" dirty="0"/>
              <a:t>The higher the correlation coefficient, the stronger the variable between the 2 variables </a:t>
            </a:r>
            <a:r>
              <a:rPr lang="el-GR" dirty="0"/>
              <a:t>(regardless of the </a:t>
            </a:r>
            <a:r>
              <a:rPr lang="el-GR" dirty="0" err="1"/>
              <a:t>sign</a:t>
            </a:r>
            <a:r>
              <a:rPr lang="el-GR" dirty="0"/>
              <a:t>)</a:t>
            </a:r>
            <a:endParaRPr lang="en-GB" dirty="0"/>
          </a:p>
          <a:p>
            <a:pPr lvl="1"/>
            <a:endParaRPr lang="en-GB" dirty="0"/>
          </a:p>
        </p:txBody>
      </p:sp>
      <p:pic>
        <p:nvPicPr>
          <p:cNvPr id="4" name="Εικόνα 3">
            <a:extLst>
              <a:ext uri="{FF2B5EF4-FFF2-40B4-BE49-F238E27FC236}">
                <a16:creationId xmlns:a16="http://schemas.microsoft.com/office/drawing/2014/main" id="{DEC70E29-35CE-E524-4E37-0B21D3A5D7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6960416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 of Association</a:t>
            </a:r>
            <a:endParaRPr lang="el-GR" dirty="0"/>
          </a:p>
        </p:txBody>
      </p:sp>
      <p:sp>
        <p:nvSpPr>
          <p:cNvPr id="13315" name="AutoShape 3" descr="C:\Documents and Settings\psy-user\My Documents\Kipros\%CE%A0%CE%B5%CE%B9%CF%81%CE%B1%CE%BC%CE%B1%CF%84%CE%B9%CE%BA%CE%AE %CE%A8%CF%85%CF%87%CE%BF%CE%BB%CE%BF%CE%B3%CE%AF%CE%B1\Research Methods\section3.rhtml_files\01_002.jpg"/>
          <p:cNvSpPr>
            <a:spLocks noChangeAspect="1" noChangeArrowheads="1"/>
          </p:cNvSpPr>
          <p:nvPr/>
        </p:nvSpPr>
        <p:spPr bwMode="auto">
          <a:xfrm>
            <a:off x="152400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3316" name="AutoShape 4" descr="C:\Documents and Settings\psy-user\My Documents\Kipros\%CE%A0%CE%B5%CE%B9%CF%81%CE%B1%CE%BC%CE%B1%CF%84%CE%B9%CE%BA%CE%AE %CE%A8%CF%85%CF%87%CE%BF%CE%BB%CE%BF%CE%B3%CE%AF%CE%B1\Research Methods\section3.rhtml_files\01.jpg"/>
          <p:cNvSpPr>
            <a:spLocks noChangeAspect="1" noChangeArrowheads="1"/>
          </p:cNvSpPr>
          <p:nvPr/>
        </p:nvSpPr>
        <p:spPr bwMode="auto">
          <a:xfrm>
            <a:off x="152400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3314" name="AutoShape 2" descr="C:\Documents and Settings\psy-user\My Documents\Kipros\%CE%A0%CE%B5%CE%B9%CF%81%CE%B1%CE%BC%CE%B1%CF%84%CE%B9%CE%BA%CE%AE %CE%A8%CF%85%CF%87%CE%BF%CE%BB%CE%BF%CE%B3%CE%AF%CE%B1\Research Methods\section3.rhtml_files\01_003.jpg"/>
          <p:cNvSpPr>
            <a:spLocks noChangeAspect="1" noChangeArrowheads="1"/>
          </p:cNvSpPr>
          <p:nvPr/>
        </p:nvSpPr>
        <p:spPr bwMode="auto">
          <a:xfrm>
            <a:off x="1679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317" name="Picture 5"/>
          <p:cNvPicPr>
            <a:picLocks noGrp="1" noChangeAspect="1" noChangeArrowheads="1"/>
          </p:cNvPicPr>
          <p:nvPr>
            <p:ph sz="quarter" idx="1"/>
          </p:nvPr>
        </p:nvPicPr>
        <p:blipFill>
          <a:blip r:embed="rId2" cstate="print"/>
          <a:srcRect/>
          <a:stretch>
            <a:fillRect/>
          </a:stretch>
        </p:blipFill>
        <p:spPr bwMode="auto">
          <a:xfrm>
            <a:off x="4583832" y="2060848"/>
            <a:ext cx="2520280" cy="3184306"/>
          </a:xfrm>
          <a:prstGeom prst="rect">
            <a:avLst/>
          </a:prstGeom>
          <a:noFill/>
          <a:ln w="9525">
            <a:noFill/>
            <a:miter lim="800000"/>
            <a:headEnd/>
            <a:tailEnd/>
          </a:ln>
        </p:spPr>
      </p:pic>
      <p:sp>
        <p:nvSpPr>
          <p:cNvPr id="13319" name="AutoShape 7" descr="C:\Documents and Settings\psy-user\My Documents\Kipros\%CE%A0%CE%B5%CE%B9%CF%81%CE%B1%CE%BC%CE%B1%CF%84%CE%B9%CE%BA%CE%AE %CE%A8%CF%85%CF%87%CE%BF%CE%BB%CE%BF%CE%B3%CE%AF%CE%B1\Research Methods\section3.rhtml_files\01_002.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3321" name="AutoShape 9" descr="C:\Documents and Settings\psy-user\My Documents\Kipros\%CE%A0%CE%B5%CE%B9%CF%81%CE%B1%CE%BC%CE%B1%CF%84%CE%B9%CE%BA%CE%AE %CE%A8%CF%85%CF%87%CE%BF%CE%BB%CE%BF%CE%B3%CE%AF%CE%B1\Research Methods\section3.rhtml_files\01_002.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322" name="Picture 10"/>
          <p:cNvPicPr>
            <a:picLocks noChangeAspect="1" noChangeArrowheads="1"/>
          </p:cNvPicPr>
          <p:nvPr/>
        </p:nvPicPr>
        <p:blipFill>
          <a:blip r:embed="rId3" cstate="print"/>
          <a:srcRect/>
          <a:stretch>
            <a:fillRect/>
          </a:stretch>
        </p:blipFill>
        <p:spPr bwMode="auto">
          <a:xfrm>
            <a:off x="7392145" y="2060848"/>
            <a:ext cx="2463465" cy="3112522"/>
          </a:xfrm>
          <a:prstGeom prst="rect">
            <a:avLst/>
          </a:prstGeom>
          <a:noFill/>
          <a:ln w="9525">
            <a:noFill/>
            <a:miter lim="800000"/>
            <a:headEnd/>
            <a:tailEnd/>
          </a:ln>
        </p:spPr>
      </p:pic>
      <p:pic>
        <p:nvPicPr>
          <p:cNvPr id="13324" name="Picture 12"/>
          <p:cNvPicPr>
            <a:picLocks noChangeAspect="1" noChangeArrowheads="1"/>
          </p:cNvPicPr>
          <p:nvPr/>
        </p:nvPicPr>
        <p:blipFill>
          <a:blip r:embed="rId4" cstate="print"/>
          <a:srcRect/>
          <a:stretch>
            <a:fillRect/>
          </a:stretch>
        </p:blipFill>
        <p:spPr bwMode="auto">
          <a:xfrm>
            <a:off x="1847529" y="2132856"/>
            <a:ext cx="2450661" cy="3096344"/>
          </a:xfrm>
          <a:prstGeom prst="rect">
            <a:avLst/>
          </a:prstGeom>
          <a:noFill/>
          <a:ln w="9525">
            <a:noFill/>
            <a:miter lim="800000"/>
            <a:headEnd/>
            <a:tailEnd/>
          </a:ln>
        </p:spPr>
      </p:pic>
      <p:sp>
        <p:nvSpPr>
          <p:cNvPr id="3" name="TextBox 2"/>
          <p:cNvSpPr txBox="1"/>
          <p:nvPr/>
        </p:nvSpPr>
        <p:spPr>
          <a:xfrm>
            <a:off x="2207568" y="5445224"/>
            <a:ext cx="7128792" cy="1224136"/>
          </a:xfrm>
          <a:prstGeom prst="rect">
            <a:avLst/>
          </a:prstGeom>
          <a:noFill/>
        </p:spPr>
        <p:txBody>
          <a:bodyPr wrap="square" rtlCol="0">
            <a:normAutofit/>
          </a:bodyPr>
          <a:lstStyle/>
          <a:p>
            <a:pPr marL="342900" indent="-342900">
              <a:buFont typeface="Arial" panose="020B0604020202020204" pitchFamily="34" charset="0"/>
              <a:buChar char="•"/>
            </a:pPr>
            <a:r>
              <a:rPr lang="en-US" sz="2400" dirty="0"/>
              <a:t>Illustrate c</a:t>
            </a:r>
            <a:r>
              <a:rPr lang="el-GR" sz="2400" dirty="0" err="1"/>
              <a:t>orrelation</a:t>
            </a:r>
            <a:r>
              <a:rPr lang="el-GR" sz="2400" dirty="0"/>
              <a:t> </a:t>
            </a:r>
            <a:r>
              <a:rPr lang="el-GR" sz="2400" dirty="0" err="1"/>
              <a:t>with</a:t>
            </a:r>
            <a:r>
              <a:rPr lang="el-GR" sz="2400" dirty="0"/>
              <a:t> </a:t>
            </a:r>
            <a:r>
              <a:rPr lang="el-GR" sz="2400" dirty="0" err="1"/>
              <a:t>scatter</a:t>
            </a:r>
            <a:r>
              <a:rPr lang="en-US" sz="2400" dirty="0"/>
              <a:t>plot</a:t>
            </a:r>
            <a:endParaRPr lang="el-GR" sz="2400" dirty="0"/>
          </a:p>
          <a:p>
            <a:pPr marL="342900" indent="-342900">
              <a:buFont typeface="Arial" panose="020B0604020202020204" pitchFamily="34" charset="0"/>
              <a:buChar char="•"/>
            </a:pPr>
            <a:r>
              <a:rPr lang="el-GR" sz="2400" dirty="0"/>
              <a:t>Notional or real regression line plotting</a:t>
            </a:r>
            <a:endParaRPr lang="en-US" sz="2400" dirty="0"/>
          </a:p>
        </p:txBody>
      </p:sp>
      <p:pic>
        <p:nvPicPr>
          <p:cNvPr id="4" name="Εικόνα 3">
            <a:extLst>
              <a:ext uri="{FF2B5EF4-FFF2-40B4-BE49-F238E27FC236}">
                <a16:creationId xmlns:a16="http://schemas.microsoft.com/office/drawing/2014/main" id="{FBB49A39-A2F0-E8F3-138A-D745C601C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932444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Curves Correlations</a:t>
            </a:r>
            <a:endParaRPr lang="en-US" dirty="0"/>
          </a:p>
        </p:txBody>
      </p:sp>
      <p:sp>
        <p:nvSpPr>
          <p:cNvPr id="3" name="Content Placeholder 2"/>
          <p:cNvSpPr>
            <a:spLocks noGrp="1"/>
          </p:cNvSpPr>
          <p:nvPr>
            <p:ph sz="quarter" idx="1"/>
          </p:nvPr>
        </p:nvSpPr>
        <p:spPr>
          <a:xfrm>
            <a:off x="1981200" y="4581128"/>
            <a:ext cx="7467600" cy="1892824"/>
          </a:xfrm>
        </p:spPr>
        <p:txBody>
          <a:bodyPr/>
          <a:lstStyle/>
          <a:p>
            <a:r>
              <a:rPr lang="el-GR" dirty="0" err="1"/>
              <a:t>Positive</a:t>
            </a:r>
            <a:r>
              <a:rPr lang="el-GR" dirty="0"/>
              <a:t> </a:t>
            </a:r>
            <a:r>
              <a:rPr lang="en-US" dirty="0"/>
              <a:t>curvilinear relationship</a:t>
            </a:r>
            <a:endParaRPr lang="el-GR" dirty="0"/>
          </a:p>
          <a:p>
            <a:r>
              <a:rPr lang="el-GR" dirty="0"/>
              <a:t>Negative </a:t>
            </a:r>
            <a:r>
              <a:rPr lang="el-GR" dirty="0" err="1"/>
              <a:t>curvilinear</a:t>
            </a:r>
            <a:r>
              <a:rPr lang="el-GR" dirty="0"/>
              <a:t> </a:t>
            </a:r>
            <a:r>
              <a:rPr lang="el-GR" dirty="0" err="1"/>
              <a:t>relationship</a:t>
            </a:r>
            <a:r>
              <a:rPr lang="el-GR" dirty="0"/>
              <a:t> </a:t>
            </a:r>
            <a:endParaRPr lang="en-US" dirty="0"/>
          </a:p>
          <a:p>
            <a:endParaRPr lang="en-US" dirty="0"/>
          </a:p>
        </p:txBody>
      </p:sp>
      <p:pic>
        <p:nvPicPr>
          <p:cNvPr id="2050" name="Picture 2" descr="http://jamesstacks.com/stat/pearson_files/image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1628800"/>
            <a:ext cx="5256584" cy="2707938"/>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DF737981-59F8-942B-CC6B-49BE6B9F4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221007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Correlation</a:t>
            </a:r>
            <a:endParaRPr lang="el-GR" dirty="0"/>
          </a:p>
        </p:txBody>
      </p:sp>
      <p:sp>
        <p:nvSpPr>
          <p:cNvPr id="3" name="Content Placeholder 2"/>
          <p:cNvSpPr>
            <a:spLocks noGrp="1"/>
          </p:cNvSpPr>
          <p:nvPr>
            <p:ph sz="quarter" idx="1"/>
          </p:nvPr>
        </p:nvSpPr>
        <p:spPr/>
        <p:txBody>
          <a:bodyPr>
            <a:normAutofit fontScale="92500" lnSpcReduction="20000"/>
          </a:bodyPr>
          <a:lstStyle/>
          <a:p>
            <a:r>
              <a:rPr lang="en-GB" u="sng" dirty="0" err="1"/>
              <a:t>Correlation coefficient </a:t>
            </a:r>
            <a:r>
              <a:rPr lang="el-GR" u="sng" dirty="0"/>
              <a:t>(</a:t>
            </a:r>
            <a:r>
              <a:rPr lang="en-US" u="sng" dirty="0"/>
              <a:t>r)</a:t>
            </a:r>
            <a:endParaRPr lang="en-GB" u="sng" dirty="0"/>
          </a:p>
          <a:p>
            <a:pPr lvl="1"/>
            <a:r>
              <a:rPr lang="en-GB" dirty="0"/>
              <a:t>Measuring the degree of association between 2 variables</a:t>
            </a:r>
          </a:p>
          <a:p>
            <a:pPr>
              <a:buFont typeface="Wingdings" pitchFamily="2" charset="2"/>
              <a:buChar char="Ø"/>
            </a:pPr>
            <a:endParaRPr lang="el-GR" dirty="0"/>
          </a:p>
          <a:p>
            <a:pPr>
              <a:buFont typeface="Wingdings" pitchFamily="2" charset="2"/>
              <a:buChar char="Ø"/>
            </a:pPr>
            <a:r>
              <a:rPr lang="en-GB" dirty="0"/>
              <a:t>The higher the correlation coefficient, the stronger the association between the 2 variables </a:t>
            </a:r>
            <a:r>
              <a:rPr lang="el-GR" dirty="0"/>
              <a:t>(regardless of the </a:t>
            </a:r>
            <a:r>
              <a:rPr lang="el-GR" dirty="0" err="1"/>
              <a:t>sign</a:t>
            </a:r>
            <a:r>
              <a:rPr lang="el-GR" dirty="0"/>
              <a:t>)</a:t>
            </a:r>
            <a:endParaRPr lang="en-US" dirty="0"/>
          </a:p>
          <a:p>
            <a:pPr>
              <a:buFont typeface="Wingdings" pitchFamily="2" charset="2"/>
              <a:buChar char="Ø"/>
            </a:pPr>
            <a:r>
              <a:rPr lang="el-GR" dirty="0"/>
              <a:t>The sign gives information on the direction of the correlation, while the absolute numerical value (0-1) gives the strength of the correlation </a:t>
            </a:r>
            <a:r>
              <a:rPr lang="en-US" dirty="0"/>
              <a:t>(</a:t>
            </a:r>
            <a:r>
              <a:rPr lang="el-GR" dirty="0"/>
              <a:t>distance of points from the regression line)</a:t>
            </a:r>
          </a:p>
          <a:p>
            <a:pPr>
              <a:buFont typeface="Wingdings" pitchFamily="2" charset="2"/>
              <a:buChar char="Ø"/>
            </a:pPr>
            <a:endParaRPr lang="el-GR" dirty="0"/>
          </a:p>
          <a:p>
            <a:pPr lvl="1"/>
            <a:r>
              <a:rPr lang="en-GB" dirty="0"/>
              <a:t>r </a:t>
            </a:r>
            <a:r>
              <a:rPr lang="el-GR" dirty="0"/>
              <a:t>&gt; </a:t>
            </a:r>
            <a:r>
              <a:rPr lang="en-GB" dirty="0"/>
              <a:t>.</a:t>
            </a:r>
            <a:r>
              <a:rPr lang="el-GR" dirty="0"/>
              <a:t>30 </a:t>
            </a:r>
            <a:r>
              <a:rPr lang="en-GB" dirty="0">
                <a:sym typeface="Wingdings" pitchFamily="2" charset="2"/>
              </a:rPr>
              <a:t> </a:t>
            </a:r>
            <a:r>
              <a:rPr lang="el-GR" dirty="0">
                <a:sym typeface="Wingdings" pitchFamily="2" charset="2"/>
              </a:rPr>
              <a:t>Low correlation</a:t>
            </a:r>
            <a:endParaRPr lang="en-GB" dirty="0">
              <a:sym typeface="Wingdings" pitchFamily="2" charset="2"/>
            </a:endParaRPr>
          </a:p>
          <a:p>
            <a:pPr lvl="1"/>
            <a:r>
              <a:rPr lang="en-GB" dirty="0"/>
              <a:t>r </a:t>
            </a:r>
            <a:r>
              <a:rPr lang="el-GR" dirty="0"/>
              <a:t>&gt; </a:t>
            </a:r>
            <a:r>
              <a:rPr lang="en-GB" dirty="0"/>
              <a:t>.</a:t>
            </a:r>
            <a:r>
              <a:rPr lang="el-GR" dirty="0"/>
              <a:t>50 </a:t>
            </a:r>
            <a:r>
              <a:rPr lang="en-GB" dirty="0">
                <a:sym typeface="Wingdings" pitchFamily="2" charset="2"/>
              </a:rPr>
              <a:t> </a:t>
            </a:r>
            <a:r>
              <a:rPr lang="el-GR" dirty="0">
                <a:sym typeface="Wingdings" pitchFamily="2" charset="2"/>
              </a:rPr>
              <a:t>Moderate correlation</a:t>
            </a:r>
          </a:p>
          <a:p>
            <a:pPr lvl="1"/>
            <a:r>
              <a:rPr lang="en-GB" dirty="0"/>
              <a:t>r </a:t>
            </a:r>
            <a:r>
              <a:rPr lang="el-GR" dirty="0"/>
              <a:t>&gt; </a:t>
            </a:r>
            <a:r>
              <a:rPr lang="en-GB" dirty="0"/>
              <a:t>.</a:t>
            </a:r>
            <a:r>
              <a:rPr lang="el-GR" dirty="0"/>
              <a:t>70 </a:t>
            </a:r>
            <a:r>
              <a:rPr lang="en-GB" dirty="0">
                <a:sym typeface="Wingdings" pitchFamily="2" charset="2"/>
              </a:rPr>
              <a:t> </a:t>
            </a:r>
            <a:r>
              <a:rPr lang="el-GR" dirty="0">
                <a:sym typeface="Wingdings" pitchFamily="2" charset="2"/>
              </a:rPr>
              <a:t>High correlation</a:t>
            </a:r>
          </a:p>
          <a:p>
            <a:pPr lvl="1"/>
            <a:r>
              <a:rPr lang="en-GB" dirty="0"/>
              <a:t>r = .</a:t>
            </a:r>
            <a:r>
              <a:rPr lang="el-GR" dirty="0"/>
              <a:t>80 </a:t>
            </a:r>
            <a:r>
              <a:rPr lang="en-GB" dirty="0">
                <a:sym typeface="Wingdings" pitchFamily="2" charset="2"/>
              </a:rPr>
              <a:t> </a:t>
            </a:r>
            <a:r>
              <a:rPr lang="el-GR" dirty="0">
                <a:sym typeface="Wingdings" pitchFamily="2" charset="2"/>
              </a:rPr>
              <a:t>Very high correlation</a:t>
            </a:r>
            <a:endParaRPr lang="en-GB" dirty="0">
              <a:sym typeface="Wingdings" pitchFamily="2" charset="2"/>
            </a:endParaRPr>
          </a:p>
          <a:p>
            <a:pPr lvl="1"/>
            <a:endParaRPr lang="en-US" dirty="0"/>
          </a:p>
          <a:p>
            <a:pPr>
              <a:buFont typeface="Wingdings" pitchFamily="2" charset="2"/>
              <a:buChar char="Ø"/>
            </a:pPr>
            <a:endParaRPr lang="en-GB" dirty="0"/>
          </a:p>
          <a:p>
            <a:pPr lvl="1"/>
            <a:endParaRPr lang="en-GB" dirty="0"/>
          </a:p>
        </p:txBody>
      </p:sp>
      <p:pic>
        <p:nvPicPr>
          <p:cNvPr id="4" name="Εικόνα 3">
            <a:extLst>
              <a:ext uri="{FF2B5EF4-FFF2-40B4-BE49-F238E27FC236}">
                <a16:creationId xmlns:a16="http://schemas.microsoft.com/office/drawing/2014/main" id="{2E41C871-C54A-3AB5-9BF7-158C075CBD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6749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vert="horz" lIns="91440" tIns="45720" rIns="91440" bIns="45720" rtlCol="0" anchor="b">
            <a:normAutofit/>
          </a:bodyPr>
          <a:lstStyle/>
          <a:p>
            <a:r>
              <a:rPr lang="en-GB" dirty="0" err="1"/>
              <a:t>Statistics</a:t>
            </a:r>
          </a:p>
        </p:txBody>
      </p:sp>
      <p:sp>
        <p:nvSpPr>
          <p:cNvPr id="3" name="Subtitle 2"/>
          <p:cNvSpPr>
            <a:spLocks noGrp="1"/>
          </p:cNvSpPr>
          <p:nvPr>
            <p:ph type="subTitle" idx="1"/>
          </p:nvPr>
        </p:nvSpPr>
        <p:spPr>
          <a:xfrm>
            <a:off x="3791744" y="4725144"/>
            <a:ext cx="6172200" cy="1371600"/>
          </a:xfrm>
        </p:spPr>
        <p:txBody>
          <a:bodyPr>
            <a:normAutofit/>
          </a:bodyPr>
          <a:lstStyle/>
          <a:p>
            <a:pPr lvl="0"/>
            <a:r>
              <a:rPr lang="en-US" dirty="0"/>
              <a:t>Sampling</a:t>
            </a:r>
            <a:r>
              <a:rPr lang="el-GR" dirty="0"/>
              <a:t>, Representativeness</a:t>
            </a:r>
            <a:endParaRPr lang="en-US" dirty="0"/>
          </a:p>
          <a:p>
            <a:pPr lvl="0"/>
            <a:r>
              <a:rPr lang="el-GR" dirty="0" err="1"/>
              <a:t>Randomization</a:t>
            </a:r>
            <a:endParaRPr lang="en-US" dirty="0"/>
          </a:p>
          <a:p>
            <a:endParaRPr lang="en-GB" dirty="0"/>
          </a:p>
          <a:p>
            <a:endParaRPr lang="en-GB"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CC202874-A94C-355C-2F9D-53C75FB42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734562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Correlation and </a:t>
            </a:r>
            <a:r>
              <a:rPr lang="en-US" dirty="0"/>
              <a:t>C</a:t>
            </a:r>
            <a:r>
              <a:rPr lang="el-GR" dirty="0" err="1"/>
              <a:t>ovaria</a:t>
            </a:r>
            <a:r>
              <a:rPr lang="en-US" dirty="0" err="1"/>
              <a:t>nce</a:t>
            </a:r>
            <a:endParaRPr lang="en-US" dirty="0"/>
          </a:p>
        </p:txBody>
      </p:sp>
      <p:sp>
        <p:nvSpPr>
          <p:cNvPr id="3" name="Content Placeholder 2"/>
          <p:cNvSpPr>
            <a:spLocks noGrp="1"/>
          </p:cNvSpPr>
          <p:nvPr>
            <p:ph sz="quarter" idx="1"/>
          </p:nvPr>
        </p:nvSpPr>
        <p:spPr/>
        <p:txBody>
          <a:bodyPr/>
          <a:lstStyle/>
          <a:p>
            <a:r>
              <a:rPr lang="el-GR" b="1" dirty="0" err="1"/>
              <a:t>Covariance</a:t>
            </a:r>
            <a:r>
              <a:rPr lang="el-GR" dirty="0"/>
              <a:t>: </a:t>
            </a:r>
            <a:r>
              <a:rPr lang="el-GR" dirty="0" err="1"/>
              <a:t>covariation of </a:t>
            </a:r>
            <a:r>
              <a:rPr lang="el-GR" dirty="0"/>
              <a:t>the 2 variables</a:t>
            </a:r>
          </a:p>
          <a:p>
            <a:endParaRPr lang="el-GR" dirty="0"/>
          </a:p>
          <a:p>
            <a:r>
              <a:rPr lang="en-US" dirty="0"/>
              <a:t>COV</a:t>
            </a:r>
            <a:r>
              <a:rPr lang="en-US" baseline="-25000" dirty="0"/>
              <a:t>XY</a:t>
            </a:r>
            <a:r>
              <a:rPr lang="en-US" dirty="0"/>
              <a:t> = </a:t>
            </a:r>
            <a:r>
              <a:rPr lang="el-GR" dirty="0"/>
              <a:t>[Σ (Χ - Χ) × (Υ - Υ)] / Ν</a:t>
            </a:r>
          </a:p>
          <a:p>
            <a:endParaRPr lang="el-GR" dirty="0"/>
          </a:p>
          <a:p>
            <a:r>
              <a:rPr lang="en-US" dirty="0"/>
              <a:t>r = COV</a:t>
            </a:r>
            <a:r>
              <a:rPr lang="en-US" baseline="-25000" dirty="0"/>
              <a:t>XY</a:t>
            </a:r>
            <a:r>
              <a:rPr lang="en-US" dirty="0"/>
              <a:t> / </a:t>
            </a:r>
            <a:r>
              <a:rPr lang="en-US" dirty="0" err="1"/>
              <a:t>s</a:t>
            </a:r>
            <a:r>
              <a:rPr lang="en-US" baseline="-25000" dirty="0" err="1"/>
              <a:t>X</a:t>
            </a:r>
            <a:r>
              <a:rPr lang="en-US" baseline="-25000" dirty="0"/>
              <a:t> </a:t>
            </a:r>
            <a:r>
              <a:rPr lang="el-GR" dirty="0"/>
              <a:t> × </a:t>
            </a:r>
            <a:r>
              <a:rPr lang="en-US" dirty="0" err="1"/>
              <a:t>s</a:t>
            </a:r>
            <a:r>
              <a:rPr lang="en-US" baseline="-25000" dirty="0" err="1"/>
              <a:t>Y</a:t>
            </a:r>
            <a:endParaRPr lang="en-US" baseline="-25000" dirty="0"/>
          </a:p>
        </p:txBody>
      </p:sp>
      <p:cxnSp>
        <p:nvCxnSpPr>
          <p:cNvPr id="5" name="Straight Connector 4"/>
          <p:cNvCxnSpPr/>
          <p:nvPr/>
        </p:nvCxnSpPr>
        <p:spPr>
          <a:xfrm>
            <a:off x="4655840" y="2492896"/>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879976" y="2492896"/>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36E6DE6F-1D89-0E92-1F56-43CA7190A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189799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Factors </a:t>
            </a:r>
            <a:r>
              <a:rPr lang="el-GR" dirty="0"/>
              <a:t>Affecting Correlation &amp; Interpretation</a:t>
            </a:r>
            <a:endParaRPr lang="en-US" dirty="0"/>
          </a:p>
        </p:txBody>
      </p:sp>
      <p:sp>
        <p:nvSpPr>
          <p:cNvPr id="3" name="Content Placeholder 2"/>
          <p:cNvSpPr>
            <a:spLocks noGrp="1"/>
          </p:cNvSpPr>
          <p:nvPr>
            <p:ph sz="quarter" idx="1"/>
          </p:nvPr>
        </p:nvSpPr>
        <p:spPr/>
        <p:txBody>
          <a:bodyPr/>
          <a:lstStyle/>
          <a:p>
            <a:r>
              <a:rPr lang="el-GR" dirty="0"/>
              <a:t>Factors affecting the correlation coefficient</a:t>
            </a:r>
          </a:p>
          <a:p>
            <a:pPr lvl="1"/>
            <a:r>
              <a:rPr lang="el-GR" dirty="0"/>
              <a:t>Group homogeneity</a:t>
            </a:r>
          </a:p>
          <a:p>
            <a:pPr lvl="1"/>
            <a:r>
              <a:rPr lang="el-GR" dirty="0"/>
              <a:t>Curvilinear relationship between variables</a:t>
            </a:r>
          </a:p>
          <a:p>
            <a:pPr lvl="1"/>
            <a:r>
              <a:rPr lang="en-US" dirty="0"/>
              <a:t>Outliers</a:t>
            </a:r>
            <a:endParaRPr lang="el-GR" dirty="0"/>
          </a:p>
          <a:p>
            <a:endParaRPr lang="el-GR" dirty="0"/>
          </a:p>
          <a:p>
            <a:r>
              <a:rPr lang="el-GR" dirty="0"/>
              <a:t>Correlation interpretation</a:t>
            </a:r>
          </a:p>
          <a:p>
            <a:pPr lvl="1"/>
            <a:r>
              <a:rPr lang="el-GR" dirty="0"/>
              <a:t>Co</a:t>
            </a:r>
            <a:r>
              <a:rPr lang="en-US" dirty="0"/>
              <a:t>-variation</a:t>
            </a:r>
            <a:r>
              <a:rPr lang="el-GR" dirty="0"/>
              <a:t>, </a:t>
            </a:r>
            <a:r>
              <a:rPr lang="el-GR" u="sng" dirty="0"/>
              <a:t>not causality</a:t>
            </a:r>
          </a:p>
          <a:p>
            <a:pPr lvl="1"/>
            <a:r>
              <a:rPr lang="el-GR" dirty="0"/>
              <a:t>Causality implies a time series</a:t>
            </a:r>
          </a:p>
          <a:p>
            <a:pPr lvl="1"/>
            <a:r>
              <a:rPr lang="el-GR" dirty="0"/>
              <a:t>Absence of cause, absence of effect</a:t>
            </a:r>
          </a:p>
          <a:p>
            <a:pPr lvl="1"/>
            <a:r>
              <a:rPr lang="el-GR" dirty="0"/>
              <a:t>X cause Y, Y cause X, Z cause X &amp; Υ</a:t>
            </a:r>
            <a:endParaRPr lang="en-US" dirty="0"/>
          </a:p>
        </p:txBody>
      </p:sp>
      <p:pic>
        <p:nvPicPr>
          <p:cNvPr id="4" name="Εικόνα 3">
            <a:extLst>
              <a:ext uri="{FF2B5EF4-FFF2-40B4-BE49-F238E27FC236}">
                <a16:creationId xmlns:a16="http://schemas.microsoft.com/office/drawing/2014/main" id="{4652A369-27F9-7AC4-C2FD-A93ED64A9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094121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Types of </a:t>
            </a:r>
            <a:r>
              <a:rPr lang="el-GR" dirty="0" err="1"/>
              <a:t>Correlation </a:t>
            </a:r>
            <a:r>
              <a:rPr lang="el-GR" dirty="0"/>
              <a:t>Coefficients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a:t>Pearson's r</a:t>
            </a:r>
            <a:endParaRPr lang="el-GR" dirty="0"/>
          </a:p>
          <a:p>
            <a:pPr lvl="1"/>
            <a:r>
              <a:rPr lang="el-GR" b="1" dirty="0"/>
              <a:t>Parametric</a:t>
            </a:r>
          </a:p>
          <a:p>
            <a:pPr lvl="1"/>
            <a:r>
              <a:rPr lang="el-GR" dirty="0"/>
              <a:t>Equal intervals / </a:t>
            </a:r>
            <a:br>
              <a:rPr lang="el-GR" dirty="0"/>
            </a:br>
            <a:r>
              <a:rPr lang="en-US" dirty="0"/>
              <a:t>Ratio</a:t>
            </a:r>
            <a:r>
              <a:rPr lang="el-GR" dirty="0"/>
              <a:t> scale</a:t>
            </a:r>
          </a:p>
          <a:p>
            <a:pPr lvl="1"/>
            <a:r>
              <a:rPr lang="en-US" dirty="0"/>
              <a:t>Linear</a:t>
            </a:r>
            <a:r>
              <a:rPr lang="el-GR" dirty="0"/>
              <a:t> relationship</a:t>
            </a:r>
          </a:p>
          <a:p>
            <a:endParaRPr lang="el-GR" dirty="0"/>
          </a:p>
          <a:p>
            <a:r>
              <a:rPr lang="en-US" dirty="0"/>
              <a:t>Spearman's rho</a:t>
            </a:r>
            <a:endParaRPr lang="el-GR" dirty="0"/>
          </a:p>
          <a:p>
            <a:pPr lvl="1"/>
            <a:r>
              <a:rPr lang="el-GR" b="1" dirty="0"/>
              <a:t>Non-parametric</a:t>
            </a:r>
          </a:p>
          <a:p>
            <a:pPr lvl="1"/>
            <a:r>
              <a:rPr lang="en-US" dirty="0"/>
              <a:t>Ordinal</a:t>
            </a:r>
            <a:r>
              <a:rPr lang="el-GR" dirty="0"/>
              <a:t> scale</a:t>
            </a:r>
          </a:p>
          <a:p>
            <a:pPr lvl="1"/>
            <a:r>
              <a:rPr lang="en-US" dirty="0"/>
              <a:t>Linear</a:t>
            </a:r>
            <a:r>
              <a:rPr lang="el-GR" dirty="0"/>
              <a:t> relationship</a:t>
            </a:r>
          </a:p>
          <a:p>
            <a:pPr lvl="1"/>
            <a:endParaRPr lang="en-US" dirty="0"/>
          </a:p>
          <a:p>
            <a:pPr lvl="1"/>
            <a:endParaRPr lang="el-GR" dirty="0"/>
          </a:p>
          <a:p>
            <a:pPr marL="274320" lvl="1">
              <a:spcBef>
                <a:spcPts val="600"/>
              </a:spcBef>
              <a:buSzPct val="70000"/>
              <a:buFont typeface="Wingdings"/>
              <a:buChar char=""/>
            </a:pPr>
            <a:r>
              <a:rPr lang="en-US" b="1" dirty="0"/>
              <a:t>SPSS: Analyze </a:t>
            </a:r>
            <a:r>
              <a:rPr lang="en-US" b="1" dirty="0">
                <a:sym typeface="Wingdings" panose="05000000000000000000" pitchFamily="2" charset="2"/>
              </a:rPr>
              <a:t> Correlate  Bivariate</a:t>
            </a:r>
            <a:endParaRPr lang="el-GR" b="1" dirty="0"/>
          </a:p>
          <a:p>
            <a:pPr lvl="1"/>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2018" y="1633573"/>
            <a:ext cx="4811713" cy="182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921" y="3919514"/>
            <a:ext cx="4729163" cy="130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19E4CD1D-A458-BE03-5232-09A4F817A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0969566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normAutofit fontScale="90000"/>
          </a:bodyPr>
          <a:lstStyle/>
          <a:p>
            <a:r>
              <a:rPr lang="el-GR" dirty="0" err="1"/>
              <a:t>Group</a:t>
            </a:r>
            <a:r>
              <a:rPr lang="el-GR" dirty="0"/>
              <a:t> </a:t>
            </a:r>
            <a:r>
              <a:rPr lang="en-US" dirty="0" err="1"/>
              <a:t>C</a:t>
            </a:r>
            <a:r>
              <a:rPr lang="el-GR" dirty="0"/>
              <a:t>o</a:t>
            </a:r>
            <a:r>
              <a:rPr lang="en-US" dirty="0" err="1"/>
              <a:t>mparisons</a:t>
            </a:r>
            <a:endParaRPr lang="en-GB" dirty="0"/>
          </a:p>
        </p:txBody>
      </p:sp>
      <p:grpSp>
        <p:nvGrpSpPr>
          <p:cNvPr id="4"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sp>
        <p:nvSpPr>
          <p:cNvPr id="9" name="Subtitle 8"/>
          <p:cNvSpPr>
            <a:spLocks noGrp="1"/>
          </p:cNvSpPr>
          <p:nvPr>
            <p:ph type="subTitle" idx="1"/>
          </p:nvPr>
        </p:nvSpPr>
        <p:spPr/>
        <p:txBody>
          <a:bodyPr/>
          <a:lstStyle/>
          <a:p>
            <a:r>
              <a:rPr lang="en-US" dirty="0"/>
              <a:t>T test</a:t>
            </a:r>
            <a:endParaRPr lang="el-GR" dirty="0"/>
          </a:p>
        </p:txBody>
      </p:sp>
      <p:pic>
        <p:nvPicPr>
          <p:cNvPr id="3" name="Εικόνα 2">
            <a:extLst>
              <a:ext uri="{FF2B5EF4-FFF2-40B4-BE49-F238E27FC236}">
                <a16:creationId xmlns:a16="http://schemas.microsoft.com/office/drawing/2014/main" id="{61A229B9-B80D-AA4A-7138-F6F4D55734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504121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br>
              <a:rPr lang="el-GR" dirty="0"/>
            </a:br>
            <a:r>
              <a:rPr lang="el-GR" dirty="0" err="1"/>
              <a:t>Group</a:t>
            </a:r>
            <a:r>
              <a:rPr lang="el-GR" dirty="0"/>
              <a:t> </a:t>
            </a:r>
            <a:r>
              <a:rPr lang="en-US" dirty="0" err="1"/>
              <a:t>C</a:t>
            </a:r>
            <a:r>
              <a:rPr lang="el-GR" dirty="0" err="1"/>
              <a:t>omparison</a:t>
            </a:r>
            <a:r>
              <a:rPr lang="en-US" dirty="0"/>
              <a:t>s</a:t>
            </a:r>
            <a:r>
              <a:rPr lang="el-GR" dirty="0"/>
              <a:t>: </a:t>
            </a:r>
            <a:r>
              <a:rPr lang="en-GB" dirty="0"/>
              <a:t>Calculating the Probability that the Samples Come From the Same Population</a:t>
            </a:r>
          </a:p>
        </p:txBody>
      </p:sp>
      <p:sp>
        <p:nvSpPr>
          <p:cNvPr id="29699" name="Rectangle 3"/>
          <p:cNvSpPr>
            <a:spLocks noGrp="1" noChangeArrowheads="1"/>
          </p:cNvSpPr>
          <p:nvPr>
            <p:ph type="body" idx="1"/>
          </p:nvPr>
        </p:nvSpPr>
        <p:spPr>
          <a:xfrm>
            <a:off x="1981200" y="1600200"/>
            <a:ext cx="7643192" cy="4873752"/>
          </a:xfrm>
        </p:spPr>
        <p:txBody>
          <a:bodyPr>
            <a:normAutofit fontScale="85000" lnSpcReduction="20000"/>
          </a:bodyPr>
          <a:lstStyle/>
          <a:p>
            <a:r>
              <a:rPr lang="en-GB" dirty="0" err="1"/>
              <a:t>Sources of volatility</a:t>
            </a:r>
            <a:r>
              <a:rPr lang="en-GB" dirty="0"/>
              <a:t>:</a:t>
            </a:r>
          </a:p>
          <a:p>
            <a:pPr lvl="1"/>
            <a:r>
              <a:rPr lang="en-GB" dirty="0"/>
              <a:t>Systematic differences due to experimental manipulation</a:t>
            </a:r>
          </a:p>
          <a:p>
            <a:pPr lvl="1"/>
            <a:r>
              <a:rPr lang="en-GB" dirty="0" err="1"/>
              <a:t>Non-systematic differences due to individual differences between samples </a:t>
            </a:r>
            <a:r>
              <a:rPr lang="en-GB" dirty="0"/>
              <a:t>(e.</a:t>
            </a:r>
            <a:r>
              <a:rPr lang="en-GB" dirty="0" err="1"/>
              <a:t>g. intelligence</a:t>
            </a:r>
            <a:r>
              <a:rPr lang="en-GB" dirty="0"/>
              <a:t>, </a:t>
            </a:r>
            <a:r>
              <a:rPr lang="en-GB" dirty="0" err="1"/>
              <a:t>motivation</a:t>
            </a:r>
            <a:r>
              <a:rPr lang="en-GB" dirty="0"/>
              <a:t>)</a:t>
            </a:r>
          </a:p>
          <a:p>
            <a:endParaRPr lang="el-GR" dirty="0"/>
          </a:p>
          <a:p>
            <a:r>
              <a:rPr lang="en-GB" dirty="0"/>
              <a:t>We assess the difference between two samples using statistical tests whose characteristics we know </a:t>
            </a:r>
            <a:r>
              <a:rPr lang="el-GR" dirty="0"/>
              <a:t>(</a:t>
            </a:r>
            <a:r>
              <a:rPr lang="en-US" i="1" dirty="0"/>
              <a:t>t test</a:t>
            </a:r>
            <a:r>
              <a:rPr lang="en-US" dirty="0"/>
              <a:t>)</a:t>
            </a:r>
            <a:endParaRPr lang="en-GB" dirty="0"/>
          </a:p>
          <a:p>
            <a:pPr marL="548640" lvl="2">
              <a:spcBef>
                <a:spcPts val="600"/>
              </a:spcBef>
              <a:buSzPct val="70000"/>
            </a:pPr>
            <a:r>
              <a:rPr lang="en-GB" sz="2400" dirty="0" err="1"/>
              <a:t>We know the distribution</a:t>
            </a:r>
            <a:r>
              <a:rPr lang="en-GB" sz="2400" dirty="0"/>
              <a:t>, </a:t>
            </a:r>
            <a:r>
              <a:rPr lang="en-GB" sz="2400" dirty="0" err="1"/>
              <a:t>and therefore we can calculate the probability of getting any value in that distribution </a:t>
            </a:r>
            <a:r>
              <a:rPr lang="en-GB" sz="2400" dirty="0"/>
              <a:t>- </a:t>
            </a:r>
            <a:r>
              <a:rPr lang="en-GB" sz="2400" dirty="0" err="1"/>
              <a:t>example age of death</a:t>
            </a:r>
            <a:r>
              <a:rPr lang="en-GB" sz="2400" dirty="0"/>
              <a:t>!</a:t>
            </a:r>
          </a:p>
          <a:p>
            <a:r>
              <a:rPr lang="en-GB" dirty="0"/>
              <a:t>For a conditional comparison of two different samples, statistical tests represent the following fraction: Systematic Differentiation/Non-Systematic Differentiation (</a:t>
            </a:r>
            <a:r>
              <a:rPr lang="en-GB" i="1" dirty="0"/>
              <a:t>ANOVA</a:t>
            </a:r>
            <a:r>
              <a:rPr lang="en-GB" dirty="0"/>
              <a:t>)</a:t>
            </a:r>
          </a:p>
          <a:p>
            <a:pPr lvl="1"/>
            <a:r>
              <a:rPr lang="en-GB" sz="2500" dirty="0" err="1"/>
              <a:t>Comparison of variability resulting from experimental manipulation with normal variability</a:t>
            </a:r>
            <a:endParaRPr lang="en-GB" sz="2500" dirty="0"/>
          </a:p>
        </p:txBody>
      </p:sp>
      <p:pic>
        <p:nvPicPr>
          <p:cNvPr id="2" name="Εικόνα 1">
            <a:extLst>
              <a:ext uri="{FF2B5EF4-FFF2-40B4-BE49-F238E27FC236}">
                <a16:creationId xmlns:a16="http://schemas.microsoft.com/office/drawing/2014/main" id="{C3605DA1-A4A0-9094-AE93-89AF1B52A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8312424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92" name="Rectangle 24"/>
          <p:cNvSpPr>
            <a:spLocks noGrp="1" noChangeArrowheads="1"/>
          </p:cNvSpPr>
          <p:nvPr>
            <p:ph type="title"/>
          </p:nvPr>
        </p:nvSpPr>
        <p:spPr/>
        <p:txBody>
          <a:bodyPr/>
          <a:lstStyle/>
          <a:p>
            <a:r>
              <a:rPr lang="en-GB" dirty="0" err="1"/>
              <a:t>T-Tet</a:t>
            </a:r>
            <a:endParaRPr lang="en-US" dirty="0"/>
          </a:p>
        </p:txBody>
      </p:sp>
      <p:sp>
        <p:nvSpPr>
          <p:cNvPr id="58393" name="Rectangle 25"/>
          <p:cNvSpPr>
            <a:spLocks noGrp="1" noChangeArrowheads="1"/>
          </p:cNvSpPr>
          <p:nvPr>
            <p:ph type="body" idx="1"/>
          </p:nvPr>
        </p:nvSpPr>
        <p:spPr>
          <a:xfrm>
            <a:off x="1981200" y="1412776"/>
            <a:ext cx="8219256" cy="5061176"/>
          </a:xfrm>
        </p:spPr>
        <p:txBody>
          <a:bodyPr>
            <a:normAutofit fontScale="92500" lnSpcReduction="10000"/>
          </a:bodyPr>
          <a:lstStyle/>
          <a:p>
            <a:r>
              <a:rPr lang="en-GB" dirty="0"/>
              <a:t>Comparing 2 groups</a:t>
            </a:r>
          </a:p>
          <a:p>
            <a:pPr lvl="1"/>
            <a:r>
              <a:rPr lang="en-GB" dirty="0"/>
              <a:t>t = (m - m</a:t>
            </a:r>
            <a:r>
              <a:rPr lang="en-GB" baseline="-25000" dirty="0"/>
              <a:t>12</a:t>
            </a:r>
            <a:r>
              <a:rPr lang="en-GB" dirty="0"/>
              <a:t> )/SE (</a:t>
            </a:r>
            <a:r>
              <a:rPr lang="en-GB" dirty="0" err="1"/>
              <a:t>estimate of the standard error of the difference between the </a:t>
            </a:r>
            <a:r>
              <a:rPr lang="en-GB" dirty="0"/>
              <a:t>2 </a:t>
            </a:r>
            <a:r>
              <a:rPr lang="en-GB" dirty="0" err="1"/>
              <a:t>means</a:t>
            </a:r>
            <a:r>
              <a:rPr lang="en-GB" dirty="0"/>
              <a:t>)</a:t>
            </a:r>
          </a:p>
          <a:p>
            <a:pPr lvl="1"/>
            <a:r>
              <a:rPr lang="en-GB" dirty="0" err="1"/>
              <a:t>Standard error reveals how well </a:t>
            </a:r>
            <a:r>
              <a:rPr lang="en-GB" dirty="0"/>
              <a:t>the </a:t>
            </a:r>
            <a:r>
              <a:rPr lang="en-GB" dirty="0" err="1"/>
              <a:t>average of a sample represents the population</a:t>
            </a:r>
            <a:endParaRPr lang="en-GB" dirty="0"/>
          </a:p>
          <a:p>
            <a:pPr lvl="1"/>
            <a:r>
              <a:rPr lang="en-GB" dirty="0"/>
              <a:t>Standard error of the difference of 2 means reveals the random (natural, non-systematic) variation that we might expect between the means of 2 samples</a:t>
            </a:r>
          </a:p>
          <a:p>
            <a:pPr lvl="1"/>
            <a:r>
              <a:rPr lang="en-GB" dirty="0"/>
              <a:t>Similarly, different samples from the same population should have quite similar means and standard errors, and so should their differences (m</a:t>
            </a:r>
            <a:r>
              <a:rPr lang="en-GB" baseline="-25000" dirty="0"/>
              <a:t>1</a:t>
            </a:r>
            <a:r>
              <a:rPr lang="en-GB" dirty="0"/>
              <a:t> – m</a:t>
            </a:r>
            <a:r>
              <a:rPr lang="en-GB" baseline="-25000" dirty="0"/>
              <a:t>2</a:t>
            </a:r>
            <a:r>
              <a:rPr lang="en-GB" dirty="0"/>
              <a:t>)</a:t>
            </a:r>
            <a:endParaRPr lang="en-GB" baseline="-25000" dirty="0"/>
          </a:p>
          <a:p>
            <a:pPr lvl="1"/>
            <a:endParaRPr lang="en-GB" dirty="0"/>
          </a:p>
          <a:p>
            <a:r>
              <a:rPr lang="en-GB" b="1" dirty="0"/>
              <a:t>Therefore, </a:t>
            </a:r>
            <a:r>
              <a:rPr lang="en-GB" dirty="0"/>
              <a:t>t-test represents the difference between 2 means corrected (denominator) by the degree of completely random variation of these samples</a:t>
            </a:r>
            <a:endParaRPr lang="en-US" dirty="0"/>
          </a:p>
        </p:txBody>
      </p:sp>
      <p:pic>
        <p:nvPicPr>
          <p:cNvPr id="2" name="Εικόνα 1">
            <a:extLst>
              <a:ext uri="{FF2B5EF4-FFF2-40B4-BE49-F238E27FC236}">
                <a16:creationId xmlns:a16="http://schemas.microsoft.com/office/drawing/2014/main" id="{03CBD1F9-CA87-0319-AD77-C787E90CFF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693593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T-test for </a:t>
            </a:r>
            <a:r>
              <a:rPr lang="el-GR" dirty="0"/>
              <a:t>One Sample - known Standard Deviation</a:t>
            </a:r>
          </a:p>
        </p:txBody>
      </p:sp>
      <p:sp>
        <p:nvSpPr>
          <p:cNvPr id="3" name="Content Placeholder 2"/>
          <p:cNvSpPr>
            <a:spLocks noGrp="1"/>
          </p:cNvSpPr>
          <p:nvPr>
            <p:ph sz="quarter" idx="1"/>
          </p:nvPr>
        </p:nvSpPr>
        <p:spPr>
          <a:xfrm>
            <a:off x="1981200" y="1600200"/>
            <a:ext cx="8003232" cy="4873752"/>
          </a:xfrm>
        </p:spPr>
        <p:txBody>
          <a:bodyPr>
            <a:normAutofit fontScale="92500" lnSpcReduction="20000"/>
          </a:bodyPr>
          <a:lstStyle/>
          <a:p>
            <a:r>
              <a:rPr lang="el-GR" dirty="0">
                <a:sym typeface="Wingdings" pitchFamily="2" charset="2"/>
              </a:rPr>
              <a:t>Conditions</a:t>
            </a:r>
          </a:p>
          <a:p>
            <a:pPr lvl="1"/>
            <a:r>
              <a:rPr lang="el-GR" dirty="0">
                <a:sym typeface="Wingdings" pitchFamily="2" charset="2"/>
              </a:rPr>
              <a:t>Equal interval </a:t>
            </a:r>
            <a:r>
              <a:rPr lang="el-GR" dirty="0" err="1">
                <a:sym typeface="Wingdings" pitchFamily="2" charset="2"/>
              </a:rPr>
              <a:t>or</a:t>
            </a:r>
            <a:r>
              <a:rPr lang="el-GR" dirty="0">
                <a:sym typeface="Wingdings" pitchFamily="2" charset="2"/>
              </a:rPr>
              <a:t> </a:t>
            </a:r>
            <a:r>
              <a:rPr lang="en-US" dirty="0">
                <a:sym typeface="Wingdings" pitchFamily="2" charset="2"/>
              </a:rPr>
              <a:t>ratio</a:t>
            </a:r>
            <a:r>
              <a:rPr lang="el-GR" dirty="0">
                <a:sym typeface="Wingdings" pitchFamily="2" charset="2"/>
              </a:rPr>
              <a:t> scale</a:t>
            </a:r>
          </a:p>
          <a:p>
            <a:pPr lvl="1"/>
            <a:r>
              <a:rPr lang="en-US" dirty="0">
                <a:sym typeface="Wingdings" pitchFamily="2" charset="2"/>
              </a:rPr>
              <a:t>One</a:t>
            </a:r>
            <a:r>
              <a:rPr lang="el-GR" dirty="0">
                <a:sym typeface="Wingdings" pitchFamily="2" charset="2"/>
              </a:rPr>
              <a:t> </a:t>
            </a:r>
            <a:r>
              <a:rPr lang="el-GR" dirty="0" err="1">
                <a:sym typeface="Wingdings" pitchFamily="2" charset="2"/>
              </a:rPr>
              <a:t>sample</a:t>
            </a:r>
            <a:r>
              <a:rPr lang="en-US" dirty="0">
                <a:sym typeface="Wingdings" pitchFamily="2" charset="2"/>
              </a:rPr>
              <a:t> of participants</a:t>
            </a:r>
            <a:endParaRPr lang="el-GR" dirty="0">
              <a:sym typeface="Wingdings" pitchFamily="2" charset="2"/>
            </a:endParaRPr>
          </a:p>
          <a:p>
            <a:pPr lvl="1"/>
            <a:r>
              <a:rPr lang="el-GR" dirty="0">
                <a:sym typeface="Wingdings" pitchFamily="2" charset="2"/>
              </a:rPr>
              <a:t>Data must meet the conditions for the use of </a:t>
            </a:r>
            <a:r>
              <a:rPr lang="el-GR" dirty="0" err="1">
                <a:sym typeface="Wingdings" pitchFamily="2" charset="2"/>
              </a:rPr>
              <a:t>parametric</a:t>
            </a:r>
            <a:r>
              <a:rPr lang="el-GR" dirty="0">
                <a:sym typeface="Wingdings" pitchFamily="2" charset="2"/>
              </a:rPr>
              <a:t> </a:t>
            </a:r>
            <a:r>
              <a:rPr lang="el-GR" dirty="0" err="1">
                <a:sym typeface="Wingdings" pitchFamily="2" charset="2"/>
              </a:rPr>
              <a:t>criteria</a:t>
            </a:r>
            <a:endParaRPr lang="el-GR" dirty="0">
              <a:sym typeface="Wingdings" pitchFamily="2" charset="2"/>
            </a:endParaRPr>
          </a:p>
          <a:p>
            <a:r>
              <a:rPr lang="en-GB" dirty="0">
                <a:sym typeface="Wingdings" pitchFamily="2" charset="2"/>
              </a:rPr>
              <a:t>t-test </a:t>
            </a:r>
            <a:r>
              <a:rPr lang="el-GR" dirty="0">
                <a:sym typeface="Wingdings" pitchFamily="2" charset="2"/>
              </a:rPr>
              <a:t>- Standard deviation (σ) known</a:t>
            </a:r>
          </a:p>
          <a:p>
            <a:r>
              <a:rPr lang="el-GR" b="1" dirty="0">
                <a:sym typeface="Wingdings" pitchFamily="2" charset="2"/>
              </a:rPr>
              <a:t>Sample distribution of the mean</a:t>
            </a:r>
            <a:endParaRPr lang="en-GB" b="1" dirty="0">
              <a:sym typeface="Wingdings" pitchFamily="2" charset="2"/>
            </a:endParaRPr>
          </a:p>
          <a:p>
            <a:pPr lvl="1"/>
            <a:r>
              <a:rPr lang="el-GR" dirty="0">
                <a:sym typeface="Wingdings" pitchFamily="2" charset="2"/>
              </a:rPr>
              <a:t>σ</a:t>
            </a:r>
            <a:r>
              <a:rPr lang="el-GR" baseline="-25000" dirty="0">
                <a:sym typeface="Wingdings" pitchFamily="2" charset="2"/>
              </a:rPr>
              <a:t>Μ</a:t>
            </a:r>
            <a:r>
              <a:rPr lang="el-GR" dirty="0">
                <a:sym typeface="Wingdings" pitchFamily="2" charset="2"/>
              </a:rPr>
              <a:t> = σ /</a:t>
            </a:r>
            <a:r>
              <a:rPr lang="el-GR" dirty="0" err="1">
                <a:sym typeface="Wingdings" pitchFamily="2" charset="2"/>
              </a:rPr>
              <a:t> √N </a:t>
            </a:r>
            <a:r>
              <a:rPr lang="el-GR" dirty="0">
                <a:sym typeface="Wingdings" pitchFamily="2" charset="2"/>
              </a:rPr>
              <a:t>(</a:t>
            </a:r>
            <a:r>
              <a:rPr lang="en-US" dirty="0">
                <a:sym typeface="Wingdings" pitchFamily="2" charset="2"/>
              </a:rPr>
              <a:t>SE, </a:t>
            </a:r>
            <a:r>
              <a:rPr lang="el-GR" dirty="0">
                <a:sym typeface="Wingdings" pitchFamily="2" charset="2"/>
              </a:rPr>
              <a:t>standard deviation of population means)</a:t>
            </a:r>
          </a:p>
          <a:p>
            <a:pPr lvl="1"/>
            <a:r>
              <a:rPr lang="el-GR" dirty="0">
                <a:sym typeface="Wingdings" pitchFamily="2" charset="2"/>
              </a:rPr>
              <a:t>E.g. M = 58, N = 8</a:t>
            </a:r>
          </a:p>
          <a:p>
            <a:pPr lvl="1"/>
            <a:r>
              <a:rPr lang="el-GR" dirty="0">
                <a:sym typeface="Wingdings" pitchFamily="2" charset="2"/>
              </a:rPr>
              <a:t>μ = 50, σ = 10</a:t>
            </a:r>
          </a:p>
          <a:p>
            <a:pPr lvl="1"/>
            <a:r>
              <a:rPr lang="el-GR" dirty="0">
                <a:sym typeface="Wingdings" pitchFamily="2" charset="2"/>
              </a:rPr>
              <a:t>H0: m = 50. H1: μ =/= 50</a:t>
            </a:r>
          </a:p>
          <a:p>
            <a:pPr marL="274320" lvl="1">
              <a:spcBef>
                <a:spcPts val="600"/>
              </a:spcBef>
              <a:buSzPct val="70000"/>
              <a:buFont typeface="Wingdings"/>
              <a:buChar char=""/>
            </a:pPr>
            <a:r>
              <a:rPr lang="en-US" b="1" dirty="0">
                <a:sym typeface="Wingdings" pitchFamily="2" charset="2"/>
              </a:rPr>
              <a:t>z = </a:t>
            </a:r>
            <a:r>
              <a:rPr lang="el-GR" b="1" dirty="0">
                <a:sym typeface="Wingdings" pitchFamily="2" charset="2"/>
              </a:rPr>
              <a:t>(</a:t>
            </a:r>
            <a:r>
              <a:rPr lang="en-US" b="1" dirty="0">
                <a:sym typeface="Wingdings" pitchFamily="2" charset="2"/>
              </a:rPr>
              <a:t>M - </a:t>
            </a:r>
            <a:r>
              <a:rPr lang="el-GR" b="1" dirty="0">
                <a:sym typeface="Wingdings" pitchFamily="2" charset="2"/>
              </a:rPr>
              <a:t>μ) / </a:t>
            </a:r>
            <a:r>
              <a:rPr lang="el-GR" b="1" dirty="0" err="1">
                <a:sym typeface="Wingdings" pitchFamily="2" charset="2"/>
              </a:rPr>
              <a:t>σ</a:t>
            </a:r>
            <a:r>
              <a:rPr lang="el-GR" b="1" baseline="-25000" dirty="0" err="1">
                <a:sym typeface="Wingdings" pitchFamily="2" charset="2"/>
              </a:rPr>
              <a:t>Μ</a:t>
            </a:r>
            <a:r>
              <a:rPr lang="el-GR" dirty="0">
                <a:sym typeface="Wingdings" pitchFamily="2" charset="2"/>
              </a:rPr>
              <a:t> </a:t>
            </a:r>
            <a:r>
              <a:rPr lang="en-US" dirty="0">
                <a:sym typeface="Wingdings" pitchFamily="2" charset="2"/>
              </a:rPr>
              <a:t>	</a:t>
            </a:r>
            <a:r>
              <a:rPr lang="el-GR" dirty="0" err="1">
                <a:sym typeface="Wingdings" pitchFamily="2" charset="2"/>
              </a:rPr>
              <a:t>or</a:t>
            </a:r>
            <a:r>
              <a:rPr lang="el-GR" dirty="0">
                <a:sym typeface="Wingdings" pitchFamily="2" charset="2"/>
              </a:rPr>
              <a:t> </a:t>
            </a:r>
            <a:r>
              <a:rPr lang="en-US" dirty="0">
                <a:sym typeface="Wingdings" pitchFamily="2" charset="2"/>
              </a:rPr>
              <a:t>	</a:t>
            </a:r>
            <a:r>
              <a:rPr lang="en-US" b="1" dirty="0">
                <a:sym typeface="Wingdings" pitchFamily="2" charset="2"/>
              </a:rPr>
              <a:t>z </a:t>
            </a:r>
            <a:r>
              <a:rPr lang="el-GR" b="1" dirty="0">
                <a:sym typeface="Wingdings" pitchFamily="2" charset="2"/>
              </a:rPr>
              <a:t>= (</a:t>
            </a:r>
            <a:r>
              <a:rPr lang="en-US" b="1" dirty="0">
                <a:sym typeface="Wingdings" pitchFamily="2" charset="2"/>
              </a:rPr>
              <a:t>M - </a:t>
            </a:r>
            <a:r>
              <a:rPr lang="el-GR" b="1" dirty="0">
                <a:sym typeface="Wingdings" pitchFamily="2" charset="2"/>
              </a:rPr>
              <a:t>μ) / (σ / √N)</a:t>
            </a:r>
          </a:p>
          <a:p>
            <a:pPr marL="548640" lvl="2">
              <a:spcBef>
                <a:spcPts val="600"/>
              </a:spcBef>
              <a:buSzPct val="70000"/>
            </a:pPr>
            <a:r>
              <a:rPr lang="el-GR" dirty="0">
                <a:sym typeface="Wingdings" pitchFamily="2" charset="2"/>
              </a:rPr>
              <a:t>σ</a:t>
            </a:r>
            <a:r>
              <a:rPr lang="el-GR" baseline="-25000" dirty="0">
                <a:sym typeface="Wingdings" pitchFamily="2" charset="2"/>
              </a:rPr>
              <a:t>Μ</a:t>
            </a:r>
            <a:r>
              <a:rPr lang="el-GR" dirty="0">
                <a:sym typeface="Wingdings" pitchFamily="2" charset="2"/>
              </a:rPr>
              <a:t> = σ / √N = 10 / √8 = 3.53</a:t>
            </a:r>
          </a:p>
          <a:p>
            <a:pPr marL="548640" lvl="2">
              <a:spcBef>
                <a:spcPts val="600"/>
              </a:spcBef>
              <a:buSzPct val="70000"/>
            </a:pPr>
            <a:r>
              <a:rPr lang="en-US" dirty="0">
                <a:sym typeface="Wingdings" pitchFamily="2" charset="2"/>
              </a:rPr>
              <a:t>z = </a:t>
            </a:r>
            <a:r>
              <a:rPr lang="el-GR" dirty="0">
                <a:sym typeface="Wingdings" pitchFamily="2" charset="2"/>
              </a:rPr>
              <a:t>(</a:t>
            </a:r>
            <a:r>
              <a:rPr lang="en-US" dirty="0">
                <a:sym typeface="Wingdings" pitchFamily="2" charset="2"/>
              </a:rPr>
              <a:t>M - </a:t>
            </a:r>
            <a:r>
              <a:rPr lang="el-GR" dirty="0">
                <a:sym typeface="Wingdings" pitchFamily="2" charset="2"/>
              </a:rPr>
              <a:t>μ) / σ</a:t>
            </a:r>
            <a:r>
              <a:rPr lang="el-GR" baseline="-25000" dirty="0">
                <a:sym typeface="Wingdings" pitchFamily="2" charset="2"/>
              </a:rPr>
              <a:t>Μ</a:t>
            </a:r>
            <a:r>
              <a:rPr lang="en-US" dirty="0">
                <a:sym typeface="Wingdings" pitchFamily="2" charset="2"/>
              </a:rPr>
              <a:t> = (58 - 50) / 3.53 = 2.27 </a:t>
            </a:r>
            <a:r>
              <a:rPr lang="el-GR" dirty="0">
                <a:solidFill>
                  <a:srgbClr val="FF0000"/>
                </a:solidFill>
                <a:sym typeface="Wingdings" pitchFamily="2" charset="2"/>
              </a:rPr>
              <a:t>&lt; .05 so we reject H0</a:t>
            </a:r>
            <a:endParaRPr lang="en-US" dirty="0">
              <a:solidFill>
                <a:srgbClr val="FF0000"/>
              </a:solidFill>
              <a:sym typeface="Wingdings" pitchFamily="2" charset="2"/>
            </a:endParaRPr>
          </a:p>
          <a:p>
            <a:pPr marL="548640" lvl="2">
              <a:spcBef>
                <a:spcPts val="600"/>
              </a:spcBef>
              <a:buSzPct val="70000"/>
            </a:pPr>
            <a:r>
              <a:rPr lang="el-GR" dirty="0" err="1">
                <a:sym typeface="Wingdings" pitchFamily="2" charset="2"/>
              </a:rPr>
              <a:t>Compar</a:t>
            </a:r>
            <a:r>
              <a:rPr lang="en-US" dirty="0">
                <a:sym typeface="Wingdings" pitchFamily="2" charset="2"/>
              </a:rPr>
              <a:t>e to</a:t>
            </a:r>
            <a:r>
              <a:rPr lang="el-GR" dirty="0">
                <a:sym typeface="Wingdings" pitchFamily="2" charset="2"/>
              </a:rPr>
              <a:t> </a:t>
            </a:r>
            <a:r>
              <a:rPr lang="en-US" dirty="0">
                <a:sym typeface="Wingdings" pitchFamily="2" charset="2"/>
              </a:rPr>
              <a:t>Z </a:t>
            </a:r>
            <a:r>
              <a:rPr lang="el-GR" dirty="0" err="1">
                <a:sym typeface="Wingdings" pitchFamily="2" charset="2"/>
              </a:rPr>
              <a:t>table</a:t>
            </a:r>
            <a:r>
              <a:rPr lang="el-GR" dirty="0">
                <a:sym typeface="Wingdings" pitchFamily="2" charset="2"/>
              </a:rPr>
              <a:t> of </a:t>
            </a:r>
            <a:r>
              <a:rPr lang="el-GR" dirty="0" err="1">
                <a:sym typeface="Wingdings" pitchFamily="2" charset="2"/>
              </a:rPr>
              <a:t>standard</a:t>
            </a:r>
            <a:r>
              <a:rPr lang="en-US" dirty="0" err="1">
                <a:sym typeface="Wingdings" pitchFamily="2" charset="2"/>
              </a:rPr>
              <a:t>ized</a:t>
            </a:r>
            <a:r>
              <a:rPr lang="el-GR" dirty="0">
                <a:sym typeface="Wingdings" pitchFamily="2" charset="2"/>
              </a:rPr>
              <a:t> </a:t>
            </a:r>
            <a:r>
              <a:rPr lang="el-GR" dirty="0" err="1">
                <a:sym typeface="Wingdings" pitchFamily="2" charset="2"/>
              </a:rPr>
              <a:t>values</a:t>
            </a:r>
            <a:endParaRPr lang="el-GR" dirty="0">
              <a:sym typeface="Wingdings" pitchFamily="2" charset="2"/>
            </a:endParaRPr>
          </a:p>
          <a:p>
            <a:pPr marL="274320" lvl="1">
              <a:spcBef>
                <a:spcPts val="600"/>
              </a:spcBef>
              <a:buSzPct val="70000"/>
              <a:buFont typeface="Wingdings"/>
              <a:buChar char=""/>
            </a:pPr>
            <a:endParaRPr lang="en-GB" dirty="0">
              <a:sym typeface="Wingdings" pitchFamily="2" charset="2"/>
            </a:endParaRPr>
          </a:p>
          <a:p>
            <a:endParaRPr lang="en-GB" dirty="0"/>
          </a:p>
        </p:txBody>
      </p:sp>
      <p:pic>
        <p:nvPicPr>
          <p:cNvPr id="4" name="Εικόνα 3">
            <a:extLst>
              <a:ext uri="{FF2B5EF4-FFF2-40B4-BE49-F238E27FC236}">
                <a16:creationId xmlns:a16="http://schemas.microsoft.com/office/drawing/2014/main" id="{78EF0D51-D57F-D8DA-0CDC-CA89B83CEC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1087969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562074"/>
          </a:xfrm>
        </p:spPr>
        <p:txBody>
          <a:bodyPr>
            <a:normAutofit fontScale="90000"/>
          </a:bodyPr>
          <a:lstStyle/>
          <a:p>
            <a:r>
              <a:rPr lang="en-US" dirty="0"/>
              <a:t>Z </a:t>
            </a:r>
            <a:r>
              <a:rPr lang="el-GR" dirty="0" err="1"/>
              <a:t>Table</a:t>
            </a:r>
            <a:r>
              <a:rPr lang="el-GR" dirty="0"/>
              <a:t> (</a:t>
            </a:r>
            <a:r>
              <a:rPr lang="en-US" dirty="0"/>
              <a:t>Two-</a:t>
            </a:r>
            <a:r>
              <a:rPr lang="en-US" dirty="0" err="1"/>
              <a:t>TAiled</a:t>
            </a:r>
            <a:r>
              <a:rPr lang="el-GR" dirty="0"/>
              <a:t> </a:t>
            </a:r>
            <a:r>
              <a:rPr lang="el-GR" dirty="0" err="1"/>
              <a:t>Hypothesis</a:t>
            </a:r>
            <a:r>
              <a:rPr lang="el-GR" dirty="0"/>
              <a:t>)</a:t>
            </a:r>
            <a:endParaRPr lang="en-US" dirty="0"/>
          </a:p>
        </p:txBody>
      </p:sp>
      <p:sp>
        <p:nvSpPr>
          <p:cNvPr id="3" name="Content Placeholder 2"/>
          <p:cNvSpPr>
            <a:spLocks noGrp="1"/>
          </p:cNvSpPr>
          <p:nvPr>
            <p:ph sz="quarter" idx="1"/>
          </p:nvPr>
        </p:nvSpPr>
        <p:spPr/>
        <p:txBody>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704" y="908720"/>
            <a:ext cx="538733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CF6207A8-9BDF-FEED-C371-0DB82F093B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575280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669zxfkEQc/Ua6s4TzRx9I/AAAAAAAABDg/jLBizrMy0M0/s1600/graph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578" y="2863924"/>
            <a:ext cx="3592903" cy="28693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T-test for </a:t>
            </a:r>
            <a:r>
              <a:rPr lang="el-GR" dirty="0"/>
              <a:t>One Sample - Unknown Standard Deviation</a:t>
            </a:r>
          </a:p>
        </p:txBody>
      </p:sp>
      <p:sp>
        <p:nvSpPr>
          <p:cNvPr id="3" name="Content Placeholder 2"/>
          <p:cNvSpPr>
            <a:spLocks noGrp="1"/>
          </p:cNvSpPr>
          <p:nvPr>
            <p:ph sz="quarter" idx="1"/>
          </p:nvPr>
        </p:nvSpPr>
        <p:spPr>
          <a:xfrm>
            <a:off x="1775520" y="3068960"/>
            <a:ext cx="5400600" cy="3404992"/>
          </a:xfrm>
        </p:spPr>
        <p:txBody>
          <a:bodyPr>
            <a:normAutofit fontScale="77500" lnSpcReduction="20000"/>
          </a:bodyPr>
          <a:lstStyle/>
          <a:p>
            <a:r>
              <a:rPr lang="el-GR" dirty="0">
                <a:sym typeface="Wingdings" pitchFamily="2" charset="2"/>
              </a:rPr>
              <a:t>Variation in population </a:t>
            </a:r>
            <a:r>
              <a:rPr lang="el-GR" dirty="0" err="1">
                <a:sym typeface="Wingdings" pitchFamily="2" charset="2"/>
              </a:rPr>
              <a:t>unknown</a:t>
            </a:r>
            <a:r>
              <a:rPr lang="el-GR" dirty="0">
                <a:sym typeface="Wingdings" pitchFamily="2" charset="2"/>
              </a:rPr>
              <a:t> (</a:t>
            </a:r>
            <a:r>
              <a:rPr lang="el-GR" dirty="0" err="1">
                <a:sym typeface="Wingdings" pitchFamily="2" charset="2"/>
              </a:rPr>
              <a:t>σ</a:t>
            </a:r>
            <a:r>
              <a:rPr lang="el-GR" baseline="-25000" dirty="0" err="1">
                <a:sym typeface="Wingdings" pitchFamily="2" charset="2"/>
              </a:rPr>
              <a:t>Μ</a:t>
            </a:r>
            <a:r>
              <a:rPr lang="el-GR" dirty="0">
                <a:sym typeface="Wingdings" pitchFamily="2" charset="2"/>
              </a:rPr>
              <a:t>/σ)</a:t>
            </a:r>
          </a:p>
          <a:p>
            <a:r>
              <a:rPr lang="el-GR" b="1" dirty="0">
                <a:sym typeface="Wingdings" pitchFamily="2" charset="2"/>
              </a:rPr>
              <a:t>Use sample standard deviation (</a:t>
            </a:r>
            <a:r>
              <a:rPr lang="en-US" b="1" dirty="0">
                <a:sym typeface="Wingdings" pitchFamily="2" charset="2"/>
              </a:rPr>
              <a:t>s</a:t>
            </a:r>
            <a:r>
              <a:rPr lang="el-GR" b="1" dirty="0">
                <a:sym typeface="Wingdings" pitchFamily="2" charset="2"/>
              </a:rPr>
              <a:t>)</a:t>
            </a:r>
          </a:p>
          <a:p>
            <a:pPr lvl="1"/>
            <a:r>
              <a:rPr lang="en-US" dirty="0">
                <a:sym typeface="Wingdings" pitchFamily="2" charset="2"/>
              </a:rPr>
              <a:t>s</a:t>
            </a:r>
            <a:r>
              <a:rPr lang="el-GR" baseline="-25000" dirty="0">
                <a:sym typeface="Wingdings" pitchFamily="2" charset="2"/>
              </a:rPr>
              <a:t>Μ</a:t>
            </a:r>
            <a:r>
              <a:rPr lang="el-GR" dirty="0">
                <a:sym typeface="Wingdings" pitchFamily="2" charset="2"/>
              </a:rPr>
              <a:t> = </a:t>
            </a:r>
            <a:r>
              <a:rPr lang="en-US" dirty="0">
                <a:sym typeface="Wingdings" pitchFamily="2" charset="2"/>
              </a:rPr>
              <a:t>s </a:t>
            </a:r>
            <a:r>
              <a:rPr lang="el-GR" dirty="0">
                <a:sym typeface="Wingdings" pitchFamily="2" charset="2"/>
              </a:rPr>
              <a:t>/</a:t>
            </a:r>
            <a:r>
              <a:rPr lang="el-GR" dirty="0" err="1">
                <a:sym typeface="Wingdings" pitchFamily="2" charset="2"/>
              </a:rPr>
              <a:t> √N</a:t>
            </a:r>
            <a:endParaRPr lang="el-GR" dirty="0">
              <a:sym typeface="Wingdings" pitchFamily="2" charset="2"/>
            </a:endParaRPr>
          </a:p>
          <a:p>
            <a:r>
              <a:rPr lang="el-GR" u="sng" dirty="0" err="1">
                <a:sym typeface="Wingdings" pitchFamily="2" charset="2"/>
              </a:rPr>
              <a:t>So</a:t>
            </a:r>
            <a:r>
              <a:rPr lang="el-GR" u="sng" dirty="0">
                <a:sym typeface="Wingdings" pitchFamily="2" charset="2"/>
              </a:rPr>
              <a:t>, </a:t>
            </a:r>
            <a:r>
              <a:rPr lang="el-GR" dirty="0">
                <a:sym typeface="Wingdings" pitchFamily="2" charset="2"/>
              </a:rPr>
              <a:t>we </a:t>
            </a:r>
            <a:r>
              <a:rPr lang="el-GR" dirty="0" err="1">
                <a:sym typeface="Wingdings" pitchFamily="2" charset="2"/>
              </a:rPr>
              <a:t>cannot</a:t>
            </a:r>
            <a:r>
              <a:rPr lang="el-GR" dirty="0">
                <a:sym typeface="Wingdings" pitchFamily="2" charset="2"/>
              </a:rPr>
              <a:t> </a:t>
            </a:r>
            <a:r>
              <a:rPr lang="en-US" dirty="0">
                <a:sym typeface="Wingdings" pitchFamily="2" charset="2"/>
              </a:rPr>
              <a:t>refer to</a:t>
            </a:r>
            <a:r>
              <a:rPr lang="el-GR" dirty="0">
                <a:sym typeface="Wingdings" pitchFamily="2" charset="2"/>
              </a:rPr>
              <a:t> a normal distribution (</a:t>
            </a:r>
            <a:r>
              <a:rPr lang="en-US" dirty="0">
                <a:sym typeface="Wingdings" pitchFamily="2" charset="2"/>
              </a:rPr>
              <a:t>z)</a:t>
            </a:r>
            <a:r>
              <a:rPr lang="el-GR" dirty="0">
                <a:sym typeface="Wingdings" pitchFamily="2" charset="2"/>
              </a:rPr>
              <a:t>, </a:t>
            </a:r>
            <a:r>
              <a:rPr lang="el-GR" dirty="0" err="1">
                <a:sym typeface="Wingdings" pitchFamily="2" charset="2"/>
              </a:rPr>
              <a:t>we</a:t>
            </a:r>
            <a:r>
              <a:rPr lang="el-GR" dirty="0">
                <a:sym typeface="Wingdings" pitchFamily="2" charset="2"/>
              </a:rPr>
              <a:t> </a:t>
            </a:r>
            <a:r>
              <a:rPr lang="en-US" dirty="0">
                <a:sym typeface="Wingdings" pitchFamily="2" charset="2"/>
              </a:rPr>
              <a:t>rather </a:t>
            </a:r>
            <a:r>
              <a:rPr lang="el-GR" dirty="0" err="1">
                <a:sym typeface="Wingdings" pitchFamily="2" charset="2"/>
              </a:rPr>
              <a:t>use</a:t>
            </a:r>
            <a:r>
              <a:rPr lang="el-GR" dirty="0">
                <a:sym typeface="Wingdings" pitchFamily="2" charset="2"/>
              </a:rPr>
              <a:t> a </a:t>
            </a:r>
            <a:r>
              <a:rPr lang="en-US" dirty="0">
                <a:sym typeface="Wingdings" pitchFamily="2" charset="2"/>
              </a:rPr>
              <a:t>t </a:t>
            </a:r>
            <a:r>
              <a:rPr lang="el-GR" dirty="0" err="1">
                <a:sym typeface="Wingdings" pitchFamily="2" charset="2"/>
              </a:rPr>
              <a:t>distribution</a:t>
            </a:r>
            <a:endParaRPr lang="en-US" dirty="0">
              <a:sym typeface="Wingdings" pitchFamily="2" charset="2"/>
            </a:endParaRPr>
          </a:p>
          <a:p>
            <a:pPr lvl="1"/>
            <a:r>
              <a:rPr lang="el-GR" u="sng" dirty="0">
                <a:sym typeface="Wingdings" pitchFamily="2" charset="2"/>
              </a:rPr>
              <a:t>Similarities</a:t>
            </a:r>
            <a:r>
              <a:rPr lang="el-GR" dirty="0">
                <a:sym typeface="Wingdings" pitchFamily="2" charset="2"/>
              </a:rPr>
              <a:t>: symmetrical</a:t>
            </a:r>
          </a:p>
          <a:p>
            <a:pPr lvl="1"/>
            <a:r>
              <a:rPr lang="el-GR" u="sng" dirty="0">
                <a:sym typeface="Wingdings" pitchFamily="2" charset="2"/>
              </a:rPr>
              <a:t>Differences</a:t>
            </a:r>
            <a:r>
              <a:rPr lang="el-GR" dirty="0">
                <a:sym typeface="Wingdings" pitchFamily="2" charset="2"/>
              </a:rPr>
              <a:t>:</a:t>
            </a:r>
            <a:r>
              <a:rPr lang="el-GR" b="1" dirty="0">
                <a:sym typeface="Wingdings" pitchFamily="2" charset="2"/>
              </a:rPr>
              <a:t> Different distribution for each </a:t>
            </a:r>
            <a:r>
              <a:rPr lang="el-GR" b="1" dirty="0" err="1">
                <a:sym typeface="Wingdings" pitchFamily="2" charset="2"/>
              </a:rPr>
              <a:t>sample</a:t>
            </a:r>
            <a:r>
              <a:rPr lang="el-GR" b="1" dirty="0">
                <a:sym typeface="Wingdings" pitchFamily="2" charset="2"/>
              </a:rPr>
              <a:t> </a:t>
            </a:r>
            <a:r>
              <a:rPr lang="en-US" b="1" dirty="0">
                <a:sym typeface="Wingdings" pitchFamily="2" charset="2"/>
              </a:rPr>
              <a:t>size</a:t>
            </a:r>
            <a:r>
              <a:rPr lang="el-GR" b="1" dirty="0">
                <a:sym typeface="Wingdings" pitchFamily="2" charset="2"/>
              </a:rPr>
              <a:t>. </a:t>
            </a:r>
            <a:r>
              <a:rPr lang="el-GR" dirty="0">
                <a:sym typeface="Wingdings" pitchFamily="2" charset="2"/>
              </a:rPr>
              <a:t>We need to check the appropriate </a:t>
            </a:r>
            <a:r>
              <a:rPr lang="el-GR" b="1" dirty="0">
                <a:sym typeface="Wingdings" pitchFamily="2" charset="2"/>
              </a:rPr>
              <a:t>degrees of freedom </a:t>
            </a:r>
            <a:r>
              <a:rPr lang="el-GR" dirty="0">
                <a:sym typeface="Wingdings" pitchFamily="2" charset="2"/>
              </a:rPr>
              <a:t>(calculated based on the </a:t>
            </a:r>
            <a:r>
              <a:rPr lang="el-GR" dirty="0" err="1">
                <a:sym typeface="Wingdings" pitchFamily="2" charset="2"/>
              </a:rPr>
              <a:t>sample</a:t>
            </a:r>
            <a:r>
              <a:rPr lang="en-US" dirty="0">
                <a:sym typeface="Wingdings" pitchFamily="2" charset="2"/>
              </a:rPr>
              <a:t> size</a:t>
            </a:r>
            <a:r>
              <a:rPr lang="el-GR" dirty="0">
                <a:sym typeface="Wingdings" pitchFamily="2" charset="2"/>
              </a:rPr>
              <a:t>)</a:t>
            </a:r>
            <a:endParaRPr lang="en-US" dirty="0">
              <a:sym typeface="Wingdings" pitchFamily="2" charset="2"/>
            </a:endParaRPr>
          </a:p>
          <a:p>
            <a:pPr lvl="1"/>
            <a:r>
              <a:rPr lang="el-GR" dirty="0">
                <a:sym typeface="Wingdings" pitchFamily="2" charset="2"/>
              </a:rPr>
              <a:t>Larger rejection area than </a:t>
            </a:r>
            <a:r>
              <a:rPr lang="el-GR" dirty="0" err="1">
                <a:sym typeface="Wingdings" pitchFamily="2" charset="2"/>
              </a:rPr>
              <a:t>normal</a:t>
            </a:r>
            <a:r>
              <a:rPr lang="el-GR" dirty="0">
                <a:sym typeface="Wingdings" pitchFamily="2" charset="2"/>
              </a:rPr>
              <a:t> </a:t>
            </a:r>
            <a:r>
              <a:rPr lang="el-GR" dirty="0" err="1">
                <a:sym typeface="Wingdings" pitchFamily="2" charset="2"/>
              </a:rPr>
              <a:t>distribution</a:t>
            </a:r>
            <a:endParaRPr lang="el-GR" dirty="0">
              <a:sym typeface="Wingdings" pitchFamily="2" charset="2"/>
            </a:endParaRPr>
          </a:p>
          <a:p>
            <a:pPr marL="274320" lvl="1">
              <a:spcBef>
                <a:spcPts val="600"/>
              </a:spcBef>
              <a:buSzPct val="70000"/>
              <a:buFont typeface="Wingdings"/>
              <a:buChar char=""/>
            </a:pPr>
            <a:endParaRPr lang="en-GB" dirty="0">
              <a:sym typeface="Wingdings" pitchFamily="2" charset="2"/>
            </a:endParaRPr>
          </a:p>
          <a:p>
            <a:endParaRPr lang="en-GB" dirty="0"/>
          </a:p>
        </p:txBody>
      </p:sp>
      <p:sp>
        <p:nvSpPr>
          <p:cNvPr id="5" name="Content Placeholder 2"/>
          <p:cNvSpPr txBox="1">
            <a:spLocks/>
          </p:cNvSpPr>
          <p:nvPr/>
        </p:nvSpPr>
        <p:spPr>
          <a:xfrm>
            <a:off x="2063552" y="1556792"/>
            <a:ext cx="7920880" cy="1296144"/>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l-GR" dirty="0">
                <a:sym typeface="Wingdings" pitchFamily="2" charset="2"/>
              </a:rPr>
              <a:t>Conditions</a:t>
            </a:r>
          </a:p>
          <a:p>
            <a:pPr lvl="1"/>
            <a:r>
              <a:rPr lang="el-GR" sz="1600" dirty="0" err="1">
                <a:sym typeface="Wingdings" pitchFamily="2" charset="2"/>
              </a:rPr>
              <a:t>Equal</a:t>
            </a:r>
            <a:r>
              <a:rPr lang="el-GR" sz="1600" dirty="0">
                <a:sym typeface="Wingdings" pitchFamily="2" charset="2"/>
              </a:rPr>
              <a:t> </a:t>
            </a:r>
            <a:r>
              <a:rPr lang="el-GR" sz="1600" dirty="0" err="1">
                <a:sym typeface="Wingdings" pitchFamily="2" charset="2"/>
              </a:rPr>
              <a:t>interval</a:t>
            </a:r>
            <a:r>
              <a:rPr lang="en-US" sz="1600" dirty="0">
                <a:sym typeface="Wingdings" pitchFamily="2" charset="2"/>
              </a:rPr>
              <a:t>s</a:t>
            </a:r>
            <a:r>
              <a:rPr lang="el-GR" sz="1600" dirty="0">
                <a:sym typeface="Wingdings" pitchFamily="2" charset="2"/>
              </a:rPr>
              <a:t> </a:t>
            </a:r>
            <a:r>
              <a:rPr lang="el-GR" sz="1600" dirty="0" err="1">
                <a:sym typeface="Wingdings" pitchFamily="2" charset="2"/>
              </a:rPr>
              <a:t>or</a:t>
            </a:r>
            <a:r>
              <a:rPr lang="el-GR" sz="1600" dirty="0">
                <a:sym typeface="Wingdings" pitchFamily="2" charset="2"/>
              </a:rPr>
              <a:t> </a:t>
            </a:r>
            <a:r>
              <a:rPr lang="en-US" sz="1600" dirty="0">
                <a:sym typeface="Wingdings" pitchFamily="2" charset="2"/>
              </a:rPr>
              <a:t>ratio</a:t>
            </a:r>
            <a:r>
              <a:rPr lang="el-GR" sz="1600" dirty="0">
                <a:sym typeface="Wingdings" pitchFamily="2" charset="2"/>
              </a:rPr>
              <a:t> scale</a:t>
            </a:r>
          </a:p>
          <a:p>
            <a:pPr lvl="1"/>
            <a:r>
              <a:rPr lang="en-US" sz="1600" dirty="0">
                <a:sym typeface="Wingdings" pitchFamily="2" charset="2"/>
              </a:rPr>
              <a:t>One</a:t>
            </a:r>
            <a:r>
              <a:rPr lang="el-GR" sz="1600" dirty="0">
                <a:sym typeface="Wingdings" pitchFamily="2" charset="2"/>
              </a:rPr>
              <a:t> sample of </a:t>
            </a:r>
            <a:r>
              <a:rPr lang="en-US" sz="1600" dirty="0">
                <a:sym typeface="Wingdings" pitchFamily="2" charset="2"/>
              </a:rPr>
              <a:t>participants</a:t>
            </a:r>
            <a:endParaRPr lang="el-GR" sz="1600" dirty="0">
              <a:sym typeface="Wingdings" pitchFamily="2" charset="2"/>
            </a:endParaRPr>
          </a:p>
          <a:p>
            <a:pPr lvl="1"/>
            <a:r>
              <a:rPr lang="el-GR" sz="1600" dirty="0">
                <a:sym typeface="Wingdings" pitchFamily="2" charset="2"/>
              </a:rPr>
              <a:t>Data must meet the conditions for the use of </a:t>
            </a:r>
            <a:r>
              <a:rPr lang="el-GR" sz="1600" dirty="0" err="1">
                <a:sym typeface="Wingdings" pitchFamily="2" charset="2"/>
              </a:rPr>
              <a:t>parametric</a:t>
            </a:r>
            <a:r>
              <a:rPr lang="el-GR" sz="1600" dirty="0">
                <a:sym typeface="Wingdings" pitchFamily="2" charset="2"/>
              </a:rPr>
              <a:t> </a:t>
            </a:r>
            <a:r>
              <a:rPr lang="el-GR" sz="1600" dirty="0" err="1">
                <a:sym typeface="Wingdings" pitchFamily="2" charset="2"/>
              </a:rPr>
              <a:t>criteria</a:t>
            </a:r>
            <a:endParaRPr lang="el-GR" sz="1600" dirty="0">
              <a:sym typeface="Wingdings" pitchFamily="2" charset="2"/>
            </a:endParaRPr>
          </a:p>
        </p:txBody>
      </p:sp>
      <p:pic>
        <p:nvPicPr>
          <p:cNvPr id="4" name="Εικόνα 3">
            <a:extLst>
              <a:ext uri="{FF2B5EF4-FFF2-40B4-BE49-F238E27FC236}">
                <a16:creationId xmlns:a16="http://schemas.microsoft.com/office/drawing/2014/main" id="{FBE4E0C3-9C79-6F05-7221-65A1C18DB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479309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T-test for </a:t>
            </a:r>
            <a:r>
              <a:rPr lang="el-GR" dirty="0"/>
              <a:t>One Sample - Unknown Standard Deviation</a:t>
            </a:r>
          </a:p>
        </p:txBody>
      </p:sp>
      <p:sp>
        <p:nvSpPr>
          <p:cNvPr id="3" name="Content Placeholder 2"/>
          <p:cNvSpPr>
            <a:spLocks noGrp="1"/>
          </p:cNvSpPr>
          <p:nvPr>
            <p:ph sz="quarter" idx="1"/>
          </p:nvPr>
        </p:nvSpPr>
        <p:spPr>
          <a:xfrm>
            <a:off x="1981200" y="1600200"/>
            <a:ext cx="5626968" cy="4873752"/>
          </a:xfrm>
        </p:spPr>
        <p:txBody>
          <a:bodyPr>
            <a:normAutofit fontScale="92500" lnSpcReduction="10000"/>
          </a:bodyPr>
          <a:lstStyle/>
          <a:p>
            <a:pPr marL="274320" lvl="1">
              <a:spcBef>
                <a:spcPts val="600"/>
              </a:spcBef>
              <a:buSzPct val="70000"/>
              <a:buFont typeface="Wingdings"/>
              <a:buChar char=""/>
            </a:pPr>
            <a:r>
              <a:rPr lang="el-GR" dirty="0">
                <a:sym typeface="Wingdings" pitchFamily="2" charset="2"/>
              </a:rPr>
              <a:t>Personality Traits Test</a:t>
            </a:r>
          </a:p>
          <a:p>
            <a:pPr marL="274320" lvl="1">
              <a:spcBef>
                <a:spcPts val="600"/>
              </a:spcBef>
              <a:buSzPct val="70000"/>
              <a:buFont typeface="Wingdings"/>
              <a:buChar char=""/>
            </a:pPr>
            <a:r>
              <a:rPr lang="el-GR" dirty="0">
                <a:sym typeface="Wingdings" pitchFamily="2" charset="2"/>
              </a:rPr>
              <a:t>Does our </a:t>
            </a:r>
            <a:r>
              <a:rPr lang="el-GR" dirty="0" err="1">
                <a:sym typeface="Wingdings" pitchFamily="2" charset="2"/>
              </a:rPr>
              <a:t>sample</a:t>
            </a:r>
            <a:r>
              <a:rPr lang="el-GR" dirty="0">
                <a:sym typeface="Wingdings" pitchFamily="2" charset="2"/>
              </a:rPr>
              <a:t> </a:t>
            </a:r>
            <a:r>
              <a:rPr lang="en-US" dirty="0">
                <a:sym typeface="Wingdings" pitchFamily="2" charset="2"/>
              </a:rPr>
              <a:t>tested </a:t>
            </a:r>
            <a:r>
              <a:rPr lang="el-GR" dirty="0">
                <a:sym typeface="Wingdings" pitchFamily="2" charset="2"/>
              </a:rPr>
              <a:t>in </a:t>
            </a:r>
            <a:r>
              <a:rPr lang="en-US" dirty="0">
                <a:sym typeface="Wingdings" pitchFamily="2" charset="2"/>
              </a:rPr>
              <a:t>the number of</a:t>
            </a:r>
            <a:r>
              <a:rPr lang="el-GR" dirty="0">
                <a:sym typeface="Wingdings" pitchFamily="2" charset="2"/>
              </a:rPr>
              <a:t> l</a:t>
            </a:r>
            <a:r>
              <a:rPr lang="en-US" dirty="0" err="1">
                <a:sym typeface="Wingdings" pitchFamily="2" charset="2"/>
              </a:rPr>
              <a:t>ies</a:t>
            </a:r>
            <a:r>
              <a:rPr lang="en-US" dirty="0">
                <a:sym typeface="Wingdings" pitchFamily="2" charset="2"/>
              </a:rPr>
              <a:t> per week</a:t>
            </a:r>
            <a:r>
              <a:rPr lang="el-GR" dirty="0">
                <a:sym typeface="Wingdings" pitchFamily="2" charset="2"/>
              </a:rPr>
              <a:t> differ from the population?</a:t>
            </a:r>
          </a:p>
          <a:p>
            <a:pPr lvl="1"/>
            <a:r>
              <a:rPr lang="el-GR" dirty="0">
                <a:sym typeface="Wingdings" pitchFamily="2" charset="2"/>
              </a:rPr>
              <a:t>μ = 7.5</a:t>
            </a:r>
            <a:endParaRPr lang="en-US" dirty="0">
              <a:sym typeface="Wingdings" pitchFamily="2" charset="2"/>
            </a:endParaRPr>
          </a:p>
          <a:p>
            <a:pPr lvl="1"/>
            <a:r>
              <a:rPr lang="el-GR" dirty="0">
                <a:sym typeface="Wingdings" pitchFamily="2" charset="2"/>
              </a:rPr>
              <a:t>H0: μ = M. H1: μ =/= M</a:t>
            </a:r>
          </a:p>
          <a:p>
            <a:pPr marL="274320" lvl="1">
              <a:spcBef>
                <a:spcPts val="600"/>
              </a:spcBef>
              <a:buSzPct val="70000"/>
              <a:buFont typeface="Wingdings"/>
              <a:buChar char=""/>
            </a:pPr>
            <a:r>
              <a:rPr lang="el-GR" dirty="0">
                <a:sym typeface="Wingdings" pitchFamily="2" charset="2"/>
              </a:rPr>
              <a:t>We calculate M = 8.7</a:t>
            </a:r>
          </a:p>
          <a:p>
            <a:pPr marL="274320" lvl="1">
              <a:spcBef>
                <a:spcPts val="600"/>
              </a:spcBef>
              <a:buSzPct val="70000"/>
              <a:buFont typeface="Wingdings"/>
              <a:buChar char=""/>
            </a:pPr>
            <a:r>
              <a:rPr lang="el-GR" dirty="0">
                <a:sym typeface="Wingdings" pitchFamily="2" charset="2"/>
              </a:rPr>
              <a:t>We calculate </a:t>
            </a:r>
            <a:r>
              <a:rPr lang="en-US" dirty="0">
                <a:sym typeface="Wingdings" pitchFamily="2" charset="2"/>
              </a:rPr>
              <a:t>s </a:t>
            </a:r>
            <a:endParaRPr lang="el-GR" dirty="0">
              <a:sym typeface="Wingdings" pitchFamily="2" charset="2"/>
            </a:endParaRPr>
          </a:p>
          <a:p>
            <a:pPr marL="548640" lvl="2">
              <a:spcBef>
                <a:spcPts val="600"/>
              </a:spcBef>
              <a:buSzPct val="70000"/>
            </a:pPr>
            <a:r>
              <a:rPr lang="en-US" dirty="0">
                <a:sym typeface="Wingdings" pitchFamily="2" charset="2"/>
              </a:rPr>
              <a:t>s = 1.70</a:t>
            </a:r>
            <a:endParaRPr lang="el-GR" dirty="0">
              <a:sym typeface="Wingdings" pitchFamily="2" charset="2"/>
            </a:endParaRPr>
          </a:p>
          <a:p>
            <a:pPr marL="274320" lvl="1">
              <a:spcBef>
                <a:spcPts val="600"/>
              </a:spcBef>
              <a:buSzPct val="70000"/>
              <a:buFont typeface="Wingdings"/>
              <a:buChar char=""/>
            </a:pPr>
            <a:r>
              <a:rPr lang="el-GR" dirty="0">
                <a:sym typeface="Wingdings" pitchFamily="2" charset="2"/>
              </a:rPr>
              <a:t>We calculate </a:t>
            </a:r>
            <a:r>
              <a:rPr lang="en-US" dirty="0">
                <a:sym typeface="Wingdings" pitchFamily="2" charset="2"/>
              </a:rPr>
              <a:t>t</a:t>
            </a:r>
          </a:p>
          <a:p>
            <a:pPr marL="548640" lvl="2">
              <a:spcBef>
                <a:spcPts val="600"/>
              </a:spcBef>
              <a:buSzPct val="70000"/>
            </a:pPr>
            <a:r>
              <a:rPr lang="en-US" b="1" dirty="0">
                <a:sym typeface="Wingdings" pitchFamily="2" charset="2"/>
              </a:rPr>
              <a:t>t = (</a:t>
            </a:r>
            <a:r>
              <a:rPr lang="el-GR" b="1" dirty="0">
                <a:sym typeface="Wingdings" pitchFamily="2" charset="2"/>
              </a:rPr>
              <a:t>M - μ</a:t>
            </a:r>
            <a:r>
              <a:rPr lang="en-US" b="1" dirty="0">
                <a:sym typeface="Wingdings" pitchFamily="2" charset="2"/>
              </a:rPr>
              <a:t>) </a:t>
            </a:r>
            <a:r>
              <a:rPr lang="el-GR" b="1" dirty="0">
                <a:sym typeface="Wingdings" pitchFamily="2" charset="2"/>
              </a:rPr>
              <a:t>/ </a:t>
            </a:r>
            <a:r>
              <a:rPr lang="en-US" b="1" dirty="0">
                <a:sym typeface="Wingdings" pitchFamily="2" charset="2"/>
              </a:rPr>
              <a:t>(s /</a:t>
            </a:r>
            <a:r>
              <a:rPr lang="el-GR" b="1" dirty="0" err="1">
                <a:sym typeface="Wingdings" pitchFamily="2" charset="2"/>
              </a:rPr>
              <a:t> √N</a:t>
            </a:r>
            <a:r>
              <a:rPr lang="en-US" b="1" dirty="0">
                <a:sym typeface="Wingdings" pitchFamily="2" charset="2"/>
              </a:rPr>
              <a:t>) </a:t>
            </a:r>
            <a:r>
              <a:rPr lang="en-US" dirty="0">
                <a:sym typeface="Wingdings" pitchFamily="2" charset="2"/>
              </a:rPr>
              <a:t>= (8.7 </a:t>
            </a:r>
            <a:r>
              <a:rPr lang="el-GR" dirty="0">
                <a:sym typeface="Wingdings" pitchFamily="2" charset="2"/>
              </a:rPr>
              <a:t>- </a:t>
            </a:r>
            <a:r>
              <a:rPr lang="en-US" dirty="0">
                <a:sym typeface="Wingdings" pitchFamily="2" charset="2"/>
              </a:rPr>
              <a:t>7.5) </a:t>
            </a:r>
            <a:r>
              <a:rPr lang="el-GR" dirty="0">
                <a:sym typeface="Wingdings" pitchFamily="2" charset="2"/>
              </a:rPr>
              <a:t>/ </a:t>
            </a:r>
            <a:r>
              <a:rPr lang="en-US" dirty="0">
                <a:sym typeface="Wingdings" pitchFamily="2" charset="2"/>
              </a:rPr>
              <a:t>(1.70 /</a:t>
            </a:r>
            <a:r>
              <a:rPr lang="el-GR" dirty="0">
                <a:sym typeface="Wingdings" pitchFamily="2" charset="2"/>
              </a:rPr>
              <a:t> √10</a:t>
            </a:r>
            <a:r>
              <a:rPr lang="en-US" dirty="0">
                <a:sym typeface="Wingdings" pitchFamily="2" charset="2"/>
              </a:rPr>
              <a:t>) = 2.22</a:t>
            </a:r>
            <a:endParaRPr lang="el-GR" dirty="0">
              <a:sym typeface="Wingdings" pitchFamily="2" charset="2"/>
            </a:endParaRPr>
          </a:p>
          <a:p>
            <a:pPr marL="274320" lvl="1">
              <a:spcBef>
                <a:spcPts val="600"/>
              </a:spcBef>
              <a:buSzPct val="70000"/>
              <a:buFont typeface="Wingdings"/>
              <a:buChar char=""/>
            </a:pPr>
            <a:r>
              <a:rPr lang="el-GR" b="1" dirty="0">
                <a:sym typeface="Wingdings" pitchFamily="2" charset="2"/>
              </a:rPr>
              <a:t>Comparison with table of standard values (</a:t>
            </a:r>
            <a:r>
              <a:rPr lang="en-US" b="1" dirty="0">
                <a:sym typeface="Wingdings" pitchFamily="2" charset="2"/>
              </a:rPr>
              <a:t>t</a:t>
            </a:r>
            <a:r>
              <a:rPr lang="el-GR" b="1" dirty="0">
                <a:sym typeface="Wingdings" pitchFamily="2" charset="2"/>
              </a:rPr>
              <a:t>)</a:t>
            </a:r>
            <a:endParaRPr lang="en-US" b="1" dirty="0">
              <a:sym typeface="Wingdings" pitchFamily="2" charset="2"/>
            </a:endParaRPr>
          </a:p>
          <a:p>
            <a:pPr marL="548640" lvl="2">
              <a:spcBef>
                <a:spcPts val="600"/>
              </a:spcBef>
              <a:buSzPct val="70000"/>
            </a:pPr>
            <a:r>
              <a:rPr lang="el-GR" dirty="0">
                <a:sym typeface="Wingdings" pitchFamily="2" charset="2"/>
              </a:rPr>
              <a:t>If |t| </a:t>
            </a:r>
            <a:r>
              <a:rPr lang="en-US" dirty="0">
                <a:sym typeface="Wingdings" pitchFamily="2" charset="2"/>
              </a:rPr>
              <a:t>&gt; </a:t>
            </a:r>
            <a:r>
              <a:rPr lang="el-GR" dirty="0">
                <a:sym typeface="Wingdings" pitchFamily="2" charset="2"/>
              </a:rPr>
              <a:t>critical value, </a:t>
            </a:r>
            <a:r>
              <a:rPr lang="el-GR" dirty="0" err="1">
                <a:sym typeface="Wingdings" pitchFamily="2" charset="2"/>
              </a:rPr>
              <a:t>reject</a:t>
            </a:r>
            <a:r>
              <a:rPr lang="el-GR" dirty="0">
                <a:sym typeface="Wingdings" pitchFamily="2" charset="2"/>
              </a:rPr>
              <a:t>. Η0</a:t>
            </a:r>
            <a:endParaRPr lang="en-US" dirty="0">
              <a:sym typeface="Wingdings" pitchFamily="2" charset="2"/>
            </a:endParaRPr>
          </a:p>
          <a:p>
            <a:pPr marL="548640" lvl="2">
              <a:spcBef>
                <a:spcPts val="600"/>
              </a:spcBef>
              <a:buSzPct val="70000"/>
            </a:pPr>
            <a:r>
              <a:rPr lang="en-US" dirty="0">
                <a:solidFill>
                  <a:srgbClr val="FF0000"/>
                </a:solidFill>
                <a:sym typeface="Wingdings" pitchFamily="2" charset="2"/>
              </a:rPr>
              <a:t>t &lt; 2.26, </a:t>
            </a:r>
            <a:r>
              <a:rPr lang="el-GR" dirty="0">
                <a:solidFill>
                  <a:srgbClr val="FF0000"/>
                </a:solidFill>
                <a:sym typeface="Wingdings" pitchFamily="2" charset="2"/>
              </a:rPr>
              <a:t>we accept H0</a:t>
            </a:r>
          </a:p>
          <a:p>
            <a:pPr marL="548640" lvl="2">
              <a:spcBef>
                <a:spcPts val="600"/>
              </a:spcBef>
              <a:buSzPct val="70000"/>
            </a:pPr>
            <a:r>
              <a:rPr lang="en-US" dirty="0">
                <a:solidFill>
                  <a:srgbClr val="FF0000"/>
                </a:solidFill>
                <a:sym typeface="Wingdings" pitchFamily="2" charset="2"/>
              </a:rPr>
              <a:t>t(9) = 2.22, </a:t>
            </a:r>
            <a:r>
              <a:rPr lang="en-US" dirty="0" err="1">
                <a:solidFill>
                  <a:srgbClr val="FF0000"/>
                </a:solidFill>
                <a:sym typeface="Wingdings" pitchFamily="2" charset="2"/>
              </a:rPr>
              <a:t>n.s</a:t>
            </a:r>
            <a:r>
              <a:rPr lang="en-US" dirty="0">
                <a:solidFill>
                  <a:srgbClr val="FF0000"/>
                </a:solidFill>
                <a:sym typeface="Wingdings" pitchFamily="2" charset="2"/>
              </a:rPr>
              <a:t>.</a:t>
            </a:r>
            <a:endParaRPr lang="el-GR" dirty="0">
              <a:solidFill>
                <a:srgbClr val="FF0000"/>
              </a:solidFill>
              <a:sym typeface="Wingdings" pitchFamily="2" charset="2"/>
            </a:endParaRPr>
          </a:p>
          <a:p>
            <a:pPr marL="274320" lvl="1">
              <a:spcBef>
                <a:spcPts val="600"/>
              </a:spcBef>
              <a:buSzPct val="70000"/>
              <a:buFont typeface="Wingdings"/>
              <a:buChar char=""/>
            </a:pPr>
            <a:endParaRPr lang="en-GB" dirty="0">
              <a:sym typeface="Wingdings" pitchFamily="2" charset="2"/>
            </a:endParaRPr>
          </a:p>
          <a:p>
            <a:endParaRPr lang="en-GB" dirty="0"/>
          </a:p>
        </p:txBody>
      </p:sp>
      <p:sp>
        <p:nvSpPr>
          <p:cNvPr id="4" name="Content Placeholder 2"/>
          <p:cNvSpPr txBox="1">
            <a:spLocks/>
          </p:cNvSpPr>
          <p:nvPr/>
        </p:nvSpPr>
        <p:spPr>
          <a:xfrm>
            <a:off x="7392144" y="1779479"/>
            <a:ext cx="2813484" cy="462872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endParaRPr lang="en-GB" dirty="0"/>
          </a:p>
        </p:txBody>
      </p:sp>
      <p:graphicFrame>
        <p:nvGraphicFramePr>
          <p:cNvPr id="5" name="Table 4"/>
          <p:cNvGraphicFramePr>
            <a:graphicFrameLocks noGrp="1"/>
          </p:cNvGraphicFramePr>
          <p:nvPr/>
        </p:nvGraphicFramePr>
        <p:xfrm>
          <a:off x="7680176" y="1484784"/>
          <a:ext cx="2448272" cy="4139620"/>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tblGrid>
              <a:tr h="305380">
                <a:tc>
                  <a:txBody>
                    <a:bodyPr/>
                    <a:lstStyle/>
                    <a:p>
                      <a:r>
                        <a:rPr lang="el-GR" dirty="0"/>
                        <a:t>P</a:t>
                      </a:r>
                      <a:r>
                        <a:rPr lang="en-US" dirty="0" err="1"/>
                        <a:t>articipant</a:t>
                      </a:r>
                      <a:endParaRPr lang="en-US" dirty="0"/>
                    </a:p>
                  </a:txBody>
                  <a:tcPr/>
                </a:tc>
                <a:tc>
                  <a:txBody>
                    <a:bodyPr/>
                    <a:lstStyle/>
                    <a:p>
                      <a:r>
                        <a:rPr lang="en-US" dirty="0"/>
                        <a:t>Score</a:t>
                      </a:r>
                    </a:p>
                  </a:txBody>
                  <a:tcPr/>
                </a:tc>
                <a:extLst>
                  <a:ext uri="{0D108BD9-81ED-4DB2-BD59-A6C34878D82A}">
                    <a16:rowId xmlns:a16="http://schemas.microsoft.com/office/drawing/2014/main" val="10000"/>
                  </a:ext>
                </a:extLst>
              </a:tr>
              <a:tr h="377386">
                <a:tc>
                  <a:txBody>
                    <a:bodyPr/>
                    <a:lstStyle/>
                    <a:p>
                      <a:r>
                        <a:rPr lang="el-GR" dirty="0"/>
                        <a:t>1</a:t>
                      </a:r>
                      <a:endParaRPr lang="en-US" dirty="0"/>
                    </a:p>
                  </a:txBody>
                  <a:tcPr/>
                </a:tc>
                <a:tc>
                  <a:txBody>
                    <a:bodyPr/>
                    <a:lstStyle/>
                    <a:p>
                      <a:r>
                        <a:rPr lang="el-GR" dirty="0"/>
                        <a:t>9</a:t>
                      </a:r>
                      <a:endParaRPr lang="en-US" dirty="0"/>
                    </a:p>
                  </a:txBody>
                  <a:tcPr/>
                </a:tc>
                <a:extLst>
                  <a:ext uri="{0D108BD9-81ED-4DB2-BD59-A6C34878D82A}">
                    <a16:rowId xmlns:a16="http://schemas.microsoft.com/office/drawing/2014/main" val="10001"/>
                  </a:ext>
                </a:extLst>
              </a:tr>
              <a:tr h="377386">
                <a:tc>
                  <a:txBody>
                    <a:bodyPr/>
                    <a:lstStyle/>
                    <a:p>
                      <a:r>
                        <a:rPr lang="el-GR" dirty="0"/>
                        <a:t>2</a:t>
                      </a:r>
                      <a:endParaRPr lang="en-US" dirty="0"/>
                    </a:p>
                  </a:txBody>
                  <a:tcPr/>
                </a:tc>
                <a:tc>
                  <a:txBody>
                    <a:bodyPr/>
                    <a:lstStyle/>
                    <a:p>
                      <a:r>
                        <a:rPr lang="el-GR" dirty="0"/>
                        <a:t>8</a:t>
                      </a:r>
                      <a:endParaRPr lang="en-US" dirty="0"/>
                    </a:p>
                  </a:txBody>
                  <a:tcPr/>
                </a:tc>
                <a:extLst>
                  <a:ext uri="{0D108BD9-81ED-4DB2-BD59-A6C34878D82A}">
                    <a16:rowId xmlns:a16="http://schemas.microsoft.com/office/drawing/2014/main" val="10002"/>
                  </a:ext>
                </a:extLst>
              </a:tr>
              <a:tr h="377386">
                <a:tc>
                  <a:txBody>
                    <a:bodyPr/>
                    <a:lstStyle/>
                    <a:p>
                      <a:r>
                        <a:rPr lang="el-GR" dirty="0"/>
                        <a:t>3</a:t>
                      </a:r>
                      <a:endParaRPr lang="en-US" dirty="0"/>
                    </a:p>
                  </a:txBody>
                  <a:tcPr/>
                </a:tc>
                <a:tc>
                  <a:txBody>
                    <a:bodyPr/>
                    <a:lstStyle/>
                    <a:p>
                      <a:r>
                        <a:rPr lang="el-GR" dirty="0"/>
                        <a:t>10</a:t>
                      </a:r>
                      <a:endParaRPr lang="en-US" dirty="0"/>
                    </a:p>
                  </a:txBody>
                  <a:tcPr/>
                </a:tc>
                <a:extLst>
                  <a:ext uri="{0D108BD9-81ED-4DB2-BD59-A6C34878D82A}">
                    <a16:rowId xmlns:a16="http://schemas.microsoft.com/office/drawing/2014/main" val="10003"/>
                  </a:ext>
                </a:extLst>
              </a:tr>
              <a:tr h="377386">
                <a:tc>
                  <a:txBody>
                    <a:bodyPr/>
                    <a:lstStyle/>
                    <a:p>
                      <a:r>
                        <a:rPr lang="el-GR" dirty="0"/>
                        <a:t>4</a:t>
                      </a:r>
                      <a:endParaRPr lang="en-US" dirty="0"/>
                    </a:p>
                  </a:txBody>
                  <a:tcPr/>
                </a:tc>
                <a:tc>
                  <a:txBody>
                    <a:bodyPr/>
                    <a:lstStyle/>
                    <a:p>
                      <a:r>
                        <a:rPr lang="el-GR" dirty="0"/>
                        <a:t>8</a:t>
                      </a:r>
                      <a:endParaRPr lang="en-US" dirty="0"/>
                    </a:p>
                  </a:txBody>
                  <a:tcPr/>
                </a:tc>
                <a:extLst>
                  <a:ext uri="{0D108BD9-81ED-4DB2-BD59-A6C34878D82A}">
                    <a16:rowId xmlns:a16="http://schemas.microsoft.com/office/drawing/2014/main" val="10004"/>
                  </a:ext>
                </a:extLst>
              </a:tr>
              <a:tr h="377386">
                <a:tc>
                  <a:txBody>
                    <a:bodyPr/>
                    <a:lstStyle/>
                    <a:p>
                      <a:r>
                        <a:rPr lang="el-GR" dirty="0"/>
                        <a:t>5</a:t>
                      </a:r>
                      <a:endParaRPr lang="en-US" dirty="0"/>
                    </a:p>
                  </a:txBody>
                  <a:tcPr/>
                </a:tc>
                <a:tc>
                  <a:txBody>
                    <a:bodyPr/>
                    <a:lstStyle/>
                    <a:p>
                      <a:r>
                        <a:rPr lang="el-GR" dirty="0"/>
                        <a:t>7</a:t>
                      </a:r>
                      <a:endParaRPr lang="en-US" dirty="0"/>
                    </a:p>
                  </a:txBody>
                  <a:tcPr/>
                </a:tc>
                <a:extLst>
                  <a:ext uri="{0D108BD9-81ED-4DB2-BD59-A6C34878D82A}">
                    <a16:rowId xmlns:a16="http://schemas.microsoft.com/office/drawing/2014/main" val="10005"/>
                  </a:ext>
                </a:extLst>
              </a:tr>
              <a:tr h="377386">
                <a:tc>
                  <a:txBody>
                    <a:bodyPr/>
                    <a:lstStyle/>
                    <a:p>
                      <a:r>
                        <a:rPr lang="el-GR" dirty="0"/>
                        <a:t>6</a:t>
                      </a:r>
                      <a:endParaRPr lang="en-US" dirty="0"/>
                    </a:p>
                  </a:txBody>
                  <a:tcPr/>
                </a:tc>
                <a:tc>
                  <a:txBody>
                    <a:bodyPr/>
                    <a:lstStyle/>
                    <a:p>
                      <a:r>
                        <a:rPr lang="el-GR" dirty="0"/>
                        <a:t>8</a:t>
                      </a:r>
                      <a:endParaRPr lang="en-US" dirty="0"/>
                    </a:p>
                  </a:txBody>
                  <a:tcPr/>
                </a:tc>
                <a:extLst>
                  <a:ext uri="{0D108BD9-81ED-4DB2-BD59-A6C34878D82A}">
                    <a16:rowId xmlns:a16="http://schemas.microsoft.com/office/drawing/2014/main" val="10006"/>
                  </a:ext>
                </a:extLst>
              </a:tr>
              <a:tr h="377386">
                <a:tc>
                  <a:txBody>
                    <a:bodyPr/>
                    <a:lstStyle/>
                    <a:p>
                      <a:r>
                        <a:rPr lang="el-GR" dirty="0"/>
                        <a:t>7</a:t>
                      </a:r>
                      <a:endParaRPr lang="en-US" dirty="0"/>
                    </a:p>
                  </a:txBody>
                  <a:tcPr/>
                </a:tc>
                <a:tc>
                  <a:txBody>
                    <a:bodyPr/>
                    <a:lstStyle/>
                    <a:p>
                      <a:r>
                        <a:rPr lang="el-GR" dirty="0"/>
                        <a:t>12</a:t>
                      </a:r>
                      <a:endParaRPr lang="en-US" dirty="0"/>
                    </a:p>
                  </a:txBody>
                  <a:tcPr/>
                </a:tc>
                <a:extLst>
                  <a:ext uri="{0D108BD9-81ED-4DB2-BD59-A6C34878D82A}">
                    <a16:rowId xmlns:a16="http://schemas.microsoft.com/office/drawing/2014/main" val="10007"/>
                  </a:ext>
                </a:extLst>
              </a:tr>
              <a:tr h="377386">
                <a:tc>
                  <a:txBody>
                    <a:bodyPr/>
                    <a:lstStyle/>
                    <a:p>
                      <a:r>
                        <a:rPr lang="el-GR" dirty="0"/>
                        <a:t>8</a:t>
                      </a:r>
                      <a:endParaRPr lang="en-US" dirty="0"/>
                    </a:p>
                  </a:txBody>
                  <a:tcPr/>
                </a:tc>
                <a:tc>
                  <a:txBody>
                    <a:bodyPr/>
                    <a:lstStyle/>
                    <a:p>
                      <a:r>
                        <a:rPr lang="el-GR" dirty="0"/>
                        <a:t>9</a:t>
                      </a:r>
                      <a:endParaRPr lang="en-US" dirty="0"/>
                    </a:p>
                  </a:txBody>
                  <a:tcPr/>
                </a:tc>
                <a:extLst>
                  <a:ext uri="{0D108BD9-81ED-4DB2-BD59-A6C34878D82A}">
                    <a16:rowId xmlns:a16="http://schemas.microsoft.com/office/drawing/2014/main" val="10008"/>
                  </a:ext>
                </a:extLst>
              </a:tr>
              <a:tr h="377386">
                <a:tc>
                  <a:txBody>
                    <a:bodyPr/>
                    <a:lstStyle/>
                    <a:p>
                      <a:r>
                        <a:rPr lang="el-GR" dirty="0"/>
                        <a:t>9</a:t>
                      </a:r>
                      <a:endParaRPr lang="en-US" dirty="0"/>
                    </a:p>
                  </a:txBody>
                  <a:tcPr/>
                </a:tc>
                <a:tc>
                  <a:txBody>
                    <a:bodyPr/>
                    <a:lstStyle/>
                    <a:p>
                      <a:r>
                        <a:rPr lang="el-GR" dirty="0"/>
                        <a:t>6</a:t>
                      </a:r>
                      <a:endParaRPr lang="en-US" dirty="0"/>
                    </a:p>
                  </a:txBody>
                  <a:tcPr/>
                </a:tc>
                <a:extLst>
                  <a:ext uri="{0D108BD9-81ED-4DB2-BD59-A6C34878D82A}">
                    <a16:rowId xmlns:a16="http://schemas.microsoft.com/office/drawing/2014/main" val="10009"/>
                  </a:ext>
                </a:extLst>
              </a:tr>
              <a:tr h="377386">
                <a:tc>
                  <a:txBody>
                    <a:bodyPr/>
                    <a:lstStyle/>
                    <a:p>
                      <a:r>
                        <a:rPr lang="el-GR" dirty="0"/>
                        <a:t>10</a:t>
                      </a:r>
                      <a:endParaRPr lang="en-US" dirty="0"/>
                    </a:p>
                  </a:txBody>
                  <a:tcPr/>
                </a:tc>
                <a:tc>
                  <a:txBody>
                    <a:bodyPr/>
                    <a:lstStyle/>
                    <a:p>
                      <a:r>
                        <a:rPr lang="el-GR" dirty="0"/>
                        <a:t>10</a:t>
                      </a:r>
                      <a:endParaRPr lang="en-US" dirty="0"/>
                    </a:p>
                  </a:txBody>
                  <a:tcPr/>
                </a:tc>
                <a:extLst>
                  <a:ext uri="{0D108BD9-81ED-4DB2-BD59-A6C34878D82A}">
                    <a16:rowId xmlns:a16="http://schemas.microsoft.com/office/drawing/2014/main" val="10010"/>
                  </a:ext>
                </a:extLst>
              </a:tr>
            </a:tbl>
          </a:graphicData>
        </a:graphic>
      </p:graphicFrame>
      <p:pic>
        <p:nvPicPr>
          <p:cNvPr id="6" name="Εικόνα 5">
            <a:extLst>
              <a:ext uri="{FF2B5EF4-FFF2-40B4-BE49-F238E27FC236}">
                <a16:creationId xmlns:a16="http://schemas.microsoft.com/office/drawing/2014/main" id="{75F248F4-C050-1D03-0514-9EF2D4C2D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660936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Structure </a:t>
            </a:r>
            <a:r>
              <a:rPr lang="en-GB" dirty="0"/>
              <a:t>(Parts) of Psychological Measurements - Noise </a:t>
            </a:r>
            <a:r>
              <a:rPr lang="el-GR" dirty="0" err="1"/>
              <a:t>Levels </a:t>
            </a:r>
            <a:endParaRPr lang="el-GR" dirty="0"/>
          </a:p>
        </p:txBody>
      </p:sp>
      <p:sp>
        <p:nvSpPr>
          <p:cNvPr id="3" name="Content Placeholder 2"/>
          <p:cNvSpPr>
            <a:spLocks noGrp="1"/>
          </p:cNvSpPr>
          <p:nvPr>
            <p:ph sz="quarter" idx="1"/>
          </p:nvPr>
        </p:nvSpPr>
        <p:spPr>
          <a:noFill/>
        </p:spPr>
        <p:txBody>
          <a:bodyPr>
            <a:normAutofit fontScale="92500" lnSpcReduction="10000"/>
          </a:bodyPr>
          <a:lstStyle/>
          <a:p>
            <a:pPr marL="457200" indent="-457200">
              <a:spcBef>
                <a:spcPts val="1200"/>
              </a:spcBef>
              <a:buFont typeface="+mj-lt"/>
              <a:buAutoNum type="arabicPeriod"/>
            </a:pPr>
            <a:r>
              <a:rPr lang="en-GB" dirty="0"/>
              <a:t>"</a:t>
            </a:r>
            <a:r>
              <a:rPr lang="en-GB" b="1" dirty="0" err="1"/>
              <a:t>Actual score</a:t>
            </a:r>
            <a:r>
              <a:rPr lang="en-GB" dirty="0"/>
              <a:t>" </a:t>
            </a:r>
            <a:r>
              <a:rPr lang="en-GB" dirty="0" err="1"/>
              <a:t>of the quantity we want to measure</a:t>
            </a:r>
            <a:endParaRPr lang="en-GB" dirty="0"/>
          </a:p>
          <a:p>
            <a:pPr marL="457200" indent="-457200">
              <a:spcBef>
                <a:spcPts val="1200"/>
              </a:spcBef>
              <a:buFont typeface="+mj-lt"/>
              <a:buAutoNum type="arabicPeriod"/>
            </a:pPr>
            <a:r>
              <a:rPr lang="en-US" dirty="0"/>
              <a:t>"</a:t>
            </a:r>
            <a:r>
              <a:rPr lang="en-US" b="1" dirty="0" err="1"/>
              <a:t>Scores of other irrelevant quantities</a:t>
            </a:r>
            <a:r>
              <a:rPr lang="en-US" dirty="0"/>
              <a:t>" </a:t>
            </a:r>
            <a:r>
              <a:rPr lang="en-US" dirty="0" err="1"/>
              <a:t>intruding in our measurement</a:t>
            </a:r>
            <a:endParaRPr lang="en-US" dirty="0"/>
          </a:p>
          <a:p>
            <a:pPr marL="457200" indent="-457200">
              <a:spcBef>
                <a:spcPts val="1200"/>
              </a:spcBef>
              <a:buFont typeface="+mj-lt"/>
              <a:buAutoNum type="arabicPeriod"/>
            </a:pPr>
            <a:r>
              <a:rPr lang="en-US" b="1" dirty="0" err="1"/>
              <a:t>Systematic </a:t>
            </a:r>
            <a:r>
              <a:rPr lang="en-US" b="1" dirty="0"/>
              <a:t>(</a:t>
            </a:r>
            <a:r>
              <a:rPr lang="en-US" b="1" dirty="0" err="1"/>
              <a:t>non-accidental</a:t>
            </a:r>
            <a:r>
              <a:rPr lang="en-US" b="1" dirty="0"/>
              <a:t>) </a:t>
            </a:r>
            <a:r>
              <a:rPr lang="en-US" b="1" dirty="0" err="1"/>
              <a:t>bias</a:t>
            </a:r>
            <a:br>
              <a:rPr lang="en-US" dirty="0"/>
            </a:br>
            <a:r>
              <a:rPr lang="en-US" dirty="0"/>
              <a:t>[</a:t>
            </a:r>
            <a:r>
              <a:rPr lang="en-US" dirty="0" err="1"/>
              <a:t>Problem if it affects some participants more than others</a:t>
            </a:r>
            <a:r>
              <a:rPr lang="en-US" dirty="0"/>
              <a:t>, </a:t>
            </a:r>
            <a:r>
              <a:rPr lang="en-US" dirty="0" err="1"/>
              <a:t>e.g. experimenter bias</a:t>
            </a:r>
            <a:r>
              <a:rPr lang="en-US" dirty="0"/>
              <a:t>]</a:t>
            </a:r>
          </a:p>
          <a:p>
            <a:pPr marL="457200" indent="-457200">
              <a:spcBef>
                <a:spcPts val="1200"/>
              </a:spcBef>
              <a:buFont typeface="+mj-lt"/>
              <a:buAutoNum type="arabicPeriod"/>
            </a:pPr>
            <a:r>
              <a:rPr lang="en-US" b="1" dirty="0" err="1"/>
              <a:t>Random </a:t>
            </a:r>
            <a:r>
              <a:rPr lang="en-US" b="1" dirty="0"/>
              <a:t>(</a:t>
            </a:r>
            <a:r>
              <a:rPr lang="en-US" b="1" dirty="0" err="1"/>
              <a:t>non-systematic/occasional</a:t>
            </a:r>
            <a:r>
              <a:rPr lang="en-US" b="1" dirty="0"/>
              <a:t>) </a:t>
            </a:r>
            <a:r>
              <a:rPr lang="en-US" b="1" dirty="0" err="1"/>
              <a:t>error </a:t>
            </a:r>
            <a:r>
              <a:rPr lang="en-US" dirty="0"/>
              <a:t>(</a:t>
            </a:r>
            <a:r>
              <a:rPr lang="en-US" dirty="0" err="1"/>
              <a:t>e.g. fatigue</a:t>
            </a:r>
            <a:r>
              <a:rPr lang="en-US" dirty="0"/>
              <a:t>, </a:t>
            </a:r>
            <a:r>
              <a:rPr lang="en-US" dirty="0" err="1"/>
              <a:t>boredom</a:t>
            </a:r>
            <a:r>
              <a:rPr lang="en-US" dirty="0"/>
              <a:t>, </a:t>
            </a:r>
            <a:r>
              <a:rPr lang="en-US" dirty="0" err="1"/>
              <a:t>ambiguity of questions</a:t>
            </a:r>
            <a:r>
              <a:rPr lang="en-US" dirty="0"/>
              <a:t>, </a:t>
            </a:r>
            <a:r>
              <a:rPr lang="en-US" dirty="0" err="1"/>
              <a:t>external distractions</a:t>
            </a:r>
            <a:r>
              <a:rPr lang="en-US" dirty="0"/>
              <a:t>, </a:t>
            </a:r>
            <a:r>
              <a:rPr lang="en-US" dirty="0" err="1"/>
              <a:t>noises</a:t>
            </a:r>
            <a:r>
              <a:rPr lang="en-US" dirty="0"/>
              <a:t>) - </a:t>
            </a:r>
            <a:r>
              <a:rPr lang="en-US" dirty="0" err="1"/>
              <a:t>eliminated by a large number of participants</a:t>
            </a:r>
            <a:endParaRPr lang="en-US" dirty="0"/>
          </a:p>
          <a:p>
            <a:endParaRPr lang="en-US" dirty="0"/>
          </a:p>
          <a:p>
            <a:pPr>
              <a:buFont typeface="Wingdings" pitchFamily="2" charset="2"/>
              <a:buChar char="v"/>
            </a:pPr>
            <a:r>
              <a:rPr lang="en-US" dirty="0"/>
              <a:t>We want as much of 1 and as little of the rest </a:t>
            </a:r>
            <a:r>
              <a:rPr lang="en-US" dirty="0">
                <a:sym typeface="Wingdings" panose="05000000000000000000" pitchFamily="2" charset="2"/>
              </a:rPr>
              <a:t> </a:t>
            </a:r>
            <a:r>
              <a:rPr lang="el-GR" u="sng" dirty="0" err="1">
                <a:sym typeface="Wingdings" panose="05000000000000000000" pitchFamily="2" charset="2"/>
              </a:rPr>
              <a:t>Critical</a:t>
            </a:r>
            <a:r>
              <a:rPr lang="en-US" u="sng" dirty="0">
                <a:sym typeface="Wingdings" panose="05000000000000000000" pitchFamily="2" charset="2"/>
              </a:rPr>
              <a:t> role of</a:t>
            </a:r>
            <a:r>
              <a:rPr lang="el-GR" u="sng" dirty="0">
                <a:sym typeface="Wingdings" panose="05000000000000000000" pitchFamily="2" charset="2"/>
              </a:rPr>
              <a:t> sampling</a:t>
            </a:r>
            <a:endParaRPr lang="en-US" u="sng" dirty="0"/>
          </a:p>
        </p:txBody>
      </p:sp>
      <p:pic>
        <p:nvPicPr>
          <p:cNvPr id="4" name="Εικόνα 3">
            <a:extLst>
              <a:ext uri="{FF2B5EF4-FFF2-40B4-BE49-F238E27FC236}">
                <a16:creationId xmlns:a16="http://schemas.microsoft.com/office/drawing/2014/main" id="{9B0F2D12-15B3-9FC5-2E72-98C68B61CE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0721862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T-test for Independent </a:t>
            </a:r>
            <a:r>
              <a:rPr lang="el-GR" dirty="0" err="1"/>
              <a:t>Samples</a:t>
            </a:r>
            <a:endParaRPr lang="el-GR" dirty="0"/>
          </a:p>
        </p:txBody>
      </p:sp>
      <p:sp>
        <p:nvSpPr>
          <p:cNvPr id="3" name="Content Placeholder 2"/>
          <p:cNvSpPr>
            <a:spLocks noGrp="1"/>
          </p:cNvSpPr>
          <p:nvPr>
            <p:ph sz="quarter" idx="1"/>
          </p:nvPr>
        </p:nvSpPr>
        <p:spPr>
          <a:xfrm>
            <a:off x="1981200" y="1600200"/>
            <a:ext cx="8003232" cy="4873752"/>
          </a:xfrm>
        </p:spPr>
        <p:txBody>
          <a:bodyPr>
            <a:normAutofit/>
          </a:bodyPr>
          <a:lstStyle/>
          <a:p>
            <a:r>
              <a:rPr lang="en-GB" dirty="0">
                <a:sym typeface="Wingdings" pitchFamily="2" charset="2"/>
              </a:rPr>
              <a:t>Independent t-test</a:t>
            </a:r>
          </a:p>
          <a:p>
            <a:pPr lvl="1"/>
            <a:r>
              <a:rPr lang="en-GB" dirty="0">
                <a:sym typeface="Wingdings" pitchFamily="2" charset="2"/>
              </a:rPr>
              <a:t>2 </a:t>
            </a:r>
            <a:r>
              <a:rPr lang="en-GB" dirty="0" err="1">
                <a:sym typeface="Wingdings" pitchFamily="2" charset="2"/>
              </a:rPr>
              <a:t>groups</a:t>
            </a:r>
            <a:r>
              <a:rPr lang="en-GB" dirty="0">
                <a:sym typeface="Wingdings" pitchFamily="2" charset="2"/>
              </a:rPr>
              <a:t>, </a:t>
            </a:r>
            <a:r>
              <a:rPr lang="en-GB" dirty="0" err="1">
                <a:sym typeface="Wingdings" pitchFamily="2" charset="2"/>
              </a:rPr>
              <a:t>different participants in </a:t>
            </a:r>
            <a:r>
              <a:rPr lang="en-GB" dirty="0">
                <a:sym typeface="Wingdings" pitchFamily="2" charset="2"/>
              </a:rPr>
              <a:t>each </a:t>
            </a:r>
            <a:r>
              <a:rPr lang="en-GB" dirty="0" err="1">
                <a:sym typeface="Wingdings" pitchFamily="2" charset="2"/>
              </a:rPr>
              <a:t>group</a:t>
            </a:r>
            <a:endParaRPr lang="en-GB" dirty="0">
              <a:sym typeface="Wingdings" pitchFamily="2" charset="2"/>
            </a:endParaRPr>
          </a:p>
          <a:p>
            <a:pPr lvl="1"/>
            <a:r>
              <a:rPr lang="en-GB" dirty="0" err="1">
                <a:sym typeface="Wingdings" pitchFamily="2" charset="2"/>
              </a:rPr>
              <a:t>E.g. </a:t>
            </a:r>
            <a:r>
              <a:rPr lang="en-GB" dirty="0">
                <a:sym typeface="Wingdings" pitchFamily="2" charset="2"/>
              </a:rPr>
              <a:t>2 </a:t>
            </a:r>
            <a:r>
              <a:rPr lang="en-GB" dirty="0" err="1">
                <a:sym typeface="Wingdings" pitchFamily="2" charset="2"/>
              </a:rPr>
              <a:t>groups of </a:t>
            </a:r>
            <a:r>
              <a:rPr lang="en-GB" dirty="0">
                <a:sym typeface="Wingdings" pitchFamily="2" charset="2"/>
              </a:rPr>
              <a:t>10 </a:t>
            </a:r>
            <a:r>
              <a:rPr lang="en-GB" dirty="0" err="1">
                <a:sym typeface="Wingdings" pitchFamily="2" charset="2"/>
              </a:rPr>
              <a:t>people</a:t>
            </a:r>
            <a:r>
              <a:rPr lang="en-GB" dirty="0">
                <a:sym typeface="Wingdings" pitchFamily="2" charset="2"/>
              </a:rPr>
              <a:t>, </a:t>
            </a:r>
            <a:r>
              <a:rPr lang="en-GB" dirty="0" err="1">
                <a:sym typeface="Wingdings" pitchFamily="2" charset="2"/>
              </a:rPr>
              <a:t>one group read a popular psychology book</a:t>
            </a:r>
            <a:r>
              <a:rPr lang="en-GB" dirty="0">
                <a:sym typeface="Wingdings" pitchFamily="2" charset="2"/>
              </a:rPr>
              <a:t>, </a:t>
            </a:r>
            <a:r>
              <a:rPr lang="en-GB" dirty="0" err="1">
                <a:sym typeface="Wingdings" pitchFamily="2" charset="2"/>
              </a:rPr>
              <a:t>another group read </a:t>
            </a:r>
            <a:r>
              <a:rPr lang="en-GB" dirty="0">
                <a:sym typeface="Wingdings" pitchFamily="2" charset="2"/>
              </a:rPr>
              <a:t>Marie Claire</a:t>
            </a:r>
            <a:r>
              <a:rPr lang="en-GB" dirty="0" err="1">
                <a:sym typeface="Wingdings" pitchFamily="2" charset="2"/>
              </a:rPr>
              <a:t>. Dependent measurement</a:t>
            </a:r>
            <a:r>
              <a:rPr lang="en-GB" dirty="0">
                <a:sym typeface="Wingdings" pitchFamily="2" charset="2"/>
              </a:rPr>
              <a:t>: </a:t>
            </a:r>
            <a:r>
              <a:rPr lang="en-GB" dirty="0" err="1">
                <a:sym typeface="Wingdings" pitchFamily="2" charset="2"/>
              </a:rPr>
              <a:t>degree of happiness from their relationship </a:t>
            </a:r>
            <a:r>
              <a:rPr lang="en-GB" dirty="0">
                <a:sym typeface="Wingdings" pitchFamily="2" charset="2"/>
              </a:rPr>
              <a:t>(</a:t>
            </a:r>
            <a:r>
              <a:rPr lang="en-GB" dirty="0" err="1">
                <a:sym typeface="Wingdings" pitchFamily="2" charset="2"/>
              </a:rPr>
              <a:t>assume that </a:t>
            </a:r>
            <a:r>
              <a:rPr lang="en-GB" dirty="0">
                <a:sym typeface="Wingdings" pitchFamily="2" charset="2"/>
              </a:rPr>
              <a:t>the </a:t>
            </a:r>
            <a:r>
              <a:rPr lang="en-GB" dirty="0" err="1">
                <a:sym typeface="Wingdings" pitchFamily="2" charset="2"/>
              </a:rPr>
              <a:t>measurement is objective </a:t>
            </a:r>
            <a:r>
              <a:rPr lang="en-GB" dirty="0">
                <a:sym typeface="Wingdings" pitchFamily="2" charset="2"/>
              </a:rPr>
              <a:t>- "</a:t>
            </a:r>
            <a:r>
              <a:rPr lang="en-GB" dirty="0" err="1">
                <a:sym typeface="Wingdings" pitchFamily="2" charset="2"/>
              </a:rPr>
              <a:t>happiness meter</a:t>
            </a:r>
            <a:r>
              <a:rPr lang="en-GB" dirty="0">
                <a:sym typeface="Wingdings" pitchFamily="2" charset="2"/>
              </a:rPr>
              <a:t>"). </a:t>
            </a:r>
          </a:p>
          <a:p>
            <a:endParaRPr lang="en-GB" dirty="0">
              <a:sym typeface="Wingdings" pitchFamily="2" charset="2"/>
            </a:endParaRPr>
          </a:p>
          <a:p>
            <a:endParaRPr lang="en-GB" dirty="0"/>
          </a:p>
        </p:txBody>
      </p:sp>
      <p:pic>
        <p:nvPicPr>
          <p:cNvPr id="7169" name="Picture 1"/>
          <p:cNvPicPr>
            <a:picLocks noChangeAspect="1" noChangeArrowheads="1"/>
          </p:cNvPicPr>
          <p:nvPr/>
        </p:nvPicPr>
        <p:blipFill>
          <a:blip r:embed="rId2" cstate="print"/>
          <a:srcRect/>
          <a:stretch>
            <a:fillRect/>
          </a:stretch>
        </p:blipFill>
        <p:spPr bwMode="auto">
          <a:xfrm>
            <a:off x="6439138" y="3757822"/>
            <a:ext cx="5508104" cy="2716130"/>
          </a:xfrm>
          <a:prstGeom prst="rect">
            <a:avLst/>
          </a:prstGeom>
          <a:noFill/>
          <a:ln w="9525">
            <a:noFill/>
            <a:miter lim="800000"/>
            <a:headEnd/>
            <a:tailEnd/>
          </a:ln>
        </p:spPr>
      </p:pic>
      <p:sp>
        <p:nvSpPr>
          <p:cNvPr id="5" name="TextBox 4"/>
          <p:cNvSpPr txBox="1"/>
          <p:nvPr/>
        </p:nvSpPr>
        <p:spPr>
          <a:xfrm>
            <a:off x="1756250" y="5257800"/>
            <a:ext cx="2016224" cy="400110"/>
          </a:xfrm>
          <a:prstGeom prst="rect">
            <a:avLst/>
          </a:prstGeom>
          <a:noFill/>
        </p:spPr>
        <p:txBody>
          <a:bodyPr wrap="square" rtlCol="0">
            <a:spAutoFit/>
          </a:bodyPr>
          <a:lstStyle/>
          <a:p>
            <a:r>
              <a:rPr lang="en-GB" sz="2000" dirty="0" err="1"/>
              <a:t>Df </a:t>
            </a:r>
            <a:r>
              <a:rPr lang="en-GB" sz="2000" dirty="0"/>
              <a:t>= n</a:t>
            </a:r>
            <a:r>
              <a:rPr lang="en-GB" sz="2000" baseline="-25000" dirty="0"/>
              <a:t>1</a:t>
            </a:r>
            <a:r>
              <a:rPr lang="en-GB" sz="2000" dirty="0"/>
              <a:t> + n</a:t>
            </a:r>
            <a:r>
              <a:rPr lang="en-GB" sz="2000" baseline="-25000" dirty="0"/>
              <a:t>2</a:t>
            </a:r>
            <a:r>
              <a:rPr lang="en-GB" sz="2000" dirty="0"/>
              <a:t> - 2</a:t>
            </a:r>
            <a:endParaRPr lang="el-GR" sz="2000" dirty="0"/>
          </a:p>
        </p:txBody>
      </p:sp>
      <p:pic>
        <p:nvPicPr>
          <p:cNvPr id="4" name="Εικόνα 3">
            <a:extLst>
              <a:ext uri="{FF2B5EF4-FFF2-40B4-BE49-F238E27FC236}">
                <a16:creationId xmlns:a16="http://schemas.microsoft.com/office/drawing/2014/main" id="{E69110EB-16B1-CCBE-A0B6-A02D96721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6420244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Assessing Effect </a:t>
            </a:r>
            <a:r>
              <a:rPr lang="el-GR" dirty="0" err="1"/>
              <a:t>Size</a:t>
            </a:r>
            <a:endParaRPr lang="el-GR" dirty="0"/>
          </a:p>
        </p:txBody>
      </p:sp>
      <p:sp>
        <p:nvSpPr>
          <p:cNvPr id="3" name="Content Placeholder 2"/>
          <p:cNvSpPr>
            <a:spLocks noGrp="1"/>
          </p:cNvSpPr>
          <p:nvPr>
            <p:ph sz="quarter" idx="1"/>
          </p:nvPr>
        </p:nvSpPr>
        <p:spPr/>
        <p:txBody>
          <a:bodyPr/>
          <a:lstStyle/>
          <a:p>
            <a:r>
              <a:rPr lang="en-GB" dirty="0" err="1"/>
              <a:t>Conversion of </a:t>
            </a:r>
            <a:r>
              <a:rPr lang="en-GB" dirty="0"/>
              <a:t>t </a:t>
            </a:r>
            <a:r>
              <a:rPr lang="en-GB" dirty="0" err="1"/>
              <a:t>to </a:t>
            </a:r>
            <a:r>
              <a:rPr lang="en-GB" dirty="0"/>
              <a:t>r (Pearson </a:t>
            </a:r>
            <a:r>
              <a:rPr lang="en-GB" dirty="0" err="1"/>
              <a:t>coefficient</a:t>
            </a:r>
            <a:r>
              <a:rPr lang="en-GB" dirty="0"/>
              <a:t>)</a:t>
            </a:r>
          </a:p>
          <a:p>
            <a:endParaRPr lang="en-GB" dirty="0"/>
          </a:p>
          <a:p>
            <a:r>
              <a:rPr lang="en-GB" dirty="0"/>
              <a:t>r = t</a:t>
            </a:r>
            <a:r>
              <a:rPr lang="en-GB" baseline="30000" dirty="0"/>
              <a:t>2</a:t>
            </a:r>
            <a:r>
              <a:rPr lang="en-GB" dirty="0"/>
              <a:t> / (t</a:t>
            </a:r>
            <a:r>
              <a:rPr lang="en-GB" baseline="30000" dirty="0"/>
              <a:t>2</a:t>
            </a:r>
            <a:r>
              <a:rPr lang="en-GB" dirty="0"/>
              <a:t> + </a:t>
            </a:r>
            <a:r>
              <a:rPr lang="en-GB" dirty="0" err="1"/>
              <a:t>df</a:t>
            </a:r>
            <a:r>
              <a:rPr lang="en-GB" dirty="0"/>
              <a:t>) = .45</a:t>
            </a:r>
          </a:p>
          <a:p>
            <a:endParaRPr lang="en-GB" dirty="0"/>
          </a:p>
          <a:p>
            <a:r>
              <a:rPr lang="en-GB" b="1" dirty="0" err="1"/>
              <a:t>Interpretation and reporting of the </a:t>
            </a:r>
            <a:r>
              <a:rPr lang="en-GB" b="1" dirty="0"/>
              <a:t>t-test </a:t>
            </a:r>
            <a:r>
              <a:rPr lang="en-GB" b="1" dirty="0" err="1"/>
              <a:t>result</a:t>
            </a:r>
            <a:r>
              <a:rPr lang="en-GB" dirty="0"/>
              <a:t>: </a:t>
            </a:r>
          </a:p>
          <a:p>
            <a:pPr lvl="1"/>
            <a:r>
              <a:rPr lang="en-GB" dirty="0" err="1"/>
              <a:t>On average</a:t>
            </a:r>
            <a:r>
              <a:rPr lang="en-GB" dirty="0"/>
              <a:t>, the </a:t>
            </a:r>
            <a:r>
              <a:rPr lang="en-GB" dirty="0" err="1"/>
              <a:t>degree of happiness from the relationship after reading </a:t>
            </a:r>
            <a:r>
              <a:rPr lang="en-GB" dirty="0"/>
              <a:t>Marie Claire (M = 24.20, SE = 1.49) </a:t>
            </a:r>
            <a:r>
              <a:rPr lang="en-GB" dirty="0" err="1"/>
              <a:t>was statistically greater than the degree of happiness after reading the popular psychology book </a:t>
            </a:r>
            <a:r>
              <a:rPr lang="en-GB" dirty="0"/>
              <a:t>(M = 20.00, SE = 1.30), </a:t>
            </a:r>
            <a:r>
              <a:rPr lang="en-GB" i="1" dirty="0"/>
              <a:t>t</a:t>
            </a:r>
            <a:r>
              <a:rPr lang="en-GB" dirty="0"/>
              <a:t>(18) = 2.12, p = .048, r = .45)</a:t>
            </a:r>
            <a:endParaRPr lang="el-GR" dirty="0"/>
          </a:p>
        </p:txBody>
      </p:sp>
      <p:sp>
        <p:nvSpPr>
          <p:cNvPr id="6" name="Freeform 5"/>
          <p:cNvSpPr/>
          <p:nvPr/>
        </p:nvSpPr>
        <p:spPr>
          <a:xfrm>
            <a:off x="2773176" y="2492897"/>
            <a:ext cx="1738648" cy="371859"/>
          </a:xfrm>
          <a:custGeom>
            <a:avLst/>
            <a:gdLst>
              <a:gd name="connsiteX0" fmla="*/ 0 w 1738648"/>
              <a:gd name="connsiteY0" fmla="*/ 103031 h 250344"/>
              <a:gd name="connsiteX1" fmla="*/ 12879 w 1738648"/>
              <a:gd name="connsiteY1" fmla="*/ 141668 h 250344"/>
              <a:gd name="connsiteX2" fmla="*/ 51515 w 1738648"/>
              <a:gd name="connsiteY2" fmla="*/ 193183 h 250344"/>
              <a:gd name="connsiteX3" fmla="*/ 77273 w 1738648"/>
              <a:gd name="connsiteY3" fmla="*/ 231820 h 250344"/>
              <a:gd name="connsiteX4" fmla="*/ 103031 w 1738648"/>
              <a:gd name="connsiteY4" fmla="*/ 90152 h 250344"/>
              <a:gd name="connsiteX5" fmla="*/ 115910 w 1738648"/>
              <a:gd name="connsiteY5" fmla="*/ 51516 h 250344"/>
              <a:gd name="connsiteX6" fmla="*/ 128789 w 1738648"/>
              <a:gd name="connsiteY6" fmla="*/ 0 h 250344"/>
              <a:gd name="connsiteX7" fmla="*/ 1738648 w 1738648"/>
              <a:gd name="connsiteY7" fmla="*/ 12879 h 2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8648" h="250344">
                <a:moveTo>
                  <a:pt x="0" y="103031"/>
                </a:moveTo>
                <a:cubicBezTo>
                  <a:pt x="4293" y="115910"/>
                  <a:pt x="6144" y="129881"/>
                  <a:pt x="12879" y="141668"/>
                </a:cubicBezTo>
                <a:cubicBezTo>
                  <a:pt x="23528" y="160304"/>
                  <a:pt x="39039" y="175717"/>
                  <a:pt x="51515" y="193183"/>
                </a:cubicBezTo>
                <a:cubicBezTo>
                  <a:pt x="60512" y="205778"/>
                  <a:pt x="68687" y="218941"/>
                  <a:pt x="77273" y="231820"/>
                </a:cubicBezTo>
                <a:cubicBezTo>
                  <a:pt x="106809" y="143211"/>
                  <a:pt x="73905" y="250344"/>
                  <a:pt x="103031" y="90152"/>
                </a:cubicBezTo>
                <a:cubicBezTo>
                  <a:pt x="105459" y="76796"/>
                  <a:pt x="112181" y="64569"/>
                  <a:pt x="115910" y="51516"/>
                </a:cubicBezTo>
                <a:cubicBezTo>
                  <a:pt x="120773" y="34497"/>
                  <a:pt x="124496" y="17172"/>
                  <a:pt x="128789" y="0"/>
                </a:cubicBezTo>
                <a:cubicBezTo>
                  <a:pt x="1317920" y="15647"/>
                  <a:pt x="781290" y="12879"/>
                  <a:pt x="1738648" y="12879"/>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l-GR"/>
          </a:p>
        </p:txBody>
      </p:sp>
      <p:pic>
        <p:nvPicPr>
          <p:cNvPr id="4" name="Εικόνα 3">
            <a:extLst>
              <a:ext uri="{FF2B5EF4-FFF2-40B4-BE49-F238E27FC236}">
                <a16:creationId xmlns:a16="http://schemas.microsoft.com/office/drawing/2014/main" id="{C2A8DB58-6BEC-029B-1EA7-7AB05B610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2929502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rot="5400000">
            <a:off x="9113045" y="1081882"/>
            <a:ext cx="2011362" cy="384175"/>
          </a:xfrm>
          <a:prstGeom prst="rect">
            <a:avLst/>
          </a:prstGeom>
        </p:spPr>
        <p:txBody>
          <a:bodyPr/>
          <a:lstStyle/>
          <a:p>
            <a:fld id="{F1E91CBC-92D7-499C-8D6F-6382489D230B}" type="datetime1">
              <a:rPr lang="zh-CN" altLang="en-US"/>
              <a:t>2024/9/25</a:t>
            </a:fld>
            <a:endParaRPr lang="en-US" altLang="zh-CN" sz="1800">
              <a:solidFill>
                <a:schemeClr val="tx1"/>
              </a:solidFill>
            </a:endParaRPr>
          </a:p>
        </p:txBody>
      </p:sp>
      <p:sp>
        <p:nvSpPr>
          <p:cNvPr id="12290" name="Rectangle 2"/>
          <p:cNvSpPr>
            <a:spLocks noGrp="1" noChangeArrowheads="1"/>
          </p:cNvSpPr>
          <p:nvPr>
            <p:ph type="title"/>
          </p:nvPr>
        </p:nvSpPr>
        <p:spPr/>
        <p:txBody>
          <a:bodyPr/>
          <a:lstStyle/>
          <a:p>
            <a:r>
              <a:rPr lang="en-US" altLang="en-US"/>
              <a:t>T test of </a:t>
            </a:r>
            <a:r>
              <a:rPr lang="el-GR" altLang="en-US"/>
              <a:t>Independent Measures in </a:t>
            </a:r>
            <a:r>
              <a:rPr lang="en-US" altLang="en-US"/>
              <a:t>SPSS</a:t>
            </a:r>
          </a:p>
        </p:txBody>
      </p:sp>
      <p:sp>
        <p:nvSpPr>
          <p:cNvPr id="12291" name="Rectangle 3"/>
          <p:cNvSpPr>
            <a:spLocks noGrp="1" noChangeArrowheads="1"/>
          </p:cNvSpPr>
          <p:nvPr>
            <p:ph type="body" idx="1"/>
          </p:nvPr>
        </p:nvSpPr>
        <p:spPr/>
        <p:txBody>
          <a:bodyPr/>
          <a:lstStyle/>
          <a:p>
            <a:r>
              <a:rPr lang="en-US" altLang="en-US" dirty="0"/>
              <a:t>Analyze </a:t>
            </a:r>
            <a:r>
              <a:rPr lang="el-GR" altLang="en-US" dirty="0">
                <a:sym typeface="Wingdings" panose="05000000000000000000" pitchFamily="2" charset="2"/>
              </a:rPr>
              <a:t> </a:t>
            </a:r>
            <a:r>
              <a:rPr lang="en-US" altLang="en-US" dirty="0"/>
              <a:t>Compare Means </a:t>
            </a:r>
            <a:r>
              <a:rPr lang="el-GR" altLang="en-US" dirty="0">
                <a:sym typeface="Wingdings" panose="05000000000000000000" pitchFamily="2" charset="2"/>
              </a:rPr>
              <a:t> </a:t>
            </a:r>
            <a:r>
              <a:rPr lang="en-US" altLang="en-US" dirty="0"/>
              <a:t>Independent-Samples T Test</a:t>
            </a:r>
          </a:p>
          <a:p>
            <a:pPr lvl="1"/>
            <a:r>
              <a:rPr lang="en-US" altLang="en-US" dirty="0"/>
              <a:t>Test variable (</a:t>
            </a:r>
            <a:r>
              <a:rPr lang="el-GR" altLang="en-US" dirty="0"/>
              <a:t>dependent variable</a:t>
            </a:r>
            <a:r>
              <a:rPr lang="en-US" altLang="en-US" dirty="0"/>
              <a:t>)</a:t>
            </a:r>
            <a:endParaRPr lang="el-GR" altLang="en-US" dirty="0"/>
          </a:p>
          <a:p>
            <a:pPr lvl="1"/>
            <a:r>
              <a:rPr lang="en-US" altLang="en-US" dirty="0"/>
              <a:t>Grouping Variable </a:t>
            </a:r>
            <a:r>
              <a:rPr lang="el-GR" altLang="en-US" dirty="0">
                <a:sym typeface="Wingdings" panose="05000000000000000000" pitchFamily="2" charset="2"/>
              </a:rPr>
              <a:t> </a:t>
            </a:r>
            <a:r>
              <a:rPr lang="en-US" altLang="en-US" dirty="0"/>
              <a:t>Define Groups (</a:t>
            </a:r>
            <a:r>
              <a:rPr lang="el-GR" altLang="en-US" dirty="0"/>
              <a:t>independent variable</a:t>
            </a:r>
            <a:r>
              <a:rPr lang="en-US" altLang="en-US" dirty="0"/>
              <a:t>) </a:t>
            </a:r>
          </a:p>
          <a:p>
            <a:pPr lvl="1"/>
            <a:endParaRPr lang="en-US" altLang="en-US" dirty="0"/>
          </a:p>
          <a:p>
            <a:pPr lvl="1"/>
            <a:r>
              <a:rPr lang="en-US" altLang="en-US" dirty="0"/>
              <a:t>t, </a:t>
            </a:r>
            <a:r>
              <a:rPr lang="en-US" altLang="en-US" dirty="0" err="1"/>
              <a:t>df</a:t>
            </a:r>
            <a:r>
              <a:rPr lang="en-US" altLang="en-US" dirty="0"/>
              <a:t>, p value (sig.)</a:t>
            </a:r>
          </a:p>
          <a:p>
            <a:pPr lvl="1"/>
            <a:r>
              <a:rPr lang="en-US" altLang="en-US" dirty="0"/>
              <a:t>Equal variances assumed </a:t>
            </a:r>
            <a:r>
              <a:rPr lang="el-GR" altLang="en-US" dirty="0"/>
              <a:t>(unless </a:t>
            </a:r>
            <a:r>
              <a:rPr lang="en-US" altLang="en-US" dirty="0" err="1"/>
              <a:t>Levene </a:t>
            </a:r>
            <a:r>
              <a:rPr lang="en-US" altLang="en-US" dirty="0"/>
              <a:t>test &lt; .05)</a:t>
            </a:r>
          </a:p>
          <a:p>
            <a:pPr lvl="1"/>
            <a:r>
              <a:rPr lang="en-US" altLang="en-US" dirty="0" err="1"/>
              <a:t>descriptives </a:t>
            </a:r>
            <a:r>
              <a:rPr lang="el-GR" altLang="en-US" dirty="0"/>
              <a:t>to check which </a:t>
            </a:r>
            <a:r>
              <a:rPr lang="en-US" altLang="en-US" dirty="0"/>
              <a:t>group </a:t>
            </a:r>
            <a:r>
              <a:rPr lang="el-GR" altLang="en-US" dirty="0"/>
              <a:t>is larger, in case of statistically significant difference</a:t>
            </a:r>
            <a:endParaRPr lang="en-US" altLang="en-US" dirty="0"/>
          </a:p>
        </p:txBody>
      </p:sp>
      <p:pic>
        <p:nvPicPr>
          <p:cNvPr id="2" name="Εικόνα 1">
            <a:extLst>
              <a:ext uri="{FF2B5EF4-FFF2-40B4-BE49-F238E27FC236}">
                <a16:creationId xmlns:a16="http://schemas.microsoft.com/office/drawing/2014/main" id="{B645042D-A3B5-915D-C84D-C6059AA0A3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380315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T-test for Paired </a:t>
            </a:r>
            <a:r>
              <a:rPr lang="en-US" dirty="0"/>
              <a:t>S</a:t>
            </a:r>
            <a:r>
              <a:rPr lang="el-GR" dirty="0" err="1"/>
              <a:t>amples</a:t>
            </a:r>
            <a:r>
              <a:rPr lang="el-GR" dirty="0"/>
              <a:t> </a:t>
            </a:r>
            <a:r>
              <a:rPr lang="en-GB" dirty="0"/>
              <a:t>/ Repeated Measures)</a:t>
            </a:r>
            <a:endParaRPr lang="el-GR" dirty="0"/>
          </a:p>
        </p:txBody>
      </p:sp>
      <p:sp>
        <p:nvSpPr>
          <p:cNvPr id="3" name="Content Placeholder 2"/>
          <p:cNvSpPr>
            <a:spLocks noGrp="1"/>
          </p:cNvSpPr>
          <p:nvPr>
            <p:ph sz="quarter" idx="1"/>
          </p:nvPr>
        </p:nvSpPr>
        <p:spPr>
          <a:xfrm>
            <a:off x="1703512" y="1484784"/>
            <a:ext cx="4248472" cy="5184576"/>
          </a:xfrm>
        </p:spPr>
        <p:txBody>
          <a:bodyPr>
            <a:normAutofit fontScale="92500" lnSpcReduction="20000"/>
          </a:bodyPr>
          <a:lstStyle/>
          <a:p>
            <a:r>
              <a:rPr lang="en-GB" dirty="0">
                <a:sym typeface="Wingdings" pitchFamily="2" charset="2"/>
              </a:rPr>
              <a:t>Dependent (matched pairs) t-test</a:t>
            </a:r>
          </a:p>
          <a:p>
            <a:pPr lvl="1"/>
            <a:r>
              <a:rPr lang="en-GB" dirty="0">
                <a:sym typeface="Wingdings" pitchFamily="2" charset="2"/>
              </a:rPr>
              <a:t>2 </a:t>
            </a:r>
            <a:r>
              <a:rPr lang="en-GB" dirty="0" err="1">
                <a:sym typeface="Wingdings" pitchFamily="2" charset="2"/>
              </a:rPr>
              <a:t>groups</a:t>
            </a:r>
            <a:r>
              <a:rPr lang="en-GB" dirty="0">
                <a:sym typeface="Wingdings" pitchFamily="2" charset="2"/>
              </a:rPr>
              <a:t>, </a:t>
            </a:r>
            <a:r>
              <a:rPr lang="en-GB" dirty="0" err="1">
                <a:sym typeface="Wingdings" pitchFamily="2" charset="2"/>
              </a:rPr>
              <a:t>same participants in </a:t>
            </a:r>
            <a:r>
              <a:rPr lang="en-GB" dirty="0">
                <a:sym typeface="Wingdings" pitchFamily="2" charset="2"/>
              </a:rPr>
              <a:t>each </a:t>
            </a:r>
            <a:r>
              <a:rPr lang="en-GB" dirty="0" err="1">
                <a:sym typeface="Wingdings" pitchFamily="2" charset="2"/>
              </a:rPr>
              <a:t>group</a:t>
            </a:r>
            <a:r>
              <a:rPr lang="en-GB" dirty="0">
                <a:sym typeface="Wingdings" pitchFamily="2" charset="2"/>
              </a:rPr>
              <a:t>, </a:t>
            </a:r>
            <a:r>
              <a:rPr lang="en-GB" dirty="0" err="1">
                <a:sym typeface="Wingdings" pitchFamily="2" charset="2"/>
              </a:rPr>
              <a:t>repeated measurements</a:t>
            </a:r>
            <a:endParaRPr lang="en-GB" dirty="0">
              <a:sym typeface="Wingdings" pitchFamily="2" charset="2"/>
            </a:endParaRPr>
          </a:p>
          <a:p>
            <a:pPr lvl="1"/>
            <a:r>
              <a:rPr lang="en-GB" dirty="0" err="1">
                <a:sym typeface="Wingdings" pitchFamily="2" charset="2"/>
              </a:rPr>
              <a:t>E.g. </a:t>
            </a:r>
            <a:r>
              <a:rPr lang="en-GB" dirty="0">
                <a:sym typeface="Wingdings" pitchFamily="2" charset="2"/>
              </a:rPr>
              <a:t>1 group of 500 people, each read a book on pop psychology and a book on Research Methods by Andy Field. </a:t>
            </a:r>
          </a:p>
          <a:p>
            <a:pPr lvl="1"/>
            <a:r>
              <a:rPr lang="en-GB" dirty="0">
                <a:sym typeface="Wingdings" pitchFamily="2" charset="2"/>
              </a:rPr>
              <a:t>Counterbalancing the order of participation in each condition, 6 months apart</a:t>
            </a:r>
          </a:p>
          <a:p>
            <a:pPr lvl="1"/>
            <a:r>
              <a:rPr lang="en-GB" dirty="0" err="1">
                <a:sym typeface="Wingdings" pitchFamily="2" charset="2"/>
              </a:rPr>
              <a:t>Dependent measurement</a:t>
            </a:r>
            <a:r>
              <a:rPr lang="en-GB" dirty="0">
                <a:sym typeface="Wingdings" pitchFamily="2" charset="2"/>
              </a:rPr>
              <a:t>: </a:t>
            </a:r>
            <a:r>
              <a:rPr lang="en-GB" dirty="0" err="1">
                <a:sym typeface="Wingdings" pitchFamily="2" charset="2"/>
              </a:rPr>
              <a:t>degree of happiness from their relationship </a:t>
            </a:r>
            <a:r>
              <a:rPr lang="en-GB" dirty="0">
                <a:sym typeface="Wingdings" pitchFamily="2" charset="2"/>
              </a:rPr>
              <a:t>(</a:t>
            </a:r>
            <a:r>
              <a:rPr lang="en-GB" dirty="0" err="1">
                <a:sym typeface="Wingdings" pitchFamily="2" charset="2"/>
              </a:rPr>
              <a:t>assume that </a:t>
            </a:r>
            <a:r>
              <a:rPr lang="en-GB" dirty="0">
                <a:sym typeface="Wingdings" pitchFamily="2" charset="2"/>
              </a:rPr>
              <a:t>the </a:t>
            </a:r>
            <a:r>
              <a:rPr lang="en-GB" dirty="0" err="1">
                <a:sym typeface="Wingdings" pitchFamily="2" charset="2"/>
              </a:rPr>
              <a:t>measurement is objective </a:t>
            </a:r>
            <a:r>
              <a:rPr lang="en-GB" dirty="0">
                <a:sym typeface="Wingdings" pitchFamily="2" charset="2"/>
              </a:rPr>
              <a:t>- "</a:t>
            </a:r>
            <a:r>
              <a:rPr lang="en-GB" dirty="0" err="1">
                <a:sym typeface="Wingdings" pitchFamily="2" charset="2"/>
              </a:rPr>
              <a:t>happiness meter</a:t>
            </a:r>
            <a:r>
              <a:rPr lang="en-GB" dirty="0">
                <a:sym typeface="Wingdings" pitchFamily="2" charset="2"/>
              </a:rPr>
              <a:t>"). </a:t>
            </a:r>
          </a:p>
          <a:p>
            <a:endParaRPr lang="en-GB" dirty="0"/>
          </a:p>
        </p:txBody>
      </p:sp>
      <p:pic>
        <p:nvPicPr>
          <p:cNvPr id="4" name="Picture 2"/>
          <p:cNvPicPr>
            <a:picLocks noChangeAspect="1" noChangeArrowheads="1"/>
          </p:cNvPicPr>
          <p:nvPr/>
        </p:nvPicPr>
        <p:blipFill>
          <a:blip r:embed="rId2" cstate="print"/>
          <a:srcRect/>
          <a:stretch>
            <a:fillRect/>
          </a:stretch>
        </p:blipFill>
        <p:spPr bwMode="auto">
          <a:xfrm>
            <a:off x="6009007" y="1772817"/>
            <a:ext cx="4479481" cy="3024336"/>
          </a:xfrm>
          <a:prstGeom prst="rect">
            <a:avLst/>
          </a:prstGeom>
          <a:noFill/>
          <a:ln w="9525">
            <a:noFill/>
            <a:miter lim="800000"/>
            <a:headEnd/>
            <a:tailEnd/>
          </a:ln>
        </p:spPr>
      </p:pic>
      <p:sp>
        <p:nvSpPr>
          <p:cNvPr id="5" name="Content Placeholder 2"/>
          <p:cNvSpPr txBox="1">
            <a:spLocks/>
          </p:cNvSpPr>
          <p:nvPr/>
        </p:nvSpPr>
        <p:spPr>
          <a:xfrm>
            <a:off x="7320136" y="5229200"/>
            <a:ext cx="2170584" cy="604664"/>
          </a:xfrm>
          <a:prstGeom prst="rect">
            <a:avLst/>
          </a:prstGeom>
        </p:spPr>
        <p:txBody>
          <a:bodyPr vert="horz">
            <a:normAutofit/>
          </a:bodyPr>
          <a:lstStyle/>
          <a:p>
            <a:pPr marL="274320" indent="-274320">
              <a:spcBef>
                <a:spcPts val="600"/>
              </a:spcBef>
              <a:buClr>
                <a:schemeClr val="accent1"/>
              </a:buClr>
              <a:buSzPct val="70000"/>
              <a:buFont typeface="Wingdings"/>
              <a:buChar char=""/>
              <a:defRPr/>
            </a:pPr>
            <a:r>
              <a:rPr lang="en-GB" sz="2400"/>
              <a:t>df = n - 1</a:t>
            </a:r>
            <a:endParaRPr lang="en-GB" sz="2400" dirty="0"/>
          </a:p>
        </p:txBody>
      </p:sp>
      <p:pic>
        <p:nvPicPr>
          <p:cNvPr id="6" name="Εικόνα 5">
            <a:extLst>
              <a:ext uri="{FF2B5EF4-FFF2-40B4-BE49-F238E27FC236}">
                <a16:creationId xmlns:a16="http://schemas.microsoft.com/office/drawing/2014/main" id="{D48B5925-0B90-DE01-1D91-04B941B39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3720138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Effect </a:t>
            </a:r>
            <a:r>
              <a:rPr lang="el-GR" dirty="0"/>
              <a:t>Size </a:t>
            </a:r>
            <a:r>
              <a:rPr lang="en-GB" dirty="0" err="1"/>
              <a:t>Control </a:t>
            </a:r>
            <a:r>
              <a:rPr lang="en-GB" dirty="0"/>
              <a:t>(</a:t>
            </a:r>
            <a:r>
              <a:rPr lang="en-GB" dirty="0" err="1"/>
              <a:t>Effect </a:t>
            </a:r>
            <a:r>
              <a:rPr lang="en-GB" dirty="0"/>
              <a:t>Size)</a:t>
            </a:r>
            <a:endParaRPr lang="el-GR" dirty="0"/>
          </a:p>
        </p:txBody>
      </p:sp>
      <p:sp>
        <p:nvSpPr>
          <p:cNvPr id="3" name="Content Placeholder 2"/>
          <p:cNvSpPr>
            <a:spLocks noGrp="1"/>
          </p:cNvSpPr>
          <p:nvPr>
            <p:ph sz="quarter" idx="1"/>
          </p:nvPr>
        </p:nvSpPr>
        <p:spPr/>
        <p:txBody>
          <a:bodyPr/>
          <a:lstStyle/>
          <a:p>
            <a:r>
              <a:rPr lang="en-GB" dirty="0" err="1"/>
              <a:t>Conversion of </a:t>
            </a:r>
            <a:r>
              <a:rPr lang="en-GB" dirty="0"/>
              <a:t>t </a:t>
            </a:r>
            <a:r>
              <a:rPr lang="en-GB" dirty="0" err="1"/>
              <a:t>to </a:t>
            </a:r>
            <a:r>
              <a:rPr lang="en-GB" dirty="0"/>
              <a:t>r (Pearson </a:t>
            </a:r>
            <a:r>
              <a:rPr lang="en-GB" dirty="0" err="1"/>
              <a:t>coefficient</a:t>
            </a:r>
            <a:r>
              <a:rPr lang="en-GB" dirty="0"/>
              <a:t>)</a:t>
            </a:r>
          </a:p>
          <a:p>
            <a:r>
              <a:rPr lang="en-GB" dirty="0"/>
              <a:t>r = t</a:t>
            </a:r>
            <a:r>
              <a:rPr lang="en-GB" baseline="30000" dirty="0"/>
              <a:t>2</a:t>
            </a:r>
            <a:r>
              <a:rPr lang="en-GB" dirty="0"/>
              <a:t> / (t</a:t>
            </a:r>
            <a:r>
              <a:rPr lang="en-GB" baseline="30000" dirty="0"/>
              <a:t>2</a:t>
            </a:r>
            <a:r>
              <a:rPr lang="en-GB" dirty="0"/>
              <a:t> + </a:t>
            </a:r>
            <a:r>
              <a:rPr lang="en-GB" dirty="0" err="1"/>
              <a:t>df</a:t>
            </a:r>
            <a:r>
              <a:rPr lang="en-GB" dirty="0"/>
              <a:t>) = .12</a:t>
            </a:r>
          </a:p>
          <a:p>
            <a:endParaRPr lang="en-GB" dirty="0"/>
          </a:p>
          <a:p>
            <a:r>
              <a:rPr lang="en-GB" b="1" dirty="0" err="1"/>
              <a:t>Interpretation and reporting of the </a:t>
            </a:r>
            <a:r>
              <a:rPr lang="en-GB" b="1" dirty="0"/>
              <a:t>t-test </a:t>
            </a:r>
            <a:r>
              <a:rPr lang="en-GB" b="1" dirty="0" err="1"/>
              <a:t>result</a:t>
            </a:r>
            <a:r>
              <a:rPr lang="en-GB" dirty="0"/>
              <a:t>: </a:t>
            </a:r>
          </a:p>
          <a:p>
            <a:pPr lvl="1"/>
            <a:r>
              <a:rPr lang="en-GB" dirty="0"/>
              <a:t>On average, the degree of happiness from the relationship after reading the popular psychology book (M = 20.02, SE = .45) was statistically greater than the degree of happiness after reading the research methods book (M = 18.49, SE = .40), </a:t>
            </a:r>
            <a:r>
              <a:rPr lang="en-GB" i="1" dirty="0"/>
              <a:t>t</a:t>
            </a:r>
            <a:r>
              <a:rPr lang="en-GB" dirty="0"/>
              <a:t>(499) = 2.70, p = .007, </a:t>
            </a:r>
            <a:r>
              <a:rPr lang="en-GB" dirty="0">
                <a:solidFill>
                  <a:srgbClr val="FF0000"/>
                </a:solidFill>
              </a:rPr>
              <a:t>r = .12</a:t>
            </a:r>
            <a:r>
              <a:rPr lang="en-GB" dirty="0"/>
              <a:t>)</a:t>
            </a:r>
          </a:p>
          <a:p>
            <a:pPr lvl="1"/>
            <a:r>
              <a:rPr lang="en-GB" dirty="0" err="1"/>
              <a:t>While </a:t>
            </a:r>
            <a:r>
              <a:rPr lang="en-GB" dirty="0"/>
              <a:t>p </a:t>
            </a:r>
            <a:r>
              <a:rPr lang="en-GB" dirty="0" err="1"/>
              <a:t>is important</a:t>
            </a:r>
            <a:r>
              <a:rPr lang="en-GB" dirty="0"/>
              <a:t>, the </a:t>
            </a:r>
            <a:r>
              <a:rPr lang="en-GB" dirty="0" err="1"/>
              <a:t>coefficient </a:t>
            </a:r>
            <a:r>
              <a:rPr lang="en-GB" dirty="0"/>
              <a:t>r </a:t>
            </a:r>
            <a:r>
              <a:rPr lang="en-GB" dirty="0" err="1"/>
              <a:t>indicates a very small </a:t>
            </a:r>
            <a:r>
              <a:rPr lang="en-GB" dirty="0"/>
              <a:t>effect size!</a:t>
            </a:r>
            <a:endParaRPr lang="el-GR" dirty="0"/>
          </a:p>
        </p:txBody>
      </p:sp>
      <p:sp>
        <p:nvSpPr>
          <p:cNvPr id="6" name="Freeform 5"/>
          <p:cNvSpPr/>
          <p:nvPr/>
        </p:nvSpPr>
        <p:spPr>
          <a:xfrm>
            <a:off x="2773176" y="2060849"/>
            <a:ext cx="1738648" cy="371859"/>
          </a:xfrm>
          <a:custGeom>
            <a:avLst/>
            <a:gdLst>
              <a:gd name="connsiteX0" fmla="*/ 0 w 1738648"/>
              <a:gd name="connsiteY0" fmla="*/ 103031 h 250344"/>
              <a:gd name="connsiteX1" fmla="*/ 12879 w 1738648"/>
              <a:gd name="connsiteY1" fmla="*/ 141668 h 250344"/>
              <a:gd name="connsiteX2" fmla="*/ 51515 w 1738648"/>
              <a:gd name="connsiteY2" fmla="*/ 193183 h 250344"/>
              <a:gd name="connsiteX3" fmla="*/ 77273 w 1738648"/>
              <a:gd name="connsiteY3" fmla="*/ 231820 h 250344"/>
              <a:gd name="connsiteX4" fmla="*/ 103031 w 1738648"/>
              <a:gd name="connsiteY4" fmla="*/ 90152 h 250344"/>
              <a:gd name="connsiteX5" fmla="*/ 115910 w 1738648"/>
              <a:gd name="connsiteY5" fmla="*/ 51516 h 250344"/>
              <a:gd name="connsiteX6" fmla="*/ 128789 w 1738648"/>
              <a:gd name="connsiteY6" fmla="*/ 0 h 250344"/>
              <a:gd name="connsiteX7" fmla="*/ 1738648 w 1738648"/>
              <a:gd name="connsiteY7" fmla="*/ 12879 h 2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8648" h="250344">
                <a:moveTo>
                  <a:pt x="0" y="103031"/>
                </a:moveTo>
                <a:cubicBezTo>
                  <a:pt x="4293" y="115910"/>
                  <a:pt x="6144" y="129881"/>
                  <a:pt x="12879" y="141668"/>
                </a:cubicBezTo>
                <a:cubicBezTo>
                  <a:pt x="23528" y="160304"/>
                  <a:pt x="39039" y="175717"/>
                  <a:pt x="51515" y="193183"/>
                </a:cubicBezTo>
                <a:cubicBezTo>
                  <a:pt x="60512" y="205778"/>
                  <a:pt x="68687" y="218941"/>
                  <a:pt x="77273" y="231820"/>
                </a:cubicBezTo>
                <a:cubicBezTo>
                  <a:pt x="106809" y="143211"/>
                  <a:pt x="73905" y="250344"/>
                  <a:pt x="103031" y="90152"/>
                </a:cubicBezTo>
                <a:cubicBezTo>
                  <a:pt x="105459" y="76796"/>
                  <a:pt x="112181" y="64569"/>
                  <a:pt x="115910" y="51516"/>
                </a:cubicBezTo>
                <a:cubicBezTo>
                  <a:pt x="120773" y="34497"/>
                  <a:pt x="124496" y="17172"/>
                  <a:pt x="128789" y="0"/>
                </a:cubicBezTo>
                <a:cubicBezTo>
                  <a:pt x="1317920" y="15647"/>
                  <a:pt x="781290" y="12879"/>
                  <a:pt x="1738648" y="12879"/>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l-GR"/>
          </a:p>
        </p:txBody>
      </p:sp>
      <p:pic>
        <p:nvPicPr>
          <p:cNvPr id="4" name="Εικόνα 3">
            <a:extLst>
              <a:ext uri="{FF2B5EF4-FFF2-40B4-BE49-F238E27FC236}">
                <a16:creationId xmlns:a16="http://schemas.microsoft.com/office/drawing/2014/main" id="{2F53E141-8176-7FAF-5C46-3E905186D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026120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rot="5400000">
            <a:off x="9113045" y="1081882"/>
            <a:ext cx="2011362" cy="384175"/>
          </a:xfrm>
          <a:prstGeom prst="rect">
            <a:avLst/>
          </a:prstGeom>
        </p:spPr>
        <p:txBody>
          <a:bodyPr/>
          <a:lstStyle/>
          <a:p>
            <a:fld id="{83242CEC-1900-40FD-AF67-07DEA6C7667D}" type="datetime1">
              <a:rPr lang="zh-CN" altLang="en-US"/>
              <a:t>2024/9/25</a:t>
            </a:fld>
            <a:endParaRPr lang="en-US" altLang="zh-CN" sz="1800">
              <a:solidFill>
                <a:schemeClr val="tx1"/>
              </a:solidFill>
            </a:endParaRPr>
          </a:p>
        </p:txBody>
      </p:sp>
      <p:sp>
        <p:nvSpPr>
          <p:cNvPr id="19458" name="Rectangle 2"/>
          <p:cNvSpPr>
            <a:spLocks noGrp="1" noChangeArrowheads="1"/>
          </p:cNvSpPr>
          <p:nvPr>
            <p:ph type="title"/>
          </p:nvPr>
        </p:nvSpPr>
        <p:spPr/>
        <p:txBody>
          <a:bodyPr/>
          <a:lstStyle/>
          <a:p>
            <a:r>
              <a:rPr lang="en-US" altLang="en-US"/>
              <a:t>T test of </a:t>
            </a:r>
            <a:r>
              <a:rPr lang="el-GR" altLang="en-US"/>
              <a:t>dependent measures in </a:t>
            </a:r>
            <a:r>
              <a:rPr lang="en-US" altLang="en-US"/>
              <a:t>SPSS</a:t>
            </a:r>
          </a:p>
        </p:txBody>
      </p:sp>
      <p:sp>
        <p:nvSpPr>
          <p:cNvPr id="19459" name="Rectangle 3"/>
          <p:cNvSpPr>
            <a:spLocks noGrp="1" noChangeArrowheads="1"/>
          </p:cNvSpPr>
          <p:nvPr>
            <p:ph type="body" idx="1"/>
          </p:nvPr>
        </p:nvSpPr>
        <p:spPr/>
        <p:txBody>
          <a:bodyPr/>
          <a:lstStyle/>
          <a:p>
            <a:r>
              <a:rPr lang="en-US" altLang="en-US" dirty="0"/>
              <a:t>Analyze </a:t>
            </a:r>
            <a:r>
              <a:rPr lang="el-GR" altLang="en-US" dirty="0">
                <a:sym typeface="Wingdings" panose="05000000000000000000" pitchFamily="2" charset="2"/>
              </a:rPr>
              <a:t> </a:t>
            </a:r>
            <a:r>
              <a:rPr lang="en-US" altLang="en-US" dirty="0"/>
              <a:t>Compare Means </a:t>
            </a:r>
            <a:r>
              <a:rPr lang="el-GR" altLang="en-US" dirty="0">
                <a:sym typeface="Wingdings" panose="05000000000000000000" pitchFamily="2" charset="2"/>
              </a:rPr>
              <a:t> </a:t>
            </a:r>
            <a:r>
              <a:rPr lang="en-US" altLang="en-US" dirty="0"/>
              <a:t>Paired-Samples T Test</a:t>
            </a:r>
          </a:p>
          <a:p>
            <a:pPr lvl="1"/>
            <a:endParaRPr lang="en-US" altLang="en-US" dirty="0"/>
          </a:p>
          <a:p>
            <a:pPr lvl="1"/>
            <a:r>
              <a:rPr lang="en-US" altLang="en-US" dirty="0"/>
              <a:t>t, </a:t>
            </a:r>
            <a:r>
              <a:rPr lang="en-US" altLang="en-US" dirty="0" err="1"/>
              <a:t>df</a:t>
            </a:r>
            <a:r>
              <a:rPr lang="en-US" altLang="en-US" dirty="0"/>
              <a:t>, p value (sig.)</a:t>
            </a:r>
          </a:p>
          <a:p>
            <a:pPr lvl="1"/>
            <a:endParaRPr lang="en-US" altLang="en-US" dirty="0"/>
          </a:p>
          <a:p>
            <a:pPr lvl="1"/>
            <a:r>
              <a:rPr lang="en-US" altLang="en-US" dirty="0" err="1"/>
              <a:t>descriptives </a:t>
            </a:r>
            <a:r>
              <a:rPr lang="el-GR" altLang="en-US" dirty="0"/>
              <a:t>to check which measurement is larger, in case of a statistically significant difference (increase or decrease)</a:t>
            </a:r>
            <a:endParaRPr lang="en-US" altLang="en-US" dirty="0"/>
          </a:p>
        </p:txBody>
      </p:sp>
      <p:pic>
        <p:nvPicPr>
          <p:cNvPr id="2" name="Εικόνα 1">
            <a:extLst>
              <a:ext uri="{FF2B5EF4-FFF2-40B4-BE49-F238E27FC236}">
                <a16:creationId xmlns:a16="http://schemas.microsoft.com/office/drawing/2014/main" id="{190142EA-B9EB-66FB-3603-F0D241DF03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320773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778098"/>
          </a:xfrm>
        </p:spPr>
        <p:txBody>
          <a:bodyPr/>
          <a:lstStyle/>
          <a:p>
            <a:r>
              <a:rPr lang="el-GR" dirty="0"/>
              <a:t>Retrieved from</a:t>
            </a:r>
            <a:endParaRPr lang="en-US" dirty="0"/>
          </a:p>
        </p:txBody>
      </p:sp>
      <p:sp>
        <p:nvSpPr>
          <p:cNvPr id="3" name="Content Placeholder 2"/>
          <p:cNvSpPr>
            <a:spLocks noGrp="1"/>
          </p:cNvSpPr>
          <p:nvPr>
            <p:ph sz="quarter" idx="1"/>
          </p:nvPr>
        </p:nvSpPr>
        <p:spPr>
          <a:xfrm>
            <a:off x="1919536" y="1456184"/>
            <a:ext cx="7467600" cy="1324744"/>
          </a:xfrm>
        </p:spPr>
        <p:txBody>
          <a:bodyPr>
            <a:normAutofit fontScale="77500" lnSpcReduction="20000"/>
          </a:bodyPr>
          <a:lstStyle/>
          <a:p>
            <a:r>
              <a:rPr lang="el-GR" dirty="0"/>
              <a:t>Comparison with population mean, variance (s) known</a:t>
            </a:r>
          </a:p>
          <a:p>
            <a:pPr lvl="1"/>
            <a:r>
              <a:rPr lang="en-US" b="1" dirty="0">
                <a:sym typeface="Wingdings" pitchFamily="2" charset="2"/>
              </a:rPr>
              <a:t>z </a:t>
            </a:r>
            <a:r>
              <a:rPr lang="el-GR" b="1" dirty="0">
                <a:sym typeface="Wingdings" pitchFamily="2" charset="2"/>
              </a:rPr>
              <a:t>= (</a:t>
            </a:r>
            <a:r>
              <a:rPr lang="en-US" b="1" dirty="0">
                <a:sym typeface="Wingdings" pitchFamily="2" charset="2"/>
              </a:rPr>
              <a:t>M - </a:t>
            </a:r>
            <a:r>
              <a:rPr lang="el-GR" b="1" dirty="0">
                <a:sym typeface="Wingdings" pitchFamily="2" charset="2"/>
              </a:rPr>
              <a:t>μ) / (σ /</a:t>
            </a:r>
            <a:r>
              <a:rPr lang="el-GR" b="1" dirty="0" err="1">
                <a:sym typeface="Wingdings" pitchFamily="2" charset="2"/>
              </a:rPr>
              <a:t> √N</a:t>
            </a:r>
            <a:r>
              <a:rPr lang="el-GR" b="1" dirty="0">
                <a:sym typeface="Wingdings" pitchFamily="2" charset="2"/>
              </a:rPr>
              <a:t>)</a:t>
            </a:r>
            <a:endParaRPr lang="el-GR" dirty="0"/>
          </a:p>
          <a:p>
            <a:r>
              <a:rPr lang="el-GR" dirty="0"/>
              <a:t>Comparison with population mean, variance (s) unknown</a:t>
            </a:r>
          </a:p>
          <a:p>
            <a:pPr lvl="1"/>
            <a:r>
              <a:rPr lang="en-US" b="1" dirty="0">
                <a:sym typeface="Wingdings" pitchFamily="2" charset="2"/>
              </a:rPr>
              <a:t>t = (</a:t>
            </a:r>
            <a:r>
              <a:rPr lang="el-GR" b="1" dirty="0">
                <a:sym typeface="Wingdings" pitchFamily="2" charset="2"/>
              </a:rPr>
              <a:t>M - μ</a:t>
            </a:r>
            <a:r>
              <a:rPr lang="en-US" b="1" dirty="0">
                <a:sym typeface="Wingdings" pitchFamily="2" charset="2"/>
              </a:rPr>
              <a:t>) </a:t>
            </a:r>
            <a:r>
              <a:rPr lang="el-GR" b="1" dirty="0">
                <a:sym typeface="Wingdings" pitchFamily="2" charset="2"/>
              </a:rPr>
              <a:t>/ </a:t>
            </a:r>
            <a:r>
              <a:rPr lang="en-US" b="1" dirty="0">
                <a:sym typeface="Wingdings" pitchFamily="2" charset="2"/>
              </a:rPr>
              <a:t>(s /</a:t>
            </a:r>
            <a:r>
              <a:rPr lang="el-GR" b="1" dirty="0" err="1">
                <a:sym typeface="Wingdings" pitchFamily="2" charset="2"/>
              </a:rPr>
              <a:t> √N</a:t>
            </a:r>
            <a:r>
              <a:rPr lang="en-US" b="1" dirty="0">
                <a:sym typeface="Wingdings" pitchFamily="2" charset="2"/>
              </a:rPr>
              <a:t>)</a:t>
            </a:r>
            <a:endParaRPr lang="en-US" dirty="0"/>
          </a:p>
          <a:p>
            <a:endParaRPr lang="el-GR" dirty="0"/>
          </a:p>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577" y="3172868"/>
            <a:ext cx="4721225" cy="299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1775520" y="4725144"/>
            <a:ext cx="7467600" cy="1656184"/>
          </a:xfrm>
          <a:prstGeom prst="rect">
            <a:avLst/>
          </a:prstGeom>
          <a:solidFill>
            <a:schemeClr val="bg1"/>
          </a:solidFill>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l-GR" sz="2000" dirty="0"/>
              <a:t>Comparison of </a:t>
            </a:r>
            <a:r>
              <a:rPr lang="en-US" sz="2000" dirty="0"/>
              <a:t>the means</a:t>
            </a:r>
            <a:r>
              <a:rPr lang="el-GR" sz="2000" dirty="0"/>
              <a:t> of two dependent samples, </a:t>
            </a:r>
            <a:r>
              <a:rPr lang="el-GR" sz="2000" dirty="0" err="1"/>
              <a:t>or</a:t>
            </a:r>
            <a:r>
              <a:rPr lang="el-GR" sz="2000" dirty="0"/>
              <a:t> </a:t>
            </a:r>
            <a:r>
              <a:rPr lang="en-US" sz="2000" dirty="0"/>
              <a:t>means </a:t>
            </a:r>
            <a:r>
              <a:rPr lang="el-GR" sz="2000" dirty="0" err="1"/>
              <a:t>from</a:t>
            </a:r>
            <a:r>
              <a:rPr lang="el-GR" sz="2000" dirty="0"/>
              <a:t> repeated measures in the same subjects</a:t>
            </a:r>
            <a:endParaRPr lang="en-US" sz="2000" dirty="0"/>
          </a:p>
          <a:p>
            <a:endParaRPr lang="en-US" dirty="0"/>
          </a:p>
        </p:txBody>
      </p:sp>
      <p:sp>
        <p:nvSpPr>
          <p:cNvPr id="6" name="Content Placeholder 2"/>
          <p:cNvSpPr txBox="1">
            <a:spLocks/>
          </p:cNvSpPr>
          <p:nvPr/>
        </p:nvSpPr>
        <p:spPr>
          <a:xfrm>
            <a:off x="1919536" y="2780928"/>
            <a:ext cx="7467600" cy="374340"/>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l-GR" sz="2200" dirty="0"/>
              <a:t>Comparison of </a:t>
            </a:r>
            <a:r>
              <a:rPr lang="en-US" sz="2200" dirty="0"/>
              <a:t>the means</a:t>
            </a:r>
            <a:r>
              <a:rPr lang="el-GR" sz="2200" dirty="0"/>
              <a:t> of two independent samples</a:t>
            </a:r>
            <a:endParaRPr lang="en-US" sz="2200" dirty="0"/>
          </a:p>
          <a:p>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0872" y="5423992"/>
            <a:ext cx="4171950" cy="174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75520" y="6237312"/>
            <a:ext cx="7467600" cy="62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Εικόνα 8">
            <a:extLst>
              <a:ext uri="{FF2B5EF4-FFF2-40B4-BE49-F238E27FC236}">
                <a16:creationId xmlns:a16="http://schemas.microsoft.com/office/drawing/2014/main" id="{6924DDBB-FE33-3DAE-B172-093A9A0A6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839373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dirty="0"/>
              <a:t>Statistics</a:t>
            </a:r>
            <a:endParaRPr lang="en-GB" dirty="0"/>
          </a:p>
        </p:txBody>
      </p:sp>
      <p:sp>
        <p:nvSpPr>
          <p:cNvPr id="3" name="Subtitle 2"/>
          <p:cNvSpPr>
            <a:spLocks noGrp="1"/>
          </p:cNvSpPr>
          <p:nvPr>
            <p:ph type="subTitle" idx="1"/>
          </p:nvPr>
        </p:nvSpPr>
        <p:spPr>
          <a:xfrm>
            <a:off x="3791744" y="4489558"/>
            <a:ext cx="6172200" cy="1656184"/>
          </a:xfrm>
        </p:spPr>
        <p:txBody>
          <a:bodyPr>
            <a:normAutofit fontScale="85000" lnSpcReduction="20000"/>
          </a:bodyPr>
          <a:lstStyle/>
          <a:p>
            <a:r>
              <a:rPr lang="en-US" u="sng" dirty="0"/>
              <a:t>Group comparisons I</a:t>
            </a:r>
            <a:r>
              <a:rPr lang="el-GR" u="sng" dirty="0"/>
              <a:t>Ι: </a:t>
            </a:r>
          </a:p>
          <a:p>
            <a:r>
              <a:rPr lang="en-US" dirty="0"/>
              <a:t>Univariate Analysis of Variance</a:t>
            </a:r>
            <a:r>
              <a:rPr lang="el-GR" dirty="0"/>
              <a:t> (</a:t>
            </a:r>
            <a:r>
              <a:rPr lang="en-US" dirty="0"/>
              <a:t>ANOVA</a:t>
            </a:r>
            <a:r>
              <a:rPr lang="el-GR" dirty="0"/>
              <a:t>)</a:t>
            </a:r>
            <a:r>
              <a:rPr lang="en-US" dirty="0"/>
              <a:t> with one or more factors</a:t>
            </a:r>
            <a:endParaRPr lang="el-GR" dirty="0"/>
          </a:p>
          <a:p>
            <a:r>
              <a:rPr lang="en-US" dirty="0"/>
              <a:t>Analysis of Covariance </a:t>
            </a:r>
            <a:r>
              <a:rPr lang="el-GR" dirty="0"/>
              <a:t>(</a:t>
            </a:r>
            <a:r>
              <a:rPr lang="en-US" dirty="0"/>
              <a:t>ANCOVA)</a:t>
            </a:r>
          </a:p>
          <a:p>
            <a:r>
              <a:rPr lang="en-US" dirty="0"/>
              <a:t>Multivariate Analysis of Variance </a:t>
            </a:r>
            <a:r>
              <a:rPr lang="el-GR" dirty="0"/>
              <a:t>(</a:t>
            </a:r>
            <a:r>
              <a:rPr lang="en-US" dirty="0"/>
              <a:t>MANOVA</a:t>
            </a:r>
            <a:r>
              <a:rPr lang="el-GR" dirty="0"/>
              <a:t>)</a:t>
            </a:r>
            <a:endParaRPr lang="en-US"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F4DA97B5-54EE-BB93-AE6D-CC1677EA5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dirty="0"/>
              <a:t>Analysis Of Variance - ANOVA</a:t>
            </a:r>
          </a:p>
        </p:txBody>
      </p:sp>
      <p:sp>
        <p:nvSpPr>
          <p:cNvPr id="14339" name="Rectangle 3"/>
          <p:cNvSpPr>
            <a:spLocks noGrp="1" noChangeArrowheads="1"/>
          </p:cNvSpPr>
          <p:nvPr>
            <p:ph type="body" idx="1"/>
          </p:nvPr>
        </p:nvSpPr>
        <p:spPr/>
        <p:txBody>
          <a:bodyPr>
            <a:normAutofit fontScale="92500" lnSpcReduction="10000"/>
          </a:bodyPr>
          <a:lstStyle/>
          <a:p>
            <a:r>
              <a:rPr lang="en-US" dirty="0"/>
              <a:t>ANOVA (Analysis of Variance) essentially serves as an extension of the t-test. Its primary function is to compare more than two groups, resolving the issue of multiple comparisons (family-wise error) by conducting a unified comparison across all groups from the outset.</a:t>
            </a:r>
          </a:p>
          <a:p>
            <a:pPr lvl="1"/>
            <a:r>
              <a:rPr lang="en-US" sz="2500" dirty="0"/>
              <a:t>In essence, ANOVA offers a robust analytical framework, ensuring a comprehensive and precise assessment when dealing with complex research designs involving multiple groups and independent variables.</a:t>
            </a:r>
          </a:p>
          <a:p>
            <a:endParaRPr lang="en-US" dirty="0"/>
          </a:p>
          <a:p>
            <a:r>
              <a:rPr lang="en-US" dirty="0"/>
              <a:t>Handling Multiple Independent Variables</a:t>
            </a:r>
          </a:p>
          <a:p>
            <a:pPr lvl="1"/>
            <a:r>
              <a:rPr lang="en-US" sz="2500" dirty="0"/>
              <a:t>One of ANOVA's significant strengths lies in its ability to handle multiple independent variables. It not only investigates the main effect of each variable but also explores the interactions between these variables, providing a nuanced understanding of their combined impact on the observed phenomena.</a:t>
            </a:r>
          </a:p>
        </p:txBody>
      </p:sp>
      <p:pic>
        <p:nvPicPr>
          <p:cNvPr id="2" name="Εικόνα 1">
            <a:extLst>
              <a:ext uri="{FF2B5EF4-FFF2-40B4-BE49-F238E27FC236}">
                <a16:creationId xmlns:a16="http://schemas.microsoft.com/office/drawing/2014/main" id="{6E5A310F-BFD7-3928-7810-B287DEBA1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4133117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Logic Behind ANOVA</a:t>
            </a:r>
          </a:p>
        </p:txBody>
      </p:sp>
      <p:sp>
        <p:nvSpPr>
          <p:cNvPr id="3" name="Content Placeholder 2"/>
          <p:cNvSpPr>
            <a:spLocks noGrp="1"/>
          </p:cNvSpPr>
          <p:nvPr>
            <p:ph sz="quarter" idx="1"/>
          </p:nvPr>
        </p:nvSpPr>
        <p:spPr/>
        <p:txBody>
          <a:bodyPr>
            <a:normAutofit fontScale="85000" lnSpcReduction="20000"/>
          </a:bodyPr>
          <a:lstStyle/>
          <a:p>
            <a:br>
              <a:rPr lang="en-US" b="1" dirty="0"/>
            </a:br>
            <a:r>
              <a:rPr lang="en-US" b="1" dirty="0"/>
              <a:t>Variation in Independent Measurement Groups </a:t>
            </a:r>
            <a:r>
              <a:rPr lang="en-US" dirty="0"/>
              <a:t>(for example, 2 groups):</a:t>
            </a:r>
          </a:p>
          <a:p>
            <a:pPr marL="822960" lvl="1" indent="-457200">
              <a:buFont typeface="+mj-lt"/>
              <a:buAutoNum type="arabicPeriod"/>
            </a:pPr>
            <a:r>
              <a:rPr lang="en-US" b="1" dirty="0"/>
              <a:t>Differences in Individual Values (Noise)</a:t>
            </a:r>
            <a:r>
              <a:rPr lang="en-US" dirty="0"/>
              <a:t>.</a:t>
            </a:r>
          </a:p>
          <a:p>
            <a:pPr marL="925830" lvl="2" indent="-285750"/>
            <a:r>
              <a:rPr lang="en-US" dirty="0"/>
              <a:t>Individual Differences.</a:t>
            </a:r>
          </a:p>
          <a:p>
            <a:pPr marL="925830" lvl="2" indent="-285750"/>
            <a:r>
              <a:rPr lang="en-US" dirty="0"/>
              <a:t>Random Error.</a:t>
            </a:r>
          </a:p>
          <a:p>
            <a:pPr marL="822960" lvl="1" indent="-457200">
              <a:buFont typeface="+mj-lt"/>
              <a:buAutoNum type="arabicPeriod"/>
            </a:pPr>
            <a:r>
              <a:rPr lang="en-US" b="1" dirty="0"/>
              <a:t>Different Means per Group:</a:t>
            </a:r>
            <a:r>
              <a:rPr lang="en-US" dirty="0"/>
              <a:t> </a:t>
            </a:r>
          </a:p>
          <a:p>
            <a:pPr lvl="2"/>
            <a:r>
              <a:rPr lang="en-US" dirty="0"/>
              <a:t>Effect of the Independent Variable Manipulated by the Experimenter.</a:t>
            </a:r>
          </a:p>
          <a:p>
            <a:pPr lvl="1"/>
            <a:r>
              <a:rPr lang="en-US" dirty="0"/>
              <a:t>Overall variability: composite effect of all these sources.</a:t>
            </a:r>
          </a:p>
          <a:p>
            <a:pPr lvl="1"/>
            <a:endParaRPr lang="el-GR" dirty="0">
              <a:sym typeface="Wingdings" panose="05000000000000000000" pitchFamily="2" charset="2"/>
            </a:endParaRPr>
          </a:p>
          <a:p>
            <a:pPr marL="274320" lvl="1">
              <a:spcBef>
                <a:spcPts val="600"/>
              </a:spcBef>
              <a:buSzPct val="70000"/>
              <a:buFont typeface="Wingdings"/>
              <a:buChar char=""/>
            </a:pPr>
            <a:r>
              <a:rPr lang="en-US" dirty="0">
                <a:sym typeface="Wingdings" panose="05000000000000000000" pitchFamily="2" charset="2"/>
              </a:rPr>
              <a:t>Reducing Sampling Error / Noise </a:t>
            </a:r>
            <a:r>
              <a:rPr lang="el-GR" dirty="0">
                <a:sym typeface="Wingdings" panose="05000000000000000000" pitchFamily="2" charset="2"/>
              </a:rPr>
              <a:t> </a:t>
            </a:r>
            <a:r>
              <a:rPr lang="en-US" dirty="0">
                <a:sym typeface="Wingdings" panose="05000000000000000000" pitchFamily="2" charset="2"/>
              </a:rPr>
              <a:t>appropriate sampling method important</a:t>
            </a:r>
            <a:r>
              <a:rPr lang="el-GR" dirty="0">
                <a:sym typeface="Wingdings" panose="05000000000000000000" pitchFamily="2" charset="2"/>
              </a:rPr>
              <a:t>, </a:t>
            </a:r>
            <a:r>
              <a:rPr lang="en-US" dirty="0">
                <a:sym typeface="Wingdings" panose="05000000000000000000" pitchFamily="2" charset="2"/>
              </a:rPr>
              <a:t>matching noise in groups</a:t>
            </a:r>
            <a:r>
              <a:rPr lang="el-GR" dirty="0">
                <a:sym typeface="Wingdings" panose="05000000000000000000" pitchFamily="2" charset="2"/>
              </a:rPr>
              <a:t> (</a:t>
            </a:r>
            <a:r>
              <a:rPr lang="en-US" dirty="0">
                <a:sym typeface="Wingdings" panose="05000000000000000000" pitchFamily="2" charset="2"/>
              </a:rPr>
              <a:t>randomization is helpful</a:t>
            </a:r>
            <a:r>
              <a:rPr lang="el-GR" dirty="0">
                <a:sym typeface="Wingdings" panose="05000000000000000000" pitchFamily="2" charset="2"/>
              </a:rPr>
              <a:t>)</a:t>
            </a:r>
          </a:p>
          <a:p>
            <a:pPr marL="274320" lvl="1">
              <a:spcBef>
                <a:spcPts val="600"/>
              </a:spcBef>
              <a:buSzPct val="70000"/>
              <a:buFont typeface="Wingdings"/>
              <a:buChar char=""/>
            </a:pPr>
            <a:r>
              <a:rPr lang="en-US" dirty="0">
                <a:sym typeface="Wingdings" panose="05000000000000000000" pitchFamily="2" charset="2"/>
              </a:rPr>
              <a:t>In the Case of Statistically Significant Difference</a:t>
            </a:r>
            <a:r>
              <a:rPr lang="el-GR" dirty="0">
                <a:sym typeface="Wingdings" panose="05000000000000000000" pitchFamily="2" charset="2"/>
              </a:rPr>
              <a:t>: 2 &gt; 1</a:t>
            </a:r>
          </a:p>
          <a:p>
            <a:pPr marL="548640" lvl="2">
              <a:spcBef>
                <a:spcPts val="600"/>
              </a:spcBef>
              <a:buSzPct val="70000"/>
            </a:pPr>
            <a:r>
              <a:rPr lang="en-US" dirty="0">
                <a:sym typeface="Wingdings" panose="05000000000000000000" pitchFamily="2" charset="2"/>
              </a:rPr>
              <a:t>Can be expressed as a ratio</a:t>
            </a:r>
            <a:r>
              <a:rPr lang="el-GR" dirty="0">
                <a:sym typeface="Wingdings" panose="05000000000000000000" pitchFamily="2" charset="2"/>
              </a:rPr>
              <a:t>, </a:t>
            </a:r>
            <a:r>
              <a:rPr lang="en-US" dirty="0">
                <a:sym typeface="Wingdings" panose="05000000000000000000" pitchFamily="2" charset="2"/>
              </a:rPr>
              <a:t>the more significant the larger</a:t>
            </a:r>
            <a:r>
              <a:rPr lang="el-GR" dirty="0">
                <a:sym typeface="Wingdings" panose="05000000000000000000" pitchFamily="2" charset="2"/>
              </a:rPr>
              <a:t>: </a:t>
            </a:r>
            <a:br>
              <a:rPr lang="el-GR" dirty="0">
                <a:sym typeface="Wingdings" panose="05000000000000000000" pitchFamily="2" charset="2"/>
              </a:rPr>
            </a:br>
            <a:br>
              <a:rPr lang="el-GR" dirty="0">
                <a:sym typeface="Wingdings" panose="05000000000000000000" pitchFamily="2" charset="2"/>
              </a:rPr>
            </a:br>
            <a:r>
              <a:rPr lang="en-US" dirty="0">
                <a:sym typeface="Wingdings" panose="05000000000000000000" pitchFamily="2" charset="2"/>
              </a:rPr>
              <a:t>Variance due to Group Differences </a:t>
            </a:r>
            <a:br>
              <a:rPr lang="el-GR" dirty="0">
                <a:sym typeface="Wingdings" panose="05000000000000000000" pitchFamily="2" charset="2"/>
              </a:rPr>
            </a:br>
            <a:br>
              <a:rPr lang="el-GR" dirty="0">
                <a:sym typeface="Wingdings" panose="05000000000000000000" pitchFamily="2" charset="2"/>
              </a:rPr>
            </a:br>
            <a:r>
              <a:rPr lang="el-GR" dirty="0">
                <a:sym typeface="Wingdings" panose="05000000000000000000" pitchFamily="2" charset="2"/>
              </a:rPr>
              <a:t>    </a:t>
            </a:r>
            <a:r>
              <a:rPr lang="en-US" dirty="0">
                <a:sym typeface="Wingdings" panose="05000000000000000000" pitchFamily="2" charset="2"/>
              </a:rPr>
              <a:t>Random</a:t>
            </a:r>
            <a:r>
              <a:rPr lang="el-GR" dirty="0">
                <a:sym typeface="Wingdings" panose="05000000000000000000" pitchFamily="2" charset="2"/>
              </a:rPr>
              <a:t> </a:t>
            </a:r>
            <a:r>
              <a:rPr lang="en-US" dirty="0">
                <a:sym typeface="Wingdings" panose="05000000000000000000" pitchFamily="2" charset="2"/>
              </a:rPr>
              <a:t>Variance</a:t>
            </a:r>
            <a:r>
              <a:rPr lang="el-GR" dirty="0">
                <a:sym typeface="Wingdings" panose="05000000000000000000" pitchFamily="2" charset="2"/>
              </a:rPr>
              <a:t> (</a:t>
            </a:r>
            <a:r>
              <a:rPr lang="en-US" dirty="0">
                <a:sym typeface="Wingdings" panose="05000000000000000000" pitchFamily="2" charset="2"/>
              </a:rPr>
              <a:t>error</a:t>
            </a:r>
            <a:r>
              <a:rPr lang="el-GR" dirty="0">
                <a:sym typeface="Wingdings" panose="05000000000000000000" pitchFamily="2" charset="2"/>
              </a:rPr>
              <a:t>) </a:t>
            </a:r>
            <a:endParaRPr lang="en-US" dirty="0"/>
          </a:p>
        </p:txBody>
      </p:sp>
      <p:cxnSp>
        <p:nvCxnSpPr>
          <p:cNvPr id="5" name="Straight Connector 4"/>
          <p:cNvCxnSpPr/>
          <p:nvPr/>
        </p:nvCxnSpPr>
        <p:spPr>
          <a:xfrm>
            <a:off x="2495600" y="5949280"/>
            <a:ext cx="3528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381F191B-59D7-AAED-8A73-FAFC94E5A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44066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SAMPLING:</a:t>
            </a:r>
            <a:br>
              <a:rPr lang="en-GB" dirty="0"/>
            </a:br>
            <a:r>
              <a:rPr lang="en-GB" dirty="0"/>
              <a:t>SAMPLE - POPULATION</a:t>
            </a:r>
            <a:endParaRPr lang="el-GR" dirty="0"/>
          </a:p>
        </p:txBody>
      </p:sp>
      <p:sp>
        <p:nvSpPr>
          <p:cNvPr id="3" name="Content Placeholder 2"/>
          <p:cNvSpPr>
            <a:spLocks noGrp="1"/>
          </p:cNvSpPr>
          <p:nvPr>
            <p:ph sz="quarter" idx="1"/>
          </p:nvPr>
        </p:nvSpPr>
        <p:spPr/>
        <p:txBody>
          <a:bodyPr>
            <a:normAutofit fontScale="92500" lnSpcReduction="20000"/>
          </a:bodyPr>
          <a:lstStyle/>
          <a:p>
            <a:pPr lvl="1"/>
            <a:r>
              <a:rPr lang="en-GB" dirty="0" err="1">
                <a:sym typeface="Wingdings" pitchFamily="2" charset="2"/>
              </a:rPr>
              <a:t>Nature of the </a:t>
            </a:r>
            <a:r>
              <a:rPr lang="en-GB" dirty="0">
                <a:sym typeface="Wingdings" pitchFamily="2" charset="2"/>
              </a:rPr>
              <a:t>problem determines the type of participants</a:t>
            </a:r>
          </a:p>
          <a:p>
            <a:pPr lvl="1"/>
            <a:r>
              <a:rPr lang="en-GB" dirty="0" err="1">
                <a:sym typeface="Wingdings" pitchFamily="2" charset="2"/>
              </a:rPr>
              <a:t>The ideal sample should be </a:t>
            </a:r>
            <a:r>
              <a:rPr lang="en-GB" u="sng" dirty="0" err="1">
                <a:sym typeface="Wingdings" pitchFamily="2" charset="2"/>
              </a:rPr>
              <a:t>representative</a:t>
            </a:r>
            <a:endParaRPr lang="en-GB" u="sng" dirty="0">
              <a:sym typeface="Wingdings" pitchFamily="2" charset="2"/>
            </a:endParaRPr>
          </a:p>
          <a:p>
            <a:endParaRPr lang="el-GR" b="1" dirty="0">
              <a:sym typeface="Wingdings" pitchFamily="2" charset="2"/>
            </a:endParaRPr>
          </a:p>
          <a:p>
            <a:r>
              <a:rPr lang="en-GB" b="1" dirty="0">
                <a:sym typeface="Wingdings" pitchFamily="2" charset="2"/>
              </a:rPr>
              <a:t>Sample</a:t>
            </a:r>
            <a:r>
              <a:rPr lang="en-GB" dirty="0">
                <a:sym typeface="Wingdings" pitchFamily="2" charset="2"/>
              </a:rPr>
              <a:t>: The subset selected from a larger set of individuals of the same type (e.g. schizophrenia patients, schoolchildren, individuals with dyslexia, etc.) to represent it for the purposes of the research</a:t>
            </a:r>
          </a:p>
          <a:p>
            <a:r>
              <a:rPr lang="en-GB" b="1" dirty="0" err="1">
                <a:sym typeface="Wingdings" pitchFamily="2" charset="2"/>
              </a:rPr>
              <a:t>Population</a:t>
            </a:r>
            <a:r>
              <a:rPr lang="en-GB" dirty="0">
                <a:sym typeface="Wingdings" pitchFamily="2" charset="2"/>
              </a:rPr>
              <a:t>: </a:t>
            </a:r>
            <a:r>
              <a:rPr lang="en-GB" dirty="0" err="1">
                <a:sym typeface="Wingdings" pitchFamily="2" charset="2"/>
              </a:rPr>
              <a:t>broadest set of individuals </a:t>
            </a:r>
            <a:r>
              <a:rPr lang="en-GB" dirty="0">
                <a:sym typeface="Wingdings" pitchFamily="2" charset="2"/>
              </a:rPr>
              <a:t>from </a:t>
            </a:r>
            <a:r>
              <a:rPr lang="en-GB" dirty="0" err="1">
                <a:sym typeface="Wingdings" pitchFamily="2" charset="2"/>
              </a:rPr>
              <a:t>which </a:t>
            </a:r>
            <a:r>
              <a:rPr lang="en-GB" dirty="0">
                <a:sym typeface="Wingdings" pitchFamily="2" charset="2"/>
              </a:rPr>
              <a:t>the sample is </a:t>
            </a:r>
            <a:r>
              <a:rPr lang="en-GB" dirty="0" err="1">
                <a:sym typeface="Wingdings" pitchFamily="2" charset="2"/>
              </a:rPr>
              <a:t>drawn</a:t>
            </a:r>
            <a:endParaRPr lang="el-GR" dirty="0">
              <a:sym typeface="Wingdings" pitchFamily="2" charset="2"/>
            </a:endParaRPr>
          </a:p>
          <a:p>
            <a:pPr lvl="1"/>
            <a:r>
              <a:rPr lang="en-GB" dirty="0" err="1"/>
              <a:t>A basic requirement in any sample-based </a:t>
            </a:r>
            <a:r>
              <a:rPr lang="en-GB" dirty="0"/>
              <a:t>research is that empirical findings should only be generalised to </a:t>
            </a:r>
            <a:r>
              <a:rPr lang="en-GB" b="1" dirty="0"/>
              <a:t>populations </a:t>
            </a:r>
            <a:r>
              <a:rPr lang="en-GB" dirty="0"/>
              <a:t>that have the same characteristics as the </a:t>
            </a:r>
            <a:r>
              <a:rPr lang="en-GB" b="1" dirty="0"/>
              <a:t>sample </a:t>
            </a:r>
            <a:r>
              <a:rPr lang="en-GB" dirty="0"/>
              <a:t>(</a:t>
            </a:r>
            <a:r>
              <a:rPr lang="en-GB" dirty="0" err="1">
                <a:sym typeface="Wingdings" pitchFamily="2" charset="2"/>
              </a:rPr>
              <a:t>external </a:t>
            </a:r>
            <a:r>
              <a:rPr lang="en-GB" dirty="0">
                <a:sym typeface="Wingdings" pitchFamily="2" charset="2"/>
              </a:rPr>
              <a:t>validity</a:t>
            </a:r>
            <a:r>
              <a:rPr lang="el-GR" dirty="0">
                <a:sym typeface="Wingdings" pitchFamily="2" charset="2"/>
              </a:rPr>
              <a:t>).</a:t>
            </a:r>
            <a:endParaRPr lang="en-GB" dirty="0">
              <a:sym typeface="Wingdings" pitchFamily="2" charset="2"/>
            </a:endParaRPr>
          </a:p>
          <a:p>
            <a:pPr lvl="1"/>
            <a:r>
              <a:rPr lang="en-GB" b="1" dirty="0">
                <a:sym typeface="Wingdings" pitchFamily="2" charset="2"/>
              </a:rPr>
              <a:t>Sample </a:t>
            </a:r>
            <a:r>
              <a:rPr lang="en-GB" b="1" dirty="0" err="1">
                <a:sym typeface="Wingdings" pitchFamily="2" charset="2"/>
              </a:rPr>
              <a:t>representativeness </a:t>
            </a:r>
            <a:r>
              <a:rPr lang="en-GB" dirty="0">
                <a:sym typeface="Wingdings" pitchFamily="2" charset="2"/>
              </a:rPr>
              <a:t>is determined by:</a:t>
            </a:r>
          </a:p>
          <a:p>
            <a:pPr lvl="2"/>
            <a:r>
              <a:rPr lang="en-GB" dirty="0" err="1">
                <a:sym typeface="Wingdings" pitchFamily="2" charset="2"/>
              </a:rPr>
              <a:t>Samplinh</a:t>
            </a:r>
            <a:r>
              <a:rPr lang="en-GB" dirty="0">
                <a:sym typeface="Wingdings" pitchFamily="2" charset="2"/>
              </a:rPr>
              <a:t> method / selection of included participants</a:t>
            </a:r>
          </a:p>
          <a:p>
            <a:pPr lvl="2"/>
            <a:r>
              <a:rPr lang="en-GB" dirty="0">
                <a:sym typeface="Wingdings" pitchFamily="2" charset="2"/>
              </a:rPr>
              <a:t>Sample size</a:t>
            </a:r>
            <a:endParaRPr lang="el-GR" dirty="0">
              <a:sym typeface="Wingdings" pitchFamily="2" charset="2"/>
            </a:endParaRPr>
          </a:p>
        </p:txBody>
      </p:sp>
      <p:pic>
        <p:nvPicPr>
          <p:cNvPr id="4" name="Εικόνα 3">
            <a:extLst>
              <a:ext uri="{FF2B5EF4-FFF2-40B4-BE49-F238E27FC236}">
                <a16:creationId xmlns:a16="http://schemas.microsoft.com/office/drawing/2014/main" id="{96E1DC4E-A7CB-4F9E-75E7-124583D07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504191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Differences Between T-Test (</a:t>
            </a:r>
            <a:r>
              <a:rPr lang="el-GR" dirty="0"/>
              <a:t>Τ</a:t>
            </a:r>
            <a:r>
              <a:rPr lang="en-GB" dirty="0"/>
              <a:t> distribution) and ANOVA (F distribution)</a:t>
            </a:r>
            <a:endParaRPr lang="el-GR" dirty="0"/>
          </a:p>
        </p:txBody>
      </p:sp>
      <p:pic>
        <p:nvPicPr>
          <p:cNvPr id="205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60000"/>
                    </a14:imgEffect>
                  </a14:imgLayer>
                </a14:imgProps>
              </a:ext>
            </a:extLst>
          </a:blip>
          <a:srcRect/>
          <a:stretch>
            <a:fillRect/>
          </a:stretch>
        </p:blipFill>
        <p:spPr bwMode="auto">
          <a:xfrm>
            <a:off x="2532112" y="1484785"/>
            <a:ext cx="3923928" cy="2595829"/>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423592" y="3712888"/>
            <a:ext cx="4032448" cy="2399051"/>
          </a:xfrm>
          <a:prstGeom prst="rect">
            <a:avLst/>
          </a:prstGeom>
          <a:noFill/>
          <a:ln w="9525">
            <a:noFill/>
            <a:miter lim="800000"/>
            <a:headEnd/>
            <a:tailEnd/>
          </a:ln>
        </p:spPr>
      </p:pic>
      <p:sp>
        <p:nvSpPr>
          <p:cNvPr id="9" name="Rectangle 8"/>
          <p:cNvSpPr/>
          <p:nvPr/>
        </p:nvSpPr>
        <p:spPr>
          <a:xfrm>
            <a:off x="6816080" y="1556792"/>
            <a:ext cx="3168352" cy="1754326"/>
          </a:xfrm>
          <a:prstGeom prst="rect">
            <a:avLst/>
          </a:prstGeom>
        </p:spPr>
        <p:txBody>
          <a:bodyPr wrap="square">
            <a:spAutoFit/>
          </a:bodyPr>
          <a:lstStyle/>
          <a:p>
            <a:r>
              <a:rPr lang="en-US" dirty="0"/>
              <a:t>• Compares two samples by assessing the </a:t>
            </a:r>
            <a:r>
              <a:rPr lang="en-US" dirty="0">
                <a:solidFill>
                  <a:srgbClr val="FF0000"/>
                </a:solidFill>
              </a:rPr>
              <a:t>difference betweem two means</a:t>
            </a:r>
          </a:p>
          <a:p>
            <a:r>
              <a:rPr lang="en-US" dirty="0"/>
              <a:t>• Compares 1-2 samples</a:t>
            </a:r>
          </a:p>
          <a:p>
            <a:r>
              <a:rPr lang="en-US" dirty="0"/>
              <a:t>• Assesses only one IV</a:t>
            </a:r>
          </a:p>
          <a:p>
            <a:endParaRPr lang="en-US" dirty="0"/>
          </a:p>
        </p:txBody>
      </p:sp>
      <p:sp>
        <p:nvSpPr>
          <p:cNvPr id="10" name="Rectangle 9"/>
          <p:cNvSpPr/>
          <p:nvPr/>
        </p:nvSpPr>
        <p:spPr>
          <a:xfrm>
            <a:off x="6888088" y="4080614"/>
            <a:ext cx="3096344" cy="2031325"/>
          </a:xfrm>
          <a:prstGeom prst="rect">
            <a:avLst/>
          </a:prstGeom>
        </p:spPr>
        <p:txBody>
          <a:bodyPr wrap="square">
            <a:spAutoFit/>
          </a:bodyPr>
          <a:lstStyle/>
          <a:p>
            <a:r>
              <a:rPr lang="en-US" dirty="0"/>
              <a:t>• Compares samples by assessing the </a:t>
            </a:r>
            <a:r>
              <a:rPr lang="en-US" dirty="0">
                <a:solidFill>
                  <a:srgbClr val="FF0000"/>
                </a:solidFill>
                <a:hlinkClick r:id="rId5"/>
              </a:rPr>
              <a:t>variance among all samples</a:t>
            </a:r>
            <a:endParaRPr lang="en-US" dirty="0"/>
          </a:p>
          <a:p>
            <a:r>
              <a:rPr lang="en-US" dirty="0"/>
              <a:t>• Compares 2+ samples</a:t>
            </a:r>
          </a:p>
          <a:p>
            <a:r>
              <a:rPr lang="en-US" dirty="0"/>
              <a:t>• Assesses two or more IVs</a:t>
            </a:r>
            <a:endParaRPr lang="el-GR" dirty="0"/>
          </a:p>
          <a:p>
            <a:r>
              <a:rPr lang="en-US" dirty="0"/>
              <a:t>• Assesses the </a:t>
            </a:r>
            <a:r>
              <a:rPr lang="en-US" b="1" dirty="0"/>
              <a:t>interaction</a:t>
            </a:r>
            <a:r>
              <a:rPr lang="el-GR" dirty="0"/>
              <a:t> </a:t>
            </a:r>
            <a:r>
              <a:rPr lang="en-US" dirty="0"/>
              <a:t>between</a:t>
            </a:r>
            <a:r>
              <a:rPr lang="el-GR" dirty="0"/>
              <a:t> </a:t>
            </a:r>
            <a:r>
              <a:rPr lang="en-US" dirty="0"/>
              <a:t>IVs</a:t>
            </a:r>
            <a:endParaRPr lang="el-GR" dirty="0"/>
          </a:p>
        </p:txBody>
      </p:sp>
      <p:pic>
        <p:nvPicPr>
          <p:cNvPr id="4" name="Εικόνα 3">
            <a:extLst>
              <a:ext uri="{FF2B5EF4-FFF2-40B4-BE49-F238E27FC236}">
                <a16:creationId xmlns:a16="http://schemas.microsoft.com/office/drawing/2014/main" id="{EF521234-2457-97D4-1789-6E104A9DC4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3907487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ANOVA Assumptions</a:t>
            </a:r>
            <a:r>
              <a:rPr lang="el-GR" dirty="0"/>
              <a:t> </a:t>
            </a:r>
            <a:endParaRPr lang="en-US" dirty="0"/>
          </a:p>
        </p:txBody>
      </p:sp>
      <p:sp>
        <p:nvSpPr>
          <p:cNvPr id="3" name="Content Placeholder 2"/>
          <p:cNvSpPr>
            <a:spLocks noGrp="1"/>
          </p:cNvSpPr>
          <p:nvPr>
            <p:ph sz="quarter" idx="1"/>
          </p:nvPr>
        </p:nvSpPr>
        <p:spPr/>
        <p:txBody>
          <a:bodyPr>
            <a:normAutofit lnSpcReduction="10000"/>
          </a:bodyPr>
          <a:lstStyle/>
          <a:p>
            <a:r>
              <a:rPr lang="en-US" dirty="0"/>
              <a:t>Independence of measurements of independent groups </a:t>
            </a:r>
            <a:r>
              <a:rPr lang="el-GR" dirty="0"/>
              <a:t>– </a:t>
            </a:r>
            <a:r>
              <a:rPr lang="en-US" dirty="0"/>
              <a:t>samples (random sampling</a:t>
            </a:r>
            <a:r>
              <a:rPr lang="el-GR" dirty="0"/>
              <a:t>)</a:t>
            </a:r>
          </a:p>
          <a:p>
            <a:r>
              <a:rPr lang="en-US" dirty="0"/>
              <a:t>Scale of the Dependent Variable</a:t>
            </a:r>
            <a:r>
              <a:rPr lang="el-GR" dirty="0"/>
              <a:t>: </a:t>
            </a:r>
            <a:r>
              <a:rPr lang="en-US" dirty="0"/>
              <a:t>interval or</a:t>
            </a:r>
            <a:r>
              <a:rPr lang="el-GR" dirty="0"/>
              <a:t> </a:t>
            </a:r>
            <a:r>
              <a:rPr lang="en-US" dirty="0"/>
              <a:t>ratio</a:t>
            </a:r>
            <a:r>
              <a:rPr lang="el-GR" dirty="0"/>
              <a:t> (</a:t>
            </a:r>
            <a:r>
              <a:rPr lang="en-US" dirty="0"/>
              <a:t>not nominal or hierarchical</a:t>
            </a:r>
            <a:r>
              <a:rPr lang="el-GR" dirty="0"/>
              <a:t>)</a:t>
            </a:r>
          </a:p>
          <a:p>
            <a:r>
              <a:rPr lang="en-US" dirty="0"/>
              <a:t>Symmetric (Normal) Distribution of the Dependent Variable in every group/sample</a:t>
            </a:r>
            <a:r>
              <a:rPr lang="el-GR" dirty="0"/>
              <a:t> (</a:t>
            </a:r>
            <a:r>
              <a:rPr lang="en-US" dirty="0"/>
              <a:t>or at least similarly skewed in all groups</a:t>
            </a:r>
            <a:r>
              <a:rPr lang="el-GR" dirty="0"/>
              <a:t>)</a:t>
            </a:r>
          </a:p>
          <a:p>
            <a:r>
              <a:rPr lang="en-US" dirty="0"/>
              <a:t>Homogeneity of Variances of all groups/samples</a:t>
            </a:r>
            <a:endParaRPr lang="el-GR" dirty="0"/>
          </a:p>
          <a:p>
            <a:endParaRPr lang="el-GR" dirty="0"/>
          </a:p>
          <a:p>
            <a:r>
              <a:rPr lang="en-US" dirty="0"/>
              <a:t>A good overview of</a:t>
            </a:r>
            <a:r>
              <a:rPr lang="el-GR" dirty="0"/>
              <a:t> </a:t>
            </a:r>
            <a:r>
              <a:rPr lang="en-US" dirty="0"/>
              <a:t>ANOVA</a:t>
            </a:r>
            <a:r>
              <a:rPr lang="el-GR" dirty="0"/>
              <a:t>:</a:t>
            </a:r>
          </a:p>
          <a:p>
            <a:pPr lvl="1"/>
            <a:r>
              <a:rPr lang="en-US" dirty="0">
                <a:hlinkClick r:id="rId2"/>
              </a:rPr>
              <a:t>http://old.psych.uoa.gr/~vpavlop/index.files/pdf/ANOVA_models.pdf</a:t>
            </a:r>
            <a:endParaRPr lang="en-US" dirty="0"/>
          </a:p>
        </p:txBody>
      </p:sp>
      <p:pic>
        <p:nvPicPr>
          <p:cNvPr id="4" name="Εικόνα 3">
            <a:extLst>
              <a:ext uri="{FF2B5EF4-FFF2-40B4-BE49-F238E27FC236}">
                <a16:creationId xmlns:a16="http://schemas.microsoft.com/office/drawing/2014/main" id="{8A109B9E-18BB-D141-CDA9-C4C859C94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4233995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GB" sz="4000" dirty="0" err="1"/>
              <a:t>Anova</a:t>
            </a:r>
            <a:r>
              <a:rPr lang="en-GB" sz="4000" dirty="0"/>
              <a:t> Structure</a:t>
            </a:r>
          </a:p>
        </p:txBody>
      </p:sp>
      <p:sp>
        <p:nvSpPr>
          <p:cNvPr id="16387" name="Rectangle 3"/>
          <p:cNvSpPr>
            <a:spLocks noGrp="1" noChangeArrowheads="1"/>
          </p:cNvSpPr>
          <p:nvPr>
            <p:ph type="body" idx="1"/>
          </p:nvPr>
        </p:nvSpPr>
        <p:spPr>
          <a:xfrm>
            <a:off x="1948543" y="1324165"/>
            <a:ext cx="7931224" cy="4873752"/>
          </a:xfrm>
        </p:spPr>
        <p:txBody>
          <a:bodyPr>
            <a:normAutofit fontScale="92500" lnSpcReduction="10000"/>
          </a:bodyPr>
          <a:lstStyle/>
          <a:p>
            <a:r>
              <a:rPr lang="en-GB" dirty="0"/>
              <a:t>Null hypothesis:</a:t>
            </a:r>
          </a:p>
          <a:p>
            <a:pPr lvl="1"/>
            <a:r>
              <a:rPr lang="en-US" dirty="0"/>
              <a:t>all (three or more) groups have similar means and, therefore, systematic differentiation (variance) will be similar to nonsystematic differentiation if they originate from the same population</a:t>
            </a:r>
            <a:r>
              <a:rPr lang="en-GB" dirty="0"/>
              <a:t>.</a:t>
            </a:r>
          </a:p>
          <a:p>
            <a:endParaRPr lang="en-GB" dirty="0"/>
          </a:p>
          <a:p>
            <a:r>
              <a:rPr lang="en-GB" dirty="0"/>
              <a:t>ΑΝΟVA based on F ratio: compares systematic variability (SS</a:t>
            </a:r>
            <a:r>
              <a:rPr lang="en-GB" baseline="-25000" dirty="0"/>
              <a:t>M</a:t>
            </a:r>
            <a:r>
              <a:rPr lang="en-GB" dirty="0"/>
              <a:t> numerator) with non-systematic (random variability– SS</a:t>
            </a:r>
            <a:r>
              <a:rPr lang="en-GB" baseline="-25000" dirty="0"/>
              <a:t>R</a:t>
            </a:r>
            <a:r>
              <a:rPr lang="en-GB" dirty="0"/>
              <a:t> denominator) in our data</a:t>
            </a:r>
          </a:p>
          <a:p>
            <a:pPr lvl="1"/>
            <a:r>
              <a:rPr lang="en-US" dirty="0"/>
              <a:t>However, since it approximates the overall differentiation of all groups, it cannot answer the question of which specific groups differ. Its function is to reject the null hypothesis, as stated above.</a:t>
            </a:r>
          </a:p>
          <a:p>
            <a:pPr lvl="1"/>
            <a:r>
              <a:rPr lang="en-GB" dirty="0"/>
              <a:t>For this goal we conduct “planned comparisons” or “post-hoc tests” </a:t>
            </a:r>
          </a:p>
        </p:txBody>
      </p:sp>
      <p:pic>
        <p:nvPicPr>
          <p:cNvPr id="2" name="Εικόνα 1">
            <a:extLst>
              <a:ext uri="{FF2B5EF4-FFF2-40B4-BE49-F238E27FC236}">
                <a16:creationId xmlns:a16="http://schemas.microsoft.com/office/drawing/2014/main" id="{BF5CA6C5-8090-6315-D911-9D54DE05B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907159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Comparisons</a:t>
            </a:r>
          </a:p>
        </p:txBody>
      </p:sp>
      <p:sp>
        <p:nvSpPr>
          <p:cNvPr id="3" name="Content Placeholder 2"/>
          <p:cNvSpPr>
            <a:spLocks noGrp="1"/>
          </p:cNvSpPr>
          <p:nvPr>
            <p:ph sz="quarter" idx="1"/>
          </p:nvPr>
        </p:nvSpPr>
        <p:spPr/>
        <p:txBody>
          <a:bodyPr>
            <a:normAutofit fontScale="92500" lnSpcReduction="20000"/>
          </a:bodyPr>
          <a:lstStyle/>
          <a:p>
            <a:r>
              <a:rPr lang="en-US" dirty="0"/>
              <a:t>Which levels of the variable </a:t>
            </a:r>
            <a:r>
              <a:rPr lang="el-GR" dirty="0"/>
              <a:t>(</a:t>
            </a:r>
            <a:r>
              <a:rPr lang="en-US" dirty="0"/>
              <a:t>factor</a:t>
            </a:r>
            <a:r>
              <a:rPr lang="el-GR" dirty="0"/>
              <a:t>) </a:t>
            </a:r>
            <a:r>
              <a:rPr lang="en-US" dirty="0"/>
              <a:t>differ</a:t>
            </a:r>
            <a:r>
              <a:rPr lang="el-GR" dirty="0"/>
              <a:t>?</a:t>
            </a:r>
          </a:p>
          <a:p>
            <a:endParaRPr lang="el-GR" dirty="0"/>
          </a:p>
          <a:p>
            <a:pPr>
              <a:buFont typeface="Wingdings" panose="05000000000000000000" pitchFamily="2" charset="2"/>
              <a:buChar char="v"/>
            </a:pPr>
            <a:r>
              <a:rPr lang="en-US" dirty="0"/>
              <a:t>Correction</a:t>
            </a:r>
            <a:r>
              <a:rPr lang="el-GR" dirty="0"/>
              <a:t> </a:t>
            </a:r>
            <a:r>
              <a:rPr lang="en-US" dirty="0"/>
              <a:t>of family-wise error</a:t>
            </a:r>
            <a:r>
              <a:rPr lang="el-GR" dirty="0"/>
              <a:t> (</a:t>
            </a:r>
            <a:r>
              <a:rPr lang="en-US" i="1" dirty="0"/>
              <a:t>decided before conducting the analysis</a:t>
            </a:r>
            <a:r>
              <a:rPr lang="el-GR" dirty="0"/>
              <a:t>): </a:t>
            </a:r>
            <a:r>
              <a:rPr lang="en-US" dirty="0"/>
              <a:t>Planned VS. </a:t>
            </a:r>
            <a:r>
              <a:rPr lang="en-US" dirty="0" err="1"/>
              <a:t>Posthoc</a:t>
            </a:r>
            <a:r>
              <a:rPr lang="en-US" dirty="0">
                <a:hlinkClick r:id="rId2"/>
              </a:rPr>
              <a:t> </a:t>
            </a:r>
            <a:r>
              <a:rPr lang="en-US" dirty="0"/>
              <a:t>comparisons</a:t>
            </a:r>
            <a:endParaRPr lang="el-GR" dirty="0"/>
          </a:p>
          <a:p>
            <a:pPr lvl="1"/>
            <a:r>
              <a:rPr lang="en-US" dirty="0"/>
              <a:t>Separate </a:t>
            </a:r>
            <a:r>
              <a:rPr lang="en-US" b="1" dirty="0"/>
              <a:t>t-tests</a:t>
            </a:r>
            <a:r>
              <a:rPr lang="el-GR" dirty="0"/>
              <a:t> (</a:t>
            </a:r>
            <a:r>
              <a:rPr lang="en-US" i="1" dirty="0"/>
              <a:t>few planned comparisons</a:t>
            </a:r>
            <a:r>
              <a:rPr lang="el-GR" dirty="0"/>
              <a:t>)</a:t>
            </a:r>
            <a:endParaRPr lang="en-US" dirty="0"/>
          </a:p>
          <a:p>
            <a:pPr lvl="1"/>
            <a:r>
              <a:rPr lang="en-US" b="1" dirty="0"/>
              <a:t>LSD</a:t>
            </a:r>
            <a:r>
              <a:rPr lang="en-US" dirty="0"/>
              <a:t> (lenient</a:t>
            </a:r>
            <a:r>
              <a:rPr lang="el-GR" dirty="0"/>
              <a:t>, </a:t>
            </a:r>
            <a:r>
              <a:rPr lang="en-US" dirty="0"/>
              <a:t>small number of conditions</a:t>
            </a:r>
            <a:r>
              <a:rPr lang="el-GR" dirty="0"/>
              <a:t>)</a:t>
            </a:r>
            <a:endParaRPr lang="en-US" dirty="0"/>
          </a:p>
          <a:p>
            <a:pPr lvl="1"/>
            <a:r>
              <a:rPr lang="en-US" b="1" dirty="0" err="1"/>
              <a:t>Sidak</a:t>
            </a:r>
            <a:endParaRPr lang="el-GR" b="1" dirty="0"/>
          </a:p>
          <a:p>
            <a:pPr lvl="1"/>
            <a:r>
              <a:rPr lang="en-US" b="1" dirty="0" err="1"/>
              <a:t>Bonferonni</a:t>
            </a:r>
            <a:r>
              <a:rPr lang="el-GR" b="1" dirty="0"/>
              <a:t> </a:t>
            </a:r>
            <a:r>
              <a:rPr lang="el-GR" dirty="0"/>
              <a:t>(</a:t>
            </a:r>
            <a:r>
              <a:rPr lang="en-US" dirty="0"/>
              <a:t>stringent</a:t>
            </a:r>
            <a:r>
              <a:rPr lang="el-GR" dirty="0"/>
              <a:t>) (</a:t>
            </a:r>
            <a:r>
              <a:rPr lang="en-US" i="1" dirty="0"/>
              <a:t>multiple planned comparisons</a:t>
            </a:r>
            <a:r>
              <a:rPr lang="el-GR" dirty="0"/>
              <a:t>)</a:t>
            </a:r>
          </a:p>
          <a:p>
            <a:pPr lvl="2"/>
            <a:r>
              <a:rPr lang="en-GB" dirty="0"/>
              <a:t>α/</a:t>
            </a:r>
            <a:r>
              <a:rPr lang="en-GB" dirty="0" err="1"/>
              <a:t>n</a:t>
            </a:r>
            <a:r>
              <a:rPr lang="en-GB" baseline="-25000" dirty="0" err="1"/>
              <a:t>t</a:t>
            </a:r>
            <a:r>
              <a:rPr lang="el-GR" baseline="-25000" dirty="0"/>
              <a:t>: </a:t>
            </a:r>
            <a:r>
              <a:rPr lang="en-US" dirty="0"/>
              <a:t>alpha divided by number of comparisons </a:t>
            </a:r>
            <a:r>
              <a:rPr lang="el-GR" dirty="0"/>
              <a:t>(</a:t>
            </a:r>
            <a:r>
              <a:rPr lang="en-US" dirty="0"/>
              <a:t>e</a:t>
            </a:r>
            <a:r>
              <a:rPr lang="el-GR" dirty="0"/>
              <a:t>.</a:t>
            </a:r>
            <a:r>
              <a:rPr lang="en-US" dirty="0"/>
              <a:t>g</a:t>
            </a:r>
            <a:r>
              <a:rPr lang="el-GR" dirty="0"/>
              <a:t>. α = .05 / 6 = .0083)</a:t>
            </a:r>
            <a:endParaRPr lang="en-US" dirty="0"/>
          </a:p>
          <a:p>
            <a:pPr lvl="1"/>
            <a:r>
              <a:rPr lang="en-US" b="1" dirty="0"/>
              <a:t>Tukey HSD</a:t>
            </a:r>
            <a:r>
              <a:rPr lang="el-GR" b="1" dirty="0"/>
              <a:t> </a:t>
            </a:r>
            <a:r>
              <a:rPr lang="el-GR" dirty="0"/>
              <a:t>(</a:t>
            </a:r>
            <a:r>
              <a:rPr lang="en-US" dirty="0"/>
              <a:t>very stringent</a:t>
            </a:r>
            <a:r>
              <a:rPr lang="el-GR" dirty="0"/>
              <a:t>) (</a:t>
            </a:r>
            <a:r>
              <a:rPr lang="en-US" i="1" dirty="0"/>
              <a:t>all possible combinations</a:t>
            </a:r>
            <a:r>
              <a:rPr lang="el-GR" dirty="0"/>
              <a:t>)</a:t>
            </a:r>
            <a:endParaRPr lang="en-US" dirty="0"/>
          </a:p>
          <a:p>
            <a:pPr lvl="1"/>
            <a:r>
              <a:rPr lang="en-US" b="1" dirty="0" err="1"/>
              <a:t>Scheffe</a:t>
            </a:r>
            <a:r>
              <a:rPr lang="el-GR" dirty="0"/>
              <a:t> (</a:t>
            </a:r>
            <a:r>
              <a:rPr lang="en-US" dirty="0"/>
              <a:t>quite stringent</a:t>
            </a:r>
            <a:r>
              <a:rPr lang="el-GR" dirty="0"/>
              <a:t>)</a:t>
            </a:r>
          </a:p>
          <a:p>
            <a:pPr lvl="1"/>
            <a:endParaRPr lang="el-GR" b="1" dirty="0"/>
          </a:p>
          <a:p>
            <a:pPr lvl="1">
              <a:buFont typeface="Courier New" panose="02070309020205020404" pitchFamily="49" charset="0"/>
              <a:buChar char="o"/>
            </a:pPr>
            <a:r>
              <a:rPr lang="en-US" b="1" dirty="0"/>
              <a:t>Games Howell </a:t>
            </a:r>
            <a:r>
              <a:rPr lang="el-GR" dirty="0"/>
              <a:t>(</a:t>
            </a:r>
            <a:r>
              <a:rPr lang="en-US" dirty="0"/>
              <a:t>stringent</a:t>
            </a:r>
            <a:r>
              <a:rPr lang="el-GR" dirty="0"/>
              <a:t>) *</a:t>
            </a:r>
            <a:r>
              <a:rPr lang="en-US" dirty="0"/>
              <a:t>(can be used with unequal variances</a:t>
            </a:r>
            <a:r>
              <a:rPr lang="el-GR" i="1" dirty="0"/>
              <a:t>, </a:t>
            </a:r>
            <a:r>
              <a:rPr lang="en-US" i="1" dirty="0"/>
              <a:t>or in case of unequal sample sizes in groups</a:t>
            </a:r>
            <a:r>
              <a:rPr lang="el-GR" dirty="0"/>
              <a:t>)</a:t>
            </a:r>
            <a:endParaRPr lang="el-GR" b="1" dirty="0"/>
          </a:p>
          <a:p>
            <a:pPr lvl="1"/>
            <a:endParaRPr lang="en-US" dirty="0"/>
          </a:p>
        </p:txBody>
      </p:sp>
      <p:pic>
        <p:nvPicPr>
          <p:cNvPr id="4" name="Εικόνα 3">
            <a:extLst>
              <a:ext uri="{FF2B5EF4-FFF2-40B4-BE49-F238E27FC236}">
                <a16:creationId xmlns:a16="http://schemas.microsoft.com/office/drawing/2014/main" id="{F0D92058-B351-FDFA-BE29-6030200C15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649039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8003232" cy="1143000"/>
          </a:xfrm>
        </p:spPr>
        <p:txBody>
          <a:bodyPr>
            <a:normAutofit fontScale="90000"/>
          </a:bodyPr>
          <a:lstStyle/>
          <a:p>
            <a:r>
              <a:rPr lang="en-GB" sz="4000" dirty="0"/>
              <a:t>One-Way </a:t>
            </a:r>
            <a:r>
              <a:rPr lang="en-GB" sz="4000" dirty="0" err="1"/>
              <a:t>Ανοva</a:t>
            </a:r>
            <a:r>
              <a:rPr lang="el-GR" sz="4000" dirty="0"/>
              <a:t>, </a:t>
            </a:r>
            <a:r>
              <a:rPr lang="en-US" sz="4000" dirty="0"/>
              <a:t>Bet.</a:t>
            </a:r>
            <a:r>
              <a:rPr lang="el-GR" sz="4000" dirty="0"/>
              <a:t> </a:t>
            </a:r>
            <a:r>
              <a:rPr lang="en-US" sz="4000" dirty="0" err="1"/>
              <a:t>Subj.s</a:t>
            </a:r>
            <a:r>
              <a:rPr lang="el-GR" sz="4000" dirty="0"/>
              <a:t>: </a:t>
            </a:r>
            <a:r>
              <a:rPr lang="en-GB" sz="4000" dirty="0"/>
              <a:t>Preliminary Info</a:t>
            </a:r>
            <a:r>
              <a:rPr lang="el-GR" sz="4000" dirty="0"/>
              <a:t>.</a:t>
            </a:r>
            <a:endParaRPr lang="en-GB" sz="4000" dirty="0"/>
          </a:p>
        </p:txBody>
      </p:sp>
      <p:sp>
        <p:nvSpPr>
          <p:cNvPr id="16387" name="Rectangle 3"/>
          <p:cNvSpPr>
            <a:spLocks noGrp="1" noChangeArrowheads="1"/>
          </p:cNvSpPr>
          <p:nvPr>
            <p:ph type="body" idx="1"/>
          </p:nvPr>
        </p:nvSpPr>
        <p:spPr>
          <a:xfrm>
            <a:off x="5087888" y="1556792"/>
            <a:ext cx="5112568" cy="3096344"/>
          </a:xfrm>
        </p:spPr>
        <p:txBody>
          <a:bodyPr>
            <a:normAutofit lnSpcReduction="10000"/>
          </a:bodyPr>
          <a:lstStyle/>
          <a:p>
            <a:pPr lvl="1">
              <a:buFont typeface="Wingdings" pitchFamily="2" charset="2"/>
              <a:buChar char="§"/>
            </a:pPr>
            <a:r>
              <a:rPr lang="en-US" dirty="0">
                <a:sym typeface="Wingdings" pitchFamily="2" charset="2"/>
              </a:rPr>
              <a:t>Assumption of Homogeneity of Variances</a:t>
            </a:r>
          </a:p>
          <a:p>
            <a:pPr lvl="1">
              <a:buFont typeface="Wingdings" pitchFamily="2" charset="2"/>
              <a:buChar char="§"/>
            </a:pPr>
            <a:r>
              <a:rPr lang="en-GB" dirty="0" err="1">
                <a:sym typeface="Wingdings" pitchFamily="2" charset="2"/>
              </a:rPr>
              <a:t>Levene</a:t>
            </a:r>
            <a:r>
              <a:rPr lang="en-GB" dirty="0">
                <a:sym typeface="Wingdings" pitchFamily="2" charset="2"/>
              </a:rPr>
              <a:t> test: Is the variance equal in all groups? </a:t>
            </a:r>
            <a:r>
              <a:rPr lang="en-US" dirty="0">
                <a:sym typeface="Wingdings" pitchFamily="2" charset="2"/>
              </a:rPr>
              <a:t>If p</a:t>
            </a:r>
            <a:r>
              <a:rPr lang="en-GB" dirty="0">
                <a:sym typeface="Wingdings" pitchFamily="2" charset="2"/>
              </a:rPr>
              <a:t>&lt;.05, then variances are not equal, therefore we have a violation of the </a:t>
            </a:r>
            <a:r>
              <a:rPr lang="en-US" dirty="0">
                <a:sym typeface="Wingdings" pitchFamily="2" charset="2"/>
              </a:rPr>
              <a:t>Assumption of Homogeneity of Variances</a:t>
            </a:r>
            <a:r>
              <a:rPr lang="en-GB" dirty="0">
                <a:sym typeface="Wingdings" pitchFamily="2" charset="2"/>
              </a:rPr>
              <a:t>  transformation or use of non-parametric method</a:t>
            </a:r>
            <a:endParaRPr lang="en-GB" dirty="0"/>
          </a:p>
        </p:txBody>
      </p:sp>
      <p:pic>
        <p:nvPicPr>
          <p:cNvPr id="1026" name="Picture 2"/>
          <p:cNvPicPr>
            <a:picLocks noChangeAspect="1" noChangeArrowheads="1"/>
          </p:cNvPicPr>
          <p:nvPr/>
        </p:nvPicPr>
        <p:blipFill>
          <a:blip r:embed="rId3" cstate="print"/>
          <a:srcRect/>
          <a:stretch>
            <a:fillRect/>
          </a:stretch>
        </p:blipFill>
        <p:spPr bwMode="auto">
          <a:xfrm>
            <a:off x="1703513" y="1412776"/>
            <a:ext cx="3729815" cy="289405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854222" y="4054423"/>
            <a:ext cx="5616624" cy="2072153"/>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680176" y="4725145"/>
            <a:ext cx="2520280" cy="923723"/>
          </a:xfrm>
          <a:prstGeom prst="rect">
            <a:avLst/>
          </a:prstGeom>
          <a:noFill/>
          <a:ln w="9525">
            <a:noFill/>
            <a:miter lim="800000"/>
            <a:headEnd/>
            <a:tailEnd/>
          </a:ln>
        </p:spPr>
      </p:pic>
      <p:pic>
        <p:nvPicPr>
          <p:cNvPr id="2" name="Εικόνα 1">
            <a:extLst>
              <a:ext uri="{FF2B5EF4-FFF2-40B4-BE49-F238E27FC236}">
                <a16:creationId xmlns:a16="http://schemas.microsoft.com/office/drawing/2014/main" id="{47F826DC-EE46-E434-09E1-666B2D247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861863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706090"/>
          </a:xfrm>
        </p:spPr>
        <p:txBody>
          <a:bodyPr>
            <a:normAutofit/>
          </a:bodyPr>
          <a:lstStyle/>
          <a:p>
            <a:r>
              <a:rPr lang="en-GB" sz="3600" dirty="0" err="1"/>
              <a:t>Anova</a:t>
            </a:r>
            <a:r>
              <a:rPr lang="en-GB" sz="3600" dirty="0"/>
              <a:t> Results</a:t>
            </a:r>
            <a:endParaRPr lang="el-GR" sz="3600" dirty="0"/>
          </a:p>
        </p:txBody>
      </p:sp>
      <p:sp>
        <p:nvSpPr>
          <p:cNvPr id="3" name="Content Placeholder 2"/>
          <p:cNvSpPr>
            <a:spLocks noGrp="1"/>
          </p:cNvSpPr>
          <p:nvPr>
            <p:ph sz="quarter" idx="1"/>
          </p:nvPr>
        </p:nvSpPr>
        <p:spPr>
          <a:xfrm>
            <a:off x="1981200" y="3140968"/>
            <a:ext cx="7787208" cy="3332984"/>
          </a:xfrm>
        </p:spPr>
        <p:txBody>
          <a:bodyPr>
            <a:normAutofit fontScale="92500" lnSpcReduction="10000"/>
          </a:bodyPr>
          <a:lstStyle/>
          <a:p>
            <a:r>
              <a:rPr lang="en-GB" dirty="0"/>
              <a:t>Between groups: SS</a:t>
            </a:r>
            <a:r>
              <a:rPr lang="en-GB" baseline="-25000" dirty="0"/>
              <a:t>M</a:t>
            </a:r>
            <a:r>
              <a:rPr lang="en-GB" dirty="0"/>
              <a:t> (M=Model) – </a:t>
            </a:r>
            <a:r>
              <a:rPr lang="en-US" dirty="0"/>
              <a:t>systematic variability</a:t>
            </a:r>
            <a:endParaRPr lang="en-GB" dirty="0"/>
          </a:p>
          <a:p>
            <a:r>
              <a:rPr lang="en-GB" dirty="0"/>
              <a:t>Within groups: SS</a:t>
            </a:r>
            <a:r>
              <a:rPr lang="en-GB" baseline="-25000" dirty="0"/>
              <a:t>R</a:t>
            </a:r>
            <a:r>
              <a:rPr lang="en-GB" dirty="0"/>
              <a:t> (R=Random) – </a:t>
            </a:r>
            <a:r>
              <a:rPr lang="en-US" dirty="0"/>
              <a:t>random</a:t>
            </a:r>
            <a:r>
              <a:rPr lang="en-GB" dirty="0"/>
              <a:t> (expected) variability</a:t>
            </a:r>
          </a:p>
          <a:p>
            <a:r>
              <a:rPr lang="en-GB" dirty="0"/>
              <a:t>Mean Squares (MS) = Sum of Squares (SS)/</a:t>
            </a:r>
            <a:r>
              <a:rPr lang="en-GB" dirty="0" err="1"/>
              <a:t>df</a:t>
            </a:r>
            <a:endParaRPr lang="en-GB" dirty="0"/>
          </a:p>
          <a:p>
            <a:endParaRPr lang="el-GR" b="1" dirty="0"/>
          </a:p>
          <a:p>
            <a:r>
              <a:rPr lang="en-GB" b="1" dirty="0"/>
              <a:t>Some useful Post hoc tests</a:t>
            </a:r>
            <a:r>
              <a:rPr lang="en-GB" dirty="0"/>
              <a:t>, at </a:t>
            </a:r>
            <a:r>
              <a:rPr lang="en-US" dirty="0"/>
              <a:t>increasing degrees of strictness</a:t>
            </a:r>
            <a:r>
              <a:rPr lang="en-GB" dirty="0"/>
              <a:t>: Bonferroni, Games-Howe</a:t>
            </a:r>
            <a:r>
              <a:rPr lang="en-US" dirty="0"/>
              <a:t>l</a:t>
            </a:r>
            <a:r>
              <a:rPr lang="en-GB" dirty="0"/>
              <a:t>l, Tukey HSD</a:t>
            </a:r>
          </a:p>
        </p:txBody>
      </p:sp>
      <p:pic>
        <p:nvPicPr>
          <p:cNvPr id="2050" name="Picture 2"/>
          <p:cNvPicPr>
            <a:picLocks noChangeAspect="1" noChangeArrowheads="1"/>
          </p:cNvPicPr>
          <p:nvPr/>
        </p:nvPicPr>
        <p:blipFill>
          <a:blip r:embed="rId2" cstate="print"/>
          <a:srcRect/>
          <a:stretch>
            <a:fillRect/>
          </a:stretch>
        </p:blipFill>
        <p:spPr bwMode="auto">
          <a:xfrm>
            <a:off x="2323476" y="980728"/>
            <a:ext cx="6292805" cy="1800200"/>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DA62D602-6681-EE6C-155B-2C78709C5D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563945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p:cNvPicPr>
            <a:picLocks noGrp="1" noChangeAspect="1" noChangeArrowheads="1"/>
          </p:cNvPicPr>
          <p:nvPr>
            <p:ph sz="quarter" idx="1"/>
          </p:nvPr>
        </p:nvPicPr>
        <p:blipFill>
          <a:blip r:embed="rId2" cstate="print"/>
          <a:srcRect/>
          <a:stretch>
            <a:fillRect/>
          </a:stretch>
        </p:blipFill>
        <p:spPr bwMode="auto">
          <a:xfrm>
            <a:off x="3103798" y="404665"/>
            <a:ext cx="6016538" cy="6069161"/>
          </a:xfrm>
          <a:prstGeom prst="rect">
            <a:avLst/>
          </a:prstGeom>
          <a:noFill/>
          <a:ln w="9525">
            <a:noFill/>
            <a:miter lim="800000"/>
            <a:headEnd/>
            <a:tailEnd/>
          </a:ln>
        </p:spPr>
      </p:pic>
      <p:pic>
        <p:nvPicPr>
          <p:cNvPr id="3" name="Εικόνα 2">
            <a:extLst>
              <a:ext uri="{FF2B5EF4-FFF2-40B4-BE49-F238E27FC236}">
                <a16:creationId xmlns:a16="http://schemas.microsoft.com/office/drawing/2014/main" id="{DE82D9B3-60D6-B89C-1F1B-A0E3E2452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7341585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 Results</a:t>
            </a:r>
            <a:endParaRPr lang="el-GR" dirty="0"/>
          </a:p>
        </p:txBody>
      </p:sp>
      <p:sp>
        <p:nvSpPr>
          <p:cNvPr id="5" name="Content Placeholder 4"/>
          <p:cNvSpPr>
            <a:spLocks noGrp="1"/>
          </p:cNvSpPr>
          <p:nvPr>
            <p:ph sz="quarter" idx="1"/>
          </p:nvPr>
        </p:nvSpPr>
        <p:spPr/>
        <p:txBody>
          <a:bodyPr>
            <a:normAutofit/>
          </a:bodyPr>
          <a:lstStyle/>
          <a:p>
            <a:endParaRPr lang="en-GB" dirty="0"/>
          </a:p>
          <a:p>
            <a:r>
              <a:rPr lang="en-US" dirty="0"/>
              <a:t>The </a:t>
            </a:r>
            <a:r>
              <a:rPr lang="en-US" dirty="0" err="1"/>
              <a:t>Levene</a:t>
            </a:r>
            <a:r>
              <a:rPr lang="en-US" dirty="0"/>
              <a:t> test indicated a violation of the homogeneity assumption, F(5, 114) = 10.25, p &lt; .001. Despite attempting data transformation, the problem persisted. Therefore, the ANOVA findings are reported. The analysis revealed a statistically significant difference in participants' brain volume sizes due to mobile phone usage, F(5, 114) = 269.73, p &lt; .001. Post hoc comparisons (Games-Howell) showed significant differences in each group (p &lt; .001 for each comparison) except for the 4 and 5-hour usage groups.</a:t>
            </a:r>
          </a:p>
          <a:p>
            <a:endParaRPr lang="en-US" dirty="0"/>
          </a:p>
          <a:p>
            <a:endParaRPr lang="en-US" dirty="0"/>
          </a:p>
          <a:p>
            <a:endParaRPr lang="en-US" dirty="0"/>
          </a:p>
          <a:p>
            <a:endParaRPr lang="en-US" dirty="0"/>
          </a:p>
          <a:p>
            <a:pPr>
              <a:buNone/>
            </a:pPr>
            <a:endParaRPr lang="el-GR" dirty="0"/>
          </a:p>
        </p:txBody>
      </p:sp>
      <p:pic>
        <p:nvPicPr>
          <p:cNvPr id="3" name="Εικόνα 2">
            <a:extLst>
              <a:ext uri="{FF2B5EF4-FFF2-40B4-BE49-F238E27FC236}">
                <a16:creationId xmlns:a16="http://schemas.microsoft.com/office/drawing/2014/main" id="{7F9CD0B8-753D-23EC-B130-23C0B8347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863771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One-Way ANOVA</a:t>
            </a:r>
            <a:r>
              <a:rPr lang="el-GR" dirty="0"/>
              <a:t>: </a:t>
            </a:r>
            <a:r>
              <a:rPr lang="en-US" dirty="0"/>
              <a:t>One Factor, Repeated Measures</a:t>
            </a:r>
          </a:p>
        </p:txBody>
      </p:sp>
      <p:sp>
        <p:nvSpPr>
          <p:cNvPr id="3" name="Content Placeholder 2"/>
          <p:cNvSpPr>
            <a:spLocks noGrp="1"/>
          </p:cNvSpPr>
          <p:nvPr>
            <p:ph sz="quarter" idx="1"/>
          </p:nvPr>
        </p:nvSpPr>
        <p:spPr/>
        <p:txBody>
          <a:bodyPr>
            <a:normAutofit lnSpcReduction="10000"/>
          </a:bodyPr>
          <a:lstStyle/>
          <a:p>
            <a:r>
              <a:rPr lang="en-US" dirty="0"/>
              <a:t>Factor</a:t>
            </a:r>
            <a:r>
              <a:rPr lang="el-GR" dirty="0"/>
              <a:t> = </a:t>
            </a:r>
            <a:r>
              <a:rPr lang="en-US" dirty="0"/>
              <a:t>variable</a:t>
            </a:r>
            <a:endParaRPr lang="el-GR" dirty="0"/>
          </a:p>
          <a:p>
            <a:r>
              <a:rPr lang="en-US" dirty="0"/>
              <a:t>Comparison of multiple means</a:t>
            </a:r>
            <a:r>
              <a:rPr lang="el-GR" dirty="0"/>
              <a:t> </a:t>
            </a:r>
            <a:r>
              <a:rPr lang="en-US" dirty="0"/>
              <a:t>from numerous </a:t>
            </a:r>
            <a:r>
              <a:rPr lang="el-GR" dirty="0"/>
              <a:t>(&gt;2)</a:t>
            </a:r>
            <a:r>
              <a:rPr lang="en-US" dirty="0"/>
              <a:t> measurements in a sample</a:t>
            </a:r>
            <a:r>
              <a:rPr lang="el-GR" dirty="0"/>
              <a:t> (</a:t>
            </a:r>
            <a:r>
              <a:rPr lang="en-US" dirty="0"/>
              <a:t>repeated measures</a:t>
            </a:r>
            <a:r>
              <a:rPr lang="el-GR" dirty="0"/>
              <a:t>)</a:t>
            </a:r>
            <a:endParaRPr lang="en-US" dirty="0"/>
          </a:p>
          <a:p>
            <a:pPr lvl="1"/>
            <a:r>
              <a:rPr lang="en-GB" dirty="0"/>
              <a:t>Each participant contributes to more than one groups/conditions</a:t>
            </a:r>
          </a:p>
          <a:p>
            <a:pPr lvl="1"/>
            <a:endParaRPr lang="el-GR" dirty="0"/>
          </a:p>
          <a:p>
            <a:r>
              <a:rPr lang="en-US" dirty="0"/>
              <a:t>One-way ANOVA</a:t>
            </a:r>
            <a:r>
              <a:rPr lang="el-GR" dirty="0"/>
              <a:t>, </a:t>
            </a:r>
            <a:r>
              <a:rPr lang="en-US" dirty="0"/>
              <a:t>repeated measures</a:t>
            </a:r>
            <a:r>
              <a:rPr lang="el-GR" dirty="0"/>
              <a:t>. </a:t>
            </a:r>
          </a:p>
          <a:p>
            <a:r>
              <a:rPr lang="en-US" dirty="0"/>
              <a:t>Assumptions</a:t>
            </a:r>
            <a:r>
              <a:rPr lang="el-GR" dirty="0"/>
              <a:t>:</a:t>
            </a:r>
          </a:p>
          <a:p>
            <a:pPr lvl="1"/>
            <a:r>
              <a:rPr lang="en-US" dirty="0"/>
              <a:t>Difference of Means</a:t>
            </a:r>
            <a:endParaRPr lang="el-GR" dirty="0"/>
          </a:p>
          <a:p>
            <a:pPr lvl="1"/>
            <a:r>
              <a:rPr lang="en-US" dirty="0"/>
              <a:t>Interval or ratio scale</a:t>
            </a:r>
            <a:endParaRPr lang="el-GR" dirty="0"/>
          </a:p>
          <a:p>
            <a:pPr lvl="1"/>
            <a:r>
              <a:rPr lang="en-US" dirty="0"/>
              <a:t>Repeated measures or matched samples</a:t>
            </a:r>
            <a:endParaRPr lang="el-GR" dirty="0"/>
          </a:p>
          <a:p>
            <a:pPr lvl="1"/>
            <a:r>
              <a:rPr lang="en-US" dirty="0"/>
              <a:t>Typical assumptions for parametric analyses</a:t>
            </a:r>
          </a:p>
        </p:txBody>
      </p:sp>
      <p:pic>
        <p:nvPicPr>
          <p:cNvPr id="4" name="Εικόνα 3">
            <a:extLst>
              <a:ext uri="{FF2B5EF4-FFF2-40B4-BE49-F238E27FC236}">
                <a16:creationId xmlns:a16="http://schemas.microsoft.com/office/drawing/2014/main" id="{FCC81482-4314-7750-CA77-1DC38A47C4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6691016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a:t>
            </a:r>
            <a:fld id="{EBBF779C-110A-4F06-AA47-4277FEACFCD3}" type="slidenum">
              <a:rPr lang="en-US"/>
              <a:pPr/>
              <a:t>149</a:t>
            </a:fld>
            <a:endParaRPr lang="en-US"/>
          </a:p>
        </p:txBody>
      </p:sp>
      <p:sp>
        <p:nvSpPr>
          <p:cNvPr id="178178" name="Rectangle 2"/>
          <p:cNvSpPr>
            <a:spLocks noGrp="1" noChangeArrowheads="1"/>
          </p:cNvSpPr>
          <p:nvPr>
            <p:ph type="title"/>
          </p:nvPr>
        </p:nvSpPr>
        <p:spPr>
          <a:xfrm>
            <a:off x="1919536" y="152400"/>
            <a:ext cx="8352928" cy="1188368"/>
          </a:xfrm>
        </p:spPr>
        <p:txBody>
          <a:bodyPr>
            <a:normAutofit fontScale="90000"/>
          </a:bodyPr>
          <a:lstStyle/>
          <a:p>
            <a:r>
              <a:rPr lang="en-GB" dirty="0"/>
              <a:t>One-way </a:t>
            </a:r>
            <a:r>
              <a:rPr lang="en-GB" dirty="0" err="1"/>
              <a:t>Ανοva</a:t>
            </a:r>
            <a:r>
              <a:rPr lang="en-GB" dirty="0"/>
              <a:t> – Repeated Measures</a:t>
            </a:r>
            <a:endParaRPr lang="en-US" dirty="0"/>
          </a:p>
        </p:txBody>
      </p:sp>
      <p:sp>
        <p:nvSpPr>
          <p:cNvPr id="11" name="Content Placeholder 10"/>
          <p:cNvSpPr>
            <a:spLocks noGrp="1"/>
          </p:cNvSpPr>
          <p:nvPr>
            <p:ph sz="half" idx="1"/>
          </p:nvPr>
        </p:nvSpPr>
        <p:spPr>
          <a:xfrm>
            <a:off x="2135560" y="1412776"/>
            <a:ext cx="7920880" cy="5112568"/>
          </a:xfrm>
        </p:spPr>
        <p:txBody>
          <a:bodyPr>
            <a:normAutofit/>
          </a:bodyPr>
          <a:lstStyle/>
          <a:p>
            <a:endParaRPr lang="en-GB" dirty="0"/>
          </a:p>
          <a:p>
            <a:r>
              <a:rPr lang="en-GB" u="sng" dirty="0"/>
              <a:t>Additional Assumption</a:t>
            </a:r>
            <a:r>
              <a:rPr lang="en-GB" dirty="0"/>
              <a:t>: </a:t>
            </a:r>
            <a:r>
              <a:rPr lang="en-GB" i="1" dirty="0" err="1"/>
              <a:t>Sphericity</a:t>
            </a:r>
            <a:endParaRPr lang="en-GB" i="1" dirty="0"/>
          </a:p>
          <a:p>
            <a:pPr lvl="1"/>
            <a:r>
              <a:rPr lang="en-GB" dirty="0"/>
              <a:t>Not only groups, differences between groups should also be similarly distributed</a:t>
            </a:r>
          </a:p>
          <a:p>
            <a:pPr lvl="1"/>
            <a:r>
              <a:rPr lang="en-GB" dirty="0"/>
              <a:t>Difference between every pair of groups/conditions (paired scores, e.g. weight before and after training) have similar variance</a:t>
            </a:r>
          </a:p>
          <a:p>
            <a:endParaRPr lang="en-GB" dirty="0"/>
          </a:p>
          <a:p>
            <a:r>
              <a:rPr lang="en-GB" dirty="0"/>
              <a:t>SPSS: </a:t>
            </a:r>
            <a:r>
              <a:rPr lang="en-GB" dirty="0" err="1"/>
              <a:t>Mauchly’s</a:t>
            </a:r>
            <a:r>
              <a:rPr lang="en-GB" dirty="0"/>
              <a:t> test of </a:t>
            </a:r>
            <a:r>
              <a:rPr lang="en-GB" dirty="0" err="1"/>
              <a:t>sphericity</a:t>
            </a:r>
            <a:endParaRPr lang="en-GB" dirty="0"/>
          </a:p>
          <a:p>
            <a:pPr lvl="1"/>
            <a:r>
              <a:rPr lang="en-GB" dirty="0"/>
              <a:t>Statistical significance means violation of </a:t>
            </a:r>
            <a:r>
              <a:rPr lang="en-GB" dirty="0" err="1"/>
              <a:t>sphericity</a:t>
            </a:r>
            <a:endParaRPr lang="en-GB" dirty="0"/>
          </a:p>
        </p:txBody>
      </p:sp>
      <p:pic>
        <p:nvPicPr>
          <p:cNvPr id="2" name="Εικόνα 1">
            <a:extLst>
              <a:ext uri="{FF2B5EF4-FFF2-40B4-BE49-F238E27FC236}">
                <a16:creationId xmlns:a16="http://schemas.microsoft.com/office/drawing/2014/main" id="{7980D4D3-2B04-55AD-649B-18764869E9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819972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Qualitative methods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a:t>Targeting</a:t>
            </a:r>
            <a:r>
              <a:rPr lang="el-GR" dirty="0"/>
              <a:t> wealth of information</a:t>
            </a:r>
          </a:p>
          <a:p>
            <a:pPr lvl="1"/>
            <a:r>
              <a:rPr lang="el-GR" dirty="0"/>
              <a:t>Intentional sampling</a:t>
            </a:r>
          </a:p>
          <a:p>
            <a:pPr lvl="1"/>
            <a:r>
              <a:rPr lang="el-GR" dirty="0"/>
              <a:t>Maximum Variance Sampling</a:t>
            </a:r>
          </a:p>
          <a:p>
            <a:pPr lvl="1"/>
            <a:r>
              <a:rPr lang="el-GR" dirty="0"/>
              <a:t>Outlier sampling</a:t>
            </a:r>
          </a:p>
          <a:p>
            <a:pPr lvl="1"/>
            <a:r>
              <a:rPr lang="en-US" dirty="0"/>
              <a:t>Average / typical case</a:t>
            </a:r>
            <a:r>
              <a:rPr lang="el-GR" dirty="0"/>
              <a:t> sampling</a:t>
            </a:r>
          </a:p>
          <a:p>
            <a:pPr lvl="1"/>
            <a:r>
              <a:rPr lang="en-US" dirty="0"/>
              <a:t>Theoretical or conceptual s</a:t>
            </a:r>
            <a:r>
              <a:rPr lang="el-GR" dirty="0" err="1"/>
              <a:t>ampling</a:t>
            </a:r>
            <a:endParaRPr lang="el-GR" dirty="0"/>
          </a:p>
          <a:p>
            <a:pPr lvl="1"/>
            <a:r>
              <a:rPr lang="el-GR" dirty="0" err="1"/>
              <a:t>Homogeneous</a:t>
            </a:r>
            <a:r>
              <a:rPr lang="el-GR" dirty="0"/>
              <a:t> </a:t>
            </a:r>
            <a:r>
              <a:rPr lang="el-GR" dirty="0" err="1"/>
              <a:t>sampling</a:t>
            </a:r>
            <a:endParaRPr lang="el-GR" dirty="0"/>
          </a:p>
          <a:p>
            <a:pPr lvl="1"/>
            <a:r>
              <a:rPr lang="en-US" dirty="0"/>
              <a:t>C</a:t>
            </a:r>
            <a:r>
              <a:rPr lang="el-GR" dirty="0" err="1"/>
              <a:t>ritical</a:t>
            </a:r>
            <a:r>
              <a:rPr lang="el-GR" dirty="0"/>
              <a:t> </a:t>
            </a:r>
            <a:r>
              <a:rPr lang="el-GR" dirty="0" err="1"/>
              <a:t>sampl</a:t>
            </a:r>
            <a:r>
              <a:rPr lang="en-US" dirty="0" err="1"/>
              <a:t>ing</a:t>
            </a:r>
            <a:endParaRPr lang="el-GR" dirty="0"/>
          </a:p>
          <a:p>
            <a:pPr lvl="1"/>
            <a:r>
              <a:rPr lang="el-GR" dirty="0"/>
              <a:t>Opportunistic sampling (</a:t>
            </a:r>
            <a:r>
              <a:rPr lang="el-GR" dirty="0" err="1"/>
              <a:t>after</a:t>
            </a:r>
            <a:r>
              <a:rPr lang="el-GR" dirty="0"/>
              <a:t> </a:t>
            </a:r>
            <a:r>
              <a:rPr lang="en-US" dirty="0"/>
              <a:t>initiation of</a:t>
            </a:r>
            <a:r>
              <a:rPr lang="el-GR" dirty="0"/>
              <a:t> the s</a:t>
            </a:r>
            <a:r>
              <a:rPr lang="en-US" dirty="0"/>
              <a:t>t</a:t>
            </a:r>
            <a:r>
              <a:rPr lang="el-GR" dirty="0"/>
              <a:t>u</a:t>
            </a:r>
            <a:r>
              <a:rPr lang="en-US" dirty="0"/>
              <a:t>d</a:t>
            </a:r>
            <a:r>
              <a:rPr lang="el-GR" dirty="0"/>
              <a:t>y)</a:t>
            </a:r>
          </a:p>
          <a:p>
            <a:pPr lvl="1"/>
            <a:r>
              <a:rPr lang="en-US" dirty="0"/>
              <a:t>Snowball</a:t>
            </a:r>
            <a:r>
              <a:rPr lang="el-GR" dirty="0"/>
              <a:t> sampling</a:t>
            </a:r>
          </a:p>
          <a:p>
            <a:pPr lvl="1"/>
            <a:r>
              <a:rPr lang="el-GR" dirty="0" err="1"/>
              <a:t>Confirmation</a:t>
            </a:r>
            <a:r>
              <a:rPr lang="el-GR" dirty="0"/>
              <a:t>/</a:t>
            </a:r>
            <a:r>
              <a:rPr lang="en-US" dirty="0"/>
              <a:t>rejection</a:t>
            </a:r>
            <a:r>
              <a:rPr lang="el-GR" dirty="0"/>
              <a:t> sampling</a:t>
            </a:r>
          </a:p>
          <a:p>
            <a:endParaRPr lang="el-GR" dirty="0"/>
          </a:p>
          <a:p>
            <a:r>
              <a:rPr lang="el-GR" dirty="0"/>
              <a:t>Sample/space size varies</a:t>
            </a:r>
          </a:p>
          <a:p>
            <a:endParaRPr lang="en-US" dirty="0"/>
          </a:p>
        </p:txBody>
      </p:sp>
      <p:pic>
        <p:nvPicPr>
          <p:cNvPr id="4" name="Εικόνα 3">
            <a:extLst>
              <a:ext uri="{FF2B5EF4-FFF2-40B4-BE49-F238E27FC236}">
                <a16:creationId xmlns:a16="http://schemas.microsoft.com/office/drawing/2014/main" id="{EECFB06D-8CF9-F2C4-F017-A41610C44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3221165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a:t>
            </a:r>
            <a:fld id="{EBBF779C-110A-4F06-AA47-4277FEACFCD3}" type="slidenum">
              <a:rPr lang="en-US"/>
              <a:pPr/>
              <a:t>150</a:t>
            </a:fld>
            <a:endParaRPr lang="en-US"/>
          </a:p>
        </p:txBody>
      </p:sp>
      <p:sp>
        <p:nvSpPr>
          <p:cNvPr id="178178" name="Rectangle 2"/>
          <p:cNvSpPr>
            <a:spLocks noGrp="1" noChangeArrowheads="1"/>
          </p:cNvSpPr>
          <p:nvPr>
            <p:ph type="title"/>
          </p:nvPr>
        </p:nvSpPr>
        <p:spPr>
          <a:xfrm>
            <a:off x="1919536" y="152400"/>
            <a:ext cx="8352928" cy="1188368"/>
          </a:xfrm>
        </p:spPr>
        <p:txBody>
          <a:bodyPr>
            <a:normAutofit/>
          </a:bodyPr>
          <a:lstStyle/>
          <a:p>
            <a:r>
              <a:rPr lang="en-US" dirty="0"/>
              <a:t>SPSS EXAMPLE</a:t>
            </a:r>
            <a:r>
              <a:rPr lang="el-GR" dirty="0"/>
              <a:t>: 1</a:t>
            </a:r>
            <a:r>
              <a:rPr lang="en-US" dirty="0"/>
              <a:t>-Way Repeated</a:t>
            </a:r>
          </a:p>
        </p:txBody>
      </p:sp>
      <p:sp>
        <p:nvSpPr>
          <p:cNvPr id="11" name="Content Placeholder 10"/>
          <p:cNvSpPr>
            <a:spLocks noGrp="1"/>
          </p:cNvSpPr>
          <p:nvPr>
            <p:ph sz="half" idx="1"/>
          </p:nvPr>
        </p:nvSpPr>
        <p:spPr>
          <a:xfrm>
            <a:off x="2135560" y="1412776"/>
            <a:ext cx="7920880" cy="5112568"/>
          </a:xfrm>
        </p:spPr>
        <p:txBody>
          <a:bodyPr>
            <a:normAutofit/>
          </a:bodyPr>
          <a:lstStyle/>
          <a:p>
            <a:r>
              <a:rPr lang="en-GB" dirty="0"/>
              <a:t>IV: Number of drinks consumed (1-4 drinks)</a:t>
            </a:r>
            <a:endParaRPr lang="en-US" dirty="0"/>
          </a:p>
          <a:p>
            <a:r>
              <a:rPr lang="en-GB" dirty="0"/>
              <a:t>DV: Number of people notices/flirting</a:t>
            </a:r>
            <a:endParaRPr lang="el-GR" dirty="0"/>
          </a:p>
          <a:p>
            <a:r>
              <a:rPr lang="en-GB" dirty="0"/>
              <a:t>Is this </a:t>
            </a:r>
            <a:r>
              <a:rPr lang="en-GB" dirty="0" err="1"/>
              <a:t>bevavior</a:t>
            </a:r>
            <a:r>
              <a:rPr lang="en-GB" dirty="0"/>
              <a:t> influenced by alcohol consumption?</a:t>
            </a:r>
          </a:p>
          <a:p>
            <a:endParaRPr lang="en-GB" dirty="0"/>
          </a:p>
        </p:txBody>
      </p:sp>
      <p:pic>
        <p:nvPicPr>
          <p:cNvPr id="4098" name="Picture 2"/>
          <p:cNvPicPr>
            <a:picLocks noChangeAspect="1" noChangeArrowheads="1"/>
          </p:cNvPicPr>
          <p:nvPr/>
        </p:nvPicPr>
        <p:blipFill>
          <a:blip r:embed="rId2" cstate="print"/>
          <a:srcRect/>
          <a:stretch>
            <a:fillRect/>
          </a:stretch>
        </p:blipFill>
        <p:spPr bwMode="auto">
          <a:xfrm>
            <a:off x="5453313" y="3212976"/>
            <a:ext cx="4673996" cy="316835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891556" y="3995898"/>
            <a:ext cx="4476640" cy="1296144"/>
          </a:xfrm>
          <a:prstGeom prst="rect">
            <a:avLst/>
          </a:prstGeom>
          <a:noFill/>
          <a:ln w="9525">
            <a:noFill/>
            <a:miter lim="800000"/>
            <a:headEnd/>
            <a:tailEnd/>
          </a:ln>
        </p:spPr>
      </p:pic>
      <p:pic>
        <p:nvPicPr>
          <p:cNvPr id="2" name="Εικόνα 1">
            <a:extLst>
              <a:ext uri="{FF2B5EF4-FFF2-40B4-BE49-F238E27FC236}">
                <a16:creationId xmlns:a16="http://schemas.microsoft.com/office/drawing/2014/main" id="{D022C594-1E9D-4175-48D7-BDC754EEB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804999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Sphericity</a:t>
            </a:r>
            <a:r>
              <a:rPr lang="en-GB" dirty="0"/>
              <a:t> &amp; Within-Subjects Effects</a:t>
            </a:r>
            <a:endParaRPr lang="el-GR" dirty="0"/>
          </a:p>
        </p:txBody>
      </p:sp>
      <p:sp>
        <p:nvSpPr>
          <p:cNvPr id="3" name="Content Placeholder 2"/>
          <p:cNvSpPr>
            <a:spLocks noGrp="1"/>
          </p:cNvSpPr>
          <p:nvPr>
            <p:ph sz="quarter" idx="1"/>
          </p:nvPr>
        </p:nvSpPr>
        <p:spPr>
          <a:xfrm>
            <a:off x="953617" y="1430356"/>
            <a:ext cx="8064896" cy="5184576"/>
          </a:xfrm>
        </p:spPr>
        <p:txBody>
          <a:bodyPr>
            <a:normAutofit/>
          </a:bodyPr>
          <a:lstStyle/>
          <a:p>
            <a:pPr marL="609600" indent="-609600">
              <a:defRPr/>
            </a:pPr>
            <a:r>
              <a:rPr lang="en-GB" u="sng" dirty="0"/>
              <a:t>Testing for </a:t>
            </a:r>
            <a:r>
              <a:rPr lang="en-GB" u="sng" dirty="0" err="1"/>
              <a:t>sphericity</a:t>
            </a:r>
            <a:endParaRPr lang="en-US" u="sng" dirty="0"/>
          </a:p>
          <a:p>
            <a:pPr marL="609600" indent="-609600">
              <a:defRPr/>
            </a:pPr>
            <a:endParaRPr lang="en-GB" dirty="0"/>
          </a:p>
          <a:p>
            <a:pPr marL="609600" indent="-609600">
              <a:defRPr/>
            </a:pPr>
            <a:endParaRPr lang="en-GB" dirty="0"/>
          </a:p>
          <a:p>
            <a:pPr marL="609600" indent="-609600">
              <a:defRPr/>
            </a:pPr>
            <a:endParaRPr lang="en-GB" dirty="0"/>
          </a:p>
          <a:p>
            <a:pPr marL="609600" indent="-609600">
              <a:defRPr/>
            </a:pPr>
            <a:endParaRPr lang="en-GB" dirty="0"/>
          </a:p>
          <a:p>
            <a:pPr marL="609600" indent="-609600">
              <a:defRPr/>
            </a:pPr>
            <a:r>
              <a:rPr lang="en-US" dirty="0"/>
              <a:t>If violated, we will use corrected values (correction on degrees of freedom):</a:t>
            </a:r>
          </a:p>
          <a:p>
            <a:pPr marL="900000" lvl="1" indent="-360000">
              <a:spcBef>
                <a:spcPts val="300"/>
              </a:spcBef>
              <a:defRPr/>
            </a:pPr>
            <a:r>
              <a:rPr lang="en-GB" dirty="0"/>
              <a:t>Greenhouse-</a:t>
            </a:r>
            <a:br>
              <a:rPr lang="en-GB" dirty="0"/>
            </a:br>
            <a:r>
              <a:rPr lang="en-GB" dirty="0" err="1"/>
              <a:t>Geisser</a:t>
            </a:r>
            <a:r>
              <a:rPr lang="en-GB" dirty="0"/>
              <a:t> </a:t>
            </a:r>
            <a:br>
              <a:rPr lang="en-GB" dirty="0"/>
            </a:br>
            <a:r>
              <a:rPr lang="en-GB" dirty="0"/>
              <a:t>(stricter)</a:t>
            </a:r>
          </a:p>
          <a:p>
            <a:pPr marL="900000" lvl="1" indent="-360000">
              <a:spcBef>
                <a:spcPts val="300"/>
              </a:spcBef>
              <a:defRPr/>
            </a:pPr>
            <a:r>
              <a:rPr lang="en-GB" dirty="0"/>
              <a:t>Huynh-</a:t>
            </a:r>
            <a:r>
              <a:rPr lang="en-GB" dirty="0" err="1"/>
              <a:t>Feldt</a:t>
            </a:r>
            <a:endParaRPr lang="en-GB" dirty="0"/>
          </a:p>
          <a:p>
            <a:pPr marL="900000" lvl="1" indent="-360000">
              <a:spcBef>
                <a:spcPts val="300"/>
              </a:spcBef>
              <a:defRPr/>
            </a:pPr>
            <a:r>
              <a:rPr lang="en-GB" dirty="0"/>
              <a:t>Lower Bound</a:t>
            </a:r>
          </a:p>
        </p:txBody>
      </p:sp>
      <p:pic>
        <p:nvPicPr>
          <p:cNvPr id="5122" name="Picture 2"/>
          <p:cNvPicPr>
            <a:picLocks noChangeAspect="1" noChangeArrowheads="1"/>
          </p:cNvPicPr>
          <p:nvPr/>
        </p:nvPicPr>
        <p:blipFill>
          <a:blip r:embed="rId2" cstate="print"/>
          <a:srcRect/>
          <a:stretch>
            <a:fillRect/>
          </a:stretch>
        </p:blipFill>
        <p:spPr bwMode="auto">
          <a:xfrm>
            <a:off x="2207568" y="1968348"/>
            <a:ext cx="5544616" cy="182069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531069" y="4509120"/>
            <a:ext cx="5526717" cy="2016224"/>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863E141A-6D2D-75C7-A72E-5C9804787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186726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a:t>
            </a:r>
            <a:fld id="{EBBF779C-110A-4F06-AA47-4277FEACFCD3}" type="slidenum">
              <a:rPr lang="en-US"/>
              <a:pPr/>
              <a:t>152</a:t>
            </a:fld>
            <a:endParaRPr lang="en-US"/>
          </a:p>
        </p:txBody>
      </p:sp>
      <p:sp>
        <p:nvSpPr>
          <p:cNvPr id="178178" name="Rectangle 2"/>
          <p:cNvSpPr>
            <a:spLocks noGrp="1" noChangeArrowheads="1"/>
          </p:cNvSpPr>
          <p:nvPr>
            <p:ph type="title"/>
          </p:nvPr>
        </p:nvSpPr>
        <p:spPr>
          <a:xfrm>
            <a:off x="1919536" y="152400"/>
            <a:ext cx="8352928" cy="1188368"/>
          </a:xfrm>
        </p:spPr>
        <p:txBody>
          <a:bodyPr>
            <a:normAutofit/>
          </a:bodyPr>
          <a:lstStyle/>
          <a:p>
            <a:r>
              <a:rPr lang="en-GB" dirty="0"/>
              <a:t>Post </a:t>
            </a:r>
            <a:r>
              <a:rPr lang="en-GB" dirty="0" err="1"/>
              <a:t>hocs</a:t>
            </a:r>
            <a:endParaRPr lang="en-US" dirty="0"/>
          </a:p>
        </p:txBody>
      </p:sp>
      <p:sp>
        <p:nvSpPr>
          <p:cNvPr id="5" name="Content Placeholder 2"/>
          <p:cNvSpPr>
            <a:spLocks noGrp="1"/>
          </p:cNvSpPr>
          <p:nvPr>
            <p:ph sz="quarter" idx="1"/>
          </p:nvPr>
        </p:nvSpPr>
        <p:spPr>
          <a:xfrm>
            <a:off x="1981200" y="1484784"/>
            <a:ext cx="7787208" cy="5184576"/>
          </a:xfrm>
        </p:spPr>
        <p:txBody>
          <a:bodyPr>
            <a:normAutofit fontScale="70000" lnSpcReduction="20000"/>
          </a:bodyPr>
          <a:lstStyle/>
          <a:p>
            <a:pPr marL="609600" indent="-609600">
              <a:defRPr/>
            </a:pPr>
            <a:endParaRPr lang="en-GB" u="sng" dirty="0"/>
          </a:p>
          <a:p>
            <a:pPr marL="609600" indent="-609600">
              <a:defRPr/>
            </a:pPr>
            <a:endParaRPr lang="en-GB" u="sng" dirty="0"/>
          </a:p>
          <a:p>
            <a:pPr marL="609600" indent="-609600">
              <a:defRPr/>
            </a:pPr>
            <a:endParaRPr lang="en-GB" u="sng" dirty="0"/>
          </a:p>
          <a:p>
            <a:pPr marL="609600" indent="-609600">
              <a:defRPr/>
            </a:pPr>
            <a:endParaRPr lang="en-GB" u="sng" dirty="0"/>
          </a:p>
          <a:p>
            <a:pPr marL="609600" indent="-609600">
              <a:defRPr/>
            </a:pPr>
            <a:endParaRPr lang="en-GB" u="sng" dirty="0"/>
          </a:p>
          <a:p>
            <a:pPr marL="609600" indent="-609600">
              <a:defRPr/>
            </a:pPr>
            <a:endParaRPr lang="en-GB" u="sng" dirty="0"/>
          </a:p>
          <a:p>
            <a:pPr marL="609600" indent="-609600">
              <a:defRPr/>
            </a:pPr>
            <a:endParaRPr lang="el-GR" dirty="0"/>
          </a:p>
          <a:p>
            <a:pPr marL="609600" indent="-609600">
              <a:defRPr/>
            </a:pPr>
            <a:endParaRPr lang="el-GR" dirty="0"/>
          </a:p>
          <a:p>
            <a:pPr marL="609600" indent="-609600">
              <a:defRPr/>
            </a:pPr>
            <a:r>
              <a:rPr lang="en-US" dirty="0"/>
              <a:t>The violation of </a:t>
            </a:r>
            <a:r>
              <a:rPr lang="en-US" dirty="0" err="1"/>
              <a:t>Mauchly's</a:t>
            </a:r>
            <a:r>
              <a:rPr lang="en-US" dirty="0"/>
              <a:t> </a:t>
            </a:r>
            <a:r>
              <a:rPr lang="en-US" dirty="0" err="1"/>
              <a:t>sphericity</a:t>
            </a:r>
            <a:r>
              <a:rPr lang="en-US" dirty="0"/>
              <a:t> test (χ2 = 13.12, p = .022) necessitated the use of Huynh-</a:t>
            </a:r>
            <a:r>
              <a:rPr lang="en-US" dirty="0" err="1"/>
              <a:t>Feldt</a:t>
            </a:r>
            <a:r>
              <a:rPr lang="en-US" dirty="0"/>
              <a:t> correction for degrees of freedom. The results revealed that men's perception of women was influenced by alcohol consumption [</a:t>
            </a:r>
            <a:r>
              <a:rPr lang="en-US" dirty="0">
                <a:solidFill>
                  <a:srgbClr val="FF0000"/>
                </a:solidFill>
              </a:rPr>
              <a:t>F(2.55, 48.40</a:t>
            </a:r>
            <a:r>
              <a:rPr lang="en-US" dirty="0"/>
              <a:t>) = 4.73, p = .008, η² = .20]. Post hoc comparisons with </a:t>
            </a:r>
            <a:r>
              <a:rPr lang="en-US" dirty="0" err="1"/>
              <a:t>Bonferroni</a:t>
            </a:r>
            <a:r>
              <a:rPr lang="en-US" dirty="0"/>
              <a:t> correction indicated a significant difference between the consumption of 2 and 3 drinks (M2 vs M3: p = .038). This implies that men's perception significantly differed when they consumed 2 drinks compared to 3 drinks. The effect size (r=.40) suggests a moderate effect.</a:t>
            </a:r>
          </a:p>
        </p:txBody>
      </p:sp>
      <p:pic>
        <p:nvPicPr>
          <p:cNvPr id="6146" name="Picture 2"/>
          <p:cNvPicPr>
            <a:picLocks noChangeAspect="1" noChangeArrowheads="1"/>
          </p:cNvPicPr>
          <p:nvPr/>
        </p:nvPicPr>
        <p:blipFill>
          <a:blip r:embed="rId2" cstate="print"/>
          <a:srcRect/>
          <a:stretch>
            <a:fillRect/>
          </a:stretch>
        </p:blipFill>
        <p:spPr bwMode="auto">
          <a:xfrm>
            <a:off x="5735960" y="1240762"/>
            <a:ext cx="4464496" cy="2692295"/>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1775520" y="1484785"/>
            <a:ext cx="3816424" cy="1707555"/>
          </a:xfrm>
          <a:prstGeom prst="rect">
            <a:avLst/>
          </a:prstGeom>
          <a:noFill/>
          <a:ln w="9525">
            <a:noFill/>
            <a:miter lim="800000"/>
            <a:headEnd/>
            <a:tailEnd/>
          </a:ln>
        </p:spPr>
      </p:pic>
      <p:pic>
        <p:nvPicPr>
          <p:cNvPr id="2" name="Εικόνα 1">
            <a:extLst>
              <a:ext uri="{FF2B5EF4-FFF2-40B4-BE49-F238E27FC236}">
                <a16:creationId xmlns:a16="http://schemas.microsoft.com/office/drawing/2014/main" id="{DD607D08-3424-34F0-E608-1B42E89FD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757366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One-way ANOVA in</a:t>
            </a:r>
            <a:r>
              <a:rPr lang="el-GR" dirty="0"/>
              <a:t> </a:t>
            </a:r>
            <a:r>
              <a:rPr lang="en-US" dirty="0"/>
              <a:t>SPSS</a:t>
            </a:r>
          </a:p>
        </p:txBody>
      </p:sp>
      <p:sp>
        <p:nvSpPr>
          <p:cNvPr id="3" name="Content Placeholder 2"/>
          <p:cNvSpPr>
            <a:spLocks noGrp="1"/>
          </p:cNvSpPr>
          <p:nvPr>
            <p:ph sz="quarter" idx="1"/>
          </p:nvPr>
        </p:nvSpPr>
        <p:spPr/>
        <p:txBody>
          <a:bodyPr>
            <a:normAutofit/>
          </a:bodyPr>
          <a:lstStyle/>
          <a:p>
            <a:r>
              <a:rPr lang="el-GR" dirty="0"/>
              <a:t>1 </a:t>
            </a:r>
            <a:r>
              <a:rPr lang="en-US" dirty="0"/>
              <a:t>Factor</a:t>
            </a:r>
            <a:r>
              <a:rPr lang="el-GR" dirty="0"/>
              <a:t>, </a:t>
            </a:r>
            <a:r>
              <a:rPr lang="en-US" dirty="0"/>
              <a:t>Independent Measures</a:t>
            </a:r>
          </a:p>
          <a:p>
            <a:pPr lvl="1"/>
            <a:r>
              <a:rPr lang="en-US" dirty="0"/>
              <a:t>Analyze </a:t>
            </a:r>
            <a:r>
              <a:rPr lang="en-US" dirty="0">
                <a:sym typeface="Wingdings" panose="05000000000000000000" pitchFamily="2" charset="2"/>
              </a:rPr>
              <a:t> Compare Means  One-Way ANOVA</a:t>
            </a:r>
          </a:p>
          <a:p>
            <a:pPr lvl="1"/>
            <a:r>
              <a:rPr lang="en-US" dirty="0">
                <a:sym typeface="Wingdings" panose="05000000000000000000" pitchFamily="2" charset="2"/>
              </a:rPr>
              <a:t>Dependent: DV</a:t>
            </a:r>
            <a:endParaRPr lang="el-GR" dirty="0">
              <a:sym typeface="Wingdings" panose="05000000000000000000" pitchFamily="2" charset="2"/>
            </a:endParaRPr>
          </a:p>
          <a:p>
            <a:pPr lvl="1"/>
            <a:r>
              <a:rPr lang="en-US" dirty="0">
                <a:sym typeface="Wingdings" panose="05000000000000000000" pitchFamily="2" charset="2"/>
              </a:rPr>
              <a:t>Factor: IV</a:t>
            </a:r>
            <a:endParaRPr lang="el-GR" dirty="0">
              <a:sym typeface="Wingdings" panose="05000000000000000000" pitchFamily="2" charset="2"/>
            </a:endParaRPr>
          </a:p>
          <a:p>
            <a:endParaRPr lang="el-GR" dirty="0"/>
          </a:p>
          <a:p>
            <a:r>
              <a:rPr lang="el-GR" dirty="0"/>
              <a:t>1 </a:t>
            </a:r>
            <a:r>
              <a:rPr lang="en-US" dirty="0"/>
              <a:t>Factor</a:t>
            </a:r>
            <a:r>
              <a:rPr lang="el-GR" dirty="0"/>
              <a:t>, </a:t>
            </a:r>
            <a:r>
              <a:rPr lang="en-US" dirty="0"/>
              <a:t>Repeated Measures</a:t>
            </a:r>
            <a:endParaRPr lang="el-GR" dirty="0"/>
          </a:p>
          <a:p>
            <a:pPr lvl="1"/>
            <a:r>
              <a:rPr lang="en-US" dirty="0"/>
              <a:t>Analyze </a:t>
            </a:r>
            <a:r>
              <a:rPr lang="en-US" dirty="0">
                <a:sym typeface="Wingdings" panose="05000000000000000000" pitchFamily="2" charset="2"/>
              </a:rPr>
              <a:t> General Linear Model  Repeated Measures</a:t>
            </a:r>
          </a:p>
          <a:p>
            <a:pPr lvl="1"/>
            <a:r>
              <a:rPr lang="en-US" dirty="0">
                <a:sym typeface="Wingdings" panose="05000000000000000000" pitchFamily="2" charset="2"/>
              </a:rPr>
              <a:t>Within-Subject Factor Name: Name your IV and fill in the number of levels</a:t>
            </a:r>
          </a:p>
          <a:p>
            <a:pPr lvl="1"/>
            <a:r>
              <a:rPr lang="en-US" dirty="0">
                <a:sym typeface="Wingdings" panose="05000000000000000000" pitchFamily="2" charset="2"/>
              </a:rPr>
              <a:t>Measure Name: Name your DV</a:t>
            </a:r>
            <a:endParaRPr lang="el-GR" dirty="0"/>
          </a:p>
        </p:txBody>
      </p:sp>
      <p:pic>
        <p:nvPicPr>
          <p:cNvPr id="4" name="Εικόνα 3">
            <a:extLst>
              <a:ext uri="{FF2B5EF4-FFF2-40B4-BE49-F238E27FC236}">
                <a16:creationId xmlns:a16="http://schemas.microsoft.com/office/drawing/2014/main" id="{E5AF3AA3-8898-CF84-5B60-1DB8A2179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4651512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2852937"/>
            <a:ext cx="4839632" cy="337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52600" y="152400"/>
            <a:ext cx="8763000" cy="1044352"/>
          </a:xfrm>
        </p:spPr>
        <p:txBody>
          <a:bodyPr>
            <a:normAutofit fontScale="90000"/>
          </a:bodyPr>
          <a:lstStyle/>
          <a:p>
            <a:r>
              <a:rPr lang="en-US" dirty="0"/>
              <a:t>ANOVA: Two or More Factors: Main Effects &amp; Interactions</a:t>
            </a:r>
          </a:p>
        </p:txBody>
      </p:sp>
      <p:sp>
        <p:nvSpPr>
          <p:cNvPr id="3" name="Content Placeholder 2"/>
          <p:cNvSpPr>
            <a:spLocks noGrp="1"/>
          </p:cNvSpPr>
          <p:nvPr>
            <p:ph sz="half" idx="1"/>
          </p:nvPr>
        </p:nvSpPr>
        <p:spPr>
          <a:xfrm>
            <a:off x="6134100" y="674576"/>
            <a:ext cx="3888432" cy="5256584"/>
          </a:xfrm>
        </p:spPr>
        <p:txBody>
          <a:bodyPr>
            <a:normAutofit fontScale="92500" lnSpcReduction="20000"/>
          </a:bodyPr>
          <a:lstStyle/>
          <a:p>
            <a:pPr marL="274320" lvl="1">
              <a:spcBef>
                <a:spcPts val="600"/>
              </a:spcBef>
              <a:buSzPct val="70000"/>
              <a:buFont typeface="Wingdings"/>
              <a:buChar char=""/>
            </a:pPr>
            <a:r>
              <a:rPr lang="en-US" dirty="0"/>
              <a:t>Main effect</a:t>
            </a:r>
            <a:endParaRPr lang="el-GR" dirty="0"/>
          </a:p>
          <a:p>
            <a:pPr lvl="1"/>
            <a:r>
              <a:rPr lang="en-US" dirty="0"/>
              <a:t>The separate effect of each IV on the DV</a:t>
            </a:r>
            <a:endParaRPr lang="el-GR" dirty="0"/>
          </a:p>
          <a:p>
            <a:pPr lvl="2"/>
            <a:r>
              <a:rPr lang="en-US" dirty="0"/>
              <a:t>What is the effect of gender </a:t>
            </a:r>
            <a:r>
              <a:rPr lang="el-GR" dirty="0"/>
              <a:t>(</a:t>
            </a:r>
            <a:r>
              <a:rPr lang="en-US" dirty="0"/>
              <a:t>difference between men and women</a:t>
            </a:r>
            <a:r>
              <a:rPr lang="el-GR" dirty="0"/>
              <a:t>)</a:t>
            </a:r>
          </a:p>
          <a:p>
            <a:pPr lvl="2"/>
            <a:r>
              <a:rPr lang="en-US" dirty="0"/>
              <a:t>What is the effect of keyboard </a:t>
            </a:r>
            <a:r>
              <a:rPr lang="el-GR" dirty="0"/>
              <a:t>(</a:t>
            </a:r>
            <a:r>
              <a:rPr lang="en-US" dirty="0"/>
              <a:t>difference between the two keyboards</a:t>
            </a:r>
            <a:r>
              <a:rPr lang="el-GR" dirty="0"/>
              <a:t>)</a:t>
            </a:r>
          </a:p>
          <a:p>
            <a:pPr marL="274320" lvl="1">
              <a:spcBef>
                <a:spcPts val="600"/>
              </a:spcBef>
              <a:buSzPct val="70000"/>
              <a:buFont typeface="Wingdings"/>
              <a:buChar char=""/>
            </a:pPr>
            <a:r>
              <a:rPr lang="en-US" dirty="0"/>
              <a:t>Interaction</a:t>
            </a:r>
            <a:endParaRPr lang="el-GR" dirty="0"/>
          </a:p>
          <a:p>
            <a:pPr lvl="1"/>
            <a:r>
              <a:rPr lang="en-US" dirty="0"/>
              <a:t>The effect of each level of an IV</a:t>
            </a:r>
            <a:r>
              <a:rPr lang="el-GR" dirty="0"/>
              <a:t> </a:t>
            </a:r>
            <a:r>
              <a:rPr lang="en-US" dirty="0"/>
              <a:t>on each level of the other IV</a:t>
            </a:r>
            <a:endParaRPr lang="el-GR" dirty="0"/>
          </a:p>
          <a:p>
            <a:pPr lvl="2"/>
            <a:r>
              <a:rPr lang="en-US" dirty="0"/>
              <a:t>How does each keyboard affect independently men and women?</a:t>
            </a:r>
          </a:p>
          <a:p>
            <a:pPr lvl="2"/>
            <a:r>
              <a:rPr lang="en-US" dirty="0"/>
              <a:t>Alternatively, is there any difference between the two keyboards only in men, or only in women?</a:t>
            </a:r>
            <a:endParaRPr lang="el-GR" dirty="0"/>
          </a:p>
        </p:txBody>
      </p:sp>
      <p:sp>
        <p:nvSpPr>
          <p:cNvPr id="5" name="Content Placeholder 4"/>
          <p:cNvSpPr>
            <a:spLocks noGrp="1"/>
          </p:cNvSpPr>
          <p:nvPr>
            <p:ph sz="quarter" idx="3"/>
          </p:nvPr>
        </p:nvSpPr>
        <p:spPr>
          <a:xfrm>
            <a:off x="1847528" y="1340768"/>
            <a:ext cx="4032448" cy="1368152"/>
          </a:xfrm>
        </p:spPr>
        <p:txBody>
          <a:bodyPr>
            <a:normAutofit fontScale="77500" lnSpcReduction="20000"/>
          </a:bodyPr>
          <a:lstStyle/>
          <a:p>
            <a:r>
              <a:rPr lang="en-US" dirty="0"/>
              <a:t>All potential combinations of the IVs</a:t>
            </a:r>
            <a:r>
              <a:rPr lang="el-GR" dirty="0"/>
              <a:t> </a:t>
            </a:r>
          </a:p>
          <a:p>
            <a:pPr lvl="1"/>
            <a:r>
              <a:rPr lang="el-GR" dirty="0"/>
              <a:t>2 × 2, 3 × 6 </a:t>
            </a:r>
            <a:r>
              <a:rPr lang="en-US" dirty="0" err="1"/>
              <a:t>etc</a:t>
            </a:r>
            <a:r>
              <a:rPr lang="el-GR" dirty="0"/>
              <a:t>.</a:t>
            </a:r>
          </a:p>
          <a:p>
            <a:pPr lvl="1"/>
            <a:r>
              <a:rPr lang="en-US" dirty="0"/>
              <a:t>E</a:t>
            </a:r>
            <a:r>
              <a:rPr lang="el-GR" dirty="0"/>
              <a:t>.</a:t>
            </a:r>
            <a:r>
              <a:rPr lang="en-US" dirty="0"/>
              <a:t>g</a:t>
            </a:r>
            <a:r>
              <a:rPr lang="el-GR" dirty="0"/>
              <a:t>. 2 </a:t>
            </a:r>
            <a:r>
              <a:rPr lang="en-US" dirty="0"/>
              <a:t>keyboards</a:t>
            </a:r>
            <a:r>
              <a:rPr lang="el-GR" dirty="0"/>
              <a:t>, 2 </a:t>
            </a:r>
            <a:r>
              <a:rPr lang="en-US" dirty="0"/>
              <a:t>genders</a:t>
            </a:r>
            <a:r>
              <a:rPr lang="el-GR" dirty="0"/>
              <a:t> (2 × 2)</a:t>
            </a:r>
          </a:p>
          <a:p>
            <a:endParaRPr lang="en-US" dirty="0"/>
          </a:p>
        </p:txBody>
      </p:sp>
      <p:pic>
        <p:nvPicPr>
          <p:cNvPr id="4" name="Εικόνα 3">
            <a:extLst>
              <a:ext uri="{FF2B5EF4-FFF2-40B4-BE49-F238E27FC236}">
                <a16:creationId xmlns:a16="http://schemas.microsoft.com/office/drawing/2014/main" id="{88AA951C-373E-E079-4601-9D6E4578E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654328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92" name="Rectangle 24"/>
          <p:cNvSpPr>
            <a:spLocks noGrp="1" noChangeArrowheads="1"/>
          </p:cNvSpPr>
          <p:nvPr>
            <p:ph type="title"/>
          </p:nvPr>
        </p:nvSpPr>
        <p:spPr/>
        <p:txBody>
          <a:bodyPr/>
          <a:lstStyle/>
          <a:p>
            <a:r>
              <a:rPr lang="en-GB" dirty="0"/>
              <a:t>Two-way ANOVA – Independent Measures  </a:t>
            </a:r>
            <a:endParaRPr lang="en-US" dirty="0"/>
          </a:p>
        </p:txBody>
      </p:sp>
      <p:sp>
        <p:nvSpPr>
          <p:cNvPr id="58393" name="Rectangle 25"/>
          <p:cNvSpPr>
            <a:spLocks noGrp="1" noChangeArrowheads="1"/>
          </p:cNvSpPr>
          <p:nvPr>
            <p:ph type="body" idx="1"/>
          </p:nvPr>
        </p:nvSpPr>
        <p:spPr>
          <a:xfrm>
            <a:off x="1981200" y="1412776"/>
            <a:ext cx="8219256" cy="2160240"/>
          </a:xfrm>
        </p:spPr>
        <p:txBody>
          <a:bodyPr>
            <a:normAutofit fontScale="85000" lnSpcReduction="10000"/>
          </a:bodyPr>
          <a:lstStyle/>
          <a:p>
            <a:r>
              <a:rPr lang="en-GB" dirty="0"/>
              <a:t>Two IVs, independent samples / groups</a:t>
            </a:r>
          </a:p>
          <a:p>
            <a:pPr>
              <a:buFont typeface="Wingdings" pitchFamily="2" charset="2"/>
              <a:buChar char="q"/>
            </a:pPr>
            <a:endParaRPr lang="en-GB" dirty="0"/>
          </a:p>
          <a:p>
            <a:pPr>
              <a:buFont typeface="Wingdings" pitchFamily="2" charset="2"/>
              <a:buChar char="q"/>
            </a:pPr>
            <a:r>
              <a:rPr lang="en-GB" dirty="0"/>
              <a:t>EXAMPLE:</a:t>
            </a:r>
          </a:p>
          <a:p>
            <a:r>
              <a:rPr lang="en-GB" dirty="0"/>
              <a:t>Α. Age (&lt; 40, &gt; 40), Β. Music Genre (3 levels)</a:t>
            </a:r>
          </a:p>
          <a:p>
            <a:r>
              <a:rPr lang="en-GB" dirty="0"/>
              <a:t>DV: Rating for preference at each music genre (-100 </a:t>
            </a:r>
            <a:r>
              <a:rPr lang="en-GB" dirty="0" err="1"/>
              <a:t>έως</a:t>
            </a:r>
            <a:r>
              <a:rPr lang="en-GB" dirty="0"/>
              <a:t> +100)</a:t>
            </a:r>
          </a:p>
        </p:txBody>
      </p:sp>
      <p:pic>
        <p:nvPicPr>
          <p:cNvPr id="7170" name="Picture 2"/>
          <p:cNvPicPr>
            <a:picLocks noChangeAspect="1" noChangeArrowheads="1"/>
          </p:cNvPicPr>
          <p:nvPr/>
        </p:nvPicPr>
        <p:blipFill>
          <a:blip r:embed="rId2" cstate="print"/>
          <a:srcRect/>
          <a:stretch>
            <a:fillRect/>
          </a:stretch>
        </p:blipFill>
        <p:spPr bwMode="auto">
          <a:xfrm>
            <a:off x="2096741" y="3661331"/>
            <a:ext cx="3960440" cy="259228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6173638" y="3501904"/>
            <a:ext cx="3921621" cy="2767125"/>
          </a:xfrm>
          <a:prstGeom prst="rect">
            <a:avLst/>
          </a:prstGeom>
          <a:noFill/>
          <a:ln w="9525">
            <a:noFill/>
            <a:miter lim="800000"/>
            <a:headEnd/>
            <a:tailEnd/>
          </a:ln>
        </p:spPr>
      </p:pic>
      <p:pic>
        <p:nvPicPr>
          <p:cNvPr id="2" name="Εικόνα 1">
            <a:extLst>
              <a:ext uri="{FF2B5EF4-FFF2-40B4-BE49-F238E27FC236}">
                <a16:creationId xmlns:a16="http://schemas.microsoft.com/office/drawing/2014/main" id="{AA0ABFF9-0D02-FE78-8A9C-991F22820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1212169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778098"/>
          </a:xfrm>
        </p:spPr>
        <p:txBody>
          <a:bodyPr/>
          <a:lstStyle/>
          <a:p>
            <a:r>
              <a:rPr lang="en-GB" dirty="0" err="1"/>
              <a:t>Ανοva</a:t>
            </a:r>
            <a:r>
              <a:rPr lang="en-GB" dirty="0"/>
              <a:t> Results</a:t>
            </a:r>
            <a:endParaRPr lang="el-GR" dirty="0"/>
          </a:p>
        </p:txBody>
      </p:sp>
      <p:sp>
        <p:nvSpPr>
          <p:cNvPr id="3" name="Content Placeholder 2"/>
          <p:cNvSpPr>
            <a:spLocks noGrp="1"/>
          </p:cNvSpPr>
          <p:nvPr>
            <p:ph sz="quarter" idx="1"/>
          </p:nvPr>
        </p:nvSpPr>
        <p:spPr>
          <a:xfrm>
            <a:off x="1981200" y="1196752"/>
            <a:ext cx="8003232" cy="5277200"/>
          </a:xfrm>
        </p:spPr>
        <p:txBody>
          <a:bodyPr>
            <a:normAutofit/>
          </a:bodyPr>
          <a:lstStyle/>
          <a:p>
            <a:r>
              <a:rPr lang="en-GB" dirty="0">
                <a:sym typeface="Wingdings" pitchFamily="2" charset="2"/>
              </a:rPr>
              <a:t>Testing homogeneity </a:t>
            </a:r>
            <a:br>
              <a:rPr lang="en-GB" dirty="0">
                <a:sym typeface="Wingdings" pitchFamily="2" charset="2"/>
              </a:rPr>
            </a:br>
            <a:r>
              <a:rPr lang="en-GB" dirty="0">
                <a:sym typeface="Wingdings" pitchFamily="2" charset="2"/>
              </a:rPr>
              <a:t>of variance</a:t>
            </a:r>
            <a:endParaRPr lang="en-GB" dirty="0"/>
          </a:p>
        </p:txBody>
      </p:sp>
      <p:pic>
        <p:nvPicPr>
          <p:cNvPr id="8194" name="Picture 2"/>
          <p:cNvPicPr>
            <a:picLocks noChangeAspect="1" noChangeArrowheads="1"/>
          </p:cNvPicPr>
          <p:nvPr/>
        </p:nvPicPr>
        <p:blipFill>
          <a:blip r:embed="rId2" cstate="print"/>
          <a:srcRect/>
          <a:stretch>
            <a:fillRect/>
          </a:stretch>
        </p:blipFill>
        <p:spPr bwMode="auto">
          <a:xfrm>
            <a:off x="2159720" y="2060848"/>
            <a:ext cx="3360216" cy="1432548"/>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5504974" y="1124744"/>
            <a:ext cx="4623474" cy="2304256"/>
          </a:xfrm>
          <a:prstGeom prst="rect">
            <a:avLst/>
          </a:prstGeom>
          <a:noFill/>
          <a:ln w="9525">
            <a:noFill/>
            <a:miter lim="800000"/>
            <a:headEnd/>
            <a:tailEnd/>
          </a:ln>
        </p:spPr>
      </p:pic>
      <p:pic>
        <p:nvPicPr>
          <p:cNvPr id="8199" name="Picture 7"/>
          <p:cNvPicPr>
            <a:picLocks noChangeAspect="1" noChangeArrowheads="1"/>
          </p:cNvPicPr>
          <p:nvPr/>
        </p:nvPicPr>
        <p:blipFill>
          <a:blip r:embed="rId4" cstate="print"/>
          <a:srcRect/>
          <a:stretch>
            <a:fillRect/>
          </a:stretch>
        </p:blipFill>
        <p:spPr bwMode="auto">
          <a:xfrm>
            <a:off x="2038297" y="3375366"/>
            <a:ext cx="8018143" cy="3098586"/>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5C56045C-13ED-1785-7BAC-8B7FAEE3DB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276228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 Results</a:t>
            </a:r>
            <a:endParaRPr lang="el-GR" dirty="0"/>
          </a:p>
        </p:txBody>
      </p:sp>
      <p:sp>
        <p:nvSpPr>
          <p:cNvPr id="3" name="Content Placeholder 2"/>
          <p:cNvSpPr>
            <a:spLocks noGrp="1"/>
          </p:cNvSpPr>
          <p:nvPr>
            <p:ph sz="quarter" idx="1"/>
          </p:nvPr>
        </p:nvSpPr>
        <p:spPr>
          <a:xfrm>
            <a:off x="2057400" y="1324165"/>
            <a:ext cx="7643192" cy="4873752"/>
          </a:xfrm>
        </p:spPr>
        <p:txBody>
          <a:bodyPr>
            <a:normAutofit fontScale="70000" lnSpcReduction="20000"/>
          </a:bodyPr>
          <a:lstStyle/>
          <a:p>
            <a:pPr>
              <a:spcAft>
                <a:spcPts val="600"/>
              </a:spcAft>
            </a:pPr>
            <a:r>
              <a:rPr lang="en-US" dirty="0"/>
              <a:t>The results indicate that music genre significantly influences the ratings [F(2, 84) = 105.62, p &lt; .001]. Subsequent pairwise comparisons (adjusted with Games-Howell correction) reveal that ABBA received higher ratings compared to </a:t>
            </a:r>
            <a:r>
              <a:rPr lang="en-US" dirty="0" err="1"/>
              <a:t>Fugazi</a:t>
            </a:r>
            <a:r>
              <a:rPr lang="en-US" dirty="0"/>
              <a:t> and Barf </a:t>
            </a:r>
            <a:r>
              <a:rPr lang="en-US" dirty="0" err="1"/>
              <a:t>Grooks</a:t>
            </a:r>
            <a:r>
              <a:rPr lang="en-US" dirty="0"/>
              <a:t> (</a:t>
            </a:r>
            <a:r>
              <a:rPr lang="en-US" dirty="0" err="1"/>
              <a:t>ps</a:t>
            </a:r>
            <a:r>
              <a:rPr lang="en-US" dirty="0"/>
              <a:t> &lt; .001).</a:t>
            </a:r>
          </a:p>
          <a:p>
            <a:pPr>
              <a:spcAft>
                <a:spcPts val="600"/>
              </a:spcAft>
            </a:pPr>
            <a:r>
              <a:rPr lang="en-US" dirty="0"/>
              <a:t>There was no statistically significant difference in ratings between age groups.</a:t>
            </a:r>
          </a:p>
          <a:p>
            <a:pPr>
              <a:spcAft>
                <a:spcPts val="600"/>
              </a:spcAft>
            </a:pPr>
            <a:r>
              <a:rPr lang="en-US" dirty="0"/>
              <a:t>The interaction between age and music genre was statistically significant [F(2, 84) = 400.98, p &lt; .001), suggesting that different music genres were rated differently by individuals of different ages. Specifically, </a:t>
            </a:r>
            <a:r>
              <a:rPr lang="en-US" dirty="0" err="1"/>
              <a:t>Fugazi</a:t>
            </a:r>
            <a:r>
              <a:rPr lang="en-US" dirty="0"/>
              <a:t> was rated more positively by younger individuals (M = 66.20, SD = 19.90) compared to older individuals (M = -75.87, SD = 14.37); ABBA received similar ratings from both younger (M = 64.13, SD = 16.99) and older individuals (M = 59.93, SD = 19.98); Barf </a:t>
            </a:r>
            <a:r>
              <a:rPr lang="en-US" dirty="0" err="1"/>
              <a:t>Grooks</a:t>
            </a:r>
            <a:r>
              <a:rPr lang="en-US" dirty="0"/>
              <a:t> had less positive ratings from younger individuals (M = -71.47, SD = 23.17) compared to older individuals (M = 74.27, SD = 22.29).</a:t>
            </a:r>
          </a:p>
          <a:p>
            <a:pPr>
              <a:spcAft>
                <a:spcPts val="600"/>
              </a:spcAft>
            </a:pPr>
            <a:r>
              <a:rPr lang="en-US" dirty="0"/>
              <a:t>These findings emphasize the nuanced influence of both age and music genre on individuals' preferences, highlighting the need for targeted analyses when exploring the complexities of factors affecting subjective evaluations.</a:t>
            </a:r>
            <a:endParaRPr lang="el-GR" dirty="0"/>
          </a:p>
        </p:txBody>
      </p:sp>
      <p:pic>
        <p:nvPicPr>
          <p:cNvPr id="4" name="Εικόνα 3">
            <a:extLst>
              <a:ext uri="{FF2B5EF4-FFF2-40B4-BE49-F238E27FC236}">
                <a16:creationId xmlns:a16="http://schemas.microsoft.com/office/drawing/2014/main" id="{5435CFCF-D7AB-EFF5-BD55-D7075B6F8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280529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Two-way ANOVA – </a:t>
            </a:r>
            <a:r>
              <a:rPr lang="en-US" dirty="0"/>
              <a:t>Repeated Measures</a:t>
            </a:r>
            <a:r>
              <a:rPr lang="en-GB" dirty="0"/>
              <a:t> </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889560160"/>
              </p:ext>
            </p:extLst>
          </p:nvPr>
        </p:nvGraphicFramePr>
        <p:xfrm>
          <a:off x="2125216" y="3617970"/>
          <a:ext cx="7715200" cy="2595880"/>
        </p:xfrm>
        <a:graphic>
          <a:graphicData uri="http://schemas.openxmlformats.org/drawingml/2006/table">
            <a:tbl>
              <a:tblPr firstRow="1" bandRow="1">
                <a:tableStyleId>{46F890A9-2807-4EBB-B81D-B2AA78EC7F39}</a:tableStyleId>
              </a:tblPr>
              <a:tblGrid>
                <a:gridCol w="1543040">
                  <a:extLst>
                    <a:ext uri="{9D8B030D-6E8A-4147-A177-3AD203B41FA5}">
                      <a16:colId xmlns:a16="http://schemas.microsoft.com/office/drawing/2014/main" val="20000"/>
                    </a:ext>
                  </a:extLst>
                </a:gridCol>
                <a:gridCol w="1543040">
                  <a:extLst>
                    <a:ext uri="{9D8B030D-6E8A-4147-A177-3AD203B41FA5}">
                      <a16:colId xmlns:a16="http://schemas.microsoft.com/office/drawing/2014/main" val="20001"/>
                    </a:ext>
                  </a:extLst>
                </a:gridCol>
                <a:gridCol w="1543040">
                  <a:extLst>
                    <a:ext uri="{9D8B030D-6E8A-4147-A177-3AD203B41FA5}">
                      <a16:colId xmlns:a16="http://schemas.microsoft.com/office/drawing/2014/main" val="20002"/>
                    </a:ext>
                  </a:extLst>
                </a:gridCol>
                <a:gridCol w="1543040">
                  <a:extLst>
                    <a:ext uri="{9D8B030D-6E8A-4147-A177-3AD203B41FA5}">
                      <a16:colId xmlns:a16="http://schemas.microsoft.com/office/drawing/2014/main" val="20003"/>
                    </a:ext>
                  </a:extLst>
                </a:gridCol>
                <a:gridCol w="1543040">
                  <a:extLst>
                    <a:ext uri="{9D8B030D-6E8A-4147-A177-3AD203B41FA5}">
                      <a16:colId xmlns:a16="http://schemas.microsoft.com/office/drawing/2014/main" val="20004"/>
                    </a:ext>
                  </a:extLst>
                </a:gridCol>
              </a:tblGrid>
              <a:tr h="370840">
                <a:tc>
                  <a:txBody>
                    <a:bodyPr/>
                    <a:lstStyle/>
                    <a:p>
                      <a:r>
                        <a:rPr lang="en-US" dirty="0"/>
                        <a:t>Drug</a:t>
                      </a:r>
                    </a:p>
                  </a:txBody>
                  <a:tcPr/>
                </a:tc>
                <a:tc gridSpan="2">
                  <a:txBody>
                    <a:bodyPr/>
                    <a:lstStyle/>
                    <a:p>
                      <a:pPr algn="ctr"/>
                      <a:r>
                        <a:rPr lang="en-US" dirty="0"/>
                        <a:t>Placebo</a:t>
                      </a:r>
                    </a:p>
                  </a:txBody>
                  <a:tcPr/>
                </a:tc>
                <a:tc hMerge="1">
                  <a:txBody>
                    <a:bodyPr/>
                    <a:lstStyle/>
                    <a:p>
                      <a:endParaRPr lang="en-US" dirty="0"/>
                    </a:p>
                  </a:txBody>
                  <a:tcPr/>
                </a:tc>
                <a:tc gridSpan="2">
                  <a:txBody>
                    <a:bodyPr/>
                    <a:lstStyle/>
                    <a:p>
                      <a:pPr algn="ctr"/>
                      <a:r>
                        <a:rPr lang="en-US" dirty="0"/>
                        <a:t>Anti-depressant</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Therapy</a:t>
                      </a:r>
                    </a:p>
                  </a:txBody>
                  <a:tcPr>
                    <a:solidFill>
                      <a:schemeClr val="bg1">
                        <a:lumMod val="65000"/>
                      </a:schemeClr>
                    </a:solidFill>
                  </a:tcPr>
                </a:tc>
                <a:tc>
                  <a:txBody>
                    <a:bodyPr/>
                    <a:lstStyle/>
                    <a:p>
                      <a:pPr algn="ctr"/>
                      <a:r>
                        <a:rPr lang="en-US" dirty="0"/>
                        <a:t>None</a:t>
                      </a:r>
                    </a:p>
                  </a:txBody>
                  <a:tcPr>
                    <a:solidFill>
                      <a:schemeClr val="bg1">
                        <a:lumMod val="65000"/>
                      </a:schemeClr>
                    </a:solidFill>
                  </a:tcPr>
                </a:tc>
                <a:tc>
                  <a:txBody>
                    <a:bodyPr/>
                    <a:lstStyle/>
                    <a:p>
                      <a:pPr algn="ctr"/>
                      <a:r>
                        <a:rPr lang="en-US" dirty="0"/>
                        <a:t>CBT</a:t>
                      </a:r>
                    </a:p>
                  </a:txBody>
                  <a:tcPr>
                    <a:solidFill>
                      <a:schemeClr val="bg1">
                        <a:lumMod val="65000"/>
                      </a:schemeClr>
                    </a:solidFill>
                  </a:tcPr>
                </a:tc>
                <a:tc>
                  <a:txBody>
                    <a:bodyPr/>
                    <a:lstStyle/>
                    <a:p>
                      <a:pPr algn="ctr"/>
                      <a:r>
                        <a:rPr lang="en-US" dirty="0"/>
                        <a:t>None</a:t>
                      </a:r>
                    </a:p>
                  </a:txBody>
                  <a:tcPr>
                    <a:solidFill>
                      <a:schemeClr val="bg1">
                        <a:lumMod val="65000"/>
                      </a:schemeClr>
                    </a:solidFill>
                  </a:tcPr>
                </a:tc>
                <a:tc>
                  <a:txBody>
                    <a:bodyPr/>
                    <a:lstStyle/>
                    <a:p>
                      <a:pPr algn="ctr"/>
                      <a:r>
                        <a:rPr lang="en-US" dirty="0"/>
                        <a:t>CBT</a:t>
                      </a:r>
                    </a:p>
                  </a:txBody>
                  <a:tcPr>
                    <a:solidFill>
                      <a:schemeClr val="bg1">
                        <a:lumMod val="65000"/>
                      </a:schemeClr>
                    </a:solidFill>
                  </a:tcPr>
                </a:tc>
                <a:extLst>
                  <a:ext uri="{0D108BD9-81ED-4DB2-BD59-A6C34878D82A}">
                    <a16:rowId xmlns:a16="http://schemas.microsoft.com/office/drawing/2014/main" val="10001"/>
                  </a:ext>
                </a:extLst>
              </a:tr>
              <a:tr h="370840">
                <a:tc>
                  <a:txBody>
                    <a:bodyPr/>
                    <a:lstStyle/>
                    <a:p>
                      <a:r>
                        <a:rPr lang="el-GR" dirty="0"/>
                        <a:t>Α.Χ.</a:t>
                      </a:r>
                      <a:endParaRPr lang="en-US" dirty="0"/>
                    </a:p>
                  </a:txBody>
                  <a:tcPr/>
                </a:tc>
                <a:tc>
                  <a:txBody>
                    <a:bodyPr/>
                    <a:lstStyle/>
                    <a:p>
                      <a:pPr algn="ctr"/>
                      <a:r>
                        <a:rPr lang="el-GR" dirty="0"/>
                        <a:t>70</a:t>
                      </a:r>
                      <a:endParaRPr lang="en-US" dirty="0"/>
                    </a:p>
                  </a:txBody>
                  <a:tcPr/>
                </a:tc>
                <a:tc>
                  <a:txBody>
                    <a:bodyPr/>
                    <a:lstStyle/>
                    <a:p>
                      <a:pPr algn="ctr"/>
                      <a:r>
                        <a:rPr lang="el-GR" dirty="0"/>
                        <a:t>60</a:t>
                      </a:r>
                      <a:endParaRPr lang="en-US" dirty="0"/>
                    </a:p>
                  </a:txBody>
                  <a:tcPr/>
                </a:tc>
                <a:tc>
                  <a:txBody>
                    <a:bodyPr/>
                    <a:lstStyle/>
                    <a:p>
                      <a:pPr algn="ctr"/>
                      <a:r>
                        <a:rPr lang="el-GR" dirty="0"/>
                        <a:t>81</a:t>
                      </a:r>
                      <a:endParaRPr lang="en-US" dirty="0"/>
                    </a:p>
                  </a:txBody>
                  <a:tcPr/>
                </a:tc>
                <a:tc>
                  <a:txBody>
                    <a:bodyPr/>
                    <a:lstStyle/>
                    <a:p>
                      <a:pPr algn="ctr"/>
                      <a:r>
                        <a:rPr lang="el-GR" dirty="0"/>
                        <a:t>52</a:t>
                      </a:r>
                      <a:endParaRPr lang="en-US" dirty="0"/>
                    </a:p>
                  </a:txBody>
                  <a:tcPr/>
                </a:tc>
                <a:extLst>
                  <a:ext uri="{0D108BD9-81ED-4DB2-BD59-A6C34878D82A}">
                    <a16:rowId xmlns:a16="http://schemas.microsoft.com/office/drawing/2014/main" val="10002"/>
                  </a:ext>
                </a:extLst>
              </a:tr>
              <a:tr h="370840">
                <a:tc>
                  <a:txBody>
                    <a:bodyPr/>
                    <a:lstStyle/>
                    <a:p>
                      <a:r>
                        <a:rPr lang="el-GR" dirty="0"/>
                        <a:t>Λ.Μ.</a:t>
                      </a:r>
                      <a:endParaRPr lang="en-US" dirty="0"/>
                    </a:p>
                  </a:txBody>
                  <a:tcPr/>
                </a:tc>
                <a:tc>
                  <a:txBody>
                    <a:bodyPr/>
                    <a:lstStyle/>
                    <a:p>
                      <a:pPr algn="ctr"/>
                      <a:r>
                        <a:rPr lang="el-GR" dirty="0"/>
                        <a:t>66</a:t>
                      </a:r>
                      <a:endParaRPr lang="en-US" dirty="0"/>
                    </a:p>
                  </a:txBody>
                  <a:tcPr/>
                </a:tc>
                <a:tc>
                  <a:txBody>
                    <a:bodyPr/>
                    <a:lstStyle/>
                    <a:p>
                      <a:pPr algn="ctr"/>
                      <a:r>
                        <a:rPr lang="el-GR" dirty="0"/>
                        <a:t>52</a:t>
                      </a:r>
                      <a:endParaRPr lang="en-US" dirty="0"/>
                    </a:p>
                  </a:txBody>
                  <a:tcPr/>
                </a:tc>
                <a:tc>
                  <a:txBody>
                    <a:bodyPr/>
                    <a:lstStyle/>
                    <a:p>
                      <a:pPr algn="ctr"/>
                      <a:r>
                        <a:rPr lang="el-GR" dirty="0"/>
                        <a:t>70</a:t>
                      </a:r>
                      <a:endParaRPr lang="en-US" dirty="0"/>
                    </a:p>
                  </a:txBody>
                  <a:tcPr/>
                </a:tc>
                <a:tc>
                  <a:txBody>
                    <a:bodyPr/>
                    <a:lstStyle/>
                    <a:p>
                      <a:pPr algn="ctr"/>
                      <a:r>
                        <a:rPr lang="el-GR" dirty="0"/>
                        <a:t>40</a:t>
                      </a:r>
                      <a:endParaRPr lang="en-US" dirty="0"/>
                    </a:p>
                  </a:txBody>
                  <a:tcPr/>
                </a:tc>
                <a:extLst>
                  <a:ext uri="{0D108BD9-81ED-4DB2-BD59-A6C34878D82A}">
                    <a16:rowId xmlns:a16="http://schemas.microsoft.com/office/drawing/2014/main" val="10003"/>
                  </a:ext>
                </a:extLst>
              </a:tr>
              <a:tr h="370840">
                <a:tc>
                  <a:txBody>
                    <a:bodyPr/>
                    <a:lstStyle/>
                    <a:p>
                      <a:r>
                        <a:rPr lang="el-GR" dirty="0"/>
                        <a:t>Φ.Δ.</a:t>
                      </a:r>
                      <a:endParaRPr lang="en-US" dirty="0"/>
                    </a:p>
                  </a:txBody>
                  <a:tcPr/>
                </a:tc>
                <a:tc>
                  <a:txBody>
                    <a:bodyPr/>
                    <a:lstStyle/>
                    <a:p>
                      <a:pPr algn="ctr"/>
                      <a:r>
                        <a:rPr lang="el-GR" dirty="0"/>
                        <a:t>56</a:t>
                      </a:r>
                      <a:endParaRPr lang="en-US" dirty="0"/>
                    </a:p>
                  </a:txBody>
                  <a:tcPr/>
                </a:tc>
                <a:tc>
                  <a:txBody>
                    <a:bodyPr/>
                    <a:lstStyle/>
                    <a:p>
                      <a:pPr algn="ctr"/>
                      <a:r>
                        <a:rPr lang="el-GR" dirty="0"/>
                        <a:t>41</a:t>
                      </a:r>
                      <a:endParaRPr lang="en-US" dirty="0"/>
                    </a:p>
                  </a:txBody>
                  <a:tcPr/>
                </a:tc>
                <a:tc>
                  <a:txBody>
                    <a:bodyPr/>
                    <a:lstStyle/>
                    <a:p>
                      <a:pPr algn="ctr"/>
                      <a:r>
                        <a:rPr lang="el-GR" dirty="0"/>
                        <a:t>60</a:t>
                      </a:r>
                      <a:endParaRPr lang="en-US" dirty="0"/>
                    </a:p>
                  </a:txBody>
                  <a:tcPr/>
                </a:tc>
                <a:tc>
                  <a:txBody>
                    <a:bodyPr/>
                    <a:lstStyle/>
                    <a:p>
                      <a:pPr algn="ctr"/>
                      <a:r>
                        <a:rPr lang="el-GR" dirty="0"/>
                        <a:t>31</a:t>
                      </a:r>
                      <a:endParaRPr lang="en-US" dirty="0"/>
                    </a:p>
                  </a:txBody>
                  <a:tcPr/>
                </a:tc>
                <a:extLst>
                  <a:ext uri="{0D108BD9-81ED-4DB2-BD59-A6C34878D82A}">
                    <a16:rowId xmlns:a16="http://schemas.microsoft.com/office/drawing/2014/main" val="10004"/>
                  </a:ext>
                </a:extLst>
              </a:tr>
              <a:tr h="370840">
                <a:tc>
                  <a:txBody>
                    <a:bodyPr/>
                    <a:lstStyle/>
                    <a:p>
                      <a:r>
                        <a:rPr lang="el-GR" dirty="0"/>
                        <a:t>Β.Κ.</a:t>
                      </a:r>
                      <a:endParaRPr lang="en-US" dirty="0"/>
                    </a:p>
                  </a:txBody>
                  <a:tcPr/>
                </a:tc>
                <a:tc>
                  <a:txBody>
                    <a:bodyPr/>
                    <a:lstStyle/>
                    <a:p>
                      <a:pPr algn="ctr"/>
                      <a:r>
                        <a:rPr lang="el-GR" dirty="0"/>
                        <a:t>68</a:t>
                      </a:r>
                      <a:endParaRPr lang="en-US" dirty="0"/>
                    </a:p>
                  </a:txBody>
                  <a:tcPr/>
                </a:tc>
                <a:tc>
                  <a:txBody>
                    <a:bodyPr/>
                    <a:lstStyle/>
                    <a:p>
                      <a:pPr algn="ctr"/>
                      <a:r>
                        <a:rPr lang="el-GR" dirty="0"/>
                        <a:t>59</a:t>
                      </a:r>
                      <a:endParaRPr lang="en-US" dirty="0"/>
                    </a:p>
                  </a:txBody>
                  <a:tcPr/>
                </a:tc>
                <a:tc>
                  <a:txBody>
                    <a:bodyPr/>
                    <a:lstStyle/>
                    <a:p>
                      <a:pPr algn="ctr"/>
                      <a:r>
                        <a:rPr lang="el-GR" dirty="0"/>
                        <a:t>77</a:t>
                      </a:r>
                      <a:endParaRPr lang="en-US" dirty="0"/>
                    </a:p>
                  </a:txBody>
                  <a:tcPr/>
                </a:tc>
                <a:tc>
                  <a:txBody>
                    <a:bodyPr/>
                    <a:lstStyle/>
                    <a:p>
                      <a:pPr algn="ctr"/>
                      <a:r>
                        <a:rPr lang="el-GR" dirty="0"/>
                        <a:t>49</a:t>
                      </a:r>
                      <a:endParaRPr lang="en-US" dirty="0"/>
                    </a:p>
                  </a:txBody>
                  <a:tcPr/>
                </a:tc>
                <a:extLst>
                  <a:ext uri="{0D108BD9-81ED-4DB2-BD59-A6C34878D82A}">
                    <a16:rowId xmlns:a16="http://schemas.microsoft.com/office/drawing/2014/main" val="10005"/>
                  </a:ext>
                </a:extLst>
              </a:tr>
              <a:tr h="370840">
                <a:tc>
                  <a:txBody>
                    <a:bodyPr/>
                    <a:lstStyle/>
                    <a:p>
                      <a:r>
                        <a:rPr lang="en-US" b="1" dirty="0"/>
                        <a:t>Average</a:t>
                      </a:r>
                    </a:p>
                  </a:txBody>
                  <a:tcPr/>
                </a:tc>
                <a:tc>
                  <a:txBody>
                    <a:bodyPr/>
                    <a:lstStyle/>
                    <a:p>
                      <a:pPr algn="ctr"/>
                      <a:r>
                        <a:rPr lang="el-GR" b="1" dirty="0"/>
                        <a:t>65</a:t>
                      </a:r>
                      <a:endParaRPr lang="en-US" b="1" dirty="0"/>
                    </a:p>
                  </a:txBody>
                  <a:tcPr/>
                </a:tc>
                <a:tc>
                  <a:txBody>
                    <a:bodyPr/>
                    <a:lstStyle/>
                    <a:p>
                      <a:pPr algn="ctr"/>
                      <a:r>
                        <a:rPr lang="el-GR" b="1" dirty="0"/>
                        <a:t>53</a:t>
                      </a:r>
                      <a:endParaRPr lang="en-US" b="1" dirty="0"/>
                    </a:p>
                  </a:txBody>
                  <a:tcPr/>
                </a:tc>
                <a:tc>
                  <a:txBody>
                    <a:bodyPr/>
                    <a:lstStyle/>
                    <a:p>
                      <a:pPr algn="ctr"/>
                      <a:r>
                        <a:rPr lang="el-GR" b="1" dirty="0"/>
                        <a:t>72</a:t>
                      </a:r>
                      <a:endParaRPr lang="en-US" b="1" dirty="0"/>
                    </a:p>
                  </a:txBody>
                  <a:tcPr/>
                </a:tc>
                <a:tc>
                  <a:txBody>
                    <a:bodyPr/>
                    <a:lstStyle/>
                    <a:p>
                      <a:pPr algn="ctr"/>
                      <a:r>
                        <a:rPr lang="el-GR" b="1" dirty="0"/>
                        <a:t>43</a:t>
                      </a:r>
                      <a:endParaRPr lang="en-US" b="1" dirty="0"/>
                    </a:p>
                  </a:txBody>
                  <a:tcPr/>
                </a:tc>
                <a:extLst>
                  <a:ext uri="{0D108BD9-81ED-4DB2-BD59-A6C34878D82A}">
                    <a16:rowId xmlns:a16="http://schemas.microsoft.com/office/drawing/2014/main" val="10006"/>
                  </a:ext>
                </a:extLst>
              </a:tr>
            </a:tbl>
          </a:graphicData>
        </a:graphic>
      </p:graphicFrame>
      <p:sp>
        <p:nvSpPr>
          <p:cNvPr id="4" name="Rectangle 25"/>
          <p:cNvSpPr txBox="1">
            <a:spLocks noChangeArrowheads="1"/>
          </p:cNvSpPr>
          <p:nvPr/>
        </p:nvSpPr>
        <p:spPr>
          <a:xfrm>
            <a:off x="1847528" y="1628800"/>
            <a:ext cx="8219256" cy="2160240"/>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GB" dirty="0"/>
              <a:t>Two IVs, </a:t>
            </a:r>
            <a:r>
              <a:rPr lang="en-US" dirty="0"/>
              <a:t>repeated measure</a:t>
            </a:r>
            <a:endParaRPr lang="el-GR" dirty="0"/>
          </a:p>
          <a:p>
            <a:endParaRPr lang="el-GR" dirty="0"/>
          </a:p>
          <a:p>
            <a:pPr>
              <a:spcBef>
                <a:spcPts val="1200"/>
              </a:spcBef>
              <a:buFont typeface="Wingdings" pitchFamily="2" charset="2"/>
              <a:buChar char="q"/>
            </a:pPr>
            <a:r>
              <a:rPr lang="en-GB" dirty="0"/>
              <a:t>EXAMPLE</a:t>
            </a:r>
            <a:r>
              <a:rPr lang="el-GR" dirty="0"/>
              <a:t> (</a:t>
            </a:r>
            <a:r>
              <a:rPr lang="en-GB" dirty="0"/>
              <a:t>sample of </a:t>
            </a:r>
            <a:r>
              <a:rPr lang="el-GR" dirty="0"/>
              <a:t>4 </a:t>
            </a:r>
            <a:r>
              <a:rPr lang="en-US" dirty="0"/>
              <a:t>patients and 4 conditions</a:t>
            </a:r>
            <a:r>
              <a:rPr lang="el-GR" dirty="0"/>
              <a:t> – 2 × 2)</a:t>
            </a:r>
            <a:r>
              <a:rPr lang="en-GB" dirty="0"/>
              <a:t>:</a:t>
            </a:r>
          </a:p>
          <a:p>
            <a:pPr lvl="1"/>
            <a:r>
              <a:rPr lang="en-GB" dirty="0"/>
              <a:t>Α. </a:t>
            </a:r>
            <a:r>
              <a:rPr lang="en-US" dirty="0"/>
              <a:t>Drug</a:t>
            </a:r>
            <a:r>
              <a:rPr lang="el-GR" dirty="0"/>
              <a:t> </a:t>
            </a:r>
            <a:r>
              <a:rPr lang="en-GB" dirty="0"/>
              <a:t>(</a:t>
            </a:r>
            <a:r>
              <a:rPr lang="en-US" dirty="0"/>
              <a:t>antidepressant</a:t>
            </a:r>
            <a:r>
              <a:rPr lang="el-GR" dirty="0"/>
              <a:t>,</a:t>
            </a:r>
            <a:r>
              <a:rPr lang="en-GB" dirty="0"/>
              <a:t> </a:t>
            </a:r>
            <a:r>
              <a:rPr lang="en-US" dirty="0"/>
              <a:t>placebo</a:t>
            </a:r>
            <a:r>
              <a:rPr lang="en-GB" dirty="0"/>
              <a:t>)</a:t>
            </a:r>
            <a:endParaRPr lang="el-GR" dirty="0"/>
          </a:p>
          <a:p>
            <a:pPr lvl="1"/>
            <a:r>
              <a:rPr lang="en-GB" dirty="0"/>
              <a:t>Β. </a:t>
            </a:r>
            <a:r>
              <a:rPr lang="en-US" dirty="0"/>
              <a:t>Therapy</a:t>
            </a:r>
            <a:r>
              <a:rPr lang="en-GB" dirty="0"/>
              <a:t> (</a:t>
            </a:r>
            <a:r>
              <a:rPr lang="en-US" dirty="0"/>
              <a:t>None</a:t>
            </a:r>
            <a:r>
              <a:rPr lang="el-GR" dirty="0"/>
              <a:t>, </a:t>
            </a:r>
            <a:r>
              <a:rPr lang="en-US" dirty="0"/>
              <a:t>Cognitive-Behavioral</a:t>
            </a:r>
            <a:r>
              <a:rPr lang="en-GB" dirty="0"/>
              <a:t>)</a:t>
            </a:r>
          </a:p>
          <a:p>
            <a:pPr lvl="1"/>
            <a:r>
              <a:rPr lang="en-GB" dirty="0"/>
              <a:t>DV: </a:t>
            </a:r>
            <a:r>
              <a:rPr lang="en-US" dirty="0"/>
              <a:t>Number of suicidal thoughts in the last week of each month</a:t>
            </a:r>
            <a:endParaRPr lang="en-GB" dirty="0"/>
          </a:p>
        </p:txBody>
      </p:sp>
      <p:pic>
        <p:nvPicPr>
          <p:cNvPr id="3" name="Εικόνα 2">
            <a:extLst>
              <a:ext uri="{FF2B5EF4-FFF2-40B4-BE49-F238E27FC236}">
                <a16:creationId xmlns:a16="http://schemas.microsoft.com/office/drawing/2014/main" id="{80C16783-139A-79BB-A492-57D983E23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153158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92" name="Rectangle 24"/>
          <p:cNvSpPr>
            <a:spLocks noGrp="1" noChangeArrowheads="1"/>
          </p:cNvSpPr>
          <p:nvPr>
            <p:ph type="title"/>
          </p:nvPr>
        </p:nvSpPr>
        <p:spPr>
          <a:xfrm>
            <a:off x="1981200" y="274639"/>
            <a:ext cx="7467600" cy="1031375"/>
          </a:xfrm>
        </p:spPr>
        <p:txBody>
          <a:bodyPr>
            <a:normAutofit fontScale="90000"/>
          </a:bodyPr>
          <a:lstStyle/>
          <a:p>
            <a:r>
              <a:rPr lang="en-GB" dirty="0"/>
              <a:t>Two-way ANOVA – </a:t>
            </a:r>
            <a:r>
              <a:rPr lang="en-US" dirty="0"/>
              <a:t>Repeated Measures</a:t>
            </a:r>
            <a:r>
              <a:rPr lang="en-GB" dirty="0"/>
              <a:t> </a:t>
            </a:r>
            <a:endParaRPr lang="en-US" dirty="0"/>
          </a:p>
        </p:txBody>
      </p:sp>
      <p:sp>
        <p:nvSpPr>
          <p:cNvPr id="2" name="Content Placeholder 1"/>
          <p:cNvSpPr>
            <a:spLocks noGrp="1"/>
          </p:cNvSpPr>
          <p:nvPr>
            <p:ph sz="quarter" idx="1"/>
          </p:nvPr>
        </p:nvSpPr>
        <p:spPr>
          <a:xfrm>
            <a:off x="1981200" y="1340768"/>
            <a:ext cx="7467600" cy="388640"/>
          </a:xfrm>
        </p:spPr>
        <p:txBody>
          <a:bodyPr>
            <a:normAutofit fontScale="92500" lnSpcReduction="20000"/>
          </a:bodyPr>
          <a:lstStyle/>
          <a:p>
            <a:r>
              <a:rPr lang="en-US" dirty="0" err="1"/>
              <a:t>Descriptives</a:t>
            </a:r>
            <a:endParaRPr lang="en-US" dirty="0"/>
          </a:p>
        </p:txBody>
      </p:sp>
      <p:pic>
        <p:nvPicPr>
          <p:cNvPr id="5" name="Picture 4"/>
          <p:cNvPicPr>
            <a:picLocks noChangeAspect="1"/>
          </p:cNvPicPr>
          <p:nvPr/>
        </p:nvPicPr>
        <p:blipFill>
          <a:blip r:embed="rId2"/>
          <a:stretch>
            <a:fillRect/>
          </a:stretch>
        </p:blipFill>
        <p:spPr>
          <a:xfrm>
            <a:off x="1981200" y="1772359"/>
            <a:ext cx="3466728" cy="2777792"/>
          </a:xfrm>
          <a:prstGeom prst="rect">
            <a:avLst/>
          </a:prstGeom>
        </p:spPr>
      </p:pic>
      <p:pic>
        <p:nvPicPr>
          <p:cNvPr id="6" name="Picture 5"/>
          <p:cNvPicPr>
            <a:picLocks noChangeAspect="1"/>
          </p:cNvPicPr>
          <p:nvPr/>
        </p:nvPicPr>
        <p:blipFill>
          <a:blip r:embed="rId3"/>
          <a:stretch>
            <a:fillRect/>
          </a:stretch>
        </p:blipFill>
        <p:spPr>
          <a:xfrm>
            <a:off x="6528048" y="1440111"/>
            <a:ext cx="3469930" cy="3225119"/>
          </a:xfrm>
          <a:prstGeom prst="rect">
            <a:avLst/>
          </a:prstGeom>
        </p:spPr>
      </p:pic>
      <p:pic>
        <p:nvPicPr>
          <p:cNvPr id="11" name="Picture 10"/>
          <p:cNvPicPr>
            <a:picLocks noChangeAspect="1"/>
          </p:cNvPicPr>
          <p:nvPr/>
        </p:nvPicPr>
        <p:blipFill>
          <a:blip r:embed="rId4"/>
          <a:stretch>
            <a:fillRect/>
          </a:stretch>
        </p:blipFill>
        <p:spPr>
          <a:xfrm>
            <a:off x="3287688" y="3940191"/>
            <a:ext cx="5616624" cy="2129128"/>
          </a:xfrm>
          <a:prstGeom prst="rect">
            <a:avLst/>
          </a:prstGeom>
        </p:spPr>
      </p:pic>
      <p:sp>
        <p:nvSpPr>
          <p:cNvPr id="12" name="Content Placeholder 2"/>
          <p:cNvSpPr txBox="1">
            <a:spLocks/>
          </p:cNvSpPr>
          <p:nvPr/>
        </p:nvSpPr>
        <p:spPr>
          <a:xfrm>
            <a:off x="1775520" y="5229200"/>
            <a:ext cx="1296144" cy="72008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en-US" sz="1200" dirty="0">
                <a:sym typeface="Wingdings" pitchFamily="2" charset="2"/>
              </a:rPr>
              <a:t>Testing similarity of variances</a:t>
            </a:r>
            <a:endParaRPr lang="el-GR" sz="1200" dirty="0">
              <a:sym typeface="Wingdings" pitchFamily="2" charset="2"/>
            </a:endParaRPr>
          </a:p>
          <a:p>
            <a:pPr marL="0" indent="0">
              <a:buNone/>
            </a:pPr>
            <a:r>
              <a:rPr lang="el-GR" sz="1200" dirty="0">
                <a:sym typeface="Wingdings" pitchFamily="2" charset="2"/>
              </a:rPr>
              <a:t>(</a:t>
            </a:r>
            <a:r>
              <a:rPr lang="en-US" sz="1200" dirty="0" err="1">
                <a:sym typeface="Wingdings" pitchFamily="2" charset="2"/>
              </a:rPr>
              <a:t>sphericity</a:t>
            </a:r>
            <a:r>
              <a:rPr lang="el-GR" sz="1200" dirty="0">
                <a:sym typeface="Wingdings" pitchFamily="2" charset="2"/>
              </a:rPr>
              <a:t>)</a:t>
            </a:r>
            <a:endParaRPr lang="en-GB" sz="1200"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p>
        </p:txBody>
      </p:sp>
      <p:pic>
        <p:nvPicPr>
          <p:cNvPr id="3" name="Εικόνα 2">
            <a:extLst>
              <a:ext uri="{FF2B5EF4-FFF2-40B4-BE49-F238E27FC236}">
                <a16:creationId xmlns:a16="http://schemas.microsoft.com/office/drawing/2014/main" id="{814F8D0E-7405-DEFA-0F4C-1DF44EC910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04658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Sampling</a:t>
            </a:r>
            <a:r>
              <a:rPr lang="el-GR" dirty="0"/>
              <a:t> </a:t>
            </a:r>
            <a:r>
              <a:rPr lang="en-US" dirty="0"/>
              <a:t>Types</a:t>
            </a:r>
          </a:p>
        </p:txBody>
      </p:sp>
      <p:sp>
        <p:nvSpPr>
          <p:cNvPr id="3" name="Content Placeholder 2"/>
          <p:cNvSpPr>
            <a:spLocks noGrp="1"/>
          </p:cNvSpPr>
          <p:nvPr>
            <p:ph sz="quarter" idx="1"/>
          </p:nvPr>
        </p:nvSpPr>
        <p:spPr/>
        <p:txBody>
          <a:bodyPr>
            <a:normAutofit lnSpcReduction="10000"/>
          </a:bodyPr>
          <a:lstStyle/>
          <a:p>
            <a:pPr marL="0" indent="0">
              <a:buNone/>
            </a:pPr>
            <a:r>
              <a:rPr lang="el-GR" u="sng" dirty="0"/>
              <a:t>Non-</a:t>
            </a:r>
            <a:r>
              <a:rPr lang="el-GR" u="sng" dirty="0" err="1"/>
              <a:t>random</a:t>
            </a:r>
            <a:r>
              <a:rPr lang="el-GR" u="sng" dirty="0"/>
              <a:t> </a:t>
            </a:r>
            <a:r>
              <a:rPr lang="el-GR" u="sng" dirty="0" err="1"/>
              <a:t>sampling</a:t>
            </a:r>
            <a:r>
              <a:rPr lang="el-GR" u="sng" dirty="0"/>
              <a:t> (</a:t>
            </a:r>
            <a:r>
              <a:rPr lang="en-US" u="sng" dirty="0"/>
              <a:t>without</a:t>
            </a:r>
            <a:r>
              <a:rPr lang="el-GR" u="sng" dirty="0"/>
              <a:t> </a:t>
            </a:r>
            <a:r>
              <a:rPr lang="el-GR" u="sng" dirty="0" err="1"/>
              <a:t>probability</a:t>
            </a:r>
            <a:r>
              <a:rPr lang="el-GR" u="sng" dirty="0"/>
              <a:t>)</a:t>
            </a:r>
          </a:p>
          <a:p>
            <a:r>
              <a:rPr lang="el-GR" dirty="0"/>
              <a:t>Convenient sampling</a:t>
            </a:r>
          </a:p>
          <a:p>
            <a:r>
              <a:rPr lang="el-GR" dirty="0"/>
              <a:t>S</a:t>
            </a:r>
            <a:r>
              <a:rPr lang="en-US" dirty="0" err="1"/>
              <a:t>nowball</a:t>
            </a:r>
            <a:r>
              <a:rPr lang="en-US" dirty="0"/>
              <a:t> s</a:t>
            </a:r>
            <a:r>
              <a:rPr lang="el-GR" dirty="0" err="1"/>
              <a:t>ampling</a:t>
            </a:r>
            <a:endParaRPr lang="el-GR" dirty="0"/>
          </a:p>
          <a:p>
            <a:endParaRPr lang="el-GR" dirty="0"/>
          </a:p>
          <a:p>
            <a:pPr marL="0" indent="0">
              <a:buNone/>
            </a:pPr>
            <a:r>
              <a:rPr lang="el-GR" u="sng" dirty="0"/>
              <a:t>Random sampling (with probability)</a:t>
            </a:r>
          </a:p>
          <a:p>
            <a:r>
              <a:rPr lang="el-GR" dirty="0"/>
              <a:t>Simple random sampling</a:t>
            </a:r>
          </a:p>
          <a:p>
            <a:r>
              <a:rPr lang="el-GR" dirty="0"/>
              <a:t>Stratified sampling </a:t>
            </a:r>
          </a:p>
          <a:p>
            <a:r>
              <a:rPr lang="el-GR" dirty="0"/>
              <a:t>Multi-stage sampling </a:t>
            </a:r>
          </a:p>
          <a:p>
            <a:r>
              <a:rPr lang="en-US" dirty="0"/>
              <a:t>C</a:t>
            </a:r>
            <a:r>
              <a:rPr lang="el-GR" dirty="0" err="1"/>
              <a:t>luster</a:t>
            </a:r>
            <a:r>
              <a:rPr lang="en-US" dirty="0"/>
              <a:t> sampling</a:t>
            </a:r>
          </a:p>
        </p:txBody>
      </p:sp>
      <p:pic>
        <p:nvPicPr>
          <p:cNvPr id="4" name="Εικόνα 3">
            <a:extLst>
              <a:ext uri="{FF2B5EF4-FFF2-40B4-BE49-F238E27FC236}">
                <a16:creationId xmlns:a16="http://schemas.microsoft.com/office/drawing/2014/main" id="{F5B54D63-F327-8755-418C-462D1A212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837268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715200" cy="778098"/>
          </a:xfrm>
        </p:spPr>
        <p:txBody>
          <a:bodyPr>
            <a:normAutofit/>
          </a:bodyPr>
          <a:lstStyle/>
          <a:p>
            <a:r>
              <a:rPr lang="en-GB" dirty="0" err="1"/>
              <a:t>Ανοva</a:t>
            </a:r>
            <a:r>
              <a:rPr lang="el-GR" dirty="0"/>
              <a:t> </a:t>
            </a:r>
            <a:r>
              <a:rPr lang="en-US" dirty="0"/>
              <a:t>Results </a:t>
            </a:r>
            <a:r>
              <a:rPr lang="el-GR" dirty="0"/>
              <a:t>(</a:t>
            </a:r>
            <a:r>
              <a:rPr lang="en-US" dirty="0"/>
              <a:t>Significance</a:t>
            </a:r>
            <a:r>
              <a:rPr lang="el-GR" dirty="0"/>
              <a:t>)</a:t>
            </a:r>
          </a:p>
        </p:txBody>
      </p:sp>
      <p:sp>
        <p:nvSpPr>
          <p:cNvPr id="3" name="Content Placeholder 2"/>
          <p:cNvSpPr>
            <a:spLocks noGrp="1"/>
          </p:cNvSpPr>
          <p:nvPr>
            <p:ph sz="quarter" idx="1"/>
          </p:nvPr>
        </p:nvSpPr>
        <p:spPr>
          <a:xfrm>
            <a:off x="1981200" y="1196752"/>
            <a:ext cx="8003232" cy="5277200"/>
          </a:xfrm>
        </p:spPr>
        <p:txBody>
          <a:bodyPr>
            <a:normAutofit/>
          </a:bodyPr>
          <a:lstStyle/>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sym typeface="Wingdings" pitchFamily="2" charset="2"/>
            </a:endParaRPr>
          </a:p>
          <a:p>
            <a:endParaRPr lang="en-GB" dirty="0"/>
          </a:p>
        </p:txBody>
      </p:sp>
      <p:pic>
        <p:nvPicPr>
          <p:cNvPr id="5" name="Picture 4"/>
          <p:cNvPicPr>
            <a:picLocks noChangeAspect="1"/>
          </p:cNvPicPr>
          <p:nvPr/>
        </p:nvPicPr>
        <p:blipFill>
          <a:blip r:embed="rId2"/>
          <a:stretch>
            <a:fillRect/>
          </a:stretch>
        </p:blipFill>
        <p:spPr>
          <a:xfrm>
            <a:off x="1847529" y="1168827"/>
            <a:ext cx="8288307" cy="5157361"/>
          </a:xfrm>
          <a:prstGeom prst="rect">
            <a:avLst/>
          </a:prstGeom>
        </p:spPr>
      </p:pic>
      <p:pic>
        <p:nvPicPr>
          <p:cNvPr id="4" name="Εικόνα 3">
            <a:extLst>
              <a:ext uri="{FF2B5EF4-FFF2-40B4-BE49-F238E27FC236}">
                <a16:creationId xmlns:a16="http://schemas.microsoft.com/office/drawing/2014/main" id="{8FAFC38D-BBC3-E56B-20BB-F5D8F4859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3912223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807968" y="1700809"/>
            <a:ext cx="4968330" cy="3980983"/>
            <a:chOff x="4555427" y="2809004"/>
            <a:chExt cx="4968330" cy="3980983"/>
          </a:xfrm>
        </p:grpSpPr>
        <p:pic>
          <p:nvPicPr>
            <p:cNvPr id="9" name="Picture 8"/>
            <p:cNvPicPr>
              <a:picLocks noChangeAspect="1"/>
            </p:cNvPicPr>
            <p:nvPr/>
          </p:nvPicPr>
          <p:blipFill>
            <a:blip r:embed="rId2"/>
            <a:stretch>
              <a:fillRect/>
            </a:stretch>
          </p:blipFill>
          <p:spPr>
            <a:xfrm>
              <a:off x="4555427" y="2809004"/>
              <a:ext cx="4968330" cy="3980983"/>
            </a:xfrm>
            <a:prstGeom prst="rect">
              <a:avLst/>
            </a:prstGeom>
          </p:spPr>
        </p:pic>
        <p:sp>
          <p:nvSpPr>
            <p:cNvPr id="12" name="TextBox 11"/>
            <p:cNvSpPr txBox="1"/>
            <p:nvPr/>
          </p:nvSpPr>
          <p:spPr>
            <a:xfrm>
              <a:off x="8460432" y="3277376"/>
              <a:ext cx="711301" cy="311101"/>
            </a:xfrm>
            <a:prstGeom prst="rect">
              <a:avLst/>
            </a:prstGeom>
            <a:solidFill>
              <a:schemeClr val="bg1"/>
            </a:solidFill>
          </p:spPr>
          <p:txBody>
            <a:bodyPr wrap="square" rtlCol="0">
              <a:normAutofit fontScale="40000" lnSpcReduction="20000"/>
            </a:bodyPr>
            <a:lstStyle/>
            <a:p>
              <a:r>
                <a:rPr lang="en-US" dirty="0"/>
                <a:t>Placebo</a:t>
              </a:r>
            </a:p>
            <a:p>
              <a:r>
                <a:rPr lang="el-GR" dirty="0" err="1"/>
                <a:t>Αντικατ</a:t>
              </a:r>
              <a:endParaRPr lang="en-US" dirty="0"/>
            </a:p>
          </p:txBody>
        </p:sp>
        <p:sp>
          <p:nvSpPr>
            <p:cNvPr id="13" name="TextBox 12"/>
            <p:cNvSpPr txBox="1"/>
            <p:nvPr/>
          </p:nvSpPr>
          <p:spPr>
            <a:xfrm>
              <a:off x="5155503" y="6309320"/>
              <a:ext cx="3160914" cy="216024"/>
            </a:xfrm>
            <a:prstGeom prst="rect">
              <a:avLst/>
            </a:prstGeom>
            <a:solidFill>
              <a:schemeClr val="bg1"/>
            </a:solidFill>
          </p:spPr>
          <p:txBody>
            <a:bodyPr wrap="square" rtlCol="0">
              <a:normAutofit fontScale="47500" lnSpcReduction="20000"/>
            </a:bodyPr>
            <a:lstStyle/>
            <a:p>
              <a:r>
                <a:rPr lang="el-GR" dirty="0"/>
                <a:t>                    Καμία	      ΓΣΘ</a:t>
              </a:r>
              <a:endParaRPr lang="en-US" dirty="0"/>
            </a:p>
          </p:txBody>
        </p:sp>
      </p:grpSp>
      <p:sp>
        <p:nvSpPr>
          <p:cNvPr id="2" name="Title 1"/>
          <p:cNvSpPr>
            <a:spLocks noGrp="1"/>
          </p:cNvSpPr>
          <p:nvPr>
            <p:ph type="title"/>
          </p:nvPr>
        </p:nvSpPr>
        <p:spPr>
          <a:xfrm>
            <a:off x="1981200" y="274638"/>
            <a:ext cx="7467600" cy="634082"/>
          </a:xfrm>
        </p:spPr>
        <p:txBody>
          <a:bodyPr>
            <a:normAutofit fontScale="90000"/>
          </a:bodyPr>
          <a:lstStyle/>
          <a:p>
            <a:r>
              <a:rPr lang="en-GB" dirty="0" err="1"/>
              <a:t>Ανοva</a:t>
            </a:r>
            <a:r>
              <a:rPr lang="el-GR" dirty="0"/>
              <a:t> </a:t>
            </a:r>
            <a:r>
              <a:rPr lang="en-US" dirty="0"/>
              <a:t>Results </a:t>
            </a:r>
            <a:r>
              <a:rPr lang="el-GR" dirty="0"/>
              <a:t>(</a:t>
            </a:r>
            <a:r>
              <a:rPr lang="en-US" dirty="0"/>
              <a:t>Means</a:t>
            </a:r>
            <a:r>
              <a:rPr lang="el-GR" dirty="0"/>
              <a:t>)</a:t>
            </a:r>
            <a:endParaRPr lang="en-US" dirty="0"/>
          </a:p>
        </p:txBody>
      </p:sp>
      <p:sp>
        <p:nvSpPr>
          <p:cNvPr id="3" name="Content Placeholder 2"/>
          <p:cNvSpPr>
            <a:spLocks noGrp="1"/>
          </p:cNvSpPr>
          <p:nvPr>
            <p:ph sz="quarter" idx="1"/>
          </p:nvPr>
        </p:nvSpPr>
        <p:spPr>
          <a:xfrm>
            <a:off x="1869377" y="1003237"/>
            <a:ext cx="2530624" cy="542553"/>
          </a:xfrm>
        </p:spPr>
        <p:txBody>
          <a:bodyPr/>
          <a:lstStyle/>
          <a:p>
            <a:r>
              <a:rPr lang="en-US" dirty="0"/>
              <a:t>Drug</a:t>
            </a:r>
          </a:p>
        </p:txBody>
      </p:sp>
      <p:pic>
        <p:nvPicPr>
          <p:cNvPr id="4" name="Picture 3"/>
          <p:cNvPicPr>
            <a:picLocks noChangeAspect="1"/>
          </p:cNvPicPr>
          <p:nvPr/>
        </p:nvPicPr>
        <p:blipFill>
          <a:blip r:embed="rId3"/>
          <a:stretch>
            <a:fillRect/>
          </a:stretch>
        </p:blipFill>
        <p:spPr>
          <a:xfrm>
            <a:off x="1847529" y="1484784"/>
            <a:ext cx="3609975" cy="1276350"/>
          </a:xfrm>
          <a:prstGeom prst="rect">
            <a:avLst/>
          </a:prstGeom>
        </p:spPr>
      </p:pic>
      <p:sp>
        <p:nvSpPr>
          <p:cNvPr id="5" name="Content Placeholder 2"/>
          <p:cNvSpPr txBox="1">
            <a:spLocks/>
          </p:cNvSpPr>
          <p:nvPr/>
        </p:nvSpPr>
        <p:spPr>
          <a:xfrm>
            <a:off x="1847528" y="2852937"/>
            <a:ext cx="2530624" cy="542553"/>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Therapy</a:t>
            </a:r>
          </a:p>
        </p:txBody>
      </p:sp>
      <p:pic>
        <p:nvPicPr>
          <p:cNvPr id="6" name="Picture 5"/>
          <p:cNvPicPr>
            <a:picLocks noChangeAspect="1"/>
          </p:cNvPicPr>
          <p:nvPr/>
        </p:nvPicPr>
        <p:blipFill>
          <a:blip r:embed="rId4"/>
          <a:stretch>
            <a:fillRect/>
          </a:stretch>
        </p:blipFill>
        <p:spPr>
          <a:xfrm>
            <a:off x="1897956" y="3204112"/>
            <a:ext cx="3752850" cy="1276350"/>
          </a:xfrm>
          <a:prstGeom prst="rect">
            <a:avLst/>
          </a:prstGeom>
        </p:spPr>
      </p:pic>
      <p:pic>
        <p:nvPicPr>
          <p:cNvPr id="8" name="Picture 7"/>
          <p:cNvPicPr>
            <a:picLocks noChangeAspect="1"/>
          </p:cNvPicPr>
          <p:nvPr/>
        </p:nvPicPr>
        <p:blipFill>
          <a:blip r:embed="rId5"/>
          <a:stretch>
            <a:fillRect/>
          </a:stretch>
        </p:blipFill>
        <p:spPr>
          <a:xfrm>
            <a:off x="1897956" y="4480462"/>
            <a:ext cx="4210050" cy="1657350"/>
          </a:xfrm>
          <a:prstGeom prst="rect">
            <a:avLst/>
          </a:prstGeom>
        </p:spPr>
      </p:pic>
      <p:sp>
        <p:nvSpPr>
          <p:cNvPr id="10" name="Content Placeholder 2"/>
          <p:cNvSpPr txBox="1">
            <a:spLocks/>
          </p:cNvSpPr>
          <p:nvPr/>
        </p:nvSpPr>
        <p:spPr>
          <a:xfrm>
            <a:off x="1854600" y="4638530"/>
            <a:ext cx="2643017" cy="542553"/>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Interaction</a:t>
            </a:r>
          </a:p>
        </p:txBody>
      </p:sp>
      <p:sp>
        <p:nvSpPr>
          <p:cNvPr id="15" name="TextBox 14"/>
          <p:cNvSpPr txBox="1"/>
          <p:nvPr/>
        </p:nvSpPr>
        <p:spPr>
          <a:xfrm>
            <a:off x="6600056" y="5877272"/>
            <a:ext cx="1543436" cy="369332"/>
          </a:xfrm>
          <a:prstGeom prst="rect">
            <a:avLst/>
          </a:prstGeom>
          <a:noFill/>
        </p:spPr>
        <p:txBody>
          <a:bodyPr wrap="none" rtlCol="0">
            <a:spAutoFit/>
          </a:bodyPr>
          <a:lstStyle/>
          <a:p>
            <a:r>
              <a:rPr lang="en-US" dirty="0">
                <a:solidFill>
                  <a:srgbClr val="FF0000"/>
                </a:solidFill>
              </a:rPr>
              <a:t>CONCLUSION?</a:t>
            </a:r>
          </a:p>
        </p:txBody>
      </p:sp>
      <p:pic>
        <p:nvPicPr>
          <p:cNvPr id="7" name="Εικόνα 6">
            <a:extLst>
              <a:ext uri="{FF2B5EF4-FFF2-40B4-BE49-F238E27FC236}">
                <a16:creationId xmlns:a16="http://schemas.microsoft.com/office/drawing/2014/main" id="{7F6A007B-EAE4-1ECF-F9A5-654DE9646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0846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ΑΝCOVA (Analysis Of Covariance)</a:t>
            </a:r>
            <a:endParaRPr lang="el-GR" dirty="0"/>
          </a:p>
        </p:txBody>
      </p:sp>
      <p:sp>
        <p:nvSpPr>
          <p:cNvPr id="3" name="Content Placeholder 2"/>
          <p:cNvSpPr>
            <a:spLocks noGrp="1"/>
          </p:cNvSpPr>
          <p:nvPr>
            <p:ph sz="quarter" idx="1"/>
          </p:nvPr>
        </p:nvSpPr>
        <p:spPr>
          <a:xfrm>
            <a:off x="1981200" y="1628800"/>
            <a:ext cx="7467600" cy="4873752"/>
          </a:xfrm>
        </p:spPr>
        <p:txBody>
          <a:bodyPr>
            <a:normAutofit fontScale="92500" lnSpcReduction="20000"/>
          </a:bodyPr>
          <a:lstStyle/>
          <a:p>
            <a:r>
              <a:rPr lang="en-US" dirty="0"/>
              <a:t>Adapting the results of ANOVA based on the linear relationship (c.f., regression analysis) of the DV and the covariate. </a:t>
            </a:r>
          </a:p>
          <a:p>
            <a:pPr lvl="1"/>
            <a:r>
              <a:rPr lang="en-US" dirty="0"/>
              <a:t>The covariate intervenes the relationship between the independent and dependent variables. </a:t>
            </a:r>
          </a:p>
          <a:p>
            <a:pPr lvl="1"/>
            <a:r>
              <a:rPr lang="en-US" dirty="0"/>
              <a:t>Useful in cases of non-experimental approaches where handling important confounding variables is challenging. </a:t>
            </a:r>
          </a:p>
          <a:p>
            <a:r>
              <a:rPr lang="en-US" dirty="0"/>
              <a:t>Same logic and process as ANOVA, with the only difference being the use of adjusted means. </a:t>
            </a:r>
          </a:p>
          <a:p>
            <a:r>
              <a:rPr lang="en-US" dirty="0"/>
              <a:t>Same assumptions, but an additional requirement: homogeneity of regression. </a:t>
            </a:r>
          </a:p>
          <a:p>
            <a:pPr lvl="1"/>
            <a:r>
              <a:rPr lang="en-US" dirty="0">
                <a:solidFill>
                  <a:srgbClr val="FF0000"/>
                </a:solidFill>
              </a:rPr>
              <a:t>Absence of interaction between the covariate and the independent variable. </a:t>
            </a:r>
          </a:p>
          <a:p>
            <a:pPr lvl="1"/>
            <a:r>
              <a:rPr lang="en-US" dirty="0">
                <a:solidFill>
                  <a:srgbClr val="FF0000"/>
                </a:solidFill>
              </a:rPr>
              <a:t>Also, lack of correlation between them, especially when multiple covariates are involved.</a:t>
            </a:r>
            <a:endParaRPr lang="el-GR" dirty="0">
              <a:solidFill>
                <a:srgbClr val="FF0000"/>
              </a:solidFill>
            </a:endParaRPr>
          </a:p>
        </p:txBody>
      </p:sp>
      <p:pic>
        <p:nvPicPr>
          <p:cNvPr id="4" name="Εικόνα 3">
            <a:extLst>
              <a:ext uri="{FF2B5EF4-FFF2-40B4-BE49-F238E27FC236}">
                <a16:creationId xmlns:a16="http://schemas.microsoft.com/office/drawing/2014/main" id="{ED4E8130-4D29-AFD7-3A2B-0DEF40703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1744374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ANOVA in</a:t>
            </a:r>
            <a:r>
              <a:rPr lang="el-GR" dirty="0"/>
              <a:t> </a:t>
            </a:r>
            <a:r>
              <a:rPr lang="en-US" dirty="0"/>
              <a:t>SPSS</a:t>
            </a:r>
            <a:r>
              <a:rPr lang="el-GR" dirty="0"/>
              <a:t>: </a:t>
            </a:r>
            <a:r>
              <a:rPr lang="en-US" dirty="0"/>
              <a:t>2</a:t>
            </a:r>
            <a:r>
              <a:rPr lang="el-GR" dirty="0"/>
              <a:t> </a:t>
            </a:r>
            <a:r>
              <a:rPr lang="en-US" dirty="0"/>
              <a:t>Factors</a:t>
            </a:r>
          </a:p>
        </p:txBody>
      </p:sp>
      <p:sp>
        <p:nvSpPr>
          <p:cNvPr id="3" name="Content Placeholder 2"/>
          <p:cNvSpPr>
            <a:spLocks noGrp="1"/>
          </p:cNvSpPr>
          <p:nvPr>
            <p:ph sz="quarter" idx="1"/>
          </p:nvPr>
        </p:nvSpPr>
        <p:spPr/>
        <p:txBody>
          <a:bodyPr>
            <a:normAutofit lnSpcReduction="10000"/>
          </a:bodyPr>
          <a:lstStyle/>
          <a:p>
            <a:r>
              <a:rPr lang="en-US" dirty="0"/>
              <a:t>2</a:t>
            </a:r>
            <a:r>
              <a:rPr lang="el-GR" dirty="0"/>
              <a:t> </a:t>
            </a:r>
            <a:r>
              <a:rPr lang="en-US" dirty="0"/>
              <a:t>Factors</a:t>
            </a:r>
            <a:r>
              <a:rPr lang="el-GR" dirty="0"/>
              <a:t>, </a:t>
            </a:r>
            <a:r>
              <a:rPr lang="en-US" dirty="0"/>
              <a:t>Independent Measures</a:t>
            </a:r>
          </a:p>
          <a:p>
            <a:pPr lvl="1"/>
            <a:r>
              <a:rPr lang="en-US" dirty="0"/>
              <a:t>Analyze </a:t>
            </a:r>
            <a:r>
              <a:rPr lang="en-US" dirty="0">
                <a:sym typeface="Wingdings" panose="05000000000000000000" pitchFamily="2" charset="2"/>
              </a:rPr>
              <a:t> General Linear Model  </a:t>
            </a:r>
            <a:r>
              <a:rPr lang="en-US" dirty="0" err="1">
                <a:sym typeface="Wingdings" panose="05000000000000000000" pitchFamily="2" charset="2"/>
              </a:rPr>
              <a:t>Univariate</a:t>
            </a:r>
            <a:endParaRPr lang="el-GR" dirty="0">
              <a:sym typeface="Wingdings" panose="05000000000000000000" pitchFamily="2" charset="2"/>
            </a:endParaRPr>
          </a:p>
          <a:p>
            <a:pPr lvl="1"/>
            <a:r>
              <a:rPr lang="en-US" dirty="0">
                <a:sym typeface="Wingdings" panose="05000000000000000000" pitchFamily="2" charset="2"/>
              </a:rPr>
              <a:t>Dependent Variable: DV</a:t>
            </a:r>
            <a:endParaRPr lang="el-GR" dirty="0">
              <a:sym typeface="Wingdings" panose="05000000000000000000" pitchFamily="2" charset="2"/>
            </a:endParaRPr>
          </a:p>
          <a:p>
            <a:pPr lvl="1"/>
            <a:r>
              <a:rPr lang="en-US" dirty="0">
                <a:sym typeface="Wingdings" panose="05000000000000000000" pitchFamily="2" charset="2"/>
              </a:rPr>
              <a:t>Fixed Factor</a:t>
            </a:r>
            <a:r>
              <a:rPr lang="el-GR" dirty="0">
                <a:sym typeface="Wingdings" panose="05000000000000000000" pitchFamily="2" charset="2"/>
              </a:rPr>
              <a:t>(</a:t>
            </a:r>
            <a:r>
              <a:rPr lang="en-US" dirty="0">
                <a:sym typeface="Wingdings" panose="05000000000000000000" pitchFamily="2" charset="2"/>
              </a:rPr>
              <a:t>s): IV(s)</a:t>
            </a:r>
            <a:endParaRPr lang="el-GR" dirty="0">
              <a:sym typeface="Wingdings" panose="05000000000000000000" pitchFamily="2" charset="2"/>
            </a:endParaRPr>
          </a:p>
          <a:p>
            <a:endParaRPr lang="el-GR" dirty="0"/>
          </a:p>
          <a:p>
            <a:r>
              <a:rPr lang="el-GR" dirty="0"/>
              <a:t>2 </a:t>
            </a:r>
            <a:r>
              <a:rPr lang="en-US" dirty="0"/>
              <a:t>Factors</a:t>
            </a:r>
            <a:r>
              <a:rPr lang="el-GR" dirty="0"/>
              <a:t>, </a:t>
            </a:r>
            <a:r>
              <a:rPr lang="en-US" dirty="0"/>
              <a:t>Repeated</a:t>
            </a:r>
            <a:r>
              <a:rPr lang="el-GR" dirty="0"/>
              <a:t> </a:t>
            </a:r>
            <a:r>
              <a:rPr lang="en-US" dirty="0"/>
              <a:t>Measures</a:t>
            </a:r>
            <a:endParaRPr lang="el-GR" dirty="0"/>
          </a:p>
          <a:p>
            <a:pPr lvl="1"/>
            <a:r>
              <a:rPr lang="en-US" dirty="0"/>
              <a:t>Analyze </a:t>
            </a:r>
            <a:r>
              <a:rPr lang="en-US" dirty="0">
                <a:sym typeface="Wingdings" panose="05000000000000000000" pitchFamily="2" charset="2"/>
              </a:rPr>
              <a:t> General Linear Model  Repeated Measures</a:t>
            </a:r>
          </a:p>
          <a:p>
            <a:pPr lvl="1"/>
            <a:r>
              <a:rPr lang="en-US" dirty="0">
                <a:sym typeface="Wingdings" panose="05000000000000000000" pitchFamily="2" charset="2"/>
              </a:rPr>
              <a:t>Within-Subject Factor Name: Name the IVs and</a:t>
            </a:r>
            <a:r>
              <a:rPr lang="el-GR" dirty="0">
                <a:sym typeface="Wingdings" panose="05000000000000000000" pitchFamily="2" charset="2"/>
              </a:rPr>
              <a:t> </a:t>
            </a:r>
            <a:r>
              <a:rPr lang="en-US" dirty="0">
                <a:sym typeface="Wingdings" panose="05000000000000000000" pitchFamily="2" charset="2"/>
              </a:rPr>
              <a:t>register the number of levels for each</a:t>
            </a:r>
            <a:endParaRPr lang="el-GR" dirty="0">
              <a:sym typeface="Wingdings" panose="05000000000000000000" pitchFamily="2" charset="2"/>
            </a:endParaRPr>
          </a:p>
          <a:p>
            <a:pPr lvl="1"/>
            <a:r>
              <a:rPr lang="en-US" dirty="0">
                <a:sym typeface="Wingdings" panose="05000000000000000000" pitchFamily="2" charset="2"/>
              </a:rPr>
              <a:t>Between Subjects Factor: Independent measures factor(s)</a:t>
            </a:r>
            <a:r>
              <a:rPr lang="el-GR" dirty="0">
                <a:sym typeface="Wingdings" panose="05000000000000000000" pitchFamily="2" charset="2"/>
              </a:rPr>
              <a:t> (</a:t>
            </a:r>
            <a:r>
              <a:rPr lang="en-US" b="1" u="sng" dirty="0">
                <a:sym typeface="Wingdings" panose="05000000000000000000" pitchFamily="2" charset="2"/>
              </a:rPr>
              <a:t>mixed design</a:t>
            </a:r>
            <a:r>
              <a:rPr lang="el-GR" dirty="0">
                <a:sym typeface="Wingdings" panose="05000000000000000000" pitchFamily="2" charset="2"/>
              </a:rPr>
              <a:t>)</a:t>
            </a:r>
            <a:endParaRPr lang="en-US" dirty="0">
              <a:sym typeface="Wingdings" panose="05000000000000000000" pitchFamily="2" charset="2"/>
            </a:endParaRPr>
          </a:p>
          <a:p>
            <a:pPr lvl="1"/>
            <a:r>
              <a:rPr lang="en-US" dirty="0">
                <a:sym typeface="Wingdings" panose="05000000000000000000" pitchFamily="2" charset="2"/>
              </a:rPr>
              <a:t>Measure Name: Name the DV</a:t>
            </a:r>
            <a:endParaRPr lang="el-GR" dirty="0"/>
          </a:p>
        </p:txBody>
      </p:sp>
      <p:pic>
        <p:nvPicPr>
          <p:cNvPr id="4" name="Εικόνα 3">
            <a:extLst>
              <a:ext uri="{FF2B5EF4-FFF2-40B4-BE49-F238E27FC236}">
                <a16:creationId xmlns:a16="http://schemas.microsoft.com/office/drawing/2014/main" id="{A1773D60-8581-CAD6-E668-F97ADD0B36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791181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MANOVA</a:t>
            </a:r>
            <a:r>
              <a:rPr lang="en-US" dirty="0"/>
              <a:t> / MANCOVA</a:t>
            </a:r>
          </a:p>
        </p:txBody>
      </p:sp>
      <p:sp>
        <p:nvSpPr>
          <p:cNvPr id="3" name="Content Placeholder 2"/>
          <p:cNvSpPr>
            <a:spLocks noGrp="1"/>
          </p:cNvSpPr>
          <p:nvPr>
            <p:ph sz="quarter" idx="1"/>
          </p:nvPr>
        </p:nvSpPr>
        <p:spPr/>
        <p:txBody>
          <a:bodyPr>
            <a:normAutofit lnSpcReduction="10000"/>
          </a:bodyPr>
          <a:lstStyle/>
          <a:p>
            <a:endParaRPr lang="el-GR" dirty="0"/>
          </a:p>
          <a:p>
            <a:r>
              <a:rPr lang="en-US" dirty="0"/>
              <a:t>Multivariate Analysis of Variance</a:t>
            </a:r>
          </a:p>
          <a:p>
            <a:pPr lvl="1"/>
            <a:r>
              <a:rPr lang="en-US" dirty="0"/>
              <a:t>Multiple DVs</a:t>
            </a:r>
            <a:r>
              <a:rPr lang="el-GR" dirty="0"/>
              <a:t>, </a:t>
            </a:r>
            <a:r>
              <a:rPr lang="en-US" dirty="0"/>
              <a:t>one or more IVs</a:t>
            </a:r>
            <a:endParaRPr lang="el-GR" dirty="0"/>
          </a:p>
          <a:p>
            <a:pPr lvl="1"/>
            <a:r>
              <a:rPr lang="en-US" dirty="0"/>
              <a:t>Do the population means on a set of dependent variables vary across the levels of a factor or factors?</a:t>
            </a:r>
            <a:endParaRPr lang="el-GR" dirty="0"/>
          </a:p>
          <a:p>
            <a:r>
              <a:rPr lang="en-US" dirty="0"/>
              <a:t>More than one DVs</a:t>
            </a:r>
            <a:endParaRPr lang="el-GR" dirty="0"/>
          </a:p>
          <a:p>
            <a:pPr lvl="1"/>
            <a:r>
              <a:rPr lang="en-US" dirty="0"/>
              <a:t>Should be moderately correlated with one another</a:t>
            </a:r>
          </a:p>
          <a:p>
            <a:pPr marL="274320" lvl="1">
              <a:spcBef>
                <a:spcPts val="600"/>
              </a:spcBef>
              <a:buSzPct val="70000"/>
              <a:buFont typeface="Wingdings"/>
              <a:buChar char=""/>
            </a:pPr>
            <a:r>
              <a:rPr lang="en-US" dirty="0"/>
              <a:t>MANCOVA</a:t>
            </a:r>
          </a:p>
          <a:p>
            <a:pPr lvl="1"/>
            <a:r>
              <a:rPr lang="en-US" dirty="0"/>
              <a:t>Same logic with ANCOVA: what would happen if all cases scored equally on the covariates, so that the effect of the factors over and beyond the covariates can be isolated. </a:t>
            </a:r>
          </a:p>
        </p:txBody>
      </p:sp>
      <p:pic>
        <p:nvPicPr>
          <p:cNvPr id="4" name="Εικόνα 3">
            <a:extLst>
              <a:ext uri="{FF2B5EF4-FFF2-40B4-BE49-F238E27FC236}">
                <a16:creationId xmlns:a16="http://schemas.microsoft.com/office/drawing/2014/main" id="{C25A0CC1-A44F-58A0-C6DD-2EDD120A1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751025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a:t>
            </a:r>
          </a:p>
        </p:txBody>
      </p:sp>
      <p:sp>
        <p:nvSpPr>
          <p:cNvPr id="3" name="Content Placeholder 2"/>
          <p:cNvSpPr>
            <a:spLocks noGrp="1"/>
          </p:cNvSpPr>
          <p:nvPr>
            <p:ph sz="quarter" idx="1"/>
          </p:nvPr>
        </p:nvSpPr>
        <p:spPr/>
        <p:txBody>
          <a:bodyPr/>
          <a:lstStyle/>
          <a:p>
            <a:r>
              <a:rPr lang="en-US" dirty="0"/>
              <a:t>MANOVA statistics, testing main multivariate hypothesis (that the population means on the multiple dependent variables are equal across groups)</a:t>
            </a:r>
          </a:p>
          <a:p>
            <a:pPr lvl="1"/>
            <a:r>
              <a:rPr lang="en-US" i="1" u="sng" dirty="0"/>
              <a:t>Wilks’ Lambda</a:t>
            </a:r>
            <a:r>
              <a:rPr lang="en-US" dirty="0"/>
              <a:t>, </a:t>
            </a:r>
            <a:r>
              <a:rPr lang="en-US" i="1" u="sng" dirty="0"/>
              <a:t>Pillai’s Trace</a:t>
            </a:r>
            <a:r>
              <a:rPr lang="en-US" dirty="0"/>
              <a:t>, </a:t>
            </a:r>
            <a:r>
              <a:rPr lang="en-US" i="1" dirty="0" err="1"/>
              <a:t>Hotelling’s</a:t>
            </a:r>
            <a:r>
              <a:rPr lang="en-US" i="1" dirty="0"/>
              <a:t> Trace</a:t>
            </a:r>
            <a:r>
              <a:rPr lang="en-US" dirty="0"/>
              <a:t> (</a:t>
            </a:r>
            <a:r>
              <a:rPr lang="en-US" i="1" dirty="0"/>
              <a:t>T</a:t>
            </a:r>
            <a:r>
              <a:rPr lang="en-US" dirty="0"/>
              <a:t>), </a:t>
            </a:r>
            <a:r>
              <a:rPr lang="en-US" i="1" dirty="0"/>
              <a:t>Roy’s Largest Root</a:t>
            </a:r>
            <a:endParaRPr lang="en-US" dirty="0"/>
          </a:p>
          <a:p>
            <a:pPr marL="548640" lvl="2">
              <a:spcBef>
                <a:spcPts val="600"/>
              </a:spcBef>
              <a:buSzPct val="70000"/>
            </a:pPr>
            <a:r>
              <a:rPr lang="en-US" sz="2100" dirty="0"/>
              <a:t>Also report effect sizes (</a:t>
            </a:r>
            <a:r>
              <a:rPr lang="en-US" i="1" dirty="0"/>
              <a:t>Partial eta-square</a:t>
            </a:r>
            <a:r>
              <a:rPr lang="en-US" dirty="0"/>
              <a:t> </a:t>
            </a:r>
            <a:r>
              <a:rPr lang="el-GR" sz="2100" dirty="0"/>
              <a:t>η</a:t>
            </a:r>
            <a:r>
              <a:rPr lang="el-GR" sz="2100" baseline="30000" dirty="0"/>
              <a:t>2</a:t>
            </a:r>
            <a:r>
              <a:rPr lang="el-GR" sz="2100" dirty="0"/>
              <a:t>)</a:t>
            </a:r>
            <a:endParaRPr lang="en-US" sz="2100" dirty="0"/>
          </a:p>
          <a:p>
            <a:pPr marL="274320" lvl="1">
              <a:spcBef>
                <a:spcPts val="600"/>
              </a:spcBef>
              <a:buSzPct val="70000"/>
              <a:buFont typeface="Wingdings"/>
              <a:buChar char=""/>
            </a:pPr>
            <a:r>
              <a:rPr lang="en-US" dirty="0"/>
              <a:t>If statistically significant, test separate ANOVA results per DV (with </a:t>
            </a:r>
            <a:r>
              <a:rPr lang="en-US" dirty="0" err="1"/>
              <a:t>Bonferroni</a:t>
            </a:r>
            <a:r>
              <a:rPr lang="en-US" dirty="0"/>
              <a:t> </a:t>
            </a:r>
            <a:r>
              <a:rPr lang="en-US" dirty="0" err="1"/>
              <a:t>corections</a:t>
            </a:r>
            <a:r>
              <a:rPr lang="en-US" dirty="0"/>
              <a:t>)</a:t>
            </a:r>
          </a:p>
        </p:txBody>
      </p:sp>
      <p:pic>
        <p:nvPicPr>
          <p:cNvPr id="4" name="Εικόνα 3">
            <a:extLst>
              <a:ext uri="{FF2B5EF4-FFF2-40B4-BE49-F238E27FC236}">
                <a16:creationId xmlns:a16="http://schemas.microsoft.com/office/drawing/2014/main" id="{12F75FF7-8F1E-B8EA-C5FA-DE16C351B1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7077571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MANOVA ASSUMPTIONS</a:t>
            </a:r>
          </a:p>
        </p:txBody>
      </p:sp>
      <p:sp>
        <p:nvSpPr>
          <p:cNvPr id="3" name="Content Placeholder 2"/>
          <p:cNvSpPr>
            <a:spLocks noGrp="1"/>
          </p:cNvSpPr>
          <p:nvPr>
            <p:ph sz="quarter" idx="1"/>
          </p:nvPr>
        </p:nvSpPr>
        <p:spPr/>
        <p:txBody>
          <a:bodyPr>
            <a:normAutofit lnSpcReduction="10000"/>
          </a:bodyPr>
          <a:lstStyle/>
          <a:p>
            <a:r>
              <a:rPr lang="en-US" dirty="0"/>
              <a:t>Multivariate normality*</a:t>
            </a:r>
          </a:p>
          <a:p>
            <a:pPr lvl="1"/>
            <a:r>
              <a:rPr lang="en-US" dirty="0"/>
              <a:t>dependent variables are </a:t>
            </a:r>
            <a:r>
              <a:rPr lang="en-US" dirty="0" err="1"/>
              <a:t>multivariately</a:t>
            </a:r>
            <a:r>
              <a:rPr lang="en-US" dirty="0"/>
              <a:t> normally distributed for each population</a:t>
            </a:r>
          </a:p>
          <a:p>
            <a:pPr lvl="1"/>
            <a:r>
              <a:rPr lang="en-US" dirty="0"/>
              <a:t>each variable is normally distributed ignoring the other variables and each variable is normally distributed at every combination of values of the other variables</a:t>
            </a:r>
          </a:p>
          <a:p>
            <a:pPr marL="274320" lvl="1">
              <a:spcBef>
                <a:spcPts val="600"/>
              </a:spcBef>
              <a:buSzPct val="70000"/>
              <a:buFont typeface="Wingdings"/>
              <a:buChar char=""/>
            </a:pPr>
            <a:r>
              <a:rPr lang="en-US" dirty="0"/>
              <a:t>Homogeneity of variance-</a:t>
            </a:r>
            <a:r>
              <a:rPr lang="en-US" dirty="0" err="1"/>
              <a:t>covariances</a:t>
            </a:r>
            <a:r>
              <a:rPr lang="en-US" dirty="0"/>
              <a:t> matrices*</a:t>
            </a:r>
          </a:p>
          <a:p>
            <a:pPr marL="548640" lvl="2">
              <a:spcBef>
                <a:spcPts val="600"/>
              </a:spcBef>
              <a:buSzPct val="70000"/>
            </a:pPr>
            <a:r>
              <a:rPr lang="en-US" dirty="0"/>
              <a:t>variances for each dependent variable are approximately equal in all groups &amp; </a:t>
            </a:r>
            <a:r>
              <a:rPr lang="en-US" dirty="0" err="1"/>
              <a:t>covariances</a:t>
            </a:r>
            <a:r>
              <a:rPr lang="en-US" dirty="0"/>
              <a:t> between pairs of dependent variables are approximately equal for all groups</a:t>
            </a:r>
          </a:p>
          <a:p>
            <a:pPr marL="274320" lvl="2" indent="-274320">
              <a:spcBef>
                <a:spcPts val="600"/>
              </a:spcBef>
              <a:buClr>
                <a:schemeClr val="accent1"/>
              </a:buClr>
              <a:buSzPct val="70000"/>
            </a:pPr>
            <a:r>
              <a:rPr lang="en-US" sz="2400" dirty="0"/>
              <a:t>Independence of measurements</a:t>
            </a:r>
          </a:p>
          <a:p>
            <a:pPr marL="548640" lvl="2">
              <a:spcBef>
                <a:spcPts val="600"/>
              </a:spcBef>
              <a:buSzPct val="70000"/>
            </a:pPr>
            <a:r>
              <a:rPr lang="en-US" dirty="0"/>
              <a:t>Random sampling of participants, independent measurements</a:t>
            </a:r>
          </a:p>
          <a:p>
            <a:pPr marL="365760" lvl="2" indent="0">
              <a:spcBef>
                <a:spcPts val="600"/>
              </a:spcBef>
              <a:buSzPct val="70000"/>
              <a:buNone/>
            </a:pPr>
            <a:endParaRPr lang="en-US" dirty="0"/>
          </a:p>
          <a:p>
            <a:pPr marL="365760" lvl="2" indent="0">
              <a:spcBef>
                <a:spcPts val="600"/>
              </a:spcBef>
              <a:buSzPct val="70000"/>
              <a:buNone/>
            </a:pPr>
            <a:r>
              <a:rPr lang="en-US" dirty="0"/>
              <a:t>*robust to violations when groups sized (Ns) are roughly equal</a:t>
            </a:r>
          </a:p>
        </p:txBody>
      </p:sp>
      <p:pic>
        <p:nvPicPr>
          <p:cNvPr id="4" name="Εικόνα 3">
            <a:extLst>
              <a:ext uri="{FF2B5EF4-FFF2-40B4-BE49-F238E27FC236}">
                <a16:creationId xmlns:a16="http://schemas.microsoft.com/office/drawing/2014/main" id="{6889A18F-2359-2BF7-7521-524A21E95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7634706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Example</a:t>
            </a:r>
            <a:endParaRPr lang="en-US" dirty="0"/>
          </a:p>
        </p:txBody>
      </p:sp>
      <p:sp>
        <p:nvSpPr>
          <p:cNvPr id="3" name="Content Placeholder 2"/>
          <p:cNvSpPr>
            <a:spLocks noGrp="1"/>
          </p:cNvSpPr>
          <p:nvPr>
            <p:ph sz="quarter" idx="1"/>
          </p:nvPr>
        </p:nvSpPr>
        <p:spPr/>
        <p:txBody>
          <a:bodyPr>
            <a:normAutofit lnSpcReduction="10000"/>
          </a:bodyPr>
          <a:lstStyle/>
          <a:p>
            <a:r>
              <a:rPr lang="en-US" dirty="0"/>
              <a:t>The pupils at a high school come from three different primary schools. </a:t>
            </a:r>
          </a:p>
          <a:p>
            <a:r>
              <a:rPr lang="en-US" dirty="0"/>
              <a:t>The head teacher wanted to know whether there were academic differences between the pupils from the three different primary schools.</a:t>
            </a:r>
          </a:p>
          <a:p>
            <a:endParaRPr lang="en-US" dirty="0"/>
          </a:p>
          <a:p>
            <a:r>
              <a:rPr lang="en-US" dirty="0"/>
              <a:t>20 students randomly selected from each School</a:t>
            </a:r>
          </a:p>
          <a:p>
            <a:r>
              <a:rPr lang="en-US" dirty="0"/>
              <a:t>DV: marks in end-of-year English and </a:t>
            </a:r>
            <a:r>
              <a:rPr lang="en-US" dirty="0" err="1"/>
              <a:t>Maths</a:t>
            </a:r>
            <a:r>
              <a:rPr lang="en-US" dirty="0"/>
              <a:t> exams. ("English score" and "</a:t>
            </a:r>
            <a:r>
              <a:rPr lang="en-US" dirty="0" err="1"/>
              <a:t>Maths</a:t>
            </a:r>
            <a:r>
              <a:rPr lang="en-US" dirty="0"/>
              <a:t> score“)</a:t>
            </a:r>
          </a:p>
          <a:p>
            <a:r>
              <a:rPr lang="en-US" dirty="0"/>
              <a:t>IV: "School", three levels (A, B, C)</a:t>
            </a:r>
          </a:p>
          <a:p>
            <a:endParaRPr lang="en-US" dirty="0"/>
          </a:p>
          <a:p>
            <a:endParaRPr lang="en-US" dirty="0"/>
          </a:p>
        </p:txBody>
      </p:sp>
      <p:pic>
        <p:nvPicPr>
          <p:cNvPr id="4" name="Εικόνα 3">
            <a:extLst>
              <a:ext uri="{FF2B5EF4-FFF2-40B4-BE49-F238E27FC236}">
                <a16:creationId xmlns:a16="http://schemas.microsoft.com/office/drawing/2014/main" id="{BB7B824D-3873-9B20-DE4B-F7DC833C4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547593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SPSS Output</a:t>
            </a:r>
          </a:p>
        </p:txBody>
      </p:sp>
      <p:sp>
        <p:nvSpPr>
          <p:cNvPr id="3" name="Content Placeholder 2"/>
          <p:cNvSpPr>
            <a:spLocks noGrp="1"/>
          </p:cNvSpPr>
          <p:nvPr>
            <p:ph sz="quarter" idx="1"/>
          </p:nvPr>
        </p:nvSpPr>
        <p:spPr>
          <a:xfrm>
            <a:off x="5591944" y="1600200"/>
            <a:ext cx="3856856" cy="1900808"/>
          </a:xfrm>
        </p:spPr>
        <p:txBody>
          <a:bodyPr>
            <a:normAutofit fontScale="92500" lnSpcReduction="20000"/>
          </a:bodyPr>
          <a:lstStyle/>
          <a:p>
            <a:r>
              <a:rPr lang="en-US" dirty="0"/>
              <a:t>Statistically significant difference in ac. perf. among schools</a:t>
            </a:r>
          </a:p>
          <a:p>
            <a:r>
              <a:rPr lang="en-US" dirty="0"/>
              <a:t>F (4, 112) = 13.74, p &lt; .0005; Wilk's Λ = 0.450, partial η2 = .33.</a:t>
            </a:r>
          </a:p>
          <a:p>
            <a:endParaRPr lang="en-US" dirty="0"/>
          </a:p>
          <a:p>
            <a:endParaRPr lang="en-US" dirty="0"/>
          </a:p>
        </p:txBody>
      </p:sp>
      <p:pic>
        <p:nvPicPr>
          <p:cNvPr id="1028" name="Picture 4" descr="'Descriptive Statistics' table for the one-way MANOVA in SPSS. Shows 'Mean', 'Std. Deviation' &amp;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600201"/>
            <a:ext cx="3676278" cy="1989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ltivariate Tests d' table. d = 'Design: Intercept + School'. One-way MANOVA SPSS. 'Wilks' Lambda' for 'School' highligh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295" y="3369608"/>
            <a:ext cx="6353175" cy="3048001"/>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8C01B3A3-FACB-6CD7-5CB2-8F529DE51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6741194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Univariate ANOVAs</a:t>
            </a:r>
          </a:p>
        </p:txBody>
      </p:sp>
      <p:sp>
        <p:nvSpPr>
          <p:cNvPr id="3" name="Content Placeholder 2"/>
          <p:cNvSpPr>
            <a:spLocks noGrp="1"/>
          </p:cNvSpPr>
          <p:nvPr>
            <p:ph sz="quarter" idx="1"/>
          </p:nvPr>
        </p:nvSpPr>
        <p:spPr>
          <a:xfrm>
            <a:off x="1981200" y="5025173"/>
            <a:ext cx="7467600" cy="1172744"/>
          </a:xfrm>
        </p:spPr>
        <p:txBody>
          <a:bodyPr>
            <a:normAutofit fontScale="85000" lnSpcReduction="20000"/>
          </a:bodyPr>
          <a:lstStyle/>
          <a:p>
            <a:r>
              <a:rPr lang="en-US" dirty="0"/>
              <a:t>English (F (2, 57) = 18.11; p &lt; .0005; partial η2 = .39) </a:t>
            </a:r>
          </a:p>
          <a:p>
            <a:r>
              <a:rPr lang="en-US" dirty="0" err="1"/>
              <a:t>Maths</a:t>
            </a:r>
            <a:r>
              <a:rPr lang="en-US" dirty="0"/>
              <a:t> (F (2, 57) = 14.30; p &lt; .0005; partial η2 = .33). </a:t>
            </a:r>
          </a:p>
          <a:p>
            <a:r>
              <a:rPr lang="en-US" dirty="0" err="1"/>
              <a:t>Bonferroni</a:t>
            </a:r>
            <a:r>
              <a:rPr lang="en-US" dirty="0"/>
              <a:t> corrected critical </a:t>
            </a:r>
            <a:r>
              <a:rPr lang="el-GR" dirty="0"/>
              <a:t>α:</a:t>
            </a:r>
            <a:r>
              <a:rPr lang="en-US" dirty="0"/>
              <a:t> p &lt; .025.</a:t>
            </a:r>
          </a:p>
        </p:txBody>
      </p:sp>
      <p:pic>
        <p:nvPicPr>
          <p:cNvPr id="2052" name="Picture 4" descr="'Test of Between-Subjects Effects' table for the one-way MANOVA in SPSS. Statistics along 'School' row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3904"/>
            <a:ext cx="7010400" cy="3648076"/>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75E94671-135C-8DC7-8C97-20FF3CC83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72254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Random Sampling as Generalizability</a:t>
            </a:r>
            <a:endParaRPr lang="el-GR" dirty="0"/>
          </a:p>
        </p:txBody>
      </p:sp>
      <p:sp>
        <p:nvSpPr>
          <p:cNvPr id="3" name="Content Placeholder 2"/>
          <p:cNvSpPr>
            <a:spLocks noGrp="1"/>
          </p:cNvSpPr>
          <p:nvPr>
            <p:ph sz="quarter" idx="1"/>
          </p:nvPr>
        </p:nvSpPr>
        <p:spPr/>
        <p:txBody>
          <a:bodyPr>
            <a:normAutofit/>
          </a:bodyPr>
          <a:lstStyle/>
          <a:p>
            <a:r>
              <a:rPr lang="en-GB" sz="2000" dirty="0" err="1"/>
              <a:t>Random sampling contributes to representativeness</a:t>
            </a:r>
            <a:r>
              <a:rPr lang="en-GB" sz="2000" dirty="0"/>
              <a:t>, </a:t>
            </a:r>
            <a:r>
              <a:rPr lang="en-GB" sz="2000" dirty="0" err="1"/>
              <a:t>and thus to generalisability</a:t>
            </a:r>
            <a:endParaRPr lang="en-GB" sz="2000" dirty="0"/>
          </a:p>
          <a:p>
            <a:endParaRPr lang="el-GR" sz="2000" dirty="0"/>
          </a:p>
          <a:p>
            <a:r>
              <a:rPr lang="en-GB" sz="2000" dirty="0" err="1"/>
              <a:t>Every member of the population has the </a:t>
            </a:r>
            <a:r>
              <a:rPr lang="en-GB" sz="2000" dirty="0"/>
              <a:t>same chance of being included in the </a:t>
            </a:r>
            <a:r>
              <a:rPr lang="el-GR" sz="2000" dirty="0"/>
              <a:t>sample </a:t>
            </a:r>
          </a:p>
          <a:p>
            <a:pPr lvl="1"/>
            <a:r>
              <a:rPr lang="el-GR" sz="2000" dirty="0"/>
              <a:t>With this assumption we can statistically calculate the accuracy of the research sample</a:t>
            </a:r>
            <a:endParaRPr lang="en-GB" sz="2000" dirty="0"/>
          </a:p>
          <a:p>
            <a:endParaRPr lang="el-GR" sz="2000" dirty="0"/>
          </a:p>
          <a:p>
            <a:r>
              <a:rPr lang="en-GB" sz="2000" dirty="0"/>
              <a:t>The opposite is the </a:t>
            </a:r>
            <a:r>
              <a:rPr lang="en-GB" sz="2000" i="1" dirty="0"/>
              <a:t>biased sample</a:t>
            </a:r>
            <a:r>
              <a:rPr lang="en-GB" sz="2000" dirty="0"/>
              <a:t>, e.g. over-representation or under-representation </a:t>
            </a:r>
            <a:r>
              <a:rPr lang="el-GR" sz="2000" dirty="0"/>
              <a:t>(</a:t>
            </a:r>
            <a:r>
              <a:rPr lang="en-US" sz="2000" dirty="0"/>
              <a:t>c</a:t>
            </a:r>
            <a:r>
              <a:rPr lang="el-GR" sz="2000" dirty="0"/>
              <a:t>.</a:t>
            </a:r>
            <a:r>
              <a:rPr lang="en-US" sz="2000" dirty="0"/>
              <a:t>f</a:t>
            </a:r>
            <a:r>
              <a:rPr lang="el-GR" sz="2000" dirty="0"/>
              <a:t>. </a:t>
            </a:r>
            <a:r>
              <a:rPr lang="el-GR" sz="2000" dirty="0" err="1"/>
              <a:t>bias</a:t>
            </a:r>
            <a:r>
              <a:rPr lang="el-GR" sz="2000" dirty="0"/>
              <a:t> error)</a:t>
            </a:r>
            <a:endParaRPr lang="en-GB" sz="2000" dirty="0"/>
          </a:p>
        </p:txBody>
      </p:sp>
      <p:pic>
        <p:nvPicPr>
          <p:cNvPr id="4" name="Εικόνα 3">
            <a:extLst>
              <a:ext uri="{FF2B5EF4-FFF2-40B4-BE49-F238E27FC236}">
                <a16:creationId xmlns:a16="http://schemas.microsoft.com/office/drawing/2014/main" id="{3D10DC0F-CA22-D5D0-C5A7-2D374186C5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726417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Comparisons</a:t>
            </a:r>
          </a:p>
        </p:txBody>
      </p:sp>
      <p:sp>
        <p:nvSpPr>
          <p:cNvPr id="3" name="Content Placeholder 2"/>
          <p:cNvSpPr>
            <a:spLocks noGrp="1"/>
          </p:cNvSpPr>
          <p:nvPr>
            <p:ph sz="quarter" idx="1"/>
          </p:nvPr>
        </p:nvSpPr>
        <p:spPr>
          <a:xfrm>
            <a:off x="1687286" y="4992319"/>
            <a:ext cx="7467600" cy="1316760"/>
          </a:xfrm>
        </p:spPr>
        <p:txBody>
          <a:bodyPr>
            <a:normAutofit fontScale="85000" lnSpcReduction="20000"/>
          </a:bodyPr>
          <a:lstStyle/>
          <a:p>
            <a:r>
              <a:rPr lang="en-US" dirty="0"/>
              <a:t>English: Sig. A vs B (p &lt; .0005), A vs C (p &lt; .0005), Non-sig. B vs C (p = .897). </a:t>
            </a:r>
          </a:p>
          <a:p>
            <a:r>
              <a:rPr lang="en-US" dirty="0"/>
              <a:t>Math: Sig. A vs C (p &lt; .0005), B vs C (p = .001), </a:t>
            </a:r>
            <a:br>
              <a:rPr lang="en-US" dirty="0"/>
            </a:br>
            <a:r>
              <a:rPr lang="en-US" dirty="0"/>
              <a:t>Non-sig. A vs B (p = .443). </a:t>
            </a:r>
          </a:p>
        </p:txBody>
      </p:sp>
      <p:pic>
        <p:nvPicPr>
          <p:cNvPr id="3074" name="Picture 2" descr="'Multiple Comparisons' table. One-way MANOVA in SPSS. Includes 'Mean Difference (I-J)', 'Sig.' &amp; '95% Confidence Inter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349" y="1417638"/>
            <a:ext cx="6105302" cy="3647550"/>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476FB063-34ED-9A32-7D67-94AAD66F4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678372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PLOTS</a:t>
            </a:r>
          </a:p>
        </p:txBody>
      </p:sp>
      <p:sp>
        <p:nvSpPr>
          <p:cNvPr id="3" name="Content Placeholder 2"/>
          <p:cNvSpPr>
            <a:spLocks noGrp="1"/>
          </p:cNvSpPr>
          <p:nvPr>
            <p:ph sz="quarter" idx="1"/>
          </p:nvPr>
        </p:nvSpPr>
        <p:spPr>
          <a:xfrm>
            <a:off x="1981200" y="5221383"/>
            <a:ext cx="7467600" cy="1252569"/>
          </a:xfrm>
        </p:spPr>
        <p:txBody>
          <a:bodyPr/>
          <a:lstStyle/>
          <a:p>
            <a:r>
              <a:rPr lang="en-US" dirty="0"/>
              <a:t>MANOVA / MANCOVA @</a:t>
            </a:r>
            <a:r>
              <a:rPr lang="el-GR" dirty="0"/>
              <a:t> </a:t>
            </a:r>
            <a:r>
              <a:rPr lang="en-US" dirty="0"/>
              <a:t>SPSS: </a:t>
            </a:r>
            <a:br>
              <a:rPr lang="en-US" dirty="0"/>
            </a:br>
            <a:r>
              <a:rPr lang="it-IT" u="sng" dirty="0"/>
              <a:t>A</a:t>
            </a:r>
            <a:r>
              <a:rPr lang="it-IT" dirty="0"/>
              <a:t>nalyze </a:t>
            </a:r>
            <a:r>
              <a:rPr lang="it-IT" dirty="0">
                <a:sym typeface="Wingdings" panose="05000000000000000000" pitchFamily="2" charset="2"/>
              </a:rPr>
              <a:t> </a:t>
            </a:r>
            <a:r>
              <a:rPr lang="it-IT" u="sng" dirty="0"/>
              <a:t>G</a:t>
            </a:r>
            <a:r>
              <a:rPr lang="it-IT" dirty="0"/>
              <a:t>eneral Linear Model </a:t>
            </a:r>
            <a:r>
              <a:rPr lang="it-IT" dirty="0">
                <a:sym typeface="Wingdings" panose="05000000000000000000" pitchFamily="2" charset="2"/>
              </a:rPr>
              <a:t></a:t>
            </a:r>
            <a:r>
              <a:rPr lang="it-IT" dirty="0"/>
              <a:t> </a:t>
            </a:r>
            <a:r>
              <a:rPr lang="it-IT" u="sng" dirty="0"/>
              <a:t>M</a:t>
            </a:r>
            <a:r>
              <a:rPr lang="it-IT" dirty="0"/>
              <a:t>ultivariate</a:t>
            </a:r>
            <a:endParaRPr lang="en-US" dirty="0"/>
          </a:p>
        </p:txBody>
      </p:sp>
      <p:pic>
        <p:nvPicPr>
          <p:cNvPr id="4098" name="Picture 2" descr="Plot of the estimated marginal means of 'English_Score' for the one-way MANOVA in SP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632" y="1844825"/>
            <a:ext cx="3744368" cy="29493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lot of the estimated marginal means of 'Maths_Score' for the one-way MANOVA in SP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844825"/>
            <a:ext cx="3925074" cy="3101453"/>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1EB401DC-BF45-E831-AD8A-764EB9B8D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444713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dirty="0"/>
              <a:t>Statistics</a:t>
            </a:r>
            <a:endParaRPr lang="en-GB" dirty="0"/>
          </a:p>
        </p:txBody>
      </p:sp>
      <p:sp>
        <p:nvSpPr>
          <p:cNvPr id="3" name="Subtitle 2"/>
          <p:cNvSpPr>
            <a:spLocks noGrp="1"/>
          </p:cNvSpPr>
          <p:nvPr>
            <p:ph type="subTitle" idx="1"/>
          </p:nvPr>
        </p:nvSpPr>
        <p:spPr>
          <a:xfrm>
            <a:off x="3791744" y="4725144"/>
            <a:ext cx="6172200" cy="1371600"/>
          </a:xfrm>
        </p:spPr>
        <p:txBody>
          <a:bodyPr>
            <a:normAutofit/>
          </a:bodyPr>
          <a:lstStyle/>
          <a:p>
            <a:r>
              <a:rPr lang="en-GB" dirty="0"/>
              <a:t>Non parametric tests</a:t>
            </a:r>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2D45E439-2727-11CD-1558-CE9ACDD27E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130385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Parametric vs. Non-Parametric Analyses: When to Use</a:t>
            </a:r>
            <a:endParaRPr lang="en-GB" dirty="0"/>
          </a:p>
        </p:txBody>
      </p:sp>
      <p:sp>
        <p:nvSpPr>
          <p:cNvPr id="14339" name="Rectangle 3"/>
          <p:cNvSpPr>
            <a:spLocks noGrp="1" noChangeArrowheads="1"/>
          </p:cNvSpPr>
          <p:nvPr>
            <p:ph type="body" idx="1"/>
          </p:nvPr>
        </p:nvSpPr>
        <p:spPr/>
        <p:txBody>
          <a:bodyPr>
            <a:normAutofit lnSpcReduction="10000"/>
          </a:bodyPr>
          <a:lstStyle/>
          <a:p>
            <a:r>
              <a:rPr lang="en-US" b="1" dirty="0"/>
              <a:t>Key Decision:</a:t>
            </a:r>
            <a:r>
              <a:rPr lang="en-US" dirty="0"/>
              <a:t> Incorrect choice can lead to:</a:t>
            </a:r>
          </a:p>
          <a:p>
            <a:pPr lvl="1"/>
            <a:r>
              <a:rPr lang="en-US" dirty="0"/>
              <a:t>Incorrect statistical analysis (violation of assumptions)</a:t>
            </a:r>
          </a:p>
          <a:p>
            <a:pPr lvl="1"/>
            <a:r>
              <a:rPr lang="en-US" dirty="0"/>
              <a:t>Lower statistical power (loss of statistical power)</a:t>
            </a:r>
          </a:p>
          <a:p>
            <a:r>
              <a:rPr lang="en-US" b="1" dirty="0"/>
              <a:t>Parametric Statistics:</a:t>
            </a:r>
            <a:r>
              <a:rPr lang="en-US" dirty="0"/>
              <a:t> Utilize information about the mean and variance.</a:t>
            </a:r>
          </a:p>
          <a:p>
            <a:r>
              <a:rPr lang="en-US" b="1" dirty="0"/>
              <a:t>Non-Parametric Statistics:</a:t>
            </a:r>
            <a:r>
              <a:rPr lang="en-US" dirty="0"/>
              <a:t> Make no assumptions about the data distribution, hence have lower statistical power due to less information used.</a:t>
            </a:r>
          </a:p>
          <a:p>
            <a:pPr lvl="1"/>
            <a:r>
              <a:rPr lang="en-US" b="1" dirty="0"/>
              <a:t>Example:</a:t>
            </a:r>
            <a:r>
              <a:rPr lang="en-US" dirty="0"/>
              <a:t> Parametric correlation uses information about the mean and variance, while non-parametric correlation considers only the sequential position of data pairs (ranks).</a:t>
            </a:r>
          </a:p>
        </p:txBody>
      </p:sp>
      <p:pic>
        <p:nvPicPr>
          <p:cNvPr id="2" name="Εικόνα 1">
            <a:extLst>
              <a:ext uri="{FF2B5EF4-FFF2-40B4-BE49-F238E27FC236}">
                <a16:creationId xmlns:a16="http://schemas.microsoft.com/office/drawing/2014/main" id="{23F4F9C8-9DBC-85E6-03F3-D9A203C8F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428463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vs. Non-Parametric Analyses</a:t>
            </a:r>
            <a:endParaRPr lang="el-GR" dirty="0"/>
          </a:p>
        </p:txBody>
      </p:sp>
      <p:sp>
        <p:nvSpPr>
          <p:cNvPr id="3" name="Content Placeholder 2"/>
          <p:cNvSpPr>
            <a:spLocks noGrp="1"/>
          </p:cNvSpPr>
          <p:nvPr>
            <p:ph sz="quarter" idx="1"/>
          </p:nvPr>
        </p:nvSpPr>
        <p:spPr>
          <a:xfrm>
            <a:off x="1981200" y="1600200"/>
            <a:ext cx="3826768" cy="4873752"/>
          </a:xfrm>
        </p:spPr>
        <p:txBody>
          <a:bodyPr>
            <a:normAutofit/>
          </a:bodyPr>
          <a:lstStyle/>
          <a:p>
            <a:pPr>
              <a:buNone/>
            </a:pPr>
            <a:r>
              <a:rPr lang="en-US" b="1" dirty="0"/>
              <a:t>Parametric</a:t>
            </a:r>
            <a:r>
              <a:rPr lang="en-US" dirty="0"/>
              <a:t>:</a:t>
            </a:r>
          </a:p>
          <a:p>
            <a:r>
              <a:rPr lang="en-US" dirty="0"/>
              <a:t>Data in Numeric Scores (Interval/Ratio Scale)</a:t>
            </a:r>
          </a:p>
          <a:p>
            <a:pPr marL="0" indent="0">
              <a:buNone/>
            </a:pPr>
            <a:endParaRPr lang="en-US" dirty="0"/>
          </a:p>
          <a:p>
            <a:r>
              <a:rPr lang="en-US" dirty="0"/>
              <a:t>Use of Means &amp; Variance</a:t>
            </a:r>
          </a:p>
          <a:p>
            <a:endParaRPr lang="en-US" dirty="0"/>
          </a:p>
          <a:p>
            <a:r>
              <a:rPr lang="en-US" dirty="0"/>
              <a:t>Involves assumptions about the population distribution's shape.</a:t>
            </a:r>
            <a:endParaRPr lang="el-GR" dirty="0"/>
          </a:p>
        </p:txBody>
      </p:sp>
      <p:sp>
        <p:nvSpPr>
          <p:cNvPr id="5" name="Content Placeholder 2"/>
          <p:cNvSpPr txBox="1">
            <a:spLocks/>
          </p:cNvSpPr>
          <p:nvPr/>
        </p:nvSpPr>
        <p:spPr>
          <a:xfrm>
            <a:off x="6085656" y="1579584"/>
            <a:ext cx="3898776" cy="4873752"/>
          </a:xfrm>
          <a:prstGeom prst="rect">
            <a:avLst/>
          </a:prstGeom>
        </p:spPr>
        <p:txBody>
          <a:bodyPr vert="horz">
            <a:normAutofit/>
          </a:bodyPr>
          <a:lstStyle/>
          <a:p>
            <a:pPr marL="274320" indent="-274320">
              <a:spcBef>
                <a:spcPts val="600"/>
              </a:spcBef>
              <a:buClr>
                <a:schemeClr val="accent1"/>
              </a:buClr>
              <a:buSzPct val="70000"/>
              <a:defRPr/>
            </a:pPr>
            <a:r>
              <a:rPr lang="en-US" sz="2400" b="1" dirty="0"/>
              <a:t>Non-parametric</a:t>
            </a:r>
            <a:r>
              <a:rPr lang="en-US" sz="2400" dirty="0"/>
              <a:t>:</a:t>
            </a:r>
          </a:p>
          <a:p>
            <a:pPr marL="274320" indent="-274320">
              <a:spcBef>
                <a:spcPts val="600"/>
              </a:spcBef>
              <a:buClr>
                <a:schemeClr val="accent1"/>
              </a:buClr>
              <a:buSzPct val="70000"/>
              <a:buFont typeface="Wingdings"/>
              <a:buChar char=""/>
            </a:pPr>
            <a:r>
              <a:rPr lang="en-US" sz="2400" dirty="0"/>
              <a:t>Data in Categories or Hierarchical Order (Nominal/Ordinal Scale)</a:t>
            </a:r>
          </a:p>
          <a:p>
            <a:pPr marL="274320" indent="-274320">
              <a:spcBef>
                <a:spcPts val="600"/>
              </a:spcBef>
              <a:buClr>
                <a:schemeClr val="accent1"/>
              </a:buClr>
              <a:buSzPct val="70000"/>
              <a:buFont typeface="Wingdings"/>
              <a:buChar char=""/>
            </a:pPr>
            <a:endParaRPr lang="en-US" sz="2400" dirty="0"/>
          </a:p>
          <a:p>
            <a:pPr marL="274320" indent="-274320">
              <a:spcBef>
                <a:spcPts val="600"/>
              </a:spcBef>
              <a:buClr>
                <a:schemeClr val="accent1"/>
              </a:buClr>
              <a:buSzPct val="70000"/>
              <a:buFont typeface="Wingdings"/>
              <a:buChar char=""/>
            </a:pPr>
            <a:r>
              <a:rPr lang="en-US" sz="2400" dirty="0"/>
              <a:t>Use of Frequencies</a:t>
            </a:r>
          </a:p>
          <a:p>
            <a:pPr marL="274320" indent="-274320">
              <a:spcBef>
                <a:spcPts val="600"/>
              </a:spcBef>
              <a:buClr>
                <a:schemeClr val="accent1"/>
              </a:buClr>
              <a:buSzPct val="70000"/>
              <a:buFont typeface="Wingdings"/>
              <a:buChar char=""/>
            </a:pPr>
            <a:endParaRPr lang="en-US" sz="2400" dirty="0"/>
          </a:p>
          <a:p>
            <a:pPr marL="274320" indent="-274320">
              <a:spcBef>
                <a:spcPts val="600"/>
              </a:spcBef>
              <a:buClr>
                <a:schemeClr val="accent1"/>
              </a:buClr>
              <a:buSzPct val="70000"/>
              <a:buFont typeface="Wingdings"/>
              <a:buChar char=""/>
            </a:pPr>
            <a:r>
              <a:rPr lang="en-US" sz="2400" dirty="0"/>
              <a:t>Doesn't assume any specific population distribution shape.</a:t>
            </a:r>
            <a:endParaRPr lang="el-GR" sz="2400" dirty="0"/>
          </a:p>
        </p:txBody>
      </p:sp>
      <p:pic>
        <p:nvPicPr>
          <p:cNvPr id="4" name="Εικόνα 3">
            <a:extLst>
              <a:ext uri="{FF2B5EF4-FFF2-40B4-BE49-F238E27FC236}">
                <a16:creationId xmlns:a16="http://schemas.microsoft.com/office/drawing/2014/main" id="{B5B685DE-239E-724B-64C0-402665C0B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994122"/>
          </a:xfrm>
        </p:spPr>
        <p:txBody>
          <a:bodyPr>
            <a:normAutofit fontScale="90000"/>
          </a:bodyPr>
          <a:lstStyle/>
          <a:p>
            <a:r>
              <a:rPr lang="en-US" dirty="0"/>
              <a:t>Assumptions of Parametric &amp; Non-Parametric Distributions</a:t>
            </a:r>
          </a:p>
        </p:txBody>
      </p:sp>
      <p:sp>
        <p:nvSpPr>
          <p:cNvPr id="3" name="Content Placeholder 2"/>
          <p:cNvSpPr>
            <a:spLocks noGrp="1"/>
          </p:cNvSpPr>
          <p:nvPr>
            <p:ph sz="quarter" idx="1"/>
          </p:nvPr>
        </p:nvSpPr>
        <p:spPr/>
        <p:txBody>
          <a:bodyPr>
            <a:normAutofit/>
          </a:bodyPr>
          <a:lstStyle/>
          <a:p>
            <a:r>
              <a:rPr lang="en-US" b="1" dirty="0"/>
              <a:t>Assumptions of Parametric Distribution:</a:t>
            </a:r>
            <a:endParaRPr lang="en-US" dirty="0"/>
          </a:p>
          <a:p>
            <a:pPr lvl="1"/>
            <a:r>
              <a:rPr lang="en-US" dirty="0"/>
              <a:t>Independence of measurements.</a:t>
            </a:r>
          </a:p>
          <a:p>
            <a:pPr lvl="1"/>
            <a:r>
              <a:rPr lang="en-US" dirty="0"/>
              <a:t>Measurements are derived from a population following a normal distribution.</a:t>
            </a:r>
          </a:p>
          <a:p>
            <a:pPr lvl="1"/>
            <a:r>
              <a:rPr lang="en-US" dirty="0"/>
              <a:t>Populations (e.g., in comparing 2 groups or 2 experimental conditions) have equal variances (homogeneity of variance assumption).</a:t>
            </a:r>
          </a:p>
          <a:p>
            <a:pPr lvl="1"/>
            <a:endParaRPr lang="en-US" dirty="0"/>
          </a:p>
          <a:p>
            <a:r>
              <a:rPr lang="en-US" b="1" dirty="0"/>
              <a:t>Assumptions of Non-Parametric Distribution:</a:t>
            </a:r>
            <a:endParaRPr lang="en-US" dirty="0"/>
          </a:p>
          <a:p>
            <a:pPr lvl="1"/>
            <a:r>
              <a:rPr lang="en-US" dirty="0"/>
              <a:t>Independence of measurements.</a:t>
            </a:r>
          </a:p>
          <a:p>
            <a:pPr lvl="1"/>
            <a:r>
              <a:rPr lang="en-US" dirty="0"/>
              <a:t>The variable of interest has some form of continuity (can be ranked or ordered).</a:t>
            </a:r>
          </a:p>
        </p:txBody>
      </p:sp>
      <p:pic>
        <p:nvPicPr>
          <p:cNvPr id="4" name="Εικόνα 3">
            <a:extLst>
              <a:ext uri="{FF2B5EF4-FFF2-40B4-BE49-F238E27FC236}">
                <a16:creationId xmlns:a16="http://schemas.microsoft.com/office/drawing/2014/main" id="{5D18CCAF-7A99-032D-74B6-1E21B9F61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133834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Paranetric</a:t>
            </a:r>
            <a:r>
              <a:rPr lang="en-GB" dirty="0"/>
              <a:t> </a:t>
            </a:r>
            <a:r>
              <a:rPr lang="en-US" dirty="0"/>
              <a:t>vs. Non-Parametric Analyses</a:t>
            </a:r>
            <a:endParaRPr lang="el-GR" dirty="0"/>
          </a:p>
        </p:txBody>
      </p:sp>
      <p:sp>
        <p:nvSpPr>
          <p:cNvPr id="3" name="Content Placeholder 2"/>
          <p:cNvSpPr>
            <a:spLocks noGrp="1"/>
          </p:cNvSpPr>
          <p:nvPr>
            <p:ph sz="quarter" idx="1"/>
          </p:nvPr>
        </p:nvSpPr>
        <p:spPr/>
        <p:txBody>
          <a:bodyPr/>
          <a:lstStyle/>
          <a:p>
            <a:endParaRPr lang="en-US"/>
          </a:p>
        </p:txBody>
      </p:sp>
      <p:graphicFrame>
        <p:nvGraphicFramePr>
          <p:cNvPr id="6" name="Content Placeholder 4"/>
          <p:cNvGraphicFramePr>
            <a:graphicFrameLocks/>
          </p:cNvGraphicFramePr>
          <p:nvPr/>
        </p:nvGraphicFramePr>
        <p:xfrm>
          <a:off x="1981200" y="1600200"/>
          <a:ext cx="7715200" cy="3949080"/>
        </p:xfrm>
        <a:graphic>
          <a:graphicData uri="http://schemas.openxmlformats.org/drawingml/2006/table">
            <a:tbl>
              <a:tblPr firstRow="1" bandRow="1">
                <a:tableStyleId>{5C22544A-7EE6-4342-B048-85BDC9FD1C3A}</a:tableStyleId>
              </a:tblPr>
              <a:tblGrid>
                <a:gridCol w="3682752">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748680">
                <a:tc>
                  <a:txBody>
                    <a:bodyPr/>
                    <a:lstStyle/>
                    <a:p>
                      <a:pPr algn="ctr"/>
                      <a:r>
                        <a:rPr kumimoji="0" lang="en-US" sz="1800" b="1" kern="1200" baseline="0" dirty="0">
                          <a:solidFill>
                            <a:srgbClr val="0033CD"/>
                          </a:solidFill>
                          <a:latin typeface="Helvetica-Bold"/>
                          <a:ea typeface="+mn-ea"/>
                          <a:cs typeface="+mn-cs"/>
                        </a:rPr>
                        <a:t>Parametric method</a:t>
                      </a:r>
                      <a:endParaRPr kumimoji="0" lang="el-GR" sz="1800" b="1" kern="1200" baseline="0" dirty="0">
                        <a:solidFill>
                          <a:srgbClr val="0033CD"/>
                        </a:solidFill>
                        <a:latin typeface="Helvetica-Bold"/>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kern="1200" baseline="0" noProof="0" dirty="0">
                          <a:solidFill>
                            <a:srgbClr val="0033CD"/>
                          </a:solidFill>
                          <a:latin typeface="Helvetica-Bold"/>
                          <a:ea typeface="+mn-ea"/>
                          <a:cs typeface="+mn-cs"/>
                        </a:rPr>
                        <a:t>Equivalent Non-Parametric</a:t>
                      </a:r>
                    </a:p>
                  </a:txBody>
                  <a:tcPr/>
                </a:tc>
                <a:extLst>
                  <a:ext uri="{0D108BD9-81ED-4DB2-BD59-A6C34878D82A}">
                    <a16:rowId xmlns:a16="http://schemas.microsoft.com/office/drawing/2014/main" val="10000"/>
                  </a:ext>
                </a:extLst>
              </a:tr>
              <a:tr h="370840">
                <a:tc>
                  <a:txBody>
                    <a:bodyPr/>
                    <a:lstStyle/>
                    <a:p>
                      <a:pPr algn="ctr"/>
                      <a:r>
                        <a:rPr lang="en-US" sz="2000" baseline="0" dirty="0">
                          <a:solidFill>
                            <a:srgbClr val="000000"/>
                          </a:solidFill>
                          <a:latin typeface="Helvetica"/>
                        </a:rPr>
                        <a:t>One sample t-test</a:t>
                      </a:r>
                      <a:r>
                        <a:rPr lang="el-GR" sz="2000" baseline="0" dirty="0">
                          <a:solidFill>
                            <a:srgbClr val="000000"/>
                          </a:solidFill>
                          <a:latin typeface="Helvetica"/>
                        </a:rPr>
                        <a:t> </a:t>
                      </a:r>
                      <a:endParaRPr lang="en-US" sz="2000" baseline="0" dirty="0">
                        <a:solidFill>
                          <a:srgbClr val="000000"/>
                        </a:solidFill>
                        <a:latin typeface="Helvetica"/>
                      </a:endParaRPr>
                    </a:p>
                  </a:txBody>
                  <a:tcPr/>
                </a:tc>
                <a:tc>
                  <a:txBody>
                    <a:bodyPr/>
                    <a:lstStyle/>
                    <a:p>
                      <a:pPr algn="ctr"/>
                      <a:r>
                        <a:rPr lang="en-US" sz="2000" baseline="0" dirty="0">
                          <a:solidFill>
                            <a:srgbClr val="000000"/>
                          </a:solidFill>
                          <a:latin typeface="Helvetica"/>
                        </a:rPr>
                        <a:t>Chi-square test </a:t>
                      </a:r>
                      <a:r>
                        <a:rPr lang="el-GR" sz="2000" baseline="0" dirty="0">
                          <a:solidFill>
                            <a:srgbClr val="000000"/>
                          </a:solidFill>
                          <a:latin typeface="Helvetica"/>
                        </a:rPr>
                        <a:t>(</a:t>
                      </a:r>
                      <a:r>
                        <a:rPr lang="en-US" sz="2000" baseline="0" dirty="0">
                          <a:solidFill>
                            <a:srgbClr val="000000"/>
                          </a:solidFill>
                          <a:latin typeface="Helvetica"/>
                        </a:rPr>
                        <a:t>test of good fit</a:t>
                      </a:r>
                      <a:r>
                        <a:rPr lang="el-GR" sz="2000" baseline="0" dirty="0">
                          <a:solidFill>
                            <a:srgbClr val="000000"/>
                          </a:solidFill>
                          <a:latin typeface="Helvetica"/>
                        </a:rPr>
                        <a:t>)</a:t>
                      </a:r>
                      <a:endParaRPr lang="el-GR" sz="2000" dirty="0"/>
                    </a:p>
                  </a:txBody>
                  <a:tcPr/>
                </a:tc>
                <a:extLst>
                  <a:ext uri="{0D108BD9-81ED-4DB2-BD59-A6C34878D82A}">
                    <a16:rowId xmlns:a16="http://schemas.microsoft.com/office/drawing/2014/main" val="10001"/>
                  </a:ext>
                </a:extLst>
              </a:tr>
              <a:tr h="370840">
                <a:tc>
                  <a:txBody>
                    <a:bodyPr/>
                    <a:lstStyle/>
                    <a:p>
                      <a:pPr algn="ctr"/>
                      <a:r>
                        <a:rPr lang="en-US" sz="2000" baseline="0" dirty="0">
                          <a:solidFill>
                            <a:srgbClr val="000000"/>
                          </a:solidFill>
                          <a:latin typeface="Helvetica"/>
                        </a:rPr>
                        <a:t>t-test</a:t>
                      </a:r>
                      <a:r>
                        <a:rPr lang="el-GR" sz="2000" baseline="0" dirty="0">
                          <a:solidFill>
                            <a:srgbClr val="000000"/>
                          </a:solidFill>
                          <a:latin typeface="Helvetica"/>
                        </a:rPr>
                        <a:t> </a:t>
                      </a:r>
                      <a:r>
                        <a:rPr lang="en-US" sz="2000" baseline="0" dirty="0">
                          <a:solidFill>
                            <a:srgbClr val="000000"/>
                          </a:solidFill>
                          <a:latin typeface="Helvetica"/>
                        </a:rPr>
                        <a:t>independent measures</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latin typeface="Helvetica"/>
                        </a:rPr>
                        <a:t>Mann-Whitney’s U test</a:t>
                      </a:r>
                    </a:p>
                    <a:p>
                      <a:pPr algn="ctr"/>
                      <a:endParaRPr lang="el-GR" sz="2000" dirty="0"/>
                    </a:p>
                  </a:txBody>
                  <a:tcPr/>
                </a:tc>
                <a:extLst>
                  <a:ext uri="{0D108BD9-81ED-4DB2-BD59-A6C34878D82A}">
                    <a16:rowId xmlns:a16="http://schemas.microsoft.com/office/drawing/2014/main" val="10002"/>
                  </a:ext>
                </a:extLst>
              </a:tr>
              <a:tr h="370840">
                <a:tc>
                  <a:txBody>
                    <a:bodyPr/>
                    <a:lstStyle/>
                    <a:p>
                      <a:pPr algn="ctr"/>
                      <a:r>
                        <a:rPr lang="en-US" sz="2000" baseline="0" dirty="0">
                          <a:solidFill>
                            <a:srgbClr val="000000"/>
                          </a:solidFill>
                          <a:latin typeface="Helvetica"/>
                        </a:rPr>
                        <a:t>t-test</a:t>
                      </a:r>
                      <a:r>
                        <a:rPr lang="el-GR" sz="2000" baseline="0" dirty="0">
                          <a:solidFill>
                            <a:srgbClr val="000000"/>
                          </a:solidFill>
                          <a:latin typeface="Helvetica"/>
                        </a:rPr>
                        <a:t> </a:t>
                      </a:r>
                      <a:r>
                        <a:rPr lang="en-US" sz="2000" baseline="0" dirty="0">
                          <a:solidFill>
                            <a:srgbClr val="000000"/>
                          </a:solidFill>
                          <a:latin typeface="Helvetica"/>
                        </a:rPr>
                        <a:t>repeated measures</a:t>
                      </a:r>
                    </a:p>
                    <a:p>
                      <a:pPr algn="ctr"/>
                      <a:endParaRPr lang="el-GR" sz="2000" dirty="0"/>
                    </a:p>
                  </a:txBody>
                  <a:tcPr/>
                </a:tc>
                <a:tc>
                  <a:txBody>
                    <a:bodyPr/>
                    <a:lstStyle/>
                    <a:p>
                      <a:pPr algn="ctr"/>
                      <a:r>
                        <a:rPr lang="en-US" sz="2000" baseline="0" dirty="0">
                          <a:solidFill>
                            <a:srgbClr val="000000"/>
                          </a:solidFill>
                          <a:latin typeface="Helvetica"/>
                        </a:rPr>
                        <a:t>Wilcoxon’s Signed Rank Test</a:t>
                      </a:r>
                      <a:endParaRPr lang="el-GR" sz="2000" dirty="0"/>
                    </a:p>
                  </a:txBody>
                  <a:tcP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latin typeface="Helvetica"/>
                        </a:rPr>
                        <a:t>One-way ANOVA,</a:t>
                      </a:r>
                      <a:r>
                        <a:rPr lang="el-GR" sz="2000" baseline="0" dirty="0">
                          <a:solidFill>
                            <a:srgbClr val="000000"/>
                          </a:solidFill>
                          <a:latin typeface="Helvetica"/>
                        </a:rPr>
                        <a:t> </a:t>
                      </a:r>
                      <a:r>
                        <a:rPr lang="en-US" sz="2000" baseline="0" dirty="0">
                          <a:solidFill>
                            <a:srgbClr val="000000"/>
                          </a:solidFill>
                          <a:latin typeface="Helvetica"/>
                        </a:rPr>
                        <a:t>independent measures</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err="1">
                          <a:solidFill>
                            <a:srgbClr val="000000"/>
                          </a:solidFill>
                          <a:latin typeface="Helvetica"/>
                        </a:rPr>
                        <a:t>Kruskal</a:t>
                      </a:r>
                      <a:r>
                        <a:rPr lang="en-US" sz="2000" baseline="0" dirty="0">
                          <a:solidFill>
                            <a:srgbClr val="000000"/>
                          </a:solidFill>
                          <a:latin typeface="Helvetica"/>
                        </a:rPr>
                        <a:t>-Wallis test</a:t>
                      </a:r>
                    </a:p>
                  </a:txBody>
                  <a:tcPr/>
                </a:tc>
                <a:extLst>
                  <a:ext uri="{0D108BD9-81ED-4DB2-BD59-A6C34878D82A}">
                    <a16:rowId xmlns:a16="http://schemas.microsoft.com/office/drawing/2014/main" val="100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latin typeface="Helvetica"/>
                        </a:rPr>
                        <a:t>One-way ANOVA,</a:t>
                      </a:r>
                      <a:r>
                        <a:rPr lang="el-GR" sz="2000" baseline="0" dirty="0">
                          <a:solidFill>
                            <a:srgbClr val="000000"/>
                          </a:solidFill>
                          <a:latin typeface="Helvetica"/>
                        </a:rPr>
                        <a:t> </a:t>
                      </a:r>
                      <a:r>
                        <a:rPr lang="en-US" sz="2000" baseline="0" dirty="0">
                          <a:solidFill>
                            <a:srgbClr val="000000"/>
                          </a:solidFill>
                          <a:latin typeface="Helvetica"/>
                        </a:rPr>
                        <a:t>repeated measures</a:t>
                      </a:r>
                      <a:endParaRPr lang="el-G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latin typeface="Helvetica"/>
                        </a:rPr>
                        <a:t>Friedman test</a:t>
                      </a:r>
                      <a:endParaRPr lang="el-GR" sz="2000" dirty="0"/>
                    </a:p>
                    <a:p>
                      <a:pPr algn="ctr"/>
                      <a:endParaRPr lang="el-GR" sz="2000" dirty="0"/>
                    </a:p>
                  </a:txBody>
                  <a:tcPr/>
                </a:tc>
                <a:extLst>
                  <a:ext uri="{0D108BD9-81ED-4DB2-BD59-A6C34878D82A}">
                    <a16:rowId xmlns:a16="http://schemas.microsoft.com/office/drawing/2014/main" val="10005"/>
                  </a:ext>
                </a:extLst>
              </a:tr>
            </a:tbl>
          </a:graphicData>
        </a:graphic>
      </p:graphicFrame>
      <p:pic>
        <p:nvPicPr>
          <p:cNvPr id="4" name="Εικόνα 3">
            <a:extLst>
              <a:ext uri="{FF2B5EF4-FFF2-40B4-BE49-F238E27FC236}">
                <a16:creationId xmlns:a16="http://schemas.microsoft.com/office/drawing/2014/main" id="{EFD128EA-428D-2D40-B0A1-0F9FD353CA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Parametric vs. Non-Parametric Analyses: When to Use</a:t>
            </a:r>
            <a:endParaRPr lang="en-GB" dirty="0"/>
          </a:p>
        </p:txBody>
      </p:sp>
      <p:sp>
        <p:nvSpPr>
          <p:cNvPr id="14339" name="Rectangle 3"/>
          <p:cNvSpPr>
            <a:spLocks noGrp="1" noChangeArrowheads="1"/>
          </p:cNvSpPr>
          <p:nvPr>
            <p:ph type="body" idx="1"/>
          </p:nvPr>
        </p:nvSpPr>
        <p:spPr/>
        <p:txBody>
          <a:bodyPr>
            <a:normAutofit/>
          </a:bodyPr>
          <a:lstStyle/>
          <a:p>
            <a:r>
              <a:rPr lang="en-US" dirty="0"/>
              <a:t>We have already discussed the basic differences between parametric and non-parametric analyses. </a:t>
            </a:r>
          </a:p>
          <a:p>
            <a:pPr lvl="1"/>
            <a:r>
              <a:rPr lang="en-US" sz="2500" dirty="0"/>
              <a:t>Parametric analyses use information about the mean and variance, whereas non-parametric statistics make no assumptions about the data distribution, leading to lower statistical power due to the utilization of fewer pieces of information.</a:t>
            </a:r>
          </a:p>
          <a:p>
            <a:endParaRPr lang="en-US" dirty="0"/>
          </a:p>
          <a:p>
            <a:r>
              <a:rPr lang="en-US" dirty="0"/>
              <a:t>This emphasizes the importance of descriptive analysis of our data, especially checking for the normality of the distribution. This can be verified in various ways using software like SPSS…</a:t>
            </a:r>
            <a:endParaRPr lang="el-GR" dirty="0"/>
          </a:p>
        </p:txBody>
      </p:sp>
      <p:pic>
        <p:nvPicPr>
          <p:cNvPr id="2" name="Εικόνα 1">
            <a:extLst>
              <a:ext uri="{FF2B5EF4-FFF2-40B4-BE49-F238E27FC236}">
                <a16:creationId xmlns:a16="http://schemas.microsoft.com/office/drawing/2014/main" id="{FA00370A-FE34-9F5B-F7F1-F68F8229F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6668990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7859216" cy="1143000"/>
          </a:xfrm>
        </p:spPr>
        <p:txBody>
          <a:bodyPr>
            <a:normAutofit/>
          </a:bodyPr>
          <a:lstStyle/>
          <a:p>
            <a:r>
              <a:rPr lang="en-GB" sz="4000" dirty="0"/>
              <a:t>Checking For Normal Distribution</a:t>
            </a:r>
          </a:p>
        </p:txBody>
      </p:sp>
      <p:sp>
        <p:nvSpPr>
          <p:cNvPr id="16387" name="Rectangle 3"/>
          <p:cNvSpPr>
            <a:spLocks noGrp="1" noChangeArrowheads="1"/>
          </p:cNvSpPr>
          <p:nvPr>
            <p:ph type="body" idx="1"/>
          </p:nvPr>
        </p:nvSpPr>
        <p:spPr>
          <a:xfrm>
            <a:off x="1981200" y="3847058"/>
            <a:ext cx="7848872" cy="2736304"/>
          </a:xfrm>
        </p:spPr>
        <p:txBody>
          <a:bodyPr>
            <a:normAutofit fontScale="92500" lnSpcReduction="20000"/>
          </a:bodyPr>
          <a:lstStyle/>
          <a:p>
            <a:pPr lvl="1">
              <a:buNone/>
            </a:pPr>
            <a:r>
              <a:rPr lang="en-US" dirty="0"/>
              <a:t>Visual Inspection Using Histograms!</a:t>
            </a:r>
          </a:p>
          <a:p>
            <a:pPr lvl="1">
              <a:buNone/>
            </a:pPr>
            <a:endParaRPr lang="en-US" b="1" dirty="0"/>
          </a:p>
          <a:p>
            <a:pPr lvl="1">
              <a:buNone/>
            </a:pPr>
            <a:r>
              <a:rPr lang="en-US" b="1" dirty="0"/>
              <a:t>Disadvantages</a:t>
            </a:r>
            <a:r>
              <a:rPr lang="en-US" dirty="0"/>
              <a:t>:</a:t>
            </a:r>
          </a:p>
          <a:p>
            <a:pPr lvl="1"/>
            <a:r>
              <a:rPr lang="en-US" dirty="0"/>
              <a:t>The sample distribution might not be representative of the population.</a:t>
            </a:r>
          </a:p>
          <a:p>
            <a:pPr lvl="1"/>
            <a:r>
              <a:rPr lang="en-US" dirty="0"/>
              <a:t>It's challenging to have a clear picture of the distribution for N&lt;30.</a:t>
            </a:r>
          </a:p>
          <a:p>
            <a:pPr lvl="1"/>
            <a:r>
              <a:rPr lang="en-US" dirty="0"/>
              <a:t>Subjectivity! How much deviation from normality is significant?</a:t>
            </a:r>
          </a:p>
        </p:txBody>
      </p:sp>
      <p:pic>
        <p:nvPicPr>
          <p:cNvPr id="2051" name="Picture 3"/>
          <p:cNvPicPr>
            <a:picLocks noChangeAspect="1" noChangeArrowheads="1"/>
          </p:cNvPicPr>
          <p:nvPr/>
        </p:nvPicPr>
        <p:blipFill>
          <a:blip r:embed="rId3" cstate="print"/>
          <a:srcRect/>
          <a:stretch>
            <a:fillRect/>
          </a:stretch>
        </p:blipFill>
        <p:spPr bwMode="auto">
          <a:xfrm>
            <a:off x="2740842" y="1277774"/>
            <a:ext cx="5517900" cy="2364814"/>
          </a:xfrm>
          <a:prstGeom prst="rect">
            <a:avLst/>
          </a:prstGeom>
          <a:noFill/>
          <a:ln w="9525">
            <a:noFill/>
            <a:miter lim="800000"/>
            <a:headEnd/>
            <a:tailEnd/>
          </a:ln>
        </p:spPr>
      </p:pic>
      <p:pic>
        <p:nvPicPr>
          <p:cNvPr id="2" name="Εικόνα 1">
            <a:extLst>
              <a:ext uri="{FF2B5EF4-FFF2-40B4-BE49-F238E27FC236}">
                <a16:creationId xmlns:a16="http://schemas.microsoft.com/office/drawing/2014/main" id="{FB8EB03F-ACDA-1394-91A9-25CAE4034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122457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7859216" cy="1143000"/>
          </a:xfrm>
        </p:spPr>
        <p:txBody>
          <a:bodyPr>
            <a:normAutofit/>
          </a:bodyPr>
          <a:lstStyle/>
          <a:p>
            <a:r>
              <a:rPr lang="en-GB" sz="4000" dirty="0"/>
              <a:t>Checking For Normal Distribution</a:t>
            </a:r>
          </a:p>
        </p:txBody>
      </p:sp>
      <p:sp>
        <p:nvSpPr>
          <p:cNvPr id="16387" name="Rectangle 3"/>
          <p:cNvSpPr>
            <a:spLocks noGrp="1" noChangeArrowheads="1"/>
          </p:cNvSpPr>
          <p:nvPr>
            <p:ph type="body" idx="1"/>
          </p:nvPr>
        </p:nvSpPr>
        <p:spPr>
          <a:xfrm>
            <a:off x="1847528" y="3429000"/>
            <a:ext cx="4536504" cy="3168352"/>
          </a:xfrm>
        </p:spPr>
        <p:txBody>
          <a:bodyPr>
            <a:normAutofit fontScale="85000" lnSpcReduction="20000"/>
          </a:bodyPr>
          <a:lstStyle/>
          <a:p>
            <a:pPr lvl="1">
              <a:buNone/>
            </a:pPr>
            <a:r>
              <a:rPr lang="en-GB" dirty="0"/>
              <a:t>Easy Distribution Check Method in SPSS Frequency Table:</a:t>
            </a:r>
          </a:p>
          <a:p>
            <a:pPr lvl="1">
              <a:buNone/>
            </a:pPr>
            <a:r>
              <a:rPr lang="en-GB" dirty="0"/>
              <a:t>Symmetry (skewness ≈ 1), Kurtosis (kurtosis ≈ 1) </a:t>
            </a:r>
            <a:r>
              <a:rPr lang="en-GB" dirty="0">
                <a:sym typeface="Wingdings" panose="05000000000000000000" pitchFamily="2" charset="2"/>
              </a:rPr>
              <a:t> </a:t>
            </a:r>
            <a:r>
              <a:rPr lang="en-GB" dirty="0"/>
              <a:t> Distribution Spread</a:t>
            </a:r>
          </a:p>
          <a:p>
            <a:pPr lvl="1">
              <a:buNone/>
            </a:pPr>
            <a:endParaRPr lang="en-GB" dirty="0"/>
          </a:p>
          <a:p>
            <a:pPr lvl="1">
              <a:buNone/>
            </a:pPr>
            <a:r>
              <a:rPr lang="en-GB" dirty="0"/>
              <a:t>It can also be assessed through statistical tests (e.g., Kolmogorov-Smirnov, Shapiro-Wilks).</a:t>
            </a:r>
          </a:p>
          <a:p>
            <a:pPr lvl="1">
              <a:buNone/>
            </a:pPr>
            <a:r>
              <a:rPr lang="en-GB" dirty="0"/>
              <a:t>Caution: Statistical power for these tests also depends on the sample size.</a:t>
            </a:r>
          </a:p>
        </p:txBody>
      </p:sp>
      <p:pic>
        <p:nvPicPr>
          <p:cNvPr id="1026" name="Picture 2"/>
          <p:cNvPicPr>
            <a:picLocks noChangeAspect="1" noChangeArrowheads="1"/>
          </p:cNvPicPr>
          <p:nvPr/>
        </p:nvPicPr>
        <p:blipFill>
          <a:blip r:embed="rId3" cstate="print"/>
          <a:srcRect/>
          <a:stretch>
            <a:fillRect/>
          </a:stretch>
        </p:blipFill>
        <p:spPr bwMode="auto">
          <a:xfrm>
            <a:off x="1983968" y="1340769"/>
            <a:ext cx="3247937" cy="2057027"/>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6168009" y="1449184"/>
            <a:ext cx="4163193" cy="3491984"/>
          </a:xfrm>
          <a:prstGeom prst="rect">
            <a:avLst/>
          </a:prstGeom>
          <a:noFill/>
          <a:ln w="9525">
            <a:noFill/>
            <a:miter lim="800000"/>
            <a:headEnd/>
            <a:tailEnd/>
          </a:ln>
        </p:spPr>
      </p:pic>
      <p:sp>
        <p:nvSpPr>
          <p:cNvPr id="6" name="TextBox 5"/>
          <p:cNvSpPr txBox="1"/>
          <p:nvPr/>
        </p:nvSpPr>
        <p:spPr>
          <a:xfrm>
            <a:off x="6600056" y="5301209"/>
            <a:ext cx="259228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Andy Field: Discovering Statistics Using SPSS</a:t>
            </a:r>
            <a:endParaRPr lang="el-GR" dirty="0"/>
          </a:p>
        </p:txBody>
      </p:sp>
      <p:pic>
        <p:nvPicPr>
          <p:cNvPr id="2" name="Εικόνα 1">
            <a:extLst>
              <a:ext uri="{FF2B5EF4-FFF2-40B4-BE49-F238E27FC236}">
                <a16:creationId xmlns:a16="http://schemas.microsoft.com/office/drawing/2014/main" id="{E08DA83A-4C52-3B8B-8060-24961B5F3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9737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Sampling and noise</a:t>
            </a:r>
            <a:endParaRPr lang="en-GB" dirty="0"/>
          </a:p>
        </p:txBody>
      </p:sp>
      <p:sp>
        <p:nvSpPr>
          <p:cNvPr id="3" name="Content Placeholder 2"/>
          <p:cNvSpPr>
            <a:spLocks noGrp="1"/>
          </p:cNvSpPr>
          <p:nvPr>
            <p:ph sz="quarter" idx="1"/>
          </p:nvPr>
        </p:nvSpPr>
        <p:spPr/>
        <p:txBody>
          <a:bodyPr>
            <a:normAutofit fontScale="77500" lnSpcReduction="20000"/>
          </a:bodyPr>
          <a:lstStyle/>
          <a:p>
            <a:r>
              <a:rPr lang="en-GB" b="1" dirty="0" err="1">
                <a:sym typeface="Wingdings" pitchFamily="2" charset="2"/>
              </a:rPr>
              <a:t>Random </a:t>
            </a:r>
            <a:r>
              <a:rPr lang="en-GB" b="1" dirty="0">
                <a:sym typeface="Wingdings" pitchFamily="2" charset="2"/>
              </a:rPr>
              <a:t>sampling error</a:t>
            </a:r>
            <a:r>
              <a:rPr lang="en-GB" dirty="0">
                <a:sym typeface="Wingdings" pitchFamily="2" charset="2"/>
              </a:rPr>
              <a:t>: sampling inevitably leads to a difference between our measurement and the actual measurement of the population</a:t>
            </a:r>
            <a:r>
              <a:rPr lang="el-GR" dirty="0">
                <a:sym typeface="Wingdings" pitchFamily="2" charset="2"/>
              </a:rPr>
              <a:t>. It depends on</a:t>
            </a:r>
            <a:endParaRPr lang="en-GB" dirty="0">
              <a:sym typeface="Wingdings" pitchFamily="2" charset="2"/>
            </a:endParaRPr>
          </a:p>
          <a:p>
            <a:pPr lvl="1"/>
            <a:r>
              <a:rPr lang="el-GR" dirty="0">
                <a:sym typeface="Wingdings" pitchFamily="2" charset="2"/>
              </a:rPr>
              <a:t>The </a:t>
            </a:r>
            <a:r>
              <a:rPr lang="en-GB" dirty="0" err="1">
                <a:sym typeface="Wingdings" pitchFamily="2" charset="2"/>
              </a:rPr>
              <a:t>degree of precision of </a:t>
            </a:r>
            <a:r>
              <a:rPr lang="en-GB" dirty="0">
                <a:sym typeface="Wingdings" pitchFamily="2" charset="2"/>
              </a:rPr>
              <a:t>the sampling we wish to have in our generalisations </a:t>
            </a:r>
          </a:p>
          <a:p>
            <a:pPr lvl="1"/>
            <a:r>
              <a:rPr lang="el-GR" dirty="0">
                <a:sym typeface="Wingdings" pitchFamily="2" charset="2"/>
              </a:rPr>
              <a:t>The </a:t>
            </a:r>
            <a:r>
              <a:rPr lang="en-GB" dirty="0" err="1">
                <a:sym typeface="Wingdings" pitchFamily="2" charset="2"/>
              </a:rPr>
              <a:t>heterogeneity of </a:t>
            </a:r>
            <a:r>
              <a:rPr lang="en-GB" dirty="0">
                <a:sym typeface="Wingdings" pitchFamily="2" charset="2"/>
              </a:rPr>
              <a:t>the population</a:t>
            </a:r>
          </a:p>
          <a:p>
            <a:pPr lvl="1"/>
            <a:r>
              <a:rPr lang="en-GB" dirty="0" err="1">
                <a:sym typeface="Wingdings" pitchFamily="2" charset="2"/>
              </a:rPr>
              <a:t>The magnitude of the difference between the sample value and the population value that is tolerable for the investigator</a:t>
            </a:r>
            <a:endParaRPr lang="en-GB" dirty="0">
              <a:sym typeface="Wingdings" pitchFamily="2" charset="2"/>
            </a:endParaRPr>
          </a:p>
          <a:p>
            <a:pPr lvl="1"/>
            <a:r>
              <a:rPr lang="en-GB" i="1" dirty="0">
                <a:sym typeface="Wingdings" pitchFamily="2" charset="2"/>
              </a:rPr>
              <a:t>Relation: error inversely proportional to the square root of the sample size, e.g. ½ </a:t>
            </a:r>
            <a:r>
              <a:rPr lang="en-GB" i="1" dirty="0" err="1">
                <a:sym typeface="Wingdings" pitchFamily="2" charset="2"/>
              </a:rPr>
              <a:t>error </a:t>
            </a:r>
            <a:r>
              <a:rPr lang="en-GB" i="1" dirty="0">
                <a:sym typeface="Wingdings" pitchFamily="2" charset="2"/>
              </a:rPr>
              <a:t>= 4x </a:t>
            </a:r>
            <a:r>
              <a:rPr lang="en-GB" i="1" dirty="0" err="1">
                <a:sym typeface="Wingdings" pitchFamily="2" charset="2"/>
              </a:rPr>
              <a:t>sample</a:t>
            </a:r>
            <a:endParaRPr lang="en-GB" i="1" dirty="0">
              <a:sym typeface="Wingdings" pitchFamily="2" charset="2"/>
            </a:endParaRPr>
          </a:p>
          <a:p>
            <a:endParaRPr lang="el-GR" b="1" dirty="0">
              <a:sym typeface="Wingdings" pitchFamily="2" charset="2"/>
            </a:endParaRPr>
          </a:p>
          <a:p>
            <a:r>
              <a:rPr lang="en-GB" b="1" dirty="0">
                <a:sym typeface="Wingdings" pitchFamily="2" charset="2"/>
              </a:rPr>
              <a:t>'Bias </a:t>
            </a:r>
            <a:r>
              <a:rPr lang="en-GB" b="1" dirty="0" err="1">
                <a:sym typeface="Wingdings" pitchFamily="2" charset="2"/>
              </a:rPr>
              <a:t>error</a:t>
            </a:r>
            <a:r>
              <a:rPr lang="en-GB" b="1" dirty="0">
                <a:sym typeface="Wingdings" pitchFamily="2" charset="2"/>
              </a:rPr>
              <a:t>'</a:t>
            </a:r>
            <a:r>
              <a:rPr lang="en-GB" dirty="0">
                <a:sym typeface="Wingdings" pitchFamily="2" charset="2"/>
              </a:rPr>
              <a:t>: Biased sample selection (systematic error, fixed direction). Negligence/practical weakness of researcher.</a:t>
            </a:r>
            <a:endParaRPr lang="el-GR" dirty="0">
              <a:sym typeface="Wingdings" pitchFamily="2" charset="2"/>
            </a:endParaRPr>
          </a:p>
          <a:p>
            <a:pPr lvl="1"/>
            <a:r>
              <a:rPr lang="en-GB" sz="2500" dirty="0" err="1">
                <a:sym typeface="Wingdings" pitchFamily="2" charset="2"/>
              </a:rPr>
              <a:t>Related to </a:t>
            </a:r>
            <a:r>
              <a:rPr lang="en-GB" sz="2500" dirty="0">
                <a:sym typeface="Wingdings" pitchFamily="2" charset="2"/>
              </a:rPr>
              <a:t>circumvention of random - unbiased sampling. </a:t>
            </a:r>
            <a:r>
              <a:rPr lang="en-GB" sz="2500" dirty="0" err="1">
                <a:sym typeface="Wingdings" pitchFamily="2" charset="2"/>
              </a:rPr>
              <a:t>E.g. children's</a:t>
            </a:r>
            <a:r>
              <a:rPr lang="en-GB" sz="2500" dirty="0">
                <a:sym typeface="Wingdings" pitchFamily="2" charset="2"/>
              </a:rPr>
              <a:t> IQ and </a:t>
            </a:r>
            <a:r>
              <a:rPr lang="en-GB" sz="2500" dirty="0" err="1">
                <a:sym typeface="Wingdings" pitchFamily="2" charset="2"/>
              </a:rPr>
              <a:t>self-selection</a:t>
            </a:r>
            <a:endParaRPr lang="el-GR" sz="2500" dirty="0">
              <a:sym typeface="Wingdings" pitchFamily="2" charset="2"/>
            </a:endParaRPr>
          </a:p>
          <a:p>
            <a:endParaRPr lang="el-GR" dirty="0">
              <a:sym typeface="Wingdings" pitchFamily="2" charset="2"/>
            </a:endParaRPr>
          </a:p>
          <a:p>
            <a:r>
              <a:rPr lang="el-GR" sz="2900" i="1" dirty="0">
                <a:solidFill>
                  <a:srgbClr val="FF0000"/>
                </a:solidFill>
              </a:rPr>
              <a:t>Increasing sample size primarily helps to reduce random error</a:t>
            </a:r>
            <a:endParaRPr lang="en-GB" sz="2900" i="1" dirty="0">
              <a:solidFill>
                <a:srgbClr val="FF0000"/>
              </a:solidFill>
            </a:endParaRPr>
          </a:p>
        </p:txBody>
      </p:sp>
      <p:pic>
        <p:nvPicPr>
          <p:cNvPr id="4" name="Εικόνα 3">
            <a:extLst>
              <a:ext uri="{FF2B5EF4-FFF2-40B4-BE49-F238E27FC236}">
                <a16:creationId xmlns:a16="http://schemas.microsoft.com/office/drawing/2014/main" id="{DAA015EA-67A7-5571-A084-A466421AAF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3208014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7488"/>
            <a:ext cx="7467600" cy="1143000"/>
          </a:xfrm>
        </p:spPr>
        <p:txBody>
          <a:bodyPr/>
          <a:lstStyle/>
          <a:p>
            <a:r>
              <a:rPr lang="en-GB" dirty="0"/>
              <a:t>Another Way: Q-Q Plot</a:t>
            </a:r>
            <a:endParaRPr lang="el-GR" dirty="0"/>
          </a:p>
        </p:txBody>
      </p:sp>
      <p:sp>
        <p:nvSpPr>
          <p:cNvPr id="3" name="Content Placeholder 2"/>
          <p:cNvSpPr>
            <a:spLocks noGrp="1"/>
          </p:cNvSpPr>
          <p:nvPr>
            <p:ph sz="quarter" idx="1"/>
          </p:nvPr>
        </p:nvSpPr>
        <p:spPr>
          <a:xfrm>
            <a:off x="7392144" y="2132856"/>
            <a:ext cx="2746648" cy="3384376"/>
          </a:xfrm>
        </p:spPr>
        <p:txBody>
          <a:bodyPr>
            <a:normAutofit/>
          </a:bodyPr>
          <a:lstStyle/>
          <a:p>
            <a:pPr>
              <a:buNone/>
            </a:pPr>
            <a:r>
              <a:rPr lang="en-US" dirty="0"/>
              <a:t>Expected (based on Normal Distribution) VS Observed Values in Our Sample</a:t>
            </a:r>
          </a:p>
          <a:p>
            <a:endParaRPr lang="el-GR" dirty="0"/>
          </a:p>
        </p:txBody>
      </p:sp>
      <p:pic>
        <p:nvPicPr>
          <p:cNvPr id="37892" name="Picture 4"/>
          <p:cNvPicPr>
            <a:picLocks noChangeAspect="1" noChangeArrowheads="1"/>
          </p:cNvPicPr>
          <p:nvPr/>
        </p:nvPicPr>
        <p:blipFill>
          <a:blip r:embed="rId2" cstate="print"/>
          <a:srcRect/>
          <a:stretch>
            <a:fillRect/>
          </a:stretch>
        </p:blipFill>
        <p:spPr bwMode="auto">
          <a:xfrm>
            <a:off x="2086838" y="1556792"/>
            <a:ext cx="5305306" cy="4248472"/>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313B4404-315F-485C-3D1D-EF026B46D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280846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t>Checking For Normal Distribution in </a:t>
            </a:r>
            <a:r>
              <a:rPr lang="en-US" b="1" dirty="0"/>
              <a:t>SPSS</a:t>
            </a:r>
          </a:p>
        </p:txBody>
      </p:sp>
      <p:sp>
        <p:nvSpPr>
          <p:cNvPr id="3" name="Content Placeholder 2"/>
          <p:cNvSpPr>
            <a:spLocks noGrp="1"/>
          </p:cNvSpPr>
          <p:nvPr>
            <p:ph sz="quarter" idx="1"/>
          </p:nvPr>
        </p:nvSpPr>
        <p:spPr/>
        <p:txBody>
          <a:bodyPr>
            <a:normAutofit fontScale="92500" lnSpcReduction="20000"/>
          </a:bodyPr>
          <a:lstStyle/>
          <a:p>
            <a:r>
              <a:rPr lang="en-US" dirty="0"/>
              <a:t>Frequency Tables</a:t>
            </a:r>
            <a:r>
              <a:rPr lang="el-GR" dirty="0"/>
              <a:t>:</a:t>
            </a:r>
            <a:endParaRPr lang="en-US" dirty="0"/>
          </a:p>
          <a:p>
            <a:pPr lvl="1"/>
            <a:r>
              <a:rPr lang="en-US" dirty="0"/>
              <a:t>Analyze </a:t>
            </a:r>
            <a:r>
              <a:rPr lang="en-US" dirty="0">
                <a:sym typeface="Wingdings" panose="05000000000000000000" pitchFamily="2" charset="2"/>
              </a:rPr>
              <a:t> Descriptive Statistics  Frequencies</a:t>
            </a:r>
          </a:p>
          <a:p>
            <a:endParaRPr lang="el-GR" dirty="0"/>
          </a:p>
          <a:p>
            <a:r>
              <a:rPr lang="en-US" dirty="0"/>
              <a:t>Histograms</a:t>
            </a:r>
            <a:r>
              <a:rPr lang="el-GR" dirty="0"/>
              <a:t>, </a:t>
            </a:r>
            <a:r>
              <a:rPr lang="en-US" dirty="0"/>
              <a:t>Box-plots</a:t>
            </a:r>
            <a:r>
              <a:rPr lang="el-GR" dirty="0"/>
              <a:t>, </a:t>
            </a:r>
            <a:r>
              <a:rPr lang="en-US" dirty="0"/>
              <a:t>QQ-plots, PP-plots</a:t>
            </a:r>
          </a:p>
          <a:p>
            <a:pPr lvl="1"/>
            <a:r>
              <a:rPr lang="en-US" dirty="0"/>
              <a:t>Analyze </a:t>
            </a:r>
            <a:r>
              <a:rPr lang="en-US" dirty="0">
                <a:sym typeface="Wingdings" panose="05000000000000000000" pitchFamily="2" charset="2"/>
              </a:rPr>
              <a:t> Descriptive Statistics  Explore (Plots)</a:t>
            </a:r>
          </a:p>
          <a:p>
            <a:pPr lvl="1"/>
            <a:r>
              <a:rPr lang="en-US" dirty="0"/>
              <a:t>Analyze </a:t>
            </a:r>
            <a:r>
              <a:rPr lang="en-US" dirty="0">
                <a:sym typeface="Wingdings" panose="05000000000000000000" pitchFamily="2" charset="2"/>
              </a:rPr>
              <a:t> Descriptive Statistics  Q-Q Plots</a:t>
            </a:r>
            <a:endParaRPr lang="en-US" dirty="0"/>
          </a:p>
          <a:p>
            <a:endParaRPr lang="en-US" dirty="0"/>
          </a:p>
          <a:p>
            <a:r>
              <a:rPr lang="en-US" dirty="0"/>
              <a:t>Tests of good fit</a:t>
            </a:r>
            <a:endParaRPr lang="el-GR" dirty="0"/>
          </a:p>
          <a:p>
            <a:pPr lvl="1"/>
            <a:r>
              <a:rPr lang="en-US" dirty="0"/>
              <a:t>Kolmogorov-Smirnov (K-S)</a:t>
            </a:r>
            <a:endParaRPr lang="el-GR" dirty="0"/>
          </a:p>
          <a:p>
            <a:pPr lvl="2"/>
            <a:r>
              <a:rPr lang="en-US" sz="1500" dirty="0"/>
              <a:t>Analyze </a:t>
            </a:r>
            <a:r>
              <a:rPr lang="en-US" sz="1500" dirty="0">
                <a:sym typeface="Wingdings" panose="05000000000000000000" pitchFamily="2" charset="2"/>
              </a:rPr>
              <a:t> Nonparametric Tests  Legacy Dialogs  1-Sample K-S</a:t>
            </a:r>
            <a:endParaRPr lang="en-US" sz="1500" dirty="0"/>
          </a:p>
          <a:p>
            <a:pPr lvl="2"/>
            <a:r>
              <a:rPr lang="en-US" dirty="0"/>
              <a:t>Required</a:t>
            </a:r>
            <a:r>
              <a:rPr lang="el-GR" dirty="0"/>
              <a:t> </a:t>
            </a:r>
            <a:r>
              <a:rPr lang="en-US" dirty="0"/>
              <a:t>p &gt; </a:t>
            </a:r>
            <a:r>
              <a:rPr lang="el-GR" dirty="0"/>
              <a:t>.05 (</a:t>
            </a:r>
            <a:r>
              <a:rPr lang="en-US" dirty="0"/>
              <a:t>non significant</a:t>
            </a:r>
            <a:r>
              <a:rPr lang="el-GR" dirty="0"/>
              <a:t>)</a:t>
            </a:r>
            <a:endParaRPr lang="en-US" dirty="0"/>
          </a:p>
          <a:p>
            <a:pPr lvl="1"/>
            <a:r>
              <a:rPr lang="en-US" dirty="0"/>
              <a:t>Shapiro-</a:t>
            </a:r>
            <a:r>
              <a:rPr lang="en-US" dirty="0" err="1"/>
              <a:t>Wilk</a:t>
            </a:r>
            <a:r>
              <a:rPr lang="en-US" dirty="0"/>
              <a:t> (S-W)</a:t>
            </a:r>
          </a:p>
          <a:p>
            <a:pPr lvl="2"/>
            <a:r>
              <a:rPr lang="en-US" dirty="0"/>
              <a:t>Value should be around </a:t>
            </a:r>
            <a:r>
              <a:rPr lang="el-GR" dirty="0"/>
              <a:t>1</a:t>
            </a:r>
            <a:endParaRPr lang="en-US" dirty="0"/>
          </a:p>
        </p:txBody>
      </p:sp>
      <p:pic>
        <p:nvPicPr>
          <p:cNvPr id="4" name="Εικόνα 3">
            <a:extLst>
              <a:ext uri="{FF2B5EF4-FFF2-40B4-BE49-F238E27FC236}">
                <a16:creationId xmlns:a16="http://schemas.microsoft.com/office/drawing/2014/main" id="{ACEEE8FF-2C39-A8AD-EDBE-38D44302AC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163942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 We Do in Case of Parametric Assumptions Violation?</a:t>
            </a:r>
            <a:endParaRPr lang="el-GR" dirty="0"/>
          </a:p>
        </p:txBody>
      </p:sp>
      <p:sp>
        <p:nvSpPr>
          <p:cNvPr id="3" name="Content Placeholder 2"/>
          <p:cNvSpPr>
            <a:spLocks noGrp="1"/>
          </p:cNvSpPr>
          <p:nvPr>
            <p:ph sz="quarter" idx="1"/>
          </p:nvPr>
        </p:nvSpPr>
        <p:spPr>
          <a:xfrm>
            <a:off x="740229" y="1484784"/>
            <a:ext cx="10689771" cy="5184576"/>
          </a:xfrm>
        </p:spPr>
        <p:txBody>
          <a:bodyPr>
            <a:normAutofit fontScale="92500" lnSpcReduction="10000"/>
          </a:bodyPr>
          <a:lstStyle/>
          <a:p>
            <a:r>
              <a:rPr lang="en-US" dirty="0"/>
              <a:t>Note: Despite the advantages of non-parametric analysis (such as in cases where we don't know the population distribution), there are drawbacks:</a:t>
            </a:r>
          </a:p>
          <a:p>
            <a:r>
              <a:rPr lang="en-US" dirty="0"/>
              <a:t>Lower statistical power (1−</a:t>
            </a:r>
            <a:r>
              <a:rPr lang="en-US" i="1" dirty="0"/>
              <a:t>β</a:t>
            </a:r>
            <a:r>
              <a:rPr lang="en-US" dirty="0"/>
              <a:t>) – increased risk of Type II errors. For example, we might need a larger sample to achieve the same power as a parametric analysis.</a:t>
            </a:r>
          </a:p>
          <a:p>
            <a:r>
              <a:rPr lang="en-US" b="1" dirty="0"/>
              <a:t>Do We Settle for the Loss of Statistical Power?</a:t>
            </a:r>
            <a:r>
              <a:rPr lang="en-US" dirty="0"/>
              <a:t> Not necessarily. We can attempt an intermediate solution: make our data parametric!</a:t>
            </a:r>
          </a:p>
          <a:p>
            <a:pPr lvl="1"/>
            <a:r>
              <a:rPr lang="en-US" dirty="0"/>
              <a:t>Addressing skewness in the distribution.</a:t>
            </a:r>
          </a:p>
          <a:p>
            <a:pPr lvl="1"/>
            <a:r>
              <a:rPr lang="en-US" dirty="0"/>
              <a:t>Handling outliers.</a:t>
            </a:r>
          </a:p>
          <a:p>
            <a:pPr lvl="1"/>
            <a:r>
              <a:rPr lang="en-US" dirty="0"/>
              <a:t>Checking for linearity.</a:t>
            </a:r>
          </a:p>
          <a:p>
            <a:pPr lvl="1"/>
            <a:r>
              <a:rPr lang="en-US" dirty="0"/>
              <a:t>Addressing unequal variances.</a:t>
            </a:r>
          </a:p>
          <a:p>
            <a:r>
              <a:rPr lang="en-US" dirty="0"/>
              <a:t>This approach can potentially preserve the advantages of parametric analysis while dealing with the challenges posed by non-parametric situations.</a:t>
            </a:r>
          </a:p>
        </p:txBody>
      </p:sp>
      <p:pic>
        <p:nvPicPr>
          <p:cNvPr id="4" name="Εικόνα 3">
            <a:extLst>
              <a:ext uri="{FF2B5EF4-FFF2-40B4-BE49-F238E27FC236}">
                <a16:creationId xmlns:a16="http://schemas.microsoft.com/office/drawing/2014/main" id="{590D4C23-C03E-444F-EC05-1E79A10FEC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597103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Transformations</a:t>
            </a:r>
          </a:p>
        </p:txBody>
      </p:sp>
      <p:sp>
        <p:nvSpPr>
          <p:cNvPr id="3" name="Content Placeholder 2"/>
          <p:cNvSpPr>
            <a:spLocks noGrp="1"/>
          </p:cNvSpPr>
          <p:nvPr>
            <p:ph sz="quarter" idx="1"/>
          </p:nvPr>
        </p:nvSpPr>
        <p:spPr>
          <a:xfrm>
            <a:off x="1981200" y="1600200"/>
            <a:ext cx="7643192" cy="4873752"/>
          </a:xfrm>
        </p:spPr>
        <p:txBody>
          <a:bodyPr>
            <a:normAutofit fontScale="92500" lnSpcReduction="10000"/>
          </a:bodyPr>
          <a:lstStyle/>
          <a:p>
            <a:r>
              <a:rPr lang="en-US" b="1" dirty="0"/>
              <a:t>Data Trimming: Handling Outliers</a:t>
            </a:r>
            <a:endParaRPr lang="en-US" dirty="0"/>
          </a:p>
          <a:p>
            <a:pPr lvl="1"/>
            <a:r>
              <a:rPr lang="en-US" dirty="0"/>
              <a:t>E.g., 2-3 standard deviations above/below the mean.</a:t>
            </a:r>
          </a:p>
          <a:p>
            <a:r>
              <a:rPr lang="en-US" b="1" dirty="0"/>
              <a:t>Data Transformations: statistically acceptable</a:t>
            </a:r>
            <a:endParaRPr lang="en-US" dirty="0"/>
          </a:p>
          <a:p>
            <a:pPr lvl="1"/>
            <a:r>
              <a:rPr lang="en-US" dirty="0"/>
              <a:t>The only thing to watch out for is the interpretation of the data!</a:t>
            </a:r>
          </a:p>
          <a:p>
            <a:r>
              <a:rPr lang="en-US" dirty="0"/>
              <a:t>Transformation is the process where a mathematical formula is applied to our data (to each score) to address issues like non-normality.</a:t>
            </a:r>
          </a:p>
          <a:p>
            <a:pPr lvl="1"/>
            <a:r>
              <a:rPr lang="en-US" dirty="0">
                <a:solidFill>
                  <a:srgbClr val="FF0000"/>
                </a:solidFill>
              </a:rPr>
              <a:t>Caution</a:t>
            </a:r>
            <a:r>
              <a:rPr lang="en-US" dirty="0"/>
              <a:t>: Only in cases of models involving the relationship between variables (e.g., regression analysis), can transformation be applied to a single variable. In variable comparisons, all variables must be transformed.</a:t>
            </a:r>
          </a:p>
          <a:p>
            <a:pPr lvl="1"/>
            <a:r>
              <a:rPr lang="en-US" dirty="0">
                <a:solidFill>
                  <a:srgbClr val="FF0000"/>
                </a:solidFill>
              </a:rPr>
              <a:t>Feel free</a:t>
            </a:r>
            <a:r>
              <a:rPr lang="en-US" dirty="0"/>
              <a:t> to try multiple alternatives and choose the best one!</a:t>
            </a:r>
          </a:p>
        </p:txBody>
      </p:sp>
      <p:pic>
        <p:nvPicPr>
          <p:cNvPr id="4" name="Εικόνα 3">
            <a:extLst>
              <a:ext uri="{FF2B5EF4-FFF2-40B4-BE49-F238E27FC236}">
                <a16:creationId xmlns:a16="http://schemas.microsoft.com/office/drawing/2014/main" id="{D0BF86C7-EA69-899C-33FA-925327E16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99856820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Transformations</a:t>
            </a:r>
          </a:p>
        </p:txBody>
      </p:sp>
      <p:sp>
        <p:nvSpPr>
          <p:cNvPr id="3" name="Content Placeholder 2"/>
          <p:cNvSpPr>
            <a:spLocks noGrp="1"/>
          </p:cNvSpPr>
          <p:nvPr>
            <p:ph sz="quarter" idx="1"/>
          </p:nvPr>
        </p:nvSpPr>
        <p:spPr/>
        <p:txBody>
          <a:bodyPr>
            <a:normAutofit fontScale="85000" lnSpcReduction="20000"/>
          </a:bodyPr>
          <a:lstStyle/>
          <a:p>
            <a:pPr>
              <a:buFont typeface="Wingdings" panose="05000000000000000000" pitchFamily="2" charset="2"/>
              <a:buChar char="v"/>
            </a:pPr>
            <a:r>
              <a:rPr lang="en-US" b="1" u="sng" dirty="0"/>
              <a:t>Use “Compute” function in</a:t>
            </a:r>
            <a:r>
              <a:rPr lang="el-GR" b="1" u="sng" dirty="0"/>
              <a:t> </a:t>
            </a:r>
            <a:r>
              <a:rPr lang="en-US" b="1" u="sng" dirty="0"/>
              <a:t>SPSS</a:t>
            </a:r>
            <a:endParaRPr lang="el-GR" dirty="0"/>
          </a:p>
          <a:p>
            <a:endParaRPr lang="el-GR" dirty="0"/>
          </a:p>
          <a:p>
            <a:r>
              <a:rPr lang="en-US" b="1" dirty="0"/>
              <a:t>Logarithmic Transformation </a:t>
            </a:r>
            <a:r>
              <a:rPr lang="el-GR" b="1" dirty="0"/>
              <a:t>(</a:t>
            </a:r>
            <a:r>
              <a:rPr lang="en-US" b="1" dirty="0"/>
              <a:t>positive skewness</a:t>
            </a:r>
            <a:r>
              <a:rPr lang="el-GR" b="1" dirty="0"/>
              <a:t>, </a:t>
            </a:r>
            <a:r>
              <a:rPr lang="en-US" b="1" dirty="0"/>
              <a:t>non-linearity</a:t>
            </a:r>
            <a:r>
              <a:rPr lang="el-GR" b="1" dirty="0"/>
              <a:t>)</a:t>
            </a:r>
          </a:p>
          <a:p>
            <a:pPr lvl="1"/>
            <a:r>
              <a:rPr lang="en-US" dirty="0"/>
              <a:t>Cannot be applied to zero or negative values (unless a constant is added to all values).</a:t>
            </a:r>
          </a:p>
          <a:p>
            <a:r>
              <a:rPr lang="en-US" b="1" dirty="0"/>
              <a:t>Square Root Transformation (Positive Skewness, Lack of Linearity)</a:t>
            </a:r>
            <a:r>
              <a:rPr lang="en-US" dirty="0"/>
              <a:t> </a:t>
            </a:r>
          </a:p>
          <a:p>
            <a:pPr lvl="1"/>
            <a:r>
              <a:rPr lang="en-US" dirty="0"/>
              <a:t>Same issue with negative values.</a:t>
            </a:r>
          </a:p>
          <a:p>
            <a:r>
              <a:rPr lang="en-US" b="1" dirty="0"/>
              <a:t>Reciprocal Transformation (1/X)</a:t>
            </a:r>
            <a:r>
              <a:rPr lang="en-US" dirty="0"/>
              <a:t> </a:t>
            </a:r>
          </a:p>
          <a:p>
            <a:pPr lvl="1"/>
            <a:r>
              <a:rPr lang="en-US" dirty="0"/>
              <a:t>Minimum becomes 0 (for very large scores). </a:t>
            </a:r>
          </a:p>
          <a:p>
            <a:pPr lvl="1"/>
            <a:r>
              <a:rPr lang="en-US" dirty="0"/>
              <a:t>Inversion of small and large scores*. </a:t>
            </a:r>
          </a:p>
          <a:p>
            <a:pPr lvl="1"/>
            <a:r>
              <a:rPr lang="en-US" dirty="0"/>
              <a:t>Cannot be applied to zero values.</a:t>
            </a:r>
          </a:p>
          <a:p>
            <a:r>
              <a:rPr lang="en-US" b="1" dirty="0"/>
              <a:t>Inverse Transformation (Using any of the previous methods: Negative Skewness)</a:t>
            </a:r>
            <a:r>
              <a:rPr lang="en-US" dirty="0"/>
              <a:t> </a:t>
            </a:r>
          </a:p>
          <a:p>
            <a:pPr lvl="1"/>
            <a:r>
              <a:rPr lang="en-US" dirty="0"/>
              <a:t>Feel free to try these transformations and choose the one that best fits your data!</a:t>
            </a:r>
          </a:p>
        </p:txBody>
      </p:sp>
      <p:pic>
        <p:nvPicPr>
          <p:cNvPr id="4" name="Εικόνα 3">
            <a:extLst>
              <a:ext uri="{FF2B5EF4-FFF2-40B4-BE49-F238E27FC236}">
                <a16:creationId xmlns:a16="http://schemas.microsoft.com/office/drawing/2014/main" id="{208B56A7-16BF-8207-9180-CB78C6D5D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079694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Suggested Transformations</a:t>
            </a:r>
          </a:p>
        </p:txBody>
      </p:sp>
      <p:sp>
        <p:nvSpPr>
          <p:cNvPr id="3" name="Content Placeholder 2"/>
          <p:cNvSpPr>
            <a:spLocks noGrp="1"/>
          </p:cNvSpPr>
          <p:nvPr>
            <p:ph sz="quarter" idx="1"/>
          </p:nvPr>
        </p:nvSpPr>
        <p:spPr>
          <a:xfrm>
            <a:off x="751114" y="1600200"/>
            <a:ext cx="10134600" cy="4873752"/>
          </a:xfrm>
        </p:spPr>
        <p:txBody>
          <a:bodyPr>
            <a:normAutofit fontScale="70000" lnSpcReduction="20000"/>
          </a:bodyPr>
          <a:lstStyle/>
          <a:p>
            <a:r>
              <a:rPr lang="en-US" dirty="0"/>
              <a:t>As suggested by </a:t>
            </a:r>
            <a:r>
              <a:rPr lang="en-US" dirty="0" err="1"/>
              <a:t>Tabachnick</a:t>
            </a:r>
            <a:r>
              <a:rPr lang="en-US" dirty="0"/>
              <a:t> and </a:t>
            </a:r>
            <a:r>
              <a:rPr lang="en-US" dirty="0" err="1"/>
              <a:t>Fidell</a:t>
            </a:r>
            <a:r>
              <a:rPr lang="en-US" dirty="0"/>
              <a:t> (2007) and Howell (2007), the following guidelines (including SPSS compute commands) should be used when transforming data. </a:t>
            </a:r>
            <a:endParaRPr lang="el-GR" dirty="0"/>
          </a:p>
          <a:p>
            <a:endParaRPr lang="el-GR" dirty="0"/>
          </a:p>
          <a:p>
            <a:r>
              <a:rPr lang="en-US" dirty="0"/>
              <a:t>If your data distribution is… Use this transformation method. </a:t>
            </a:r>
            <a:endParaRPr lang="el-GR" dirty="0"/>
          </a:p>
          <a:p>
            <a:pPr lvl="1"/>
            <a:r>
              <a:rPr lang="en-US" dirty="0"/>
              <a:t>Moderately positive </a:t>
            </a:r>
            <a:r>
              <a:rPr lang="en-US" dirty="0" err="1"/>
              <a:t>skewness</a:t>
            </a:r>
            <a:r>
              <a:rPr lang="en-US" dirty="0"/>
              <a:t> Square-Root</a:t>
            </a:r>
            <a:endParaRPr lang="el-GR" dirty="0"/>
          </a:p>
          <a:p>
            <a:pPr lvl="2"/>
            <a:r>
              <a:rPr lang="en-US" dirty="0"/>
              <a:t> </a:t>
            </a:r>
            <a:r>
              <a:rPr lang="el-GR" dirty="0">
                <a:sym typeface="Wingdings" panose="05000000000000000000" pitchFamily="2" charset="2"/>
              </a:rPr>
              <a:t> </a:t>
            </a:r>
            <a:r>
              <a:rPr lang="en-US" dirty="0"/>
              <a:t>NEWX = SQRT(X) </a:t>
            </a:r>
            <a:endParaRPr lang="el-GR" dirty="0"/>
          </a:p>
          <a:p>
            <a:pPr lvl="1"/>
            <a:r>
              <a:rPr lang="en-US" dirty="0"/>
              <a:t>Substantially positive </a:t>
            </a:r>
            <a:r>
              <a:rPr lang="en-US" dirty="0" err="1"/>
              <a:t>skewness</a:t>
            </a:r>
            <a:r>
              <a:rPr lang="en-US" dirty="0"/>
              <a:t> Logarithmic (Log 10)</a:t>
            </a:r>
            <a:endParaRPr lang="el-GR" dirty="0"/>
          </a:p>
          <a:p>
            <a:pPr lvl="2"/>
            <a:r>
              <a:rPr lang="en-US" dirty="0"/>
              <a:t> </a:t>
            </a:r>
            <a:r>
              <a:rPr lang="el-GR" dirty="0">
                <a:sym typeface="Wingdings" panose="05000000000000000000" pitchFamily="2" charset="2"/>
              </a:rPr>
              <a:t> </a:t>
            </a:r>
            <a:r>
              <a:rPr lang="en-US" dirty="0"/>
              <a:t>NEWX = LG10(X) </a:t>
            </a:r>
            <a:endParaRPr lang="el-GR" dirty="0"/>
          </a:p>
          <a:p>
            <a:pPr lvl="1"/>
            <a:r>
              <a:rPr lang="en-US" dirty="0"/>
              <a:t>Substantially positive </a:t>
            </a:r>
            <a:r>
              <a:rPr lang="en-US" dirty="0" err="1"/>
              <a:t>skewness</a:t>
            </a:r>
            <a:r>
              <a:rPr lang="en-US" dirty="0"/>
              <a:t> (with zero values) Logarithmic (Log 10)</a:t>
            </a:r>
            <a:endParaRPr lang="el-GR" dirty="0"/>
          </a:p>
          <a:p>
            <a:pPr lvl="2"/>
            <a:r>
              <a:rPr lang="en-US" dirty="0"/>
              <a:t> </a:t>
            </a:r>
            <a:r>
              <a:rPr lang="el-GR" dirty="0">
                <a:sym typeface="Wingdings" panose="05000000000000000000" pitchFamily="2" charset="2"/>
              </a:rPr>
              <a:t> </a:t>
            </a:r>
            <a:r>
              <a:rPr lang="en-US" dirty="0"/>
              <a:t>NEWX = LG10(X + C) </a:t>
            </a:r>
            <a:endParaRPr lang="el-GR" dirty="0"/>
          </a:p>
          <a:p>
            <a:pPr lvl="1"/>
            <a:r>
              <a:rPr lang="en-US" dirty="0"/>
              <a:t>Moderately negative </a:t>
            </a:r>
            <a:r>
              <a:rPr lang="en-US" dirty="0" err="1"/>
              <a:t>skewness</a:t>
            </a:r>
            <a:r>
              <a:rPr lang="en-US" dirty="0"/>
              <a:t> Square-Root</a:t>
            </a:r>
            <a:endParaRPr lang="el-GR" dirty="0"/>
          </a:p>
          <a:p>
            <a:pPr lvl="2"/>
            <a:r>
              <a:rPr lang="en-US" dirty="0"/>
              <a:t> </a:t>
            </a:r>
            <a:r>
              <a:rPr lang="el-GR" dirty="0">
                <a:sym typeface="Wingdings" panose="05000000000000000000" pitchFamily="2" charset="2"/>
              </a:rPr>
              <a:t> </a:t>
            </a:r>
            <a:r>
              <a:rPr lang="en-US" dirty="0"/>
              <a:t>NEWX = SQRT(K – X) </a:t>
            </a:r>
            <a:endParaRPr lang="el-GR" dirty="0"/>
          </a:p>
          <a:p>
            <a:pPr lvl="1"/>
            <a:r>
              <a:rPr lang="en-US" dirty="0"/>
              <a:t>Substantially negative </a:t>
            </a:r>
            <a:r>
              <a:rPr lang="en-US" dirty="0" err="1"/>
              <a:t>skewness</a:t>
            </a:r>
            <a:r>
              <a:rPr lang="en-US" dirty="0"/>
              <a:t> Logarithmic (Log 10)</a:t>
            </a:r>
            <a:endParaRPr lang="el-GR" dirty="0"/>
          </a:p>
          <a:p>
            <a:pPr lvl="2"/>
            <a:r>
              <a:rPr lang="en-US" dirty="0"/>
              <a:t> </a:t>
            </a:r>
            <a:r>
              <a:rPr lang="el-GR" dirty="0">
                <a:sym typeface="Wingdings" panose="05000000000000000000" pitchFamily="2" charset="2"/>
              </a:rPr>
              <a:t> </a:t>
            </a:r>
            <a:r>
              <a:rPr lang="en-US" dirty="0"/>
              <a:t>NEWX = LG10(K – X) </a:t>
            </a:r>
            <a:endParaRPr lang="el-GR" dirty="0"/>
          </a:p>
          <a:p>
            <a:endParaRPr lang="el-GR" dirty="0"/>
          </a:p>
          <a:p>
            <a:r>
              <a:rPr lang="en-US" dirty="0"/>
              <a:t>C = a constant added to each score so that the smallest score is 1. K = a constant from which each score is subtracted so that the smallest score is 1; usually equal to the largest score + 1.</a:t>
            </a:r>
          </a:p>
        </p:txBody>
      </p:sp>
      <p:pic>
        <p:nvPicPr>
          <p:cNvPr id="4" name="Εικόνα 3">
            <a:extLst>
              <a:ext uri="{FF2B5EF4-FFF2-40B4-BE49-F238E27FC236}">
                <a16:creationId xmlns:a16="http://schemas.microsoft.com/office/drawing/2014/main" id="{16F1AC59-6D0A-1549-5184-12F4A4CE7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058308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SPSS Exercise Data</a:t>
            </a:r>
          </a:p>
        </p:txBody>
      </p:sp>
      <p:sp>
        <p:nvSpPr>
          <p:cNvPr id="3" name="Content Placeholder 2"/>
          <p:cNvSpPr>
            <a:spLocks noGrp="1"/>
          </p:cNvSpPr>
          <p:nvPr>
            <p:ph sz="quarter" idx="1"/>
          </p:nvPr>
        </p:nvSpPr>
        <p:spPr/>
        <p:txBody>
          <a:bodyPr/>
          <a:lstStyle/>
          <a:p>
            <a:endParaRPr lang="en-US" dirty="0"/>
          </a:p>
          <a:p>
            <a:r>
              <a:rPr lang="en-US" dirty="0"/>
              <a:t>Festival data</a:t>
            </a:r>
          </a:p>
          <a:p>
            <a:endParaRPr lang="en-US" dirty="0"/>
          </a:p>
          <a:p>
            <a:r>
              <a:rPr lang="en-US" dirty="0"/>
              <a:t>Compute variable</a:t>
            </a:r>
          </a:p>
          <a:p>
            <a:endParaRPr lang="en-US" dirty="0"/>
          </a:p>
          <a:p>
            <a:r>
              <a:rPr lang="en-US" dirty="0"/>
              <a:t>Transforms: Ln, SQRT</a:t>
            </a:r>
          </a:p>
          <a:p>
            <a:endParaRPr lang="en-US" dirty="0"/>
          </a:p>
          <a:p>
            <a:r>
              <a:rPr lang="en-US" dirty="0"/>
              <a:t>Histograms</a:t>
            </a:r>
          </a:p>
        </p:txBody>
      </p:sp>
      <p:pic>
        <p:nvPicPr>
          <p:cNvPr id="4" name="Εικόνα 3">
            <a:extLst>
              <a:ext uri="{FF2B5EF4-FFF2-40B4-BE49-F238E27FC236}">
                <a16:creationId xmlns:a16="http://schemas.microsoft.com/office/drawing/2014/main" id="{405B2453-EE45-979E-9AB0-E7A2FEC9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3171880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996952"/>
            <a:ext cx="7467600" cy="648072"/>
          </a:xfrm>
        </p:spPr>
        <p:txBody>
          <a:bodyPr>
            <a:noAutofit/>
          </a:bodyPr>
          <a:lstStyle/>
          <a:p>
            <a:pPr algn="ctr"/>
            <a:r>
              <a:rPr lang="en-US" sz="3600" b="1" dirty="0"/>
              <a:t>Non Parametric Tests</a:t>
            </a:r>
          </a:p>
        </p:txBody>
      </p:sp>
      <p:pic>
        <p:nvPicPr>
          <p:cNvPr id="3" name="Εικόνα 2">
            <a:extLst>
              <a:ext uri="{FF2B5EF4-FFF2-40B4-BE49-F238E27FC236}">
                <a16:creationId xmlns:a16="http://schemas.microsoft.com/office/drawing/2014/main" id="{17647B60-BDC1-ED58-70B8-B7BF50A6C8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621162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cap="none" dirty="0"/>
              <a:t>Chi-Square test (</a:t>
            </a:r>
            <a:r>
              <a:rPr lang="el-GR" cap="none" dirty="0"/>
              <a:t>χ</a:t>
            </a:r>
            <a:r>
              <a:rPr lang="el-GR" baseline="30000" dirty="0"/>
              <a:t>2</a:t>
            </a:r>
            <a:r>
              <a:rPr lang="en-US" baseline="30000" dirty="0"/>
              <a:t>)</a:t>
            </a:r>
            <a:endParaRPr lang="en-GB" baseline="30000" dirty="0"/>
          </a:p>
        </p:txBody>
      </p:sp>
      <p:sp>
        <p:nvSpPr>
          <p:cNvPr id="3" name="Subtitle 2"/>
          <p:cNvSpPr>
            <a:spLocks noGrp="1"/>
          </p:cNvSpPr>
          <p:nvPr>
            <p:ph type="subTitle" idx="1"/>
          </p:nvPr>
        </p:nvSpPr>
        <p:spPr>
          <a:xfrm>
            <a:off x="3791744" y="4725144"/>
            <a:ext cx="6172200" cy="1371600"/>
          </a:xfrm>
        </p:spPr>
        <p:txBody>
          <a:bodyPr>
            <a:normAutofit/>
          </a:bodyPr>
          <a:lstStyle/>
          <a:p>
            <a:endParaRPr lang="en-GB" baseline="30000"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1A8642E2-5BF8-2C60-76DC-19353DFDE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12820860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a:t>
            </a:r>
            <a:r>
              <a:rPr lang="en-GB" dirty="0"/>
              <a:t> </a:t>
            </a:r>
            <a:r>
              <a:rPr lang="en-US" dirty="0"/>
              <a:t>vs. Non-Parametric Analyses</a:t>
            </a:r>
            <a:endParaRPr lang="el-GR"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590127427"/>
              </p:ext>
            </p:extLst>
          </p:nvPr>
        </p:nvGraphicFramePr>
        <p:xfrm>
          <a:off x="1988652" y="1307148"/>
          <a:ext cx="7779756" cy="767080"/>
        </p:xfrm>
        <a:graphic>
          <a:graphicData uri="http://schemas.openxmlformats.org/drawingml/2006/table">
            <a:tbl>
              <a:tblPr firstRow="1" bandRow="1">
                <a:tableStyleId>{5C22544A-7EE6-4342-B048-85BDC9FD1C3A}</a:tableStyleId>
              </a:tblPr>
              <a:tblGrid>
                <a:gridCol w="3459276">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370840">
                <a:tc>
                  <a:txBody>
                    <a:bodyPr/>
                    <a:lstStyle/>
                    <a:p>
                      <a:pPr algn="ctr"/>
                      <a:r>
                        <a:rPr kumimoji="0" lang="en-US" sz="1800" b="1" kern="1200" baseline="0" dirty="0">
                          <a:solidFill>
                            <a:srgbClr val="0033CD"/>
                          </a:solidFill>
                          <a:latin typeface="Helvetica-Bold"/>
                          <a:ea typeface="+mn-ea"/>
                          <a:cs typeface="+mn-cs"/>
                        </a:rPr>
                        <a:t>Parametric </a:t>
                      </a:r>
                      <a:endParaRPr kumimoji="0" lang="el-GR" sz="1800" b="1" kern="1200" baseline="0" dirty="0">
                        <a:solidFill>
                          <a:srgbClr val="0033CD"/>
                        </a:solidFill>
                        <a:latin typeface="Helvetica-Bold"/>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kern="1200" baseline="0" noProof="0" dirty="0">
                          <a:solidFill>
                            <a:srgbClr val="0033CD"/>
                          </a:solidFill>
                          <a:latin typeface="Helvetica-Bold"/>
                          <a:ea typeface="+mn-ea"/>
                          <a:cs typeface="+mn-cs"/>
                        </a:rPr>
                        <a:t>Non-Parametric</a:t>
                      </a:r>
                    </a:p>
                  </a:txBody>
                  <a:tcPr/>
                </a:tc>
                <a:extLst>
                  <a:ext uri="{0D108BD9-81ED-4DB2-BD59-A6C34878D82A}">
                    <a16:rowId xmlns:a16="http://schemas.microsoft.com/office/drawing/2014/main" val="10000"/>
                  </a:ext>
                </a:extLst>
              </a:tr>
              <a:tr h="370840">
                <a:tc>
                  <a:txBody>
                    <a:bodyPr/>
                    <a:lstStyle/>
                    <a:p>
                      <a:pPr algn="ctr"/>
                      <a:r>
                        <a:rPr lang="en-US" sz="2000" baseline="0" dirty="0">
                          <a:solidFill>
                            <a:srgbClr val="000000"/>
                          </a:solidFill>
                          <a:latin typeface="Helvetica"/>
                        </a:rPr>
                        <a:t>Single sample t-test</a:t>
                      </a:r>
                    </a:p>
                  </a:txBody>
                  <a:tcPr/>
                </a:tc>
                <a:tc>
                  <a:txBody>
                    <a:bodyPr/>
                    <a:lstStyle/>
                    <a:p>
                      <a:pPr algn="ctr"/>
                      <a:r>
                        <a:rPr lang="en-US" sz="2000" baseline="0" dirty="0">
                          <a:solidFill>
                            <a:srgbClr val="000000"/>
                          </a:solidFill>
                          <a:latin typeface="Helvetica"/>
                        </a:rPr>
                        <a:t>Chi-square test for goodness of fit</a:t>
                      </a:r>
                      <a:endParaRPr lang="el-GR" sz="2000" dirty="0"/>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468085" y="2251864"/>
            <a:ext cx="11070771" cy="4248473"/>
          </a:xfrm>
          <a:prstGeom prst="rect">
            <a:avLst/>
          </a:prstGeom>
          <a:noFill/>
        </p:spPr>
        <p:txBody>
          <a:bodyPr wrap="square" rtlCol="0">
            <a:normAutofit fontScale="92500" lnSpcReduction="20000"/>
          </a:bodyPr>
          <a:lstStyle/>
          <a:p>
            <a:pPr marL="274320" indent="-274320">
              <a:spcBef>
                <a:spcPts val="600"/>
              </a:spcBef>
              <a:buClr>
                <a:schemeClr val="accent1"/>
              </a:buClr>
              <a:buSzPct val="70000"/>
              <a:buFont typeface="Wingdings"/>
              <a:buChar char=""/>
            </a:pPr>
            <a:r>
              <a:rPr lang="en-GB" sz="2400" dirty="0"/>
              <a:t>Chi-square test –</a:t>
            </a:r>
            <a:r>
              <a:rPr lang="en-GB" sz="2400" baseline="30000" dirty="0"/>
              <a:t> </a:t>
            </a:r>
            <a:r>
              <a:rPr lang="en-GB" sz="2400" dirty="0"/>
              <a:t>testing whether Observed</a:t>
            </a:r>
            <a:r>
              <a:rPr lang="en-US" sz="2400" dirty="0"/>
              <a:t> Frequency distribution differs in statistically significant way from Expected Frequency</a:t>
            </a:r>
          </a:p>
          <a:p>
            <a:pPr marL="274320" indent="-274320">
              <a:spcBef>
                <a:spcPts val="600"/>
              </a:spcBef>
              <a:buClr>
                <a:schemeClr val="accent1"/>
              </a:buClr>
              <a:buSzPct val="70000"/>
              <a:buFont typeface="Wingdings"/>
              <a:buChar char=""/>
            </a:pPr>
            <a:endParaRPr lang="en-GB" sz="2400" dirty="0"/>
          </a:p>
          <a:p>
            <a:pPr marL="274320" indent="-274320">
              <a:spcBef>
                <a:spcPts val="600"/>
              </a:spcBef>
              <a:buClr>
                <a:schemeClr val="accent1"/>
              </a:buClr>
              <a:buSzPct val="70000"/>
              <a:buFont typeface="Wingdings"/>
              <a:buChar char=""/>
            </a:pPr>
            <a:r>
              <a:rPr lang="en-US" sz="2400" dirty="0"/>
              <a:t>1 variable: Criterion for good fit/appropriateness.</a:t>
            </a:r>
          </a:p>
          <a:p>
            <a:pPr marL="274320" indent="-274320">
              <a:spcBef>
                <a:spcPts val="600"/>
              </a:spcBef>
              <a:buClr>
                <a:schemeClr val="accent1"/>
              </a:buClr>
              <a:buSzPct val="70000"/>
              <a:buFont typeface="Wingdings"/>
              <a:buChar char=""/>
            </a:pPr>
            <a:r>
              <a:rPr lang="en-US" sz="2400" dirty="0"/>
              <a:t>2 variables: Independence.</a:t>
            </a:r>
          </a:p>
          <a:p>
            <a:pPr marL="274320" indent="-274320">
              <a:spcBef>
                <a:spcPts val="600"/>
              </a:spcBef>
              <a:buClr>
                <a:schemeClr val="accent1"/>
              </a:buClr>
              <a:buSzPct val="70000"/>
              <a:buFont typeface="Wingdings"/>
              <a:buChar char=""/>
            </a:pPr>
            <a:endParaRPr lang="en-US" sz="2400" dirty="0"/>
          </a:p>
          <a:p>
            <a:pPr marL="274320" indent="-274320">
              <a:spcBef>
                <a:spcPts val="600"/>
              </a:spcBef>
              <a:buClr>
                <a:schemeClr val="accent1"/>
              </a:buClr>
              <a:buSzPct val="70000"/>
              <a:buFont typeface="Wingdings"/>
              <a:buChar char=""/>
            </a:pPr>
            <a:r>
              <a:rPr lang="en-US" sz="2400" dirty="0"/>
              <a:t>Requirements:</a:t>
            </a:r>
          </a:p>
          <a:p>
            <a:pPr marL="731520" lvl="1" indent="-274320">
              <a:spcBef>
                <a:spcPts val="600"/>
              </a:spcBef>
              <a:buClr>
                <a:schemeClr val="accent1"/>
              </a:buClr>
              <a:buSzPct val="70000"/>
              <a:buFont typeface="Wingdings"/>
              <a:buChar char=""/>
            </a:pPr>
            <a:r>
              <a:rPr lang="en-US" sz="2400" dirty="0"/>
              <a:t>Qualitative data - categorical scale.</a:t>
            </a:r>
          </a:p>
          <a:p>
            <a:pPr marL="731520" lvl="1" indent="-274320">
              <a:spcBef>
                <a:spcPts val="600"/>
              </a:spcBef>
              <a:buClr>
                <a:schemeClr val="accent1"/>
              </a:buClr>
              <a:buSzPct val="70000"/>
              <a:buFont typeface="Wingdings"/>
              <a:buChar char=""/>
            </a:pPr>
            <a:r>
              <a:rPr lang="en-US" sz="2400" dirty="0"/>
              <a:t>Frequencies.</a:t>
            </a:r>
          </a:p>
          <a:p>
            <a:pPr marL="731520" lvl="1" indent="-274320">
              <a:spcBef>
                <a:spcPts val="600"/>
              </a:spcBef>
              <a:buClr>
                <a:schemeClr val="accent1"/>
              </a:buClr>
              <a:buSzPct val="70000"/>
              <a:buFont typeface="Wingdings"/>
              <a:buChar char=""/>
            </a:pPr>
            <a:r>
              <a:rPr lang="en-US" sz="2400" dirty="0"/>
              <a:t>Prediction of the number of participants in each category.</a:t>
            </a:r>
          </a:p>
          <a:p>
            <a:pPr marL="731520" lvl="1" indent="-274320">
              <a:spcBef>
                <a:spcPts val="600"/>
              </a:spcBef>
              <a:buClr>
                <a:schemeClr val="accent1"/>
              </a:buClr>
              <a:buSzPct val="70000"/>
              <a:buFont typeface="Wingdings"/>
              <a:buChar char=""/>
            </a:pPr>
            <a:r>
              <a:rPr lang="en-US" sz="2400" dirty="0"/>
              <a:t>20 participants per variable, 5 per cell.</a:t>
            </a:r>
          </a:p>
          <a:p>
            <a:pPr marL="731520" lvl="1" indent="-274320">
              <a:spcBef>
                <a:spcPts val="600"/>
              </a:spcBef>
              <a:buClr>
                <a:schemeClr val="accent1"/>
              </a:buClr>
              <a:buSzPct val="70000"/>
              <a:buFont typeface="Wingdings"/>
              <a:buChar char=""/>
            </a:pPr>
            <a:r>
              <a:rPr lang="en-US" sz="2400" dirty="0"/>
              <a:t>Each participant contributes to only one cell.</a:t>
            </a:r>
            <a:endParaRPr dirty="0"/>
          </a:p>
        </p:txBody>
      </p:sp>
      <p:pic>
        <p:nvPicPr>
          <p:cNvPr id="3" name="Εικόνα 2">
            <a:extLst>
              <a:ext uri="{FF2B5EF4-FFF2-40B4-BE49-F238E27FC236}">
                <a16:creationId xmlns:a16="http://schemas.microsoft.com/office/drawing/2014/main" id="{AA11082C-7908-422D-B5DA-0DDC7AB51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37315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Bias </a:t>
            </a:r>
            <a:r>
              <a:rPr lang="en-GB" dirty="0" err="1"/>
              <a:t>error </a:t>
            </a:r>
            <a:r>
              <a:rPr lang="en-GB" dirty="0"/>
              <a:t>and </a:t>
            </a:r>
            <a:r>
              <a:rPr lang="el-GR" dirty="0"/>
              <a:t>sample size</a:t>
            </a:r>
          </a:p>
        </p:txBody>
      </p:sp>
      <p:sp>
        <p:nvSpPr>
          <p:cNvPr id="3" name="Content Placeholder 2"/>
          <p:cNvSpPr>
            <a:spLocks noGrp="1"/>
          </p:cNvSpPr>
          <p:nvPr>
            <p:ph sz="quarter" idx="1"/>
          </p:nvPr>
        </p:nvSpPr>
        <p:spPr/>
        <p:txBody>
          <a:bodyPr>
            <a:normAutofit/>
          </a:bodyPr>
          <a:lstStyle/>
          <a:p>
            <a:endParaRPr lang="en-GB" dirty="0"/>
          </a:p>
          <a:p>
            <a:r>
              <a:rPr lang="en-GB" dirty="0" err="1"/>
              <a:t>Example</a:t>
            </a:r>
            <a:r>
              <a:rPr lang="en-GB" dirty="0"/>
              <a:t>: the US </a:t>
            </a:r>
            <a:r>
              <a:rPr lang="en-GB" dirty="0" err="1"/>
              <a:t>presidential election</a:t>
            </a:r>
            <a:r>
              <a:rPr lang="en-GB" dirty="0"/>
              <a:t>, 1936. Literary Digest </a:t>
            </a:r>
            <a:r>
              <a:rPr lang="en-GB" dirty="0" err="1"/>
              <a:t>magazine. </a:t>
            </a:r>
          </a:p>
          <a:p>
            <a:pPr lvl="1"/>
            <a:r>
              <a:rPr lang="en-GB" dirty="0"/>
              <a:t>10.000.000 </a:t>
            </a:r>
            <a:r>
              <a:rPr lang="en-GB" dirty="0" err="1"/>
              <a:t>voters</a:t>
            </a:r>
            <a:endParaRPr lang="en-GB" dirty="0"/>
          </a:p>
          <a:p>
            <a:pPr lvl="1"/>
            <a:r>
              <a:rPr lang="en-GB" dirty="0"/>
              <a:t>Sample selection through the telephone directory and car registration numbers</a:t>
            </a:r>
          </a:p>
          <a:p>
            <a:pPr lvl="1"/>
            <a:r>
              <a:rPr lang="en-GB" dirty="0" err="1"/>
              <a:t>Systematic error</a:t>
            </a:r>
            <a:r>
              <a:rPr lang="en-GB" dirty="0"/>
              <a:t>: </a:t>
            </a:r>
            <a:r>
              <a:rPr lang="en-GB" dirty="0" err="1"/>
              <a:t>Not everyone had a </a:t>
            </a:r>
            <a:r>
              <a:rPr lang="en-GB" dirty="0"/>
              <a:t>phone/car </a:t>
            </a:r>
          </a:p>
          <a:p>
            <a:pPr lvl="1"/>
            <a:r>
              <a:rPr lang="en-GB" dirty="0"/>
              <a:t>Non-representative sample: Differences in age, income, etc.</a:t>
            </a:r>
          </a:p>
          <a:p>
            <a:pPr lvl="1"/>
            <a:endParaRPr lang="el-GR" dirty="0"/>
          </a:p>
        </p:txBody>
      </p:sp>
      <p:pic>
        <p:nvPicPr>
          <p:cNvPr id="4" name="Εικόνα 3">
            <a:extLst>
              <a:ext uri="{FF2B5EF4-FFF2-40B4-BE49-F238E27FC236}">
                <a16:creationId xmlns:a16="http://schemas.microsoft.com/office/drawing/2014/main" id="{09CD84ED-3467-15D3-4757-66A189997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065837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Χ²</a:t>
            </a:r>
            <a:r>
              <a:rPr lang="el-GR" dirty="0"/>
              <a:t>: 1 </a:t>
            </a:r>
            <a:r>
              <a:rPr lang="en-US" dirty="0"/>
              <a:t>variable</a:t>
            </a:r>
            <a:r>
              <a:rPr dirty="0"/>
              <a:t> - </a:t>
            </a:r>
            <a:r>
              <a:rPr lang="en-US" dirty="0"/>
              <a:t>goodness of fit</a:t>
            </a:r>
            <a:endParaRPr kumimoji="0" lang="en-US" dirty="0"/>
          </a:p>
        </p:txBody>
      </p:sp>
      <p:sp>
        <p:nvSpPr>
          <p:cNvPr id="8" name="Content Placeholder 7"/>
          <p:cNvSpPr>
            <a:spLocks noGrp="1"/>
          </p:cNvSpPr>
          <p:nvPr>
            <p:ph sz="quarter" idx="1"/>
          </p:nvPr>
        </p:nvSpPr>
        <p:spPr/>
        <p:txBody>
          <a:bodyPr>
            <a:normAutofit fontScale="55000" lnSpcReduction="20000"/>
          </a:bodyPr>
          <a:lstStyle/>
          <a:p>
            <a:pPr lvl="0"/>
            <a:r>
              <a:rPr lang="en-US" dirty="0"/>
              <a:t>Instead of a One-Sample t-Test</a:t>
            </a:r>
          </a:p>
          <a:p>
            <a:pPr lvl="0"/>
            <a:r>
              <a:rPr lang="en-US" dirty="0"/>
              <a:t>To test the differences between observed (actual) and expected (random) variables - Deviation from a random model:</a:t>
            </a:r>
          </a:p>
          <a:p>
            <a:pPr lvl="0"/>
            <a:r>
              <a:rPr b="1" dirty="0"/>
              <a:t>Χ² = Σ [(</a:t>
            </a:r>
            <a:r>
              <a:rPr lang="en-US" b="1" dirty="0"/>
              <a:t>O</a:t>
            </a:r>
            <a:r>
              <a:rPr b="1" dirty="0"/>
              <a:t> - </a:t>
            </a:r>
            <a:r>
              <a:rPr lang="en-US" b="1" dirty="0"/>
              <a:t>E</a:t>
            </a:r>
            <a:r>
              <a:rPr b="1" dirty="0"/>
              <a:t>)² / </a:t>
            </a:r>
            <a:r>
              <a:rPr lang="en-US" b="1" dirty="0"/>
              <a:t>E</a:t>
            </a:r>
            <a:r>
              <a:rPr b="1" dirty="0"/>
              <a:t>]</a:t>
            </a:r>
            <a:endParaRPr lang="en-US" b="1" dirty="0"/>
          </a:p>
          <a:p>
            <a:pPr lvl="1"/>
            <a:r>
              <a:rPr lang="en-US" dirty="0"/>
              <a:t>χ² = Σ [(Observed - Expected)² / Expected]</a:t>
            </a:r>
            <a:endParaRPr b="1" dirty="0"/>
          </a:p>
          <a:p>
            <a:pPr lvl="0" algn="l" eaLnBrk="1" latinLnBrk="0" hangingPunct="1"/>
            <a:endParaRPr dirty="0"/>
          </a:p>
          <a:p>
            <a:pPr lvl="0" algn="l" eaLnBrk="1" latinLnBrk="0" hangingPunct="1">
              <a:buFont typeface="Wingdings" panose="05000000000000000000" pitchFamily="2" charset="2"/>
              <a:buChar char="v"/>
            </a:pPr>
            <a:r>
              <a:rPr lang="en-US" u="sng" dirty="0"/>
              <a:t>Example </a:t>
            </a:r>
            <a:endParaRPr u="sng" dirty="0"/>
          </a:p>
          <a:p>
            <a:pPr lvl="0" algn="l" eaLnBrk="1" latinLnBrk="0" hangingPunct="1"/>
            <a:endParaRPr lang="el-GR" dirty="0"/>
          </a:p>
          <a:p>
            <a:pPr lvl="0" algn="l" eaLnBrk="1" latinLnBrk="0" hangingPunct="1"/>
            <a:endParaRPr lang="el-GR" dirty="0"/>
          </a:p>
          <a:p>
            <a:pPr lvl="0" algn="l" eaLnBrk="1" latinLnBrk="0" hangingPunct="1"/>
            <a:endParaRPr lang="el-GR" dirty="0"/>
          </a:p>
          <a:p>
            <a:pPr lvl="0" algn="l" eaLnBrk="1" latinLnBrk="0" hangingPunct="1"/>
            <a:endParaRPr lang="el-GR" dirty="0"/>
          </a:p>
          <a:p>
            <a:pPr lvl="0" algn="l" eaLnBrk="1" latinLnBrk="0" hangingPunct="1"/>
            <a:r>
              <a:rPr b="1" dirty="0"/>
              <a:t>Α = Ν / k </a:t>
            </a:r>
            <a:r>
              <a:rPr dirty="0"/>
              <a:t>= 120 / 3 = 40</a:t>
            </a:r>
          </a:p>
          <a:p>
            <a:r>
              <a:rPr lang="el-GR" b="1" dirty="0" err="1"/>
              <a:t>df</a:t>
            </a:r>
            <a:r>
              <a:rPr lang="el-GR" b="1" dirty="0"/>
              <a:t> = k - 1 </a:t>
            </a:r>
            <a:r>
              <a:rPr lang="el-GR" dirty="0"/>
              <a:t>= 3 - 1 = 2</a:t>
            </a:r>
          </a:p>
          <a:p>
            <a:pPr lvl="0"/>
            <a:r>
              <a:rPr lang="el-GR" dirty="0"/>
              <a:t>x²= [(51-40)² / 40] + [(27 - 40)² / 40] + [(42 - 40)² / 40] = 7.35 &gt; 5.99 (</a:t>
            </a:r>
            <a:r>
              <a:rPr lang="en-US" dirty="0"/>
              <a:t>critical value from table</a:t>
            </a:r>
            <a:r>
              <a:rPr lang="el-GR" dirty="0"/>
              <a:t>)</a:t>
            </a:r>
          </a:p>
          <a:p>
            <a:pPr lvl="0"/>
            <a:r>
              <a:rPr lang="el-GR" dirty="0"/>
              <a:t>x²(2) = 7.35, p = .025</a:t>
            </a:r>
          </a:p>
        </p:txBody>
      </p:sp>
      <p:graphicFrame>
        <p:nvGraphicFramePr>
          <p:cNvPr id="3" name="Table 2"/>
          <p:cNvGraphicFramePr>
            <a:graphicFrameLocks noGrp="1"/>
          </p:cNvGraphicFramePr>
          <p:nvPr/>
        </p:nvGraphicFramePr>
        <p:xfrm>
          <a:off x="2667000" y="3645024"/>
          <a:ext cx="6096000" cy="11023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704528">
                  <a:extLst>
                    <a:ext uri="{9D8B030D-6E8A-4147-A177-3AD203B41FA5}">
                      <a16:colId xmlns:a16="http://schemas.microsoft.com/office/drawing/2014/main" val="20002"/>
                    </a:ext>
                  </a:extLst>
                </a:gridCol>
                <a:gridCol w="1343472">
                  <a:extLst>
                    <a:ext uri="{9D8B030D-6E8A-4147-A177-3AD203B41FA5}">
                      <a16:colId xmlns:a16="http://schemas.microsoft.com/office/drawing/2014/main" val="20003"/>
                    </a:ext>
                  </a:extLst>
                </a:gridCol>
              </a:tblGrid>
              <a:tr h="3708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Study Method</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85420">
                <a:tc>
                  <a:txBody>
                    <a:bodyPr/>
                    <a:lstStyle/>
                    <a:p>
                      <a:r>
                        <a:rPr lang="en-US" dirty="0"/>
                        <a:t>Regular</a:t>
                      </a:r>
                      <a:r>
                        <a:rPr lang="el-GR" dirty="0"/>
                        <a:t> </a:t>
                      </a:r>
                      <a:endParaRPr lang="en-US" dirty="0"/>
                    </a:p>
                  </a:txBody>
                  <a:tcPr/>
                </a:tc>
                <a:tc>
                  <a:txBody>
                    <a:bodyPr/>
                    <a:lstStyle/>
                    <a:p>
                      <a:r>
                        <a:rPr lang="en-US" dirty="0"/>
                        <a:t>Irregular</a:t>
                      </a:r>
                      <a:r>
                        <a:rPr lang="el-GR" dirty="0"/>
                        <a:t> </a:t>
                      </a:r>
                      <a:endParaRPr lang="en-US" dirty="0"/>
                    </a:p>
                  </a:txBody>
                  <a:tcPr/>
                </a:tc>
                <a:tc>
                  <a:txBody>
                    <a:bodyPr/>
                    <a:lstStyle/>
                    <a:p>
                      <a:r>
                        <a:rPr lang="en-US" dirty="0"/>
                        <a:t>Combined</a:t>
                      </a:r>
                      <a:r>
                        <a:rPr lang="el-GR" dirty="0"/>
                        <a:t> </a:t>
                      </a:r>
                      <a:endParaRPr lang="en-US" dirty="0"/>
                    </a:p>
                  </a:txBody>
                  <a:tcPr/>
                </a:tc>
                <a:tc>
                  <a:txBody>
                    <a:bodyPr/>
                    <a:lstStyle/>
                    <a:p>
                      <a:r>
                        <a:rPr lang="en-US" dirty="0"/>
                        <a:t>Total</a:t>
                      </a:r>
                    </a:p>
                  </a:txBody>
                  <a:tcPr/>
                </a:tc>
                <a:extLst>
                  <a:ext uri="{0D108BD9-81ED-4DB2-BD59-A6C34878D82A}">
                    <a16:rowId xmlns:a16="http://schemas.microsoft.com/office/drawing/2014/main" val="10001"/>
                  </a:ext>
                </a:extLst>
              </a:tr>
              <a:tr h="185420">
                <a:tc>
                  <a:txBody>
                    <a:bodyPr/>
                    <a:lstStyle/>
                    <a:p>
                      <a:pPr lvl="0" algn="l" eaLnBrk="1" latinLnBrk="0" hangingPunct="1"/>
                      <a:r>
                        <a:rPr lang="en-US" dirty="0"/>
                        <a:t>51</a:t>
                      </a:r>
                    </a:p>
                  </a:txBody>
                  <a:tcPr/>
                </a:tc>
                <a:tc>
                  <a:txBody>
                    <a:bodyPr/>
                    <a:lstStyle/>
                    <a:p>
                      <a:pPr lvl="0" algn="l" eaLnBrk="1" latinLnBrk="0" hangingPunct="1"/>
                      <a:r>
                        <a:rPr lang="en-US" dirty="0"/>
                        <a:t>27</a:t>
                      </a:r>
                    </a:p>
                  </a:txBody>
                  <a:tcPr/>
                </a:tc>
                <a:tc>
                  <a:txBody>
                    <a:bodyPr/>
                    <a:lstStyle/>
                    <a:p>
                      <a:pPr lvl="0" algn="l" eaLnBrk="1" latinLnBrk="0" hangingPunct="1"/>
                      <a:r>
                        <a:rPr lang="en-US" dirty="0"/>
                        <a:t>42</a:t>
                      </a:r>
                    </a:p>
                  </a:txBody>
                  <a:tcPr/>
                </a:tc>
                <a:tc>
                  <a:txBody>
                    <a:bodyPr/>
                    <a:lstStyle/>
                    <a:p>
                      <a:pPr lvl="0" algn="l" eaLnBrk="1" latinLnBrk="0" hangingPunct="1"/>
                      <a:r>
                        <a:rPr lang="en-US" dirty="0"/>
                        <a:t>120</a:t>
                      </a:r>
                    </a:p>
                  </a:txBody>
                  <a:tcPr/>
                </a:tc>
                <a:extLst>
                  <a:ext uri="{0D108BD9-81ED-4DB2-BD59-A6C34878D82A}">
                    <a16:rowId xmlns:a16="http://schemas.microsoft.com/office/drawing/2014/main" val="10002"/>
                  </a:ext>
                </a:extLst>
              </a:tr>
            </a:tbl>
          </a:graphicData>
        </a:graphic>
      </p:graphicFrame>
      <p:pic>
        <p:nvPicPr>
          <p:cNvPr id="4" name="Εικόνα 3">
            <a:extLst>
              <a:ext uri="{FF2B5EF4-FFF2-40B4-BE49-F238E27FC236}">
                <a16:creationId xmlns:a16="http://schemas.microsoft.com/office/drawing/2014/main" id="{8F8E2D01-D16D-A81D-AC77-51E4456B6E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286276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Χ² - </a:t>
            </a:r>
            <a:r>
              <a:rPr lang="en-US" dirty="0"/>
              <a:t>Independence of Measurement</a:t>
            </a:r>
            <a:endParaRPr kumimoji="0" lang="en-US" dirty="0"/>
          </a:p>
        </p:txBody>
      </p:sp>
      <p:sp>
        <p:nvSpPr>
          <p:cNvPr id="8" name="Content Placeholder 7"/>
          <p:cNvSpPr>
            <a:spLocks noGrp="1"/>
          </p:cNvSpPr>
          <p:nvPr>
            <p:ph sz="quarter" idx="1"/>
          </p:nvPr>
        </p:nvSpPr>
        <p:spPr>
          <a:xfrm>
            <a:off x="1981200" y="1600200"/>
            <a:ext cx="7467600" cy="2692896"/>
          </a:xfrm>
        </p:spPr>
        <p:txBody>
          <a:bodyPr>
            <a:normAutofit fontScale="85000" lnSpcReduction="20000"/>
          </a:bodyPr>
          <a:lstStyle/>
          <a:p>
            <a:pPr lvl="0"/>
            <a:r>
              <a:rPr lang="en-US" dirty="0"/>
              <a:t>Differences between Observed and Expected Variables (When the Two Variables are Independent)</a:t>
            </a:r>
          </a:p>
          <a:p>
            <a:pPr lvl="0"/>
            <a:r>
              <a:rPr lang="en-US" dirty="0"/>
              <a:t>Test for Independence of the Two Variables</a:t>
            </a:r>
          </a:p>
          <a:p>
            <a:pPr lvl="0"/>
            <a:r>
              <a:rPr lang="en-US" dirty="0"/>
              <a:t>Double-Entry Cross Table</a:t>
            </a:r>
          </a:p>
          <a:p>
            <a:pPr lvl="1"/>
            <a:r>
              <a:rPr lang="en-US" dirty="0"/>
              <a:t>Use absolute frequencies, not percentages (convert if N is known).</a:t>
            </a:r>
          </a:p>
          <a:p>
            <a:pPr lvl="1"/>
            <a:endParaRPr lang="en-US" dirty="0"/>
          </a:p>
          <a:p>
            <a:pPr lvl="0"/>
            <a:r>
              <a:rPr lang="en-US" i="1" dirty="0"/>
              <a:t>Example</a:t>
            </a:r>
            <a:endParaRPr lang="el-GR" i="1" dirty="0"/>
          </a:p>
        </p:txBody>
      </p:sp>
      <p:graphicFrame>
        <p:nvGraphicFramePr>
          <p:cNvPr id="3" name="Table 2"/>
          <p:cNvGraphicFramePr>
            <a:graphicFrameLocks noGrp="1"/>
          </p:cNvGraphicFramePr>
          <p:nvPr/>
        </p:nvGraphicFramePr>
        <p:xfrm>
          <a:off x="2423595" y="4293096"/>
          <a:ext cx="6384030" cy="1752600"/>
        </p:xfrm>
        <a:graphic>
          <a:graphicData uri="http://schemas.openxmlformats.org/drawingml/2006/table">
            <a:tbl>
              <a:tblPr firstRow="1" bandRow="1">
                <a:tableStyleId>{5C22544A-7EE6-4342-B048-85BDC9FD1C3A}</a:tableStyleId>
              </a:tblPr>
              <a:tblGrid>
                <a:gridCol w="1368149">
                  <a:extLst>
                    <a:ext uri="{9D8B030D-6E8A-4147-A177-3AD203B41FA5}">
                      <a16:colId xmlns:a16="http://schemas.microsoft.com/office/drawing/2014/main" val="20000"/>
                    </a:ext>
                  </a:extLst>
                </a:gridCol>
                <a:gridCol w="1185463">
                  <a:extLst>
                    <a:ext uri="{9D8B030D-6E8A-4147-A177-3AD203B41FA5}">
                      <a16:colId xmlns:a16="http://schemas.microsoft.com/office/drawing/2014/main" val="20001"/>
                    </a:ext>
                  </a:extLst>
                </a:gridCol>
                <a:gridCol w="1276806">
                  <a:extLst>
                    <a:ext uri="{9D8B030D-6E8A-4147-A177-3AD203B41FA5}">
                      <a16:colId xmlns:a16="http://schemas.microsoft.com/office/drawing/2014/main" val="20002"/>
                    </a:ext>
                  </a:extLst>
                </a:gridCol>
                <a:gridCol w="1276806">
                  <a:extLst>
                    <a:ext uri="{9D8B030D-6E8A-4147-A177-3AD203B41FA5}">
                      <a16:colId xmlns:a16="http://schemas.microsoft.com/office/drawing/2014/main" val="20003"/>
                    </a:ext>
                  </a:extLst>
                </a:gridCol>
                <a:gridCol w="1276806">
                  <a:extLst>
                    <a:ext uri="{9D8B030D-6E8A-4147-A177-3AD203B41FA5}">
                      <a16:colId xmlns:a16="http://schemas.microsoft.com/office/drawing/2014/main" val="20004"/>
                    </a:ext>
                  </a:extLst>
                </a:gridCol>
              </a:tblGrid>
              <a:tr h="370840">
                <a:tc>
                  <a:txBody>
                    <a:bodyPr/>
                    <a:lstStyle/>
                    <a:p>
                      <a:r>
                        <a:rPr lang="en-US" b="1" i="0" dirty="0"/>
                        <a:t>Teaching Method</a:t>
                      </a:r>
                    </a:p>
                  </a:txBody>
                  <a:tcPr/>
                </a:tc>
                <a:tc>
                  <a:txBody>
                    <a:bodyPr/>
                    <a:lstStyle/>
                    <a:p>
                      <a:r>
                        <a:rPr lang="en-US" i="1" dirty="0"/>
                        <a:t>Low</a:t>
                      </a:r>
                      <a:r>
                        <a:rPr lang="el-GR" i="1" dirty="0"/>
                        <a:t> </a:t>
                      </a:r>
                      <a:endParaRPr lang="en-US" i="1" dirty="0"/>
                    </a:p>
                  </a:txBody>
                  <a:tcPr/>
                </a:tc>
                <a:tc>
                  <a:txBody>
                    <a:bodyPr/>
                    <a:lstStyle/>
                    <a:p>
                      <a:r>
                        <a:rPr lang="en-US" i="1" dirty="0"/>
                        <a:t>Average</a:t>
                      </a:r>
                      <a:r>
                        <a:rPr lang="el-GR" i="1" dirty="0"/>
                        <a:t> </a:t>
                      </a:r>
                      <a:endParaRPr lang="en-US" i="1" dirty="0"/>
                    </a:p>
                  </a:txBody>
                  <a:tcPr/>
                </a:tc>
                <a:tc>
                  <a:txBody>
                    <a:bodyPr/>
                    <a:lstStyle/>
                    <a:p>
                      <a:r>
                        <a:rPr lang="en-US" i="1" dirty="0"/>
                        <a:t>High</a:t>
                      </a:r>
                      <a:r>
                        <a:rPr lang="el-GR" i="1" dirty="0"/>
                        <a:t> </a:t>
                      </a:r>
                      <a:endParaRPr lang="en-US" i="1" dirty="0"/>
                    </a:p>
                  </a:txBody>
                  <a:tcPr/>
                </a:tc>
                <a:tc>
                  <a:txBody>
                    <a:bodyPr/>
                    <a:lstStyle/>
                    <a:p>
                      <a:r>
                        <a:rPr lang="en-US" b="1" dirty="0"/>
                        <a:t>Total</a:t>
                      </a:r>
                    </a:p>
                  </a:txBody>
                  <a:tcPr/>
                </a:tc>
                <a:extLst>
                  <a:ext uri="{0D108BD9-81ED-4DB2-BD59-A6C34878D82A}">
                    <a16:rowId xmlns:a16="http://schemas.microsoft.com/office/drawing/2014/main" val="10000"/>
                  </a:ext>
                </a:extLst>
              </a:tr>
              <a:tr h="370840">
                <a:tc>
                  <a:txBody>
                    <a:bodyPr/>
                    <a:lstStyle/>
                    <a:p>
                      <a:r>
                        <a:rPr lang="en-US" i="1" dirty="0"/>
                        <a:t>New</a:t>
                      </a:r>
                    </a:p>
                  </a:txBody>
                  <a:tcPr/>
                </a:tc>
                <a:tc>
                  <a:txBody>
                    <a:bodyPr/>
                    <a:lstStyle/>
                    <a:p>
                      <a:r>
                        <a:rPr lang="el-GR" dirty="0"/>
                        <a:t>6</a:t>
                      </a:r>
                      <a:endParaRPr lang="en-US" dirty="0"/>
                    </a:p>
                  </a:txBody>
                  <a:tcPr/>
                </a:tc>
                <a:tc>
                  <a:txBody>
                    <a:bodyPr/>
                    <a:lstStyle/>
                    <a:p>
                      <a:r>
                        <a:rPr lang="el-GR" dirty="0"/>
                        <a:t>15</a:t>
                      </a:r>
                      <a:endParaRPr lang="en-US" dirty="0"/>
                    </a:p>
                  </a:txBody>
                  <a:tcPr/>
                </a:tc>
                <a:tc>
                  <a:txBody>
                    <a:bodyPr/>
                    <a:lstStyle/>
                    <a:p>
                      <a:r>
                        <a:rPr lang="el-GR" dirty="0"/>
                        <a:t>23</a:t>
                      </a:r>
                      <a:endParaRPr lang="en-US" dirty="0"/>
                    </a:p>
                  </a:txBody>
                  <a:tcPr/>
                </a:tc>
                <a:tc>
                  <a:txBody>
                    <a:bodyPr/>
                    <a:lstStyle/>
                    <a:p>
                      <a:r>
                        <a:rPr lang="el-GR" b="1" dirty="0"/>
                        <a:t>44</a:t>
                      </a:r>
                      <a:endParaRPr lang="en-US" b="1" dirty="0"/>
                    </a:p>
                  </a:txBody>
                  <a:tcPr/>
                </a:tc>
                <a:extLst>
                  <a:ext uri="{0D108BD9-81ED-4DB2-BD59-A6C34878D82A}">
                    <a16:rowId xmlns:a16="http://schemas.microsoft.com/office/drawing/2014/main" val="10001"/>
                  </a:ext>
                </a:extLst>
              </a:tr>
              <a:tr h="370840">
                <a:tc>
                  <a:txBody>
                    <a:bodyPr/>
                    <a:lstStyle/>
                    <a:p>
                      <a:r>
                        <a:rPr lang="en-US" i="1" dirty="0"/>
                        <a:t>Old</a:t>
                      </a:r>
                    </a:p>
                  </a:txBody>
                  <a:tcPr/>
                </a:tc>
                <a:tc>
                  <a:txBody>
                    <a:bodyPr/>
                    <a:lstStyle/>
                    <a:p>
                      <a:r>
                        <a:rPr lang="el-GR" dirty="0"/>
                        <a:t>10</a:t>
                      </a:r>
                      <a:endParaRPr lang="en-US" dirty="0"/>
                    </a:p>
                  </a:txBody>
                  <a:tcPr/>
                </a:tc>
                <a:tc>
                  <a:txBody>
                    <a:bodyPr/>
                    <a:lstStyle/>
                    <a:p>
                      <a:r>
                        <a:rPr lang="el-GR" dirty="0"/>
                        <a:t>8</a:t>
                      </a:r>
                      <a:endParaRPr lang="en-US" dirty="0"/>
                    </a:p>
                  </a:txBody>
                  <a:tcPr/>
                </a:tc>
                <a:tc>
                  <a:txBody>
                    <a:bodyPr/>
                    <a:lstStyle/>
                    <a:p>
                      <a:r>
                        <a:rPr lang="el-GR" dirty="0"/>
                        <a:t>24</a:t>
                      </a:r>
                      <a:endParaRPr lang="en-US" dirty="0"/>
                    </a:p>
                  </a:txBody>
                  <a:tcPr/>
                </a:tc>
                <a:tc>
                  <a:txBody>
                    <a:bodyPr/>
                    <a:lstStyle/>
                    <a:p>
                      <a:r>
                        <a:rPr lang="el-GR" b="1" dirty="0"/>
                        <a:t>42</a:t>
                      </a:r>
                      <a:endParaRPr lang="en-US" b="1" dirty="0"/>
                    </a:p>
                  </a:txBody>
                  <a:tcPr/>
                </a:tc>
                <a:extLst>
                  <a:ext uri="{0D108BD9-81ED-4DB2-BD59-A6C34878D82A}">
                    <a16:rowId xmlns:a16="http://schemas.microsoft.com/office/drawing/2014/main" val="10002"/>
                  </a:ext>
                </a:extLst>
              </a:tr>
              <a:tr h="370840">
                <a:tc>
                  <a:txBody>
                    <a:bodyPr/>
                    <a:lstStyle/>
                    <a:p>
                      <a:r>
                        <a:rPr lang="en-US" b="1" dirty="0"/>
                        <a:t>Total</a:t>
                      </a:r>
                    </a:p>
                  </a:txBody>
                  <a:tcPr/>
                </a:tc>
                <a:tc>
                  <a:txBody>
                    <a:bodyPr/>
                    <a:lstStyle/>
                    <a:p>
                      <a:r>
                        <a:rPr lang="en-US" b="1" dirty="0"/>
                        <a:t>16</a:t>
                      </a:r>
                    </a:p>
                  </a:txBody>
                  <a:tcPr/>
                </a:tc>
                <a:tc>
                  <a:txBody>
                    <a:bodyPr/>
                    <a:lstStyle/>
                    <a:p>
                      <a:r>
                        <a:rPr lang="en-US" b="1" dirty="0"/>
                        <a:t>23</a:t>
                      </a:r>
                    </a:p>
                  </a:txBody>
                  <a:tcPr/>
                </a:tc>
                <a:tc>
                  <a:txBody>
                    <a:bodyPr/>
                    <a:lstStyle/>
                    <a:p>
                      <a:r>
                        <a:rPr lang="en-US" b="1" dirty="0"/>
                        <a:t>47</a:t>
                      </a:r>
                    </a:p>
                  </a:txBody>
                  <a:tcPr/>
                </a:tc>
                <a:tc>
                  <a:txBody>
                    <a:bodyPr/>
                    <a:lstStyle/>
                    <a:p>
                      <a:r>
                        <a:rPr lang="el-GR" b="1" dirty="0"/>
                        <a:t>Τ</a:t>
                      </a:r>
                      <a:r>
                        <a:rPr lang="el-GR" b="1" baseline="0" dirty="0"/>
                        <a:t> = </a:t>
                      </a:r>
                      <a:r>
                        <a:rPr lang="en-US" b="1" dirty="0"/>
                        <a:t>86</a:t>
                      </a:r>
                    </a:p>
                  </a:txBody>
                  <a:tcPr/>
                </a:tc>
                <a:extLst>
                  <a:ext uri="{0D108BD9-81ED-4DB2-BD59-A6C34878D82A}">
                    <a16:rowId xmlns:a16="http://schemas.microsoft.com/office/drawing/2014/main" val="10003"/>
                  </a:ext>
                </a:extLst>
              </a:tr>
            </a:tbl>
          </a:graphicData>
        </a:graphic>
      </p:graphicFrame>
      <p:pic>
        <p:nvPicPr>
          <p:cNvPr id="4" name="Εικόνα 3">
            <a:extLst>
              <a:ext uri="{FF2B5EF4-FFF2-40B4-BE49-F238E27FC236}">
                <a16:creationId xmlns:a16="http://schemas.microsoft.com/office/drawing/2014/main" id="{401729EA-4AEB-9B25-C435-B06844D035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48383053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endParaRPr kumimoji="0" lang="en-US" dirty="0"/>
          </a:p>
        </p:txBody>
      </p:sp>
      <p:sp>
        <p:nvSpPr>
          <p:cNvPr id="8" name="Content Placeholder 7"/>
          <p:cNvSpPr>
            <a:spLocks noGrp="1"/>
          </p:cNvSpPr>
          <p:nvPr>
            <p:ph sz="quarter" idx="1"/>
          </p:nvPr>
        </p:nvSpPr>
        <p:spPr/>
        <p:txBody>
          <a:bodyPr>
            <a:normAutofit fontScale="92500" lnSpcReduction="20000"/>
          </a:bodyPr>
          <a:lstStyle/>
          <a:p>
            <a:pPr lvl="0"/>
            <a:r>
              <a:rPr b="1" dirty="0"/>
              <a:t>Η0</a:t>
            </a:r>
            <a:r>
              <a:rPr dirty="0"/>
              <a:t>: </a:t>
            </a:r>
            <a:r>
              <a:rPr lang="en-US" dirty="0"/>
              <a:t>the two variables (performance and teaching method) are independent.</a:t>
            </a:r>
          </a:p>
          <a:p>
            <a:pPr marL="0" indent="0">
              <a:buNone/>
            </a:pPr>
            <a:r>
              <a:rPr lang="en-US" dirty="0"/>
              <a:t>	or</a:t>
            </a:r>
          </a:p>
          <a:p>
            <a:pPr lvl="0"/>
            <a:r>
              <a:rPr lang="en-US" dirty="0"/>
              <a:t>The number of students with low, moderate, and high performance will be equal for both teaching methods.</a:t>
            </a:r>
            <a:r>
              <a:rPr dirty="0"/>
              <a:t> </a:t>
            </a:r>
            <a:endParaRPr lang="el-GR" dirty="0"/>
          </a:p>
          <a:p>
            <a:pPr lvl="0" eaLnBrk="1" latinLnBrk="0" hangingPunct="1"/>
            <a:endParaRPr lang="el-GR" dirty="0"/>
          </a:p>
          <a:p>
            <a:pPr lvl="0" eaLnBrk="1" latinLnBrk="0" hangingPunct="1"/>
            <a:endParaRPr dirty="0"/>
          </a:p>
          <a:p>
            <a:pPr lvl="0"/>
            <a:r>
              <a:rPr b="1" dirty="0"/>
              <a:t>Η1</a:t>
            </a:r>
            <a:r>
              <a:rPr dirty="0"/>
              <a:t>: </a:t>
            </a:r>
            <a:r>
              <a:rPr lang="en-US" dirty="0"/>
              <a:t>The two variables are dependent (related to each other).</a:t>
            </a:r>
          </a:p>
          <a:p>
            <a:pPr marL="0" indent="0">
              <a:buNone/>
            </a:pPr>
            <a:r>
              <a:rPr lang="en-US" dirty="0"/>
              <a:t>	or</a:t>
            </a:r>
          </a:p>
          <a:p>
            <a:pPr lvl="0"/>
            <a:r>
              <a:rPr lang="en-US" dirty="0"/>
              <a:t>The number of students with low, moderate, and high performance will be different for the two teaching methods.</a:t>
            </a:r>
            <a:endParaRPr dirty="0"/>
          </a:p>
        </p:txBody>
      </p:sp>
      <p:pic>
        <p:nvPicPr>
          <p:cNvPr id="3" name="Εικόνα 2">
            <a:extLst>
              <a:ext uri="{FF2B5EF4-FFF2-40B4-BE49-F238E27FC236}">
                <a16:creationId xmlns:a16="http://schemas.microsoft.com/office/drawing/2014/main" id="{6B5BD84E-8501-922C-DE84-7542DF12B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9252230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Χ² - </a:t>
            </a:r>
            <a:r>
              <a:rPr lang="en-US" dirty="0"/>
              <a:t>Calculation</a:t>
            </a:r>
            <a:endParaRPr kumimoji="0" lang="en-US" dirty="0"/>
          </a:p>
        </p:txBody>
      </p:sp>
      <p:sp>
        <p:nvSpPr>
          <p:cNvPr id="8" name="Content Placeholder 7"/>
          <p:cNvSpPr>
            <a:spLocks noGrp="1"/>
          </p:cNvSpPr>
          <p:nvPr>
            <p:ph sz="quarter" idx="1"/>
          </p:nvPr>
        </p:nvSpPr>
        <p:spPr>
          <a:xfrm>
            <a:off x="1981200" y="1724564"/>
            <a:ext cx="3970784" cy="4872789"/>
          </a:xfrm>
        </p:spPr>
        <p:txBody>
          <a:bodyPr>
            <a:normAutofit fontScale="62500" lnSpcReduction="20000"/>
          </a:bodyPr>
          <a:lstStyle/>
          <a:p>
            <a:pPr lvl="0" eaLnBrk="1" latinLnBrk="0" hangingPunct="1"/>
            <a:r>
              <a:rPr lang="en-US" dirty="0"/>
              <a:t>Calculate</a:t>
            </a:r>
            <a:r>
              <a:rPr dirty="0"/>
              <a:t> </a:t>
            </a:r>
            <a:r>
              <a:rPr lang="en-US" dirty="0"/>
              <a:t>x</a:t>
            </a:r>
            <a:r>
              <a:rPr dirty="0"/>
              <a:t>² </a:t>
            </a:r>
            <a:r>
              <a:rPr lang="en-US" dirty="0"/>
              <a:t>with the same formula</a:t>
            </a:r>
            <a:endParaRPr dirty="0"/>
          </a:p>
          <a:p>
            <a:pPr lvl="0" eaLnBrk="1" latinLnBrk="0" hangingPunct="1"/>
            <a:r>
              <a:rPr lang="en-US" b="1" dirty="0"/>
              <a:t>x</a:t>
            </a:r>
            <a:r>
              <a:rPr b="1" dirty="0"/>
              <a:t>² = Σ [(</a:t>
            </a:r>
            <a:r>
              <a:rPr lang="en-US" b="1" dirty="0"/>
              <a:t>O</a:t>
            </a:r>
            <a:r>
              <a:rPr b="1" dirty="0"/>
              <a:t> - </a:t>
            </a:r>
            <a:r>
              <a:rPr lang="en-US" b="1" dirty="0"/>
              <a:t>E</a:t>
            </a:r>
            <a:r>
              <a:rPr b="1" dirty="0"/>
              <a:t>)² / </a:t>
            </a:r>
            <a:r>
              <a:rPr lang="en-US" b="1" dirty="0"/>
              <a:t>E</a:t>
            </a:r>
            <a:r>
              <a:rPr b="1" dirty="0"/>
              <a:t>]</a:t>
            </a:r>
          </a:p>
          <a:p>
            <a:pPr lvl="0" eaLnBrk="1" latinLnBrk="0" hangingPunct="1"/>
            <a:r>
              <a:rPr lang="en-US" dirty="0"/>
              <a:t>x</a:t>
            </a:r>
            <a:r>
              <a:rPr dirty="0"/>
              <a:t>² = [(6 - 8.19)² / 8.19] + [(15 - 11.77)² / 11.77] + [(23 - 24.05)² / 24.05] + [(10 - 7.81)² / 7.81] + [(8 - 11.23)² / 11.23] + [(24 - 22.95)² / 22.95] = 3.11</a:t>
            </a:r>
          </a:p>
          <a:p>
            <a:pPr lvl="0" eaLnBrk="1" latinLnBrk="0" hangingPunct="1"/>
            <a:endParaRPr dirty="0"/>
          </a:p>
          <a:p>
            <a:pPr lvl="0" eaLnBrk="1" latinLnBrk="0" hangingPunct="1"/>
            <a:r>
              <a:rPr lang="en-US" b="1" dirty="0" err="1"/>
              <a:t>d</a:t>
            </a:r>
            <a:r>
              <a:rPr b="1" dirty="0" err="1"/>
              <a:t>f</a:t>
            </a:r>
            <a:r>
              <a:rPr b="1" dirty="0"/>
              <a:t> = (Σ - 1) * (Γ - 1) </a:t>
            </a:r>
            <a:r>
              <a:rPr dirty="0"/>
              <a:t>= 2</a:t>
            </a:r>
          </a:p>
          <a:p>
            <a:pPr lvl="0"/>
            <a:r>
              <a:rPr dirty="0"/>
              <a:t>3.11 </a:t>
            </a:r>
            <a:r>
              <a:rPr lang="el-GR" dirty="0"/>
              <a:t>&gt; 5.99 (</a:t>
            </a:r>
            <a:r>
              <a:rPr lang="en-US" dirty="0"/>
              <a:t>critical value from table</a:t>
            </a:r>
            <a:r>
              <a:rPr lang="el-GR" dirty="0"/>
              <a:t>)</a:t>
            </a:r>
          </a:p>
          <a:p>
            <a:pPr lvl="0"/>
            <a:r>
              <a:rPr lang="en-US" dirty="0"/>
              <a:t>Therefore we accept </a:t>
            </a:r>
            <a:r>
              <a:rPr lang="el-GR" dirty="0"/>
              <a:t>Η0: x² (2) = 3.11, </a:t>
            </a:r>
            <a:r>
              <a:rPr lang="el-GR" dirty="0" err="1"/>
              <a:t>ns</a:t>
            </a:r>
            <a:endParaRPr lang="el-GR" dirty="0"/>
          </a:p>
          <a:p>
            <a:pPr lvl="1"/>
            <a:r>
              <a:rPr lang="en-US" dirty="0"/>
              <a:t>If we </a:t>
            </a:r>
            <a:r>
              <a:rPr lang="en-US" dirty="0" err="1"/>
              <a:t>aceepted</a:t>
            </a:r>
            <a:r>
              <a:rPr lang="en-US" dirty="0"/>
              <a:t> </a:t>
            </a:r>
            <a:r>
              <a:rPr lang="el-GR" dirty="0"/>
              <a:t>Η1 </a:t>
            </a:r>
            <a:r>
              <a:rPr lang="en-US" dirty="0"/>
              <a:t>we should test in pairs</a:t>
            </a:r>
            <a:r>
              <a:rPr lang="el-GR" dirty="0"/>
              <a:t>: </a:t>
            </a:r>
            <a:r>
              <a:rPr lang="en-US" dirty="0"/>
              <a:t>low</a:t>
            </a:r>
            <a:r>
              <a:rPr lang="el-GR" dirty="0"/>
              <a:t> - </a:t>
            </a:r>
            <a:r>
              <a:rPr lang="en-US" dirty="0"/>
              <a:t>average</a:t>
            </a:r>
            <a:r>
              <a:rPr lang="el-GR" dirty="0"/>
              <a:t>, </a:t>
            </a:r>
            <a:r>
              <a:rPr lang="en-US" dirty="0"/>
              <a:t>low</a:t>
            </a:r>
            <a:r>
              <a:rPr lang="el-GR" dirty="0"/>
              <a:t> - </a:t>
            </a:r>
            <a:r>
              <a:rPr lang="en-US" dirty="0"/>
              <a:t>high</a:t>
            </a:r>
            <a:r>
              <a:rPr lang="el-GR" dirty="0"/>
              <a:t>, </a:t>
            </a:r>
            <a:r>
              <a:rPr lang="en-US" dirty="0"/>
              <a:t>average</a:t>
            </a:r>
            <a:r>
              <a:rPr lang="el-GR" dirty="0"/>
              <a:t> - </a:t>
            </a:r>
            <a:r>
              <a:rPr lang="en-US" dirty="0"/>
              <a:t>high</a:t>
            </a:r>
            <a:endParaRPr lang="el-GR" dirty="0"/>
          </a:p>
          <a:p>
            <a:pPr lvl="1"/>
            <a:r>
              <a:rPr lang="el-GR" dirty="0" err="1"/>
              <a:t>Bonferroni</a:t>
            </a:r>
            <a:r>
              <a:rPr lang="el-GR" dirty="0"/>
              <a:t> </a:t>
            </a:r>
            <a:r>
              <a:rPr lang="el-GR" dirty="0" err="1"/>
              <a:t>correction</a:t>
            </a:r>
            <a:r>
              <a:rPr lang="el-GR" dirty="0"/>
              <a:t>: α = .05/3 = .017</a:t>
            </a:r>
          </a:p>
        </p:txBody>
      </p:sp>
      <p:sp>
        <p:nvSpPr>
          <p:cNvPr id="4" name="Content Placeholder 7"/>
          <p:cNvSpPr txBox="1">
            <a:spLocks/>
          </p:cNvSpPr>
          <p:nvPr/>
        </p:nvSpPr>
        <p:spPr>
          <a:xfrm>
            <a:off x="6168008" y="1724564"/>
            <a:ext cx="3496816" cy="4872789"/>
          </a:xfrm>
          <a:prstGeom prst="rect">
            <a:avLst/>
          </a:prstGeom>
          <a:ln>
            <a:solidFill>
              <a:schemeClr val="accent3"/>
            </a:solidFill>
          </a:ln>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b="1" dirty="0"/>
              <a:t>Calculation for</a:t>
            </a:r>
            <a:r>
              <a:rPr lang="el-GR" b="1" dirty="0"/>
              <a:t> Α</a:t>
            </a:r>
          </a:p>
          <a:p>
            <a:pPr lvl="1"/>
            <a:r>
              <a:rPr lang="el-GR" b="1" dirty="0"/>
              <a:t>Α = (Γ * Σ) / Τ</a:t>
            </a:r>
          </a:p>
          <a:p>
            <a:endParaRPr lang="el-GR" dirty="0"/>
          </a:p>
          <a:p>
            <a:r>
              <a:rPr lang="el-GR" dirty="0"/>
              <a:t>Α1 = (44 * 16) / 86 = 8.19</a:t>
            </a:r>
          </a:p>
          <a:p>
            <a:r>
              <a:rPr lang="el-GR" dirty="0"/>
              <a:t>Α2 = (44 * 23) / 86 = 11.77</a:t>
            </a:r>
          </a:p>
          <a:p>
            <a:r>
              <a:rPr lang="el-GR" dirty="0"/>
              <a:t>Α3 = (44 * 47) / 86 = 24.05</a:t>
            </a:r>
          </a:p>
          <a:p>
            <a:r>
              <a:rPr lang="el-GR" dirty="0"/>
              <a:t>Α4 = (42 * 16) / 86 = 7.81</a:t>
            </a:r>
          </a:p>
          <a:p>
            <a:r>
              <a:rPr lang="el-GR" dirty="0"/>
              <a:t>Α5 = (42 * 23) / 86 = 11.23</a:t>
            </a:r>
          </a:p>
          <a:p>
            <a:r>
              <a:rPr lang="el-GR" dirty="0"/>
              <a:t>Α6 = (42 * 47) / 86 = 22.95</a:t>
            </a:r>
          </a:p>
          <a:p>
            <a:endParaRPr lang="el-GR" dirty="0"/>
          </a:p>
          <a:p>
            <a:endParaRPr lang="el-GR" dirty="0"/>
          </a:p>
          <a:p>
            <a:r>
              <a:rPr lang="el-GR" dirty="0"/>
              <a:t>Ά1 + Α2 + ... + </a:t>
            </a:r>
            <a:r>
              <a:rPr lang="el-GR" dirty="0" err="1"/>
              <a:t>Αi</a:t>
            </a:r>
            <a:r>
              <a:rPr lang="el-GR" dirty="0"/>
              <a:t> = Τ (</a:t>
            </a:r>
            <a:r>
              <a:rPr lang="en-US" dirty="0"/>
              <a:t>here</a:t>
            </a:r>
            <a:r>
              <a:rPr lang="el-GR" dirty="0"/>
              <a:t> 86)</a:t>
            </a:r>
            <a:br>
              <a:rPr lang="el-GR" dirty="0"/>
            </a:br>
            <a:endParaRPr lang="el-GR" dirty="0"/>
          </a:p>
        </p:txBody>
      </p:sp>
      <p:pic>
        <p:nvPicPr>
          <p:cNvPr id="3" name="Εικόνα 2">
            <a:extLst>
              <a:ext uri="{FF2B5EF4-FFF2-40B4-BE49-F238E27FC236}">
                <a16:creationId xmlns:a16="http://schemas.microsoft.com/office/drawing/2014/main" id="{914C8D80-7902-E4BC-B9B4-AB5B55B4C8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609023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SPSS: </a:t>
            </a:r>
            <a:r>
              <a:rPr lang="en-US" dirty="0"/>
              <a:t>x</a:t>
            </a:r>
            <a:r>
              <a:rPr dirty="0"/>
              <a:t>² </a:t>
            </a:r>
            <a:endParaRPr kumimoji="0" lang="en-US" dirty="0"/>
          </a:p>
        </p:txBody>
      </p:sp>
      <p:sp>
        <p:nvSpPr>
          <p:cNvPr id="8" name="Content Placeholder 7"/>
          <p:cNvSpPr>
            <a:spLocks noGrp="1"/>
          </p:cNvSpPr>
          <p:nvPr>
            <p:ph sz="quarter" idx="1"/>
          </p:nvPr>
        </p:nvSpPr>
        <p:spPr>
          <a:xfrm>
            <a:off x="1981200" y="1594184"/>
            <a:ext cx="7467600" cy="4879768"/>
          </a:xfrm>
        </p:spPr>
        <p:txBody>
          <a:bodyPr/>
          <a:lstStyle/>
          <a:p>
            <a:pPr lvl="0" eaLnBrk="1" latinLnBrk="0" hangingPunct="1"/>
            <a:r>
              <a:rPr dirty="0"/>
              <a:t>1 </a:t>
            </a:r>
            <a:r>
              <a:rPr lang="en-US" dirty="0"/>
              <a:t>qualitative variable</a:t>
            </a:r>
            <a:endParaRPr dirty="0"/>
          </a:p>
          <a:p>
            <a:pPr lvl="0" eaLnBrk="1" latinLnBrk="0" hangingPunct="1"/>
            <a:r>
              <a:rPr dirty="0"/>
              <a:t>Analyze --&gt; Nonparametric tests --&gt; legacy dialogs --&gt; chi-square</a:t>
            </a:r>
          </a:p>
          <a:p>
            <a:pPr lvl="0" eaLnBrk="1" latinLnBrk="0" hangingPunct="1"/>
            <a:endParaRPr dirty="0"/>
          </a:p>
          <a:p>
            <a:pPr lvl="0" eaLnBrk="1" latinLnBrk="0" hangingPunct="1"/>
            <a:r>
              <a:rPr dirty="0"/>
              <a:t>2 </a:t>
            </a:r>
            <a:r>
              <a:rPr lang="en-US" dirty="0"/>
              <a:t>qualitative variables</a:t>
            </a:r>
            <a:endParaRPr dirty="0"/>
          </a:p>
          <a:p>
            <a:pPr lvl="0" eaLnBrk="1" latinLnBrk="0" hangingPunct="1"/>
            <a:r>
              <a:rPr dirty="0"/>
              <a:t>Analyze --&gt; Descriptive statistics  --&gt; Crosstabs</a:t>
            </a:r>
          </a:p>
          <a:p>
            <a:pPr lvl="0" eaLnBrk="1" latinLnBrk="0" hangingPunct="1"/>
            <a:r>
              <a:rPr dirty="0"/>
              <a:t>Statistics: </a:t>
            </a:r>
            <a:r>
              <a:rPr lang="en-US" dirty="0"/>
              <a:t>choose</a:t>
            </a:r>
            <a:r>
              <a:rPr dirty="0"/>
              <a:t> </a:t>
            </a:r>
            <a:r>
              <a:rPr lang="en-US" dirty="0"/>
              <a:t>x</a:t>
            </a:r>
            <a:r>
              <a:rPr dirty="0"/>
              <a:t>² </a:t>
            </a:r>
            <a:r>
              <a:rPr lang="en-US" dirty="0"/>
              <a:t>or other test</a:t>
            </a:r>
            <a:endParaRPr dirty="0"/>
          </a:p>
        </p:txBody>
      </p:sp>
      <p:pic>
        <p:nvPicPr>
          <p:cNvPr id="3" name="Εικόνα 2">
            <a:extLst>
              <a:ext uri="{FF2B5EF4-FFF2-40B4-BE49-F238E27FC236}">
                <a16:creationId xmlns:a16="http://schemas.microsoft.com/office/drawing/2014/main" id="{A7691BD4-84C8-FB1D-43B5-CE0EC5690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268171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U-Test</a:t>
            </a:r>
            <a:endParaRPr lang="el-GR" dirty="0"/>
          </a:p>
        </p:txBody>
      </p:sp>
      <p:sp>
        <p:nvSpPr>
          <p:cNvPr id="3" name="Content Placeholder 2"/>
          <p:cNvSpPr>
            <a:spLocks noGrp="1"/>
          </p:cNvSpPr>
          <p:nvPr>
            <p:ph sz="quarter" idx="1"/>
          </p:nvPr>
        </p:nvSpPr>
        <p:spPr>
          <a:xfrm>
            <a:off x="1981200" y="1628800"/>
            <a:ext cx="7467600" cy="4845152"/>
          </a:xfrm>
        </p:spPr>
        <p:txBody>
          <a:bodyPr>
            <a:normAutofit fontScale="85000" lnSpcReduction="20000"/>
          </a:bodyPr>
          <a:lstStyle/>
          <a:p>
            <a:r>
              <a:rPr lang="en-GB" dirty="0"/>
              <a:t>Instead of</a:t>
            </a:r>
            <a:r>
              <a:rPr lang="en-US" dirty="0"/>
              <a:t> t-test - independent samples</a:t>
            </a:r>
          </a:p>
          <a:p>
            <a:r>
              <a:rPr lang="en-US" dirty="0"/>
              <a:t>Using data on an ordinal scale:</a:t>
            </a:r>
          </a:p>
          <a:p>
            <a:pPr lvl="1"/>
            <a:r>
              <a:rPr lang="en-US" dirty="0"/>
              <a:t>H0 Correct: The hierarchical order in Group A will not be systematically higher/lower than Group B.</a:t>
            </a:r>
          </a:p>
          <a:p>
            <a:pPr lvl="1"/>
            <a:r>
              <a:rPr lang="en-US" dirty="0"/>
              <a:t>H0 Incorrect: The hierarchical order in Group A will be systematically higher/lower than Group B.</a:t>
            </a:r>
          </a:p>
          <a:p>
            <a:endParaRPr lang="en-US" dirty="0"/>
          </a:p>
          <a:p>
            <a:r>
              <a:rPr lang="en-US" dirty="0"/>
              <a:t>It tests whether the hierarchical scores of the two samples are randomly mixed or systematically clustered at different extremes of the scale.</a:t>
            </a:r>
          </a:p>
          <a:p>
            <a:endParaRPr lang="en-US" dirty="0"/>
          </a:p>
          <a:p>
            <a:r>
              <a:rPr lang="en-US" dirty="0"/>
              <a:t>Procedure:</a:t>
            </a:r>
          </a:p>
          <a:p>
            <a:pPr lvl="1"/>
            <a:r>
              <a:rPr lang="en-US" dirty="0"/>
              <a:t>Rank groups A &amp; B (from lower to higher).</a:t>
            </a:r>
          </a:p>
          <a:p>
            <a:pPr lvl="1"/>
            <a:r>
              <a:rPr lang="en-US" dirty="0"/>
              <a:t>Compute UA and UB: How many scores from the other group follow the sequence of this specific score.</a:t>
            </a:r>
            <a:endParaRPr lang="el-GR" dirty="0"/>
          </a:p>
        </p:txBody>
      </p:sp>
      <p:pic>
        <p:nvPicPr>
          <p:cNvPr id="4" name="Εικόνα 3">
            <a:extLst>
              <a:ext uri="{FF2B5EF4-FFF2-40B4-BE49-F238E27FC236}">
                <a16:creationId xmlns:a16="http://schemas.microsoft.com/office/drawing/2014/main" id="{475D8A27-BE55-4EE7-DB68-CAFD1BDCB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7467600" cy="936104"/>
          </a:xfrm>
        </p:spPr>
        <p:txBody>
          <a:bodyPr>
            <a:normAutofit fontScale="90000"/>
          </a:bodyPr>
          <a:lstStyle/>
          <a:p>
            <a:r>
              <a:rPr lang="en-US" dirty="0"/>
              <a:t>Calculation for Mann-Whitney U</a:t>
            </a:r>
            <a:br>
              <a:rPr lang="en-US" dirty="0"/>
            </a:br>
            <a:r>
              <a:rPr lang="en-US" sz="3200" dirty="0">
                <a:hlinkClick r:id="rId2"/>
              </a:rPr>
              <a:t> </a:t>
            </a:r>
            <a:r>
              <a:rPr lang="en-US" sz="2700" dirty="0">
                <a:hlinkClick r:id="rId2"/>
              </a:rPr>
              <a:t>http://faculty.vassar.edu/lowry/utest.html</a:t>
            </a:r>
            <a:endParaRPr lang="el-GR"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249625488"/>
              </p:ext>
            </p:extLst>
          </p:nvPr>
        </p:nvGraphicFramePr>
        <p:xfrm>
          <a:off x="1981200" y="656692"/>
          <a:ext cx="7715200" cy="5486400"/>
        </p:xfrm>
        <a:graphic>
          <a:graphicData uri="http://schemas.openxmlformats.org/drawingml/2006/table">
            <a:tbl>
              <a:tblPr firstRow="1" bandRow="1">
                <a:tableStyleId>{5C22544A-7EE6-4342-B048-85BDC9FD1C3A}</a:tableStyleId>
              </a:tblPr>
              <a:tblGrid>
                <a:gridCol w="1543040">
                  <a:extLst>
                    <a:ext uri="{9D8B030D-6E8A-4147-A177-3AD203B41FA5}">
                      <a16:colId xmlns:a16="http://schemas.microsoft.com/office/drawing/2014/main" val="20000"/>
                    </a:ext>
                  </a:extLst>
                </a:gridCol>
                <a:gridCol w="1543040">
                  <a:extLst>
                    <a:ext uri="{9D8B030D-6E8A-4147-A177-3AD203B41FA5}">
                      <a16:colId xmlns:a16="http://schemas.microsoft.com/office/drawing/2014/main" val="20001"/>
                    </a:ext>
                  </a:extLst>
                </a:gridCol>
                <a:gridCol w="1543040">
                  <a:extLst>
                    <a:ext uri="{9D8B030D-6E8A-4147-A177-3AD203B41FA5}">
                      <a16:colId xmlns:a16="http://schemas.microsoft.com/office/drawing/2014/main" val="20002"/>
                    </a:ext>
                  </a:extLst>
                </a:gridCol>
                <a:gridCol w="1543040">
                  <a:extLst>
                    <a:ext uri="{9D8B030D-6E8A-4147-A177-3AD203B41FA5}">
                      <a16:colId xmlns:a16="http://schemas.microsoft.com/office/drawing/2014/main" val="20003"/>
                    </a:ext>
                  </a:extLst>
                </a:gridCol>
                <a:gridCol w="1543040">
                  <a:extLst>
                    <a:ext uri="{9D8B030D-6E8A-4147-A177-3AD203B41FA5}">
                      <a16:colId xmlns:a16="http://schemas.microsoft.com/office/drawing/2014/main" val="20004"/>
                    </a:ext>
                  </a:extLst>
                </a:gridCol>
              </a:tblGrid>
              <a:tr h="332261">
                <a:tc>
                  <a:txBody>
                    <a:bodyPr/>
                    <a:lstStyle/>
                    <a:p>
                      <a:pPr algn="l"/>
                      <a:endParaRPr lang="el-GR" dirty="0"/>
                    </a:p>
                  </a:txBody>
                  <a:tcPr/>
                </a:tc>
                <a:tc gridSpan="2">
                  <a:txBody>
                    <a:bodyPr/>
                    <a:lstStyle/>
                    <a:p>
                      <a:pPr algn="l"/>
                      <a:r>
                        <a:rPr lang="en-US" sz="1800" b="1" baseline="0" dirty="0">
                          <a:latin typeface="Helvetica-Bold"/>
                        </a:rPr>
                        <a:t>Ordered Scores</a:t>
                      </a:r>
                      <a:endParaRPr lang="el-GR" sz="6600" dirty="0"/>
                    </a:p>
                  </a:txBody>
                  <a:tcPr/>
                </a:tc>
                <a:tc hMerge="1">
                  <a:txBody>
                    <a:bodyPr/>
                    <a:lstStyle/>
                    <a:p>
                      <a:pPr algn="l"/>
                      <a:endParaRPr lang="el-GR" dirty="0"/>
                    </a:p>
                  </a:txBody>
                  <a:tcPr/>
                </a:tc>
                <a:tc>
                  <a:txBody>
                    <a:bodyPr/>
                    <a:lstStyle/>
                    <a:p>
                      <a:pPr algn="l"/>
                      <a:r>
                        <a:rPr kumimoji="0" lang="en-US" sz="1800" b="1" kern="1200" baseline="0" dirty="0">
                          <a:solidFill>
                            <a:schemeClr val="lt1"/>
                          </a:solidFill>
                          <a:latin typeface="+mn-lt"/>
                          <a:ea typeface="+mn-ea"/>
                          <a:cs typeface="+mn-cs"/>
                        </a:rPr>
                        <a:t>Points for</a:t>
                      </a:r>
                      <a:endParaRPr lang="el-GR" dirty="0"/>
                    </a:p>
                  </a:txBody>
                  <a:tcPr/>
                </a:tc>
                <a:tc>
                  <a:txBody>
                    <a:bodyPr/>
                    <a:lstStyle/>
                    <a:p>
                      <a:pPr algn="l"/>
                      <a:r>
                        <a:rPr kumimoji="0" lang="en-US" sz="1800" b="1" kern="1200" baseline="0" dirty="0">
                          <a:solidFill>
                            <a:schemeClr val="lt1"/>
                          </a:solidFill>
                          <a:latin typeface="+mn-lt"/>
                          <a:ea typeface="+mn-ea"/>
                          <a:cs typeface="+mn-cs"/>
                        </a:rPr>
                        <a:t>Points for</a:t>
                      </a:r>
                      <a:endParaRPr lang="el-GR" dirty="0"/>
                    </a:p>
                  </a:txBody>
                  <a:tcPr/>
                </a:tc>
                <a:extLst>
                  <a:ext uri="{0D108BD9-81ED-4DB2-BD59-A6C34878D82A}">
                    <a16:rowId xmlns:a16="http://schemas.microsoft.com/office/drawing/2014/main" val="10000"/>
                  </a:ext>
                </a:extLst>
              </a:tr>
              <a:tr h="347849">
                <a:tc>
                  <a:txBody>
                    <a:bodyPr/>
                    <a:lstStyle/>
                    <a:p>
                      <a:pPr algn="l"/>
                      <a:r>
                        <a:rPr kumimoji="0" lang="en-US" sz="1800" b="1" kern="1200" baseline="0" dirty="0">
                          <a:solidFill>
                            <a:schemeClr val="dk1"/>
                          </a:solidFill>
                          <a:latin typeface="+mn-lt"/>
                          <a:ea typeface="+mn-ea"/>
                          <a:cs typeface="+mn-cs"/>
                        </a:rPr>
                        <a:t>Rank</a:t>
                      </a:r>
                      <a:endParaRPr lang="el-GR" dirty="0"/>
                    </a:p>
                  </a:txBody>
                  <a:tcPr/>
                </a:tc>
                <a:tc>
                  <a:txBody>
                    <a:bodyPr/>
                    <a:lstStyle/>
                    <a:p>
                      <a:pPr algn="l"/>
                      <a:r>
                        <a:rPr kumimoji="0" lang="en-US" sz="1800" b="1" kern="1200" baseline="0" dirty="0">
                          <a:solidFill>
                            <a:schemeClr val="dk1"/>
                          </a:solidFill>
                          <a:latin typeface="+mn-lt"/>
                          <a:ea typeface="+mn-ea"/>
                          <a:cs typeface="+mn-cs"/>
                        </a:rPr>
                        <a:t>Score</a:t>
                      </a:r>
                      <a:endParaRPr lang="el-GR" dirty="0"/>
                    </a:p>
                  </a:txBody>
                  <a:tcPr/>
                </a:tc>
                <a:tc>
                  <a:txBody>
                    <a:bodyPr/>
                    <a:lstStyle/>
                    <a:p>
                      <a:pPr algn="l"/>
                      <a:r>
                        <a:rPr kumimoji="0" lang="en-US" sz="1800" b="1" kern="1200" baseline="0" dirty="0">
                          <a:solidFill>
                            <a:schemeClr val="dk1"/>
                          </a:solidFill>
                          <a:latin typeface="+mn-lt"/>
                          <a:ea typeface="+mn-ea"/>
                          <a:cs typeface="+mn-cs"/>
                        </a:rPr>
                        <a:t>Sample</a:t>
                      </a:r>
                      <a:endParaRPr lang="el-GR" dirty="0"/>
                    </a:p>
                  </a:txBody>
                  <a:tcPr/>
                </a:tc>
                <a:tc>
                  <a:txBody>
                    <a:bodyPr/>
                    <a:lstStyle/>
                    <a:p>
                      <a:pPr algn="l"/>
                      <a:r>
                        <a:rPr kumimoji="0" lang="en-US" sz="1800" b="1" kern="1200" baseline="0" dirty="0">
                          <a:solidFill>
                            <a:schemeClr val="dk1"/>
                          </a:solidFill>
                          <a:latin typeface="+mn-lt"/>
                          <a:ea typeface="+mn-ea"/>
                          <a:cs typeface="+mn-cs"/>
                        </a:rPr>
                        <a:t>Sample A</a:t>
                      </a:r>
                      <a:endParaRPr lang="el-GR" dirty="0"/>
                    </a:p>
                  </a:txBody>
                  <a:tcPr/>
                </a:tc>
                <a:tc>
                  <a:txBody>
                    <a:bodyPr/>
                    <a:lstStyle/>
                    <a:p>
                      <a:pPr algn="l"/>
                      <a:r>
                        <a:rPr kumimoji="0" lang="en-US" sz="1800" b="1" kern="1200" baseline="0" dirty="0">
                          <a:solidFill>
                            <a:schemeClr val="dk1"/>
                          </a:solidFill>
                          <a:latin typeface="+mn-lt"/>
                          <a:ea typeface="+mn-ea"/>
                          <a:cs typeface="+mn-cs"/>
                        </a:rPr>
                        <a:t>Sample B</a:t>
                      </a:r>
                      <a:endParaRPr lang="el-GR" dirty="0"/>
                    </a:p>
                  </a:txBody>
                  <a:tcPr/>
                </a:tc>
                <a:extLst>
                  <a:ext uri="{0D108BD9-81ED-4DB2-BD59-A6C34878D82A}">
                    <a16:rowId xmlns:a16="http://schemas.microsoft.com/office/drawing/2014/main" val="10001"/>
                  </a:ext>
                </a:extLst>
              </a:tr>
              <a:tr h="332261">
                <a:tc>
                  <a:txBody>
                    <a:bodyPr/>
                    <a:lstStyle/>
                    <a:p>
                      <a:pPr algn="l"/>
                      <a:r>
                        <a:rPr kumimoji="0" lang="en-US" sz="1800" kern="1200" baseline="0" dirty="0">
                          <a:solidFill>
                            <a:schemeClr val="dk1"/>
                          </a:solidFill>
                          <a:latin typeface="Helvetica"/>
                          <a:ea typeface="+mn-ea"/>
                          <a:cs typeface="+mn-cs"/>
                        </a:rPr>
                        <a:t>1 </a:t>
                      </a:r>
                      <a:endParaRPr kumimoji="0" lang="el-GR" sz="1800" kern="1200" baseline="0" dirty="0">
                        <a:solidFill>
                          <a:schemeClr val="dk1"/>
                        </a:solidFill>
                        <a:latin typeface="Helvetica"/>
                        <a:ea typeface="+mn-ea"/>
                        <a:cs typeface="+mn-cs"/>
                      </a:endParaRPr>
                    </a:p>
                  </a:txBody>
                  <a:tcPr/>
                </a:tc>
                <a:tc>
                  <a:txBody>
                    <a:bodyPr/>
                    <a:lstStyle/>
                    <a:p>
                      <a:pPr algn="l"/>
                      <a:r>
                        <a:rPr kumimoji="0" lang="en-US" sz="1800" kern="1200" baseline="0" dirty="0">
                          <a:solidFill>
                            <a:schemeClr val="dk1"/>
                          </a:solidFill>
                          <a:latin typeface="Helvetica"/>
                          <a:ea typeface="+mn-ea"/>
                          <a:cs typeface="+mn-cs"/>
                        </a:rPr>
                        <a:t>2</a:t>
                      </a:r>
                      <a:endParaRPr kumimoji="0" lang="el-GR" sz="1800" kern="1200" baseline="0" dirty="0">
                        <a:solidFill>
                          <a:schemeClr val="dk1"/>
                        </a:solidFill>
                        <a:latin typeface="Helvetica"/>
                        <a:ea typeface="+mn-ea"/>
                        <a:cs typeface="+mn-cs"/>
                      </a:endParaRPr>
                    </a:p>
                  </a:txBody>
                  <a:tcPr/>
                </a:tc>
                <a:tc>
                  <a:txBody>
                    <a:bodyPr/>
                    <a:lstStyle/>
                    <a:p>
                      <a:pPr algn="l"/>
                      <a:r>
                        <a:rPr kumimoji="0" lang="en-US" sz="1800" kern="1200" baseline="0" dirty="0">
                          <a:solidFill>
                            <a:schemeClr val="dk1"/>
                          </a:solidFill>
                          <a:latin typeface="Helvetica"/>
                          <a:ea typeface="+mn-ea"/>
                          <a:cs typeface="+mn-cs"/>
                        </a:rPr>
                        <a:t>(A)</a:t>
                      </a:r>
                      <a:endParaRPr kumimoji="0" lang="el-GR" sz="1800" kern="1200" baseline="0" dirty="0">
                        <a:solidFill>
                          <a:schemeClr val="dk1"/>
                        </a:solidFill>
                        <a:latin typeface="Helvetica"/>
                        <a:ea typeface="+mn-ea"/>
                        <a:cs typeface="+mn-cs"/>
                      </a:endParaRPr>
                    </a:p>
                  </a:txBody>
                  <a:tcPr/>
                </a:tc>
                <a:tc>
                  <a:txBody>
                    <a:bodyPr/>
                    <a:lstStyle/>
                    <a:p>
                      <a:pPr algn="l"/>
                      <a:r>
                        <a:rPr kumimoji="0" lang="en-US" sz="1800" kern="1200" baseline="0" dirty="0">
                          <a:solidFill>
                            <a:schemeClr val="dk1"/>
                          </a:solidFill>
                          <a:latin typeface="Helvetica"/>
                          <a:ea typeface="+mn-ea"/>
                          <a:cs typeface="+mn-cs"/>
                        </a:rPr>
                        <a:t>6 points</a:t>
                      </a:r>
                      <a:endParaRPr kumimoji="0" lang="el-GR" sz="1800" kern="1200" baseline="0" dirty="0">
                        <a:solidFill>
                          <a:schemeClr val="dk1"/>
                        </a:solidFill>
                        <a:latin typeface="Helvetica"/>
                        <a:ea typeface="+mn-ea"/>
                        <a:cs typeface="+mn-cs"/>
                      </a:endParaRPr>
                    </a:p>
                  </a:txBody>
                  <a:tcPr/>
                </a:tc>
                <a:tc>
                  <a:txBody>
                    <a:bodyPr/>
                    <a:lstStyle/>
                    <a:p>
                      <a:pPr algn="l"/>
                      <a:endParaRPr lang="el-GR" sz="800" dirty="0"/>
                    </a:p>
                  </a:txBody>
                  <a:tcPr/>
                </a:tc>
                <a:extLst>
                  <a:ext uri="{0D108BD9-81ED-4DB2-BD59-A6C34878D82A}">
                    <a16:rowId xmlns:a16="http://schemas.microsoft.com/office/drawing/2014/main" val="10002"/>
                  </a:ext>
                </a:extLst>
              </a:tr>
              <a:tr h="332261">
                <a:tc>
                  <a:txBody>
                    <a:bodyPr/>
                    <a:lstStyle/>
                    <a:p>
                      <a:r>
                        <a:rPr lang="en-GB" dirty="0"/>
                        <a:t>2</a:t>
                      </a:r>
                      <a:endParaRPr lang="el-GR" dirty="0"/>
                    </a:p>
                  </a:txBody>
                  <a:tcPr/>
                </a:tc>
                <a:tc>
                  <a:txBody>
                    <a:bodyPr/>
                    <a:lstStyle/>
                    <a:p>
                      <a:r>
                        <a:rPr lang="en-GB" dirty="0"/>
                        <a:t>6</a:t>
                      </a:r>
                      <a:endParaRPr lang="el-GR" dirty="0"/>
                    </a:p>
                  </a:txBody>
                  <a:tcPr/>
                </a:tc>
                <a:tc>
                  <a:txBody>
                    <a:bodyPr/>
                    <a:lstStyle/>
                    <a:p>
                      <a:r>
                        <a:rPr lang="en-GB" dirty="0"/>
                        <a:t>(Α)</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elvetica"/>
                        </a:rPr>
                        <a:t>6 points</a:t>
                      </a:r>
                      <a:endParaRPr lang="el-GR" sz="6600" dirty="0"/>
                    </a:p>
                  </a:txBody>
                  <a:tcPr/>
                </a:tc>
                <a:tc>
                  <a:txBody>
                    <a:bodyPr/>
                    <a:lstStyle/>
                    <a:p>
                      <a:endParaRPr lang="el-GR" dirty="0"/>
                    </a:p>
                  </a:txBody>
                  <a:tcPr/>
                </a:tc>
                <a:extLst>
                  <a:ext uri="{0D108BD9-81ED-4DB2-BD59-A6C34878D82A}">
                    <a16:rowId xmlns:a16="http://schemas.microsoft.com/office/drawing/2014/main" val="10003"/>
                  </a:ext>
                </a:extLst>
              </a:tr>
              <a:tr h="332261">
                <a:tc>
                  <a:txBody>
                    <a:bodyPr/>
                    <a:lstStyle/>
                    <a:p>
                      <a:r>
                        <a:rPr lang="en-GB" dirty="0"/>
                        <a:t>3</a:t>
                      </a:r>
                      <a:endParaRPr lang="el-GR" dirty="0"/>
                    </a:p>
                  </a:txBody>
                  <a:tcPr/>
                </a:tc>
                <a:tc>
                  <a:txBody>
                    <a:bodyPr/>
                    <a:lstStyle/>
                    <a:p>
                      <a:r>
                        <a:rPr lang="en-GB" dirty="0"/>
                        <a:t>8</a:t>
                      </a:r>
                      <a:endParaRPr lang="el-GR" dirty="0"/>
                    </a:p>
                  </a:txBody>
                  <a:tcPr/>
                </a:tc>
                <a:tc>
                  <a:txBody>
                    <a:bodyPr/>
                    <a:lstStyle/>
                    <a:p>
                      <a:r>
                        <a:rPr lang="en-GB" dirty="0"/>
                        <a:t>(Β)</a:t>
                      </a:r>
                      <a:endParaRPr lang="el-GR" dirty="0"/>
                    </a:p>
                  </a:txBody>
                  <a:tcPr/>
                </a:tc>
                <a:tc>
                  <a:txBody>
                    <a:bodyPr/>
                    <a:lstStyle/>
                    <a:p>
                      <a:endParaRPr lang="el-G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elvetica"/>
                        </a:rPr>
                        <a:t>4 points</a:t>
                      </a:r>
                      <a:endParaRPr lang="el-GR" sz="6600" dirty="0"/>
                    </a:p>
                  </a:txBody>
                  <a:tcPr/>
                </a:tc>
                <a:extLst>
                  <a:ext uri="{0D108BD9-81ED-4DB2-BD59-A6C34878D82A}">
                    <a16:rowId xmlns:a16="http://schemas.microsoft.com/office/drawing/2014/main" val="10004"/>
                  </a:ext>
                </a:extLst>
              </a:tr>
              <a:tr h="332261">
                <a:tc>
                  <a:txBody>
                    <a:bodyPr/>
                    <a:lstStyle/>
                    <a:p>
                      <a:r>
                        <a:rPr lang="en-GB" dirty="0"/>
                        <a:t>4</a:t>
                      </a:r>
                      <a:endParaRPr lang="el-GR" dirty="0"/>
                    </a:p>
                  </a:txBody>
                  <a:tcPr/>
                </a:tc>
                <a:tc>
                  <a:txBody>
                    <a:bodyPr/>
                    <a:lstStyle/>
                    <a:p>
                      <a:r>
                        <a:rPr lang="en-GB" dirty="0"/>
                        <a:t>9</a:t>
                      </a:r>
                      <a:endParaRPr lang="el-GR" dirty="0"/>
                    </a:p>
                  </a:txBody>
                  <a:tcPr/>
                </a:tc>
                <a:tc>
                  <a:txBody>
                    <a:bodyPr/>
                    <a:lstStyle/>
                    <a:p>
                      <a:r>
                        <a:rPr lang="en-GB" dirty="0"/>
                        <a:t>(Α)</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elvetica"/>
                        </a:rPr>
                        <a:t>5 points</a:t>
                      </a:r>
                      <a:endParaRPr lang="el-GR" sz="6600" dirty="0"/>
                    </a:p>
                  </a:txBody>
                  <a:tcPr/>
                </a:tc>
                <a:tc>
                  <a:txBody>
                    <a:bodyPr/>
                    <a:lstStyle/>
                    <a:p>
                      <a:endParaRPr lang="el-GR"/>
                    </a:p>
                  </a:txBody>
                  <a:tcPr/>
                </a:tc>
                <a:extLst>
                  <a:ext uri="{0D108BD9-81ED-4DB2-BD59-A6C34878D82A}">
                    <a16:rowId xmlns:a16="http://schemas.microsoft.com/office/drawing/2014/main" val="10005"/>
                  </a:ext>
                </a:extLst>
              </a:tr>
              <a:tr h="332261">
                <a:tc>
                  <a:txBody>
                    <a:bodyPr/>
                    <a:lstStyle/>
                    <a:p>
                      <a:r>
                        <a:rPr lang="en-GB" dirty="0"/>
                        <a:t>5</a:t>
                      </a:r>
                      <a:endParaRPr lang="el-GR" dirty="0"/>
                    </a:p>
                  </a:txBody>
                  <a:tcPr/>
                </a:tc>
                <a:tc>
                  <a:txBody>
                    <a:bodyPr/>
                    <a:lstStyle/>
                    <a:p>
                      <a:r>
                        <a:rPr lang="en-GB" dirty="0"/>
                        <a:t>15</a:t>
                      </a:r>
                      <a:endParaRPr lang="el-GR" dirty="0"/>
                    </a:p>
                  </a:txBody>
                  <a:tcPr/>
                </a:tc>
                <a:tc>
                  <a:txBody>
                    <a:bodyPr/>
                    <a:lstStyle/>
                    <a:p>
                      <a:r>
                        <a:rPr lang="en-GB" dirty="0"/>
                        <a:t>(Α)</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elvetica"/>
                        </a:rPr>
                        <a:t>5 points</a:t>
                      </a:r>
                      <a:endParaRPr lang="el-GR" sz="6600" dirty="0"/>
                    </a:p>
                  </a:txBody>
                  <a:tcPr/>
                </a:tc>
                <a:tc>
                  <a:txBody>
                    <a:bodyPr/>
                    <a:lstStyle/>
                    <a:p>
                      <a:endParaRPr lang="el-GR"/>
                    </a:p>
                  </a:txBody>
                  <a:tcPr/>
                </a:tc>
                <a:extLst>
                  <a:ext uri="{0D108BD9-81ED-4DB2-BD59-A6C34878D82A}">
                    <a16:rowId xmlns:a16="http://schemas.microsoft.com/office/drawing/2014/main" val="10006"/>
                  </a:ext>
                </a:extLst>
              </a:tr>
              <a:tr h="332261">
                <a:tc>
                  <a:txBody>
                    <a:bodyPr/>
                    <a:lstStyle/>
                    <a:p>
                      <a:r>
                        <a:rPr lang="en-GB" dirty="0"/>
                        <a:t>6</a:t>
                      </a:r>
                      <a:endParaRPr lang="el-GR" dirty="0"/>
                    </a:p>
                  </a:txBody>
                  <a:tcPr/>
                </a:tc>
                <a:tc>
                  <a:txBody>
                    <a:bodyPr/>
                    <a:lstStyle/>
                    <a:p>
                      <a:r>
                        <a:rPr lang="en-GB" dirty="0"/>
                        <a:t>18</a:t>
                      </a:r>
                      <a:endParaRPr lang="el-GR" dirty="0"/>
                    </a:p>
                  </a:txBody>
                  <a:tcPr/>
                </a:tc>
                <a:tc>
                  <a:txBody>
                    <a:bodyPr/>
                    <a:lstStyle/>
                    <a:p>
                      <a:r>
                        <a:rPr lang="en-GB" dirty="0"/>
                        <a:t>(Β)</a:t>
                      </a:r>
                      <a:endParaRPr lang="el-GR" dirty="0"/>
                    </a:p>
                  </a:txBody>
                  <a:tcPr/>
                </a:tc>
                <a:tc>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sz="1800" baseline="0" dirty="0">
                          <a:latin typeface="Helvetica"/>
                        </a:rPr>
                        <a:t> points</a:t>
                      </a:r>
                      <a:endParaRPr lang="el-GR" sz="6600" dirty="0"/>
                    </a:p>
                  </a:txBody>
                  <a:tcPr/>
                </a:tc>
                <a:extLst>
                  <a:ext uri="{0D108BD9-81ED-4DB2-BD59-A6C34878D82A}">
                    <a16:rowId xmlns:a16="http://schemas.microsoft.com/office/drawing/2014/main" val="10007"/>
                  </a:ext>
                </a:extLst>
              </a:tr>
              <a:tr h="332261">
                <a:tc>
                  <a:txBody>
                    <a:bodyPr/>
                    <a:lstStyle/>
                    <a:p>
                      <a:r>
                        <a:rPr lang="en-GB" dirty="0"/>
                        <a:t>7</a:t>
                      </a:r>
                      <a:endParaRPr lang="el-GR" dirty="0"/>
                    </a:p>
                  </a:txBody>
                  <a:tcPr/>
                </a:tc>
                <a:tc>
                  <a:txBody>
                    <a:bodyPr/>
                    <a:lstStyle/>
                    <a:p>
                      <a:r>
                        <a:rPr lang="en-GB" dirty="0"/>
                        <a:t>27</a:t>
                      </a:r>
                      <a:endParaRPr lang="el-GR" dirty="0"/>
                    </a:p>
                  </a:txBody>
                  <a:tcPr/>
                </a:tc>
                <a:tc>
                  <a:txBody>
                    <a:bodyPr/>
                    <a:lstStyle/>
                    <a:p>
                      <a:r>
                        <a:rPr lang="en-GB" dirty="0"/>
                        <a:t>(Α)</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elvetica"/>
                        </a:rPr>
                        <a:t>4 points</a:t>
                      </a:r>
                      <a:endParaRPr lang="el-GR" sz="6600" dirty="0"/>
                    </a:p>
                  </a:txBody>
                  <a:tcPr/>
                </a:tc>
                <a:tc>
                  <a:txBody>
                    <a:bodyPr/>
                    <a:lstStyle/>
                    <a:p>
                      <a:endParaRPr lang="el-GR"/>
                    </a:p>
                  </a:txBody>
                  <a:tcPr/>
                </a:tc>
                <a:extLst>
                  <a:ext uri="{0D108BD9-81ED-4DB2-BD59-A6C34878D82A}">
                    <a16:rowId xmlns:a16="http://schemas.microsoft.com/office/drawing/2014/main" val="10008"/>
                  </a:ext>
                </a:extLst>
              </a:tr>
              <a:tr h="332261">
                <a:tc>
                  <a:txBody>
                    <a:bodyPr/>
                    <a:lstStyle/>
                    <a:p>
                      <a:r>
                        <a:rPr lang="en-GB" dirty="0"/>
                        <a:t>8</a:t>
                      </a:r>
                      <a:endParaRPr lang="el-GR" dirty="0"/>
                    </a:p>
                  </a:txBody>
                  <a:tcPr/>
                </a:tc>
                <a:tc>
                  <a:txBody>
                    <a:bodyPr/>
                    <a:lstStyle/>
                    <a:p>
                      <a:r>
                        <a:rPr lang="en-GB" dirty="0"/>
                        <a:t>48</a:t>
                      </a:r>
                      <a:endParaRPr lang="el-GR" dirty="0"/>
                    </a:p>
                  </a:txBody>
                  <a:tcPr/>
                </a:tc>
                <a:tc>
                  <a:txBody>
                    <a:bodyPr/>
                    <a:lstStyle/>
                    <a:p>
                      <a:r>
                        <a:rPr lang="en-GB" dirty="0"/>
                        <a:t>(Α)</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Helvetica"/>
                        </a:rPr>
                        <a:t>4 points</a:t>
                      </a:r>
                      <a:endParaRPr lang="el-GR" sz="6600" dirty="0"/>
                    </a:p>
                  </a:txBody>
                  <a:tcPr/>
                </a:tc>
                <a:tc>
                  <a:txBody>
                    <a:bodyPr/>
                    <a:lstStyle/>
                    <a:p>
                      <a:endParaRPr lang="el-GR"/>
                    </a:p>
                  </a:txBody>
                  <a:tcPr/>
                </a:tc>
                <a:extLst>
                  <a:ext uri="{0D108BD9-81ED-4DB2-BD59-A6C34878D82A}">
                    <a16:rowId xmlns:a16="http://schemas.microsoft.com/office/drawing/2014/main" val="10009"/>
                  </a:ext>
                </a:extLst>
              </a:tr>
              <a:tr h="332261">
                <a:tc>
                  <a:txBody>
                    <a:bodyPr/>
                    <a:lstStyle/>
                    <a:p>
                      <a:r>
                        <a:rPr lang="en-GB" dirty="0"/>
                        <a:t>9</a:t>
                      </a:r>
                      <a:endParaRPr lang="el-GR" dirty="0"/>
                    </a:p>
                  </a:txBody>
                  <a:tcPr/>
                </a:tc>
                <a:tc>
                  <a:txBody>
                    <a:bodyPr/>
                    <a:lstStyle/>
                    <a:p>
                      <a:r>
                        <a:rPr lang="en-GB" dirty="0"/>
                        <a:t>63</a:t>
                      </a:r>
                      <a:endParaRPr lang="el-GR" dirty="0"/>
                    </a:p>
                  </a:txBody>
                  <a:tcPr/>
                </a:tc>
                <a:tc>
                  <a:txBody>
                    <a:bodyPr/>
                    <a:lstStyle/>
                    <a:p>
                      <a:r>
                        <a:rPr lang="en-GB" dirty="0"/>
                        <a:t>(Β)</a:t>
                      </a:r>
                      <a:endParaRPr lang="el-GR" dirty="0"/>
                    </a:p>
                  </a:txBody>
                  <a:tcPr/>
                </a:tc>
                <a:tc>
                  <a:txBody>
                    <a:bodyPr/>
                    <a:lstStyle/>
                    <a:p>
                      <a:endParaRPr lang="el-G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0 </a:t>
                      </a:r>
                      <a:r>
                        <a:rPr lang="en-US" sz="1800" baseline="0" dirty="0">
                          <a:latin typeface="Helvetica"/>
                        </a:rPr>
                        <a:t>points</a:t>
                      </a:r>
                      <a:endParaRPr lang="el-GR" sz="6600" dirty="0"/>
                    </a:p>
                  </a:txBody>
                  <a:tcPr/>
                </a:tc>
                <a:extLst>
                  <a:ext uri="{0D108BD9-81ED-4DB2-BD59-A6C34878D82A}">
                    <a16:rowId xmlns:a16="http://schemas.microsoft.com/office/drawing/2014/main" val="10010"/>
                  </a:ext>
                </a:extLst>
              </a:tr>
              <a:tr h="332261">
                <a:tc>
                  <a:txBody>
                    <a:bodyPr/>
                    <a:lstStyle/>
                    <a:p>
                      <a:r>
                        <a:rPr lang="en-GB" dirty="0"/>
                        <a:t>10</a:t>
                      </a:r>
                      <a:endParaRPr lang="el-GR" dirty="0"/>
                    </a:p>
                  </a:txBody>
                  <a:tcPr/>
                </a:tc>
                <a:tc>
                  <a:txBody>
                    <a:bodyPr/>
                    <a:lstStyle/>
                    <a:p>
                      <a:r>
                        <a:rPr lang="en-GB" dirty="0"/>
                        <a:t>68</a:t>
                      </a:r>
                      <a:endParaRPr lang="el-GR" dirty="0"/>
                    </a:p>
                  </a:txBody>
                  <a:tcPr/>
                </a:tc>
                <a:tc>
                  <a:txBody>
                    <a:bodyPr/>
                    <a:lstStyle/>
                    <a:p>
                      <a:r>
                        <a:rPr lang="en-GB" dirty="0"/>
                        <a:t>(Β)</a:t>
                      </a:r>
                      <a:endParaRPr lang="el-GR" dirty="0"/>
                    </a:p>
                  </a:txBody>
                  <a:tcPr/>
                </a:tc>
                <a:tc>
                  <a:txBody>
                    <a:bodyPr/>
                    <a:lstStyle/>
                    <a:p>
                      <a:endParaRPr lang="el-G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0 </a:t>
                      </a:r>
                      <a:r>
                        <a:rPr lang="en-US" sz="1800" baseline="0">
                          <a:latin typeface="Helvetica"/>
                        </a:rPr>
                        <a:t>points</a:t>
                      </a:r>
                      <a:endParaRPr lang="el-GR" sz="6600" dirty="0"/>
                    </a:p>
                  </a:txBody>
                  <a:tcPr/>
                </a:tc>
                <a:extLst>
                  <a:ext uri="{0D108BD9-81ED-4DB2-BD59-A6C34878D82A}">
                    <a16:rowId xmlns:a16="http://schemas.microsoft.com/office/drawing/2014/main" val="10011"/>
                  </a:ext>
                </a:extLst>
              </a:tr>
              <a:tr h="332261">
                <a:tc>
                  <a:txBody>
                    <a:bodyPr/>
                    <a:lstStyle/>
                    <a:p>
                      <a:r>
                        <a:rPr lang="en-GB" dirty="0"/>
                        <a:t>11</a:t>
                      </a:r>
                      <a:endParaRPr lang="el-GR" dirty="0"/>
                    </a:p>
                  </a:txBody>
                  <a:tcPr/>
                </a:tc>
                <a:tc>
                  <a:txBody>
                    <a:bodyPr/>
                    <a:lstStyle/>
                    <a:p>
                      <a:r>
                        <a:rPr lang="en-GB" dirty="0"/>
                        <a:t>71</a:t>
                      </a:r>
                      <a:endParaRPr lang="el-GR" dirty="0"/>
                    </a:p>
                  </a:txBody>
                  <a:tcPr/>
                </a:tc>
                <a:tc>
                  <a:txBody>
                    <a:bodyPr/>
                    <a:lstStyle/>
                    <a:p>
                      <a:r>
                        <a:rPr lang="en-GB" dirty="0"/>
                        <a:t>(Β)</a:t>
                      </a:r>
                      <a:endParaRPr lang="el-GR" dirty="0"/>
                    </a:p>
                  </a:txBody>
                  <a:tcPr/>
                </a:tc>
                <a:tc>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0 </a:t>
                      </a:r>
                      <a:r>
                        <a:rPr lang="en-US" sz="1800" baseline="0">
                          <a:latin typeface="Helvetica"/>
                        </a:rPr>
                        <a:t>points</a:t>
                      </a:r>
                      <a:endParaRPr lang="el-GR" sz="6600" dirty="0"/>
                    </a:p>
                  </a:txBody>
                  <a:tcPr/>
                </a:tc>
                <a:extLst>
                  <a:ext uri="{0D108BD9-81ED-4DB2-BD59-A6C34878D82A}">
                    <a16:rowId xmlns:a16="http://schemas.microsoft.com/office/drawing/2014/main" val="10012"/>
                  </a:ext>
                </a:extLst>
              </a:tr>
              <a:tr h="332261">
                <a:tc>
                  <a:txBody>
                    <a:bodyPr/>
                    <a:lstStyle/>
                    <a:p>
                      <a:r>
                        <a:rPr lang="en-GB" dirty="0"/>
                        <a:t>12</a:t>
                      </a:r>
                      <a:endParaRPr lang="el-GR" dirty="0"/>
                    </a:p>
                  </a:txBody>
                  <a:tcPr/>
                </a:tc>
                <a:tc>
                  <a:txBody>
                    <a:bodyPr/>
                    <a:lstStyle/>
                    <a:p>
                      <a:r>
                        <a:rPr lang="en-GB" dirty="0"/>
                        <a:t>94</a:t>
                      </a:r>
                      <a:endParaRPr lang="el-GR" dirty="0"/>
                    </a:p>
                  </a:txBody>
                  <a:tcPr/>
                </a:tc>
                <a:tc>
                  <a:txBody>
                    <a:bodyPr/>
                    <a:lstStyle/>
                    <a:p>
                      <a:r>
                        <a:rPr lang="en-GB" dirty="0"/>
                        <a:t>(Β)</a:t>
                      </a:r>
                      <a:endParaRPr lang="el-GR" dirty="0"/>
                    </a:p>
                  </a:txBody>
                  <a:tcPr/>
                </a:tc>
                <a:tc>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0 </a:t>
                      </a:r>
                      <a:r>
                        <a:rPr lang="en-US" sz="1800" baseline="0" dirty="0">
                          <a:latin typeface="Helvetica"/>
                        </a:rPr>
                        <a:t>points</a:t>
                      </a:r>
                      <a:endParaRPr lang="el-GR" sz="6600" dirty="0"/>
                    </a:p>
                  </a:txBody>
                  <a:tcPr/>
                </a:tc>
                <a:extLst>
                  <a:ext uri="{0D108BD9-81ED-4DB2-BD59-A6C34878D82A}">
                    <a16:rowId xmlns:a16="http://schemas.microsoft.com/office/drawing/2014/main" val="10013"/>
                  </a:ext>
                </a:extLst>
              </a:tr>
              <a:tr h="332261">
                <a:tc>
                  <a:txBody>
                    <a:bodyPr/>
                    <a:lstStyle/>
                    <a:p>
                      <a:endParaRPr lang="el-GR"/>
                    </a:p>
                  </a:txBody>
                  <a:tcPr/>
                </a:tc>
                <a:tc>
                  <a:txBody>
                    <a:bodyPr/>
                    <a:lstStyle/>
                    <a:p>
                      <a:endParaRPr lang="el-GR"/>
                    </a:p>
                  </a:txBody>
                  <a:tcPr/>
                </a:tc>
                <a:tc>
                  <a:txBody>
                    <a:bodyPr/>
                    <a:lstStyle/>
                    <a:p>
                      <a:endParaRPr lang="el-GR" dirty="0"/>
                    </a:p>
                  </a:txBody>
                  <a:tcPr/>
                </a:tc>
                <a:tc>
                  <a:txBody>
                    <a:bodyPr/>
                    <a:lstStyle/>
                    <a:p>
                      <a:r>
                        <a:rPr lang="en-GB" dirty="0"/>
                        <a:t>U</a:t>
                      </a:r>
                      <a:r>
                        <a:rPr kumimoji="0" lang="en-GB" kern="1200" baseline="-25000" dirty="0">
                          <a:solidFill>
                            <a:schemeClr val="dk1"/>
                          </a:solidFill>
                          <a:latin typeface="+mn-lt"/>
                          <a:ea typeface="+mn-ea"/>
                          <a:cs typeface="+mn-cs"/>
                        </a:rPr>
                        <a:t>A</a:t>
                      </a:r>
                      <a:r>
                        <a:rPr lang="en-GB" baseline="0" dirty="0"/>
                        <a:t> = 30</a:t>
                      </a:r>
                      <a:endParaRPr lang="el-GR" dirty="0"/>
                    </a:p>
                  </a:txBody>
                  <a:tcPr/>
                </a:tc>
                <a:tc>
                  <a:txBody>
                    <a:bodyPr/>
                    <a:lstStyle/>
                    <a:p>
                      <a:r>
                        <a:rPr lang="en-GB" dirty="0"/>
                        <a:t>U</a:t>
                      </a:r>
                      <a:r>
                        <a:rPr lang="en-GB" baseline="-25000" dirty="0"/>
                        <a:t>B</a:t>
                      </a:r>
                      <a:r>
                        <a:rPr lang="en-GB" baseline="0" dirty="0"/>
                        <a:t> = 6</a:t>
                      </a:r>
                      <a:endParaRPr lang="el-GR" dirty="0"/>
                    </a:p>
                  </a:txBody>
                  <a:tcPr/>
                </a:tc>
                <a:extLst>
                  <a:ext uri="{0D108BD9-81ED-4DB2-BD59-A6C34878D82A}">
                    <a16:rowId xmlns:a16="http://schemas.microsoft.com/office/drawing/2014/main" val="10014"/>
                  </a:ext>
                </a:extLst>
              </a:tr>
            </a:tbl>
          </a:graphicData>
        </a:graphic>
      </p:graphicFrame>
      <p:pic>
        <p:nvPicPr>
          <p:cNvPr id="3" name="Εικόνα 2">
            <a:extLst>
              <a:ext uri="{FF2B5EF4-FFF2-40B4-BE49-F238E27FC236}">
                <a16:creationId xmlns:a16="http://schemas.microsoft.com/office/drawing/2014/main" id="{862F5EE6-DDC7-AFBF-901F-CC9D1D7AD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Mann-Whitney U Assumptions</a:t>
            </a:r>
            <a:endParaRPr lang="el-GR" dirty="0"/>
          </a:p>
        </p:txBody>
      </p:sp>
      <p:sp>
        <p:nvSpPr>
          <p:cNvPr id="3" name="Content Placeholder 2"/>
          <p:cNvSpPr>
            <a:spLocks noGrp="1"/>
          </p:cNvSpPr>
          <p:nvPr>
            <p:ph sz="quarter" idx="1"/>
          </p:nvPr>
        </p:nvSpPr>
        <p:spPr/>
        <p:txBody>
          <a:bodyPr/>
          <a:lstStyle/>
          <a:p>
            <a:endParaRPr lang="en-US" dirty="0"/>
          </a:p>
          <a:p>
            <a:r>
              <a:rPr lang="en-US" dirty="0"/>
              <a:t>NOT required:</a:t>
            </a:r>
          </a:p>
          <a:p>
            <a:r>
              <a:rPr lang="en-US" dirty="0"/>
              <a:t>Normal distribution</a:t>
            </a:r>
          </a:p>
          <a:p>
            <a:r>
              <a:rPr lang="en-US" dirty="0"/>
              <a:t>Homogeneity of Variance</a:t>
            </a:r>
          </a:p>
          <a:p>
            <a:endParaRPr lang="en-US" dirty="0"/>
          </a:p>
          <a:p>
            <a:r>
              <a:rPr lang="en-US" dirty="0"/>
              <a:t>Assumes: </a:t>
            </a:r>
          </a:p>
          <a:p>
            <a:r>
              <a:rPr lang="en-US" dirty="0"/>
              <a:t> DV is continuous</a:t>
            </a:r>
          </a:p>
          <a:p>
            <a:r>
              <a:rPr lang="en-US" dirty="0"/>
              <a:t> Few equal rank scores (hierarchical order)</a:t>
            </a:r>
            <a:endParaRPr lang="el-GR" dirty="0"/>
          </a:p>
        </p:txBody>
      </p:sp>
      <p:pic>
        <p:nvPicPr>
          <p:cNvPr id="4" name="Εικόνα 3">
            <a:extLst>
              <a:ext uri="{FF2B5EF4-FFF2-40B4-BE49-F238E27FC236}">
                <a16:creationId xmlns:a16="http://schemas.microsoft.com/office/drawing/2014/main" id="{0EFA0FB0-A9CC-03CE-FB9B-CF189DC7B9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U-Test</a:t>
            </a:r>
            <a:endParaRPr lang="el-GR" dirty="0"/>
          </a:p>
        </p:txBody>
      </p:sp>
      <p:sp>
        <p:nvSpPr>
          <p:cNvPr id="3" name="Content Placeholder 2"/>
          <p:cNvSpPr>
            <a:spLocks noGrp="1"/>
          </p:cNvSpPr>
          <p:nvPr>
            <p:ph sz="quarter" idx="1"/>
          </p:nvPr>
        </p:nvSpPr>
        <p:spPr>
          <a:xfrm>
            <a:off x="1981200" y="1628800"/>
            <a:ext cx="7467600" cy="4845152"/>
          </a:xfrm>
        </p:spPr>
        <p:txBody>
          <a:bodyPr>
            <a:normAutofit/>
          </a:bodyPr>
          <a:lstStyle/>
          <a:p>
            <a:r>
              <a:rPr lang="en-GB" cap="all" dirty="0"/>
              <a:t>EXAMPLE</a:t>
            </a:r>
            <a:r>
              <a:rPr lang="en-GB" dirty="0"/>
              <a:t>: </a:t>
            </a:r>
            <a:r>
              <a:rPr lang="en-US" dirty="0"/>
              <a:t>Comparing men to dogs regarding the number of behaviors typically exhibited by dogs. Sample of 20 "individuals" from each group. Natural observation for 24 hours and recording of behaviors.</a:t>
            </a:r>
          </a:p>
          <a:p>
            <a:r>
              <a:rPr lang="en-US" dirty="0"/>
              <a:t>Checking the normality of the distribution</a:t>
            </a:r>
            <a:r>
              <a:rPr lang="en-GB" dirty="0"/>
              <a:t>: </a:t>
            </a:r>
            <a:endParaRPr lang="en-US" dirty="0" err="1"/>
          </a:p>
        </p:txBody>
      </p:sp>
      <p:pic>
        <p:nvPicPr>
          <p:cNvPr id="1026" name="Picture 2"/>
          <p:cNvPicPr>
            <a:picLocks noChangeAspect="1" noChangeArrowheads="1"/>
          </p:cNvPicPr>
          <p:nvPr/>
        </p:nvPicPr>
        <p:blipFill>
          <a:blip r:embed="rId2" cstate="print"/>
          <a:srcRect/>
          <a:stretch>
            <a:fillRect/>
          </a:stretch>
        </p:blipFill>
        <p:spPr bwMode="auto">
          <a:xfrm>
            <a:off x="2207568" y="4293096"/>
            <a:ext cx="7272808" cy="1609214"/>
          </a:xfrm>
          <a:prstGeom prst="rect">
            <a:avLst/>
          </a:prstGeom>
          <a:noFill/>
          <a:ln w="9525">
            <a:noFill/>
            <a:miter lim="800000"/>
            <a:headEnd/>
            <a:tailEnd/>
          </a:ln>
        </p:spPr>
      </p:pic>
      <p:sp>
        <p:nvSpPr>
          <p:cNvPr id="5" name="Oval 4"/>
          <p:cNvSpPr/>
          <p:nvPr/>
        </p:nvSpPr>
        <p:spPr>
          <a:xfrm>
            <a:off x="8688288" y="5301208"/>
            <a:ext cx="64807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29A2C5DC-6377-B078-A280-C396D56BD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1422713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rot="21449628">
            <a:off x="2201616" y="1148508"/>
            <a:ext cx="4968276" cy="1360694"/>
          </a:xfrm>
          <a:prstGeom prst="rect">
            <a:avLst/>
          </a:prstGeom>
          <a:noFill/>
          <a:ln w="9525">
            <a:noFill/>
            <a:miter lim="800000"/>
            <a:headEnd/>
            <a:tailEnd/>
          </a:ln>
        </p:spPr>
      </p:pic>
      <p:sp>
        <p:nvSpPr>
          <p:cNvPr id="2" name="Title 1"/>
          <p:cNvSpPr>
            <a:spLocks noGrp="1"/>
          </p:cNvSpPr>
          <p:nvPr>
            <p:ph type="title"/>
          </p:nvPr>
        </p:nvSpPr>
        <p:spPr>
          <a:xfrm>
            <a:off x="1981200" y="188640"/>
            <a:ext cx="7467600" cy="936104"/>
          </a:xfrm>
        </p:spPr>
        <p:txBody>
          <a:bodyPr>
            <a:normAutofit fontScale="90000"/>
          </a:bodyPr>
          <a:lstStyle/>
          <a:p>
            <a:r>
              <a:rPr lang="en-US" dirty="0"/>
              <a:t>Mann-Whitney U Calculation</a:t>
            </a:r>
            <a:br>
              <a:rPr lang="en-US" dirty="0"/>
            </a:br>
            <a:r>
              <a:rPr lang="en-US" sz="3200" dirty="0">
                <a:hlinkClick r:id="rId3"/>
              </a:rPr>
              <a:t> </a:t>
            </a:r>
            <a:r>
              <a:rPr lang="en-US" sz="2700" dirty="0">
                <a:hlinkClick r:id="rId3"/>
              </a:rPr>
              <a:t>http://faculty.vassar.edu/lowry/utest.html</a:t>
            </a:r>
            <a:endParaRPr lang="el-GR" dirty="0"/>
          </a:p>
        </p:txBody>
      </p:sp>
      <p:sp>
        <p:nvSpPr>
          <p:cNvPr id="4" name="Content Placeholder 3"/>
          <p:cNvSpPr>
            <a:spLocks noGrp="1"/>
          </p:cNvSpPr>
          <p:nvPr>
            <p:ph sz="quarter" idx="1"/>
          </p:nvPr>
        </p:nvSpPr>
        <p:spPr>
          <a:xfrm>
            <a:off x="1991544" y="2544288"/>
            <a:ext cx="7467600" cy="3765032"/>
          </a:xfrm>
        </p:spPr>
        <p:txBody>
          <a:bodyPr>
            <a:normAutofit/>
          </a:bodyPr>
          <a:lstStyle/>
          <a:p>
            <a:r>
              <a:rPr lang="en-US" sz="2000" dirty="0"/>
              <a:t>Descriptive information using our ranked data </a:t>
            </a:r>
            <a:r>
              <a:rPr lang="en-GB" sz="2000" dirty="0"/>
              <a:t>(rankings)</a:t>
            </a:r>
            <a:endParaRPr lang="en-US" sz="2000" dirty="0"/>
          </a:p>
          <a:p>
            <a:r>
              <a:rPr lang="en-US" sz="2000" dirty="0"/>
              <a:t>Informs us about which group has the lowest and highest scores.</a:t>
            </a:r>
          </a:p>
        </p:txBody>
      </p:sp>
      <p:pic>
        <p:nvPicPr>
          <p:cNvPr id="2051" name="Picture 3"/>
          <p:cNvPicPr>
            <a:picLocks noChangeAspect="1" noChangeArrowheads="1"/>
          </p:cNvPicPr>
          <p:nvPr/>
        </p:nvPicPr>
        <p:blipFill>
          <a:blip r:embed="rId4" cstate="print"/>
          <a:srcRect/>
          <a:stretch>
            <a:fillRect/>
          </a:stretch>
        </p:blipFill>
        <p:spPr bwMode="auto">
          <a:xfrm>
            <a:off x="1955540" y="3348521"/>
            <a:ext cx="3744416" cy="2617065"/>
          </a:xfrm>
          <a:prstGeom prst="rect">
            <a:avLst/>
          </a:prstGeom>
          <a:noFill/>
          <a:ln w="9525">
            <a:noFill/>
            <a:miter lim="800000"/>
            <a:headEnd/>
            <a:tailEnd/>
          </a:ln>
        </p:spPr>
      </p:pic>
      <p:sp>
        <p:nvSpPr>
          <p:cNvPr id="7" name="Oval 6"/>
          <p:cNvSpPr/>
          <p:nvPr/>
        </p:nvSpPr>
        <p:spPr>
          <a:xfrm>
            <a:off x="4609554" y="4232677"/>
            <a:ext cx="64807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5879976" y="4293097"/>
            <a:ext cx="3456384" cy="1323439"/>
          </a:xfrm>
          <a:prstGeom prst="rect">
            <a:avLst/>
          </a:prstGeom>
          <a:noFill/>
        </p:spPr>
        <p:txBody>
          <a:bodyPr wrap="square" rtlCol="0">
            <a:spAutoFit/>
          </a:bodyPr>
          <a:lstStyle/>
          <a:p>
            <a:pPr marL="274320" indent="-274320">
              <a:spcBef>
                <a:spcPts val="600"/>
              </a:spcBef>
              <a:buClr>
                <a:schemeClr val="accent1"/>
              </a:buClr>
              <a:buSzPct val="70000"/>
              <a:buFont typeface="Wingdings" pitchFamily="2" charset="2"/>
              <a:buChar char="ü"/>
            </a:pPr>
            <a:r>
              <a:rPr lang="en-US" sz="2000" dirty="0"/>
              <a:t>There is no statistically significant difference in "dog-like" behaviors between men and dogs.</a:t>
            </a:r>
          </a:p>
        </p:txBody>
      </p:sp>
      <p:pic>
        <p:nvPicPr>
          <p:cNvPr id="3" name="Εικόνα 2">
            <a:extLst>
              <a:ext uri="{FF2B5EF4-FFF2-40B4-BE49-F238E27FC236}">
                <a16:creationId xmlns:a16="http://schemas.microsoft.com/office/drawing/2014/main" id="{60C168C2-90C0-FC53-E926-40123A417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4715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Lies</a:t>
            </a:r>
            <a:r>
              <a:rPr lang="en-US" dirty="0"/>
              <a:t>, Damn Lies</a:t>
            </a:r>
            <a:r>
              <a:rPr lang="el-GR" dirty="0"/>
              <a:t> and </a:t>
            </a:r>
            <a:r>
              <a:rPr lang="en-US" dirty="0"/>
              <a:t>Statistic</a:t>
            </a:r>
            <a:r>
              <a:rPr lang="el-GR" dirty="0"/>
              <a:t>s</a:t>
            </a:r>
            <a:endParaRPr lang="en-GB" dirty="0"/>
          </a:p>
        </p:txBody>
      </p:sp>
      <p:sp>
        <p:nvSpPr>
          <p:cNvPr id="3" name="Content Placeholder 2"/>
          <p:cNvSpPr>
            <a:spLocks noGrp="1"/>
          </p:cNvSpPr>
          <p:nvPr>
            <p:ph sz="quarter" idx="1"/>
          </p:nvPr>
        </p:nvSpPr>
        <p:spPr/>
        <p:txBody>
          <a:bodyPr>
            <a:normAutofit fontScale="62500" lnSpcReduction="20000"/>
          </a:bodyPr>
          <a:lstStyle/>
          <a:p>
            <a:r>
              <a:rPr lang="el-GR" dirty="0"/>
              <a:t>Cynics sarcastically say that you can prove anything with statistics. Others argue that you can't do anything with statistics. Some remind us that Statistics is a way of lying. </a:t>
            </a:r>
          </a:p>
          <a:p>
            <a:endParaRPr lang="el-GR" dirty="0"/>
          </a:p>
          <a:p>
            <a:pPr marL="0" indent="0">
              <a:buNone/>
            </a:pPr>
            <a:r>
              <a:rPr lang="el-GR" b="1" dirty="0"/>
              <a:t> An example</a:t>
            </a:r>
            <a:r>
              <a:rPr lang="el-GR" dirty="0"/>
              <a:t>: </a:t>
            </a:r>
          </a:p>
          <a:p>
            <a:r>
              <a:rPr lang="el-GR" dirty="0"/>
              <a:t>The vast majority of Greeks have a higher than average number of lower limbs. </a:t>
            </a:r>
          </a:p>
          <a:p>
            <a:endParaRPr lang="el-GR" dirty="0"/>
          </a:p>
          <a:p>
            <a:r>
              <a:rPr lang="el-GR" dirty="0"/>
              <a:t>Indeed:  There are 500 of our compatriots who have no lower limbs (amputations, etc.) Two and a half thousand have one leg. The rest (10 997 000) have two legs. </a:t>
            </a:r>
          </a:p>
          <a:p>
            <a:endParaRPr lang="el-GR" dirty="0"/>
          </a:p>
          <a:p>
            <a:r>
              <a:rPr lang="el-GR" dirty="0"/>
              <a:t>Average lower limbs of </a:t>
            </a:r>
            <a:r>
              <a:rPr lang="el-GR" dirty="0" err="1"/>
              <a:t>Greeks </a:t>
            </a:r>
            <a:r>
              <a:rPr lang="el-GR" dirty="0"/>
              <a:t>= 500×0+2</a:t>
            </a:r>
            <a:r>
              <a:rPr lang="en-US" dirty="0"/>
              <a:t>.</a:t>
            </a:r>
            <a:r>
              <a:rPr lang="el-GR" dirty="0"/>
              <a:t>500×1+10</a:t>
            </a:r>
            <a:r>
              <a:rPr lang="en-US" dirty="0"/>
              <a:t>.</a:t>
            </a:r>
            <a:r>
              <a:rPr lang="el-GR" dirty="0"/>
              <a:t>997</a:t>
            </a:r>
            <a:r>
              <a:rPr lang="en-US" dirty="0"/>
              <a:t>.</a:t>
            </a:r>
            <a:r>
              <a:rPr lang="el-GR" dirty="0"/>
              <a:t>000×2 </a:t>
            </a:r>
            <a:r>
              <a:rPr lang="en-US" dirty="0"/>
              <a:t>/ </a:t>
            </a:r>
            <a:r>
              <a:rPr lang="el-GR" dirty="0"/>
              <a:t>11</a:t>
            </a:r>
            <a:r>
              <a:rPr lang="en-US" dirty="0"/>
              <a:t>.</a:t>
            </a:r>
            <a:r>
              <a:rPr lang="el-GR" dirty="0"/>
              <a:t>000</a:t>
            </a:r>
            <a:r>
              <a:rPr lang="en-US" dirty="0"/>
              <a:t>.000 </a:t>
            </a:r>
            <a:r>
              <a:rPr lang="el-GR" dirty="0"/>
              <a:t>= 1,999682. </a:t>
            </a:r>
          </a:p>
          <a:p>
            <a:endParaRPr lang="el-GR" dirty="0"/>
          </a:p>
          <a:p>
            <a:r>
              <a:rPr lang="el-GR" dirty="0"/>
              <a:t>The vast majority of Greeks have 2 legs, 2&gt;1.999682</a:t>
            </a:r>
          </a:p>
          <a:p>
            <a:endParaRPr lang="el-GR" dirty="0"/>
          </a:p>
          <a:p>
            <a:pPr marL="0" indent="0" algn="r">
              <a:buNone/>
            </a:pPr>
            <a:r>
              <a:rPr lang="el-GR" dirty="0"/>
              <a:t>M. </a:t>
            </a:r>
            <a:r>
              <a:rPr lang="el-GR" dirty="0">
                <a:hlinkClick r:id="rId2"/>
              </a:rPr>
              <a:t>Manolopoulos </a:t>
            </a:r>
            <a:endParaRPr lang="en-GB" dirty="0"/>
          </a:p>
        </p:txBody>
      </p:sp>
      <p:pic>
        <p:nvPicPr>
          <p:cNvPr id="4" name="Εικόνα 3">
            <a:extLst>
              <a:ext uri="{FF2B5EF4-FFF2-40B4-BE49-F238E27FC236}">
                <a16:creationId xmlns:a16="http://schemas.microsoft.com/office/drawing/2014/main" id="{C450AAF7-1413-5562-83E0-E69836FD1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The importance of randomization</a:t>
            </a:r>
            <a:endParaRPr lang="el-GR" dirty="0"/>
          </a:p>
        </p:txBody>
      </p:sp>
      <p:sp>
        <p:nvSpPr>
          <p:cNvPr id="3" name="Content Placeholder 2"/>
          <p:cNvSpPr>
            <a:spLocks noGrp="1"/>
          </p:cNvSpPr>
          <p:nvPr>
            <p:ph sz="quarter" idx="1"/>
          </p:nvPr>
        </p:nvSpPr>
        <p:spPr/>
        <p:txBody>
          <a:bodyPr>
            <a:normAutofit fontScale="77500" lnSpcReduction="20000"/>
          </a:bodyPr>
          <a:lstStyle/>
          <a:p>
            <a:r>
              <a:rPr lang="en-GB" dirty="0"/>
              <a:t>Measurement of a variable involves natural variation, e.g. </a:t>
            </a:r>
            <a:r>
              <a:rPr lang="en-GB" dirty="0" err="1"/>
              <a:t>repeated measurement of the same </a:t>
            </a:r>
            <a:r>
              <a:rPr lang="en-GB" dirty="0"/>
              <a:t>variable in the same individual or measurement of the same variable in several different individuals</a:t>
            </a:r>
          </a:p>
          <a:p>
            <a:pPr lvl="1"/>
            <a:r>
              <a:rPr lang="en-GB" dirty="0"/>
              <a:t>Statistics </a:t>
            </a:r>
            <a:r>
              <a:rPr lang="en-US" dirty="0"/>
              <a:t>s </a:t>
            </a:r>
            <a:r>
              <a:rPr lang="en-GB" dirty="0"/>
              <a:t>(or</a:t>
            </a:r>
            <a:r>
              <a:rPr lang="el-GR" dirty="0"/>
              <a:t> σ</a:t>
            </a:r>
            <a:r>
              <a:rPr lang="en-GB" dirty="0"/>
              <a:t>) </a:t>
            </a:r>
            <a:r>
              <a:rPr lang="en-GB" dirty="0">
                <a:sym typeface="Wingdings" pitchFamily="2" charset="2"/>
              </a:rPr>
              <a:t> Standard deviation</a:t>
            </a:r>
            <a:endParaRPr lang="en-GB" dirty="0"/>
          </a:p>
          <a:p>
            <a:endParaRPr lang="el-GR" dirty="0"/>
          </a:p>
          <a:p>
            <a:r>
              <a:rPr lang="en-GB" dirty="0"/>
              <a:t>Score = </a:t>
            </a:r>
            <a:r>
              <a:rPr lang="en-US" dirty="0"/>
              <a:t>True</a:t>
            </a:r>
            <a:r>
              <a:rPr lang="el-GR" dirty="0"/>
              <a:t> </a:t>
            </a:r>
            <a:r>
              <a:rPr lang="el-GR" dirty="0" err="1"/>
              <a:t>Score</a:t>
            </a:r>
            <a:r>
              <a:rPr lang="el-GR" dirty="0"/>
              <a:t> </a:t>
            </a:r>
            <a:r>
              <a:rPr lang="en-GB" dirty="0"/>
              <a:t>+ error </a:t>
            </a:r>
            <a:r>
              <a:rPr lang="el-GR" dirty="0"/>
              <a:t>= </a:t>
            </a:r>
            <a:r>
              <a:rPr lang="en-US" dirty="0"/>
              <a:t>T</a:t>
            </a:r>
            <a:r>
              <a:rPr lang="el-GR" dirty="0"/>
              <a:t>S + </a:t>
            </a:r>
            <a:r>
              <a:rPr lang="en-US" dirty="0"/>
              <a:t>e</a:t>
            </a:r>
            <a:endParaRPr lang="en-GB" dirty="0"/>
          </a:p>
          <a:p>
            <a:pPr lvl="1"/>
            <a:r>
              <a:rPr lang="en-GB" dirty="0"/>
              <a:t>e = Noise </a:t>
            </a:r>
            <a:r>
              <a:rPr lang="el-GR" dirty="0"/>
              <a:t>(</a:t>
            </a:r>
            <a:r>
              <a:rPr lang="en-GB" dirty="0"/>
              <a:t>Experimenter </a:t>
            </a:r>
            <a:r>
              <a:rPr lang="en-GB" dirty="0" err="1"/>
              <a:t>effects</a:t>
            </a:r>
            <a:r>
              <a:rPr lang="el-GR" dirty="0"/>
              <a:t>, </a:t>
            </a:r>
            <a:r>
              <a:rPr lang="en-GB" dirty="0"/>
              <a:t>Instrument measurement error</a:t>
            </a:r>
            <a:r>
              <a:rPr lang="el-GR" dirty="0"/>
              <a:t>, </a:t>
            </a:r>
            <a:r>
              <a:rPr lang="en-GB" dirty="0"/>
              <a:t>Variable definition error/validity</a:t>
            </a:r>
            <a:r>
              <a:rPr lang="el-GR" dirty="0"/>
              <a:t>, </a:t>
            </a:r>
            <a:r>
              <a:rPr lang="en-GB" dirty="0"/>
              <a:t>Reliability </a:t>
            </a:r>
            <a:r>
              <a:rPr lang="en-GB" dirty="0" err="1"/>
              <a:t>problems</a:t>
            </a:r>
            <a:r>
              <a:rPr lang="el-GR" dirty="0"/>
              <a:t>)</a:t>
            </a:r>
            <a:endParaRPr lang="en-GB" dirty="0"/>
          </a:p>
          <a:p>
            <a:endParaRPr lang="el-GR" dirty="0"/>
          </a:p>
          <a:p>
            <a:r>
              <a:rPr lang="en-GB" dirty="0"/>
              <a:t>What we are interested in experimentally is whether our experimental manipulation causes a variation around the mean that is statistically more significant than this natural  variation.</a:t>
            </a:r>
          </a:p>
          <a:p>
            <a:r>
              <a:rPr lang="el-GR" b="1" dirty="0" err="1"/>
              <a:t>Randomization </a:t>
            </a:r>
            <a:r>
              <a:rPr lang="el-GR" dirty="0"/>
              <a:t>separates </a:t>
            </a:r>
            <a:r>
              <a:rPr lang="en-GB" dirty="0"/>
              <a:t>the </a:t>
            </a:r>
            <a:r>
              <a:rPr lang="en-GB" dirty="0">
                <a:sym typeface="Wingdings" pitchFamily="2" charset="2"/>
              </a:rPr>
              <a:t>TS </a:t>
            </a:r>
            <a:r>
              <a:rPr lang="el-GR" dirty="0">
                <a:sym typeface="Wingdings" pitchFamily="2" charset="2"/>
              </a:rPr>
              <a:t>from the </a:t>
            </a:r>
            <a:r>
              <a:rPr lang="en-GB" dirty="0">
                <a:sym typeface="Wingdings" pitchFamily="2" charset="2"/>
              </a:rPr>
              <a:t>e</a:t>
            </a:r>
            <a:endParaRPr lang="el-GR" dirty="0">
              <a:sym typeface="Wingdings" pitchFamily="2" charset="2"/>
            </a:endParaRPr>
          </a:p>
          <a:p>
            <a:pPr lvl="1"/>
            <a:r>
              <a:rPr lang="el-GR" dirty="0" err="1">
                <a:sym typeface="Wingdings" pitchFamily="2" charset="2"/>
              </a:rPr>
              <a:t>Because</a:t>
            </a:r>
            <a:r>
              <a:rPr lang="el-GR" dirty="0">
                <a:sym typeface="Wingdings" pitchFamily="2" charset="2"/>
              </a:rPr>
              <a:t> </a:t>
            </a:r>
            <a:r>
              <a:rPr lang="en-US" dirty="0">
                <a:sym typeface="Wingdings" pitchFamily="2" charset="2"/>
              </a:rPr>
              <a:t>e</a:t>
            </a:r>
            <a:r>
              <a:rPr lang="el-GR" dirty="0">
                <a:sym typeface="Wingdings" pitchFamily="2" charset="2"/>
              </a:rPr>
              <a:t> is random, the </a:t>
            </a:r>
            <a:r>
              <a:rPr lang="en-GB" dirty="0" err="1"/>
              <a:t>independent </a:t>
            </a:r>
            <a:r>
              <a:rPr lang="en-GB" dirty="0"/>
              <a:t>variable </a:t>
            </a:r>
            <a:r>
              <a:rPr lang="el-GR" dirty="0"/>
              <a:t>has an individual effect on </a:t>
            </a:r>
            <a:r>
              <a:rPr lang="en-GB" dirty="0"/>
              <a:t>the </a:t>
            </a:r>
            <a:r>
              <a:rPr lang="el-GR" dirty="0"/>
              <a:t>variance of the </a:t>
            </a:r>
            <a:r>
              <a:rPr lang="en-GB" dirty="0"/>
              <a:t>TS</a:t>
            </a:r>
            <a:endParaRPr lang="el-GR" dirty="0"/>
          </a:p>
        </p:txBody>
      </p:sp>
      <p:pic>
        <p:nvPicPr>
          <p:cNvPr id="4" name="Εικόνα 3">
            <a:extLst>
              <a:ext uri="{FF2B5EF4-FFF2-40B4-BE49-F238E27FC236}">
                <a16:creationId xmlns:a16="http://schemas.microsoft.com/office/drawing/2014/main" id="{4A2047E4-9E27-4185-63CD-BA4B0D9772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791472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Mann-Whitney U-Test</a:t>
            </a:r>
            <a:br>
              <a:rPr lang="en-US" dirty="0"/>
            </a:br>
            <a:r>
              <a:rPr lang="en-US" dirty="0"/>
              <a:t>Results</a:t>
            </a:r>
            <a:endParaRPr lang="el-GR" dirty="0"/>
          </a:p>
        </p:txBody>
      </p:sp>
      <p:sp>
        <p:nvSpPr>
          <p:cNvPr id="3" name="Content Placeholder 2"/>
          <p:cNvSpPr>
            <a:spLocks noGrp="1"/>
          </p:cNvSpPr>
          <p:nvPr>
            <p:ph sz="quarter" idx="1"/>
          </p:nvPr>
        </p:nvSpPr>
        <p:spPr>
          <a:xfrm>
            <a:off x="1981200" y="1600200"/>
            <a:ext cx="4258816" cy="4873752"/>
          </a:xfrm>
        </p:spPr>
        <p:txBody>
          <a:bodyPr>
            <a:normAutofit/>
          </a:bodyPr>
          <a:lstStyle/>
          <a:p>
            <a:r>
              <a:rPr lang="en-US" dirty="0"/>
              <a:t>Men (Median = 27) did not significantly differ from dogs (Median = 24) in the number of "dog-like" behaviors exhibited (U = 194.5, p = .881).</a:t>
            </a:r>
          </a:p>
          <a:p>
            <a:endParaRPr lang="el-GR" dirty="0"/>
          </a:p>
          <a:p>
            <a:r>
              <a:rPr lang="en-GB" i="1" dirty="0"/>
              <a:t>Can also calculate effect size:</a:t>
            </a:r>
            <a:br>
              <a:rPr lang="en-GB" i="1" dirty="0"/>
            </a:br>
            <a:r>
              <a:rPr lang="en-GB" i="1" dirty="0"/>
              <a:t>r = Z / √N = -0.15/√40 = -.02</a:t>
            </a:r>
            <a:endParaRPr lang="el-GR" i="1" dirty="0"/>
          </a:p>
        </p:txBody>
      </p:sp>
      <p:pic>
        <p:nvPicPr>
          <p:cNvPr id="3074" name="Picture 2"/>
          <p:cNvPicPr>
            <a:picLocks noChangeAspect="1" noChangeArrowheads="1"/>
          </p:cNvPicPr>
          <p:nvPr/>
        </p:nvPicPr>
        <p:blipFill>
          <a:blip r:embed="rId2" cstate="print"/>
          <a:srcRect/>
          <a:stretch>
            <a:fillRect/>
          </a:stretch>
        </p:blipFill>
        <p:spPr bwMode="auto">
          <a:xfrm>
            <a:off x="6240017" y="2132856"/>
            <a:ext cx="3997435" cy="3080826"/>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99321B05-7183-7E32-2DEB-7FF9BE146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865958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Wilcoxon</a:t>
            </a:r>
            <a:r>
              <a:rPr lang="en-US" dirty="0"/>
              <a:t> Signed-Ranks Test</a:t>
            </a:r>
            <a:endParaRPr lang="el-GR" dirty="0"/>
          </a:p>
        </p:txBody>
      </p:sp>
      <p:sp>
        <p:nvSpPr>
          <p:cNvPr id="3" name="Content Placeholder 2"/>
          <p:cNvSpPr>
            <a:spLocks noGrp="1"/>
          </p:cNvSpPr>
          <p:nvPr>
            <p:ph sz="quarter" idx="1"/>
          </p:nvPr>
        </p:nvSpPr>
        <p:spPr/>
        <p:txBody>
          <a:bodyPr>
            <a:normAutofit fontScale="62500" lnSpcReduction="20000"/>
          </a:bodyPr>
          <a:lstStyle/>
          <a:p>
            <a:r>
              <a:rPr lang="en-US" dirty="0"/>
              <a:t>Alternative to t-test – repeated measures</a:t>
            </a:r>
          </a:p>
          <a:p>
            <a:r>
              <a:rPr lang="en-US" dirty="0"/>
              <a:t>Ordinal scale data</a:t>
            </a:r>
            <a:r>
              <a:rPr lang="en-GB" dirty="0"/>
              <a:t> </a:t>
            </a:r>
            <a:r>
              <a:rPr lang="en-US" dirty="0"/>
              <a:t>(can be assigned ranks)</a:t>
            </a:r>
          </a:p>
          <a:p>
            <a:pPr>
              <a:buNone/>
            </a:pPr>
            <a:r>
              <a:rPr lang="el-GR" b="1" dirty="0"/>
              <a:t>Α</a:t>
            </a:r>
            <a:r>
              <a:rPr lang="en-GB" b="1" dirty="0"/>
              <a:t>/α</a:t>
            </a:r>
            <a:r>
              <a:rPr lang="en-US" b="1" dirty="0"/>
              <a:t>	Treatments</a:t>
            </a:r>
          </a:p>
          <a:p>
            <a:pPr>
              <a:buNone/>
            </a:pPr>
            <a:r>
              <a:rPr lang="en-US" b="1" dirty="0" err="1"/>
              <a:t>Συμ</a:t>
            </a:r>
            <a:r>
              <a:rPr lang="en-US" b="1" dirty="0"/>
              <a:t>	1 	2 	</a:t>
            </a:r>
            <a:r>
              <a:rPr lang="en-US" b="1" dirty="0" err="1"/>
              <a:t>Διαφορά</a:t>
            </a:r>
            <a:r>
              <a:rPr lang="en-US" b="1" dirty="0"/>
              <a:t>	</a:t>
            </a:r>
            <a:r>
              <a:rPr lang="en-US" b="1" dirty="0" err="1"/>
              <a:t>Ιεραρχ</a:t>
            </a:r>
            <a:r>
              <a:rPr lang="en-US" b="1" dirty="0"/>
              <a:t>. </a:t>
            </a:r>
            <a:r>
              <a:rPr lang="en-US" b="1" dirty="0" err="1"/>
              <a:t>Σειρά</a:t>
            </a:r>
            <a:endParaRPr lang="en-US" b="1" dirty="0"/>
          </a:p>
          <a:p>
            <a:pPr>
              <a:buNone/>
            </a:pPr>
            <a:r>
              <a:rPr lang="fr-FR" dirty="0"/>
              <a:t>1		18	43 	+25 		6 (</a:t>
            </a:r>
            <a:r>
              <a:rPr lang="fr-FR" dirty="0" err="1"/>
              <a:t>largest</a:t>
            </a:r>
            <a:r>
              <a:rPr lang="fr-FR" dirty="0"/>
              <a:t>)</a:t>
            </a:r>
          </a:p>
          <a:p>
            <a:pPr>
              <a:buNone/>
            </a:pPr>
            <a:r>
              <a:rPr lang="el-GR" dirty="0"/>
              <a:t>2 </a:t>
            </a:r>
            <a:r>
              <a:rPr lang="en-GB" dirty="0"/>
              <a:t>		</a:t>
            </a:r>
            <a:r>
              <a:rPr lang="el-GR" dirty="0"/>
              <a:t>9 </a:t>
            </a:r>
            <a:r>
              <a:rPr lang="en-GB" dirty="0"/>
              <a:t>	</a:t>
            </a:r>
            <a:r>
              <a:rPr lang="el-GR" dirty="0"/>
              <a:t>14 </a:t>
            </a:r>
            <a:r>
              <a:rPr lang="en-GB" dirty="0"/>
              <a:t>	</a:t>
            </a:r>
            <a:r>
              <a:rPr lang="el-GR" dirty="0"/>
              <a:t>+5 </a:t>
            </a:r>
            <a:r>
              <a:rPr lang="en-GB" dirty="0"/>
              <a:t>		</a:t>
            </a:r>
            <a:r>
              <a:rPr lang="el-GR" dirty="0"/>
              <a:t>2</a:t>
            </a:r>
          </a:p>
          <a:p>
            <a:pPr>
              <a:buNone/>
            </a:pPr>
            <a:r>
              <a:rPr lang="en-US" dirty="0"/>
              <a:t>3 		21	 20 	-1 		1 (smallest)</a:t>
            </a:r>
          </a:p>
          <a:p>
            <a:pPr>
              <a:buNone/>
            </a:pPr>
            <a:r>
              <a:rPr lang="el-GR" dirty="0"/>
              <a:t>4 </a:t>
            </a:r>
            <a:r>
              <a:rPr lang="en-GB" dirty="0"/>
              <a:t>		</a:t>
            </a:r>
            <a:r>
              <a:rPr lang="el-GR" dirty="0"/>
              <a:t>30</a:t>
            </a:r>
            <a:r>
              <a:rPr lang="en-GB" dirty="0"/>
              <a:t>	</a:t>
            </a:r>
            <a:r>
              <a:rPr lang="el-GR" dirty="0"/>
              <a:t> 48 </a:t>
            </a:r>
            <a:r>
              <a:rPr lang="en-GB" dirty="0"/>
              <a:t>	</a:t>
            </a:r>
            <a:r>
              <a:rPr lang="el-GR" dirty="0"/>
              <a:t>+18 </a:t>
            </a:r>
            <a:r>
              <a:rPr lang="en-GB" dirty="0"/>
              <a:t>		</a:t>
            </a:r>
            <a:r>
              <a:rPr lang="el-GR" dirty="0"/>
              <a:t>5</a:t>
            </a:r>
          </a:p>
          <a:p>
            <a:pPr>
              <a:buNone/>
            </a:pPr>
            <a:r>
              <a:rPr lang="el-GR" dirty="0"/>
              <a:t>5 </a:t>
            </a:r>
            <a:r>
              <a:rPr lang="en-GB" dirty="0"/>
              <a:t>		</a:t>
            </a:r>
            <a:r>
              <a:rPr lang="el-GR" dirty="0"/>
              <a:t>14</a:t>
            </a:r>
            <a:r>
              <a:rPr lang="en-GB" dirty="0"/>
              <a:t>	</a:t>
            </a:r>
            <a:r>
              <a:rPr lang="el-GR" dirty="0"/>
              <a:t> 21 </a:t>
            </a:r>
            <a:r>
              <a:rPr lang="en-GB" dirty="0"/>
              <a:t>	</a:t>
            </a:r>
            <a:r>
              <a:rPr lang="el-GR" dirty="0"/>
              <a:t>+7 </a:t>
            </a:r>
            <a:r>
              <a:rPr lang="en-GB" dirty="0"/>
              <a:t>		</a:t>
            </a:r>
            <a:r>
              <a:rPr lang="el-GR" dirty="0"/>
              <a:t>3</a:t>
            </a:r>
          </a:p>
          <a:p>
            <a:pPr>
              <a:buNone/>
            </a:pPr>
            <a:r>
              <a:rPr lang="el-GR" dirty="0"/>
              <a:t>6 </a:t>
            </a:r>
            <a:r>
              <a:rPr lang="en-GB" dirty="0"/>
              <a:t>		</a:t>
            </a:r>
            <a:r>
              <a:rPr lang="el-GR" dirty="0"/>
              <a:t>12</a:t>
            </a:r>
            <a:r>
              <a:rPr lang="en-GB" dirty="0"/>
              <a:t>	</a:t>
            </a:r>
            <a:r>
              <a:rPr lang="el-GR" dirty="0"/>
              <a:t> 4 </a:t>
            </a:r>
            <a:r>
              <a:rPr lang="en-GB" dirty="0"/>
              <a:t>	</a:t>
            </a:r>
            <a:r>
              <a:rPr lang="el-GR" dirty="0"/>
              <a:t>-8 </a:t>
            </a:r>
            <a:r>
              <a:rPr lang="en-GB" dirty="0"/>
              <a:t>		</a:t>
            </a:r>
            <a:r>
              <a:rPr lang="el-GR" dirty="0"/>
              <a:t>4</a:t>
            </a:r>
          </a:p>
          <a:p>
            <a:r>
              <a:rPr lang="en-US" dirty="0"/>
              <a:t>Summary of rankings whose difference is positive: 6 + 2 + 5 + 3 = 16</a:t>
            </a:r>
          </a:p>
          <a:p>
            <a:r>
              <a:rPr lang="en-US" dirty="0"/>
              <a:t>Summary of rankings whose difference is negative: 1 + 4 = 5</a:t>
            </a:r>
          </a:p>
          <a:p>
            <a:r>
              <a:rPr lang="en-US" dirty="0"/>
              <a:t>Wilcoxon T smallest of the two values: 5</a:t>
            </a:r>
            <a:endParaRPr lang="el-GR" dirty="0"/>
          </a:p>
        </p:txBody>
      </p:sp>
      <p:graphicFrame>
        <p:nvGraphicFramePr>
          <p:cNvPr id="4" name="Table 3"/>
          <p:cNvGraphicFramePr>
            <a:graphicFrameLocks noGrp="1"/>
          </p:cNvGraphicFramePr>
          <p:nvPr/>
        </p:nvGraphicFramePr>
        <p:xfrm>
          <a:off x="1871730" y="2204864"/>
          <a:ext cx="6993228" cy="2448272"/>
        </p:xfrm>
        <a:graphic>
          <a:graphicData uri="http://schemas.openxmlformats.org/drawingml/2006/table">
            <a:tbl>
              <a:tblPr/>
              <a:tblGrid>
                <a:gridCol w="6993228">
                  <a:extLst>
                    <a:ext uri="{9D8B030D-6E8A-4147-A177-3AD203B41FA5}">
                      <a16:colId xmlns:a16="http://schemas.microsoft.com/office/drawing/2014/main" val="20000"/>
                    </a:ext>
                  </a:extLst>
                </a:gridCol>
              </a:tblGrid>
              <a:tr h="2448272">
                <a:tc>
                  <a:txBody>
                    <a:bodyPr/>
                    <a:lstStyle/>
                    <a:p>
                      <a:endParaRPr lang="el-GR" b="0" i="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5" name="Εικόνα 4">
            <a:extLst>
              <a:ext uri="{FF2B5EF4-FFF2-40B4-BE49-F238E27FC236}">
                <a16:creationId xmlns:a16="http://schemas.microsoft.com/office/drawing/2014/main" id="{E305C106-16EA-745F-CE24-F5A1B2538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Assumptions of </a:t>
            </a:r>
            <a:r>
              <a:rPr lang="en-US" dirty="0" err="1"/>
              <a:t>Wilcoxon</a:t>
            </a:r>
            <a:r>
              <a:rPr lang="en-US" dirty="0"/>
              <a:t> Signed-Ranks</a:t>
            </a:r>
            <a:endParaRPr lang="el-GR" dirty="0"/>
          </a:p>
        </p:txBody>
      </p:sp>
      <p:sp>
        <p:nvSpPr>
          <p:cNvPr id="3" name="Content Placeholder 2"/>
          <p:cNvSpPr>
            <a:spLocks noGrp="1"/>
          </p:cNvSpPr>
          <p:nvPr>
            <p:ph sz="quarter" idx="1"/>
          </p:nvPr>
        </p:nvSpPr>
        <p:spPr/>
        <p:txBody>
          <a:bodyPr>
            <a:normAutofit/>
          </a:bodyPr>
          <a:lstStyle/>
          <a:p>
            <a:r>
              <a:rPr lang="en-US" dirty="0"/>
              <a:t>NO distribution normality assumed</a:t>
            </a:r>
          </a:p>
          <a:p>
            <a:endParaRPr lang="en-US" dirty="0"/>
          </a:p>
          <a:p>
            <a:pPr>
              <a:buNone/>
            </a:pPr>
            <a:r>
              <a:rPr lang="en-US" dirty="0"/>
              <a:t>Assumptions:</a:t>
            </a:r>
          </a:p>
          <a:p>
            <a:r>
              <a:rPr lang="en-US" dirty="0"/>
              <a:t> DV continuous</a:t>
            </a:r>
          </a:p>
          <a:p>
            <a:r>
              <a:rPr lang="en-US" dirty="0"/>
              <a:t> Few identical/tied scores (rankings)</a:t>
            </a:r>
          </a:p>
          <a:p>
            <a:pPr lvl="1"/>
            <a:r>
              <a:rPr lang="en-US" dirty="0"/>
              <a:t>If there several scores have 0 ranking, we distribute the tied ranks equally between the groups of values with negative and positive signs.</a:t>
            </a:r>
          </a:p>
          <a:p>
            <a:pPr lvl="1"/>
            <a:r>
              <a:rPr lang="en-US" dirty="0"/>
              <a:t>If two scores have the same difference, assign them the average of the tied ranks (e.g., a tie between the 3rd and 4th rank will result in a rank of 3.5 for both scores).</a:t>
            </a:r>
            <a:endParaRPr lang="el-GR" dirty="0"/>
          </a:p>
        </p:txBody>
      </p:sp>
      <p:pic>
        <p:nvPicPr>
          <p:cNvPr id="4" name="Εικόνα 3">
            <a:extLst>
              <a:ext uri="{FF2B5EF4-FFF2-40B4-BE49-F238E27FC236}">
                <a16:creationId xmlns:a16="http://schemas.microsoft.com/office/drawing/2014/main" id="{07D4675A-DFFE-3C06-8915-0C1709067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Wilcoxon</a:t>
            </a:r>
            <a:r>
              <a:rPr lang="en-US" dirty="0"/>
              <a:t> Signed-Ranks Test</a:t>
            </a:r>
            <a:endParaRPr lang="el-GR" dirty="0"/>
          </a:p>
        </p:txBody>
      </p:sp>
      <p:sp>
        <p:nvSpPr>
          <p:cNvPr id="3" name="Content Placeholder 2"/>
          <p:cNvSpPr>
            <a:spLocks noGrp="1"/>
          </p:cNvSpPr>
          <p:nvPr>
            <p:ph sz="quarter" idx="1"/>
          </p:nvPr>
        </p:nvSpPr>
        <p:spPr/>
        <p:txBody>
          <a:bodyPr>
            <a:normAutofit fontScale="92500" lnSpcReduction="10000"/>
          </a:bodyPr>
          <a:lstStyle/>
          <a:p>
            <a:r>
              <a:rPr lang="en-GB" cap="all" dirty="0"/>
              <a:t>Example</a:t>
            </a:r>
            <a:r>
              <a:rPr lang="en-GB" dirty="0"/>
              <a:t>:</a:t>
            </a:r>
            <a:endParaRPr lang="el-GR" dirty="0"/>
          </a:p>
          <a:p>
            <a:pPr lvl="1"/>
            <a:r>
              <a:rPr lang="en-US" dirty="0"/>
              <a:t>Do hidden messages in TV ads affect beverage consumption</a:t>
            </a:r>
            <a:r>
              <a:rPr lang="en-GB" dirty="0"/>
              <a:t>? </a:t>
            </a:r>
          </a:p>
          <a:p>
            <a:pPr lvl="1"/>
            <a:r>
              <a:rPr lang="en-GB" dirty="0"/>
              <a:t>32 </a:t>
            </a:r>
            <a:r>
              <a:rPr lang="en-GB" dirty="0" err="1"/>
              <a:t>pps</a:t>
            </a:r>
            <a:r>
              <a:rPr lang="en-GB" dirty="0"/>
              <a:t>, half see ad without hidden message first, after 6 months same spot with hidden message. The other half followed the reverse order. </a:t>
            </a:r>
          </a:p>
          <a:p>
            <a:pPr lvl="1"/>
            <a:r>
              <a:rPr lang="en-GB" dirty="0"/>
              <a:t>DV: How many beverages consumed the week after watching the ads.</a:t>
            </a:r>
            <a:endParaRPr lang="el-GR" dirty="0"/>
          </a:p>
          <a:p>
            <a:endParaRPr lang="el-GR" dirty="0"/>
          </a:p>
          <a:p>
            <a:r>
              <a:rPr lang="en-US" dirty="0"/>
              <a:t>If H0 correct: the difference between rankings will not be systematically positive or negative</a:t>
            </a:r>
          </a:p>
          <a:p>
            <a:pPr lvl="1"/>
            <a:r>
              <a:rPr lang="en-US" dirty="0"/>
              <a:t>Uniform mixture of positive and negative score differences.</a:t>
            </a:r>
          </a:p>
          <a:p>
            <a:pPr lvl="1"/>
            <a:r>
              <a:rPr lang="en-US" dirty="0">
                <a:solidFill>
                  <a:srgbClr val="FF0000"/>
                </a:solidFill>
              </a:rPr>
              <a:t>No difference between conditions</a:t>
            </a:r>
          </a:p>
          <a:p>
            <a:r>
              <a:rPr lang="en-US" dirty="0"/>
              <a:t>If H0 incorrect: Systematic difference in scores, more positive or negative</a:t>
            </a:r>
          </a:p>
          <a:p>
            <a:pPr lvl="1"/>
            <a:r>
              <a:rPr lang="en-US" dirty="0">
                <a:solidFill>
                  <a:srgbClr val="FF0000"/>
                </a:solidFill>
              </a:rPr>
              <a:t>Sign. difference between conditions</a:t>
            </a:r>
            <a:endParaRPr lang="en-US" dirty="0"/>
          </a:p>
        </p:txBody>
      </p:sp>
      <p:pic>
        <p:nvPicPr>
          <p:cNvPr id="4" name="Εικόνα 3">
            <a:extLst>
              <a:ext uri="{FF2B5EF4-FFF2-40B4-BE49-F238E27FC236}">
                <a16:creationId xmlns:a16="http://schemas.microsoft.com/office/drawing/2014/main" id="{C1227710-D234-C9FE-7881-31624FB25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368787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Wilcoxon Signed-Ranks Test: Results </a:t>
            </a:r>
            <a:endParaRPr lang="el-GR" dirty="0"/>
          </a:p>
        </p:txBody>
      </p:sp>
      <p:sp>
        <p:nvSpPr>
          <p:cNvPr id="3" name="Content Placeholder 2"/>
          <p:cNvSpPr>
            <a:spLocks noGrp="1"/>
          </p:cNvSpPr>
          <p:nvPr>
            <p:ph sz="quarter" idx="1"/>
          </p:nvPr>
        </p:nvSpPr>
        <p:spPr/>
        <p:txBody>
          <a:bodyPr/>
          <a:lstStyle/>
          <a:p>
            <a:r>
              <a:rPr lang="en-US" dirty="0"/>
              <a:t>Assessing normality of distribution:</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t>Test Results</a:t>
            </a:r>
            <a:r>
              <a:rPr lang="en-GB" dirty="0"/>
              <a:t>:</a:t>
            </a:r>
            <a:endParaRPr lang="el-GR" dirty="0"/>
          </a:p>
        </p:txBody>
      </p:sp>
      <p:pic>
        <p:nvPicPr>
          <p:cNvPr id="4098" name="Picture 2"/>
          <p:cNvPicPr>
            <a:picLocks noChangeAspect="1" noChangeArrowheads="1"/>
          </p:cNvPicPr>
          <p:nvPr/>
        </p:nvPicPr>
        <p:blipFill>
          <a:blip r:embed="rId2" cstate="print"/>
          <a:srcRect/>
          <a:stretch>
            <a:fillRect/>
          </a:stretch>
        </p:blipFill>
        <p:spPr bwMode="auto">
          <a:xfrm>
            <a:off x="2019300" y="2132857"/>
            <a:ext cx="6308948" cy="1459313"/>
          </a:xfrm>
          <a:prstGeom prst="rect">
            <a:avLst/>
          </a:prstGeom>
          <a:noFill/>
          <a:ln w="9525">
            <a:noFill/>
            <a:miter lim="800000"/>
            <a:headEnd/>
            <a:tailEnd/>
          </a:ln>
        </p:spPr>
      </p:pic>
      <p:sp>
        <p:nvSpPr>
          <p:cNvPr id="5" name="Oval 4"/>
          <p:cNvSpPr/>
          <p:nvPr/>
        </p:nvSpPr>
        <p:spPr>
          <a:xfrm>
            <a:off x="5159896" y="2852936"/>
            <a:ext cx="648072"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9" name="Picture 3"/>
          <p:cNvPicPr>
            <a:picLocks noChangeAspect="1" noChangeArrowheads="1"/>
          </p:cNvPicPr>
          <p:nvPr/>
        </p:nvPicPr>
        <p:blipFill>
          <a:blip r:embed="rId3" cstate="print"/>
          <a:srcRect/>
          <a:stretch>
            <a:fillRect/>
          </a:stretch>
        </p:blipFill>
        <p:spPr bwMode="auto">
          <a:xfrm>
            <a:off x="2171940" y="3933056"/>
            <a:ext cx="6156308" cy="2088232"/>
          </a:xfrm>
          <a:prstGeom prst="rect">
            <a:avLst/>
          </a:prstGeom>
          <a:noFill/>
          <a:ln w="9525">
            <a:noFill/>
            <a:miter lim="800000"/>
            <a:headEnd/>
            <a:tailEnd/>
          </a:ln>
        </p:spPr>
      </p:pic>
      <p:cxnSp>
        <p:nvCxnSpPr>
          <p:cNvPr id="8" name="Straight Arrow Connector 7"/>
          <p:cNvCxnSpPr/>
          <p:nvPr/>
        </p:nvCxnSpPr>
        <p:spPr>
          <a:xfrm flipV="1">
            <a:off x="7968208" y="4869160"/>
            <a:ext cx="57606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968208" y="5301208"/>
            <a:ext cx="64807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16280" y="4653136"/>
            <a:ext cx="576064" cy="369332"/>
          </a:xfrm>
          <a:prstGeom prst="rect">
            <a:avLst/>
          </a:prstGeom>
          <a:noFill/>
        </p:spPr>
        <p:txBody>
          <a:bodyPr wrap="square" rtlCol="0">
            <a:spAutoFit/>
          </a:bodyPr>
          <a:lstStyle/>
          <a:p>
            <a:r>
              <a:rPr lang="en-GB" dirty="0"/>
              <a:t>Τ-</a:t>
            </a:r>
            <a:endParaRPr lang="el-GR" dirty="0"/>
          </a:p>
        </p:txBody>
      </p:sp>
      <p:sp>
        <p:nvSpPr>
          <p:cNvPr id="12" name="TextBox 11"/>
          <p:cNvSpPr txBox="1"/>
          <p:nvPr/>
        </p:nvSpPr>
        <p:spPr>
          <a:xfrm>
            <a:off x="8616280" y="5373216"/>
            <a:ext cx="576064" cy="369332"/>
          </a:xfrm>
          <a:prstGeom prst="rect">
            <a:avLst/>
          </a:prstGeom>
          <a:noFill/>
        </p:spPr>
        <p:txBody>
          <a:bodyPr wrap="square" rtlCol="0">
            <a:spAutoFit/>
          </a:bodyPr>
          <a:lstStyle/>
          <a:p>
            <a:r>
              <a:rPr lang="en-GB" dirty="0"/>
              <a:t>Τ+</a:t>
            </a:r>
            <a:endParaRPr lang="el-GR" dirty="0"/>
          </a:p>
        </p:txBody>
      </p:sp>
      <p:cxnSp>
        <p:nvCxnSpPr>
          <p:cNvPr id="13" name="Straight Arrow Connector 12"/>
          <p:cNvCxnSpPr/>
          <p:nvPr/>
        </p:nvCxnSpPr>
        <p:spPr>
          <a:xfrm flipV="1">
            <a:off x="7464152" y="4293096"/>
            <a:ext cx="144016"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60096" y="3789041"/>
            <a:ext cx="2736304" cy="430887"/>
          </a:xfrm>
          <a:prstGeom prst="rect">
            <a:avLst/>
          </a:prstGeom>
          <a:noFill/>
        </p:spPr>
        <p:txBody>
          <a:bodyPr wrap="square" rtlCol="0">
            <a:spAutoFit/>
          </a:bodyPr>
          <a:lstStyle/>
          <a:p>
            <a:r>
              <a:rPr lang="en-GB" sz="1100" dirty="0"/>
              <a:t>Smaller of the 2, compared to critical value from table</a:t>
            </a:r>
            <a:endParaRPr lang="el-GR" sz="1100" dirty="0"/>
          </a:p>
        </p:txBody>
      </p:sp>
      <p:pic>
        <p:nvPicPr>
          <p:cNvPr id="4" name="Εικόνα 3">
            <a:extLst>
              <a:ext uri="{FF2B5EF4-FFF2-40B4-BE49-F238E27FC236}">
                <a16:creationId xmlns:a16="http://schemas.microsoft.com/office/drawing/2014/main" id="{E156B881-DBDC-0CE9-7029-C712F4E15B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7791307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Wilcoxon Signed-Ranks:</a:t>
            </a:r>
            <a:br>
              <a:rPr lang="en-US" dirty="0"/>
            </a:br>
            <a:r>
              <a:rPr lang="en-US" dirty="0"/>
              <a:t>Results</a:t>
            </a:r>
            <a:endParaRPr lang="el-GR" dirty="0"/>
          </a:p>
        </p:txBody>
      </p:sp>
      <p:sp>
        <p:nvSpPr>
          <p:cNvPr id="3" name="Content Placeholder 2"/>
          <p:cNvSpPr>
            <a:spLocks noGrp="1"/>
          </p:cNvSpPr>
          <p:nvPr>
            <p:ph sz="quarter" idx="1"/>
          </p:nvPr>
        </p:nvSpPr>
        <p:spPr>
          <a:xfrm>
            <a:off x="1981200" y="1600200"/>
            <a:ext cx="4186808" cy="1324744"/>
          </a:xfrm>
        </p:spPr>
        <p:txBody>
          <a:bodyPr>
            <a:normAutofit fontScale="92500" lnSpcReduction="20000"/>
          </a:bodyPr>
          <a:lstStyle/>
          <a:p>
            <a:r>
              <a:rPr lang="en-GB" dirty="0"/>
              <a:t>Transformation to Ζ score </a:t>
            </a:r>
            <a:r>
              <a:rPr lang="en-GB" dirty="0">
                <a:sym typeface="Wingdings" pitchFamily="2" charset="2"/>
              </a:rPr>
              <a:t></a:t>
            </a:r>
            <a:br>
              <a:rPr lang="en-GB" dirty="0">
                <a:sym typeface="Wingdings" pitchFamily="2" charset="2"/>
              </a:rPr>
            </a:br>
            <a:r>
              <a:rPr lang="en-GB" dirty="0">
                <a:sym typeface="Wingdings" pitchFamily="2" charset="2"/>
              </a:rPr>
              <a:t>Follows normal distribution (μ = 0, σ = 1)</a:t>
            </a:r>
            <a:endParaRPr lang="el-GR" dirty="0"/>
          </a:p>
        </p:txBody>
      </p:sp>
      <p:pic>
        <p:nvPicPr>
          <p:cNvPr id="5122" name="Picture 2"/>
          <p:cNvPicPr>
            <a:picLocks noChangeAspect="1" noChangeArrowheads="1"/>
          </p:cNvPicPr>
          <p:nvPr/>
        </p:nvPicPr>
        <p:blipFill>
          <a:blip r:embed="rId2" cstate="print"/>
          <a:srcRect/>
          <a:stretch>
            <a:fillRect/>
          </a:stretch>
        </p:blipFill>
        <p:spPr bwMode="auto">
          <a:xfrm>
            <a:off x="6600056" y="1124744"/>
            <a:ext cx="3456384" cy="202730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135560" y="2913104"/>
            <a:ext cx="3294686" cy="2964168"/>
          </a:xfrm>
          <a:prstGeom prst="rect">
            <a:avLst/>
          </a:prstGeom>
          <a:noFill/>
          <a:ln w="9525">
            <a:noFill/>
            <a:miter lim="800000"/>
            <a:headEnd/>
            <a:tailEnd/>
          </a:ln>
        </p:spPr>
      </p:pic>
      <p:sp>
        <p:nvSpPr>
          <p:cNvPr id="8" name="TextBox 7"/>
          <p:cNvSpPr txBox="1"/>
          <p:nvPr/>
        </p:nvSpPr>
        <p:spPr>
          <a:xfrm rot="10800000">
            <a:off x="2006935" y="3459395"/>
            <a:ext cx="430887" cy="1875513"/>
          </a:xfrm>
          <a:prstGeom prst="rect">
            <a:avLst/>
          </a:prstGeom>
          <a:solidFill>
            <a:srgbClr val="FFFFFF"/>
          </a:solidFill>
        </p:spPr>
        <p:txBody>
          <a:bodyPr vert="eaVert" wrap="none" rtlCol="0">
            <a:spAutoFit/>
          </a:bodyPr>
          <a:lstStyle/>
          <a:p>
            <a:r>
              <a:rPr lang="en-GB" sz="1600" dirty="0"/>
              <a:t>Beverages Consumed</a:t>
            </a:r>
            <a:endParaRPr lang="el-GR" sz="1600" dirty="0"/>
          </a:p>
        </p:txBody>
      </p:sp>
      <p:cxnSp>
        <p:nvCxnSpPr>
          <p:cNvPr id="10" name="Straight Arrow Connector 9"/>
          <p:cNvCxnSpPr>
            <a:endCxn id="11" idx="1"/>
          </p:cNvCxnSpPr>
          <p:nvPr/>
        </p:nvCxnSpPr>
        <p:spPr>
          <a:xfrm>
            <a:off x="3688160" y="3296062"/>
            <a:ext cx="2952328" cy="179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40488" y="3152047"/>
            <a:ext cx="2808312" cy="646331"/>
          </a:xfrm>
          <a:prstGeom prst="rect">
            <a:avLst/>
          </a:prstGeom>
          <a:noFill/>
          <a:ln>
            <a:solidFill>
              <a:schemeClr val="tx1"/>
            </a:solidFill>
          </a:ln>
        </p:spPr>
        <p:txBody>
          <a:bodyPr wrap="square" rtlCol="0">
            <a:spAutoFit/>
          </a:bodyPr>
          <a:lstStyle/>
          <a:p>
            <a:r>
              <a:rPr lang="en-GB" dirty="0">
                <a:sym typeface="Wingdings" pitchFamily="2" charset="2"/>
              </a:rPr>
              <a:t>Non parametric test is not influenced by outliers!</a:t>
            </a:r>
            <a:endParaRPr lang="el-GR" dirty="0">
              <a:sym typeface="Wingdings" pitchFamily="2" charset="2"/>
            </a:endParaRPr>
          </a:p>
        </p:txBody>
      </p:sp>
      <p:sp>
        <p:nvSpPr>
          <p:cNvPr id="13" name="TextBox 12"/>
          <p:cNvSpPr txBox="1"/>
          <p:nvPr/>
        </p:nvSpPr>
        <p:spPr>
          <a:xfrm>
            <a:off x="5303912" y="4149080"/>
            <a:ext cx="4896544" cy="1938992"/>
          </a:xfrm>
          <a:prstGeom prst="rect">
            <a:avLst/>
          </a:prstGeom>
          <a:noFill/>
        </p:spPr>
        <p:txBody>
          <a:bodyPr wrap="square" rtlCol="0">
            <a:spAutoFit/>
          </a:bodyPr>
          <a:lstStyle/>
          <a:p>
            <a:r>
              <a:rPr lang="en-US" sz="2000" b="1" dirty="0">
                <a:sym typeface="Wingdings" pitchFamily="2" charset="2"/>
              </a:rPr>
              <a:t>Conclusion: </a:t>
            </a:r>
            <a:r>
              <a:rPr lang="en-US" sz="2000" dirty="0">
                <a:sym typeface="Wingdings" pitchFamily="2" charset="2"/>
              </a:rPr>
              <a:t>The number of beverages consumed after the subconscious message (</a:t>
            </a:r>
            <a:r>
              <a:rPr lang="en-US" sz="2000" dirty="0" err="1">
                <a:sym typeface="Wingdings" pitchFamily="2" charset="2"/>
              </a:rPr>
              <a:t>Mdn</a:t>
            </a:r>
            <a:r>
              <a:rPr lang="en-US" sz="2000" dirty="0">
                <a:sym typeface="Wingdings" pitchFamily="2" charset="2"/>
              </a:rPr>
              <a:t> = 9) is significantly lower than beverages consumed after the regular advertisement</a:t>
            </a:r>
            <a:r>
              <a:rPr lang="en-GB" sz="2000" dirty="0">
                <a:sym typeface="Wingdings" pitchFamily="2" charset="2"/>
              </a:rPr>
              <a:t>(</a:t>
            </a:r>
            <a:r>
              <a:rPr lang="en-US" sz="2000" dirty="0" err="1">
                <a:sym typeface="Wingdings" pitchFamily="2" charset="2"/>
              </a:rPr>
              <a:t>Mdn</a:t>
            </a:r>
            <a:r>
              <a:rPr lang="en-GB" sz="2000" dirty="0">
                <a:sym typeface="Wingdings" pitchFamily="2" charset="2"/>
              </a:rPr>
              <a:t> = 11), </a:t>
            </a:r>
            <a:br>
              <a:rPr lang="en-GB" sz="2000" dirty="0">
                <a:sym typeface="Wingdings" pitchFamily="2" charset="2"/>
              </a:rPr>
            </a:br>
            <a:r>
              <a:rPr lang="en-GB" sz="2000" dirty="0">
                <a:sym typeface="Wingdings" pitchFamily="2" charset="2"/>
              </a:rPr>
              <a:t>Τ = 111.50, p = .036</a:t>
            </a:r>
            <a:endParaRPr lang="el-GR" sz="2000" dirty="0">
              <a:sym typeface="Wingdings" pitchFamily="2" charset="2"/>
            </a:endParaRPr>
          </a:p>
        </p:txBody>
      </p:sp>
      <p:pic>
        <p:nvPicPr>
          <p:cNvPr id="4" name="Εικόνα 3">
            <a:extLst>
              <a:ext uri="{FF2B5EF4-FFF2-40B4-BE49-F238E27FC236}">
                <a16:creationId xmlns:a16="http://schemas.microsoft.com/office/drawing/2014/main" id="{686D5DA4-67E0-8F07-572B-03D0B4675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7662890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778098"/>
          </a:xfrm>
        </p:spPr>
        <p:txBody>
          <a:bodyPr>
            <a:normAutofit/>
          </a:bodyPr>
          <a:lstStyle/>
          <a:p>
            <a:r>
              <a:rPr lang="en-US" dirty="0" err="1"/>
              <a:t>Kruskal</a:t>
            </a:r>
            <a:r>
              <a:rPr lang="en-US" dirty="0"/>
              <a:t>-Wallis Test</a:t>
            </a:r>
            <a:endParaRPr lang="el-GR" dirty="0"/>
          </a:p>
        </p:txBody>
      </p:sp>
      <p:sp>
        <p:nvSpPr>
          <p:cNvPr id="3" name="Content Placeholder 2"/>
          <p:cNvSpPr>
            <a:spLocks noGrp="1"/>
          </p:cNvSpPr>
          <p:nvPr>
            <p:ph sz="quarter" idx="1"/>
          </p:nvPr>
        </p:nvSpPr>
        <p:spPr>
          <a:xfrm>
            <a:off x="1981200" y="1052736"/>
            <a:ext cx="7467600" cy="5421216"/>
          </a:xfrm>
        </p:spPr>
        <p:txBody>
          <a:bodyPr/>
          <a:lstStyle/>
          <a:p>
            <a:r>
              <a:rPr lang="en-US" dirty="0"/>
              <a:t>Alternative to One-Way ANOVA, independent groups</a:t>
            </a:r>
          </a:p>
          <a:p>
            <a:r>
              <a:rPr lang="en-US" dirty="0"/>
              <a:t>Ordinal scale data</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3359696" y="2420889"/>
            <a:ext cx="5400600" cy="4068945"/>
          </a:xfrm>
          <a:prstGeom prst="rect">
            <a:avLst/>
          </a:prstGeom>
          <a:noFill/>
          <a:ln w="9525">
            <a:noFill/>
            <a:miter lim="800000"/>
            <a:headEnd/>
            <a:tailEnd/>
          </a:ln>
        </p:spPr>
      </p:pic>
      <p:pic>
        <p:nvPicPr>
          <p:cNvPr id="5" name="Εικόνα 4">
            <a:extLst>
              <a:ext uri="{FF2B5EF4-FFF2-40B4-BE49-F238E27FC236}">
                <a16:creationId xmlns:a16="http://schemas.microsoft.com/office/drawing/2014/main" id="{4B95413E-B00D-A69B-A802-DB414DD68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Kruskal</a:t>
            </a:r>
            <a:r>
              <a:rPr lang="en-US" dirty="0"/>
              <a:t>-Wallis Test</a:t>
            </a:r>
            <a:endParaRPr lang="el-GR" dirty="0"/>
          </a:p>
        </p:txBody>
      </p:sp>
      <p:sp>
        <p:nvSpPr>
          <p:cNvPr id="3" name="Content Placeholder 2"/>
          <p:cNvSpPr>
            <a:spLocks noGrp="1"/>
          </p:cNvSpPr>
          <p:nvPr>
            <p:ph sz="quarter" idx="1"/>
          </p:nvPr>
        </p:nvSpPr>
        <p:spPr/>
        <p:txBody>
          <a:bodyPr>
            <a:normAutofit/>
          </a:bodyPr>
          <a:lstStyle/>
          <a:p>
            <a:r>
              <a:rPr lang="en-US" dirty="0"/>
              <a:t>If H0 is true: Hierarchy under a condition (T) will not be systematically higher or lower than others. No difference between the conditions.</a:t>
            </a:r>
          </a:p>
          <a:p>
            <a:endParaRPr lang="en-US" dirty="0"/>
          </a:p>
          <a:p>
            <a:r>
              <a:rPr lang="en-US" dirty="0"/>
              <a:t>If H0 is false: Hierarchy under at least one condition (T) will be systematically higher or lower than another condition. There is a difference between the conditions.</a:t>
            </a:r>
          </a:p>
          <a:p>
            <a:endParaRPr lang="en-US" dirty="0"/>
          </a:p>
          <a:p>
            <a:r>
              <a:rPr lang="en-US" dirty="0"/>
              <a:t>Does NOT assume normal distribution</a:t>
            </a:r>
          </a:p>
        </p:txBody>
      </p:sp>
      <p:pic>
        <p:nvPicPr>
          <p:cNvPr id="4" name="Εικόνα 3">
            <a:extLst>
              <a:ext uri="{FF2B5EF4-FFF2-40B4-BE49-F238E27FC236}">
                <a16:creationId xmlns:a16="http://schemas.microsoft.com/office/drawing/2014/main" id="{77928263-B1AF-4296-31F9-BBE04AE4DD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Kruskal</a:t>
            </a:r>
            <a:r>
              <a:rPr lang="en-US" dirty="0"/>
              <a:t>-Wallis Test</a:t>
            </a:r>
            <a:endParaRPr lang="el-GR" dirty="0"/>
          </a:p>
        </p:txBody>
      </p:sp>
      <p:sp>
        <p:nvSpPr>
          <p:cNvPr id="3" name="Content Placeholder 2"/>
          <p:cNvSpPr>
            <a:spLocks noGrp="1"/>
          </p:cNvSpPr>
          <p:nvPr>
            <p:ph sz="quarter" idx="1"/>
          </p:nvPr>
        </p:nvSpPr>
        <p:spPr/>
        <p:txBody>
          <a:bodyPr>
            <a:normAutofit/>
          </a:bodyPr>
          <a:lstStyle/>
          <a:p>
            <a:r>
              <a:rPr lang="en-US" dirty="0"/>
              <a:t>In case of a statistically significant result in the </a:t>
            </a:r>
            <a:r>
              <a:rPr lang="en-US" dirty="0" err="1"/>
              <a:t>Kruskal</a:t>
            </a:r>
            <a:r>
              <a:rPr lang="en-US" dirty="0"/>
              <a:t>-Wallis Test – which groups differ?</a:t>
            </a:r>
          </a:p>
          <a:p>
            <a:endParaRPr lang="en-US" dirty="0"/>
          </a:p>
          <a:p>
            <a:r>
              <a:rPr lang="en-US" dirty="0"/>
              <a:t>We employ Mann-Whitney U tests between pairs of groups.</a:t>
            </a:r>
          </a:p>
          <a:p>
            <a:endParaRPr lang="en-US" dirty="0"/>
          </a:p>
          <a:p>
            <a:r>
              <a:rPr lang="en-US" dirty="0"/>
              <a:t>Critical value might require </a:t>
            </a:r>
            <a:r>
              <a:rPr lang="en-US" dirty="0" err="1"/>
              <a:t>Bonferroni</a:t>
            </a:r>
            <a:r>
              <a:rPr lang="en-US" dirty="0"/>
              <a:t> correction (= α / number of comparisons)</a:t>
            </a:r>
          </a:p>
          <a:p>
            <a:r>
              <a:rPr lang="en-US" dirty="0"/>
              <a:t>Not all possible comparisons, only theoretically meaningful ones.</a:t>
            </a:r>
          </a:p>
        </p:txBody>
      </p:sp>
      <p:pic>
        <p:nvPicPr>
          <p:cNvPr id="4" name="Εικόνα 3">
            <a:extLst>
              <a:ext uri="{FF2B5EF4-FFF2-40B4-BE49-F238E27FC236}">
                <a16:creationId xmlns:a16="http://schemas.microsoft.com/office/drawing/2014/main" id="{DFB763F9-D5A8-EC01-082F-0D4258153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467600" cy="778098"/>
          </a:xfrm>
        </p:spPr>
        <p:txBody>
          <a:bodyPr>
            <a:normAutofit/>
          </a:bodyPr>
          <a:lstStyle/>
          <a:p>
            <a:r>
              <a:rPr lang="en-US" dirty="0" err="1"/>
              <a:t>Kruskal</a:t>
            </a:r>
            <a:r>
              <a:rPr lang="en-US" dirty="0"/>
              <a:t>-Wallis Test</a:t>
            </a:r>
            <a:endParaRPr lang="el-GR" dirty="0"/>
          </a:p>
        </p:txBody>
      </p:sp>
      <p:sp>
        <p:nvSpPr>
          <p:cNvPr id="3" name="Content Placeholder 2"/>
          <p:cNvSpPr>
            <a:spLocks noGrp="1"/>
          </p:cNvSpPr>
          <p:nvPr>
            <p:ph sz="quarter" idx="1"/>
          </p:nvPr>
        </p:nvSpPr>
        <p:spPr>
          <a:xfrm>
            <a:off x="1981200" y="1052736"/>
            <a:ext cx="7467600" cy="5421216"/>
          </a:xfrm>
        </p:spPr>
        <p:txBody>
          <a:bodyPr>
            <a:normAutofit/>
          </a:bodyPr>
          <a:lstStyle/>
          <a:p>
            <a:endParaRPr lang="en-US" dirty="0"/>
          </a:p>
          <a:p>
            <a:r>
              <a:rPr lang="en-US" dirty="0"/>
              <a:t>EXAMPLE: Treatment of fear of clowns in children. 3 groups (15 children/group), different positive information about clowns.</a:t>
            </a:r>
          </a:p>
          <a:p>
            <a:pPr lvl="1"/>
            <a:r>
              <a:rPr lang="en-US" dirty="0"/>
              <a:t>A) McDonald's Advertisements</a:t>
            </a:r>
          </a:p>
          <a:p>
            <a:pPr lvl="1"/>
            <a:r>
              <a:rPr lang="en-US" dirty="0"/>
              <a:t>B) Story</a:t>
            </a:r>
          </a:p>
          <a:p>
            <a:pPr lvl="1"/>
            <a:r>
              <a:rPr lang="en-US" dirty="0"/>
              <a:t>C) Real Clown</a:t>
            </a:r>
          </a:p>
          <a:p>
            <a:r>
              <a:rPr lang="en-US" dirty="0"/>
              <a:t>Also, 1 control group</a:t>
            </a:r>
          </a:p>
          <a:p>
            <a:endParaRPr lang="en-US" dirty="0"/>
          </a:p>
          <a:p>
            <a:r>
              <a:rPr lang="en-US" dirty="0"/>
              <a:t>Dependent variable: Clown phobia assessment (ascending scale, 0-5)</a:t>
            </a:r>
            <a:r>
              <a:rPr lang="en-GB" dirty="0"/>
              <a:t>. </a:t>
            </a:r>
          </a:p>
        </p:txBody>
      </p:sp>
      <p:pic>
        <p:nvPicPr>
          <p:cNvPr id="4" name="Εικόνα 3">
            <a:extLst>
              <a:ext uri="{FF2B5EF4-FFF2-40B4-BE49-F238E27FC236}">
                <a16:creationId xmlns:a16="http://schemas.microsoft.com/office/drawing/2014/main" id="{3BF63392-C4FF-3107-B15B-209505AFF1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21653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10 </a:t>
            </a:r>
            <a:r>
              <a:rPr lang="en-GB" dirty="0" err="1"/>
              <a:t>Factors That Play a Role in Determining </a:t>
            </a:r>
            <a:r>
              <a:rPr lang="el-GR" dirty="0"/>
              <a:t>Sample Size</a:t>
            </a:r>
          </a:p>
        </p:txBody>
      </p:sp>
      <p:sp>
        <p:nvSpPr>
          <p:cNvPr id="3" name="Content Placeholder 2"/>
          <p:cNvSpPr>
            <a:spLocks noGrp="1"/>
          </p:cNvSpPr>
          <p:nvPr>
            <p:ph sz="quarter" idx="1"/>
          </p:nvPr>
        </p:nvSpPr>
        <p:spPr/>
        <p:txBody>
          <a:bodyPr>
            <a:normAutofit/>
          </a:bodyPr>
          <a:lstStyle/>
          <a:p>
            <a:r>
              <a:rPr lang="en-GB" dirty="0">
                <a:sym typeface="Wingdings" pitchFamily="2" charset="2"/>
              </a:rPr>
              <a:t>1) Number of subgroups of the population to be compared</a:t>
            </a:r>
          </a:p>
          <a:p>
            <a:pPr lvl="1"/>
            <a:r>
              <a:rPr lang="en-GB" sz="2500" dirty="0" err="1">
                <a:sym typeface="Wingdings" pitchFamily="2" charset="2"/>
              </a:rPr>
              <a:t>If we move on to further group comparisons</a:t>
            </a:r>
            <a:r>
              <a:rPr lang="en-GB" sz="2500" dirty="0">
                <a:sym typeface="Wingdings" pitchFamily="2" charset="2"/>
              </a:rPr>
              <a:t>, e.g</a:t>
            </a:r>
            <a:r>
              <a:rPr lang="en-GB" sz="2500" dirty="0" err="1">
                <a:sym typeface="Wingdings" pitchFamily="2" charset="2"/>
              </a:rPr>
              <a:t>. gender</a:t>
            </a:r>
            <a:r>
              <a:rPr lang="en-GB" sz="2500" dirty="0">
                <a:sym typeface="Wingdings" pitchFamily="2" charset="2"/>
              </a:rPr>
              <a:t>, </a:t>
            </a:r>
            <a:r>
              <a:rPr lang="en-GB" sz="2500" dirty="0" err="1">
                <a:sym typeface="Wingdings" pitchFamily="2" charset="2"/>
              </a:rPr>
              <a:t>socio-economic status</a:t>
            </a:r>
            <a:endParaRPr lang="en-GB" sz="2500" dirty="0">
              <a:sym typeface="Wingdings" pitchFamily="2" charset="2"/>
            </a:endParaRPr>
          </a:p>
          <a:p>
            <a:r>
              <a:rPr lang="en-GB" dirty="0" err="1">
                <a:sym typeface="Wingdings" pitchFamily="2" charset="2"/>
              </a:rPr>
              <a:t>Alternative approach</a:t>
            </a:r>
            <a:r>
              <a:rPr lang="en-GB" dirty="0">
                <a:sym typeface="Wingdings" pitchFamily="2" charset="2"/>
              </a:rPr>
              <a:t>: </a:t>
            </a:r>
            <a:r>
              <a:rPr lang="en-GB" dirty="0" err="1">
                <a:sym typeface="Wingdings" pitchFamily="2" charset="2"/>
              </a:rPr>
              <a:t>keeping these factors constant</a:t>
            </a:r>
            <a:endParaRPr lang="en-GB" dirty="0">
              <a:sym typeface="Wingdings" pitchFamily="2" charset="2"/>
            </a:endParaRPr>
          </a:p>
          <a:p>
            <a:pPr lvl="1"/>
            <a:r>
              <a:rPr lang="en-GB" dirty="0" err="1">
                <a:sym typeface="Wingdings" pitchFamily="2" charset="2"/>
              </a:rPr>
              <a:t>pairwise equation </a:t>
            </a:r>
            <a:r>
              <a:rPr lang="en-GB" dirty="0">
                <a:sym typeface="Wingdings" pitchFamily="2" charset="2"/>
              </a:rPr>
              <a:t>(matching)</a:t>
            </a:r>
          </a:p>
          <a:p>
            <a:pPr lvl="1"/>
            <a:r>
              <a:rPr lang="en-GB" dirty="0" err="1">
                <a:sym typeface="Wingdings" pitchFamily="2" charset="2"/>
              </a:rPr>
              <a:t>repeated measurements</a:t>
            </a:r>
            <a:endParaRPr lang="en-GB" dirty="0">
              <a:sym typeface="Wingdings" pitchFamily="2" charset="2"/>
            </a:endParaRPr>
          </a:p>
          <a:p>
            <a:r>
              <a:rPr lang="en-GB" dirty="0">
                <a:sym typeface="Wingdings" pitchFamily="2" charset="2"/>
              </a:rPr>
              <a:t>2) </a:t>
            </a:r>
            <a:r>
              <a:rPr lang="en-GB" dirty="0" err="1">
                <a:sym typeface="Wingdings" pitchFamily="2" charset="2"/>
              </a:rPr>
              <a:t>*The size of the </a:t>
            </a:r>
            <a:r>
              <a:rPr lang="en-GB" dirty="0">
                <a:sym typeface="Wingdings" pitchFamily="2" charset="2"/>
              </a:rPr>
              <a:t>population*</a:t>
            </a:r>
          </a:p>
          <a:p>
            <a:pPr lvl="1"/>
            <a:r>
              <a:rPr lang="en-GB" sz="2500" dirty="0">
                <a:sym typeface="Wingdings" pitchFamily="2" charset="2"/>
              </a:rPr>
              <a:t>Numerically small population can be represented by a smaller sample</a:t>
            </a:r>
          </a:p>
          <a:p>
            <a:pPr lvl="1"/>
            <a:r>
              <a:rPr lang="en-GB" sz="2500" dirty="0" err="1">
                <a:sym typeface="Wingdings" pitchFamily="2" charset="2"/>
              </a:rPr>
              <a:t>But influence limited</a:t>
            </a:r>
            <a:r>
              <a:rPr lang="en-GB" sz="2500" dirty="0">
                <a:sym typeface="Wingdings" pitchFamily="2" charset="2"/>
              </a:rPr>
              <a:t>, </a:t>
            </a:r>
            <a:r>
              <a:rPr lang="en-GB" sz="2500" dirty="0" err="1">
                <a:sym typeface="Wingdings" pitchFamily="2" charset="2"/>
              </a:rPr>
              <a:t>required sample size does not increase proportionally to population size</a:t>
            </a:r>
            <a:r>
              <a:rPr lang="en-GB" sz="2500" dirty="0">
                <a:sym typeface="Wingdings" pitchFamily="2" charset="2"/>
              </a:rPr>
              <a:t>, </a:t>
            </a:r>
            <a:r>
              <a:rPr lang="en-GB" sz="2500" dirty="0" err="1">
                <a:sym typeface="Wingdings" pitchFamily="2" charset="2"/>
              </a:rPr>
              <a:t>but gradually</a:t>
            </a:r>
            <a:r>
              <a:rPr lang="en-GB" sz="2500" dirty="0">
                <a:sym typeface="Wingdings" pitchFamily="2" charset="2"/>
              </a:rPr>
              <a:t>, </a:t>
            </a:r>
            <a:r>
              <a:rPr lang="en-GB" sz="2500" dirty="0" err="1">
                <a:sym typeface="Wingdings" pitchFamily="2" charset="2"/>
              </a:rPr>
              <a:t>and up to a point</a:t>
            </a:r>
            <a:endParaRPr lang="en-GB" sz="2500" dirty="0">
              <a:sym typeface="Wingdings" pitchFamily="2" charset="2"/>
            </a:endParaRPr>
          </a:p>
          <a:p>
            <a:pPr lvl="1"/>
            <a:endParaRPr lang="en-GB" dirty="0">
              <a:sym typeface="Wingdings" pitchFamily="2" charset="2"/>
            </a:endParaRPr>
          </a:p>
        </p:txBody>
      </p:sp>
      <p:pic>
        <p:nvPicPr>
          <p:cNvPr id="4" name="Εικόνα 3">
            <a:extLst>
              <a:ext uri="{FF2B5EF4-FFF2-40B4-BE49-F238E27FC236}">
                <a16:creationId xmlns:a16="http://schemas.microsoft.com/office/drawing/2014/main" id="{B800CB89-C58D-878D-38AE-06044783B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240958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Kruskal</a:t>
            </a:r>
            <a:r>
              <a:rPr lang="en-US" dirty="0"/>
              <a:t>-Wallis Test</a:t>
            </a:r>
            <a:endParaRPr lang="el-GR" dirty="0"/>
          </a:p>
        </p:txBody>
      </p:sp>
      <p:sp>
        <p:nvSpPr>
          <p:cNvPr id="3" name="Content Placeholder 2"/>
          <p:cNvSpPr>
            <a:spLocks noGrp="1"/>
          </p:cNvSpPr>
          <p:nvPr>
            <p:ph sz="quarter" idx="1"/>
          </p:nvPr>
        </p:nvSpPr>
        <p:spPr/>
        <p:txBody>
          <a:bodyPr>
            <a:normAutofit/>
          </a:bodyPr>
          <a:lstStyle/>
          <a:p>
            <a:r>
              <a:rPr lang="en-GB" dirty="0"/>
              <a:t>Assessing normality of distribution</a:t>
            </a:r>
          </a:p>
          <a:p>
            <a:endParaRPr lang="en-GB" dirty="0"/>
          </a:p>
          <a:p>
            <a:endParaRPr lang="en-GB" dirty="0"/>
          </a:p>
          <a:p>
            <a:endParaRPr lang="en-GB" dirty="0"/>
          </a:p>
          <a:p>
            <a:endParaRPr lang="en-GB" dirty="0"/>
          </a:p>
          <a:p>
            <a:r>
              <a:rPr lang="en-US" dirty="0"/>
              <a:t>Test Results</a:t>
            </a:r>
            <a:r>
              <a:rPr lang="en-GB" dirty="0"/>
              <a:t>:</a:t>
            </a:r>
            <a:endParaRPr lang="el-GR" dirty="0"/>
          </a:p>
          <a:p>
            <a:endParaRPr lang="el-GR" dirty="0"/>
          </a:p>
        </p:txBody>
      </p:sp>
      <p:pic>
        <p:nvPicPr>
          <p:cNvPr id="6146" name="Picture 2"/>
          <p:cNvPicPr>
            <a:picLocks noChangeAspect="1" noChangeArrowheads="1"/>
          </p:cNvPicPr>
          <p:nvPr/>
        </p:nvPicPr>
        <p:blipFill>
          <a:blip r:embed="rId2" cstate="print"/>
          <a:srcRect/>
          <a:stretch>
            <a:fillRect/>
          </a:stretch>
        </p:blipFill>
        <p:spPr bwMode="auto">
          <a:xfrm>
            <a:off x="2172072" y="2060849"/>
            <a:ext cx="6156176" cy="1816190"/>
          </a:xfrm>
          <a:prstGeom prst="rect">
            <a:avLst/>
          </a:prstGeom>
          <a:noFill/>
          <a:ln w="9525">
            <a:noFill/>
            <a:miter lim="800000"/>
            <a:headEnd/>
            <a:tailEnd/>
          </a:ln>
        </p:spPr>
      </p:pic>
      <p:sp>
        <p:nvSpPr>
          <p:cNvPr id="5" name="Oval 4"/>
          <p:cNvSpPr/>
          <p:nvPr/>
        </p:nvSpPr>
        <p:spPr>
          <a:xfrm>
            <a:off x="7752184" y="2996952"/>
            <a:ext cx="57606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5735960" y="3140968"/>
            <a:ext cx="57606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147" name="Picture 3"/>
          <p:cNvPicPr>
            <a:picLocks noChangeAspect="1" noChangeArrowheads="1"/>
          </p:cNvPicPr>
          <p:nvPr/>
        </p:nvPicPr>
        <p:blipFill>
          <a:blip r:embed="rId3" cstate="print"/>
          <a:srcRect/>
          <a:stretch>
            <a:fillRect/>
          </a:stretch>
        </p:blipFill>
        <p:spPr bwMode="auto">
          <a:xfrm>
            <a:off x="2279576" y="4365104"/>
            <a:ext cx="4499248" cy="1752954"/>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A86A4F68-F4DB-FD81-B542-DF4AC881F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7691963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Kruskal</a:t>
            </a:r>
            <a:r>
              <a:rPr lang="en-US" dirty="0"/>
              <a:t>-Wallis Test</a:t>
            </a:r>
            <a:endParaRPr lang="el-GR" dirty="0"/>
          </a:p>
        </p:txBody>
      </p:sp>
      <p:sp>
        <p:nvSpPr>
          <p:cNvPr id="3" name="Content Placeholder 2"/>
          <p:cNvSpPr>
            <a:spLocks noGrp="1"/>
          </p:cNvSpPr>
          <p:nvPr>
            <p:ph sz="quarter" idx="1"/>
          </p:nvPr>
        </p:nvSpPr>
        <p:spPr/>
        <p:txBody>
          <a:bodyPr>
            <a:normAutofit/>
          </a:bodyPr>
          <a:lstStyle/>
          <a:p>
            <a:r>
              <a:rPr lang="en-US" dirty="0"/>
              <a:t>Test Results</a:t>
            </a:r>
            <a:r>
              <a:rPr lang="en-GB" dirty="0"/>
              <a:t>:</a:t>
            </a:r>
            <a:endParaRPr lang="el-GR" dirty="0"/>
          </a:p>
          <a:p>
            <a:endParaRPr lang="el-GR" dirty="0"/>
          </a:p>
        </p:txBody>
      </p:sp>
      <p:pic>
        <p:nvPicPr>
          <p:cNvPr id="6147" name="Picture 3"/>
          <p:cNvPicPr>
            <a:picLocks noChangeAspect="1" noChangeArrowheads="1"/>
          </p:cNvPicPr>
          <p:nvPr/>
        </p:nvPicPr>
        <p:blipFill>
          <a:blip r:embed="rId2" cstate="print"/>
          <a:srcRect/>
          <a:stretch>
            <a:fillRect/>
          </a:stretch>
        </p:blipFill>
        <p:spPr bwMode="auto">
          <a:xfrm>
            <a:off x="1847528" y="2060849"/>
            <a:ext cx="3456384" cy="1346643"/>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1895152" y="3429000"/>
            <a:ext cx="3984825" cy="2160240"/>
          </a:xfrm>
          <a:prstGeom prst="rect">
            <a:avLst/>
          </a:prstGeom>
          <a:noFill/>
          <a:ln w="9525">
            <a:noFill/>
            <a:miter lim="800000"/>
            <a:headEnd/>
            <a:tailEnd/>
          </a:ln>
        </p:spPr>
      </p:pic>
      <p:sp>
        <p:nvSpPr>
          <p:cNvPr id="9" name="Oval 8"/>
          <p:cNvSpPr/>
          <p:nvPr/>
        </p:nvSpPr>
        <p:spPr>
          <a:xfrm>
            <a:off x="3863752" y="4653136"/>
            <a:ext cx="57606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1294858" y="5541109"/>
            <a:ext cx="3816424" cy="646331"/>
          </a:xfrm>
          <a:prstGeom prst="rect">
            <a:avLst/>
          </a:prstGeom>
          <a:noFill/>
        </p:spPr>
        <p:txBody>
          <a:bodyPr wrap="square" rtlCol="0">
            <a:spAutoFit/>
          </a:bodyPr>
          <a:lstStyle/>
          <a:p>
            <a:r>
              <a:rPr lang="en-GB" dirty="0"/>
              <a:t>Following x</a:t>
            </a:r>
            <a:r>
              <a:rPr lang="en-GB" baseline="30000" dirty="0"/>
              <a:t>2</a:t>
            </a:r>
            <a:r>
              <a:rPr lang="en-GB" dirty="0"/>
              <a:t> distribution, </a:t>
            </a:r>
            <a:r>
              <a:rPr lang="en-GB" dirty="0" err="1"/>
              <a:t>df</a:t>
            </a:r>
            <a:r>
              <a:rPr lang="en-GB" dirty="0"/>
              <a:t> = k -1</a:t>
            </a:r>
          </a:p>
          <a:p>
            <a:r>
              <a:rPr lang="en-GB" dirty="0"/>
              <a:t>k = number of groups</a:t>
            </a:r>
            <a:endParaRPr lang="el-GR" dirty="0"/>
          </a:p>
        </p:txBody>
      </p:sp>
      <p:sp>
        <p:nvSpPr>
          <p:cNvPr id="11" name="TextBox 10"/>
          <p:cNvSpPr txBox="1"/>
          <p:nvPr/>
        </p:nvSpPr>
        <p:spPr>
          <a:xfrm>
            <a:off x="6023992" y="3970799"/>
            <a:ext cx="3816424" cy="1938992"/>
          </a:xfrm>
          <a:prstGeom prst="rect">
            <a:avLst/>
          </a:prstGeom>
          <a:noFill/>
        </p:spPr>
        <p:txBody>
          <a:bodyPr wrap="square" rtlCol="0">
            <a:spAutoFit/>
          </a:bodyPr>
          <a:lstStyle/>
          <a:p>
            <a:r>
              <a:rPr lang="en-US" sz="2000" b="1" dirty="0"/>
              <a:t>Conclusion: </a:t>
            </a:r>
            <a:r>
              <a:rPr lang="en-US" sz="2000" dirty="0"/>
              <a:t>Different presentation methods of positive information about clowns affect children's fear ratings.</a:t>
            </a:r>
          </a:p>
          <a:p>
            <a:endParaRPr lang="en-US" sz="2000" dirty="0"/>
          </a:p>
          <a:p>
            <a:r>
              <a:rPr lang="en-US" sz="2000" dirty="0"/>
              <a:t>Which groups differ though?</a:t>
            </a:r>
            <a:endParaRPr lang="el-GR" sz="2000" dirty="0"/>
          </a:p>
        </p:txBody>
      </p:sp>
      <p:pic>
        <p:nvPicPr>
          <p:cNvPr id="7171" name="Picture 3"/>
          <p:cNvPicPr>
            <a:picLocks noChangeAspect="1" noChangeArrowheads="1"/>
          </p:cNvPicPr>
          <p:nvPr/>
        </p:nvPicPr>
        <p:blipFill>
          <a:blip r:embed="rId4" cstate="print"/>
          <a:srcRect/>
          <a:stretch>
            <a:fillRect/>
          </a:stretch>
        </p:blipFill>
        <p:spPr bwMode="auto">
          <a:xfrm>
            <a:off x="6240016" y="692697"/>
            <a:ext cx="4081222" cy="3037077"/>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2EB45044-EF54-EC78-D8BD-201E2C265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2632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Kruskal</a:t>
            </a:r>
            <a:r>
              <a:rPr lang="en-US" dirty="0"/>
              <a:t>-Wallis Test - Mann-Whitney </a:t>
            </a:r>
            <a:r>
              <a:rPr lang="en-GB" dirty="0"/>
              <a:t>Post-</a:t>
            </a:r>
            <a:r>
              <a:rPr lang="en-GB" dirty="0" err="1"/>
              <a:t>Hocs</a:t>
            </a:r>
            <a:endParaRPr lang="el-GR" dirty="0"/>
          </a:p>
        </p:txBody>
      </p:sp>
      <p:sp>
        <p:nvSpPr>
          <p:cNvPr id="3" name="Content Placeholder 2"/>
          <p:cNvSpPr>
            <a:spLocks noGrp="1"/>
          </p:cNvSpPr>
          <p:nvPr>
            <p:ph sz="quarter" idx="1"/>
          </p:nvPr>
        </p:nvSpPr>
        <p:spPr>
          <a:xfrm>
            <a:off x="1981200" y="1600200"/>
            <a:ext cx="2314600" cy="4873752"/>
          </a:xfrm>
        </p:spPr>
        <p:txBody>
          <a:bodyPr>
            <a:normAutofit/>
          </a:bodyPr>
          <a:lstStyle/>
          <a:p>
            <a:r>
              <a:rPr lang="en-US" sz="2000" dirty="0"/>
              <a:t>Use Mann-Whitney U test between group pairs. Not all possible comparisons, but only theoretically meaningful ones.</a:t>
            </a:r>
            <a:endParaRPr lang="el-GR" sz="2000" dirty="0"/>
          </a:p>
          <a:p>
            <a:r>
              <a:rPr lang="en-US" sz="2000" dirty="0" err="1"/>
              <a:t>ritical</a:t>
            </a:r>
            <a:r>
              <a:rPr lang="en-US" sz="2000" dirty="0"/>
              <a:t> value may need </a:t>
            </a:r>
            <a:r>
              <a:rPr lang="en-US" sz="2000" dirty="0" err="1"/>
              <a:t>Bonferroni</a:t>
            </a:r>
            <a:r>
              <a:rPr lang="en-US" sz="2000" dirty="0"/>
              <a:t> correction (= α / number of comparisons) </a:t>
            </a:r>
            <a:r>
              <a:rPr lang="en-US" sz="2000" dirty="0">
                <a:sym typeface="Wingdings" pitchFamily="2" charset="2"/>
              </a:rPr>
              <a:t> .05/3 = .0167</a:t>
            </a:r>
            <a:endParaRPr lang="en-US" sz="2000" dirty="0"/>
          </a:p>
        </p:txBody>
      </p:sp>
      <p:pic>
        <p:nvPicPr>
          <p:cNvPr id="8194" name="Picture 2"/>
          <p:cNvPicPr>
            <a:picLocks noChangeAspect="1" noChangeArrowheads="1"/>
          </p:cNvPicPr>
          <p:nvPr/>
        </p:nvPicPr>
        <p:blipFill>
          <a:blip r:embed="rId2" cstate="print"/>
          <a:srcRect/>
          <a:stretch>
            <a:fillRect/>
          </a:stretch>
        </p:blipFill>
        <p:spPr bwMode="auto">
          <a:xfrm>
            <a:off x="4377063" y="1844824"/>
            <a:ext cx="5866955" cy="4464496"/>
          </a:xfrm>
          <a:prstGeom prst="rect">
            <a:avLst/>
          </a:prstGeom>
          <a:noFill/>
          <a:ln w="9525">
            <a:noFill/>
            <a:miter lim="800000"/>
            <a:headEnd/>
            <a:tailEnd/>
          </a:ln>
        </p:spPr>
      </p:pic>
      <p:sp>
        <p:nvSpPr>
          <p:cNvPr id="5" name="Oval 4"/>
          <p:cNvSpPr/>
          <p:nvPr/>
        </p:nvSpPr>
        <p:spPr>
          <a:xfrm>
            <a:off x="6672064" y="2996952"/>
            <a:ext cx="504056"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76389481-131F-1241-07FD-47806748B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9701024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Kruskal</a:t>
            </a:r>
            <a:r>
              <a:rPr lang="en-US" dirty="0"/>
              <a:t>-Wallis Test – Reporting Results</a:t>
            </a:r>
            <a:r>
              <a:rPr lang="en-GB" dirty="0"/>
              <a:t> </a:t>
            </a:r>
            <a:endParaRPr lang="el-GR" dirty="0"/>
          </a:p>
        </p:txBody>
      </p:sp>
      <p:sp>
        <p:nvSpPr>
          <p:cNvPr id="3" name="Content Placeholder 2"/>
          <p:cNvSpPr>
            <a:spLocks noGrp="1"/>
          </p:cNvSpPr>
          <p:nvPr>
            <p:ph sz="quarter" idx="1"/>
          </p:nvPr>
        </p:nvSpPr>
        <p:spPr/>
        <p:txBody>
          <a:bodyPr>
            <a:normAutofit/>
          </a:bodyPr>
          <a:lstStyle/>
          <a:p>
            <a:pPr>
              <a:buNone/>
            </a:pPr>
            <a:r>
              <a:rPr lang="en-US" dirty="0"/>
              <a:t>Children's fear of clowns was significantly influenced by the way information was presented (H(3) = 17.06, p = .001). This result was further explored with Mann-Whitney tests, using </a:t>
            </a:r>
            <a:r>
              <a:rPr lang="en-US" dirty="0" err="1"/>
              <a:t>Bonferroni</a:t>
            </a:r>
            <a:r>
              <a:rPr lang="en-US" dirty="0"/>
              <a:t> correction with a significance level of .0167.</a:t>
            </a:r>
          </a:p>
          <a:p>
            <a:pPr>
              <a:buNone/>
            </a:pPr>
            <a:endParaRPr lang="en-US" dirty="0"/>
          </a:p>
          <a:p>
            <a:pPr>
              <a:buNone/>
            </a:pPr>
            <a:r>
              <a:rPr lang="en-US" dirty="0"/>
              <a:t>Children's fear significantly increased after watching advertisements, compared to the control group (U = 37.50, p = .001). However, children's fear did not significantly change after hearing stories or being exposed to a real clown (U = 65 and U = 72.5 respectively)</a:t>
            </a:r>
            <a:r>
              <a:rPr lang="en-GB" dirty="0"/>
              <a:t>. </a:t>
            </a:r>
            <a:endParaRPr lang="el-GR" dirty="0"/>
          </a:p>
        </p:txBody>
      </p:sp>
      <p:pic>
        <p:nvPicPr>
          <p:cNvPr id="4" name="Εικόνα 3">
            <a:extLst>
              <a:ext uri="{FF2B5EF4-FFF2-40B4-BE49-F238E27FC236}">
                <a16:creationId xmlns:a16="http://schemas.microsoft.com/office/drawing/2014/main" id="{56368A9E-C348-1D48-38DB-F56CB5BD99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8466979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a:t>
            </a:r>
            <a:endParaRPr lang="el-GR" dirty="0"/>
          </a:p>
        </p:txBody>
      </p:sp>
      <p:sp>
        <p:nvSpPr>
          <p:cNvPr id="3" name="Content Placeholder 2"/>
          <p:cNvSpPr>
            <a:spLocks noGrp="1"/>
          </p:cNvSpPr>
          <p:nvPr>
            <p:ph sz="quarter" idx="1"/>
          </p:nvPr>
        </p:nvSpPr>
        <p:spPr/>
        <p:txBody>
          <a:bodyPr>
            <a:normAutofit fontScale="92500" lnSpcReduction="20000"/>
          </a:bodyPr>
          <a:lstStyle/>
          <a:p>
            <a:r>
              <a:rPr lang="en-US" dirty="0"/>
              <a:t>Alternative to one-way ANOVA, repeated measures</a:t>
            </a:r>
          </a:p>
          <a:p>
            <a:pPr lvl="1"/>
            <a:r>
              <a:rPr lang="en-US" dirty="0"/>
              <a:t>Data on a hierarchical (ordinal) scale</a:t>
            </a:r>
          </a:p>
          <a:p>
            <a:pPr lvl="1"/>
            <a:r>
              <a:rPr lang="en-US" dirty="0"/>
              <a:t>Does NOT assume normality</a:t>
            </a:r>
          </a:p>
          <a:p>
            <a:pPr lvl="1"/>
            <a:r>
              <a:rPr lang="en-US" dirty="0"/>
              <a:t>Requires continuous DV</a:t>
            </a:r>
            <a:endParaRPr lang="el-GR" dirty="0"/>
          </a:p>
          <a:p>
            <a:endParaRPr lang="en-US" dirty="0"/>
          </a:p>
          <a:p>
            <a:r>
              <a:rPr lang="en-US" dirty="0"/>
              <a:t>If H0 is true:</a:t>
            </a:r>
          </a:p>
          <a:p>
            <a:pPr lvl="1"/>
            <a:r>
              <a:rPr lang="en-US" dirty="0"/>
              <a:t>The ranking of a group or time-point measurement is not systematically greater or smaller than the ranking of another time point.</a:t>
            </a:r>
          </a:p>
          <a:p>
            <a:pPr lvl="1"/>
            <a:r>
              <a:rPr lang="en-US" dirty="0"/>
              <a:t>No difference between conditions.</a:t>
            </a:r>
          </a:p>
          <a:p>
            <a:r>
              <a:rPr lang="en-US" dirty="0"/>
              <a:t>If H0 is false:</a:t>
            </a:r>
          </a:p>
          <a:p>
            <a:pPr lvl="1"/>
            <a:r>
              <a:rPr lang="en-US" dirty="0"/>
              <a:t>The rankings of at least one group or time-point will be systematically greater or smaller than the hierarchical order of another time point.</a:t>
            </a:r>
          </a:p>
          <a:p>
            <a:pPr lvl="1"/>
            <a:r>
              <a:rPr lang="en-US" dirty="0"/>
              <a:t>There is a significant difference between conditions.</a:t>
            </a:r>
            <a:endParaRPr lang="el-GR" dirty="0">
              <a:solidFill>
                <a:srgbClr val="FF0000"/>
              </a:solidFill>
            </a:endParaRPr>
          </a:p>
        </p:txBody>
      </p:sp>
      <p:pic>
        <p:nvPicPr>
          <p:cNvPr id="4" name="Εικόνα 3">
            <a:extLst>
              <a:ext uri="{FF2B5EF4-FFF2-40B4-BE49-F238E27FC236}">
                <a16:creationId xmlns:a16="http://schemas.microsoft.com/office/drawing/2014/main" id="{8614B271-5438-8D66-37EE-EEC12DF0C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a:t>
            </a:r>
            <a:r>
              <a:rPr lang="el-GR" dirty="0"/>
              <a:t> - Παράδειγμα</a:t>
            </a:r>
          </a:p>
        </p:txBody>
      </p:sp>
      <p:sp>
        <p:nvSpPr>
          <p:cNvPr id="3" name="Content Placeholder 2"/>
          <p:cNvSpPr>
            <a:spLocks noGrp="1"/>
          </p:cNvSpPr>
          <p:nvPr>
            <p:ph sz="quarter" idx="1"/>
          </p:nvPr>
        </p:nvSpPr>
        <p:spPr/>
        <p:txBody>
          <a:bodyPr>
            <a:normAutofit/>
          </a:bodyPr>
          <a:lstStyle/>
          <a:p>
            <a:endParaRPr lang="el-GR" dirty="0"/>
          </a:p>
          <a:p>
            <a:endParaRPr lang="en-GB" dirty="0"/>
          </a:p>
          <a:p>
            <a:r>
              <a:rPr lang="en-GB" dirty="0"/>
              <a:t>EXAMPLE: </a:t>
            </a:r>
            <a:r>
              <a:rPr lang="en-US" dirty="0"/>
              <a:t>Television Program Influences on Daily Life of Couples. 54 couples watch 3 types of programs, in random order.</a:t>
            </a:r>
          </a:p>
          <a:p>
            <a:endParaRPr lang="en-US" dirty="0"/>
          </a:p>
          <a:p>
            <a:r>
              <a:rPr lang="en-US" dirty="0"/>
              <a:t>Dependent Variable: How many times they argue within the next hour after watching.</a:t>
            </a:r>
          </a:p>
        </p:txBody>
      </p:sp>
      <p:pic>
        <p:nvPicPr>
          <p:cNvPr id="4" name="Εικόνα 3">
            <a:extLst>
              <a:ext uri="{FF2B5EF4-FFF2-40B4-BE49-F238E27FC236}">
                <a16:creationId xmlns:a16="http://schemas.microsoft.com/office/drawing/2014/main" id="{F3426FDB-E39D-B31E-F7DF-3E5E656EB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826600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423592" y="2060848"/>
            <a:ext cx="6624736" cy="16057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Friedman Test</a:t>
            </a:r>
            <a:endParaRPr lang="el-GR" dirty="0"/>
          </a:p>
        </p:txBody>
      </p:sp>
      <p:sp>
        <p:nvSpPr>
          <p:cNvPr id="3" name="Content Placeholder 2"/>
          <p:cNvSpPr>
            <a:spLocks noGrp="1"/>
          </p:cNvSpPr>
          <p:nvPr>
            <p:ph sz="quarter" idx="1"/>
          </p:nvPr>
        </p:nvSpPr>
        <p:spPr/>
        <p:txBody>
          <a:bodyPr>
            <a:normAutofit/>
          </a:bodyPr>
          <a:lstStyle/>
          <a:p>
            <a:r>
              <a:rPr lang="en-GB" dirty="0"/>
              <a:t>Assessment of normality of distribution:</a:t>
            </a:r>
          </a:p>
          <a:p>
            <a:endParaRPr lang="en-GB" dirty="0"/>
          </a:p>
          <a:p>
            <a:endParaRPr lang="en-GB" dirty="0"/>
          </a:p>
          <a:p>
            <a:endParaRPr lang="en-GB" dirty="0"/>
          </a:p>
          <a:p>
            <a:endParaRPr lang="en-GB" dirty="0"/>
          </a:p>
          <a:p>
            <a:r>
              <a:rPr lang="en-US" dirty="0"/>
              <a:t>Test Results</a:t>
            </a:r>
            <a:r>
              <a:rPr lang="en-GB" dirty="0"/>
              <a:t>:</a:t>
            </a:r>
            <a:endParaRPr lang="el-GR" dirty="0"/>
          </a:p>
          <a:p>
            <a:endParaRPr lang="el-GR" dirty="0"/>
          </a:p>
        </p:txBody>
      </p:sp>
      <p:sp>
        <p:nvSpPr>
          <p:cNvPr id="5" name="Oval 4"/>
          <p:cNvSpPr/>
          <p:nvPr/>
        </p:nvSpPr>
        <p:spPr>
          <a:xfrm>
            <a:off x="8328248" y="2708920"/>
            <a:ext cx="648072"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5951984" y="2636912"/>
            <a:ext cx="576064" cy="7920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219" name="Picture 3"/>
          <p:cNvPicPr>
            <a:picLocks noChangeAspect="1" noChangeArrowheads="1"/>
          </p:cNvPicPr>
          <p:nvPr/>
        </p:nvPicPr>
        <p:blipFill>
          <a:blip r:embed="rId3" cstate="print"/>
          <a:srcRect/>
          <a:stretch>
            <a:fillRect/>
          </a:stretch>
        </p:blipFill>
        <p:spPr bwMode="auto">
          <a:xfrm>
            <a:off x="2207568" y="4365105"/>
            <a:ext cx="2808312" cy="1388467"/>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5159897" y="4365104"/>
            <a:ext cx="2104653" cy="1434660"/>
          </a:xfrm>
          <a:prstGeom prst="rect">
            <a:avLst/>
          </a:prstGeom>
          <a:noFill/>
          <a:ln w="9525">
            <a:noFill/>
            <a:miter lim="800000"/>
            <a:headEnd/>
            <a:tailEnd/>
          </a:ln>
        </p:spPr>
      </p:pic>
      <p:sp>
        <p:nvSpPr>
          <p:cNvPr id="11" name="TextBox 10"/>
          <p:cNvSpPr txBox="1"/>
          <p:nvPr/>
        </p:nvSpPr>
        <p:spPr>
          <a:xfrm>
            <a:off x="7464152" y="4365104"/>
            <a:ext cx="2088232" cy="1477328"/>
          </a:xfrm>
          <a:prstGeom prst="rect">
            <a:avLst/>
          </a:prstGeom>
          <a:noFill/>
        </p:spPr>
        <p:txBody>
          <a:bodyPr wrap="square" rtlCol="0">
            <a:spAutoFit/>
          </a:bodyPr>
          <a:lstStyle/>
          <a:p>
            <a:r>
              <a:rPr lang="en-GB" dirty="0"/>
              <a:t>Following x</a:t>
            </a:r>
            <a:r>
              <a:rPr lang="en-GB" baseline="30000" dirty="0"/>
              <a:t>2</a:t>
            </a:r>
            <a:r>
              <a:rPr lang="en-GB" dirty="0"/>
              <a:t> distribution, </a:t>
            </a:r>
            <a:br>
              <a:rPr lang="en-GB" dirty="0"/>
            </a:br>
            <a:r>
              <a:rPr lang="en-GB" dirty="0" err="1"/>
              <a:t>df</a:t>
            </a:r>
            <a:r>
              <a:rPr lang="en-GB" dirty="0"/>
              <a:t> = k -1</a:t>
            </a:r>
          </a:p>
          <a:p>
            <a:r>
              <a:rPr lang="en-GB" dirty="0"/>
              <a:t>k = number of conditions</a:t>
            </a:r>
            <a:endParaRPr lang="el-GR" dirty="0"/>
          </a:p>
        </p:txBody>
      </p:sp>
      <p:sp>
        <p:nvSpPr>
          <p:cNvPr id="10" name="Oval 9"/>
          <p:cNvSpPr/>
          <p:nvPr/>
        </p:nvSpPr>
        <p:spPr>
          <a:xfrm>
            <a:off x="6528048" y="5327342"/>
            <a:ext cx="576064" cy="2618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F6A9A16E-BFF1-9312-043B-9F49E0126D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772404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t>
            </a:r>
            <a:r>
              <a:rPr lang="en-GB" dirty="0"/>
              <a:t>– </a:t>
            </a:r>
            <a:r>
              <a:rPr lang="en-GB" dirty="0" err="1"/>
              <a:t>Wilcoxon</a:t>
            </a:r>
            <a:r>
              <a:rPr lang="en-GB" dirty="0"/>
              <a:t> Post-</a:t>
            </a:r>
            <a:r>
              <a:rPr lang="en-GB" dirty="0" err="1"/>
              <a:t>Hocs</a:t>
            </a:r>
            <a:endParaRPr lang="el-GR" dirty="0"/>
          </a:p>
        </p:txBody>
      </p:sp>
      <p:sp>
        <p:nvSpPr>
          <p:cNvPr id="3" name="Content Placeholder 2"/>
          <p:cNvSpPr>
            <a:spLocks noGrp="1"/>
          </p:cNvSpPr>
          <p:nvPr>
            <p:ph sz="quarter" idx="1"/>
          </p:nvPr>
        </p:nvSpPr>
        <p:spPr/>
        <p:txBody>
          <a:bodyPr>
            <a:normAutofit/>
          </a:bodyPr>
          <a:lstStyle/>
          <a:p>
            <a:r>
              <a:rPr lang="en-US" sz="2000" dirty="0"/>
              <a:t>Using the Wilcoxon Signed-Ranks test among pairs of conditions. Not all possible comparisons, only theoretically significant ones.</a:t>
            </a:r>
          </a:p>
          <a:p>
            <a:r>
              <a:rPr lang="en-US" sz="2000" dirty="0"/>
              <a:t>Critical value might need </a:t>
            </a:r>
            <a:r>
              <a:rPr lang="en-US" sz="2000" dirty="0" err="1"/>
              <a:t>Bonferroni</a:t>
            </a:r>
            <a:r>
              <a:rPr lang="en-US" sz="2000" dirty="0"/>
              <a:t> correction (= α / number of comparisons).</a:t>
            </a:r>
          </a:p>
        </p:txBody>
      </p:sp>
      <p:pic>
        <p:nvPicPr>
          <p:cNvPr id="10242" name="Picture 2"/>
          <p:cNvPicPr>
            <a:picLocks noChangeAspect="1" noChangeArrowheads="1"/>
          </p:cNvPicPr>
          <p:nvPr/>
        </p:nvPicPr>
        <p:blipFill>
          <a:blip r:embed="rId2" cstate="print"/>
          <a:srcRect/>
          <a:stretch>
            <a:fillRect/>
          </a:stretch>
        </p:blipFill>
        <p:spPr bwMode="auto">
          <a:xfrm>
            <a:off x="1474031" y="2901402"/>
            <a:ext cx="4107119" cy="3164985"/>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5777092" y="2901402"/>
            <a:ext cx="3755211" cy="2635157"/>
          </a:xfrm>
          <a:prstGeom prst="rect">
            <a:avLst/>
          </a:prstGeom>
          <a:noFill/>
          <a:ln w="9525">
            <a:noFill/>
            <a:miter lim="800000"/>
            <a:headEnd/>
            <a:tailEnd/>
          </a:ln>
        </p:spPr>
      </p:pic>
      <p:pic>
        <p:nvPicPr>
          <p:cNvPr id="10245" name="Picture 5"/>
          <p:cNvPicPr>
            <a:picLocks noChangeAspect="1" noChangeArrowheads="1"/>
          </p:cNvPicPr>
          <p:nvPr/>
        </p:nvPicPr>
        <p:blipFill>
          <a:blip r:embed="rId4" cstate="print"/>
          <a:srcRect/>
          <a:stretch>
            <a:fillRect/>
          </a:stretch>
        </p:blipFill>
        <p:spPr bwMode="auto">
          <a:xfrm>
            <a:off x="7905242" y="4498507"/>
            <a:ext cx="2812727" cy="1594789"/>
          </a:xfrm>
          <a:prstGeom prst="rect">
            <a:avLst/>
          </a:prstGeom>
          <a:noFill/>
          <a:ln w="9525">
            <a:noFill/>
            <a:miter lim="800000"/>
            <a:headEnd/>
            <a:tailEnd/>
          </a:ln>
        </p:spPr>
      </p:pic>
      <p:sp>
        <p:nvSpPr>
          <p:cNvPr id="7" name="Oval 6"/>
          <p:cNvSpPr/>
          <p:nvPr/>
        </p:nvSpPr>
        <p:spPr>
          <a:xfrm>
            <a:off x="8832304" y="5877272"/>
            <a:ext cx="504056"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0A7092C5-C973-61E8-6511-B304DBF084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552750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 Reporting Results</a:t>
            </a:r>
            <a:endParaRPr lang="el-GR" dirty="0"/>
          </a:p>
        </p:txBody>
      </p:sp>
      <p:sp>
        <p:nvSpPr>
          <p:cNvPr id="3" name="Content Placeholder 2"/>
          <p:cNvSpPr>
            <a:spLocks noGrp="1"/>
          </p:cNvSpPr>
          <p:nvPr>
            <p:ph sz="quarter" idx="1"/>
          </p:nvPr>
        </p:nvSpPr>
        <p:spPr/>
        <p:txBody>
          <a:bodyPr>
            <a:normAutofit fontScale="85000" lnSpcReduction="20000"/>
          </a:bodyPr>
          <a:lstStyle/>
          <a:p>
            <a:pPr>
              <a:buNone/>
            </a:pPr>
            <a:r>
              <a:rPr lang="en-US" dirty="0"/>
              <a:t>The number of arguments between couples significantly varied depending on the TV program they watched (χ² = 7.59, p = .023). This result was further explored using Wilcoxon tests, for which </a:t>
            </a:r>
            <a:r>
              <a:rPr lang="en-US" dirty="0" err="1"/>
              <a:t>Bonferroni</a:t>
            </a:r>
            <a:r>
              <a:rPr lang="en-US" dirty="0"/>
              <a:t> correction was applied – the significance level used was .025.</a:t>
            </a:r>
          </a:p>
          <a:p>
            <a:pPr>
              <a:buNone/>
            </a:pPr>
            <a:endParaRPr lang="en-US" dirty="0"/>
          </a:p>
          <a:p>
            <a:pPr>
              <a:buNone/>
            </a:pPr>
            <a:r>
              <a:rPr lang="en-US" dirty="0"/>
              <a:t>Watching the soap opera led to a significant increase in arguments compared to watching the documentary (Z = 330.50, p = .005). In contrast, arguments were not significantly affected by watching the sitcom 'Friends,' compared to watching the documentary (Z = 462, p &gt; .05).</a:t>
            </a:r>
          </a:p>
          <a:p>
            <a:pPr>
              <a:buNone/>
            </a:pPr>
            <a:endParaRPr lang="en-US" dirty="0"/>
          </a:p>
          <a:p>
            <a:pPr>
              <a:buNone/>
            </a:pPr>
            <a:r>
              <a:rPr lang="en-US" dirty="0"/>
              <a:t>In conclusion, it appears that watching the soap opera results in a significant increase in arguments between couples compared to watching the documentary, while watching the sitcom does not cause any differentiation compared to the control condition.</a:t>
            </a:r>
            <a:endParaRPr lang="el-GR" dirty="0"/>
          </a:p>
        </p:txBody>
      </p:sp>
      <p:pic>
        <p:nvPicPr>
          <p:cNvPr id="4" name="Εικόνα 3">
            <a:extLst>
              <a:ext uri="{FF2B5EF4-FFF2-40B4-BE49-F238E27FC236}">
                <a16:creationId xmlns:a16="http://schemas.microsoft.com/office/drawing/2014/main" id="{2E85D2F5-385F-E344-6913-5590555D8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889276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 SPSS</a:t>
            </a:r>
            <a:endParaRPr lang="el-GR" dirty="0"/>
          </a:p>
        </p:txBody>
      </p:sp>
      <p:sp>
        <p:nvSpPr>
          <p:cNvPr id="3" name="Content Placeholder 2"/>
          <p:cNvSpPr>
            <a:spLocks noGrp="1"/>
          </p:cNvSpPr>
          <p:nvPr>
            <p:ph sz="quarter" idx="1"/>
          </p:nvPr>
        </p:nvSpPr>
        <p:spPr/>
        <p:txBody>
          <a:bodyPr>
            <a:normAutofit fontScale="62500" lnSpcReduction="20000"/>
          </a:bodyPr>
          <a:lstStyle/>
          <a:p>
            <a:r>
              <a:rPr lang="en-US" dirty="0"/>
              <a:t>Nominal or Ordinal Variables</a:t>
            </a:r>
          </a:p>
          <a:p>
            <a:r>
              <a:rPr lang="en-US" dirty="0"/>
              <a:t>Non-parametric tests have fewer assumptions but also less power – higher chance for Type II error</a:t>
            </a:r>
          </a:p>
          <a:p>
            <a:endParaRPr lang="en-US" b="1" dirty="0"/>
          </a:p>
          <a:p>
            <a:r>
              <a:rPr lang="en-US" b="1" dirty="0"/>
              <a:t>Chi-square test (one-sample t </a:t>
            </a:r>
            <a:r>
              <a:rPr lang="en-US" b="1" dirty="0" err="1"/>
              <a:t>testt</a:t>
            </a:r>
            <a:r>
              <a:rPr lang="el-GR" b="1" dirty="0"/>
              <a:t>)</a:t>
            </a:r>
            <a:r>
              <a:rPr lang="en-US" b="1" dirty="0"/>
              <a:t> </a:t>
            </a:r>
          </a:p>
          <a:p>
            <a:pPr lvl="1"/>
            <a:r>
              <a:rPr lang="el-GR" dirty="0"/>
              <a:t>1 </a:t>
            </a:r>
            <a:r>
              <a:rPr lang="en-US" dirty="0"/>
              <a:t>qualitative variable: Analyze </a:t>
            </a:r>
            <a:r>
              <a:rPr lang="en-US" dirty="0">
                <a:sym typeface="Wingdings" panose="05000000000000000000" pitchFamily="2" charset="2"/>
              </a:rPr>
              <a:t></a:t>
            </a:r>
            <a:r>
              <a:rPr lang="en-US" dirty="0"/>
              <a:t> Nonparametric tests </a:t>
            </a:r>
            <a:r>
              <a:rPr lang="en-US" dirty="0">
                <a:sym typeface="Wingdings" panose="05000000000000000000" pitchFamily="2" charset="2"/>
              </a:rPr>
              <a:t></a:t>
            </a:r>
            <a:r>
              <a:rPr lang="en-US" dirty="0"/>
              <a:t> legacy dialogs </a:t>
            </a:r>
            <a:r>
              <a:rPr lang="en-US" dirty="0">
                <a:sym typeface="Wingdings" panose="05000000000000000000" pitchFamily="2" charset="2"/>
              </a:rPr>
              <a:t></a:t>
            </a:r>
            <a:r>
              <a:rPr lang="en-US" dirty="0"/>
              <a:t> chi-square</a:t>
            </a:r>
          </a:p>
          <a:p>
            <a:pPr lvl="1"/>
            <a:r>
              <a:rPr lang="en-US" dirty="0"/>
              <a:t>2 qualitative variables: Analyze </a:t>
            </a:r>
            <a:r>
              <a:rPr lang="en-US" dirty="0">
                <a:sym typeface="Wingdings" panose="05000000000000000000" pitchFamily="2" charset="2"/>
              </a:rPr>
              <a:t></a:t>
            </a:r>
            <a:r>
              <a:rPr lang="en-US" dirty="0"/>
              <a:t> Descriptive statistics </a:t>
            </a:r>
            <a:r>
              <a:rPr lang="en-US" dirty="0">
                <a:sym typeface="Wingdings" panose="05000000000000000000" pitchFamily="2" charset="2"/>
              </a:rPr>
              <a:t></a:t>
            </a:r>
            <a:r>
              <a:rPr lang="en-US" dirty="0"/>
              <a:t> Crosstabs</a:t>
            </a:r>
          </a:p>
          <a:p>
            <a:r>
              <a:rPr lang="en-US" b="1" dirty="0"/>
              <a:t>Mann-Whitney U (t-test independent measures)</a:t>
            </a:r>
          </a:p>
          <a:p>
            <a:pPr lvl="1"/>
            <a:r>
              <a:rPr lang="en-US" dirty="0"/>
              <a:t>Analyze</a:t>
            </a:r>
            <a:r>
              <a:rPr lang="en-US" dirty="0">
                <a:sym typeface="Wingdings" panose="05000000000000000000" pitchFamily="2" charset="2"/>
              </a:rPr>
              <a:t> Non-parametric tests  Legacy Dialogs  2 Independent Samples</a:t>
            </a:r>
            <a:endParaRPr lang="en-US" dirty="0"/>
          </a:p>
          <a:p>
            <a:r>
              <a:rPr lang="en-US" b="1" dirty="0"/>
              <a:t>Wilcoxon Signed Rank (t-test repeated measures)</a:t>
            </a:r>
          </a:p>
          <a:p>
            <a:pPr lvl="1"/>
            <a:r>
              <a:rPr lang="en-US" dirty="0"/>
              <a:t>Analyze</a:t>
            </a:r>
            <a:r>
              <a:rPr lang="en-US" dirty="0">
                <a:sym typeface="Wingdings" panose="05000000000000000000" pitchFamily="2" charset="2"/>
              </a:rPr>
              <a:t> Non-parametric tests  Legacy Dialogs  2 Related Samples</a:t>
            </a:r>
            <a:endParaRPr lang="en-US" dirty="0"/>
          </a:p>
          <a:p>
            <a:r>
              <a:rPr lang="en-US" b="1" dirty="0" err="1"/>
              <a:t>Kruskal</a:t>
            </a:r>
            <a:r>
              <a:rPr lang="en-US" b="1" dirty="0"/>
              <a:t>-Wallis (One-way ANOVA – independent measures)</a:t>
            </a:r>
          </a:p>
          <a:p>
            <a:pPr lvl="1"/>
            <a:r>
              <a:rPr lang="en-US" dirty="0"/>
              <a:t>Analyze</a:t>
            </a:r>
            <a:r>
              <a:rPr lang="en-US" dirty="0">
                <a:sym typeface="Wingdings" panose="05000000000000000000" pitchFamily="2" charset="2"/>
              </a:rPr>
              <a:t> Non-parametric tests  Legacy Dialogs  K Independent Samples</a:t>
            </a:r>
            <a:endParaRPr lang="en-US" dirty="0"/>
          </a:p>
          <a:p>
            <a:r>
              <a:rPr lang="en-US" b="1" dirty="0"/>
              <a:t>Friedman (One-way ANOVA – repeated measures)</a:t>
            </a:r>
          </a:p>
          <a:p>
            <a:pPr lvl="1"/>
            <a:r>
              <a:rPr lang="en-US" dirty="0"/>
              <a:t>Analyze</a:t>
            </a:r>
            <a:r>
              <a:rPr lang="en-US" dirty="0">
                <a:sym typeface="Wingdings" panose="05000000000000000000" pitchFamily="2" charset="2"/>
              </a:rPr>
              <a:t> Non-parametric tests  Legacy Dialogs  K Related Samples</a:t>
            </a:r>
            <a:endParaRPr lang="en-US" dirty="0"/>
          </a:p>
        </p:txBody>
      </p:sp>
      <p:pic>
        <p:nvPicPr>
          <p:cNvPr id="4" name="Εικόνα 3">
            <a:extLst>
              <a:ext uri="{FF2B5EF4-FFF2-40B4-BE49-F238E27FC236}">
                <a16:creationId xmlns:a16="http://schemas.microsoft.com/office/drawing/2014/main" id="{43A258E0-4349-0743-4C3B-FBB812B79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04639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10 </a:t>
            </a:r>
            <a:r>
              <a:rPr lang="en-GB" dirty="0" err="1"/>
              <a:t>Factors That Play a Role in Determining Sample Size</a:t>
            </a:r>
            <a:endParaRPr lang="el-GR" dirty="0"/>
          </a:p>
        </p:txBody>
      </p:sp>
      <p:sp>
        <p:nvSpPr>
          <p:cNvPr id="3" name="Content Placeholder 2"/>
          <p:cNvSpPr>
            <a:spLocks noGrp="1"/>
          </p:cNvSpPr>
          <p:nvPr>
            <p:ph sz="quarter" idx="1"/>
          </p:nvPr>
        </p:nvSpPr>
        <p:spPr/>
        <p:txBody>
          <a:bodyPr>
            <a:normAutofit/>
          </a:bodyPr>
          <a:lstStyle/>
          <a:p>
            <a:r>
              <a:rPr lang="en-GB" dirty="0">
                <a:sym typeface="Wingdings" pitchFamily="2" charset="2"/>
              </a:rPr>
              <a:t>3) </a:t>
            </a:r>
            <a:r>
              <a:rPr lang="en-GB" dirty="0" err="1">
                <a:sym typeface="Wingdings" pitchFamily="2" charset="2"/>
              </a:rPr>
              <a:t>Population heterogeneity with respect to the variable under study</a:t>
            </a:r>
            <a:endParaRPr lang="en-GB" dirty="0">
              <a:sym typeface="Wingdings" pitchFamily="2" charset="2"/>
            </a:endParaRPr>
          </a:p>
          <a:p>
            <a:pPr lvl="1"/>
            <a:r>
              <a:rPr lang="en-GB" sz="2500" dirty="0" err="1">
                <a:sym typeface="Wingdings" pitchFamily="2" charset="2"/>
              </a:rPr>
              <a:t>The greater </a:t>
            </a:r>
            <a:r>
              <a:rPr lang="en-GB" sz="2500" dirty="0">
                <a:sym typeface="Wingdings" pitchFamily="2" charset="2"/>
              </a:rPr>
              <a:t>the </a:t>
            </a:r>
            <a:r>
              <a:rPr lang="en-GB" sz="2500" dirty="0" err="1">
                <a:sym typeface="Wingdings" pitchFamily="2" charset="2"/>
              </a:rPr>
              <a:t>heterogeneity</a:t>
            </a:r>
            <a:r>
              <a:rPr lang="en-GB" sz="2500" dirty="0">
                <a:sym typeface="Wingdings" pitchFamily="2" charset="2"/>
              </a:rPr>
              <a:t>, </a:t>
            </a:r>
            <a:r>
              <a:rPr lang="en-GB" sz="2500" dirty="0" err="1">
                <a:sym typeface="Wingdings" pitchFamily="2" charset="2"/>
              </a:rPr>
              <a:t>the larger the sample we need</a:t>
            </a:r>
            <a:endParaRPr lang="en-GB" sz="2500" dirty="0">
              <a:sym typeface="Wingdings" pitchFamily="2" charset="2"/>
            </a:endParaRPr>
          </a:p>
          <a:p>
            <a:r>
              <a:rPr lang="en-GB" dirty="0" err="1">
                <a:sym typeface="Wingdings" pitchFamily="2" charset="2"/>
              </a:rPr>
              <a:t>Alternative approach</a:t>
            </a:r>
            <a:r>
              <a:rPr lang="en-GB" dirty="0">
                <a:sym typeface="Wingdings" pitchFamily="2" charset="2"/>
              </a:rPr>
              <a:t>: </a:t>
            </a:r>
            <a:r>
              <a:rPr lang="en-GB" dirty="0" err="1">
                <a:sym typeface="Wingdings" pitchFamily="2" charset="2"/>
              </a:rPr>
              <a:t>limiting the scope of </a:t>
            </a:r>
            <a:r>
              <a:rPr lang="en-GB" dirty="0">
                <a:sym typeface="Wingdings" pitchFamily="2" charset="2"/>
              </a:rPr>
              <a:t>the </a:t>
            </a:r>
            <a:r>
              <a:rPr lang="en-GB" dirty="0" err="1">
                <a:sym typeface="Wingdings" pitchFamily="2" charset="2"/>
              </a:rPr>
              <a:t>population/population of interest</a:t>
            </a:r>
            <a:endParaRPr lang="en-GB" dirty="0">
              <a:sym typeface="Wingdings" pitchFamily="2" charset="2"/>
            </a:endParaRPr>
          </a:p>
          <a:p>
            <a:pPr lvl="1"/>
            <a:r>
              <a:rPr lang="en-GB" dirty="0" err="1">
                <a:sym typeface="Wingdings" pitchFamily="2" charset="2"/>
              </a:rPr>
              <a:t>E.g. </a:t>
            </a:r>
            <a:r>
              <a:rPr lang="en-GB" dirty="0">
                <a:sym typeface="Wingdings" pitchFamily="2" charset="2"/>
              </a:rPr>
              <a:t>IQ 50 - 200 vs. 100 - 120, </a:t>
            </a:r>
            <a:r>
              <a:rPr lang="en-GB" dirty="0" err="1">
                <a:sym typeface="Wingdings" pitchFamily="2" charset="2"/>
              </a:rPr>
              <a:t>left-handed </a:t>
            </a:r>
            <a:r>
              <a:rPr lang="en-GB" dirty="0">
                <a:sym typeface="Wingdings" pitchFamily="2" charset="2"/>
              </a:rPr>
              <a:t>vs. </a:t>
            </a:r>
            <a:r>
              <a:rPr lang="en-GB" dirty="0" err="1">
                <a:sym typeface="Wingdings" pitchFamily="2" charset="2"/>
              </a:rPr>
              <a:t>right-handed</a:t>
            </a:r>
            <a:endParaRPr lang="en-GB" dirty="0">
              <a:sym typeface="Wingdings" pitchFamily="2" charset="2"/>
            </a:endParaRPr>
          </a:p>
          <a:p>
            <a:pPr lvl="1">
              <a:buFont typeface="Wingdings" pitchFamily="2" charset="2"/>
              <a:buChar char="v"/>
            </a:pPr>
            <a:r>
              <a:rPr lang="en-GB" dirty="0" err="1">
                <a:sym typeface="Wingdings" pitchFamily="2" charset="2"/>
              </a:rPr>
              <a:t>Sample size depends not only on population size</a:t>
            </a:r>
            <a:r>
              <a:rPr lang="en-GB" dirty="0">
                <a:sym typeface="Wingdings" pitchFamily="2" charset="2"/>
              </a:rPr>
              <a:t>, </a:t>
            </a:r>
            <a:r>
              <a:rPr lang="en-GB" dirty="0" err="1">
                <a:sym typeface="Wingdings" pitchFamily="2" charset="2"/>
              </a:rPr>
              <a:t>but on how different the members are from each other</a:t>
            </a:r>
            <a:endParaRPr lang="en-GB" dirty="0">
              <a:sym typeface="Wingdings" pitchFamily="2" charset="2"/>
            </a:endParaRPr>
          </a:p>
          <a:p>
            <a:r>
              <a:rPr lang="en-GB" dirty="0">
                <a:sym typeface="Wingdings" pitchFamily="2" charset="2"/>
              </a:rPr>
              <a:t>4) Are mediating factors controlled for?</a:t>
            </a:r>
          </a:p>
          <a:p>
            <a:pPr lvl="1"/>
            <a:r>
              <a:rPr lang="en-GB" sz="2500" dirty="0">
                <a:sym typeface="Wingdings" pitchFamily="2" charset="2"/>
              </a:rPr>
              <a:t>The more the 3</a:t>
            </a:r>
            <a:r>
              <a:rPr lang="en-GB" sz="2500" baseline="30000" dirty="0">
                <a:sym typeface="Wingdings" pitchFamily="2" charset="2"/>
              </a:rPr>
              <a:t>rd</a:t>
            </a:r>
            <a:r>
              <a:rPr lang="en-GB" sz="2500" dirty="0">
                <a:sym typeface="Wingdings" pitchFamily="2" charset="2"/>
              </a:rPr>
              <a:t> intervening factors, the greater the heterogeneity/dispersion of the population</a:t>
            </a:r>
          </a:p>
        </p:txBody>
      </p:sp>
      <p:pic>
        <p:nvPicPr>
          <p:cNvPr id="4" name="Εικόνα 3">
            <a:extLst>
              <a:ext uri="{FF2B5EF4-FFF2-40B4-BE49-F238E27FC236}">
                <a16:creationId xmlns:a16="http://schemas.microsoft.com/office/drawing/2014/main" id="{7FA249C3-B1F5-26FE-CA60-E24F7A81C7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56757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dirty="0"/>
              <a:t>Statistics</a:t>
            </a:r>
            <a:endParaRPr lang="en-GB" dirty="0"/>
          </a:p>
        </p:txBody>
      </p:sp>
      <p:sp>
        <p:nvSpPr>
          <p:cNvPr id="3" name="Subtitle 2"/>
          <p:cNvSpPr>
            <a:spLocks noGrp="1"/>
          </p:cNvSpPr>
          <p:nvPr>
            <p:ph type="subTitle" idx="1"/>
          </p:nvPr>
        </p:nvSpPr>
        <p:spPr>
          <a:xfrm>
            <a:off x="3791744" y="4725144"/>
            <a:ext cx="6172200" cy="1371600"/>
          </a:xfrm>
        </p:spPr>
        <p:txBody>
          <a:bodyPr>
            <a:normAutofit/>
          </a:bodyPr>
          <a:lstStyle/>
          <a:p>
            <a:r>
              <a:rPr lang="en-US" dirty="0"/>
              <a:t>Principal Components Analysis (PCA)</a:t>
            </a:r>
            <a:endParaRPr lang="en-GB"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61C87119-3540-7C60-3B01-AD305F1F4F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19247801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Factor Analysis </a:t>
            </a:r>
            <a:r>
              <a:rPr lang="el-GR" dirty="0"/>
              <a:t>(</a:t>
            </a:r>
            <a:r>
              <a:rPr lang="en-US" dirty="0"/>
              <a:t>FA)</a:t>
            </a:r>
            <a:r>
              <a:rPr lang="el-GR" dirty="0"/>
              <a:t> </a:t>
            </a:r>
            <a:r>
              <a:rPr lang="en-US" dirty="0"/>
              <a:t>&amp;</a:t>
            </a:r>
            <a:r>
              <a:rPr lang="el-GR" dirty="0"/>
              <a:t> </a:t>
            </a:r>
            <a:r>
              <a:rPr lang="en-US" dirty="0"/>
              <a:t>Principal Components </a:t>
            </a:r>
            <a:r>
              <a:rPr lang="en-US" dirty="0" err="1"/>
              <a:t>Analyis</a:t>
            </a:r>
            <a:r>
              <a:rPr lang="en-US" dirty="0"/>
              <a:t> (PCA)</a:t>
            </a:r>
            <a:endParaRPr lang="en-GB" dirty="0"/>
          </a:p>
        </p:txBody>
      </p:sp>
      <p:sp>
        <p:nvSpPr>
          <p:cNvPr id="3" name="Content Placeholder 2"/>
          <p:cNvSpPr>
            <a:spLocks noGrp="1"/>
          </p:cNvSpPr>
          <p:nvPr>
            <p:ph sz="quarter" idx="1"/>
          </p:nvPr>
        </p:nvSpPr>
        <p:spPr>
          <a:xfrm>
            <a:off x="1981200" y="1600200"/>
            <a:ext cx="7715200" cy="4873752"/>
          </a:xfrm>
        </p:spPr>
        <p:txBody>
          <a:bodyPr>
            <a:normAutofit fontScale="92500" lnSpcReduction="20000"/>
          </a:bodyPr>
          <a:lstStyle/>
          <a:p>
            <a:pPr>
              <a:buNone/>
            </a:pPr>
            <a:r>
              <a:rPr lang="en-US" b="1" dirty="0"/>
              <a:t>Suitable to reduce our data by using less variables</a:t>
            </a:r>
            <a:endParaRPr lang="en-US" dirty="0"/>
          </a:p>
          <a:p>
            <a:r>
              <a:rPr lang="en-US" dirty="0"/>
              <a:t>Especially in Psychology</a:t>
            </a:r>
            <a:r>
              <a:rPr lang="el-GR" dirty="0"/>
              <a:t>, </a:t>
            </a:r>
            <a:r>
              <a:rPr lang="en-US" dirty="0"/>
              <a:t>we often deal with difficult to measure phenomena or constructs (unlike direct measurement in positive sciences)</a:t>
            </a:r>
          </a:p>
          <a:p>
            <a:r>
              <a:rPr lang="en-US" dirty="0"/>
              <a:t>Utilizing various measurements (e.g., survey questions).</a:t>
            </a:r>
            <a:endParaRPr lang="el-GR" dirty="0"/>
          </a:p>
          <a:p>
            <a:pPr lvl="1"/>
            <a:r>
              <a:rPr lang="en-US" dirty="0"/>
              <a:t>All these parts might be components of a common factor, hidden behind them.</a:t>
            </a:r>
          </a:p>
          <a:p>
            <a:pPr marL="274320" lvl="1">
              <a:spcBef>
                <a:spcPts val="600"/>
              </a:spcBef>
              <a:buSzPct val="70000"/>
              <a:buFont typeface="Wingdings"/>
              <a:buChar char=""/>
            </a:pPr>
            <a:r>
              <a:rPr lang="en-US" i="1" dirty="0"/>
              <a:t>Alternatively: </a:t>
            </a:r>
            <a:r>
              <a:rPr lang="en-US" dirty="0"/>
              <a:t>describe the association between variables and confirm theories about these associations.</a:t>
            </a:r>
            <a:endParaRPr lang="el-GR" dirty="0"/>
          </a:p>
          <a:p>
            <a:pPr marL="274320" lvl="1">
              <a:spcBef>
                <a:spcPts val="600"/>
              </a:spcBef>
              <a:buSzPct val="70000"/>
              <a:buFont typeface="Wingdings"/>
              <a:buChar char=""/>
            </a:pPr>
            <a:endParaRPr lang="el-GR" b="1" dirty="0"/>
          </a:p>
          <a:p>
            <a:pPr marL="274320" lvl="1">
              <a:spcBef>
                <a:spcPts val="600"/>
              </a:spcBef>
              <a:buSzPct val="70000"/>
              <a:buFont typeface="Wingdings"/>
              <a:buChar char=""/>
            </a:pPr>
            <a:r>
              <a:rPr lang="en-US" b="1" dirty="0"/>
              <a:t>Objective:</a:t>
            </a:r>
            <a:r>
              <a:rPr lang="en-US" dirty="0"/>
              <a:t> Discover these common patterns, the underlying (hidden) factors expressing our various measurements.</a:t>
            </a:r>
          </a:p>
          <a:p>
            <a:pPr marL="274320" lvl="1">
              <a:spcBef>
                <a:spcPts val="600"/>
              </a:spcBef>
              <a:buSzPct val="70000"/>
              <a:buFont typeface="Wingdings"/>
              <a:buChar char=""/>
            </a:pPr>
            <a:r>
              <a:rPr lang="en-US" dirty="0">
                <a:solidFill>
                  <a:srgbClr val="FF0000"/>
                </a:solidFill>
              </a:rPr>
              <a:t>Find the smallest number of factors expressing the largest possible percentage of the initial variance.</a:t>
            </a:r>
          </a:p>
        </p:txBody>
      </p:sp>
      <p:pic>
        <p:nvPicPr>
          <p:cNvPr id="4" name="Εικόνα 3">
            <a:extLst>
              <a:ext uri="{FF2B5EF4-FFF2-40B4-BE49-F238E27FC236}">
                <a16:creationId xmlns:a16="http://schemas.microsoft.com/office/drawing/2014/main" id="{CB582BC6-9713-409F-AF00-5511A69543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a:t>
            </a:r>
            <a:endParaRPr lang="el-GR" dirty="0"/>
          </a:p>
        </p:txBody>
      </p:sp>
      <p:sp>
        <p:nvSpPr>
          <p:cNvPr id="3" name="Content Placeholder 2"/>
          <p:cNvSpPr>
            <a:spLocks noGrp="1"/>
          </p:cNvSpPr>
          <p:nvPr>
            <p:ph sz="quarter" idx="1"/>
          </p:nvPr>
        </p:nvSpPr>
        <p:spPr/>
        <p:txBody>
          <a:bodyPr>
            <a:normAutofit fontScale="92500"/>
          </a:bodyPr>
          <a:lstStyle/>
          <a:p>
            <a:pPr>
              <a:lnSpc>
                <a:spcPct val="90000"/>
              </a:lnSpc>
              <a:buFont typeface="Wingdings" pitchFamily="2" charset="2"/>
              <a:buChar char="q"/>
              <a:defRPr/>
            </a:pPr>
            <a:r>
              <a:rPr lang="en-US" dirty="0"/>
              <a:t>Two highly correlated variables likely represent the same phenomenon.</a:t>
            </a:r>
          </a:p>
          <a:p>
            <a:pPr>
              <a:lnSpc>
                <a:spcPct val="90000"/>
              </a:lnSpc>
              <a:defRPr/>
            </a:pPr>
            <a:r>
              <a:rPr lang="en-US" dirty="0"/>
              <a:t>Combining them into a factor simplifies the studied phenomenon and reduces measurement errors/noise.</a:t>
            </a:r>
          </a:p>
          <a:p>
            <a:pPr lvl="1">
              <a:lnSpc>
                <a:spcPct val="90000"/>
              </a:lnSpc>
              <a:defRPr/>
            </a:pPr>
            <a:r>
              <a:rPr lang="en-US" dirty="0"/>
              <a:t>E</a:t>
            </a:r>
            <a:r>
              <a:rPr lang="el-GR" dirty="0"/>
              <a:t>.</a:t>
            </a:r>
            <a:r>
              <a:rPr lang="en-US" dirty="0"/>
              <a:t>g</a:t>
            </a:r>
            <a:r>
              <a:rPr lang="el-GR" dirty="0"/>
              <a:t>. </a:t>
            </a:r>
            <a:r>
              <a:rPr lang="en-US" dirty="0"/>
              <a:t>years of service in a job (e.g., mail carrier) and the number of delivered letters</a:t>
            </a:r>
            <a:endParaRPr lang="el-GR" dirty="0"/>
          </a:p>
          <a:p>
            <a:pPr lvl="1">
              <a:lnSpc>
                <a:spcPct val="90000"/>
              </a:lnSpc>
              <a:defRPr/>
            </a:pPr>
            <a:r>
              <a:rPr lang="el-GR" dirty="0">
                <a:sym typeface="Wingdings" panose="05000000000000000000" pitchFamily="2" charset="2"/>
              </a:rPr>
              <a:t> </a:t>
            </a:r>
            <a:r>
              <a:rPr lang="en-US" dirty="0">
                <a:sym typeface="Wingdings" panose="05000000000000000000" pitchFamily="2" charset="2"/>
              </a:rPr>
              <a:t>Professional Experience</a:t>
            </a:r>
            <a:r>
              <a:rPr lang="el-GR" dirty="0">
                <a:sym typeface="Wingdings" panose="05000000000000000000" pitchFamily="2" charset="2"/>
              </a:rPr>
              <a:t>: </a:t>
            </a:r>
            <a:r>
              <a:rPr lang="en-US" dirty="0">
                <a:sym typeface="Wingdings" panose="05000000000000000000" pitchFamily="2" charset="2"/>
              </a:rPr>
              <a:t>The type of "factor" or "principal component" we aim to discover.</a:t>
            </a:r>
            <a:endParaRPr lang="el-GR" dirty="0">
              <a:sym typeface="Wingdings" panose="05000000000000000000" pitchFamily="2" charset="2"/>
            </a:endParaRPr>
          </a:p>
          <a:p>
            <a:pPr lvl="1">
              <a:lnSpc>
                <a:spcPct val="90000"/>
              </a:lnSpc>
              <a:defRPr/>
            </a:pPr>
            <a:endParaRPr lang="el-GR" dirty="0">
              <a:sym typeface="Wingdings" panose="05000000000000000000" pitchFamily="2" charset="2"/>
            </a:endParaRPr>
          </a:p>
          <a:p>
            <a:pPr>
              <a:buFont typeface="Wingdings" panose="05000000000000000000" pitchFamily="2" charset="2"/>
              <a:buChar char="Ø"/>
            </a:pPr>
            <a:r>
              <a:rPr lang="en-US" dirty="0"/>
              <a:t>Different phrasing of our objective:</a:t>
            </a:r>
            <a:r>
              <a:rPr lang="el-GR" dirty="0"/>
              <a:t>:</a:t>
            </a:r>
          </a:p>
          <a:p>
            <a:pPr lvl="1"/>
            <a:r>
              <a:rPr lang="en-US" b="1" dirty="0"/>
              <a:t>To</a:t>
            </a:r>
            <a:r>
              <a:rPr lang="en-US" dirty="0"/>
              <a:t> </a:t>
            </a:r>
            <a:r>
              <a:rPr lang="en-US" b="1" dirty="0"/>
              <a:t>summarize</a:t>
            </a:r>
            <a:r>
              <a:rPr lang="en-US" dirty="0"/>
              <a:t> relationships among a large number of variables concisely and accurately, so as to </a:t>
            </a:r>
            <a:r>
              <a:rPr lang="en-US" b="1" dirty="0"/>
              <a:t>make a concept or quality more understandable</a:t>
            </a:r>
            <a:r>
              <a:rPr lang="en-US" dirty="0"/>
              <a:t>.</a:t>
            </a:r>
            <a:endParaRPr lang="el-GR" dirty="0"/>
          </a:p>
        </p:txBody>
      </p:sp>
      <p:pic>
        <p:nvPicPr>
          <p:cNvPr id="4" name="Εικόνα 3">
            <a:extLst>
              <a:ext uri="{FF2B5EF4-FFF2-40B4-BE49-F238E27FC236}">
                <a16:creationId xmlns:a16="http://schemas.microsoft.com/office/drawing/2014/main" id="{E619ED29-6FC2-08E8-C5E4-83FF344D9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42057477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6705600" y="908050"/>
            <a:ext cx="2336800" cy="1352550"/>
          </a:xfrm>
          <a:prstGeom prst="ellipse">
            <a:avLst/>
          </a:prstGeom>
          <a:solidFill>
            <a:srgbClr val="CCFFFF"/>
          </a:solidFill>
          <a:ln w="28575">
            <a:solidFill>
              <a:srgbClr val="9900FF"/>
            </a:solidFill>
            <a:round/>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US" altLang="en-US" sz="400">
              <a:latin typeface="Times New Roman" pitchFamily="18" charset="0"/>
            </a:endParaRPr>
          </a:p>
          <a:p>
            <a:pPr algn="ctr" eaLnBrk="1" hangingPunct="1"/>
            <a:r>
              <a:rPr lang="en-US" altLang="en-US" sz="2400" b="1">
                <a:latin typeface="Times New Roman" pitchFamily="18" charset="0"/>
              </a:rPr>
              <a:t>Substance </a:t>
            </a:r>
          </a:p>
          <a:p>
            <a:pPr algn="ctr" eaLnBrk="1" hangingPunct="1"/>
            <a:r>
              <a:rPr lang="en-US" altLang="en-US" sz="2400" b="1">
                <a:latin typeface="Times New Roman" pitchFamily="18" charset="0"/>
              </a:rPr>
              <a:t>Use</a:t>
            </a:r>
          </a:p>
          <a:p>
            <a:pPr algn="ctr" eaLnBrk="1" hangingPunct="1"/>
            <a:r>
              <a:rPr lang="en-US" altLang="en-US" sz="2400" b="1">
                <a:latin typeface="Times New Roman" pitchFamily="18" charset="0"/>
              </a:rPr>
              <a:t>F1</a:t>
            </a:r>
            <a:endParaRPr lang="en-US" altLang="en-US" sz="2400">
              <a:latin typeface="Times New Roman" pitchFamily="18" charset="0"/>
            </a:endParaRPr>
          </a:p>
        </p:txBody>
      </p:sp>
      <p:sp>
        <p:nvSpPr>
          <p:cNvPr id="17411" name="Oval 3"/>
          <p:cNvSpPr>
            <a:spLocks noChangeArrowheads="1"/>
          </p:cNvSpPr>
          <p:nvPr/>
        </p:nvSpPr>
        <p:spPr bwMode="auto">
          <a:xfrm>
            <a:off x="6705600" y="3576638"/>
            <a:ext cx="2438400" cy="1293812"/>
          </a:xfrm>
          <a:prstGeom prst="ellipse">
            <a:avLst/>
          </a:prstGeom>
          <a:solidFill>
            <a:srgbClr val="CCFFFF"/>
          </a:solidFill>
          <a:ln w="28575">
            <a:solidFill>
              <a:srgbClr val="9900FF"/>
            </a:solidFill>
            <a:round/>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US" altLang="en-US" sz="400">
              <a:latin typeface="Times New Roman" pitchFamily="18" charset="0"/>
            </a:endParaRPr>
          </a:p>
          <a:p>
            <a:pPr algn="ctr" eaLnBrk="1" hangingPunct="1"/>
            <a:endParaRPr lang="en-US" altLang="en-US" sz="400">
              <a:latin typeface="Times New Roman" pitchFamily="18" charset="0"/>
            </a:endParaRPr>
          </a:p>
          <a:p>
            <a:pPr algn="ctr" eaLnBrk="1" hangingPunct="1"/>
            <a:r>
              <a:rPr lang="en-US" altLang="en-US" sz="2400" b="1">
                <a:latin typeface="Times New Roman" pitchFamily="18" charset="0"/>
              </a:rPr>
              <a:t>Psychosocial</a:t>
            </a:r>
          </a:p>
          <a:p>
            <a:pPr algn="ctr" eaLnBrk="1" hangingPunct="1"/>
            <a:r>
              <a:rPr lang="en-US" altLang="en-US" sz="2400" b="1">
                <a:latin typeface="Times New Roman" pitchFamily="18" charset="0"/>
              </a:rPr>
              <a:t>Functioning</a:t>
            </a:r>
          </a:p>
          <a:p>
            <a:pPr algn="ctr" eaLnBrk="1" hangingPunct="1"/>
            <a:r>
              <a:rPr lang="en-US" altLang="en-US" sz="2400" b="1">
                <a:latin typeface="Times New Roman" pitchFamily="18" charset="0"/>
              </a:rPr>
              <a:t>F2</a:t>
            </a:r>
            <a:endParaRPr lang="en-US" altLang="en-US" sz="2400">
              <a:latin typeface="Times New Roman" pitchFamily="18" charset="0"/>
            </a:endParaRPr>
          </a:p>
        </p:txBody>
      </p:sp>
      <p:sp>
        <p:nvSpPr>
          <p:cNvPr id="17412" name="Rectangle 5"/>
          <p:cNvSpPr>
            <a:spLocks noChangeArrowheads="1"/>
          </p:cNvSpPr>
          <p:nvPr/>
        </p:nvSpPr>
        <p:spPr bwMode="auto">
          <a:xfrm>
            <a:off x="2895600" y="603250"/>
            <a:ext cx="1778000" cy="685800"/>
          </a:xfrm>
          <a:prstGeom prst="rect">
            <a:avLst/>
          </a:prstGeom>
          <a:solidFill>
            <a:srgbClr val="CCFFCC"/>
          </a:solidFill>
          <a:ln w="19050">
            <a:solidFill>
              <a:srgbClr val="009900"/>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400">
                <a:latin typeface="Times New Roman" pitchFamily="18" charset="0"/>
              </a:rPr>
              <a:t>Alcohol</a:t>
            </a:r>
          </a:p>
          <a:p>
            <a:pPr algn="ctr" eaLnBrk="1" hangingPunct="1"/>
            <a:r>
              <a:rPr lang="en-US" altLang="en-US" sz="2400">
                <a:latin typeface="Times New Roman" pitchFamily="18" charset="0"/>
              </a:rPr>
              <a:t>Use X1</a:t>
            </a:r>
            <a:endParaRPr lang="en-US" altLang="en-US" sz="2000">
              <a:latin typeface="Times New Roman" pitchFamily="18" charset="0"/>
            </a:endParaRPr>
          </a:p>
        </p:txBody>
      </p:sp>
      <p:sp>
        <p:nvSpPr>
          <p:cNvPr id="17413" name="Rectangle 6"/>
          <p:cNvSpPr>
            <a:spLocks noChangeArrowheads="1"/>
          </p:cNvSpPr>
          <p:nvPr/>
        </p:nvSpPr>
        <p:spPr bwMode="auto">
          <a:xfrm>
            <a:off x="2895600" y="1403350"/>
            <a:ext cx="1778000" cy="685800"/>
          </a:xfrm>
          <a:prstGeom prst="rect">
            <a:avLst/>
          </a:prstGeom>
          <a:solidFill>
            <a:srgbClr val="CCFFCC"/>
          </a:solidFill>
          <a:ln w="28575">
            <a:solidFill>
              <a:srgbClr val="009900"/>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400">
                <a:latin typeface="Times New Roman" pitchFamily="18" charset="0"/>
              </a:rPr>
              <a:t>Marijuana</a:t>
            </a:r>
          </a:p>
          <a:p>
            <a:pPr algn="ctr" eaLnBrk="1" hangingPunct="1"/>
            <a:r>
              <a:rPr lang="en-US" altLang="en-US" sz="2400">
                <a:latin typeface="Times New Roman" pitchFamily="18" charset="0"/>
              </a:rPr>
              <a:t>Use X2</a:t>
            </a:r>
            <a:endParaRPr lang="en-US" altLang="en-US" sz="2000">
              <a:latin typeface="Times New Roman" pitchFamily="18" charset="0"/>
            </a:endParaRPr>
          </a:p>
        </p:txBody>
      </p:sp>
      <p:sp>
        <p:nvSpPr>
          <p:cNvPr id="17414" name="Rectangle 7"/>
          <p:cNvSpPr>
            <a:spLocks noChangeArrowheads="1"/>
          </p:cNvSpPr>
          <p:nvPr/>
        </p:nvSpPr>
        <p:spPr bwMode="auto">
          <a:xfrm>
            <a:off x="2895600" y="2203450"/>
            <a:ext cx="1778000" cy="685800"/>
          </a:xfrm>
          <a:prstGeom prst="rect">
            <a:avLst/>
          </a:prstGeom>
          <a:solidFill>
            <a:srgbClr val="CCFFCC"/>
          </a:solidFill>
          <a:ln w="28575">
            <a:solidFill>
              <a:srgbClr val="009900"/>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110000"/>
              </a:lnSpc>
            </a:pPr>
            <a:r>
              <a:rPr lang="en-US" altLang="en-US" sz="2400">
                <a:latin typeface="Times New Roman" pitchFamily="18" charset="0"/>
              </a:rPr>
              <a:t>Hard Drug </a:t>
            </a:r>
          </a:p>
          <a:p>
            <a:pPr algn="ctr" eaLnBrk="1" hangingPunct="1"/>
            <a:r>
              <a:rPr lang="en-US" altLang="en-US" sz="2400">
                <a:latin typeface="Times New Roman" pitchFamily="18" charset="0"/>
              </a:rPr>
              <a:t>Use X3</a:t>
            </a:r>
            <a:endParaRPr lang="en-US" altLang="en-US" sz="2000">
              <a:latin typeface="Times New Roman" pitchFamily="18" charset="0"/>
            </a:endParaRPr>
          </a:p>
        </p:txBody>
      </p:sp>
      <p:sp>
        <p:nvSpPr>
          <p:cNvPr id="17415" name="Rectangle 8"/>
          <p:cNvSpPr>
            <a:spLocks noChangeArrowheads="1"/>
          </p:cNvSpPr>
          <p:nvPr/>
        </p:nvSpPr>
        <p:spPr bwMode="auto">
          <a:xfrm>
            <a:off x="2895600" y="3003550"/>
            <a:ext cx="1778000" cy="685800"/>
          </a:xfrm>
          <a:prstGeom prst="rect">
            <a:avLst/>
          </a:prstGeom>
          <a:solidFill>
            <a:srgbClr val="FFCCFF"/>
          </a:solidFill>
          <a:ln w="28575">
            <a:solidFill>
              <a:srgbClr val="FF66FF"/>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110000"/>
              </a:lnSpc>
            </a:pPr>
            <a:r>
              <a:rPr lang="en-US" altLang="en-US" sz="2400">
                <a:latin typeface="Times New Roman" pitchFamily="18" charset="0"/>
              </a:rPr>
              <a:t>Distress</a:t>
            </a:r>
          </a:p>
          <a:p>
            <a:pPr algn="ctr" eaLnBrk="1" hangingPunct="1"/>
            <a:r>
              <a:rPr lang="en-US" altLang="en-US" sz="2400">
                <a:latin typeface="Times New Roman" pitchFamily="18" charset="0"/>
              </a:rPr>
              <a:t>Y1</a:t>
            </a:r>
            <a:endParaRPr lang="en-US" altLang="en-US" sz="2000">
              <a:latin typeface="Times New Roman" pitchFamily="18" charset="0"/>
            </a:endParaRPr>
          </a:p>
        </p:txBody>
      </p:sp>
      <p:sp>
        <p:nvSpPr>
          <p:cNvPr id="17416" name="Rectangle 9"/>
          <p:cNvSpPr>
            <a:spLocks noChangeArrowheads="1"/>
          </p:cNvSpPr>
          <p:nvPr/>
        </p:nvSpPr>
        <p:spPr bwMode="auto">
          <a:xfrm>
            <a:off x="2895600" y="3803650"/>
            <a:ext cx="1778000" cy="685800"/>
          </a:xfrm>
          <a:prstGeom prst="rect">
            <a:avLst/>
          </a:prstGeom>
          <a:solidFill>
            <a:srgbClr val="FFCCFF"/>
          </a:solidFill>
          <a:ln w="28575">
            <a:solidFill>
              <a:srgbClr val="FF66FF"/>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110000"/>
              </a:lnSpc>
            </a:pPr>
            <a:r>
              <a:rPr lang="en-US" altLang="en-US" sz="2400">
                <a:latin typeface="Times New Roman" pitchFamily="18" charset="0"/>
              </a:rPr>
              <a:t> Self-Esteem </a:t>
            </a:r>
          </a:p>
          <a:p>
            <a:pPr algn="ctr" eaLnBrk="1" hangingPunct="1"/>
            <a:r>
              <a:rPr lang="en-US" altLang="en-US" sz="2400">
                <a:latin typeface="Times New Roman" pitchFamily="18" charset="0"/>
              </a:rPr>
              <a:t>Y2</a:t>
            </a:r>
            <a:endParaRPr lang="en-US" altLang="en-US" sz="2000">
              <a:latin typeface="Times New Roman" pitchFamily="18" charset="0"/>
            </a:endParaRPr>
          </a:p>
        </p:txBody>
      </p:sp>
      <p:sp>
        <p:nvSpPr>
          <p:cNvPr id="17417" name="Line 10"/>
          <p:cNvSpPr>
            <a:spLocks noChangeShapeType="1"/>
          </p:cNvSpPr>
          <p:nvPr/>
        </p:nvSpPr>
        <p:spPr bwMode="auto">
          <a:xfrm flipH="1" flipV="1">
            <a:off x="4648200" y="908050"/>
            <a:ext cx="2057400" cy="68580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18" name="Line 11"/>
          <p:cNvSpPr>
            <a:spLocks noChangeShapeType="1"/>
          </p:cNvSpPr>
          <p:nvPr/>
        </p:nvSpPr>
        <p:spPr bwMode="auto">
          <a:xfrm flipH="1">
            <a:off x="4673600" y="1917700"/>
            <a:ext cx="2032000" cy="40005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19" name="Line 12"/>
          <p:cNvSpPr>
            <a:spLocks noChangeShapeType="1"/>
          </p:cNvSpPr>
          <p:nvPr/>
        </p:nvSpPr>
        <p:spPr bwMode="auto">
          <a:xfrm flipV="1">
            <a:off x="4724400" y="1746250"/>
            <a:ext cx="1981200" cy="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0" name="Line 13"/>
          <p:cNvSpPr>
            <a:spLocks noChangeShapeType="1"/>
          </p:cNvSpPr>
          <p:nvPr/>
        </p:nvSpPr>
        <p:spPr bwMode="auto">
          <a:xfrm flipV="1">
            <a:off x="4673600" y="1974850"/>
            <a:ext cx="2133600" cy="1314450"/>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1" name="Text Box 14"/>
          <p:cNvSpPr txBox="1">
            <a:spLocks noChangeArrowheads="1"/>
          </p:cNvSpPr>
          <p:nvPr/>
        </p:nvSpPr>
        <p:spPr bwMode="auto">
          <a:xfrm>
            <a:off x="4603750" y="4997767"/>
            <a:ext cx="7543800" cy="1200329"/>
          </a:xfrm>
          <a:prstGeom prst="rect">
            <a:avLst/>
          </a:prstGeom>
          <a:solidFill>
            <a:srgbClr val="CCCCFF"/>
          </a:solidFill>
          <a:ln w="38100">
            <a:solidFill>
              <a:schemeClr val="tx1"/>
            </a:solidFill>
            <a:miter lim="800000"/>
            <a:headEnd/>
            <a:tailEnd type="none" w="lg" len="lg"/>
          </a:ln>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2400" b="1" dirty="0">
                <a:latin typeface="Times New Roman" pitchFamily="18" charset="0"/>
              </a:rPr>
              <a:t>PCA-FA example with </a:t>
            </a:r>
            <a:r>
              <a:rPr lang="el-GR" altLang="en-US" sz="2400" b="1" dirty="0">
                <a:latin typeface="Times New Roman" pitchFamily="18" charset="0"/>
              </a:rPr>
              <a:t>3 </a:t>
            </a:r>
            <a:r>
              <a:rPr lang="en-US" altLang="en-US" sz="2400" b="1" dirty="0">
                <a:latin typeface="Times New Roman" pitchFamily="18" charset="0"/>
              </a:rPr>
              <a:t>main</a:t>
            </a:r>
            <a:r>
              <a:rPr lang="el-GR" altLang="en-US" sz="2400" b="1" dirty="0">
                <a:latin typeface="Times New Roman" pitchFamily="18" charset="0"/>
              </a:rPr>
              <a:t> </a:t>
            </a:r>
            <a:r>
              <a:rPr lang="en-US" altLang="en-US" sz="2400" b="1" dirty="0">
                <a:latin typeface="Times New Roman" pitchFamily="18" charset="0"/>
              </a:rPr>
              <a:t>(continuous line) loadings</a:t>
            </a:r>
            <a:r>
              <a:rPr lang="el-GR" altLang="en-US" sz="2400" b="1" dirty="0">
                <a:latin typeface="Times New Roman" pitchFamily="18" charset="0"/>
              </a:rPr>
              <a:t> </a:t>
            </a:r>
            <a:r>
              <a:rPr lang="en-US" altLang="en-US" sz="2400" b="1" dirty="0">
                <a:latin typeface="Times New Roman" pitchFamily="18" charset="0"/>
              </a:rPr>
              <a:t>and</a:t>
            </a:r>
            <a:r>
              <a:rPr lang="el-GR" altLang="en-US" sz="2400" b="1" dirty="0">
                <a:latin typeface="Times New Roman" pitchFamily="18" charset="0"/>
              </a:rPr>
              <a:t> 3 </a:t>
            </a:r>
            <a:r>
              <a:rPr lang="en-US" altLang="en-US" sz="2400" b="1" dirty="0">
                <a:latin typeface="Times New Roman" pitchFamily="18" charset="0"/>
              </a:rPr>
              <a:t>non significant</a:t>
            </a:r>
            <a:r>
              <a:rPr lang="el-GR" altLang="en-US" sz="2400" b="1" dirty="0">
                <a:latin typeface="Times New Roman" pitchFamily="18" charset="0"/>
              </a:rPr>
              <a:t> (</a:t>
            </a:r>
            <a:r>
              <a:rPr lang="en-US" altLang="en-US" sz="2400" b="1" dirty="0">
                <a:latin typeface="Times New Roman" pitchFamily="18" charset="0"/>
              </a:rPr>
              <a:t>dotted lines) loadings for each factor.</a:t>
            </a:r>
          </a:p>
        </p:txBody>
      </p:sp>
      <p:sp>
        <p:nvSpPr>
          <p:cNvPr id="17422" name="Line 15"/>
          <p:cNvSpPr>
            <a:spLocks noChangeShapeType="1"/>
          </p:cNvSpPr>
          <p:nvPr/>
        </p:nvSpPr>
        <p:spPr bwMode="auto">
          <a:xfrm flipV="1">
            <a:off x="4673600" y="2089150"/>
            <a:ext cx="2336800" cy="1885950"/>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3" name="Line 16"/>
          <p:cNvSpPr>
            <a:spLocks noChangeShapeType="1"/>
          </p:cNvSpPr>
          <p:nvPr/>
        </p:nvSpPr>
        <p:spPr bwMode="auto">
          <a:xfrm flipH="1" flipV="1">
            <a:off x="4673600" y="3460750"/>
            <a:ext cx="2032000" cy="458788"/>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4" name="Line 17"/>
          <p:cNvSpPr>
            <a:spLocks noChangeShapeType="1"/>
          </p:cNvSpPr>
          <p:nvPr/>
        </p:nvSpPr>
        <p:spPr bwMode="auto">
          <a:xfrm>
            <a:off x="4673600" y="2546350"/>
            <a:ext cx="2133600" cy="1258888"/>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5" name="Line 18"/>
          <p:cNvSpPr>
            <a:spLocks noChangeShapeType="1"/>
          </p:cNvSpPr>
          <p:nvPr/>
        </p:nvSpPr>
        <p:spPr bwMode="auto">
          <a:xfrm>
            <a:off x="4673600" y="1860550"/>
            <a:ext cx="2336800" cy="1830388"/>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6" name="Line 19"/>
          <p:cNvSpPr>
            <a:spLocks noChangeShapeType="1"/>
          </p:cNvSpPr>
          <p:nvPr/>
        </p:nvSpPr>
        <p:spPr bwMode="auto">
          <a:xfrm>
            <a:off x="4673600" y="1117600"/>
            <a:ext cx="2540000" cy="2516188"/>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7" name="Rectangle 20"/>
          <p:cNvSpPr>
            <a:spLocks noChangeArrowheads="1"/>
          </p:cNvSpPr>
          <p:nvPr/>
        </p:nvSpPr>
        <p:spPr bwMode="auto">
          <a:xfrm>
            <a:off x="5054600" y="23161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sz="1400">
              <a:latin typeface="Times New Roman" pitchFamily="18" charset="0"/>
            </a:endParaRPr>
          </a:p>
        </p:txBody>
      </p:sp>
      <p:sp>
        <p:nvSpPr>
          <p:cNvPr id="17428" name="Rectangle 21"/>
          <p:cNvSpPr>
            <a:spLocks noChangeArrowheads="1"/>
          </p:cNvSpPr>
          <p:nvPr/>
        </p:nvSpPr>
        <p:spPr bwMode="auto">
          <a:xfrm>
            <a:off x="3048000" y="4775200"/>
            <a:ext cx="142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sz="1400">
              <a:latin typeface="Times New Roman" pitchFamily="18" charset="0"/>
            </a:endParaRPr>
          </a:p>
        </p:txBody>
      </p:sp>
      <p:sp>
        <p:nvSpPr>
          <p:cNvPr id="17429" name="Text Box 22"/>
          <p:cNvSpPr txBox="1">
            <a:spLocks noChangeArrowheads="1"/>
          </p:cNvSpPr>
          <p:nvPr/>
        </p:nvSpPr>
        <p:spPr bwMode="auto">
          <a:xfrm>
            <a:off x="2895600" y="4641851"/>
            <a:ext cx="1752600" cy="741363"/>
          </a:xfrm>
          <a:prstGeom prst="rect">
            <a:avLst/>
          </a:prstGeom>
          <a:solidFill>
            <a:srgbClr val="FFCCFF"/>
          </a:solidFill>
          <a:ln w="28575">
            <a:solidFill>
              <a:srgbClr val="FF66FF"/>
            </a:solidFill>
            <a:miter lim="800000"/>
            <a:headEnd/>
            <a:tailEnd type="none" w="lg" len="lg"/>
          </a:ln>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90000"/>
              </a:lnSpc>
            </a:pPr>
            <a:r>
              <a:rPr lang="en-US" altLang="en-US" sz="2400">
                <a:latin typeface="Times New Roman" pitchFamily="18" charset="0"/>
              </a:rPr>
              <a:t>Powerless-</a:t>
            </a:r>
          </a:p>
          <a:p>
            <a:pPr algn="ctr" eaLnBrk="1" hangingPunct="1">
              <a:lnSpc>
                <a:spcPct val="80000"/>
              </a:lnSpc>
            </a:pPr>
            <a:r>
              <a:rPr lang="en-US" altLang="en-US" sz="2400">
                <a:latin typeface="Times New Roman" pitchFamily="18" charset="0"/>
              </a:rPr>
              <a:t>ness Y3</a:t>
            </a:r>
            <a:endParaRPr lang="en-US" altLang="en-US" sz="2000">
              <a:latin typeface="Times New Roman" pitchFamily="18" charset="0"/>
            </a:endParaRPr>
          </a:p>
        </p:txBody>
      </p:sp>
      <p:sp>
        <p:nvSpPr>
          <p:cNvPr id="17430" name="Line 23"/>
          <p:cNvSpPr>
            <a:spLocks noChangeShapeType="1"/>
          </p:cNvSpPr>
          <p:nvPr/>
        </p:nvSpPr>
        <p:spPr bwMode="auto">
          <a:xfrm flipH="1">
            <a:off x="4673600" y="4260850"/>
            <a:ext cx="2032000" cy="68580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31" name="Line 24"/>
          <p:cNvSpPr>
            <a:spLocks noChangeShapeType="1"/>
          </p:cNvSpPr>
          <p:nvPr/>
        </p:nvSpPr>
        <p:spPr bwMode="auto">
          <a:xfrm flipV="1">
            <a:off x="4673600" y="2203450"/>
            <a:ext cx="2540000" cy="2514600"/>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32" name="Line 25"/>
          <p:cNvSpPr>
            <a:spLocks noChangeShapeType="1"/>
          </p:cNvSpPr>
          <p:nvPr/>
        </p:nvSpPr>
        <p:spPr bwMode="auto">
          <a:xfrm flipH="1">
            <a:off x="4648200" y="4108450"/>
            <a:ext cx="2057400" cy="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pic>
        <p:nvPicPr>
          <p:cNvPr id="2" name="Εικόνα 1">
            <a:extLst>
              <a:ext uri="{FF2B5EF4-FFF2-40B4-BE49-F238E27FC236}">
                <a16:creationId xmlns:a16="http://schemas.microsoft.com/office/drawing/2014/main" id="{430B7E03-B020-4CA5-81C1-8645E7F3D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9499019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PCA</a:t>
            </a:r>
            <a:endParaRPr lang="el-GR" dirty="0"/>
          </a:p>
        </p:txBody>
      </p:sp>
      <p:sp>
        <p:nvSpPr>
          <p:cNvPr id="3" name="Content Placeholder 2"/>
          <p:cNvSpPr>
            <a:spLocks noGrp="1"/>
          </p:cNvSpPr>
          <p:nvPr>
            <p:ph sz="quarter" idx="1"/>
          </p:nvPr>
        </p:nvSpPr>
        <p:spPr/>
        <p:txBody>
          <a:bodyPr>
            <a:normAutofit fontScale="92500" lnSpcReduction="10000"/>
          </a:bodyPr>
          <a:lstStyle/>
          <a:p>
            <a:pPr>
              <a:lnSpc>
                <a:spcPct val="90000"/>
              </a:lnSpc>
              <a:buFont typeface="Wingdings" pitchFamily="2" charset="2"/>
              <a:buChar char="q"/>
              <a:defRPr/>
            </a:pPr>
            <a:r>
              <a:rPr lang="en-US" dirty="0"/>
              <a:t>Explains the Total Variance in our dataset (Common, Unique, &amp; Error)</a:t>
            </a:r>
            <a:endParaRPr lang="el-GR" dirty="0"/>
          </a:p>
          <a:p>
            <a:pPr lvl="1">
              <a:lnSpc>
                <a:spcPct val="90000"/>
              </a:lnSpc>
              <a:buFont typeface="Courier New" panose="02070309020205020404" pitchFamily="49" charset="0"/>
              <a:buChar char="o"/>
              <a:defRPr/>
            </a:pPr>
            <a:r>
              <a:rPr lang="en-US" i="1" dirty="0"/>
              <a:t>Extracts the</a:t>
            </a:r>
            <a:r>
              <a:rPr lang="el-GR" i="1" dirty="0"/>
              <a:t> </a:t>
            </a:r>
            <a:r>
              <a:rPr lang="en-US" i="1" dirty="0"/>
              <a:t>maximum possible percentage of variance using the minimum number of components.</a:t>
            </a:r>
            <a:endParaRPr lang="el-GR" i="1" dirty="0"/>
          </a:p>
          <a:p>
            <a:pPr lvl="1">
              <a:lnSpc>
                <a:spcPct val="90000"/>
              </a:lnSpc>
              <a:buFont typeface="Courier New" panose="02070309020205020404" pitchFamily="49" charset="0"/>
              <a:buChar char="o"/>
              <a:defRPr/>
            </a:pPr>
            <a:r>
              <a:rPr lang="en-US" dirty="0"/>
              <a:t>Good method to decrease the number of our factors</a:t>
            </a:r>
          </a:p>
          <a:p>
            <a:pPr lvl="2">
              <a:lnSpc>
                <a:spcPct val="90000"/>
              </a:lnSpc>
              <a:buFont typeface="Courier New" panose="02070309020205020404" pitchFamily="49" charset="0"/>
              <a:buChar char="o"/>
              <a:defRPr/>
            </a:pPr>
            <a:r>
              <a:rPr lang="en-US" dirty="0"/>
              <a:t>principal components are linear combinations of the original factors and can be thought of as “new” factors</a:t>
            </a:r>
            <a:endParaRPr lang="el-GR" dirty="0"/>
          </a:p>
          <a:p>
            <a:pPr lvl="2">
              <a:lnSpc>
                <a:spcPct val="90000"/>
              </a:lnSpc>
              <a:buFont typeface="Courier New" panose="02070309020205020404" pitchFamily="49" charset="0"/>
              <a:buChar char="o"/>
              <a:defRPr/>
            </a:pPr>
            <a:r>
              <a:rPr lang="en-US" dirty="0"/>
              <a:t>Initial factors need to be correlated and have similar variances</a:t>
            </a:r>
          </a:p>
          <a:p>
            <a:pPr>
              <a:lnSpc>
                <a:spcPct val="90000"/>
              </a:lnSpc>
              <a:defRPr/>
            </a:pPr>
            <a:endParaRPr lang="el-GR" dirty="0"/>
          </a:p>
          <a:p>
            <a:pPr>
              <a:lnSpc>
                <a:spcPct val="90000"/>
              </a:lnSpc>
              <a:defRPr/>
            </a:pPr>
            <a:r>
              <a:rPr lang="en-US" dirty="0"/>
              <a:t>The first component accounts for the highest percentage of variance.</a:t>
            </a:r>
          </a:p>
          <a:p>
            <a:pPr>
              <a:lnSpc>
                <a:spcPct val="90000"/>
              </a:lnSpc>
              <a:defRPr/>
            </a:pPr>
            <a:r>
              <a:rPr lang="en-US" dirty="0"/>
              <a:t>Each subsequent component accounts for as much remaining variance as possible.</a:t>
            </a:r>
          </a:p>
          <a:p>
            <a:pPr>
              <a:lnSpc>
                <a:spcPct val="90000"/>
              </a:lnSpc>
              <a:defRPr/>
            </a:pPr>
            <a:r>
              <a:rPr lang="en-US" dirty="0"/>
              <a:t>All variance is fully accounted for if all components are retained.</a:t>
            </a:r>
            <a:endParaRPr lang="el-GR" dirty="0"/>
          </a:p>
        </p:txBody>
      </p:sp>
      <p:pic>
        <p:nvPicPr>
          <p:cNvPr id="4" name="Εικόνα 3">
            <a:extLst>
              <a:ext uri="{FF2B5EF4-FFF2-40B4-BE49-F238E27FC236}">
                <a16:creationId xmlns:a16="http://schemas.microsoft.com/office/drawing/2014/main" id="{BD77A386-1706-68E6-51B0-F46CE8CFA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396421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PCA Assumptions</a:t>
            </a:r>
            <a:endParaRPr lang="el-GR" dirty="0"/>
          </a:p>
        </p:txBody>
      </p:sp>
      <p:sp>
        <p:nvSpPr>
          <p:cNvPr id="3" name="Content Placeholder 2"/>
          <p:cNvSpPr>
            <a:spLocks noGrp="1"/>
          </p:cNvSpPr>
          <p:nvPr>
            <p:ph sz="quarter" idx="1"/>
          </p:nvPr>
        </p:nvSpPr>
        <p:spPr/>
        <p:txBody>
          <a:bodyPr>
            <a:normAutofit/>
          </a:bodyPr>
          <a:lstStyle/>
          <a:p>
            <a:pPr>
              <a:lnSpc>
                <a:spcPct val="90000"/>
              </a:lnSpc>
              <a:defRPr/>
            </a:pPr>
            <a:r>
              <a:rPr lang="en-US" dirty="0"/>
              <a:t>There needs to be a </a:t>
            </a:r>
            <a:r>
              <a:rPr lang="en-US" b="1" dirty="0"/>
              <a:t>linear relationship between all variables</a:t>
            </a:r>
            <a:r>
              <a:rPr lang="en-US" dirty="0"/>
              <a:t>. </a:t>
            </a:r>
          </a:p>
          <a:p>
            <a:pPr lvl="1">
              <a:lnSpc>
                <a:spcPct val="90000"/>
              </a:lnSpc>
              <a:defRPr/>
            </a:pPr>
            <a:r>
              <a:rPr lang="en-US" dirty="0"/>
              <a:t>The reason for this assumption is that a PCA is based on Pearson correlation coefficients, and as such, there needs to be a linear relationship between the variables</a:t>
            </a:r>
          </a:p>
          <a:p>
            <a:pPr>
              <a:lnSpc>
                <a:spcPct val="90000"/>
              </a:lnSpc>
              <a:defRPr/>
            </a:pPr>
            <a:r>
              <a:rPr lang="en-US" dirty="0"/>
              <a:t>You should have </a:t>
            </a:r>
            <a:r>
              <a:rPr lang="en-US" b="1" dirty="0"/>
              <a:t>sampling adequacy</a:t>
            </a:r>
          </a:p>
          <a:p>
            <a:pPr lvl="1">
              <a:lnSpc>
                <a:spcPct val="90000"/>
              </a:lnSpc>
              <a:defRPr/>
            </a:pPr>
            <a:r>
              <a:rPr lang="en-US" dirty="0"/>
              <a:t>for PCA to produce a reliable result, large enough sample sizes are required.</a:t>
            </a:r>
          </a:p>
          <a:p>
            <a:pPr>
              <a:lnSpc>
                <a:spcPct val="90000"/>
              </a:lnSpc>
              <a:defRPr/>
            </a:pPr>
            <a:r>
              <a:rPr lang="en-US" dirty="0"/>
              <a:t>Your data should be </a:t>
            </a:r>
            <a:r>
              <a:rPr lang="en-US" b="1" dirty="0"/>
              <a:t>suitable for data reduction</a:t>
            </a:r>
            <a:r>
              <a:rPr lang="en-US" dirty="0"/>
              <a:t>. </a:t>
            </a:r>
          </a:p>
          <a:p>
            <a:pPr lvl="1">
              <a:lnSpc>
                <a:spcPct val="90000"/>
              </a:lnSpc>
              <a:defRPr/>
            </a:pPr>
            <a:r>
              <a:rPr lang="en-US" dirty="0"/>
              <a:t>Effectively, you need to have adequate correlations between the variables to be reduced to a smaller number of components.</a:t>
            </a:r>
          </a:p>
          <a:p>
            <a:pPr>
              <a:lnSpc>
                <a:spcPct val="90000"/>
              </a:lnSpc>
              <a:defRPr/>
            </a:pPr>
            <a:r>
              <a:rPr lang="en-US" dirty="0"/>
              <a:t>There should be </a:t>
            </a:r>
            <a:r>
              <a:rPr lang="en-US" b="1" dirty="0"/>
              <a:t>no significant outliers</a:t>
            </a:r>
            <a:r>
              <a:rPr lang="en-US" dirty="0"/>
              <a:t>.</a:t>
            </a:r>
            <a:endParaRPr lang="el-GR" dirty="0"/>
          </a:p>
        </p:txBody>
      </p:sp>
      <p:pic>
        <p:nvPicPr>
          <p:cNvPr id="4" name="Εικόνα 3">
            <a:extLst>
              <a:ext uri="{FF2B5EF4-FFF2-40B4-BE49-F238E27FC236}">
                <a16:creationId xmlns:a16="http://schemas.microsoft.com/office/drawing/2014/main" id="{6F47C329-2313-D68C-2B6E-B735C5564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1809574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Independence Between Factors</a:t>
            </a:r>
            <a:endParaRPr lang="en-GB" altLang="en-US" dirty="0"/>
          </a:p>
        </p:txBody>
      </p:sp>
      <p:sp>
        <p:nvSpPr>
          <p:cNvPr id="21507" name="Rectangle 3"/>
          <p:cNvSpPr>
            <a:spLocks noGrp="1" noChangeArrowheads="1"/>
          </p:cNvSpPr>
          <p:nvPr>
            <p:ph type="body" idx="1"/>
          </p:nvPr>
        </p:nvSpPr>
        <p:spPr/>
        <p:txBody>
          <a:bodyPr/>
          <a:lstStyle/>
          <a:p>
            <a:pPr>
              <a:lnSpc>
                <a:spcPct val="90000"/>
              </a:lnSpc>
              <a:defRPr/>
            </a:pPr>
            <a:endParaRPr lang="el-GR" i="1" u="sng" dirty="0"/>
          </a:p>
          <a:p>
            <a:pPr>
              <a:lnSpc>
                <a:spcPct val="90000"/>
              </a:lnSpc>
              <a:defRPr/>
            </a:pPr>
            <a:r>
              <a:rPr lang="en-US" i="1" u="sng" dirty="0"/>
              <a:t>Note</a:t>
            </a:r>
            <a:r>
              <a:rPr lang="el-GR" dirty="0"/>
              <a:t>: </a:t>
            </a:r>
            <a:r>
              <a:rPr lang="en-US" dirty="0"/>
              <a:t>Principal Components (PCs) are </a:t>
            </a:r>
            <a:r>
              <a:rPr lang="en-US" b="1" dirty="0"/>
              <a:t>not correlated </a:t>
            </a:r>
            <a:r>
              <a:rPr lang="en-US" dirty="0"/>
              <a:t>to one another</a:t>
            </a:r>
            <a:endParaRPr lang="el-GR" dirty="0"/>
          </a:p>
          <a:p>
            <a:endParaRPr lang="el-GR" altLang="en-US" dirty="0"/>
          </a:p>
          <a:p>
            <a:r>
              <a:rPr lang="en-US" altLang="en-US" dirty="0"/>
              <a:t>We want PCs to be independent from one another</a:t>
            </a:r>
            <a:r>
              <a:rPr lang="el-GR" altLang="en-US" dirty="0"/>
              <a:t> </a:t>
            </a:r>
          </a:p>
          <a:p>
            <a:pPr lvl="1"/>
            <a:r>
              <a:rPr lang="en-US" altLang="en-US" dirty="0"/>
              <a:t>c</a:t>
            </a:r>
            <a:r>
              <a:rPr lang="el-GR" altLang="en-US" dirty="0"/>
              <a:t>.</a:t>
            </a:r>
            <a:r>
              <a:rPr lang="en-US" altLang="en-US" dirty="0"/>
              <a:t>f</a:t>
            </a:r>
            <a:r>
              <a:rPr lang="el-GR" altLang="en-US" dirty="0"/>
              <a:t> </a:t>
            </a:r>
            <a:r>
              <a:rPr lang="en-US" altLang="en-US" dirty="0"/>
              <a:t>correlation matrix</a:t>
            </a:r>
            <a:endParaRPr lang="en-GB" altLang="en-US" dirty="0"/>
          </a:p>
          <a:p>
            <a:endParaRPr lang="el-GR" altLang="en-US" dirty="0"/>
          </a:p>
          <a:p>
            <a:r>
              <a:rPr lang="en-US" altLang="en-US" dirty="0"/>
              <a:t>Lack of correlation guarantees independence of PCs </a:t>
            </a:r>
            <a:r>
              <a:rPr lang="en-US" altLang="en-US" u="sng" dirty="0"/>
              <a:t>only</a:t>
            </a:r>
            <a:r>
              <a:rPr lang="el-GR" altLang="en-US" dirty="0"/>
              <a:t> </a:t>
            </a:r>
            <a:r>
              <a:rPr lang="en-US" altLang="en-US" dirty="0"/>
              <a:t>when our data are normally distributed</a:t>
            </a:r>
            <a:endParaRPr lang="en-GB" altLang="en-US" dirty="0"/>
          </a:p>
        </p:txBody>
      </p:sp>
      <p:pic>
        <p:nvPicPr>
          <p:cNvPr id="2" name="Εικόνα 1">
            <a:extLst>
              <a:ext uri="{FF2B5EF4-FFF2-40B4-BE49-F238E27FC236}">
                <a16:creationId xmlns:a16="http://schemas.microsoft.com/office/drawing/2014/main" id="{AAA946DC-1262-B039-F9AC-3C2C51189F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78371672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normAutofit/>
          </a:bodyPr>
          <a:lstStyle/>
          <a:p>
            <a:r>
              <a:rPr lang="en-US" altLang="en-US" sz="3800" dirty="0"/>
              <a:t>Markers of Principal Components</a:t>
            </a:r>
            <a:endParaRPr lang="en-GB" altLang="en-US" sz="3800" dirty="0"/>
          </a:p>
        </p:txBody>
      </p:sp>
      <p:sp>
        <p:nvSpPr>
          <p:cNvPr id="182275" name="Rectangle 3"/>
          <p:cNvSpPr>
            <a:spLocks noGrp="1" noChangeArrowheads="1"/>
          </p:cNvSpPr>
          <p:nvPr>
            <p:ph type="body" idx="1"/>
          </p:nvPr>
        </p:nvSpPr>
        <p:spPr/>
        <p:txBody>
          <a:bodyPr>
            <a:normAutofit lnSpcReduction="10000"/>
          </a:bodyPr>
          <a:lstStyle/>
          <a:p>
            <a:pPr>
              <a:lnSpc>
                <a:spcPct val="90000"/>
              </a:lnSpc>
            </a:pPr>
            <a:r>
              <a:rPr lang="en-US" altLang="en-US" dirty="0"/>
              <a:t>Communalities (based on Eigenvalues</a:t>
            </a:r>
            <a:r>
              <a:rPr lang="el-GR" altLang="en-US" dirty="0"/>
              <a:t>)</a:t>
            </a:r>
            <a:r>
              <a:rPr lang="en-US" altLang="en-US" dirty="0"/>
              <a:t>: Percentage of variance accounted for by all factors</a:t>
            </a:r>
            <a:endParaRPr lang="el-GR" altLang="en-US" dirty="0"/>
          </a:p>
          <a:p>
            <a:pPr lvl="1">
              <a:lnSpc>
                <a:spcPct val="90000"/>
              </a:lnSpc>
            </a:pPr>
            <a:r>
              <a:rPr lang="en-US" altLang="en-US" sz="2500" dirty="0"/>
              <a:t>Similar to</a:t>
            </a:r>
            <a:r>
              <a:rPr lang="el-GR" altLang="en-US" sz="2500" dirty="0"/>
              <a:t> </a:t>
            </a:r>
            <a:r>
              <a:rPr lang="en-US" altLang="en-US" sz="2500" dirty="0"/>
              <a:t>R</a:t>
            </a:r>
            <a:r>
              <a:rPr lang="en-US" altLang="en-US" sz="2500" baseline="30000" dirty="0"/>
              <a:t>2</a:t>
            </a:r>
            <a:r>
              <a:rPr lang="el-GR" altLang="en-US" sz="2500" dirty="0"/>
              <a:t> </a:t>
            </a:r>
            <a:r>
              <a:rPr lang="en-US" altLang="en-US" sz="2500" dirty="0"/>
              <a:t>in Regression Analysis</a:t>
            </a:r>
            <a:endParaRPr lang="el-GR" altLang="en-US" sz="2500" dirty="0"/>
          </a:p>
          <a:p>
            <a:pPr>
              <a:lnSpc>
                <a:spcPct val="90000"/>
              </a:lnSpc>
            </a:pPr>
            <a:endParaRPr lang="el-GR" altLang="en-US" dirty="0"/>
          </a:p>
          <a:p>
            <a:pPr>
              <a:lnSpc>
                <a:spcPct val="90000"/>
              </a:lnSpc>
            </a:pPr>
            <a:r>
              <a:rPr lang="en-US" altLang="en-US" dirty="0"/>
              <a:t>Loadings: </a:t>
            </a:r>
            <a:br>
              <a:rPr lang="en-US" altLang="en-US" dirty="0"/>
            </a:br>
            <a:r>
              <a:rPr lang="en-US" altLang="en-US" dirty="0"/>
              <a:t>Percentage of variance of each </a:t>
            </a:r>
            <a:r>
              <a:rPr lang="el-GR" altLang="en-US" dirty="0"/>
              <a:t>(</a:t>
            </a:r>
            <a:r>
              <a:rPr lang="en-US" altLang="en-US" dirty="0"/>
              <a:t>initial</a:t>
            </a:r>
            <a:r>
              <a:rPr lang="el-GR" altLang="en-US" dirty="0"/>
              <a:t>) </a:t>
            </a:r>
            <a:r>
              <a:rPr lang="en-US" altLang="en-US" dirty="0"/>
              <a:t>factor that is accounted for by each factor</a:t>
            </a:r>
            <a:endParaRPr lang="el-GR" altLang="en-US" dirty="0"/>
          </a:p>
          <a:p>
            <a:pPr lvl="1">
              <a:lnSpc>
                <a:spcPct val="90000"/>
              </a:lnSpc>
            </a:pPr>
            <a:r>
              <a:rPr lang="en-US" altLang="en-US" sz="2500" dirty="0"/>
              <a:t>Similar to</a:t>
            </a:r>
            <a:r>
              <a:rPr lang="el-GR" altLang="en-US" sz="2500" dirty="0"/>
              <a:t> β</a:t>
            </a:r>
          </a:p>
          <a:p>
            <a:pPr lvl="2">
              <a:lnSpc>
                <a:spcPct val="90000"/>
              </a:lnSpc>
            </a:pPr>
            <a:r>
              <a:rPr lang="el-GR" altLang="en-US" sz="2200" dirty="0"/>
              <a:t>&gt; .5 </a:t>
            </a:r>
            <a:r>
              <a:rPr lang="el-GR" altLang="en-US" sz="2200" dirty="0">
                <a:sym typeface="Wingdings" panose="05000000000000000000" pitchFamily="2" charset="2"/>
              </a:rPr>
              <a:t> </a:t>
            </a:r>
            <a:r>
              <a:rPr lang="en-US" altLang="en-US" sz="2200" dirty="0">
                <a:sym typeface="Wingdings" panose="05000000000000000000" pitchFamily="2" charset="2"/>
              </a:rPr>
              <a:t>strong</a:t>
            </a:r>
            <a:endParaRPr lang="el-GR" altLang="en-US" sz="2200" dirty="0">
              <a:sym typeface="Wingdings" panose="05000000000000000000" pitchFamily="2" charset="2"/>
            </a:endParaRPr>
          </a:p>
          <a:p>
            <a:pPr lvl="2">
              <a:lnSpc>
                <a:spcPct val="90000"/>
              </a:lnSpc>
            </a:pPr>
            <a:r>
              <a:rPr lang="el-GR" altLang="en-US" sz="2200" dirty="0">
                <a:sym typeface="Wingdings" panose="05000000000000000000" pitchFamily="2" charset="2"/>
              </a:rPr>
              <a:t>&gt; .3  </a:t>
            </a:r>
            <a:r>
              <a:rPr lang="en-US" altLang="en-US" sz="2200" dirty="0">
                <a:sym typeface="Wingdings" panose="05000000000000000000" pitchFamily="2" charset="2"/>
              </a:rPr>
              <a:t>medium</a:t>
            </a:r>
            <a:endParaRPr lang="el-GR" altLang="en-US" sz="2200" dirty="0">
              <a:sym typeface="Wingdings" panose="05000000000000000000" pitchFamily="2" charset="2"/>
            </a:endParaRPr>
          </a:p>
          <a:p>
            <a:pPr lvl="2">
              <a:lnSpc>
                <a:spcPct val="90000"/>
              </a:lnSpc>
            </a:pPr>
            <a:r>
              <a:rPr lang="el-GR" altLang="en-US" sz="2200" dirty="0">
                <a:sym typeface="Wingdings" panose="05000000000000000000" pitchFamily="2" charset="2"/>
              </a:rPr>
              <a:t>&lt; .3  </a:t>
            </a:r>
            <a:r>
              <a:rPr lang="en-US" altLang="en-US" sz="2200" dirty="0">
                <a:sym typeface="Wingdings" panose="05000000000000000000" pitchFamily="2" charset="2"/>
              </a:rPr>
              <a:t>small</a:t>
            </a:r>
            <a:endParaRPr lang="el-GR" altLang="en-US" sz="2200" dirty="0"/>
          </a:p>
          <a:p>
            <a:pPr>
              <a:lnSpc>
                <a:spcPct val="90000"/>
              </a:lnSpc>
            </a:pPr>
            <a:endParaRPr lang="el-GR" altLang="en-US" dirty="0"/>
          </a:p>
        </p:txBody>
      </p:sp>
      <p:pic>
        <p:nvPicPr>
          <p:cNvPr id="2" name="Εικόνα 1">
            <a:extLst>
              <a:ext uri="{FF2B5EF4-FFF2-40B4-BE49-F238E27FC236}">
                <a16:creationId xmlns:a16="http://schemas.microsoft.com/office/drawing/2014/main" id="{71F55667-0401-655E-37EF-51D46C32F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907156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848340"/>
            <a:ext cx="7400106" cy="553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84900E3D-4079-7182-A49E-1DC0BB5D3A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6982370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1981200" y="260648"/>
            <a:ext cx="7467600" cy="1143000"/>
          </a:xfrm>
        </p:spPr>
        <p:txBody>
          <a:bodyPr>
            <a:normAutofit/>
          </a:bodyPr>
          <a:lstStyle/>
          <a:p>
            <a:r>
              <a:rPr lang="en-GB" altLang="en-US" sz="3800" dirty="0"/>
              <a:t>1</a:t>
            </a:r>
            <a:r>
              <a:rPr lang="en-GB" altLang="en-US" sz="3800" baseline="30000" dirty="0"/>
              <a:t>st</a:t>
            </a:r>
            <a:r>
              <a:rPr lang="el-GR" altLang="en-US" sz="3800" dirty="0"/>
              <a:t> </a:t>
            </a:r>
            <a:r>
              <a:rPr lang="en-US" altLang="en-US" sz="3800" dirty="0"/>
              <a:t>Important Question</a:t>
            </a:r>
            <a:r>
              <a:rPr lang="en-GB" altLang="en-US" sz="3800" dirty="0"/>
              <a:t>: </a:t>
            </a:r>
            <a:r>
              <a:rPr lang="en-US" altLang="en-US" sz="3800" dirty="0"/>
              <a:t>How Many Principal Components?</a:t>
            </a:r>
            <a:endParaRPr lang="en-GB" altLang="en-US" sz="3800" dirty="0"/>
          </a:p>
        </p:txBody>
      </p:sp>
      <p:sp>
        <p:nvSpPr>
          <p:cNvPr id="177155" name="Rectangle 3"/>
          <p:cNvSpPr>
            <a:spLocks noGrp="1" noChangeArrowheads="1"/>
          </p:cNvSpPr>
          <p:nvPr>
            <p:ph type="body" idx="1"/>
          </p:nvPr>
        </p:nvSpPr>
        <p:spPr/>
        <p:txBody>
          <a:bodyPr>
            <a:normAutofit/>
          </a:bodyPr>
          <a:lstStyle/>
          <a:p>
            <a:r>
              <a:rPr lang="en-US" altLang="en-US" dirty="0"/>
              <a:t>Retaining all factors (e.g., 12 distinct survey questions) perfectly expresses all our data - but we did not actually summarize.</a:t>
            </a:r>
          </a:p>
          <a:p>
            <a:r>
              <a:rPr lang="en-US" altLang="en-US" dirty="0"/>
              <a:t>With very few variables (e.g., 1), significant pieces of information hidden within the total variance might be lost.</a:t>
            </a:r>
          </a:p>
          <a:p>
            <a:endParaRPr lang="en-GB" altLang="en-US" dirty="0"/>
          </a:p>
          <a:p>
            <a:r>
              <a:rPr lang="en-US" altLang="en-US" dirty="0"/>
              <a:t>So, which is the optimal number of principal components needed to summarize our data adequately? Alternative ways to decide:</a:t>
            </a:r>
            <a:endParaRPr lang="el-GR" altLang="en-US" dirty="0"/>
          </a:p>
          <a:p>
            <a:pPr lvl="2"/>
            <a:r>
              <a:rPr lang="en-GB" altLang="en-US" dirty="0"/>
              <a:t>Kaiser criterion: </a:t>
            </a:r>
            <a:r>
              <a:rPr lang="en-US" altLang="en-US" dirty="0"/>
              <a:t>Statistical test </a:t>
            </a:r>
            <a:r>
              <a:rPr lang="el-GR" altLang="en-US" dirty="0"/>
              <a:t>(</a:t>
            </a:r>
            <a:r>
              <a:rPr lang="en-US" altLang="en-US" dirty="0"/>
              <a:t>eigenvalues </a:t>
            </a:r>
            <a:r>
              <a:rPr lang="el-GR" altLang="en-US" dirty="0"/>
              <a:t>&gt;</a:t>
            </a:r>
            <a:r>
              <a:rPr lang="en-US" altLang="en-US" dirty="0"/>
              <a:t> 1)</a:t>
            </a:r>
            <a:endParaRPr lang="en-GB" altLang="en-US" dirty="0"/>
          </a:p>
          <a:p>
            <a:pPr lvl="2"/>
            <a:r>
              <a:rPr lang="en-GB" altLang="en-US" dirty="0"/>
              <a:t>Scree Plot: </a:t>
            </a:r>
            <a:r>
              <a:rPr lang="en-US" altLang="en-US" dirty="0"/>
              <a:t>Where we have a decrease of the steepness of change in the </a:t>
            </a:r>
            <a:r>
              <a:rPr lang="en-US" altLang="en-US" dirty="0" err="1"/>
              <a:t>gragh</a:t>
            </a:r>
            <a:endParaRPr lang="el-GR" altLang="en-US" dirty="0"/>
          </a:p>
          <a:p>
            <a:pPr lvl="2"/>
            <a:r>
              <a:rPr lang="en-US" altLang="en-US" dirty="0"/>
              <a:t>As many needed to account for </a:t>
            </a:r>
            <a:r>
              <a:rPr lang="el-GR" altLang="en-US" dirty="0"/>
              <a:t>70-80% </a:t>
            </a:r>
            <a:r>
              <a:rPr lang="en-US" altLang="en-US" dirty="0"/>
              <a:t>of the total variance</a:t>
            </a:r>
            <a:endParaRPr lang="en-GB" altLang="en-US" dirty="0"/>
          </a:p>
        </p:txBody>
      </p:sp>
      <p:pic>
        <p:nvPicPr>
          <p:cNvPr id="2" name="Εικόνα 1">
            <a:extLst>
              <a:ext uri="{FF2B5EF4-FFF2-40B4-BE49-F238E27FC236}">
                <a16:creationId xmlns:a16="http://schemas.microsoft.com/office/drawing/2014/main" id="{2BBE72F5-940D-EEB9-0A4C-D9821D303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19139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10 </a:t>
            </a:r>
            <a:r>
              <a:rPr lang="en-GB" dirty="0" err="1"/>
              <a:t>Factors That Play a Role in Determining Sample Size</a:t>
            </a:r>
            <a:endParaRPr lang="el-GR" dirty="0"/>
          </a:p>
        </p:txBody>
      </p:sp>
      <p:sp>
        <p:nvSpPr>
          <p:cNvPr id="3" name="Content Placeholder 2"/>
          <p:cNvSpPr>
            <a:spLocks noGrp="1"/>
          </p:cNvSpPr>
          <p:nvPr>
            <p:ph sz="quarter" idx="1"/>
          </p:nvPr>
        </p:nvSpPr>
        <p:spPr/>
        <p:txBody>
          <a:bodyPr>
            <a:normAutofit/>
          </a:bodyPr>
          <a:lstStyle/>
          <a:p>
            <a:r>
              <a:rPr lang="en-GB" dirty="0">
                <a:sym typeface="Wingdings" pitchFamily="2" charset="2"/>
              </a:rPr>
              <a:t>5) </a:t>
            </a:r>
            <a:r>
              <a:rPr lang="en-GB" dirty="0" err="1">
                <a:sym typeface="Wingdings" pitchFamily="2" charset="2"/>
              </a:rPr>
              <a:t>Desired degree of accuracy in our estimates </a:t>
            </a:r>
            <a:r>
              <a:rPr lang="en-GB" dirty="0">
                <a:sym typeface="Wingdings" pitchFamily="2" charset="2"/>
              </a:rPr>
              <a:t>(</a:t>
            </a:r>
            <a:r>
              <a:rPr lang="en-GB" b="1" dirty="0" err="1">
                <a:sym typeface="Wingdings" pitchFamily="2" charset="2"/>
              </a:rPr>
              <a:t>confidence intervals</a:t>
            </a:r>
            <a:r>
              <a:rPr lang="en-GB" dirty="0">
                <a:sym typeface="Wingdings" pitchFamily="2" charset="2"/>
              </a:rPr>
              <a:t>)</a:t>
            </a:r>
          </a:p>
          <a:p>
            <a:pPr lvl="1"/>
            <a:r>
              <a:rPr lang="en-GB" sz="2500" dirty="0" err="1">
                <a:sym typeface="Wingdings" pitchFamily="2" charset="2"/>
              </a:rPr>
              <a:t>The narrower the desired range of the confidence interval </a:t>
            </a:r>
            <a:r>
              <a:rPr lang="en-GB" sz="2500" dirty="0">
                <a:sym typeface="Wingdings" pitchFamily="2" charset="2"/>
              </a:rPr>
              <a:t>(</a:t>
            </a:r>
            <a:r>
              <a:rPr lang="en-GB" sz="2500" dirty="0" err="1">
                <a:sym typeface="Wingdings" pitchFamily="2" charset="2"/>
              </a:rPr>
              <a:t>higher precision</a:t>
            </a:r>
            <a:r>
              <a:rPr lang="en-GB" sz="2500" dirty="0">
                <a:sym typeface="Wingdings" pitchFamily="2" charset="2"/>
              </a:rPr>
              <a:t>) [</a:t>
            </a:r>
            <a:r>
              <a:rPr lang="en-GB" sz="2500" dirty="0" err="1">
                <a:sym typeface="Wingdings" pitchFamily="2" charset="2"/>
              </a:rPr>
              <a:t>confidence level</a:t>
            </a:r>
            <a:r>
              <a:rPr lang="en-GB" sz="2500" dirty="0">
                <a:sym typeface="Wingdings" pitchFamily="2" charset="2"/>
              </a:rPr>
              <a:t>]</a:t>
            </a:r>
            <a:r>
              <a:rPr lang="en-GB" sz="2500" dirty="0" err="1">
                <a:sym typeface="Wingdings" pitchFamily="2" charset="2"/>
              </a:rPr>
              <a:t>, the larger the sample required</a:t>
            </a:r>
            <a:endParaRPr lang="en-GB" sz="2500" dirty="0">
              <a:sym typeface="Wingdings" pitchFamily="2" charset="2"/>
            </a:endParaRPr>
          </a:p>
          <a:p>
            <a:r>
              <a:rPr lang="en-GB" dirty="0">
                <a:sym typeface="Wingdings" pitchFamily="2" charset="2"/>
              </a:rPr>
              <a:t>6) </a:t>
            </a:r>
            <a:r>
              <a:rPr lang="en-GB" dirty="0" err="1">
                <a:sym typeface="Wingdings" pitchFamily="2" charset="2"/>
              </a:rPr>
              <a:t>Size of expected differences</a:t>
            </a:r>
            <a:endParaRPr lang="en-GB" dirty="0">
              <a:sym typeface="Wingdings" pitchFamily="2" charset="2"/>
            </a:endParaRPr>
          </a:p>
          <a:p>
            <a:pPr lvl="1"/>
            <a:r>
              <a:rPr lang="en-GB" dirty="0" err="1">
                <a:sym typeface="Wingdings" pitchFamily="2" charset="2"/>
              </a:rPr>
              <a:t>The smaller the expected differences</a:t>
            </a:r>
            <a:r>
              <a:rPr lang="en-GB" dirty="0">
                <a:sym typeface="Wingdings" pitchFamily="2" charset="2"/>
              </a:rPr>
              <a:t>, </a:t>
            </a:r>
            <a:r>
              <a:rPr lang="en-GB" dirty="0" err="1">
                <a:sym typeface="Wingdings" pitchFamily="2" charset="2"/>
              </a:rPr>
              <a:t>the larger the sample size necessary to avoid being inconclusive</a:t>
            </a:r>
            <a:r>
              <a:rPr lang="en-GB" dirty="0">
                <a:sym typeface="Wingdings" pitchFamily="2" charset="2"/>
              </a:rPr>
              <a:t>, </a:t>
            </a:r>
            <a:r>
              <a:rPr lang="en-GB" dirty="0" err="1">
                <a:sym typeface="Wingdings" pitchFamily="2" charset="2"/>
              </a:rPr>
              <a:t>however small</a:t>
            </a:r>
            <a:endParaRPr lang="en-GB" dirty="0">
              <a:sym typeface="Wingdings" pitchFamily="2" charset="2"/>
            </a:endParaRPr>
          </a:p>
          <a:p>
            <a:r>
              <a:rPr lang="en-GB" dirty="0">
                <a:sym typeface="Wingdings" pitchFamily="2" charset="2"/>
              </a:rPr>
              <a:t>7) </a:t>
            </a:r>
            <a:r>
              <a:rPr lang="en-GB" dirty="0" err="1">
                <a:sym typeface="Wingdings" pitchFamily="2" charset="2"/>
              </a:rPr>
              <a:t>How </a:t>
            </a:r>
            <a:r>
              <a:rPr lang="en-GB" dirty="0">
                <a:sym typeface="Wingdings" pitchFamily="2" charset="2"/>
              </a:rPr>
              <a:t>"</a:t>
            </a:r>
            <a:r>
              <a:rPr lang="en-GB" dirty="0" err="1">
                <a:sym typeface="Wingdings" pitchFamily="2" charset="2"/>
              </a:rPr>
              <a:t>novel</a:t>
            </a:r>
            <a:r>
              <a:rPr lang="en-GB" dirty="0">
                <a:sym typeface="Wingdings" pitchFamily="2" charset="2"/>
              </a:rPr>
              <a:t>" is </a:t>
            </a:r>
            <a:r>
              <a:rPr lang="en-GB" dirty="0" err="1">
                <a:sym typeface="Wingdings" pitchFamily="2" charset="2"/>
              </a:rPr>
              <a:t>the result of our research expected to be?</a:t>
            </a:r>
            <a:endParaRPr lang="en-GB" dirty="0">
              <a:sym typeface="Wingdings" pitchFamily="2" charset="2"/>
            </a:endParaRPr>
          </a:p>
          <a:p>
            <a:pPr lvl="1"/>
            <a:r>
              <a:rPr lang="en-GB" sz="2500" dirty="0" err="1">
                <a:sym typeface="Wingdings" pitchFamily="2" charset="2"/>
              </a:rPr>
              <a:t>Previous research</a:t>
            </a:r>
            <a:r>
              <a:rPr lang="en-GB" sz="2500" dirty="0">
                <a:sym typeface="Wingdings" pitchFamily="2" charset="2"/>
              </a:rPr>
              <a:t>, </a:t>
            </a:r>
            <a:r>
              <a:rPr lang="en-GB" sz="2500" dirty="0" err="1">
                <a:sym typeface="Wingdings" pitchFamily="2" charset="2"/>
              </a:rPr>
              <a:t>theories </a:t>
            </a:r>
            <a:r>
              <a:rPr lang="en-GB" sz="2500" dirty="0">
                <a:sym typeface="Wingdings" pitchFamily="2" charset="2"/>
              </a:rPr>
              <a:t>vs. </a:t>
            </a:r>
            <a:r>
              <a:rPr lang="en-GB" sz="2500" dirty="0" err="1">
                <a:sym typeface="Wingdings" pitchFamily="2" charset="2"/>
              </a:rPr>
              <a:t>innovation</a:t>
            </a:r>
            <a:endParaRPr lang="en-GB" sz="2500" dirty="0">
              <a:sym typeface="Wingdings" pitchFamily="2" charset="2"/>
            </a:endParaRPr>
          </a:p>
        </p:txBody>
      </p:sp>
      <p:pic>
        <p:nvPicPr>
          <p:cNvPr id="4" name="Εικόνα 3">
            <a:extLst>
              <a:ext uri="{FF2B5EF4-FFF2-40B4-BE49-F238E27FC236}">
                <a16:creationId xmlns:a16="http://schemas.microsoft.com/office/drawing/2014/main" id="{507BB3E3-4F37-8640-B18B-FF769A5657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8148480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noAutofit/>
          </a:bodyPr>
          <a:lstStyle/>
          <a:p>
            <a:r>
              <a:rPr lang="en-GB" altLang="en-US" sz="2800" dirty="0"/>
              <a:t>Scree Plot</a:t>
            </a:r>
            <a:r>
              <a:rPr lang="el-GR" altLang="en-US" sz="2800" dirty="0"/>
              <a:t>:</a:t>
            </a:r>
            <a:r>
              <a:rPr lang="en-GB" altLang="en-US" sz="2800" dirty="0"/>
              <a:t> One </a:t>
            </a:r>
            <a:r>
              <a:rPr lang="en-US" altLang="en-US" sz="2800" dirty="0"/>
              <a:t>Method To Assess The Optimal Number of PCs</a:t>
            </a:r>
            <a:endParaRPr lang="en-GB" altLang="en-US" sz="2800" dirty="0"/>
          </a:p>
        </p:txBody>
      </p:sp>
      <p:pic>
        <p:nvPicPr>
          <p:cNvPr id="179203" name="Picture 3" descr="factsps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520528"/>
            <a:ext cx="6337300" cy="5076825"/>
          </a:xfrm>
          <a:prstGeom prst="rect">
            <a:avLst/>
          </a:prstGeom>
          <a:solidFill>
            <a:schemeClr val="bg1"/>
          </a:solidFill>
        </p:spPr>
      </p:pic>
      <p:sp>
        <p:nvSpPr>
          <p:cNvPr id="179204" name="Oval 4"/>
          <p:cNvSpPr>
            <a:spLocks noChangeArrowheads="1"/>
          </p:cNvSpPr>
          <p:nvPr/>
        </p:nvSpPr>
        <p:spPr bwMode="auto">
          <a:xfrm>
            <a:off x="3143251" y="1557338"/>
            <a:ext cx="2665413" cy="316706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05" name="Oval 5"/>
          <p:cNvSpPr>
            <a:spLocks noChangeArrowheads="1"/>
          </p:cNvSpPr>
          <p:nvPr/>
        </p:nvSpPr>
        <p:spPr bwMode="auto">
          <a:xfrm>
            <a:off x="3359150" y="1773239"/>
            <a:ext cx="1512888" cy="22320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Εικόνα 1">
            <a:extLst>
              <a:ext uri="{FF2B5EF4-FFF2-40B4-BE49-F238E27FC236}">
                <a16:creationId xmlns:a16="http://schemas.microsoft.com/office/drawing/2014/main" id="{7ECBAFC2-3284-A7FB-614E-D206E1054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30651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grpId="1" nodeType="clickEffect">
                                  <p:stCondLst>
                                    <p:cond delay="0"/>
                                  </p:stCondLst>
                                  <p:childTnLst>
                                    <p:anim calcmode="lin" valueType="num">
                                      <p:cBhvr additive="base">
                                        <p:cTn id="10" dur="500"/>
                                        <p:tgtEl>
                                          <p:spTgt spid="179204"/>
                                        </p:tgtEl>
                                        <p:attrNameLst>
                                          <p:attrName>ppt_x</p:attrName>
                                        </p:attrNameLst>
                                      </p:cBhvr>
                                      <p:tavLst>
                                        <p:tav tm="0">
                                          <p:val>
                                            <p:strVal val="ppt_x"/>
                                          </p:val>
                                        </p:tav>
                                        <p:tav tm="100000">
                                          <p:val>
                                            <p:strVal val="ppt_x"/>
                                          </p:val>
                                        </p:tav>
                                      </p:tavLst>
                                    </p:anim>
                                    <p:anim calcmode="lin" valueType="num">
                                      <p:cBhvr additive="base">
                                        <p:cTn id="11" dur="500"/>
                                        <p:tgtEl>
                                          <p:spTgt spid="179204"/>
                                        </p:tgtEl>
                                        <p:attrNameLst>
                                          <p:attrName>ppt_y</p:attrName>
                                        </p:attrNameLst>
                                      </p:cBhvr>
                                      <p:tavLst>
                                        <p:tav tm="0">
                                          <p:val>
                                            <p:strVal val="ppt_y"/>
                                          </p:val>
                                        </p:tav>
                                        <p:tav tm="100000">
                                          <p:val>
                                            <p:strVal val="1+ppt_h/2"/>
                                          </p:val>
                                        </p:tav>
                                      </p:tavLst>
                                    </p:anim>
                                    <p:set>
                                      <p:cBhvr>
                                        <p:cTn id="12" dur="1" fill="hold">
                                          <p:stCondLst>
                                            <p:cond delay="499"/>
                                          </p:stCondLst>
                                        </p:cTn>
                                        <p:tgtEl>
                                          <p:spTgt spid="179204"/>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179205"/>
                                        </p:tgtEl>
                                        <p:attrNameLst>
                                          <p:attrName>style.visibility</p:attrName>
                                        </p:attrNameLst>
                                      </p:cBhvr>
                                      <p:to>
                                        <p:strVal val="visible"/>
                                      </p:to>
                                    </p:set>
                                    <p:anim calcmode="lin" valueType="num">
                                      <p:cBhvr additive="base">
                                        <p:cTn id="15" dur="500" fill="hold"/>
                                        <p:tgtEl>
                                          <p:spTgt spid="179205"/>
                                        </p:tgtEl>
                                        <p:attrNameLst>
                                          <p:attrName>ppt_x</p:attrName>
                                        </p:attrNameLst>
                                      </p:cBhvr>
                                      <p:tavLst>
                                        <p:tav tm="0">
                                          <p:val>
                                            <p:strVal val="#ppt_x"/>
                                          </p:val>
                                        </p:tav>
                                        <p:tav tm="100000">
                                          <p:val>
                                            <p:strVal val="#ppt_x"/>
                                          </p:val>
                                        </p:tav>
                                      </p:tavLst>
                                    </p:anim>
                                    <p:anim calcmode="lin" valueType="num">
                                      <p:cBhvr additive="base">
                                        <p:cTn id="16"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childTnLst>
                                    <p:anim calcmode="lin" valueType="num">
                                      <p:cBhvr additive="base">
                                        <p:cTn id="20" dur="500"/>
                                        <p:tgtEl>
                                          <p:spTgt spid="179205"/>
                                        </p:tgtEl>
                                        <p:attrNameLst>
                                          <p:attrName>ppt_x</p:attrName>
                                        </p:attrNameLst>
                                      </p:cBhvr>
                                      <p:tavLst>
                                        <p:tav tm="0">
                                          <p:val>
                                            <p:strVal val="ppt_x"/>
                                          </p:val>
                                        </p:tav>
                                        <p:tav tm="100000">
                                          <p:val>
                                            <p:strVal val="ppt_x"/>
                                          </p:val>
                                        </p:tav>
                                      </p:tavLst>
                                    </p:anim>
                                    <p:anim calcmode="lin" valueType="num">
                                      <p:cBhvr additive="base">
                                        <p:cTn id="21" dur="500"/>
                                        <p:tgtEl>
                                          <p:spTgt spid="179205"/>
                                        </p:tgtEl>
                                        <p:attrNameLst>
                                          <p:attrName>ppt_y</p:attrName>
                                        </p:attrNameLst>
                                      </p:cBhvr>
                                      <p:tavLst>
                                        <p:tav tm="0">
                                          <p:val>
                                            <p:strVal val="ppt_y"/>
                                          </p:val>
                                        </p:tav>
                                        <p:tav tm="100000">
                                          <p:val>
                                            <p:strVal val="1+ppt_h/2"/>
                                          </p:val>
                                        </p:tav>
                                      </p:tavLst>
                                    </p:anim>
                                    <p:set>
                                      <p:cBhvr>
                                        <p:cTn id="22" dur="1" fill="hold">
                                          <p:stCondLst>
                                            <p:cond delay="499"/>
                                          </p:stCondLst>
                                        </p:cTn>
                                        <p:tgtEl>
                                          <p:spTgt spid="1792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animBg="1"/>
      <p:bldP spid="179204" grpId="1" animBg="1"/>
      <p:bldP spid="179205" grpId="0" animBg="1"/>
      <p:bldP spid="179205" grpId="1" animBg="1"/>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normAutofit/>
          </a:bodyPr>
          <a:lstStyle/>
          <a:p>
            <a:r>
              <a:rPr lang="en-GB" altLang="en-US" sz="3800" dirty="0"/>
              <a:t>2</a:t>
            </a:r>
            <a:r>
              <a:rPr lang="en-GB" altLang="en-US" sz="3800" baseline="30000" dirty="0"/>
              <a:t>nd</a:t>
            </a:r>
            <a:r>
              <a:rPr lang="el-GR" altLang="en-US" sz="3800" dirty="0"/>
              <a:t> </a:t>
            </a:r>
            <a:r>
              <a:rPr lang="en-US" altLang="en-US" sz="3800" dirty="0"/>
              <a:t>Important Question</a:t>
            </a:r>
            <a:r>
              <a:rPr lang="en-GB" altLang="en-US" sz="3800" dirty="0"/>
              <a:t>: </a:t>
            </a:r>
            <a:r>
              <a:rPr lang="en-US" altLang="en-US" sz="3800" dirty="0"/>
              <a:t>Interpretation of PCs</a:t>
            </a:r>
            <a:endParaRPr lang="en-GB" altLang="en-US" sz="3800" dirty="0"/>
          </a:p>
        </p:txBody>
      </p:sp>
      <p:sp>
        <p:nvSpPr>
          <p:cNvPr id="182275" name="Rectangle 3"/>
          <p:cNvSpPr>
            <a:spLocks noGrp="1" noChangeArrowheads="1"/>
          </p:cNvSpPr>
          <p:nvPr>
            <p:ph type="body" idx="1"/>
          </p:nvPr>
        </p:nvSpPr>
        <p:spPr/>
        <p:txBody>
          <a:bodyPr/>
          <a:lstStyle/>
          <a:p>
            <a:pPr>
              <a:lnSpc>
                <a:spcPct val="90000"/>
              </a:lnSpc>
            </a:pPr>
            <a:r>
              <a:rPr lang="en-US" altLang="en-US" dirty="0"/>
              <a:t>Most often the next step is the</a:t>
            </a:r>
            <a:r>
              <a:rPr lang="el-GR" altLang="en-US" dirty="0"/>
              <a:t> </a:t>
            </a:r>
            <a:r>
              <a:rPr lang="en-US" altLang="en-US" b="1" dirty="0"/>
              <a:t>rotation</a:t>
            </a:r>
            <a:r>
              <a:rPr lang="el-GR" altLang="en-US" b="1" dirty="0"/>
              <a:t> </a:t>
            </a:r>
            <a:r>
              <a:rPr lang="en-US" altLang="en-US" dirty="0"/>
              <a:t>of the principle components</a:t>
            </a:r>
            <a:endParaRPr lang="el-GR" altLang="en-US" dirty="0"/>
          </a:p>
          <a:p>
            <a:pPr lvl="1">
              <a:lnSpc>
                <a:spcPct val="90000"/>
              </a:lnSpc>
            </a:pPr>
            <a:r>
              <a:rPr lang="en-US" altLang="en-US" sz="2500" dirty="0"/>
              <a:t>Rotations of axes</a:t>
            </a:r>
            <a:r>
              <a:rPr lang="el-GR" altLang="en-US" sz="2500" dirty="0"/>
              <a:t> ΧΥ</a:t>
            </a:r>
          </a:p>
          <a:p>
            <a:pPr>
              <a:lnSpc>
                <a:spcPct val="90000"/>
              </a:lnSpc>
            </a:pPr>
            <a:r>
              <a:rPr lang="en-US" altLang="en-US" dirty="0"/>
              <a:t>Might significantly improve the interpretation</a:t>
            </a:r>
            <a:endParaRPr lang="en-GB" altLang="en-US" dirty="0"/>
          </a:p>
        </p:txBody>
      </p:sp>
      <p:sp>
        <p:nvSpPr>
          <p:cNvPr id="2" name="AutoShape 2" descr="data:image/jpeg;base64,/9j/4AAQSkZJRgABAQAAAQABAAD/2wCEAAkGBxIHEBMTEBQREBAUEhMTFRQYFyAYExAVFBkXFhQXGhUYISkgIhooIBcYIj0hLSkuLi4yFys1ODMsNygtMCsBCgoKDg0OGhAQGjAkICQsLDQsLCwuLC0sLCwrNywtMC8sLSwwLDYsLCwtNCwvLCwsLC0tLDcvNzIsLDYuLSwsLP/AABEIALgBEQMBEQACEQEDEQH/xAAbAAEAAwEBAQEAAAAAAAAAAAAABAUGAgMBB//EAD4QAAEEAQIDBAgGAQEHBQAAAAEAAgMRBAUhBhIxEyJBURUyM2FxlLLSFCNCVHSBkWIkQ0RSobHRBxYmNHL/xAAaAQEAAwEBAQAAAAAAAAAAAAAAAQMFAgQG/8QAOhEBAAECAgQLBwMEAwEAAAAAAAECAwQRBRIhMRQyM0FRUmFxobHhEyJTc4GRkkJywSOC0fAkYtJD/9oADAMBAAIRAxEAPwD9sVaBAQEBAQEBAQEBBHzcxmE0OeQA57IxZAtz3Bo6/G/6UVVRG9bas13ZmKY3RM/SIzSFKoQEBAQEBAQEBAQEBAQEBAQEBAQEBAQEBAQEBAQEBAQEBBlv/UKF00EAa90Z/GY4sAHdzqB38jv/AEvPiImaY288NvQddNN65rU5+5V5fzuX+pagzTWh0vMGOkZHzBpIYXnlBcR6rbItx2F7r0MRQ8R67kR4kuRgfhzHCyV7pJg8tm7KqZE1pbYdvUlkW0AB3NYnJLSY7zKxriOUlrSW+LSRZH9KEPRAQEBAQEBAQEBAQEBAQEBAQEBAQEBAQUXE2oZmJytwooJXckksjpnPZGxkZZ3QWNNvcHOqyK5boqRZ6XnN1OCGdlhk0Ucrb68sjQ9t++ioEpAQEBAQEGc449jB/NxfrVN/ix3w1tD8rc+XX5LTW9O9LRGFzyyKTuzADvSxEEPjDr7vN0LtzRNUSHC5kqLI4UndDBDHltZDjvcY43Y4e0xtoYzH3IObsgNiepa0kW21OaWpiaWNAJ5iAAXdOYgbmveoQ7QEBAQEBAQEBAQEBAQEBAQEBAQEBBSw8Qx/jn4UtRz8olhs7ZERG5aSPXBDgW/6bHiB7qsDXwaMTRtpzyq/6z29kxllP06M+dbbktcqN0rHNY8xOIoPADiz3gO2v4heF0zejQ5UbsmCcw9ucaLkyGlx7cgSRiV0ZosIplgON9QQpSttB0x+lxkSTPyHvIc4kBrGENazliYPUjAaAG2el2SSTCFmgICAgICDOccexg/m4v1qm/xY74a2h+VufLr8mjKuZIgICAgICAgICAgICAgICAgICAgICAgIMpx1oz5WszcQf7did9lXc8TbdJAQ3dwcLodb2FWVr6LxVNMzhr0/07myeyZ3Vbd2XP47nFcc8b4Xmh6rHrePFkRX2crA4A9Wnxaa8QbH9LPxWHrw16q1Xvpn/Z+rqJzjN9xdLjxp5ZwZHSy8oJc8uDGtFBkbTsxt7kDqTv0FUJTkBAQEBAQEGc449jB/NxfrVN/ix3w1tD8rc+XX5NGVcyRAQEBAQEBAQEBAQEBAQEBAQEBAQEBAQEGN08HhfUnQE1hZxMmOK7sOQN5YhWzQ6+YDpsa8b2r2WNwcXY5S3sq6Zp5p7ct08/Srj3asuaWyWKsEBAQEBAQEGc449jB/NxfrVN/ix3w1tD8rc+XX5NGVcyRAQEBAQEBAQEBAQEBAQEBAQEBAQEBAQEFNxXoY1/GdFfJK0iSGQbGKZm8btvf/AN17cBi5wt6K98bqo6aZ3w5qpzhzwhrJ1nGBlHLkxEw5LPGOZmzum1HZwI2pynSGFjD3sqNtFW2memmd323TmU1Zwu14XQgICAgICDOccexg/m4v1qm/xY74a2h+VufLr8mjKuZIgICAgICAgICAgICCNlZ8eICXu6FoLWgvfbvVHIwF1n4IPhyXku5YpDQaWklrWyXVgd7mBFnq0dEHLJJyI7jhBIHajtXHsztzBn5ffrfc8t+5B8lnniEh7FsnLZjayXvy1e1SNa1pqv1EWevigkQTtnuurXFrgerXCjRHwIPkQQRYIQeqAgICAgICAgxWuVwnntzmgjFy3MgzT+mJ42gnPgB1aT038zvuYXPHYWcNPHt5zb7Y/VT29Mf4hXPuzn0720G6w1j6gICAgICDOccexg/m4v1qm/xY74a2h+VufLr8mjKuZIgICAgICAgICDiaVsDS57msaOriaA/soITs2TI5xBHu0tAkltkT7vmLKBc7loHoGnmFO60HscQyF3aPe9peHNaDyBgAA5bZRcLs7k7nwoIKjh2bNOTmMyceDHxWy3jPjI5pw4uLnvAPrHYk0NyevVSNCoEPVtUh0aJ02TI2GFtW93QWaA23JvwQSMeduSxr43Nex7Wva5ptr2uFtcCOoIINoPGG+3k3byckWwrmElyc/NW/q9nV+SCUgICAgICAgIIuqafHqsMkMw5opGFjh7j4jyI6g+BCtsXq7Fym5ROUxOcImM4yUHA2dIxsuFkX2+E4Rhx/3+PX5EvxIFH4fEDR0pZomacTa4tzbl0Vfqj/AA5onmnmalZLsQEBAQEGc449jB/NxfrVN/ix3w1tD8rc+XX5NGVcyRAQEBAQEBBy5wYCSQANyTsABud0EMZL8wfkU1jomvZO4czSXHYCKw47b2SOoq96DvGwGwuLy58kjg0Fz3EjugDus9Vu4vugblBLQEFVoXEWLxB2v4WQS9jIYpNiOVw//QFjruNjSC1QRNV0yHV4nQ5EbJonVbHCwaNg/G0Ho1rMGMNY0NjY0NaxjdmtaA1rWtb4dBQQdwtIFuADjRdRJANAbE+G3kEHogICAgICAgICDIcdY79OdFqcDQ6XEaWzM6GfFcbkbzf6d3jr4/3s6LrpuxVgrk5RXxZ6K+afrucV7PejmanEyG5kbJIzzMexr2nwc1wsH/BWTcoqt1zRVvicp74d73suAQEBAQZzjj2MH83F+tU3+LHfDW0Pytz5dfk0ZVzJEBAQEBAQRHZoeXNh5ZXskYyQBwHY8wDjzHfcNIPLVnmHQGwBmEHOa+U9q9j3PjJAAiLm8h5QP9JcLNmnEXRKCWgoNRx9QfqGM+CWFunNY4ZERb+a9/eog0dvV6EVRu1Iv1AII2Fp8OBz9jHHF2jzI/kaG9o93Vzq6uPmgkoCCO1hmdbwWhrncrbBDq2D3V/dC/EE7+qEhAQEBAQEBAQEBB8O6DGcKn/21lyabIfypC/JwTsB2ZJMsHxYd/GwSdqW3j/+ZYpxlMbYypud/NV9d3erp92dX7NosRYICAgIM5xx7GD+bi/Wqb/FjvhraH5W58uvyaMq5kiAgICD4TXXboP87BBCLX5pBP5cBa62U5sznWOU8wcOQUD3as82/LRBCdVICAgIPOaTsmudTncrSeVotzqF0B5lBT8Ha+7iTFE78eXEcXvb2cnXumg4EgWD8BuCPC1Mi8UDiWVsLS55DWjqSaA/soPAxHKPftsdkdmaIkFinO292wB6detAJSAg5a4PAI3BFg+BB6KZjKcpHSgEBAQEBAQEBBneNdDfrEDX45DM3HcJceTxa4UXMvryuAoj4X0WjozGU4e7NNzbbqjKqOzp743ua6c42b07hrW4+IcaPIisB4Ic0+tG9pp7CPMH/pR8VRjcJXhb1Vqvm5+mOaU01a0ZrReVIgICDOccexg/m4v1qm/xY74a2h+VufLr8mjKuZIgICDynmEI83HZrRXM81dCyN9j/hBwMbndzycrnAgsFAiI0QeUkXZt3e2sGkEhBQ4HDQw9RyM3t8h5njbH2Dnfkx8vLuB593by5neakXygUXGHDY4ogbCZ58bllZLzxOpzuWxyn3b37iAfBTAvGjlAG5oVZ6n4qB9QEHjkZDYKB3e7m5GAjmkLWlxAuh0HUkD3oPGHHdkAOyAwnuOEVBzIXtsgtcWgl2473u2rxCYgoNe4sg0h4haHZOY6uTGiFyO5jQLj0aPGz5LQwmjbt+n2k+7RG+qd306fo5qriNim0/S9W1bI586YYuJQcMaB9SE8xLWOlaARVCyDuDXnXtvYjR9i1q4ejXr61UbO+ImZ+mcbN/Q5iKpna23OCS2xzAAkXuAbANeWx/wsJY6QEBAQEBAQEBAQYuRw4R1EEnlwdQkDaraDNNUdhs2QD/IJ2C26Y4fhMo5S1H3o/wA0+Svi1dk+baLEWCAgIM5xx7GD+bi/Wqb/ABY74a2h+VufLr8mjKuZIgIPHJm7FpIHM7o1vi93gB/58Budgg8Q1mFzSSvAJdu97gBHzcoDGuNU22t28Tv1KCYgz8XFUcupv04RzCVkAmMhb+UWnl6Hr+qr6WCOoU5DQKBF1LUYdKjMuRIyGIEAveeVoJNAWUEhjg8AggggEEbgg9CD5IPpQUPCOp5moQSP1HGbgyNleA3nDgYwAQ4mz7xfjy30UyLB2U7NDm45AHK0tyCA6I83/IAe+QPH1dxudwIErHhGOCAXutz3W5xcbe4uIs9Gi6DegAAGwQQde17H4ei7XKkbEzwHVzzsKawbk7j4eNL04TB3sVXqWac58I755kVVRG2Wd59R4ssAO0vAP6v+OnAcOg6RAi+tn4grSywWB3/1bnR/84/9ZfZx71XZHi0OhaBj6Cwtx2BpcSXyHvSykkkl8h3Js+KzsVjb2Kqzu1d0c0d0czuKYjc9NX1iHRmtdkO5GOe1nNR5Wl7g0FzujW24bkgf3QXlSzmuP/AGLVAHtlY5uPPC1xd+IhdJ2QjY0VzSNeedu1kkt/UCJS1+PMJ2hwDgHC6c0tcPi124KhD0QEBAQEBAQEBBXcQaQzXcaSCSwHjuuBoxvG7HgjxBo/0vThMTVhr1N2nm8Y54+sIqjOMlbwRrUmpwOiye7nYzuxyG1VuHqyCgBThTttt16dJ4Sizciu1yde2nu6PpOzaiic4272jWa6EBBnOOPYwfzcX61Tf4sd8NbQ/K3Pl1+TRlXMkQcudygnfYE7Ak7eQG5+CDxx4TZe7dx9WwAYmEN7lj3iybNk+QAAV3FXDONxXAIMtrnRtkbKOVxaQ9oIBse5zh/fnRU5i2ijELQ1oprQGgeQAodVA7QEFfruiY/EEJgy4xNC4tcWklu7TYIc0gg/AoJsMTYWta0BrWgNaBsGgCgAPKkEV2otc4ti/Pe2QRyBhaexJokvJNCgQeX1jewKDhmE7J5XZJDjyuaYmE/h+/1Dmn2m21uFeIa0oJeTkMxGF8rmxsaLc5xDWtA6kk7LqiiquqKaIzmeaBkZOJcriIuj0mMNj7wdmzNIhBFAdkzq89TZ228VsxgLGEiKsbVt+HTO3+6ebzV601cX7rLQ+EYNMlM8jpMvMdfNkSnmdueamN9VgvoANl5cVpO7eo9lTEUUR+mnd9Z3z9XUURG1oVnOhBxMwSNIc0PaQQWkAhw8qOyCn4OxjiYob2H4NhklfHAeUOije8uaHNYS0HcmgTV+B2EyLtQCAgICAgICAgICDHcVtdw/lRajE0mM8uPmgWR2BPcmLelsPj1p3ldbWAmMVYqwdc7eNb/dz0/wB3Q4q2Trfdr2ODwCCCCLBG4IPQg+SxpiYnKXbpQCDOccexg/m4v1qm/wAWO+Gtoflbny6/JoyrmSII87O1cxpaS2+fmumhzC0sBHUmzfl3Pggr+LNUm0bEkmxsd+ZM0tqFt8zg5wBNNBJoG6ASBY4MzsiKN72GJ7o2OdGTZic4AuYSNiQTX9IKfjHAztQijbp2QzElEzXPc5vMHRi+ZtUd+hra6qwpgX6gfCaQR5Mui5rGuke3lsAU3vED2ju7YB5iLuvDcIOTjvmc7tHjs+0Y+MMDmPaGU6nvDu9bh0oCtiDvYSGMbEDQDRZcaFCybcfiSSbQZjVeMRzmDT4nahk94Ex748DgP97NdD4A3tWxq9axoudX2uKq9nR28ar9tP8AP8OJr5o2vLG4PdqbhLq8ozJASWQNHLhwWBYDOrzt1d/i913XpSmzT7PBU6kc9U7a5+vN3R9zUz21NcBy7DYf9ljb3b6gICAgICAgICAgICAgICAg8cvGZmRvjkAdG9rmOaejmuFEf4K7t3KrdcV0zlMTnH0N7K8DzSaU+XTZyXOxqdjPPWfFd6hs9Sw901QGwHRa2lKaL9NONtxsr48dWvn+++HFGz3ZbBYzsQZzjj2MH83F+tU3+LHfDW0Pytz5dfk0ZVzJEEfJuMh4Ej+UcvI0inB7mguIcQO7V9bq6u6QfDqEQ7QmRgETg2QlwAiJAIDr6WHNPvtBydTgHJ+dD+Z7Pvt/N3rub97cgbeaD7JnBthrZZCHtYQ1vQuNE26m8o3JN9B4kgEOpO1cXBvIxtDlebcSdrtm3v8A1eXwQcnBbIQZC6XutFONssUebsxTea2g3W3hVoJSCk13ijH0Y9m4mbJdszGjHPPIa5gOUdBW9mhS92F0fexEa8RlRG+qdlMfXn7oczVEKZuj5vFW+oOOHiG/9iid35GltVNO3ejZ7g2817ZxWFwWzDRr19eqNkT/ANaZ85+jnKat/wBmp03TYdKjEWPGyGMdGtFC/M+Z953WTev3L9evdqmZ6ZdxERuS1UkQEBAQEBAQEBAQEBAQEBAQEBBleOtOdyxZ0A5srBLpWt6dtERU8VjzbZBo7j3la2i79OdWFuT7l3ZPZP6Z+/d4OK4545l/pWoR6tBHPEbjlYHt86PgfeOn9LPv2K7F2q1XvicpdROcZpapSznHHsYP5uL9apv8WO+Gtoflbny6/JoyrmSICBaBaAgIIGs6zj6HH2uVKyGO6Bd1caumtG5Ox2AXow2FvYmvUs0zVP8Au/o+qJmI3s2M7UOKSRjsOm4Rqsl9HKmad7jh/RfTmd4GxvsNP2ODwW27PtbnVjixPbPP3R3T28Z1VbtkLvQOG8fQQexbcrq7SZ555pjVEukdv/Qob9F4MXj72Jn352RupjZTHdH+y6ppiNy4XjdCAgICAgICAgICAgICAgICAgICAgIMXowHCuoPw+mLmF+Ri0KbFKN54evTo4dK6eS28TnjcJGI/Xbypr7Y/TV/Eq492rLpbRYixnOOPYwfzcX61Tf4sd8NbQ/K3Pl1+TRlXMkQEBAQcSyNhaXPIa0Cy4mgB5klTTTNU5RGcjIzcVza5bNHiE1GnZUwLMVl2O7+p7tj0FD39Fs06NtYb3sdVq9FFO2ue/miO9xrzPFStJ4Oix5hk5b3Z2bQ/Nk9SI3dRReqwX08R57lU4jSlyq37CzHs7fRG+f3TvntIojPOdstOst2ICAgICAgICAgICAgICAgICAgICAgICCk4v0U65iuZGQzIYRLjyeMUzN2EO8LIonyK92j8XGGvRVVtpnZVHTTO9zVGcHCGuen8Vsjm8k7HGGeOq7OeOhI2rNC9xvdEJpHCcFvzRE50ztpnppncU1Zwj8cexg/m4v1rLv8WO+Gxoflbny6/JoyrmSICAgzOrcYxY8xxsVj87Nr2UfqRG+W5ZfVYAeviPLdamH0Xcqt+2vTFu30zvn9sb57HE1xnlG2UOHhSfXKfrMrZqNtxYSWYrN7t36nu2HU0N+vVXVaStYb3cDTq9NdWU1z3c0R3bzUmeM18UTYGhrAGtaKDQKa0DoABsAsaqqapzqnOXbtQCAgICAgICAgICAgICAgICAgICAgICAgICDF6r/8W1FuVYZg5fLBkgDuxZG/YzGv+b1Cenn1Fbdj/m4ObG+5b209tPPT9N8R9ufOufdqz5pWPHHsYP5uL9a+ev8AFjvhtaH5W58uvyaMq5kiCm4g4lx9AA7VxdK7ZkLBzTSn/TGN/wC+i9uEwF7FT7kbI31TspjvlzVVEKU4OocUEHIedNwjYOMwg5UzelSS/ovyb4GjvuPb7bB4KMrce1udaeLE9kc+XTPf385VVb9kNJo2jY+hx9lixMhjuyG9XHpbnHcnbqSs3E4q9ia9e9VrT/u7odxERuT150iAgICAgICAgICAgICDwny48Ysa97WOkdyRgmjI6i7laPE0Cf6Qe6AgICAgICAgICAgICCFrGmR6zBJBMOaORpafMeRB8waP9K7DYivD3abtudsImM4ylghqEjsaPEynXmYmfixvJoGWIvuGUAeBbQ+I33Xo03YoiaMRZj+ncmJjsnnp+k+jU0JP9S5E7/Z1+T9A1PUYdKjMuRIyGMdXONC/IeZ9w3K81mxcv16lqmZnohlzMRG1lBrObxaCNPa7BxSf/uzMt8rfOGE+BsEPO1eR6a/BcLgZzxM+0r6lM7I/dV2dEeTjOat2xdaHwvj6M7tADNku3fkynnnkNVfMegrahQpeHFaRvYiNSZyojdTGymPpz98uopiF2vC6EBAQEBAQEBAQEBAQEBBQ8WTzQMiOJzOy+1HZQ79nPt+Y2XwEYbbuexRDet8rpgUGrZcRbpMrnPlf+OD3SPYe0YDFM2XmAHcYHuYK2aNvAWiW9UIEBAQEBAQEBAQEBAQEGK494Ul1OSHLwuz/GQuZbXmo52NdzNDq8WnfqNifctPCYmxNmrDYrObczExNOWtTVHRnsymNkrsPers3JrtzETMTE555ZTHZt7v8KnA4e1DtjPnY7NRnu2drkNEEFdOzg5S0H37/wBGyeMRpe9q+ywtuLdHZPvT+6r+Htpwej99V+Zn9nq1A1HUh/wUPzI+1ZOtd6vi74No749X4ep6R1L9lD8yPtTWu9XxODaO+PV+HqekdS/ZQ/Mj7U1rvV8Tg2jvj1fh6npHUv2UPzI+1Na71fE4No749X4ep6R1L9lD8yPtTWu9XxODaO+PV+HqekdS/ZQ/Mj7U1rvV8Tg2jvj1fh6npHUv2UPzI+1Na71fE4No749X4ep6R1L9lD8yPtTWu9XxODaO+PV+HqekdS/ZQ/Mj7U1rvV8Tg2jvj1fh6npHUv2UPzI+1Na71fE4No749X4ep6R1L9lD8yPtTWu9XxODaO+PV+HqekdS/ZQ/Mj7U1rvV8Tg2jvj1fh6npHUv2UPzI+1Na71fE4No749X4ep6R1L9lD8yPtTWu9XxODaO+PV+HqekdS/ZQ/Mj7U1rvV8Tg2jvj1fh6npHUv2UPzI+1Na71fE4No749X4ep6R1L9lD8yPtTWu9XxODaO+PV+HqektS/ZQ/Mj7U1rvV8Tg2jvj1fh6vvpLU/wBlD8yPtTWu9XxOD6O+PV+Hq9OHs7PygPxeNFDsbcJN+pG0ferb/Upt1XJ40ZOMdYwNuZ4Pdmrsy/nZ5L5WswQEBAQEBAQEBAQEBAQEBAQEBAQEBAQEBAQEBAQEBAQEBAQEB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IHEBMTEBQREBAUEhMTFRQYFyAYExAVFBkXFhQXGhUYISkgIhooIBcYIj0hLSkuLi4yFys1ODMsNygtMCsBCgoKDg0OGhAQGjAkICQsLDQsLCwuLC0sLCwrNywtMC8sLSwwLDYsLCwtNCwvLCwsLC0tLDcvNzIsLDYuLSwsLP/AABEIALgBEQMBEQACEQEDEQH/xAAbAAEAAwEBAQEAAAAAAAAAAAAABAUGAgMBB//EAD4QAAEEAQIDBAgGAQEHBQAAAAEAAgMRBAUhBhIxEyJBURUyM2FxlLLSFCNCVHSBkWIkQ0RSobHRBxYmNHL/xAAaAQEAAwEBAQAAAAAAAAAAAAAAAQMFAgQG/8QAOhEBAAECAgQLBwMEAwEAAAAAAAECAwQRBRIhMRQyM0FRUmFxobHhEyJTc4GRkkJywSOC0fAkYtJD/9oADAMBAAIRAxEAPwD9sVaBAQEBAQEBAQEBBHzcxmE0OeQA57IxZAtz3Bo6/G/6UVVRG9bas13ZmKY3RM/SIzSFKoQEBAQEBAQEBAQEBAQEBAQEBAQEBAQEBAQEBAQEBAQEBBlv/UKF00EAa90Z/GY4sAHdzqB38jv/AEvPiImaY288NvQddNN65rU5+5V5fzuX+pagzTWh0vMGOkZHzBpIYXnlBcR6rbItx2F7r0MRQ8R67kR4kuRgfhzHCyV7pJg8tm7KqZE1pbYdvUlkW0AB3NYnJLSY7zKxriOUlrSW+LSRZH9KEPRAQEBAQEBAQEBAQEBAQEBAQEBAQEBAQUXE2oZmJytwooJXckksjpnPZGxkZZ3QWNNvcHOqyK5boqRZ6XnN1OCGdlhk0Ucrb68sjQ9t++ioEpAQEBAQEGc449jB/NxfrVN/ix3w1tD8rc+XX5LTW9O9LRGFzyyKTuzADvSxEEPjDr7vN0LtzRNUSHC5kqLI4UndDBDHltZDjvcY43Y4e0xtoYzH3IObsgNiepa0kW21OaWpiaWNAJ5iAAXdOYgbmveoQ7QEBAQEBAQEBAQEBAQEBAQEBAQEBBSw8Qx/jn4UtRz8olhs7ZERG5aSPXBDgW/6bHiB7qsDXwaMTRtpzyq/6z29kxllP06M+dbbktcqN0rHNY8xOIoPADiz3gO2v4heF0zejQ5UbsmCcw9ucaLkyGlx7cgSRiV0ZosIplgON9QQpSttB0x+lxkSTPyHvIc4kBrGENazliYPUjAaAG2el2SSTCFmgICAgICDOccexg/m4v1qm/xY74a2h+VufLr8mjKuZIgICAgICAgICAgICAgICAgICAgICAgIMpx1oz5WszcQf7did9lXc8TbdJAQ3dwcLodb2FWVr6LxVNMzhr0/07myeyZ3Vbd2XP47nFcc8b4Xmh6rHrePFkRX2crA4A9Wnxaa8QbH9LPxWHrw16q1Xvpn/Z+rqJzjN9xdLjxp5ZwZHSy8oJc8uDGtFBkbTsxt7kDqTv0FUJTkBAQEBAQEGc449jB/NxfrVN/ix3w1tD8rc+XX5NGVcyRAQEBAQEBAQEBAQEBAQEBAQEBAQEBAQEGN08HhfUnQE1hZxMmOK7sOQN5YhWzQ6+YDpsa8b2r2WNwcXY5S3sq6Zp5p7ct08/Srj3asuaWyWKsEBAQEBAQEGc449jB/NxfrVN/ix3w1tD8rc+XX5NGVcyRAQEBAQEBAQEBAQEBAQEBAQEBAQEBAQEFNxXoY1/GdFfJK0iSGQbGKZm8btvf/AN17cBi5wt6K98bqo6aZ3w5qpzhzwhrJ1nGBlHLkxEw5LPGOZmzum1HZwI2pynSGFjD3sqNtFW2memmd323TmU1Zwu14XQgICAgICDOccexg/m4v1qm/xY74a2h+VufLr8mjKuZIgICAgICAgICAgICCNlZ8eICXu6FoLWgvfbvVHIwF1n4IPhyXku5YpDQaWklrWyXVgd7mBFnq0dEHLJJyI7jhBIHajtXHsztzBn5ffrfc8t+5B8lnniEh7FsnLZjayXvy1e1SNa1pqv1EWevigkQTtnuurXFrgerXCjRHwIPkQQRYIQeqAgICAgICAgxWuVwnntzmgjFy3MgzT+mJ42gnPgB1aT038zvuYXPHYWcNPHt5zb7Y/VT29Mf4hXPuzn0720G6w1j6gICAgICDOccexg/m4v1qm/xY74a2h+VufLr8mjKuZIgICAgICAgICDiaVsDS57msaOriaA/soITs2TI5xBHu0tAkltkT7vmLKBc7loHoGnmFO60HscQyF3aPe9peHNaDyBgAA5bZRcLs7k7nwoIKjh2bNOTmMyceDHxWy3jPjI5pw4uLnvAPrHYk0NyevVSNCoEPVtUh0aJ02TI2GFtW93QWaA23JvwQSMeduSxr43Nex7Wva5ptr2uFtcCOoIINoPGG+3k3byckWwrmElyc/NW/q9nV+SCUgICAgICAgIIuqafHqsMkMw5opGFjh7j4jyI6g+BCtsXq7Fym5ROUxOcImM4yUHA2dIxsuFkX2+E4Rhx/3+PX5EvxIFH4fEDR0pZomacTa4tzbl0Vfqj/AA5onmnmalZLsQEBAQEGc449jB/NxfrVN/ix3w1tD8rc+XX5NGVcyRAQEBAQEBBy5wYCSQANyTsABud0EMZL8wfkU1jomvZO4czSXHYCKw47b2SOoq96DvGwGwuLy58kjg0Fz3EjugDus9Vu4vugblBLQEFVoXEWLxB2v4WQS9jIYpNiOVw//QFjruNjSC1QRNV0yHV4nQ5EbJonVbHCwaNg/G0Ho1rMGMNY0NjY0NaxjdmtaA1rWtb4dBQQdwtIFuADjRdRJANAbE+G3kEHogICAgICAgICDIcdY79OdFqcDQ6XEaWzM6GfFcbkbzf6d3jr4/3s6LrpuxVgrk5RXxZ6K+afrucV7PejmanEyG5kbJIzzMexr2nwc1wsH/BWTcoqt1zRVvicp74d73suAQEBAQZzjj2MH83F+tU3+LHfDW0Pytz5dfk0ZVzJEBAQEBAQRHZoeXNh5ZXskYyQBwHY8wDjzHfcNIPLVnmHQGwBmEHOa+U9q9j3PjJAAiLm8h5QP9JcLNmnEXRKCWgoNRx9QfqGM+CWFunNY4ZERb+a9/eog0dvV6EVRu1Iv1AII2Fp8OBz9jHHF2jzI/kaG9o93Vzq6uPmgkoCCO1hmdbwWhrncrbBDq2D3V/dC/EE7+qEhAQEBAQEBAQEBB8O6DGcKn/21lyabIfypC/JwTsB2ZJMsHxYd/GwSdqW3j/+ZYpxlMbYypud/NV9d3erp92dX7NosRYICAgIM5xx7GD+bi/Wqb/FjvhraH5W58uvyaMq5kiAgICD4TXXboP87BBCLX5pBP5cBa62U5sznWOU8wcOQUD3as82/LRBCdVICAgIPOaTsmudTncrSeVotzqF0B5lBT8Ha+7iTFE78eXEcXvb2cnXumg4EgWD8BuCPC1Mi8UDiWVsLS55DWjqSaA/soPAxHKPftsdkdmaIkFinO292wB6detAJSAg5a4PAI3BFg+BB6KZjKcpHSgEBAQEBAQEBBneNdDfrEDX45DM3HcJceTxa4UXMvryuAoj4X0WjozGU4e7NNzbbqjKqOzp743ua6c42b07hrW4+IcaPIisB4Ic0+tG9pp7CPMH/pR8VRjcJXhb1Vqvm5+mOaU01a0ZrReVIgICDOccexg/m4v1qm/xY74a2h+VufLr8mjKuZIgICDynmEI83HZrRXM81dCyN9j/hBwMbndzycrnAgsFAiI0QeUkXZt3e2sGkEhBQ4HDQw9RyM3t8h5njbH2Dnfkx8vLuB593by5neakXygUXGHDY4ogbCZ58bllZLzxOpzuWxyn3b37iAfBTAvGjlAG5oVZ6n4qB9QEHjkZDYKB3e7m5GAjmkLWlxAuh0HUkD3oPGHHdkAOyAwnuOEVBzIXtsgtcWgl2473u2rxCYgoNe4sg0h4haHZOY6uTGiFyO5jQLj0aPGz5LQwmjbt+n2k+7RG+qd306fo5qriNim0/S9W1bI586YYuJQcMaB9SE8xLWOlaARVCyDuDXnXtvYjR9i1q4ejXr61UbO+ImZ+mcbN/Q5iKpna23OCS2xzAAkXuAbANeWx/wsJY6QEBAQEBAQEBAQYuRw4R1EEnlwdQkDaraDNNUdhs2QD/IJ2C26Y4fhMo5S1H3o/wA0+Svi1dk+baLEWCAgIM5xx7GD+bi/Wqb/ABY74a2h+VufLr8mjKuZIgIPHJm7FpIHM7o1vi93gB/58Budgg8Q1mFzSSvAJdu97gBHzcoDGuNU22t28Tv1KCYgz8XFUcupv04RzCVkAmMhb+UWnl6Hr+qr6WCOoU5DQKBF1LUYdKjMuRIyGIEAveeVoJNAWUEhjg8AggggEEbgg9CD5IPpQUPCOp5moQSP1HGbgyNleA3nDgYwAQ4mz7xfjy30UyLB2U7NDm45AHK0tyCA6I83/IAe+QPH1dxudwIErHhGOCAXutz3W5xcbe4uIs9Gi6DegAAGwQQde17H4ei7XKkbEzwHVzzsKawbk7j4eNL04TB3sVXqWac58I755kVVRG2Wd59R4ssAO0vAP6v+OnAcOg6RAi+tn4grSywWB3/1bnR/84/9ZfZx71XZHi0OhaBj6Cwtx2BpcSXyHvSykkkl8h3Js+KzsVjb2Kqzu1d0c0d0czuKYjc9NX1iHRmtdkO5GOe1nNR5Wl7g0FzujW24bkgf3QXlSzmuP/AGLVAHtlY5uPPC1xd+IhdJ2QjY0VzSNeedu1kkt/UCJS1+PMJ2hwDgHC6c0tcPi124KhD0QEBAQEBAQEBBXcQaQzXcaSCSwHjuuBoxvG7HgjxBo/0vThMTVhr1N2nm8Y54+sIqjOMlbwRrUmpwOiye7nYzuxyG1VuHqyCgBThTttt16dJ4Sizciu1yde2nu6PpOzaiic4272jWa6EBBnOOPYwfzcX61Tf4sd8NbQ/K3Pl1+TRlXMkQcudygnfYE7Ak7eQG5+CDxx4TZe7dx9WwAYmEN7lj3iybNk+QAAV3FXDONxXAIMtrnRtkbKOVxaQ9oIBse5zh/fnRU5i2ijELQ1oprQGgeQAodVA7QEFfruiY/EEJgy4xNC4tcWklu7TYIc0gg/AoJsMTYWta0BrWgNaBsGgCgAPKkEV2otc4ti/Pe2QRyBhaexJokvJNCgQeX1jewKDhmE7J5XZJDjyuaYmE/h+/1Dmn2m21uFeIa0oJeTkMxGF8rmxsaLc5xDWtA6kk7LqiiquqKaIzmeaBkZOJcriIuj0mMNj7wdmzNIhBFAdkzq89TZ228VsxgLGEiKsbVt+HTO3+6ebzV601cX7rLQ+EYNMlM8jpMvMdfNkSnmdueamN9VgvoANl5cVpO7eo9lTEUUR+mnd9Z3z9XUURG1oVnOhBxMwSNIc0PaQQWkAhw8qOyCn4OxjiYob2H4NhklfHAeUOije8uaHNYS0HcmgTV+B2EyLtQCAgICAgICAgICDHcVtdw/lRajE0mM8uPmgWR2BPcmLelsPj1p3ldbWAmMVYqwdc7eNb/dz0/wB3Q4q2Trfdr2ODwCCCCLBG4IPQg+SxpiYnKXbpQCDOccexg/m4v1qm/wAWO+Gtoflbny6/JoyrmSII87O1cxpaS2+fmumhzC0sBHUmzfl3Pggr+LNUm0bEkmxsd+ZM0tqFt8zg5wBNNBJoG6ASBY4MzsiKN72GJ7o2OdGTZic4AuYSNiQTX9IKfjHAztQijbp2QzElEzXPc5vMHRi+ZtUd+hra6qwpgX6gfCaQR5Mui5rGuke3lsAU3vED2ju7YB5iLuvDcIOTjvmc7tHjs+0Y+MMDmPaGU6nvDu9bh0oCtiDvYSGMbEDQDRZcaFCybcfiSSbQZjVeMRzmDT4nahk94Ex748DgP97NdD4A3tWxq9axoudX2uKq9nR28ar9tP8AP8OJr5o2vLG4PdqbhLq8ozJASWQNHLhwWBYDOrzt1d/i913XpSmzT7PBU6kc9U7a5+vN3R9zUz21NcBy7DYf9ljb3b6gICAgICAgICAgICAgICAg8cvGZmRvjkAdG9rmOaejmuFEf4K7t3KrdcV0zlMTnH0N7K8DzSaU+XTZyXOxqdjPPWfFd6hs9Sw901QGwHRa2lKaL9NONtxsr48dWvn+++HFGz3ZbBYzsQZzjj2MH83F+tU3+LHfDW0Pytz5dfk0ZVzJEEfJuMh4Ej+UcvI0inB7mguIcQO7V9bq6u6QfDqEQ7QmRgETg2QlwAiJAIDr6WHNPvtBydTgHJ+dD+Z7Pvt/N3rub97cgbeaD7JnBthrZZCHtYQ1vQuNE26m8o3JN9B4kgEOpO1cXBvIxtDlebcSdrtm3v8A1eXwQcnBbIQZC6XutFONssUebsxTea2g3W3hVoJSCk13ijH0Y9m4mbJdszGjHPPIa5gOUdBW9mhS92F0fexEa8RlRG+qdlMfXn7oczVEKZuj5vFW+oOOHiG/9iid35GltVNO3ejZ7g2817ZxWFwWzDRr19eqNkT/ANaZ85+jnKat/wBmp03TYdKjEWPGyGMdGtFC/M+Z953WTev3L9evdqmZ6ZdxERuS1UkQEBAQEBAQEBAQEBAQEBAQEBBleOtOdyxZ0A5srBLpWt6dtERU8VjzbZBo7j3la2i79OdWFuT7l3ZPZP6Z+/d4OK4545l/pWoR6tBHPEbjlYHt86PgfeOn9LPv2K7F2q1XvicpdROcZpapSznHHsYP5uL9apv8WO+Gtoflbny6/JoyrmSICBaBaAgIIGs6zj6HH2uVKyGO6Bd1caumtG5Ox2AXow2FvYmvUs0zVP8Au/o+qJmI3s2M7UOKSRjsOm4Rqsl9HKmad7jh/RfTmd4GxvsNP2ODwW27PtbnVjixPbPP3R3T28Z1VbtkLvQOG8fQQexbcrq7SZ555pjVEukdv/Qob9F4MXj72Jn352RupjZTHdH+y6ppiNy4XjdCAgICAgICAgICAgICAgICAgICAgIMXowHCuoPw+mLmF+Ri0KbFKN54evTo4dK6eS28TnjcJGI/Xbypr7Y/TV/Eq492rLpbRYixnOOPYwfzcX61Tf4sd8NbQ/K3Pl1+TRlXMkQEBAQcSyNhaXPIa0Cy4mgB5klTTTNU5RGcjIzcVza5bNHiE1GnZUwLMVl2O7+p7tj0FD39Fs06NtYb3sdVq9FFO2ue/miO9xrzPFStJ4Oix5hk5b3Z2bQ/Nk9SI3dRReqwX08R57lU4jSlyq37CzHs7fRG+f3TvntIojPOdstOst2ICAgICAgICAgICAgICAgICAgICAgICCk4v0U65iuZGQzIYRLjyeMUzN2EO8LIonyK92j8XGGvRVVtpnZVHTTO9zVGcHCGuen8Vsjm8k7HGGeOq7OeOhI2rNC9xvdEJpHCcFvzRE50ztpnppncU1Zwj8cexg/m4v1rLv8WO+Gxoflbny6/JoyrmSICAgzOrcYxY8xxsVj87Nr2UfqRG+W5ZfVYAeviPLdamH0Xcqt+2vTFu30zvn9sb57HE1xnlG2UOHhSfXKfrMrZqNtxYSWYrN7t36nu2HU0N+vVXVaStYb3cDTq9NdWU1z3c0R3bzUmeM18UTYGhrAGtaKDQKa0DoABsAsaqqapzqnOXbtQCAgICAgICAgICAgICAgICAgICAgICAgICDF6r/8W1FuVYZg5fLBkgDuxZG/YzGv+b1Cenn1Fbdj/m4ObG+5b209tPPT9N8R9ufOufdqz5pWPHHsYP5uL9a+ev8AFjvhtaH5W58uvyaMq5kiCm4g4lx9AA7VxdK7ZkLBzTSn/TGN/wC+i9uEwF7FT7kbI31TspjvlzVVEKU4OocUEHIedNwjYOMwg5UzelSS/ovyb4GjvuPb7bB4KMrce1udaeLE9kc+XTPf385VVb9kNJo2jY+hx9lixMhjuyG9XHpbnHcnbqSs3E4q9ia9e9VrT/u7odxERuT150iAgICAgICAgICAgICDwny48Ysa97WOkdyRgmjI6i7laPE0Cf6Qe6AgICAgICAgICAgICCFrGmR6zBJBMOaORpafMeRB8waP9K7DYivD3abtudsImM4ylghqEjsaPEynXmYmfixvJoGWIvuGUAeBbQ+I33Xo03YoiaMRZj+ncmJjsnnp+k+jU0JP9S5E7/Z1+T9A1PUYdKjMuRIyGMdXONC/IeZ9w3K81mxcv16lqmZnohlzMRG1lBrObxaCNPa7BxSf/uzMt8rfOGE+BsEPO1eR6a/BcLgZzxM+0r6lM7I/dV2dEeTjOat2xdaHwvj6M7tADNku3fkynnnkNVfMegrahQpeHFaRvYiNSZyojdTGymPpz98uopiF2vC6EBAQEBAQEBAQEBAQEBBQ8WTzQMiOJzOy+1HZQ79nPt+Y2XwEYbbuexRDet8rpgUGrZcRbpMrnPlf+OD3SPYe0YDFM2XmAHcYHuYK2aNvAWiW9UIEBAQEBAQEBAQEBAQEGK494Ul1OSHLwuz/GQuZbXmo52NdzNDq8WnfqNifctPCYmxNmrDYrObczExNOWtTVHRnsymNkrsPers3JrtzETMTE555ZTHZt7v8KnA4e1DtjPnY7NRnu2drkNEEFdOzg5S0H37/wBGyeMRpe9q+ywtuLdHZPvT+6r+Htpwej99V+Zn9nq1A1HUh/wUPzI+1ZOtd6vi74No749X4ep6R1L9lD8yPtTWu9XxODaO+PV+HqekdS/ZQ/Mj7U1rvV8Tg2jvj1fh6npHUv2UPzI+1Na71fE4No749X4ep6R1L9lD8yPtTWu9XxODaO+PV+HqekdS/ZQ/Mj7U1rvV8Tg2jvj1fh6npHUv2UPzI+1Na71fE4No749X4ep6R1L9lD8yPtTWu9XxODaO+PV+HqekdS/ZQ/Mj7U1rvV8Tg2jvj1fh6npHUv2UPzI+1Na71fE4No749X4ep6R1L9lD8yPtTWu9XxODaO+PV+HqekdS/ZQ/Mj7U1rvV8Tg2jvj1fh6npHUv2UPzI+1Na71fE4No749X4ep6R1L9lD8yPtTWu9XxODaO+PV+HqekdS/ZQ/Mj7U1rvV8Tg2jvj1fh6npHUv2UPzI+1Na71fE4No749X4ep6R1L9lD8yPtTWu9XxODaO+PV+HqektS/ZQ/Mj7U1rvV8Tg2jvj1fh6vvpLU/wBlD8yPtTWu9XxOD6O+PV+Hq9OHs7PygPxeNFDsbcJN+pG0ferb/Upt1XJ40ZOMdYwNuZ4Pdmrsy/nZ5L5WswQEBAQEBAQEBAQEBAQEBAQEBAQEBAQEBAQEBAQEBAQEBAQEB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142" y="3789041"/>
            <a:ext cx="3600400" cy="24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a:xfrm>
            <a:off x="6023992" y="3501008"/>
            <a:ext cx="3577208" cy="312534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nSpc>
                <a:spcPct val="90000"/>
              </a:lnSpc>
              <a:buFont typeface="Wingdings" panose="05000000000000000000" pitchFamily="2" charset="2"/>
              <a:buChar char="Ø"/>
            </a:pPr>
            <a:r>
              <a:rPr lang="en-US" altLang="en-US" dirty="0"/>
              <a:t>Does not change the percentage of total variance accounted for, </a:t>
            </a:r>
            <a:endParaRPr lang="en-GB" altLang="en-US" dirty="0"/>
          </a:p>
          <a:p>
            <a:pPr>
              <a:lnSpc>
                <a:spcPct val="90000"/>
              </a:lnSpc>
              <a:buFont typeface="Wingdings" panose="05000000000000000000" pitchFamily="2" charset="2"/>
              <a:buChar char="Ø"/>
            </a:pPr>
            <a:r>
              <a:rPr lang="en-US" altLang="en-US" dirty="0"/>
              <a:t>BUT</a:t>
            </a:r>
            <a:r>
              <a:rPr lang="el-GR" altLang="en-US" dirty="0"/>
              <a:t> </a:t>
            </a:r>
            <a:r>
              <a:rPr lang="en-US" altLang="en-US" dirty="0"/>
              <a:t>the percentage of variance accounted for by each factor, therefore the identity/nature of each factor as well</a:t>
            </a:r>
            <a:endParaRPr lang="en-GB" altLang="en-US" dirty="0"/>
          </a:p>
        </p:txBody>
      </p:sp>
      <p:pic>
        <p:nvPicPr>
          <p:cNvPr id="4" name="Εικόνα 3">
            <a:extLst>
              <a:ext uri="{FF2B5EF4-FFF2-40B4-BE49-F238E27FC236}">
                <a16:creationId xmlns:a16="http://schemas.microsoft.com/office/drawing/2014/main" id="{B8127DD5-B21C-32D6-5D7C-C91F22712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668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normAutofit/>
          </a:bodyPr>
          <a:lstStyle/>
          <a:p>
            <a:r>
              <a:rPr lang="en-US" altLang="en-US" sz="3800" dirty="0"/>
              <a:t>Usual Rotation Methods</a:t>
            </a:r>
            <a:endParaRPr lang="en-GB" altLang="en-US" sz="3800" dirty="0"/>
          </a:p>
        </p:txBody>
      </p:sp>
      <p:sp>
        <p:nvSpPr>
          <p:cNvPr id="184323" name="Rectangle 3"/>
          <p:cNvSpPr>
            <a:spLocks noGrp="1" noChangeArrowheads="1"/>
          </p:cNvSpPr>
          <p:nvPr>
            <p:ph type="body" idx="1"/>
          </p:nvPr>
        </p:nvSpPr>
        <p:spPr/>
        <p:txBody>
          <a:bodyPr>
            <a:normAutofit fontScale="85000" lnSpcReduction="20000"/>
          </a:bodyPr>
          <a:lstStyle/>
          <a:p>
            <a:pPr>
              <a:lnSpc>
                <a:spcPct val="90000"/>
              </a:lnSpc>
            </a:pPr>
            <a:r>
              <a:rPr lang="en-US" altLang="en-US" sz="2400" b="1" dirty="0"/>
              <a:t>No rotation</a:t>
            </a:r>
            <a:endParaRPr lang="el-GR" altLang="en-US" sz="2400" b="1" dirty="0"/>
          </a:p>
          <a:p>
            <a:pPr lvl="1">
              <a:lnSpc>
                <a:spcPct val="90000"/>
              </a:lnSpc>
            </a:pPr>
            <a:r>
              <a:rPr lang="en-US" altLang="en-US" sz="2100" dirty="0"/>
              <a:t>Even though </a:t>
            </a:r>
            <a:r>
              <a:rPr lang="en-GB" altLang="en-US" sz="2100" dirty="0"/>
              <a:t>default </a:t>
            </a:r>
            <a:r>
              <a:rPr lang="en-US" altLang="en-US" sz="2100" dirty="0"/>
              <a:t>option in</a:t>
            </a:r>
            <a:r>
              <a:rPr lang="en-GB" altLang="en-US" sz="2100" dirty="0"/>
              <a:t> SPSS, </a:t>
            </a:r>
            <a:r>
              <a:rPr lang="en-US" altLang="en-US" sz="2100" dirty="0"/>
              <a:t>rarely selected</a:t>
            </a:r>
            <a:r>
              <a:rPr lang="el-GR" altLang="en-US" sz="2100" dirty="0"/>
              <a:t>. </a:t>
            </a:r>
            <a:r>
              <a:rPr lang="en-US" altLang="en-US" sz="2100" dirty="0"/>
              <a:t>It is more or less always good to include a rotation</a:t>
            </a:r>
            <a:r>
              <a:rPr lang="el-GR" altLang="en-US" sz="2100" dirty="0"/>
              <a:t>.</a:t>
            </a:r>
          </a:p>
          <a:p>
            <a:pPr marL="365760" lvl="1" indent="0">
              <a:buNone/>
            </a:pPr>
            <a:r>
              <a:rPr lang="en-GB" altLang="en-US" sz="2100" dirty="0"/>
              <a:t> </a:t>
            </a:r>
          </a:p>
          <a:p>
            <a:pPr>
              <a:lnSpc>
                <a:spcPct val="90000"/>
              </a:lnSpc>
            </a:pPr>
            <a:r>
              <a:rPr lang="en-GB" altLang="en-US" sz="2400" b="1" dirty="0" err="1"/>
              <a:t>Varimax</a:t>
            </a:r>
            <a:r>
              <a:rPr lang="en-GB" altLang="en-US" sz="2400" b="1" dirty="0"/>
              <a:t> </a:t>
            </a:r>
            <a:r>
              <a:rPr lang="en-US" altLang="en-US" b="1" dirty="0"/>
              <a:t>rotation</a:t>
            </a:r>
            <a:endParaRPr lang="el-GR" altLang="en-US" sz="2400" b="1" dirty="0"/>
          </a:p>
          <a:p>
            <a:pPr lvl="1">
              <a:lnSpc>
                <a:spcPct val="90000"/>
              </a:lnSpc>
            </a:pPr>
            <a:r>
              <a:rPr lang="en-US" altLang="en-US" sz="2100" dirty="0"/>
              <a:t>Simplifies PCs</a:t>
            </a:r>
            <a:r>
              <a:rPr lang="el-GR" altLang="en-US" sz="2100" dirty="0"/>
              <a:t>, </a:t>
            </a:r>
            <a:r>
              <a:rPr lang="en-US" altLang="en-US" sz="2100" dirty="0"/>
              <a:t>maximizes </a:t>
            </a:r>
            <a:r>
              <a:rPr lang="en-GB" altLang="en-US" sz="2100" dirty="0"/>
              <a:t>loadings. </a:t>
            </a:r>
            <a:endParaRPr lang="el-GR" altLang="en-US" sz="2100" dirty="0"/>
          </a:p>
          <a:p>
            <a:pPr lvl="1">
              <a:lnSpc>
                <a:spcPct val="90000"/>
              </a:lnSpc>
            </a:pPr>
            <a:r>
              <a:rPr lang="en-US" altLang="en-US" dirty="0"/>
              <a:t>The most usual choice</a:t>
            </a:r>
            <a:r>
              <a:rPr lang="en-GB" altLang="en-US" sz="2100" dirty="0"/>
              <a:t>.</a:t>
            </a:r>
          </a:p>
          <a:p>
            <a:pPr>
              <a:lnSpc>
                <a:spcPct val="90000"/>
              </a:lnSpc>
            </a:pPr>
            <a:r>
              <a:rPr lang="en-GB" altLang="en-US" sz="2400" b="1" dirty="0" err="1"/>
              <a:t>Quartimax</a:t>
            </a:r>
            <a:r>
              <a:rPr lang="en-GB" altLang="en-US" sz="2400" b="1" dirty="0"/>
              <a:t> </a:t>
            </a:r>
            <a:r>
              <a:rPr lang="en-US" altLang="en-US" b="1" dirty="0"/>
              <a:t>rotation</a:t>
            </a:r>
            <a:endParaRPr lang="el-GR" altLang="en-US" sz="2400" b="1" dirty="0"/>
          </a:p>
          <a:p>
            <a:pPr lvl="1">
              <a:lnSpc>
                <a:spcPct val="90000"/>
              </a:lnSpc>
            </a:pPr>
            <a:r>
              <a:rPr lang="en-US" altLang="en-US" dirty="0"/>
              <a:t>Simplifies PCs</a:t>
            </a:r>
            <a:r>
              <a:rPr lang="el-GR" altLang="en-US" dirty="0"/>
              <a:t>,</a:t>
            </a:r>
            <a:r>
              <a:rPr lang="en-US" altLang="en-US" dirty="0"/>
              <a:t> minimizes the number of PCs needed to summarize each factor</a:t>
            </a:r>
            <a:r>
              <a:rPr lang="en-GB" altLang="en-US" sz="2100" dirty="0"/>
              <a:t>. </a:t>
            </a:r>
          </a:p>
          <a:p>
            <a:pPr>
              <a:lnSpc>
                <a:spcPct val="90000"/>
              </a:lnSpc>
            </a:pPr>
            <a:r>
              <a:rPr lang="en-GB" altLang="en-US" sz="2400" b="1" dirty="0" err="1"/>
              <a:t>Equimax</a:t>
            </a:r>
            <a:r>
              <a:rPr lang="en-GB" altLang="en-US" sz="2400" b="1" dirty="0"/>
              <a:t> </a:t>
            </a:r>
            <a:r>
              <a:rPr lang="en-US" altLang="en-US" b="1" dirty="0"/>
              <a:t>rotation</a:t>
            </a:r>
            <a:endParaRPr lang="el-GR" altLang="en-US" sz="2400" b="1" dirty="0"/>
          </a:p>
          <a:p>
            <a:pPr lvl="1">
              <a:lnSpc>
                <a:spcPct val="90000"/>
              </a:lnSpc>
            </a:pPr>
            <a:r>
              <a:rPr lang="en-US" altLang="en-US" dirty="0"/>
              <a:t>Balanced intermediate of</a:t>
            </a:r>
            <a:r>
              <a:rPr lang="el-GR" altLang="en-US" sz="2100" dirty="0"/>
              <a:t> </a:t>
            </a:r>
            <a:r>
              <a:rPr lang="en-GB" altLang="en-US" sz="2100" dirty="0" err="1"/>
              <a:t>Varimax</a:t>
            </a:r>
            <a:r>
              <a:rPr lang="en-GB" altLang="en-US" sz="2100" dirty="0"/>
              <a:t> </a:t>
            </a:r>
            <a:r>
              <a:rPr lang="en-US" altLang="en-US" sz="2100" dirty="0"/>
              <a:t>and</a:t>
            </a:r>
            <a:r>
              <a:rPr lang="en-GB" altLang="en-US" sz="2100" dirty="0"/>
              <a:t> </a:t>
            </a:r>
            <a:r>
              <a:rPr lang="en-GB" altLang="en-US" sz="2100" dirty="0" err="1"/>
              <a:t>Quartimax</a:t>
            </a:r>
            <a:r>
              <a:rPr lang="en-GB" altLang="en-US" sz="2100" dirty="0"/>
              <a:t>. </a:t>
            </a:r>
            <a:endParaRPr lang="el-GR" altLang="en-US" sz="2100" dirty="0"/>
          </a:p>
          <a:p>
            <a:pPr lvl="1">
              <a:lnSpc>
                <a:spcPct val="90000"/>
              </a:lnSpc>
            </a:pPr>
            <a:endParaRPr lang="el-GR" altLang="en-US" dirty="0"/>
          </a:p>
          <a:p>
            <a:pPr marL="274320" lvl="1">
              <a:spcBef>
                <a:spcPts val="600"/>
              </a:spcBef>
              <a:buSzPct val="70000"/>
              <a:buFont typeface="Wingdings"/>
              <a:buChar char=""/>
            </a:pPr>
            <a:r>
              <a:rPr lang="en-US" altLang="en-US" dirty="0"/>
              <a:t>Non orthogonal rotations</a:t>
            </a:r>
            <a:r>
              <a:rPr lang="el-GR" altLang="en-US" dirty="0"/>
              <a:t>… (</a:t>
            </a:r>
            <a:r>
              <a:rPr lang="en-US" altLang="en-US" dirty="0"/>
              <a:t>e</a:t>
            </a:r>
            <a:r>
              <a:rPr lang="el-GR" altLang="en-US" dirty="0"/>
              <a:t>.</a:t>
            </a:r>
            <a:r>
              <a:rPr lang="en-US" altLang="en-US" dirty="0"/>
              <a:t>g</a:t>
            </a:r>
            <a:r>
              <a:rPr lang="el-GR" altLang="en-US" dirty="0"/>
              <a:t>. </a:t>
            </a:r>
            <a:r>
              <a:rPr lang="en-GB" altLang="en-US" dirty="0"/>
              <a:t>“Direct </a:t>
            </a:r>
            <a:r>
              <a:rPr lang="en-GB" altLang="en-US" dirty="0" err="1"/>
              <a:t>Oblimin</a:t>
            </a:r>
            <a:r>
              <a:rPr lang="en-GB" altLang="en-US" dirty="0"/>
              <a:t>”</a:t>
            </a:r>
            <a:r>
              <a:rPr lang="el-GR" altLang="en-US" dirty="0"/>
              <a:t>, </a:t>
            </a:r>
            <a:r>
              <a:rPr lang="en-US" altLang="en-US" dirty="0"/>
              <a:t>“</a:t>
            </a:r>
            <a:r>
              <a:rPr lang="en-US" altLang="en-US" dirty="0" err="1"/>
              <a:t>Promax</a:t>
            </a:r>
            <a:r>
              <a:rPr lang="en-US" altLang="en-US" dirty="0"/>
              <a:t>”</a:t>
            </a:r>
            <a:r>
              <a:rPr lang="el-GR" altLang="en-US" dirty="0"/>
              <a:t>)</a:t>
            </a:r>
            <a:endParaRPr lang="en-GB" altLang="en-US" dirty="0"/>
          </a:p>
          <a:p>
            <a:pPr marL="548640" lvl="2">
              <a:spcBef>
                <a:spcPts val="600"/>
              </a:spcBef>
              <a:buSzPct val="70000"/>
            </a:pPr>
            <a:r>
              <a:rPr lang="en-US" altLang="en-US" dirty="0"/>
              <a:t>More complicated</a:t>
            </a:r>
            <a:endParaRPr lang="el-GR" altLang="en-US" dirty="0"/>
          </a:p>
          <a:p>
            <a:pPr marL="548640" lvl="2">
              <a:spcBef>
                <a:spcPts val="600"/>
              </a:spcBef>
              <a:buSzPct val="70000"/>
            </a:pPr>
            <a:r>
              <a:rPr lang="en-US" altLang="en-US" dirty="0"/>
              <a:t>Pcs are not independent</a:t>
            </a:r>
            <a:r>
              <a:rPr lang="el-GR" altLang="en-US" dirty="0"/>
              <a:t>, </a:t>
            </a:r>
            <a:r>
              <a:rPr lang="en-US" altLang="en-US" dirty="0"/>
              <a:t>might be partially correlated</a:t>
            </a:r>
            <a:endParaRPr lang="en-GB" altLang="en-US" dirty="0"/>
          </a:p>
        </p:txBody>
      </p:sp>
      <p:pic>
        <p:nvPicPr>
          <p:cNvPr id="2" name="Εικόνα 1">
            <a:extLst>
              <a:ext uri="{FF2B5EF4-FFF2-40B4-BE49-F238E27FC236}">
                <a16:creationId xmlns:a16="http://schemas.microsoft.com/office/drawing/2014/main" id="{BF93C3DD-FBA7-5DB8-099B-A38C023A4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9245364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968" y="703922"/>
            <a:ext cx="7428400" cy="517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99656" y="1268761"/>
            <a:ext cx="568863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Example: </a:t>
            </a:r>
            <a:r>
              <a:rPr lang="en-US" sz="2400" dirty="0" err="1"/>
              <a:t>Unrotated</a:t>
            </a:r>
            <a:r>
              <a:rPr lang="en-US" sz="2400" dirty="0"/>
              <a:t> solution</a:t>
            </a:r>
          </a:p>
        </p:txBody>
      </p:sp>
      <p:pic>
        <p:nvPicPr>
          <p:cNvPr id="5" name="Εικόνα 4">
            <a:extLst>
              <a:ext uri="{FF2B5EF4-FFF2-40B4-BE49-F238E27FC236}">
                <a16:creationId xmlns:a16="http://schemas.microsoft.com/office/drawing/2014/main" id="{77A9B489-A5F4-246F-6E1D-06005D0C9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2980143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836712"/>
            <a:ext cx="7567277" cy="518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99656" y="1369368"/>
            <a:ext cx="568863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Example: Solution after Rotation</a:t>
            </a:r>
          </a:p>
        </p:txBody>
      </p:sp>
      <p:pic>
        <p:nvPicPr>
          <p:cNvPr id="4" name="Εικόνα 3">
            <a:extLst>
              <a:ext uri="{FF2B5EF4-FFF2-40B4-BE49-F238E27FC236}">
                <a16:creationId xmlns:a16="http://schemas.microsoft.com/office/drawing/2014/main" id="{E19B8FBE-0F7B-48B3-C535-5A1569016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18010513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en-US" dirty="0"/>
              <a:t>Rotations</a:t>
            </a:r>
            <a:r>
              <a:rPr lang="en-GB" altLang="en-US" dirty="0"/>
              <a:t>: </a:t>
            </a:r>
            <a:r>
              <a:rPr lang="en-US" altLang="en-US" dirty="0"/>
              <a:t>Main Points</a:t>
            </a:r>
            <a:endParaRPr lang="en-GB" altLang="en-US" dirty="0"/>
          </a:p>
        </p:txBody>
      </p:sp>
      <p:sp>
        <p:nvSpPr>
          <p:cNvPr id="186371" name="Rectangle 3"/>
          <p:cNvSpPr>
            <a:spLocks noGrp="1" noChangeArrowheads="1"/>
          </p:cNvSpPr>
          <p:nvPr>
            <p:ph type="body" idx="1"/>
          </p:nvPr>
        </p:nvSpPr>
        <p:spPr/>
        <p:txBody>
          <a:bodyPr>
            <a:normAutofit/>
          </a:bodyPr>
          <a:lstStyle/>
          <a:p>
            <a:r>
              <a:rPr lang="en-US" altLang="en-US" dirty="0"/>
              <a:t>No rotation needed with only one factor</a:t>
            </a:r>
            <a:endParaRPr lang="en-GB" altLang="en-US" dirty="0"/>
          </a:p>
          <a:p>
            <a:endParaRPr lang="el-GR" altLang="en-US" dirty="0"/>
          </a:p>
          <a:p>
            <a:r>
              <a:rPr lang="en-US" altLang="en-US" dirty="0"/>
              <a:t>Orthogonal rotations are all mathematically similar</a:t>
            </a:r>
            <a:r>
              <a:rPr lang="el-GR" altLang="en-US" dirty="0"/>
              <a:t>, </a:t>
            </a:r>
            <a:r>
              <a:rPr lang="en-US" altLang="en-US" dirty="0"/>
              <a:t>some create a result more easy to interpret</a:t>
            </a:r>
            <a:endParaRPr lang="el-GR" altLang="en-US" dirty="0"/>
          </a:p>
          <a:p>
            <a:endParaRPr lang="el-GR" altLang="en-US" dirty="0"/>
          </a:p>
          <a:p>
            <a:r>
              <a:rPr lang="en-US" altLang="en-US" dirty="0" err="1"/>
              <a:t>Varimax</a:t>
            </a:r>
            <a:r>
              <a:rPr lang="el-GR" altLang="en-US" dirty="0"/>
              <a:t>:</a:t>
            </a:r>
            <a:r>
              <a:rPr lang="en-US" altLang="en-US" dirty="0"/>
              <a:t> usually the best performing and easier to interpret</a:t>
            </a:r>
            <a:r>
              <a:rPr lang="el-GR" altLang="en-US" dirty="0"/>
              <a:t>, </a:t>
            </a:r>
            <a:r>
              <a:rPr lang="en-US" altLang="en-US" dirty="0"/>
              <a:t>therefore the most extensively used</a:t>
            </a:r>
            <a:endParaRPr lang="en-GB" altLang="en-US" dirty="0"/>
          </a:p>
          <a:p>
            <a:endParaRPr lang="en-GB" altLang="en-US" dirty="0"/>
          </a:p>
        </p:txBody>
      </p:sp>
      <p:pic>
        <p:nvPicPr>
          <p:cNvPr id="2" name="Εικόνα 1">
            <a:extLst>
              <a:ext uri="{FF2B5EF4-FFF2-40B4-BE49-F238E27FC236}">
                <a16:creationId xmlns:a16="http://schemas.microsoft.com/office/drawing/2014/main" id="{E4155697-EAFB-564B-4115-56B0F3459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7166442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a:t>Steps for</a:t>
            </a:r>
            <a:r>
              <a:rPr lang="el-GR" altLang="en-US" dirty="0"/>
              <a:t> </a:t>
            </a:r>
            <a:r>
              <a:rPr lang="en-US" altLang="en-US" dirty="0"/>
              <a:t>PC</a:t>
            </a:r>
            <a:r>
              <a:rPr lang="el-GR" altLang="en-US" dirty="0"/>
              <a:t>Α</a:t>
            </a:r>
            <a:endParaRPr lang="en-US" altLang="en-US" sz="4800" dirty="0"/>
          </a:p>
        </p:txBody>
      </p:sp>
      <p:sp>
        <p:nvSpPr>
          <p:cNvPr id="69637" name="Rectangle 5"/>
          <p:cNvSpPr>
            <a:spLocks noGrp="1" noChangeArrowheads="1"/>
          </p:cNvSpPr>
          <p:nvPr>
            <p:ph idx="1"/>
          </p:nvPr>
        </p:nvSpPr>
        <p:spPr/>
        <p:txBody>
          <a:bodyPr>
            <a:normAutofit fontScale="92500" lnSpcReduction="10000"/>
          </a:bodyPr>
          <a:lstStyle/>
          <a:p>
            <a:pPr marL="457200" indent="-457200">
              <a:buFont typeface="+mj-lt"/>
              <a:buAutoNum type="arabicPeriod"/>
            </a:pPr>
            <a:r>
              <a:rPr lang="en-US" altLang="en-US" sz="2000" b="1" dirty="0"/>
              <a:t>Compute Correlation Matrix</a:t>
            </a:r>
            <a:r>
              <a:rPr lang="en-US" altLang="en-US" sz="2000" dirty="0"/>
              <a:t>: Calculate correlations among variables.</a:t>
            </a:r>
          </a:p>
          <a:p>
            <a:pPr marL="457200" indent="-457200">
              <a:buFont typeface="+mj-lt"/>
              <a:buAutoNum type="arabicPeriod"/>
            </a:pPr>
            <a:r>
              <a:rPr lang="en-US" altLang="en-US" sz="2000" b="1" dirty="0"/>
              <a:t>Build Full Model</a:t>
            </a:r>
            <a:r>
              <a:rPr lang="en-US" altLang="en-US" sz="2000" dirty="0"/>
              <a:t>: Include all factors initially.</a:t>
            </a:r>
          </a:p>
          <a:p>
            <a:pPr marL="457200" indent="-457200">
              <a:buFont typeface="+mj-lt"/>
              <a:buAutoNum type="arabicPeriod"/>
            </a:pPr>
            <a:r>
              <a:rPr lang="en-US" altLang="en-US" sz="2000" b="1" dirty="0"/>
              <a:t>Decide on Retained Factors</a:t>
            </a:r>
            <a:r>
              <a:rPr lang="en-US" altLang="en-US" sz="2000" dirty="0"/>
              <a:t>: Determine how many factors to keep based on:</a:t>
            </a:r>
          </a:p>
          <a:p>
            <a:pPr lvl="2">
              <a:lnSpc>
                <a:spcPct val="90000"/>
              </a:lnSpc>
            </a:pPr>
            <a:r>
              <a:rPr lang="en-US" altLang="en-US" sz="1500" dirty="0"/>
              <a:t>Total Explained Variance</a:t>
            </a:r>
          </a:p>
          <a:p>
            <a:pPr lvl="2">
              <a:lnSpc>
                <a:spcPct val="90000"/>
              </a:lnSpc>
            </a:pPr>
            <a:r>
              <a:rPr lang="en-US" altLang="en-US" sz="1500" dirty="0"/>
              <a:t>Percentage of Variance Explained per Variable</a:t>
            </a:r>
          </a:p>
          <a:p>
            <a:pPr lvl="2">
              <a:lnSpc>
                <a:spcPct val="90000"/>
              </a:lnSpc>
            </a:pPr>
            <a:r>
              <a:rPr lang="en-US" altLang="en-US" sz="1500" dirty="0"/>
              <a:t>Interpretability</a:t>
            </a:r>
          </a:p>
          <a:p>
            <a:pPr lvl="2">
              <a:lnSpc>
                <a:spcPct val="90000"/>
              </a:lnSpc>
            </a:pPr>
            <a:r>
              <a:rPr lang="en-US" altLang="en-US" sz="1500" dirty="0"/>
              <a:t>Replicability</a:t>
            </a:r>
          </a:p>
          <a:p>
            <a:pPr marL="457200" indent="-457200">
              <a:buFont typeface="+mj-lt"/>
              <a:buAutoNum type="arabicPeriod"/>
            </a:pPr>
            <a:r>
              <a:rPr lang="en-US" altLang="en-US" sz="2000" b="1" dirty="0"/>
              <a:t>PCs “rotation” and naming </a:t>
            </a:r>
            <a:r>
              <a:rPr lang="el-GR" altLang="en-US" sz="2000" b="1" dirty="0"/>
              <a:t>(</a:t>
            </a:r>
            <a:r>
              <a:rPr lang="en-US" altLang="en-US" sz="2000" b="1" dirty="0"/>
              <a:t>interpretation</a:t>
            </a:r>
            <a:r>
              <a:rPr lang="el-GR" altLang="en-US" sz="2000" dirty="0"/>
              <a:t>) </a:t>
            </a:r>
            <a:r>
              <a:rPr lang="en-US" altLang="en-US" sz="2000" dirty="0"/>
              <a:t>(can be quite tricky sometimes</a:t>
            </a:r>
            <a:r>
              <a:rPr lang="el-GR" altLang="en-US" sz="2000" dirty="0"/>
              <a:t>)</a:t>
            </a:r>
            <a:endParaRPr lang="en-US" altLang="en-US" sz="2000" dirty="0"/>
          </a:p>
          <a:p>
            <a:pPr marL="457200" indent="-457200">
              <a:buFont typeface="+mj-lt"/>
              <a:buAutoNum type="arabicPeriod"/>
            </a:pPr>
            <a:r>
              <a:rPr lang="en-US" altLang="en-US" sz="2000" b="1" dirty="0"/>
              <a:t>Computing</a:t>
            </a:r>
            <a:r>
              <a:rPr lang="el-GR" altLang="en-US" sz="2000" b="1" dirty="0"/>
              <a:t> </a:t>
            </a:r>
            <a:r>
              <a:rPr lang="en-US" altLang="en-US" sz="2000" b="1" dirty="0"/>
              <a:t>“factor scores” </a:t>
            </a:r>
            <a:r>
              <a:rPr lang="el-GR" altLang="en-US" sz="2000" dirty="0"/>
              <a:t>(</a:t>
            </a:r>
            <a:r>
              <a:rPr lang="en-US" altLang="en-US" sz="2000" dirty="0"/>
              <a:t>replacing initial </a:t>
            </a:r>
            <a:r>
              <a:rPr lang="en-US" altLang="en-US" sz="2000" dirty="0" err="1"/>
              <a:t>datapoints</a:t>
            </a:r>
            <a:r>
              <a:rPr lang="en-US" altLang="en-US" sz="2000" dirty="0"/>
              <a:t> with the new </a:t>
            </a:r>
            <a:r>
              <a:rPr lang="en-US" altLang="en-US" sz="2000" dirty="0" err="1"/>
              <a:t>datapoins</a:t>
            </a:r>
            <a:r>
              <a:rPr lang="en-US" altLang="en-US" sz="2000" dirty="0"/>
              <a:t> of the reduced number of factors - PCs</a:t>
            </a:r>
            <a:r>
              <a:rPr lang="el-GR" altLang="en-US" sz="2000" dirty="0"/>
              <a:t>)</a:t>
            </a:r>
            <a:endParaRPr lang="en-US" altLang="en-US" sz="2000" dirty="0"/>
          </a:p>
          <a:p>
            <a:pPr marL="457200" indent="-457200">
              <a:buFont typeface="+mj-lt"/>
              <a:buAutoNum type="arabicPeriod"/>
            </a:pPr>
            <a:r>
              <a:rPr lang="en-US" altLang="en-US" sz="2000" b="1" dirty="0"/>
              <a:t>“Apply” the selected solution</a:t>
            </a:r>
            <a:r>
              <a:rPr lang="en-US" altLang="en-US" sz="2000" dirty="0"/>
              <a:t> </a:t>
            </a:r>
            <a:r>
              <a:rPr lang="el-GR" altLang="en-US" sz="2000" dirty="0"/>
              <a:t>(</a:t>
            </a:r>
            <a:r>
              <a:rPr lang="en-US" altLang="en-US" sz="2000" dirty="0"/>
              <a:t>number of PCs</a:t>
            </a:r>
            <a:r>
              <a:rPr lang="el-GR" altLang="en-US" sz="2000" dirty="0"/>
              <a:t>)</a:t>
            </a:r>
            <a:endParaRPr lang="en-US" altLang="en-US" sz="2000" dirty="0"/>
          </a:p>
          <a:p>
            <a:pPr lvl="1">
              <a:lnSpc>
                <a:spcPct val="90000"/>
              </a:lnSpc>
              <a:buFontTx/>
              <a:buChar char="•"/>
            </a:pPr>
            <a:r>
              <a:rPr lang="en-US" altLang="en-US" sz="1800" dirty="0"/>
              <a:t>Theoretical implications – understanding of the reduced dataset</a:t>
            </a:r>
          </a:p>
          <a:p>
            <a:pPr lvl="1">
              <a:lnSpc>
                <a:spcPct val="90000"/>
              </a:lnSpc>
              <a:buFontTx/>
              <a:buChar char="•"/>
            </a:pPr>
            <a:r>
              <a:rPr lang="en-US" altLang="en-US" sz="1800" dirty="0"/>
              <a:t>Statistical implications – we can use the new composite </a:t>
            </a:r>
            <a:r>
              <a:rPr lang="en-US" altLang="en-US" sz="1800"/>
              <a:t>principle component </a:t>
            </a:r>
            <a:r>
              <a:rPr lang="en-US" altLang="en-US" sz="1800" dirty="0"/>
              <a:t>scores in further statistical analyses</a:t>
            </a:r>
          </a:p>
        </p:txBody>
      </p:sp>
      <p:pic>
        <p:nvPicPr>
          <p:cNvPr id="2" name="Εικόνα 1">
            <a:extLst>
              <a:ext uri="{FF2B5EF4-FFF2-40B4-BE49-F238E27FC236}">
                <a16:creationId xmlns:a16="http://schemas.microsoft.com/office/drawing/2014/main" id="{175959EC-2C3B-D9D9-EF90-A30EF8490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4600798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dirty="0"/>
              <a:t>To Conclude…</a:t>
            </a:r>
            <a:endParaRPr lang="en-GB" altLang="en-US" dirty="0"/>
          </a:p>
        </p:txBody>
      </p:sp>
      <p:sp>
        <p:nvSpPr>
          <p:cNvPr id="212995" name="Rectangle 3"/>
          <p:cNvSpPr>
            <a:spLocks noGrp="1" noChangeArrowheads="1"/>
          </p:cNvSpPr>
          <p:nvPr>
            <p:ph type="body" idx="1"/>
          </p:nvPr>
        </p:nvSpPr>
        <p:spPr/>
        <p:txBody>
          <a:bodyPr/>
          <a:lstStyle/>
          <a:p>
            <a:endParaRPr lang="el-GR" altLang="en-US" dirty="0"/>
          </a:p>
          <a:p>
            <a:r>
              <a:rPr lang="en-US" altLang="en-US" dirty="0"/>
              <a:t>We often have more quantity and depth in our data than we can intuitively comprehend</a:t>
            </a:r>
            <a:endParaRPr lang="el-GR" altLang="en-US" dirty="0"/>
          </a:p>
          <a:p>
            <a:endParaRPr lang="en-GB" altLang="en-US" dirty="0"/>
          </a:p>
          <a:p>
            <a:r>
              <a:rPr lang="en-GB" altLang="en-US" dirty="0"/>
              <a:t>Both F</a:t>
            </a:r>
            <a:r>
              <a:rPr lang="el-GR" altLang="en-US" dirty="0"/>
              <a:t>Α </a:t>
            </a:r>
            <a:r>
              <a:rPr lang="en-US" altLang="en-US" dirty="0"/>
              <a:t>and PCA</a:t>
            </a:r>
            <a:r>
              <a:rPr lang="en-GB" altLang="en-US" dirty="0"/>
              <a:t> </a:t>
            </a:r>
            <a:r>
              <a:rPr lang="en-US" altLang="en-US" dirty="0"/>
              <a:t>summarize our data</a:t>
            </a:r>
            <a:endParaRPr lang="el-GR" altLang="en-US" dirty="0"/>
          </a:p>
          <a:p>
            <a:endParaRPr lang="en-GB" altLang="en-US" dirty="0"/>
          </a:p>
          <a:p>
            <a:r>
              <a:rPr lang="en-US" altLang="en-US" dirty="0"/>
              <a:t>This option proves invaluable, enhancing our understanding and enabling clearer insights.</a:t>
            </a:r>
          </a:p>
        </p:txBody>
      </p:sp>
      <p:pic>
        <p:nvPicPr>
          <p:cNvPr id="2" name="Εικόνα 1">
            <a:extLst>
              <a:ext uri="{FF2B5EF4-FFF2-40B4-BE49-F238E27FC236}">
                <a16:creationId xmlns:a16="http://schemas.microsoft.com/office/drawing/2014/main" id="{9328A68B-5463-878F-973E-347622312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4295639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dirty="0"/>
              <a:t>Statistics</a:t>
            </a:r>
            <a:endParaRPr lang="en-GB" dirty="0"/>
          </a:p>
        </p:txBody>
      </p:sp>
      <p:sp>
        <p:nvSpPr>
          <p:cNvPr id="3" name="Subtitle 2"/>
          <p:cNvSpPr>
            <a:spLocks noGrp="1"/>
          </p:cNvSpPr>
          <p:nvPr>
            <p:ph type="subTitle" idx="1"/>
          </p:nvPr>
        </p:nvSpPr>
        <p:spPr>
          <a:xfrm>
            <a:off x="3791744" y="4725144"/>
            <a:ext cx="6172200" cy="1371600"/>
          </a:xfrm>
        </p:spPr>
        <p:txBody>
          <a:bodyPr>
            <a:normAutofit/>
          </a:bodyPr>
          <a:lstStyle/>
          <a:p>
            <a:r>
              <a:rPr lang="en-US" dirty="0"/>
              <a:t>Factor Analysis (FA)</a:t>
            </a:r>
            <a:endParaRPr lang="en-GB"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1BB9284F-078E-2673-6F62-0FFD6CBFF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9508494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Factor Analysis </a:t>
            </a:r>
            <a:r>
              <a:rPr lang="el-GR" dirty="0"/>
              <a:t>(</a:t>
            </a:r>
            <a:r>
              <a:rPr lang="en-US" dirty="0"/>
              <a:t>FA)</a:t>
            </a:r>
            <a:r>
              <a:rPr lang="el-GR" dirty="0"/>
              <a:t> </a:t>
            </a:r>
            <a:r>
              <a:rPr lang="en-US" dirty="0"/>
              <a:t>&amp;</a:t>
            </a:r>
            <a:r>
              <a:rPr lang="el-GR" dirty="0"/>
              <a:t> </a:t>
            </a:r>
            <a:r>
              <a:rPr lang="en-US" dirty="0"/>
              <a:t>Principal Components </a:t>
            </a:r>
            <a:r>
              <a:rPr lang="en-US" dirty="0" err="1"/>
              <a:t>Analyis</a:t>
            </a:r>
            <a:r>
              <a:rPr lang="en-US" dirty="0"/>
              <a:t> (PCA)</a:t>
            </a:r>
            <a:endParaRPr lang="en-GB" dirty="0"/>
          </a:p>
        </p:txBody>
      </p:sp>
      <p:sp>
        <p:nvSpPr>
          <p:cNvPr id="3" name="Content Placeholder 2"/>
          <p:cNvSpPr>
            <a:spLocks noGrp="1"/>
          </p:cNvSpPr>
          <p:nvPr>
            <p:ph sz="quarter" idx="1"/>
          </p:nvPr>
        </p:nvSpPr>
        <p:spPr>
          <a:xfrm>
            <a:off x="1981200" y="1600200"/>
            <a:ext cx="7715200" cy="4873752"/>
          </a:xfrm>
        </p:spPr>
        <p:txBody>
          <a:bodyPr>
            <a:normAutofit fontScale="92500" lnSpcReduction="20000"/>
          </a:bodyPr>
          <a:lstStyle/>
          <a:p>
            <a:pPr>
              <a:buNone/>
            </a:pPr>
            <a:r>
              <a:rPr lang="en-US" b="1" dirty="0"/>
              <a:t>Suitable to reduce our data by using less variables</a:t>
            </a:r>
            <a:endParaRPr lang="en-US" dirty="0"/>
          </a:p>
          <a:p>
            <a:r>
              <a:rPr lang="en-US" dirty="0"/>
              <a:t>Especially in Psychology</a:t>
            </a:r>
            <a:r>
              <a:rPr lang="el-GR" dirty="0"/>
              <a:t>, </a:t>
            </a:r>
            <a:r>
              <a:rPr lang="en-US" dirty="0"/>
              <a:t>we often deal with difficult to measure phenomena or constructs (unlike direct measurement in positive sciences)</a:t>
            </a:r>
          </a:p>
          <a:p>
            <a:r>
              <a:rPr lang="en-US" dirty="0"/>
              <a:t>Utilizing various measurements (e.g., survey questions).</a:t>
            </a:r>
            <a:endParaRPr lang="el-GR" dirty="0"/>
          </a:p>
          <a:p>
            <a:pPr lvl="1"/>
            <a:r>
              <a:rPr lang="en-US" dirty="0"/>
              <a:t>All these parts might be components of a common factor, hidden behind them.</a:t>
            </a:r>
          </a:p>
          <a:p>
            <a:pPr marL="274320" lvl="1">
              <a:spcBef>
                <a:spcPts val="600"/>
              </a:spcBef>
              <a:buSzPct val="70000"/>
              <a:buFont typeface="Wingdings"/>
              <a:buChar char=""/>
            </a:pPr>
            <a:r>
              <a:rPr lang="en-US" i="1" dirty="0"/>
              <a:t>Alternatively: </a:t>
            </a:r>
            <a:r>
              <a:rPr lang="en-US" dirty="0"/>
              <a:t>describe the association between variables and confirm theories about these associations.</a:t>
            </a:r>
            <a:endParaRPr lang="el-GR" dirty="0"/>
          </a:p>
          <a:p>
            <a:pPr marL="274320" lvl="1">
              <a:spcBef>
                <a:spcPts val="600"/>
              </a:spcBef>
              <a:buSzPct val="70000"/>
              <a:buFont typeface="Wingdings"/>
              <a:buChar char=""/>
            </a:pPr>
            <a:endParaRPr lang="el-GR" b="1" dirty="0"/>
          </a:p>
          <a:p>
            <a:pPr marL="274320" lvl="1">
              <a:spcBef>
                <a:spcPts val="600"/>
              </a:spcBef>
              <a:buSzPct val="70000"/>
              <a:buFont typeface="Wingdings"/>
              <a:buChar char=""/>
            </a:pPr>
            <a:r>
              <a:rPr lang="en-US" b="1" dirty="0"/>
              <a:t>Objective:</a:t>
            </a:r>
            <a:r>
              <a:rPr lang="en-US" dirty="0"/>
              <a:t> Discover these common patterns, the underlying (hidden) factors expressing our various measurements.</a:t>
            </a:r>
          </a:p>
          <a:p>
            <a:pPr marL="274320" lvl="1">
              <a:spcBef>
                <a:spcPts val="600"/>
              </a:spcBef>
              <a:buSzPct val="70000"/>
              <a:buFont typeface="Wingdings"/>
              <a:buChar char=""/>
            </a:pPr>
            <a:r>
              <a:rPr lang="en-US" dirty="0">
                <a:solidFill>
                  <a:srgbClr val="FF0000"/>
                </a:solidFill>
              </a:rPr>
              <a:t>Find the smallest number of factors expressing the largest possible percentage of the initial variance.</a:t>
            </a:r>
          </a:p>
        </p:txBody>
      </p:sp>
      <p:pic>
        <p:nvPicPr>
          <p:cNvPr id="4" name="Εικόνα 3">
            <a:extLst>
              <a:ext uri="{FF2B5EF4-FFF2-40B4-BE49-F238E27FC236}">
                <a16:creationId xmlns:a16="http://schemas.microsoft.com/office/drawing/2014/main" id="{F4B6AD27-B490-E886-53F2-E850AE14C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09938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10 </a:t>
            </a:r>
            <a:r>
              <a:rPr lang="en-GB" dirty="0" err="1"/>
              <a:t>Factors That Play a Role in Determining Sample Size</a:t>
            </a:r>
            <a:endParaRPr lang="el-GR" dirty="0"/>
          </a:p>
        </p:txBody>
      </p:sp>
      <p:sp>
        <p:nvSpPr>
          <p:cNvPr id="3" name="Content Placeholder 2"/>
          <p:cNvSpPr>
            <a:spLocks noGrp="1"/>
          </p:cNvSpPr>
          <p:nvPr>
            <p:ph sz="quarter" idx="1"/>
          </p:nvPr>
        </p:nvSpPr>
        <p:spPr/>
        <p:txBody>
          <a:bodyPr>
            <a:normAutofit/>
          </a:bodyPr>
          <a:lstStyle/>
          <a:p>
            <a:r>
              <a:rPr lang="en-GB" dirty="0">
                <a:sym typeface="Wingdings" pitchFamily="2" charset="2"/>
              </a:rPr>
              <a:t>8) The "</a:t>
            </a:r>
            <a:r>
              <a:rPr lang="en-GB" dirty="0" err="1">
                <a:sym typeface="Wingdings" pitchFamily="2" charset="2"/>
              </a:rPr>
              <a:t>leakage </a:t>
            </a:r>
            <a:r>
              <a:rPr lang="en-GB" dirty="0">
                <a:sym typeface="Wingdings" pitchFamily="2" charset="2"/>
              </a:rPr>
              <a:t>- </a:t>
            </a:r>
            <a:r>
              <a:rPr lang="en-GB" dirty="0" err="1">
                <a:sym typeface="Wingdings" pitchFamily="2" charset="2"/>
              </a:rPr>
              <a:t>loss</a:t>
            </a:r>
            <a:r>
              <a:rPr lang="en-GB" dirty="0">
                <a:sym typeface="Wingdings" pitchFamily="2" charset="2"/>
              </a:rPr>
              <a:t>" of </a:t>
            </a:r>
            <a:r>
              <a:rPr lang="en-GB" dirty="0" err="1">
                <a:sym typeface="Wingdings" pitchFamily="2" charset="2"/>
              </a:rPr>
              <a:t>participants</a:t>
            </a:r>
            <a:endParaRPr lang="en-GB" dirty="0">
              <a:sym typeface="Wingdings" pitchFamily="2" charset="2"/>
            </a:endParaRPr>
          </a:p>
          <a:p>
            <a:pPr lvl="1"/>
            <a:r>
              <a:rPr lang="en-GB" sz="2500" dirty="0" err="1">
                <a:sym typeface="Wingdings" pitchFamily="2" charset="2"/>
              </a:rPr>
              <a:t>E.g. longitudinal study</a:t>
            </a:r>
            <a:r>
              <a:rPr lang="en-GB" sz="2500" dirty="0">
                <a:sym typeface="Wingdings" pitchFamily="2" charset="2"/>
              </a:rPr>
              <a:t>. </a:t>
            </a:r>
            <a:r>
              <a:rPr lang="en-GB" sz="2500" dirty="0" err="1">
                <a:sym typeface="Wingdings" pitchFamily="2" charset="2"/>
              </a:rPr>
              <a:t>Sample as large as possible</a:t>
            </a:r>
            <a:r>
              <a:rPr lang="en-GB" sz="2500" dirty="0">
                <a:sym typeface="Wingdings" pitchFamily="2" charset="2"/>
              </a:rPr>
              <a:t>.</a:t>
            </a:r>
          </a:p>
          <a:p>
            <a:pPr lvl="1"/>
            <a:r>
              <a:rPr lang="en-GB" sz="2500" dirty="0" err="1">
                <a:sym typeface="Wingdings" pitchFamily="2" charset="2"/>
              </a:rPr>
              <a:t>Continuous representativeness check</a:t>
            </a:r>
            <a:r>
              <a:rPr lang="en-GB" sz="2500" dirty="0">
                <a:sym typeface="Wingdings" pitchFamily="2" charset="2"/>
              </a:rPr>
              <a:t>. </a:t>
            </a:r>
            <a:r>
              <a:rPr lang="en-GB" sz="2500" dirty="0" err="1">
                <a:sym typeface="Wingdings" pitchFamily="2" charset="2"/>
              </a:rPr>
              <a:t>Better </a:t>
            </a:r>
            <a:r>
              <a:rPr lang="en-GB" sz="2500" dirty="0">
                <a:sym typeface="Wingdings" pitchFamily="2" charset="2"/>
              </a:rPr>
              <a:t>90% of </a:t>
            </a:r>
            <a:r>
              <a:rPr lang="en-GB" sz="2500" dirty="0" err="1">
                <a:sym typeface="Wingdings" pitchFamily="2" charset="2"/>
              </a:rPr>
              <a:t>a low initial sample than </a:t>
            </a:r>
            <a:r>
              <a:rPr lang="en-GB" sz="2500" dirty="0">
                <a:sym typeface="Wingdings" pitchFamily="2" charset="2"/>
              </a:rPr>
              <a:t>30% of </a:t>
            </a:r>
            <a:r>
              <a:rPr lang="en-GB" sz="2500" dirty="0" err="1">
                <a:sym typeface="Wingdings" pitchFamily="2" charset="2"/>
              </a:rPr>
              <a:t>a large sample</a:t>
            </a:r>
            <a:endParaRPr lang="en-GB" sz="2500" dirty="0">
              <a:sym typeface="Wingdings" pitchFamily="2" charset="2"/>
            </a:endParaRPr>
          </a:p>
          <a:p>
            <a:r>
              <a:rPr lang="en-GB" dirty="0">
                <a:sym typeface="Wingdings" pitchFamily="2" charset="2"/>
              </a:rPr>
              <a:t>9) </a:t>
            </a:r>
            <a:r>
              <a:rPr lang="en-GB" dirty="0" err="1">
                <a:sym typeface="Wingdings" pitchFamily="2" charset="2"/>
              </a:rPr>
              <a:t>Number of information we get from each participant</a:t>
            </a:r>
            <a:endParaRPr lang="en-GB" dirty="0">
              <a:sym typeface="Wingdings" pitchFamily="2" charset="2"/>
            </a:endParaRPr>
          </a:p>
          <a:p>
            <a:pPr lvl="1"/>
            <a:r>
              <a:rPr lang="en-GB" dirty="0" err="1">
                <a:sym typeface="Wingdings" pitchFamily="2" charset="2"/>
              </a:rPr>
              <a:t>The less information </a:t>
            </a:r>
            <a:r>
              <a:rPr lang="en-GB" dirty="0">
                <a:sym typeface="Wingdings" pitchFamily="2" charset="2"/>
              </a:rPr>
              <a:t>- </a:t>
            </a:r>
            <a:r>
              <a:rPr lang="en-GB" dirty="0" err="1">
                <a:sym typeface="Wingdings" pitchFamily="2" charset="2"/>
              </a:rPr>
              <a:t>measurements</a:t>
            </a:r>
            <a:r>
              <a:rPr lang="en-GB" dirty="0">
                <a:sym typeface="Wingdings" pitchFamily="2" charset="2"/>
              </a:rPr>
              <a:t>, </a:t>
            </a:r>
            <a:r>
              <a:rPr lang="en-GB" dirty="0" err="1">
                <a:sym typeface="Wingdings" pitchFamily="2" charset="2"/>
              </a:rPr>
              <a:t>the more the sample</a:t>
            </a:r>
            <a:r>
              <a:rPr lang="en-GB" dirty="0">
                <a:sym typeface="Wingdings" pitchFamily="2" charset="2"/>
              </a:rPr>
              <a:t>.</a:t>
            </a:r>
          </a:p>
          <a:p>
            <a:pPr lvl="1"/>
            <a:r>
              <a:rPr lang="en-GB" dirty="0" err="1">
                <a:sym typeface="Wingdings" pitchFamily="2" charset="2"/>
              </a:rPr>
              <a:t>E.g. case study </a:t>
            </a:r>
            <a:r>
              <a:rPr lang="en-GB" dirty="0">
                <a:sym typeface="Wingdings" pitchFamily="2" charset="2"/>
              </a:rPr>
              <a:t>vs. </a:t>
            </a:r>
            <a:r>
              <a:rPr lang="en-GB" dirty="0" err="1">
                <a:sym typeface="Wingdings" pitchFamily="2" charset="2"/>
              </a:rPr>
              <a:t>questionnaires</a:t>
            </a:r>
            <a:endParaRPr lang="en-GB" dirty="0">
              <a:sym typeface="Wingdings" pitchFamily="2" charset="2"/>
            </a:endParaRPr>
          </a:p>
          <a:p>
            <a:r>
              <a:rPr lang="en-GB" dirty="0">
                <a:sym typeface="Wingdings" pitchFamily="2" charset="2"/>
              </a:rPr>
              <a:t>10) </a:t>
            </a:r>
            <a:r>
              <a:rPr lang="en-GB" dirty="0" err="1">
                <a:sym typeface="Wingdings" pitchFamily="2" charset="2"/>
              </a:rPr>
              <a:t>Degree of data reliability</a:t>
            </a:r>
            <a:endParaRPr lang="en-GB" dirty="0">
              <a:sym typeface="Wingdings" pitchFamily="2" charset="2"/>
            </a:endParaRPr>
          </a:p>
          <a:p>
            <a:pPr lvl="1"/>
            <a:r>
              <a:rPr lang="en-GB" sz="2500" dirty="0" err="1">
                <a:sym typeface="Wingdings" pitchFamily="2" charset="2"/>
              </a:rPr>
              <a:t>The more accurate the measurements</a:t>
            </a:r>
            <a:r>
              <a:rPr lang="en-GB" sz="2500" dirty="0">
                <a:sym typeface="Wingdings" pitchFamily="2" charset="2"/>
              </a:rPr>
              <a:t>, </a:t>
            </a:r>
            <a:r>
              <a:rPr lang="en-GB" sz="2500" dirty="0" err="1">
                <a:sym typeface="Wingdings" pitchFamily="2" charset="2"/>
              </a:rPr>
              <a:t>the more </a:t>
            </a:r>
            <a:r>
              <a:rPr lang="en-GB" sz="2500" dirty="0">
                <a:sym typeface="Wingdings" pitchFamily="2" charset="2"/>
              </a:rPr>
              <a:t>"</a:t>
            </a:r>
            <a:r>
              <a:rPr lang="en-GB" sz="2500" dirty="0" err="1">
                <a:sym typeface="Wingdings" pitchFamily="2" charset="2"/>
              </a:rPr>
              <a:t>tidy</a:t>
            </a:r>
            <a:r>
              <a:rPr lang="en-GB" sz="2500" dirty="0">
                <a:sym typeface="Wingdings" pitchFamily="2" charset="2"/>
              </a:rPr>
              <a:t>" </a:t>
            </a:r>
            <a:r>
              <a:rPr lang="en-GB" sz="2500" dirty="0" err="1">
                <a:sym typeface="Wingdings" pitchFamily="2" charset="2"/>
              </a:rPr>
              <a:t>and controlled </a:t>
            </a:r>
            <a:r>
              <a:rPr lang="en-GB" sz="2500" dirty="0">
                <a:sym typeface="Wingdings" pitchFamily="2" charset="2"/>
              </a:rPr>
              <a:t>the </a:t>
            </a:r>
            <a:r>
              <a:rPr lang="en-GB" sz="2500" dirty="0" err="1">
                <a:sym typeface="Wingdings" pitchFamily="2" charset="2"/>
              </a:rPr>
              <a:t>data collection and analysis process</a:t>
            </a:r>
            <a:r>
              <a:rPr lang="en-GB" sz="2500" dirty="0">
                <a:sym typeface="Wingdings" pitchFamily="2" charset="2"/>
              </a:rPr>
              <a:t>, </a:t>
            </a:r>
            <a:r>
              <a:rPr lang="en-GB" sz="2500" dirty="0" err="1">
                <a:sym typeface="Wingdings" pitchFamily="2" charset="2"/>
              </a:rPr>
              <a:t>the fewer the necessary participants</a:t>
            </a:r>
            <a:endParaRPr lang="en-GB" sz="2500" dirty="0">
              <a:sym typeface="Wingdings" pitchFamily="2" charset="2"/>
            </a:endParaRPr>
          </a:p>
        </p:txBody>
      </p:sp>
      <p:pic>
        <p:nvPicPr>
          <p:cNvPr id="4" name="Εικόνα 3">
            <a:extLst>
              <a:ext uri="{FF2B5EF4-FFF2-40B4-BE49-F238E27FC236}">
                <a16:creationId xmlns:a16="http://schemas.microsoft.com/office/drawing/2014/main" id="{E6610F0F-71F4-E09C-3D79-C9DAABF59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736036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a:t>
            </a:r>
            <a:endParaRPr lang="el-GR" dirty="0"/>
          </a:p>
        </p:txBody>
      </p:sp>
      <p:sp>
        <p:nvSpPr>
          <p:cNvPr id="3" name="Content Placeholder 2"/>
          <p:cNvSpPr>
            <a:spLocks noGrp="1"/>
          </p:cNvSpPr>
          <p:nvPr>
            <p:ph sz="quarter" idx="1"/>
          </p:nvPr>
        </p:nvSpPr>
        <p:spPr/>
        <p:txBody>
          <a:bodyPr>
            <a:normAutofit fontScale="92500"/>
          </a:bodyPr>
          <a:lstStyle/>
          <a:p>
            <a:pPr>
              <a:lnSpc>
                <a:spcPct val="90000"/>
              </a:lnSpc>
              <a:buFont typeface="Wingdings" pitchFamily="2" charset="2"/>
              <a:buChar char="q"/>
              <a:defRPr/>
            </a:pPr>
            <a:r>
              <a:rPr lang="en-US" dirty="0"/>
              <a:t>Two highly correlated variables likely represent the same phenomenon.</a:t>
            </a:r>
          </a:p>
          <a:p>
            <a:pPr>
              <a:lnSpc>
                <a:spcPct val="90000"/>
              </a:lnSpc>
              <a:defRPr/>
            </a:pPr>
            <a:r>
              <a:rPr lang="en-US" dirty="0"/>
              <a:t>Combining them into a factor simplifies the studied phenomenon and reduces measurement errors/noise.</a:t>
            </a:r>
          </a:p>
          <a:p>
            <a:pPr lvl="1">
              <a:lnSpc>
                <a:spcPct val="90000"/>
              </a:lnSpc>
              <a:defRPr/>
            </a:pPr>
            <a:r>
              <a:rPr lang="en-US" dirty="0"/>
              <a:t>E</a:t>
            </a:r>
            <a:r>
              <a:rPr lang="el-GR" dirty="0"/>
              <a:t>.</a:t>
            </a:r>
            <a:r>
              <a:rPr lang="en-US" dirty="0"/>
              <a:t>g</a:t>
            </a:r>
            <a:r>
              <a:rPr lang="el-GR" dirty="0"/>
              <a:t>. </a:t>
            </a:r>
            <a:r>
              <a:rPr lang="en-US" dirty="0"/>
              <a:t>years of service in a job (e.g., mail carrier) and the number of delivered letters</a:t>
            </a:r>
            <a:endParaRPr lang="el-GR" dirty="0"/>
          </a:p>
          <a:p>
            <a:pPr lvl="1">
              <a:lnSpc>
                <a:spcPct val="90000"/>
              </a:lnSpc>
              <a:defRPr/>
            </a:pPr>
            <a:r>
              <a:rPr lang="el-GR" dirty="0">
                <a:sym typeface="Wingdings" panose="05000000000000000000" pitchFamily="2" charset="2"/>
              </a:rPr>
              <a:t> </a:t>
            </a:r>
            <a:r>
              <a:rPr lang="en-US" dirty="0">
                <a:sym typeface="Wingdings" panose="05000000000000000000" pitchFamily="2" charset="2"/>
              </a:rPr>
              <a:t>Professional Experience</a:t>
            </a:r>
            <a:r>
              <a:rPr lang="el-GR" dirty="0">
                <a:sym typeface="Wingdings" panose="05000000000000000000" pitchFamily="2" charset="2"/>
              </a:rPr>
              <a:t>: </a:t>
            </a:r>
            <a:r>
              <a:rPr lang="en-US" dirty="0">
                <a:sym typeface="Wingdings" panose="05000000000000000000" pitchFamily="2" charset="2"/>
              </a:rPr>
              <a:t>The type of "factor" or "principal component" we aim to discover.</a:t>
            </a:r>
            <a:endParaRPr lang="el-GR" dirty="0">
              <a:sym typeface="Wingdings" panose="05000000000000000000" pitchFamily="2" charset="2"/>
            </a:endParaRPr>
          </a:p>
          <a:p>
            <a:pPr lvl="1">
              <a:lnSpc>
                <a:spcPct val="90000"/>
              </a:lnSpc>
              <a:defRPr/>
            </a:pPr>
            <a:endParaRPr lang="el-GR" dirty="0">
              <a:sym typeface="Wingdings" panose="05000000000000000000" pitchFamily="2" charset="2"/>
            </a:endParaRPr>
          </a:p>
          <a:p>
            <a:pPr>
              <a:buFont typeface="Wingdings" panose="05000000000000000000" pitchFamily="2" charset="2"/>
              <a:buChar char="Ø"/>
            </a:pPr>
            <a:r>
              <a:rPr lang="en-US" dirty="0"/>
              <a:t>Different phrasing of our objective:</a:t>
            </a:r>
            <a:r>
              <a:rPr lang="el-GR" dirty="0"/>
              <a:t>:</a:t>
            </a:r>
          </a:p>
          <a:p>
            <a:pPr lvl="1"/>
            <a:r>
              <a:rPr lang="en-US" b="1" dirty="0"/>
              <a:t>To</a:t>
            </a:r>
            <a:r>
              <a:rPr lang="en-US" dirty="0"/>
              <a:t> </a:t>
            </a:r>
            <a:r>
              <a:rPr lang="en-US" b="1" dirty="0"/>
              <a:t>summarize</a:t>
            </a:r>
            <a:r>
              <a:rPr lang="en-US" dirty="0"/>
              <a:t> relationships among a large number of variables concisely and accurately, so as to </a:t>
            </a:r>
            <a:r>
              <a:rPr lang="en-US" b="1" dirty="0"/>
              <a:t>make a concept or quality more understandable</a:t>
            </a:r>
            <a:r>
              <a:rPr lang="en-US" dirty="0"/>
              <a:t>.</a:t>
            </a:r>
            <a:endParaRPr lang="el-GR" dirty="0"/>
          </a:p>
        </p:txBody>
      </p:sp>
      <p:pic>
        <p:nvPicPr>
          <p:cNvPr id="4" name="Εικόνα 3">
            <a:extLst>
              <a:ext uri="{FF2B5EF4-FFF2-40B4-BE49-F238E27FC236}">
                <a16:creationId xmlns:a16="http://schemas.microsoft.com/office/drawing/2014/main" id="{F10D2701-711C-5E59-474B-F9750EF2D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34354328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6705600" y="908050"/>
            <a:ext cx="2336800" cy="1352550"/>
          </a:xfrm>
          <a:prstGeom prst="ellipse">
            <a:avLst/>
          </a:prstGeom>
          <a:solidFill>
            <a:srgbClr val="CCFFFF"/>
          </a:solidFill>
          <a:ln w="28575">
            <a:solidFill>
              <a:srgbClr val="9900FF"/>
            </a:solidFill>
            <a:round/>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US" altLang="en-US" sz="400">
              <a:latin typeface="Times New Roman" pitchFamily="18" charset="0"/>
            </a:endParaRPr>
          </a:p>
          <a:p>
            <a:pPr algn="ctr" eaLnBrk="1" hangingPunct="1"/>
            <a:r>
              <a:rPr lang="en-US" altLang="en-US" sz="2400" b="1">
                <a:latin typeface="Times New Roman" pitchFamily="18" charset="0"/>
              </a:rPr>
              <a:t>Substance </a:t>
            </a:r>
          </a:p>
          <a:p>
            <a:pPr algn="ctr" eaLnBrk="1" hangingPunct="1"/>
            <a:r>
              <a:rPr lang="en-US" altLang="en-US" sz="2400" b="1">
                <a:latin typeface="Times New Roman" pitchFamily="18" charset="0"/>
              </a:rPr>
              <a:t>Use</a:t>
            </a:r>
          </a:p>
          <a:p>
            <a:pPr algn="ctr" eaLnBrk="1" hangingPunct="1"/>
            <a:r>
              <a:rPr lang="en-US" altLang="en-US" sz="2400" b="1">
                <a:latin typeface="Times New Roman" pitchFamily="18" charset="0"/>
              </a:rPr>
              <a:t>F1</a:t>
            </a:r>
            <a:endParaRPr lang="en-US" altLang="en-US" sz="2400">
              <a:latin typeface="Times New Roman" pitchFamily="18" charset="0"/>
            </a:endParaRPr>
          </a:p>
        </p:txBody>
      </p:sp>
      <p:sp>
        <p:nvSpPr>
          <p:cNvPr id="17411" name="Oval 3"/>
          <p:cNvSpPr>
            <a:spLocks noChangeArrowheads="1"/>
          </p:cNvSpPr>
          <p:nvPr/>
        </p:nvSpPr>
        <p:spPr bwMode="auto">
          <a:xfrm>
            <a:off x="6705600" y="3576638"/>
            <a:ext cx="2438400" cy="1293812"/>
          </a:xfrm>
          <a:prstGeom prst="ellipse">
            <a:avLst/>
          </a:prstGeom>
          <a:solidFill>
            <a:srgbClr val="CCFFFF"/>
          </a:solidFill>
          <a:ln w="28575">
            <a:solidFill>
              <a:srgbClr val="9900FF"/>
            </a:solidFill>
            <a:round/>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US" altLang="en-US" sz="400">
              <a:latin typeface="Times New Roman" pitchFamily="18" charset="0"/>
            </a:endParaRPr>
          </a:p>
          <a:p>
            <a:pPr algn="ctr" eaLnBrk="1" hangingPunct="1"/>
            <a:endParaRPr lang="en-US" altLang="en-US" sz="400">
              <a:latin typeface="Times New Roman" pitchFamily="18" charset="0"/>
            </a:endParaRPr>
          </a:p>
          <a:p>
            <a:pPr algn="ctr" eaLnBrk="1" hangingPunct="1"/>
            <a:r>
              <a:rPr lang="en-US" altLang="en-US" sz="2400" b="1">
                <a:latin typeface="Times New Roman" pitchFamily="18" charset="0"/>
              </a:rPr>
              <a:t>Psychosocial</a:t>
            </a:r>
          </a:p>
          <a:p>
            <a:pPr algn="ctr" eaLnBrk="1" hangingPunct="1"/>
            <a:r>
              <a:rPr lang="en-US" altLang="en-US" sz="2400" b="1">
                <a:latin typeface="Times New Roman" pitchFamily="18" charset="0"/>
              </a:rPr>
              <a:t>Functioning</a:t>
            </a:r>
          </a:p>
          <a:p>
            <a:pPr algn="ctr" eaLnBrk="1" hangingPunct="1"/>
            <a:r>
              <a:rPr lang="en-US" altLang="en-US" sz="2400" b="1">
                <a:latin typeface="Times New Roman" pitchFamily="18" charset="0"/>
              </a:rPr>
              <a:t>F2</a:t>
            </a:r>
            <a:endParaRPr lang="en-US" altLang="en-US" sz="2400">
              <a:latin typeface="Times New Roman" pitchFamily="18" charset="0"/>
            </a:endParaRPr>
          </a:p>
        </p:txBody>
      </p:sp>
      <p:sp>
        <p:nvSpPr>
          <p:cNvPr id="17412" name="Rectangle 5"/>
          <p:cNvSpPr>
            <a:spLocks noChangeArrowheads="1"/>
          </p:cNvSpPr>
          <p:nvPr/>
        </p:nvSpPr>
        <p:spPr bwMode="auto">
          <a:xfrm>
            <a:off x="2895600" y="603250"/>
            <a:ext cx="1778000" cy="685800"/>
          </a:xfrm>
          <a:prstGeom prst="rect">
            <a:avLst/>
          </a:prstGeom>
          <a:solidFill>
            <a:srgbClr val="CCFFCC"/>
          </a:solidFill>
          <a:ln w="19050">
            <a:solidFill>
              <a:srgbClr val="009900"/>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400">
                <a:latin typeface="Times New Roman" pitchFamily="18" charset="0"/>
              </a:rPr>
              <a:t>Alcohol</a:t>
            </a:r>
          </a:p>
          <a:p>
            <a:pPr algn="ctr" eaLnBrk="1" hangingPunct="1"/>
            <a:r>
              <a:rPr lang="en-US" altLang="en-US" sz="2400">
                <a:latin typeface="Times New Roman" pitchFamily="18" charset="0"/>
              </a:rPr>
              <a:t>Use X1</a:t>
            </a:r>
            <a:endParaRPr lang="en-US" altLang="en-US" sz="2000">
              <a:latin typeface="Times New Roman" pitchFamily="18" charset="0"/>
            </a:endParaRPr>
          </a:p>
        </p:txBody>
      </p:sp>
      <p:sp>
        <p:nvSpPr>
          <p:cNvPr id="17413" name="Rectangle 6"/>
          <p:cNvSpPr>
            <a:spLocks noChangeArrowheads="1"/>
          </p:cNvSpPr>
          <p:nvPr/>
        </p:nvSpPr>
        <p:spPr bwMode="auto">
          <a:xfrm>
            <a:off x="2895600" y="1403350"/>
            <a:ext cx="1778000" cy="685800"/>
          </a:xfrm>
          <a:prstGeom prst="rect">
            <a:avLst/>
          </a:prstGeom>
          <a:solidFill>
            <a:srgbClr val="CCFFCC"/>
          </a:solidFill>
          <a:ln w="28575">
            <a:solidFill>
              <a:srgbClr val="009900"/>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400">
                <a:latin typeface="Times New Roman" pitchFamily="18" charset="0"/>
              </a:rPr>
              <a:t>Marijuana</a:t>
            </a:r>
          </a:p>
          <a:p>
            <a:pPr algn="ctr" eaLnBrk="1" hangingPunct="1"/>
            <a:r>
              <a:rPr lang="en-US" altLang="en-US" sz="2400">
                <a:latin typeface="Times New Roman" pitchFamily="18" charset="0"/>
              </a:rPr>
              <a:t>Use X2</a:t>
            </a:r>
            <a:endParaRPr lang="en-US" altLang="en-US" sz="2000">
              <a:latin typeface="Times New Roman" pitchFamily="18" charset="0"/>
            </a:endParaRPr>
          </a:p>
        </p:txBody>
      </p:sp>
      <p:sp>
        <p:nvSpPr>
          <p:cNvPr id="17414" name="Rectangle 7"/>
          <p:cNvSpPr>
            <a:spLocks noChangeArrowheads="1"/>
          </p:cNvSpPr>
          <p:nvPr/>
        </p:nvSpPr>
        <p:spPr bwMode="auto">
          <a:xfrm>
            <a:off x="2895600" y="2203450"/>
            <a:ext cx="1778000" cy="685800"/>
          </a:xfrm>
          <a:prstGeom prst="rect">
            <a:avLst/>
          </a:prstGeom>
          <a:solidFill>
            <a:srgbClr val="CCFFCC"/>
          </a:solidFill>
          <a:ln w="28575">
            <a:solidFill>
              <a:srgbClr val="009900"/>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110000"/>
              </a:lnSpc>
            </a:pPr>
            <a:r>
              <a:rPr lang="en-US" altLang="en-US" sz="2400">
                <a:latin typeface="Times New Roman" pitchFamily="18" charset="0"/>
              </a:rPr>
              <a:t>Hard Drug </a:t>
            </a:r>
          </a:p>
          <a:p>
            <a:pPr algn="ctr" eaLnBrk="1" hangingPunct="1"/>
            <a:r>
              <a:rPr lang="en-US" altLang="en-US" sz="2400">
                <a:latin typeface="Times New Roman" pitchFamily="18" charset="0"/>
              </a:rPr>
              <a:t>Use X3</a:t>
            </a:r>
            <a:endParaRPr lang="en-US" altLang="en-US" sz="2000">
              <a:latin typeface="Times New Roman" pitchFamily="18" charset="0"/>
            </a:endParaRPr>
          </a:p>
        </p:txBody>
      </p:sp>
      <p:sp>
        <p:nvSpPr>
          <p:cNvPr id="17415" name="Rectangle 8"/>
          <p:cNvSpPr>
            <a:spLocks noChangeArrowheads="1"/>
          </p:cNvSpPr>
          <p:nvPr/>
        </p:nvSpPr>
        <p:spPr bwMode="auto">
          <a:xfrm>
            <a:off x="2895600" y="3003550"/>
            <a:ext cx="1778000" cy="685800"/>
          </a:xfrm>
          <a:prstGeom prst="rect">
            <a:avLst/>
          </a:prstGeom>
          <a:solidFill>
            <a:srgbClr val="FFCCFF"/>
          </a:solidFill>
          <a:ln w="28575">
            <a:solidFill>
              <a:srgbClr val="FF66FF"/>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110000"/>
              </a:lnSpc>
            </a:pPr>
            <a:r>
              <a:rPr lang="en-US" altLang="en-US" sz="2400">
                <a:latin typeface="Times New Roman" pitchFamily="18" charset="0"/>
              </a:rPr>
              <a:t>Distress</a:t>
            </a:r>
          </a:p>
          <a:p>
            <a:pPr algn="ctr" eaLnBrk="1" hangingPunct="1"/>
            <a:r>
              <a:rPr lang="en-US" altLang="en-US" sz="2400">
                <a:latin typeface="Times New Roman" pitchFamily="18" charset="0"/>
              </a:rPr>
              <a:t>Y1</a:t>
            </a:r>
            <a:endParaRPr lang="en-US" altLang="en-US" sz="2000">
              <a:latin typeface="Times New Roman" pitchFamily="18" charset="0"/>
            </a:endParaRPr>
          </a:p>
        </p:txBody>
      </p:sp>
      <p:sp>
        <p:nvSpPr>
          <p:cNvPr id="17416" name="Rectangle 9"/>
          <p:cNvSpPr>
            <a:spLocks noChangeArrowheads="1"/>
          </p:cNvSpPr>
          <p:nvPr/>
        </p:nvSpPr>
        <p:spPr bwMode="auto">
          <a:xfrm>
            <a:off x="2895600" y="3803650"/>
            <a:ext cx="1778000" cy="685800"/>
          </a:xfrm>
          <a:prstGeom prst="rect">
            <a:avLst/>
          </a:prstGeom>
          <a:solidFill>
            <a:srgbClr val="FFCCFF"/>
          </a:solidFill>
          <a:ln w="28575">
            <a:solidFill>
              <a:srgbClr val="FF66FF"/>
            </a:solidFill>
            <a:miter lim="800000"/>
            <a:headEnd/>
            <a:tailEnd type="none" w="lg" len="lg"/>
          </a:ln>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110000"/>
              </a:lnSpc>
            </a:pPr>
            <a:r>
              <a:rPr lang="en-US" altLang="en-US" sz="2400">
                <a:latin typeface="Times New Roman" pitchFamily="18" charset="0"/>
              </a:rPr>
              <a:t> Self-Esteem </a:t>
            </a:r>
          </a:p>
          <a:p>
            <a:pPr algn="ctr" eaLnBrk="1" hangingPunct="1"/>
            <a:r>
              <a:rPr lang="en-US" altLang="en-US" sz="2400">
                <a:latin typeface="Times New Roman" pitchFamily="18" charset="0"/>
              </a:rPr>
              <a:t>Y2</a:t>
            </a:r>
            <a:endParaRPr lang="en-US" altLang="en-US" sz="2000">
              <a:latin typeface="Times New Roman" pitchFamily="18" charset="0"/>
            </a:endParaRPr>
          </a:p>
        </p:txBody>
      </p:sp>
      <p:sp>
        <p:nvSpPr>
          <p:cNvPr id="17417" name="Line 10"/>
          <p:cNvSpPr>
            <a:spLocks noChangeShapeType="1"/>
          </p:cNvSpPr>
          <p:nvPr/>
        </p:nvSpPr>
        <p:spPr bwMode="auto">
          <a:xfrm flipH="1" flipV="1">
            <a:off x="4648200" y="908050"/>
            <a:ext cx="2057400" cy="68580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18" name="Line 11"/>
          <p:cNvSpPr>
            <a:spLocks noChangeShapeType="1"/>
          </p:cNvSpPr>
          <p:nvPr/>
        </p:nvSpPr>
        <p:spPr bwMode="auto">
          <a:xfrm flipH="1">
            <a:off x="4673600" y="1917700"/>
            <a:ext cx="2032000" cy="40005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19" name="Line 12"/>
          <p:cNvSpPr>
            <a:spLocks noChangeShapeType="1"/>
          </p:cNvSpPr>
          <p:nvPr/>
        </p:nvSpPr>
        <p:spPr bwMode="auto">
          <a:xfrm flipV="1">
            <a:off x="4724400" y="1746250"/>
            <a:ext cx="1981200" cy="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0" name="Line 13"/>
          <p:cNvSpPr>
            <a:spLocks noChangeShapeType="1"/>
          </p:cNvSpPr>
          <p:nvPr/>
        </p:nvSpPr>
        <p:spPr bwMode="auto">
          <a:xfrm flipV="1">
            <a:off x="4673600" y="1974850"/>
            <a:ext cx="2133600" cy="1314450"/>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1" name="Text Box 14"/>
          <p:cNvSpPr txBox="1">
            <a:spLocks noChangeArrowheads="1"/>
          </p:cNvSpPr>
          <p:nvPr/>
        </p:nvSpPr>
        <p:spPr bwMode="auto">
          <a:xfrm>
            <a:off x="5011057" y="4998674"/>
            <a:ext cx="7543800" cy="1225550"/>
          </a:xfrm>
          <a:prstGeom prst="rect">
            <a:avLst/>
          </a:prstGeom>
          <a:solidFill>
            <a:srgbClr val="CCCCFF"/>
          </a:solidFill>
          <a:ln w="38100">
            <a:solidFill>
              <a:schemeClr val="tx1"/>
            </a:solidFill>
            <a:miter lim="800000"/>
            <a:headEnd/>
            <a:tailEnd type="none" w="lg" len="lg"/>
          </a:ln>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2400" b="1">
                <a:latin typeface="Times New Roman" pitchFamily="18" charset="0"/>
              </a:rPr>
              <a:t>Example of PCA-FA each with 3 main (bold-faced) loadings and each with 3 inconsequential (dashed-line) loadings.</a:t>
            </a:r>
          </a:p>
        </p:txBody>
      </p:sp>
      <p:sp>
        <p:nvSpPr>
          <p:cNvPr id="17422" name="Line 15"/>
          <p:cNvSpPr>
            <a:spLocks noChangeShapeType="1"/>
          </p:cNvSpPr>
          <p:nvPr/>
        </p:nvSpPr>
        <p:spPr bwMode="auto">
          <a:xfrm flipV="1">
            <a:off x="4673600" y="2089150"/>
            <a:ext cx="2336800" cy="1885950"/>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3" name="Line 16"/>
          <p:cNvSpPr>
            <a:spLocks noChangeShapeType="1"/>
          </p:cNvSpPr>
          <p:nvPr/>
        </p:nvSpPr>
        <p:spPr bwMode="auto">
          <a:xfrm flipH="1" flipV="1">
            <a:off x="4673600" y="3460750"/>
            <a:ext cx="2032000" cy="458788"/>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4" name="Line 17"/>
          <p:cNvSpPr>
            <a:spLocks noChangeShapeType="1"/>
          </p:cNvSpPr>
          <p:nvPr/>
        </p:nvSpPr>
        <p:spPr bwMode="auto">
          <a:xfrm>
            <a:off x="4673600" y="2546350"/>
            <a:ext cx="2133600" cy="1258888"/>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5" name="Line 18"/>
          <p:cNvSpPr>
            <a:spLocks noChangeShapeType="1"/>
          </p:cNvSpPr>
          <p:nvPr/>
        </p:nvSpPr>
        <p:spPr bwMode="auto">
          <a:xfrm>
            <a:off x="4673600" y="1860550"/>
            <a:ext cx="2336800" cy="1830388"/>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6" name="Line 19"/>
          <p:cNvSpPr>
            <a:spLocks noChangeShapeType="1"/>
          </p:cNvSpPr>
          <p:nvPr/>
        </p:nvSpPr>
        <p:spPr bwMode="auto">
          <a:xfrm>
            <a:off x="4673600" y="1117600"/>
            <a:ext cx="2540000" cy="2516188"/>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27" name="Rectangle 20"/>
          <p:cNvSpPr>
            <a:spLocks noChangeArrowheads="1"/>
          </p:cNvSpPr>
          <p:nvPr/>
        </p:nvSpPr>
        <p:spPr bwMode="auto">
          <a:xfrm>
            <a:off x="5054600" y="23161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sz="1400">
              <a:latin typeface="Times New Roman" pitchFamily="18" charset="0"/>
            </a:endParaRPr>
          </a:p>
        </p:txBody>
      </p:sp>
      <p:sp>
        <p:nvSpPr>
          <p:cNvPr id="17428" name="Rectangle 21"/>
          <p:cNvSpPr>
            <a:spLocks noChangeArrowheads="1"/>
          </p:cNvSpPr>
          <p:nvPr/>
        </p:nvSpPr>
        <p:spPr bwMode="auto">
          <a:xfrm>
            <a:off x="3048000" y="4775200"/>
            <a:ext cx="142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sz="1400">
              <a:latin typeface="Times New Roman" pitchFamily="18" charset="0"/>
            </a:endParaRPr>
          </a:p>
        </p:txBody>
      </p:sp>
      <p:sp>
        <p:nvSpPr>
          <p:cNvPr id="17429" name="Text Box 22"/>
          <p:cNvSpPr txBox="1">
            <a:spLocks noChangeArrowheads="1"/>
          </p:cNvSpPr>
          <p:nvPr/>
        </p:nvSpPr>
        <p:spPr bwMode="auto">
          <a:xfrm>
            <a:off x="2895600" y="4641851"/>
            <a:ext cx="1752600" cy="741363"/>
          </a:xfrm>
          <a:prstGeom prst="rect">
            <a:avLst/>
          </a:prstGeom>
          <a:solidFill>
            <a:srgbClr val="FFCCFF"/>
          </a:solidFill>
          <a:ln w="28575">
            <a:solidFill>
              <a:srgbClr val="FF66FF"/>
            </a:solidFill>
            <a:miter lim="800000"/>
            <a:headEnd/>
            <a:tailEnd type="none" w="lg" len="lg"/>
          </a:ln>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lnSpc>
                <a:spcPct val="90000"/>
              </a:lnSpc>
            </a:pPr>
            <a:r>
              <a:rPr lang="en-US" altLang="en-US" sz="2400">
                <a:latin typeface="Times New Roman" pitchFamily="18" charset="0"/>
              </a:rPr>
              <a:t>Powerless-</a:t>
            </a:r>
          </a:p>
          <a:p>
            <a:pPr algn="ctr" eaLnBrk="1" hangingPunct="1">
              <a:lnSpc>
                <a:spcPct val="80000"/>
              </a:lnSpc>
            </a:pPr>
            <a:r>
              <a:rPr lang="en-US" altLang="en-US" sz="2400">
                <a:latin typeface="Times New Roman" pitchFamily="18" charset="0"/>
              </a:rPr>
              <a:t>ness Y3</a:t>
            </a:r>
            <a:endParaRPr lang="en-US" altLang="en-US" sz="2000">
              <a:latin typeface="Times New Roman" pitchFamily="18" charset="0"/>
            </a:endParaRPr>
          </a:p>
        </p:txBody>
      </p:sp>
      <p:sp>
        <p:nvSpPr>
          <p:cNvPr id="17430" name="Line 23"/>
          <p:cNvSpPr>
            <a:spLocks noChangeShapeType="1"/>
          </p:cNvSpPr>
          <p:nvPr/>
        </p:nvSpPr>
        <p:spPr bwMode="auto">
          <a:xfrm flipH="1">
            <a:off x="4673600" y="4260850"/>
            <a:ext cx="2032000" cy="68580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31" name="Line 24"/>
          <p:cNvSpPr>
            <a:spLocks noChangeShapeType="1"/>
          </p:cNvSpPr>
          <p:nvPr/>
        </p:nvSpPr>
        <p:spPr bwMode="auto">
          <a:xfrm flipV="1">
            <a:off x="4673600" y="2203450"/>
            <a:ext cx="2540000" cy="2514600"/>
          </a:xfrm>
          <a:prstGeom prst="line">
            <a:avLst/>
          </a:prstGeom>
          <a:noFill/>
          <a:ln w="25400">
            <a:solidFill>
              <a:schemeClr val="tx1"/>
            </a:solidFill>
            <a:prstDash val="dashDot"/>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32" name="Line 25"/>
          <p:cNvSpPr>
            <a:spLocks noChangeShapeType="1"/>
          </p:cNvSpPr>
          <p:nvPr/>
        </p:nvSpPr>
        <p:spPr bwMode="auto">
          <a:xfrm flipH="1">
            <a:off x="4648200" y="4108450"/>
            <a:ext cx="2057400" cy="0"/>
          </a:xfrm>
          <a:prstGeom prst="line">
            <a:avLst/>
          </a:prstGeom>
          <a:noFill/>
          <a:ln w="28575">
            <a:solidFill>
              <a:schemeClr val="tx1"/>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en-US"/>
          </a:p>
        </p:txBody>
      </p:sp>
      <p:pic>
        <p:nvPicPr>
          <p:cNvPr id="2" name="Εικόνα 1">
            <a:extLst>
              <a:ext uri="{FF2B5EF4-FFF2-40B4-BE49-F238E27FC236}">
                <a16:creationId xmlns:a16="http://schemas.microsoft.com/office/drawing/2014/main" id="{5EBC9EDA-72A4-E862-C851-3E0F9114D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5883256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Analysis</a:t>
            </a:r>
          </a:p>
        </p:txBody>
      </p:sp>
      <p:sp>
        <p:nvSpPr>
          <p:cNvPr id="3" name="Content Placeholder 2"/>
          <p:cNvSpPr>
            <a:spLocks noGrp="1"/>
          </p:cNvSpPr>
          <p:nvPr>
            <p:ph sz="quarter" idx="1"/>
          </p:nvPr>
        </p:nvSpPr>
        <p:spPr/>
        <p:txBody>
          <a:bodyPr>
            <a:normAutofit fontScale="70000" lnSpcReduction="20000"/>
          </a:bodyPr>
          <a:lstStyle/>
          <a:p>
            <a:pPr>
              <a:buFont typeface="Wingdings" panose="05000000000000000000" pitchFamily="2" charset="2"/>
              <a:buChar char="q"/>
            </a:pPr>
            <a:r>
              <a:rPr lang="en-US" dirty="0"/>
              <a:t>Types</a:t>
            </a:r>
            <a:r>
              <a:rPr lang="el-GR" dirty="0"/>
              <a:t>:</a:t>
            </a:r>
          </a:p>
          <a:p>
            <a:r>
              <a:rPr lang="en-US" dirty="0"/>
              <a:t>Exploratory Factor Analysis </a:t>
            </a:r>
            <a:r>
              <a:rPr lang="el-GR" dirty="0"/>
              <a:t>(</a:t>
            </a:r>
            <a:r>
              <a:rPr lang="en-US" dirty="0"/>
              <a:t>EFA)</a:t>
            </a:r>
            <a:endParaRPr lang="el-GR" dirty="0"/>
          </a:p>
          <a:p>
            <a:r>
              <a:rPr lang="en-US" dirty="0"/>
              <a:t>Confirmatory Factor Analysis</a:t>
            </a:r>
            <a:r>
              <a:rPr lang="el-GR" dirty="0"/>
              <a:t> (</a:t>
            </a:r>
            <a:r>
              <a:rPr lang="en-US" dirty="0"/>
              <a:t>CFA)</a:t>
            </a:r>
            <a:endParaRPr lang="el-GR" dirty="0"/>
          </a:p>
          <a:p>
            <a:endParaRPr lang="el-GR" dirty="0"/>
          </a:p>
          <a:p>
            <a:r>
              <a:rPr lang="en-US" dirty="0"/>
              <a:t>Assumptions</a:t>
            </a:r>
            <a:endParaRPr lang="el-GR" dirty="0"/>
          </a:p>
          <a:p>
            <a:pPr lvl="1"/>
            <a:r>
              <a:rPr lang="en-US" dirty="0"/>
              <a:t>Normally distributed data</a:t>
            </a:r>
            <a:endParaRPr lang="el-GR" dirty="0"/>
          </a:p>
          <a:p>
            <a:pPr lvl="1"/>
            <a:r>
              <a:rPr lang="en-US" dirty="0"/>
              <a:t>Variables measured in ratio scale</a:t>
            </a:r>
            <a:endParaRPr lang="el-GR" dirty="0"/>
          </a:p>
          <a:p>
            <a:pPr lvl="1"/>
            <a:r>
              <a:rPr lang="en-US" dirty="0"/>
              <a:t>Correlation among variables sufficient </a:t>
            </a:r>
            <a:r>
              <a:rPr lang="el-GR" dirty="0"/>
              <a:t>(</a:t>
            </a:r>
            <a:r>
              <a:rPr lang="en-US" dirty="0"/>
              <a:t>r &gt; .20) but not too high</a:t>
            </a:r>
            <a:r>
              <a:rPr lang="el-GR" dirty="0"/>
              <a:t> </a:t>
            </a:r>
            <a:r>
              <a:rPr lang="en-US" dirty="0"/>
              <a:t>(r &lt; .80)</a:t>
            </a:r>
          </a:p>
          <a:p>
            <a:pPr lvl="1"/>
            <a:r>
              <a:rPr lang="en-US" dirty="0"/>
              <a:t>Linear relationship between the variables </a:t>
            </a:r>
            <a:r>
              <a:rPr lang="el-GR" dirty="0"/>
              <a:t>(</a:t>
            </a:r>
            <a:r>
              <a:rPr lang="en-US" dirty="0"/>
              <a:t>linearity)</a:t>
            </a:r>
            <a:endParaRPr lang="el-GR" dirty="0"/>
          </a:p>
          <a:p>
            <a:pPr lvl="1"/>
            <a:r>
              <a:rPr lang="en-US" dirty="0"/>
              <a:t>No outliers</a:t>
            </a:r>
            <a:endParaRPr lang="el-GR" dirty="0"/>
          </a:p>
          <a:p>
            <a:pPr lvl="1"/>
            <a:endParaRPr lang="el-GR" dirty="0"/>
          </a:p>
          <a:p>
            <a:pPr marL="274320" lvl="1">
              <a:spcBef>
                <a:spcPts val="600"/>
              </a:spcBef>
              <a:buSzPct val="70000"/>
              <a:buFont typeface="Wingdings"/>
              <a:buChar char=""/>
            </a:pPr>
            <a:r>
              <a:rPr lang="en-US" dirty="0"/>
              <a:t>Big enough sample necessary</a:t>
            </a:r>
            <a:r>
              <a:rPr lang="el-GR" dirty="0"/>
              <a:t> (</a:t>
            </a:r>
            <a:r>
              <a:rPr lang="en-US" dirty="0" err="1"/>
              <a:t>Comrey</a:t>
            </a:r>
            <a:r>
              <a:rPr lang="en-US" dirty="0"/>
              <a:t> </a:t>
            </a:r>
            <a:r>
              <a:rPr lang="el-GR" dirty="0"/>
              <a:t>&amp; </a:t>
            </a:r>
            <a:r>
              <a:rPr lang="en-US" dirty="0"/>
              <a:t>Lee</a:t>
            </a:r>
            <a:r>
              <a:rPr lang="el-GR" dirty="0"/>
              <a:t>,</a:t>
            </a:r>
            <a:r>
              <a:rPr lang="en-US" dirty="0"/>
              <a:t> 1992) </a:t>
            </a:r>
            <a:endParaRPr lang="el-GR" dirty="0"/>
          </a:p>
          <a:p>
            <a:pPr marL="548640" lvl="2">
              <a:spcBef>
                <a:spcPts val="600"/>
              </a:spcBef>
              <a:buSzPct val="70000"/>
            </a:pPr>
            <a:r>
              <a:rPr lang="en-US" dirty="0"/>
              <a:t>50 cases is very poor, 100 is poor, 200 is fair, 300 is good, 500 is very good, and 1000 or more is excellent.  </a:t>
            </a:r>
            <a:endParaRPr lang="el-GR" dirty="0"/>
          </a:p>
          <a:p>
            <a:pPr marL="548640" lvl="2">
              <a:spcBef>
                <a:spcPts val="600"/>
              </a:spcBef>
              <a:buSzPct val="70000"/>
            </a:pPr>
            <a:r>
              <a:rPr lang="en-US" dirty="0"/>
              <a:t>As a rule of thumb, a bare </a:t>
            </a:r>
            <a:r>
              <a:rPr lang="en-US" u="sng" dirty="0"/>
              <a:t>minimum of 10 observations per variable </a:t>
            </a:r>
            <a:r>
              <a:rPr lang="en-US" dirty="0"/>
              <a:t>is necessary to avoid computational difficulties.</a:t>
            </a:r>
            <a:endParaRPr lang="el-GR" dirty="0"/>
          </a:p>
          <a:p>
            <a:pPr marL="274320" lvl="1">
              <a:spcBef>
                <a:spcPts val="600"/>
              </a:spcBef>
              <a:buSzPct val="70000"/>
              <a:buFont typeface="Wingdings"/>
              <a:buChar char=""/>
            </a:pPr>
            <a:r>
              <a:rPr lang="en-US" sz="2500" dirty="0"/>
              <a:t>Variables</a:t>
            </a:r>
            <a:r>
              <a:rPr lang="el-GR" sz="2500" dirty="0"/>
              <a:t> = (3</a:t>
            </a:r>
            <a:r>
              <a:rPr lang="en-US" sz="2500" dirty="0"/>
              <a:t>x to</a:t>
            </a:r>
            <a:r>
              <a:rPr lang="el-GR" sz="2500" dirty="0"/>
              <a:t> 5</a:t>
            </a:r>
            <a:r>
              <a:rPr lang="en-US" sz="2500" dirty="0"/>
              <a:t>x</a:t>
            </a:r>
            <a:r>
              <a:rPr lang="el-GR" sz="2500" dirty="0"/>
              <a:t>) × </a:t>
            </a:r>
            <a:r>
              <a:rPr lang="en-US" sz="2500" dirty="0"/>
              <a:t>Factors</a:t>
            </a:r>
          </a:p>
        </p:txBody>
      </p:sp>
      <p:pic>
        <p:nvPicPr>
          <p:cNvPr id="4" name="Εικόνα 3">
            <a:extLst>
              <a:ext uri="{FF2B5EF4-FFF2-40B4-BE49-F238E27FC236}">
                <a16:creationId xmlns:a16="http://schemas.microsoft.com/office/drawing/2014/main" id="{07307EBB-646A-1A58-C6CF-4B0D692273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8774326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Exploratory Factor Analysis </a:t>
            </a:r>
            <a:r>
              <a:rPr lang="el-GR" dirty="0"/>
              <a:t>(</a:t>
            </a:r>
            <a:r>
              <a:rPr lang="en-US" dirty="0"/>
              <a:t>EFA)</a:t>
            </a:r>
            <a:endParaRPr lang="el-GR" dirty="0"/>
          </a:p>
        </p:txBody>
      </p:sp>
      <p:sp>
        <p:nvSpPr>
          <p:cNvPr id="3" name="Content Placeholder 2"/>
          <p:cNvSpPr>
            <a:spLocks noGrp="1"/>
          </p:cNvSpPr>
          <p:nvPr>
            <p:ph sz="quarter" idx="1"/>
          </p:nvPr>
        </p:nvSpPr>
        <p:spPr/>
        <p:txBody>
          <a:bodyPr>
            <a:normAutofit/>
          </a:bodyPr>
          <a:lstStyle/>
          <a:p>
            <a:endParaRPr lang="el-GR" dirty="0"/>
          </a:p>
          <a:p>
            <a:r>
              <a:rPr lang="en-US" dirty="0"/>
              <a:t>Used only for the initial exploration and summary of a set of variables, achieved through their grouping in composite factors</a:t>
            </a:r>
            <a:endParaRPr lang="el-GR" dirty="0"/>
          </a:p>
          <a:p>
            <a:pPr lvl="1"/>
            <a:r>
              <a:rPr lang="en-US" dirty="0"/>
              <a:t>Goal is to analyze only the percentage of common variance</a:t>
            </a:r>
            <a:r>
              <a:rPr lang="el-GR" dirty="0"/>
              <a:t> </a:t>
            </a:r>
            <a:r>
              <a:rPr lang="en-US" dirty="0"/>
              <a:t>among the variables</a:t>
            </a:r>
            <a:endParaRPr lang="el-GR" dirty="0"/>
          </a:p>
          <a:p>
            <a:pPr lvl="1"/>
            <a:r>
              <a:rPr lang="en-US" dirty="0"/>
              <a:t>Useful when our goal is to</a:t>
            </a:r>
            <a:r>
              <a:rPr lang="el-GR" dirty="0"/>
              <a:t> </a:t>
            </a:r>
            <a:r>
              <a:rPr lang="en-US" i="1" u="sng" dirty="0"/>
              <a:t>create/construct</a:t>
            </a:r>
            <a:r>
              <a:rPr lang="el-GR" i="1" dirty="0"/>
              <a:t> </a:t>
            </a:r>
            <a:r>
              <a:rPr lang="en-US" dirty="0"/>
              <a:t>factors</a:t>
            </a:r>
            <a:endParaRPr lang="el-GR" dirty="0"/>
          </a:p>
          <a:p>
            <a:endParaRPr lang="el-GR" dirty="0"/>
          </a:p>
          <a:p>
            <a:r>
              <a:rPr lang="en-US" dirty="0"/>
              <a:t>Introduced by</a:t>
            </a:r>
            <a:r>
              <a:rPr lang="el-GR" dirty="0"/>
              <a:t> </a:t>
            </a:r>
            <a:r>
              <a:rPr lang="el-GR" dirty="0" err="1"/>
              <a:t>Charles</a:t>
            </a:r>
            <a:r>
              <a:rPr lang="el-GR" dirty="0"/>
              <a:t> </a:t>
            </a:r>
            <a:r>
              <a:rPr lang="el-GR" dirty="0" err="1"/>
              <a:t>Spearman</a:t>
            </a:r>
            <a:r>
              <a:rPr lang="el-GR" dirty="0"/>
              <a:t> </a:t>
            </a:r>
            <a:r>
              <a:rPr lang="en-US" dirty="0"/>
              <a:t>at the beginning of the 20</a:t>
            </a:r>
            <a:r>
              <a:rPr lang="en-US" baseline="30000" dirty="0"/>
              <a:t>th</a:t>
            </a:r>
            <a:r>
              <a:rPr lang="en-US" dirty="0"/>
              <a:t> century</a:t>
            </a:r>
            <a:endParaRPr lang="el-GR" dirty="0"/>
          </a:p>
          <a:p>
            <a:endParaRPr lang="el-GR" dirty="0"/>
          </a:p>
        </p:txBody>
      </p:sp>
      <p:pic>
        <p:nvPicPr>
          <p:cNvPr id="4" name="Εικόνα 3">
            <a:extLst>
              <a:ext uri="{FF2B5EF4-FFF2-40B4-BE49-F238E27FC236}">
                <a16:creationId xmlns:a16="http://schemas.microsoft.com/office/drawing/2014/main" id="{CE1D2EA1-6019-FB7E-485D-237BED12B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4580332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988" y="3284985"/>
            <a:ext cx="4851477" cy="350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3" y="1426665"/>
            <a:ext cx="37242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Elbow Connector 9"/>
          <p:cNvCxnSpPr>
            <a:stCxn id="5" idx="3"/>
            <a:endCxn id="5122" idx="0"/>
          </p:cNvCxnSpPr>
          <p:nvPr/>
        </p:nvCxnSpPr>
        <p:spPr>
          <a:xfrm>
            <a:off x="5427788" y="2717302"/>
            <a:ext cx="2418939" cy="56768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81FA1DE6-AA93-80EA-F868-60C0A8716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486789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Confirmatory Factor Analysis </a:t>
            </a:r>
            <a:r>
              <a:rPr lang="el-GR" dirty="0"/>
              <a:t>(</a:t>
            </a:r>
            <a:r>
              <a:rPr lang="en-US" dirty="0"/>
              <a:t>CFA)</a:t>
            </a:r>
            <a:endParaRPr lang="el-GR" dirty="0"/>
          </a:p>
        </p:txBody>
      </p:sp>
      <p:sp>
        <p:nvSpPr>
          <p:cNvPr id="3" name="Content Placeholder 2"/>
          <p:cNvSpPr>
            <a:spLocks noGrp="1"/>
          </p:cNvSpPr>
          <p:nvPr>
            <p:ph sz="quarter" idx="1"/>
          </p:nvPr>
        </p:nvSpPr>
        <p:spPr/>
        <p:txBody>
          <a:bodyPr>
            <a:normAutofit/>
          </a:bodyPr>
          <a:lstStyle/>
          <a:p>
            <a:r>
              <a:rPr lang="en-US" dirty="0"/>
              <a:t>Test theory-based hypotheses</a:t>
            </a:r>
            <a:endParaRPr lang="el-GR" dirty="0"/>
          </a:p>
          <a:p>
            <a:endParaRPr lang="en-US" dirty="0"/>
          </a:p>
          <a:p>
            <a:r>
              <a:rPr lang="en-US" dirty="0"/>
              <a:t>Useful for examining whether a </a:t>
            </a:r>
            <a:r>
              <a:rPr lang="en-US" b="1" dirty="0"/>
              <a:t>hypothesized pattern/matrix of associations</a:t>
            </a:r>
            <a:r>
              <a:rPr lang="el-GR" b="1" dirty="0"/>
              <a:t> </a:t>
            </a:r>
            <a:r>
              <a:rPr lang="en-US" dirty="0"/>
              <a:t>between some variables </a:t>
            </a:r>
            <a:r>
              <a:rPr lang="el-GR" dirty="0"/>
              <a:t>(</a:t>
            </a:r>
            <a:r>
              <a:rPr lang="en-US" dirty="0"/>
              <a:t>correlations</a:t>
            </a:r>
            <a:r>
              <a:rPr lang="el-GR" dirty="0"/>
              <a:t>) </a:t>
            </a:r>
            <a:r>
              <a:rPr lang="en-US" b="1" dirty="0"/>
              <a:t>is verified/supported </a:t>
            </a:r>
            <a:r>
              <a:rPr lang="en-US" dirty="0"/>
              <a:t>by our data</a:t>
            </a:r>
            <a:endParaRPr lang="el-GR" dirty="0"/>
          </a:p>
          <a:p>
            <a:endParaRPr lang="el-GR" dirty="0"/>
          </a:p>
          <a:p>
            <a:r>
              <a:rPr lang="en-US" dirty="0"/>
              <a:t>Example</a:t>
            </a:r>
            <a:r>
              <a:rPr lang="el-GR" dirty="0"/>
              <a:t>…</a:t>
            </a:r>
            <a:endParaRPr lang="en-US" dirty="0"/>
          </a:p>
        </p:txBody>
      </p:sp>
      <p:pic>
        <p:nvPicPr>
          <p:cNvPr id="4" name="Εικόνα 3">
            <a:extLst>
              <a:ext uri="{FF2B5EF4-FFF2-40B4-BE49-F238E27FC236}">
                <a16:creationId xmlns:a16="http://schemas.microsoft.com/office/drawing/2014/main" id="{DF43837E-FF4B-B6DB-C8FA-DFDBBC36A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04645579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672" y="274638"/>
            <a:ext cx="6305128" cy="1143000"/>
          </a:xfrm>
        </p:spPr>
        <p:txBody>
          <a:bodyPr/>
          <a:lstStyle/>
          <a:p>
            <a:endParaRPr lang="en-US" dirty="0"/>
          </a:p>
        </p:txBody>
      </p:sp>
      <p:sp>
        <p:nvSpPr>
          <p:cNvPr id="3" name="Content Placeholder 2"/>
          <p:cNvSpPr>
            <a:spLocks noGrp="1"/>
          </p:cNvSpPr>
          <p:nvPr>
            <p:ph sz="quarter"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411" y="846138"/>
            <a:ext cx="7609979"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071664" y="692696"/>
            <a:ext cx="6264696" cy="1143000"/>
          </a:xfrm>
          <a:prstGeom prst="rect">
            <a:avLst/>
          </a:prstGeom>
          <a:solidFill>
            <a:schemeClr val="bg1"/>
          </a:solidFill>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dirty="0"/>
              <a:t>Example</a:t>
            </a:r>
          </a:p>
        </p:txBody>
      </p:sp>
      <p:pic>
        <p:nvPicPr>
          <p:cNvPr id="4" name="Εικόνα 3">
            <a:extLst>
              <a:ext uri="{FF2B5EF4-FFF2-40B4-BE49-F238E27FC236}">
                <a16:creationId xmlns:a16="http://schemas.microsoft.com/office/drawing/2014/main" id="{D5C151A9-9213-8F0C-4284-63B2CA306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14426271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a:t>Step to Conduct</a:t>
            </a:r>
            <a:r>
              <a:rPr lang="el-GR" altLang="en-US" dirty="0"/>
              <a:t> </a:t>
            </a:r>
            <a:r>
              <a:rPr lang="en-US" altLang="en-US" dirty="0"/>
              <a:t>FA (Similar to PC</a:t>
            </a:r>
            <a:r>
              <a:rPr lang="el-GR" altLang="en-US" dirty="0"/>
              <a:t>Α)</a:t>
            </a:r>
            <a:endParaRPr lang="en-US" altLang="en-US" sz="4800" dirty="0"/>
          </a:p>
        </p:txBody>
      </p:sp>
      <p:sp>
        <p:nvSpPr>
          <p:cNvPr id="69637" name="Rectangle 5"/>
          <p:cNvSpPr>
            <a:spLocks noGrp="1" noChangeArrowheads="1"/>
          </p:cNvSpPr>
          <p:nvPr>
            <p:ph idx="1"/>
          </p:nvPr>
        </p:nvSpPr>
        <p:spPr/>
        <p:txBody>
          <a:bodyPr>
            <a:normAutofit fontScale="92500" lnSpcReduction="20000"/>
          </a:bodyPr>
          <a:lstStyle/>
          <a:p>
            <a:pPr marL="457200" indent="-457200">
              <a:buFont typeface="+mj-lt"/>
              <a:buAutoNum type="arabicPeriod"/>
            </a:pPr>
            <a:r>
              <a:rPr lang="en-US" altLang="en-US" sz="2000" b="1" dirty="0"/>
              <a:t>Compute Correlation Matrix</a:t>
            </a:r>
            <a:endParaRPr lang="en-US" altLang="en-US" sz="2000" dirty="0"/>
          </a:p>
          <a:p>
            <a:pPr lvl="1">
              <a:lnSpc>
                <a:spcPct val="90000"/>
              </a:lnSpc>
            </a:pPr>
            <a:r>
              <a:rPr lang="en-US" altLang="en-US" sz="1700" dirty="0"/>
              <a:t>Note</a:t>
            </a:r>
            <a:r>
              <a:rPr lang="el-GR" altLang="en-US" sz="1700" dirty="0"/>
              <a:t>: </a:t>
            </a:r>
            <a:r>
              <a:rPr lang="en-US" altLang="en-US" sz="1700" dirty="0"/>
              <a:t>The main difference is that here we only take into account common variance among the variables</a:t>
            </a:r>
          </a:p>
          <a:p>
            <a:pPr marL="457200" indent="-457200">
              <a:buFont typeface="+mj-lt"/>
              <a:buAutoNum type="arabicPeriod"/>
            </a:pPr>
            <a:r>
              <a:rPr lang="en-US" altLang="en-US" sz="2000" b="1" dirty="0"/>
              <a:t>Choose the extraction method</a:t>
            </a:r>
          </a:p>
          <a:p>
            <a:pPr lvl="1">
              <a:lnSpc>
                <a:spcPct val="90000"/>
              </a:lnSpc>
            </a:pPr>
            <a:r>
              <a:rPr lang="en-US" altLang="en-US" sz="1700" u="sng" dirty="0"/>
              <a:t>Principal factor analysis (also called Principal axis FA), </a:t>
            </a:r>
            <a:r>
              <a:rPr lang="en-US" sz="1700" dirty="0"/>
              <a:t>maximum likelihood, generalized least squares, unweighted least squares</a:t>
            </a:r>
            <a:endParaRPr lang="el-GR" altLang="en-US" sz="1700" dirty="0"/>
          </a:p>
          <a:p>
            <a:pPr marL="457200" indent="-457200">
              <a:buFont typeface="+mj-lt"/>
              <a:buAutoNum type="arabicPeriod"/>
            </a:pPr>
            <a:r>
              <a:rPr lang="en-US" altLang="en-US" sz="2000" b="1" dirty="0"/>
              <a:t>Decide the Number of Factors to keep</a:t>
            </a:r>
            <a:r>
              <a:rPr lang="en-US" altLang="en-US" sz="2000" dirty="0"/>
              <a:t>, based on:</a:t>
            </a:r>
          </a:p>
          <a:p>
            <a:pPr lvl="2">
              <a:lnSpc>
                <a:spcPct val="90000"/>
              </a:lnSpc>
            </a:pPr>
            <a:r>
              <a:rPr lang="en-US" altLang="en-US" sz="1500" dirty="0"/>
              <a:t>Total Explained Variance</a:t>
            </a:r>
          </a:p>
          <a:p>
            <a:pPr lvl="2">
              <a:lnSpc>
                <a:spcPct val="90000"/>
              </a:lnSpc>
            </a:pPr>
            <a:r>
              <a:rPr lang="en-US" altLang="en-US" sz="1500" dirty="0"/>
              <a:t>Percentage of Variance Explained per Variable</a:t>
            </a:r>
          </a:p>
          <a:p>
            <a:pPr lvl="2">
              <a:lnSpc>
                <a:spcPct val="90000"/>
              </a:lnSpc>
            </a:pPr>
            <a:r>
              <a:rPr lang="en-US" altLang="en-US" sz="1500" dirty="0"/>
              <a:t>Interpretability</a:t>
            </a:r>
          </a:p>
          <a:p>
            <a:pPr lvl="2">
              <a:lnSpc>
                <a:spcPct val="90000"/>
              </a:lnSpc>
            </a:pPr>
            <a:r>
              <a:rPr lang="en-US" altLang="en-US" sz="1500" dirty="0"/>
              <a:t>Replicability</a:t>
            </a:r>
          </a:p>
          <a:p>
            <a:pPr marL="457200" indent="-457200">
              <a:buFont typeface="+mj-lt"/>
              <a:buAutoNum type="arabicPeriod"/>
            </a:pPr>
            <a:r>
              <a:rPr lang="en-US" altLang="en-US" sz="2000" b="1" dirty="0"/>
              <a:t>Factor “rotation” and interpretation</a:t>
            </a:r>
            <a:r>
              <a:rPr lang="el-GR" altLang="en-US" sz="2000" b="1" dirty="0"/>
              <a:t> </a:t>
            </a:r>
            <a:endParaRPr lang="en-US" altLang="en-US" sz="2000" b="1" dirty="0"/>
          </a:p>
          <a:p>
            <a:pPr marL="457200" indent="-457200">
              <a:buFont typeface="+mj-lt"/>
              <a:buAutoNum type="arabicPeriod"/>
            </a:pPr>
            <a:r>
              <a:rPr lang="en-US" altLang="en-US" sz="2000" b="1" dirty="0"/>
              <a:t>Computing “factor scores” </a:t>
            </a:r>
            <a:r>
              <a:rPr lang="en-US" altLang="en-US" sz="2000" dirty="0"/>
              <a:t>(replacing initial </a:t>
            </a:r>
            <a:r>
              <a:rPr lang="en-US" altLang="en-US" sz="2000" dirty="0" err="1"/>
              <a:t>datapoints</a:t>
            </a:r>
            <a:r>
              <a:rPr lang="en-US" altLang="en-US" sz="2000" dirty="0"/>
              <a:t> with the new </a:t>
            </a:r>
            <a:r>
              <a:rPr lang="en-US" altLang="en-US" sz="2000" dirty="0" err="1"/>
              <a:t>datapoins</a:t>
            </a:r>
            <a:r>
              <a:rPr lang="en-US" altLang="en-US" sz="2000" dirty="0"/>
              <a:t> of the reduced number of factors)</a:t>
            </a:r>
          </a:p>
          <a:p>
            <a:pPr marL="457200" indent="-457200">
              <a:buFont typeface="+mj-lt"/>
              <a:buAutoNum type="arabicPeriod"/>
            </a:pPr>
            <a:r>
              <a:rPr lang="en-US" altLang="en-US" sz="2000" b="1" dirty="0"/>
              <a:t>“Apply” the selected solution</a:t>
            </a:r>
            <a:r>
              <a:rPr lang="en-US" altLang="en-US" sz="2000" dirty="0"/>
              <a:t> (number of factors)</a:t>
            </a:r>
          </a:p>
          <a:p>
            <a:pPr lvl="1">
              <a:lnSpc>
                <a:spcPct val="90000"/>
              </a:lnSpc>
              <a:buFontTx/>
              <a:buChar char="•"/>
            </a:pPr>
            <a:r>
              <a:rPr lang="en-US" altLang="en-US" sz="1800" dirty="0"/>
              <a:t>Theoretical implications – understanding of the reduced dataset</a:t>
            </a:r>
          </a:p>
          <a:p>
            <a:pPr lvl="1">
              <a:lnSpc>
                <a:spcPct val="90000"/>
              </a:lnSpc>
              <a:buFontTx/>
              <a:buChar char="•"/>
            </a:pPr>
            <a:r>
              <a:rPr lang="en-US" altLang="en-US" sz="1800" dirty="0"/>
              <a:t>Statistical implications – we can use the new composite factor scores in further statistical analyses</a:t>
            </a:r>
          </a:p>
        </p:txBody>
      </p:sp>
      <p:pic>
        <p:nvPicPr>
          <p:cNvPr id="2" name="Εικόνα 1">
            <a:extLst>
              <a:ext uri="{FF2B5EF4-FFF2-40B4-BE49-F238E27FC236}">
                <a16:creationId xmlns:a16="http://schemas.microsoft.com/office/drawing/2014/main" id="{29D377D0-DEC3-8EB2-9C67-F2C3CD2DB1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02329391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 in</a:t>
            </a:r>
            <a:r>
              <a:rPr lang="el-GR" dirty="0"/>
              <a:t> </a:t>
            </a:r>
            <a:r>
              <a:rPr lang="en-US" dirty="0"/>
              <a:t>SPSS</a:t>
            </a:r>
            <a:r>
              <a:rPr lang="el-GR" dirty="0"/>
              <a:t> –1</a:t>
            </a:r>
            <a:r>
              <a:rPr lang="en-US" baseline="30000" dirty="0" err="1"/>
              <a:t>st</a:t>
            </a:r>
            <a:r>
              <a:rPr lang="en-US" dirty="0"/>
              <a:t> </a:t>
            </a:r>
            <a:r>
              <a:rPr lang="el-GR" dirty="0"/>
              <a:t> </a:t>
            </a:r>
            <a:r>
              <a:rPr lang="en-US" dirty="0"/>
              <a:t>Step</a:t>
            </a:r>
          </a:p>
        </p:txBody>
      </p:sp>
      <p:sp>
        <p:nvSpPr>
          <p:cNvPr id="3" name="Content Placeholder 2"/>
          <p:cNvSpPr>
            <a:spLocks noGrp="1"/>
          </p:cNvSpPr>
          <p:nvPr>
            <p:ph sz="quarter" idx="1"/>
          </p:nvPr>
        </p:nvSpPr>
        <p:spPr/>
        <p:txBody>
          <a:bodyPr/>
          <a:lstStyle/>
          <a:p>
            <a:r>
              <a:rPr lang="en-US" dirty="0"/>
              <a:t>The quality of our data </a:t>
            </a:r>
            <a:r>
              <a:rPr lang="el-GR" dirty="0"/>
              <a:t>(</a:t>
            </a:r>
            <a:r>
              <a:rPr lang="en-US" dirty="0"/>
              <a:t>relevant to the adherence to the assumptions presented earlier</a:t>
            </a:r>
            <a:r>
              <a:rPr lang="el-GR" dirty="0"/>
              <a:t>) </a:t>
            </a:r>
            <a:r>
              <a:rPr lang="en-US" dirty="0"/>
              <a:t>can be assessed in</a:t>
            </a:r>
            <a:r>
              <a:rPr lang="el-GR" dirty="0"/>
              <a:t> </a:t>
            </a:r>
            <a:r>
              <a:rPr lang="en-US" dirty="0"/>
              <a:t>SPSS using</a:t>
            </a:r>
            <a:r>
              <a:rPr lang="el-GR" dirty="0"/>
              <a:t>:</a:t>
            </a:r>
          </a:p>
          <a:p>
            <a:pPr lvl="1"/>
            <a:r>
              <a:rPr lang="en-US" b="1" dirty="0"/>
              <a:t>Keiser-Meyer-</a:t>
            </a:r>
            <a:r>
              <a:rPr lang="en-US" b="1" dirty="0" err="1"/>
              <a:t>Olkin</a:t>
            </a:r>
            <a:r>
              <a:rPr lang="en-US" dirty="0"/>
              <a:t> value</a:t>
            </a:r>
          </a:p>
          <a:p>
            <a:pPr lvl="2"/>
            <a:r>
              <a:rPr lang="en-US" dirty="0"/>
              <a:t>Sample sufficiency </a:t>
            </a:r>
            <a:r>
              <a:rPr lang="el-GR" dirty="0"/>
              <a:t>(</a:t>
            </a:r>
            <a:r>
              <a:rPr lang="el-GR" b="1" dirty="0"/>
              <a:t>&gt;.50</a:t>
            </a:r>
            <a:r>
              <a:rPr lang="el-GR" dirty="0"/>
              <a:t>), </a:t>
            </a:r>
            <a:r>
              <a:rPr lang="en-US" dirty="0"/>
              <a:t>the closer to </a:t>
            </a:r>
            <a:r>
              <a:rPr lang="el-GR" dirty="0"/>
              <a:t>1</a:t>
            </a:r>
            <a:r>
              <a:rPr lang="en-US" dirty="0"/>
              <a:t> the better</a:t>
            </a:r>
          </a:p>
          <a:p>
            <a:pPr lvl="1"/>
            <a:r>
              <a:rPr lang="en-US" b="1" dirty="0"/>
              <a:t>Bartlett’s Test of </a:t>
            </a:r>
            <a:r>
              <a:rPr lang="en-US" b="1" dirty="0" err="1"/>
              <a:t>Sphericity</a:t>
            </a:r>
            <a:r>
              <a:rPr lang="en-US" b="1" dirty="0"/>
              <a:t> </a:t>
            </a:r>
            <a:r>
              <a:rPr lang="en-US" dirty="0"/>
              <a:t>value</a:t>
            </a:r>
            <a:endParaRPr lang="en-US" b="1" dirty="0"/>
          </a:p>
          <a:p>
            <a:pPr lvl="2"/>
            <a:r>
              <a:rPr lang="en-US" dirty="0"/>
              <a:t>Do the correlations between variables allow</a:t>
            </a:r>
            <a:r>
              <a:rPr lang="el-GR" dirty="0"/>
              <a:t> </a:t>
            </a:r>
            <a:r>
              <a:rPr lang="en-US" dirty="0"/>
              <a:t>the use of FA?</a:t>
            </a:r>
            <a:r>
              <a:rPr lang="el-GR" dirty="0"/>
              <a:t> (</a:t>
            </a:r>
            <a:r>
              <a:rPr lang="en-US" b="1" dirty="0"/>
              <a:t>p &lt;0.05</a:t>
            </a:r>
            <a:r>
              <a:rPr lang="en-US" dirty="0"/>
              <a:t>)</a:t>
            </a:r>
            <a:endParaRPr lang="el-GR"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634" y="4301554"/>
            <a:ext cx="4320480" cy="171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F2391D0B-E23F-B20F-A508-4E6D5ACCC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3599099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 in</a:t>
            </a:r>
            <a:r>
              <a:rPr lang="el-GR" dirty="0"/>
              <a:t> </a:t>
            </a:r>
            <a:r>
              <a:rPr lang="en-US" dirty="0"/>
              <a:t>SPSS</a:t>
            </a:r>
            <a:r>
              <a:rPr lang="el-GR" dirty="0"/>
              <a:t> –</a:t>
            </a:r>
            <a:r>
              <a:rPr lang="en-US" dirty="0"/>
              <a:t> </a:t>
            </a:r>
            <a:r>
              <a:rPr lang="el-GR" dirty="0"/>
              <a:t>2</a:t>
            </a:r>
            <a:r>
              <a:rPr lang="en-US" baseline="30000" dirty="0" err="1"/>
              <a:t>nd</a:t>
            </a:r>
            <a:r>
              <a:rPr lang="en-US" dirty="0"/>
              <a:t> STEP</a:t>
            </a:r>
            <a:r>
              <a:rPr lang="el-GR" dirty="0"/>
              <a:t> </a:t>
            </a:r>
            <a:endParaRPr lang="en-US" dirty="0"/>
          </a:p>
        </p:txBody>
      </p:sp>
      <p:sp>
        <p:nvSpPr>
          <p:cNvPr id="3" name="Content Placeholder 2"/>
          <p:cNvSpPr>
            <a:spLocks noGrp="1"/>
          </p:cNvSpPr>
          <p:nvPr>
            <p:ph sz="quarter" idx="1"/>
          </p:nvPr>
        </p:nvSpPr>
        <p:spPr/>
        <p:txBody>
          <a:bodyPr/>
          <a:lstStyle/>
          <a:p>
            <a:r>
              <a:rPr lang="en-US" b="1" dirty="0"/>
              <a:t>Correlation Matrix</a:t>
            </a:r>
            <a:endParaRPr lang="el-GR" dirty="0"/>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7" y="3429000"/>
            <a:ext cx="4958543" cy="215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3713" y="2780928"/>
            <a:ext cx="4958543" cy="523220"/>
          </a:xfrm>
          <a:prstGeom prst="rect">
            <a:avLst/>
          </a:prstGeom>
          <a:noFill/>
        </p:spPr>
        <p:txBody>
          <a:bodyPr wrap="square" rtlCol="0">
            <a:spAutoFit/>
          </a:bodyPr>
          <a:lstStyle/>
          <a:p>
            <a:r>
              <a:rPr lang="el-GR" sz="2800" dirty="0">
                <a:solidFill>
                  <a:schemeClr val="accent2">
                    <a:lumMod val="75000"/>
                  </a:schemeClr>
                </a:solidFill>
              </a:rPr>
              <a:t>1	  2	  3	   4	   5</a:t>
            </a:r>
            <a:endParaRPr lang="en-US" sz="2800" dirty="0">
              <a:solidFill>
                <a:schemeClr val="accent2">
                  <a:lumMod val="75000"/>
                </a:schemeClr>
              </a:solidFill>
            </a:endParaRPr>
          </a:p>
        </p:txBody>
      </p:sp>
      <p:sp>
        <p:nvSpPr>
          <p:cNvPr id="7" name="TextBox 6"/>
          <p:cNvSpPr txBox="1"/>
          <p:nvPr/>
        </p:nvSpPr>
        <p:spPr>
          <a:xfrm rot="16200000">
            <a:off x="2001116" y="4244856"/>
            <a:ext cx="2339102" cy="523220"/>
          </a:xfrm>
          <a:prstGeom prst="rect">
            <a:avLst/>
          </a:prstGeom>
          <a:noFill/>
        </p:spPr>
        <p:txBody>
          <a:bodyPr vert="vert" wrap="square" rtlCol="0">
            <a:spAutoFit/>
          </a:bodyPr>
          <a:lstStyle/>
          <a:p>
            <a:r>
              <a:rPr lang="el-GR" sz="2800" dirty="0">
                <a:solidFill>
                  <a:schemeClr val="accent2">
                    <a:lumMod val="75000"/>
                  </a:schemeClr>
                </a:solidFill>
              </a:rPr>
              <a:t>1  2  3   4   5</a:t>
            </a:r>
            <a:endParaRPr lang="en-US" sz="2800" dirty="0">
              <a:solidFill>
                <a:schemeClr val="accent2">
                  <a:lumMod val="75000"/>
                </a:schemeClr>
              </a:solidFill>
            </a:endParaRPr>
          </a:p>
        </p:txBody>
      </p:sp>
      <p:pic>
        <p:nvPicPr>
          <p:cNvPr id="5" name="Εικόνα 4">
            <a:extLst>
              <a:ext uri="{FF2B5EF4-FFF2-40B4-BE49-F238E27FC236}">
                <a16:creationId xmlns:a16="http://schemas.microsoft.com/office/drawing/2014/main" id="{D305ABA6-8C7C-F9CD-4167-BD2CC2FF0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620790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Sample size calculation</a:t>
            </a:r>
            <a:endParaRPr lang="en-US" dirty="0"/>
          </a:p>
        </p:txBody>
      </p:sp>
      <p:sp>
        <p:nvSpPr>
          <p:cNvPr id="3" name="Content Placeholder 2"/>
          <p:cNvSpPr>
            <a:spLocks noGrp="1"/>
          </p:cNvSpPr>
          <p:nvPr>
            <p:ph sz="quarter" idx="1"/>
          </p:nvPr>
        </p:nvSpPr>
        <p:spPr/>
        <p:txBody>
          <a:bodyPr>
            <a:normAutofit fontScale="70000" lnSpcReduction="20000"/>
          </a:bodyPr>
          <a:lstStyle/>
          <a:p>
            <a:r>
              <a:rPr lang="el-GR" dirty="0"/>
              <a:t>Approximate estimate: </a:t>
            </a:r>
          </a:p>
          <a:p>
            <a:pPr lvl="1"/>
            <a:r>
              <a:rPr lang="el-GR" dirty="0"/>
              <a:t>Sizes in similar studies by other researchers</a:t>
            </a:r>
          </a:p>
          <a:p>
            <a:pPr lvl="1"/>
            <a:r>
              <a:rPr lang="el-GR" dirty="0"/>
              <a:t>The more people willing/available</a:t>
            </a:r>
          </a:p>
          <a:p>
            <a:pPr lvl="1"/>
            <a:r>
              <a:rPr lang="el-GR" dirty="0"/>
              <a:t>Depending on the expected study costs</a:t>
            </a:r>
          </a:p>
          <a:p>
            <a:r>
              <a:rPr lang="el-GR" dirty="0"/>
              <a:t>Statistical methods for estimating the necessary sample (e.g. power analysis</a:t>
            </a:r>
            <a:r>
              <a:rPr lang="en-US" dirty="0"/>
              <a:t>)</a:t>
            </a:r>
            <a:endParaRPr lang="el-GR" dirty="0"/>
          </a:p>
          <a:p>
            <a:pPr lvl="1"/>
            <a:r>
              <a:rPr lang="el-GR" dirty="0"/>
              <a:t>** Must be determined prior to conducting the survey, based on the desired degree of accuracy of the results, and the maximum measurement error that would be tolerated</a:t>
            </a:r>
            <a:endParaRPr lang="en-US" dirty="0"/>
          </a:p>
          <a:p>
            <a:pPr lvl="1"/>
            <a:r>
              <a:rPr lang="en-US" i="1" dirty="0">
                <a:sym typeface="Wingdings" pitchFamily="2" charset="2"/>
              </a:rPr>
              <a:t>** </a:t>
            </a:r>
            <a:r>
              <a:rPr lang="el-GR" b="1" dirty="0">
                <a:sym typeface="Wingdings" pitchFamily="2" charset="2"/>
              </a:rPr>
              <a:t>Acceptable sampling error rate </a:t>
            </a:r>
            <a:br>
              <a:rPr lang="en-US" b="1" dirty="0">
                <a:sym typeface="Wingdings" pitchFamily="2" charset="2"/>
              </a:rPr>
            </a:br>
            <a:r>
              <a:rPr lang="el-GR" dirty="0">
                <a:sym typeface="Wingdings" pitchFamily="2" charset="2"/>
              </a:rPr>
              <a:t>(</a:t>
            </a:r>
            <a:r>
              <a:rPr lang="en-US" dirty="0">
                <a:sym typeface="Wingdings" pitchFamily="2" charset="2"/>
              </a:rPr>
              <a:t>p &lt; .05; p &lt; .01; p &lt; .001)</a:t>
            </a:r>
            <a:endParaRPr lang="el-GR" dirty="0">
              <a:sym typeface="Wingdings" pitchFamily="2" charset="2"/>
            </a:endParaRPr>
          </a:p>
          <a:p>
            <a:endParaRPr lang="el-GR" dirty="0"/>
          </a:p>
          <a:p>
            <a:r>
              <a:rPr lang="en-GB" dirty="0"/>
              <a:t>Required size depends on:</a:t>
            </a:r>
          </a:p>
          <a:p>
            <a:pPr lvl="1"/>
            <a:r>
              <a:rPr lang="en-GB" dirty="0" err="1"/>
              <a:t>Type of </a:t>
            </a:r>
            <a:r>
              <a:rPr lang="en-GB" dirty="0"/>
              <a:t>research (e.g. </a:t>
            </a:r>
            <a:r>
              <a:rPr lang="en-GB" dirty="0" err="1"/>
              <a:t>psychophysiology </a:t>
            </a:r>
            <a:r>
              <a:rPr lang="en-GB" dirty="0"/>
              <a:t>vs. personality)</a:t>
            </a:r>
          </a:p>
          <a:p>
            <a:pPr lvl="1"/>
            <a:r>
              <a:rPr lang="en-GB" dirty="0" err="1"/>
              <a:t>Experimental </a:t>
            </a:r>
            <a:r>
              <a:rPr lang="en-GB" dirty="0"/>
              <a:t>design (e.g. independent samples vs. </a:t>
            </a:r>
            <a:r>
              <a:rPr lang="en-GB" dirty="0" err="1"/>
              <a:t>repeated measures</a:t>
            </a:r>
            <a:r>
              <a:rPr lang="en-GB" dirty="0"/>
              <a:t>)</a:t>
            </a:r>
          </a:p>
          <a:p>
            <a:pPr lvl="1"/>
            <a:r>
              <a:rPr lang="en-GB" dirty="0" err="1"/>
              <a:t>Number of independent </a:t>
            </a:r>
            <a:r>
              <a:rPr lang="en-GB" dirty="0"/>
              <a:t>variables and their levels</a:t>
            </a:r>
            <a:endParaRPr lang="el-GR" dirty="0"/>
          </a:p>
          <a:p>
            <a:pPr lvl="1"/>
            <a:r>
              <a:rPr lang="el-GR" dirty="0"/>
              <a:t>Recommended 10-20% above minimum required size </a:t>
            </a:r>
            <a:r>
              <a:rPr lang="el-GR" dirty="0">
                <a:sym typeface="Wingdings" panose="05000000000000000000" pitchFamily="2" charset="2"/>
              </a:rPr>
              <a:t> </a:t>
            </a:r>
            <a:r>
              <a:rPr lang="el-GR" dirty="0"/>
              <a:t>losses (can also damage representativeness)</a:t>
            </a:r>
            <a:endParaRPr lang="en-GB" dirty="0"/>
          </a:p>
          <a:p>
            <a:pPr lvl="1"/>
            <a:endParaRPr lang="en-GB" dirty="0">
              <a:sym typeface="Wingdings" pitchFamily="2" charset="2"/>
            </a:endParaRPr>
          </a:p>
          <a:p>
            <a:endParaRPr lang="en-US" dirty="0"/>
          </a:p>
        </p:txBody>
      </p:sp>
      <p:pic>
        <p:nvPicPr>
          <p:cNvPr id="4" name="Εικόνα 3">
            <a:extLst>
              <a:ext uri="{FF2B5EF4-FFF2-40B4-BE49-F238E27FC236}">
                <a16:creationId xmlns:a16="http://schemas.microsoft.com/office/drawing/2014/main" id="{321978FB-B065-A409-D06C-8F9D0CAFB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603970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ltLang="en-US" dirty="0"/>
              <a:t>FA </a:t>
            </a:r>
            <a:r>
              <a:rPr lang="el-GR" altLang="en-US" dirty="0"/>
              <a:t>&amp; </a:t>
            </a:r>
            <a:r>
              <a:rPr lang="en-US" altLang="en-US" dirty="0"/>
              <a:t>Differences to PCA</a:t>
            </a:r>
            <a:endParaRPr lang="en-GB" altLang="en-US" dirty="0"/>
          </a:p>
        </p:txBody>
      </p:sp>
      <p:sp>
        <p:nvSpPr>
          <p:cNvPr id="188419" name="Rectangle 3"/>
          <p:cNvSpPr>
            <a:spLocks noGrp="1" noChangeArrowheads="1"/>
          </p:cNvSpPr>
          <p:nvPr>
            <p:ph type="body" idx="1"/>
          </p:nvPr>
        </p:nvSpPr>
        <p:spPr/>
        <p:txBody>
          <a:bodyPr/>
          <a:lstStyle/>
          <a:p>
            <a:r>
              <a:rPr lang="en-US" altLang="en-US" dirty="0"/>
              <a:t>In many books/articles, PCA (Principal Component Analysis) and EFA (Exploratory Factor Analysis) are described together. </a:t>
            </a:r>
          </a:p>
          <a:p>
            <a:r>
              <a:rPr lang="en-US" altLang="en-US" dirty="0"/>
              <a:t>Even in SPSS, they are included under the Factor Analysis section. </a:t>
            </a:r>
          </a:p>
          <a:p>
            <a:endParaRPr lang="en-US" altLang="en-US" dirty="0"/>
          </a:p>
          <a:p>
            <a:r>
              <a:rPr lang="en-US" altLang="en-US" dirty="0"/>
              <a:t>However, they are not the same; their logic is different.</a:t>
            </a:r>
          </a:p>
          <a:p>
            <a:pPr lvl="1"/>
            <a:r>
              <a:rPr lang="en-GB" altLang="en-US" b="1" dirty="0"/>
              <a:t>PCA</a:t>
            </a:r>
            <a:r>
              <a:rPr lang="el-GR" altLang="en-US" dirty="0"/>
              <a:t>:</a:t>
            </a:r>
            <a:r>
              <a:rPr lang="en-GB" altLang="en-US" dirty="0"/>
              <a:t> </a:t>
            </a:r>
            <a:r>
              <a:rPr lang="en-US" altLang="en-US" dirty="0"/>
              <a:t>attempts to account for </a:t>
            </a:r>
            <a:r>
              <a:rPr lang="el-GR" altLang="en-US" i="1" u="sng" dirty="0"/>
              <a:t>α</a:t>
            </a:r>
            <a:r>
              <a:rPr lang="en-US" altLang="en-US" i="1" u="sng" dirty="0" err="1"/>
              <a:t>ll</a:t>
            </a:r>
            <a:r>
              <a:rPr lang="en-US" altLang="en-US" i="1" u="sng" dirty="0"/>
              <a:t> the variance</a:t>
            </a:r>
            <a:endParaRPr lang="en-GB" altLang="en-US" i="1" u="sng" dirty="0"/>
          </a:p>
          <a:p>
            <a:pPr lvl="1"/>
            <a:r>
              <a:rPr lang="en-GB" altLang="en-US" b="1" dirty="0"/>
              <a:t>EFA</a:t>
            </a:r>
            <a:r>
              <a:rPr lang="el-GR" altLang="en-US" dirty="0"/>
              <a:t>:</a:t>
            </a:r>
            <a:r>
              <a:rPr lang="en-GB" altLang="en-US" dirty="0"/>
              <a:t> </a:t>
            </a:r>
            <a:r>
              <a:rPr lang="en-US" altLang="en-US" dirty="0"/>
              <a:t>accounts</a:t>
            </a:r>
            <a:r>
              <a:rPr lang="el-GR" altLang="en-US" dirty="0"/>
              <a:t> </a:t>
            </a:r>
            <a:r>
              <a:rPr lang="en-US" altLang="en-US" i="1" u="sng" dirty="0"/>
              <a:t>only for the common variance</a:t>
            </a:r>
            <a:r>
              <a:rPr lang="el-GR" altLang="en-US" i="1" dirty="0"/>
              <a:t> </a:t>
            </a:r>
            <a:r>
              <a:rPr lang="en-US" altLang="en-US" dirty="0"/>
              <a:t>among the variables</a:t>
            </a:r>
            <a:endParaRPr lang="en-GB" altLang="en-US" dirty="0"/>
          </a:p>
        </p:txBody>
      </p:sp>
      <p:pic>
        <p:nvPicPr>
          <p:cNvPr id="2" name="Εικόνα 1">
            <a:extLst>
              <a:ext uri="{FF2B5EF4-FFF2-40B4-BE49-F238E27FC236}">
                <a16:creationId xmlns:a16="http://schemas.microsoft.com/office/drawing/2014/main" id="{27EC7076-C00A-999E-D09C-E9E0360DD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7676344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GB" altLang="en-US"/>
              <a:t>PCA vs. EFA</a:t>
            </a:r>
          </a:p>
        </p:txBody>
      </p:sp>
      <p:sp>
        <p:nvSpPr>
          <p:cNvPr id="189443" name="Rectangle 3"/>
          <p:cNvSpPr>
            <a:spLocks noGrp="1" noChangeArrowheads="1"/>
          </p:cNvSpPr>
          <p:nvPr>
            <p:ph type="body" idx="1"/>
          </p:nvPr>
        </p:nvSpPr>
        <p:spPr>
          <a:xfrm>
            <a:off x="1981200" y="1600200"/>
            <a:ext cx="5626968" cy="4873752"/>
          </a:xfrm>
        </p:spPr>
        <p:txBody>
          <a:bodyPr>
            <a:normAutofit/>
          </a:bodyPr>
          <a:lstStyle/>
          <a:p>
            <a:r>
              <a:rPr lang="en-GB" altLang="en-US" dirty="0"/>
              <a:t>PCA</a:t>
            </a:r>
          </a:p>
          <a:p>
            <a:pPr lvl="1"/>
            <a:r>
              <a:rPr lang="en-GB" altLang="en-US" dirty="0"/>
              <a:t>data = variance (+error)</a:t>
            </a:r>
          </a:p>
          <a:p>
            <a:pPr lvl="1"/>
            <a:r>
              <a:rPr lang="en-US" altLang="en-US" dirty="0"/>
              <a:t>Error is considered to be equal for all measurements</a:t>
            </a:r>
            <a:endParaRPr lang="en-GB" altLang="en-US" dirty="0"/>
          </a:p>
          <a:p>
            <a:r>
              <a:rPr lang="en-GB" altLang="en-US" dirty="0"/>
              <a:t>EFA</a:t>
            </a:r>
          </a:p>
          <a:p>
            <a:pPr lvl="1"/>
            <a:r>
              <a:rPr lang="en-GB" altLang="en-US" dirty="0"/>
              <a:t>data = common variance + specific variance + error</a:t>
            </a:r>
          </a:p>
          <a:p>
            <a:pPr lvl="1"/>
            <a:r>
              <a:rPr lang="en-US" altLang="en-US" dirty="0"/>
              <a:t>The </a:t>
            </a:r>
            <a:r>
              <a:rPr lang="en-GB" altLang="en-US" dirty="0"/>
              <a:t>specific variance (that is NOT common with other variables) might differ from variable to variable </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56960" y="1941508"/>
            <a:ext cx="2200275" cy="1325562"/>
          </a:xfrm>
          <a:prstGeom prst="rect">
            <a:avLst/>
          </a:prstGeom>
          <a:noFill/>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2184" y="4365105"/>
            <a:ext cx="23050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CA4C66F1-DF27-0E3C-FE72-41C6A679B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79929043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normAutofit/>
          </a:bodyPr>
          <a:lstStyle/>
          <a:p>
            <a:r>
              <a:rPr lang="en-GB" altLang="en-US" sz="3800"/>
              <a:t>PCA vs. EFA Path Diagram: Exploratory factor analysis</a:t>
            </a:r>
          </a:p>
        </p:txBody>
      </p:sp>
      <p:graphicFrame>
        <p:nvGraphicFramePr>
          <p:cNvPr id="190467" name="Object 3"/>
          <p:cNvGraphicFramePr>
            <a:graphicFrameLocks noChangeAspect="1"/>
          </p:cNvGraphicFramePr>
          <p:nvPr/>
        </p:nvGraphicFramePr>
        <p:xfrm>
          <a:off x="1824038" y="2479675"/>
          <a:ext cx="4648200" cy="3714750"/>
        </p:xfrm>
        <a:graphic>
          <a:graphicData uri="http://schemas.openxmlformats.org/presentationml/2006/ole">
            <mc:AlternateContent xmlns:mc="http://schemas.openxmlformats.org/markup-compatibility/2006">
              <mc:Choice xmlns:v="urn:schemas-microsoft-com:vml" Requires="v">
                <p:oleObj name="Drawing" r:id="rId3" imgW="3600360" imgH="2876400" progId="WPDraw30.Drawing">
                  <p:embed/>
                </p:oleObj>
              </mc:Choice>
              <mc:Fallback>
                <p:oleObj name="Drawing" r:id="rId3" imgW="3600360" imgH="2876400" progId="WPDraw30.Drawing">
                  <p:embed/>
                  <p:pic>
                    <p:nvPicPr>
                      <p:cNvPr id="1904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2479675"/>
                        <a:ext cx="46482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0468" name="Object 4"/>
          <p:cNvGraphicFramePr>
            <a:graphicFrameLocks noChangeAspect="1"/>
          </p:cNvGraphicFramePr>
          <p:nvPr/>
        </p:nvGraphicFramePr>
        <p:xfrm>
          <a:off x="6167438" y="2708275"/>
          <a:ext cx="4800600" cy="3048000"/>
        </p:xfrm>
        <a:graphic>
          <a:graphicData uri="http://schemas.openxmlformats.org/presentationml/2006/ole">
            <mc:AlternateContent xmlns:mc="http://schemas.openxmlformats.org/markup-compatibility/2006">
              <mc:Choice xmlns:v="urn:schemas-microsoft-com:vml" Requires="v">
                <p:oleObj name="Drawing" r:id="rId5" imgW="3600360" imgH="2286000" progId="WPDraw30.Drawing">
                  <p:embed/>
                </p:oleObj>
              </mc:Choice>
              <mc:Fallback>
                <p:oleObj name="Drawing" r:id="rId5" imgW="3600360" imgH="2286000" progId="WPDraw30.Drawing">
                  <p:embed/>
                  <p:pic>
                    <p:nvPicPr>
                      <p:cNvPr id="19046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438" y="2708275"/>
                        <a:ext cx="4800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0469" name="Text Box 5"/>
          <p:cNvSpPr txBox="1">
            <a:spLocks noChangeArrowheads="1"/>
          </p:cNvSpPr>
          <p:nvPr/>
        </p:nvSpPr>
        <p:spPr bwMode="auto">
          <a:xfrm>
            <a:off x="3424238" y="1870075"/>
            <a:ext cx="109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altLang="en-US" sz="3600" b="1">
                <a:latin typeface="Times New Roman" pitchFamily="18" charset="0"/>
              </a:rPr>
              <a:t>EFA</a:t>
            </a:r>
          </a:p>
        </p:txBody>
      </p:sp>
      <p:sp>
        <p:nvSpPr>
          <p:cNvPr id="190470" name="Text Box 6"/>
          <p:cNvSpPr txBox="1">
            <a:spLocks noChangeArrowheads="1"/>
          </p:cNvSpPr>
          <p:nvPr/>
        </p:nvSpPr>
        <p:spPr bwMode="auto">
          <a:xfrm>
            <a:off x="7767638" y="1870075"/>
            <a:ext cx="112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altLang="en-US" sz="3600" b="1">
                <a:latin typeface="Times New Roman" pitchFamily="18" charset="0"/>
              </a:rPr>
              <a:t>PCA</a:t>
            </a:r>
          </a:p>
        </p:txBody>
      </p:sp>
      <p:pic>
        <p:nvPicPr>
          <p:cNvPr id="2" name="Εικόνα 1">
            <a:extLst>
              <a:ext uri="{FF2B5EF4-FFF2-40B4-BE49-F238E27FC236}">
                <a16:creationId xmlns:a16="http://schemas.microsoft.com/office/drawing/2014/main" id="{122D5A89-142D-454B-F72C-3677846040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64991187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a:t>
            </a:r>
            <a:r>
              <a:rPr lang="el-GR" dirty="0"/>
              <a:t> </a:t>
            </a:r>
            <a:r>
              <a:rPr lang="en-US" dirty="0"/>
              <a:t>VS. Principal </a:t>
            </a:r>
            <a:r>
              <a:rPr lang="en-US" dirty="0" err="1"/>
              <a:t>Compenents</a:t>
            </a:r>
            <a:endParaRPr lang="en-US" dirty="0"/>
          </a:p>
        </p:txBody>
      </p:sp>
      <p:sp>
        <p:nvSpPr>
          <p:cNvPr id="3" name="Content Placeholder 2"/>
          <p:cNvSpPr>
            <a:spLocks noGrp="1"/>
          </p:cNvSpPr>
          <p:nvPr>
            <p:ph sz="quarter" idx="1"/>
          </p:nvPr>
        </p:nvSpPr>
        <p:spPr/>
        <p:txBody>
          <a:bodyPr/>
          <a:lstStyle/>
          <a:p>
            <a:endParaRPr lang="el-GR" dirty="0"/>
          </a:p>
          <a:p>
            <a:r>
              <a:rPr lang="en-US" b="1" dirty="0"/>
              <a:t>Factors</a:t>
            </a:r>
            <a:r>
              <a:rPr lang="el-GR" b="1" dirty="0"/>
              <a:t> </a:t>
            </a:r>
            <a:r>
              <a:rPr lang="en-US" dirty="0"/>
              <a:t>are</a:t>
            </a:r>
            <a:r>
              <a:rPr lang="el-GR" dirty="0"/>
              <a:t> </a:t>
            </a:r>
            <a:r>
              <a:rPr lang="en-US" dirty="0"/>
              <a:t>real/existing</a:t>
            </a:r>
            <a:r>
              <a:rPr lang="el-GR" dirty="0"/>
              <a:t> </a:t>
            </a:r>
            <a:r>
              <a:rPr lang="en-US" b="1" dirty="0"/>
              <a:t>hidden variables</a:t>
            </a:r>
            <a:r>
              <a:rPr lang="el-GR" dirty="0"/>
              <a:t>, </a:t>
            </a:r>
            <a:r>
              <a:rPr lang="en-US" dirty="0"/>
              <a:t>that cause the covariance of the measured variables</a:t>
            </a:r>
            <a:endParaRPr lang="el-GR" dirty="0"/>
          </a:p>
          <a:p>
            <a:endParaRPr lang="el-GR" dirty="0"/>
          </a:p>
          <a:p>
            <a:r>
              <a:rPr lang="en-US" b="1" dirty="0"/>
              <a:t>Principal Components</a:t>
            </a:r>
            <a:r>
              <a:rPr lang="el-GR" b="1" dirty="0"/>
              <a:t> </a:t>
            </a:r>
            <a:r>
              <a:rPr lang="en-US" dirty="0"/>
              <a:t>are </a:t>
            </a:r>
            <a:r>
              <a:rPr lang="en-US" b="1" dirty="0"/>
              <a:t>empirically defined sums of variables</a:t>
            </a:r>
            <a:r>
              <a:rPr lang="el-GR" dirty="0"/>
              <a:t>, </a:t>
            </a:r>
            <a:r>
              <a:rPr lang="en-US" dirty="0"/>
              <a:t>without the necessity of a theoretical framework supporting their hypothesized existence</a:t>
            </a:r>
            <a:r>
              <a:rPr lang="el-GR" dirty="0"/>
              <a:t>.</a:t>
            </a:r>
            <a:endParaRPr lang="en-US" dirty="0"/>
          </a:p>
        </p:txBody>
      </p:sp>
      <p:pic>
        <p:nvPicPr>
          <p:cNvPr id="4" name="Εικόνα 3">
            <a:extLst>
              <a:ext uri="{FF2B5EF4-FFF2-40B4-BE49-F238E27FC236}">
                <a16:creationId xmlns:a16="http://schemas.microsoft.com/office/drawing/2014/main" id="{8B204AF5-B06A-9D9B-1ABC-EA96237F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4223572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GB" altLang="en-US" dirty="0"/>
              <a:t>PCA </a:t>
            </a:r>
            <a:r>
              <a:rPr lang="en-US" altLang="en-US" dirty="0"/>
              <a:t>and</a:t>
            </a:r>
            <a:r>
              <a:rPr lang="el-GR" altLang="en-US" dirty="0"/>
              <a:t> </a:t>
            </a:r>
            <a:r>
              <a:rPr lang="en-GB" altLang="en-US" dirty="0"/>
              <a:t>EFA</a:t>
            </a:r>
          </a:p>
        </p:txBody>
      </p:sp>
      <p:sp>
        <p:nvSpPr>
          <p:cNvPr id="193539" name="Rectangle 3"/>
          <p:cNvSpPr>
            <a:spLocks noGrp="1" noChangeArrowheads="1"/>
          </p:cNvSpPr>
          <p:nvPr>
            <p:ph type="body" idx="1"/>
          </p:nvPr>
        </p:nvSpPr>
        <p:spPr/>
        <p:txBody>
          <a:bodyPr>
            <a:normAutofit/>
          </a:bodyPr>
          <a:lstStyle/>
          <a:p>
            <a:pPr>
              <a:lnSpc>
                <a:spcPct val="90000"/>
              </a:lnSpc>
            </a:pPr>
            <a:r>
              <a:rPr lang="en-GB" altLang="en-US" dirty="0"/>
              <a:t>EFA </a:t>
            </a:r>
            <a:r>
              <a:rPr lang="en-US" altLang="en-US" dirty="0"/>
              <a:t>or</a:t>
            </a:r>
            <a:r>
              <a:rPr lang="en-GB" altLang="en-US" dirty="0"/>
              <a:t> PCA</a:t>
            </a:r>
            <a:r>
              <a:rPr lang="en-US" altLang="en-US" dirty="0"/>
              <a:t>?</a:t>
            </a:r>
            <a:endParaRPr lang="en-GB" altLang="en-US" dirty="0"/>
          </a:p>
          <a:p>
            <a:pPr>
              <a:lnSpc>
                <a:spcPct val="90000"/>
              </a:lnSpc>
            </a:pPr>
            <a:endParaRPr lang="el-GR" altLang="en-US" dirty="0"/>
          </a:p>
          <a:p>
            <a:pPr>
              <a:lnSpc>
                <a:spcPct val="90000"/>
              </a:lnSpc>
            </a:pPr>
            <a:r>
              <a:rPr lang="en-US" altLang="en-US" dirty="0"/>
              <a:t>When variance is similar for all variables, both methods produce similar results</a:t>
            </a:r>
            <a:endParaRPr lang="en-GB" altLang="en-US" dirty="0"/>
          </a:p>
          <a:p>
            <a:pPr>
              <a:lnSpc>
                <a:spcPct val="90000"/>
              </a:lnSpc>
            </a:pPr>
            <a:r>
              <a:rPr lang="en-US" altLang="en-US" dirty="0"/>
              <a:t>If we analyze a large number of variables</a:t>
            </a:r>
            <a:r>
              <a:rPr lang="en-GB" altLang="en-US" dirty="0"/>
              <a:t>, </a:t>
            </a:r>
            <a:r>
              <a:rPr lang="en-US" altLang="en-US" dirty="0"/>
              <a:t>both methods will produce similar results</a:t>
            </a:r>
            <a:endParaRPr lang="en-GB" altLang="en-US" dirty="0"/>
          </a:p>
          <a:p>
            <a:pPr>
              <a:lnSpc>
                <a:spcPct val="90000"/>
              </a:lnSpc>
            </a:pPr>
            <a:endParaRPr lang="el-GR" altLang="en-US" dirty="0"/>
          </a:p>
          <a:p>
            <a:pPr>
              <a:lnSpc>
                <a:spcPct val="90000"/>
              </a:lnSpc>
            </a:pPr>
            <a:r>
              <a:rPr lang="en-US" altLang="en-US" dirty="0"/>
              <a:t>If every variable has a different level of noise</a:t>
            </a:r>
            <a:r>
              <a:rPr lang="el-GR" altLang="en-US" dirty="0"/>
              <a:t> </a:t>
            </a:r>
            <a:r>
              <a:rPr lang="en-US" altLang="en-US" dirty="0"/>
              <a:t>(</a:t>
            </a:r>
            <a:r>
              <a:rPr lang="en-US" altLang="en-US" b="1" dirty="0"/>
              <a:t>unequal variances</a:t>
            </a:r>
            <a:r>
              <a:rPr lang="el-GR" altLang="en-US" dirty="0"/>
              <a:t>) </a:t>
            </a:r>
            <a:r>
              <a:rPr lang="en-US" altLang="en-US" dirty="0"/>
              <a:t>it is preferable to use </a:t>
            </a:r>
            <a:r>
              <a:rPr lang="en-US" altLang="en-US" b="1" dirty="0"/>
              <a:t>Factor Analysis</a:t>
            </a:r>
            <a:r>
              <a:rPr lang="el-GR" altLang="en-US" b="1" dirty="0"/>
              <a:t> (</a:t>
            </a:r>
            <a:r>
              <a:rPr lang="en-GB" altLang="en-US" b="1" dirty="0"/>
              <a:t>EFA</a:t>
            </a:r>
            <a:r>
              <a:rPr lang="el-GR" altLang="en-US" b="1" dirty="0"/>
              <a:t>)</a:t>
            </a:r>
            <a:endParaRPr lang="en-GB" altLang="en-US" b="1" dirty="0"/>
          </a:p>
          <a:p>
            <a:pPr>
              <a:lnSpc>
                <a:spcPct val="90000"/>
              </a:lnSpc>
            </a:pPr>
            <a:endParaRPr lang="en-GB" altLang="en-US" dirty="0"/>
          </a:p>
        </p:txBody>
      </p:sp>
      <p:pic>
        <p:nvPicPr>
          <p:cNvPr id="2" name="Εικόνα 1">
            <a:extLst>
              <a:ext uri="{FF2B5EF4-FFF2-40B4-BE49-F238E27FC236}">
                <a16:creationId xmlns:a16="http://schemas.microsoft.com/office/drawing/2014/main" id="{D02BAE26-FD6B-99E6-2455-0C4834A16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5356494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GB" altLang="en-US" dirty="0">
                <a:hlinkClick r:id="rId3"/>
              </a:rPr>
              <a:t>FA </a:t>
            </a:r>
            <a:r>
              <a:rPr lang="el-GR" altLang="en-US" dirty="0">
                <a:hlinkClick r:id="rId3"/>
              </a:rPr>
              <a:t>Στο</a:t>
            </a:r>
            <a:r>
              <a:rPr lang="en-GB" altLang="en-US" dirty="0">
                <a:hlinkClick r:id="rId3"/>
              </a:rPr>
              <a:t> SPSS</a:t>
            </a:r>
            <a:endParaRPr lang="en-GB" altLang="en-US" dirty="0"/>
          </a:p>
        </p:txBody>
      </p:sp>
      <p:sp>
        <p:nvSpPr>
          <p:cNvPr id="194563" name="Rectangle 3"/>
          <p:cNvSpPr>
            <a:spLocks noGrp="1" noChangeArrowheads="1"/>
          </p:cNvSpPr>
          <p:nvPr>
            <p:ph type="body" sz="half" idx="1"/>
          </p:nvPr>
        </p:nvSpPr>
        <p:spPr>
          <a:xfrm>
            <a:off x="2133600" y="1600200"/>
            <a:ext cx="7634288" cy="4419600"/>
          </a:xfrm>
        </p:spPr>
        <p:txBody>
          <a:bodyPr>
            <a:normAutofit lnSpcReduction="10000"/>
          </a:bodyPr>
          <a:lstStyle/>
          <a:p>
            <a:endParaRPr lang="el-GR" altLang="en-US" dirty="0"/>
          </a:p>
          <a:p>
            <a:r>
              <a:rPr lang="en-US" altLang="en-US" dirty="0"/>
              <a:t>Choose</a:t>
            </a:r>
            <a:r>
              <a:rPr lang="el-GR" altLang="en-US" dirty="0"/>
              <a:t>:</a:t>
            </a:r>
            <a:endParaRPr lang="en-GB" altLang="en-US" dirty="0"/>
          </a:p>
          <a:p>
            <a:pPr lvl="1"/>
            <a:r>
              <a:rPr lang="en-GB" altLang="en-US" sz="2600" dirty="0" err="1"/>
              <a:t>Analyze</a:t>
            </a:r>
            <a:r>
              <a:rPr lang="el-GR" altLang="en-US" sz="2600" dirty="0"/>
              <a:t> </a:t>
            </a:r>
            <a:r>
              <a:rPr lang="el-GR" altLang="en-US" sz="2600" dirty="0">
                <a:sym typeface="Wingdings" panose="05000000000000000000" pitchFamily="2" charset="2"/>
              </a:rPr>
              <a:t> </a:t>
            </a:r>
            <a:r>
              <a:rPr lang="en-GB" altLang="en-US" sz="2600" dirty="0"/>
              <a:t>Data reduction</a:t>
            </a:r>
            <a:r>
              <a:rPr lang="el-GR" altLang="en-US" sz="2600" dirty="0"/>
              <a:t> </a:t>
            </a:r>
            <a:r>
              <a:rPr lang="el-GR" altLang="en-US" sz="2600" dirty="0">
                <a:sym typeface="Wingdings" panose="05000000000000000000" pitchFamily="2" charset="2"/>
              </a:rPr>
              <a:t> </a:t>
            </a:r>
            <a:r>
              <a:rPr lang="en-GB" altLang="en-US" sz="2600" dirty="0"/>
              <a:t>Factor</a:t>
            </a:r>
          </a:p>
          <a:p>
            <a:endParaRPr lang="el-GR" altLang="en-US" dirty="0"/>
          </a:p>
          <a:p>
            <a:r>
              <a:rPr lang="en-US" altLang="en-US" dirty="0"/>
              <a:t>Input the variables of interest</a:t>
            </a:r>
            <a:endParaRPr lang="el-GR" altLang="en-US" dirty="0"/>
          </a:p>
          <a:p>
            <a:pPr lvl="1"/>
            <a:r>
              <a:rPr lang="en-US" altLang="en-US" sz="2500" dirty="0"/>
              <a:t>Extraction method: Principal Components (or other…)</a:t>
            </a:r>
          </a:p>
          <a:p>
            <a:pPr lvl="1"/>
            <a:r>
              <a:rPr lang="en-US" altLang="en-US" sz="2500" dirty="0"/>
              <a:t>Define the method of Extraction (e.g. “Based on Eigenvalue”) </a:t>
            </a:r>
            <a:endParaRPr lang="en-GB" altLang="en-US" sz="2500" dirty="0"/>
          </a:p>
          <a:p>
            <a:pPr lvl="1"/>
            <a:r>
              <a:rPr lang="en-US" altLang="en-US" sz="2500" dirty="0"/>
              <a:t>Tick</a:t>
            </a:r>
            <a:r>
              <a:rPr lang="el-GR" altLang="en-US" sz="2500" dirty="0"/>
              <a:t>: </a:t>
            </a:r>
            <a:r>
              <a:rPr lang="en-US" altLang="en-US" sz="2500" dirty="0"/>
              <a:t>Correlation matrix, scree plot</a:t>
            </a:r>
          </a:p>
          <a:p>
            <a:pPr lvl="1"/>
            <a:r>
              <a:rPr lang="en-US" altLang="en-US" sz="2500" dirty="0"/>
              <a:t>Select rotation method </a:t>
            </a:r>
            <a:r>
              <a:rPr lang="el-GR" altLang="en-US" sz="2500" dirty="0"/>
              <a:t>(</a:t>
            </a:r>
            <a:r>
              <a:rPr lang="en-US" altLang="en-US" sz="2500" dirty="0"/>
              <a:t>usually</a:t>
            </a:r>
            <a:r>
              <a:rPr lang="el-GR" altLang="en-US" sz="2500" dirty="0"/>
              <a:t> </a:t>
            </a:r>
            <a:r>
              <a:rPr lang="en-US" altLang="en-US" sz="2500" dirty="0" err="1"/>
              <a:t>Varimax</a:t>
            </a:r>
            <a:r>
              <a:rPr lang="el-GR" altLang="en-US" sz="2500" dirty="0"/>
              <a:t>)</a:t>
            </a:r>
          </a:p>
        </p:txBody>
      </p:sp>
      <p:pic>
        <p:nvPicPr>
          <p:cNvPr id="2" name="Εικόνα 1">
            <a:extLst>
              <a:ext uri="{FF2B5EF4-FFF2-40B4-BE49-F238E27FC236}">
                <a16:creationId xmlns:a16="http://schemas.microsoft.com/office/drawing/2014/main" id="{D0B2737D-EF98-B45C-8B8B-6CB9659BA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76992582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5" name="Text Placeholder 4"/>
          <p:cNvSpPr>
            <a:spLocks noGrp="1"/>
          </p:cNvSpPr>
          <p:nvPr>
            <p:ph type="body" sz="half" idx="1"/>
          </p:nvPr>
        </p:nvSpPr>
        <p:spPr>
          <a:xfrm>
            <a:off x="2135560" y="1844824"/>
            <a:ext cx="7130752" cy="3958952"/>
          </a:xfrm>
        </p:spPr>
        <p:txBody>
          <a:bodyPr>
            <a:normAutofit fontScale="92500" lnSpcReduction="10000"/>
          </a:bodyPr>
          <a:lstStyle/>
          <a:p>
            <a:r>
              <a:rPr lang="en-US" dirty="0"/>
              <a:t>Rate how much you enjoy the following music genres:</a:t>
            </a:r>
            <a:br>
              <a:rPr lang="el-GR" dirty="0"/>
            </a:br>
            <a:endParaRPr lang="el-GR" dirty="0"/>
          </a:p>
          <a:p>
            <a:pPr lvl="1"/>
            <a:r>
              <a:rPr lang="en-US" dirty="0"/>
              <a:t>Country </a:t>
            </a:r>
          </a:p>
          <a:p>
            <a:pPr lvl="1"/>
            <a:r>
              <a:rPr lang="en-US" dirty="0"/>
              <a:t>Blues</a:t>
            </a:r>
          </a:p>
          <a:p>
            <a:pPr lvl="1"/>
            <a:r>
              <a:rPr lang="en-US" dirty="0"/>
              <a:t>Classical</a:t>
            </a:r>
            <a:endParaRPr lang="el-GR" dirty="0"/>
          </a:p>
          <a:p>
            <a:pPr lvl="1"/>
            <a:r>
              <a:rPr lang="en-US" dirty="0"/>
              <a:t>Folk</a:t>
            </a:r>
            <a:endParaRPr lang="el-GR" dirty="0"/>
          </a:p>
          <a:p>
            <a:pPr lvl="1"/>
            <a:r>
              <a:rPr lang="en-US" dirty="0"/>
              <a:t>Jazz</a:t>
            </a:r>
          </a:p>
          <a:p>
            <a:pPr lvl="1"/>
            <a:r>
              <a:rPr lang="en-US" dirty="0"/>
              <a:t>Opera</a:t>
            </a:r>
          </a:p>
          <a:p>
            <a:pPr lvl="1"/>
            <a:r>
              <a:rPr lang="en-US" dirty="0"/>
              <a:t>Rap</a:t>
            </a:r>
          </a:p>
          <a:p>
            <a:pPr lvl="1"/>
            <a:r>
              <a:rPr lang="en-US" dirty="0"/>
              <a:t>Heavy Metal</a:t>
            </a:r>
            <a:endParaRPr lang="el-GR" dirty="0"/>
          </a:p>
          <a:p>
            <a:pPr lvl="1"/>
            <a:endParaRPr lang="en-US" dirty="0"/>
          </a:p>
        </p:txBody>
      </p:sp>
      <p:pic>
        <p:nvPicPr>
          <p:cNvPr id="3" name="Εικόνα 2">
            <a:extLst>
              <a:ext uri="{FF2B5EF4-FFF2-40B4-BE49-F238E27FC236}">
                <a16:creationId xmlns:a16="http://schemas.microsoft.com/office/drawing/2014/main" id="{7C54E206-7ADA-3231-464A-7EE40A6DC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77177916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GB" altLang="en-US"/>
              <a:t>Correlation matrix</a:t>
            </a:r>
          </a:p>
        </p:txBody>
      </p:sp>
      <p:pic>
        <p:nvPicPr>
          <p:cNvPr id="1976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4825" y="2057401"/>
            <a:ext cx="8642350" cy="3662363"/>
          </a:xfrm>
          <a:noFill/>
          <a:ln/>
        </p:spPr>
      </p:pic>
      <p:sp>
        <p:nvSpPr>
          <p:cNvPr id="2" name="Oval 1"/>
          <p:cNvSpPr/>
          <p:nvPr/>
        </p:nvSpPr>
        <p:spPr>
          <a:xfrm>
            <a:off x="5879976" y="3645024"/>
            <a:ext cx="432048"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93C97B86-6840-C70C-0C8D-31AD7F0AE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3102841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GB" altLang="en-US"/>
              <a:t>Commonalities</a:t>
            </a:r>
          </a:p>
        </p:txBody>
      </p:sp>
      <p:pic>
        <p:nvPicPr>
          <p:cNvPr id="1986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0376" y="1527175"/>
            <a:ext cx="6048375" cy="4459288"/>
          </a:xfrm>
          <a:noFill/>
          <a:ln/>
        </p:spPr>
      </p:pic>
      <p:pic>
        <p:nvPicPr>
          <p:cNvPr id="2" name="Εικόνα 1">
            <a:extLst>
              <a:ext uri="{FF2B5EF4-FFF2-40B4-BE49-F238E27FC236}">
                <a16:creationId xmlns:a16="http://schemas.microsoft.com/office/drawing/2014/main" id="{A650B554-EB12-9E1A-A739-6EACDC6B0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1488935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GB" altLang="en-US"/>
              <a:t>Variance explained</a:t>
            </a:r>
          </a:p>
        </p:txBody>
      </p:sp>
      <p:pic>
        <p:nvPicPr>
          <p:cNvPr id="1996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1" y="2667001"/>
            <a:ext cx="8355013" cy="2994025"/>
          </a:xfrm>
          <a:noFill/>
          <a:ln/>
        </p:spPr>
      </p:pic>
      <p:pic>
        <p:nvPicPr>
          <p:cNvPr id="2" name="Εικόνα 1">
            <a:extLst>
              <a:ext uri="{FF2B5EF4-FFF2-40B4-BE49-F238E27FC236}">
                <a16:creationId xmlns:a16="http://schemas.microsoft.com/office/drawing/2014/main" id="{C14AB916-3634-714E-81DE-32AD09319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37731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43192" cy="1143000"/>
          </a:xfrm>
        </p:spPr>
        <p:txBody>
          <a:bodyPr>
            <a:normAutofit fontScale="90000"/>
          </a:bodyPr>
          <a:lstStyle/>
          <a:p>
            <a:r>
              <a:rPr lang="en-GB" dirty="0" err="1"/>
              <a:t>Ideal </a:t>
            </a:r>
            <a:r>
              <a:rPr lang="en-GB" dirty="0"/>
              <a:t>Sample - </a:t>
            </a:r>
            <a:r>
              <a:rPr lang="el-GR" dirty="0"/>
              <a:t>General </a:t>
            </a:r>
            <a:r>
              <a:rPr lang="en-GB" dirty="0"/>
              <a:t>Recommendations</a:t>
            </a:r>
            <a:endParaRPr lang="el-GR" dirty="0"/>
          </a:p>
        </p:txBody>
      </p:sp>
      <p:sp>
        <p:nvSpPr>
          <p:cNvPr id="3" name="Content Placeholder 2"/>
          <p:cNvSpPr>
            <a:spLocks noGrp="1"/>
          </p:cNvSpPr>
          <p:nvPr>
            <p:ph sz="quarter" idx="1"/>
          </p:nvPr>
        </p:nvSpPr>
        <p:spPr/>
        <p:txBody>
          <a:bodyPr>
            <a:normAutofit fontScale="77500" lnSpcReduction="20000"/>
          </a:bodyPr>
          <a:lstStyle/>
          <a:p>
            <a:r>
              <a:rPr lang="en-GB" dirty="0" err="1"/>
              <a:t>Size sufficient to avoid</a:t>
            </a:r>
            <a:r>
              <a:rPr lang="en-GB" dirty="0"/>
              <a:t>:</a:t>
            </a:r>
          </a:p>
          <a:p>
            <a:pPr lvl="1"/>
            <a:r>
              <a:rPr lang="en-GB" dirty="0" err="1"/>
              <a:t>Type </a:t>
            </a:r>
            <a:r>
              <a:rPr lang="en-GB" dirty="0"/>
              <a:t>I </a:t>
            </a:r>
            <a:r>
              <a:rPr lang="en-GB" dirty="0" err="1"/>
              <a:t>error</a:t>
            </a:r>
            <a:r>
              <a:rPr lang="en-GB" dirty="0"/>
              <a:t>: </a:t>
            </a:r>
            <a:r>
              <a:rPr lang="en-GB" dirty="0" err="1"/>
              <a:t>rejecting a null hypothesis when it is correct</a:t>
            </a:r>
            <a:endParaRPr lang="en-GB" dirty="0"/>
          </a:p>
          <a:p>
            <a:pPr lvl="1"/>
            <a:r>
              <a:rPr lang="en-GB" dirty="0" err="1"/>
              <a:t>Type </a:t>
            </a:r>
            <a:r>
              <a:rPr lang="en-GB" dirty="0"/>
              <a:t>II </a:t>
            </a:r>
            <a:r>
              <a:rPr lang="en-GB" dirty="0" err="1"/>
              <a:t>error</a:t>
            </a:r>
            <a:r>
              <a:rPr lang="en-GB" dirty="0"/>
              <a:t>: </a:t>
            </a:r>
            <a:r>
              <a:rPr lang="en-GB" dirty="0" err="1"/>
              <a:t>accepting a null hypothesis when it is false</a:t>
            </a:r>
            <a:endParaRPr lang="en-GB" dirty="0"/>
          </a:p>
          <a:p>
            <a:r>
              <a:rPr lang="en-GB" dirty="0" err="1"/>
              <a:t>Pilot </a:t>
            </a:r>
            <a:r>
              <a:rPr lang="en-GB" dirty="0"/>
              <a:t>survey for pre-testing both the sampling procedure and the sampling result</a:t>
            </a:r>
            <a:endParaRPr lang="el-GR" dirty="0"/>
          </a:p>
          <a:p>
            <a:endParaRPr lang="en-GB" dirty="0"/>
          </a:p>
          <a:p>
            <a:pPr marL="457200" indent="-457200">
              <a:buFont typeface="+mj-lt"/>
              <a:buAutoNum type="arabicPeriod"/>
            </a:pPr>
            <a:r>
              <a:rPr lang="en-GB" b="1" dirty="0" err="1"/>
              <a:t>Calculation of </a:t>
            </a:r>
            <a:r>
              <a:rPr lang="en-GB" b="1" dirty="0"/>
              <a:t>correlation </a:t>
            </a:r>
            <a:r>
              <a:rPr lang="en-GB" b="1" dirty="0" err="1"/>
              <a:t>indicators </a:t>
            </a:r>
            <a:r>
              <a:rPr lang="el-GR" b="1" dirty="0"/>
              <a:t>(correlation)</a:t>
            </a:r>
            <a:r>
              <a:rPr lang="en-GB" dirty="0"/>
              <a:t>: 100 participants, not less than 50, minimum 30 </a:t>
            </a:r>
            <a:r>
              <a:rPr lang="el-GR" dirty="0"/>
              <a:t>per variable</a:t>
            </a:r>
            <a:endParaRPr lang="en-GB" dirty="0"/>
          </a:p>
          <a:p>
            <a:pPr marL="457200" indent="-457200">
              <a:buFont typeface="+mj-lt"/>
              <a:buAutoNum type="arabicPeriod"/>
            </a:pPr>
            <a:r>
              <a:rPr lang="en-GB" b="1" dirty="0" err="1"/>
              <a:t>Comparison of means/standard </a:t>
            </a:r>
            <a:r>
              <a:rPr lang="en-GB" b="1" dirty="0"/>
              <a:t>deviations</a:t>
            </a:r>
            <a:r>
              <a:rPr lang="en-GB" dirty="0"/>
              <a:t>: </a:t>
            </a:r>
            <a:r>
              <a:rPr lang="el-GR" dirty="0"/>
              <a:t>30-50 </a:t>
            </a:r>
            <a:r>
              <a:rPr lang="en-GB" dirty="0" err="1"/>
              <a:t>per </a:t>
            </a:r>
            <a:r>
              <a:rPr lang="en-GB" dirty="0"/>
              <a:t>group, minimum </a:t>
            </a:r>
            <a:r>
              <a:rPr lang="el-GR" dirty="0"/>
              <a:t>15 per group</a:t>
            </a:r>
            <a:endParaRPr lang="en-GB" dirty="0"/>
          </a:p>
          <a:p>
            <a:pPr marL="457200" indent="-457200">
              <a:buFont typeface="+mj-lt"/>
              <a:buAutoNum type="arabicPeriod"/>
            </a:pPr>
            <a:r>
              <a:rPr lang="en-GB" b="1" dirty="0" err="1"/>
              <a:t>Comparison of percentages </a:t>
            </a:r>
            <a:r>
              <a:rPr lang="en-GB" dirty="0"/>
              <a:t>(e.g. </a:t>
            </a:r>
            <a:r>
              <a:rPr lang="el-GR" dirty="0"/>
              <a:t>control </a:t>
            </a:r>
            <a:r>
              <a:rPr lang="en-GB" dirty="0"/>
              <a:t>x</a:t>
            </a:r>
            <a:r>
              <a:rPr lang="en-GB" baseline="30000" dirty="0"/>
              <a:t>2</a:t>
            </a:r>
            <a:r>
              <a:rPr lang="en-GB" dirty="0"/>
              <a:t> ): 10 (5) </a:t>
            </a:r>
            <a:r>
              <a:rPr lang="en-GB" dirty="0" err="1"/>
              <a:t>per facsimile </a:t>
            </a:r>
            <a:r>
              <a:rPr lang="en-GB" dirty="0"/>
              <a:t>- combined group</a:t>
            </a:r>
          </a:p>
          <a:p>
            <a:pPr marL="457200" indent="-457200">
              <a:buFont typeface="+mj-lt"/>
              <a:buAutoNum type="arabicPeriod"/>
            </a:pPr>
            <a:r>
              <a:rPr lang="en-GB" b="1" dirty="0"/>
              <a:t>Sampling</a:t>
            </a:r>
            <a:r>
              <a:rPr lang="en-GB" dirty="0"/>
              <a:t>: fewer/more people for individual research questions </a:t>
            </a:r>
            <a:r>
              <a:rPr lang="el-GR" dirty="0"/>
              <a:t>(e.g. 350 questionnaires)</a:t>
            </a:r>
            <a:endParaRPr lang="en-GB" dirty="0"/>
          </a:p>
          <a:p>
            <a:pPr marL="457200" indent="-457200">
              <a:buFont typeface="+mj-lt"/>
              <a:buAutoNum type="arabicPeriod"/>
            </a:pPr>
            <a:r>
              <a:rPr lang="en-GB" b="1" dirty="0" err="1"/>
              <a:t>Parametric </a:t>
            </a:r>
            <a:r>
              <a:rPr lang="en-GB" b="1" dirty="0"/>
              <a:t>(30</a:t>
            </a:r>
            <a:r>
              <a:rPr lang="en-GB" b="1" baseline="30000" dirty="0"/>
              <a:t>+</a:t>
            </a:r>
            <a:r>
              <a:rPr lang="en-GB" b="1" dirty="0"/>
              <a:t> ) - </a:t>
            </a:r>
            <a:r>
              <a:rPr lang="en-GB" b="1" dirty="0" err="1"/>
              <a:t>Non-parametric </a:t>
            </a:r>
            <a:r>
              <a:rPr lang="en-GB" b="1" dirty="0"/>
              <a:t>(30 )</a:t>
            </a:r>
            <a:r>
              <a:rPr lang="en-GB" b="1" baseline="30000" dirty="0"/>
              <a:t>-</a:t>
            </a:r>
            <a:endParaRPr lang="el-GR" b="1" dirty="0"/>
          </a:p>
        </p:txBody>
      </p:sp>
      <p:pic>
        <p:nvPicPr>
          <p:cNvPr id="4" name="Εικόνα 3">
            <a:extLst>
              <a:ext uri="{FF2B5EF4-FFF2-40B4-BE49-F238E27FC236}">
                <a16:creationId xmlns:a16="http://schemas.microsoft.com/office/drawing/2014/main" id="{55483777-ECC3-A1A3-B49D-D78DECEC3C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15343483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GB" altLang="en-US"/>
              <a:t>Scree Plot</a:t>
            </a:r>
          </a:p>
        </p:txBody>
      </p:sp>
      <p:graphicFrame>
        <p:nvGraphicFramePr>
          <p:cNvPr id="200707" name="Object 3"/>
          <p:cNvGraphicFramePr>
            <a:graphicFrameLocks noGrp="1" noChangeAspect="1"/>
          </p:cNvGraphicFramePr>
          <p:nvPr>
            <p:ph idx="1"/>
          </p:nvPr>
        </p:nvGraphicFramePr>
        <p:xfrm>
          <a:off x="3143250" y="1397001"/>
          <a:ext cx="5905500" cy="4824413"/>
        </p:xfrm>
        <a:graphic>
          <a:graphicData uri="http://schemas.openxmlformats.org/presentationml/2006/ole">
            <mc:AlternateContent xmlns:mc="http://schemas.openxmlformats.org/markup-compatibility/2006">
              <mc:Choice xmlns:v="urn:schemas-microsoft-com:vml" Requires="v">
                <p:oleObj name="Picture" r:id="rId3" imgW="4501662" imgH="3678552" progId="StaticEnhancedMetafile">
                  <p:embed/>
                </p:oleObj>
              </mc:Choice>
              <mc:Fallback>
                <p:oleObj name="Picture" r:id="rId3" imgW="4501662" imgH="3678552" progId="StaticEnhancedMetafile">
                  <p:embed/>
                  <p:pic>
                    <p:nvPicPr>
                      <p:cNvPr id="2007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1397001"/>
                        <a:ext cx="5905500"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Εικόνα 1">
            <a:extLst>
              <a:ext uri="{FF2B5EF4-FFF2-40B4-BE49-F238E27FC236}">
                <a16:creationId xmlns:a16="http://schemas.microsoft.com/office/drawing/2014/main" id="{2C386D19-FE3E-FCFE-ABB5-19CC4101E2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128654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GB" altLang="en-US"/>
              <a:t>The raw factors extracted</a:t>
            </a:r>
          </a:p>
        </p:txBody>
      </p:sp>
      <p:pic>
        <p:nvPicPr>
          <p:cNvPr id="2017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3" y="1504951"/>
            <a:ext cx="7200900" cy="4519613"/>
          </a:xfrm>
          <a:noFill/>
          <a:ln/>
        </p:spPr>
      </p:pic>
      <p:pic>
        <p:nvPicPr>
          <p:cNvPr id="2" name="Εικόνα 1">
            <a:extLst>
              <a:ext uri="{FF2B5EF4-FFF2-40B4-BE49-F238E27FC236}">
                <a16:creationId xmlns:a16="http://schemas.microsoft.com/office/drawing/2014/main" id="{B9AF7115-02F8-A36C-B914-AE64AEE694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6988570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normAutofit/>
          </a:bodyPr>
          <a:lstStyle/>
          <a:p>
            <a:r>
              <a:rPr lang="en-GB" altLang="en-US" sz="3800"/>
              <a:t>And when they have been tidied up by varimax</a:t>
            </a:r>
          </a:p>
        </p:txBody>
      </p:sp>
      <p:pic>
        <p:nvPicPr>
          <p:cNvPr id="2027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51089" y="1458914"/>
            <a:ext cx="7489825" cy="4700587"/>
          </a:xfrm>
          <a:noFill/>
          <a:ln/>
        </p:spPr>
      </p:pic>
      <p:pic>
        <p:nvPicPr>
          <p:cNvPr id="2" name="Εικόνα 1">
            <a:extLst>
              <a:ext uri="{FF2B5EF4-FFF2-40B4-BE49-F238E27FC236}">
                <a16:creationId xmlns:a16="http://schemas.microsoft.com/office/drawing/2014/main" id="{22BE3EC2-6AEC-6BCE-9268-21E8B22D3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20010043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normAutofit/>
          </a:bodyPr>
          <a:lstStyle/>
          <a:p>
            <a:r>
              <a:rPr lang="en-GB" altLang="en-US" sz="3800" dirty="0"/>
              <a:t>And how you convert between raw and cleaned up factors</a:t>
            </a:r>
          </a:p>
        </p:txBody>
      </p:sp>
      <p:pic>
        <p:nvPicPr>
          <p:cNvPr id="2037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92314" y="1844676"/>
            <a:ext cx="7991475" cy="3762375"/>
          </a:xfrm>
          <a:noFill/>
          <a:ln/>
        </p:spPr>
      </p:pic>
      <p:pic>
        <p:nvPicPr>
          <p:cNvPr id="2" name="Εικόνα 1">
            <a:extLst>
              <a:ext uri="{FF2B5EF4-FFF2-40B4-BE49-F238E27FC236}">
                <a16:creationId xmlns:a16="http://schemas.microsoft.com/office/drawing/2014/main" id="{D2A20701-91CC-B2F8-C7FD-C4B1348AA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8565609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ltLang="en-US" dirty="0"/>
              <a:t>Factor Plot </a:t>
            </a:r>
            <a:r>
              <a:rPr lang="el-GR" altLang="en-US" dirty="0"/>
              <a:t>(</a:t>
            </a:r>
            <a:r>
              <a:rPr lang="en-US" altLang="en-US" dirty="0"/>
              <a:t>useful</a:t>
            </a:r>
            <a:r>
              <a:rPr lang="el-GR" altLang="en-US" dirty="0"/>
              <a:t>?</a:t>
            </a:r>
            <a:r>
              <a:rPr lang="en-US" altLang="en-US" dirty="0"/>
              <a:t>?</a:t>
            </a:r>
            <a:r>
              <a:rPr lang="el-GR" altLang="en-US" dirty="0"/>
              <a:t> </a:t>
            </a:r>
            <a:r>
              <a:rPr lang="en-US" altLang="en-US" dirty="0"/>
              <a:t>…but can be rotated)</a:t>
            </a:r>
            <a:r>
              <a:rPr lang="el-GR" altLang="en-US" dirty="0"/>
              <a:t> </a:t>
            </a:r>
            <a:endParaRPr lang="en-GB" altLang="en-US" dirty="0"/>
          </a:p>
        </p:txBody>
      </p:sp>
      <p:graphicFrame>
        <p:nvGraphicFramePr>
          <p:cNvPr id="204803" name="Object 3"/>
          <p:cNvGraphicFramePr>
            <a:graphicFrameLocks noGrp="1" noChangeAspect="1"/>
          </p:cNvGraphicFramePr>
          <p:nvPr>
            <p:ph idx="1"/>
          </p:nvPr>
        </p:nvGraphicFramePr>
        <p:xfrm>
          <a:off x="3143250" y="1397000"/>
          <a:ext cx="5689600" cy="4648200"/>
        </p:xfrm>
        <a:graphic>
          <a:graphicData uri="http://schemas.openxmlformats.org/presentationml/2006/ole">
            <mc:AlternateContent xmlns:mc="http://schemas.openxmlformats.org/markup-compatibility/2006">
              <mc:Choice xmlns:v="urn:schemas-microsoft-com:vml" Requires="v">
                <p:oleObj name="Picture" r:id="rId3" imgW="4501662" imgH="3678552" progId="StaticEnhancedMetafile">
                  <p:embed/>
                </p:oleObj>
              </mc:Choice>
              <mc:Fallback>
                <p:oleObj name="Picture" r:id="rId3" imgW="4501662" imgH="3678552" progId="StaticEnhancedMetafile">
                  <p:embed/>
                  <p:pic>
                    <p:nvPicPr>
                      <p:cNvPr id="20480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1397000"/>
                        <a:ext cx="568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Εικόνα 1">
            <a:extLst>
              <a:ext uri="{FF2B5EF4-FFF2-40B4-BE49-F238E27FC236}">
                <a16:creationId xmlns:a16="http://schemas.microsoft.com/office/drawing/2014/main" id="{AF7060E0-D37F-343D-38E5-0AE269CCE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4251889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dirty="0"/>
              <a:t>To CONCLUDE</a:t>
            </a:r>
            <a:endParaRPr lang="en-GB" altLang="en-US" dirty="0"/>
          </a:p>
        </p:txBody>
      </p:sp>
      <p:sp>
        <p:nvSpPr>
          <p:cNvPr id="212995" name="Rectangle 3"/>
          <p:cNvSpPr>
            <a:spLocks noGrp="1" noChangeArrowheads="1"/>
          </p:cNvSpPr>
          <p:nvPr>
            <p:ph type="body" idx="1"/>
          </p:nvPr>
        </p:nvSpPr>
        <p:spPr/>
        <p:txBody>
          <a:bodyPr>
            <a:normAutofit fontScale="92500" lnSpcReduction="10000"/>
          </a:bodyPr>
          <a:lstStyle/>
          <a:p>
            <a:endParaRPr lang="el-GR" altLang="en-US" dirty="0"/>
          </a:p>
          <a:p>
            <a:r>
              <a:rPr lang="en-US" altLang="en-US" dirty="0"/>
              <a:t>We often have more quantity and depth in our data than we can intuitively comprehend</a:t>
            </a:r>
            <a:endParaRPr lang="el-GR" altLang="en-US" dirty="0"/>
          </a:p>
          <a:p>
            <a:endParaRPr lang="en-GB" altLang="en-US" dirty="0"/>
          </a:p>
          <a:p>
            <a:r>
              <a:rPr lang="en-GB" altLang="en-US" dirty="0"/>
              <a:t>Both F</a:t>
            </a:r>
            <a:r>
              <a:rPr lang="el-GR" altLang="en-US" dirty="0"/>
              <a:t>Α </a:t>
            </a:r>
            <a:r>
              <a:rPr lang="en-US" altLang="en-US" dirty="0"/>
              <a:t>and PCA</a:t>
            </a:r>
            <a:r>
              <a:rPr lang="en-GB" altLang="en-US" dirty="0"/>
              <a:t> </a:t>
            </a:r>
            <a:r>
              <a:rPr lang="en-US" altLang="en-US" dirty="0"/>
              <a:t>summarize our data</a:t>
            </a:r>
          </a:p>
          <a:p>
            <a:pPr lvl="1"/>
            <a:r>
              <a:rPr lang="en-US" altLang="en-US" dirty="0"/>
              <a:t>There are significant similarities but also differences between the two methods</a:t>
            </a:r>
          </a:p>
          <a:p>
            <a:pPr lvl="1"/>
            <a:r>
              <a:rPr lang="en-US" altLang="en-US" dirty="0"/>
              <a:t>Choice of the most appropriate option depending on our goals</a:t>
            </a:r>
          </a:p>
          <a:p>
            <a:pPr lvl="1"/>
            <a:r>
              <a:rPr lang="en-US" altLang="en-US" dirty="0"/>
              <a:t>The difference is smaller when we have large datasets and big numbers of variables</a:t>
            </a:r>
            <a:endParaRPr lang="el-GR" altLang="en-US" dirty="0"/>
          </a:p>
          <a:p>
            <a:endParaRPr lang="en-GB" altLang="en-US" dirty="0"/>
          </a:p>
          <a:p>
            <a:r>
              <a:rPr lang="en-US" altLang="en-US" dirty="0"/>
              <a:t>This option proves invaluable, enhancing our understanding and enabling clearer insights.</a:t>
            </a:r>
          </a:p>
        </p:txBody>
      </p:sp>
      <p:pic>
        <p:nvPicPr>
          <p:cNvPr id="2" name="Εικόνα 1">
            <a:extLst>
              <a:ext uri="{FF2B5EF4-FFF2-40B4-BE49-F238E27FC236}">
                <a16:creationId xmlns:a16="http://schemas.microsoft.com/office/drawing/2014/main" id="{30ADF8E8-EAE8-7E22-3AE8-30436B2C5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052271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dirty="0"/>
              <a:t>Statistics</a:t>
            </a:r>
            <a:endParaRPr lang="en-GB" dirty="0"/>
          </a:p>
        </p:txBody>
      </p:sp>
      <p:sp>
        <p:nvSpPr>
          <p:cNvPr id="3" name="Subtitle 2"/>
          <p:cNvSpPr>
            <a:spLocks noGrp="1"/>
          </p:cNvSpPr>
          <p:nvPr>
            <p:ph type="subTitle" idx="1"/>
          </p:nvPr>
        </p:nvSpPr>
        <p:spPr>
          <a:xfrm>
            <a:off x="3791744" y="4725144"/>
            <a:ext cx="6172200" cy="1371600"/>
          </a:xfrm>
        </p:spPr>
        <p:txBody>
          <a:bodyPr>
            <a:normAutofit/>
          </a:bodyPr>
          <a:lstStyle/>
          <a:p>
            <a:r>
              <a:rPr lang="en-US" dirty="0"/>
              <a:t>Cluster Analysis (CA)</a:t>
            </a:r>
            <a:endParaRPr lang="en-GB"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F42D38BB-BBC0-07CB-9911-8F79F5065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3966566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Cluster Analysis (CA)?</a:t>
            </a:r>
          </a:p>
        </p:txBody>
      </p:sp>
      <p:sp>
        <p:nvSpPr>
          <p:cNvPr id="3" name="Content Placeholder 2"/>
          <p:cNvSpPr>
            <a:spLocks noGrp="1"/>
          </p:cNvSpPr>
          <p:nvPr>
            <p:ph sz="quarter" idx="1"/>
          </p:nvPr>
        </p:nvSpPr>
        <p:spPr/>
        <p:txBody>
          <a:bodyPr>
            <a:normAutofit lnSpcReduction="10000"/>
          </a:bodyPr>
          <a:lstStyle/>
          <a:p>
            <a:r>
              <a:rPr lang="en-US" dirty="0"/>
              <a:t>Another exploratory method aiming to identify homogenous groups of cases, for groupings not previously known (a posteriori grouping, on the basis of how closely associated they are)</a:t>
            </a:r>
          </a:p>
          <a:p>
            <a:pPr lvl="1"/>
            <a:r>
              <a:rPr lang="en-US" dirty="0"/>
              <a:t>Typically used when no assumption about the likely relationships within the data</a:t>
            </a:r>
          </a:p>
          <a:p>
            <a:pPr lvl="1"/>
            <a:r>
              <a:rPr lang="en-US" dirty="0"/>
              <a:t>Can handle binary, nominal, ordinal, and interval and ratio scale data</a:t>
            </a:r>
          </a:p>
          <a:p>
            <a:pPr lvl="1"/>
            <a:r>
              <a:rPr lang="en-US" dirty="0"/>
              <a:t>Often used in conjunction with other analyses (such as discriminant analysis).</a:t>
            </a:r>
          </a:p>
          <a:p>
            <a:pPr lvl="1"/>
            <a:r>
              <a:rPr lang="en-US" dirty="0"/>
              <a:t>Recently often used in machine learning, data mining, and big data analysis.</a:t>
            </a:r>
          </a:p>
          <a:p>
            <a:pPr marL="274320" lvl="1">
              <a:spcBef>
                <a:spcPts val="600"/>
              </a:spcBef>
              <a:buSzPct val="70000"/>
              <a:buFont typeface="Wingdings"/>
              <a:buChar char=""/>
            </a:pPr>
            <a:r>
              <a:rPr lang="en-US" dirty="0"/>
              <a:t>The primary value of cluster analysis lies in the classification of data, as suggested by "natural" groupings of the data themselves. </a:t>
            </a:r>
          </a:p>
          <a:p>
            <a:pPr marL="548640" lvl="2">
              <a:spcBef>
                <a:spcPts val="600"/>
              </a:spcBef>
              <a:buSzPct val="70000"/>
            </a:pPr>
            <a:r>
              <a:rPr lang="en-US" sz="2100" dirty="0"/>
              <a:t>Cluster analysis is comparable with factor analysis in its objective of assessing structure; cluster analysis differs from factor analysis in that cluster analysis groups objects, whereas factor analysis is primarily concerned with grouping variables.</a:t>
            </a:r>
          </a:p>
        </p:txBody>
      </p:sp>
      <p:pic>
        <p:nvPicPr>
          <p:cNvPr id="4" name="Εικόνα 3">
            <a:extLst>
              <a:ext uri="{FF2B5EF4-FFF2-40B4-BE49-F238E27FC236}">
                <a16:creationId xmlns:a16="http://schemas.microsoft.com/office/drawing/2014/main" id="{A4BE65E7-352E-57FE-5555-570AD1532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1729451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745" y="2734662"/>
            <a:ext cx="4851477" cy="350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3" y="1426665"/>
            <a:ext cx="37242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Elbow Connector 9"/>
          <p:cNvCxnSpPr>
            <a:stCxn id="5" idx="3"/>
            <a:endCxn id="5122" idx="0"/>
          </p:cNvCxnSpPr>
          <p:nvPr/>
        </p:nvCxnSpPr>
        <p:spPr>
          <a:xfrm>
            <a:off x="5427788" y="2717303"/>
            <a:ext cx="2581696" cy="1735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11266" name="Picture 2" descr="https://upload.wikimedia.org/wikipedia/commons/thumb/c/c8/Cluster-2.svg/220px-Cluster-2.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4365104"/>
            <a:ext cx="2895646" cy="1934818"/>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EC8C9CEB-41C3-C7BA-CF6C-566170E735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621" y="6239169"/>
            <a:ext cx="5419725" cy="589915"/>
          </a:xfrm>
          <a:prstGeom prst="rect">
            <a:avLst/>
          </a:prstGeom>
        </p:spPr>
      </p:pic>
    </p:spTree>
    <p:extLst>
      <p:ext uri="{BB962C8B-B14F-4D97-AF65-F5344CB8AC3E}">
        <p14:creationId xmlns:p14="http://schemas.microsoft.com/office/powerpoint/2010/main" val="219957980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 Interpretation of Cluster Analysis (CA)</a:t>
            </a:r>
          </a:p>
        </p:txBody>
      </p:sp>
      <p:sp>
        <p:nvSpPr>
          <p:cNvPr id="3" name="Content Placeholder 2"/>
          <p:cNvSpPr>
            <a:spLocks noGrp="1"/>
          </p:cNvSpPr>
          <p:nvPr>
            <p:ph sz="quarter" idx="1"/>
          </p:nvPr>
        </p:nvSpPr>
        <p:spPr/>
        <p:txBody>
          <a:bodyPr>
            <a:normAutofit/>
          </a:bodyPr>
          <a:lstStyle/>
          <a:p>
            <a:r>
              <a:rPr lang="en-US" dirty="0"/>
              <a:t>Interpretation of the researcher is important, to decide if the result is meaningful</a:t>
            </a:r>
          </a:p>
          <a:p>
            <a:pPr lvl="1"/>
            <a:r>
              <a:rPr lang="en-US" dirty="0"/>
              <a:t>An process of </a:t>
            </a:r>
            <a:r>
              <a:rPr lang="en-US" dirty="0">
                <a:hlinkClick r:id="rId2" tooltip="Knowledge discovery"/>
              </a:rPr>
              <a:t>knowledge discovery</a:t>
            </a:r>
            <a:r>
              <a:rPr lang="en-US" dirty="0"/>
              <a:t> or interactive multi-objective optimization that involves trial and failure</a:t>
            </a:r>
          </a:p>
          <a:p>
            <a:pPr lvl="1"/>
            <a:r>
              <a:rPr lang="en-US" dirty="0"/>
              <a:t>“Clustering is in the eye of the beholder" (</a:t>
            </a:r>
            <a:r>
              <a:rPr lang="en-US" dirty="0" err="1"/>
              <a:t>Estivill</a:t>
            </a:r>
            <a:r>
              <a:rPr lang="en-US" dirty="0"/>
              <a:t>-Castro, V., 2002)</a:t>
            </a:r>
          </a:p>
          <a:p>
            <a:pPr lvl="1"/>
            <a:endParaRPr lang="en-US" dirty="0"/>
          </a:p>
          <a:p>
            <a:r>
              <a:rPr lang="en-US" dirty="0"/>
              <a:t>Typical applications</a:t>
            </a:r>
          </a:p>
          <a:p>
            <a:pPr lvl="1"/>
            <a:r>
              <a:rPr lang="en-US" dirty="0"/>
              <a:t>As a stand-alone tool to get insight into data distribution</a:t>
            </a:r>
          </a:p>
          <a:p>
            <a:pPr lvl="1"/>
            <a:r>
              <a:rPr lang="en-US" dirty="0"/>
              <a:t>As a preprocessing step for other algorithms</a:t>
            </a:r>
          </a:p>
          <a:p>
            <a:endParaRPr lang="en-US" dirty="0"/>
          </a:p>
          <a:p>
            <a:endParaRPr lang="en-US" dirty="0"/>
          </a:p>
        </p:txBody>
      </p:sp>
      <p:pic>
        <p:nvPicPr>
          <p:cNvPr id="4" name="Εικόνα 3">
            <a:extLst>
              <a:ext uri="{FF2B5EF4-FFF2-40B4-BE49-F238E27FC236}">
                <a16:creationId xmlns:a16="http://schemas.microsoft.com/office/drawing/2014/main" id="{6DF30567-9602-E034-3C44-D02765045B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706666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 </a:t>
            </a:r>
            <a:r>
              <a:rPr lang="en-GB" dirty="0" err="1"/>
              <a:t>Research objectives</a:t>
            </a:r>
            <a:r>
              <a:rPr lang="en-GB" dirty="0"/>
              <a:t>: </a:t>
            </a:r>
            <a:r>
              <a:rPr lang="en-GB" dirty="0" err="1"/>
              <a:t>reliability</a:t>
            </a:r>
            <a:r>
              <a:rPr lang="en-GB" dirty="0"/>
              <a:t>, </a:t>
            </a:r>
            <a:r>
              <a:rPr lang="en-GB" dirty="0" err="1"/>
              <a:t>validity</a:t>
            </a:r>
            <a:r>
              <a:rPr lang="en-GB" dirty="0"/>
              <a:t>, </a:t>
            </a:r>
            <a:r>
              <a:rPr lang="en-GB" dirty="0" err="1"/>
              <a:t>generalisability</a:t>
            </a:r>
            <a:endParaRPr lang="el-GR" dirty="0"/>
          </a:p>
        </p:txBody>
      </p:sp>
      <p:sp>
        <p:nvSpPr>
          <p:cNvPr id="3" name="Content Placeholder 2"/>
          <p:cNvSpPr>
            <a:spLocks noGrp="1"/>
          </p:cNvSpPr>
          <p:nvPr>
            <p:ph sz="quarter" idx="1"/>
          </p:nvPr>
        </p:nvSpPr>
        <p:spPr>
          <a:noFill/>
        </p:spPr>
        <p:txBody>
          <a:bodyPr>
            <a:normAutofit/>
          </a:bodyPr>
          <a:lstStyle/>
          <a:p>
            <a:r>
              <a:rPr lang="en-US" b="1" dirty="0"/>
              <a:t>Validity</a:t>
            </a:r>
            <a:r>
              <a:rPr lang="en-US" dirty="0"/>
              <a:t>: </a:t>
            </a:r>
            <a:r>
              <a:rPr lang="en-GB" dirty="0" err="1"/>
              <a:t>Measuring what </a:t>
            </a:r>
            <a:r>
              <a:rPr lang="en-GB" dirty="0"/>
              <a:t>we </a:t>
            </a:r>
            <a:r>
              <a:rPr lang="en-GB" dirty="0" err="1"/>
              <a:t>were interested </a:t>
            </a:r>
            <a:r>
              <a:rPr lang="en-GB" dirty="0"/>
              <a:t>in </a:t>
            </a:r>
            <a:r>
              <a:rPr lang="en-GB" dirty="0" err="1"/>
              <a:t>measuring</a:t>
            </a:r>
            <a:r>
              <a:rPr lang="en-GB" dirty="0"/>
              <a:t>. </a:t>
            </a:r>
            <a:endParaRPr lang="en-US" dirty="0">
              <a:hlinkClick r:id="rId2"/>
            </a:endParaRPr>
          </a:p>
          <a:p>
            <a:r>
              <a:rPr lang="en-GB" b="1" dirty="0"/>
              <a:t>Reliability</a:t>
            </a:r>
            <a:r>
              <a:rPr lang="en-GB" dirty="0"/>
              <a:t>: </a:t>
            </a:r>
            <a:r>
              <a:rPr lang="en-US" dirty="0"/>
              <a:t>Re-executability by us or someone else</a:t>
            </a:r>
            <a:endParaRPr lang="el-GR" dirty="0"/>
          </a:p>
          <a:p>
            <a:pPr lvl="1"/>
            <a:r>
              <a:rPr lang="en-GB" dirty="0"/>
              <a:t>Indicates the degree of stability of measurements/agreement between repeated measurements under the same conditions.</a:t>
            </a:r>
            <a:endParaRPr lang="en-US" dirty="0"/>
          </a:p>
          <a:p>
            <a:pPr lvl="1"/>
            <a:r>
              <a:rPr lang="en-US" dirty="0"/>
              <a:t>It is expressed by a numerical value - index: </a:t>
            </a:r>
            <a:br>
              <a:rPr lang="en-US" dirty="0"/>
            </a:br>
            <a:r>
              <a:rPr lang="en-US" b="1" dirty="0"/>
              <a:t>Reliability coefficient </a:t>
            </a:r>
            <a:r>
              <a:rPr lang="en-US" dirty="0"/>
              <a:t>(0-1)</a:t>
            </a:r>
          </a:p>
          <a:p>
            <a:r>
              <a:rPr lang="en-US" b="1" dirty="0" err="1"/>
              <a:t>Generalisability</a:t>
            </a:r>
            <a:r>
              <a:rPr lang="en-US" b="1" dirty="0"/>
              <a:t> (external validity)</a:t>
            </a:r>
            <a:r>
              <a:rPr lang="en-US" dirty="0"/>
              <a:t>: Applicability beyond the specific participants, under the specific circumstances</a:t>
            </a:r>
          </a:p>
          <a:p>
            <a:endParaRPr lang="el-GR" b="1" dirty="0"/>
          </a:p>
          <a:p>
            <a:r>
              <a:rPr lang="en-US" b="1" dirty="0"/>
              <a:t>+Importance</a:t>
            </a:r>
            <a:r>
              <a:rPr lang="en-US" dirty="0"/>
              <a:t>: Missing in the absence of all the above</a:t>
            </a:r>
            <a:endParaRPr lang="en-US" b="1" dirty="0"/>
          </a:p>
        </p:txBody>
      </p:sp>
      <p:pic>
        <p:nvPicPr>
          <p:cNvPr id="4" name="Εικόνα 3">
            <a:extLst>
              <a:ext uri="{FF2B5EF4-FFF2-40B4-BE49-F238E27FC236}">
                <a16:creationId xmlns:a16="http://schemas.microsoft.com/office/drawing/2014/main" id="{759B28F9-7837-8D98-9024-2A72D6839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65841542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 Applications in Social Sciences</a:t>
            </a:r>
          </a:p>
        </p:txBody>
      </p:sp>
      <p:sp>
        <p:nvSpPr>
          <p:cNvPr id="3" name="Content Placeholder 2"/>
          <p:cNvSpPr>
            <a:spLocks noGrp="1"/>
          </p:cNvSpPr>
          <p:nvPr>
            <p:ph sz="quarter" idx="1"/>
          </p:nvPr>
        </p:nvSpPr>
        <p:spPr/>
        <p:txBody>
          <a:bodyPr>
            <a:normAutofit fontScale="92500" lnSpcReduction="20000"/>
          </a:bodyPr>
          <a:lstStyle/>
          <a:p>
            <a:r>
              <a:rPr lang="en-US" dirty="0"/>
              <a:t>Cluster analysis was originated in anthropology by Driver and Kroeber in 1932</a:t>
            </a:r>
            <a:r>
              <a:rPr lang="en-US" baseline="30000" dirty="0">
                <a:hlinkClick r:id="rId2"/>
              </a:rPr>
              <a:t>[1]</a:t>
            </a:r>
            <a:r>
              <a:rPr lang="en-US" dirty="0"/>
              <a:t> and introduced to psychology by </a:t>
            </a:r>
            <a:r>
              <a:rPr lang="en-US" dirty="0">
                <a:hlinkClick r:id="rId3" tooltip="Joseph Zubin"/>
              </a:rPr>
              <a:t>Joseph </a:t>
            </a:r>
            <a:r>
              <a:rPr lang="en-US" dirty="0" err="1">
                <a:hlinkClick r:id="rId3" tooltip="Joseph Zubin"/>
              </a:rPr>
              <a:t>Zubin</a:t>
            </a:r>
            <a:r>
              <a:rPr lang="en-US" dirty="0"/>
              <a:t> in 1938</a:t>
            </a:r>
            <a:r>
              <a:rPr lang="en-US" baseline="30000" dirty="0">
                <a:hlinkClick r:id="rId4"/>
              </a:rPr>
              <a:t>[2]</a:t>
            </a:r>
            <a:r>
              <a:rPr lang="en-US" dirty="0"/>
              <a:t> and </a:t>
            </a:r>
            <a:r>
              <a:rPr lang="en-US" dirty="0">
                <a:hlinkClick r:id="rId5" tooltip="Robert Tryon"/>
              </a:rPr>
              <a:t>Robert Tryon</a:t>
            </a:r>
            <a:r>
              <a:rPr lang="en-US" dirty="0"/>
              <a:t> in 1939</a:t>
            </a:r>
            <a:r>
              <a:rPr lang="en-US" baseline="30000" dirty="0">
                <a:hlinkClick r:id="rId6"/>
              </a:rPr>
              <a:t>[3]</a:t>
            </a:r>
            <a:r>
              <a:rPr lang="en-US" dirty="0"/>
              <a:t> and famously used by </a:t>
            </a:r>
            <a:r>
              <a:rPr lang="en-US" dirty="0">
                <a:hlinkClick r:id="rId7" tooltip="Raymond Cattell"/>
              </a:rPr>
              <a:t>Cattell</a:t>
            </a:r>
            <a:r>
              <a:rPr lang="en-US" dirty="0"/>
              <a:t> beginning in 1943</a:t>
            </a:r>
            <a:r>
              <a:rPr lang="en-US" baseline="30000" dirty="0">
                <a:hlinkClick r:id="rId8"/>
              </a:rPr>
              <a:t>[4]</a:t>
            </a:r>
            <a:r>
              <a:rPr lang="en-US" dirty="0"/>
              <a:t> for trait theory classification in </a:t>
            </a:r>
            <a:r>
              <a:rPr lang="en-US" dirty="0">
                <a:hlinkClick r:id="rId9" tooltip="Personality psychology"/>
              </a:rPr>
              <a:t>personality psychology</a:t>
            </a:r>
            <a:r>
              <a:rPr lang="en-US" dirty="0"/>
              <a:t>. </a:t>
            </a:r>
            <a:br>
              <a:rPr lang="en-US" dirty="0"/>
            </a:br>
            <a:r>
              <a:rPr lang="en-US" dirty="0"/>
              <a:t>(Source: Wikipedia)</a:t>
            </a:r>
            <a:br>
              <a:rPr lang="en-US" dirty="0"/>
            </a:br>
            <a:endParaRPr lang="en-US" dirty="0"/>
          </a:p>
          <a:p>
            <a:r>
              <a:rPr lang="en-US" dirty="0"/>
              <a:t>EXAMPLE: Identify student groups that need special attention</a:t>
            </a:r>
          </a:p>
          <a:p>
            <a:pPr lvl="1"/>
            <a:r>
              <a:rPr lang="en-US" dirty="0"/>
              <a:t>Researchers may measure psychological, aptitude, and achievement characteristics.  A cluster analysis then may identify what homogeneous groups exist among students</a:t>
            </a:r>
          </a:p>
          <a:p>
            <a:pPr lvl="1"/>
            <a:endParaRPr lang="en-US" dirty="0"/>
          </a:p>
          <a:p>
            <a:pPr lvl="1"/>
            <a:r>
              <a:rPr lang="en-US" dirty="0"/>
              <a:t>Potential Clusters:</a:t>
            </a:r>
          </a:p>
          <a:p>
            <a:pPr lvl="2"/>
            <a:r>
              <a:rPr lang="en-US" dirty="0"/>
              <a:t>high achievers in all subjects</a:t>
            </a:r>
          </a:p>
          <a:p>
            <a:pPr lvl="2"/>
            <a:r>
              <a:rPr lang="en-US" dirty="0"/>
              <a:t>students that excel in certain subjects but fail in others</a:t>
            </a:r>
          </a:p>
        </p:txBody>
      </p:sp>
      <p:pic>
        <p:nvPicPr>
          <p:cNvPr id="4" name="Εικόνα 3">
            <a:extLst>
              <a:ext uri="{FF2B5EF4-FFF2-40B4-BE49-F238E27FC236}">
                <a16:creationId xmlns:a16="http://schemas.microsoft.com/office/drawing/2014/main" id="{57156444-397B-7342-BFDF-09EA0D1536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298973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Types (Methods) for CA</a:t>
            </a:r>
          </a:p>
        </p:txBody>
      </p:sp>
      <p:sp>
        <p:nvSpPr>
          <p:cNvPr id="3" name="Content Placeholder 2"/>
          <p:cNvSpPr>
            <a:spLocks noGrp="1"/>
          </p:cNvSpPr>
          <p:nvPr>
            <p:ph sz="quarter" idx="1"/>
          </p:nvPr>
        </p:nvSpPr>
        <p:spPr/>
        <p:txBody>
          <a:bodyPr>
            <a:normAutofit lnSpcReduction="10000"/>
          </a:bodyPr>
          <a:lstStyle/>
          <a:p>
            <a:r>
              <a:rPr lang="en-US" dirty="0"/>
              <a:t>3 methods for CA: </a:t>
            </a:r>
          </a:p>
          <a:p>
            <a:pPr lvl="1"/>
            <a:r>
              <a:rPr lang="en-US" b="1" i="1" dirty="0"/>
              <a:t>K-means cluster</a:t>
            </a:r>
            <a:r>
              <a:rPr lang="en-US" dirty="0"/>
              <a:t> - quickly cluster large data sets.  </a:t>
            </a:r>
          </a:p>
          <a:p>
            <a:pPr lvl="2"/>
            <a:r>
              <a:rPr lang="en-US" dirty="0"/>
              <a:t>Define the number of clusters in advance. Useful to test different models with a different assumed number of clusters.</a:t>
            </a:r>
          </a:p>
          <a:p>
            <a:pPr lvl="1"/>
            <a:r>
              <a:rPr lang="en-US" b="1" i="1" dirty="0"/>
              <a:t>Hierarchical cluster</a:t>
            </a:r>
            <a:r>
              <a:rPr lang="en-US" dirty="0"/>
              <a:t> - the most common. </a:t>
            </a:r>
          </a:p>
          <a:p>
            <a:pPr lvl="2"/>
            <a:r>
              <a:rPr lang="en-US" dirty="0"/>
              <a:t>Series of models: </a:t>
            </a:r>
            <a:r>
              <a:rPr lang="en-US" i="1" dirty="0"/>
              <a:t>1 </a:t>
            </a:r>
            <a:r>
              <a:rPr lang="en-US" dirty="0"/>
              <a:t>(all cases in one cluster) to </a:t>
            </a:r>
            <a:r>
              <a:rPr lang="en-US" i="1" dirty="0"/>
              <a:t>n </a:t>
            </a:r>
            <a:r>
              <a:rPr lang="en-US" dirty="0"/>
              <a:t>(each case is an individual cluster). Can also cluster variables together, like FA. Can handle nominal, ordinal, and scale data; however it is not recommended to mix different </a:t>
            </a:r>
            <a:r>
              <a:rPr lang="en-US" u="sng" dirty="0">
                <a:hlinkClick r:id="rId2"/>
              </a:rPr>
              <a:t>levels of measurement</a:t>
            </a:r>
            <a:r>
              <a:rPr lang="en-US" dirty="0"/>
              <a:t>.</a:t>
            </a:r>
          </a:p>
          <a:p>
            <a:pPr lvl="1"/>
            <a:r>
              <a:rPr lang="en-US" b="1" i="1" dirty="0"/>
              <a:t>Two-step cluster</a:t>
            </a:r>
            <a:r>
              <a:rPr lang="en-US" b="1" dirty="0"/>
              <a:t> analysis </a:t>
            </a:r>
            <a:r>
              <a:rPr lang="en-US" dirty="0"/>
              <a:t>1) pre-clustering and 2) hierarchical methods. Combination of the above 2 methods.</a:t>
            </a:r>
          </a:p>
          <a:p>
            <a:pPr lvl="2"/>
            <a:r>
              <a:rPr lang="en-US" dirty="0"/>
              <a:t>Can handle large data sets that would take a long time to compute with hierarchical cluster methods. Can handle scale and ordinal data in the same model, automatically selects the number of clusters.</a:t>
            </a:r>
          </a:p>
        </p:txBody>
      </p:sp>
      <p:pic>
        <p:nvPicPr>
          <p:cNvPr id="4" name="Εικόνα 3">
            <a:extLst>
              <a:ext uri="{FF2B5EF4-FFF2-40B4-BE49-F238E27FC236}">
                <a16:creationId xmlns:a16="http://schemas.microsoft.com/office/drawing/2014/main" id="{B841F1E9-BF1C-089D-8B7C-378D87F68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2043573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Organizational Principles of Different Types (Methods) for CA</a:t>
            </a:r>
          </a:p>
        </p:txBody>
      </p:sp>
      <p:sp>
        <p:nvSpPr>
          <p:cNvPr id="3" name="Content Placeholder 2"/>
          <p:cNvSpPr>
            <a:spLocks noGrp="1"/>
          </p:cNvSpPr>
          <p:nvPr>
            <p:ph sz="quarter" idx="1"/>
          </p:nvPr>
        </p:nvSpPr>
        <p:spPr/>
        <p:txBody>
          <a:bodyPr>
            <a:normAutofit fontScale="92500" lnSpcReduction="20000"/>
          </a:bodyPr>
          <a:lstStyle/>
          <a:p>
            <a:r>
              <a:rPr lang="en-US" dirty="0"/>
              <a:t>3 methods for CA: </a:t>
            </a:r>
          </a:p>
          <a:p>
            <a:pPr lvl="1"/>
            <a:r>
              <a:rPr lang="en-US" b="1" i="1" dirty="0"/>
              <a:t>K-means cluster</a:t>
            </a:r>
            <a:r>
              <a:rPr lang="en-US" dirty="0"/>
              <a:t>.  </a:t>
            </a:r>
          </a:p>
          <a:p>
            <a:pPr lvl="2"/>
            <a:r>
              <a:rPr lang="en-US" dirty="0"/>
              <a:t>Centroid-based clustering:  each cluster represented by a central vector, not necessarily a member of the data set. </a:t>
            </a:r>
          </a:p>
          <a:p>
            <a:pPr lvl="2"/>
            <a:r>
              <a:rPr lang="en-US" i="1" dirty="0"/>
              <a:t>k</a:t>
            </a:r>
            <a:r>
              <a:rPr lang="en-US" dirty="0"/>
              <a:t> cluster centers, squared distances from the cluster are minimized</a:t>
            </a:r>
          </a:p>
          <a:p>
            <a:pPr lvl="2"/>
            <a:r>
              <a:rPr lang="en-US" dirty="0"/>
              <a:t>Usually require </a:t>
            </a:r>
            <a:r>
              <a:rPr lang="en-US" i="1" dirty="0"/>
              <a:t>k</a:t>
            </a:r>
            <a:r>
              <a:rPr lang="en-US" dirty="0"/>
              <a:t> to be specified in advance</a:t>
            </a:r>
          </a:p>
          <a:p>
            <a:pPr lvl="2"/>
            <a:r>
              <a:rPr lang="en-US" dirty="0"/>
              <a:t>Prefer clusters of approximately similar size, might incorrectly cut borders of clusters (which is not surprising since the algorithm optimizes cluster centers, not cluster borders).</a:t>
            </a:r>
          </a:p>
          <a:p>
            <a:pPr lvl="1"/>
            <a:r>
              <a:rPr lang="en-US" b="1" i="1" dirty="0"/>
              <a:t>Hierarchical cluster</a:t>
            </a:r>
            <a:r>
              <a:rPr lang="en-US" dirty="0"/>
              <a:t>. </a:t>
            </a:r>
          </a:p>
          <a:p>
            <a:pPr lvl="2"/>
            <a:r>
              <a:rPr lang="en-US" dirty="0"/>
              <a:t>Connectivity-based clustering: objects more related to nearby objects than to objects farther away </a:t>
            </a:r>
          </a:p>
          <a:p>
            <a:pPr lvl="2"/>
            <a:r>
              <a:rPr lang="en-US" dirty="0"/>
              <a:t>Extensive hierarchy of clusters that merge with each other at certain distances.</a:t>
            </a:r>
          </a:p>
          <a:p>
            <a:pPr lvl="2"/>
            <a:r>
              <a:rPr lang="en-US" dirty="0"/>
              <a:t>Potential for "chaining phenomenon": outliers will either show up as additional clusters or even cause other clusters to merge</a:t>
            </a:r>
          </a:p>
          <a:p>
            <a:pPr lvl="1"/>
            <a:r>
              <a:rPr lang="en-US" b="1" i="1" dirty="0"/>
              <a:t>Two-step cluster</a:t>
            </a:r>
            <a:r>
              <a:rPr lang="en-US" b="1" dirty="0"/>
              <a:t> analysis </a:t>
            </a:r>
          </a:p>
          <a:p>
            <a:pPr lvl="2"/>
            <a:r>
              <a:rPr lang="en-US" dirty="0"/>
              <a:t>Combination of the above 2 methods.</a:t>
            </a:r>
          </a:p>
          <a:p>
            <a:pPr lvl="2"/>
            <a:endParaRPr lang="en-US" dirty="0"/>
          </a:p>
        </p:txBody>
      </p:sp>
      <p:pic>
        <p:nvPicPr>
          <p:cNvPr id="4" name="Εικόνα 3">
            <a:extLst>
              <a:ext uri="{FF2B5EF4-FFF2-40B4-BE49-F238E27FC236}">
                <a16:creationId xmlns:a16="http://schemas.microsoft.com/office/drawing/2014/main" id="{87E78D86-D77C-54BC-8254-0937B5A8D6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7517934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K-Means Clustering</a:t>
            </a:r>
          </a:p>
        </p:txBody>
      </p:sp>
      <p:sp>
        <p:nvSpPr>
          <p:cNvPr id="3" name="Content Placeholder 2"/>
          <p:cNvSpPr>
            <a:spLocks noGrp="1"/>
          </p:cNvSpPr>
          <p:nvPr>
            <p:ph sz="quarter" idx="1"/>
          </p:nvPr>
        </p:nvSpPr>
        <p:spPr>
          <a:xfrm>
            <a:off x="7680176" y="1988840"/>
            <a:ext cx="2376264" cy="4485112"/>
          </a:xfrm>
        </p:spPr>
        <p:txBody>
          <a:bodyPr>
            <a:normAutofit fontScale="85000" lnSpcReduction="10000"/>
          </a:bodyPr>
          <a:lstStyle/>
          <a:p>
            <a:pPr marL="365760" lvl="1" indent="0">
              <a:buNone/>
            </a:pPr>
            <a:r>
              <a:rPr lang="en-US" b="1" i="1" dirty="0"/>
              <a:t>K-means cluster</a:t>
            </a:r>
            <a:r>
              <a:rPr lang="en-US" dirty="0"/>
              <a:t>.  </a:t>
            </a:r>
          </a:p>
          <a:p>
            <a:pPr marL="731520" lvl="2" indent="0">
              <a:buNone/>
            </a:pPr>
            <a:r>
              <a:rPr lang="en-US" dirty="0"/>
              <a:t>+</a:t>
            </a:r>
          </a:p>
          <a:p>
            <a:pPr lvl="2"/>
            <a:r>
              <a:rPr lang="en-US" dirty="0"/>
              <a:t>relatively efficient and easy</a:t>
            </a:r>
          </a:p>
          <a:p>
            <a:pPr marL="731520" lvl="2" indent="0">
              <a:buNone/>
            </a:pPr>
            <a:r>
              <a:rPr lang="en-US" i="1" dirty="0"/>
              <a:t>- </a:t>
            </a:r>
          </a:p>
          <a:p>
            <a:pPr lvl="2"/>
            <a:r>
              <a:rPr lang="en-US" i="1" dirty="0"/>
              <a:t>not suitable for categorical data</a:t>
            </a:r>
          </a:p>
          <a:p>
            <a:pPr lvl="2"/>
            <a:r>
              <a:rPr lang="en-US" i="1" dirty="0"/>
              <a:t>k</a:t>
            </a:r>
            <a:r>
              <a:rPr lang="en-US" dirty="0"/>
              <a:t> needs to be specified in advance</a:t>
            </a:r>
          </a:p>
          <a:p>
            <a:pPr lvl="2"/>
            <a:r>
              <a:rPr lang="en-US" dirty="0"/>
              <a:t>bad with noise / outliers</a:t>
            </a:r>
          </a:p>
          <a:p>
            <a:pPr lvl="1"/>
            <a:endParaRPr lang="en-US" dirty="0"/>
          </a:p>
          <a:p>
            <a:pPr lvl="2"/>
            <a:endParaRPr lang="en-US" dirty="0"/>
          </a:p>
        </p:txBody>
      </p:sp>
      <p:pic>
        <p:nvPicPr>
          <p:cNvPr id="4" name="Picture 3"/>
          <p:cNvPicPr>
            <a:picLocks noChangeAspect="1"/>
          </p:cNvPicPr>
          <p:nvPr/>
        </p:nvPicPr>
        <p:blipFill>
          <a:blip r:embed="rId2"/>
          <a:stretch>
            <a:fillRect/>
          </a:stretch>
        </p:blipFill>
        <p:spPr>
          <a:xfrm>
            <a:off x="1847528" y="1844824"/>
            <a:ext cx="6264696" cy="4290024"/>
          </a:xfrm>
          <a:prstGeom prst="rect">
            <a:avLst/>
          </a:prstGeom>
        </p:spPr>
      </p:pic>
      <p:pic>
        <p:nvPicPr>
          <p:cNvPr id="5" name="Εικόνα 4">
            <a:extLst>
              <a:ext uri="{FF2B5EF4-FFF2-40B4-BE49-F238E27FC236}">
                <a16:creationId xmlns:a16="http://schemas.microsoft.com/office/drawing/2014/main" id="{5A5B794C-5A58-E23F-DFF3-FB549BE20A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56362381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Clustering</a:t>
            </a:r>
          </a:p>
        </p:txBody>
      </p:sp>
      <p:pic>
        <p:nvPicPr>
          <p:cNvPr id="6" name="Picture 5"/>
          <p:cNvPicPr>
            <a:picLocks noChangeAspect="1"/>
          </p:cNvPicPr>
          <p:nvPr/>
        </p:nvPicPr>
        <p:blipFill>
          <a:blip r:embed="rId2"/>
          <a:stretch>
            <a:fillRect/>
          </a:stretch>
        </p:blipFill>
        <p:spPr>
          <a:xfrm>
            <a:off x="2135561" y="1426089"/>
            <a:ext cx="4230533" cy="3412976"/>
          </a:xfrm>
          <a:prstGeom prst="rect">
            <a:avLst/>
          </a:prstGeom>
        </p:spPr>
      </p:pic>
      <p:sp>
        <p:nvSpPr>
          <p:cNvPr id="4" name="Content Placeholder 3"/>
          <p:cNvSpPr>
            <a:spLocks noGrp="1"/>
          </p:cNvSpPr>
          <p:nvPr>
            <p:ph sz="quarter" idx="1"/>
          </p:nvPr>
        </p:nvSpPr>
        <p:spPr>
          <a:xfrm>
            <a:off x="1705081" y="4692674"/>
            <a:ext cx="5091491" cy="1800200"/>
          </a:xfrm>
        </p:spPr>
        <p:txBody>
          <a:bodyPr>
            <a:normAutofit fontScale="62500" lnSpcReduction="20000"/>
          </a:bodyPr>
          <a:lstStyle/>
          <a:p>
            <a:r>
              <a:rPr lang="en-US" dirty="0"/>
              <a:t>Hierarchical algorithms can be agglomerative (bottom-up) or divisive (top-down). Agglomerative algorithms begin with each element as a separate cluster and merge them in successively larger clusters. Divisive algorithms begin with the whole set and proceed to divide it into successively smaller clusters.</a:t>
            </a:r>
          </a:p>
        </p:txBody>
      </p:sp>
      <p:sp>
        <p:nvSpPr>
          <p:cNvPr id="5" name="Rectangle 4"/>
          <p:cNvSpPr/>
          <p:nvPr/>
        </p:nvSpPr>
        <p:spPr>
          <a:xfrm>
            <a:off x="6294086" y="1844824"/>
            <a:ext cx="3834363" cy="3970318"/>
          </a:xfrm>
          <a:prstGeom prst="rect">
            <a:avLst/>
          </a:prstGeom>
        </p:spPr>
        <p:txBody>
          <a:bodyPr wrap="square">
            <a:spAutoFit/>
          </a:bodyPr>
          <a:lstStyle/>
          <a:p>
            <a:pPr marL="342900" indent="-342900" fontAlgn="base">
              <a:buFont typeface="Wingdings" panose="05000000000000000000" pitchFamily="2" charset="2"/>
              <a:buChar char="Ø"/>
            </a:pPr>
            <a:r>
              <a:rPr lang="en-US" dirty="0">
                <a:solidFill>
                  <a:srgbClr val="3A3A3A"/>
                </a:solidFill>
                <a:latin typeface="rubik"/>
              </a:rPr>
              <a:t>Iterative Procedure</a:t>
            </a:r>
          </a:p>
          <a:p>
            <a:pPr marL="800100" lvl="1" indent="-342900" fontAlgn="base">
              <a:buFont typeface="+mj-lt"/>
              <a:buAutoNum type="arabicPeriod"/>
            </a:pPr>
            <a:r>
              <a:rPr lang="en-US" dirty="0">
                <a:solidFill>
                  <a:srgbClr val="3A3A3A"/>
                </a:solidFill>
                <a:latin typeface="rubik"/>
              </a:rPr>
              <a:t>Randomly generate </a:t>
            </a:r>
            <a:r>
              <a:rPr lang="en-US" i="1" dirty="0">
                <a:solidFill>
                  <a:srgbClr val="3A3A3A"/>
                </a:solidFill>
                <a:latin typeface="rubik"/>
              </a:rPr>
              <a:t>k</a:t>
            </a:r>
            <a:r>
              <a:rPr lang="en-US" dirty="0">
                <a:solidFill>
                  <a:srgbClr val="3A3A3A"/>
                </a:solidFill>
                <a:latin typeface="rubik"/>
              </a:rPr>
              <a:t> clusters and determine the cluster centers, or directly generate </a:t>
            </a:r>
            <a:r>
              <a:rPr lang="en-US" i="1" dirty="0">
                <a:solidFill>
                  <a:srgbClr val="3A3A3A"/>
                </a:solidFill>
                <a:latin typeface="rubik"/>
              </a:rPr>
              <a:t>k</a:t>
            </a:r>
            <a:r>
              <a:rPr lang="en-US" dirty="0">
                <a:solidFill>
                  <a:srgbClr val="3A3A3A"/>
                </a:solidFill>
                <a:latin typeface="rubik"/>
              </a:rPr>
              <a:t> seed points as cluster centers.</a:t>
            </a:r>
          </a:p>
          <a:p>
            <a:pPr marL="800100" lvl="1" indent="-342900" fontAlgn="base">
              <a:buFont typeface="+mj-lt"/>
              <a:buAutoNum type="arabicPeriod"/>
            </a:pPr>
            <a:r>
              <a:rPr lang="en-US" dirty="0">
                <a:solidFill>
                  <a:srgbClr val="3A3A3A"/>
                </a:solidFill>
                <a:latin typeface="rubik"/>
              </a:rPr>
              <a:t>Assign each point to the nearest cluster center.</a:t>
            </a:r>
          </a:p>
          <a:p>
            <a:pPr marL="800100" lvl="1" indent="-342900" fontAlgn="base">
              <a:buFont typeface="+mj-lt"/>
              <a:buAutoNum type="arabicPeriod"/>
            </a:pPr>
            <a:r>
              <a:rPr lang="en-US" dirty="0" err="1">
                <a:solidFill>
                  <a:srgbClr val="3A3A3A"/>
                </a:solidFill>
                <a:latin typeface="rubik"/>
              </a:rPr>
              <a:t>Recompute</a:t>
            </a:r>
            <a:r>
              <a:rPr lang="en-US" dirty="0">
                <a:solidFill>
                  <a:srgbClr val="3A3A3A"/>
                </a:solidFill>
                <a:latin typeface="rubik"/>
              </a:rPr>
              <a:t> the new cluster centers.</a:t>
            </a:r>
          </a:p>
          <a:p>
            <a:pPr marL="800100" lvl="1" indent="-342900" fontAlgn="base">
              <a:buFont typeface="+mj-lt"/>
              <a:buAutoNum type="arabicPeriod"/>
            </a:pPr>
            <a:r>
              <a:rPr lang="en-US" dirty="0">
                <a:solidFill>
                  <a:srgbClr val="3A3A3A"/>
                </a:solidFill>
                <a:latin typeface="rubik"/>
              </a:rPr>
              <a:t>Repeat until some convergence criterion is met (usually that the assignment hasn't changed).</a:t>
            </a:r>
          </a:p>
        </p:txBody>
      </p:sp>
      <p:pic>
        <p:nvPicPr>
          <p:cNvPr id="3" name="Εικόνα 2">
            <a:extLst>
              <a:ext uri="{FF2B5EF4-FFF2-40B4-BE49-F238E27FC236}">
                <a16:creationId xmlns:a16="http://schemas.microsoft.com/office/drawing/2014/main" id="{CEBF0410-EB89-B139-0EE9-CE1E42B4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7291147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Single Linkage Method: Nearest Neighbor</a:t>
            </a:r>
          </a:p>
        </p:txBody>
      </p:sp>
      <p:pic>
        <p:nvPicPr>
          <p:cNvPr id="5" name="Picture 4"/>
          <p:cNvPicPr>
            <a:picLocks noChangeAspect="1"/>
          </p:cNvPicPr>
          <p:nvPr/>
        </p:nvPicPr>
        <p:blipFill>
          <a:blip r:embed="rId2"/>
          <a:stretch>
            <a:fillRect/>
          </a:stretch>
        </p:blipFill>
        <p:spPr>
          <a:xfrm>
            <a:off x="1828215" y="1268762"/>
            <a:ext cx="8383170" cy="4419600"/>
          </a:xfrm>
          <a:prstGeom prst="rect">
            <a:avLst/>
          </a:prstGeom>
        </p:spPr>
      </p:pic>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Εικόνα 5">
            <a:extLst>
              <a:ext uri="{FF2B5EF4-FFF2-40B4-BE49-F238E27FC236}">
                <a16:creationId xmlns:a16="http://schemas.microsoft.com/office/drawing/2014/main" id="{86D415CD-4A93-4ABE-F5B3-84B7A3642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1271252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Clustering</a:t>
            </a:r>
          </a:p>
        </p:txBody>
      </p:sp>
      <p:sp>
        <p:nvSpPr>
          <p:cNvPr id="3" name="Content Placeholder 2"/>
          <p:cNvSpPr>
            <a:spLocks noGrp="1"/>
          </p:cNvSpPr>
          <p:nvPr>
            <p:ph sz="quarter" idx="1"/>
          </p:nvPr>
        </p:nvSpPr>
        <p:spPr>
          <a:xfrm>
            <a:off x="7104112" y="1916832"/>
            <a:ext cx="3024336" cy="4557120"/>
          </a:xfrm>
        </p:spPr>
        <p:txBody>
          <a:bodyPr>
            <a:normAutofit fontScale="92500" lnSpcReduction="20000"/>
          </a:bodyPr>
          <a:lstStyle/>
          <a:p>
            <a:pPr marL="365760" lvl="1" indent="0">
              <a:buNone/>
            </a:pPr>
            <a:r>
              <a:rPr lang="en-US" b="1" i="1" dirty="0"/>
              <a:t>Hierarchical cluster</a:t>
            </a:r>
            <a:r>
              <a:rPr lang="en-US" dirty="0"/>
              <a:t>.  </a:t>
            </a:r>
          </a:p>
          <a:p>
            <a:pPr marL="731520" lvl="2" indent="0">
              <a:buNone/>
            </a:pPr>
            <a:r>
              <a:rPr lang="en-US" dirty="0"/>
              <a:t>+</a:t>
            </a:r>
          </a:p>
          <a:p>
            <a:pPr lvl="2"/>
            <a:r>
              <a:rPr lang="en-US" dirty="0"/>
              <a:t>Simple and fast</a:t>
            </a:r>
          </a:p>
          <a:p>
            <a:pPr lvl="2"/>
            <a:r>
              <a:rPr lang="en-US" dirty="0"/>
              <a:t>Can handle nominal, ordinal, and scale data</a:t>
            </a:r>
            <a:r>
              <a:rPr lang="en-US" i="1" dirty="0"/>
              <a:t> </a:t>
            </a:r>
          </a:p>
          <a:p>
            <a:pPr lvl="2"/>
            <a:r>
              <a:rPr lang="en-US" dirty="0"/>
              <a:t>Apart from cases, it can also cluster variables together, like FA. </a:t>
            </a:r>
          </a:p>
          <a:p>
            <a:pPr marL="731520" lvl="2" indent="0">
              <a:buNone/>
            </a:pPr>
            <a:r>
              <a:rPr lang="en-US" dirty="0"/>
              <a:t>-</a:t>
            </a:r>
          </a:p>
          <a:p>
            <a:pPr lvl="2"/>
            <a:r>
              <a:rPr lang="en-US" dirty="0"/>
              <a:t>Does not yield the same result with each run, since the resulting clusters depend on the initial random assignments.</a:t>
            </a:r>
          </a:p>
          <a:p>
            <a:pPr lvl="2"/>
            <a:endParaRPr lang="en-US" dirty="0"/>
          </a:p>
          <a:p>
            <a:pPr lvl="1"/>
            <a:endParaRPr lang="en-US" dirty="0"/>
          </a:p>
          <a:p>
            <a:pPr lvl="2"/>
            <a:endParaRPr lang="en-US" dirty="0"/>
          </a:p>
        </p:txBody>
      </p:sp>
      <p:pic>
        <p:nvPicPr>
          <p:cNvPr id="6" name="Picture 5"/>
          <p:cNvPicPr>
            <a:picLocks noChangeAspect="1"/>
          </p:cNvPicPr>
          <p:nvPr/>
        </p:nvPicPr>
        <p:blipFill>
          <a:blip r:embed="rId2"/>
          <a:stretch>
            <a:fillRect/>
          </a:stretch>
        </p:blipFill>
        <p:spPr>
          <a:xfrm>
            <a:off x="1981202" y="1772817"/>
            <a:ext cx="5444681" cy="4392488"/>
          </a:xfrm>
          <a:prstGeom prst="rect">
            <a:avLst/>
          </a:prstGeom>
        </p:spPr>
      </p:pic>
      <p:pic>
        <p:nvPicPr>
          <p:cNvPr id="4" name="Εικόνα 3">
            <a:extLst>
              <a:ext uri="{FF2B5EF4-FFF2-40B4-BE49-F238E27FC236}">
                <a16:creationId xmlns:a16="http://schemas.microsoft.com/office/drawing/2014/main" id="{5CC46FFF-0E59-F476-CDB7-2F898ACF0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1895689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GB" altLang="en-US" dirty="0"/>
              <a:t>CA </a:t>
            </a:r>
            <a:r>
              <a:rPr lang="en-US" altLang="en-US" dirty="0"/>
              <a:t>in</a:t>
            </a:r>
            <a:r>
              <a:rPr lang="en-GB" altLang="en-US" dirty="0"/>
              <a:t> SPSS</a:t>
            </a:r>
          </a:p>
        </p:txBody>
      </p:sp>
      <p:sp>
        <p:nvSpPr>
          <p:cNvPr id="194563" name="Rectangle 3"/>
          <p:cNvSpPr>
            <a:spLocks noGrp="1" noChangeArrowheads="1"/>
          </p:cNvSpPr>
          <p:nvPr>
            <p:ph type="body" sz="half" idx="1"/>
          </p:nvPr>
        </p:nvSpPr>
        <p:spPr>
          <a:xfrm>
            <a:off x="2133600" y="1600200"/>
            <a:ext cx="7634288" cy="4419600"/>
          </a:xfrm>
        </p:spPr>
        <p:txBody>
          <a:bodyPr>
            <a:normAutofit/>
          </a:bodyPr>
          <a:lstStyle/>
          <a:p>
            <a:endParaRPr lang="el-GR" altLang="en-US" dirty="0"/>
          </a:p>
          <a:p>
            <a:r>
              <a:rPr lang="en-US" altLang="en-US" dirty="0"/>
              <a:t>Choose</a:t>
            </a:r>
            <a:r>
              <a:rPr lang="el-GR" altLang="en-US" dirty="0"/>
              <a:t>:</a:t>
            </a:r>
            <a:endParaRPr lang="en-GB" altLang="en-US" dirty="0"/>
          </a:p>
          <a:p>
            <a:pPr lvl="1"/>
            <a:r>
              <a:rPr lang="en-GB" altLang="en-US" sz="2600" dirty="0" err="1"/>
              <a:t>Analyze</a:t>
            </a:r>
            <a:r>
              <a:rPr lang="el-GR" altLang="en-US" sz="2600" dirty="0"/>
              <a:t> </a:t>
            </a:r>
            <a:r>
              <a:rPr lang="el-GR" altLang="en-US" sz="2600" dirty="0">
                <a:sym typeface="Wingdings" panose="05000000000000000000" pitchFamily="2" charset="2"/>
              </a:rPr>
              <a:t> </a:t>
            </a:r>
            <a:r>
              <a:rPr lang="en-US" altLang="en-US" sz="2600" dirty="0"/>
              <a:t>Classify</a:t>
            </a:r>
            <a:r>
              <a:rPr lang="el-GR" altLang="en-US" sz="2800" dirty="0">
                <a:sym typeface="Wingdings" panose="05000000000000000000" pitchFamily="2" charset="2"/>
              </a:rPr>
              <a:t></a:t>
            </a:r>
            <a:endParaRPr lang="en-US" altLang="en-US" sz="2600" dirty="0"/>
          </a:p>
          <a:p>
            <a:pPr lvl="2"/>
            <a:r>
              <a:rPr lang="en-US" altLang="en-US" sz="2300" dirty="0">
                <a:sym typeface="Wingdings" panose="05000000000000000000" pitchFamily="2" charset="2"/>
              </a:rPr>
              <a:t>Two-step cluster</a:t>
            </a:r>
          </a:p>
          <a:p>
            <a:pPr lvl="2"/>
            <a:r>
              <a:rPr lang="en-US" altLang="en-US" sz="2300" dirty="0">
                <a:sym typeface="Wingdings" panose="05000000000000000000" pitchFamily="2" charset="2"/>
              </a:rPr>
              <a:t>K-Means Cluster</a:t>
            </a:r>
          </a:p>
          <a:p>
            <a:pPr lvl="2"/>
            <a:r>
              <a:rPr lang="en-US" altLang="en-US" sz="2300" dirty="0">
                <a:sym typeface="Wingdings" panose="05000000000000000000" pitchFamily="2" charset="2"/>
              </a:rPr>
              <a:t>Hierarchical Cluster</a:t>
            </a:r>
            <a:endParaRPr lang="en-GB" altLang="en-US" sz="2300" dirty="0"/>
          </a:p>
          <a:p>
            <a:endParaRPr lang="el-GR" altLang="en-US" dirty="0"/>
          </a:p>
        </p:txBody>
      </p:sp>
      <p:pic>
        <p:nvPicPr>
          <p:cNvPr id="2" name="Εικόνα 1">
            <a:extLst>
              <a:ext uri="{FF2B5EF4-FFF2-40B4-BE49-F238E27FC236}">
                <a16:creationId xmlns:a16="http://schemas.microsoft.com/office/drawing/2014/main" id="{00DCD068-A525-B87A-F802-EA368880C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09149787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5" name="Text Placeholder 4"/>
          <p:cNvSpPr>
            <a:spLocks noGrp="1"/>
          </p:cNvSpPr>
          <p:nvPr>
            <p:ph type="body" sz="half" idx="1"/>
          </p:nvPr>
        </p:nvSpPr>
        <p:spPr>
          <a:xfrm>
            <a:off x="1991544" y="1412776"/>
            <a:ext cx="7130752" cy="4464496"/>
          </a:xfrm>
        </p:spPr>
        <p:txBody>
          <a:bodyPr>
            <a:normAutofit/>
          </a:bodyPr>
          <a:lstStyle/>
          <a:p>
            <a:r>
              <a:rPr lang="en-US" dirty="0"/>
              <a:t>Clusters of students emerging based on standardized test scores in mathematics, reading, and writing.</a:t>
            </a:r>
          </a:p>
          <a:p>
            <a:endParaRPr lang="en-US" dirty="0"/>
          </a:p>
          <a:p>
            <a:r>
              <a:rPr lang="en-US" dirty="0"/>
              <a:t>Use hierarchical cluster analysis.</a:t>
            </a:r>
          </a:p>
          <a:p>
            <a:r>
              <a:rPr lang="en-US" dirty="0"/>
              <a:t>3 basic steps: </a:t>
            </a:r>
          </a:p>
          <a:p>
            <a:pPr marL="822960" lvl="1" indent="-457200">
              <a:buFont typeface="+mj-lt"/>
              <a:buAutoNum type="arabicPeriod"/>
            </a:pPr>
            <a:r>
              <a:rPr lang="en-US" dirty="0"/>
              <a:t>calculate the distances, </a:t>
            </a:r>
          </a:p>
          <a:p>
            <a:pPr marL="822960" lvl="1" indent="-457200">
              <a:buFont typeface="+mj-lt"/>
              <a:buAutoNum type="arabicPeriod"/>
            </a:pPr>
            <a:r>
              <a:rPr lang="en-US" dirty="0"/>
              <a:t>link the clusters, and </a:t>
            </a:r>
          </a:p>
          <a:p>
            <a:pPr marL="822960" lvl="1" indent="-457200">
              <a:buFont typeface="+mj-lt"/>
              <a:buAutoNum type="arabicPeriod"/>
            </a:pPr>
            <a:r>
              <a:rPr lang="en-US" dirty="0"/>
              <a:t>choose a solution by selecting the right number of clusters.</a:t>
            </a:r>
          </a:p>
          <a:p>
            <a:endParaRPr lang="en-US" dirty="0"/>
          </a:p>
        </p:txBody>
      </p:sp>
      <p:pic>
        <p:nvPicPr>
          <p:cNvPr id="3" name="Εικόνα 2">
            <a:extLst>
              <a:ext uri="{FF2B5EF4-FFF2-40B4-BE49-F238E27FC236}">
                <a16:creationId xmlns:a16="http://schemas.microsoft.com/office/drawing/2014/main" id="{8B3F0AED-A005-1057-D3E1-322C7D21A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78026791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 in SPSS</a:t>
            </a:r>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2" descr="https://www.statisticssolutions.com/wp-content/uploads/2010/12/305-e12937378088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837" y="1321117"/>
            <a:ext cx="6667500" cy="4619626"/>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85B314EF-12CE-44A8-1698-A2B952096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052008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Structure </a:t>
            </a:r>
            <a:r>
              <a:rPr lang="en-GB" dirty="0"/>
              <a:t>(</a:t>
            </a:r>
            <a:r>
              <a:rPr lang="en-GB" dirty="0" err="1"/>
              <a:t>Parts</a:t>
            </a:r>
            <a:r>
              <a:rPr lang="en-GB" dirty="0"/>
              <a:t>)</a:t>
            </a:r>
            <a:r>
              <a:rPr lang="en-GB" dirty="0" err="1"/>
              <a:t> of Psychological </a:t>
            </a:r>
            <a:r>
              <a:rPr lang="en-GB" dirty="0"/>
              <a:t>Measurements  </a:t>
            </a:r>
            <a:endParaRPr lang="el-GR" dirty="0"/>
          </a:p>
        </p:txBody>
      </p:sp>
      <p:sp>
        <p:nvSpPr>
          <p:cNvPr id="3" name="Content Placeholder 2"/>
          <p:cNvSpPr>
            <a:spLocks noGrp="1"/>
          </p:cNvSpPr>
          <p:nvPr>
            <p:ph sz="quarter" idx="1"/>
          </p:nvPr>
        </p:nvSpPr>
        <p:spPr>
          <a:noFill/>
        </p:spPr>
        <p:txBody>
          <a:bodyPr>
            <a:normAutofit fontScale="92500"/>
          </a:bodyPr>
          <a:lstStyle/>
          <a:p>
            <a:pPr marL="457200" indent="-457200">
              <a:buFont typeface="+mj-lt"/>
              <a:buAutoNum type="arabicPeriod"/>
            </a:pPr>
            <a:r>
              <a:rPr lang="en-GB" dirty="0"/>
              <a:t>"</a:t>
            </a:r>
            <a:r>
              <a:rPr lang="en-GB" b="1" dirty="0" err="1"/>
              <a:t>Actual score</a:t>
            </a:r>
            <a:r>
              <a:rPr lang="en-GB" dirty="0"/>
              <a:t>" </a:t>
            </a:r>
            <a:r>
              <a:rPr lang="en-GB" dirty="0" err="1"/>
              <a:t>of the quantity we want to measure</a:t>
            </a:r>
            <a:endParaRPr lang="en-GB" dirty="0"/>
          </a:p>
          <a:p>
            <a:pPr marL="457200" indent="-457200">
              <a:buFont typeface="+mj-lt"/>
              <a:buAutoNum type="arabicPeriod"/>
            </a:pPr>
            <a:r>
              <a:rPr lang="en-US" dirty="0"/>
              <a:t>"</a:t>
            </a:r>
            <a:r>
              <a:rPr lang="en-US" b="1" dirty="0" err="1"/>
              <a:t>Scores of other irrelevant quantities</a:t>
            </a:r>
            <a:r>
              <a:rPr lang="en-US" dirty="0"/>
              <a:t>" </a:t>
            </a:r>
            <a:r>
              <a:rPr lang="en-US" dirty="0" err="1"/>
              <a:t>intruding in our measurement</a:t>
            </a:r>
            <a:endParaRPr lang="en-US" dirty="0"/>
          </a:p>
          <a:p>
            <a:pPr marL="457200" indent="-457200">
              <a:buFont typeface="+mj-lt"/>
              <a:buAutoNum type="arabicPeriod"/>
            </a:pPr>
            <a:r>
              <a:rPr lang="en-US" b="1" dirty="0" err="1"/>
              <a:t>Systematic </a:t>
            </a:r>
            <a:r>
              <a:rPr lang="en-US" b="1" dirty="0"/>
              <a:t>(</a:t>
            </a:r>
            <a:r>
              <a:rPr lang="en-US" b="1" dirty="0" err="1"/>
              <a:t>non-accidental</a:t>
            </a:r>
            <a:r>
              <a:rPr lang="en-US" b="1" dirty="0"/>
              <a:t>) </a:t>
            </a:r>
            <a:r>
              <a:rPr lang="en-US" b="1" dirty="0" err="1"/>
              <a:t>bias</a:t>
            </a:r>
            <a:br>
              <a:rPr lang="en-US" dirty="0"/>
            </a:br>
            <a:r>
              <a:rPr lang="en-US" dirty="0"/>
              <a:t>[</a:t>
            </a:r>
            <a:r>
              <a:rPr lang="en-US" dirty="0" err="1"/>
              <a:t>Problem if it affects some participants more than others</a:t>
            </a:r>
            <a:r>
              <a:rPr lang="en-US" dirty="0"/>
              <a:t>, </a:t>
            </a:r>
            <a:r>
              <a:rPr lang="en-US" dirty="0" err="1"/>
              <a:t>e.g. experimenter bias</a:t>
            </a:r>
            <a:r>
              <a:rPr lang="en-US" dirty="0"/>
              <a:t>]</a:t>
            </a:r>
          </a:p>
          <a:p>
            <a:pPr marL="457200" indent="-457200">
              <a:buFont typeface="+mj-lt"/>
              <a:buAutoNum type="arabicPeriod"/>
            </a:pPr>
            <a:r>
              <a:rPr lang="en-US" b="1" dirty="0" err="1"/>
              <a:t>Random </a:t>
            </a:r>
            <a:r>
              <a:rPr lang="en-US" b="1" dirty="0"/>
              <a:t>(</a:t>
            </a:r>
            <a:r>
              <a:rPr lang="en-US" b="1" dirty="0" err="1"/>
              <a:t>non-systematic/occasional</a:t>
            </a:r>
            <a:r>
              <a:rPr lang="en-US" b="1" dirty="0"/>
              <a:t>) </a:t>
            </a:r>
            <a:r>
              <a:rPr lang="en-US" b="1" dirty="0" err="1"/>
              <a:t>error </a:t>
            </a:r>
            <a:r>
              <a:rPr lang="en-US" dirty="0"/>
              <a:t>(</a:t>
            </a:r>
            <a:r>
              <a:rPr lang="en-US" dirty="0" err="1"/>
              <a:t>e.g. fatigue</a:t>
            </a:r>
            <a:r>
              <a:rPr lang="en-US" dirty="0"/>
              <a:t>, </a:t>
            </a:r>
            <a:r>
              <a:rPr lang="en-US" dirty="0" err="1"/>
              <a:t>boredom</a:t>
            </a:r>
            <a:r>
              <a:rPr lang="en-US" dirty="0"/>
              <a:t>, </a:t>
            </a:r>
            <a:r>
              <a:rPr lang="en-US" dirty="0" err="1"/>
              <a:t>ambiguity of questions</a:t>
            </a:r>
            <a:r>
              <a:rPr lang="en-US" dirty="0"/>
              <a:t>, </a:t>
            </a:r>
            <a:r>
              <a:rPr lang="en-US" dirty="0" err="1"/>
              <a:t>external distractions</a:t>
            </a:r>
            <a:r>
              <a:rPr lang="en-US" dirty="0"/>
              <a:t>, </a:t>
            </a:r>
            <a:r>
              <a:rPr lang="en-US" dirty="0" err="1"/>
              <a:t>noises</a:t>
            </a:r>
            <a:r>
              <a:rPr lang="en-US" dirty="0"/>
              <a:t>) - </a:t>
            </a:r>
            <a:r>
              <a:rPr lang="en-US" dirty="0" err="1"/>
              <a:t>eliminated by a large number of participants</a:t>
            </a:r>
            <a:endParaRPr lang="en-US" dirty="0"/>
          </a:p>
          <a:p>
            <a:endParaRPr lang="en-US" dirty="0"/>
          </a:p>
          <a:p>
            <a:pPr>
              <a:buFont typeface="Wingdings" pitchFamily="2" charset="2"/>
              <a:buChar char="v"/>
            </a:pPr>
            <a:r>
              <a:rPr lang="en-US" dirty="0" err="1"/>
              <a:t>We want as much of </a:t>
            </a:r>
            <a:r>
              <a:rPr lang="en-US" dirty="0"/>
              <a:t>1 </a:t>
            </a:r>
            <a:r>
              <a:rPr lang="en-US" dirty="0" err="1"/>
              <a:t>and as little of the rest </a:t>
            </a:r>
            <a:r>
              <a:rPr lang="en-US" dirty="0"/>
              <a:t>(</a:t>
            </a:r>
            <a:r>
              <a:rPr lang="en-US" b="1" i="1" dirty="0"/>
              <a:t>2 - </a:t>
            </a:r>
            <a:r>
              <a:rPr lang="en-US" b="1" i="1" dirty="0" err="1"/>
              <a:t>validity</a:t>
            </a:r>
            <a:r>
              <a:rPr lang="en-US" b="1" i="1" dirty="0"/>
              <a:t>, 4 - </a:t>
            </a:r>
            <a:r>
              <a:rPr lang="en-US" b="1" i="1" dirty="0" err="1"/>
              <a:t>reliability</a:t>
            </a:r>
            <a:r>
              <a:rPr lang="en-US" dirty="0"/>
              <a:t>)</a:t>
            </a:r>
          </a:p>
        </p:txBody>
      </p:sp>
      <p:pic>
        <p:nvPicPr>
          <p:cNvPr id="4" name="Εικόνα 3">
            <a:extLst>
              <a:ext uri="{FF2B5EF4-FFF2-40B4-BE49-F238E27FC236}">
                <a16:creationId xmlns:a16="http://schemas.microsoft.com/office/drawing/2014/main" id="{A2DEBF3C-3FF1-F4E9-3999-EC6C99C3F8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79743799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Variables of Interest</a:t>
            </a:r>
          </a:p>
        </p:txBody>
      </p:sp>
      <p:sp>
        <p:nvSpPr>
          <p:cNvPr id="4" name="Content Placeholder 3"/>
          <p:cNvSpPr>
            <a:spLocks noGrp="1"/>
          </p:cNvSpPr>
          <p:nvPr>
            <p:ph sz="half" idx="2"/>
          </p:nvPr>
        </p:nvSpPr>
        <p:spPr>
          <a:xfrm>
            <a:off x="7824192" y="1600200"/>
            <a:ext cx="2234208" cy="4419600"/>
          </a:xfrm>
        </p:spPr>
        <p:txBody>
          <a:bodyPr/>
          <a:lstStyle/>
          <a:p>
            <a:r>
              <a:rPr lang="en-US" u="sng" dirty="0"/>
              <a:t>Note</a:t>
            </a:r>
          </a:p>
          <a:p>
            <a:r>
              <a:rPr lang="en-US" dirty="0"/>
              <a:t>Choice of Clustering:</a:t>
            </a:r>
          </a:p>
          <a:p>
            <a:pPr lvl="1"/>
            <a:r>
              <a:rPr lang="en-US" dirty="0"/>
              <a:t>Cases</a:t>
            </a:r>
          </a:p>
          <a:p>
            <a:pPr lvl="1"/>
            <a:r>
              <a:rPr lang="en-US" dirty="0"/>
              <a:t>Variable</a:t>
            </a:r>
          </a:p>
        </p:txBody>
      </p:sp>
      <p:pic>
        <p:nvPicPr>
          <p:cNvPr id="5122" name="Picture 2" descr="https://www.statisticssolutions.com/wp-content/uploads/2010/12/3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580535"/>
            <a:ext cx="5505450" cy="393382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A878B404-5F9D-98F6-FAC6-C8868ED8B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4012675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Sub-Menu: Statistics</a:t>
            </a:r>
          </a:p>
        </p:txBody>
      </p:sp>
      <p:sp>
        <p:nvSpPr>
          <p:cNvPr id="4" name="Content Placeholder 3"/>
          <p:cNvSpPr>
            <a:spLocks noGrp="1"/>
          </p:cNvSpPr>
          <p:nvPr>
            <p:ph sz="half" idx="2"/>
          </p:nvPr>
        </p:nvSpPr>
        <p:spPr/>
        <p:txBody>
          <a:bodyPr>
            <a:normAutofit/>
          </a:bodyPr>
          <a:lstStyle/>
          <a:p>
            <a:r>
              <a:rPr lang="en-US" dirty="0"/>
              <a:t>Proximity matrix = the distances calculated in the first step of the analysis</a:t>
            </a:r>
          </a:p>
          <a:p>
            <a:r>
              <a:rPr lang="en-US" dirty="0"/>
              <a:t>Predicted cluster membership of the cases in our observations. </a:t>
            </a:r>
          </a:p>
          <a:p>
            <a:r>
              <a:rPr lang="en-US" dirty="0"/>
              <a:t>Can also ask for specific number of clusters or a range of solutions</a:t>
            </a:r>
          </a:p>
          <a:p>
            <a:endParaRPr lang="en-US" dirty="0"/>
          </a:p>
        </p:txBody>
      </p:sp>
      <p:pic>
        <p:nvPicPr>
          <p:cNvPr id="7172" name="Picture 4" descr="https://www.statisticssolutions.com/wp-content/uploads/2010/12/3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600200"/>
            <a:ext cx="3505200" cy="439102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2CC743E0-99D4-CA0F-D2E2-AFFAA3319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4462619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Sub-Menu: Plots</a:t>
            </a:r>
          </a:p>
        </p:txBody>
      </p:sp>
      <p:sp>
        <p:nvSpPr>
          <p:cNvPr id="4" name="Content Placeholder 3"/>
          <p:cNvSpPr>
            <a:spLocks noGrp="1"/>
          </p:cNvSpPr>
          <p:nvPr>
            <p:ph sz="half" idx="2"/>
          </p:nvPr>
        </p:nvSpPr>
        <p:spPr/>
        <p:txBody>
          <a:bodyPr>
            <a:normAutofit/>
          </a:bodyPr>
          <a:lstStyle/>
          <a:p>
            <a:r>
              <a:rPr lang="en-US" dirty="0"/>
              <a:t>Choose </a:t>
            </a:r>
            <a:r>
              <a:rPr lang="en-US" i="1" dirty="0" err="1"/>
              <a:t>Dendrogram</a:t>
            </a:r>
            <a:endParaRPr lang="en-US" i="1" dirty="0"/>
          </a:p>
          <a:p>
            <a:pPr lvl="1"/>
            <a:r>
              <a:rPr lang="en-US" dirty="0"/>
              <a:t>graphically shows how the clusters are merged </a:t>
            </a:r>
          </a:p>
          <a:p>
            <a:pPr lvl="1"/>
            <a:r>
              <a:rPr lang="en-US" dirty="0"/>
              <a:t>allows us to identify what the appropriate number of clusters is</a:t>
            </a:r>
          </a:p>
        </p:txBody>
      </p:sp>
      <p:pic>
        <p:nvPicPr>
          <p:cNvPr id="8194" name="Picture 2" descr="https://www.statisticssolutions.com/wp-content/uploads/2010/12/3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257" y="1143000"/>
            <a:ext cx="2781300" cy="511492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A8A5BA0A-7064-86CA-B2A8-F6CD0DFF4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31504493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Sub-Menu: Method I</a:t>
            </a:r>
          </a:p>
        </p:txBody>
      </p:sp>
      <p:sp>
        <p:nvSpPr>
          <p:cNvPr id="4" name="Content Placeholder 3"/>
          <p:cNvSpPr>
            <a:spLocks noGrp="1"/>
          </p:cNvSpPr>
          <p:nvPr>
            <p:ph sz="half" idx="2"/>
          </p:nvPr>
        </p:nvSpPr>
        <p:spPr>
          <a:xfrm>
            <a:off x="6888088" y="1600200"/>
            <a:ext cx="3170312" cy="4419600"/>
          </a:xfrm>
        </p:spPr>
        <p:txBody>
          <a:bodyPr>
            <a:normAutofit fontScale="85000" lnSpcReduction="20000"/>
          </a:bodyPr>
          <a:lstStyle/>
          <a:p>
            <a:r>
              <a:rPr lang="en-US" dirty="0"/>
              <a:t>Choose distance measure</a:t>
            </a:r>
          </a:p>
          <a:p>
            <a:pPr lvl="1"/>
            <a:r>
              <a:rPr lang="en-US" i="1" dirty="0"/>
              <a:t>Interval</a:t>
            </a:r>
            <a:r>
              <a:rPr lang="en-US" dirty="0"/>
              <a:t> (scale)</a:t>
            </a:r>
          </a:p>
          <a:p>
            <a:pPr lvl="1"/>
            <a:r>
              <a:rPr lang="en-US" i="1" dirty="0"/>
              <a:t>Counts</a:t>
            </a:r>
            <a:r>
              <a:rPr lang="en-US" dirty="0"/>
              <a:t> (ordinal)</a:t>
            </a:r>
          </a:p>
          <a:p>
            <a:pPr lvl="1"/>
            <a:r>
              <a:rPr lang="en-US" i="1" dirty="0"/>
              <a:t>Binary </a:t>
            </a:r>
            <a:r>
              <a:rPr lang="en-US" dirty="0"/>
              <a:t>(nominal) </a:t>
            </a:r>
          </a:p>
          <a:p>
            <a:r>
              <a:rPr lang="en-US" dirty="0"/>
              <a:t>And estimation method</a:t>
            </a:r>
          </a:p>
          <a:p>
            <a:pPr lvl="1"/>
            <a:r>
              <a:rPr lang="en-US" dirty="0"/>
              <a:t>Squared Euclidean is a popular choice for interval and binary data</a:t>
            </a:r>
          </a:p>
          <a:p>
            <a:pPr lvl="1"/>
            <a:r>
              <a:rPr lang="en-US" dirty="0"/>
              <a:t>Chi-squared / Phi-Squared (standardized version of Chi-Squared) is a popular choice for counts data</a:t>
            </a:r>
          </a:p>
          <a:p>
            <a:pPr lvl="1"/>
            <a:endParaRPr lang="en-US" dirty="0"/>
          </a:p>
        </p:txBody>
      </p:sp>
      <p:pic>
        <p:nvPicPr>
          <p:cNvPr id="9218" name="Picture 2" descr="https://www.statisticssolutions.com/wp-content/uploads/2010/12/3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600200"/>
            <a:ext cx="4838700" cy="446722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589C4F89-28D8-CC22-41CC-49685B59A0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1742246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Sub-Menu: Method II</a:t>
            </a:r>
          </a:p>
        </p:txBody>
      </p:sp>
      <p:sp>
        <p:nvSpPr>
          <p:cNvPr id="4" name="Content Placeholder 3"/>
          <p:cNvSpPr>
            <a:spLocks noGrp="1"/>
          </p:cNvSpPr>
          <p:nvPr>
            <p:ph sz="half" idx="2"/>
          </p:nvPr>
        </p:nvSpPr>
        <p:spPr>
          <a:xfrm>
            <a:off x="6312024" y="1600200"/>
            <a:ext cx="3746376" cy="4743450"/>
          </a:xfrm>
        </p:spPr>
        <p:txBody>
          <a:bodyPr>
            <a:normAutofit fontScale="85000" lnSpcReduction="20000"/>
          </a:bodyPr>
          <a:lstStyle/>
          <a:p>
            <a:r>
              <a:rPr lang="en-US" dirty="0"/>
              <a:t>Choose clustering method. Common options:</a:t>
            </a:r>
          </a:p>
          <a:p>
            <a:pPr lvl="1"/>
            <a:r>
              <a:rPr lang="en-US" dirty="0"/>
              <a:t>Between-groups linkage (use the average distance of all data points within these clusters), </a:t>
            </a:r>
          </a:p>
          <a:p>
            <a:pPr lvl="1"/>
            <a:r>
              <a:rPr lang="en-US" dirty="0"/>
              <a:t>Nearest neighbor (single linkage: use the smallest distance between two data points in the clusters), </a:t>
            </a:r>
          </a:p>
          <a:p>
            <a:pPr lvl="1"/>
            <a:r>
              <a:rPr lang="en-US" dirty="0"/>
              <a:t>Furthest neighbor (complete linkage: use the largest distance between two data points in the clusters), </a:t>
            </a:r>
          </a:p>
          <a:p>
            <a:pPr lvl="1"/>
            <a:r>
              <a:rPr lang="en-US" dirty="0"/>
              <a:t>Ward’s method (distance of all clusters to the grand average of the sample).  </a:t>
            </a:r>
          </a:p>
        </p:txBody>
      </p:sp>
      <p:pic>
        <p:nvPicPr>
          <p:cNvPr id="10242" name="Picture 2" descr="https://www.statisticssolutions.com/wp-content/uploads/2010/12/3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542" y="1600200"/>
            <a:ext cx="4785073" cy="4421088"/>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F2D531BB-D944-BBE0-742B-283474A6F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61242118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Sub-Menu: Method III</a:t>
            </a:r>
          </a:p>
        </p:txBody>
      </p:sp>
      <p:sp>
        <p:nvSpPr>
          <p:cNvPr id="4" name="Content Placeholder 3"/>
          <p:cNvSpPr>
            <a:spLocks noGrp="1"/>
          </p:cNvSpPr>
          <p:nvPr>
            <p:ph sz="half" idx="2"/>
          </p:nvPr>
        </p:nvSpPr>
        <p:spPr>
          <a:xfrm>
            <a:off x="6542614" y="1600200"/>
            <a:ext cx="3515786" cy="4743450"/>
          </a:xfrm>
        </p:spPr>
        <p:txBody>
          <a:bodyPr>
            <a:normAutofit fontScale="70000" lnSpcReduction="20000"/>
          </a:bodyPr>
          <a:lstStyle/>
          <a:p>
            <a:r>
              <a:rPr lang="en-US" dirty="0"/>
              <a:t>Single linkage works best with long chains of clusters, </a:t>
            </a:r>
          </a:p>
          <a:p>
            <a:r>
              <a:rPr lang="en-US" dirty="0"/>
              <a:t>Complete linkage works best with dense blobs of clusters.  </a:t>
            </a:r>
          </a:p>
          <a:p>
            <a:r>
              <a:rPr lang="en-US" dirty="0"/>
              <a:t>Between-groups linkage works with both cluster types. </a:t>
            </a:r>
          </a:p>
          <a:p>
            <a:pPr marL="822960" lvl="1" indent="-457200">
              <a:buFont typeface="+mj-lt"/>
              <a:buAutoNum type="arabicPeriod"/>
            </a:pPr>
            <a:r>
              <a:rPr lang="en-US" dirty="0"/>
              <a:t>Use single linkage first - helps in identifying outliers.  </a:t>
            </a:r>
          </a:p>
          <a:p>
            <a:pPr marL="822960" lvl="1" indent="-457200">
              <a:buFont typeface="+mj-lt"/>
              <a:buAutoNum type="arabicPeriod"/>
            </a:pPr>
            <a:r>
              <a:rPr lang="en-US" dirty="0"/>
              <a:t>Exclude these outliers. </a:t>
            </a:r>
          </a:p>
          <a:p>
            <a:pPr marL="822960" lvl="1" indent="-457200">
              <a:buFont typeface="+mj-lt"/>
              <a:buAutoNum type="arabicPeriod"/>
            </a:pPr>
            <a:r>
              <a:rPr lang="en-US" dirty="0"/>
              <a:t>Then use Ward’s method - uses the </a:t>
            </a:r>
            <a:r>
              <a:rPr lang="en-US" i="1" dirty="0"/>
              <a:t>F</a:t>
            </a:r>
            <a:r>
              <a:rPr lang="en-US" dirty="0"/>
              <a:t> value (like in ANOVA) to maximize the significance of differences between clusters.</a:t>
            </a:r>
          </a:p>
        </p:txBody>
      </p:sp>
      <p:pic>
        <p:nvPicPr>
          <p:cNvPr id="10242" name="Picture 2" descr="https://www.statisticssolutions.com/wp-content/uploads/2010/12/3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542" y="1600200"/>
            <a:ext cx="4785073" cy="44210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95860" y="5949281"/>
            <a:ext cx="8304596" cy="646331"/>
          </a:xfrm>
          <a:prstGeom prst="rect">
            <a:avLst/>
          </a:prstGeom>
        </p:spPr>
        <p:txBody>
          <a:bodyPr wrap="square">
            <a:spAutoFit/>
          </a:bodyPr>
          <a:lstStyle/>
          <a:p>
            <a:r>
              <a:rPr lang="en-US" dirty="0"/>
              <a:t>Standardization: to Z scores or by centering the scale.</a:t>
            </a:r>
          </a:p>
          <a:p>
            <a:r>
              <a:rPr lang="en-US" dirty="0"/>
              <a:t>Can also transform to absolute values, when appropriate.</a:t>
            </a:r>
          </a:p>
        </p:txBody>
      </p:sp>
      <p:pic>
        <p:nvPicPr>
          <p:cNvPr id="5" name="Εικόνα 4">
            <a:extLst>
              <a:ext uri="{FF2B5EF4-FFF2-40B4-BE49-F238E27FC236}">
                <a16:creationId xmlns:a16="http://schemas.microsoft.com/office/drawing/2014/main" id="{3926ACAE-30E5-7F53-B5FE-F64B47804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0501178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SPSS Output – Andy Field Clustering Symptoms Example</a:t>
            </a:r>
          </a:p>
        </p:txBody>
      </p:sp>
      <p:pic>
        <p:nvPicPr>
          <p:cNvPr id="5" name="Picture 4"/>
          <p:cNvPicPr>
            <a:picLocks noChangeAspect="1"/>
          </p:cNvPicPr>
          <p:nvPr/>
        </p:nvPicPr>
        <p:blipFill>
          <a:blip r:embed="rId2"/>
          <a:stretch>
            <a:fillRect/>
          </a:stretch>
        </p:blipFill>
        <p:spPr>
          <a:xfrm>
            <a:off x="1847528" y="1196752"/>
            <a:ext cx="5207832" cy="3418268"/>
          </a:xfrm>
          <a:prstGeom prst="rect">
            <a:avLst/>
          </a:prstGeom>
        </p:spPr>
      </p:pic>
      <p:sp>
        <p:nvSpPr>
          <p:cNvPr id="4" name="Content Placeholder 3"/>
          <p:cNvSpPr>
            <a:spLocks noGrp="1"/>
          </p:cNvSpPr>
          <p:nvPr>
            <p:ph sz="half" idx="2"/>
          </p:nvPr>
        </p:nvSpPr>
        <p:spPr>
          <a:xfrm>
            <a:off x="1847528" y="4656645"/>
            <a:ext cx="7992888" cy="1806126"/>
          </a:xfrm>
        </p:spPr>
        <p:txBody>
          <a:bodyPr>
            <a:normAutofit fontScale="55000" lnSpcReduction="20000"/>
          </a:bodyPr>
          <a:lstStyle/>
          <a:p>
            <a:pPr marL="0" indent="0">
              <a:buNone/>
            </a:pPr>
            <a:r>
              <a:rPr lang="en-US" dirty="0"/>
              <a:t>Having eyeballed the </a:t>
            </a:r>
            <a:r>
              <a:rPr lang="en-US" dirty="0" err="1"/>
              <a:t>dendrogram</a:t>
            </a:r>
            <a:r>
              <a:rPr lang="en-US" dirty="0"/>
              <a:t> and decided how many clusters are present, we re-run the analysis asking SPSS to save a new variable in which cluster codes are assigned to cases (with the researcher specifying the number of clusters in the data). </a:t>
            </a:r>
          </a:p>
          <a:p>
            <a:pPr marL="0" indent="0">
              <a:buNone/>
            </a:pPr>
            <a:r>
              <a:rPr lang="en-US" dirty="0"/>
              <a:t>Here, we ask cluster group </a:t>
            </a:r>
            <a:r>
              <a:rPr lang="en-US" dirty="0" err="1"/>
              <a:t>codings</a:t>
            </a:r>
            <a:r>
              <a:rPr lang="en-US" dirty="0"/>
              <a:t> for three clusters. The resulting codes for each case in this analysis map exactly onto the DSM-IV classifications. </a:t>
            </a:r>
          </a:p>
          <a:p>
            <a:pPr marL="0" indent="0">
              <a:buNone/>
            </a:pPr>
            <a:r>
              <a:rPr lang="en-US" dirty="0"/>
              <a:t>Although this example is very simplistic it shows you how useful cluster analysis can be in developing and validating diagnostic tools, or in establishing natural clusters of symptoms for certain disorders.</a:t>
            </a:r>
          </a:p>
        </p:txBody>
      </p:sp>
      <p:pic>
        <p:nvPicPr>
          <p:cNvPr id="6" name="Picture 5"/>
          <p:cNvPicPr>
            <a:picLocks noChangeAspect="1"/>
          </p:cNvPicPr>
          <p:nvPr/>
        </p:nvPicPr>
        <p:blipFill>
          <a:blip r:embed="rId3"/>
          <a:stretch>
            <a:fillRect/>
          </a:stretch>
        </p:blipFill>
        <p:spPr>
          <a:xfrm>
            <a:off x="7392144" y="1353342"/>
            <a:ext cx="2534004" cy="3581900"/>
          </a:xfrm>
          <a:prstGeom prst="rect">
            <a:avLst/>
          </a:prstGeom>
        </p:spPr>
      </p:pic>
      <p:pic>
        <p:nvPicPr>
          <p:cNvPr id="3" name="Εικόνα 2">
            <a:extLst>
              <a:ext uri="{FF2B5EF4-FFF2-40B4-BE49-F238E27FC236}">
                <a16:creationId xmlns:a16="http://schemas.microsoft.com/office/drawing/2014/main" id="{07E8546A-61AE-2890-14B3-6E9C296C8A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791674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Examples</a:t>
            </a:r>
          </a:p>
        </p:txBody>
      </p:sp>
      <p:sp>
        <p:nvSpPr>
          <p:cNvPr id="3" name="Text Placeholder 2"/>
          <p:cNvSpPr>
            <a:spLocks noGrp="1"/>
          </p:cNvSpPr>
          <p:nvPr>
            <p:ph type="body" sz="half" idx="1"/>
          </p:nvPr>
        </p:nvSpPr>
        <p:spPr>
          <a:xfrm>
            <a:off x="2133600" y="1600200"/>
            <a:ext cx="7600950" cy="4419600"/>
          </a:xfrm>
        </p:spPr>
        <p:txBody>
          <a:bodyPr>
            <a:normAutofit fontScale="92500" lnSpcReduction="10000"/>
          </a:bodyPr>
          <a:lstStyle/>
          <a:p>
            <a:r>
              <a:rPr lang="en-US" dirty="0"/>
              <a:t>Example of K-Means Cluster Analysis</a:t>
            </a:r>
          </a:p>
          <a:p>
            <a:pPr lvl="1"/>
            <a:r>
              <a:rPr lang="en-US" dirty="0">
                <a:hlinkClick r:id="rId2"/>
              </a:rPr>
              <a:t>https://www.youtube.com/watch?v=e27G-UCju0E</a:t>
            </a:r>
            <a:r>
              <a:rPr lang="en-US" dirty="0"/>
              <a:t> </a:t>
            </a:r>
          </a:p>
          <a:p>
            <a:pPr lvl="1"/>
            <a:r>
              <a:rPr lang="en-US" dirty="0">
                <a:hlinkClick r:id="rId3"/>
              </a:rPr>
              <a:t>https://www.youtube.com/watch?v=yWwHi8RTYnQ</a:t>
            </a:r>
            <a:r>
              <a:rPr lang="en-US" dirty="0"/>
              <a:t> </a:t>
            </a:r>
          </a:p>
          <a:p>
            <a:endParaRPr lang="en-US" dirty="0"/>
          </a:p>
          <a:p>
            <a:r>
              <a:rPr lang="en-US" dirty="0"/>
              <a:t>Example of 2 step Cluster Analysis</a:t>
            </a:r>
          </a:p>
          <a:p>
            <a:pPr lvl="1"/>
            <a:r>
              <a:rPr lang="en-US" dirty="0">
                <a:hlinkClick r:id="rId4"/>
              </a:rPr>
              <a:t>https://</a:t>
            </a:r>
            <a:r>
              <a:rPr lang="en-US" dirty="0">
                <a:hlinkClick r:id=""/>
              </a:rPr>
              <a:t>www.youtube.com/watch?v=DpucueFsigA&amp;list=PLnMJlbz3sefIgZdXeXxL8QgKiDLyH6Q-w</a:t>
            </a:r>
          </a:p>
          <a:p>
            <a:pPr lvl="1"/>
            <a:r>
              <a:rPr lang="en-US" dirty="0">
                <a:hlinkClick r:id=""/>
              </a:rPr>
              <a:t>https</a:t>
            </a:r>
            <a:r>
              <a:rPr lang="en-US" dirty="0">
                <a:hlinkClick r:id="rId4"/>
              </a:rPr>
              <a:t>://www.youtube.com/watch?v=BrmfYtT98W0</a:t>
            </a:r>
          </a:p>
          <a:p>
            <a:pPr lvl="1"/>
            <a:r>
              <a:rPr lang="en-US" dirty="0">
                <a:hlinkClick r:id="rId4"/>
              </a:rPr>
              <a:t>https://www.youtube.com/watch?v=Odk0kLuUGvY</a:t>
            </a:r>
            <a:r>
              <a:rPr lang="en-US" dirty="0"/>
              <a:t> </a:t>
            </a:r>
          </a:p>
          <a:p>
            <a:pPr lvl="1"/>
            <a:endParaRPr lang="en-US" dirty="0"/>
          </a:p>
          <a:p>
            <a:pPr marL="274320" lvl="1">
              <a:spcBef>
                <a:spcPts val="600"/>
              </a:spcBef>
              <a:buSzPct val="70000"/>
              <a:buFont typeface="Wingdings"/>
              <a:buChar char=""/>
            </a:pPr>
            <a:r>
              <a:rPr lang="en-US" dirty="0"/>
              <a:t>Other resources</a:t>
            </a:r>
          </a:p>
          <a:p>
            <a:pPr marL="548640" lvl="2">
              <a:spcBef>
                <a:spcPts val="600"/>
              </a:spcBef>
              <a:buSzPct val="70000"/>
            </a:pPr>
            <a:r>
              <a:rPr lang="en-US" sz="2100" dirty="0">
                <a:hlinkClick r:id="rId5"/>
              </a:rPr>
              <a:t>http://calcnet.mth.cmich.edu/org/spss/staprocclassification.htm</a:t>
            </a:r>
            <a:r>
              <a:rPr lang="en-US" sz="2100" dirty="0"/>
              <a:t> </a:t>
            </a:r>
          </a:p>
        </p:txBody>
      </p:sp>
      <p:pic>
        <p:nvPicPr>
          <p:cNvPr id="4" name="Εικόνα 3">
            <a:extLst>
              <a:ext uri="{FF2B5EF4-FFF2-40B4-BE49-F238E27FC236}">
                <a16:creationId xmlns:a16="http://schemas.microsoft.com/office/drawing/2014/main" id="{D2DE9226-2BA3-479D-468D-CE63BDA7D7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79668711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CA</a:t>
            </a:r>
          </a:p>
        </p:txBody>
      </p:sp>
      <p:sp>
        <p:nvSpPr>
          <p:cNvPr id="3" name="Content Placeholder 2"/>
          <p:cNvSpPr>
            <a:spLocks noGrp="1"/>
          </p:cNvSpPr>
          <p:nvPr>
            <p:ph sz="quarter" idx="1"/>
          </p:nvPr>
        </p:nvSpPr>
        <p:spPr/>
        <p:txBody>
          <a:bodyPr>
            <a:normAutofit/>
          </a:bodyPr>
          <a:lstStyle/>
          <a:p>
            <a:r>
              <a:rPr lang="en-US" dirty="0"/>
              <a:t>There are several things to be aware of when conducting cluster analysis: </a:t>
            </a:r>
          </a:p>
          <a:p>
            <a:pPr marL="457200" indent="-457200">
              <a:buFont typeface="+mj-lt"/>
              <a:buAutoNum type="arabicPeriod"/>
            </a:pPr>
            <a:r>
              <a:rPr lang="en-US" sz="2100" dirty="0"/>
              <a:t>The different methods of clustering usually give very different results. This occurs because of the different criterion for merging clusters (including cases). It is important to think carefully about which method is best for what you are interested in looking at. </a:t>
            </a:r>
          </a:p>
          <a:p>
            <a:pPr marL="457200" indent="-457200">
              <a:buFont typeface="+mj-lt"/>
              <a:buAutoNum type="arabicPeriod"/>
            </a:pPr>
            <a:r>
              <a:rPr lang="en-US" sz="2100" dirty="0"/>
              <a:t>With the exception of simple linkage, the results will be affected by the way in which the variables are ordered. </a:t>
            </a:r>
          </a:p>
          <a:p>
            <a:pPr marL="457200" indent="-457200">
              <a:buFont typeface="+mj-lt"/>
              <a:buAutoNum type="arabicPeriod"/>
            </a:pPr>
            <a:r>
              <a:rPr lang="en-US" sz="2100" dirty="0"/>
              <a:t>The analysis is not stable when cases are dropped: this occurs because selection of a case (or merger of clusters) depends on similarity of one case to the cluster. Dropping one case can drastically affect the course in which the analysis progresses. </a:t>
            </a:r>
          </a:p>
          <a:p>
            <a:pPr marL="457200" indent="-457200">
              <a:buFont typeface="+mj-lt"/>
              <a:buAutoNum type="arabicPeriod"/>
            </a:pPr>
            <a:r>
              <a:rPr lang="en-US" sz="2100" dirty="0"/>
              <a:t>The hierarchical; nature of the analysis means that early ‘bad judgements’ cannot be rectified.</a:t>
            </a:r>
          </a:p>
        </p:txBody>
      </p:sp>
      <p:pic>
        <p:nvPicPr>
          <p:cNvPr id="4" name="Εικόνα 3">
            <a:extLst>
              <a:ext uri="{FF2B5EF4-FFF2-40B4-BE49-F238E27FC236}">
                <a16:creationId xmlns:a16="http://schemas.microsoft.com/office/drawing/2014/main" id="{8F09974D-E90D-06C5-EB07-4526955B9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8183686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dirty="0"/>
              <a:t>To CONCLUDE</a:t>
            </a:r>
            <a:endParaRPr lang="en-GB" altLang="en-US" dirty="0"/>
          </a:p>
        </p:txBody>
      </p:sp>
      <p:sp>
        <p:nvSpPr>
          <p:cNvPr id="212995" name="Rectangle 3"/>
          <p:cNvSpPr>
            <a:spLocks noGrp="1" noChangeArrowheads="1"/>
          </p:cNvSpPr>
          <p:nvPr>
            <p:ph type="body" idx="1"/>
          </p:nvPr>
        </p:nvSpPr>
        <p:spPr/>
        <p:txBody>
          <a:bodyPr>
            <a:normAutofit fontScale="92500" lnSpcReduction="10000"/>
          </a:bodyPr>
          <a:lstStyle/>
          <a:p>
            <a:endParaRPr lang="el-GR" altLang="en-US" dirty="0"/>
          </a:p>
          <a:p>
            <a:r>
              <a:rPr lang="en-US" altLang="en-US" dirty="0"/>
              <a:t>We often have more quantity and depth in our data than we can intuitively comprehend</a:t>
            </a:r>
          </a:p>
          <a:p>
            <a:r>
              <a:rPr lang="en-US" altLang="en-US" dirty="0"/>
              <a:t>It is sometimes helpful to discover clusters in our data, without an a-priori expectation of how many or which clusters will be discovered (data-driven clustering)</a:t>
            </a:r>
            <a:endParaRPr lang="el-GR" altLang="en-US" dirty="0"/>
          </a:p>
          <a:p>
            <a:endParaRPr lang="en-GB" altLang="en-US" dirty="0"/>
          </a:p>
          <a:p>
            <a:r>
              <a:rPr lang="en-GB" altLang="en-US" dirty="0"/>
              <a:t>CA, F</a:t>
            </a:r>
            <a:r>
              <a:rPr lang="el-GR" altLang="en-US" dirty="0"/>
              <a:t>Α </a:t>
            </a:r>
            <a:r>
              <a:rPr lang="en-US" altLang="en-US" dirty="0"/>
              <a:t>and PCA</a:t>
            </a:r>
            <a:r>
              <a:rPr lang="en-GB" altLang="en-US" dirty="0"/>
              <a:t> </a:t>
            </a:r>
            <a:r>
              <a:rPr lang="en-US" altLang="en-US" dirty="0"/>
              <a:t>summarize our data</a:t>
            </a:r>
          </a:p>
          <a:p>
            <a:pPr lvl="1"/>
            <a:r>
              <a:rPr lang="en-US" altLang="en-US" dirty="0"/>
              <a:t>There are significant similarities but also differences between the three methods</a:t>
            </a:r>
          </a:p>
          <a:p>
            <a:pPr lvl="1"/>
            <a:r>
              <a:rPr lang="en-US" altLang="en-US" dirty="0"/>
              <a:t>CA and FA/PCA can be combined, e.g. first conduct FA and cluster factor data </a:t>
            </a:r>
            <a:r>
              <a:rPr lang="en-US" altLang="en-US" dirty="0">
                <a:sym typeface="Wingdings" panose="05000000000000000000" pitchFamily="2" charset="2"/>
              </a:rPr>
              <a:t> </a:t>
            </a:r>
            <a:r>
              <a:rPr lang="en-US" dirty="0"/>
              <a:t>you can reduce messiness and complexity in your data and arrive more quickly at a manageable number of clusters.</a:t>
            </a:r>
            <a:endParaRPr lang="el-GR" altLang="en-US" dirty="0"/>
          </a:p>
          <a:p>
            <a:endParaRPr lang="en-GB" altLang="en-US" dirty="0"/>
          </a:p>
        </p:txBody>
      </p:sp>
      <p:pic>
        <p:nvPicPr>
          <p:cNvPr id="2" name="Εικόνα 1">
            <a:extLst>
              <a:ext uri="{FF2B5EF4-FFF2-40B4-BE49-F238E27FC236}">
                <a16:creationId xmlns:a16="http://schemas.microsoft.com/office/drawing/2014/main" id="{6EC4C20F-BA45-1C90-594B-364531E0B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424289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vert="horz" lIns="91440" tIns="45720" rIns="91440" bIns="45720" rtlCol="0" anchor="b">
            <a:normAutofit/>
          </a:bodyPr>
          <a:lstStyle/>
          <a:p>
            <a:r>
              <a:rPr lang="el-GR" dirty="0"/>
              <a:t>Statistics</a:t>
            </a:r>
            <a:endParaRPr lang="en-GB" dirty="0"/>
          </a:p>
        </p:txBody>
      </p:sp>
      <p:sp>
        <p:nvSpPr>
          <p:cNvPr id="3" name="Subtitle 2"/>
          <p:cNvSpPr>
            <a:spLocks noGrp="1"/>
          </p:cNvSpPr>
          <p:nvPr>
            <p:ph type="subTitle" idx="1"/>
          </p:nvPr>
        </p:nvSpPr>
        <p:spPr>
          <a:xfrm>
            <a:off x="3791744" y="4725144"/>
            <a:ext cx="6172200" cy="1371600"/>
          </a:xfrm>
        </p:spPr>
        <p:txBody>
          <a:bodyPr>
            <a:normAutofit/>
          </a:bodyPr>
          <a:lstStyle/>
          <a:p>
            <a:pPr lvl="0"/>
            <a:r>
              <a:rPr lang="el-GR" u="sng" dirty="0"/>
              <a:t>Types of research</a:t>
            </a:r>
            <a:r>
              <a:rPr lang="el-GR" dirty="0"/>
              <a:t>:  </a:t>
            </a:r>
            <a:r>
              <a:rPr lang="el-GR" dirty="0" err="1"/>
              <a:t>Correlati</a:t>
            </a:r>
            <a:r>
              <a:rPr lang="en-US" dirty="0" err="1"/>
              <a:t>onal</a:t>
            </a:r>
            <a:r>
              <a:rPr lang="el-GR" dirty="0"/>
              <a:t>, Experimental, Observational methods</a:t>
            </a:r>
          </a:p>
          <a:p>
            <a:endParaRPr lang="en-GB" dirty="0"/>
          </a:p>
          <a:p>
            <a:endParaRPr lang="en-GB"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49D55B48-7E96-88FC-B58F-3C03FC426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4863605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dirty="0"/>
              <a:t>Statistics</a:t>
            </a:r>
            <a:endParaRPr lang="en-GB" dirty="0"/>
          </a:p>
        </p:txBody>
      </p:sp>
      <p:sp>
        <p:nvSpPr>
          <p:cNvPr id="3" name="Subtitle 2"/>
          <p:cNvSpPr>
            <a:spLocks noGrp="1"/>
          </p:cNvSpPr>
          <p:nvPr>
            <p:ph type="subTitle" idx="1"/>
          </p:nvPr>
        </p:nvSpPr>
        <p:spPr>
          <a:xfrm>
            <a:off x="3791744" y="4725144"/>
            <a:ext cx="6172200" cy="1371600"/>
          </a:xfrm>
        </p:spPr>
        <p:txBody>
          <a:bodyPr>
            <a:normAutofit/>
          </a:bodyPr>
          <a:lstStyle/>
          <a:p>
            <a:r>
              <a:rPr lang="en-GB" dirty="0"/>
              <a:t>Regression Analysis</a:t>
            </a:r>
          </a:p>
          <a:p>
            <a:r>
              <a:rPr lang="en-GB" dirty="0"/>
              <a:t>(Linear, Simple, Multiple, Mixed-Model)</a:t>
            </a:r>
          </a:p>
          <a:p>
            <a:endParaRPr lang="en-US"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EA39CD16-0F4F-3CBA-84A9-200169DBFF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dirty="0"/>
              <a:t>Regression Analysis</a:t>
            </a:r>
          </a:p>
        </p:txBody>
      </p:sp>
      <p:sp>
        <p:nvSpPr>
          <p:cNvPr id="14339" name="Rectangle 3"/>
          <p:cNvSpPr>
            <a:spLocks noGrp="1" noChangeArrowheads="1"/>
          </p:cNvSpPr>
          <p:nvPr>
            <p:ph type="body" idx="1"/>
          </p:nvPr>
        </p:nvSpPr>
        <p:spPr/>
        <p:txBody>
          <a:bodyPr>
            <a:normAutofit fontScale="85000" lnSpcReduction="20000"/>
          </a:bodyPr>
          <a:lstStyle/>
          <a:p>
            <a:r>
              <a:rPr lang="en-US" b="1" dirty="0"/>
              <a:t>Regression</a:t>
            </a:r>
          </a:p>
          <a:p>
            <a:r>
              <a:rPr lang="en-US" dirty="0"/>
              <a:t>Predicting Values of a Variable from Values of One (Simple Regression) or Multiple Other Variables (Multiple Regression)</a:t>
            </a:r>
          </a:p>
          <a:p>
            <a:pPr lvl="1"/>
            <a:r>
              <a:rPr lang="en-US" dirty="0"/>
              <a:t>Extension of Correlation (r) and ANOVA </a:t>
            </a:r>
          </a:p>
          <a:p>
            <a:pPr lvl="1"/>
            <a:r>
              <a:rPr lang="en-US" dirty="0"/>
              <a:t>Statistical Model of the Relationship between Variables </a:t>
            </a:r>
          </a:p>
          <a:p>
            <a:pPr lvl="1"/>
            <a:r>
              <a:rPr lang="en-US" dirty="0"/>
              <a:t>Prediction: One of the Key Goals in Science</a:t>
            </a:r>
          </a:p>
          <a:p>
            <a:endParaRPr lang="en-US" b="1" dirty="0"/>
          </a:p>
          <a:p>
            <a:r>
              <a:rPr lang="en-US" b="1" dirty="0"/>
              <a:t>Independent / Predictive Variable</a:t>
            </a:r>
            <a:endParaRPr lang="en-US" dirty="0"/>
          </a:p>
          <a:p>
            <a:r>
              <a:rPr lang="en-US" b="1" dirty="0"/>
              <a:t>Dependent Variable / Criterion Variable</a:t>
            </a:r>
            <a:endParaRPr lang="en-US" dirty="0"/>
          </a:p>
          <a:p>
            <a:endParaRPr lang="en-US" b="1" dirty="0"/>
          </a:p>
          <a:p>
            <a:r>
              <a:rPr lang="en-US" b="1" dirty="0"/>
              <a:t>Types of Regression</a:t>
            </a:r>
            <a:endParaRPr lang="en-US" dirty="0"/>
          </a:p>
          <a:p>
            <a:pPr lvl="1"/>
            <a:r>
              <a:rPr lang="en-US" dirty="0"/>
              <a:t>Simple / Multiple</a:t>
            </a:r>
          </a:p>
          <a:p>
            <a:pPr lvl="1"/>
            <a:r>
              <a:rPr lang="en-US" dirty="0"/>
              <a:t>Linear / Non-linear (e.g., Curvilinear, Sigmoid, Logarithmic [Logistic Regression])</a:t>
            </a:r>
          </a:p>
        </p:txBody>
      </p:sp>
      <p:pic>
        <p:nvPicPr>
          <p:cNvPr id="2" name="Εικόνα 1">
            <a:extLst>
              <a:ext uri="{FF2B5EF4-FFF2-40B4-BE49-F238E27FC236}">
                <a16:creationId xmlns:a16="http://schemas.microsoft.com/office/drawing/2014/main" id="{317CF7A4-D815-5066-F4FF-A77504CF9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748917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4000" dirty="0"/>
              <a:t>Simple Linear Regression</a:t>
            </a:r>
            <a:endParaRPr lang="en-GB" sz="4000" dirty="0"/>
          </a:p>
        </p:txBody>
      </p:sp>
      <p:sp>
        <p:nvSpPr>
          <p:cNvPr id="16387" name="Rectangle 3"/>
          <p:cNvSpPr>
            <a:spLocks noGrp="1" noChangeArrowheads="1"/>
          </p:cNvSpPr>
          <p:nvPr>
            <p:ph type="body" idx="1"/>
          </p:nvPr>
        </p:nvSpPr>
        <p:spPr>
          <a:xfrm>
            <a:off x="1981200" y="1600200"/>
            <a:ext cx="3826768" cy="4873752"/>
          </a:xfrm>
        </p:spPr>
        <p:txBody>
          <a:bodyPr>
            <a:normAutofit fontScale="92500"/>
          </a:bodyPr>
          <a:lstStyle/>
          <a:p>
            <a:r>
              <a:rPr lang="en-US" dirty="0"/>
              <a:t>Assumptions:</a:t>
            </a:r>
          </a:p>
          <a:p>
            <a:pPr lvl="1"/>
            <a:r>
              <a:rPr lang="en-US" dirty="0"/>
              <a:t>Sufficient correlation between the 2 variables</a:t>
            </a:r>
          </a:p>
          <a:p>
            <a:pPr lvl="1"/>
            <a:r>
              <a:rPr lang="en-US" dirty="0"/>
              <a:t>Linear relationship</a:t>
            </a:r>
            <a:endParaRPr lang="en-GB" dirty="0"/>
          </a:p>
          <a:p>
            <a:endParaRPr lang="en-US" u="sng" dirty="0"/>
          </a:p>
          <a:p>
            <a:r>
              <a:rPr lang="en-US" u="sng" dirty="0"/>
              <a:t>EXAMPLE</a:t>
            </a:r>
            <a:r>
              <a:rPr lang="el-GR" dirty="0"/>
              <a:t>: </a:t>
            </a:r>
            <a:r>
              <a:rPr lang="en-US" dirty="0"/>
              <a:t>Predicting Job Satisfaction (Y) based on Conscientiousness (X) (personality trait)</a:t>
            </a:r>
            <a:endParaRPr lang="el-GR" dirty="0"/>
          </a:p>
          <a:p>
            <a:pPr lvl="1"/>
            <a:endParaRPr lang="en-US" dirty="0"/>
          </a:p>
          <a:p>
            <a:pPr lvl="1"/>
            <a:endParaRPr lang="el-GR" dirty="0"/>
          </a:p>
          <a:p>
            <a:pPr lvl="1"/>
            <a:r>
              <a:rPr lang="en-US" dirty="0"/>
              <a:t>Testing correlation </a:t>
            </a:r>
            <a:r>
              <a:rPr lang="el-GR" dirty="0">
                <a:sym typeface="Wingdings" panose="05000000000000000000" pitchFamily="2" charset="2"/>
              </a:rPr>
              <a:t></a:t>
            </a:r>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969" y="1773946"/>
            <a:ext cx="4391025" cy="334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5589240"/>
            <a:ext cx="2195512" cy="64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Εικόνα 1">
            <a:extLst>
              <a:ext uri="{FF2B5EF4-FFF2-40B4-BE49-F238E27FC236}">
                <a16:creationId xmlns:a16="http://schemas.microsoft.com/office/drawing/2014/main" id="{ECF2E9E5-EDC1-000D-BB7E-62EB665C29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9806092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Descriptive Analysis</a:t>
            </a:r>
          </a:p>
        </p:txBody>
      </p:sp>
      <p:sp>
        <p:nvSpPr>
          <p:cNvPr id="3" name="Content Placeholder 2"/>
          <p:cNvSpPr>
            <a:spLocks noGrp="1"/>
          </p:cNvSpPr>
          <p:nvPr>
            <p:ph sz="quarter" idx="1"/>
          </p:nvPr>
        </p:nvSpPr>
        <p:spPr>
          <a:xfrm>
            <a:off x="1981200" y="1600200"/>
            <a:ext cx="7467600" cy="964704"/>
          </a:xfrm>
        </p:spPr>
        <p:txBody>
          <a:bodyPr>
            <a:normAutofit fontScale="92500" lnSpcReduction="20000"/>
          </a:bodyPr>
          <a:lstStyle/>
          <a:p>
            <a:r>
              <a:rPr lang="en-US" dirty="0"/>
              <a:t>Before the statistical analysis, we can create a scatter plot to examine the relationship between the variables.</a:t>
            </a:r>
          </a:p>
          <a:p>
            <a:endParaRPr lang="en-US" dirty="0"/>
          </a:p>
          <a:p>
            <a:endParaRPr lang="en-US" dirty="0"/>
          </a:p>
          <a:p>
            <a:endParaRPr lang="en-US"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976">
            <a:off x="1907511" y="2765026"/>
            <a:ext cx="4733925" cy="343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6600056" y="2636912"/>
            <a:ext cx="3291136" cy="3691578"/>
          </a:xfrm>
          <a:prstGeom prst="rect">
            <a:avLst/>
          </a:prstGeom>
        </p:spPr>
        <p:txBody>
          <a:bodyPr vert="horz">
            <a:normAutofit fontScale="77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i="1" u="sng" dirty="0"/>
              <a:t>Regression Line: </a:t>
            </a:r>
          </a:p>
          <a:p>
            <a:pPr lvl="1"/>
            <a:r>
              <a:rPr lang="en-US" i="1" dirty="0"/>
              <a:t>Passes as Close as Possible to All Data Points</a:t>
            </a:r>
          </a:p>
          <a:p>
            <a:endParaRPr lang="en-US" i="1" u="sng" dirty="0"/>
          </a:p>
          <a:p>
            <a:r>
              <a:rPr lang="en-US" i="1" u="sng" dirty="0"/>
              <a:t>Regression Coefficients:</a:t>
            </a:r>
          </a:p>
          <a:p>
            <a:pPr lvl="1"/>
            <a:r>
              <a:rPr lang="en-US" i="1" dirty="0"/>
              <a:t>a: Value where the line intersects the X-axis (constant)</a:t>
            </a:r>
          </a:p>
          <a:p>
            <a:pPr lvl="1"/>
            <a:r>
              <a:rPr lang="en-US" i="1" dirty="0"/>
              <a:t>b: Slope of the line (significance matters)</a:t>
            </a:r>
          </a:p>
          <a:p>
            <a:r>
              <a:rPr lang="en-US" i="1" u="sng" dirty="0"/>
              <a:t>Equation:</a:t>
            </a:r>
          </a:p>
          <a:p>
            <a:pPr lvl="1"/>
            <a:r>
              <a:rPr lang="en-US" i="1" dirty="0"/>
              <a:t>Y = a + </a:t>
            </a:r>
            <a:r>
              <a:rPr lang="en-US" i="1" dirty="0" err="1"/>
              <a:t>bX</a:t>
            </a:r>
            <a:r>
              <a:rPr lang="en-US" i="1" dirty="0"/>
              <a:t> + error</a:t>
            </a:r>
          </a:p>
          <a:p>
            <a:pPr lvl="1"/>
            <a:r>
              <a:rPr lang="en-US" i="1" dirty="0"/>
              <a:t>This is our statistical model.</a:t>
            </a:r>
            <a:endParaRPr lang="en-US" dirty="0"/>
          </a:p>
        </p:txBody>
      </p:sp>
      <p:sp>
        <p:nvSpPr>
          <p:cNvPr id="4" name="Oval 3"/>
          <p:cNvSpPr/>
          <p:nvPr/>
        </p:nvSpPr>
        <p:spPr>
          <a:xfrm>
            <a:off x="2279576" y="2924944"/>
            <a:ext cx="216024" cy="20882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63752" y="5301208"/>
            <a:ext cx="1008112" cy="1440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240016" y="2924944"/>
            <a:ext cx="49268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Εικόνα 6">
            <a:extLst>
              <a:ext uri="{FF2B5EF4-FFF2-40B4-BE49-F238E27FC236}">
                <a16:creationId xmlns:a16="http://schemas.microsoft.com/office/drawing/2014/main" id="{DFB6689E-F0D0-8673-ECB6-D93699338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97757231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Calculating the Regression Line (Least Squares Method)</a:t>
            </a:r>
          </a:p>
        </p:txBody>
      </p:sp>
      <p:sp>
        <p:nvSpPr>
          <p:cNvPr id="3" name="Content Placeholder 2"/>
          <p:cNvSpPr>
            <a:spLocks noGrp="1"/>
          </p:cNvSpPr>
          <p:nvPr>
            <p:ph sz="quarter" idx="1"/>
          </p:nvPr>
        </p:nvSpPr>
        <p:spPr>
          <a:xfrm>
            <a:off x="1981200" y="1600200"/>
            <a:ext cx="7467600" cy="964704"/>
          </a:xfrm>
        </p:spPr>
        <p:txBody>
          <a:bodyPr>
            <a:normAutofit fontScale="70000" lnSpcReduction="20000"/>
          </a:bodyPr>
          <a:lstStyle/>
          <a:p>
            <a:r>
              <a:rPr lang="en-US" dirty="0"/>
              <a:t>Difference</a:t>
            </a:r>
            <a:r>
              <a:rPr lang="el-GR" dirty="0"/>
              <a:t> (</a:t>
            </a:r>
            <a:r>
              <a:rPr lang="en-US" dirty="0"/>
              <a:t>d)</a:t>
            </a:r>
            <a:r>
              <a:rPr lang="el-GR" dirty="0"/>
              <a:t> </a:t>
            </a:r>
            <a:r>
              <a:rPr lang="en-US" dirty="0"/>
              <a:t>between observed</a:t>
            </a:r>
            <a:r>
              <a:rPr lang="el-GR" dirty="0"/>
              <a:t> (Υ) </a:t>
            </a:r>
            <a:r>
              <a:rPr lang="en-US" dirty="0"/>
              <a:t>and predicted value</a:t>
            </a:r>
            <a:r>
              <a:rPr lang="el-GR" dirty="0"/>
              <a:t> (</a:t>
            </a:r>
            <a:r>
              <a:rPr lang="en-US" dirty="0"/>
              <a:t>Ŷ</a:t>
            </a:r>
            <a:r>
              <a:rPr lang="el-GR" dirty="0"/>
              <a:t>): </a:t>
            </a:r>
            <a:r>
              <a:rPr lang="en-US" b="1" dirty="0"/>
              <a:t>Prediction Error</a:t>
            </a:r>
            <a:endParaRPr lang="el-GR" b="1" dirty="0"/>
          </a:p>
          <a:p>
            <a:pPr lvl="1"/>
            <a:r>
              <a:rPr lang="en-US" dirty="0"/>
              <a:t>Mathematical formula for minimizing the sum of these squared errors.</a:t>
            </a:r>
          </a:p>
          <a:p>
            <a:pPr lvl="1"/>
            <a:endParaRPr lang="en-US" dirty="0"/>
          </a:p>
          <a:p>
            <a:pPr lvl="1"/>
            <a:endParaRPr lang="en-US" dirty="0"/>
          </a:p>
          <a:p>
            <a:pPr lvl="1"/>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1" y="2783749"/>
            <a:ext cx="4838587"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049" y="2367782"/>
            <a:ext cx="4765675" cy="156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1517">
            <a:off x="6652148" y="3894395"/>
            <a:ext cx="3148013" cy="169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6067" y="5445224"/>
            <a:ext cx="3019425" cy="103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BB7B611C-1769-7E9C-2717-B2FBAF78F5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9302849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Predictive Value of Regression</a:t>
            </a:r>
          </a:p>
        </p:txBody>
      </p:sp>
      <p:sp>
        <p:nvSpPr>
          <p:cNvPr id="3" name="Content Placeholder 2"/>
          <p:cNvSpPr>
            <a:spLocks noGrp="1"/>
          </p:cNvSpPr>
          <p:nvPr>
            <p:ph sz="quarter" idx="1"/>
          </p:nvPr>
        </p:nvSpPr>
        <p:spPr/>
        <p:txBody>
          <a:bodyPr>
            <a:normAutofit fontScale="92500"/>
          </a:bodyPr>
          <a:lstStyle/>
          <a:p>
            <a:pPr marL="274320" lvl="1">
              <a:spcBef>
                <a:spcPts val="600"/>
              </a:spcBef>
              <a:buSzPct val="70000"/>
              <a:buFont typeface="Wingdings"/>
              <a:buChar char=""/>
            </a:pPr>
            <a:r>
              <a:rPr lang="en-US" dirty="0"/>
              <a:t>The predictive value of each model is expressed by the coefficient of determination (R²).</a:t>
            </a:r>
          </a:p>
          <a:p>
            <a:pPr marL="548640" lvl="2">
              <a:spcBef>
                <a:spcPts val="600"/>
              </a:spcBef>
              <a:buSzPct val="70000"/>
            </a:pPr>
            <a:r>
              <a:rPr lang="en-US" sz="2100" dirty="0"/>
              <a:t>It represents the percentage of the variance in the dependent variable Y explained by the independent variable X (simple regression).</a:t>
            </a:r>
          </a:p>
          <a:p>
            <a:pPr marL="548640" lvl="2">
              <a:spcBef>
                <a:spcPts val="600"/>
              </a:spcBef>
              <a:buSzPct val="70000"/>
            </a:pPr>
            <a:r>
              <a:rPr lang="en-US" sz="2100" dirty="0"/>
              <a:t>It also represents the percentage of the total variance in the dependent variable (DV) explained by the set of independent variables (IVs) (multiple regression).</a:t>
            </a:r>
            <a:endParaRPr lang="el-GR" dirty="0"/>
          </a:p>
          <a:p>
            <a:r>
              <a:rPr lang="en-US" dirty="0"/>
              <a:t>Simple Linear Regression</a:t>
            </a:r>
            <a:endParaRPr lang="el-GR" dirty="0"/>
          </a:p>
          <a:p>
            <a:pPr lvl="1"/>
            <a:r>
              <a:rPr lang="el-GR" dirty="0"/>
              <a:t>Υ = α + </a:t>
            </a:r>
            <a:r>
              <a:rPr lang="el-GR" dirty="0" err="1"/>
              <a:t>βΧ</a:t>
            </a:r>
            <a:r>
              <a:rPr lang="el-GR" dirty="0"/>
              <a:t> + ε</a:t>
            </a:r>
          </a:p>
          <a:p>
            <a:r>
              <a:rPr lang="en-US" dirty="0"/>
              <a:t>Multiple Linear Regression</a:t>
            </a:r>
            <a:r>
              <a:rPr lang="el-GR" dirty="0"/>
              <a:t> </a:t>
            </a:r>
          </a:p>
          <a:p>
            <a:pPr lvl="1"/>
            <a:r>
              <a:rPr lang="el-GR" dirty="0"/>
              <a:t>Υ = α + </a:t>
            </a:r>
            <a:r>
              <a:rPr lang="el-GR" dirty="0" err="1"/>
              <a:t>βΧ</a:t>
            </a:r>
            <a:r>
              <a:rPr lang="el-GR" dirty="0"/>
              <a:t> + β</a:t>
            </a:r>
            <a:r>
              <a:rPr lang="el-GR" baseline="-25000" dirty="0"/>
              <a:t>2</a:t>
            </a:r>
            <a:r>
              <a:rPr lang="el-GR" dirty="0"/>
              <a:t>Ζ + … + β</a:t>
            </a:r>
            <a:r>
              <a:rPr lang="en-US" baseline="-25000" dirty="0" err="1"/>
              <a:t>i</a:t>
            </a:r>
            <a:r>
              <a:rPr lang="el-GR" dirty="0"/>
              <a:t>Ω + ε</a:t>
            </a:r>
            <a:endParaRPr lang="en-US" dirty="0"/>
          </a:p>
          <a:p>
            <a:pPr lvl="1"/>
            <a:r>
              <a:rPr lang="el-GR" dirty="0"/>
              <a:t>β…β</a:t>
            </a:r>
            <a:r>
              <a:rPr lang="en-US" baseline="-25000" dirty="0" err="1"/>
              <a:t>i</a:t>
            </a:r>
            <a:r>
              <a:rPr lang="el-GR" dirty="0"/>
              <a:t>: </a:t>
            </a:r>
            <a:r>
              <a:rPr lang="en-US" dirty="0"/>
              <a:t>beta coefficients</a:t>
            </a:r>
            <a:endParaRPr lang="el-GR" dirty="0"/>
          </a:p>
          <a:p>
            <a:pPr lvl="1"/>
            <a:r>
              <a:rPr lang="en-US" sz="2000" dirty="0"/>
              <a:t>In multiple regression, high correlation between predictor variables is undesirable (</a:t>
            </a:r>
            <a:r>
              <a:rPr lang="en-US" sz="2000" dirty="0" err="1"/>
              <a:t>multicollinearity</a:t>
            </a:r>
            <a:r>
              <a:rPr lang="en-US" sz="2000" dirty="0"/>
              <a:t>).</a:t>
            </a:r>
          </a:p>
          <a:p>
            <a:pPr lvl="1"/>
            <a:endParaRPr lang="en-US" sz="2000" dirty="0"/>
          </a:p>
          <a:p>
            <a:pPr lvl="1"/>
            <a:endParaRPr lang="en-US" sz="2000" dirty="0"/>
          </a:p>
          <a:p>
            <a:pPr lvl="1"/>
            <a:endParaRPr lang="en-US" sz="2000" dirty="0"/>
          </a:p>
          <a:p>
            <a:pPr lvl="1"/>
            <a:endParaRPr lang="en-US" sz="2000" dirty="0"/>
          </a:p>
        </p:txBody>
      </p:sp>
      <p:pic>
        <p:nvPicPr>
          <p:cNvPr id="4" name="Εικόνα 3">
            <a:extLst>
              <a:ext uri="{FF2B5EF4-FFF2-40B4-BE49-F238E27FC236}">
                <a16:creationId xmlns:a16="http://schemas.microsoft.com/office/drawing/2014/main" id="{A026E721-AF7E-AC26-2DD1-70CBC26B2F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3105888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1517">
            <a:off x="6502943" y="1446123"/>
            <a:ext cx="3148013" cy="169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Rectangle 2"/>
          <p:cNvSpPr>
            <a:spLocks noGrp="1" noChangeArrowheads="1"/>
          </p:cNvSpPr>
          <p:nvPr>
            <p:ph type="title"/>
          </p:nvPr>
        </p:nvSpPr>
        <p:spPr/>
        <p:txBody>
          <a:bodyPr>
            <a:normAutofit/>
          </a:bodyPr>
          <a:lstStyle/>
          <a:p>
            <a:r>
              <a:rPr lang="en-US" sz="4000" dirty="0"/>
              <a:t>Simple Linear Regression</a:t>
            </a:r>
            <a:endParaRPr lang="en-GB" sz="4000" dirty="0"/>
          </a:p>
        </p:txBody>
      </p:sp>
      <p:sp>
        <p:nvSpPr>
          <p:cNvPr id="16387" name="Rectangle 3"/>
          <p:cNvSpPr>
            <a:spLocks noGrp="1" noChangeArrowheads="1"/>
          </p:cNvSpPr>
          <p:nvPr>
            <p:ph type="body" idx="1"/>
          </p:nvPr>
        </p:nvSpPr>
        <p:spPr>
          <a:xfrm>
            <a:off x="1775520" y="1600200"/>
            <a:ext cx="4105919" cy="4873752"/>
          </a:xfrm>
          <a:solidFill>
            <a:schemeClr val="bg1"/>
          </a:solidFill>
        </p:spPr>
        <p:txBody>
          <a:bodyPr>
            <a:normAutofit fontScale="70000" lnSpcReduction="20000"/>
          </a:bodyPr>
          <a:lstStyle/>
          <a:p>
            <a:pPr marL="0" indent="0">
              <a:buNone/>
            </a:pPr>
            <a:r>
              <a:rPr lang="el-GR" dirty="0"/>
              <a:t>       10(39341) – (616)(611)</a:t>
            </a:r>
          </a:p>
          <a:p>
            <a:pPr marL="0" indent="0">
              <a:buNone/>
            </a:pPr>
            <a:r>
              <a:rPr lang="en-US" dirty="0"/>
              <a:t>b</a:t>
            </a:r>
            <a:r>
              <a:rPr lang="el-GR" dirty="0"/>
              <a:t> = </a:t>
            </a:r>
            <a:r>
              <a:rPr lang="en-US" dirty="0"/>
              <a:t>                                        = </a:t>
            </a:r>
            <a:r>
              <a:rPr lang="el-GR" b="1" dirty="0"/>
              <a:t>0.74</a:t>
            </a:r>
            <a:endParaRPr lang="el-GR" dirty="0"/>
          </a:p>
          <a:p>
            <a:pPr marL="0" indent="0">
              <a:buNone/>
            </a:pPr>
            <a:r>
              <a:rPr lang="el-GR" dirty="0"/>
              <a:t>       10(40262) – (379456)</a:t>
            </a:r>
          </a:p>
          <a:p>
            <a:pPr marL="0" indent="0">
              <a:buNone/>
            </a:pPr>
            <a:br>
              <a:rPr lang="el-GR" dirty="0"/>
            </a:br>
            <a:r>
              <a:rPr lang="en-US" dirty="0"/>
              <a:t>a</a:t>
            </a:r>
            <a:r>
              <a:rPr lang="el-GR" dirty="0"/>
              <a:t> = 61.1 – (0.74 × 61.6) = </a:t>
            </a:r>
            <a:br>
              <a:rPr lang="el-GR" dirty="0"/>
            </a:br>
            <a:r>
              <a:rPr lang="el-GR" dirty="0"/>
              <a:t>= 61.1 – 45.6 = </a:t>
            </a:r>
            <a:r>
              <a:rPr lang="el-GR" b="1" dirty="0"/>
              <a:t>15.5</a:t>
            </a:r>
          </a:p>
          <a:p>
            <a:endParaRPr lang="el-GR" dirty="0"/>
          </a:p>
          <a:p>
            <a:r>
              <a:rPr lang="en-GB" b="1" dirty="0"/>
              <a:t>Ŷ</a:t>
            </a:r>
            <a:r>
              <a:rPr lang="el-GR" b="1" dirty="0"/>
              <a:t> = 15.5 + 0.74 × Χ</a:t>
            </a:r>
          </a:p>
          <a:p>
            <a:r>
              <a:rPr lang="en-US" dirty="0"/>
              <a:t>To draw the regression line (scatterplot) we need at least two pairs of values</a:t>
            </a:r>
            <a:r>
              <a:rPr lang="el-GR" dirty="0"/>
              <a:t>.</a:t>
            </a:r>
          </a:p>
          <a:p>
            <a:pPr lvl="1"/>
            <a:r>
              <a:rPr lang="en-US" dirty="0"/>
              <a:t>E</a:t>
            </a:r>
            <a:r>
              <a:rPr lang="el-GR" dirty="0"/>
              <a:t>.</a:t>
            </a:r>
            <a:r>
              <a:rPr lang="en-US" dirty="0"/>
              <a:t>g</a:t>
            </a:r>
            <a:r>
              <a:rPr lang="el-GR" dirty="0"/>
              <a:t>. (40, 45.1), (50, 52.5)</a:t>
            </a:r>
          </a:p>
          <a:p>
            <a:pPr lvl="1"/>
            <a:r>
              <a:rPr lang="el-GR" dirty="0"/>
              <a:t>(10, ?)</a:t>
            </a:r>
          </a:p>
          <a:p>
            <a:pPr lvl="1"/>
            <a:endParaRPr lang="el-GR" dirty="0"/>
          </a:p>
          <a:p>
            <a:pPr marL="274320" lvl="1">
              <a:spcBef>
                <a:spcPts val="600"/>
              </a:spcBef>
              <a:buSzPct val="70000"/>
              <a:buFont typeface="Wingdings"/>
              <a:buChar char=""/>
            </a:pPr>
            <a:r>
              <a:rPr lang="en-US" sz="2500" dirty="0">
                <a:solidFill>
                  <a:schemeClr val="accent3">
                    <a:lumMod val="60000"/>
                    <a:lumOff val="40000"/>
                  </a:schemeClr>
                </a:solidFill>
              </a:rPr>
              <a:t>Coefficient of determination </a:t>
            </a:r>
            <a:r>
              <a:rPr lang="el-GR" sz="2500" dirty="0">
                <a:solidFill>
                  <a:schemeClr val="accent3">
                    <a:lumMod val="60000"/>
                    <a:lumOff val="40000"/>
                  </a:schemeClr>
                </a:solidFill>
              </a:rPr>
              <a:t>(</a:t>
            </a:r>
            <a:r>
              <a:rPr lang="en-US" sz="2500" dirty="0">
                <a:solidFill>
                  <a:schemeClr val="accent3">
                    <a:lumMod val="60000"/>
                    <a:lumOff val="40000"/>
                  </a:schemeClr>
                </a:solidFill>
              </a:rPr>
              <a:t>r</a:t>
            </a:r>
            <a:r>
              <a:rPr lang="en-US" sz="2500" baseline="30000" dirty="0">
                <a:solidFill>
                  <a:schemeClr val="accent3">
                    <a:lumMod val="60000"/>
                    <a:lumOff val="40000"/>
                  </a:schemeClr>
                </a:solidFill>
              </a:rPr>
              <a:t>2</a:t>
            </a:r>
            <a:r>
              <a:rPr lang="en-US" sz="2500" dirty="0">
                <a:solidFill>
                  <a:schemeClr val="accent3">
                    <a:lumMod val="60000"/>
                    <a:lumOff val="40000"/>
                  </a:schemeClr>
                </a:solidFill>
              </a:rPr>
              <a:t>)</a:t>
            </a:r>
          </a:p>
          <a:p>
            <a:pPr marL="548640" lvl="2">
              <a:spcBef>
                <a:spcPts val="600"/>
              </a:spcBef>
              <a:buSzPct val="70000"/>
            </a:pPr>
            <a:r>
              <a:rPr lang="en-US" sz="2200" dirty="0">
                <a:solidFill>
                  <a:schemeClr val="accent3">
                    <a:lumMod val="60000"/>
                    <a:lumOff val="40000"/>
                  </a:schemeClr>
                </a:solidFill>
              </a:rPr>
              <a:t>The shared percentage of variation explained by the 2 variables</a:t>
            </a:r>
            <a:endParaRPr lang="el-GR" sz="2200" dirty="0">
              <a:solidFill>
                <a:schemeClr val="accent3">
                  <a:lumMod val="60000"/>
                  <a:lumOff val="40000"/>
                </a:schemeClr>
              </a:solidFill>
            </a:endParaRPr>
          </a:p>
          <a:p>
            <a:pPr marL="548640" lvl="2">
              <a:spcBef>
                <a:spcPts val="600"/>
              </a:spcBef>
              <a:buSzPct val="70000"/>
            </a:pPr>
            <a:r>
              <a:rPr lang="en-US" sz="2200" dirty="0">
                <a:solidFill>
                  <a:schemeClr val="accent3">
                    <a:lumMod val="60000"/>
                    <a:lumOff val="40000"/>
                  </a:schemeClr>
                </a:solidFill>
              </a:rPr>
              <a:t>r</a:t>
            </a:r>
            <a:r>
              <a:rPr lang="en-US" sz="2200" baseline="30000" dirty="0">
                <a:solidFill>
                  <a:schemeClr val="accent3">
                    <a:lumMod val="60000"/>
                    <a:lumOff val="40000"/>
                  </a:schemeClr>
                </a:solidFill>
              </a:rPr>
              <a:t>2</a:t>
            </a:r>
            <a:r>
              <a:rPr lang="en-US" sz="2200" dirty="0">
                <a:solidFill>
                  <a:schemeClr val="accent3">
                    <a:lumMod val="60000"/>
                    <a:lumOff val="40000"/>
                  </a:schemeClr>
                </a:solidFill>
              </a:rPr>
              <a:t> = </a:t>
            </a:r>
            <a:r>
              <a:rPr lang="el-GR" sz="2200" dirty="0">
                <a:solidFill>
                  <a:schemeClr val="accent3">
                    <a:lumMod val="60000"/>
                    <a:lumOff val="40000"/>
                  </a:schemeClr>
                </a:solidFill>
              </a:rPr>
              <a:t>Σ(</a:t>
            </a:r>
            <a:r>
              <a:rPr lang="en-GB" dirty="0">
                <a:solidFill>
                  <a:schemeClr val="accent3">
                    <a:lumMod val="60000"/>
                    <a:lumOff val="40000"/>
                  </a:schemeClr>
                </a:solidFill>
              </a:rPr>
              <a:t>Ŷ</a:t>
            </a:r>
            <a:r>
              <a:rPr lang="el-GR" dirty="0">
                <a:solidFill>
                  <a:schemeClr val="accent3">
                    <a:lumMod val="60000"/>
                    <a:lumOff val="40000"/>
                  </a:schemeClr>
                </a:solidFill>
              </a:rPr>
              <a:t> – Υ) / Σ(Υ – Υ)</a:t>
            </a:r>
            <a:endParaRPr lang="en-GB" sz="2200" dirty="0">
              <a:solidFill>
                <a:schemeClr val="accent3">
                  <a:lumMod val="60000"/>
                  <a:lumOff val="4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1439" y="2857816"/>
            <a:ext cx="4391025" cy="334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H="1">
            <a:off x="2279576" y="1988840"/>
            <a:ext cx="22322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092" y="2177926"/>
            <a:ext cx="3019425" cy="103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flipH="1">
            <a:off x="3251684" y="5877272"/>
            <a:ext cx="1800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043772" y="5877272"/>
            <a:ext cx="1080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E2F5E7A5-97C4-8D01-74FA-62A16B911B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2829833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4000" dirty="0"/>
              <a:t>Multiple Linear Regression</a:t>
            </a:r>
            <a:endParaRPr lang="en-GB" sz="4000" dirty="0"/>
          </a:p>
        </p:txBody>
      </p:sp>
      <p:sp>
        <p:nvSpPr>
          <p:cNvPr id="16387" name="Rectangle 3"/>
          <p:cNvSpPr>
            <a:spLocks noGrp="1" noChangeArrowheads="1"/>
          </p:cNvSpPr>
          <p:nvPr>
            <p:ph type="body" idx="1"/>
          </p:nvPr>
        </p:nvSpPr>
        <p:spPr>
          <a:xfrm>
            <a:off x="1981200" y="1484784"/>
            <a:ext cx="8003232" cy="2448272"/>
          </a:xfrm>
        </p:spPr>
        <p:txBody>
          <a:bodyPr>
            <a:normAutofit fontScale="77500" lnSpcReduction="20000"/>
          </a:bodyPr>
          <a:lstStyle/>
          <a:p>
            <a:r>
              <a:rPr lang="en-US" dirty="0"/>
              <a:t>Assumptions:</a:t>
            </a:r>
            <a:endParaRPr lang="en-GB" dirty="0"/>
          </a:p>
          <a:p>
            <a:pPr lvl="1"/>
            <a:r>
              <a:rPr lang="en-US" dirty="0"/>
              <a:t>2 or more independent variables</a:t>
            </a:r>
          </a:p>
          <a:p>
            <a:pPr lvl="1"/>
            <a:r>
              <a:rPr lang="en-US" dirty="0"/>
              <a:t>Satisfactory correlation between each independent variable and the dependent variable</a:t>
            </a:r>
          </a:p>
          <a:p>
            <a:pPr lvl="2"/>
            <a:r>
              <a:rPr lang="en-US" dirty="0"/>
              <a:t>BUT not between the independent variables (</a:t>
            </a:r>
            <a:r>
              <a:rPr lang="en-US" dirty="0" err="1"/>
              <a:t>multicollinearity</a:t>
            </a:r>
            <a:r>
              <a:rPr lang="en-US" dirty="0"/>
              <a:t>)</a:t>
            </a:r>
          </a:p>
          <a:p>
            <a:pPr lvl="1"/>
            <a:r>
              <a:rPr lang="en-US" dirty="0"/>
              <a:t>Linear relationship</a:t>
            </a:r>
          </a:p>
          <a:p>
            <a:pPr lvl="1"/>
            <a:endParaRPr lang="el-GR" sz="1400" dirty="0"/>
          </a:p>
          <a:p>
            <a:r>
              <a:rPr lang="en-US" u="sng" dirty="0"/>
              <a:t>EXAMPLE</a:t>
            </a:r>
            <a:r>
              <a:rPr lang="el-GR" dirty="0"/>
              <a:t>: </a:t>
            </a:r>
            <a:r>
              <a:rPr lang="en-US" dirty="0"/>
              <a:t>Predict vocational </a:t>
            </a:r>
            <a:r>
              <a:rPr lang="en-US" dirty="0" err="1"/>
              <a:t>sucess</a:t>
            </a:r>
            <a:r>
              <a:rPr lang="el-GR" dirty="0"/>
              <a:t> (Υ) </a:t>
            </a:r>
            <a:r>
              <a:rPr lang="en-US" dirty="0"/>
              <a:t>based on age</a:t>
            </a:r>
            <a:r>
              <a:rPr lang="el-GR" dirty="0"/>
              <a:t> (Χ</a:t>
            </a:r>
            <a:r>
              <a:rPr lang="el-GR" baseline="-25000" dirty="0"/>
              <a:t>1</a:t>
            </a:r>
            <a:r>
              <a:rPr lang="el-GR" dirty="0"/>
              <a:t>), </a:t>
            </a:r>
            <a:r>
              <a:rPr lang="en-US" dirty="0"/>
              <a:t>education</a:t>
            </a:r>
            <a:r>
              <a:rPr lang="el-GR" dirty="0"/>
              <a:t> (Χ</a:t>
            </a:r>
            <a:r>
              <a:rPr lang="el-GR" baseline="-25000" dirty="0"/>
              <a:t>2</a:t>
            </a:r>
            <a:r>
              <a:rPr lang="el-GR" dirty="0"/>
              <a:t>), </a:t>
            </a:r>
            <a:r>
              <a:rPr lang="en-US" dirty="0"/>
              <a:t>and professional experience</a:t>
            </a:r>
            <a:r>
              <a:rPr lang="el-GR" dirty="0"/>
              <a:t> (Χ</a:t>
            </a:r>
            <a:r>
              <a:rPr lang="el-GR" baseline="-25000" dirty="0"/>
              <a:t>3</a:t>
            </a:r>
            <a:r>
              <a:rPr lang="el-GR" dirty="0"/>
              <a:t>)</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5" y="4572472"/>
            <a:ext cx="4144963" cy="152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0" y="3933056"/>
            <a:ext cx="3631901" cy="2448272"/>
          </a:xfrm>
          <a:prstGeom prst="rect">
            <a:avLst/>
          </a:prstGeom>
          <a:noFill/>
        </p:spPr>
        <p:txBody>
          <a:bodyPr wrap="square" rtlCol="0">
            <a:normAutofit fontScale="77500" lnSpcReduction="20000"/>
          </a:bodyPr>
          <a:lstStyle/>
          <a:p>
            <a:pPr marL="274320" indent="-274320">
              <a:lnSpc>
                <a:spcPct val="90000"/>
              </a:lnSpc>
              <a:spcBef>
                <a:spcPts val="600"/>
              </a:spcBef>
              <a:spcAft>
                <a:spcPts val="600"/>
              </a:spcAft>
              <a:buClr>
                <a:schemeClr val="accent1"/>
              </a:buClr>
              <a:buSzPct val="70000"/>
              <a:buFont typeface="Wingdings"/>
              <a:buChar char=""/>
            </a:pPr>
            <a:r>
              <a:rPr lang="en-US" sz="2200" b="1" dirty="0"/>
              <a:t>Multiple correlation coefficient (R): </a:t>
            </a:r>
            <a:r>
              <a:rPr lang="el-GR" sz="2200" dirty="0"/>
              <a:t>(</a:t>
            </a:r>
            <a:r>
              <a:rPr lang="en-US" sz="2200" dirty="0"/>
              <a:t>R)</a:t>
            </a:r>
            <a:r>
              <a:rPr lang="el-GR" sz="2200" dirty="0"/>
              <a:t>: </a:t>
            </a:r>
            <a:r>
              <a:rPr lang="en-US" sz="2200" dirty="0"/>
              <a:t>the overall correlation of the DV with all the IVs  </a:t>
            </a:r>
          </a:p>
          <a:p>
            <a:pPr marL="274320" indent="-274320">
              <a:lnSpc>
                <a:spcPct val="90000"/>
              </a:lnSpc>
              <a:spcBef>
                <a:spcPts val="1200"/>
              </a:spcBef>
              <a:buClr>
                <a:schemeClr val="accent1"/>
              </a:buClr>
              <a:buSzPct val="70000"/>
              <a:buFont typeface="Wingdings"/>
              <a:buChar char=""/>
            </a:pPr>
            <a:r>
              <a:rPr lang="en-US" sz="2200" dirty="0"/>
              <a:t>R = COV(Y, Ŷ) / </a:t>
            </a:r>
            <a:r>
              <a:rPr lang="en-US" sz="2200" dirty="0" err="1"/>
              <a:t>s</a:t>
            </a:r>
            <a:r>
              <a:rPr lang="en-US" sz="2200" baseline="-25000" dirty="0" err="1"/>
              <a:t>Y</a:t>
            </a:r>
            <a:r>
              <a:rPr lang="en-US" sz="2200" dirty="0" err="1"/>
              <a:t>s</a:t>
            </a:r>
            <a:r>
              <a:rPr lang="en-US" sz="2200" baseline="-25000" dirty="0" err="1"/>
              <a:t>Ŷ</a:t>
            </a:r>
            <a:endParaRPr lang="en-US" sz="2200" baseline="-25000" dirty="0"/>
          </a:p>
          <a:p>
            <a:pPr marL="800100" lvl="1" indent="-342900">
              <a:lnSpc>
                <a:spcPct val="90000"/>
              </a:lnSpc>
              <a:spcBef>
                <a:spcPts val="600"/>
              </a:spcBef>
              <a:buClr>
                <a:schemeClr val="accent1"/>
              </a:buClr>
              <a:buSzPct val="70000"/>
              <a:buFont typeface="Courier New" panose="02070309020205020404" pitchFamily="49" charset="0"/>
              <a:buChar char="o"/>
            </a:pPr>
            <a:r>
              <a:rPr lang="en-US" sz="2000" dirty="0"/>
              <a:t>COV = covariance</a:t>
            </a:r>
            <a:endParaRPr lang="el-GR" sz="2000" dirty="0"/>
          </a:p>
          <a:p>
            <a:pPr marL="800100" lvl="1" indent="-342900">
              <a:lnSpc>
                <a:spcPct val="90000"/>
              </a:lnSpc>
              <a:spcBef>
                <a:spcPts val="600"/>
              </a:spcBef>
              <a:buClr>
                <a:schemeClr val="accent1"/>
              </a:buClr>
              <a:buSzPct val="70000"/>
              <a:buFont typeface="Courier New" panose="02070309020205020404" pitchFamily="49" charset="0"/>
              <a:buChar char="o"/>
            </a:pPr>
            <a:r>
              <a:rPr lang="en-US" sz="2000" dirty="0"/>
              <a:t>s = standard deviation</a:t>
            </a:r>
            <a:endParaRPr lang="el-GR" sz="2000" dirty="0"/>
          </a:p>
          <a:p>
            <a:pPr marL="274320" lvl="1" indent="-274320">
              <a:lnSpc>
                <a:spcPct val="90000"/>
              </a:lnSpc>
              <a:spcBef>
                <a:spcPts val="1200"/>
              </a:spcBef>
              <a:spcAft>
                <a:spcPts val="600"/>
              </a:spcAft>
              <a:buClr>
                <a:schemeClr val="accent1"/>
              </a:buClr>
              <a:buSzPct val="70000"/>
              <a:buFont typeface="Wingdings"/>
              <a:buChar char=""/>
            </a:pPr>
            <a:r>
              <a:rPr lang="en-US" sz="2200" b="1" dirty="0"/>
              <a:t>R</a:t>
            </a:r>
            <a:r>
              <a:rPr lang="en-US" sz="2200" b="1" baseline="30000" dirty="0"/>
              <a:t>2</a:t>
            </a:r>
            <a:r>
              <a:rPr lang="en-US" sz="2200" dirty="0"/>
              <a:t>:</a:t>
            </a:r>
            <a:r>
              <a:rPr lang="el-GR" sz="2200" dirty="0"/>
              <a:t> </a:t>
            </a:r>
            <a:r>
              <a:rPr lang="en-US" sz="2200" dirty="0"/>
              <a:t>the percentage of total variance in the dependent variable explained by the set of independent variables</a:t>
            </a:r>
          </a:p>
        </p:txBody>
      </p:sp>
      <p:pic>
        <p:nvPicPr>
          <p:cNvPr id="3" name="Εικόνα 2">
            <a:extLst>
              <a:ext uri="{FF2B5EF4-FFF2-40B4-BE49-F238E27FC236}">
                <a16:creationId xmlns:a16="http://schemas.microsoft.com/office/drawing/2014/main" id="{C8EDA0DF-63D4-86FF-1234-676C9E6F4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5404557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Regression Coefficients in Multiple Linear Regression</a:t>
            </a:r>
          </a:p>
        </p:txBody>
      </p:sp>
      <p:sp>
        <p:nvSpPr>
          <p:cNvPr id="3" name="Content Placeholder 2"/>
          <p:cNvSpPr>
            <a:spLocks noGrp="1"/>
          </p:cNvSpPr>
          <p:nvPr>
            <p:ph sz="quarter" idx="1"/>
          </p:nvPr>
        </p:nvSpPr>
        <p:spPr>
          <a:xfrm>
            <a:off x="1981200" y="1600200"/>
            <a:ext cx="7467600" cy="3268960"/>
          </a:xfrm>
        </p:spPr>
        <p:txBody>
          <a:bodyPr>
            <a:normAutofit fontScale="92500" lnSpcReduction="10000"/>
          </a:bodyPr>
          <a:lstStyle/>
          <a:p>
            <a:r>
              <a:rPr lang="en-US" dirty="0"/>
              <a:t>Regression coefficients </a:t>
            </a:r>
            <a:r>
              <a:rPr lang="el-GR" dirty="0"/>
              <a:t>(</a:t>
            </a:r>
            <a:r>
              <a:rPr lang="en-US" dirty="0"/>
              <a:t>b) for every IV</a:t>
            </a:r>
            <a:endParaRPr lang="el-GR" dirty="0"/>
          </a:p>
          <a:p>
            <a:pPr lvl="1"/>
            <a:r>
              <a:rPr lang="en-US" dirty="0"/>
              <a:t>Calculated independently, similar to simple regression</a:t>
            </a:r>
            <a:endParaRPr lang="el-GR" dirty="0"/>
          </a:p>
          <a:p>
            <a:r>
              <a:rPr lang="en-US" dirty="0"/>
              <a:t>Assessing the predictive value of each independent variable through</a:t>
            </a:r>
            <a:r>
              <a:rPr lang="el-GR" dirty="0"/>
              <a:t> </a:t>
            </a:r>
            <a:r>
              <a:rPr lang="en-US" dirty="0"/>
              <a:t>b</a:t>
            </a:r>
            <a:endParaRPr lang="el-GR" dirty="0"/>
          </a:p>
          <a:p>
            <a:r>
              <a:rPr lang="en-US" b="1" dirty="0"/>
              <a:t>Standardized regression coefficient </a:t>
            </a:r>
            <a:r>
              <a:rPr lang="el-GR" b="1" dirty="0"/>
              <a:t>(β)</a:t>
            </a:r>
          </a:p>
          <a:p>
            <a:pPr lvl="1"/>
            <a:r>
              <a:rPr lang="en-US" dirty="0"/>
              <a:t>obtained by converting to z-scores, equalizing the variances of all coefficients</a:t>
            </a:r>
          </a:p>
          <a:p>
            <a:pPr lvl="1"/>
            <a:r>
              <a:rPr lang="en-US" dirty="0"/>
              <a:t>Makes comparison more </a:t>
            </a:r>
            <a:r>
              <a:rPr lang="el-GR" dirty="0"/>
              <a:t>«</a:t>
            </a:r>
            <a:r>
              <a:rPr lang="en-US" dirty="0"/>
              <a:t>fair</a:t>
            </a:r>
            <a:r>
              <a:rPr lang="el-GR" dirty="0"/>
              <a:t>»</a:t>
            </a:r>
          </a:p>
          <a:p>
            <a:pPr lvl="1"/>
            <a:r>
              <a:rPr lang="en-US" dirty="0"/>
              <a:t>R</a:t>
            </a:r>
            <a:r>
              <a:rPr lang="en-US" baseline="30000" dirty="0"/>
              <a:t>2</a:t>
            </a:r>
            <a:r>
              <a:rPr lang="en-US" dirty="0"/>
              <a:t> calculated for each β separately</a:t>
            </a:r>
            <a:endParaRPr lang="el-GR"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584" y="4941169"/>
            <a:ext cx="3733800" cy="146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9F76A796-A262-2A88-998B-BEB898AB23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66693188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Regression Results</a:t>
            </a:r>
          </a:p>
        </p:txBody>
      </p:sp>
      <p:sp>
        <p:nvSpPr>
          <p:cNvPr id="3" name="Content Placeholder 2"/>
          <p:cNvSpPr>
            <a:spLocks noGrp="1"/>
          </p:cNvSpPr>
          <p:nvPr>
            <p:ph sz="quarter" idx="1"/>
          </p:nvPr>
        </p:nvSpPr>
        <p:spPr/>
        <p:txBody>
          <a:bodyPr>
            <a:normAutofit/>
          </a:bodyPr>
          <a:lstStyle/>
          <a:p>
            <a:pPr marL="274320" lvl="1">
              <a:spcBef>
                <a:spcPts val="600"/>
              </a:spcBef>
              <a:buSzPct val="70000"/>
              <a:buFont typeface="Wingdings"/>
              <a:buChar char=""/>
            </a:pPr>
            <a:r>
              <a:rPr lang="en-US" dirty="0"/>
              <a:t>The model created describes the factors that significantly predict professional success (R² = .82). Professional success is influenced by work experience [t(196) = 12.26, p &lt; .001], education [t(196) = 12.12, p &lt; .001], and employee's age [t(196) = 4.55, p &lt; .001]. </a:t>
            </a:r>
          </a:p>
          <a:p>
            <a:pPr marL="274320" lvl="1">
              <a:spcBef>
                <a:spcPts val="600"/>
              </a:spcBef>
              <a:buSzPct val="70000"/>
              <a:buFont typeface="Wingdings"/>
              <a:buChar char=""/>
            </a:pPr>
            <a:r>
              <a:rPr lang="en-US" dirty="0"/>
              <a:t> Work experience explains 51% of the variance in measuring professional success, education explains 51%, and the employee's age explains 19% of the variance</a:t>
            </a:r>
            <a:r>
              <a:rPr lang="el-GR" dirty="0"/>
              <a:t>.</a:t>
            </a:r>
          </a:p>
        </p:txBody>
      </p:sp>
      <p:pic>
        <p:nvPicPr>
          <p:cNvPr id="4" name="Εικόνα 3">
            <a:extLst>
              <a:ext uri="{FF2B5EF4-FFF2-40B4-BE49-F238E27FC236}">
                <a16:creationId xmlns:a16="http://schemas.microsoft.com/office/drawing/2014/main" id="{F17BF226-B7CF-B626-2C40-5F3F76878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20495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The Importance </a:t>
            </a:r>
            <a:r>
              <a:rPr lang="el-GR" dirty="0" err="1"/>
              <a:t>of Good Statistical Knowledge</a:t>
            </a:r>
            <a:endParaRPr lang="en-US" dirty="0"/>
          </a:p>
        </p:txBody>
      </p:sp>
      <p:sp>
        <p:nvSpPr>
          <p:cNvPr id="3" name="Content Placeholder 2"/>
          <p:cNvSpPr>
            <a:spLocks noGrp="1"/>
          </p:cNvSpPr>
          <p:nvPr>
            <p:ph sz="quarter" idx="1"/>
          </p:nvPr>
        </p:nvSpPr>
        <p:spPr/>
        <p:txBody>
          <a:bodyPr/>
          <a:lstStyle/>
          <a:p>
            <a:endParaRPr lang="el-GR" dirty="0">
              <a:hlinkClick r:id=""/>
            </a:endParaRPr>
          </a:p>
          <a:p>
            <a:endParaRPr lang="el-GR" dirty="0">
              <a:hlinkClick r:id=""/>
            </a:endParaRPr>
          </a:p>
          <a:p>
            <a:r>
              <a:rPr lang="el-GR" dirty="0">
                <a:hlinkClick r:id="rId2"/>
              </a:rPr>
              <a:t>Why Statistics is more important than mathematics</a:t>
            </a:r>
            <a:endParaRPr lang="el-GR" dirty="0"/>
          </a:p>
          <a:p>
            <a:endParaRPr lang="el-GR" dirty="0"/>
          </a:p>
          <a:p>
            <a:endParaRPr lang="el-GR" dirty="0"/>
          </a:p>
          <a:p>
            <a:r>
              <a:rPr lang="el-GR" dirty="0"/>
              <a:t>Why psychology students hate statistics:</a:t>
            </a:r>
          </a:p>
          <a:p>
            <a:pPr lvl="1"/>
            <a:r>
              <a:rPr lang="en-US" dirty="0">
                <a:hlinkClick r:id="rId3"/>
              </a:rPr>
              <a:t>Breaking News - Psychology Students Hate Statistics!</a:t>
            </a:r>
            <a:endParaRPr lang="en-US" dirty="0"/>
          </a:p>
          <a:p>
            <a:pPr lvl="1"/>
            <a:r>
              <a:rPr lang="el-GR" dirty="0">
                <a:hlinkClick r:id="rId3"/>
              </a:rPr>
              <a:t>...and why you should not be afraid of it!</a:t>
            </a:r>
            <a:endParaRPr lang="en-US" dirty="0">
              <a:hlinkClick r:id="rId3"/>
            </a:endParaRPr>
          </a:p>
          <a:p>
            <a:endParaRPr lang="en-US" dirty="0"/>
          </a:p>
        </p:txBody>
      </p:sp>
      <p:pic>
        <p:nvPicPr>
          <p:cNvPr id="4" name="Εικόνα 3">
            <a:extLst>
              <a:ext uri="{FF2B5EF4-FFF2-40B4-BE49-F238E27FC236}">
                <a16:creationId xmlns:a16="http://schemas.microsoft.com/office/drawing/2014/main" id="{996BC9F8-AD6D-7129-3237-03E022371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510725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Typical Quantitative Research Designs</a:t>
            </a:r>
            <a:endParaRPr lang="en-US" dirty="0"/>
          </a:p>
        </p:txBody>
      </p:sp>
      <p:sp>
        <p:nvSpPr>
          <p:cNvPr id="3" name="Content Placeholder 2"/>
          <p:cNvSpPr>
            <a:spLocks noGrp="1"/>
          </p:cNvSpPr>
          <p:nvPr>
            <p:ph sz="quarter" idx="1"/>
          </p:nvPr>
        </p:nvSpPr>
        <p:spPr/>
        <p:txBody>
          <a:bodyPr>
            <a:normAutofit fontScale="92500" lnSpcReduction="10000"/>
          </a:bodyPr>
          <a:lstStyle/>
          <a:p>
            <a:r>
              <a:rPr lang="el-GR" dirty="0"/>
              <a:t>Experimental </a:t>
            </a:r>
            <a:r>
              <a:rPr lang="el-GR" dirty="0" err="1"/>
              <a:t>designs</a:t>
            </a:r>
            <a:r>
              <a:rPr lang="el-GR" dirty="0"/>
              <a:t> </a:t>
            </a:r>
          </a:p>
          <a:p>
            <a:pPr lvl="1"/>
            <a:r>
              <a:rPr lang="el-GR" dirty="0"/>
              <a:t>Comparison of interventions/practices or groups</a:t>
            </a:r>
          </a:p>
          <a:p>
            <a:pPr lvl="1"/>
            <a:r>
              <a:rPr lang="el-GR" dirty="0"/>
              <a:t>Interference in one or more groups, no interference in another group</a:t>
            </a:r>
          </a:p>
          <a:p>
            <a:r>
              <a:rPr lang="el-GR" dirty="0"/>
              <a:t>Correlational </a:t>
            </a:r>
            <a:r>
              <a:rPr lang="el-GR" dirty="0" err="1"/>
              <a:t>designs</a:t>
            </a:r>
            <a:r>
              <a:rPr lang="el-GR" dirty="0"/>
              <a:t> </a:t>
            </a:r>
          </a:p>
          <a:p>
            <a:pPr lvl="1"/>
            <a:r>
              <a:rPr lang="el-GR" dirty="0" err="1"/>
              <a:t>Cases</a:t>
            </a:r>
            <a:r>
              <a:rPr lang="el-GR" dirty="0"/>
              <a:t> of </a:t>
            </a:r>
            <a:r>
              <a:rPr lang="el-GR" dirty="0" err="1"/>
              <a:t>difficulty</a:t>
            </a:r>
            <a:r>
              <a:rPr lang="el-GR" dirty="0"/>
              <a:t> of </a:t>
            </a:r>
            <a:r>
              <a:rPr lang="el-GR" dirty="0" err="1"/>
              <a:t>intervention</a:t>
            </a:r>
            <a:r>
              <a:rPr lang="en-US" dirty="0"/>
              <a:t> /</a:t>
            </a:r>
            <a:r>
              <a:rPr lang="el-GR" dirty="0"/>
              <a:t> </a:t>
            </a:r>
            <a:r>
              <a:rPr lang="el-GR" dirty="0" err="1"/>
              <a:t>classification</a:t>
            </a:r>
            <a:r>
              <a:rPr lang="el-GR" dirty="0"/>
              <a:t> of </a:t>
            </a:r>
            <a:r>
              <a:rPr lang="el-GR" dirty="0" err="1"/>
              <a:t>people</a:t>
            </a:r>
            <a:r>
              <a:rPr lang="el-GR" dirty="0"/>
              <a:t> in the </a:t>
            </a:r>
            <a:r>
              <a:rPr lang="el-GR" dirty="0" err="1"/>
              <a:t>groups</a:t>
            </a:r>
            <a:r>
              <a:rPr lang="el-GR" dirty="0"/>
              <a:t> </a:t>
            </a:r>
            <a:r>
              <a:rPr lang="el-GR" dirty="0" err="1"/>
              <a:t>we</a:t>
            </a:r>
            <a:r>
              <a:rPr lang="el-GR" dirty="0"/>
              <a:t> </a:t>
            </a:r>
            <a:r>
              <a:rPr lang="el-GR" dirty="0" err="1"/>
              <a:t>want</a:t>
            </a:r>
            <a:endParaRPr lang="el-GR" dirty="0"/>
          </a:p>
          <a:p>
            <a:pPr lvl="1"/>
            <a:r>
              <a:rPr lang="el-GR" dirty="0" err="1"/>
              <a:t>Checking</a:t>
            </a:r>
            <a:r>
              <a:rPr lang="el-GR" dirty="0"/>
              <a:t> </a:t>
            </a:r>
            <a:r>
              <a:rPr lang="el-GR" dirty="0" err="1"/>
              <a:t>correlation</a:t>
            </a:r>
            <a:r>
              <a:rPr lang="el-GR" dirty="0"/>
              <a:t> (</a:t>
            </a:r>
            <a:r>
              <a:rPr lang="en-US" dirty="0"/>
              <a:t>association</a:t>
            </a:r>
            <a:r>
              <a:rPr lang="el-GR" dirty="0"/>
              <a:t> </a:t>
            </a:r>
            <a:r>
              <a:rPr lang="el-GR" dirty="0" err="1"/>
              <a:t>or</a:t>
            </a:r>
            <a:r>
              <a:rPr lang="el-GR" dirty="0"/>
              <a:t> </a:t>
            </a:r>
            <a:r>
              <a:rPr lang="en-US" dirty="0"/>
              <a:t>covariation</a:t>
            </a:r>
            <a:r>
              <a:rPr lang="el-GR" dirty="0"/>
              <a:t>) between variables</a:t>
            </a:r>
          </a:p>
          <a:p>
            <a:r>
              <a:rPr lang="en-US" dirty="0"/>
              <a:t>Survey designs </a:t>
            </a:r>
          </a:p>
          <a:p>
            <a:pPr lvl="1"/>
            <a:r>
              <a:rPr lang="el-GR" dirty="0"/>
              <a:t>Description of trends in a population</a:t>
            </a:r>
          </a:p>
          <a:p>
            <a:pPr lvl="1"/>
            <a:r>
              <a:rPr lang="el-GR" dirty="0"/>
              <a:t>Sample</a:t>
            </a:r>
          </a:p>
          <a:p>
            <a:pPr lvl="1"/>
            <a:r>
              <a:rPr lang="el-GR" dirty="0"/>
              <a:t>Questionnaire/scale</a:t>
            </a:r>
          </a:p>
          <a:p>
            <a:pPr lvl="1"/>
            <a:r>
              <a:rPr lang="el-GR" dirty="0"/>
              <a:t>Attitudes, opinions, behaviours, characteristics </a:t>
            </a:r>
          </a:p>
          <a:p>
            <a:pPr lvl="1"/>
            <a:r>
              <a:rPr lang="el-GR" dirty="0"/>
              <a:t>E.g. </a:t>
            </a:r>
            <a:r>
              <a:rPr lang="en-US" dirty="0"/>
              <a:t>gallop</a:t>
            </a:r>
            <a:endParaRPr lang="el-GR" dirty="0"/>
          </a:p>
        </p:txBody>
      </p:sp>
      <p:pic>
        <p:nvPicPr>
          <p:cNvPr id="4" name="Εικόνα 3">
            <a:extLst>
              <a:ext uri="{FF2B5EF4-FFF2-40B4-BE49-F238E27FC236}">
                <a16:creationId xmlns:a16="http://schemas.microsoft.com/office/drawing/2014/main" id="{92BF7886-872C-9B99-BF79-E1634DE07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1213995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7859216" cy="1143000"/>
          </a:xfrm>
        </p:spPr>
        <p:txBody>
          <a:bodyPr>
            <a:normAutofit/>
          </a:bodyPr>
          <a:lstStyle/>
          <a:p>
            <a:r>
              <a:rPr lang="en-US" sz="4000" dirty="0"/>
              <a:t>Simple Linear Regression in </a:t>
            </a:r>
            <a:r>
              <a:rPr lang="en-GB" sz="4000" dirty="0"/>
              <a:t>SPSS</a:t>
            </a:r>
          </a:p>
        </p:txBody>
      </p:sp>
      <p:sp>
        <p:nvSpPr>
          <p:cNvPr id="16387" name="Rectangle 3"/>
          <p:cNvSpPr>
            <a:spLocks noGrp="1" noChangeArrowheads="1"/>
          </p:cNvSpPr>
          <p:nvPr>
            <p:ph type="body" idx="1"/>
          </p:nvPr>
        </p:nvSpPr>
        <p:spPr>
          <a:xfrm>
            <a:off x="2063552" y="1556792"/>
            <a:ext cx="8136904" cy="1044338"/>
          </a:xfrm>
        </p:spPr>
        <p:txBody>
          <a:bodyPr>
            <a:normAutofit/>
          </a:bodyPr>
          <a:lstStyle/>
          <a:p>
            <a:pPr marL="274320" lvl="1">
              <a:spcBef>
                <a:spcPts val="600"/>
              </a:spcBef>
              <a:buSzPct val="70000"/>
              <a:buFont typeface="Wingdings"/>
              <a:buChar char=""/>
            </a:pPr>
            <a:r>
              <a:rPr lang="en-US" sz="2200" dirty="0">
                <a:sym typeface="Wingdings" pitchFamily="2" charset="2"/>
              </a:rPr>
              <a:t>Predict health levels </a:t>
            </a:r>
            <a:r>
              <a:rPr lang="el-GR" sz="2200" dirty="0">
                <a:sym typeface="Wingdings" pitchFamily="2" charset="2"/>
              </a:rPr>
              <a:t>(Υ) </a:t>
            </a:r>
            <a:r>
              <a:rPr lang="en-US" sz="2200" dirty="0">
                <a:sym typeface="Wingdings" pitchFamily="2" charset="2"/>
              </a:rPr>
              <a:t>based on optimism</a:t>
            </a:r>
            <a:r>
              <a:rPr lang="el-GR" sz="2200" dirty="0">
                <a:sym typeface="Wingdings" pitchFamily="2" charset="2"/>
              </a:rPr>
              <a:t> (Χ)</a:t>
            </a:r>
          </a:p>
          <a:p>
            <a:pPr marL="274320" lvl="1">
              <a:spcBef>
                <a:spcPts val="600"/>
              </a:spcBef>
              <a:buSzPct val="70000"/>
              <a:buFont typeface="Wingdings"/>
              <a:buChar char=""/>
            </a:pPr>
            <a:r>
              <a:rPr lang="en-US" sz="2200" dirty="0">
                <a:solidFill>
                  <a:schemeClr val="accent3"/>
                </a:solidFill>
              </a:rPr>
              <a:t>Analyze </a:t>
            </a:r>
            <a:r>
              <a:rPr lang="en-US" sz="2200" dirty="0">
                <a:solidFill>
                  <a:schemeClr val="accent3"/>
                </a:solidFill>
                <a:sym typeface="Wingdings" panose="05000000000000000000" pitchFamily="2" charset="2"/>
              </a:rPr>
              <a:t> Regression  Linear</a:t>
            </a:r>
            <a:endParaRPr lang="en-GB" sz="2200" dirty="0">
              <a:solidFill>
                <a:schemeClr val="accent3"/>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491" y="2601131"/>
            <a:ext cx="4537075" cy="178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703">
            <a:off x="6452394" y="2890175"/>
            <a:ext cx="3459163" cy="10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3554">
            <a:off x="1740149" y="4719718"/>
            <a:ext cx="4171950" cy="155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1583" y="4725145"/>
            <a:ext cx="4410882"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a:endCxn id="4" idx="2"/>
          </p:cNvCxnSpPr>
          <p:nvPr/>
        </p:nvCxnSpPr>
        <p:spPr>
          <a:xfrm flipH="1" flipV="1">
            <a:off x="8519642" y="2533546"/>
            <a:ext cx="96639" cy="5354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104113" y="2276872"/>
            <a:ext cx="2831057" cy="256674"/>
          </a:xfrm>
          <a:prstGeom prst="rect">
            <a:avLst/>
          </a:prstGeom>
          <a:noFill/>
        </p:spPr>
        <p:txBody>
          <a:bodyPr wrap="none" rtlCol="0">
            <a:normAutofit fontScale="70000" lnSpcReduction="20000"/>
          </a:bodyPr>
          <a:lstStyle/>
          <a:p>
            <a:r>
              <a:rPr lang="en-US" dirty="0"/>
              <a:t>Adjusted based on sample size</a:t>
            </a:r>
          </a:p>
        </p:txBody>
      </p:sp>
      <p:sp>
        <p:nvSpPr>
          <p:cNvPr id="8" name="Oval 7"/>
          <p:cNvSpPr/>
          <p:nvPr/>
        </p:nvSpPr>
        <p:spPr>
          <a:xfrm>
            <a:off x="7608168" y="3068960"/>
            <a:ext cx="573806" cy="4251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976320" y="5408613"/>
            <a:ext cx="936104" cy="175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12" idx="1"/>
          </p:cNvCxnSpPr>
          <p:nvPr/>
        </p:nvCxnSpPr>
        <p:spPr>
          <a:xfrm flipV="1">
            <a:off x="1991544" y="4577962"/>
            <a:ext cx="400406" cy="29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91950" y="4430778"/>
            <a:ext cx="3272002" cy="294368"/>
          </a:xfrm>
          <a:prstGeom prst="rect">
            <a:avLst/>
          </a:prstGeom>
          <a:noFill/>
        </p:spPr>
        <p:txBody>
          <a:bodyPr wrap="none" rtlCol="0">
            <a:normAutofit fontScale="85000" lnSpcReduction="20000"/>
          </a:bodyPr>
          <a:lstStyle/>
          <a:p>
            <a:r>
              <a:rPr lang="en-US" dirty="0" err="1"/>
              <a:t>Asesses</a:t>
            </a:r>
            <a:r>
              <a:rPr lang="en-US" dirty="0"/>
              <a:t> the assumption of linear association</a:t>
            </a:r>
          </a:p>
        </p:txBody>
      </p:sp>
      <p:cxnSp>
        <p:nvCxnSpPr>
          <p:cNvPr id="20" name="Straight Arrow Connector 19"/>
          <p:cNvCxnSpPr>
            <a:stCxn id="8" idx="3"/>
          </p:cNvCxnSpPr>
          <p:nvPr/>
        </p:nvCxnSpPr>
        <p:spPr>
          <a:xfrm flipH="1">
            <a:off x="6816080" y="3431838"/>
            <a:ext cx="876120" cy="717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28049" y="4149080"/>
            <a:ext cx="2928879" cy="256352"/>
          </a:xfrm>
          <a:prstGeom prst="rect">
            <a:avLst/>
          </a:prstGeom>
          <a:noFill/>
        </p:spPr>
        <p:txBody>
          <a:bodyPr wrap="none" rtlCol="0">
            <a:spAutoFit/>
          </a:bodyPr>
          <a:lstStyle/>
          <a:p>
            <a:pPr>
              <a:lnSpc>
                <a:spcPct val="80000"/>
              </a:lnSpc>
            </a:pPr>
            <a:r>
              <a:rPr lang="en-US" sz="1300" dirty="0"/>
              <a:t>How successful is the model’s prediction</a:t>
            </a:r>
          </a:p>
        </p:txBody>
      </p:sp>
      <p:cxnSp>
        <p:nvCxnSpPr>
          <p:cNvPr id="23" name="Straight Arrow Connector 22"/>
          <p:cNvCxnSpPr/>
          <p:nvPr/>
        </p:nvCxnSpPr>
        <p:spPr>
          <a:xfrm flipH="1" flipV="1">
            <a:off x="6528048" y="4725148"/>
            <a:ext cx="726092" cy="5760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86565" y="4577962"/>
            <a:ext cx="264816" cy="256352"/>
          </a:xfrm>
          <a:prstGeom prst="rect">
            <a:avLst/>
          </a:prstGeom>
          <a:noFill/>
        </p:spPr>
        <p:txBody>
          <a:bodyPr wrap="none" rtlCol="0">
            <a:spAutoFit/>
          </a:bodyPr>
          <a:lstStyle/>
          <a:p>
            <a:pPr>
              <a:lnSpc>
                <a:spcPct val="80000"/>
              </a:lnSpc>
            </a:pPr>
            <a:r>
              <a:rPr lang="en-US" sz="1300" dirty="0"/>
              <a:t>a</a:t>
            </a:r>
          </a:p>
        </p:txBody>
      </p:sp>
      <p:cxnSp>
        <p:nvCxnSpPr>
          <p:cNvPr id="28" name="Straight Arrow Connector 27"/>
          <p:cNvCxnSpPr/>
          <p:nvPr/>
        </p:nvCxnSpPr>
        <p:spPr>
          <a:xfrm flipH="1">
            <a:off x="6286565" y="5496222"/>
            <a:ext cx="1105580" cy="669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106392" y="6128951"/>
            <a:ext cx="272832" cy="256352"/>
          </a:xfrm>
          <a:prstGeom prst="rect">
            <a:avLst/>
          </a:prstGeom>
          <a:noFill/>
        </p:spPr>
        <p:txBody>
          <a:bodyPr wrap="none" rtlCol="0">
            <a:spAutoFit/>
          </a:bodyPr>
          <a:lstStyle/>
          <a:p>
            <a:pPr>
              <a:lnSpc>
                <a:spcPct val="80000"/>
              </a:lnSpc>
            </a:pPr>
            <a:r>
              <a:rPr lang="en-US" sz="1300" dirty="0"/>
              <a:t>b</a:t>
            </a:r>
          </a:p>
        </p:txBody>
      </p:sp>
      <p:pic>
        <p:nvPicPr>
          <p:cNvPr id="2" name="Εικόνα 1">
            <a:extLst>
              <a:ext uri="{FF2B5EF4-FFF2-40B4-BE49-F238E27FC236}">
                <a16:creationId xmlns:a16="http://schemas.microsoft.com/office/drawing/2014/main" id="{58FBBF4F-B149-D4EE-BE06-D8BA6E82E5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15942455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7859216" cy="1143000"/>
          </a:xfrm>
        </p:spPr>
        <p:txBody>
          <a:bodyPr>
            <a:normAutofit/>
          </a:bodyPr>
          <a:lstStyle/>
          <a:p>
            <a:r>
              <a:rPr lang="en-US" sz="4000" dirty="0"/>
              <a:t>Multiple Linear Regression in </a:t>
            </a:r>
            <a:r>
              <a:rPr lang="en-GB" sz="4000" dirty="0"/>
              <a:t>SPSS</a:t>
            </a:r>
          </a:p>
        </p:txBody>
      </p:sp>
      <p:sp>
        <p:nvSpPr>
          <p:cNvPr id="16387" name="Rectangle 3"/>
          <p:cNvSpPr>
            <a:spLocks noGrp="1" noChangeArrowheads="1"/>
          </p:cNvSpPr>
          <p:nvPr>
            <p:ph type="body" idx="1"/>
          </p:nvPr>
        </p:nvSpPr>
        <p:spPr>
          <a:xfrm>
            <a:off x="1919536" y="1844824"/>
            <a:ext cx="8136904" cy="4392488"/>
          </a:xfrm>
        </p:spPr>
        <p:txBody>
          <a:bodyPr>
            <a:normAutofit/>
          </a:bodyPr>
          <a:lstStyle/>
          <a:p>
            <a:pPr marL="274320" lvl="1">
              <a:spcBef>
                <a:spcPts val="600"/>
              </a:spcBef>
              <a:buSzPct val="70000"/>
              <a:buFont typeface="Wingdings"/>
              <a:buChar char=""/>
            </a:pPr>
            <a:r>
              <a:rPr lang="en-US" sz="2200" dirty="0">
                <a:sym typeface="Wingdings" pitchFamily="2" charset="2"/>
              </a:rPr>
              <a:t>Predicting the level of happiness (Y) based on emotional intelligence scale and emotional expression scale (emotion recognition, emotion use, emotion control, emotion understanding, positive &amp; negative expression</a:t>
            </a:r>
            <a:r>
              <a:rPr lang="el-GR" sz="2200" dirty="0">
                <a:sym typeface="Wingdings" pitchFamily="2" charset="2"/>
              </a:rPr>
              <a:t>: Χ</a:t>
            </a:r>
            <a:r>
              <a:rPr lang="el-GR" sz="2200" baseline="-25000" dirty="0">
                <a:sym typeface="Wingdings" pitchFamily="2" charset="2"/>
              </a:rPr>
              <a:t>1</a:t>
            </a:r>
            <a:r>
              <a:rPr lang="el-GR" sz="2200" dirty="0">
                <a:sym typeface="Wingdings" pitchFamily="2" charset="2"/>
              </a:rPr>
              <a:t>-Χ</a:t>
            </a:r>
            <a:r>
              <a:rPr lang="el-GR" sz="2200" baseline="-25000" dirty="0">
                <a:sym typeface="Wingdings" pitchFamily="2" charset="2"/>
              </a:rPr>
              <a:t>6</a:t>
            </a:r>
            <a:r>
              <a:rPr lang="el-GR" sz="2200" dirty="0">
                <a:sym typeface="Wingdings" pitchFamily="2" charset="2"/>
              </a:rPr>
              <a:t>)</a:t>
            </a:r>
          </a:p>
          <a:p>
            <a:pPr marL="274320" lvl="1">
              <a:spcBef>
                <a:spcPts val="600"/>
              </a:spcBef>
              <a:buSzPct val="70000"/>
              <a:buFont typeface="Wingdings"/>
              <a:buChar char=""/>
            </a:pPr>
            <a:endParaRPr lang="en-US" sz="2200" dirty="0">
              <a:solidFill>
                <a:schemeClr val="accent3"/>
              </a:solidFill>
            </a:endParaRPr>
          </a:p>
          <a:p>
            <a:pPr marL="274320" lvl="1">
              <a:spcBef>
                <a:spcPts val="600"/>
              </a:spcBef>
              <a:buSzPct val="70000"/>
              <a:buFont typeface="Wingdings"/>
              <a:buChar char=""/>
            </a:pPr>
            <a:r>
              <a:rPr lang="en-US" sz="2200" dirty="0">
                <a:solidFill>
                  <a:schemeClr val="accent3"/>
                </a:solidFill>
              </a:rPr>
              <a:t>Analyze </a:t>
            </a:r>
            <a:r>
              <a:rPr lang="en-US" sz="2200" dirty="0">
                <a:solidFill>
                  <a:schemeClr val="accent3"/>
                </a:solidFill>
                <a:sym typeface="Wingdings" panose="05000000000000000000" pitchFamily="2" charset="2"/>
              </a:rPr>
              <a:t> Regression  Linear</a:t>
            </a:r>
            <a:endParaRPr lang="el-GR" sz="2200" dirty="0">
              <a:solidFill>
                <a:schemeClr val="accent3"/>
              </a:solidFill>
              <a:sym typeface="Wingdings" panose="05000000000000000000" pitchFamily="2" charset="2"/>
            </a:endParaRPr>
          </a:p>
          <a:p>
            <a:pPr marL="548640" lvl="2">
              <a:spcBef>
                <a:spcPts val="600"/>
              </a:spcBef>
              <a:buSzPct val="70000"/>
            </a:pPr>
            <a:r>
              <a:rPr lang="en-US" sz="1900" dirty="0">
                <a:solidFill>
                  <a:schemeClr val="accent3"/>
                </a:solidFill>
                <a:sym typeface="Wingdings" panose="05000000000000000000" pitchFamily="2" charset="2"/>
              </a:rPr>
              <a:t>Method: ?</a:t>
            </a:r>
            <a:endParaRPr lang="el-GR" sz="1900" dirty="0">
              <a:solidFill>
                <a:schemeClr val="accent3"/>
              </a:solidFill>
              <a:sym typeface="Wingdings" panose="05000000000000000000" pitchFamily="2" charset="2"/>
            </a:endParaRPr>
          </a:p>
          <a:p>
            <a:pPr marL="548640" lvl="2">
              <a:spcBef>
                <a:spcPts val="600"/>
              </a:spcBef>
              <a:buSzPct val="70000"/>
            </a:pPr>
            <a:r>
              <a:rPr lang="en-US" sz="1900" dirty="0">
                <a:solidFill>
                  <a:schemeClr val="accent3"/>
                </a:solidFill>
                <a:sym typeface="Wingdings" panose="05000000000000000000" pitchFamily="2" charset="2"/>
              </a:rPr>
              <a:t>CAUTION</a:t>
            </a:r>
            <a:r>
              <a:rPr lang="el-GR" sz="1900" dirty="0">
                <a:solidFill>
                  <a:schemeClr val="accent3"/>
                </a:solidFill>
                <a:sym typeface="Wingdings" panose="05000000000000000000" pitchFamily="2" charset="2"/>
              </a:rPr>
              <a:t>!</a:t>
            </a:r>
            <a:r>
              <a:rPr lang="en-US" sz="1900" dirty="0">
                <a:solidFill>
                  <a:schemeClr val="accent3"/>
                </a:solidFill>
                <a:sym typeface="Wingdings" panose="05000000000000000000" pitchFamily="2" charset="2"/>
              </a:rPr>
              <a:t> (in some input methods the order of input is meaningful</a:t>
            </a:r>
            <a:r>
              <a:rPr lang="el-GR" sz="1900" dirty="0">
                <a:solidFill>
                  <a:schemeClr val="accent3"/>
                </a:solidFill>
                <a:sym typeface="Wingdings" panose="05000000000000000000" pitchFamily="2" charset="2"/>
              </a:rPr>
              <a:t>)</a:t>
            </a:r>
          </a:p>
          <a:p>
            <a:pPr marL="548640" lvl="2">
              <a:spcBef>
                <a:spcPts val="600"/>
              </a:spcBef>
              <a:buSzPct val="70000"/>
            </a:pPr>
            <a:r>
              <a:rPr lang="en-US" sz="1900" dirty="0">
                <a:solidFill>
                  <a:schemeClr val="accent3"/>
                </a:solidFill>
                <a:sym typeface="Wingdings" panose="05000000000000000000" pitchFamily="2" charset="2"/>
              </a:rPr>
              <a:t>Statistics, Plots </a:t>
            </a:r>
            <a:r>
              <a:rPr lang="el-GR" sz="1900" dirty="0">
                <a:solidFill>
                  <a:schemeClr val="accent3"/>
                </a:solidFill>
                <a:sym typeface="Wingdings" panose="05000000000000000000" pitchFamily="2" charset="2"/>
              </a:rPr>
              <a:t>(</a:t>
            </a:r>
            <a:r>
              <a:rPr lang="en-US" sz="1900" cap="all" dirty="0" err="1">
                <a:solidFill>
                  <a:schemeClr val="accent3"/>
                </a:solidFill>
                <a:sym typeface="Wingdings" panose="05000000000000000000" pitchFamily="2" charset="2"/>
              </a:rPr>
              <a:t>zresid</a:t>
            </a:r>
            <a:r>
              <a:rPr lang="en-US" sz="1900" dirty="0">
                <a:solidFill>
                  <a:schemeClr val="accent3"/>
                </a:solidFill>
                <a:sym typeface="Wingdings" panose="05000000000000000000" pitchFamily="2" charset="2"/>
              </a:rPr>
              <a:t> * </a:t>
            </a:r>
            <a:r>
              <a:rPr lang="en-US" sz="1900" cap="all" dirty="0" err="1">
                <a:solidFill>
                  <a:schemeClr val="accent3"/>
                </a:solidFill>
                <a:sym typeface="Wingdings" panose="05000000000000000000" pitchFamily="2" charset="2"/>
              </a:rPr>
              <a:t>zpred</a:t>
            </a:r>
            <a:r>
              <a:rPr lang="en-US" sz="1900" dirty="0">
                <a:solidFill>
                  <a:schemeClr val="accent3"/>
                </a:solidFill>
                <a:sym typeface="Wingdings" panose="05000000000000000000" pitchFamily="2" charset="2"/>
              </a:rPr>
              <a:t>) and other options</a:t>
            </a:r>
            <a:endParaRPr lang="en-GB" sz="1900" dirty="0">
              <a:solidFill>
                <a:schemeClr val="accent3"/>
              </a:solidFill>
            </a:endParaRPr>
          </a:p>
        </p:txBody>
      </p:sp>
      <p:pic>
        <p:nvPicPr>
          <p:cNvPr id="2" name="Εικόνα 1">
            <a:extLst>
              <a:ext uri="{FF2B5EF4-FFF2-40B4-BE49-F238E27FC236}">
                <a16:creationId xmlns:a16="http://schemas.microsoft.com/office/drawing/2014/main" id="{F7D2277F-5959-D88E-B16D-E5C684D56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5437302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3048" y="3861049"/>
            <a:ext cx="4391025" cy="276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426" y="2101807"/>
            <a:ext cx="4649316" cy="180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Rectangle 2"/>
          <p:cNvSpPr>
            <a:spLocks noGrp="1" noChangeArrowheads="1"/>
          </p:cNvSpPr>
          <p:nvPr>
            <p:ph type="title"/>
          </p:nvPr>
        </p:nvSpPr>
        <p:spPr>
          <a:xfrm>
            <a:off x="1981200" y="274638"/>
            <a:ext cx="7859216" cy="1143000"/>
          </a:xfrm>
        </p:spPr>
        <p:txBody>
          <a:bodyPr>
            <a:normAutofit/>
          </a:bodyPr>
          <a:lstStyle/>
          <a:p>
            <a:r>
              <a:rPr lang="en-US" sz="4000" dirty="0"/>
              <a:t>Multiple Linear Regression in</a:t>
            </a:r>
            <a:r>
              <a:rPr lang="en-GB" sz="4000" dirty="0"/>
              <a:t> SPSS</a:t>
            </a:r>
          </a:p>
        </p:txBody>
      </p:sp>
      <p:sp>
        <p:nvSpPr>
          <p:cNvPr id="16387" name="Rectangle 3"/>
          <p:cNvSpPr>
            <a:spLocks noGrp="1" noChangeArrowheads="1"/>
          </p:cNvSpPr>
          <p:nvPr>
            <p:ph type="body" idx="1"/>
          </p:nvPr>
        </p:nvSpPr>
        <p:spPr>
          <a:xfrm>
            <a:off x="1919536" y="1556792"/>
            <a:ext cx="8136904" cy="432048"/>
          </a:xfrm>
        </p:spPr>
        <p:txBody>
          <a:bodyPr>
            <a:normAutofit/>
          </a:bodyPr>
          <a:lstStyle/>
          <a:p>
            <a:pPr marL="274320" lvl="1">
              <a:spcBef>
                <a:spcPts val="600"/>
              </a:spcBef>
              <a:buSzPct val="70000"/>
              <a:buFont typeface="Wingdings"/>
              <a:buChar char=""/>
            </a:pPr>
            <a:r>
              <a:rPr lang="en-US" sz="2200" dirty="0">
                <a:solidFill>
                  <a:schemeClr val="accent3"/>
                </a:solidFill>
              </a:rPr>
              <a:t>Analyze </a:t>
            </a:r>
            <a:r>
              <a:rPr lang="en-US" sz="2200" dirty="0">
                <a:solidFill>
                  <a:schemeClr val="accent3"/>
                </a:solidFill>
                <a:sym typeface="Wingdings" panose="05000000000000000000" pitchFamily="2" charset="2"/>
              </a:rPr>
              <a:t> Regression  Linear</a:t>
            </a:r>
            <a:endParaRPr lang="el-GR" sz="2200" dirty="0">
              <a:solidFill>
                <a:schemeClr val="accent3"/>
              </a:solidFill>
              <a:sym typeface="Wingdings" panose="05000000000000000000" pitchFamily="2" charset="2"/>
            </a:endParaRPr>
          </a:p>
        </p:txBody>
      </p:sp>
      <p:cxnSp>
        <p:nvCxnSpPr>
          <p:cNvPr id="3" name="Straight Arrow Connector 2"/>
          <p:cNvCxnSpPr/>
          <p:nvPr/>
        </p:nvCxnSpPr>
        <p:spPr>
          <a:xfrm>
            <a:off x="4943872" y="5661248"/>
            <a:ext cx="21518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167746" y="5381114"/>
            <a:ext cx="2384639" cy="740399"/>
          </a:xfrm>
          <a:prstGeom prst="rect">
            <a:avLst/>
          </a:prstGeom>
          <a:noFill/>
        </p:spPr>
        <p:txBody>
          <a:bodyPr wrap="none" rtlCol="0">
            <a:normAutofit/>
          </a:bodyPr>
          <a:lstStyle/>
          <a:p>
            <a:pPr>
              <a:lnSpc>
                <a:spcPct val="90000"/>
              </a:lnSpc>
              <a:spcBef>
                <a:spcPts val="600"/>
              </a:spcBef>
              <a:spcAft>
                <a:spcPts val="600"/>
              </a:spcAft>
            </a:pPr>
            <a:r>
              <a:rPr lang="en-US" sz="1600" dirty="0"/>
              <a:t>Comparison with </a:t>
            </a:r>
            <a:br>
              <a:rPr lang="en-US" sz="1600" dirty="0"/>
            </a:br>
            <a:r>
              <a:rPr lang="en-US" sz="1600" dirty="0"/>
              <a:t>standardized values</a:t>
            </a:r>
            <a:r>
              <a:rPr lang="el-GR" sz="1600" dirty="0"/>
              <a:t> (β)</a:t>
            </a:r>
            <a:endParaRPr lang="en-US" sz="1600" dirty="0"/>
          </a:p>
        </p:txBody>
      </p:sp>
      <p:sp>
        <p:nvSpPr>
          <p:cNvPr id="8" name="Oval 7"/>
          <p:cNvSpPr/>
          <p:nvPr/>
        </p:nvSpPr>
        <p:spPr>
          <a:xfrm>
            <a:off x="4333299" y="2579287"/>
            <a:ext cx="373591" cy="5472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83832" y="5583830"/>
            <a:ext cx="360040" cy="640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736372" y="2204864"/>
            <a:ext cx="2960029" cy="1152128"/>
          </a:xfrm>
          <a:prstGeom prst="rect">
            <a:avLst/>
          </a:prstGeom>
          <a:noFill/>
        </p:spPr>
        <p:txBody>
          <a:bodyPr wrap="none" rtlCol="0">
            <a:normAutofit lnSpcReduction="10000"/>
          </a:bodyPr>
          <a:lstStyle/>
          <a:p>
            <a:pPr>
              <a:lnSpc>
                <a:spcPct val="90000"/>
              </a:lnSpc>
              <a:spcBef>
                <a:spcPts val="600"/>
              </a:spcBef>
              <a:spcAft>
                <a:spcPts val="600"/>
              </a:spcAft>
            </a:pPr>
            <a:r>
              <a:rPr lang="en-US" sz="1500" dirty="0"/>
              <a:t>Predictive success of the model</a:t>
            </a:r>
          </a:p>
          <a:p>
            <a:pPr>
              <a:lnSpc>
                <a:spcPct val="90000"/>
              </a:lnSpc>
              <a:spcBef>
                <a:spcPts val="600"/>
              </a:spcBef>
              <a:spcAft>
                <a:spcPts val="600"/>
              </a:spcAft>
            </a:pPr>
            <a:r>
              <a:rPr lang="en-US" sz="1500" dirty="0"/>
              <a:t>Percentage of model improvement</a:t>
            </a:r>
            <a:r>
              <a:rPr lang="el-GR" sz="1500" dirty="0"/>
              <a:t> </a:t>
            </a:r>
            <a:br>
              <a:rPr lang="el-GR" sz="1500" dirty="0"/>
            </a:br>
            <a:r>
              <a:rPr lang="el-GR" sz="1500" dirty="0"/>
              <a:t>(</a:t>
            </a:r>
            <a:r>
              <a:rPr lang="en-US" sz="1500" dirty="0"/>
              <a:t>compares to previous</a:t>
            </a:r>
            <a:r>
              <a:rPr lang="el-GR" sz="1500" dirty="0"/>
              <a:t>)</a:t>
            </a:r>
          </a:p>
          <a:p>
            <a:pPr>
              <a:lnSpc>
                <a:spcPct val="90000"/>
              </a:lnSpc>
              <a:spcBef>
                <a:spcPts val="600"/>
              </a:spcBef>
              <a:spcAft>
                <a:spcPts val="600"/>
              </a:spcAft>
            </a:pPr>
            <a:r>
              <a:rPr lang="en-US" sz="1500" dirty="0"/>
              <a:t>Significance of improvement</a:t>
            </a:r>
          </a:p>
        </p:txBody>
      </p:sp>
      <p:cxnSp>
        <p:nvCxnSpPr>
          <p:cNvPr id="23" name="Straight Arrow Connector 22"/>
          <p:cNvCxnSpPr>
            <a:endCxn id="24" idx="3"/>
          </p:cNvCxnSpPr>
          <p:nvPr/>
        </p:nvCxnSpPr>
        <p:spPr>
          <a:xfrm flipH="1" flipV="1">
            <a:off x="2058723" y="5573246"/>
            <a:ext cx="724910" cy="10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3907" y="5445070"/>
            <a:ext cx="264816" cy="256352"/>
          </a:xfrm>
          <a:prstGeom prst="rect">
            <a:avLst/>
          </a:prstGeom>
          <a:noFill/>
        </p:spPr>
        <p:txBody>
          <a:bodyPr wrap="none" rtlCol="0">
            <a:spAutoFit/>
          </a:bodyPr>
          <a:lstStyle/>
          <a:p>
            <a:pPr>
              <a:lnSpc>
                <a:spcPct val="80000"/>
              </a:lnSpc>
            </a:pPr>
            <a:r>
              <a:rPr lang="en-US" sz="1300" dirty="0"/>
              <a:t>a</a:t>
            </a:r>
          </a:p>
        </p:txBody>
      </p:sp>
      <p:cxnSp>
        <p:nvCxnSpPr>
          <p:cNvPr id="28" name="Straight Arrow Connector 27"/>
          <p:cNvCxnSpPr>
            <a:endCxn id="39" idx="3"/>
          </p:cNvCxnSpPr>
          <p:nvPr/>
        </p:nvCxnSpPr>
        <p:spPr>
          <a:xfrm flipH="1">
            <a:off x="2212611" y="5869136"/>
            <a:ext cx="485462" cy="128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793907" y="5869136"/>
            <a:ext cx="418704" cy="256352"/>
          </a:xfrm>
          <a:prstGeom prst="rect">
            <a:avLst/>
          </a:prstGeom>
          <a:noFill/>
        </p:spPr>
        <p:txBody>
          <a:bodyPr wrap="none" rtlCol="0">
            <a:spAutoFit/>
          </a:bodyPr>
          <a:lstStyle/>
          <a:p>
            <a:pPr>
              <a:lnSpc>
                <a:spcPct val="80000"/>
              </a:lnSpc>
            </a:pPr>
            <a:r>
              <a:rPr lang="en-US" sz="1300" dirty="0"/>
              <a:t>b</a:t>
            </a:r>
            <a:r>
              <a:rPr lang="el-GR" sz="1300" baseline="-25000" dirty="0"/>
              <a:t>1</a:t>
            </a:r>
            <a:r>
              <a:rPr lang="en-US" sz="1300" baseline="-25000" dirty="0"/>
              <a:t>-4</a:t>
            </a:r>
          </a:p>
        </p:txBody>
      </p:sp>
      <p:sp>
        <p:nvSpPr>
          <p:cNvPr id="22" name="Oval 21"/>
          <p:cNvSpPr/>
          <p:nvPr/>
        </p:nvSpPr>
        <p:spPr>
          <a:xfrm>
            <a:off x="6096001" y="2492897"/>
            <a:ext cx="373591" cy="6336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698074" y="2579286"/>
            <a:ext cx="373591" cy="5616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447928" y="5589240"/>
            <a:ext cx="288032" cy="5688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FFAB61F2-CB34-B74B-0678-F4104FCAC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18313617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5013" y="2421701"/>
            <a:ext cx="3852607" cy="3525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Rectangle 2"/>
          <p:cNvSpPr>
            <a:spLocks noGrp="1" noChangeArrowheads="1"/>
          </p:cNvSpPr>
          <p:nvPr>
            <p:ph type="title"/>
          </p:nvPr>
        </p:nvSpPr>
        <p:spPr>
          <a:xfrm>
            <a:off x="1981200" y="274638"/>
            <a:ext cx="7859216" cy="1143000"/>
          </a:xfrm>
        </p:spPr>
        <p:txBody>
          <a:bodyPr>
            <a:normAutofit fontScale="90000"/>
          </a:bodyPr>
          <a:lstStyle/>
          <a:p>
            <a:r>
              <a:rPr lang="en-US" sz="4000" dirty="0"/>
              <a:t>Hierarchical Multiple Linear Regression in</a:t>
            </a:r>
            <a:r>
              <a:rPr lang="en-GB" sz="4000" dirty="0"/>
              <a:t> SPSS</a:t>
            </a:r>
          </a:p>
        </p:txBody>
      </p:sp>
      <p:sp>
        <p:nvSpPr>
          <p:cNvPr id="16387" name="Rectangle 3"/>
          <p:cNvSpPr>
            <a:spLocks noGrp="1" noChangeArrowheads="1"/>
          </p:cNvSpPr>
          <p:nvPr>
            <p:ph type="body" idx="1"/>
          </p:nvPr>
        </p:nvSpPr>
        <p:spPr>
          <a:xfrm>
            <a:off x="1919536" y="1556792"/>
            <a:ext cx="8136904" cy="1224136"/>
          </a:xfrm>
        </p:spPr>
        <p:txBody>
          <a:bodyPr>
            <a:normAutofit fontScale="92500" lnSpcReduction="20000"/>
          </a:bodyPr>
          <a:lstStyle/>
          <a:p>
            <a:pPr marL="274320" lvl="1">
              <a:spcBef>
                <a:spcPts val="600"/>
              </a:spcBef>
              <a:buSzPct val="70000"/>
              <a:buFont typeface="Wingdings"/>
              <a:buChar char=""/>
            </a:pPr>
            <a:r>
              <a:rPr lang="en-US" sz="2200" dirty="0"/>
              <a:t>Researcher decides on the order in which the independent variables will be </a:t>
            </a:r>
            <a:r>
              <a:rPr lang="en-US" sz="2200" dirty="0" err="1"/>
              <a:t>imput</a:t>
            </a:r>
            <a:r>
              <a:rPr lang="en-US" sz="2200" dirty="0"/>
              <a:t> (based on theoretical/empirical criteria).</a:t>
            </a:r>
          </a:p>
          <a:p>
            <a:pPr marL="274320" lvl="1">
              <a:spcBef>
                <a:spcPts val="600"/>
              </a:spcBef>
              <a:buSzPct val="70000"/>
              <a:buFont typeface="Wingdings"/>
              <a:buChar char=""/>
            </a:pPr>
            <a:r>
              <a:rPr lang="en-US" sz="2200" dirty="0">
                <a:solidFill>
                  <a:schemeClr val="accent3"/>
                </a:solidFill>
              </a:rPr>
              <a:t>Analyze </a:t>
            </a:r>
            <a:r>
              <a:rPr lang="en-US" sz="2200" dirty="0">
                <a:solidFill>
                  <a:schemeClr val="accent3"/>
                </a:solidFill>
                <a:sym typeface="Wingdings" panose="05000000000000000000" pitchFamily="2" charset="2"/>
              </a:rPr>
              <a:t> Regression  Linear</a:t>
            </a:r>
            <a:endParaRPr lang="el-GR" sz="2200" dirty="0">
              <a:solidFill>
                <a:schemeClr val="accent3"/>
              </a:solidFill>
              <a:sym typeface="Wingdings" panose="05000000000000000000" pitchFamily="2" charset="2"/>
            </a:endParaRPr>
          </a:p>
          <a:p>
            <a:pPr marL="274320" lvl="1">
              <a:spcBef>
                <a:spcPts val="600"/>
              </a:spcBef>
              <a:buSzPct val="70000"/>
              <a:buFont typeface="Wingdings"/>
              <a:buChar char=""/>
            </a:pPr>
            <a:r>
              <a:rPr lang="en-US" sz="2200" dirty="0">
                <a:solidFill>
                  <a:schemeClr val="accent3"/>
                </a:solidFill>
                <a:sym typeface="Wingdings" panose="05000000000000000000" pitchFamily="2" charset="2"/>
              </a:rPr>
              <a:t>Block…</a:t>
            </a:r>
            <a:endParaRPr lang="el-GR" sz="2200" dirty="0">
              <a:solidFill>
                <a:schemeClr val="accent3"/>
              </a:solidFill>
              <a:sym typeface="Wingdings" panose="05000000000000000000" pitchFamily="2" charset="2"/>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7381">
            <a:off x="5807969" y="2707401"/>
            <a:ext cx="4427537"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7988" y="3603520"/>
            <a:ext cx="4529137" cy="246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Εικόνα 1">
            <a:extLst>
              <a:ext uri="{FF2B5EF4-FFF2-40B4-BE49-F238E27FC236}">
                <a16:creationId xmlns:a16="http://schemas.microsoft.com/office/drawing/2014/main" id="{E0F5BA26-5BBE-7382-328A-05F25F6906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1387664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a:lstStyle/>
          <a:p>
            <a:r>
              <a:rPr lang="en-US" dirty="0"/>
              <a:t>Mixed Models</a:t>
            </a:r>
            <a:endParaRPr lang="en-GB"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3" name="Εικόνα 2">
            <a:extLst>
              <a:ext uri="{FF2B5EF4-FFF2-40B4-BE49-F238E27FC236}">
                <a16:creationId xmlns:a16="http://schemas.microsoft.com/office/drawing/2014/main" id="{6DE2708A-342B-B8FA-5A65-F5388DEFFE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5219617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Models Advantages</a:t>
            </a:r>
          </a:p>
        </p:txBody>
      </p:sp>
      <p:sp>
        <p:nvSpPr>
          <p:cNvPr id="3" name="Content Placeholder 2"/>
          <p:cNvSpPr>
            <a:spLocks noGrp="1"/>
          </p:cNvSpPr>
          <p:nvPr>
            <p:ph sz="quarter" idx="1"/>
          </p:nvPr>
        </p:nvSpPr>
        <p:spPr/>
        <p:txBody>
          <a:bodyPr>
            <a:normAutofit/>
          </a:bodyPr>
          <a:lstStyle/>
          <a:p>
            <a:r>
              <a:rPr lang="en-US" dirty="0"/>
              <a:t>In simple linear regression models</a:t>
            </a:r>
            <a:r>
              <a:rPr lang="el-GR" dirty="0"/>
              <a:t>: Υ = </a:t>
            </a:r>
            <a:r>
              <a:rPr lang="en-US" dirty="0"/>
              <a:t>a + </a:t>
            </a:r>
            <a:r>
              <a:rPr lang="en-US" dirty="0" err="1"/>
              <a:t>bX</a:t>
            </a:r>
            <a:r>
              <a:rPr lang="en-US" dirty="0"/>
              <a:t> + error</a:t>
            </a:r>
            <a:endParaRPr lang="el-GR" dirty="0"/>
          </a:p>
          <a:p>
            <a:r>
              <a:rPr lang="en-US" dirty="0"/>
              <a:t>The percentage of the variance that is unrelated to the independent variable(s) is accounted for by the error.</a:t>
            </a:r>
          </a:p>
          <a:p>
            <a:pPr marL="0" indent="0">
              <a:buNone/>
            </a:pPr>
            <a:endParaRPr lang="el-GR" dirty="0"/>
          </a:p>
          <a:p>
            <a:r>
              <a:rPr lang="en-US" dirty="0"/>
              <a:t>In mixed models, one or more significant variables unrelated to experimental manipulation (e.g., stimulus type - such as word/image, grammatical structure, condition, etc.) explain part of the remaining variance. </a:t>
            </a:r>
          </a:p>
          <a:p>
            <a:pPr lvl="1"/>
            <a:r>
              <a:rPr lang="en-US" dirty="0"/>
              <a:t>Essentially, our model better accounts for the data, minimizing the residual variance due to error.</a:t>
            </a:r>
          </a:p>
        </p:txBody>
      </p:sp>
      <p:pic>
        <p:nvPicPr>
          <p:cNvPr id="4" name="Εικόνα 3">
            <a:extLst>
              <a:ext uri="{FF2B5EF4-FFF2-40B4-BE49-F238E27FC236}">
                <a16:creationId xmlns:a16="http://schemas.microsoft.com/office/drawing/2014/main" id="{C0D49D5C-939F-B79C-46D5-8336047C4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78453019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Models Advantages </a:t>
            </a:r>
            <a:r>
              <a:rPr lang="el-GR" dirty="0"/>
              <a:t>ΙΙ </a:t>
            </a:r>
            <a:endParaRPr lang="en-US" dirty="0"/>
          </a:p>
        </p:txBody>
      </p:sp>
      <p:sp>
        <p:nvSpPr>
          <p:cNvPr id="3" name="Content Placeholder 2"/>
          <p:cNvSpPr>
            <a:spLocks noGrp="1"/>
          </p:cNvSpPr>
          <p:nvPr>
            <p:ph sz="quarter" idx="1"/>
          </p:nvPr>
        </p:nvSpPr>
        <p:spPr>
          <a:xfrm>
            <a:off x="1981200" y="1772816"/>
            <a:ext cx="7467600" cy="4701136"/>
          </a:xfrm>
        </p:spPr>
        <p:txBody>
          <a:bodyPr>
            <a:normAutofit lnSpcReduction="10000"/>
          </a:bodyPr>
          <a:lstStyle/>
          <a:p>
            <a:r>
              <a:rPr lang="en-US" dirty="0"/>
              <a:t>The mixed model</a:t>
            </a:r>
            <a:r>
              <a:rPr lang="el-GR" dirty="0"/>
              <a:t>:</a:t>
            </a:r>
          </a:p>
          <a:p>
            <a:pPr lvl="1"/>
            <a:endParaRPr lang="el-GR" dirty="0"/>
          </a:p>
          <a:p>
            <a:pPr lvl="1"/>
            <a:r>
              <a:rPr lang="en-US" dirty="0"/>
              <a:t>It can handle cases of correlated variables or violations of measurement independence (e.g., similarities in students' mathematical abilities within a class, multiple measurements from each participant - such as performance in a video game).</a:t>
            </a:r>
            <a:endParaRPr lang="el-GR" dirty="0"/>
          </a:p>
          <a:p>
            <a:pPr lvl="1"/>
            <a:endParaRPr lang="el-GR" dirty="0"/>
          </a:p>
          <a:p>
            <a:pPr lvl="1"/>
            <a:r>
              <a:rPr lang="en-US" dirty="0"/>
              <a:t>It can handle heterogeneous variances.</a:t>
            </a:r>
          </a:p>
          <a:p>
            <a:pPr marL="365760" lvl="1" indent="0">
              <a:buNone/>
            </a:pPr>
            <a:r>
              <a:rPr lang="en-US" dirty="0"/>
              <a:t>	- ML</a:t>
            </a:r>
            <a:r>
              <a:rPr lang="el-GR" dirty="0"/>
              <a:t> /</a:t>
            </a:r>
            <a:r>
              <a:rPr lang="en-US" dirty="0"/>
              <a:t> REML  (maximum likelihood) </a:t>
            </a:r>
            <a:r>
              <a:rPr lang="en-US" dirty="0" err="1"/>
              <a:t>vs</a:t>
            </a:r>
            <a:r>
              <a:rPr lang="en-US" dirty="0"/>
              <a:t> ANOVA</a:t>
            </a:r>
            <a:endParaRPr lang="el-GR" dirty="0"/>
          </a:p>
          <a:p>
            <a:pPr lvl="1"/>
            <a:endParaRPr lang="el-GR" dirty="0"/>
          </a:p>
          <a:p>
            <a:pPr lvl="1"/>
            <a:r>
              <a:rPr lang="en-US" dirty="0"/>
              <a:t>It can handle hierarchical data (e.g., groups of students selected from a cohort of selected schools).</a:t>
            </a:r>
          </a:p>
        </p:txBody>
      </p:sp>
      <p:pic>
        <p:nvPicPr>
          <p:cNvPr id="4" name="Εικόνα 3">
            <a:extLst>
              <a:ext uri="{FF2B5EF4-FFF2-40B4-BE49-F238E27FC236}">
                <a16:creationId xmlns:a16="http://schemas.microsoft.com/office/drawing/2014/main" id="{5E99B313-1756-7CB9-8674-A642BC415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3567799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Criterion Variables in Mixed Models</a:t>
            </a:r>
          </a:p>
        </p:txBody>
      </p:sp>
      <p:sp>
        <p:nvSpPr>
          <p:cNvPr id="3" name="Content Placeholder 2"/>
          <p:cNvSpPr>
            <a:spLocks noGrp="1"/>
          </p:cNvSpPr>
          <p:nvPr>
            <p:ph sz="quarter" idx="1"/>
          </p:nvPr>
        </p:nvSpPr>
        <p:spPr/>
        <p:txBody>
          <a:bodyPr>
            <a:normAutofit lnSpcReduction="10000"/>
          </a:bodyPr>
          <a:lstStyle/>
          <a:p>
            <a:endParaRPr lang="el-GR" dirty="0"/>
          </a:p>
          <a:p>
            <a:r>
              <a:rPr lang="en-US" dirty="0"/>
              <a:t>Fixed effects</a:t>
            </a:r>
            <a:endParaRPr lang="el-GR" dirty="0"/>
          </a:p>
          <a:p>
            <a:pPr lvl="1"/>
            <a:r>
              <a:rPr lang="en-US" dirty="0"/>
              <a:t>IVs such as age</a:t>
            </a:r>
            <a:r>
              <a:rPr lang="el-GR" dirty="0"/>
              <a:t>, </a:t>
            </a:r>
            <a:r>
              <a:rPr lang="en-US" dirty="0"/>
              <a:t>gender</a:t>
            </a:r>
            <a:r>
              <a:rPr lang="el-GR" dirty="0"/>
              <a:t>, </a:t>
            </a:r>
            <a:r>
              <a:rPr lang="en-US" dirty="0"/>
              <a:t>years of experience</a:t>
            </a:r>
            <a:r>
              <a:rPr lang="el-GR" dirty="0"/>
              <a:t> </a:t>
            </a:r>
            <a:r>
              <a:rPr lang="en-US" dirty="0" err="1"/>
              <a:t>etc</a:t>
            </a:r>
            <a:r>
              <a:rPr lang="el-GR" dirty="0"/>
              <a:t>.</a:t>
            </a:r>
          </a:p>
          <a:p>
            <a:endParaRPr lang="el-GR" dirty="0"/>
          </a:p>
          <a:p>
            <a:r>
              <a:rPr lang="en-US" dirty="0"/>
              <a:t>Random effects</a:t>
            </a:r>
            <a:endParaRPr lang="el-GR" dirty="0"/>
          </a:p>
          <a:p>
            <a:pPr lvl="1"/>
            <a:r>
              <a:rPr lang="en-US" dirty="0"/>
              <a:t>Variables related to the sample and our data (participants, word in a list, image in the set of experimental visual stimuli, school class, etc.).</a:t>
            </a:r>
            <a:endParaRPr lang="el-GR" dirty="0"/>
          </a:p>
          <a:p>
            <a:endParaRPr lang="en-US" dirty="0"/>
          </a:p>
          <a:p>
            <a:r>
              <a:rPr lang="en-US" u="sng" dirty="0"/>
              <a:t>Model</a:t>
            </a:r>
            <a:r>
              <a:rPr lang="el-GR" dirty="0"/>
              <a:t>:</a:t>
            </a:r>
          </a:p>
          <a:p>
            <a:pPr lvl="1"/>
            <a:r>
              <a:rPr lang="en-US" dirty="0"/>
              <a:t>DV</a:t>
            </a:r>
            <a:r>
              <a:rPr lang="el-GR" dirty="0"/>
              <a:t> = </a:t>
            </a:r>
            <a:r>
              <a:rPr lang="en-US" dirty="0"/>
              <a:t>IV</a:t>
            </a:r>
            <a:r>
              <a:rPr lang="el-GR" baseline="-25000" dirty="0"/>
              <a:t>1</a:t>
            </a:r>
            <a:r>
              <a:rPr lang="el-GR" dirty="0"/>
              <a:t> + </a:t>
            </a:r>
            <a:r>
              <a:rPr lang="en-US" dirty="0"/>
              <a:t>IV</a:t>
            </a:r>
            <a:r>
              <a:rPr lang="el-GR" baseline="-25000" dirty="0"/>
              <a:t>2</a:t>
            </a:r>
            <a:r>
              <a:rPr lang="el-GR" dirty="0"/>
              <a:t> + … + </a:t>
            </a:r>
            <a:r>
              <a:rPr lang="en-US" dirty="0"/>
              <a:t>IV</a:t>
            </a:r>
            <a:r>
              <a:rPr lang="el-GR" baseline="-25000" dirty="0"/>
              <a:t>ν</a:t>
            </a:r>
            <a:r>
              <a:rPr lang="el-GR" dirty="0"/>
              <a:t> + </a:t>
            </a:r>
            <a:r>
              <a:rPr lang="en-US" dirty="0"/>
              <a:t>RV</a:t>
            </a:r>
            <a:r>
              <a:rPr lang="el-GR" baseline="-25000" dirty="0"/>
              <a:t>1</a:t>
            </a:r>
            <a:r>
              <a:rPr lang="el-GR" dirty="0"/>
              <a:t> + … + </a:t>
            </a:r>
            <a:r>
              <a:rPr lang="en-US" dirty="0"/>
              <a:t>RV</a:t>
            </a:r>
            <a:r>
              <a:rPr lang="el-GR" baseline="-25000" dirty="0"/>
              <a:t>ν</a:t>
            </a:r>
            <a:r>
              <a:rPr lang="el-GR" dirty="0"/>
              <a:t> + </a:t>
            </a:r>
            <a:r>
              <a:rPr lang="en-US" dirty="0"/>
              <a:t>Err</a:t>
            </a:r>
          </a:p>
        </p:txBody>
      </p:sp>
      <p:pic>
        <p:nvPicPr>
          <p:cNvPr id="4" name="Εικόνα 3">
            <a:extLst>
              <a:ext uri="{FF2B5EF4-FFF2-40B4-BE49-F238E27FC236}">
                <a16:creationId xmlns:a16="http://schemas.microsoft.com/office/drawing/2014/main" id="{D3BF26EB-D9B0-BE62-9B05-1C9D913C2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5401473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sz="quarter" idx="1"/>
          </p:nvPr>
        </p:nvSpPr>
        <p:spPr/>
        <p:txBody>
          <a:bodyPr>
            <a:normAutofit fontScale="92500" lnSpcReduction="20000"/>
          </a:bodyPr>
          <a:lstStyle/>
          <a:p>
            <a:r>
              <a:rPr lang="en-US" dirty="0"/>
              <a:t>Winter </a:t>
            </a:r>
            <a:r>
              <a:rPr lang="el-GR" dirty="0"/>
              <a:t>&amp;</a:t>
            </a:r>
            <a:r>
              <a:rPr lang="en-US" dirty="0"/>
              <a:t> </a:t>
            </a:r>
            <a:r>
              <a:rPr lang="en-US" dirty="0" err="1"/>
              <a:t>Grawunder</a:t>
            </a:r>
            <a:r>
              <a:rPr lang="en-US" dirty="0"/>
              <a:t> (2012)</a:t>
            </a:r>
            <a:endParaRPr lang="el-GR" dirty="0"/>
          </a:p>
          <a:p>
            <a:r>
              <a:rPr lang="en-US" dirty="0"/>
              <a:t>Predicting voice pitch based on the appropriate politeness of the situation (polite vs. informal, e.g., asking a favor from a teacher or a friend).</a:t>
            </a:r>
            <a:endParaRPr lang="el-GR" dirty="0"/>
          </a:p>
          <a:p>
            <a:endParaRPr lang="el-GR" dirty="0"/>
          </a:p>
          <a:p>
            <a:r>
              <a:rPr lang="en-US" dirty="0"/>
              <a:t>DV</a:t>
            </a:r>
            <a:r>
              <a:rPr lang="el-GR" dirty="0"/>
              <a:t> = </a:t>
            </a:r>
            <a:r>
              <a:rPr lang="en-US" dirty="0"/>
              <a:t>voice pitch </a:t>
            </a:r>
            <a:r>
              <a:rPr lang="el-GR" dirty="0"/>
              <a:t>(</a:t>
            </a:r>
            <a:r>
              <a:rPr lang="en-US" dirty="0"/>
              <a:t>continuous measure</a:t>
            </a:r>
            <a:r>
              <a:rPr lang="el-GR" dirty="0"/>
              <a:t>)</a:t>
            </a:r>
          </a:p>
          <a:p>
            <a:r>
              <a:rPr lang="en-US" dirty="0"/>
              <a:t>IV</a:t>
            </a:r>
            <a:r>
              <a:rPr lang="en-US" baseline="-25000" dirty="0"/>
              <a:t>1</a:t>
            </a:r>
            <a:r>
              <a:rPr lang="el-GR" dirty="0"/>
              <a:t> = </a:t>
            </a:r>
            <a:r>
              <a:rPr lang="en-US" dirty="0"/>
              <a:t>appropriate politeness </a:t>
            </a:r>
            <a:r>
              <a:rPr lang="el-GR" dirty="0"/>
              <a:t>(2 </a:t>
            </a:r>
            <a:r>
              <a:rPr lang="en-US" dirty="0"/>
              <a:t>levels</a:t>
            </a:r>
            <a:r>
              <a:rPr lang="el-GR" dirty="0"/>
              <a:t>) </a:t>
            </a:r>
            <a:endParaRPr lang="en-US" dirty="0"/>
          </a:p>
          <a:p>
            <a:r>
              <a:rPr lang="en-US" dirty="0"/>
              <a:t>IV</a:t>
            </a:r>
            <a:r>
              <a:rPr lang="en-US" baseline="-25000" dirty="0"/>
              <a:t>2</a:t>
            </a:r>
            <a:r>
              <a:rPr lang="en-US" dirty="0"/>
              <a:t> = gender</a:t>
            </a:r>
            <a:r>
              <a:rPr lang="el-GR" dirty="0"/>
              <a:t> (</a:t>
            </a:r>
            <a:r>
              <a:rPr lang="en-US" dirty="0"/>
              <a:t>men</a:t>
            </a:r>
            <a:r>
              <a:rPr lang="el-GR" dirty="0"/>
              <a:t> &lt; </a:t>
            </a:r>
            <a:r>
              <a:rPr lang="en-US" dirty="0"/>
              <a:t>women</a:t>
            </a:r>
            <a:r>
              <a:rPr lang="el-GR" dirty="0"/>
              <a:t>)</a:t>
            </a:r>
          </a:p>
          <a:p>
            <a:r>
              <a:rPr lang="en-US" dirty="0"/>
              <a:t>RV</a:t>
            </a:r>
            <a:r>
              <a:rPr lang="el-GR" baseline="-25000" dirty="0"/>
              <a:t>1</a:t>
            </a:r>
            <a:r>
              <a:rPr lang="el-GR" dirty="0"/>
              <a:t> </a:t>
            </a:r>
            <a:r>
              <a:rPr lang="en-US" dirty="0"/>
              <a:t>= individual differences </a:t>
            </a:r>
            <a:r>
              <a:rPr lang="el-GR" dirty="0"/>
              <a:t>(</a:t>
            </a:r>
            <a:r>
              <a:rPr lang="en-US" dirty="0"/>
              <a:t>participant)</a:t>
            </a:r>
          </a:p>
          <a:p>
            <a:r>
              <a:rPr lang="en-US" dirty="0"/>
              <a:t>RV</a:t>
            </a:r>
            <a:r>
              <a:rPr lang="el-GR" baseline="-25000" dirty="0"/>
              <a:t>2</a:t>
            </a:r>
            <a:r>
              <a:rPr lang="el-GR" dirty="0"/>
              <a:t> = </a:t>
            </a:r>
            <a:r>
              <a:rPr lang="en-US" dirty="0"/>
              <a:t>differences between items</a:t>
            </a:r>
          </a:p>
          <a:p>
            <a:endParaRPr lang="en-US" dirty="0"/>
          </a:p>
          <a:p>
            <a:r>
              <a:rPr lang="en-US" dirty="0">
                <a:hlinkClick r:id="rId2"/>
              </a:rPr>
              <a:t>http://www.bodowinter.com/tutorial/bw_LME_tutorial2.pdf</a:t>
            </a:r>
            <a:endParaRPr lang="en-US" dirty="0"/>
          </a:p>
        </p:txBody>
      </p:sp>
      <p:pic>
        <p:nvPicPr>
          <p:cNvPr id="4" name="Εικόνα 3">
            <a:extLst>
              <a:ext uri="{FF2B5EF4-FFF2-40B4-BE49-F238E27FC236}">
                <a16:creationId xmlns:a16="http://schemas.microsoft.com/office/drawing/2014/main" id="{83955E8E-6FD1-48D9-1DB3-61E326CD8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49484525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 VS. Random Effects</a:t>
            </a:r>
          </a:p>
        </p:txBody>
      </p:sp>
      <p:sp>
        <p:nvSpPr>
          <p:cNvPr id="3" name="Content Placeholder 2"/>
          <p:cNvSpPr>
            <a:spLocks noGrp="1"/>
          </p:cNvSpPr>
          <p:nvPr>
            <p:ph sz="quarter" idx="1"/>
          </p:nvPr>
        </p:nvSpPr>
        <p:spPr>
          <a:xfrm>
            <a:off x="1981200" y="1600200"/>
            <a:ext cx="8003232" cy="4873752"/>
          </a:xfrm>
        </p:spPr>
        <p:txBody>
          <a:bodyPr>
            <a:normAutofit fontScale="62500" lnSpcReduction="20000"/>
          </a:bodyPr>
          <a:lstStyle/>
          <a:p>
            <a:r>
              <a:rPr lang="en-US" dirty="0"/>
              <a:t>So, a random effect is generally something that can be expected to have a nonsystematic, idiosyncratic, unpredictable, or “random” influence on your data. In experiments, that’s often “subject” and “item”, and you generally want to generalize over the idiosyncrasies of individual subjects and items. </a:t>
            </a:r>
          </a:p>
          <a:p>
            <a:r>
              <a:rPr lang="en-US" dirty="0"/>
              <a:t>Fixed effects on the other hand are expected to have a systematic and predictable influence on your data.</a:t>
            </a:r>
          </a:p>
          <a:p>
            <a:r>
              <a:rPr lang="en-US" dirty="0"/>
              <a:t>But there’s more to it. One definition of fixed effects says that fixed effects “exhaust the population of interest”, or they exhaust “the levels of a factor”. Think back of sex. There’s only “male” or “female” for the variable “gender” in our study, so these are the only two levels of this factor. Our experiment includes both categories and thus exhausts the category sex. With our factor “politeness” it’s a bit trickier. You could imagine that there are more politeness levels than just the two that we tested. But in the context of our experiment, we </a:t>
            </a:r>
            <a:r>
              <a:rPr lang="en-US" i="1" dirty="0"/>
              <a:t>operationally defined </a:t>
            </a:r>
            <a:r>
              <a:rPr lang="en-US" dirty="0"/>
              <a:t>politeness as the difference between these two categories – and because we tested both, we fully “exhaust” the factor politeness (as defined by us).</a:t>
            </a:r>
          </a:p>
          <a:p>
            <a:r>
              <a:rPr lang="en-US" dirty="0"/>
              <a:t>In contrast, random effects generally sample from the population of interest. That means that they are far away from “exhausting the population” … because there’s usually many </a:t>
            </a:r>
            <a:r>
              <a:rPr lang="en-US" dirty="0" err="1"/>
              <a:t>many</a:t>
            </a:r>
            <a:r>
              <a:rPr lang="en-US" dirty="0"/>
              <a:t> more subjects or items that you could have tested. The levels of the factor in your experiment is a tiny subset of the levels “out there” in the world.</a:t>
            </a:r>
            <a:endParaRPr lang="el-GR" dirty="0"/>
          </a:p>
        </p:txBody>
      </p:sp>
      <p:pic>
        <p:nvPicPr>
          <p:cNvPr id="4" name="Εικόνα 3">
            <a:extLst>
              <a:ext uri="{FF2B5EF4-FFF2-40B4-BE49-F238E27FC236}">
                <a16:creationId xmlns:a16="http://schemas.microsoft.com/office/drawing/2014/main" id="{76F6B7DE-D323-E780-8521-F159C747B6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2435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Research </a:t>
            </a:r>
            <a:r>
              <a:rPr lang="en-GB" dirty="0" err="1"/>
              <a:t>methods</a:t>
            </a:r>
            <a:endParaRPr lang="el-GR" dirty="0"/>
          </a:p>
        </p:txBody>
      </p:sp>
      <p:sp>
        <p:nvSpPr>
          <p:cNvPr id="3" name="Content Placeholder 2"/>
          <p:cNvSpPr>
            <a:spLocks noGrp="1"/>
          </p:cNvSpPr>
          <p:nvPr>
            <p:ph sz="quarter" idx="1"/>
          </p:nvPr>
        </p:nvSpPr>
        <p:spPr/>
        <p:txBody>
          <a:bodyPr>
            <a:normAutofit fontScale="77500" lnSpcReduction="20000"/>
          </a:bodyPr>
          <a:lstStyle/>
          <a:p>
            <a:r>
              <a:rPr lang="el-GR" u="sng" dirty="0" err="1"/>
              <a:t>Correlati</a:t>
            </a:r>
            <a:r>
              <a:rPr lang="en-US" u="sng" dirty="0" err="1"/>
              <a:t>onal</a:t>
            </a:r>
            <a:r>
              <a:rPr lang="el-GR" u="sng" dirty="0"/>
              <a:t> </a:t>
            </a:r>
          </a:p>
          <a:p>
            <a:pPr lvl="1"/>
            <a:r>
              <a:rPr lang="en-US" dirty="0"/>
              <a:t>Associations</a:t>
            </a:r>
            <a:r>
              <a:rPr lang="el-GR" dirty="0"/>
              <a:t> between variables</a:t>
            </a:r>
            <a:endParaRPr lang="en-GB" dirty="0"/>
          </a:p>
          <a:p>
            <a:endParaRPr lang="en-US" u="sng" dirty="0"/>
          </a:p>
          <a:p>
            <a:r>
              <a:rPr lang="el-GR" u="sng" dirty="0"/>
              <a:t>Observation methods (Questionnaire, Interview, </a:t>
            </a:r>
            <a:r>
              <a:rPr lang="el-GR" u="sng" dirty="0" err="1"/>
              <a:t>Observation</a:t>
            </a:r>
            <a:r>
              <a:rPr lang="el-GR" u="sng" dirty="0"/>
              <a:t>, Focus Groups)</a:t>
            </a:r>
            <a:endParaRPr lang="en-GB" u="sng" dirty="0"/>
          </a:p>
          <a:p>
            <a:pPr lvl="1"/>
            <a:r>
              <a:rPr lang="en-GB" dirty="0" err="1"/>
              <a:t>No direct handling of variables</a:t>
            </a:r>
            <a:endParaRPr lang="en-GB" dirty="0"/>
          </a:p>
          <a:p>
            <a:pPr lvl="1"/>
            <a:r>
              <a:rPr lang="en-GB" dirty="0"/>
              <a:t>Systematic/comprehensive recording of behaviours to get the best generalisability </a:t>
            </a:r>
            <a:r>
              <a:rPr lang="el-GR" dirty="0"/>
              <a:t>(trends)</a:t>
            </a:r>
          </a:p>
          <a:p>
            <a:endParaRPr lang="en-GB" u="sng" dirty="0"/>
          </a:p>
          <a:p>
            <a:r>
              <a:rPr lang="en-GB" u="sng" dirty="0"/>
              <a:t>Quasi-experimental </a:t>
            </a:r>
            <a:endParaRPr lang="en-GB" dirty="0"/>
          </a:p>
          <a:p>
            <a:pPr lvl="1"/>
            <a:r>
              <a:rPr lang="en-GB" dirty="0"/>
              <a:t>Intermediate solution to problems that prevent us from performing a (fully) experimental study</a:t>
            </a:r>
          </a:p>
          <a:p>
            <a:r>
              <a:rPr lang="en-GB" u="sng" dirty="0" err="1"/>
              <a:t>Experimental</a:t>
            </a:r>
            <a:endParaRPr lang="en-GB" u="sng" dirty="0"/>
          </a:p>
          <a:p>
            <a:pPr lvl="1"/>
            <a:r>
              <a:rPr lang="en-GB" dirty="0" err="1"/>
              <a:t>Handling one </a:t>
            </a:r>
            <a:r>
              <a:rPr lang="en-GB" dirty="0"/>
              <a:t>or </a:t>
            </a:r>
            <a:r>
              <a:rPr lang="en-GB" dirty="0" err="1"/>
              <a:t>more variables</a:t>
            </a:r>
            <a:endParaRPr lang="en-GB" dirty="0"/>
          </a:p>
          <a:p>
            <a:pPr lvl="1"/>
            <a:r>
              <a:rPr lang="en-GB" dirty="0" err="1"/>
              <a:t>Effective way of measuring them</a:t>
            </a:r>
            <a:endParaRPr lang="en-GB" dirty="0"/>
          </a:p>
          <a:p>
            <a:pPr lvl="1">
              <a:buFont typeface="Wingdings" pitchFamily="2" charset="2"/>
              <a:buChar char="ü"/>
            </a:pPr>
            <a:r>
              <a:rPr lang="en-GB" u="sng" dirty="0" err="1"/>
              <a:t>Causality</a:t>
            </a:r>
            <a:endParaRPr lang="en-GB" u="sng" dirty="0"/>
          </a:p>
        </p:txBody>
      </p:sp>
      <p:pic>
        <p:nvPicPr>
          <p:cNvPr id="4" name="Εικόνα 3">
            <a:extLst>
              <a:ext uri="{FF2B5EF4-FFF2-40B4-BE49-F238E27FC236}">
                <a16:creationId xmlns:a16="http://schemas.microsoft.com/office/drawing/2014/main" id="{64BC4D94-35C8-E374-0069-4C5F5507B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9682591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of Variance Analysis is Dependent on Scale of Measurement of the DV</a:t>
            </a:r>
          </a:p>
        </p:txBody>
      </p:sp>
      <p:sp>
        <p:nvSpPr>
          <p:cNvPr id="3" name="Content Placeholder 2"/>
          <p:cNvSpPr>
            <a:spLocks noGrp="1"/>
          </p:cNvSpPr>
          <p:nvPr>
            <p:ph sz="quarter" idx="1"/>
          </p:nvPr>
        </p:nvSpPr>
        <p:spPr/>
        <p:txBody>
          <a:bodyPr/>
          <a:lstStyle/>
          <a:p>
            <a:endParaRPr lang="el-GR" dirty="0"/>
          </a:p>
          <a:p>
            <a:r>
              <a:rPr lang="en-US" dirty="0"/>
              <a:t>Continuous DV</a:t>
            </a:r>
            <a:r>
              <a:rPr lang="el-GR" dirty="0"/>
              <a:t>: </a:t>
            </a:r>
          </a:p>
          <a:p>
            <a:pPr lvl="1"/>
            <a:r>
              <a:rPr lang="en-US" dirty="0"/>
              <a:t>Linear regression model with mixed effects</a:t>
            </a:r>
          </a:p>
          <a:p>
            <a:endParaRPr lang="en-US" dirty="0"/>
          </a:p>
          <a:p>
            <a:r>
              <a:rPr lang="en-US" dirty="0"/>
              <a:t>Dual-type DV </a:t>
            </a:r>
            <a:r>
              <a:rPr lang="el-GR" dirty="0"/>
              <a:t>(</a:t>
            </a:r>
            <a:r>
              <a:rPr lang="en-US" dirty="0"/>
              <a:t>e</a:t>
            </a:r>
            <a:r>
              <a:rPr lang="el-GR" dirty="0"/>
              <a:t>.</a:t>
            </a:r>
            <a:r>
              <a:rPr lang="en-US" dirty="0"/>
              <a:t>g</a:t>
            </a:r>
            <a:r>
              <a:rPr lang="el-GR" dirty="0"/>
              <a:t>. 0-1)</a:t>
            </a:r>
          </a:p>
          <a:p>
            <a:pPr lvl="1"/>
            <a:r>
              <a:rPr lang="en-US" dirty="0"/>
              <a:t>Logistic regression model with mixed effects</a:t>
            </a:r>
            <a:r>
              <a:rPr lang="el-GR" dirty="0"/>
              <a:t>)</a:t>
            </a:r>
            <a:endParaRPr lang="en-US" dirty="0"/>
          </a:p>
        </p:txBody>
      </p:sp>
      <p:pic>
        <p:nvPicPr>
          <p:cNvPr id="4" name="Εικόνα 3">
            <a:extLst>
              <a:ext uri="{FF2B5EF4-FFF2-40B4-BE49-F238E27FC236}">
                <a16:creationId xmlns:a16="http://schemas.microsoft.com/office/drawing/2014/main" id="{F1B55550-C5EB-C72A-54C1-6CCDF01BE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1324700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Mixed Model Analysis</a:t>
            </a:r>
          </a:p>
        </p:txBody>
      </p:sp>
      <p:sp>
        <p:nvSpPr>
          <p:cNvPr id="3" name="Content Placeholder 2"/>
          <p:cNvSpPr>
            <a:spLocks noGrp="1"/>
          </p:cNvSpPr>
          <p:nvPr>
            <p:ph sz="quarter" idx="1"/>
          </p:nvPr>
        </p:nvSpPr>
        <p:spPr/>
        <p:txBody>
          <a:bodyPr>
            <a:normAutofit lnSpcReduction="10000"/>
          </a:bodyPr>
          <a:lstStyle/>
          <a:p>
            <a:r>
              <a:rPr lang="en-US" dirty="0"/>
              <a:t>SPSS (using</a:t>
            </a:r>
            <a:r>
              <a:rPr lang="el-GR" dirty="0"/>
              <a:t> </a:t>
            </a:r>
            <a:r>
              <a:rPr lang="en-US" dirty="0"/>
              <a:t>Syntax)</a:t>
            </a:r>
          </a:p>
          <a:p>
            <a:pPr lvl="1"/>
            <a:r>
              <a:rPr lang="en-US" dirty="0">
                <a:hlinkClick r:id="rId2"/>
              </a:rPr>
              <a:t>Linear Mixed-Effects Modeling in SPSS: An introduction to the mixed procedure</a:t>
            </a:r>
            <a:endParaRPr lang="el-GR" dirty="0"/>
          </a:p>
          <a:p>
            <a:pPr lvl="1"/>
            <a:r>
              <a:rPr lang="en-US" dirty="0">
                <a:hlinkClick r:id="rId3"/>
              </a:rPr>
              <a:t>Mixed models in SPSS short guide</a:t>
            </a:r>
            <a:endParaRPr lang="el-GR" dirty="0"/>
          </a:p>
          <a:p>
            <a:endParaRPr lang="el-GR" dirty="0"/>
          </a:p>
          <a:p>
            <a:r>
              <a:rPr lang="en-US" dirty="0"/>
              <a:t>Using</a:t>
            </a:r>
            <a:r>
              <a:rPr lang="el-GR" dirty="0"/>
              <a:t> </a:t>
            </a:r>
            <a:r>
              <a:rPr lang="en-US" dirty="0"/>
              <a:t>open access software</a:t>
            </a:r>
            <a:r>
              <a:rPr lang="el-GR" dirty="0"/>
              <a:t> </a:t>
            </a:r>
            <a:r>
              <a:rPr lang="en-US" dirty="0"/>
              <a:t>R</a:t>
            </a:r>
          </a:p>
          <a:p>
            <a:pPr lvl="1"/>
            <a:r>
              <a:rPr lang="en-US" dirty="0">
                <a:hlinkClick r:id="rId4"/>
              </a:rPr>
              <a:t>http://www.r-project.org/</a:t>
            </a:r>
            <a:endParaRPr lang="en-US" dirty="0"/>
          </a:p>
          <a:p>
            <a:pPr lvl="1"/>
            <a:r>
              <a:rPr lang="en-US" dirty="0"/>
              <a:t>Needs familiarization </a:t>
            </a:r>
            <a:r>
              <a:rPr lang="el-GR" dirty="0"/>
              <a:t>/ </a:t>
            </a:r>
            <a:r>
              <a:rPr lang="en-US" dirty="0"/>
              <a:t>basic programming skills</a:t>
            </a:r>
            <a:r>
              <a:rPr lang="el-GR" dirty="0"/>
              <a:t>, </a:t>
            </a:r>
            <a:r>
              <a:rPr lang="en-US" dirty="0"/>
              <a:t>but it is nothing too scary or difficult</a:t>
            </a:r>
            <a:r>
              <a:rPr lang="el-GR" dirty="0"/>
              <a:t>…</a:t>
            </a:r>
          </a:p>
          <a:p>
            <a:pPr lvl="1"/>
            <a:r>
              <a:rPr lang="en-US" dirty="0"/>
              <a:t>Lme4</a:t>
            </a:r>
            <a:r>
              <a:rPr lang="el-GR" dirty="0"/>
              <a:t> </a:t>
            </a:r>
            <a:r>
              <a:rPr lang="en-US" dirty="0"/>
              <a:t>package for mixed models</a:t>
            </a:r>
          </a:p>
          <a:p>
            <a:pPr lvl="1"/>
            <a:r>
              <a:rPr lang="en-US" dirty="0">
                <a:hlinkClick r:id="rId5"/>
              </a:rPr>
              <a:t>Mixed Effects Models in R</a:t>
            </a:r>
            <a:endParaRPr lang="en-US" dirty="0"/>
          </a:p>
          <a:p>
            <a:endParaRPr lang="en-US" dirty="0"/>
          </a:p>
          <a:p>
            <a:endParaRPr lang="en-US" dirty="0"/>
          </a:p>
        </p:txBody>
      </p:sp>
      <p:pic>
        <p:nvPicPr>
          <p:cNvPr id="4" name="Εικόνα 3">
            <a:extLst>
              <a:ext uri="{FF2B5EF4-FFF2-40B4-BE49-F238E27FC236}">
                <a16:creationId xmlns:a16="http://schemas.microsoft.com/office/drawing/2014/main" id="{30E88E15-D2DD-C4FF-7E20-5892FBB99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3036298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2190"/>
            <a:ext cx="10515600" cy="1325563"/>
          </a:xfrm>
        </p:spPr>
        <p:txBody>
          <a:bodyPr>
            <a:normAutofit/>
          </a:bodyPr>
          <a:lstStyle/>
          <a:p>
            <a:pPr algn="ctr"/>
            <a:r>
              <a:rPr lang="en-US" sz="7200" b="1" dirty="0">
                <a:solidFill>
                  <a:srgbClr val="4CA894"/>
                </a:solidFill>
              </a:rPr>
              <a:t>Q &amp; A</a:t>
            </a:r>
          </a:p>
        </p:txBody>
      </p:sp>
      <p:pic>
        <p:nvPicPr>
          <p:cNvPr id="3" name="Εικόνα 2">
            <a:extLst>
              <a:ext uri="{FF2B5EF4-FFF2-40B4-BE49-F238E27FC236}">
                <a16:creationId xmlns:a16="http://schemas.microsoft.com/office/drawing/2014/main" id="{4A6DA4F4-37CE-1EBD-8120-75B94C36BA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pic>
        <p:nvPicPr>
          <p:cNvPr id="7" name="Εικόνα 6">
            <a:extLst>
              <a:ext uri="{FF2B5EF4-FFF2-40B4-BE49-F238E27FC236}">
                <a16:creationId xmlns:a16="http://schemas.microsoft.com/office/drawing/2014/main" id="{99608E24-8E66-4CF1-C2DA-7398F9905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1188" y="6350317"/>
            <a:ext cx="5419725" cy="589915"/>
          </a:xfrm>
          <a:prstGeom prst="rect">
            <a:avLst/>
          </a:prstGeom>
        </p:spPr>
      </p:pic>
    </p:spTree>
    <p:extLst>
      <p:ext uri="{BB962C8B-B14F-4D97-AF65-F5344CB8AC3E}">
        <p14:creationId xmlns:p14="http://schemas.microsoft.com/office/powerpoint/2010/main" val="43948746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4CA894"/>
                </a:solidFill>
              </a:rPr>
              <a:t> Additional Resources</a:t>
            </a:r>
          </a:p>
        </p:txBody>
      </p:sp>
      <p:sp>
        <p:nvSpPr>
          <p:cNvPr id="3" name="Content Placeholder 2"/>
          <p:cNvSpPr>
            <a:spLocks noGrp="1"/>
          </p:cNvSpPr>
          <p:nvPr>
            <p:ph idx="1"/>
          </p:nvPr>
        </p:nvSpPr>
        <p:spPr/>
        <p:txBody>
          <a:bodyPr/>
          <a:lstStyle/>
          <a:p>
            <a:r>
              <a:rPr lang="en-US" dirty="0"/>
              <a:t>Please find activities, readings, video and websites on e-class!</a:t>
            </a:r>
          </a:p>
        </p:txBody>
      </p:sp>
      <p:pic>
        <p:nvPicPr>
          <p:cNvPr id="7" name="Εικόνα 6">
            <a:extLst>
              <a:ext uri="{FF2B5EF4-FFF2-40B4-BE49-F238E27FC236}">
                <a16:creationId xmlns:a16="http://schemas.microsoft.com/office/drawing/2014/main" id="{EFA72E4F-8505-69AC-A952-324322518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3422750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3704" y="2758658"/>
            <a:ext cx="9144000" cy="2387600"/>
          </a:xfrm>
        </p:spPr>
        <p:txBody>
          <a:bodyPr/>
          <a:lstStyle/>
          <a:p>
            <a:r>
              <a:rPr lang="en-US" i="1" dirty="0">
                <a:solidFill>
                  <a:srgbClr val="4CA894"/>
                </a:solidFill>
              </a:rPr>
              <a:t>Thank you!</a:t>
            </a:r>
          </a:p>
        </p:txBody>
      </p:sp>
      <p:pic>
        <p:nvPicPr>
          <p:cNvPr id="6" name="Picture 5"/>
          <p:cNvPicPr>
            <a:picLocks noChangeAspect="1"/>
          </p:cNvPicPr>
          <p:nvPr/>
        </p:nvPicPr>
        <p:blipFill>
          <a:blip r:embed="rId2"/>
          <a:stretch>
            <a:fillRect/>
          </a:stretch>
        </p:blipFill>
        <p:spPr>
          <a:xfrm>
            <a:off x="240631" y="140792"/>
            <a:ext cx="5476291" cy="935533"/>
          </a:xfrm>
          <a:prstGeom prst="rect">
            <a:avLst/>
          </a:prstGeom>
        </p:spPr>
      </p:pic>
      <p:sp>
        <p:nvSpPr>
          <p:cNvPr id="7" name="TextBox 6"/>
          <p:cNvSpPr txBox="1"/>
          <p:nvPr/>
        </p:nvSpPr>
        <p:spPr>
          <a:xfrm>
            <a:off x="9249878" y="199033"/>
            <a:ext cx="2615652" cy="923330"/>
          </a:xfrm>
          <a:prstGeom prst="rect">
            <a:avLst/>
          </a:prstGeom>
          <a:noFill/>
        </p:spPr>
        <p:txBody>
          <a:bodyPr wrap="none" rtlCol="0">
            <a:spAutoFit/>
          </a:bodyPr>
          <a:lstStyle/>
          <a:p>
            <a:r>
              <a:rPr lang="en-US" b="1" dirty="0">
                <a:solidFill>
                  <a:schemeClr val="tx1">
                    <a:lumMod val="65000"/>
                    <a:lumOff val="35000"/>
                  </a:schemeClr>
                </a:solidFill>
              </a:rPr>
              <a:t>Psychology Department</a:t>
            </a:r>
          </a:p>
          <a:p>
            <a:r>
              <a:rPr lang="en-US" b="1" dirty="0">
                <a:solidFill>
                  <a:schemeClr val="tx1">
                    <a:lumMod val="65000"/>
                    <a:lumOff val="35000"/>
                  </a:schemeClr>
                </a:solidFill>
              </a:rPr>
              <a:t>Doctoral Studies Program</a:t>
            </a:r>
          </a:p>
          <a:p>
            <a:endParaRPr lang="en-US" dirty="0"/>
          </a:p>
        </p:txBody>
      </p:sp>
      <p:pic>
        <p:nvPicPr>
          <p:cNvPr id="4" name="Εικόνα 3">
            <a:extLst>
              <a:ext uri="{FF2B5EF4-FFF2-40B4-BE49-F238E27FC236}">
                <a16:creationId xmlns:a16="http://schemas.microsoft.com/office/drawing/2014/main" id="{07E8E466-4AFF-4101-62EA-6BFA88749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744448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Research Types I</a:t>
            </a:r>
            <a:r>
              <a:rPr lang="el-GR" dirty="0"/>
              <a:t>: </a:t>
            </a:r>
            <a:br>
              <a:rPr lang="el-GR" dirty="0"/>
            </a:br>
            <a:r>
              <a:rPr lang="en-GB" dirty="0"/>
              <a:t>The </a:t>
            </a:r>
            <a:r>
              <a:rPr lang="en-GB" dirty="0" err="1"/>
              <a:t>Experimental </a:t>
            </a:r>
            <a:r>
              <a:rPr lang="el-GR" dirty="0"/>
              <a:t>Method</a:t>
            </a:r>
          </a:p>
        </p:txBody>
      </p:sp>
      <p:sp>
        <p:nvSpPr>
          <p:cNvPr id="3" name="Content Placeholder 2"/>
          <p:cNvSpPr>
            <a:spLocks noGrp="1"/>
          </p:cNvSpPr>
          <p:nvPr>
            <p:ph sz="quarter" idx="1"/>
          </p:nvPr>
        </p:nvSpPr>
        <p:spPr/>
        <p:txBody>
          <a:bodyPr>
            <a:normAutofit fontScale="92500" lnSpcReduction="10000"/>
          </a:bodyPr>
          <a:lstStyle/>
          <a:p>
            <a:pPr>
              <a:spcBef>
                <a:spcPts val="1200"/>
              </a:spcBef>
            </a:pPr>
            <a:r>
              <a:rPr lang="en-GB" dirty="0"/>
              <a:t>Causality </a:t>
            </a:r>
            <a:r>
              <a:rPr lang="en-GB" dirty="0" err="1"/>
              <a:t>isolation</a:t>
            </a:r>
            <a:r>
              <a:rPr lang="el-GR" dirty="0"/>
              <a:t>, </a:t>
            </a:r>
            <a:r>
              <a:rPr lang="en-GB" dirty="0" err="1"/>
              <a:t>Direct </a:t>
            </a:r>
            <a:r>
              <a:rPr lang="en-GB" dirty="0"/>
              <a:t>variable </a:t>
            </a:r>
            <a:r>
              <a:rPr lang="en-GB" dirty="0" err="1"/>
              <a:t>handling</a:t>
            </a:r>
            <a:r>
              <a:rPr lang="el-GR" dirty="0"/>
              <a:t>, </a:t>
            </a:r>
            <a:r>
              <a:rPr lang="en-GB" dirty="0" err="1"/>
              <a:t>Random </a:t>
            </a:r>
            <a:r>
              <a:rPr lang="en-GB" dirty="0"/>
              <a:t>variable </a:t>
            </a:r>
            <a:r>
              <a:rPr lang="en-GB" dirty="0" err="1"/>
              <a:t>control</a:t>
            </a:r>
            <a:endParaRPr lang="el-GR" dirty="0"/>
          </a:p>
          <a:p>
            <a:pPr lvl="1">
              <a:spcBef>
                <a:spcPts val="1200"/>
              </a:spcBef>
            </a:pPr>
            <a:r>
              <a:rPr lang="en-GB" dirty="0" err="1"/>
              <a:t>Distribution</a:t>
            </a:r>
            <a:r>
              <a:rPr lang="en-GB" dirty="0"/>
              <a:t> of </a:t>
            </a:r>
            <a:r>
              <a:rPr lang="en-GB" dirty="0" err="1"/>
              <a:t>participants in </a:t>
            </a:r>
            <a:r>
              <a:rPr lang="en-GB" dirty="0"/>
              <a:t>experimental and control groups </a:t>
            </a:r>
            <a:r>
              <a:rPr lang="el-GR" dirty="0"/>
              <a:t>(</a:t>
            </a:r>
            <a:r>
              <a:rPr lang="en-GB" dirty="0"/>
              <a:t>e.g. </a:t>
            </a:r>
            <a:r>
              <a:rPr lang="en-GB" dirty="0" err="1"/>
              <a:t>Clinical </a:t>
            </a:r>
            <a:r>
              <a:rPr lang="en-GB" dirty="0"/>
              <a:t>Psychology</a:t>
            </a:r>
            <a:r>
              <a:rPr lang="el-GR" dirty="0"/>
              <a:t>: </a:t>
            </a:r>
            <a:r>
              <a:rPr lang="en-GB" dirty="0"/>
              <a:t>placebo - no drug</a:t>
            </a:r>
            <a:r>
              <a:rPr lang="el-GR" dirty="0"/>
              <a:t>)</a:t>
            </a:r>
            <a:endParaRPr lang="en-GB" dirty="0"/>
          </a:p>
          <a:p>
            <a:endParaRPr lang="el-GR" u="sng" dirty="0"/>
          </a:p>
          <a:p>
            <a:r>
              <a:rPr lang="el-GR" u="sng" dirty="0"/>
              <a:t>Experimental designs</a:t>
            </a:r>
            <a:endParaRPr lang="el-GR" b="1" u="sng" dirty="0"/>
          </a:p>
          <a:p>
            <a:pPr lvl="1"/>
            <a:r>
              <a:rPr lang="el-GR" b="1" dirty="0" err="1"/>
              <a:t>Independent</a:t>
            </a:r>
            <a:r>
              <a:rPr lang="el-GR" b="1" dirty="0"/>
              <a:t> </a:t>
            </a:r>
            <a:r>
              <a:rPr lang="el-GR" b="1" dirty="0" err="1"/>
              <a:t>measurement</a:t>
            </a:r>
            <a:r>
              <a:rPr lang="en-US" b="1" dirty="0"/>
              <a:t>s</a:t>
            </a:r>
            <a:r>
              <a:rPr lang="el-GR" b="1" dirty="0"/>
              <a:t> </a:t>
            </a:r>
            <a:r>
              <a:rPr lang="el-GR" dirty="0"/>
              <a:t>design</a:t>
            </a:r>
            <a:br>
              <a:rPr lang="el-GR" dirty="0"/>
            </a:br>
            <a:r>
              <a:rPr lang="el-GR" dirty="0"/>
              <a:t>(</a:t>
            </a:r>
            <a:r>
              <a:rPr lang="en-GB" dirty="0"/>
              <a:t>Between-groups design</a:t>
            </a:r>
            <a:r>
              <a:rPr lang="el-GR" dirty="0"/>
              <a:t>)</a:t>
            </a:r>
            <a:endParaRPr lang="en-GB" dirty="0"/>
          </a:p>
          <a:p>
            <a:pPr lvl="2"/>
            <a:r>
              <a:rPr lang="en-GB" dirty="0"/>
              <a:t>2 or more groups for each condition</a:t>
            </a:r>
          </a:p>
          <a:p>
            <a:pPr lvl="2"/>
            <a:r>
              <a:rPr lang="en-GB" dirty="0" err="1"/>
              <a:t>Each participant </a:t>
            </a:r>
            <a:r>
              <a:rPr lang="en-GB" dirty="0"/>
              <a:t>participates 1 time, in 1 of the conditions</a:t>
            </a:r>
          </a:p>
          <a:p>
            <a:pPr lvl="1"/>
            <a:r>
              <a:rPr lang="en-GB" b="1" dirty="0"/>
              <a:t>Within-subjects </a:t>
            </a:r>
            <a:r>
              <a:rPr lang="el-GR" b="1" dirty="0"/>
              <a:t>/ </a:t>
            </a:r>
            <a:r>
              <a:rPr lang="en-GB" b="1" dirty="0"/>
              <a:t>Repeated measures</a:t>
            </a:r>
            <a:r>
              <a:rPr lang="en-GB" dirty="0"/>
              <a:t> </a:t>
            </a:r>
            <a:r>
              <a:rPr lang="el-GR" dirty="0"/>
              <a:t>design</a:t>
            </a:r>
            <a:endParaRPr lang="en-GB" dirty="0"/>
          </a:p>
          <a:p>
            <a:pPr lvl="2"/>
            <a:r>
              <a:rPr lang="en-GB" dirty="0" err="1"/>
              <a:t>Each participant </a:t>
            </a:r>
            <a:r>
              <a:rPr lang="en-GB" dirty="0"/>
              <a:t>participates in all conditions</a:t>
            </a:r>
          </a:p>
          <a:p>
            <a:pPr lvl="1"/>
            <a:r>
              <a:rPr lang="en-GB" b="1" dirty="0"/>
              <a:t>Mixed designs</a:t>
            </a:r>
            <a:endParaRPr lang="el-GR" dirty="0"/>
          </a:p>
          <a:p>
            <a:endParaRPr lang="el-GR" dirty="0"/>
          </a:p>
        </p:txBody>
      </p:sp>
      <p:pic>
        <p:nvPicPr>
          <p:cNvPr id="4" name="Εικόνα 3">
            <a:extLst>
              <a:ext uri="{FF2B5EF4-FFF2-40B4-BE49-F238E27FC236}">
                <a16:creationId xmlns:a16="http://schemas.microsoft.com/office/drawing/2014/main" id="{4D619BBB-320C-F828-986C-E8489FD5A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832060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Randomization</a:t>
            </a:r>
            <a:endParaRPr lang="el-GR" dirty="0"/>
          </a:p>
        </p:txBody>
      </p:sp>
      <p:sp>
        <p:nvSpPr>
          <p:cNvPr id="3" name="Content Placeholder 2"/>
          <p:cNvSpPr>
            <a:spLocks noGrp="1"/>
          </p:cNvSpPr>
          <p:nvPr>
            <p:ph sz="quarter" idx="1"/>
          </p:nvPr>
        </p:nvSpPr>
        <p:spPr/>
        <p:txBody>
          <a:bodyPr>
            <a:normAutofit/>
          </a:bodyPr>
          <a:lstStyle/>
          <a:p>
            <a:r>
              <a:rPr lang="en-GB" dirty="0"/>
              <a:t>Between-groups design</a:t>
            </a:r>
          </a:p>
          <a:p>
            <a:pPr lvl="1"/>
            <a:r>
              <a:rPr lang="en-GB" dirty="0" err="1"/>
              <a:t>Randomisation </a:t>
            </a:r>
            <a:r>
              <a:rPr lang="en-GB" dirty="0"/>
              <a:t>between experimental groups </a:t>
            </a:r>
            <a:r>
              <a:rPr lang="en-GB" u="sng" dirty="0"/>
              <a:t>absolutely </a:t>
            </a:r>
            <a:r>
              <a:rPr lang="en-GB" dirty="0"/>
              <a:t>necessary</a:t>
            </a:r>
            <a:endParaRPr lang="el-GR" dirty="0"/>
          </a:p>
          <a:p>
            <a:pPr lvl="1"/>
            <a:r>
              <a:rPr lang="en-GB" dirty="0"/>
              <a:t>Avoids allocating participants in a biased way, which can lead to systematic differences</a:t>
            </a:r>
          </a:p>
          <a:p>
            <a:pPr lvl="1"/>
            <a:endParaRPr lang="en-GB" dirty="0"/>
          </a:p>
          <a:p>
            <a:r>
              <a:rPr lang="en-GB" dirty="0"/>
              <a:t>Within-subjects design</a:t>
            </a:r>
          </a:p>
          <a:p>
            <a:pPr lvl="1"/>
            <a:r>
              <a:rPr lang="en-GB" dirty="0" err="1"/>
              <a:t>Randomization </a:t>
            </a:r>
            <a:r>
              <a:rPr lang="en-GB" dirty="0"/>
              <a:t>(or counterbalancing) of the order of participation in each experimental condition</a:t>
            </a:r>
            <a:endParaRPr lang="el-GR" dirty="0"/>
          </a:p>
          <a:p>
            <a:pPr lvl="1"/>
            <a:r>
              <a:rPr lang="el-GR" dirty="0"/>
              <a:t>One experimental condition can affect the next one/s!</a:t>
            </a:r>
          </a:p>
          <a:p>
            <a:pPr marL="274320" lvl="1">
              <a:spcBef>
                <a:spcPts val="600"/>
              </a:spcBef>
              <a:buSzPct val="70000"/>
              <a:buFont typeface="Wingdings" pitchFamily="2" charset="2"/>
              <a:buChar char="q"/>
            </a:pPr>
            <a:endParaRPr lang="en-GB" sz="2000" dirty="0"/>
          </a:p>
          <a:p>
            <a:pPr marL="457200" lvl="1" indent="-457200">
              <a:spcBef>
                <a:spcPts val="600"/>
              </a:spcBef>
              <a:buSzPct val="70000"/>
              <a:buFont typeface="Wingdings" pitchFamily="2" charset="2"/>
              <a:buChar char="Ø"/>
            </a:pPr>
            <a:r>
              <a:rPr lang="en-GB" sz="2000" dirty="0"/>
              <a:t>Randomization Table/Computer Randomization Generator/Excel</a:t>
            </a:r>
          </a:p>
          <a:p>
            <a:pPr lvl="1"/>
            <a:endParaRPr lang="en-GB" dirty="0"/>
          </a:p>
        </p:txBody>
      </p:sp>
      <p:pic>
        <p:nvPicPr>
          <p:cNvPr id="4" name="Εικόνα 3">
            <a:extLst>
              <a:ext uri="{FF2B5EF4-FFF2-40B4-BE49-F238E27FC236}">
                <a16:creationId xmlns:a16="http://schemas.microsoft.com/office/drawing/2014/main" id="{27863CAE-C8B1-B85F-521A-F1C3C5302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354865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Independent Measurements</a:t>
            </a:r>
            <a:r>
              <a:rPr lang="el-GR" dirty="0"/>
              <a:t>.</a:t>
            </a:r>
            <a:br>
              <a:rPr lang="el-GR" dirty="0"/>
            </a:br>
            <a:r>
              <a:rPr lang="en-GB" dirty="0"/>
              <a:t>Between-groups Design</a:t>
            </a:r>
            <a:endParaRPr lang="el-GR" dirty="0"/>
          </a:p>
        </p:txBody>
      </p:sp>
      <p:sp>
        <p:nvSpPr>
          <p:cNvPr id="3" name="Content Placeholder 2"/>
          <p:cNvSpPr>
            <a:spLocks noGrp="1"/>
          </p:cNvSpPr>
          <p:nvPr>
            <p:ph sz="quarter" idx="1"/>
          </p:nvPr>
        </p:nvSpPr>
        <p:spPr>
          <a:xfrm>
            <a:off x="2063552" y="1556792"/>
            <a:ext cx="3754760" cy="4873752"/>
          </a:xfrm>
        </p:spPr>
        <p:txBody>
          <a:bodyPr>
            <a:normAutofit/>
          </a:bodyPr>
          <a:lstStyle/>
          <a:p>
            <a:pPr algn="ctr">
              <a:buNone/>
            </a:pPr>
            <a:r>
              <a:rPr lang="en-GB" sz="4000" b="1" dirty="0"/>
              <a:t>+</a:t>
            </a:r>
          </a:p>
          <a:p>
            <a:pPr>
              <a:buFont typeface="Arial" pitchFamily="34" charset="0"/>
              <a:buChar char="•"/>
            </a:pPr>
            <a:r>
              <a:rPr lang="en-GB" sz="2000" dirty="0" err="1"/>
              <a:t>Simplicity </a:t>
            </a:r>
            <a:r>
              <a:rPr lang="en-GB" sz="2000" dirty="0"/>
              <a:t>(e.g. counterbalancing)</a:t>
            </a:r>
          </a:p>
          <a:p>
            <a:pPr>
              <a:buFont typeface="Arial" pitchFamily="34" charset="0"/>
              <a:buChar char="•"/>
            </a:pPr>
            <a:endParaRPr lang="en-GB" sz="2000" dirty="0"/>
          </a:p>
          <a:p>
            <a:pPr>
              <a:buFont typeface="Arial" pitchFamily="34" charset="0"/>
              <a:buChar char="•"/>
            </a:pPr>
            <a:r>
              <a:rPr lang="en-GB" sz="2000" dirty="0" err="1"/>
              <a:t>Avoiding </a:t>
            </a:r>
            <a:r>
              <a:rPr lang="el-GR" sz="2000" dirty="0"/>
              <a:t>the </a:t>
            </a:r>
            <a:r>
              <a:rPr lang="en-GB" sz="2000" dirty="0"/>
              <a:t>possibility of </a:t>
            </a:r>
            <a:r>
              <a:rPr lang="en-US" sz="2000" dirty="0"/>
              <a:t>carry-over effects</a:t>
            </a:r>
            <a:endParaRPr lang="en-GB" sz="2000" dirty="0"/>
          </a:p>
          <a:p>
            <a:pPr>
              <a:buFont typeface="Arial" pitchFamily="34" charset="0"/>
              <a:buChar char="•"/>
            </a:pPr>
            <a:endParaRPr lang="en-GB" sz="2000" dirty="0"/>
          </a:p>
          <a:p>
            <a:pPr>
              <a:buFont typeface="Arial" pitchFamily="34" charset="0"/>
              <a:buChar char="•"/>
            </a:pPr>
            <a:r>
              <a:rPr lang="en-GB" sz="2000" i="1" dirty="0" err="1"/>
              <a:t>Practical difficulties of each participant's participation in all experimental conditions</a:t>
            </a:r>
            <a:endParaRPr lang="el-GR" sz="2000" i="1" dirty="0"/>
          </a:p>
        </p:txBody>
      </p:sp>
      <p:sp>
        <p:nvSpPr>
          <p:cNvPr id="4" name="Content Placeholder 2"/>
          <p:cNvSpPr txBox="1">
            <a:spLocks/>
          </p:cNvSpPr>
          <p:nvPr/>
        </p:nvSpPr>
        <p:spPr>
          <a:xfrm>
            <a:off x="6096000" y="1579584"/>
            <a:ext cx="3754760" cy="4873752"/>
          </a:xfrm>
          <a:prstGeom prst="rect">
            <a:avLst/>
          </a:prstGeom>
        </p:spPr>
        <p:txBody>
          <a:bodyPr vert="horz">
            <a:normAutofit/>
          </a:bodyPr>
          <a:lstStyle/>
          <a:p>
            <a:pPr marL="274320" indent="-274320" algn="ctr">
              <a:spcBef>
                <a:spcPts val="600"/>
              </a:spcBef>
              <a:buClr>
                <a:schemeClr val="accent1"/>
              </a:buClr>
              <a:buSzPct val="70000"/>
              <a:defRPr/>
            </a:pPr>
            <a:r>
              <a:rPr lang="en-GB" sz="4000" b="1" dirty="0"/>
              <a:t>-</a:t>
            </a:r>
          </a:p>
          <a:p>
            <a:pPr marL="274320" indent="-274320">
              <a:spcBef>
                <a:spcPts val="600"/>
              </a:spcBef>
              <a:buClr>
                <a:schemeClr val="accent1"/>
              </a:buClr>
              <a:buSzPct val="70000"/>
              <a:buFont typeface="Arial" pitchFamily="34" charset="0"/>
              <a:buChar char="•"/>
              <a:defRPr/>
            </a:pPr>
            <a:r>
              <a:rPr lang="en-GB" sz="2000" dirty="0"/>
              <a:t>Costly in terms of time, effort, number of subjects </a:t>
            </a:r>
          </a:p>
          <a:p>
            <a:pPr marL="274320" indent="-274320">
              <a:spcBef>
                <a:spcPts val="600"/>
              </a:spcBef>
              <a:buClr>
                <a:schemeClr val="accent1"/>
              </a:buClr>
              <a:buSzPct val="70000"/>
              <a:buFont typeface="Arial" pitchFamily="34" charset="0"/>
              <a:buChar char="•"/>
              <a:defRPr/>
            </a:pPr>
            <a:endParaRPr lang="en-GB" sz="2000" dirty="0"/>
          </a:p>
          <a:p>
            <a:pPr marL="274320" indent="-274320">
              <a:spcBef>
                <a:spcPts val="600"/>
              </a:spcBef>
              <a:buClr>
                <a:schemeClr val="accent1"/>
              </a:buClr>
              <a:buSzPct val="70000"/>
              <a:buFont typeface="Arial" pitchFamily="34" charset="0"/>
              <a:buChar char="•"/>
              <a:defRPr/>
            </a:pPr>
            <a:r>
              <a:rPr lang="en-GB" sz="2000" dirty="0" err="1"/>
              <a:t>Lack of sensitivity to experimental manipulations </a:t>
            </a:r>
            <a:r>
              <a:rPr lang="en-GB" sz="2000" dirty="0"/>
              <a:t>(statistical reasons - </a:t>
            </a:r>
            <a:r>
              <a:rPr lang="el-GR" sz="2000" dirty="0"/>
              <a:t>statistical power</a:t>
            </a:r>
            <a:r>
              <a:rPr lang="en-GB" sz="2000" dirty="0"/>
              <a:t>, </a:t>
            </a:r>
            <a:r>
              <a:rPr lang="el-GR" sz="2000" dirty="0"/>
              <a:t>noise</a:t>
            </a:r>
            <a:r>
              <a:rPr lang="en-GB" sz="2000" dirty="0"/>
              <a:t>, systematic differences between groups, etc.)</a:t>
            </a:r>
          </a:p>
          <a:p>
            <a:pPr marL="731520" lvl="1" indent="-274320">
              <a:spcBef>
                <a:spcPts val="600"/>
              </a:spcBef>
              <a:buClr>
                <a:schemeClr val="accent1"/>
              </a:buClr>
              <a:buSzPct val="70000"/>
              <a:buFont typeface="Wingdings" pitchFamily="2" charset="2"/>
              <a:buChar char="ü"/>
            </a:pPr>
            <a:r>
              <a:rPr lang="en-US" sz="2000" dirty="0"/>
              <a:t>C</a:t>
            </a:r>
            <a:r>
              <a:rPr lang="el-GR" sz="2000" dirty="0"/>
              <a:t>.</a:t>
            </a:r>
            <a:r>
              <a:rPr lang="en-US" sz="2000" dirty="0"/>
              <a:t>f</a:t>
            </a:r>
            <a:r>
              <a:rPr lang="en-GB" sz="2000" dirty="0"/>
              <a:t>. </a:t>
            </a:r>
            <a:r>
              <a:rPr lang="en-GB" sz="2000" dirty="0" err="1"/>
              <a:t>Group equation </a:t>
            </a:r>
            <a:r>
              <a:rPr lang="en-GB" sz="2000" dirty="0"/>
              <a:t>(matching)</a:t>
            </a:r>
            <a:endParaRPr lang="el-GR" sz="2000" dirty="0"/>
          </a:p>
        </p:txBody>
      </p:sp>
      <p:pic>
        <p:nvPicPr>
          <p:cNvPr id="5" name="Εικόνα 4">
            <a:extLst>
              <a:ext uri="{FF2B5EF4-FFF2-40B4-BE49-F238E27FC236}">
                <a16:creationId xmlns:a16="http://schemas.microsoft.com/office/drawing/2014/main" id="{99FD1286-B98A-5194-20F4-85642ADE2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228907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Repeate</a:t>
            </a:r>
            <a:r>
              <a:rPr lang="en-US" dirty="0"/>
              <a:t>d</a:t>
            </a:r>
            <a:r>
              <a:rPr lang="el-GR" dirty="0"/>
              <a:t> </a:t>
            </a:r>
            <a:r>
              <a:rPr lang="el-GR" dirty="0" err="1"/>
              <a:t>Measure</a:t>
            </a:r>
            <a:r>
              <a:rPr lang="en-US" dirty="0"/>
              <a:t>s</a:t>
            </a:r>
            <a:r>
              <a:rPr lang="el-GR" dirty="0"/>
              <a:t>. </a:t>
            </a:r>
            <a:r>
              <a:rPr lang="en-GB" dirty="0"/>
              <a:t>Within-Subjects Design</a:t>
            </a:r>
            <a:endParaRPr lang="el-GR" dirty="0"/>
          </a:p>
        </p:txBody>
      </p:sp>
      <p:sp>
        <p:nvSpPr>
          <p:cNvPr id="3" name="Content Placeholder 2"/>
          <p:cNvSpPr>
            <a:spLocks noGrp="1"/>
          </p:cNvSpPr>
          <p:nvPr>
            <p:ph sz="quarter" idx="1"/>
          </p:nvPr>
        </p:nvSpPr>
        <p:spPr>
          <a:xfrm>
            <a:off x="2063552" y="1556792"/>
            <a:ext cx="3754760" cy="4873752"/>
          </a:xfrm>
        </p:spPr>
        <p:txBody>
          <a:bodyPr>
            <a:normAutofit/>
          </a:bodyPr>
          <a:lstStyle/>
          <a:p>
            <a:pPr algn="ctr">
              <a:buNone/>
            </a:pPr>
            <a:r>
              <a:rPr lang="en-GB" sz="4000" b="1" dirty="0"/>
              <a:t>+</a:t>
            </a:r>
          </a:p>
          <a:p>
            <a:pPr>
              <a:buFont typeface="Arial" pitchFamily="34" charset="0"/>
              <a:buChar char="•"/>
            </a:pPr>
            <a:r>
              <a:rPr lang="en-GB" sz="2000" dirty="0" err="1"/>
              <a:t>Economy</a:t>
            </a:r>
            <a:endParaRPr lang="en-GB" sz="2000" dirty="0"/>
          </a:p>
          <a:p>
            <a:pPr>
              <a:buFont typeface="Arial" pitchFamily="34" charset="0"/>
              <a:buChar char="•"/>
            </a:pPr>
            <a:endParaRPr lang="en-GB" sz="2000" dirty="0"/>
          </a:p>
          <a:p>
            <a:pPr>
              <a:buFont typeface="Arial" pitchFamily="34" charset="0"/>
              <a:buChar char="•"/>
            </a:pPr>
            <a:r>
              <a:rPr lang="en-GB" sz="2000" dirty="0" err="1"/>
              <a:t>Sensitivity </a:t>
            </a:r>
            <a:r>
              <a:rPr lang="en-GB" sz="2000" dirty="0"/>
              <a:t>- </a:t>
            </a:r>
            <a:r>
              <a:rPr lang="en-GB" sz="2000" dirty="0" err="1"/>
              <a:t>less </a:t>
            </a:r>
            <a:r>
              <a:rPr lang="en-GB" sz="2000" dirty="0"/>
              <a:t>"</a:t>
            </a:r>
            <a:r>
              <a:rPr lang="en-GB" sz="2000" dirty="0" err="1"/>
              <a:t>noise</a:t>
            </a:r>
            <a:r>
              <a:rPr lang="en-GB" sz="2000" dirty="0"/>
              <a:t>"</a:t>
            </a:r>
          </a:p>
          <a:p>
            <a:pPr lvl="1">
              <a:buFont typeface="Wingdings" pitchFamily="2" charset="2"/>
              <a:buChar char="ü"/>
            </a:pPr>
            <a:r>
              <a:rPr lang="en-GB" sz="1700" dirty="0"/>
              <a:t>The </a:t>
            </a:r>
            <a:r>
              <a:rPr lang="en-GB" sz="1700" dirty="0" err="1"/>
              <a:t>ultimate equation </a:t>
            </a:r>
            <a:r>
              <a:rPr lang="en-GB" sz="1700" dirty="0"/>
              <a:t>(matching)!</a:t>
            </a:r>
          </a:p>
          <a:p>
            <a:pPr>
              <a:buFont typeface="Arial" pitchFamily="34" charset="0"/>
              <a:buChar char="•"/>
            </a:pPr>
            <a:endParaRPr lang="en-GB" sz="2000" dirty="0"/>
          </a:p>
          <a:p>
            <a:pPr>
              <a:buFont typeface="Wingdings" pitchFamily="2" charset="2"/>
              <a:buChar char="v"/>
            </a:pPr>
            <a:r>
              <a:rPr lang="en-GB" sz="2000" b="1" dirty="0" err="1">
                <a:solidFill>
                  <a:srgbClr val="C00000"/>
                </a:solidFill>
              </a:rPr>
              <a:t>Wherever </a:t>
            </a:r>
            <a:r>
              <a:rPr lang="en-GB" sz="2000" b="1" dirty="0">
                <a:solidFill>
                  <a:srgbClr val="C00000"/>
                </a:solidFill>
              </a:rPr>
              <a:t>possible, preferable to comparing different groups!!</a:t>
            </a:r>
            <a:endParaRPr lang="el-GR" sz="2000" b="1" dirty="0">
              <a:solidFill>
                <a:srgbClr val="C00000"/>
              </a:solidFill>
            </a:endParaRPr>
          </a:p>
        </p:txBody>
      </p:sp>
      <p:sp>
        <p:nvSpPr>
          <p:cNvPr id="4" name="Content Placeholder 2"/>
          <p:cNvSpPr txBox="1">
            <a:spLocks/>
          </p:cNvSpPr>
          <p:nvPr/>
        </p:nvSpPr>
        <p:spPr>
          <a:xfrm>
            <a:off x="6096000" y="1579584"/>
            <a:ext cx="3754760" cy="4873752"/>
          </a:xfrm>
          <a:prstGeom prst="rect">
            <a:avLst/>
          </a:prstGeom>
        </p:spPr>
        <p:txBody>
          <a:bodyPr vert="horz">
            <a:normAutofit lnSpcReduction="10000"/>
          </a:bodyPr>
          <a:lstStyle/>
          <a:p>
            <a:pPr marL="274320" indent="-274320" algn="ctr">
              <a:spcBef>
                <a:spcPts val="600"/>
              </a:spcBef>
              <a:buClr>
                <a:schemeClr val="accent1"/>
              </a:buClr>
              <a:buSzPct val="70000"/>
              <a:defRPr/>
            </a:pPr>
            <a:r>
              <a:rPr lang="en-GB" sz="4000" b="1" dirty="0"/>
              <a:t>-</a:t>
            </a:r>
          </a:p>
          <a:p>
            <a:pPr marL="274320" indent="-274320">
              <a:spcBef>
                <a:spcPts val="600"/>
              </a:spcBef>
              <a:buClr>
                <a:schemeClr val="accent1"/>
              </a:buClr>
              <a:buSzPct val="70000"/>
              <a:buFont typeface="Arial" pitchFamily="34" charset="0"/>
              <a:buChar char="•"/>
              <a:defRPr/>
            </a:pPr>
            <a:r>
              <a:rPr lang="en-GB" sz="2000" dirty="0"/>
              <a:t>Carry-over effects from participation in previous conditions, systematic differentiation</a:t>
            </a:r>
          </a:p>
          <a:p>
            <a:pPr marL="731520" lvl="1" indent="-274320">
              <a:spcBef>
                <a:spcPts val="600"/>
              </a:spcBef>
              <a:buClr>
                <a:schemeClr val="accent1"/>
              </a:buClr>
              <a:buSzPct val="70000"/>
              <a:buFont typeface="Wingdings" pitchFamily="2" charset="2"/>
              <a:buChar char="ü"/>
            </a:pPr>
            <a:r>
              <a:rPr lang="en-GB" sz="1900" dirty="0"/>
              <a:t>Fatigue, boredom, practice</a:t>
            </a:r>
          </a:p>
          <a:p>
            <a:pPr marL="731520" lvl="1" indent="-274320">
              <a:spcBef>
                <a:spcPts val="600"/>
              </a:spcBef>
              <a:buClr>
                <a:schemeClr val="accent1"/>
              </a:buClr>
              <a:buSzPct val="70000"/>
              <a:buFont typeface="Wingdings" pitchFamily="2" charset="2"/>
              <a:buChar char="v"/>
            </a:pPr>
            <a:r>
              <a:rPr lang="en-GB" sz="1900" dirty="0"/>
              <a:t>Randomization of the order of conditions</a:t>
            </a:r>
          </a:p>
          <a:p>
            <a:pPr marL="731520" lvl="1" indent="-274320">
              <a:spcBef>
                <a:spcPts val="600"/>
              </a:spcBef>
              <a:buClr>
                <a:schemeClr val="accent1"/>
              </a:buClr>
              <a:buSzPct val="70000"/>
              <a:buFont typeface="Wingdings" pitchFamily="2" charset="2"/>
              <a:buChar char="v"/>
            </a:pPr>
            <a:r>
              <a:rPr lang="en-GB" sz="1900" dirty="0"/>
              <a:t>Counterbalancing - can be a variable in statistical analysis</a:t>
            </a:r>
            <a:br>
              <a:rPr lang="en-GB" sz="1900" dirty="0"/>
            </a:br>
            <a:r>
              <a:rPr lang="en-GB" sz="1900" dirty="0"/>
              <a:t>e.g. A-B, B-A</a:t>
            </a:r>
          </a:p>
          <a:p>
            <a:pPr marL="274320" indent="-274320">
              <a:spcBef>
                <a:spcPts val="600"/>
              </a:spcBef>
              <a:buClr>
                <a:schemeClr val="accent1"/>
              </a:buClr>
              <a:buSzPct val="70000"/>
              <a:buFont typeface="Arial" pitchFamily="34" charset="0"/>
              <a:buChar char="•"/>
              <a:defRPr/>
            </a:pPr>
            <a:endParaRPr lang="en-GB" sz="2000" dirty="0"/>
          </a:p>
          <a:p>
            <a:pPr marL="274320" indent="-274320">
              <a:spcBef>
                <a:spcPts val="600"/>
              </a:spcBef>
              <a:buClr>
                <a:schemeClr val="accent1"/>
              </a:buClr>
              <a:buSzPct val="70000"/>
              <a:buFont typeface="Arial" pitchFamily="34" charset="0"/>
              <a:buChar char="•"/>
              <a:defRPr/>
            </a:pPr>
            <a:r>
              <a:rPr lang="en-GB" sz="2000" dirty="0"/>
              <a:t>Independence between belonging to each condition</a:t>
            </a:r>
            <a:endParaRPr lang="el-GR" sz="2000" dirty="0"/>
          </a:p>
        </p:txBody>
      </p:sp>
      <p:pic>
        <p:nvPicPr>
          <p:cNvPr id="5" name="Εικόνα 4">
            <a:extLst>
              <a:ext uri="{FF2B5EF4-FFF2-40B4-BE49-F238E27FC236}">
                <a16:creationId xmlns:a16="http://schemas.microsoft.com/office/drawing/2014/main" id="{47935E42-847D-051B-558F-FE04E0A14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45400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Experimental Design</a:t>
            </a:r>
            <a:endParaRPr lang="el-GR" dirty="0"/>
          </a:p>
        </p:txBody>
      </p:sp>
      <p:sp>
        <p:nvSpPr>
          <p:cNvPr id="3" name="Content Placeholder 2"/>
          <p:cNvSpPr>
            <a:spLocks noGrp="1"/>
          </p:cNvSpPr>
          <p:nvPr>
            <p:ph sz="quarter" idx="1"/>
          </p:nvPr>
        </p:nvSpPr>
        <p:spPr/>
        <p:txBody>
          <a:bodyPr>
            <a:normAutofit fontScale="92500" lnSpcReduction="10000"/>
          </a:bodyPr>
          <a:lstStyle/>
          <a:p>
            <a:r>
              <a:rPr lang="en-GB" dirty="0" err="1"/>
              <a:t>Experimental group </a:t>
            </a:r>
            <a:r>
              <a:rPr lang="en-GB" dirty="0"/>
              <a:t>VS </a:t>
            </a:r>
            <a:r>
              <a:rPr lang="en-GB" dirty="0" err="1"/>
              <a:t>control group</a:t>
            </a:r>
            <a:endParaRPr lang="en-GB" dirty="0"/>
          </a:p>
          <a:p>
            <a:r>
              <a:rPr lang="en-GB" dirty="0"/>
              <a:t>1 </a:t>
            </a:r>
            <a:r>
              <a:rPr lang="en-GB" dirty="0" err="1"/>
              <a:t>independent </a:t>
            </a:r>
            <a:r>
              <a:rPr lang="en-GB" dirty="0"/>
              <a:t>variable with 2 levels (presence - absence of experimental manipulation)</a:t>
            </a:r>
          </a:p>
          <a:p>
            <a:pPr lvl="1"/>
            <a:r>
              <a:rPr lang="el-GR" dirty="0" err="1"/>
              <a:t>Frequent</a:t>
            </a:r>
            <a:r>
              <a:rPr lang="en-US" dirty="0" err="1"/>
              <a:t>ly</a:t>
            </a:r>
            <a:r>
              <a:rPr lang="en-US" dirty="0"/>
              <a:t> also</a:t>
            </a:r>
            <a:r>
              <a:rPr lang="el-GR" dirty="0"/>
              <a:t> </a:t>
            </a:r>
            <a:r>
              <a:rPr lang="en-US" dirty="0"/>
              <a:t>covariate analysis</a:t>
            </a:r>
            <a:endParaRPr lang="en-GB" dirty="0"/>
          </a:p>
          <a:p>
            <a:endParaRPr lang="en-GB" dirty="0"/>
          </a:p>
          <a:p>
            <a:pPr>
              <a:buFont typeface="Wingdings" pitchFamily="2" charset="2"/>
              <a:buChar char="v"/>
            </a:pPr>
            <a:r>
              <a:rPr lang="en-GB" u="sng" dirty="0" err="1"/>
              <a:t>More complex experimental designs</a:t>
            </a:r>
            <a:r>
              <a:rPr lang="en-GB" dirty="0"/>
              <a:t>:</a:t>
            </a:r>
          </a:p>
          <a:p>
            <a:r>
              <a:rPr lang="en-GB" dirty="0" err="1"/>
              <a:t>Multiple levels of independent variables</a:t>
            </a:r>
            <a:endParaRPr lang="en-GB" dirty="0"/>
          </a:p>
          <a:p>
            <a:r>
              <a:rPr lang="en-GB" dirty="0"/>
              <a:t>Latin square designs </a:t>
            </a:r>
          </a:p>
          <a:p>
            <a:r>
              <a:rPr lang="en-GB" dirty="0"/>
              <a:t>Multi-factorial designs</a:t>
            </a:r>
          </a:p>
          <a:p>
            <a:r>
              <a:rPr lang="en-GB" dirty="0"/>
              <a:t>Multi-factorial designs with repeated measurements</a:t>
            </a:r>
            <a:endParaRPr lang="el-GR" dirty="0"/>
          </a:p>
        </p:txBody>
      </p:sp>
      <p:pic>
        <p:nvPicPr>
          <p:cNvPr id="4" name="Εικόνα 3">
            <a:extLst>
              <a:ext uri="{FF2B5EF4-FFF2-40B4-BE49-F238E27FC236}">
                <a16:creationId xmlns:a16="http://schemas.microsoft.com/office/drawing/2014/main" id="{D89887FC-F3E1-6F43-BF18-42BE81CE94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4855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Multiple levels of independent variables</a:t>
            </a:r>
            <a:endParaRPr lang="el-GR" dirty="0"/>
          </a:p>
        </p:txBody>
      </p:sp>
      <p:sp>
        <p:nvSpPr>
          <p:cNvPr id="3" name="Content Placeholder 2"/>
          <p:cNvSpPr>
            <a:spLocks noGrp="1"/>
          </p:cNvSpPr>
          <p:nvPr>
            <p:ph sz="quarter" idx="1"/>
          </p:nvPr>
        </p:nvSpPr>
        <p:spPr/>
        <p:txBody>
          <a:bodyPr>
            <a:normAutofit/>
          </a:bodyPr>
          <a:lstStyle/>
          <a:p>
            <a:r>
              <a:rPr lang="en-GB" sz="2300" dirty="0" err="1"/>
              <a:t>Example</a:t>
            </a:r>
            <a:r>
              <a:rPr lang="en-GB" sz="2300" dirty="0"/>
              <a:t>: drug dosage. </a:t>
            </a:r>
          </a:p>
          <a:p>
            <a:endParaRPr lang="el-GR" sz="2600" i="1" dirty="0"/>
          </a:p>
          <a:p>
            <a:r>
              <a:rPr lang="en-GB" sz="2600" i="1" dirty="0"/>
              <a:t>Important</a:t>
            </a:r>
            <a:r>
              <a:rPr lang="en-GB" sz="2600" dirty="0"/>
              <a:t>: Control of order effects</a:t>
            </a:r>
            <a:endParaRPr lang="el-GR" sz="2600" dirty="0"/>
          </a:p>
          <a:p>
            <a:pPr lvl="1"/>
            <a:r>
              <a:rPr lang="el-GR" sz="2300" b="1" dirty="0"/>
              <a:t>Latin square</a:t>
            </a:r>
            <a:r>
              <a:rPr lang="el-GR" sz="2300" dirty="0"/>
              <a:t>. </a:t>
            </a:r>
            <a:r>
              <a:rPr lang="en-GB" dirty="0"/>
              <a:t>Counterbalancing: each possible set of conditions is shown only once</a:t>
            </a:r>
            <a:r>
              <a:rPr lang="el-GR" sz="2300" dirty="0"/>
              <a:t>.</a:t>
            </a:r>
          </a:p>
          <a:p>
            <a:pPr lvl="1"/>
            <a:r>
              <a:rPr lang="en-GB" b="1" dirty="0" err="1"/>
              <a:t>Weighted </a:t>
            </a:r>
            <a:r>
              <a:rPr lang="el-GR" b="1"/>
              <a:t>Latin square </a:t>
            </a:r>
            <a:r>
              <a:rPr lang="en-GB"/>
              <a:t>(</a:t>
            </a:r>
            <a:r>
              <a:rPr lang="en-GB" dirty="0"/>
              <a:t>when we have an even number of conditions</a:t>
            </a:r>
            <a:r>
              <a:rPr lang="el-GR" dirty="0"/>
              <a:t>, </a:t>
            </a:r>
            <a:r>
              <a:rPr lang="en-GB" dirty="0"/>
              <a:t>e.g. A </a:t>
            </a:r>
            <a:r>
              <a:rPr lang="en-GB" dirty="0" err="1"/>
              <a:t>before </a:t>
            </a:r>
            <a:r>
              <a:rPr lang="en-GB" dirty="0"/>
              <a:t>B </a:t>
            </a:r>
            <a:r>
              <a:rPr lang="en-GB" dirty="0" err="1"/>
              <a:t>more times </a:t>
            </a:r>
            <a:r>
              <a:rPr lang="en-GB" dirty="0"/>
              <a:t>than B </a:t>
            </a:r>
            <a:r>
              <a:rPr lang="en-GB" dirty="0" err="1"/>
              <a:t>before </a:t>
            </a:r>
            <a:r>
              <a:rPr lang="en-GB" dirty="0"/>
              <a:t>A)</a:t>
            </a:r>
            <a:endParaRPr lang="el-GR" dirty="0"/>
          </a:p>
          <a:p>
            <a:pPr marL="274320" lvl="1">
              <a:spcBef>
                <a:spcPts val="600"/>
              </a:spcBef>
              <a:buSzPct val="70000"/>
              <a:buFont typeface="Wingdings"/>
              <a:buChar char=""/>
            </a:pPr>
            <a:r>
              <a:rPr lang="en-GB" dirty="0"/>
              <a:t>2, 3 or </a:t>
            </a:r>
            <a:r>
              <a:rPr lang="en-GB" dirty="0" err="1"/>
              <a:t>more independent </a:t>
            </a:r>
            <a:r>
              <a:rPr lang="en-GB" dirty="0"/>
              <a:t>variables OK for correlation, difficult more than 3 for experimental design</a:t>
            </a:r>
          </a:p>
          <a:p>
            <a:pPr lvl="1"/>
            <a:endParaRPr lang="en-GB" dirty="0"/>
          </a:p>
        </p:txBody>
      </p:sp>
      <p:pic>
        <p:nvPicPr>
          <p:cNvPr id="4" name="Εικόνα 3">
            <a:extLst>
              <a:ext uri="{FF2B5EF4-FFF2-40B4-BE49-F238E27FC236}">
                <a16:creationId xmlns:a16="http://schemas.microsoft.com/office/drawing/2014/main" id="{533DC780-521B-6087-7136-E0CF6A62DE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7363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Latin </a:t>
            </a:r>
            <a:r>
              <a:rPr lang="en-GB" dirty="0"/>
              <a:t>Square Designs (Latin Square Designs)</a:t>
            </a:r>
            <a:endParaRPr lang="el-GR" dirty="0"/>
          </a:p>
        </p:txBody>
      </p:sp>
      <p:sp>
        <p:nvSpPr>
          <p:cNvPr id="3" name="Content Placeholder 2"/>
          <p:cNvSpPr>
            <a:spLocks noGrp="1"/>
          </p:cNvSpPr>
          <p:nvPr>
            <p:ph sz="quarter" idx="1"/>
          </p:nvPr>
        </p:nvSpPr>
        <p:spPr/>
        <p:txBody>
          <a:bodyPr>
            <a:normAutofit fontScale="85000" lnSpcReduction="20000"/>
          </a:bodyPr>
          <a:lstStyle/>
          <a:p>
            <a:r>
              <a:rPr lang="en-GB" i="1" dirty="0"/>
              <a:t>Problem</a:t>
            </a:r>
            <a:r>
              <a:rPr lang="en-GB" dirty="0"/>
              <a:t>: They do not completely eradicate serial effects, e.g. A </a:t>
            </a:r>
            <a:r>
              <a:rPr lang="en-GB" dirty="0" err="1"/>
              <a:t>before </a:t>
            </a:r>
            <a:r>
              <a:rPr lang="en-GB" dirty="0"/>
              <a:t>B </a:t>
            </a:r>
            <a:r>
              <a:rPr lang="en-GB" dirty="0" err="1"/>
              <a:t>more times than </a:t>
            </a:r>
            <a:r>
              <a:rPr lang="en-GB" dirty="0"/>
              <a:t>B </a:t>
            </a:r>
            <a:r>
              <a:rPr lang="en-GB" dirty="0" err="1"/>
              <a:t>before </a:t>
            </a:r>
            <a:r>
              <a:rPr lang="en-GB" dirty="0"/>
              <a:t>A</a:t>
            </a:r>
          </a:p>
          <a:p>
            <a:r>
              <a:rPr lang="en-GB" i="1" dirty="0" err="1"/>
              <a:t>Solution</a:t>
            </a:r>
            <a:r>
              <a:rPr lang="en-GB" i="1" dirty="0"/>
              <a:t>: </a:t>
            </a:r>
            <a:r>
              <a:rPr lang="en-GB" dirty="0" err="1"/>
              <a:t>weighted </a:t>
            </a:r>
            <a:r>
              <a:rPr lang="en-GB" dirty="0"/>
              <a:t>Latin Square design (</a:t>
            </a:r>
            <a:r>
              <a:rPr lang="en-GB" dirty="0" err="1"/>
              <a:t>when we have an even number of conditions</a:t>
            </a:r>
            <a:r>
              <a:rPr lang="en-GB" dirty="0"/>
              <a:t>)</a:t>
            </a:r>
          </a:p>
          <a:p>
            <a:endParaRPr lang="en-GB" dirty="0"/>
          </a:p>
          <a:p>
            <a:r>
              <a:rPr lang="en-GB" dirty="0"/>
              <a:t>A B C D</a:t>
            </a:r>
          </a:p>
          <a:p>
            <a:r>
              <a:rPr lang="en-GB" dirty="0"/>
              <a:t>B D A C</a:t>
            </a:r>
          </a:p>
          <a:p>
            <a:r>
              <a:rPr lang="en-GB" dirty="0"/>
              <a:t>D C B A</a:t>
            </a:r>
          </a:p>
          <a:p>
            <a:r>
              <a:rPr lang="en-GB" dirty="0"/>
              <a:t>C A D B </a:t>
            </a:r>
          </a:p>
          <a:p>
            <a:endParaRPr lang="en-GB" dirty="0"/>
          </a:p>
          <a:p>
            <a:r>
              <a:rPr lang="el-GR" dirty="0"/>
              <a:t>With </a:t>
            </a:r>
            <a:r>
              <a:rPr lang="en-GB" dirty="0" err="1"/>
              <a:t>more independent </a:t>
            </a:r>
            <a:r>
              <a:rPr lang="en-GB" dirty="0"/>
              <a:t>variables</a:t>
            </a:r>
            <a:r>
              <a:rPr lang="el-GR" dirty="0"/>
              <a:t>, it can be calculated automatically: </a:t>
            </a:r>
            <a:r>
              <a:rPr lang="en-US" sz="2000" dirty="0">
                <a:hlinkClick r:id="rId2"/>
              </a:rPr>
              <a:t>http://www.edgarweb.org.uk/choosedesign.htm</a:t>
            </a:r>
            <a:endParaRPr lang="en-GB" sz="2000" dirty="0"/>
          </a:p>
        </p:txBody>
      </p:sp>
      <p:pic>
        <p:nvPicPr>
          <p:cNvPr id="4" name="Εικόνα 3">
            <a:extLst>
              <a:ext uri="{FF2B5EF4-FFF2-40B4-BE49-F238E27FC236}">
                <a16:creationId xmlns:a16="http://schemas.microsoft.com/office/drawing/2014/main" id="{30B49FE0-4372-E3C4-077E-564782C4CA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793297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Multivariate Experimental Designs</a:t>
            </a:r>
            <a:endParaRPr lang="el-GR" dirty="0"/>
          </a:p>
        </p:txBody>
      </p:sp>
      <p:sp>
        <p:nvSpPr>
          <p:cNvPr id="3" name="Content Placeholder 2"/>
          <p:cNvSpPr>
            <a:spLocks noGrp="1"/>
          </p:cNvSpPr>
          <p:nvPr>
            <p:ph sz="quarter" idx="1"/>
          </p:nvPr>
        </p:nvSpPr>
        <p:spPr/>
        <p:txBody>
          <a:bodyPr>
            <a:normAutofit fontScale="92500" lnSpcReduction="10000"/>
          </a:bodyPr>
          <a:lstStyle/>
          <a:p>
            <a:r>
              <a:rPr lang="en-GB" dirty="0"/>
              <a:t>2, 3 or </a:t>
            </a:r>
            <a:r>
              <a:rPr lang="en-GB" dirty="0" err="1"/>
              <a:t>more independent variables</a:t>
            </a:r>
            <a:endParaRPr lang="en-GB" dirty="0"/>
          </a:p>
          <a:p>
            <a:r>
              <a:rPr lang="en-GB" dirty="0"/>
              <a:t>OK for correlation, difficult with more than 3 for experimental design</a:t>
            </a:r>
          </a:p>
          <a:p>
            <a:r>
              <a:rPr lang="en-GB" dirty="0" err="1"/>
              <a:t>Interactions of independent variables</a:t>
            </a:r>
            <a:r>
              <a:rPr lang="en-GB" dirty="0"/>
              <a:t>: </a:t>
            </a:r>
            <a:r>
              <a:rPr lang="en-GB" dirty="0" err="1"/>
              <a:t>More universal/generalizable research</a:t>
            </a:r>
            <a:endParaRPr lang="en-GB" dirty="0"/>
          </a:p>
          <a:p>
            <a:r>
              <a:rPr lang="en-GB" dirty="0"/>
              <a:t>Between subjects design: the </a:t>
            </a:r>
            <a:r>
              <a:rPr lang="en-GB" dirty="0" err="1"/>
              <a:t>number of necessary participants is greatly increased</a:t>
            </a:r>
            <a:endParaRPr lang="en-GB" dirty="0"/>
          </a:p>
          <a:p>
            <a:endParaRPr lang="en-GB" dirty="0"/>
          </a:p>
          <a:p>
            <a:r>
              <a:rPr lang="en-GB" dirty="0" err="1"/>
              <a:t>E</a:t>
            </a:r>
            <a:r>
              <a:rPr lang="en-GB" dirty="0"/>
              <a:t>.</a:t>
            </a:r>
            <a:r>
              <a:rPr lang="en-GB" dirty="0" err="1"/>
              <a:t>g. Air traffic controllers</a:t>
            </a:r>
            <a:endParaRPr lang="en-GB" dirty="0"/>
          </a:p>
          <a:p>
            <a:r>
              <a:rPr lang="en-GB" dirty="0"/>
              <a:t>Shifts: Morning, Noon, Evening</a:t>
            </a:r>
          </a:p>
          <a:p>
            <a:r>
              <a:rPr lang="en-GB" dirty="0" err="1"/>
              <a:t>Room temperature</a:t>
            </a:r>
            <a:r>
              <a:rPr lang="en-GB" dirty="0"/>
              <a:t>: </a:t>
            </a:r>
            <a:r>
              <a:rPr lang="en-GB" dirty="0" err="1"/>
              <a:t>Cold</a:t>
            </a:r>
            <a:r>
              <a:rPr lang="en-GB" dirty="0"/>
              <a:t>, </a:t>
            </a:r>
            <a:r>
              <a:rPr lang="en-GB" dirty="0" err="1"/>
              <a:t>warm</a:t>
            </a:r>
            <a:endParaRPr lang="el-GR" dirty="0"/>
          </a:p>
        </p:txBody>
      </p:sp>
      <p:pic>
        <p:nvPicPr>
          <p:cNvPr id="4" name="Εικόνα 3">
            <a:extLst>
              <a:ext uri="{FF2B5EF4-FFF2-40B4-BE49-F238E27FC236}">
                <a16:creationId xmlns:a16="http://schemas.microsoft.com/office/drawing/2014/main" id="{4339F6CB-86CA-EDA3-F54F-67A4C7AF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5654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Variables </a:t>
            </a:r>
            <a:r>
              <a:rPr lang="en-GB" dirty="0"/>
              <a:t>and </a:t>
            </a:r>
            <a:r>
              <a:rPr lang="en-GB" dirty="0" err="1"/>
              <a:t>their measurement</a:t>
            </a:r>
            <a:endParaRPr lang="en-GB" dirty="0"/>
          </a:p>
        </p:txBody>
      </p:sp>
      <p:sp>
        <p:nvSpPr>
          <p:cNvPr id="3" name="Content Placeholder 2"/>
          <p:cNvSpPr>
            <a:spLocks noGrp="1"/>
          </p:cNvSpPr>
          <p:nvPr>
            <p:ph sz="quarter" idx="1"/>
          </p:nvPr>
        </p:nvSpPr>
        <p:spPr/>
        <p:txBody>
          <a:bodyPr>
            <a:normAutofit/>
          </a:bodyPr>
          <a:lstStyle/>
          <a:p>
            <a:pPr>
              <a:spcAft>
                <a:spcPts val="600"/>
              </a:spcAft>
            </a:pPr>
            <a:r>
              <a:rPr lang="en-GB" dirty="0"/>
              <a:t>Variable: Any quantity/property/attribute that can take variable values.</a:t>
            </a:r>
          </a:p>
          <a:p>
            <a:pPr>
              <a:spcAft>
                <a:spcPts val="600"/>
              </a:spcAft>
            </a:pPr>
            <a:r>
              <a:rPr lang="en-GB" dirty="0"/>
              <a:t>Any event or characteristic of phenomena, objects or organisms that can be changed and measured.</a:t>
            </a:r>
          </a:p>
          <a:p>
            <a:pPr>
              <a:spcAft>
                <a:spcPts val="600"/>
              </a:spcAft>
            </a:pPr>
            <a:r>
              <a:rPr lang="en-GB" dirty="0" err="1"/>
              <a:t>Different ways of categorising variables</a:t>
            </a:r>
            <a:endParaRPr lang="en-GB" dirty="0"/>
          </a:p>
          <a:p>
            <a:pPr lvl="1"/>
            <a:r>
              <a:rPr lang="en-GB" dirty="0" err="1"/>
              <a:t>Quantitative </a:t>
            </a:r>
            <a:r>
              <a:rPr lang="en-GB" dirty="0"/>
              <a:t>- </a:t>
            </a:r>
            <a:r>
              <a:rPr lang="en-GB" dirty="0" err="1"/>
              <a:t>Qualitative</a:t>
            </a:r>
            <a:endParaRPr lang="en-GB" dirty="0"/>
          </a:p>
          <a:p>
            <a:pPr lvl="1"/>
            <a:r>
              <a:rPr lang="en-GB" dirty="0"/>
              <a:t>Continuous - </a:t>
            </a:r>
            <a:r>
              <a:rPr lang="en-GB" dirty="0" err="1"/>
              <a:t>Discretre</a:t>
            </a:r>
            <a:endParaRPr lang="en-GB" dirty="0"/>
          </a:p>
          <a:p>
            <a:pPr lvl="1"/>
            <a:r>
              <a:rPr lang="en-GB" dirty="0" err="1"/>
              <a:t>Independent </a:t>
            </a:r>
            <a:r>
              <a:rPr lang="en-GB" dirty="0"/>
              <a:t>- </a:t>
            </a:r>
            <a:r>
              <a:rPr lang="en-GB" dirty="0" err="1"/>
              <a:t>Dependent</a:t>
            </a:r>
            <a:endParaRPr lang="en-GB" dirty="0"/>
          </a:p>
          <a:p>
            <a:pPr>
              <a:spcAft>
                <a:spcPts val="600"/>
              </a:spcAft>
            </a:pPr>
            <a:r>
              <a:rPr lang="en-GB" dirty="0" err="1"/>
              <a:t>Importance of </a:t>
            </a:r>
            <a:r>
              <a:rPr lang="en-GB" dirty="0"/>
              <a:t>the </a:t>
            </a:r>
            <a:r>
              <a:rPr lang="en-GB" dirty="0" err="1"/>
              <a:t>measuring instrument</a:t>
            </a:r>
            <a:endParaRPr lang="en-GB" dirty="0"/>
          </a:p>
          <a:p>
            <a:pPr lvl="1">
              <a:buNone/>
            </a:pPr>
            <a:endParaRPr lang="en-GB" dirty="0"/>
          </a:p>
          <a:p>
            <a:pPr lvl="1">
              <a:buNone/>
            </a:pPr>
            <a:endParaRPr lang="en-GB" dirty="0"/>
          </a:p>
        </p:txBody>
      </p:sp>
      <p:pic>
        <p:nvPicPr>
          <p:cNvPr id="4" name="Εικόνα 3">
            <a:extLst>
              <a:ext uri="{FF2B5EF4-FFF2-40B4-BE49-F238E27FC236}">
                <a16:creationId xmlns:a16="http://schemas.microsoft.com/office/drawing/2014/main" id="{DAC2CB25-F8DC-338E-6549-49918334F9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2947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C654F5-81C5-CBE5-A107-38E316B9058B}"/>
              </a:ext>
            </a:extLst>
          </p:cNvPr>
          <p:cNvSpPr>
            <a:spLocks noGrp="1"/>
          </p:cNvSpPr>
          <p:nvPr>
            <p:ph type="title"/>
          </p:nvPr>
        </p:nvSpPr>
        <p:spPr/>
        <p:txBody>
          <a:bodyPr/>
          <a:lstStyle/>
          <a:p>
            <a:r>
              <a:rPr lang="en-US" dirty="0"/>
              <a:t>Descriptive Statistics</a:t>
            </a:r>
            <a:endParaRPr lang="el-GR" dirty="0"/>
          </a:p>
        </p:txBody>
      </p:sp>
      <p:pic>
        <p:nvPicPr>
          <p:cNvPr id="5" name="Εικόνα 4">
            <a:extLst>
              <a:ext uri="{FF2B5EF4-FFF2-40B4-BE49-F238E27FC236}">
                <a16:creationId xmlns:a16="http://schemas.microsoft.com/office/drawing/2014/main" id="{6637529F-D70D-90DE-A3ED-2451D82314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96225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dirty="0"/>
              <a:t>What is Statistics Used For?</a:t>
            </a:r>
          </a:p>
        </p:txBody>
      </p:sp>
      <p:sp>
        <p:nvSpPr>
          <p:cNvPr id="14339" name="Rectangle 3"/>
          <p:cNvSpPr>
            <a:spLocks noGrp="1" noChangeArrowheads="1"/>
          </p:cNvSpPr>
          <p:nvPr>
            <p:ph type="body" idx="1"/>
          </p:nvPr>
        </p:nvSpPr>
        <p:spPr/>
        <p:txBody>
          <a:bodyPr vert="horz" lIns="91440" tIns="45720" rIns="91440" bIns="45720" rtlCol="0" anchor="t">
            <a:normAutofit/>
          </a:bodyPr>
          <a:lstStyle/>
          <a:p>
            <a:pPr>
              <a:lnSpc>
                <a:spcPct val="90000"/>
              </a:lnSpc>
            </a:pPr>
            <a:r>
              <a:rPr lang="en-GB" dirty="0">
                <a:solidFill>
                  <a:srgbClr val="000000"/>
                </a:solidFill>
                <a:ea typeface="+mn-lt"/>
                <a:cs typeface="+mn-lt"/>
              </a:rPr>
              <a:t>Exploratory Data Analysis (EDA) – Descriptive Statistics:</a:t>
            </a:r>
            <a:endParaRPr lang="en-US" sz="2400" dirty="0">
              <a:solidFill>
                <a:srgbClr val="000000"/>
              </a:solidFill>
            </a:endParaRPr>
          </a:p>
          <a:p>
            <a:pPr lvl="1">
              <a:lnSpc>
                <a:spcPct val="90000"/>
              </a:lnSpc>
            </a:pPr>
            <a:r>
              <a:rPr lang="en-GB" sz="2500" dirty="0">
                <a:solidFill>
                  <a:srgbClr val="000000"/>
                </a:solidFill>
                <a:ea typeface="+mn-lt"/>
                <a:cs typeface="+mn-lt"/>
              </a:rPr>
              <a:t>Summary </a:t>
            </a:r>
          </a:p>
          <a:p>
            <a:pPr lvl="1">
              <a:lnSpc>
                <a:spcPct val="90000"/>
              </a:lnSpc>
            </a:pPr>
            <a:r>
              <a:rPr lang="en-GB" sz="2500" dirty="0">
                <a:solidFill>
                  <a:srgbClr val="000000"/>
                </a:solidFill>
                <a:ea typeface="+mn-lt"/>
                <a:cs typeface="+mn-lt"/>
              </a:rPr>
              <a:t>Finding patterns </a:t>
            </a:r>
            <a:endParaRPr lang="en-GB" dirty="0"/>
          </a:p>
          <a:p>
            <a:pPr lvl="1">
              <a:lnSpc>
                <a:spcPct val="90000"/>
              </a:lnSpc>
            </a:pPr>
            <a:r>
              <a:rPr lang="en-GB" sz="2500" dirty="0">
                <a:solidFill>
                  <a:srgbClr val="000000"/>
                </a:solidFill>
                <a:ea typeface="+mn-lt"/>
                <a:cs typeface="+mn-lt"/>
              </a:rPr>
              <a:t>Identifying potential causes and underlying structure (forming hypotheses)</a:t>
            </a:r>
            <a:endParaRPr lang="en-GB" sz="2500"/>
          </a:p>
          <a:p>
            <a:pPr lvl="1">
              <a:lnSpc>
                <a:spcPct val="90000"/>
              </a:lnSpc>
            </a:pPr>
            <a:endParaRPr lang="en-GB" sz="2500" dirty="0">
              <a:solidFill>
                <a:srgbClr val="000000"/>
              </a:solidFill>
              <a:ea typeface="+mn-lt"/>
              <a:cs typeface="+mn-lt"/>
            </a:endParaRPr>
          </a:p>
          <a:p>
            <a:pPr>
              <a:lnSpc>
                <a:spcPct val="90000"/>
              </a:lnSpc>
            </a:pPr>
            <a:r>
              <a:rPr lang="en-GB" dirty="0">
                <a:solidFill>
                  <a:srgbClr val="000000"/>
                </a:solidFill>
                <a:ea typeface="+mn-lt"/>
                <a:cs typeface="+mn-lt"/>
              </a:rPr>
              <a:t>Confirmatory Statistics: Verification (or testing) of hypotheses </a:t>
            </a:r>
          </a:p>
          <a:p>
            <a:pPr lvl="1">
              <a:lnSpc>
                <a:spcPct val="90000"/>
              </a:lnSpc>
            </a:pPr>
            <a:r>
              <a:rPr lang="en-GB" sz="2500" dirty="0">
                <a:solidFill>
                  <a:srgbClr val="000000"/>
                </a:solidFill>
                <a:ea typeface="+mn-lt"/>
                <a:cs typeface="+mn-lt"/>
              </a:rPr>
              <a:t>Inferential </a:t>
            </a:r>
            <a:r>
              <a:rPr lang="en-GB" sz="2500" dirty="0"/>
              <a:t>Statistics</a:t>
            </a:r>
            <a:r>
              <a:rPr lang="en-GB" sz="2500" dirty="0">
                <a:solidFill>
                  <a:srgbClr val="000000"/>
                </a:solidFill>
                <a:ea typeface="+mn-lt"/>
                <a:cs typeface="+mn-lt"/>
              </a:rPr>
              <a:t>:</a:t>
            </a:r>
            <a:r>
              <a:rPr lang="en-GB" sz="2500" dirty="0"/>
              <a:t> Checking if a hypothesis is justified based on our data</a:t>
            </a:r>
            <a:endParaRPr lang="en-GB" sz="2500"/>
          </a:p>
          <a:p>
            <a:endParaRPr lang="en-GB" dirty="0"/>
          </a:p>
        </p:txBody>
      </p:sp>
      <p:pic>
        <p:nvPicPr>
          <p:cNvPr id="2" name="Εικόνα 1">
            <a:extLst>
              <a:ext uri="{FF2B5EF4-FFF2-40B4-BE49-F238E27FC236}">
                <a16:creationId xmlns:a16="http://schemas.microsoft.com/office/drawing/2014/main" id="{534E2AB7-4AB7-35DD-5172-F419F6081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60905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Exploratory Data Analysis</a:t>
            </a:r>
            <a:endParaRPr lang="el-GR" dirty="0"/>
          </a:p>
        </p:txBody>
      </p:sp>
      <p:sp>
        <p:nvSpPr>
          <p:cNvPr id="3" name="Content Placeholder 2"/>
          <p:cNvSpPr>
            <a:spLocks noGrp="1"/>
          </p:cNvSpPr>
          <p:nvPr>
            <p:ph sz="quarter" idx="1"/>
          </p:nvPr>
        </p:nvSpPr>
        <p:spPr/>
        <p:txBody>
          <a:bodyPr vert="horz" lIns="91440" tIns="45720" rIns="91440" bIns="45720" rtlCol="0" anchor="t">
            <a:normAutofit/>
          </a:bodyPr>
          <a:lstStyle/>
          <a:p>
            <a:r>
              <a:rPr lang="en-GB" dirty="0"/>
              <a:t>Pre-analysis Checks: Verification for potential errors/omissions before starting statistical analysis</a:t>
            </a:r>
          </a:p>
          <a:p>
            <a:pPr lvl="1"/>
            <a:r>
              <a:rPr lang="en-GB" dirty="0"/>
              <a:t>Omissions/Errors – e.g., data copying to the computer</a:t>
            </a:r>
          </a:p>
          <a:p>
            <a:pPr lvl="1"/>
            <a:r>
              <a:rPr lang="en-GB" dirty="0"/>
              <a:t>Missing Data – we can estimate them based on the remaining data if we want to avoid losses</a:t>
            </a:r>
          </a:p>
          <a:p>
            <a:pPr lvl="1"/>
            <a:r>
              <a:rPr lang="en-GB" dirty="0"/>
              <a:t>Outliers – if not the result of an error, they can undergo mathematical transformation</a:t>
            </a:r>
          </a:p>
          <a:p>
            <a:r>
              <a:rPr lang="en-GB" dirty="0"/>
              <a:t>Descriptive Tables – graphs</a:t>
            </a:r>
          </a:p>
          <a:p>
            <a:r>
              <a:rPr lang="en-GB" dirty="0"/>
              <a:t>Checking for patterns</a:t>
            </a:r>
            <a:br>
              <a:rPr lang="en-US" dirty="0"/>
            </a:br>
            <a:endParaRPr lang="en-US"/>
          </a:p>
          <a:p>
            <a:endParaRPr lang="en-GB" dirty="0"/>
          </a:p>
        </p:txBody>
      </p:sp>
      <p:pic>
        <p:nvPicPr>
          <p:cNvPr id="4" name="Εικόνα 3">
            <a:extLst>
              <a:ext uri="{FF2B5EF4-FFF2-40B4-BE49-F238E27FC236}">
                <a16:creationId xmlns:a16="http://schemas.microsoft.com/office/drawing/2014/main" id="{B5775EC4-89CE-BDEA-4306-A00852939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91341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vert="horz" lIns="91440" tIns="45720" rIns="91440" bIns="45720" rtlCol="0" anchor="b">
            <a:normAutofit/>
          </a:bodyPr>
          <a:lstStyle/>
          <a:p>
            <a:r>
              <a:rPr lang="en-US" sz="4000" dirty="0"/>
              <a:t>EDA - Slogan</a:t>
            </a:r>
            <a:endParaRPr lang="en-GB" sz="4000" dirty="0"/>
          </a:p>
        </p:txBody>
      </p:sp>
      <p:sp>
        <p:nvSpPr>
          <p:cNvPr id="16387" name="Rectangle 3"/>
          <p:cNvSpPr>
            <a:spLocks noGrp="1" noChangeArrowheads="1"/>
          </p:cNvSpPr>
          <p:nvPr>
            <p:ph type="body" idx="1"/>
          </p:nvPr>
        </p:nvSpPr>
        <p:spPr/>
        <p:txBody>
          <a:bodyPr vert="horz" lIns="91440" tIns="45720" rIns="91440" bIns="45720" rtlCol="0" anchor="t">
            <a:normAutofit/>
          </a:bodyPr>
          <a:lstStyle/>
          <a:p>
            <a:r>
              <a:rPr lang="el-GR" dirty="0" err="1"/>
              <a:t>It</a:t>
            </a:r>
            <a:r>
              <a:rPr lang="el-GR" dirty="0"/>
              <a:t> </a:t>
            </a:r>
            <a:r>
              <a:rPr lang="el-GR" dirty="0" err="1"/>
              <a:t>all</a:t>
            </a:r>
            <a:r>
              <a:rPr lang="el-GR" dirty="0"/>
              <a:t> </a:t>
            </a:r>
            <a:r>
              <a:rPr lang="el-GR" dirty="0" err="1"/>
              <a:t>started</a:t>
            </a:r>
            <a:r>
              <a:rPr lang="el-GR" dirty="0"/>
              <a:t> </a:t>
            </a:r>
            <a:r>
              <a:rPr lang="el-GR" dirty="0" err="1"/>
              <a:t>with</a:t>
            </a:r>
            <a:r>
              <a:rPr lang="el-GR" dirty="0"/>
              <a:t> a </a:t>
            </a:r>
            <a:r>
              <a:rPr lang="el-GR" dirty="0" err="1"/>
              <a:t>scientist</a:t>
            </a:r>
            <a:r>
              <a:rPr lang="el-GR" dirty="0"/>
              <a:t>/</a:t>
            </a:r>
            <a:r>
              <a:rPr lang="el-GR" dirty="0" err="1"/>
              <a:t>book</a:t>
            </a:r>
            <a:r>
              <a:rPr lang="en-GB" dirty="0"/>
              <a:t>:</a:t>
            </a:r>
          </a:p>
          <a:p>
            <a:pPr lvl="1"/>
            <a:r>
              <a:rPr lang="en-GB" dirty="0" err="1"/>
              <a:t>Tukey,J.W</a:t>
            </a:r>
            <a:r>
              <a:rPr lang="en-GB" dirty="0"/>
              <a:t>. (1977) Exploratory data analysis Addison-Wesley</a:t>
            </a:r>
          </a:p>
        </p:txBody>
      </p:sp>
      <p:pic>
        <p:nvPicPr>
          <p:cNvPr id="16388" name="Picture 4"/>
          <p:cNvPicPr>
            <a:picLocks noChangeAspect="1" noChangeArrowheads="1"/>
          </p:cNvPicPr>
          <p:nvPr/>
        </p:nvPicPr>
        <p:blipFill>
          <a:blip r:embed="rId3" cstate="print"/>
          <a:srcRect/>
          <a:stretch>
            <a:fillRect/>
          </a:stretch>
        </p:blipFill>
        <p:spPr bwMode="auto">
          <a:xfrm>
            <a:off x="8328249" y="2880394"/>
            <a:ext cx="1793875" cy="2636838"/>
          </a:xfrm>
          <a:prstGeom prst="rect">
            <a:avLst/>
          </a:prstGeom>
          <a:noFill/>
          <a:ln w="9525">
            <a:noFill/>
            <a:miter lim="800000"/>
            <a:headEnd/>
            <a:tailEnd/>
          </a:ln>
          <a:effectLst/>
        </p:spPr>
      </p:pic>
      <p:pic>
        <p:nvPicPr>
          <p:cNvPr id="16389" name="Picture 5"/>
          <p:cNvPicPr>
            <a:picLocks noChangeAspect="1" noChangeArrowheads="1"/>
          </p:cNvPicPr>
          <p:nvPr/>
        </p:nvPicPr>
        <p:blipFill>
          <a:blip r:embed="rId4" cstate="print"/>
          <a:srcRect/>
          <a:stretch>
            <a:fillRect/>
          </a:stretch>
        </p:blipFill>
        <p:spPr bwMode="auto">
          <a:xfrm>
            <a:off x="2063750" y="2924944"/>
            <a:ext cx="1784350" cy="2160588"/>
          </a:xfrm>
          <a:prstGeom prst="rect">
            <a:avLst/>
          </a:prstGeom>
          <a:noFill/>
          <a:ln w="9525">
            <a:noFill/>
            <a:miter lim="800000"/>
            <a:headEnd/>
            <a:tailEnd/>
          </a:ln>
          <a:effectLst/>
        </p:spPr>
      </p:pic>
      <p:sp>
        <p:nvSpPr>
          <p:cNvPr id="7" name="Content Placeholder 2"/>
          <p:cNvSpPr txBox="1">
            <a:spLocks/>
          </p:cNvSpPr>
          <p:nvPr/>
        </p:nvSpPr>
        <p:spPr>
          <a:xfrm>
            <a:off x="4007768" y="2852936"/>
            <a:ext cx="4320480" cy="3773416"/>
          </a:xfrm>
          <a:prstGeom prst="rect">
            <a:avLst/>
          </a:prstGeom>
        </p:spPr>
        <p:txBody>
          <a:bodyPr vert="horz">
            <a:normAutofit/>
          </a:bodyPr>
          <a:lstStyle/>
          <a:p>
            <a:pPr marL="274320" indent="-274320">
              <a:spcBef>
                <a:spcPts val="600"/>
              </a:spcBef>
              <a:buClr>
                <a:schemeClr val="accent1"/>
              </a:buClr>
              <a:buSzPct val="70000"/>
              <a:defRPr/>
            </a:pPr>
            <a:r>
              <a:rPr lang="en-GB" sz="2400" dirty="0"/>
              <a:t>“Exploratory data analysis can never be the whole story, but nothing else can serve as the foundation stone—as the first step.”</a:t>
            </a:r>
          </a:p>
          <a:p>
            <a:pPr marL="274320" indent="-274320">
              <a:spcBef>
                <a:spcPts val="600"/>
              </a:spcBef>
              <a:buClr>
                <a:schemeClr val="accent1"/>
              </a:buClr>
              <a:buSzPct val="70000"/>
            </a:pPr>
            <a:r>
              <a:rPr lang="en-GB" sz="2400" dirty="0"/>
              <a:t>“It is important to understand what you CAN DO before you learn to measure how WELL you seem to have DONE it.”</a:t>
            </a:r>
          </a:p>
          <a:p>
            <a:pPr marL="274320" indent="-274320">
              <a:spcBef>
                <a:spcPts val="600"/>
              </a:spcBef>
              <a:buClr>
                <a:schemeClr val="accent1"/>
              </a:buClr>
              <a:buSzPct val="70000"/>
              <a:defRPr/>
            </a:pPr>
            <a:endParaRPr lang="el-GR" sz="2400" dirty="0"/>
          </a:p>
        </p:txBody>
      </p:sp>
      <p:pic>
        <p:nvPicPr>
          <p:cNvPr id="2" name="Εικόνα 1">
            <a:extLst>
              <a:ext uri="{FF2B5EF4-FFF2-40B4-BE49-F238E27FC236}">
                <a16:creationId xmlns:a16="http://schemas.microsoft.com/office/drawing/2014/main" id="{76619816-45CC-5463-3212-610FF0F8B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030560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a:t>A Research </a:t>
            </a:r>
            <a:r>
              <a:rPr lang="el-GR" dirty="0" err="1"/>
              <a:t>Example</a:t>
            </a:r>
            <a:endParaRPr lang="en-US" dirty="0" err="1"/>
          </a:p>
        </p:txBody>
      </p:sp>
      <p:sp>
        <p:nvSpPr>
          <p:cNvPr id="3" name="Content Placeholder 2"/>
          <p:cNvSpPr>
            <a:spLocks noGrp="1"/>
          </p:cNvSpPr>
          <p:nvPr>
            <p:ph sz="quarter" idx="1"/>
          </p:nvPr>
        </p:nvSpPr>
        <p:spPr/>
        <p:txBody>
          <a:bodyPr vert="horz" lIns="91440" tIns="45720" rIns="91440" bIns="45720" rtlCol="0" anchor="t">
            <a:normAutofit/>
          </a:bodyPr>
          <a:lstStyle/>
          <a:p>
            <a:r>
              <a:rPr lang="el-GR" dirty="0" err="1"/>
              <a:t>Language</a:t>
            </a:r>
            <a:r>
              <a:rPr lang="el-GR" dirty="0"/>
              <a:t> </a:t>
            </a:r>
            <a:r>
              <a:rPr lang="el-GR" dirty="0" err="1"/>
              <a:t>Comprehension</a:t>
            </a:r>
            <a:r>
              <a:rPr lang="el-GR" dirty="0"/>
              <a:t> </a:t>
            </a:r>
            <a:r>
              <a:rPr lang="el-GR" dirty="0" err="1"/>
              <a:t>Ability</a:t>
            </a:r>
          </a:p>
          <a:p>
            <a:r>
              <a:rPr lang="el-GR" dirty="0"/>
              <a:t>ΣΤ` </a:t>
            </a:r>
            <a:r>
              <a:rPr lang="el-GR" dirty="0" err="1"/>
              <a:t>elementary</a:t>
            </a:r>
            <a:r>
              <a:rPr lang="el-GR" dirty="0"/>
              <a:t> </a:t>
            </a:r>
            <a:r>
              <a:rPr lang="el-GR" dirty="0" err="1"/>
              <a:t>school</a:t>
            </a:r>
            <a:r>
              <a:rPr lang="el-GR" dirty="0"/>
              <a:t> </a:t>
            </a:r>
            <a:r>
              <a:rPr lang="el-GR" dirty="0" err="1"/>
              <a:t>grade</a:t>
            </a:r>
            <a:r>
              <a:rPr lang="el-GR" dirty="0"/>
              <a:t>, 50 </a:t>
            </a:r>
            <a:r>
              <a:rPr lang="el-GR" dirty="0" err="1"/>
              <a:t>students</a:t>
            </a:r>
            <a:endParaRPr lang="en-US" dirty="0" err="1"/>
          </a:p>
          <a:p>
            <a:r>
              <a:rPr lang="el-GR" dirty="0" err="1"/>
              <a:t>Language</a:t>
            </a:r>
            <a:r>
              <a:rPr lang="el-GR" dirty="0"/>
              <a:t> </a:t>
            </a:r>
            <a:r>
              <a:rPr lang="el-GR" dirty="0" err="1"/>
              <a:t>ability</a:t>
            </a:r>
            <a:r>
              <a:rPr lang="el-GR" dirty="0"/>
              <a:t> </a:t>
            </a:r>
            <a:r>
              <a:rPr lang="el-GR" dirty="0" err="1"/>
              <a:t>test</a:t>
            </a:r>
          </a:p>
          <a:p>
            <a:r>
              <a:rPr lang="el-GR" dirty="0" err="1"/>
              <a:t>Scale</a:t>
            </a:r>
            <a:r>
              <a:rPr lang="el-GR" dirty="0"/>
              <a:t> 1 – 10 (1 = </a:t>
            </a:r>
            <a:r>
              <a:rPr lang="el-GR" dirty="0" err="1"/>
              <a:t>lowest</a:t>
            </a:r>
            <a:r>
              <a:rPr lang="el-GR" dirty="0"/>
              <a:t>, 10 = </a:t>
            </a:r>
            <a:r>
              <a:rPr lang="el-GR" dirty="0" err="1"/>
              <a:t>highest</a:t>
            </a:r>
            <a:r>
              <a:rPr lang="el-GR" dirty="0"/>
              <a:t>)</a:t>
            </a:r>
          </a:p>
          <a:p>
            <a:endParaRPr lang="el-GR" dirty="0"/>
          </a:p>
          <a:p>
            <a:endParaRPr lang="el-GR" dirty="0"/>
          </a:p>
          <a:p>
            <a:r>
              <a:rPr lang="el-GR" dirty="0"/>
              <a:t>5 8 7 4 6 10 5 8 6 7 6 7 5 9 4 7 4 4 5 8 6 1 6 7 5 3 5 9 5 10 4 8 6 3 6 1 5 7 4 8 9 6 3 6 5 6 7 5 8 6 </a:t>
            </a:r>
            <a:endParaRPr lang="en-US" dirty="0"/>
          </a:p>
        </p:txBody>
      </p:sp>
      <p:pic>
        <p:nvPicPr>
          <p:cNvPr id="4" name="Εικόνα 3">
            <a:extLst>
              <a:ext uri="{FF2B5EF4-FFF2-40B4-BE49-F238E27FC236}">
                <a16:creationId xmlns:a16="http://schemas.microsoft.com/office/drawing/2014/main" id="{86B9BBB4-B00F-5993-DC5A-4921D7867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37316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solidFill>
                  <a:srgbClr val="575F6D"/>
                </a:solidFill>
                <a:ea typeface="+mj-lt"/>
                <a:cs typeface="+mj-lt"/>
              </a:rPr>
              <a:t>Descriptive</a:t>
            </a:r>
            <a:r>
              <a:rPr lang="el-GR" dirty="0">
                <a:solidFill>
                  <a:srgbClr val="575F6D"/>
                </a:solidFill>
                <a:ea typeface="+mj-lt"/>
                <a:cs typeface="+mj-lt"/>
              </a:rPr>
              <a:t> </a:t>
            </a:r>
            <a:r>
              <a:rPr lang="el-GR" dirty="0" err="1">
                <a:solidFill>
                  <a:srgbClr val="575F6D"/>
                </a:solidFill>
                <a:ea typeface="+mj-lt"/>
                <a:cs typeface="+mj-lt"/>
              </a:rPr>
              <a:t>Statistics</a:t>
            </a:r>
            <a:r>
              <a:rPr lang="el-GR" dirty="0">
                <a:solidFill>
                  <a:srgbClr val="575F6D"/>
                </a:solidFill>
                <a:ea typeface="+mj-lt"/>
                <a:cs typeface="+mj-lt"/>
              </a:rPr>
              <a:t>: </a:t>
            </a:r>
            <a:r>
              <a:rPr lang="el-GR" dirty="0" err="1">
                <a:solidFill>
                  <a:srgbClr val="575F6D"/>
                </a:solidFill>
                <a:ea typeface="+mj-lt"/>
                <a:cs typeface="+mj-lt"/>
              </a:rPr>
              <a:t>Numeric</a:t>
            </a:r>
            <a:r>
              <a:rPr lang="el-GR" dirty="0">
                <a:solidFill>
                  <a:srgbClr val="575F6D"/>
                </a:solidFill>
                <a:ea typeface="+mj-lt"/>
                <a:cs typeface="+mj-lt"/>
              </a:rPr>
              <a:t> - </a:t>
            </a:r>
            <a:r>
              <a:rPr lang="el-GR" dirty="0" err="1">
                <a:solidFill>
                  <a:srgbClr val="575F6D"/>
                </a:solidFill>
                <a:ea typeface="+mj-lt"/>
                <a:cs typeface="+mj-lt"/>
              </a:rPr>
              <a:t>Graphic</a:t>
            </a:r>
            <a:r>
              <a:rPr lang="el-GR" dirty="0">
                <a:solidFill>
                  <a:srgbClr val="575F6D"/>
                </a:solidFill>
                <a:ea typeface="+mj-lt"/>
                <a:cs typeface="+mj-lt"/>
              </a:rPr>
              <a:t> </a:t>
            </a:r>
            <a:r>
              <a:rPr lang="el-GR" dirty="0" err="1">
                <a:solidFill>
                  <a:srgbClr val="575F6D"/>
                </a:solidFill>
                <a:ea typeface="+mj-lt"/>
                <a:cs typeface="+mj-lt"/>
              </a:rPr>
              <a:t>Methods</a:t>
            </a:r>
            <a:endParaRPr lang="en-US" dirty="0" err="1"/>
          </a:p>
        </p:txBody>
      </p:sp>
      <p:grpSp>
        <p:nvGrpSpPr>
          <p:cNvPr id="7" name="Group 6"/>
          <p:cNvGrpSpPr/>
          <p:nvPr/>
        </p:nvGrpSpPr>
        <p:grpSpPr>
          <a:xfrm>
            <a:off x="7616552" y="4365104"/>
            <a:ext cx="1647800" cy="1592560"/>
            <a:chOff x="755576" y="4860776"/>
            <a:chExt cx="1647800" cy="1592560"/>
          </a:xfrm>
        </p:grpSpPr>
        <p:grpSp>
          <p:nvGrpSpPr>
            <p:cNvPr id="20" name="Group 19"/>
            <p:cNvGrpSpPr/>
            <p:nvPr/>
          </p:nvGrpSpPr>
          <p:grpSpPr>
            <a:xfrm>
              <a:off x="755576" y="4860776"/>
              <a:ext cx="1647800" cy="1592560"/>
              <a:chOff x="5220072" y="1916832"/>
              <a:chExt cx="1647800" cy="1592560"/>
            </a:xfrm>
          </p:grpSpPr>
          <p:cxnSp>
            <p:nvCxnSpPr>
              <p:cNvPr id="21" name="Straight Connector 20"/>
              <p:cNvCxnSpPr/>
              <p:nvPr/>
            </p:nvCxnSpPr>
            <p:spPr>
              <a:xfrm>
                <a:off x="5220072" y="1916832"/>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220072" y="3501008"/>
                <a:ext cx="1647800" cy="83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927279" y="4941168"/>
              <a:ext cx="1249251" cy="1393064"/>
            </a:xfrm>
            <a:custGeom>
              <a:avLst/>
              <a:gdLst>
                <a:gd name="connsiteX0" fmla="*/ 0 w 1249251"/>
                <a:gd name="connsiteY0" fmla="*/ 1380185 h 1393064"/>
                <a:gd name="connsiteX1" fmla="*/ 669701 w 1249251"/>
                <a:gd name="connsiteY1" fmla="*/ 2146 h 1393064"/>
                <a:gd name="connsiteX2" fmla="*/ 1249251 w 1249251"/>
                <a:gd name="connsiteY2" fmla="*/ 1393064 h 1393064"/>
                <a:gd name="connsiteX3" fmla="*/ 1249251 w 1249251"/>
                <a:gd name="connsiteY3" fmla="*/ 1393064 h 1393064"/>
              </a:gdLst>
              <a:ahLst/>
              <a:cxnLst>
                <a:cxn ang="0">
                  <a:pos x="connsiteX0" y="connsiteY0"/>
                </a:cxn>
                <a:cxn ang="0">
                  <a:pos x="connsiteX1" y="connsiteY1"/>
                </a:cxn>
                <a:cxn ang="0">
                  <a:pos x="connsiteX2" y="connsiteY2"/>
                </a:cxn>
                <a:cxn ang="0">
                  <a:pos x="connsiteX3" y="connsiteY3"/>
                </a:cxn>
              </a:cxnLst>
              <a:rect l="l" t="t" r="r" b="b"/>
              <a:pathLst>
                <a:path w="1249251" h="1393064">
                  <a:moveTo>
                    <a:pt x="0" y="1380185"/>
                  </a:moveTo>
                  <a:cubicBezTo>
                    <a:pt x="230746" y="690092"/>
                    <a:pt x="461493" y="0"/>
                    <a:pt x="669701" y="2146"/>
                  </a:cubicBezTo>
                  <a:cubicBezTo>
                    <a:pt x="877909" y="4292"/>
                    <a:pt x="1249251" y="1393064"/>
                    <a:pt x="1249251" y="1393064"/>
                  </a:cubicBezTo>
                  <a:lnTo>
                    <a:pt x="1249251" y="13930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
        <p:nvSpPr>
          <p:cNvPr id="23" name="Content Placeholder 2"/>
          <p:cNvSpPr txBox="1">
            <a:spLocks/>
          </p:cNvSpPr>
          <p:nvPr/>
        </p:nvSpPr>
        <p:spPr>
          <a:xfrm>
            <a:off x="1981200" y="1600200"/>
            <a:ext cx="7427169" cy="4493096"/>
          </a:xfrm>
          <a:prstGeom prst="rect">
            <a:avLst/>
          </a:prstGeom>
        </p:spPr>
        <p:txBody>
          <a:bodyPr vert="horz" lIns="91440" tIns="45720" rIns="91440" bIns="45720" anchor="t">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nSpc>
                <a:spcPct val="90000"/>
              </a:lnSpc>
            </a:pPr>
            <a:r>
              <a:rPr lang="el-GR" dirty="0" err="1"/>
              <a:t>Descriptive</a:t>
            </a:r>
            <a:r>
              <a:rPr lang="el-GR" dirty="0"/>
              <a:t> </a:t>
            </a:r>
            <a:r>
              <a:rPr lang="el-GR" dirty="0" err="1"/>
              <a:t>Statistics</a:t>
            </a:r>
            <a:r>
              <a:rPr lang="el-GR" dirty="0"/>
              <a:t>:</a:t>
            </a:r>
            <a:endParaRPr lang="en-US" dirty="0"/>
          </a:p>
          <a:p>
            <a:pPr lvl="1">
              <a:lnSpc>
                <a:spcPct val="90000"/>
              </a:lnSpc>
              <a:buClr>
                <a:srgbClr val="FE8637"/>
              </a:buClr>
            </a:pPr>
            <a:r>
              <a:rPr lang="el-GR" dirty="0" err="1"/>
              <a:t>Summary</a:t>
            </a:r>
            <a:r>
              <a:rPr lang="el-GR" dirty="0"/>
              <a:t> </a:t>
            </a:r>
            <a:r>
              <a:rPr lang="el-GR" dirty="0" err="1"/>
              <a:t>presentation</a:t>
            </a:r>
            <a:r>
              <a:rPr lang="el-GR" dirty="0"/>
              <a:t> of the </a:t>
            </a:r>
            <a:r>
              <a:rPr lang="el-GR" dirty="0" err="1"/>
              <a:t>sample</a:t>
            </a:r>
            <a:r>
              <a:rPr lang="el-GR" dirty="0"/>
              <a:t> and </a:t>
            </a:r>
            <a:r>
              <a:rPr lang="el-GR" dirty="0" err="1"/>
              <a:t>values</a:t>
            </a:r>
            <a:r>
              <a:rPr lang="el-GR" dirty="0"/>
              <a:t> </a:t>
            </a:r>
            <a:r>
              <a:rPr lang="el-GR" dirty="0" err="1"/>
              <a:t>checking</a:t>
            </a:r>
            <a:endParaRPr lang="el-GR" dirty="0"/>
          </a:p>
          <a:p>
            <a:pPr>
              <a:lnSpc>
                <a:spcPct val="90000"/>
              </a:lnSpc>
            </a:pPr>
            <a:endParaRPr lang="el-GR" dirty="0"/>
          </a:p>
          <a:p>
            <a:pPr>
              <a:lnSpc>
                <a:spcPct val="90000"/>
              </a:lnSpc>
            </a:pPr>
            <a:r>
              <a:rPr lang="el-GR" err="1"/>
              <a:t>Numeric</a:t>
            </a:r>
            <a:r>
              <a:rPr lang="el-GR" dirty="0"/>
              <a:t> </a:t>
            </a:r>
            <a:r>
              <a:rPr lang="el-GR" err="1"/>
              <a:t>methods</a:t>
            </a:r>
            <a:endParaRPr lang="el-GR"/>
          </a:p>
          <a:p>
            <a:pPr lvl="1">
              <a:lnSpc>
                <a:spcPct val="90000"/>
              </a:lnSpc>
            </a:pPr>
            <a:r>
              <a:rPr lang="el-GR" err="1"/>
              <a:t>Measures</a:t>
            </a:r>
            <a:r>
              <a:rPr lang="el-GR" dirty="0"/>
              <a:t> of </a:t>
            </a:r>
            <a:r>
              <a:rPr lang="el-GR" err="1"/>
              <a:t>central</a:t>
            </a:r>
            <a:r>
              <a:rPr lang="el-GR" dirty="0"/>
              <a:t> </a:t>
            </a:r>
            <a:r>
              <a:rPr lang="el-GR" err="1"/>
              <a:t>tendency</a:t>
            </a:r>
            <a:endParaRPr lang="el-GR" dirty="0"/>
          </a:p>
          <a:p>
            <a:pPr lvl="1">
              <a:lnSpc>
                <a:spcPct val="90000"/>
              </a:lnSpc>
            </a:pPr>
            <a:r>
              <a:rPr lang="el-GR" err="1"/>
              <a:t>Measures</a:t>
            </a:r>
            <a:r>
              <a:rPr lang="el-GR" dirty="0"/>
              <a:t> of </a:t>
            </a:r>
            <a:r>
              <a:rPr lang="el-GR" err="1"/>
              <a:t>dispersion</a:t>
            </a:r>
            <a:endParaRPr lang="el-GR" dirty="0"/>
          </a:p>
          <a:p>
            <a:pPr>
              <a:lnSpc>
                <a:spcPct val="90000"/>
              </a:lnSpc>
            </a:pPr>
            <a:endParaRPr lang="el-GR" dirty="0"/>
          </a:p>
          <a:p>
            <a:pPr>
              <a:lnSpc>
                <a:spcPct val="90000"/>
              </a:lnSpc>
            </a:pPr>
            <a:r>
              <a:rPr lang="el-GR" err="1"/>
              <a:t>Graphic</a:t>
            </a:r>
            <a:r>
              <a:rPr lang="el-GR" dirty="0"/>
              <a:t> </a:t>
            </a:r>
            <a:r>
              <a:rPr lang="el-GR" err="1"/>
              <a:t>methods</a:t>
            </a:r>
            <a:endParaRPr lang="el-GR"/>
          </a:p>
          <a:p>
            <a:pPr lvl="1">
              <a:lnSpc>
                <a:spcPct val="90000"/>
              </a:lnSpc>
              <a:buClr>
                <a:schemeClr val="accent1"/>
              </a:buClr>
            </a:pPr>
            <a:r>
              <a:rPr lang="el-GR" dirty="0"/>
              <a:t>(</a:t>
            </a:r>
            <a:r>
              <a:rPr lang="el-GR" err="1"/>
              <a:t>e.g</a:t>
            </a:r>
            <a:r>
              <a:rPr lang="el-GR" dirty="0"/>
              <a:t>., </a:t>
            </a:r>
            <a:r>
              <a:rPr lang="el-GR" err="1"/>
              <a:t>frequency</a:t>
            </a:r>
            <a:r>
              <a:rPr lang="el-GR" dirty="0"/>
              <a:t> </a:t>
            </a:r>
            <a:r>
              <a:rPr lang="el-GR" err="1"/>
              <a:t>distribution</a:t>
            </a:r>
            <a:r>
              <a:rPr lang="el-GR" dirty="0"/>
              <a:t>)</a:t>
            </a:r>
          </a:p>
          <a:p>
            <a:pPr lvl="1">
              <a:lnSpc>
                <a:spcPct val="90000"/>
              </a:lnSpc>
            </a:pPr>
            <a:r>
              <a:rPr lang="el-GR" err="1"/>
              <a:t>Selection</a:t>
            </a:r>
            <a:r>
              <a:rPr lang="el-GR" dirty="0"/>
              <a:t> </a:t>
            </a:r>
            <a:r>
              <a:rPr lang="el-GR" err="1"/>
              <a:t>based</a:t>
            </a:r>
            <a:r>
              <a:rPr lang="el-GR" dirty="0"/>
              <a:t> on the </a:t>
            </a:r>
            <a:r>
              <a:rPr lang="el-GR" err="1"/>
              <a:t>type</a:t>
            </a:r>
            <a:r>
              <a:rPr lang="el-GR" dirty="0"/>
              <a:t> of </a:t>
            </a:r>
            <a:br>
              <a:rPr lang="el-GR" dirty="0"/>
            </a:br>
            <a:r>
              <a:rPr lang="el-GR" err="1"/>
              <a:t>variable</a:t>
            </a:r>
            <a:r>
              <a:rPr lang="el-GR" dirty="0"/>
              <a:t> </a:t>
            </a:r>
            <a:r>
              <a:rPr lang="el-GR" err="1"/>
              <a:t>to</a:t>
            </a:r>
            <a:r>
              <a:rPr lang="el-GR" dirty="0"/>
              <a:t> </a:t>
            </a:r>
            <a:r>
              <a:rPr lang="el-GR" err="1"/>
              <a:t>be</a:t>
            </a:r>
            <a:r>
              <a:rPr lang="el-GR" dirty="0"/>
              <a:t> </a:t>
            </a:r>
            <a:r>
              <a:rPr lang="el-GR" err="1"/>
              <a:t>presented</a:t>
            </a:r>
            <a:br>
              <a:rPr lang="en-US" dirty="0"/>
            </a:br>
            <a:endParaRPr lang="en-US"/>
          </a:p>
          <a:p>
            <a:endParaRPr lang="el-GR" b="1" dirty="0"/>
          </a:p>
        </p:txBody>
      </p:sp>
      <p:pic>
        <p:nvPicPr>
          <p:cNvPr id="3" name="Εικόνα 2">
            <a:extLst>
              <a:ext uri="{FF2B5EF4-FFF2-40B4-BE49-F238E27FC236}">
                <a16:creationId xmlns:a16="http://schemas.microsoft.com/office/drawing/2014/main" id="{8F90A404-0652-3405-F75A-1A376F9CA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22575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Numeric</a:t>
            </a:r>
            <a:r>
              <a:rPr lang="el-GR" dirty="0"/>
              <a:t> </a:t>
            </a:r>
            <a:r>
              <a:rPr lang="el-GR" dirty="0" err="1"/>
              <a:t>Methods</a:t>
            </a:r>
            <a:r>
              <a:rPr lang="el-GR" dirty="0"/>
              <a:t>:</a:t>
            </a:r>
            <a:endParaRPr lang="en-US"/>
          </a:p>
          <a:p>
            <a:r>
              <a:rPr lang="el-GR" dirty="0" err="1"/>
              <a:t>Mode</a:t>
            </a:r>
          </a:p>
        </p:txBody>
      </p:sp>
      <p:sp>
        <p:nvSpPr>
          <p:cNvPr id="3" name="Content Placeholder 2"/>
          <p:cNvSpPr>
            <a:spLocks noGrp="1"/>
          </p:cNvSpPr>
          <p:nvPr>
            <p:ph sz="quarter" idx="1"/>
          </p:nvPr>
        </p:nvSpPr>
        <p:spPr/>
        <p:txBody>
          <a:bodyPr vert="horz" lIns="91440" tIns="45720" rIns="91440" bIns="45720" rtlCol="0" anchor="t">
            <a:normAutofit fontScale="92500" lnSpcReduction="10000"/>
          </a:bodyPr>
          <a:lstStyle/>
          <a:p>
            <a:pPr marL="457200" indent="-457200"/>
            <a:r>
              <a:rPr lang="en-GB"/>
              <a:t>A central value to represent the sample.</a:t>
            </a:r>
            <a:endParaRPr lang="el-GR"/>
          </a:p>
          <a:p>
            <a:pPr marL="457200" indent="-457200"/>
            <a:endParaRPr lang="en-GB" dirty="0"/>
          </a:p>
          <a:p>
            <a:pPr marL="457200" indent="-457200"/>
            <a:r>
              <a:rPr lang="en-GB" dirty="0"/>
              <a:t>Mode: Observation with the highest frequency (typical score).</a:t>
            </a:r>
          </a:p>
          <a:p>
            <a:pPr marL="891540" lvl="1" indent="-342900"/>
            <a:r>
              <a:rPr lang="en-GB"/>
              <a:t>Suitable for measurements with many repetitions (e.g., discrete data), even for nominal scale data.</a:t>
            </a:r>
          </a:p>
          <a:p>
            <a:pPr marL="891540" lvl="1" indent="-342900"/>
            <a:r>
              <a:rPr lang="en-GB"/>
              <a:t>Not influenced by extreme values.</a:t>
            </a:r>
            <a:endParaRPr lang="el-GR"/>
          </a:p>
          <a:p>
            <a:pPr marL="891540" lvl="1" indent="-342900"/>
            <a:r>
              <a:rPr lang="en-GB"/>
              <a:t>More than one mode possible? (bimodal – multimodal)</a:t>
            </a:r>
          </a:p>
          <a:p>
            <a:pPr marL="457200" indent="-457200"/>
            <a:endParaRPr lang="en-GB" dirty="0"/>
          </a:p>
          <a:p>
            <a:pPr>
              <a:buFont typeface="Wingdings" panose="05000000000000000000" pitchFamily="2" charset="2"/>
              <a:buChar char=""/>
            </a:pPr>
            <a:endParaRPr lang="el-GR" dirty="0"/>
          </a:p>
          <a:p>
            <a:pPr>
              <a:buFont typeface="Wingdings" panose="05000000000000000000" pitchFamily="2" charset="2"/>
              <a:buChar char=""/>
            </a:pPr>
            <a:r>
              <a:rPr lang="el-GR" b="1" dirty="0"/>
              <a:t>EXAMPLE</a:t>
            </a:r>
          </a:p>
          <a:p>
            <a:pPr>
              <a:buFont typeface="Wingdings" panose="05000000000000000000" pitchFamily="2" charset="2"/>
              <a:buChar char=""/>
            </a:pPr>
            <a:r>
              <a:rPr lang="el-GR" dirty="0"/>
              <a:t>10 </a:t>
            </a:r>
            <a:r>
              <a:rPr lang="el-GR" err="1"/>
              <a:t>10</a:t>
            </a:r>
            <a:r>
              <a:rPr lang="el-GR" dirty="0"/>
              <a:t> 8 1 3 5 7 2 3 10 6 10</a:t>
            </a:r>
            <a:endParaRPr lang="en-GB" dirty="0"/>
          </a:p>
        </p:txBody>
      </p:sp>
      <p:sp>
        <p:nvSpPr>
          <p:cNvPr id="4" name="Oval 3"/>
          <p:cNvSpPr/>
          <p:nvPr/>
        </p:nvSpPr>
        <p:spPr>
          <a:xfrm>
            <a:off x="4972508" y="5680048"/>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756448" y="5697978"/>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51584" y="5680048"/>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24928A2-E60A-65DF-E1E8-1E816755BB28}"/>
              </a:ext>
            </a:extLst>
          </p:cNvPr>
          <p:cNvSpPr/>
          <p:nvPr/>
        </p:nvSpPr>
        <p:spPr>
          <a:xfrm>
            <a:off x="5662790" y="5680048"/>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extLst>
              <a:ext uri="{FF2B5EF4-FFF2-40B4-BE49-F238E27FC236}">
                <a16:creationId xmlns:a16="http://schemas.microsoft.com/office/drawing/2014/main" id="{C695FFBE-C094-0587-DB31-802767D81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17129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Mode</a:t>
            </a:r>
            <a:endParaRPr lang="en-US" dirty="0" err="1"/>
          </a:p>
        </p:txBody>
      </p:sp>
      <p:sp>
        <p:nvSpPr>
          <p:cNvPr id="3" name="Content Placeholder 2"/>
          <p:cNvSpPr>
            <a:spLocks noGrp="1"/>
          </p:cNvSpPr>
          <p:nvPr>
            <p:ph sz="quarter" idx="1"/>
          </p:nvPr>
        </p:nvSpPr>
        <p:spPr>
          <a:xfrm>
            <a:off x="1981200" y="1412776"/>
            <a:ext cx="7715200" cy="5112568"/>
          </a:xfrm>
        </p:spPr>
        <p:txBody>
          <a:bodyPr vert="horz" lIns="91440" tIns="45720" rIns="91440" bIns="45720" rtlCol="0" anchor="t">
            <a:normAutofit fontScale="92500" lnSpcReduction="20000"/>
          </a:bodyPr>
          <a:lstStyle/>
          <a:p>
            <a:r>
              <a:rPr lang="el-GR" dirty="0"/>
              <a:t>5 8 7 4 6 10 5 8 6 7 6 7 5 9 4 7 4 4 5 8 6 1 6 7 5 3 5 9 5 10 4 8 6 3 6 1 5 7 4 8 9 6 3 6 5 6 7 5 8 6 </a:t>
            </a:r>
            <a:endParaRPr lang="en-US" dirty="0"/>
          </a:p>
          <a:p>
            <a:endParaRPr lang="el-GR" dirty="0"/>
          </a:p>
          <a:p>
            <a:endParaRPr lang="el-GR" dirty="0"/>
          </a:p>
          <a:p>
            <a:endParaRPr lang="el-GR" dirty="0"/>
          </a:p>
          <a:p>
            <a:endParaRPr lang="el-GR" dirty="0"/>
          </a:p>
          <a:p>
            <a:endParaRPr lang="el-GR" dirty="0"/>
          </a:p>
          <a:p>
            <a:endParaRPr lang="el-GR" dirty="0"/>
          </a:p>
          <a:p>
            <a:endParaRPr lang="el-GR" dirty="0"/>
          </a:p>
          <a:p>
            <a:pPr>
              <a:lnSpc>
                <a:spcPct val="90000"/>
              </a:lnSpc>
            </a:pPr>
            <a:r>
              <a:rPr lang="el-GR" dirty="0" err="1"/>
              <a:t>Simple</a:t>
            </a:r>
            <a:r>
              <a:rPr lang="el-GR" dirty="0"/>
              <a:t> </a:t>
            </a:r>
            <a:r>
              <a:rPr lang="el-GR" dirty="0" err="1"/>
              <a:t>frequency</a:t>
            </a:r>
            <a:r>
              <a:rPr lang="el-GR" dirty="0"/>
              <a:t> </a:t>
            </a:r>
            <a:r>
              <a:rPr lang="el-GR" dirty="0" err="1"/>
              <a:t>count</a:t>
            </a:r>
            <a:r>
              <a:rPr lang="el-GR" dirty="0"/>
              <a:t>.</a:t>
            </a:r>
            <a:endParaRPr lang="en-US" dirty="0"/>
          </a:p>
          <a:p>
            <a:pPr lvl="1">
              <a:lnSpc>
                <a:spcPct val="90000"/>
              </a:lnSpc>
            </a:pPr>
            <a:r>
              <a:rPr lang="el-GR" dirty="0" err="1"/>
              <a:t>Average</a:t>
            </a:r>
            <a:r>
              <a:rPr lang="el-GR" dirty="0"/>
              <a:t> the 2 </a:t>
            </a:r>
            <a:r>
              <a:rPr lang="el-GR" dirty="0" err="1"/>
              <a:t>values</a:t>
            </a:r>
            <a:r>
              <a:rPr lang="el-GR" dirty="0"/>
              <a:t> in </a:t>
            </a:r>
            <a:r>
              <a:rPr lang="el-GR" dirty="0" err="1"/>
              <a:t>case</a:t>
            </a:r>
            <a:r>
              <a:rPr lang="el-GR" dirty="0"/>
              <a:t> of </a:t>
            </a:r>
            <a:r>
              <a:rPr lang="el-GR" dirty="0" err="1"/>
              <a:t>tie</a:t>
            </a:r>
            <a:r>
              <a:rPr lang="el-GR" dirty="0"/>
              <a:t> in </a:t>
            </a:r>
            <a:r>
              <a:rPr lang="el-GR" dirty="0" err="1"/>
              <a:t>frequencies</a:t>
            </a:r>
            <a:r>
              <a:rPr lang="el-GR" dirty="0"/>
              <a:t>.</a:t>
            </a:r>
          </a:p>
          <a:p>
            <a:pPr lvl="1">
              <a:lnSpc>
                <a:spcPct val="90000"/>
              </a:lnSpc>
            </a:pPr>
            <a:r>
              <a:rPr lang="el-GR" err="1"/>
              <a:t>Probability</a:t>
            </a:r>
            <a:r>
              <a:rPr lang="el-GR" dirty="0"/>
              <a:t> of a </a:t>
            </a:r>
            <a:r>
              <a:rPr lang="el-GR" err="1"/>
              <a:t>bi-modal</a:t>
            </a:r>
            <a:r>
              <a:rPr lang="el-GR" dirty="0"/>
              <a:t> / </a:t>
            </a:r>
            <a:r>
              <a:rPr lang="el-GR" err="1"/>
              <a:t>multi-modal</a:t>
            </a:r>
            <a:r>
              <a:rPr lang="el-GR" dirty="0"/>
              <a:t> </a:t>
            </a:r>
            <a:r>
              <a:rPr lang="el-GR" err="1"/>
              <a:t>distribution</a:t>
            </a:r>
            <a:r>
              <a:rPr lang="el-GR" dirty="0"/>
              <a:t>.</a:t>
            </a:r>
          </a:p>
          <a:p>
            <a:pPr lvl="1">
              <a:lnSpc>
                <a:spcPct val="90000"/>
              </a:lnSpc>
            </a:pPr>
            <a:r>
              <a:rPr lang="el-GR" dirty="0" err="1"/>
              <a:t>Probability</a:t>
            </a:r>
            <a:r>
              <a:rPr lang="el-GR" dirty="0"/>
              <a:t> of </a:t>
            </a:r>
            <a:r>
              <a:rPr lang="el-GR" dirty="0" err="1"/>
              <a:t>no</a:t>
            </a:r>
            <a:r>
              <a:rPr lang="el-GR" dirty="0"/>
              <a:t> </a:t>
            </a:r>
            <a:r>
              <a:rPr lang="el-GR" dirty="0" err="1"/>
              <a:t>mode</a:t>
            </a:r>
            <a:r>
              <a:rPr lang="el-GR" dirty="0"/>
              <a:t>.</a:t>
            </a:r>
          </a:p>
        </p:txBody>
      </p:sp>
      <p:graphicFrame>
        <p:nvGraphicFramePr>
          <p:cNvPr id="4" name="Table 3"/>
          <p:cNvGraphicFramePr>
            <a:graphicFrameLocks noGrp="1"/>
          </p:cNvGraphicFramePr>
          <p:nvPr/>
        </p:nvGraphicFramePr>
        <p:xfrm>
          <a:off x="2567608" y="2132856"/>
          <a:ext cx="6696744" cy="249428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370840">
                <a:tc>
                  <a:txBody>
                    <a:bodyPr/>
                    <a:lstStyle/>
                    <a:p>
                      <a:r>
                        <a:rPr lang="el-GR" dirty="0" err="1"/>
                        <a:t>Values</a:t>
                      </a:r>
                      <a:endParaRPr lang="en-US" dirty="0" err="1"/>
                    </a:p>
                  </a:txBody>
                  <a:tcPr/>
                </a:tc>
                <a:tc>
                  <a:txBody>
                    <a:bodyPr/>
                    <a:lstStyle/>
                    <a:p>
                      <a:r>
                        <a:rPr lang="el-GR" dirty="0" err="1">
                          <a:solidFill>
                            <a:schemeClr val="bg1">
                              <a:lumMod val="85000"/>
                            </a:schemeClr>
                          </a:solidFill>
                        </a:rPr>
                        <a:t>Frequency</a:t>
                      </a:r>
                      <a:r>
                        <a:rPr lang="el-GR" dirty="0">
                          <a:solidFill>
                            <a:schemeClr val="bg1">
                              <a:lumMod val="85000"/>
                            </a:schemeClr>
                          </a:solidFill>
                        </a:rPr>
                        <a:t> (</a:t>
                      </a:r>
                      <a:r>
                        <a:rPr lang="en-US" dirty="0">
                          <a:solidFill>
                            <a:schemeClr val="bg1">
                              <a:lumMod val="85000"/>
                            </a:schemeClr>
                          </a:solidFill>
                        </a:rPr>
                        <a:t>f)</a:t>
                      </a:r>
                    </a:p>
                  </a:txBody>
                  <a:tcPr/>
                </a:tc>
                <a:tc>
                  <a:txBody>
                    <a:bodyPr/>
                    <a:lstStyle/>
                    <a:p>
                      <a:r>
                        <a:rPr lang="el-GR" dirty="0" err="1"/>
                        <a:t>Values</a:t>
                      </a:r>
                      <a:endParaRPr lang="en-US" dirty="0" err="1"/>
                    </a:p>
                  </a:txBody>
                  <a:tcPr/>
                </a:tc>
                <a:tc>
                  <a:txBody>
                    <a:bodyPr/>
                    <a:lstStyle/>
                    <a:p>
                      <a:pPr marL="0" marR="0" indent="0" algn="l" rtl="0" eaLnBrk="1" fontAlgn="auto" latinLnBrk="0" hangingPunct="1">
                        <a:lnSpc>
                          <a:spcPct val="100000"/>
                        </a:lnSpc>
                        <a:spcBef>
                          <a:spcPts val="0"/>
                        </a:spcBef>
                        <a:spcAft>
                          <a:spcPts val="0"/>
                        </a:spcAft>
                        <a:buClrTx/>
                        <a:buSzTx/>
                        <a:buFontTx/>
                        <a:buNone/>
                      </a:pPr>
                      <a:r>
                        <a:rPr lang="el-GR" dirty="0" err="1"/>
                        <a:t>Frequency</a:t>
                      </a:r>
                      <a:r>
                        <a:rPr lang="el-GR" dirty="0"/>
                        <a:t> (</a:t>
                      </a:r>
                      <a:r>
                        <a:rPr lang="en-US" dirty="0"/>
                        <a:t>f)</a:t>
                      </a:r>
                    </a:p>
                    <a:p>
                      <a:endParaRPr lang="en-US" dirty="0"/>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solidFill>
                            <a:schemeClr val="bg1">
                              <a:lumMod val="85000"/>
                            </a:schemeClr>
                          </a:solidFill>
                        </a:rPr>
                        <a:t>2</a:t>
                      </a:r>
                    </a:p>
                  </a:txBody>
                  <a:tcPr/>
                </a:tc>
                <a:tc>
                  <a:txBody>
                    <a:bodyPr/>
                    <a:lstStyle/>
                    <a:p>
                      <a:r>
                        <a:rPr lang="en-US" dirty="0"/>
                        <a:t>6</a:t>
                      </a:r>
                    </a:p>
                  </a:txBody>
                  <a:tcPr/>
                </a:tc>
                <a:tc>
                  <a:txBody>
                    <a:bodyPr/>
                    <a:lstStyle/>
                    <a:p>
                      <a:r>
                        <a:rPr lang="en-US" dirty="0">
                          <a:solidFill>
                            <a:schemeClr val="bg1">
                              <a:lumMod val="85000"/>
                            </a:schemeClr>
                          </a:solidFill>
                        </a:rPr>
                        <a:t>11</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solidFill>
                            <a:schemeClr val="bg1">
                              <a:lumMod val="85000"/>
                            </a:schemeClr>
                          </a:solidFill>
                        </a:rPr>
                        <a:t>0</a:t>
                      </a:r>
                    </a:p>
                  </a:txBody>
                  <a:tcPr/>
                </a:tc>
                <a:tc>
                  <a:txBody>
                    <a:bodyPr/>
                    <a:lstStyle/>
                    <a:p>
                      <a:r>
                        <a:rPr lang="en-US" dirty="0"/>
                        <a:t>7</a:t>
                      </a:r>
                    </a:p>
                  </a:txBody>
                  <a:tcPr/>
                </a:tc>
                <a:tc>
                  <a:txBody>
                    <a:bodyPr/>
                    <a:lstStyle/>
                    <a:p>
                      <a:r>
                        <a:rPr lang="en-US" dirty="0">
                          <a:solidFill>
                            <a:schemeClr val="bg1">
                              <a:lumMod val="85000"/>
                            </a:schemeClr>
                          </a:solidFill>
                        </a:rPr>
                        <a:t>7</a:t>
                      </a:r>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a:solidFill>
                            <a:schemeClr val="bg1">
                              <a:lumMod val="85000"/>
                            </a:schemeClr>
                          </a:solidFill>
                        </a:rPr>
                        <a:t>3</a:t>
                      </a:r>
                    </a:p>
                  </a:txBody>
                  <a:tcPr/>
                </a:tc>
                <a:tc>
                  <a:txBody>
                    <a:bodyPr/>
                    <a:lstStyle/>
                    <a:p>
                      <a:r>
                        <a:rPr lang="en-US" dirty="0"/>
                        <a:t>8</a:t>
                      </a:r>
                    </a:p>
                  </a:txBody>
                  <a:tcPr/>
                </a:tc>
                <a:tc>
                  <a:txBody>
                    <a:bodyPr/>
                    <a:lstStyle/>
                    <a:p>
                      <a:r>
                        <a:rPr lang="en-US" dirty="0">
                          <a:solidFill>
                            <a:schemeClr val="bg1">
                              <a:lumMod val="85000"/>
                            </a:schemeClr>
                          </a:solidFill>
                        </a:rPr>
                        <a:t>6</a:t>
                      </a:r>
                    </a:p>
                  </a:txBody>
                  <a:tcPr/>
                </a:tc>
                <a:extLst>
                  <a:ext uri="{0D108BD9-81ED-4DB2-BD59-A6C34878D82A}">
                    <a16:rowId xmlns:a16="http://schemas.microsoft.com/office/drawing/2014/main" val="10003"/>
                  </a:ext>
                </a:extLst>
              </a:tr>
              <a:tr h="370840">
                <a:tc>
                  <a:txBody>
                    <a:bodyPr/>
                    <a:lstStyle/>
                    <a:p>
                      <a:r>
                        <a:rPr lang="en-US" dirty="0"/>
                        <a:t>4</a:t>
                      </a:r>
                    </a:p>
                  </a:txBody>
                  <a:tcPr/>
                </a:tc>
                <a:tc>
                  <a:txBody>
                    <a:bodyPr/>
                    <a:lstStyle/>
                    <a:p>
                      <a:r>
                        <a:rPr lang="en-US" dirty="0">
                          <a:solidFill>
                            <a:schemeClr val="bg1">
                              <a:lumMod val="85000"/>
                            </a:schemeClr>
                          </a:solidFill>
                        </a:rPr>
                        <a:t>6</a:t>
                      </a:r>
                    </a:p>
                  </a:txBody>
                  <a:tcPr/>
                </a:tc>
                <a:tc>
                  <a:txBody>
                    <a:bodyPr/>
                    <a:lstStyle/>
                    <a:p>
                      <a:r>
                        <a:rPr lang="en-US" dirty="0"/>
                        <a:t>9</a:t>
                      </a:r>
                    </a:p>
                  </a:txBody>
                  <a:tcPr/>
                </a:tc>
                <a:tc>
                  <a:txBody>
                    <a:bodyPr/>
                    <a:lstStyle/>
                    <a:p>
                      <a:r>
                        <a:rPr lang="en-US" dirty="0">
                          <a:solidFill>
                            <a:schemeClr val="bg1">
                              <a:lumMod val="85000"/>
                            </a:schemeClr>
                          </a:solidFill>
                        </a:rPr>
                        <a:t>3</a:t>
                      </a:r>
                    </a:p>
                  </a:txBody>
                  <a:tcPr/>
                </a:tc>
                <a:extLst>
                  <a:ext uri="{0D108BD9-81ED-4DB2-BD59-A6C34878D82A}">
                    <a16:rowId xmlns:a16="http://schemas.microsoft.com/office/drawing/2014/main" val="10004"/>
                  </a:ext>
                </a:extLst>
              </a:tr>
              <a:tr h="370840">
                <a:tc>
                  <a:txBody>
                    <a:bodyPr/>
                    <a:lstStyle/>
                    <a:p>
                      <a:r>
                        <a:rPr lang="en-US" dirty="0"/>
                        <a:t>5</a:t>
                      </a:r>
                    </a:p>
                  </a:txBody>
                  <a:tcPr/>
                </a:tc>
                <a:tc>
                  <a:txBody>
                    <a:bodyPr/>
                    <a:lstStyle/>
                    <a:p>
                      <a:r>
                        <a:rPr lang="en-US" dirty="0">
                          <a:solidFill>
                            <a:schemeClr val="bg1">
                              <a:lumMod val="85000"/>
                            </a:schemeClr>
                          </a:solidFill>
                        </a:rPr>
                        <a:t>10</a:t>
                      </a:r>
                    </a:p>
                  </a:txBody>
                  <a:tcPr/>
                </a:tc>
                <a:tc>
                  <a:txBody>
                    <a:bodyPr/>
                    <a:lstStyle/>
                    <a:p>
                      <a:r>
                        <a:rPr lang="en-US" dirty="0"/>
                        <a:t>10</a:t>
                      </a:r>
                    </a:p>
                  </a:txBody>
                  <a:tcPr/>
                </a:tc>
                <a:tc>
                  <a:txBody>
                    <a:bodyPr/>
                    <a:lstStyle/>
                    <a:p>
                      <a:r>
                        <a:rPr lang="en-US" dirty="0">
                          <a:solidFill>
                            <a:schemeClr val="bg1">
                              <a:lumMod val="85000"/>
                            </a:schemeClr>
                          </a:solidFill>
                        </a:rPr>
                        <a:t>2</a:t>
                      </a:r>
                    </a:p>
                  </a:txBody>
                  <a:tcPr/>
                </a:tc>
                <a:extLst>
                  <a:ext uri="{0D108BD9-81ED-4DB2-BD59-A6C34878D82A}">
                    <a16:rowId xmlns:a16="http://schemas.microsoft.com/office/drawing/2014/main" val="10005"/>
                  </a:ext>
                </a:extLst>
              </a:tr>
            </a:tbl>
          </a:graphicData>
        </a:graphic>
      </p:graphicFrame>
      <p:pic>
        <p:nvPicPr>
          <p:cNvPr id="5" name="Εικόνα 4">
            <a:extLst>
              <a:ext uri="{FF2B5EF4-FFF2-40B4-BE49-F238E27FC236}">
                <a16:creationId xmlns:a16="http://schemas.microsoft.com/office/drawing/2014/main" id="{62CF4E27-CAC1-C5E1-D3D7-43BCEEFD8B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254768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161"/>
            <a:ext cx="10515600" cy="1325563"/>
          </a:xfrm>
        </p:spPr>
        <p:txBody>
          <a:bodyPr vert="horz" lIns="91440" tIns="45720" rIns="91440" bIns="45720" rtlCol="0" anchor="b">
            <a:normAutofit/>
          </a:bodyPr>
          <a:lstStyle/>
          <a:p>
            <a:r>
              <a:rPr lang="el-GR" dirty="0" err="1"/>
              <a:t>Advantages</a:t>
            </a:r>
            <a:r>
              <a:rPr lang="el-GR" dirty="0"/>
              <a:t> / </a:t>
            </a:r>
            <a:r>
              <a:rPr lang="el-GR" dirty="0" err="1"/>
              <a:t>Disadvantages</a:t>
            </a:r>
            <a:r>
              <a:rPr lang="el-GR" dirty="0"/>
              <a:t> of </a:t>
            </a:r>
            <a:r>
              <a:rPr lang="el-GR" dirty="0" err="1"/>
              <a:t>Mode</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29990964"/>
              </p:ext>
            </p:extLst>
          </p:nvPr>
        </p:nvGraphicFramePr>
        <p:xfrm>
          <a:off x="2198914" y="1146402"/>
          <a:ext cx="7467600" cy="5120640"/>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153000">
                  <a:extLst>
                    <a:ext uri="{9D8B030D-6E8A-4147-A177-3AD203B41FA5}">
                      <a16:colId xmlns:a16="http://schemas.microsoft.com/office/drawing/2014/main" val="20001"/>
                    </a:ext>
                  </a:extLst>
                </a:gridCol>
              </a:tblGrid>
              <a:tr h="2174540">
                <a:tc>
                  <a:txBody>
                    <a:bodyPr/>
                    <a:lstStyle/>
                    <a:p>
                      <a:r>
                        <a:rPr lang="el-GR" dirty="0" err="1"/>
                        <a:t>Advantages</a:t>
                      </a:r>
                      <a:endParaRPr lang="en-US" dirty="0" err="1"/>
                    </a:p>
                  </a:txBody>
                  <a:tcPr/>
                </a:tc>
                <a:tc>
                  <a:txBody>
                    <a:bodyPr/>
                    <a:lstStyle/>
                    <a:p>
                      <a:pPr marL="285750" lvl="0" indent="-285750" algn="l">
                        <a:lnSpc>
                          <a:spcPct val="100000"/>
                        </a:lnSpc>
                        <a:buFont typeface="Arial" panose="020B0604020202020204" pitchFamily="34" charset="0"/>
                        <a:buChar char="•"/>
                      </a:pPr>
                      <a:r>
                        <a:rPr lang="el-GR" baseline="0" dirty="0" err="1"/>
                        <a:t>Shows</a:t>
                      </a:r>
                      <a:r>
                        <a:rPr lang="el-GR" baseline="0" dirty="0"/>
                        <a:t> the </a:t>
                      </a:r>
                      <a:r>
                        <a:rPr lang="el-GR" baseline="0" dirty="0" err="1"/>
                        <a:t>most</a:t>
                      </a:r>
                      <a:r>
                        <a:rPr lang="el-GR" baseline="0" dirty="0"/>
                        <a:t> </a:t>
                      </a:r>
                      <a:r>
                        <a:rPr lang="el-GR" baseline="0" dirty="0" err="1"/>
                        <a:t>frequent</a:t>
                      </a:r>
                      <a:r>
                        <a:rPr lang="el-GR" baseline="0" dirty="0"/>
                        <a:t> </a:t>
                      </a:r>
                      <a:r>
                        <a:rPr lang="el-GR" baseline="0" dirty="0" err="1"/>
                        <a:t>value</a:t>
                      </a:r>
                      <a:r>
                        <a:rPr lang="el-GR" baseline="0" dirty="0"/>
                        <a:t> in the </a:t>
                      </a:r>
                      <a:r>
                        <a:rPr lang="el-GR" baseline="0" dirty="0" err="1"/>
                        <a:t>distribution</a:t>
                      </a:r>
                      <a:r>
                        <a:rPr lang="el-GR" baseline="0" dirty="0"/>
                        <a:t>.</a:t>
                      </a:r>
                    </a:p>
                    <a:p>
                      <a:pPr marL="285750" lvl="0" indent="-285750" algn="l">
                        <a:lnSpc>
                          <a:spcPct val="100000"/>
                        </a:lnSpc>
                        <a:buFont typeface="Arial" panose="020B0604020202020204" pitchFamily="34" charset="0"/>
                        <a:buChar char="•"/>
                      </a:pPr>
                      <a:r>
                        <a:rPr lang="el-GR" b="1" i="0" u="none" strike="noStrike" baseline="0" noProof="0" dirty="0" err="1">
                          <a:solidFill>
                            <a:srgbClr val="FFFFFF"/>
                          </a:solidFill>
                          <a:latin typeface="Century Schoolbook"/>
                        </a:rPr>
                        <a:t>Unaffected</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by</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extreme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values</a:t>
                      </a:r>
                      <a:r>
                        <a:rPr lang="el-GR" b="1" i="0" u="none" strike="noStrike" baseline="0" noProof="0" dirty="0">
                          <a:solidFill>
                            <a:srgbClr val="FFFFFF"/>
                          </a:solidFill>
                          <a:latin typeface="Century Schoolbook"/>
                        </a:rPr>
                        <a:t>.</a:t>
                      </a:r>
                      <a:endParaRPr lang="el-GR" dirty="0"/>
                    </a:p>
                    <a:p>
                      <a:pPr marL="285750" lvl="0" indent="-285750" algn="l">
                        <a:lnSpc>
                          <a:spcPct val="100000"/>
                        </a:lnSpc>
                        <a:buFont typeface="Arial" panose="020B0604020202020204" pitchFamily="34" charset="0"/>
                        <a:buChar char="•"/>
                      </a:pPr>
                      <a:r>
                        <a:rPr lang="el-GR" b="1" i="0" u="none" strike="noStrike" baseline="0" noProof="0" dirty="0">
                          <a:solidFill>
                            <a:srgbClr val="FFFFFF"/>
                          </a:solidFill>
                          <a:latin typeface="Century Schoolbook"/>
                        </a:rPr>
                        <a:t>Can </a:t>
                      </a:r>
                      <a:r>
                        <a:rPr lang="el-GR" b="1" i="0" u="none" strike="noStrike" baseline="0" noProof="0" dirty="0" err="1">
                          <a:solidFill>
                            <a:srgbClr val="FFFFFF"/>
                          </a:solidFill>
                          <a:latin typeface="Century Schoolbook"/>
                        </a:rPr>
                        <a:t>be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calculated</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even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with</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unknown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outliers</a:t>
                      </a:r>
                      <a:r>
                        <a:rPr lang="el-GR" b="1" i="0" u="none" strike="noStrike" baseline="0" noProof="0" dirty="0">
                          <a:solidFill>
                            <a:srgbClr val="FFFFFF"/>
                          </a:solidFill>
                          <a:latin typeface="Century Schoolbook"/>
                        </a:rPr>
                        <a:t>.</a:t>
                      </a:r>
                      <a:endParaRPr lang="el-GR" dirty="0"/>
                    </a:p>
                    <a:p>
                      <a:pPr marL="285750" lvl="0" indent="-285750" algn="l">
                        <a:lnSpc>
                          <a:spcPct val="100000"/>
                        </a:lnSpc>
                        <a:buFont typeface="Arial" panose="020B0604020202020204" pitchFamily="34" charset="0"/>
                        <a:buChar char="•"/>
                      </a:pPr>
                      <a:r>
                        <a:rPr lang="el-GR" b="1" i="0" u="none" strike="noStrike" baseline="0" noProof="0" dirty="0" err="1">
                          <a:solidFill>
                            <a:srgbClr val="FFFFFF"/>
                          </a:solidFill>
                          <a:latin typeface="Century Schoolbook"/>
                        </a:rPr>
                        <a:t>Provides</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more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information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about</a:t>
                      </a:r>
                      <a:r>
                        <a:rPr lang="el-GR" b="1" i="0" u="none" strike="noStrike" baseline="0" noProof="0" dirty="0">
                          <a:solidFill>
                            <a:srgbClr val="FFFFFF"/>
                          </a:solidFill>
                          <a:latin typeface="Century Schoolbook"/>
                        </a:rPr>
                        <a:t> the </a:t>
                      </a:r>
                      <a:r>
                        <a:rPr lang="el-GR" b="1" i="0" u="none" strike="noStrike" baseline="0" noProof="0" dirty="0" err="1">
                          <a:solidFill>
                            <a:srgbClr val="FFFFFF"/>
                          </a:solidFill>
                          <a:latin typeface="Century Schoolbook"/>
                        </a:rPr>
                        <a:t>distribution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than</a:t>
                      </a:r>
                      <a:r>
                        <a:rPr lang="el-GR" b="1" i="0" u="none" strike="noStrike" baseline="0" noProof="0" dirty="0">
                          <a:solidFill>
                            <a:srgbClr val="FFFFFF"/>
                          </a:solidFill>
                          <a:latin typeface="Century Schoolbook"/>
                        </a:rPr>
                        <a:t> the </a:t>
                      </a:r>
                      <a:r>
                        <a:rPr lang="el-GR" b="1" i="0" u="none" strike="noStrike" baseline="0" noProof="0" dirty="0" err="1">
                          <a:solidFill>
                            <a:srgbClr val="FFFFFF"/>
                          </a:solidFill>
                          <a:latin typeface="Century Schoolbook"/>
                        </a:rPr>
                        <a:t>mean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when</a:t>
                      </a:r>
                      <a:r>
                        <a:rPr lang="el-GR" b="1" i="0" u="none" strike="noStrike" baseline="0" noProof="0" dirty="0">
                          <a:solidFill>
                            <a:srgbClr val="FFFFFF"/>
                          </a:solidFill>
                          <a:latin typeface="Century Schoolbook"/>
                        </a:rPr>
                        <a:t> the </a:t>
                      </a:r>
                      <a:r>
                        <a:rPr lang="el-GR" b="1" i="0" u="none" strike="noStrike" baseline="0" noProof="0" dirty="0" err="1">
                          <a:solidFill>
                            <a:srgbClr val="FFFFFF"/>
                          </a:solidFill>
                          <a:latin typeface="Century Schoolbook"/>
                        </a:rPr>
                        <a:t>distribution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has</a:t>
                      </a:r>
                      <a:r>
                        <a:rPr lang="el-GR" b="1" i="0" u="none" strike="noStrike" baseline="0" noProof="0" dirty="0">
                          <a:solidFill>
                            <a:srgbClr val="FFFFFF"/>
                          </a:solidFill>
                          <a:latin typeface="Century Schoolbook"/>
                        </a:rPr>
                        <a:t> a U </a:t>
                      </a:r>
                      <a:r>
                        <a:rPr lang="el-GR" b="1" i="0" u="none" strike="noStrike" baseline="0" noProof="0" dirty="0" err="1">
                          <a:solidFill>
                            <a:srgbClr val="FFFFFF"/>
                          </a:solidFill>
                          <a:latin typeface="Century Schoolbook"/>
                        </a:rPr>
                        <a:t>shape</a:t>
                      </a:r>
                      <a:r>
                        <a:rPr lang="el-GR" b="1" i="0" u="none" strike="noStrike" baseline="0" noProof="0" dirty="0">
                          <a:solidFill>
                            <a:srgbClr val="FFFFFF"/>
                          </a:solidFill>
                          <a:latin typeface="Century Schoolbook"/>
                        </a:rPr>
                        <a:t>.</a:t>
                      </a:r>
                      <a:endParaRPr lang="en-US" dirty="0"/>
                    </a:p>
                  </a:txBody>
                  <a:tcPr/>
                </a:tc>
                <a:extLst>
                  <a:ext uri="{0D108BD9-81ED-4DB2-BD59-A6C34878D82A}">
                    <a16:rowId xmlns:a16="http://schemas.microsoft.com/office/drawing/2014/main" val="10000"/>
                  </a:ext>
                </a:extLst>
              </a:tr>
              <a:tr h="2174540">
                <a:tc>
                  <a:txBody>
                    <a:bodyPr/>
                    <a:lstStyle/>
                    <a:p>
                      <a:r>
                        <a:rPr lang="el-GR" dirty="0" err="1"/>
                        <a:t>Disadvantages</a:t>
                      </a:r>
                      <a:endParaRPr lang="en-US" dirty="0" err="1"/>
                    </a:p>
                  </a:txBody>
                  <a:tcPr/>
                </a:tc>
                <a:tc>
                  <a:txBody>
                    <a:bodyPr/>
                    <a:lstStyle/>
                    <a:p>
                      <a:pPr marL="285750" lvl="0" indent="-285750" algn="l">
                        <a:lnSpc>
                          <a:spcPct val="100000"/>
                        </a:lnSpc>
                        <a:buFont typeface="Arial" panose="020B0604020202020204" pitchFamily="34" charset="0"/>
                        <a:buChar char="•"/>
                      </a:pPr>
                      <a:r>
                        <a:rPr lang="el-GR" baseline="0" dirty="0" err="1"/>
                        <a:t>Does</a:t>
                      </a:r>
                      <a:r>
                        <a:rPr lang="el-GR" baseline="0" dirty="0"/>
                        <a:t> </a:t>
                      </a:r>
                      <a:r>
                        <a:rPr lang="el-GR" baseline="0" dirty="0" err="1"/>
                        <a:t>not</a:t>
                      </a:r>
                      <a:r>
                        <a:rPr lang="el-GR" baseline="0" dirty="0"/>
                        <a:t> </a:t>
                      </a:r>
                      <a:r>
                        <a:rPr lang="el-GR" baseline="0" dirty="0" err="1"/>
                        <a:t>take</a:t>
                      </a:r>
                      <a:r>
                        <a:rPr lang="el-GR" baseline="0" dirty="0"/>
                        <a:t> </a:t>
                      </a:r>
                      <a:r>
                        <a:rPr lang="el-GR" baseline="0" dirty="0" err="1"/>
                        <a:t>into</a:t>
                      </a:r>
                      <a:r>
                        <a:rPr lang="el-GR" baseline="0" dirty="0"/>
                        <a:t> </a:t>
                      </a:r>
                      <a:r>
                        <a:rPr lang="el-GR" baseline="0" dirty="0" err="1"/>
                        <a:t>account</a:t>
                      </a:r>
                      <a:r>
                        <a:rPr lang="el-GR" baseline="0" dirty="0"/>
                        <a:t> the </a:t>
                      </a:r>
                      <a:r>
                        <a:rPr lang="el-GR" baseline="0" dirty="0" err="1"/>
                        <a:t>exact</a:t>
                      </a:r>
                      <a:r>
                        <a:rPr lang="el-GR" baseline="0" dirty="0"/>
                        <a:t> </a:t>
                      </a:r>
                      <a:r>
                        <a:rPr lang="el-GR" baseline="0" dirty="0" err="1"/>
                        <a:t>value</a:t>
                      </a:r>
                      <a:r>
                        <a:rPr lang="el-GR" baseline="0" dirty="0"/>
                        <a:t> of </a:t>
                      </a:r>
                      <a:r>
                        <a:rPr lang="el-GR" baseline="0" dirty="0" err="1"/>
                        <a:t>each</a:t>
                      </a:r>
                      <a:r>
                        <a:rPr lang="el-GR" baseline="0" dirty="0"/>
                        <a:t> </a:t>
                      </a:r>
                      <a:r>
                        <a:rPr lang="el-GR" baseline="0" dirty="0" err="1"/>
                        <a:t>measurement</a:t>
                      </a:r>
                      <a:r>
                        <a:rPr lang="el-GR" baseline="0" dirty="0"/>
                        <a:t>.</a:t>
                      </a:r>
                    </a:p>
                    <a:p>
                      <a:pPr marL="285750" lvl="0" indent="-285750" algn="l">
                        <a:lnSpc>
                          <a:spcPct val="100000"/>
                        </a:lnSpc>
                        <a:buFont typeface="Arial" panose="020B0604020202020204" pitchFamily="34" charset="0"/>
                        <a:buChar char="•"/>
                      </a:pPr>
                      <a:r>
                        <a:rPr lang="el-GR" b="0" i="0" u="none" strike="noStrike" baseline="0" noProof="0" dirty="0" err="1">
                          <a:solidFill>
                            <a:srgbClr val="000000"/>
                          </a:solidFill>
                          <a:latin typeface="Century Schoolbook"/>
                        </a:rPr>
                        <a:t>Cannot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be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used</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to</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calculate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population</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parameters</a:t>
                      </a:r>
                      <a:r>
                        <a:rPr lang="el-GR" b="0" i="0" u="none" strike="noStrike" baseline="0" noProof="0" dirty="0">
                          <a:solidFill>
                            <a:srgbClr val="000000"/>
                          </a:solidFill>
                          <a:latin typeface="Century Schoolbook"/>
                        </a:rPr>
                        <a:t>.</a:t>
                      </a:r>
                      <a:endParaRPr lang="el-GR" dirty="0"/>
                    </a:p>
                    <a:p>
                      <a:pPr marL="285750" lvl="0" indent="-285750" algn="l">
                        <a:lnSpc>
                          <a:spcPct val="100000"/>
                        </a:lnSpc>
                        <a:buFont typeface="Arial" panose="020B0604020202020204" pitchFamily="34" charset="0"/>
                        <a:buChar char="•"/>
                      </a:pPr>
                      <a:r>
                        <a:rPr lang="el-GR" b="0" i="0" u="none" strike="noStrike" baseline="0" noProof="0" dirty="0" err="1">
                          <a:solidFill>
                            <a:srgbClr val="000000"/>
                          </a:solidFill>
                          <a:latin typeface="Century Schoolbook"/>
                        </a:rPr>
                        <a:t>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useful</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with</a:t>
                      </a:r>
                      <a:r>
                        <a:rPr lang="el-GR" b="0" i="0" u="none" strike="noStrike" baseline="0" noProof="0" dirty="0">
                          <a:solidFill>
                            <a:srgbClr val="000000"/>
                          </a:solidFill>
                          <a:latin typeface="Century Schoolbook"/>
                        </a:rPr>
                        <a:t> a </a:t>
                      </a:r>
                      <a:r>
                        <a:rPr lang="el-GR" b="0" i="0" u="none" strike="noStrike" baseline="0" noProof="0" dirty="0" err="1">
                          <a:solidFill>
                            <a:srgbClr val="000000"/>
                          </a:solidFill>
                          <a:latin typeface="Century Schoolbook"/>
                        </a:rPr>
                        <a:t>small</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number</a:t>
                      </a:r>
                      <a:r>
                        <a:rPr lang="el-GR" b="0" i="0" u="none" strike="noStrike" baseline="0" noProof="0" dirty="0">
                          <a:solidFill>
                            <a:srgbClr val="000000"/>
                          </a:solidFill>
                          <a:latin typeface="Century Schoolbook"/>
                        </a:rPr>
                        <a:t> of </a:t>
                      </a:r>
                      <a:r>
                        <a:rPr lang="el-GR" b="0" i="0" u="none" strike="noStrike" baseline="0" noProof="0" dirty="0" err="1">
                          <a:solidFill>
                            <a:srgbClr val="000000"/>
                          </a:solidFill>
                          <a:latin typeface="Century Schoolbook"/>
                        </a:rPr>
                        <a:t>data</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points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with</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similar</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frequencies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e.g</a:t>
                      </a:r>
                      <a:r>
                        <a:rPr lang="el-GR" b="0" i="0" u="none" strike="noStrike" baseline="0" noProof="0" dirty="0">
                          <a:solidFill>
                            <a:srgbClr val="000000"/>
                          </a:solidFill>
                          <a:latin typeface="Century Schoolbook"/>
                        </a:rPr>
                        <a:t>., 1, 1, 2, 3, 3, 4).</a:t>
                      </a:r>
                      <a:endParaRPr lang="el-GR" dirty="0"/>
                    </a:p>
                    <a:p>
                      <a:pPr marL="285750" lvl="0" indent="-285750" algn="l">
                        <a:lnSpc>
                          <a:spcPct val="100000"/>
                        </a:lnSpc>
                        <a:buFont typeface="Arial" panose="020B0604020202020204" pitchFamily="34" charset="0"/>
                        <a:buChar char="•"/>
                      </a:pPr>
                      <a:r>
                        <a:rPr lang="el-GR" b="0" i="0" u="none" strike="noStrike" baseline="0" noProof="0" dirty="0" err="1">
                          <a:solidFill>
                            <a:srgbClr val="000000"/>
                          </a:solidFill>
                          <a:latin typeface="Century Schoolbook"/>
                        </a:rPr>
                        <a:t>Cannot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be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accurately</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calculated</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when</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dealing</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with</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grouped</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distributions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e.g</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age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groups</a:t>
                      </a:r>
                      <a:r>
                        <a:rPr lang="el-GR" b="0" i="0" u="none" strike="noStrike" baseline="0" noProof="0" dirty="0">
                          <a:solidFill>
                            <a:srgbClr val="000000"/>
                          </a:solidFill>
                          <a:latin typeface="Century Schoolbook"/>
                        </a:rPr>
                        <a:t>).</a:t>
                      </a:r>
                      <a:endParaRPr lang="el-GR" dirty="0"/>
                    </a:p>
                  </a:txBody>
                  <a:tcPr/>
                </a:tc>
                <a:extLst>
                  <a:ext uri="{0D108BD9-81ED-4DB2-BD59-A6C34878D82A}">
                    <a16:rowId xmlns:a16="http://schemas.microsoft.com/office/drawing/2014/main" val="10001"/>
                  </a:ext>
                </a:extLst>
              </a:tr>
            </a:tbl>
          </a:graphicData>
        </a:graphic>
      </p:graphicFrame>
      <p:pic>
        <p:nvPicPr>
          <p:cNvPr id="3" name="Εικόνα 2">
            <a:extLst>
              <a:ext uri="{FF2B5EF4-FFF2-40B4-BE49-F238E27FC236}">
                <a16:creationId xmlns:a16="http://schemas.microsoft.com/office/drawing/2014/main" id="{5C9D0EB0-ADB5-9AF5-0BE7-A0086456B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7201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Numeric Methods</a:t>
            </a:r>
            <a:r>
              <a:rPr lang="el-GR" dirty="0"/>
              <a:t>:</a:t>
            </a:r>
            <a:r>
              <a:rPr lang="en-GB" dirty="0"/>
              <a:t> </a:t>
            </a:r>
            <a:br>
              <a:rPr lang="el-GR" dirty="0"/>
            </a:br>
            <a:r>
              <a:rPr lang="el-GR" dirty="0" err="1"/>
              <a:t>Median</a:t>
            </a:r>
          </a:p>
        </p:txBody>
      </p:sp>
      <p:sp>
        <p:nvSpPr>
          <p:cNvPr id="3" name="Content Placeholder 2"/>
          <p:cNvSpPr>
            <a:spLocks noGrp="1"/>
          </p:cNvSpPr>
          <p:nvPr>
            <p:ph sz="quarter" idx="1"/>
          </p:nvPr>
        </p:nvSpPr>
        <p:spPr/>
        <p:txBody>
          <a:bodyPr vert="horz" lIns="91440" tIns="45720" rIns="91440" bIns="45720" rtlCol="0" anchor="t">
            <a:normAutofit fontScale="92500" lnSpcReduction="20000"/>
          </a:bodyPr>
          <a:lstStyle/>
          <a:p>
            <a:pPr marL="457200" indent="-457200">
              <a:buAutoNum type="arabicPeriod"/>
            </a:pPr>
            <a:r>
              <a:rPr lang="en-GB" b="1" dirty="0"/>
              <a:t>Median</a:t>
            </a:r>
            <a:br>
              <a:rPr lang="en-GB" b="1" dirty="0"/>
            </a:br>
            <a:r>
              <a:rPr lang="en-GB" dirty="0"/>
              <a:t>The number in the middle of a series of a sample observations, after arranging them in ascending or descending order, is the (n+1/2)</a:t>
            </a:r>
            <a:r>
              <a:rPr lang="en-GB" baseline="30000" dirty="0" err="1"/>
              <a:t>th</a:t>
            </a:r>
            <a:r>
              <a:rPr lang="en-GB" dirty="0"/>
              <a:t> observation. If the total number of values is even, then it is the average of the 2 middle observations.</a:t>
            </a:r>
            <a:endParaRPr lang="en-US" sz="1300"/>
          </a:p>
          <a:p>
            <a:pPr marL="891540" lvl="1" indent="-342900"/>
            <a:r>
              <a:rPr lang="en-GB" dirty="0">
                <a:ea typeface="+mn-lt"/>
                <a:cs typeface="+mn-lt"/>
              </a:rPr>
              <a:t>Not influenced by extreme values and non-normally distributed data.</a:t>
            </a:r>
            <a:endParaRPr lang="en-GB"/>
          </a:p>
          <a:p>
            <a:pPr marL="891540" lvl="1" indent="-342900"/>
            <a:r>
              <a:rPr lang="en-GB" dirty="0">
                <a:ea typeface="+mn-lt"/>
                <a:cs typeface="+mn-lt"/>
              </a:rPr>
              <a:t>Suitable for ordinal/interval/continuous variables.</a:t>
            </a:r>
            <a:endParaRPr lang="en-GB" dirty="0"/>
          </a:p>
          <a:p>
            <a:pPr marL="891540" lvl="1" indent="-342900"/>
            <a:r>
              <a:rPr lang="en-GB" dirty="0">
                <a:ea typeface="+mn-lt"/>
                <a:cs typeface="+mn-lt"/>
              </a:rPr>
              <a:t>Sensitive to sampling fluctuations. Does not take into account all data points in the sample.</a:t>
            </a:r>
            <a:endParaRPr lang="en-GB" dirty="0"/>
          </a:p>
          <a:p>
            <a:pPr marL="457200" indent="-457200">
              <a:buAutoNum type="arabicPeriod"/>
            </a:pPr>
            <a:endParaRPr lang="en-GB" b="1" dirty="0"/>
          </a:p>
          <a:p>
            <a:pPr>
              <a:buFont typeface="Wingdings" panose="05000000000000000000" pitchFamily="2" charset="2"/>
              <a:buChar char="v"/>
            </a:pPr>
            <a:r>
              <a:rPr lang="el-GR" b="1" dirty="0"/>
              <a:t>EXAMPLE</a:t>
            </a:r>
          </a:p>
          <a:p>
            <a:pPr>
              <a:buFont typeface="Wingdings" panose="05000000000000000000" pitchFamily="2" charset="2"/>
              <a:buChar char="ü"/>
            </a:pPr>
            <a:r>
              <a:rPr lang="el-GR" dirty="0"/>
              <a:t>10 8 1 3 5 7 2 3 10 6 10</a:t>
            </a:r>
          </a:p>
          <a:p>
            <a:pPr>
              <a:buFont typeface="Wingdings" panose="05000000000000000000" pitchFamily="2" charset="2"/>
              <a:buChar char="ü"/>
            </a:pPr>
            <a:r>
              <a:rPr lang="el-GR" dirty="0"/>
              <a:t>1</a:t>
            </a:r>
            <a:r>
              <a:rPr lang="en-US" dirty="0"/>
              <a:t> 2</a:t>
            </a:r>
            <a:r>
              <a:rPr lang="el-GR" dirty="0"/>
              <a:t> 3 3 5 6 7 8 10 10 10 </a:t>
            </a:r>
            <a:endParaRPr lang="en-GB" dirty="0"/>
          </a:p>
        </p:txBody>
      </p:sp>
      <p:sp>
        <p:nvSpPr>
          <p:cNvPr id="4" name="Oval 3"/>
          <p:cNvSpPr/>
          <p:nvPr/>
        </p:nvSpPr>
        <p:spPr>
          <a:xfrm>
            <a:off x="3476528" y="5869178"/>
            <a:ext cx="28803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5DC311AB-C8F5-6421-9E9D-5263188DEE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8403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05000" y="304800"/>
            <a:ext cx="7620000" cy="1143000"/>
          </a:xfrm>
          <a:noFill/>
        </p:spPr>
        <p:txBody>
          <a:bodyPr vert="horz" lIns="92075" tIns="46038" rIns="92075" bIns="46038" rtlCol="0" anchor="ctr">
            <a:normAutofit/>
          </a:bodyPr>
          <a:lstStyle/>
          <a:p>
            <a:pPr eaLnBrk="1" hangingPunct="1"/>
            <a:r>
              <a:rPr lang="el-GR" altLang="en-US" sz="3600" dirty="0" err="1"/>
              <a:t>Independent </a:t>
            </a:r>
            <a:r>
              <a:rPr lang="el-GR" altLang="en-US" sz="3600" dirty="0"/>
              <a:t>and </a:t>
            </a:r>
            <a:r>
              <a:rPr lang="el-GR" altLang="en-US" sz="3600" dirty="0" err="1"/>
              <a:t>Dependent Variables</a:t>
            </a:r>
            <a:endParaRPr lang="el-GR" altLang="en-US" sz="3600" dirty="0"/>
          </a:p>
        </p:txBody>
      </p:sp>
      <p:sp>
        <p:nvSpPr>
          <p:cNvPr id="20483" name="Rectangle 3"/>
          <p:cNvSpPr>
            <a:spLocks noChangeArrowheads="1"/>
          </p:cNvSpPr>
          <p:nvPr/>
        </p:nvSpPr>
        <p:spPr bwMode="auto">
          <a:xfrm>
            <a:off x="2133600" y="1600200"/>
            <a:ext cx="3810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US" altLang="en-US" sz="2400" b="1" i="1"/>
              <a:t>Independent Variable</a:t>
            </a:r>
            <a:endParaRPr lang="el-GR" altLang="en-US" sz="2400"/>
          </a:p>
          <a:p>
            <a:pPr eaLnBrk="1" hangingPunct="1">
              <a:spcBef>
                <a:spcPct val="0"/>
              </a:spcBef>
              <a:buClrTx/>
              <a:buSzTx/>
              <a:buFontTx/>
              <a:buNone/>
            </a:pPr>
            <a:r>
              <a:rPr lang="el-GR" altLang="en-US" sz="2400"/>
              <a:t>The variable that the researcher changes in order to determine the effect of the change on another variable.  In a cause-and-effect relationship, the independent variable plays the role of cause</a:t>
            </a:r>
            <a:endParaRPr lang="en-US" altLang="en-US" sz="2400"/>
          </a:p>
        </p:txBody>
      </p:sp>
      <p:sp>
        <p:nvSpPr>
          <p:cNvPr id="20484" name="Rectangle 4"/>
          <p:cNvSpPr>
            <a:spLocks noChangeArrowheads="1"/>
          </p:cNvSpPr>
          <p:nvPr/>
        </p:nvSpPr>
        <p:spPr bwMode="auto">
          <a:xfrm>
            <a:off x="6400800" y="1600200"/>
            <a:ext cx="4038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l-GR" altLang="en-US" sz="2400" b="1" i="1" dirty="0"/>
              <a:t>Dependent Variable (</a:t>
            </a:r>
            <a:r>
              <a:rPr lang="en-US" altLang="en-US" sz="2400" b="1" i="1" dirty="0"/>
              <a:t>Dependent Variable)</a:t>
            </a:r>
            <a:endParaRPr lang="el-GR" altLang="en-US" sz="2400" dirty="0"/>
          </a:p>
          <a:p>
            <a:pPr eaLnBrk="1" hangingPunct="1">
              <a:spcBef>
                <a:spcPct val="0"/>
              </a:spcBef>
              <a:buClrTx/>
              <a:buSzTx/>
              <a:buFontTx/>
              <a:buNone/>
            </a:pPr>
            <a:r>
              <a:rPr lang="el-GR" altLang="en-US" sz="2400" dirty="0"/>
              <a:t>The variable affected by the changes the researcher makes to the independent variable. In a </a:t>
            </a:r>
            <a:r>
              <a:rPr lang="el-GR" altLang="en-US" sz="2400" b="1" dirty="0"/>
              <a:t>cause-effect</a:t>
            </a:r>
            <a:r>
              <a:rPr lang="el-GR" altLang="en-US" sz="2400" dirty="0"/>
              <a:t> relationship, the dependent variable plays the role of the outcome</a:t>
            </a:r>
            <a:endParaRPr lang="en-US" altLang="en-US" sz="2400" dirty="0"/>
          </a:p>
        </p:txBody>
      </p:sp>
      <p:pic>
        <p:nvPicPr>
          <p:cNvPr id="2" name="Εικόνα 1">
            <a:extLst>
              <a:ext uri="{FF2B5EF4-FFF2-40B4-BE49-F238E27FC236}">
                <a16:creationId xmlns:a16="http://schemas.microsoft.com/office/drawing/2014/main" id="{C64AF023-A462-9F8E-E531-B557B4561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80167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Median</a:t>
            </a:r>
            <a:endParaRPr lang="en-US" dirty="0" err="1"/>
          </a:p>
        </p:txBody>
      </p:sp>
      <p:sp>
        <p:nvSpPr>
          <p:cNvPr id="3" name="Content Placeholder 2"/>
          <p:cNvSpPr>
            <a:spLocks noGrp="1"/>
          </p:cNvSpPr>
          <p:nvPr>
            <p:ph sz="quarter" idx="1"/>
          </p:nvPr>
        </p:nvSpPr>
        <p:spPr>
          <a:xfrm>
            <a:off x="1981200" y="1412776"/>
            <a:ext cx="7715200" cy="2160240"/>
          </a:xfrm>
        </p:spPr>
        <p:txBody>
          <a:bodyPr>
            <a:normAutofit/>
          </a:bodyPr>
          <a:lstStyle/>
          <a:p>
            <a:r>
              <a:rPr lang="el-GR" dirty="0"/>
              <a:t>18 25 21 4 13 15 17 22 28 </a:t>
            </a:r>
            <a:endParaRPr lang="en-US" dirty="0"/>
          </a:p>
          <a:p>
            <a:endParaRPr lang="el-GR" dirty="0"/>
          </a:p>
          <a:p>
            <a:endParaRPr lang="el-GR" dirty="0"/>
          </a:p>
          <a:p>
            <a:endParaRPr lang="el-GR" dirty="0"/>
          </a:p>
          <a:p>
            <a:endParaRPr lang="el-GR" dirty="0"/>
          </a:p>
          <a:p>
            <a:endParaRPr lang="el-GR" dirty="0"/>
          </a:p>
          <a:p>
            <a:endParaRPr lang="el-GR" dirty="0"/>
          </a:p>
          <a:p>
            <a:endParaRPr lang="el-GR" dirty="0"/>
          </a:p>
        </p:txBody>
      </p:sp>
      <p:graphicFrame>
        <p:nvGraphicFramePr>
          <p:cNvPr id="4" name="Table 3"/>
          <p:cNvGraphicFramePr>
            <a:graphicFrameLocks noGrp="1"/>
          </p:cNvGraphicFramePr>
          <p:nvPr/>
        </p:nvGraphicFramePr>
        <p:xfrm>
          <a:off x="2279577" y="2060848"/>
          <a:ext cx="6696741" cy="741680"/>
        </p:xfrm>
        <a:graphic>
          <a:graphicData uri="http://schemas.openxmlformats.org/drawingml/2006/table">
            <a:tbl>
              <a:tblPr firstRow="1" bandRow="1">
                <a:tableStyleId>{5C22544A-7EE6-4342-B048-85BDC9FD1C3A}</a:tableStyleId>
              </a:tblPr>
              <a:tblGrid>
                <a:gridCol w="630635">
                  <a:extLst>
                    <a:ext uri="{9D8B030D-6E8A-4147-A177-3AD203B41FA5}">
                      <a16:colId xmlns:a16="http://schemas.microsoft.com/office/drawing/2014/main" val="20000"/>
                    </a:ext>
                  </a:extLst>
                </a:gridCol>
                <a:gridCol w="840846">
                  <a:extLst>
                    <a:ext uri="{9D8B030D-6E8A-4147-A177-3AD203B41FA5}">
                      <a16:colId xmlns:a16="http://schemas.microsoft.com/office/drawing/2014/main" val="20001"/>
                    </a:ext>
                  </a:extLst>
                </a:gridCol>
                <a:gridCol w="540544">
                  <a:extLst>
                    <a:ext uri="{9D8B030D-6E8A-4147-A177-3AD203B41FA5}">
                      <a16:colId xmlns:a16="http://schemas.microsoft.com/office/drawing/2014/main" val="20002"/>
                    </a:ext>
                  </a:extLst>
                </a:gridCol>
                <a:gridCol w="780786">
                  <a:extLst>
                    <a:ext uri="{9D8B030D-6E8A-4147-A177-3AD203B41FA5}">
                      <a16:colId xmlns:a16="http://schemas.microsoft.com/office/drawing/2014/main" val="20003"/>
                    </a:ext>
                  </a:extLst>
                </a:gridCol>
                <a:gridCol w="780786">
                  <a:extLst>
                    <a:ext uri="{9D8B030D-6E8A-4147-A177-3AD203B41FA5}">
                      <a16:colId xmlns:a16="http://schemas.microsoft.com/office/drawing/2014/main" val="20004"/>
                    </a:ext>
                  </a:extLst>
                </a:gridCol>
                <a:gridCol w="780786">
                  <a:extLst>
                    <a:ext uri="{9D8B030D-6E8A-4147-A177-3AD203B41FA5}">
                      <a16:colId xmlns:a16="http://schemas.microsoft.com/office/drawing/2014/main" val="20005"/>
                    </a:ext>
                  </a:extLst>
                </a:gridCol>
                <a:gridCol w="780786">
                  <a:extLst>
                    <a:ext uri="{9D8B030D-6E8A-4147-A177-3AD203B41FA5}">
                      <a16:colId xmlns:a16="http://schemas.microsoft.com/office/drawing/2014/main" val="20006"/>
                    </a:ext>
                  </a:extLst>
                </a:gridCol>
                <a:gridCol w="780786">
                  <a:extLst>
                    <a:ext uri="{9D8B030D-6E8A-4147-A177-3AD203B41FA5}">
                      <a16:colId xmlns:a16="http://schemas.microsoft.com/office/drawing/2014/main" val="20007"/>
                    </a:ext>
                  </a:extLst>
                </a:gridCol>
                <a:gridCol w="780786">
                  <a:extLst>
                    <a:ext uri="{9D8B030D-6E8A-4147-A177-3AD203B41FA5}">
                      <a16:colId xmlns:a16="http://schemas.microsoft.com/office/drawing/2014/main" val="20008"/>
                    </a:ext>
                  </a:extLst>
                </a:gridCol>
              </a:tblGrid>
              <a:tr h="370840">
                <a:tc>
                  <a:txBody>
                    <a:bodyPr/>
                    <a:lstStyle/>
                    <a:p>
                      <a:r>
                        <a:rPr lang="el-GR" dirty="0"/>
                        <a:t>4</a:t>
                      </a:r>
                      <a:endParaRPr lang="en-US" dirty="0"/>
                    </a:p>
                  </a:txBody>
                  <a:tcPr/>
                </a:tc>
                <a:tc>
                  <a:txBody>
                    <a:bodyPr/>
                    <a:lstStyle/>
                    <a:p>
                      <a:r>
                        <a:rPr kumimoji="0" lang="el-GR" b="1" kern="1200" dirty="0">
                          <a:solidFill>
                            <a:schemeClr val="lt1"/>
                          </a:solidFill>
                          <a:latin typeface="+mn-lt"/>
                          <a:ea typeface="+mn-ea"/>
                          <a:cs typeface="+mn-cs"/>
                        </a:rPr>
                        <a:t>13</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15</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17</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18</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22</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25</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28</a:t>
                      </a:r>
                      <a:endParaRPr kumimoji="0" lang="en-US" b="1" kern="1200" dirty="0">
                        <a:solidFill>
                          <a:schemeClr val="lt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r>
                        <a:rPr lang="el-GR" dirty="0">
                          <a:solidFill>
                            <a:schemeClr val="tx1"/>
                          </a:solidFill>
                        </a:rPr>
                        <a:t>1</a:t>
                      </a:r>
                      <a:endParaRPr lang="en-US" dirty="0">
                        <a:solidFill>
                          <a:schemeClr val="tx1"/>
                        </a:solidFill>
                      </a:endParaRPr>
                    </a:p>
                  </a:txBody>
                  <a:tcPr/>
                </a:tc>
                <a:tc>
                  <a:txBody>
                    <a:bodyPr/>
                    <a:lstStyle/>
                    <a:p>
                      <a:r>
                        <a:rPr lang="el-GR" dirty="0">
                          <a:solidFill>
                            <a:schemeClr val="tx1"/>
                          </a:solidFill>
                        </a:rPr>
                        <a:t>2</a:t>
                      </a:r>
                      <a:endParaRPr lang="en-US" dirty="0">
                        <a:solidFill>
                          <a:schemeClr val="tx1"/>
                        </a:solidFill>
                      </a:endParaRPr>
                    </a:p>
                  </a:txBody>
                  <a:tcPr/>
                </a:tc>
                <a:tc>
                  <a:txBody>
                    <a:bodyPr/>
                    <a:lstStyle/>
                    <a:p>
                      <a:r>
                        <a:rPr lang="el-GR" dirty="0">
                          <a:solidFill>
                            <a:schemeClr val="tx1"/>
                          </a:solidFill>
                        </a:rPr>
                        <a:t>3</a:t>
                      </a:r>
                      <a:endParaRPr lang="en-US" dirty="0">
                        <a:solidFill>
                          <a:schemeClr val="tx1"/>
                        </a:solidFill>
                      </a:endParaRPr>
                    </a:p>
                  </a:txBody>
                  <a:tcPr/>
                </a:tc>
                <a:tc>
                  <a:txBody>
                    <a:bodyPr/>
                    <a:lstStyle/>
                    <a:p>
                      <a:r>
                        <a:rPr lang="el-GR" dirty="0">
                          <a:solidFill>
                            <a:schemeClr val="tx1"/>
                          </a:solidFill>
                        </a:rPr>
                        <a:t>4</a:t>
                      </a:r>
                      <a:endParaRPr lang="en-US" dirty="0">
                        <a:solidFill>
                          <a:schemeClr val="tx1"/>
                        </a:solidFill>
                      </a:endParaRPr>
                    </a:p>
                  </a:txBody>
                  <a:tcPr/>
                </a:tc>
                <a:tc>
                  <a:txBody>
                    <a:bodyPr/>
                    <a:lstStyle/>
                    <a:p>
                      <a:r>
                        <a:rPr lang="el-GR" dirty="0">
                          <a:solidFill>
                            <a:schemeClr val="tx1"/>
                          </a:solidFill>
                        </a:rPr>
                        <a:t>5</a:t>
                      </a:r>
                      <a:endParaRPr lang="en-US" dirty="0">
                        <a:solidFill>
                          <a:schemeClr val="tx1"/>
                        </a:solidFill>
                      </a:endParaRPr>
                    </a:p>
                  </a:txBody>
                  <a:tcPr/>
                </a:tc>
                <a:tc>
                  <a:txBody>
                    <a:bodyPr/>
                    <a:lstStyle/>
                    <a:p>
                      <a:r>
                        <a:rPr lang="el-GR" dirty="0">
                          <a:solidFill>
                            <a:schemeClr val="tx1"/>
                          </a:solidFill>
                        </a:rPr>
                        <a:t>6</a:t>
                      </a:r>
                      <a:endParaRPr lang="en-US" dirty="0">
                        <a:solidFill>
                          <a:schemeClr val="tx1"/>
                        </a:solidFill>
                      </a:endParaRPr>
                    </a:p>
                  </a:txBody>
                  <a:tcPr/>
                </a:tc>
                <a:tc>
                  <a:txBody>
                    <a:bodyPr/>
                    <a:lstStyle/>
                    <a:p>
                      <a:r>
                        <a:rPr lang="el-GR" dirty="0">
                          <a:solidFill>
                            <a:schemeClr val="tx1"/>
                          </a:solidFill>
                        </a:rPr>
                        <a:t>7</a:t>
                      </a:r>
                      <a:endParaRPr lang="en-US" dirty="0">
                        <a:solidFill>
                          <a:schemeClr val="tx1"/>
                        </a:solidFill>
                      </a:endParaRPr>
                    </a:p>
                  </a:txBody>
                  <a:tcPr/>
                </a:tc>
                <a:tc>
                  <a:txBody>
                    <a:bodyPr/>
                    <a:lstStyle/>
                    <a:p>
                      <a:r>
                        <a:rPr lang="el-GR" dirty="0">
                          <a:solidFill>
                            <a:schemeClr val="tx1"/>
                          </a:solidFill>
                        </a:rPr>
                        <a:t>8</a:t>
                      </a:r>
                      <a:endParaRPr lang="en-US" dirty="0">
                        <a:solidFill>
                          <a:schemeClr val="tx1"/>
                        </a:solidFill>
                      </a:endParaRPr>
                    </a:p>
                  </a:txBody>
                  <a:tcPr/>
                </a:tc>
                <a:tc>
                  <a:txBody>
                    <a:bodyPr/>
                    <a:lstStyle/>
                    <a:p>
                      <a:r>
                        <a:rPr lang="el-GR" dirty="0">
                          <a:solidFill>
                            <a:schemeClr val="tx1"/>
                          </a:solidFill>
                        </a:rPr>
                        <a:t>9</a:t>
                      </a:r>
                      <a:endParaRPr lang="en-US"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12" name="Oval 11"/>
          <p:cNvSpPr/>
          <p:nvPr/>
        </p:nvSpPr>
        <p:spPr>
          <a:xfrm>
            <a:off x="5015880" y="1916832"/>
            <a:ext cx="720080" cy="9361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85633408-5C87-150D-99B7-9E904D17E7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85163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Median</a:t>
            </a:r>
          </a:p>
        </p:txBody>
      </p:sp>
      <p:sp>
        <p:nvSpPr>
          <p:cNvPr id="3" name="Content Placeholder 2"/>
          <p:cNvSpPr>
            <a:spLocks noGrp="1"/>
          </p:cNvSpPr>
          <p:nvPr>
            <p:ph sz="quarter" idx="1"/>
          </p:nvPr>
        </p:nvSpPr>
        <p:spPr>
          <a:xfrm>
            <a:off x="1981200" y="1412776"/>
            <a:ext cx="7715200" cy="2160240"/>
          </a:xfrm>
        </p:spPr>
        <p:txBody>
          <a:bodyPr>
            <a:normAutofit/>
          </a:bodyPr>
          <a:lstStyle/>
          <a:p>
            <a:r>
              <a:rPr lang="el-GR" dirty="0"/>
              <a:t>18 25 21 4 13 15 17 22</a:t>
            </a:r>
            <a:endParaRPr lang="en-US" dirty="0"/>
          </a:p>
          <a:p>
            <a:endParaRPr lang="el-GR" dirty="0"/>
          </a:p>
          <a:p>
            <a:endParaRPr lang="el-GR" dirty="0"/>
          </a:p>
          <a:p>
            <a:endParaRPr lang="el-GR" dirty="0"/>
          </a:p>
          <a:p>
            <a:endParaRPr lang="el-GR" dirty="0"/>
          </a:p>
          <a:p>
            <a:endParaRPr lang="el-GR" dirty="0"/>
          </a:p>
          <a:p>
            <a:endParaRPr lang="el-GR" dirty="0"/>
          </a:p>
          <a:p>
            <a:endParaRPr lang="el-GR" dirty="0"/>
          </a:p>
        </p:txBody>
      </p:sp>
      <p:graphicFrame>
        <p:nvGraphicFramePr>
          <p:cNvPr id="4" name="Table 3"/>
          <p:cNvGraphicFramePr>
            <a:graphicFrameLocks noGrp="1"/>
          </p:cNvGraphicFramePr>
          <p:nvPr/>
        </p:nvGraphicFramePr>
        <p:xfrm>
          <a:off x="2279577" y="2060848"/>
          <a:ext cx="5915955" cy="741680"/>
        </p:xfrm>
        <a:graphic>
          <a:graphicData uri="http://schemas.openxmlformats.org/drawingml/2006/table">
            <a:tbl>
              <a:tblPr firstRow="1" bandRow="1">
                <a:tableStyleId>{5C22544A-7EE6-4342-B048-85BDC9FD1C3A}</a:tableStyleId>
              </a:tblPr>
              <a:tblGrid>
                <a:gridCol w="630635">
                  <a:extLst>
                    <a:ext uri="{9D8B030D-6E8A-4147-A177-3AD203B41FA5}">
                      <a16:colId xmlns:a16="http://schemas.microsoft.com/office/drawing/2014/main" val="20000"/>
                    </a:ext>
                  </a:extLst>
                </a:gridCol>
                <a:gridCol w="840846">
                  <a:extLst>
                    <a:ext uri="{9D8B030D-6E8A-4147-A177-3AD203B41FA5}">
                      <a16:colId xmlns:a16="http://schemas.microsoft.com/office/drawing/2014/main" val="20001"/>
                    </a:ext>
                  </a:extLst>
                </a:gridCol>
                <a:gridCol w="540544">
                  <a:extLst>
                    <a:ext uri="{9D8B030D-6E8A-4147-A177-3AD203B41FA5}">
                      <a16:colId xmlns:a16="http://schemas.microsoft.com/office/drawing/2014/main" val="20002"/>
                    </a:ext>
                  </a:extLst>
                </a:gridCol>
                <a:gridCol w="780786">
                  <a:extLst>
                    <a:ext uri="{9D8B030D-6E8A-4147-A177-3AD203B41FA5}">
                      <a16:colId xmlns:a16="http://schemas.microsoft.com/office/drawing/2014/main" val="20003"/>
                    </a:ext>
                  </a:extLst>
                </a:gridCol>
                <a:gridCol w="780786">
                  <a:extLst>
                    <a:ext uri="{9D8B030D-6E8A-4147-A177-3AD203B41FA5}">
                      <a16:colId xmlns:a16="http://schemas.microsoft.com/office/drawing/2014/main" val="20004"/>
                    </a:ext>
                  </a:extLst>
                </a:gridCol>
                <a:gridCol w="780786">
                  <a:extLst>
                    <a:ext uri="{9D8B030D-6E8A-4147-A177-3AD203B41FA5}">
                      <a16:colId xmlns:a16="http://schemas.microsoft.com/office/drawing/2014/main" val="20005"/>
                    </a:ext>
                  </a:extLst>
                </a:gridCol>
                <a:gridCol w="780786">
                  <a:extLst>
                    <a:ext uri="{9D8B030D-6E8A-4147-A177-3AD203B41FA5}">
                      <a16:colId xmlns:a16="http://schemas.microsoft.com/office/drawing/2014/main" val="20006"/>
                    </a:ext>
                  </a:extLst>
                </a:gridCol>
                <a:gridCol w="780786">
                  <a:extLst>
                    <a:ext uri="{9D8B030D-6E8A-4147-A177-3AD203B41FA5}">
                      <a16:colId xmlns:a16="http://schemas.microsoft.com/office/drawing/2014/main" val="20007"/>
                    </a:ext>
                  </a:extLst>
                </a:gridCol>
              </a:tblGrid>
              <a:tr h="370840">
                <a:tc>
                  <a:txBody>
                    <a:bodyPr/>
                    <a:lstStyle/>
                    <a:p>
                      <a:r>
                        <a:rPr lang="el-GR" dirty="0"/>
                        <a:t>4</a:t>
                      </a:r>
                      <a:endParaRPr lang="en-US" dirty="0"/>
                    </a:p>
                  </a:txBody>
                  <a:tcPr/>
                </a:tc>
                <a:tc>
                  <a:txBody>
                    <a:bodyPr/>
                    <a:lstStyle/>
                    <a:p>
                      <a:r>
                        <a:rPr kumimoji="0" lang="el-GR" b="1" kern="1200" dirty="0">
                          <a:solidFill>
                            <a:schemeClr val="lt1"/>
                          </a:solidFill>
                          <a:latin typeface="+mn-lt"/>
                          <a:ea typeface="+mn-ea"/>
                          <a:cs typeface="+mn-cs"/>
                        </a:rPr>
                        <a:t>13</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15</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17</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18</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22</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25</a:t>
                      </a:r>
                      <a:endParaRPr kumimoji="0" lang="en-US" b="1" kern="1200" dirty="0">
                        <a:solidFill>
                          <a:schemeClr val="lt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r>
                        <a:rPr lang="el-GR" dirty="0">
                          <a:solidFill>
                            <a:schemeClr val="tx1"/>
                          </a:solidFill>
                        </a:rPr>
                        <a:t>1</a:t>
                      </a:r>
                      <a:endParaRPr lang="en-US" dirty="0">
                        <a:solidFill>
                          <a:schemeClr val="tx1"/>
                        </a:solidFill>
                      </a:endParaRPr>
                    </a:p>
                  </a:txBody>
                  <a:tcPr/>
                </a:tc>
                <a:tc>
                  <a:txBody>
                    <a:bodyPr/>
                    <a:lstStyle/>
                    <a:p>
                      <a:r>
                        <a:rPr lang="el-GR" dirty="0">
                          <a:solidFill>
                            <a:schemeClr val="tx1"/>
                          </a:solidFill>
                        </a:rPr>
                        <a:t>2</a:t>
                      </a:r>
                      <a:endParaRPr lang="en-US" dirty="0">
                        <a:solidFill>
                          <a:schemeClr val="tx1"/>
                        </a:solidFill>
                      </a:endParaRPr>
                    </a:p>
                  </a:txBody>
                  <a:tcPr/>
                </a:tc>
                <a:tc>
                  <a:txBody>
                    <a:bodyPr/>
                    <a:lstStyle/>
                    <a:p>
                      <a:r>
                        <a:rPr lang="el-GR" dirty="0">
                          <a:solidFill>
                            <a:schemeClr val="tx1"/>
                          </a:solidFill>
                        </a:rPr>
                        <a:t>3</a:t>
                      </a:r>
                      <a:endParaRPr lang="en-US" dirty="0">
                        <a:solidFill>
                          <a:schemeClr val="tx1"/>
                        </a:solidFill>
                      </a:endParaRPr>
                    </a:p>
                  </a:txBody>
                  <a:tcPr/>
                </a:tc>
                <a:tc>
                  <a:txBody>
                    <a:bodyPr/>
                    <a:lstStyle/>
                    <a:p>
                      <a:r>
                        <a:rPr lang="el-GR" dirty="0">
                          <a:solidFill>
                            <a:schemeClr val="tx1"/>
                          </a:solidFill>
                        </a:rPr>
                        <a:t>4</a:t>
                      </a:r>
                      <a:endParaRPr lang="en-US" dirty="0">
                        <a:solidFill>
                          <a:schemeClr val="tx1"/>
                        </a:solidFill>
                      </a:endParaRPr>
                    </a:p>
                  </a:txBody>
                  <a:tcPr/>
                </a:tc>
                <a:tc>
                  <a:txBody>
                    <a:bodyPr/>
                    <a:lstStyle/>
                    <a:p>
                      <a:r>
                        <a:rPr lang="el-GR" dirty="0">
                          <a:solidFill>
                            <a:schemeClr val="tx1"/>
                          </a:solidFill>
                        </a:rPr>
                        <a:t>5</a:t>
                      </a:r>
                      <a:endParaRPr lang="en-US" dirty="0">
                        <a:solidFill>
                          <a:schemeClr val="tx1"/>
                        </a:solidFill>
                      </a:endParaRPr>
                    </a:p>
                  </a:txBody>
                  <a:tcPr/>
                </a:tc>
                <a:tc>
                  <a:txBody>
                    <a:bodyPr/>
                    <a:lstStyle/>
                    <a:p>
                      <a:r>
                        <a:rPr lang="el-GR" dirty="0">
                          <a:solidFill>
                            <a:schemeClr val="tx1"/>
                          </a:solidFill>
                        </a:rPr>
                        <a:t>6</a:t>
                      </a:r>
                      <a:endParaRPr lang="en-US" dirty="0">
                        <a:solidFill>
                          <a:schemeClr val="tx1"/>
                        </a:solidFill>
                      </a:endParaRPr>
                    </a:p>
                  </a:txBody>
                  <a:tcPr/>
                </a:tc>
                <a:tc>
                  <a:txBody>
                    <a:bodyPr/>
                    <a:lstStyle/>
                    <a:p>
                      <a:r>
                        <a:rPr lang="el-GR" dirty="0">
                          <a:solidFill>
                            <a:schemeClr val="tx1"/>
                          </a:solidFill>
                        </a:rPr>
                        <a:t>7</a:t>
                      </a:r>
                      <a:endParaRPr lang="en-US" dirty="0">
                        <a:solidFill>
                          <a:schemeClr val="tx1"/>
                        </a:solidFill>
                      </a:endParaRPr>
                    </a:p>
                  </a:txBody>
                  <a:tcPr/>
                </a:tc>
                <a:tc>
                  <a:txBody>
                    <a:bodyPr/>
                    <a:lstStyle/>
                    <a:p>
                      <a:r>
                        <a:rPr lang="el-GR" dirty="0">
                          <a:solidFill>
                            <a:schemeClr val="tx1"/>
                          </a:solidFill>
                        </a:rPr>
                        <a:t>8</a:t>
                      </a:r>
                      <a:endParaRPr lang="en-US"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9" name="Oval 8"/>
          <p:cNvSpPr/>
          <p:nvPr/>
        </p:nvSpPr>
        <p:spPr>
          <a:xfrm>
            <a:off x="4143963" y="1916832"/>
            <a:ext cx="1728192" cy="1224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871864" y="3356992"/>
            <a:ext cx="504056"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49211" y="4359915"/>
            <a:ext cx="2949362" cy="461665"/>
          </a:xfrm>
          <a:prstGeom prst="rect">
            <a:avLst/>
          </a:prstGeom>
          <a:noFill/>
        </p:spPr>
        <p:txBody>
          <a:bodyPr wrap="square" rtlCol="0">
            <a:spAutoFit/>
          </a:bodyPr>
          <a:lstStyle/>
          <a:p>
            <a:r>
              <a:rPr lang="el-GR" sz="2400" b="1" dirty="0"/>
              <a:t>17 + 18 / 2 = 17.5</a:t>
            </a:r>
            <a:endParaRPr lang="en-US" sz="2400" b="1" dirty="0"/>
          </a:p>
        </p:txBody>
      </p:sp>
      <p:pic>
        <p:nvPicPr>
          <p:cNvPr id="5" name="Εικόνα 4">
            <a:extLst>
              <a:ext uri="{FF2B5EF4-FFF2-40B4-BE49-F238E27FC236}">
                <a16:creationId xmlns:a16="http://schemas.microsoft.com/office/drawing/2014/main" id="{4E8B49B4-1092-A804-9DDD-C4D92D98FE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36802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Median</a:t>
            </a:r>
            <a:endParaRPr lang="en-US" dirty="0" err="1"/>
          </a:p>
        </p:txBody>
      </p:sp>
      <p:sp>
        <p:nvSpPr>
          <p:cNvPr id="3" name="Content Placeholder 2"/>
          <p:cNvSpPr>
            <a:spLocks noGrp="1"/>
          </p:cNvSpPr>
          <p:nvPr>
            <p:ph sz="quarter" idx="1"/>
          </p:nvPr>
        </p:nvSpPr>
        <p:spPr>
          <a:xfrm>
            <a:off x="1981200" y="1412776"/>
            <a:ext cx="7715200" cy="2160240"/>
          </a:xfrm>
        </p:spPr>
        <p:txBody>
          <a:bodyPr>
            <a:normAutofit/>
          </a:bodyPr>
          <a:lstStyle/>
          <a:p>
            <a:r>
              <a:rPr lang="el-GR" dirty="0"/>
              <a:t>13 21 17 4 13 21 17 21 28</a:t>
            </a:r>
          </a:p>
          <a:p>
            <a:endParaRPr lang="el-GR" dirty="0"/>
          </a:p>
          <a:p>
            <a:endParaRPr lang="el-GR" dirty="0"/>
          </a:p>
          <a:p>
            <a:endParaRPr lang="el-GR" dirty="0"/>
          </a:p>
          <a:p>
            <a:endParaRPr lang="el-GR" dirty="0"/>
          </a:p>
          <a:p>
            <a:endParaRPr lang="el-GR" dirty="0"/>
          </a:p>
          <a:p>
            <a:endParaRPr lang="el-GR" dirty="0"/>
          </a:p>
        </p:txBody>
      </p:sp>
      <p:graphicFrame>
        <p:nvGraphicFramePr>
          <p:cNvPr id="4" name="Table 3"/>
          <p:cNvGraphicFramePr>
            <a:graphicFrameLocks noGrp="1"/>
          </p:cNvGraphicFramePr>
          <p:nvPr/>
        </p:nvGraphicFramePr>
        <p:xfrm>
          <a:off x="2279577" y="2060848"/>
          <a:ext cx="6513401" cy="1112520"/>
        </p:xfrm>
        <a:graphic>
          <a:graphicData uri="http://schemas.openxmlformats.org/drawingml/2006/table">
            <a:tbl>
              <a:tblPr firstRow="1" bandRow="1">
                <a:tableStyleId>{5C22544A-7EE6-4342-B048-85BDC9FD1C3A}</a:tableStyleId>
              </a:tblPr>
              <a:tblGrid>
                <a:gridCol w="613370">
                  <a:extLst>
                    <a:ext uri="{9D8B030D-6E8A-4147-A177-3AD203B41FA5}">
                      <a16:colId xmlns:a16="http://schemas.microsoft.com/office/drawing/2014/main" val="20000"/>
                    </a:ext>
                  </a:extLst>
                </a:gridCol>
                <a:gridCol w="817826">
                  <a:extLst>
                    <a:ext uri="{9D8B030D-6E8A-4147-A177-3AD203B41FA5}">
                      <a16:colId xmlns:a16="http://schemas.microsoft.com/office/drawing/2014/main" val="20001"/>
                    </a:ext>
                  </a:extLst>
                </a:gridCol>
                <a:gridCol w="525745">
                  <a:extLst>
                    <a:ext uri="{9D8B030D-6E8A-4147-A177-3AD203B41FA5}">
                      <a16:colId xmlns:a16="http://schemas.microsoft.com/office/drawing/2014/main" val="20002"/>
                    </a:ext>
                  </a:extLst>
                </a:gridCol>
                <a:gridCol w="759410">
                  <a:extLst>
                    <a:ext uri="{9D8B030D-6E8A-4147-A177-3AD203B41FA5}">
                      <a16:colId xmlns:a16="http://schemas.microsoft.com/office/drawing/2014/main" val="20003"/>
                    </a:ext>
                  </a:extLst>
                </a:gridCol>
                <a:gridCol w="759410">
                  <a:extLst>
                    <a:ext uri="{9D8B030D-6E8A-4147-A177-3AD203B41FA5}">
                      <a16:colId xmlns:a16="http://schemas.microsoft.com/office/drawing/2014/main" val="20004"/>
                    </a:ext>
                  </a:extLst>
                </a:gridCol>
                <a:gridCol w="759410">
                  <a:extLst>
                    <a:ext uri="{9D8B030D-6E8A-4147-A177-3AD203B41FA5}">
                      <a16:colId xmlns:a16="http://schemas.microsoft.com/office/drawing/2014/main" val="20005"/>
                    </a:ext>
                  </a:extLst>
                </a:gridCol>
                <a:gridCol w="759410">
                  <a:extLst>
                    <a:ext uri="{9D8B030D-6E8A-4147-A177-3AD203B41FA5}">
                      <a16:colId xmlns:a16="http://schemas.microsoft.com/office/drawing/2014/main" val="20006"/>
                    </a:ext>
                  </a:extLst>
                </a:gridCol>
                <a:gridCol w="759410">
                  <a:extLst>
                    <a:ext uri="{9D8B030D-6E8A-4147-A177-3AD203B41FA5}">
                      <a16:colId xmlns:a16="http://schemas.microsoft.com/office/drawing/2014/main" val="20007"/>
                    </a:ext>
                  </a:extLst>
                </a:gridCol>
                <a:gridCol w="759410">
                  <a:extLst>
                    <a:ext uri="{9D8B030D-6E8A-4147-A177-3AD203B41FA5}">
                      <a16:colId xmlns:a16="http://schemas.microsoft.com/office/drawing/2014/main" val="20008"/>
                    </a:ext>
                  </a:extLst>
                </a:gridCol>
              </a:tblGrid>
              <a:tr h="370840">
                <a:tc>
                  <a:txBody>
                    <a:bodyPr/>
                    <a:lstStyle/>
                    <a:p>
                      <a:r>
                        <a:rPr lang="el-GR" dirty="0"/>
                        <a:t>4</a:t>
                      </a:r>
                      <a:endParaRPr lang="en-US" dirty="0"/>
                    </a:p>
                  </a:txBody>
                  <a:tcPr/>
                </a:tc>
                <a:tc>
                  <a:txBody>
                    <a:bodyPr/>
                    <a:lstStyle/>
                    <a:p>
                      <a:r>
                        <a:rPr kumimoji="0" lang="el-GR" b="1" kern="1200" dirty="0">
                          <a:solidFill>
                            <a:schemeClr val="lt1"/>
                          </a:solidFill>
                          <a:latin typeface="+mn-lt"/>
                          <a:ea typeface="+mn-ea"/>
                          <a:cs typeface="+mn-cs"/>
                        </a:rPr>
                        <a:t>13</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13</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17</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17</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28</a:t>
                      </a:r>
                      <a:endParaRPr kumimoji="0" lang="en-US" b="1" kern="1200" dirty="0">
                        <a:solidFill>
                          <a:schemeClr val="lt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r>
                        <a:rPr lang="el-GR" b="1" dirty="0">
                          <a:solidFill>
                            <a:schemeClr val="tx1"/>
                          </a:solidFill>
                        </a:rPr>
                        <a:t>1</a:t>
                      </a:r>
                      <a:endParaRPr lang="en-US" b="1" dirty="0">
                        <a:solidFill>
                          <a:schemeClr val="tx1"/>
                        </a:solidFill>
                      </a:endParaRPr>
                    </a:p>
                  </a:txBody>
                  <a:tcPr/>
                </a:tc>
                <a:tc>
                  <a:txBody>
                    <a:bodyPr/>
                    <a:lstStyle/>
                    <a:p>
                      <a:r>
                        <a:rPr lang="el-GR" b="1" dirty="0">
                          <a:solidFill>
                            <a:schemeClr val="tx1"/>
                          </a:solidFill>
                        </a:rPr>
                        <a:t>2.5</a:t>
                      </a:r>
                      <a:endParaRPr lang="en-US" b="1" dirty="0">
                        <a:solidFill>
                          <a:schemeClr val="tx1"/>
                        </a:solidFill>
                      </a:endParaRPr>
                    </a:p>
                  </a:txBody>
                  <a:tcPr/>
                </a:tc>
                <a:tc>
                  <a:txBody>
                    <a:bodyPr/>
                    <a:lstStyle/>
                    <a:p>
                      <a:r>
                        <a:rPr lang="el-GR" b="1" dirty="0">
                          <a:solidFill>
                            <a:schemeClr val="tx1"/>
                          </a:solidFill>
                        </a:rPr>
                        <a:t>2.5</a:t>
                      </a:r>
                      <a:endParaRPr lang="en-US" b="1" dirty="0">
                        <a:solidFill>
                          <a:schemeClr val="tx1"/>
                        </a:solidFill>
                      </a:endParaRPr>
                    </a:p>
                  </a:txBody>
                  <a:tcPr/>
                </a:tc>
                <a:tc>
                  <a:txBody>
                    <a:bodyPr/>
                    <a:lstStyle/>
                    <a:p>
                      <a:r>
                        <a:rPr lang="el-GR" b="1" dirty="0">
                          <a:solidFill>
                            <a:schemeClr val="tx1"/>
                          </a:solidFill>
                        </a:rPr>
                        <a:t>4.5</a:t>
                      </a:r>
                      <a:endParaRPr lang="en-US" b="1" dirty="0">
                        <a:solidFill>
                          <a:schemeClr val="tx1"/>
                        </a:solidFill>
                      </a:endParaRPr>
                    </a:p>
                  </a:txBody>
                  <a:tcPr/>
                </a:tc>
                <a:tc>
                  <a:txBody>
                    <a:bodyPr/>
                    <a:lstStyle/>
                    <a:p>
                      <a:r>
                        <a:rPr lang="el-GR" b="1" dirty="0">
                          <a:solidFill>
                            <a:schemeClr val="tx1"/>
                          </a:solidFill>
                        </a:rPr>
                        <a:t>4.5</a:t>
                      </a:r>
                      <a:endParaRPr lang="en-US" b="1" dirty="0">
                        <a:solidFill>
                          <a:schemeClr val="tx1"/>
                        </a:solidFill>
                      </a:endParaRPr>
                    </a:p>
                  </a:txBody>
                  <a:tcPr/>
                </a:tc>
                <a:tc>
                  <a:txBody>
                    <a:bodyPr/>
                    <a:lstStyle/>
                    <a:p>
                      <a:r>
                        <a:rPr lang="el-GR" b="1" dirty="0">
                          <a:solidFill>
                            <a:schemeClr val="tx1"/>
                          </a:solidFill>
                        </a:rPr>
                        <a:t>7</a:t>
                      </a:r>
                      <a:endParaRPr lang="en-US" b="1" dirty="0">
                        <a:solidFill>
                          <a:schemeClr val="tx1"/>
                        </a:solidFill>
                      </a:endParaRPr>
                    </a:p>
                  </a:txBody>
                  <a:tcPr/>
                </a:tc>
                <a:tc>
                  <a:txBody>
                    <a:bodyPr/>
                    <a:lstStyle/>
                    <a:p>
                      <a:r>
                        <a:rPr lang="el-GR" b="1" dirty="0">
                          <a:solidFill>
                            <a:schemeClr val="tx1"/>
                          </a:solidFill>
                        </a:rPr>
                        <a:t>7</a:t>
                      </a:r>
                      <a:endParaRPr lang="en-US" b="1" dirty="0">
                        <a:solidFill>
                          <a:schemeClr val="tx1"/>
                        </a:solidFill>
                      </a:endParaRPr>
                    </a:p>
                  </a:txBody>
                  <a:tcPr/>
                </a:tc>
                <a:tc>
                  <a:txBody>
                    <a:bodyPr/>
                    <a:lstStyle/>
                    <a:p>
                      <a:r>
                        <a:rPr lang="el-GR" b="1" dirty="0">
                          <a:solidFill>
                            <a:schemeClr val="tx1"/>
                          </a:solidFill>
                        </a:rPr>
                        <a:t>7</a:t>
                      </a:r>
                      <a:endParaRPr lang="en-US" b="1" dirty="0">
                        <a:solidFill>
                          <a:schemeClr val="tx1"/>
                        </a:solidFill>
                      </a:endParaRPr>
                    </a:p>
                  </a:txBody>
                  <a:tcPr/>
                </a:tc>
                <a:tc>
                  <a:txBody>
                    <a:bodyPr/>
                    <a:lstStyle/>
                    <a:p>
                      <a:r>
                        <a:rPr lang="el-GR" b="1" dirty="0">
                          <a:solidFill>
                            <a:schemeClr val="tx1"/>
                          </a:solidFill>
                        </a:rPr>
                        <a:t>9</a:t>
                      </a:r>
                      <a:endParaRPr lang="en-US" b="1" dirty="0">
                        <a:solidFill>
                          <a:schemeClr val="tx1"/>
                        </a:solidFill>
                      </a:endParaRPr>
                    </a:p>
                  </a:txBody>
                  <a:tcPr/>
                </a:tc>
                <a:extLst>
                  <a:ext uri="{0D108BD9-81ED-4DB2-BD59-A6C34878D82A}">
                    <a16:rowId xmlns:a16="http://schemas.microsoft.com/office/drawing/2014/main" val="10001"/>
                  </a:ext>
                </a:extLst>
              </a:tr>
              <a:tr h="370840">
                <a:tc>
                  <a:txBody>
                    <a:bodyPr/>
                    <a:lstStyle/>
                    <a:p>
                      <a:r>
                        <a:rPr lang="el-GR" dirty="0">
                          <a:solidFill>
                            <a:schemeClr val="tx1"/>
                          </a:solidFill>
                        </a:rPr>
                        <a:t>1</a:t>
                      </a:r>
                      <a:endParaRPr lang="en-US" dirty="0">
                        <a:solidFill>
                          <a:schemeClr val="tx1"/>
                        </a:solidFill>
                      </a:endParaRPr>
                    </a:p>
                  </a:txBody>
                  <a:tcPr/>
                </a:tc>
                <a:tc>
                  <a:txBody>
                    <a:bodyPr/>
                    <a:lstStyle/>
                    <a:p>
                      <a:r>
                        <a:rPr lang="el-GR" dirty="0">
                          <a:solidFill>
                            <a:schemeClr val="tx1"/>
                          </a:solidFill>
                        </a:rPr>
                        <a:t>2</a:t>
                      </a:r>
                      <a:endParaRPr lang="en-US" dirty="0">
                        <a:solidFill>
                          <a:schemeClr val="tx1"/>
                        </a:solidFill>
                      </a:endParaRPr>
                    </a:p>
                  </a:txBody>
                  <a:tcPr/>
                </a:tc>
                <a:tc>
                  <a:txBody>
                    <a:bodyPr/>
                    <a:lstStyle/>
                    <a:p>
                      <a:r>
                        <a:rPr lang="el-GR" dirty="0">
                          <a:solidFill>
                            <a:schemeClr val="tx1"/>
                          </a:solidFill>
                        </a:rPr>
                        <a:t>3</a:t>
                      </a:r>
                      <a:endParaRPr lang="en-US" dirty="0">
                        <a:solidFill>
                          <a:schemeClr val="tx1"/>
                        </a:solidFill>
                      </a:endParaRPr>
                    </a:p>
                  </a:txBody>
                  <a:tcPr/>
                </a:tc>
                <a:tc>
                  <a:txBody>
                    <a:bodyPr/>
                    <a:lstStyle/>
                    <a:p>
                      <a:r>
                        <a:rPr lang="el-GR" dirty="0">
                          <a:solidFill>
                            <a:schemeClr val="tx1"/>
                          </a:solidFill>
                        </a:rPr>
                        <a:t>4</a:t>
                      </a:r>
                      <a:endParaRPr lang="en-US" dirty="0">
                        <a:solidFill>
                          <a:schemeClr val="tx1"/>
                        </a:solidFill>
                      </a:endParaRPr>
                    </a:p>
                  </a:txBody>
                  <a:tcPr/>
                </a:tc>
                <a:tc>
                  <a:txBody>
                    <a:bodyPr/>
                    <a:lstStyle/>
                    <a:p>
                      <a:r>
                        <a:rPr lang="el-GR" dirty="0">
                          <a:solidFill>
                            <a:schemeClr val="tx1"/>
                          </a:solidFill>
                        </a:rPr>
                        <a:t>5</a:t>
                      </a:r>
                      <a:endParaRPr lang="en-US" dirty="0">
                        <a:solidFill>
                          <a:schemeClr val="tx1"/>
                        </a:solidFill>
                      </a:endParaRPr>
                    </a:p>
                  </a:txBody>
                  <a:tcPr/>
                </a:tc>
                <a:tc>
                  <a:txBody>
                    <a:bodyPr/>
                    <a:lstStyle/>
                    <a:p>
                      <a:r>
                        <a:rPr lang="el-GR" dirty="0">
                          <a:solidFill>
                            <a:schemeClr val="tx1"/>
                          </a:solidFill>
                        </a:rPr>
                        <a:t>6</a:t>
                      </a:r>
                      <a:endParaRPr lang="en-US" dirty="0">
                        <a:solidFill>
                          <a:schemeClr val="tx1"/>
                        </a:solidFill>
                      </a:endParaRPr>
                    </a:p>
                  </a:txBody>
                  <a:tcPr/>
                </a:tc>
                <a:tc>
                  <a:txBody>
                    <a:bodyPr/>
                    <a:lstStyle/>
                    <a:p>
                      <a:r>
                        <a:rPr lang="el-GR" dirty="0">
                          <a:solidFill>
                            <a:schemeClr val="tx1"/>
                          </a:solidFill>
                        </a:rPr>
                        <a:t>7</a:t>
                      </a:r>
                      <a:endParaRPr lang="en-US" dirty="0">
                        <a:solidFill>
                          <a:schemeClr val="tx1"/>
                        </a:solidFill>
                      </a:endParaRPr>
                    </a:p>
                  </a:txBody>
                  <a:tcPr/>
                </a:tc>
                <a:tc>
                  <a:txBody>
                    <a:bodyPr/>
                    <a:lstStyle/>
                    <a:p>
                      <a:r>
                        <a:rPr lang="el-GR" dirty="0">
                          <a:solidFill>
                            <a:schemeClr val="tx1"/>
                          </a:solidFill>
                        </a:rPr>
                        <a:t>8</a:t>
                      </a:r>
                      <a:endParaRPr lang="en-US" dirty="0">
                        <a:solidFill>
                          <a:schemeClr val="tx1"/>
                        </a:solidFill>
                      </a:endParaRPr>
                    </a:p>
                  </a:txBody>
                  <a:tcPr/>
                </a:tc>
                <a:tc>
                  <a:txBody>
                    <a:bodyPr/>
                    <a:lstStyle/>
                    <a:p>
                      <a:r>
                        <a:rPr lang="el-GR" dirty="0">
                          <a:solidFill>
                            <a:schemeClr val="tx1"/>
                          </a:solidFill>
                        </a:rPr>
                        <a:t>9</a:t>
                      </a:r>
                      <a:endParaRPr lang="en-US" dirty="0">
                        <a:solidFill>
                          <a:schemeClr val="tx1"/>
                        </a:solidFill>
                      </a:endParaRPr>
                    </a:p>
                  </a:txBody>
                  <a:tcPr/>
                </a:tc>
                <a:extLst>
                  <a:ext uri="{0D108BD9-81ED-4DB2-BD59-A6C34878D82A}">
                    <a16:rowId xmlns:a16="http://schemas.microsoft.com/office/drawing/2014/main" val="10002"/>
                  </a:ext>
                </a:extLst>
              </a:tr>
            </a:tbl>
          </a:graphicData>
        </a:graphic>
      </p:graphicFrame>
      <p:sp>
        <p:nvSpPr>
          <p:cNvPr id="13" name="Oval 12"/>
          <p:cNvSpPr/>
          <p:nvPr/>
        </p:nvSpPr>
        <p:spPr>
          <a:xfrm>
            <a:off x="4943872" y="1895128"/>
            <a:ext cx="792088" cy="15338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64CE34CB-6E46-C63A-9B80-6A262F8D5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603172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Median</a:t>
            </a:r>
            <a:endParaRPr lang="en-US" dirty="0" err="1"/>
          </a:p>
        </p:txBody>
      </p:sp>
      <p:sp>
        <p:nvSpPr>
          <p:cNvPr id="3" name="Content Placeholder 2"/>
          <p:cNvSpPr>
            <a:spLocks noGrp="1"/>
          </p:cNvSpPr>
          <p:nvPr>
            <p:ph sz="quarter" idx="1"/>
          </p:nvPr>
        </p:nvSpPr>
        <p:spPr>
          <a:xfrm>
            <a:off x="1981200" y="1412776"/>
            <a:ext cx="7715200" cy="2160240"/>
          </a:xfrm>
        </p:spPr>
        <p:txBody>
          <a:bodyPr>
            <a:normAutofit/>
          </a:bodyPr>
          <a:lstStyle/>
          <a:p>
            <a:r>
              <a:rPr lang="el-GR" dirty="0"/>
              <a:t>13 21 17 4 13 21 17 21 28 30</a:t>
            </a:r>
            <a:endParaRPr lang="en-US" dirty="0"/>
          </a:p>
          <a:p>
            <a:endParaRPr lang="el-GR" dirty="0"/>
          </a:p>
          <a:p>
            <a:endParaRPr lang="el-GR" dirty="0"/>
          </a:p>
          <a:p>
            <a:endParaRPr lang="el-GR" dirty="0"/>
          </a:p>
          <a:p>
            <a:endParaRPr lang="el-GR" dirty="0"/>
          </a:p>
          <a:p>
            <a:endParaRPr lang="el-GR" dirty="0"/>
          </a:p>
          <a:p>
            <a:endParaRPr lang="el-GR" dirty="0"/>
          </a:p>
          <a:p>
            <a:endParaRPr lang="el-GR" dirty="0"/>
          </a:p>
        </p:txBody>
      </p:sp>
      <p:graphicFrame>
        <p:nvGraphicFramePr>
          <p:cNvPr id="4" name="Table 3"/>
          <p:cNvGraphicFramePr>
            <a:graphicFrameLocks noGrp="1"/>
          </p:cNvGraphicFramePr>
          <p:nvPr/>
        </p:nvGraphicFramePr>
        <p:xfrm>
          <a:off x="2279577" y="2060848"/>
          <a:ext cx="7272811" cy="1112520"/>
        </p:xfrm>
        <a:graphic>
          <a:graphicData uri="http://schemas.openxmlformats.org/drawingml/2006/table">
            <a:tbl>
              <a:tblPr firstRow="1" bandRow="1">
                <a:tableStyleId>{5C22544A-7EE6-4342-B048-85BDC9FD1C3A}</a:tableStyleId>
              </a:tblPr>
              <a:tblGrid>
                <a:gridCol w="613370">
                  <a:extLst>
                    <a:ext uri="{9D8B030D-6E8A-4147-A177-3AD203B41FA5}">
                      <a16:colId xmlns:a16="http://schemas.microsoft.com/office/drawing/2014/main" val="20000"/>
                    </a:ext>
                  </a:extLst>
                </a:gridCol>
                <a:gridCol w="817826">
                  <a:extLst>
                    <a:ext uri="{9D8B030D-6E8A-4147-A177-3AD203B41FA5}">
                      <a16:colId xmlns:a16="http://schemas.microsoft.com/office/drawing/2014/main" val="20001"/>
                    </a:ext>
                  </a:extLst>
                </a:gridCol>
                <a:gridCol w="525745">
                  <a:extLst>
                    <a:ext uri="{9D8B030D-6E8A-4147-A177-3AD203B41FA5}">
                      <a16:colId xmlns:a16="http://schemas.microsoft.com/office/drawing/2014/main" val="20002"/>
                    </a:ext>
                  </a:extLst>
                </a:gridCol>
                <a:gridCol w="759410">
                  <a:extLst>
                    <a:ext uri="{9D8B030D-6E8A-4147-A177-3AD203B41FA5}">
                      <a16:colId xmlns:a16="http://schemas.microsoft.com/office/drawing/2014/main" val="20003"/>
                    </a:ext>
                  </a:extLst>
                </a:gridCol>
                <a:gridCol w="759410">
                  <a:extLst>
                    <a:ext uri="{9D8B030D-6E8A-4147-A177-3AD203B41FA5}">
                      <a16:colId xmlns:a16="http://schemas.microsoft.com/office/drawing/2014/main" val="20004"/>
                    </a:ext>
                  </a:extLst>
                </a:gridCol>
                <a:gridCol w="759410">
                  <a:extLst>
                    <a:ext uri="{9D8B030D-6E8A-4147-A177-3AD203B41FA5}">
                      <a16:colId xmlns:a16="http://schemas.microsoft.com/office/drawing/2014/main" val="20005"/>
                    </a:ext>
                  </a:extLst>
                </a:gridCol>
                <a:gridCol w="759410">
                  <a:extLst>
                    <a:ext uri="{9D8B030D-6E8A-4147-A177-3AD203B41FA5}">
                      <a16:colId xmlns:a16="http://schemas.microsoft.com/office/drawing/2014/main" val="20006"/>
                    </a:ext>
                  </a:extLst>
                </a:gridCol>
                <a:gridCol w="759410">
                  <a:extLst>
                    <a:ext uri="{9D8B030D-6E8A-4147-A177-3AD203B41FA5}">
                      <a16:colId xmlns:a16="http://schemas.microsoft.com/office/drawing/2014/main" val="20007"/>
                    </a:ext>
                  </a:extLst>
                </a:gridCol>
                <a:gridCol w="759410">
                  <a:extLst>
                    <a:ext uri="{9D8B030D-6E8A-4147-A177-3AD203B41FA5}">
                      <a16:colId xmlns:a16="http://schemas.microsoft.com/office/drawing/2014/main" val="20008"/>
                    </a:ext>
                  </a:extLst>
                </a:gridCol>
                <a:gridCol w="759410">
                  <a:extLst>
                    <a:ext uri="{9D8B030D-6E8A-4147-A177-3AD203B41FA5}">
                      <a16:colId xmlns:a16="http://schemas.microsoft.com/office/drawing/2014/main" val="20009"/>
                    </a:ext>
                  </a:extLst>
                </a:gridCol>
              </a:tblGrid>
              <a:tr h="370840">
                <a:tc>
                  <a:txBody>
                    <a:bodyPr/>
                    <a:lstStyle/>
                    <a:p>
                      <a:r>
                        <a:rPr lang="el-GR" dirty="0"/>
                        <a:t>4</a:t>
                      </a:r>
                      <a:endParaRPr lang="en-US" dirty="0"/>
                    </a:p>
                  </a:txBody>
                  <a:tcPr/>
                </a:tc>
                <a:tc>
                  <a:txBody>
                    <a:bodyPr/>
                    <a:lstStyle/>
                    <a:p>
                      <a:r>
                        <a:rPr kumimoji="0" lang="el-GR" b="1" kern="1200" dirty="0">
                          <a:solidFill>
                            <a:schemeClr val="lt1"/>
                          </a:solidFill>
                          <a:latin typeface="+mn-lt"/>
                          <a:ea typeface="+mn-ea"/>
                          <a:cs typeface="+mn-cs"/>
                        </a:rPr>
                        <a:t>13</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13</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17</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17</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21</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28</a:t>
                      </a:r>
                      <a:endParaRPr kumimoji="0" lang="en-US" b="1" kern="1200" dirty="0">
                        <a:solidFill>
                          <a:schemeClr val="lt1"/>
                        </a:solidFill>
                        <a:latin typeface="+mn-lt"/>
                        <a:ea typeface="+mn-ea"/>
                        <a:cs typeface="+mn-cs"/>
                      </a:endParaRPr>
                    </a:p>
                  </a:txBody>
                  <a:tcPr/>
                </a:tc>
                <a:tc>
                  <a:txBody>
                    <a:bodyPr/>
                    <a:lstStyle/>
                    <a:p>
                      <a:r>
                        <a:rPr kumimoji="0" lang="el-GR" b="1" kern="1200" dirty="0">
                          <a:solidFill>
                            <a:schemeClr val="lt1"/>
                          </a:solidFill>
                          <a:latin typeface="+mn-lt"/>
                          <a:ea typeface="+mn-ea"/>
                          <a:cs typeface="+mn-cs"/>
                        </a:rPr>
                        <a:t>30</a:t>
                      </a:r>
                      <a:endParaRPr kumimoji="0" lang="en-US" b="1" kern="1200" dirty="0">
                        <a:solidFill>
                          <a:schemeClr val="lt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r>
                        <a:rPr lang="el-GR" b="1" dirty="0">
                          <a:solidFill>
                            <a:schemeClr val="tx1"/>
                          </a:solidFill>
                        </a:rPr>
                        <a:t>1</a:t>
                      </a:r>
                      <a:endParaRPr lang="en-US" b="1" dirty="0">
                        <a:solidFill>
                          <a:schemeClr val="tx1"/>
                        </a:solidFill>
                      </a:endParaRPr>
                    </a:p>
                  </a:txBody>
                  <a:tcPr/>
                </a:tc>
                <a:tc>
                  <a:txBody>
                    <a:bodyPr/>
                    <a:lstStyle/>
                    <a:p>
                      <a:r>
                        <a:rPr lang="el-GR" b="1" dirty="0">
                          <a:solidFill>
                            <a:schemeClr val="tx1"/>
                          </a:solidFill>
                        </a:rPr>
                        <a:t>2.5</a:t>
                      </a:r>
                      <a:endParaRPr lang="en-US" b="1" dirty="0">
                        <a:solidFill>
                          <a:schemeClr val="tx1"/>
                        </a:solidFill>
                      </a:endParaRPr>
                    </a:p>
                  </a:txBody>
                  <a:tcPr/>
                </a:tc>
                <a:tc>
                  <a:txBody>
                    <a:bodyPr/>
                    <a:lstStyle/>
                    <a:p>
                      <a:r>
                        <a:rPr lang="el-GR" b="1" dirty="0">
                          <a:solidFill>
                            <a:schemeClr val="tx1"/>
                          </a:solidFill>
                        </a:rPr>
                        <a:t>2.5</a:t>
                      </a:r>
                      <a:endParaRPr lang="en-US" b="1" dirty="0">
                        <a:solidFill>
                          <a:schemeClr val="tx1"/>
                        </a:solidFill>
                      </a:endParaRPr>
                    </a:p>
                  </a:txBody>
                  <a:tcPr/>
                </a:tc>
                <a:tc>
                  <a:txBody>
                    <a:bodyPr/>
                    <a:lstStyle/>
                    <a:p>
                      <a:r>
                        <a:rPr lang="el-GR" b="1" dirty="0">
                          <a:solidFill>
                            <a:schemeClr val="tx1"/>
                          </a:solidFill>
                        </a:rPr>
                        <a:t>4.5</a:t>
                      </a:r>
                      <a:endParaRPr lang="en-US" b="1" dirty="0">
                        <a:solidFill>
                          <a:schemeClr val="tx1"/>
                        </a:solidFill>
                      </a:endParaRPr>
                    </a:p>
                  </a:txBody>
                  <a:tcPr/>
                </a:tc>
                <a:tc>
                  <a:txBody>
                    <a:bodyPr/>
                    <a:lstStyle/>
                    <a:p>
                      <a:r>
                        <a:rPr lang="el-GR" b="1" dirty="0">
                          <a:solidFill>
                            <a:schemeClr val="tx1"/>
                          </a:solidFill>
                        </a:rPr>
                        <a:t>4.5</a:t>
                      </a:r>
                      <a:endParaRPr lang="en-US" b="1" dirty="0">
                        <a:solidFill>
                          <a:schemeClr val="tx1"/>
                        </a:solidFill>
                      </a:endParaRPr>
                    </a:p>
                  </a:txBody>
                  <a:tcPr/>
                </a:tc>
                <a:tc>
                  <a:txBody>
                    <a:bodyPr/>
                    <a:lstStyle/>
                    <a:p>
                      <a:r>
                        <a:rPr lang="el-GR" b="1" dirty="0">
                          <a:solidFill>
                            <a:schemeClr val="tx1"/>
                          </a:solidFill>
                        </a:rPr>
                        <a:t>7</a:t>
                      </a:r>
                      <a:endParaRPr lang="en-US" b="1" dirty="0">
                        <a:solidFill>
                          <a:schemeClr val="tx1"/>
                        </a:solidFill>
                      </a:endParaRPr>
                    </a:p>
                  </a:txBody>
                  <a:tcPr/>
                </a:tc>
                <a:tc>
                  <a:txBody>
                    <a:bodyPr/>
                    <a:lstStyle/>
                    <a:p>
                      <a:r>
                        <a:rPr lang="el-GR" b="1" dirty="0">
                          <a:solidFill>
                            <a:schemeClr val="tx1"/>
                          </a:solidFill>
                        </a:rPr>
                        <a:t>7</a:t>
                      </a:r>
                      <a:endParaRPr lang="en-US" b="1" dirty="0">
                        <a:solidFill>
                          <a:schemeClr val="tx1"/>
                        </a:solidFill>
                      </a:endParaRPr>
                    </a:p>
                  </a:txBody>
                  <a:tcPr/>
                </a:tc>
                <a:tc>
                  <a:txBody>
                    <a:bodyPr/>
                    <a:lstStyle/>
                    <a:p>
                      <a:r>
                        <a:rPr lang="el-GR" b="1" dirty="0">
                          <a:solidFill>
                            <a:schemeClr val="tx1"/>
                          </a:solidFill>
                        </a:rPr>
                        <a:t>7</a:t>
                      </a:r>
                      <a:endParaRPr lang="en-US" b="1" dirty="0">
                        <a:solidFill>
                          <a:schemeClr val="tx1"/>
                        </a:solidFill>
                      </a:endParaRPr>
                    </a:p>
                  </a:txBody>
                  <a:tcPr/>
                </a:tc>
                <a:tc>
                  <a:txBody>
                    <a:bodyPr/>
                    <a:lstStyle/>
                    <a:p>
                      <a:r>
                        <a:rPr lang="el-GR" b="1" dirty="0">
                          <a:solidFill>
                            <a:schemeClr val="tx1"/>
                          </a:solidFill>
                        </a:rPr>
                        <a:t>9</a:t>
                      </a:r>
                      <a:endParaRPr lang="en-US" b="1" dirty="0">
                        <a:solidFill>
                          <a:schemeClr val="tx1"/>
                        </a:solidFill>
                      </a:endParaRPr>
                    </a:p>
                  </a:txBody>
                  <a:tcPr/>
                </a:tc>
                <a:tc>
                  <a:txBody>
                    <a:bodyPr/>
                    <a:lstStyle/>
                    <a:p>
                      <a:r>
                        <a:rPr lang="el-GR" b="1" dirty="0">
                          <a:solidFill>
                            <a:schemeClr val="tx1"/>
                          </a:solidFill>
                        </a:rPr>
                        <a:t>10</a:t>
                      </a:r>
                      <a:endParaRPr lang="en-US" b="1" dirty="0">
                        <a:solidFill>
                          <a:schemeClr val="tx1"/>
                        </a:solidFill>
                      </a:endParaRPr>
                    </a:p>
                  </a:txBody>
                  <a:tcPr/>
                </a:tc>
                <a:extLst>
                  <a:ext uri="{0D108BD9-81ED-4DB2-BD59-A6C34878D82A}">
                    <a16:rowId xmlns:a16="http://schemas.microsoft.com/office/drawing/2014/main" val="10001"/>
                  </a:ext>
                </a:extLst>
              </a:tr>
              <a:tr h="370840">
                <a:tc>
                  <a:txBody>
                    <a:bodyPr/>
                    <a:lstStyle/>
                    <a:p>
                      <a:r>
                        <a:rPr lang="el-GR" dirty="0">
                          <a:solidFill>
                            <a:schemeClr val="tx1"/>
                          </a:solidFill>
                        </a:rPr>
                        <a:t>1</a:t>
                      </a:r>
                      <a:endParaRPr lang="en-US" dirty="0">
                        <a:solidFill>
                          <a:schemeClr val="tx1"/>
                        </a:solidFill>
                      </a:endParaRPr>
                    </a:p>
                  </a:txBody>
                  <a:tcPr/>
                </a:tc>
                <a:tc>
                  <a:txBody>
                    <a:bodyPr/>
                    <a:lstStyle/>
                    <a:p>
                      <a:r>
                        <a:rPr lang="el-GR" dirty="0">
                          <a:solidFill>
                            <a:schemeClr val="tx1"/>
                          </a:solidFill>
                        </a:rPr>
                        <a:t>2</a:t>
                      </a:r>
                      <a:endParaRPr lang="en-US" dirty="0">
                        <a:solidFill>
                          <a:schemeClr val="tx1"/>
                        </a:solidFill>
                      </a:endParaRPr>
                    </a:p>
                  </a:txBody>
                  <a:tcPr/>
                </a:tc>
                <a:tc>
                  <a:txBody>
                    <a:bodyPr/>
                    <a:lstStyle/>
                    <a:p>
                      <a:r>
                        <a:rPr lang="el-GR" dirty="0">
                          <a:solidFill>
                            <a:schemeClr val="tx1"/>
                          </a:solidFill>
                        </a:rPr>
                        <a:t>3</a:t>
                      </a:r>
                      <a:endParaRPr lang="en-US" dirty="0">
                        <a:solidFill>
                          <a:schemeClr val="tx1"/>
                        </a:solidFill>
                      </a:endParaRPr>
                    </a:p>
                  </a:txBody>
                  <a:tcPr/>
                </a:tc>
                <a:tc>
                  <a:txBody>
                    <a:bodyPr/>
                    <a:lstStyle/>
                    <a:p>
                      <a:r>
                        <a:rPr lang="el-GR" dirty="0">
                          <a:solidFill>
                            <a:schemeClr val="tx1"/>
                          </a:solidFill>
                        </a:rPr>
                        <a:t>4</a:t>
                      </a:r>
                      <a:endParaRPr lang="en-US" dirty="0">
                        <a:solidFill>
                          <a:schemeClr val="tx1"/>
                        </a:solidFill>
                      </a:endParaRPr>
                    </a:p>
                  </a:txBody>
                  <a:tcPr/>
                </a:tc>
                <a:tc>
                  <a:txBody>
                    <a:bodyPr/>
                    <a:lstStyle/>
                    <a:p>
                      <a:r>
                        <a:rPr lang="el-GR" dirty="0">
                          <a:solidFill>
                            <a:schemeClr val="tx1"/>
                          </a:solidFill>
                        </a:rPr>
                        <a:t>5</a:t>
                      </a:r>
                      <a:endParaRPr lang="en-US" dirty="0">
                        <a:solidFill>
                          <a:schemeClr val="tx1"/>
                        </a:solidFill>
                      </a:endParaRPr>
                    </a:p>
                  </a:txBody>
                  <a:tcPr/>
                </a:tc>
                <a:tc>
                  <a:txBody>
                    <a:bodyPr/>
                    <a:lstStyle/>
                    <a:p>
                      <a:r>
                        <a:rPr lang="el-GR" dirty="0">
                          <a:solidFill>
                            <a:schemeClr val="tx1"/>
                          </a:solidFill>
                        </a:rPr>
                        <a:t>6</a:t>
                      </a:r>
                      <a:endParaRPr lang="en-US" dirty="0">
                        <a:solidFill>
                          <a:schemeClr val="tx1"/>
                        </a:solidFill>
                      </a:endParaRPr>
                    </a:p>
                  </a:txBody>
                  <a:tcPr/>
                </a:tc>
                <a:tc>
                  <a:txBody>
                    <a:bodyPr/>
                    <a:lstStyle/>
                    <a:p>
                      <a:r>
                        <a:rPr lang="el-GR" dirty="0">
                          <a:solidFill>
                            <a:schemeClr val="tx1"/>
                          </a:solidFill>
                        </a:rPr>
                        <a:t>7</a:t>
                      </a:r>
                      <a:endParaRPr lang="en-US" dirty="0">
                        <a:solidFill>
                          <a:schemeClr val="tx1"/>
                        </a:solidFill>
                      </a:endParaRPr>
                    </a:p>
                  </a:txBody>
                  <a:tcPr/>
                </a:tc>
                <a:tc>
                  <a:txBody>
                    <a:bodyPr/>
                    <a:lstStyle/>
                    <a:p>
                      <a:r>
                        <a:rPr lang="el-GR" dirty="0">
                          <a:solidFill>
                            <a:schemeClr val="tx1"/>
                          </a:solidFill>
                        </a:rPr>
                        <a:t>8</a:t>
                      </a:r>
                      <a:endParaRPr lang="en-US" dirty="0">
                        <a:solidFill>
                          <a:schemeClr val="tx1"/>
                        </a:solidFill>
                      </a:endParaRPr>
                    </a:p>
                  </a:txBody>
                  <a:tcPr/>
                </a:tc>
                <a:tc>
                  <a:txBody>
                    <a:bodyPr/>
                    <a:lstStyle/>
                    <a:p>
                      <a:r>
                        <a:rPr lang="el-GR" dirty="0">
                          <a:solidFill>
                            <a:schemeClr val="tx1"/>
                          </a:solidFill>
                        </a:rPr>
                        <a:t>9</a:t>
                      </a:r>
                      <a:endParaRPr lang="en-US" dirty="0">
                        <a:solidFill>
                          <a:schemeClr val="tx1"/>
                        </a:solidFill>
                      </a:endParaRPr>
                    </a:p>
                  </a:txBody>
                  <a:tcPr/>
                </a:tc>
                <a:tc>
                  <a:txBody>
                    <a:bodyPr/>
                    <a:lstStyle/>
                    <a:p>
                      <a:r>
                        <a:rPr lang="el-GR" dirty="0">
                          <a:solidFill>
                            <a:schemeClr val="tx1"/>
                          </a:solidFill>
                        </a:rPr>
                        <a:t>10</a:t>
                      </a:r>
                      <a:endParaRPr lang="en-US" dirty="0">
                        <a:solidFill>
                          <a:schemeClr val="tx1"/>
                        </a:solidFill>
                      </a:endParaRPr>
                    </a:p>
                  </a:txBody>
                  <a:tcPr/>
                </a:tc>
                <a:extLst>
                  <a:ext uri="{0D108BD9-81ED-4DB2-BD59-A6C34878D82A}">
                    <a16:rowId xmlns:a16="http://schemas.microsoft.com/office/drawing/2014/main" val="10002"/>
                  </a:ext>
                </a:extLst>
              </a:tr>
            </a:tbl>
          </a:graphicData>
        </a:graphic>
      </p:graphicFrame>
      <p:sp>
        <p:nvSpPr>
          <p:cNvPr id="14" name="Oval 13"/>
          <p:cNvSpPr/>
          <p:nvPr/>
        </p:nvSpPr>
        <p:spPr>
          <a:xfrm>
            <a:off x="4799856" y="1962363"/>
            <a:ext cx="1635224" cy="15338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5339916" y="3861048"/>
            <a:ext cx="442528"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295800" y="5445225"/>
            <a:ext cx="3024336" cy="461665"/>
          </a:xfrm>
          <a:prstGeom prst="rect">
            <a:avLst/>
          </a:prstGeom>
          <a:noFill/>
        </p:spPr>
        <p:txBody>
          <a:bodyPr wrap="square" rtlCol="0">
            <a:spAutoFit/>
          </a:bodyPr>
          <a:lstStyle/>
          <a:p>
            <a:r>
              <a:rPr lang="el-GR" sz="2400" b="1" dirty="0"/>
              <a:t>17 + 21 / 2 = 19</a:t>
            </a:r>
            <a:endParaRPr lang="en-US" sz="2400" b="1" dirty="0"/>
          </a:p>
        </p:txBody>
      </p:sp>
      <p:pic>
        <p:nvPicPr>
          <p:cNvPr id="5" name="Εικόνα 4">
            <a:extLst>
              <a:ext uri="{FF2B5EF4-FFF2-40B4-BE49-F238E27FC236}">
                <a16:creationId xmlns:a16="http://schemas.microsoft.com/office/drawing/2014/main" id="{D1679A33-38CA-3E42-3519-BE57EA472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937270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Advantages</a:t>
            </a:r>
            <a:r>
              <a:rPr lang="el-GR" dirty="0"/>
              <a:t>/ </a:t>
            </a:r>
            <a:r>
              <a:rPr lang="el-GR" dirty="0" err="1"/>
              <a:t>Disadvantages</a:t>
            </a:r>
            <a:r>
              <a:rPr lang="el-GR" dirty="0"/>
              <a:t> for </a:t>
            </a:r>
            <a:r>
              <a:rPr lang="el-GR" dirty="0" err="1"/>
              <a:t>Median</a:t>
            </a:r>
            <a:endParaRPr lang="en-US" dirty="0" err="1"/>
          </a:p>
        </p:txBody>
      </p:sp>
      <p:graphicFrame>
        <p:nvGraphicFramePr>
          <p:cNvPr id="4" name="Content Placeholder 3"/>
          <p:cNvGraphicFramePr>
            <a:graphicFrameLocks noGrp="1"/>
          </p:cNvGraphicFramePr>
          <p:nvPr>
            <p:ph sz="quarter" idx="1"/>
          </p:nvPr>
        </p:nvGraphicFramePr>
        <p:xfrm>
          <a:off x="1981200" y="1600200"/>
          <a:ext cx="7467600" cy="4349080"/>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153000">
                  <a:extLst>
                    <a:ext uri="{9D8B030D-6E8A-4147-A177-3AD203B41FA5}">
                      <a16:colId xmlns:a16="http://schemas.microsoft.com/office/drawing/2014/main" val="20001"/>
                    </a:ext>
                  </a:extLst>
                </a:gridCol>
              </a:tblGrid>
              <a:tr h="2174540">
                <a:tc>
                  <a:txBody>
                    <a:bodyPr/>
                    <a:lstStyle/>
                    <a:p>
                      <a:r>
                        <a:rPr lang="el-GR" dirty="0" err="1"/>
                        <a:t>Advantages</a:t>
                      </a:r>
                      <a:endParaRPr lang="en-US" dirty="0" err="1"/>
                    </a:p>
                  </a:txBody>
                  <a:tcPr/>
                </a:tc>
                <a:tc>
                  <a:txBody>
                    <a:bodyPr/>
                    <a:lstStyle/>
                    <a:p>
                      <a:pPr marL="285750" lvl="0" indent="-285750" algn="l">
                        <a:lnSpc>
                          <a:spcPct val="100000"/>
                        </a:lnSpc>
                        <a:buFont typeface="Arial" panose="020B0604020202020204" pitchFamily="34" charset="0"/>
                        <a:buChar char="•"/>
                      </a:pPr>
                      <a:r>
                        <a:rPr lang="el-GR" baseline="0" dirty="0" err="1"/>
                        <a:t>Usually</a:t>
                      </a:r>
                      <a:r>
                        <a:rPr lang="el-GR" baseline="0" dirty="0"/>
                        <a:t> </a:t>
                      </a:r>
                      <a:r>
                        <a:rPr lang="el-GR" baseline="0" dirty="0" err="1"/>
                        <a:t>easier</a:t>
                      </a:r>
                      <a:r>
                        <a:rPr lang="el-GR" baseline="0" dirty="0"/>
                        <a:t> </a:t>
                      </a:r>
                      <a:r>
                        <a:rPr lang="el-GR" baseline="0" dirty="0" err="1"/>
                        <a:t>to</a:t>
                      </a:r>
                      <a:r>
                        <a:rPr lang="el-GR" baseline="0" dirty="0"/>
                        <a:t> </a:t>
                      </a:r>
                      <a:r>
                        <a:rPr lang="el-GR" baseline="0" dirty="0" err="1"/>
                        <a:t>compute</a:t>
                      </a:r>
                      <a:r>
                        <a:rPr lang="el-GR" baseline="0" dirty="0"/>
                        <a:t> </a:t>
                      </a:r>
                      <a:r>
                        <a:rPr lang="el-GR" baseline="0" dirty="0" err="1"/>
                        <a:t>than</a:t>
                      </a:r>
                      <a:r>
                        <a:rPr lang="el-GR" baseline="0" dirty="0"/>
                        <a:t> the </a:t>
                      </a:r>
                      <a:r>
                        <a:rPr lang="el-GR" baseline="0" dirty="0" err="1"/>
                        <a:t>mean</a:t>
                      </a:r>
                      <a:r>
                        <a:rPr lang="el-GR" baseline="0" dirty="0"/>
                        <a:t> (</a:t>
                      </a:r>
                      <a:r>
                        <a:rPr lang="el-GR" baseline="0" dirty="0" err="1"/>
                        <a:t>not</a:t>
                      </a:r>
                      <a:r>
                        <a:rPr lang="el-GR" baseline="0" dirty="0"/>
                        <a:t> </a:t>
                      </a:r>
                      <a:r>
                        <a:rPr lang="el-GR" baseline="0" dirty="0" err="1"/>
                        <a:t>always</a:t>
                      </a:r>
                      <a:r>
                        <a:rPr lang="el-GR" baseline="0" dirty="0"/>
                        <a:t>).</a:t>
                      </a:r>
                    </a:p>
                    <a:p>
                      <a:pPr marL="285750" lvl="0" indent="-285750" algn="l">
                        <a:lnSpc>
                          <a:spcPct val="100000"/>
                        </a:lnSpc>
                        <a:buFont typeface="Arial" panose="020B0604020202020204" pitchFamily="34" charset="0"/>
                        <a:buChar char="•"/>
                      </a:pPr>
                      <a:r>
                        <a:rPr lang="el-GR" b="1" i="0" u="none" strike="noStrike" baseline="0" noProof="0" dirty="0" err="1">
                          <a:solidFill>
                            <a:srgbClr val="FFFFFF"/>
                          </a:solidFill>
                          <a:latin typeface="Century Schoolbook"/>
                        </a:rPr>
                        <a:t>Not</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affected</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by</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extreme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values</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better</a:t>
                      </a:r>
                      <a:r>
                        <a:rPr lang="el-GR" b="1" i="0" u="none" strike="noStrike" baseline="0" noProof="0" dirty="0">
                          <a:solidFill>
                            <a:srgbClr val="FFFFFF"/>
                          </a:solidFill>
                          <a:latin typeface="Century Schoolbook"/>
                        </a:rPr>
                        <a:t> for </a:t>
                      </a:r>
                      <a:r>
                        <a:rPr lang="el-GR" b="1" i="0" u="none" strike="noStrike" baseline="0" noProof="0" dirty="0" err="1">
                          <a:solidFill>
                            <a:srgbClr val="FFFFFF"/>
                          </a:solidFill>
                          <a:latin typeface="Century Schoolbook"/>
                        </a:rPr>
                        <a:t>skewed</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distribution</a:t>
                      </a:r>
                      <a:r>
                        <a:rPr lang="el-GR" b="1" i="0" u="none" strike="noStrike" baseline="0" noProof="0" dirty="0">
                          <a:solidFill>
                            <a:srgbClr val="FFFFFF"/>
                          </a:solidFill>
                          <a:latin typeface="Century Schoolbook"/>
                        </a:rPr>
                        <a:t>.</a:t>
                      </a:r>
                      <a:endParaRPr lang="el-GR" dirty="0"/>
                    </a:p>
                    <a:p>
                      <a:pPr marL="285750" lvl="0" indent="-285750" algn="l">
                        <a:lnSpc>
                          <a:spcPct val="100000"/>
                        </a:lnSpc>
                        <a:buFont typeface="Arial" panose="020B0604020202020204" pitchFamily="34" charset="0"/>
                        <a:buChar char="•"/>
                      </a:pPr>
                      <a:r>
                        <a:rPr lang="el-GR" b="1" i="0" u="none" strike="noStrike" baseline="0" noProof="0" dirty="0">
                          <a:solidFill>
                            <a:srgbClr val="FFFFFF"/>
                          </a:solidFill>
                          <a:latin typeface="Century Schoolbook"/>
                        </a:rPr>
                        <a:t>Can </a:t>
                      </a:r>
                      <a:r>
                        <a:rPr lang="el-GR" b="1" i="0" u="none" strike="noStrike" baseline="0" noProof="0" dirty="0" err="1">
                          <a:solidFill>
                            <a:srgbClr val="FFFFFF"/>
                          </a:solidFill>
                          <a:latin typeface="Century Schoolbook"/>
                        </a:rPr>
                        <a:t>be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calculated</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even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with</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unknown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outlier</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values</a:t>
                      </a:r>
                      <a:r>
                        <a:rPr lang="el-GR" b="1" i="0" u="none" strike="noStrike" baseline="0" noProof="0" dirty="0">
                          <a:solidFill>
                            <a:srgbClr val="FFFFFF"/>
                          </a:solidFill>
                          <a:latin typeface="Century Schoolbook"/>
                        </a:rPr>
                        <a:t>.</a:t>
                      </a:r>
                      <a:endParaRPr lang="el-GR" dirty="0"/>
                    </a:p>
                    <a:p>
                      <a:pPr marL="285750" lvl="0" indent="-285750" defTabSz="914400">
                        <a:buFont typeface="Arial" panose="020B0604020202020204" pitchFamily="34" charset="0"/>
                        <a:buChar char="•"/>
                        <a:tabLst/>
                        <a:defRPr/>
                      </a:pPr>
                      <a:endParaRPr lang="el-GR" baseline="0" dirty="0"/>
                    </a:p>
                  </a:txBody>
                  <a:tcPr/>
                </a:tc>
                <a:extLst>
                  <a:ext uri="{0D108BD9-81ED-4DB2-BD59-A6C34878D82A}">
                    <a16:rowId xmlns:a16="http://schemas.microsoft.com/office/drawing/2014/main" val="10000"/>
                  </a:ext>
                </a:extLst>
              </a:tr>
              <a:tr h="2174540">
                <a:tc>
                  <a:txBody>
                    <a:bodyPr/>
                    <a:lstStyle/>
                    <a:p>
                      <a:r>
                        <a:rPr lang="el-GR" dirty="0" err="1"/>
                        <a:t>Disadvantages</a:t>
                      </a:r>
                      <a:endParaRPr lang="en-US" dirty="0" err="1"/>
                    </a:p>
                  </a:txBody>
                  <a:tcPr/>
                </a:tc>
                <a:tc>
                  <a:txBody>
                    <a:bodyPr/>
                    <a:lstStyle/>
                    <a:p>
                      <a:pPr marL="285750" lvl="0" indent="-285750" algn="l">
                        <a:lnSpc>
                          <a:spcPct val="100000"/>
                        </a:lnSpc>
                        <a:buFont typeface="Arial" panose="020B0604020202020204" pitchFamily="34" charset="0"/>
                        <a:buChar char="•"/>
                      </a:pPr>
                      <a:r>
                        <a:rPr lang="el-GR" baseline="0" dirty="0" err="1"/>
                        <a:t>Does</a:t>
                      </a:r>
                      <a:r>
                        <a:rPr lang="el-GR" baseline="0" dirty="0"/>
                        <a:t> </a:t>
                      </a:r>
                      <a:r>
                        <a:rPr lang="el-GR" baseline="0" dirty="0" err="1"/>
                        <a:t>not</a:t>
                      </a:r>
                      <a:r>
                        <a:rPr lang="el-GR" baseline="0" dirty="0"/>
                        <a:t> </a:t>
                      </a:r>
                      <a:r>
                        <a:rPr lang="el-GR" baseline="0" dirty="0" err="1"/>
                        <a:t>consider</a:t>
                      </a:r>
                      <a:r>
                        <a:rPr lang="el-GR" baseline="0" dirty="0"/>
                        <a:t> the </a:t>
                      </a:r>
                      <a:r>
                        <a:rPr lang="el-GR" baseline="0" dirty="0" err="1"/>
                        <a:t>precise</a:t>
                      </a:r>
                      <a:r>
                        <a:rPr lang="el-GR" baseline="0" dirty="0"/>
                        <a:t> </a:t>
                      </a:r>
                      <a:r>
                        <a:rPr lang="el-GR" baseline="0" dirty="0" err="1"/>
                        <a:t>value</a:t>
                      </a:r>
                      <a:r>
                        <a:rPr lang="el-GR" baseline="0" dirty="0"/>
                        <a:t> of </a:t>
                      </a:r>
                      <a:r>
                        <a:rPr lang="el-GR" baseline="0" dirty="0" err="1"/>
                        <a:t>each</a:t>
                      </a:r>
                      <a:r>
                        <a:rPr lang="el-GR" baseline="0" dirty="0"/>
                        <a:t> </a:t>
                      </a:r>
                      <a:r>
                        <a:rPr lang="el-GR" baseline="0" dirty="0" err="1"/>
                        <a:t>observation</a:t>
                      </a:r>
                      <a:r>
                        <a:rPr lang="el-GR" baseline="0" dirty="0"/>
                        <a:t>.</a:t>
                      </a:r>
                    </a:p>
                    <a:p>
                      <a:pPr marL="285750" lvl="0" indent="-285750" algn="l">
                        <a:lnSpc>
                          <a:spcPct val="100000"/>
                        </a:lnSpc>
                        <a:buFont typeface="Arial" panose="020B0604020202020204" pitchFamily="34" charset="0"/>
                        <a:buChar char="•"/>
                      </a:pPr>
                      <a:r>
                        <a:rPr lang="el-GR" b="0" i="0" u="none" strike="noStrike" baseline="0" noProof="0" dirty="0" err="1">
                          <a:solidFill>
                            <a:srgbClr val="000000"/>
                          </a:solidFill>
                          <a:latin typeface="Century Schoolbook"/>
                        </a:rPr>
                        <a:t>Cannot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be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used</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to</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calculate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population</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parameters</a:t>
                      </a:r>
                      <a:r>
                        <a:rPr lang="el-GR" b="0" i="0" u="none" strike="noStrike" baseline="0" noProof="0" dirty="0">
                          <a:solidFill>
                            <a:srgbClr val="000000"/>
                          </a:solidFill>
                          <a:latin typeface="Century Schoolbook"/>
                        </a:rPr>
                        <a:t>.</a:t>
                      </a:r>
                      <a:endParaRPr lang="el-GR" dirty="0"/>
                    </a:p>
                    <a:p>
                      <a:pPr marL="285750" lvl="0" indent="-285750" algn="l">
                        <a:lnSpc>
                          <a:spcPct val="100000"/>
                        </a:lnSpc>
                        <a:buFont typeface="Arial" panose="020B0604020202020204" pitchFamily="34" charset="0"/>
                        <a:buChar char="•"/>
                      </a:pPr>
                      <a:r>
                        <a:rPr lang="el-GR" b="0" i="0" u="none" strike="noStrike" baseline="0" noProof="0" dirty="0" err="1">
                          <a:solidFill>
                            <a:srgbClr val="000000"/>
                          </a:solidFill>
                          <a:latin typeface="Century Schoolbook"/>
                        </a:rPr>
                        <a:t>If</a:t>
                      </a:r>
                      <a:r>
                        <a:rPr lang="el-GR" b="0" i="0" u="none" strike="noStrike" baseline="0" noProof="0" dirty="0">
                          <a:solidFill>
                            <a:srgbClr val="000000"/>
                          </a:solidFill>
                          <a:latin typeface="Century Schoolbook"/>
                        </a:rPr>
                        <a:t> the </a:t>
                      </a:r>
                      <a:r>
                        <a:rPr lang="el-GR" b="0" i="0" u="none" strike="noStrike" baseline="0" noProof="0" dirty="0" err="1">
                          <a:solidFill>
                            <a:srgbClr val="000000"/>
                          </a:solidFill>
                          <a:latin typeface="Century Schoolbook"/>
                        </a:rPr>
                        <a:t>distribution</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has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few</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observations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it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may</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represent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them</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accurately</a:t>
                      </a:r>
                      <a:r>
                        <a:rPr lang="el-GR" b="0" i="0" u="none" strike="noStrike" baseline="0" noProof="0" dirty="0">
                          <a:solidFill>
                            <a:srgbClr val="000000"/>
                          </a:solidFill>
                          <a:latin typeface="Century Schoolbook"/>
                        </a:rPr>
                        <a:t> </a:t>
                      </a:r>
                      <a:br>
                        <a:rPr lang="en-US" dirty="0"/>
                      </a:br>
                      <a:r>
                        <a:rPr lang="el-GR" baseline="0" dirty="0"/>
                        <a:t>(</a:t>
                      </a:r>
                      <a:r>
                        <a:rPr lang="el-GR" baseline="0" dirty="0" err="1"/>
                        <a:t>e.g</a:t>
                      </a:r>
                      <a:r>
                        <a:rPr lang="el-GR" baseline="0" dirty="0"/>
                        <a:t>. 2, 5, 8, 67, 110 </a:t>
                      </a:r>
                      <a:r>
                        <a:rPr lang="el-GR" baseline="0" dirty="0">
                          <a:sym typeface="Wingdings" panose="05000000000000000000" pitchFamily="2" charset="2"/>
                        </a:rPr>
                        <a:t> δ = 8</a:t>
                      </a:r>
                      <a:r>
                        <a:rPr lang="el-GR" baseline="0" dirty="0"/>
                        <a:t>).</a:t>
                      </a:r>
                      <a:endParaRPr lang="el-GR" dirty="0"/>
                    </a:p>
                  </a:txBody>
                  <a:tcPr/>
                </a:tc>
                <a:extLst>
                  <a:ext uri="{0D108BD9-81ED-4DB2-BD59-A6C34878D82A}">
                    <a16:rowId xmlns:a16="http://schemas.microsoft.com/office/drawing/2014/main" val="10001"/>
                  </a:ext>
                </a:extLst>
              </a:tr>
            </a:tbl>
          </a:graphicData>
        </a:graphic>
      </p:graphicFrame>
      <p:pic>
        <p:nvPicPr>
          <p:cNvPr id="3" name="Εικόνα 2">
            <a:extLst>
              <a:ext uri="{FF2B5EF4-FFF2-40B4-BE49-F238E27FC236}">
                <a16:creationId xmlns:a16="http://schemas.microsoft.com/office/drawing/2014/main" id="{A1141FD0-CFA5-D686-CFBE-5D064C145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56031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Numeric</a:t>
            </a:r>
            <a:r>
              <a:rPr lang="el-GR" dirty="0"/>
              <a:t> </a:t>
            </a:r>
            <a:r>
              <a:rPr lang="el-GR" dirty="0" err="1"/>
              <a:t>Methods</a:t>
            </a:r>
            <a:r>
              <a:rPr lang="el-GR" dirty="0"/>
              <a:t>:</a:t>
            </a:r>
            <a:br>
              <a:rPr lang="el-GR" dirty="0"/>
            </a:br>
            <a:r>
              <a:rPr lang="en-GB" dirty="0"/>
              <a:t>Mean</a:t>
            </a:r>
            <a:endParaRPr lang="el-GR" dirty="0"/>
          </a:p>
        </p:txBody>
      </p:sp>
      <p:sp>
        <p:nvSpPr>
          <p:cNvPr id="3" name="Content Placeholder 2"/>
          <p:cNvSpPr>
            <a:spLocks noGrp="1"/>
          </p:cNvSpPr>
          <p:nvPr>
            <p:ph sz="quarter" idx="1"/>
          </p:nvPr>
        </p:nvSpPr>
        <p:spPr/>
        <p:txBody>
          <a:bodyPr vert="horz" lIns="91440" tIns="45720" rIns="91440" bIns="45720" rtlCol="0" anchor="t">
            <a:normAutofit/>
          </a:bodyPr>
          <a:lstStyle/>
          <a:p>
            <a:pPr marL="457200" indent="-457200">
              <a:buFont typeface="+mj-lt"/>
              <a:buAutoNum type="arabicPeriod" startAt="3"/>
            </a:pPr>
            <a:r>
              <a:rPr lang="en-GB" b="1" dirty="0"/>
              <a:t>Mean</a:t>
            </a:r>
            <a:r>
              <a:rPr lang="en-GB" dirty="0"/>
              <a:t>. </a:t>
            </a:r>
            <a:br>
              <a:rPr lang="el-GR" dirty="0"/>
            </a:br>
            <a:r>
              <a:rPr lang="en-GB" dirty="0"/>
              <a:t>x = ∑x</a:t>
            </a:r>
            <a:r>
              <a:rPr lang="en-GB" baseline="-25000" dirty="0"/>
              <a:t>i</a:t>
            </a:r>
            <a:r>
              <a:rPr lang="el-GR" baseline="-25000" dirty="0"/>
              <a:t> </a:t>
            </a:r>
            <a:r>
              <a:rPr lang="en-GB" dirty="0"/>
              <a:t>/</a:t>
            </a:r>
            <a:r>
              <a:rPr lang="el-GR" dirty="0"/>
              <a:t> </a:t>
            </a:r>
            <a:r>
              <a:rPr lang="en-GB" dirty="0"/>
              <a:t>n</a:t>
            </a:r>
          </a:p>
          <a:p>
            <a:pPr marL="822960" lvl="1" indent="-457200">
              <a:spcBef>
                <a:spcPts val="20"/>
              </a:spcBef>
            </a:pPr>
            <a:r>
              <a:rPr lang="en-GB" dirty="0"/>
              <a:t>Affected by extreme values / non-normal distributions.</a:t>
            </a:r>
          </a:p>
          <a:p>
            <a:pPr marL="822960" lvl="1" indent="-457200">
              <a:spcBef>
                <a:spcPts val="20"/>
              </a:spcBef>
            </a:pPr>
            <a:r>
              <a:rPr lang="en-GB" dirty="0"/>
              <a:t>For ordinal/interval/continuous variables.</a:t>
            </a:r>
          </a:p>
          <a:p>
            <a:pPr marL="822960" lvl="1" indent="-457200">
              <a:spcBef>
                <a:spcPts val="20"/>
              </a:spcBef>
            </a:pPr>
            <a:r>
              <a:rPr lang="en-GB" dirty="0"/>
              <a:t>Utilizes all values in the sample.</a:t>
            </a:r>
          </a:p>
          <a:p>
            <a:pPr marL="822960" lvl="1" indent="-457200">
              <a:spcBef>
                <a:spcPts val="20"/>
              </a:spcBef>
            </a:pPr>
            <a:r>
              <a:rPr lang="en-GB" dirty="0"/>
              <a:t>Mathematically useful, insensitive to sampling fluctuations.</a:t>
            </a:r>
          </a:p>
          <a:p>
            <a:pPr marL="822960" lvl="1" indent="-457200"/>
            <a:endParaRPr lang="el-GR" dirty="0"/>
          </a:p>
          <a:p>
            <a:pPr marL="457200" lvl="1" indent="-457200">
              <a:spcBef>
                <a:spcPts val="600"/>
              </a:spcBef>
              <a:buSzPct val="70000"/>
              <a:buFont typeface="Wingdings" panose="05000000000000000000" pitchFamily="2" charset="2"/>
              <a:buChar char="v"/>
            </a:pPr>
            <a:r>
              <a:rPr lang="el-GR" b="1" dirty="0"/>
              <a:t>EXAMPLE</a:t>
            </a:r>
          </a:p>
          <a:p>
            <a:pPr marL="457200" lvl="1" indent="-457200">
              <a:spcBef>
                <a:spcPts val="600"/>
              </a:spcBef>
              <a:buSzPct val="70000"/>
              <a:buFont typeface="Wingdings" panose="05000000000000000000" pitchFamily="2" charset="2"/>
              <a:buChar char="ü"/>
            </a:pPr>
            <a:r>
              <a:rPr lang="el-GR" dirty="0"/>
              <a:t>9 7 6 6 7                     -           4 3 9 9 10 </a:t>
            </a:r>
          </a:p>
          <a:p>
            <a:pPr marL="457200" lvl="1" indent="-457200">
              <a:spcBef>
                <a:spcPts val="600"/>
              </a:spcBef>
              <a:buSzPct val="70000"/>
              <a:buFont typeface="Wingdings" panose="05000000000000000000" pitchFamily="2" charset="2"/>
              <a:buChar char="ü"/>
            </a:pPr>
            <a:r>
              <a:rPr lang="en-GB" dirty="0"/>
              <a:t>x =</a:t>
            </a:r>
            <a:r>
              <a:rPr lang="el-GR" dirty="0"/>
              <a:t> 7</a:t>
            </a:r>
            <a:endParaRPr lang="el-GR" b="1" dirty="0"/>
          </a:p>
        </p:txBody>
      </p:sp>
      <p:cxnSp>
        <p:nvCxnSpPr>
          <p:cNvPr id="5" name="Straight Connector 4"/>
          <p:cNvCxnSpPr/>
          <p:nvPr/>
        </p:nvCxnSpPr>
        <p:spPr>
          <a:xfrm>
            <a:off x="2495600" y="2132856"/>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95600" y="5868888"/>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5E3614C6-0802-191C-BA97-177DE092F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79708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Advantages</a:t>
            </a:r>
            <a:r>
              <a:rPr lang="el-GR" dirty="0"/>
              <a:t>/ </a:t>
            </a:r>
            <a:r>
              <a:rPr lang="el-GR" dirty="0" err="1"/>
              <a:t>Disadvantages</a:t>
            </a:r>
            <a:r>
              <a:rPr lang="el-GR" dirty="0"/>
              <a:t> for </a:t>
            </a:r>
            <a:r>
              <a:rPr lang="el-GR" dirty="0" err="1"/>
              <a:t>Mean</a:t>
            </a:r>
          </a:p>
        </p:txBody>
      </p:sp>
      <p:graphicFrame>
        <p:nvGraphicFramePr>
          <p:cNvPr id="4" name="Content Placeholder 3"/>
          <p:cNvGraphicFramePr>
            <a:graphicFrameLocks noGrp="1"/>
          </p:cNvGraphicFramePr>
          <p:nvPr>
            <p:ph sz="quarter" idx="1"/>
          </p:nvPr>
        </p:nvGraphicFramePr>
        <p:xfrm>
          <a:off x="1981200" y="1600200"/>
          <a:ext cx="7467600" cy="4349080"/>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153000">
                  <a:extLst>
                    <a:ext uri="{9D8B030D-6E8A-4147-A177-3AD203B41FA5}">
                      <a16:colId xmlns:a16="http://schemas.microsoft.com/office/drawing/2014/main" val="20001"/>
                    </a:ext>
                  </a:extLst>
                </a:gridCol>
              </a:tblGrid>
              <a:tr h="2174540">
                <a:tc>
                  <a:txBody>
                    <a:bodyPr/>
                    <a:lstStyle/>
                    <a:p>
                      <a:r>
                        <a:rPr lang="el-GR" dirty="0" err="1"/>
                        <a:t>Advantages</a:t>
                      </a:r>
                      <a:endParaRPr lang="en-US" dirty="0" err="1"/>
                    </a:p>
                  </a:txBody>
                  <a:tcPr/>
                </a:tc>
                <a:tc>
                  <a:txBody>
                    <a:bodyPr/>
                    <a:lstStyle/>
                    <a:p>
                      <a:pPr marL="285750" lvl="0" indent="-285750" algn="l">
                        <a:lnSpc>
                          <a:spcPct val="100000"/>
                        </a:lnSpc>
                        <a:buFont typeface="Arial" panose="020B0604020202020204" pitchFamily="34" charset="0"/>
                        <a:buChar char="•"/>
                      </a:pPr>
                      <a:r>
                        <a:rPr lang="el-GR" baseline="0" dirty="0" err="1"/>
                        <a:t>Easy</a:t>
                      </a:r>
                      <a:r>
                        <a:rPr lang="el-GR" baseline="0" dirty="0"/>
                        <a:t> </a:t>
                      </a:r>
                      <a:r>
                        <a:rPr lang="el-GR" baseline="0" dirty="0" err="1"/>
                        <a:t>to</a:t>
                      </a:r>
                      <a:r>
                        <a:rPr lang="el-GR" baseline="0" dirty="0"/>
                        <a:t> </a:t>
                      </a:r>
                      <a:r>
                        <a:rPr lang="el-GR" baseline="0" dirty="0" err="1"/>
                        <a:t>calculate</a:t>
                      </a:r>
                      <a:r>
                        <a:rPr lang="el-GR" baseline="0" dirty="0"/>
                        <a:t>.</a:t>
                      </a:r>
                    </a:p>
                    <a:p>
                      <a:pPr marL="285750" lvl="0" indent="-285750" algn="l">
                        <a:lnSpc>
                          <a:spcPct val="100000"/>
                        </a:lnSpc>
                        <a:buFont typeface="Arial" panose="020B0604020202020204" pitchFamily="34" charset="0"/>
                        <a:buChar char="•"/>
                      </a:pPr>
                      <a:r>
                        <a:rPr lang="el-GR" sz="1800" b="1" i="0" u="none" strike="noStrike" baseline="0" noProof="0" dirty="0" err="1">
                          <a:solidFill>
                            <a:srgbClr val="FFFFFF"/>
                          </a:solidFill>
                          <a:latin typeface="Century Schoolbook"/>
                        </a:rPr>
                        <a:t>Represents</a:t>
                      </a:r>
                      <a:r>
                        <a:rPr lang="el-GR" sz="1800" b="1" i="0" u="none" strike="noStrike" baseline="0" noProof="0" dirty="0">
                          <a:solidFill>
                            <a:srgbClr val="FFFFFF"/>
                          </a:solidFill>
                          <a:latin typeface="Century Schoolbook"/>
                        </a:rPr>
                        <a:t> </a:t>
                      </a:r>
                      <a:r>
                        <a:rPr lang="el-GR" sz="1800" b="1" i="0" u="none" strike="noStrike" baseline="0" noProof="0" dirty="0" err="1">
                          <a:solidFill>
                            <a:srgbClr val="FFFFFF"/>
                          </a:solidFill>
                          <a:latin typeface="Century Schoolbook"/>
                        </a:rPr>
                        <a:t>m</a:t>
                      </a:r>
                      <a:r>
                        <a:rPr lang="el-GR" b="1" i="0" u="none" strike="noStrike" baseline="0" noProof="0" dirty="0" err="1">
                          <a:solidFill>
                            <a:srgbClr val="FFFFFF"/>
                          </a:solidFill>
                          <a:latin typeface="Century Schoolbook"/>
                        </a:rPr>
                        <a:t>ore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accuratelly</a:t>
                      </a:r>
                      <a:r>
                        <a:rPr lang="el-GR" b="1" i="0" u="none" strike="noStrike" baseline="0" noProof="0" dirty="0">
                          <a:solidFill>
                            <a:srgbClr val="FFFFFF"/>
                          </a:solidFill>
                          <a:latin typeface="Century Schoolbook"/>
                        </a:rPr>
                        <a:t> the </a:t>
                      </a:r>
                      <a:r>
                        <a:rPr lang="el-GR" b="1" i="0" u="none" strike="noStrike" baseline="0" noProof="0" dirty="0" err="1">
                          <a:solidFill>
                            <a:srgbClr val="FFFFFF"/>
                          </a:solidFill>
                          <a:latin typeface="Century Schoolbook"/>
                        </a:rPr>
                        <a:t>central</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value</a:t>
                      </a:r>
                      <a:r>
                        <a:rPr lang="el-GR" b="1" i="0" u="none" strike="noStrike" baseline="0" noProof="0" dirty="0">
                          <a:solidFill>
                            <a:srgbClr val="FFFFFF"/>
                          </a:solidFill>
                          <a:latin typeface="Century Schoolbook"/>
                        </a:rPr>
                        <a:t> of the </a:t>
                      </a:r>
                      <a:r>
                        <a:rPr lang="el-GR" b="1" i="0" u="none" strike="noStrike" baseline="0" noProof="0" dirty="0" err="1">
                          <a:solidFill>
                            <a:srgbClr val="FFFFFF"/>
                          </a:solidFill>
                          <a:latin typeface="Century Schoolbook"/>
                        </a:rPr>
                        <a:t>distribution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than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other</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indicators</a:t>
                      </a:r>
                      <a:r>
                        <a:rPr lang="el-GR" b="1" i="0" u="none" strike="noStrike" baseline="0" noProof="0" dirty="0">
                          <a:solidFill>
                            <a:srgbClr val="FFFFFF"/>
                          </a:solidFill>
                          <a:latin typeface="Century Schoolbook"/>
                        </a:rPr>
                        <a:t>.</a:t>
                      </a:r>
                      <a:endParaRPr lang="el-GR" dirty="0"/>
                    </a:p>
                    <a:p>
                      <a:pPr marL="285750" lvl="0" indent="-285750" algn="l">
                        <a:lnSpc>
                          <a:spcPct val="100000"/>
                        </a:lnSpc>
                        <a:buFont typeface="Arial" panose="020B0604020202020204" pitchFamily="34" charset="0"/>
                        <a:buChar char="•"/>
                      </a:pPr>
                      <a:r>
                        <a:rPr lang="el-GR" b="1" i="0" u="none" strike="noStrike" baseline="0" noProof="0" dirty="0">
                          <a:solidFill>
                            <a:srgbClr val="FFFFFF"/>
                          </a:solidFill>
                          <a:latin typeface="Century Schoolbook"/>
                        </a:rPr>
                        <a:t>Can </a:t>
                      </a:r>
                      <a:r>
                        <a:rPr lang="el-GR" b="1" i="0" u="none" strike="noStrike" baseline="0" noProof="0" dirty="0" err="1">
                          <a:solidFill>
                            <a:srgbClr val="FFFFFF"/>
                          </a:solidFill>
                          <a:latin typeface="Century Schoolbook"/>
                        </a:rPr>
                        <a:t>be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used</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to</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calculate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population</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parameters</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parametric</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tests</a:t>
                      </a:r>
                      <a:r>
                        <a:rPr lang="el-GR" b="1" i="0" u="none" strike="noStrike" baseline="0" noProof="0" dirty="0">
                          <a:solidFill>
                            <a:srgbClr val="FFFFFF"/>
                          </a:solidFill>
                          <a:latin typeface="Century Schoolbook"/>
                        </a:rPr>
                        <a:t>).</a:t>
                      </a:r>
                      <a:endParaRPr lang="el-GR" dirty="0"/>
                    </a:p>
                    <a:p>
                      <a:pPr marL="0" lvl="0" indent="0" algn="l">
                        <a:lnSpc>
                          <a:spcPct val="100000"/>
                        </a:lnSpc>
                        <a:buNone/>
                      </a:pPr>
                      <a:endParaRPr lang="en-US" dirty="0"/>
                    </a:p>
                  </a:txBody>
                  <a:tcPr/>
                </a:tc>
                <a:extLst>
                  <a:ext uri="{0D108BD9-81ED-4DB2-BD59-A6C34878D82A}">
                    <a16:rowId xmlns:a16="http://schemas.microsoft.com/office/drawing/2014/main" val="10000"/>
                  </a:ext>
                </a:extLst>
              </a:tr>
              <a:tr h="2174540">
                <a:tc>
                  <a:txBody>
                    <a:bodyPr/>
                    <a:lstStyle/>
                    <a:p>
                      <a:r>
                        <a:rPr lang="el-GR" dirty="0" err="1"/>
                        <a:t>Disadvantages</a:t>
                      </a:r>
                      <a:endParaRPr lang="en-US" dirty="0" err="1"/>
                    </a:p>
                  </a:txBody>
                  <a:tcPr/>
                </a:tc>
                <a:tc>
                  <a:txBody>
                    <a:bodyPr/>
                    <a:lstStyle/>
                    <a:p>
                      <a:pPr marL="285750" lvl="0" indent="-285750" algn="l">
                        <a:lnSpc>
                          <a:spcPct val="100000"/>
                        </a:lnSpc>
                        <a:spcBef>
                          <a:spcPts val="0"/>
                        </a:spcBef>
                        <a:spcAft>
                          <a:spcPts val="0"/>
                        </a:spcAft>
                        <a:buClrTx/>
                        <a:buSzTx/>
                        <a:buFont typeface="Arial" panose="020B0604020202020204" pitchFamily="34" charset="0"/>
                        <a:buChar char="•"/>
                      </a:pPr>
                      <a:r>
                        <a:rPr lang="el-GR" baseline="0" dirty="0" err="1"/>
                        <a:t>Sensitive</a:t>
                      </a:r>
                      <a:r>
                        <a:rPr lang="el-GR" baseline="0" dirty="0"/>
                        <a:t> </a:t>
                      </a:r>
                      <a:r>
                        <a:rPr lang="el-GR" baseline="0" dirty="0" err="1"/>
                        <a:t>to</a:t>
                      </a:r>
                      <a:r>
                        <a:rPr lang="el-GR" baseline="0" dirty="0"/>
                        <a:t> the </a:t>
                      </a:r>
                      <a:r>
                        <a:rPr lang="el-GR" baseline="0" dirty="0" err="1"/>
                        <a:t>values</a:t>
                      </a:r>
                      <a:r>
                        <a:rPr lang="el-GR" baseline="0" dirty="0"/>
                        <a:t> in the </a:t>
                      </a:r>
                      <a:r>
                        <a:rPr lang="el-GR" baseline="0" dirty="0" err="1"/>
                        <a:t>distribution</a:t>
                      </a:r>
                      <a:r>
                        <a:rPr lang="el-GR" baseline="0" dirty="0"/>
                        <a:t>.</a:t>
                      </a:r>
                    </a:p>
                    <a:p>
                      <a:pPr marL="285750" lvl="0" indent="-285750" algn="l">
                        <a:lnSpc>
                          <a:spcPct val="100000"/>
                        </a:lnSpc>
                        <a:spcBef>
                          <a:spcPts val="0"/>
                        </a:spcBef>
                        <a:spcAft>
                          <a:spcPts val="0"/>
                        </a:spcAft>
                        <a:buClrTx/>
                        <a:buSzTx/>
                        <a:buFont typeface="Arial" panose="020B0604020202020204" pitchFamily="34" charset="0"/>
                        <a:buChar char="•"/>
                      </a:pPr>
                      <a:r>
                        <a:rPr lang="el-GR" b="0" i="0" u="none" strike="noStrike" baseline="0" noProof="0" dirty="0" err="1">
                          <a:solidFill>
                            <a:srgbClr val="000000"/>
                          </a:solidFill>
                          <a:latin typeface="Century Schoolbook"/>
                        </a:rPr>
                        <a:t>Since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it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is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calculated</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algebraically</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its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value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may</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be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part</a:t>
                      </a:r>
                      <a:r>
                        <a:rPr lang="el-GR" b="0" i="0" u="none" strike="noStrike" baseline="0" noProof="0" dirty="0">
                          <a:solidFill>
                            <a:srgbClr val="000000"/>
                          </a:solidFill>
                          <a:latin typeface="Century Schoolbook"/>
                        </a:rPr>
                        <a:t> of the </a:t>
                      </a:r>
                      <a:r>
                        <a:rPr lang="el-GR" b="0" i="0" u="none" strike="noStrike" baseline="0" noProof="0" dirty="0" err="1">
                          <a:solidFill>
                            <a:srgbClr val="000000"/>
                          </a:solidFill>
                          <a:latin typeface="Century Schoolbook"/>
                        </a:rPr>
                        <a:t>distribution's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values</a:t>
                      </a:r>
                      <a:r>
                        <a:rPr lang="el-GR" b="0" i="0" u="none" strike="noStrike" baseline="0" noProof="0" dirty="0">
                          <a:solidFill>
                            <a:srgbClr val="000000"/>
                          </a:solidFill>
                          <a:latin typeface="Century Schoolbook"/>
                        </a:rPr>
                        <a:t>.</a:t>
                      </a:r>
                      <a:endParaRPr lang="el-GR" dirty="0"/>
                    </a:p>
                    <a:p>
                      <a:pPr marL="285750" lvl="0" indent="-285750" algn="l">
                        <a:lnSpc>
                          <a:spcPct val="100000"/>
                        </a:lnSpc>
                        <a:spcBef>
                          <a:spcPts val="0"/>
                        </a:spcBef>
                        <a:spcAft>
                          <a:spcPts val="0"/>
                        </a:spcAft>
                        <a:buClrTx/>
                        <a:buSzTx/>
                        <a:buFont typeface="Arial" panose="020B0604020202020204" pitchFamily="34" charset="0"/>
                        <a:buChar char="•"/>
                      </a:pPr>
                      <a:r>
                        <a:rPr lang="el-GR" b="0" i="0" u="none" strike="noStrike" baseline="0" noProof="0" dirty="0" err="1">
                          <a:solidFill>
                            <a:srgbClr val="000000"/>
                          </a:solidFill>
                          <a:latin typeface="Century Schoolbook"/>
                        </a:rPr>
                        <a:t>Very</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sensitive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to</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outliers</a:t>
                      </a:r>
                      <a:r>
                        <a:rPr lang="el-GR" b="0" i="0" u="none" strike="noStrike" baseline="0" noProof="0" dirty="0">
                          <a:solidFill>
                            <a:srgbClr val="000000"/>
                          </a:solidFill>
                          <a:latin typeface="Century Schoolbook"/>
                        </a:rPr>
                        <a:t>.</a:t>
                      </a:r>
                      <a:endParaRPr lang="el-GR" dirty="0"/>
                    </a:p>
                    <a:p>
                      <a:pPr marL="285750" indent="-285750" defTabSz="914400">
                        <a:buFont typeface="Arial" panose="020B0604020202020204" pitchFamily="34" charset="0"/>
                        <a:buChar char="•"/>
                        <a:tabLst/>
                        <a:defRPr/>
                      </a:pPr>
                      <a:endParaRPr lang="el-GR" baseline="0" dirty="0"/>
                    </a:p>
                  </a:txBody>
                  <a:tcPr/>
                </a:tc>
                <a:extLst>
                  <a:ext uri="{0D108BD9-81ED-4DB2-BD59-A6C34878D82A}">
                    <a16:rowId xmlns:a16="http://schemas.microsoft.com/office/drawing/2014/main" val="10001"/>
                  </a:ext>
                </a:extLst>
              </a:tr>
            </a:tbl>
          </a:graphicData>
        </a:graphic>
      </p:graphicFrame>
      <p:pic>
        <p:nvPicPr>
          <p:cNvPr id="3" name="Εικόνα 2">
            <a:extLst>
              <a:ext uri="{FF2B5EF4-FFF2-40B4-BE49-F238E27FC236}">
                <a16:creationId xmlns:a16="http://schemas.microsoft.com/office/drawing/2014/main" id="{7E4B0799-7F31-D2EE-9BB4-6D1A4F64D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05318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Choosing</a:t>
            </a:r>
            <a:r>
              <a:rPr lang="el-GR" dirty="0"/>
              <a:t> </a:t>
            </a:r>
            <a:r>
              <a:rPr lang="el-GR" dirty="0" err="1"/>
              <a:t>Central</a:t>
            </a:r>
            <a:r>
              <a:rPr lang="el-GR" dirty="0"/>
              <a:t> </a:t>
            </a:r>
            <a:r>
              <a:rPr lang="el-GR" dirty="0" err="1"/>
              <a:t>Tendency</a:t>
            </a:r>
            <a:r>
              <a:rPr lang="el-GR" dirty="0"/>
              <a:t> </a:t>
            </a:r>
            <a:r>
              <a:rPr lang="el-GR" dirty="0" err="1"/>
              <a:t>Measurements</a:t>
            </a:r>
            <a:endParaRPr lang="en-US" dirty="0" err="1"/>
          </a:p>
        </p:txBody>
      </p:sp>
      <p:sp>
        <p:nvSpPr>
          <p:cNvPr id="3" name="Content Placeholder 2"/>
          <p:cNvSpPr>
            <a:spLocks noGrp="1"/>
          </p:cNvSpPr>
          <p:nvPr>
            <p:ph sz="quarter" idx="1"/>
          </p:nvPr>
        </p:nvSpPr>
        <p:spPr/>
        <p:txBody>
          <a:bodyPr vert="horz" lIns="91440" tIns="45720" rIns="91440" bIns="45720" rtlCol="0" anchor="t">
            <a:normAutofit fontScale="92500" lnSpcReduction="20000"/>
          </a:bodyPr>
          <a:lstStyle/>
          <a:p>
            <a:r>
              <a:rPr lang="el-GR" dirty="0" err="1"/>
              <a:t>Μean</a:t>
            </a:r>
            <a:r>
              <a:rPr lang="el-GR" dirty="0"/>
              <a:t>.</a:t>
            </a:r>
          </a:p>
          <a:p>
            <a:pPr lvl="1">
              <a:spcBef>
                <a:spcPts val="20"/>
              </a:spcBef>
            </a:pPr>
            <a:r>
              <a:rPr lang="el-GR" dirty="0" err="1"/>
              <a:t>Symmetric</a:t>
            </a:r>
            <a:r>
              <a:rPr lang="el-GR" dirty="0"/>
              <a:t> </a:t>
            </a:r>
            <a:r>
              <a:rPr lang="el-GR" dirty="0" err="1"/>
              <a:t>distribution</a:t>
            </a:r>
            <a:endParaRPr lang="el-GR" dirty="0"/>
          </a:p>
          <a:p>
            <a:pPr lvl="1">
              <a:spcBef>
                <a:spcPts val="20"/>
              </a:spcBef>
            </a:pPr>
            <a:r>
              <a:rPr lang="el-GR" dirty="0" err="1"/>
              <a:t>Equal</a:t>
            </a:r>
            <a:r>
              <a:rPr lang="el-GR" dirty="0"/>
              <a:t> </a:t>
            </a:r>
            <a:r>
              <a:rPr lang="el-GR" dirty="0" err="1"/>
              <a:t>intervals</a:t>
            </a:r>
            <a:r>
              <a:rPr lang="el-GR" dirty="0"/>
              <a:t> / </a:t>
            </a:r>
            <a:r>
              <a:rPr lang="el-GR" dirty="0" err="1"/>
              <a:t>ratio</a:t>
            </a:r>
            <a:r>
              <a:rPr lang="el-GR" dirty="0"/>
              <a:t> </a:t>
            </a:r>
            <a:r>
              <a:rPr lang="el-GR" dirty="0" err="1"/>
              <a:t>scale</a:t>
            </a:r>
            <a:r>
              <a:rPr lang="el-GR" dirty="0"/>
              <a:t> </a:t>
            </a:r>
          </a:p>
          <a:p>
            <a:pPr lvl="1">
              <a:spcBef>
                <a:spcPts val="20"/>
              </a:spcBef>
            </a:pPr>
            <a:r>
              <a:rPr lang="el-GR" dirty="0" err="1"/>
              <a:t>Parametric</a:t>
            </a:r>
            <a:r>
              <a:rPr lang="el-GR" dirty="0"/>
              <a:t> </a:t>
            </a:r>
            <a:r>
              <a:rPr lang="el-GR" dirty="0" err="1"/>
              <a:t>analyses</a:t>
            </a:r>
            <a:endParaRPr lang="el-GR" dirty="0"/>
          </a:p>
          <a:p>
            <a:endParaRPr lang="el-GR" dirty="0"/>
          </a:p>
          <a:p>
            <a:r>
              <a:rPr lang="el-GR" dirty="0" err="1"/>
              <a:t>Median</a:t>
            </a:r>
            <a:endParaRPr lang="el-GR" dirty="0"/>
          </a:p>
          <a:p>
            <a:pPr lvl="1">
              <a:spcBef>
                <a:spcPts val="20"/>
              </a:spcBef>
            </a:pPr>
            <a:r>
              <a:rPr lang="el-GR" dirty="0" err="1"/>
              <a:t>Asymmetric</a:t>
            </a:r>
            <a:r>
              <a:rPr lang="el-GR" dirty="0"/>
              <a:t> </a:t>
            </a:r>
            <a:r>
              <a:rPr lang="el-GR" dirty="0" err="1"/>
              <a:t>distribution</a:t>
            </a:r>
            <a:r>
              <a:rPr lang="el-GR" dirty="0"/>
              <a:t> – </a:t>
            </a:r>
            <a:r>
              <a:rPr lang="el-GR" dirty="0" err="1"/>
              <a:t>Outliers</a:t>
            </a:r>
          </a:p>
          <a:p>
            <a:pPr lvl="1"/>
            <a:r>
              <a:rPr lang="el-GR" dirty="0" err="1"/>
              <a:t>Ordinal</a:t>
            </a:r>
            <a:r>
              <a:rPr lang="el-GR" dirty="0"/>
              <a:t> </a:t>
            </a:r>
            <a:r>
              <a:rPr lang="el-GR" dirty="0" err="1"/>
              <a:t>scale</a:t>
            </a:r>
            <a:endParaRPr lang="en-US"/>
          </a:p>
          <a:p>
            <a:pPr lvl="1"/>
            <a:r>
              <a:rPr lang="el-GR" dirty="0" err="1"/>
              <a:t>Equal</a:t>
            </a:r>
            <a:r>
              <a:rPr lang="el-GR" dirty="0"/>
              <a:t> </a:t>
            </a:r>
            <a:r>
              <a:rPr lang="el-GR" dirty="0" err="1"/>
              <a:t>intervals</a:t>
            </a:r>
            <a:r>
              <a:rPr lang="el-GR" dirty="0"/>
              <a:t> / </a:t>
            </a:r>
            <a:r>
              <a:rPr lang="el-GR" dirty="0" err="1"/>
              <a:t>ratio</a:t>
            </a:r>
            <a:r>
              <a:rPr lang="el-GR" dirty="0"/>
              <a:t> </a:t>
            </a:r>
            <a:r>
              <a:rPr lang="el-GR" dirty="0" err="1"/>
              <a:t>scale</a:t>
            </a:r>
            <a:r>
              <a:rPr lang="el-GR" dirty="0"/>
              <a:t> </a:t>
            </a:r>
            <a:endParaRPr lang="en-US"/>
          </a:p>
          <a:p>
            <a:endParaRPr lang="el-GR" dirty="0"/>
          </a:p>
          <a:p>
            <a:r>
              <a:rPr lang="el-GR" dirty="0" err="1"/>
              <a:t>Mode</a:t>
            </a:r>
            <a:endParaRPr lang="el-GR" dirty="0"/>
          </a:p>
          <a:p>
            <a:pPr lvl="1"/>
            <a:r>
              <a:rPr lang="el-GR" dirty="0" err="1"/>
              <a:t>Fast</a:t>
            </a:r>
            <a:r>
              <a:rPr lang="el-GR" dirty="0"/>
              <a:t> </a:t>
            </a:r>
            <a:r>
              <a:rPr lang="el-GR" dirty="0" err="1"/>
              <a:t>assessment</a:t>
            </a:r>
            <a:endParaRPr lang="el-GR" dirty="0"/>
          </a:p>
          <a:p>
            <a:pPr lvl="1"/>
            <a:r>
              <a:rPr lang="el-GR" dirty="0" err="1"/>
              <a:t>Nominal</a:t>
            </a:r>
            <a:r>
              <a:rPr lang="el-GR" dirty="0"/>
              <a:t> </a:t>
            </a:r>
            <a:r>
              <a:rPr lang="en-US" dirty="0"/>
              <a:t>/ ordinal scale</a:t>
            </a:r>
            <a:endParaRPr lang="el-GR" dirty="0"/>
          </a:p>
        </p:txBody>
      </p:sp>
      <p:pic>
        <p:nvPicPr>
          <p:cNvPr id="4" name="Εικόνα 3">
            <a:extLst>
              <a:ext uri="{FF2B5EF4-FFF2-40B4-BE49-F238E27FC236}">
                <a16:creationId xmlns:a16="http://schemas.microsoft.com/office/drawing/2014/main" id="{D1575ECF-D982-8BBC-DD45-1E5EBA4711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02039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Representativeness of the Mean</a:t>
            </a:r>
            <a:endParaRPr lang="en-US" dirty="0"/>
          </a:p>
        </p:txBody>
      </p:sp>
      <p:sp>
        <p:nvSpPr>
          <p:cNvPr id="3" name="Content Placeholder 2"/>
          <p:cNvSpPr>
            <a:spLocks noGrp="1"/>
          </p:cNvSpPr>
          <p:nvPr>
            <p:ph sz="quarter" idx="1"/>
          </p:nvPr>
        </p:nvSpPr>
        <p:spPr/>
        <p:txBody>
          <a:bodyPr vert="horz" lIns="91440" tIns="45720" rIns="91440" bIns="45720" rtlCol="0" anchor="t">
            <a:normAutofit/>
          </a:bodyPr>
          <a:lstStyle/>
          <a:p>
            <a:pPr>
              <a:lnSpc>
                <a:spcPct val="90000"/>
              </a:lnSpc>
            </a:pPr>
            <a:r>
              <a:rPr lang="en-GB" dirty="0"/>
              <a:t>The mean as a statistical model representing our data</a:t>
            </a:r>
            <a:endParaRPr lang="en-US" dirty="0"/>
          </a:p>
          <a:p>
            <a:pPr>
              <a:lnSpc>
                <a:spcPct val="90000"/>
              </a:lnSpc>
            </a:pPr>
            <a:r>
              <a:rPr lang="en-GB" dirty="0"/>
              <a:t>Representativeness evident from the homogeneity of the data, how much individual values differ from the mean (x</a:t>
            </a:r>
            <a:r>
              <a:rPr lang="en-GB" baseline="-25000" dirty="0"/>
              <a:t>i</a:t>
            </a:r>
            <a:r>
              <a:rPr lang="en-GB" dirty="0"/>
              <a:t>-x)</a:t>
            </a:r>
          </a:p>
          <a:p>
            <a:pPr>
              <a:lnSpc>
                <a:spcPct val="90000"/>
              </a:lnSpc>
            </a:pPr>
            <a:r>
              <a:rPr lang="en-GB" dirty="0"/>
              <a:t>Model validity: What interests us is the dispersion (variability) of values around the mean ∑(x</a:t>
            </a:r>
            <a:r>
              <a:rPr lang="en-GB" baseline="-25000" dirty="0"/>
              <a:t>i</a:t>
            </a:r>
            <a:r>
              <a:rPr lang="en-GB" dirty="0"/>
              <a:t>-x)</a:t>
            </a:r>
            <a:endParaRPr lang="el-GR"/>
          </a:p>
          <a:p>
            <a:pPr lvl="1">
              <a:lnSpc>
                <a:spcPct val="90000"/>
              </a:lnSpc>
            </a:pPr>
            <a:r>
              <a:rPr lang="en-GB" dirty="0"/>
              <a:t>	Hence, the need for measures of dispersion</a:t>
            </a:r>
          </a:p>
          <a:p>
            <a:endParaRPr lang="en-GB" dirty="0"/>
          </a:p>
          <a:p>
            <a:r>
              <a:rPr lang="en-GB" dirty="0"/>
              <a:t>Variance: ∑ ∑ (x</a:t>
            </a:r>
            <a:r>
              <a:rPr lang="en-GB" baseline="-25000" dirty="0"/>
              <a:t>i</a:t>
            </a:r>
            <a:r>
              <a:rPr lang="en-GB" dirty="0"/>
              <a:t>-x)</a:t>
            </a:r>
            <a:r>
              <a:rPr lang="en-GB" baseline="30000" dirty="0"/>
              <a:t>2</a:t>
            </a:r>
            <a:r>
              <a:rPr lang="en-GB" dirty="0"/>
              <a:t> / Ν-1</a:t>
            </a:r>
            <a:endParaRPr lang="el-GR" baseline="30000" dirty="0"/>
          </a:p>
        </p:txBody>
      </p:sp>
      <p:cxnSp>
        <p:nvCxnSpPr>
          <p:cNvPr id="5" name="Straight Connector 4"/>
          <p:cNvCxnSpPr/>
          <p:nvPr/>
        </p:nvCxnSpPr>
        <p:spPr>
          <a:xfrm>
            <a:off x="6761711" y="3089502"/>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808240" y="5381890"/>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863743" y="4174849"/>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6B76800A-6943-FED5-79DE-70E47648D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786620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74"/>
            <a:ext cx="10515600" cy="1325563"/>
          </a:xfrm>
        </p:spPr>
        <p:txBody>
          <a:bodyPr vert="horz" lIns="91440" tIns="45720" rIns="91440" bIns="45720" rtlCol="0" anchor="b">
            <a:normAutofit/>
          </a:bodyPr>
          <a:lstStyle/>
          <a:p>
            <a:r>
              <a:rPr lang="en-GB" dirty="0"/>
              <a:t>Numerical Methods - Measures of Dispersion</a:t>
            </a:r>
            <a:endParaRPr lang="en-US" dirty="0"/>
          </a:p>
        </p:txBody>
      </p:sp>
      <p:sp>
        <p:nvSpPr>
          <p:cNvPr id="3" name="Content Placeholder 2"/>
          <p:cNvSpPr>
            <a:spLocks noGrp="1"/>
          </p:cNvSpPr>
          <p:nvPr>
            <p:ph sz="quarter" idx="1"/>
          </p:nvPr>
        </p:nvSpPr>
        <p:spPr>
          <a:xfrm>
            <a:off x="2034362" y="1266401"/>
            <a:ext cx="7467600" cy="4997152"/>
          </a:xfrm>
        </p:spPr>
        <p:txBody>
          <a:bodyPr vert="horz" lIns="91440" tIns="45720" rIns="91440" bIns="45720" rtlCol="0" anchor="t">
            <a:normAutofit fontScale="92500" lnSpcReduction="20000"/>
          </a:bodyPr>
          <a:lstStyle/>
          <a:p>
            <a:pPr marL="457200" indent="-457200">
              <a:buFont typeface="+mj-lt"/>
              <a:buAutoNum type="arabicPeriod"/>
            </a:pPr>
            <a:r>
              <a:rPr lang="en-GB" b="1" dirty="0"/>
              <a:t>Variance [s</a:t>
            </a:r>
            <a:r>
              <a:rPr lang="en-GB" b="1" baseline="30000" dirty="0"/>
              <a:t>2</a:t>
            </a:r>
            <a:r>
              <a:rPr lang="en-GB" b="1" dirty="0"/>
              <a:t>] –––– Standard deviation [s]</a:t>
            </a:r>
            <a:r>
              <a:rPr lang="en-GB" dirty="0"/>
              <a:t>. </a:t>
            </a:r>
            <a:br>
              <a:rPr lang="en-GB" dirty="0"/>
            </a:br>
            <a:r>
              <a:rPr lang="en-GB" dirty="0"/>
              <a:t>Variance (Dispersion): The spread of values from their mean. Influenced by outliers.</a:t>
            </a:r>
            <a:endParaRPr lang="en-US" dirty="0"/>
          </a:p>
          <a:p>
            <a:pPr marL="457200" indent="-457200">
              <a:buFont typeface="+mj-lt"/>
              <a:buAutoNum type="arabicPeriod"/>
            </a:pPr>
            <a:endParaRPr lang="en-GB" baseline="-25000" dirty="0"/>
          </a:p>
          <a:p>
            <a:pPr marL="457200" indent="-457200">
              <a:buFont typeface="+mj-lt"/>
              <a:buAutoNum type="arabicPeriod"/>
            </a:pPr>
            <a:endParaRPr lang="el-GR" b="1" dirty="0"/>
          </a:p>
          <a:p>
            <a:pPr marL="457200" indent="-457200">
              <a:buFont typeface="+mj-lt"/>
              <a:buAutoNum type="arabicPeriod"/>
            </a:pPr>
            <a:r>
              <a:rPr lang="en-GB" b="1" dirty="0"/>
              <a:t>Range</a:t>
            </a:r>
            <a:br>
              <a:rPr lang="en-GB" dirty="0"/>
            </a:br>
            <a:r>
              <a:rPr lang="en-GB" dirty="0"/>
              <a:t> The difference between the largest and smallest observation. </a:t>
            </a:r>
            <a:br>
              <a:rPr lang="en-GB" dirty="0"/>
            </a:br>
            <a:r>
              <a:rPr lang="en-GB" dirty="0"/>
              <a:t>Influenced by outliers.</a:t>
            </a:r>
          </a:p>
          <a:p>
            <a:pPr marL="457200" indent="-457200">
              <a:buFont typeface="+mj-lt"/>
              <a:buAutoNum type="arabicPeriod"/>
            </a:pPr>
            <a:endParaRPr lang="el-GR" b="1" dirty="0"/>
          </a:p>
          <a:p>
            <a:r>
              <a:rPr lang="en-GB" b="1" dirty="0"/>
              <a:t>Interquartile range</a:t>
            </a:r>
            <a:br>
              <a:rPr lang="en-GB" dirty="0"/>
            </a:br>
            <a:r>
              <a:rPr lang="en-GB" dirty="0"/>
              <a:t>The difference between the third quartile (Q3, representing the upper 25% of data) and the first quartile (Q1, representing the lower 25% of data). </a:t>
            </a:r>
            <a:br>
              <a:rPr lang="el-GR" dirty="0"/>
            </a:br>
            <a:r>
              <a:rPr lang="en-GB" dirty="0"/>
              <a:t>Not influenced by outliers.</a:t>
            </a:r>
            <a:endParaRPr lang="el-GR" dirty="0"/>
          </a:p>
        </p:txBody>
      </p:sp>
      <p:pic>
        <p:nvPicPr>
          <p:cNvPr id="1028" name="Picture 4"/>
          <p:cNvPicPr>
            <a:picLocks noChangeAspect="1" noChangeArrowheads="1"/>
          </p:cNvPicPr>
          <p:nvPr/>
        </p:nvPicPr>
        <p:blipFill>
          <a:blip r:embed="rId3" cstate="print"/>
          <a:srcRect/>
          <a:stretch>
            <a:fillRect/>
          </a:stretch>
        </p:blipFill>
        <p:spPr bwMode="auto">
          <a:xfrm>
            <a:off x="6270848" y="2780929"/>
            <a:ext cx="2057400" cy="61912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674932" y="2780929"/>
            <a:ext cx="1484965" cy="642533"/>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C2668F22-573A-3841-2F2A-51CD84FD4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26109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81200" y="274638"/>
            <a:ext cx="7467600" cy="1354162"/>
          </a:xfrm>
        </p:spPr>
        <p:txBody>
          <a:bodyPr>
            <a:normAutofit/>
          </a:bodyPr>
          <a:lstStyle/>
          <a:p>
            <a:r>
              <a:rPr lang="en-US" altLang="en-US" sz="3600" dirty="0"/>
              <a:t>IV</a:t>
            </a:r>
            <a:r>
              <a:rPr lang="el-GR" altLang="en-US" sz="3600" dirty="0"/>
              <a:t> </a:t>
            </a:r>
            <a:r>
              <a:rPr lang="el-GR" altLang="en-US" sz="3600" dirty="0" err="1"/>
              <a:t>or</a:t>
            </a:r>
            <a:r>
              <a:rPr lang="el-GR" altLang="en-US" sz="3600" dirty="0"/>
              <a:t> </a:t>
            </a:r>
            <a:r>
              <a:rPr lang="en-US" altLang="en-US" sz="3600" dirty="0"/>
              <a:t>DV</a:t>
            </a:r>
            <a:r>
              <a:rPr lang="el-GR" altLang="en-US" sz="3600" dirty="0"/>
              <a:t>, </a:t>
            </a:r>
            <a:r>
              <a:rPr lang="el-GR" altLang="en-US" sz="3600" dirty="0" err="1"/>
              <a:t>depending</a:t>
            </a:r>
            <a:r>
              <a:rPr lang="el-GR" altLang="en-US" sz="3600" dirty="0"/>
              <a:t> on the </a:t>
            </a:r>
            <a:r>
              <a:rPr lang="el-GR" altLang="en-US" sz="3600" dirty="0" err="1"/>
              <a:t>type</a:t>
            </a:r>
            <a:r>
              <a:rPr lang="el-GR" altLang="en-US" sz="3600" dirty="0"/>
              <a:t> of </a:t>
            </a:r>
            <a:r>
              <a:rPr lang="el-GR" altLang="en-US" sz="3600" dirty="0" err="1"/>
              <a:t>problem</a:t>
            </a:r>
            <a:r>
              <a:rPr lang="el-GR" altLang="en-US" sz="3600" dirty="0"/>
              <a:t> </a:t>
            </a:r>
            <a:r>
              <a:rPr lang="en-US" altLang="en-US" sz="3600" dirty="0"/>
              <a:t>under</a:t>
            </a:r>
            <a:r>
              <a:rPr lang="el-GR" altLang="en-US" sz="3600" dirty="0"/>
              <a:t> </a:t>
            </a:r>
            <a:r>
              <a:rPr lang="el-GR" altLang="en-US" sz="3600" dirty="0" err="1"/>
              <a:t>consider</a:t>
            </a:r>
            <a:r>
              <a:rPr lang="en-US" altLang="en-US" sz="3600" dirty="0" err="1"/>
              <a:t>ation</a:t>
            </a:r>
            <a:r>
              <a:rPr lang="el-GR" altLang="en-US" sz="3600" dirty="0"/>
              <a:t>. </a:t>
            </a:r>
            <a:endParaRPr lang="en-US" altLang="en-US" sz="3600" dirty="0"/>
          </a:p>
        </p:txBody>
      </p:sp>
      <p:sp>
        <p:nvSpPr>
          <p:cNvPr id="21507" name="Rectangle 3"/>
          <p:cNvSpPr>
            <a:spLocks noChangeArrowheads="1"/>
          </p:cNvSpPr>
          <p:nvPr/>
        </p:nvSpPr>
        <p:spPr bwMode="auto">
          <a:xfrm>
            <a:off x="3390901" y="256063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en-GB" altLang="en-US" sz="1800"/>
          </a:p>
        </p:txBody>
      </p:sp>
      <p:sp>
        <p:nvSpPr>
          <p:cNvPr id="21508" name="Line 4"/>
          <p:cNvSpPr>
            <a:spLocks noChangeShapeType="1"/>
          </p:cNvSpPr>
          <p:nvPr/>
        </p:nvSpPr>
        <p:spPr bwMode="auto">
          <a:xfrm>
            <a:off x="5219700" y="3209925"/>
            <a:ext cx="16002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09925" name="Group 5"/>
          <p:cNvGraphicFramePr>
            <a:graphicFrameLocks noGrp="1"/>
          </p:cNvGraphicFramePr>
          <p:nvPr/>
        </p:nvGraphicFramePr>
        <p:xfrm>
          <a:off x="2895600" y="1676400"/>
          <a:ext cx="7010400" cy="2367326"/>
        </p:xfrm>
        <a:graphic>
          <a:graphicData uri="http://schemas.openxmlformats.org/drawingml/2006/table">
            <a:tbl>
              <a:tblPr/>
              <a:tblGrid>
                <a:gridCol w="2590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773250">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l-GR" altLang="en-US" sz="2600" b="1" i="1" u="none" strike="noStrike" cap="none" normalizeH="0" baseline="0" dirty="0">
                          <a:ln>
                            <a:noFill/>
                          </a:ln>
                          <a:solidFill>
                            <a:schemeClr val="tx1"/>
                          </a:solidFill>
                          <a:effectLst/>
                          <a:latin typeface="Arial" charset="0"/>
                          <a:cs typeface="Times New Roman" pitchFamily="18" charset="0"/>
                        </a:rPr>
                        <a:t>Independent Variable</a:t>
                      </a:r>
                      <a:endParaRPr kumimoji="0" lang="en-US" altLang="en-US" sz="2600" b="1" i="1" u="none" strike="noStrike" cap="none" normalizeH="0" baseline="0" dirty="0">
                        <a:ln>
                          <a:noFill/>
                        </a:ln>
                        <a:solidFill>
                          <a:schemeClr val="tx1"/>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GB" altLang="en-US" sz="26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l-GR" altLang="en-US" sz="2600" b="1" i="1" u="none" strike="noStrike" cap="none" normalizeH="0" baseline="0">
                          <a:ln>
                            <a:noFill/>
                          </a:ln>
                          <a:solidFill>
                            <a:schemeClr val="tx1"/>
                          </a:solidFill>
                          <a:effectLst/>
                          <a:latin typeface="Arial" charset="0"/>
                          <a:cs typeface="Times New Roman" pitchFamily="18" charset="0"/>
                        </a:rPr>
                        <a:t>Dependent Variable</a:t>
                      </a:r>
                      <a:endParaRPr kumimoji="0" lang="en-US" altLang="en-US" sz="2600" b="1" i="0" u="none" strike="noStrike" cap="none" normalizeH="0" baseline="0">
                        <a:ln>
                          <a:noFill/>
                        </a:ln>
                        <a:solidFill>
                          <a:schemeClr val="tx1"/>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483406">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l-GR" altLang="en-US" sz="2600" b="0" i="0" u="none" strike="noStrike" cap="none" normalizeH="0" baseline="0" dirty="0">
                          <a:ln>
                            <a:noFill/>
                          </a:ln>
                          <a:solidFill>
                            <a:schemeClr val="tx1"/>
                          </a:solidFill>
                          <a:effectLst/>
                          <a:latin typeface="Arial" charset="0"/>
                          <a:cs typeface="Times New Roman" pitchFamily="18" charset="0"/>
                        </a:rPr>
                        <a:t>Student attitude </a:t>
                      </a:r>
                      <a:r>
                        <a:rPr kumimoji="0" lang="el-GR" altLang="en-US" sz="2600" b="0" i="0" u="none" strike="noStrike" cap="none" normalizeH="0" baseline="0" dirty="0" err="1">
                          <a:ln>
                            <a:noFill/>
                          </a:ln>
                          <a:solidFill>
                            <a:schemeClr val="tx1"/>
                          </a:solidFill>
                          <a:effectLst/>
                          <a:latin typeface="Arial" charset="0"/>
                          <a:cs typeface="Times New Roman" pitchFamily="18" charset="0"/>
                        </a:rPr>
                        <a:t>towards</a:t>
                      </a:r>
                      <a:r>
                        <a:rPr kumimoji="0" lang="el-GR" altLang="en-US" sz="2600" b="0" i="0" u="none" strike="noStrike" cap="none" normalizeH="0" baseline="0" dirty="0">
                          <a:ln>
                            <a:noFill/>
                          </a:ln>
                          <a:solidFill>
                            <a:schemeClr val="tx1"/>
                          </a:solidFill>
                          <a:effectLst/>
                          <a:latin typeface="Arial" charset="0"/>
                          <a:cs typeface="Times New Roman" pitchFamily="18" charset="0"/>
                        </a:rPr>
                        <a:t> </a:t>
                      </a:r>
                      <a:br>
                        <a:rPr kumimoji="0" lang="en-US" altLang="en-US" sz="2600" b="0" i="0" u="none" strike="noStrike" cap="none" normalizeH="0" baseline="0" dirty="0">
                          <a:ln>
                            <a:noFill/>
                          </a:ln>
                          <a:solidFill>
                            <a:schemeClr val="tx1"/>
                          </a:solidFill>
                          <a:effectLst/>
                          <a:latin typeface="Arial" charset="0"/>
                          <a:cs typeface="Times New Roman" pitchFamily="18" charset="0"/>
                        </a:rPr>
                      </a:br>
                      <a:r>
                        <a:rPr kumimoji="0" lang="el-GR" altLang="en-US" sz="2600" b="0" i="0" u="none" strike="noStrike" cap="none" normalizeH="0" baseline="0" dirty="0" err="1">
                          <a:ln>
                            <a:noFill/>
                          </a:ln>
                          <a:solidFill>
                            <a:schemeClr val="tx1"/>
                          </a:solidFill>
                          <a:effectLst/>
                          <a:latin typeface="Arial" charset="0"/>
                          <a:cs typeface="Times New Roman" pitchFamily="18" charset="0"/>
                        </a:rPr>
                        <a:t>school</a:t>
                      </a:r>
                      <a:endParaRPr kumimoji="0" lang="el-GR" altLang="en-US" sz="2600" b="0" i="0" u="none" strike="noStrike" cap="none" normalizeH="0" baseline="0" dirty="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GB" altLang="en-US" sz="2600" b="0" i="0" u="none" strike="noStrike" cap="none" normalizeH="0" baseline="0" dirty="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l-GR" altLang="en-US" sz="2600" b="0" i="0" u="none" strike="noStrike" cap="none" normalizeH="0" baseline="0" dirty="0">
                          <a:ln>
                            <a:noFill/>
                          </a:ln>
                          <a:solidFill>
                            <a:schemeClr val="tx1"/>
                          </a:solidFill>
                          <a:effectLst/>
                          <a:latin typeface="Arial" charset="0"/>
                          <a:cs typeface="Times New Roman" pitchFamily="18" charset="0"/>
                        </a:rPr>
                        <a:t>Student's performance at school</a:t>
                      </a:r>
                      <a:endParaRPr kumimoji="0" lang="en-US" altLang="en-US" sz="2600" b="0" i="0" u="none" strike="noStrike" cap="none" normalizeH="0" baseline="0" dirty="0">
                        <a:ln>
                          <a:noFill/>
                        </a:ln>
                        <a:solidFill>
                          <a:schemeClr val="tx1"/>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1516" name="Rectangle 22"/>
          <p:cNvSpPr>
            <a:spLocks noChangeArrowheads="1"/>
          </p:cNvSpPr>
          <p:nvPr/>
        </p:nvSpPr>
        <p:spPr bwMode="auto">
          <a:xfrm>
            <a:off x="4667250" y="25717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en-US" altLang="en-US" sz="1800"/>
          </a:p>
        </p:txBody>
      </p:sp>
      <p:graphicFrame>
        <p:nvGraphicFramePr>
          <p:cNvPr id="8" name="Group 5"/>
          <p:cNvGraphicFramePr>
            <a:graphicFrameLocks noGrp="1"/>
          </p:cNvGraphicFramePr>
          <p:nvPr/>
        </p:nvGraphicFramePr>
        <p:xfrm>
          <a:off x="2639616" y="4221088"/>
          <a:ext cx="7010400" cy="2418576"/>
        </p:xfrm>
        <a:graphic>
          <a:graphicData uri="http://schemas.openxmlformats.org/drawingml/2006/table">
            <a:tbl>
              <a:tblPr/>
              <a:tblGrid>
                <a:gridCol w="2590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841608">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l-GR" altLang="en-US" sz="2600" b="1" i="1" u="none" strike="noStrike" cap="none" normalizeH="0" baseline="0" dirty="0">
                          <a:ln>
                            <a:noFill/>
                          </a:ln>
                          <a:solidFill>
                            <a:schemeClr val="tx1"/>
                          </a:solidFill>
                          <a:effectLst/>
                          <a:latin typeface="Arial" charset="0"/>
                          <a:cs typeface="Times New Roman" pitchFamily="18" charset="0"/>
                        </a:rPr>
                        <a:t>Independent Variable</a:t>
                      </a:r>
                      <a:endParaRPr kumimoji="0" lang="en-US" altLang="en-US" sz="2600" b="1" i="1" u="none" strike="noStrike" cap="none" normalizeH="0" baseline="0" dirty="0">
                        <a:ln>
                          <a:noFill/>
                        </a:ln>
                        <a:solidFill>
                          <a:schemeClr val="tx1"/>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GB" altLang="en-US" sz="2600" b="0" i="0" u="none" strike="noStrike" cap="none" normalizeH="0" baseline="0" dirty="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l-GR" altLang="en-US" sz="2600" b="1" i="1" u="none" strike="noStrike" cap="none" normalizeH="0" baseline="0">
                          <a:ln>
                            <a:noFill/>
                          </a:ln>
                          <a:solidFill>
                            <a:schemeClr val="tx1"/>
                          </a:solidFill>
                          <a:effectLst/>
                          <a:latin typeface="Arial" charset="0"/>
                          <a:cs typeface="Times New Roman" pitchFamily="18" charset="0"/>
                        </a:rPr>
                        <a:t>Dependent Variable</a:t>
                      </a:r>
                      <a:endParaRPr kumimoji="0" lang="en-US" altLang="en-US" sz="2600" b="1" i="0" u="none" strike="noStrike" cap="none" normalizeH="0" baseline="0">
                        <a:ln>
                          <a:noFill/>
                        </a:ln>
                        <a:solidFill>
                          <a:schemeClr val="tx1"/>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534656">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l-GR" altLang="en-US" sz="2600" b="0" i="0" u="none" strike="noStrike" cap="none" normalizeH="0" baseline="0" dirty="0">
                          <a:ln>
                            <a:noFill/>
                          </a:ln>
                          <a:solidFill>
                            <a:schemeClr val="tx1"/>
                          </a:solidFill>
                          <a:effectLst/>
                          <a:latin typeface="Arial" charset="0"/>
                        </a:rPr>
                        <a:t>Educational level of parents</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GB" altLang="en-US" sz="2600" b="0" i="0" u="none" strike="noStrike" cap="none" normalizeH="0" baseline="0" dirty="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65000"/>
                        <a:buFont typeface="Wingdings" pitchFamily="2" charset="2"/>
                        <a:defRPr sz="26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defRPr sz="22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defRPr>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defRPr/>
                      </a:pPr>
                      <a:r>
                        <a:rPr kumimoji="0" lang="el-GR" altLang="en-US" sz="2600" b="0" i="0" u="none" strike="noStrike" cap="none" normalizeH="0" baseline="0" dirty="0">
                          <a:ln>
                            <a:noFill/>
                          </a:ln>
                          <a:solidFill>
                            <a:schemeClr val="tx1"/>
                          </a:solidFill>
                          <a:effectLst/>
                          <a:latin typeface="Arial" charset="0"/>
                          <a:cs typeface="Times New Roman" pitchFamily="18" charset="0"/>
                        </a:rPr>
                        <a:t>Student attitude towards school</a:t>
                      </a:r>
                      <a:endParaRPr kumimoji="0" lang="el-GR" altLang="en-US" sz="2600" b="0" i="0" u="none" strike="noStrike" cap="none" normalizeH="0" baseline="0" dirty="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cxnSp>
        <p:nvCxnSpPr>
          <p:cNvPr id="9" name="Straight Arrow Connector 8"/>
          <p:cNvCxnSpPr/>
          <p:nvPr/>
        </p:nvCxnSpPr>
        <p:spPr>
          <a:xfrm>
            <a:off x="5257800" y="5301208"/>
            <a:ext cx="1584176" cy="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775520" y="3933056"/>
            <a:ext cx="84249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7ADCFEC0-E06F-17A9-3BD0-AA85EACE01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965615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Advantages</a:t>
            </a:r>
            <a:r>
              <a:rPr lang="el-GR" dirty="0"/>
              <a:t> / </a:t>
            </a:r>
            <a:r>
              <a:rPr lang="el-GR" dirty="0" err="1"/>
              <a:t>Disadvantages</a:t>
            </a:r>
            <a:r>
              <a:rPr lang="el-GR" dirty="0"/>
              <a:t> of </a:t>
            </a:r>
            <a:r>
              <a:rPr lang="el-GR" dirty="0" err="1"/>
              <a:t>Range</a:t>
            </a:r>
          </a:p>
        </p:txBody>
      </p:sp>
      <p:graphicFrame>
        <p:nvGraphicFramePr>
          <p:cNvPr id="4" name="Content Placeholder 3"/>
          <p:cNvGraphicFramePr>
            <a:graphicFrameLocks noGrp="1"/>
          </p:cNvGraphicFramePr>
          <p:nvPr>
            <p:ph sz="quarter" idx="1"/>
          </p:nvPr>
        </p:nvGraphicFramePr>
        <p:xfrm>
          <a:off x="1981200" y="1600200"/>
          <a:ext cx="7467600" cy="4349080"/>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153000">
                  <a:extLst>
                    <a:ext uri="{9D8B030D-6E8A-4147-A177-3AD203B41FA5}">
                      <a16:colId xmlns:a16="http://schemas.microsoft.com/office/drawing/2014/main" val="20001"/>
                    </a:ext>
                  </a:extLst>
                </a:gridCol>
              </a:tblGrid>
              <a:tr h="2174540">
                <a:tc>
                  <a:txBody>
                    <a:bodyPr/>
                    <a:lstStyle/>
                    <a:p>
                      <a:r>
                        <a:rPr lang="el-GR" dirty="0" err="1"/>
                        <a:t>Advantages</a:t>
                      </a:r>
                      <a:endParaRPr lang="en-US" dirty="0" err="1"/>
                    </a:p>
                  </a:txBody>
                  <a:tcPr/>
                </a:tc>
                <a:tc>
                  <a:txBody>
                    <a:bodyPr/>
                    <a:lstStyle/>
                    <a:p>
                      <a:pPr marL="285750" lvl="0" indent="-285750" algn="l">
                        <a:lnSpc>
                          <a:spcPct val="100000"/>
                        </a:lnSpc>
                        <a:buFont typeface="Arial" panose="020B0604020202020204" pitchFamily="34" charset="0"/>
                        <a:buChar char="•"/>
                      </a:pPr>
                      <a:r>
                        <a:rPr lang="el-GR" baseline="0" dirty="0" err="1"/>
                        <a:t>Easy</a:t>
                      </a:r>
                      <a:r>
                        <a:rPr lang="el-GR" baseline="0" dirty="0"/>
                        <a:t> </a:t>
                      </a:r>
                      <a:r>
                        <a:rPr lang="el-GR" baseline="0" dirty="0" err="1"/>
                        <a:t>to</a:t>
                      </a:r>
                      <a:r>
                        <a:rPr lang="el-GR" baseline="0" dirty="0"/>
                        <a:t> </a:t>
                      </a:r>
                      <a:r>
                        <a:rPr lang="el-GR" baseline="0" dirty="0" err="1"/>
                        <a:t>calculate</a:t>
                      </a:r>
                      <a:r>
                        <a:rPr lang="el-GR" baseline="0" dirty="0"/>
                        <a:t>.</a:t>
                      </a:r>
                      <a:endParaRPr lang="en-US" dirty="0"/>
                    </a:p>
                    <a:p>
                      <a:pPr marL="285750" lvl="0" indent="-285750" algn="l">
                        <a:lnSpc>
                          <a:spcPct val="100000"/>
                        </a:lnSpc>
                        <a:buFont typeface="Arial" panose="020B0604020202020204" pitchFamily="34" charset="0"/>
                        <a:buChar char="•"/>
                      </a:pPr>
                      <a:r>
                        <a:rPr lang="el-GR" b="1" i="0" u="none" strike="noStrike" baseline="0" noProof="0" dirty="0" err="1">
                          <a:solidFill>
                            <a:srgbClr val="FFFFFF"/>
                          </a:solidFill>
                          <a:latin typeface="Century Schoolbook"/>
                        </a:rPr>
                        <a:t>Includes</a:t>
                      </a:r>
                      <a:r>
                        <a:rPr lang="el-GR" b="1" i="0" u="none" strike="noStrike" baseline="0" noProof="0" dirty="0">
                          <a:solidFill>
                            <a:srgbClr val="FFFFFF"/>
                          </a:solidFill>
                          <a:latin typeface="Century Schoolbook"/>
                        </a:rPr>
                        <a:t> the </a:t>
                      </a:r>
                      <a:r>
                        <a:rPr lang="el-GR" b="1" i="0" u="none" strike="noStrike" baseline="0" noProof="0" dirty="0" err="1">
                          <a:solidFill>
                            <a:srgbClr val="FFFFFF"/>
                          </a:solidFill>
                          <a:latin typeface="Century Schoolbook"/>
                        </a:rPr>
                        <a:t>extreme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values</a:t>
                      </a:r>
                      <a:r>
                        <a:rPr lang="el-GR" b="1" i="0" u="none" strike="noStrike" baseline="0" noProof="0" dirty="0">
                          <a:solidFill>
                            <a:srgbClr val="FFFFFF"/>
                          </a:solidFill>
                          <a:latin typeface="Century Schoolbook"/>
                        </a:rPr>
                        <a:t> of the </a:t>
                      </a:r>
                      <a:r>
                        <a:rPr lang="el-GR" b="1" i="0" u="none" strike="noStrike" baseline="0" noProof="0" dirty="0" err="1">
                          <a:solidFill>
                            <a:srgbClr val="FFFFFF"/>
                          </a:solidFill>
                          <a:latin typeface="Century Schoolbook"/>
                        </a:rPr>
                        <a:t>distribution</a:t>
                      </a:r>
                      <a:r>
                        <a:rPr lang="el-GR" b="1" i="0" u="none" strike="noStrike" baseline="0" noProof="0" dirty="0">
                          <a:solidFill>
                            <a:srgbClr val="FFFFFF"/>
                          </a:solidFill>
                          <a:latin typeface="Century Schoolbook"/>
                        </a:rPr>
                        <a:t>.</a:t>
                      </a:r>
                      <a:endParaRPr lang="el-GR" baseline="0" dirty="0"/>
                    </a:p>
                  </a:txBody>
                  <a:tcPr/>
                </a:tc>
                <a:extLst>
                  <a:ext uri="{0D108BD9-81ED-4DB2-BD59-A6C34878D82A}">
                    <a16:rowId xmlns:a16="http://schemas.microsoft.com/office/drawing/2014/main" val="10000"/>
                  </a:ext>
                </a:extLst>
              </a:tr>
              <a:tr h="2174540">
                <a:tc>
                  <a:txBody>
                    <a:bodyPr/>
                    <a:lstStyle/>
                    <a:p>
                      <a:pPr lvl="0">
                        <a:buNone/>
                      </a:pPr>
                      <a:r>
                        <a:rPr lang="el-GR" dirty="0" err="1"/>
                        <a:t>Disadvantages</a:t>
                      </a:r>
                      <a:endParaRPr lang="en-US" dirty="0" err="1"/>
                    </a:p>
                  </a:txBody>
                  <a:tcPr/>
                </a:tc>
                <a:tc>
                  <a:txBody>
                    <a:bodyPr/>
                    <a:lstStyle/>
                    <a:p>
                      <a:pPr marL="285750" marR="0" lvl="0" indent="-285750" algn="l" rtl="0" eaLnBrk="1" fontAlgn="auto" latinLnBrk="0" hangingPunct="1">
                        <a:lnSpc>
                          <a:spcPct val="100000"/>
                        </a:lnSpc>
                        <a:buClrTx/>
                        <a:buSzTx/>
                        <a:buFont typeface="Arial" panose="020B0604020202020204" pitchFamily="34" charset="0"/>
                        <a:buChar char="•"/>
                      </a:pPr>
                      <a:r>
                        <a:rPr lang="el-GR" baseline="0" dirty="0" err="1"/>
                        <a:t>Affected</a:t>
                      </a:r>
                      <a:r>
                        <a:rPr lang="el-GR" baseline="0" dirty="0"/>
                        <a:t> </a:t>
                      </a:r>
                      <a:r>
                        <a:rPr lang="el-GR" baseline="0" dirty="0" err="1"/>
                        <a:t>by</a:t>
                      </a:r>
                      <a:r>
                        <a:rPr lang="el-GR" baseline="0" dirty="0"/>
                        <a:t> </a:t>
                      </a:r>
                      <a:r>
                        <a:rPr lang="el-GR" baseline="0" dirty="0" err="1"/>
                        <a:t>extreme</a:t>
                      </a:r>
                      <a:r>
                        <a:rPr lang="el-GR" baseline="0" dirty="0"/>
                        <a:t> </a:t>
                      </a:r>
                      <a:r>
                        <a:rPr lang="el-GR" baseline="0" dirty="0" err="1"/>
                        <a:t>values</a:t>
                      </a:r>
                      <a:r>
                        <a:rPr lang="el-GR" baseline="0" dirty="0"/>
                        <a:t>.</a:t>
                      </a:r>
                      <a:endParaRPr lang="en-US" dirty="0"/>
                    </a:p>
                    <a:p>
                      <a:pPr marL="285750" lvl="0" indent="-285750" algn="l">
                        <a:lnSpc>
                          <a:spcPct val="100000"/>
                        </a:lnSpc>
                        <a:spcBef>
                          <a:spcPts val="0"/>
                        </a:spcBef>
                        <a:spcAft>
                          <a:spcPts val="0"/>
                        </a:spcAft>
                        <a:buClrTx/>
                        <a:buSzTx/>
                        <a:buFont typeface="Arial" panose="020B0604020202020204" pitchFamily="34" charset="0"/>
                        <a:buChar char="•"/>
                      </a:pPr>
                      <a:r>
                        <a:rPr lang="el-GR" b="0" i="0" u="none" strike="noStrike" baseline="0" noProof="0" dirty="0" err="1">
                          <a:solidFill>
                            <a:srgbClr val="000000"/>
                          </a:solidFill>
                          <a:latin typeface="Century Schoolbook"/>
                        </a:rPr>
                        <a:t>Does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provide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information</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about</a:t>
                      </a:r>
                      <a:r>
                        <a:rPr lang="el-GR" b="0" i="0" u="none" strike="noStrike" baseline="0" noProof="0" dirty="0">
                          <a:solidFill>
                            <a:srgbClr val="000000"/>
                          </a:solidFill>
                          <a:latin typeface="Century Schoolbook"/>
                        </a:rPr>
                        <a:t> the </a:t>
                      </a:r>
                      <a:r>
                        <a:rPr lang="el-GR" b="0" i="0" u="none" strike="noStrike" baseline="0" noProof="0" dirty="0" err="1">
                          <a:solidFill>
                            <a:srgbClr val="000000"/>
                          </a:solidFill>
                          <a:latin typeface="Century Schoolbook"/>
                        </a:rPr>
                        <a:t>dispersion</a:t>
                      </a:r>
                      <a:r>
                        <a:rPr lang="el-GR" b="0" i="0" u="none" strike="noStrike" baseline="0" noProof="0" dirty="0">
                          <a:solidFill>
                            <a:srgbClr val="000000"/>
                          </a:solidFill>
                          <a:latin typeface="Century Schoolbook"/>
                        </a:rPr>
                        <a:t> of </a:t>
                      </a:r>
                      <a:r>
                        <a:rPr lang="el-GR" b="0" i="0" u="none" strike="noStrike" baseline="0" noProof="0" dirty="0" err="1">
                          <a:solidFill>
                            <a:srgbClr val="000000"/>
                          </a:solidFill>
                          <a:latin typeface="Century Schoolbook"/>
                        </a:rPr>
                        <a:t>values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between</a:t>
                      </a:r>
                      <a:r>
                        <a:rPr lang="el-GR" b="0" i="0" u="none" strike="noStrike" baseline="0" noProof="0" dirty="0">
                          <a:solidFill>
                            <a:srgbClr val="000000"/>
                          </a:solidFill>
                          <a:latin typeface="Century Schoolbook"/>
                        </a:rPr>
                        <a:t> the </a:t>
                      </a:r>
                      <a:r>
                        <a:rPr lang="el-GR" b="0" i="0" u="none" strike="noStrike" baseline="0" noProof="0" dirty="0" err="1">
                          <a:solidFill>
                            <a:srgbClr val="000000"/>
                          </a:solidFill>
                          <a:latin typeface="Century Schoolbook"/>
                        </a:rPr>
                        <a:t>extreme</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values</a:t>
                      </a:r>
                      <a:r>
                        <a:rPr lang="el-GR" b="0" i="0" u="none" strike="noStrike" baseline="0" noProof="0" dirty="0">
                          <a:solidFill>
                            <a:srgbClr val="000000"/>
                          </a:solidFill>
                          <a:latin typeface="Century Schoolbook"/>
                        </a:rPr>
                        <a:t>.</a:t>
                      </a:r>
                      <a:endParaRPr lang="el-GR" baseline="0" dirty="0"/>
                    </a:p>
                    <a:p>
                      <a:pPr marL="285750" indent="-285750" defTabSz="914400">
                        <a:buFont typeface="Arial" panose="020B0604020202020204" pitchFamily="34" charset="0"/>
                        <a:buChar char="•"/>
                        <a:tabLst/>
                        <a:defRPr/>
                      </a:pPr>
                      <a:endParaRPr lang="el-GR" baseline="0" dirty="0"/>
                    </a:p>
                  </a:txBody>
                  <a:tcPr/>
                </a:tc>
                <a:extLst>
                  <a:ext uri="{0D108BD9-81ED-4DB2-BD59-A6C34878D82A}">
                    <a16:rowId xmlns:a16="http://schemas.microsoft.com/office/drawing/2014/main" val="10001"/>
                  </a:ext>
                </a:extLst>
              </a:tr>
            </a:tbl>
          </a:graphicData>
        </a:graphic>
      </p:graphicFrame>
      <p:pic>
        <p:nvPicPr>
          <p:cNvPr id="3" name="Εικόνα 2">
            <a:extLst>
              <a:ext uri="{FF2B5EF4-FFF2-40B4-BE49-F238E27FC236}">
                <a16:creationId xmlns:a16="http://schemas.microsoft.com/office/drawing/2014/main" id="{52FCE4C4-7C7F-FB41-ED9B-608D32274C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579798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Advantages</a:t>
            </a:r>
            <a:r>
              <a:rPr lang="el-GR" dirty="0"/>
              <a:t> / </a:t>
            </a:r>
            <a:r>
              <a:rPr lang="el-GR" dirty="0" err="1"/>
              <a:t>Disadvantages</a:t>
            </a:r>
            <a:r>
              <a:rPr lang="el-GR" dirty="0"/>
              <a:t> of </a:t>
            </a:r>
            <a:r>
              <a:rPr lang="el-GR" dirty="0" err="1"/>
              <a:t>Interquartile</a:t>
            </a:r>
            <a:r>
              <a:rPr lang="el-GR" dirty="0"/>
              <a:t> </a:t>
            </a:r>
            <a:r>
              <a:rPr lang="el-GR" dirty="0" err="1"/>
              <a:t>Range</a:t>
            </a:r>
          </a:p>
        </p:txBody>
      </p:sp>
      <p:graphicFrame>
        <p:nvGraphicFramePr>
          <p:cNvPr id="4" name="Content Placeholder 3"/>
          <p:cNvGraphicFramePr>
            <a:graphicFrameLocks noGrp="1"/>
          </p:cNvGraphicFramePr>
          <p:nvPr>
            <p:ph sz="quarter" idx="1"/>
          </p:nvPr>
        </p:nvGraphicFramePr>
        <p:xfrm>
          <a:off x="1981200" y="1600200"/>
          <a:ext cx="7467600" cy="4404510"/>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153000">
                  <a:extLst>
                    <a:ext uri="{9D8B030D-6E8A-4147-A177-3AD203B41FA5}">
                      <a16:colId xmlns:a16="http://schemas.microsoft.com/office/drawing/2014/main" val="20001"/>
                    </a:ext>
                  </a:extLst>
                </a:gridCol>
              </a:tblGrid>
              <a:tr h="2229970">
                <a:tc>
                  <a:txBody>
                    <a:bodyPr/>
                    <a:lstStyle/>
                    <a:p>
                      <a:r>
                        <a:rPr lang="el-GR" dirty="0" err="1"/>
                        <a:t>Advantages</a:t>
                      </a:r>
                      <a:endParaRPr lang="en-US" dirty="0" err="1"/>
                    </a:p>
                  </a:txBody>
                  <a:tcPr/>
                </a:tc>
                <a:tc>
                  <a:txBody>
                    <a:bodyPr/>
                    <a:lstStyle/>
                    <a:p>
                      <a:pPr marL="285750" lvl="0" indent="-285750" algn="l">
                        <a:lnSpc>
                          <a:spcPct val="100000"/>
                        </a:lnSpc>
                        <a:buFont typeface="Arial" panose="020B0604020202020204" pitchFamily="34" charset="0"/>
                        <a:buChar char="•"/>
                      </a:pPr>
                      <a:r>
                        <a:rPr lang="el-GR" baseline="0" err="1"/>
                        <a:t>Not</a:t>
                      </a:r>
                      <a:r>
                        <a:rPr lang="el-GR" baseline="0" dirty="0"/>
                        <a:t> </a:t>
                      </a:r>
                      <a:r>
                        <a:rPr lang="el-GR" baseline="0" err="1"/>
                        <a:t>affected</a:t>
                      </a:r>
                      <a:r>
                        <a:rPr lang="el-GR" baseline="0" dirty="0"/>
                        <a:t> </a:t>
                      </a:r>
                      <a:r>
                        <a:rPr lang="el-GR" baseline="0" err="1"/>
                        <a:t>by</a:t>
                      </a:r>
                      <a:r>
                        <a:rPr lang="el-GR" baseline="0"/>
                        <a:t> outliers.</a:t>
                      </a:r>
                      <a:endParaRPr lang="el-GR" dirty="0"/>
                    </a:p>
                    <a:p>
                      <a:pPr marL="285750" lvl="0" indent="-285750" algn="l">
                        <a:lnSpc>
                          <a:spcPct val="100000"/>
                        </a:lnSpc>
                        <a:buFont typeface="Arial" panose="020B0604020202020204" pitchFamily="34" charset="0"/>
                        <a:buChar char="•"/>
                      </a:pPr>
                      <a:r>
                        <a:rPr lang="el-GR" b="1" i="0" u="none" strike="noStrike" baseline="0" noProof="0">
                          <a:solidFill>
                            <a:srgbClr val="FFFFFF"/>
                          </a:solidFill>
                          <a:latin typeface="Century Schoolbook"/>
                        </a:rPr>
                        <a:t>Relatively easy to compute.</a:t>
                      </a:r>
                      <a:endParaRPr lang="el-GR"/>
                    </a:p>
                    <a:p>
                      <a:pPr marL="285750" lvl="0" indent="-285750" algn="l">
                        <a:lnSpc>
                          <a:spcPct val="100000"/>
                        </a:lnSpc>
                        <a:buFont typeface="Arial" panose="020B0604020202020204" pitchFamily="34" charset="0"/>
                        <a:buChar char="•"/>
                      </a:pPr>
                      <a:r>
                        <a:rPr lang="el-GR" b="1" i="0" u="none" strike="noStrike" baseline="0" noProof="0">
                          <a:solidFill>
                            <a:srgbClr val="FFFFFF"/>
                          </a:solidFill>
                          <a:latin typeface="Century Schoolbook"/>
                        </a:rPr>
                        <a:t>Representative of the central values of the distribution.</a:t>
                      </a:r>
                      <a:endParaRPr lang="el-GR"/>
                    </a:p>
                    <a:p>
                      <a:pPr marL="285750" lvl="0" indent="-285750" defTabSz="914400">
                        <a:buFont typeface="Arial" panose="020B0604020202020204" pitchFamily="34" charset="0"/>
                        <a:buChar char="•"/>
                        <a:tabLst/>
                        <a:defRPr/>
                      </a:pPr>
                      <a:endParaRPr lang="el-GR" baseline="0" dirty="0"/>
                    </a:p>
                  </a:txBody>
                  <a:tcPr/>
                </a:tc>
                <a:extLst>
                  <a:ext uri="{0D108BD9-81ED-4DB2-BD59-A6C34878D82A}">
                    <a16:rowId xmlns:a16="http://schemas.microsoft.com/office/drawing/2014/main" val="10000"/>
                  </a:ext>
                </a:extLst>
              </a:tr>
              <a:tr h="2174540">
                <a:tc>
                  <a:txBody>
                    <a:bodyPr/>
                    <a:lstStyle/>
                    <a:p>
                      <a:r>
                        <a:rPr lang="el-GR" dirty="0" err="1"/>
                        <a:t>Disadvantages</a:t>
                      </a:r>
                    </a:p>
                  </a:txBody>
                  <a:tcPr/>
                </a:tc>
                <a:tc>
                  <a:txBody>
                    <a:bodyPr/>
                    <a:lstStyle/>
                    <a:p>
                      <a:pPr marL="285750" lvl="0" indent="-285750" algn="l">
                        <a:lnSpc>
                          <a:spcPct val="100000"/>
                        </a:lnSpc>
                        <a:spcBef>
                          <a:spcPts val="0"/>
                        </a:spcBef>
                        <a:spcAft>
                          <a:spcPts val="0"/>
                        </a:spcAft>
                        <a:buClrTx/>
                        <a:buSzTx/>
                        <a:buFont typeface="Arial" panose="020B0604020202020204" pitchFamily="34" charset="0"/>
                        <a:buChar char="•"/>
                      </a:pPr>
                      <a:r>
                        <a:rPr lang="el-GR" baseline="0" err="1"/>
                        <a:t>Is</a:t>
                      </a:r>
                      <a:r>
                        <a:rPr lang="el-GR" baseline="0" dirty="0"/>
                        <a:t> </a:t>
                      </a:r>
                      <a:r>
                        <a:rPr lang="el-GR" baseline="0" err="1"/>
                        <a:t>not</a:t>
                      </a:r>
                      <a:r>
                        <a:rPr lang="el-GR" baseline="0" dirty="0"/>
                        <a:t> </a:t>
                      </a:r>
                      <a:r>
                        <a:rPr lang="el-GR" baseline="0" err="1"/>
                        <a:t>influenced</a:t>
                      </a:r>
                      <a:r>
                        <a:rPr lang="el-GR" baseline="0" dirty="0"/>
                        <a:t> </a:t>
                      </a:r>
                      <a:r>
                        <a:rPr lang="el-GR" baseline="0" err="1"/>
                        <a:t>by</a:t>
                      </a:r>
                      <a:r>
                        <a:rPr lang="el-GR" baseline="0"/>
                        <a:t> outliers</a:t>
                      </a:r>
                      <a:r>
                        <a:rPr lang="el-GR" baseline="0" dirty="0"/>
                        <a:t>.</a:t>
                      </a:r>
                      <a:endParaRPr lang="en-US" dirty="0"/>
                    </a:p>
                    <a:p>
                      <a:pPr marL="285750" lvl="0" indent="-285750" algn="l">
                        <a:lnSpc>
                          <a:spcPct val="100000"/>
                        </a:lnSpc>
                        <a:spcBef>
                          <a:spcPts val="0"/>
                        </a:spcBef>
                        <a:spcAft>
                          <a:spcPts val="0"/>
                        </a:spcAft>
                        <a:buClrTx/>
                        <a:buSzTx/>
                        <a:buFont typeface="Arial" panose="020B0604020202020204" pitchFamily="34" charset="0"/>
                        <a:buChar char="•"/>
                      </a:pPr>
                      <a:r>
                        <a:rPr lang="el-GR" b="0" i="0" u="none" strike="noStrike" baseline="0" noProof="0">
                          <a:solidFill>
                            <a:srgbClr val="000000"/>
                          </a:solidFill>
                          <a:latin typeface="Century Schoolbook"/>
                        </a:rPr>
                        <a:t>Does not allow precise interpretation of a specific value in the distribution.</a:t>
                      </a:r>
                      <a:endParaRPr lang="el-GR" baseline="0" dirty="0"/>
                    </a:p>
                    <a:p>
                      <a:pPr marL="285750" lvl="0" indent="-285750" algn="l">
                        <a:lnSpc>
                          <a:spcPct val="100000"/>
                        </a:lnSpc>
                        <a:spcBef>
                          <a:spcPts val="0"/>
                        </a:spcBef>
                        <a:spcAft>
                          <a:spcPts val="0"/>
                        </a:spcAft>
                        <a:buClrTx/>
                        <a:buSzTx/>
                        <a:buFont typeface="Arial" panose="020B0604020202020204" pitchFamily="34" charset="0"/>
                        <a:buChar char="•"/>
                      </a:pPr>
                      <a:r>
                        <a:rPr lang="el-GR" b="0" i="0" u="none" strike="noStrike" baseline="0" noProof="0" err="1">
                          <a:solidFill>
                            <a:srgbClr val="000000"/>
                          </a:solidFill>
                          <a:latin typeface="Century Schoolbook"/>
                        </a:rPr>
                        <a:t>Inaccurate</a:t>
                      </a:r>
                      <a:r>
                        <a:rPr lang="el-GR" b="0" i="0" u="none" strike="noStrike" baseline="0" noProof="0" dirty="0">
                          <a:solidFill>
                            <a:srgbClr val="000000"/>
                          </a:solidFill>
                          <a:latin typeface="Century Schoolbook"/>
                        </a:rPr>
                        <a:t> </a:t>
                      </a:r>
                      <a:r>
                        <a:rPr lang="el-GR" b="0" i="0" u="none" strike="noStrike" baseline="0" noProof="0" err="1">
                          <a:solidFill>
                            <a:srgbClr val="000000"/>
                          </a:solidFill>
                          <a:latin typeface="Century Schoolbook"/>
                        </a:rPr>
                        <a:t>with</a:t>
                      </a:r>
                      <a:r>
                        <a:rPr lang="el-GR" b="0" i="0" u="none" strike="noStrike" baseline="0" noProof="0" dirty="0">
                          <a:solidFill>
                            <a:srgbClr val="000000"/>
                          </a:solidFill>
                          <a:latin typeface="Century Schoolbook"/>
                        </a:rPr>
                        <a:t> </a:t>
                      </a:r>
                      <a:r>
                        <a:rPr lang="el-GR" b="0" i="0" u="none" strike="noStrike" baseline="0" noProof="0">
                          <a:solidFill>
                            <a:srgbClr val="000000"/>
                          </a:solidFill>
                          <a:latin typeface="Century Schoolbook"/>
                        </a:rPr>
                        <a:t>data </a:t>
                      </a:r>
                      <a:r>
                        <a:rPr lang="el-GR" sz="1800" b="0" i="0" u="none" strike="noStrike" baseline="0" noProof="0">
                          <a:solidFill>
                            <a:srgbClr val="000000"/>
                          </a:solidFill>
                          <a:latin typeface="Century Schoolbook"/>
                        </a:rPr>
                        <a:t>grouped with</a:t>
                      </a:r>
                      <a:r>
                        <a:rPr lang="el-GR" b="0" i="0" u="none" strike="noStrike" baseline="0" noProof="0">
                          <a:solidFill>
                            <a:srgbClr val="000000"/>
                          </a:solidFill>
                          <a:latin typeface="Century Schoolbook"/>
                        </a:rPr>
                        <a:t> large </a:t>
                      </a:r>
                      <a:r>
                        <a:rPr lang="el-GR" b="0" i="0" u="none" strike="noStrike" baseline="0" noProof="0" err="1">
                          <a:solidFill>
                            <a:srgbClr val="000000"/>
                          </a:solidFill>
                          <a:latin typeface="Century Schoolbook"/>
                        </a:rPr>
                        <a:t>intervals</a:t>
                      </a:r>
                      <a:r>
                        <a:rPr lang="el-GR" b="0" i="0" u="none" strike="noStrike" baseline="0" noProof="0" dirty="0">
                          <a:solidFill>
                            <a:srgbClr val="000000"/>
                          </a:solidFill>
                          <a:latin typeface="Century Schoolbook"/>
                        </a:rPr>
                        <a:t>.</a:t>
                      </a:r>
                      <a:endParaRPr lang="el-GR" dirty="0"/>
                    </a:p>
                    <a:p>
                      <a:pPr marL="285750" lvl="0" indent="-285750" algn="l">
                        <a:lnSpc>
                          <a:spcPct val="100000"/>
                        </a:lnSpc>
                        <a:spcBef>
                          <a:spcPts val="0"/>
                        </a:spcBef>
                        <a:spcAft>
                          <a:spcPts val="0"/>
                        </a:spcAft>
                        <a:buClrTx/>
                        <a:buSzTx/>
                        <a:buFont typeface="Arial" panose="020B0604020202020204" pitchFamily="34" charset="0"/>
                        <a:buChar char="•"/>
                      </a:pPr>
                      <a:r>
                        <a:rPr lang="el-GR" b="0" i="0" u="none" strike="noStrike" baseline="0" noProof="0" dirty="0" err="1">
                          <a:solidFill>
                            <a:srgbClr val="000000"/>
                          </a:solidFill>
                          <a:latin typeface="Century Schoolbook"/>
                        </a:rPr>
                        <a:t>Does</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not</a:t>
                      </a:r>
                      <a:r>
                        <a:rPr lang="el-GR" b="0" i="0" u="none" strike="noStrike" baseline="0" noProof="0" dirty="0">
                          <a:solidFill>
                            <a:srgbClr val="000000"/>
                          </a:solidFill>
                          <a:latin typeface="Century Schoolbook"/>
                        </a:rPr>
                        <a:t> </a:t>
                      </a:r>
                      <a:r>
                        <a:rPr lang="el-GR" b="0" i="0" u="none" strike="noStrike" baseline="0" noProof="0" dirty="0" err="1">
                          <a:solidFill>
                            <a:srgbClr val="000000"/>
                          </a:solidFill>
                          <a:latin typeface="Century Schoolbook"/>
                        </a:rPr>
                        <a:t>describe</a:t>
                      </a:r>
                      <a:r>
                        <a:rPr lang="el-GR" b="0" i="0" u="none" strike="noStrike" baseline="0" noProof="0">
                          <a:solidFill>
                            <a:srgbClr val="000000"/>
                          </a:solidFill>
                          <a:latin typeface="Century Schoolbook"/>
                        </a:rPr>
                        <a:t> population parameters needed in inductive statistics.</a:t>
                      </a:r>
                      <a:endParaRPr lang="el-GR"/>
                    </a:p>
                  </a:txBody>
                  <a:tcPr/>
                </a:tc>
                <a:extLst>
                  <a:ext uri="{0D108BD9-81ED-4DB2-BD59-A6C34878D82A}">
                    <a16:rowId xmlns:a16="http://schemas.microsoft.com/office/drawing/2014/main" val="10001"/>
                  </a:ext>
                </a:extLst>
              </a:tr>
            </a:tbl>
          </a:graphicData>
        </a:graphic>
      </p:graphicFrame>
      <p:pic>
        <p:nvPicPr>
          <p:cNvPr id="3" name="Εικόνα 2">
            <a:extLst>
              <a:ext uri="{FF2B5EF4-FFF2-40B4-BE49-F238E27FC236}">
                <a16:creationId xmlns:a16="http://schemas.microsoft.com/office/drawing/2014/main" id="{ECA29521-A030-8CC5-CF63-CD38CD019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447335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Advantages</a:t>
            </a:r>
            <a:r>
              <a:rPr lang="el-GR" dirty="0"/>
              <a:t> / </a:t>
            </a:r>
            <a:r>
              <a:rPr lang="el-GR" dirty="0" err="1"/>
              <a:t>Disadvantages</a:t>
            </a:r>
            <a:r>
              <a:rPr lang="el-GR" dirty="0"/>
              <a:t> of Standard </a:t>
            </a:r>
            <a:r>
              <a:rPr lang="el-GR" dirty="0" err="1"/>
              <a:t>Deviation</a:t>
            </a:r>
          </a:p>
        </p:txBody>
      </p:sp>
      <p:graphicFrame>
        <p:nvGraphicFramePr>
          <p:cNvPr id="4" name="Content Placeholder 3"/>
          <p:cNvGraphicFramePr>
            <a:graphicFrameLocks noGrp="1"/>
          </p:cNvGraphicFramePr>
          <p:nvPr>
            <p:ph sz="quarter" idx="1"/>
          </p:nvPr>
        </p:nvGraphicFramePr>
        <p:xfrm>
          <a:off x="1981200" y="1600200"/>
          <a:ext cx="7467600" cy="4349080"/>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153000">
                  <a:extLst>
                    <a:ext uri="{9D8B030D-6E8A-4147-A177-3AD203B41FA5}">
                      <a16:colId xmlns:a16="http://schemas.microsoft.com/office/drawing/2014/main" val="20001"/>
                    </a:ext>
                  </a:extLst>
                </a:gridCol>
              </a:tblGrid>
              <a:tr h="2174540">
                <a:tc>
                  <a:txBody>
                    <a:bodyPr/>
                    <a:lstStyle/>
                    <a:p>
                      <a:r>
                        <a:rPr lang="el-GR" dirty="0" err="1"/>
                        <a:t>Advantages</a:t>
                      </a:r>
                      <a:endParaRPr lang="en-US" dirty="0" err="1"/>
                    </a:p>
                  </a:txBody>
                  <a:tcPr/>
                </a:tc>
                <a:tc>
                  <a:txBody>
                    <a:bodyPr/>
                    <a:lstStyle/>
                    <a:p>
                      <a:pPr marL="285750" lvl="0" indent="-285750" algn="l">
                        <a:lnSpc>
                          <a:spcPct val="100000"/>
                        </a:lnSpc>
                        <a:spcBef>
                          <a:spcPts val="0"/>
                        </a:spcBef>
                        <a:spcAft>
                          <a:spcPts val="0"/>
                        </a:spcAft>
                        <a:buClrTx/>
                        <a:buSzTx/>
                        <a:buFont typeface="Arial" panose="020B0604020202020204" pitchFamily="34" charset="0"/>
                        <a:buChar char="•"/>
                      </a:pPr>
                      <a:r>
                        <a:rPr lang="el-GR" baseline="0" dirty="0"/>
                        <a:t>Can </a:t>
                      </a:r>
                      <a:r>
                        <a:rPr lang="el-GR" baseline="0" dirty="0" err="1"/>
                        <a:t>be</a:t>
                      </a:r>
                      <a:r>
                        <a:rPr lang="el-GR" baseline="0" dirty="0"/>
                        <a:t> </a:t>
                      </a:r>
                      <a:r>
                        <a:rPr lang="el-GR" baseline="0" dirty="0" err="1"/>
                        <a:t>used</a:t>
                      </a:r>
                      <a:r>
                        <a:rPr lang="el-GR" baseline="0" dirty="0"/>
                        <a:t> </a:t>
                      </a:r>
                      <a:r>
                        <a:rPr lang="el-GR" baseline="0" dirty="0" err="1"/>
                        <a:t>to</a:t>
                      </a:r>
                      <a:r>
                        <a:rPr lang="el-GR" baseline="0" dirty="0"/>
                        <a:t> </a:t>
                      </a:r>
                      <a:r>
                        <a:rPr lang="el-GR" baseline="0" dirty="0" err="1"/>
                        <a:t>calculate</a:t>
                      </a:r>
                      <a:r>
                        <a:rPr lang="el-GR" baseline="0" dirty="0"/>
                        <a:t> </a:t>
                      </a:r>
                      <a:r>
                        <a:rPr lang="el-GR" baseline="0" dirty="0" err="1"/>
                        <a:t>population</a:t>
                      </a:r>
                      <a:r>
                        <a:rPr lang="el-GR" baseline="0" dirty="0"/>
                        <a:t> </a:t>
                      </a:r>
                      <a:r>
                        <a:rPr lang="el-GR" baseline="0" dirty="0" err="1"/>
                        <a:t>parameters</a:t>
                      </a:r>
                      <a:r>
                        <a:rPr lang="el-GR" baseline="0" dirty="0"/>
                        <a:t> </a:t>
                      </a:r>
                      <a:r>
                        <a:rPr lang="el-GR" baseline="0" dirty="0" err="1"/>
                        <a:t>needed</a:t>
                      </a:r>
                      <a:r>
                        <a:rPr lang="el-GR" baseline="0" dirty="0"/>
                        <a:t> in </a:t>
                      </a:r>
                      <a:r>
                        <a:rPr lang="el-GR" baseline="0" dirty="0" err="1"/>
                        <a:t>inductive</a:t>
                      </a:r>
                      <a:r>
                        <a:rPr lang="el-GR" baseline="0" dirty="0"/>
                        <a:t> </a:t>
                      </a:r>
                      <a:r>
                        <a:rPr lang="el-GR" baseline="0" dirty="0" err="1"/>
                        <a:t>statistics</a:t>
                      </a:r>
                      <a:r>
                        <a:rPr lang="el-GR" baseline="0" dirty="0"/>
                        <a:t>.</a:t>
                      </a:r>
                      <a:endParaRPr lang="en-US" dirty="0"/>
                    </a:p>
                    <a:p>
                      <a:pPr marL="285750" lvl="0" indent="-285750" algn="l">
                        <a:lnSpc>
                          <a:spcPct val="100000"/>
                        </a:lnSpc>
                        <a:spcBef>
                          <a:spcPts val="0"/>
                        </a:spcBef>
                        <a:spcAft>
                          <a:spcPts val="0"/>
                        </a:spcAft>
                        <a:buClrTx/>
                        <a:buSzTx/>
                        <a:buFont typeface="Arial" panose="020B0604020202020204" pitchFamily="34" charset="0"/>
                        <a:buChar char="•"/>
                      </a:pPr>
                      <a:r>
                        <a:rPr lang="el-GR" b="1" i="0" u="none" strike="noStrike" baseline="0" noProof="0" dirty="0" err="1">
                          <a:solidFill>
                            <a:srgbClr val="FFFFFF"/>
                          </a:solidFill>
                          <a:latin typeface="Century Schoolbook"/>
                        </a:rPr>
                        <a:t>Takes</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into</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account</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all</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observations</a:t>
                      </a:r>
                      <a:r>
                        <a:rPr lang="el-GR" b="1" i="0" u="none" strike="noStrike" baseline="0" noProof="0" dirty="0">
                          <a:solidFill>
                            <a:srgbClr val="FFFFFF"/>
                          </a:solidFill>
                          <a:latin typeface="Century Schoolbook"/>
                        </a:rPr>
                        <a:t>.</a:t>
                      </a:r>
                      <a:endParaRPr lang="el-GR" baseline="0" dirty="0"/>
                    </a:p>
                    <a:p>
                      <a:pPr marL="285750" lvl="0" indent="-285750" algn="l">
                        <a:lnSpc>
                          <a:spcPct val="100000"/>
                        </a:lnSpc>
                        <a:spcBef>
                          <a:spcPts val="0"/>
                        </a:spcBef>
                        <a:spcAft>
                          <a:spcPts val="0"/>
                        </a:spcAft>
                        <a:buClrTx/>
                        <a:buSzTx/>
                        <a:buFont typeface="Arial" panose="020B0604020202020204" pitchFamily="34" charset="0"/>
                        <a:buChar char="•"/>
                      </a:pPr>
                      <a:r>
                        <a:rPr lang="el-GR" b="1" i="0" u="none" strike="noStrike" baseline="0" noProof="0" dirty="0">
                          <a:solidFill>
                            <a:srgbClr val="FFFFFF"/>
                          </a:solidFill>
                          <a:latin typeface="Century Schoolbook"/>
                        </a:rPr>
                        <a:t>The </a:t>
                      </a:r>
                      <a:r>
                        <a:rPr lang="el-GR" b="1" i="0" u="none" strike="noStrike" baseline="0" noProof="0" dirty="0" err="1">
                          <a:solidFill>
                            <a:srgbClr val="FFFFFF"/>
                          </a:solidFill>
                          <a:latin typeface="Century Schoolbook"/>
                        </a:rPr>
                        <a:t>most</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sensitive</a:t>
                      </a:r>
                      <a:r>
                        <a:rPr lang="el-GR" b="1" i="0" u="none" strike="noStrike" baseline="0" noProof="0" dirty="0">
                          <a:solidFill>
                            <a:srgbClr val="FFFFFF"/>
                          </a:solidFill>
                          <a:latin typeface="Century Schoolbook"/>
                        </a:rPr>
                        <a:t> </a:t>
                      </a:r>
                      <a:r>
                        <a:rPr lang="el-GR" b="1" i="0" u="none" strike="noStrike" baseline="0" noProof="0" dirty="0" err="1">
                          <a:solidFill>
                            <a:srgbClr val="FFFFFF"/>
                          </a:solidFill>
                          <a:latin typeface="Century Schoolbook"/>
                        </a:rPr>
                        <a:t>measure</a:t>
                      </a:r>
                      <a:r>
                        <a:rPr lang="el-GR" b="1" i="0" u="none" strike="noStrike" baseline="0" noProof="0" dirty="0">
                          <a:solidFill>
                            <a:srgbClr val="FFFFFF"/>
                          </a:solidFill>
                          <a:latin typeface="Century Schoolbook"/>
                        </a:rPr>
                        <a:t> of </a:t>
                      </a:r>
                      <a:r>
                        <a:rPr lang="el-GR" b="1" i="0" u="none" strike="noStrike" baseline="0" noProof="0" dirty="0" err="1">
                          <a:solidFill>
                            <a:srgbClr val="FFFFFF"/>
                          </a:solidFill>
                          <a:latin typeface="Century Schoolbook"/>
                        </a:rPr>
                        <a:t>dispersion</a:t>
                      </a:r>
                      <a:r>
                        <a:rPr lang="el-GR" b="1" i="0" u="none" strike="noStrike" baseline="0" noProof="0" dirty="0">
                          <a:solidFill>
                            <a:srgbClr val="FFFFFF"/>
                          </a:solidFill>
                          <a:latin typeface="Century Schoolbook"/>
                        </a:rPr>
                        <a:t>.</a:t>
                      </a:r>
                      <a:endParaRPr lang="el-GR" dirty="0"/>
                    </a:p>
                  </a:txBody>
                  <a:tcPr/>
                </a:tc>
                <a:extLst>
                  <a:ext uri="{0D108BD9-81ED-4DB2-BD59-A6C34878D82A}">
                    <a16:rowId xmlns:a16="http://schemas.microsoft.com/office/drawing/2014/main" val="10000"/>
                  </a:ext>
                </a:extLst>
              </a:tr>
              <a:tr h="2174540">
                <a:tc>
                  <a:txBody>
                    <a:bodyPr/>
                    <a:lstStyle/>
                    <a:p>
                      <a:pPr lvl="0">
                        <a:buNone/>
                      </a:pPr>
                      <a:r>
                        <a:rPr lang="el-GR" dirty="0" err="1"/>
                        <a:t>Disadvantages</a:t>
                      </a:r>
                      <a:endParaRPr lang="en-US" dirty="0" err="1"/>
                    </a:p>
                  </a:txBody>
                  <a:tcPr/>
                </a:tc>
                <a:tc>
                  <a:txBody>
                    <a:bodyPr/>
                    <a:lstStyle/>
                    <a:p>
                      <a:pPr marL="285750" marR="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l-GR" baseline="0" dirty="0" err="1"/>
                        <a:t>Relatively</a:t>
                      </a:r>
                      <a:r>
                        <a:rPr lang="el-GR" baseline="0" dirty="0"/>
                        <a:t> </a:t>
                      </a:r>
                      <a:r>
                        <a:rPr lang="el-GR" baseline="0" dirty="0" err="1"/>
                        <a:t>complicated</a:t>
                      </a:r>
                      <a:r>
                        <a:rPr lang="el-GR" baseline="0" dirty="0"/>
                        <a:t> </a:t>
                      </a:r>
                      <a:r>
                        <a:rPr lang="el-GR" baseline="0" dirty="0" err="1"/>
                        <a:t>calculation</a:t>
                      </a:r>
                    </a:p>
                    <a:p>
                      <a:pPr marL="285750" marR="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l-GR" u="sng" baseline="0" dirty="0" err="1"/>
                        <a:t>Extremely</a:t>
                      </a:r>
                      <a:r>
                        <a:rPr lang="el-GR" u="none" baseline="0" dirty="0"/>
                        <a:t> </a:t>
                      </a:r>
                      <a:r>
                        <a:rPr lang="el-GR" u="none" baseline="0" dirty="0" err="1"/>
                        <a:t>sensitive</a:t>
                      </a:r>
                      <a:r>
                        <a:rPr lang="el-GR" u="none" baseline="0" dirty="0"/>
                        <a:t> </a:t>
                      </a:r>
                      <a:r>
                        <a:rPr lang="el-GR" u="none" baseline="0" dirty="0" err="1"/>
                        <a:t>to</a:t>
                      </a:r>
                      <a:r>
                        <a:rPr lang="el-GR" u="none" baseline="0" dirty="0"/>
                        <a:t> </a:t>
                      </a:r>
                      <a:r>
                        <a:rPr lang="el-GR" u="none" baseline="0" dirty="0" err="1"/>
                        <a:t>outliers</a:t>
                      </a:r>
                      <a:endParaRPr lang="el-GR" baseline="0" dirty="0" err="1"/>
                    </a:p>
                  </a:txBody>
                  <a:tcPr/>
                </a:tc>
                <a:extLst>
                  <a:ext uri="{0D108BD9-81ED-4DB2-BD59-A6C34878D82A}">
                    <a16:rowId xmlns:a16="http://schemas.microsoft.com/office/drawing/2014/main" val="10001"/>
                  </a:ext>
                </a:extLst>
              </a:tr>
            </a:tbl>
          </a:graphicData>
        </a:graphic>
      </p:graphicFrame>
      <p:pic>
        <p:nvPicPr>
          <p:cNvPr id="3" name="Εικόνα 2">
            <a:extLst>
              <a:ext uri="{FF2B5EF4-FFF2-40B4-BE49-F238E27FC236}">
                <a16:creationId xmlns:a16="http://schemas.microsoft.com/office/drawing/2014/main" id="{22DB369E-604F-D3FA-592B-92AC58DAB5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66167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Choosing</a:t>
            </a:r>
            <a:r>
              <a:rPr lang="el-GR" dirty="0"/>
              <a:t> </a:t>
            </a:r>
            <a:r>
              <a:rPr lang="el-GR" dirty="0" err="1"/>
              <a:t>Dispersion</a:t>
            </a:r>
            <a:r>
              <a:rPr lang="el-GR" dirty="0"/>
              <a:t> </a:t>
            </a:r>
            <a:r>
              <a:rPr lang="el-GR" dirty="0" err="1"/>
              <a:t>Measures</a:t>
            </a:r>
          </a:p>
        </p:txBody>
      </p:sp>
      <p:sp>
        <p:nvSpPr>
          <p:cNvPr id="3" name="Content Placeholder 2"/>
          <p:cNvSpPr>
            <a:spLocks noGrp="1"/>
          </p:cNvSpPr>
          <p:nvPr>
            <p:ph sz="quarter" idx="1"/>
          </p:nvPr>
        </p:nvSpPr>
        <p:spPr/>
        <p:txBody>
          <a:bodyPr vert="horz" lIns="91440" tIns="45720" rIns="91440" bIns="45720" rtlCol="0" anchor="t">
            <a:normAutofit/>
          </a:bodyPr>
          <a:lstStyle/>
          <a:p>
            <a:r>
              <a:rPr lang="el-GR" dirty="0" err="1"/>
              <a:t>Outliers</a:t>
            </a:r>
            <a:r>
              <a:rPr lang="el-GR" dirty="0"/>
              <a:t>?</a:t>
            </a:r>
          </a:p>
          <a:p>
            <a:pPr lvl="1"/>
            <a:r>
              <a:rPr lang="el-GR" dirty="0" err="1"/>
              <a:t>Avoid</a:t>
            </a:r>
            <a:r>
              <a:rPr lang="el-GR" dirty="0"/>
              <a:t> </a:t>
            </a:r>
            <a:r>
              <a:rPr lang="el-GR" dirty="0" err="1"/>
              <a:t>standard</a:t>
            </a:r>
            <a:r>
              <a:rPr lang="el-GR" dirty="0"/>
              <a:t> </a:t>
            </a:r>
            <a:r>
              <a:rPr lang="el-GR" dirty="0" err="1"/>
              <a:t>deviation</a:t>
            </a:r>
          </a:p>
          <a:p>
            <a:endParaRPr lang="el-GR" dirty="0"/>
          </a:p>
          <a:p>
            <a:r>
              <a:rPr lang="el-GR" dirty="0" err="1"/>
              <a:t>Ordinal</a:t>
            </a:r>
            <a:r>
              <a:rPr lang="el-GR" dirty="0"/>
              <a:t> </a:t>
            </a:r>
            <a:r>
              <a:rPr lang="el-GR" dirty="0" err="1"/>
              <a:t>scale</a:t>
            </a:r>
          </a:p>
          <a:p>
            <a:pPr lvl="1"/>
            <a:r>
              <a:rPr lang="el-GR" dirty="0" err="1"/>
              <a:t>Interquartile</a:t>
            </a:r>
            <a:r>
              <a:rPr lang="el-GR" dirty="0"/>
              <a:t> </a:t>
            </a:r>
            <a:r>
              <a:rPr lang="el-GR" dirty="0" err="1"/>
              <a:t>range</a:t>
            </a:r>
            <a:r>
              <a:rPr lang="el-GR" dirty="0"/>
              <a:t> (and </a:t>
            </a:r>
            <a:r>
              <a:rPr lang="el-GR" dirty="0" err="1"/>
              <a:t>median</a:t>
            </a:r>
            <a:r>
              <a:rPr lang="el-GR" dirty="0"/>
              <a:t>)</a:t>
            </a:r>
          </a:p>
          <a:p>
            <a:pPr lvl="1"/>
            <a:r>
              <a:rPr lang="el-GR" dirty="0" err="1"/>
              <a:t>Mode</a:t>
            </a:r>
            <a:r>
              <a:rPr lang="el-GR" dirty="0"/>
              <a:t> / </a:t>
            </a:r>
            <a:r>
              <a:rPr lang="el-GR" dirty="0" err="1"/>
              <a:t>range</a:t>
            </a:r>
            <a:r>
              <a:rPr lang="el-GR" dirty="0"/>
              <a:t>, </a:t>
            </a:r>
            <a:r>
              <a:rPr lang="el-GR" dirty="0" err="1"/>
              <a:t>complimentarily</a:t>
            </a:r>
            <a:r>
              <a:rPr lang="el-GR" dirty="0"/>
              <a:t> </a:t>
            </a:r>
          </a:p>
          <a:p>
            <a:endParaRPr lang="el-GR" dirty="0"/>
          </a:p>
          <a:p>
            <a:r>
              <a:rPr lang="el-GR" dirty="0" err="1"/>
              <a:t>Interval</a:t>
            </a:r>
            <a:r>
              <a:rPr lang="el-GR" dirty="0"/>
              <a:t> / </a:t>
            </a:r>
            <a:r>
              <a:rPr lang="el-GR" dirty="0" err="1"/>
              <a:t>ratio</a:t>
            </a:r>
            <a:r>
              <a:rPr lang="el-GR" dirty="0"/>
              <a:t> </a:t>
            </a:r>
            <a:r>
              <a:rPr lang="el-GR" dirty="0" err="1"/>
              <a:t>scale</a:t>
            </a:r>
          </a:p>
          <a:p>
            <a:pPr lvl="1"/>
            <a:r>
              <a:rPr lang="el-GR" dirty="0"/>
              <a:t>Standard </a:t>
            </a:r>
            <a:r>
              <a:rPr lang="el-GR" dirty="0" err="1"/>
              <a:t>deviation</a:t>
            </a:r>
            <a:r>
              <a:rPr lang="el-GR" dirty="0"/>
              <a:t> (and </a:t>
            </a:r>
            <a:r>
              <a:rPr lang="el-GR" dirty="0" err="1"/>
              <a:t>mean</a:t>
            </a:r>
            <a:r>
              <a:rPr lang="el-GR" dirty="0"/>
              <a:t>)</a:t>
            </a:r>
          </a:p>
        </p:txBody>
      </p:sp>
      <p:pic>
        <p:nvPicPr>
          <p:cNvPr id="4" name="Εικόνα 3">
            <a:extLst>
              <a:ext uri="{FF2B5EF4-FFF2-40B4-BE49-F238E27FC236}">
                <a16:creationId xmlns:a16="http://schemas.microsoft.com/office/drawing/2014/main" id="{64723133-DCB1-73CF-061F-0E549E3BA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087340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Standard Deviation and the Shape of the Distribution</a:t>
            </a:r>
            <a:endParaRPr lang="en-US" dirty="0"/>
          </a:p>
        </p:txBody>
      </p:sp>
      <p:sp>
        <p:nvSpPr>
          <p:cNvPr id="3" name="Content Placeholder 2"/>
          <p:cNvSpPr>
            <a:spLocks noGrp="1"/>
          </p:cNvSpPr>
          <p:nvPr>
            <p:ph sz="quarter" idx="1"/>
          </p:nvPr>
        </p:nvSpPr>
        <p:spPr>
          <a:xfrm>
            <a:off x="1981200" y="1600200"/>
            <a:ext cx="7467600" cy="2188840"/>
          </a:xfrm>
        </p:spPr>
        <p:txBody>
          <a:bodyPr vert="horz" lIns="91440" tIns="45720" rIns="91440" bIns="45720" rtlCol="0" anchor="t">
            <a:normAutofit lnSpcReduction="10000"/>
          </a:bodyPr>
          <a:lstStyle/>
          <a:p>
            <a:pPr>
              <a:lnSpc>
                <a:spcPct val="90000"/>
              </a:lnSpc>
            </a:pPr>
            <a:r>
              <a:rPr lang="el-GR" dirty="0" err="1"/>
              <a:t>Sample</a:t>
            </a:r>
            <a:r>
              <a:rPr lang="el-GR" dirty="0"/>
              <a:t> </a:t>
            </a:r>
            <a:r>
              <a:rPr lang="el-GR" dirty="0" err="1"/>
              <a:t>Variance</a:t>
            </a:r>
            <a:r>
              <a:rPr lang="el-GR" dirty="0"/>
              <a:t> and Standard </a:t>
            </a:r>
            <a:r>
              <a:rPr lang="el-GR" dirty="0" err="1"/>
              <a:t>Deviation</a:t>
            </a:r>
            <a:r>
              <a:rPr lang="el-GR" dirty="0"/>
              <a:t> </a:t>
            </a:r>
            <a:r>
              <a:rPr lang="el-GR" dirty="0" err="1"/>
              <a:t>indicate</a:t>
            </a:r>
            <a:r>
              <a:rPr lang="el-GR" dirty="0"/>
              <a:t>:</a:t>
            </a:r>
            <a:endParaRPr lang="en-US" dirty="0"/>
          </a:p>
          <a:p>
            <a:pPr lvl="1">
              <a:lnSpc>
                <a:spcPct val="90000"/>
              </a:lnSpc>
            </a:pPr>
            <a:r>
              <a:rPr lang="el-GR" dirty="0"/>
              <a:t>The </a:t>
            </a:r>
            <a:r>
              <a:rPr lang="el-GR" err="1"/>
              <a:t>accuracy</a:t>
            </a:r>
            <a:r>
              <a:rPr lang="el-GR" dirty="0"/>
              <a:t> of the </a:t>
            </a:r>
            <a:r>
              <a:rPr lang="el-GR" err="1"/>
              <a:t>mean</a:t>
            </a:r>
            <a:r>
              <a:rPr lang="el-GR" dirty="0"/>
              <a:t> </a:t>
            </a:r>
            <a:r>
              <a:rPr lang="el-GR" err="1"/>
              <a:t>as</a:t>
            </a:r>
            <a:r>
              <a:rPr lang="el-GR" dirty="0"/>
              <a:t> a </a:t>
            </a:r>
            <a:r>
              <a:rPr lang="el-GR" err="1"/>
              <a:t>model</a:t>
            </a:r>
            <a:r>
              <a:rPr lang="el-GR" dirty="0"/>
              <a:t> </a:t>
            </a:r>
            <a:r>
              <a:rPr lang="el-GR" err="1"/>
              <a:t>representing</a:t>
            </a:r>
            <a:r>
              <a:rPr lang="el-GR" dirty="0"/>
              <a:t> </a:t>
            </a:r>
            <a:r>
              <a:rPr lang="el-GR" err="1"/>
              <a:t>our</a:t>
            </a:r>
            <a:r>
              <a:rPr lang="el-GR" dirty="0"/>
              <a:t> </a:t>
            </a:r>
            <a:r>
              <a:rPr lang="el-GR" err="1"/>
              <a:t>data</a:t>
            </a:r>
            <a:r>
              <a:rPr lang="el-GR" dirty="0"/>
              <a:t>.</a:t>
            </a:r>
            <a:endParaRPr lang="en-GB" dirty="0"/>
          </a:p>
          <a:p>
            <a:pPr lvl="2"/>
            <a:r>
              <a:rPr lang="el-GR" dirty="0"/>
              <a:t>9 7 6 6 7  ||  4 3 9 9 10  </a:t>
            </a:r>
            <a:r>
              <a:rPr lang="el-GR" dirty="0">
                <a:sym typeface="Wingdings" panose="05000000000000000000" pitchFamily="2" charset="2"/>
              </a:rPr>
              <a:t> </a:t>
            </a:r>
            <a:r>
              <a:rPr lang="en-GB" dirty="0"/>
              <a:t>x =</a:t>
            </a:r>
            <a:r>
              <a:rPr lang="el-GR" dirty="0"/>
              <a:t> 7</a:t>
            </a:r>
          </a:p>
          <a:p>
            <a:pPr lvl="1"/>
            <a:r>
              <a:rPr lang="el-GR" dirty="0"/>
              <a:t>the </a:t>
            </a:r>
            <a:r>
              <a:rPr lang="el-GR" dirty="0" err="1"/>
              <a:t>shape</a:t>
            </a:r>
            <a:r>
              <a:rPr lang="el-GR" dirty="0"/>
              <a:t> of the </a:t>
            </a:r>
            <a:r>
              <a:rPr lang="el-GR" dirty="0" err="1"/>
              <a:t>distribution</a:t>
            </a:r>
            <a:endParaRPr lang="en-GB" dirty="0" err="1"/>
          </a:p>
        </p:txBody>
      </p:sp>
      <p:pic>
        <p:nvPicPr>
          <p:cNvPr id="2052" name="Picture 4"/>
          <p:cNvPicPr>
            <a:picLocks noChangeAspect="1" noChangeArrowheads="1"/>
          </p:cNvPicPr>
          <p:nvPr/>
        </p:nvPicPr>
        <p:blipFill>
          <a:blip r:embed="rId2" cstate="print"/>
          <a:srcRect/>
          <a:stretch>
            <a:fillRect/>
          </a:stretch>
        </p:blipFill>
        <p:spPr bwMode="auto">
          <a:xfrm>
            <a:off x="3431705" y="3789040"/>
            <a:ext cx="4768743" cy="2638028"/>
          </a:xfrm>
          <a:prstGeom prst="rect">
            <a:avLst/>
          </a:prstGeom>
          <a:noFill/>
          <a:ln w="9525">
            <a:noFill/>
            <a:miter lim="800000"/>
            <a:headEnd/>
            <a:tailEnd/>
          </a:ln>
        </p:spPr>
      </p:pic>
      <p:cxnSp>
        <p:nvCxnSpPr>
          <p:cNvPr id="5" name="Straight Connector 4"/>
          <p:cNvCxnSpPr/>
          <p:nvPr/>
        </p:nvCxnSpPr>
        <p:spPr>
          <a:xfrm flipH="1">
            <a:off x="5816075" y="3041776"/>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F4E333C1-1256-15A7-376A-83E87F386A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77714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a:t>Measures of Central Tendency &amp; </a:t>
            </a:r>
            <a:r>
              <a:rPr lang="en-GB"/>
              <a:t>Types of Distributions</a:t>
            </a:r>
          </a:p>
        </p:txBody>
      </p:sp>
      <p:sp>
        <p:nvSpPr>
          <p:cNvPr id="3" name="Content Placeholder 2"/>
          <p:cNvSpPr>
            <a:spLocks noGrp="1"/>
          </p:cNvSpPr>
          <p:nvPr>
            <p:ph sz="quarter" idx="1"/>
          </p:nvPr>
        </p:nvSpPr>
        <p:spPr>
          <a:xfrm>
            <a:off x="5159896" y="1484784"/>
            <a:ext cx="5040560" cy="3168352"/>
          </a:xfrm>
          <a:ln>
            <a:solidFill>
              <a:schemeClr val="tx1"/>
            </a:solidFill>
          </a:ln>
        </p:spPr>
        <p:txBody>
          <a:bodyPr vert="horz" lIns="91440" tIns="45720" rIns="91440" bIns="45720" rtlCol="0" anchor="t">
            <a:normAutofit fontScale="92500"/>
          </a:bodyPr>
          <a:lstStyle/>
          <a:p>
            <a:r>
              <a:rPr lang="en-GB"/>
              <a:t>Normal Distribution (</a:t>
            </a:r>
            <a:r>
              <a:rPr lang="el-GR" dirty="0"/>
              <a:t>α</a:t>
            </a:r>
            <a:r>
              <a:rPr lang="en-GB" dirty="0"/>
              <a:t>)</a:t>
            </a:r>
          </a:p>
          <a:p>
            <a:pPr lvl="1">
              <a:lnSpc>
                <a:spcPct val="90000"/>
              </a:lnSpc>
            </a:pPr>
            <a:r>
              <a:rPr lang="el-GR" err="1">
                <a:solidFill>
                  <a:srgbClr val="000000"/>
                </a:solidFill>
                <a:ea typeface="+mn-lt"/>
                <a:cs typeface="+mn-lt"/>
              </a:rPr>
              <a:t>As</a:t>
            </a:r>
            <a:r>
              <a:rPr lang="el-GR">
                <a:solidFill>
                  <a:srgbClr val="000000"/>
                </a:solidFill>
                <a:ea typeface="+mn-lt"/>
                <a:cs typeface="+mn-lt"/>
              </a:rPr>
              <a:t> the </a:t>
            </a:r>
            <a:r>
              <a:rPr lang="el-GR" err="1">
                <a:solidFill>
                  <a:srgbClr val="000000"/>
                </a:solidFill>
                <a:ea typeface="+mn-lt"/>
                <a:cs typeface="+mn-lt"/>
              </a:rPr>
              <a:t>sample</a:t>
            </a:r>
            <a:r>
              <a:rPr lang="el-GR">
                <a:solidFill>
                  <a:srgbClr val="000000"/>
                </a:solidFill>
                <a:ea typeface="+mn-lt"/>
                <a:cs typeface="+mn-lt"/>
              </a:rPr>
              <a:t> size increases, it tends toward a normal distribution.</a:t>
            </a:r>
            <a:endParaRPr lang="el-GR"/>
          </a:p>
          <a:p>
            <a:pPr lvl="1">
              <a:lnSpc>
                <a:spcPct val="90000"/>
              </a:lnSpc>
            </a:pPr>
            <a:r>
              <a:rPr lang="el-GR" dirty="0" err="1">
                <a:solidFill>
                  <a:srgbClr val="000000"/>
                </a:solidFill>
                <a:ea typeface="+mn-lt"/>
                <a:cs typeface="+mn-lt"/>
              </a:rPr>
              <a:t>Mode</a:t>
            </a:r>
            <a:r>
              <a:rPr lang="el-GR" dirty="0">
                <a:solidFill>
                  <a:srgbClr val="000000"/>
                </a:solidFill>
                <a:ea typeface="+mn-lt"/>
                <a:cs typeface="+mn-lt"/>
              </a:rPr>
              <a:t>, </a:t>
            </a:r>
            <a:r>
              <a:rPr lang="el-GR" dirty="0" err="1">
                <a:solidFill>
                  <a:srgbClr val="000000"/>
                </a:solidFill>
                <a:ea typeface="+mn-lt"/>
                <a:cs typeface="+mn-lt"/>
              </a:rPr>
              <a:t>median</a:t>
            </a:r>
            <a:r>
              <a:rPr lang="el-GR" dirty="0">
                <a:solidFill>
                  <a:srgbClr val="000000"/>
                </a:solidFill>
                <a:ea typeface="+mn-lt"/>
                <a:cs typeface="+mn-lt"/>
              </a:rPr>
              <a:t>, and </a:t>
            </a:r>
            <a:r>
              <a:rPr lang="el-GR" dirty="0" err="1">
                <a:solidFill>
                  <a:srgbClr val="000000"/>
                </a:solidFill>
                <a:ea typeface="+mn-lt"/>
                <a:cs typeface="+mn-lt"/>
              </a:rPr>
              <a:t>mean</a:t>
            </a:r>
            <a:r>
              <a:rPr lang="el-GR" dirty="0">
                <a:solidFill>
                  <a:srgbClr val="000000"/>
                </a:solidFill>
                <a:ea typeface="+mn-lt"/>
                <a:cs typeface="+mn-lt"/>
              </a:rPr>
              <a:t> </a:t>
            </a:r>
            <a:r>
              <a:rPr lang="el-GR" dirty="0" err="1">
                <a:solidFill>
                  <a:srgbClr val="000000"/>
                </a:solidFill>
                <a:ea typeface="+mn-lt"/>
                <a:cs typeface="+mn-lt"/>
              </a:rPr>
              <a:t>coincide</a:t>
            </a:r>
            <a:r>
              <a:rPr lang="el-GR" dirty="0">
                <a:solidFill>
                  <a:srgbClr val="000000"/>
                </a:solidFill>
                <a:ea typeface="+mn-lt"/>
                <a:cs typeface="+mn-lt"/>
              </a:rPr>
              <a:t>. </a:t>
            </a:r>
            <a:endParaRPr lang="el-GR" dirty="0"/>
          </a:p>
          <a:p>
            <a:r>
              <a:rPr lang="en-GB" dirty="0"/>
              <a:t>Positive Skewness (</a:t>
            </a:r>
            <a:r>
              <a:rPr lang="el-GR" dirty="0"/>
              <a:t>β)</a:t>
            </a:r>
          </a:p>
          <a:p>
            <a:pPr lvl="1"/>
            <a:r>
              <a:rPr lang="el-GR" dirty="0">
                <a:hlinkClick r:id="rId2"/>
              </a:rPr>
              <a:t>Mode → Median → Mean</a:t>
            </a:r>
            <a:r>
              <a:rPr lang="el-GR" dirty="0"/>
              <a:t>. </a:t>
            </a:r>
          </a:p>
          <a:p>
            <a:pPr marL="274320" lvl="1">
              <a:spcBef>
                <a:spcPts val="600"/>
              </a:spcBef>
              <a:buSzPct val="70000"/>
              <a:buFont typeface="Wingdings"/>
              <a:buChar char=""/>
            </a:pPr>
            <a:r>
              <a:rPr lang="el-GR" err="1"/>
              <a:t>Negative</a:t>
            </a:r>
            <a:r>
              <a:rPr lang="el-GR"/>
              <a:t> </a:t>
            </a:r>
            <a:r>
              <a:rPr lang="el-GR" err="1"/>
              <a:t>Skewness</a:t>
            </a:r>
            <a:r>
              <a:rPr lang="el-GR"/>
              <a:t> (γ):</a:t>
            </a:r>
          </a:p>
          <a:p>
            <a:pPr lvl="1">
              <a:lnSpc>
                <a:spcPct val="90000"/>
              </a:lnSpc>
            </a:pPr>
            <a:r>
              <a:rPr lang="el-GR" dirty="0">
                <a:hlinkClick r:id="rId2"/>
              </a:rPr>
              <a:t>Mean</a:t>
            </a:r>
            <a:r>
              <a:rPr lang="el-GR" dirty="0">
                <a:sym typeface="Wingdings" panose="05000000000000000000" pitchFamily="2" charset="2"/>
                <a:hlinkClick r:id="rId2"/>
              </a:rPr>
              <a:t> </a:t>
            </a:r>
            <a:r>
              <a:rPr lang="el-GR" dirty="0">
                <a:hlinkClick r:id="rId2"/>
              </a:rPr>
              <a:t>→ Median → Mode.</a:t>
            </a:r>
            <a:endParaRPr lang="el-GR"/>
          </a:p>
          <a:p>
            <a:pPr marL="274320" lvl="1">
              <a:spcBef>
                <a:spcPts val="600"/>
              </a:spcBef>
              <a:buSzPct val="70000"/>
              <a:buFont typeface="Wingdings"/>
              <a:buChar char=""/>
            </a:pPr>
            <a:endParaRPr lang="el-GR" dirty="0"/>
          </a:p>
          <a:p>
            <a:endParaRPr lang="el-GR" dirty="0"/>
          </a:p>
        </p:txBody>
      </p:sp>
      <p:grpSp>
        <p:nvGrpSpPr>
          <p:cNvPr id="16" name="Group 15"/>
          <p:cNvGrpSpPr/>
          <p:nvPr/>
        </p:nvGrpSpPr>
        <p:grpSpPr>
          <a:xfrm>
            <a:off x="7248128" y="4860776"/>
            <a:ext cx="1647800" cy="1592560"/>
            <a:chOff x="5220072" y="1916832"/>
            <a:chExt cx="1647800" cy="1592560"/>
          </a:xfrm>
        </p:grpSpPr>
        <p:cxnSp>
          <p:nvCxnSpPr>
            <p:cNvPr id="5" name="Straight Connector 4"/>
            <p:cNvCxnSpPr/>
            <p:nvPr/>
          </p:nvCxnSpPr>
          <p:spPr>
            <a:xfrm>
              <a:off x="5220072" y="1916832"/>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220072" y="3501008"/>
              <a:ext cx="1647800" cy="83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871864" y="4860776"/>
            <a:ext cx="1647800" cy="1592560"/>
            <a:chOff x="5220072" y="1916832"/>
            <a:chExt cx="1647800" cy="1592560"/>
          </a:xfrm>
        </p:grpSpPr>
        <p:cxnSp>
          <p:nvCxnSpPr>
            <p:cNvPr id="18" name="Straight Connector 17"/>
            <p:cNvCxnSpPr/>
            <p:nvPr/>
          </p:nvCxnSpPr>
          <p:spPr>
            <a:xfrm>
              <a:off x="5220072" y="1916832"/>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20072" y="3501008"/>
              <a:ext cx="1647800" cy="83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279576" y="4860776"/>
            <a:ext cx="1647800" cy="1592560"/>
            <a:chOff x="5220072" y="1916832"/>
            <a:chExt cx="1647800" cy="1592560"/>
          </a:xfrm>
        </p:grpSpPr>
        <p:cxnSp>
          <p:nvCxnSpPr>
            <p:cNvPr id="21" name="Straight Connector 20"/>
            <p:cNvCxnSpPr/>
            <p:nvPr/>
          </p:nvCxnSpPr>
          <p:spPr>
            <a:xfrm>
              <a:off x="5220072" y="1916832"/>
              <a:ext cx="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220072" y="3501008"/>
              <a:ext cx="1647800" cy="83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2451280" y="4941168"/>
            <a:ext cx="1249251" cy="1393064"/>
          </a:xfrm>
          <a:custGeom>
            <a:avLst/>
            <a:gdLst>
              <a:gd name="connsiteX0" fmla="*/ 0 w 1249251"/>
              <a:gd name="connsiteY0" fmla="*/ 1380185 h 1393064"/>
              <a:gd name="connsiteX1" fmla="*/ 669701 w 1249251"/>
              <a:gd name="connsiteY1" fmla="*/ 2146 h 1393064"/>
              <a:gd name="connsiteX2" fmla="*/ 1249251 w 1249251"/>
              <a:gd name="connsiteY2" fmla="*/ 1393064 h 1393064"/>
              <a:gd name="connsiteX3" fmla="*/ 1249251 w 1249251"/>
              <a:gd name="connsiteY3" fmla="*/ 1393064 h 1393064"/>
            </a:gdLst>
            <a:ahLst/>
            <a:cxnLst>
              <a:cxn ang="0">
                <a:pos x="connsiteX0" y="connsiteY0"/>
              </a:cxn>
              <a:cxn ang="0">
                <a:pos x="connsiteX1" y="connsiteY1"/>
              </a:cxn>
              <a:cxn ang="0">
                <a:pos x="connsiteX2" y="connsiteY2"/>
              </a:cxn>
              <a:cxn ang="0">
                <a:pos x="connsiteX3" y="connsiteY3"/>
              </a:cxn>
            </a:cxnLst>
            <a:rect l="l" t="t" r="r" b="b"/>
            <a:pathLst>
              <a:path w="1249251" h="1393064">
                <a:moveTo>
                  <a:pt x="0" y="1380185"/>
                </a:moveTo>
                <a:cubicBezTo>
                  <a:pt x="230746" y="690092"/>
                  <a:pt x="461493" y="0"/>
                  <a:pt x="669701" y="2146"/>
                </a:cubicBezTo>
                <a:cubicBezTo>
                  <a:pt x="877909" y="4292"/>
                  <a:pt x="1249251" y="1393064"/>
                  <a:pt x="1249251" y="1393064"/>
                </a:cubicBezTo>
                <a:lnTo>
                  <a:pt x="1249251" y="13930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7" name="Freeform 26"/>
          <p:cNvSpPr/>
          <p:nvPr/>
        </p:nvSpPr>
        <p:spPr>
          <a:xfrm>
            <a:off x="5015880" y="4870208"/>
            <a:ext cx="1777284" cy="1511121"/>
          </a:xfrm>
          <a:custGeom>
            <a:avLst/>
            <a:gdLst>
              <a:gd name="connsiteX0" fmla="*/ 0 w 1777284"/>
              <a:gd name="connsiteY0" fmla="*/ 1485363 h 1511121"/>
              <a:gd name="connsiteX1" fmla="*/ 399245 w 1777284"/>
              <a:gd name="connsiteY1" fmla="*/ 4293 h 1511121"/>
              <a:gd name="connsiteX2" fmla="*/ 1777284 w 1777284"/>
              <a:gd name="connsiteY2" fmla="*/ 1511121 h 1511121"/>
              <a:gd name="connsiteX3" fmla="*/ 1777284 w 1777284"/>
              <a:gd name="connsiteY3" fmla="*/ 1511121 h 1511121"/>
            </a:gdLst>
            <a:ahLst/>
            <a:cxnLst>
              <a:cxn ang="0">
                <a:pos x="connsiteX0" y="connsiteY0"/>
              </a:cxn>
              <a:cxn ang="0">
                <a:pos x="connsiteX1" y="connsiteY1"/>
              </a:cxn>
              <a:cxn ang="0">
                <a:pos x="connsiteX2" y="connsiteY2"/>
              </a:cxn>
              <a:cxn ang="0">
                <a:pos x="connsiteX3" y="connsiteY3"/>
              </a:cxn>
            </a:cxnLst>
            <a:rect l="l" t="t" r="r" b="b"/>
            <a:pathLst>
              <a:path w="1777284" h="1511121">
                <a:moveTo>
                  <a:pt x="0" y="1485363"/>
                </a:moveTo>
                <a:cubicBezTo>
                  <a:pt x="51515" y="742681"/>
                  <a:pt x="103031" y="0"/>
                  <a:pt x="399245" y="4293"/>
                </a:cubicBezTo>
                <a:cubicBezTo>
                  <a:pt x="695459" y="8586"/>
                  <a:pt x="1777284" y="1511121"/>
                  <a:pt x="1777284" y="1511121"/>
                </a:cubicBezTo>
                <a:lnTo>
                  <a:pt x="1777284" y="151112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0" name="Freeform 29"/>
          <p:cNvSpPr/>
          <p:nvPr/>
        </p:nvSpPr>
        <p:spPr>
          <a:xfrm>
            <a:off x="7320136" y="4786496"/>
            <a:ext cx="1622738" cy="1594833"/>
          </a:xfrm>
          <a:custGeom>
            <a:avLst/>
            <a:gdLst>
              <a:gd name="connsiteX0" fmla="*/ 1622738 w 1622738"/>
              <a:gd name="connsiteY0" fmla="*/ 1530439 h 1594833"/>
              <a:gd name="connsiteX1" fmla="*/ 1326524 w 1622738"/>
              <a:gd name="connsiteY1" fmla="*/ 10732 h 1594833"/>
              <a:gd name="connsiteX2" fmla="*/ 0 w 1622738"/>
              <a:gd name="connsiteY2" fmla="*/ 1594833 h 1594833"/>
              <a:gd name="connsiteX3" fmla="*/ 0 w 1622738"/>
              <a:gd name="connsiteY3" fmla="*/ 1594833 h 1594833"/>
            </a:gdLst>
            <a:ahLst/>
            <a:cxnLst>
              <a:cxn ang="0">
                <a:pos x="connsiteX0" y="connsiteY0"/>
              </a:cxn>
              <a:cxn ang="0">
                <a:pos x="connsiteX1" y="connsiteY1"/>
              </a:cxn>
              <a:cxn ang="0">
                <a:pos x="connsiteX2" y="connsiteY2"/>
              </a:cxn>
              <a:cxn ang="0">
                <a:pos x="connsiteX3" y="connsiteY3"/>
              </a:cxn>
            </a:cxnLst>
            <a:rect l="l" t="t" r="r" b="b"/>
            <a:pathLst>
              <a:path w="1622738" h="1594833">
                <a:moveTo>
                  <a:pt x="1622738" y="1530439"/>
                </a:moveTo>
                <a:cubicBezTo>
                  <a:pt x="1609859" y="765219"/>
                  <a:pt x="1596980" y="0"/>
                  <a:pt x="1326524" y="10732"/>
                </a:cubicBezTo>
                <a:cubicBezTo>
                  <a:pt x="1056068" y="21464"/>
                  <a:pt x="0" y="1594833"/>
                  <a:pt x="0" y="1594833"/>
                </a:cubicBezTo>
                <a:lnTo>
                  <a:pt x="0" y="159483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pic>
        <p:nvPicPr>
          <p:cNvPr id="25" name="Picture 4"/>
          <p:cNvPicPr>
            <a:picLocks noChangeAspect="1" noChangeArrowheads="1"/>
          </p:cNvPicPr>
          <p:nvPr/>
        </p:nvPicPr>
        <p:blipFill>
          <a:blip r:embed="rId3" cstate="print"/>
          <a:srcRect/>
          <a:stretch>
            <a:fillRect/>
          </a:stretch>
        </p:blipFill>
        <p:spPr bwMode="auto">
          <a:xfrm>
            <a:off x="1815383" y="1484784"/>
            <a:ext cx="3254208" cy="1800200"/>
          </a:xfrm>
          <a:prstGeom prst="rect">
            <a:avLst/>
          </a:prstGeom>
          <a:noFill/>
          <a:ln w="9525">
            <a:noFill/>
            <a:miter lim="800000"/>
            <a:headEnd/>
            <a:tailEnd/>
          </a:ln>
        </p:spPr>
      </p:pic>
      <p:sp>
        <p:nvSpPr>
          <p:cNvPr id="31" name="TextBox 30"/>
          <p:cNvSpPr txBox="1"/>
          <p:nvPr/>
        </p:nvSpPr>
        <p:spPr>
          <a:xfrm>
            <a:off x="2919451" y="6453336"/>
            <a:ext cx="316112" cy="369332"/>
          </a:xfrm>
          <a:prstGeom prst="rect">
            <a:avLst/>
          </a:prstGeom>
          <a:noFill/>
        </p:spPr>
        <p:txBody>
          <a:bodyPr wrap="none" rtlCol="0">
            <a:spAutoFit/>
          </a:bodyPr>
          <a:lstStyle/>
          <a:p>
            <a:r>
              <a:rPr lang="el-GR" dirty="0"/>
              <a:t>α</a:t>
            </a:r>
            <a:endParaRPr lang="en-US" dirty="0"/>
          </a:p>
        </p:txBody>
      </p:sp>
      <p:sp>
        <p:nvSpPr>
          <p:cNvPr id="32" name="TextBox 31"/>
          <p:cNvSpPr txBox="1"/>
          <p:nvPr/>
        </p:nvSpPr>
        <p:spPr>
          <a:xfrm>
            <a:off x="5748069" y="6488668"/>
            <a:ext cx="312906" cy="369332"/>
          </a:xfrm>
          <a:prstGeom prst="rect">
            <a:avLst/>
          </a:prstGeom>
          <a:noFill/>
        </p:spPr>
        <p:txBody>
          <a:bodyPr wrap="none" rtlCol="0">
            <a:spAutoFit/>
          </a:bodyPr>
          <a:lstStyle/>
          <a:p>
            <a:r>
              <a:rPr lang="el-GR" dirty="0"/>
              <a:t>β</a:t>
            </a:r>
            <a:endParaRPr lang="en-US" dirty="0"/>
          </a:p>
        </p:txBody>
      </p:sp>
      <p:sp>
        <p:nvSpPr>
          <p:cNvPr id="33" name="TextBox 32"/>
          <p:cNvSpPr txBox="1"/>
          <p:nvPr/>
        </p:nvSpPr>
        <p:spPr>
          <a:xfrm>
            <a:off x="8056360" y="6488668"/>
            <a:ext cx="287258" cy="369332"/>
          </a:xfrm>
          <a:prstGeom prst="rect">
            <a:avLst/>
          </a:prstGeom>
          <a:noFill/>
        </p:spPr>
        <p:txBody>
          <a:bodyPr wrap="none" rtlCol="0">
            <a:spAutoFit/>
          </a:bodyPr>
          <a:lstStyle/>
          <a:p>
            <a:r>
              <a:rPr lang="el-GR" dirty="0"/>
              <a:t>γ</a:t>
            </a:r>
            <a:endParaRPr lang="en-US" dirty="0"/>
          </a:p>
        </p:txBody>
      </p:sp>
      <p:sp>
        <p:nvSpPr>
          <p:cNvPr id="34" name="Content Placeholder 2"/>
          <p:cNvSpPr txBox="1">
            <a:spLocks/>
          </p:cNvSpPr>
          <p:nvPr/>
        </p:nvSpPr>
        <p:spPr>
          <a:xfrm>
            <a:off x="1752604" y="3429000"/>
            <a:ext cx="3263276" cy="864096"/>
          </a:xfrm>
          <a:prstGeom prst="rect">
            <a:avLst/>
          </a:prstGeom>
          <a:ln>
            <a:solidFill>
              <a:schemeClr val="tx1"/>
            </a:solidFill>
          </a:ln>
        </p:spPr>
        <p:txBody>
          <a:bodyPr vert="horz" lIns="91440" tIns="45720" rIns="91440" bIns="45720" anchor="t">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GB" dirty="0"/>
              <a:t>Kurtosis – Broad / Narrow</a:t>
            </a:r>
          </a:p>
        </p:txBody>
      </p:sp>
      <p:pic>
        <p:nvPicPr>
          <p:cNvPr id="4" name="Εικόνα 3">
            <a:extLst>
              <a:ext uri="{FF2B5EF4-FFF2-40B4-BE49-F238E27FC236}">
                <a16:creationId xmlns:a16="http://schemas.microsoft.com/office/drawing/2014/main" id="{1864445B-BB13-CF15-D940-D4A979ED3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137" y="6268085"/>
            <a:ext cx="5419725" cy="589915"/>
          </a:xfrm>
          <a:prstGeom prst="rect">
            <a:avLst/>
          </a:prstGeom>
        </p:spPr>
      </p:pic>
    </p:spTree>
    <p:extLst>
      <p:ext uri="{BB962C8B-B14F-4D97-AF65-F5344CB8AC3E}">
        <p14:creationId xmlns:p14="http://schemas.microsoft.com/office/powerpoint/2010/main" val="33256410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Sample</a:t>
            </a:r>
            <a:r>
              <a:rPr lang="el-GR" dirty="0"/>
              <a:t> </a:t>
            </a:r>
            <a:r>
              <a:rPr lang="el-GR" dirty="0" err="1"/>
              <a:t>Distribution</a:t>
            </a:r>
            <a:r>
              <a:rPr lang="el-GR" dirty="0"/>
              <a:t> – Standard </a:t>
            </a:r>
            <a:r>
              <a:rPr lang="el-GR" dirty="0" err="1"/>
              <a:t>Error</a:t>
            </a:r>
          </a:p>
        </p:txBody>
      </p:sp>
      <p:sp>
        <p:nvSpPr>
          <p:cNvPr id="3" name="Content Placeholder 2"/>
          <p:cNvSpPr>
            <a:spLocks noGrp="1"/>
          </p:cNvSpPr>
          <p:nvPr>
            <p:ph sz="quarter" idx="1"/>
          </p:nvPr>
        </p:nvSpPr>
        <p:spPr/>
        <p:txBody>
          <a:bodyPr vert="horz" lIns="91440" tIns="45720" rIns="91440" bIns="45720" rtlCol="0" anchor="t">
            <a:normAutofit/>
          </a:bodyPr>
          <a:lstStyle/>
          <a:p>
            <a:r>
              <a:rPr lang="en-GB"/>
              <a:t>How well does our sample represent the population of interest?</a:t>
            </a:r>
            <a:endParaRPr lang="en-US"/>
          </a:p>
          <a:p>
            <a:r>
              <a:rPr lang="en-GB" dirty="0"/>
              <a:t>The average among various samples from the same population will differ slightly.</a:t>
            </a:r>
          </a:p>
          <a:p>
            <a:endParaRPr lang="en-GB" dirty="0"/>
          </a:p>
        </p:txBody>
      </p:sp>
      <p:pic>
        <p:nvPicPr>
          <p:cNvPr id="3074" name="Picture 2"/>
          <p:cNvPicPr>
            <a:picLocks noChangeAspect="1" noChangeArrowheads="1"/>
          </p:cNvPicPr>
          <p:nvPr/>
        </p:nvPicPr>
        <p:blipFill>
          <a:blip r:embed="rId2" cstate="print"/>
          <a:srcRect/>
          <a:stretch>
            <a:fillRect/>
          </a:stretch>
        </p:blipFill>
        <p:spPr bwMode="auto">
          <a:xfrm>
            <a:off x="5387719" y="3082925"/>
            <a:ext cx="4762500" cy="3228975"/>
          </a:xfrm>
          <a:prstGeom prst="rect">
            <a:avLst/>
          </a:prstGeom>
          <a:noFill/>
          <a:ln w="9525">
            <a:noFill/>
            <a:miter lim="800000"/>
            <a:headEnd/>
            <a:tailEnd/>
          </a:ln>
        </p:spPr>
      </p:pic>
      <p:sp>
        <p:nvSpPr>
          <p:cNvPr id="5" name="TextBox 4"/>
          <p:cNvSpPr txBox="1"/>
          <p:nvPr/>
        </p:nvSpPr>
        <p:spPr>
          <a:xfrm>
            <a:off x="1919536" y="3645025"/>
            <a:ext cx="3240360" cy="984885"/>
          </a:xfrm>
          <a:prstGeom prst="rect">
            <a:avLst/>
          </a:prstGeom>
          <a:noFill/>
          <a:ln>
            <a:solidFill>
              <a:schemeClr val="tx1"/>
            </a:solidFill>
          </a:ln>
        </p:spPr>
        <p:txBody>
          <a:bodyPr wrap="square" lIns="91440" tIns="45720" rIns="91440" bIns="45720" rtlCol="0" anchor="t">
            <a:spAutoFit/>
          </a:bodyPr>
          <a:lstStyle/>
          <a:p>
            <a:endParaRPr lang="en-US"/>
          </a:p>
          <a:p>
            <a:r>
              <a:rPr lang="en-GB" sz="2000" dirty="0"/>
              <a:t>How representative is the mean of our sample?</a:t>
            </a:r>
            <a:endParaRPr lang="en-US" dirty="0"/>
          </a:p>
        </p:txBody>
      </p:sp>
      <p:sp>
        <p:nvSpPr>
          <p:cNvPr id="6" name="TextBox 5"/>
          <p:cNvSpPr txBox="1"/>
          <p:nvPr/>
        </p:nvSpPr>
        <p:spPr>
          <a:xfrm>
            <a:off x="1919536" y="4797152"/>
            <a:ext cx="3312368" cy="707886"/>
          </a:xfrm>
          <a:prstGeom prst="rect">
            <a:avLst/>
          </a:prstGeom>
          <a:noFill/>
          <a:ln>
            <a:solidFill>
              <a:schemeClr val="tx1"/>
            </a:solidFill>
          </a:ln>
        </p:spPr>
        <p:txBody>
          <a:bodyPr wrap="square" lIns="91440" tIns="45720" rIns="91440" bIns="45720" rtlCol="0" anchor="t">
            <a:spAutoFit/>
          </a:bodyPr>
          <a:lstStyle/>
          <a:p>
            <a:r>
              <a:rPr lang="en-GB" sz="2000" dirty="0"/>
              <a:t>Standard error: The "standard deviation" among samples </a:t>
            </a:r>
            <a:endParaRPr lang="en-GB" sz="2000"/>
          </a:p>
        </p:txBody>
      </p:sp>
      <p:pic>
        <p:nvPicPr>
          <p:cNvPr id="3075" name="Picture 3"/>
          <p:cNvPicPr>
            <a:picLocks noChangeAspect="1" noChangeArrowheads="1"/>
          </p:cNvPicPr>
          <p:nvPr/>
        </p:nvPicPr>
        <p:blipFill>
          <a:blip r:embed="rId3" cstate="print"/>
          <a:srcRect/>
          <a:stretch>
            <a:fillRect/>
          </a:stretch>
        </p:blipFill>
        <p:spPr bwMode="auto">
          <a:xfrm>
            <a:off x="1919536" y="5731086"/>
            <a:ext cx="1300758" cy="650379"/>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63CA2523-BD75-7C03-1997-F9BC99186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748867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Confidence Intervals (C.I.)</a:t>
            </a:r>
            <a:endParaRPr lang="el-GR" dirty="0"/>
          </a:p>
        </p:txBody>
      </p:sp>
      <p:sp>
        <p:nvSpPr>
          <p:cNvPr id="3" name="Content Placeholder 2"/>
          <p:cNvSpPr>
            <a:spLocks noGrp="1"/>
          </p:cNvSpPr>
          <p:nvPr>
            <p:ph sz="quarter" idx="1"/>
          </p:nvPr>
        </p:nvSpPr>
        <p:spPr/>
        <p:txBody>
          <a:bodyPr vert="horz" lIns="91440" tIns="45720" rIns="91440" bIns="45720" rtlCol="0" anchor="t">
            <a:normAutofit/>
          </a:bodyPr>
          <a:lstStyle/>
          <a:p>
            <a:r>
              <a:rPr lang="en-GB"/>
              <a:t>Common Confidence Level in Psychology: 95%</a:t>
            </a:r>
            <a:endParaRPr lang="en-US"/>
          </a:p>
          <a:p>
            <a:pPr lvl="1">
              <a:buFont typeface="Courier New"/>
              <a:buChar char="o"/>
            </a:pPr>
            <a:r>
              <a:rPr lang="en-GB" dirty="0"/>
              <a:t>How confident are we about the upper and lower bounds that the mean of any sample will fall within?</a:t>
            </a:r>
          </a:p>
          <a:p>
            <a:r>
              <a:rPr lang="en-GB" dirty="0"/>
              <a:t>In psychology, with a 95% confidence level:</a:t>
            </a:r>
          </a:p>
          <a:p>
            <a:pPr lvl="1">
              <a:buFont typeface="Courier New"/>
              <a:buChar char="o"/>
            </a:pPr>
            <a:r>
              <a:rPr lang="en-GB" dirty="0"/>
              <a:t>95 out of 100 different samples we take will have their means between the upper and lower confidence limits.</a:t>
            </a:r>
          </a:p>
          <a:p>
            <a:endParaRPr lang="en-GB" dirty="0"/>
          </a:p>
          <a:p>
            <a:r>
              <a:rPr lang="en-GB" dirty="0"/>
              <a:t>Top C.I. = M + 2 * SE</a:t>
            </a:r>
          </a:p>
          <a:p>
            <a:r>
              <a:rPr lang="en-GB" dirty="0"/>
              <a:t>Low C.I. = M – 2 * SE</a:t>
            </a:r>
            <a:endParaRPr lang="el-GR" dirty="0"/>
          </a:p>
        </p:txBody>
      </p:sp>
      <p:pic>
        <p:nvPicPr>
          <p:cNvPr id="4" name="Εικόνα 3">
            <a:extLst>
              <a:ext uri="{FF2B5EF4-FFF2-40B4-BE49-F238E27FC236}">
                <a16:creationId xmlns:a16="http://schemas.microsoft.com/office/drawing/2014/main" id="{B2F0DCD6-C41C-01CD-6E7E-4B554D7A4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222027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a:t>Descriptive Statistics: Graphical Methods</a:t>
            </a:r>
            <a:endParaRPr lang="en-US"/>
          </a:p>
        </p:txBody>
      </p:sp>
      <p:sp>
        <p:nvSpPr>
          <p:cNvPr id="3" name="Content Placeholder 2"/>
          <p:cNvSpPr>
            <a:spLocks noGrp="1"/>
          </p:cNvSpPr>
          <p:nvPr>
            <p:ph sz="quarter" idx="1"/>
          </p:nvPr>
        </p:nvSpPr>
        <p:spPr>
          <a:xfrm>
            <a:off x="2135560" y="1600200"/>
            <a:ext cx="7313240" cy="4873752"/>
          </a:xfrm>
        </p:spPr>
        <p:txBody>
          <a:bodyPr vert="horz" lIns="91440" tIns="45720" rIns="91440" bIns="45720" rtlCol="0" anchor="t">
            <a:normAutofit fontScale="92500" lnSpcReduction="20000"/>
          </a:bodyPr>
          <a:lstStyle/>
          <a:p>
            <a:pPr>
              <a:lnSpc>
                <a:spcPct val="90000"/>
              </a:lnSpc>
              <a:buFont typeface="Wingdings" pitchFamily="2" charset="2"/>
              <a:buChar char="q"/>
            </a:pPr>
            <a:r>
              <a:rPr lang="en-GB" dirty="0"/>
              <a:t>Various graphical methods of representation </a:t>
            </a:r>
            <a:endParaRPr lang="el-GR" dirty="0"/>
          </a:p>
          <a:p>
            <a:pPr lvl="1">
              <a:lnSpc>
                <a:spcPct val="90000"/>
              </a:lnSpc>
              <a:buFont typeface="Courier New" pitchFamily="2" charset="2"/>
              <a:buChar char="o"/>
            </a:pPr>
            <a:r>
              <a:rPr lang="en-GB" sz="2500" dirty="0"/>
              <a:t>(Measurement scale of data is considered in the selection)</a:t>
            </a:r>
          </a:p>
          <a:p>
            <a:pPr>
              <a:spcAft>
                <a:spcPts val="1200"/>
              </a:spcAft>
            </a:pPr>
            <a:endParaRPr lang="el-GR" dirty="0"/>
          </a:p>
          <a:p>
            <a:pPr>
              <a:spcAft>
                <a:spcPts val="1200"/>
              </a:spcAft>
            </a:pPr>
            <a:r>
              <a:rPr lang="en-GB" dirty="0"/>
              <a:t>Histogram</a:t>
            </a:r>
          </a:p>
          <a:p>
            <a:pPr>
              <a:spcAft>
                <a:spcPts val="1200"/>
              </a:spcAft>
            </a:pPr>
            <a:r>
              <a:rPr lang="en-GB" dirty="0"/>
              <a:t>Stem and leaf plot</a:t>
            </a:r>
          </a:p>
          <a:p>
            <a:pPr>
              <a:spcAft>
                <a:spcPts val="1200"/>
              </a:spcAft>
            </a:pPr>
            <a:r>
              <a:rPr lang="en-GB" dirty="0"/>
              <a:t>Box plot</a:t>
            </a:r>
          </a:p>
          <a:p>
            <a:pPr>
              <a:spcAft>
                <a:spcPts val="1200"/>
              </a:spcAft>
            </a:pPr>
            <a:r>
              <a:rPr lang="en-GB" dirty="0"/>
              <a:t>Bubble chart</a:t>
            </a:r>
          </a:p>
          <a:p>
            <a:pPr>
              <a:spcAft>
                <a:spcPts val="1200"/>
              </a:spcAft>
            </a:pPr>
            <a:r>
              <a:rPr lang="en-GB" dirty="0"/>
              <a:t>Scatter plot</a:t>
            </a:r>
          </a:p>
          <a:p>
            <a:pPr>
              <a:spcAft>
                <a:spcPts val="1200"/>
              </a:spcAft>
            </a:pPr>
            <a:r>
              <a:rPr lang="en-GB" dirty="0"/>
              <a:t>Run chart</a:t>
            </a:r>
          </a:p>
        </p:txBody>
      </p:sp>
      <p:pic>
        <p:nvPicPr>
          <p:cNvPr id="4" name="Εικόνα 3">
            <a:extLst>
              <a:ext uri="{FF2B5EF4-FFF2-40B4-BE49-F238E27FC236}">
                <a16:creationId xmlns:a16="http://schemas.microsoft.com/office/drawing/2014/main" id="{A5D044F4-661A-D5F0-5473-0A078F454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425481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a:t>
            </a:r>
            <a:fld id="{EBBF779C-110A-4F06-AA47-4277FEACFCD3}" type="slidenum">
              <a:rPr lang="en-US"/>
              <a:pPr/>
              <a:t>69</a:t>
            </a:fld>
            <a:endParaRPr lang="en-US"/>
          </a:p>
        </p:txBody>
      </p:sp>
      <p:sp>
        <p:nvSpPr>
          <p:cNvPr id="178178" name="Rectangle 2"/>
          <p:cNvSpPr>
            <a:spLocks noGrp="1" noChangeArrowheads="1"/>
          </p:cNvSpPr>
          <p:nvPr>
            <p:ph type="title"/>
          </p:nvPr>
        </p:nvSpPr>
        <p:spPr>
          <a:xfrm>
            <a:off x="1919536" y="152400"/>
            <a:ext cx="8064896" cy="900336"/>
          </a:xfrm>
        </p:spPr>
        <p:txBody>
          <a:bodyPr vert="horz" lIns="91440" tIns="45720" rIns="91440" bIns="45720" rtlCol="0" anchor="b">
            <a:normAutofit fontScale="90000"/>
          </a:bodyPr>
          <a:lstStyle/>
          <a:p>
            <a:r>
              <a:rPr lang="el-GR" dirty="0" err="1"/>
              <a:t>Frequency</a:t>
            </a:r>
            <a:r>
              <a:rPr lang="el-GR" dirty="0"/>
              <a:t> </a:t>
            </a:r>
            <a:r>
              <a:rPr lang="el-GR" dirty="0" err="1"/>
              <a:t>Distribution</a:t>
            </a:r>
            <a:r>
              <a:rPr lang="el-GR" dirty="0"/>
              <a:t> / </a:t>
            </a:r>
            <a:r>
              <a:rPr lang="el-GR" dirty="0" err="1"/>
              <a:t>Bar</a:t>
            </a:r>
            <a:r>
              <a:rPr lang="el-GR" dirty="0"/>
              <a:t> </a:t>
            </a:r>
            <a:r>
              <a:rPr lang="el-GR" dirty="0" err="1"/>
              <a:t>Chart</a:t>
            </a:r>
            <a:r>
              <a:rPr lang="el-GR" dirty="0"/>
              <a:t>: </a:t>
            </a:r>
            <a:br>
              <a:rPr lang="el-GR" dirty="0"/>
            </a:br>
            <a:r>
              <a:rPr lang="el-GR" dirty="0" err="1"/>
              <a:t>Nominal</a:t>
            </a:r>
            <a:r>
              <a:rPr lang="el-GR" dirty="0"/>
              <a:t> </a:t>
            </a:r>
            <a:r>
              <a:rPr lang="el-GR" dirty="0" err="1"/>
              <a:t>Data</a:t>
            </a:r>
            <a:endParaRPr lang="el-GR" dirty="0"/>
          </a:p>
        </p:txBody>
      </p:sp>
      <p:pic>
        <p:nvPicPr>
          <p:cNvPr id="178179" name="Picture 3" descr="Picture1"/>
          <p:cNvPicPr>
            <a:picLocks noGrp="1" noChangeAspect="1" noChangeArrowheads="1"/>
          </p:cNvPicPr>
          <p:nvPr>
            <p:ph sz="half" idx="1"/>
          </p:nvPr>
        </p:nvPicPr>
        <p:blipFill>
          <a:blip r:embed="rId2" cstate="print"/>
          <a:srcRect/>
          <a:stretch>
            <a:fillRect/>
          </a:stretch>
        </p:blipFill>
        <p:spPr>
          <a:xfrm>
            <a:off x="2208213" y="1773239"/>
            <a:ext cx="4248150" cy="2232025"/>
          </a:xfrm>
          <a:noFill/>
          <a:ln/>
        </p:spPr>
      </p:pic>
      <p:sp>
        <p:nvSpPr>
          <p:cNvPr id="178180" name="Text Box 4"/>
          <p:cNvSpPr txBox="1">
            <a:spLocks noChangeArrowheads="1"/>
          </p:cNvSpPr>
          <p:nvPr/>
        </p:nvSpPr>
        <p:spPr bwMode="auto">
          <a:xfrm>
            <a:off x="6959601" y="1979789"/>
            <a:ext cx="3152775" cy="1477328"/>
          </a:xfrm>
          <a:prstGeom prst="rect">
            <a:avLst/>
          </a:prstGeom>
          <a:noFill/>
          <a:ln w="9525">
            <a:noFill/>
            <a:miter lim="800000"/>
            <a:headEnd/>
            <a:tailEnd/>
          </a:ln>
          <a:effectLst/>
        </p:spPr>
        <p:txBody>
          <a:bodyPr wrap="square" lIns="91440" tIns="45720" rIns="91440" bIns="45720" anchor="ctr">
            <a:spAutoFit/>
          </a:bodyPr>
          <a:lstStyle/>
          <a:p>
            <a:r>
              <a:rPr lang="el-GR" err="1">
                <a:ea typeface="+mn-lt"/>
                <a:cs typeface="+mn-lt"/>
              </a:rPr>
              <a:t>All</a:t>
            </a:r>
            <a:r>
              <a:rPr lang="el-GR" dirty="0">
                <a:ea typeface="+mn-lt"/>
                <a:cs typeface="+mn-lt"/>
              </a:rPr>
              <a:t> </a:t>
            </a:r>
            <a:r>
              <a:rPr lang="el-GR" err="1">
                <a:ea typeface="+mn-lt"/>
                <a:cs typeface="+mn-lt"/>
              </a:rPr>
              <a:t>three</a:t>
            </a:r>
            <a:r>
              <a:rPr lang="el-GR" dirty="0">
                <a:ea typeface="+mn-lt"/>
                <a:cs typeface="+mn-lt"/>
              </a:rPr>
              <a:t> </a:t>
            </a:r>
            <a:r>
              <a:rPr lang="el-GR" err="1">
                <a:ea typeface="+mn-lt"/>
                <a:cs typeface="+mn-lt"/>
              </a:rPr>
              <a:t>convey</a:t>
            </a:r>
            <a:r>
              <a:rPr lang="el-GR" dirty="0">
                <a:ea typeface="+mn-lt"/>
                <a:cs typeface="+mn-lt"/>
              </a:rPr>
              <a:t> the same </a:t>
            </a:r>
            <a:r>
              <a:rPr lang="el-GR" b="1" dirty="0">
                <a:ea typeface="+mn-lt"/>
                <a:cs typeface="+mn-lt"/>
              </a:rPr>
              <a:t>information </a:t>
            </a:r>
            <a:endParaRPr lang="en-US" b="1"/>
          </a:p>
          <a:p>
            <a:r>
              <a:rPr lang="el-GR">
                <a:ea typeface="+mn-lt"/>
                <a:cs typeface="+mn-lt"/>
              </a:rPr>
              <a:t>(</a:t>
            </a:r>
            <a:r>
              <a:rPr lang="el-GR" err="1">
                <a:ea typeface="+mn-lt"/>
                <a:cs typeface="+mn-lt"/>
              </a:rPr>
              <a:t>based</a:t>
            </a:r>
            <a:r>
              <a:rPr lang="el-GR">
                <a:ea typeface="+mn-lt"/>
                <a:cs typeface="+mn-lt"/>
              </a:rPr>
              <a:t> on the same data: frequencies). </a:t>
            </a:r>
            <a:endParaRPr lang="en-US"/>
          </a:p>
          <a:p>
            <a:r>
              <a:rPr lang="el-GR" err="1">
                <a:ea typeface="+mn-lt"/>
                <a:cs typeface="+mn-lt"/>
              </a:rPr>
              <a:t>Simply</a:t>
            </a:r>
            <a:r>
              <a:rPr lang="el-GR" dirty="0">
                <a:ea typeface="+mn-lt"/>
                <a:cs typeface="+mn-lt"/>
              </a:rPr>
              <a:t> </a:t>
            </a:r>
            <a:r>
              <a:rPr lang="el-GR" err="1">
                <a:ea typeface="+mn-lt"/>
                <a:cs typeface="+mn-lt"/>
              </a:rPr>
              <a:t>different</a:t>
            </a:r>
            <a:r>
              <a:rPr lang="el-GR" dirty="0">
                <a:ea typeface="+mn-lt"/>
                <a:cs typeface="+mn-lt"/>
              </a:rPr>
              <a:t> </a:t>
            </a:r>
            <a:r>
              <a:rPr lang="el-GR" b="1" err="1"/>
              <a:t>presentation</a:t>
            </a:r>
            <a:r>
              <a:rPr lang="el-GR" dirty="0">
                <a:ea typeface="+mn-lt"/>
                <a:cs typeface="+mn-lt"/>
              </a:rPr>
              <a:t>.</a:t>
            </a:r>
            <a:endParaRPr lang="el-GR" dirty="0"/>
          </a:p>
        </p:txBody>
      </p:sp>
      <p:graphicFrame>
        <p:nvGraphicFramePr>
          <p:cNvPr id="178181" name="Object 5"/>
          <p:cNvGraphicFramePr>
            <a:graphicFrameLocks noGrp="1" noChangeAspect="1"/>
          </p:cNvGraphicFramePr>
          <p:nvPr>
            <p:ph sz="quarter" idx="2"/>
            <p:extLst>
              <p:ext uri="{D42A27DB-BD31-4B8C-83A1-F6EECF244321}">
                <p14:modId xmlns:p14="http://schemas.microsoft.com/office/powerpoint/2010/main" val="4138275725"/>
              </p:ext>
            </p:extLst>
          </p:nvPr>
        </p:nvGraphicFramePr>
        <p:xfrm>
          <a:off x="6237289" y="3827141"/>
          <a:ext cx="3810000" cy="2120900"/>
        </p:xfrm>
        <a:graphic>
          <a:graphicData uri="http://schemas.openxmlformats.org/presentationml/2006/ole">
            <mc:AlternateContent xmlns:mc="http://schemas.openxmlformats.org/markup-compatibility/2006">
              <mc:Choice xmlns:v="urn:schemas-microsoft-com:vml" Requires="v">
                <p:oleObj name="Photo Editor Photo" r:id="rId3" imgW="4944165" imgH="2752381" progId="">
                  <p:embed/>
                </p:oleObj>
              </mc:Choice>
              <mc:Fallback>
                <p:oleObj name="Photo Editor Photo" r:id="rId3" imgW="4944165" imgH="2752381" progId="">
                  <p:embed/>
                  <p:pic>
                    <p:nvPicPr>
                      <p:cNvPr id="178181"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289" y="3827141"/>
                        <a:ext cx="3810000"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8182" name="Object 6"/>
          <p:cNvGraphicFramePr>
            <a:graphicFrameLocks noGrp="1" noChangeAspect="1"/>
          </p:cNvGraphicFramePr>
          <p:nvPr>
            <p:ph sz="quarter" idx="3"/>
            <p:extLst>
              <p:ext uri="{D42A27DB-BD31-4B8C-83A1-F6EECF244321}">
                <p14:modId xmlns:p14="http://schemas.microsoft.com/office/powerpoint/2010/main" val="2140143672"/>
              </p:ext>
            </p:extLst>
          </p:nvPr>
        </p:nvGraphicFramePr>
        <p:xfrm>
          <a:off x="2710656" y="3789041"/>
          <a:ext cx="2736850" cy="2159000"/>
        </p:xfrm>
        <a:graphic>
          <a:graphicData uri="http://schemas.openxmlformats.org/presentationml/2006/ole">
            <mc:AlternateContent xmlns:mc="http://schemas.openxmlformats.org/markup-compatibility/2006">
              <mc:Choice xmlns:v="urn:schemas-microsoft-com:vml" Requires="v">
                <p:oleObj name="Photo Editor Photo" r:id="rId5" imgW="2457143" imgH="2610214" progId="">
                  <p:embed/>
                </p:oleObj>
              </mc:Choice>
              <mc:Fallback>
                <p:oleObj name="Photo Editor Photo" r:id="rId5" imgW="2457143" imgH="2610214" progId="">
                  <p:embed/>
                  <p:pic>
                    <p:nvPicPr>
                      <p:cNvPr id="178182" name="Object 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0656" y="3789041"/>
                        <a:ext cx="273685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8183" name="Text Box 7"/>
          <p:cNvSpPr txBox="1">
            <a:spLocks noChangeArrowheads="1"/>
          </p:cNvSpPr>
          <p:nvPr/>
        </p:nvSpPr>
        <p:spPr bwMode="auto">
          <a:xfrm>
            <a:off x="2135189" y="1484314"/>
            <a:ext cx="7693025" cy="769441"/>
          </a:xfrm>
          <a:prstGeom prst="rect">
            <a:avLst/>
          </a:prstGeom>
          <a:noFill/>
          <a:ln w="9525">
            <a:noFill/>
            <a:miter lim="800000"/>
            <a:headEnd/>
            <a:tailEnd/>
          </a:ln>
          <a:effectLst/>
        </p:spPr>
        <p:txBody>
          <a:bodyPr lIns="91440" tIns="45720" rIns="91440" bIns="45720" anchor="t">
            <a:spAutoFit/>
          </a:bodyPr>
          <a:lstStyle/>
          <a:p>
            <a:r>
              <a:rPr lang="el-GR" sz="1400" b="1" dirty="0" err="1">
                <a:latin typeface="Arial"/>
                <a:cs typeface="Arial"/>
              </a:rPr>
              <a:t>Studies</a:t>
            </a:r>
            <a:r>
              <a:rPr lang="en-US" sz="1400" b="1" dirty="0">
                <a:latin typeface="Arial"/>
                <a:cs typeface="Arial"/>
              </a:rPr>
              <a:t>   </a:t>
            </a:r>
            <a:r>
              <a:rPr lang="el-GR" sz="1400" b="1" dirty="0">
                <a:latin typeface="Arial"/>
                <a:cs typeface="Arial"/>
              </a:rPr>
              <a:t>           </a:t>
            </a:r>
            <a:r>
              <a:rPr lang="en-US" sz="1400" b="1" dirty="0">
                <a:latin typeface="Arial"/>
                <a:cs typeface="Arial"/>
              </a:rPr>
              <a:t>   </a:t>
            </a:r>
            <a:r>
              <a:rPr lang="el-GR" sz="1400" b="1" dirty="0" err="1">
                <a:latin typeface="Arial"/>
                <a:cs typeface="Arial"/>
              </a:rPr>
              <a:t>Frequency</a:t>
            </a:r>
            <a:r>
              <a:rPr lang="en-US" sz="1400" b="1" dirty="0">
                <a:latin typeface="Arial"/>
                <a:cs typeface="Arial"/>
              </a:rPr>
              <a:t>        Relative  Frequency</a:t>
            </a:r>
            <a:endParaRPr lang="el-GR" sz="1400" b="1" dirty="0">
              <a:latin typeface="Arial"/>
              <a:cs typeface="Arial"/>
            </a:endParaRPr>
          </a:p>
          <a:p>
            <a:pPr algn="l" eaLnBrk="1" hangingPunct="1"/>
            <a:endParaRPr lang="el-GR" sz="1200" b="1">
              <a:latin typeface="Arial" charset="0"/>
            </a:endParaRPr>
          </a:p>
          <a:p>
            <a:endParaRPr lang="el-GR" b="1" dirty="0">
              <a:latin typeface="Arial" charset="0"/>
              <a:cs typeface="Arial"/>
            </a:endParaRPr>
          </a:p>
        </p:txBody>
      </p:sp>
      <p:sp>
        <p:nvSpPr>
          <p:cNvPr id="178184" name="Text Box 8"/>
          <p:cNvSpPr txBox="1">
            <a:spLocks noChangeArrowheads="1"/>
          </p:cNvSpPr>
          <p:nvPr/>
        </p:nvSpPr>
        <p:spPr bwMode="auto">
          <a:xfrm>
            <a:off x="2423593" y="4076701"/>
            <a:ext cx="3024709" cy="307777"/>
          </a:xfrm>
          <a:prstGeom prst="rect">
            <a:avLst/>
          </a:prstGeom>
          <a:noFill/>
          <a:ln w="9525" algn="ctr">
            <a:noFill/>
            <a:miter lim="800000"/>
            <a:headEnd/>
            <a:tailEnd/>
          </a:ln>
          <a:effectLst/>
        </p:spPr>
        <p:txBody>
          <a:bodyPr wrap="square" lIns="91440" tIns="45720" rIns="91440" bIns="45720" anchor="t">
            <a:spAutoFit/>
          </a:bodyPr>
          <a:lstStyle/>
          <a:p>
            <a:r>
              <a:rPr lang="en-US" sz="1400" b="1" dirty="0">
                <a:latin typeface="Arial"/>
                <a:cs typeface="Arial"/>
              </a:rPr>
              <a:t>Pie chart</a:t>
            </a:r>
            <a:endParaRPr lang="el-GR" sz="1400" b="1" dirty="0">
              <a:latin typeface="Arial"/>
              <a:cs typeface="Arial"/>
            </a:endParaRPr>
          </a:p>
        </p:txBody>
      </p:sp>
      <p:sp>
        <p:nvSpPr>
          <p:cNvPr id="178185" name="Text Box 9"/>
          <p:cNvSpPr txBox="1">
            <a:spLocks noChangeArrowheads="1"/>
          </p:cNvSpPr>
          <p:nvPr/>
        </p:nvSpPr>
        <p:spPr bwMode="auto">
          <a:xfrm>
            <a:off x="6600056" y="3789041"/>
            <a:ext cx="3384376" cy="307777"/>
          </a:xfrm>
          <a:prstGeom prst="rect">
            <a:avLst/>
          </a:prstGeom>
          <a:noFill/>
          <a:ln w="9525">
            <a:noFill/>
            <a:miter lim="800000"/>
            <a:headEnd/>
            <a:tailEnd/>
          </a:ln>
          <a:effectLst/>
        </p:spPr>
        <p:txBody>
          <a:bodyPr wrap="square" lIns="91440" tIns="45720" rIns="91440" bIns="45720" anchor="t">
            <a:spAutoFit/>
          </a:bodyPr>
          <a:lstStyle/>
          <a:p>
            <a:pPr algn="l" eaLnBrk="1" hangingPunct="1"/>
            <a:r>
              <a:rPr lang="en-US" sz="1400" b="1" dirty="0">
                <a:latin typeface="Arial"/>
                <a:cs typeface="Arial"/>
              </a:rPr>
              <a:t>Bar chart</a:t>
            </a:r>
            <a:endParaRPr lang="el-GR" sz="1400" b="1" dirty="0">
              <a:latin typeface="Arial" charset="0"/>
              <a:cs typeface="Arial" charset="0"/>
            </a:endParaRPr>
          </a:p>
        </p:txBody>
      </p:sp>
      <p:pic>
        <p:nvPicPr>
          <p:cNvPr id="2" name="Εικόνα 1">
            <a:extLst>
              <a:ext uri="{FF2B5EF4-FFF2-40B4-BE49-F238E27FC236}">
                <a16:creationId xmlns:a16="http://schemas.microsoft.com/office/drawing/2014/main" id="{04FAF87C-F6FA-002F-1AFE-A38400A879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68037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 levels of measurement</a:t>
            </a:r>
          </a:p>
        </p:txBody>
      </p:sp>
      <p:sp>
        <p:nvSpPr>
          <p:cNvPr id="3" name="Content Placeholder 2"/>
          <p:cNvSpPr>
            <a:spLocks noGrp="1"/>
          </p:cNvSpPr>
          <p:nvPr>
            <p:ph sz="quarter" idx="1"/>
          </p:nvPr>
        </p:nvSpPr>
        <p:spPr/>
        <p:txBody>
          <a:bodyPr>
            <a:normAutofit/>
          </a:bodyPr>
          <a:lstStyle/>
          <a:p>
            <a:r>
              <a:rPr lang="en-GB" dirty="0"/>
              <a:t>Categorical or Nominal variables </a:t>
            </a:r>
            <a:br>
              <a:rPr lang="en-GB" dirty="0"/>
            </a:br>
            <a:endParaRPr lang="en-GB" dirty="0"/>
          </a:p>
          <a:p>
            <a:r>
              <a:rPr lang="en-GB" dirty="0"/>
              <a:t>Ordinal variables</a:t>
            </a:r>
            <a:br>
              <a:rPr lang="en-GB" dirty="0"/>
            </a:br>
            <a:endParaRPr lang="en-GB" dirty="0"/>
          </a:p>
          <a:p>
            <a:endParaRPr lang="en-GB" dirty="0"/>
          </a:p>
          <a:p>
            <a:endParaRPr lang="en-GB" dirty="0"/>
          </a:p>
          <a:p>
            <a:r>
              <a:rPr lang="en-GB" dirty="0"/>
              <a:t>Equal interval variables </a:t>
            </a:r>
            <a:br>
              <a:rPr lang="en-GB" dirty="0"/>
            </a:br>
            <a:endParaRPr lang="en-GB" dirty="0"/>
          </a:p>
          <a:p>
            <a:r>
              <a:rPr lang="en-GB" dirty="0"/>
              <a:t>Ratio variables</a:t>
            </a:r>
          </a:p>
        </p:txBody>
      </p:sp>
      <p:sp>
        <p:nvSpPr>
          <p:cNvPr id="4" name="Right Brace 3"/>
          <p:cNvSpPr/>
          <p:nvPr/>
        </p:nvSpPr>
        <p:spPr>
          <a:xfrm>
            <a:off x="7896200" y="1916832"/>
            <a:ext cx="360040" cy="1224136"/>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ight Brace 4"/>
          <p:cNvSpPr/>
          <p:nvPr/>
        </p:nvSpPr>
        <p:spPr>
          <a:xfrm>
            <a:off x="8040216" y="4221088"/>
            <a:ext cx="360040" cy="1152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8328248" y="4293096"/>
            <a:ext cx="2016224" cy="923330"/>
          </a:xfrm>
          <a:prstGeom prst="rect">
            <a:avLst/>
          </a:prstGeom>
          <a:noFill/>
        </p:spPr>
        <p:txBody>
          <a:bodyPr wrap="square" rtlCol="0">
            <a:spAutoFit/>
          </a:bodyPr>
          <a:lstStyle/>
          <a:p>
            <a:r>
              <a:rPr lang="en-GB" dirty="0"/>
              <a:t>PARAMETERS - </a:t>
            </a:r>
            <a:r>
              <a:rPr lang="en-GB" dirty="0" err="1"/>
              <a:t>Normal Distribution</a:t>
            </a:r>
            <a:endParaRPr lang="en-GB" dirty="0"/>
          </a:p>
        </p:txBody>
      </p:sp>
      <p:sp>
        <p:nvSpPr>
          <p:cNvPr id="9" name="TextBox 8"/>
          <p:cNvSpPr txBox="1"/>
          <p:nvPr/>
        </p:nvSpPr>
        <p:spPr>
          <a:xfrm>
            <a:off x="8400256" y="1772816"/>
            <a:ext cx="2016224" cy="923330"/>
          </a:xfrm>
          <a:prstGeom prst="rect">
            <a:avLst/>
          </a:prstGeom>
          <a:noFill/>
        </p:spPr>
        <p:txBody>
          <a:bodyPr wrap="square" rtlCol="0">
            <a:spAutoFit/>
          </a:bodyPr>
          <a:lstStyle/>
          <a:p>
            <a:r>
              <a:rPr lang="en-GB" dirty="0"/>
              <a:t>NON-PARAMETRIC - No Distribution Assumptions</a:t>
            </a:r>
          </a:p>
        </p:txBody>
      </p:sp>
      <p:sp>
        <p:nvSpPr>
          <p:cNvPr id="10" name="Down Arrow 9"/>
          <p:cNvSpPr/>
          <p:nvPr/>
        </p:nvSpPr>
        <p:spPr>
          <a:xfrm>
            <a:off x="4583832" y="2132856"/>
            <a:ext cx="432048"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4583832" y="3356992"/>
            <a:ext cx="432048"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4583832" y="4509120"/>
            <a:ext cx="432048"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Εικόνα 5">
            <a:extLst>
              <a:ext uri="{FF2B5EF4-FFF2-40B4-BE49-F238E27FC236}">
                <a16:creationId xmlns:a16="http://schemas.microsoft.com/office/drawing/2014/main" id="{F8C24270-DF1C-B540-05B0-998B825AA7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79585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763000" cy="1116360"/>
          </a:xfrm>
        </p:spPr>
        <p:txBody>
          <a:bodyPr vert="horz" lIns="91440" tIns="45720" rIns="91440" bIns="45720" rtlCol="0" anchor="b">
            <a:normAutofit fontScale="90000"/>
          </a:bodyPr>
          <a:lstStyle/>
          <a:p>
            <a:r>
              <a:rPr lang="el-GR" dirty="0" err="1"/>
              <a:t>Quantitative</a:t>
            </a:r>
            <a:r>
              <a:rPr lang="el-GR" dirty="0"/>
              <a:t> </a:t>
            </a:r>
            <a:r>
              <a:rPr lang="el-GR" dirty="0" err="1"/>
              <a:t>Data</a:t>
            </a:r>
            <a:r>
              <a:rPr lang="el-GR" dirty="0"/>
              <a:t>:</a:t>
            </a:r>
            <a:br>
              <a:rPr lang="el-GR" dirty="0"/>
            </a:br>
            <a:r>
              <a:rPr lang="el-GR" dirty="0" err="1"/>
              <a:t>Frequency</a:t>
            </a:r>
            <a:r>
              <a:rPr lang="el-GR" dirty="0"/>
              <a:t> </a:t>
            </a:r>
            <a:r>
              <a:rPr lang="el-GR" dirty="0" err="1"/>
              <a:t>Distribution</a:t>
            </a:r>
            <a:endParaRPr lang="en-US" dirty="0" err="1"/>
          </a:p>
        </p:txBody>
      </p:sp>
      <p:sp>
        <p:nvSpPr>
          <p:cNvPr id="3" name="Content Placeholder 2"/>
          <p:cNvSpPr>
            <a:spLocks noGrp="1"/>
          </p:cNvSpPr>
          <p:nvPr>
            <p:ph sz="half" idx="1"/>
          </p:nvPr>
        </p:nvSpPr>
        <p:spPr>
          <a:xfrm>
            <a:off x="1847529" y="4502437"/>
            <a:ext cx="7931100" cy="1512168"/>
          </a:xfrm>
        </p:spPr>
        <p:txBody>
          <a:bodyPr vert="horz" lIns="91440" tIns="45720" rIns="91440" bIns="45720" rtlCol="0" anchor="t">
            <a:normAutofit fontScale="92500" lnSpcReduction="20000"/>
          </a:bodyPr>
          <a:lstStyle/>
          <a:p>
            <a:pPr>
              <a:lnSpc>
                <a:spcPct val="90000"/>
              </a:lnSpc>
            </a:pPr>
            <a:r>
              <a:rPr lang="el-GR" dirty="0" err="1"/>
              <a:t>Pros</a:t>
            </a:r>
            <a:r>
              <a:rPr lang="el-GR" dirty="0"/>
              <a:t> of </a:t>
            </a:r>
            <a:r>
              <a:rPr lang="el-GR" dirty="0" err="1"/>
              <a:t>grouping</a:t>
            </a:r>
            <a:r>
              <a:rPr lang="el-GR" dirty="0"/>
              <a:t>: </a:t>
            </a:r>
            <a:r>
              <a:rPr lang="el-GR" dirty="0" err="1"/>
              <a:t>Better</a:t>
            </a:r>
            <a:r>
              <a:rPr lang="el-GR" dirty="0"/>
              <a:t> </a:t>
            </a:r>
            <a:r>
              <a:rPr lang="el-GR" dirty="0" err="1"/>
              <a:t>management</a:t>
            </a:r>
            <a:r>
              <a:rPr lang="el-GR" dirty="0"/>
              <a:t> for </a:t>
            </a:r>
            <a:r>
              <a:rPr lang="el-GR" dirty="0" err="1"/>
              <a:t>extensive</a:t>
            </a:r>
            <a:r>
              <a:rPr lang="el-GR" dirty="0"/>
              <a:t> </a:t>
            </a:r>
            <a:r>
              <a:rPr lang="el-GR" dirty="0" err="1"/>
              <a:t>data</a:t>
            </a:r>
            <a:r>
              <a:rPr lang="el-GR" dirty="0"/>
              <a:t>, </a:t>
            </a:r>
            <a:r>
              <a:rPr lang="el-GR" dirty="0" err="1"/>
              <a:t>easier</a:t>
            </a:r>
            <a:r>
              <a:rPr lang="el-GR" dirty="0"/>
              <a:t> </a:t>
            </a:r>
            <a:r>
              <a:rPr lang="el-GR" dirty="0" err="1"/>
              <a:t>estimation</a:t>
            </a:r>
            <a:r>
              <a:rPr lang="el-GR" dirty="0"/>
              <a:t> </a:t>
            </a:r>
            <a:endParaRPr lang="en-US" dirty="0"/>
          </a:p>
          <a:p>
            <a:pPr>
              <a:lnSpc>
                <a:spcPct val="90000"/>
              </a:lnSpc>
            </a:pPr>
            <a:r>
              <a:rPr lang="el-GR" dirty="0" err="1"/>
              <a:t>Cons</a:t>
            </a:r>
            <a:r>
              <a:rPr lang="el-GR" dirty="0"/>
              <a:t> of </a:t>
            </a:r>
            <a:r>
              <a:rPr lang="el-GR" dirty="0" err="1"/>
              <a:t>grouping</a:t>
            </a:r>
            <a:r>
              <a:rPr lang="el-GR" dirty="0"/>
              <a:t>: </a:t>
            </a:r>
            <a:r>
              <a:rPr lang="el-GR" dirty="0" err="1"/>
              <a:t>Loss</a:t>
            </a:r>
            <a:r>
              <a:rPr lang="el-GR" dirty="0"/>
              <a:t> of </a:t>
            </a:r>
            <a:r>
              <a:rPr lang="el-GR" dirty="0" err="1"/>
              <a:t>information</a:t>
            </a:r>
            <a:r>
              <a:rPr lang="el-GR" dirty="0"/>
              <a:t> </a:t>
            </a:r>
          </a:p>
          <a:p>
            <a:pPr>
              <a:lnSpc>
                <a:spcPct val="90000"/>
              </a:lnSpc>
            </a:pPr>
            <a:r>
              <a:rPr lang="el-GR" dirty="0" err="1"/>
              <a:t>Decision</a:t>
            </a:r>
            <a:r>
              <a:rPr lang="el-GR" dirty="0"/>
              <a:t> on </a:t>
            </a:r>
            <a:r>
              <a:rPr lang="el-GR" dirty="0" err="1"/>
              <a:t>grouping</a:t>
            </a:r>
            <a:r>
              <a:rPr lang="el-GR" dirty="0"/>
              <a:t> </a:t>
            </a:r>
            <a:r>
              <a:rPr lang="el-GR" dirty="0" err="1"/>
              <a:t>range</a:t>
            </a:r>
            <a:r>
              <a:rPr lang="el-GR" dirty="0"/>
              <a:t> </a:t>
            </a:r>
            <a:r>
              <a:rPr lang="el-GR" dirty="0" err="1"/>
              <a:t>is</a:t>
            </a:r>
            <a:r>
              <a:rPr lang="el-GR" dirty="0"/>
              <a:t> </a:t>
            </a:r>
            <a:r>
              <a:rPr lang="el-GR" dirty="0" err="1"/>
              <a:t>subjective</a:t>
            </a:r>
          </a:p>
          <a:p>
            <a:endParaRPr lang="el-GR" dirty="0"/>
          </a:p>
        </p:txBody>
      </p:sp>
      <p:pic>
        <p:nvPicPr>
          <p:cNvPr id="4" name="Εικόνα 3">
            <a:extLst>
              <a:ext uri="{FF2B5EF4-FFF2-40B4-BE49-F238E27FC236}">
                <a16:creationId xmlns:a16="http://schemas.microsoft.com/office/drawing/2014/main" id="{95B5D320-3167-A5D7-D006-EF3E1313B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923729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vert="horz" lIns="91440" tIns="45720" rIns="91440" bIns="45720" rtlCol="0" anchor="b">
            <a:normAutofit/>
          </a:bodyPr>
          <a:lstStyle/>
          <a:p>
            <a:r>
              <a:rPr lang="en-GB" dirty="0"/>
              <a:t>Histogram: </a:t>
            </a:r>
            <a:r>
              <a:rPr lang="en-GB" dirty="0" err="1"/>
              <a:t>Frewquency</a:t>
            </a:r>
            <a:r>
              <a:rPr lang="en-GB" dirty="0"/>
              <a:t> Distribution</a:t>
            </a:r>
            <a:r>
              <a:rPr lang="el-GR" dirty="0"/>
              <a:t> – </a:t>
            </a:r>
            <a:r>
              <a:rPr lang="el-GR" dirty="0" err="1"/>
              <a:t>Quantitative</a:t>
            </a:r>
            <a:r>
              <a:rPr lang="el-GR" dirty="0"/>
              <a:t> </a:t>
            </a:r>
            <a:r>
              <a:rPr lang="el-GR" dirty="0" err="1"/>
              <a:t>Data</a:t>
            </a:r>
          </a:p>
        </p:txBody>
      </p:sp>
      <p:pic>
        <p:nvPicPr>
          <p:cNvPr id="39939" name="Picture 3"/>
          <p:cNvPicPr>
            <a:picLocks noGrp="1" noChangeAspect="1" noChangeArrowheads="1"/>
          </p:cNvPicPr>
          <p:nvPr>
            <p:ph type="body" idx="1"/>
          </p:nvPr>
        </p:nvPicPr>
        <p:blipFill>
          <a:blip r:embed="rId3" cstate="print"/>
          <a:srcRect/>
          <a:stretch>
            <a:fillRect/>
          </a:stretch>
        </p:blipFill>
        <p:spPr>
          <a:xfrm>
            <a:off x="1775520" y="1758913"/>
            <a:ext cx="4320480" cy="3116960"/>
          </a:xfrm>
        </p:spPr>
      </p:pic>
      <p:pic>
        <p:nvPicPr>
          <p:cNvPr id="1026" name="Picture 2"/>
          <p:cNvPicPr>
            <a:picLocks noChangeAspect="1" noChangeArrowheads="1"/>
          </p:cNvPicPr>
          <p:nvPr/>
        </p:nvPicPr>
        <p:blipFill>
          <a:blip r:embed="rId4" cstate="print"/>
          <a:srcRect/>
          <a:stretch>
            <a:fillRect/>
          </a:stretch>
        </p:blipFill>
        <p:spPr bwMode="auto">
          <a:xfrm>
            <a:off x="6168008" y="1844824"/>
            <a:ext cx="3973050" cy="2808312"/>
          </a:xfrm>
          <a:prstGeom prst="rect">
            <a:avLst/>
          </a:prstGeom>
          <a:noFill/>
          <a:ln w="9525">
            <a:noFill/>
            <a:miter lim="800000"/>
            <a:headEnd/>
            <a:tailEnd/>
          </a:ln>
        </p:spPr>
      </p:pic>
      <p:sp>
        <p:nvSpPr>
          <p:cNvPr id="5" name="TextBox 4"/>
          <p:cNvSpPr txBox="1"/>
          <p:nvPr/>
        </p:nvSpPr>
        <p:spPr>
          <a:xfrm>
            <a:off x="1847528" y="4941168"/>
            <a:ext cx="7920880" cy="1477328"/>
          </a:xfrm>
          <a:prstGeom prst="rect">
            <a:avLst/>
          </a:prstGeom>
          <a:noFill/>
        </p:spPr>
        <p:txBody>
          <a:bodyPr wrap="square" lIns="91440" tIns="45720" rIns="91440" bIns="45720" rtlCol="0" anchor="t">
            <a:spAutoFit/>
          </a:bodyPr>
          <a:lstStyle/>
          <a:p>
            <a:pPr marL="285750" indent="-285750">
              <a:buFont typeface="Wingdings" pitchFamily="2" charset="2"/>
              <a:buChar char="ü"/>
            </a:pPr>
            <a:r>
              <a:rPr lang="en-GB" dirty="0"/>
              <a:t>How wide should the columns (bins) be? </a:t>
            </a:r>
            <a:endParaRPr lang="en-US" dirty="0"/>
          </a:p>
          <a:p>
            <a:pPr marL="285750" indent="-285750">
              <a:buFont typeface="Wingdings" pitchFamily="2" charset="2"/>
              <a:buChar char="ü"/>
            </a:pPr>
            <a:r>
              <a:rPr lang="en-GB" dirty="0"/>
              <a:t>Where should they start? </a:t>
            </a:r>
          </a:p>
          <a:p>
            <a:pPr marL="285750" indent="-285750">
              <a:buFont typeface="Wingdings" pitchFamily="2" charset="2"/>
              <a:buChar char="ü"/>
            </a:pPr>
            <a:r>
              <a:rPr lang="en-GB" dirty="0"/>
              <a:t>Are the apparent structures real (especially double peaks - bimodality)? </a:t>
            </a:r>
          </a:p>
          <a:p>
            <a:pPr marL="742950" lvl="1" indent="-285750">
              <a:buFont typeface="Courier New" pitchFamily="2" charset="2"/>
              <a:buChar char="o"/>
            </a:pPr>
            <a:r>
              <a:rPr lang="en-GB" dirty="0"/>
              <a:t>Choices on these matters can dramatically impact the apparent interpretation of the histogram.</a:t>
            </a:r>
          </a:p>
        </p:txBody>
      </p:sp>
      <p:pic>
        <p:nvPicPr>
          <p:cNvPr id="2" name="Εικόνα 1">
            <a:extLst>
              <a:ext uri="{FF2B5EF4-FFF2-40B4-BE49-F238E27FC236}">
                <a16:creationId xmlns:a16="http://schemas.microsoft.com/office/drawing/2014/main" id="{A0AFFDE5-D893-0A59-9A14-938B64C54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863466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vert="horz" lIns="91440" tIns="45720" rIns="91440" bIns="45720" rtlCol="0" anchor="b">
            <a:normAutofit/>
          </a:bodyPr>
          <a:lstStyle/>
          <a:p>
            <a:r>
              <a:rPr lang="en-GB" dirty="0"/>
              <a:t>Stem and Leaf Plots</a:t>
            </a:r>
          </a:p>
        </p:txBody>
      </p:sp>
      <p:sp>
        <p:nvSpPr>
          <p:cNvPr id="29699" name="Rectangle 3"/>
          <p:cNvSpPr>
            <a:spLocks noGrp="1" noChangeArrowheads="1"/>
          </p:cNvSpPr>
          <p:nvPr>
            <p:ph type="body" idx="1"/>
          </p:nvPr>
        </p:nvSpPr>
        <p:spPr/>
        <p:txBody>
          <a:bodyPr vert="horz" lIns="91440" tIns="45720" rIns="91440" bIns="45720" rtlCol="0" anchor="t">
            <a:normAutofit fontScale="92500" lnSpcReduction="20000"/>
          </a:bodyPr>
          <a:lstStyle/>
          <a:p>
            <a:r>
              <a:rPr lang="en-GB" dirty="0"/>
              <a:t>Data representation in a type of </a:t>
            </a:r>
            <a:r>
              <a:rPr lang="en-GB" dirty="0" err="1"/>
              <a:t>historgam</a:t>
            </a:r>
          </a:p>
          <a:p>
            <a:pPr lvl="1"/>
            <a:r>
              <a:rPr lang="en-GB" dirty="0"/>
              <a:t>54 56 57 59 63 64 66 68 68 72 72 75 76 81 84 88 106 </a:t>
            </a:r>
          </a:p>
          <a:p>
            <a:pPr lvl="1"/>
            <a:r>
              <a:rPr lang="en-GB"/>
              <a:t>Tens on the stem and units on the leaf</a:t>
            </a:r>
          </a:p>
          <a:p>
            <a:r>
              <a:rPr lang="en-GB" b="1" dirty="0"/>
              <a:t>Advantage</a:t>
            </a:r>
            <a:r>
              <a:rPr lang="en-GB" dirty="0"/>
              <a:t>: </a:t>
            </a:r>
          </a:p>
          <a:p>
            <a:pPr lvl="1">
              <a:lnSpc>
                <a:spcPct val="80000"/>
              </a:lnSpc>
              <a:spcBef>
                <a:spcPts val="20"/>
              </a:spcBef>
            </a:pPr>
            <a:r>
              <a:rPr lang="en-GB" dirty="0"/>
              <a:t>Impression of the general structure of the data</a:t>
            </a:r>
          </a:p>
          <a:p>
            <a:pPr lvl="1">
              <a:lnSpc>
                <a:spcPct val="80000"/>
              </a:lnSpc>
            </a:pPr>
            <a:r>
              <a:rPr lang="en-GB" dirty="0"/>
              <a:t>Includes all the data</a:t>
            </a:r>
          </a:p>
          <a:p>
            <a:pPr lvl="1">
              <a:lnSpc>
                <a:spcPct val="80000"/>
              </a:lnSpc>
            </a:pPr>
            <a:r>
              <a:rPr lang="en-GB" dirty="0"/>
              <a:t>Can be used for comparing two groups of data</a:t>
            </a:r>
          </a:p>
          <a:p>
            <a:pPr lvl="1"/>
            <a:endParaRPr lang="en-GB" dirty="0"/>
          </a:p>
          <a:p>
            <a:pPr lvl="1">
              <a:buFontTx/>
              <a:buNone/>
            </a:pPr>
            <a:r>
              <a:rPr lang="en-GB" dirty="0"/>
              <a:t>5 		| 4 6 7 9 </a:t>
            </a:r>
          </a:p>
          <a:p>
            <a:pPr lvl="1">
              <a:buFontTx/>
              <a:buNone/>
            </a:pPr>
            <a:r>
              <a:rPr lang="en-GB" dirty="0"/>
              <a:t>6 		| 3 4 6 8 8 </a:t>
            </a:r>
          </a:p>
          <a:p>
            <a:pPr lvl="1">
              <a:buFontTx/>
              <a:buNone/>
            </a:pPr>
            <a:r>
              <a:rPr lang="en-GB" dirty="0"/>
              <a:t>7 		| 2 2 5 6 </a:t>
            </a:r>
          </a:p>
          <a:p>
            <a:pPr lvl="1">
              <a:buFontTx/>
              <a:buNone/>
            </a:pPr>
            <a:r>
              <a:rPr lang="en-GB" dirty="0"/>
              <a:t>8 		| 1 4 8 </a:t>
            </a:r>
          </a:p>
          <a:p>
            <a:pPr lvl="1">
              <a:buFontTx/>
              <a:buNone/>
            </a:pPr>
            <a:r>
              <a:rPr lang="en-GB" dirty="0"/>
              <a:t>9 		| </a:t>
            </a:r>
          </a:p>
          <a:p>
            <a:pPr lvl="1">
              <a:buFontTx/>
              <a:buNone/>
            </a:pPr>
            <a:r>
              <a:rPr lang="en-GB" dirty="0"/>
              <a:t>10 	| 6 </a:t>
            </a:r>
          </a:p>
        </p:txBody>
      </p:sp>
      <p:sp>
        <p:nvSpPr>
          <p:cNvPr id="4" name="Rectangle 7"/>
          <p:cNvSpPr>
            <a:spLocks noChangeArrowheads="1"/>
          </p:cNvSpPr>
          <p:nvPr/>
        </p:nvSpPr>
        <p:spPr bwMode="auto">
          <a:xfrm>
            <a:off x="5222939" y="4243008"/>
            <a:ext cx="3796232" cy="2031325"/>
          </a:xfrm>
          <a:prstGeom prst="rect">
            <a:avLst/>
          </a:prstGeom>
          <a:noFill/>
          <a:ln w="9525">
            <a:solidFill>
              <a:schemeClr val="tx1"/>
            </a:solidFill>
            <a:miter lim="800000"/>
            <a:headEnd/>
            <a:tailEnd/>
          </a:ln>
          <a:effectLst/>
        </p:spPr>
        <p:txBody>
          <a:bodyPr wrap="none" anchor="ctr">
            <a:spAutoFit/>
          </a:bodyPr>
          <a:lstStyle/>
          <a:p>
            <a:r>
              <a:rPr lang="en-GB" sz="1400" dirty="0">
                <a:latin typeface="Arial Unicode MS" pitchFamily="34" charset="-128"/>
              </a:rPr>
              <a:t>Set A 			Set B </a:t>
            </a:r>
          </a:p>
          <a:p>
            <a:r>
              <a:rPr lang="en-GB" sz="1400" dirty="0">
                <a:latin typeface="Arial Unicode MS" pitchFamily="34" charset="-128"/>
              </a:rPr>
              <a:t>------- 			------- </a:t>
            </a:r>
          </a:p>
          <a:p>
            <a:r>
              <a:rPr lang="en-GB" sz="1400" dirty="0">
                <a:latin typeface="Arial Unicode MS" pitchFamily="34" charset="-128"/>
              </a:rPr>
              <a:t>6 5 3 	| 	4 	| </a:t>
            </a:r>
          </a:p>
          <a:p>
            <a:r>
              <a:rPr lang="en-GB" sz="1400" dirty="0">
                <a:latin typeface="Arial Unicode MS" pitchFamily="34" charset="-128"/>
              </a:rPr>
              <a:t>8 7 6 5 	| 	5 	| 4 6 7 9 </a:t>
            </a:r>
          </a:p>
          <a:p>
            <a:r>
              <a:rPr lang="en-GB" sz="1400" dirty="0">
                <a:latin typeface="Arial Unicode MS" pitchFamily="34" charset="-128"/>
              </a:rPr>
              <a:t>7 3 2 	| 	6 	| 3 4 6 8 8 </a:t>
            </a:r>
          </a:p>
          <a:p>
            <a:r>
              <a:rPr lang="en-GB" sz="1400" dirty="0">
                <a:latin typeface="Arial Unicode MS" pitchFamily="34" charset="-128"/>
              </a:rPr>
              <a:t>4 2 	| 	7 	| 2 2 5 6 </a:t>
            </a:r>
          </a:p>
          <a:p>
            <a:r>
              <a:rPr lang="en-GB" sz="1400" dirty="0">
                <a:latin typeface="Arial Unicode MS" pitchFamily="34" charset="-128"/>
              </a:rPr>
              <a:t>6 	| 	8 	| 1 4 8 </a:t>
            </a:r>
          </a:p>
          <a:p>
            <a:r>
              <a:rPr lang="en-GB" sz="1400" dirty="0">
                <a:latin typeface="Arial Unicode MS" pitchFamily="34" charset="-128"/>
              </a:rPr>
              <a:t>	| 	9 	|</a:t>
            </a:r>
          </a:p>
          <a:p>
            <a:r>
              <a:rPr lang="en-GB" sz="1400" dirty="0">
                <a:latin typeface="Arial Unicode MS" pitchFamily="34" charset="-128"/>
              </a:rPr>
              <a:t>	| 	10 	| 6</a:t>
            </a:r>
            <a:r>
              <a:rPr lang="en-GB" sz="1400" dirty="0"/>
              <a:t> </a:t>
            </a:r>
          </a:p>
        </p:txBody>
      </p:sp>
      <p:pic>
        <p:nvPicPr>
          <p:cNvPr id="2" name="Εικόνα 1">
            <a:extLst>
              <a:ext uri="{FF2B5EF4-FFF2-40B4-BE49-F238E27FC236}">
                <a16:creationId xmlns:a16="http://schemas.microsoft.com/office/drawing/2014/main" id="{3FF36714-7ED9-D169-01D3-CFE4E06FB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287254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978896" cy="1143000"/>
          </a:xfrm>
        </p:spPr>
        <p:txBody>
          <a:bodyPr vert="horz" lIns="91440" tIns="45720" rIns="91440" bIns="45720" rtlCol="0" anchor="b">
            <a:normAutofit/>
          </a:bodyPr>
          <a:lstStyle/>
          <a:p>
            <a:r>
              <a:rPr lang="en-GB" dirty="0"/>
              <a:t>Box plot</a:t>
            </a:r>
          </a:p>
        </p:txBody>
      </p:sp>
      <p:sp>
        <p:nvSpPr>
          <p:cNvPr id="3" name="Content Placeholder 2"/>
          <p:cNvSpPr>
            <a:spLocks noGrp="1"/>
          </p:cNvSpPr>
          <p:nvPr>
            <p:ph sz="quarter" idx="1"/>
          </p:nvPr>
        </p:nvSpPr>
        <p:spPr>
          <a:xfrm>
            <a:off x="1981200" y="1370902"/>
            <a:ext cx="3610744" cy="4873752"/>
          </a:xfrm>
        </p:spPr>
        <p:txBody>
          <a:bodyPr vert="horz" lIns="91440" tIns="45720" rIns="91440" bIns="45720" rtlCol="0" anchor="t">
            <a:normAutofit lnSpcReduction="10000"/>
          </a:bodyPr>
          <a:lstStyle/>
          <a:p>
            <a:r>
              <a:rPr lang="en-GB" dirty="0"/>
              <a:t>Reporting only the mean can hide important details about the data structure.</a:t>
            </a:r>
          </a:p>
          <a:p>
            <a:endParaRPr lang="el-GR" dirty="0"/>
          </a:p>
          <a:p>
            <a:r>
              <a:rPr lang="en-GB" dirty="0"/>
              <a:t>Mean does not give the full picture regarding:</a:t>
            </a:r>
          </a:p>
          <a:p>
            <a:pPr lvl="1"/>
            <a:r>
              <a:rPr lang="en-GB" dirty="0"/>
              <a:t>Variance</a:t>
            </a:r>
          </a:p>
          <a:p>
            <a:pPr lvl="1"/>
            <a:r>
              <a:rPr lang="en-GB" dirty="0"/>
              <a:t>Symmetry</a:t>
            </a:r>
          </a:p>
          <a:p>
            <a:pPr lvl="1"/>
            <a:r>
              <a:rPr lang="en-GB" dirty="0"/>
              <a:t>Floor – ceiling effects</a:t>
            </a:r>
          </a:p>
          <a:p>
            <a:pPr lvl="1"/>
            <a:r>
              <a:rPr lang="en-GB" dirty="0"/>
              <a:t>Outliers</a:t>
            </a:r>
          </a:p>
        </p:txBody>
      </p:sp>
      <p:pic>
        <p:nvPicPr>
          <p:cNvPr id="4" name="Picture 3"/>
          <p:cNvPicPr>
            <a:picLocks noChangeAspect="1" noChangeArrowheads="1"/>
          </p:cNvPicPr>
          <p:nvPr/>
        </p:nvPicPr>
        <p:blipFill>
          <a:blip r:embed="rId2" cstate="print"/>
          <a:srcRect/>
          <a:stretch>
            <a:fillRect/>
          </a:stretch>
        </p:blipFill>
        <p:spPr>
          <a:xfrm>
            <a:off x="5519937" y="2524066"/>
            <a:ext cx="4608513" cy="4143615"/>
          </a:xfrm>
          <a:prstGeom prst="rect">
            <a:avLst/>
          </a:prstGeom>
        </p:spPr>
      </p:pic>
      <p:pic>
        <p:nvPicPr>
          <p:cNvPr id="5" name="Picture 5"/>
          <p:cNvPicPr>
            <a:picLocks noChangeAspect="1" noChangeArrowheads="1"/>
          </p:cNvPicPr>
          <p:nvPr/>
        </p:nvPicPr>
        <p:blipFill>
          <a:blip r:embed="rId3" cstate="print"/>
          <a:srcRect/>
          <a:stretch>
            <a:fillRect/>
          </a:stretch>
        </p:blipFill>
        <p:spPr bwMode="auto">
          <a:xfrm>
            <a:off x="6960097" y="836712"/>
            <a:ext cx="2017203" cy="1607832"/>
          </a:xfrm>
          <a:prstGeom prst="rect">
            <a:avLst/>
          </a:prstGeom>
          <a:noFill/>
          <a:ln w="9525">
            <a:noFill/>
            <a:miter lim="800000"/>
            <a:headEnd/>
            <a:tailEnd/>
          </a:ln>
          <a:effectLst/>
        </p:spPr>
      </p:pic>
      <p:pic>
        <p:nvPicPr>
          <p:cNvPr id="6" name="Εικόνα 5">
            <a:extLst>
              <a:ext uri="{FF2B5EF4-FFF2-40B4-BE49-F238E27FC236}">
                <a16:creationId xmlns:a16="http://schemas.microsoft.com/office/drawing/2014/main" id="{9E2FDD7A-EFAA-4C5D-C7BC-C274393B0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582575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z="2000" dirty="0" err="1"/>
              <a:t>Boxplots</a:t>
            </a:r>
            <a:endParaRPr lang="en-US" sz="2000" dirty="0"/>
          </a:p>
        </p:txBody>
      </p:sp>
      <p:sp>
        <p:nvSpPr>
          <p:cNvPr id="3075" name="Rectangle 3"/>
          <p:cNvSpPr>
            <a:spLocks noGrp="1" noChangeArrowheads="1"/>
          </p:cNvSpPr>
          <p:nvPr>
            <p:ph type="body" idx="1"/>
          </p:nvPr>
        </p:nvSpPr>
        <p:spPr>
          <a:xfrm>
            <a:off x="1981200" y="1038126"/>
            <a:ext cx="8229600" cy="4983163"/>
          </a:xfrm>
        </p:spPr>
        <p:txBody>
          <a:bodyPr vert="horz" lIns="91440" tIns="45720" rIns="91440" bIns="45720" rtlCol="0" anchor="t">
            <a:normAutofit fontScale="77500" lnSpcReduction="20000"/>
          </a:bodyPr>
          <a:lstStyle/>
          <a:p>
            <a:pPr>
              <a:lnSpc>
                <a:spcPct val="80000"/>
              </a:lnSpc>
              <a:buFontTx/>
              <a:buNone/>
            </a:pPr>
            <a:r>
              <a:rPr lang="en-US" sz="1600" dirty="0"/>
              <a:t>                                                                                                   Upper fence</a:t>
            </a:r>
          </a:p>
          <a:p>
            <a:pPr>
              <a:lnSpc>
                <a:spcPct val="80000"/>
              </a:lnSpc>
              <a:buFontTx/>
              <a:buNone/>
            </a:pPr>
            <a:endParaRPr lang="en-US" sz="1600" dirty="0"/>
          </a:p>
          <a:p>
            <a:pPr>
              <a:lnSpc>
                <a:spcPct val="80000"/>
              </a:lnSpc>
              <a:buFontTx/>
              <a:buNone/>
            </a:pPr>
            <a:endParaRPr lang="en-US" sz="1600" dirty="0"/>
          </a:p>
          <a:p>
            <a:pPr>
              <a:lnSpc>
                <a:spcPct val="80000"/>
              </a:lnSpc>
              <a:buFontTx/>
              <a:buNone/>
            </a:pPr>
            <a:endParaRPr lang="en-US" sz="1600" dirty="0"/>
          </a:p>
          <a:p>
            <a:pPr>
              <a:lnSpc>
                <a:spcPct val="80000"/>
              </a:lnSpc>
              <a:buFontTx/>
              <a:buNone/>
            </a:pPr>
            <a:r>
              <a:rPr lang="en-US" sz="1600" dirty="0"/>
              <a:t>          largest </a:t>
            </a:r>
            <a:r>
              <a:rPr lang="en-US" sz="1600" dirty="0" err="1"/>
              <a:t>obs</a:t>
            </a:r>
            <a:r>
              <a:rPr lang="en-US" sz="1600" dirty="0"/>
              <a:t> inside the fence </a:t>
            </a:r>
            <a:r>
              <a:rPr lang="en-US" sz="1600" dirty="0">
                <a:solidFill>
                  <a:srgbClr val="FF0000"/>
                </a:solidFill>
              </a:rPr>
              <a:t>(4)</a:t>
            </a:r>
          </a:p>
          <a:p>
            <a:pPr>
              <a:lnSpc>
                <a:spcPct val="80000"/>
              </a:lnSpc>
              <a:buFontTx/>
              <a:buNone/>
            </a:pPr>
            <a:endParaRPr lang="en-US" sz="1600" dirty="0"/>
          </a:p>
          <a:p>
            <a:pPr>
              <a:lnSpc>
                <a:spcPct val="80000"/>
              </a:lnSpc>
              <a:buFontTx/>
              <a:buNone/>
            </a:pPr>
            <a:endParaRPr lang="en-US" sz="1600" dirty="0"/>
          </a:p>
          <a:p>
            <a:pPr>
              <a:lnSpc>
                <a:spcPct val="80000"/>
              </a:lnSpc>
              <a:buFontTx/>
              <a:buNone/>
            </a:pPr>
            <a:endParaRPr lang="en-US" sz="1600" dirty="0"/>
          </a:p>
          <a:p>
            <a:pPr>
              <a:lnSpc>
                <a:spcPct val="80000"/>
              </a:lnSpc>
              <a:buFontTx/>
              <a:buNone/>
            </a:pPr>
            <a:r>
              <a:rPr lang="en-US" sz="1600" dirty="0"/>
              <a:t>                             Q3 (hinge)</a:t>
            </a:r>
            <a:endParaRPr lang="en-US" sz="1600" dirty="0">
              <a:solidFill>
                <a:srgbClr val="FF0000"/>
              </a:solidFill>
            </a:endParaRPr>
          </a:p>
          <a:p>
            <a:pPr>
              <a:lnSpc>
                <a:spcPct val="80000"/>
              </a:lnSpc>
              <a:buFontTx/>
              <a:buNone/>
            </a:pPr>
            <a:endParaRPr lang="en-US" sz="1600" dirty="0"/>
          </a:p>
          <a:p>
            <a:pPr>
              <a:lnSpc>
                <a:spcPct val="80000"/>
              </a:lnSpc>
              <a:buFontTx/>
              <a:buNone/>
            </a:pPr>
            <a:r>
              <a:rPr lang="en-US" sz="1600" dirty="0"/>
              <a:t>                                 Median </a:t>
            </a:r>
            <a:r>
              <a:rPr lang="en-US" sz="1600" dirty="0">
                <a:solidFill>
                  <a:srgbClr val="FF0000"/>
                </a:solidFill>
              </a:rPr>
              <a:t>(1)</a:t>
            </a:r>
          </a:p>
          <a:p>
            <a:pPr>
              <a:lnSpc>
                <a:spcPct val="80000"/>
              </a:lnSpc>
              <a:buFontTx/>
              <a:buNone/>
            </a:pPr>
            <a:endParaRPr lang="en-US" sz="1600" dirty="0"/>
          </a:p>
          <a:p>
            <a:pPr>
              <a:lnSpc>
                <a:spcPct val="80000"/>
              </a:lnSpc>
              <a:buFontTx/>
              <a:buNone/>
            </a:pPr>
            <a:r>
              <a:rPr lang="en-US" sz="1600" dirty="0"/>
              <a:t>                            Q1 (hinge)</a:t>
            </a:r>
            <a:endParaRPr lang="en-US" sz="1600" dirty="0">
              <a:solidFill>
                <a:srgbClr val="FF0000"/>
              </a:solidFill>
            </a:endParaRPr>
          </a:p>
          <a:p>
            <a:pPr>
              <a:lnSpc>
                <a:spcPct val="80000"/>
              </a:lnSpc>
              <a:buFontTx/>
              <a:buNone/>
            </a:pPr>
            <a:endParaRPr lang="en-US" sz="1600" dirty="0"/>
          </a:p>
          <a:p>
            <a:pPr>
              <a:lnSpc>
                <a:spcPct val="80000"/>
              </a:lnSpc>
              <a:buFontTx/>
              <a:buNone/>
            </a:pPr>
            <a:endParaRPr lang="en-US" sz="1600" dirty="0"/>
          </a:p>
          <a:p>
            <a:pPr>
              <a:lnSpc>
                <a:spcPct val="80000"/>
              </a:lnSpc>
              <a:buFontTx/>
              <a:buNone/>
            </a:pPr>
            <a:endParaRPr lang="en-US" sz="1600" dirty="0"/>
          </a:p>
          <a:p>
            <a:pPr>
              <a:lnSpc>
                <a:spcPct val="80000"/>
              </a:lnSpc>
              <a:buFontTx/>
              <a:buNone/>
            </a:pPr>
            <a:endParaRPr lang="en-US" sz="1600" dirty="0"/>
          </a:p>
          <a:p>
            <a:pPr>
              <a:lnSpc>
                <a:spcPct val="80000"/>
              </a:lnSpc>
              <a:buFontTx/>
              <a:buNone/>
            </a:pPr>
            <a:r>
              <a:rPr lang="en-US" sz="1600" dirty="0"/>
              <a:t>        smallest </a:t>
            </a:r>
            <a:r>
              <a:rPr lang="en-US" sz="1600" dirty="0" err="1"/>
              <a:t>obs</a:t>
            </a:r>
            <a:r>
              <a:rPr lang="en-US" sz="1600" dirty="0"/>
              <a:t> inside the fence </a:t>
            </a:r>
            <a:r>
              <a:rPr lang="en-US" sz="1600" dirty="0">
                <a:solidFill>
                  <a:srgbClr val="FF0000"/>
                </a:solidFill>
              </a:rPr>
              <a:t>(3)</a:t>
            </a:r>
          </a:p>
          <a:p>
            <a:pPr>
              <a:lnSpc>
                <a:spcPct val="80000"/>
              </a:lnSpc>
              <a:buFontTx/>
              <a:buNone/>
            </a:pPr>
            <a:r>
              <a:rPr lang="en-US" sz="1600" dirty="0"/>
              <a:t>                                                                                                                         </a:t>
            </a:r>
          </a:p>
          <a:p>
            <a:pPr>
              <a:lnSpc>
                <a:spcPct val="80000"/>
              </a:lnSpc>
              <a:buFontTx/>
              <a:buNone/>
            </a:pPr>
            <a:r>
              <a:rPr lang="en-US" sz="1600" dirty="0"/>
              <a:t> </a:t>
            </a:r>
          </a:p>
          <a:p>
            <a:pPr>
              <a:lnSpc>
                <a:spcPct val="80000"/>
              </a:lnSpc>
              <a:buNone/>
            </a:pPr>
            <a:r>
              <a:rPr lang="en-US" sz="1600" dirty="0"/>
              <a:t>                      Outside observation (outlier)</a:t>
            </a:r>
            <a:r>
              <a:rPr lang="el-GR" sz="1600" dirty="0"/>
              <a:t> </a:t>
            </a:r>
            <a:r>
              <a:rPr lang="en-GB" sz="1600" dirty="0">
                <a:solidFill>
                  <a:srgbClr val="FF0000"/>
                </a:solidFill>
              </a:rPr>
              <a:t> (5)</a:t>
            </a:r>
            <a:r>
              <a:rPr lang="en-US" sz="1600" dirty="0"/>
              <a:t>		 Lower fence	</a:t>
            </a:r>
            <a:endParaRPr lang="en-GB" i="1" dirty="0"/>
          </a:p>
        </p:txBody>
      </p:sp>
      <p:sp>
        <p:nvSpPr>
          <p:cNvPr id="3076" name="Rectangle 4"/>
          <p:cNvSpPr>
            <a:spLocks noChangeArrowheads="1"/>
          </p:cNvSpPr>
          <p:nvPr/>
        </p:nvSpPr>
        <p:spPr bwMode="auto">
          <a:xfrm>
            <a:off x="5638800" y="2636912"/>
            <a:ext cx="1524000" cy="1447800"/>
          </a:xfrm>
          <a:prstGeom prst="rect">
            <a:avLst/>
          </a:prstGeom>
          <a:solidFill>
            <a:schemeClr val="accent1"/>
          </a:solidFill>
          <a:ln w="9525">
            <a:solidFill>
              <a:schemeClr val="tx1"/>
            </a:solidFill>
            <a:miter lim="800000"/>
            <a:headEnd/>
            <a:tailEnd/>
          </a:ln>
          <a:effectLst/>
        </p:spPr>
        <p:txBody>
          <a:bodyPr wrap="none" anchor="ctr"/>
          <a:lstStyle/>
          <a:p>
            <a:endParaRPr lang="el-GR"/>
          </a:p>
        </p:txBody>
      </p:sp>
      <p:sp>
        <p:nvSpPr>
          <p:cNvPr id="3077" name="Line 5"/>
          <p:cNvSpPr>
            <a:spLocks noChangeShapeType="1"/>
          </p:cNvSpPr>
          <p:nvPr/>
        </p:nvSpPr>
        <p:spPr bwMode="auto">
          <a:xfrm>
            <a:off x="5638800" y="3356992"/>
            <a:ext cx="1524000" cy="0"/>
          </a:xfrm>
          <a:prstGeom prst="line">
            <a:avLst/>
          </a:prstGeom>
          <a:noFill/>
          <a:ln w="9525">
            <a:solidFill>
              <a:schemeClr val="tx1"/>
            </a:solidFill>
            <a:round/>
            <a:headEnd/>
            <a:tailEnd/>
          </a:ln>
          <a:effectLst/>
        </p:spPr>
        <p:txBody>
          <a:bodyPr/>
          <a:lstStyle/>
          <a:p>
            <a:endParaRPr lang="el-GR"/>
          </a:p>
        </p:txBody>
      </p:sp>
      <p:sp>
        <p:nvSpPr>
          <p:cNvPr id="3078" name="Line 6"/>
          <p:cNvSpPr>
            <a:spLocks noChangeShapeType="1"/>
          </p:cNvSpPr>
          <p:nvPr/>
        </p:nvSpPr>
        <p:spPr bwMode="auto">
          <a:xfrm flipV="1">
            <a:off x="6400800" y="1916832"/>
            <a:ext cx="0" cy="685800"/>
          </a:xfrm>
          <a:prstGeom prst="line">
            <a:avLst/>
          </a:prstGeom>
          <a:noFill/>
          <a:ln w="9525">
            <a:solidFill>
              <a:schemeClr val="tx1"/>
            </a:solidFill>
            <a:round/>
            <a:headEnd/>
            <a:tailEnd/>
          </a:ln>
          <a:effectLst/>
        </p:spPr>
        <p:txBody>
          <a:bodyPr/>
          <a:lstStyle/>
          <a:p>
            <a:endParaRPr lang="el-GR"/>
          </a:p>
        </p:txBody>
      </p:sp>
      <p:sp>
        <p:nvSpPr>
          <p:cNvPr id="3079" name="Line 7"/>
          <p:cNvSpPr>
            <a:spLocks noChangeShapeType="1"/>
          </p:cNvSpPr>
          <p:nvPr/>
        </p:nvSpPr>
        <p:spPr bwMode="auto">
          <a:xfrm flipH="1">
            <a:off x="6312024" y="4077072"/>
            <a:ext cx="12576" cy="648072"/>
          </a:xfrm>
          <a:prstGeom prst="line">
            <a:avLst/>
          </a:prstGeom>
          <a:noFill/>
          <a:ln w="9525">
            <a:solidFill>
              <a:schemeClr val="tx1"/>
            </a:solidFill>
            <a:round/>
            <a:headEnd/>
            <a:tailEnd/>
          </a:ln>
          <a:effectLst/>
        </p:spPr>
        <p:txBody>
          <a:bodyPr/>
          <a:lstStyle/>
          <a:p>
            <a:endParaRPr lang="el-GR"/>
          </a:p>
        </p:txBody>
      </p:sp>
      <p:sp>
        <p:nvSpPr>
          <p:cNvPr id="3080" name="Line 8"/>
          <p:cNvSpPr>
            <a:spLocks noChangeShapeType="1"/>
          </p:cNvSpPr>
          <p:nvPr/>
        </p:nvSpPr>
        <p:spPr bwMode="auto">
          <a:xfrm>
            <a:off x="6096000" y="4725144"/>
            <a:ext cx="457200" cy="0"/>
          </a:xfrm>
          <a:prstGeom prst="line">
            <a:avLst/>
          </a:prstGeom>
          <a:noFill/>
          <a:ln w="9525">
            <a:solidFill>
              <a:schemeClr val="tx1"/>
            </a:solidFill>
            <a:round/>
            <a:headEnd/>
            <a:tailEnd/>
          </a:ln>
          <a:effectLst/>
        </p:spPr>
        <p:txBody>
          <a:bodyPr/>
          <a:lstStyle/>
          <a:p>
            <a:endParaRPr lang="el-GR"/>
          </a:p>
        </p:txBody>
      </p:sp>
      <p:sp>
        <p:nvSpPr>
          <p:cNvPr id="3081" name="Line 9"/>
          <p:cNvSpPr>
            <a:spLocks noChangeShapeType="1"/>
          </p:cNvSpPr>
          <p:nvPr/>
        </p:nvSpPr>
        <p:spPr bwMode="auto">
          <a:xfrm>
            <a:off x="6172200" y="1916832"/>
            <a:ext cx="457200" cy="0"/>
          </a:xfrm>
          <a:prstGeom prst="line">
            <a:avLst/>
          </a:prstGeom>
          <a:noFill/>
          <a:ln w="9525">
            <a:solidFill>
              <a:schemeClr val="tx1"/>
            </a:solidFill>
            <a:round/>
            <a:headEnd/>
            <a:tailEnd/>
          </a:ln>
          <a:effectLst/>
        </p:spPr>
        <p:txBody>
          <a:bodyPr/>
          <a:lstStyle/>
          <a:p>
            <a:endParaRPr lang="el-GR"/>
          </a:p>
        </p:txBody>
      </p:sp>
      <p:sp>
        <p:nvSpPr>
          <p:cNvPr id="3082" name="AutoShape 10"/>
          <p:cNvSpPr>
            <a:spLocks/>
          </p:cNvSpPr>
          <p:nvPr/>
        </p:nvSpPr>
        <p:spPr bwMode="auto">
          <a:xfrm>
            <a:off x="8153400" y="1295400"/>
            <a:ext cx="76200" cy="1447800"/>
          </a:xfrm>
          <a:prstGeom prst="rightBrace">
            <a:avLst>
              <a:gd name="adj1" fmla="val 158333"/>
              <a:gd name="adj2" fmla="val 50000"/>
            </a:avLst>
          </a:prstGeom>
          <a:noFill/>
          <a:ln w="9525">
            <a:solidFill>
              <a:schemeClr val="tx1"/>
            </a:solidFill>
            <a:round/>
            <a:headEnd/>
            <a:tailEnd/>
          </a:ln>
          <a:effectLst/>
        </p:spPr>
        <p:txBody>
          <a:bodyPr wrap="none" anchor="ctr"/>
          <a:lstStyle/>
          <a:p>
            <a:endParaRPr lang="el-GR"/>
          </a:p>
        </p:txBody>
      </p:sp>
      <p:sp>
        <p:nvSpPr>
          <p:cNvPr id="3083" name="AutoShape 11"/>
          <p:cNvSpPr>
            <a:spLocks/>
          </p:cNvSpPr>
          <p:nvPr/>
        </p:nvSpPr>
        <p:spPr bwMode="auto">
          <a:xfrm>
            <a:off x="8153400" y="2819400"/>
            <a:ext cx="76200" cy="1295400"/>
          </a:xfrm>
          <a:prstGeom prst="rightBrace">
            <a:avLst>
              <a:gd name="adj1" fmla="val 141667"/>
              <a:gd name="adj2" fmla="val 50000"/>
            </a:avLst>
          </a:prstGeom>
          <a:noFill/>
          <a:ln w="9525">
            <a:solidFill>
              <a:schemeClr val="tx1"/>
            </a:solidFill>
            <a:round/>
            <a:headEnd/>
            <a:tailEnd/>
          </a:ln>
          <a:effectLst/>
        </p:spPr>
        <p:txBody>
          <a:bodyPr wrap="none" anchor="ctr"/>
          <a:lstStyle/>
          <a:p>
            <a:endParaRPr lang="el-GR"/>
          </a:p>
        </p:txBody>
      </p:sp>
      <p:sp>
        <p:nvSpPr>
          <p:cNvPr id="3084" name="AutoShape 12"/>
          <p:cNvSpPr>
            <a:spLocks/>
          </p:cNvSpPr>
          <p:nvPr/>
        </p:nvSpPr>
        <p:spPr bwMode="auto">
          <a:xfrm>
            <a:off x="8153400" y="4114800"/>
            <a:ext cx="76200" cy="1143000"/>
          </a:xfrm>
          <a:prstGeom prst="rightBrace">
            <a:avLst>
              <a:gd name="adj1" fmla="val 125000"/>
              <a:gd name="adj2" fmla="val 50000"/>
            </a:avLst>
          </a:prstGeom>
          <a:noFill/>
          <a:ln w="9525">
            <a:solidFill>
              <a:schemeClr val="tx1"/>
            </a:solidFill>
            <a:round/>
            <a:headEnd/>
            <a:tailEnd/>
          </a:ln>
          <a:effectLst/>
        </p:spPr>
        <p:txBody>
          <a:bodyPr wrap="none" anchor="ctr"/>
          <a:lstStyle/>
          <a:p>
            <a:endParaRPr lang="el-GR"/>
          </a:p>
        </p:txBody>
      </p:sp>
      <p:sp>
        <p:nvSpPr>
          <p:cNvPr id="3085" name="Text Box 13"/>
          <p:cNvSpPr txBox="1">
            <a:spLocks noChangeArrowheads="1"/>
          </p:cNvSpPr>
          <p:nvPr/>
        </p:nvSpPr>
        <p:spPr bwMode="auto">
          <a:xfrm>
            <a:off x="8382001" y="3236914"/>
            <a:ext cx="1614353" cy="646331"/>
          </a:xfrm>
          <a:prstGeom prst="rect">
            <a:avLst/>
          </a:prstGeom>
          <a:noFill/>
          <a:ln w="9525">
            <a:noFill/>
            <a:miter lim="800000"/>
            <a:headEnd/>
            <a:tailEnd/>
          </a:ln>
          <a:effectLst/>
        </p:spPr>
        <p:txBody>
          <a:bodyPr wrap="none" lIns="91440" tIns="45720" rIns="91440" bIns="45720" anchor="t">
            <a:spAutoFit/>
          </a:bodyPr>
          <a:lstStyle/>
          <a:p>
            <a:r>
              <a:rPr lang="en-US" dirty="0"/>
              <a:t>Q3-Q1 </a:t>
            </a:r>
            <a:r>
              <a:rPr lang="en-US" dirty="0">
                <a:solidFill>
                  <a:srgbClr val="FF0000"/>
                </a:solidFill>
              </a:rPr>
              <a:t>(2)</a:t>
            </a:r>
            <a:br>
              <a:rPr lang="en-US" dirty="0">
                <a:solidFill>
                  <a:srgbClr val="FF0000"/>
                </a:solidFill>
              </a:rPr>
            </a:br>
            <a:r>
              <a:rPr lang="en-US" dirty="0"/>
              <a:t>[50% of values]</a:t>
            </a:r>
          </a:p>
        </p:txBody>
      </p:sp>
      <p:sp>
        <p:nvSpPr>
          <p:cNvPr id="3086" name="Text Box 14"/>
          <p:cNvSpPr txBox="1">
            <a:spLocks noChangeArrowheads="1"/>
          </p:cNvSpPr>
          <p:nvPr/>
        </p:nvSpPr>
        <p:spPr bwMode="auto">
          <a:xfrm>
            <a:off x="8305801" y="1789113"/>
            <a:ext cx="978153" cy="369332"/>
          </a:xfrm>
          <a:prstGeom prst="rect">
            <a:avLst/>
          </a:prstGeom>
          <a:noFill/>
          <a:ln w="9525">
            <a:noFill/>
            <a:miter lim="800000"/>
            <a:headEnd/>
            <a:tailEnd/>
          </a:ln>
          <a:effectLst/>
        </p:spPr>
        <p:txBody>
          <a:bodyPr wrap="none">
            <a:spAutoFit/>
          </a:bodyPr>
          <a:lstStyle/>
          <a:p>
            <a:r>
              <a:rPr lang="en-US" i="1"/>
              <a:t>k</a:t>
            </a:r>
            <a:r>
              <a:rPr lang="en-US"/>
              <a:t>(q3-q1)</a:t>
            </a:r>
          </a:p>
        </p:txBody>
      </p:sp>
      <p:sp>
        <p:nvSpPr>
          <p:cNvPr id="3087" name="Text Box 15"/>
          <p:cNvSpPr txBox="1">
            <a:spLocks noChangeArrowheads="1"/>
          </p:cNvSpPr>
          <p:nvPr/>
        </p:nvSpPr>
        <p:spPr bwMode="auto">
          <a:xfrm>
            <a:off x="8305801" y="4445000"/>
            <a:ext cx="978153" cy="369332"/>
          </a:xfrm>
          <a:prstGeom prst="rect">
            <a:avLst/>
          </a:prstGeom>
          <a:noFill/>
          <a:ln w="9525">
            <a:noFill/>
            <a:miter lim="800000"/>
            <a:headEnd/>
            <a:tailEnd/>
          </a:ln>
          <a:effectLst/>
        </p:spPr>
        <p:txBody>
          <a:bodyPr wrap="none">
            <a:spAutoFit/>
          </a:bodyPr>
          <a:lstStyle/>
          <a:p>
            <a:r>
              <a:rPr lang="en-US" i="1"/>
              <a:t>k</a:t>
            </a:r>
            <a:r>
              <a:rPr lang="en-US"/>
              <a:t>(q3-q1)</a:t>
            </a:r>
          </a:p>
        </p:txBody>
      </p:sp>
      <p:sp>
        <p:nvSpPr>
          <p:cNvPr id="3088" name="Text Box 16"/>
          <p:cNvSpPr txBox="1">
            <a:spLocks noChangeArrowheads="1"/>
          </p:cNvSpPr>
          <p:nvPr/>
        </p:nvSpPr>
        <p:spPr bwMode="auto">
          <a:xfrm>
            <a:off x="8305801" y="2133600"/>
            <a:ext cx="1687321" cy="923330"/>
          </a:xfrm>
          <a:prstGeom prst="rect">
            <a:avLst/>
          </a:prstGeom>
          <a:noFill/>
          <a:ln w="9525">
            <a:noFill/>
            <a:miter lim="800000"/>
            <a:headEnd/>
            <a:tailEnd/>
          </a:ln>
          <a:effectLst/>
        </p:spPr>
        <p:txBody>
          <a:bodyPr wrap="none">
            <a:spAutoFit/>
          </a:bodyPr>
          <a:lstStyle/>
          <a:p>
            <a:r>
              <a:rPr lang="en-US" dirty="0"/>
              <a:t>usually</a:t>
            </a:r>
            <a:r>
              <a:rPr lang="en-US" i="1" dirty="0"/>
              <a:t> k</a:t>
            </a:r>
            <a:r>
              <a:rPr lang="en-US" dirty="0"/>
              <a:t>=1.5</a:t>
            </a:r>
          </a:p>
          <a:p>
            <a:r>
              <a:rPr lang="en-GB" dirty="0">
                <a:solidFill>
                  <a:srgbClr val="C00000"/>
                </a:solidFill>
              </a:rPr>
              <a:t>k=3 </a:t>
            </a:r>
            <a:r>
              <a:rPr lang="en-GB" dirty="0">
                <a:solidFill>
                  <a:srgbClr val="C00000"/>
                </a:solidFill>
                <a:sym typeface="Wingdings" pitchFamily="2" charset="2"/>
              </a:rPr>
              <a:t> extreme </a:t>
            </a:r>
            <a:br>
              <a:rPr lang="en-GB" dirty="0">
                <a:solidFill>
                  <a:srgbClr val="C00000"/>
                </a:solidFill>
                <a:sym typeface="Wingdings" pitchFamily="2" charset="2"/>
              </a:rPr>
            </a:br>
            <a:r>
              <a:rPr lang="en-GB" dirty="0">
                <a:solidFill>
                  <a:srgbClr val="C00000"/>
                </a:solidFill>
                <a:sym typeface="Wingdings" pitchFamily="2" charset="2"/>
              </a:rPr>
              <a:t>outliers</a:t>
            </a:r>
            <a:endParaRPr lang="en-US" dirty="0">
              <a:solidFill>
                <a:srgbClr val="C00000"/>
              </a:solidFill>
            </a:endParaRPr>
          </a:p>
        </p:txBody>
      </p:sp>
      <p:sp>
        <p:nvSpPr>
          <p:cNvPr id="17" name="TextBox 16"/>
          <p:cNvSpPr txBox="1"/>
          <p:nvPr/>
        </p:nvSpPr>
        <p:spPr>
          <a:xfrm>
            <a:off x="1919536" y="6042774"/>
            <a:ext cx="7776864" cy="338554"/>
          </a:xfrm>
          <a:prstGeom prst="rect">
            <a:avLst/>
          </a:prstGeom>
          <a:noFill/>
        </p:spPr>
        <p:txBody>
          <a:bodyPr wrap="square" lIns="91440" tIns="45720" rIns="91440" bIns="45720" rtlCol="0" anchor="t">
            <a:spAutoFit/>
          </a:bodyPr>
          <a:lstStyle/>
          <a:p>
            <a:r>
              <a:rPr lang="en-GB" sz="1600" b="1" dirty="0"/>
              <a:t>Interquartile range</a:t>
            </a:r>
            <a:r>
              <a:rPr lang="en-GB" sz="1600" dirty="0"/>
              <a:t> describes the spread</a:t>
            </a:r>
          </a:p>
        </p:txBody>
      </p:sp>
      <p:sp>
        <p:nvSpPr>
          <p:cNvPr id="18" name="TextBox 17"/>
          <p:cNvSpPr txBox="1"/>
          <p:nvPr/>
        </p:nvSpPr>
        <p:spPr>
          <a:xfrm>
            <a:off x="2063552" y="188640"/>
            <a:ext cx="8064896" cy="553998"/>
          </a:xfrm>
          <a:prstGeom prst="rect">
            <a:avLst/>
          </a:prstGeom>
          <a:noFill/>
        </p:spPr>
        <p:txBody>
          <a:bodyPr wrap="square" lIns="91440" tIns="45720" rIns="91440" bIns="45720" rtlCol="0" anchor="t">
            <a:spAutoFit/>
          </a:bodyPr>
          <a:lstStyle/>
          <a:p>
            <a:pPr algn="ctr"/>
            <a:r>
              <a:rPr lang="en-GB" sz="3000" cap="small" dirty="0">
                <a:solidFill>
                  <a:schemeClr val="tx2"/>
                </a:solidFill>
                <a:latin typeface="+mj-lt"/>
                <a:ea typeface="+mj-ea"/>
                <a:cs typeface="+mj-cs"/>
              </a:rPr>
              <a:t>The 5 Number Summary</a:t>
            </a:r>
            <a:endParaRPr lang="el-GR" sz="3000" cap="small" dirty="0">
              <a:solidFill>
                <a:schemeClr val="tx2"/>
              </a:solidFill>
              <a:latin typeface="+mj-lt"/>
              <a:ea typeface="+mj-ea"/>
              <a:cs typeface="+mj-cs"/>
            </a:endParaRPr>
          </a:p>
        </p:txBody>
      </p:sp>
      <p:cxnSp>
        <p:nvCxnSpPr>
          <p:cNvPr id="20" name="Straight Arrow Connector 19"/>
          <p:cNvCxnSpPr/>
          <p:nvPr/>
        </p:nvCxnSpPr>
        <p:spPr>
          <a:xfrm flipH="1">
            <a:off x="6600056" y="1988840"/>
            <a:ext cx="57606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067963" y="1610291"/>
            <a:ext cx="1080120" cy="307777"/>
          </a:xfrm>
          <a:prstGeom prst="rect">
            <a:avLst/>
          </a:prstGeom>
          <a:noFill/>
        </p:spPr>
        <p:txBody>
          <a:bodyPr wrap="square" lIns="91440" tIns="45720" rIns="91440" bIns="45720" rtlCol="0" anchor="t">
            <a:spAutoFit/>
          </a:bodyPr>
          <a:lstStyle/>
          <a:p>
            <a:r>
              <a:rPr lang="en-GB" sz="1400" dirty="0"/>
              <a:t>Whiskers</a:t>
            </a:r>
            <a:endParaRPr lang="el-GR" sz="1400" dirty="0"/>
          </a:p>
        </p:txBody>
      </p:sp>
      <p:sp>
        <p:nvSpPr>
          <p:cNvPr id="23" name="5-Point Star 22"/>
          <p:cNvSpPr/>
          <p:nvPr/>
        </p:nvSpPr>
        <p:spPr>
          <a:xfrm>
            <a:off x="6312024" y="5301208"/>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Εικόνα 1">
            <a:extLst>
              <a:ext uri="{FF2B5EF4-FFF2-40B4-BE49-F238E27FC236}">
                <a16:creationId xmlns:a16="http://schemas.microsoft.com/office/drawing/2014/main" id="{2A46A2E8-2BC3-C97D-00E1-66947688B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737" y="6268919"/>
            <a:ext cx="5419725" cy="589915"/>
          </a:xfrm>
          <a:prstGeom prst="rect">
            <a:avLst/>
          </a:prstGeom>
        </p:spPr>
      </p:pic>
    </p:spTree>
    <p:extLst>
      <p:ext uri="{BB962C8B-B14F-4D97-AF65-F5344CB8AC3E}">
        <p14:creationId xmlns:p14="http://schemas.microsoft.com/office/powerpoint/2010/main" val="2149904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Scatter plot</a:t>
            </a:r>
            <a:endParaRPr lang="el-GR" dirty="0"/>
          </a:p>
        </p:txBody>
      </p:sp>
      <p:sp>
        <p:nvSpPr>
          <p:cNvPr id="3" name="Content Placeholder 2"/>
          <p:cNvSpPr>
            <a:spLocks noGrp="1"/>
          </p:cNvSpPr>
          <p:nvPr>
            <p:ph sz="quarter" idx="1"/>
          </p:nvPr>
        </p:nvSpPr>
        <p:spPr>
          <a:xfrm>
            <a:off x="1981200" y="1556792"/>
            <a:ext cx="7467600" cy="4917160"/>
          </a:xfrm>
        </p:spPr>
        <p:txBody>
          <a:bodyPr vert="horz" lIns="91440" tIns="45720" rIns="91440" bIns="45720" rtlCol="0" anchor="t">
            <a:normAutofit lnSpcReduction="10000"/>
          </a:bodyPr>
          <a:lstStyle/>
          <a:p>
            <a:pPr>
              <a:lnSpc>
                <a:spcPct val="90000"/>
              </a:lnSpc>
            </a:pPr>
            <a:r>
              <a:rPr lang="el-GR" dirty="0" err="1"/>
              <a:t>Graph</a:t>
            </a:r>
            <a:r>
              <a:rPr lang="el-GR" dirty="0"/>
              <a:t> </a:t>
            </a:r>
            <a:r>
              <a:rPr lang="el-GR" dirty="0" err="1"/>
              <a:t>illustrating</a:t>
            </a:r>
            <a:r>
              <a:rPr lang="el-GR" dirty="0"/>
              <a:t> the </a:t>
            </a:r>
            <a:r>
              <a:rPr lang="el-GR" dirty="0" err="1"/>
              <a:t>relationship</a:t>
            </a:r>
            <a:r>
              <a:rPr lang="el-GR" dirty="0"/>
              <a:t> </a:t>
            </a:r>
            <a:r>
              <a:rPr lang="el-GR" dirty="0" err="1"/>
              <a:t>between</a:t>
            </a:r>
            <a:r>
              <a:rPr lang="el-GR" dirty="0"/>
              <a:t> </a:t>
            </a:r>
            <a:r>
              <a:rPr lang="el-GR" dirty="0" err="1"/>
              <a:t>two</a:t>
            </a:r>
            <a:r>
              <a:rPr lang="el-GR" dirty="0"/>
              <a:t> </a:t>
            </a:r>
            <a:r>
              <a:rPr lang="el-GR" dirty="0" err="1"/>
              <a:t>ratio</a:t>
            </a:r>
            <a:r>
              <a:rPr lang="el-GR" dirty="0"/>
              <a:t> </a:t>
            </a:r>
            <a:r>
              <a:rPr lang="el-GR" dirty="0" err="1"/>
              <a:t>variables</a:t>
            </a:r>
            <a:r>
              <a:rPr lang="el-GR" dirty="0"/>
              <a:t>. </a:t>
            </a:r>
            <a:r>
              <a:rPr lang="el-GR" dirty="0" err="1"/>
              <a:t>We</a:t>
            </a:r>
            <a:r>
              <a:rPr lang="el-GR" dirty="0"/>
              <a:t> </a:t>
            </a:r>
            <a:r>
              <a:rPr lang="el-GR" dirty="0" err="1"/>
              <a:t>are</a:t>
            </a:r>
            <a:r>
              <a:rPr lang="el-GR" dirty="0"/>
              <a:t> </a:t>
            </a:r>
            <a:r>
              <a:rPr lang="el-GR" dirty="0" err="1"/>
              <a:t>interested</a:t>
            </a:r>
            <a:r>
              <a:rPr lang="el-GR" dirty="0"/>
              <a:t> in </a:t>
            </a:r>
            <a:r>
              <a:rPr lang="el-GR" dirty="0" err="1"/>
              <a:t>understanding</a:t>
            </a:r>
            <a:r>
              <a:rPr lang="el-GR" dirty="0"/>
              <a:t> </a:t>
            </a:r>
            <a:r>
              <a:rPr lang="el-GR" dirty="0" err="1"/>
              <a:t>how</a:t>
            </a:r>
            <a:r>
              <a:rPr lang="el-GR" dirty="0"/>
              <a:t> the </a:t>
            </a:r>
            <a:r>
              <a:rPr lang="el-GR" dirty="0" err="1"/>
              <a:t>two</a:t>
            </a:r>
            <a:r>
              <a:rPr lang="el-GR" dirty="0"/>
              <a:t> </a:t>
            </a:r>
            <a:r>
              <a:rPr lang="el-GR" dirty="0" err="1"/>
              <a:t>variables</a:t>
            </a:r>
            <a:r>
              <a:rPr lang="el-GR" dirty="0"/>
              <a:t> </a:t>
            </a:r>
            <a:r>
              <a:rPr lang="el-GR" dirty="0" err="1"/>
              <a:t>correlate</a:t>
            </a:r>
            <a:r>
              <a:rPr lang="el-GR" dirty="0"/>
              <a:t>.</a:t>
            </a:r>
            <a:endParaRPr lang="en-US" dirty="0"/>
          </a:p>
          <a:p>
            <a:pPr>
              <a:lnSpc>
                <a:spcPct val="90000"/>
              </a:lnSpc>
            </a:pPr>
            <a:r>
              <a:rPr lang="el-GR" dirty="0" err="1"/>
              <a:t>To</a:t>
            </a:r>
            <a:r>
              <a:rPr lang="el-GR" dirty="0"/>
              <a:t> </a:t>
            </a:r>
            <a:r>
              <a:rPr lang="el-GR" dirty="0" err="1"/>
              <a:t>examine</a:t>
            </a:r>
            <a:r>
              <a:rPr lang="el-GR" dirty="0"/>
              <a:t> </a:t>
            </a:r>
            <a:r>
              <a:rPr lang="el-GR" dirty="0" err="1"/>
              <a:t>this</a:t>
            </a:r>
            <a:r>
              <a:rPr lang="el-GR" dirty="0"/>
              <a:t> </a:t>
            </a:r>
            <a:r>
              <a:rPr lang="el-GR" dirty="0" err="1"/>
              <a:t>relationship</a:t>
            </a:r>
            <a:r>
              <a:rPr lang="el-GR" dirty="0"/>
              <a:t>, </a:t>
            </a:r>
            <a:r>
              <a:rPr lang="el-GR" dirty="0" err="1"/>
              <a:t>we</a:t>
            </a:r>
            <a:r>
              <a:rPr lang="el-GR" dirty="0"/>
              <a:t> </a:t>
            </a:r>
            <a:r>
              <a:rPr lang="el-GR" dirty="0" err="1"/>
              <a:t>create</a:t>
            </a:r>
            <a:r>
              <a:rPr lang="el-GR" dirty="0"/>
              <a:t> a </a:t>
            </a:r>
            <a:r>
              <a:rPr lang="el-GR" dirty="0" err="1"/>
              <a:t>scatterplot</a:t>
            </a:r>
            <a:r>
              <a:rPr lang="el-GR" dirty="0"/>
              <a:t>, a </a:t>
            </a:r>
            <a:r>
              <a:rPr lang="el-GR" dirty="0" err="1"/>
              <a:t>diagram</a:t>
            </a:r>
            <a:r>
              <a:rPr lang="el-GR" dirty="0"/>
              <a:t> </a:t>
            </a:r>
            <a:r>
              <a:rPr lang="el-GR" dirty="0" err="1"/>
              <a:t>which</a:t>
            </a:r>
            <a:r>
              <a:rPr lang="el-GR" dirty="0"/>
              <a:t> </a:t>
            </a:r>
            <a:r>
              <a:rPr lang="el-GR" dirty="0" err="1"/>
              <a:t>plots</a:t>
            </a:r>
            <a:r>
              <a:rPr lang="el-GR" dirty="0"/>
              <a:t> </a:t>
            </a:r>
            <a:r>
              <a:rPr lang="el-GR" dirty="0" err="1"/>
              <a:t>one</a:t>
            </a:r>
            <a:r>
              <a:rPr lang="el-GR" dirty="0"/>
              <a:t> </a:t>
            </a:r>
            <a:r>
              <a:rPr lang="el-GR" dirty="0" err="1"/>
              <a:t>variable</a:t>
            </a:r>
            <a:r>
              <a:rPr lang="el-GR" dirty="0"/>
              <a:t> </a:t>
            </a:r>
            <a:r>
              <a:rPr lang="el-GR" dirty="0" err="1"/>
              <a:t>against</a:t>
            </a:r>
            <a:r>
              <a:rPr lang="el-GR" dirty="0"/>
              <a:t> the </a:t>
            </a:r>
            <a:r>
              <a:rPr lang="el-GR" dirty="0" err="1"/>
              <a:t>other</a:t>
            </a:r>
            <a:r>
              <a:rPr lang="el-GR" dirty="0"/>
              <a:t>.</a:t>
            </a:r>
            <a:endParaRPr lang="en-US" dirty="0"/>
          </a:p>
          <a:p>
            <a:pPr>
              <a:lnSpc>
                <a:spcPct val="90000"/>
              </a:lnSpc>
            </a:pPr>
            <a:r>
              <a:rPr lang="el-GR" dirty="0"/>
              <a:t>The </a:t>
            </a:r>
            <a:r>
              <a:rPr lang="el-GR" dirty="0" err="1"/>
              <a:t>independent</a:t>
            </a:r>
            <a:r>
              <a:rPr lang="el-GR" dirty="0"/>
              <a:t> </a:t>
            </a:r>
            <a:r>
              <a:rPr lang="el-GR" dirty="0" err="1"/>
              <a:t>variable</a:t>
            </a:r>
            <a:r>
              <a:rPr lang="el-GR" dirty="0"/>
              <a:t>, </a:t>
            </a:r>
            <a:br>
              <a:rPr lang="el-GR" dirty="0"/>
            </a:br>
            <a:r>
              <a:rPr lang="el-GR" dirty="0" err="1"/>
              <a:t>denoted</a:t>
            </a:r>
            <a:r>
              <a:rPr lang="el-GR" dirty="0"/>
              <a:t> </a:t>
            </a:r>
            <a:r>
              <a:rPr lang="el-GR" dirty="0" err="1"/>
              <a:t>as</a:t>
            </a:r>
            <a:r>
              <a:rPr lang="el-GR" dirty="0"/>
              <a:t> X, </a:t>
            </a:r>
            <a:r>
              <a:rPr lang="el-GR" dirty="0" err="1"/>
              <a:t>is</a:t>
            </a:r>
            <a:r>
              <a:rPr lang="el-GR" dirty="0"/>
              <a:t> </a:t>
            </a:r>
            <a:r>
              <a:rPr lang="el-GR" dirty="0" err="1"/>
              <a:t>usually</a:t>
            </a:r>
            <a:r>
              <a:rPr lang="el-GR" dirty="0"/>
              <a:t> </a:t>
            </a:r>
            <a:r>
              <a:rPr lang="el-GR" dirty="0" err="1"/>
              <a:t>placed</a:t>
            </a:r>
            <a:br>
              <a:rPr lang="el-GR" dirty="0"/>
            </a:br>
            <a:r>
              <a:rPr lang="el-GR" dirty="0"/>
              <a:t> on the </a:t>
            </a:r>
            <a:r>
              <a:rPr lang="el-GR" dirty="0" err="1"/>
              <a:t>horizontal</a:t>
            </a:r>
            <a:r>
              <a:rPr lang="el-GR" dirty="0"/>
              <a:t> </a:t>
            </a:r>
            <a:r>
              <a:rPr lang="el-GR" dirty="0" err="1"/>
              <a:t>axis</a:t>
            </a:r>
            <a:r>
              <a:rPr lang="el-GR" dirty="0"/>
              <a:t>, </a:t>
            </a:r>
            <a:r>
              <a:rPr lang="el-GR" dirty="0" err="1"/>
              <a:t>while</a:t>
            </a:r>
            <a:br>
              <a:rPr lang="el-GR" dirty="0"/>
            </a:br>
            <a:r>
              <a:rPr lang="el-GR" dirty="0"/>
              <a:t> the </a:t>
            </a:r>
            <a:r>
              <a:rPr lang="el-GR" dirty="0" err="1"/>
              <a:t>dependent</a:t>
            </a:r>
            <a:r>
              <a:rPr lang="el-GR" dirty="0"/>
              <a:t> </a:t>
            </a:r>
            <a:r>
              <a:rPr lang="el-GR" dirty="0" err="1"/>
              <a:t>variable</a:t>
            </a:r>
            <a:r>
              <a:rPr lang="el-GR" dirty="0"/>
              <a:t>, </a:t>
            </a:r>
            <a:br>
              <a:rPr lang="el-GR" dirty="0"/>
            </a:br>
            <a:r>
              <a:rPr lang="el-GR" dirty="0" err="1"/>
              <a:t>represented</a:t>
            </a:r>
            <a:r>
              <a:rPr lang="el-GR" dirty="0"/>
              <a:t> </a:t>
            </a:r>
            <a:r>
              <a:rPr lang="el-GR" dirty="0" err="1"/>
              <a:t>by</a:t>
            </a:r>
            <a:r>
              <a:rPr lang="el-GR" dirty="0"/>
              <a:t> Y, </a:t>
            </a:r>
            <a:r>
              <a:rPr lang="el-GR" dirty="0" err="1"/>
              <a:t>is</a:t>
            </a:r>
            <a:r>
              <a:rPr lang="el-GR" dirty="0"/>
              <a:t> </a:t>
            </a:r>
            <a:r>
              <a:rPr lang="el-GR" dirty="0" err="1"/>
              <a:t>positioned</a:t>
            </a:r>
            <a:br>
              <a:rPr lang="el-GR" dirty="0"/>
            </a:br>
            <a:r>
              <a:rPr lang="el-GR" dirty="0"/>
              <a:t> on the </a:t>
            </a:r>
            <a:r>
              <a:rPr lang="el-GR" dirty="0" err="1"/>
              <a:t>vertical</a:t>
            </a:r>
            <a:r>
              <a:rPr lang="el-GR" dirty="0"/>
              <a:t> </a:t>
            </a:r>
            <a:r>
              <a:rPr lang="el-GR" dirty="0" err="1"/>
              <a:t>axis</a:t>
            </a:r>
            <a:r>
              <a:rPr lang="el-GR" dirty="0"/>
              <a:t>.</a:t>
            </a:r>
          </a:p>
          <a:p>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6698308" y="3789041"/>
            <a:ext cx="3286125" cy="2276475"/>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EB59EC53-9529-E8ED-0764-0E755842F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570822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Line 5"/>
          <p:cNvSpPr>
            <a:spLocks noChangeShapeType="1"/>
          </p:cNvSpPr>
          <p:nvPr/>
        </p:nvSpPr>
        <p:spPr bwMode="auto">
          <a:xfrm flipV="1">
            <a:off x="2057400" y="1752600"/>
            <a:ext cx="0" cy="1981200"/>
          </a:xfrm>
          <a:prstGeom prst="line">
            <a:avLst/>
          </a:prstGeom>
          <a:noFill/>
          <a:ln w="9525">
            <a:solidFill>
              <a:schemeClr val="tx1"/>
            </a:solidFill>
            <a:round/>
            <a:headEnd/>
            <a:tailEnd type="arrow" w="med" len="med"/>
          </a:ln>
          <a:effectLst/>
        </p:spPr>
        <p:txBody>
          <a:bodyPr wrap="none" anchor="ctr"/>
          <a:lstStyle/>
          <a:p>
            <a:endParaRPr lang="el-GR"/>
          </a:p>
        </p:txBody>
      </p:sp>
      <p:sp>
        <p:nvSpPr>
          <p:cNvPr id="58375" name="Line 7"/>
          <p:cNvSpPr>
            <a:spLocks noChangeShapeType="1"/>
          </p:cNvSpPr>
          <p:nvPr/>
        </p:nvSpPr>
        <p:spPr bwMode="auto">
          <a:xfrm flipV="1">
            <a:off x="2057400" y="3733800"/>
            <a:ext cx="2133600" cy="0"/>
          </a:xfrm>
          <a:prstGeom prst="line">
            <a:avLst/>
          </a:prstGeom>
          <a:noFill/>
          <a:ln w="9525">
            <a:solidFill>
              <a:schemeClr val="tx1"/>
            </a:solidFill>
            <a:round/>
            <a:headEnd/>
            <a:tailEnd type="arrow" w="med" len="med"/>
          </a:ln>
          <a:effectLst/>
        </p:spPr>
        <p:txBody>
          <a:bodyPr wrap="none" anchor="ctr"/>
          <a:lstStyle/>
          <a:p>
            <a:endParaRPr lang="el-GR"/>
          </a:p>
        </p:txBody>
      </p:sp>
      <p:sp>
        <p:nvSpPr>
          <p:cNvPr id="58376" name="AutoShape 8"/>
          <p:cNvSpPr>
            <a:spLocks noChangeArrowheads="1"/>
          </p:cNvSpPr>
          <p:nvPr/>
        </p:nvSpPr>
        <p:spPr bwMode="auto">
          <a:xfrm rot="-1474212">
            <a:off x="2014538" y="2671763"/>
            <a:ext cx="2590800" cy="533400"/>
          </a:xfrm>
          <a:prstGeom prst="rightArrow">
            <a:avLst>
              <a:gd name="adj1" fmla="val 50000"/>
              <a:gd name="adj2" fmla="val 121429"/>
            </a:avLst>
          </a:prstGeom>
          <a:solidFill>
            <a:srgbClr val="FFFF00">
              <a:alpha val="50000"/>
            </a:srgbClr>
          </a:solidFill>
          <a:ln w="9525">
            <a:noFill/>
            <a:miter lim="800000"/>
            <a:headEnd/>
            <a:tailEnd/>
          </a:ln>
          <a:effectLst/>
        </p:spPr>
        <p:txBody>
          <a:bodyPr wrap="none" anchor="ctr"/>
          <a:lstStyle/>
          <a:p>
            <a:endParaRPr lang="el-GR"/>
          </a:p>
        </p:txBody>
      </p:sp>
      <p:sp>
        <p:nvSpPr>
          <p:cNvPr id="58377" name="AutoShape 9"/>
          <p:cNvSpPr>
            <a:spLocks noChangeArrowheads="1"/>
          </p:cNvSpPr>
          <p:nvPr/>
        </p:nvSpPr>
        <p:spPr bwMode="auto">
          <a:xfrm>
            <a:off x="2438400" y="33528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78" name="AutoShape 10"/>
          <p:cNvSpPr>
            <a:spLocks noChangeArrowheads="1"/>
          </p:cNvSpPr>
          <p:nvPr/>
        </p:nvSpPr>
        <p:spPr bwMode="auto">
          <a:xfrm>
            <a:off x="2590800" y="30480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79" name="AutoShape 11"/>
          <p:cNvSpPr>
            <a:spLocks noChangeArrowheads="1"/>
          </p:cNvSpPr>
          <p:nvPr/>
        </p:nvSpPr>
        <p:spPr bwMode="auto">
          <a:xfrm>
            <a:off x="2895600" y="32004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80" name="AutoShape 12"/>
          <p:cNvSpPr>
            <a:spLocks noChangeArrowheads="1"/>
          </p:cNvSpPr>
          <p:nvPr/>
        </p:nvSpPr>
        <p:spPr bwMode="auto">
          <a:xfrm>
            <a:off x="3200400" y="25908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81" name="AutoShape 13"/>
          <p:cNvSpPr>
            <a:spLocks noChangeArrowheads="1"/>
          </p:cNvSpPr>
          <p:nvPr/>
        </p:nvSpPr>
        <p:spPr bwMode="auto">
          <a:xfrm>
            <a:off x="3581400" y="28194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82" name="AutoShape 14"/>
          <p:cNvSpPr>
            <a:spLocks noChangeArrowheads="1"/>
          </p:cNvSpPr>
          <p:nvPr/>
        </p:nvSpPr>
        <p:spPr bwMode="auto">
          <a:xfrm>
            <a:off x="4114800" y="24384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83" name="Line 15"/>
          <p:cNvSpPr>
            <a:spLocks noChangeShapeType="1"/>
          </p:cNvSpPr>
          <p:nvPr/>
        </p:nvSpPr>
        <p:spPr bwMode="auto">
          <a:xfrm flipV="1">
            <a:off x="7620000" y="1752600"/>
            <a:ext cx="0" cy="1981200"/>
          </a:xfrm>
          <a:prstGeom prst="line">
            <a:avLst/>
          </a:prstGeom>
          <a:noFill/>
          <a:ln w="9525">
            <a:solidFill>
              <a:schemeClr val="tx1"/>
            </a:solidFill>
            <a:round/>
            <a:headEnd/>
            <a:tailEnd type="arrow" w="med" len="med"/>
          </a:ln>
          <a:effectLst/>
        </p:spPr>
        <p:txBody>
          <a:bodyPr wrap="none" anchor="ctr"/>
          <a:lstStyle/>
          <a:p>
            <a:endParaRPr lang="el-GR"/>
          </a:p>
        </p:txBody>
      </p:sp>
      <p:sp>
        <p:nvSpPr>
          <p:cNvPr id="58384" name="Line 16"/>
          <p:cNvSpPr>
            <a:spLocks noChangeShapeType="1"/>
          </p:cNvSpPr>
          <p:nvPr/>
        </p:nvSpPr>
        <p:spPr bwMode="auto">
          <a:xfrm flipV="1">
            <a:off x="7620000" y="3733800"/>
            <a:ext cx="2133600" cy="0"/>
          </a:xfrm>
          <a:prstGeom prst="line">
            <a:avLst/>
          </a:prstGeom>
          <a:noFill/>
          <a:ln w="9525">
            <a:solidFill>
              <a:schemeClr val="tx1"/>
            </a:solidFill>
            <a:round/>
            <a:headEnd/>
            <a:tailEnd type="arrow" w="med" len="med"/>
          </a:ln>
          <a:effectLst/>
        </p:spPr>
        <p:txBody>
          <a:bodyPr wrap="none" anchor="ctr"/>
          <a:lstStyle/>
          <a:p>
            <a:endParaRPr lang="el-GR"/>
          </a:p>
        </p:txBody>
      </p:sp>
      <p:sp>
        <p:nvSpPr>
          <p:cNvPr id="58385" name="AutoShape 17"/>
          <p:cNvSpPr>
            <a:spLocks noChangeArrowheads="1"/>
          </p:cNvSpPr>
          <p:nvPr/>
        </p:nvSpPr>
        <p:spPr bwMode="auto">
          <a:xfrm rot="1474212" flipV="1">
            <a:off x="7577138" y="2671763"/>
            <a:ext cx="2590800" cy="533400"/>
          </a:xfrm>
          <a:prstGeom prst="rightArrow">
            <a:avLst>
              <a:gd name="adj1" fmla="val 50000"/>
              <a:gd name="adj2" fmla="val 121429"/>
            </a:avLst>
          </a:prstGeom>
          <a:solidFill>
            <a:srgbClr val="FFFF00">
              <a:alpha val="50000"/>
            </a:srgbClr>
          </a:solidFill>
          <a:ln w="9525">
            <a:noFill/>
            <a:miter lim="800000"/>
            <a:headEnd/>
            <a:tailEnd/>
          </a:ln>
          <a:effectLst/>
        </p:spPr>
        <p:txBody>
          <a:bodyPr wrap="none" anchor="ctr"/>
          <a:lstStyle/>
          <a:p>
            <a:endParaRPr lang="el-GR"/>
          </a:p>
        </p:txBody>
      </p:sp>
      <p:sp>
        <p:nvSpPr>
          <p:cNvPr id="58386" name="AutoShape 18"/>
          <p:cNvSpPr>
            <a:spLocks noChangeArrowheads="1"/>
          </p:cNvSpPr>
          <p:nvPr/>
        </p:nvSpPr>
        <p:spPr bwMode="auto">
          <a:xfrm>
            <a:off x="7772400" y="25146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87" name="AutoShape 19"/>
          <p:cNvSpPr>
            <a:spLocks noChangeArrowheads="1"/>
          </p:cNvSpPr>
          <p:nvPr/>
        </p:nvSpPr>
        <p:spPr bwMode="auto">
          <a:xfrm>
            <a:off x="8077200" y="25146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88" name="AutoShape 20"/>
          <p:cNvSpPr>
            <a:spLocks noChangeArrowheads="1"/>
          </p:cNvSpPr>
          <p:nvPr/>
        </p:nvSpPr>
        <p:spPr bwMode="auto">
          <a:xfrm>
            <a:off x="8458200" y="28194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89" name="AutoShape 21"/>
          <p:cNvSpPr>
            <a:spLocks noChangeArrowheads="1"/>
          </p:cNvSpPr>
          <p:nvPr/>
        </p:nvSpPr>
        <p:spPr bwMode="auto">
          <a:xfrm>
            <a:off x="8763000" y="27432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90" name="AutoShape 22"/>
          <p:cNvSpPr>
            <a:spLocks noChangeArrowheads="1"/>
          </p:cNvSpPr>
          <p:nvPr/>
        </p:nvSpPr>
        <p:spPr bwMode="auto">
          <a:xfrm>
            <a:off x="9144000" y="32004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91" name="AutoShape 23"/>
          <p:cNvSpPr>
            <a:spLocks noChangeArrowheads="1"/>
          </p:cNvSpPr>
          <p:nvPr/>
        </p:nvSpPr>
        <p:spPr bwMode="auto">
          <a:xfrm>
            <a:off x="9677400" y="33528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392" name="Rectangle 24"/>
          <p:cNvSpPr>
            <a:spLocks noGrp="1" noChangeArrowheads="1"/>
          </p:cNvSpPr>
          <p:nvPr>
            <p:ph type="title"/>
          </p:nvPr>
        </p:nvSpPr>
        <p:spPr/>
        <p:txBody>
          <a:bodyPr vert="horz" lIns="91440" tIns="45720" rIns="91440" bIns="45720" rtlCol="0" anchor="b">
            <a:normAutofit/>
          </a:bodyPr>
          <a:lstStyle/>
          <a:p>
            <a:r>
              <a:rPr lang="en-GB" dirty="0"/>
              <a:t>Scatter plot</a:t>
            </a:r>
            <a:endParaRPr lang="en-US" dirty="0"/>
          </a:p>
        </p:txBody>
      </p:sp>
      <p:sp>
        <p:nvSpPr>
          <p:cNvPr id="58393" name="Rectangle 25"/>
          <p:cNvSpPr>
            <a:spLocks noGrp="1" noChangeArrowheads="1"/>
          </p:cNvSpPr>
          <p:nvPr>
            <p:ph type="body" idx="1"/>
          </p:nvPr>
        </p:nvSpPr>
        <p:spPr>
          <a:xfrm>
            <a:off x="1981200" y="1412776"/>
            <a:ext cx="8219256" cy="5061176"/>
          </a:xfrm>
        </p:spPr>
        <p:txBody>
          <a:bodyPr vert="horz" lIns="91440" tIns="45720" rIns="91440" bIns="45720" rtlCol="0" anchor="t">
            <a:normAutofit/>
          </a:bodyPr>
          <a:lstStyle/>
          <a:p>
            <a:r>
              <a:rPr lang="el-GR" dirty="0" err="1"/>
              <a:t>Linearity</a:t>
            </a:r>
            <a:r>
              <a:rPr lang="el-GR" dirty="0"/>
              <a:t> and </a:t>
            </a:r>
            <a:r>
              <a:rPr lang="el-GR" dirty="0" err="1"/>
              <a:t>Directionality</a:t>
            </a:r>
            <a:r>
              <a:rPr lang="el-GR" dirty="0"/>
              <a:t> </a:t>
            </a:r>
            <a:r>
              <a:rPr lang="el-GR" dirty="0" err="1"/>
              <a:t>are</a:t>
            </a:r>
            <a:r>
              <a:rPr lang="el-GR" dirty="0"/>
              <a:t> </a:t>
            </a:r>
            <a:r>
              <a:rPr lang="el-GR" dirty="0" err="1"/>
              <a:t>two</a:t>
            </a:r>
            <a:r>
              <a:rPr lang="el-GR" dirty="0"/>
              <a:t> </a:t>
            </a:r>
            <a:r>
              <a:rPr lang="el-GR" dirty="0" err="1"/>
              <a:t>concepts</a:t>
            </a:r>
            <a:r>
              <a:rPr lang="el-GR" dirty="0"/>
              <a:t> of </a:t>
            </a:r>
            <a:r>
              <a:rPr lang="el-GR" dirty="0" err="1"/>
              <a:t>interest</a:t>
            </a:r>
            <a:r>
              <a:rPr lang="el-GR" dirty="0"/>
              <a:t>   </a:t>
            </a:r>
            <a:endParaRPr lang="en-US" dirty="0"/>
          </a:p>
        </p:txBody>
      </p:sp>
      <p:sp>
        <p:nvSpPr>
          <p:cNvPr id="58394" name="Text Box 26"/>
          <p:cNvSpPr txBox="1">
            <a:spLocks noChangeArrowheads="1"/>
          </p:cNvSpPr>
          <p:nvPr/>
        </p:nvSpPr>
        <p:spPr bwMode="auto">
          <a:xfrm>
            <a:off x="2114550" y="3884891"/>
            <a:ext cx="2851806" cy="369332"/>
          </a:xfrm>
          <a:prstGeom prst="rect">
            <a:avLst/>
          </a:prstGeom>
          <a:noFill/>
          <a:ln w="9525">
            <a:noFill/>
            <a:miter lim="800000"/>
            <a:headEnd/>
            <a:tailEnd/>
          </a:ln>
          <a:effectLst/>
        </p:spPr>
        <p:txBody>
          <a:bodyPr wrap="none" lIns="91440" tIns="45720" rIns="91440" bIns="45720" anchor="ctr">
            <a:spAutoFit/>
          </a:bodyPr>
          <a:lstStyle/>
          <a:p>
            <a:r>
              <a:rPr lang="el-GR" dirty="0" err="1">
                <a:latin typeface="Tahoma"/>
                <a:ea typeface="Tahoma"/>
                <a:cs typeface="Tahoma"/>
              </a:rPr>
              <a:t>Positive</a:t>
            </a:r>
            <a:r>
              <a:rPr lang="el-GR" dirty="0">
                <a:latin typeface="Tahoma"/>
                <a:ea typeface="Tahoma"/>
                <a:cs typeface="Tahoma"/>
              </a:rPr>
              <a:t> </a:t>
            </a:r>
            <a:r>
              <a:rPr lang="el-GR" dirty="0" err="1">
                <a:latin typeface="Tahoma"/>
                <a:ea typeface="Tahoma"/>
                <a:cs typeface="Tahoma"/>
              </a:rPr>
              <a:t>Linear</a:t>
            </a:r>
            <a:r>
              <a:rPr lang="el-GR" dirty="0">
                <a:latin typeface="Tahoma"/>
                <a:ea typeface="Tahoma"/>
                <a:cs typeface="Tahoma"/>
              </a:rPr>
              <a:t> Association</a:t>
            </a:r>
            <a:endParaRPr lang="en-US" dirty="0"/>
          </a:p>
        </p:txBody>
      </p:sp>
      <p:sp>
        <p:nvSpPr>
          <p:cNvPr id="58395" name="Text Box 27"/>
          <p:cNvSpPr txBox="1">
            <a:spLocks noChangeArrowheads="1"/>
          </p:cNvSpPr>
          <p:nvPr/>
        </p:nvSpPr>
        <p:spPr bwMode="auto">
          <a:xfrm>
            <a:off x="7323138" y="3884891"/>
            <a:ext cx="2975302" cy="369332"/>
          </a:xfrm>
          <a:prstGeom prst="rect">
            <a:avLst/>
          </a:prstGeom>
          <a:noFill/>
          <a:ln w="9525">
            <a:noFill/>
            <a:miter lim="800000"/>
            <a:headEnd/>
            <a:tailEnd/>
          </a:ln>
          <a:effectLst/>
        </p:spPr>
        <p:txBody>
          <a:bodyPr wrap="none" lIns="91440" tIns="45720" rIns="91440" bIns="45720" anchor="ctr">
            <a:spAutoFit/>
          </a:bodyPr>
          <a:lstStyle/>
          <a:p>
            <a:r>
              <a:rPr lang="el-GR" dirty="0" err="1">
                <a:latin typeface="Tahoma"/>
                <a:ea typeface="Tahoma"/>
                <a:cs typeface="Tahoma"/>
              </a:rPr>
              <a:t>Negative</a:t>
            </a:r>
            <a:r>
              <a:rPr lang="el-GR" dirty="0">
                <a:latin typeface="Tahoma"/>
                <a:ea typeface="Tahoma"/>
                <a:cs typeface="Tahoma"/>
              </a:rPr>
              <a:t> </a:t>
            </a:r>
            <a:r>
              <a:rPr lang="el-GR" dirty="0" err="1">
                <a:latin typeface="Tahoma"/>
                <a:ea typeface="Tahoma"/>
                <a:cs typeface="Tahoma"/>
              </a:rPr>
              <a:t>Linear</a:t>
            </a:r>
            <a:r>
              <a:rPr lang="el-GR" dirty="0">
                <a:latin typeface="Tahoma"/>
                <a:ea typeface="Tahoma"/>
                <a:cs typeface="Tahoma"/>
              </a:rPr>
              <a:t> Association</a:t>
            </a:r>
            <a:endParaRPr lang="en-US" dirty="0"/>
          </a:p>
        </p:txBody>
      </p:sp>
      <p:sp>
        <p:nvSpPr>
          <p:cNvPr id="58396" name="Line 28"/>
          <p:cNvSpPr>
            <a:spLocks noChangeShapeType="1"/>
          </p:cNvSpPr>
          <p:nvPr/>
        </p:nvSpPr>
        <p:spPr bwMode="auto">
          <a:xfrm flipV="1">
            <a:off x="5016500" y="4114800"/>
            <a:ext cx="0" cy="1981200"/>
          </a:xfrm>
          <a:prstGeom prst="line">
            <a:avLst/>
          </a:prstGeom>
          <a:noFill/>
          <a:ln w="9525">
            <a:solidFill>
              <a:schemeClr val="tx1"/>
            </a:solidFill>
            <a:round/>
            <a:headEnd/>
            <a:tailEnd type="arrow" w="med" len="med"/>
          </a:ln>
          <a:effectLst/>
        </p:spPr>
        <p:txBody>
          <a:bodyPr wrap="none" anchor="ctr"/>
          <a:lstStyle/>
          <a:p>
            <a:endParaRPr lang="el-GR"/>
          </a:p>
        </p:txBody>
      </p:sp>
      <p:sp>
        <p:nvSpPr>
          <p:cNvPr id="58397" name="Line 29"/>
          <p:cNvSpPr>
            <a:spLocks noChangeShapeType="1"/>
          </p:cNvSpPr>
          <p:nvPr/>
        </p:nvSpPr>
        <p:spPr bwMode="auto">
          <a:xfrm flipV="1">
            <a:off x="5016500" y="6096000"/>
            <a:ext cx="2133600" cy="0"/>
          </a:xfrm>
          <a:prstGeom prst="line">
            <a:avLst/>
          </a:prstGeom>
          <a:noFill/>
          <a:ln w="9525">
            <a:solidFill>
              <a:schemeClr val="tx1"/>
            </a:solidFill>
            <a:round/>
            <a:headEnd/>
            <a:tailEnd type="arrow" w="med" len="med"/>
          </a:ln>
          <a:effectLst/>
        </p:spPr>
        <p:txBody>
          <a:bodyPr wrap="none" anchor="ctr"/>
          <a:lstStyle/>
          <a:p>
            <a:endParaRPr lang="el-GR"/>
          </a:p>
        </p:txBody>
      </p:sp>
      <p:sp>
        <p:nvSpPr>
          <p:cNvPr id="58399" name="AutoShape 31"/>
          <p:cNvSpPr>
            <a:spLocks noChangeArrowheads="1"/>
          </p:cNvSpPr>
          <p:nvPr/>
        </p:nvSpPr>
        <p:spPr bwMode="auto">
          <a:xfrm>
            <a:off x="5168900" y="47244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0" name="AutoShape 32"/>
          <p:cNvSpPr>
            <a:spLocks noChangeArrowheads="1"/>
          </p:cNvSpPr>
          <p:nvPr/>
        </p:nvSpPr>
        <p:spPr bwMode="auto">
          <a:xfrm>
            <a:off x="5321300" y="50292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1" name="AutoShape 33"/>
          <p:cNvSpPr>
            <a:spLocks noChangeArrowheads="1"/>
          </p:cNvSpPr>
          <p:nvPr/>
        </p:nvSpPr>
        <p:spPr bwMode="auto">
          <a:xfrm>
            <a:off x="5549900" y="52578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2" name="AutoShape 34"/>
          <p:cNvSpPr>
            <a:spLocks noChangeArrowheads="1"/>
          </p:cNvSpPr>
          <p:nvPr/>
        </p:nvSpPr>
        <p:spPr bwMode="auto">
          <a:xfrm>
            <a:off x="5854700" y="54102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3" name="AutoShape 35"/>
          <p:cNvSpPr>
            <a:spLocks noChangeArrowheads="1"/>
          </p:cNvSpPr>
          <p:nvPr/>
        </p:nvSpPr>
        <p:spPr bwMode="auto">
          <a:xfrm>
            <a:off x="6083300" y="55626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4" name="AutoShape 36"/>
          <p:cNvSpPr>
            <a:spLocks noChangeArrowheads="1"/>
          </p:cNvSpPr>
          <p:nvPr/>
        </p:nvSpPr>
        <p:spPr bwMode="auto">
          <a:xfrm>
            <a:off x="6388100" y="54864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5" name="Text Box 37"/>
          <p:cNvSpPr txBox="1">
            <a:spLocks noChangeArrowheads="1"/>
          </p:cNvSpPr>
          <p:nvPr/>
        </p:nvSpPr>
        <p:spPr bwMode="auto">
          <a:xfrm>
            <a:off x="4743450" y="6247091"/>
            <a:ext cx="3326232" cy="369332"/>
          </a:xfrm>
          <a:prstGeom prst="rect">
            <a:avLst/>
          </a:prstGeom>
          <a:noFill/>
          <a:ln w="9525">
            <a:noFill/>
            <a:miter lim="800000"/>
            <a:headEnd/>
            <a:tailEnd/>
          </a:ln>
          <a:effectLst/>
        </p:spPr>
        <p:txBody>
          <a:bodyPr wrap="none" lIns="91440" tIns="45720" rIns="91440" bIns="45720" anchor="ctr">
            <a:spAutoFit/>
          </a:bodyPr>
          <a:lstStyle/>
          <a:p>
            <a:r>
              <a:rPr lang="el-GR" dirty="0" err="1">
                <a:latin typeface="Tahoma"/>
                <a:ea typeface="Tahoma"/>
                <a:cs typeface="Tahoma"/>
              </a:rPr>
              <a:t>Weak</a:t>
            </a:r>
            <a:r>
              <a:rPr lang="el-GR" dirty="0">
                <a:latin typeface="Tahoma"/>
                <a:ea typeface="Tahoma"/>
                <a:cs typeface="Tahoma"/>
              </a:rPr>
              <a:t> </a:t>
            </a:r>
            <a:r>
              <a:rPr lang="el-GR" dirty="0" err="1">
                <a:latin typeface="Tahoma"/>
                <a:ea typeface="Tahoma"/>
                <a:cs typeface="Tahoma"/>
              </a:rPr>
              <a:t>or</a:t>
            </a:r>
            <a:r>
              <a:rPr lang="el-GR" dirty="0">
                <a:latin typeface="Tahoma"/>
                <a:ea typeface="Tahoma"/>
                <a:cs typeface="Tahoma"/>
              </a:rPr>
              <a:t> non-</a:t>
            </a:r>
            <a:r>
              <a:rPr lang="el-GR" dirty="0" err="1">
                <a:latin typeface="Tahoma"/>
                <a:ea typeface="Tahoma"/>
                <a:cs typeface="Tahoma"/>
              </a:rPr>
              <a:t>linear</a:t>
            </a:r>
            <a:r>
              <a:rPr lang="el-GR" dirty="0">
                <a:latin typeface="Tahoma"/>
                <a:ea typeface="Tahoma"/>
                <a:cs typeface="Tahoma"/>
              </a:rPr>
              <a:t> Association</a:t>
            </a:r>
          </a:p>
        </p:txBody>
      </p:sp>
      <p:sp>
        <p:nvSpPr>
          <p:cNvPr id="58406" name="AutoShape 38"/>
          <p:cNvSpPr>
            <a:spLocks noChangeArrowheads="1"/>
          </p:cNvSpPr>
          <p:nvPr/>
        </p:nvSpPr>
        <p:spPr bwMode="auto">
          <a:xfrm>
            <a:off x="6616700" y="53340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7" name="AutoShape 39"/>
          <p:cNvSpPr>
            <a:spLocks noChangeArrowheads="1"/>
          </p:cNvSpPr>
          <p:nvPr/>
        </p:nvSpPr>
        <p:spPr bwMode="auto">
          <a:xfrm>
            <a:off x="6845300" y="51816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sp>
        <p:nvSpPr>
          <p:cNvPr id="58408" name="AutoShape 40"/>
          <p:cNvSpPr>
            <a:spLocks noChangeArrowheads="1"/>
          </p:cNvSpPr>
          <p:nvPr/>
        </p:nvSpPr>
        <p:spPr bwMode="auto">
          <a:xfrm>
            <a:off x="6997700" y="4800600"/>
            <a:ext cx="152400" cy="152400"/>
          </a:xfrm>
          <a:prstGeom prst="diamond">
            <a:avLst/>
          </a:prstGeom>
          <a:solidFill>
            <a:srgbClr val="99CCFF"/>
          </a:solidFill>
          <a:ln w="9525">
            <a:solidFill>
              <a:schemeClr val="tx1"/>
            </a:solidFill>
            <a:miter lim="800000"/>
            <a:headEnd/>
            <a:tailEnd/>
          </a:ln>
          <a:effectLst/>
        </p:spPr>
        <p:txBody>
          <a:bodyPr wrap="none" anchor="ctr"/>
          <a:lstStyle/>
          <a:p>
            <a:endParaRPr lang="el-GR"/>
          </a:p>
        </p:txBody>
      </p:sp>
      <p:pic>
        <p:nvPicPr>
          <p:cNvPr id="2" name="Εικόνα 1">
            <a:extLst>
              <a:ext uri="{FF2B5EF4-FFF2-40B4-BE49-F238E27FC236}">
                <a16:creationId xmlns:a16="http://schemas.microsoft.com/office/drawing/2014/main" id="{1C9B7304-E66B-4997-8943-F00A95CC9D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382607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Bubble chart</a:t>
            </a:r>
            <a:endParaRPr lang="el-GR" dirty="0"/>
          </a:p>
        </p:txBody>
      </p:sp>
      <p:sp>
        <p:nvSpPr>
          <p:cNvPr id="3" name="Content Placeholder 2"/>
          <p:cNvSpPr>
            <a:spLocks noGrp="1"/>
          </p:cNvSpPr>
          <p:nvPr>
            <p:ph sz="quarter" idx="1"/>
          </p:nvPr>
        </p:nvSpPr>
        <p:spPr/>
        <p:txBody>
          <a:bodyPr vert="horz" lIns="91440" tIns="45720" rIns="91440" bIns="45720" rtlCol="0" anchor="t">
            <a:normAutofit/>
          </a:bodyPr>
          <a:lstStyle/>
          <a:p>
            <a:r>
              <a:rPr lang="en-GB" dirty="0"/>
              <a:t>The bubble chart can be used to represent four variables simultaneously:</a:t>
            </a:r>
            <a:endParaRPr lang="en-US"/>
          </a:p>
          <a:p>
            <a:pPr lvl="1"/>
            <a:r>
              <a:rPr lang="en-GB" sz="2000" dirty="0"/>
              <a:t>Χ Axis</a:t>
            </a:r>
          </a:p>
          <a:p>
            <a:pPr lvl="1"/>
            <a:r>
              <a:rPr lang="en-GB" sz="2000" dirty="0"/>
              <a:t>Υ Axis</a:t>
            </a:r>
          </a:p>
          <a:p>
            <a:pPr lvl="1"/>
            <a:r>
              <a:rPr lang="en-GB" sz="2000" dirty="0"/>
              <a:t>Bubble Size</a:t>
            </a:r>
          </a:p>
          <a:p>
            <a:pPr lvl="1"/>
            <a:r>
              <a:rPr lang="en-GB" sz="2000" dirty="0"/>
              <a:t>Bubble </a:t>
            </a:r>
            <a:r>
              <a:rPr lang="en-GB" sz="2000" dirty="0" err="1"/>
              <a:t>Color</a:t>
            </a:r>
            <a:endParaRPr lang="el-GR" sz="2000" dirty="0"/>
          </a:p>
          <a:p>
            <a:endParaRPr lang="en-GB" dirty="0"/>
          </a:p>
        </p:txBody>
      </p:sp>
      <p:pic>
        <p:nvPicPr>
          <p:cNvPr id="4" name="Picture 3"/>
          <p:cNvPicPr>
            <a:picLocks noChangeAspect="1" noChangeArrowheads="1"/>
          </p:cNvPicPr>
          <p:nvPr/>
        </p:nvPicPr>
        <p:blipFill>
          <a:blip r:embed="rId2" cstate="print"/>
          <a:srcRect/>
          <a:stretch>
            <a:fillRect/>
          </a:stretch>
        </p:blipFill>
        <p:spPr>
          <a:xfrm>
            <a:off x="5231904" y="2852936"/>
            <a:ext cx="4402758" cy="3250197"/>
          </a:xfrm>
          <a:prstGeom prst="rect">
            <a:avLst/>
          </a:prstGeom>
        </p:spPr>
      </p:pic>
      <p:pic>
        <p:nvPicPr>
          <p:cNvPr id="5" name="Εικόνα 4">
            <a:extLst>
              <a:ext uri="{FF2B5EF4-FFF2-40B4-BE49-F238E27FC236}">
                <a16:creationId xmlns:a16="http://schemas.microsoft.com/office/drawing/2014/main" id="{31C41A8E-D938-37AF-65DD-F471379FB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197465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8763000" y="6553200"/>
            <a:ext cx="1905000" cy="304800"/>
          </a:xfrm>
          <a:prstGeom prst="rect">
            <a:avLst/>
          </a:prstGeom>
        </p:spPr>
        <p:txBody>
          <a:bodyPr/>
          <a:lstStyle/>
          <a:p>
            <a:r>
              <a:rPr lang="en-US"/>
              <a:t>2.</a:t>
            </a:r>
            <a:fld id="{2CC47FD6-7F45-444D-873D-2300D14F04D8}" type="slidenum">
              <a:rPr lang="en-US"/>
              <a:pPr/>
              <a:t>78</a:t>
            </a:fld>
            <a:endParaRPr lang="en-US"/>
          </a:p>
        </p:txBody>
      </p:sp>
      <p:sp>
        <p:nvSpPr>
          <p:cNvPr id="59394" name="Rectangle 2"/>
          <p:cNvSpPr>
            <a:spLocks noGrp="1" noChangeArrowheads="1"/>
          </p:cNvSpPr>
          <p:nvPr>
            <p:ph type="title"/>
          </p:nvPr>
        </p:nvSpPr>
        <p:spPr>
          <a:xfrm>
            <a:off x="1981200" y="274638"/>
            <a:ext cx="7467600" cy="850106"/>
          </a:xfrm>
        </p:spPr>
        <p:txBody>
          <a:bodyPr vert="horz" lIns="91440" tIns="45720" rIns="91440" bIns="45720" rtlCol="0" anchor="b">
            <a:normAutofit/>
          </a:bodyPr>
          <a:lstStyle/>
          <a:p>
            <a:r>
              <a:rPr lang="el-GR" dirty="0" err="1"/>
              <a:t>Timeseries</a:t>
            </a:r>
            <a:r>
              <a:rPr lang="el-GR" dirty="0"/>
              <a:t> </a:t>
            </a:r>
            <a:r>
              <a:rPr lang="el-GR" dirty="0" err="1"/>
              <a:t>Data</a:t>
            </a:r>
            <a:endParaRPr lang="en-US" dirty="0" err="1"/>
          </a:p>
        </p:txBody>
      </p:sp>
      <p:sp>
        <p:nvSpPr>
          <p:cNvPr id="59395" name="Rectangle 3"/>
          <p:cNvSpPr>
            <a:spLocks noGrp="1" noChangeArrowheads="1"/>
          </p:cNvSpPr>
          <p:nvPr>
            <p:ph type="body" idx="1"/>
          </p:nvPr>
        </p:nvSpPr>
        <p:spPr>
          <a:xfrm>
            <a:off x="1981200" y="1196752"/>
            <a:ext cx="8003232" cy="2880320"/>
          </a:xfrm>
        </p:spPr>
        <p:txBody>
          <a:bodyPr vert="horz" lIns="91440" tIns="45720" rIns="91440" bIns="45720" rtlCol="0" anchor="t">
            <a:normAutofit lnSpcReduction="10000"/>
          </a:bodyPr>
          <a:lstStyle/>
          <a:p>
            <a:pPr>
              <a:lnSpc>
                <a:spcPct val="90000"/>
              </a:lnSpc>
            </a:pPr>
            <a:r>
              <a:rPr lang="el-GR" dirty="0" err="1"/>
              <a:t>Observations</a:t>
            </a:r>
            <a:r>
              <a:rPr lang="el-GR" dirty="0"/>
              <a:t> </a:t>
            </a:r>
            <a:r>
              <a:rPr lang="el-GR" dirty="0" err="1"/>
              <a:t>taken</a:t>
            </a:r>
            <a:r>
              <a:rPr lang="el-GR" dirty="0"/>
              <a:t> </a:t>
            </a:r>
            <a:r>
              <a:rPr lang="el-GR" dirty="0" err="1"/>
              <a:t>at</a:t>
            </a:r>
            <a:r>
              <a:rPr lang="el-GR" dirty="0"/>
              <a:t> the </a:t>
            </a:r>
            <a:r>
              <a:rPr lang="el-GR" dirty="0" err="1"/>
              <a:t>same</a:t>
            </a:r>
            <a:r>
              <a:rPr lang="el-GR" dirty="0"/>
              <a:t> </a:t>
            </a:r>
            <a:r>
              <a:rPr lang="el-GR" dirty="0" err="1"/>
              <a:t>moment</a:t>
            </a:r>
            <a:r>
              <a:rPr lang="el-GR" dirty="0"/>
              <a:t> in </a:t>
            </a:r>
            <a:r>
              <a:rPr lang="el-GR" dirty="0" err="1"/>
              <a:t>time</a:t>
            </a:r>
            <a:r>
              <a:rPr lang="el-GR" dirty="0"/>
              <a:t> </a:t>
            </a:r>
            <a:r>
              <a:rPr lang="el-GR" dirty="0" err="1"/>
              <a:t>are</a:t>
            </a:r>
            <a:r>
              <a:rPr lang="el-GR" dirty="0"/>
              <a:t> </a:t>
            </a:r>
            <a:r>
              <a:rPr lang="el-GR" dirty="0" err="1"/>
              <a:t>called</a:t>
            </a:r>
            <a:r>
              <a:rPr lang="el-GR" dirty="0"/>
              <a:t> </a:t>
            </a:r>
            <a:r>
              <a:rPr lang="el-GR" dirty="0" err="1"/>
              <a:t>cross-sectional</a:t>
            </a:r>
            <a:r>
              <a:rPr lang="el-GR" dirty="0"/>
              <a:t> </a:t>
            </a:r>
            <a:r>
              <a:rPr lang="el-GR" dirty="0" err="1"/>
              <a:t>data</a:t>
            </a:r>
            <a:r>
              <a:rPr lang="el-GR" dirty="0"/>
              <a:t>.</a:t>
            </a:r>
            <a:endParaRPr lang="en-US" dirty="0"/>
          </a:p>
          <a:p>
            <a:pPr>
              <a:lnSpc>
                <a:spcPct val="90000"/>
              </a:lnSpc>
            </a:pPr>
            <a:r>
              <a:rPr lang="el-GR" dirty="0" err="1"/>
              <a:t>Observations</a:t>
            </a:r>
            <a:r>
              <a:rPr lang="el-GR" dirty="0"/>
              <a:t> </a:t>
            </a:r>
            <a:r>
              <a:rPr lang="el-GR" dirty="0" err="1"/>
              <a:t>taken</a:t>
            </a:r>
            <a:r>
              <a:rPr lang="el-GR" dirty="0"/>
              <a:t> </a:t>
            </a:r>
            <a:r>
              <a:rPr lang="el-GR" dirty="0" err="1"/>
              <a:t>at</a:t>
            </a:r>
            <a:r>
              <a:rPr lang="el-GR" dirty="0"/>
              <a:t> </a:t>
            </a:r>
            <a:r>
              <a:rPr lang="el-GR" dirty="0" err="1"/>
              <a:t>successive</a:t>
            </a:r>
            <a:r>
              <a:rPr lang="el-GR" dirty="0"/>
              <a:t> </a:t>
            </a:r>
            <a:r>
              <a:rPr lang="el-GR" dirty="0" err="1"/>
              <a:t>time</a:t>
            </a:r>
            <a:r>
              <a:rPr lang="el-GR" dirty="0"/>
              <a:t> </a:t>
            </a:r>
            <a:r>
              <a:rPr lang="el-GR" dirty="0" err="1"/>
              <a:t>points</a:t>
            </a:r>
            <a:r>
              <a:rPr lang="el-GR" dirty="0"/>
              <a:t> </a:t>
            </a:r>
            <a:r>
              <a:rPr lang="el-GR" dirty="0" err="1"/>
              <a:t>are</a:t>
            </a:r>
            <a:r>
              <a:rPr lang="el-GR" dirty="0"/>
              <a:t> </a:t>
            </a:r>
            <a:r>
              <a:rPr lang="el-GR" dirty="0" err="1"/>
              <a:t>referred</a:t>
            </a:r>
            <a:r>
              <a:rPr lang="el-GR" dirty="0"/>
              <a:t> </a:t>
            </a:r>
            <a:r>
              <a:rPr lang="el-GR" dirty="0" err="1"/>
              <a:t>to</a:t>
            </a:r>
            <a:r>
              <a:rPr lang="el-GR" dirty="0"/>
              <a:t> </a:t>
            </a:r>
            <a:r>
              <a:rPr lang="el-GR" dirty="0" err="1"/>
              <a:t>as</a:t>
            </a:r>
            <a:r>
              <a:rPr lang="el-GR" dirty="0"/>
              <a:t> </a:t>
            </a:r>
            <a:r>
              <a:rPr lang="el-GR" dirty="0" err="1"/>
              <a:t>time-series</a:t>
            </a:r>
            <a:r>
              <a:rPr lang="el-GR" dirty="0"/>
              <a:t> </a:t>
            </a:r>
            <a:r>
              <a:rPr lang="el-GR" dirty="0" err="1"/>
              <a:t>data</a:t>
            </a:r>
            <a:r>
              <a:rPr lang="el-GR" dirty="0"/>
              <a:t>.</a:t>
            </a:r>
          </a:p>
          <a:p>
            <a:pPr>
              <a:lnSpc>
                <a:spcPct val="90000"/>
              </a:lnSpc>
            </a:pPr>
            <a:r>
              <a:rPr lang="el-GR" dirty="0" err="1"/>
              <a:t>Time-series</a:t>
            </a:r>
            <a:r>
              <a:rPr lang="el-GR" dirty="0"/>
              <a:t> </a:t>
            </a:r>
            <a:r>
              <a:rPr lang="el-GR" dirty="0" err="1"/>
              <a:t>data</a:t>
            </a:r>
            <a:r>
              <a:rPr lang="el-GR" dirty="0"/>
              <a:t> </a:t>
            </a:r>
            <a:r>
              <a:rPr lang="el-GR" dirty="0" err="1"/>
              <a:t>are</a:t>
            </a:r>
            <a:r>
              <a:rPr lang="el-GR" dirty="0"/>
              <a:t> </a:t>
            </a:r>
            <a:r>
              <a:rPr lang="el-GR" dirty="0" err="1"/>
              <a:t>presented</a:t>
            </a:r>
            <a:r>
              <a:rPr lang="el-GR" dirty="0"/>
              <a:t> </a:t>
            </a:r>
            <a:r>
              <a:rPr lang="el-GR" dirty="0" err="1"/>
              <a:t>using</a:t>
            </a:r>
            <a:r>
              <a:rPr lang="el-GR" dirty="0"/>
              <a:t> </a:t>
            </a:r>
            <a:r>
              <a:rPr lang="el-GR" dirty="0" err="1"/>
              <a:t>line</a:t>
            </a:r>
            <a:r>
              <a:rPr lang="el-GR" dirty="0"/>
              <a:t> </a:t>
            </a:r>
            <a:r>
              <a:rPr lang="el-GR" dirty="0" err="1"/>
              <a:t>charts</a:t>
            </a:r>
            <a:r>
              <a:rPr lang="el-GR" dirty="0"/>
              <a:t>, </a:t>
            </a:r>
            <a:r>
              <a:rPr lang="el-GR" dirty="0" err="1"/>
              <a:t>which</a:t>
            </a:r>
            <a:r>
              <a:rPr lang="el-GR" dirty="0"/>
              <a:t> </a:t>
            </a:r>
            <a:r>
              <a:rPr lang="el-GR" dirty="0" err="1"/>
              <a:t>plot</a:t>
            </a:r>
            <a:r>
              <a:rPr lang="el-GR" dirty="0"/>
              <a:t> the </a:t>
            </a:r>
            <a:r>
              <a:rPr lang="el-GR" dirty="0" err="1"/>
              <a:t>variable's</a:t>
            </a:r>
            <a:r>
              <a:rPr lang="el-GR" dirty="0"/>
              <a:t> </a:t>
            </a:r>
            <a:r>
              <a:rPr lang="el-GR" dirty="0" err="1"/>
              <a:t>value</a:t>
            </a:r>
            <a:r>
              <a:rPr lang="el-GR" dirty="0"/>
              <a:t> on the </a:t>
            </a:r>
            <a:r>
              <a:rPr lang="el-GR" dirty="0" err="1"/>
              <a:t>vertical</a:t>
            </a:r>
            <a:r>
              <a:rPr lang="el-GR" dirty="0"/>
              <a:t> </a:t>
            </a:r>
            <a:r>
              <a:rPr lang="el-GR" dirty="0" err="1"/>
              <a:t>axis</a:t>
            </a:r>
            <a:r>
              <a:rPr lang="el-GR" dirty="0"/>
              <a:t> in </a:t>
            </a:r>
            <a:r>
              <a:rPr lang="el-GR" dirty="0" err="1"/>
              <a:t>relation</a:t>
            </a:r>
            <a:r>
              <a:rPr lang="el-GR" dirty="0"/>
              <a:t> </a:t>
            </a:r>
            <a:r>
              <a:rPr lang="el-GR" dirty="0" err="1"/>
              <a:t>to</a:t>
            </a:r>
            <a:r>
              <a:rPr lang="el-GR" dirty="0"/>
              <a:t> </a:t>
            </a:r>
            <a:r>
              <a:rPr lang="el-GR" dirty="0" err="1"/>
              <a:t>time</a:t>
            </a:r>
            <a:r>
              <a:rPr lang="el-GR" dirty="0"/>
              <a:t> </a:t>
            </a:r>
            <a:r>
              <a:rPr lang="el-GR" dirty="0" err="1"/>
              <a:t>periods</a:t>
            </a:r>
            <a:r>
              <a:rPr lang="el-GR" dirty="0"/>
              <a:t> on the </a:t>
            </a:r>
            <a:r>
              <a:rPr lang="el-GR" dirty="0" err="1"/>
              <a:t>horizontal</a:t>
            </a:r>
            <a:r>
              <a:rPr lang="el-GR" dirty="0"/>
              <a:t> </a:t>
            </a:r>
            <a:r>
              <a:rPr lang="el-GR" dirty="0" err="1"/>
              <a:t>axis</a:t>
            </a:r>
            <a:r>
              <a:rPr lang="el-GR" dirty="0"/>
              <a:t>.</a:t>
            </a:r>
          </a:p>
          <a:p>
            <a:endParaRPr lang="el-GR" dirty="0"/>
          </a:p>
        </p:txBody>
      </p:sp>
      <p:pic>
        <p:nvPicPr>
          <p:cNvPr id="5" name="Picture 4"/>
          <p:cNvPicPr>
            <a:picLocks noChangeAspect="1" noChangeArrowheads="1"/>
          </p:cNvPicPr>
          <p:nvPr/>
        </p:nvPicPr>
        <p:blipFill>
          <a:blip r:embed="rId2" cstate="print"/>
          <a:srcRect/>
          <a:stretch>
            <a:fillRect/>
          </a:stretch>
        </p:blipFill>
        <p:spPr bwMode="auto">
          <a:xfrm>
            <a:off x="1991544" y="4005065"/>
            <a:ext cx="4032448" cy="2538730"/>
          </a:xfrm>
          <a:prstGeom prst="rect">
            <a:avLst/>
          </a:prstGeom>
          <a:noFill/>
        </p:spPr>
      </p:pic>
      <p:sp>
        <p:nvSpPr>
          <p:cNvPr id="6" name="Rectangle 3"/>
          <p:cNvSpPr txBox="1">
            <a:spLocks noChangeArrowheads="1"/>
          </p:cNvSpPr>
          <p:nvPr/>
        </p:nvSpPr>
        <p:spPr>
          <a:xfrm>
            <a:off x="6096000" y="4941168"/>
            <a:ext cx="3208784" cy="1468760"/>
          </a:xfrm>
          <a:prstGeom prst="rect">
            <a:avLst/>
          </a:prstGeom>
        </p:spPr>
        <p:txBody>
          <a:bodyPr vert="horz" lIns="91440" tIns="45720" rIns="91440" bIns="45720" anchor="t">
            <a:normAutofit lnSpcReduction="10000"/>
          </a:bodyPr>
          <a:lstStyle/>
          <a:p>
            <a:pPr marL="274320" indent="-274320">
              <a:spcBef>
                <a:spcPts val="600"/>
              </a:spcBef>
              <a:buClr>
                <a:schemeClr val="accent1"/>
              </a:buClr>
              <a:buSzPct val="70000"/>
              <a:defRPr/>
            </a:pPr>
            <a:r>
              <a:rPr lang="el-GR" sz="2400" dirty="0" err="1"/>
              <a:t>Visualization</a:t>
            </a:r>
            <a:r>
              <a:rPr lang="el-GR" sz="2400" dirty="0"/>
              <a:t> of </a:t>
            </a:r>
            <a:r>
              <a:rPr lang="el-GR" sz="2400" dirty="0" err="1"/>
              <a:t>total</a:t>
            </a:r>
            <a:r>
              <a:rPr lang="el-GR" sz="2400" dirty="0"/>
              <a:t> </a:t>
            </a:r>
            <a:r>
              <a:rPr lang="en-US" sz="2400" dirty="0"/>
              <a:t>income tax in USA for the years 1987 to</a:t>
            </a:r>
            <a:r>
              <a:rPr lang="el-GR" sz="2400" dirty="0"/>
              <a:t> </a:t>
            </a:r>
            <a:r>
              <a:rPr lang="en-US" sz="2400" dirty="0"/>
              <a:t>2002…</a:t>
            </a:r>
          </a:p>
        </p:txBody>
      </p:sp>
      <p:pic>
        <p:nvPicPr>
          <p:cNvPr id="2" name="Εικόνα 1">
            <a:extLst>
              <a:ext uri="{FF2B5EF4-FFF2-40B4-BE49-F238E27FC236}">
                <a16:creationId xmlns:a16="http://schemas.microsoft.com/office/drawing/2014/main" id="{2BC8FA44-E94B-5844-8360-1B6E256B8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23385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91544" y="332656"/>
            <a:ext cx="7924800" cy="769938"/>
          </a:xfrm>
          <a:noFill/>
          <a:ln/>
        </p:spPr>
        <p:txBody>
          <a:bodyPr vert="horz" lIns="92075" tIns="46038" rIns="92075" bIns="46038" rtlCol="0" anchor="ctr">
            <a:normAutofit/>
          </a:bodyPr>
          <a:lstStyle/>
          <a:p>
            <a:r>
              <a:rPr lang="en-US" sz="3200" dirty="0"/>
              <a:t>Cycling Time Improvement</a:t>
            </a:r>
            <a:endParaRPr lang="en-US" dirty="0"/>
          </a:p>
        </p:txBody>
      </p:sp>
      <p:graphicFrame>
        <p:nvGraphicFramePr>
          <p:cNvPr id="54275" name="Object 3"/>
          <p:cNvGraphicFramePr>
            <a:graphicFrameLocks/>
          </p:cNvGraphicFramePr>
          <p:nvPr/>
        </p:nvGraphicFramePr>
        <p:xfrm>
          <a:off x="1847529" y="2162522"/>
          <a:ext cx="8153027" cy="4506838"/>
        </p:xfrm>
        <a:graphic>
          <a:graphicData uri="http://schemas.openxmlformats.org/presentationml/2006/ole">
            <mc:AlternateContent xmlns:mc="http://schemas.openxmlformats.org/markup-compatibility/2006">
              <mc:Choice xmlns:v="urn:schemas-microsoft-com:vml" Requires="v">
                <p:oleObj name="Chart" r:id="rId3" imgW="11501317" imgH="6558258" progId="MSGraph.Chart.8">
                  <p:embed followColorScheme="full"/>
                </p:oleObj>
              </mc:Choice>
              <mc:Fallback>
                <p:oleObj name="Chart" r:id="rId3" imgW="11501317" imgH="6558258" progId="MSGraph.Chart.8">
                  <p:embed followColorScheme="full"/>
                  <p:pic>
                    <p:nvPicPr>
                      <p:cNvPr id="54275" name="Object 3"/>
                      <p:cNvPicPr>
                        <a:picLocks noChangeArrowheads="1"/>
                      </p:cNvPicPr>
                      <p:nvPr/>
                    </p:nvPicPr>
                    <p:blipFill>
                      <a:blip r:embed="rId4"/>
                      <a:srcRect/>
                      <a:stretch>
                        <a:fillRect/>
                      </a:stretch>
                    </p:blipFill>
                    <p:spPr bwMode="auto">
                      <a:xfrm>
                        <a:off x="1847529" y="2162522"/>
                        <a:ext cx="8153027" cy="45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6" name="Text Box 4"/>
          <p:cNvSpPr txBox="1">
            <a:spLocks noChangeArrowheads="1"/>
          </p:cNvSpPr>
          <p:nvPr/>
        </p:nvSpPr>
        <p:spPr bwMode="auto">
          <a:xfrm>
            <a:off x="1919536" y="1268760"/>
            <a:ext cx="8073522" cy="2077492"/>
          </a:xfrm>
          <a:prstGeom prst="rect">
            <a:avLst/>
          </a:prstGeom>
          <a:noFill/>
          <a:ln w="9525">
            <a:noFill/>
            <a:miter lim="800000"/>
            <a:headEnd/>
            <a:tailEnd/>
          </a:ln>
          <a:effectLst/>
        </p:spPr>
        <p:txBody>
          <a:bodyPr wrap="square" lIns="91440" tIns="45720" rIns="91440" bIns="45720" anchor="t">
            <a:spAutoFit/>
          </a:bodyPr>
          <a:lstStyle/>
          <a:p>
            <a:pPr>
              <a:spcBef>
                <a:spcPts val="50"/>
              </a:spcBef>
            </a:pPr>
            <a:r>
              <a:rPr lang="en-US" sz="2400" dirty="0">
                <a:latin typeface="Times New Roman"/>
                <a:cs typeface="Times New Roman"/>
              </a:rPr>
              <a:t>Run Chart – Graphical representation of a characteristic measured over time.</a:t>
            </a:r>
            <a:endParaRPr lang="en-US" sz="2400" dirty="0">
              <a:latin typeface="Times New Roman" charset="0"/>
            </a:endParaRPr>
          </a:p>
          <a:p>
            <a:pPr>
              <a:spcBef>
                <a:spcPct val="50000"/>
              </a:spcBef>
            </a:pPr>
            <a:br>
              <a:rPr lang="en-US" dirty="0"/>
            </a:br>
            <a:endParaRPr lang="en-US" dirty="0"/>
          </a:p>
          <a:p>
            <a:pPr>
              <a:spcBef>
                <a:spcPct val="50000"/>
              </a:spcBef>
            </a:pPr>
            <a:endParaRPr lang="en-US" sz="2400" dirty="0">
              <a:latin typeface="Times New Roman" charset="0"/>
              <a:cs typeface="Times New Roman"/>
            </a:endParaRPr>
          </a:p>
        </p:txBody>
      </p:sp>
      <p:pic>
        <p:nvPicPr>
          <p:cNvPr id="2" name="Εικόνα 1">
            <a:extLst>
              <a:ext uri="{FF2B5EF4-FFF2-40B4-BE49-F238E27FC236}">
                <a16:creationId xmlns:a16="http://schemas.microsoft.com/office/drawing/2014/main" id="{FD8DA830-0F64-3E57-0670-F22A32575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0900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a:t>
            </a:r>
            <a:r>
              <a:rPr lang="el-GR" dirty="0"/>
              <a:t>- </a:t>
            </a:r>
            <a:r>
              <a:rPr lang="el-GR" dirty="0" err="1"/>
              <a:t>Examples</a:t>
            </a:r>
            <a:endParaRPr lang="en-US" dirty="0"/>
          </a:p>
        </p:txBody>
      </p:sp>
      <p:sp>
        <p:nvSpPr>
          <p:cNvPr id="4" name="Rectangle 3"/>
          <p:cNvSpPr/>
          <p:nvPr/>
        </p:nvSpPr>
        <p:spPr>
          <a:xfrm>
            <a:off x="1991544" y="1556792"/>
            <a:ext cx="7488832" cy="3938258"/>
          </a:xfrm>
          <a:prstGeom prst="rect">
            <a:avLst/>
          </a:prstGeom>
        </p:spPr>
        <p:txBody>
          <a:bodyPr wrap="square">
            <a:spAutoFit/>
          </a:bodyPr>
          <a:lstStyle/>
          <a:p>
            <a:pPr>
              <a:spcBef>
                <a:spcPct val="0"/>
              </a:spcBef>
              <a:buClrTx/>
              <a:buSzTx/>
              <a:buFontTx/>
              <a:buNone/>
            </a:pPr>
            <a:r>
              <a:rPr lang="en-US" altLang="en-US" sz="1600" dirty="0">
                <a:solidFill>
                  <a:schemeClr val="tx2"/>
                </a:solidFill>
              </a:rPr>
              <a:t>The state of health of a patient (very serious, serious, moderate, normal)</a:t>
            </a:r>
            <a:endParaRPr lang="el-GR" altLang="en-US" sz="1600" dirty="0">
              <a:solidFill>
                <a:schemeClr val="tx2"/>
              </a:solidFill>
            </a:endParaRPr>
          </a:p>
          <a:p>
            <a:pPr>
              <a:spcBef>
                <a:spcPct val="0"/>
              </a:spcBef>
              <a:buClrTx/>
              <a:buSzTx/>
              <a:buFontTx/>
              <a:buNone/>
            </a:pPr>
            <a:endParaRPr lang="en-US" altLang="en-US" sz="1600" dirty="0">
              <a:solidFill>
                <a:schemeClr val="tx2"/>
              </a:solidFill>
            </a:endParaRPr>
          </a:p>
          <a:p>
            <a:pPr>
              <a:spcBef>
                <a:spcPct val="0"/>
              </a:spcBef>
              <a:buClrTx/>
              <a:buSzTx/>
              <a:buFontTx/>
              <a:buNone/>
            </a:pPr>
            <a:r>
              <a:rPr lang="en-US" altLang="en-US" sz="1600" dirty="0">
                <a:solidFill>
                  <a:schemeClr val="tx2"/>
                </a:solidFill>
              </a:rPr>
              <a:t>The level of education (primary, secondary, tertiary, etc.)</a:t>
            </a:r>
            <a:endParaRPr lang="el-GR" altLang="en-US" sz="1600" dirty="0">
              <a:solidFill>
                <a:schemeClr val="tx2"/>
              </a:solidFill>
            </a:endParaRPr>
          </a:p>
          <a:p>
            <a:pPr>
              <a:spcBef>
                <a:spcPct val="0"/>
              </a:spcBef>
              <a:buClrTx/>
              <a:buSzTx/>
              <a:buFontTx/>
              <a:buNone/>
            </a:pPr>
            <a:endParaRPr lang="en-US" altLang="en-US" sz="1600" dirty="0">
              <a:solidFill>
                <a:schemeClr val="tx2"/>
              </a:solidFill>
            </a:endParaRPr>
          </a:p>
          <a:p>
            <a:pPr>
              <a:spcBef>
                <a:spcPct val="0"/>
              </a:spcBef>
              <a:buClrTx/>
              <a:buSzTx/>
              <a:buFontTx/>
              <a:buNone/>
            </a:pPr>
            <a:r>
              <a:rPr lang="el-GR" altLang="en-US" sz="1600" dirty="0">
                <a:solidFill>
                  <a:schemeClr val="tx2"/>
                </a:solidFill>
              </a:rPr>
              <a:t>The </a:t>
            </a:r>
            <a:r>
              <a:rPr lang="en-US" altLang="en-US" sz="1600" dirty="0">
                <a:solidFill>
                  <a:schemeClr val="tx2"/>
                </a:solidFill>
              </a:rPr>
              <a:t>degree of one's satisfaction with a product (very much / much / a little / not at all)</a:t>
            </a:r>
            <a:endParaRPr lang="el-GR" altLang="en-US" sz="1600" dirty="0">
              <a:solidFill>
                <a:schemeClr val="tx2"/>
              </a:solidFill>
            </a:endParaRPr>
          </a:p>
          <a:p>
            <a:pPr>
              <a:spcBef>
                <a:spcPct val="0"/>
              </a:spcBef>
              <a:buClrTx/>
              <a:buSzTx/>
              <a:buFontTx/>
              <a:buNone/>
            </a:pPr>
            <a:endParaRPr lang="el-GR" altLang="en-US" sz="1600" dirty="0">
              <a:solidFill>
                <a:schemeClr val="tx2"/>
              </a:solidFill>
            </a:endParaRPr>
          </a:p>
          <a:p>
            <a:pPr>
              <a:spcBef>
                <a:spcPct val="0"/>
              </a:spcBef>
              <a:buClrTx/>
              <a:buSzTx/>
              <a:buFontTx/>
              <a:buNone/>
            </a:pPr>
            <a:r>
              <a:rPr lang="el-GR" altLang="en-US" sz="1600" dirty="0">
                <a:solidFill>
                  <a:schemeClr val="tx2"/>
                </a:solidFill>
              </a:rPr>
              <a:t>Nationality (Greek, French, German, </a:t>
            </a:r>
            <a:r>
              <a:rPr lang="el-GR" altLang="en-US" sz="1600" dirty="0" err="1">
                <a:solidFill>
                  <a:schemeClr val="tx2"/>
                </a:solidFill>
              </a:rPr>
              <a:t>Finnish</a:t>
            </a:r>
            <a:r>
              <a:rPr lang="el-GR" altLang="en-US" sz="1600" dirty="0">
                <a:solidFill>
                  <a:schemeClr val="tx2"/>
                </a:solidFill>
              </a:rPr>
              <a:t>, </a:t>
            </a:r>
            <a:r>
              <a:rPr lang="el-GR" altLang="en-US" sz="1600" dirty="0" err="1">
                <a:solidFill>
                  <a:schemeClr val="tx2"/>
                </a:solidFill>
              </a:rPr>
              <a:t>French</a:t>
            </a:r>
            <a:r>
              <a:rPr lang="el-GR" altLang="en-US" sz="1600" dirty="0">
                <a:solidFill>
                  <a:schemeClr val="tx2"/>
                </a:solidFill>
              </a:rPr>
              <a:t>, Korean)</a:t>
            </a:r>
          </a:p>
          <a:p>
            <a:pPr>
              <a:spcBef>
                <a:spcPct val="0"/>
              </a:spcBef>
              <a:buClrTx/>
              <a:buSzTx/>
              <a:buFontTx/>
              <a:buNone/>
            </a:pPr>
            <a:endParaRPr lang="el-GR" altLang="en-US" sz="1600" dirty="0">
              <a:solidFill>
                <a:schemeClr val="tx2"/>
              </a:solidFill>
            </a:endParaRPr>
          </a:p>
          <a:p>
            <a:pPr>
              <a:spcBef>
                <a:spcPct val="0"/>
              </a:spcBef>
              <a:buClrTx/>
              <a:buSzTx/>
              <a:buFontTx/>
              <a:buNone/>
            </a:pPr>
            <a:r>
              <a:rPr lang="el-GR" altLang="en-US" sz="1600" dirty="0">
                <a:solidFill>
                  <a:schemeClr val="tx2"/>
                </a:solidFill>
              </a:rPr>
              <a:t>The finish time in a marathon race. </a:t>
            </a:r>
          </a:p>
          <a:p>
            <a:pPr>
              <a:spcBef>
                <a:spcPct val="0"/>
              </a:spcBef>
              <a:buClrTx/>
              <a:buSzTx/>
              <a:buFontTx/>
              <a:buNone/>
            </a:pPr>
            <a:endParaRPr lang="el-GR" altLang="en-US" sz="1600" dirty="0">
              <a:solidFill>
                <a:schemeClr val="tx2"/>
              </a:solidFill>
            </a:endParaRPr>
          </a:p>
          <a:p>
            <a:pPr>
              <a:spcBef>
                <a:spcPct val="0"/>
              </a:spcBef>
              <a:buClrTx/>
              <a:buSzTx/>
              <a:buFontTx/>
              <a:buNone/>
            </a:pPr>
            <a:r>
              <a:rPr lang="el-GR" altLang="en-US" sz="1600" b="1" dirty="0">
                <a:solidFill>
                  <a:schemeClr val="tx2"/>
                </a:solidFill>
              </a:rPr>
              <a:t>Age </a:t>
            </a:r>
            <a:r>
              <a:rPr lang="el-GR" altLang="en-US" sz="1600" dirty="0">
                <a:solidFill>
                  <a:schemeClr val="tx2"/>
                </a:solidFill>
                <a:sym typeface="Wingdings" panose="05000000000000000000" pitchFamily="2" charset="2"/>
              </a:rPr>
              <a:t> </a:t>
            </a:r>
            <a:r>
              <a:rPr lang="en-US" altLang="en-US" sz="1600" i="1" dirty="0">
                <a:solidFill>
                  <a:schemeClr val="tx2"/>
                </a:solidFill>
                <a:sym typeface="Wingdings" panose="05000000000000000000" pitchFamily="2" charset="2"/>
              </a:rPr>
              <a:t>RATIO</a:t>
            </a:r>
            <a:endParaRPr lang="el-GR" altLang="en-US" sz="1600" i="1" dirty="0">
              <a:solidFill>
                <a:schemeClr val="tx2"/>
              </a:solidFill>
            </a:endParaRPr>
          </a:p>
          <a:p>
            <a:pPr>
              <a:spcBef>
                <a:spcPct val="0"/>
              </a:spcBef>
              <a:buClrTx/>
              <a:buSzTx/>
              <a:buFontTx/>
              <a:buNone/>
            </a:pPr>
            <a:endParaRPr lang="el-GR" altLang="en-US" sz="1600" dirty="0">
              <a:solidFill>
                <a:schemeClr val="tx2"/>
              </a:solidFill>
            </a:endParaRPr>
          </a:p>
          <a:p>
            <a:pPr>
              <a:spcBef>
                <a:spcPct val="0"/>
              </a:spcBef>
              <a:buClrTx/>
              <a:buSzTx/>
              <a:buFontTx/>
              <a:buNone/>
            </a:pPr>
            <a:r>
              <a:rPr lang="el-GR" altLang="en-US" sz="1600" b="1" dirty="0">
                <a:solidFill>
                  <a:schemeClr val="tx2"/>
                </a:solidFill>
              </a:rPr>
              <a:t>Age </a:t>
            </a:r>
            <a:r>
              <a:rPr lang="el-GR" altLang="en-US" sz="1600" b="1" dirty="0" err="1">
                <a:solidFill>
                  <a:schemeClr val="tx2"/>
                </a:solidFill>
              </a:rPr>
              <a:t>group</a:t>
            </a:r>
            <a:r>
              <a:rPr lang="el-GR" altLang="en-US" sz="1600" b="1" dirty="0">
                <a:solidFill>
                  <a:schemeClr val="tx2"/>
                </a:solidFill>
              </a:rPr>
              <a:t> </a:t>
            </a:r>
            <a:r>
              <a:rPr lang="el-GR" altLang="en-US" sz="1600" dirty="0">
                <a:solidFill>
                  <a:schemeClr val="tx2"/>
                </a:solidFill>
              </a:rPr>
              <a:t>(10-15, 15-20, 20-25, ...) </a:t>
            </a:r>
            <a:r>
              <a:rPr lang="el-GR" altLang="en-US" sz="1600" dirty="0">
                <a:solidFill>
                  <a:schemeClr val="tx2"/>
                </a:solidFill>
                <a:sym typeface="Wingdings" panose="05000000000000000000" pitchFamily="2" charset="2"/>
              </a:rPr>
              <a:t> </a:t>
            </a:r>
            <a:r>
              <a:rPr lang="en-US" altLang="en-US" sz="1600" i="1" dirty="0">
                <a:solidFill>
                  <a:schemeClr val="tx2"/>
                </a:solidFill>
                <a:sym typeface="Wingdings" panose="05000000000000000000" pitchFamily="2" charset="2"/>
              </a:rPr>
              <a:t>ORDINAL</a:t>
            </a:r>
            <a:endParaRPr lang="el-GR" altLang="en-US" sz="1600" i="1" dirty="0">
              <a:solidFill>
                <a:schemeClr val="tx2"/>
              </a:solidFill>
            </a:endParaRPr>
          </a:p>
          <a:p>
            <a:pPr>
              <a:spcBef>
                <a:spcPct val="0"/>
              </a:spcBef>
              <a:buClrTx/>
              <a:buSzTx/>
              <a:buFontTx/>
              <a:buNone/>
            </a:pPr>
            <a:endParaRPr lang="el-GR" altLang="en-US" sz="1600" dirty="0">
              <a:solidFill>
                <a:schemeClr val="tx2"/>
              </a:solidFill>
            </a:endParaRPr>
          </a:p>
          <a:p>
            <a:pPr>
              <a:lnSpc>
                <a:spcPct val="80000"/>
              </a:lnSpc>
              <a:spcBef>
                <a:spcPct val="0"/>
              </a:spcBef>
            </a:pPr>
            <a:r>
              <a:rPr lang="el-GR" altLang="en-US" sz="1600" dirty="0">
                <a:solidFill>
                  <a:schemeClr val="tx2"/>
                </a:solidFill>
              </a:rPr>
              <a:t>The evaluation system for the university's courses (inadequate </a:t>
            </a:r>
            <a:r>
              <a:rPr lang="en-US" altLang="en-US" sz="1600" dirty="0">
                <a:solidFill>
                  <a:schemeClr val="tx2"/>
                </a:solidFill>
              </a:rPr>
              <a:t>= 1, </a:t>
            </a:r>
            <a:r>
              <a:rPr lang="el-GR" altLang="en-US" sz="1600" dirty="0">
                <a:solidFill>
                  <a:schemeClr val="tx2"/>
                </a:solidFill>
              </a:rPr>
              <a:t>moderate </a:t>
            </a:r>
            <a:r>
              <a:rPr lang="en-US" altLang="en-US" sz="1600" dirty="0">
                <a:solidFill>
                  <a:schemeClr val="tx2"/>
                </a:solidFill>
              </a:rPr>
              <a:t>= 2, </a:t>
            </a:r>
            <a:r>
              <a:rPr lang="el-GR" altLang="en-US" sz="1600" dirty="0">
                <a:solidFill>
                  <a:schemeClr val="tx2"/>
                </a:solidFill>
              </a:rPr>
              <a:t>good </a:t>
            </a:r>
            <a:r>
              <a:rPr lang="en-US" altLang="en-US" sz="1600" dirty="0">
                <a:solidFill>
                  <a:schemeClr val="tx2"/>
                </a:solidFill>
              </a:rPr>
              <a:t>= 3, </a:t>
            </a:r>
            <a:r>
              <a:rPr lang="el-GR" altLang="en-US" sz="1600" dirty="0">
                <a:solidFill>
                  <a:schemeClr val="tx2"/>
                </a:solidFill>
              </a:rPr>
              <a:t>very good </a:t>
            </a:r>
            <a:r>
              <a:rPr lang="en-US" altLang="en-US" sz="1600" dirty="0">
                <a:solidFill>
                  <a:schemeClr val="tx2"/>
                </a:solidFill>
              </a:rPr>
              <a:t>= 4, </a:t>
            </a:r>
            <a:r>
              <a:rPr lang="el-GR" altLang="en-US" sz="1600" dirty="0">
                <a:solidFill>
                  <a:schemeClr val="tx2"/>
                </a:solidFill>
              </a:rPr>
              <a:t>excellent </a:t>
            </a:r>
            <a:r>
              <a:rPr lang="en-US" altLang="en-US" sz="1600" dirty="0">
                <a:solidFill>
                  <a:schemeClr val="tx2"/>
                </a:solidFill>
              </a:rPr>
              <a:t>= 5</a:t>
            </a:r>
            <a:r>
              <a:rPr lang="el-GR" altLang="en-US" sz="1600" dirty="0">
                <a:solidFill>
                  <a:schemeClr val="tx2"/>
                </a:solidFill>
              </a:rPr>
              <a:t>)</a:t>
            </a:r>
            <a:endParaRPr lang="en-US" altLang="en-US" sz="1600" dirty="0">
              <a:solidFill>
                <a:schemeClr val="tx2"/>
              </a:solidFill>
            </a:endParaRPr>
          </a:p>
        </p:txBody>
      </p:sp>
      <p:sp>
        <p:nvSpPr>
          <p:cNvPr id="3" name="Left Brace 2"/>
          <p:cNvSpPr/>
          <p:nvPr/>
        </p:nvSpPr>
        <p:spPr>
          <a:xfrm>
            <a:off x="1847528" y="4365104"/>
            <a:ext cx="144016" cy="576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Εικόνα 4">
            <a:extLst>
              <a:ext uri="{FF2B5EF4-FFF2-40B4-BE49-F238E27FC236}">
                <a16:creationId xmlns:a16="http://schemas.microsoft.com/office/drawing/2014/main" id="{8BF48ACF-00CC-167A-391C-DC714F768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5665571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vert="horz" lIns="91440" tIns="45720" rIns="91440" bIns="45720" rtlCol="0" anchor="b">
            <a:normAutofit/>
          </a:bodyPr>
          <a:lstStyle/>
          <a:p>
            <a:r>
              <a:rPr lang="en-GB" dirty="0"/>
              <a:t>Check List for Graphical Methods</a:t>
            </a:r>
          </a:p>
        </p:txBody>
      </p:sp>
      <p:sp>
        <p:nvSpPr>
          <p:cNvPr id="130051" name="Rectangle 3"/>
          <p:cNvSpPr>
            <a:spLocks noGrp="1" noChangeArrowheads="1"/>
          </p:cNvSpPr>
          <p:nvPr>
            <p:ph type="body" idx="1"/>
          </p:nvPr>
        </p:nvSpPr>
        <p:spPr/>
        <p:txBody>
          <a:bodyPr vert="horz" lIns="91440" tIns="45720" rIns="91440" bIns="45720" rtlCol="0" anchor="t">
            <a:normAutofit/>
          </a:bodyPr>
          <a:lstStyle/>
          <a:p>
            <a:pPr>
              <a:lnSpc>
                <a:spcPct val="90000"/>
              </a:lnSpc>
            </a:pPr>
            <a:r>
              <a:rPr lang="en-GB" dirty="0"/>
              <a:t>Does a graphical representation contribute to:</a:t>
            </a:r>
            <a:endParaRPr lang="en-US" dirty="0"/>
          </a:p>
          <a:p>
            <a:pPr lvl="1">
              <a:lnSpc>
                <a:spcPct val="90000"/>
              </a:lnSpc>
            </a:pPr>
            <a:r>
              <a:rPr lang="en-GB" dirty="0"/>
              <a:t>Maximizing the understanding of a set of data?</a:t>
            </a:r>
          </a:p>
          <a:p>
            <a:pPr lvl="1">
              <a:lnSpc>
                <a:spcPct val="90000"/>
              </a:lnSpc>
            </a:pPr>
            <a:r>
              <a:rPr lang="en-GB" dirty="0"/>
              <a:t>Revealing the underlying structure of the data?</a:t>
            </a:r>
          </a:p>
          <a:p>
            <a:pPr lvl="1">
              <a:lnSpc>
                <a:spcPct val="90000"/>
              </a:lnSpc>
            </a:pPr>
            <a:r>
              <a:rPr lang="en-GB" dirty="0"/>
              <a:t>Extracting significant variables?</a:t>
            </a:r>
          </a:p>
          <a:p>
            <a:pPr lvl="1">
              <a:lnSpc>
                <a:spcPct val="90000"/>
              </a:lnSpc>
            </a:pPr>
            <a:r>
              <a:rPr lang="en-GB" dirty="0"/>
              <a:t>Detecting outliers and anomalies?</a:t>
            </a:r>
          </a:p>
          <a:p>
            <a:pPr lvl="1">
              <a:lnSpc>
                <a:spcPct val="90000"/>
              </a:lnSpc>
            </a:pPr>
            <a:r>
              <a:rPr lang="en-GB" dirty="0"/>
              <a:t>Checking underlying assumptions?</a:t>
            </a:r>
          </a:p>
          <a:p>
            <a:pPr lvl="1">
              <a:lnSpc>
                <a:spcPct val="90000"/>
              </a:lnSpc>
            </a:pPr>
            <a:r>
              <a:rPr lang="en-GB" dirty="0"/>
              <a:t>Developing economical (parsimonious) models?</a:t>
            </a:r>
          </a:p>
          <a:p>
            <a:pPr>
              <a:lnSpc>
                <a:spcPct val="90000"/>
              </a:lnSpc>
            </a:pPr>
            <a:endParaRPr lang="en-GB" dirty="0"/>
          </a:p>
          <a:p>
            <a:pPr>
              <a:lnSpc>
                <a:spcPct val="90000"/>
              </a:lnSpc>
            </a:pPr>
            <a:r>
              <a:rPr lang="en-GB" dirty="0"/>
              <a:t>If yes, include it!</a:t>
            </a:r>
          </a:p>
        </p:txBody>
      </p:sp>
      <p:pic>
        <p:nvPicPr>
          <p:cNvPr id="2" name="Εικόνα 1">
            <a:extLst>
              <a:ext uri="{FF2B5EF4-FFF2-40B4-BE49-F238E27FC236}">
                <a16:creationId xmlns:a16="http://schemas.microsoft.com/office/drawing/2014/main" id="{8413C307-7DE4-53A4-5037-EE5E36C40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10932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l-GR" dirty="0" err="1"/>
              <a:t>Elements</a:t>
            </a:r>
            <a:r>
              <a:rPr lang="el-GR" dirty="0"/>
              <a:t> of </a:t>
            </a:r>
            <a:r>
              <a:rPr lang="el-GR" dirty="0" err="1"/>
              <a:t>Good</a:t>
            </a:r>
            <a:r>
              <a:rPr lang="el-GR" dirty="0"/>
              <a:t> </a:t>
            </a:r>
            <a:r>
              <a:rPr lang="el-GR" dirty="0" err="1"/>
              <a:t>Representation</a:t>
            </a:r>
            <a:endParaRPr lang="en-US" dirty="0" err="1"/>
          </a:p>
        </p:txBody>
      </p:sp>
      <p:sp>
        <p:nvSpPr>
          <p:cNvPr id="3" name="Content Placeholder 2"/>
          <p:cNvSpPr>
            <a:spLocks noGrp="1"/>
          </p:cNvSpPr>
          <p:nvPr>
            <p:ph sz="quarter" idx="1"/>
          </p:nvPr>
        </p:nvSpPr>
        <p:spPr>
          <a:xfrm>
            <a:off x="1981200" y="1916832"/>
            <a:ext cx="7467600" cy="4557120"/>
          </a:xfrm>
        </p:spPr>
        <p:txBody>
          <a:bodyPr vert="horz" lIns="91440" tIns="45720" rIns="91440" bIns="45720" rtlCol="0" anchor="t">
            <a:normAutofit/>
          </a:bodyPr>
          <a:lstStyle/>
          <a:p>
            <a:r>
              <a:rPr lang="el-GR" dirty="0" err="1"/>
              <a:t>Systematic</a:t>
            </a:r>
            <a:r>
              <a:rPr lang="el-GR" dirty="0"/>
              <a:t> </a:t>
            </a:r>
            <a:r>
              <a:rPr lang="el-GR" dirty="0" err="1"/>
              <a:t>organization</a:t>
            </a:r>
            <a:r>
              <a:rPr lang="el-GR" dirty="0"/>
              <a:t> for </a:t>
            </a:r>
            <a:r>
              <a:rPr lang="el-GR" dirty="0" err="1"/>
              <a:t>better</a:t>
            </a:r>
            <a:r>
              <a:rPr lang="el-GR" dirty="0"/>
              <a:t> </a:t>
            </a:r>
            <a:r>
              <a:rPr lang="el-GR" dirty="0" err="1"/>
              <a:t>understanding</a:t>
            </a:r>
            <a:endParaRPr lang="en-US" dirty="0" err="1"/>
          </a:p>
          <a:p>
            <a:endParaRPr lang="el-GR" dirty="0"/>
          </a:p>
          <a:p>
            <a:r>
              <a:rPr lang="el-GR" dirty="0" err="1"/>
              <a:t>Semantic</a:t>
            </a:r>
            <a:r>
              <a:rPr lang="el-GR" dirty="0"/>
              <a:t> </a:t>
            </a:r>
            <a:r>
              <a:rPr lang="el-GR" dirty="0" err="1"/>
              <a:t>autonomy</a:t>
            </a:r>
            <a:endParaRPr lang="el-GR" dirty="0"/>
          </a:p>
          <a:p>
            <a:endParaRPr lang="el-GR" dirty="0">
              <a:solidFill>
                <a:srgbClr val="000000"/>
              </a:solidFill>
            </a:endParaRPr>
          </a:p>
          <a:p>
            <a:r>
              <a:rPr lang="el-GR" err="1">
                <a:solidFill>
                  <a:srgbClr val="FF0000"/>
                </a:solidFill>
              </a:rPr>
              <a:t>Accompanied</a:t>
            </a:r>
            <a:r>
              <a:rPr lang="el-GR" dirty="0">
                <a:solidFill>
                  <a:srgbClr val="FF0000"/>
                </a:solidFill>
              </a:rPr>
              <a:t> </a:t>
            </a:r>
            <a:r>
              <a:rPr lang="el-GR" err="1">
                <a:solidFill>
                  <a:srgbClr val="FF0000"/>
                </a:solidFill>
              </a:rPr>
              <a:t>by</a:t>
            </a:r>
            <a:r>
              <a:rPr lang="el-GR" dirty="0">
                <a:solidFill>
                  <a:srgbClr val="FF0000"/>
                </a:solidFill>
              </a:rPr>
              <a:t> </a:t>
            </a:r>
            <a:r>
              <a:rPr lang="el-GR" err="1">
                <a:solidFill>
                  <a:srgbClr val="FF0000"/>
                </a:solidFill>
              </a:rPr>
              <a:t>clear</a:t>
            </a:r>
            <a:r>
              <a:rPr lang="el-GR" dirty="0">
                <a:solidFill>
                  <a:srgbClr val="FF0000"/>
                </a:solidFill>
              </a:rPr>
              <a:t> and </a:t>
            </a:r>
            <a:r>
              <a:rPr lang="el-GR" err="1">
                <a:solidFill>
                  <a:srgbClr val="FF0000"/>
                </a:solidFill>
              </a:rPr>
              <a:t>supportive</a:t>
            </a:r>
            <a:r>
              <a:rPr lang="el-GR" dirty="0">
                <a:solidFill>
                  <a:srgbClr val="FF0000"/>
                </a:solidFill>
              </a:rPr>
              <a:t> </a:t>
            </a:r>
            <a:r>
              <a:rPr lang="el-GR" err="1">
                <a:solidFill>
                  <a:srgbClr val="FF0000"/>
                </a:solidFill>
              </a:rPr>
              <a:t>titles</a:t>
            </a:r>
            <a:r>
              <a:rPr lang="el-GR" dirty="0">
                <a:solidFill>
                  <a:srgbClr val="FF0000"/>
                </a:solidFill>
              </a:rPr>
              <a:t> </a:t>
            </a:r>
            <a:r>
              <a:rPr lang="el-GR" dirty="0"/>
              <a:t>(</a:t>
            </a:r>
            <a:r>
              <a:rPr lang="el-GR" err="1"/>
              <a:t>graph</a:t>
            </a:r>
            <a:r>
              <a:rPr lang="el-GR" dirty="0"/>
              <a:t>, </a:t>
            </a:r>
            <a:r>
              <a:rPr lang="el-GR" err="1"/>
              <a:t>table</a:t>
            </a:r>
            <a:r>
              <a:rPr lang="el-GR" dirty="0"/>
              <a:t>, </a:t>
            </a:r>
            <a:r>
              <a:rPr lang="el-GR" err="1"/>
              <a:t>axes</a:t>
            </a:r>
            <a:r>
              <a:rPr lang="el-GR" dirty="0"/>
              <a:t>, </a:t>
            </a:r>
            <a:r>
              <a:rPr lang="el-GR" err="1"/>
              <a:t>etc</a:t>
            </a:r>
            <a:r>
              <a:rPr lang="el-GR" dirty="0"/>
              <a:t>.)</a:t>
            </a:r>
          </a:p>
          <a:p>
            <a:endParaRPr lang="el-GR" dirty="0"/>
          </a:p>
          <a:p>
            <a:r>
              <a:rPr lang="el-GR" dirty="0" err="1"/>
              <a:t>Pay</a:t>
            </a:r>
            <a:r>
              <a:rPr lang="el-GR" dirty="0"/>
              <a:t> </a:t>
            </a:r>
            <a:r>
              <a:rPr lang="el-GR" dirty="0" err="1"/>
              <a:t>attention</a:t>
            </a:r>
            <a:r>
              <a:rPr lang="el-GR" dirty="0"/>
              <a:t> </a:t>
            </a:r>
            <a:r>
              <a:rPr lang="el-GR" dirty="0" err="1"/>
              <a:t>to</a:t>
            </a:r>
            <a:r>
              <a:rPr lang="el-GR" dirty="0"/>
              <a:t> </a:t>
            </a:r>
            <a:r>
              <a:rPr lang="el-GR" dirty="0" err="1"/>
              <a:t>scale</a:t>
            </a:r>
            <a:r>
              <a:rPr lang="el-GR" dirty="0"/>
              <a:t> of </a:t>
            </a:r>
            <a:r>
              <a:rPr lang="el-GR" dirty="0" err="1"/>
              <a:t>measurement</a:t>
            </a:r>
            <a:br>
              <a:rPr lang="en-US" dirty="0"/>
            </a:br>
            <a:endParaRPr lang="en-US"/>
          </a:p>
          <a:p>
            <a:endParaRPr lang="el-GR" dirty="0"/>
          </a:p>
        </p:txBody>
      </p:sp>
      <p:pic>
        <p:nvPicPr>
          <p:cNvPr id="4" name="Εικόνα 3">
            <a:extLst>
              <a:ext uri="{FF2B5EF4-FFF2-40B4-BE49-F238E27FC236}">
                <a16:creationId xmlns:a16="http://schemas.microsoft.com/office/drawing/2014/main" id="{CD0FBA93-E2C7-5A42-3CBD-51C385D4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011991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dirty="0"/>
              <a:t>Presenting Descriptive Statistics</a:t>
            </a:r>
          </a:p>
        </p:txBody>
      </p:sp>
      <p:sp>
        <p:nvSpPr>
          <p:cNvPr id="3" name="Content Placeholder 2"/>
          <p:cNvSpPr>
            <a:spLocks noGrp="1"/>
          </p:cNvSpPr>
          <p:nvPr>
            <p:ph sz="quarter" idx="1"/>
          </p:nvPr>
        </p:nvSpPr>
        <p:spPr/>
        <p:txBody>
          <a:bodyPr vert="horz" lIns="91440" tIns="45720" rIns="91440" bIns="45720" rtlCol="0" anchor="t">
            <a:normAutofit fontScale="85000" lnSpcReduction="20000"/>
          </a:bodyPr>
          <a:lstStyle/>
          <a:p>
            <a:r>
              <a:rPr lang="en-GB" dirty="0"/>
              <a:t>In writing (in text or in tables) or graphically</a:t>
            </a:r>
          </a:p>
          <a:p>
            <a:pPr lvl="1">
              <a:spcBef>
                <a:spcPts val="20"/>
              </a:spcBef>
            </a:pPr>
            <a:r>
              <a:rPr lang="en-GB" dirty="0"/>
              <a:t>Reporting means (and standard deviations) for each experimental group / control group </a:t>
            </a:r>
          </a:p>
          <a:p>
            <a:pPr lvl="1">
              <a:spcBef>
                <a:spcPts val="20"/>
              </a:spcBef>
            </a:pPr>
            <a:r>
              <a:rPr lang="en-GB" dirty="0"/>
              <a:t>Standard error / confidence intervals</a:t>
            </a:r>
          </a:p>
          <a:p>
            <a:pPr lvl="1"/>
            <a:endParaRPr lang="en-GB" dirty="0"/>
          </a:p>
          <a:p>
            <a:r>
              <a:rPr lang="en-GB" dirty="0"/>
              <a:t>APA guidelines. Use 2 decimals</a:t>
            </a:r>
          </a:p>
          <a:p>
            <a:pPr lvl="1"/>
            <a:r>
              <a:rPr lang="en-GB" sz="1900" dirty="0"/>
              <a:t>M = Mean</a:t>
            </a:r>
          </a:p>
          <a:p>
            <a:pPr lvl="1"/>
            <a:r>
              <a:rPr lang="en-GB" sz="1900" dirty="0" err="1"/>
              <a:t>Mdn</a:t>
            </a:r>
            <a:r>
              <a:rPr lang="en-GB" sz="1900" dirty="0"/>
              <a:t> = Median</a:t>
            </a:r>
          </a:p>
          <a:p>
            <a:pPr lvl="1"/>
            <a:r>
              <a:rPr lang="en-GB" sz="1900" dirty="0"/>
              <a:t>SE = Standard Error</a:t>
            </a:r>
          </a:p>
          <a:p>
            <a:pPr lvl="1"/>
            <a:r>
              <a:rPr lang="en-GB" sz="1900" dirty="0"/>
              <a:t>SD = Standard Deviation</a:t>
            </a:r>
          </a:p>
          <a:p>
            <a:endParaRPr lang="el-GR" dirty="0"/>
          </a:p>
          <a:p>
            <a:r>
              <a:rPr lang="en-GB" dirty="0"/>
              <a:t>EXAMPLE: The mean number of pints a tourist will drink before starting to walk around </a:t>
            </a:r>
            <a:r>
              <a:rPr lang="en-GB" dirty="0" err="1"/>
              <a:t>Faliraki</a:t>
            </a:r>
            <a:r>
              <a:rPr lang="en-GB" dirty="0"/>
              <a:t> naked is 12 pints (S</a:t>
            </a:r>
            <a:r>
              <a:rPr lang="en-US" dirty="0"/>
              <a:t>D</a:t>
            </a:r>
            <a:r>
              <a:rPr lang="en-GB" dirty="0"/>
              <a:t>= 2.34)</a:t>
            </a:r>
          </a:p>
          <a:p>
            <a:r>
              <a:rPr lang="en-GB" dirty="0">
                <a:ea typeface="+mn-lt"/>
                <a:cs typeface="+mn-lt"/>
              </a:rPr>
              <a:t>Women require a significantly smaller number of drinks (M=8.4, SD=2.53) compared to men (M=12, SD=1.22) before experiencing difficulties in walking.</a:t>
            </a:r>
            <a:endParaRPr lang="en-GB" dirty="0"/>
          </a:p>
        </p:txBody>
      </p:sp>
      <p:pic>
        <p:nvPicPr>
          <p:cNvPr id="4" name="Εικόνα 3">
            <a:extLst>
              <a:ext uri="{FF2B5EF4-FFF2-40B4-BE49-F238E27FC236}">
                <a16:creationId xmlns:a16="http://schemas.microsoft.com/office/drawing/2014/main" id="{06A797BF-5186-7854-D518-3CAEAA0FE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569399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vert="horz" lIns="91440" tIns="45720" rIns="91440" bIns="45720" rtlCol="0" anchor="b">
            <a:normAutofit/>
          </a:bodyPr>
          <a:lstStyle/>
          <a:p>
            <a:r>
              <a:rPr lang="el-GR" dirty="0" err="1"/>
              <a:t>Summary</a:t>
            </a:r>
            <a:r>
              <a:rPr lang="el-GR" dirty="0"/>
              <a:t>: </a:t>
            </a:r>
            <a:r>
              <a:rPr lang="en-US" dirty="0"/>
              <a:t>Which Method to Use?</a:t>
            </a:r>
          </a:p>
        </p:txBody>
      </p:sp>
      <p:graphicFrame>
        <p:nvGraphicFramePr>
          <p:cNvPr id="62526" name="Group 62"/>
          <p:cNvGraphicFramePr>
            <a:graphicFrameLocks noGrp="1"/>
          </p:cNvGraphicFramePr>
          <p:nvPr/>
        </p:nvGraphicFramePr>
        <p:xfrm>
          <a:off x="1905000" y="1397000"/>
          <a:ext cx="8458200" cy="4590098"/>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1041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0" u="none" strike="noStrike" cap="none" normalizeH="0" baseline="0" dirty="0">
                        <a:ln>
                          <a:noFill/>
                        </a:ln>
                        <a:solidFill>
                          <a:schemeClr val="tx1"/>
                        </a:solidFill>
                        <a:effectLst/>
                        <a:latin typeface="Times" pitchFamily="18"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a:lnSpc>
                          <a:spcPct val="100000"/>
                        </a:lnSpc>
                        <a:spcBef>
                          <a:spcPct val="20000"/>
                        </a:spcBef>
                        <a:spcAft>
                          <a:spcPct val="0"/>
                        </a:spcAft>
                        <a:buNone/>
                      </a:pPr>
                      <a:r>
                        <a:rPr lang="el-GR" sz="2400" b="1" i="0" u="none" strike="noStrike" cap="none" normalizeH="0" baseline="0" dirty="0" err="1">
                          <a:ln>
                            <a:noFill/>
                          </a:ln>
                          <a:solidFill>
                            <a:srgbClr val="FFFFFF"/>
                          </a:solidFill>
                          <a:effectLst/>
                          <a:latin typeface="Tahoma"/>
                        </a:rPr>
                        <a:t>Numerical</a:t>
                      </a:r>
                      <a:r>
                        <a:rPr lang="el-GR" sz="2400" b="1" i="0" u="none" strike="noStrike" cap="none" normalizeH="0" baseline="0" dirty="0">
                          <a:ln>
                            <a:noFill/>
                          </a:ln>
                          <a:solidFill>
                            <a:srgbClr val="FFFFFF"/>
                          </a:solidFill>
                          <a:effectLst/>
                          <a:latin typeface="Tahoma"/>
                        </a:rPr>
                        <a:t> </a:t>
                      </a:r>
                      <a:r>
                        <a:rPr lang="el-GR" sz="2400" b="1" i="0" u="none" strike="noStrike" cap="none" normalizeH="0" baseline="0" dirty="0" err="1">
                          <a:ln>
                            <a:noFill/>
                          </a:ln>
                          <a:solidFill>
                            <a:srgbClr val="FFFFFF"/>
                          </a:solidFill>
                          <a:effectLst/>
                          <a:latin typeface="Tahoma"/>
                        </a:rPr>
                        <a:t>Data</a:t>
                      </a:r>
                      <a:endParaRPr kumimoji="0" lang="en-US" dirty="0" err="1"/>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a:lnSpc>
                          <a:spcPct val="100000"/>
                        </a:lnSpc>
                        <a:spcBef>
                          <a:spcPct val="20000"/>
                        </a:spcBef>
                        <a:spcAft>
                          <a:spcPct val="0"/>
                        </a:spcAft>
                        <a:buNone/>
                      </a:pPr>
                      <a:r>
                        <a:rPr lang="el-GR" sz="2400" b="1" i="0" u="none" strike="noStrike" cap="none" normalizeH="0" baseline="0" dirty="0" err="1">
                          <a:ln>
                            <a:noFill/>
                          </a:ln>
                          <a:solidFill>
                            <a:srgbClr val="FFFFFF"/>
                          </a:solidFill>
                          <a:effectLst/>
                          <a:latin typeface="Tahoma"/>
                        </a:rPr>
                        <a:t>Nominal</a:t>
                      </a:r>
                      <a:r>
                        <a:rPr lang="el-GR" sz="2400" b="1" i="0" u="none" strike="noStrike" cap="none" normalizeH="0" baseline="0" dirty="0">
                          <a:ln>
                            <a:noFill/>
                          </a:ln>
                          <a:solidFill>
                            <a:srgbClr val="FFFFFF"/>
                          </a:solidFill>
                          <a:effectLst/>
                          <a:latin typeface="Tahoma"/>
                        </a:rPr>
                        <a:t> </a:t>
                      </a:r>
                      <a:r>
                        <a:rPr lang="el-GR" sz="2400" b="1" i="0" u="none" strike="noStrike" cap="none" normalizeH="0" baseline="0" dirty="0" err="1">
                          <a:ln>
                            <a:noFill/>
                          </a:ln>
                          <a:solidFill>
                            <a:srgbClr val="FFFFFF"/>
                          </a:solidFill>
                          <a:effectLst/>
                          <a:latin typeface="Tahoma"/>
                        </a:rPr>
                        <a:t>Data</a:t>
                      </a:r>
                      <a:endParaRPr kumimoji="0" lang="en-US" dirty="0" err="1"/>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extLst>
                  <a:ext uri="{0D108BD9-81ED-4DB2-BD59-A6C34878D82A}">
                    <a16:rowId xmlns:a16="http://schemas.microsoft.com/office/drawing/2014/main" val="10000"/>
                  </a:ext>
                </a:extLst>
              </a:tr>
              <a:tr h="1355725">
                <a:tc>
                  <a:txBody>
                    <a:bodyPr/>
                    <a:lstStyle/>
                    <a:p>
                      <a:pPr marL="0" marR="0" lvl="0" indent="0" algn="ctr" rtl="0" eaLnBrk="1" fontAlgn="base" latinLnBrk="0" hangingPunct="1">
                        <a:lnSpc>
                          <a:spcPct val="100000"/>
                        </a:lnSpc>
                        <a:spcBef>
                          <a:spcPct val="20000"/>
                        </a:spcBef>
                        <a:spcAft>
                          <a:spcPct val="0"/>
                        </a:spcAft>
                        <a:buClrTx/>
                        <a:buSzTx/>
                        <a:buFontTx/>
                        <a:buNone/>
                      </a:pPr>
                      <a:r>
                        <a:rPr lang="el-GR" sz="2400" b="1" i="0" u="none" strike="noStrike" cap="none" normalizeH="0" baseline="0" dirty="0" err="1">
                          <a:ln>
                            <a:noFill/>
                          </a:ln>
                          <a:solidFill>
                            <a:srgbClr val="FFFFFF"/>
                          </a:solidFill>
                          <a:effectLst/>
                          <a:latin typeface="Tahoma"/>
                        </a:rPr>
                        <a:t>Data</a:t>
                      </a:r>
                      <a:r>
                        <a:rPr lang="el-GR" sz="2400" b="1" i="0" u="none" strike="noStrike" cap="none" normalizeH="0" baseline="0" dirty="0">
                          <a:ln>
                            <a:noFill/>
                          </a:ln>
                          <a:solidFill>
                            <a:srgbClr val="FFFFFF"/>
                          </a:solidFill>
                          <a:effectLst/>
                          <a:latin typeface="Tahoma"/>
                        </a:rPr>
                        <a:t> </a:t>
                      </a:r>
                      <a:r>
                        <a:rPr lang="el-GR" sz="2400" b="1" i="0" u="none" strike="noStrike" cap="none" normalizeH="0" baseline="0" dirty="0" err="1">
                          <a:ln>
                            <a:noFill/>
                          </a:ln>
                          <a:solidFill>
                            <a:srgbClr val="FFFFFF"/>
                          </a:solidFill>
                          <a:effectLst/>
                          <a:latin typeface="Tahoma"/>
                        </a:rPr>
                        <a:t>from</a:t>
                      </a:r>
                      <a:r>
                        <a:rPr lang="el-GR" sz="2400" b="1" i="0" u="none" strike="noStrike" cap="none" normalizeH="0" baseline="0" dirty="0">
                          <a:ln>
                            <a:noFill/>
                          </a:ln>
                          <a:solidFill>
                            <a:srgbClr val="FFFFFF"/>
                          </a:solidFill>
                          <a:effectLst/>
                          <a:latin typeface="Tahoma"/>
                        </a:rPr>
                        <a:t> </a:t>
                      </a:r>
                      <a:r>
                        <a:rPr lang="el-GR" sz="2400" b="1" i="0" u="none" strike="noStrike" cap="none" normalizeH="0" baseline="0" dirty="0" err="1">
                          <a:ln>
                            <a:noFill/>
                          </a:ln>
                          <a:solidFill>
                            <a:srgbClr val="FFFFFF"/>
                          </a:solidFill>
                          <a:effectLst/>
                          <a:latin typeface="Tahoma"/>
                        </a:rPr>
                        <a:t>one</a:t>
                      </a:r>
                      <a:r>
                        <a:rPr lang="el-GR" sz="2400" b="1" i="0" u="none" strike="noStrike" cap="none" normalizeH="0" baseline="0" dirty="0">
                          <a:ln>
                            <a:noFill/>
                          </a:ln>
                          <a:solidFill>
                            <a:srgbClr val="FFFFFF"/>
                          </a:solidFill>
                          <a:effectLst/>
                          <a:latin typeface="Tahoma"/>
                        </a:rPr>
                        <a:t> </a:t>
                      </a:r>
                      <a:r>
                        <a:rPr lang="el-GR" sz="2400" b="1" i="0" u="none" strike="noStrike" cap="none" normalizeH="0" baseline="0" dirty="0" err="1">
                          <a:ln>
                            <a:noFill/>
                          </a:ln>
                          <a:solidFill>
                            <a:srgbClr val="FFFFFF"/>
                          </a:solidFill>
                          <a:effectLst/>
                          <a:latin typeface="Tahoma"/>
                        </a:rPr>
                        <a:t>Variable</a:t>
                      </a:r>
                      <a:r>
                        <a:rPr kumimoji="0" lang="el-GR" sz="2400" b="1" i="0" u="none" strike="noStrike" cap="none" normalizeH="0" baseline="0" dirty="0">
                          <a:ln>
                            <a:noFill/>
                          </a:ln>
                          <a:solidFill>
                            <a:srgbClr val="FFFFFF"/>
                          </a:solidFill>
                          <a:effectLst/>
                          <a:latin typeface="Tahoma"/>
                        </a:rPr>
                        <a:t>.</a:t>
                      </a:r>
                      <a:r>
                        <a:rPr lang="el-GR" sz="2400" b="0" i="0" u="none" strike="noStrike" cap="none" normalizeH="0" baseline="0" dirty="0">
                          <a:ln>
                            <a:noFill/>
                          </a:ln>
                          <a:solidFill>
                            <a:schemeClr val="tx1"/>
                          </a:solidFill>
                          <a:effectLst/>
                          <a:latin typeface="Tahoma"/>
                        </a:rPr>
                        <a:t> </a:t>
                      </a:r>
                      <a:r>
                        <a:rPr lang="el-GR" sz="2400" b="1" i="0" u="none" strike="noStrike" cap="none" normalizeH="0" baseline="0" dirty="0">
                          <a:ln>
                            <a:noFill/>
                          </a:ln>
                          <a:solidFill>
                            <a:srgbClr val="FFFFFF"/>
                          </a:solidFill>
                          <a:effectLst/>
                          <a:latin typeface="Tahoma"/>
                        </a:rPr>
                        <a:t> </a:t>
                      </a:r>
                      <a:endParaRPr kumimoji="0" lang="en-US" sz="2400" b="1" i="0" u="none" strike="noStrike" cap="none" normalizeH="0" baseline="0" dirty="0">
                        <a:ln>
                          <a:noFill/>
                        </a:ln>
                        <a:solidFill>
                          <a:srgbClr val="FFFFFF"/>
                        </a:solidFill>
                        <a:effectLst/>
                        <a:latin typeface="Tahom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rtl="0" eaLnBrk="1" fontAlgn="base" latinLnBrk="0" hangingPunct="1">
                        <a:lnSpc>
                          <a:spcPct val="100000"/>
                        </a:lnSpc>
                        <a:spcBef>
                          <a:spcPct val="20000"/>
                        </a:spcBef>
                        <a:spcAft>
                          <a:spcPct val="0"/>
                        </a:spcAft>
                        <a:buClrTx/>
                        <a:buSzTx/>
                        <a:buFontTx/>
                        <a:buNone/>
                      </a:pPr>
                      <a:r>
                        <a:rPr lang="el-GR" sz="2400" b="0" i="0" u="none" strike="noStrike" cap="none" normalizeH="0" baseline="0" dirty="0" err="1">
                          <a:ln>
                            <a:noFill/>
                          </a:ln>
                          <a:solidFill>
                            <a:schemeClr val="tx1"/>
                          </a:solidFill>
                          <a:effectLst/>
                          <a:latin typeface="Times"/>
                        </a:rPr>
                        <a:t>Histogram</a:t>
                      </a:r>
                      <a:r>
                        <a:rPr kumimoji="0" lang="el-GR" sz="2400" b="0" i="0" u="none" strike="noStrike" cap="none" normalizeH="0" baseline="0" dirty="0">
                          <a:ln>
                            <a:noFill/>
                          </a:ln>
                          <a:solidFill>
                            <a:schemeClr val="tx1"/>
                          </a:solidFill>
                          <a:effectLst/>
                          <a:latin typeface="Times"/>
                        </a:rPr>
                        <a:t>, </a:t>
                      </a:r>
                      <a:r>
                        <a:rPr lang="el-GR" sz="2400" b="0" i="0" u="none" strike="noStrike" cap="none" normalizeH="0" baseline="0" dirty="0" err="1">
                          <a:ln>
                            <a:noFill/>
                          </a:ln>
                          <a:solidFill>
                            <a:schemeClr val="tx1"/>
                          </a:solidFill>
                          <a:effectLst/>
                          <a:latin typeface="Times"/>
                        </a:rPr>
                        <a:t>Boxplot</a:t>
                      </a:r>
                      <a:r>
                        <a:rPr kumimoji="0" lang="el-GR" sz="2400" b="0" i="0" u="none" strike="noStrike" cap="none" normalizeH="0" baseline="0" dirty="0">
                          <a:ln>
                            <a:noFill/>
                          </a:ln>
                          <a:solidFill>
                            <a:schemeClr val="tx1"/>
                          </a:solidFill>
                          <a:effectLst/>
                          <a:latin typeface="Times"/>
                        </a:rPr>
                        <a:t>,</a:t>
                      </a:r>
                      <a:r>
                        <a:rPr kumimoji="0" lang="en-US" sz="2400" b="0" i="0" u="none" strike="noStrike" cap="none" normalizeH="0" baseline="0" dirty="0">
                          <a:ln>
                            <a:noFill/>
                          </a:ln>
                          <a:solidFill>
                            <a:schemeClr val="tx1"/>
                          </a:solidFill>
                          <a:effectLst/>
                          <a:latin typeface="Times"/>
                        </a:rPr>
                        <a:t> </a:t>
                      </a:r>
                      <a:r>
                        <a:rPr lang="el-GR" sz="2400" b="0" i="0" u="none" strike="noStrike" cap="none" normalizeH="0" baseline="0" dirty="0" err="1">
                          <a:ln>
                            <a:noFill/>
                          </a:ln>
                          <a:solidFill>
                            <a:schemeClr val="tx1"/>
                          </a:solidFill>
                          <a:effectLst/>
                          <a:latin typeface="Times"/>
                        </a:rPr>
                        <a:t>or</a:t>
                      </a:r>
                      <a:r>
                        <a:rPr lang="el-GR" sz="2400" b="0" i="0" u="none" strike="noStrike" cap="none" normalizeH="0" baseline="0" dirty="0">
                          <a:ln>
                            <a:noFill/>
                          </a:ln>
                          <a:solidFill>
                            <a:schemeClr val="tx1"/>
                          </a:solidFill>
                          <a:effectLst/>
                          <a:latin typeface="Times"/>
                        </a:rPr>
                        <a:t> </a:t>
                      </a:r>
                      <a:r>
                        <a:rPr lang="el-GR" sz="2400" b="0" i="0" u="none" strike="noStrike" cap="none" normalizeH="0" baseline="0" dirty="0" err="1">
                          <a:ln>
                            <a:noFill/>
                          </a:ln>
                          <a:solidFill>
                            <a:schemeClr val="tx1"/>
                          </a:solidFill>
                          <a:effectLst/>
                          <a:latin typeface="Times"/>
                        </a:rPr>
                        <a:t>Stem</a:t>
                      </a:r>
                      <a:r>
                        <a:rPr lang="el-GR" sz="2400" b="0" i="0" u="none" strike="noStrike" cap="none" normalizeH="0" baseline="0" dirty="0">
                          <a:ln>
                            <a:noFill/>
                          </a:ln>
                          <a:solidFill>
                            <a:schemeClr val="tx1"/>
                          </a:solidFill>
                          <a:effectLst/>
                          <a:latin typeface="Times"/>
                        </a:rPr>
                        <a:t> and </a:t>
                      </a:r>
                      <a:r>
                        <a:rPr lang="el-GR" sz="2400" b="0" i="0" u="none" strike="noStrike" cap="none" normalizeH="0" baseline="0" dirty="0" err="1">
                          <a:ln>
                            <a:noFill/>
                          </a:ln>
                          <a:solidFill>
                            <a:schemeClr val="tx1"/>
                          </a:solidFill>
                          <a:effectLst/>
                          <a:latin typeface="Times"/>
                        </a:rPr>
                        <a:t>Leaf</a:t>
                      </a:r>
                      <a:r>
                        <a:rPr lang="el-GR" sz="2400" b="0" i="0" u="none" strike="noStrike" cap="none" normalizeH="0" baseline="0" dirty="0">
                          <a:ln>
                            <a:noFill/>
                          </a:ln>
                          <a:solidFill>
                            <a:schemeClr val="tx1"/>
                          </a:solidFill>
                          <a:effectLst/>
                          <a:latin typeface="Times"/>
                        </a:rPr>
                        <a:t> </a:t>
                      </a:r>
                      <a:r>
                        <a:rPr lang="el-GR" sz="2400" b="0" i="0" u="none" strike="noStrike" cap="none" normalizeH="0" baseline="0" dirty="0" err="1">
                          <a:ln>
                            <a:noFill/>
                          </a:ln>
                          <a:solidFill>
                            <a:schemeClr val="tx1"/>
                          </a:solidFill>
                          <a:effectLst/>
                          <a:latin typeface="Times"/>
                        </a:rPr>
                        <a:t>Plot</a:t>
                      </a:r>
                      <a:endParaRPr kumimoji="0" lang="en-US" sz="2400" b="0" i="0" u="none" strike="noStrike" cap="none" normalizeH="0" baseline="0" dirty="0" err="1">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l">
                        <a:lnSpc>
                          <a:spcPct val="100000"/>
                        </a:lnSpc>
                        <a:spcBef>
                          <a:spcPts val="20"/>
                        </a:spcBef>
                        <a:buNone/>
                      </a:pPr>
                      <a:r>
                        <a:rPr lang="el-GR" sz="2400" b="0" i="0" u="none" strike="noStrike" cap="none" normalizeH="0" baseline="0" noProof="0" dirty="0" err="1">
                          <a:ln>
                            <a:noFill/>
                          </a:ln>
                          <a:solidFill>
                            <a:srgbClr val="000000"/>
                          </a:solidFill>
                          <a:effectLst/>
                          <a:latin typeface="Times"/>
                        </a:rPr>
                        <a:t>Frequency</a:t>
                      </a:r>
                      <a:r>
                        <a:rPr lang="el-GR" sz="2400" b="0" i="0" u="none" strike="noStrike" cap="none" normalizeH="0" baseline="0" noProof="0" dirty="0">
                          <a:ln>
                            <a:noFill/>
                          </a:ln>
                          <a:solidFill>
                            <a:srgbClr val="000000"/>
                          </a:solidFill>
                          <a:effectLst/>
                          <a:latin typeface="Times"/>
                        </a:rPr>
                        <a:t> </a:t>
                      </a:r>
                      <a:r>
                        <a:rPr lang="el-GR" sz="2400" b="0" i="0" u="none" strike="noStrike" cap="none" normalizeH="0" baseline="0" noProof="0" dirty="0" err="1">
                          <a:ln>
                            <a:noFill/>
                          </a:ln>
                          <a:solidFill>
                            <a:srgbClr val="000000"/>
                          </a:solidFill>
                          <a:effectLst/>
                          <a:latin typeface="Times"/>
                        </a:rPr>
                        <a:t>Tables</a:t>
                      </a:r>
                      <a:r>
                        <a:rPr lang="el-GR" sz="2400" b="0" i="0" u="none" strike="noStrike" cap="none" normalizeH="0" baseline="0" noProof="0" dirty="0">
                          <a:ln>
                            <a:noFill/>
                          </a:ln>
                          <a:solidFill>
                            <a:srgbClr val="000000"/>
                          </a:solidFill>
                          <a:effectLst/>
                          <a:latin typeface="Times"/>
                        </a:rPr>
                        <a:t> and </a:t>
                      </a:r>
                      <a:r>
                        <a:rPr lang="el-GR" sz="2400" b="0" i="0" u="none" strike="noStrike" cap="none" normalizeH="0" baseline="0" noProof="0" dirty="0" err="1">
                          <a:ln>
                            <a:noFill/>
                          </a:ln>
                          <a:solidFill>
                            <a:srgbClr val="000000"/>
                          </a:solidFill>
                          <a:effectLst/>
                          <a:latin typeface="Times"/>
                        </a:rPr>
                        <a:t>Relative</a:t>
                      </a:r>
                      <a:r>
                        <a:rPr lang="el-GR" sz="2400" b="0" i="0" u="none" strike="noStrike" cap="none" normalizeH="0" baseline="0" noProof="0" dirty="0">
                          <a:ln>
                            <a:noFill/>
                          </a:ln>
                          <a:solidFill>
                            <a:srgbClr val="000000"/>
                          </a:solidFill>
                          <a:effectLst/>
                          <a:latin typeface="Times"/>
                        </a:rPr>
                        <a:t> </a:t>
                      </a:r>
                      <a:r>
                        <a:rPr lang="el-GR" sz="2400" b="0" i="0" u="none" strike="noStrike" cap="none" normalizeH="0" baseline="0" noProof="0" dirty="0" err="1">
                          <a:ln>
                            <a:noFill/>
                          </a:ln>
                          <a:solidFill>
                            <a:srgbClr val="000000"/>
                          </a:solidFill>
                          <a:effectLst/>
                          <a:latin typeface="Times"/>
                        </a:rPr>
                        <a:t>Frequencies</a:t>
                      </a:r>
                      <a:r>
                        <a:rPr lang="el-GR" sz="2400" b="0" i="0" u="none" strike="noStrike" cap="none" normalizeH="0" baseline="0" noProof="0" dirty="0">
                          <a:ln>
                            <a:noFill/>
                          </a:ln>
                          <a:solidFill>
                            <a:srgbClr val="000000"/>
                          </a:solidFill>
                          <a:effectLst/>
                          <a:latin typeface="Times"/>
                        </a:rPr>
                        <a:t>, </a:t>
                      </a:r>
                      <a:r>
                        <a:rPr lang="el-GR" sz="2400" b="0" i="0" u="none" strike="noStrike" cap="none" normalizeH="0" baseline="0" noProof="0" dirty="0" err="1">
                          <a:ln>
                            <a:noFill/>
                          </a:ln>
                          <a:solidFill>
                            <a:srgbClr val="000000"/>
                          </a:solidFill>
                          <a:effectLst/>
                          <a:latin typeface="Times"/>
                        </a:rPr>
                        <a:t>Bar</a:t>
                      </a:r>
                      <a:r>
                        <a:rPr lang="el-GR" sz="2400" b="0" i="0" u="none" strike="noStrike" cap="none" normalizeH="0" baseline="0" noProof="0" dirty="0">
                          <a:ln>
                            <a:noFill/>
                          </a:ln>
                          <a:solidFill>
                            <a:srgbClr val="000000"/>
                          </a:solidFill>
                          <a:effectLst/>
                          <a:latin typeface="Times"/>
                        </a:rPr>
                        <a:t> </a:t>
                      </a:r>
                      <a:r>
                        <a:rPr lang="el-GR" sz="2400" b="0" i="0" u="none" strike="noStrike" cap="none" normalizeH="0" baseline="0" noProof="0" dirty="0" err="1">
                          <a:ln>
                            <a:noFill/>
                          </a:ln>
                          <a:solidFill>
                            <a:srgbClr val="000000"/>
                          </a:solidFill>
                          <a:effectLst/>
                          <a:latin typeface="Times"/>
                        </a:rPr>
                        <a:t>Charts</a:t>
                      </a:r>
                      <a:r>
                        <a:rPr kumimoji="0" lang="el-GR" sz="2400" b="0" i="0" u="none" strike="noStrike" cap="none" normalizeH="0" baseline="0" noProof="0" dirty="0">
                          <a:ln>
                            <a:noFill/>
                          </a:ln>
                          <a:solidFill>
                            <a:srgbClr val="000000"/>
                          </a:solidFill>
                          <a:effectLst/>
                          <a:latin typeface="Times"/>
                        </a:rPr>
                        <a:t>, </a:t>
                      </a:r>
                      <a:r>
                        <a:rPr lang="el-GR" sz="2400" b="0" i="0" u="none" strike="noStrike" cap="none" normalizeH="0" baseline="0" noProof="0" dirty="0">
                          <a:ln>
                            <a:noFill/>
                          </a:ln>
                          <a:solidFill>
                            <a:srgbClr val="000000"/>
                          </a:solidFill>
                          <a:effectLst/>
                          <a:latin typeface="Times"/>
                        </a:rPr>
                        <a:t>and </a:t>
                      </a:r>
                      <a:r>
                        <a:rPr lang="el-GR" sz="2400" b="0" i="0" u="none" strike="noStrike" cap="none" normalizeH="0" baseline="0" noProof="0" dirty="0" err="1">
                          <a:ln>
                            <a:noFill/>
                          </a:ln>
                          <a:solidFill>
                            <a:srgbClr val="000000"/>
                          </a:solidFill>
                          <a:effectLst/>
                          <a:latin typeface="Times"/>
                        </a:rPr>
                        <a:t>Pie</a:t>
                      </a:r>
                      <a:r>
                        <a:rPr lang="el-GR" sz="2400" b="0" i="0" u="none" strike="noStrike" cap="none" normalizeH="0" baseline="0" noProof="0" dirty="0">
                          <a:ln>
                            <a:noFill/>
                          </a:ln>
                          <a:solidFill>
                            <a:srgbClr val="000000"/>
                          </a:solidFill>
                          <a:effectLst/>
                          <a:latin typeface="Times"/>
                        </a:rPr>
                        <a:t> </a:t>
                      </a:r>
                      <a:r>
                        <a:rPr lang="el-GR" sz="2400" b="0" i="0" u="none" strike="noStrike" cap="none" normalizeH="0" baseline="0" noProof="0" dirty="0" err="1">
                          <a:ln>
                            <a:noFill/>
                          </a:ln>
                          <a:solidFill>
                            <a:srgbClr val="000000"/>
                          </a:solidFill>
                          <a:effectLst/>
                          <a:latin typeface="Times"/>
                        </a:rPr>
                        <a:t>Charts</a:t>
                      </a:r>
                      <a:endParaRPr lang="en-US" dirty="0" err="1"/>
                    </a:p>
                    <a:p>
                      <a:pPr marL="0" lvl="0" indent="0" algn="l">
                        <a:lnSpc>
                          <a:spcPct val="100000"/>
                        </a:lnSpc>
                        <a:buNone/>
                      </a:pPr>
                      <a:endParaRPr kumimoji="0"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54138">
                <a:tc>
                  <a:txBody>
                    <a:bodyPr/>
                    <a:lstStyle/>
                    <a:p>
                      <a:pPr marL="0" marR="0" lvl="0" indent="0" algn="ctr" rtl="0" eaLnBrk="1" fontAlgn="base" latinLnBrk="0" hangingPunct="1">
                        <a:lnSpc>
                          <a:spcPct val="100000"/>
                        </a:lnSpc>
                        <a:spcBef>
                          <a:spcPct val="20000"/>
                        </a:spcBef>
                        <a:spcAft>
                          <a:spcPct val="0"/>
                        </a:spcAft>
                        <a:buClrTx/>
                        <a:buSzTx/>
                        <a:buFontTx/>
                        <a:buNone/>
                      </a:pPr>
                      <a:r>
                        <a:rPr lang="el-GR" sz="2400" b="1" i="0" u="none" strike="noStrike" cap="none" normalizeH="0" baseline="0" dirty="0">
                          <a:ln>
                            <a:noFill/>
                          </a:ln>
                          <a:solidFill>
                            <a:schemeClr val="bg1"/>
                          </a:solidFill>
                          <a:effectLst/>
                          <a:latin typeface="Tahoma"/>
                        </a:rPr>
                        <a:t>Association </a:t>
                      </a:r>
                      <a:r>
                        <a:rPr lang="el-GR" sz="2400" b="1" i="0" u="none" strike="noStrike" cap="none" normalizeH="0" baseline="0" dirty="0" err="1">
                          <a:ln>
                            <a:noFill/>
                          </a:ln>
                          <a:solidFill>
                            <a:schemeClr val="bg1"/>
                          </a:solidFill>
                          <a:effectLst/>
                          <a:latin typeface="Tahoma"/>
                        </a:rPr>
                        <a:t>Between</a:t>
                      </a:r>
                      <a:r>
                        <a:rPr lang="el-GR" sz="2400" b="1" i="0" u="none" strike="noStrike" cap="none" normalizeH="0" baseline="0" dirty="0">
                          <a:ln>
                            <a:noFill/>
                          </a:ln>
                          <a:solidFill>
                            <a:schemeClr val="bg1"/>
                          </a:solidFill>
                          <a:effectLst/>
                          <a:latin typeface="Tahoma"/>
                        </a:rPr>
                        <a:t> </a:t>
                      </a:r>
                      <a:r>
                        <a:rPr lang="el-GR" sz="2400" b="1" i="0" u="none" strike="noStrike" cap="none" normalizeH="0" baseline="0" dirty="0" err="1">
                          <a:ln>
                            <a:noFill/>
                          </a:ln>
                          <a:solidFill>
                            <a:schemeClr val="bg1"/>
                          </a:solidFill>
                          <a:effectLst/>
                          <a:latin typeface="Tahoma"/>
                        </a:rPr>
                        <a:t>two</a:t>
                      </a:r>
                      <a:r>
                        <a:rPr lang="el-GR" sz="2400" b="1" i="0" u="none" strike="noStrike" cap="none" normalizeH="0" baseline="0" dirty="0">
                          <a:ln>
                            <a:noFill/>
                          </a:ln>
                          <a:solidFill>
                            <a:schemeClr val="bg1"/>
                          </a:solidFill>
                          <a:effectLst/>
                          <a:latin typeface="Tahoma"/>
                        </a:rPr>
                        <a:t> </a:t>
                      </a:r>
                      <a:r>
                        <a:rPr lang="el-GR" sz="2400" b="1" i="0" u="none" strike="noStrike" cap="none" normalizeH="0" baseline="0" dirty="0" err="1">
                          <a:ln>
                            <a:noFill/>
                          </a:ln>
                          <a:solidFill>
                            <a:schemeClr val="bg1"/>
                          </a:solidFill>
                          <a:effectLst/>
                          <a:latin typeface="Tahoma"/>
                        </a:rPr>
                        <a:t>Variables</a:t>
                      </a:r>
                      <a:endParaRPr kumimoji="0" lang="el-GR" sz="2400" b="1" i="0" u="none" strike="noStrike" cap="none" normalizeH="0" baseline="0" dirty="0" err="1">
                        <a:ln>
                          <a:noFill/>
                        </a:ln>
                        <a:solidFill>
                          <a:schemeClr val="bg1"/>
                        </a:solidFill>
                        <a:effectLst/>
                        <a:latin typeface="Tahoma"/>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a:lnSpc>
                          <a:spcPct val="100000"/>
                        </a:lnSpc>
                        <a:spcBef>
                          <a:spcPct val="20000"/>
                        </a:spcBef>
                        <a:spcAft>
                          <a:spcPct val="0"/>
                        </a:spcAft>
                        <a:buNone/>
                        <a:tabLst/>
                      </a:pPr>
                      <a:r>
                        <a:rPr lang="el-GR" sz="2400" b="0" i="0" u="none" strike="noStrike" cap="none" normalizeH="0" baseline="0" dirty="0" err="1">
                          <a:ln>
                            <a:noFill/>
                          </a:ln>
                          <a:solidFill>
                            <a:schemeClr val="tx1"/>
                          </a:solidFill>
                          <a:effectLst/>
                          <a:latin typeface="Times"/>
                        </a:rPr>
                        <a:t>Scatterplot</a:t>
                      </a:r>
                      <a:endParaRPr kumimoji="0" lang="en-US" dirty="0" err="1"/>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000000"/>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rtl="0" eaLnBrk="1" fontAlgn="base" latinLnBrk="0" hangingPunct="1">
                        <a:lnSpc>
                          <a:spcPct val="100000"/>
                        </a:lnSpc>
                        <a:spcBef>
                          <a:spcPct val="20000"/>
                        </a:spcBef>
                        <a:spcAft>
                          <a:spcPct val="0"/>
                        </a:spcAft>
                        <a:buClrTx/>
                        <a:buSzTx/>
                        <a:buFontTx/>
                        <a:buNone/>
                      </a:pPr>
                      <a:r>
                        <a:rPr lang="el-GR" sz="2400" b="0" i="0" u="none" strike="noStrike" cap="none" normalizeH="0" baseline="0" dirty="0">
                          <a:ln>
                            <a:noFill/>
                          </a:ln>
                          <a:solidFill>
                            <a:schemeClr val="tx1"/>
                          </a:solidFill>
                          <a:effectLst/>
                          <a:latin typeface="Times"/>
                        </a:rPr>
                        <a:t>Association </a:t>
                      </a:r>
                      <a:r>
                        <a:rPr lang="el-GR" sz="2400" b="0" i="0" u="none" strike="noStrike" cap="none" normalizeH="0" baseline="0" dirty="0" err="1">
                          <a:ln>
                            <a:noFill/>
                          </a:ln>
                          <a:solidFill>
                            <a:schemeClr val="tx1"/>
                          </a:solidFill>
                          <a:effectLst/>
                          <a:latin typeface="Times"/>
                        </a:rPr>
                        <a:t>Tables</a:t>
                      </a:r>
                      <a:r>
                        <a:rPr kumimoji="0" lang="el-GR" sz="2400" b="0" i="0" u="none" strike="noStrike" cap="none" normalizeH="0" baseline="0" dirty="0">
                          <a:ln>
                            <a:noFill/>
                          </a:ln>
                          <a:solidFill>
                            <a:schemeClr val="tx1"/>
                          </a:solidFill>
                          <a:effectLst/>
                          <a:latin typeface="Times"/>
                        </a:rPr>
                        <a:t>, </a:t>
                      </a:r>
                      <a:r>
                        <a:rPr lang="el-GR" sz="2400" b="0" i="0" u="none" strike="noStrike" cap="none" normalizeH="0" baseline="0" dirty="0" err="1">
                          <a:ln>
                            <a:noFill/>
                          </a:ln>
                          <a:solidFill>
                            <a:schemeClr val="tx1"/>
                          </a:solidFill>
                          <a:effectLst/>
                          <a:latin typeface="Times"/>
                        </a:rPr>
                        <a:t>or</a:t>
                      </a:r>
                      <a:r>
                        <a:rPr kumimoji="0" lang="el-GR" sz="2400" b="0" i="0" u="none" strike="noStrike" cap="none" normalizeH="0" baseline="0" dirty="0">
                          <a:ln>
                            <a:noFill/>
                          </a:ln>
                          <a:solidFill>
                            <a:schemeClr val="tx1"/>
                          </a:solidFill>
                          <a:effectLst/>
                          <a:latin typeface="Times"/>
                        </a:rPr>
                        <a:t> </a:t>
                      </a:r>
                      <a:r>
                        <a:rPr lang="el-GR" sz="2400" b="0" i="0" u="none" strike="noStrike" cap="none" normalizeH="0" baseline="0" dirty="0" err="1">
                          <a:ln>
                            <a:noFill/>
                          </a:ln>
                          <a:solidFill>
                            <a:schemeClr val="tx1"/>
                          </a:solidFill>
                          <a:effectLst/>
                          <a:latin typeface="Times"/>
                        </a:rPr>
                        <a:t>Bar</a:t>
                      </a:r>
                      <a:r>
                        <a:rPr lang="el-GR" sz="2400" b="0" i="0" u="none" strike="noStrike" cap="none" normalizeH="0" baseline="0" dirty="0">
                          <a:ln>
                            <a:noFill/>
                          </a:ln>
                          <a:solidFill>
                            <a:schemeClr val="tx1"/>
                          </a:solidFill>
                          <a:effectLst/>
                          <a:latin typeface="Times"/>
                        </a:rPr>
                        <a:t> </a:t>
                      </a:r>
                      <a:r>
                        <a:rPr lang="el-GR" sz="2400" b="0" i="0" u="none" strike="noStrike" cap="none" normalizeH="0" baseline="0" dirty="0" err="1">
                          <a:ln>
                            <a:noFill/>
                          </a:ln>
                          <a:solidFill>
                            <a:schemeClr val="tx1"/>
                          </a:solidFill>
                          <a:effectLst/>
                          <a:latin typeface="Times"/>
                        </a:rPr>
                        <a:t>Charts</a:t>
                      </a:r>
                      <a:endParaRPr kumimoji="0" lang="en-US" sz="2400" b="0" i="0" u="none" strike="noStrike" cap="none" normalizeH="0" baseline="0" dirty="0" err="1">
                        <a:ln>
                          <a:noFill/>
                        </a:ln>
                        <a:solidFill>
                          <a:srgbClr val="000000"/>
                        </a:solidFill>
                        <a:effectLst/>
                        <a:latin typeface="Time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 name="Εικόνα 1">
            <a:extLst>
              <a:ext uri="{FF2B5EF4-FFF2-40B4-BE49-F238E27FC236}">
                <a16:creationId xmlns:a16="http://schemas.microsoft.com/office/drawing/2014/main" id="{AE528CFF-316E-5662-9C52-663B4AE832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9496997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b="1" dirty="0"/>
              <a:t>SPSS</a:t>
            </a:r>
            <a:r>
              <a:rPr lang="el-GR" b="1" dirty="0"/>
              <a:t>: </a:t>
            </a:r>
            <a:r>
              <a:rPr lang="el-GR" b="1" dirty="0" err="1"/>
              <a:t>Calculating</a:t>
            </a:r>
            <a:r>
              <a:rPr lang="el-GR" b="1" dirty="0"/>
              <a:t> </a:t>
            </a:r>
            <a:r>
              <a:rPr lang="el-GR" b="1" dirty="0" err="1"/>
              <a:t>Measures</a:t>
            </a:r>
            <a:r>
              <a:rPr lang="el-GR" b="1" dirty="0"/>
              <a:t> of </a:t>
            </a:r>
            <a:r>
              <a:rPr lang="el-GR" b="1" dirty="0" err="1"/>
              <a:t>Central</a:t>
            </a:r>
            <a:r>
              <a:rPr lang="el-GR" b="1" dirty="0"/>
              <a:t> </a:t>
            </a:r>
            <a:r>
              <a:rPr lang="el-GR" b="1" dirty="0" err="1"/>
              <a:t>Tendency</a:t>
            </a:r>
            <a:r>
              <a:rPr lang="el-GR" b="1" dirty="0"/>
              <a:t> &amp; </a:t>
            </a:r>
            <a:r>
              <a:rPr lang="el-GR" b="1" dirty="0" err="1"/>
              <a:t>Dispersion</a:t>
            </a:r>
            <a:endParaRPr lang="en-US" b="1" dirty="0" err="1"/>
          </a:p>
        </p:txBody>
      </p:sp>
      <p:sp>
        <p:nvSpPr>
          <p:cNvPr id="3" name="Content Placeholder 2"/>
          <p:cNvSpPr>
            <a:spLocks noGrp="1"/>
          </p:cNvSpPr>
          <p:nvPr>
            <p:ph sz="quarter" idx="1"/>
          </p:nvPr>
        </p:nvSpPr>
        <p:spPr>
          <a:xfrm>
            <a:off x="1981200" y="1600200"/>
            <a:ext cx="7467600" cy="2116832"/>
          </a:xfrm>
          <a:ln>
            <a:solidFill>
              <a:schemeClr val="tx1"/>
            </a:solidFill>
          </a:ln>
        </p:spPr>
        <p:txBody>
          <a:bodyPr vert="horz" lIns="91440" tIns="45720" rIns="91440" bIns="45720" rtlCol="0" anchor="t">
            <a:normAutofit fontScale="92500" lnSpcReduction="10000"/>
          </a:bodyPr>
          <a:lstStyle/>
          <a:p>
            <a:endParaRPr lang="el-GR" dirty="0"/>
          </a:p>
          <a:p>
            <a:r>
              <a:rPr lang="en-US" dirty="0"/>
              <a:t>Analyze </a:t>
            </a:r>
            <a:r>
              <a:rPr lang="en-US" dirty="0">
                <a:sym typeface="Wingdings" panose="05000000000000000000" pitchFamily="2" charset="2"/>
              </a:rPr>
              <a:t> Descriptive Statistics  Frequencies</a:t>
            </a:r>
          </a:p>
          <a:p>
            <a:endParaRPr lang="en-US" dirty="0">
              <a:sym typeface="Wingdings" panose="05000000000000000000" pitchFamily="2" charset="2"/>
            </a:endParaRPr>
          </a:p>
          <a:p>
            <a:r>
              <a:rPr lang="en-US" dirty="0">
                <a:sym typeface="Wingdings" panose="05000000000000000000" pitchFamily="2" charset="2"/>
              </a:rPr>
              <a:t>Statistics</a:t>
            </a:r>
            <a:endParaRPr lang="el-GR" dirty="0">
              <a:sym typeface="Wingdings" panose="05000000000000000000" pitchFamily="2" charset="2"/>
            </a:endParaRPr>
          </a:p>
          <a:p>
            <a:pPr lvl="1"/>
            <a:r>
              <a:rPr lang="el-GR" dirty="0" err="1">
                <a:sym typeface="Wingdings" panose="05000000000000000000" pitchFamily="2" charset="2"/>
              </a:rPr>
              <a:t>Choose</a:t>
            </a:r>
            <a:r>
              <a:rPr lang="el-GR" dirty="0">
                <a:sym typeface="Wingdings" panose="05000000000000000000" pitchFamily="2" charset="2"/>
              </a:rPr>
              <a:t> </a:t>
            </a:r>
            <a:r>
              <a:rPr lang="en-US" dirty="0">
                <a:sym typeface="Wingdings" panose="05000000000000000000" pitchFamily="2" charset="2"/>
              </a:rPr>
              <a:t>Mean, Median, Mode</a:t>
            </a:r>
            <a:endParaRPr lang="en-US" dirty="0"/>
          </a:p>
        </p:txBody>
      </p:sp>
      <p:sp>
        <p:nvSpPr>
          <p:cNvPr id="4" name="Content Placeholder 2"/>
          <p:cNvSpPr txBox="1">
            <a:spLocks/>
          </p:cNvSpPr>
          <p:nvPr/>
        </p:nvSpPr>
        <p:spPr>
          <a:xfrm>
            <a:off x="1981200" y="3933056"/>
            <a:ext cx="7467600" cy="2664296"/>
          </a:xfrm>
          <a:prstGeom prst="rect">
            <a:avLst/>
          </a:prstGeom>
          <a:ln>
            <a:solidFill>
              <a:schemeClr val="tx1"/>
            </a:solidFill>
          </a:ln>
        </p:spPr>
        <p:txBody>
          <a:bodyPr vert="horz" lIns="91440" tIns="45720" rIns="91440" bIns="45720" anchor="t">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endParaRPr lang="el-GR" dirty="0"/>
          </a:p>
          <a:p>
            <a:r>
              <a:rPr lang="en-US" dirty="0"/>
              <a:t>Analyze </a:t>
            </a:r>
            <a:r>
              <a:rPr lang="en-US" dirty="0">
                <a:sym typeface="Wingdings" panose="05000000000000000000" pitchFamily="2" charset="2"/>
              </a:rPr>
              <a:t> Descriptive Statistics  Explore</a:t>
            </a:r>
          </a:p>
          <a:p>
            <a:pPr lvl="1"/>
            <a:r>
              <a:rPr lang="en-US" dirty="0">
                <a:sym typeface="Wingdings" panose="05000000000000000000" pitchFamily="2" charset="2"/>
              </a:rPr>
              <a:t>Dependent: Performance</a:t>
            </a:r>
          </a:p>
          <a:p>
            <a:pPr lvl="1"/>
            <a:r>
              <a:rPr lang="en-US" dirty="0">
                <a:sym typeface="Wingdings" panose="05000000000000000000" pitchFamily="2" charset="2"/>
              </a:rPr>
              <a:t>Factor: Class</a:t>
            </a:r>
          </a:p>
          <a:p>
            <a:endParaRPr lang="en-US" dirty="0">
              <a:sym typeface="Wingdings" panose="05000000000000000000" pitchFamily="2" charset="2"/>
            </a:endParaRPr>
          </a:p>
          <a:p>
            <a:r>
              <a:rPr lang="en-US" dirty="0">
                <a:sym typeface="Wingdings" panose="05000000000000000000" pitchFamily="2" charset="2"/>
              </a:rPr>
              <a:t>Statistics</a:t>
            </a:r>
            <a:endParaRPr lang="el-GR" dirty="0">
              <a:sym typeface="Wingdings" panose="05000000000000000000" pitchFamily="2" charset="2"/>
            </a:endParaRPr>
          </a:p>
          <a:p>
            <a:pPr lvl="1"/>
            <a:r>
              <a:rPr lang="el-GR" dirty="0" err="1">
                <a:sym typeface="Wingdings" panose="05000000000000000000" pitchFamily="2" charset="2"/>
              </a:rPr>
              <a:t>Choose</a:t>
            </a:r>
            <a:r>
              <a:rPr lang="el-GR" dirty="0">
                <a:sym typeface="Wingdings" panose="05000000000000000000" pitchFamily="2" charset="2"/>
              </a:rPr>
              <a:t> </a:t>
            </a:r>
            <a:r>
              <a:rPr lang="en-US" dirty="0">
                <a:sym typeface="Wingdings" panose="05000000000000000000" pitchFamily="2" charset="2"/>
              </a:rPr>
              <a:t>Both</a:t>
            </a:r>
            <a:endParaRPr lang="en-US"/>
          </a:p>
        </p:txBody>
      </p:sp>
      <p:pic>
        <p:nvPicPr>
          <p:cNvPr id="5" name="Εικόνα 4">
            <a:extLst>
              <a:ext uri="{FF2B5EF4-FFF2-40B4-BE49-F238E27FC236}">
                <a16:creationId xmlns:a16="http://schemas.microsoft.com/office/drawing/2014/main" id="{C00EE596-C04F-2F81-AD4C-0BBD6FC2E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432130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b="1" dirty="0"/>
              <a:t>SPSS</a:t>
            </a:r>
            <a:r>
              <a:rPr lang="el-GR" b="1" dirty="0"/>
              <a:t> – </a:t>
            </a:r>
            <a:r>
              <a:rPr lang="el-GR" b="1" dirty="0" err="1"/>
              <a:t>Descriptive</a:t>
            </a:r>
            <a:r>
              <a:rPr lang="el-GR" b="1" dirty="0"/>
              <a:t> </a:t>
            </a:r>
            <a:r>
              <a:rPr lang="el-GR" b="1" dirty="0" err="1"/>
              <a:t>Methods</a:t>
            </a:r>
            <a:endParaRPr lang="en-US" b="1" dirty="0" err="1"/>
          </a:p>
        </p:txBody>
      </p:sp>
      <p:sp>
        <p:nvSpPr>
          <p:cNvPr id="3" name="Content Placeholder 2"/>
          <p:cNvSpPr>
            <a:spLocks noGrp="1"/>
          </p:cNvSpPr>
          <p:nvPr>
            <p:ph sz="quarter" idx="1"/>
          </p:nvPr>
        </p:nvSpPr>
        <p:spPr/>
        <p:txBody>
          <a:bodyPr vert="horz" lIns="91440" tIns="45720" rIns="91440" bIns="45720" rtlCol="0" anchor="t">
            <a:normAutofit fontScale="92500" lnSpcReduction="20000"/>
          </a:bodyPr>
          <a:lstStyle/>
          <a:p>
            <a:r>
              <a:rPr lang="el-GR" dirty="0" err="1"/>
              <a:t>Creating</a:t>
            </a:r>
            <a:r>
              <a:rPr lang="el-GR" dirty="0"/>
              <a:t> </a:t>
            </a:r>
            <a:r>
              <a:rPr lang="el-GR" dirty="0" err="1"/>
              <a:t>Frequency</a:t>
            </a:r>
            <a:r>
              <a:rPr lang="el-GR" dirty="0"/>
              <a:t> </a:t>
            </a:r>
            <a:r>
              <a:rPr lang="el-GR" dirty="0" err="1"/>
              <a:t>Tables</a:t>
            </a:r>
            <a:endParaRPr lang="en-US" dirty="0" err="1"/>
          </a:p>
          <a:p>
            <a:pPr lvl="1"/>
            <a:r>
              <a:rPr lang="en-US" dirty="0"/>
              <a:t>Analyze </a:t>
            </a:r>
            <a:r>
              <a:rPr lang="en-US" dirty="0">
                <a:sym typeface="Wingdings" panose="05000000000000000000" pitchFamily="2" charset="2"/>
              </a:rPr>
              <a:t> Descriptives  Frequencies</a:t>
            </a:r>
            <a:endParaRPr lang="el-GR" dirty="0"/>
          </a:p>
          <a:p>
            <a:r>
              <a:rPr lang="el-GR" dirty="0" err="1"/>
              <a:t>Graphs</a:t>
            </a:r>
          </a:p>
          <a:p>
            <a:pPr lvl="1"/>
            <a:r>
              <a:rPr lang="el-GR" dirty="0"/>
              <a:t>In the </a:t>
            </a:r>
            <a:r>
              <a:rPr lang="el-GR" dirty="0" err="1"/>
              <a:t>same</a:t>
            </a:r>
            <a:r>
              <a:rPr lang="el-GR" dirty="0"/>
              <a:t> </a:t>
            </a:r>
            <a:r>
              <a:rPr lang="el-GR" dirty="0" err="1"/>
              <a:t>menu</a:t>
            </a:r>
            <a:r>
              <a:rPr lang="el-GR" dirty="0"/>
              <a:t>, </a:t>
            </a:r>
            <a:r>
              <a:rPr lang="el-GR" dirty="0" err="1"/>
              <a:t>choose</a:t>
            </a:r>
            <a:r>
              <a:rPr lang="el-GR" dirty="0"/>
              <a:t> </a:t>
            </a:r>
            <a:r>
              <a:rPr lang="en-US" dirty="0"/>
              <a:t>“Charts”</a:t>
            </a:r>
            <a:endParaRPr lang="el-GR" dirty="0"/>
          </a:p>
          <a:p>
            <a:pPr lvl="1"/>
            <a:r>
              <a:rPr lang="en-US" dirty="0"/>
              <a:t>Bar chart, Pie chart, Histogram</a:t>
            </a:r>
          </a:p>
          <a:p>
            <a:pPr lvl="2"/>
            <a:r>
              <a:rPr lang="en-US" dirty="0"/>
              <a:t>Chart values: “Frequencies” or</a:t>
            </a:r>
            <a:r>
              <a:rPr lang="el-GR" dirty="0"/>
              <a:t> </a:t>
            </a:r>
            <a:r>
              <a:rPr lang="en-US" dirty="0"/>
              <a:t>“Percentages”</a:t>
            </a:r>
            <a:endParaRPr lang="el-GR" dirty="0"/>
          </a:p>
          <a:p>
            <a:pPr marL="274320" lvl="2" indent="-274320">
              <a:spcBef>
                <a:spcPts val="600"/>
              </a:spcBef>
              <a:buClr>
                <a:schemeClr val="accent1"/>
              </a:buClr>
              <a:buSzPct val="70000"/>
            </a:pPr>
            <a:r>
              <a:rPr lang="el-GR" sz="2400" dirty="0" err="1"/>
              <a:t>Diagrams</a:t>
            </a:r>
          </a:p>
          <a:p>
            <a:pPr lvl="1"/>
            <a:r>
              <a:rPr lang="en-US" dirty="0"/>
              <a:t>Analyze </a:t>
            </a:r>
            <a:r>
              <a:rPr lang="en-US" dirty="0">
                <a:sym typeface="Wingdings" panose="05000000000000000000" pitchFamily="2" charset="2"/>
              </a:rPr>
              <a:t> Descriptive</a:t>
            </a:r>
            <a:r>
              <a:rPr lang="el-GR" dirty="0">
                <a:sym typeface="Wingdings" panose="05000000000000000000" pitchFamily="2" charset="2"/>
              </a:rPr>
              <a:t> </a:t>
            </a:r>
            <a:r>
              <a:rPr lang="en-US" dirty="0">
                <a:sym typeface="Wingdings" panose="05000000000000000000" pitchFamily="2" charset="2"/>
              </a:rPr>
              <a:t>Statistics  Explore</a:t>
            </a:r>
          </a:p>
          <a:p>
            <a:pPr lvl="1"/>
            <a:r>
              <a:rPr lang="en-US" dirty="0">
                <a:sym typeface="Wingdings" panose="05000000000000000000" pitchFamily="2" charset="2"/>
              </a:rPr>
              <a:t>“Display”</a:t>
            </a:r>
            <a:r>
              <a:rPr lang="el-GR" dirty="0">
                <a:sym typeface="Wingdings" panose="05000000000000000000" pitchFamily="2" charset="2"/>
              </a:rPr>
              <a:t> </a:t>
            </a:r>
            <a:r>
              <a:rPr lang="el-GR" dirty="0" err="1">
                <a:sym typeface="Wingdings" panose="05000000000000000000" pitchFamily="2" charset="2"/>
              </a:rPr>
              <a:t>menu</a:t>
            </a:r>
            <a:r>
              <a:rPr lang="el-GR" dirty="0">
                <a:sym typeface="Wingdings" panose="05000000000000000000" pitchFamily="2" charset="2"/>
              </a:rPr>
              <a:t>, </a:t>
            </a:r>
            <a:r>
              <a:rPr lang="el-GR" dirty="0" err="1">
                <a:sym typeface="Wingdings" panose="05000000000000000000" pitchFamily="2" charset="2"/>
              </a:rPr>
              <a:t>option</a:t>
            </a:r>
            <a:r>
              <a:rPr lang="en-US" dirty="0">
                <a:sym typeface="Wingdings" panose="05000000000000000000" pitchFamily="2" charset="2"/>
              </a:rPr>
              <a:t> “Plots”</a:t>
            </a:r>
          </a:p>
          <a:p>
            <a:pPr lvl="1"/>
            <a:r>
              <a:rPr lang="en-US" dirty="0">
                <a:sym typeface="Wingdings" panose="05000000000000000000" pitchFamily="2" charset="2"/>
              </a:rPr>
              <a:t>Stem and Leaf, Histogram, Boxplot</a:t>
            </a:r>
          </a:p>
          <a:p>
            <a:pPr lvl="1"/>
            <a:r>
              <a:rPr lang="el-GR" dirty="0">
                <a:sym typeface="Wingdings" panose="05000000000000000000" pitchFamily="2" charset="2"/>
              </a:rPr>
              <a:t>Line </a:t>
            </a:r>
            <a:r>
              <a:rPr lang="el-GR" dirty="0" err="1">
                <a:sym typeface="Wingdings" panose="05000000000000000000" pitchFamily="2" charset="2"/>
              </a:rPr>
              <a:t>Chart</a:t>
            </a:r>
            <a:r>
              <a:rPr lang="el-GR" dirty="0">
                <a:sym typeface="Wingdings" panose="05000000000000000000" pitchFamily="2" charset="2"/>
              </a:rPr>
              <a:t>: </a:t>
            </a:r>
            <a:r>
              <a:rPr lang="en-US" dirty="0">
                <a:sym typeface="Wingdings" panose="05000000000000000000" pitchFamily="2" charset="2"/>
              </a:rPr>
              <a:t>Graph  Legacy Dialogs  Line (Simple Line Chart)</a:t>
            </a:r>
            <a:endParaRPr lang="el-GR" dirty="0"/>
          </a:p>
          <a:p>
            <a:pPr marL="274320" lvl="2" indent="-274320">
              <a:spcBef>
                <a:spcPts val="600"/>
              </a:spcBef>
              <a:buClr>
                <a:schemeClr val="accent1"/>
              </a:buClr>
              <a:buSzPct val="70000"/>
            </a:pPr>
            <a:r>
              <a:rPr lang="el-GR" sz="2400" dirty="0" err="1"/>
              <a:t>Boxplot</a:t>
            </a:r>
          </a:p>
          <a:p>
            <a:pPr lvl="1"/>
            <a:r>
              <a:rPr lang="en-US" dirty="0"/>
              <a:t>Graphs </a:t>
            </a:r>
            <a:r>
              <a:rPr lang="en-US" dirty="0">
                <a:sym typeface="Wingdings" panose="05000000000000000000" pitchFamily="2" charset="2"/>
              </a:rPr>
              <a:t> Legacy Dialogs  Boxplot</a:t>
            </a:r>
            <a:endParaRPr lang="el-GR" dirty="0"/>
          </a:p>
        </p:txBody>
      </p:sp>
      <p:pic>
        <p:nvPicPr>
          <p:cNvPr id="4" name="Εικόνα 3">
            <a:extLst>
              <a:ext uri="{FF2B5EF4-FFF2-40B4-BE49-F238E27FC236}">
                <a16:creationId xmlns:a16="http://schemas.microsoft.com/office/drawing/2014/main" id="{5A787291-A39B-17AF-096C-14345A3BF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40971741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GB" b="1" dirty="0"/>
              <a:t>Sources</a:t>
            </a:r>
            <a:endParaRPr lang="el-GR" b="1" dirty="0"/>
          </a:p>
        </p:txBody>
      </p:sp>
      <p:sp>
        <p:nvSpPr>
          <p:cNvPr id="3" name="Content Placeholder 2"/>
          <p:cNvSpPr>
            <a:spLocks noGrp="1"/>
          </p:cNvSpPr>
          <p:nvPr>
            <p:ph sz="quarter" idx="1"/>
          </p:nvPr>
        </p:nvSpPr>
        <p:spPr/>
        <p:txBody>
          <a:bodyPr vert="horz" lIns="91440" tIns="45720" rIns="91440" bIns="45720" rtlCol="0" anchor="t">
            <a:normAutofit fontScale="92500" lnSpcReduction="20000"/>
          </a:bodyPr>
          <a:lstStyle/>
          <a:p>
            <a:r>
              <a:rPr lang="en-GB" sz="2600" dirty="0"/>
              <a:t>Roland Ba</a:t>
            </a:r>
            <a:r>
              <a:rPr lang="en-US" sz="2600" dirty="0"/>
              <a:t>d</a:t>
            </a:r>
            <a:r>
              <a:rPr lang="en-GB" sz="2600" dirty="0" err="1"/>
              <a:t>deley</a:t>
            </a:r>
            <a:r>
              <a:rPr lang="en-GB" sz="2600" dirty="0"/>
              <a:t>, University of Bristol (2006)</a:t>
            </a:r>
          </a:p>
          <a:p>
            <a:r>
              <a:rPr lang="en-GB" sz="2600" dirty="0"/>
              <a:t>Brooks/Cole, Thomson Learning Inc. (2005)</a:t>
            </a:r>
          </a:p>
          <a:p>
            <a:pPr>
              <a:lnSpc>
                <a:spcPct val="90000"/>
              </a:lnSpc>
              <a:buNone/>
            </a:pPr>
            <a:r>
              <a:rPr lang="en-GB" sz="2600" dirty="0"/>
              <a:t>-----------------------------------------------------------------------</a:t>
            </a:r>
          </a:p>
          <a:p>
            <a:pPr>
              <a:lnSpc>
                <a:spcPct val="90000"/>
              </a:lnSpc>
            </a:pPr>
            <a:r>
              <a:rPr lang="en-GB" sz="2600" dirty="0"/>
              <a:t>Tukey (1977) Exploratory data analysis. Addison-Wesley.</a:t>
            </a:r>
            <a:endParaRPr lang="el-GR" sz="2600" dirty="0"/>
          </a:p>
          <a:p>
            <a:pPr lvl="1">
              <a:lnSpc>
                <a:spcPct val="90000"/>
              </a:lnSpc>
            </a:pPr>
            <a:r>
              <a:rPr lang="el-GR" sz="2300" dirty="0"/>
              <a:t>The </a:t>
            </a:r>
            <a:r>
              <a:rPr lang="el-GR" sz="2300" dirty="0" err="1"/>
              <a:t>book</a:t>
            </a:r>
            <a:r>
              <a:rPr lang="el-GR" sz="2300" dirty="0"/>
              <a:t> </a:t>
            </a:r>
            <a:r>
              <a:rPr lang="el-GR" sz="2300" dirty="0" err="1"/>
              <a:t>that</a:t>
            </a:r>
            <a:r>
              <a:rPr lang="el-GR" sz="2300" dirty="0"/>
              <a:t> </a:t>
            </a:r>
            <a:r>
              <a:rPr lang="el-GR" sz="2300" dirty="0" err="1"/>
              <a:t>started</a:t>
            </a:r>
            <a:r>
              <a:rPr lang="el-GR" sz="2300" dirty="0"/>
              <a:t> </a:t>
            </a:r>
            <a:r>
              <a:rPr lang="el-GR" sz="2300" dirty="0" err="1"/>
              <a:t>all</a:t>
            </a:r>
            <a:r>
              <a:rPr lang="el-GR" sz="2300" dirty="0"/>
              <a:t> </a:t>
            </a:r>
            <a:r>
              <a:rPr lang="el-GR" sz="2300" dirty="0" err="1"/>
              <a:t>about</a:t>
            </a:r>
            <a:r>
              <a:rPr lang="el-GR" sz="2300" dirty="0"/>
              <a:t> </a:t>
            </a:r>
            <a:r>
              <a:rPr lang="en-US" sz="2300" dirty="0"/>
              <a:t>EDA</a:t>
            </a:r>
            <a:r>
              <a:rPr lang="en-GB" sz="2300" dirty="0"/>
              <a:t>.</a:t>
            </a:r>
          </a:p>
          <a:p>
            <a:pPr>
              <a:lnSpc>
                <a:spcPct val="90000"/>
              </a:lnSpc>
            </a:pPr>
            <a:r>
              <a:rPr lang="en-GB" sz="2600" err="1"/>
              <a:t>Hogan,D.C</a:t>
            </a:r>
            <a:r>
              <a:rPr lang="en-GB" sz="2600" dirty="0"/>
              <a:t>. </a:t>
            </a:r>
            <a:r>
              <a:rPr lang="en-GB" sz="2600" err="1"/>
              <a:t>Mosteller,F</a:t>
            </a:r>
            <a:r>
              <a:rPr lang="en-GB" sz="2600" dirty="0"/>
              <a:t>. and </a:t>
            </a:r>
            <a:r>
              <a:rPr lang="en-GB" sz="2600" err="1"/>
              <a:t>Tukey,J.W</a:t>
            </a:r>
            <a:r>
              <a:rPr lang="en-GB" sz="2600" dirty="0"/>
              <a:t>. (1983) Understanding robust and exploratory data analysis</a:t>
            </a:r>
            <a:endParaRPr lang="el-GR" sz="2600" dirty="0"/>
          </a:p>
          <a:p>
            <a:pPr lvl="1">
              <a:lnSpc>
                <a:spcPct val="90000"/>
              </a:lnSpc>
            </a:pPr>
            <a:r>
              <a:rPr lang="el-GR" sz="2300" dirty="0" err="1"/>
              <a:t>Good</a:t>
            </a:r>
            <a:r>
              <a:rPr lang="el-GR" sz="2300" dirty="0"/>
              <a:t> in the </a:t>
            </a:r>
            <a:r>
              <a:rPr lang="el-GR" sz="2300" dirty="0" err="1"/>
              <a:t>cases</a:t>
            </a:r>
            <a:r>
              <a:rPr lang="el-GR" sz="2300" dirty="0"/>
              <a:t> </a:t>
            </a:r>
            <a:r>
              <a:rPr lang="el-GR" sz="2300" dirty="0" err="1"/>
              <a:t>where</a:t>
            </a:r>
            <a:r>
              <a:rPr lang="el-GR" sz="2300" dirty="0"/>
              <a:t> </a:t>
            </a:r>
            <a:r>
              <a:rPr lang="el-GR" sz="2300" dirty="0" err="1"/>
              <a:t>we</a:t>
            </a:r>
            <a:r>
              <a:rPr lang="el-GR" sz="2300" dirty="0"/>
              <a:t> </a:t>
            </a:r>
            <a:r>
              <a:rPr lang="el-GR" sz="2300" dirty="0" err="1"/>
              <a:t>need</a:t>
            </a:r>
            <a:r>
              <a:rPr lang="el-GR" sz="2300" dirty="0"/>
              <a:t> </a:t>
            </a:r>
            <a:r>
              <a:rPr lang="en-US" sz="2300" dirty="0"/>
              <a:t>transformations</a:t>
            </a:r>
            <a:r>
              <a:rPr lang="el-GR" sz="2300" dirty="0"/>
              <a:t>.</a:t>
            </a:r>
            <a:endParaRPr lang="en-GB" sz="2300" dirty="0"/>
          </a:p>
          <a:p>
            <a:pPr>
              <a:lnSpc>
                <a:spcPct val="90000"/>
              </a:lnSpc>
            </a:pPr>
            <a:endParaRPr lang="el-GR" sz="2600" dirty="0"/>
          </a:p>
          <a:p>
            <a:pPr>
              <a:lnSpc>
                <a:spcPct val="90000"/>
              </a:lnSpc>
            </a:pPr>
            <a:r>
              <a:rPr lang="en-GB" sz="2600" dirty="0"/>
              <a:t>Web sites:</a:t>
            </a:r>
          </a:p>
          <a:p>
            <a:pPr lvl="1">
              <a:lnSpc>
                <a:spcPct val="90000"/>
              </a:lnSpc>
            </a:pPr>
            <a:r>
              <a:rPr lang="en-GB" sz="1900" dirty="0">
                <a:hlinkClick r:id="rId2"/>
              </a:rPr>
              <a:t>http://www.statgraphics.com/eda.htm</a:t>
            </a:r>
            <a:endParaRPr lang="el-GR" sz="1900" dirty="0"/>
          </a:p>
          <a:p>
            <a:pPr lvl="1">
              <a:lnSpc>
                <a:spcPct val="90000"/>
              </a:lnSpc>
            </a:pPr>
            <a:r>
              <a:rPr lang="en-GB" sz="1900" dirty="0">
                <a:hlinkClick r:id="rId3"/>
              </a:rPr>
              <a:t>http://www.itl.nist.gov/div898/handbook/eda/eda.htm</a:t>
            </a:r>
            <a:endParaRPr lang="el-GR" sz="1900" dirty="0"/>
          </a:p>
          <a:p>
            <a:pPr lvl="1">
              <a:lnSpc>
                <a:spcPct val="90000"/>
              </a:lnSpc>
            </a:pPr>
            <a:r>
              <a:rPr lang="en-GB" sz="1900" dirty="0">
                <a:hlinkClick r:id="rId4"/>
              </a:rPr>
              <a:t>http://en.wikipedia.org/wiki/Exploratory_data_analysis</a:t>
            </a:r>
            <a:endParaRPr lang="en-GB" dirty="0"/>
          </a:p>
          <a:p>
            <a:endParaRPr lang="el-GR" dirty="0"/>
          </a:p>
        </p:txBody>
      </p:sp>
      <p:pic>
        <p:nvPicPr>
          <p:cNvPr id="4" name="Εικόνα 3">
            <a:extLst>
              <a:ext uri="{FF2B5EF4-FFF2-40B4-BE49-F238E27FC236}">
                <a16:creationId xmlns:a16="http://schemas.microsoft.com/office/drawing/2014/main" id="{B4855A13-2A31-D7C9-875B-0C4C7997AD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27549944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1744" y="3212976"/>
            <a:ext cx="6172200" cy="1456928"/>
          </a:xfrm>
        </p:spPr>
        <p:txBody>
          <a:bodyPr vert="horz" lIns="91440" tIns="45720" rIns="91440" bIns="45720" rtlCol="0" anchor="b">
            <a:normAutofit/>
          </a:bodyPr>
          <a:lstStyle/>
          <a:p>
            <a:r>
              <a:rPr lang="en-GB" dirty="0"/>
              <a:t>Statistics</a:t>
            </a:r>
            <a:endParaRPr lang="en-US" dirty="0"/>
          </a:p>
        </p:txBody>
      </p:sp>
      <p:sp>
        <p:nvSpPr>
          <p:cNvPr id="3" name="Subtitle 2"/>
          <p:cNvSpPr>
            <a:spLocks noGrp="1"/>
          </p:cNvSpPr>
          <p:nvPr>
            <p:ph type="subTitle" idx="1"/>
          </p:nvPr>
        </p:nvSpPr>
        <p:spPr>
          <a:xfrm>
            <a:off x="3791744" y="4869160"/>
            <a:ext cx="6172200" cy="1227584"/>
          </a:xfrm>
        </p:spPr>
        <p:txBody>
          <a:bodyPr vert="horz" lIns="91440" tIns="45720" rIns="91440" bIns="45720" rtlCol="0" anchor="t">
            <a:normAutofit/>
          </a:bodyPr>
          <a:lstStyle/>
          <a:p>
            <a:r>
              <a:rPr lang="el-GR" dirty="0" err="1"/>
              <a:t>Inferential Statistics</a:t>
            </a:r>
            <a:br>
              <a:rPr lang="en-GB" dirty="0"/>
            </a:br>
            <a:r>
              <a:rPr lang="en-US" dirty="0" err="1"/>
              <a:t>H</a:t>
            </a:r>
            <a:r>
              <a:rPr lang="el-GR" dirty="0" err="1"/>
              <a:t>ypothesis</a:t>
            </a:r>
            <a:r>
              <a:rPr lang="el-GR" dirty="0"/>
              <a:t> </a:t>
            </a:r>
            <a:r>
              <a:rPr lang="el-GR" dirty="0" err="1"/>
              <a:t>testing</a:t>
            </a:r>
            <a:br>
              <a:rPr lang="el-GR" dirty="0"/>
            </a:br>
            <a:r>
              <a:rPr lang="en-US" dirty="0"/>
              <a:t>Correlation, </a:t>
            </a:r>
            <a:r>
              <a:rPr lang="el-GR" dirty="0"/>
              <a:t>T </a:t>
            </a:r>
            <a:r>
              <a:rPr lang="en-US" dirty="0"/>
              <a:t>test</a:t>
            </a:r>
            <a:endParaRPr lang="el-GR" dirty="0"/>
          </a:p>
        </p:txBody>
      </p:sp>
      <p:grpSp>
        <p:nvGrpSpPr>
          <p:cNvPr id="1028" name="Group 4"/>
          <p:cNvGrpSpPr>
            <a:grpSpLocks/>
          </p:cNvGrpSpPr>
          <p:nvPr/>
        </p:nvGrpSpPr>
        <p:grpSpPr bwMode="auto">
          <a:xfrm>
            <a:off x="5591945" y="260650"/>
            <a:ext cx="4041651" cy="3456383"/>
            <a:chOff x="1632" y="1248"/>
            <a:chExt cx="2682" cy="2286"/>
          </a:xfrm>
        </p:grpSpPr>
        <p:sp>
          <p:nvSpPr>
            <p:cNvPr id="1029"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0"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sp>
          <p:nvSpPr>
            <p:cNvPr id="1031"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40" tIns="45720" rIns="91440" bIns="45720" numCol="1" anchor="t" anchorCtr="0" compatLnSpc="1">
              <a:prstTxWarp prst="textNoShape">
                <a:avLst/>
              </a:prstTxWarp>
              <a:flatTx/>
            </a:bodyPr>
            <a:lstStyle/>
            <a:p>
              <a:endParaRPr lang="en-GB"/>
            </a:p>
          </p:txBody>
        </p:sp>
      </p:grpSp>
      <p:pic>
        <p:nvPicPr>
          <p:cNvPr id="4" name="Εικόνα 3">
            <a:extLst>
              <a:ext uri="{FF2B5EF4-FFF2-40B4-BE49-F238E27FC236}">
                <a16:creationId xmlns:a16="http://schemas.microsoft.com/office/drawing/2014/main" id="{D4AC6760-6E68-1E56-64B4-E108C81B93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715200" cy="922114"/>
          </a:xfrm>
        </p:spPr>
        <p:txBody>
          <a:bodyPr vert="horz" lIns="91440" tIns="45720" rIns="91440" bIns="45720" rtlCol="0" anchor="b">
            <a:normAutofit fontScale="90000"/>
          </a:bodyPr>
          <a:lstStyle/>
          <a:p>
            <a:r>
              <a:rPr lang="el-GR" dirty="0" err="1"/>
              <a:t>Sampling Error</a:t>
            </a:r>
            <a:r>
              <a:rPr lang="el-GR" dirty="0"/>
              <a:t>, </a:t>
            </a:r>
            <a:r>
              <a:rPr lang="el-GR" dirty="0" err="1"/>
              <a:t>Individual Differences </a:t>
            </a:r>
            <a:r>
              <a:rPr lang="el-GR" dirty="0"/>
              <a:t>And the </a:t>
            </a:r>
            <a:r>
              <a:rPr lang="el-GR" dirty="0" err="1"/>
              <a:t>Central Limit Theorem</a:t>
            </a:r>
          </a:p>
        </p:txBody>
      </p:sp>
      <p:sp>
        <p:nvSpPr>
          <p:cNvPr id="3" name="Content Placeholder 2"/>
          <p:cNvSpPr>
            <a:spLocks noGrp="1"/>
          </p:cNvSpPr>
          <p:nvPr>
            <p:ph sz="quarter" idx="1"/>
          </p:nvPr>
        </p:nvSpPr>
        <p:spPr>
          <a:xfrm>
            <a:off x="1775520" y="1628801"/>
            <a:ext cx="3384376" cy="4721552"/>
          </a:xfrm>
        </p:spPr>
        <p:txBody>
          <a:bodyPr vert="horz" lIns="91440" tIns="45720" rIns="91440" bIns="45720" rtlCol="0" anchor="t">
            <a:normAutofit fontScale="92500" lnSpcReduction="20000"/>
          </a:bodyPr>
          <a:lstStyle/>
          <a:p>
            <a:r>
              <a:rPr lang="en-US" b="1" dirty="0"/>
              <a:t>S</a:t>
            </a:r>
            <a:r>
              <a:rPr lang="el-GR" b="1" dirty="0" err="1"/>
              <a:t>ampling</a:t>
            </a:r>
            <a:r>
              <a:rPr lang="el-GR" b="1" dirty="0"/>
              <a:t> </a:t>
            </a:r>
            <a:r>
              <a:rPr lang="el-GR" b="1" dirty="0" err="1"/>
              <a:t>error</a:t>
            </a:r>
            <a:endParaRPr lang="el-GR" dirty="0"/>
          </a:p>
          <a:p>
            <a:pPr lvl="1"/>
            <a:r>
              <a:rPr lang="el-GR" dirty="0"/>
              <a:t>Two </a:t>
            </a:r>
            <a:r>
              <a:rPr lang="en-GB" dirty="0"/>
              <a:t>experimental groups sampling the same population are expected to have similar means, but there will be little difference between them </a:t>
            </a:r>
            <a:r>
              <a:rPr lang="el-GR" dirty="0"/>
              <a:t>(due to individual differences)</a:t>
            </a:r>
            <a:endParaRPr lang="en-GB" dirty="0"/>
          </a:p>
          <a:p>
            <a:r>
              <a:rPr lang="el-GR" b="1" dirty="0" err="1"/>
              <a:t>Central Limit Theorem</a:t>
            </a:r>
          </a:p>
          <a:p>
            <a:pPr lvl="1"/>
            <a:r>
              <a:rPr lang="en-GB" dirty="0"/>
              <a:t>Averages of </a:t>
            </a:r>
            <a:r>
              <a:rPr lang="el-GR" dirty="0"/>
              <a:t>many </a:t>
            </a:r>
            <a:r>
              <a:rPr lang="en-GB" dirty="0"/>
              <a:t>different samples will probably be close to the population average</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159897" y="1268760"/>
            <a:ext cx="4837733" cy="2448272"/>
          </a:xfrm>
          <a:prstGeom prst="rect">
            <a:avLst/>
          </a:prstGeom>
          <a:noFill/>
          <a:ln w="9525">
            <a:noFill/>
            <a:miter lim="800000"/>
            <a:headEnd/>
            <a:tailEnd/>
          </a:ln>
        </p:spPr>
      </p:pic>
      <p:sp>
        <p:nvSpPr>
          <p:cNvPr id="5" name="TextBox 4"/>
          <p:cNvSpPr txBox="1"/>
          <p:nvPr/>
        </p:nvSpPr>
        <p:spPr>
          <a:xfrm>
            <a:off x="5303912" y="3933057"/>
            <a:ext cx="4464496" cy="2736305"/>
          </a:xfrm>
          <a:prstGeom prst="rect">
            <a:avLst/>
          </a:prstGeom>
          <a:noFill/>
        </p:spPr>
        <p:txBody>
          <a:bodyPr wrap="square" rtlCol="0">
            <a:normAutofit fontScale="92500" lnSpcReduction="10000"/>
          </a:bodyPr>
          <a:lstStyle/>
          <a:p>
            <a:pPr marL="342900" indent="-342900">
              <a:buFont typeface="Arial" panose="020B0604020202020204" pitchFamily="34" charset="0"/>
              <a:buChar char="•"/>
            </a:pPr>
            <a:r>
              <a:rPr lang="el-GR" sz="2000" dirty="0">
                <a:ln>
                  <a:solidFill>
                    <a:srgbClr val="C00000"/>
                  </a:solidFill>
                </a:ln>
              </a:rPr>
              <a:t>Inferential Statistics helps us to estimate the </a:t>
            </a:r>
            <a:r>
              <a:rPr lang="el-GR" sz="2000" b="1" dirty="0">
                <a:ln>
                  <a:solidFill>
                    <a:srgbClr val="C00000"/>
                  </a:solidFill>
                </a:ln>
              </a:rPr>
              <a:t>probability of </a:t>
            </a:r>
            <a:r>
              <a:rPr lang="el-GR" sz="2000" dirty="0">
                <a:ln>
                  <a:solidFill>
                    <a:srgbClr val="C00000"/>
                  </a:solidFill>
                </a:ln>
              </a:rPr>
              <a:t>error in terms of the representation of a population by characteristics of a sample (e.g. mean, standard deviation, </a:t>
            </a:r>
            <a:r>
              <a:rPr lang="el-GR" sz="2000" dirty="0" err="1">
                <a:ln>
                  <a:solidFill>
                    <a:srgbClr val="C00000"/>
                  </a:solidFill>
                </a:ln>
              </a:rPr>
              <a:t>etc.</a:t>
            </a:r>
            <a:r>
              <a:rPr lang="el-GR" sz="2000" dirty="0">
                <a:ln>
                  <a:solidFill>
                    <a:srgbClr val="C00000"/>
                  </a:solidFill>
                </a:ln>
              </a:rPr>
              <a:t>)</a:t>
            </a:r>
          </a:p>
          <a:p>
            <a:pPr marL="342900" indent="-342900">
              <a:spcBef>
                <a:spcPts val="600"/>
              </a:spcBef>
              <a:buFont typeface="Arial" panose="020B0604020202020204" pitchFamily="34" charset="0"/>
              <a:buChar char="•"/>
            </a:pPr>
            <a:r>
              <a:rPr lang="el-GR" sz="2000" dirty="0">
                <a:ln>
                  <a:solidFill>
                    <a:srgbClr val="C00000"/>
                  </a:solidFill>
                </a:ln>
              </a:rPr>
              <a:t>More generally, it defines the probability of error contained in the conclusions of a statistical analysis</a:t>
            </a:r>
            <a:endParaRPr lang="en-US" sz="2000" dirty="0">
              <a:ln>
                <a:solidFill>
                  <a:srgbClr val="C00000"/>
                </a:solidFill>
              </a:ln>
            </a:endParaRPr>
          </a:p>
        </p:txBody>
      </p:sp>
      <p:pic>
        <p:nvPicPr>
          <p:cNvPr id="6" name="Εικόνα 5">
            <a:extLst>
              <a:ext uri="{FF2B5EF4-FFF2-40B4-BE49-F238E27FC236}">
                <a16:creationId xmlns:a16="http://schemas.microsoft.com/office/drawing/2014/main" id="{2D24FB96-4DF5-62A5-22DE-C4B2CC1DC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2109351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Sample </a:t>
            </a:r>
            <a:r>
              <a:rPr lang="en-GB" dirty="0"/>
              <a:t>classification </a:t>
            </a:r>
            <a:r>
              <a:rPr lang="el-GR" dirty="0"/>
              <a:t>- </a:t>
            </a:r>
            <a:r>
              <a:rPr lang="el-GR" dirty="0" err="1"/>
              <a:t>Typical error</a:t>
            </a:r>
            <a:endParaRPr lang="el-GR" dirty="0"/>
          </a:p>
        </p:txBody>
      </p:sp>
      <p:sp>
        <p:nvSpPr>
          <p:cNvPr id="3" name="Content Placeholder 2"/>
          <p:cNvSpPr>
            <a:spLocks noGrp="1"/>
          </p:cNvSpPr>
          <p:nvPr>
            <p:ph sz="quarter" idx="1"/>
          </p:nvPr>
        </p:nvSpPr>
        <p:spPr>
          <a:xfrm>
            <a:off x="1775520" y="1440870"/>
            <a:ext cx="8280920" cy="3932346"/>
          </a:xfrm>
        </p:spPr>
        <p:txBody>
          <a:bodyPr>
            <a:normAutofit fontScale="92500" lnSpcReduction="10000"/>
          </a:bodyPr>
          <a:lstStyle/>
          <a:p>
            <a:r>
              <a:rPr lang="el-GR" dirty="0"/>
              <a:t>The sampling distribution is a normal distribution of different samples, so we can make predictions based on this distribution</a:t>
            </a:r>
          </a:p>
          <a:p>
            <a:pPr lvl="1"/>
            <a:r>
              <a:rPr lang="el-GR" dirty="0"/>
              <a:t>For example, of the infinite possible samples, X has a 68.26% chance of being 1 standard deviation from m.</a:t>
            </a:r>
          </a:p>
          <a:p>
            <a:pPr lvl="1"/>
            <a:r>
              <a:rPr lang="el-GR" dirty="0"/>
              <a:t>95% </a:t>
            </a:r>
            <a:r>
              <a:rPr lang="el-GR" dirty="0">
                <a:sym typeface="Wingdings" panose="05000000000000000000" pitchFamily="2" charset="2"/>
              </a:rPr>
              <a:t> Z = +-1.96. 99%  Z =+-2.58. 99.73%  Ζ = +-3</a:t>
            </a:r>
          </a:p>
          <a:p>
            <a:pPr lvl="2"/>
            <a:r>
              <a:rPr lang="el-GR" dirty="0">
                <a:sym typeface="Wingdings" panose="05000000000000000000" pitchFamily="2" charset="2"/>
              </a:rPr>
              <a:t>Z values are a way of expressing a measurement in terms of how many standard deviations it is from the </a:t>
            </a:r>
            <a:r>
              <a:rPr lang="el-GR" dirty="0" err="1">
                <a:sym typeface="Wingdings" panose="05000000000000000000" pitchFamily="2" charset="2"/>
              </a:rPr>
              <a:t>mean</a:t>
            </a:r>
            <a:endParaRPr lang="el-GR" dirty="0">
              <a:sym typeface="Wingdings" panose="05000000000000000000" pitchFamily="2" charset="2"/>
            </a:endParaRPr>
          </a:p>
          <a:p>
            <a:pPr marL="274320" lvl="1">
              <a:spcBef>
                <a:spcPts val="600"/>
              </a:spcBef>
              <a:buSzPct val="70000"/>
              <a:buFont typeface="Wingdings"/>
              <a:buChar char=""/>
            </a:pPr>
            <a:r>
              <a:rPr lang="el-GR" dirty="0">
                <a:sym typeface="Wingdings" panose="05000000000000000000" pitchFamily="2" charset="2"/>
              </a:rPr>
              <a:t>E.g. </a:t>
            </a:r>
            <a:r>
              <a:rPr lang="el-GR" dirty="0"/>
              <a:t>X = 75, </a:t>
            </a:r>
            <a:r>
              <a:rPr lang="en-US" dirty="0"/>
              <a:t>s = 18, N = 36</a:t>
            </a:r>
          </a:p>
          <a:p>
            <a:pPr marL="548640" lvl="2">
              <a:spcBef>
                <a:spcPts val="600"/>
              </a:spcBef>
              <a:buSzPct val="70000"/>
            </a:pPr>
            <a:r>
              <a:rPr lang="el-GR" dirty="0" err="1"/>
              <a:t>σ</a:t>
            </a:r>
            <a:r>
              <a:rPr lang="el-GR" baseline="-25000" dirty="0" err="1"/>
              <a:t>Χ</a:t>
            </a:r>
            <a:r>
              <a:rPr lang="el-GR" dirty="0"/>
              <a:t> = 18 / √36 = 3 (</a:t>
            </a:r>
            <a:r>
              <a:rPr lang="en-US" dirty="0"/>
              <a:t>standard error)</a:t>
            </a:r>
          </a:p>
          <a:p>
            <a:pPr marL="548640" lvl="2">
              <a:spcBef>
                <a:spcPts val="600"/>
              </a:spcBef>
              <a:buSzPct val="70000"/>
            </a:pPr>
            <a:r>
              <a:rPr lang="en-US" dirty="0"/>
              <a:t>CI</a:t>
            </a:r>
            <a:r>
              <a:rPr lang="el-GR" baseline="-25000" dirty="0"/>
              <a:t>95%</a:t>
            </a:r>
            <a:r>
              <a:rPr lang="el-GR" dirty="0">
                <a:sym typeface="Wingdings" panose="05000000000000000000" pitchFamily="2" charset="2"/>
              </a:rPr>
              <a:t>  Z = </a:t>
            </a:r>
            <a:r>
              <a:rPr lang="en-US" dirty="0">
                <a:sym typeface="Wingdings" panose="05000000000000000000" pitchFamily="2" charset="2"/>
              </a:rPr>
              <a:t>75 </a:t>
            </a:r>
            <a:r>
              <a:rPr lang="el-GR" dirty="0">
                <a:sym typeface="Wingdings" panose="05000000000000000000" pitchFamily="2" charset="2"/>
              </a:rPr>
              <a:t>+-1.96 </a:t>
            </a:r>
            <a:r>
              <a:rPr lang="en-US" dirty="0">
                <a:sym typeface="Wingdings" panose="05000000000000000000" pitchFamily="2" charset="2"/>
              </a:rPr>
              <a:t>* </a:t>
            </a:r>
            <a:r>
              <a:rPr lang="el-GR" dirty="0">
                <a:sym typeface="Wingdings" panose="05000000000000000000" pitchFamily="2" charset="2"/>
              </a:rPr>
              <a:t>3  69.12 to 80.88</a:t>
            </a:r>
          </a:p>
          <a:p>
            <a:pPr marL="548640" lvl="2">
              <a:spcBef>
                <a:spcPts val="600"/>
              </a:spcBef>
              <a:buSzPct val="70000"/>
            </a:pPr>
            <a:r>
              <a:rPr lang="en-US" dirty="0">
                <a:sym typeface="Wingdings" panose="05000000000000000000" pitchFamily="2" charset="2"/>
              </a:rPr>
              <a:t>CI</a:t>
            </a:r>
            <a:r>
              <a:rPr lang="el-GR" baseline="-25000" dirty="0">
                <a:sym typeface="Wingdings" panose="05000000000000000000" pitchFamily="2" charset="2"/>
              </a:rPr>
              <a:t>99% </a:t>
            </a:r>
            <a:r>
              <a:rPr lang="el-GR" dirty="0">
                <a:sym typeface="Wingdings" panose="05000000000000000000" pitchFamily="2" charset="2"/>
              </a:rPr>
              <a:t>  Z = 75 +- 2.58 * 3  67.26 to 82.74</a:t>
            </a:r>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7077429" y="3788889"/>
            <a:ext cx="3312368" cy="2245785"/>
          </a:xfrm>
          <a:prstGeom prst="rect">
            <a:avLst/>
          </a:prstGeom>
          <a:noFill/>
          <a:ln w="9525">
            <a:noFill/>
            <a:miter lim="800000"/>
            <a:headEnd/>
            <a:tailEnd/>
          </a:ln>
        </p:spPr>
      </p:pic>
      <p:sp>
        <p:nvSpPr>
          <p:cNvPr id="6" name="TextBox 5"/>
          <p:cNvSpPr txBox="1"/>
          <p:nvPr/>
        </p:nvSpPr>
        <p:spPr>
          <a:xfrm>
            <a:off x="3375344" y="5182254"/>
            <a:ext cx="3312368" cy="1015663"/>
          </a:xfrm>
          <a:prstGeom prst="rect">
            <a:avLst/>
          </a:prstGeom>
          <a:noFill/>
          <a:ln>
            <a:solidFill>
              <a:schemeClr val="tx1"/>
            </a:solidFill>
          </a:ln>
        </p:spPr>
        <p:txBody>
          <a:bodyPr wrap="square" rtlCol="0">
            <a:spAutoFit/>
          </a:bodyPr>
          <a:lstStyle/>
          <a:p>
            <a:r>
              <a:rPr lang="en-GB" sz="2000" dirty="0"/>
              <a:t>Standard error </a:t>
            </a:r>
            <a:r>
              <a:rPr lang="el-GR" sz="2000" dirty="0"/>
              <a:t>(σ)</a:t>
            </a:r>
            <a:r>
              <a:rPr lang="en-GB" sz="2000" dirty="0"/>
              <a:t>: the standard deviation of the samples</a:t>
            </a:r>
            <a:endParaRPr lang="el-GR" sz="2000" dirty="0"/>
          </a:p>
        </p:txBody>
      </p:sp>
      <p:pic>
        <p:nvPicPr>
          <p:cNvPr id="3075" name="Picture 3"/>
          <p:cNvPicPr>
            <a:picLocks noChangeAspect="1" noChangeArrowheads="1"/>
          </p:cNvPicPr>
          <p:nvPr/>
        </p:nvPicPr>
        <p:blipFill>
          <a:blip r:embed="rId3" cstate="print"/>
          <a:srcRect/>
          <a:stretch>
            <a:fillRect/>
          </a:stretch>
        </p:blipFill>
        <p:spPr bwMode="auto">
          <a:xfrm>
            <a:off x="1802203" y="5709485"/>
            <a:ext cx="1300758" cy="650379"/>
          </a:xfrm>
          <a:prstGeom prst="rect">
            <a:avLst/>
          </a:prstGeom>
          <a:noFill/>
          <a:ln w="9525">
            <a:noFill/>
            <a:miter lim="800000"/>
            <a:headEnd/>
            <a:tailEnd/>
          </a:ln>
        </p:spPr>
      </p:pic>
      <p:cxnSp>
        <p:nvCxnSpPr>
          <p:cNvPr id="7" name="Straight Connector 6"/>
          <p:cNvCxnSpPr/>
          <p:nvPr/>
        </p:nvCxnSpPr>
        <p:spPr>
          <a:xfrm>
            <a:off x="7554268" y="2420888"/>
            <a:ext cx="1979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11624" y="3861048"/>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4A90AA1F-6EB0-B291-2443-4AA3FF67B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683613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Measurement of dependent </a:t>
            </a:r>
            <a:r>
              <a:rPr lang="el-GR" dirty="0"/>
              <a:t>variable</a:t>
            </a:r>
            <a:endParaRPr lang="en-GB" dirty="0"/>
          </a:p>
        </p:txBody>
      </p:sp>
      <p:sp>
        <p:nvSpPr>
          <p:cNvPr id="3" name="Content Placeholder 2"/>
          <p:cNvSpPr>
            <a:spLocks noGrp="1"/>
          </p:cNvSpPr>
          <p:nvPr>
            <p:ph sz="quarter" idx="1"/>
          </p:nvPr>
        </p:nvSpPr>
        <p:spPr/>
        <p:txBody>
          <a:bodyPr>
            <a:normAutofit fontScale="92500" lnSpcReduction="20000"/>
          </a:bodyPr>
          <a:lstStyle/>
          <a:p>
            <a:pPr>
              <a:buNone/>
            </a:pPr>
            <a:r>
              <a:rPr lang="en-GB" dirty="0"/>
              <a:t>Ideally: </a:t>
            </a:r>
          </a:p>
          <a:p>
            <a:r>
              <a:rPr lang="en-GB" dirty="0" err="1"/>
              <a:t>Objective</a:t>
            </a:r>
            <a:endParaRPr lang="en-GB" dirty="0"/>
          </a:p>
          <a:p>
            <a:r>
              <a:rPr lang="en-GB" dirty="0" err="1"/>
              <a:t>Quantitative</a:t>
            </a:r>
            <a:endParaRPr lang="en-GB" dirty="0"/>
          </a:p>
          <a:p>
            <a:endParaRPr lang="en-GB" dirty="0"/>
          </a:p>
          <a:p>
            <a:pPr>
              <a:buFont typeface="Wingdings" pitchFamily="2" charset="2"/>
              <a:buChar char="Ø"/>
            </a:pPr>
            <a:r>
              <a:rPr lang="en-GB" u="sng" dirty="0" err="1"/>
              <a:t>Common ways of measuring reactions</a:t>
            </a:r>
            <a:r>
              <a:rPr lang="en-GB" dirty="0"/>
              <a:t>:</a:t>
            </a:r>
          </a:p>
          <a:p>
            <a:pPr>
              <a:buFont typeface="Courier New" pitchFamily="49" charset="0"/>
              <a:buChar char="o"/>
            </a:pPr>
            <a:r>
              <a:rPr lang="en-GB" dirty="0" err="1"/>
              <a:t>Reaction accuracy</a:t>
            </a:r>
            <a:endParaRPr lang="en-GB" dirty="0"/>
          </a:p>
          <a:p>
            <a:pPr>
              <a:buFont typeface="Courier New" pitchFamily="49" charset="0"/>
              <a:buChar char="o"/>
            </a:pPr>
            <a:r>
              <a:rPr lang="en-GB" dirty="0" err="1"/>
              <a:t>Delay </a:t>
            </a:r>
            <a:r>
              <a:rPr lang="en-GB" dirty="0"/>
              <a:t>or </a:t>
            </a:r>
            <a:r>
              <a:rPr lang="en-GB" dirty="0" err="1"/>
              <a:t>reaction time</a:t>
            </a:r>
            <a:r>
              <a:rPr lang="en-GB" dirty="0"/>
              <a:t>: </a:t>
            </a:r>
            <a:r>
              <a:rPr lang="en-GB" dirty="0" err="1"/>
              <a:t>the time between the presentation of a stimulus and the beginning of the execution of a reaction</a:t>
            </a:r>
            <a:endParaRPr lang="en-GB" dirty="0"/>
          </a:p>
          <a:p>
            <a:pPr>
              <a:buFont typeface="Courier New" pitchFamily="49" charset="0"/>
              <a:buChar char="o"/>
            </a:pPr>
            <a:r>
              <a:rPr lang="en-GB" dirty="0" err="1"/>
              <a:t>Reaction rate</a:t>
            </a:r>
            <a:r>
              <a:rPr lang="en-GB" dirty="0"/>
              <a:t>: </a:t>
            </a:r>
            <a:r>
              <a:rPr lang="en-GB" dirty="0" err="1"/>
              <a:t>time necessary to complete a reaction</a:t>
            </a:r>
            <a:endParaRPr lang="en-GB" dirty="0"/>
          </a:p>
          <a:p>
            <a:pPr>
              <a:buFont typeface="Courier New" pitchFamily="49" charset="0"/>
              <a:buChar char="o"/>
            </a:pPr>
            <a:r>
              <a:rPr lang="en-GB" dirty="0" err="1"/>
              <a:t>Frequency of </a:t>
            </a:r>
            <a:r>
              <a:rPr lang="el-GR" dirty="0"/>
              <a:t>reaction</a:t>
            </a:r>
            <a:r>
              <a:rPr lang="en-GB" dirty="0"/>
              <a:t>: </a:t>
            </a:r>
            <a:r>
              <a:rPr lang="en-GB" dirty="0" err="1"/>
              <a:t>how</a:t>
            </a:r>
            <a:r>
              <a:rPr lang="en-GB" dirty="0"/>
              <a:t> many </a:t>
            </a:r>
            <a:r>
              <a:rPr lang="en-GB" dirty="0" err="1"/>
              <a:t>times in a given period </a:t>
            </a:r>
            <a:r>
              <a:rPr lang="en-GB" dirty="0"/>
              <a:t>of </a:t>
            </a:r>
            <a:r>
              <a:rPr lang="en-GB" dirty="0" err="1"/>
              <a:t>time</a:t>
            </a:r>
          </a:p>
          <a:p>
            <a:pPr>
              <a:buFont typeface="Courier New" pitchFamily="49" charset="0"/>
              <a:buChar char="o"/>
            </a:pPr>
            <a:r>
              <a:rPr lang="en-GB" dirty="0" err="1"/>
              <a:t>Reaction intensity</a:t>
            </a:r>
            <a:endParaRPr lang="en-GB" dirty="0"/>
          </a:p>
        </p:txBody>
      </p:sp>
      <p:pic>
        <p:nvPicPr>
          <p:cNvPr id="4" name="Εικόνα 3">
            <a:extLst>
              <a:ext uri="{FF2B5EF4-FFF2-40B4-BE49-F238E27FC236}">
                <a16:creationId xmlns:a16="http://schemas.microsoft.com/office/drawing/2014/main" id="{CFC5537C-6CED-85EF-EB11-3CFBEAA30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7734877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GB" sz="4000" dirty="0"/>
              <a:t>Inferential Statistics </a:t>
            </a:r>
            <a:r>
              <a:rPr lang="el-GR" sz="4000" dirty="0"/>
              <a:t>&amp; </a:t>
            </a:r>
            <a:r>
              <a:rPr lang="el-GR" sz="4000" dirty="0" err="1"/>
              <a:t>Hypothesis Formulation</a:t>
            </a:r>
            <a:endParaRPr lang="en-GB" sz="4000" dirty="0"/>
          </a:p>
        </p:txBody>
      </p:sp>
      <p:sp>
        <p:nvSpPr>
          <p:cNvPr id="16387" name="Rectangle 3"/>
          <p:cNvSpPr>
            <a:spLocks noGrp="1" noChangeArrowheads="1"/>
          </p:cNvSpPr>
          <p:nvPr>
            <p:ph type="body" idx="1"/>
          </p:nvPr>
        </p:nvSpPr>
        <p:spPr>
          <a:xfrm>
            <a:off x="1981200" y="1600200"/>
            <a:ext cx="7787208" cy="4873752"/>
          </a:xfrm>
        </p:spPr>
        <p:txBody>
          <a:bodyPr>
            <a:normAutofit fontScale="92500" lnSpcReduction="10000"/>
          </a:bodyPr>
          <a:lstStyle/>
          <a:p>
            <a:r>
              <a:rPr lang="en-GB" dirty="0" err="1"/>
              <a:t>The aim is to </a:t>
            </a:r>
            <a:r>
              <a:rPr lang="en-GB" dirty="0"/>
              <a:t>describe a phenomenon, to draw conclusions about </a:t>
            </a:r>
            <a:r>
              <a:rPr lang="el-GR" dirty="0"/>
              <a:t>a </a:t>
            </a:r>
            <a:r>
              <a:rPr lang="en-GB" dirty="0"/>
              <a:t>function </a:t>
            </a:r>
          </a:p>
          <a:p>
            <a:pPr lvl="1"/>
            <a:r>
              <a:rPr lang="en-GB" dirty="0" err="1"/>
              <a:t>Hypothesis testing </a:t>
            </a:r>
            <a:r>
              <a:rPr lang="en-GB" dirty="0"/>
              <a:t>to investigate scientific questions</a:t>
            </a:r>
          </a:p>
          <a:p>
            <a:endParaRPr lang="el-GR" b="1" dirty="0"/>
          </a:p>
          <a:p>
            <a:r>
              <a:rPr lang="en-GB" b="1" dirty="0" err="1"/>
              <a:t>Experimental </a:t>
            </a:r>
            <a:r>
              <a:rPr lang="en-GB" b="1" dirty="0"/>
              <a:t>hypothesis </a:t>
            </a:r>
            <a:r>
              <a:rPr lang="el-GR" b="1" dirty="0"/>
              <a:t>(H1)</a:t>
            </a:r>
            <a:r>
              <a:rPr lang="en-GB" dirty="0"/>
              <a:t>: hypothesis that the experimenter's manipulation will have some effect</a:t>
            </a:r>
          </a:p>
          <a:p>
            <a:r>
              <a:rPr lang="en-GB" b="1" dirty="0" err="1"/>
              <a:t>Null hypothesis </a:t>
            </a:r>
            <a:r>
              <a:rPr lang="el-GR" b="1" dirty="0"/>
              <a:t>(H0)</a:t>
            </a:r>
            <a:r>
              <a:rPr lang="en-GB" dirty="0"/>
              <a:t>: the experimental manipulation will have no effect - no difference between two conditions</a:t>
            </a:r>
            <a:endParaRPr lang="en-GB" b="1" dirty="0"/>
          </a:p>
          <a:p>
            <a:r>
              <a:rPr lang="en-GB" dirty="0" err="1"/>
              <a:t>E.g. Drinking alcohol increases the likelihood of falling</a:t>
            </a:r>
            <a:br>
              <a:rPr lang="en-GB" dirty="0"/>
            </a:br>
            <a:r>
              <a:rPr lang="en-GB" dirty="0"/>
              <a:t>H1: </a:t>
            </a:r>
            <a:r>
              <a:rPr lang="en-GB" dirty="0" err="1"/>
              <a:t>Alcohol users will fall more often than non-users</a:t>
            </a:r>
            <a:br>
              <a:rPr lang="en-GB" dirty="0"/>
            </a:br>
            <a:r>
              <a:rPr lang="en-GB" dirty="0"/>
              <a:t>H0: </a:t>
            </a:r>
            <a:r>
              <a:rPr lang="en-GB" dirty="0" err="1"/>
              <a:t>Falls </a:t>
            </a:r>
            <a:r>
              <a:rPr lang="en-GB" dirty="0"/>
              <a:t>are </a:t>
            </a:r>
            <a:r>
              <a:rPr lang="en-GB" dirty="0" err="1"/>
              <a:t>as frequent regardless of alcohol consumption</a:t>
            </a:r>
            <a:endParaRPr lang="en-GB" dirty="0"/>
          </a:p>
        </p:txBody>
      </p:sp>
      <p:pic>
        <p:nvPicPr>
          <p:cNvPr id="2" name="Εικόνα 1">
            <a:extLst>
              <a:ext uri="{FF2B5EF4-FFF2-40B4-BE49-F238E27FC236}">
                <a16:creationId xmlns:a16="http://schemas.microsoft.com/office/drawing/2014/main" id="{77A1FF5E-D798-A472-FE0B-ED7341FB8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1042803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Inferential Statistics</a:t>
            </a:r>
            <a:endParaRPr lang="el-GR" sz="3600" dirty="0"/>
          </a:p>
        </p:txBody>
      </p:sp>
      <p:sp>
        <p:nvSpPr>
          <p:cNvPr id="3" name="Content Placeholder 2"/>
          <p:cNvSpPr>
            <a:spLocks noGrp="1"/>
          </p:cNvSpPr>
          <p:nvPr>
            <p:ph sz="quarter" idx="1"/>
          </p:nvPr>
        </p:nvSpPr>
        <p:spPr>
          <a:xfrm>
            <a:off x="1981200" y="1600200"/>
            <a:ext cx="7715200" cy="4873752"/>
          </a:xfrm>
        </p:spPr>
        <p:txBody>
          <a:bodyPr>
            <a:normAutofit fontScale="85000" lnSpcReduction="20000"/>
          </a:bodyPr>
          <a:lstStyle/>
          <a:p>
            <a:pPr>
              <a:spcBef>
                <a:spcPts val="0"/>
              </a:spcBef>
              <a:spcAft>
                <a:spcPts val="600"/>
              </a:spcAft>
              <a:buFont typeface="Wingdings" pitchFamily="2" charset="2"/>
              <a:buChar char="q"/>
            </a:pPr>
            <a:r>
              <a:rPr lang="en-GB" dirty="0"/>
              <a:t>Inferential statistics tests the </a:t>
            </a:r>
            <a:r>
              <a:rPr lang="en-GB" u="sng" dirty="0"/>
              <a:t>probability </a:t>
            </a:r>
            <a:r>
              <a:rPr lang="en-GB" dirty="0"/>
              <a:t>that our experimental prediction is right or wrong</a:t>
            </a:r>
          </a:p>
          <a:p>
            <a:pPr lvl="1">
              <a:spcBef>
                <a:spcPts val="0"/>
              </a:spcBef>
              <a:spcAft>
                <a:spcPts val="600"/>
              </a:spcAft>
            </a:pPr>
            <a:r>
              <a:rPr lang="en-GB" dirty="0"/>
              <a:t>Assessing whether the data we have collected is the result of randomness</a:t>
            </a:r>
            <a:endParaRPr lang="el-GR" dirty="0"/>
          </a:p>
          <a:p>
            <a:pPr lvl="1">
              <a:spcBef>
                <a:spcPts val="0"/>
              </a:spcBef>
              <a:spcAft>
                <a:spcPts val="600"/>
              </a:spcAft>
            </a:pPr>
            <a:r>
              <a:rPr lang="en-GB" u="sng" dirty="0" err="1"/>
              <a:t>Reducing the </a:t>
            </a:r>
            <a:r>
              <a:rPr lang="en-GB" u="sng" dirty="0"/>
              <a:t>probability of random effects increases the likelihood that they are due to our experimental manipulation </a:t>
            </a:r>
            <a:endParaRPr lang="el-GR" u="sng" dirty="0"/>
          </a:p>
          <a:p>
            <a:pPr lvl="2">
              <a:spcBef>
                <a:spcPts val="0"/>
              </a:spcBef>
              <a:spcAft>
                <a:spcPts val="600"/>
              </a:spcAft>
            </a:pPr>
            <a:r>
              <a:rPr lang="el-GR" dirty="0"/>
              <a:t>For example, </a:t>
            </a:r>
            <a:r>
              <a:rPr lang="en-GB" dirty="0" err="1"/>
              <a:t>the </a:t>
            </a:r>
            <a:r>
              <a:rPr lang="en-GB" dirty="0"/>
              <a:t>greater the difference in the means of 2 samples, the more likely they represent different populations</a:t>
            </a:r>
          </a:p>
          <a:p>
            <a:pPr lvl="1">
              <a:spcBef>
                <a:spcPts val="0"/>
              </a:spcBef>
              <a:spcAft>
                <a:spcPts val="600"/>
              </a:spcAft>
            </a:pPr>
            <a:endParaRPr lang="en-GB" u="sng" dirty="0"/>
          </a:p>
          <a:p>
            <a:pPr>
              <a:spcBef>
                <a:spcPts val="0"/>
              </a:spcBef>
              <a:spcAft>
                <a:spcPts val="600"/>
              </a:spcAft>
            </a:pPr>
            <a:r>
              <a:rPr lang="en-GB" b="1" dirty="0"/>
              <a:t>Rejection of H0 – Acceptance of H1</a:t>
            </a:r>
          </a:p>
          <a:p>
            <a:pPr lvl="1"/>
            <a:r>
              <a:rPr lang="en-GB" dirty="0"/>
              <a:t>We accept our findings as true only when there is 95% confidence that our result is not a product of chance</a:t>
            </a:r>
          </a:p>
          <a:p>
            <a:pPr lvl="1"/>
            <a:r>
              <a:rPr lang="en-GB" dirty="0"/>
              <a:t>If the probability of it being random does not exceed 5%, then we can accept our findings</a:t>
            </a:r>
          </a:p>
          <a:p>
            <a:pPr>
              <a:spcAft>
                <a:spcPts val="1200"/>
              </a:spcAft>
            </a:pPr>
            <a:r>
              <a:rPr lang="en-GB" dirty="0"/>
              <a:t>95% </a:t>
            </a:r>
            <a:r>
              <a:rPr lang="el-GR" dirty="0"/>
              <a:t>(</a:t>
            </a:r>
            <a:r>
              <a:rPr lang="en-US" dirty="0"/>
              <a:t>p &lt; .05) </a:t>
            </a:r>
            <a:r>
              <a:rPr lang="en-GB" dirty="0" err="1"/>
              <a:t>has simply become accepted as a norm </a:t>
            </a:r>
            <a:r>
              <a:rPr lang="en-GB" dirty="0"/>
              <a:t>in psychology because of Ronald Fisher's (1890-1962) proposal</a:t>
            </a:r>
          </a:p>
        </p:txBody>
      </p:sp>
      <p:pic>
        <p:nvPicPr>
          <p:cNvPr id="5121" name="Picture 1"/>
          <p:cNvPicPr>
            <a:picLocks noChangeAspect="1" noChangeArrowheads="1"/>
          </p:cNvPicPr>
          <p:nvPr/>
        </p:nvPicPr>
        <p:blipFill>
          <a:blip r:embed="rId2" cstate="print"/>
          <a:srcRect/>
          <a:stretch>
            <a:fillRect/>
          </a:stretch>
        </p:blipFill>
        <p:spPr bwMode="auto">
          <a:xfrm>
            <a:off x="9219922" y="72010"/>
            <a:ext cx="1340575" cy="1628799"/>
          </a:xfrm>
          <a:prstGeom prst="rect">
            <a:avLst/>
          </a:prstGeom>
          <a:noFill/>
          <a:ln w="9525">
            <a:noFill/>
            <a:miter lim="800000"/>
            <a:headEnd/>
            <a:tailEnd/>
          </a:ln>
        </p:spPr>
      </p:pic>
      <p:pic>
        <p:nvPicPr>
          <p:cNvPr id="4" name="Εικόνα 3">
            <a:extLst>
              <a:ext uri="{FF2B5EF4-FFF2-40B4-BE49-F238E27FC236}">
                <a16:creationId xmlns:a16="http://schemas.microsoft.com/office/drawing/2014/main" id="{F9F02346-CEA9-E7DC-8E6F-454C21B59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706789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r>
              <a:rPr lang="en-US"/>
              <a:t>2. 6</a:t>
            </a:r>
            <a:fld id="{EBBF779C-110A-4F06-AA47-4277FEACFCD3}" type="slidenum">
              <a:rPr lang="en-US"/>
              <a:t>92</a:t>
            </a:fld>
            <a:endParaRPr lang="en-US"/>
          </a:p>
        </p:txBody>
      </p:sp>
      <p:sp>
        <p:nvSpPr>
          <p:cNvPr id="178178" name="Rectangle 2"/>
          <p:cNvSpPr>
            <a:spLocks noGrp="1" noChangeArrowheads="1"/>
          </p:cNvSpPr>
          <p:nvPr>
            <p:ph type="title"/>
          </p:nvPr>
        </p:nvSpPr>
        <p:spPr>
          <a:xfrm>
            <a:off x="1919536" y="152400"/>
            <a:ext cx="7488832" cy="900336"/>
          </a:xfrm>
        </p:spPr>
        <p:txBody>
          <a:bodyPr>
            <a:normAutofit fontScale="90000"/>
          </a:bodyPr>
          <a:lstStyle/>
          <a:p>
            <a:r>
              <a:rPr lang="en-GB" dirty="0" err="1"/>
              <a:t>Increasing </a:t>
            </a:r>
            <a:r>
              <a:rPr lang="el-GR" dirty="0" err="1"/>
              <a:t>Confidence</a:t>
            </a:r>
            <a:r>
              <a:rPr lang="el-GR" dirty="0"/>
              <a:t> </a:t>
            </a:r>
            <a:r>
              <a:rPr lang="en-GB" dirty="0"/>
              <a:t>in Research Findings</a:t>
            </a:r>
            <a:endParaRPr lang="en-US" dirty="0"/>
          </a:p>
        </p:txBody>
      </p:sp>
      <p:sp>
        <p:nvSpPr>
          <p:cNvPr id="11" name="Content Placeholder 10"/>
          <p:cNvSpPr>
            <a:spLocks noGrp="1"/>
          </p:cNvSpPr>
          <p:nvPr>
            <p:ph sz="half" idx="1"/>
          </p:nvPr>
        </p:nvSpPr>
        <p:spPr>
          <a:xfrm>
            <a:off x="2135560" y="1412776"/>
            <a:ext cx="7920880" cy="4639681"/>
          </a:xfrm>
        </p:spPr>
        <p:txBody>
          <a:bodyPr>
            <a:normAutofit lnSpcReduction="10000"/>
          </a:bodyPr>
          <a:lstStyle/>
          <a:p>
            <a:r>
              <a:rPr lang="en-GB" dirty="0"/>
              <a:t>Experimental manipulation may lead to differentiation of the mean of 1 sample, with two possible explanations:</a:t>
            </a:r>
          </a:p>
          <a:p>
            <a:pPr lvl="1"/>
            <a:r>
              <a:rPr lang="en-GB" dirty="0" err="1"/>
              <a:t>Experimental manipulation changed what we measure </a:t>
            </a:r>
            <a:r>
              <a:rPr lang="en-GB" dirty="0"/>
              <a:t>(</a:t>
            </a:r>
            <a:r>
              <a:rPr lang="en-GB" dirty="0" err="1"/>
              <a:t>two different populations</a:t>
            </a:r>
            <a:r>
              <a:rPr lang="en-GB" dirty="0"/>
              <a:t>)</a:t>
            </a:r>
          </a:p>
          <a:p>
            <a:pPr lvl="1"/>
            <a:r>
              <a:rPr lang="en-GB" dirty="0" err="1"/>
              <a:t>Samples come from the same population</a:t>
            </a:r>
            <a:r>
              <a:rPr lang="en-GB" dirty="0"/>
              <a:t>, </a:t>
            </a:r>
            <a:r>
              <a:rPr lang="en-GB" dirty="0" err="1"/>
              <a:t>but we selected individuals with opposite properties from within that population </a:t>
            </a:r>
            <a:r>
              <a:rPr lang="en-GB" dirty="0"/>
              <a:t>(</a:t>
            </a:r>
            <a:r>
              <a:rPr lang="en-GB" dirty="0" err="1"/>
              <a:t>outliers from the normal sample distribution</a:t>
            </a:r>
            <a:r>
              <a:rPr lang="en-GB" dirty="0"/>
              <a:t>), </a:t>
            </a:r>
            <a:r>
              <a:rPr lang="en-GB" dirty="0" err="1"/>
              <a:t>so experimental manipulation did not make a difference</a:t>
            </a:r>
            <a:endParaRPr lang="en-GB" dirty="0"/>
          </a:p>
          <a:p>
            <a:r>
              <a:rPr lang="en-GB" dirty="0" err="1"/>
              <a:t>The greater </a:t>
            </a:r>
            <a:r>
              <a:rPr lang="en-GB" dirty="0"/>
              <a:t>the </a:t>
            </a:r>
            <a:r>
              <a:rPr lang="en-GB" dirty="0" err="1"/>
              <a:t>difference between the means of </a:t>
            </a:r>
            <a:r>
              <a:rPr lang="en-GB" dirty="0"/>
              <a:t>2 </a:t>
            </a:r>
            <a:r>
              <a:rPr lang="en-GB" dirty="0" err="1"/>
              <a:t>samples</a:t>
            </a:r>
            <a:r>
              <a:rPr lang="en-GB" dirty="0"/>
              <a:t>, </a:t>
            </a:r>
            <a:r>
              <a:rPr lang="en-GB" dirty="0" err="1"/>
              <a:t>the more likely they represent different populations</a:t>
            </a:r>
            <a:endParaRPr lang="en-GB" dirty="0"/>
          </a:p>
        </p:txBody>
      </p:sp>
      <p:pic>
        <p:nvPicPr>
          <p:cNvPr id="2" name="Εικόνα 1">
            <a:extLst>
              <a:ext uri="{FF2B5EF4-FFF2-40B4-BE49-F238E27FC236}">
                <a16:creationId xmlns:a16="http://schemas.microsoft.com/office/drawing/2014/main" id="{7A0D6C60-703B-D6AB-1260-2FC3E1211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7976345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GB" dirty="0"/>
              <a:t>Hypothesis Testing</a:t>
            </a:r>
          </a:p>
        </p:txBody>
      </p:sp>
      <p:sp>
        <p:nvSpPr>
          <p:cNvPr id="6" name="Content Placeholder 5"/>
          <p:cNvSpPr>
            <a:spLocks noGrp="1"/>
          </p:cNvSpPr>
          <p:nvPr>
            <p:ph sz="quarter" idx="1"/>
          </p:nvPr>
        </p:nvSpPr>
        <p:spPr/>
        <p:txBody>
          <a:bodyPr/>
          <a:lstStyle/>
          <a:p>
            <a:r>
              <a:rPr lang="en-GB" dirty="0"/>
              <a:t>Calculating the probability that two samples come from the same population</a:t>
            </a:r>
          </a:p>
          <a:p>
            <a:pPr lvl="1"/>
            <a:r>
              <a:rPr lang="en-GB" dirty="0"/>
              <a:t>High: No effect of experimental manipulation (H0)</a:t>
            </a:r>
          </a:p>
          <a:p>
            <a:pPr lvl="1"/>
            <a:r>
              <a:rPr lang="en-GB" dirty="0" err="1"/>
              <a:t>Low</a:t>
            </a:r>
            <a:r>
              <a:rPr lang="en-GB" dirty="0"/>
              <a:t>: </a:t>
            </a:r>
            <a:r>
              <a:rPr lang="en-GB" dirty="0" err="1"/>
              <a:t>Effect of experimental manipulation </a:t>
            </a:r>
            <a:r>
              <a:rPr lang="en-GB" dirty="0"/>
              <a:t>(H1)</a:t>
            </a:r>
          </a:p>
          <a:p>
            <a:pPr lvl="1"/>
            <a:r>
              <a:rPr lang="en-GB" dirty="0" err="1"/>
              <a:t>Exactly how much probability </a:t>
            </a:r>
            <a:r>
              <a:rPr lang="en-GB" dirty="0"/>
              <a:t>is </a:t>
            </a:r>
            <a:r>
              <a:rPr lang="en-GB" dirty="0" err="1"/>
              <a:t>low</a:t>
            </a:r>
            <a:r>
              <a:rPr lang="en-GB" dirty="0"/>
              <a:t>?</a:t>
            </a:r>
            <a:br>
              <a:rPr lang="en-GB" dirty="0"/>
            </a:br>
            <a:r>
              <a:rPr lang="en-GB" dirty="0"/>
              <a:t>Fisher </a:t>
            </a:r>
            <a:r>
              <a:rPr lang="en-GB" dirty="0" err="1"/>
              <a:t>says </a:t>
            </a:r>
            <a:r>
              <a:rPr lang="en-GB" dirty="0"/>
              <a:t>5%!</a:t>
            </a:r>
          </a:p>
          <a:p>
            <a:r>
              <a:rPr lang="en-GB" dirty="0" err="1"/>
              <a:t>How exactly do we calculate this probability</a:t>
            </a:r>
            <a:r>
              <a:rPr lang="en-GB" dirty="0"/>
              <a:t>?</a:t>
            </a:r>
          </a:p>
          <a:p>
            <a:pPr lvl="1"/>
            <a:r>
              <a:rPr lang="en-GB" dirty="0" err="1"/>
              <a:t>Depends on the experimental design and method of data analysis</a:t>
            </a:r>
            <a:endParaRPr lang="en-GB" dirty="0"/>
          </a:p>
          <a:p>
            <a:r>
              <a:rPr lang="en-GB" dirty="0"/>
              <a:t>However, we can review some general principles...</a:t>
            </a:r>
            <a:endParaRPr lang="el-GR" dirty="0"/>
          </a:p>
        </p:txBody>
      </p:sp>
      <p:pic>
        <p:nvPicPr>
          <p:cNvPr id="2" name="Εικόνα 1">
            <a:extLst>
              <a:ext uri="{FF2B5EF4-FFF2-40B4-BE49-F238E27FC236}">
                <a16:creationId xmlns:a16="http://schemas.microsoft.com/office/drawing/2014/main" id="{B5810501-4880-D566-1894-F1C0257EF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2647870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br>
              <a:rPr lang="el-GR" dirty="0"/>
            </a:br>
            <a:r>
              <a:rPr lang="en-GB" dirty="0" err="1"/>
              <a:t>Calculating the probability that </a:t>
            </a:r>
            <a:r>
              <a:rPr lang="en-GB" dirty="0"/>
              <a:t>the samples come from the same population</a:t>
            </a:r>
          </a:p>
        </p:txBody>
      </p:sp>
      <p:sp>
        <p:nvSpPr>
          <p:cNvPr id="29699" name="Rectangle 3"/>
          <p:cNvSpPr>
            <a:spLocks noGrp="1" noChangeArrowheads="1"/>
          </p:cNvSpPr>
          <p:nvPr>
            <p:ph type="body" idx="1"/>
          </p:nvPr>
        </p:nvSpPr>
        <p:spPr>
          <a:xfrm>
            <a:off x="1981200" y="1600200"/>
            <a:ext cx="7643192" cy="4873752"/>
          </a:xfrm>
        </p:spPr>
        <p:txBody>
          <a:bodyPr>
            <a:normAutofit fontScale="85000" lnSpcReduction="20000"/>
          </a:bodyPr>
          <a:lstStyle/>
          <a:p>
            <a:r>
              <a:rPr lang="en-GB" dirty="0" err="1"/>
              <a:t>Sources of volatility</a:t>
            </a:r>
            <a:r>
              <a:rPr lang="en-GB" dirty="0"/>
              <a:t>:</a:t>
            </a:r>
          </a:p>
          <a:p>
            <a:pPr lvl="1"/>
            <a:r>
              <a:rPr lang="en-GB" dirty="0"/>
              <a:t>Systematic differences due to experimental manipulation</a:t>
            </a:r>
          </a:p>
          <a:p>
            <a:pPr lvl="1"/>
            <a:r>
              <a:rPr lang="en-GB" dirty="0" err="1"/>
              <a:t>Non-systematic differences due to individual differences between samples </a:t>
            </a:r>
            <a:r>
              <a:rPr lang="en-GB" dirty="0"/>
              <a:t>(e.</a:t>
            </a:r>
            <a:r>
              <a:rPr lang="en-GB" dirty="0" err="1"/>
              <a:t>g. intelligence</a:t>
            </a:r>
            <a:r>
              <a:rPr lang="en-GB" dirty="0"/>
              <a:t>, </a:t>
            </a:r>
            <a:r>
              <a:rPr lang="en-GB" dirty="0" err="1"/>
              <a:t>motivation</a:t>
            </a:r>
            <a:r>
              <a:rPr lang="en-GB" dirty="0"/>
              <a:t>)</a:t>
            </a:r>
          </a:p>
          <a:p>
            <a:endParaRPr lang="el-GR" dirty="0"/>
          </a:p>
          <a:p>
            <a:r>
              <a:rPr lang="en-GB" dirty="0" err="1"/>
              <a:t>We test the </a:t>
            </a:r>
            <a:r>
              <a:rPr lang="en-GB" dirty="0"/>
              <a:t>difference between two samples using statistical tests whose characteristics we know </a:t>
            </a:r>
          </a:p>
          <a:p>
            <a:pPr marL="548640" lvl="2">
              <a:spcBef>
                <a:spcPts val="600"/>
              </a:spcBef>
              <a:buSzPct val="70000"/>
            </a:pPr>
            <a:r>
              <a:rPr lang="en-GB" sz="2400" dirty="0" err="1"/>
              <a:t>We know the distribution</a:t>
            </a:r>
            <a:r>
              <a:rPr lang="en-GB" sz="2400" dirty="0"/>
              <a:t>, </a:t>
            </a:r>
            <a:r>
              <a:rPr lang="en-GB" sz="2400" dirty="0" err="1"/>
              <a:t>and therefore we can calculate the probability of getting any value in that distribution </a:t>
            </a:r>
            <a:r>
              <a:rPr lang="en-GB" sz="2400" dirty="0"/>
              <a:t>- </a:t>
            </a:r>
            <a:r>
              <a:rPr lang="en-GB" sz="2400" dirty="0" err="1"/>
              <a:t>example age of death</a:t>
            </a:r>
            <a:r>
              <a:rPr lang="en-GB" sz="2400" dirty="0"/>
              <a:t>!</a:t>
            </a:r>
          </a:p>
          <a:p>
            <a:r>
              <a:rPr lang="en-GB" dirty="0"/>
              <a:t>For a comparison of two different sample</a:t>
            </a:r>
            <a:r>
              <a:rPr lang="el-GR" dirty="0"/>
              <a:t> </a:t>
            </a:r>
            <a:r>
              <a:rPr lang="en-US" dirty="0"/>
              <a:t>mean</a:t>
            </a:r>
            <a:r>
              <a:rPr lang="en-GB" dirty="0"/>
              <a:t>s, statistical tests represent the following fraction: Systematic Differentiation / Non-Systematic Differentiation</a:t>
            </a:r>
          </a:p>
          <a:p>
            <a:pPr lvl="1"/>
            <a:r>
              <a:rPr lang="en-GB" sz="2500" dirty="0"/>
              <a:t>Comparison of variability resulting from experimental manipulation with naturally </a:t>
            </a:r>
            <a:r>
              <a:rPr lang="en-GB" sz="2500" dirty="0" err="1"/>
              <a:t>occuring</a:t>
            </a:r>
            <a:r>
              <a:rPr lang="en-GB" sz="2500" dirty="0"/>
              <a:t> random variability</a:t>
            </a:r>
          </a:p>
        </p:txBody>
      </p:sp>
      <p:pic>
        <p:nvPicPr>
          <p:cNvPr id="2" name="Εικόνα 1">
            <a:extLst>
              <a:ext uri="{FF2B5EF4-FFF2-40B4-BE49-F238E27FC236}">
                <a16:creationId xmlns:a16="http://schemas.microsoft.com/office/drawing/2014/main" id="{A7C5F1FA-7A4B-BF3B-9623-472E232FB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3855212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33957">
            <a:off x="6485177" y="1679188"/>
            <a:ext cx="36957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Hypothesis Testing</a:t>
            </a:r>
            <a:r>
              <a:rPr lang="el-GR" dirty="0"/>
              <a:t> procedure</a:t>
            </a:r>
            <a:endParaRPr lang="en-US" dirty="0"/>
          </a:p>
        </p:txBody>
      </p:sp>
      <p:sp>
        <p:nvSpPr>
          <p:cNvPr id="3" name="Content Placeholder 2"/>
          <p:cNvSpPr>
            <a:spLocks noGrp="1"/>
          </p:cNvSpPr>
          <p:nvPr>
            <p:ph sz="quarter" idx="1"/>
          </p:nvPr>
        </p:nvSpPr>
        <p:spPr>
          <a:xfrm>
            <a:off x="1775520" y="1600200"/>
            <a:ext cx="4978896" cy="4873752"/>
          </a:xfrm>
        </p:spPr>
        <p:txBody>
          <a:bodyPr>
            <a:normAutofit fontScale="92500" lnSpcReduction="20000"/>
          </a:bodyPr>
          <a:lstStyle/>
          <a:p>
            <a:pPr marL="457200" indent="-457200">
              <a:buFont typeface="+mj-lt"/>
              <a:buAutoNum type="arabicPeriod"/>
            </a:pPr>
            <a:r>
              <a:rPr lang="el-GR" dirty="0"/>
              <a:t>Formulation of hypotheses</a:t>
            </a:r>
          </a:p>
          <a:p>
            <a:pPr lvl="1"/>
            <a:r>
              <a:rPr lang="el-GR" dirty="0"/>
              <a:t>H0, H1</a:t>
            </a:r>
          </a:p>
          <a:p>
            <a:pPr marL="457200" indent="-457200">
              <a:buFont typeface="+mj-lt"/>
              <a:buAutoNum type="arabicPeriod"/>
            </a:pPr>
            <a:r>
              <a:rPr lang="el-GR" dirty="0"/>
              <a:t>Selection of an appropriate statistical criterion</a:t>
            </a:r>
          </a:p>
          <a:p>
            <a:pPr lvl="1"/>
            <a:r>
              <a:rPr lang="el-GR" dirty="0"/>
              <a:t>Type of variables</a:t>
            </a:r>
          </a:p>
          <a:p>
            <a:pPr lvl="1"/>
            <a:r>
              <a:rPr lang="el-GR" dirty="0"/>
              <a:t>Measurement scale</a:t>
            </a:r>
          </a:p>
          <a:p>
            <a:pPr lvl="1"/>
            <a:r>
              <a:rPr lang="el-GR" dirty="0"/>
              <a:t>E.g. parametric - non-parametric</a:t>
            </a:r>
          </a:p>
          <a:p>
            <a:pPr marL="457200" indent="-457200">
              <a:buFont typeface="+mj-lt"/>
              <a:buAutoNum type="arabicPeriod"/>
            </a:pPr>
            <a:r>
              <a:rPr lang="el-GR" dirty="0"/>
              <a:t>Definition of significance level (a)</a:t>
            </a:r>
          </a:p>
          <a:p>
            <a:pPr lvl="1"/>
            <a:r>
              <a:rPr lang="el-GR" dirty="0"/>
              <a:t>Usually 5% or 1%</a:t>
            </a:r>
          </a:p>
          <a:p>
            <a:pPr marL="457200" indent="-457200">
              <a:buFont typeface="+mj-lt"/>
              <a:buAutoNum type="arabicPeriod"/>
            </a:pPr>
            <a:r>
              <a:rPr lang="el-GR" dirty="0"/>
              <a:t>Comparison with critical value</a:t>
            </a:r>
          </a:p>
          <a:p>
            <a:pPr lvl="1"/>
            <a:r>
              <a:rPr lang="el-GR" dirty="0"/>
              <a:t>Rejection/acceptance area</a:t>
            </a:r>
          </a:p>
          <a:p>
            <a:pPr lvl="1"/>
            <a:r>
              <a:rPr lang="el-GR" dirty="0"/>
              <a:t>Equal or greater = Statistical significance</a:t>
            </a:r>
          </a:p>
        </p:txBody>
      </p:sp>
      <p:sp>
        <p:nvSpPr>
          <p:cNvPr id="4" name="TextBox 3"/>
          <p:cNvSpPr txBox="1"/>
          <p:nvPr/>
        </p:nvSpPr>
        <p:spPr>
          <a:xfrm>
            <a:off x="6744072" y="4657878"/>
            <a:ext cx="3024336" cy="1015663"/>
          </a:xfrm>
          <a:prstGeom prst="rect">
            <a:avLst/>
          </a:prstGeom>
          <a:noFill/>
        </p:spPr>
        <p:txBody>
          <a:bodyPr wrap="square" rtlCol="0">
            <a:spAutoFit/>
          </a:bodyPr>
          <a:lstStyle/>
          <a:p>
            <a:pPr algn="ctr"/>
            <a:r>
              <a:rPr lang="en-US" sz="2000" dirty="0"/>
              <a:t>Two-tailed (</a:t>
            </a:r>
            <a:r>
              <a:rPr lang="el-GR" sz="2000" dirty="0"/>
              <a:t>two-sided)</a:t>
            </a:r>
            <a:br>
              <a:rPr lang="el-GR" sz="2000" dirty="0"/>
            </a:br>
            <a:r>
              <a:rPr lang="en-US" sz="2000" dirty="0"/>
              <a:t> VS. </a:t>
            </a:r>
            <a:br>
              <a:rPr lang="el-GR" sz="2000" dirty="0"/>
            </a:br>
            <a:r>
              <a:rPr lang="el-GR" sz="2000" dirty="0"/>
              <a:t>One-tailed </a:t>
            </a:r>
            <a:r>
              <a:rPr lang="en-US" sz="2000" dirty="0"/>
              <a:t>hypothesis</a:t>
            </a:r>
          </a:p>
        </p:txBody>
      </p:sp>
      <p:pic>
        <p:nvPicPr>
          <p:cNvPr id="5" name="Εικόνα 4">
            <a:extLst>
              <a:ext uri="{FF2B5EF4-FFF2-40B4-BE49-F238E27FC236}">
                <a16:creationId xmlns:a16="http://schemas.microsoft.com/office/drawing/2014/main" id="{218C29DA-BAAB-3827-3A7D-3D5176743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extLst>
      <p:ext uri="{BB962C8B-B14F-4D97-AF65-F5344CB8AC3E}">
        <p14:creationId xmlns:p14="http://schemas.microsoft.com/office/powerpoint/2010/main" val="13988167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GB" dirty="0" err="1"/>
              <a:t>What does </a:t>
            </a:r>
            <a:r>
              <a:rPr lang="en-GB" dirty="0"/>
              <a:t>the probabilistic nature of statistical tests </a:t>
            </a:r>
            <a:r>
              <a:rPr lang="en-GB" dirty="0" err="1"/>
              <a:t>mean</a:t>
            </a:r>
            <a:r>
              <a:rPr lang="en-GB" dirty="0"/>
              <a:t>?</a:t>
            </a:r>
          </a:p>
        </p:txBody>
      </p:sp>
      <p:sp>
        <p:nvSpPr>
          <p:cNvPr id="38915" name="Rectangle 3"/>
          <p:cNvSpPr>
            <a:spLocks noGrp="1" noChangeArrowheads="1"/>
          </p:cNvSpPr>
          <p:nvPr>
            <p:ph type="body" idx="1"/>
          </p:nvPr>
        </p:nvSpPr>
        <p:spPr>
          <a:xfrm>
            <a:off x="1981200" y="1600201"/>
            <a:ext cx="7859216" cy="4525963"/>
          </a:xfrm>
        </p:spPr>
        <p:txBody>
          <a:bodyPr>
            <a:normAutofit fontScale="92500" lnSpcReduction="10000"/>
          </a:bodyPr>
          <a:lstStyle/>
          <a:p>
            <a:r>
              <a:rPr lang="en-GB" dirty="0" err="1"/>
              <a:t>Two objective possibilities</a:t>
            </a:r>
            <a:r>
              <a:rPr lang="en-GB" dirty="0"/>
              <a:t>: </a:t>
            </a:r>
          </a:p>
          <a:p>
            <a:pPr lvl="1"/>
            <a:r>
              <a:rPr lang="en-GB" dirty="0" err="1"/>
              <a:t>Our experimental manipulation had an effect on the </a:t>
            </a:r>
            <a:r>
              <a:rPr lang="en-GB" dirty="0"/>
              <a:t>2 </a:t>
            </a:r>
            <a:r>
              <a:rPr lang="en-GB" dirty="0" err="1"/>
              <a:t>samples</a:t>
            </a:r>
            <a:endParaRPr lang="en-GB" dirty="0"/>
          </a:p>
          <a:p>
            <a:pPr lvl="1"/>
            <a:r>
              <a:rPr lang="en-GB" dirty="0" err="1"/>
              <a:t>Our experimental manipulation had absolutely no effect</a:t>
            </a:r>
            <a:endParaRPr lang="en-GB" dirty="0"/>
          </a:p>
          <a:p>
            <a:r>
              <a:rPr lang="en-GB" dirty="0" err="1"/>
              <a:t>Statistical tests tell us which of the two alternatives is more </a:t>
            </a:r>
            <a:r>
              <a:rPr lang="en-GB" b="1" dirty="0" err="1"/>
              <a:t>likely</a:t>
            </a:r>
            <a:r>
              <a:rPr lang="en-GB" dirty="0"/>
              <a:t>.</a:t>
            </a:r>
          </a:p>
          <a:p>
            <a:r>
              <a:rPr lang="en-GB" dirty="0" err="1"/>
              <a:t>We want </a:t>
            </a:r>
            <a:r>
              <a:rPr lang="en-GB" dirty="0"/>
              <a:t>to be as confident as possible, so we use a strict Fisher </a:t>
            </a:r>
            <a:r>
              <a:rPr lang="el-GR" b="1" dirty="0"/>
              <a:t>significance </a:t>
            </a:r>
            <a:r>
              <a:rPr lang="en-GB" b="1" dirty="0"/>
              <a:t>level </a:t>
            </a:r>
            <a:r>
              <a:rPr lang="en-GB" dirty="0" err="1"/>
              <a:t>of </a:t>
            </a:r>
            <a:r>
              <a:rPr lang="en-GB" dirty="0"/>
              <a:t>α=5%</a:t>
            </a:r>
          </a:p>
          <a:p>
            <a:endParaRPr lang="el-GR" dirty="0">
              <a:solidFill>
                <a:srgbClr val="FF0000"/>
              </a:solidFill>
            </a:endParaRPr>
          </a:p>
          <a:p>
            <a:pPr>
              <a:buFont typeface="Wingdings" panose="05000000000000000000" pitchFamily="2" charset="2"/>
              <a:buChar char="v"/>
            </a:pPr>
            <a:r>
              <a:rPr lang="en-GB" dirty="0" err="1">
                <a:solidFill>
                  <a:srgbClr val="FF0000"/>
                </a:solidFill>
              </a:rPr>
              <a:t>Because </a:t>
            </a:r>
            <a:r>
              <a:rPr lang="en-GB" dirty="0">
                <a:solidFill>
                  <a:srgbClr val="FF0000"/>
                </a:solidFill>
              </a:rPr>
              <a:t>the process is probabilistic, the conclusion may not hold, even if we have 95% confidence that the difference is not random</a:t>
            </a:r>
          </a:p>
        </p:txBody>
      </p:sp>
      <p:pic>
        <p:nvPicPr>
          <p:cNvPr id="2" name="Εικόνα 1">
            <a:extLst>
              <a:ext uri="{FF2B5EF4-FFF2-40B4-BE49-F238E27FC236}">
                <a16:creationId xmlns:a16="http://schemas.microsoft.com/office/drawing/2014/main" id="{DE514055-C6AF-BB1A-515C-610E6108D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7. </a:t>
            </a:r>
          </a:p>
        </p:txBody>
      </p:sp>
      <p:sp>
        <p:nvSpPr>
          <p:cNvPr id="6" name="Content Placeholder 5"/>
          <p:cNvSpPr>
            <a:spLocks noGrp="1"/>
          </p:cNvSpPr>
          <p:nvPr>
            <p:ph sz="quarter" idx="1"/>
          </p:nvPr>
        </p:nvSpPr>
        <p:spPr/>
        <p:txBody>
          <a:bodyPr/>
          <a:lstStyle/>
          <a:p>
            <a:endParaRPr lang="el-GR"/>
          </a:p>
        </p:txBody>
      </p:sp>
      <p:pic>
        <p:nvPicPr>
          <p:cNvPr id="7" name="Picture 1"/>
          <p:cNvPicPr>
            <a:picLocks noChangeAspect="1" noChangeArrowheads="1"/>
          </p:cNvPicPr>
          <p:nvPr/>
        </p:nvPicPr>
        <p:blipFill>
          <a:blip r:embed="rId2" cstate="print"/>
          <a:srcRect/>
          <a:stretch>
            <a:fillRect/>
          </a:stretch>
        </p:blipFill>
        <p:spPr bwMode="auto">
          <a:xfrm>
            <a:off x="1393373" y="-76200"/>
            <a:ext cx="8964485" cy="6669360"/>
          </a:xfrm>
          <a:prstGeom prst="rect">
            <a:avLst/>
          </a:prstGeom>
          <a:noFill/>
          <a:ln w="9525">
            <a:noFill/>
            <a:miter lim="800000"/>
            <a:headEnd/>
            <a:tailEnd/>
          </a:ln>
        </p:spPr>
      </p:pic>
      <p:pic>
        <p:nvPicPr>
          <p:cNvPr id="3" name="Εικόνα 2">
            <a:extLst>
              <a:ext uri="{FF2B5EF4-FFF2-40B4-BE49-F238E27FC236}">
                <a16:creationId xmlns:a16="http://schemas.microsoft.com/office/drawing/2014/main" id="{3F50951C-86FE-6769-866D-E495B72CA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Two types of </a:t>
            </a:r>
            <a:r>
              <a:rPr lang="en-GB" dirty="0"/>
              <a:t>errors</a:t>
            </a:r>
            <a:endParaRPr lang="el-GR" dirty="0"/>
          </a:p>
        </p:txBody>
      </p:sp>
      <p:sp>
        <p:nvSpPr>
          <p:cNvPr id="3" name="Content Placeholder 2"/>
          <p:cNvSpPr>
            <a:spLocks noGrp="1"/>
          </p:cNvSpPr>
          <p:nvPr>
            <p:ph sz="quarter" idx="1"/>
          </p:nvPr>
        </p:nvSpPr>
        <p:spPr>
          <a:xfrm>
            <a:off x="1981200" y="1484784"/>
            <a:ext cx="7787208" cy="5184576"/>
          </a:xfrm>
        </p:spPr>
        <p:txBody>
          <a:bodyPr>
            <a:normAutofit fontScale="92500" lnSpcReduction="20000"/>
          </a:bodyPr>
          <a:lstStyle/>
          <a:p>
            <a:pPr>
              <a:buFont typeface="Wingdings" pitchFamily="2" charset="2"/>
              <a:buChar char="Ø"/>
            </a:pPr>
            <a:r>
              <a:rPr lang="en-GB" b="1" dirty="0" err="1"/>
              <a:t>Type </a:t>
            </a:r>
            <a:r>
              <a:rPr lang="en-GB" b="1" dirty="0"/>
              <a:t>I </a:t>
            </a:r>
            <a:r>
              <a:rPr lang="en-GB" b="1" dirty="0" err="1"/>
              <a:t>error</a:t>
            </a:r>
            <a:r>
              <a:rPr lang="en-GB" dirty="0"/>
              <a:t>: </a:t>
            </a:r>
            <a:r>
              <a:rPr lang="en-GB" dirty="0" err="1"/>
              <a:t>we accept </a:t>
            </a:r>
            <a:r>
              <a:rPr lang="en-GB" dirty="0"/>
              <a:t>H1, </a:t>
            </a:r>
            <a:r>
              <a:rPr lang="en-GB" dirty="0" err="1"/>
              <a:t>i.e. that our experimental manipulation caused the differentiation of the </a:t>
            </a:r>
            <a:r>
              <a:rPr lang="en-GB" dirty="0"/>
              <a:t>2 </a:t>
            </a:r>
            <a:r>
              <a:rPr lang="en-GB" dirty="0" err="1"/>
              <a:t>samples</a:t>
            </a:r>
            <a:r>
              <a:rPr lang="en-GB" dirty="0"/>
              <a:t>, </a:t>
            </a:r>
            <a:r>
              <a:rPr lang="en-GB" dirty="0" err="1"/>
              <a:t>when in fact it is not true</a:t>
            </a:r>
            <a:r>
              <a:rPr lang="en-GB" dirty="0"/>
              <a:t>. </a:t>
            </a:r>
          </a:p>
          <a:p>
            <a:pPr lvl="1"/>
            <a:r>
              <a:rPr lang="en-GB" dirty="0"/>
              <a:t>E.g</a:t>
            </a:r>
            <a:r>
              <a:rPr lang="en-GB" dirty="0" err="1"/>
              <a:t>. We randomly selected two very different samples</a:t>
            </a:r>
            <a:r>
              <a:rPr lang="en-GB" dirty="0"/>
              <a:t>, </a:t>
            </a:r>
            <a:r>
              <a:rPr lang="en-GB" dirty="0" err="1"/>
              <a:t>so they also differed in the mean</a:t>
            </a:r>
            <a:r>
              <a:rPr lang="en-GB" dirty="0"/>
              <a:t>, </a:t>
            </a:r>
            <a:r>
              <a:rPr lang="en-GB" dirty="0" err="1"/>
              <a:t>regardless of our experimental manipulation</a:t>
            </a:r>
            <a:endParaRPr lang="en-GB" dirty="0"/>
          </a:p>
          <a:p>
            <a:pPr lvl="1"/>
            <a:r>
              <a:rPr lang="en-GB" dirty="0" err="1"/>
              <a:t>This result is one of the </a:t>
            </a:r>
            <a:r>
              <a:rPr lang="en-GB" dirty="0"/>
              <a:t>5 </a:t>
            </a:r>
            <a:r>
              <a:rPr lang="en-GB" dirty="0" err="1"/>
              <a:t>times we could be misled if we repeated the experiment </a:t>
            </a:r>
            <a:r>
              <a:rPr lang="en-GB" dirty="0"/>
              <a:t>100 </a:t>
            </a:r>
            <a:r>
              <a:rPr lang="en-GB" dirty="0" err="1"/>
              <a:t>times </a:t>
            </a:r>
            <a:r>
              <a:rPr lang="en-GB" dirty="0"/>
              <a:t>(α=.05)</a:t>
            </a:r>
          </a:p>
          <a:p>
            <a:pPr>
              <a:buFont typeface="Wingdings" pitchFamily="2" charset="2"/>
              <a:buChar char="Ø"/>
            </a:pPr>
            <a:r>
              <a:rPr lang="en-GB" b="1" dirty="0"/>
              <a:t>Type II error</a:t>
            </a:r>
            <a:r>
              <a:rPr lang="en-GB" dirty="0"/>
              <a:t>: we reject H1 (and thus we accept H0), i.e. we assume that our experimental manipulation had no effect, when in fact it did. </a:t>
            </a:r>
          </a:p>
          <a:p>
            <a:pPr lvl="1"/>
            <a:r>
              <a:rPr lang="en-GB" dirty="0"/>
              <a:t>E.</a:t>
            </a:r>
            <a:r>
              <a:rPr lang="en-GB" dirty="0" err="1"/>
              <a:t>g. </a:t>
            </a:r>
            <a:r>
              <a:rPr lang="en-GB" dirty="0"/>
              <a:t>Our intervention worked but the statistical test gave us a low value, perhaps because there is a high degree of natural variability in the 2 samples (c.f. the equation mentioned earlier)</a:t>
            </a:r>
          </a:p>
          <a:p>
            <a:pPr lvl="1"/>
            <a:r>
              <a:rPr lang="en-GB" dirty="0" err="1"/>
              <a:t>Ideally </a:t>
            </a:r>
            <a:r>
              <a:rPr lang="en-GB" dirty="0"/>
              <a:t>this error should have a small probability of occurring</a:t>
            </a:r>
            <a:br>
              <a:rPr lang="en-GB" dirty="0"/>
            </a:br>
            <a:r>
              <a:rPr lang="en-GB" dirty="0"/>
              <a:t> (1-β = .2)</a:t>
            </a:r>
          </a:p>
        </p:txBody>
      </p:sp>
      <p:pic>
        <p:nvPicPr>
          <p:cNvPr id="4" name="Εικόνα 3">
            <a:extLst>
              <a:ext uri="{FF2B5EF4-FFF2-40B4-BE49-F238E27FC236}">
                <a16:creationId xmlns:a16="http://schemas.microsoft.com/office/drawing/2014/main" id="{51908C89-6EFF-43BF-3670-A8656E833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92" name="Rectangle 24"/>
          <p:cNvSpPr>
            <a:spLocks noGrp="1" noChangeArrowheads="1"/>
          </p:cNvSpPr>
          <p:nvPr>
            <p:ph type="title"/>
          </p:nvPr>
        </p:nvSpPr>
        <p:spPr/>
        <p:txBody>
          <a:bodyPr/>
          <a:lstStyle/>
          <a:p>
            <a:r>
              <a:rPr lang="el-GR" dirty="0" err="1"/>
              <a:t>Effect</a:t>
            </a:r>
            <a:r>
              <a:rPr lang="el-GR" dirty="0"/>
              <a:t> </a:t>
            </a:r>
            <a:r>
              <a:rPr lang="el-GR" dirty="0" err="1"/>
              <a:t>Size</a:t>
            </a:r>
            <a:endParaRPr lang="en-US" dirty="0"/>
          </a:p>
        </p:txBody>
      </p:sp>
      <p:sp>
        <p:nvSpPr>
          <p:cNvPr id="58393" name="Rectangle 25"/>
          <p:cNvSpPr>
            <a:spLocks noGrp="1" noChangeArrowheads="1"/>
          </p:cNvSpPr>
          <p:nvPr>
            <p:ph type="body" idx="1"/>
          </p:nvPr>
        </p:nvSpPr>
        <p:spPr>
          <a:xfrm>
            <a:off x="1981200" y="1412776"/>
            <a:ext cx="8219256" cy="5061176"/>
          </a:xfrm>
        </p:spPr>
        <p:txBody>
          <a:bodyPr>
            <a:normAutofit fontScale="92500" lnSpcReduction="20000"/>
          </a:bodyPr>
          <a:lstStyle/>
          <a:p>
            <a:r>
              <a:rPr lang="en-GB" dirty="0"/>
              <a:t>Measuring the magnitude of the difference in our measurement can add complementary information to the likelihood of this difference being random </a:t>
            </a:r>
          </a:p>
          <a:p>
            <a:pPr lvl="1"/>
            <a:r>
              <a:rPr lang="en-GB" dirty="0"/>
              <a:t>Such effects may be: experimental manipulation, magnitude of association between variables</a:t>
            </a:r>
          </a:p>
          <a:p>
            <a:r>
              <a:rPr lang="en-GB" dirty="0" err="1"/>
              <a:t>Objective and </a:t>
            </a:r>
            <a:r>
              <a:rPr lang="en-GB" dirty="0"/>
              <a:t>standardized </a:t>
            </a:r>
            <a:r>
              <a:rPr lang="en-GB" dirty="0" err="1"/>
              <a:t>measurement of the magnitude of the observed phenomenon</a:t>
            </a:r>
            <a:endParaRPr lang="en-GB" dirty="0"/>
          </a:p>
          <a:p>
            <a:r>
              <a:rPr lang="en-GB" dirty="0" err="1"/>
              <a:t>It can be compared between different studies</a:t>
            </a:r>
            <a:r>
              <a:rPr lang="en-GB" dirty="0"/>
              <a:t>, </a:t>
            </a:r>
            <a:r>
              <a:rPr lang="en-GB" dirty="0" err="1"/>
              <a:t>measurement units </a:t>
            </a:r>
            <a:r>
              <a:rPr lang="en-GB" dirty="0"/>
              <a:t>and </a:t>
            </a:r>
            <a:r>
              <a:rPr lang="en-GB" dirty="0" err="1"/>
              <a:t>so on</a:t>
            </a:r>
            <a:r>
              <a:rPr lang="en-GB" dirty="0"/>
              <a:t>.</a:t>
            </a:r>
          </a:p>
          <a:p>
            <a:r>
              <a:rPr lang="en-GB" i="1" dirty="0"/>
              <a:t>Pearson </a:t>
            </a:r>
            <a:r>
              <a:rPr lang="en-GB" i="1" dirty="0" err="1"/>
              <a:t>correlation coefficient </a:t>
            </a:r>
            <a:r>
              <a:rPr lang="en-GB" i="1" dirty="0"/>
              <a:t>(r)</a:t>
            </a:r>
          </a:p>
          <a:p>
            <a:pPr lvl="1"/>
            <a:r>
              <a:rPr lang="en-GB" dirty="0"/>
              <a:t>r = 0.10 - small </a:t>
            </a:r>
          </a:p>
          <a:p>
            <a:pPr lvl="1"/>
            <a:r>
              <a:rPr lang="en-GB" dirty="0"/>
              <a:t>r = 0.30 - </a:t>
            </a:r>
            <a:r>
              <a:rPr lang="en-GB" dirty="0" err="1"/>
              <a:t>moderate</a:t>
            </a:r>
            <a:endParaRPr lang="en-GB" dirty="0"/>
          </a:p>
          <a:p>
            <a:pPr lvl="1"/>
            <a:r>
              <a:rPr lang="en-GB" dirty="0"/>
              <a:t>r = 0.50 - </a:t>
            </a:r>
            <a:r>
              <a:rPr lang="en-GB" dirty="0" err="1"/>
              <a:t>large</a:t>
            </a:r>
            <a:endParaRPr lang="en-GB" dirty="0"/>
          </a:p>
          <a:p>
            <a:r>
              <a:rPr lang="en-GB" dirty="0"/>
              <a:t>r</a:t>
            </a:r>
            <a:r>
              <a:rPr lang="en-GB" baseline="30000" dirty="0"/>
              <a:t>2</a:t>
            </a:r>
            <a:r>
              <a:rPr lang="en-GB" dirty="0"/>
              <a:t> = </a:t>
            </a:r>
            <a:r>
              <a:rPr lang="en-GB" dirty="0" err="1"/>
              <a:t>The total percentage of variability that can be explained by the experiment</a:t>
            </a:r>
            <a:endParaRPr lang="en-US" dirty="0"/>
          </a:p>
        </p:txBody>
      </p:sp>
      <p:pic>
        <p:nvPicPr>
          <p:cNvPr id="2" name="Εικόνα 1">
            <a:extLst>
              <a:ext uri="{FF2B5EF4-FFF2-40B4-BE49-F238E27FC236}">
                <a16:creationId xmlns:a16="http://schemas.microsoft.com/office/drawing/2014/main" id="{B3D41651-B5E2-B943-89AD-39683B55C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788" y="6197917"/>
            <a:ext cx="5419725" cy="58991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244</TotalTime>
  <Words>21815</Words>
  <Application>Microsoft Office PowerPoint</Application>
  <PresentationFormat>Ευρεία οθόνη</PresentationFormat>
  <Paragraphs>2836</Paragraphs>
  <Slides>314</Slides>
  <Notes>75</Notes>
  <HiddenSlides>0</HiddenSlides>
  <MMClips>0</MMClips>
  <ScaleCrop>false</ScaleCrop>
  <HeadingPairs>
    <vt:vector size="8" baseType="variant">
      <vt:variant>
        <vt:lpstr>Γραμματοσειρές που χρησιμοποιούνται</vt:lpstr>
      </vt:variant>
      <vt:variant>
        <vt:i4>14</vt:i4>
      </vt:variant>
      <vt:variant>
        <vt:lpstr>Θέμα</vt:lpstr>
      </vt:variant>
      <vt:variant>
        <vt:i4>1</vt:i4>
      </vt:variant>
      <vt:variant>
        <vt:lpstr>Ενσωματωμένοι διακομιστές OLE</vt:lpstr>
      </vt:variant>
      <vt:variant>
        <vt:i4>4</vt:i4>
      </vt:variant>
      <vt:variant>
        <vt:lpstr>Τίτλοι διαφανειών</vt:lpstr>
      </vt:variant>
      <vt:variant>
        <vt:i4>314</vt:i4>
      </vt:variant>
    </vt:vector>
  </HeadingPairs>
  <TitlesOfParts>
    <vt:vector size="333" baseType="lpstr">
      <vt:lpstr>Arial Unicode MS</vt:lpstr>
      <vt:lpstr>Aptos</vt:lpstr>
      <vt:lpstr>Arial</vt:lpstr>
      <vt:lpstr>Calibri</vt:lpstr>
      <vt:lpstr>Calibri Light</vt:lpstr>
      <vt:lpstr>Century Schoolbook</vt:lpstr>
      <vt:lpstr>Courier New</vt:lpstr>
      <vt:lpstr>Helvetica</vt:lpstr>
      <vt:lpstr>Helvetica-Bold</vt:lpstr>
      <vt:lpstr>rubik</vt:lpstr>
      <vt:lpstr>Tahoma</vt:lpstr>
      <vt:lpstr>Times</vt:lpstr>
      <vt:lpstr>Times New Roman</vt:lpstr>
      <vt:lpstr>Wingdings</vt:lpstr>
      <vt:lpstr>Office Theme</vt:lpstr>
      <vt:lpstr>Photo Editor Photo</vt:lpstr>
      <vt:lpstr>Chart</vt:lpstr>
      <vt:lpstr>Drawing</vt:lpstr>
      <vt:lpstr>Picture</vt:lpstr>
      <vt:lpstr>Advanced Research Methods</vt:lpstr>
      <vt:lpstr>Lies, Damn Lies and Statistics</vt:lpstr>
      <vt:lpstr>The Importance of Good Statistical Knowledge</vt:lpstr>
      <vt:lpstr>Variables and their measurement</vt:lpstr>
      <vt:lpstr>Independent and Dependent Variables</vt:lpstr>
      <vt:lpstr>IV or DV, depending on the type of problem under consideration. </vt:lpstr>
      <vt:lpstr>4 levels of measurement</vt:lpstr>
      <vt:lpstr>Test - Examples</vt:lpstr>
      <vt:lpstr>Measurement of dependent variable</vt:lpstr>
      <vt:lpstr>Types of Hypotheses</vt:lpstr>
      <vt:lpstr>Useful Resources</vt:lpstr>
      <vt:lpstr>Statistics</vt:lpstr>
      <vt:lpstr>Structure (Parts) of Psychological Measurements - Noise Levels </vt:lpstr>
      <vt:lpstr>SAMPLING: SAMPLE - POPULATION</vt:lpstr>
      <vt:lpstr>Qualitative methods</vt:lpstr>
      <vt:lpstr>Sampling Types</vt:lpstr>
      <vt:lpstr>Random Sampling as Generalizability</vt:lpstr>
      <vt:lpstr>Sampling and noise</vt:lpstr>
      <vt:lpstr>Bias error and sample size</vt:lpstr>
      <vt:lpstr>The importance of randomization</vt:lpstr>
      <vt:lpstr>10 Factors That Play a Role in Determining Sample Size</vt:lpstr>
      <vt:lpstr>10 Factors That Play a Role in Determining Sample Size</vt:lpstr>
      <vt:lpstr>10 Factors That Play a Role in Determining Sample Size</vt:lpstr>
      <vt:lpstr>10 Factors That Play a Role in Determining Sample Size</vt:lpstr>
      <vt:lpstr>Sample size calculation</vt:lpstr>
      <vt:lpstr>Ideal Sample - General Recommendations</vt:lpstr>
      <vt:lpstr>3 Research objectives: reliability, validity, generalisability</vt:lpstr>
      <vt:lpstr>Structure (Parts) of Psychological Measurements  </vt:lpstr>
      <vt:lpstr>Statistics</vt:lpstr>
      <vt:lpstr>Typical Quantitative Research Designs</vt:lpstr>
      <vt:lpstr>Research methods</vt:lpstr>
      <vt:lpstr>Research Types I:  The Experimental Method</vt:lpstr>
      <vt:lpstr>Randomization</vt:lpstr>
      <vt:lpstr>Independent Measurements. Between-groups Design</vt:lpstr>
      <vt:lpstr>Repeated Measures. Within-Subjects Design</vt:lpstr>
      <vt:lpstr>Experimental Design</vt:lpstr>
      <vt:lpstr>Multiple levels of independent variables</vt:lpstr>
      <vt:lpstr>Latin Square Designs (Latin Square Designs)</vt:lpstr>
      <vt:lpstr>Multivariate Experimental Designs</vt:lpstr>
      <vt:lpstr>Descriptive Statistics</vt:lpstr>
      <vt:lpstr>What is Statistics Used For?</vt:lpstr>
      <vt:lpstr>Exploratory Data Analysis</vt:lpstr>
      <vt:lpstr>EDA - Slogan</vt:lpstr>
      <vt:lpstr>A Research Example</vt:lpstr>
      <vt:lpstr>Descriptive Statistics: Numeric - Graphic Methods</vt:lpstr>
      <vt:lpstr>Numeric Methods: Mode</vt:lpstr>
      <vt:lpstr>Mode</vt:lpstr>
      <vt:lpstr>Advantages / Disadvantages of Mode</vt:lpstr>
      <vt:lpstr>Numeric Methods:  Median</vt:lpstr>
      <vt:lpstr>Median</vt:lpstr>
      <vt:lpstr>Median</vt:lpstr>
      <vt:lpstr>Median</vt:lpstr>
      <vt:lpstr>Median</vt:lpstr>
      <vt:lpstr>Advantages/ Disadvantages for Median</vt:lpstr>
      <vt:lpstr>Numeric Methods: Mean</vt:lpstr>
      <vt:lpstr>Advantages/ Disadvantages for Mean</vt:lpstr>
      <vt:lpstr>Choosing Central Tendency Measurements</vt:lpstr>
      <vt:lpstr>Representativeness of the Mean</vt:lpstr>
      <vt:lpstr>Numerical Methods - Measures of Dispersion</vt:lpstr>
      <vt:lpstr>Advantages / Disadvantages of Range</vt:lpstr>
      <vt:lpstr>Advantages / Disadvantages of Interquartile Range</vt:lpstr>
      <vt:lpstr>Advantages / Disadvantages of Standard Deviation</vt:lpstr>
      <vt:lpstr>Choosing Dispersion Measures</vt:lpstr>
      <vt:lpstr>Standard Deviation and the Shape of the Distribution</vt:lpstr>
      <vt:lpstr>Measures of Central Tendency &amp; Types of Distributions</vt:lpstr>
      <vt:lpstr>Sample Distribution – Standard Error</vt:lpstr>
      <vt:lpstr>Confidence Intervals (C.I.)</vt:lpstr>
      <vt:lpstr>Descriptive Statistics: Graphical Methods</vt:lpstr>
      <vt:lpstr>Frequency Distribution / Bar Chart:  Nominal Data</vt:lpstr>
      <vt:lpstr>Quantitative Data: Frequency Distribution</vt:lpstr>
      <vt:lpstr>Histogram: Frewquency Distribution – Quantitative Data</vt:lpstr>
      <vt:lpstr>Stem and Leaf Plots</vt:lpstr>
      <vt:lpstr>Box plot</vt:lpstr>
      <vt:lpstr>Boxplots</vt:lpstr>
      <vt:lpstr>Scatter plot</vt:lpstr>
      <vt:lpstr>Scatter plot</vt:lpstr>
      <vt:lpstr>Bubble chart</vt:lpstr>
      <vt:lpstr>Timeseries Data</vt:lpstr>
      <vt:lpstr>Cycling Time Improvement</vt:lpstr>
      <vt:lpstr>Check List for Graphical Methods</vt:lpstr>
      <vt:lpstr>Elements of Good Representation</vt:lpstr>
      <vt:lpstr>Presenting Descriptive Statistics</vt:lpstr>
      <vt:lpstr>Summary: Which Method to Use?</vt:lpstr>
      <vt:lpstr>SPSS: Calculating Measures of Central Tendency &amp; Dispersion</vt:lpstr>
      <vt:lpstr>SPSS – Descriptive Methods</vt:lpstr>
      <vt:lpstr>Sources</vt:lpstr>
      <vt:lpstr>Statistics</vt:lpstr>
      <vt:lpstr>Sampling Error, Individual Differences And the Central Limit Theorem</vt:lpstr>
      <vt:lpstr>Sample classification - Typical error</vt:lpstr>
      <vt:lpstr>Inferential Statistics &amp; Hypothesis Formulation</vt:lpstr>
      <vt:lpstr>Inferential Statistics</vt:lpstr>
      <vt:lpstr>Increasing Confidence in Research Findings</vt:lpstr>
      <vt:lpstr>Hypothesis Testing</vt:lpstr>
      <vt:lpstr> Calculating the probability that the samples come from the same population</vt:lpstr>
      <vt:lpstr>Hypothesis Testing procedure</vt:lpstr>
      <vt:lpstr>What does the probabilistic nature of statistical tests mean?</vt:lpstr>
      <vt:lpstr>7. </vt:lpstr>
      <vt:lpstr>Two types of errors</vt:lpstr>
      <vt:lpstr>Effect Size</vt:lpstr>
      <vt:lpstr>Statistical Power (Statistical Power)</vt:lpstr>
      <vt:lpstr>Sample size calculation</vt:lpstr>
      <vt:lpstr>Confidence Intervals (C.I.)</vt:lpstr>
      <vt:lpstr>Parametric VS Non-Parametric Analyses: when are they used?</vt:lpstr>
      <vt:lpstr>Parametric Distribution assumptions</vt:lpstr>
      <vt:lpstr>Points of differentiation</vt:lpstr>
      <vt:lpstr>Assessing Normality of Distribution</vt:lpstr>
      <vt:lpstr>Assessing Normality of Distribution</vt:lpstr>
      <vt:lpstr>Types of Distributions</vt:lpstr>
      <vt:lpstr>Another Way: Q-Q Plot</vt:lpstr>
      <vt:lpstr>Choosing Between Parametric or Non-Parametric Analysis</vt:lpstr>
      <vt:lpstr>Difficulties in Choosing Between Parametric or Non-Parametric Analysis</vt:lpstr>
      <vt:lpstr>Types of Statistical tests</vt:lpstr>
      <vt:lpstr>Choice of Statistical Test</vt:lpstr>
      <vt:lpstr>Testing Normality of Distribution in SPSS</vt:lpstr>
      <vt:lpstr>Correlation</vt:lpstr>
      <vt:lpstr>Correlation</vt:lpstr>
      <vt:lpstr>Type of Association</vt:lpstr>
      <vt:lpstr>Curves Correlations</vt:lpstr>
      <vt:lpstr>Correlation</vt:lpstr>
      <vt:lpstr>Correlation and Covariance</vt:lpstr>
      <vt:lpstr>Factors Affecting Correlation &amp; Interpretation</vt:lpstr>
      <vt:lpstr>Types of Correlation Coefficients</vt:lpstr>
      <vt:lpstr>Group Comparisons</vt:lpstr>
      <vt:lpstr> Group Comparisons: Calculating the Probability that the Samples Come From the Same Population</vt:lpstr>
      <vt:lpstr>T-Tet</vt:lpstr>
      <vt:lpstr>T-test for One Sample - known Standard Deviation</vt:lpstr>
      <vt:lpstr>Z Table (Two-TAiled Hypothesis)</vt:lpstr>
      <vt:lpstr>T-test for One Sample - Unknown Standard Deviation</vt:lpstr>
      <vt:lpstr>T-test for One Sample - Unknown Standard Deviation</vt:lpstr>
      <vt:lpstr>T-test for Independent Samples</vt:lpstr>
      <vt:lpstr>Assessing Effect Size</vt:lpstr>
      <vt:lpstr>T test of Independent Measures in SPSS</vt:lpstr>
      <vt:lpstr>T-test for Paired Samples / Repeated Measures)</vt:lpstr>
      <vt:lpstr>Effect Size Control (Effect Size)</vt:lpstr>
      <vt:lpstr>T test of dependent measures in SPSS</vt:lpstr>
      <vt:lpstr>Retrieved from</vt:lpstr>
      <vt:lpstr>Statistics</vt:lpstr>
      <vt:lpstr>Analysis Of Variance - ANOVA</vt:lpstr>
      <vt:lpstr>The Logic Behind ANOVA</vt:lpstr>
      <vt:lpstr>Differences Between T-Test (Τ distribution) and ANOVA (F distribution)</vt:lpstr>
      <vt:lpstr>ANOVA Assumptions </vt:lpstr>
      <vt:lpstr>Anova Structure</vt:lpstr>
      <vt:lpstr>Multiple Comparisons</vt:lpstr>
      <vt:lpstr>One-Way Ανοva, Bet. Subj.s: Preliminary Info.</vt:lpstr>
      <vt:lpstr>Anova Results</vt:lpstr>
      <vt:lpstr>Παρουσίαση του PowerPoint</vt:lpstr>
      <vt:lpstr>Reporting Results</vt:lpstr>
      <vt:lpstr>One-Way ANOVA: One Factor, Repeated Measures</vt:lpstr>
      <vt:lpstr>One-way Ανοva – Repeated Measures</vt:lpstr>
      <vt:lpstr>SPSS EXAMPLE: 1-Way Repeated</vt:lpstr>
      <vt:lpstr>Sphericity &amp; Within-Subjects Effects</vt:lpstr>
      <vt:lpstr>Post hocs</vt:lpstr>
      <vt:lpstr>One-way ANOVA in SPSS</vt:lpstr>
      <vt:lpstr>ANOVA: Two or More Factors: Main Effects &amp; Interactions</vt:lpstr>
      <vt:lpstr>Two-way ANOVA – Independent Measures  </vt:lpstr>
      <vt:lpstr>Ανοva Results</vt:lpstr>
      <vt:lpstr>Reporting Results</vt:lpstr>
      <vt:lpstr>Two-way ANOVA – Repeated Measures </vt:lpstr>
      <vt:lpstr>Two-way ANOVA – Repeated Measures </vt:lpstr>
      <vt:lpstr>Ανοva Results (Significance)</vt:lpstr>
      <vt:lpstr>Ανοva Results (Means)</vt:lpstr>
      <vt:lpstr>ΑΝCOVA (Analysis Of Covariance)</vt:lpstr>
      <vt:lpstr>ANOVA in SPSS: 2 Factors</vt:lpstr>
      <vt:lpstr>MANOVA / MANCOVA</vt:lpstr>
      <vt:lpstr>STEPS</vt:lpstr>
      <vt:lpstr>MANOVA ASSUMPTIONS</vt:lpstr>
      <vt:lpstr>Example</vt:lpstr>
      <vt:lpstr>SPSS Output</vt:lpstr>
      <vt:lpstr>Univariate ANOVAs</vt:lpstr>
      <vt:lpstr>Multiple Comparisons</vt:lpstr>
      <vt:lpstr>PLOTS</vt:lpstr>
      <vt:lpstr>Statistics</vt:lpstr>
      <vt:lpstr>Parametric vs. Non-Parametric Analyses: When to Use</vt:lpstr>
      <vt:lpstr>Parametric vs. Non-Parametric Analyses</vt:lpstr>
      <vt:lpstr>Assumptions of Parametric &amp; Non-Parametric Distributions</vt:lpstr>
      <vt:lpstr>Paranetric vs. Non-Parametric Analyses</vt:lpstr>
      <vt:lpstr>Parametric vs. Non-Parametric Analyses: When to Use</vt:lpstr>
      <vt:lpstr>Checking For Normal Distribution</vt:lpstr>
      <vt:lpstr>Checking For Normal Distribution</vt:lpstr>
      <vt:lpstr>Another Way: Q-Q Plot</vt:lpstr>
      <vt:lpstr>Checking For Normal Distribution in SPSS</vt:lpstr>
      <vt:lpstr>What Do We Do in Case of Parametric Assumptions Violation?</vt:lpstr>
      <vt:lpstr>Data Transformations</vt:lpstr>
      <vt:lpstr>Popular Transformations</vt:lpstr>
      <vt:lpstr>Suggested Transformations</vt:lpstr>
      <vt:lpstr>SPSS Exercise Data</vt:lpstr>
      <vt:lpstr>Non Parametric Tests</vt:lpstr>
      <vt:lpstr>Chi-Square test (χ2)</vt:lpstr>
      <vt:lpstr>Parametric vs. Non-Parametric Analyses</vt:lpstr>
      <vt:lpstr>Χ²: 1 variable - goodness of fit</vt:lpstr>
      <vt:lpstr>Χ² - Independence of Measurement</vt:lpstr>
      <vt:lpstr>Hypotheses</vt:lpstr>
      <vt:lpstr>Χ² - Calculation</vt:lpstr>
      <vt:lpstr>SPSS: x² </vt:lpstr>
      <vt:lpstr>Mann-Whitney U-Test</vt:lpstr>
      <vt:lpstr>Calculation for Mann-Whitney U  http://faculty.vassar.edu/lowry/utest.html</vt:lpstr>
      <vt:lpstr>Mann-Whitney U Assumptions</vt:lpstr>
      <vt:lpstr>Mann-Whitney U-Test</vt:lpstr>
      <vt:lpstr>Mann-Whitney U Calculation  http://faculty.vassar.edu/lowry/utest.html</vt:lpstr>
      <vt:lpstr>Mann-Whitney U-Test Results</vt:lpstr>
      <vt:lpstr>Wilcoxon Signed-Ranks Test</vt:lpstr>
      <vt:lpstr>Assumptions of Wilcoxon Signed-Ranks</vt:lpstr>
      <vt:lpstr>Wilcoxon Signed-Ranks Test</vt:lpstr>
      <vt:lpstr>Wilcoxon Signed-Ranks Test: Results </vt:lpstr>
      <vt:lpstr>Wilcoxon Signed-Ranks: Results</vt:lpstr>
      <vt:lpstr>Kruskal-Wallis Test</vt:lpstr>
      <vt:lpstr>Kruskal-Wallis Test</vt:lpstr>
      <vt:lpstr>Kruskal-Wallis Test</vt:lpstr>
      <vt:lpstr>Kruskal-Wallis Test</vt:lpstr>
      <vt:lpstr>Kruskal-Wallis Test</vt:lpstr>
      <vt:lpstr>Kruskal-Wallis Test</vt:lpstr>
      <vt:lpstr>Kruskal-Wallis Test - Mann-Whitney Post-Hocs</vt:lpstr>
      <vt:lpstr>Kruskal-Wallis Test – Reporting Results </vt:lpstr>
      <vt:lpstr>Friedman Test</vt:lpstr>
      <vt:lpstr>Friedman Test - Παράδειγμα</vt:lpstr>
      <vt:lpstr>Friedman Test</vt:lpstr>
      <vt:lpstr>Friedman Test – Wilcoxon Post-Hocs</vt:lpstr>
      <vt:lpstr>Friedman Test – Reporting Results</vt:lpstr>
      <vt:lpstr>Summary - SPSS</vt:lpstr>
      <vt:lpstr>Statistics</vt:lpstr>
      <vt:lpstr>Factor Analysis (FA) &amp; Principal Components Analyis (PCA)</vt:lpstr>
      <vt:lpstr>Basic Principles</vt:lpstr>
      <vt:lpstr>Παρουσίαση του PowerPoint</vt:lpstr>
      <vt:lpstr>PCA</vt:lpstr>
      <vt:lpstr>PCA Assumptions</vt:lpstr>
      <vt:lpstr>Independence Between Factors</vt:lpstr>
      <vt:lpstr>Markers of Principal Components</vt:lpstr>
      <vt:lpstr>Παρουσίαση του PowerPoint</vt:lpstr>
      <vt:lpstr>1st Important Question: How Many Principal Components?</vt:lpstr>
      <vt:lpstr>Scree Plot: One Method To Assess The Optimal Number of PCs</vt:lpstr>
      <vt:lpstr>2nd Important Question: Interpretation of PCs</vt:lpstr>
      <vt:lpstr>Usual Rotation Methods</vt:lpstr>
      <vt:lpstr>Παρουσίαση του PowerPoint</vt:lpstr>
      <vt:lpstr>Παρουσίαση του PowerPoint</vt:lpstr>
      <vt:lpstr>Rotations: Main Points</vt:lpstr>
      <vt:lpstr>Steps for PCΑ</vt:lpstr>
      <vt:lpstr>To Conclude…</vt:lpstr>
      <vt:lpstr>Statistics</vt:lpstr>
      <vt:lpstr>Factor Analysis (FA) &amp; Principal Components Analyis (PCA)</vt:lpstr>
      <vt:lpstr>Basic Principles</vt:lpstr>
      <vt:lpstr>Παρουσίαση του PowerPoint</vt:lpstr>
      <vt:lpstr>Factor Analysis</vt:lpstr>
      <vt:lpstr>Exploratory Factor Analysis (EFA)</vt:lpstr>
      <vt:lpstr>Example</vt:lpstr>
      <vt:lpstr>Confirmatory Factor Analysis (CFA)</vt:lpstr>
      <vt:lpstr>Παρουσίαση του PowerPoint</vt:lpstr>
      <vt:lpstr>Step to Conduct FA (Similar to PCΑ)</vt:lpstr>
      <vt:lpstr>FA in SPSS –1st  Step</vt:lpstr>
      <vt:lpstr>FA in SPSS – 2nd STEP </vt:lpstr>
      <vt:lpstr>FA &amp; Differences to PCA</vt:lpstr>
      <vt:lpstr>PCA vs. EFA</vt:lpstr>
      <vt:lpstr>PCA vs. EFA Path Diagram: Exploratory factor analysis</vt:lpstr>
      <vt:lpstr>Factors VS. Principal Compenents</vt:lpstr>
      <vt:lpstr>PCA and EFA</vt:lpstr>
      <vt:lpstr>FA Στο SPSS</vt:lpstr>
      <vt:lpstr>Example</vt:lpstr>
      <vt:lpstr>Correlation matrix</vt:lpstr>
      <vt:lpstr>Commonalities</vt:lpstr>
      <vt:lpstr>Variance explained</vt:lpstr>
      <vt:lpstr>Scree Plot</vt:lpstr>
      <vt:lpstr>The raw factors extracted</vt:lpstr>
      <vt:lpstr>And when they have been tidied up by varimax</vt:lpstr>
      <vt:lpstr>And how you convert between raw and cleaned up factors</vt:lpstr>
      <vt:lpstr>Factor Plot (useful?? …but can be rotated) </vt:lpstr>
      <vt:lpstr>To CONCLUDE</vt:lpstr>
      <vt:lpstr>Statistics</vt:lpstr>
      <vt:lpstr>What is Cluster Analysis (CA)?</vt:lpstr>
      <vt:lpstr>Example</vt:lpstr>
      <vt:lpstr>Use / Interpretation of Cluster Analysis (CA)</vt:lpstr>
      <vt:lpstr>CA Applications in Social Sciences</vt:lpstr>
      <vt:lpstr>Different Types (Methods) for CA</vt:lpstr>
      <vt:lpstr>Organizational Principles of Different Types (Methods) for CA</vt:lpstr>
      <vt:lpstr>K-Means Clustering</vt:lpstr>
      <vt:lpstr>Hierarchical Clustering</vt:lpstr>
      <vt:lpstr>Single Linkage Method: Nearest Neighbor</vt:lpstr>
      <vt:lpstr>Hierarchical Clustering</vt:lpstr>
      <vt:lpstr>CA in SPSS</vt:lpstr>
      <vt:lpstr>Example</vt:lpstr>
      <vt:lpstr>CA in SPSS</vt:lpstr>
      <vt:lpstr>Input Variables of Interest</vt:lpstr>
      <vt:lpstr>Sub-Menu: Statistics</vt:lpstr>
      <vt:lpstr>Sub-Menu: Plots</vt:lpstr>
      <vt:lpstr>Sub-Menu: Method I</vt:lpstr>
      <vt:lpstr>Sub-Menu: Method II</vt:lpstr>
      <vt:lpstr>Sub-Menu: Method III</vt:lpstr>
      <vt:lpstr>SPSS Output – Andy Field Clustering Symptoms Example</vt:lpstr>
      <vt:lpstr>Other Examples</vt:lpstr>
      <vt:lpstr>Limitations of CA</vt:lpstr>
      <vt:lpstr>To CONCLUDE</vt:lpstr>
      <vt:lpstr>Statistics</vt:lpstr>
      <vt:lpstr>Regression Analysis</vt:lpstr>
      <vt:lpstr>Simple Linear Regression</vt:lpstr>
      <vt:lpstr>Descriptive Analysis</vt:lpstr>
      <vt:lpstr>Calculating the Regression Line (Least Squares Method)</vt:lpstr>
      <vt:lpstr>Assessing the Predictive Value of Regression</vt:lpstr>
      <vt:lpstr>Simple Linear Regression</vt:lpstr>
      <vt:lpstr>Multiple Linear Regression</vt:lpstr>
      <vt:lpstr>Regression Coefficients in Multiple Linear Regression</vt:lpstr>
      <vt:lpstr>Reporting Regression Results</vt:lpstr>
      <vt:lpstr>Simple Linear Regression in SPSS</vt:lpstr>
      <vt:lpstr>Multiple Linear Regression in SPSS</vt:lpstr>
      <vt:lpstr>Multiple Linear Regression in SPSS</vt:lpstr>
      <vt:lpstr>Hierarchical Multiple Linear Regression in SPSS</vt:lpstr>
      <vt:lpstr>Mixed Models</vt:lpstr>
      <vt:lpstr>Mixed Models Advantages</vt:lpstr>
      <vt:lpstr>Mixed Models Advantages ΙΙ </vt:lpstr>
      <vt:lpstr>Criterion Variables in Mixed Models</vt:lpstr>
      <vt:lpstr>Example</vt:lpstr>
      <vt:lpstr>Fixed VS. Random Effects</vt:lpstr>
      <vt:lpstr>Type of Variance Analysis is Dependent on Scale of Measurement of the DV</vt:lpstr>
      <vt:lpstr>Conducting Mixed Model Analysis</vt:lpstr>
      <vt:lpstr>Q &amp; A</vt:lpstr>
      <vt:lpstr> Additional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Filio Georgiadou</cp:lastModifiedBy>
  <cp:revision>26</cp:revision>
  <dcterms:created xsi:type="dcterms:W3CDTF">2023-09-05T16:23:39Z</dcterms:created>
  <dcterms:modified xsi:type="dcterms:W3CDTF">2024-09-25T18:15:18Z</dcterms:modified>
</cp:coreProperties>
</file>