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353" r:id="rId3"/>
    <p:sldId id="354" r:id="rId4"/>
    <p:sldId id="355" r:id="rId5"/>
    <p:sldId id="387" r:id="rId6"/>
    <p:sldId id="403" r:id="rId7"/>
    <p:sldId id="388" r:id="rId8"/>
    <p:sldId id="402" r:id="rId9"/>
    <p:sldId id="356" r:id="rId10"/>
    <p:sldId id="363" r:id="rId11"/>
    <p:sldId id="364" r:id="rId12"/>
    <p:sldId id="404" r:id="rId13"/>
    <p:sldId id="399" r:id="rId14"/>
    <p:sldId id="405" r:id="rId15"/>
    <p:sldId id="400" r:id="rId16"/>
    <p:sldId id="401" r:id="rId17"/>
    <p:sldId id="406" r:id="rId18"/>
    <p:sldId id="396" r:id="rId19"/>
    <p:sldId id="397" r:id="rId20"/>
    <p:sldId id="407" r:id="rId21"/>
    <p:sldId id="409" r:id="rId22"/>
    <p:sldId id="372" r:id="rId23"/>
    <p:sldId id="386" r:id="rId24"/>
    <p:sldId id="394" r:id="rId25"/>
    <p:sldId id="395" r:id="rId26"/>
    <p:sldId id="383" r:id="rId2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008F00"/>
    <a:srgbClr val="374558"/>
    <a:srgbClr val="941651"/>
    <a:srgbClr val="EED7E1"/>
    <a:srgbClr val="E27F4D"/>
    <a:srgbClr val="44546A"/>
    <a:srgbClr val="3F606A"/>
    <a:srgbClr val="556985"/>
    <a:srgbClr val="517C89"/>
    <a:srgbClr val="1B222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2" autoAdjust="0"/>
    <p:restoredTop sz="96281"/>
  </p:normalViewPr>
  <p:slideViewPr>
    <p:cSldViewPr snapToGrid="0" snapToObjects="1">
      <p:cViewPr>
        <p:scale>
          <a:sx n="80" d="100"/>
          <a:sy n="80" d="100"/>
        </p:scale>
        <p:origin x="-324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el-GR"/>
              </a:p>
            </c:txPr>
            <c:showVal val="1"/>
          </c:dLbls>
          <c:cat>
            <c:strRef>
              <c:f>Φύλλο1!$A$1:$A$8</c:f>
              <c:strCache>
                <c:ptCount val="8"/>
                <c:pt idx="0">
                  <c:v>ΜΙ1</c:v>
                </c:pt>
                <c:pt idx="1">
                  <c:v>ΜΙ2</c:v>
                </c:pt>
                <c:pt idx="2">
                  <c:v>ΜΙ3</c:v>
                </c:pt>
                <c:pt idx="3">
                  <c:v>ΜΙ4</c:v>
                </c:pt>
                <c:pt idx="4">
                  <c:v>ΜΙ5</c:v>
                </c:pt>
                <c:pt idx="5">
                  <c:v>ΜΙ6</c:v>
                </c:pt>
                <c:pt idx="6">
                  <c:v>ΜΙ7</c:v>
                </c:pt>
                <c:pt idx="7">
                  <c:v>Α0</c:v>
                </c:pt>
              </c:strCache>
            </c:strRef>
          </c:cat>
          <c:val>
            <c:numRef>
              <c:f>Φύλλο1!$B$1:$B$8</c:f>
              <c:numCache>
                <c:formatCode>General</c:formatCode>
                <c:ptCount val="8"/>
                <c:pt idx="0">
                  <c:v>222</c:v>
                </c:pt>
                <c:pt idx="1">
                  <c:v>13</c:v>
                </c:pt>
                <c:pt idx="2">
                  <c:v>115</c:v>
                </c:pt>
                <c:pt idx="3">
                  <c:v>35</c:v>
                </c:pt>
                <c:pt idx="4">
                  <c:v>3</c:v>
                </c:pt>
                <c:pt idx="5">
                  <c:v>14</c:v>
                </c:pt>
                <c:pt idx="6">
                  <c:v>17</c:v>
                </c:pt>
                <c:pt idx="7">
                  <c:v>89</c:v>
                </c:pt>
              </c:numCache>
            </c:numRef>
          </c:val>
        </c:ser>
        <c:axId val="76237056"/>
        <c:axId val="76267520"/>
      </c:barChart>
      <c:catAx>
        <c:axId val="7623705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l-GR"/>
          </a:p>
        </c:txPr>
        <c:crossAx val="76267520"/>
        <c:crosses val="autoZero"/>
        <c:auto val="1"/>
        <c:lblAlgn val="ctr"/>
        <c:lblOffset val="100"/>
      </c:catAx>
      <c:valAx>
        <c:axId val="762675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l-GR"/>
          </a:p>
        </c:txPr>
        <c:crossAx val="76237056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00777D-5FD0-49D6-B6A6-8528E0A015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ED420ED-062C-429C-9507-A31C76CA0395}">
      <dgm:prSet phldrT="[Κείμενο]" custT="1"/>
      <dgm:spPr/>
      <dgm:t>
        <a:bodyPr/>
        <a:lstStyle/>
        <a:p>
          <a:r>
            <a:rPr lang="el-GR" sz="2800" dirty="0" smtClean="0"/>
            <a:t>Ποιοτική</a:t>
          </a:r>
          <a:r>
            <a:rPr lang="en-US" sz="2800" dirty="0" smtClean="0"/>
            <a:t> </a:t>
          </a:r>
          <a:r>
            <a:rPr lang="el-GR" sz="2800" dirty="0" smtClean="0"/>
            <a:t>ανάλυση περιεχομένου </a:t>
          </a:r>
          <a:endParaRPr lang="el-GR" sz="2800" dirty="0"/>
        </a:p>
      </dgm:t>
    </dgm:pt>
    <dgm:pt modelId="{893EF210-DF96-4EA7-8663-1691EE808E5E}" type="parTrans" cxnId="{0ED1448D-9A98-4C31-B180-CE739C468E0F}">
      <dgm:prSet/>
      <dgm:spPr/>
      <dgm:t>
        <a:bodyPr/>
        <a:lstStyle/>
        <a:p>
          <a:endParaRPr lang="el-GR"/>
        </a:p>
      </dgm:t>
    </dgm:pt>
    <dgm:pt modelId="{31CED033-6A86-4015-B786-5BAEB0F687F2}" type="sibTrans" cxnId="{0ED1448D-9A98-4C31-B180-CE739C468E0F}">
      <dgm:prSet/>
      <dgm:spPr/>
      <dgm:t>
        <a:bodyPr/>
        <a:lstStyle/>
        <a:p>
          <a:endParaRPr lang="el-GR"/>
        </a:p>
      </dgm:t>
    </dgm:pt>
    <dgm:pt modelId="{77D008B6-FE62-49AE-B5F4-4878E3571C1A}">
      <dgm:prSet phldrT="[Κείμενο]" custT="1"/>
      <dgm:spPr/>
      <dgm:t>
        <a:bodyPr/>
        <a:lstStyle/>
        <a:p>
          <a:r>
            <a:rPr lang="el-GR" sz="2800" dirty="0" smtClean="0"/>
            <a:t>Μέθοδος ανάλυσης γραπτών, προφορικών ή οπτικών μηνυμάτων</a:t>
          </a:r>
          <a:endParaRPr lang="el-GR" sz="2800" dirty="0"/>
        </a:p>
      </dgm:t>
    </dgm:pt>
    <dgm:pt modelId="{E8A50A06-E124-4AE6-BBFA-849EDDAD88D9}" type="parTrans" cxnId="{2A95BB84-EFC8-405E-B2C5-1FC408B86742}">
      <dgm:prSet/>
      <dgm:spPr/>
      <dgm:t>
        <a:bodyPr/>
        <a:lstStyle/>
        <a:p>
          <a:endParaRPr lang="el-GR"/>
        </a:p>
      </dgm:t>
    </dgm:pt>
    <dgm:pt modelId="{04E4D731-F389-4851-9B18-FBF745DB1056}" type="sibTrans" cxnId="{2A95BB84-EFC8-405E-B2C5-1FC408B86742}">
      <dgm:prSet/>
      <dgm:spPr/>
      <dgm:t>
        <a:bodyPr/>
        <a:lstStyle/>
        <a:p>
          <a:endParaRPr lang="el-GR"/>
        </a:p>
      </dgm:t>
    </dgm:pt>
    <dgm:pt modelId="{1432E8A9-E98E-437C-8832-04D1F3742937}">
      <dgm:prSet phldrT="[Κείμενο]" custT="1"/>
      <dgm:spPr/>
      <dgm:t>
        <a:bodyPr/>
        <a:lstStyle/>
        <a:p>
          <a:r>
            <a:rPr lang="el-GR" sz="2800" dirty="0" smtClean="0"/>
            <a:t>Ποσοτική</a:t>
          </a:r>
          <a:endParaRPr lang="el-GR" sz="2800" dirty="0"/>
        </a:p>
      </dgm:t>
    </dgm:pt>
    <dgm:pt modelId="{638F03F3-C171-459D-850B-6B7FEB867225}" type="parTrans" cxnId="{CFFA9AC0-F0EB-4C96-A12F-D5B1A8073376}">
      <dgm:prSet/>
      <dgm:spPr/>
      <dgm:t>
        <a:bodyPr/>
        <a:lstStyle/>
        <a:p>
          <a:endParaRPr lang="el-GR"/>
        </a:p>
      </dgm:t>
    </dgm:pt>
    <dgm:pt modelId="{C58720A3-07A4-4651-A2D5-7E537C387229}" type="sibTrans" cxnId="{CFFA9AC0-F0EB-4C96-A12F-D5B1A8073376}">
      <dgm:prSet/>
      <dgm:spPr/>
      <dgm:t>
        <a:bodyPr/>
        <a:lstStyle/>
        <a:p>
          <a:endParaRPr lang="el-GR"/>
        </a:p>
      </dgm:t>
    </dgm:pt>
    <dgm:pt modelId="{ECF77F9A-DBBC-41F7-85BE-9F7E10FD225E}">
      <dgm:prSet phldrT="[Κείμενο]" custT="1"/>
      <dgm:spPr/>
      <dgm:t>
        <a:bodyPr/>
        <a:lstStyle/>
        <a:p>
          <a:r>
            <a:rPr lang="el-GR" sz="2800" dirty="0" smtClean="0"/>
            <a:t>Μέθοδος ανάλυσης μηνυμάτων που κυριαρχούνται από νούμερα</a:t>
          </a:r>
          <a:endParaRPr lang="el-GR" sz="2800" dirty="0"/>
        </a:p>
      </dgm:t>
    </dgm:pt>
    <dgm:pt modelId="{B877D9F2-30EF-4626-9E85-8F65CDB8EDA0}" type="parTrans" cxnId="{38AB2204-4E31-40AA-B43B-FFD75AB2F41F}">
      <dgm:prSet/>
      <dgm:spPr/>
      <dgm:t>
        <a:bodyPr/>
        <a:lstStyle/>
        <a:p>
          <a:endParaRPr lang="el-GR"/>
        </a:p>
      </dgm:t>
    </dgm:pt>
    <dgm:pt modelId="{648C3DE5-13F2-44F8-992F-FA0CF1291CC9}" type="sibTrans" cxnId="{38AB2204-4E31-40AA-B43B-FFD75AB2F41F}">
      <dgm:prSet/>
      <dgm:spPr/>
      <dgm:t>
        <a:bodyPr/>
        <a:lstStyle/>
        <a:p>
          <a:endParaRPr lang="el-GR"/>
        </a:p>
      </dgm:t>
    </dgm:pt>
    <dgm:pt modelId="{B02EF36A-15F5-42F9-85B3-726311FCA190}" type="pres">
      <dgm:prSet presAssocID="{2E00777D-5FD0-49D6-B6A6-8528E0A015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204447C-A180-423E-BABC-A3DB63B4678C}" type="pres">
      <dgm:prSet presAssocID="{5ED420ED-062C-429C-9507-A31C76CA039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8D92C40-8359-4F15-8DE4-887DB782DC17}" type="pres">
      <dgm:prSet presAssocID="{5ED420ED-062C-429C-9507-A31C76CA039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BEF2E0-E433-445D-A6B7-F5E53C8477FE}" type="pres">
      <dgm:prSet presAssocID="{1432E8A9-E98E-437C-8832-04D1F374293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64778D-947F-430B-A8B0-23C9766177C2}" type="pres">
      <dgm:prSet presAssocID="{1432E8A9-E98E-437C-8832-04D1F374293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8889B57-D8C6-45B9-8A44-A83A55D66B2E}" type="presOf" srcId="{77D008B6-FE62-49AE-B5F4-4878E3571C1A}" destId="{58D92C40-8359-4F15-8DE4-887DB782DC17}" srcOrd="0" destOrd="0" presId="urn:microsoft.com/office/officeart/2005/8/layout/vList2"/>
    <dgm:cxn modelId="{0ED1448D-9A98-4C31-B180-CE739C468E0F}" srcId="{2E00777D-5FD0-49D6-B6A6-8528E0A0152F}" destId="{5ED420ED-062C-429C-9507-A31C76CA0395}" srcOrd="0" destOrd="0" parTransId="{893EF210-DF96-4EA7-8663-1691EE808E5E}" sibTransId="{31CED033-6A86-4015-B786-5BAEB0F687F2}"/>
    <dgm:cxn modelId="{CFFA9AC0-F0EB-4C96-A12F-D5B1A8073376}" srcId="{2E00777D-5FD0-49D6-B6A6-8528E0A0152F}" destId="{1432E8A9-E98E-437C-8832-04D1F3742937}" srcOrd="1" destOrd="0" parTransId="{638F03F3-C171-459D-850B-6B7FEB867225}" sibTransId="{C58720A3-07A4-4651-A2D5-7E537C387229}"/>
    <dgm:cxn modelId="{38AB2204-4E31-40AA-B43B-FFD75AB2F41F}" srcId="{1432E8A9-E98E-437C-8832-04D1F3742937}" destId="{ECF77F9A-DBBC-41F7-85BE-9F7E10FD225E}" srcOrd="0" destOrd="0" parTransId="{B877D9F2-30EF-4626-9E85-8F65CDB8EDA0}" sibTransId="{648C3DE5-13F2-44F8-992F-FA0CF1291CC9}"/>
    <dgm:cxn modelId="{E76F411F-7D61-4A33-ADDE-2C0EB963B78D}" type="presOf" srcId="{5ED420ED-062C-429C-9507-A31C76CA0395}" destId="{3204447C-A180-423E-BABC-A3DB63B4678C}" srcOrd="0" destOrd="0" presId="urn:microsoft.com/office/officeart/2005/8/layout/vList2"/>
    <dgm:cxn modelId="{B6223639-5AFF-445C-A6E4-ABBF4BBB5702}" type="presOf" srcId="{1432E8A9-E98E-437C-8832-04D1F3742937}" destId="{00BEF2E0-E433-445D-A6B7-F5E53C8477FE}" srcOrd="0" destOrd="0" presId="urn:microsoft.com/office/officeart/2005/8/layout/vList2"/>
    <dgm:cxn modelId="{D1904A36-1568-461F-BC54-90F77CEF0DBA}" type="presOf" srcId="{2E00777D-5FD0-49D6-B6A6-8528E0A0152F}" destId="{B02EF36A-15F5-42F9-85B3-726311FCA190}" srcOrd="0" destOrd="0" presId="urn:microsoft.com/office/officeart/2005/8/layout/vList2"/>
    <dgm:cxn modelId="{2A95BB84-EFC8-405E-B2C5-1FC408B86742}" srcId="{5ED420ED-062C-429C-9507-A31C76CA0395}" destId="{77D008B6-FE62-49AE-B5F4-4878E3571C1A}" srcOrd="0" destOrd="0" parTransId="{E8A50A06-E124-4AE6-BBFA-849EDDAD88D9}" sibTransId="{04E4D731-F389-4851-9B18-FBF745DB1056}"/>
    <dgm:cxn modelId="{2550D910-4BBA-4330-BB36-519EA26E5DB0}" type="presOf" srcId="{ECF77F9A-DBBC-41F7-85BE-9F7E10FD225E}" destId="{F964778D-947F-430B-A8B0-23C9766177C2}" srcOrd="0" destOrd="0" presId="urn:microsoft.com/office/officeart/2005/8/layout/vList2"/>
    <dgm:cxn modelId="{1D200E9C-8A16-44A7-A484-F681C561267E}" type="presParOf" srcId="{B02EF36A-15F5-42F9-85B3-726311FCA190}" destId="{3204447C-A180-423E-BABC-A3DB63B4678C}" srcOrd="0" destOrd="0" presId="urn:microsoft.com/office/officeart/2005/8/layout/vList2"/>
    <dgm:cxn modelId="{E9BD4D20-87AE-4B57-B52A-FB1CC225A2EC}" type="presParOf" srcId="{B02EF36A-15F5-42F9-85B3-726311FCA190}" destId="{58D92C40-8359-4F15-8DE4-887DB782DC17}" srcOrd="1" destOrd="0" presId="urn:microsoft.com/office/officeart/2005/8/layout/vList2"/>
    <dgm:cxn modelId="{A679BF57-AA86-4510-91F8-9BB948807561}" type="presParOf" srcId="{B02EF36A-15F5-42F9-85B3-726311FCA190}" destId="{00BEF2E0-E433-445D-A6B7-F5E53C8477FE}" srcOrd="2" destOrd="0" presId="urn:microsoft.com/office/officeart/2005/8/layout/vList2"/>
    <dgm:cxn modelId="{D6493CD2-4C72-4B94-BF59-EF5027800A26}" type="presParOf" srcId="{B02EF36A-15F5-42F9-85B3-726311FCA190}" destId="{F964778D-947F-430B-A8B0-23C9766177C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5E5F01-FBDF-4192-823A-8F56834982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85D63B5-6FDF-4DAE-ACDF-601E9DFAB75E}">
      <dgm:prSet phldrT="[Κείμενο]" custT="1"/>
      <dgm:spPr/>
      <dgm:t>
        <a:bodyPr/>
        <a:lstStyle/>
        <a:p>
          <a:r>
            <a:rPr lang="el-GR" sz="2800" dirty="0" smtClean="0"/>
            <a:t>Μονάδα Ανάλυσης</a:t>
          </a:r>
          <a:endParaRPr lang="el-GR" sz="2800" dirty="0"/>
        </a:p>
      </dgm:t>
    </dgm:pt>
    <dgm:pt modelId="{942E897F-6FDD-42FC-A827-510399589E33}" type="parTrans" cxnId="{109083D7-97E2-443D-8B63-D469A1AF4CB8}">
      <dgm:prSet/>
      <dgm:spPr/>
      <dgm:t>
        <a:bodyPr/>
        <a:lstStyle/>
        <a:p>
          <a:endParaRPr lang="el-GR"/>
        </a:p>
      </dgm:t>
    </dgm:pt>
    <dgm:pt modelId="{54BBE4E6-6D73-47B5-B602-FDBD0925C65E}" type="sibTrans" cxnId="{109083D7-97E2-443D-8B63-D469A1AF4CB8}">
      <dgm:prSet/>
      <dgm:spPr/>
      <dgm:t>
        <a:bodyPr/>
        <a:lstStyle/>
        <a:p>
          <a:endParaRPr lang="el-GR"/>
        </a:p>
      </dgm:t>
    </dgm:pt>
    <dgm:pt modelId="{5B053D8C-9FEE-47AB-9F57-58C62793718A}">
      <dgm:prSet phldrT="[Κείμενο]" custT="1"/>
      <dgm:spPr/>
      <dgm:t>
        <a:bodyPr/>
        <a:lstStyle/>
        <a:p>
          <a:r>
            <a:rPr lang="el-GR" sz="2800" dirty="0" smtClean="0"/>
            <a:t>Μία αυτοτελής απάντηση σε ένα συγκεκριμένο έργο</a:t>
          </a:r>
          <a:endParaRPr lang="el-GR" sz="2800" dirty="0"/>
        </a:p>
      </dgm:t>
    </dgm:pt>
    <dgm:pt modelId="{5E7339B6-BBFC-48F2-AC7C-CA3BB5A54C7D}" type="parTrans" cxnId="{8591EC40-B244-4BD4-99A3-84A685CF05D3}">
      <dgm:prSet/>
      <dgm:spPr/>
      <dgm:t>
        <a:bodyPr/>
        <a:lstStyle/>
        <a:p>
          <a:endParaRPr lang="el-GR"/>
        </a:p>
      </dgm:t>
    </dgm:pt>
    <dgm:pt modelId="{68121F4A-F71C-4904-9347-7EC30AF92626}" type="sibTrans" cxnId="{8591EC40-B244-4BD4-99A3-84A685CF05D3}">
      <dgm:prSet/>
      <dgm:spPr/>
      <dgm:t>
        <a:bodyPr/>
        <a:lstStyle/>
        <a:p>
          <a:endParaRPr lang="el-GR"/>
        </a:p>
      </dgm:t>
    </dgm:pt>
    <dgm:pt modelId="{C2097B26-600D-42EE-8791-3E7D362B7A04}">
      <dgm:prSet phldrT="[Κείμενο]" custT="1"/>
      <dgm:spPr/>
      <dgm:t>
        <a:bodyPr/>
        <a:lstStyle/>
        <a:p>
          <a:r>
            <a:rPr lang="el-GR" sz="2800" dirty="0" smtClean="0"/>
            <a:t>Μονάδα Νοήματος</a:t>
          </a:r>
          <a:endParaRPr lang="el-GR" sz="2800" dirty="0"/>
        </a:p>
      </dgm:t>
    </dgm:pt>
    <dgm:pt modelId="{5A23203D-FCD8-4CFB-94F2-0EA4AEE4B9A0}" type="parTrans" cxnId="{5E5204E5-02DE-48B8-8A16-5980BF21B6FE}">
      <dgm:prSet/>
      <dgm:spPr/>
      <dgm:t>
        <a:bodyPr/>
        <a:lstStyle/>
        <a:p>
          <a:endParaRPr lang="el-GR"/>
        </a:p>
      </dgm:t>
    </dgm:pt>
    <dgm:pt modelId="{5A02A6B5-4952-4C27-95FF-92B0707D7F2C}" type="sibTrans" cxnId="{5E5204E5-02DE-48B8-8A16-5980BF21B6FE}">
      <dgm:prSet/>
      <dgm:spPr/>
      <dgm:t>
        <a:bodyPr/>
        <a:lstStyle/>
        <a:p>
          <a:endParaRPr lang="el-GR"/>
        </a:p>
      </dgm:t>
    </dgm:pt>
    <dgm:pt modelId="{39B8090B-AD01-4B41-A05A-5B6FEF8C4190}">
      <dgm:prSet phldrT="[Κείμενο]" custT="1"/>
      <dgm:spPr/>
      <dgm:t>
        <a:bodyPr/>
        <a:lstStyle/>
        <a:p>
          <a:r>
            <a:rPr lang="el-GR" sz="2800" dirty="0" smtClean="0"/>
            <a:t>Μπορεί να είναι λέξεις ή φράσεις-κλειδιά που να έχουν νόημα για το εκάστοτε έργο </a:t>
          </a:r>
          <a:endParaRPr lang="el-GR" sz="2800" dirty="0"/>
        </a:p>
      </dgm:t>
    </dgm:pt>
    <dgm:pt modelId="{A651971C-7E9B-4765-88B6-98534BB40AF1}" type="parTrans" cxnId="{6325C569-930E-4C94-8A19-962FA5F959C9}">
      <dgm:prSet/>
      <dgm:spPr/>
      <dgm:t>
        <a:bodyPr/>
        <a:lstStyle/>
        <a:p>
          <a:endParaRPr lang="el-GR"/>
        </a:p>
      </dgm:t>
    </dgm:pt>
    <dgm:pt modelId="{46CAAE2A-37CD-4765-864F-670EFE8972E0}" type="sibTrans" cxnId="{6325C569-930E-4C94-8A19-962FA5F959C9}">
      <dgm:prSet/>
      <dgm:spPr/>
      <dgm:t>
        <a:bodyPr/>
        <a:lstStyle/>
        <a:p>
          <a:endParaRPr lang="el-GR"/>
        </a:p>
      </dgm:t>
    </dgm:pt>
    <dgm:pt modelId="{4C2157E7-1D2F-4EE6-84C2-AE03C45BB4AD}" type="pres">
      <dgm:prSet presAssocID="{B95E5F01-FBDF-4192-823A-8F56834982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CE6FF7F-7A39-4098-949F-2B2BC106C235}" type="pres">
      <dgm:prSet presAssocID="{B85D63B5-6FDF-4DAE-ACDF-601E9DFAB75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EF859A-5BE1-4A0B-94C3-1047939BC342}" type="pres">
      <dgm:prSet presAssocID="{B85D63B5-6FDF-4DAE-ACDF-601E9DFAB75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6D225D7-9779-4A99-8B83-CF2FD2F3FB70}" type="pres">
      <dgm:prSet presAssocID="{C2097B26-600D-42EE-8791-3E7D362B7A0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DBE12C5-B886-4DD4-83FB-C58722C4A2F1}" type="pres">
      <dgm:prSet presAssocID="{C2097B26-600D-42EE-8791-3E7D362B7A0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1DF96BF-15FE-44D7-910B-40B1B484C26B}" type="presOf" srcId="{B95E5F01-FBDF-4192-823A-8F568349827D}" destId="{4C2157E7-1D2F-4EE6-84C2-AE03C45BB4AD}" srcOrd="0" destOrd="0" presId="urn:microsoft.com/office/officeart/2005/8/layout/vList2"/>
    <dgm:cxn modelId="{6138880C-D41D-45E9-AF37-0C78EBC0D4D9}" type="presOf" srcId="{B85D63B5-6FDF-4DAE-ACDF-601E9DFAB75E}" destId="{7CE6FF7F-7A39-4098-949F-2B2BC106C235}" srcOrd="0" destOrd="0" presId="urn:microsoft.com/office/officeart/2005/8/layout/vList2"/>
    <dgm:cxn modelId="{8591EC40-B244-4BD4-99A3-84A685CF05D3}" srcId="{B85D63B5-6FDF-4DAE-ACDF-601E9DFAB75E}" destId="{5B053D8C-9FEE-47AB-9F57-58C62793718A}" srcOrd="0" destOrd="0" parTransId="{5E7339B6-BBFC-48F2-AC7C-CA3BB5A54C7D}" sibTransId="{68121F4A-F71C-4904-9347-7EC30AF92626}"/>
    <dgm:cxn modelId="{2D52E8EE-41A5-4512-871C-1ED1EEC961DA}" type="presOf" srcId="{39B8090B-AD01-4B41-A05A-5B6FEF8C4190}" destId="{7DBE12C5-B886-4DD4-83FB-C58722C4A2F1}" srcOrd="0" destOrd="0" presId="urn:microsoft.com/office/officeart/2005/8/layout/vList2"/>
    <dgm:cxn modelId="{3934D7EB-F76A-4E37-BA66-969E9B994FCC}" type="presOf" srcId="{C2097B26-600D-42EE-8791-3E7D362B7A04}" destId="{B6D225D7-9779-4A99-8B83-CF2FD2F3FB70}" srcOrd="0" destOrd="0" presId="urn:microsoft.com/office/officeart/2005/8/layout/vList2"/>
    <dgm:cxn modelId="{109083D7-97E2-443D-8B63-D469A1AF4CB8}" srcId="{B95E5F01-FBDF-4192-823A-8F568349827D}" destId="{B85D63B5-6FDF-4DAE-ACDF-601E9DFAB75E}" srcOrd="0" destOrd="0" parTransId="{942E897F-6FDD-42FC-A827-510399589E33}" sibTransId="{54BBE4E6-6D73-47B5-B602-FDBD0925C65E}"/>
    <dgm:cxn modelId="{5A45BBF6-96A3-47B9-8642-3CDACAB4224E}" type="presOf" srcId="{5B053D8C-9FEE-47AB-9F57-58C62793718A}" destId="{AAEF859A-5BE1-4A0B-94C3-1047939BC342}" srcOrd="0" destOrd="0" presId="urn:microsoft.com/office/officeart/2005/8/layout/vList2"/>
    <dgm:cxn modelId="{5E5204E5-02DE-48B8-8A16-5980BF21B6FE}" srcId="{B95E5F01-FBDF-4192-823A-8F568349827D}" destId="{C2097B26-600D-42EE-8791-3E7D362B7A04}" srcOrd="1" destOrd="0" parTransId="{5A23203D-FCD8-4CFB-94F2-0EA4AEE4B9A0}" sibTransId="{5A02A6B5-4952-4C27-95FF-92B0707D7F2C}"/>
    <dgm:cxn modelId="{6325C569-930E-4C94-8A19-962FA5F959C9}" srcId="{C2097B26-600D-42EE-8791-3E7D362B7A04}" destId="{39B8090B-AD01-4B41-A05A-5B6FEF8C4190}" srcOrd="0" destOrd="0" parTransId="{A651971C-7E9B-4765-88B6-98534BB40AF1}" sibTransId="{46CAAE2A-37CD-4765-864F-670EFE8972E0}"/>
    <dgm:cxn modelId="{30685D0E-F1B7-4FC5-A6E6-836E56729C05}" type="presParOf" srcId="{4C2157E7-1D2F-4EE6-84C2-AE03C45BB4AD}" destId="{7CE6FF7F-7A39-4098-949F-2B2BC106C235}" srcOrd="0" destOrd="0" presId="urn:microsoft.com/office/officeart/2005/8/layout/vList2"/>
    <dgm:cxn modelId="{6B878D84-6F03-427D-B43F-82F2E5253B6C}" type="presParOf" srcId="{4C2157E7-1D2F-4EE6-84C2-AE03C45BB4AD}" destId="{AAEF859A-5BE1-4A0B-94C3-1047939BC342}" srcOrd="1" destOrd="0" presId="urn:microsoft.com/office/officeart/2005/8/layout/vList2"/>
    <dgm:cxn modelId="{40C43040-2FE9-4528-BE2D-F54B279746FB}" type="presParOf" srcId="{4C2157E7-1D2F-4EE6-84C2-AE03C45BB4AD}" destId="{B6D225D7-9779-4A99-8B83-CF2FD2F3FB70}" srcOrd="2" destOrd="0" presId="urn:microsoft.com/office/officeart/2005/8/layout/vList2"/>
    <dgm:cxn modelId="{4A7D8DBC-4D01-4D1F-BDFF-7E83A2903DED}" type="presParOf" srcId="{4C2157E7-1D2F-4EE6-84C2-AE03C45BB4AD}" destId="{7DBE12C5-B886-4DD4-83FB-C58722C4A2F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C6AD38-AC08-4BE4-8F62-41E68D01EAD3}" type="doc">
      <dgm:prSet loTypeId="urn:microsoft.com/office/officeart/2005/8/layout/radial5" loCatId="cycle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18C27F59-FA75-4E18-811D-8998EE1B07BD}">
      <dgm:prSet phldrT="[Κείμενο]" custT="1"/>
      <dgm:spPr/>
      <dgm:t>
        <a:bodyPr/>
        <a:lstStyle/>
        <a:p>
          <a:r>
            <a:rPr lang="el-GR" sz="3200" b="1" dirty="0" smtClean="0">
              <a:latin typeface="Arial Narrow" panose="020B0606020202030204" pitchFamily="34" charset="0"/>
            </a:rPr>
            <a:t>Βασικές Έννοιες</a:t>
          </a:r>
          <a:endParaRPr lang="el-GR" sz="3200" b="1" dirty="0">
            <a:latin typeface="Arial Narrow" panose="020B0606020202030204" pitchFamily="34" charset="0"/>
          </a:endParaRPr>
        </a:p>
      </dgm:t>
    </dgm:pt>
    <dgm:pt modelId="{86153AF6-0D62-468A-AAFA-5168F02FF87D}" type="parTrans" cxnId="{AC904026-B57F-4A6D-A40A-120723F60571}">
      <dgm:prSet/>
      <dgm:spPr/>
      <dgm:t>
        <a:bodyPr/>
        <a:lstStyle/>
        <a:p>
          <a:endParaRPr lang="el-GR" sz="4400"/>
        </a:p>
      </dgm:t>
    </dgm:pt>
    <dgm:pt modelId="{1CAFED61-CD5C-4B2E-AD5E-ACBE1CBB9502}" type="sibTrans" cxnId="{AC904026-B57F-4A6D-A40A-120723F60571}">
      <dgm:prSet/>
      <dgm:spPr/>
      <dgm:t>
        <a:bodyPr/>
        <a:lstStyle/>
        <a:p>
          <a:endParaRPr lang="el-GR" sz="4400"/>
        </a:p>
      </dgm:t>
    </dgm:pt>
    <dgm:pt modelId="{92BD30DC-CC52-49B1-A6F1-695668CE55C9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2000" dirty="0">
              <a:solidFill>
                <a:schemeClr val="bg1"/>
              </a:solidFill>
              <a:latin typeface="Arial Narrow" panose="020B0606020202030204" pitchFamily="34" charset="0"/>
            </a:rPr>
            <a:t>Μέγεθος</a:t>
          </a:r>
          <a:r>
            <a:rPr lang="en-US" sz="20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l-GR" sz="20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>
              <a:solidFill>
                <a:schemeClr val="bg1"/>
              </a:solidFill>
              <a:latin typeface="Arial Narrow" panose="020B0606020202030204" pitchFamily="34" charset="0"/>
            </a:rPr>
            <a:t>&amp;</a:t>
          </a:r>
          <a:endParaRPr lang="el-GR" sz="20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el-GR" sz="2000" dirty="0">
              <a:solidFill>
                <a:schemeClr val="bg1"/>
              </a:solidFill>
              <a:latin typeface="Arial Narrow" panose="020B0606020202030204" pitchFamily="34" charset="0"/>
            </a:rPr>
            <a:t>Κλίμακα</a:t>
          </a:r>
        </a:p>
      </dgm:t>
    </dgm:pt>
    <dgm:pt modelId="{CFA57418-238D-4EAF-8720-736723A0990B}" type="parTrans" cxnId="{D5EE45C3-0FFA-426E-AE81-9C87293805CD}">
      <dgm:prSet custT="1"/>
      <dgm:spPr/>
      <dgm:t>
        <a:bodyPr/>
        <a:lstStyle/>
        <a:p>
          <a:endParaRPr lang="el-GR" sz="2000">
            <a:latin typeface="Arial Narrow" panose="020B0606020202030204" pitchFamily="34" charset="0"/>
          </a:endParaRPr>
        </a:p>
      </dgm:t>
    </dgm:pt>
    <dgm:pt modelId="{73CC62C3-CE23-4AEF-B30F-3CFB5484A799}" type="sibTrans" cxnId="{D5EE45C3-0FFA-426E-AE81-9C87293805CD}">
      <dgm:prSet/>
      <dgm:spPr/>
      <dgm:t>
        <a:bodyPr/>
        <a:lstStyle/>
        <a:p>
          <a:endParaRPr lang="el-GR" sz="4400"/>
        </a:p>
      </dgm:t>
    </dgm:pt>
    <dgm:pt modelId="{C87AB093-F30D-4FD7-A90C-9479E32574C6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2000" dirty="0">
              <a:latin typeface="Arial Narrow" panose="020B0606020202030204" pitchFamily="34" charset="0"/>
            </a:rPr>
            <a:t>Όργανα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l-GR" sz="2000" dirty="0">
              <a:latin typeface="Arial Narrow" panose="020B0606020202030204" pitchFamily="34" charset="0"/>
            </a:rPr>
            <a:t> &amp; Οργανολογία</a:t>
          </a:r>
        </a:p>
      </dgm:t>
    </dgm:pt>
    <dgm:pt modelId="{C00E01E8-B100-4612-933A-FBF83806BAE0}" type="parTrans" cxnId="{21536C5B-BE63-4F87-BD6C-6374C2190648}">
      <dgm:prSet custT="1"/>
      <dgm:spPr/>
      <dgm:t>
        <a:bodyPr/>
        <a:lstStyle/>
        <a:p>
          <a:endParaRPr lang="el-GR" sz="2000">
            <a:latin typeface="Arial Narrow" panose="020B0606020202030204" pitchFamily="34" charset="0"/>
          </a:endParaRPr>
        </a:p>
      </dgm:t>
    </dgm:pt>
    <dgm:pt modelId="{CB1FC36E-1D0E-49EB-88EB-6A33F4132FA2}" type="sibTrans" cxnId="{21536C5B-BE63-4F87-BD6C-6374C2190648}">
      <dgm:prSet/>
      <dgm:spPr/>
      <dgm:t>
        <a:bodyPr/>
        <a:lstStyle/>
        <a:p>
          <a:endParaRPr lang="el-GR" sz="4400"/>
        </a:p>
      </dgm:t>
    </dgm:pt>
    <dgm:pt modelId="{229A83A8-2DB2-44AB-AF33-8D17B174077B}">
      <dgm:prSet phldrT="[Κείμενο]" custT="1"/>
      <dgm:spPr/>
      <dgm:t>
        <a:bodyPr/>
        <a:lstStyle/>
        <a:p>
          <a:r>
            <a:rPr lang="el-GR" sz="2000" dirty="0">
              <a:latin typeface="Arial Narrow" panose="020B0606020202030204" pitchFamily="34" charset="0"/>
            </a:rPr>
            <a:t>Επιστήμη-Τεχνολογία-Κοινωνία</a:t>
          </a:r>
        </a:p>
      </dgm:t>
    </dgm:pt>
    <dgm:pt modelId="{492F70F5-03B4-40EC-85D4-95ED80CA7926}" type="parTrans" cxnId="{67918163-C526-47C2-B546-45FED2CDF1E4}">
      <dgm:prSet custT="1"/>
      <dgm:spPr/>
      <dgm:t>
        <a:bodyPr/>
        <a:lstStyle/>
        <a:p>
          <a:endParaRPr lang="el-GR" sz="2000">
            <a:latin typeface="Arial Narrow" panose="020B0606020202030204" pitchFamily="34" charset="0"/>
          </a:endParaRPr>
        </a:p>
      </dgm:t>
    </dgm:pt>
    <dgm:pt modelId="{040AE487-16F0-4FBA-B531-D9AE3E036B25}" type="sibTrans" cxnId="{67918163-C526-47C2-B546-45FED2CDF1E4}">
      <dgm:prSet/>
      <dgm:spPr/>
      <dgm:t>
        <a:bodyPr/>
        <a:lstStyle/>
        <a:p>
          <a:endParaRPr lang="el-GR" sz="4400"/>
        </a:p>
      </dgm:t>
    </dgm:pt>
    <dgm:pt modelId="{D1751E01-1F4E-4F65-B421-61D0E28AB263}">
      <dgm:prSet phldrT="[Κείμενο]" custT="1"/>
      <dgm:spPr/>
      <dgm:t>
        <a:bodyPr/>
        <a:lstStyle/>
        <a:p>
          <a:r>
            <a:rPr lang="el-GR" sz="2000" dirty="0">
              <a:latin typeface="Arial Narrow" panose="020B0606020202030204" pitchFamily="34" charset="0"/>
            </a:rPr>
            <a:t>Αυτό-</a:t>
          </a:r>
          <a:r>
            <a:rPr lang="el-GR" sz="2000" dirty="0" err="1">
              <a:latin typeface="Arial Narrow" panose="020B0606020202030204" pitchFamily="34" charset="0"/>
            </a:rPr>
            <a:t>οργάνω</a:t>
          </a:r>
          <a:r>
            <a:rPr lang="el-GR" sz="2000" dirty="0">
              <a:latin typeface="Arial Narrow" panose="020B0606020202030204" pitchFamily="34" charset="0"/>
            </a:rPr>
            <a:t>-ση</a:t>
          </a:r>
        </a:p>
      </dgm:t>
    </dgm:pt>
    <dgm:pt modelId="{E2577AD9-DEF1-4331-A15B-8F8A0CC2AF8D}" type="parTrans" cxnId="{B10D837E-FD42-41D8-9EA3-09E94A5D9019}">
      <dgm:prSet custT="1"/>
      <dgm:spPr/>
      <dgm:t>
        <a:bodyPr/>
        <a:lstStyle/>
        <a:p>
          <a:endParaRPr lang="el-GR" sz="2000">
            <a:latin typeface="Arial Narrow" panose="020B0606020202030204" pitchFamily="34" charset="0"/>
          </a:endParaRPr>
        </a:p>
      </dgm:t>
    </dgm:pt>
    <dgm:pt modelId="{8E9F0C83-9AC8-4BD2-9B50-2FA8F2909DA4}" type="sibTrans" cxnId="{B10D837E-FD42-41D8-9EA3-09E94A5D9019}">
      <dgm:prSet/>
      <dgm:spPr/>
      <dgm:t>
        <a:bodyPr/>
        <a:lstStyle/>
        <a:p>
          <a:endParaRPr lang="el-GR" sz="4400"/>
        </a:p>
      </dgm:t>
    </dgm:pt>
    <dgm:pt modelId="{AE896B0A-44F5-45D0-8597-EF9954B6898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2000" dirty="0">
              <a:latin typeface="Arial Narrow" panose="020B0606020202030204" pitchFamily="34" charset="0"/>
            </a:rPr>
            <a:t>Μοντέλα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l-GR" sz="2000" dirty="0">
              <a:latin typeface="Arial Narrow" panose="020B0606020202030204" pitchFamily="34" charset="0"/>
            </a:rPr>
            <a:t>&amp; </a:t>
          </a:r>
          <a:r>
            <a:rPr lang="el-GR" sz="2000" dirty="0" err="1">
              <a:latin typeface="Arial Narrow" panose="020B0606020202030204" pitchFamily="34" charset="0"/>
            </a:rPr>
            <a:t>Προσομοι</a:t>
          </a:r>
          <a:r>
            <a:rPr lang="el-GR" sz="2000" dirty="0">
              <a:latin typeface="Arial Narrow" panose="020B0606020202030204" pitchFamily="34" charset="0"/>
            </a:rPr>
            <a:t>-ώσεις</a:t>
          </a:r>
        </a:p>
      </dgm:t>
    </dgm:pt>
    <dgm:pt modelId="{E603DF98-A8F1-48DA-A695-D7D3671FF32E}" type="parTrans" cxnId="{4C5B88C0-C350-44BC-808A-32386DCD02F6}">
      <dgm:prSet custT="1"/>
      <dgm:spPr/>
      <dgm:t>
        <a:bodyPr/>
        <a:lstStyle/>
        <a:p>
          <a:endParaRPr lang="el-GR" sz="2000">
            <a:latin typeface="Arial Narrow" panose="020B0606020202030204" pitchFamily="34" charset="0"/>
          </a:endParaRPr>
        </a:p>
      </dgm:t>
    </dgm:pt>
    <dgm:pt modelId="{47927F73-7345-4F7B-8E76-50D26013E24C}" type="sibTrans" cxnId="{4C5B88C0-C350-44BC-808A-32386DCD02F6}">
      <dgm:prSet/>
      <dgm:spPr/>
      <dgm:t>
        <a:bodyPr/>
        <a:lstStyle/>
        <a:p>
          <a:endParaRPr lang="el-GR" sz="4400"/>
        </a:p>
      </dgm:t>
    </dgm:pt>
    <dgm:pt modelId="{D7FA4492-D7F4-4B21-B465-115C467AC31A}">
      <dgm:prSet custT="1"/>
      <dgm:spPr/>
      <dgm:t>
        <a:bodyPr/>
        <a:lstStyle/>
        <a:p>
          <a:r>
            <a:rPr lang="el-GR" sz="2000" dirty="0">
              <a:latin typeface="Arial Narrow" panose="020B0606020202030204" pitchFamily="34" charset="0"/>
            </a:rPr>
            <a:t>Ιδιότητες που εξαρτώνται από το μέγεθος</a:t>
          </a:r>
        </a:p>
      </dgm:t>
    </dgm:pt>
    <dgm:pt modelId="{508CF006-3FCF-4CB6-98CD-4EEDD93E9D0A}" type="parTrans" cxnId="{9565EE22-5963-4C25-A207-27583FF82BC5}">
      <dgm:prSet custT="1"/>
      <dgm:spPr/>
      <dgm:t>
        <a:bodyPr/>
        <a:lstStyle/>
        <a:p>
          <a:endParaRPr lang="el-GR" sz="2000">
            <a:latin typeface="Arial Narrow" panose="020B0606020202030204" pitchFamily="34" charset="0"/>
          </a:endParaRPr>
        </a:p>
      </dgm:t>
    </dgm:pt>
    <dgm:pt modelId="{2D8A1D80-D7F1-486D-AAE6-FDE26C2989EA}" type="sibTrans" cxnId="{9565EE22-5963-4C25-A207-27583FF82BC5}">
      <dgm:prSet/>
      <dgm:spPr/>
      <dgm:t>
        <a:bodyPr/>
        <a:lstStyle/>
        <a:p>
          <a:endParaRPr lang="el-GR" sz="4400"/>
        </a:p>
      </dgm:t>
    </dgm:pt>
    <dgm:pt modelId="{255395AC-4FF0-479C-B8EF-D57ACF99207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2000" dirty="0" smtClean="0">
              <a:latin typeface="Arial Narrow" panose="020B0606020202030204" pitchFamily="34" charset="0"/>
            </a:rPr>
            <a:t>Φύση της έρευνας της Ν-ΕΤ</a:t>
          </a:r>
          <a:endParaRPr lang="el-GR" sz="2000" dirty="0">
            <a:latin typeface="Arial Narrow" panose="020B0606020202030204" pitchFamily="34" charset="0"/>
          </a:endParaRPr>
        </a:p>
      </dgm:t>
    </dgm:pt>
    <dgm:pt modelId="{007B10E5-67F8-4D14-B30E-2942A88E0294}" type="parTrans" cxnId="{C47FBBBE-17E2-4E57-A4BB-D4CDC4D0A871}">
      <dgm:prSet custT="1"/>
      <dgm:spPr/>
      <dgm:t>
        <a:bodyPr/>
        <a:lstStyle/>
        <a:p>
          <a:endParaRPr lang="el-GR" sz="2000">
            <a:latin typeface="Arial Narrow" panose="020B0606020202030204" pitchFamily="34" charset="0"/>
          </a:endParaRPr>
        </a:p>
      </dgm:t>
    </dgm:pt>
    <dgm:pt modelId="{F66DD49E-0F35-4AED-B3C9-15C66A407AB8}" type="sibTrans" cxnId="{C47FBBBE-17E2-4E57-A4BB-D4CDC4D0A871}">
      <dgm:prSet/>
      <dgm:spPr/>
      <dgm:t>
        <a:bodyPr/>
        <a:lstStyle/>
        <a:p>
          <a:endParaRPr lang="el-GR" sz="4400"/>
        </a:p>
      </dgm:t>
    </dgm:pt>
    <dgm:pt modelId="{A8721318-90DF-40B8-992F-68CA147C557F}" type="pres">
      <dgm:prSet presAssocID="{6DC6AD38-AC08-4BE4-8F62-41E68D01EAD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93A1638-D131-4C20-81F2-F2DC3FFCBF6A}" type="pres">
      <dgm:prSet presAssocID="{18C27F59-FA75-4E18-811D-8998EE1B07BD}" presName="centerShape" presStyleLbl="node0" presStyleIdx="0" presStyleCnt="1" custScaleX="167030" custScaleY="131679"/>
      <dgm:spPr/>
      <dgm:t>
        <a:bodyPr/>
        <a:lstStyle/>
        <a:p>
          <a:endParaRPr lang="el-GR"/>
        </a:p>
      </dgm:t>
    </dgm:pt>
    <dgm:pt modelId="{0433E395-7D07-4D87-9598-050E9FD48D62}" type="pres">
      <dgm:prSet presAssocID="{CFA57418-238D-4EAF-8720-736723A0990B}" presName="parTrans" presStyleLbl="sibTrans2D1" presStyleIdx="0" presStyleCnt="7" custScaleX="73153" custScaleY="67611" custLinFactNeighborX="5852" custLinFactNeighborY="-4672"/>
      <dgm:spPr/>
      <dgm:t>
        <a:bodyPr/>
        <a:lstStyle/>
        <a:p>
          <a:endParaRPr lang="el-GR"/>
        </a:p>
      </dgm:t>
    </dgm:pt>
    <dgm:pt modelId="{4A48B827-E419-4E70-9D47-D433EDDF4236}" type="pres">
      <dgm:prSet presAssocID="{CFA57418-238D-4EAF-8720-736723A0990B}" presName="connectorText" presStyleLbl="sibTrans2D1" presStyleIdx="0" presStyleCnt="7"/>
      <dgm:spPr/>
      <dgm:t>
        <a:bodyPr/>
        <a:lstStyle/>
        <a:p>
          <a:endParaRPr lang="el-GR"/>
        </a:p>
      </dgm:t>
    </dgm:pt>
    <dgm:pt modelId="{0BFC015E-216A-4B9A-9D10-D4BFF1CBA8ED}" type="pres">
      <dgm:prSet presAssocID="{92BD30DC-CC52-49B1-A6F1-695668CE55C9}" presName="node" presStyleLbl="node1" presStyleIdx="0" presStyleCnt="7" custScaleX="118307" custScaleY="82096" custRadScaleRad="150156" custRadScaleInc="-22913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7600377-EEAE-4DC5-9AD5-94D6845AD895}" type="pres">
      <dgm:prSet presAssocID="{007B10E5-67F8-4D14-B30E-2942A88E0294}" presName="parTrans" presStyleLbl="sibTrans2D1" presStyleIdx="1" presStyleCnt="7" custScaleX="159494" custScaleY="64543" custLinFactNeighborX="32582" custLinFactNeighborY="2502"/>
      <dgm:spPr/>
      <dgm:t>
        <a:bodyPr/>
        <a:lstStyle/>
        <a:p>
          <a:endParaRPr lang="el-GR"/>
        </a:p>
      </dgm:t>
    </dgm:pt>
    <dgm:pt modelId="{4320990D-A655-4F99-95CF-A77D31890F4F}" type="pres">
      <dgm:prSet presAssocID="{007B10E5-67F8-4D14-B30E-2942A88E0294}" presName="connectorText" presStyleLbl="sibTrans2D1" presStyleIdx="1" presStyleCnt="7"/>
      <dgm:spPr/>
      <dgm:t>
        <a:bodyPr/>
        <a:lstStyle/>
        <a:p>
          <a:endParaRPr lang="el-GR"/>
        </a:p>
      </dgm:t>
    </dgm:pt>
    <dgm:pt modelId="{BC650B8C-83E3-43CD-8524-96ED961F5813}" type="pres">
      <dgm:prSet presAssocID="{255395AC-4FF0-479C-B8EF-D57ACF992079}" presName="node" presStyleLbl="node1" presStyleIdx="1" presStyleCnt="7" custScaleX="151220" custScaleY="110666" custRadScaleRad="95326" custRadScaleInc="-15800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5F91F75-9C56-4E12-90E0-6705F574EA23}" type="pres">
      <dgm:prSet presAssocID="{508CF006-3FCF-4CB6-98CD-4EEDD93E9D0A}" presName="parTrans" presStyleLbl="sibTrans2D1" presStyleIdx="2" presStyleCnt="7" custScaleX="76680" custScaleY="71284" custLinFactNeighborX="19802" custLinFactNeighborY="14015"/>
      <dgm:spPr/>
      <dgm:t>
        <a:bodyPr/>
        <a:lstStyle/>
        <a:p>
          <a:endParaRPr lang="el-GR"/>
        </a:p>
      </dgm:t>
    </dgm:pt>
    <dgm:pt modelId="{ED745D14-89AF-4542-9109-73D1E13837A7}" type="pres">
      <dgm:prSet presAssocID="{508CF006-3FCF-4CB6-98CD-4EEDD93E9D0A}" presName="connectorText" presStyleLbl="sibTrans2D1" presStyleIdx="2" presStyleCnt="7"/>
      <dgm:spPr/>
      <dgm:t>
        <a:bodyPr/>
        <a:lstStyle/>
        <a:p>
          <a:endParaRPr lang="el-GR"/>
        </a:p>
      </dgm:t>
    </dgm:pt>
    <dgm:pt modelId="{D4F5A95C-ADDD-4CB8-AC35-F002C61F91CB}" type="pres">
      <dgm:prSet presAssocID="{D7FA4492-D7F4-4B21-B465-115C467AC31A}" presName="node" presStyleLbl="node1" presStyleIdx="2" presStyleCnt="7" custScaleX="155279" custRadScaleRad="140051" custRadScaleInc="-11119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DF5E93-B096-4568-82F4-0CB67B7CDDC8}" type="pres">
      <dgm:prSet presAssocID="{E603DF98-A8F1-48DA-A695-D7D3671FF32E}" presName="parTrans" presStyleLbl="sibTrans2D1" presStyleIdx="3" presStyleCnt="7" custScaleX="143924" custScaleY="68778" custLinFactNeighborX="-2823" custLinFactNeighborY="18667"/>
      <dgm:spPr/>
      <dgm:t>
        <a:bodyPr/>
        <a:lstStyle/>
        <a:p>
          <a:endParaRPr lang="el-GR"/>
        </a:p>
      </dgm:t>
    </dgm:pt>
    <dgm:pt modelId="{1077E69E-420A-4DB3-AFFF-650E26F085DD}" type="pres">
      <dgm:prSet presAssocID="{E603DF98-A8F1-48DA-A695-D7D3671FF32E}" presName="connectorText" presStyleLbl="sibTrans2D1" presStyleIdx="3" presStyleCnt="7"/>
      <dgm:spPr/>
      <dgm:t>
        <a:bodyPr/>
        <a:lstStyle/>
        <a:p>
          <a:endParaRPr lang="el-GR"/>
        </a:p>
      </dgm:t>
    </dgm:pt>
    <dgm:pt modelId="{4FB5E298-A82A-4140-881F-A9231E626E7B}" type="pres">
      <dgm:prSet presAssocID="{AE896B0A-44F5-45D0-8597-EF9954B68980}" presName="node" presStyleLbl="node1" presStyleIdx="3" presStyleCnt="7" custScaleX="141270" custRadScaleRad="104240" custRadScaleInc="2222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049C14C-2C78-4A15-9922-303C3736962B}" type="pres">
      <dgm:prSet presAssocID="{C00E01E8-B100-4612-933A-FBF83806BAE0}" presName="parTrans" presStyleLbl="sibTrans2D1" presStyleIdx="4" presStyleCnt="7" custScaleX="87711" custScaleY="78143" custLinFactNeighborX="20572" custLinFactNeighborY="32959"/>
      <dgm:spPr/>
      <dgm:t>
        <a:bodyPr/>
        <a:lstStyle/>
        <a:p>
          <a:endParaRPr lang="el-GR"/>
        </a:p>
      </dgm:t>
    </dgm:pt>
    <dgm:pt modelId="{8554FDFB-9FF4-4B88-BA01-59E37E0DCFE7}" type="pres">
      <dgm:prSet presAssocID="{C00E01E8-B100-4612-933A-FBF83806BAE0}" presName="connectorText" presStyleLbl="sibTrans2D1" presStyleIdx="4" presStyleCnt="7"/>
      <dgm:spPr/>
      <dgm:t>
        <a:bodyPr/>
        <a:lstStyle/>
        <a:p>
          <a:endParaRPr lang="el-GR"/>
        </a:p>
      </dgm:t>
    </dgm:pt>
    <dgm:pt modelId="{6EAC029B-77A0-427B-B574-548E56AE7D60}" type="pres">
      <dgm:prSet presAssocID="{C87AB093-F30D-4FD7-A90C-9479E32574C6}" presName="node" presStyleLbl="node1" presStyleIdx="4" presStyleCnt="7" custScaleX="156683" custScaleY="95438" custRadScaleRad="125955" custRadScaleInc="6643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1CC53A9-EA8F-4BA8-845B-8E25723571A2}" type="pres">
      <dgm:prSet presAssocID="{492F70F5-03B4-40EC-85D4-95ED80CA7926}" presName="parTrans" presStyleLbl="sibTrans2D1" presStyleIdx="5" presStyleCnt="7" custScaleX="106359" custScaleY="64791"/>
      <dgm:spPr/>
      <dgm:t>
        <a:bodyPr/>
        <a:lstStyle/>
        <a:p>
          <a:endParaRPr lang="el-GR"/>
        </a:p>
      </dgm:t>
    </dgm:pt>
    <dgm:pt modelId="{479BACA5-4548-43EC-9585-212E8D458253}" type="pres">
      <dgm:prSet presAssocID="{492F70F5-03B4-40EC-85D4-95ED80CA7926}" presName="connectorText" presStyleLbl="sibTrans2D1" presStyleIdx="5" presStyleCnt="7"/>
      <dgm:spPr/>
      <dgm:t>
        <a:bodyPr/>
        <a:lstStyle/>
        <a:p>
          <a:endParaRPr lang="el-GR"/>
        </a:p>
      </dgm:t>
    </dgm:pt>
    <dgm:pt modelId="{C334B720-78D3-4D82-BEF3-0BD39055A62A}" type="pres">
      <dgm:prSet presAssocID="{229A83A8-2DB2-44AB-AF33-8D17B174077B}" presName="node" presStyleLbl="node1" presStyleIdx="5" presStyleCnt="7" custScaleX="164495" custRadScaleRad="160252" custRadScaleInc="2508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3C5365-B466-44C7-8DED-35DB655B328C}" type="pres">
      <dgm:prSet presAssocID="{E2577AD9-DEF1-4331-A15B-8F8A0CC2AF8D}" presName="parTrans" presStyleLbl="sibTrans2D1" presStyleIdx="6" presStyleCnt="7" custScaleX="66847" custScaleY="77764"/>
      <dgm:spPr/>
      <dgm:t>
        <a:bodyPr/>
        <a:lstStyle/>
        <a:p>
          <a:endParaRPr lang="el-GR"/>
        </a:p>
      </dgm:t>
    </dgm:pt>
    <dgm:pt modelId="{DC44B3BC-D2C7-4BCE-98A4-F3847AA5BF94}" type="pres">
      <dgm:prSet presAssocID="{E2577AD9-DEF1-4331-A15B-8F8A0CC2AF8D}" presName="connectorText" presStyleLbl="sibTrans2D1" presStyleIdx="6" presStyleCnt="7"/>
      <dgm:spPr/>
      <dgm:t>
        <a:bodyPr/>
        <a:lstStyle/>
        <a:p>
          <a:endParaRPr lang="el-GR"/>
        </a:p>
      </dgm:t>
    </dgm:pt>
    <dgm:pt modelId="{DA829F22-5202-47DE-8648-E3AA611D5940}" type="pres">
      <dgm:prSet presAssocID="{D1751E01-1F4E-4F65-B421-61D0E28AB263}" presName="node" presStyleLbl="node1" presStyleIdx="6" presStyleCnt="7" custScaleX="120332" custRadScaleRad="145760" custRadScaleInc="64418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26DDE2A-AD55-4449-9A7C-7DF48F6F6D18}" type="presOf" srcId="{007B10E5-67F8-4D14-B30E-2942A88E0294}" destId="{97600377-EEAE-4DC5-9AD5-94D6845AD895}" srcOrd="0" destOrd="0" presId="urn:microsoft.com/office/officeart/2005/8/layout/radial5"/>
    <dgm:cxn modelId="{0962EBDD-5F1B-49F1-9F74-0FD0979F3505}" type="presOf" srcId="{D7FA4492-D7F4-4B21-B465-115C467AC31A}" destId="{D4F5A95C-ADDD-4CB8-AC35-F002C61F91CB}" srcOrd="0" destOrd="0" presId="urn:microsoft.com/office/officeart/2005/8/layout/radial5"/>
    <dgm:cxn modelId="{26A734B1-4298-44BA-9796-4C4AF7728984}" type="presOf" srcId="{255395AC-4FF0-479C-B8EF-D57ACF992079}" destId="{BC650B8C-83E3-43CD-8524-96ED961F5813}" srcOrd="0" destOrd="0" presId="urn:microsoft.com/office/officeart/2005/8/layout/radial5"/>
    <dgm:cxn modelId="{325A735D-BDF8-4396-B2F5-40E738F6B927}" type="presOf" srcId="{508CF006-3FCF-4CB6-98CD-4EEDD93E9D0A}" destId="{C5F91F75-9C56-4E12-90E0-6705F574EA23}" srcOrd="0" destOrd="0" presId="urn:microsoft.com/office/officeart/2005/8/layout/radial5"/>
    <dgm:cxn modelId="{4C5B88C0-C350-44BC-808A-32386DCD02F6}" srcId="{18C27F59-FA75-4E18-811D-8998EE1B07BD}" destId="{AE896B0A-44F5-45D0-8597-EF9954B68980}" srcOrd="3" destOrd="0" parTransId="{E603DF98-A8F1-48DA-A695-D7D3671FF32E}" sibTransId="{47927F73-7345-4F7B-8E76-50D26013E24C}"/>
    <dgm:cxn modelId="{9565EE22-5963-4C25-A207-27583FF82BC5}" srcId="{18C27F59-FA75-4E18-811D-8998EE1B07BD}" destId="{D7FA4492-D7F4-4B21-B465-115C467AC31A}" srcOrd="2" destOrd="0" parTransId="{508CF006-3FCF-4CB6-98CD-4EEDD93E9D0A}" sibTransId="{2D8A1D80-D7F1-486D-AAE6-FDE26C2989EA}"/>
    <dgm:cxn modelId="{21536C5B-BE63-4F87-BD6C-6374C2190648}" srcId="{18C27F59-FA75-4E18-811D-8998EE1B07BD}" destId="{C87AB093-F30D-4FD7-A90C-9479E32574C6}" srcOrd="4" destOrd="0" parTransId="{C00E01E8-B100-4612-933A-FBF83806BAE0}" sibTransId="{CB1FC36E-1D0E-49EB-88EB-6A33F4132FA2}"/>
    <dgm:cxn modelId="{9F836EDB-FD2E-4760-B7F4-2DD4EA98C73B}" type="presOf" srcId="{92BD30DC-CC52-49B1-A6F1-695668CE55C9}" destId="{0BFC015E-216A-4B9A-9D10-D4BFF1CBA8ED}" srcOrd="0" destOrd="0" presId="urn:microsoft.com/office/officeart/2005/8/layout/radial5"/>
    <dgm:cxn modelId="{6CD952CA-9F3C-4D7D-9A84-AF2568038522}" type="presOf" srcId="{6DC6AD38-AC08-4BE4-8F62-41E68D01EAD3}" destId="{A8721318-90DF-40B8-992F-68CA147C557F}" srcOrd="0" destOrd="0" presId="urn:microsoft.com/office/officeart/2005/8/layout/radial5"/>
    <dgm:cxn modelId="{9E52E50B-9B2E-43B1-975C-49E63B9FADB0}" type="presOf" srcId="{E2577AD9-DEF1-4331-A15B-8F8A0CC2AF8D}" destId="{163C5365-B466-44C7-8DED-35DB655B328C}" srcOrd="0" destOrd="0" presId="urn:microsoft.com/office/officeart/2005/8/layout/radial5"/>
    <dgm:cxn modelId="{F9603960-D293-49EC-B6A0-135960C29224}" type="presOf" srcId="{C00E01E8-B100-4612-933A-FBF83806BAE0}" destId="{A049C14C-2C78-4A15-9922-303C3736962B}" srcOrd="0" destOrd="0" presId="urn:microsoft.com/office/officeart/2005/8/layout/radial5"/>
    <dgm:cxn modelId="{67918163-C526-47C2-B546-45FED2CDF1E4}" srcId="{18C27F59-FA75-4E18-811D-8998EE1B07BD}" destId="{229A83A8-2DB2-44AB-AF33-8D17B174077B}" srcOrd="5" destOrd="0" parTransId="{492F70F5-03B4-40EC-85D4-95ED80CA7926}" sibTransId="{040AE487-16F0-4FBA-B531-D9AE3E036B25}"/>
    <dgm:cxn modelId="{D5EE45C3-0FFA-426E-AE81-9C87293805CD}" srcId="{18C27F59-FA75-4E18-811D-8998EE1B07BD}" destId="{92BD30DC-CC52-49B1-A6F1-695668CE55C9}" srcOrd="0" destOrd="0" parTransId="{CFA57418-238D-4EAF-8720-736723A0990B}" sibTransId="{73CC62C3-CE23-4AEF-B30F-3CFB5484A799}"/>
    <dgm:cxn modelId="{AC904026-B57F-4A6D-A40A-120723F60571}" srcId="{6DC6AD38-AC08-4BE4-8F62-41E68D01EAD3}" destId="{18C27F59-FA75-4E18-811D-8998EE1B07BD}" srcOrd="0" destOrd="0" parTransId="{86153AF6-0D62-468A-AAFA-5168F02FF87D}" sibTransId="{1CAFED61-CD5C-4B2E-AD5E-ACBE1CBB9502}"/>
    <dgm:cxn modelId="{A80E4E62-7ACD-4414-8711-4307DDF4CF1F}" type="presOf" srcId="{E2577AD9-DEF1-4331-A15B-8F8A0CC2AF8D}" destId="{DC44B3BC-D2C7-4BCE-98A4-F3847AA5BF94}" srcOrd="1" destOrd="0" presId="urn:microsoft.com/office/officeart/2005/8/layout/radial5"/>
    <dgm:cxn modelId="{B10D837E-FD42-41D8-9EA3-09E94A5D9019}" srcId="{18C27F59-FA75-4E18-811D-8998EE1B07BD}" destId="{D1751E01-1F4E-4F65-B421-61D0E28AB263}" srcOrd="6" destOrd="0" parTransId="{E2577AD9-DEF1-4331-A15B-8F8A0CC2AF8D}" sibTransId="{8E9F0C83-9AC8-4BD2-9B50-2FA8F2909DA4}"/>
    <dgm:cxn modelId="{90061432-5880-41F7-9A38-BF25241BAB30}" type="presOf" srcId="{492F70F5-03B4-40EC-85D4-95ED80CA7926}" destId="{479BACA5-4548-43EC-9585-212E8D458253}" srcOrd="1" destOrd="0" presId="urn:microsoft.com/office/officeart/2005/8/layout/radial5"/>
    <dgm:cxn modelId="{DEEFE3A3-3F81-45A4-99EE-3531CB28CFAD}" type="presOf" srcId="{508CF006-3FCF-4CB6-98CD-4EEDD93E9D0A}" destId="{ED745D14-89AF-4542-9109-73D1E13837A7}" srcOrd="1" destOrd="0" presId="urn:microsoft.com/office/officeart/2005/8/layout/radial5"/>
    <dgm:cxn modelId="{06B5CB4C-8AD5-4B19-B2CA-8DD751C95525}" type="presOf" srcId="{C00E01E8-B100-4612-933A-FBF83806BAE0}" destId="{8554FDFB-9FF4-4B88-BA01-59E37E0DCFE7}" srcOrd="1" destOrd="0" presId="urn:microsoft.com/office/officeart/2005/8/layout/radial5"/>
    <dgm:cxn modelId="{B9640FEB-B52C-46CB-B030-D5BC9CA7EB35}" type="presOf" srcId="{CFA57418-238D-4EAF-8720-736723A0990B}" destId="{0433E395-7D07-4D87-9598-050E9FD48D62}" srcOrd="0" destOrd="0" presId="urn:microsoft.com/office/officeart/2005/8/layout/radial5"/>
    <dgm:cxn modelId="{BBC2A94D-E82B-4DB9-9755-92A94B138CA4}" type="presOf" srcId="{AE896B0A-44F5-45D0-8597-EF9954B68980}" destId="{4FB5E298-A82A-4140-881F-A9231E626E7B}" srcOrd="0" destOrd="0" presId="urn:microsoft.com/office/officeart/2005/8/layout/radial5"/>
    <dgm:cxn modelId="{64B3DCC8-3512-433A-98A0-49C9855D7943}" type="presOf" srcId="{492F70F5-03B4-40EC-85D4-95ED80CA7926}" destId="{A1CC53A9-EA8F-4BA8-845B-8E25723571A2}" srcOrd="0" destOrd="0" presId="urn:microsoft.com/office/officeart/2005/8/layout/radial5"/>
    <dgm:cxn modelId="{817B2024-BB63-4D8F-ABAC-1B7AEE740102}" type="presOf" srcId="{C87AB093-F30D-4FD7-A90C-9479E32574C6}" destId="{6EAC029B-77A0-427B-B574-548E56AE7D60}" srcOrd="0" destOrd="0" presId="urn:microsoft.com/office/officeart/2005/8/layout/radial5"/>
    <dgm:cxn modelId="{30DBF7E8-65BD-499F-B55D-4BEF4FEC1F3D}" type="presOf" srcId="{D1751E01-1F4E-4F65-B421-61D0E28AB263}" destId="{DA829F22-5202-47DE-8648-E3AA611D5940}" srcOrd="0" destOrd="0" presId="urn:microsoft.com/office/officeart/2005/8/layout/radial5"/>
    <dgm:cxn modelId="{A3E0E2AE-05A5-437A-831C-493966833386}" type="presOf" srcId="{18C27F59-FA75-4E18-811D-8998EE1B07BD}" destId="{793A1638-D131-4C20-81F2-F2DC3FFCBF6A}" srcOrd="0" destOrd="0" presId="urn:microsoft.com/office/officeart/2005/8/layout/radial5"/>
    <dgm:cxn modelId="{8A3AA05D-DE6C-408F-B423-A2E3EB8A82DD}" type="presOf" srcId="{CFA57418-238D-4EAF-8720-736723A0990B}" destId="{4A48B827-E419-4E70-9D47-D433EDDF4236}" srcOrd="1" destOrd="0" presId="urn:microsoft.com/office/officeart/2005/8/layout/radial5"/>
    <dgm:cxn modelId="{C47FBBBE-17E2-4E57-A4BB-D4CDC4D0A871}" srcId="{18C27F59-FA75-4E18-811D-8998EE1B07BD}" destId="{255395AC-4FF0-479C-B8EF-D57ACF992079}" srcOrd="1" destOrd="0" parTransId="{007B10E5-67F8-4D14-B30E-2942A88E0294}" sibTransId="{F66DD49E-0F35-4AED-B3C9-15C66A407AB8}"/>
    <dgm:cxn modelId="{2F72878D-0331-40F6-B5A1-126FCACC5662}" type="presOf" srcId="{007B10E5-67F8-4D14-B30E-2942A88E0294}" destId="{4320990D-A655-4F99-95CF-A77D31890F4F}" srcOrd="1" destOrd="0" presId="urn:microsoft.com/office/officeart/2005/8/layout/radial5"/>
    <dgm:cxn modelId="{70014B4C-6020-49D4-A90E-985A3DD26AD8}" type="presOf" srcId="{E603DF98-A8F1-48DA-A695-D7D3671FF32E}" destId="{6DDF5E93-B096-4568-82F4-0CB67B7CDDC8}" srcOrd="0" destOrd="0" presId="urn:microsoft.com/office/officeart/2005/8/layout/radial5"/>
    <dgm:cxn modelId="{B76AAAB7-177D-43CA-8965-FDFA4D943029}" type="presOf" srcId="{E603DF98-A8F1-48DA-A695-D7D3671FF32E}" destId="{1077E69E-420A-4DB3-AFFF-650E26F085DD}" srcOrd="1" destOrd="0" presId="urn:microsoft.com/office/officeart/2005/8/layout/radial5"/>
    <dgm:cxn modelId="{6053F936-A223-4D8F-9C18-1F282A31A767}" type="presOf" srcId="{229A83A8-2DB2-44AB-AF33-8D17B174077B}" destId="{C334B720-78D3-4D82-BEF3-0BD39055A62A}" srcOrd="0" destOrd="0" presId="urn:microsoft.com/office/officeart/2005/8/layout/radial5"/>
    <dgm:cxn modelId="{5AA2C6CE-FEA2-4B95-9A65-E9F58EE7373A}" type="presParOf" srcId="{A8721318-90DF-40B8-992F-68CA147C557F}" destId="{793A1638-D131-4C20-81F2-F2DC3FFCBF6A}" srcOrd="0" destOrd="0" presId="urn:microsoft.com/office/officeart/2005/8/layout/radial5"/>
    <dgm:cxn modelId="{E333E9F7-2562-45FD-8A22-C3E2D81E643E}" type="presParOf" srcId="{A8721318-90DF-40B8-992F-68CA147C557F}" destId="{0433E395-7D07-4D87-9598-050E9FD48D62}" srcOrd="1" destOrd="0" presId="urn:microsoft.com/office/officeart/2005/8/layout/radial5"/>
    <dgm:cxn modelId="{60862C05-D0E6-4C26-8686-E20BA5659A61}" type="presParOf" srcId="{0433E395-7D07-4D87-9598-050E9FD48D62}" destId="{4A48B827-E419-4E70-9D47-D433EDDF4236}" srcOrd="0" destOrd="0" presId="urn:microsoft.com/office/officeart/2005/8/layout/radial5"/>
    <dgm:cxn modelId="{ADFDF494-4E3F-4081-BBB6-23477FC7BFEC}" type="presParOf" srcId="{A8721318-90DF-40B8-992F-68CA147C557F}" destId="{0BFC015E-216A-4B9A-9D10-D4BFF1CBA8ED}" srcOrd="2" destOrd="0" presId="urn:microsoft.com/office/officeart/2005/8/layout/radial5"/>
    <dgm:cxn modelId="{1A49AABF-B9B0-40C5-9BFD-D3C9DE545B5F}" type="presParOf" srcId="{A8721318-90DF-40B8-992F-68CA147C557F}" destId="{97600377-EEAE-4DC5-9AD5-94D6845AD895}" srcOrd="3" destOrd="0" presId="urn:microsoft.com/office/officeart/2005/8/layout/radial5"/>
    <dgm:cxn modelId="{7146E35B-CFAF-4CEB-B34E-D251ED501476}" type="presParOf" srcId="{97600377-EEAE-4DC5-9AD5-94D6845AD895}" destId="{4320990D-A655-4F99-95CF-A77D31890F4F}" srcOrd="0" destOrd="0" presId="urn:microsoft.com/office/officeart/2005/8/layout/radial5"/>
    <dgm:cxn modelId="{E89D6A2B-6A13-4AF4-8BE8-6CD83AFDA378}" type="presParOf" srcId="{A8721318-90DF-40B8-992F-68CA147C557F}" destId="{BC650B8C-83E3-43CD-8524-96ED961F5813}" srcOrd="4" destOrd="0" presId="urn:microsoft.com/office/officeart/2005/8/layout/radial5"/>
    <dgm:cxn modelId="{605EDCD9-8C77-4B87-A8D6-D1C6C02E87A1}" type="presParOf" srcId="{A8721318-90DF-40B8-992F-68CA147C557F}" destId="{C5F91F75-9C56-4E12-90E0-6705F574EA23}" srcOrd="5" destOrd="0" presId="urn:microsoft.com/office/officeart/2005/8/layout/radial5"/>
    <dgm:cxn modelId="{E1E4C56F-60DC-43C9-A921-B3C72F1B2D7E}" type="presParOf" srcId="{C5F91F75-9C56-4E12-90E0-6705F574EA23}" destId="{ED745D14-89AF-4542-9109-73D1E13837A7}" srcOrd="0" destOrd="0" presId="urn:microsoft.com/office/officeart/2005/8/layout/radial5"/>
    <dgm:cxn modelId="{5622B216-16AB-4AE3-AD0B-5837A5BF49F7}" type="presParOf" srcId="{A8721318-90DF-40B8-992F-68CA147C557F}" destId="{D4F5A95C-ADDD-4CB8-AC35-F002C61F91CB}" srcOrd="6" destOrd="0" presId="urn:microsoft.com/office/officeart/2005/8/layout/radial5"/>
    <dgm:cxn modelId="{B9F091D4-DA5F-4870-B63B-EBB3CCA0C661}" type="presParOf" srcId="{A8721318-90DF-40B8-992F-68CA147C557F}" destId="{6DDF5E93-B096-4568-82F4-0CB67B7CDDC8}" srcOrd="7" destOrd="0" presId="urn:microsoft.com/office/officeart/2005/8/layout/radial5"/>
    <dgm:cxn modelId="{B9F60622-34BD-4A4A-931B-86D60D35A3F7}" type="presParOf" srcId="{6DDF5E93-B096-4568-82F4-0CB67B7CDDC8}" destId="{1077E69E-420A-4DB3-AFFF-650E26F085DD}" srcOrd="0" destOrd="0" presId="urn:microsoft.com/office/officeart/2005/8/layout/radial5"/>
    <dgm:cxn modelId="{59BD9884-31E4-4ED7-9FCB-C6C8E6355D4D}" type="presParOf" srcId="{A8721318-90DF-40B8-992F-68CA147C557F}" destId="{4FB5E298-A82A-4140-881F-A9231E626E7B}" srcOrd="8" destOrd="0" presId="urn:microsoft.com/office/officeart/2005/8/layout/radial5"/>
    <dgm:cxn modelId="{67F6A704-D872-4F91-ADE4-CC9D8A06F087}" type="presParOf" srcId="{A8721318-90DF-40B8-992F-68CA147C557F}" destId="{A049C14C-2C78-4A15-9922-303C3736962B}" srcOrd="9" destOrd="0" presId="urn:microsoft.com/office/officeart/2005/8/layout/radial5"/>
    <dgm:cxn modelId="{DABE82C5-F944-4E89-B269-4ECC4696877B}" type="presParOf" srcId="{A049C14C-2C78-4A15-9922-303C3736962B}" destId="{8554FDFB-9FF4-4B88-BA01-59E37E0DCFE7}" srcOrd="0" destOrd="0" presId="urn:microsoft.com/office/officeart/2005/8/layout/radial5"/>
    <dgm:cxn modelId="{7CB45429-F5F7-4301-9424-B2770C53F6C5}" type="presParOf" srcId="{A8721318-90DF-40B8-992F-68CA147C557F}" destId="{6EAC029B-77A0-427B-B574-548E56AE7D60}" srcOrd="10" destOrd="0" presId="urn:microsoft.com/office/officeart/2005/8/layout/radial5"/>
    <dgm:cxn modelId="{47C666B1-EAFF-49FB-BD1C-A5CC0BAD4B24}" type="presParOf" srcId="{A8721318-90DF-40B8-992F-68CA147C557F}" destId="{A1CC53A9-EA8F-4BA8-845B-8E25723571A2}" srcOrd="11" destOrd="0" presId="urn:microsoft.com/office/officeart/2005/8/layout/radial5"/>
    <dgm:cxn modelId="{31F4FABD-ED11-44E4-AE7D-BA382F6C8C49}" type="presParOf" srcId="{A1CC53A9-EA8F-4BA8-845B-8E25723571A2}" destId="{479BACA5-4548-43EC-9585-212E8D458253}" srcOrd="0" destOrd="0" presId="urn:microsoft.com/office/officeart/2005/8/layout/radial5"/>
    <dgm:cxn modelId="{DDF82A30-E5CB-4878-96E2-203155F42C89}" type="presParOf" srcId="{A8721318-90DF-40B8-992F-68CA147C557F}" destId="{C334B720-78D3-4D82-BEF3-0BD39055A62A}" srcOrd="12" destOrd="0" presId="urn:microsoft.com/office/officeart/2005/8/layout/radial5"/>
    <dgm:cxn modelId="{A0D84F9F-DD18-4FCE-880C-AD5BFA86FD73}" type="presParOf" srcId="{A8721318-90DF-40B8-992F-68CA147C557F}" destId="{163C5365-B466-44C7-8DED-35DB655B328C}" srcOrd="13" destOrd="0" presId="urn:microsoft.com/office/officeart/2005/8/layout/radial5"/>
    <dgm:cxn modelId="{FD3DA9A8-0D2C-4389-8228-A7DE5410BB17}" type="presParOf" srcId="{163C5365-B466-44C7-8DED-35DB655B328C}" destId="{DC44B3BC-D2C7-4BCE-98A4-F3847AA5BF94}" srcOrd="0" destOrd="0" presId="urn:microsoft.com/office/officeart/2005/8/layout/radial5"/>
    <dgm:cxn modelId="{F1140A67-9D64-4955-8092-EB1891837A9E}" type="presParOf" srcId="{A8721318-90DF-40B8-992F-68CA147C557F}" destId="{DA829F22-5202-47DE-8648-E3AA611D5940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04447C-A180-423E-BABC-A3DB63B4678C}">
      <dsp:nvSpPr>
        <dsp:cNvPr id="0" name=""/>
        <dsp:cNvSpPr/>
      </dsp:nvSpPr>
      <dsp:spPr>
        <a:xfrm>
          <a:off x="0" y="8198"/>
          <a:ext cx="6625674" cy="730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Ποιοτική</a:t>
          </a:r>
          <a:r>
            <a:rPr lang="en-US" sz="2800" kern="1200" dirty="0" smtClean="0"/>
            <a:t> </a:t>
          </a:r>
          <a:r>
            <a:rPr lang="el-GR" sz="2800" kern="1200" dirty="0" smtClean="0"/>
            <a:t>ανάλυση περιεχομένου </a:t>
          </a:r>
          <a:endParaRPr lang="el-GR" sz="2800" kern="1200" dirty="0"/>
        </a:p>
      </dsp:txBody>
      <dsp:txXfrm>
        <a:off x="0" y="8198"/>
        <a:ext cx="6625674" cy="730080"/>
      </dsp:txXfrm>
    </dsp:sp>
    <dsp:sp modelId="{58D92C40-8359-4F15-8DE4-887DB782DC17}">
      <dsp:nvSpPr>
        <dsp:cNvPr id="0" name=""/>
        <dsp:cNvSpPr/>
      </dsp:nvSpPr>
      <dsp:spPr>
        <a:xfrm>
          <a:off x="0" y="738278"/>
          <a:ext cx="6625674" cy="86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365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800" kern="1200" dirty="0" smtClean="0"/>
            <a:t>Μέθοδος ανάλυσης γραπτών, προφορικών ή οπτικών μηνυμάτων</a:t>
          </a:r>
          <a:endParaRPr lang="el-GR" sz="2800" kern="1200" dirty="0"/>
        </a:p>
      </dsp:txBody>
      <dsp:txXfrm>
        <a:off x="0" y="738278"/>
        <a:ext cx="6625674" cy="867847"/>
      </dsp:txXfrm>
    </dsp:sp>
    <dsp:sp modelId="{00BEF2E0-E433-445D-A6B7-F5E53C8477FE}">
      <dsp:nvSpPr>
        <dsp:cNvPr id="0" name=""/>
        <dsp:cNvSpPr/>
      </dsp:nvSpPr>
      <dsp:spPr>
        <a:xfrm>
          <a:off x="0" y="1606126"/>
          <a:ext cx="6625674" cy="730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Ποσοτική</a:t>
          </a:r>
          <a:endParaRPr lang="el-GR" sz="2800" kern="1200" dirty="0"/>
        </a:p>
      </dsp:txBody>
      <dsp:txXfrm>
        <a:off x="0" y="1606126"/>
        <a:ext cx="6625674" cy="730080"/>
      </dsp:txXfrm>
    </dsp:sp>
    <dsp:sp modelId="{F964778D-947F-430B-A8B0-23C9766177C2}">
      <dsp:nvSpPr>
        <dsp:cNvPr id="0" name=""/>
        <dsp:cNvSpPr/>
      </dsp:nvSpPr>
      <dsp:spPr>
        <a:xfrm>
          <a:off x="0" y="2336206"/>
          <a:ext cx="6625674" cy="86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365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800" kern="1200" dirty="0" smtClean="0"/>
            <a:t>Μέθοδος ανάλυσης μηνυμάτων που κυριαρχούνται από νούμερα</a:t>
          </a:r>
          <a:endParaRPr lang="el-GR" sz="2800" kern="1200" dirty="0"/>
        </a:p>
      </dsp:txBody>
      <dsp:txXfrm>
        <a:off x="0" y="2336206"/>
        <a:ext cx="6625674" cy="8678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E6FF7F-7A39-4098-949F-2B2BC106C235}">
      <dsp:nvSpPr>
        <dsp:cNvPr id="0" name=""/>
        <dsp:cNvSpPr/>
      </dsp:nvSpPr>
      <dsp:spPr>
        <a:xfrm>
          <a:off x="0" y="332039"/>
          <a:ext cx="5969726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Μονάδα Ανάλυσης</a:t>
          </a:r>
          <a:endParaRPr lang="el-GR" sz="2800" kern="1200" dirty="0"/>
        </a:p>
      </dsp:txBody>
      <dsp:txXfrm>
        <a:off x="0" y="332039"/>
        <a:ext cx="5969726" cy="1216800"/>
      </dsp:txXfrm>
    </dsp:sp>
    <dsp:sp modelId="{AAEF859A-5BE1-4A0B-94C3-1047939BC342}">
      <dsp:nvSpPr>
        <dsp:cNvPr id="0" name=""/>
        <dsp:cNvSpPr/>
      </dsp:nvSpPr>
      <dsp:spPr>
        <a:xfrm>
          <a:off x="0" y="1548839"/>
          <a:ext cx="5969726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539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800" kern="1200" dirty="0" smtClean="0"/>
            <a:t>Μία αυτοτελής απάντηση σε ένα συγκεκριμένο έργο</a:t>
          </a:r>
          <a:endParaRPr lang="el-GR" sz="2800" kern="1200" dirty="0"/>
        </a:p>
      </dsp:txBody>
      <dsp:txXfrm>
        <a:off x="0" y="1548839"/>
        <a:ext cx="5969726" cy="1076400"/>
      </dsp:txXfrm>
    </dsp:sp>
    <dsp:sp modelId="{B6D225D7-9779-4A99-8B83-CF2FD2F3FB70}">
      <dsp:nvSpPr>
        <dsp:cNvPr id="0" name=""/>
        <dsp:cNvSpPr/>
      </dsp:nvSpPr>
      <dsp:spPr>
        <a:xfrm>
          <a:off x="0" y="2625239"/>
          <a:ext cx="5969726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Μονάδα Νοήματος</a:t>
          </a:r>
          <a:endParaRPr lang="el-GR" sz="2800" kern="1200" dirty="0"/>
        </a:p>
      </dsp:txBody>
      <dsp:txXfrm>
        <a:off x="0" y="2625239"/>
        <a:ext cx="5969726" cy="1216800"/>
      </dsp:txXfrm>
    </dsp:sp>
    <dsp:sp modelId="{7DBE12C5-B886-4DD4-83FB-C58722C4A2F1}">
      <dsp:nvSpPr>
        <dsp:cNvPr id="0" name=""/>
        <dsp:cNvSpPr/>
      </dsp:nvSpPr>
      <dsp:spPr>
        <a:xfrm>
          <a:off x="0" y="3842039"/>
          <a:ext cx="5969726" cy="124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539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800" kern="1200" dirty="0" smtClean="0"/>
            <a:t>Μπορεί να είναι λέξεις ή φράσεις-κλειδιά που να έχουν νόημα για το εκάστοτε έργο </a:t>
          </a:r>
          <a:endParaRPr lang="el-GR" sz="2800" kern="1200" dirty="0"/>
        </a:p>
      </dsp:txBody>
      <dsp:txXfrm>
        <a:off x="0" y="3842039"/>
        <a:ext cx="5969726" cy="12445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3A1638-D131-4C20-81F2-F2DC3FFCBF6A}">
      <dsp:nvSpPr>
        <dsp:cNvPr id="0" name=""/>
        <dsp:cNvSpPr/>
      </dsp:nvSpPr>
      <dsp:spPr>
        <a:xfrm>
          <a:off x="4914635" y="2500415"/>
          <a:ext cx="2444202" cy="192690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>
              <a:latin typeface="Arial Narrow" panose="020B0606020202030204" pitchFamily="34" charset="0"/>
            </a:rPr>
            <a:t>Βασικές Έννοιες</a:t>
          </a:r>
          <a:endParaRPr lang="el-GR" sz="3200" b="1" kern="1200" dirty="0">
            <a:latin typeface="Arial Narrow" panose="020B0606020202030204" pitchFamily="34" charset="0"/>
          </a:endParaRPr>
        </a:p>
      </dsp:txBody>
      <dsp:txXfrm>
        <a:off x="4914635" y="2500415"/>
        <a:ext cx="2444202" cy="1926900"/>
      </dsp:txXfrm>
    </dsp:sp>
    <dsp:sp modelId="{0433E395-7D07-4D87-9598-050E9FD48D62}">
      <dsp:nvSpPr>
        <dsp:cNvPr id="0" name=""/>
        <dsp:cNvSpPr/>
      </dsp:nvSpPr>
      <dsp:spPr>
        <a:xfrm rot="12664836">
          <a:off x="4049552" y="2138261"/>
          <a:ext cx="748546" cy="4516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Arial Narrow" panose="020B0606020202030204" pitchFamily="34" charset="0"/>
          </a:endParaRPr>
        </a:p>
      </dsp:txBody>
      <dsp:txXfrm rot="12664836">
        <a:off x="4049552" y="2138261"/>
        <a:ext cx="748546" cy="451601"/>
      </dsp:txXfrm>
    </dsp:sp>
    <dsp:sp modelId="{0BFC015E-216A-4B9A-9D10-D4BFF1CBA8ED}">
      <dsp:nvSpPr>
        <dsp:cNvPr id="0" name=""/>
        <dsp:cNvSpPr/>
      </dsp:nvSpPr>
      <dsp:spPr>
        <a:xfrm>
          <a:off x="1676918" y="680262"/>
          <a:ext cx="2091760" cy="14515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l-GR" sz="2000" kern="1200" dirty="0">
              <a:solidFill>
                <a:schemeClr val="bg1"/>
              </a:solidFill>
              <a:latin typeface="Arial Narrow" panose="020B0606020202030204" pitchFamily="34" charset="0"/>
            </a:rPr>
            <a:t>Μέγεθος</a:t>
          </a:r>
          <a:r>
            <a:rPr lang="en-US" sz="2000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el-GR" sz="20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>
              <a:solidFill>
                <a:schemeClr val="bg1"/>
              </a:solidFill>
              <a:latin typeface="Arial Narrow" panose="020B0606020202030204" pitchFamily="34" charset="0"/>
            </a:rPr>
            <a:t>&amp;</a:t>
          </a:r>
          <a:endParaRPr lang="el-GR" sz="20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el-GR" sz="2000" kern="1200" dirty="0">
              <a:solidFill>
                <a:schemeClr val="bg1"/>
              </a:solidFill>
              <a:latin typeface="Arial Narrow" panose="020B0606020202030204" pitchFamily="34" charset="0"/>
            </a:rPr>
            <a:t>Κλίμακα</a:t>
          </a:r>
        </a:p>
      </dsp:txBody>
      <dsp:txXfrm>
        <a:off x="1676918" y="680262"/>
        <a:ext cx="2091760" cy="1451521"/>
      </dsp:txXfrm>
    </dsp:sp>
    <dsp:sp modelId="{97600377-EEAE-4DC5-9AD5-94D6845AD895}">
      <dsp:nvSpPr>
        <dsp:cNvPr id="0" name=""/>
        <dsp:cNvSpPr/>
      </dsp:nvSpPr>
      <dsp:spPr>
        <a:xfrm rot="16847946">
          <a:off x="6227136" y="2038812"/>
          <a:ext cx="485234" cy="4311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Arial Narrow" panose="020B0606020202030204" pitchFamily="34" charset="0"/>
          </a:endParaRPr>
        </a:p>
      </dsp:txBody>
      <dsp:txXfrm rot="16847946">
        <a:off x="6227136" y="2038812"/>
        <a:ext cx="485234" cy="431108"/>
      </dsp:txXfrm>
    </dsp:sp>
    <dsp:sp modelId="{BC650B8C-83E3-43CD-8524-96ED961F5813}">
      <dsp:nvSpPr>
        <dsp:cNvPr id="0" name=""/>
        <dsp:cNvSpPr/>
      </dsp:nvSpPr>
      <dsp:spPr>
        <a:xfrm>
          <a:off x="5273993" y="0"/>
          <a:ext cx="2673687" cy="195666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l-GR" sz="2000" kern="1200" dirty="0" smtClean="0">
              <a:latin typeface="Arial Narrow" panose="020B0606020202030204" pitchFamily="34" charset="0"/>
            </a:rPr>
            <a:t>Φύση της έρευνας της Ν-ΕΤ</a:t>
          </a:r>
          <a:endParaRPr lang="el-GR" sz="2000" kern="1200" dirty="0">
            <a:latin typeface="Arial Narrow" panose="020B0606020202030204" pitchFamily="34" charset="0"/>
          </a:endParaRPr>
        </a:p>
      </dsp:txBody>
      <dsp:txXfrm>
        <a:off x="5273993" y="0"/>
        <a:ext cx="2673687" cy="1956661"/>
      </dsp:txXfrm>
    </dsp:sp>
    <dsp:sp modelId="{C5F91F75-9C56-4E12-90E0-6705F574EA23}">
      <dsp:nvSpPr>
        <dsp:cNvPr id="0" name=""/>
        <dsp:cNvSpPr/>
      </dsp:nvSpPr>
      <dsp:spPr>
        <a:xfrm rot="20655849">
          <a:off x="7735624" y="2835247"/>
          <a:ext cx="494073" cy="47613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Arial Narrow" panose="020B0606020202030204" pitchFamily="34" charset="0"/>
          </a:endParaRPr>
        </a:p>
      </dsp:txBody>
      <dsp:txXfrm rot="20655849">
        <a:off x="7735624" y="2835247"/>
        <a:ext cx="494073" cy="476134"/>
      </dsp:txXfrm>
    </dsp:sp>
    <dsp:sp modelId="{D4F5A95C-ADDD-4CB8-AC35-F002C61F91CB}">
      <dsp:nvSpPr>
        <dsp:cNvPr id="0" name=""/>
        <dsp:cNvSpPr/>
      </dsp:nvSpPr>
      <dsp:spPr>
        <a:xfrm>
          <a:off x="8342599" y="1571513"/>
          <a:ext cx="2745454" cy="176807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>
              <a:latin typeface="Arial Narrow" panose="020B0606020202030204" pitchFamily="34" charset="0"/>
            </a:rPr>
            <a:t>Ιδιότητες που εξαρτώνται από το μέγεθος</a:t>
          </a:r>
        </a:p>
      </dsp:txBody>
      <dsp:txXfrm>
        <a:off x="8342599" y="1571513"/>
        <a:ext cx="2745454" cy="1768078"/>
      </dsp:txXfrm>
    </dsp:sp>
    <dsp:sp modelId="{6DDF5E93-B096-4568-82F4-0CB67B7CDDC8}">
      <dsp:nvSpPr>
        <dsp:cNvPr id="0" name=""/>
        <dsp:cNvSpPr/>
      </dsp:nvSpPr>
      <dsp:spPr>
        <a:xfrm rot="4144545">
          <a:off x="6322340" y="4620523"/>
          <a:ext cx="571179" cy="4593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Arial Narrow" panose="020B0606020202030204" pitchFamily="34" charset="0"/>
          </a:endParaRPr>
        </a:p>
      </dsp:txBody>
      <dsp:txXfrm rot="4144545">
        <a:off x="6322340" y="4620523"/>
        <a:ext cx="571179" cy="459396"/>
      </dsp:txXfrm>
    </dsp:sp>
    <dsp:sp modelId="{4FB5E298-A82A-4140-881F-A9231E626E7B}">
      <dsp:nvSpPr>
        <dsp:cNvPr id="0" name=""/>
        <dsp:cNvSpPr/>
      </dsp:nvSpPr>
      <dsp:spPr>
        <a:xfrm>
          <a:off x="5834244" y="5055033"/>
          <a:ext cx="2497763" cy="176807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l-GR" sz="2000" kern="1200" dirty="0">
              <a:latin typeface="Arial Narrow" panose="020B0606020202030204" pitchFamily="34" charset="0"/>
            </a:rPr>
            <a:t>Μοντέλα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l-GR" sz="2000" kern="1200" dirty="0">
              <a:latin typeface="Arial Narrow" panose="020B0606020202030204" pitchFamily="34" charset="0"/>
            </a:rPr>
            <a:t>&amp; </a:t>
          </a:r>
          <a:r>
            <a:rPr lang="el-GR" sz="2000" kern="1200" dirty="0" err="1">
              <a:latin typeface="Arial Narrow" panose="020B0606020202030204" pitchFamily="34" charset="0"/>
            </a:rPr>
            <a:t>Προσομοι</a:t>
          </a:r>
          <a:r>
            <a:rPr lang="el-GR" sz="2000" kern="1200" dirty="0">
              <a:latin typeface="Arial Narrow" panose="020B0606020202030204" pitchFamily="34" charset="0"/>
            </a:rPr>
            <a:t>-ώσεις</a:t>
          </a:r>
        </a:p>
      </dsp:txBody>
      <dsp:txXfrm>
        <a:off x="5834244" y="5055033"/>
        <a:ext cx="2497763" cy="1768078"/>
      </dsp:txXfrm>
    </dsp:sp>
    <dsp:sp modelId="{A049C14C-2C78-4A15-9922-303C3736962B}">
      <dsp:nvSpPr>
        <dsp:cNvPr id="0" name=""/>
        <dsp:cNvSpPr/>
      </dsp:nvSpPr>
      <dsp:spPr>
        <a:xfrm rot="7967777">
          <a:off x="4835739" y="4657349"/>
          <a:ext cx="595805" cy="52194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Arial Narrow" panose="020B0606020202030204" pitchFamily="34" charset="0"/>
          </a:endParaRPr>
        </a:p>
      </dsp:txBody>
      <dsp:txXfrm rot="7967777">
        <a:off x="4835739" y="4657349"/>
        <a:ext cx="595805" cy="521948"/>
      </dsp:txXfrm>
    </dsp:sp>
    <dsp:sp modelId="{6EAC029B-77A0-427B-B574-548E56AE7D60}">
      <dsp:nvSpPr>
        <dsp:cNvPr id="0" name=""/>
        <dsp:cNvSpPr/>
      </dsp:nvSpPr>
      <dsp:spPr>
        <a:xfrm>
          <a:off x="2479892" y="5073693"/>
          <a:ext cx="2770277" cy="168741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l-GR" sz="2000" kern="1200" dirty="0">
              <a:latin typeface="Arial Narrow" panose="020B0606020202030204" pitchFamily="34" charset="0"/>
            </a:rPr>
            <a:t>Όργανα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l-GR" sz="2000" kern="1200" dirty="0">
              <a:latin typeface="Arial Narrow" panose="020B0606020202030204" pitchFamily="34" charset="0"/>
            </a:rPr>
            <a:t> &amp; Οργανολογία</a:t>
          </a:r>
        </a:p>
      </dsp:txBody>
      <dsp:txXfrm>
        <a:off x="2479892" y="5073693"/>
        <a:ext cx="2770277" cy="1687418"/>
      </dsp:txXfrm>
    </dsp:sp>
    <dsp:sp modelId="{A1CC53A9-EA8F-4BA8-845B-8E25723571A2}">
      <dsp:nvSpPr>
        <dsp:cNvPr id="0" name=""/>
        <dsp:cNvSpPr/>
      </dsp:nvSpPr>
      <dsp:spPr>
        <a:xfrm rot="10415628">
          <a:off x="3706476" y="3469786"/>
          <a:ext cx="900633" cy="4327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Arial Narrow" panose="020B0606020202030204" pitchFamily="34" charset="0"/>
          </a:endParaRPr>
        </a:p>
      </dsp:txBody>
      <dsp:txXfrm rot="10415628">
        <a:off x="3706476" y="3469786"/>
        <a:ext cx="900633" cy="432765"/>
      </dsp:txXfrm>
    </dsp:sp>
    <dsp:sp modelId="{C334B720-78D3-4D82-BEF3-0BD39055A62A}">
      <dsp:nvSpPr>
        <dsp:cNvPr id="0" name=""/>
        <dsp:cNvSpPr/>
      </dsp:nvSpPr>
      <dsp:spPr>
        <a:xfrm>
          <a:off x="454895" y="3054495"/>
          <a:ext cx="2908400" cy="176807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>
              <a:latin typeface="Arial Narrow" panose="020B0606020202030204" pitchFamily="34" charset="0"/>
            </a:rPr>
            <a:t>Επιστήμη-Τεχνολογία-Κοινωνία</a:t>
          </a:r>
        </a:p>
      </dsp:txBody>
      <dsp:txXfrm>
        <a:off x="454895" y="3054495"/>
        <a:ext cx="2908400" cy="1768078"/>
      </dsp:txXfrm>
    </dsp:sp>
    <dsp:sp modelId="{163C5365-B466-44C7-8DED-35DB655B328C}">
      <dsp:nvSpPr>
        <dsp:cNvPr id="0" name=""/>
        <dsp:cNvSpPr/>
      </dsp:nvSpPr>
      <dsp:spPr>
        <a:xfrm rot="1453171">
          <a:off x="7643615" y="4015843"/>
          <a:ext cx="595120" cy="5194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Arial Narrow" panose="020B0606020202030204" pitchFamily="34" charset="0"/>
          </a:endParaRPr>
        </a:p>
      </dsp:txBody>
      <dsp:txXfrm rot="1453171">
        <a:off x="7643615" y="4015843"/>
        <a:ext cx="595120" cy="519417"/>
      </dsp:txXfrm>
    </dsp:sp>
    <dsp:sp modelId="{DA829F22-5202-47DE-8648-E3AA611D5940}">
      <dsp:nvSpPr>
        <dsp:cNvPr id="0" name=""/>
        <dsp:cNvSpPr/>
      </dsp:nvSpPr>
      <dsp:spPr>
        <a:xfrm>
          <a:off x="8601850" y="4167220"/>
          <a:ext cx="2127563" cy="176807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>
              <a:latin typeface="Arial Narrow" panose="020B0606020202030204" pitchFamily="34" charset="0"/>
            </a:rPr>
            <a:t>Αυτό-</a:t>
          </a:r>
          <a:r>
            <a:rPr lang="el-GR" sz="2000" kern="1200" dirty="0" err="1">
              <a:latin typeface="Arial Narrow" panose="020B0606020202030204" pitchFamily="34" charset="0"/>
            </a:rPr>
            <a:t>οργάνω</a:t>
          </a:r>
          <a:r>
            <a:rPr lang="el-GR" sz="2000" kern="1200" dirty="0">
              <a:latin typeface="Arial Narrow" panose="020B0606020202030204" pitchFamily="34" charset="0"/>
            </a:rPr>
            <a:t>-ση</a:t>
          </a:r>
        </a:p>
      </dsp:txBody>
      <dsp:txXfrm>
        <a:off x="8601850" y="4167220"/>
        <a:ext cx="2127563" cy="1768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4634E-B88C-134A-9DFA-1D165237ACBE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139DA-3A16-4842-B83C-58CC0028CA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5906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Η διατριβή πραγματοποιήθηκε με την υποστήριξη υποτροφίας του Ιδρύματος Κρατικών Υποτροφιών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A139DA-3A16-4842-B83C-58CC0028CA41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843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Βοηθητική</a:t>
            </a:r>
            <a:r>
              <a:rPr lang="el-GR" baseline="0" dirty="0"/>
              <a:t> διαφάνεια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9B475-AB16-47DC-B9D7-1A6656072337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Δημιουργήθηκε ένα εργαλείο που αποτελείται από τρεις στήλες, η πρώτη στήλη συγκεντρώνει 7 ΜΙ η δεύτερη τις κατηγορίες τους και η τρίτη της υποκατηγορίες  τους. Για παράδειγμα στην περίπτωση της ΜΙ μέγεθος και κλίμακα… Σε αυτή την διαφάνεια να πω για τα όργανα</a:t>
            </a:r>
          </a:p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9B475-AB16-47DC-B9D7-1A6656072337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495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2900A9C-5277-5744-80B7-FCB1CA356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74558"/>
                </a:solidFill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65F52F59-394E-9847-A173-7D25FE22A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37455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623766B8-BCAA-9841-9CAF-50D480D68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74558"/>
                </a:solidFill>
              </a:defRPr>
            </a:lvl1pPr>
          </a:lstStyle>
          <a:p>
            <a:fld id="{B14083C9-4419-D648-9EF7-66068B49848C}" type="datetime1">
              <a:rPr lang="el-GR" smtClean="0"/>
              <a:pPr/>
              <a:t>16/1/2022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B47C7717-6B63-5349-AF60-F56D94B9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74558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9068F4B6-4A30-2B46-BED0-C5E6CC144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7175" y="0"/>
            <a:ext cx="504825" cy="365125"/>
          </a:xfrm>
          <a:ln>
            <a:noFill/>
          </a:ln>
        </p:spPr>
        <p:txBody>
          <a:bodyPr/>
          <a:lstStyle>
            <a:lvl1pPr algn="ctr">
              <a:defRPr sz="1600" b="1" i="0">
                <a:solidFill>
                  <a:srgbClr val="374558"/>
                </a:solidFill>
              </a:defRPr>
            </a:lvl1pPr>
          </a:lstStyle>
          <a:p>
            <a:fld id="{59EE8365-17C1-974E-B18D-1D226F2D1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19782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65D8582-E70A-D54D-BD62-7527971A3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4502"/>
            <a:ext cx="10515600" cy="580806"/>
          </a:xfrm>
        </p:spPr>
        <p:txBody>
          <a:bodyPr>
            <a:noAutofit/>
          </a:bodyPr>
          <a:lstStyle>
            <a:lvl1pPr algn="ctr">
              <a:defRPr sz="4400" b="1">
                <a:solidFill>
                  <a:srgbClr val="941651"/>
                </a:solidFill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7832328-FADC-D24E-923C-67FEC4132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035"/>
            <a:ext cx="10515600" cy="321301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14000"/>
              </a:lnSpc>
              <a:buFont typeface="Arial" panose="020B0604020202020204" pitchFamily="34" charset="0"/>
              <a:buChar char="•"/>
              <a:defRPr sz="2400">
                <a:solidFill>
                  <a:srgbClr val="374558"/>
                </a:solidFill>
              </a:defRPr>
            </a:lvl1pPr>
            <a:lvl2pPr marL="800100" indent="-342900">
              <a:lnSpc>
                <a:spcPct val="114000"/>
              </a:lnSpc>
              <a:buFont typeface="Arial" panose="020B0604020202020204" pitchFamily="34" charset="0"/>
              <a:buChar char="•"/>
              <a:defRPr sz="2400">
                <a:solidFill>
                  <a:srgbClr val="374558"/>
                </a:solidFill>
              </a:defRPr>
            </a:lvl2pPr>
            <a:lvl3pPr marL="1257300" indent="-342900">
              <a:lnSpc>
                <a:spcPct val="114000"/>
              </a:lnSpc>
              <a:buFont typeface="Arial" panose="020B0604020202020204" pitchFamily="34" charset="0"/>
              <a:buChar char="•"/>
              <a:defRPr sz="2400">
                <a:solidFill>
                  <a:srgbClr val="374558"/>
                </a:solidFill>
              </a:defRPr>
            </a:lvl3pPr>
            <a:lvl4pPr marL="1714500" indent="-342900">
              <a:lnSpc>
                <a:spcPct val="114000"/>
              </a:lnSpc>
              <a:buFont typeface="Arial" panose="020B0604020202020204" pitchFamily="34" charset="0"/>
              <a:buChar char="•"/>
              <a:defRPr sz="2400">
                <a:solidFill>
                  <a:srgbClr val="374558"/>
                </a:solidFill>
              </a:defRPr>
            </a:lvl4pPr>
            <a:lvl5pPr marL="2171700" indent="-342900">
              <a:lnSpc>
                <a:spcPct val="114000"/>
              </a:lnSpc>
              <a:buFont typeface="Arial" panose="020B0604020202020204" pitchFamily="34" charset="0"/>
              <a:buChar char="•"/>
              <a:defRPr sz="2400">
                <a:solidFill>
                  <a:srgbClr val="374558"/>
                </a:solidFill>
              </a:defRPr>
            </a:lvl5pPr>
          </a:lstStyle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ED2028F6-607C-234C-B83F-26210E2972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74558"/>
                </a:solidFill>
              </a:defRPr>
            </a:lvl1pPr>
          </a:lstStyle>
          <a:p>
            <a:fld id="{E800AD34-F6AC-A44F-A9BE-6459038D961E}" type="datetime1">
              <a:rPr lang="el-GR" smtClean="0"/>
              <a:pPr/>
              <a:t>16/1/2022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23A1560-6B7A-4A49-834D-5FAFEC369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74558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9A9D4AFE-D31D-F445-BED4-3DD7CF1A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7174" y="0"/>
            <a:ext cx="504825" cy="365125"/>
          </a:xfrm>
          <a:ln>
            <a:noFill/>
          </a:ln>
        </p:spPr>
        <p:txBody>
          <a:bodyPr/>
          <a:lstStyle>
            <a:lvl1pPr algn="ctr">
              <a:defRPr sz="1600" b="1">
                <a:solidFill>
                  <a:srgbClr val="374558"/>
                </a:solidFill>
              </a:defRPr>
            </a:lvl1pPr>
          </a:lstStyle>
          <a:p>
            <a:fld id="{59EE8365-17C1-974E-B18D-1D226F2D1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26384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16/1/2022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8141E735-9200-1346-9F56-9F2585434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580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EBC7043F-AE6F-D444-8DDE-B6FB12808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E8365-17C1-974E-B18D-1D226F2D1A4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9757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35CFE962-821A-A545-90C0-A278AD0A6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360" y="2162717"/>
            <a:ext cx="10750475" cy="1067939"/>
          </a:xfrm>
          <a:solidFill>
            <a:srgbClr val="374558"/>
          </a:solidFill>
        </p:spPr>
        <p:txBody>
          <a:bodyPr>
            <a:noAutofit/>
          </a:bodyPr>
          <a:lstStyle/>
          <a:p>
            <a:r>
              <a:rPr lang="el-GR" sz="3600" b="1" dirty="0">
                <a:solidFill>
                  <a:schemeClr val="bg1"/>
                </a:solidFill>
              </a:rPr>
              <a:t>Ποιοτική έρευνα: </a:t>
            </a:r>
            <a:br>
              <a:rPr lang="el-GR" sz="3600" b="1" dirty="0">
                <a:solidFill>
                  <a:schemeClr val="bg1"/>
                </a:solidFill>
              </a:rPr>
            </a:br>
            <a:r>
              <a:rPr lang="el-GR" sz="3600" b="1" dirty="0">
                <a:solidFill>
                  <a:schemeClr val="bg1"/>
                </a:solidFill>
              </a:rPr>
              <a:t>Κωδικοποίηση δεδομένων από </a:t>
            </a:r>
            <a:r>
              <a:rPr lang="el-GR" sz="3600" b="1" dirty="0" smtClean="0">
                <a:solidFill>
                  <a:schemeClr val="bg1"/>
                </a:solidFill>
              </a:rPr>
              <a:t>πάνω </a:t>
            </a:r>
            <a:r>
              <a:rPr lang="el-GR" sz="3600" b="1" dirty="0">
                <a:solidFill>
                  <a:schemeClr val="bg1"/>
                </a:solidFill>
              </a:rPr>
              <a:t>προς τα </a:t>
            </a:r>
            <a:r>
              <a:rPr lang="el-GR" sz="3600" b="1" dirty="0" smtClean="0">
                <a:solidFill>
                  <a:schemeClr val="bg1"/>
                </a:solidFill>
              </a:rPr>
              <a:t>κάτω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8512B117-9F0F-E544-B55A-DDA6F6A92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7000"/>
            <a:ext cx="9144000" cy="464643"/>
          </a:xfrm>
        </p:spPr>
        <p:txBody>
          <a:bodyPr/>
          <a:lstStyle/>
          <a:p>
            <a:r>
              <a:rPr lang="el-GR" sz="2800" dirty="0" smtClean="0"/>
              <a:t>ΛΕΩΝΙΔΑΣ ΜΑΝΟΥ, ΔΙΔΑΚΤΩΡ </a:t>
            </a:r>
            <a:r>
              <a:rPr lang="el-GR" sz="2800" dirty="0"/>
              <a:t>Π.Δ.Μ.</a:t>
            </a:r>
          </a:p>
          <a:p>
            <a:endParaRPr lang="el-GR" sz="2800" dirty="0"/>
          </a:p>
        </p:txBody>
      </p:sp>
      <p:sp>
        <p:nvSpPr>
          <p:cNvPr id="4" name="Υπότιτλος 2">
            <a:extLst>
              <a:ext uri="{FF2B5EF4-FFF2-40B4-BE49-F238E27FC236}">
                <a16:creationId xmlns="" xmlns:a16="http://schemas.microsoft.com/office/drawing/2014/main" id="{47C1A2DA-4890-5448-ABDD-F3E0B6D9BF31}"/>
              </a:ext>
            </a:extLst>
          </p:cNvPr>
          <p:cNvSpPr txBox="1">
            <a:spLocks/>
          </p:cNvSpPr>
          <p:nvPr/>
        </p:nvSpPr>
        <p:spPr>
          <a:xfrm>
            <a:off x="1451264" y="4048177"/>
            <a:ext cx="9144000" cy="46464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1800" dirty="0">
              <a:solidFill>
                <a:schemeClr val="tx2"/>
              </a:solidFill>
            </a:endParaRPr>
          </a:p>
        </p:txBody>
      </p:sp>
      <p:sp>
        <p:nvSpPr>
          <p:cNvPr id="7" name="Υπότιτλος 2">
            <a:extLst>
              <a:ext uri="{FF2B5EF4-FFF2-40B4-BE49-F238E27FC236}">
                <a16:creationId xmlns="" xmlns:a16="http://schemas.microsoft.com/office/drawing/2014/main" id="{41F88CD4-D399-0147-BCA9-4B80267B99B8}"/>
              </a:ext>
            </a:extLst>
          </p:cNvPr>
          <p:cNvSpPr txBox="1">
            <a:spLocks/>
          </p:cNvSpPr>
          <p:nvPr/>
        </p:nvSpPr>
        <p:spPr>
          <a:xfrm>
            <a:off x="1524000" y="265220"/>
            <a:ext cx="9144000" cy="126880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800" dirty="0">
                <a:solidFill>
                  <a:srgbClr val="374558"/>
                </a:solidFill>
              </a:rPr>
              <a:t>ΠΑΝΕΠΙΣΤΗΜΙΟ ΔΥΤΙΚΗΣ ΜΑΚΕΔΟΝΙΑΣ</a:t>
            </a:r>
          </a:p>
          <a:p>
            <a:r>
              <a:rPr lang="el-GR" sz="2800" dirty="0">
                <a:solidFill>
                  <a:srgbClr val="374558"/>
                </a:solidFill>
              </a:rPr>
              <a:t>ΣΧΟΛΗ ΚΟΙΝΩΝΙΚΩΝ ΚΑΙ ΑΝΘΡΩΠΙΣΤΙΚΩΝ ΕΠΙΣΤΗΜΩΝ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3480D89B-FD4D-9A45-BB19-7202691CBD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05" y="365125"/>
            <a:ext cx="824904" cy="8690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979B753E-2150-1B4B-B7AF-991338FF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13" name="Υπότιτλος 2">
            <a:extLst>
              <a:ext uri="{FF2B5EF4-FFF2-40B4-BE49-F238E27FC236}">
                <a16:creationId xmlns="" xmlns:a16="http://schemas.microsoft.com/office/drawing/2014/main" id="{F82F13A8-FBDC-004D-98F0-1618FCB1AC55}"/>
              </a:ext>
            </a:extLst>
          </p:cNvPr>
          <p:cNvSpPr txBox="1">
            <a:spLocks/>
          </p:cNvSpPr>
          <p:nvPr/>
        </p:nvSpPr>
        <p:spPr>
          <a:xfrm>
            <a:off x="1451264" y="6260553"/>
            <a:ext cx="9144000" cy="46464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>
                <a:solidFill>
                  <a:srgbClr val="374558"/>
                </a:solidFill>
              </a:rPr>
              <a:t>16 </a:t>
            </a:r>
            <a:r>
              <a:rPr lang="el-GR" dirty="0">
                <a:solidFill>
                  <a:srgbClr val="374558"/>
                </a:solidFill>
              </a:rPr>
              <a:t>ΙΑΝΟΥΑΡΙΟΥ 2022</a:t>
            </a:r>
          </a:p>
        </p:txBody>
      </p:sp>
      <p:sp>
        <p:nvSpPr>
          <p:cNvPr id="16" name="Υπότιτλος 2">
            <a:extLst>
              <a:ext uri="{FF2B5EF4-FFF2-40B4-BE49-F238E27FC236}">
                <a16:creationId xmlns="" xmlns:a16="http://schemas.microsoft.com/office/drawing/2014/main" id="{2DCF0E02-8ADE-0A46-9086-67750DF8FC25}"/>
              </a:ext>
            </a:extLst>
          </p:cNvPr>
          <p:cNvSpPr txBox="1">
            <a:spLocks/>
          </p:cNvSpPr>
          <p:nvPr/>
        </p:nvSpPr>
        <p:spPr>
          <a:xfrm>
            <a:off x="259774" y="4927987"/>
            <a:ext cx="11932226" cy="777483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517C8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800" dirty="0">
                <a:solidFill>
                  <a:srgbClr val="941651"/>
                </a:solidFill>
              </a:rPr>
              <a:t>Π.Μ.Σ. ΕΚΠΑΙΔΕΥΣΗ ΣΤΙΣ ΦΥΣΙΚΕΣ ΕΠΙΣΤΗΜΕΣ, ΤΟ ΠΕΡΙΒΑΛΛΟΝ ΚΑΙ ΤΗΝ ΤΕΧΝΟΛΟΓΙΑ</a:t>
            </a:r>
          </a:p>
        </p:txBody>
      </p:sp>
    </p:spTree>
    <p:extLst>
      <p:ext uri="{BB962C8B-B14F-4D97-AF65-F5344CB8AC3E}">
        <p14:creationId xmlns="" xmlns:p14="http://schemas.microsoft.com/office/powerpoint/2010/main" val="41891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B94704D-3D02-F542-9D0D-347CC7392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580806"/>
          </a:xfrm>
        </p:spPr>
        <p:txBody>
          <a:bodyPr/>
          <a:lstStyle/>
          <a:p>
            <a:r>
              <a:rPr lang="el-GR" dirty="0"/>
              <a:t>Μεταγραφή ποιοτικών δεδομένων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95910752-40EE-D34A-BFB5-1265E165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10</a:t>
            </a:fld>
            <a:endParaRPr lang="el-GR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="" xmlns:a16="http://schemas.microsoft.com/office/drawing/2014/main" id="{1F3DD4E3-A8F2-4047-A954-0D372F7F36F5}"/>
              </a:ext>
            </a:extLst>
          </p:cNvPr>
          <p:cNvSpPr txBox="1">
            <a:spLocks/>
          </p:cNvSpPr>
          <p:nvPr/>
        </p:nvSpPr>
        <p:spPr>
          <a:xfrm>
            <a:off x="838200" y="965148"/>
            <a:ext cx="10515600" cy="2173781"/>
          </a:xfrm>
          <a:prstGeom prst="rect">
            <a:avLst/>
          </a:prstGeom>
          <a:solidFill>
            <a:srgbClr val="374558"/>
          </a:solidFill>
        </p:spPr>
        <p:txBody>
          <a:bodyPr/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600" dirty="0">
                <a:solidFill>
                  <a:schemeClr val="bg1"/>
                </a:solidFill>
              </a:rPr>
              <a:t>Μεταγραφή δεδομένων: μετατροπή των δεδομένων που έχουν συλλεχθεί με ερωτηματολόγια, συνεντεύξεις κτλ. σε δεδομένα κειμένου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30618" b="12292"/>
          <a:stretch>
            <a:fillRect/>
          </a:stretch>
        </p:blipFill>
        <p:spPr bwMode="auto">
          <a:xfrm>
            <a:off x="-1" y="2925569"/>
            <a:ext cx="12191999" cy="4176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181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3C84ECF-D673-F24C-BE19-0F36A0808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580806"/>
          </a:xfrm>
        </p:spPr>
        <p:txBody>
          <a:bodyPr/>
          <a:lstStyle/>
          <a:p>
            <a:r>
              <a:rPr lang="el-GR" dirty="0"/>
              <a:t>Κωδικοποίηση των δεδομένων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0BFE3CDA-C169-F64E-B20E-C6902FEB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11</a:t>
            </a:fld>
            <a:endParaRPr lang="el-GR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="" xmlns:a16="http://schemas.microsoft.com/office/drawing/2014/main" id="{C81B5451-F76D-FA42-87FF-BA34ECF31E0A}"/>
              </a:ext>
            </a:extLst>
          </p:cNvPr>
          <p:cNvSpPr txBox="1">
            <a:spLocks/>
          </p:cNvSpPr>
          <p:nvPr/>
        </p:nvSpPr>
        <p:spPr>
          <a:xfrm>
            <a:off x="460550" y="2767263"/>
            <a:ext cx="5062021" cy="3657600"/>
          </a:xfrm>
          <a:prstGeom prst="rect">
            <a:avLst/>
          </a:prstGeom>
          <a:solidFill>
            <a:srgbClr val="374558"/>
          </a:solidFill>
        </p:spPr>
        <p:txBody>
          <a:bodyPr anchor="ctr"/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dirty="0">
                <a:solidFill>
                  <a:schemeClr val="bg1"/>
                </a:solidFill>
              </a:rPr>
              <a:t>Η διαδικασία χωρισμού του κειμένου σε </a:t>
            </a:r>
            <a:r>
              <a:rPr lang="el-GR" sz="2800" dirty="0" smtClean="0">
                <a:solidFill>
                  <a:schemeClr val="bg1"/>
                </a:solidFill>
              </a:rPr>
              <a:t>Μονάδες Νοήματος </a:t>
            </a:r>
            <a:r>
              <a:rPr lang="el-GR" sz="2800" dirty="0">
                <a:solidFill>
                  <a:schemeClr val="bg1"/>
                </a:solidFill>
              </a:rPr>
              <a:t>και απόδοσης επικεφαλίδων σε αυτά έτσι ώστε να σχηματιστούν περιγραφές και γενικά θέματα</a:t>
            </a:r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="" xmlns:a16="http://schemas.microsoft.com/office/drawing/2014/main" id="{7D931749-BE8E-3A4D-8808-5A8919B8F795}"/>
              </a:ext>
            </a:extLst>
          </p:cNvPr>
          <p:cNvSpPr txBox="1">
            <a:spLocks/>
          </p:cNvSpPr>
          <p:nvPr/>
        </p:nvSpPr>
        <p:spPr>
          <a:xfrm>
            <a:off x="460550" y="763368"/>
            <a:ext cx="5439671" cy="1558052"/>
          </a:xfrm>
          <a:prstGeom prst="rect">
            <a:avLst/>
          </a:prstGeom>
          <a:solidFill>
            <a:srgbClr val="EED7E1"/>
          </a:solidFill>
          <a:ln w="38100">
            <a:solidFill>
              <a:schemeClr val="tx1"/>
            </a:solidFill>
            <a:prstDash val="sysDash"/>
          </a:ln>
        </p:spPr>
        <p:txBody>
          <a:bodyPr/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3600" b="1" dirty="0"/>
              <a:t>Επαγωγική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l-GR" sz="3600" dirty="0"/>
              <a:t>«από κάτω προς τα πάνω»</a:t>
            </a:r>
          </a:p>
        </p:txBody>
      </p:sp>
      <p:sp>
        <p:nvSpPr>
          <p:cNvPr id="7" name="Θέση περιεχομένου 2">
            <a:extLst>
              <a:ext uri="{FF2B5EF4-FFF2-40B4-BE49-F238E27FC236}">
                <a16:creationId xmlns="" xmlns:a16="http://schemas.microsoft.com/office/drawing/2014/main" id="{1252FB08-143E-5349-97E5-27C5E5D5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65" y="854809"/>
            <a:ext cx="5274509" cy="1466611"/>
          </a:xfrm>
          <a:solidFill>
            <a:srgbClr val="EED7E1"/>
          </a:solidFill>
          <a:ln w="38100">
            <a:solidFill>
              <a:schemeClr val="tx1"/>
            </a:solidFill>
            <a:prstDash val="sysDash"/>
          </a:ln>
        </p:spPr>
        <p:txBody>
          <a:bodyPr/>
          <a:lstStyle/>
          <a:p>
            <a:pPr marL="0" indent="0" algn="ctr">
              <a:buNone/>
            </a:pPr>
            <a:r>
              <a:rPr lang="el-GR" sz="3600" b="1" dirty="0"/>
              <a:t>Παραγωγική</a:t>
            </a:r>
          </a:p>
          <a:p>
            <a:pPr marL="0" indent="0" algn="ctr">
              <a:buNone/>
            </a:pPr>
            <a:r>
              <a:rPr lang="el-GR" sz="3600" dirty="0"/>
              <a:t>«από πάνω προς τα κάτω»</a:t>
            </a:r>
          </a:p>
        </p:txBody>
      </p:sp>
      <p:sp>
        <p:nvSpPr>
          <p:cNvPr id="8" name="Θέση περιεχομένου 2">
            <a:extLst>
              <a:ext uri="{FF2B5EF4-FFF2-40B4-BE49-F238E27FC236}">
                <a16:creationId xmlns="" xmlns:a16="http://schemas.microsoft.com/office/drawing/2014/main" id="{C81B5451-F76D-FA42-87FF-BA34ECF31E0A}"/>
              </a:ext>
            </a:extLst>
          </p:cNvPr>
          <p:cNvSpPr txBox="1">
            <a:spLocks/>
          </p:cNvSpPr>
          <p:nvPr/>
        </p:nvSpPr>
        <p:spPr>
          <a:xfrm>
            <a:off x="6291779" y="2767263"/>
            <a:ext cx="5062021" cy="3657600"/>
          </a:xfrm>
          <a:prstGeom prst="rect">
            <a:avLst/>
          </a:prstGeom>
          <a:solidFill>
            <a:srgbClr val="374558"/>
          </a:solidFill>
        </p:spPr>
        <p:txBody>
          <a:bodyPr anchor="ctr"/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dirty="0">
                <a:solidFill>
                  <a:schemeClr val="bg1"/>
                </a:solidFill>
              </a:rPr>
              <a:t>Η διαδικασία χωρισμού του κειμένου σε </a:t>
            </a:r>
            <a:r>
              <a:rPr lang="el-GR" sz="2800" dirty="0" smtClean="0">
                <a:solidFill>
                  <a:schemeClr val="bg1"/>
                </a:solidFill>
              </a:rPr>
              <a:t>Μονάδες Νοήματος </a:t>
            </a:r>
            <a:r>
              <a:rPr lang="el-GR" sz="2800" dirty="0">
                <a:solidFill>
                  <a:schemeClr val="bg1"/>
                </a:solidFill>
              </a:rPr>
              <a:t>και απόδοσης επικεφαλίδων σε αυτά έτσι ώστε να σχηματιστούν περιγραφές και γενικά θέματα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1179095" y="4427621"/>
            <a:ext cx="3777916" cy="4090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6986338" y="4427621"/>
            <a:ext cx="3777916" cy="4090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3782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build="p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12</a:t>
            </a:fld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838200" y="74722"/>
            <a:ext cx="10515600" cy="580806"/>
          </a:xfrm>
        </p:spPr>
        <p:txBody>
          <a:bodyPr/>
          <a:lstStyle/>
          <a:p>
            <a:r>
              <a:rPr lang="el-GR" dirty="0" smtClean="0"/>
              <a:t>Άσκηση (Ι): Εντοπίστε τις Μονάδες Νοήματος 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5027876"/>
            <a:ext cx="4116976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l-GR" sz="2400" b="1" dirty="0" smtClean="0"/>
              <a:t>Μονάδα Νοήματος</a:t>
            </a:r>
            <a:r>
              <a:rPr lang="el-GR" sz="2400" dirty="0" smtClean="0"/>
              <a:t>: λέξεις ή φράσεις-κλειδιά που να έχουν νόημα για το εκάστοτε έργο </a:t>
            </a:r>
          </a:p>
          <a:p>
            <a:endParaRPr lang="el-GR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4478654" y="1584960"/>
            <a:ext cx="8199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Είναι η επιστήμη που ασχολείται με αντικείμενα μικρού μεγέθους και έχει χρήση στην ιατρική και σε διάφορες άλλες επιστήμες.</a:t>
            </a:r>
            <a:endParaRPr lang="el-GR" sz="2400" i="1" dirty="0"/>
          </a:p>
        </p:txBody>
      </p:sp>
      <p:sp>
        <p:nvSpPr>
          <p:cNvPr id="8" name="7 - TextBox"/>
          <p:cNvSpPr txBox="1"/>
          <p:nvPr/>
        </p:nvSpPr>
        <p:spPr>
          <a:xfrm>
            <a:off x="4770120" y="3689048"/>
            <a:ext cx="7421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Δεν γνωρίζω τι είναι η </a:t>
            </a:r>
            <a:r>
              <a:rPr lang="el-GR" sz="2400" i="1" dirty="0" err="1" smtClean="0"/>
              <a:t>Νανοτεχνολογία</a:t>
            </a:r>
            <a:r>
              <a:rPr lang="el-GR" sz="2400" i="1" dirty="0" smtClean="0"/>
              <a:t>. Ίσως ασχολείται με κάτι μικρό</a:t>
            </a:r>
            <a:r>
              <a:rPr lang="en-US" sz="2400" i="1" dirty="0" smtClean="0"/>
              <a:t>.</a:t>
            </a:r>
            <a:r>
              <a:rPr lang="el-GR" sz="2400" i="1" dirty="0" smtClean="0"/>
              <a:t> </a:t>
            </a:r>
            <a:endParaRPr lang="el-GR" sz="2400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4478654" y="5166375"/>
            <a:ext cx="720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Επιστήμη που ασχολείται με κάτι πολύ </a:t>
            </a:r>
            <a:r>
              <a:rPr lang="el-GR" sz="2400" i="1" dirty="0" err="1" smtClean="0"/>
              <a:t>πολύ</a:t>
            </a:r>
            <a:r>
              <a:rPr lang="el-GR" sz="2400" i="1" dirty="0" smtClean="0"/>
              <a:t> μικρό, το οποίο δεν μπορούμε να δούμε ούτε με μικροσκόπιο </a:t>
            </a:r>
            <a:endParaRPr lang="el-GR" sz="2400" i="1" dirty="0"/>
          </a:p>
        </p:txBody>
      </p:sp>
      <p:sp>
        <p:nvSpPr>
          <p:cNvPr id="11" name="10 - Κατακόρυφος πάπυρος"/>
          <p:cNvSpPr/>
          <p:nvPr/>
        </p:nvSpPr>
        <p:spPr>
          <a:xfrm>
            <a:off x="-246241" y="953589"/>
            <a:ext cx="4724895" cy="3278777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spc="100" dirty="0" smtClean="0">
                <a:solidFill>
                  <a:schemeClr val="tx1"/>
                </a:solidFill>
              </a:rPr>
              <a:t>Ποιο νόημα αποδίδεις στον όρο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2400" i="1" spc="100" dirty="0" smtClean="0">
                <a:solidFill>
                  <a:schemeClr val="tx1"/>
                </a:solidFill>
              </a:rPr>
              <a:t> /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Νανοεπιστήμη</a:t>
            </a:r>
            <a:r>
              <a:rPr lang="el-GR" sz="2400" i="1" spc="100" dirty="0" smtClean="0">
                <a:solidFill>
                  <a:schemeClr val="tx1"/>
                </a:solidFill>
              </a:rPr>
              <a:t>; </a:t>
            </a:r>
            <a:endParaRPr lang="el-GR" sz="2400" i="1" spc="100" dirty="0">
              <a:solidFill>
                <a:schemeClr val="tx1"/>
              </a:solidFill>
            </a:endParaRPr>
          </a:p>
        </p:txBody>
      </p:sp>
      <p:grpSp>
        <p:nvGrpSpPr>
          <p:cNvPr id="2" name="15 - Ομάδα"/>
          <p:cNvGrpSpPr/>
          <p:nvPr/>
        </p:nvGrpSpPr>
        <p:grpSpPr>
          <a:xfrm>
            <a:off x="4478654" y="1965960"/>
            <a:ext cx="7208520" cy="441960"/>
            <a:chOff x="4478654" y="1965960"/>
            <a:chExt cx="7208520" cy="441960"/>
          </a:xfrm>
        </p:grpSpPr>
        <p:cxnSp>
          <p:nvCxnSpPr>
            <p:cNvPr id="13" name="12 - Ευθεία γραμμή σύνδεσης"/>
            <p:cNvCxnSpPr/>
            <p:nvPr/>
          </p:nvCxnSpPr>
          <p:spPr>
            <a:xfrm flipV="1">
              <a:off x="4478654" y="1965960"/>
              <a:ext cx="7208520" cy="457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- Ευθεία γραμμή σύνδεσης"/>
            <p:cNvCxnSpPr/>
            <p:nvPr/>
          </p:nvCxnSpPr>
          <p:spPr>
            <a:xfrm>
              <a:off x="4478654" y="2407920"/>
              <a:ext cx="132778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20 - Ομάδα"/>
          <p:cNvGrpSpPr/>
          <p:nvPr/>
        </p:nvGrpSpPr>
        <p:grpSpPr>
          <a:xfrm>
            <a:off x="4478654" y="2407920"/>
            <a:ext cx="7713345" cy="377369"/>
            <a:chOff x="4478654" y="2407920"/>
            <a:chExt cx="7713345" cy="377369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6324600" y="2407920"/>
              <a:ext cx="5867399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- Ευθεία γραμμή σύνδεσης"/>
            <p:cNvCxnSpPr/>
            <p:nvPr/>
          </p:nvCxnSpPr>
          <p:spPr>
            <a:xfrm>
              <a:off x="4478654" y="2785289"/>
              <a:ext cx="132778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27 - Ομάδα"/>
          <p:cNvGrpSpPr/>
          <p:nvPr/>
        </p:nvGrpSpPr>
        <p:grpSpPr>
          <a:xfrm>
            <a:off x="4770120" y="4125686"/>
            <a:ext cx="7117080" cy="394359"/>
            <a:chOff x="4770120" y="4125686"/>
            <a:chExt cx="7117080" cy="394359"/>
          </a:xfrm>
        </p:grpSpPr>
        <p:cxnSp>
          <p:nvCxnSpPr>
            <p:cNvPr id="23" name="22 - Ευθεία γραμμή σύνδεσης"/>
            <p:cNvCxnSpPr/>
            <p:nvPr/>
          </p:nvCxnSpPr>
          <p:spPr>
            <a:xfrm>
              <a:off x="10269854" y="4125686"/>
              <a:ext cx="1617346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>
              <a:off x="4770120" y="4520045"/>
              <a:ext cx="178308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29 - Ευθεία γραμμή σύνδεσης"/>
          <p:cNvCxnSpPr/>
          <p:nvPr/>
        </p:nvCxnSpPr>
        <p:spPr>
          <a:xfrm flipH="1">
            <a:off x="4770120" y="3947160"/>
            <a:ext cx="496824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34 - Ομάδα"/>
          <p:cNvGrpSpPr/>
          <p:nvPr/>
        </p:nvGrpSpPr>
        <p:grpSpPr>
          <a:xfrm>
            <a:off x="4478654" y="5577840"/>
            <a:ext cx="6524626" cy="419532"/>
            <a:chOff x="4478654" y="5577840"/>
            <a:chExt cx="6524626" cy="419532"/>
          </a:xfrm>
        </p:grpSpPr>
        <p:cxnSp>
          <p:nvCxnSpPr>
            <p:cNvPr id="33" name="32 - Ευθεία γραμμή σύνδεσης"/>
            <p:cNvCxnSpPr>
              <a:stCxn id="9" idx="1"/>
            </p:cNvCxnSpPr>
            <p:nvPr/>
          </p:nvCxnSpPr>
          <p:spPr>
            <a:xfrm flipV="1">
              <a:off x="4478654" y="5577840"/>
              <a:ext cx="6372226" cy="403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flipV="1">
              <a:off x="4631054" y="5993338"/>
              <a:ext cx="6372226" cy="4034"/>
            </a:xfrm>
            <a:prstGeom prst="line">
              <a:avLst/>
            </a:prstGeom>
            <a:ln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Θέση περιεχομένου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41626058"/>
              </p:ext>
            </p:extLst>
          </p:nvPr>
        </p:nvGraphicFramePr>
        <p:xfrm>
          <a:off x="0" y="672802"/>
          <a:ext cx="12192000" cy="618519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362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293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635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>
                          <a:latin typeface="Arial Narrow" panose="020B0606020202030204" pitchFamily="34" charset="0"/>
                        </a:rPr>
                        <a:t>Πηγές</a:t>
                      </a:r>
                      <a:endParaRPr lang="el-GR" sz="28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55A4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64691">
                <a:tc>
                  <a:txBody>
                    <a:bodyPr/>
                    <a:lstStyle/>
                    <a:p>
                      <a:r>
                        <a:rPr lang="el-GR" sz="2400" dirty="0">
                          <a:latin typeface="Arial Narrow" panose="020B0606020202030204" pitchFamily="34" charset="0"/>
                        </a:rPr>
                        <a:t>● Περιοδικά</a:t>
                      </a:r>
                    </a:p>
                    <a:p>
                      <a:r>
                        <a:rPr lang="el-GR" sz="2400" dirty="0">
                          <a:latin typeface="Arial Narrow" panose="020B0606020202030204" pitchFamily="34" charset="0"/>
                        </a:rPr>
                        <a:t>● Βιβλία</a:t>
                      </a:r>
                      <a:endParaRPr lang="el-GR" sz="2400" baseline="0" dirty="0"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● </a:t>
                      </a:r>
                      <a:r>
                        <a:rPr lang="el-GR" sz="2400" baseline="0" dirty="0">
                          <a:latin typeface="Arial Narrow" panose="020B0606020202030204" pitchFamily="34" charset="0"/>
                        </a:rPr>
                        <a:t>Εκθέσεις Οργανισμών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…….</a:t>
                      </a:r>
                      <a:endParaRPr lang="el-GR" sz="24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● </a:t>
                      </a:r>
                      <a:r>
                        <a:rPr lang="en-US" sz="2400" dirty="0">
                          <a:latin typeface="Arial Narrow" panose="020B0606020202030204" pitchFamily="34" charset="0"/>
                        </a:rPr>
                        <a:t>M</a:t>
                      </a:r>
                      <a:r>
                        <a:rPr lang="el-GR" sz="2400" dirty="0" err="1">
                          <a:latin typeface="Arial Narrow" panose="020B0606020202030204" pitchFamily="34" charset="0"/>
                        </a:rPr>
                        <a:t>ηχανές</a:t>
                      </a:r>
                      <a:r>
                        <a:rPr lang="el-GR" sz="2400" dirty="0">
                          <a:latin typeface="Arial Narrow" panose="020B0606020202030204" pitchFamily="34" charset="0"/>
                        </a:rPr>
                        <a:t> αναζήτησης </a:t>
                      </a:r>
                    </a:p>
                    <a:p>
                      <a:r>
                        <a:rPr lang="el-GR" sz="2400" dirty="0" err="1">
                          <a:latin typeface="Arial Narrow" panose="020B0606020202030204" pitchFamily="34" charset="0"/>
                        </a:rPr>
                        <a:t>google</a:t>
                      </a:r>
                      <a:r>
                        <a:rPr lang="el-GR" sz="2400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l-GR" sz="2400" dirty="0" err="1">
                          <a:latin typeface="Arial Narrow" panose="020B0606020202030204" pitchFamily="34" charset="0"/>
                        </a:rPr>
                        <a:t>scholar</a:t>
                      </a:r>
                      <a:endParaRPr lang="en-US" sz="2400" dirty="0"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● Η</a:t>
                      </a:r>
                      <a:r>
                        <a:rPr lang="el-GR" sz="2400" dirty="0" err="1">
                          <a:latin typeface="Arial Narrow" panose="020B0606020202030204" pitchFamily="34" charset="0"/>
                        </a:rPr>
                        <a:t>λεκτρονικές</a:t>
                      </a:r>
                      <a:r>
                        <a:rPr lang="el-GR" sz="2400" dirty="0">
                          <a:latin typeface="Arial Narrow" panose="020B0606020202030204" pitchFamily="34" charset="0"/>
                        </a:rPr>
                        <a:t> βάσεις δεδομένων </a:t>
                      </a:r>
                      <a:endParaRPr lang="en-US" sz="2400" dirty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l-GR" sz="2400" dirty="0">
                          <a:latin typeface="Arial Narrow" panose="020B0606020202030204" pitchFamily="34" charset="0"/>
                        </a:rPr>
                        <a:t>(π.χ. ERIC, </a:t>
                      </a:r>
                      <a:r>
                        <a:rPr lang="el-GR" sz="2400" dirty="0" err="1">
                          <a:latin typeface="Arial Narrow" panose="020B0606020202030204" pitchFamily="34" charset="0"/>
                        </a:rPr>
                        <a:t>Scopus</a:t>
                      </a:r>
                      <a:r>
                        <a:rPr lang="el-GR" sz="2400" dirty="0"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el-GR" sz="2400" dirty="0" err="1">
                          <a:latin typeface="Arial Narrow" panose="020B0606020202030204" pitchFamily="34" charset="0"/>
                        </a:rPr>
                        <a:t>Heal</a:t>
                      </a:r>
                      <a:r>
                        <a:rPr lang="el-GR" sz="2400" dirty="0"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el-GR" sz="2400" dirty="0" err="1">
                          <a:latin typeface="Arial Narrow" panose="020B0606020202030204" pitchFamily="34" charset="0"/>
                        </a:rPr>
                        <a:t>link</a:t>
                      </a:r>
                      <a:r>
                        <a:rPr lang="el-GR" sz="2400" dirty="0">
                          <a:latin typeface="Arial Narrow" panose="020B0606020202030204" pitchFamily="34" charset="0"/>
                        </a:rPr>
                        <a:t>)</a:t>
                      </a:r>
                      <a:endParaRPr lang="el-GR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259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Arial Narrow" panose="020B0606020202030204" pitchFamily="34" charset="0"/>
                        </a:rPr>
                        <a:t>Λέξεις κλειδιά</a:t>
                      </a:r>
                      <a:endParaRPr lang="el-GR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55A4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301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latin typeface="Arial Narrow" panose="020B0606020202030204" pitchFamily="34" charset="0"/>
                        </a:rPr>
                        <a:t>nanoscience</a:t>
                      </a:r>
                      <a:r>
                        <a:rPr lang="en-US" sz="2400" dirty="0">
                          <a:latin typeface="Arial Narrow" panose="020B0606020202030204" pitchFamily="34" charset="0"/>
                        </a:rPr>
                        <a:t>/nanotechnology/</a:t>
                      </a:r>
                      <a:r>
                        <a:rPr lang="en-US" sz="2400" dirty="0" err="1">
                          <a:latin typeface="Arial Narrow" panose="020B0606020202030204" pitchFamily="34" charset="0"/>
                        </a:rPr>
                        <a:t>nanoscale</a:t>
                      </a:r>
                      <a:r>
                        <a:rPr lang="en-US" sz="2400" dirty="0">
                          <a:latin typeface="Arial Narrow" panose="020B0606020202030204" pitchFamily="34" charset="0"/>
                        </a:rPr>
                        <a:t> science-technology </a:t>
                      </a:r>
                      <a:r>
                        <a:rPr lang="el-GR" sz="2400" dirty="0">
                          <a:latin typeface="Arial Narrow" panose="020B0606020202030204" pitchFamily="34" charset="0"/>
                        </a:rPr>
                        <a:t>σε συνδυασμό με τις λέξεις </a:t>
                      </a:r>
                      <a:r>
                        <a:rPr lang="en-US" sz="2400" dirty="0">
                          <a:latin typeface="Arial Narrow" panose="020B0606020202030204" pitchFamily="34" charset="0"/>
                        </a:rPr>
                        <a:t>overview / introduction/ principles/textbook/concepts </a:t>
                      </a:r>
                      <a:r>
                        <a:rPr lang="el-GR" sz="2400" dirty="0">
                          <a:latin typeface="Arial Narrow" panose="020B0606020202030204" pitchFamily="34" charset="0"/>
                        </a:rPr>
                        <a:t> κτλ</a:t>
                      </a:r>
                      <a:endParaRPr lang="el-GR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55A4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259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latin typeface="Arial Narrow" panose="020B0606020202030204" pitchFamily="34" charset="0"/>
                        </a:rPr>
                        <a:t>Κριτήρια</a:t>
                      </a:r>
                      <a:endParaRPr lang="el-GR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488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>
                          <a:latin typeface="Arial Narrow" panose="020B0606020202030204" pitchFamily="34" charset="0"/>
                        </a:rPr>
                        <a:t>Πληροφορίες για </a:t>
                      </a:r>
                      <a:r>
                        <a:rPr lang="el-GR" sz="2400" b="1" dirty="0" smtClean="0">
                          <a:latin typeface="Arial Narrow" panose="020B0606020202030204" pitchFamily="34" charset="0"/>
                        </a:rPr>
                        <a:t>τις</a:t>
                      </a:r>
                      <a:r>
                        <a:rPr lang="el-GR" sz="2400" b="1" baseline="0" dirty="0" smtClean="0">
                          <a:latin typeface="Arial Narrow" panose="020B0606020202030204" pitchFamily="34" charset="0"/>
                        </a:rPr>
                        <a:t> βασικές έννοιες της Ν-ΕΤ</a:t>
                      </a:r>
                      <a:endParaRPr lang="el-GR" sz="2400" b="1" dirty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>
                          <a:latin typeface="Arial Narrow" panose="020B0606020202030204" pitchFamily="34" charset="0"/>
                        </a:rPr>
                        <a:t>Εισαγωγική</a:t>
                      </a:r>
                      <a:r>
                        <a:rPr lang="el-GR" sz="2400" baseline="0" dirty="0">
                          <a:latin typeface="Arial Narrow" panose="020B0606020202030204" pitchFamily="34" charset="0"/>
                        </a:rPr>
                        <a:t> Προσέγγιση της Ν-ΕΤ </a:t>
                      </a:r>
                      <a:r>
                        <a:rPr lang="el-GR" sz="2400" baseline="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kern="1200" baseline="0" dirty="0">
                          <a:latin typeface="Arial Narrow" panose="020B0606020202030204" pitchFamily="34" charset="0"/>
                        </a:rPr>
                        <a:t>Εξειδικευμένα βιβλία (π.χ. Ν-ΕΤ και Τηλεπικοινωνίες) </a:t>
                      </a:r>
                      <a:r>
                        <a:rPr lang="el-GR" sz="2400" kern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Χ</a:t>
                      </a:r>
                      <a:endParaRPr lang="el-GR" sz="2400" kern="1200" baseline="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628120" y="6492877"/>
            <a:ext cx="2743200" cy="365125"/>
          </a:xfrm>
        </p:spPr>
        <p:txBody>
          <a:bodyPr/>
          <a:lstStyle/>
          <a:p>
            <a:fld id="{320143EB-075E-46C0-BAB9-B5C87EBBE8F2}" type="slidenum">
              <a:rPr lang="el-GR" smtClean="0"/>
              <a:pPr/>
              <a:t>13</a:t>
            </a:fld>
            <a:endParaRPr lang="el-GR" dirty="0"/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911424" y="0"/>
            <a:ext cx="10072915" cy="620688"/>
          </a:xfrm>
          <a:prstGeom prst="rect">
            <a:avLst/>
          </a:prstGeom>
          <a:solidFill>
            <a:srgbClr val="990033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l-GR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Βιβλιογραφική Επισκόπηση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14</a:t>
            </a:fld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838200" y="74722"/>
            <a:ext cx="10515600" cy="580806"/>
          </a:xfrm>
        </p:spPr>
        <p:txBody>
          <a:bodyPr/>
          <a:lstStyle/>
          <a:p>
            <a:r>
              <a:rPr lang="el-GR" dirty="0" smtClean="0"/>
              <a:t>Άσκηση (Ι): Εντοπίστε τις Μονάδες Νοήματος 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5027876"/>
            <a:ext cx="4116976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l-GR" sz="2400" b="1" dirty="0" smtClean="0"/>
              <a:t>Μονάδα Νοήματος</a:t>
            </a:r>
            <a:r>
              <a:rPr lang="el-GR" sz="2400" dirty="0" smtClean="0"/>
              <a:t>: λέξεις ή φράσεις-κλειδιά που να έχουν νόημα για το εκάστοτε έργο </a:t>
            </a:r>
          </a:p>
          <a:p>
            <a:endParaRPr lang="el-GR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4478654" y="1584960"/>
            <a:ext cx="8199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Είναι η επιστήμη που ασχολείται με αντικείμενα μικρού μεγέθους και έχει χρήση στην ιατρική και σε διάφορες άλλες επιστήμες.</a:t>
            </a:r>
            <a:endParaRPr lang="el-GR" sz="2400" i="1" dirty="0"/>
          </a:p>
        </p:txBody>
      </p:sp>
      <p:sp>
        <p:nvSpPr>
          <p:cNvPr id="8" name="7 - TextBox"/>
          <p:cNvSpPr txBox="1"/>
          <p:nvPr/>
        </p:nvSpPr>
        <p:spPr>
          <a:xfrm>
            <a:off x="4770120" y="3689048"/>
            <a:ext cx="7421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Δεν γνωρίζω τι είναι η </a:t>
            </a:r>
            <a:r>
              <a:rPr lang="el-GR" sz="2400" i="1" dirty="0" err="1" smtClean="0"/>
              <a:t>Νανοτεχνολογία</a:t>
            </a:r>
            <a:r>
              <a:rPr lang="el-GR" sz="2400" i="1" dirty="0" smtClean="0"/>
              <a:t>. Ίσως ασχολείται με κάτι μικρό</a:t>
            </a:r>
            <a:r>
              <a:rPr lang="en-US" sz="2400" i="1" dirty="0" smtClean="0"/>
              <a:t>.</a:t>
            </a:r>
            <a:r>
              <a:rPr lang="el-GR" sz="2400" i="1" dirty="0" smtClean="0"/>
              <a:t> </a:t>
            </a:r>
            <a:endParaRPr lang="el-GR" sz="2400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4478654" y="5166375"/>
            <a:ext cx="720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Επιστήμη που ασχολείται με κάτι πολύ </a:t>
            </a:r>
            <a:r>
              <a:rPr lang="el-GR" sz="2400" i="1" dirty="0" err="1" smtClean="0"/>
              <a:t>πολύ</a:t>
            </a:r>
            <a:r>
              <a:rPr lang="el-GR" sz="2400" i="1" dirty="0" smtClean="0"/>
              <a:t> μικρό, το οποίο δεν μπορούμε να δούμε ούτε με μικροσκόπιο </a:t>
            </a:r>
            <a:endParaRPr lang="el-GR" sz="2400" i="1" dirty="0"/>
          </a:p>
        </p:txBody>
      </p:sp>
      <p:sp>
        <p:nvSpPr>
          <p:cNvPr id="11" name="10 - Κατακόρυφος πάπυρος"/>
          <p:cNvSpPr/>
          <p:nvPr/>
        </p:nvSpPr>
        <p:spPr>
          <a:xfrm>
            <a:off x="-246241" y="953589"/>
            <a:ext cx="4724895" cy="3278777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spc="100" dirty="0" smtClean="0">
                <a:solidFill>
                  <a:schemeClr val="tx1"/>
                </a:solidFill>
              </a:rPr>
              <a:t>Ποιο νόημα αποδίδεις στον όρο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2400" i="1" spc="100" dirty="0" smtClean="0">
                <a:solidFill>
                  <a:schemeClr val="tx1"/>
                </a:solidFill>
              </a:rPr>
              <a:t> /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Νανοεπιστήμη</a:t>
            </a:r>
            <a:r>
              <a:rPr lang="el-GR" sz="2400" i="1" spc="100" dirty="0" smtClean="0">
                <a:solidFill>
                  <a:schemeClr val="tx1"/>
                </a:solidFill>
              </a:rPr>
              <a:t>; </a:t>
            </a:r>
            <a:endParaRPr lang="el-GR" sz="2400" i="1" spc="100" dirty="0">
              <a:solidFill>
                <a:schemeClr val="tx1"/>
              </a:solidFill>
            </a:endParaRPr>
          </a:p>
        </p:txBody>
      </p:sp>
      <p:grpSp>
        <p:nvGrpSpPr>
          <p:cNvPr id="2" name="15 - Ομάδα"/>
          <p:cNvGrpSpPr/>
          <p:nvPr/>
        </p:nvGrpSpPr>
        <p:grpSpPr>
          <a:xfrm>
            <a:off x="4478654" y="1965960"/>
            <a:ext cx="7208520" cy="441960"/>
            <a:chOff x="4478654" y="1965960"/>
            <a:chExt cx="7208520" cy="441960"/>
          </a:xfrm>
        </p:grpSpPr>
        <p:cxnSp>
          <p:nvCxnSpPr>
            <p:cNvPr id="13" name="12 - Ευθεία γραμμή σύνδεσης"/>
            <p:cNvCxnSpPr/>
            <p:nvPr/>
          </p:nvCxnSpPr>
          <p:spPr>
            <a:xfrm flipV="1">
              <a:off x="4478654" y="1965960"/>
              <a:ext cx="7208520" cy="457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- Ευθεία γραμμή σύνδεσης"/>
            <p:cNvCxnSpPr/>
            <p:nvPr/>
          </p:nvCxnSpPr>
          <p:spPr>
            <a:xfrm>
              <a:off x="4478654" y="2407920"/>
              <a:ext cx="132778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20 - Ομάδα"/>
          <p:cNvGrpSpPr/>
          <p:nvPr/>
        </p:nvGrpSpPr>
        <p:grpSpPr>
          <a:xfrm>
            <a:off x="4478654" y="2407920"/>
            <a:ext cx="7713345" cy="377369"/>
            <a:chOff x="4478654" y="2407920"/>
            <a:chExt cx="7713345" cy="377369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6324600" y="2407920"/>
              <a:ext cx="5867399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- Ευθεία γραμμή σύνδεσης"/>
            <p:cNvCxnSpPr/>
            <p:nvPr/>
          </p:nvCxnSpPr>
          <p:spPr>
            <a:xfrm>
              <a:off x="4478654" y="2785289"/>
              <a:ext cx="132778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27 - Ομάδα"/>
          <p:cNvGrpSpPr/>
          <p:nvPr/>
        </p:nvGrpSpPr>
        <p:grpSpPr>
          <a:xfrm>
            <a:off x="4770120" y="4125686"/>
            <a:ext cx="7117080" cy="394359"/>
            <a:chOff x="4770120" y="4125686"/>
            <a:chExt cx="7117080" cy="394359"/>
          </a:xfrm>
        </p:grpSpPr>
        <p:cxnSp>
          <p:nvCxnSpPr>
            <p:cNvPr id="23" name="22 - Ευθεία γραμμή σύνδεσης"/>
            <p:cNvCxnSpPr/>
            <p:nvPr/>
          </p:nvCxnSpPr>
          <p:spPr>
            <a:xfrm>
              <a:off x="10269854" y="4125686"/>
              <a:ext cx="1617346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>
              <a:off x="4770120" y="4520045"/>
              <a:ext cx="178308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29 - Ευθεία γραμμή σύνδεσης"/>
          <p:cNvCxnSpPr/>
          <p:nvPr/>
        </p:nvCxnSpPr>
        <p:spPr>
          <a:xfrm flipH="1">
            <a:off x="4770120" y="3947160"/>
            <a:ext cx="496824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34 - Ομάδα"/>
          <p:cNvGrpSpPr/>
          <p:nvPr/>
        </p:nvGrpSpPr>
        <p:grpSpPr>
          <a:xfrm>
            <a:off x="4478654" y="5577840"/>
            <a:ext cx="6524626" cy="419532"/>
            <a:chOff x="4478654" y="5577840"/>
            <a:chExt cx="6524626" cy="419532"/>
          </a:xfrm>
        </p:grpSpPr>
        <p:cxnSp>
          <p:nvCxnSpPr>
            <p:cNvPr id="33" name="32 - Ευθεία γραμμή σύνδεσης"/>
            <p:cNvCxnSpPr>
              <a:stCxn id="9" idx="1"/>
            </p:cNvCxnSpPr>
            <p:nvPr/>
          </p:nvCxnSpPr>
          <p:spPr>
            <a:xfrm flipV="1">
              <a:off x="4478654" y="5577840"/>
              <a:ext cx="6372226" cy="403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flipV="1">
              <a:off x="4631054" y="5993338"/>
              <a:ext cx="6372226" cy="4034"/>
            </a:xfrm>
            <a:prstGeom prst="line">
              <a:avLst/>
            </a:prstGeom>
            <a:ln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335360" y="1772817"/>
            <a:ext cx="3599723" cy="4525963"/>
          </a:xfrm>
        </p:spPr>
        <p:txBody>
          <a:bodyPr/>
          <a:lstStyle/>
          <a:p>
            <a:pPr>
              <a:buNone/>
            </a:pPr>
            <a:r>
              <a:rPr lang="el-GR" dirty="0">
                <a:latin typeface="Arial Narrow" panose="020B0606020202030204" pitchFamily="34" charset="0"/>
              </a:rPr>
              <a:t>    </a:t>
            </a:r>
            <a:r>
              <a:rPr lang="en-US" dirty="0">
                <a:latin typeface="Arial Narrow" panose="020B0606020202030204" pitchFamily="34" charset="0"/>
              </a:rPr>
              <a:t>71 </a:t>
            </a:r>
            <a:r>
              <a:rPr lang="el-GR" dirty="0">
                <a:latin typeface="Arial Narrow" panose="020B0606020202030204" pitchFamily="34" charset="0"/>
              </a:rPr>
              <a:t>άρθρα από 35 διαφορετικά περιοδικά</a:t>
            </a:r>
          </a:p>
          <a:p>
            <a:pPr>
              <a:buNone/>
            </a:pPr>
            <a:endParaRPr lang="el-GR" dirty="0">
              <a:latin typeface="Arial Narrow" panose="020B0606020202030204" pitchFamily="34" charset="0"/>
            </a:endParaRPr>
          </a:p>
          <a:p>
            <a:pPr>
              <a:buNone/>
            </a:pPr>
            <a:r>
              <a:rPr lang="el-GR" dirty="0">
                <a:latin typeface="Arial Narrow" panose="020B0606020202030204" pitchFamily="34" charset="0"/>
              </a:rPr>
              <a:t>    6 βιβλία</a:t>
            </a:r>
          </a:p>
        </p:txBody>
      </p:sp>
      <p:sp>
        <p:nvSpPr>
          <p:cNvPr id="7" name="Τίτλος 1"/>
          <p:cNvSpPr txBox="1">
            <a:spLocks/>
          </p:cNvSpPr>
          <p:nvPr/>
        </p:nvSpPr>
        <p:spPr>
          <a:xfrm>
            <a:off x="923471" y="104462"/>
            <a:ext cx="10072915" cy="620688"/>
          </a:xfrm>
          <a:prstGeom prst="rect">
            <a:avLst/>
          </a:prstGeom>
          <a:solidFill>
            <a:srgbClr val="990033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l-GR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Αποτελέσματα Βιβλιογραφικής Επισκόπησης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229355" y="1772816"/>
            <a:ext cx="466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dirty="0">
                <a:solidFill>
                  <a:srgbClr val="00B050"/>
                </a:solidFill>
                <a:latin typeface="Arial Narrow" panose="020B0606020202030204" pitchFamily="34" charset="0"/>
              </a:rPr>
              <a:t>√</a:t>
            </a:r>
            <a:endParaRPr lang="el-GR" dirty="0">
              <a:latin typeface="Arial Narrow" panose="020B0606020202030204" pitchFamily="34" charset="0"/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85187" y="3028208"/>
            <a:ext cx="466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dirty="0">
                <a:solidFill>
                  <a:srgbClr val="00B050"/>
                </a:solidFill>
                <a:latin typeface="Arial Narrow" panose="020B0606020202030204" pitchFamily="34" charset="0"/>
              </a:rPr>
              <a:t>√</a:t>
            </a:r>
            <a:endParaRPr lang="el-GR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- Διάγραμμα"/>
          <p:cNvGraphicFramePr/>
          <p:nvPr>
            <p:extLst>
              <p:ext uri="{D42A27DB-BD31-4B8C-83A1-F6EECF244321}">
                <p14:modId xmlns="" xmlns:p14="http://schemas.microsoft.com/office/powerpoint/2010/main" val="349749725"/>
              </p:ext>
            </p:extLst>
          </p:nvPr>
        </p:nvGraphicFramePr>
        <p:xfrm>
          <a:off x="0" y="1"/>
          <a:ext cx="12192000" cy="682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Τίτλος 1"/>
          <p:cNvSpPr txBox="1">
            <a:spLocks/>
          </p:cNvSpPr>
          <p:nvPr/>
        </p:nvSpPr>
        <p:spPr>
          <a:xfrm>
            <a:off x="0" y="-1462899"/>
            <a:ext cx="2524107" cy="620688"/>
          </a:xfrm>
          <a:prstGeom prst="rect">
            <a:avLst/>
          </a:prstGeom>
          <a:solidFill>
            <a:srgbClr val="990033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l-GR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Βασικές Έννοιες</a:t>
            </a:r>
            <a:endParaRPr lang="el-GR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17</a:t>
            </a:fld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838200" y="74722"/>
            <a:ext cx="10515600" cy="580806"/>
          </a:xfrm>
        </p:spPr>
        <p:txBody>
          <a:bodyPr/>
          <a:lstStyle/>
          <a:p>
            <a:r>
              <a:rPr lang="el-GR" dirty="0" smtClean="0"/>
              <a:t>Άσκηση (Ι): Εντοπίστε τις Μονάδες Νοήματος 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4478654" y="1584960"/>
            <a:ext cx="8199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Είναι η επιστήμη που ασχολείται με αντικείμενα μικρού μεγέθους και έχει χρήση στην ιατρική και σε διάφορες άλλες επιστήμες.</a:t>
            </a:r>
            <a:endParaRPr lang="el-GR" sz="2400" i="1" dirty="0"/>
          </a:p>
        </p:txBody>
      </p:sp>
      <p:sp>
        <p:nvSpPr>
          <p:cNvPr id="8" name="7 - TextBox"/>
          <p:cNvSpPr txBox="1"/>
          <p:nvPr/>
        </p:nvSpPr>
        <p:spPr>
          <a:xfrm>
            <a:off x="4770120" y="3689048"/>
            <a:ext cx="7421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Δεν γνωρίζω τι είναι η </a:t>
            </a:r>
            <a:r>
              <a:rPr lang="el-GR" sz="2400" i="1" dirty="0" err="1" smtClean="0"/>
              <a:t>Νανοτεχνολογία</a:t>
            </a:r>
            <a:r>
              <a:rPr lang="el-GR" sz="2400" i="1" dirty="0" smtClean="0"/>
              <a:t>. Ίσως ασχολείται με κάτι μικρό</a:t>
            </a:r>
            <a:r>
              <a:rPr lang="en-US" sz="2400" i="1" dirty="0" smtClean="0"/>
              <a:t>.</a:t>
            </a:r>
            <a:r>
              <a:rPr lang="el-GR" sz="2400" i="1" dirty="0" smtClean="0"/>
              <a:t> </a:t>
            </a:r>
            <a:endParaRPr lang="el-GR" sz="2400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4478654" y="5166375"/>
            <a:ext cx="720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Επιστήμη που ασχολείται με κάτι πολύ </a:t>
            </a:r>
            <a:r>
              <a:rPr lang="el-GR" sz="2400" i="1" dirty="0" err="1" smtClean="0"/>
              <a:t>πολύ</a:t>
            </a:r>
            <a:r>
              <a:rPr lang="el-GR" sz="2400" i="1" dirty="0" smtClean="0"/>
              <a:t> μικρό, το οποίο δεν μπορούμε να δούμε ούτε με μικροσκόπιο </a:t>
            </a:r>
            <a:endParaRPr lang="el-GR" sz="2400" i="1" dirty="0"/>
          </a:p>
        </p:txBody>
      </p:sp>
      <p:grpSp>
        <p:nvGrpSpPr>
          <p:cNvPr id="2" name="15 - Ομάδα"/>
          <p:cNvGrpSpPr/>
          <p:nvPr/>
        </p:nvGrpSpPr>
        <p:grpSpPr>
          <a:xfrm>
            <a:off x="4478654" y="1965960"/>
            <a:ext cx="7208520" cy="441960"/>
            <a:chOff x="4478654" y="1965960"/>
            <a:chExt cx="7208520" cy="441960"/>
          </a:xfrm>
        </p:grpSpPr>
        <p:cxnSp>
          <p:nvCxnSpPr>
            <p:cNvPr id="13" name="12 - Ευθεία γραμμή σύνδεσης"/>
            <p:cNvCxnSpPr/>
            <p:nvPr/>
          </p:nvCxnSpPr>
          <p:spPr>
            <a:xfrm flipV="1">
              <a:off x="4478654" y="1965960"/>
              <a:ext cx="7208520" cy="457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- Ευθεία γραμμή σύνδεσης"/>
            <p:cNvCxnSpPr/>
            <p:nvPr/>
          </p:nvCxnSpPr>
          <p:spPr>
            <a:xfrm>
              <a:off x="4478654" y="2407920"/>
              <a:ext cx="132778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20 - Ομάδα"/>
          <p:cNvGrpSpPr/>
          <p:nvPr/>
        </p:nvGrpSpPr>
        <p:grpSpPr>
          <a:xfrm>
            <a:off x="4478654" y="2407920"/>
            <a:ext cx="7713345" cy="377369"/>
            <a:chOff x="4478654" y="2407920"/>
            <a:chExt cx="7713345" cy="377369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6324600" y="2407920"/>
              <a:ext cx="5867399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- Ευθεία γραμμή σύνδεσης"/>
            <p:cNvCxnSpPr/>
            <p:nvPr/>
          </p:nvCxnSpPr>
          <p:spPr>
            <a:xfrm>
              <a:off x="4478654" y="2785289"/>
              <a:ext cx="132778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27 - Ομάδα"/>
          <p:cNvGrpSpPr/>
          <p:nvPr/>
        </p:nvGrpSpPr>
        <p:grpSpPr>
          <a:xfrm>
            <a:off x="4770120" y="4125686"/>
            <a:ext cx="7117080" cy="394359"/>
            <a:chOff x="4770120" y="4125686"/>
            <a:chExt cx="7117080" cy="394359"/>
          </a:xfrm>
        </p:grpSpPr>
        <p:cxnSp>
          <p:nvCxnSpPr>
            <p:cNvPr id="23" name="22 - Ευθεία γραμμή σύνδεσης"/>
            <p:cNvCxnSpPr/>
            <p:nvPr/>
          </p:nvCxnSpPr>
          <p:spPr>
            <a:xfrm>
              <a:off x="10269854" y="4125686"/>
              <a:ext cx="1617346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>
              <a:off x="4770120" y="4520045"/>
              <a:ext cx="178308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29 - Ευθεία γραμμή σύνδεσης"/>
          <p:cNvCxnSpPr/>
          <p:nvPr/>
        </p:nvCxnSpPr>
        <p:spPr>
          <a:xfrm flipH="1">
            <a:off x="4770120" y="3947160"/>
            <a:ext cx="496824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34 - Ομάδα"/>
          <p:cNvGrpSpPr/>
          <p:nvPr/>
        </p:nvGrpSpPr>
        <p:grpSpPr>
          <a:xfrm>
            <a:off x="4478654" y="5577840"/>
            <a:ext cx="6524626" cy="419532"/>
            <a:chOff x="4478654" y="5577840"/>
            <a:chExt cx="6524626" cy="419532"/>
          </a:xfrm>
        </p:grpSpPr>
        <p:cxnSp>
          <p:nvCxnSpPr>
            <p:cNvPr id="33" name="32 - Ευθεία γραμμή σύνδεσης"/>
            <p:cNvCxnSpPr>
              <a:stCxn id="9" idx="1"/>
            </p:cNvCxnSpPr>
            <p:nvPr/>
          </p:nvCxnSpPr>
          <p:spPr>
            <a:xfrm flipV="1">
              <a:off x="4478654" y="5577840"/>
              <a:ext cx="6372226" cy="403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flipV="1">
              <a:off x="4631054" y="5993338"/>
              <a:ext cx="6372226" cy="4034"/>
            </a:xfrm>
            <a:prstGeom prst="line">
              <a:avLst/>
            </a:prstGeom>
            <a:ln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0885" t="32917" r="34900" b="23750"/>
          <a:stretch>
            <a:fillRect/>
          </a:stretch>
        </p:blipFill>
        <p:spPr bwMode="auto">
          <a:xfrm>
            <a:off x="-55885" y="2244436"/>
            <a:ext cx="4686939" cy="333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630922"/>
              </p:ext>
            </p:extLst>
          </p:nvPr>
        </p:nvGraphicFramePr>
        <p:xfrm>
          <a:off x="0" y="342899"/>
          <a:ext cx="12192006" cy="6645791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6146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773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8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Ν/ση</a:t>
                      </a:r>
                      <a:r>
                        <a:rPr lang="el-GR" sz="2400" b="1" baseline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l-GR" sz="2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ως προς τις ΜΙ</a:t>
                      </a:r>
                      <a:endParaRPr lang="el-GR" sz="24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Όψεις</a:t>
                      </a:r>
                      <a:r>
                        <a:rPr lang="el-GR" sz="2400" b="1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του περιεχομένου</a:t>
                      </a:r>
                      <a:endParaRPr lang="el-GR" sz="24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18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0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2200" dirty="0">
                          <a:latin typeface="Arial Narrow" pitchFamily="34" charset="0"/>
                        </a:rPr>
                        <a:t>ΜΙ1: Μέγεθος &amp; κλίμακα</a:t>
                      </a:r>
                      <a:endParaRPr lang="el-GR" sz="22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200" b="1" dirty="0">
                          <a:latin typeface="Arial Narrow" pitchFamily="34" charset="0"/>
                        </a:rPr>
                        <a:t>ΜΙ1.1 </a:t>
                      </a:r>
                      <a:r>
                        <a:rPr lang="el-GR" sz="2200" dirty="0">
                          <a:latin typeface="Arial Narrow" pitchFamily="34" charset="0"/>
                        </a:rPr>
                        <a:t>Ποιοτική αντίληψη του μεγέθους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200" b="1" dirty="0">
                          <a:latin typeface="Arial Narrow" pitchFamily="34" charset="0"/>
                        </a:rPr>
                        <a:t>ΜΙ1.2</a:t>
                      </a:r>
                      <a:r>
                        <a:rPr lang="el-GR" sz="2200" dirty="0">
                          <a:latin typeface="Arial Narrow" pitchFamily="34" charset="0"/>
                        </a:rPr>
                        <a:t> Ποσοτική αντίληψη του μεγέθους</a:t>
                      </a:r>
                      <a:endParaRPr lang="el-GR" sz="22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l-GR" sz="20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2200" dirty="0">
                          <a:latin typeface="Arial Narrow" pitchFamily="34" charset="0"/>
                        </a:rPr>
                        <a:t>ΜΙ2: Ιδιότητες που εξαρτώνται από το μέγεθος</a:t>
                      </a:r>
                      <a:endParaRPr lang="el-GR" sz="22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200" b="1" dirty="0">
                          <a:latin typeface="Arial Narrow" pitchFamily="34" charset="0"/>
                        </a:rPr>
                        <a:t>ΜΙ2.1 </a:t>
                      </a:r>
                      <a:r>
                        <a:rPr lang="el-GR" sz="2200" dirty="0">
                          <a:latin typeface="Arial Narrow" pitchFamily="34" charset="0"/>
                        </a:rPr>
                        <a:t>Όταν το μέγεθος ενός υλικού πλησιάσει τη νανοκλίμακα, εμφανίζει νέες ιδιότητες σε σχέση με αυτές που είχε στη </a:t>
                      </a:r>
                      <a:r>
                        <a:rPr lang="el-GR" sz="2200" dirty="0" err="1">
                          <a:latin typeface="Arial Narrow" pitchFamily="34" charset="0"/>
                        </a:rPr>
                        <a:t>μακρο</a:t>
                      </a:r>
                      <a:r>
                        <a:rPr lang="el-GR" sz="2200" dirty="0">
                          <a:latin typeface="Arial Narrow" pitchFamily="34" charset="0"/>
                        </a:rPr>
                        <a:t>-</a:t>
                      </a:r>
                      <a:r>
                        <a:rPr lang="el-GR" sz="2200" dirty="0" err="1">
                          <a:latin typeface="Arial Narrow" pitchFamily="34" charset="0"/>
                        </a:rPr>
                        <a:t>μικρο</a:t>
                      </a:r>
                      <a:r>
                        <a:rPr lang="el-GR" sz="2200" dirty="0">
                          <a:latin typeface="Arial Narrow" pitchFamily="34" charset="0"/>
                        </a:rPr>
                        <a:t>-κλίμακα (π.χ. κβαντικές, οπτικές)</a:t>
                      </a:r>
                      <a:endParaRPr lang="el-GR" sz="22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1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l-GR" sz="20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2200" dirty="0">
                          <a:latin typeface="Arial Narrow" pitchFamily="34" charset="0"/>
                        </a:rPr>
                        <a:t>ΜΙ3: Επιστήμη-Τεχνολογία-Κοινωνία</a:t>
                      </a:r>
                      <a:endParaRPr lang="el-GR" sz="22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200" b="1" dirty="0">
                          <a:latin typeface="Arial Narrow" pitchFamily="34" charset="0"/>
                        </a:rPr>
                        <a:t>ΜΙ3.1</a:t>
                      </a:r>
                      <a:r>
                        <a:rPr lang="el-GR" sz="2200" dirty="0">
                          <a:latin typeface="Arial Narrow" pitchFamily="34" charset="0"/>
                        </a:rPr>
                        <a:t> Εφαρμογές, καινοτομίες και οφέλη- ρίσκα των επιτευγμάτων της Ν-ΕΤ.</a:t>
                      </a:r>
                      <a:endParaRPr lang="el-GR" sz="22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199370" y="6740525"/>
            <a:ext cx="2743200" cy="365125"/>
          </a:xfrm>
        </p:spPr>
        <p:txBody>
          <a:bodyPr/>
          <a:lstStyle/>
          <a:p>
            <a:fld id="{320143EB-075E-46C0-BAB9-B5C87EBBE8F2}" type="slidenum">
              <a:rPr lang="el-GR" smtClean="0">
                <a:solidFill>
                  <a:schemeClr val="bg1"/>
                </a:solidFill>
              </a:rPr>
              <a:pPr/>
              <a:t>18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0" y="-132734"/>
            <a:ext cx="123806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b="1" dirty="0" smtClean="0"/>
              <a:t>Εργαλείο Ανάλυσης δεδομένων – </a:t>
            </a:r>
            <a:r>
              <a:rPr lang="el-GR" sz="3200" b="1" dirty="0" err="1" smtClean="0"/>
              <a:t>Νοηματοδότηση</a:t>
            </a:r>
            <a:r>
              <a:rPr lang="el-GR" sz="3200" b="1" dirty="0" smtClean="0"/>
              <a:t> της Ν-ΕΤ</a:t>
            </a:r>
            <a:r>
              <a:rPr lang="en-US" sz="3200" b="1" dirty="0" smtClean="0"/>
              <a:t> (I)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8360077"/>
              </p:ext>
            </p:extLst>
          </p:nvPr>
        </p:nvGraphicFramePr>
        <p:xfrm>
          <a:off x="0" y="379849"/>
          <a:ext cx="12192006" cy="6935352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31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7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Ν/ση</a:t>
                      </a:r>
                      <a:r>
                        <a:rPr lang="el-GR" sz="2400" b="1" baseline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l-GR" sz="24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ως προς τις ΜΙ</a:t>
                      </a:r>
                      <a:endParaRPr lang="el-GR" sz="24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Όψεις</a:t>
                      </a:r>
                      <a:r>
                        <a:rPr lang="el-GR" sz="2400" b="1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του Περιεχομένου</a:t>
                      </a:r>
                      <a:endParaRPr lang="el-GR" sz="24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76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20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latin typeface="Arial Narrow" pitchFamily="34" charset="0"/>
                        </a:rPr>
                        <a:t>ΜΙ4</a:t>
                      </a:r>
                      <a:r>
                        <a:rPr lang="en-US" sz="2000" dirty="0">
                          <a:latin typeface="Arial Narrow" pitchFamily="34" charset="0"/>
                        </a:rPr>
                        <a:t>: </a:t>
                      </a:r>
                      <a:r>
                        <a:rPr lang="el-GR" sz="2000" dirty="0">
                          <a:latin typeface="Arial Narrow" pitchFamily="34" charset="0"/>
                        </a:rPr>
                        <a:t>Όργανα και Οργανολογία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Arial Narrow" pitchFamily="34" charset="0"/>
                        </a:rPr>
                        <a:t>ΜΙ4.1</a:t>
                      </a:r>
                      <a:r>
                        <a:rPr lang="el-GR" sz="2000" dirty="0">
                          <a:latin typeface="Arial Narrow" pitchFamily="34" charset="0"/>
                        </a:rPr>
                        <a:t> Όργανα που χρησιμοποιούνται για τη μελέτη αντικειμένων σε διαφορετικές κλίμακες.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76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20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 Narrow" pitchFamily="34" charset="0"/>
                        </a:rPr>
                        <a:t>MI</a:t>
                      </a:r>
                      <a:r>
                        <a:rPr lang="el-GR" sz="2000" dirty="0">
                          <a:latin typeface="Arial Narrow" pitchFamily="34" charset="0"/>
                        </a:rPr>
                        <a:t>5: Μοντέλα &amp; προσομοιώσεις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 Narrow" pitchFamily="34" charset="0"/>
                        </a:rPr>
                        <a:t>MI</a:t>
                      </a:r>
                      <a:r>
                        <a:rPr lang="el-GR" sz="2000" b="1" dirty="0">
                          <a:latin typeface="Arial Narrow" pitchFamily="34" charset="0"/>
                        </a:rPr>
                        <a:t>5.1 </a:t>
                      </a:r>
                      <a:r>
                        <a:rPr lang="el-GR" sz="2000" dirty="0">
                          <a:latin typeface="Arial Narrow" pitchFamily="34" charset="0"/>
                        </a:rPr>
                        <a:t>Τα μοντέλα και οι προσομοιώσεις αποτελούν χρήσιμα εργαλεία </a:t>
                      </a:r>
                      <a:r>
                        <a:rPr lang="el-GR" sz="2000" dirty="0" smtClean="0">
                          <a:latin typeface="Arial Narrow" pitchFamily="34" charset="0"/>
                        </a:rPr>
                        <a:t>αναπαράστασης</a:t>
                      </a:r>
                      <a:r>
                        <a:rPr lang="el-GR" sz="2000" baseline="0" dirty="0" smtClean="0">
                          <a:latin typeface="Arial Narrow" pitchFamily="34" charset="0"/>
                        </a:rPr>
                        <a:t> και μπορούν να χρησιμοποιηθούν ως εργαλεία πρόβλεψης στο σχεδιασμό </a:t>
                      </a:r>
                      <a:r>
                        <a:rPr lang="el-GR" sz="2000" baseline="0" dirty="0" err="1" smtClean="0">
                          <a:latin typeface="Arial Narrow" pitchFamily="34" charset="0"/>
                        </a:rPr>
                        <a:t>νανοϋλικών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latin typeface="Arial Narrow" pitchFamily="34" charset="0"/>
                        </a:rPr>
                        <a:t>.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460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latin typeface="Arial Narrow" pitchFamily="34" charset="0"/>
                        </a:rPr>
                        <a:t>ΜΙ</a:t>
                      </a:r>
                      <a:r>
                        <a:rPr lang="en-US" sz="2000" dirty="0">
                          <a:latin typeface="Arial Narrow" pitchFamily="34" charset="0"/>
                        </a:rPr>
                        <a:t>6: </a:t>
                      </a:r>
                      <a:r>
                        <a:rPr lang="el-GR" sz="2000" dirty="0">
                          <a:latin typeface="Arial Narrow" pitchFamily="34" charset="0"/>
                        </a:rPr>
                        <a:t>Αυτό-οργάνωση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Arial Narrow" pitchFamily="34" charset="0"/>
                        </a:rPr>
                        <a:t>ΜΙ6.1</a:t>
                      </a:r>
                      <a:r>
                        <a:rPr lang="el-GR" sz="2000" dirty="0">
                          <a:latin typeface="Arial Narrow" pitchFamily="34" charset="0"/>
                        </a:rPr>
                        <a:t> Η δυνατότητα της Ν-ΕΤ να διαχειρίζεται την ύλη στη νανοκλίμακα με σκοπό την κατασκευή </a:t>
                      </a:r>
                      <a:r>
                        <a:rPr lang="el-GR" sz="2000" dirty="0" err="1" smtClean="0">
                          <a:latin typeface="Arial Narrow" pitchFamily="34" charset="0"/>
                        </a:rPr>
                        <a:t>νανουλικών</a:t>
                      </a:r>
                      <a:r>
                        <a:rPr lang="el-GR" sz="2000" dirty="0" smtClean="0">
                          <a:latin typeface="Arial Narrow" pitchFamily="34" charset="0"/>
                        </a:rPr>
                        <a:t>. Περιλαμβάνονται</a:t>
                      </a:r>
                      <a:r>
                        <a:rPr lang="el-GR" sz="2000" baseline="0" dirty="0" smtClean="0">
                          <a:latin typeface="Arial Narrow" pitchFamily="34" charset="0"/>
                        </a:rPr>
                        <a:t> μεθόδους κατασκευής από πάνω προς τα κάτω και από κάτω προς τα πάνω</a:t>
                      </a:r>
                      <a:r>
                        <a:rPr lang="el-GR" sz="2000" dirty="0" smtClean="0">
                          <a:latin typeface="Arial Narrow" pitchFamily="34" charset="0"/>
                        </a:rPr>
                        <a:t>.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460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latin typeface="Arial Narrow" pitchFamily="34" charset="0"/>
                        </a:rPr>
                        <a:t>ΜΙ7: Φύση της έρευνας της Ν-ΕΤ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Arial Narrow" pitchFamily="34" charset="0"/>
                        </a:rPr>
                        <a:t>ΜΙ7.1</a:t>
                      </a:r>
                      <a:r>
                        <a:rPr lang="el-GR" sz="2000" dirty="0">
                          <a:latin typeface="Arial Narrow" pitchFamily="34" charset="0"/>
                        </a:rPr>
                        <a:t> Η Ν-ΕΤ είναι ένα διεπιστημονικό πεδίο.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2000" b="1" dirty="0" smtClean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latin typeface="Arial Narrow" pitchFamily="34" charset="0"/>
                        </a:rPr>
                        <a:t>ΜΙ7.2 </a:t>
                      </a:r>
                      <a:r>
                        <a:rPr lang="el-GR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l-GR" sz="2000" dirty="0">
                          <a:latin typeface="Arial Narrow" pitchFamily="34" charset="0"/>
                        </a:rPr>
                        <a:t>Ιστορική εξέλιξη της Ν-ΕΤ</a:t>
                      </a:r>
                      <a:r>
                        <a:rPr lang="el-GR" sz="2000" dirty="0" smtClean="0">
                          <a:latin typeface="Arial Narrow" pitchFamily="34" charset="0"/>
                        </a:rPr>
                        <a:t>. Αναγκαιότητα για ελαχιστοποίηση των διαστάσεων των υλικών. Αναγκαιότητα για βελτιστοποίηση των επιδόσεων των τεχνολογικών εφαρμογών.</a:t>
                      </a:r>
                      <a:endParaRPr lang="el-GR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2935" marR="6293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218420" y="6953250"/>
            <a:ext cx="2743200" cy="365125"/>
          </a:xfrm>
        </p:spPr>
        <p:txBody>
          <a:bodyPr/>
          <a:lstStyle/>
          <a:p>
            <a:fld id="{320143EB-075E-46C0-BAB9-B5C87EBBE8F2}" type="slidenum">
              <a:rPr lang="el-GR" smtClean="0">
                <a:solidFill>
                  <a:schemeClr val="bg1"/>
                </a:solidFill>
              </a:rPr>
              <a:pPr/>
              <a:t>19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-58056"/>
            <a:ext cx="123806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b="1" dirty="0" smtClean="0"/>
              <a:t>Εργαλείο Ανάλυσης δεδομένων – </a:t>
            </a:r>
            <a:r>
              <a:rPr lang="el-GR" sz="3200" b="1" dirty="0" err="1" smtClean="0"/>
              <a:t>Νοηματοδότηση</a:t>
            </a:r>
            <a:r>
              <a:rPr lang="el-GR" sz="3200" b="1" dirty="0" smtClean="0"/>
              <a:t> της Ν-ΕΤ (ΙΙ)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9485488-8731-134A-9120-9D9604E3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099"/>
            <a:ext cx="10515600" cy="580806"/>
          </a:xfrm>
        </p:spPr>
        <p:txBody>
          <a:bodyPr/>
          <a:lstStyle/>
          <a:p>
            <a:r>
              <a:rPr lang="el-GR" dirty="0"/>
              <a:t>Έρευνα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2FFB8A4-30CF-F447-A8D8-107B1FB47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526"/>
            <a:ext cx="10810009" cy="1306286"/>
          </a:xfrm>
          <a:solidFill>
            <a:srgbClr val="374558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l-GR" sz="3200" dirty="0">
                <a:solidFill>
                  <a:schemeClr val="bg1"/>
                </a:solidFill>
              </a:rPr>
              <a:t>Μια διαδικασία σταδίων για τη συγκέντρωση και την ανάλυση πληροφοριών ώστε να αυξήσουμε την κατανόησή ενός θέματος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A1F70F01-53AC-A94A-8B41-D9F263A6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2</a:t>
            </a:fld>
            <a:endParaRPr lang="el-GR" dirty="0"/>
          </a:p>
        </p:txBody>
      </p:sp>
      <p:grpSp>
        <p:nvGrpSpPr>
          <p:cNvPr id="8" name="7 - Ομάδα"/>
          <p:cNvGrpSpPr/>
          <p:nvPr/>
        </p:nvGrpSpPr>
        <p:grpSpPr>
          <a:xfrm>
            <a:off x="470486" y="2978331"/>
            <a:ext cx="6648771" cy="3212253"/>
            <a:chOff x="470486" y="2495006"/>
            <a:chExt cx="11216688" cy="3212253"/>
          </a:xfrm>
        </p:grpSpPr>
        <p:graphicFrame>
          <p:nvGraphicFramePr>
            <p:cNvPr id="6" name="5 - Διάγραμμα"/>
            <p:cNvGraphicFramePr/>
            <p:nvPr/>
          </p:nvGraphicFramePr>
          <p:xfrm>
            <a:off x="470486" y="2495006"/>
            <a:ext cx="11177723" cy="321225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6 - Ορθογώνιο"/>
            <p:cNvSpPr/>
            <p:nvPr/>
          </p:nvSpPr>
          <p:spPr>
            <a:xfrm>
              <a:off x="470486" y="2495006"/>
              <a:ext cx="11216688" cy="1554480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9" name="8 - Κατακόρυφος πάπυρος"/>
          <p:cNvSpPr/>
          <p:nvPr/>
        </p:nvSpPr>
        <p:spPr>
          <a:xfrm>
            <a:off x="7380514" y="2455817"/>
            <a:ext cx="4724895" cy="3500846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spc="100" dirty="0" smtClean="0">
                <a:solidFill>
                  <a:schemeClr val="tx1"/>
                </a:solidFill>
              </a:rPr>
              <a:t>Ποιο νόημα αποδίδεις στον όρο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2400" i="1" spc="100" dirty="0" smtClean="0">
                <a:solidFill>
                  <a:schemeClr val="tx1"/>
                </a:solidFill>
              </a:rPr>
              <a:t> /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Νανοεπιστήμη</a:t>
            </a:r>
            <a:r>
              <a:rPr lang="el-GR" sz="2400" i="1" spc="100" dirty="0" smtClean="0">
                <a:solidFill>
                  <a:schemeClr val="tx1"/>
                </a:solidFill>
              </a:rPr>
              <a:t>; </a:t>
            </a:r>
            <a:endParaRPr lang="el-GR" sz="2400" i="1" spc="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066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20</a:t>
            </a:fld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838200" y="74722"/>
            <a:ext cx="10515600" cy="580806"/>
          </a:xfrm>
        </p:spPr>
        <p:txBody>
          <a:bodyPr/>
          <a:lstStyle/>
          <a:p>
            <a:r>
              <a:rPr lang="el-GR" dirty="0" smtClean="0"/>
              <a:t>Άσκηση (Ι): Εντοπίστε τις Μονάδες Νοήματος 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4478654" y="1584960"/>
            <a:ext cx="8199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Είναι η επιστήμη που ασχολείται με αντικείμενα μικρού μεγέθους </a:t>
            </a:r>
            <a:r>
              <a:rPr lang="el-GR" sz="2400" b="1" i="1" dirty="0" smtClean="0"/>
              <a:t>{ΜΙ1} </a:t>
            </a:r>
            <a:r>
              <a:rPr lang="el-GR" sz="2400" i="1" dirty="0" smtClean="0"/>
              <a:t>και έχει χρήση στην ιατρική και σε διάφορες άλλες επιστήμες </a:t>
            </a:r>
            <a:r>
              <a:rPr lang="el-GR" sz="2400" b="1" i="1" dirty="0" smtClean="0"/>
              <a:t>{ΜΙ3}.</a:t>
            </a:r>
            <a:endParaRPr lang="el-GR" sz="2400" b="1" i="1" dirty="0"/>
          </a:p>
        </p:txBody>
      </p:sp>
      <p:sp>
        <p:nvSpPr>
          <p:cNvPr id="8" name="7 - TextBox"/>
          <p:cNvSpPr txBox="1"/>
          <p:nvPr/>
        </p:nvSpPr>
        <p:spPr>
          <a:xfrm>
            <a:off x="4770120" y="3689048"/>
            <a:ext cx="7421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Δεν γνωρίζω τι είναι η </a:t>
            </a:r>
            <a:r>
              <a:rPr lang="el-GR" sz="2400" i="1" dirty="0" err="1" smtClean="0"/>
              <a:t>Νανοτεχνολογία</a:t>
            </a:r>
            <a:r>
              <a:rPr lang="el-GR" sz="2400" i="1" dirty="0" smtClean="0"/>
              <a:t>. Ίσως ασχολείται με κάτι μικρό </a:t>
            </a:r>
            <a:r>
              <a:rPr lang="el-GR" sz="2400" b="1" i="1" dirty="0" smtClean="0"/>
              <a:t>{ΜΙ1}</a:t>
            </a:r>
            <a:r>
              <a:rPr lang="en-US" sz="2400" b="1" i="1" dirty="0" smtClean="0"/>
              <a:t>.</a:t>
            </a:r>
            <a:r>
              <a:rPr lang="el-GR" sz="2400" b="1" i="1" dirty="0" smtClean="0"/>
              <a:t> </a:t>
            </a:r>
            <a:endParaRPr lang="el-GR" sz="2400" b="1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4478654" y="5166375"/>
            <a:ext cx="7208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Επιστήμη που ασχολείται με κάτι πολύ </a:t>
            </a:r>
            <a:r>
              <a:rPr lang="el-GR" sz="2400" i="1" dirty="0" err="1" smtClean="0"/>
              <a:t>πολύ</a:t>
            </a:r>
            <a:r>
              <a:rPr lang="el-GR" sz="2400" i="1" dirty="0" smtClean="0"/>
              <a:t> μικρό  {ΜΙ1}, το οποίο δεν μπορούμε να δούμε ούτε με μικροσκόπιο </a:t>
            </a:r>
            <a:r>
              <a:rPr lang="el-GR" sz="2400" b="1" i="1" dirty="0" smtClean="0"/>
              <a:t>{ΜΙ4}</a:t>
            </a:r>
            <a:endParaRPr lang="el-GR" sz="2400" b="1" i="1" dirty="0"/>
          </a:p>
        </p:txBody>
      </p:sp>
      <p:grpSp>
        <p:nvGrpSpPr>
          <p:cNvPr id="2" name="15 - Ομάδα"/>
          <p:cNvGrpSpPr/>
          <p:nvPr/>
        </p:nvGrpSpPr>
        <p:grpSpPr>
          <a:xfrm>
            <a:off x="4478654" y="1965960"/>
            <a:ext cx="7208520" cy="441960"/>
            <a:chOff x="4478654" y="1965960"/>
            <a:chExt cx="7208520" cy="441960"/>
          </a:xfrm>
        </p:grpSpPr>
        <p:cxnSp>
          <p:nvCxnSpPr>
            <p:cNvPr id="13" name="12 - Ευθεία γραμμή σύνδεσης"/>
            <p:cNvCxnSpPr/>
            <p:nvPr/>
          </p:nvCxnSpPr>
          <p:spPr>
            <a:xfrm flipV="1">
              <a:off x="4478654" y="1965960"/>
              <a:ext cx="7208520" cy="457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- Ευθεία γραμμή σύνδεσης"/>
            <p:cNvCxnSpPr/>
            <p:nvPr/>
          </p:nvCxnSpPr>
          <p:spPr>
            <a:xfrm>
              <a:off x="4478654" y="2407920"/>
              <a:ext cx="132778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20 - Ομάδα"/>
          <p:cNvGrpSpPr/>
          <p:nvPr/>
        </p:nvGrpSpPr>
        <p:grpSpPr>
          <a:xfrm>
            <a:off x="4478654" y="2407920"/>
            <a:ext cx="7713345" cy="377369"/>
            <a:chOff x="4478654" y="2407920"/>
            <a:chExt cx="7713345" cy="377369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6324600" y="2407920"/>
              <a:ext cx="5867399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- Ευθεία γραμμή σύνδεσης"/>
            <p:cNvCxnSpPr/>
            <p:nvPr/>
          </p:nvCxnSpPr>
          <p:spPr>
            <a:xfrm>
              <a:off x="4478654" y="2785289"/>
              <a:ext cx="132778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27 - Ομάδα"/>
          <p:cNvGrpSpPr/>
          <p:nvPr/>
        </p:nvGrpSpPr>
        <p:grpSpPr>
          <a:xfrm>
            <a:off x="4770120" y="4125686"/>
            <a:ext cx="7117080" cy="394359"/>
            <a:chOff x="4770120" y="4125686"/>
            <a:chExt cx="7117080" cy="394359"/>
          </a:xfrm>
        </p:grpSpPr>
        <p:cxnSp>
          <p:nvCxnSpPr>
            <p:cNvPr id="23" name="22 - Ευθεία γραμμή σύνδεσης"/>
            <p:cNvCxnSpPr/>
            <p:nvPr/>
          </p:nvCxnSpPr>
          <p:spPr>
            <a:xfrm>
              <a:off x="10269854" y="4125686"/>
              <a:ext cx="1617346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>
              <a:off x="4770120" y="4520045"/>
              <a:ext cx="178308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29 - Ευθεία γραμμή σύνδεσης"/>
          <p:cNvCxnSpPr/>
          <p:nvPr/>
        </p:nvCxnSpPr>
        <p:spPr>
          <a:xfrm flipH="1">
            <a:off x="4770120" y="3947160"/>
            <a:ext cx="496824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34 - Ομάδα"/>
          <p:cNvGrpSpPr/>
          <p:nvPr/>
        </p:nvGrpSpPr>
        <p:grpSpPr>
          <a:xfrm>
            <a:off x="4478654" y="5577840"/>
            <a:ext cx="6524626" cy="419532"/>
            <a:chOff x="4478654" y="5577840"/>
            <a:chExt cx="6524626" cy="419532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flipV="1">
              <a:off x="4478654" y="5577840"/>
              <a:ext cx="6372226" cy="403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flipV="1">
              <a:off x="4631054" y="5993338"/>
              <a:ext cx="6372226" cy="4034"/>
            </a:xfrm>
            <a:prstGeom prst="line">
              <a:avLst/>
            </a:prstGeom>
            <a:ln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0885" t="32917" r="34900" b="23750"/>
          <a:stretch>
            <a:fillRect/>
          </a:stretch>
        </p:blipFill>
        <p:spPr bwMode="auto">
          <a:xfrm>
            <a:off x="1" y="2284230"/>
            <a:ext cx="4631054" cy="3297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21</a:t>
            </a:fld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838200" y="74722"/>
            <a:ext cx="10515600" cy="580806"/>
          </a:xfrm>
        </p:spPr>
        <p:txBody>
          <a:bodyPr/>
          <a:lstStyle/>
          <a:p>
            <a:r>
              <a:rPr lang="el-GR" dirty="0" smtClean="0"/>
              <a:t>Άσκηση (Ι): Εντοπίστε τις Μονάδες Νοήματος 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4478654" y="1584960"/>
            <a:ext cx="8199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Είναι η επιστήμη που ασχολείται με αντικείμενα μικρού μεγέθους </a:t>
            </a:r>
            <a:r>
              <a:rPr lang="el-GR" sz="2400" b="1" i="1" dirty="0" smtClean="0"/>
              <a:t>{ΜΙ1} </a:t>
            </a:r>
            <a:r>
              <a:rPr lang="el-GR" sz="2400" i="1" dirty="0" smtClean="0"/>
              <a:t>και έχει χρήση στην ιατρική και σε διάφορες άλλες επιστήμες </a:t>
            </a:r>
            <a:r>
              <a:rPr lang="el-GR" sz="2400" b="1" i="1" dirty="0" smtClean="0"/>
              <a:t>{ΜΙ2}.</a:t>
            </a:r>
            <a:endParaRPr lang="el-GR" sz="2400" b="1" i="1" dirty="0"/>
          </a:p>
        </p:txBody>
      </p:sp>
      <p:sp>
        <p:nvSpPr>
          <p:cNvPr id="8" name="7 - TextBox"/>
          <p:cNvSpPr txBox="1"/>
          <p:nvPr/>
        </p:nvSpPr>
        <p:spPr>
          <a:xfrm>
            <a:off x="4770120" y="3689048"/>
            <a:ext cx="7421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Δεν γνωρίζω τι είναι η </a:t>
            </a:r>
            <a:r>
              <a:rPr lang="el-GR" sz="2400" i="1" dirty="0" err="1" smtClean="0"/>
              <a:t>Νανοτεχνολογία</a:t>
            </a:r>
            <a:r>
              <a:rPr lang="el-GR" sz="2400" i="1" dirty="0" smtClean="0"/>
              <a:t>. Ίσως ασχολείται με κάτι μικρό </a:t>
            </a:r>
            <a:r>
              <a:rPr lang="el-GR" sz="2400" b="1" i="1" dirty="0" smtClean="0"/>
              <a:t>{ΜΙ1}</a:t>
            </a:r>
            <a:r>
              <a:rPr lang="en-US" sz="2400" b="1" i="1" dirty="0" smtClean="0"/>
              <a:t>.</a:t>
            </a:r>
            <a:r>
              <a:rPr lang="el-GR" sz="2400" b="1" i="1" dirty="0" smtClean="0"/>
              <a:t> </a:t>
            </a:r>
            <a:endParaRPr lang="el-GR" sz="2400" b="1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4478654" y="5166375"/>
            <a:ext cx="7208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Επιστήμη που ασχολείται με κάτι πολύ </a:t>
            </a:r>
            <a:r>
              <a:rPr lang="el-GR" sz="2400" i="1" dirty="0" err="1" smtClean="0"/>
              <a:t>πολύ</a:t>
            </a:r>
            <a:r>
              <a:rPr lang="el-GR" sz="2400" i="1" dirty="0" smtClean="0"/>
              <a:t> μικρό  </a:t>
            </a:r>
            <a:r>
              <a:rPr lang="el-GR" sz="2400" b="1" i="1" dirty="0" smtClean="0"/>
              <a:t>{ΜΙ1}, </a:t>
            </a:r>
            <a:r>
              <a:rPr lang="el-GR" sz="2400" i="1" dirty="0" smtClean="0"/>
              <a:t>το οποίο δεν μπορούμε να δούμε ούτε με μικροσκόπιο </a:t>
            </a:r>
            <a:r>
              <a:rPr lang="el-GR" sz="2400" b="1" i="1" dirty="0" smtClean="0"/>
              <a:t>{ΜΙ4}</a:t>
            </a:r>
            <a:endParaRPr lang="el-GR" sz="2400" b="1" i="1" dirty="0"/>
          </a:p>
        </p:txBody>
      </p:sp>
      <p:grpSp>
        <p:nvGrpSpPr>
          <p:cNvPr id="2" name="15 - Ομάδα"/>
          <p:cNvGrpSpPr/>
          <p:nvPr/>
        </p:nvGrpSpPr>
        <p:grpSpPr>
          <a:xfrm>
            <a:off x="4478654" y="1965960"/>
            <a:ext cx="7208520" cy="441960"/>
            <a:chOff x="4478654" y="1965960"/>
            <a:chExt cx="7208520" cy="441960"/>
          </a:xfrm>
        </p:grpSpPr>
        <p:cxnSp>
          <p:nvCxnSpPr>
            <p:cNvPr id="13" name="12 - Ευθεία γραμμή σύνδεσης"/>
            <p:cNvCxnSpPr/>
            <p:nvPr/>
          </p:nvCxnSpPr>
          <p:spPr>
            <a:xfrm flipV="1">
              <a:off x="4478654" y="1965960"/>
              <a:ext cx="7208520" cy="457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- Ευθεία γραμμή σύνδεσης"/>
            <p:cNvCxnSpPr/>
            <p:nvPr/>
          </p:nvCxnSpPr>
          <p:spPr>
            <a:xfrm>
              <a:off x="4478654" y="2407920"/>
              <a:ext cx="132778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20 - Ομάδα"/>
          <p:cNvGrpSpPr/>
          <p:nvPr/>
        </p:nvGrpSpPr>
        <p:grpSpPr>
          <a:xfrm>
            <a:off x="4478654" y="2407920"/>
            <a:ext cx="7713345" cy="377369"/>
            <a:chOff x="4478654" y="2407920"/>
            <a:chExt cx="7713345" cy="377369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6324600" y="2407920"/>
              <a:ext cx="5867399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- Ευθεία γραμμή σύνδεσης"/>
            <p:cNvCxnSpPr/>
            <p:nvPr/>
          </p:nvCxnSpPr>
          <p:spPr>
            <a:xfrm>
              <a:off x="4478654" y="2785289"/>
              <a:ext cx="132778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27 - Ομάδα"/>
          <p:cNvGrpSpPr/>
          <p:nvPr/>
        </p:nvGrpSpPr>
        <p:grpSpPr>
          <a:xfrm>
            <a:off x="4770120" y="4125686"/>
            <a:ext cx="7117080" cy="394359"/>
            <a:chOff x="4770120" y="4125686"/>
            <a:chExt cx="7117080" cy="394359"/>
          </a:xfrm>
        </p:grpSpPr>
        <p:cxnSp>
          <p:nvCxnSpPr>
            <p:cNvPr id="23" name="22 - Ευθεία γραμμή σύνδεσης"/>
            <p:cNvCxnSpPr/>
            <p:nvPr/>
          </p:nvCxnSpPr>
          <p:spPr>
            <a:xfrm>
              <a:off x="10269854" y="4125686"/>
              <a:ext cx="1617346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>
              <a:off x="4770120" y="4520045"/>
              <a:ext cx="178308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29 - Ευθεία γραμμή σύνδεσης"/>
          <p:cNvCxnSpPr/>
          <p:nvPr/>
        </p:nvCxnSpPr>
        <p:spPr>
          <a:xfrm flipH="1">
            <a:off x="4770120" y="3947160"/>
            <a:ext cx="496824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34 - Ομάδα"/>
          <p:cNvGrpSpPr/>
          <p:nvPr/>
        </p:nvGrpSpPr>
        <p:grpSpPr>
          <a:xfrm>
            <a:off x="4478654" y="5577840"/>
            <a:ext cx="6524626" cy="419532"/>
            <a:chOff x="4478654" y="5577840"/>
            <a:chExt cx="6524626" cy="419532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flipV="1">
              <a:off x="4478654" y="5577840"/>
              <a:ext cx="6372226" cy="403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flipV="1">
              <a:off x="4631054" y="5993338"/>
              <a:ext cx="6372226" cy="4034"/>
            </a:xfrm>
            <a:prstGeom prst="line">
              <a:avLst/>
            </a:prstGeom>
            <a:ln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1" name="20 - Πίνακας"/>
          <p:cNvGraphicFramePr>
            <a:graphicFrameLocks noGrp="1"/>
          </p:cNvGraphicFramePr>
          <p:nvPr/>
        </p:nvGraphicFramePr>
        <p:xfrm>
          <a:off x="-1" y="1875057"/>
          <a:ext cx="4478654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9327"/>
                <a:gridCol w="2239327"/>
              </a:tblGrid>
              <a:tr h="865294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ΜΙ1: Μέγεθος και Κλίμακα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3</a:t>
                      </a:r>
                      <a:endParaRPr lang="el-GR" sz="2800" dirty="0"/>
                    </a:p>
                  </a:txBody>
                  <a:tcPr/>
                </a:tc>
              </a:tr>
              <a:tr h="865294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ΜΙ2: Επιστήμη</a:t>
                      </a:r>
                      <a:r>
                        <a:rPr lang="el-GR" sz="2800" baseline="0" dirty="0" smtClean="0"/>
                        <a:t> – Τεχνολογία - Κοινωνία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</a:t>
                      </a:r>
                      <a:endParaRPr lang="el-GR" sz="2800" dirty="0"/>
                    </a:p>
                  </a:txBody>
                  <a:tcPr/>
                </a:tc>
              </a:tr>
              <a:tr h="865294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ΜΙ4: Όργανα και</a:t>
                      </a:r>
                      <a:r>
                        <a:rPr lang="el-GR" sz="2800" baseline="0" dirty="0" smtClean="0"/>
                        <a:t> Οργανολογία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</a:t>
                      </a:r>
                      <a:endParaRPr lang="el-G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38E8486-6AEB-FD4F-984D-BFE046A23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4501"/>
            <a:ext cx="10515600" cy="634809"/>
          </a:xfrm>
        </p:spPr>
        <p:txBody>
          <a:bodyPr/>
          <a:lstStyle/>
          <a:p>
            <a:r>
              <a:rPr lang="el-GR" dirty="0"/>
              <a:t>Άσκηση στην </a:t>
            </a:r>
            <a:r>
              <a:rPr lang="el-GR" dirty="0" smtClean="0"/>
              <a:t>ανάλυση δεδομένων από πάνω προς τα κάτω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1B9A04E1-C28A-AF48-9C12-1D2FB61FA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142" y="2031667"/>
            <a:ext cx="11483715" cy="2344771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dirty="0"/>
              <a:t>Θέμα:</a:t>
            </a:r>
          </a:p>
          <a:p>
            <a:pPr algn="ctr"/>
            <a:r>
              <a:rPr lang="el-GR" sz="4000" i="1" spc="100" dirty="0" smtClean="0">
                <a:solidFill>
                  <a:schemeClr val="tx1"/>
                </a:solidFill>
              </a:rPr>
              <a:t>Ποιο νόημα αποδίδεις στον όρο </a:t>
            </a:r>
            <a:r>
              <a:rPr lang="el-GR" sz="4000" i="1" spc="100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4000" i="1" spc="100" dirty="0" smtClean="0">
                <a:solidFill>
                  <a:schemeClr val="tx1"/>
                </a:solidFill>
              </a:rPr>
              <a:t> / </a:t>
            </a:r>
            <a:r>
              <a:rPr lang="el-GR" sz="4000" i="1" spc="100" dirty="0" err="1" smtClean="0">
                <a:solidFill>
                  <a:schemeClr val="tx1"/>
                </a:solidFill>
              </a:rPr>
              <a:t>Νανοεπιστήμη</a:t>
            </a:r>
            <a:r>
              <a:rPr lang="el-GR" sz="4000" i="1" spc="100" dirty="0" smtClean="0">
                <a:solidFill>
                  <a:schemeClr val="tx1"/>
                </a:solidFill>
              </a:rPr>
              <a:t>; </a:t>
            </a:r>
            <a:endParaRPr lang="el-GR" sz="4000" i="1" spc="1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49FCDB9E-1C55-F440-86E4-E1102C56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89478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6839238-1C59-E145-84D2-599BAF80B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80806"/>
          </a:xfrm>
        </p:spPr>
        <p:txBody>
          <a:bodyPr/>
          <a:lstStyle/>
          <a:p>
            <a:r>
              <a:rPr lang="en-US" dirty="0" err="1"/>
              <a:t>Ά</a:t>
            </a:r>
            <a:r>
              <a:rPr lang="el-GR" dirty="0" err="1"/>
              <a:t>σκηση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A58334C-96BF-6E4D-A28A-0BE240243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" y="1902084"/>
            <a:ext cx="12191998" cy="4448798"/>
          </a:xfrm>
        </p:spPr>
        <p:txBody>
          <a:bodyPr/>
          <a:lstStyle/>
          <a:p>
            <a:pPr marL="342900" lvl="1">
              <a:spcBef>
                <a:spcPts val="1000"/>
              </a:spcBef>
            </a:pPr>
            <a:r>
              <a:rPr lang="el-GR" sz="2600" dirty="0" smtClean="0"/>
              <a:t>Σας δίνεται ένα φύλλο </a:t>
            </a:r>
            <a:r>
              <a:rPr lang="en-US" sz="2600" dirty="0" smtClean="0"/>
              <a:t>EXCEL </a:t>
            </a:r>
            <a:r>
              <a:rPr lang="el-GR" sz="2600" dirty="0" smtClean="0"/>
              <a:t>όπου στην πρώτη στήλη γράφονται τα δεδομένα, ενώ στις υπόλοιπες στήλες γράφονται οι ΜΙ του εργαλείου ανάλυσης </a:t>
            </a:r>
          </a:p>
          <a:p>
            <a:r>
              <a:rPr lang="el-GR" sz="2600" dirty="0" smtClean="0"/>
              <a:t>.</a:t>
            </a:r>
            <a:r>
              <a:rPr lang="el-GR" sz="2600" dirty="0" smtClean="0">
                <a:latin typeface="Calibri" panose="020F0502020204030204" pitchFamily="34" charset="0"/>
              </a:rPr>
              <a:t>Επίσης, σας δίνεται ένα αρχείο </a:t>
            </a:r>
            <a:r>
              <a:rPr lang="en-US" sz="2600" dirty="0" smtClean="0">
                <a:latin typeface="Calibri" panose="020F0502020204030204" pitchFamily="34" charset="0"/>
              </a:rPr>
              <a:t>word, </a:t>
            </a:r>
            <a:r>
              <a:rPr lang="el-GR" sz="2600" dirty="0" smtClean="0">
                <a:latin typeface="Calibri" panose="020F0502020204030204" pitchFamily="34" charset="0"/>
              </a:rPr>
              <a:t>στο οποίο φαίνεται το εργαλείο ανάλυσης</a:t>
            </a:r>
            <a:endParaRPr lang="el-GR" sz="2600" dirty="0" smtClean="0"/>
          </a:p>
          <a:p>
            <a:r>
              <a:rPr lang="el-GR" sz="2600" dirty="0" smtClean="0"/>
              <a:t>Να </a:t>
            </a:r>
            <a:r>
              <a:rPr lang="el-GR" sz="2600" dirty="0"/>
              <a:t>κωδικοποιήσετε </a:t>
            </a:r>
            <a:r>
              <a:rPr lang="el-GR" sz="2600" dirty="0" smtClean="0"/>
              <a:t>με βάση την από πάνω προς τα κάτω ανάλυση τα δεδομένα</a:t>
            </a:r>
            <a:endParaRPr lang="el-GR" sz="2600" dirty="0"/>
          </a:p>
          <a:p>
            <a:pPr lvl="1"/>
            <a:r>
              <a:rPr lang="el-GR" sz="2600" dirty="0" smtClean="0"/>
              <a:t>Εντοπίστε την κάθε ΜΝ σε κάθε απάντηση </a:t>
            </a:r>
          </a:p>
          <a:p>
            <a:pPr lvl="1"/>
            <a:r>
              <a:rPr lang="el-GR" sz="2600" dirty="0" smtClean="0"/>
              <a:t>Αντιστοιχίστε την ΜΝ στην κατάλληλη ΜΙ βάζοντας τον αριθμό 1 στο κελί της στήλης στην οποία ανήκει</a:t>
            </a:r>
          </a:p>
          <a:p>
            <a:pPr lvl="1"/>
            <a:r>
              <a:rPr lang="el-GR" sz="2600" dirty="0" smtClean="0">
                <a:latin typeface="Calibri" panose="020F0502020204030204" pitchFamily="34" charset="0"/>
              </a:rPr>
              <a:t>Προσθέστε τον αριθμό των ΜΙ ανά κατηγορία - ΜΙ</a:t>
            </a:r>
          </a:p>
          <a:p>
            <a:pPr lvl="1"/>
            <a:r>
              <a:rPr lang="el-GR" sz="2600" dirty="0" smtClean="0">
                <a:latin typeface="Calibri" panose="020F0502020204030204" pitchFamily="34" charset="0"/>
              </a:rPr>
              <a:t>Αν χρειαστεί και προκύψουν ΜΙ που δεν μπορούν να κατηγοριοποιηθούν στις υπάρχουσες κατηγορίες, προσθέστε δική σας κατηγορία</a:t>
            </a:r>
            <a:endParaRPr lang="el-GR" sz="2600" dirty="0">
              <a:latin typeface="Calibri" panose="020F0502020204030204" pitchFamily="34" charset="0"/>
            </a:endParaRPr>
          </a:p>
          <a:p>
            <a:endParaRPr lang="el-GR" sz="2600" dirty="0"/>
          </a:p>
          <a:p>
            <a:endParaRPr lang="el-GR" sz="26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82E392C2-D850-2444-B841-98C0D9272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23</a:t>
            </a:fld>
            <a:endParaRPr lang="el-GR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F4FD5E9-61F2-684E-888B-BF3BEE9CB85D}"/>
              </a:ext>
            </a:extLst>
          </p:cNvPr>
          <p:cNvSpPr txBox="1"/>
          <p:nvPr/>
        </p:nvSpPr>
        <p:spPr>
          <a:xfrm>
            <a:off x="475295" y="609422"/>
            <a:ext cx="11464291" cy="1292662"/>
          </a:xfrm>
          <a:prstGeom prst="rect">
            <a:avLst/>
          </a:prstGeom>
          <a:solidFill>
            <a:srgbClr val="374558"/>
          </a:solidFill>
        </p:spPr>
        <p:txBody>
          <a:bodyPr wrap="square">
            <a:spAutoFit/>
          </a:bodyPr>
          <a:lstStyle/>
          <a:p>
            <a:r>
              <a:rPr lang="el-GR" sz="2600" dirty="0">
                <a:solidFill>
                  <a:schemeClr val="bg1"/>
                </a:solidFill>
              </a:rPr>
              <a:t>Ερευνητικό ερώτημα: </a:t>
            </a:r>
          </a:p>
          <a:p>
            <a:r>
              <a:rPr lang="el-GR" sz="2600" dirty="0" smtClean="0">
                <a:solidFill>
                  <a:schemeClr val="bg1"/>
                </a:solidFill>
              </a:rPr>
              <a:t>Ποιες είναι οι αρχικές αντιλήψεις των εκπαιδευτικών της Α/</a:t>
            </a:r>
            <a:r>
              <a:rPr lang="el-GR" sz="2600" dirty="0" err="1" smtClean="0">
                <a:solidFill>
                  <a:schemeClr val="bg1"/>
                </a:solidFill>
              </a:rPr>
              <a:t>θμιας</a:t>
            </a:r>
            <a:r>
              <a:rPr lang="el-GR" sz="2600" dirty="0" smtClean="0">
                <a:solidFill>
                  <a:schemeClr val="bg1"/>
                </a:solidFill>
              </a:rPr>
              <a:t> εκπαίδευσης σχετικά με τη </a:t>
            </a:r>
            <a:r>
              <a:rPr lang="el-GR" sz="2600" dirty="0" err="1" smtClean="0">
                <a:solidFill>
                  <a:schemeClr val="bg1"/>
                </a:solidFill>
              </a:rPr>
              <a:t>νοηματοδότηση</a:t>
            </a:r>
            <a:r>
              <a:rPr lang="el-GR" sz="2600" dirty="0" smtClean="0">
                <a:solidFill>
                  <a:schemeClr val="bg1"/>
                </a:solidFill>
              </a:rPr>
              <a:t> του όρου </a:t>
            </a:r>
            <a:r>
              <a:rPr lang="el-GR" sz="2600" dirty="0" err="1" smtClean="0">
                <a:solidFill>
                  <a:schemeClr val="bg1"/>
                </a:solidFill>
              </a:rPr>
              <a:t>Νανοτεχνολογία</a:t>
            </a:r>
            <a:r>
              <a:rPr lang="el-GR" sz="2600" dirty="0" smtClean="0">
                <a:solidFill>
                  <a:schemeClr val="bg1"/>
                </a:solidFill>
              </a:rPr>
              <a:t> / </a:t>
            </a:r>
            <a:r>
              <a:rPr lang="el-GR" sz="2600" dirty="0" err="1" smtClean="0">
                <a:solidFill>
                  <a:schemeClr val="bg1"/>
                </a:solidFill>
              </a:rPr>
              <a:t>Νανοεπιστήμη</a:t>
            </a:r>
            <a:r>
              <a:rPr lang="el-GR" sz="2600" dirty="0" smtClean="0">
                <a:solidFill>
                  <a:schemeClr val="bg1"/>
                </a:solidFill>
              </a:rPr>
              <a:t>; </a:t>
            </a:r>
          </a:p>
        </p:txBody>
      </p:sp>
    </p:spTree>
    <p:extLst>
      <p:ext uri="{BB962C8B-B14F-4D97-AF65-F5344CB8AC3E}">
        <p14:creationId xmlns="" xmlns:p14="http://schemas.microsoft.com/office/powerpoint/2010/main" val="17123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Στρογγυλεμένο ορθογώνιο"/>
          <p:cNvSpPr/>
          <p:nvPr/>
        </p:nvSpPr>
        <p:spPr>
          <a:xfrm>
            <a:off x="1236245" y="2268955"/>
            <a:ext cx="10096500" cy="1828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lvl="0" indent="-228600" algn="ctr">
              <a:defRPr/>
            </a:pPr>
            <a:r>
              <a:rPr lang="el-GR" sz="3600" b="1" dirty="0">
                <a:solidFill>
                  <a:schemeClr val="tx1"/>
                </a:solidFill>
              </a:rPr>
              <a:t>Αποτελέσματα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673840" y="6492875"/>
            <a:ext cx="2743200" cy="365125"/>
          </a:xfrm>
        </p:spPr>
        <p:txBody>
          <a:bodyPr/>
          <a:lstStyle/>
          <a:p>
            <a:fld id="{320143EB-075E-46C0-BAB9-B5C87EBBE8F2}" type="slidenum">
              <a:rPr lang="el-GR" smtClean="0"/>
              <a:pPr/>
              <a:t>24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"/>
            <a:ext cx="12192000" cy="584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 </a:t>
            </a:r>
            <a:r>
              <a:rPr lang="el-GR" sz="3200" b="1" dirty="0" err="1">
                <a:solidFill>
                  <a:schemeClr val="tx1"/>
                </a:solidFill>
              </a:rPr>
              <a:t>Νοηματοδότηση</a:t>
            </a:r>
            <a:r>
              <a:rPr lang="el-GR" sz="3200" b="1" dirty="0">
                <a:solidFill>
                  <a:schemeClr val="tx1"/>
                </a:solidFill>
              </a:rPr>
              <a:t> της </a:t>
            </a:r>
            <a:r>
              <a:rPr lang="el-GR" sz="3200" b="1" dirty="0" err="1" smtClean="0">
                <a:solidFill>
                  <a:schemeClr val="tx1"/>
                </a:solidFill>
              </a:rPr>
              <a:t>Νανοτεχνολογίας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52227" name="Text Box 1404"/>
          <p:cNvSpPr txBox="1">
            <a:spLocks noChangeArrowheads="1"/>
          </p:cNvSpPr>
          <p:nvPr/>
        </p:nvSpPr>
        <p:spPr bwMode="auto">
          <a:xfrm>
            <a:off x="3333751" y="854734"/>
            <a:ext cx="8279560" cy="24790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ΜΙ1. Μέγεθος και Κλίμακα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ΜΙ2. Ιδιότητες που εξαρτώνται από το μέγεθος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ΜΙ3. </a:t>
            </a:r>
            <a:r>
              <a:rPr kumimoji="0" lang="el-G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Επιστήμη–Τεχνολογία</a:t>
            </a: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–Κοινωνία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ΜΙ4. Όργανα και οργανολογία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ΜΙ5. Μοντέλα και Προσομοιώσεις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ΜΙ6. </a:t>
            </a:r>
            <a:r>
              <a:rPr kumimoji="0" lang="el-G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Αυτό–οργάνωση</a:t>
            </a:r>
            <a:endParaRPr kumimoji="0" 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ΜΙ7. Χαρακτηριστικά της έρευνας της Ν-ΕΤ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Α0. Καμία σύνδεση με ΜΙ/ άγνοια</a:t>
            </a:r>
            <a:endParaRPr kumimoji="0" lang="el-GR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66885" y="6492874"/>
            <a:ext cx="2743200" cy="365125"/>
          </a:xfrm>
        </p:spPr>
        <p:txBody>
          <a:bodyPr/>
          <a:lstStyle/>
          <a:p>
            <a:fld id="{320143EB-075E-46C0-BAB9-B5C87EBBE8F2}" type="slidenum">
              <a:rPr lang="el-GR" smtClean="0"/>
              <a:pPr/>
              <a:t>25</a:t>
            </a:fld>
            <a:endParaRPr lang="el-GR" dirty="0"/>
          </a:p>
        </p:txBody>
      </p:sp>
      <p:graphicFrame>
        <p:nvGraphicFramePr>
          <p:cNvPr id="10" name="1 - Γράφημα"/>
          <p:cNvGraphicFramePr/>
          <p:nvPr/>
        </p:nvGraphicFramePr>
        <p:xfrm>
          <a:off x="119742" y="584775"/>
          <a:ext cx="12072258" cy="6273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64DA8D0-36D8-A843-B6FF-94DB4258F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6" y="0"/>
            <a:ext cx="11353800" cy="365125"/>
          </a:xfrm>
        </p:spPr>
        <p:txBody>
          <a:bodyPr/>
          <a:lstStyle/>
          <a:p>
            <a:r>
              <a:rPr lang="el-GR" sz="3600" dirty="0" smtClean="0"/>
              <a:t>Σύνοψη της από πάνω προς τα </a:t>
            </a:r>
            <a:r>
              <a:rPr lang="el-GR" sz="3600" dirty="0" err="1" smtClean="0"/>
              <a:t>κατω</a:t>
            </a:r>
            <a:r>
              <a:rPr lang="el-GR" sz="3600" dirty="0" smtClean="0"/>
              <a:t> ανάλυσης δεδομένων</a:t>
            </a:r>
            <a:endParaRPr lang="el-GR" sz="36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4CBD987E-4F89-9D4E-A00B-F724749FA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26</a:t>
            </a:fld>
            <a:endParaRPr lang="el-GR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="" xmlns:a16="http://schemas.microsoft.com/office/drawing/2014/main" id="{3572D9CC-BD58-6F47-BC19-1EC5C1AF9794}"/>
              </a:ext>
            </a:extLst>
          </p:cNvPr>
          <p:cNvSpPr txBox="1">
            <a:spLocks/>
          </p:cNvSpPr>
          <p:nvPr/>
        </p:nvSpPr>
        <p:spPr>
          <a:xfrm>
            <a:off x="613348" y="2145038"/>
            <a:ext cx="10515600" cy="21407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3200" dirty="0"/>
          </a:p>
        </p:txBody>
      </p:sp>
      <p:sp>
        <p:nvSpPr>
          <p:cNvPr id="9" name="Θέση περιεχομένου 2">
            <a:extLst>
              <a:ext uri="{FF2B5EF4-FFF2-40B4-BE49-F238E27FC236}">
                <a16:creationId xmlns="" xmlns:a16="http://schemas.microsoft.com/office/drawing/2014/main" id="{E0AD9A30-D440-6643-837F-C74378E07605}"/>
              </a:ext>
            </a:extLst>
          </p:cNvPr>
          <p:cNvSpPr txBox="1">
            <a:spLocks/>
          </p:cNvSpPr>
          <p:nvPr/>
        </p:nvSpPr>
        <p:spPr>
          <a:xfrm>
            <a:off x="-1" y="365125"/>
            <a:ext cx="12191999" cy="678243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el-GR" sz="2800" dirty="0" smtClean="0"/>
              <a:t>Πραγματοποιούμε ανασκόπηση της βιβλιογραφίας ώστε να εντοπιστούν οι έννοιες - κατηγορίες που θα συγκροτήσουν το εργαλείο ανάλυσης.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l-GR" sz="2800" dirty="0" smtClean="0"/>
              <a:t>Κατασκευάζουμε το εργαλείο ανάλυσης.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l-GR" sz="2800" dirty="0" smtClean="0"/>
              <a:t>Διαβάζουμε </a:t>
            </a:r>
            <a:r>
              <a:rPr lang="el-GR" sz="2800" dirty="0"/>
              <a:t>τις μεταγραφές ολόκληρες αρκετές φορές ώστε να αποκτήσουμε μια γενική εικόνα των </a:t>
            </a:r>
            <a:r>
              <a:rPr lang="el-GR" sz="2800" dirty="0" smtClean="0"/>
              <a:t>δεδομένων.</a:t>
            </a:r>
            <a:endParaRPr lang="el-GR" sz="2800" dirty="0"/>
          </a:p>
          <a:p>
            <a:pPr marL="742950" indent="-742950">
              <a:buFont typeface="+mj-lt"/>
              <a:buAutoNum type="arabicPeriod"/>
            </a:pPr>
            <a:r>
              <a:rPr lang="el-GR" sz="2800" dirty="0" smtClean="0"/>
              <a:t>Εντοπίζουμε σε κάθε απάντηση (Μονάδα Ανάλυσης) τις Μονάδες Νοήματος.</a:t>
            </a:r>
            <a:endParaRPr lang="el-GR" sz="2800" dirty="0"/>
          </a:p>
          <a:p>
            <a:pPr marL="742950" indent="-742950">
              <a:buFont typeface="+mj-lt"/>
              <a:buAutoNum type="arabicPeriod"/>
            </a:pPr>
            <a:r>
              <a:rPr lang="el-GR" sz="2800" dirty="0" smtClean="0"/>
              <a:t>Αντιστοιχούμε την κάθε Μονάδα Νοήματος με την κατάλληλη κατηγορία του εργαλείου ανάλυσης. 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2800" dirty="0" smtClean="0"/>
              <a:t>Αν χρειαστεί να προστεθεί επιπλέον κατηγορία στις ήδη υπάρχουσες, την δημιουργούμε.</a:t>
            </a:r>
            <a:endParaRPr lang="el-GR" sz="2800" dirty="0"/>
          </a:p>
          <a:p>
            <a:pPr marL="742950" indent="-742950">
              <a:buFont typeface="+mj-lt"/>
              <a:buAutoNum type="arabicPeriod"/>
            </a:pPr>
            <a:r>
              <a:rPr lang="el-GR" sz="2800" dirty="0" smtClean="0"/>
              <a:t>Μετράμε τις ΜΝ ανά κατηγορία.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2800" dirty="0" smtClean="0"/>
              <a:t>Διατυπώνουμε συμπεράσματα σε σχέση με το ερευνητικό μας ερώτημα. </a:t>
            </a:r>
            <a:endParaRPr lang="el-GR" sz="2800" dirty="0"/>
          </a:p>
        </p:txBody>
      </p:sp>
    </p:spTree>
    <p:extLst>
      <p:ext uri="{BB962C8B-B14F-4D97-AF65-F5344CB8AC3E}">
        <p14:creationId xmlns="" xmlns:p14="http://schemas.microsoft.com/office/powerpoint/2010/main" val="23544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B0DF94A-54B7-D543-8646-B79D7F958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80806"/>
          </a:xfrm>
        </p:spPr>
        <p:txBody>
          <a:bodyPr/>
          <a:lstStyle/>
          <a:p>
            <a:r>
              <a:rPr lang="el-GR" dirty="0"/>
              <a:t>Βασικά στάδια της </a:t>
            </a:r>
            <a:r>
              <a:rPr lang="el-GR" dirty="0" smtClean="0"/>
              <a:t>Ποιοτικής Έρευνας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AF954623-2A77-F14A-8C71-F02FA7F3F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7022"/>
            <a:ext cx="8739051" cy="51474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sz="3600" dirty="0"/>
              <a:t>Αναγνώριση </a:t>
            </a:r>
            <a:r>
              <a:rPr lang="el-GR" sz="3600" dirty="0" smtClean="0"/>
              <a:t>του </a:t>
            </a:r>
            <a:r>
              <a:rPr lang="el-GR" sz="3600" dirty="0"/>
              <a:t>ερευνητικού προβλήματος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600" dirty="0"/>
              <a:t>Ανασκόπηση της βιβλιογραφίας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3600" dirty="0" smtClean="0"/>
              <a:t>Συλλογή δεδομένων</a:t>
            </a:r>
            <a:endParaRPr lang="el-GR" sz="3600" dirty="0"/>
          </a:p>
          <a:p>
            <a:pPr marL="457200" indent="-457200">
              <a:buFont typeface="+mj-lt"/>
              <a:buAutoNum type="arabicPeriod"/>
            </a:pPr>
            <a:r>
              <a:rPr lang="el-GR" sz="3600" b="1" dirty="0"/>
              <a:t>Ανάλυση </a:t>
            </a:r>
            <a:r>
              <a:rPr lang="el-GR" sz="3600" b="1" dirty="0" smtClean="0"/>
              <a:t>δεδομένων</a:t>
            </a:r>
            <a:endParaRPr lang="el-GR" sz="3600" b="1" dirty="0"/>
          </a:p>
          <a:p>
            <a:pPr marL="457200" indent="-457200">
              <a:buFont typeface="+mj-lt"/>
              <a:buAutoNum type="arabicPeriod"/>
            </a:pPr>
            <a:r>
              <a:rPr lang="el-GR" sz="3600" dirty="0" smtClean="0"/>
              <a:t>Δημιουργία συνόλου </a:t>
            </a:r>
            <a:r>
              <a:rPr lang="el-GR" sz="3600" b="1" u="sng" dirty="0" smtClean="0"/>
              <a:t>κατηγοριών</a:t>
            </a:r>
            <a:r>
              <a:rPr lang="el-GR" sz="3600" dirty="0" smtClean="0"/>
              <a:t> που θα απαντούν στο ζητούμενο</a:t>
            </a:r>
            <a:endParaRPr lang="el-GR" sz="36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B92A565C-1A18-934A-9EFD-E6C70697D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6" name="5 - Κατακόρυφος πάπυρος"/>
          <p:cNvSpPr/>
          <p:nvPr/>
        </p:nvSpPr>
        <p:spPr>
          <a:xfrm>
            <a:off x="7380514" y="1397022"/>
            <a:ext cx="4724895" cy="4376761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spc="100" dirty="0" smtClean="0">
                <a:solidFill>
                  <a:schemeClr val="tx1"/>
                </a:solidFill>
              </a:rPr>
              <a:t>Ποιο νόημα αποδίδεις στον όρο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2400" i="1" spc="100" dirty="0" smtClean="0">
                <a:solidFill>
                  <a:schemeClr val="tx1"/>
                </a:solidFill>
              </a:rPr>
              <a:t> /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Νανοεπιστήμη</a:t>
            </a:r>
            <a:r>
              <a:rPr lang="el-GR" sz="2400" i="1" spc="100" dirty="0" smtClean="0">
                <a:solidFill>
                  <a:schemeClr val="tx1"/>
                </a:solidFill>
              </a:rPr>
              <a:t>; </a:t>
            </a:r>
            <a:endParaRPr lang="el-GR" sz="2400" i="1" spc="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4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FBCFA91-9AEB-3747-811C-87F6BBA98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099"/>
            <a:ext cx="10515600" cy="580806"/>
          </a:xfrm>
        </p:spPr>
        <p:txBody>
          <a:bodyPr/>
          <a:lstStyle/>
          <a:p>
            <a:r>
              <a:rPr lang="el-GR" dirty="0"/>
              <a:t>Ανάλυση </a:t>
            </a:r>
            <a:r>
              <a:rPr lang="el-GR" dirty="0" smtClean="0"/>
              <a:t>δεδομένων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192787B1-A160-FD45-B4B0-B258685CE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5" y="1289715"/>
            <a:ext cx="6204856" cy="4484067"/>
          </a:xfrm>
        </p:spPr>
        <p:txBody>
          <a:bodyPr/>
          <a:lstStyle/>
          <a:p>
            <a:r>
              <a:rPr lang="el-GR" sz="4000" dirty="0"/>
              <a:t>Πρέπει να βγάλουμε νόημα από </a:t>
            </a:r>
            <a:r>
              <a:rPr lang="el-GR" sz="4000" dirty="0" smtClean="0"/>
              <a:t>τα ποιοτικά δεδομένα που προέκυψαν από τους </a:t>
            </a:r>
            <a:r>
              <a:rPr lang="el-GR" sz="4000" dirty="0"/>
              <a:t>συμμετέχοντες της έρευνας (π.χ. σε ερωτηματολόγιο)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81038115-2153-B74F-A9CB-85FC8E00F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6" name="5 - Κατακόρυφος πάπυρος"/>
          <p:cNvSpPr/>
          <p:nvPr/>
        </p:nvSpPr>
        <p:spPr>
          <a:xfrm>
            <a:off x="6962279" y="1397021"/>
            <a:ext cx="4724895" cy="4376761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spc="100" dirty="0" smtClean="0">
                <a:solidFill>
                  <a:schemeClr val="tx1"/>
                </a:solidFill>
              </a:rPr>
              <a:t>Ποιο νόημα αποδίδεις στον όρο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2400" i="1" spc="100" dirty="0" smtClean="0">
                <a:solidFill>
                  <a:schemeClr val="tx1"/>
                </a:solidFill>
              </a:rPr>
              <a:t> /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Νανοεπιστήμη</a:t>
            </a:r>
            <a:r>
              <a:rPr lang="el-GR" sz="2400" i="1" spc="100" dirty="0" smtClean="0">
                <a:solidFill>
                  <a:schemeClr val="tx1"/>
                </a:solidFill>
              </a:rPr>
              <a:t>; </a:t>
            </a:r>
            <a:endParaRPr lang="el-GR" sz="2400" i="1" spc="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4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80806"/>
          </a:xfrm>
        </p:spPr>
        <p:txBody>
          <a:bodyPr/>
          <a:lstStyle/>
          <a:p>
            <a:r>
              <a:rPr lang="el-GR" dirty="0" smtClean="0"/>
              <a:t>Μονάδα Ανάλυσης - Μονάδα Νοήματος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5</a:t>
            </a:fld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274320" y="1045029"/>
          <a:ext cx="59697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- Κατακόρυφος πάπυρος"/>
          <p:cNvSpPr/>
          <p:nvPr/>
        </p:nvSpPr>
        <p:spPr>
          <a:xfrm>
            <a:off x="6962279" y="1045029"/>
            <a:ext cx="4724895" cy="3266419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spc="100" dirty="0" smtClean="0">
                <a:solidFill>
                  <a:schemeClr val="tx1"/>
                </a:solidFill>
              </a:rPr>
              <a:t>Ποιο νόημα αποδίδεις στον όρο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2400" i="1" spc="100" dirty="0" smtClean="0">
                <a:solidFill>
                  <a:schemeClr val="tx1"/>
                </a:solidFill>
              </a:rPr>
              <a:t> /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Νανοεπιστήμη</a:t>
            </a:r>
            <a:r>
              <a:rPr lang="el-GR" sz="2400" i="1" spc="100" dirty="0" smtClean="0">
                <a:solidFill>
                  <a:schemeClr val="tx1"/>
                </a:solidFill>
              </a:rPr>
              <a:t>; </a:t>
            </a:r>
            <a:endParaRPr lang="el-GR" sz="2400" i="1" spc="100" dirty="0">
              <a:solidFill>
                <a:schemeClr val="tx1"/>
              </a:solidFill>
            </a:endParaRP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6244047" y="4541520"/>
            <a:ext cx="5643154" cy="1922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dirty="0" smtClean="0">
                <a:solidFill>
                  <a:schemeClr val="tx1"/>
                </a:solidFill>
              </a:rPr>
              <a:t>Κάτι είχα συζητήσει με τους φίλους μου, αλλά αυτήν την στιγμή δεν θυμάμαι ακριβώς τι. Αλλά νομίζω ότι αναφέραμε ότι η </a:t>
            </a:r>
            <a:r>
              <a:rPr lang="el-GR" sz="2400" i="1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2400" i="1" dirty="0" smtClean="0">
                <a:solidFill>
                  <a:schemeClr val="tx1"/>
                </a:solidFill>
              </a:rPr>
              <a:t> έχει εφαρμογές στην Ιατρική.</a:t>
            </a:r>
            <a:endParaRPr lang="el-GR" sz="2400" i="1" dirty="0">
              <a:solidFill>
                <a:schemeClr val="tx1"/>
              </a:solidFill>
            </a:endParaRPr>
          </a:p>
        </p:txBody>
      </p:sp>
      <p:grpSp>
        <p:nvGrpSpPr>
          <p:cNvPr id="12" name="11 - Ομάδα"/>
          <p:cNvGrpSpPr/>
          <p:nvPr/>
        </p:nvGrpSpPr>
        <p:grpSpPr>
          <a:xfrm>
            <a:off x="6553200" y="4770120"/>
            <a:ext cx="5286374" cy="762000"/>
            <a:chOff x="6553200" y="4770120"/>
            <a:chExt cx="5286374" cy="762000"/>
          </a:xfrm>
        </p:grpSpPr>
        <p:cxnSp>
          <p:nvCxnSpPr>
            <p:cNvPr id="9" name="8 - Ευθεία γραμμή σύνδεσης"/>
            <p:cNvCxnSpPr/>
            <p:nvPr/>
          </p:nvCxnSpPr>
          <p:spPr>
            <a:xfrm>
              <a:off x="6553200" y="4770120"/>
              <a:ext cx="5133974" cy="304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- Ευθεία γραμμή σύνδεσης"/>
            <p:cNvCxnSpPr/>
            <p:nvPr/>
          </p:nvCxnSpPr>
          <p:spPr>
            <a:xfrm>
              <a:off x="6705600" y="5166360"/>
              <a:ext cx="5133974" cy="304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- Ευθεία γραμμή σύνδεσης"/>
            <p:cNvCxnSpPr/>
            <p:nvPr/>
          </p:nvCxnSpPr>
          <p:spPr>
            <a:xfrm>
              <a:off x="6705600" y="5501640"/>
              <a:ext cx="5133974" cy="304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838200" y="74722"/>
            <a:ext cx="10515600" cy="580806"/>
          </a:xfrm>
        </p:spPr>
        <p:txBody>
          <a:bodyPr/>
          <a:lstStyle/>
          <a:p>
            <a:r>
              <a:rPr lang="el-GR" dirty="0" smtClean="0"/>
              <a:t>Άσκηση (Ι): Εντοπίστε τις Μονάδες Νοήματος 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5027876"/>
            <a:ext cx="4116976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l-GR" sz="2400" b="1" dirty="0" smtClean="0"/>
              <a:t>Μονάδα Νοήματος</a:t>
            </a:r>
            <a:r>
              <a:rPr lang="el-GR" sz="2400" dirty="0" smtClean="0"/>
              <a:t>: λέξεις ή φράσεις-κλειδιά που να έχουν νόημα για το εκάστοτε έργο </a:t>
            </a:r>
          </a:p>
          <a:p>
            <a:endParaRPr lang="el-GR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4478654" y="1584960"/>
            <a:ext cx="8199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Είναι η επιστήμη που ασχολείται με αντικείμενα μικρού μεγέθους και έχει χρήση στην ιατρική και σε διάφορες άλλες επιστήμες.</a:t>
            </a:r>
            <a:endParaRPr lang="el-GR" sz="2400" i="1" dirty="0"/>
          </a:p>
        </p:txBody>
      </p:sp>
      <p:sp>
        <p:nvSpPr>
          <p:cNvPr id="8" name="7 - TextBox"/>
          <p:cNvSpPr txBox="1"/>
          <p:nvPr/>
        </p:nvSpPr>
        <p:spPr>
          <a:xfrm>
            <a:off x="4770120" y="3689048"/>
            <a:ext cx="7421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Δεν γνωρίζω τι είναι η </a:t>
            </a:r>
            <a:r>
              <a:rPr lang="el-GR" sz="2400" i="1" dirty="0" err="1" smtClean="0"/>
              <a:t>Νανοτεχνολογία</a:t>
            </a:r>
            <a:r>
              <a:rPr lang="el-GR" sz="2400" i="1" dirty="0" smtClean="0"/>
              <a:t>. Ίσως ασχολείται με κάτι μικρό</a:t>
            </a:r>
            <a:r>
              <a:rPr lang="en-US" sz="2400" i="1" dirty="0" smtClean="0"/>
              <a:t>.</a:t>
            </a:r>
            <a:r>
              <a:rPr lang="el-GR" sz="2400" i="1" dirty="0" smtClean="0"/>
              <a:t> </a:t>
            </a:r>
            <a:endParaRPr lang="el-GR" sz="2400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4478654" y="5166375"/>
            <a:ext cx="720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Επιστήμη που ασχολείται με κάτι πολύ </a:t>
            </a:r>
            <a:r>
              <a:rPr lang="el-GR" sz="2400" i="1" dirty="0" err="1" smtClean="0"/>
              <a:t>πολύ</a:t>
            </a:r>
            <a:r>
              <a:rPr lang="el-GR" sz="2400" i="1" dirty="0" smtClean="0"/>
              <a:t> μικρό, το οποίο δεν μπορούμε να δούμε ούτε με μικροσκόπιο </a:t>
            </a:r>
            <a:endParaRPr lang="el-GR" sz="2400" i="1" dirty="0"/>
          </a:p>
        </p:txBody>
      </p:sp>
      <p:sp>
        <p:nvSpPr>
          <p:cNvPr id="11" name="10 - Κατακόρυφος πάπυρος"/>
          <p:cNvSpPr/>
          <p:nvPr/>
        </p:nvSpPr>
        <p:spPr>
          <a:xfrm>
            <a:off x="-246241" y="953589"/>
            <a:ext cx="4724895" cy="3278777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spc="100" dirty="0" smtClean="0">
                <a:solidFill>
                  <a:schemeClr val="tx1"/>
                </a:solidFill>
              </a:rPr>
              <a:t>Ποιο νόημα αποδίδεις στον όρο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Νανοτεχνολογία</a:t>
            </a:r>
            <a:r>
              <a:rPr lang="el-GR" sz="2400" i="1" spc="100" dirty="0" smtClean="0">
                <a:solidFill>
                  <a:schemeClr val="tx1"/>
                </a:solidFill>
              </a:rPr>
              <a:t> / </a:t>
            </a:r>
            <a:r>
              <a:rPr lang="el-GR" sz="2400" i="1" spc="100" dirty="0" err="1" smtClean="0">
                <a:solidFill>
                  <a:schemeClr val="tx1"/>
                </a:solidFill>
              </a:rPr>
              <a:t>Νανοεπιστήμη</a:t>
            </a:r>
            <a:r>
              <a:rPr lang="el-GR" sz="2400" i="1" spc="100" dirty="0" smtClean="0">
                <a:solidFill>
                  <a:schemeClr val="tx1"/>
                </a:solidFill>
              </a:rPr>
              <a:t>; </a:t>
            </a:r>
            <a:endParaRPr lang="el-GR" sz="2400" i="1" spc="100" dirty="0">
              <a:solidFill>
                <a:schemeClr val="tx1"/>
              </a:solidFill>
            </a:endParaRPr>
          </a:p>
        </p:txBody>
      </p:sp>
      <p:grpSp>
        <p:nvGrpSpPr>
          <p:cNvPr id="16" name="15 - Ομάδα"/>
          <p:cNvGrpSpPr/>
          <p:nvPr/>
        </p:nvGrpSpPr>
        <p:grpSpPr>
          <a:xfrm>
            <a:off x="4478654" y="1965960"/>
            <a:ext cx="7208520" cy="441960"/>
            <a:chOff x="4478654" y="1965960"/>
            <a:chExt cx="7208520" cy="441960"/>
          </a:xfrm>
        </p:grpSpPr>
        <p:cxnSp>
          <p:nvCxnSpPr>
            <p:cNvPr id="13" name="12 - Ευθεία γραμμή σύνδεσης"/>
            <p:cNvCxnSpPr/>
            <p:nvPr/>
          </p:nvCxnSpPr>
          <p:spPr>
            <a:xfrm flipV="1">
              <a:off x="4478654" y="1965960"/>
              <a:ext cx="7208520" cy="457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- Ευθεία γραμμή σύνδεσης"/>
            <p:cNvCxnSpPr/>
            <p:nvPr/>
          </p:nvCxnSpPr>
          <p:spPr>
            <a:xfrm>
              <a:off x="4478654" y="2407920"/>
              <a:ext cx="132778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20 - Ομάδα"/>
          <p:cNvGrpSpPr/>
          <p:nvPr/>
        </p:nvGrpSpPr>
        <p:grpSpPr>
          <a:xfrm>
            <a:off x="4478654" y="2407920"/>
            <a:ext cx="7713345" cy="377369"/>
            <a:chOff x="4478654" y="2407920"/>
            <a:chExt cx="7713345" cy="377369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6324600" y="2407920"/>
              <a:ext cx="5867399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- Ευθεία γραμμή σύνδεσης"/>
            <p:cNvCxnSpPr/>
            <p:nvPr/>
          </p:nvCxnSpPr>
          <p:spPr>
            <a:xfrm>
              <a:off x="4478654" y="2785289"/>
              <a:ext cx="132778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27 - Ομάδα"/>
          <p:cNvGrpSpPr/>
          <p:nvPr/>
        </p:nvGrpSpPr>
        <p:grpSpPr>
          <a:xfrm>
            <a:off x="4770120" y="4125686"/>
            <a:ext cx="7117080" cy="394359"/>
            <a:chOff x="4770120" y="4125686"/>
            <a:chExt cx="7117080" cy="394359"/>
          </a:xfrm>
        </p:grpSpPr>
        <p:cxnSp>
          <p:nvCxnSpPr>
            <p:cNvPr id="23" name="22 - Ευθεία γραμμή σύνδεσης"/>
            <p:cNvCxnSpPr/>
            <p:nvPr/>
          </p:nvCxnSpPr>
          <p:spPr>
            <a:xfrm>
              <a:off x="10269854" y="4125686"/>
              <a:ext cx="1617346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>
              <a:off x="4770120" y="4520045"/>
              <a:ext cx="178308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29 - Ευθεία γραμμή σύνδεσης"/>
          <p:cNvCxnSpPr/>
          <p:nvPr/>
        </p:nvCxnSpPr>
        <p:spPr>
          <a:xfrm flipH="1">
            <a:off x="4770120" y="3947160"/>
            <a:ext cx="496824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34 - Ομάδα"/>
          <p:cNvGrpSpPr/>
          <p:nvPr/>
        </p:nvGrpSpPr>
        <p:grpSpPr>
          <a:xfrm>
            <a:off x="4478654" y="5577840"/>
            <a:ext cx="6524626" cy="419532"/>
            <a:chOff x="4478654" y="5577840"/>
            <a:chExt cx="6524626" cy="419532"/>
          </a:xfrm>
        </p:grpSpPr>
        <p:cxnSp>
          <p:nvCxnSpPr>
            <p:cNvPr id="33" name="32 - Ευθεία γραμμή σύνδεσης"/>
            <p:cNvCxnSpPr>
              <a:stCxn id="9" idx="1"/>
            </p:cNvCxnSpPr>
            <p:nvPr/>
          </p:nvCxnSpPr>
          <p:spPr>
            <a:xfrm flipV="1">
              <a:off x="4478654" y="5577840"/>
              <a:ext cx="6372226" cy="403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flipV="1">
              <a:off x="4631054" y="5993338"/>
              <a:ext cx="6372226" cy="4034"/>
            </a:xfrm>
            <a:prstGeom prst="line">
              <a:avLst/>
            </a:prstGeom>
            <a:ln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38200" y="67764"/>
            <a:ext cx="10515600" cy="580806"/>
          </a:xfrm>
        </p:spPr>
        <p:txBody>
          <a:bodyPr/>
          <a:lstStyle/>
          <a:p>
            <a:r>
              <a:rPr lang="el-GR" dirty="0" smtClean="0"/>
              <a:t>Άσκηση (ΙΙ): Εντοπίστε τις Μονάδες Νοήματος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7384" y="648570"/>
            <a:ext cx="3108960" cy="3213010"/>
          </a:xfrm>
        </p:spPr>
        <p:txBody>
          <a:bodyPr/>
          <a:lstStyle/>
          <a:p>
            <a:r>
              <a:rPr lang="el-GR" dirty="0" smtClean="0"/>
              <a:t>Στην παρακάτω εικόνα φαίνεται μία σαύρα (σαμιαμίδι) σκαρφαλωμένη σε τοίχο. Πώς θα ερμήνευες την ικανότητα της σαύρας να «κολλάει» στον τοίχο;.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7</a:t>
            </a:fld>
            <a:endParaRPr lang="el-GR" dirty="0"/>
          </a:p>
        </p:txBody>
      </p:sp>
      <p:pic>
        <p:nvPicPr>
          <p:cNvPr id="5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11106" t="7518" r="14678" b="16160"/>
          <a:stretch>
            <a:fillRect/>
          </a:stretch>
        </p:blipFill>
        <p:spPr bwMode="auto">
          <a:xfrm rot="18238724">
            <a:off x="2586687" y="2174831"/>
            <a:ext cx="2339844" cy="16863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- TextBox"/>
          <p:cNvSpPr txBox="1"/>
          <p:nvPr/>
        </p:nvSpPr>
        <p:spPr>
          <a:xfrm>
            <a:off x="6043749" y="4169357"/>
            <a:ext cx="57958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/>
              <a:t>Ίσως εκκρίνει κάποιο κολλώδες υγρό από τα πόδια που τη βοηθάει να σταθεροποιήσει το πόδι της για όσο χρειάζεται</a:t>
            </a:r>
            <a:endParaRPr lang="el-GR" sz="2000" i="1" dirty="0"/>
          </a:p>
        </p:txBody>
      </p:sp>
      <p:sp>
        <p:nvSpPr>
          <p:cNvPr id="7" name="6 - TextBox"/>
          <p:cNvSpPr txBox="1"/>
          <p:nvPr/>
        </p:nvSpPr>
        <p:spPr>
          <a:xfrm>
            <a:off x="5891349" y="5207032"/>
            <a:ext cx="57958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/>
              <a:t>Η σαύρα (σαμιαμίδι) διαθέτει στα πόδια της μία δομή από εξαιρετικά "μικρά" άγκιστρα που "κολλάνε" σε κάθε επιφάνεια. Εισέρχονται δηλαδή σε </a:t>
            </a:r>
            <a:r>
              <a:rPr lang="el-GR" sz="2000" i="1" dirty="0" err="1" smtClean="0"/>
              <a:t>μικροδομές</a:t>
            </a:r>
            <a:r>
              <a:rPr lang="el-GR" sz="2000" i="1" dirty="0" smtClean="0"/>
              <a:t> των υλικών και κρατάνε το βάρος τους.</a:t>
            </a:r>
            <a:endParaRPr lang="el-GR" sz="2000" i="1" dirty="0"/>
          </a:p>
        </p:txBody>
      </p:sp>
      <p:sp>
        <p:nvSpPr>
          <p:cNvPr id="10" name="9 - TextBox"/>
          <p:cNvSpPr txBox="1"/>
          <p:nvPr/>
        </p:nvSpPr>
        <p:spPr>
          <a:xfrm>
            <a:off x="287384" y="5027876"/>
            <a:ext cx="4116976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l-GR" sz="2400" b="1" dirty="0" smtClean="0"/>
              <a:t>Μονάδα Νοήματος</a:t>
            </a:r>
            <a:r>
              <a:rPr lang="el-GR" sz="2400" dirty="0" smtClean="0"/>
              <a:t>: λέξεις ή φράσεις-κλειδιά που να έχουν νόημα για το εκάστοτε έργο </a:t>
            </a:r>
          </a:p>
          <a:p>
            <a:endParaRPr lang="el-GR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5891349" y="999258"/>
            <a:ext cx="57958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i="1" dirty="0" smtClean="0"/>
              <a:t>Φαντάζομαι ότι τα πόδια της, στα "δάχτυλα" της, συγκεκριμένα θα υπάρχουν κάτι σαν </a:t>
            </a:r>
            <a:r>
              <a:rPr lang="el-GR" sz="2000" i="1" dirty="0" err="1" smtClean="0"/>
              <a:t>βεντουζάκια</a:t>
            </a:r>
            <a:r>
              <a:rPr lang="el-GR" sz="2000" i="1" dirty="0" smtClean="0"/>
              <a:t> τα οποία θα βοηθούν λόγω του αέρα που εγκλωβίζεται ανάμεσα στο "δάχτυλο" και τον τοίχο να "κολλάει" στον τοίχο. Βεβαίως τη σαύρα να κρατηθεί περισσότερη ώρα βοηθάει και ο τοίχος που είναι τραχύς όπως συμβαίνει στους αναρριχητές οι οποίοι με τα πόδια και τα χέρια σκαρφαλώνουν πάνω στα βουνά</a:t>
            </a:r>
            <a:r>
              <a:rPr lang="en-US" sz="2000" i="1" dirty="0" smtClean="0"/>
              <a:t>.</a:t>
            </a:r>
            <a:endParaRPr lang="el-GR" sz="2000" i="1" dirty="0"/>
          </a:p>
        </p:txBody>
      </p:sp>
      <p:grpSp>
        <p:nvGrpSpPr>
          <p:cNvPr id="30" name="29 - Ομάδα"/>
          <p:cNvGrpSpPr/>
          <p:nvPr/>
        </p:nvGrpSpPr>
        <p:grpSpPr>
          <a:xfrm>
            <a:off x="5891349" y="1371600"/>
            <a:ext cx="5948225" cy="1219200"/>
            <a:chOff x="5891349" y="1371600"/>
            <a:chExt cx="5948225" cy="1219200"/>
          </a:xfrm>
        </p:grpSpPr>
        <p:cxnSp>
          <p:nvCxnSpPr>
            <p:cNvPr id="12" name="11 - Ευθεία γραμμή σύνδεσης"/>
            <p:cNvCxnSpPr/>
            <p:nvPr/>
          </p:nvCxnSpPr>
          <p:spPr>
            <a:xfrm>
              <a:off x="5891349" y="1683291"/>
              <a:ext cx="579582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- Ευθεία γραμμή σύνδεσης"/>
            <p:cNvCxnSpPr/>
            <p:nvPr/>
          </p:nvCxnSpPr>
          <p:spPr>
            <a:xfrm>
              <a:off x="6043749" y="1988091"/>
              <a:ext cx="579582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- Ευθεία γραμμή σύνδεσης"/>
            <p:cNvCxnSpPr/>
            <p:nvPr/>
          </p:nvCxnSpPr>
          <p:spPr>
            <a:xfrm>
              <a:off x="5891349" y="2286000"/>
              <a:ext cx="579582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- Ευθεία γραμμή σύνδεσης"/>
            <p:cNvCxnSpPr/>
            <p:nvPr/>
          </p:nvCxnSpPr>
          <p:spPr>
            <a:xfrm>
              <a:off x="5891349" y="2590800"/>
              <a:ext cx="1393371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>
              <a:off x="6043749" y="1371600"/>
              <a:ext cx="579582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30 - Ομάδα"/>
          <p:cNvGrpSpPr/>
          <p:nvPr/>
        </p:nvGrpSpPr>
        <p:grpSpPr>
          <a:xfrm>
            <a:off x="5891349" y="2590800"/>
            <a:ext cx="5948225" cy="1270780"/>
            <a:chOff x="5891349" y="2590800"/>
            <a:chExt cx="5948225" cy="1270780"/>
          </a:xfrm>
        </p:grpSpPr>
        <p:cxnSp>
          <p:nvCxnSpPr>
            <p:cNvPr id="16" name="15 - Ευθεία γραμμή σύνδεσης"/>
            <p:cNvCxnSpPr/>
            <p:nvPr/>
          </p:nvCxnSpPr>
          <p:spPr>
            <a:xfrm>
              <a:off x="5891349" y="2880360"/>
              <a:ext cx="5795825" cy="0"/>
            </a:xfrm>
            <a:prstGeom prst="line">
              <a:avLst/>
            </a:prstGeom>
            <a:ln w="38100"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- Ευθεία γραμμή σύνδεσης"/>
            <p:cNvCxnSpPr/>
            <p:nvPr/>
          </p:nvCxnSpPr>
          <p:spPr>
            <a:xfrm>
              <a:off x="6043749" y="3185160"/>
              <a:ext cx="5643425" cy="0"/>
            </a:xfrm>
            <a:prstGeom prst="line">
              <a:avLst/>
            </a:prstGeom>
            <a:ln w="38100"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- Ευθεία γραμμή σύνδεσης"/>
            <p:cNvCxnSpPr/>
            <p:nvPr/>
          </p:nvCxnSpPr>
          <p:spPr>
            <a:xfrm>
              <a:off x="6043749" y="3505200"/>
              <a:ext cx="5795825" cy="0"/>
            </a:xfrm>
            <a:prstGeom prst="line">
              <a:avLst/>
            </a:prstGeom>
            <a:ln w="38100"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- Ευθεία γραμμή σύνδεσης"/>
            <p:cNvCxnSpPr/>
            <p:nvPr/>
          </p:nvCxnSpPr>
          <p:spPr>
            <a:xfrm>
              <a:off x="5967549" y="3861580"/>
              <a:ext cx="829491" cy="0"/>
            </a:xfrm>
            <a:prstGeom prst="line">
              <a:avLst/>
            </a:prstGeom>
            <a:ln w="38100"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>
              <a:off x="7341055" y="2590800"/>
              <a:ext cx="4012745" cy="0"/>
            </a:xfrm>
            <a:prstGeom prst="line">
              <a:avLst/>
            </a:prstGeom>
            <a:ln w="38100"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36 - Ομάδα"/>
          <p:cNvGrpSpPr/>
          <p:nvPr/>
        </p:nvGrpSpPr>
        <p:grpSpPr>
          <a:xfrm>
            <a:off x="6043749" y="4520340"/>
            <a:ext cx="5310051" cy="614216"/>
            <a:chOff x="6043749" y="4520340"/>
            <a:chExt cx="5310051" cy="61421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>
              <a:off x="6043749" y="4520340"/>
              <a:ext cx="5310051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>
              <a:off x="6043749" y="4840380"/>
              <a:ext cx="5310051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>
              <a:off x="6043749" y="5134556"/>
              <a:ext cx="1759131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42 - Ομάδα"/>
          <p:cNvGrpSpPr/>
          <p:nvPr/>
        </p:nvGrpSpPr>
        <p:grpSpPr>
          <a:xfrm>
            <a:off x="5967549" y="5562600"/>
            <a:ext cx="5719625" cy="883920"/>
            <a:chOff x="5967549" y="5562600"/>
            <a:chExt cx="5719625" cy="883920"/>
          </a:xfrm>
        </p:grpSpPr>
        <p:cxnSp>
          <p:nvCxnSpPr>
            <p:cNvPr id="39" name="38 - Ευθεία γραμμή σύνδεσης"/>
            <p:cNvCxnSpPr/>
            <p:nvPr/>
          </p:nvCxnSpPr>
          <p:spPr>
            <a:xfrm>
              <a:off x="5967549" y="5562600"/>
              <a:ext cx="5719625" cy="15240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- Ευθεία γραμμή σύνδεσης"/>
            <p:cNvCxnSpPr/>
            <p:nvPr/>
          </p:nvCxnSpPr>
          <p:spPr>
            <a:xfrm>
              <a:off x="6043749" y="5867400"/>
              <a:ext cx="5310051" cy="0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- Ευθεία γραμμή σύνδεσης"/>
            <p:cNvCxnSpPr/>
            <p:nvPr/>
          </p:nvCxnSpPr>
          <p:spPr>
            <a:xfrm>
              <a:off x="6119949" y="6202680"/>
              <a:ext cx="5233851" cy="15240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>
              <a:off x="6058989" y="6446520"/>
              <a:ext cx="4121331" cy="0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9080" y="365125"/>
            <a:ext cx="4358640" cy="2061005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Έστω ότι ρίχνουμε</a:t>
            </a:r>
            <a:r>
              <a:rPr lang="en-US" dirty="0" smtClean="0"/>
              <a:t> </a:t>
            </a:r>
            <a:r>
              <a:rPr lang="el-GR" dirty="0" smtClean="0"/>
              <a:t>μία  σταγόνα νερού στην επιφάνεια ενός φύλλου φυτού</a:t>
            </a:r>
          </a:p>
          <a:p>
            <a:pPr>
              <a:buNone/>
            </a:pPr>
            <a:r>
              <a:rPr lang="el-GR" dirty="0" smtClean="0"/>
              <a:t>Α) Παρατήρησε και περίγραψε το σχήμα της σταγόνας του νερού.</a:t>
            </a:r>
          </a:p>
          <a:p>
            <a:pPr>
              <a:buNone/>
            </a:pPr>
            <a:r>
              <a:rPr lang="el-GR" dirty="0" smtClean="0"/>
              <a:t>Β) Χρησιμοποιώντας λέξεις και σχήμα, δώσε μία πιθανή εξήγηση για το σχήμα της σταγόνας.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8</a:t>
            </a:fld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80806"/>
          </a:xfrm>
        </p:spPr>
        <p:txBody>
          <a:bodyPr/>
          <a:lstStyle/>
          <a:p>
            <a:r>
              <a:rPr lang="el-GR" dirty="0" smtClean="0"/>
              <a:t>Άσκηση (ΙΙΙ): Εντοπίστε τις Μονάδες Νοήματος </a:t>
            </a:r>
            <a:endParaRPr lang="el-GR" dirty="0"/>
          </a:p>
        </p:txBody>
      </p:sp>
      <p:pic>
        <p:nvPicPr>
          <p:cNvPr id="6" name="9 - Εικόνα" descr="gy.jpg"/>
          <p:cNvPicPr/>
          <p:nvPr/>
        </p:nvPicPr>
        <p:blipFill rotWithShape="1">
          <a:blip r:embed="rId2" cstate="print"/>
          <a:srcRect l="1" t="8854" r="2966"/>
          <a:stretch/>
        </p:blipFill>
        <p:spPr bwMode="auto">
          <a:xfrm>
            <a:off x="4557713" y="1563043"/>
            <a:ext cx="2131694" cy="24145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  <p:sp>
        <p:nvSpPr>
          <p:cNvPr id="7" name="6 - TextBox"/>
          <p:cNvSpPr txBox="1"/>
          <p:nvPr/>
        </p:nvSpPr>
        <p:spPr>
          <a:xfrm>
            <a:off x="259080" y="5027876"/>
            <a:ext cx="4116976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l-GR" sz="2400" b="1" dirty="0" smtClean="0"/>
              <a:t>Μονάδα Νοήματος</a:t>
            </a:r>
            <a:r>
              <a:rPr lang="el-GR" sz="2400" dirty="0" smtClean="0"/>
              <a:t>: λέξεις ή φράσεις-κλειδιά που να έχουν νόημα για το εκάστοτε έργο </a:t>
            </a:r>
          </a:p>
          <a:p>
            <a:endParaRPr lang="el-GR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7223760" y="580806"/>
            <a:ext cx="4463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i="1" dirty="0" smtClean="0"/>
              <a:t>Η σταγόνα στο φύλλο έχει σφαιρικό σχήμα, έχει να κάνει πιστεύω με τη δύναμη έλξης που ασκεί το φύλλο.</a:t>
            </a:r>
            <a:endParaRPr lang="el-GR" sz="2400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7223761" y="2150466"/>
            <a:ext cx="4754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Η σταγόνα μοιάζει με σφαίρα, που στηρίζεται σε ένα μόνο σημείο του φύλλου. Ίσως αυτό να συμβαίνει λόγω της ελαφρώς ανάγλυφης επιφάνειας του φύλλου, που αποβάλει από τα </a:t>
            </a:r>
            <a:r>
              <a:rPr lang="el-GR" sz="2400" i="1" dirty="0" err="1" smtClean="0"/>
              <a:t>στώματα</a:t>
            </a:r>
            <a:r>
              <a:rPr lang="el-GR" sz="2400" i="1" dirty="0" smtClean="0"/>
              <a:t> αέρια , CO2.</a:t>
            </a:r>
            <a:endParaRPr lang="el-GR" sz="2400" i="1" dirty="0"/>
          </a:p>
        </p:txBody>
      </p:sp>
      <p:sp>
        <p:nvSpPr>
          <p:cNvPr id="10" name="9 - TextBox"/>
          <p:cNvSpPr txBox="1"/>
          <p:nvPr/>
        </p:nvSpPr>
        <p:spPr>
          <a:xfrm>
            <a:off x="4617720" y="4549676"/>
            <a:ext cx="7574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Στη σταγόνα που πέφτει πάνω στο φύλλο ενός φυτού παρατηρείται πως έχει σχήμα στρόγγυλο. Αυτό οφείλεται στο γεγονός ότι η επιφάνεια του φύλλου είναι λεία. Το φύλλο είναι ελαφρύ σε βάρος, οπότε όταν πέσει η σταγόνα στο φύλλο το φύλλο θα πέσει ελαφρά κι εκείνο και η σταγόνα δεν αλλοιώνεται.</a:t>
            </a:r>
            <a:endParaRPr lang="el-GR" sz="2400" i="1" dirty="0"/>
          </a:p>
        </p:txBody>
      </p:sp>
      <p:grpSp>
        <p:nvGrpSpPr>
          <p:cNvPr id="11" name="10 - Ομάδα"/>
          <p:cNvGrpSpPr/>
          <p:nvPr/>
        </p:nvGrpSpPr>
        <p:grpSpPr>
          <a:xfrm>
            <a:off x="7223761" y="1082254"/>
            <a:ext cx="4463413" cy="914400"/>
            <a:chOff x="5891349" y="1371600"/>
            <a:chExt cx="5110631" cy="914400"/>
          </a:xfrm>
        </p:grpSpPr>
        <p:cxnSp>
          <p:nvCxnSpPr>
            <p:cNvPr id="12" name="11 - Ευθεία γραμμή σύνδεσης"/>
            <p:cNvCxnSpPr>
              <a:endCxn id="8" idx="3"/>
            </p:cNvCxnSpPr>
            <p:nvPr/>
          </p:nvCxnSpPr>
          <p:spPr>
            <a:xfrm>
              <a:off x="5891349" y="1683291"/>
              <a:ext cx="5110631" cy="21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- Ευθεία γραμμή σύνδεσης"/>
            <p:cNvCxnSpPr/>
            <p:nvPr/>
          </p:nvCxnSpPr>
          <p:spPr>
            <a:xfrm>
              <a:off x="6043749" y="1988091"/>
              <a:ext cx="495823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- Ευθεία γραμμή σύνδεσης"/>
            <p:cNvCxnSpPr/>
            <p:nvPr/>
          </p:nvCxnSpPr>
          <p:spPr>
            <a:xfrm>
              <a:off x="5891349" y="2286000"/>
              <a:ext cx="253023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- Ευθεία γραμμή σύνδεσης"/>
            <p:cNvCxnSpPr/>
            <p:nvPr/>
          </p:nvCxnSpPr>
          <p:spPr>
            <a:xfrm>
              <a:off x="6043749" y="1371600"/>
              <a:ext cx="495823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21 - Ομάδα"/>
          <p:cNvGrpSpPr/>
          <p:nvPr/>
        </p:nvGrpSpPr>
        <p:grpSpPr>
          <a:xfrm>
            <a:off x="7223761" y="2590800"/>
            <a:ext cx="4463414" cy="1386840"/>
            <a:chOff x="5891349" y="1371600"/>
            <a:chExt cx="5948225" cy="1386840"/>
          </a:xfrm>
        </p:grpSpPr>
        <p:cxnSp>
          <p:nvCxnSpPr>
            <p:cNvPr id="23" name="22 - Ευθεία γραμμή σύνδεσης"/>
            <p:cNvCxnSpPr/>
            <p:nvPr/>
          </p:nvCxnSpPr>
          <p:spPr>
            <a:xfrm>
              <a:off x="5891349" y="1683291"/>
              <a:ext cx="579582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- Ευθεία γραμμή σύνδεσης"/>
            <p:cNvCxnSpPr/>
            <p:nvPr/>
          </p:nvCxnSpPr>
          <p:spPr>
            <a:xfrm>
              <a:off x="5938353" y="2079531"/>
              <a:ext cx="57958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- Ευθεία γραμμή σύνδεσης"/>
            <p:cNvCxnSpPr/>
            <p:nvPr/>
          </p:nvCxnSpPr>
          <p:spPr>
            <a:xfrm>
              <a:off x="5891349" y="2484120"/>
              <a:ext cx="550394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>
              <a:off x="6068726" y="2758440"/>
              <a:ext cx="48797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>
              <a:off x="6043749" y="1371600"/>
              <a:ext cx="579582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30 - Ομάδα"/>
          <p:cNvGrpSpPr/>
          <p:nvPr/>
        </p:nvGrpSpPr>
        <p:grpSpPr>
          <a:xfrm>
            <a:off x="4557712" y="5027876"/>
            <a:ext cx="6460807" cy="707931"/>
            <a:chOff x="5891349" y="1371600"/>
            <a:chExt cx="5948225" cy="707931"/>
          </a:xfrm>
        </p:grpSpPr>
        <p:cxnSp>
          <p:nvCxnSpPr>
            <p:cNvPr id="32" name="31 - Ευθεία γραμμή σύνδεσης"/>
            <p:cNvCxnSpPr/>
            <p:nvPr/>
          </p:nvCxnSpPr>
          <p:spPr>
            <a:xfrm>
              <a:off x="5891349" y="1683291"/>
              <a:ext cx="5795825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- Ευθεία γραμμή σύνδεσης"/>
            <p:cNvCxnSpPr/>
            <p:nvPr/>
          </p:nvCxnSpPr>
          <p:spPr>
            <a:xfrm>
              <a:off x="5938353" y="2079531"/>
              <a:ext cx="57958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>
              <a:off x="6043749" y="1371600"/>
              <a:ext cx="5795825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36 - Ομάδα"/>
          <p:cNvGrpSpPr/>
          <p:nvPr/>
        </p:nvGrpSpPr>
        <p:grpSpPr>
          <a:xfrm>
            <a:off x="4443233" y="6089772"/>
            <a:ext cx="7535408" cy="707931"/>
            <a:chOff x="5891349" y="1371600"/>
            <a:chExt cx="5948225" cy="707931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>
              <a:off x="5891349" y="1683291"/>
              <a:ext cx="5795825" cy="0"/>
            </a:xfrm>
            <a:prstGeom prst="line">
              <a:avLst/>
            </a:prstGeom>
            <a:ln w="38100"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>
              <a:off x="5938353" y="2079531"/>
              <a:ext cx="2737331" cy="0"/>
            </a:xfrm>
            <a:prstGeom prst="line">
              <a:avLst/>
            </a:prstGeom>
            <a:ln w="38100"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- Ευθεία γραμμή σύνδεσης"/>
            <p:cNvCxnSpPr/>
            <p:nvPr/>
          </p:nvCxnSpPr>
          <p:spPr>
            <a:xfrm>
              <a:off x="6043749" y="1371600"/>
              <a:ext cx="5795825" cy="0"/>
            </a:xfrm>
            <a:prstGeom prst="line">
              <a:avLst/>
            </a:prstGeom>
            <a:ln w="38100">
              <a:solidFill>
                <a:srgbClr val="008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331DF36-30AC-F741-9725-62D4EA698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1033"/>
            <a:ext cx="10515600" cy="580806"/>
          </a:xfrm>
        </p:spPr>
        <p:txBody>
          <a:bodyPr/>
          <a:lstStyle/>
          <a:p>
            <a:r>
              <a:rPr lang="el-GR" dirty="0"/>
              <a:t>Ανάλυση ποιοτικών δεδομένων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EC26E0C9-9964-FF44-8D20-A395A9296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8365-17C1-974E-B18D-1D226F2D1A43}" type="slidenum">
              <a:rPr lang="el-GR" smtClean="0"/>
              <a:pPr/>
              <a:t>9</a:t>
            </a:fld>
            <a:endParaRPr lang="el-GR" dirty="0"/>
          </a:p>
        </p:txBody>
      </p:sp>
      <p:cxnSp>
        <p:nvCxnSpPr>
          <p:cNvPr id="14" name="Ευθύγραμμο βέλος σύνδεσης 13">
            <a:extLst>
              <a:ext uri="{FF2B5EF4-FFF2-40B4-BE49-F238E27FC236}">
                <a16:creationId xmlns="" xmlns:a16="http://schemas.microsoft.com/office/drawing/2014/main" id="{992847DF-A8BF-E243-9698-77ECD8EE9316}"/>
              </a:ext>
            </a:extLst>
          </p:cNvPr>
          <p:cNvCxnSpPr>
            <a:cxnSpLocks/>
          </p:cNvCxnSpPr>
          <p:nvPr/>
        </p:nvCxnSpPr>
        <p:spPr>
          <a:xfrm flipH="1">
            <a:off x="3126656" y="967792"/>
            <a:ext cx="2969344" cy="744793"/>
          </a:xfrm>
          <a:prstGeom prst="straightConnector1">
            <a:avLst/>
          </a:prstGeom>
          <a:ln w="76200">
            <a:solidFill>
              <a:srgbClr val="37455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>
            <a:extLst>
              <a:ext uri="{FF2B5EF4-FFF2-40B4-BE49-F238E27FC236}">
                <a16:creationId xmlns="" xmlns:a16="http://schemas.microsoft.com/office/drawing/2014/main" id="{2D26D634-2CCA-4F46-993D-0387BBCF5014}"/>
              </a:ext>
            </a:extLst>
          </p:cNvPr>
          <p:cNvCxnSpPr>
            <a:cxnSpLocks/>
          </p:cNvCxnSpPr>
          <p:nvPr/>
        </p:nvCxnSpPr>
        <p:spPr>
          <a:xfrm>
            <a:off x="6096001" y="967792"/>
            <a:ext cx="3123749" cy="744793"/>
          </a:xfrm>
          <a:prstGeom prst="straightConnector1">
            <a:avLst/>
          </a:prstGeom>
          <a:ln w="76200">
            <a:solidFill>
              <a:srgbClr val="37455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Θέση περιεχομένου 2">
            <a:extLst>
              <a:ext uri="{FF2B5EF4-FFF2-40B4-BE49-F238E27FC236}">
                <a16:creationId xmlns="" xmlns:a16="http://schemas.microsoft.com/office/drawing/2014/main" id="{1252FB08-143E-5349-97E5-27C5E5D5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402" y="1954671"/>
            <a:ext cx="5274509" cy="1466611"/>
          </a:xfrm>
          <a:solidFill>
            <a:srgbClr val="EED7E1"/>
          </a:solidFill>
          <a:ln w="38100">
            <a:solidFill>
              <a:schemeClr val="tx1"/>
            </a:solidFill>
            <a:prstDash val="sysDash"/>
          </a:ln>
        </p:spPr>
        <p:txBody>
          <a:bodyPr/>
          <a:lstStyle/>
          <a:p>
            <a:pPr marL="0" indent="0" algn="ctr">
              <a:buNone/>
            </a:pPr>
            <a:r>
              <a:rPr lang="el-GR" sz="3600" b="1" dirty="0"/>
              <a:t>Παραγωγική</a:t>
            </a:r>
          </a:p>
          <a:p>
            <a:pPr marL="0" indent="0" algn="ctr">
              <a:buNone/>
            </a:pPr>
            <a:r>
              <a:rPr lang="el-GR" sz="3600" dirty="0"/>
              <a:t>«από πάνω προς τα κάτω»</a:t>
            </a:r>
          </a:p>
        </p:txBody>
      </p:sp>
      <p:sp>
        <p:nvSpPr>
          <p:cNvPr id="21" name="Θέση περιεχομένου 2">
            <a:extLst>
              <a:ext uri="{FF2B5EF4-FFF2-40B4-BE49-F238E27FC236}">
                <a16:creationId xmlns="" xmlns:a16="http://schemas.microsoft.com/office/drawing/2014/main" id="{7D931749-BE8E-3A4D-8808-5A8919B8F795}"/>
              </a:ext>
            </a:extLst>
          </p:cNvPr>
          <p:cNvSpPr txBox="1">
            <a:spLocks/>
          </p:cNvSpPr>
          <p:nvPr/>
        </p:nvSpPr>
        <p:spPr>
          <a:xfrm>
            <a:off x="6499915" y="1908950"/>
            <a:ext cx="5439671" cy="1558052"/>
          </a:xfrm>
          <a:prstGeom prst="rect">
            <a:avLst/>
          </a:prstGeom>
          <a:solidFill>
            <a:srgbClr val="EED7E1"/>
          </a:solidFill>
          <a:ln w="38100">
            <a:solidFill>
              <a:schemeClr val="tx1"/>
            </a:solidFill>
            <a:prstDash val="sysDash"/>
          </a:ln>
        </p:spPr>
        <p:txBody>
          <a:bodyPr/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3745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3600" b="1" dirty="0"/>
              <a:t>Επαγωγική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l-GR" sz="3600" dirty="0"/>
              <a:t>«από κάτω προς τα πάνω»</a:t>
            </a:r>
          </a:p>
        </p:txBody>
      </p:sp>
      <p:sp>
        <p:nvSpPr>
          <p:cNvPr id="24" name="Παραλληλόγραμμο 23">
            <a:extLst>
              <a:ext uri="{FF2B5EF4-FFF2-40B4-BE49-F238E27FC236}">
                <a16:creationId xmlns="" xmlns:a16="http://schemas.microsoft.com/office/drawing/2014/main" id="{3AEF538B-76B5-314E-9BB0-0991D1E91992}"/>
              </a:ext>
            </a:extLst>
          </p:cNvPr>
          <p:cNvSpPr/>
          <p:nvPr/>
        </p:nvSpPr>
        <p:spPr>
          <a:xfrm>
            <a:off x="1060704" y="3745684"/>
            <a:ext cx="3790134" cy="968084"/>
          </a:xfrm>
          <a:prstGeom prst="parallelogram">
            <a:avLst/>
          </a:prstGeom>
          <a:solidFill>
            <a:srgbClr val="3745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κατηγορίες από τη βιβλιογραφία</a:t>
            </a:r>
          </a:p>
        </p:txBody>
      </p:sp>
      <p:sp>
        <p:nvSpPr>
          <p:cNvPr id="25" name="Κάτω βέλος 24">
            <a:extLst>
              <a:ext uri="{FF2B5EF4-FFF2-40B4-BE49-F238E27FC236}">
                <a16:creationId xmlns="" xmlns:a16="http://schemas.microsoft.com/office/drawing/2014/main" id="{0E745C28-9B0C-2D45-9862-4FA31A61EBCC}"/>
              </a:ext>
            </a:extLst>
          </p:cNvPr>
          <p:cNvSpPr/>
          <p:nvPr/>
        </p:nvSpPr>
        <p:spPr>
          <a:xfrm>
            <a:off x="2362580" y="4916917"/>
            <a:ext cx="1007918" cy="530254"/>
          </a:xfrm>
          <a:prstGeom prst="downArrow">
            <a:avLst/>
          </a:prstGeom>
          <a:solidFill>
            <a:srgbClr val="EED7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Παραλληλόγραμμο 27">
            <a:extLst>
              <a:ext uri="{FF2B5EF4-FFF2-40B4-BE49-F238E27FC236}">
                <a16:creationId xmlns="" xmlns:a16="http://schemas.microsoft.com/office/drawing/2014/main" id="{EF16DC60-37EC-1142-A659-EB4761A540CD}"/>
              </a:ext>
            </a:extLst>
          </p:cNvPr>
          <p:cNvSpPr/>
          <p:nvPr/>
        </p:nvSpPr>
        <p:spPr>
          <a:xfrm>
            <a:off x="873936" y="5594112"/>
            <a:ext cx="3790134" cy="804671"/>
          </a:xfrm>
          <a:prstGeom prst="parallelogram">
            <a:avLst/>
          </a:prstGeom>
          <a:solidFill>
            <a:srgbClr val="3745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ταξινομούνται τα δεδομένα</a:t>
            </a:r>
          </a:p>
        </p:txBody>
      </p:sp>
      <p:sp>
        <p:nvSpPr>
          <p:cNvPr id="29" name="Παραλληλόγραμμο 28">
            <a:extLst>
              <a:ext uri="{FF2B5EF4-FFF2-40B4-BE49-F238E27FC236}">
                <a16:creationId xmlns="" xmlns:a16="http://schemas.microsoft.com/office/drawing/2014/main" id="{1C6C61CC-A3C8-4E4B-8503-230657F426B1}"/>
              </a:ext>
            </a:extLst>
          </p:cNvPr>
          <p:cNvSpPr/>
          <p:nvPr/>
        </p:nvSpPr>
        <p:spPr>
          <a:xfrm>
            <a:off x="7513763" y="5532448"/>
            <a:ext cx="3790134" cy="804671"/>
          </a:xfrm>
          <a:prstGeom prst="parallelogram">
            <a:avLst/>
          </a:prstGeom>
          <a:solidFill>
            <a:srgbClr val="3745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με βάση τα δεδομένα</a:t>
            </a:r>
          </a:p>
        </p:txBody>
      </p:sp>
      <p:sp>
        <p:nvSpPr>
          <p:cNvPr id="30" name="Κάτω βέλος 29">
            <a:extLst>
              <a:ext uri="{FF2B5EF4-FFF2-40B4-BE49-F238E27FC236}">
                <a16:creationId xmlns="" xmlns:a16="http://schemas.microsoft.com/office/drawing/2014/main" id="{7DC96F30-9B73-EA46-87A7-5F96816365C7}"/>
              </a:ext>
            </a:extLst>
          </p:cNvPr>
          <p:cNvSpPr/>
          <p:nvPr/>
        </p:nvSpPr>
        <p:spPr>
          <a:xfrm rot="10800000">
            <a:off x="8881317" y="4846696"/>
            <a:ext cx="1007918" cy="530254"/>
          </a:xfrm>
          <a:prstGeom prst="downArrow">
            <a:avLst/>
          </a:prstGeom>
          <a:solidFill>
            <a:srgbClr val="EED7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Παραλληλόγραμμο 30">
            <a:extLst>
              <a:ext uri="{FF2B5EF4-FFF2-40B4-BE49-F238E27FC236}">
                <a16:creationId xmlns="" xmlns:a16="http://schemas.microsoft.com/office/drawing/2014/main" id="{DD74B0EE-F6F3-9048-8D22-56BCA74C3B0A}"/>
              </a:ext>
            </a:extLst>
          </p:cNvPr>
          <p:cNvSpPr/>
          <p:nvPr/>
        </p:nvSpPr>
        <p:spPr>
          <a:xfrm>
            <a:off x="7490209" y="3767894"/>
            <a:ext cx="3790134" cy="968084"/>
          </a:xfrm>
          <a:prstGeom prst="parallelogram">
            <a:avLst/>
          </a:prstGeom>
          <a:solidFill>
            <a:srgbClr val="3745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διαμόρφωση κατηγοριών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489402" y="1908950"/>
            <a:ext cx="5274509" cy="49240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37306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5547</TotalTime>
  <Words>1863</Words>
  <Application>Microsoft Office PowerPoint</Application>
  <PresentationFormat>Προσαρμογή</PresentationFormat>
  <Paragraphs>225</Paragraphs>
  <Slides>26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Θέμα του Office</vt:lpstr>
      <vt:lpstr>Ποιοτική έρευνα:  Κωδικοποίηση δεδομένων από πάνω προς τα κάτω</vt:lpstr>
      <vt:lpstr>Έρευνα</vt:lpstr>
      <vt:lpstr>Βασικά στάδια της Ποιοτικής Έρευνας</vt:lpstr>
      <vt:lpstr>Ανάλυση δεδομένων</vt:lpstr>
      <vt:lpstr>Μονάδα Ανάλυσης - Μονάδα Νοήματος</vt:lpstr>
      <vt:lpstr>Άσκηση (Ι): Εντοπίστε τις Μονάδες Νοήματος </vt:lpstr>
      <vt:lpstr>Άσκηση (ΙΙ): Εντοπίστε τις Μονάδες Νοήματος </vt:lpstr>
      <vt:lpstr>Άσκηση (ΙΙΙ): Εντοπίστε τις Μονάδες Νοήματος </vt:lpstr>
      <vt:lpstr>Ανάλυση ποιοτικών δεδομένων</vt:lpstr>
      <vt:lpstr>Μεταγραφή ποιοτικών δεδομένων</vt:lpstr>
      <vt:lpstr>Κωδικοποίηση των δεδομένων</vt:lpstr>
      <vt:lpstr>Άσκηση (Ι): Εντοπίστε τις Μονάδες Νοήματος </vt:lpstr>
      <vt:lpstr>Διαφάνεια 13</vt:lpstr>
      <vt:lpstr>Άσκηση (Ι): Εντοπίστε τις Μονάδες Νοήματος </vt:lpstr>
      <vt:lpstr>Διαφάνεια 15</vt:lpstr>
      <vt:lpstr>Διαφάνεια 16</vt:lpstr>
      <vt:lpstr>Άσκηση (Ι): Εντοπίστε τις Μονάδες Νοήματος </vt:lpstr>
      <vt:lpstr>Διαφάνεια 18</vt:lpstr>
      <vt:lpstr>Διαφάνεια 19</vt:lpstr>
      <vt:lpstr>Άσκηση (Ι): Εντοπίστε τις Μονάδες Νοήματος </vt:lpstr>
      <vt:lpstr>Άσκηση (Ι): Εντοπίστε τις Μονάδες Νοήματος </vt:lpstr>
      <vt:lpstr>Άσκηση στην ανάλυση δεδομένων από πάνω προς τα κάτω</vt:lpstr>
      <vt:lpstr>Άσκηση</vt:lpstr>
      <vt:lpstr>Διαφάνεια 24</vt:lpstr>
      <vt:lpstr>Διαφάνεια 25</vt:lpstr>
      <vt:lpstr>Σύνοψη της από πάνω προς τα κατω ανάλυσης δεδομένων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peik</dc:creator>
  <cp:lastModifiedBy>HP</cp:lastModifiedBy>
  <cp:revision>679</cp:revision>
  <dcterms:created xsi:type="dcterms:W3CDTF">2021-11-25T16:41:40Z</dcterms:created>
  <dcterms:modified xsi:type="dcterms:W3CDTF">2022-01-16T11:27:55Z</dcterms:modified>
</cp:coreProperties>
</file>