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3C773-C49E-4E47-BAB3-C9C873F9DADE}" type="datetimeFigureOut">
              <a:rPr lang="en-US" smtClean="0"/>
              <a:t>11/24/2021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EB192-0A9C-4CDA-AF8D-BC3F56C3C6B5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3C773-C49E-4E47-BAB3-C9C873F9DADE}" type="datetimeFigureOut">
              <a:rPr lang="en-US" smtClean="0"/>
              <a:t>11/24/2021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EB192-0A9C-4CDA-AF8D-BC3F56C3C6B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3C773-C49E-4E47-BAB3-C9C873F9DADE}" type="datetimeFigureOut">
              <a:rPr lang="en-US" smtClean="0"/>
              <a:t>11/24/2021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EB192-0A9C-4CDA-AF8D-BC3F56C3C6B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3C773-C49E-4E47-BAB3-C9C873F9DADE}" type="datetimeFigureOut">
              <a:rPr lang="en-US" smtClean="0"/>
              <a:t>11/24/2021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EB192-0A9C-4CDA-AF8D-BC3F56C3C6B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3C773-C49E-4E47-BAB3-C9C873F9DADE}" type="datetimeFigureOut">
              <a:rPr lang="en-US" smtClean="0"/>
              <a:t>11/24/2021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EB192-0A9C-4CDA-AF8D-BC3F56C3C6B5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3C773-C49E-4E47-BAB3-C9C873F9DADE}" type="datetimeFigureOut">
              <a:rPr lang="en-US" smtClean="0"/>
              <a:t>11/24/2021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EB192-0A9C-4CDA-AF8D-BC3F56C3C6B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3C773-C49E-4E47-BAB3-C9C873F9DADE}" type="datetimeFigureOut">
              <a:rPr lang="en-US" smtClean="0"/>
              <a:t>11/24/2021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EB192-0A9C-4CDA-AF8D-BC3F56C3C6B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3C773-C49E-4E47-BAB3-C9C873F9DADE}" type="datetimeFigureOut">
              <a:rPr lang="en-US" smtClean="0"/>
              <a:t>11/24/2021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EB192-0A9C-4CDA-AF8D-BC3F56C3C6B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3C773-C49E-4E47-BAB3-C9C873F9DADE}" type="datetimeFigureOut">
              <a:rPr lang="en-US" smtClean="0"/>
              <a:t>11/24/2021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EB192-0A9C-4CDA-AF8D-BC3F56C3C6B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3C773-C49E-4E47-BAB3-C9C873F9DADE}" type="datetimeFigureOut">
              <a:rPr lang="en-US" smtClean="0"/>
              <a:t>11/24/2021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EB192-0A9C-4CDA-AF8D-BC3F56C3C6B5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3C773-C49E-4E47-BAB3-C9C873F9DADE}" type="datetimeFigureOut">
              <a:rPr lang="en-US" smtClean="0"/>
              <a:t>11/24/2021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96EB192-0A9C-4CDA-AF8D-BC3F56C3C6B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CD3C773-C49E-4E47-BAB3-C9C873F9DADE}" type="datetimeFigureOut">
              <a:rPr lang="en-US" smtClean="0"/>
              <a:t>11/24/2021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96EB192-0A9C-4CDA-AF8D-BC3F56C3C6B5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700808"/>
            <a:ext cx="7851648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el-GR" sz="6600" dirty="0" smtClean="0">
                <a:effectLst/>
              </a:rPr>
              <a:t>Παροχή Ψυχολογικών Συμβουλών</a:t>
            </a:r>
            <a:endParaRPr lang="en-US" sz="66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538168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Καθορισμός </a:t>
            </a:r>
            <a:r>
              <a:rPr lang="en-US" dirty="0" smtClean="0"/>
              <a:t>αμοιβής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Άβολο συναίσθημα για καινούργιους συμβούλους </a:t>
            </a:r>
            <a:endParaRPr lang="el-GR" dirty="0" smtClean="0"/>
          </a:p>
          <a:p>
            <a:r>
              <a:rPr lang="en-US" dirty="0" smtClean="0"/>
              <a:t>Παράγοντες </a:t>
            </a:r>
            <a:r>
              <a:rPr lang="en-US" dirty="0"/>
              <a:t>όπως εμπειρία, είδος οργανισμού που παρέχεται </a:t>
            </a:r>
            <a:r>
              <a:rPr lang="en-US"/>
              <a:t>η </a:t>
            </a:r>
            <a:r>
              <a:rPr lang="en-US" smtClean="0"/>
              <a:t>υπηρεσία, </a:t>
            </a:r>
            <a:r>
              <a:rPr lang="en-US" dirty="0"/>
              <a:t>φύση της παρέμβασης κλπ. </a:t>
            </a:r>
          </a:p>
          <a:p>
            <a:r>
              <a:rPr lang="en-US" dirty="0"/>
              <a:t>Διαφορετικές χρεώσεις (κερδοσκοπικοί ή μη οργανισμοί) </a:t>
            </a:r>
            <a:endParaRPr lang="el-GR" dirty="0" smtClean="0"/>
          </a:p>
          <a:p>
            <a:r>
              <a:rPr lang="en-US" dirty="0" smtClean="0"/>
              <a:t>Οι </a:t>
            </a:r>
            <a:r>
              <a:rPr lang="en-US" dirty="0"/>
              <a:t>δύο πλευρές εξυπηρετούνται καλύτερα όταν οι αμοιβές για συγκεκριμένες υπηρεσίες πρέπει να είναι σαφώς καθορισμένες. </a:t>
            </a:r>
          </a:p>
          <a:p>
            <a:r>
              <a:rPr lang="en-US" dirty="0"/>
              <a:t>Πληρωμή με τη φορά, μηνιαία, κλπ...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46203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Ο σύμβουλος και ο </a:t>
            </a:r>
            <a:r>
              <a:rPr lang="en-US" dirty="0" smtClean="0"/>
              <a:t>συμβουλευόμενος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Ο σύμβουλος ως "ο ειδικός" - παγίδα για πιθανό φθόνο </a:t>
            </a:r>
            <a:endParaRPr lang="en-US" dirty="0" smtClean="0"/>
          </a:p>
          <a:p>
            <a:r>
              <a:rPr lang="en-US" dirty="0" smtClean="0"/>
              <a:t>Ο </a:t>
            </a:r>
            <a:r>
              <a:rPr lang="en-US" dirty="0"/>
              <a:t>σύμβουλος κάνει τη "</a:t>
            </a:r>
            <a:r>
              <a:rPr lang="en-US" dirty="0" smtClean="0"/>
              <a:t>βρ</a:t>
            </a:r>
            <a:r>
              <a:rPr lang="el-GR" dirty="0"/>
              <a:t>ώ</a:t>
            </a:r>
            <a:r>
              <a:rPr lang="en-US" dirty="0" smtClean="0"/>
              <a:t>μικη </a:t>
            </a:r>
            <a:r>
              <a:rPr lang="en-US" dirty="0"/>
              <a:t>δουλειά" - αλλαγή προτύπων, υποβιβασμό ή απόλυση </a:t>
            </a:r>
            <a:endParaRPr lang="en-US" dirty="0" smtClean="0"/>
          </a:p>
          <a:p>
            <a:r>
              <a:rPr lang="en-US" dirty="0" err="1" smtClean="0"/>
              <a:t>Σύμ</a:t>
            </a:r>
            <a:r>
              <a:rPr lang="en-US" dirty="0" smtClean="0"/>
              <a:t>βουλος </a:t>
            </a:r>
            <a:r>
              <a:rPr lang="en-US" dirty="0"/>
              <a:t>με ασαφή ρόλο - εντολή να πάμε σε ένα χώρο γιατί "κάτι δεν πάει καλά"</a:t>
            </a:r>
          </a:p>
          <a:p>
            <a:r>
              <a:rPr lang="en-US" dirty="0" smtClean="0"/>
              <a:t>Ο </a:t>
            </a:r>
            <a:r>
              <a:rPr lang="en-US" dirty="0"/>
              <a:t>σύμβουλος ως απειλή στο κατεστημένο - πρόβλημα εξ´ </a:t>
            </a:r>
            <a:r>
              <a:rPr lang="en-US" dirty="0" smtClean="0"/>
              <a:t>αρχής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76534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Συμβουλές στο νέο </a:t>
            </a:r>
            <a:r>
              <a:rPr lang="en-US" dirty="0" smtClean="0"/>
              <a:t>σύμβουλο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040560"/>
          </a:xfrm>
        </p:spPr>
        <p:txBody>
          <a:bodyPr>
            <a:normAutofit fontScale="92500"/>
          </a:bodyPr>
          <a:lstStyle/>
          <a:p>
            <a:r>
              <a:rPr lang="en-US" dirty="0"/>
              <a:t>Απαιτείται έντονη αυτοπεποίθηση και ευρεία γνώση των αρχών της συμπεριφοράς, της οργανωτικής δομής και των διαπροσωπικών δυναμικών </a:t>
            </a:r>
            <a:endParaRPr lang="el-GR" dirty="0" smtClean="0"/>
          </a:p>
          <a:p>
            <a:r>
              <a:rPr lang="en-US" dirty="0" smtClean="0"/>
              <a:t>Ικανότητα </a:t>
            </a:r>
            <a:r>
              <a:rPr lang="en-US" dirty="0"/>
              <a:t>διάκρισης αλλά και σταθερότητας στις απόψεις </a:t>
            </a:r>
            <a:endParaRPr lang="el-GR" dirty="0" smtClean="0"/>
          </a:p>
          <a:p>
            <a:r>
              <a:rPr lang="en-US" dirty="0" smtClean="0"/>
              <a:t>Άμεσος </a:t>
            </a:r>
            <a:r>
              <a:rPr lang="en-US" dirty="0"/>
              <a:t>και διεκδικητικός στην προσέγγιση του (ισορροπία σε ειλικρίνεια, υπευθυνότητα και διακριτικότητα). </a:t>
            </a:r>
          </a:p>
          <a:p>
            <a:r>
              <a:rPr lang="en-US" dirty="0"/>
              <a:t>Αμερόληπτη και διαφανή στάση σε εκ διαμέτρου αντίθετες απόψεις </a:t>
            </a:r>
            <a:endParaRPr lang="el-GR" dirty="0" smtClean="0"/>
          </a:p>
          <a:p>
            <a:r>
              <a:rPr lang="en-US" dirty="0" smtClean="0"/>
              <a:t>Όταν </a:t>
            </a:r>
            <a:r>
              <a:rPr lang="en-US" dirty="0"/>
              <a:t>γίνεται ένα θεραπευτικό συμβόλαιο, ο ψυχολόγος πρέπει να δηλώσει τι είναι ικανός να καταφέρει και ποια είναι τα όρια του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91571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Παροχή Ψυχολογικών </a:t>
            </a:r>
            <a:r>
              <a:rPr lang="en-US" dirty="0" smtClean="0"/>
              <a:t>Συμβ</a:t>
            </a:r>
            <a:r>
              <a:rPr lang="el-GR" dirty="0" smtClean="0"/>
              <a:t>ουλών</a:t>
            </a:r>
            <a:r>
              <a:rPr lang="en-US" dirty="0" smtClean="0"/>
              <a:t> </a:t>
            </a:r>
            <a:r>
              <a:rPr lang="en-US" dirty="0"/>
              <a:t>(Διεπαγγελματική Συμβουλευτική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Οι ειδικές υπηρεσίες που προσφέρει ένας επαγγελματίας για να διευκολύνει ένα άτομο ή ομάδα να πετύχει τους στόχους που έχει θέσει. </a:t>
            </a:r>
          </a:p>
          <a:p>
            <a:r>
              <a:rPr lang="en-US" dirty="0" err="1" smtClean="0"/>
              <a:t>Κά</a:t>
            </a:r>
            <a:r>
              <a:rPr lang="en-US" dirty="0" smtClean="0"/>
              <a:t>ποιες </a:t>
            </a:r>
            <a:r>
              <a:rPr lang="en-US" dirty="0"/>
              <a:t>φορές ο σύμβουλος πάει στο χώρο, συμπληρώνει το στόχο του και </a:t>
            </a:r>
            <a:r>
              <a:rPr lang="en-US" dirty="0" smtClean="0"/>
              <a:t>αποχωρεί, </a:t>
            </a:r>
            <a:r>
              <a:rPr lang="en-US" dirty="0"/>
              <a:t>ενώ σε κάποιες άλλες </a:t>
            </a:r>
            <a:r>
              <a:rPr lang="el-GR" dirty="0" smtClean="0"/>
              <a:t>συντονίζει</a:t>
            </a:r>
            <a:r>
              <a:rPr lang="en-US" dirty="0" smtClean="0"/>
              <a:t> </a:t>
            </a:r>
            <a:r>
              <a:rPr lang="en-US" dirty="0" err="1" smtClean="0"/>
              <a:t>συνεδρί</a:t>
            </a:r>
            <a:r>
              <a:rPr lang="el-GR" dirty="0" err="1" smtClean="0"/>
              <a:t>ες</a:t>
            </a:r>
            <a:r>
              <a:rPr lang="en-US" dirty="0" smtClean="0"/>
              <a:t> </a:t>
            </a:r>
            <a:r>
              <a:rPr lang="en-US" dirty="0"/>
              <a:t>περιπτώσεων σε εβδομαδιαία, διεβδομαδιαία ή μηνιαία φάση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44115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Ευκαιρίες παροχής </a:t>
            </a:r>
            <a:r>
              <a:rPr lang="en-US" dirty="0" smtClean="0"/>
              <a:t>συμβο</a:t>
            </a:r>
            <a:r>
              <a:rPr lang="el-GR" dirty="0" smtClean="0"/>
              <a:t>υ</a:t>
            </a:r>
            <a:r>
              <a:rPr lang="en-US" dirty="0" smtClean="0"/>
              <a:t>λ</a:t>
            </a:r>
            <a:r>
              <a:rPr lang="el-GR" dirty="0" smtClean="0"/>
              <a:t>ώ</a:t>
            </a:r>
            <a:r>
              <a:rPr lang="en-US" dirty="0" smtClean="0"/>
              <a:t>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1976-Garfield </a:t>
            </a:r>
            <a:r>
              <a:rPr lang="en-US" dirty="0"/>
              <a:t>and Kurtz - πλειονότητα των κλινικών ψυχολόγων απασχολούνταν σε: ψυχιατρικά νοσοκομεία, γενικά νοσοκομεία, κέντρα ημέρας, κοινοτικά κέντρα ψυχικής υγείας, ιατρικές σχολές, ιδιωτική άσκηση επαγγέλματος και πανεπιστημιακά ιδρύματα (ατομική, οικογενειακή, αξιολόγηση, διάγνωση, διδασκαλία, εποπτεία, έρευνα, συγγραφή και διοικητικά καθήκοντα</a:t>
            </a:r>
            <a:r>
              <a:rPr lang="en-US" dirty="0" smtClean="0"/>
              <a:t>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0371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Μοντέλα Παροχής </a:t>
            </a:r>
            <a:r>
              <a:rPr lang="en-US" dirty="0" smtClean="0"/>
              <a:t>Συμβο</a:t>
            </a:r>
            <a:r>
              <a:rPr lang="el-GR" dirty="0" smtClean="0"/>
              <a:t>υ</a:t>
            </a:r>
            <a:r>
              <a:rPr lang="en-US" dirty="0" smtClean="0"/>
              <a:t>λ</a:t>
            </a:r>
            <a:r>
              <a:rPr lang="el-GR" dirty="0" smtClean="0"/>
              <a:t>ώ</a:t>
            </a:r>
            <a:r>
              <a:rPr lang="en-US" dirty="0" smtClean="0"/>
              <a:t>ν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Μοντέλο </a:t>
            </a:r>
            <a:r>
              <a:rPr lang="en-US" b="1" dirty="0"/>
              <a:t>ψυχικής υγείας </a:t>
            </a:r>
            <a:r>
              <a:rPr lang="en-US" dirty="0"/>
              <a:t>- ο σύμβουλος θεωρεί ότι ο συμβουλευόμενος μπορεί να επιλύσει τα περισσότερα από τα προβλήματα του. Η σχέση είναι ισότιμη. Δίνει ευκαιρία στο συμβουλευόμενο να επεκτείνει τις ικανότητες του</a:t>
            </a:r>
            <a:r>
              <a:rPr lang="en-US" dirty="0" smtClean="0"/>
              <a:t>.</a:t>
            </a:r>
            <a:r>
              <a:rPr lang="en-US" dirty="0"/>
              <a:t> </a:t>
            </a:r>
            <a:endParaRPr lang="el-GR" dirty="0" smtClean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Συμπεριφοριστικό </a:t>
            </a:r>
            <a:r>
              <a:rPr lang="en-US" b="1" dirty="0"/>
              <a:t>μοντέλο</a:t>
            </a:r>
            <a:r>
              <a:rPr lang="en-US" dirty="0"/>
              <a:t> - σαφής διάκριση μεταξύ συμβούλου και συμβουλευομένου: σύμβουλος είναι ειδικός γνώστης που διδάσκει και δείχνει πώς οι αρχές της μάθησης μπορεί να έχουν πρακτική εφαρμογή στο συμβουλευόμενο.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826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Μοντέλα Παροχής </a:t>
            </a:r>
            <a:r>
              <a:rPr lang="en-US" dirty="0" smtClean="0"/>
              <a:t>Συμβο</a:t>
            </a:r>
            <a:r>
              <a:rPr lang="el-GR" dirty="0" smtClean="0"/>
              <a:t>υ</a:t>
            </a:r>
            <a:r>
              <a:rPr lang="en-US" dirty="0" smtClean="0"/>
              <a:t>λ</a:t>
            </a:r>
            <a:r>
              <a:rPr lang="el-GR" dirty="0" smtClean="0"/>
              <a:t>ώ</a:t>
            </a:r>
            <a:r>
              <a:rPr lang="en-US" dirty="0" smtClean="0"/>
              <a:t>ν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 startAt="3"/>
            </a:pPr>
            <a:r>
              <a:rPr lang="en-US" b="1" dirty="0" smtClean="0"/>
              <a:t>Οργανωτικό </a:t>
            </a:r>
            <a:r>
              <a:rPr lang="en-US" b="1" dirty="0"/>
              <a:t>Μοντέλο ανθρώπινων σχέσεων </a:t>
            </a:r>
            <a:r>
              <a:rPr lang="en-US" dirty="0"/>
              <a:t>- συμβουλευτική πραγματοποιείται με γνώμονα το πώς οι άνθρωποι αλληλεπιδρούν στο πλαίσιο μιας οργάνωσης. Σύμβουλος = μεσολαβητής. Στην πραγματικότητα καθοδηγεί την ομάδα μέσα από στάδια (προσανατολισμός, σύναψης συμφωνίας, αναγνώριση, δυνατότητα ανάπτυξης, φιλοδοξίες, ανάλυση, πειραματισμός, ανάλυση αποτελεσμάτων και σχεδιασμός </a:t>
            </a:r>
            <a:r>
              <a:rPr lang="en-US" dirty="0" smtClean="0"/>
              <a:t>προγράμματος)</a:t>
            </a:r>
            <a:endParaRPr lang="el-GR" dirty="0"/>
          </a:p>
          <a:p>
            <a:pPr marL="514350" indent="-514350">
              <a:buFont typeface="+mj-lt"/>
              <a:buAutoNum type="arabicPeriod" startAt="3"/>
            </a:pPr>
            <a:r>
              <a:rPr lang="en-US" b="1" dirty="0" smtClean="0"/>
              <a:t>Μοντέλο </a:t>
            </a:r>
            <a:r>
              <a:rPr lang="en-US" b="1" dirty="0"/>
              <a:t>οργανωτικής σκέψης </a:t>
            </a:r>
            <a:r>
              <a:rPr lang="en-US" dirty="0"/>
              <a:t>- ίδιο με οργανωτικό μοντέλο αλλά εστιάζεται περισσότερο στη σύγκρουση στην ομάδα, επικοινωνία των μελών, συζητήσεις και καθορισμός στόχων.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1329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Μοντέλα Παροχής </a:t>
            </a:r>
            <a:r>
              <a:rPr lang="en-US" dirty="0" smtClean="0"/>
              <a:t>Συμβο</a:t>
            </a:r>
            <a:r>
              <a:rPr lang="el-GR" dirty="0" smtClean="0"/>
              <a:t>υ</a:t>
            </a:r>
            <a:r>
              <a:rPr lang="en-US" dirty="0" smtClean="0"/>
              <a:t>λ</a:t>
            </a:r>
            <a:r>
              <a:rPr lang="el-GR" dirty="0" smtClean="0"/>
              <a:t>ώ</a:t>
            </a:r>
            <a:r>
              <a:rPr lang="en-US" dirty="0" smtClean="0"/>
              <a:t>ν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5"/>
            </a:pPr>
            <a:r>
              <a:rPr lang="en-US" b="1" dirty="0" smtClean="0"/>
              <a:t>Οργανωτικό </a:t>
            </a:r>
            <a:r>
              <a:rPr lang="en-US" b="1" dirty="0"/>
              <a:t>Μοντέλο Υπεράσπισης </a:t>
            </a:r>
            <a:r>
              <a:rPr lang="en-US" dirty="0"/>
              <a:t>- παρόμοιο με προηγούμενα δύο αλλά σε αυτό ο σύμβουλος επεμβαίνει εστιάζοντας στο στόχο.  </a:t>
            </a:r>
            <a:endParaRPr lang="el-GR" dirty="0" smtClean="0"/>
          </a:p>
          <a:p>
            <a:pPr marL="514350" indent="-514350">
              <a:buFont typeface="+mj-lt"/>
              <a:buAutoNum type="arabicPeriod" startAt="5"/>
            </a:pPr>
            <a:r>
              <a:rPr lang="en-US" b="1" dirty="0" smtClean="0"/>
              <a:t>Μοντέλο </a:t>
            </a:r>
            <a:r>
              <a:rPr lang="en-US" b="1" dirty="0"/>
              <a:t>διεργασίας </a:t>
            </a:r>
            <a:r>
              <a:rPr lang="en-US" dirty="0"/>
              <a:t>- ο σύμβουλος συνεργάζεται με τους συμβουλευόμενους για να αυξήσει την κατανόηση τους γύρω από τις διαπροσωπικές αλληλεπιδράσεις οι οποίες επηρεάζουν την παραγωγικότητα στην εργασία τους ή το συναισθηματικό κλίμα της ομάδας.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8114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Μοντέλα Παροχής </a:t>
            </a:r>
            <a:r>
              <a:rPr lang="en-US" dirty="0" smtClean="0"/>
              <a:t>Συμβο</a:t>
            </a:r>
            <a:r>
              <a:rPr lang="el-GR" dirty="0" smtClean="0"/>
              <a:t>υ</a:t>
            </a:r>
            <a:r>
              <a:rPr lang="en-US" dirty="0" smtClean="0"/>
              <a:t>λ</a:t>
            </a:r>
            <a:r>
              <a:rPr lang="el-GR" dirty="0" smtClean="0"/>
              <a:t>ώ</a:t>
            </a:r>
            <a:r>
              <a:rPr lang="en-US" dirty="0" smtClean="0"/>
              <a:t>ν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 startAt="7"/>
            </a:pPr>
            <a:r>
              <a:rPr lang="en-US" sz="3200" b="1" dirty="0" smtClean="0"/>
              <a:t>Κλινικό </a:t>
            </a:r>
            <a:r>
              <a:rPr lang="en-US" sz="3200" b="1" dirty="0"/>
              <a:t>Μοντέλο </a:t>
            </a:r>
            <a:r>
              <a:rPr lang="en-US" sz="3200" dirty="0"/>
              <a:t>- σχέση αυστηρά ιεραρχική. Σύμβουλος κάνει διάγνωση, προδιαγράφει και ασχολείται με τη θεραπεία. </a:t>
            </a:r>
            <a:endParaRPr lang="el-GR" sz="3200" dirty="0" smtClean="0"/>
          </a:p>
          <a:p>
            <a:pPr marL="514350" indent="-514350">
              <a:buFont typeface="+mj-lt"/>
              <a:buAutoNum type="arabicPeriod" startAt="7"/>
            </a:pPr>
            <a:r>
              <a:rPr lang="en-US" sz="3200" b="1" dirty="0" smtClean="0"/>
              <a:t>Μοντέλο </a:t>
            </a:r>
            <a:r>
              <a:rPr lang="en-US" sz="3200" b="1" dirty="0"/>
              <a:t>Προγραμματισμού </a:t>
            </a:r>
            <a:r>
              <a:rPr lang="en-US" sz="3200" dirty="0"/>
              <a:t>- δεν υπάρχει μόνο μια ενιαία θεωρητική προσέγγιση αλλά στόχοι είναι ο σχεδιασμός, η ανάπτυξη, η εφαρμογή και η αξιολόγηση. Σχέση των δύο είναι ισότιμη και διευκολυντική.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57602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Μοντέλα Παροχής </a:t>
            </a:r>
            <a:r>
              <a:rPr lang="en-US" dirty="0" smtClean="0"/>
              <a:t>Συμβο</a:t>
            </a:r>
            <a:r>
              <a:rPr lang="el-GR" dirty="0" smtClean="0"/>
              <a:t>υ</a:t>
            </a:r>
            <a:r>
              <a:rPr lang="en-US" dirty="0" smtClean="0"/>
              <a:t>λ</a:t>
            </a:r>
            <a:r>
              <a:rPr lang="el-GR" dirty="0" smtClean="0"/>
              <a:t>ώ</a:t>
            </a:r>
            <a:r>
              <a:rPr lang="en-US" dirty="0" smtClean="0"/>
              <a:t>ν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9"/>
            </a:pPr>
            <a:r>
              <a:rPr lang="en-US" sz="2800" b="1" dirty="0" smtClean="0"/>
              <a:t>Μοντέλο </a:t>
            </a:r>
            <a:r>
              <a:rPr lang="en-US" sz="2800" b="1" dirty="0"/>
              <a:t>Εκπαίδευσης και Κατάρτισης </a:t>
            </a:r>
            <a:r>
              <a:rPr lang="en-US" sz="2800" dirty="0"/>
              <a:t>- Και πάλι κανένας θεωρητικός προσανατολισμός αλλά ο σύμβουλος λειτουργεί ως ειδικός με σκοπό να παράσχει γνώσεις ή πληροφορίες ή να διδάξει δεξιότητες στο </a:t>
            </a:r>
            <a:r>
              <a:rPr lang="en-US" sz="2800" dirty="0" smtClean="0"/>
              <a:t>συμβουλευόμενο.</a:t>
            </a:r>
            <a:endParaRPr lang="el-GR" sz="2800" dirty="0"/>
          </a:p>
          <a:p>
            <a:pPr marL="514350" indent="-514350">
              <a:buFont typeface="+mj-lt"/>
              <a:buAutoNum type="arabicPeriod" startAt="9"/>
            </a:pPr>
            <a:r>
              <a:rPr lang="en-US" sz="2800" b="1" dirty="0" smtClean="0"/>
              <a:t>Συνεργατικό </a:t>
            </a:r>
            <a:r>
              <a:rPr lang="en-US" sz="2800" b="1" dirty="0"/>
              <a:t>Μοντέλο </a:t>
            </a:r>
            <a:r>
              <a:rPr lang="en-US" sz="2800" dirty="0"/>
              <a:t>- Η σχέση είναι συνεργατική με τον καθένα να συνεισφέρει τις δικές του ιδιαίτερες γνώσεις σε ένα περισσότερο ολοκληρωμένο πρόγραμμα εφαρμογών.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9626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/>
              <a:t>Στόχοι της συμβουλευτικής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5112568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Οι στόχοι διαφέρουν ανάλογα με το λόγο </a:t>
            </a:r>
            <a:r>
              <a:rPr lang="en-US" dirty="0" smtClean="0"/>
              <a:t>παραπομπής</a:t>
            </a:r>
            <a:endParaRPr lang="en-US" dirty="0"/>
          </a:p>
          <a:p>
            <a:r>
              <a:rPr lang="en-US" dirty="0"/>
              <a:t>Πχ συμπεριφοριστές: στόχοι είναι </a:t>
            </a:r>
            <a:endParaRPr lang="el-GR" dirty="0" smtClean="0"/>
          </a:p>
          <a:p>
            <a:pPr lvl="1"/>
            <a:r>
              <a:rPr lang="en-US" dirty="0" smtClean="0"/>
              <a:t>1</a:t>
            </a:r>
            <a:r>
              <a:rPr lang="en-US" dirty="0"/>
              <a:t>) προσπάθεια αλλαγής συμπεριφοράς του πελάτη </a:t>
            </a:r>
            <a:endParaRPr lang="el-GR" dirty="0" smtClean="0"/>
          </a:p>
          <a:p>
            <a:pPr lvl="1"/>
            <a:r>
              <a:rPr lang="en-US" dirty="0" smtClean="0"/>
              <a:t>2</a:t>
            </a:r>
            <a:r>
              <a:rPr lang="en-US" dirty="0"/>
              <a:t>) προσπάθεια να επιτευχθούν </a:t>
            </a:r>
            <a:r>
              <a:rPr lang="en-US" dirty="0" smtClean="0"/>
              <a:t>μακροχρό</a:t>
            </a:r>
            <a:r>
              <a:rPr lang="el-GR" dirty="0" smtClean="0"/>
              <a:t>ν</a:t>
            </a:r>
            <a:r>
              <a:rPr lang="en-US" dirty="0" smtClean="0"/>
              <a:t>ιες </a:t>
            </a:r>
            <a:r>
              <a:rPr lang="en-US" dirty="0"/>
              <a:t>περίοδοι θετικών αλλαγών στο συμβουλευόμενο και </a:t>
            </a:r>
            <a:endParaRPr lang="el-GR" dirty="0" smtClean="0"/>
          </a:p>
          <a:p>
            <a:pPr lvl="1"/>
            <a:r>
              <a:rPr lang="en-US" dirty="0" smtClean="0"/>
              <a:t>3</a:t>
            </a:r>
            <a:r>
              <a:rPr lang="en-US" dirty="0"/>
              <a:t>) προσπάθεια να προαχθεί καποια αλλαγή στην κοινωνική οργάνωση μέσα στην οποία λειτουργεί ο </a:t>
            </a:r>
            <a:r>
              <a:rPr lang="en-US" dirty="0" smtClean="0"/>
              <a:t>συμβουλευόμενος</a:t>
            </a:r>
            <a:endParaRPr lang="en-US" dirty="0"/>
          </a:p>
          <a:p>
            <a:r>
              <a:rPr lang="el-GR" dirty="0" smtClean="0"/>
              <a:t>Σε ορισμένες περιπτώσεις οι στόχοι δεν έχουν να κάνουν με ζητήματα θεραπείας, π.χ.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Για </a:t>
            </a:r>
            <a:r>
              <a:rPr lang="en-US" dirty="0"/>
              <a:t>επισκόπηση εφαρμογών έρευνας οι στόχοι είναι: </a:t>
            </a:r>
            <a:endParaRPr lang="el-GR" dirty="0" smtClean="0"/>
          </a:p>
          <a:p>
            <a:pPr lvl="1"/>
            <a:r>
              <a:rPr lang="en-US" dirty="0" smtClean="0"/>
              <a:t>1</a:t>
            </a:r>
            <a:r>
              <a:rPr lang="en-US" dirty="0"/>
              <a:t>) αντικειμενική προσέγγιση του θέματος </a:t>
            </a:r>
            <a:endParaRPr lang="el-GR" dirty="0" smtClean="0"/>
          </a:p>
          <a:p>
            <a:pPr lvl="1"/>
            <a:r>
              <a:rPr lang="en-US" dirty="0" smtClean="0"/>
              <a:t>2</a:t>
            </a:r>
            <a:r>
              <a:rPr lang="en-US" dirty="0"/>
              <a:t>) αξιολόγηση της επιστημονικής του αξίας </a:t>
            </a:r>
            <a:endParaRPr lang="el-GR" dirty="0" smtClean="0"/>
          </a:p>
          <a:p>
            <a:pPr lvl="1"/>
            <a:r>
              <a:rPr lang="en-US" dirty="0" smtClean="0"/>
              <a:t>3</a:t>
            </a:r>
            <a:r>
              <a:rPr lang="en-US" dirty="0"/>
              <a:t>) εκτίμηση της επάρκειας των ερευνητών και των ιδρυμάτων </a:t>
            </a:r>
            <a:endParaRPr lang="el-GR" dirty="0" smtClean="0"/>
          </a:p>
          <a:p>
            <a:pPr lvl="1"/>
            <a:r>
              <a:rPr lang="en-US" dirty="0" smtClean="0"/>
              <a:t>4</a:t>
            </a:r>
            <a:r>
              <a:rPr lang="en-US" dirty="0"/>
              <a:t>) εκτίμηση του κατα </a:t>
            </a:r>
            <a:r>
              <a:rPr lang="en-US" dirty="0" smtClean="0"/>
              <a:t>π</a:t>
            </a:r>
            <a:r>
              <a:rPr lang="el-GR" dirty="0" smtClean="0"/>
              <a:t>όσο</a:t>
            </a:r>
            <a:r>
              <a:rPr lang="en-US" dirty="0" smtClean="0"/>
              <a:t> </a:t>
            </a:r>
            <a:r>
              <a:rPr lang="en-US" dirty="0"/>
              <a:t>εφικτή είναι η μελέτη </a:t>
            </a:r>
            <a:endParaRPr lang="el-GR" dirty="0" smtClean="0"/>
          </a:p>
          <a:p>
            <a:pPr lvl="1"/>
            <a:r>
              <a:rPr lang="en-US" dirty="0" smtClean="0"/>
              <a:t>5</a:t>
            </a:r>
            <a:r>
              <a:rPr lang="en-US" dirty="0"/>
              <a:t>) προσδιορισμός τήρησης των κανόνων ασφαλείας του πελάτη </a:t>
            </a:r>
            <a:r>
              <a:rPr lang="en-US" dirty="0" smtClean="0"/>
              <a:t>και</a:t>
            </a:r>
            <a:endParaRPr lang="el-GR" dirty="0" smtClean="0"/>
          </a:p>
          <a:p>
            <a:pPr lvl="1"/>
            <a:r>
              <a:rPr lang="en-US" dirty="0" smtClean="0"/>
              <a:t>6</a:t>
            </a:r>
            <a:r>
              <a:rPr lang="en-US" dirty="0"/>
              <a:t>) εξέταση της αιτιολόγησης του προτεινόμενου προϋπολογισμού </a:t>
            </a:r>
          </a:p>
        </p:txBody>
      </p:sp>
    </p:spTree>
    <p:extLst>
      <p:ext uri="{BB962C8B-B14F-4D97-AF65-F5344CB8AC3E}">
        <p14:creationId xmlns:p14="http://schemas.microsoft.com/office/powerpoint/2010/main" val="42263191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442</TotalTime>
  <Words>720</Words>
  <Application>Microsoft Office PowerPoint</Application>
  <PresentationFormat>On-screen Show (4:3)</PresentationFormat>
  <Paragraphs>52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Calibri</vt:lpstr>
      <vt:lpstr>Constantia</vt:lpstr>
      <vt:lpstr>Wingdings 2</vt:lpstr>
      <vt:lpstr>Flow</vt:lpstr>
      <vt:lpstr>Παροχή Ψυχολογικών Συμβουλών</vt:lpstr>
      <vt:lpstr>Παροχή Ψυχολογικών Συμβουλών (Διεπαγγελματική Συμβουλευτική)</vt:lpstr>
      <vt:lpstr>Ευκαιρίες παροχής συμβουλών</vt:lpstr>
      <vt:lpstr>Μοντέλα Παροχής Συμβουλών </vt:lpstr>
      <vt:lpstr>Μοντέλα Παροχής Συμβουλών </vt:lpstr>
      <vt:lpstr>Μοντέλα Παροχής Συμβουλών </vt:lpstr>
      <vt:lpstr>Μοντέλα Παροχής Συμβουλών </vt:lpstr>
      <vt:lpstr>Μοντέλα Παροχής Συμβουλών </vt:lpstr>
      <vt:lpstr>Στόχοι της συμβουλευτικής </vt:lpstr>
      <vt:lpstr>Καθορισμός αμοιβής</vt:lpstr>
      <vt:lpstr>Ο σύμβουλος και ο συμβουλευόμενος</vt:lpstr>
      <vt:lpstr>Συμβουλές στο νέο σύμβουλο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Marios Argyrides</dc:creator>
  <cp:lastModifiedBy>FLORA AIKATERINI</cp:lastModifiedBy>
  <cp:revision>24</cp:revision>
  <dcterms:created xsi:type="dcterms:W3CDTF">2013-10-04T11:45:32Z</dcterms:created>
  <dcterms:modified xsi:type="dcterms:W3CDTF">2021-11-23T22:21:50Z</dcterms:modified>
</cp:coreProperties>
</file>