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5" r:id="rId3"/>
    <p:sldId id="266" r:id="rId4"/>
    <p:sldId id="267" r:id="rId5"/>
    <p:sldId id="268" r:id="rId6"/>
    <p:sldId id="269" r:id="rId7"/>
    <p:sldId id="270" r:id="rId8"/>
    <p:sldId id="271" r:id="rId9"/>
    <p:sldId id="272" r:id="rId10"/>
    <p:sldId id="273" r:id="rId11"/>
    <p:sldId id="274" r:id="rId12"/>
    <p:sldId id="293" r:id="rId13"/>
    <p:sldId id="294" r:id="rId14"/>
    <p:sldId id="275" r:id="rId15"/>
    <p:sldId id="276" r:id="rId16"/>
    <p:sldId id="278" r:id="rId17"/>
    <p:sldId id="281" r:id="rId18"/>
    <p:sldId id="283" r:id="rId19"/>
    <p:sldId id="284" r:id="rId20"/>
    <p:sldId id="286" r:id="rId21"/>
    <p:sldId id="287" r:id="rId22"/>
    <p:sldId id="288" r:id="rId23"/>
    <p:sldId id="289" r:id="rId24"/>
    <p:sldId id="291" r:id="rId25"/>
    <p:sldId id="295" r:id="rId26"/>
    <p:sldId id="296" r:id="rId27"/>
    <p:sldId id="29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7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erina Flora" userId="0bff18ccddee29f8" providerId="LiveId" clId="{CFEE1477-9206-464B-B10E-7C4D83634816}"/>
    <pc:docChg chg="custSel modSld">
      <pc:chgData name="Katerina Flora" userId="0bff18ccddee29f8" providerId="LiveId" clId="{CFEE1477-9206-464B-B10E-7C4D83634816}" dt="2021-10-11T14:13:34.710" v="3" actId="27636"/>
      <pc:docMkLst>
        <pc:docMk/>
      </pc:docMkLst>
      <pc:sldChg chg="modSp mod">
        <pc:chgData name="Katerina Flora" userId="0bff18ccddee29f8" providerId="LiveId" clId="{CFEE1477-9206-464B-B10E-7C4D83634816}" dt="2021-10-11T14:13:34.710" v="3" actId="27636"/>
        <pc:sldMkLst>
          <pc:docMk/>
          <pc:sldMk cId="543149979" sldId="293"/>
        </pc:sldMkLst>
        <pc:spChg chg="mod">
          <ac:chgData name="Katerina Flora" userId="0bff18ccddee29f8" providerId="LiveId" clId="{CFEE1477-9206-464B-B10E-7C4D83634816}" dt="2021-10-11T14:13:34.710" v="3" actId="27636"/>
          <ac:spMkLst>
            <pc:docMk/>
            <pc:sldMk cId="543149979" sldId="293"/>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CD3C773-C49E-4E47-BAB3-C9C873F9DADE}" type="datetimeFigureOut">
              <a:rPr lang="en-US" smtClean="0"/>
              <a:t>10/11/2023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6EB192-0A9C-4CDA-AF8D-BC3F56C3C6B5}"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0674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3C773-C49E-4E47-BAB3-C9C873F9DADE}" type="datetimeFigureOut">
              <a:rPr lang="en-US" smtClean="0"/>
              <a:t>10/11/2023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6EB192-0A9C-4CDA-AF8D-BC3F56C3C6B5}" type="slidenum">
              <a:rPr lang="en-US" smtClean="0"/>
              <a:t>‹#›</a:t>
            </a:fld>
            <a:endParaRPr lang="en-US" dirty="0"/>
          </a:p>
        </p:txBody>
      </p:sp>
    </p:spTree>
    <p:extLst>
      <p:ext uri="{BB962C8B-B14F-4D97-AF65-F5344CB8AC3E}">
        <p14:creationId xmlns:p14="http://schemas.microsoft.com/office/powerpoint/2010/main" val="4020634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3C773-C49E-4E47-BAB3-C9C873F9DADE}" type="datetimeFigureOut">
              <a:rPr lang="en-US" smtClean="0"/>
              <a:t>10/11/2023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6EB192-0A9C-4CDA-AF8D-BC3F56C3C6B5}" type="slidenum">
              <a:rPr lang="en-US" smtClean="0"/>
              <a:t>‹#›</a:t>
            </a:fld>
            <a:endParaRPr lang="en-US" dirty="0"/>
          </a:p>
        </p:txBody>
      </p:sp>
    </p:spTree>
    <p:extLst>
      <p:ext uri="{BB962C8B-B14F-4D97-AF65-F5344CB8AC3E}">
        <p14:creationId xmlns:p14="http://schemas.microsoft.com/office/powerpoint/2010/main" val="3552320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3C773-C49E-4E47-BAB3-C9C873F9DADE}" type="datetimeFigureOut">
              <a:rPr lang="en-US" smtClean="0"/>
              <a:t>10/11/2023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6EB192-0A9C-4CDA-AF8D-BC3F56C3C6B5}" type="slidenum">
              <a:rPr lang="en-US" smtClean="0"/>
              <a:t>‹#›</a:t>
            </a:fld>
            <a:endParaRPr lang="en-US" dirty="0"/>
          </a:p>
        </p:txBody>
      </p:sp>
    </p:spTree>
    <p:extLst>
      <p:ext uri="{BB962C8B-B14F-4D97-AF65-F5344CB8AC3E}">
        <p14:creationId xmlns:p14="http://schemas.microsoft.com/office/powerpoint/2010/main" val="4238727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D3C773-C49E-4E47-BAB3-C9C873F9DADE}" type="datetimeFigureOut">
              <a:rPr lang="en-US" smtClean="0"/>
              <a:t>10/11/2023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6EB192-0A9C-4CDA-AF8D-BC3F56C3C6B5}"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5012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CD3C773-C49E-4E47-BAB3-C9C873F9DADE}" type="datetimeFigureOut">
              <a:rPr lang="en-US" smtClean="0"/>
              <a:t>10/11/2023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6EB192-0A9C-4CDA-AF8D-BC3F56C3C6B5}" type="slidenum">
              <a:rPr lang="en-US" smtClean="0"/>
              <a:t>‹#›</a:t>
            </a:fld>
            <a:endParaRPr lang="en-US" dirty="0"/>
          </a:p>
        </p:txBody>
      </p:sp>
    </p:spTree>
    <p:extLst>
      <p:ext uri="{BB962C8B-B14F-4D97-AF65-F5344CB8AC3E}">
        <p14:creationId xmlns:p14="http://schemas.microsoft.com/office/powerpoint/2010/main" val="4235911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CD3C773-C49E-4E47-BAB3-C9C873F9DADE}" type="datetimeFigureOut">
              <a:rPr lang="en-US" smtClean="0"/>
              <a:t>10/11/2023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96EB192-0A9C-4CDA-AF8D-BC3F56C3C6B5}" type="slidenum">
              <a:rPr lang="en-US" smtClean="0"/>
              <a:t>‹#›</a:t>
            </a:fld>
            <a:endParaRPr lang="en-US" dirty="0"/>
          </a:p>
        </p:txBody>
      </p:sp>
    </p:spTree>
    <p:extLst>
      <p:ext uri="{BB962C8B-B14F-4D97-AF65-F5344CB8AC3E}">
        <p14:creationId xmlns:p14="http://schemas.microsoft.com/office/powerpoint/2010/main" val="2055858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CD3C773-C49E-4E47-BAB3-C9C873F9DADE}" type="datetimeFigureOut">
              <a:rPr lang="en-US" smtClean="0"/>
              <a:t>10/11/2023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96EB192-0A9C-4CDA-AF8D-BC3F56C3C6B5}" type="slidenum">
              <a:rPr lang="en-US" smtClean="0"/>
              <a:t>‹#›</a:t>
            </a:fld>
            <a:endParaRPr lang="en-US" dirty="0"/>
          </a:p>
        </p:txBody>
      </p:sp>
    </p:spTree>
    <p:extLst>
      <p:ext uri="{BB962C8B-B14F-4D97-AF65-F5344CB8AC3E}">
        <p14:creationId xmlns:p14="http://schemas.microsoft.com/office/powerpoint/2010/main" val="4236292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CD3C773-C49E-4E47-BAB3-C9C873F9DADE}" type="datetimeFigureOut">
              <a:rPr lang="en-US" smtClean="0"/>
              <a:t>10/11/2023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F96EB192-0A9C-4CDA-AF8D-BC3F56C3C6B5}" type="slidenum">
              <a:rPr lang="en-US" smtClean="0"/>
              <a:t>‹#›</a:t>
            </a:fld>
            <a:endParaRPr lang="en-US" dirty="0"/>
          </a:p>
        </p:txBody>
      </p:sp>
    </p:spTree>
    <p:extLst>
      <p:ext uri="{BB962C8B-B14F-4D97-AF65-F5344CB8AC3E}">
        <p14:creationId xmlns:p14="http://schemas.microsoft.com/office/powerpoint/2010/main" val="2476669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4CD3C773-C49E-4E47-BAB3-C9C873F9DADE}" type="datetimeFigureOut">
              <a:rPr lang="en-US" smtClean="0"/>
              <a:t>10/11/2023</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96EB192-0A9C-4CDA-AF8D-BC3F56C3C6B5}" type="slidenum">
              <a:rPr lang="en-US" smtClean="0"/>
              <a:t>‹#›</a:t>
            </a:fld>
            <a:endParaRPr lang="en-US" dirty="0"/>
          </a:p>
        </p:txBody>
      </p:sp>
    </p:spTree>
    <p:extLst>
      <p:ext uri="{BB962C8B-B14F-4D97-AF65-F5344CB8AC3E}">
        <p14:creationId xmlns:p14="http://schemas.microsoft.com/office/powerpoint/2010/main" val="1473966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D3C773-C49E-4E47-BAB3-C9C873F9DADE}" type="datetimeFigureOut">
              <a:rPr lang="en-US" smtClean="0"/>
              <a:t>10/11/2023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6EB192-0A9C-4CDA-AF8D-BC3F56C3C6B5}" type="slidenum">
              <a:rPr lang="en-US" smtClean="0"/>
              <a:t>‹#›</a:t>
            </a:fld>
            <a:endParaRPr lang="en-US" dirty="0"/>
          </a:p>
        </p:txBody>
      </p:sp>
    </p:spTree>
    <p:extLst>
      <p:ext uri="{BB962C8B-B14F-4D97-AF65-F5344CB8AC3E}">
        <p14:creationId xmlns:p14="http://schemas.microsoft.com/office/powerpoint/2010/main" val="1094998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4CD3C773-C49E-4E47-BAB3-C9C873F9DADE}" type="datetimeFigureOut">
              <a:rPr lang="en-US" smtClean="0"/>
              <a:t>10/11/2023</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F96EB192-0A9C-4CDA-AF8D-BC3F56C3C6B5}" type="slidenum">
              <a:rPr lang="en-US" smtClean="0"/>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323863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sz="6600" dirty="0"/>
              <a:t>Κλινική Ψυχολογία ΙΙ</a:t>
            </a:r>
            <a:endParaRPr lang="en-US" sz="6600" dirty="0"/>
          </a:p>
        </p:txBody>
      </p:sp>
      <p:sp>
        <p:nvSpPr>
          <p:cNvPr id="3" name="Subtitle 2"/>
          <p:cNvSpPr>
            <a:spLocks noGrp="1"/>
          </p:cNvSpPr>
          <p:nvPr>
            <p:ph type="subTitle" idx="1"/>
          </p:nvPr>
        </p:nvSpPr>
        <p:spPr/>
        <p:txBody>
          <a:bodyPr>
            <a:normAutofit fontScale="70000" lnSpcReduction="20000"/>
          </a:bodyPr>
          <a:lstStyle/>
          <a:p>
            <a:r>
              <a:rPr lang="el-GR" sz="4000" dirty="0"/>
              <a:t>ΜΑΘΗΜΑ </a:t>
            </a:r>
            <a:r>
              <a:rPr lang="en-US" sz="4000" dirty="0"/>
              <a:t>1</a:t>
            </a:r>
            <a:r>
              <a:rPr lang="el-GR" sz="4000" dirty="0"/>
              <a:t>: </a:t>
            </a:r>
            <a:r>
              <a:rPr lang="el-GR" sz="4000" dirty="0" err="1"/>
              <a:t>συμπεριφοριστικεσ</a:t>
            </a:r>
            <a:r>
              <a:rPr lang="el-GR" sz="4000" dirty="0"/>
              <a:t> </a:t>
            </a:r>
            <a:r>
              <a:rPr lang="el-GR" sz="4000" dirty="0" err="1"/>
              <a:t>μεθοδοι</a:t>
            </a:r>
            <a:endParaRPr lang="el-GR" sz="4000" dirty="0"/>
          </a:p>
          <a:p>
            <a:r>
              <a:rPr lang="el-GR" sz="4000" dirty="0"/>
              <a:t>ΔΙΔΑΣΚΟΥΣΑ: ΚΑΤΕΡΙΝΑ ΦΛΩΡΑ</a:t>
            </a:r>
            <a:endParaRPr lang="en-US" sz="4000" dirty="0"/>
          </a:p>
        </p:txBody>
      </p:sp>
    </p:spTree>
    <p:extLst>
      <p:ext uri="{BB962C8B-B14F-4D97-AF65-F5344CB8AC3E}">
        <p14:creationId xmlns:p14="http://schemas.microsoft.com/office/powerpoint/2010/main" val="538168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l-GR" altLang="en-US"/>
              <a:t>Εκτίμηση συνακόλουθων (</a:t>
            </a:r>
            <a:r>
              <a:rPr lang="en-US" altLang="en-US"/>
              <a:t>consequences)</a:t>
            </a:r>
            <a:endParaRPr lang="el-GR" altLang="en-US"/>
          </a:p>
        </p:txBody>
      </p:sp>
      <p:sp>
        <p:nvSpPr>
          <p:cNvPr id="73731" name="Rectangle 3"/>
          <p:cNvSpPr>
            <a:spLocks noGrp="1" noChangeArrowheads="1"/>
          </p:cNvSpPr>
          <p:nvPr>
            <p:ph type="body" idx="1"/>
          </p:nvPr>
        </p:nvSpPr>
        <p:spPr/>
        <p:txBody>
          <a:bodyPr/>
          <a:lstStyle/>
          <a:p>
            <a:pPr>
              <a:lnSpc>
                <a:spcPct val="90000"/>
              </a:lnSpc>
            </a:pPr>
            <a:r>
              <a:rPr lang="el-GR" altLang="en-US"/>
              <a:t>Για το έλεγχο της λειτουργικής σημασίας της συμπεριφοράς:</a:t>
            </a:r>
          </a:p>
          <a:p>
            <a:pPr>
              <a:lnSpc>
                <a:spcPct val="90000"/>
              </a:lnSpc>
              <a:buFont typeface="Wingdings" panose="05000000000000000000" pitchFamily="2" charset="2"/>
              <a:buNone/>
            </a:pPr>
            <a:r>
              <a:rPr lang="el-GR" altLang="en-US"/>
              <a:t>-Τι προηγείται (μέρος, εκλυτικά ερεθίσματα, κατάσταση οργανισμού)</a:t>
            </a:r>
          </a:p>
          <a:p>
            <a:pPr>
              <a:lnSpc>
                <a:spcPct val="90000"/>
              </a:lnSpc>
              <a:buFont typeface="Wingdings" panose="05000000000000000000" pitchFamily="2" charset="2"/>
              <a:buNone/>
            </a:pPr>
            <a:r>
              <a:rPr lang="el-GR" altLang="en-US"/>
              <a:t>-Εκδήλωση προβληματικής συμπεριφοράς (που, πότε, συχνότητα, ένταση, διάρκεια)</a:t>
            </a:r>
          </a:p>
          <a:p>
            <a:pPr>
              <a:lnSpc>
                <a:spcPct val="90000"/>
              </a:lnSpc>
              <a:buFont typeface="Wingdings" panose="05000000000000000000" pitchFamily="2" charset="2"/>
              <a:buNone/>
            </a:pPr>
            <a:r>
              <a:rPr lang="el-GR" altLang="en-US"/>
              <a:t>-Επακόλουθα συμπεριφοράς (πώς αντιδρά το περιβάλλον</a:t>
            </a:r>
            <a:r>
              <a:rPr lang="en-US" altLang="en-US"/>
              <a:t>)</a:t>
            </a:r>
            <a:endParaRPr lang="el-GR" altLang="en-US"/>
          </a:p>
        </p:txBody>
      </p:sp>
    </p:spTree>
    <p:extLst>
      <p:ext uri="{BB962C8B-B14F-4D97-AF65-F5344CB8AC3E}">
        <p14:creationId xmlns:p14="http://schemas.microsoft.com/office/powerpoint/2010/main" val="2236482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l-GR" altLang="en-US"/>
              <a:t>Σχεδιασμός θεραπείας: Θεραπείες συμπεριφοράς</a:t>
            </a:r>
          </a:p>
        </p:txBody>
      </p:sp>
      <p:sp>
        <p:nvSpPr>
          <p:cNvPr id="74755" name="Rectangle 3"/>
          <p:cNvSpPr>
            <a:spLocks noGrp="1" noChangeArrowheads="1"/>
          </p:cNvSpPr>
          <p:nvPr>
            <p:ph type="body" idx="1"/>
          </p:nvPr>
        </p:nvSpPr>
        <p:spPr/>
        <p:txBody>
          <a:bodyPr/>
          <a:lstStyle/>
          <a:p>
            <a:pPr>
              <a:lnSpc>
                <a:spcPct val="90000"/>
              </a:lnSpc>
            </a:pPr>
            <a:r>
              <a:rPr lang="el-GR" altLang="en-US"/>
              <a:t>Μια σειρά τεχνικών που στοχεύουν στην τροποποίηση της συμπεριφοράς η οποία γίνεται με άμεσους ή έμμεσους χειρισμούς των περιβαλλοντικών γεγονότων και των εσωτερικών διεργασιών (σκέψη, φαντασία κλπ) που ευθύνονται ή επηρεάζουν τη συμπεριφορά που θέλουμε να αλλάξουμε. </a:t>
            </a:r>
          </a:p>
        </p:txBody>
      </p:sp>
    </p:spTree>
    <p:extLst>
      <p:ext uri="{BB962C8B-B14F-4D97-AF65-F5344CB8AC3E}">
        <p14:creationId xmlns:p14="http://schemas.microsoft.com/office/powerpoint/2010/main" val="4011579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l-GR" dirty="0"/>
              <a:t>ΕΑΣ και ΓΣΘ</a:t>
            </a:r>
            <a:endParaRPr lang="en-US" dirty="0"/>
          </a:p>
        </p:txBody>
      </p:sp>
      <p:sp>
        <p:nvSpPr>
          <p:cNvPr id="2" name="Content Placeholder 1"/>
          <p:cNvSpPr>
            <a:spLocks noGrp="1"/>
          </p:cNvSpPr>
          <p:nvPr>
            <p:ph idx="1"/>
          </p:nvPr>
        </p:nvSpPr>
        <p:spPr/>
        <p:txBody>
          <a:bodyPr rtlCol="0">
            <a:normAutofit lnSpcReduction="10000"/>
          </a:bodyPr>
          <a:lstStyle/>
          <a:p>
            <a:pPr>
              <a:buFont typeface="Arial" panose="020B0604020202020204" pitchFamily="34" charset="0"/>
              <a:buChar char="•"/>
              <a:defRPr/>
            </a:pPr>
            <a:r>
              <a:rPr lang="el-GR" dirty="0"/>
              <a:t>Δύο κύρια είδη συμπεριφοριστικής πρακτικής: εφαρμοσμένη ανάλυση της συμπεριφοράς (ΕΑΣ) και </a:t>
            </a:r>
            <a:r>
              <a:rPr lang="el-GR" dirty="0" err="1"/>
              <a:t>Γνωσιακές</a:t>
            </a:r>
            <a:r>
              <a:rPr lang="el-GR" dirty="0"/>
              <a:t>-Συμπεριφοριστικές Μέθοδοι. </a:t>
            </a:r>
          </a:p>
          <a:p>
            <a:pPr>
              <a:buFont typeface="Arial" panose="020B0604020202020204" pitchFamily="34" charset="0"/>
              <a:buChar char="•"/>
              <a:defRPr/>
            </a:pPr>
            <a:r>
              <a:rPr lang="el-GR" dirty="0"/>
              <a:t>Χαρακτηριστικά ΕΑΣ </a:t>
            </a:r>
          </a:p>
          <a:p>
            <a:pPr>
              <a:buFont typeface="Arial" panose="020B0604020202020204" pitchFamily="34" charset="0"/>
              <a:buChar char="•"/>
              <a:defRPr/>
            </a:pPr>
            <a:r>
              <a:rPr lang="el-GR" dirty="0"/>
              <a:t>Βασικές αρχές της</a:t>
            </a:r>
            <a:r>
              <a:rPr lang="en-US" dirty="0"/>
              <a:t>:</a:t>
            </a:r>
            <a:r>
              <a:rPr lang="el-GR" dirty="0"/>
              <a:t> ενίσχυση, απόσβεση, </a:t>
            </a:r>
            <a:r>
              <a:rPr lang="el-GR" dirty="0" err="1"/>
              <a:t>διαφορικη</a:t>
            </a:r>
            <a:r>
              <a:rPr lang="el-GR" dirty="0"/>
              <a:t> ενίσχυση, σταδιακή ενίσχυση της συμπεριφοράς, μίμηση προτύπου και έλεγχος των ερεθισμάτων. </a:t>
            </a:r>
            <a:endParaRPr lang="en-US" dirty="0"/>
          </a:p>
          <a:p>
            <a:pPr>
              <a:buFont typeface="Arial" panose="020B0604020202020204" pitchFamily="34" charset="0"/>
              <a:buChar char="•"/>
              <a:defRPr/>
            </a:pPr>
            <a:r>
              <a:rPr lang="el-GR" dirty="0"/>
              <a:t>ΓΣ μέθοδοι - ανάλυση </a:t>
            </a:r>
            <a:r>
              <a:rPr lang="el-GR" dirty="0" err="1"/>
              <a:t>γνωσιακών</a:t>
            </a:r>
            <a:r>
              <a:rPr lang="el-GR" dirty="0"/>
              <a:t> και περιβαλλοντικών μεταβλητών </a:t>
            </a:r>
          </a:p>
          <a:p>
            <a:pPr>
              <a:buFont typeface="Arial" panose="020B0604020202020204" pitchFamily="34" charset="0"/>
              <a:buChar char="•"/>
              <a:defRPr/>
            </a:pPr>
            <a:r>
              <a:rPr lang="el-GR" dirty="0"/>
              <a:t>Σημασία γνωστικών σχημάτων και γνωστικών διαστρεβλώσεων.</a:t>
            </a:r>
          </a:p>
          <a:p>
            <a:pPr>
              <a:buFont typeface="Arial" panose="020B0604020202020204" pitchFamily="34" charset="0"/>
              <a:buChar char="•"/>
              <a:defRPr/>
            </a:pPr>
            <a:r>
              <a:rPr lang="el-GR" dirty="0"/>
              <a:t>Γίνεται μια </a:t>
            </a:r>
            <a:r>
              <a:rPr lang="el-GR" dirty="0" err="1"/>
              <a:t>γνωσιακή</a:t>
            </a:r>
            <a:r>
              <a:rPr lang="el-GR" dirty="0"/>
              <a:t> αναδόμηση.</a:t>
            </a:r>
            <a:endParaRPr lang="en-US" dirty="0"/>
          </a:p>
          <a:p>
            <a:pPr>
              <a:buFont typeface="Arial" panose="020B0604020202020204" pitchFamily="34" charset="0"/>
              <a:buChar char="•"/>
              <a:defRPr/>
            </a:pPr>
            <a:r>
              <a:rPr lang="el-GR" dirty="0"/>
              <a:t>Χρήση προσεγγίσεων λύσης προβλημάτων, συστηματική απευαισθητοποίησης, έκθεσης σε φοβικές καταστάσεις. </a:t>
            </a:r>
            <a:endParaRPr lang="en-US" dirty="0"/>
          </a:p>
          <a:p>
            <a:pPr>
              <a:buFont typeface="Arial" panose="020B0604020202020204" pitchFamily="34" charset="0"/>
              <a:buChar char="•"/>
              <a:defRPr/>
            </a:pPr>
            <a:endParaRPr lang="en-US" dirty="0"/>
          </a:p>
          <a:p>
            <a:pPr>
              <a:buFont typeface="Arial" panose="020B0604020202020204" pitchFamily="34" charset="0"/>
              <a:buChar char="•"/>
              <a:defRPr/>
            </a:pPr>
            <a:endParaRPr lang="en-US" dirty="0"/>
          </a:p>
        </p:txBody>
      </p:sp>
    </p:spTree>
    <p:extLst>
      <p:ext uri="{BB962C8B-B14F-4D97-AF65-F5344CB8AC3E}">
        <p14:creationId xmlns:p14="http://schemas.microsoft.com/office/powerpoint/2010/main" val="543149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l-GR" dirty="0"/>
              <a:t>Κοινωνική Μάθηση</a:t>
            </a:r>
            <a:endParaRPr lang="en-US" dirty="0"/>
          </a:p>
        </p:txBody>
      </p:sp>
      <p:sp>
        <p:nvSpPr>
          <p:cNvPr id="2" name="Content Placeholder 1"/>
          <p:cNvSpPr>
            <a:spLocks noGrp="1"/>
          </p:cNvSpPr>
          <p:nvPr>
            <p:ph idx="1"/>
          </p:nvPr>
        </p:nvSpPr>
        <p:spPr/>
        <p:txBody>
          <a:bodyPr rtlCol="0">
            <a:normAutofit/>
          </a:bodyPr>
          <a:lstStyle/>
          <a:p>
            <a:pPr>
              <a:buFont typeface="Arial" panose="020B0604020202020204" pitchFamily="34" charset="0"/>
              <a:buChar char="•"/>
              <a:defRPr/>
            </a:pPr>
            <a:r>
              <a:rPr lang="el-GR" sz="2400" b="1" dirty="0"/>
              <a:t>Θεωρία Κοινωνικής Μάθησης </a:t>
            </a:r>
            <a:r>
              <a:rPr lang="el-GR" sz="2400" dirty="0"/>
              <a:t>- σκέψεις παίζουν βασικό ρόλο μέσω των προσδοκιών, των στόχων και των σταθερών αξιών. </a:t>
            </a:r>
            <a:endParaRPr lang="en-US" sz="2400" dirty="0"/>
          </a:p>
          <a:p>
            <a:pPr>
              <a:buFont typeface="Arial" panose="020B0604020202020204" pitchFamily="34" charset="0"/>
              <a:buChar char="•"/>
              <a:defRPr/>
            </a:pPr>
            <a:r>
              <a:rPr lang="el-GR" sz="2400" dirty="0"/>
              <a:t>Έμφαση στις εμπειρίες που αποκτώνται με τη μάθηση μέσω υποκατάστασης (παρακολουθώντας άλλους). </a:t>
            </a:r>
            <a:endParaRPr lang="en-US" sz="2400" dirty="0"/>
          </a:p>
          <a:p>
            <a:pPr>
              <a:buFont typeface="Arial" panose="020B0604020202020204" pitchFamily="34" charset="0"/>
              <a:buChar char="•"/>
              <a:defRPr/>
            </a:pPr>
            <a:r>
              <a:rPr lang="el-GR" sz="2400" dirty="0"/>
              <a:t>Κατάληξη στη σημασία της </a:t>
            </a:r>
            <a:r>
              <a:rPr lang="el-GR" sz="2400" dirty="0" err="1"/>
              <a:t>αυτοαποτελεσματικότητας</a:t>
            </a:r>
            <a:r>
              <a:rPr lang="el-GR" sz="2400" dirty="0"/>
              <a:t>. </a:t>
            </a:r>
            <a:endParaRPr lang="en-US" sz="2400" dirty="0"/>
          </a:p>
          <a:p>
            <a:pPr marL="0" indent="0">
              <a:buNone/>
              <a:defRPr/>
            </a:pPr>
            <a:r>
              <a:rPr lang="el-GR" dirty="0"/>
              <a:t> </a:t>
            </a:r>
            <a:endParaRPr lang="en-US" dirty="0"/>
          </a:p>
          <a:p>
            <a:pPr>
              <a:buFont typeface="Arial" panose="020B0604020202020204" pitchFamily="34" charset="0"/>
              <a:buChar char="•"/>
              <a:defRPr/>
            </a:pPr>
            <a:endParaRPr lang="en-US" dirty="0"/>
          </a:p>
        </p:txBody>
      </p:sp>
    </p:spTree>
    <p:extLst>
      <p:ext uri="{BB962C8B-B14F-4D97-AF65-F5344CB8AC3E}">
        <p14:creationId xmlns:p14="http://schemas.microsoft.com/office/powerpoint/2010/main" val="1712011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684213" y="0"/>
            <a:ext cx="7696200" cy="1143000"/>
          </a:xfrm>
        </p:spPr>
        <p:txBody>
          <a:bodyPr/>
          <a:lstStyle/>
          <a:p>
            <a:r>
              <a:rPr lang="el-GR" altLang="en-US"/>
              <a:t>Κυριότερες τεχνικές</a:t>
            </a:r>
          </a:p>
        </p:txBody>
      </p:sp>
      <p:sp>
        <p:nvSpPr>
          <p:cNvPr id="75779" name="Rectangle 3"/>
          <p:cNvSpPr>
            <a:spLocks noGrp="1" noChangeArrowheads="1"/>
          </p:cNvSpPr>
          <p:nvPr>
            <p:ph type="body" idx="1"/>
          </p:nvPr>
        </p:nvSpPr>
        <p:spPr>
          <a:xfrm>
            <a:off x="468313" y="1844675"/>
            <a:ext cx="7989887" cy="4464050"/>
          </a:xfrm>
        </p:spPr>
        <p:txBody>
          <a:bodyPr>
            <a:normAutofit fontScale="92500" lnSpcReduction="20000"/>
          </a:bodyPr>
          <a:lstStyle/>
          <a:p>
            <a:pPr>
              <a:lnSpc>
                <a:spcPct val="80000"/>
              </a:lnSpc>
            </a:pPr>
            <a:r>
              <a:rPr lang="en-GB" altLang="en-US" sz="1800" dirty="0" smtClean="0"/>
              <a:t>E</a:t>
            </a:r>
            <a:r>
              <a:rPr lang="el-GR" altLang="en-US" sz="1800" dirty="0" err="1" smtClean="0"/>
              <a:t>ξάσκηση</a:t>
            </a:r>
            <a:r>
              <a:rPr lang="el-GR" altLang="en-US" sz="1800" dirty="0" smtClean="0"/>
              <a:t> στην ικανότητα αυτοελέγχου</a:t>
            </a:r>
            <a:endParaRPr lang="en-GB" altLang="en-US" sz="1800" dirty="0" smtClean="0"/>
          </a:p>
          <a:p>
            <a:pPr>
              <a:lnSpc>
                <a:spcPct val="80000"/>
              </a:lnSpc>
            </a:pPr>
            <a:r>
              <a:rPr lang="el-GR" altLang="en-US" sz="1800" dirty="0" smtClean="0"/>
              <a:t>Έκθεση </a:t>
            </a:r>
            <a:r>
              <a:rPr lang="el-GR" altLang="en-US" sz="1800" dirty="0"/>
              <a:t>στην πράξη</a:t>
            </a:r>
          </a:p>
          <a:p>
            <a:pPr>
              <a:lnSpc>
                <a:spcPct val="80000"/>
              </a:lnSpc>
            </a:pPr>
            <a:r>
              <a:rPr lang="el-GR" altLang="en-US" sz="1800" dirty="0" smtClean="0"/>
              <a:t>Μίμηση</a:t>
            </a:r>
            <a:endParaRPr lang="el-GR" altLang="en-US" sz="1800" dirty="0"/>
          </a:p>
          <a:p>
            <a:pPr>
              <a:lnSpc>
                <a:spcPct val="80000"/>
              </a:lnSpc>
            </a:pPr>
            <a:r>
              <a:rPr lang="el-GR" altLang="en-US" sz="1800" dirty="0"/>
              <a:t>Θεραπείες επίλυσης προβλημάτων</a:t>
            </a:r>
          </a:p>
          <a:p>
            <a:pPr>
              <a:lnSpc>
                <a:spcPct val="80000"/>
              </a:lnSpc>
            </a:pPr>
            <a:r>
              <a:rPr lang="el-GR" altLang="en-US" sz="1800" dirty="0"/>
              <a:t>Κατακλυσμός στη φαντασία</a:t>
            </a:r>
          </a:p>
          <a:p>
            <a:pPr>
              <a:lnSpc>
                <a:spcPct val="80000"/>
              </a:lnSpc>
            </a:pPr>
            <a:r>
              <a:rPr lang="el-GR" altLang="en-US" sz="1800" dirty="0"/>
              <a:t>Κατακλυσμός στην πραγματικότητα</a:t>
            </a:r>
          </a:p>
          <a:p>
            <a:pPr>
              <a:lnSpc>
                <a:spcPct val="80000"/>
              </a:lnSpc>
            </a:pPr>
            <a:r>
              <a:rPr lang="el-GR" altLang="en-US" sz="1800" dirty="0"/>
              <a:t>Παίξιμο ρόλου</a:t>
            </a:r>
          </a:p>
          <a:p>
            <a:pPr>
              <a:lnSpc>
                <a:spcPct val="80000"/>
              </a:lnSpc>
            </a:pPr>
            <a:r>
              <a:rPr lang="el-GR" altLang="en-US" sz="1800" dirty="0"/>
              <a:t>Διαδοχική διαμόρφωση της συμπεριφοράς</a:t>
            </a:r>
          </a:p>
          <a:p>
            <a:pPr>
              <a:lnSpc>
                <a:spcPct val="80000"/>
              </a:lnSpc>
            </a:pPr>
            <a:r>
              <a:rPr lang="el-GR" altLang="en-US" sz="1800" dirty="0" smtClean="0"/>
              <a:t>Σύστημα </a:t>
            </a:r>
            <a:r>
              <a:rPr lang="el-GR" altLang="en-US" sz="1800" dirty="0"/>
              <a:t>ανταλλάξιμων αμοιβών</a:t>
            </a:r>
          </a:p>
          <a:p>
            <a:pPr>
              <a:lnSpc>
                <a:spcPct val="80000"/>
              </a:lnSpc>
            </a:pPr>
            <a:r>
              <a:rPr lang="el-GR" altLang="en-US" sz="1800" dirty="0" smtClean="0"/>
              <a:t>Συστηματική </a:t>
            </a:r>
            <a:r>
              <a:rPr lang="el-GR" altLang="en-US" sz="1800" dirty="0" err="1"/>
              <a:t>απευαιθητοποίηση</a:t>
            </a:r>
            <a:r>
              <a:rPr lang="el-GR" altLang="en-US" sz="1800" dirty="0"/>
              <a:t> στη φαντασία</a:t>
            </a:r>
          </a:p>
          <a:p>
            <a:pPr>
              <a:lnSpc>
                <a:spcPct val="80000"/>
              </a:lnSpc>
            </a:pPr>
            <a:r>
              <a:rPr lang="el-GR" altLang="en-US" sz="1800" dirty="0"/>
              <a:t>Εξάσκηση στην απόκτηση κοινωνικών </a:t>
            </a:r>
            <a:r>
              <a:rPr lang="el-GR" altLang="en-US" sz="1800" dirty="0" smtClean="0"/>
              <a:t>δεξιοτήτων</a:t>
            </a:r>
          </a:p>
          <a:p>
            <a:pPr>
              <a:lnSpc>
                <a:spcPct val="80000"/>
              </a:lnSpc>
            </a:pPr>
            <a:r>
              <a:rPr lang="el-GR" altLang="en-US" sz="1800" dirty="0"/>
              <a:t>Γνωσιακή αναδόμηση</a:t>
            </a:r>
          </a:p>
          <a:p>
            <a:pPr>
              <a:lnSpc>
                <a:spcPct val="80000"/>
              </a:lnSpc>
            </a:pPr>
            <a:r>
              <a:rPr lang="el-GR" altLang="en-US" sz="1800" dirty="0"/>
              <a:t>Γνωσιακή πρόβα</a:t>
            </a:r>
          </a:p>
          <a:p>
            <a:pPr>
              <a:lnSpc>
                <a:spcPct val="80000"/>
              </a:lnSpc>
            </a:pPr>
            <a:endParaRPr lang="el-GR" altLang="en-US" sz="1800" dirty="0"/>
          </a:p>
          <a:p>
            <a:pPr>
              <a:lnSpc>
                <a:spcPct val="80000"/>
              </a:lnSpc>
            </a:pPr>
            <a:endParaRPr lang="el-GR" altLang="en-US" sz="1800" dirty="0"/>
          </a:p>
        </p:txBody>
      </p:sp>
    </p:spTree>
    <p:extLst>
      <p:ext uri="{BB962C8B-B14F-4D97-AF65-F5344CB8AC3E}">
        <p14:creationId xmlns:p14="http://schemas.microsoft.com/office/powerpoint/2010/main" val="715964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l-GR" altLang="en-US" dirty="0"/>
              <a:t>Εξάσκηση στην ικανότητα αυτοελέγχου (</a:t>
            </a:r>
            <a:r>
              <a:rPr lang="en-US" altLang="en-US" dirty="0"/>
              <a:t>Controllability)</a:t>
            </a:r>
            <a:endParaRPr lang="el-GR" altLang="en-US" dirty="0"/>
          </a:p>
        </p:txBody>
      </p:sp>
      <p:sp>
        <p:nvSpPr>
          <p:cNvPr id="90115" name="Rectangle 3"/>
          <p:cNvSpPr>
            <a:spLocks noGrp="1" noChangeArrowheads="1"/>
          </p:cNvSpPr>
          <p:nvPr>
            <p:ph type="body" idx="1"/>
          </p:nvPr>
        </p:nvSpPr>
        <p:spPr/>
        <p:txBody>
          <a:bodyPr/>
          <a:lstStyle/>
          <a:p>
            <a:r>
              <a:rPr lang="el-GR" altLang="en-US"/>
              <a:t>Οι διαδικασίες αυτοελέγχου εστιάζονται στο να βοηθήσουν το άτομο να αναπτύξει συγκεκριμένες δεξιότητες σκέψης και να τις εφαρμόζει όποτε βρίσκεται αντιμέτωπο με μια κατάσταση ή ένα αντικείμενο που του προκαλεί φόβο.   </a:t>
            </a:r>
          </a:p>
        </p:txBody>
      </p:sp>
    </p:spTree>
    <p:extLst>
      <p:ext uri="{BB962C8B-B14F-4D97-AF65-F5344CB8AC3E}">
        <p14:creationId xmlns:p14="http://schemas.microsoft.com/office/powerpoint/2010/main" val="2043665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l-GR" altLang="en-US"/>
              <a:t>Έκθεση στην πράξη (</a:t>
            </a:r>
            <a:r>
              <a:rPr lang="en-US" altLang="en-US"/>
              <a:t>Exposure in vivo)</a:t>
            </a:r>
            <a:endParaRPr lang="el-GR" altLang="en-US"/>
          </a:p>
        </p:txBody>
      </p:sp>
      <p:sp>
        <p:nvSpPr>
          <p:cNvPr id="76803" name="Rectangle 3"/>
          <p:cNvSpPr>
            <a:spLocks noGrp="1" noChangeArrowheads="1"/>
          </p:cNvSpPr>
          <p:nvPr>
            <p:ph type="body" idx="1"/>
          </p:nvPr>
        </p:nvSpPr>
        <p:spPr/>
        <p:txBody>
          <a:bodyPr>
            <a:normAutofit lnSpcReduction="10000"/>
          </a:bodyPr>
          <a:lstStyle/>
          <a:p>
            <a:pPr>
              <a:lnSpc>
                <a:spcPct val="90000"/>
              </a:lnSpc>
            </a:pPr>
            <a:r>
              <a:rPr lang="el-GR" altLang="en-US" sz="2700"/>
              <a:t>Ο ασθενής έρχεται σε επαφή με την πραγματική κατάσταση που του προκαλεί δυσφορία</a:t>
            </a:r>
          </a:p>
          <a:p>
            <a:pPr>
              <a:lnSpc>
                <a:spcPct val="90000"/>
              </a:lnSpc>
            </a:pPr>
            <a:r>
              <a:rPr lang="el-GR" altLang="en-US" sz="2700"/>
              <a:t>Είδη:</a:t>
            </a:r>
          </a:p>
          <a:p>
            <a:pPr>
              <a:lnSpc>
                <a:spcPct val="90000"/>
              </a:lnSpc>
              <a:buFont typeface="Wingdings" panose="05000000000000000000" pitchFamily="2" charset="2"/>
              <a:buNone/>
            </a:pPr>
            <a:r>
              <a:rPr lang="el-GR" altLang="en-US" sz="2700"/>
              <a:t>-έκθεση μαζί με τον θεραπευτή</a:t>
            </a:r>
          </a:p>
          <a:p>
            <a:pPr>
              <a:lnSpc>
                <a:spcPct val="90000"/>
              </a:lnSpc>
              <a:buFont typeface="Wingdings" panose="05000000000000000000" pitchFamily="2" charset="2"/>
              <a:buNone/>
            </a:pPr>
            <a:r>
              <a:rPr lang="el-GR" altLang="en-US" sz="2700"/>
              <a:t>-αυτό-κατευθυνόμενη έκθεση</a:t>
            </a:r>
          </a:p>
          <a:p>
            <a:pPr>
              <a:lnSpc>
                <a:spcPct val="90000"/>
              </a:lnSpc>
              <a:buFont typeface="Wingdings" panose="05000000000000000000" pitchFamily="2" charset="2"/>
              <a:buNone/>
            </a:pPr>
            <a:r>
              <a:rPr lang="el-GR" altLang="en-US" sz="2700"/>
              <a:t>-καθοδηγούμενη έκθεση</a:t>
            </a:r>
          </a:p>
          <a:p>
            <a:pPr>
              <a:lnSpc>
                <a:spcPct val="90000"/>
              </a:lnSpc>
              <a:buFont typeface="Wingdings" panose="05000000000000000000" pitchFamily="2" charset="2"/>
              <a:buNone/>
            </a:pPr>
            <a:r>
              <a:rPr lang="el-GR" altLang="en-US" sz="2700"/>
              <a:t>-παρατεταμένη έκθεση</a:t>
            </a:r>
          </a:p>
          <a:p>
            <a:pPr>
              <a:lnSpc>
                <a:spcPct val="90000"/>
              </a:lnSpc>
              <a:buFont typeface="Wingdings" panose="05000000000000000000" pitchFamily="2" charset="2"/>
              <a:buNone/>
            </a:pPr>
            <a:r>
              <a:rPr lang="el-GR" altLang="en-US" sz="2700"/>
              <a:t>-βαθμιαία έκθεση</a:t>
            </a:r>
          </a:p>
        </p:txBody>
      </p:sp>
    </p:spTree>
    <p:extLst>
      <p:ext uri="{BB962C8B-B14F-4D97-AF65-F5344CB8AC3E}">
        <p14:creationId xmlns:p14="http://schemas.microsoft.com/office/powerpoint/2010/main" val="2110302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755650" y="0"/>
            <a:ext cx="7696200" cy="1143000"/>
          </a:xfrm>
        </p:spPr>
        <p:txBody>
          <a:bodyPr/>
          <a:lstStyle/>
          <a:p>
            <a:r>
              <a:rPr lang="el-GR" altLang="en-US"/>
              <a:t>Μίμηση (</a:t>
            </a:r>
            <a:r>
              <a:rPr lang="en-US" altLang="en-US"/>
              <a:t>modelling)</a:t>
            </a:r>
            <a:endParaRPr lang="el-GR" altLang="en-US"/>
          </a:p>
        </p:txBody>
      </p:sp>
      <p:sp>
        <p:nvSpPr>
          <p:cNvPr id="79875" name="Rectangle 3"/>
          <p:cNvSpPr>
            <a:spLocks noGrp="1" noChangeArrowheads="1"/>
          </p:cNvSpPr>
          <p:nvPr>
            <p:ph type="body" idx="1"/>
          </p:nvPr>
        </p:nvSpPr>
        <p:spPr/>
        <p:txBody>
          <a:bodyPr/>
          <a:lstStyle/>
          <a:p>
            <a:pPr algn="just"/>
            <a:r>
              <a:rPr lang="el-GR" altLang="en-US"/>
              <a:t>Μάθηση που αποκτάται με την παρατήρηση ενός άλλου ατόμου (μοντέλου) που επιδεικνύεται ή εκθέτει έμμεσα ή άμεσα μια συμπεριφορά ή εκτελεί ένα έργο που θέλουμε. Με αυτά προσπαθούμε να εξαλείψουμε μια προηγούμενη ή να εγκαταστήσουμε μια καινούρια συμπεριφορά.  </a:t>
            </a:r>
          </a:p>
        </p:txBody>
      </p:sp>
    </p:spTree>
    <p:extLst>
      <p:ext uri="{BB962C8B-B14F-4D97-AF65-F5344CB8AC3E}">
        <p14:creationId xmlns:p14="http://schemas.microsoft.com/office/powerpoint/2010/main" val="3151320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827088" y="333375"/>
            <a:ext cx="7696200" cy="1143000"/>
          </a:xfrm>
        </p:spPr>
        <p:txBody>
          <a:bodyPr>
            <a:normAutofit fontScale="90000"/>
          </a:bodyPr>
          <a:lstStyle/>
          <a:p>
            <a:r>
              <a:rPr lang="el-GR" altLang="en-US"/>
              <a:t>Κατακλυσμός στη φαντασία (</a:t>
            </a:r>
            <a:r>
              <a:rPr lang="en-US" altLang="en-US"/>
              <a:t>Flooding in fantasy)</a:t>
            </a:r>
            <a:endParaRPr lang="el-GR" altLang="en-US"/>
          </a:p>
        </p:txBody>
      </p:sp>
      <p:sp>
        <p:nvSpPr>
          <p:cNvPr id="80899" name="Rectangle 3"/>
          <p:cNvSpPr>
            <a:spLocks noGrp="1" noChangeArrowheads="1"/>
          </p:cNvSpPr>
          <p:nvPr>
            <p:ph type="body" idx="1"/>
          </p:nvPr>
        </p:nvSpPr>
        <p:spPr/>
        <p:txBody>
          <a:bodyPr/>
          <a:lstStyle/>
          <a:p>
            <a:pPr algn="just"/>
            <a:r>
              <a:rPr lang="el-GR" altLang="en-US"/>
              <a:t>Ο ασθενής, χωρίς να έχει προηγηθεί χαλάρωση, φαντάζεται ότι του συμβαίνει το χειρότερο δυνατό καθώς αντιμετωπίζει την κατάσταση που φοβάται και συνεχίζει να φαντάζεται έτσι τον εαυτό του μέχρις ότου αισθανθεί καλύτερα.  </a:t>
            </a:r>
          </a:p>
        </p:txBody>
      </p:sp>
    </p:spTree>
    <p:extLst>
      <p:ext uri="{BB962C8B-B14F-4D97-AF65-F5344CB8AC3E}">
        <p14:creationId xmlns:p14="http://schemas.microsoft.com/office/powerpoint/2010/main" val="842453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normAutofit fontScale="90000"/>
          </a:bodyPr>
          <a:lstStyle/>
          <a:p>
            <a:r>
              <a:rPr lang="el-GR" altLang="en-US"/>
              <a:t>Κατακλυσμός στην πραγματικότητα (</a:t>
            </a:r>
            <a:r>
              <a:rPr lang="en-US" altLang="en-US"/>
              <a:t>Flooding in vivo)</a:t>
            </a:r>
            <a:endParaRPr lang="el-GR" altLang="en-US"/>
          </a:p>
        </p:txBody>
      </p:sp>
      <p:sp>
        <p:nvSpPr>
          <p:cNvPr id="81923" name="Rectangle 3"/>
          <p:cNvSpPr>
            <a:spLocks noGrp="1" noChangeArrowheads="1"/>
          </p:cNvSpPr>
          <p:nvPr>
            <p:ph type="body" idx="1"/>
          </p:nvPr>
        </p:nvSpPr>
        <p:spPr/>
        <p:txBody>
          <a:bodyPr/>
          <a:lstStyle/>
          <a:p>
            <a:r>
              <a:rPr lang="el-GR" altLang="en-US"/>
              <a:t>Ο ασθενής αντιμετωπίζει τους μεγαλύτερους πραγματικούς του φόβους. Παραμένει αντιμετωπίζοντας το φόβο του, μέχρις ότου αυτός υποχωρήσει. </a:t>
            </a:r>
          </a:p>
          <a:p>
            <a:r>
              <a:rPr lang="el-GR" altLang="en-US"/>
              <a:t>Μερικές φορές ο ασθενής κατακλύεται και από τον θεραπευτή. Ο θεραπευτής σκόπιμα προκαλεί άγχος στον ασθενή.</a:t>
            </a:r>
          </a:p>
        </p:txBody>
      </p:sp>
    </p:spTree>
    <p:extLst>
      <p:ext uri="{BB962C8B-B14F-4D97-AF65-F5344CB8AC3E}">
        <p14:creationId xmlns:p14="http://schemas.microsoft.com/office/powerpoint/2010/main" val="1369687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l-GR" altLang="en-US"/>
              <a:t>Συμπεριφοριστικές μέθοδοι</a:t>
            </a:r>
          </a:p>
        </p:txBody>
      </p:sp>
      <p:sp>
        <p:nvSpPr>
          <p:cNvPr id="65539" name="Rectangle 3"/>
          <p:cNvSpPr>
            <a:spLocks noGrp="1" noChangeArrowheads="1"/>
          </p:cNvSpPr>
          <p:nvPr>
            <p:ph type="body" idx="1"/>
          </p:nvPr>
        </p:nvSpPr>
        <p:spPr/>
        <p:txBody>
          <a:bodyPr/>
          <a:lstStyle/>
          <a:p>
            <a:endParaRPr lang="el-GR" altLang="en-US" dirty="0"/>
          </a:p>
          <a:p>
            <a:r>
              <a:rPr lang="el-GR" altLang="en-US" dirty="0"/>
              <a:t>1950-1960</a:t>
            </a:r>
          </a:p>
          <a:p>
            <a:r>
              <a:rPr lang="el-GR" altLang="en-US" dirty="0"/>
              <a:t>Μέθοδος θεραπείας συμπεριφοράς</a:t>
            </a:r>
          </a:p>
          <a:p>
            <a:r>
              <a:rPr lang="el-GR" altLang="en-US" dirty="0"/>
              <a:t>Τροποποίηση συμπεριφοράς</a:t>
            </a:r>
          </a:p>
          <a:p>
            <a:r>
              <a:rPr lang="el-GR" altLang="en-US" dirty="0"/>
              <a:t>Ποικίλες εφαρμογές</a:t>
            </a:r>
          </a:p>
        </p:txBody>
      </p:sp>
    </p:spTree>
    <p:extLst>
      <p:ext uri="{BB962C8B-B14F-4D97-AF65-F5344CB8AC3E}">
        <p14:creationId xmlns:p14="http://schemas.microsoft.com/office/powerpoint/2010/main" val="861179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l-GR" altLang="en-US"/>
              <a:t>Παίξιμο ρόλου (</a:t>
            </a:r>
            <a:r>
              <a:rPr lang="en-US" altLang="en-US"/>
              <a:t>Role play)</a:t>
            </a:r>
            <a:endParaRPr lang="el-GR" altLang="en-US"/>
          </a:p>
        </p:txBody>
      </p:sp>
      <p:sp>
        <p:nvSpPr>
          <p:cNvPr id="82947" name="Rectangle 3"/>
          <p:cNvSpPr>
            <a:spLocks noGrp="1" noChangeArrowheads="1"/>
          </p:cNvSpPr>
          <p:nvPr>
            <p:ph type="body" idx="1"/>
          </p:nvPr>
        </p:nvSpPr>
        <p:spPr/>
        <p:txBody>
          <a:bodyPr/>
          <a:lstStyle/>
          <a:p>
            <a:endParaRPr lang="el-GR" altLang="en-US"/>
          </a:p>
          <a:p>
            <a:r>
              <a:rPr lang="el-GR" altLang="en-US"/>
              <a:t>Η υιοθέτηση ενός ρόλου από το θεραπευτή, τον ασθενή ή και τους δύο και η επακόλουθη αλληλεπίδραση που βασίζεται στον προκαθορισμένο ρόλο</a:t>
            </a:r>
          </a:p>
        </p:txBody>
      </p:sp>
    </p:spTree>
    <p:extLst>
      <p:ext uri="{BB962C8B-B14F-4D97-AF65-F5344CB8AC3E}">
        <p14:creationId xmlns:p14="http://schemas.microsoft.com/office/powerpoint/2010/main" val="9241602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l-GR" altLang="en-US"/>
              <a:t>Διαδοχική διαμόρφωση της συμπεριφοράς </a:t>
            </a:r>
            <a:r>
              <a:rPr lang="en-US" altLang="en-US"/>
              <a:t>(Shaping)</a:t>
            </a:r>
            <a:endParaRPr lang="el-GR" altLang="en-US"/>
          </a:p>
        </p:txBody>
      </p:sp>
      <p:sp>
        <p:nvSpPr>
          <p:cNvPr id="83971" name="Rectangle 3"/>
          <p:cNvSpPr>
            <a:spLocks noGrp="1" noChangeArrowheads="1"/>
          </p:cNvSpPr>
          <p:nvPr>
            <p:ph type="body" idx="1"/>
          </p:nvPr>
        </p:nvSpPr>
        <p:spPr/>
        <p:txBody>
          <a:bodyPr/>
          <a:lstStyle/>
          <a:p>
            <a:r>
              <a:rPr lang="el-GR" altLang="en-US"/>
              <a:t>Κάθε στοιχείο της επιθυμητής συμπεριφοράς και κάθε αντίδραση, που όλο και περισσότερο τείνει να μοιάζει με την τελική μορφή της επιθυμητής συμπεριφοράς, ενισχύεται θετικά και συστηματικά. </a:t>
            </a:r>
          </a:p>
        </p:txBody>
      </p:sp>
    </p:spTree>
    <p:extLst>
      <p:ext uri="{BB962C8B-B14F-4D97-AF65-F5344CB8AC3E}">
        <p14:creationId xmlns:p14="http://schemas.microsoft.com/office/powerpoint/2010/main" val="693355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l-GR" altLang="en-US"/>
              <a:t>Σύστημα ανταλλάξιμων αμοιβών </a:t>
            </a:r>
            <a:r>
              <a:rPr lang="en-US" altLang="en-US"/>
              <a:t>(Token economy)</a:t>
            </a:r>
            <a:endParaRPr lang="el-GR" altLang="en-US"/>
          </a:p>
        </p:txBody>
      </p:sp>
      <p:sp>
        <p:nvSpPr>
          <p:cNvPr id="84995" name="Rectangle 3"/>
          <p:cNvSpPr>
            <a:spLocks noGrp="1" noChangeArrowheads="1"/>
          </p:cNvSpPr>
          <p:nvPr>
            <p:ph type="body" idx="1"/>
          </p:nvPr>
        </p:nvSpPr>
        <p:spPr/>
        <p:txBody>
          <a:bodyPr/>
          <a:lstStyle/>
          <a:p>
            <a:r>
              <a:rPr lang="el-GR" altLang="en-US"/>
              <a:t>Ενισχυτικό σύστημα, σύμφωνα με το οποίο το άτομο κερδίζει κουπόνια </a:t>
            </a:r>
            <a:r>
              <a:rPr lang="en-US" altLang="en-US"/>
              <a:t>(tokens)</a:t>
            </a:r>
            <a:r>
              <a:rPr lang="el-GR" altLang="en-US"/>
              <a:t> επειδή εκδήλωσε τις συγκεκριμένες επιθυμητές συμπεριφορές που θέλαμε και τα ανταλλάσσει με άλλου είδους αμοιβές</a:t>
            </a:r>
          </a:p>
        </p:txBody>
      </p:sp>
    </p:spTree>
    <p:extLst>
      <p:ext uri="{BB962C8B-B14F-4D97-AF65-F5344CB8AC3E}">
        <p14:creationId xmlns:p14="http://schemas.microsoft.com/office/powerpoint/2010/main" val="3726880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l-GR" altLang="en-US" sz="2900"/>
              <a:t>Συστηματική απευαισθητοποίηση στη φαντασία (</a:t>
            </a:r>
            <a:r>
              <a:rPr lang="en-US" altLang="en-US" sz="2900"/>
              <a:t>Disensitivation in fantasy) </a:t>
            </a:r>
            <a:endParaRPr lang="el-GR" altLang="en-US" sz="2900"/>
          </a:p>
        </p:txBody>
      </p:sp>
      <p:sp>
        <p:nvSpPr>
          <p:cNvPr id="86019" name="Rectangle 3"/>
          <p:cNvSpPr>
            <a:spLocks noGrp="1" noChangeArrowheads="1"/>
          </p:cNvSpPr>
          <p:nvPr>
            <p:ph type="body" idx="1"/>
          </p:nvPr>
        </p:nvSpPr>
        <p:spPr/>
        <p:txBody>
          <a:bodyPr/>
          <a:lstStyle/>
          <a:p>
            <a:pPr>
              <a:lnSpc>
                <a:spcPct val="90000"/>
              </a:lnSpc>
            </a:pPr>
            <a:r>
              <a:rPr lang="el-GR" altLang="en-US" sz="2700"/>
              <a:t>Ζητείται από τον ασθενή, που είναι ήδη χαλαρωμένος, να φανταστεί τον εαυτό του ότι σταδιακά προσεγγίσει το αντικείμενο που του προκαλεί φόβο. Κάθε φοβική εικόνα την φαντάζεται για 30 δευτερόλεπτα και στη συνέχεια του ζητείται να χαλαρώσει</a:t>
            </a:r>
          </a:p>
          <a:p>
            <a:pPr>
              <a:lnSpc>
                <a:spcPct val="90000"/>
              </a:lnSpc>
            </a:pPr>
            <a:r>
              <a:rPr lang="el-GR" altLang="en-US" sz="2700"/>
              <a:t>Χαλάρωση, ιεράρχηση ερεθισμάτων που προκαλούν φόβο, συστηματική προοδευτική σύνδεση των φοβιστικών ερεθισμάτων με τις τεχνικές χαλάρωσης </a:t>
            </a:r>
          </a:p>
        </p:txBody>
      </p:sp>
    </p:spTree>
    <p:extLst>
      <p:ext uri="{BB962C8B-B14F-4D97-AF65-F5344CB8AC3E}">
        <p14:creationId xmlns:p14="http://schemas.microsoft.com/office/powerpoint/2010/main" val="9441541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755650" y="549275"/>
            <a:ext cx="7696200" cy="1143000"/>
          </a:xfrm>
        </p:spPr>
        <p:txBody>
          <a:bodyPr>
            <a:normAutofit fontScale="90000"/>
          </a:bodyPr>
          <a:lstStyle/>
          <a:p>
            <a:r>
              <a:rPr lang="el-GR" altLang="en-US"/>
              <a:t>Εξάσκηση στην απόκτηση κοινωνικών δεξιοτήτων (</a:t>
            </a:r>
            <a:r>
              <a:rPr lang="en-US" altLang="en-US"/>
              <a:t>Social skills training)</a:t>
            </a:r>
            <a:endParaRPr lang="el-GR" altLang="en-US"/>
          </a:p>
        </p:txBody>
      </p:sp>
      <p:sp>
        <p:nvSpPr>
          <p:cNvPr id="87043" name="Rectangle 3"/>
          <p:cNvSpPr>
            <a:spLocks noGrp="1" noChangeArrowheads="1"/>
          </p:cNvSpPr>
          <p:nvPr>
            <p:ph type="body" idx="1"/>
          </p:nvPr>
        </p:nvSpPr>
        <p:spPr/>
        <p:txBody>
          <a:bodyPr/>
          <a:lstStyle/>
          <a:p>
            <a:pPr algn="just"/>
            <a:r>
              <a:rPr lang="el-GR" altLang="en-US"/>
              <a:t>Θεραπευτικό πρόγραμμα που περιλαμβάνει την εκμάθηση δεξιοτήτων και συνδυάζεται με τη χορήγηση κατάλληλων οδηγιών, μίμηση ρόλου, βιοανάδραση με βίντεο για να επιτευχθεί κάποιος στόχος που δίνει στο άτομο κοινωνική ενίσχυση. </a:t>
            </a:r>
          </a:p>
        </p:txBody>
      </p:sp>
    </p:spTree>
    <p:extLst>
      <p:ext uri="{BB962C8B-B14F-4D97-AF65-F5344CB8AC3E}">
        <p14:creationId xmlns:p14="http://schemas.microsoft.com/office/powerpoint/2010/main" val="37926990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l-GR" altLang="en-US"/>
              <a:t>Γνωσιακή αναδόμηση (</a:t>
            </a:r>
            <a:r>
              <a:rPr lang="en-US" altLang="en-US"/>
              <a:t>cognitive restructuring)</a:t>
            </a:r>
            <a:endParaRPr lang="el-GR" altLang="en-US"/>
          </a:p>
        </p:txBody>
      </p:sp>
      <p:sp>
        <p:nvSpPr>
          <p:cNvPr id="77827" name="Rectangle 3"/>
          <p:cNvSpPr>
            <a:spLocks noGrp="1" noChangeArrowheads="1"/>
          </p:cNvSpPr>
          <p:nvPr>
            <p:ph type="body" idx="1"/>
          </p:nvPr>
        </p:nvSpPr>
        <p:spPr/>
        <p:txBody>
          <a:bodyPr/>
          <a:lstStyle/>
          <a:p>
            <a:pPr>
              <a:lnSpc>
                <a:spcPct val="90000"/>
              </a:lnSpc>
            </a:pPr>
            <a:r>
              <a:rPr lang="el-GR" altLang="en-US" sz="2700"/>
              <a:t>Σειρά γνωσιακών μηχανισμών που σκοπεύουν να βρουν και ν’ αλλάξουν τις διαστρεβλωμένες γνωσίες (αρνητικές γνωσίες) με τις οποίες το άτομο λειτουργεί. </a:t>
            </a:r>
          </a:p>
          <a:p>
            <a:pPr>
              <a:lnSpc>
                <a:spcPct val="90000"/>
              </a:lnSpc>
            </a:pPr>
            <a:r>
              <a:rPr lang="el-GR" altLang="en-US" sz="2700"/>
              <a:t>Στη θεραπεία ο ασθενής μαθαίνει μέσω της φαντασίας και της ενεργού συμμετοχής του θεραπευτή πώς ν’ αντικαθιστά δυσπροσαρμοστικές ιδέες με πιο ρεαλιστικές εκτιμήσεις γύρω από την κατάσταση που τον απασχολεί.  </a:t>
            </a:r>
          </a:p>
        </p:txBody>
      </p:sp>
    </p:spTree>
    <p:extLst>
      <p:ext uri="{BB962C8B-B14F-4D97-AF65-F5344CB8AC3E}">
        <p14:creationId xmlns:p14="http://schemas.microsoft.com/office/powerpoint/2010/main" val="235521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l-GR" altLang="en-US"/>
              <a:t>Γνωσιακή πρόβα (</a:t>
            </a:r>
            <a:r>
              <a:rPr lang="en-US" altLang="en-US"/>
              <a:t>cognitive rehearsal)</a:t>
            </a:r>
            <a:endParaRPr lang="el-GR" altLang="en-US"/>
          </a:p>
        </p:txBody>
      </p:sp>
      <p:sp>
        <p:nvSpPr>
          <p:cNvPr id="78851" name="Rectangle 3"/>
          <p:cNvSpPr>
            <a:spLocks noGrp="1" noChangeArrowheads="1"/>
          </p:cNvSpPr>
          <p:nvPr>
            <p:ph type="body" idx="1"/>
          </p:nvPr>
        </p:nvSpPr>
        <p:spPr/>
        <p:txBody>
          <a:bodyPr/>
          <a:lstStyle/>
          <a:p>
            <a:r>
              <a:rPr lang="el-GR" altLang="en-US"/>
              <a:t>Ζητείται από τον ασθενή να φανταστεί διαδοχικά κάθε βήμα που θα τον οδηγήσει στην εκπλήρωση κάποιου σκοπού</a:t>
            </a:r>
          </a:p>
        </p:txBody>
      </p:sp>
    </p:spTree>
    <p:extLst>
      <p:ext uri="{BB962C8B-B14F-4D97-AF65-F5344CB8AC3E}">
        <p14:creationId xmlns:p14="http://schemas.microsoft.com/office/powerpoint/2010/main" val="712235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normAutofit fontScale="90000"/>
          </a:bodyPr>
          <a:lstStyle/>
          <a:p>
            <a:r>
              <a:rPr lang="el-GR" altLang="en-US"/>
              <a:t>Μετά την εκτίμηση της κατάστασης του ασθενή, ο θεραπευτής θα πρέπει: </a:t>
            </a:r>
          </a:p>
        </p:txBody>
      </p:sp>
      <p:sp>
        <p:nvSpPr>
          <p:cNvPr id="88067" name="Rectangle 3"/>
          <p:cNvSpPr>
            <a:spLocks noGrp="1" noChangeArrowheads="1"/>
          </p:cNvSpPr>
          <p:nvPr>
            <p:ph type="body" idx="1"/>
          </p:nvPr>
        </p:nvSpPr>
        <p:spPr/>
        <p:txBody>
          <a:bodyPr/>
          <a:lstStyle/>
          <a:p>
            <a:pPr>
              <a:lnSpc>
                <a:spcPct val="80000"/>
              </a:lnSpc>
            </a:pPr>
            <a:r>
              <a:rPr lang="el-GR" altLang="en-US" sz="2200" dirty="0"/>
              <a:t>Να εξηγήσει στον ασθενή τι πρόκειται να κάνει</a:t>
            </a:r>
          </a:p>
          <a:p>
            <a:pPr>
              <a:lnSpc>
                <a:spcPct val="80000"/>
              </a:lnSpc>
            </a:pPr>
            <a:r>
              <a:rPr lang="el-GR" altLang="en-US" sz="2200" dirty="0"/>
              <a:t>Να τον κινητοποιήσει ώστε να δεχθεί τη θεραπεία (με διακοπή ή ελάττωση των ψυχοφαρμάκων)</a:t>
            </a:r>
          </a:p>
          <a:p>
            <a:pPr>
              <a:lnSpc>
                <a:spcPct val="80000"/>
              </a:lnSpc>
            </a:pPr>
            <a:r>
              <a:rPr lang="el-GR" altLang="en-US" sz="2200" dirty="0"/>
              <a:t>Να εξασφαλίσει την ενεργό συμμετοχή του στη θεραπεία</a:t>
            </a:r>
          </a:p>
          <a:p>
            <a:pPr>
              <a:lnSpc>
                <a:spcPct val="80000"/>
              </a:lnSpc>
            </a:pPr>
            <a:r>
              <a:rPr lang="el-GR" altLang="en-US" sz="2200" dirty="0"/>
              <a:t>Να εξασφαλίσει τη συμμετοχή των συγγενών του, αν χρειάζεται</a:t>
            </a:r>
          </a:p>
          <a:p>
            <a:pPr>
              <a:lnSpc>
                <a:spcPct val="80000"/>
              </a:lnSpc>
            </a:pPr>
            <a:r>
              <a:rPr lang="el-GR" altLang="en-US" sz="2200" dirty="0"/>
              <a:t>Να κάνει τον ασθενή να πιστέψει ότι στα μεσοδιαστήματα της θεραπείας αλλά μετά το πέρας της θεραπείας πρέπει να γίνει ο </a:t>
            </a:r>
            <a:r>
              <a:rPr lang="el-GR" altLang="en-US" sz="2200" b="1" dirty="0"/>
              <a:t>ίδιος </a:t>
            </a:r>
            <a:r>
              <a:rPr lang="el-GR" altLang="en-US" sz="2200" dirty="0"/>
              <a:t>θεραπευτής του εαυτού του</a:t>
            </a:r>
            <a:r>
              <a:rPr lang="el-GR" altLang="en-US" sz="2200" b="1" dirty="0"/>
              <a:t> </a:t>
            </a:r>
            <a:r>
              <a:rPr lang="el-GR" altLang="en-US" sz="2200" dirty="0"/>
              <a:t>(αυτοέλεγχος).</a:t>
            </a:r>
          </a:p>
          <a:p>
            <a:pPr>
              <a:lnSpc>
                <a:spcPct val="80000"/>
              </a:lnSpc>
            </a:pPr>
            <a:r>
              <a:rPr lang="el-GR" altLang="en-US" sz="2200" dirty="0"/>
              <a:t>Να πείσει τον ασθενή να δεχθεί να εισαχθεί στην Κλινική ή να υποβληθεί σε θεραπεία στο εξωτερικό ιατρείο, αν χρειάζεται.  </a:t>
            </a:r>
          </a:p>
        </p:txBody>
      </p:sp>
    </p:spTree>
    <p:extLst>
      <p:ext uri="{BB962C8B-B14F-4D97-AF65-F5344CB8AC3E}">
        <p14:creationId xmlns:p14="http://schemas.microsoft.com/office/powerpoint/2010/main" val="733093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l-GR" altLang="en-US"/>
              <a:t>Πεδία εφαρμογής των συμπεριφοριστικών μεθόδων</a:t>
            </a:r>
          </a:p>
        </p:txBody>
      </p:sp>
      <p:sp>
        <p:nvSpPr>
          <p:cNvPr id="67587" name="Rectangle 3"/>
          <p:cNvSpPr>
            <a:spLocks noGrp="1" noChangeArrowheads="1"/>
          </p:cNvSpPr>
          <p:nvPr>
            <p:ph type="body" idx="1"/>
          </p:nvPr>
        </p:nvSpPr>
        <p:spPr/>
        <p:txBody>
          <a:bodyPr>
            <a:normAutofit fontScale="85000" lnSpcReduction="20000"/>
          </a:bodyPr>
          <a:lstStyle/>
          <a:p>
            <a:pPr>
              <a:lnSpc>
                <a:spcPct val="80000"/>
              </a:lnSpc>
            </a:pPr>
            <a:r>
              <a:rPr lang="el-GR" altLang="en-US" sz="2000"/>
              <a:t>Άγχος</a:t>
            </a:r>
          </a:p>
          <a:p>
            <a:pPr>
              <a:lnSpc>
                <a:spcPct val="80000"/>
              </a:lnSpc>
            </a:pPr>
            <a:r>
              <a:rPr lang="el-GR" altLang="en-US" sz="2000"/>
              <a:t>Ιδεοψυχαναγκαστικές συμπεριφορές</a:t>
            </a:r>
          </a:p>
          <a:p>
            <a:pPr>
              <a:lnSpc>
                <a:spcPct val="80000"/>
              </a:lnSpc>
            </a:pPr>
            <a:r>
              <a:rPr lang="el-GR" altLang="en-US" sz="2000"/>
              <a:t>Κοινωνικές δεξιότητες</a:t>
            </a:r>
          </a:p>
          <a:p>
            <a:pPr>
              <a:lnSpc>
                <a:spcPct val="80000"/>
              </a:lnSpc>
            </a:pPr>
            <a:r>
              <a:rPr lang="el-GR" altLang="en-US" sz="2000"/>
              <a:t>Κατάθλιψη</a:t>
            </a:r>
          </a:p>
          <a:p>
            <a:pPr>
              <a:lnSpc>
                <a:spcPct val="80000"/>
              </a:lnSpc>
            </a:pPr>
            <a:r>
              <a:rPr lang="el-GR" altLang="en-US" sz="2000"/>
              <a:t>Εκτέλεση εκπαιδευτικού έργου από τα παιδιά</a:t>
            </a:r>
          </a:p>
          <a:p>
            <a:pPr>
              <a:lnSpc>
                <a:spcPct val="80000"/>
              </a:lnSpc>
            </a:pPr>
            <a:r>
              <a:rPr lang="el-GR" altLang="en-US" sz="2000"/>
              <a:t>Χρήση ουσιών</a:t>
            </a:r>
          </a:p>
          <a:p>
            <a:pPr>
              <a:lnSpc>
                <a:spcPct val="80000"/>
              </a:lnSpc>
            </a:pPr>
            <a:r>
              <a:rPr lang="el-GR" altLang="en-US" sz="2000"/>
              <a:t>Αυτισμός</a:t>
            </a:r>
          </a:p>
          <a:p>
            <a:pPr>
              <a:lnSpc>
                <a:spcPct val="80000"/>
              </a:lnSpc>
            </a:pPr>
            <a:r>
              <a:rPr lang="el-GR" altLang="en-US" sz="2000"/>
              <a:t>Φοβίες</a:t>
            </a:r>
          </a:p>
          <a:p>
            <a:pPr>
              <a:lnSpc>
                <a:spcPct val="80000"/>
              </a:lnSpc>
            </a:pPr>
            <a:r>
              <a:rPr lang="el-GR" altLang="en-US" sz="2000"/>
              <a:t>Διαταραχές ύπνου</a:t>
            </a:r>
          </a:p>
          <a:p>
            <a:pPr>
              <a:lnSpc>
                <a:spcPct val="80000"/>
              </a:lnSpc>
            </a:pPr>
            <a:r>
              <a:rPr lang="el-GR" altLang="en-US" sz="2000"/>
              <a:t>Επιθετικότητα</a:t>
            </a:r>
          </a:p>
          <a:p>
            <a:pPr>
              <a:lnSpc>
                <a:spcPct val="80000"/>
              </a:lnSpc>
            </a:pPr>
            <a:r>
              <a:rPr lang="el-GR" altLang="en-US" sz="2000"/>
              <a:t>Σχιζοφρένεια</a:t>
            </a:r>
          </a:p>
          <a:p>
            <a:pPr>
              <a:lnSpc>
                <a:spcPct val="80000"/>
              </a:lnSpc>
            </a:pPr>
            <a:r>
              <a:rPr lang="el-GR" altLang="en-US" sz="2000"/>
              <a:t>Προβλήματα σχέσεων</a:t>
            </a:r>
          </a:p>
        </p:txBody>
      </p:sp>
    </p:spTree>
    <p:extLst>
      <p:ext uri="{BB962C8B-B14F-4D97-AF65-F5344CB8AC3E}">
        <p14:creationId xmlns:p14="http://schemas.microsoft.com/office/powerpoint/2010/main" val="353427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84213" y="0"/>
            <a:ext cx="7696200" cy="1143000"/>
          </a:xfrm>
        </p:spPr>
        <p:txBody>
          <a:bodyPr>
            <a:normAutofit fontScale="90000"/>
          </a:bodyPr>
          <a:lstStyle/>
          <a:p>
            <a:r>
              <a:rPr lang="el-GR" altLang="en-US"/>
              <a:t>Αρχές συμπεριφοριστικής προσέγγισης</a:t>
            </a:r>
          </a:p>
        </p:txBody>
      </p:sp>
      <p:sp>
        <p:nvSpPr>
          <p:cNvPr id="66563" name="Rectangle 3"/>
          <p:cNvSpPr>
            <a:spLocks noGrp="1" noChangeArrowheads="1"/>
          </p:cNvSpPr>
          <p:nvPr>
            <p:ph type="body" idx="1"/>
          </p:nvPr>
        </p:nvSpPr>
        <p:spPr>
          <a:xfrm>
            <a:off x="250825" y="1196975"/>
            <a:ext cx="8207375" cy="5111750"/>
          </a:xfrm>
        </p:spPr>
        <p:txBody>
          <a:bodyPr>
            <a:normAutofit fontScale="92500" lnSpcReduction="10000"/>
          </a:bodyPr>
          <a:lstStyle/>
          <a:p>
            <a:pPr>
              <a:lnSpc>
                <a:spcPct val="80000"/>
              </a:lnSpc>
            </a:pPr>
            <a:r>
              <a:rPr lang="el-GR" altLang="en-US" sz="1800"/>
              <a:t>Σημασία</a:t>
            </a:r>
            <a:r>
              <a:rPr lang="el-GR" altLang="en-US" sz="1800" u="sng"/>
              <a:t> </a:t>
            </a:r>
            <a:r>
              <a:rPr lang="el-GR" altLang="en-US" sz="1800" b="1"/>
              <a:t>μάθησης </a:t>
            </a:r>
            <a:r>
              <a:rPr lang="el-GR" altLang="en-US" sz="1800"/>
              <a:t>στην κατανόηση της συμπεριφοράς</a:t>
            </a:r>
          </a:p>
          <a:p>
            <a:pPr>
              <a:lnSpc>
                <a:spcPct val="80000"/>
              </a:lnSpc>
            </a:pPr>
            <a:r>
              <a:rPr lang="el-GR" altLang="en-US" sz="1800"/>
              <a:t>Επικέντρωση ενδιαφέροντος στην </a:t>
            </a:r>
            <a:r>
              <a:rPr lang="el-GR" altLang="en-US" sz="1800" b="1"/>
              <a:t>έκδηλη συμπεριφορά</a:t>
            </a:r>
          </a:p>
          <a:p>
            <a:pPr>
              <a:lnSpc>
                <a:spcPct val="80000"/>
              </a:lnSpc>
            </a:pPr>
            <a:r>
              <a:rPr lang="el-GR" altLang="en-US" sz="1800"/>
              <a:t>Προτίμηση στην </a:t>
            </a:r>
            <a:r>
              <a:rPr lang="el-GR" altLang="en-US" sz="1800" b="1"/>
              <a:t>παρατήρηση </a:t>
            </a:r>
            <a:r>
              <a:rPr lang="el-GR" altLang="en-US" sz="1800"/>
              <a:t>και τη </a:t>
            </a:r>
            <a:r>
              <a:rPr lang="el-GR" altLang="en-US" sz="1800" b="1"/>
              <a:t>διερεύνηση</a:t>
            </a:r>
          </a:p>
          <a:p>
            <a:pPr>
              <a:lnSpc>
                <a:spcPct val="80000"/>
              </a:lnSpc>
            </a:pPr>
            <a:r>
              <a:rPr lang="el-GR" altLang="en-US" sz="1800"/>
              <a:t>Εστίαση ενδιαφέροντος στις </a:t>
            </a:r>
            <a:r>
              <a:rPr lang="el-GR" altLang="en-US" sz="1800" b="1"/>
              <a:t>παρούσες</a:t>
            </a:r>
            <a:r>
              <a:rPr lang="el-GR" altLang="en-US" sz="1800"/>
              <a:t>  μορφές συμπεριφοράς που σχετίζονται με το πρόβλημα, τα </a:t>
            </a:r>
            <a:r>
              <a:rPr lang="el-GR" altLang="en-US" sz="1800" b="1"/>
              <a:t>προηγούμενα </a:t>
            </a:r>
            <a:r>
              <a:rPr lang="el-GR" altLang="en-US" sz="1800"/>
              <a:t>γεγονότα και τις </a:t>
            </a:r>
            <a:r>
              <a:rPr lang="el-GR" altLang="en-US" sz="1800" b="1"/>
              <a:t>συνέπειές</a:t>
            </a:r>
            <a:r>
              <a:rPr lang="el-GR" altLang="en-US" sz="1800"/>
              <a:t> τους.</a:t>
            </a:r>
          </a:p>
          <a:p>
            <a:pPr>
              <a:lnSpc>
                <a:spcPct val="80000"/>
              </a:lnSpc>
            </a:pPr>
            <a:r>
              <a:rPr lang="el-GR" altLang="en-US" sz="1800"/>
              <a:t>Χρήση </a:t>
            </a:r>
            <a:r>
              <a:rPr lang="el-GR" altLang="en-US" sz="1800" b="1"/>
              <a:t>έρευνας</a:t>
            </a:r>
            <a:r>
              <a:rPr lang="el-GR" altLang="en-US" sz="1800"/>
              <a:t> που σχετίζεται με την πρακτική ώστε ο ειδικός να καθοδηγηθεί στην επιλογή της μεθόδου</a:t>
            </a:r>
          </a:p>
          <a:p>
            <a:pPr>
              <a:lnSpc>
                <a:spcPct val="80000"/>
              </a:lnSpc>
            </a:pPr>
            <a:r>
              <a:rPr lang="el-GR" altLang="en-US" sz="1800" b="1"/>
              <a:t>Εξατομικευμένη</a:t>
            </a:r>
            <a:r>
              <a:rPr lang="el-GR" altLang="en-US" sz="1800"/>
              <a:t> αξιολόγηση και παρέμβαση</a:t>
            </a:r>
          </a:p>
          <a:p>
            <a:pPr>
              <a:lnSpc>
                <a:spcPct val="80000"/>
              </a:lnSpc>
            </a:pPr>
            <a:r>
              <a:rPr lang="el-GR" altLang="en-US" sz="1800"/>
              <a:t>Εστίαση σε </a:t>
            </a:r>
            <a:r>
              <a:rPr lang="el-GR" altLang="en-US" sz="1800" b="1"/>
              <a:t>προβλήματα σημαντικά</a:t>
            </a:r>
            <a:r>
              <a:rPr lang="el-GR" altLang="en-US" sz="1800"/>
              <a:t> για τους πελάτες και/ή για τους σημαντικούς άλλους</a:t>
            </a:r>
          </a:p>
          <a:p>
            <a:pPr>
              <a:lnSpc>
                <a:spcPct val="80000"/>
              </a:lnSpc>
            </a:pPr>
            <a:r>
              <a:rPr lang="el-GR" altLang="en-US" sz="1800"/>
              <a:t>Σαφής </a:t>
            </a:r>
            <a:r>
              <a:rPr lang="el-GR" altLang="en-US" sz="1800" b="1"/>
              <a:t>περιγραφή του προβλήματος και του θεραπευτικού αποτελέσματος</a:t>
            </a:r>
          </a:p>
          <a:p>
            <a:pPr>
              <a:lnSpc>
                <a:spcPct val="80000"/>
              </a:lnSpc>
            </a:pPr>
            <a:r>
              <a:rPr lang="el-GR" altLang="en-US" sz="1800"/>
              <a:t>Στενή σχέση αξιολόγησης και παρέμβασης</a:t>
            </a:r>
          </a:p>
          <a:p>
            <a:pPr>
              <a:lnSpc>
                <a:spcPct val="80000"/>
              </a:lnSpc>
            </a:pPr>
            <a:r>
              <a:rPr lang="el-GR" altLang="en-US" sz="1800"/>
              <a:t>Έμφαση στην </a:t>
            </a:r>
            <a:r>
              <a:rPr lang="el-GR" altLang="en-US" sz="1800" b="1"/>
              <a:t>εκπαίδευση </a:t>
            </a:r>
            <a:r>
              <a:rPr lang="el-GR" altLang="en-US" sz="1800"/>
              <a:t>και στην οικοδόμηση δεξιοτήτων</a:t>
            </a:r>
          </a:p>
          <a:p>
            <a:pPr>
              <a:lnSpc>
                <a:spcPct val="80000"/>
              </a:lnSpc>
            </a:pPr>
            <a:r>
              <a:rPr lang="el-GR" altLang="en-US" sz="1800"/>
              <a:t>Σαφής περιγραφή διαδικασιών</a:t>
            </a:r>
          </a:p>
          <a:p>
            <a:pPr>
              <a:lnSpc>
                <a:spcPct val="80000"/>
              </a:lnSpc>
            </a:pPr>
            <a:r>
              <a:rPr lang="el-GR" altLang="en-US" sz="1800"/>
              <a:t>Προσεκτική </a:t>
            </a:r>
            <a:r>
              <a:rPr lang="el-GR" altLang="en-US" sz="1800" b="1"/>
              <a:t>καταγραφή </a:t>
            </a:r>
            <a:r>
              <a:rPr lang="el-GR" altLang="en-US" sz="1800"/>
              <a:t>της </a:t>
            </a:r>
            <a:r>
              <a:rPr lang="el-GR" altLang="en-US" sz="1800" b="1"/>
              <a:t>προόδου</a:t>
            </a:r>
          </a:p>
          <a:p>
            <a:pPr>
              <a:lnSpc>
                <a:spcPct val="80000"/>
              </a:lnSpc>
            </a:pPr>
            <a:r>
              <a:rPr lang="el-GR" altLang="en-US" sz="1800"/>
              <a:t>Σχεδιασμός για τη </a:t>
            </a:r>
            <a:r>
              <a:rPr lang="el-GR" altLang="en-US" sz="1800" b="1"/>
              <a:t>γενίκευση </a:t>
            </a:r>
            <a:r>
              <a:rPr lang="el-GR" altLang="en-US" sz="1800"/>
              <a:t>και τη </a:t>
            </a:r>
            <a:r>
              <a:rPr lang="el-GR" altLang="en-US" sz="1800" b="1"/>
              <a:t>διατήρηση</a:t>
            </a:r>
            <a:r>
              <a:rPr lang="el-GR" altLang="en-US" sz="1800"/>
              <a:t> της συμπεριφοράς</a:t>
            </a:r>
          </a:p>
        </p:txBody>
      </p:sp>
    </p:spTree>
    <p:extLst>
      <p:ext uri="{BB962C8B-B14F-4D97-AF65-F5344CB8AC3E}">
        <p14:creationId xmlns:p14="http://schemas.microsoft.com/office/powerpoint/2010/main" val="1738617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l-GR" altLang="en-US"/>
              <a:t>Συμπεριφοριστική ανάλυση</a:t>
            </a:r>
          </a:p>
        </p:txBody>
      </p:sp>
      <p:sp>
        <p:nvSpPr>
          <p:cNvPr id="68611" name="Rectangle 3"/>
          <p:cNvSpPr>
            <a:spLocks noGrp="1" noChangeArrowheads="1"/>
          </p:cNvSpPr>
          <p:nvPr>
            <p:ph type="body" idx="1"/>
          </p:nvPr>
        </p:nvSpPr>
        <p:spPr/>
        <p:txBody>
          <a:bodyPr/>
          <a:lstStyle/>
          <a:p>
            <a:pPr>
              <a:lnSpc>
                <a:spcPct val="90000"/>
              </a:lnSpc>
            </a:pPr>
            <a:r>
              <a:rPr lang="el-GR" altLang="en-US"/>
              <a:t>Η συστηματική εκτίμηση της συμπεριφοράς και οι επιπτώσεις της στο άτομο που ζητά θεραπεία και στο περιβάλλον του (οικογένεια, εργασία, κοινωνική προσαρμογή</a:t>
            </a:r>
            <a:r>
              <a:rPr lang="en-US" altLang="en-US"/>
              <a:t>)</a:t>
            </a:r>
            <a:endParaRPr lang="el-GR" altLang="en-US"/>
          </a:p>
          <a:p>
            <a:pPr>
              <a:lnSpc>
                <a:spcPct val="90000"/>
              </a:lnSpc>
            </a:pPr>
            <a:r>
              <a:rPr lang="el-GR" altLang="en-US"/>
              <a:t>Εκτίμηση με </a:t>
            </a:r>
            <a:r>
              <a:rPr lang="el-GR" altLang="en-US" b="1"/>
              <a:t>άμεση</a:t>
            </a:r>
            <a:r>
              <a:rPr lang="el-GR" altLang="en-US"/>
              <a:t> και συνεχή μέτρηση της συμπεριφοράς στο περιβάλλον που εκδηλώνεται η συγκεκριμένη συμπεριφορά (Μπουλουγούρης, 1992)</a:t>
            </a:r>
          </a:p>
        </p:txBody>
      </p:sp>
    </p:spTree>
    <p:extLst>
      <p:ext uri="{BB962C8B-B14F-4D97-AF65-F5344CB8AC3E}">
        <p14:creationId xmlns:p14="http://schemas.microsoft.com/office/powerpoint/2010/main" val="1330729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l-GR" altLang="en-US"/>
              <a:t>Συμπεριφοριστική ανάλυση: έμμεση εκτίμηση </a:t>
            </a:r>
          </a:p>
        </p:txBody>
      </p:sp>
      <p:sp>
        <p:nvSpPr>
          <p:cNvPr id="69635" name="Rectangle 3"/>
          <p:cNvSpPr>
            <a:spLocks noGrp="1" noChangeArrowheads="1"/>
          </p:cNvSpPr>
          <p:nvPr>
            <p:ph type="body" idx="1"/>
          </p:nvPr>
        </p:nvSpPr>
        <p:spPr/>
        <p:txBody>
          <a:bodyPr/>
          <a:lstStyle/>
          <a:p>
            <a:endParaRPr lang="el-GR" altLang="en-US"/>
          </a:p>
          <a:p>
            <a:r>
              <a:rPr lang="el-GR" altLang="en-US"/>
              <a:t>Κλίμακες</a:t>
            </a:r>
          </a:p>
          <a:p>
            <a:r>
              <a:rPr lang="el-GR" altLang="en-US"/>
              <a:t>Συνεντεύξεις τυποποιημένες ή μη</a:t>
            </a:r>
          </a:p>
          <a:p>
            <a:r>
              <a:rPr lang="el-GR" altLang="en-US"/>
              <a:t>Ερωτηματολόγια</a:t>
            </a:r>
          </a:p>
          <a:p>
            <a:r>
              <a:rPr lang="el-GR" altLang="en-US"/>
              <a:t>Ψυχοφυσιολογικές εκτιμήσεις</a:t>
            </a:r>
          </a:p>
          <a:p>
            <a:endParaRPr lang="el-GR" altLang="en-US"/>
          </a:p>
        </p:txBody>
      </p:sp>
    </p:spTree>
    <p:extLst>
      <p:ext uri="{BB962C8B-B14F-4D97-AF65-F5344CB8AC3E}">
        <p14:creationId xmlns:p14="http://schemas.microsoft.com/office/powerpoint/2010/main" val="1662026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l-GR" altLang="en-US"/>
              <a:t>Συμπεριφοριστική ανάλυση</a:t>
            </a:r>
          </a:p>
        </p:txBody>
      </p:sp>
      <p:sp>
        <p:nvSpPr>
          <p:cNvPr id="70659" name="Rectangle 3"/>
          <p:cNvSpPr>
            <a:spLocks noGrp="1" noChangeArrowheads="1"/>
          </p:cNvSpPr>
          <p:nvPr>
            <p:ph type="body" idx="1"/>
          </p:nvPr>
        </p:nvSpPr>
        <p:spPr/>
        <p:txBody>
          <a:bodyPr>
            <a:normAutofit fontScale="92500"/>
          </a:bodyPr>
          <a:lstStyle/>
          <a:p>
            <a:pPr>
              <a:lnSpc>
                <a:spcPct val="90000"/>
              </a:lnSpc>
            </a:pPr>
            <a:r>
              <a:rPr lang="el-GR" altLang="en-US" sz="2200"/>
              <a:t>Πηγή προέλευσης και από ποιο πρόβλημα ζητά να απαλλαγεί το άτομο</a:t>
            </a:r>
          </a:p>
          <a:p>
            <a:pPr>
              <a:lnSpc>
                <a:spcPct val="90000"/>
              </a:lnSpc>
            </a:pPr>
            <a:r>
              <a:rPr lang="el-GR" altLang="en-US" sz="2200"/>
              <a:t>Φαρμακευτική αγωγή</a:t>
            </a:r>
          </a:p>
          <a:p>
            <a:pPr>
              <a:lnSpc>
                <a:spcPct val="90000"/>
              </a:lnSpc>
            </a:pPr>
            <a:r>
              <a:rPr lang="el-GR" altLang="en-US" sz="2200"/>
              <a:t>Προσδιορισμός προβλήματος/των: συχνότητα, ένταση, ποσότητα, διάρκεια, επιπτώσεις</a:t>
            </a:r>
          </a:p>
          <a:p>
            <a:pPr>
              <a:lnSpc>
                <a:spcPct val="90000"/>
              </a:lnSpc>
            </a:pPr>
            <a:r>
              <a:rPr lang="el-GR" altLang="en-US" sz="2200"/>
              <a:t>Επιθυμητή έκβαση/κίνητρα</a:t>
            </a:r>
          </a:p>
          <a:p>
            <a:pPr>
              <a:lnSpc>
                <a:spcPct val="90000"/>
              </a:lnSpc>
            </a:pPr>
            <a:r>
              <a:rPr lang="el-GR" altLang="en-US" sz="2200"/>
              <a:t>Επιλογή στόχων αλλαγής</a:t>
            </a:r>
          </a:p>
          <a:p>
            <a:pPr>
              <a:lnSpc>
                <a:spcPct val="90000"/>
              </a:lnSpc>
            </a:pPr>
            <a:r>
              <a:rPr lang="el-GR" altLang="en-US" sz="2200"/>
              <a:t>Περίοδος οριοθέτησης της αφετηρίας (εκτίμηση πριν τη θεραπεία για σύγκριση μετά τη θεραπεία)</a:t>
            </a:r>
          </a:p>
          <a:p>
            <a:pPr>
              <a:lnSpc>
                <a:spcPct val="90000"/>
              </a:lnSpc>
            </a:pPr>
            <a:r>
              <a:rPr lang="el-GR" altLang="en-US" sz="2200"/>
              <a:t>Εκτίμηση συνακόλουθων (πριν, κατά τη διάρκεια, μετά τη συμπεριφορά)</a:t>
            </a:r>
          </a:p>
        </p:txBody>
      </p:sp>
    </p:spTree>
    <p:extLst>
      <p:ext uri="{BB962C8B-B14F-4D97-AF65-F5344CB8AC3E}">
        <p14:creationId xmlns:p14="http://schemas.microsoft.com/office/powerpoint/2010/main" val="1638059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755650" y="260350"/>
            <a:ext cx="7696200" cy="1143000"/>
          </a:xfrm>
        </p:spPr>
        <p:txBody>
          <a:bodyPr/>
          <a:lstStyle/>
          <a:p>
            <a:r>
              <a:rPr lang="el-GR" altLang="en-US"/>
              <a:t>Επιλογή στόχων αλλαγής</a:t>
            </a:r>
          </a:p>
        </p:txBody>
      </p:sp>
      <p:sp>
        <p:nvSpPr>
          <p:cNvPr id="71683" name="Rectangle 3"/>
          <p:cNvSpPr>
            <a:spLocks noGrp="1" noChangeArrowheads="1"/>
          </p:cNvSpPr>
          <p:nvPr>
            <p:ph type="body" idx="1"/>
          </p:nvPr>
        </p:nvSpPr>
        <p:spPr>
          <a:xfrm>
            <a:off x="684213" y="1700213"/>
            <a:ext cx="7696200" cy="4038600"/>
          </a:xfrm>
        </p:spPr>
        <p:txBody>
          <a:bodyPr>
            <a:normAutofit lnSpcReduction="10000"/>
          </a:bodyPr>
          <a:lstStyle/>
          <a:p>
            <a:pPr>
              <a:lnSpc>
                <a:spcPct val="90000"/>
              </a:lnSpc>
            </a:pPr>
            <a:r>
              <a:rPr lang="el-GR" altLang="en-US" sz="2200"/>
              <a:t>Δεν επιλέγεται μια συμπεριφορά για αλλαγή που βρίσκεται κάτω από τον έλεγχο άλλων ανθρώπων, τους οποίους ο θεραπευτής δεν μπορεί να επηρεάσει</a:t>
            </a:r>
          </a:p>
          <a:p>
            <a:pPr>
              <a:lnSpc>
                <a:spcPct val="90000"/>
              </a:lnSpc>
            </a:pPr>
            <a:r>
              <a:rPr lang="el-GR" altLang="en-US" sz="2200"/>
              <a:t>Στόχοι σε άμεση σχέση με καθημερινή ζωή του ασθενή, που θα εξακολουθούν να παίζουν ρόλο στη ζωή του μετά τη θεραπεία</a:t>
            </a:r>
          </a:p>
          <a:p>
            <a:pPr>
              <a:lnSpc>
                <a:spcPct val="90000"/>
              </a:lnSpc>
            </a:pPr>
            <a:r>
              <a:rPr lang="el-GR" altLang="en-US" sz="2200"/>
              <a:t>Στόχοι που έχουν πιθανότητα επιτυχίας</a:t>
            </a:r>
          </a:p>
          <a:p>
            <a:pPr>
              <a:lnSpc>
                <a:spcPct val="90000"/>
              </a:lnSpc>
            </a:pPr>
            <a:r>
              <a:rPr lang="el-GR" altLang="en-US" sz="2200"/>
              <a:t>Δευτερεύων στόχος: μετριάζοντας την έντασή του, ο ασθενής αρχίζει να πιστεύει στη θεραπεία</a:t>
            </a:r>
          </a:p>
          <a:p>
            <a:pPr>
              <a:lnSpc>
                <a:spcPct val="90000"/>
              </a:lnSpc>
            </a:pPr>
            <a:r>
              <a:rPr lang="el-GR" altLang="en-US" sz="2200"/>
              <a:t>Ορισμένες φορές, προσπάθεια να εγκατασταθεί καινούρια συμπεριφορά και όχι να εξαλειφθεί η προηγούμενη παθολογική συμπεριφορά</a:t>
            </a:r>
          </a:p>
        </p:txBody>
      </p:sp>
    </p:spTree>
    <p:extLst>
      <p:ext uri="{BB962C8B-B14F-4D97-AF65-F5344CB8AC3E}">
        <p14:creationId xmlns:p14="http://schemas.microsoft.com/office/powerpoint/2010/main" val="1237510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normAutofit fontScale="90000"/>
          </a:bodyPr>
          <a:lstStyle/>
          <a:p>
            <a:r>
              <a:rPr lang="el-GR" altLang="en-US"/>
              <a:t>Περίοδος οριοθέτησης της αφετηρίας (</a:t>
            </a:r>
            <a:r>
              <a:rPr lang="en-US" altLang="en-US"/>
              <a:t>Baseline Assessment)</a:t>
            </a:r>
            <a:endParaRPr lang="el-GR" altLang="en-US"/>
          </a:p>
        </p:txBody>
      </p:sp>
      <p:sp>
        <p:nvSpPr>
          <p:cNvPr id="72707" name="Rectangle 3"/>
          <p:cNvSpPr>
            <a:spLocks noGrp="1" noChangeArrowheads="1"/>
          </p:cNvSpPr>
          <p:nvPr>
            <p:ph type="body" idx="1"/>
          </p:nvPr>
        </p:nvSpPr>
        <p:spPr/>
        <p:txBody>
          <a:bodyPr/>
          <a:lstStyle/>
          <a:p>
            <a:pPr>
              <a:lnSpc>
                <a:spcPct val="80000"/>
              </a:lnSpc>
            </a:pPr>
            <a:r>
              <a:rPr lang="el-GR" altLang="en-US" sz="2700"/>
              <a:t>Οι μετρήσεις γίνονται με:</a:t>
            </a:r>
          </a:p>
          <a:p>
            <a:pPr>
              <a:lnSpc>
                <a:spcPct val="80000"/>
              </a:lnSpc>
              <a:buFont typeface="Wingdings" panose="05000000000000000000" pitchFamily="2" charset="2"/>
              <a:buNone/>
            </a:pPr>
            <a:r>
              <a:rPr lang="el-GR" altLang="en-US" sz="2700"/>
              <a:t>-άμεση παρατήρηση στο φυσικό περιβάλλον και τη διαδικασία αποφυγής αν πρόκειται για φοβίες</a:t>
            </a:r>
          </a:p>
          <a:p>
            <a:pPr>
              <a:lnSpc>
                <a:spcPct val="80000"/>
              </a:lnSpc>
              <a:buFont typeface="Wingdings" panose="05000000000000000000" pitchFamily="2" charset="2"/>
              <a:buNone/>
            </a:pPr>
            <a:r>
              <a:rPr lang="el-GR" altLang="en-US" sz="2700"/>
              <a:t>-κλίμακες εκτίμησης συμπτωμάτων (άγχος, κατάθλιψη, ψυχαναγκασμοί), των θεραπευτικών στόχων, συμπλήρωση ερωτηματολογίων και ημερολογίου καθημερινής δραστηριότητας</a:t>
            </a:r>
          </a:p>
          <a:p>
            <a:pPr>
              <a:lnSpc>
                <a:spcPct val="80000"/>
              </a:lnSpc>
              <a:buFont typeface="Wingdings" panose="05000000000000000000" pitchFamily="2" charset="2"/>
              <a:buNone/>
            </a:pPr>
            <a:r>
              <a:rPr lang="el-GR" altLang="en-US" sz="2700"/>
              <a:t>-ηχογράφηση και μαγνητοσκόπηση, με την έγκριση του ασθενή</a:t>
            </a:r>
          </a:p>
        </p:txBody>
      </p:sp>
    </p:spTree>
    <p:extLst>
      <p:ext uri="{BB962C8B-B14F-4D97-AF65-F5344CB8AC3E}">
        <p14:creationId xmlns:p14="http://schemas.microsoft.com/office/powerpoint/2010/main" val="3135332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331</TotalTime>
  <Words>1295</Words>
  <Application>Microsoft Office PowerPoint</Application>
  <PresentationFormat>On-screen Show (4:3)</PresentationFormat>
  <Paragraphs>139</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Wingdings</vt:lpstr>
      <vt:lpstr>Retrospect</vt:lpstr>
      <vt:lpstr>Κλινική Ψυχολογία ΙΙ</vt:lpstr>
      <vt:lpstr>Συμπεριφοριστικές μέθοδοι</vt:lpstr>
      <vt:lpstr>Πεδία εφαρμογής των συμπεριφοριστικών μεθόδων</vt:lpstr>
      <vt:lpstr>Αρχές συμπεριφοριστικής προσέγγισης</vt:lpstr>
      <vt:lpstr>Συμπεριφοριστική ανάλυση</vt:lpstr>
      <vt:lpstr>Συμπεριφοριστική ανάλυση: έμμεση εκτίμηση </vt:lpstr>
      <vt:lpstr>Συμπεριφοριστική ανάλυση</vt:lpstr>
      <vt:lpstr>Επιλογή στόχων αλλαγής</vt:lpstr>
      <vt:lpstr>Περίοδος οριοθέτησης της αφετηρίας (Baseline Assessment)</vt:lpstr>
      <vt:lpstr>Εκτίμηση συνακόλουθων (consequences)</vt:lpstr>
      <vt:lpstr>Σχεδιασμός θεραπείας: Θεραπείες συμπεριφοράς</vt:lpstr>
      <vt:lpstr>ΕΑΣ και ΓΣΘ</vt:lpstr>
      <vt:lpstr>Κοινωνική Μάθηση</vt:lpstr>
      <vt:lpstr>Κυριότερες τεχνικές</vt:lpstr>
      <vt:lpstr>Εξάσκηση στην ικανότητα αυτοελέγχου (Controllability)</vt:lpstr>
      <vt:lpstr>Έκθεση στην πράξη (Exposure in vivo)</vt:lpstr>
      <vt:lpstr>Μίμηση (modelling)</vt:lpstr>
      <vt:lpstr>Κατακλυσμός στη φαντασία (Flooding in fantasy)</vt:lpstr>
      <vt:lpstr>Κατακλυσμός στην πραγματικότητα (Flooding in vivo)</vt:lpstr>
      <vt:lpstr>Παίξιμο ρόλου (Role play)</vt:lpstr>
      <vt:lpstr>Διαδοχική διαμόρφωση της συμπεριφοράς (Shaping)</vt:lpstr>
      <vt:lpstr>Σύστημα ανταλλάξιμων αμοιβών (Token economy)</vt:lpstr>
      <vt:lpstr>Συστηματική απευαισθητοποίηση στη φαντασία (Disensitivation in fantasy) </vt:lpstr>
      <vt:lpstr>Εξάσκηση στην απόκτηση κοινωνικών δεξιοτήτων (Social skills training)</vt:lpstr>
      <vt:lpstr>Γνωσιακή αναδόμηση (cognitive restructuring)</vt:lpstr>
      <vt:lpstr>Γνωσιακή πρόβα (cognitive rehearsal)</vt:lpstr>
      <vt:lpstr>Μετά την εκτίμηση της κατάστασης του ασθενή, ο θεραπευτής θα πρέπει: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Marios Argyrides</dc:creator>
  <cp:lastModifiedBy>FLORA AIKATERINI</cp:lastModifiedBy>
  <cp:revision>28</cp:revision>
  <dcterms:created xsi:type="dcterms:W3CDTF">2013-10-04T11:45:32Z</dcterms:created>
  <dcterms:modified xsi:type="dcterms:W3CDTF">2023-10-10T21:19:57Z</dcterms:modified>
</cp:coreProperties>
</file>