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11"/>
  </p:notesMasterIdLst>
  <p:sldIdLst>
    <p:sldId id="256" r:id="rId2"/>
    <p:sldId id="275" r:id="rId3"/>
    <p:sldId id="262" r:id="rId4"/>
    <p:sldId id="298" r:id="rId5"/>
    <p:sldId id="260" r:id="rId6"/>
    <p:sldId id="259" r:id="rId7"/>
    <p:sldId id="270" r:id="rId8"/>
    <p:sldId id="279" r:id="rId9"/>
    <p:sldId id="29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B4B5C3-CE52-4268-81F8-9117D4D224A8}" v="12" dt="2021-03-30T07:10:32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rina Flora" userId="0bff18ccddee29f8" providerId="LiveId" clId="{3BB4B5C3-CE52-4268-81F8-9117D4D224A8}"/>
    <pc:docChg chg="custSel modSld modMainMaster">
      <pc:chgData name="Katerina Flora" userId="0bff18ccddee29f8" providerId="LiveId" clId="{3BB4B5C3-CE52-4268-81F8-9117D4D224A8}" dt="2021-04-06T07:04:19.177" v="45" actId="20577"/>
      <pc:docMkLst>
        <pc:docMk/>
      </pc:docMkLst>
      <pc:sldChg chg="modSp">
        <pc:chgData name="Katerina Flora" userId="0bff18ccddee29f8" providerId="LiveId" clId="{3BB4B5C3-CE52-4268-81F8-9117D4D224A8}" dt="2021-03-30T07:10:22.398" v="31"/>
        <pc:sldMkLst>
          <pc:docMk/>
          <pc:sldMk cId="1388768413" sldId="256"/>
        </pc:sldMkLst>
        <pc:spChg chg="mod">
          <ac:chgData name="Katerina Flora" userId="0bff18ccddee29f8" providerId="LiveId" clId="{3BB4B5C3-CE52-4268-81F8-9117D4D224A8}" dt="2021-03-30T07:10:22.398" v="31"/>
          <ac:spMkLst>
            <pc:docMk/>
            <pc:sldMk cId="1388768413" sldId="256"/>
            <ac:spMk id="2" creationId="{078214E4-9B9F-4069-A98F-D485CA3F38F4}"/>
          </ac:spMkLst>
        </pc:spChg>
        <pc:spChg chg="mod">
          <ac:chgData name="Katerina Flora" userId="0bff18ccddee29f8" providerId="LiveId" clId="{3BB4B5C3-CE52-4268-81F8-9117D4D224A8}" dt="2021-03-30T07:10:22.398" v="31"/>
          <ac:spMkLst>
            <pc:docMk/>
            <pc:sldMk cId="1388768413" sldId="256"/>
            <ac:spMk id="3" creationId="{C1084024-E57B-487D-ADBC-2A4305DBBF76}"/>
          </ac:spMkLst>
        </pc:spChg>
      </pc:sldChg>
      <pc:sldChg chg="modSp mod">
        <pc:chgData name="Katerina Flora" userId="0bff18ccddee29f8" providerId="LiveId" clId="{3BB4B5C3-CE52-4268-81F8-9117D4D224A8}" dt="2021-03-30T07:10:22.398" v="31"/>
        <pc:sldMkLst>
          <pc:docMk/>
          <pc:sldMk cId="1612895076" sldId="259"/>
        </pc:sldMkLst>
        <pc:spChg chg="mod">
          <ac:chgData name="Katerina Flora" userId="0bff18ccddee29f8" providerId="LiveId" clId="{3BB4B5C3-CE52-4268-81F8-9117D4D224A8}" dt="2021-03-30T07:10:22.398" v="31"/>
          <ac:spMkLst>
            <pc:docMk/>
            <pc:sldMk cId="1612895076" sldId="259"/>
            <ac:spMk id="15362" creationId="{00000000-0000-0000-0000-000000000000}"/>
          </ac:spMkLst>
        </pc:spChg>
        <pc:spChg chg="mod">
          <ac:chgData name="Katerina Flora" userId="0bff18ccddee29f8" providerId="LiveId" clId="{3BB4B5C3-CE52-4268-81F8-9117D4D224A8}" dt="2021-03-30T07:10:22.398" v="31"/>
          <ac:spMkLst>
            <pc:docMk/>
            <pc:sldMk cId="1612895076" sldId="259"/>
            <ac:spMk id="15363" creationId="{00000000-0000-0000-0000-000000000000}"/>
          </ac:spMkLst>
        </pc:spChg>
      </pc:sldChg>
      <pc:sldChg chg="modSp mod">
        <pc:chgData name="Katerina Flora" userId="0bff18ccddee29f8" providerId="LiveId" clId="{3BB4B5C3-CE52-4268-81F8-9117D4D224A8}" dt="2021-03-30T07:10:22.505" v="33" actId="27636"/>
        <pc:sldMkLst>
          <pc:docMk/>
          <pc:sldMk cId="2179106783" sldId="260"/>
        </pc:sldMkLst>
        <pc:spChg chg="mod">
          <ac:chgData name="Katerina Flora" userId="0bff18ccddee29f8" providerId="LiveId" clId="{3BB4B5C3-CE52-4268-81F8-9117D4D224A8}" dt="2021-03-30T07:10:22.505" v="33" actId="27636"/>
          <ac:spMkLst>
            <pc:docMk/>
            <pc:sldMk cId="2179106783" sldId="260"/>
            <ac:spMk id="2" creationId="{00000000-0000-0000-0000-000000000000}"/>
          </ac:spMkLst>
        </pc:spChg>
        <pc:spChg chg="mod">
          <ac:chgData name="Katerina Flora" userId="0bff18ccddee29f8" providerId="LiveId" clId="{3BB4B5C3-CE52-4268-81F8-9117D4D224A8}" dt="2021-03-30T07:10:22.398" v="31"/>
          <ac:spMkLst>
            <pc:docMk/>
            <pc:sldMk cId="2179106783" sldId="260"/>
            <ac:spMk id="3" creationId="{00000000-0000-0000-0000-000000000000}"/>
          </ac:spMkLst>
        </pc:spChg>
      </pc:sldChg>
      <pc:sldChg chg="modSp mod">
        <pc:chgData name="Katerina Flora" userId="0bff18ccddee29f8" providerId="LiveId" clId="{3BB4B5C3-CE52-4268-81F8-9117D4D224A8}" dt="2021-03-30T07:10:22.398" v="31"/>
        <pc:sldMkLst>
          <pc:docMk/>
          <pc:sldMk cId="0" sldId="262"/>
        </pc:sldMkLst>
        <pc:spChg chg="mod">
          <ac:chgData name="Katerina Flora" userId="0bff18ccddee29f8" providerId="LiveId" clId="{3BB4B5C3-CE52-4268-81F8-9117D4D224A8}" dt="2021-03-30T07:09:46.866" v="8" actId="27636"/>
          <ac:spMkLst>
            <pc:docMk/>
            <pc:sldMk cId="0" sldId="262"/>
            <ac:spMk id="2" creationId="{00000000-0000-0000-0000-000000000000}"/>
          </ac:spMkLst>
        </pc:spChg>
        <pc:spChg chg="mod">
          <ac:chgData name="Katerina Flora" userId="0bff18ccddee29f8" providerId="LiveId" clId="{3BB4B5C3-CE52-4268-81F8-9117D4D224A8}" dt="2021-03-30T07:10:22.398" v="31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Katerina Flora" userId="0bff18ccddee29f8" providerId="LiveId" clId="{3BB4B5C3-CE52-4268-81F8-9117D4D224A8}" dt="2021-04-06T06:58:09.481" v="37" actId="1076"/>
        <pc:sldMkLst>
          <pc:docMk/>
          <pc:sldMk cId="0" sldId="270"/>
        </pc:sldMkLst>
        <pc:spChg chg="mod">
          <ac:chgData name="Katerina Flora" userId="0bff18ccddee29f8" providerId="LiveId" clId="{3BB4B5C3-CE52-4268-81F8-9117D4D224A8}" dt="2021-04-06T06:58:09.481" v="37" actId="1076"/>
          <ac:spMkLst>
            <pc:docMk/>
            <pc:sldMk cId="0" sldId="270"/>
            <ac:spMk id="2" creationId="{00000000-0000-0000-0000-000000000000}"/>
          </ac:spMkLst>
        </pc:spChg>
        <pc:spChg chg="mod">
          <ac:chgData name="Katerina Flora" userId="0bff18ccddee29f8" providerId="LiveId" clId="{3BB4B5C3-CE52-4268-81F8-9117D4D224A8}" dt="2021-04-06T06:58:06.811" v="36" actId="1076"/>
          <ac:spMkLst>
            <pc:docMk/>
            <pc:sldMk cId="0" sldId="270"/>
            <ac:spMk id="3" creationId="{00000000-0000-0000-0000-000000000000}"/>
          </ac:spMkLst>
        </pc:spChg>
      </pc:sldChg>
      <pc:sldChg chg="modSp mod">
        <pc:chgData name="Katerina Flora" userId="0bff18ccddee29f8" providerId="LiveId" clId="{3BB4B5C3-CE52-4268-81F8-9117D4D224A8}" dt="2021-03-30T07:10:19.975" v="26" actId="27636"/>
        <pc:sldMkLst>
          <pc:docMk/>
          <pc:sldMk cId="423355078" sldId="275"/>
        </pc:sldMkLst>
        <pc:spChg chg="mod">
          <ac:chgData name="Katerina Flora" userId="0bff18ccddee29f8" providerId="LiveId" clId="{3BB4B5C3-CE52-4268-81F8-9117D4D224A8}" dt="2021-03-30T07:10:19.975" v="26" actId="27636"/>
          <ac:spMkLst>
            <pc:docMk/>
            <pc:sldMk cId="423355078" sldId="275"/>
            <ac:spMk id="56322" creationId="{00000000-0000-0000-0000-000000000000}"/>
          </ac:spMkLst>
        </pc:spChg>
      </pc:sldChg>
      <pc:sldChg chg="modSp mod">
        <pc:chgData name="Katerina Flora" userId="0bff18ccddee29f8" providerId="LiveId" clId="{3BB4B5C3-CE52-4268-81F8-9117D4D224A8}" dt="2021-04-06T07:04:19.177" v="45" actId="20577"/>
        <pc:sldMkLst>
          <pc:docMk/>
          <pc:sldMk cId="0" sldId="279"/>
        </pc:sldMkLst>
        <pc:spChg chg="mod">
          <ac:chgData name="Katerina Flora" userId="0bff18ccddee29f8" providerId="LiveId" clId="{3BB4B5C3-CE52-4268-81F8-9117D4D224A8}" dt="2021-04-06T07:04:19.177" v="45" actId="20577"/>
          <ac:spMkLst>
            <pc:docMk/>
            <pc:sldMk cId="0" sldId="279"/>
            <ac:spMk id="5122" creationId="{63D4429D-15B2-4B9E-9839-1E734DE52D86}"/>
          </ac:spMkLst>
        </pc:spChg>
      </pc:sldChg>
      <pc:sldChg chg="modSp mod">
        <pc:chgData name="Katerina Flora" userId="0bff18ccddee29f8" providerId="LiveId" clId="{3BB4B5C3-CE52-4268-81F8-9117D4D224A8}" dt="2021-04-06T06:42:06.656" v="35" actId="313"/>
        <pc:sldMkLst>
          <pc:docMk/>
          <pc:sldMk cId="1803561776" sldId="298"/>
        </pc:sldMkLst>
        <pc:spChg chg="mod">
          <ac:chgData name="Katerina Flora" userId="0bff18ccddee29f8" providerId="LiveId" clId="{3BB4B5C3-CE52-4268-81F8-9117D4D224A8}" dt="2021-03-30T07:10:22.398" v="31"/>
          <ac:spMkLst>
            <pc:docMk/>
            <pc:sldMk cId="1803561776" sldId="298"/>
            <ac:spMk id="2" creationId="{00000000-0000-0000-0000-000000000000}"/>
          </ac:spMkLst>
        </pc:spChg>
        <pc:spChg chg="mod">
          <ac:chgData name="Katerina Flora" userId="0bff18ccddee29f8" providerId="LiveId" clId="{3BB4B5C3-CE52-4268-81F8-9117D4D224A8}" dt="2021-04-06T06:42:06.656" v="35" actId="313"/>
          <ac:spMkLst>
            <pc:docMk/>
            <pc:sldMk cId="1803561776" sldId="298"/>
            <ac:spMk id="3" creationId="{00000000-0000-0000-0000-000000000000}"/>
          </ac:spMkLst>
        </pc:spChg>
      </pc:sldChg>
      <pc:sldChg chg="modSp">
        <pc:chgData name="Katerina Flora" userId="0bff18ccddee29f8" providerId="LiveId" clId="{3BB4B5C3-CE52-4268-81F8-9117D4D224A8}" dt="2021-03-30T07:10:22.398" v="31"/>
        <pc:sldMkLst>
          <pc:docMk/>
          <pc:sldMk cId="1713381432" sldId="299"/>
        </pc:sldMkLst>
        <pc:spChg chg="mod">
          <ac:chgData name="Katerina Flora" userId="0bff18ccddee29f8" providerId="LiveId" clId="{3BB4B5C3-CE52-4268-81F8-9117D4D224A8}" dt="2021-03-30T07:10:22.398" v="31"/>
          <ac:spMkLst>
            <pc:docMk/>
            <pc:sldMk cId="1713381432" sldId="299"/>
            <ac:spMk id="2" creationId="{F3A2FD7A-4B68-4B59-BD50-E66F61834A51}"/>
          </ac:spMkLst>
        </pc:spChg>
        <pc:spChg chg="mod">
          <ac:chgData name="Katerina Flora" userId="0bff18ccddee29f8" providerId="LiveId" clId="{3BB4B5C3-CE52-4268-81F8-9117D4D224A8}" dt="2021-03-30T07:10:22.398" v="31"/>
          <ac:spMkLst>
            <pc:docMk/>
            <pc:sldMk cId="1713381432" sldId="299"/>
            <ac:spMk id="3" creationId="{35117B84-A64F-41AC-B5EE-3E8709C4D3B3}"/>
          </ac:spMkLst>
        </pc:spChg>
      </pc:sldChg>
      <pc:sldMasterChg chg="modSldLayout">
        <pc:chgData name="Katerina Flora" userId="0bff18ccddee29f8" providerId="LiveId" clId="{3BB4B5C3-CE52-4268-81F8-9117D4D224A8}" dt="2021-03-30T07:09:48.739" v="12"/>
        <pc:sldMasterMkLst>
          <pc:docMk/>
          <pc:sldMasterMk cId="4090223139" sldId="2147483722"/>
        </pc:sldMasterMkLst>
        <pc:sldLayoutChg chg="delSp">
          <pc:chgData name="Katerina Flora" userId="0bff18ccddee29f8" providerId="LiveId" clId="{3BB4B5C3-CE52-4268-81F8-9117D4D224A8}" dt="2021-03-30T07:09:48.739" v="12"/>
          <pc:sldLayoutMkLst>
            <pc:docMk/>
            <pc:sldMasterMk cId="4090223139" sldId="2147483722"/>
            <pc:sldLayoutMk cId="1876295464" sldId="2147483740"/>
          </pc:sldLayoutMkLst>
          <pc:cxnChg chg="del">
            <ac:chgData name="Katerina Flora" userId="0bff18ccddee29f8" providerId="LiveId" clId="{3BB4B5C3-CE52-4268-81F8-9117D4D224A8}" dt="2021-03-30T07:09:48.739" v="12"/>
            <ac:cxnSpMkLst>
              <pc:docMk/>
              <pc:sldMasterMk cId="4090223139" sldId="2147483722"/>
              <pc:sldLayoutMk cId="1876295464" sldId="2147483740"/>
              <ac:cxnSpMk id="33" creationId="{00000000-0000-0000-0000-000000000000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C70FC-EBAF-46D8-8AF8-423956899DC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pl-PL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6C10-DB4A-4CD7-8E55-54366B825A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4666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841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dirty="0"/>
          </a:p>
        </p:txBody>
      </p:sp>
      <p:sp>
        <p:nvSpPr>
          <p:cNvPr id="18842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507920-3094-4A30-B3B5-C2894BC2F26B}" type="slidenum">
              <a:rPr lang="el-GR" smtClean="0"/>
              <a:pPr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527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2D6C7-1228-4160-BC72-5BA1C5AA24BB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6066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891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35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070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95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6365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642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964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20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6649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093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807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612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995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36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3E31264-88BE-434C-B177-3849451C543C}" type="datetimeFigureOut">
              <a:rPr lang="pl-PL" smtClean="0"/>
              <a:t>20.05.2025</a:t>
            </a:fld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66F6452-C393-4CFC-A399-4CD6E74A52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978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8214E4-9B9F-4069-A98F-D485CA3F38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Βασικές κατηγορίες ψυχικών διαταραχών</a:t>
            </a:r>
            <a:endParaRPr lang="pl-PL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1084024-E57B-487D-ADBC-2A4305DBBF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876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25625" y="228600"/>
            <a:ext cx="8540750" cy="12001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dirty="0"/>
              <a:t>Ψυχώσεις-Σχιζοφρένεια και Άλλες ψυχωτικές διαταραχές</a:t>
            </a:r>
            <a:endParaRPr lang="en-GB" sz="3200" dirty="0"/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952626" y="1857375"/>
            <a:ext cx="8429625" cy="45720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l-GR" sz="2400" dirty="0"/>
              <a:t>Σχιζοφρένεια</a:t>
            </a:r>
          </a:p>
          <a:p>
            <a:pPr>
              <a:buFont typeface="Arial" charset="0"/>
              <a:buNone/>
              <a:defRPr/>
            </a:pPr>
            <a:r>
              <a:rPr lang="el-GR" sz="2400" dirty="0" err="1"/>
              <a:t>Σχιζοφρενικόμορφη</a:t>
            </a:r>
            <a:r>
              <a:rPr lang="el-GR" sz="2400" dirty="0"/>
              <a:t> διαταραχή</a:t>
            </a:r>
          </a:p>
          <a:p>
            <a:pPr>
              <a:buFont typeface="Arial" charset="0"/>
              <a:buNone/>
              <a:defRPr/>
            </a:pPr>
            <a:r>
              <a:rPr lang="el-GR" sz="2400" dirty="0"/>
              <a:t>Βραχεία ψυχωτική διαταραχή</a:t>
            </a:r>
          </a:p>
          <a:p>
            <a:pPr>
              <a:buFont typeface="Arial" charset="0"/>
              <a:buNone/>
              <a:defRPr/>
            </a:pPr>
            <a:r>
              <a:rPr lang="el-GR" sz="2400" dirty="0"/>
              <a:t>Σχιζοσυναισθηματική διαταραχή</a:t>
            </a:r>
          </a:p>
          <a:p>
            <a:pPr>
              <a:buFont typeface="Arial" charset="0"/>
              <a:buNone/>
              <a:defRPr/>
            </a:pPr>
            <a:r>
              <a:rPr lang="el-GR" sz="2400" dirty="0"/>
              <a:t>Παραληρητική διαταραχή</a:t>
            </a:r>
          </a:p>
          <a:p>
            <a:pPr>
              <a:buFont typeface="Arial" charset="0"/>
              <a:buNone/>
              <a:defRPr/>
            </a:pPr>
            <a:endParaRPr lang="el-GR" sz="2400" dirty="0"/>
          </a:p>
          <a:p>
            <a:pPr>
              <a:buFont typeface="Arial" charset="0"/>
              <a:buNone/>
              <a:defRPr/>
            </a:pPr>
            <a:endParaRPr lang="el-GR" sz="2400" dirty="0"/>
          </a:p>
          <a:p>
            <a:pPr>
              <a:buFont typeface="Arial" charset="0"/>
              <a:buNone/>
              <a:defRPr/>
            </a:pPr>
            <a:r>
              <a:rPr lang="el-GR" sz="2400" i="1" dirty="0"/>
              <a:t>Ασθενές ψυχωτικό σύνδρομο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35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Κλινική εικόνα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Παραληρητικές ιδέες</a:t>
            </a:r>
          </a:p>
          <a:p>
            <a:pPr>
              <a:defRPr/>
            </a:pPr>
            <a:r>
              <a:rPr lang="el-GR" dirty="0"/>
              <a:t>Ψευδαισθήσεις</a:t>
            </a:r>
          </a:p>
          <a:p>
            <a:pPr>
              <a:defRPr/>
            </a:pPr>
            <a:r>
              <a:rPr lang="el-GR" dirty="0"/>
              <a:t>Αποδιοργάνωση   της   ομιλίας   (π.χ.   συχνοί   εκτροχιασμοί   της   ροής   ή</a:t>
            </a:r>
            <a:r>
              <a:rPr lang="en-US" dirty="0"/>
              <a:t> </a:t>
            </a:r>
            <a:r>
              <a:rPr lang="el-GR" dirty="0"/>
              <a:t>ασυναρτησία)</a:t>
            </a:r>
          </a:p>
          <a:p>
            <a:pPr>
              <a:defRPr/>
            </a:pPr>
            <a:r>
              <a:rPr lang="el-GR" dirty="0"/>
              <a:t>Αποδιοργανωμένη ή κατατονική συμπεριφορά</a:t>
            </a:r>
          </a:p>
          <a:p>
            <a:pPr>
              <a:defRPr/>
            </a:pPr>
            <a:r>
              <a:rPr lang="el-GR" dirty="0"/>
              <a:t>Αρνητικά συμπτώματα, δηλ. συναισθηματική επιπέδωση, αλογία ή αβουλία.</a:t>
            </a:r>
          </a:p>
          <a:p>
            <a:pPr>
              <a:defRPr/>
            </a:pPr>
            <a:r>
              <a:rPr lang="el-GR" dirty="0"/>
              <a:t>Κοινωνική και επαγγελματική υπολειτουργικότητα (εργασία, διαπροσωπικές</a:t>
            </a:r>
            <a:br>
              <a:rPr lang="el-GR" dirty="0"/>
            </a:br>
            <a:r>
              <a:rPr lang="el-GR" dirty="0"/>
              <a:t>σχέσεις, διασκέδαση, αυτοφροντίδα)</a:t>
            </a:r>
          </a:p>
          <a:p>
            <a:pPr>
              <a:defRPr/>
            </a:pPr>
            <a:r>
              <a:rPr lang="el-GR" dirty="0"/>
              <a:t>Διάρκεια &gt; 6 μήνες</a:t>
            </a:r>
          </a:p>
          <a:p>
            <a:pPr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Διαταραχές Κατάθλιψης-</a:t>
            </a:r>
            <a:r>
              <a:rPr lang="en-US" dirty="0"/>
              <a:t>DSM 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1384300"/>
            <a:ext cx="11368625" cy="4902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  <a:p>
            <a:r>
              <a:rPr lang="el-GR" dirty="0"/>
              <a:t>Διαταραχές Κατάθλιψης</a:t>
            </a:r>
          </a:p>
          <a:p>
            <a:pPr marL="0" indent="0">
              <a:buNone/>
            </a:pPr>
            <a:r>
              <a:rPr lang="el-GR" dirty="0"/>
              <a:t>-Μείζων Καταθλιπτική Διαταραχή</a:t>
            </a:r>
          </a:p>
          <a:p>
            <a:pPr marL="0" indent="0">
              <a:buNone/>
            </a:pPr>
            <a:r>
              <a:rPr lang="el-GR" dirty="0"/>
              <a:t>-Επίμονη καταθλιπτική διαταραχή (δυσθυμία)</a:t>
            </a:r>
          </a:p>
          <a:p>
            <a:pPr marL="0" indent="0">
              <a:buNone/>
            </a:pPr>
            <a:r>
              <a:rPr lang="el-GR" dirty="0"/>
              <a:t>-Διαταραχή απορρύθμισης της διάθεσης</a:t>
            </a:r>
          </a:p>
          <a:p>
            <a:pPr marL="0" indent="0">
              <a:buNone/>
            </a:pPr>
            <a:r>
              <a:rPr lang="el-GR" dirty="0"/>
              <a:t>-Προεμμηνορροϊκή </a:t>
            </a:r>
            <a:r>
              <a:rPr lang="el-GR" dirty="0" err="1"/>
              <a:t>δυσφορική</a:t>
            </a:r>
            <a:r>
              <a:rPr lang="el-GR" dirty="0"/>
              <a:t> διαταραχή</a:t>
            </a:r>
          </a:p>
          <a:p>
            <a:pPr marL="0" indent="0">
              <a:buNone/>
            </a:pPr>
            <a:r>
              <a:rPr lang="el-GR" dirty="0"/>
              <a:t>-Καταθλιπτική διαταραχή προκαλούμενη από ουσίες/φάρμακα</a:t>
            </a:r>
          </a:p>
          <a:p>
            <a:pPr marL="0" indent="0">
              <a:buNone/>
            </a:pPr>
            <a:r>
              <a:rPr lang="el-GR" dirty="0"/>
              <a:t>-Καταθλιπτική διαταραχή οφειλόμενη σε άλλη ιατρική κατάσταση</a:t>
            </a:r>
          </a:p>
          <a:p>
            <a:pPr marL="0" indent="0">
              <a:buNone/>
            </a:pPr>
            <a:r>
              <a:rPr lang="el-GR" dirty="0"/>
              <a:t>-Αλλιώς προσδιοριζόμενη καταθλιπτική διαταραχή</a:t>
            </a:r>
          </a:p>
          <a:p>
            <a:pPr marL="0" indent="0">
              <a:buNone/>
            </a:pPr>
            <a:r>
              <a:rPr lang="el-GR" dirty="0"/>
              <a:t>-Απροσδιόριστη καταθλιπτική διαταραχή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61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Κατάθλιψη: Συμπτώματα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Βιολογικά</a:t>
            </a:r>
          </a:p>
          <a:p>
            <a:r>
              <a:rPr lang="el-GR" dirty="0"/>
              <a:t>Συναισθηματικά</a:t>
            </a:r>
          </a:p>
          <a:p>
            <a:r>
              <a:rPr lang="el-GR" dirty="0"/>
              <a:t>Υποκίνηση</a:t>
            </a:r>
          </a:p>
          <a:p>
            <a:r>
              <a:rPr lang="el-GR" dirty="0"/>
              <a:t>Γνωστικά</a:t>
            </a:r>
          </a:p>
          <a:p>
            <a:r>
              <a:rPr lang="el-GR" dirty="0"/>
              <a:t>Πεποιθήσεις</a:t>
            </a:r>
          </a:p>
          <a:p>
            <a:r>
              <a:rPr lang="el-GR" dirty="0"/>
              <a:t>Συμπεριφορά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910678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Διπολικές Διαταραχές </a:t>
            </a:r>
            <a:r>
              <a:rPr lang="en-US" sz="4000" dirty="0"/>
              <a:t>(DSM V)</a:t>
            </a:r>
            <a:endParaRPr lang="el-GR" sz="40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Διπολικές διαταραχές</a:t>
            </a:r>
            <a:r>
              <a:rPr lang="en-US" dirty="0"/>
              <a:t> </a:t>
            </a:r>
            <a:endParaRPr lang="el-GR" dirty="0"/>
          </a:p>
          <a:p>
            <a:pPr>
              <a:lnSpc>
                <a:spcPct val="90000"/>
              </a:lnSpc>
              <a:buFontTx/>
              <a:buNone/>
            </a:pPr>
            <a:r>
              <a:rPr lang="el-GR" dirty="0"/>
              <a:t>-Διπολική 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dirty="0"/>
              <a:t>-Διπολική ΙΙ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dirty="0"/>
              <a:t>-Κυκλοθυμική διαταραχή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289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10001" y="975695"/>
            <a:ext cx="10571998" cy="970450"/>
          </a:xfrm>
        </p:spPr>
        <p:txBody>
          <a:bodyPr>
            <a:normAutofit fontScale="90000"/>
          </a:bodyPr>
          <a:lstStyle/>
          <a:p>
            <a:br>
              <a:rPr lang="el-GR" sz="3600" dirty="0"/>
            </a:br>
            <a:r>
              <a:rPr lang="el-GR" sz="3600" dirty="0"/>
              <a:t>Κατά το </a:t>
            </a:r>
            <a:r>
              <a:rPr lang="en-US" sz="3600" dirty="0"/>
              <a:t>DSM</a:t>
            </a:r>
            <a:r>
              <a:rPr lang="el-GR" sz="3600" dirty="0"/>
              <a:t>-</a:t>
            </a:r>
            <a:r>
              <a:rPr lang="en-US" sz="3600" dirty="0"/>
              <a:t>V </a:t>
            </a:r>
            <a:r>
              <a:rPr lang="el-GR" sz="3600" dirty="0"/>
              <a:t>οι Αγχώδεις Διαταραχές περιλαμβάνουν τις παρακάτω διαταραχές:</a:t>
            </a:r>
            <a:br>
              <a:rPr lang="el-GR" dirty="0"/>
            </a:br>
            <a:r>
              <a:rPr lang="el-GR" dirty="0"/>
              <a:t>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71460" y="2614569"/>
            <a:ext cx="6345260" cy="3530600"/>
          </a:xfrm>
        </p:spPr>
        <p:txBody>
          <a:bodyPr>
            <a:noAutofit/>
          </a:bodyPr>
          <a:lstStyle/>
          <a:p>
            <a:r>
              <a:rPr lang="el-GR" sz="1200" dirty="0"/>
              <a:t>Διαταραχή Πανικού </a:t>
            </a:r>
          </a:p>
          <a:p>
            <a:r>
              <a:rPr lang="el-GR" sz="1200" dirty="0"/>
              <a:t>Ειδική Φοβία</a:t>
            </a:r>
          </a:p>
          <a:p>
            <a:r>
              <a:rPr lang="el-GR" sz="1200" dirty="0"/>
              <a:t>Διαταραχή Κοινωνικού άγχους (Κοινωνική Φοβία)</a:t>
            </a:r>
          </a:p>
          <a:p>
            <a:r>
              <a:rPr lang="el-GR" sz="1200" dirty="0"/>
              <a:t>(Ψυχαναγκαστική-Καταναγκαστική Διαταραχή)*</a:t>
            </a:r>
          </a:p>
          <a:p>
            <a:r>
              <a:rPr lang="el-GR" sz="1200" dirty="0"/>
              <a:t>(Διαταραχή μετά από Ψυχοτραυματικό Στρες)**</a:t>
            </a:r>
          </a:p>
          <a:p>
            <a:r>
              <a:rPr lang="el-GR" sz="1200" dirty="0"/>
              <a:t>(Διαταραχή από Οξύ Στρες)**</a:t>
            </a:r>
          </a:p>
          <a:p>
            <a:r>
              <a:rPr lang="el-GR" sz="1200" dirty="0"/>
              <a:t>Γενικευμένη Αγχώδης Διαταραχή</a:t>
            </a:r>
          </a:p>
          <a:p>
            <a:r>
              <a:rPr lang="el-GR" sz="1200" dirty="0"/>
              <a:t>Επιλεκτική Αλαλία</a:t>
            </a:r>
          </a:p>
          <a:p>
            <a:r>
              <a:rPr lang="el-GR" sz="1200" dirty="0"/>
              <a:t>Διαταραχή Οφειλόμενη σε Γενική Ιατρική Κατάσταση</a:t>
            </a:r>
          </a:p>
          <a:p>
            <a:r>
              <a:rPr lang="el-GR" sz="1200" dirty="0"/>
              <a:t>Αγχώδης Διαταραχή Προκαλούμενη από Ουσίες</a:t>
            </a:r>
          </a:p>
          <a:p>
            <a:r>
              <a:rPr lang="el-GR" sz="1200" dirty="0"/>
              <a:t>Αγχώδης Διαταραχή Μη Προσδιοριζόμενη Αλλιώς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l-GR" sz="1200" dirty="0"/>
              <a:t>*Ξεχωριστή κατηγορία αποτελούν οι Ψυχαναγκαστικές Καταναγκαστικές Διαταραχές με κυριότερη την Ψυχαναγκαστική-Καταναγκαστική Διαταραχή</a:t>
            </a:r>
          </a:p>
          <a:p>
            <a:pPr marL="0" indent="0">
              <a:buNone/>
            </a:pPr>
            <a:r>
              <a:rPr lang="el-GR" sz="1200" dirty="0"/>
              <a:t>**Ξεχωριστή κατηγορία αποτελούν και οι Διαταραχές σχετιζόμενες με κάποιο τραύμα με κυριότερη την Διαταραχή μετά από Ψυχοτραυματικό Στρες</a:t>
            </a:r>
          </a:p>
          <a:p>
            <a:pPr marL="0" indent="0">
              <a:buNone/>
            </a:pPr>
            <a:endParaRPr lang="el-GR" sz="1200" dirty="0"/>
          </a:p>
          <a:p>
            <a:pPr marL="0" indent="0">
              <a:buNone/>
            </a:pPr>
            <a:endParaRPr lang="el-GR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3D4429D-15B2-4B9E-9839-1E734DE52D8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809750" y="428626"/>
            <a:ext cx="8540750" cy="1057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n-US" sz="3200" dirty="0"/>
              <a:t>Διαταραχές που σχετίζονται με ουσίες και διαταραχές εθισμού στο </a:t>
            </a:r>
            <a:r>
              <a:rPr lang="en-US" altLang="en-US" sz="3200" dirty="0"/>
              <a:t>DSM-</a:t>
            </a:r>
            <a:r>
              <a:rPr lang="en-GB" altLang="en-US" sz="3200" dirty="0"/>
              <a:t>V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6EEB5BE-32F7-45B7-9606-29CB6A0488DB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1703389" y="1700214"/>
            <a:ext cx="8607425" cy="4897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l-GR" altLang="en-US" sz="2400"/>
              <a:t>Διαταραχές χρήσης ουσιών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l-GR" altLang="en-US" sz="240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l-GR" altLang="en-US" sz="2400"/>
              <a:t>Διαταραχές που προκαλούνται από χρήση ουσιών ( συμπεριλ. αλκοόλ και νικοτίνη όχι η καφεϊνη)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►"/>
            </a:pPr>
            <a:r>
              <a:rPr lang="el-GR" altLang="en-US" sz="2400"/>
              <a:t>Τοξίνωση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►"/>
            </a:pPr>
            <a:r>
              <a:rPr lang="el-GR" altLang="en-US" sz="2400"/>
              <a:t>Στέρηση (στερητικό σύνδρομο)</a:t>
            </a:r>
          </a:p>
          <a:p>
            <a:pPr>
              <a:buFont typeface="Arial" panose="020B0604020202020204" pitchFamily="34" charset="0"/>
              <a:buNone/>
            </a:pPr>
            <a:endParaRPr lang="el-GR" altLang="en-US" sz="2400"/>
          </a:p>
          <a:p>
            <a:pPr>
              <a:buFont typeface="Arial" panose="020B0604020202020204" pitchFamily="34" charset="0"/>
              <a:buNone/>
            </a:pPr>
            <a:r>
              <a:rPr lang="el-GR" altLang="en-US" sz="2400"/>
              <a:t>Συμπεριφορικές εξαρτήσεις</a:t>
            </a:r>
          </a:p>
          <a:p>
            <a:pPr>
              <a:buFont typeface="Arial" panose="020B0604020202020204" pitchFamily="34" charset="0"/>
              <a:buChar char="►"/>
            </a:pPr>
            <a:r>
              <a:rPr lang="el-GR" altLang="en-US" sz="2400"/>
              <a:t>Διαταραχή τζόγου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A2FD7A-4B68-4B59-BD50-E66F61834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Άλλες κατηγορίες διαταραχών</a:t>
            </a:r>
            <a:endParaRPr lang="pl-PL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117B84-A64F-41AC-B5EE-3E8709C4D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Διαταραχές Προσωπικότητας</a:t>
            </a:r>
          </a:p>
          <a:p>
            <a:r>
              <a:rPr lang="el-GR"/>
              <a:t>Διαταραχές εξάρτησης</a:t>
            </a:r>
            <a:endParaRPr lang="el-GR" dirty="0"/>
          </a:p>
          <a:p>
            <a:r>
              <a:rPr lang="el-GR" dirty="0"/>
              <a:t>Διαταραχές Πρόσληψης Τροφής</a:t>
            </a:r>
          </a:p>
          <a:p>
            <a:r>
              <a:rPr lang="el-GR" dirty="0"/>
              <a:t>Σεξουαλικές Διαταραχές</a:t>
            </a:r>
          </a:p>
          <a:p>
            <a:r>
              <a:rPr lang="el-GR" dirty="0" err="1"/>
              <a:t>Σωματόμορφες</a:t>
            </a:r>
            <a:r>
              <a:rPr lang="el-GR" dirty="0"/>
              <a:t> Διαταραχές</a:t>
            </a:r>
          </a:p>
          <a:p>
            <a:r>
              <a:rPr lang="el-GR" dirty="0"/>
              <a:t>Αναπτυξιακές Διαταραχές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381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ξιομνημόνευτο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Αξιομνημόνευτο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Αξιομνημόνευτο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TM03457503[[fn=Αξιομνημόνευτο]]</Template>
  <TotalTime>1080</TotalTime>
  <Words>312</Words>
  <Application>Microsoft Office PowerPoint</Application>
  <PresentationFormat>Ευρεία οθόνη</PresentationFormat>
  <Paragraphs>76</Paragraphs>
  <Slides>9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2</vt:lpstr>
      <vt:lpstr>Αξιομνημόνευτο</vt:lpstr>
      <vt:lpstr>Βασικές κατηγορίες ψυχικών διαταραχών</vt:lpstr>
      <vt:lpstr>Ψυχώσεις-Σχιζοφρένεια και Άλλες ψυχωτικές διαταραχές</vt:lpstr>
      <vt:lpstr>Κλινική εικόνα </vt:lpstr>
      <vt:lpstr>Διαταραχές Κατάθλιψης-DSM V</vt:lpstr>
      <vt:lpstr>Κατάθλιψη: Συμπτώματα </vt:lpstr>
      <vt:lpstr>Διπολικές Διαταραχές (DSM V)</vt:lpstr>
      <vt:lpstr> Κατά το DSM-V οι Αγχώδεις Διαταραχές περιλαμβάνουν τις παρακάτω διαταραχές:  </vt:lpstr>
      <vt:lpstr>Διαταραχές που σχετίζονται με ουσίες και διαταραχές εθισμού στο DSM-V</vt:lpstr>
      <vt:lpstr>Άλλες κατηγορίες διαταραχών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Βασικές κατηγορίες ψυχικών διαταραχών</dc:title>
  <dc:creator>Katerina Flora</dc:creator>
  <cp:lastModifiedBy>(a) ΦΛΩΡΑ ΑΙΚΑΤΕΡΙΝΗ</cp:lastModifiedBy>
  <cp:revision>3</cp:revision>
  <dcterms:created xsi:type="dcterms:W3CDTF">2021-03-29T19:39:51Z</dcterms:created>
  <dcterms:modified xsi:type="dcterms:W3CDTF">2025-05-20T12:10:03Z</dcterms:modified>
</cp:coreProperties>
</file>