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7" r:id="rId15"/>
    <p:sldId id="273" r:id="rId16"/>
    <p:sldId id="278" r:id="rId17"/>
    <p:sldId id="269" r:id="rId18"/>
    <p:sldId id="270" r:id="rId19"/>
    <p:sldId id="279" r:id="rId20"/>
    <p:sldId id="286" r:id="rId21"/>
    <p:sldId id="280" r:id="rId22"/>
    <p:sldId id="276" r:id="rId23"/>
    <p:sldId id="281" r:id="rId24"/>
    <p:sldId id="282" r:id="rId25"/>
    <p:sldId id="283" r:id="rId26"/>
    <p:sldId id="284" r:id="rId27"/>
    <p:sldId id="285" r:id="rId2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765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714" y="72"/>
      </p:cViewPr>
      <p:guideLst>
        <p:guide pos="7651"/>
        <p:guide orient="horz"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914400" y="2130426"/>
            <a:ext cx="103632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B9D094B1-160B-4679-A69B-6C4A5ED9AC39}" type="datetimeFigureOut">
              <a:rPr lang="el-GR" smtClean="0"/>
              <a:pPr/>
              <a:t>12/11/2022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26AADB0-D6E3-4C6E-AFDD-8E54C99E383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9D094B1-160B-4679-A69B-6C4A5ED9AC39}" type="datetimeFigureOut">
              <a:rPr lang="el-GR" smtClean="0"/>
              <a:pPr/>
              <a:t>12/11/2022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26AADB0-D6E3-4C6E-AFDD-8E54C99E383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839200" y="274639"/>
            <a:ext cx="27432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609600" y="274639"/>
            <a:ext cx="80264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9D094B1-160B-4679-A69B-6C4A5ED9AC39}" type="datetimeFigureOut">
              <a:rPr lang="el-GR" smtClean="0"/>
              <a:pPr/>
              <a:t>12/11/2022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26AADB0-D6E3-4C6E-AFDD-8E54C99E383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9D094B1-160B-4679-A69B-6C4A5ED9AC39}" type="datetimeFigureOut">
              <a:rPr lang="el-GR" smtClean="0"/>
              <a:pPr/>
              <a:t>12/11/2022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26AADB0-D6E3-4C6E-AFDD-8E54C99E383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4406901"/>
            <a:ext cx="103632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9D094B1-160B-4679-A69B-6C4A5ED9AC39}" type="datetimeFigureOut">
              <a:rPr lang="el-GR" smtClean="0"/>
              <a:pPr/>
              <a:t>12/11/2022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26AADB0-D6E3-4C6E-AFDD-8E54C99E383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B9D094B1-160B-4679-A69B-6C4A5ED9AC39}" type="datetimeFigureOut">
              <a:rPr lang="el-GR" smtClean="0"/>
              <a:pPr/>
              <a:t>12/11/2022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26AADB0-D6E3-4C6E-AFDD-8E54C99E383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B9D094B1-160B-4679-A69B-6C4A5ED9AC39}" type="datetimeFigureOut">
              <a:rPr lang="el-GR" smtClean="0"/>
              <a:pPr/>
              <a:t>12/11/2022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26AADB0-D6E3-4C6E-AFDD-8E54C99E383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B9D094B1-160B-4679-A69B-6C4A5ED9AC39}" type="datetimeFigureOut">
              <a:rPr lang="el-GR" smtClean="0"/>
              <a:pPr/>
              <a:t>12/11/2022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26AADB0-D6E3-4C6E-AFDD-8E54C99E383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9D094B1-160B-4679-A69B-6C4A5ED9AC39}" type="datetimeFigureOut">
              <a:rPr lang="el-GR" smtClean="0"/>
              <a:pPr/>
              <a:t>12/11/2022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26AADB0-D6E3-4C6E-AFDD-8E54C99E383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1" y="273050"/>
            <a:ext cx="4011084"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9D094B1-160B-4679-A69B-6C4A5ED9AC39}" type="datetimeFigureOut">
              <a:rPr lang="el-GR" smtClean="0"/>
              <a:pPr/>
              <a:t>12/11/2022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26AADB0-D6E3-4C6E-AFDD-8E54C99E383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9D094B1-160B-4679-A69B-6C4A5ED9AC39}" type="datetimeFigureOut">
              <a:rPr lang="el-GR" smtClean="0"/>
              <a:pPr/>
              <a:t>12/11/2022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26AADB0-D6E3-4C6E-AFDD-8E54C99E383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D094B1-160B-4679-A69B-6C4A5ED9AC39}" type="datetimeFigureOut">
              <a:rPr lang="el-GR" smtClean="0"/>
              <a:pPr/>
              <a:t>12/11/2022</a:t>
            </a:fld>
            <a:endParaRPr lang="el-GR"/>
          </a:p>
        </p:txBody>
      </p:sp>
      <p:sp>
        <p:nvSpPr>
          <p:cNvPr id="5" name="4 - Θέση υποσέλιδου"/>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6AADB0-D6E3-4C6E-AFDD-8E54C99E383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image" Target="../media/image9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2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pPr lvl="1" algn="ctr"/>
            <a:r>
              <a:rPr lang="el-GR" sz="3200" b="1" dirty="0"/>
              <a:t>Έλεγχος υποθέσεων για τους μέσους παρατηρήσεων κατά ζεύγη</a:t>
            </a:r>
            <a:endParaRPr lang="el-GR"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79376" y="1"/>
            <a:ext cx="11233248" cy="3286124"/>
          </a:xfrm>
        </p:spPr>
        <p:txBody>
          <a:bodyPr/>
          <a:lstStyle/>
          <a:p>
            <a:pPr algn="just"/>
            <a:r>
              <a:rPr lang="el-GR" dirty="0"/>
              <a:t>Στις περισσότερες περιπτώσεις οι έλεγχοι του τύπου αυτού γίνονται με τη χρήση της κατανομής </a:t>
            </a:r>
            <a:r>
              <a:rPr lang="en-US" dirty="0" smtClean="0"/>
              <a:t>t</a:t>
            </a:r>
            <a:r>
              <a:rPr lang="el-GR" dirty="0" smtClean="0"/>
              <a:t>, </a:t>
            </a:r>
            <a:r>
              <a:rPr lang="el-GR" dirty="0"/>
              <a:t>γιατί αφενός το δείγμα είναι μικρό και αφετέρου η τυπική απόκλιση στον πληθυσμό είναι άγνωστη. </a:t>
            </a:r>
            <a:endParaRPr lang="en-US" dirty="0" smtClean="0"/>
          </a:p>
          <a:p>
            <a:pPr algn="just"/>
            <a:r>
              <a:rPr lang="el-GR" dirty="0"/>
              <a:t>Θα υπολογίσουμε τη μέση διαφορά και την τυπική απόκλιση στο δείγμα:</a:t>
            </a:r>
          </a:p>
          <a:p>
            <a:pPr algn="just"/>
            <a:endParaRPr lang="en-US" dirty="0" smtClean="0"/>
          </a:p>
          <a:p>
            <a:pPr algn="just"/>
            <a:endParaRPr lang="el-GR" dirty="0"/>
          </a:p>
        </p:txBody>
      </p:sp>
      <p:pic>
        <p:nvPicPr>
          <p:cNvPr id="22530" name="Picture 2"/>
          <p:cNvPicPr>
            <a:picLocks noChangeAspect="1" noChangeArrowheads="1"/>
          </p:cNvPicPr>
          <p:nvPr/>
        </p:nvPicPr>
        <p:blipFill>
          <a:blip r:embed="rId2" cstate="print"/>
          <a:srcRect/>
          <a:stretch>
            <a:fillRect/>
          </a:stretch>
        </p:blipFill>
        <p:spPr bwMode="auto">
          <a:xfrm>
            <a:off x="738150" y="2571744"/>
            <a:ext cx="11358642" cy="457203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Grp="1" noChangeAspect="1" noChangeArrowheads="1"/>
          </p:cNvPicPr>
          <p:nvPr>
            <p:ph idx="1"/>
          </p:nvPr>
        </p:nvPicPr>
        <p:blipFill>
          <a:blip r:embed="rId2" cstate="print"/>
          <a:srcRect/>
          <a:stretch>
            <a:fillRect/>
          </a:stretch>
        </p:blipFill>
        <p:spPr bwMode="auto">
          <a:xfrm>
            <a:off x="1524001" y="0"/>
            <a:ext cx="12072989" cy="7000900"/>
          </a:xfrm>
          <a:prstGeom prst="rect">
            <a:avLst/>
          </a:prstGeom>
          <a:noFill/>
          <a:ln w="9525">
            <a:noFill/>
            <a:miter lim="800000"/>
            <a:headEnd/>
            <a:tailEnd/>
          </a:ln>
          <a:effectLst/>
        </p:spPr>
      </p:pic>
      <p:sp>
        <p:nvSpPr>
          <p:cNvPr id="2" name="Επεξήγηση με γραμμή 2 1"/>
          <p:cNvSpPr/>
          <p:nvPr/>
        </p:nvSpPr>
        <p:spPr>
          <a:xfrm>
            <a:off x="9264352" y="4005064"/>
            <a:ext cx="1728192" cy="792088"/>
          </a:xfrm>
          <a:prstGeom prst="borderCallout2">
            <a:avLst>
              <a:gd name="adj1" fmla="val 18750"/>
              <a:gd name="adj2" fmla="val -8333"/>
              <a:gd name="adj3" fmla="val 18750"/>
              <a:gd name="adj4" fmla="val -16667"/>
              <a:gd name="adj5" fmla="val 93547"/>
              <a:gd name="adj6" fmla="val -450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Την τιμή 3 την παίρνουμε από την υπόθεση</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Grp="1" noChangeAspect="1" noChangeArrowheads="1"/>
          </p:cNvPicPr>
          <p:nvPr>
            <p:ph idx="1"/>
          </p:nvPr>
        </p:nvPicPr>
        <p:blipFill>
          <a:blip r:embed="rId2" cstate="print"/>
          <a:srcRect/>
          <a:stretch>
            <a:fillRect/>
          </a:stretch>
        </p:blipFill>
        <p:spPr bwMode="auto">
          <a:xfrm>
            <a:off x="237245" y="137673"/>
            <a:ext cx="11501486" cy="4987625"/>
          </a:xfrm>
          <a:prstGeom prst="rect">
            <a:avLst/>
          </a:prstGeom>
          <a:noFill/>
          <a:ln w="9525">
            <a:noFill/>
            <a:miter lim="800000"/>
            <a:headEnd/>
            <a:tailEnd/>
          </a:ln>
          <a:effectLst/>
        </p:spPr>
      </p:pic>
      <p:sp>
        <p:nvSpPr>
          <p:cNvPr id="7" name="6 - TextBox"/>
          <p:cNvSpPr txBox="1"/>
          <p:nvPr/>
        </p:nvSpPr>
        <p:spPr>
          <a:xfrm>
            <a:off x="407368" y="4365104"/>
            <a:ext cx="11161240" cy="2246769"/>
          </a:xfrm>
          <a:prstGeom prst="rect">
            <a:avLst/>
          </a:prstGeom>
          <a:noFill/>
        </p:spPr>
        <p:txBody>
          <a:bodyPr wrap="square" rtlCol="0">
            <a:spAutoFit/>
          </a:bodyPr>
          <a:lstStyle/>
          <a:p>
            <a:r>
              <a:rPr lang="el-GR" sz="2800" dirty="0"/>
              <a:t>Συγκρίνοντας την τιμή της στατιστικής ελέγχου με την κριτική τιμή έχουμε  </a:t>
            </a:r>
            <a:endParaRPr lang="en-US" sz="2800" dirty="0"/>
          </a:p>
          <a:p>
            <a:pPr algn="just"/>
            <a:endParaRPr lang="en-US" sz="2800" dirty="0"/>
          </a:p>
          <a:p>
            <a:pPr algn="just"/>
            <a:r>
              <a:rPr lang="el-GR" sz="2800" dirty="0"/>
              <a:t>Επομένως, απορρίπτουμε </a:t>
            </a:r>
            <a:r>
              <a:rPr lang="el-GR" sz="2800" dirty="0" smtClean="0"/>
              <a:t>την</a:t>
            </a:r>
            <a:r>
              <a:rPr lang="en-US" sz="2800" dirty="0" smtClean="0"/>
              <a:t> </a:t>
            </a:r>
            <a:r>
              <a:rPr lang="el-GR" sz="2800" dirty="0" smtClean="0"/>
              <a:t>μηδενική υπόθεση  </a:t>
            </a:r>
            <a:r>
              <a:rPr lang="el-GR" sz="2800" dirty="0"/>
              <a:t>και συμπεραίνουμε ότι με βάση τα στοιχεία του δείγματός μας το πρόγραμμα οδηγεί σε απώλεια βάρους μεγαλύτερη των 3 κιλών. </a:t>
            </a:r>
          </a:p>
        </p:txBody>
      </p:sp>
      <p:sp>
        <p:nvSpPr>
          <p:cNvPr id="24580" name="Rectangle 4"/>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457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719736" y="4900501"/>
            <a:ext cx="2857520" cy="488987"/>
          </a:xfrm>
          <a:prstGeom prst="rect">
            <a:avLst/>
          </a:prstGeom>
          <a:noFill/>
        </p:spPr>
      </p:pic>
      <p:sp>
        <p:nvSpPr>
          <p:cNvPr id="2" name="Επεξήγηση με γραμμή 2 1"/>
          <p:cNvSpPr/>
          <p:nvPr/>
        </p:nvSpPr>
        <p:spPr>
          <a:xfrm>
            <a:off x="5591944" y="191911"/>
            <a:ext cx="2448272" cy="652046"/>
          </a:xfrm>
          <a:prstGeom prst="borderCallout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Επίπεδο σημαντικότητας 5%</a:t>
            </a:r>
            <a:endParaRPr lang="el-GR" dirty="0"/>
          </a:p>
        </p:txBody>
      </p:sp>
      <mc:AlternateContent xmlns:mc="http://schemas.openxmlformats.org/markup-compatibility/2006">
        <mc:Choice xmlns:a14="http://schemas.microsoft.com/office/drawing/2010/main" Requires="a14">
          <p:sp>
            <p:nvSpPr>
              <p:cNvPr id="3" name="Επεξήγηση με γραμμή 2 2"/>
              <p:cNvSpPr/>
              <p:nvPr/>
            </p:nvSpPr>
            <p:spPr>
              <a:xfrm>
                <a:off x="2639616" y="258967"/>
                <a:ext cx="1656184" cy="517934"/>
              </a:xfrm>
              <a:prstGeom prst="borderCallout2">
                <a:avLst>
                  <a:gd name="adj1" fmla="val 18750"/>
                  <a:gd name="adj2" fmla="val -8333"/>
                  <a:gd name="adj3" fmla="val 18750"/>
                  <a:gd name="adj4" fmla="val -16667"/>
                  <a:gd name="adj5" fmla="val 117770"/>
                  <a:gd name="adj6" fmla="val -4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Στην υπόθεση έχουμε </a:t>
                </a:r>
                <a:r>
                  <a:rPr lang="en-US" dirty="0" smtClean="0"/>
                  <a:t>“</a:t>
                </a:r>
                <a14:m>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,&gt;</m:t>
                    </m:r>
                  </m:oMath>
                </a14:m>
                <a:r>
                  <a:rPr lang="en-US" dirty="0" smtClean="0"/>
                  <a:t> ”</a:t>
                </a:r>
                <a:endParaRPr lang="el-GR" dirty="0"/>
              </a:p>
            </p:txBody>
          </p:sp>
        </mc:Choice>
        <mc:Fallback>
          <p:sp>
            <p:nvSpPr>
              <p:cNvPr id="3" name="Επεξήγηση με γραμμή 2 2"/>
              <p:cNvSpPr>
                <a:spLocks noRot="1" noChangeAspect="1" noMove="1" noResize="1" noEditPoints="1" noAdjustHandles="1" noChangeArrowheads="1" noChangeShapeType="1" noTextEdit="1"/>
              </p:cNvSpPr>
              <p:nvPr/>
            </p:nvSpPr>
            <p:spPr>
              <a:xfrm>
                <a:off x="2639616" y="258967"/>
                <a:ext cx="1656184" cy="517934"/>
              </a:xfrm>
              <a:prstGeom prst="borderCallout2">
                <a:avLst>
                  <a:gd name="adj1" fmla="val 18750"/>
                  <a:gd name="adj2" fmla="val -8333"/>
                  <a:gd name="adj3" fmla="val 18750"/>
                  <a:gd name="adj4" fmla="val -16667"/>
                  <a:gd name="adj5" fmla="val 117770"/>
                  <a:gd name="adj6" fmla="val -46667"/>
                </a:avLst>
              </a:prstGeom>
              <a:blipFill rotWithShape="0">
                <a:blip r:embed="rId4"/>
                <a:stretch>
                  <a:fillRect t="-12500" r="-248" b="-8654"/>
                </a:stretch>
              </a:blipFill>
            </p:spPr>
            <p:txBody>
              <a:bodyPr/>
              <a:lstStyle/>
              <a:p>
                <a:r>
                  <a:rPr lang="el-GR">
                    <a:noFill/>
                  </a:rPr>
                  <a:t> </a:t>
                </a:r>
              </a:p>
            </p:txBody>
          </p:sp>
        </mc:Fallback>
      </mc:AlternateContent>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524000" y="0"/>
            <a:ext cx="9144000" cy="1052736"/>
          </a:xfrm>
        </p:spPr>
        <p:txBody>
          <a:bodyPr/>
          <a:lstStyle/>
          <a:p>
            <a:r>
              <a:rPr lang="el-GR" b="1" dirty="0" smtClean="0"/>
              <a:t>Άσκηση</a:t>
            </a:r>
            <a:endParaRPr lang="el-GR" dirty="0"/>
          </a:p>
        </p:txBody>
      </p:sp>
      <mc:AlternateContent xmlns:mc="http://schemas.openxmlformats.org/markup-compatibility/2006" xmlns:a14="http://schemas.microsoft.com/office/drawing/2010/main">
        <mc:Choice Requires="a14">
          <p:sp>
            <p:nvSpPr>
              <p:cNvPr id="3" name="2 - Θέση περιεχομένου"/>
              <p:cNvSpPr>
                <a:spLocks noGrp="1"/>
              </p:cNvSpPr>
              <p:nvPr>
                <p:ph idx="1"/>
              </p:nvPr>
            </p:nvSpPr>
            <p:spPr>
              <a:xfrm>
                <a:off x="335360" y="980729"/>
                <a:ext cx="11305256" cy="5616623"/>
              </a:xfrm>
            </p:spPr>
            <p:txBody>
              <a:bodyPr>
                <a:normAutofit fontScale="92500"/>
              </a:bodyPr>
              <a:lstStyle/>
              <a:p>
                <a:pPr marL="0" indent="0" algn="just">
                  <a:buNone/>
                </a:pPr>
                <a:r>
                  <a:rPr lang="el-GR" dirty="0" smtClean="0"/>
                  <a:t>Μια νέα εκπαιδευτική μέθοδος εφαρμόστηκε στους φοιτητές της Οικονομικής Σχολής. Λήφθηκε </a:t>
                </a:r>
                <a:r>
                  <a:rPr lang="el-GR" dirty="0"/>
                  <a:t>στο μάθημα της στατιστικής </a:t>
                </a:r>
                <a:r>
                  <a:rPr lang="el-GR" dirty="0" smtClean="0"/>
                  <a:t>δείγμα 4 αξιολογήσεων</a:t>
                </a:r>
                <a:r>
                  <a:rPr lang="en-US" dirty="0" smtClean="0"/>
                  <a:t> </a:t>
                </a:r>
                <a:r>
                  <a:rPr lang="el-GR" dirty="0" smtClean="0"/>
                  <a:t> πριν και μετά την εφαρμογή της μεθόδου. Να εξεταστεί εάν η νέα εκπαιδευτική μέθοδος βελτίωσε την απ</a:t>
                </a:r>
                <a:r>
                  <a:rPr lang="el-GR" dirty="0"/>
                  <a:t>ό</a:t>
                </a:r>
                <a:r>
                  <a:rPr lang="el-GR" dirty="0" smtClean="0"/>
                  <a:t>δοση των φοιτητών με την υπόθεση ότι ο πληθυσμός είναι κανονικός.   α=0,10</a:t>
                </a:r>
              </a:p>
              <a:p>
                <a:pPr marL="0" indent="0" algn="just">
                  <a:buNone/>
                </a:pPr>
                <a:r>
                  <a:rPr lang="el-GR" dirty="0" smtClean="0"/>
                  <a:t>  </a:t>
                </a:r>
                <a:r>
                  <a:rPr lang="el-GR" b="1" dirty="0">
                    <a:solidFill>
                      <a:srgbClr val="000000"/>
                    </a:solidFill>
                  </a:rPr>
                  <a:t>Η</a:t>
                </a:r>
                <a:r>
                  <a:rPr lang="el-GR" b="1" baseline="-25000" dirty="0">
                    <a:solidFill>
                      <a:srgbClr val="000000"/>
                    </a:solidFill>
                  </a:rPr>
                  <a:t>0</a:t>
                </a:r>
                <a:r>
                  <a:rPr lang="en-US" b="1" dirty="0">
                    <a:solidFill>
                      <a:srgbClr val="000000"/>
                    </a:solidFill>
                  </a:rPr>
                  <a:t>:</a:t>
                </a:r>
                <a:r>
                  <a:rPr lang="el-GR" b="1" dirty="0">
                    <a:solidFill>
                      <a:srgbClr val="000000"/>
                    </a:solidFill>
                  </a:rPr>
                  <a:t> </a:t>
                </a:r>
                <a:r>
                  <a:rPr lang="el-GR" b="1" dirty="0">
                    <a:solidFill>
                      <a:srgbClr val="000000"/>
                    </a:solidFill>
                    <a:cs typeface="Times New Roman" pitchFamily="18" charset="0"/>
                  </a:rPr>
                  <a:t>μ</a:t>
                </a:r>
                <a:r>
                  <a:rPr lang="el-GR" b="1" baseline="-25000" dirty="0">
                    <a:solidFill>
                      <a:srgbClr val="000000"/>
                    </a:solidFill>
                  </a:rPr>
                  <a:t>2</a:t>
                </a:r>
                <a:r>
                  <a:rPr lang="el-GR" b="1" dirty="0">
                    <a:solidFill>
                      <a:srgbClr val="000000"/>
                    </a:solidFill>
                    <a:cs typeface="Times New Roman" pitchFamily="18" charset="0"/>
                  </a:rPr>
                  <a:t> </a:t>
                </a:r>
                <a:r>
                  <a:rPr lang="el-GR" b="1" dirty="0">
                    <a:solidFill>
                      <a:srgbClr val="000000"/>
                    </a:solidFill>
                  </a:rPr>
                  <a:t>–</a:t>
                </a:r>
                <a:r>
                  <a:rPr lang="el-GR" b="1" dirty="0">
                    <a:solidFill>
                      <a:srgbClr val="000000"/>
                    </a:solidFill>
                    <a:cs typeface="Times New Roman" pitchFamily="18" charset="0"/>
                  </a:rPr>
                  <a:t> μ</a:t>
                </a:r>
                <a:r>
                  <a:rPr lang="el-GR" b="1" baseline="-25000" dirty="0">
                    <a:solidFill>
                      <a:srgbClr val="000000"/>
                    </a:solidFill>
                  </a:rPr>
                  <a:t>1 </a:t>
                </a:r>
                <a:r>
                  <a:rPr lang="el-GR" dirty="0"/>
                  <a:t>= 0</a:t>
                </a:r>
                <a:r>
                  <a:rPr lang="en-US" dirty="0">
                    <a:cs typeface="Tahoma" pitchFamily="34" charset="0"/>
                  </a:rPr>
                  <a:t> </a:t>
                </a:r>
                <a:r>
                  <a:rPr lang="el-GR" dirty="0" smtClean="0">
                    <a:cs typeface="Tahoma" pitchFamily="34" charset="0"/>
                  </a:rPr>
                  <a:t>                   </a:t>
                </a:r>
                <a:r>
                  <a:rPr lang="el-GR" b="1" dirty="0" smtClean="0">
                    <a:solidFill>
                      <a:srgbClr val="000000"/>
                    </a:solidFill>
                  </a:rPr>
                  <a:t>Η</a:t>
                </a:r>
                <a:r>
                  <a:rPr lang="el-GR" b="1" baseline="-25000" dirty="0" smtClean="0">
                    <a:solidFill>
                      <a:srgbClr val="000000"/>
                    </a:solidFill>
                  </a:rPr>
                  <a:t>0</a:t>
                </a:r>
                <a:r>
                  <a:rPr lang="en-US" b="1" dirty="0">
                    <a:solidFill>
                      <a:srgbClr val="000000"/>
                    </a:solidFill>
                  </a:rPr>
                  <a:t>:</a:t>
                </a:r>
                <a:r>
                  <a:rPr lang="en-US" dirty="0">
                    <a:cs typeface="Tahoma" pitchFamily="34" charset="0"/>
                  </a:rPr>
                  <a:t> </a:t>
                </a:r>
                <a14:m>
                  <m:oMath xmlns:m="http://schemas.openxmlformats.org/officeDocument/2006/math">
                    <m:sSub>
                      <m:sSubPr>
                        <m:ctrlPr>
                          <a:rPr lang="en-US" i="1">
                            <a:latin typeface="Cambria Math" panose="02040503050406030204" pitchFamily="18" charset="0"/>
                            <a:cs typeface="Tahoma" pitchFamily="34" charset="0"/>
                          </a:rPr>
                        </m:ctrlPr>
                      </m:sSubPr>
                      <m:e>
                        <m:r>
                          <a:rPr lang="el-GR" i="1">
                            <a:latin typeface="Cambria Math" panose="02040503050406030204" pitchFamily="18" charset="0"/>
                            <a:cs typeface="Tahoma" pitchFamily="34" charset="0"/>
                          </a:rPr>
                          <m:t>𝜇</m:t>
                        </m:r>
                      </m:e>
                      <m:sub>
                        <m:r>
                          <a:rPr lang="en-US" i="1">
                            <a:latin typeface="Cambria Math" panose="02040503050406030204" pitchFamily="18" charset="0"/>
                            <a:cs typeface="Tahoma" pitchFamily="34" charset="0"/>
                          </a:rPr>
                          <m:t>𝑑</m:t>
                        </m:r>
                      </m:sub>
                    </m:sSub>
                    <m:r>
                      <a:rPr lang="en-US" i="1">
                        <a:latin typeface="Cambria Math" panose="02040503050406030204" pitchFamily="18" charset="0"/>
                        <a:cs typeface="Tahoma" pitchFamily="34" charset="0"/>
                      </a:rPr>
                      <m:t>=</m:t>
                    </m:r>
                    <m:r>
                      <a:rPr lang="el-GR" i="1">
                        <a:latin typeface="Cambria Math" panose="02040503050406030204" pitchFamily="18" charset="0"/>
                        <a:cs typeface="Tahoma" pitchFamily="34" charset="0"/>
                      </a:rPr>
                      <m:t>0</m:t>
                    </m:r>
                  </m:oMath>
                </a14:m>
                <a:endParaRPr lang="el-GR" dirty="0" smtClean="0"/>
              </a:p>
              <a:p>
                <a:pPr marL="0" indent="0" algn="just">
                  <a:buNone/>
                </a:pPr>
                <a:r>
                  <a:rPr lang="el-GR" dirty="0" smtClean="0"/>
                  <a:t>                                    </a:t>
                </a:r>
                <a:r>
                  <a:rPr lang="el-GR" dirty="0">
                    <a:cs typeface="Tahoma" pitchFamily="34" charset="0"/>
                  </a:rPr>
                  <a:t>ή</a:t>
                </a:r>
                <a:r>
                  <a:rPr lang="el-GR" dirty="0" smtClean="0"/>
                  <a:t> </a:t>
                </a:r>
                <a:endParaRPr lang="el-GR" dirty="0"/>
              </a:p>
              <a:p>
                <a:pPr marL="0" indent="0" algn="just">
                  <a:buNone/>
                </a:pPr>
                <a:r>
                  <a:rPr lang="el-GR" b="1" dirty="0" smtClean="0">
                    <a:solidFill>
                      <a:srgbClr val="000000"/>
                    </a:solidFill>
                  </a:rPr>
                  <a:t> </a:t>
                </a:r>
                <a:r>
                  <a:rPr lang="el-GR" b="1" dirty="0" smtClean="0">
                    <a:solidFill>
                      <a:srgbClr val="000000"/>
                    </a:solidFill>
                    <a:cs typeface="Times New Roman" pitchFamily="18" charset="0"/>
                  </a:rPr>
                  <a:t>Η</a:t>
                </a:r>
                <a:r>
                  <a:rPr lang="el-GR" b="1" baseline="-25000" dirty="0" smtClean="0">
                    <a:solidFill>
                      <a:srgbClr val="000000"/>
                    </a:solidFill>
                  </a:rPr>
                  <a:t>1</a:t>
                </a:r>
                <a:r>
                  <a:rPr lang="el-GR" b="1" dirty="0" smtClean="0">
                    <a:solidFill>
                      <a:srgbClr val="000000"/>
                    </a:solidFill>
                    <a:cs typeface="Times New Roman" pitchFamily="18" charset="0"/>
                  </a:rPr>
                  <a:t>: μ</a:t>
                </a:r>
                <a:r>
                  <a:rPr lang="el-GR" b="1" baseline="-25000" dirty="0" smtClean="0">
                    <a:solidFill>
                      <a:srgbClr val="000000"/>
                    </a:solidFill>
                  </a:rPr>
                  <a:t>2</a:t>
                </a:r>
                <a:r>
                  <a:rPr lang="el-GR" b="1" dirty="0" smtClean="0">
                    <a:solidFill>
                      <a:srgbClr val="000000"/>
                    </a:solidFill>
                  </a:rPr>
                  <a:t> – </a:t>
                </a:r>
                <a:r>
                  <a:rPr lang="el-GR" b="1" dirty="0" smtClean="0">
                    <a:solidFill>
                      <a:srgbClr val="000000"/>
                    </a:solidFill>
                    <a:cs typeface="Times New Roman" pitchFamily="18" charset="0"/>
                  </a:rPr>
                  <a:t>μ</a:t>
                </a:r>
                <a:r>
                  <a:rPr lang="el-GR" b="1" baseline="-25000" dirty="0">
                    <a:solidFill>
                      <a:srgbClr val="000000"/>
                    </a:solidFill>
                  </a:rPr>
                  <a:t>1</a:t>
                </a:r>
                <a:r>
                  <a:rPr lang="el-GR" b="1" baseline="-25000" dirty="0" smtClean="0">
                    <a:solidFill>
                      <a:srgbClr val="000000"/>
                    </a:solidFill>
                  </a:rPr>
                  <a:t> </a:t>
                </a:r>
                <a:r>
                  <a:rPr lang="el-GR" dirty="0"/>
                  <a:t>&gt; 0 </a:t>
                </a:r>
                <a:r>
                  <a:rPr lang="el-GR" dirty="0" smtClean="0"/>
                  <a:t>                    </a:t>
                </a:r>
                <a:r>
                  <a:rPr lang="el-GR" b="1" dirty="0" smtClean="0">
                    <a:solidFill>
                      <a:srgbClr val="000000"/>
                    </a:solidFill>
                  </a:rPr>
                  <a:t>Η</a:t>
                </a:r>
                <a:r>
                  <a:rPr lang="el-GR" b="1" baseline="-25000" dirty="0" smtClean="0">
                    <a:solidFill>
                      <a:srgbClr val="000000"/>
                    </a:solidFill>
                  </a:rPr>
                  <a:t>1</a:t>
                </a:r>
                <a:r>
                  <a:rPr lang="en-US" b="1" dirty="0" smtClean="0">
                    <a:solidFill>
                      <a:srgbClr val="000000"/>
                    </a:solidFill>
                  </a:rPr>
                  <a:t>:</a:t>
                </a:r>
                <a:r>
                  <a:rPr lang="en-US" dirty="0" smtClean="0">
                    <a:cs typeface="Tahoma" pitchFamily="34" charset="0"/>
                  </a:rPr>
                  <a:t> </a:t>
                </a:r>
                <a14:m>
                  <m:oMath xmlns:m="http://schemas.openxmlformats.org/officeDocument/2006/math">
                    <m:sSub>
                      <m:sSubPr>
                        <m:ctrlPr>
                          <a:rPr lang="en-US" i="1">
                            <a:latin typeface="Cambria Math" panose="02040503050406030204" pitchFamily="18" charset="0"/>
                            <a:cs typeface="Tahoma" pitchFamily="34" charset="0"/>
                          </a:rPr>
                        </m:ctrlPr>
                      </m:sSubPr>
                      <m:e>
                        <m:r>
                          <a:rPr lang="el-GR" i="1">
                            <a:latin typeface="Cambria Math" panose="02040503050406030204" pitchFamily="18" charset="0"/>
                            <a:cs typeface="Tahoma" pitchFamily="34" charset="0"/>
                          </a:rPr>
                          <m:t>𝜇</m:t>
                        </m:r>
                      </m:e>
                      <m:sub>
                        <m:r>
                          <a:rPr lang="en-US" i="1">
                            <a:latin typeface="Cambria Math" panose="02040503050406030204" pitchFamily="18" charset="0"/>
                            <a:cs typeface="Tahoma" pitchFamily="34" charset="0"/>
                          </a:rPr>
                          <m:t>𝑑</m:t>
                        </m:r>
                      </m:sub>
                    </m:sSub>
                    <m:r>
                      <a:rPr lang="el-GR" i="1">
                        <a:latin typeface="Cambria Math" panose="02040503050406030204" pitchFamily="18" charset="0"/>
                        <a:cs typeface="Tahoma" pitchFamily="34" charset="0"/>
                      </a:rPr>
                      <m:t>&gt;0</m:t>
                    </m:r>
                  </m:oMath>
                </a14:m>
                <a:r>
                  <a:rPr lang="el-GR" dirty="0"/>
                  <a:t> </a:t>
                </a:r>
              </a:p>
            </p:txBody>
          </p:sp>
        </mc:Choice>
        <mc:Fallback xmlns="">
          <p:sp>
            <p:nvSpPr>
              <p:cNvPr id="3" name="2 - Θέση περιεχομένου"/>
              <p:cNvSpPr>
                <a:spLocks noGrp="1" noRot="1" noChangeAspect="1" noMove="1" noResize="1" noEditPoints="1" noAdjustHandles="1" noChangeArrowheads="1" noChangeShapeType="1" noTextEdit="1"/>
              </p:cNvSpPr>
              <p:nvPr>
                <p:ph idx="1"/>
              </p:nvPr>
            </p:nvSpPr>
            <p:spPr>
              <a:xfrm>
                <a:off x="335360" y="980729"/>
                <a:ext cx="11305256" cy="5616623"/>
              </a:xfrm>
              <a:blipFill rotWithShape="0">
                <a:blip r:embed="rId2"/>
                <a:stretch>
                  <a:fillRect l="-1240" t="-1303" r="-1240"/>
                </a:stretch>
              </a:blipFill>
            </p:spPr>
            <p:txBody>
              <a:bodyPr/>
              <a:lstStyle/>
              <a:p>
                <a:r>
                  <a:rPr lang="el-GR">
                    <a:noFill/>
                  </a:rPr>
                  <a:t> </a:t>
                </a:r>
              </a:p>
            </p:txBody>
          </p:sp>
        </mc:Fallback>
      </mc:AlternateContent>
      <p:graphicFrame>
        <p:nvGraphicFramePr>
          <p:cNvPr id="4" name="Θέση περιεχομένου 3"/>
          <p:cNvGraphicFramePr>
            <a:graphicFrameLocks/>
          </p:cNvGraphicFramePr>
          <p:nvPr>
            <p:extLst>
              <p:ext uri="{D42A27DB-BD31-4B8C-83A1-F6EECF244321}">
                <p14:modId xmlns:p14="http://schemas.microsoft.com/office/powerpoint/2010/main" val="64073579"/>
              </p:ext>
            </p:extLst>
          </p:nvPr>
        </p:nvGraphicFramePr>
        <p:xfrm>
          <a:off x="7248127" y="3710476"/>
          <a:ext cx="4392489" cy="3096345"/>
        </p:xfrm>
        <a:graphic>
          <a:graphicData uri="http://schemas.openxmlformats.org/drawingml/2006/table">
            <a:tbl>
              <a:tblPr>
                <a:tableStyleId>{5C22544A-7EE6-4342-B048-85BDC9FD1C3A}</a:tableStyleId>
              </a:tblPr>
              <a:tblGrid>
                <a:gridCol w="1464163">
                  <a:extLst>
                    <a:ext uri="{9D8B030D-6E8A-4147-A177-3AD203B41FA5}">
                      <a16:colId xmlns="" xmlns:a16="http://schemas.microsoft.com/office/drawing/2014/main" xmlns:a14="http://schemas.microsoft.com/office/drawing/2010/main" xmlns:mc="http://schemas.openxmlformats.org/markup-compatibility/2006" val="20000"/>
                    </a:ext>
                  </a:extLst>
                </a:gridCol>
                <a:gridCol w="1464163">
                  <a:extLst>
                    <a:ext uri="{9D8B030D-6E8A-4147-A177-3AD203B41FA5}">
                      <a16:colId xmlns="" xmlns:a16="http://schemas.microsoft.com/office/drawing/2014/main" xmlns:a14="http://schemas.microsoft.com/office/drawing/2010/main" xmlns:mc="http://schemas.openxmlformats.org/markup-compatibility/2006" val="20001"/>
                    </a:ext>
                  </a:extLst>
                </a:gridCol>
                <a:gridCol w="1464163">
                  <a:extLst>
                    <a:ext uri="{9D8B030D-6E8A-4147-A177-3AD203B41FA5}">
                      <a16:colId xmlns="" xmlns:a16="http://schemas.microsoft.com/office/drawing/2014/main" xmlns:a14="http://schemas.microsoft.com/office/drawing/2010/main" xmlns:mc="http://schemas.openxmlformats.org/markup-compatibility/2006" val="20002"/>
                    </a:ext>
                  </a:extLst>
                </a:gridCol>
              </a:tblGrid>
              <a:tr h="879675">
                <a:tc>
                  <a:txBody>
                    <a:bodyPr/>
                    <a:lstStyle/>
                    <a:p>
                      <a:pPr algn="ctr" rtl="0" fontAlgn="b"/>
                      <a:r>
                        <a:rPr lang="el-GR" sz="2600" u="none" strike="noStrike" dirty="0">
                          <a:effectLst/>
                        </a:rPr>
                        <a:t>Άτομα </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Βαθμός πριν </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Βαθμός μετά </a:t>
                      </a:r>
                      <a:endParaRPr lang="el-GR" sz="2600" b="0" i="0" u="none" strike="noStrike" dirty="0">
                        <a:solidFill>
                          <a:srgbClr val="000000"/>
                        </a:solidFill>
                        <a:effectLst/>
                        <a:latin typeface="Calibri"/>
                      </a:endParaRPr>
                    </a:p>
                  </a:txBody>
                  <a:tcPr marL="6350" marR="6350" marT="6350" marB="0" anchor="b"/>
                </a:tc>
                <a:extLst>
                  <a:ext uri="{0D108BD9-81ED-4DB2-BD59-A6C34878D82A}">
                    <a16:rowId xmlns="" xmlns:a16="http://schemas.microsoft.com/office/drawing/2014/main" xmlns:a14="http://schemas.microsoft.com/office/drawing/2010/main" xmlns:mc="http://schemas.openxmlformats.org/markup-compatibility/2006" val="10000"/>
                  </a:ext>
                </a:extLst>
              </a:tr>
              <a:tr h="443334">
                <a:tc>
                  <a:txBody>
                    <a:bodyPr/>
                    <a:lstStyle/>
                    <a:p>
                      <a:pPr algn="ctr" rtl="0" fontAlgn="b"/>
                      <a:r>
                        <a:rPr lang="el-GR" sz="2600" u="none" strike="noStrike">
                          <a:effectLst/>
                        </a:rPr>
                        <a:t>1</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7</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9</a:t>
                      </a:r>
                      <a:endParaRPr lang="el-GR" sz="2600" b="0" i="0" u="none" strike="noStrike" dirty="0">
                        <a:solidFill>
                          <a:srgbClr val="000000"/>
                        </a:solidFill>
                        <a:effectLst/>
                        <a:latin typeface="Calibri"/>
                      </a:endParaRPr>
                    </a:p>
                  </a:txBody>
                  <a:tcPr marL="6350" marR="6350" marT="6350" marB="0" anchor="b"/>
                </a:tc>
                <a:extLst>
                  <a:ext uri="{0D108BD9-81ED-4DB2-BD59-A6C34878D82A}">
                    <a16:rowId xmlns="" xmlns:a16="http://schemas.microsoft.com/office/drawing/2014/main" xmlns:a14="http://schemas.microsoft.com/office/drawing/2010/main" xmlns:mc="http://schemas.openxmlformats.org/markup-compatibility/2006" val="10001"/>
                  </a:ext>
                </a:extLst>
              </a:tr>
              <a:tr h="443334">
                <a:tc>
                  <a:txBody>
                    <a:bodyPr/>
                    <a:lstStyle/>
                    <a:p>
                      <a:pPr algn="ctr" rtl="0" fontAlgn="b"/>
                      <a:r>
                        <a:rPr lang="el-GR" sz="2600" u="none" strike="noStrike">
                          <a:effectLst/>
                        </a:rPr>
                        <a:t>2</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a:effectLst/>
                        </a:rPr>
                        <a:t>5</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4</a:t>
                      </a:r>
                      <a:endParaRPr lang="el-GR" sz="2600" b="0" i="0" u="none" strike="noStrike" dirty="0">
                        <a:solidFill>
                          <a:srgbClr val="000000"/>
                        </a:solidFill>
                        <a:effectLst/>
                        <a:latin typeface="Calibri"/>
                      </a:endParaRPr>
                    </a:p>
                  </a:txBody>
                  <a:tcPr marL="6350" marR="6350" marT="6350" marB="0" anchor="b"/>
                </a:tc>
                <a:extLst>
                  <a:ext uri="{0D108BD9-81ED-4DB2-BD59-A6C34878D82A}">
                    <a16:rowId xmlns="" xmlns:a16="http://schemas.microsoft.com/office/drawing/2014/main" xmlns:a14="http://schemas.microsoft.com/office/drawing/2010/main" xmlns:mc="http://schemas.openxmlformats.org/markup-compatibility/2006" val="10002"/>
                  </a:ext>
                </a:extLst>
              </a:tr>
              <a:tr h="443334">
                <a:tc>
                  <a:txBody>
                    <a:bodyPr/>
                    <a:lstStyle/>
                    <a:p>
                      <a:pPr algn="ctr" rtl="0" fontAlgn="b"/>
                      <a:r>
                        <a:rPr lang="el-GR" sz="2600" u="none" strike="noStrike">
                          <a:effectLst/>
                        </a:rPr>
                        <a:t>3</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a:effectLst/>
                        </a:rPr>
                        <a:t>3</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a:effectLst/>
                        </a:rPr>
                        <a:t>3</a:t>
                      </a:r>
                      <a:endParaRPr lang="el-GR" sz="2600" b="0" i="0" u="none" strike="noStrike">
                        <a:solidFill>
                          <a:srgbClr val="000000"/>
                        </a:solidFill>
                        <a:effectLst/>
                        <a:latin typeface="Calibri"/>
                      </a:endParaRPr>
                    </a:p>
                  </a:txBody>
                  <a:tcPr marL="6350" marR="6350" marT="6350" marB="0" anchor="b"/>
                </a:tc>
                <a:extLst>
                  <a:ext uri="{0D108BD9-81ED-4DB2-BD59-A6C34878D82A}">
                    <a16:rowId xmlns="" xmlns:a16="http://schemas.microsoft.com/office/drawing/2014/main" xmlns:a14="http://schemas.microsoft.com/office/drawing/2010/main" xmlns:mc="http://schemas.openxmlformats.org/markup-compatibility/2006" val="10003"/>
                  </a:ext>
                </a:extLst>
              </a:tr>
              <a:tr h="443334">
                <a:tc>
                  <a:txBody>
                    <a:bodyPr/>
                    <a:lstStyle/>
                    <a:p>
                      <a:pPr algn="ctr" rtl="0" fontAlgn="b"/>
                      <a:r>
                        <a:rPr lang="el-GR" sz="2600" u="none" strike="noStrike">
                          <a:effectLst/>
                        </a:rPr>
                        <a:t>4</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6</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a:effectLst/>
                        </a:rPr>
                        <a:t>9</a:t>
                      </a:r>
                      <a:endParaRPr lang="el-GR" sz="2600" b="0" i="0" u="none" strike="noStrike">
                        <a:solidFill>
                          <a:srgbClr val="000000"/>
                        </a:solidFill>
                        <a:effectLst/>
                        <a:latin typeface="Calibri"/>
                      </a:endParaRPr>
                    </a:p>
                  </a:txBody>
                  <a:tcPr marL="6350" marR="6350" marT="6350" marB="0" anchor="b"/>
                </a:tc>
                <a:extLst>
                  <a:ext uri="{0D108BD9-81ED-4DB2-BD59-A6C34878D82A}">
                    <a16:rowId xmlns="" xmlns:a16="http://schemas.microsoft.com/office/drawing/2014/main" xmlns:a14="http://schemas.microsoft.com/office/drawing/2010/main" xmlns:mc="http://schemas.openxmlformats.org/markup-compatibility/2006" val="10004"/>
                  </a:ext>
                </a:extLst>
              </a:tr>
              <a:tr h="443334">
                <a:tc gridSpan="3">
                  <a:txBody>
                    <a:bodyPr/>
                    <a:lstStyle/>
                    <a:p>
                      <a:pPr algn="l" fontAlgn="b"/>
                      <a:r>
                        <a:rPr lang="el-GR" sz="2600" u="none" strike="noStrike" dirty="0">
                          <a:effectLst/>
                        </a:rPr>
                        <a:t>Σύνολο </a:t>
                      </a:r>
                      <a:endParaRPr lang="el-GR" sz="2600" b="0" i="0" u="none" strike="noStrike" dirty="0">
                        <a:solidFill>
                          <a:srgbClr val="000000"/>
                        </a:solidFill>
                        <a:effectLst/>
                        <a:latin typeface="Calibri"/>
                      </a:endParaRPr>
                    </a:p>
                  </a:txBody>
                  <a:tcPr marL="6350" marR="6350" marT="6350" marB="0" anchor="b"/>
                </a:tc>
                <a:tc hMerge="1">
                  <a:txBody>
                    <a:bodyPr/>
                    <a:lstStyle/>
                    <a:p>
                      <a:endParaRPr lang="el-GR"/>
                    </a:p>
                  </a:txBody>
                  <a:tcPr/>
                </a:tc>
                <a:tc hMerge="1">
                  <a:txBody>
                    <a:bodyPr/>
                    <a:lstStyle/>
                    <a:p>
                      <a:endParaRPr lang="el-GR"/>
                    </a:p>
                  </a:txBody>
                  <a:tcPr/>
                </a:tc>
                <a:extLst>
                  <a:ext uri="{0D108BD9-81ED-4DB2-BD59-A6C34878D82A}">
                    <a16:rowId xmlns="" xmlns:a16="http://schemas.microsoft.com/office/drawing/2014/main" xmlns:a14="http://schemas.microsoft.com/office/drawing/2010/main" xmlns:mc="http://schemas.openxmlformats.org/markup-compatibility/2006" val="10005"/>
                  </a:ext>
                </a:extLst>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Θέση περιεχομένου 2"/>
              <p:cNvSpPr>
                <a:spLocks noGrp="1"/>
              </p:cNvSpPr>
              <p:nvPr>
                <p:ph idx="1"/>
              </p:nvPr>
            </p:nvSpPr>
            <p:spPr>
              <a:xfrm>
                <a:off x="335360" y="404664"/>
                <a:ext cx="11449272" cy="6264696"/>
              </a:xfrm>
            </p:spPr>
            <p:txBody>
              <a:bodyPr>
                <a:normAutofit/>
              </a:bodyPr>
              <a:lstStyle/>
              <a:p>
                <a:pPr marL="0" indent="0" algn="just">
                  <a:buNone/>
                </a:pPr>
                <a:r>
                  <a:rPr lang="el-GR" u="sng" dirty="0" smtClean="0"/>
                  <a:t>Λύση</a:t>
                </a:r>
                <a:r>
                  <a:rPr lang="en-US" dirty="0" smtClean="0"/>
                  <a:t>:</a:t>
                </a:r>
                <a:endParaRPr lang="el-GR" dirty="0" smtClean="0"/>
              </a:p>
              <a:p>
                <a:pPr marL="0" indent="0" algn="just">
                  <a:buNone/>
                </a:pPr>
                <a:r>
                  <a:rPr lang="el-GR" b="1" dirty="0" smtClean="0"/>
                  <a:t>1</a:t>
                </a:r>
                <a:r>
                  <a:rPr lang="el-GR" b="1" baseline="30000" dirty="0" smtClean="0"/>
                  <a:t>ο</a:t>
                </a:r>
                <a:r>
                  <a:rPr lang="el-GR" b="1" dirty="0" smtClean="0"/>
                  <a:t> βήμα</a:t>
                </a:r>
                <a:r>
                  <a:rPr lang="en-US" dirty="0" smtClean="0"/>
                  <a:t>:</a:t>
                </a:r>
                <a:r>
                  <a:rPr lang="el-GR" dirty="0" smtClean="0"/>
                  <a:t> </a:t>
                </a:r>
                <a:r>
                  <a:rPr lang="el-GR" u="sng" dirty="0" smtClean="0"/>
                  <a:t>Διατύπωση Υποθέσεων</a:t>
                </a:r>
              </a:p>
              <a:p>
                <a:pPr marL="0" indent="0" algn="just">
                  <a:buNone/>
                </a:pPr>
                <a:r>
                  <a:rPr lang="el-GR" dirty="0"/>
                  <a:t> </a:t>
                </a:r>
                <a:r>
                  <a:rPr lang="el-GR" dirty="0" smtClean="0"/>
                  <a:t>                            </a:t>
                </a:r>
                <a:r>
                  <a:rPr lang="el-GR" dirty="0" smtClean="0">
                    <a:solidFill>
                      <a:srgbClr val="000000"/>
                    </a:solidFill>
                  </a:rPr>
                  <a:t>Η</a:t>
                </a:r>
                <a:r>
                  <a:rPr lang="el-GR" baseline="-25000" dirty="0" smtClean="0">
                    <a:solidFill>
                      <a:srgbClr val="000000"/>
                    </a:solidFill>
                  </a:rPr>
                  <a:t>0</a:t>
                </a:r>
                <a:r>
                  <a:rPr lang="en-US" dirty="0">
                    <a:solidFill>
                      <a:srgbClr val="000000"/>
                    </a:solidFill>
                  </a:rPr>
                  <a:t>:</a:t>
                </a:r>
                <a:r>
                  <a:rPr lang="el-GR" dirty="0">
                    <a:solidFill>
                      <a:srgbClr val="000000"/>
                    </a:solidFill>
                  </a:rPr>
                  <a:t> </a:t>
                </a:r>
                <a:r>
                  <a:rPr lang="el-GR" dirty="0">
                    <a:solidFill>
                      <a:srgbClr val="000000"/>
                    </a:solidFill>
                    <a:cs typeface="Times New Roman" pitchFamily="18" charset="0"/>
                  </a:rPr>
                  <a:t>μ</a:t>
                </a:r>
                <a:r>
                  <a:rPr lang="el-GR" baseline="-25000" dirty="0">
                    <a:solidFill>
                      <a:srgbClr val="000000"/>
                    </a:solidFill>
                  </a:rPr>
                  <a:t>2</a:t>
                </a:r>
                <a:r>
                  <a:rPr lang="el-GR" dirty="0">
                    <a:solidFill>
                      <a:srgbClr val="000000"/>
                    </a:solidFill>
                    <a:cs typeface="Times New Roman" pitchFamily="18" charset="0"/>
                  </a:rPr>
                  <a:t> </a:t>
                </a:r>
                <a:r>
                  <a:rPr lang="el-GR" dirty="0">
                    <a:solidFill>
                      <a:srgbClr val="000000"/>
                    </a:solidFill>
                  </a:rPr>
                  <a:t>–</a:t>
                </a:r>
                <a:r>
                  <a:rPr lang="el-GR" dirty="0">
                    <a:solidFill>
                      <a:srgbClr val="000000"/>
                    </a:solidFill>
                    <a:cs typeface="Times New Roman" pitchFamily="18" charset="0"/>
                  </a:rPr>
                  <a:t> μ</a:t>
                </a:r>
                <a:r>
                  <a:rPr lang="el-GR" baseline="-25000" dirty="0">
                    <a:solidFill>
                      <a:srgbClr val="000000"/>
                    </a:solidFill>
                  </a:rPr>
                  <a:t>1 </a:t>
                </a:r>
                <a:r>
                  <a:rPr lang="el-GR" dirty="0"/>
                  <a:t>= </a:t>
                </a:r>
                <a:r>
                  <a:rPr lang="el-GR" dirty="0" smtClean="0"/>
                  <a:t>0</a:t>
                </a:r>
              </a:p>
              <a:p>
                <a:pPr marL="0" indent="0" algn="just">
                  <a:buNone/>
                </a:pPr>
                <a:r>
                  <a:rPr lang="el-GR" b="1" dirty="0" smtClean="0">
                    <a:solidFill>
                      <a:srgbClr val="000000"/>
                    </a:solidFill>
                    <a:cs typeface="Times New Roman" pitchFamily="18" charset="0"/>
                  </a:rPr>
                  <a:t>                             </a:t>
                </a:r>
                <a:r>
                  <a:rPr lang="el-GR" dirty="0" smtClean="0">
                    <a:solidFill>
                      <a:srgbClr val="000000"/>
                    </a:solidFill>
                    <a:cs typeface="Times New Roman" pitchFamily="18" charset="0"/>
                  </a:rPr>
                  <a:t>Η</a:t>
                </a:r>
                <a:r>
                  <a:rPr lang="el-GR" baseline="-25000" dirty="0" smtClean="0">
                    <a:solidFill>
                      <a:srgbClr val="000000"/>
                    </a:solidFill>
                  </a:rPr>
                  <a:t>1</a:t>
                </a:r>
                <a:r>
                  <a:rPr lang="el-GR" dirty="0">
                    <a:solidFill>
                      <a:srgbClr val="000000"/>
                    </a:solidFill>
                    <a:cs typeface="Times New Roman" pitchFamily="18" charset="0"/>
                  </a:rPr>
                  <a:t>: μ</a:t>
                </a:r>
                <a:r>
                  <a:rPr lang="el-GR" baseline="-25000" dirty="0">
                    <a:solidFill>
                      <a:srgbClr val="000000"/>
                    </a:solidFill>
                  </a:rPr>
                  <a:t>2</a:t>
                </a:r>
                <a:r>
                  <a:rPr lang="el-GR" dirty="0">
                    <a:solidFill>
                      <a:srgbClr val="000000"/>
                    </a:solidFill>
                  </a:rPr>
                  <a:t> – </a:t>
                </a:r>
                <a:r>
                  <a:rPr lang="el-GR" dirty="0">
                    <a:solidFill>
                      <a:srgbClr val="000000"/>
                    </a:solidFill>
                    <a:cs typeface="Times New Roman" pitchFamily="18" charset="0"/>
                  </a:rPr>
                  <a:t>μ</a:t>
                </a:r>
                <a:r>
                  <a:rPr lang="el-GR" baseline="-25000" dirty="0">
                    <a:solidFill>
                      <a:srgbClr val="000000"/>
                    </a:solidFill>
                  </a:rPr>
                  <a:t>1 </a:t>
                </a:r>
                <a:r>
                  <a:rPr lang="el-GR" dirty="0"/>
                  <a:t>&gt; 0 </a:t>
                </a:r>
                <a:endParaRPr lang="el-GR" dirty="0" smtClean="0"/>
              </a:p>
              <a:p>
                <a:pPr marL="0" indent="0" algn="just">
                  <a:buNone/>
                </a:pPr>
                <a:endParaRPr lang="el-GR" dirty="0" smtClean="0"/>
              </a:p>
              <a:p>
                <a:pPr marL="0" indent="0" algn="just">
                  <a:buNone/>
                </a:pPr>
                <a:r>
                  <a:rPr lang="el-GR" b="1" dirty="0" smtClean="0"/>
                  <a:t>2</a:t>
                </a:r>
                <a:r>
                  <a:rPr lang="el-GR" b="1" baseline="30000" dirty="0" smtClean="0"/>
                  <a:t>ο</a:t>
                </a:r>
                <a:r>
                  <a:rPr lang="el-GR" b="1" dirty="0" smtClean="0"/>
                  <a:t> βήμα</a:t>
                </a:r>
                <a:r>
                  <a:rPr lang="en-US" dirty="0" smtClean="0"/>
                  <a:t>: </a:t>
                </a:r>
                <a:r>
                  <a:rPr lang="el-GR" u="sng" dirty="0" smtClean="0"/>
                  <a:t>Εύρεση της στατιστικής </a:t>
                </a:r>
                <a:r>
                  <a:rPr lang="en-US" u="sng" dirty="0" smtClean="0"/>
                  <a:t>t</a:t>
                </a:r>
                <a:endParaRPr lang="el-GR" u="sng" dirty="0" smtClean="0"/>
              </a:p>
              <a:p>
                <a:pPr marL="0" indent="0" algn="just">
                  <a:buNone/>
                </a:pPr>
                <a14:m>
                  <m:oMathPara xmlns:m="http://schemas.openxmlformats.org/officeDocument/2006/math">
                    <m:oMathParaPr>
                      <m:jc m:val="centerGroup"/>
                    </m:oMathParaPr>
                    <m:oMath xmlns:m="http://schemas.openxmlformats.org/officeDocument/2006/math">
                      <m:sSub>
                        <m:sSubPr>
                          <m:ctrlPr>
                            <a:rPr lang="el-GR" i="1" smtClean="0">
                              <a:latin typeface="Cambria Math" panose="02040503050406030204" pitchFamily="18" charset="0"/>
                            </a:rPr>
                          </m:ctrlPr>
                        </m:sSubPr>
                        <m:e>
                          <m:r>
                            <a:rPr lang="en-US" b="0" i="1" smtClean="0">
                              <a:latin typeface="Cambria Math" panose="02040503050406030204" pitchFamily="18" charset="0"/>
                            </a:rPr>
                            <m:t>𝑡</m:t>
                          </m:r>
                        </m:e>
                        <m:sub>
                          <m:acc>
                            <m:accPr>
                              <m:chr m:val="̅"/>
                              <m:ctrlPr>
                                <a:rPr lang="el-GR" i="1" smtClean="0">
                                  <a:latin typeface="Cambria Math" panose="02040503050406030204" pitchFamily="18" charset="0"/>
                                </a:rPr>
                              </m:ctrlPr>
                            </m:accPr>
                            <m:e>
                              <m:r>
                                <a:rPr lang="en-US" b="0" i="1" smtClean="0">
                                  <a:latin typeface="Cambria Math" panose="02040503050406030204" pitchFamily="18" charset="0"/>
                                </a:rPr>
                                <m:t>𝑑</m:t>
                              </m:r>
                            </m:e>
                          </m:acc>
                        </m:sub>
                      </m:sSub>
                      <m:r>
                        <a:rPr lang="el-GR" b="0" i="1" smtClean="0">
                          <a:latin typeface="Cambria Math" panose="02040503050406030204" pitchFamily="18" charset="0"/>
                        </a:rPr>
                        <m:t>=</m:t>
                      </m:r>
                      <m:f>
                        <m:fPr>
                          <m:ctrlPr>
                            <a:rPr lang="el-GR" b="0" i="1" smtClean="0">
                              <a:latin typeface="Cambria Math" panose="02040503050406030204" pitchFamily="18" charset="0"/>
                            </a:rPr>
                          </m:ctrlPr>
                        </m:fPr>
                        <m:num>
                          <m:acc>
                            <m:accPr>
                              <m:chr m:val="̅"/>
                              <m:ctrlPr>
                                <a:rPr lang="el-GR" b="0" i="1" smtClean="0">
                                  <a:latin typeface="Cambria Math" panose="02040503050406030204" pitchFamily="18" charset="0"/>
                                </a:rPr>
                              </m:ctrlPr>
                            </m:accPr>
                            <m:e>
                              <m:r>
                                <a:rPr lang="en-US" b="0" i="1" smtClean="0">
                                  <a:latin typeface="Cambria Math" panose="02040503050406030204" pitchFamily="18" charset="0"/>
                                </a:rPr>
                                <m:t>𝑑</m:t>
                              </m:r>
                            </m:e>
                          </m:acc>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l-GR" b="0" i="1" smtClean="0">
                                  <a:latin typeface="Cambria Math" panose="02040503050406030204" pitchFamily="18" charset="0"/>
                                </a:rPr>
                                <m:t>𝜇</m:t>
                              </m:r>
                            </m:e>
                            <m:sub>
                              <m:r>
                                <a:rPr lang="en-US" b="0" i="1" smtClean="0">
                                  <a:latin typeface="Cambria Math" panose="02040503050406030204" pitchFamily="18" charset="0"/>
                                </a:rPr>
                                <m:t>𝑑</m:t>
                              </m:r>
                            </m:sub>
                          </m:sSub>
                        </m:num>
                        <m:den>
                          <m:f>
                            <m:fPr>
                              <m:ctrlPr>
                                <a:rPr lang="el-GR" b="0" i="1" smtClean="0">
                                  <a:latin typeface="Cambria Math" panose="02040503050406030204" pitchFamily="18" charset="0"/>
                                </a:rPr>
                              </m:ctrlPr>
                            </m:fPr>
                            <m:num>
                              <m:sSub>
                                <m:sSubPr>
                                  <m:ctrlPr>
                                    <a:rPr lang="el-GR" b="0"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𝑑</m:t>
                                  </m:r>
                                </m:sub>
                              </m:sSub>
                            </m:num>
                            <m:den>
                              <m:rad>
                                <m:radPr>
                                  <m:degHide m:val="on"/>
                                  <m:ctrlPr>
                                    <a:rPr lang="el-GR" b="0" i="1" smtClean="0">
                                      <a:latin typeface="Cambria Math" panose="02040503050406030204" pitchFamily="18" charset="0"/>
                                    </a:rPr>
                                  </m:ctrlPr>
                                </m:radPr>
                                <m:deg/>
                                <m:e>
                                  <m:r>
                                    <a:rPr lang="en-US" b="0" i="1" smtClean="0">
                                      <a:latin typeface="Cambria Math" panose="02040503050406030204" pitchFamily="18" charset="0"/>
                                    </a:rPr>
                                    <m:t>𝑛</m:t>
                                  </m:r>
                                </m:e>
                              </m:rad>
                            </m:den>
                          </m:f>
                        </m:den>
                      </m:f>
                    </m:oMath>
                  </m:oMathPara>
                </a14:m>
                <a:endParaRPr lang="en-US" dirty="0" smtClean="0"/>
              </a:p>
              <a:p>
                <a:pPr marL="0" indent="0" algn="just">
                  <a:buNone/>
                </a:pPr>
                <a:r>
                  <a:rPr lang="el-GR" dirty="0" smtClean="0"/>
                  <a:t>Για να βρούμε την στατιστική </a:t>
                </a:r>
                <a:r>
                  <a:rPr lang="en-US" dirty="0" smtClean="0"/>
                  <a:t>t</a:t>
                </a:r>
                <a:r>
                  <a:rPr lang="el-GR" dirty="0" smtClean="0"/>
                  <a:t>, αρκεί να βρούμε την μέση τιμή </a:t>
                </a:r>
                <a14:m>
                  <m:oMath xmlns:m="http://schemas.openxmlformats.org/officeDocument/2006/math">
                    <m:acc>
                      <m:accPr>
                        <m:chr m:val="̅"/>
                        <m:ctrlPr>
                          <a:rPr lang="el-GR" i="1" smtClean="0">
                            <a:latin typeface="Cambria Math" panose="02040503050406030204" pitchFamily="18" charset="0"/>
                          </a:rPr>
                        </m:ctrlPr>
                      </m:accPr>
                      <m:e>
                        <m:r>
                          <a:rPr lang="en-US" b="0" i="1" smtClean="0">
                            <a:latin typeface="Cambria Math" panose="02040503050406030204" pitchFamily="18" charset="0"/>
                          </a:rPr>
                          <m:t>𝑑</m:t>
                        </m:r>
                      </m:e>
                    </m:acc>
                  </m:oMath>
                </a14:m>
                <a:r>
                  <a:rPr lang="el-GR" dirty="0" smtClean="0"/>
                  <a:t> και την τυπική απόκλιση</a:t>
                </a:r>
                <a:r>
                  <a:rPr lang="en-US" dirty="0" smtClean="0"/>
                  <a:t>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𝑑</m:t>
                        </m:r>
                      </m:sub>
                    </m:sSub>
                  </m:oMath>
                </a14:m>
                <a:r>
                  <a:rPr lang="en-US" dirty="0" smtClean="0"/>
                  <a:t>.</a:t>
                </a:r>
                <a:endParaRPr lang="el-GR" dirty="0"/>
              </a:p>
            </p:txBody>
          </p:sp>
        </mc:Choice>
        <mc:Fallback xmlns="">
          <p:sp>
            <p:nvSpPr>
              <p:cNvPr id="3" name="Θέση περιεχομένου 2"/>
              <p:cNvSpPr>
                <a:spLocks noGrp="1" noRot="1" noChangeAspect="1" noMove="1" noResize="1" noEditPoints="1" noAdjustHandles="1" noChangeArrowheads="1" noChangeShapeType="1" noTextEdit="1"/>
              </p:cNvSpPr>
              <p:nvPr>
                <p:ph idx="1"/>
              </p:nvPr>
            </p:nvSpPr>
            <p:spPr>
              <a:xfrm>
                <a:off x="335360" y="404664"/>
                <a:ext cx="11449272" cy="6264696"/>
              </a:xfrm>
              <a:blipFill rotWithShape="0">
                <a:blip r:embed="rId2"/>
                <a:stretch>
                  <a:fillRect l="-1331" t="-1265"/>
                </a:stretch>
              </a:blipFill>
            </p:spPr>
            <p:txBody>
              <a:bodyPr/>
              <a:lstStyle/>
              <a:p>
                <a:r>
                  <a:rPr lang="el-GR">
                    <a:noFill/>
                  </a:rPr>
                  <a:t> </a:t>
                </a:r>
              </a:p>
            </p:txBody>
          </p:sp>
        </mc:Fallback>
      </mc:AlternateContent>
    </p:spTree>
    <p:extLst>
      <p:ext uri="{BB962C8B-B14F-4D97-AF65-F5344CB8AC3E}">
        <p14:creationId xmlns:p14="http://schemas.microsoft.com/office/powerpoint/2010/main" val="3450515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792663480"/>
                  </p:ext>
                </p:extLst>
              </p:nvPr>
            </p:nvGraphicFramePr>
            <p:xfrm>
              <a:off x="1472437" y="518449"/>
              <a:ext cx="8244408" cy="2811780"/>
            </p:xfrm>
            <a:graphic>
              <a:graphicData uri="http://schemas.openxmlformats.org/drawingml/2006/table">
                <a:tbl>
                  <a:tblPr>
                    <a:tableStyleId>{5C22544A-7EE6-4342-B048-85BDC9FD1C3A}</a:tableStyleId>
                  </a:tblPr>
                  <a:tblGrid>
                    <a:gridCol w="1374068">
                      <a:extLst>
                        <a:ext uri="{9D8B030D-6E8A-4147-A177-3AD203B41FA5}">
                          <a16:colId xmlns="" xmlns:a16="http://schemas.microsoft.com/office/drawing/2014/main" val="20000"/>
                        </a:ext>
                      </a:extLst>
                    </a:gridCol>
                    <a:gridCol w="1374068">
                      <a:extLst>
                        <a:ext uri="{9D8B030D-6E8A-4147-A177-3AD203B41FA5}">
                          <a16:colId xmlns="" xmlns:a16="http://schemas.microsoft.com/office/drawing/2014/main" val="20001"/>
                        </a:ext>
                      </a:extLst>
                    </a:gridCol>
                    <a:gridCol w="1374068">
                      <a:extLst>
                        <a:ext uri="{9D8B030D-6E8A-4147-A177-3AD203B41FA5}">
                          <a16:colId xmlns="" xmlns:a16="http://schemas.microsoft.com/office/drawing/2014/main" val="20002"/>
                        </a:ext>
                      </a:extLst>
                    </a:gridCol>
                    <a:gridCol w="1374068">
                      <a:extLst>
                        <a:ext uri="{9D8B030D-6E8A-4147-A177-3AD203B41FA5}">
                          <a16:colId xmlns="" xmlns:a16="http://schemas.microsoft.com/office/drawing/2014/main" val="20003"/>
                        </a:ext>
                      </a:extLst>
                    </a:gridCol>
                    <a:gridCol w="1374068">
                      <a:extLst>
                        <a:ext uri="{9D8B030D-6E8A-4147-A177-3AD203B41FA5}">
                          <a16:colId xmlns="" xmlns:a16="http://schemas.microsoft.com/office/drawing/2014/main" val="20004"/>
                        </a:ext>
                      </a:extLst>
                    </a:gridCol>
                    <a:gridCol w="1374068">
                      <a:extLst>
                        <a:ext uri="{9D8B030D-6E8A-4147-A177-3AD203B41FA5}">
                          <a16:colId xmlns="" xmlns:a16="http://schemas.microsoft.com/office/drawing/2014/main" val="20005"/>
                        </a:ext>
                      </a:extLst>
                    </a:gridCol>
                  </a:tblGrid>
                  <a:tr h="773863">
                    <a:tc>
                      <a:txBody>
                        <a:bodyPr/>
                        <a:lstStyle/>
                        <a:p>
                          <a:pPr algn="ctr" rtl="0" fontAlgn="b"/>
                          <a:r>
                            <a:rPr lang="el-GR" sz="2600" u="none" strike="noStrike" dirty="0">
                              <a:effectLst/>
                            </a:rPr>
                            <a:t>Άτομα </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Βαθμός πριν </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Βαθμός μετά </a:t>
                          </a:r>
                          <a:endParaRPr lang="el-GR" sz="2600" b="0" i="0" u="none" strike="noStrike" dirty="0">
                            <a:solidFill>
                              <a:srgbClr val="000000"/>
                            </a:solidFill>
                            <a:effectLst/>
                            <a:latin typeface="Calibri"/>
                          </a:endParaRPr>
                        </a:p>
                      </a:txBody>
                      <a:tcPr marL="6350" marR="6350" marT="6350" marB="0" anchor="b"/>
                    </a:tc>
                    <a:tc>
                      <a:txBody>
                        <a:bodyPr/>
                        <a:lstStyle/>
                        <a:p>
                          <a:pPr algn="ctr" rtl="0" fontAlgn="b"/>
                          <a14:m>
                            <m:oMathPara xmlns:m="http://schemas.openxmlformats.org/officeDocument/2006/math">
                              <m:oMathParaPr>
                                <m:jc m:val="centerGroup"/>
                              </m:oMathParaPr>
                              <m:oMath xmlns:m="http://schemas.openxmlformats.org/officeDocument/2006/math">
                                <m:r>
                                  <a:rPr lang="en-US" sz="2600" b="0" i="1" u="none" strike="noStrike" smtClean="0">
                                    <a:solidFill>
                                      <a:srgbClr val="000000"/>
                                    </a:solidFill>
                                    <a:effectLst/>
                                    <a:latin typeface="Cambria Math"/>
                                  </a:rPr>
                                  <m:t>𝑑</m:t>
                                </m:r>
                              </m:oMath>
                            </m:oMathPara>
                          </a14:m>
                          <a:endParaRPr lang="en-US" sz="2600" b="0" i="0" u="none" strike="noStrike" dirty="0">
                            <a:solidFill>
                              <a:srgbClr val="000000"/>
                            </a:solidFill>
                            <a:effectLst/>
                            <a:latin typeface="Calibri"/>
                          </a:endParaRPr>
                        </a:p>
                      </a:txBody>
                      <a:tcPr marL="6350" marR="6350" marT="6350" marB="0" anchor="b"/>
                    </a:tc>
                    <a:tc>
                      <a:txBody>
                        <a:bodyPr/>
                        <a:lstStyle/>
                        <a:p>
                          <a:pPr algn="ctr" rtl="0" fontAlgn="b"/>
                          <a14:m>
                            <m:oMathPara xmlns:m="http://schemas.openxmlformats.org/officeDocument/2006/math">
                              <m:oMathParaPr>
                                <m:jc m:val="centerGroup"/>
                              </m:oMathParaPr>
                              <m:oMath xmlns:m="http://schemas.openxmlformats.org/officeDocument/2006/math">
                                <m:r>
                                  <a:rPr lang="en-US" sz="2600" b="0" i="1" u="none" strike="noStrike" smtClean="0">
                                    <a:solidFill>
                                      <a:srgbClr val="000000"/>
                                    </a:solidFill>
                                    <a:effectLst/>
                                    <a:latin typeface="Cambria Math"/>
                                  </a:rPr>
                                  <m:t>𝑑</m:t>
                                </m:r>
                                <m:r>
                                  <a:rPr lang="en-US" sz="2600" b="0" i="1" u="none" strike="noStrike" smtClean="0">
                                    <a:solidFill>
                                      <a:srgbClr val="000000"/>
                                    </a:solidFill>
                                    <a:effectLst/>
                                    <a:latin typeface="Cambria Math"/>
                                  </a:rPr>
                                  <m:t>−</m:t>
                                </m:r>
                                <m:acc>
                                  <m:accPr>
                                    <m:chr m:val="̅"/>
                                    <m:ctrlPr>
                                      <a:rPr lang="en-US" sz="2600" b="0" i="1" u="none" strike="noStrike" smtClean="0">
                                        <a:solidFill>
                                          <a:srgbClr val="000000"/>
                                        </a:solidFill>
                                        <a:effectLst/>
                                        <a:latin typeface="Cambria Math" panose="02040503050406030204" pitchFamily="18" charset="0"/>
                                      </a:rPr>
                                    </m:ctrlPr>
                                  </m:accPr>
                                  <m:e>
                                    <m:r>
                                      <a:rPr lang="en-US" sz="2600" b="0" i="1" u="none" strike="noStrike" smtClean="0">
                                        <a:solidFill>
                                          <a:srgbClr val="000000"/>
                                        </a:solidFill>
                                        <a:effectLst/>
                                        <a:latin typeface="Cambria Math"/>
                                      </a:rPr>
                                      <m:t>𝑑</m:t>
                                    </m:r>
                                  </m:e>
                                </m:acc>
                              </m:oMath>
                            </m:oMathPara>
                          </a14:m>
                          <a:endParaRPr lang="en-US" sz="2600" b="0" i="0" u="none" strike="noStrike" dirty="0">
                            <a:solidFill>
                              <a:srgbClr val="000000"/>
                            </a:solidFill>
                            <a:effectLst/>
                            <a:latin typeface="Calibri"/>
                          </a:endParaRPr>
                        </a:p>
                      </a:txBody>
                      <a:tcPr marL="6350" marR="6350" marT="6350" marB="0" anchor="b"/>
                    </a:tc>
                    <a:tc>
                      <a:txBody>
                        <a:bodyPr/>
                        <a:lstStyle/>
                        <a:p>
                          <a:pPr algn="ctr" rtl="0" fontAlgn="b"/>
                          <a14:m>
                            <m:oMathPara xmlns:m="http://schemas.openxmlformats.org/officeDocument/2006/math">
                              <m:oMathParaPr>
                                <m:jc m:val="centerGroup"/>
                              </m:oMathParaPr>
                              <m:oMath xmlns:m="http://schemas.openxmlformats.org/officeDocument/2006/math">
                                <m:r>
                                  <a:rPr lang="en-US" sz="2600" b="0" i="1" u="none" strike="noStrike" smtClean="0">
                                    <a:solidFill>
                                      <a:srgbClr val="000000"/>
                                    </a:solidFill>
                                    <a:effectLst/>
                                    <a:latin typeface="Cambria Math"/>
                                  </a:rPr>
                                  <m:t>(</m:t>
                                </m:r>
                                <m:sSup>
                                  <m:sSupPr>
                                    <m:ctrlPr>
                                      <a:rPr lang="en-US" sz="2600" b="0" i="1" u="none" strike="noStrike" smtClean="0">
                                        <a:solidFill>
                                          <a:srgbClr val="000000"/>
                                        </a:solidFill>
                                        <a:effectLst/>
                                        <a:latin typeface="Cambria Math" panose="02040503050406030204" pitchFamily="18" charset="0"/>
                                      </a:rPr>
                                    </m:ctrlPr>
                                  </m:sSupPr>
                                  <m:e>
                                    <m:r>
                                      <a:rPr lang="en-US" sz="2600" b="0" i="1" u="none" strike="noStrike" smtClean="0">
                                        <a:solidFill>
                                          <a:srgbClr val="000000"/>
                                        </a:solidFill>
                                        <a:effectLst/>
                                        <a:latin typeface="Cambria Math"/>
                                      </a:rPr>
                                      <m:t>𝑑</m:t>
                                    </m:r>
                                    <m:r>
                                      <a:rPr lang="en-US" sz="2600" b="0" i="1" u="none" strike="noStrike" smtClean="0">
                                        <a:solidFill>
                                          <a:srgbClr val="000000"/>
                                        </a:solidFill>
                                        <a:effectLst/>
                                        <a:latin typeface="Cambria Math"/>
                                      </a:rPr>
                                      <m:t>−</m:t>
                                    </m:r>
                                    <m:acc>
                                      <m:accPr>
                                        <m:chr m:val="̅"/>
                                        <m:ctrlPr>
                                          <a:rPr lang="en-US" sz="2600" b="0" i="1" u="none" strike="noStrike" smtClean="0">
                                            <a:solidFill>
                                              <a:srgbClr val="000000"/>
                                            </a:solidFill>
                                            <a:effectLst/>
                                            <a:latin typeface="Cambria Math" panose="02040503050406030204" pitchFamily="18" charset="0"/>
                                          </a:rPr>
                                        </m:ctrlPr>
                                      </m:accPr>
                                      <m:e>
                                        <m:r>
                                          <a:rPr lang="en-US" sz="2600" b="0" i="1" u="none" strike="noStrike" smtClean="0">
                                            <a:solidFill>
                                              <a:srgbClr val="000000"/>
                                            </a:solidFill>
                                            <a:effectLst/>
                                            <a:latin typeface="Cambria Math"/>
                                          </a:rPr>
                                          <m:t>𝑑</m:t>
                                        </m:r>
                                      </m:e>
                                    </m:acc>
                                    <m:r>
                                      <a:rPr lang="en-US" sz="2600" b="0" i="1" u="none" strike="noStrike" smtClean="0">
                                        <a:solidFill>
                                          <a:srgbClr val="000000"/>
                                        </a:solidFill>
                                        <a:effectLst/>
                                        <a:latin typeface="Cambria Math"/>
                                      </a:rPr>
                                      <m:t>)</m:t>
                                    </m:r>
                                  </m:e>
                                  <m:sup>
                                    <m:r>
                                      <a:rPr lang="en-US" sz="2600" b="0" i="1" u="none" strike="noStrike" smtClean="0">
                                        <a:solidFill>
                                          <a:srgbClr val="000000"/>
                                        </a:solidFill>
                                        <a:effectLst/>
                                        <a:latin typeface="Cambria Math"/>
                                      </a:rPr>
                                      <m:t>2</m:t>
                                    </m:r>
                                  </m:sup>
                                </m:sSup>
                              </m:oMath>
                            </m:oMathPara>
                          </a14:m>
                          <a:endParaRPr lang="en-US" sz="2600" b="0" i="0" u="none" strike="noStrike" dirty="0">
                            <a:solidFill>
                              <a:srgbClr val="000000"/>
                            </a:solidFill>
                            <a:effectLst/>
                            <a:latin typeface="+mn-lt"/>
                          </a:endParaRPr>
                        </a:p>
                      </a:txBody>
                      <a:tcPr marL="6350" marR="6350" marT="6350" marB="0" anchor="b"/>
                    </a:tc>
                    <a:extLst>
                      <a:ext uri="{0D108BD9-81ED-4DB2-BD59-A6C34878D82A}">
                        <a16:rowId xmlns="" xmlns:a16="http://schemas.microsoft.com/office/drawing/2014/main" val="10000"/>
                      </a:ext>
                    </a:extLst>
                  </a:tr>
                  <a:tr h="388795">
                    <a:tc>
                      <a:txBody>
                        <a:bodyPr/>
                        <a:lstStyle/>
                        <a:p>
                          <a:pPr algn="ctr" rtl="0" fontAlgn="b"/>
                          <a:r>
                            <a:rPr lang="el-GR" sz="2600" u="none" strike="noStrike">
                              <a:effectLst/>
                            </a:rPr>
                            <a:t>1</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7</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9</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a:effectLst/>
                            </a:rPr>
                            <a:t>2</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a:effectLst/>
                            </a:rPr>
                            <a:t>1</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1</a:t>
                          </a:r>
                          <a:endParaRPr lang="el-GR" sz="2600" b="0" i="0" u="none" strike="noStrike" dirty="0">
                            <a:solidFill>
                              <a:srgbClr val="000000"/>
                            </a:solidFill>
                            <a:effectLst/>
                            <a:latin typeface="Calibri"/>
                          </a:endParaRPr>
                        </a:p>
                      </a:txBody>
                      <a:tcPr marL="6350" marR="6350" marT="6350" marB="0" anchor="b"/>
                    </a:tc>
                    <a:extLst>
                      <a:ext uri="{0D108BD9-81ED-4DB2-BD59-A6C34878D82A}">
                        <a16:rowId xmlns="" xmlns:a16="http://schemas.microsoft.com/office/drawing/2014/main" val="10001"/>
                      </a:ext>
                    </a:extLst>
                  </a:tr>
                  <a:tr h="388795">
                    <a:tc>
                      <a:txBody>
                        <a:bodyPr/>
                        <a:lstStyle/>
                        <a:p>
                          <a:pPr algn="ctr" rtl="0" fontAlgn="b"/>
                          <a:r>
                            <a:rPr lang="el-GR" sz="2600" u="none" strike="noStrike">
                              <a:effectLst/>
                            </a:rPr>
                            <a:t>2</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a:effectLst/>
                            </a:rPr>
                            <a:t>5</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4</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-1</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a:effectLst/>
                            </a:rPr>
                            <a:t>-2</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a:effectLst/>
                            </a:rPr>
                            <a:t>4</a:t>
                          </a:r>
                          <a:endParaRPr lang="el-GR" sz="2600" b="0" i="0" u="none" strike="noStrike">
                            <a:solidFill>
                              <a:srgbClr val="000000"/>
                            </a:solidFill>
                            <a:effectLst/>
                            <a:latin typeface="Calibri"/>
                          </a:endParaRPr>
                        </a:p>
                      </a:txBody>
                      <a:tcPr marL="6350" marR="6350" marT="6350" marB="0" anchor="b"/>
                    </a:tc>
                    <a:extLst>
                      <a:ext uri="{0D108BD9-81ED-4DB2-BD59-A6C34878D82A}">
                        <a16:rowId xmlns="" xmlns:a16="http://schemas.microsoft.com/office/drawing/2014/main" val="10002"/>
                      </a:ext>
                    </a:extLst>
                  </a:tr>
                  <a:tr h="388795">
                    <a:tc>
                      <a:txBody>
                        <a:bodyPr/>
                        <a:lstStyle/>
                        <a:p>
                          <a:pPr algn="ctr" rtl="0" fontAlgn="b"/>
                          <a:r>
                            <a:rPr lang="el-GR" sz="2600" u="none" strike="noStrike">
                              <a:effectLst/>
                            </a:rPr>
                            <a:t>3</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a:effectLst/>
                            </a:rPr>
                            <a:t>3</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a:effectLst/>
                            </a:rPr>
                            <a:t>3</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0</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-1</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a:effectLst/>
                            </a:rPr>
                            <a:t>1</a:t>
                          </a:r>
                          <a:endParaRPr lang="el-GR" sz="2600" b="0" i="0" u="none" strike="noStrike">
                            <a:solidFill>
                              <a:srgbClr val="000000"/>
                            </a:solidFill>
                            <a:effectLst/>
                            <a:latin typeface="Calibri"/>
                          </a:endParaRPr>
                        </a:p>
                      </a:txBody>
                      <a:tcPr marL="6350" marR="6350" marT="6350" marB="0" anchor="b"/>
                    </a:tc>
                    <a:extLst>
                      <a:ext uri="{0D108BD9-81ED-4DB2-BD59-A6C34878D82A}">
                        <a16:rowId xmlns="" xmlns:a16="http://schemas.microsoft.com/office/drawing/2014/main" val="10003"/>
                      </a:ext>
                    </a:extLst>
                  </a:tr>
                  <a:tr h="388795">
                    <a:tc>
                      <a:txBody>
                        <a:bodyPr/>
                        <a:lstStyle/>
                        <a:p>
                          <a:pPr algn="ctr" rtl="0" fontAlgn="b"/>
                          <a:r>
                            <a:rPr lang="el-GR" sz="2600" u="none" strike="noStrike">
                              <a:effectLst/>
                            </a:rPr>
                            <a:t>4</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6</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a:effectLst/>
                            </a:rPr>
                            <a:t>9</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a:effectLst/>
                            </a:rPr>
                            <a:t>3</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2</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a:effectLst/>
                            </a:rPr>
                            <a:t>4</a:t>
                          </a:r>
                          <a:endParaRPr lang="el-GR" sz="2600" b="0" i="0" u="none" strike="noStrike">
                            <a:solidFill>
                              <a:srgbClr val="000000"/>
                            </a:solidFill>
                            <a:effectLst/>
                            <a:latin typeface="Calibri"/>
                          </a:endParaRPr>
                        </a:p>
                      </a:txBody>
                      <a:tcPr marL="6350" marR="6350" marT="6350" marB="0" anchor="b"/>
                    </a:tc>
                    <a:extLst>
                      <a:ext uri="{0D108BD9-81ED-4DB2-BD59-A6C34878D82A}">
                        <a16:rowId xmlns="" xmlns:a16="http://schemas.microsoft.com/office/drawing/2014/main" val="10004"/>
                      </a:ext>
                    </a:extLst>
                  </a:tr>
                  <a:tr h="388795">
                    <a:tc gridSpan="3">
                      <a:txBody>
                        <a:bodyPr/>
                        <a:lstStyle/>
                        <a:p>
                          <a:pPr algn="l" fontAlgn="b"/>
                          <a:r>
                            <a:rPr lang="el-GR" sz="2600" u="none" strike="noStrike">
                              <a:effectLst/>
                            </a:rPr>
                            <a:t>Σύνολο </a:t>
                          </a:r>
                          <a:endParaRPr lang="el-GR" sz="2600" b="0" i="0" u="none" strike="noStrike">
                            <a:solidFill>
                              <a:srgbClr val="000000"/>
                            </a:solidFill>
                            <a:effectLst/>
                            <a:latin typeface="Calibri"/>
                          </a:endParaRPr>
                        </a:p>
                      </a:txBody>
                      <a:tcPr marL="6350" marR="6350" marT="6350" marB="0" anchor="b"/>
                    </a:tc>
                    <a:tc hMerge="1">
                      <a:txBody>
                        <a:bodyPr/>
                        <a:lstStyle/>
                        <a:p>
                          <a:endParaRPr lang="el-GR"/>
                        </a:p>
                      </a:txBody>
                      <a:tcPr/>
                    </a:tc>
                    <a:tc hMerge="1">
                      <a:txBody>
                        <a:bodyPr/>
                        <a:lstStyle/>
                        <a:p>
                          <a:endParaRPr lang="el-GR"/>
                        </a:p>
                      </a:txBody>
                      <a:tcPr/>
                    </a:tc>
                    <a:tc>
                      <a:txBody>
                        <a:bodyPr/>
                        <a:lstStyle/>
                        <a:p>
                          <a:pPr algn="ctr" fontAlgn="b"/>
                          <a:r>
                            <a:rPr lang="el-GR" sz="2600" u="none" strike="noStrike">
                              <a:effectLst/>
                            </a:rPr>
                            <a:t>4</a:t>
                          </a:r>
                          <a:endParaRPr lang="el-GR" sz="2600" b="0" i="0" u="none" strike="noStrike">
                            <a:solidFill>
                              <a:srgbClr val="000000"/>
                            </a:solidFill>
                            <a:effectLst/>
                            <a:latin typeface="Calibri"/>
                          </a:endParaRPr>
                        </a:p>
                      </a:txBody>
                      <a:tcPr marL="6350" marR="6350" marT="6350" marB="0" anchor="b"/>
                    </a:tc>
                    <a:tc>
                      <a:txBody>
                        <a:bodyPr/>
                        <a:lstStyle/>
                        <a:p>
                          <a:pPr algn="l" fontAlgn="b"/>
                          <a:r>
                            <a:rPr lang="el-GR" sz="2600" u="none" strike="noStrike" dirty="0">
                              <a:effectLst/>
                            </a:rPr>
                            <a:t> </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10</a:t>
                          </a:r>
                          <a:endParaRPr lang="el-GR" sz="2600" b="0" i="0" u="none" strike="noStrike" dirty="0">
                            <a:solidFill>
                              <a:srgbClr val="000000"/>
                            </a:solidFill>
                            <a:effectLst/>
                            <a:latin typeface="Calibri"/>
                          </a:endParaRPr>
                        </a:p>
                      </a:txBody>
                      <a:tcPr marL="6350" marR="6350" marT="6350" marB="0" anchor="b"/>
                    </a:tc>
                    <a:extLst>
                      <a:ext uri="{0D108BD9-81ED-4DB2-BD59-A6C34878D82A}">
                        <a16:rowId xmlns="" xmlns:a16="http://schemas.microsoft.com/office/drawing/2014/main" val="10005"/>
                      </a:ext>
                    </a:extLst>
                  </a:tr>
                </a:tbl>
              </a:graphicData>
            </a:graphic>
          </p:graphicFrame>
        </mc:Choice>
        <mc:Fallback xmlns="">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792663480"/>
                  </p:ext>
                </p:extLst>
              </p:nvPr>
            </p:nvGraphicFramePr>
            <p:xfrm>
              <a:off x="1472437" y="518449"/>
              <a:ext cx="8244408" cy="2811780"/>
            </p:xfrm>
            <a:graphic>
              <a:graphicData uri="http://schemas.openxmlformats.org/drawingml/2006/table">
                <a:tbl>
                  <a:tblPr>
                    <a:tableStyleId>{5C22544A-7EE6-4342-B048-85BDC9FD1C3A}</a:tableStyleId>
                  </a:tblPr>
                  <a:tblGrid>
                    <a:gridCol w="1374068">
                      <a:extLst>
                        <a:ext uri="{9D8B030D-6E8A-4147-A177-3AD203B41FA5}">
                          <a16:colId xmlns:a16="http://schemas.microsoft.com/office/drawing/2014/main" xmlns:a14="http://schemas.microsoft.com/office/drawing/2010/main" xmlns="" val="20000"/>
                        </a:ext>
                      </a:extLst>
                    </a:gridCol>
                    <a:gridCol w="1374068">
                      <a:extLst>
                        <a:ext uri="{9D8B030D-6E8A-4147-A177-3AD203B41FA5}">
                          <a16:colId xmlns:a16="http://schemas.microsoft.com/office/drawing/2014/main" xmlns:a14="http://schemas.microsoft.com/office/drawing/2010/main" xmlns="" val="20001"/>
                        </a:ext>
                      </a:extLst>
                    </a:gridCol>
                    <a:gridCol w="1374068">
                      <a:extLst>
                        <a:ext uri="{9D8B030D-6E8A-4147-A177-3AD203B41FA5}">
                          <a16:colId xmlns:a16="http://schemas.microsoft.com/office/drawing/2014/main" xmlns:a14="http://schemas.microsoft.com/office/drawing/2010/main" xmlns="" val="20002"/>
                        </a:ext>
                      </a:extLst>
                    </a:gridCol>
                    <a:gridCol w="1374068">
                      <a:extLst>
                        <a:ext uri="{9D8B030D-6E8A-4147-A177-3AD203B41FA5}">
                          <a16:colId xmlns:a16="http://schemas.microsoft.com/office/drawing/2014/main" xmlns:a14="http://schemas.microsoft.com/office/drawing/2010/main" xmlns="" val="20003"/>
                        </a:ext>
                      </a:extLst>
                    </a:gridCol>
                    <a:gridCol w="1374068">
                      <a:extLst>
                        <a:ext uri="{9D8B030D-6E8A-4147-A177-3AD203B41FA5}">
                          <a16:colId xmlns:a16="http://schemas.microsoft.com/office/drawing/2014/main" xmlns:a14="http://schemas.microsoft.com/office/drawing/2010/main" xmlns="" val="20004"/>
                        </a:ext>
                      </a:extLst>
                    </a:gridCol>
                    <a:gridCol w="1374068">
                      <a:extLst>
                        <a:ext uri="{9D8B030D-6E8A-4147-A177-3AD203B41FA5}">
                          <a16:colId xmlns:a16="http://schemas.microsoft.com/office/drawing/2014/main" xmlns:a14="http://schemas.microsoft.com/office/drawing/2010/main" xmlns="" val="20005"/>
                        </a:ext>
                      </a:extLst>
                    </a:gridCol>
                  </a:tblGrid>
                  <a:tr h="798830">
                    <a:tc>
                      <a:txBody>
                        <a:bodyPr/>
                        <a:lstStyle/>
                        <a:p>
                          <a:pPr algn="ctr" rtl="0" fontAlgn="b"/>
                          <a:r>
                            <a:rPr lang="el-GR" sz="2600" u="none" strike="noStrike" dirty="0">
                              <a:effectLst/>
                            </a:rPr>
                            <a:t>Άτομα </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Βαθμός πριν </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Βαθμός μετά </a:t>
                          </a:r>
                          <a:endParaRPr lang="el-GR" sz="2600" b="0" i="0" u="none" strike="noStrike" dirty="0">
                            <a:solidFill>
                              <a:srgbClr val="000000"/>
                            </a:solidFill>
                            <a:effectLst/>
                            <a:latin typeface="Calibri"/>
                          </a:endParaRPr>
                        </a:p>
                      </a:txBody>
                      <a:tcPr marL="6350" marR="6350" marT="6350" marB="0" anchor="b"/>
                    </a:tc>
                    <a:tc>
                      <a:txBody>
                        <a:bodyPr/>
                        <a:lstStyle/>
                        <a:p>
                          <a:endParaRPr lang="el-GR"/>
                        </a:p>
                      </a:txBody>
                      <a:tcPr marL="6350" marR="6350" marT="6350" marB="0" anchor="b">
                        <a:blipFill rotWithShape="0">
                          <a:blip r:embed="rId2"/>
                          <a:stretch>
                            <a:fillRect l="-301333" t="-11450" r="-201778" b="-277863"/>
                          </a:stretch>
                        </a:blipFill>
                      </a:tcPr>
                    </a:tc>
                    <a:tc>
                      <a:txBody>
                        <a:bodyPr/>
                        <a:lstStyle/>
                        <a:p>
                          <a:endParaRPr lang="el-GR"/>
                        </a:p>
                      </a:txBody>
                      <a:tcPr marL="6350" marR="6350" marT="6350" marB="0" anchor="b">
                        <a:blipFill rotWithShape="0">
                          <a:blip r:embed="rId2"/>
                          <a:stretch>
                            <a:fillRect l="-399558" t="-11450" r="-100885" b="-277863"/>
                          </a:stretch>
                        </a:blipFill>
                      </a:tcPr>
                    </a:tc>
                    <a:tc>
                      <a:txBody>
                        <a:bodyPr/>
                        <a:lstStyle/>
                        <a:p>
                          <a:endParaRPr lang="el-GR"/>
                        </a:p>
                      </a:txBody>
                      <a:tcPr marL="6350" marR="6350" marT="6350" marB="0" anchor="b">
                        <a:blipFill rotWithShape="0">
                          <a:blip r:embed="rId2"/>
                          <a:stretch>
                            <a:fillRect l="-501778" t="-11450" r="-1333" b="-277863"/>
                          </a:stretch>
                        </a:blipFill>
                      </a:tcPr>
                    </a:tc>
                    <a:extLst>
                      <a:ext uri="{0D108BD9-81ED-4DB2-BD59-A6C34878D82A}">
                        <a16:rowId xmlns:a16="http://schemas.microsoft.com/office/drawing/2014/main" xmlns:a14="http://schemas.microsoft.com/office/drawing/2010/main" xmlns="" val="10000"/>
                      </a:ext>
                    </a:extLst>
                  </a:tr>
                  <a:tr h="402590">
                    <a:tc>
                      <a:txBody>
                        <a:bodyPr/>
                        <a:lstStyle/>
                        <a:p>
                          <a:pPr algn="ctr" rtl="0" fontAlgn="b"/>
                          <a:r>
                            <a:rPr lang="el-GR" sz="2600" u="none" strike="noStrike">
                              <a:effectLst/>
                            </a:rPr>
                            <a:t>1</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7</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9</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a:effectLst/>
                            </a:rPr>
                            <a:t>2</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a:effectLst/>
                            </a:rPr>
                            <a:t>1</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1</a:t>
                          </a:r>
                          <a:endParaRPr lang="el-GR" sz="2600" b="0" i="0" u="none" strike="noStrike" dirty="0">
                            <a:solidFill>
                              <a:srgbClr val="000000"/>
                            </a:solidFill>
                            <a:effectLst/>
                            <a:latin typeface="Calibri"/>
                          </a:endParaRPr>
                        </a:p>
                      </a:txBody>
                      <a:tcPr marL="6350" marR="6350" marT="6350" marB="0" anchor="b"/>
                    </a:tc>
                    <a:extLst>
                      <a:ext uri="{0D108BD9-81ED-4DB2-BD59-A6C34878D82A}">
                        <a16:rowId xmlns:a16="http://schemas.microsoft.com/office/drawing/2014/main" xmlns:a14="http://schemas.microsoft.com/office/drawing/2010/main" xmlns="" val="10001"/>
                      </a:ext>
                    </a:extLst>
                  </a:tr>
                  <a:tr h="402590">
                    <a:tc>
                      <a:txBody>
                        <a:bodyPr/>
                        <a:lstStyle/>
                        <a:p>
                          <a:pPr algn="ctr" rtl="0" fontAlgn="b"/>
                          <a:r>
                            <a:rPr lang="el-GR" sz="2600" u="none" strike="noStrike">
                              <a:effectLst/>
                            </a:rPr>
                            <a:t>2</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a:effectLst/>
                            </a:rPr>
                            <a:t>5</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4</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-1</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a:effectLst/>
                            </a:rPr>
                            <a:t>-2</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a:effectLst/>
                            </a:rPr>
                            <a:t>4</a:t>
                          </a:r>
                          <a:endParaRPr lang="el-GR" sz="2600" b="0" i="0" u="none" strike="noStrike">
                            <a:solidFill>
                              <a:srgbClr val="000000"/>
                            </a:solidFill>
                            <a:effectLst/>
                            <a:latin typeface="Calibri"/>
                          </a:endParaRPr>
                        </a:p>
                      </a:txBody>
                      <a:tcPr marL="6350" marR="6350" marT="6350" marB="0" anchor="b"/>
                    </a:tc>
                    <a:extLst>
                      <a:ext uri="{0D108BD9-81ED-4DB2-BD59-A6C34878D82A}">
                        <a16:rowId xmlns:a16="http://schemas.microsoft.com/office/drawing/2014/main" xmlns:a14="http://schemas.microsoft.com/office/drawing/2010/main" xmlns="" val="10002"/>
                      </a:ext>
                    </a:extLst>
                  </a:tr>
                  <a:tr h="402590">
                    <a:tc>
                      <a:txBody>
                        <a:bodyPr/>
                        <a:lstStyle/>
                        <a:p>
                          <a:pPr algn="ctr" rtl="0" fontAlgn="b"/>
                          <a:r>
                            <a:rPr lang="el-GR" sz="2600" u="none" strike="noStrike">
                              <a:effectLst/>
                            </a:rPr>
                            <a:t>3</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a:effectLst/>
                            </a:rPr>
                            <a:t>3</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a:effectLst/>
                            </a:rPr>
                            <a:t>3</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0</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-1</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a:effectLst/>
                            </a:rPr>
                            <a:t>1</a:t>
                          </a:r>
                          <a:endParaRPr lang="el-GR" sz="2600" b="0" i="0" u="none" strike="noStrike">
                            <a:solidFill>
                              <a:srgbClr val="000000"/>
                            </a:solidFill>
                            <a:effectLst/>
                            <a:latin typeface="Calibri"/>
                          </a:endParaRPr>
                        </a:p>
                      </a:txBody>
                      <a:tcPr marL="6350" marR="6350" marT="6350" marB="0" anchor="b"/>
                    </a:tc>
                    <a:extLst>
                      <a:ext uri="{0D108BD9-81ED-4DB2-BD59-A6C34878D82A}">
                        <a16:rowId xmlns:a16="http://schemas.microsoft.com/office/drawing/2014/main" xmlns:a14="http://schemas.microsoft.com/office/drawing/2010/main" xmlns="" val="10003"/>
                      </a:ext>
                    </a:extLst>
                  </a:tr>
                  <a:tr h="402590">
                    <a:tc>
                      <a:txBody>
                        <a:bodyPr/>
                        <a:lstStyle/>
                        <a:p>
                          <a:pPr algn="ctr" rtl="0" fontAlgn="b"/>
                          <a:r>
                            <a:rPr lang="el-GR" sz="2600" u="none" strike="noStrike">
                              <a:effectLst/>
                            </a:rPr>
                            <a:t>4</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6</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a:effectLst/>
                            </a:rPr>
                            <a:t>9</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a:effectLst/>
                            </a:rPr>
                            <a:t>3</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2</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a:effectLst/>
                            </a:rPr>
                            <a:t>4</a:t>
                          </a:r>
                          <a:endParaRPr lang="el-GR" sz="2600" b="0" i="0" u="none" strike="noStrike">
                            <a:solidFill>
                              <a:srgbClr val="000000"/>
                            </a:solidFill>
                            <a:effectLst/>
                            <a:latin typeface="Calibri"/>
                          </a:endParaRPr>
                        </a:p>
                      </a:txBody>
                      <a:tcPr marL="6350" marR="6350" marT="6350" marB="0" anchor="b"/>
                    </a:tc>
                    <a:extLst>
                      <a:ext uri="{0D108BD9-81ED-4DB2-BD59-A6C34878D82A}">
                        <a16:rowId xmlns:a16="http://schemas.microsoft.com/office/drawing/2014/main" xmlns:a14="http://schemas.microsoft.com/office/drawing/2010/main" xmlns="" val="10004"/>
                      </a:ext>
                    </a:extLst>
                  </a:tr>
                  <a:tr h="402590">
                    <a:tc gridSpan="3">
                      <a:txBody>
                        <a:bodyPr/>
                        <a:lstStyle/>
                        <a:p>
                          <a:pPr algn="l" fontAlgn="b"/>
                          <a:r>
                            <a:rPr lang="el-GR" sz="2600" u="none" strike="noStrike">
                              <a:effectLst/>
                            </a:rPr>
                            <a:t>Σύνολο </a:t>
                          </a:r>
                          <a:endParaRPr lang="el-GR" sz="2600" b="0" i="0" u="none" strike="noStrike">
                            <a:solidFill>
                              <a:srgbClr val="000000"/>
                            </a:solidFill>
                            <a:effectLst/>
                            <a:latin typeface="Calibri"/>
                          </a:endParaRPr>
                        </a:p>
                      </a:txBody>
                      <a:tcPr marL="6350" marR="6350" marT="6350" marB="0" anchor="b"/>
                    </a:tc>
                    <a:tc hMerge="1">
                      <a:txBody>
                        <a:bodyPr/>
                        <a:lstStyle/>
                        <a:p>
                          <a:endParaRPr lang="el-GR"/>
                        </a:p>
                      </a:txBody>
                      <a:tcPr/>
                    </a:tc>
                    <a:tc hMerge="1">
                      <a:txBody>
                        <a:bodyPr/>
                        <a:lstStyle/>
                        <a:p>
                          <a:endParaRPr lang="el-GR"/>
                        </a:p>
                      </a:txBody>
                      <a:tcPr/>
                    </a:tc>
                    <a:tc>
                      <a:txBody>
                        <a:bodyPr/>
                        <a:lstStyle/>
                        <a:p>
                          <a:pPr algn="ctr" fontAlgn="b"/>
                          <a:r>
                            <a:rPr lang="el-GR" sz="2600" u="none" strike="noStrike">
                              <a:effectLst/>
                            </a:rPr>
                            <a:t>4</a:t>
                          </a:r>
                          <a:endParaRPr lang="el-GR" sz="2600" b="0" i="0" u="none" strike="noStrike">
                            <a:solidFill>
                              <a:srgbClr val="000000"/>
                            </a:solidFill>
                            <a:effectLst/>
                            <a:latin typeface="Calibri"/>
                          </a:endParaRPr>
                        </a:p>
                      </a:txBody>
                      <a:tcPr marL="6350" marR="6350" marT="6350" marB="0" anchor="b"/>
                    </a:tc>
                    <a:tc>
                      <a:txBody>
                        <a:bodyPr/>
                        <a:lstStyle/>
                        <a:p>
                          <a:pPr algn="l" fontAlgn="b"/>
                          <a:r>
                            <a:rPr lang="el-GR" sz="2600" u="none" strike="noStrike" dirty="0">
                              <a:effectLst/>
                            </a:rPr>
                            <a:t> </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10</a:t>
                          </a:r>
                          <a:endParaRPr lang="el-GR" sz="2600" b="0" i="0" u="none" strike="noStrike" dirty="0">
                            <a:solidFill>
                              <a:srgbClr val="000000"/>
                            </a:solidFill>
                            <a:effectLst/>
                            <a:latin typeface="Calibri"/>
                          </a:endParaRPr>
                        </a:p>
                      </a:txBody>
                      <a:tcPr marL="6350" marR="6350" marT="6350" marB="0" anchor="b"/>
                    </a:tc>
                    <a:extLst>
                      <a:ext uri="{0D108BD9-81ED-4DB2-BD59-A6C34878D82A}">
                        <a16:rowId xmlns:a16="http://schemas.microsoft.com/office/drawing/2014/main" xmlns:a14="http://schemas.microsoft.com/office/drawing/2010/main" xmlns="" val="10005"/>
                      </a:ext>
                    </a:extLst>
                  </a:tr>
                </a:tbl>
              </a:graphicData>
            </a:graphic>
          </p:graphicFrame>
        </mc:Fallback>
      </mc:AlternateContent>
      <mc:AlternateContent xmlns:mc="http://schemas.openxmlformats.org/markup-compatibility/2006" xmlns:a14="http://schemas.microsoft.com/office/drawing/2010/main">
        <mc:Choice Requires="a14">
          <p:sp>
            <p:nvSpPr>
              <p:cNvPr id="5" name="TextBox 4"/>
              <p:cNvSpPr txBox="1"/>
              <p:nvPr/>
            </p:nvSpPr>
            <p:spPr>
              <a:xfrm>
                <a:off x="1631504" y="3766629"/>
                <a:ext cx="2051524" cy="10125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3200" i="1">
                              <a:latin typeface="Cambria Math" panose="02040503050406030204" pitchFamily="18" charset="0"/>
                            </a:rPr>
                          </m:ctrlPr>
                        </m:accPr>
                        <m:e>
                          <m:r>
                            <a:rPr lang="en-US" sz="3200" i="1">
                              <a:latin typeface="Cambria Math"/>
                            </a:rPr>
                            <m:t>𝑑</m:t>
                          </m:r>
                        </m:e>
                      </m:acc>
                      <m:r>
                        <a:rPr lang="en-US" sz="3200" i="1">
                          <a:latin typeface="Cambria Math"/>
                        </a:rPr>
                        <m:t>=</m:t>
                      </m:r>
                      <m:f>
                        <m:fPr>
                          <m:ctrlPr>
                            <a:rPr lang="en-US" sz="3200" i="1">
                              <a:latin typeface="Cambria Math" panose="02040503050406030204" pitchFamily="18" charset="0"/>
                            </a:rPr>
                          </m:ctrlPr>
                        </m:fPr>
                        <m:num>
                          <m:r>
                            <a:rPr lang="en-US" sz="3200" i="1">
                              <a:latin typeface="Cambria Math"/>
                            </a:rPr>
                            <m:t>4</m:t>
                          </m:r>
                        </m:num>
                        <m:den>
                          <m:r>
                            <a:rPr lang="en-US" sz="3200" i="1">
                              <a:latin typeface="Cambria Math"/>
                            </a:rPr>
                            <m:t>4</m:t>
                          </m:r>
                        </m:den>
                      </m:f>
                      <m:r>
                        <a:rPr lang="en-US" sz="3200" i="1">
                          <a:latin typeface="Cambria Math"/>
                        </a:rPr>
                        <m:t>=1</m:t>
                      </m:r>
                    </m:oMath>
                  </m:oMathPara>
                </a14:m>
                <a:endParaRPr lang="el-GR" sz="3200" dirty="0"/>
              </a:p>
            </p:txBody>
          </p:sp>
        </mc:Choice>
        <mc:Fallback xmlns="">
          <p:sp>
            <p:nvSpPr>
              <p:cNvPr id="5" name="TextBox 4"/>
              <p:cNvSpPr txBox="1">
                <a:spLocks noRot="1" noChangeAspect="1" noMove="1" noResize="1" noEditPoints="1" noAdjustHandles="1" noChangeArrowheads="1" noChangeShapeType="1" noTextEdit="1"/>
              </p:cNvSpPr>
              <p:nvPr/>
            </p:nvSpPr>
            <p:spPr>
              <a:xfrm>
                <a:off x="1631504" y="3766629"/>
                <a:ext cx="2051524" cy="1012521"/>
              </a:xfrm>
              <a:prstGeom prst="rect">
                <a:avLst/>
              </a:prstGeom>
              <a:blipFill rotWithShape="0">
                <a:blip r:embed="rId3"/>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7" name="Ορθογώνιο 6"/>
              <p:cNvSpPr/>
              <p:nvPr/>
            </p:nvSpPr>
            <p:spPr>
              <a:xfrm>
                <a:off x="4862634" y="3789040"/>
                <a:ext cx="4698658" cy="96770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l-GR" sz="2800" i="1">
                              <a:latin typeface="Cambria Math" panose="02040503050406030204" pitchFamily="18" charset="0"/>
                            </a:rPr>
                          </m:ctrlPr>
                        </m:sSubSupPr>
                        <m:e>
                          <m:r>
                            <a:rPr lang="en-US" sz="2800" i="1">
                              <a:latin typeface="Cambria Math"/>
                            </a:rPr>
                            <m:t>𝑆</m:t>
                          </m:r>
                        </m:e>
                        <m:sub>
                          <m:r>
                            <a:rPr lang="el-GR" sz="2800" i="1">
                              <a:latin typeface="Cambria Math"/>
                            </a:rPr>
                            <m:t>𝑑</m:t>
                          </m:r>
                        </m:sub>
                        <m:sup>
                          <m:r>
                            <a:rPr lang="el-GR" sz="2800" i="1">
                              <a:latin typeface="Cambria Math"/>
                            </a:rPr>
                            <m:t>2</m:t>
                          </m:r>
                        </m:sup>
                      </m:sSubSup>
                      <m:r>
                        <a:rPr lang="el-GR" sz="2800" i="1">
                          <a:latin typeface="Cambria Math"/>
                        </a:rPr>
                        <m:t>=</m:t>
                      </m:r>
                      <m:f>
                        <m:fPr>
                          <m:ctrlPr>
                            <a:rPr lang="el-GR" sz="2800" i="1">
                              <a:latin typeface="Cambria Math" panose="02040503050406030204" pitchFamily="18" charset="0"/>
                            </a:rPr>
                          </m:ctrlPr>
                        </m:fPr>
                        <m:num>
                          <m:nary>
                            <m:naryPr>
                              <m:chr m:val="∑"/>
                              <m:limLoc m:val="undOvr"/>
                              <m:subHide m:val="on"/>
                              <m:supHide m:val="on"/>
                              <m:ctrlPr>
                                <a:rPr lang="el-GR" sz="2800" i="1">
                                  <a:latin typeface="Cambria Math" panose="02040503050406030204" pitchFamily="18" charset="0"/>
                                </a:rPr>
                              </m:ctrlPr>
                            </m:naryPr>
                            <m:sub/>
                            <m:sup/>
                            <m:e>
                              <m:sSup>
                                <m:sSupPr>
                                  <m:ctrlPr>
                                    <a:rPr lang="el-GR" sz="2800" i="1">
                                      <a:latin typeface="Cambria Math" panose="02040503050406030204" pitchFamily="18" charset="0"/>
                                    </a:rPr>
                                  </m:ctrlPr>
                                </m:sSupPr>
                                <m:e>
                                  <m:r>
                                    <a:rPr lang="el-GR" sz="2800" i="1">
                                      <a:latin typeface="Cambria Math"/>
                                    </a:rPr>
                                    <m:t>(</m:t>
                                  </m:r>
                                  <m:r>
                                    <a:rPr lang="el-GR" sz="2800" i="1">
                                      <a:latin typeface="Cambria Math"/>
                                    </a:rPr>
                                    <m:t>𝑑</m:t>
                                  </m:r>
                                  <m:r>
                                    <a:rPr lang="el-GR" sz="2800" i="1">
                                      <a:latin typeface="Cambria Math"/>
                                    </a:rPr>
                                    <m:t>−</m:t>
                                  </m:r>
                                  <m:acc>
                                    <m:accPr>
                                      <m:chr m:val="̅"/>
                                      <m:ctrlPr>
                                        <a:rPr lang="el-GR" sz="2800" i="1">
                                          <a:latin typeface="Cambria Math" panose="02040503050406030204" pitchFamily="18" charset="0"/>
                                        </a:rPr>
                                      </m:ctrlPr>
                                    </m:accPr>
                                    <m:e>
                                      <m:r>
                                        <a:rPr lang="el-GR" sz="2800" i="1">
                                          <a:latin typeface="Cambria Math"/>
                                        </a:rPr>
                                        <m:t>𝑑</m:t>
                                      </m:r>
                                    </m:e>
                                  </m:acc>
                                  <m:r>
                                    <a:rPr lang="el-GR" sz="2800" i="1">
                                      <a:latin typeface="Cambria Math"/>
                                    </a:rPr>
                                    <m:t>)</m:t>
                                  </m:r>
                                </m:e>
                                <m:sup>
                                  <m:r>
                                    <a:rPr lang="el-GR" sz="2800" i="1">
                                      <a:latin typeface="Cambria Math"/>
                                    </a:rPr>
                                    <m:t>2</m:t>
                                  </m:r>
                                </m:sup>
                              </m:sSup>
                            </m:e>
                          </m:nary>
                        </m:num>
                        <m:den>
                          <m:r>
                            <a:rPr lang="el-GR" sz="2800" i="1">
                              <a:latin typeface="Cambria Math"/>
                            </a:rPr>
                            <m:t>𝑛</m:t>
                          </m:r>
                          <m:r>
                            <a:rPr lang="el-GR" sz="2800" i="1">
                              <a:latin typeface="Cambria Math"/>
                            </a:rPr>
                            <m:t>−1</m:t>
                          </m:r>
                        </m:den>
                      </m:f>
                      <m:r>
                        <a:rPr lang="el-GR" sz="2800" i="1">
                          <a:latin typeface="Cambria Math"/>
                        </a:rPr>
                        <m:t>=</m:t>
                      </m:r>
                      <m:f>
                        <m:fPr>
                          <m:ctrlPr>
                            <a:rPr lang="el-GR" sz="2800" i="1">
                              <a:latin typeface="Cambria Math" panose="02040503050406030204" pitchFamily="18" charset="0"/>
                            </a:rPr>
                          </m:ctrlPr>
                        </m:fPr>
                        <m:num>
                          <m:r>
                            <a:rPr lang="el-GR" sz="2800" i="1">
                              <a:latin typeface="Cambria Math"/>
                            </a:rPr>
                            <m:t>10</m:t>
                          </m:r>
                        </m:num>
                        <m:den>
                          <m:r>
                            <a:rPr lang="el-GR" sz="2800" i="1">
                              <a:latin typeface="Cambria Math"/>
                            </a:rPr>
                            <m:t>3</m:t>
                          </m:r>
                        </m:den>
                      </m:f>
                      <m:r>
                        <a:rPr lang="el-GR" sz="2800" i="1">
                          <a:latin typeface="Cambria Math"/>
                        </a:rPr>
                        <m:t>=3,33</m:t>
                      </m:r>
                    </m:oMath>
                  </m:oMathPara>
                </a14:m>
                <a:endParaRPr lang="el-GR" sz="2800" dirty="0"/>
              </a:p>
            </p:txBody>
          </p:sp>
        </mc:Choice>
        <mc:Fallback xmlns="">
          <p:sp>
            <p:nvSpPr>
              <p:cNvPr id="7" name="Ορθογώνιο 6"/>
              <p:cNvSpPr>
                <a:spLocks noRot="1" noChangeAspect="1" noMove="1" noResize="1" noEditPoints="1" noAdjustHandles="1" noChangeArrowheads="1" noChangeShapeType="1" noTextEdit="1"/>
              </p:cNvSpPr>
              <p:nvPr/>
            </p:nvSpPr>
            <p:spPr>
              <a:xfrm>
                <a:off x="4862634" y="3789040"/>
                <a:ext cx="4698658" cy="967701"/>
              </a:xfrm>
              <a:prstGeom prst="rect">
                <a:avLst/>
              </a:prstGeom>
              <a:blipFill rotWithShape="0">
                <a:blip r:embed="rId4"/>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8" name="Ορθογώνιο 7"/>
              <p:cNvSpPr/>
              <p:nvPr/>
            </p:nvSpPr>
            <p:spPr>
              <a:xfrm>
                <a:off x="4871864" y="5229200"/>
                <a:ext cx="4844981" cy="109446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sz="3200" i="1">
                              <a:latin typeface="Cambria Math" panose="02040503050406030204" pitchFamily="18" charset="0"/>
                            </a:rPr>
                          </m:ctrlPr>
                        </m:sSubPr>
                        <m:e>
                          <m:r>
                            <a:rPr lang="el-GR" sz="3200" i="1">
                              <a:latin typeface="Cambria Math"/>
                            </a:rPr>
                            <m:t>𝑆</m:t>
                          </m:r>
                        </m:e>
                        <m:sub>
                          <m:r>
                            <a:rPr lang="el-GR" sz="3200" i="1">
                              <a:latin typeface="Cambria Math"/>
                            </a:rPr>
                            <m:t>𝑑</m:t>
                          </m:r>
                        </m:sub>
                      </m:sSub>
                      <m:r>
                        <a:rPr lang="el-GR" sz="3200" i="1">
                          <a:latin typeface="Cambria Math"/>
                        </a:rPr>
                        <m:t>=</m:t>
                      </m:r>
                      <m:rad>
                        <m:radPr>
                          <m:degHide m:val="on"/>
                          <m:ctrlPr>
                            <a:rPr lang="el-GR" sz="3200" i="1">
                              <a:latin typeface="Cambria Math" panose="02040503050406030204" pitchFamily="18" charset="0"/>
                            </a:rPr>
                          </m:ctrlPr>
                        </m:radPr>
                        <m:deg/>
                        <m:e>
                          <m:sSubSup>
                            <m:sSubSupPr>
                              <m:ctrlPr>
                                <a:rPr lang="el-GR" sz="3200" i="1">
                                  <a:latin typeface="Cambria Math" panose="02040503050406030204" pitchFamily="18" charset="0"/>
                                </a:rPr>
                              </m:ctrlPr>
                            </m:sSubSupPr>
                            <m:e>
                              <m:r>
                                <a:rPr lang="en-US" sz="3200" i="1">
                                  <a:latin typeface="Cambria Math"/>
                                </a:rPr>
                                <m:t>𝑆</m:t>
                              </m:r>
                            </m:e>
                            <m:sub>
                              <m:r>
                                <a:rPr lang="el-GR" sz="3200" i="1">
                                  <a:latin typeface="Cambria Math"/>
                                </a:rPr>
                                <m:t>𝑑</m:t>
                              </m:r>
                            </m:sub>
                            <m:sup>
                              <m:r>
                                <a:rPr lang="el-GR" sz="3200" i="1">
                                  <a:latin typeface="Cambria Math"/>
                                </a:rPr>
                                <m:t>2</m:t>
                              </m:r>
                            </m:sup>
                          </m:sSubSup>
                        </m:e>
                      </m:rad>
                      <m:r>
                        <a:rPr lang="el-GR" sz="3200" i="1">
                          <a:latin typeface="Cambria Math"/>
                        </a:rPr>
                        <m:t>=</m:t>
                      </m:r>
                      <m:rad>
                        <m:radPr>
                          <m:degHide m:val="on"/>
                          <m:ctrlPr>
                            <a:rPr lang="el-GR" sz="3200" i="1">
                              <a:latin typeface="Cambria Math" panose="02040503050406030204" pitchFamily="18" charset="0"/>
                            </a:rPr>
                          </m:ctrlPr>
                        </m:radPr>
                        <m:deg/>
                        <m:e>
                          <m:r>
                            <a:rPr lang="el-GR" sz="3200" i="1">
                              <a:latin typeface="Cambria Math"/>
                            </a:rPr>
                            <m:t>3,33</m:t>
                          </m:r>
                        </m:e>
                      </m:rad>
                      <m:r>
                        <a:rPr lang="el-GR" sz="3200" i="1">
                          <a:latin typeface="Cambria Math"/>
                        </a:rPr>
                        <m:t>=1,82</m:t>
                      </m:r>
                    </m:oMath>
                  </m:oMathPara>
                </a14:m>
                <a:endParaRPr lang="el-GR" sz="3200" dirty="0"/>
              </a:p>
            </p:txBody>
          </p:sp>
        </mc:Choice>
        <mc:Fallback xmlns="">
          <p:sp>
            <p:nvSpPr>
              <p:cNvPr id="8" name="Ορθογώνιο 7"/>
              <p:cNvSpPr>
                <a:spLocks noRot="1" noChangeAspect="1" noMove="1" noResize="1" noEditPoints="1" noAdjustHandles="1" noChangeArrowheads="1" noChangeShapeType="1" noTextEdit="1"/>
              </p:cNvSpPr>
              <p:nvPr/>
            </p:nvSpPr>
            <p:spPr>
              <a:xfrm>
                <a:off x="4871864" y="5229200"/>
                <a:ext cx="4844981" cy="1094467"/>
              </a:xfrm>
              <a:prstGeom prst="rect">
                <a:avLst/>
              </a:prstGeom>
              <a:blipFill rotWithShape="0">
                <a:blip r:embed="rId5"/>
                <a:stretch>
                  <a:fillRect/>
                </a:stretch>
              </a:blipFill>
            </p:spPr>
            <p:txBody>
              <a:bodyPr/>
              <a:lstStyle/>
              <a:p>
                <a:r>
                  <a:rPr lang="el-GR">
                    <a:noFill/>
                  </a:rPr>
                  <a:t> </a:t>
                </a:r>
              </a:p>
            </p:txBody>
          </p:sp>
        </mc:Fallback>
      </mc:AlternateContent>
    </p:spTree>
    <p:extLst>
      <p:ext uri="{BB962C8B-B14F-4D97-AF65-F5344CB8AC3E}">
        <p14:creationId xmlns:p14="http://schemas.microsoft.com/office/powerpoint/2010/main" val="975981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07368" y="836712"/>
            <a:ext cx="11175032" cy="5688632"/>
          </a:xfrm>
        </p:spPr>
        <p:txBody>
          <a:bodyPr/>
          <a:lstStyle/>
          <a:p>
            <a:pPr marL="0" indent="0" algn="just">
              <a:buNone/>
            </a:pPr>
            <a:r>
              <a:rPr lang="el-GR" dirty="0" smtClean="0"/>
              <a:t>Κάνοντας αντικατάσταση στον τύπο προκύπτει το εξής</a:t>
            </a:r>
            <a:r>
              <a:rPr lang="en-US" dirty="0" smtClean="0"/>
              <a:t>:</a:t>
            </a:r>
          </a:p>
          <a:p>
            <a:pPr marL="0" indent="0" algn="just">
              <a:buNone/>
            </a:pPr>
            <a:endParaRPr lang="en-US" dirty="0" smtClean="0"/>
          </a:p>
          <a:p>
            <a:pPr marL="0" indent="0" algn="just">
              <a:buNone/>
            </a:pPr>
            <a:endParaRPr lang="en-US" dirty="0" smtClean="0"/>
          </a:p>
          <a:p>
            <a:pPr marL="0" indent="0" algn="just">
              <a:buNone/>
            </a:pPr>
            <a:endParaRPr lang="en-US" dirty="0"/>
          </a:p>
          <a:p>
            <a:pPr marL="0" indent="0" algn="just">
              <a:buNone/>
            </a:pPr>
            <a:endParaRPr lang="en-US" dirty="0" smtClean="0"/>
          </a:p>
          <a:p>
            <a:pPr marL="0" indent="0" algn="just">
              <a:buNone/>
            </a:pPr>
            <a:r>
              <a:rPr lang="el-GR" b="1" dirty="0" smtClean="0"/>
              <a:t>3</a:t>
            </a:r>
            <a:r>
              <a:rPr lang="el-GR" b="1" baseline="30000" dirty="0" smtClean="0"/>
              <a:t>ο</a:t>
            </a:r>
            <a:r>
              <a:rPr lang="el-GR" b="1" dirty="0" smtClean="0"/>
              <a:t> βήμα</a:t>
            </a:r>
            <a:r>
              <a:rPr lang="en-US" dirty="0" smtClean="0"/>
              <a:t>: </a:t>
            </a:r>
            <a:r>
              <a:rPr lang="el-GR" u="sng" dirty="0" smtClean="0"/>
              <a:t>Απόφαση</a:t>
            </a:r>
          </a:p>
          <a:p>
            <a:pPr marL="0" indent="0" algn="just">
              <a:buNone/>
            </a:pPr>
            <a:r>
              <a:rPr lang="el-GR" dirty="0" smtClean="0"/>
              <a:t>Αφού βρήκαμε την στατιστική ελέγχου, θα βρούμε και την κριτική τιμή με βάση τον πίνακα </a:t>
            </a:r>
            <a:r>
              <a:rPr lang="en-US" dirty="0" smtClean="0"/>
              <a:t>t</a:t>
            </a:r>
            <a:r>
              <a:rPr lang="el-GR" dirty="0" smtClean="0"/>
              <a:t> και θα τα συγκρίνουμε προκειμένου να αποφανθούμε για την απόρριψη ή μη της μηδενικής υπόθεσης.</a:t>
            </a:r>
            <a:endParaRPr lang="el-GR" dirty="0"/>
          </a:p>
        </p:txBody>
      </p:sp>
      <mc:AlternateContent xmlns:mc="http://schemas.openxmlformats.org/markup-compatibility/2006" xmlns:a14="http://schemas.microsoft.com/office/drawing/2010/main">
        <mc:Choice Requires="a14">
          <p:sp>
            <p:nvSpPr>
              <p:cNvPr id="4" name="Ορθογώνιο 3"/>
              <p:cNvSpPr/>
              <p:nvPr/>
            </p:nvSpPr>
            <p:spPr>
              <a:xfrm>
                <a:off x="3287688" y="1628800"/>
                <a:ext cx="4944239" cy="162813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3200" i="1">
                          <a:latin typeface="Cambria Math"/>
                        </a:rPr>
                        <m:t>𝑡</m:t>
                      </m:r>
                      <m:r>
                        <a:rPr lang="en-US" sz="3200" i="1">
                          <a:latin typeface="Cambria Math"/>
                        </a:rPr>
                        <m:t>=</m:t>
                      </m:r>
                      <m:f>
                        <m:fPr>
                          <m:ctrlPr>
                            <a:rPr lang="el-GR" sz="3200" i="1">
                              <a:latin typeface="Cambria Math" panose="02040503050406030204" pitchFamily="18" charset="0"/>
                            </a:rPr>
                          </m:ctrlPr>
                        </m:fPr>
                        <m:num>
                          <m:acc>
                            <m:accPr>
                              <m:chr m:val="̅"/>
                              <m:ctrlPr>
                                <a:rPr lang="el-GR" sz="3200" i="1">
                                  <a:latin typeface="Cambria Math" panose="02040503050406030204" pitchFamily="18" charset="0"/>
                                </a:rPr>
                              </m:ctrlPr>
                            </m:accPr>
                            <m:e>
                              <m:r>
                                <a:rPr lang="en-US" sz="3200" i="1">
                                  <a:latin typeface="Cambria Math"/>
                                </a:rPr>
                                <m:t>𝑑</m:t>
                              </m:r>
                            </m:e>
                          </m:acc>
                          <m:r>
                            <a:rPr lang="en-US" sz="3200" i="1">
                              <a:latin typeface="Cambria Math"/>
                            </a:rPr>
                            <m:t>−</m:t>
                          </m:r>
                          <m:sSub>
                            <m:sSubPr>
                              <m:ctrlPr>
                                <a:rPr lang="el-GR" sz="3200" i="1">
                                  <a:latin typeface="Cambria Math" panose="02040503050406030204" pitchFamily="18" charset="0"/>
                                </a:rPr>
                              </m:ctrlPr>
                            </m:sSubPr>
                            <m:e>
                              <m:r>
                                <a:rPr lang="el-GR" sz="3200" i="1">
                                  <a:latin typeface="Cambria Math"/>
                                </a:rPr>
                                <m:t>𝜇</m:t>
                              </m:r>
                            </m:e>
                            <m:sub>
                              <m:r>
                                <a:rPr lang="el-GR" sz="3200" i="1">
                                  <a:latin typeface="Cambria Math"/>
                                </a:rPr>
                                <m:t>𝑑</m:t>
                              </m:r>
                            </m:sub>
                          </m:sSub>
                        </m:num>
                        <m:den>
                          <m:f>
                            <m:fPr>
                              <m:ctrlPr>
                                <a:rPr lang="el-GR" sz="3200" i="1">
                                  <a:latin typeface="Cambria Math" panose="02040503050406030204" pitchFamily="18" charset="0"/>
                                </a:rPr>
                              </m:ctrlPr>
                            </m:fPr>
                            <m:num>
                              <m:sSub>
                                <m:sSubPr>
                                  <m:ctrlPr>
                                    <a:rPr lang="el-GR" sz="3200" i="1">
                                      <a:latin typeface="Cambria Math" panose="02040503050406030204" pitchFamily="18" charset="0"/>
                                    </a:rPr>
                                  </m:ctrlPr>
                                </m:sSubPr>
                                <m:e>
                                  <m:r>
                                    <a:rPr lang="el-GR" sz="3200" i="1">
                                      <a:latin typeface="Cambria Math"/>
                                    </a:rPr>
                                    <m:t>𝑆</m:t>
                                  </m:r>
                                </m:e>
                                <m:sub>
                                  <m:r>
                                    <a:rPr lang="el-GR" sz="3200" i="1">
                                      <a:latin typeface="Cambria Math"/>
                                    </a:rPr>
                                    <m:t>𝑑</m:t>
                                  </m:r>
                                </m:sub>
                              </m:sSub>
                            </m:num>
                            <m:den>
                              <m:rad>
                                <m:radPr>
                                  <m:degHide m:val="on"/>
                                  <m:ctrlPr>
                                    <a:rPr lang="el-GR" sz="3200" i="1">
                                      <a:latin typeface="Cambria Math" panose="02040503050406030204" pitchFamily="18" charset="0"/>
                                    </a:rPr>
                                  </m:ctrlPr>
                                </m:radPr>
                                <m:deg/>
                                <m:e>
                                  <m:r>
                                    <a:rPr lang="en-US" sz="3200" i="1">
                                      <a:latin typeface="Cambria Math"/>
                                    </a:rPr>
                                    <m:t>𝑛</m:t>
                                  </m:r>
                                </m:e>
                              </m:rad>
                            </m:den>
                          </m:f>
                        </m:den>
                      </m:f>
                      <m:r>
                        <a:rPr lang="en-US" sz="3200" i="1">
                          <a:latin typeface="Cambria Math"/>
                        </a:rPr>
                        <m:t>=</m:t>
                      </m:r>
                      <m:f>
                        <m:fPr>
                          <m:ctrlPr>
                            <a:rPr lang="el-GR" sz="3200" i="1">
                              <a:latin typeface="Cambria Math" panose="02040503050406030204" pitchFamily="18" charset="0"/>
                            </a:rPr>
                          </m:ctrlPr>
                        </m:fPr>
                        <m:num>
                          <m:r>
                            <a:rPr lang="en-US" sz="3200" i="1">
                              <a:latin typeface="Cambria Math"/>
                            </a:rPr>
                            <m:t>1−0</m:t>
                          </m:r>
                        </m:num>
                        <m:den>
                          <m:f>
                            <m:fPr>
                              <m:ctrlPr>
                                <a:rPr lang="el-GR" sz="3200" i="1">
                                  <a:latin typeface="Cambria Math" panose="02040503050406030204" pitchFamily="18" charset="0"/>
                                </a:rPr>
                              </m:ctrlPr>
                            </m:fPr>
                            <m:num>
                              <m:r>
                                <a:rPr lang="el-GR" sz="3200" i="1">
                                  <a:latin typeface="Cambria Math"/>
                                </a:rPr>
                                <m:t>1,82</m:t>
                              </m:r>
                            </m:num>
                            <m:den>
                              <m:rad>
                                <m:radPr>
                                  <m:degHide m:val="on"/>
                                  <m:ctrlPr>
                                    <a:rPr lang="el-GR" sz="3200" i="1">
                                      <a:latin typeface="Cambria Math" panose="02040503050406030204" pitchFamily="18" charset="0"/>
                                    </a:rPr>
                                  </m:ctrlPr>
                                </m:radPr>
                                <m:deg/>
                                <m:e>
                                  <m:r>
                                    <a:rPr lang="en-US" sz="3200" i="1">
                                      <a:latin typeface="Cambria Math"/>
                                    </a:rPr>
                                    <m:t>4</m:t>
                                  </m:r>
                                </m:e>
                              </m:rad>
                            </m:den>
                          </m:f>
                        </m:den>
                      </m:f>
                      <m:r>
                        <a:rPr lang="en-US" sz="3200" i="1">
                          <a:latin typeface="Cambria Math"/>
                        </a:rPr>
                        <m:t>=1,09</m:t>
                      </m:r>
                    </m:oMath>
                  </m:oMathPara>
                </a14:m>
                <a:endParaRPr lang="el-GR" sz="3200" dirty="0"/>
              </a:p>
            </p:txBody>
          </p:sp>
        </mc:Choice>
        <mc:Fallback xmlns="">
          <p:sp>
            <p:nvSpPr>
              <p:cNvPr id="4" name="Ορθογώνιο 3"/>
              <p:cNvSpPr>
                <a:spLocks noRot="1" noChangeAspect="1" noMove="1" noResize="1" noEditPoints="1" noAdjustHandles="1" noChangeArrowheads="1" noChangeShapeType="1" noTextEdit="1"/>
              </p:cNvSpPr>
              <p:nvPr/>
            </p:nvSpPr>
            <p:spPr>
              <a:xfrm>
                <a:off x="3287688" y="1628800"/>
                <a:ext cx="4944239" cy="1628138"/>
              </a:xfrm>
              <a:prstGeom prst="rect">
                <a:avLst/>
              </a:prstGeom>
              <a:blipFill rotWithShape="0">
                <a:blip r:embed="rId2"/>
                <a:stretch>
                  <a:fillRect/>
                </a:stretch>
              </a:blipFill>
            </p:spPr>
            <p:txBody>
              <a:bodyPr/>
              <a:lstStyle/>
              <a:p>
                <a:r>
                  <a:rPr lang="el-GR">
                    <a:noFill/>
                  </a:rPr>
                  <a:t> </a:t>
                </a:r>
              </a:p>
            </p:txBody>
          </p:sp>
        </mc:Fallback>
      </mc:AlternateContent>
      <p:sp>
        <p:nvSpPr>
          <p:cNvPr id="2" name="Επεξήγηση με γραμμή 2 1"/>
          <p:cNvSpPr/>
          <p:nvPr/>
        </p:nvSpPr>
        <p:spPr>
          <a:xfrm>
            <a:off x="8199813" y="1412776"/>
            <a:ext cx="2160240" cy="792088"/>
          </a:xfrm>
          <a:prstGeom prst="borderCallout2">
            <a:avLst>
              <a:gd name="adj1" fmla="val 18750"/>
              <a:gd name="adj2" fmla="val -8333"/>
              <a:gd name="adj3" fmla="val 18750"/>
              <a:gd name="adj4" fmla="val -16667"/>
              <a:gd name="adj5" fmla="val 61887"/>
              <a:gd name="adj6" fmla="val -641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Την τιμή 0, την παίρνουμε από την υπόθεση</a:t>
            </a:r>
            <a:endParaRPr lang="el-GR" dirty="0"/>
          </a:p>
        </p:txBody>
      </p:sp>
    </p:spTree>
    <p:extLst>
      <p:ext uri="{BB962C8B-B14F-4D97-AF65-F5344CB8AC3E}">
        <p14:creationId xmlns:p14="http://schemas.microsoft.com/office/powerpoint/2010/main" val="3001357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Πίνακας 2"/>
          <p:cNvGraphicFramePr>
            <a:graphicFrameLocks noGrp="1"/>
          </p:cNvGraphicFramePr>
          <p:nvPr>
            <p:extLst>
              <p:ext uri="{D42A27DB-BD31-4B8C-83A1-F6EECF244321}">
                <p14:modId xmlns:p14="http://schemas.microsoft.com/office/powerpoint/2010/main" val="4164290438"/>
              </p:ext>
            </p:extLst>
          </p:nvPr>
        </p:nvGraphicFramePr>
        <p:xfrm>
          <a:off x="1127448" y="357654"/>
          <a:ext cx="9123718" cy="2280635"/>
        </p:xfrm>
        <a:graphic>
          <a:graphicData uri="http://schemas.openxmlformats.org/drawingml/2006/table">
            <a:tbl>
              <a:tblPr>
                <a:tableStyleId>{5C22544A-7EE6-4342-B048-85BDC9FD1C3A}</a:tableStyleId>
              </a:tblPr>
              <a:tblGrid>
                <a:gridCol w="1697434">
                  <a:extLst>
                    <a:ext uri="{9D8B030D-6E8A-4147-A177-3AD203B41FA5}">
                      <a16:colId xmlns="" xmlns:a16="http://schemas.microsoft.com/office/drawing/2014/main" val="20000"/>
                    </a:ext>
                  </a:extLst>
                </a:gridCol>
                <a:gridCol w="1237714">
                  <a:extLst>
                    <a:ext uri="{9D8B030D-6E8A-4147-A177-3AD203B41FA5}">
                      <a16:colId xmlns="" xmlns:a16="http://schemas.microsoft.com/office/drawing/2014/main" val="20001"/>
                    </a:ext>
                  </a:extLst>
                </a:gridCol>
                <a:gridCol w="1237714">
                  <a:extLst>
                    <a:ext uri="{9D8B030D-6E8A-4147-A177-3AD203B41FA5}">
                      <a16:colId xmlns="" xmlns:a16="http://schemas.microsoft.com/office/drawing/2014/main" val="20002"/>
                    </a:ext>
                  </a:extLst>
                </a:gridCol>
                <a:gridCol w="1237714">
                  <a:extLst>
                    <a:ext uri="{9D8B030D-6E8A-4147-A177-3AD203B41FA5}">
                      <a16:colId xmlns="" xmlns:a16="http://schemas.microsoft.com/office/drawing/2014/main" val="20003"/>
                    </a:ext>
                  </a:extLst>
                </a:gridCol>
                <a:gridCol w="1301380">
                  <a:extLst>
                    <a:ext uri="{9D8B030D-6E8A-4147-A177-3AD203B41FA5}">
                      <a16:colId xmlns="" xmlns:a16="http://schemas.microsoft.com/office/drawing/2014/main" val="20004"/>
                    </a:ext>
                  </a:extLst>
                </a:gridCol>
                <a:gridCol w="1174048">
                  <a:extLst>
                    <a:ext uri="{9D8B030D-6E8A-4147-A177-3AD203B41FA5}">
                      <a16:colId xmlns="" xmlns:a16="http://schemas.microsoft.com/office/drawing/2014/main" val="20005"/>
                    </a:ext>
                  </a:extLst>
                </a:gridCol>
                <a:gridCol w="1237714">
                  <a:extLst>
                    <a:ext uri="{9D8B030D-6E8A-4147-A177-3AD203B41FA5}">
                      <a16:colId xmlns="" xmlns:a16="http://schemas.microsoft.com/office/drawing/2014/main" val="20006"/>
                    </a:ext>
                  </a:extLst>
                </a:gridCol>
              </a:tblGrid>
              <a:tr h="420085">
                <a:tc gridSpan="2">
                  <a:txBody>
                    <a:bodyPr/>
                    <a:lstStyle/>
                    <a:p>
                      <a:pPr algn="ctr" fontAlgn="ctr"/>
                      <a:r>
                        <a:rPr lang="el-GR" sz="2400" u="none" strike="noStrike" dirty="0">
                          <a:effectLst/>
                        </a:rPr>
                        <a:t>Επίπεδο εμπιστοσύνης</a:t>
                      </a:r>
                      <a:endParaRPr lang="el-GR" sz="2400" b="1" i="0" u="none" strike="noStrike" dirty="0">
                        <a:solidFill>
                          <a:srgbClr val="000000"/>
                        </a:solidFill>
                        <a:effectLst/>
                        <a:latin typeface="Calibri"/>
                      </a:endParaRPr>
                    </a:p>
                  </a:txBody>
                  <a:tcPr marL="6350" marR="6350" marT="6350" marB="0" anchor="ctr">
                    <a:solidFill>
                      <a:schemeClr val="bg1">
                        <a:lumMod val="95000"/>
                      </a:schemeClr>
                    </a:solidFill>
                  </a:tcPr>
                </a:tc>
                <a:tc hMerge="1">
                  <a:txBody>
                    <a:bodyPr/>
                    <a:lstStyle/>
                    <a:p>
                      <a:endParaRPr lang="el-GR"/>
                    </a:p>
                  </a:txBody>
                  <a:tcPr/>
                </a:tc>
                <a:tc>
                  <a:txBody>
                    <a:bodyPr/>
                    <a:lstStyle/>
                    <a:p>
                      <a:pPr algn="ctr" fontAlgn="ctr"/>
                      <a:r>
                        <a:rPr lang="en-US" sz="2400" u="none" strike="noStrike">
                          <a:effectLst/>
                        </a:rPr>
                        <a:t>0,800</a:t>
                      </a:r>
                      <a:endParaRPr lang="el-GR" sz="2400" b="1" i="0" u="none" strike="noStrike">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n-US" sz="2400" u="none" strike="noStrike" dirty="0">
                          <a:effectLst/>
                        </a:rPr>
                        <a:t>0,900</a:t>
                      </a:r>
                      <a:endParaRPr lang="el-GR" sz="2400" b="1"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n-US" sz="2400" b="0" u="none" strike="noStrike" dirty="0">
                          <a:solidFill>
                            <a:schemeClr val="tx1"/>
                          </a:solidFill>
                          <a:effectLst/>
                        </a:rPr>
                        <a:t>0,950</a:t>
                      </a:r>
                      <a:endParaRPr lang="el-GR" sz="2400" b="0" i="0" u="none" strike="noStrike" dirty="0">
                        <a:solidFill>
                          <a:schemeClr val="tx1"/>
                        </a:solidFill>
                        <a:effectLst/>
                        <a:latin typeface="Calibri"/>
                      </a:endParaRPr>
                    </a:p>
                  </a:txBody>
                  <a:tcPr marL="6350" marR="6350" marT="6350" marB="0" anchor="ctr">
                    <a:solidFill>
                      <a:schemeClr val="bg1">
                        <a:lumMod val="95000"/>
                      </a:schemeClr>
                    </a:solidFill>
                  </a:tcPr>
                </a:tc>
                <a:tc>
                  <a:txBody>
                    <a:bodyPr/>
                    <a:lstStyle/>
                    <a:p>
                      <a:pPr algn="ctr" fontAlgn="ctr"/>
                      <a:r>
                        <a:rPr lang="en-US" sz="2400" u="none" strike="noStrike" dirty="0">
                          <a:effectLst/>
                        </a:rPr>
                        <a:t>0,980</a:t>
                      </a:r>
                      <a:endParaRPr lang="el-GR" sz="2400" b="1"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n-US" sz="2400" u="none" strike="noStrike">
                          <a:effectLst/>
                        </a:rPr>
                        <a:t>0,990</a:t>
                      </a:r>
                      <a:endParaRPr lang="el-GR" sz="2400" b="1" i="0" u="none" strike="noStrike">
                        <a:solidFill>
                          <a:srgbClr val="000000"/>
                        </a:solidFill>
                        <a:effectLst/>
                        <a:latin typeface="Calibri"/>
                      </a:endParaRPr>
                    </a:p>
                  </a:txBody>
                  <a:tcPr marL="6350" marR="6350" marT="6350" marB="0" anchor="ctr">
                    <a:solidFill>
                      <a:schemeClr val="bg1">
                        <a:lumMod val="95000"/>
                      </a:schemeClr>
                    </a:solidFill>
                  </a:tcPr>
                </a:tc>
                <a:extLst>
                  <a:ext uri="{0D108BD9-81ED-4DB2-BD59-A6C34878D82A}">
                    <a16:rowId xmlns="" xmlns:a16="http://schemas.microsoft.com/office/drawing/2014/main" val="10000"/>
                  </a:ext>
                </a:extLst>
              </a:tr>
              <a:tr h="328153">
                <a:tc gridSpan="2">
                  <a:txBody>
                    <a:bodyPr/>
                    <a:lstStyle/>
                    <a:p>
                      <a:pPr algn="ctr" fontAlgn="ctr"/>
                      <a:r>
                        <a:rPr lang="el-GR" sz="2400" u="none" strike="noStrike" dirty="0">
                          <a:effectLst/>
                        </a:rPr>
                        <a:t>Μονόπλευρος </a:t>
                      </a:r>
                      <a:endParaRPr lang="el-GR" sz="2400" b="1" i="0" u="none" strike="noStrike" dirty="0">
                        <a:solidFill>
                          <a:srgbClr val="000000"/>
                        </a:solidFill>
                        <a:effectLst/>
                        <a:latin typeface="Calibri"/>
                      </a:endParaRPr>
                    </a:p>
                  </a:txBody>
                  <a:tcPr marL="6350" marR="6350" marT="6350" marB="0" anchor="ctr">
                    <a:solidFill>
                      <a:schemeClr val="bg1">
                        <a:lumMod val="95000"/>
                      </a:schemeClr>
                    </a:solidFill>
                  </a:tcPr>
                </a:tc>
                <a:tc hMerge="1">
                  <a:txBody>
                    <a:bodyPr/>
                    <a:lstStyle/>
                    <a:p>
                      <a:endParaRPr lang="el-GR"/>
                    </a:p>
                  </a:txBody>
                  <a:tcPr/>
                </a:tc>
                <a:tc>
                  <a:txBody>
                    <a:bodyPr/>
                    <a:lstStyle/>
                    <a:p>
                      <a:pPr algn="ctr" fontAlgn="ctr"/>
                      <a:r>
                        <a:rPr lang="en-US" sz="2400" u="none" strike="noStrike" dirty="0">
                          <a:effectLst/>
                        </a:rPr>
                        <a:t>0,1000</a:t>
                      </a:r>
                      <a:endParaRPr lang="el-GR" sz="2400" b="1" i="0" u="none" strike="noStrike" dirty="0">
                        <a:solidFill>
                          <a:srgbClr val="000000"/>
                        </a:solidFill>
                        <a:effectLst/>
                        <a:latin typeface="Calibri"/>
                      </a:endParaRPr>
                    </a:p>
                  </a:txBody>
                  <a:tcPr marL="6350" marR="6350" marT="6350" marB="0" anchor="ctr">
                    <a:solidFill>
                      <a:srgbClr val="FFFF00"/>
                    </a:solidFill>
                  </a:tcPr>
                </a:tc>
                <a:tc>
                  <a:txBody>
                    <a:bodyPr/>
                    <a:lstStyle/>
                    <a:p>
                      <a:pPr algn="ctr" fontAlgn="ctr"/>
                      <a:r>
                        <a:rPr lang="en-US" sz="2400" u="none" strike="noStrike" dirty="0">
                          <a:effectLst/>
                        </a:rPr>
                        <a:t>0,0500</a:t>
                      </a:r>
                      <a:endParaRPr lang="el-GR" sz="2400" b="1"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n-US" sz="2400" u="none" strike="noStrike" dirty="0">
                          <a:effectLst/>
                        </a:rPr>
                        <a:t>0,0250</a:t>
                      </a:r>
                      <a:endParaRPr lang="el-GR" sz="2400" b="1"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n-US" sz="2400" u="none" strike="noStrike">
                          <a:effectLst/>
                        </a:rPr>
                        <a:t>0,0100</a:t>
                      </a:r>
                      <a:endParaRPr lang="el-GR" sz="2400" b="1" i="0" u="none" strike="noStrike">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n-US" sz="2400" u="none" strike="noStrike">
                          <a:effectLst/>
                        </a:rPr>
                        <a:t>0,0050</a:t>
                      </a:r>
                      <a:endParaRPr lang="el-GR" sz="2400" b="1" i="0" u="none" strike="noStrike">
                        <a:solidFill>
                          <a:srgbClr val="000000"/>
                        </a:solidFill>
                        <a:effectLst/>
                        <a:latin typeface="Calibri"/>
                      </a:endParaRPr>
                    </a:p>
                  </a:txBody>
                  <a:tcPr marL="6350" marR="6350" marT="6350" marB="0" anchor="ctr">
                    <a:solidFill>
                      <a:schemeClr val="bg1">
                        <a:lumMod val="95000"/>
                      </a:schemeClr>
                    </a:solidFill>
                  </a:tcPr>
                </a:tc>
                <a:extLst>
                  <a:ext uri="{0D108BD9-81ED-4DB2-BD59-A6C34878D82A}">
                    <a16:rowId xmlns="" xmlns:a16="http://schemas.microsoft.com/office/drawing/2014/main" val="10001"/>
                  </a:ext>
                </a:extLst>
              </a:tr>
              <a:tr h="328153">
                <a:tc gridSpan="2">
                  <a:txBody>
                    <a:bodyPr/>
                    <a:lstStyle/>
                    <a:p>
                      <a:pPr algn="ctr" fontAlgn="ctr"/>
                      <a:r>
                        <a:rPr lang="el-GR" sz="2400" u="none" strike="noStrike">
                          <a:effectLst/>
                        </a:rPr>
                        <a:t>Δίπλευρος </a:t>
                      </a:r>
                      <a:endParaRPr lang="el-GR" sz="2400" b="1" i="0" u="none" strike="noStrike">
                        <a:solidFill>
                          <a:srgbClr val="000000"/>
                        </a:solidFill>
                        <a:effectLst/>
                        <a:latin typeface="Calibri"/>
                      </a:endParaRPr>
                    </a:p>
                  </a:txBody>
                  <a:tcPr marL="6350" marR="6350" marT="6350" marB="0" anchor="ctr">
                    <a:solidFill>
                      <a:schemeClr val="bg1">
                        <a:lumMod val="95000"/>
                      </a:schemeClr>
                    </a:solidFill>
                  </a:tcPr>
                </a:tc>
                <a:tc hMerge="1">
                  <a:txBody>
                    <a:bodyPr/>
                    <a:lstStyle/>
                    <a:p>
                      <a:endParaRPr lang="el-GR"/>
                    </a:p>
                  </a:txBody>
                  <a:tcPr/>
                </a:tc>
                <a:tc>
                  <a:txBody>
                    <a:bodyPr/>
                    <a:lstStyle/>
                    <a:p>
                      <a:pPr algn="ctr" fontAlgn="ctr"/>
                      <a:r>
                        <a:rPr lang="el-GR" sz="2400" u="none" strike="noStrike" dirty="0">
                          <a:effectLst/>
                        </a:rPr>
                        <a:t>0,2000</a:t>
                      </a:r>
                      <a:endParaRPr lang="el-GR" sz="2400" b="1" i="0" u="none" strike="noStrike" dirty="0">
                        <a:solidFill>
                          <a:srgbClr val="000000"/>
                        </a:solidFill>
                        <a:effectLst/>
                        <a:latin typeface="Calibri"/>
                      </a:endParaRPr>
                    </a:p>
                  </a:txBody>
                  <a:tcPr marL="6350" marR="6350" marT="6350" marB="0" anchor="ctr">
                    <a:solidFill>
                      <a:srgbClr val="FFFF00"/>
                    </a:solidFill>
                  </a:tcPr>
                </a:tc>
                <a:tc>
                  <a:txBody>
                    <a:bodyPr/>
                    <a:lstStyle/>
                    <a:p>
                      <a:pPr algn="ctr" fontAlgn="ctr"/>
                      <a:r>
                        <a:rPr lang="el-GR" sz="2400" u="none" strike="noStrike" dirty="0">
                          <a:effectLst/>
                        </a:rPr>
                        <a:t>0,1000</a:t>
                      </a:r>
                      <a:endParaRPr lang="el-GR" sz="2400" b="1"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dirty="0">
                          <a:effectLst/>
                        </a:rPr>
                        <a:t>0,0500</a:t>
                      </a:r>
                      <a:endParaRPr lang="el-GR" sz="2400" b="1"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a:effectLst/>
                        </a:rPr>
                        <a:t>0,0200</a:t>
                      </a:r>
                      <a:endParaRPr lang="el-GR" sz="2400" b="1" i="0" u="none" strike="noStrike">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a:effectLst/>
                        </a:rPr>
                        <a:t>0,0100</a:t>
                      </a:r>
                      <a:endParaRPr lang="el-GR" sz="2400" b="1" i="0" u="none" strike="noStrike">
                        <a:solidFill>
                          <a:srgbClr val="000000"/>
                        </a:solidFill>
                        <a:effectLst/>
                        <a:latin typeface="Calibri"/>
                      </a:endParaRPr>
                    </a:p>
                  </a:txBody>
                  <a:tcPr marL="6350" marR="6350" marT="6350" marB="0" anchor="ctr">
                    <a:solidFill>
                      <a:schemeClr val="bg1">
                        <a:lumMod val="95000"/>
                      </a:schemeClr>
                    </a:solidFill>
                  </a:tcPr>
                </a:tc>
                <a:extLst>
                  <a:ext uri="{0D108BD9-81ED-4DB2-BD59-A6C34878D82A}">
                    <a16:rowId xmlns="" xmlns:a16="http://schemas.microsoft.com/office/drawing/2014/main" val="10002"/>
                  </a:ext>
                </a:extLst>
              </a:tr>
              <a:tr h="328153">
                <a:tc rowSpan="3">
                  <a:txBody>
                    <a:bodyPr/>
                    <a:lstStyle/>
                    <a:p>
                      <a:pPr algn="ctr" fontAlgn="ctr"/>
                      <a:r>
                        <a:rPr lang="el-GR" sz="2400" u="none" strike="noStrike" dirty="0">
                          <a:effectLst/>
                        </a:rPr>
                        <a:t>Βαθμοί ελευθερίας</a:t>
                      </a:r>
                      <a:endParaRPr lang="el-GR" sz="2400" b="1" i="0" u="none" strike="noStrike" dirty="0">
                        <a:solidFill>
                          <a:srgbClr val="000000"/>
                        </a:solidFill>
                        <a:effectLst/>
                        <a:latin typeface="Calibri"/>
                      </a:endParaRPr>
                    </a:p>
                  </a:txBody>
                  <a:tcPr marL="6350" marR="6350" marT="6350" marB="0" vert="vert270" anchor="ctr">
                    <a:solidFill>
                      <a:schemeClr val="bg1">
                        <a:lumMod val="95000"/>
                      </a:schemeClr>
                    </a:solidFill>
                  </a:tcPr>
                </a:tc>
                <a:tc>
                  <a:txBody>
                    <a:bodyPr/>
                    <a:lstStyle/>
                    <a:p>
                      <a:pPr algn="ctr" fontAlgn="ctr"/>
                      <a:r>
                        <a:rPr lang="el-GR" sz="2400" u="none" strike="noStrike">
                          <a:effectLst/>
                        </a:rPr>
                        <a:t>1</a:t>
                      </a:r>
                      <a:endParaRPr lang="el-GR" sz="2400" b="1" i="0" u="none" strike="noStrike">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dirty="0">
                          <a:effectLst/>
                        </a:rPr>
                        <a:t>3,078</a:t>
                      </a:r>
                      <a:endParaRPr lang="el-GR" sz="2400" b="0" i="0" u="none" strike="noStrike" dirty="0">
                        <a:solidFill>
                          <a:srgbClr val="000000"/>
                        </a:solidFill>
                        <a:effectLst/>
                        <a:latin typeface="Calibri"/>
                      </a:endParaRPr>
                    </a:p>
                  </a:txBody>
                  <a:tcPr marL="6350" marR="6350" marT="6350" marB="0" anchor="ctr">
                    <a:solidFill>
                      <a:srgbClr val="FFFF00"/>
                    </a:solidFill>
                  </a:tcPr>
                </a:tc>
                <a:tc>
                  <a:txBody>
                    <a:bodyPr/>
                    <a:lstStyle/>
                    <a:p>
                      <a:pPr algn="ctr" fontAlgn="ctr"/>
                      <a:r>
                        <a:rPr lang="el-GR" sz="2400" u="none" strike="noStrike" dirty="0">
                          <a:effectLst/>
                        </a:rPr>
                        <a:t>6,314</a:t>
                      </a:r>
                      <a:endParaRPr lang="el-GR" sz="2400" b="0"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dirty="0">
                          <a:effectLst/>
                        </a:rPr>
                        <a:t>12,706</a:t>
                      </a:r>
                      <a:endParaRPr lang="el-GR" sz="2400" b="0"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a:effectLst/>
                        </a:rPr>
                        <a:t>31,820</a:t>
                      </a:r>
                      <a:endParaRPr lang="el-GR" sz="2400" b="0" i="0" u="none" strike="noStrike">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a:effectLst/>
                        </a:rPr>
                        <a:t>63,657</a:t>
                      </a:r>
                      <a:endParaRPr lang="el-GR" sz="2400" b="0" i="0" u="none" strike="noStrike">
                        <a:solidFill>
                          <a:srgbClr val="000000"/>
                        </a:solidFill>
                        <a:effectLst/>
                        <a:latin typeface="Calibri"/>
                      </a:endParaRPr>
                    </a:p>
                  </a:txBody>
                  <a:tcPr marL="6350" marR="6350" marT="6350" marB="0" anchor="ctr">
                    <a:solidFill>
                      <a:schemeClr val="bg1">
                        <a:lumMod val="95000"/>
                      </a:schemeClr>
                    </a:solidFill>
                  </a:tcPr>
                </a:tc>
                <a:extLst>
                  <a:ext uri="{0D108BD9-81ED-4DB2-BD59-A6C34878D82A}">
                    <a16:rowId xmlns="" xmlns:a16="http://schemas.microsoft.com/office/drawing/2014/main" val="10003"/>
                  </a:ext>
                </a:extLst>
              </a:tr>
              <a:tr h="328153">
                <a:tc vMerge="1">
                  <a:txBody>
                    <a:bodyPr/>
                    <a:lstStyle/>
                    <a:p>
                      <a:endParaRPr lang="el-GR"/>
                    </a:p>
                  </a:txBody>
                  <a:tcPr/>
                </a:tc>
                <a:tc>
                  <a:txBody>
                    <a:bodyPr/>
                    <a:lstStyle/>
                    <a:p>
                      <a:pPr algn="ctr" fontAlgn="ctr"/>
                      <a:r>
                        <a:rPr lang="el-GR" sz="2400" b="0" u="none" strike="noStrike" dirty="0">
                          <a:solidFill>
                            <a:schemeClr val="tx1"/>
                          </a:solidFill>
                          <a:effectLst/>
                        </a:rPr>
                        <a:t>2</a:t>
                      </a:r>
                      <a:endParaRPr lang="el-GR" sz="2400" b="0" i="0" u="none" strike="noStrike" dirty="0">
                        <a:solidFill>
                          <a:schemeClr val="tx1"/>
                        </a:solidFill>
                        <a:effectLst/>
                        <a:latin typeface="Calibri"/>
                      </a:endParaRPr>
                    </a:p>
                  </a:txBody>
                  <a:tcPr marL="6350" marR="6350" marT="6350" marB="0" anchor="ctr">
                    <a:solidFill>
                      <a:schemeClr val="bg2"/>
                    </a:solidFill>
                  </a:tcPr>
                </a:tc>
                <a:tc>
                  <a:txBody>
                    <a:bodyPr/>
                    <a:lstStyle/>
                    <a:p>
                      <a:pPr algn="ctr" fontAlgn="ctr"/>
                      <a:r>
                        <a:rPr lang="el-GR" sz="2400" b="0" u="none" strike="noStrike" dirty="0">
                          <a:solidFill>
                            <a:schemeClr val="tx1"/>
                          </a:solidFill>
                          <a:effectLst/>
                        </a:rPr>
                        <a:t>1,886</a:t>
                      </a:r>
                      <a:endParaRPr lang="el-GR" sz="2400" b="0" i="0" u="none" strike="noStrike" dirty="0">
                        <a:solidFill>
                          <a:schemeClr val="tx1"/>
                        </a:solidFill>
                        <a:effectLst/>
                        <a:latin typeface="Calibri"/>
                      </a:endParaRPr>
                    </a:p>
                  </a:txBody>
                  <a:tcPr marL="6350" marR="6350" marT="6350" marB="0" anchor="ctr">
                    <a:solidFill>
                      <a:srgbClr val="FFFF00"/>
                    </a:solidFill>
                  </a:tcPr>
                </a:tc>
                <a:tc>
                  <a:txBody>
                    <a:bodyPr/>
                    <a:lstStyle/>
                    <a:p>
                      <a:pPr algn="ctr" fontAlgn="ctr"/>
                      <a:r>
                        <a:rPr lang="el-GR" sz="2400" b="0" u="none" strike="noStrike" dirty="0">
                          <a:solidFill>
                            <a:schemeClr val="tx1"/>
                          </a:solidFill>
                          <a:effectLst/>
                        </a:rPr>
                        <a:t>2,920</a:t>
                      </a:r>
                      <a:endParaRPr lang="el-GR" sz="2400" b="0" i="0" u="none" strike="noStrike" dirty="0">
                        <a:solidFill>
                          <a:schemeClr val="tx1"/>
                        </a:solidFill>
                        <a:effectLst/>
                        <a:latin typeface="Calibri"/>
                      </a:endParaRPr>
                    </a:p>
                  </a:txBody>
                  <a:tcPr marL="6350" marR="6350" marT="6350" marB="0" anchor="ctr">
                    <a:solidFill>
                      <a:schemeClr val="bg1">
                        <a:lumMod val="95000"/>
                      </a:schemeClr>
                    </a:solidFill>
                  </a:tcPr>
                </a:tc>
                <a:tc>
                  <a:txBody>
                    <a:bodyPr/>
                    <a:lstStyle/>
                    <a:p>
                      <a:pPr algn="ctr" fontAlgn="ctr"/>
                      <a:r>
                        <a:rPr lang="el-GR" sz="2400" b="0" u="none" strike="noStrike" dirty="0">
                          <a:solidFill>
                            <a:schemeClr val="tx1"/>
                          </a:solidFill>
                          <a:effectLst/>
                        </a:rPr>
                        <a:t>4,303</a:t>
                      </a:r>
                      <a:endParaRPr lang="el-GR" sz="2400" b="0" i="0" u="none" strike="noStrike" dirty="0">
                        <a:solidFill>
                          <a:schemeClr val="tx1"/>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dirty="0">
                          <a:effectLst/>
                        </a:rPr>
                        <a:t>6,965</a:t>
                      </a:r>
                      <a:endParaRPr lang="el-GR" sz="2400" b="0"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a:effectLst/>
                        </a:rPr>
                        <a:t>9,925</a:t>
                      </a:r>
                      <a:endParaRPr lang="el-GR" sz="2400" b="0" i="0" u="none" strike="noStrike">
                        <a:solidFill>
                          <a:srgbClr val="000000"/>
                        </a:solidFill>
                        <a:effectLst/>
                        <a:latin typeface="Calibri"/>
                      </a:endParaRPr>
                    </a:p>
                  </a:txBody>
                  <a:tcPr marL="6350" marR="6350" marT="6350" marB="0" anchor="ctr">
                    <a:solidFill>
                      <a:schemeClr val="bg1">
                        <a:lumMod val="95000"/>
                      </a:schemeClr>
                    </a:solidFill>
                  </a:tcPr>
                </a:tc>
                <a:extLst>
                  <a:ext uri="{0D108BD9-81ED-4DB2-BD59-A6C34878D82A}">
                    <a16:rowId xmlns="" xmlns:a16="http://schemas.microsoft.com/office/drawing/2014/main" val="10004"/>
                  </a:ext>
                </a:extLst>
              </a:tr>
              <a:tr h="328153">
                <a:tc vMerge="1">
                  <a:txBody>
                    <a:bodyPr/>
                    <a:lstStyle/>
                    <a:p>
                      <a:endParaRPr lang="el-GR"/>
                    </a:p>
                  </a:txBody>
                  <a:tcPr/>
                </a:tc>
                <a:tc>
                  <a:txBody>
                    <a:bodyPr/>
                    <a:lstStyle/>
                    <a:p>
                      <a:pPr algn="ctr" fontAlgn="ctr"/>
                      <a:r>
                        <a:rPr lang="el-GR" sz="2400" u="none" strike="noStrike" dirty="0">
                          <a:effectLst/>
                        </a:rPr>
                        <a:t>3</a:t>
                      </a:r>
                      <a:endParaRPr lang="el-GR" sz="2400" b="1" i="0" u="none" strike="noStrike" dirty="0">
                        <a:solidFill>
                          <a:srgbClr val="000000"/>
                        </a:solidFill>
                        <a:effectLst/>
                        <a:latin typeface="Calibri"/>
                      </a:endParaRPr>
                    </a:p>
                  </a:txBody>
                  <a:tcPr marL="6350" marR="6350" marT="6350" marB="0" anchor="ctr">
                    <a:solidFill>
                      <a:srgbClr val="FFFF00"/>
                    </a:solidFill>
                  </a:tcPr>
                </a:tc>
                <a:tc>
                  <a:txBody>
                    <a:bodyPr/>
                    <a:lstStyle/>
                    <a:p>
                      <a:pPr algn="ctr" fontAlgn="ctr"/>
                      <a:r>
                        <a:rPr lang="el-GR" sz="2400" u="none" strike="noStrike" dirty="0">
                          <a:effectLst/>
                        </a:rPr>
                        <a:t>1,638</a:t>
                      </a:r>
                      <a:endParaRPr lang="el-GR" sz="2400" b="0" i="0" u="none" strike="noStrike" dirty="0">
                        <a:solidFill>
                          <a:srgbClr val="000000"/>
                        </a:solidFill>
                        <a:effectLst/>
                        <a:latin typeface="Calibri"/>
                      </a:endParaRPr>
                    </a:p>
                  </a:txBody>
                  <a:tcPr marL="6350" marR="6350" marT="6350" marB="0" anchor="ctr">
                    <a:solidFill>
                      <a:srgbClr val="FFFF00"/>
                    </a:solidFill>
                  </a:tcPr>
                </a:tc>
                <a:tc>
                  <a:txBody>
                    <a:bodyPr/>
                    <a:lstStyle/>
                    <a:p>
                      <a:pPr algn="ctr" fontAlgn="ctr"/>
                      <a:r>
                        <a:rPr lang="el-GR" sz="2400" u="none" strike="noStrike" dirty="0">
                          <a:effectLst/>
                        </a:rPr>
                        <a:t>2,353</a:t>
                      </a:r>
                      <a:endParaRPr lang="el-GR" sz="2400" b="0"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dirty="0">
                          <a:effectLst/>
                        </a:rPr>
                        <a:t>3,182</a:t>
                      </a:r>
                      <a:endParaRPr lang="el-GR" sz="2400" b="0"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dirty="0">
                          <a:effectLst/>
                        </a:rPr>
                        <a:t>4,541</a:t>
                      </a:r>
                      <a:endParaRPr lang="el-GR" sz="2400" b="0"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dirty="0">
                          <a:effectLst/>
                        </a:rPr>
                        <a:t>5,841</a:t>
                      </a:r>
                      <a:endParaRPr lang="el-GR" sz="2400" b="0" i="0" u="none" strike="noStrike" dirty="0">
                        <a:solidFill>
                          <a:srgbClr val="000000"/>
                        </a:solidFill>
                        <a:effectLst/>
                        <a:latin typeface="Calibri"/>
                      </a:endParaRPr>
                    </a:p>
                  </a:txBody>
                  <a:tcPr marL="6350" marR="6350" marT="6350" marB="0" anchor="ctr">
                    <a:solidFill>
                      <a:schemeClr val="bg1">
                        <a:lumMod val="95000"/>
                      </a:schemeClr>
                    </a:solidFill>
                  </a:tcPr>
                </a:tc>
                <a:extLst>
                  <a:ext uri="{0D108BD9-81ED-4DB2-BD59-A6C34878D82A}">
                    <a16:rowId xmlns="" xmlns:a16="http://schemas.microsoft.com/office/drawing/2014/main" val="10005"/>
                  </a:ext>
                </a:extLst>
              </a:tr>
            </a:tbl>
          </a:graphicData>
        </a:graphic>
      </p:graphicFrame>
      <mc:AlternateContent xmlns:mc="http://schemas.openxmlformats.org/markup-compatibility/2006" xmlns:a14="http://schemas.microsoft.com/office/drawing/2010/main">
        <mc:Choice Requires="a14">
          <p:sp>
            <p:nvSpPr>
              <p:cNvPr id="4" name="Ορθογώνιο 3"/>
              <p:cNvSpPr/>
              <p:nvPr/>
            </p:nvSpPr>
            <p:spPr>
              <a:xfrm>
                <a:off x="1199456" y="3469487"/>
                <a:ext cx="4944238" cy="162813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3200" i="1">
                          <a:latin typeface="Cambria Math"/>
                        </a:rPr>
                        <m:t>𝑡</m:t>
                      </m:r>
                      <m:r>
                        <a:rPr lang="en-US" sz="3200" i="1">
                          <a:latin typeface="Cambria Math"/>
                        </a:rPr>
                        <m:t>=</m:t>
                      </m:r>
                      <m:f>
                        <m:fPr>
                          <m:ctrlPr>
                            <a:rPr lang="el-GR" sz="3200" i="1">
                              <a:latin typeface="Cambria Math" panose="02040503050406030204" pitchFamily="18" charset="0"/>
                            </a:rPr>
                          </m:ctrlPr>
                        </m:fPr>
                        <m:num>
                          <m:acc>
                            <m:accPr>
                              <m:chr m:val="̅"/>
                              <m:ctrlPr>
                                <a:rPr lang="el-GR" sz="3200" i="1">
                                  <a:latin typeface="Cambria Math" panose="02040503050406030204" pitchFamily="18" charset="0"/>
                                </a:rPr>
                              </m:ctrlPr>
                            </m:accPr>
                            <m:e>
                              <m:r>
                                <a:rPr lang="en-US" sz="3200" i="1">
                                  <a:latin typeface="Cambria Math"/>
                                </a:rPr>
                                <m:t>𝑑</m:t>
                              </m:r>
                            </m:e>
                          </m:acc>
                          <m:r>
                            <a:rPr lang="en-US" sz="3200" i="1">
                              <a:latin typeface="Cambria Math"/>
                            </a:rPr>
                            <m:t>−</m:t>
                          </m:r>
                          <m:sSub>
                            <m:sSubPr>
                              <m:ctrlPr>
                                <a:rPr lang="el-GR" sz="3200" i="1">
                                  <a:latin typeface="Cambria Math" panose="02040503050406030204" pitchFamily="18" charset="0"/>
                                </a:rPr>
                              </m:ctrlPr>
                            </m:sSubPr>
                            <m:e>
                              <m:r>
                                <a:rPr lang="el-GR" sz="3200" i="1">
                                  <a:latin typeface="Cambria Math"/>
                                </a:rPr>
                                <m:t>𝜇</m:t>
                              </m:r>
                            </m:e>
                            <m:sub>
                              <m:r>
                                <a:rPr lang="el-GR" sz="3200" i="1">
                                  <a:latin typeface="Cambria Math"/>
                                </a:rPr>
                                <m:t>𝑑</m:t>
                              </m:r>
                            </m:sub>
                          </m:sSub>
                        </m:num>
                        <m:den>
                          <m:f>
                            <m:fPr>
                              <m:ctrlPr>
                                <a:rPr lang="el-GR" sz="3200" i="1">
                                  <a:latin typeface="Cambria Math" panose="02040503050406030204" pitchFamily="18" charset="0"/>
                                </a:rPr>
                              </m:ctrlPr>
                            </m:fPr>
                            <m:num>
                              <m:sSub>
                                <m:sSubPr>
                                  <m:ctrlPr>
                                    <a:rPr lang="el-GR" sz="3200" i="1">
                                      <a:latin typeface="Cambria Math" panose="02040503050406030204" pitchFamily="18" charset="0"/>
                                    </a:rPr>
                                  </m:ctrlPr>
                                </m:sSubPr>
                                <m:e>
                                  <m:r>
                                    <a:rPr lang="el-GR" sz="3200" i="1">
                                      <a:latin typeface="Cambria Math"/>
                                    </a:rPr>
                                    <m:t>𝑆</m:t>
                                  </m:r>
                                </m:e>
                                <m:sub>
                                  <m:r>
                                    <a:rPr lang="el-GR" sz="3200" i="1">
                                      <a:latin typeface="Cambria Math"/>
                                    </a:rPr>
                                    <m:t>𝑑</m:t>
                                  </m:r>
                                </m:sub>
                              </m:sSub>
                            </m:num>
                            <m:den>
                              <m:rad>
                                <m:radPr>
                                  <m:degHide m:val="on"/>
                                  <m:ctrlPr>
                                    <a:rPr lang="el-GR" sz="3200" i="1">
                                      <a:latin typeface="Cambria Math" panose="02040503050406030204" pitchFamily="18" charset="0"/>
                                    </a:rPr>
                                  </m:ctrlPr>
                                </m:radPr>
                                <m:deg/>
                                <m:e>
                                  <m:r>
                                    <a:rPr lang="en-US" sz="3200" i="1">
                                      <a:latin typeface="Cambria Math"/>
                                    </a:rPr>
                                    <m:t>𝑛</m:t>
                                  </m:r>
                                </m:e>
                              </m:rad>
                            </m:den>
                          </m:f>
                        </m:den>
                      </m:f>
                      <m:r>
                        <a:rPr lang="en-US" sz="3200" i="1">
                          <a:latin typeface="Cambria Math"/>
                        </a:rPr>
                        <m:t>=</m:t>
                      </m:r>
                      <m:f>
                        <m:fPr>
                          <m:ctrlPr>
                            <a:rPr lang="el-GR" sz="3200" i="1">
                              <a:latin typeface="Cambria Math" panose="02040503050406030204" pitchFamily="18" charset="0"/>
                            </a:rPr>
                          </m:ctrlPr>
                        </m:fPr>
                        <m:num>
                          <m:r>
                            <a:rPr lang="en-US" sz="3200" i="1">
                              <a:latin typeface="Cambria Math"/>
                            </a:rPr>
                            <m:t>1−0</m:t>
                          </m:r>
                        </m:num>
                        <m:den>
                          <m:f>
                            <m:fPr>
                              <m:ctrlPr>
                                <a:rPr lang="el-GR" sz="3200" i="1">
                                  <a:latin typeface="Cambria Math" panose="02040503050406030204" pitchFamily="18" charset="0"/>
                                </a:rPr>
                              </m:ctrlPr>
                            </m:fPr>
                            <m:num>
                              <m:r>
                                <a:rPr lang="el-GR" sz="3200" i="1">
                                  <a:latin typeface="Cambria Math"/>
                                </a:rPr>
                                <m:t>1,82</m:t>
                              </m:r>
                            </m:num>
                            <m:den>
                              <m:rad>
                                <m:radPr>
                                  <m:degHide m:val="on"/>
                                  <m:ctrlPr>
                                    <a:rPr lang="el-GR" sz="3200" i="1">
                                      <a:latin typeface="Cambria Math" panose="02040503050406030204" pitchFamily="18" charset="0"/>
                                    </a:rPr>
                                  </m:ctrlPr>
                                </m:radPr>
                                <m:deg/>
                                <m:e>
                                  <m:r>
                                    <a:rPr lang="en-US" sz="3200" i="1">
                                      <a:latin typeface="Cambria Math"/>
                                    </a:rPr>
                                    <m:t>4</m:t>
                                  </m:r>
                                </m:e>
                              </m:rad>
                            </m:den>
                          </m:f>
                        </m:den>
                      </m:f>
                      <m:r>
                        <a:rPr lang="en-US" sz="3200" i="1">
                          <a:latin typeface="Cambria Math"/>
                        </a:rPr>
                        <m:t>=1,09</m:t>
                      </m:r>
                    </m:oMath>
                  </m:oMathPara>
                </a14:m>
                <a:endParaRPr lang="el-GR" sz="3200" dirty="0"/>
              </a:p>
            </p:txBody>
          </p:sp>
        </mc:Choice>
        <mc:Fallback xmlns="">
          <p:sp>
            <p:nvSpPr>
              <p:cNvPr id="4" name="Ορθογώνιο 3"/>
              <p:cNvSpPr>
                <a:spLocks noRot="1" noChangeAspect="1" noMove="1" noResize="1" noEditPoints="1" noAdjustHandles="1" noChangeArrowheads="1" noChangeShapeType="1" noTextEdit="1"/>
              </p:cNvSpPr>
              <p:nvPr/>
            </p:nvSpPr>
            <p:spPr>
              <a:xfrm>
                <a:off x="1199456" y="3469487"/>
                <a:ext cx="4944238" cy="1628138"/>
              </a:xfrm>
              <a:prstGeom prst="rect">
                <a:avLst/>
              </a:prstGeom>
              <a:blipFill rotWithShape="0">
                <a:blip r:embed="rId2"/>
                <a:stretch>
                  <a:fillRect/>
                </a:stretch>
              </a:blipFill>
            </p:spPr>
            <p:txBody>
              <a:bodyPr/>
              <a:lstStyle/>
              <a:p>
                <a:r>
                  <a:rPr lang="el-GR">
                    <a:noFill/>
                  </a:rPr>
                  <a:t> </a:t>
                </a:r>
              </a:p>
            </p:txBody>
          </p:sp>
        </mc:Fallback>
      </mc:AlternateContent>
      <p:sp>
        <p:nvSpPr>
          <p:cNvPr id="5" name="TextBox 4"/>
          <p:cNvSpPr txBox="1"/>
          <p:nvPr/>
        </p:nvSpPr>
        <p:spPr>
          <a:xfrm>
            <a:off x="2279576" y="5120237"/>
            <a:ext cx="6612708" cy="584775"/>
          </a:xfrm>
          <a:prstGeom prst="rect">
            <a:avLst/>
          </a:prstGeom>
          <a:noFill/>
        </p:spPr>
        <p:txBody>
          <a:bodyPr wrap="none" rtlCol="0">
            <a:spAutoFit/>
          </a:bodyPr>
          <a:lstStyle/>
          <a:p>
            <a:r>
              <a:rPr lang="el-GR" sz="3200" b="1" dirty="0"/>
              <a:t>Περιοχή αποδοχής  -1,638   έως 1,638</a:t>
            </a:r>
          </a:p>
        </p:txBody>
      </p:sp>
      <p:cxnSp>
        <p:nvCxnSpPr>
          <p:cNvPr id="7" name="Ευθύγραμμο βέλος σύνδεσης 6"/>
          <p:cNvCxnSpPr/>
          <p:nvPr/>
        </p:nvCxnSpPr>
        <p:spPr>
          <a:xfrm>
            <a:off x="6143694" y="4068105"/>
            <a:ext cx="1248450" cy="12183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19336" y="5779940"/>
            <a:ext cx="11305256" cy="1077218"/>
          </a:xfrm>
          <a:prstGeom prst="rect">
            <a:avLst/>
          </a:prstGeom>
          <a:noFill/>
        </p:spPr>
        <p:txBody>
          <a:bodyPr wrap="square" rtlCol="0">
            <a:spAutoFit/>
          </a:bodyPr>
          <a:lstStyle/>
          <a:p>
            <a:r>
              <a:rPr lang="el-GR" sz="3200" b="1" dirty="0">
                <a:solidFill>
                  <a:srgbClr val="FF0000"/>
                </a:solidFill>
              </a:rPr>
              <a:t>Δεν απορρίπτεται η βασική υπόθεση </a:t>
            </a:r>
            <a:r>
              <a:rPr lang="el-GR" sz="3200" b="1" dirty="0" smtClean="0">
                <a:solidFill>
                  <a:srgbClr val="FF0000"/>
                </a:solidFill>
              </a:rPr>
              <a:t>Η</a:t>
            </a:r>
            <a:r>
              <a:rPr lang="el-GR" sz="3200" b="1" baseline="-25000" dirty="0" smtClean="0">
                <a:solidFill>
                  <a:srgbClr val="FF0000"/>
                </a:solidFill>
              </a:rPr>
              <a:t>0 </a:t>
            </a:r>
            <a:r>
              <a:rPr lang="el-GR" sz="3200" b="1" dirty="0">
                <a:solidFill>
                  <a:srgbClr val="FF0000"/>
                </a:solidFill>
              </a:rPr>
              <a:t> </a:t>
            </a:r>
            <a:r>
              <a:rPr lang="el-GR" sz="3200" b="1" dirty="0" smtClean="0">
                <a:solidFill>
                  <a:srgbClr val="FF0000"/>
                </a:solidFill>
              </a:rPr>
              <a:t>δηλαδή η νέα εκπαιδευτική μέθοδος δεν βελτίωσε την απόδοση των φοιτητών.  </a:t>
            </a:r>
            <a:endParaRPr lang="el-GR" sz="3200" b="1" dirty="0">
              <a:solidFill>
                <a:srgbClr val="FF0000"/>
              </a:solidFill>
            </a:endParaRPr>
          </a:p>
        </p:txBody>
      </p:sp>
      <p:sp>
        <p:nvSpPr>
          <p:cNvPr id="9" name="TextBox 8"/>
          <p:cNvSpPr txBox="1"/>
          <p:nvPr/>
        </p:nvSpPr>
        <p:spPr>
          <a:xfrm>
            <a:off x="119336" y="2819320"/>
            <a:ext cx="11665296" cy="523220"/>
          </a:xfrm>
          <a:prstGeom prst="rect">
            <a:avLst/>
          </a:prstGeom>
          <a:noFill/>
        </p:spPr>
        <p:txBody>
          <a:bodyPr wrap="square" rtlCol="0">
            <a:spAutoFit/>
          </a:bodyPr>
          <a:lstStyle/>
          <a:p>
            <a:r>
              <a:rPr lang="el-GR" sz="2800" dirty="0" smtClean="0"/>
              <a:t>(Επιλέγουμε μονόπλευρο έλεγχο, καθώς στην υπόθεση έχουμε το σύμβολο &gt; ) </a:t>
            </a:r>
            <a:endParaRPr lang="el-GR" sz="2800" dirty="0"/>
          </a:p>
        </p:txBody>
      </p:sp>
      <p:sp>
        <p:nvSpPr>
          <p:cNvPr id="10" name="Επεξήγηση με γραμμή 2 9"/>
          <p:cNvSpPr/>
          <p:nvPr/>
        </p:nvSpPr>
        <p:spPr>
          <a:xfrm>
            <a:off x="5687799" y="55897"/>
            <a:ext cx="2160240" cy="652046"/>
          </a:xfrm>
          <a:prstGeom prst="borderCallout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Επίπεδο σημαντικότητας </a:t>
            </a:r>
            <a:r>
              <a:rPr lang="en-US" dirty="0" smtClean="0"/>
              <a:t>0,10</a:t>
            </a:r>
            <a:endParaRPr lang="el-GR" dirty="0"/>
          </a:p>
        </p:txBody>
      </p:sp>
      <mc:AlternateContent xmlns:mc="http://schemas.openxmlformats.org/markup-compatibility/2006">
        <mc:Choice xmlns:a14="http://schemas.microsoft.com/office/drawing/2010/main" Requires="a14">
          <p:sp>
            <p:nvSpPr>
              <p:cNvPr id="12" name="Επεξήγηση με γραμμή 2 11"/>
              <p:cNvSpPr/>
              <p:nvPr/>
            </p:nvSpPr>
            <p:spPr>
              <a:xfrm>
                <a:off x="2843483" y="28636"/>
                <a:ext cx="1656184" cy="517934"/>
              </a:xfrm>
              <a:prstGeom prst="borderCallout2">
                <a:avLst>
                  <a:gd name="adj1" fmla="val 18750"/>
                  <a:gd name="adj2" fmla="val -8333"/>
                  <a:gd name="adj3" fmla="val 18750"/>
                  <a:gd name="adj4" fmla="val -16667"/>
                  <a:gd name="adj5" fmla="val 157296"/>
                  <a:gd name="adj6" fmla="val -400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Στην υπόθεση έχουμε </a:t>
                </a:r>
                <a:r>
                  <a:rPr lang="en-US" dirty="0" smtClean="0"/>
                  <a:t>“</a:t>
                </a:r>
                <a14:m>
                  <m:oMath xmlns:m="http://schemas.openxmlformats.org/officeDocument/2006/math">
                    <m:r>
                      <a:rPr lang="en-US" b="0" i="1" smtClean="0">
                        <a:latin typeface="Cambria Math" panose="02040503050406030204" pitchFamily="18" charset="0"/>
                        <a:ea typeface="Cambria Math" panose="02040503050406030204" pitchFamily="18" charset="0"/>
                      </a:rPr>
                      <m:t>&gt;</m:t>
                    </m:r>
                  </m:oMath>
                </a14:m>
                <a:r>
                  <a:rPr lang="en-US" dirty="0" smtClean="0"/>
                  <a:t> ”</a:t>
                </a:r>
                <a:endParaRPr lang="el-GR" dirty="0"/>
              </a:p>
            </p:txBody>
          </p:sp>
        </mc:Choice>
        <mc:Fallback>
          <p:sp>
            <p:nvSpPr>
              <p:cNvPr id="12" name="Επεξήγηση με γραμμή 2 11"/>
              <p:cNvSpPr>
                <a:spLocks noRot="1" noChangeAspect="1" noMove="1" noResize="1" noEditPoints="1" noAdjustHandles="1" noChangeArrowheads="1" noChangeShapeType="1" noTextEdit="1"/>
              </p:cNvSpPr>
              <p:nvPr/>
            </p:nvSpPr>
            <p:spPr>
              <a:xfrm>
                <a:off x="2843483" y="28636"/>
                <a:ext cx="1656184" cy="517934"/>
              </a:xfrm>
              <a:prstGeom prst="borderCallout2">
                <a:avLst>
                  <a:gd name="adj1" fmla="val 18750"/>
                  <a:gd name="adj2" fmla="val -8333"/>
                  <a:gd name="adj3" fmla="val 18750"/>
                  <a:gd name="adj4" fmla="val -16667"/>
                  <a:gd name="adj5" fmla="val 157296"/>
                  <a:gd name="adj6" fmla="val -40075"/>
                </a:avLst>
              </a:prstGeom>
              <a:blipFill rotWithShape="0">
                <a:blip r:embed="rId3"/>
                <a:stretch>
                  <a:fillRect t="-10219" r="-260"/>
                </a:stretch>
              </a:blipFill>
            </p:spPr>
            <p:txBody>
              <a:bodyPr/>
              <a:lstStyle/>
              <a:p>
                <a:r>
                  <a:rPr lang="el-GR">
                    <a:noFill/>
                  </a:rPr>
                  <a:t> </a:t>
                </a:r>
              </a:p>
            </p:txBody>
          </p:sp>
        </mc:Fallback>
      </mc:AlternateContent>
    </p:spTree>
    <p:extLst>
      <p:ext uri="{BB962C8B-B14F-4D97-AF65-F5344CB8AC3E}">
        <p14:creationId xmlns:p14="http://schemas.microsoft.com/office/powerpoint/2010/main" val="41816040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524000" y="0"/>
            <a:ext cx="9144000" cy="1052736"/>
          </a:xfrm>
        </p:spPr>
        <p:txBody>
          <a:bodyPr/>
          <a:lstStyle/>
          <a:p>
            <a:r>
              <a:rPr lang="el-GR" b="1" dirty="0" smtClean="0"/>
              <a:t>Άσκηση  </a:t>
            </a:r>
            <a:endParaRPr lang="el-GR" dirty="0"/>
          </a:p>
        </p:txBody>
      </p:sp>
      <mc:AlternateContent xmlns:mc="http://schemas.openxmlformats.org/markup-compatibility/2006" xmlns:a14="http://schemas.microsoft.com/office/drawing/2010/main">
        <mc:Choice Requires="a14">
          <p:sp>
            <p:nvSpPr>
              <p:cNvPr id="3" name="2 - Θέση περιεχομένου"/>
              <p:cNvSpPr>
                <a:spLocks noGrp="1"/>
              </p:cNvSpPr>
              <p:nvPr>
                <p:ph idx="1"/>
              </p:nvPr>
            </p:nvSpPr>
            <p:spPr>
              <a:xfrm>
                <a:off x="551384" y="980729"/>
                <a:ext cx="10945216" cy="4752527"/>
              </a:xfrm>
            </p:spPr>
            <p:txBody>
              <a:bodyPr>
                <a:normAutofit/>
              </a:bodyPr>
              <a:lstStyle/>
              <a:p>
                <a:pPr marL="0" indent="0" algn="just">
                  <a:buNone/>
                </a:pPr>
                <a:r>
                  <a:rPr lang="el-GR" dirty="0" smtClean="0"/>
                  <a:t>Ερευνητές ισχυρίστηκαν ότι ένα τοπικό τσάι  βελτιώνει την αντοχή των αθλητών. Μελετήθηκαν οι επιδόσεις 4 αθλητών πριν και μετά από μια τρίμηνη δοκιμή του εν λόγω τσαγιού στο διαιτολόγιο των αθλητών. Να εξεταστεί εάν το τοπικό τσάι βελτίωσε την απ</a:t>
                </a:r>
                <a:r>
                  <a:rPr lang="el-GR" dirty="0"/>
                  <a:t>ό</a:t>
                </a:r>
                <a:r>
                  <a:rPr lang="el-GR" dirty="0" smtClean="0"/>
                  <a:t>δοση των αθλητών.   </a:t>
                </a:r>
                <a:r>
                  <a:rPr lang="el-GR" dirty="0"/>
                  <a:t>α</a:t>
                </a:r>
                <a:r>
                  <a:rPr lang="el-GR" dirty="0" smtClean="0"/>
                  <a:t>=0,10 </a:t>
                </a:r>
              </a:p>
              <a:p>
                <a:pPr marL="0" indent="0" algn="just">
                  <a:buNone/>
                </a:pPr>
                <a:r>
                  <a:rPr lang="el-GR" b="1" dirty="0">
                    <a:solidFill>
                      <a:srgbClr val="000000"/>
                    </a:solidFill>
                  </a:rPr>
                  <a:t> </a:t>
                </a:r>
                <a:r>
                  <a:rPr lang="el-GR" b="1" dirty="0" smtClean="0">
                    <a:solidFill>
                      <a:srgbClr val="000000"/>
                    </a:solidFill>
                  </a:rPr>
                  <a:t>   </a:t>
                </a:r>
                <a:r>
                  <a:rPr lang="el-GR" dirty="0" smtClean="0">
                    <a:solidFill>
                      <a:srgbClr val="000000"/>
                    </a:solidFill>
                  </a:rPr>
                  <a:t>Η</a:t>
                </a:r>
                <a:r>
                  <a:rPr lang="el-GR" baseline="-25000" dirty="0" smtClean="0">
                    <a:solidFill>
                      <a:srgbClr val="000000"/>
                    </a:solidFill>
                  </a:rPr>
                  <a:t>0</a:t>
                </a:r>
                <a:r>
                  <a:rPr lang="en-US" dirty="0">
                    <a:solidFill>
                      <a:srgbClr val="000000"/>
                    </a:solidFill>
                  </a:rPr>
                  <a:t>:</a:t>
                </a:r>
                <a:r>
                  <a:rPr lang="el-GR" dirty="0">
                    <a:solidFill>
                      <a:srgbClr val="000000"/>
                    </a:solidFill>
                  </a:rPr>
                  <a:t> </a:t>
                </a:r>
                <a:r>
                  <a:rPr lang="el-GR" dirty="0">
                    <a:solidFill>
                      <a:srgbClr val="000000"/>
                    </a:solidFill>
                    <a:cs typeface="Times New Roman" pitchFamily="18" charset="0"/>
                  </a:rPr>
                  <a:t>μ</a:t>
                </a:r>
                <a:r>
                  <a:rPr lang="el-GR" baseline="-25000" dirty="0">
                    <a:solidFill>
                      <a:srgbClr val="000000"/>
                    </a:solidFill>
                  </a:rPr>
                  <a:t>2</a:t>
                </a:r>
                <a:r>
                  <a:rPr lang="el-GR" dirty="0">
                    <a:solidFill>
                      <a:srgbClr val="000000"/>
                    </a:solidFill>
                    <a:cs typeface="Times New Roman" pitchFamily="18" charset="0"/>
                  </a:rPr>
                  <a:t> </a:t>
                </a:r>
                <a:r>
                  <a:rPr lang="el-GR" dirty="0">
                    <a:solidFill>
                      <a:srgbClr val="000000"/>
                    </a:solidFill>
                  </a:rPr>
                  <a:t>–</a:t>
                </a:r>
                <a:r>
                  <a:rPr lang="el-GR" dirty="0">
                    <a:solidFill>
                      <a:srgbClr val="000000"/>
                    </a:solidFill>
                    <a:cs typeface="Times New Roman" pitchFamily="18" charset="0"/>
                  </a:rPr>
                  <a:t> μ</a:t>
                </a:r>
                <a:r>
                  <a:rPr lang="el-GR" baseline="-25000" dirty="0">
                    <a:solidFill>
                      <a:srgbClr val="000000"/>
                    </a:solidFill>
                  </a:rPr>
                  <a:t>1 </a:t>
                </a:r>
                <a:r>
                  <a:rPr lang="el-GR" dirty="0"/>
                  <a:t>= 0</a:t>
                </a:r>
                <a:r>
                  <a:rPr lang="en-US" dirty="0">
                    <a:cs typeface="Tahoma" pitchFamily="34" charset="0"/>
                  </a:rPr>
                  <a:t> </a:t>
                </a:r>
                <a:r>
                  <a:rPr lang="el-GR" dirty="0" smtClean="0">
                    <a:cs typeface="Tahoma" pitchFamily="34" charset="0"/>
                  </a:rPr>
                  <a:t>           </a:t>
                </a:r>
                <a:r>
                  <a:rPr lang="el-GR" dirty="0" smtClean="0">
                    <a:solidFill>
                      <a:srgbClr val="000000"/>
                    </a:solidFill>
                  </a:rPr>
                  <a:t>Η</a:t>
                </a:r>
                <a:r>
                  <a:rPr lang="el-GR" baseline="-25000" dirty="0" smtClean="0">
                    <a:solidFill>
                      <a:srgbClr val="000000"/>
                    </a:solidFill>
                  </a:rPr>
                  <a:t>0</a:t>
                </a:r>
                <a:r>
                  <a:rPr lang="en-US" dirty="0">
                    <a:solidFill>
                      <a:srgbClr val="000000"/>
                    </a:solidFill>
                  </a:rPr>
                  <a:t>:</a:t>
                </a:r>
                <a:r>
                  <a:rPr lang="en-US" dirty="0">
                    <a:cs typeface="Tahoma" pitchFamily="34" charset="0"/>
                  </a:rPr>
                  <a:t> </a:t>
                </a:r>
                <a14:m>
                  <m:oMath xmlns:m="http://schemas.openxmlformats.org/officeDocument/2006/math">
                    <m:sSub>
                      <m:sSubPr>
                        <m:ctrlPr>
                          <a:rPr lang="en-US" i="1">
                            <a:latin typeface="Cambria Math" panose="02040503050406030204" pitchFamily="18" charset="0"/>
                            <a:cs typeface="Tahoma" pitchFamily="34" charset="0"/>
                          </a:rPr>
                        </m:ctrlPr>
                      </m:sSubPr>
                      <m:e>
                        <m:r>
                          <a:rPr lang="el-GR" b="0" i="1">
                            <a:latin typeface="Cambria Math" panose="02040503050406030204" pitchFamily="18" charset="0"/>
                            <a:cs typeface="Tahoma" pitchFamily="34" charset="0"/>
                          </a:rPr>
                          <m:t>𝜇</m:t>
                        </m:r>
                      </m:e>
                      <m:sub>
                        <m:r>
                          <a:rPr lang="en-US" b="0" i="1">
                            <a:latin typeface="Cambria Math" panose="02040503050406030204" pitchFamily="18" charset="0"/>
                            <a:cs typeface="Tahoma" pitchFamily="34" charset="0"/>
                          </a:rPr>
                          <m:t>𝑑</m:t>
                        </m:r>
                      </m:sub>
                    </m:sSub>
                    <m:r>
                      <a:rPr lang="en-US" b="0" i="1">
                        <a:latin typeface="Cambria Math" panose="02040503050406030204" pitchFamily="18" charset="0"/>
                        <a:cs typeface="Tahoma" pitchFamily="34" charset="0"/>
                      </a:rPr>
                      <m:t>=</m:t>
                    </m:r>
                    <m:r>
                      <a:rPr lang="el-GR" b="0" i="1">
                        <a:latin typeface="Cambria Math" panose="02040503050406030204" pitchFamily="18" charset="0"/>
                        <a:cs typeface="Tahoma" pitchFamily="34" charset="0"/>
                      </a:rPr>
                      <m:t>0</m:t>
                    </m:r>
                  </m:oMath>
                </a14:m>
                <a:endParaRPr lang="el-GR" dirty="0" smtClean="0"/>
              </a:p>
              <a:p>
                <a:pPr marL="0" indent="0" algn="just">
                  <a:buNone/>
                </a:pPr>
                <a:r>
                  <a:rPr lang="el-GR" dirty="0"/>
                  <a:t> </a:t>
                </a:r>
                <a:r>
                  <a:rPr lang="el-GR" dirty="0" smtClean="0"/>
                  <a:t>                                  </a:t>
                </a:r>
                <a:r>
                  <a:rPr lang="el-GR" dirty="0" smtClean="0">
                    <a:cs typeface="Tahoma" pitchFamily="34" charset="0"/>
                  </a:rPr>
                  <a:t>ή</a:t>
                </a:r>
                <a:endParaRPr lang="el-GR" dirty="0"/>
              </a:p>
              <a:p>
                <a:pPr marL="0" indent="0" algn="just">
                  <a:buNone/>
                </a:pPr>
                <a:r>
                  <a:rPr lang="el-GR" dirty="0">
                    <a:solidFill>
                      <a:srgbClr val="000000"/>
                    </a:solidFill>
                  </a:rPr>
                  <a:t> </a:t>
                </a:r>
                <a:r>
                  <a:rPr lang="el-GR" dirty="0" smtClean="0">
                    <a:solidFill>
                      <a:srgbClr val="000000"/>
                    </a:solidFill>
                  </a:rPr>
                  <a:t>   </a:t>
                </a:r>
                <a:r>
                  <a:rPr lang="el-GR" dirty="0">
                    <a:solidFill>
                      <a:srgbClr val="000000"/>
                    </a:solidFill>
                    <a:cs typeface="Times New Roman" pitchFamily="18" charset="0"/>
                  </a:rPr>
                  <a:t>Η</a:t>
                </a:r>
                <a:r>
                  <a:rPr lang="el-GR" baseline="-25000" dirty="0">
                    <a:solidFill>
                      <a:srgbClr val="000000"/>
                    </a:solidFill>
                  </a:rPr>
                  <a:t>1</a:t>
                </a:r>
                <a:r>
                  <a:rPr lang="el-GR" dirty="0" smtClean="0">
                    <a:solidFill>
                      <a:srgbClr val="000000"/>
                    </a:solidFill>
                    <a:cs typeface="Times New Roman" pitchFamily="18" charset="0"/>
                  </a:rPr>
                  <a:t>: μ</a:t>
                </a:r>
                <a:r>
                  <a:rPr lang="el-GR" baseline="-25000" dirty="0" smtClean="0">
                    <a:solidFill>
                      <a:srgbClr val="000000"/>
                    </a:solidFill>
                  </a:rPr>
                  <a:t>2</a:t>
                </a:r>
                <a:r>
                  <a:rPr lang="el-GR" dirty="0" smtClean="0">
                    <a:solidFill>
                      <a:srgbClr val="000000"/>
                    </a:solidFill>
                  </a:rPr>
                  <a:t> </a:t>
                </a:r>
                <a:r>
                  <a:rPr lang="el-GR" dirty="0">
                    <a:solidFill>
                      <a:srgbClr val="000000"/>
                    </a:solidFill>
                  </a:rPr>
                  <a:t>– </a:t>
                </a:r>
                <a:r>
                  <a:rPr lang="el-GR" dirty="0">
                    <a:solidFill>
                      <a:srgbClr val="000000"/>
                    </a:solidFill>
                    <a:cs typeface="Times New Roman" pitchFamily="18" charset="0"/>
                  </a:rPr>
                  <a:t>μ</a:t>
                </a:r>
                <a:r>
                  <a:rPr lang="el-GR" baseline="-25000" dirty="0">
                    <a:solidFill>
                      <a:srgbClr val="000000"/>
                    </a:solidFill>
                  </a:rPr>
                  <a:t>1 </a:t>
                </a:r>
                <a:r>
                  <a:rPr lang="el-GR" dirty="0"/>
                  <a:t>&gt; 0      </a:t>
                </a:r>
                <a:r>
                  <a:rPr lang="el-GR" dirty="0" smtClean="0"/>
                  <a:t>      </a:t>
                </a:r>
                <a:r>
                  <a:rPr lang="el-GR" dirty="0" smtClean="0">
                    <a:solidFill>
                      <a:srgbClr val="000000"/>
                    </a:solidFill>
                  </a:rPr>
                  <a:t>Η</a:t>
                </a:r>
                <a:r>
                  <a:rPr lang="el-GR" baseline="-25000" dirty="0">
                    <a:solidFill>
                      <a:srgbClr val="000000"/>
                    </a:solidFill>
                  </a:rPr>
                  <a:t>1</a:t>
                </a:r>
                <a:r>
                  <a:rPr lang="en-US" dirty="0" smtClean="0">
                    <a:solidFill>
                      <a:srgbClr val="000000"/>
                    </a:solidFill>
                  </a:rPr>
                  <a:t>:</a:t>
                </a:r>
                <a:r>
                  <a:rPr lang="en-US" dirty="0" smtClean="0">
                    <a:cs typeface="Tahoma" pitchFamily="34" charset="0"/>
                  </a:rPr>
                  <a:t> </a:t>
                </a:r>
                <a14:m>
                  <m:oMath xmlns:m="http://schemas.openxmlformats.org/officeDocument/2006/math">
                    <m:sSub>
                      <m:sSubPr>
                        <m:ctrlPr>
                          <a:rPr lang="en-US" i="1">
                            <a:latin typeface="Cambria Math" panose="02040503050406030204" pitchFamily="18" charset="0"/>
                            <a:cs typeface="Tahoma" pitchFamily="34" charset="0"/>
                          </a:rPr>
                        </m:ctrlPr>
                      </m:sSubPr>
                      <m:e>
                        <m:r>
                          <a:rPr lang="el-GR" b="0" i="1">
                            <a:latin typeface="Cambria Math" panose="02040503050406030204" pitchFamily="18" charset="0"/>
                            <a:cs typeface="Tahoma" pitchFamily="34" charset="0"/>
                          </a:rPr>
                          <m:t>𝜇</m:t>
                        </m:r>
                      </m:e>
                      <m:sub>
                        <m:r>
                          <a:rPr lang="en-US" b="0" i="1">
                            <a:latin typeface="Cambria Math" panose="02040503050406030204" pitchFamily="18" charset="0"/>
                            <a:cs typeface="Tahoma" pitchFamily="34" charset="0"/>
                          </a:rPr>
                          <m:t>𝑑</m:t>
                        </m:r>
                      </m:sub>
                    </m:sSub>
                    <m:r>
                      <a:rPr lang="el-GR" b="0" i="1">
                        <a:latin typeface="Cambria Math" panose="02040503050406030204" pitchFamily="18" charset="0"/>
                        <a:cs typeface="Tahoma" pitchFamily="34" charset="0"/>
                      </a:rPr>
                      <m:t>&gt;0</m:t>
                    </m:r>
                  </m:oMath>
                </a14:m>
                <a:r>
                  <a:rPr lang="el-GR" dirty="0"/>
                  <a:t> </a:t>
                </a:r>
              </a:p>
            </p:txBody>
          </p:sp>
        </mc:Choice>
        <mc:Fallback xmlns="">
          <p:sp>
            <p:nvSpPr>
              <p:cNvPr id="3" name="2 - Θέση περιεχομένου"/>
              <p:cNvSpPr>
                <a:spLocks noGrp="1" noRot="1" noChangeAspect="1" noMove="1" noResize="1" noEditPoints="1" noAdjustHandles="1" noChangeArrowheads="1" noChangeShapeType="1" noTextEdit="1"/>
              </p:cNvSpPr>
              <p:nvPr>
                <p:ph idx="1"/>
              </p:nvPr>
            </p:nvSpPr>
            <p:spPr>
              <a:xfrm>
                <a:off x="551384" y="980729"/>
                <a:ext cx="10945216" cy="4752527"/>
              </a:xfrm>
              <a:blipFill rotWithShape="0">
                <a:blip r:embed="rId2"/>
                <a:stretch>
                  <a:fillRect l="-1392" t="-1669" r="-1392"/>
                </a:stretch>
              </a:blipFill>
            </p:spPr>
            <p:txBody>
              <a:bodyPr/>
              <a:lstStyle/>
              <a:p>
                <a:r>
                  <a:rPr lang="el-GR">
                    <a:noFill/>
                  </a:rPr>
                  <a:t> </a:t>
                </a:r>
              </a:p>
            </p:txBody>
          </p:sp>
        </mc:Fallback>
      </mc:AlternateContent>
      <p:graphicFrame>
        <p:nvGraphicFramePr>
          <p:cNvPr id="5" name="Πίνακας 4"/>
          <p:cNvGraphicFramePr>
            <a:graphicFrameLocks noGrp="1"/>
          </p:cNvGraphicFramePr>
          <p:nvPr>
            <p:extLst>
              <p:ext uri="{D42A27DB-BD31-4B8C-83A1-F6EECF244321}">
                <p14:modId xmlns:p14="http://schemas.microsoft.com/office/powerpoint/2010/main" val="266252734"/>
              </p:ext>
            </p:extLst>
          </p:nvPr>
        </p:nvGraphicFramePr>
        <p:xfrm>
          <a:off x="6816080" y="3717032"/>
          <a:ext cx="4824537" cy="3024337"/>
        </p:xfrm>
        <a:graphic>
          <a:graphicData uri="http://schemas.openxmlformats.org/drawingml/2006/table">
            <a:tbl>
              <a:tblPr>
                <a:tableStyleId>{5C22544A-7EE6-4342-B048-85BDC9FD1C3A}</a:tableStyleId>
              </a:tblPr>
              <a:tblGrid>
                <a:gridCol w="1608179"/>
                <a:gridCol w="1608179"/>
                <a:gridCol w="1608179"/>
              </a:tblGrid>
              <a:tr h="859217">
                <a:tc>
                  <a:txBody>
                    <a:bodyPr/>
                    <a:lstStyle/>
                    <a:p>
                      <a:pPr algn="ctr" rtl="0" fontAlgn="b"/>
                      <a:r>
                        <a:rPr lang="el-GR" sz="2600" u="none" strike="noStrike" dirty="0">
                          <a:effectLst/>
                        </a:rPr>
                        <a:t>Άτομα </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smtClean="0">
                          <a:effectLst/>
                        </a:rPr>
                        <a:t>Επιδόσεις </a:t>
                      </a:r>
                      <a:r>
                        <a:rPr lang="el-GR" sz="2600" u="none" strike="noStrike" dirty="0">
                          <a:effectLst/>
                        </a:rPr>
                        <a:t>πριν </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smtClean="0">
                          <a:effectLst/>
                        </a:rPr>
                        <a:t>Επιδόσεις </a:t>
                      </a:r>
                      <a:r>
                        <a:rPr lang="el-GR" sz="2600" u="none" strike="noStrike" dirty="0">
                          <a:effectLst/>
                        </a:rPr>
                        <a:t>μετά </a:t>
                      </a:r>
                      <a:endParaRPr lang="el-GR" sz="2600" b="0" i="0" u="none" strike="noStrike" dirty="0">
                        <a:solidFill>
                          <a:srgbClr val="000000"/>
                        </a:solidFill>
                        <a:effectLst/>
                        <a:latin typeface="Calibri"/>
                      </a:endParaRPr>
                    </a:p>
                  </a:txBody>
                  <a:tcPr marL="6350" marR="6350" marT="6350" marB="0" anchor="b"/>
                </a:tc>
              </a:tr>
              <a:tr h="433024">
                <a:tc>
                  <a:txBody>
                    <a:bodyPr/>
                    <a:lstStyle/>
                    <a:p>
                      <a:pPr algn="ctr" rtl="0" fontAlgn="b"/>
                      <a:r>
                        <a:rPr lang="el-GR" sz="2600" u="none" strike="noStrike" dirty="0">
                          <a:effectLst/>
                        </a:rPr>
                        <a:t>1</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2</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7</a:t>
                      </a:r>
                    </a:p>
                  </a:txBody>
                  <a:tcPr marL="6350" marR="6350" marT="6350" marB="0" anchor="b"/>
                </a:tc>
              </a:tr>
              <a:tr h="433024">
                <a:tc>
                  <a:txBody>
                    <a:bodyPr/>
                    <a:lstStyle/>
                    <a:p>
                      <a:pPr algn="ctr" rtl="0" fontAlgn="b"/>
                      <a:r>
                        <a:rPr lang="el-GR" sz="2600" u="none" strike="noStrike">
                          <a:effectLst/>
                        </a:rPr>
                        <a:t>2</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3</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3</a:t>
                      </a:r>
                      <a:endParaRPr lang="el-GR" sz="2600" b="0" i="0" u="none" strike="noStrike" dirty="0">
                        <a:solidFill>
                          <a:srgbClr val="000000"/>
                        </a:solidFill>
                        <a:effectLst/>
                        <a:latin typeface="Calibri"/>
                      </a:endParaRPr>
                    </a:p>
                  </a:txBody>
                  <a:tcPr marL="6350" marR="6350" marT="6350" marB="0" anchor="b"/>
                </a:tc>
              </a:tr>
              <a:tr h="433024">
                <a:tc>
                  <a:txBody>
                    <a:bodyPr/>
                    <a:lstStyle/>
                    <a:p>
                      <a:pPr algn="ctr" rtl="0" fontAlgn="b"/>
                      <a:r>
                        <a:rPr lang="el-GR" sz="2600" u="none" strike="noStrike">
                          <a:effectLst/>
                        </a:rPr>
                        <a:t>3</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5</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6</a:t>
                      </a:r>
                      <a:endParaRPr lang="el-GR" sz="2600" b="0" i="0" u="none" strike="noStrike" dirty="0">
                        <a:solidFill>
                          <a:srgbClr val="000000"/>
                        </a:solidFill>
                        <a:effectLst/>
                        <a:latin typeface="Calibri"/>
                      </a:endParaRPr>
                    </a:p>
                  </a:txBody>
                  <a:tcPr marL="6350" marR="6350" marT="6350" marB="0" anchor="b"/>
                </a:tc>
              </a:tr>
              <a:tr h="433024">
                <a:tc>
                  <a:txBody>
                    <a:bodyPr/>
                    <a:lstStyle/>
                    <a:p>
                      <a:pPr algn="ctr" rtl="0" fontAlgn="b"/>
                      <a:r>
                        <a:rPr lang="el-GR" sz="2600" u="none" strike="noStrike">
                          <a:effectLst/>
                        </a:rPr>
                        <a:t>4</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6</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8</a:t>
                      </a:r>
                      <a:endParaRPr lang="el-GR" sz="2600" b="0" i="0" u="none" strike="noStrike" dirty="0">
                        <a:solidFill>
                          <a:srgbClr val="000000"/>
                        </a:solidFill>
                        <a:effectLst/>
                        <a:latin typeface="Calibri"/>
                      </a:endParaRPr>
                    </a:p>
                  </a:txBody>
                  <a:tcPr marL="6350" marR="6350" marT="6350" marB="0" anchor="b"/>
                </a:tc>
              </a:tr>
              <a:tr h="433024">
                <a:tc gridSpan="3">
                  <a:txBody>
                    <a:bodyPr/>
                    <a:lstStyle/>
                    <a:p>
                      <a:pPr algn="l" fontAlgn="b"/>
                      <a:r>
                        <a:rPr lang="el-GR" sz="2600" u="none" strike="noStrike" dirty="0">
                          <a:effectLst/>
                        </a:rPr>
                        <a:t>Σύνολο </a:t>
                      </a:r>
                      <a:endParaRPr lang="el-GR" sz="2600" b="0" i="0" u="none" strike="noStrike" dirty="0">
                        <a:solidFill>
                          <a:srgbClr val="000000"/>
                        </a:solidFill>
                        <a:effectLst/>
                        <a:latin typeface="Calibri"/>
                      </a:endParaRPr>
                    </a:p>
                  </a:txBody>
                  <a:tcPr marL="6350" marR="6350" marT="6350" marB="0" anchor="b"/>
                </a:tc>
                <a:tc hMerge="1">
                  <a:txBody>
                    <a:bodyPr/>
                    <a:lstStyle/>
                    <a:p>
                      <a:endParaRPr lang="el-GR"/>
                    </a:p>
                  </a:txBody>
                  <a:tcPr/>
                </a:tc>
                <a:tc hMerge="1">
                  <a:txBody>
                    <a:bodyPr/>
                    <a:lstStyle/>
                    <a:p>
                      <a:endParaRPr lang="el-GR"/>
                    </a:p>
                  </a:txBody>
                  <a:tcPr/>
                </a:tc>
              </a:tr>
            </a:tbl>
          </a:graphicData>
        </a:graphic>
      </p:graphicFrame>
    </p:spTree>
    <p:extLst>
      <p:ext uri="{BB962C8B-B14F-4D97-AF65-F5344CB8AC3E}">
        <p14:creationId xmlns:p14="http://schemas.microsoft.com/office/powerpoint/2010/main" val="41479872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Θέση περιεχομένου 2"/>
              <p:cNvSpPr>
                <a:spLocks noGrp="1"/>
              </p:cNvSpPr>
              <p:nvPr>
                <p:ph idx="1"/>
              </p:nvPr>
            </p:nvSpPr>
            <p:spPr>
              <a:xfrm>
                <a:off x="335360" y="404664"/>
                <a:ext cx="11449272" cy="6264696"/>
              </a:xfrm>
            </p:spPr>
            <p:txBody>
              <a:bodyPr>
                <a:normAutofit/>
              </a:bodyPr>
              <a:lstStyle/>
              <a:p>
                <a:pPr marL="0" indent="0" algn="just">
                  <a:buNone/>
                </a:pPr>
                <a:r>
                  <a:rPr lang="el-GR" u="sng" dirty="0" smtClean="0"/>
                  <a:t>Λύση</a:t>
                </a:r>
                <a:r>
                  <a:rPr lang="en-US" dirty="0" smtClean="0"/>
                  <a:t>:</a:t>
                </a:r>
                <a:endParaRPr lang="el-GR" dirty="0" smtClean="0"/>
              </a:p>
              <a:p>
                <a:pPr marL="0" indent="0" algn="just">
                  <a:buNone/>
                </a:pPr>
                <a:r>
                  <a:rPr lang="el-GR" b="1" dirty="0" smtClean="0"/>
                  <a:t>1</a:t>
                </a:r>
                <a:r>
                  <a:rPr lang="el-GR" b="1" baseline="30000" dirty="0" smtClean="0"/>
                  <a:t>ο</a:t>
                </a:r>
                <a:r>
                  <a:rPr lang="el-GR" b="1" dirty="0" smtClean="0"/>
                  <a:t> βήμα</a:t>
                </a:r>
                <a:r>
                  <a:rPr lang="en-US" dirty="0" smtClean="0"/>
                  <a:t>:</a:t>
                </a:r>
                <a:r>
                  <a:rPr lang="el-GR" dirty="0" smtClean="0"/>
                  <a:t> </a:t>
                </a:r>
                <a:r>
                  <a:rPr lang="el-GR" u="sng" dirty="0" smtClean="0"/>
                  <a:t>Διατύπωση Υποθέσεων</a:t>
                </a:r>
              </a:p>
              <a:p>
                <a:pPr marL="0" indent="0" algn="just">
                  <a:buNone/>
                </a:pPr>
                <a:r>
                  <a:rPr lang="el-GR" dirty="0"/>
                  <a:t> </a:t>
                </a:r>
                <a:r>
                  <a:rPr lang="el-GR" dirty="0" smtClean="0"/>
                  <a:t>                            </a:t>
                </a:r>
                <a:r>
                  <a:rPr lang="el-GR" dirty="0" smtClean="0">
                    <a:solidFill>
                      <a:srgbClr val="000000"/>
                    </a:solidFill>
                  </a:rPr>
                  <a:t>Η</a:t>
                </a:r>
                <a:r>
                  <a:rPr lang="el-GR" baseline="-25000" dirty="0" smtClean="0">
                    <a:solidFill>
                      <a:srgbClr val="000000"/>
                    </a:solidFill>
                  </a:rPr>
                  <a:t>0</a:t>
                </a:r>
                <a:r>
                  <a:rPr lang="en-US" dirty="0">
                    <a:solidFill>
                      <a:srgbClr val="000000"/>
                    </a:solidFill>
                  </a:rPr>
                  <a:t>:</a:t>
                </a:r>
                <a:r>
                  <a:rPr lang="el-GR" dirty="0">
                    <a:solidFill>
                      <a:srgbClr val="000000"/>
                    </a:solidFill>
                  </a:rPr>
                  <a:t> </a:t>
                </a:r>
                <a:r>
                  <a:rPr lang="el-GR" dirty="0">
                    <a:solidFill>
                      <a:srgbClr val="000000"/>
                    </a:solidFill>
                    <a:cs typeface="Times New Roman" pitchFamily="18" charset="0"/>
                  </a:rPr>
                  <a:t>μ</a:t>
                </a:r>
                <a:r>
                  <a:rPr lang="el-GR" baseline="-25000" dirty="0">
                    <a:solidFill>
                      <a:srgbClr val="000000"/>
                    </a:solidFill>
                  </a:rPr>
                  <a:t>2</a:t>
                </a:r>
                <a:r>
                  <a:rPr lang="el-GR" dirty="0">
                    <a:solidFill>
                      <a:srgbClr val="000000"/>
                    </a:solidFill>
                    <a:cs typeface="Times New Roman" pitchFamily="18" charset="0"/>
                  </a:rPr>
                  <a:t> </a:t>
                </a:r>
                <a:r>
                  <a:rPr lang="el-GR" dirty="0">
                    <a:solidFill>
                      <a:srgbClr val="000000"/>
                    </a:solidFill>
                  </a:rPr>
                  <a:t>–</a:t>
                </a:r>
                <a:r>
                  <a:rPr lang="el-GR" dirty="0">
                    <a:solidFill>
                      <a:srgbClr val="000000"/>
                    </a:solidFill>
                    <a:cs typeface="Times New Roman" pitchFamily="18" charset="0"/>
                  </a:rPr>
                  <a:t> μ</a:t>
                </a:r>
                <a:r>
                  <a:rPr lang="el-GR" baseline="-25000" dirty="0">
                    <a:solidFill>
                      <a:srgbClr val="000000"/>
                    </a:solidFill>
                  </a:rPr>
                  <a:t>1 </a:t>
                </a:r>
                <a:r>
                  <a:rPr lang="el-GR" dirty="0"/>
                  <a:t>= </a:t>
                </a:r>
                <a:r>
                  <a:rPr lang="el-GR" dirty="0" smtClean="0"/>
                  <a:t>0</a:t>
                </a:r>
              </a:p>
              <a:p>
                <a:pPr marL="0" indent="0" algn="just">
                  <a:buNone/>
                </a:pPr>
                <a:r>
                  <a:rPr lang="el-GR" b="1" dirty="0" smtClean="0">
                    <a:solidFill>
                      <a:srgbClr val="000000"/>
                    </a:solidFill>
                    <a:cs typeface="Times New Roman" pitchFamily="18" charset="0"/>
                  </a:rPr>
                  <a:t>                             </a:t>
                </a:r>
                <a:r>
                  <a:rPr lang="el-GR" dirty="0" smtClean="0">
                    <a:solidFill>
                      <a:srgbClr val="000000"/>
                    </a:solidFill>
                    <a:cs typeface="Times New Roman" pitchFamily="18" charset="0"/>
                  </a:rPr>
                  <a:t>Η</a:t>
                </a:r>
                <a:r>
                  <a:rPr lang="el-GR" baseline="-25000" dirty="0" smtClean="0">
                    <a:solidFill>
                      <a:srgbClr val="000000"/>
                    </a:solidFill>
                  </a:rPr>
                  <a:t>1</a:t>
                </a:r>
                <a:r>
                  <a:rPr lang="el-GR" dirty="0">
                    <a:solidFill>
                      <a:srgbClr val="000000"/>
                    </a:solidFill>
                    <a:cs typeface="Times New Roman" pitchFamily="18" charset="0"/>
                  </a:rPr>
                  <a:t>: μ</a:t>
                </a:r>
                <a:r>
                  <a:rPr lang="el-GR" baseline="-25000" dirty="0">
                    <a:solidFill>
                      <a:srgbClr val="000000"/>
                    </a:solidFill>
                  </a:rPr>
                  <a:t>2</a:t>
                </a:r>
                <a:r>
                  <a:rPr lang="el-GR" dirty="0">
                    <a:solidFill>
                      <a:srgbClr val="000000"/>
                    </a:solidFill>
                  </a:rPr>
                  <a:t> – </a:t>
                </a:r>
                <a:r>
                  <a:rPr lang="el-GR" dirty="0">
                    <a:solidFill>
                      <a:srgbClr val="000000"/>
                    </a:solidFill>
                    <a:cs typeface="Times New Roman" pitchFamily="18" charset="0"/>
                  </a:rPr>
                  <a:t>μ</a:t>
                </a:r>
                <a:r>
                  <a:rPr lang="el-GR" baseline="-25000" dirty="0">
                    <a:solidFill>
                      <a:srgbClr val="000000"/>
                    </a:solidFill>
                  </a:rPr>
                  <a:t>1 </a:t>
                </a:r>
                <a:r>
                  <a:rPr lang="el-GR" dirty="0"/>
                  <a:t>&gt; 0 </a:t>
                </a:r>
                <a:endParaRPr lang="el-GR" dirty="0" smtClean="0"/>
              </a:p>
              <a:p>
                <a:pPr marL="0" indent="0" algn="just">
                  <a:buNone/>
                </a:pPr>
                <a:endParaRPr lang="el-GR" dirty="0" smtClean="0"/>
              </a:p>
              <a:p>
                <a:pPr marL="0" indent="0" algn="just">
                  <a:buNone/>
                </a:pPr>
                <a:r>
                  <a:rPr lang="el-GR" b="1" dirty="0" smtClean="0"/>
                  <a:t>2</a:t>
                </a:r>
                <a:r>
                  <a:rPr lang="el-GR" b="1" baseline="30000" dirty="0" smtClean="0"/>
                  <a:t>ο</a:t>
                </a:r>
                <a:r>
                  <a:rPr lang="el-GR" b="1" dirty="0" smtClean="0"/>
                  <a:t> βήμα</a:t>
                </a:r>
                <a:r>
                  <a:rPr lang="en-US" dirty="0" smtClean="0"/>
                  <a:t>: </a:t>
                </a:r>
                <a:r>
                  <a:rPr lang="el-GR" u="sng" dirty="0" smtClean="0"/>
                  <a:t>Εύρεση της στατιστικής </a:t>
                </a:r>
                <a:r>
                  <a:rPr lang="en-US" u="sng" dirty="0" smtClean="0"/>
                  <a:t>t</a:t>
                </a:r>
                <a:endParaRPr lang="el-GR" u="sng" dirty="0" smtClean="0"/>
              </a:p>
              <a:p>
                <a:pPr marL="0" indent="0" algn="just">
                  <a:buNone/>
                </a:pPr>
                <a14:m>
                  <m:oMathPara xmlns:m="http://schemas.openxmlformats.org/officeDocument/2006/math">
                    <m:oMathParaPr>
                      <m:jc m:val="centerGroup"/>
                    </m:oMathParaPr>
                    <m:oMath xmlns:m="http://schemas.openxmlformats.org/officeDocument/2006/math">
                      <m:sSub>
                        <m:sSubPr>
                          <m:ctrlPr>
                            <a:rPr lang="el-GR" i="1" smtClean="0">
                              <a:latin typeface="Cambria Math" panose="02040503050406030204" pitchFamily="18" charset="0"/>
                            </a:rPr>
                          </m:ctrlPr>
                        </m:sSubPr>
                        <m:e>
                          <m:r>
                            <a:rPr lang="en-US" b="0" i="1" smtClean="0">
                              <a:latin typeface="Cambria Math" panose="02040503050406030204" pitchFamily="18" charset="0"/>
                            </a:rPr>
                            <m:t>𝑡</m:t>
                          </m:r>
                        </m:e>
                        <m:sub>
                          <m:acc>
                            <m:accPr>
                              <m:chr m:val="̅"/>
                              <m:ctrlPr>
                                <a:rPr lang="el-GR" i="1" smtClean="0">
                                  <a:latin typeface="Cambria Math" panose="02040503050406030204" pitchFamily="18" charset="0"/>
                                </a:rPr>
                              </m:ctrlPr>
                            </m:accPr>
                            <m:e>
                              <m:r>
                                <a:rPr lang="en-US" b="0" i="1" smtClean="0">
                                  <a:latin typeface="Cambria Math" panose="02040503050406030204" pitchFamily="18" charset="0"/>
                                </a:rPr>
                                <m:t>𝑑</m:t>
                              </m:r>
                            </m:e>
                          </m:acc>
                        </m:sub>
                      </m:sSub>
                      <m:r>
                        <a:rPr lang="el-GR" b="0" i="1" smtClean="0">
                          <a:latin typeface="Cambria Math" panose="02040503050406030204" pitchFamily="18" charset="0"/>
                        </a:rPr>
                        <m:t>=</m:t>
                      </m:r>
                      <m:f>
                        <m:fPr>
                          <m:ctrlPr>
                            <a:rPr lang="el-GR" b="0" i="1" smtClean="0">
                              <a:latin typeface="Cambria Math" panose="02040503050406030204" pitchFamily="18" charset="0"/>
                            </a:rPr>
                          </m:ctrlPr>
                        </m:fPr>
                        <m:num>
                          <m:acc>
                            <m:accPr>
                              <m:chr m:val="̅"/>
                              <m:ctrlPr>
                                <a:rPr lang="el-GR" b="0" i="1" smtClean="0">
                                  <a:latin typeface="Cambria Math" panose="02040503050406030204" pitchFamily="18" charset="0"/>
                                </a:rPr>
                              </m:ctrlPr>
                            </m:accPr>
                            <m:e>
                              <m:r>
                                <a:rPr lang="en-US" b="0" i="1" smtClean="0">
                                  <a:latin typeface="Cambria Math" panose="02040503050406030204" pitchFamily="18" charset="0"/>
                                </a:rPr>
                                <m:t>𝑑</m:t>
                              </m:r>
                            </m:e>
                          </m:acc>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l-GR" b="0" i="1" smtClean="0">
                                  <a:latin typeface="Cambria Math" panose="02040503050406030204" pitchFamily="18" charset="0"/>
                                </a:rPr>
                                <m:t>𝜇</m:t>
                              </m:r>
                            </m:e>
                            <m:sub>
                              <m:r>
                                <a:rPr lang="en-US" b="0" i="1" smtClean="0">
                                  <a:latin typeface="Cambria Math" panose="02040503050406030204" pitchFamily="18" charset="0"/>
                                </a:rPr>
                                <m:t>𝑑</m:t>
                              </m:r>
                            </m:sub>
                          </m:sSub>
                        </m:num>
                        <m:den>
                          <m:f>
                            <m:fPr>
                              <m:ctrlPr>
                                <a:rPr lang="el-GR" b="0" i="1" smtClean="0">
                                  <a:latin typeface="Cambria Math" panose="02040503050406030204" pitchFamily="18" charset="0"/>
                                </a:rPr>
                              </m:ctrlPr>
                            </m:fPr>
                            <m:num>
                              <m:sSub>
                                <m:sSubPr>
                                  <m:ctrlPr>
                                    <a:rPr lang="el-GR" b="0"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𝑑</m:t>
                                  </m:r>
                                </m:sub>
                              </m:sSub>
                            </m:num>
                            <m:den>
                              <m:rad>
                                <m:radPr>
                                  <m:degHide m:val="on"/>
                                  <m:ctrlPr>
                                    <a:rPr lang="el-GR" b="0" i="1" smtClean="0">
                                      <a:latin typeface="Cambria Math" panose="02040503050406030204" pitchFamily="18" charset="0"/>
                                    </a:rPr>
                                  </m:ctrlPr>
                                </m:radPr>
                                <m:deg/>
                                <m:e>
                                  <m:r>
                                    <a:rPr lang="en-US" b="0" i="1" smtClean="0">
                                      <a:latin typeface="Cambria Math" panose="02040503050406030204" pitchFamily="18" charset="0"/>
                                    </a:rPr>
                                    <m:t>𝑛</m:t>
                                  </m:r>
                                </m:e>
                              </m:rad>
                            </m:den>
                          </m:f>
                        </m:den>
                      </m:f>
                    </m:oMath>
                  </m:oMathPara>
                </a14:m>
                <a:endParaRPr lang="en-US" dirty="0" smtClean="0"/>
              </a:p>
              <a:p>
                <a:pPr marL="0" indent="0" algn="just">
                  <a:buNone/>
                </a:pPr>
                <a:r>
                  <a:rPr lang="el-GR" dirty="0" smtClean="0"/>
                  <a:t>Για να βρούμε την στατιστική </a:t>
                </a:r>
                <a:r>
                  <a:rPr lang="en-US" dirty="0" smtClean="0"/>
                  <a:t>t</a:t>
                </a:r>
                <a:r>
                  <a:rPr lang="el-GR" dirty="0" smtClean="0"/>
                  <a:t>, αρκεί να βρούμε την μέση τιμή </a:t>
                </a:r>
                <a14:m>
                  <m:oMath xmlns:m="http://schemas.openxmlformats.org/officeDocument/2006/math">
                    <m:acc>
                      <m:accPr>
                        <m:chr m:val="̅"/>
                        <m:ctrlPr>
                          <a:rPr lang="el-GR" i="1" smtClean="0">
                            <a:latin typeface="Cambria Math" panose="02040503050406030204" pitchFamily="18" charset="0"/>
                          </a:rPr>
                        </m:ctrlPr>
                      </m:accPr>
                      <m:e>
                        <m:r>
                          <a:rPr lang="en-US" b="0" i="1" smtClean="0">
                            <a:latin typeface="Cambria Math" panose="02040503050406030204" pitchFamily="18" charset="0"/>
                          </a:rPr>
                          <m:t>𝑑</m:t>
                        </m:r>
                      </m:e>
                    </m:acc>
                  </m:oMath>
                </a14:m>
                <a:r>
                  <a:rPr lang="el-GR" dirty="0" smtClean="0"/>
                  <a:t> και την τυπική απόκλιση</a:t>
                </a:r>
                <a:r>
                  <a:rPr lang="en-US" dirty="0" smtClean="0"/>
                  <a:t>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𝑑</m:t>
                        </m:r>
                      </m:sub>
                    </m:sSub>
                  </m:oMath>
                </a14:m>
                <a:r>
                  <a:rPr lang="en-US" dirty="0" smtClean="0"/>
                  <a:t>.</a:t>
                </a:r>
                <a:endParaRPr lang="el-GR" dirty="0"/>
              </a:p>
            </p:txBody>
          </p:sp>
        </mc:Choice>
        <mc:Fallback xmlns="">
          <p:sp>
            <p:nvSpPr>
              <p:cNvPr id="3" name="Θέση περιεχομένου 2"/>
              <p:cNvSpPr>
                <a:spLocks noGrp="1" noRot="1" noChangeAspect="1" noMove="1" noResize="1" noEditPoints="1" noAdjustHandles="1" noChangeArrowheads="1" noChangeShapeType="1" noTextEdit="1"/>
              </p:cNvSpPr>
              <p:nvPr>
                <p:ph idx="1"/>
              </p:nvPr>
            </p:nvSpPr>
            <p:spPr>
              <a:xfrm>
                <a:off x="335360" y="404664"/>
                <a:ext cx="11449272" cy="6264696"/>
              </a:xfrm>
              <a:blipFill rotWithShape="0">
                <a:blip r:embed="rId2"/>
                <a:stretch>
                  <a:fillRect l="-1331" t="-1265"/>
                </a:stretch>
              </a:blipFill>
            </p:spPr>
            <p:txBody>
              <a:bodyPr/>
              <a:lstStyle/>
              <a:p>
                <a:r>
                  <a:rPr lang="el-GR">
                    <a:noFill/>
                  </a:rPr>
                  <a:t> </a:t>
                </a:r>
              </a:p>
            </p:txBody>
          </p:sp>
        </mc:Fallback>
      </mc:AlternateContent>
    </p:spTree>
    <p:extLst>
      <p:ext uri="{BB962C8B-B14F-4D97-AF65-F5344CB8AC3E}">
        <p14:creationId xmlns:p14="http://schemas.microsoft.com/office/powerpoint/2010/main" val="4141488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23392" y="1196752"/>
            <a:ext cx="10873208" cy="6858000"/>
          </a:xfrm>
        </p:spPr>
        <p:txBody>
          <a:bodyPr>
            <a:normAutofit/>
          </a:bodyPr>
          <a:lstStyle/>
          <a:p>
            <a:pPr algn="just"/>
            <a:r>
              <a:rPr lang="el-GR" dirty="0"/>
              <a:t>O τελευταίος τύπος </a:t>
            </a:r>
            <a:r>
              <a:rPr lang="el-GR" b="1" dirty="0"/>
              <a:t>Ελέγχου Υποθέσεων </a:t>
            </a:r>
            <a:r>
              <a:rPr lang="el-GR" dirty="0"/>
              <a:t>για τη διαφορά πληθυσμιακών μέσων είναι αυτός που αφορά </a:t>
            </a:r>
            <a:r>
              <a:rPr lang="el-GR" b="1" dirty="0"/>
              <a:t>εξαρτημένες παρατηρήσεις</a:t>
            </a:r>
            <a:r>
              <a:rPr lang="el-GR" dirty="0"/>
              <a:t>. </a:t>
            </a:r>
          </a:p>
          <a:p>
            <a:pPr algn="just"/>
            <a:r>
              <a:rPr lang="el-GR" dirty="0"/>
              <a:t>Όταν, με άλλα λόγια, η διαφορά μεταξύ των μέσων οφείλεται στις διαφορετικές συνθήκες και όχι στις υπό μελέτη παρατηρήσεις. </a:t>
            </a:r>
          </a:p>
          <a:p>
            <a:pPr algn="just"/>
            <a:r>
              <a:rPr lang="el-GR" dirty="0"/>
              <a:t>Αυτές οι παρατηρήσεις χαρακτηρίζονται και ζευγαρωτές παρατηρήσεις.</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Θέση περιεχομένου 3"/>
              <p:cNvGraphicFramePr>
                <a:graphicFrameLocks noGrp="1"/>
              </p:cNvGraphicFramePr>
              <p:nvPr>
                <p:ph idx="1"/>
                <p:extLst/>
              </p:nvPr>
            </p:nvGraphicFramePr>
            <p:xfrm>
              <a:off x="1524000" y="-2"/>
              <a:ext cx="8244408" cy="2811780"/>
            </p:xfrm>
            <a:graphic>
              <a:graphicData uri="http://schemas.openxmlformats.org/drawingml/2006/table">
                <a:tbl>
                  <a:tblPr>
                    <a:tableStyleId>{5C22544A-7EE6-4342-B048-85BDC9FD1C3A}</a:tableStyleId>
                  </a:tblPr>
                  <a:tblGrid>
                    <a:gridCol w="1374068"/>
                    <a:gridCol w="1374068"/>
                    <a:gridCol w="1374068"/>
                    <a:gridCol w="1374068"/>
                    <a:gridCol w="1374068"/>
                    <a:gridCol w="1374068"/>
                  </a:tblGrid>
                  <a:tr h="773863">
                    <a:tc>
                      <a:txBody>
                        <a:bodyPr/>
                        <a:lstStyle/>
                        <a:p>
                          <a:pPr algn="ctr" rtl="0" fontAlgn="b"/>
                          <a:r>
                            <a:rPr lang="el-GR" sz="2600" u="none" strike="noStrike" dirty="0">
                              <a:effectLst/>
                            </a:rPr>
                            <a:t>Άτομα </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smtClean="0">
                              <a:effectLst/>
                            </a:rPr>
                            <a:t>Επιδόσεις </a:t>
                          </a:r>
                          <a:r>
                            <a:rPr lang="el-GR" sz="2600" u="none" strike="noStrike" dirty="0">
                              <a:effectLst/>
                            </a:rPr>
                            <a:t>πριν </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smtClean="0">
                              <a:effectLst/>
                            </a:rPr>
                            <a:t>Επιδόσεις </a:t>
                          </a:r>
                          <a:r>
                            <a:rPr lang="el-GR" sz="2600" u="none" strike="noStrike" dirty="0">
                              <a:effectLst/>
                            </a:rPr>
                            <a:t>μετά </a:t>
                          </a:r>
                          <a:endParaRPr lang="el-GR" sz="2600" b="0" i="0" u="none" strike="noStrike" dirty="0">
                            <a:solidFill>
                              <a:srgbClr val="000000"/>
                            </a:solidFill>
                            <a:effectLst/>
                            <a:latin typeface="Calibri"/>
                          </a:endParaRPr>
                        </a:p>
                      </a:txBody>
                      <a:tcPr marL="6350" marR="6350" marT="6350" marB="0" anchor="b"/>
                    </a:tc>
                    <a:tc>
                      <a:txBody>
                        <a:bodyPr/>
                        <a:lstStyle/>
                        <a:p>
                          <a:pPr algn="ctr" rtl="0" fontAlgn="b"/>
                          <a14:m>
                            <m:oMathPara xmlns:m="http://schemas.openxmlformats.org/officeDocument/2006/math">
                              <m:oMathParaPr>
                                <m:jc m:val="centerGroup"/>
                              </m:oMathParaPr>
                              <m:oMath xmlns:m="http://schemas.openxmlformats.org/officeDocument/2006/math">
                                <m:r>
                                  <a:rPr lang="en-US" sz="2600" b="0" i="1" u="none" strike="noStrike" smtClean="0">
                                    <a:solidFill>
                                      <a:srgbClr val="000000"/>
                                    </a:solidFill>
                                    <a:effectLst/>
                                    <a:latin typeface="Cambria Math"/>
                                  </a:rPr>
                                  <m:t>𝑑</m:t>
                                </m:r>
                              </m:oMath>
                            </m:oMathPara>
                          </a14:m>
                          <a:endParaRPr lang="en-US" sz="2600" b="0" i="0" u="none" strike="noStrike" dirty="0">
                            <a:solidFill>
                              <a:srgbClr val="000000"/>
                            </a:solidFill>
                            <a:effectLst/>
                            <a:latin typeface="Calibri"/>
                          </a:endParaRPr>
                        </a:p>
                      </a:txBody>
                      <a:tcPr marL="6350" marR="6350" marT="6350" marB="0" anchor="b"/>
                    </a:tc>
                    <a:tc>
                      <a:txBody>
                        <a:bodyPr/>
                        <a:lstStyle/>
                        <a:p>
                          <a:pPr algn="ctr" rtl="0" fontAlgn="b"/>
                          <a14:m>
                            <m:oMathPara xmlns:m="http://schemas.openxmlformats.org/officeDocument/2006/math">
                              <m:oMathParaPr>
                                <m:jc m:val="centerGroup"/>
                              </m:oMathParaPr>
                              <m:oMath xmlns:m="http://schemas.openxmlformats.org/officeDocument/2006/math">
                                <m:r>
                                  <a:rPr lang="en-US" sz="2600" b="0" i="1" u="none" strike="noStrike" smtClean="0">
                                    <a:solidFill>
                                      <a:srgbClr val="000000"/>
                                    </a:solidFill>
                                    <a:effectLst/>
                                    <a:latin typeface="Cambria Math"/>
                                  </a:rPr>
                                  <m:t>𝑑</m:t>
                                </m:r>
                                <m:r>
                                  <a:rPr lang="en-US" sz="2600" b="0" i="1" u="none" strike="noStrike" smtClean="0">
                                    <a:solidFill>
                                      <a:srgbClr val="000000"/>
                                    </a:solidFill>
                                    <a:effectLst/>
                                    <a:latin typeface="Cambria Math"/>
                                  </a:rPr>
                                  <m:t>−</m:t>
                                </m:r>
                                <m:acc>
                                  <m:accPr>
                                    <m:chr m:val="̅"/>
                                    <m:ctrlPr>
                                      <a:rPr lang="en-US" sz="2600" b="0" i="1" u="none" strike="noStrike" smtClean="0">
                                        <a:solidFill>
                                          <a:srgbClr val="000000"/>
                                        </a:solidFill>
                                        <a:effectLst/>
                                        <a:latin typeface="Cambria Math" panose="02040503050406030204" pitchFamily="18" charset="0"/>
                                      </a:rPr>
                                    </m:ctrlPr>
                                  </m:accPr>
                                  <m:e>
                                    <m:r>
                                      <a:rPr lang="en-US" sz="2600" b="0" i="1" u="none" strike="noStrike" smtClean="0">
                                        <a:solidFill>
                                          <a:srgbClr val="000000"/>
                                        </a:solidFill>
                                        <a:effectLst/>
                                        <a:latin typeface="Cambria Math"/>
                                      </a:rPr>
                                      <m:t>𝑑</m:t>
                                    </m:r>
                                  </m:e>
                                </m:acc>
                              </m:oMath>
                            </m:oMathPara>
                          </a14:m>
                          <a:endParaRPr lang="en-US" sz="2600" b="0" i="0" u="none" strike="noStrike" dirty="0">
                            <a:solidFill>
                              <a:srgbClr val="000000"/>
                            </a:solidFill>
                            <a:effectLst/>
                            <a:latin typeface="Calibri"/>
                          </a:endParaRPr>
                        </a:p>
                      </a:txBody>
                      <a:tcPr marL="6350" marR="6350" marT="6350" marB="0" anchor="b"/>
                    </a:tc>
                    <a:tc>
                      <a:txBody>
                        <a:bodyPr/>
                        <a:lstStyle/>
                        <a:p>
                          <a:pPr algn="ctr" rtl="0" fontAlgn="b"/>
                          <a14:m>
                            <m:oMathPara xmlns:m="http://schemas.openxmlformats.org/officeDocument/2006/math">
                              <m:oMathParaPr>
                                <m:jc m:val="centerGroup"/>
                              </m:oMathParaPr>
                              <m:oMath xmlns:m="http://schemas.openxmlformats.org/officeDocument/2006/math">
                                <m:r>
                                  <a:rPr lang="en-US" sz="2600" b="0" i="1" u="none" strike="noStrike" smtClean="0">
                                    <a:solidFill>
                                      <a:srgbClr val="000000"/>
                                    </a:solidFill>
                                    <a:effectLst/>
                                    <a:latin typeface="Cambria Math"/>
                                  </a:rPr>
                                  <m:t>(</m:t>
                                </m:r>
                                <m:sSup>
                                  <m:sSupPr>
                                    <m:ctrlPr>
                                      <a:rPr lang="en-US" sz="2600" b="0" i="1" u="none" strike="noStrike" smtClean="0">
                                        <a:solidFill>
                                          <a:srgbClr val="000000"/>
                                        </a:solidFill>
                                        <a:effectLst/>
                                        <a:latin typeface="Cambria Math" panose="02040503050406030204" pitchFamily="18" charset="0"/>
                                      </a:rPr>
                                    </m:ctrlPr>
                                  </m:sSupPr>
                                  <m:e>
                                    <m:r>
                                      <a:rPr lang="en-US" sz="2600" b="0" i="1" u="none" strike="noStrike" smtClean="0">
                                        <a:solidFill>
                                          <a:srgbClr val="000000"/>
                                        </a:solidFill>
                                        <a:effectLst/>
                                        <a:latin typeface="Cambria Math"/>
                                      </a:rPr>
                                      <m:t>𝑑</m:t>
                                    </m:r>
                                    <m:r>
                                      <a:rPr lang="en-US" sz="2600" b="0" i="1" u="none" strike="noStrike" smtClean="0">
                                        <a:solidFill>
                                          <a:srgbClr val="000000"/>
                                        </a:solidFill>
                                        <a:effectLst/>
                                        <a:latin typeface="Cambria Math"/>
                                      </a:rPr>
                                      <m:t>−</m:t>
                                    </m:r>
                                    <m:acc>
                                      <m:accPr>
                                        <m:chr m:val="̅"/>
                                        <m:ctrlPr>
                                          <a:rPr lang="en-US" sz="2600" b="0" i="1" u="none" strike="noStrike" smtClean="0">
                                            <a:solidFill>
                                              <a:srgbClr val="000000"/>
                                            </a:solidFill>
                                            <a:effectLst/>
                                            <a:latin typeface="Cambria Math" panose="02040503050406030204" pitchFamily="18" charset="0"/>
                                          </a:rPr>
                                        </m:ctrlPr>
                                      </m:accPr>
                                      <m:e>
                                        <m:r>
                                          <a:rPr lang="en-US" sz="2600" b="0" i="1" u="none" strike="noStrike" smtClean="0">
                                            <a:solidFill>
                                              <a:srgbClr val="000000"/>
                                            </a:solidFill>
                                            <a:effectLst/>
                                            <a:latin typeface="Cambria Math"/>
                                          </a:rPr>
                                          <m:t>𝑑</m:t>
                                        </m:r>
                                      </m:e>
                                    </m:acc>
                                    <m:r>
                                      <a:rPr lang="en-US" sz="2600" b="0" i="1" u="none" strike="noStrike" smtClean="0">
                                        <a:solidFill>
                                          <a:srgbClr val="000000"/>
                                        </a:solidFill>
                                        <a:effectLst/>
                                        <a:latin typeface="Cambria Math"/>
                                      </a:rPr>
                                      <m:t>)</m:t>
                                    </m:r>
                                  </m:e>
                                  <m:sup>
                                    <m:r>
                                      <a:rPr lang="en-US" sz="2600" b="0" i="1" u="none" strike="noStrike" smtClean="0">
                                        <a:solidFill>
                                          <a:srgbClr val="000000"/>
                                        </a:solidFill>
                                        <a:effectLst/>
                                        <a:latin typeface="Cambria Math"/>
                                      </a:rPr>
                                      <m:t>2</m:t>
                                    </m:r>
                                  </m:sup>
                                </m:sSup>
                              </m:oMath>
                            </m:oMathPara>
                          </a14:m>
                          <a:endParaRPr lang="en-US" sz="2600" b="0" i="0" u="none" strike="noStrike" dirty="0">
                            <a:solidFill>
                              <a:srgbClr val="000000"/>
                            </a:solidFill>
                            <a:effectLst/>
                            <a:latin typeface="+mn-lt"/>
                          </a:endParaRPr>
                        </a:p>
                      </a:txBody>
                      <a:tcPr marL="6350" marR="6350" marT="6350" marB="0" anchor="b"/>
                    </a:tc>
                  </a:tr>
                  <a:tr h="388795">
                    <a:tc>
                      <a:txBody>
                        <a:bodyPr/>
                        <a:lstStyle/>
                        <a:p>
                          <a:pPr algn="ctr" rtl="0" fontAlgn="b"/>
                          <a:r>
                            <a:rPr lang="el-GR" sz="2600" u="none" strike="noStrike" dirty="0">
                              <a:effectLst/>
                            </a:rPr>
                            <a:t>1</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2</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7</a:t>
                          </a:r>
                        </a:p>
                      </a:txBody>
                      <a:tcPr marL="6350" marR="6350" marT="6350" marB="0" anchor="b"/>
                    </a:tc>
                    <a:tc>
                      <a:txBody>
                        <a:bodyPr/>
                        <a:lstStyle/>
                        <a:p>
                          <a:pPr algn="ctr" rtl="0" fontAlgn="b"/>
                          <a:r>
                            <a:rPr lang="el-GR" sz="2600" b="0" i="0" u="none" strike="noStrike" dirty="0" smtClean="0">
                              <a:solidFill>
                                <a:schemeClr val="dk1"/>
                              </a:solidFill>
                              <a:effectLst/>
                              <a:latin typeface="+mn-lt"/>
                            </a:rPr>
                            <a:t>5</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3</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9</a:t>
                          </a:r>
                          <a:endParaRPr lang="el-GR" sz="2600" b="0" i="0" u="none" strike="noStrike" dirty="0">
                            <a:solidFill>
                              <a:srgbClr val="000000"/>
                            </a:solidFill>
                            <a:effectLst/>
                            <a:latin typeface="Calibri"/>
                          </a:endParaRPr>
                        </a:p>
                      </a:txBody>
                      <a:tcPr marL="6350" marR="6350" marT="6350" marB="0" anchor="b"/>
                    </a:tc>
                  </a:tr>
                  <a:tr h="388795">
                    <a:tc>
                      <a:txBody>
                        <a:bodyPr/>
                        <a:lstStyle/>
                        <a:p>
                          <a:pPr algn="ctr" rtl="0" fontAlgn="b"/>
                          <a:r>
                            <a:rPr lang="el-GR" sz="2600" u="none" strike="noStrike">
                              <a:effectLst/>
                            </a:rPr>
                            <a:t>2</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3</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3</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0</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-2</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4</a:t>
                          </a:r>
                          <a:endParaRPr lang="el-GR" sz="2600" b="0" i="0" u="none" strike="noStrike" dirty="0">
                            <a:solidFill>
                              <a:srgbClr val="000000"/>
                            </a:solidFill>
                            <a:effectLst/>
                            <a:latin typeface="Calibri"/>
                          </a:endParaRPr>
                        </a:p>
                      </a:txBody>
                      <a:tcPr marL="6350" marR="6350" marT="6350" marB="0" anchor="b"/>
                    </a:tc>
                  </a:tr>
                  <a:tr h="388795">
                    <a:tc>
                      <a:txBody>
                        <a:bodyPr/>
                        <a:lstStyle/>
                        <a:p>
                          <a:pPr algn="ctr" rtl="0" fontAlgn="b"/>
                          <a:r>
                            <a:rPr lang="el-GR" sz="2600" u="none" strike="noStrike">
                              <a:effectLst/>
                            </a:rPr>
                            <a:t>3</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5</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6</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1</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-1</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1</a:t>
                          </a:r>
                          <a:endParaRPr lang="el-GR" sz="2600" b="0" i="0" u="none" strike="noStrike" dirty="0">
                            <a:solidFill>
                              <a:srgbClr val="000000"/>
                            </a:solidFill>
                            <a:effectLst/>
                            <a:latin typeface="Calibri"/>
                          </a:endParaRPr>
                        </a:p>
                      </a:txBody>
                      <a:tcPr marL="6350" marR="6350" marT="6350" marB="0" anchor="b"/>
                    </a:tc>
                  </a:tr>
                  <a:tr h="388795">
                    <a:tc>
                      <a:txBody>
                        <a:bodyPr/>
                        <a:lstStyle/>
                        <a:p>
                          <a:pPr algn="ctr" rtl="0" fontAlgn="b"/>
                          <a:r>
                            <a:rPr lang="el-GR" sz="2600" u="none" strike="noStrike">
                              <a:effectLst/>
                            </a:rPr>
                            <a:t>4</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6</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8</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2</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0</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0</a:t>
                          </a:r>
                          <a:endParaRPr lang="el-GR" sz="2600" b="0" i="0" u="none" strike="noStrike" dirty="0">
                            <a:solidFill>
                              <a:srgbClr val="000000"/>
                            </a:solidFill>
                            <a:effectLst/>
                            <a:latin typeface="Calibri"/>
                          </a:endParaRPr>
                        </a:p>
                      </a:txBody>
                      <a:tcPr marL="6350" marR="6350" marT="6350" marB="0" anchor="b"/>
                    </a:tc>
                  </a:tr>
                  <a:tr h="388795">
                    <a:tc gridSpan="3">
                      <a:txBody>
                        <a:bodyPr/>
                        <a:lstStyle/>
                        <a:p>
                          <a:pPr algn="l" fontAlgn="b"/>
                          <a:r>
                            <a:rPr lang="el-GR" sz="2600" u="none" strike="noStrike" dirty="0">
                              <a:effectLst/>
                            </a:rPr>
                            <a:t>Σύνολο </a:t>
                          </a:r>
                          <a:endParaRPr lang="el-GR" sz="2600" b="0" i="0" u="none" strike="noStrike" dirty="0">
                            <a:solidFill>
                              <a:srgbClr val="000000"/>
                            </a:solidFill>
                            <a:effectLst/>
                            <a:latin typeface="Calibri"/>
                          </a:endParaRPr>
                        </a:p>
                      </a:txBody>
                      <a:tcPr marL="6350" marR="6350" marT="6350" marB="0" anchor="b"/>
                    </a:tc>
                    <a:tc hMerge="1">
                      <a:txBody>
                        <a:bodyPr/>
                        <a:lstStyle/>
                        <a:p>
                          <a:endParaRPr lang="el-GR"/>
                        </a:p>
                      </a:txBody>
                      <a:tcPr/>
                    </a:tc>
                    <a:tc hMerge="1">
                      <a:txBody>
                        <a:bodyPr/>
                        <a:lstStyle/>
                        <a:p>
                          <a:endParaRPr lang="el-GR"/>
                        </a:p>
                      </a:txBody>
                      <a:tcPr/>
                    </a:tc>
                    <a:tc>
                      <a:txBody>
                        <a:bodyPr/>
                        <a:lstStyle/>
                        <a:p>
                          <a:pPr algn="ctr" fontAlgn="b"/>
                          <a:r>
                            <a:rPr lang="el-GR" sz="2600" b="0" i="0" u="none" strike="noStrike" dirty="0" smtClean="0">
                              <a:solidFill>
                                <a:schemeClr val="dk1"/>
                              </a:solidFill>
                              <a:effectLst/>
                              <a:latin typeface="+mn-lt"/>
                            </a:rPr>
                            <a:t>8</a:t>
                          </a:r>
                          <a:endParaRPr lang="el-GR" sz="2600" b="0" i="0" u="none" strike="noStrike" dirty="0">
                            <a:solidFill>
                              <a:srgbClr val="000000"/>
                            </a:solidFill>
                            <a:effectLst/>
                            <a:latin typeface="Calibri"/>
                          </a:endParaRPr>
                        </a:p>
                      </a:txBody>
                      <a:tcPr marL="6350" marR="6350" marT="6350" marB="0" anchor="b"/>
                    </a:tc>
                    <a:tc>
                      <a:txBody>
                        <a:bodyPr/>
                        <a:lstStyle/>
                        <a:p>
                          <a:pPr algn="l" fontAlgn="b"/>
                          <a:r>
                            <a:rPr lang="el-GR" sz="2600" u="none" strike="noStrike" dirty="0">
                              <a:effectLst/>
                            </a:rPr>
                            <a:t> </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smtClean="0">
                              <a:effectLst/>
                            </a:rPr>
                            <a:t>14</a:t>
                          </a:r>
                          <a:endParaRPr lang="el-GR" sz="2600" b="0" i="0" u="none" strike="noStrike" dirty="0">
                            <a:solidFill>
                              <a:srgbClr val="000000"/>
                            </a:solidFill>
                            <a:effectLst/>
                            <a:latin typeface="Calibri"/>
                          </a:endParaRPr>
                        </a:p>
                      </a:txBody>
                      <a:tcPr marL="6350" marR="6350" marT="6350" marB="0" anchor="b"/>
                    </a:tc>
                  </a:tr>
                </a:tbl>
              </a:graphicData>
            </a:graphic>
          </p:graphicFrame>
        </mc:Choice>
        <mc:Fallback xmlns="">
          <p:graphicFrame>
            <p:nvGraphicFramePr>
              <p:cNvPr id="4" name="Θέση περιεχομένου 3"/>
              <p:cNvGraphicFramePr>
                <a:graphicFrameLocks noGrp="1"/>
              </p:cNvGraphicFramePr>
              <p:nvPr>
                <p:ph idx="1"/>
                <p:extLst/>
              </p:nvPr>
            </p:nvGraphicFramePr>
            <p:xfrm>
              <a:off x="1524000" y="-2"/>
              <a:ext cx="8244408" cy="2811780"/>
            </p:xfrm>
            <a:graphic>
              <a:graphicData uri="http://schemas.openxmlformats.org/drawingml/2006/table">
                <a:tbl>
                  <a:tblPr>
                    <a:tableStyleId>{5C22544A-7EE6-4342-B048-85BDC9FD1C3A}</a:tableStyleId>
                  </a:tblPr>
                  <a:tblGrid>
                    <a:gridCol w="1374068"/>
                    <a:gridCol w="1374068"/>
                    <a:gridCol w="1374068"/>
                    <a:gridCol w="1374068"/>
                    <a:gridCol w="1374068"/>
                    <a:gridCol w="1374068"/>
                  </a:tblGrid>
                  <a:tr h="798830">
                    <a:tc>
                      <a:txBody>
                        <a:bodyPr/>
                        <a:lstStyle/>
                        <a:p>
                          <a:pPr algn="ctr" rtl="0" fontAlgn="b"/>
                          <a:r>
                            <a:rPr lang="el-GR" sz="2600" u="none" strike="noStrike" dirty="0">
                              <a:effectLst/>
                            </a:rPr>
                            <a:t>Άτομα </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smtClean="0">
                              <a:effectLst/>
                            </a:rPr>
                            <a:t>Επιδόσεις </a:t>
                          </a:r>
                          <a:r>
                            <a:rPr lang="el-GR" sz="2600" u="none" strike="noStrike" dirty="0">
                              <a:effectLst/>
                            </a:rPr>
                            <a:t>πριν </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smtClean="0">
                              <a:effectLst/>
                            </a:rPr>
                            <a:t>Επιδόσεις </a:t>
                          </a:r>
                          <a:r>
                            <a:rPr lang="el-GR" sz="2600" u="none" strike="noStrike" dirty="0">
                              <a:effectLst/>
                            </a:rPr>
                            <a:t>μετά </a:t>
                          </a:r>
                          <a:endParaRPr lang="el-GR" sz="2600" b="0" i="0" u="none" strike="noStrike" dirty="0">
                            <a:solidFill>
                              <a:srgbClr val="000000"/>
                            </a:solidFill>
                            <a:effectLst/>
                            <a:latin typeface="Calibri"/>
                          </a:endParaRPr>
                        </a:p>
                      </a:txBody>
                      <a:tcPr marL="6350" marR="6350" marT="6350" marB="0" anchor="b"/>
                    </a:tc>
                    <a:tc>
                      <a:txBody>
                        <a:bodyPr/>
                        <a:lstStyle/>
                        <a:p>
                          <a:endParaRPr lang="el-GR"/>
                        </a:p>
                      </a:txBody>
                      <a:tcPr marL="6350" marR="6350" marT="6350" marB="0" anchor="b">
                        <a:blipFill rotWithShape="0">
                          <a:blip r:embed="rId2"/>
                          <a:stretch>
                            <a:fillRect l="-301778" t="-10606" r="-201333" b="-275758"/>
                          </a:stretch>
                        </a:blipFill>
                      </a:tcPr>
                    </a:tc>
                    <a:tc>
                      <a:txBody>
                        <a:bodyPr/>
                        <a:lstStyle/>
                        <a:p>
                          <a:endParaRPr lang="el-GR"/>
                        </a:p>
                      </a:txBody>
                      <a:tcPr marL="6350" marR="6350" marT="6350" marB="0" anchor="b">
                        <a:blipFill rotWithShape="0">
                          <a:blip r:embed="rId2"/>
                          <a:stretch>
                            <a:fillRect l="-400000" t="-10606" r="-100442" b="-275758"/>
                          </a:stretch>
                        </a:blipFill>
                      </a:tcPr>
                    </a:tc>
                    <a:tc>
                      <a:txBody>
                        <a:bodyPr/>
                        <a:lstStyle/>
                        <a:p>
                          <a:endParaRPr lang="el-GR"/>
                        </a:p>
                      </a:txBody>
                      <a:tcPr marL="6350" marR="6350" marT="6350" marB="0" anchor="b">
                        <a:blipFill rotWithShape="0">
                          <a:blip r:embed="rId2"/>
                          <a:stretch>
                            <a:fillRect l="-502222" t="-10606" r="-889" b="-275758"/>
                          </a:stretch>
                        </a:blipFill>
                      </a:tcPr>
                    </a:tc>
                  </a:tr>
                  <a:tr h="402590">
                    <a:tc>
                      <a:txBody>
                        <a:bodyPr/>
                        <a:lstStyle/>
                        <a:p>
                          <a:pPr algn="ctr" rtl="0" fontAlgn="b"/>
                          <a:r>
                            <a:rPr lang="el-GR" sz="2600" u="none" strike="noStrike" dirty="0">
                              <a:effectLst/>
                            </a:rPr>
                            <a:t>1</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2</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7</a:t>
                          </a:r>
                        </a:p>
                      </a:txBody>
                      <a:tcPr marL="6350" marR="6350" marT="6350" marB="0" anchor="b"/>
                    </a:tc>
                    <a:tc>
                      <a:txBody>
                        <a:bodyPr/>
                        <a:lstStyle/>
                        <a:p>
                          <a:pPr algn="ctr" rtl="0" fontAlgn="b"/>
                          <a:r>
                            <a:rPr lang="el-GR" sz="2600" b="0" i="0" u="none" strike="noStrike" dirty="0" smtClean="0">
                              <a:solidFill>
                                <a:schemeClr val="dk1"/>
                              </a:solidFill>
                              <a:effectLst/>
                              <a:latin typeface="+mn-lt"/>
                            </a:rPr>
                            <a:t>5</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3</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9</a:t>
                          </a:r>
                          <a:endParaRPr lang="el-GR" sz="2600" b="0" i="0" u="none" strike="noStrike" dirty="0">
                            <a:solidFill>
                              <a:srgbClr val="000000"/>
                            </a:solidFill>
                            <a:effectLst/>
                            <a:latin typeface="Calibri"/>
                          </a:endParaRPr>
                        </a:p>
                      </a:txBody>
                      <a:tcPr marL="6350" marR="6350" marT="6350" marB="0" anchor="b"/>
                    </a:tc>
                  </a:tr>
                  <a:tr h="402590">
                    <a:tc>
                      <a:txBody>
                        <a:bodyPr/>
                        <a:lstStyle/>
                        <a:p>
                          <a:pPr algn="ctr" rtl="0" fontAlgn="b"/>
                          <a:r>
                            <a:rPr lang="el-GR" sz="2600" u="none" strike="noStrike">
                              <a:effectLst/>
                            </a:rPr>
                            <a:t>2</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3</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3</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0</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-2</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4</a:t>
                          </a:r>
                          <a:endParaRPr lang="el-GR" sz="2600" b="0" i="0" u="none" strike="noStrike" dirty="0">
                            <a:solidFill>
                              <a:srgbClr val="000000"/>
                            </a:solidFill>
                            <a:effectLst/>
                            <a:latin typeface="Calibri"/>
                          </a:endParaRPr>
                        </a:p>
                      </a:txBody>
                      <a:tcPr marL="6350" marR="6350" marT="6350" marB="0" anchor="b"/>
                    </a:tc>
                  </a:tr>
                  <a:tr h="402590">
                    <a:tc>
                      <a:txBody>
                        <a:bodyPr/>
                        <a:lstStyle/>
                        <a:p>
                          <a:pPr algn="ctr" rtl="0" fontAlgn="b"/>
                          <a:r>
                            <a:rPr lang="el-GR" sz="2600" u="none" strike="noStrike">
                              <a:effectLst/>
                            </a:rPr>
                            <a:t>3</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5</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6</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1</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-1</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1</a:t>
                          </a:r>
                          <a:endParaRPr lang="el-GR" sz="2600" b="0" i="0" u="none" strike="noStrike" dirty="0">
                            <a:solidFill>
                              <a:srgbClr val="000000"/>
                            </a:solidFill>
                            <a:effectLst/>
                            <a:latin typeface="Calibri"/>
                          </a:endParaRPr>
                        </a:p>
                      </a:txBody>
                      <a:tcPr marL="6350" marR="6350" marT="6350" marB="0" anchor="b"/>
                    </a:tc>
                  </a:tr>
                  <a:tr h="402590">
                    <a:tc>
                      <a:txBody>
                        <a:bodyPr/>
                        <a:lstStyle/>
                        <a:p>
                          <a:pPr algn="ctr" rtl="0" fontAlgn="b"/>
                          <a:r>
                            <a:rPr lang="el-GR" sz="2600" u="none" strike="noStrike">
                              <a:effectLst/>
                            </a:rPr>
                            <a:t>4</a:t>
                          </a:r>
                          <a:endParaRPr lang="el-GR" sz="2600" b="0" i="0" u="none" strike="noStrike">
                            <a:solidFill>
                              <a:srgbClr val="000000"/>
                            </a:solidFill>
                            <a:effectLst/>
                            <a:latin typeface="Calibri"/>
                          </a:endParaRPr>
                        </a:p>
                      </a:txBody>
                      <a:tcPr marL="6350" marR="6350" marT="6350" marB="0" anchor="b"/>
                    </a:tc>
                    <a:tc>
                      <a:txBody>
                        <a:bodyPr/>
                        <a:lstStyle/>
                        <a:p>
                          <a:pPr algn="ctr" rtl="0" fontAlgn="b"/>
                          <a:r>
                            <a:rPr lang="el-GR" sz="2600" u="none" strike="noStrike" dirty="0">
                              <a:effectLst/>
                            </a:rPr>
                            <a:t>6</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8</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2</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0</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b="0" i="0" u="none" strike="noStrike" dirty="0" smtClean="0">
                              <a:solidFill>
                                <a:schemeClr val="dk1"/>
                              </a:solidFill>
                              <a:effectLst/>
                              <a:latin typeface="+mn-lt"/>
                            </a:rPr>
                            <a:t>0</a:t>
                          </a:r>
                          <a:endParaRPr lang="el-GR" sz="2600" b="0" i="0" u="none" strike="noStrike" dirty="0">
                            <a:solidFill>
                              <a:srgbClr val="000000"/>
                            </a:solidFill>
                            <a:effectLst/>
                            <a:latin typeface="Calibri"/>
                          </a:endParaRPr>
                        </a:p>
                      </a:txBody>
                      <a:tcPr marL="6350" marR="6350" marT="6350" marB="0" anchor="b"/>
                    </a:tc>
                  </a:tr>
                  <a:tr h="402590">
                    <a:tc gridSpan="3">
                      <a:txBody>
                        <a:bodyPr/>
                        <a:lstStyle/>
                        <a:p>
                          <a:pPr algn="l" fontAlgn="b"/>
                          <a:r>
                            <a:rPr lang="el-GR" sz="2600" u="none" strike="noStrike" dirty="0">
                              <a:effectLst/>
                            </a:rPr>
                            <a:t>Σύνολο </a:t>
                          </a:r>
                          <a:endParaRPr lang="el-GR" sz="2600" b="0" i="0" u="none" strike="noStrike" dirty="0">
                            <a:solidFill>
                              <a:srgbClr val="000000"/>
                            </a:solidFill>
                            <a:effectLst/>
                            <a:latin typeface="Calibri"/>
                          </a:endParaRPr>
                        </a:p>
                      </a:txBody>
                      <a:tcPr marL="6350" marR="6350" marT="6350" marB="0" anchor="b"/>
                    </a:tc>
                    <a:tc hMerge="1">
                      <a:txBody>
                        <a:bodyPr/>
                        <a:lstStyle/>
                        <a:p>
                          <a:endParaRPr lang="el-GR"/>
                        </a:p>
                      </a:txBody>
                      <a:tcPr/>
                    </a:tc>
                    <a:tc hMerge="1">
                      <a:txBody>
                        <a:bodyPr/>
                        <a:lstStyle/>
                        <a:p>
                          <a:endParaRPr lang="el-GR"/>
                        </a:p>
                      </a:txBody>
                      <a:tcPr/>
                    </a:tc>
                    <a:tc>
                      <a:txBody>
                        <a:bodyPr/>
                        <a:lstStyle/>
                        <a:p>
                          <a:pPr algn="ctr" fontAlgn="b"/>
                          <a:r>
                            <a:rPr lang="el-GR" sz="2600" b="0" i="0" u="none" strike="noStrike" dirty="0" smtClean="0">
                              <a:solidFill>
                                <a:schemeClr val="dk1"/>
                              </a:solidFill>
                              <a:effectLst/>
                              <a:latin typeface="+mn-lt"/>
                            </a:rPr>
                            <a:t>8</a:t>
                          </a:r>
                          <a:endParaRPr lang="el-GR" sz="2600" b="0" i="0" u="none" strike="noStrike" dirty="0">
                            <a:solidFill>
                              <a:srgbClr val="000000"/>
                            </a:solidFill>
                            <a:effectLst/>
                            <a:latin typeface="Calibri"/>
                          </a:endParaRPr>
                        </a:p>
                      </a:txBody>
                      <a:tcPr marL="6350" marR="6350" marT="6350" marB="0" anchor="b"/>
                    </a:tc>
                    <a:tc>
                      <a:txBody>
                        <a:bodyPr/>
                        <a:lstStyle/>
                        <a:p>
                          <a:pPr algn="l" fontAlgn="b"/>
                          <a:r>
                            <a:rPr lang="el-GR" sz="2600" u="none" strike="noStrike" dirty="0">
                              <a:effectLst/>
                            </a:rPr>
                            <a:t> </a:t>
                          </a:r>
                          <a:endParaRPr lang="el-GR" sz="2600" b="0" i="0" u="none" strike="noStrike" dirty="0">
                            <a:solidFill>
                              <a:srgbClr val="000000"/>
                            </a:solidFill>
                            <a:effectLst/>
                            <a:latin typeface="Calibri"/>
                          </a:endParaRPr>
                        </a:p>
                      </a:txBody>
                      <a:tcPr marL="6350" marR="6350" marT="6350" marB="0" anchor="b"/>
                    </a:tc>
                    <a:tc>
                      <a:txBody>
                        <a:bodyPr/>
                        <a:lstStyle/>
                        <a:p>
                          <a:pPr algn="ctr" rtl="0" fontAlgn="b"/>
                          <a:r>
                            <a:rPr lang="el-GR" sz="2600" u="none" strike="noStrike" dirty="0" smtClean="0">
                              <a:effectLst/>
                            </a:rPr>
                            <a:t>14</a:t>
                          </a:r>
                          <a:endParaRPr lang="el-GR" sz="2600" b="0" i="0" u="none" strike="noStrike" dirty="0">
                            <a:solidFill>
                              <a:srgbClr val="000000"/>
                            </a:solidFill>
                            <a:effectLst/>
                            <a:latin typeface="Calibri"/>
                          </a:endParaRPr>
                        </a:p>
                      </a:txBody>
                      <a:tcPr marL="6350" marR="6350" marT="6350" marB="0" anchor="b"/>
                    </a:tc>
                  </a:tr>
                </a:tbl>
              </a:graphicData>
            </a:graphic>
          </p:graphicFrame>
        </mc:Fallback>
      </mc:AlternateContent>
      <mc:AlternateContent xmlns:mc="http://schemas.openxmlformats.org/markup-compatibility/2006" xmlns:a14="http://schemas.microsoft.com/office/drawing/2010/main">
        <mc:Choice Requires="a14">
          <p:sp>
            <p:nvSpPr>
              <p:cNvPr id="10" name="TextBox 9"/>
              <p:cNvSpPr txBox="1"/>
              <p:nvPr/>
            </p:nvSpPr>
            <p:spPr>
              <a:xfrm>
                <a:off x="1631504" y="3068961"/>
                <a:ext cx="2051524" cy="101431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3200" i="1">
                              <a:latin typeface="Cambria Math" panose="02040503050406030204" pitchFamily="18" charset="0"/>
                            </a:rPr>
                          </m:ctrlPr>
                        </m:accPr>
                        <m:e>
                          <m:r>
                            <a:rPr lang="en-US" sz="3200" i="1">
                              <a:latin typeface="Cambria Math"/>
                            </a:rPr>
                            <m:t>𝑑</m:t>
                          </m:r>
                        </m:e>
                      </m:acc>
                      <m:r>
                        <a:rPr lang="en-US" sz="3200" i="1">
                          <a:latin typeface="Cambria Math"/>
                        </a:rPr>
                        <m:t>=</m:t>
                      </m:r>
                      <m:f>
                        <m:fPr>
                          <m:ctrlPr>
                            <a:rPr lang="en-US" sz="3200" i="1">
                              <a:latin typeface="Cambria Math" panose="02040503050406030204" pitchFamily="18" charset="0"/>
                            </a:rPr>
                          </m:ctrlPr>
                        </m:fPr>
                        <m:num>
                          <m:r>
                            <a:rPr lang="el-GR" sz="3200" i="1">
                              <a:latin typeface="Cambria Math"/>
                            </a:rPr>
                            <m:t>8</m:t>
                          </m:r>
                        </m:num>
                        <m:den>
                          <m:r>
                            <a:rPr lang="en-US" sz="3200" i="1">
                              <a:latin typeface="Cambria Math"/>
                            </a:rPr>
                            <m:t>4</m:t>
                          </m:r>
                        </m:den>
                      </m:f>
                      <m:r>
                        <a:rPr lang="en-US" sz="3200" i="1">
                          <a:latin typeface="Cambria Math"/>
                        </a:rPr>
                        <m:t>=</m:t>
                      </m:r>
                      <m:r>
                        <a:rPr lang="el-GR" sz="3200" i="1">
                          <a:latin typeface="Cambria Math"/>
                        </a:rPr>
                        <m:t>2</m:t>
                      </m:r>
                    </m:oMath>
                  </m:oMathPara>
                </a14:m>
                <a:endParaRPr lang="el-GR" sz="3200" dirty="0"/>
              </a:p>
            </p:txBody>
          </p:sp>
        </mc:Choice>
        <mc:Fallback xmlns="">
          <p:sp>
            <p:nvSpPr>
              <p:cNvPr id="10" name="TextBox 9"/>
              <p:cNvSpPr txBox="1">
                <a:spLocks noRot="1" noChangeAspect="1" noMove="1" noResize="1" noEditPoints="1" noAdjustHandles="1" noChangeArrowheads="1" noChangeShapeType="1" noTextEdit="1"/>
              </p:cNvSpPr>
              <p:nvPr/>
            </p:nvSpPr>
            <p:spPr>
              <a:xfrm>
                <a:off x="1631504" y="3068961"/>
                <a:ext cx="2051524" cy="1014317"/>
              </a:xfrm>
              <a:prstGeom prst="rect">
                <a:avLst/>
              </a:prstGeom>
              <a:blipFill rotWithShape="0">
                <a:blip r:embed="rId3"/>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1" name="Ορθογώνιο 10"/>
              <p:cNvSpPr/>
              <p:nvPr/>
            </p:nvSpPr>
            <p:spPr>
              <a:xfrm>
                <a:off x="4565805" y="3070602"/>
                <a:ext cx="4499886" cy="96770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l-GR" sz="2800" i="1">
                              <a:latin typeface="Cambria Math" panose="02040503050406030204" pitchFamily="18" charset="0"/>
                            </a:rPr>
                          </m:ctrlPr>
                        </m:sSubSupPr>
                        <m:e>
                          <m:r>
                            <a:rPr lang="en-US" sz="2800" i="1">
                              <a:latin typeface="Cambria Math"/>
                            </a:rPr>
                            <m:t>𝑆</m:t>
                          </m:r>
                        </m:e>
                        <m:sub>
                          <m:r>
                            <a:rPr lang="el-GR" sz="2800" i="1">
                              <a:latin typeface="Cambria Math"/>
                            </a:rPr>
                            <m:t>𝑑</m:t>
                          </m:r>
                        </m:sub>
                        <m:sup>
                          <m:r>
                            <a:rPr lang="el-GR" sz="2800" i="1">
                              <a:latin typeface="Cambria Math"/>
                            </a:rPr>
                            <m:t>2</m:t>
                          </m:r>
                        </m:sup>
                      </m:sSubSup>
                      <m:r>
                        <a:rPr lang="el-GR" sz="2800" i="1">
                          <a:latin typeface="Cambria Math"/>
                        </a:rPr>
                        <m:t>=</m:t>
                      </m:r>
                      <m:f>
                        <m:fPr>
                          <m:ctrlPr>
                            <a:rPr lang="el-GR" sz="2800" i="1">
                              <a:latin typeface="Cambria Math" panose="02040503050406030204" pitchFamily="18" charset="0"/>
                            </a:rPr>
                          </m:ctrlPr>
                        </m:fPr>
                        <m:num>
                          <m:nary>
                            <m:naryPr>
                              <m:chr m:val="∑"/>
                              <m:limLoc m:val="undOvr"/>
                              <m:subHide m:val="on"/>
                              <m:supHide m:val="on"/>
                              <m:ctrlPr>
                                <a:rPr lang="el-GR" sz="2800" i="1">
                                  <a:latin typeface="Cambria Math" panose="02040503050406030204" pitchFamily="18" charset="0"/>
                                </a:rPr>
                              </m:ctrlPr>
                            </m:naryPr>
                            <m:sub/>
                            <m:sup/>
                            <m:e>
                              <m:sSup>
                                <m:sSupPr>
                                  <m:ctrlPr>
                                    <a:rPr lang="el-GR" sz="2800" i="1">
                                      <a:latin typeface="Cambria Math" panose="02040503050406030204" pitchFamily="18" charset="0"/>
                                    </a:rPr>
                                  </m:ctrlPr>
                                </m:sSupPr>
                                <m:e>
                                  <m:r>
                                    <a:rPr lang="el-GR" sz="2800" i="1">
                                      <a:latin typeface="Cambria Math"/>
                                    </a:rPr>
                                    <m:t>(</m:t>
                                  </m:r>
                                  <m:r>
                                    <a:rPr lang="el-GR" sz="2800" i="1">
                                      <a:latin typeface="Cambria Math"/>
                                    </a:rPr>
                                    <m:t>𝑑</m:t>
                                  </m:r>
                                  <m:r>
                                    <a:rPr lang="el-GR" sz="2800" i="1">
                                      <a:latin typeface="Cambria Math"/>
                                    </a:rPr>
                                    <m:t>−</m:t>
                                  </m:r>
                                  <m:acc>
                                    <m:accPr>
                                      <m:chr m:val="̅"/>
                                      <m:ctrlPr>
                                        <a:rPr lang="el-GR" sz="2800" i="1">
                                          <a:latin typeface="Cambria Math" panose="02040503050406030204" pitchFamily="18" charset="0"/>
                                        </a:rPr>
                                      </m:ctrlPr>
                                    </m:accPr>
                                    <m:e>
                                      <m:r>
                                        <a:rPr lang="el-GR" sz="2800" i="1">
                                          <a:latin typeface="Cambria Math"/>
                                        </a:rPr>
                                        <m:t>𝑑</m:t>
                                      </m:r>
                                    </m:e>
                                  </m:acc>
                                  <m:r>
                                    <a:rPr lang="el-GR" sz="2800" i="1">
                                      <a:latin typeface="Cambria Math"/>
                                    </a:rPr>
                                    <m:t>)</m:t>
                                  </m:r>
                                </m:e>
                                <m:sup>
                                  <m:r>
                                    <a:rPr lang="el-GR" sz="2800" i="1">
                                      <a:latin typeface="Cambria Math"/>
                                    </a:rPr>
                                    <m:t>2</m:t>
                                  </m:r>
                                </m:sup>
                              </m:sSup>
                            </m:e>
                          </m:nary>
                        </m:num>
                        <m:den>
                          <m:r>
                            <a:rPr lang="el-GR" sz="2800" i="1">
                              <a:latin typeface="Cambria Math"/>
                            </a:rPr>
                            <m:t>𝑛</m:t>
                          </m:r>
                          <m:r>
                            <a:rPr lang="el-GR" sz="2800" i="1">
                              <a:latin typeface="Cambria Math"/>
                            </a:rPr>
                            <m:t>−1</m:t>
                          </m:r>
                        </m:den>
                      </m:f>
                      <m:r>
                        <a:rPr lang="el-GR" sz="2800" i="1">
                          <a:latin typeface="Cambria Math"/>
                        </a:rPr>
                        <m:t>=</m:t>
                      </m:r>
                      <m:f>
                        <m:fPr>
                          <m:ctrlPr>
                            <a:rPr lang="el-GR" sz="2800" i="1">
                              <a:latin typeface="Cambria Math" panose="02040503050406030204" pitchFamily="18" charset="0"/>
                            </a:rPr>
                          </m:ctrlPr>
                        </m:fPr>
                        <m:num>
                          <m:r>
                            <a:rPr lang="el-GR" sz="2800" i="1">
                              <a:latin typeface="Cambria Math"/>
                            </a:rPr>
                            <m:t>14</m:t>
                          </m:r>
                        </m:num>
                        <m:den>
                          <m:r>
                            <a:rPr lang="el-GR" sz="2800" i="1">
                              <a:latin typeface="Cambria Math"/>
                            </a:rPr>
                            <m:t>3</m:t>
                          </m:r>
                        </m:den>
                      </m:f>
                      <m:r>
                        <a:rPr lang="el-GR" sz="2800" i="1">
                          <a:latin typeface="Cambria Math"/>
                        </a:rPr>
                        <m:t>=4.7</m:t>
                      </m:r>
                    </m:oMath>
                  </m:oMathPara>
                </a14:m>
                <a:endParaRPr lang="el-GR" sz="2800" dirty="0"/>
              </a:p>
            </p:txBody>
          </p:sp>
        </mc:Choice>
        <mc:Fallback xmlns="">
          <p:sp>
            <p:nvSpPr>
              <p:cNvPr id="11" name="Ορθογώνιο 10"/>
              <p:cNvSpPr>
                <a:spLocks noRot="1" noChangeAspect="1" noMove="1" noResize="1" noEditPoints="1" noAdjustHandles="1" noChangeArrowheads="1" noChangeShapeType="1" noTextEdit="1"/>
              </p:cNvSpPr>
              <p:nvPr/>
            </p:nvSpPr>
            <p:spPr>
              <a:xfrm>
                <a:off x="4565805" y="3070602"/>
                <a:ext cx="4499886" cy="967701"/>
              </a:xfrm>
              <a:prstGeom prst="rect">
                <a:avLst/>
              </a:prstGeom>
              <a:blipFill rotWithShape="0">
                <a:blip r:embed="rId4"/>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5" name="Ορθογώνιο 4"/>
              <p:cNvSpPr/>
              <p:nvPr/>
            </p:nvSpPr>
            <p:spPr>
              <a:xfrm>
                <a:off x="4830197" y="4869160"/>
                <a:ext cx="4242252" cy="1094467"/>
              </a:xfrm>
              <a:prstGeom prst="rect">
                <a:avLst/>
              </a:prstGeom>
            </p:spPr>
            <p:txBody>
              <a:bodyPr wrap="none">
                <a:spAutoFit/>
              </a:bodyPr>
              <a:lstStyle/>
              <a:p>
                <a14:m>
                  <m:oMath xmlns:m="http://schemas.openxmlformats.org/officeDocument/2006/math">
                    <m:sSub>
                      <m:sSubPr>
                        <m:ctrlPr>
                          <a:rPr lang="el-GR" sz="3200" i="1">
                            <a:latin typeface="Cambria Math" panose="02040503050406030204" pitchFamily="18" charset="0"/>
                          </a:rPr>
                        </m:ctrlPr>
                      </m:sSubPr>
                      <m:e>
                        <m:r>
                          <a:rPr lang="el-GR" sz="3200" i="1">
                            <a:latin typeface="Cambria Math"/>
                          </a:rPr>
                          <m:t>𝑆</m:t>
                        </m:r>
                      </m:e>
                      <m:sub>
                        <m:r>
                          <a:rPr lang="el-GR" sz="3200" i="1">
                            <a:latin typeface="Cambria Math"/>
                          </a:rPr>
                          <m:t>𝑑</m:t>
                        </m:r>
                      </m:sub>
                    </m:sSub>
                    <m:r>
                      <a:rPr lang="el-GR" sz="3200" i="1">
                        <a:latin typeface="Cambria Math"/>
                      </a:rPr>
                      <m:t>=</m:t>
                    </m:r>
                    <m:rad>
                      <m:radPr>
                        <m:degHide m:val="on"/>
                        <m:ctrlPr>
                          <a:rPr lang="el-GR" sz="3200" i="1">
                            <a:latin typeface="Cambria Math" panose="02040503050406030204" pitchFamily="18" charset="0"/>
                          </a:rPr>
                        </m:ctrlPr>
                      </m:radPr>
                      <m:deg/>
                      <m:e>
                        <m:sSubSup>
                          <m:sSubSupPr>
                            <m:ctrlPr>
                              <a:rPr lang="el-GR" sz="3200" i="1">
                                <a:latin typeface="Cambria Math" panose="02040503050406030204" pitchFamily="18" charset="0"/>
                              </a:rPr>
                            </m:ctrlPr>
                          </m:sSubSupPr>
                          <m:e>
                            <m:r>
                              <a:rPr lang="en-US" sz="3200" i="1">
                                <a:latin typeface="Cambria Math"/>
                              </a:rPr>
                              <m:t>𝑆</m:t>
                            </m:r>
                          </m:e>
                          <m:sub>
                            <m:r>
                              <a:rPr lang="el-GR" sz="3200" i="1">
                                <a:latin typeface="Cambria Math"/>
                              </a:rPr>
                              <m:t>𝑑</m:t>
                            </m:r>
                          </m:sub>
                          <m:sup>
                            <m:r>
                              <a:rPr lang="el-GR" sz="3200" i="1">
                                <a:latin typeface="Cambria Math"/>
                              </a:rPr>
                              <m:t>2</m:t>
                            </m:r>
                          </m:sup>
                        </m:sSubSup>
                      </m:e>
                    </m:rad>
                    <m:r>
                      <a:rPr lang="el-GR" sz="3200" i="1">
                        <a:latin typeface="Cambria Math"/>
                      </a:rPr>
                      <m:t>=</m:t>
                    </m:r>
                    <m:rad>
                      <m:radPr>
                        <m:degHide m:val="on"/>
                        <m:ctrlPr>
                          <a:rPr lang="el-GR" sz="3200" i="1">
                            <a:latin typeface="Cambria Math" panose="02040503050406030204" pitchFamily="18" charset="0"/>
                          </a:rPr>
                        </m:ctrlPr>
                      </m:radPr>
                      <m:deg/>
                      <m:e>
                        <m:r>
                          <a:rPr lang="el-GR" sz="3200" i="1">
                            <a:latin typeface="Cambria Math"/>
                          </a:rPr>
                          <m:t>4,7</m:t>
                        </m:r>
                      </m:e>
                    </m:rad>
                    <m:r>
                      <a:rPr lang="el-GR" sz="3200" i="1">
                        <a:latin typeface="Cambria Math"/>
                      </a:rPr>
                      <m:t>=2,</m:t>
                    </m:r>
                  </m:oMath>
                </a14:m>
                <a:r>
                  <a:rPr lang="el-GR" sz="3200" dirty="0"/>
                  <a:t>1</a:t>
                </a:r>
              </a:p>
            </p:txBody>
          </p:sp>
        </mc:Choice>
        <mc:Fallback xmlns="">
          <p:sp>
            <p:nvSpPr>
              <p:cNvPr id="5" name="Ορθογώνιο 4"/>
              <p:cNvSpPr>
                <a:spLocks noRot="1" noChangeAspect="1" noMove="1" noResize="1" noEditPoints="1" noAdjustHandles="1" noChangeArrowheads="1" noChangeShapeType="1" noTextEdit="1"/>
              </p:cNvSpPr>
              <p:nvPr/>
            </p:nvSpPr>
            <p:spPr>
              <a:xfrm>
                <a:off x="4830197" y="4869160"/>
                <a:ext cx="4242252" cy="1094467"/>
              </a:xfrm>
              <a:prstGeom prst="rect">
                <a:avLst/>
              </a:prstGeom>
              <a:blipFill rotWithShape="0">
                <a:blip r:embed="rId5"/>
                <a:stretch>
                  <a:fillRect r="-3448"/>
                </a:stretch>
              </a:blipFill>
            </p:spPr>
            <p:txBody>
              <a:bodyPr/>
              <a:lstStyle/>
              <a:p>
                <a:r>
                  <a:rPr lang="el-GR">
                    <a:noFill/>
                  </a:rPr>
                  <a:t> </a:t>
                </a:r>
              </a:p>
            </p:txBody>
          </p:sp>
        </mc:Fallback>
      </mc:AlternateContent>
    </p:spTree>
    <p:extLst>
      <p:ext uri="{BB962C8B-B14F-4D97-AF65-F5344CB8AC3E}">
        <p14:creationId xmlns:p14="http://schemas.microsoft.com/office/powerpoint/2010/main" val="2778512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07368" y="836712"/>
            <a:ext cx="11175032" cy="5688632"/>
          </a:xfrm>
        </p:spPr>
        <p:txBody>
          <a:bodyPr/>
          <a:lstStyle/>
          <a:p>
            <a:pPr marL="0" indent="0" algn="just">
              <a:buNone/>
            </a:pPr>
            <a:r>
              <a:rPr lang="el-GR" dirty="0" smtClean="0"/>
              <a:t>Κάνοντας αντικατάσταση στον τύπο προκύπτει το εξής</a:t>
            </a:r>
            <a:r>
              <a:rPr lang="en-US" dirty="0" smtClean="0"/>
              <a:t>:</a:t>
            </a:r>
          </a:p>
          <a:p>
            <a:pPr marL="0" indent="0" algn="just">
              <a:buNone/>
            </a:pPr>
            <a:endParaRPr lang="en-US" dirty="0" smtClean="0"/>
          </a:p>
          <a:p>
            <a:pPr marL="0" indent="0" algn="just">
              <a:buNone/>
            </a:pPr>
            <a:endParaRPr lang="en-US" dirty="0" smtClean="0"/>
          </a:p>
          <a:p>
            <a:pPr marL="0" indent="0" algn="just">
              <a:buNone/>
            </a:pPr>
            <a:endParaRPr lang="en-US" dirty="0"/>
          </a:p>
          <a:p>
            <a:pPr marL="0" indent="0" algn="just">
              <a:buNone/>
            </a:pPr>
            <a:endParaRPr lang="en-US" dirty="0" smtClean="0"/>
          </a:p>
          <a:p>
            <a:pPr marL="0" indent="0" algn="just">
              <a:buNone/>
            </a:pPr>
            <a:r>
              <a:rPr lang="el-GR" b="1" dirty="0" smtClean="0"/>
              <a:t>3</a:t>
            </a:r>
            <a:r>
              <a:rPr lang="el-GR" b="1" baseline="30000" dirty="0" smtClean="0"/>
              <a:t>ο</a:t>
            </a:r>
            <a:r>
              <a:rPr lang="el-GR" b="1" dirty="0" smtClean="0"/>
              <a:t> βήμα</a:t>
            </a:r>
            <a:r>
              <a:rPr lang="en-US" dirty="0" smtClean="0"/>
              <a:t>: </a:t>
            </a:r>
            <a:r>
              <a:rPr lang="el-GR" u="sng" dirty="0" smtClean="0"/>
              <a:t>Απόφαση</a:t>
            </a:r>
          </a:p>
          <a:p>
            <a:pPr marL="0" indent="0" algn="just">
              <a:buNone/>
            </a:pPr>
            <a:r>
              <a:rPr lang="el-GR" dirty="0" smtClean="0"/>
              <a:t>Αφού βρήκαμε την στατιστική ελέγχου, θα βρούμε και την κριτική τιμή με βάση τον πίνακα </a:t>
            </a:r>
            <a:r>
              <a:rPr lang="en-US" dirty="0" smtClean="0"/>
              <a:t>t</a:t>
            </a:r>
            <a:r>
              <a:rPr lang="el-GR" dirty="0" smtClean="0"/>
              <a:t> και θα τα συγκρίνουμε προκειμένου να αποφανθούμε για την απόρριψη ή μη της μηδενικής υπόθεσης.</a:t>
            </a:r>
            <a:endParaRPr lang="el-GR" dirty="0"/>
          </a:p>
        </p:txBody>
      </p:sp>
      <mc:AlternateContent xmlns:mc="http://schemas.openxmlformats.org/markup-compatibility/2006" xmlns:a14="http://schemas.microsoft.com/office/drawing/2010/main">
        <mc:Choice Requires="a14">
          <p:sp>
            <p:nvSpPr>
              <p:cNvPr id="5" name="Ορθογώνιο 4"/>
              <p:cNvSpPr/>
              <p:nvPr/>
            </p:nvSpPr>
            <p:spPr>
              <a:xfrm>
                <a:off x="3503712" y="1772816"/>
                <a:ext cx="4716611" cy="162813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3200" i="1">
                          <a:latin typeface="Cambria Math"/>
                        </a:rPr>
                        <m:t>𝑡</m:t>
                      </m:r>
                      <m:r>
                        <a:rPr lang="en-US" sz="3200" i="1">
                          <a:latin typeface="Cambria Math"/>
                        </a:rPr>
                        <m:t>=</m:t>
                      </m:r>
                      <m:f>
                        <m:fPr>
                          <m:ctrlPr>
                            <a:rPr lang="el-GR" sz="3200" i="1">
                              <a:latin typeface="Cambria Math" panose="02040503050406030204" pitchFamily="18" charset="0"/>
                            </a:rPr>
                          </m:ctrlPr>
                        </m:fPr>
                        <m:num>
                          <m:acc>
                            <m:accPr>
                              <m:chr m:val="̅"/>
                              <m:ctrlPr>
                                <a:rPr lang="el-GR" sz="3200" i="1">
                                  <a:latin typeface="Cambria Math" panose="02040503050406030204" pitchFamily="18" charset="0"/>
                                </a:rPr>
                              </m:ctrlPr>
                            </m:accPr>
                            <m:e>
                              <m:r>
                                <a:rPr lang="en-US" sz="3200" i="1">
                                  <a:latin typeface="Cambria Math"/>
                                </a:rPr>
                                <m:t>𝑑</m:t>
                              </m:r>
                            </m:e>
                          </m:acc>
                          <m:r>
                            <a:rPr lang="en-US" sz="3200" i="1">
                              <a:latin typeface="Cambria Math"/>
                            </a:rPr>
                            <m:t>−</m:t>
                          </m:r>
                          <m:sSub>
                            <m:sSubPr>
                              <m:ctrlPr>
                                <a:rPr lang="el-GR" sz="3200" i="1">
                                  <a:latin typeface="Cambria Math" panose="02040503050406030204" pitchFamily="18" charset="0"/>
                                </a:rPr>
                              </m:ctrlPr>
                            </m:sSubPr>
                            <m:e>
                              <m:r>
                                <a:rPr lang="el-GR" sz="3200" i="1">
                                  <a:latin typeface="Cambria Math"/>
                                </a:rPr>
                                <m:t>𝜇</m:t>
                              </m:r>
                            </m:e>
                            <m:sub>
                              <m:r>
                                <a:rPr lang="el-GR" sz="3200" i="1">
                                  <a:latin typeface="Cambria Math"/>
                                </a:rPr>
                                <m:t>𝑑</m:t>
                              </m:r>
                            </m:sub>
                          </m:sSub>
                        </m:num>
                        <m:den>
                          <m:f>
                            <m:fPr>
                              <m:ctrlPr>
                                <a:rPr lang="el-GR" sz="3200" i="1">
                                  <a:latin typeface="Cambria Math" panose="02040503050406030204" pitchFamily="18" charset="0"/>
                                </a:rPr>
                              </m:ctrlPr>
                            </m:fPr>
                            <m:num>
                              <m:sSub>
                                <m:sSubPr>
                                  <m:ctrlPr>
                                    <a:rPr lang="el-GR" sz="3200" i="1">
                                      <a:latin typeface="Cambria Math" panose="02040503050406030204" pitchFamily="18" charset="0"/>
                                    </a:rPr>
                                  </m:ctrlPr>
                                </m:sSubPr>
                                <m:e>
                                  <m:r>
                                    <a:rPr lang="el-GR" sz="3200" i="1">
                                      <a:latin typeface="Cambria Math"/>
                                    </a:rPr>
                                    <m:t>𝑆</m:t>
                                  </m:r>
                                </m:e>
                                <m:sub>
                                  <m:r>
                                    <a:rPr lang="el-GR" sz="3200" i="1">
                                      <a:latin typeface="Cambria Math"/>
                                    </a:rPr>
                                    <m:t>𝑑</m:t>
                                  </m:r>
                                </m:sub>
                              </m:sSub>
                            </m:num>
                            <m:den>
                              <m:rad>
                                <m:radPr>
                                  <m:degHide m:val="on"/>
                                  <m:ctrlPr>
                                    <a:rPr lang="el-GR" sz="3200" i="1">
                                      <a:latin typeface="Cambria Math" panose="02040503050406030204" pitchFamily="18" charset="0"/>
                                    </a:rPr>
                                  </m:ctrlPr>
                                </m:radPr>
                                <m:deg/>
                                <m:e>
                                  <m:r>
                                    <a:rPr lang="en-US" sz="3200" i="1">
                                      <a:latin typeface="Cambria Math"/>
                                    </a:rPr>
                                    <m:t>𝑛</m:t>
                                  </m:r>
                                </m:e>
                              </m:rad>
                            </m:den>
                          </m:f>
                        </m:den>
                      </m:f>
                      <m:r>
                        <a:rPr lang="en-US" sz="3200" i="1">
                          <a:latin typeface="Cambria Math"/>
                        </a:rPr>
                        <m:t>=</m:t>
                      </m:r>
                      <m:f>
                        <m:fPr>
                          <m:ctrlPr>
                            <a:rPr lang="el-GR" sz="3200" i="1">
                              <a:latin typeface="Cambria Math" panose="02040503050406030204" pitchFamily="18" charset="0"/>
                            </a:rPr>
                          </m:ctrlPr>
                        </m:fPr>
                        <m:num>
                          <m:r>
                            <a:rPr lang="el-GR" sz="3200" i="1">
                              <a:latin typeface="Cambria Math"/>
                            </a:rPr>
                            <m:t>2</m:t>
                          </m:r>
                          <m:r>
                            <a:rPr lang="en-US" sz="3200" i="1">
                              <a:latin typeface="Cambria Math"/>
                            </a:rPr>
                            <m:t>−0</m:t>
                          </m:r>
                        </m:num>
                        <m:den>
                          <m:f>
                            <m:fPr>
                              <m:ctrlPr>
                                <a:rPr lang="el-GR" sz="3200" i="1">
                                  <a:latin typeface="Cambria Math" panose="02040503050406030204" pitchFamily="18" charset="0"/>
                                </a:rPr>
                              </m:ctrlPr>
                            </m:fPr>
                            <m:num>
                              <m:r>
                                <a:rPr lang="el-GR" sz="3200" i="1">
                                  <a:latin typeface="Cambria Math"/>
                                </a:rPr>
                                <m:t>2,1</m:t>
                              </m:r>
                            </m:num>
                            <m:den>
                              <m:rad>
                                <m:radPr>
                                  <m:degHide m:val="on"/>
                                  <m:ctrlPr>
                                    <a:rPr lang="el-GR" sz="3200" i="1">
                                      <a:latin typeface="Cambria Math" panose="02040503050406030204" pitchFamily="18" charset="0"/>
                                    </a:rPr>
                                  </m:ctrlPr>
                                </m:radPr>
                                <m:deg/>
                                <m:e>
                                  <m:r>
                                    <a:rPr lang="en-US" sz="3200" i="1">
                                      <a:latin typeface="Cambria Math"/>
                                    </a:rPr>
                                    <m:t>4</m:t>
                                  </m:r>
                                </m:e>
                              </m:rad>
                            </m:den>
                          </m:f>
                        </m:den>
                      </m:f>
                      <m:r>
                        <a:rPr lang="en-US" sz="3200" i="1">
                          <a:latin typeface="Cambria Math"/>
                        </a:rPr>
                        <m:t>=1,</m:t>
                      </m:r>
                      <m:r>
                        <a:rPr lang="el-GR" sz="3200" i="1">
                          <a:latin typeface="Cambria Math"/>
                        </a:rPr>
                        <m:t>9</m:t>
                      </m:r>
                    </m:oMath>
                  </m:oMathPara>
                </a14:m>
                <a:endParaRPr lang="el-GR" sz="3200" dirty="0"/>
              </a:p>
            </p:txBody>
          </p:sp>
        </mc:Choice>
        <mc:Fallback xmlns="">
          <p:sp>
            <p:nvSpPr>
              <p:cNvPr id="5" name="Ορθογώνιο 4"/>
              <p:cNvSpPr>
                <a:spLocks noRot="1" noChangeAspect="1" noMove="1" noResize="1" noEditPoints="1" noAdjustHandles="1" noChangeArrowheads="1" noChangeShapeType="1" noTextEdit="1"/>
              </p:cNvSpPr>
              <p:nvPr/>
            </p:nvSpPr>
            <p:spPr>
              <a:xfrm>
                <a:off x="3503712" y="1772816"/>
                <a:ext cx="4716611" cy="1628138"/>
              </a:xfrm>
              <a:prstGeom prst="rect">
                <a:avLst/>
              </a:prstGeom>
              <a:blipFill rotWithShape="0">
                <a:blip r:embed="rId2"/>
                <a:stretch>
                  <a:fillRect/>
                </a:stretch>
              </a:blipFill>
            </p:spPr>
            <p:txBody>
              <a:bodyPr/>
              <a:lstStyle/>
              <a:p>
                <a:r>
                  <a:rPr lang="el-GR">
                    <a:noFill/>
                  </a:rPr>
                  <a:t> </a:t>
                </a:r>
              </a:p>
            </p:txBody>
          </p:sp>
        </mc:Fallback>
      </mc:AlternateContent>
    </p:spTree>
    <p:extLst>
      <p:ext uri="{BB962C8B-B14F-4D97-AF65-F5344CB8AC3E}">
        <p14:creationId xmlns:p14="http://schemas.microsoft.com/office/powerpoint/2010/main" val="37996631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Πίνακας 2"/>
          <p:cNvGraphicFramePr>
            <a:graphicFrameLocks noGrp="1"/>
          </p:cNvGraphicFramePr>
          <p:nvPr>
            <p:extLst>
              <p:ext uri="{D42A27DB-BD31-4B8C-83A1-F6EECF244321}">
                <p14:modId xmlns:p14="http://schemas.microsoft.com/office/powerpoint/2010/main" val="2302219319"/>
              </p:ext>
            </p:extLst>
          </p:nvPr>
        </p:nvGraphicFramePr>
        <p:xfrm>
          <a:off x="983432" y="428977"/>
          <a:ext cx="9123718" cy="2280635"/>
        </p:xfrm>
        <a:graphic>
          <a:graphicData uri="http://schemas.openxmlformats.org/drawingml/2006/table">
            <a:tbl>
              <a:tblPr>
                <a:tableStyleId>{5C22544A-7EE6-4342-B048-85BDC9FD1C3A}</a:tableStyleId>
              </a:tblPr>
              <a:tblGrid>
                <a:gridCol w="1697434">
                  <a:extLst>
                    <a:ext uri="{9D8B030D-6E8A-4147-A177-3AD203B41FA5}">
                      <a16:colId xmlns="" xmlns:a16="http://schemas.microsoft.com/office/drawing/2014/main" val="20000"/>
                    </a:ext>
                  </a:extLst>
                </a:gridCol>
                <a:gridCol w="1237714">
                  <a:extLst>
                    <a:ext uri="{9D8B030D-6E8A-4147-A177-3AD203B41FA5}">
                      <a16:colId xmlns="" xmlns:a16="http://schemas.microsoft.com/office/drawing/2014/main" val="20001"/>
                    </a:ext>
                  </a:extLst>
                </a:gridCol>
                <a:gridCol w="1237714">
                  <a:extLst>
                    <a:ext uri="{9D8B030D-6E8A-4147-A177-3AD203B41FA5}">
                      <a16:colId xmlns="" xmlns:a16="http://schemas.microsoft.com/office/drawing/2014/main" val="20002"/>
                    </a:ext>
                  </a:extLst>
                </a:gridCol>
                <a:gridCol w="1237714">
                  <a:extLst>
                    <a:ext uri="{9D8B030D-6E8A-4147-A177-3AD203B41FA5}">
                      <a16:colId xmlns="" xmlns:a16="http://schemas.microsoft.com/office/drawing/2014/main" val="20003"/>
                    </a:ext>
                  </a:extLst>
                </a:gridCol>
                <a:gridCol w="1301380">
                  <a:extLst>
                    <a:ext uri="{9D8B030D-6E8A-4147-A177-3AD203B41FA5}">
                      <a16:colId xmlns="" xmlns:a16="http://schemas.microsoft.com/office/drawing/2014/main" val="20004"/>
                    </a:ext>
                  </a:extLst>
                </a:gridCol>
                <a:gridCol w="1174048">
                  <a:extLst>
                    <a:ext uri="{9D8B030D-6E8A-4147-A177-3AD203B41FA5}">
                      <a16:colId xmlns="" xmlns:a16="http://schemas.microsoft.com/office/drawing/2014/main" val="20005"/>
                    </a:ext>
                  </a:extLst>
                </a:gridCol>
                <a:gridCol w="1237714">
                  <a:extLst>
                    <a:ext uri="{9D8B030D-6E8A-4147-A177-3AD203B41FA5}">
                      <a16:colId xmlns="" xmlns:a16="http://schemas.microsoft.com/office/drawing/2014/main" val="20006"/>
                    </a:ext>
                  </a:extLst>
                </a:gridCol>
              </a:tblGrid>
              <a:tr h="420085">
                <a:tc gridSpan="2">
                  <a:txBody>
                    <a:bodyPr/>
                    <a:lstStyle/>
                    <a:p>
                      <a:pPr algn="ctr" fontAlgn="ctr"/>
                      <a:r>
                        <a:rPr lang="el-GR" sz="2400" u="none" strike="noStrike" dirty="0">
                          <a:effectLst/>
                        </a:rPr>
                        <a:t>Επίπεδο εμπιστοσύνης</a:t>
                      </a:r>
                      <a:endParaRPr lang="el-GR" sz="2400" b="1" i="0" u="none" strike="noStrike" dirty="0">
                        <a:solidFill>
                          <a:srgbClr val="000000"/>
                        </a:solidFill>
                        <a:effectLst/>
                        <a:latin typeface="Calibri"/>
                      </a:endParaRPr>
                    </a:p>
                  </a:txBody>
                  <a:tcPr marL="6350" marR="6350" marT="6350" marB="0" anchor="ctr">
                    <a:solidFill>
                      <a:schemeClr val="bg1">
                        <a:lumMod val="95000"/>
                      </a:schemeClr>
                    </a:solidFill>
                  </a:tcPr>
                </a:tc>
                <a:tc hMerge="1">
                  <a:txBody>
                    <a:bodyPr/>
                    <a:lstStyle/>
                    <a:p>
                      <a:endParaRPr lang="el-GR"/>
                    </a:p>
                  </a:txBody>
                  <a:tcPr/>
                </a:tc>
                <a:tc>
                  <a:txBody>
                    <a:bodyPr/>
                    <a:lstStyle/>
                    <a:p>
                      <a:pPr algn="ctr" fontAlgn="ctr"/>
                      <a:r>
                        <a:rPr lang="en-US" sz="2400" u="none" strike="noStrike">
                          <a:effectLst/>
                        </a:rPr>
                        <a:t>0,800</a:t>
                      </a:r>
                      <a:endParaRPr lang="el-GR" sz="2400" b="1" i="0" u="none" strike="noStrike">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n-US" sz="2400" u="none" strike="noStrike" dirty="0">
                          <a:effectLst/>
                        </a:rPr>
                        <a:t>0,900</a:t>
                      </a:r>
                      <a:endParaRPr lang="el-GR" sz="2400" b="1"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n-US" sz="2400" b="0" u="none" strike="noStrike" dirty="0">
                          <a:solidFill>
                            <a:schemeClr val="tx1"/>
                          </a:solidFill>
                          <a:effectLst/>
                        </a:rPr>
                        <a:t>0,950</a:t>
                      </a:r>
                      <a:endParaRPr lang="el-GR" sz="2400" b="0" i="0" u="none" strike="noStrike" dirty="0">
                        <a:solidFill>
                          <a:schemeClr val="tx1"/>
                        </a:solidFill>
                        <a:effectLst/>
                        <a:latin typeface="Calibri"/>
                      </a:endParaRPr>
                    </a:p>
                  </a:txBody>
                  <a:tcPr marL="6350" marR="6350" marT="6350" marB="0" anchor="ctr">
                    <a:solidFill>
                      <a:schemeClr val="bg1">
                        <a:lumMod val="95000"/>
                      </a:schemeClr>
                    </a:solidFill>
                  </a:tcPr>
                </a:tc>
                <a:tc>
                  <a:txBody>
                    <a:bodyPr/>
                    <a:lstStyle/>
                    <a:p>
                      <a:pPr algn="ctr" fontAlgn="ctr"/>
                      <a:r>
                        <a:rPr lang="en-US" sz="2400" u="none" strike="noStrike" dirty="0">
                          <a:effectLst/>
                        </a:rPr>
                        <a:t>0,980</a:t>
                      </a:r>
                      <a:endParaRPr lang="el-GR" sz="2400" b="1"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n-US" sz="2400" u="none" strike="noStrike">
                          <a:effectLst/>
                        </a:rPr>
                        <a:t>0,990</a:t>
                      </a:r>
                      <a:endParaRPr lang="el-GR" sz="2400" b="1" i="0" u="none" strike="noStrike">
                        <a:solidFill>
                          <a:srgbClr val="000000"/>
                        </a:solidFill>
                        <a:effectLst/>
                        <a:latin typeface="Calibri"/>
                      </a:endParaRPr>
                    </a:p>
                  </a:txBody>
                  <a:tcPr marL="6350" marR="6350" marT="6350" marB="0" anchor="ctr">
                    <a:solidFill>
                      <a:schemeClr val="bg1">
                        <a:lumMod val="95000"/>
                      </a:schemeClr>
                    </a:solidFill>
                  </a:tcPr>
                </a:tc>
                <a:extLst>
                  <a:ext uri="{0D108BD9-81ED-4DB2-BD59-A6C34878D82A}">
                    <a16:rowId xmlns="" xmlns:a16="http://schemas.microsoft.com/office/drawing/2014/main" val="10000"/>
                  </a:ext>
                </a:extLst>
              </a:tr>
              <a:tr h="328153">
                <a:tc gridSpan="2">
                  <a:txBody>
                    <a:bodyPr/>
                    <a:lstStyle/>
                    <a:p>
                      <a:pPr algn="ctr" fontAlgn="ctr"/>
                      <a:r>
                        <a:rPr lang="el-GR" sz="2400" u="none" strike="noStrike" dirty="0">
                          <a:effectLst/>
                        </a:rPr>
                        <a:t>Μονόπλευρος </a:t>
                      </a:r>
                      <a:endParaRPr lang="el-GR" sz="2400" b="1" i="0" u="none" strike="noStrike" dirty="0">
                        <a:solidFill>
                          <a:srgbClr val="000000"/>
                        </a:solidFill>
                        <a:effectLst/>
                        <a:latin typeface="Calibri"/>
                      </a:endParaRPr>
                    </a:p>
                  </a:txBody>
                  <a:tcPr marL="6350" marR="6350" marT="6350" marB="0" anchor="ctr">
                    <a:solidFill>
                      <a:schemeClr val="bg1">
                        <a:lumMod val="95000"/>
                      </a:schemeClr>
                    </a:solidFill>
                  </a:tcPr>
                </a:tc>
                <a:tc hMerge="1">
                  <a:txBody>
                    <a:bodyPr/>
                    <a:lstStyle/>
                    <a:p>
                      <a:endParaRPr lang="el-GR"/>
                    </a:p>
                  </a:txBody>
                  <a:tcPr/>
                </a:tc>
                <a:tc>
                  <a:txBody>
                    <a:bodyPr/>
                    <a:lstStyle/>
                    <a:p>
                      <a:pPr algn="ctr" fontAlgn="ctr"/>
                      <a:r>
                        <a:rPr lang="en-US" sz="2400" u="none" strike="noStrike" dirty="0">
                          <a:effectLst/>
                        </a:rPr>
                        <a:t>0,1000</a:t>
                      </a:r>
                      <a:endParaRPr lang="el-GR" sz="2400" b="1" i="0" u="none" strike="noStrike" dirty="0">
                        <a:solidFill>
                          <a:srgbClr val="000000"/>
                        </a:solidFill>
                        <a:effectLst/>
                        <a:latin typeface="Calibri"/>
                      </a:endParaRPr>
                    </a:p>
                  </a:txBody>
                  <a:tcPr marL="6350" marR="6350" marT="6350" marB="0" anchor="ctr">
                    <a:solidFill>
                      <a:srgbClr val="FFFF00"/>
                    </a:solidFill>
                  </a:tcPr>
                </a:tc>
                <a:tc>
                  <a:txBody>
                    <a:bodyPr/>
                    <a:lstStyle/>
                    <a:p>
                      <a:pPr algn="ctr" fontAlgn="ctr"/>
                      <a:r>
                        <a:rPr lang="en-US" sz="2400" u="none" strike="noStrike" dirty="0">
                          <a:effectLst/>
                        </a:rPr>
                        <a:t>0,0500</a:t>
                      </a:r>
                      <a:endParaRPr lang="el-GR" sz="2400" b="1"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n-US" sz="2400" u="none" strike="noStrike" dirty="0">
                          <a:effectLst/>
                        </a:rPr>
                        <a:t>0,0250</a:t>
                      </a:r>
                      <a:endParaRPr lang="el-GR" sz="2400" b="1"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n-US" sz="2400" u="none" strike="noStrike">
                          <a:effectLst/>
                        </a:rPr>
                        <a:t>0,0100</a:t>
                      </a:r>
                      <a:endParaRPr lang="el-GR" sz="2400" b="1" i="0" u="none" strike="noStrike">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n-US" sz="2400" u="none" strike="noStrike">
                          <a:effectLst/>
                        </a:rPr>
                        <a:t>0,0050</a:t>
                      </a:r>
                      <a:endParaRPr lang="el-GR" sz="2400" b="1" i="0" u="none" strike="noStrike">
                        <a:solidFill>
                          <a:srgbClr val="000000"/>
                        </a:solidFill>
                        <a:effectLst/>
                        <a:latin typeface="Calibri"/>
                      </a:endParaRPr>
                    </a:p>
                  </a:txBody>
                  <a:tcPr marL="6350" marR="6350" marT="6350" marB="0" anchor="ctr">
                    <a:solidFill>
                      <a:schemeClr val="bg1">
                        <a:lumMod val="95000"/>
                      </a:schemeClr>
                    </a:solidFill>
                  </a:tcPr>
                </a:tc>
                <a:extLst>
                  <a:ext uri="{0D108BD9-81ED-4DB2-BD59-A6C34878D82A}">
                    <a16:rowId xmlns="" xmlns:a16="http://schemas.microsoft.com/office/drawing/2014/main" val="10001"/>
                  </a:ext>
                </a:extLst>
              </a:tr>
              <a:tr h="328153">
                <a:tc gridSpan="2">
                  <a:txBody>
                    <a:bodyPr/>
                    <a:lstStyle/>
                    <a:p>
                      <a:pPr algn="ctr" fontAlgn="ctr"/>
                      <a:r>
                        <a:rPr lang="el-GR" sz="2400" u="none" strike="noStrike">
                          <a:effectLst/>
                        </a:rPr>
                        <a:t>Δίπλευρος </a:t>
                      </a:r>
                      <a:endParaRPr lang="el-GR" sz="2400" b="1" i="0" u="none" strike="noStrike">
                        <a:solidFill>
                          <a:srgbClr val="000000"/>
                        </a:solidFill>
                        <a:effectLst/>
                        <a:latin typeface="Calibri"/>
                      </a:endParaRPr>
                    </a:p>
                  </a:txBody>
                  <a:tcPr marL="6350" marR="6350" marT="6350" marB="0" anchor="ctr">
                    <a:solidFill>
                      <a:schemeClr val="bg1">
                        <a:lumMod val="95000"/>
                      </a:schemeClr>
                    </a:solidFill>
                  </a:tcPr>
                </a:tc>
                <a:tc hMerge="1">
                  <a:txBody>
                    <a:bodyPr/>
                    <a:lstStyle/>
                    <a:p>
                      <a:endParaRPr lang="el-GR"/>
                    </a:p>
                  </a:txBody>
                  <a:tcPr/>
                </a:tc>
                <a:tc>
                  <a:txBody>
                    <a:bodyPr/>
                    <a:lstStyle/>
                    <a:p>
                      <a:pPr algn="ctr" fontAlgn="ctr"/>
                      <a:r>
                        <a:rPr lang="el-GR" sz="2400" u="none" strike="noStrike" dirty="0">
                          <a:effectLst/>
                        </a:rPr>
                        <a:t>0,2000</a:t>
                      </a:r>
                      <a:endParaRPr lang="el-GR" sz="2400" b="1" i="0" u="none" strike="noStrike" dirty="0">
                        <a:solidFill>
                          <a:srgbClr val="000000"/>
                        </a:solidFill>
                        <a:effectLst/>
                        <a:latin typeface="Calibri"/>
                      </a:endParaRPr>
                    </a:p>
                  </a:txBody>
                  <a:tcPr marL="6350" marR="6350" marT="6350" marB="0" anchor="ctr">
                    <a:solidFill>
                      <a:srgbClr val="FFFF00"/>
                    </a:solidFill>
                  </a:tcPr>
                </a:tc>
                <a:tc>
                  <a:txBody>
                    <a:bodyPr/>
                    <a:lstStyle/>
                    <a:p>
                      <a:pPr algn="ctr" fontAlgn="ctr"/>
                      <a:r>
                        <a:rPr lang="el-GR" sz="2400" u="none" strike="noStrike" dirty="0">
                          <a:effectLst/>
                        </a:rPr>
                        <a:t>0,1000</a:t>
                      </a:r>
                      <a:endParaRPr lang="el-GR" sz="2400" b="1"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dirty="0">
                          <a:effectLst/>
                        </a:rPr>
                        <a:t>0,0500</a:t>
                      </a:r>
                      <a:endParaRPr lang="el-GR" sz="2400" b="1"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a:effectLst/>
                        </a:rPr>
                        <a:t>0,0200</a:t>
                      </a:r>
                      <a:endParaRPr lang="el-GR" sz="2400" b="1" i="0" u="none" strike="noStrike">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a:effectLst/>
                        </a:rPr>
                        <a:t>0,0100</a:t>
                      </a:r>
                      <a:endParaRPr lang="el-GR" sz="2400" b="1" i="0" u="none" strike="noStrike">
                        <a:solidFill>
                          <a:srgbClr val="000000"/>
                        </a:solidFill>
                        <a:effectLst/>
                        <a:latin typeface="Calibri"/>
                      </a:endParaRPr>
                    </a:p>
                  </a:txBody>
                  <a:tcPr marL="6350" marR="6350" marT="6350" marB="0" anchor="ctr">
                    <a:solidFill>
                      <a:schemeClr val="bg1">
                        <a:lumMod val="95000"/>
                      </a:schemeClr>
                    </a:solidFill>
                  </a:tcPr>
                </a:tc>
                <a:extLst>
                  <a:ext uri="{0D108BD9-81ED-4DB2-BD59-A6C34878D82A}">
                    <a16:rowId xmlns="" xmlns:a16="http://schemas.microsoft.com/office/drawing/2014/main" val="10002"/>
                  </a:ext>
                </a:extLst>
              </a:tr>
              <a:tr h="328153">
                <a:tc rowSpan="3">
                  <a:txBody>
                    <a:bodyPr/>
                    <a:lstStyle/>
                    <a:p>
                      <a:pPr algn="ctr" fontAlgn="ctr"/>
                      <a:r>
                        <a:rPr lang="el-GR" sz="2400" u="none" strike="noStrike" dirty="0">
                          <a:effectLst/>
                        </a:rPr>
                        <a:t>Βαθμοί ελευθερίας</a:t>
                      </a:r>
                      <a:endParaRPr lang="el-GR" sz="2400" b="1" i="0" u="none" strike="noStrike" dirty="0">
                        <a:solidFill>
                          <a:srgbClr val="000000"/>
                        </a:solidFill>
                        <a:effectLst/>
                        <a:latin typeface="Calibri"/>
                      </a:endParaRPr>
                    </a:p>
                  </a:txBody>
                  <a:tcPr marL="6350" marR="6350" marT="6350" marB="0" vert="vert270" anchor="ctr">
                    <a:solidFill>
                      <a:schemeClr val="bg1">
                        <a:lumMod val="95000"/>
                      </a:schemeClr>
                    </a:solidFill>
                  </a:tcPr>
                </a:tc>
                <a:tc>
                  <a:txBody>
                    <a:bodyPr/>
                    <a:lstStyle/>
                    <a:p>
                      <a:pPr algn="ctr" fontAlgn="ctr"/>
                      <a:r>
                        <a:rPr lang="el-GR" sz="2400" u="none" strike="noStrike">
                          <a:effectLst/>
                        </a:rPr>
                        <a:t>1</a:t>
                      </a:r>
                      <a:endParaRPr lang="el-GR" sz="2400" b="1" i="0" u="none" strike="noStrike">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dirty="0">
                          <a:effectLst/>
                        </a:rPr>
                        <a:t>3,078</a:t>
                      </a:r>
                      <a:endParaRPr lang="el-GR" sz="2400" b="0" i="0" u="none" strike="noStrike" dirty="0">
                        <a:solidFill>
                          <a:srgbClr val="000000"/>
                        </a:solidFill>
                        <a:effectLst/>
                        <a:latin typeface="Calibri"/>
                      </a:endParaRPr>
                    </a:p>
                  </a:txBody>
                  <a:tcPr marL="6350" marR="6350" marT="6350" marB="0" anchor="ctr">
                    <a:solidFill>
                      <a:srgbClr val="FFFF00"/>
                    </a:solidFill>
                  </a:tcPr>
                </a:tc>
                <a:tc>
                  <a:txBody>
                    <a:bodyPr/>
                    <a:lstStyle/>
                    <a:p>
                      <a:pPr algn="ctr" fontAlgn="ctr"/>
                      <a:r>
                        <a:rPr lang="el-GR" sz="2400" u="none" strike="noStrike" dirty="0">
                          <a:effectLst/>
                        </a:rPr>
                        <a:t>6,314</a:t>
                      </a:r>
                      <a:endParaRPr lang="el-GR" sz="2400" b="0"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dirty="0">
                          <a:effectLst/>
                        </a:rPr>
                        <a:t>12,706</a:t>
                      </a:r>
                      <a:endParaRPr lang="el-GR" sz="2400" b="0"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a:effectLst/>
                        </a:rPr>
                        <a:t>31,820</a:t>
                      </a:r>
                      <a:endParaRPr lang="el-GR" sz="2400" b="0" i="0" u="none" strike="noStrike">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a:effectLst/>
                        </a:rPr>
                        <a:t>63,657</a:t>
                      </a:r>
                      <a:endParaRPr lang="el-GR" sz="2400" b="0" i="0" u="none" strike="noStrike">
                        <a:solidFill>
                          <a:srgbClr val="000000"/>
                        </a:solidFill>
                        <a:effectLst/>
                        <a:latin typeface="Calibri"/>
                      </a:endParaRPr>
                    </a:p>
                  </a:txBody>
                  <a:tcPr marL="6350" marR="6350" marT="6350" marB="0" anchor="ctr">
                    <a:solidFill>
                      <a:schemeClr val="bg1">
                        <a:lumMod val="95000"/>
                      </a:schemeClr>
                    </a:solidFill>
                  </a:tcPr>
                </a:tc>
                <a:extLst>
                  <a:ext uri="{0D108BD9-81ED-4DB2-BD59-A6C34878D82A}">
                    <a16:rowId xmlns="" xmlns:a16="http://schemas.microsoft.com/office/drawing/2014/main" val="10003"/>
                  </a:ext>
                </a:extLst>
              </a:tr>
              <a:tr h="328153">
                <a:tc vMerge="1">
                  <a:txBody>
                    <a:bodyPr/>
                    <a:lstStyle/>
                    <a:p>
                      <a:endParaRPr lang="el-GR"/>
                    </a:p>
                  </a:txBody>
                  <a:tcPr/>
                </a:tc>
                <a:tc>
                  <a:txBody>
                    <a:bodyPr/>
                    <a:lstStyle/>
                    <a:p>
                      <a:pPr algn="ctr" fontAlgn="ctr"/>
                      <a:r>
                        <a:rPr lang="el-GR" sz="2400" b="0" u="none" strike="noStrike" dirty="0">
                          <a:solidFill>
                            <a:schemeClr val="tx1"/>
                          </a:solidFill>
                          <a:effectLst/>
                        </a:rPr>
                        <a:t>2</a:t>
                      </a:r>
                      <a:endParaRPr lang="el-GR" sz="2400" b="0" i="0" u="none" strike="noStrike" dirty="0">
                        <a:solidFill>
                          <a:schemeClr val="tx1"/>
                        </a:solidFill>
                        <a:effectLst/>
                        <a:latin typeface="Calibri"/>
                      </a:endParaRPr>
                    </a:p>
                  </a:txBody>
                  <a:tcPr marL="6350" marR="6350" marT="6350" marB="0" anchor="ctr">
                    <a:solidFill>
                      <a:schemeClr val="bg2"/>
                    </a:solidFill>
                  </a:tcPr>
                </a:tc>
                <a:tc>
                  <a:txBody>
                    <a:bodyPr/>
                    <a:lstStyle/>
                    <a:p>
                      <a:pPr algn="ctr" fontAlgn="ctr"/>
                      <a:r>
                        <a:rPr lang="el-GR" sz="2400" b="0" u="none" strike="noStrike" dirty="0">
                          <a:solidFill>
                            <a:schemeClr val="tx1"/>
                          </a:solidFill>
                          <a:effectLst/>
                        </a:rPr>
                        <a:t>1,886</a:t>
                      </a:r>
                      <a:endParaRPr lang="el-GR" sz="2400" b="0" i="0" u="none" strike="noStrike" dirty="0">
                        <a:solidFill>
                          <a:schemeClr val="tx1"/>
                        </a:solidFill>
                        <a:effectLst/>
                        <a:latin typeface="Calibri"/>
                      </a:endParaRPr>
                    </a:p>
                  </a:txBody>
                  <a:tcPr marL="6350" marR="6350" marT="6350" marB="0" anchor="ctr">
                    <a:solidFill>
                      <a:srgbClr val="FFFF00"/>
                    </a:solidFill>
                  </a:tcPr>
                </a:tc>
                <a:tc>
                  <a:txBody>
                    <a:bodyPr/>
                    <a:lstStyle/>
                    <a:p>
                      <a:pPr algn="ctr" fontAlgn="ctr"/>
                      <a:r>
                        <a:rPr lang="el-GR" sz="2400" b="0" u="none" strike="noStrike" dirty="0">
                          <a:solidFill>
                            <a:schemeClr val="tx1"/>
                          </a:solidFill>
                          <a:effectLst/>
                        </a:rPr>
                        <a:t>2,920</a:t>
                      </a:r>
                      <a:endParaRPr lang="el-GR" sz="2400" b="0" i="0" u="none" strike="noStrike" dirty="0">
                        <a:solidFill>
                          <a:schemeClr val="tx1"/>
                        </a:solidFill>
                        <a:effectLst/>
                        <a:latin typeface="Calibri"/>
                      </a:endParaRPr>
                    </a:p>
                  </a:txBody>
                  <a:tcPr marL="6350" marR="6350" marT="6350" marB="0" anchor="ctr">
                    <a:solidFill>
                      <a:schemeClr val="bg1">
                        <a:lumMod val="95000"/>
                      </a:schemeClr>
                    </a:solidFill>
                  </a:tcPr>
                </a:tc>
                <a:tc>
                  <a:txBody>
                    <a:bodyPr/>
                    <a:lstStyle/>
                    <a:p>
                      <a:pPr algn="ctr" fontAlgn="ctr"/>
                      <a:r>
                        <a:rPr lang="el-GR" sz="2400" b="0" u="none" strike="noStrike" dirty="0">
                          <a:solidFill>
                            <a:schemeClr val="tx1"/>
                          </a:solidFill>
                          <a:effectLst/>
                        </a:rPr>
                        <a:t>4,303</a:t>
                      </a:r>
                      <a:endParaRPr lang="el-GR" sz="2400" b="0" i="0" u="none" strike="noStrike" dirty="0">
                        <a:solidFill>
                          <a:schemeClr val="tx1"/>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dirty="0">
                          <a:effectLst/>
                        </a:rPr>
                        <a:t>6,965</a:t>
                      </a:r>
                      <a:endParaRPr lang="el-GR" sz="2400" b="0"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a:effectLst/>
                        </a:rPr>
                        <a:t>9,925</a:t>
                      </a:r>
                      <a:endParaRPr lang="el-GR" sz="2400" b="0" i="0" u="none" strike="noStrike">
                        <a:solidFill>
                          <a:srgbClr val="000000"/>
                        </a:solidFill>
                        <a:effectLst/>
                        <a:latin typeface="Calibri"/>
                      </a:endParaRPr>
                    </a:p>
                  </a:txBody>
                  <a:tcPr marL="6350" marR="6350" marT="6350" marB="0" anchor="ctr">
                    <a:solidFill>
                      <a:schemeClr val="bg1">
                        <a:lumMod val="95000"/>
                      </a:schemeClr>
                    </a:solidFill>
                  </a:tcPr>
                </a:tc>
                <a:extLst>
                  <a:ext uri="{0D108BD9-81ED-4DB2-BD59-A6C34878D82A}">
                    <a16:rowId xmlns="" xmlns:a16="http://schemas.microsoft.com/office/drawing/2014/main" val="10004"/>
                  </a:ext>
                </a:extLst>
              </a:tr>
              <a:tr h="328153">
                <a:tc vMerge="1">
                  <a:txBody>
                    <a:bodyPr/>
                    <a:lstStyle/>
                    <a:p>
                      <a:endParaRPr lang="el-GR"/>
                    </a:p>
                  </a:txBody>
                  <a:tcPr/>
                </a:tc>
                <a:tc>
                  <a:txBody>
                    <a:bodyPr/>
                    <a:lstStyle/>
                    <a:p>
                      <a:pPr algn="ctr" fontAlgn="ctr"/>
                      <a:r>
                        <a:rPr lang="el-GR" sz="2400" u="none" strike="noStrike" dirty="0">
                          <a:effectLst/>
                        </a:rPr>
                        <a:t>3</a:t>
                      </a:r>
                      <a:endParaRPr lang="el-GR" sz="2400" b="1" i="0" u="none" strike="noStrike" dirty="0">
                        <a:solidFill>
                          <a:srgbClr val="000000"/>
                        </a:solidFill>
                        <a:effectLst/>
                        <a:latin typeface="Calibri"/>
                      </a:endParaRPr>
                    </a:p>
                  </a:txBody>
                  <a:tcPr marL="6350" marR="6350" marT="6350" marB="0" anchor="ctr">
                    <a:solidFill>
                      <a:srgbClr val="FFFF00"/>
                    </a:solidFill>
                  </a:tcPr>
                </a:tc>
                <a:tc>
                  <a:txBody>
                    <a:bodyPr/>
                    <a:lstStyle/>
                    <a:p>
                      <a:pPr algn="ctr" fontAlgn="ctr"/>
                      <a:r>
                        <a:rPr lang="el-GR" sz="2400" u="none" strike="noStrike" dirty="0">
                          <a:effectLst/>
                        </a:rPr>
                        <a:t>1,638</a:t>
                      </a:r>
                      <a:endParaRPr lang="el-GR" sz="2400" b="0" i="0" u="none" strike="noStrike" dirty="0">
                        <a:solidFill>
                          <a:srgbClr val="000000"/>
                        </a:solidFill>
                        <a:effectLst/>
                        <a:latin typeface="Calibri"/>
                      </a:endParaRPr>
                    </a:p>
                  </a:txBody>
                  <a:tcPr marL="6350" marR="6350" marT="6350" marB="0" anchor="ctr">
                    <a:solidFill>
                      <a:srgbClr val="FFFF00"/>
                    </a:solidFill>
                  </a:tcPr>
                </a:tc>
                <a:tc>
                  <a:txBody>
                    <a:bodyPr/>
                    <a:lstStyle/>
                    <a:p>
                      <a:pPr algn="ctr" fontAlgn="ctr"/>
                      <a:r>
                        <a:rPr lang="el-GR" sz="2400" u="none" strike="noStrike" dirty="0">
                          <a:effectLst/>
                        </a:rPr>
                        <a:t>2,353</a:t>
                      </a:r>
                      <a:endParaRPr lang="el-GR" sz="2400" b="0"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dirty="0">
                          <a:effectLst/>
                        </a:rPr>
                        <a:t>3,182</a:t>
                      </a:r>
                      <a:endParaRPr lang="el-GR" sz="2400" b="0"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dirty="0">
                          <a:effectLst/>
                        </a:rPr>
                        <a:t>4,541</a:t>
                      </a:r>
                      <a:endParaRPr lang="el-GR" sz="2400" b="0" i="0" u="none" strike="noStrike" dirty="0">
                        <a:solidFill>
                          <a:srgbClr val="000000"/>
                        </a:solidFill>
                        <a:effectLst/>
                        <a:latin typeface="Calibri"/>
                      </a:endParaRPr>
                    </a:p>
                  </a:txBody>
                  <a:tcPr marL="6350" marR="6350" marT="6350" marB="0" anchor="ctr">
                    <a:solidFill>
                      <a:schemeClr val="bg1">
                        <a:lumMod val="95000"/>
                      </a:schemeClr>
                    </a:solidFill>
                  </a:tcPr>
                </a:tc>
                <a:tc>
                  <a:txBody>
                    <a:bodyPr/>
                    <a:lstStyle/>
                    <a:p>
                      <a:pPr algn="ctr" fontAlgn="ctr"/>
                      <a:r>
                        <a:rPr lang="el-GR" sz="2400" u="none" strike="noStrike" dirty="0">
                          <a:effectLst/>
                        </a:rPr>
                        <a:t>5,841</a:t>
                      </a:r>
                      <a:endParaRPr lang="el-GR" sz="2400" b="0" i="0" u="none" strike="noStrike" dirty="0">
                        <a:solidFill>
                          <a:srgbClr val="000000"/>
                        </a:solidFill>
                        <a:effectLst/>
                        <a:latin typeface="Calibri"/>
                      </a:endParaRPr>
                    </a:p>
                  </a:txBody>
                  <a:tcPr marL="6350" marR="6350" marT="6350" marB="0" anchor="ctr">
                    <a:solidFill>
                      <a:schemeClr val="bg1">
                        <a:lumMod val="95000"/>
                      </a:schemeClr>
                    </a:solidFill>
                  </a:tcPr>
                </a:tc>
                <a:extLst>
                  <a:ext uri="{0D108BD9-81ED-4DB2-BD59-A6C34878D82A}">
                    <a16:rowId xmlns="" xmlns:a16="http://schemas.microsoft.com/office/drawing/2014/main" val="10005"/>
                  </a:ext>
                </a:extLst>
              </a:tr>
            </a:tbl>
          </a:graphicData>
        </a:graphic>
      </p:graphicFrame>
      <p:sp>
        <p:nvSpPr>
          <p:cNvPr id="5" name="TextBox 4"/>
          <p:cNvSpPr txBox="1"/>
          <p:nvPr/>
        </p:nvSpPr>
        <p:spPr>
          <a:xfrm>
            <a:off x="2279576" y="4639842"/>
            <a:ext cx="6612708" cy="584775"/>
          </a:xfrm>
          <a:prstGeom prst="rect">
            <a:avLst/>
          </a:prstGeom>
          <a:noFill/>
        </p:spPr>
        <p:txBody>
          <a:bodyPr wrap="none" rtlCol="0">
            <a:spAutoFit/>
          </a:bodyPr>
          <a:lstStyle/>
          <a:p>
            <a:r>
              <a:rPr lang="el-GR" sz="3200" b="1" dirty="0"/>
              <a:t>Περιοχή αποδοχής  -1,638   έως 1,638</a:t>
            </a:r>
          </a:p>
        </p:txBody>
      </p:sp>
      <p:cxnSp>
        <p:nvCxnSpPr>
          <p:cNvPr id="7" name="Ευθύγραμμο βέλος σύνδεσης 6"/>
          <p:cNvCxnSpPr/>
          <p:nvPr/>
        </p:nvCxnSpPr>
        <p:spPr>
          <a:xfrm>
            <a:off x="6384032" y="3678282"/>
            <a:ext cx="2736304" cy="10468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51384" y="5445224"/>
            <a:ext cx="11089232" cy="1077218"/>
          </a:xfrm>
          <a:prstGeom prst="rect">
            <a:avLst/>
          </a:prstGeom>
          <a:noFill/>
        </p:spPr>
        <p:txBody>
          <a:bodyPr wrap="square" rtlCol="0">
            <a:spAutoFit/>
          </a:bodyPr>
          <a:lstStyle/>
          <a:p>
            <a:r>
              <a:rPr lang="el-GR" sz="3200" b="1" dirty="0">
                <a:solidFill>
                  <a:srgbClr val="FF0000"/>
                </a:solidFill>
              </a:rPr>
              <a:t>Απορρίπτεται η βασική υπόθεση Η</a:t>
            </a:r>
            <a:r>
              <a:rPr lang="el-GR" sz="3200" b="1" baseline="-25000" dirty="0">
                <a:solidFill>
                  <a:srgbClr val="FF0000"/>
                </a:solidFill>
              </a:rPr>
              <a:t>0</a:t>
            </a:r>
            <a:r>
              <a:rPr lang="el-GR" sz="3200" b="1" dirty="0">
                <a:solidFill>
                  <a:srgbClr val="FF0000"/>
                </a:solidFill>
              </a:rPr>
              <a:t> , το τσάι </a:t>
            </a:r>
            <a:r>
              <a:rPr lang="el-GR" sz="3200" b="1" dirty="0" smtClean="0">
                <a:solidFill>
                  <a:srgbClr val="FF0000"/>
                </a:solidFill>
              </a:rPr>
              <a:t>βελτίωσε τις αποδόσεις </a:t>
            </a:r>
            <a:r>
              <a:rPr lang="el-GR" sz="3200" b="1" dirty="0">
                <a:solidFill>
                  <a:srgbClr val="FF0000"/>
                </a:solidFill>
              </a:rPr>
              <a:t>των αθλητών.  </a:t>
            </a:r>
          </a:p>
        </p:txBody>
      </p:sp>
      <mc:AlternateContent xmlns:mc="http://schemas.openxmlformats.org/markup-compatibility/2006" xmlns:a14="http://schemas.microsoft.com/office/drawing/2010/main">
        <mc:Choice Requires="a14">
          <p:sp>
            <p:nvSpPr>
              <p:cNvPr id="9" name="Ορθογώνιο 8"/>
              <p:cNvSpPr/>
              <p:nvPr/>
            </p:nvSpPr>
            <p:spPr>
              <a:xfrm>
                <a:off x="1919536" y="2865475"/>
                <a:ext cx="4716611" cy="162813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3200" i="1">
                          <a:latin typeface="Cambria Math"/>
                        </a:rPr>
                        <m:t>𝑡</m:t>
                      </m:r>
                      <m:r>
                        <a:rPr lang="en-US" sz="3200" i="1">
                          <a:latin typeface="Cambria Math"/>
                        </a:rPr>
                        <m:t>=</m:t>
                      </m:r>
                      <m:f>
                        <m:fPr>
                          <m:ctrlPr>
                            <a:rPr lang="el-GR" sz="3200" i="1">
                              <a:latin typeface="Cambria Math" panose="02040503050406030204" pitchFamily="18" charset="0"/>
                            </a:rPr>
                          </m:ctrlPr>
                        </m:fPr>
                        <m:num>
                          <m:acc>
                            <m:accPr>
                              <m:chr m:val="̅"/>
                              <m:ctrlPr>
                                <a:rPr lang="el-GR" sz="3200" i="1">
                                  <a:latin typeface="Cambria Math" panose="02040503050406030204" pitchFamily="18" charset="0"/>
                                </a:rPr>
                              </m:ctrlPr>
                            </m:accPr>
                            <m:e>
                              <m:r>
                                <a:rPr lang="en-US" sz="3200" i="1">
                                  <a:latin typeface="Cambria Math"/>
                                </a:rPr>
                                <m:t>𝑑</m:t>
                              </m:r>
                            </m:e>
                          </m:acc>
                          <m:r>
                            <a:rPr lang="en-US" sz="3200" i="1">
                              <a:latin typeface="Cambria Math"/>
                            </a:rPr>
                            <m:t>−</m:t>
                          </m:r>
                          <m:sSub>
                            <m:sSubPr>
                              <m:ctrlPr>
                                <a:rPr lang="el-GR" sz="3200" i="1">
                                  <a:latin typeface="Cambria Math" panose="02040503050406030204" pitchFamily="18" charset="0"/>
                                </a:rPr>
                              </m:ctrlPr>
                            </m:sSubPr>
                            <m:e>
                              <m:r>
                                <a:rPr lang="el-GR" sz="3200" i="1">
                                  <a:latin typeface="Cambria Math"/>
                                </a:rPr>
                                <m:t>𝜇</m:t>
                              </m:r>
                            </m:e>
                            <m:sub>
                              <m:r>
                                <a:rPr lang="el-GR" sz="3200" i="1">
                                  <a:latin typeface="Cambria Math"/>
                                </a:rPr>
                                <m:t>𝑑</m:t>
                              </m:r>
                            </m:sub>
                          </m:sSub>
                        </m:num>
                        <m:den>
                          <m:f>
                            <m:fPr>
                              <m:ctrlPr>
                                <a:rPr lang="el-GR" sz="3200" i="1">
                                  <a:latin typeface="Cambria Math" panose="02040503050406030204" pitchFamily="18" charset="0"/>
                                </a:rPr>
                              </m:ctrlPr>
                            </m:fPr>
                            <m:num>
                              <m:sSub>
                                <m:sSubPr>
                                  <m:ctrlPr>
                                    <a:rPr lang="el-GR" sz="3200" i="1">
                                      <a:latin typeface="Cambria Math" panose="02040503050406030204" pitchFamily="18" charset="0"/>
                                    </a:rPr>
                                  </m:ctrlPr>
                                </m:sSubPr>
                                <m:e>
                                  <m:r>
                                    <a:rPr lang="el-GR" sz="3200" i="1">
                                      <a:latin typeface="Cambria Math"/>
                                    </a:rPr>
                                    <m:t>𝑆</m:t>
                                  </m:r>
                                </m:e>
                                <m:sub>
                                  <m:r>
                                    <a:rPr lang="el-GR" sz="3200" i="1">
                                      <a:latin typeface="Cambria Math"/>
                                    </a:rPr>
                                    <m:t>𝑑</m:t>
                                  </m:r>
                                </m:sub>
                              </m:sSub>
                            </m:num>
                            <m:den>
                              <m:rad>
                                <m:radPr>
                                  <m:degHide m:val="on"/>
                                  <m:ctrlPr>
                                    <a:rPr lang="el-GR" sz="3200" i="1">
                                      <a:latin typeface="Cambria Math" panose="02040503050406030204" pitchFamily="18" charset="0"/>
                                    </a:rPr>
                                  </m:ctrlPr>
                                </m:radPr>
                                <m:deg/>
                                <m:e>
                                  <m:r>
                                    <a:rPr lang="en-US" sz="3200" i="1">
                                      <a:latin typeface="Cambria Math"/>
                                    </a:rPr>
                                    <m:t>𝑛</m:t>
                                  </m:r>
                                </m:e>
                              </m:rad>
                            </m:den>
                          </m:f>
                        </m:den>
                      </m:f>
                      <m:r>
                        <a:rPr lang="en-US" sz="3200" i="1">
                          <a:latin typeface="Cambria Math"/>
                        </a:rPr>
                        <m:t>=</m:t>
                      </m:r>
                      <m:f>
                        <m:fPr>
                          <m:ctrlPr>
                            <a:rPr lang="el-GR" sz="3200" i="1">
                              <a:latin typeface="Cambria Math" panose="02040503050406030204" pitchFamily="18" charset="0"/>
                            </a:rPr>
                          </m:ctrlPr>
                        </m:fPr>
                        <m:num>
                          <m:r>
                            <a:rPr lang="el-GR" sz="3200" i="1">
                              <a:latin typeface="Cambria Math"/>
                            </a:rPr>
                            <m:t>2</m:t>
                          </m:r>
                          <m:r>
                            <a:rPr lang="en-US" sz="3200" i="1">
                              <a:latin typeface="Cambria Math"/>
                            </a:rPr>
                            <m:t>−0</m:t>
                          </m:r>
                        </m:num>
                        <m:den>
                          <m:f>
                            <m:fPr>
                              <m:ctrlPr>
                                <a:rPr lang="el-GR" sz="3200" i="1">
                                  <a:latin typeface="Cambria Math" panose="02040503050406030204" pitchFamily="18" charset="0"/>
                                </a:rPr>
                              </m:ctrlPr>
                            </m:fPr>
                            <m:num>
                              <m:r>
                                <a:rPr lang="el-GR" sz="3200" i="1">
                                  <a:latin typeface="Cambria Math"/>
                                </a:rPr>
                                <m:t>2,1</m:t>
                              </m:r>
                            </m:num>
                            <m:den>
                              <m:rad>
                                <m:radPr>
                                  <m:degHide m:val="on"/>
                                  <m:ctrlPr>
                                    <a:rPr lang="el-GR" sz="3200" i="1">
                                      <a:latin typeface="Cambria Math" panose="02040503050406030204" pitchFamily="18" charset="0"/>
                                    </a:rPr>
                                  </m:ctrlPr>
                                </m:radPr>
                                <m:deg/>
                                <m:e>
                                  <m:r>
                                    <a:rPr lang="en-US" sz="3200" i="1">
                                      <a:latin typeface="Cambria Math"/>
                                    </a:rPr>
                                    <m:t>4</m:t>
                                  </m:r>
                                </m:e>
                              </m:rad>
                            </m:den>
                          </m:f>
                        </m:den>
                      </m:f>
                      <m:r>
                        <a:rPr lang="en-US" sz="3200" i="1">
                          <a:latin typeface="Cambria Math"/>
                        </a:rPr>
                        <m:t>=1,</m:t>
                      </m:r>
                      <m:r>
                        <a:rPr lang="el-GR" sz="3200" i="1">
                          <a:latin typeface="Cambria Math"/>
                        </a:rPr>
                        <m:t>9</m:t>
                      </m:r>
                    </m:oMath>
                  </m:oMathPara>
                </a14:m>
                <a:endParaRPr lang="el-GR" sz="3200" dirty="0"/>
              </a:p>
            </p:txBody>
          </p:sp>
        </mc:Choice>
        <mc:Fallback xmlns="">
          <p:sp>
            <p:nvSpPr>
              <p:cNvPr id="9" name="Ορθογώνιο 8"/>
              <p:cNvSpPr>
                <a:spLocks noRot="1" noChangeAspect="1" noMove="1" noResize="1" noEditPoints="1" noAdjustHandles="1" noChangeArrowheads="1" noChangeShapeType="1" noTextEdit="1"/>
              </p:cNvSpPr>
              <p:nvPr/>
            </p:nvSpPr>
            <p:spPr>
              <a:xfrm>
                <a:off x="1919536" y="2865475"/>
                <a:ext cx="4716611" cy="1628138"/>
              </a:xfrm>
              <a:prstGeom prst="rect">
                <a:avLst/>
              </a:prstGeom>
              <a:blipFill rotWithShape="0">
                <a:blip r:embed="rId2"/>
                <a:stretch>
                  <a:fillRect/>
                </a:stretch>
              </a:blipFill>
            </p:spPr>
            <p:txBody>
              <a:bodyPr/>
              <a:lstStyle/>
              <a:p>
                <a:r>
                  <a:rPr lang="el-GR">
                    <a:noFill/>
                  </a:rPr>
                  <a:t> </a:t>
                </a:r>
              </a:p>
            </p:txBody>
          </p:sp>
        </mc:Fallback>
      </mc:AlternateContent>
    </p:spTree>
    <p:extLst>
      <p:ext uri="{BB962C8B-B14F-4D97-AF65-F5344CB8AC3E}">
        <p14:creationId xmlns:p14="http://schemas.microsoft.com/office/powerpoint/2010/main" val="10942555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dirty="0" smtClean="0"/>
              <a:t>Συντελεστής συσχέτισης </a:t>
            </a:r>
            <a:r>
              <a:rPr lang="en-US" dirty="0" smtClean="0"/>
              <a:t>Pearson</a:t>
            </a:r>
            <a:endParaRPr lang="el-GR" dirty="0"/>
          </a:p>
        </p:txBody>
      </p:sp>
      <mc:AlternateContent xmlns:mc="http://schemas.openxmlformats.org/markup-compatibility/2006" xmlns:a14="http://schemas.microsoft.com/office/drawing/2010/main">
        <mc:Choice Requires="a14">
          <p:sp>
            <p:nvSpPr>
              <p:cNvPr id="3" name="Θέση περιεχομένου 2"/>
              <p:cNvSpPr>
                <a:spLocks noGrp="1"/>
              </p:cNvSpPr>
              <p:nvPr>
                <p:ph idx="1"/>
              </p:nvPr>
            </p:nvSpPr>
            <p:spPr>
              <a:xfrm>
                <a:off x="206061" y="1325563"/>
                <a:ext cx="11784169" cy="5384330"/>
              </a:xfrm>
            </p:spPr>
            <p:txBody>
              <a:bodyPr>
                <a:normAutofit fontScale="92500" lnSpcReduction="10000"/>
              </a:bodyPr>
              <a:lstStyle/>
              <a:p>
                <a:pPr marL="0" indent="0" algn="just">
                  <a:buNone/>
                </a:pPr>
                <a:r>
                  <a:rPr lang="el-GR" dirty="0" smtClean="0"/>
                  <a:t>Εκφράζει το βαθμό και τον τρόπο της γραμμικής συνάφειας μεταξύ δυο μεταβλητών </a:t>
                </a:r>
                <a:r>
                  <a:rPr lang="en-US" dirty="0" smtClean="0"/>
                  <a:t>X</a:t>
                </a:r>
                <a:r>
                  <a:rPr lang="el-GR" dirty="0" smtClean="0"/>
                  <a:t> και </a:t>
                </a:r>
                <a:r>
                  <a:rPr lang="en-US" dirty="0" smtClean="0"/>
                  <a:t>Y</a:t>
                </a:r>
              </a:p>
              <a:p>
                <a:pPr marL="0" indent="0" algn="just">
                  <a:buNone/>
                </a:pPr>
                <a:endParaRPr lang="el-GR" dirty="0" smtClean="0"/>
              </a:p>
              <a:p>
                <a:pPr marL="0" indent="0" algn="just">
                  <a:buNone/>
                </a:pPr>
                <a:r>
                  <a:rPr lang="el-GR" dirty="0" smtClean="0"/>
                  <a:t>Πληθυσμός</a:t>
                </a:r>
              </a:p>
              <a:p>
                <a:pPr marL="0" indent="0" algn="just">
                  <a:buNone/>
                </a:pPr>
                <a14:m>
                  <m:oMathPara xmlns:m="http://schemas.openxmlformats.org/officeDocument/2006/math">
                    <m:oMathParaPr>
                      <m:jc m:val="centerGroup"/>
                    </m:oMathParaPr>
                    <m:oMath xmlns:m="http://schemas.openxmlformats.org/officeDocument/2006/math">
                      <m:r>
                        <a:rPr lang="el-GR" b="0" i="1" smtClean="0">
                          <a:latin typeface="Cambria Math" panose="02040503050406030204" pitchFamily="18" charset="0"/>
                        </a:rPr>
                        <m:t>𝜌</m:t>
                      </m:r>
                      <m:r>
                        <a:rPr lang="el-GR" b="0" i="1" smtClean="0">
                          <a:latin typeface="Cambria Math" panose="02040503050406030204" pitchFamily="18" charset="0"/>
                        </a:rPr>
                        <m:t>=</m:t>
                      </m:r>
                      <m:f>
                        <m:fPr>
                          <m:ctrlPr>
                            <a:rPr lang="el-GR" b="0" i="1" smtClean="0">
                              <a:latin typeface="Cambria Math" panose="02040503050406030204" pitchFamily="18" charset="0"/>
                            </a:rPr>
                          </m:ctrlPr>
                        </m:fPr>
                        <m:num>
                          <m:nary>
                            <m:naryPr>
                              <m:chr m:val="∑"/>
                              <m:subHide m:val="on"/>
                              <m:supHide m:val="on"/>
                              <m:ctrlPr>
                                <a:rPr lang="el-GR" b="0" i="1" smtClean="0">
                                  <a:latin typeface="Cambria Math" panose="02040503050406030204" pitchFamily="18" charset="0"/>
                                </a:rPr>
                              </m:ctrlPr>
                            </m:naryPr>
                            <m:sub/>
                            <m:sup/>
                            <m:e>
                              <m:d>
                                <m:dPr>
                                  <m:ctrlPr>
                                    <a:rPr lang="el-GR"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l-GR" b="0" i="1" smtClean="0">
                                          <a:latin typeface="Cambria Math" panose="02040503050406030204" pitchFamily="18" charset="0"/>
                                        </a:rPr>
                                        <m:t>𝜇</m:t>
                                      </m:r>
                                    </m:e>
                                    <m:sub>
                                      <m:r>
                                        <a:rPr lang="en-US" b="0" i="1" smtClean="0">
                                          <a:latin typeface="Cambria Math" panose="02040503050406030204" pitchFamily="18" charset="0"/>
                                        </a:rPr>
                                        <m:t>𝑋</m:t>
                                      </m:r>
                                    </m:sub>
                                  </m:sSub>
                                </m:e>
                              </m:d>
                              <m:d>
                                <m:dPr>
                                  <m:ctrlPr>
                                    <a:rPr lang="el-GR" b="0" i="1" smtClean="0">
                                      <a:latin typeface="Cambria Math" panose="02040503050406030204" pitchFamily="18" charset="0"/>
                                    </a:rPr>
                                  </m:ctrlPr>
                                </m:dPr>
                                <m:e>
                                  <m:r>
                                    <a:rPr lang="en-US" b="0" i="1" smtClean="0">
                                      <a:latin typeface="Cambria Math" panose="02040503050406030204" pitchFamily="18" charset="0"/>
                                    </a:rPr>
                                    <m:t>𝑌</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l-GR" b="0" i="1" smtClean="0">
                                          <a:latin typeface="Cambria Math" panose="02040503050406030204" pitchFamily="18" charset="0"/>
                                        </a:rPr>
                                        <m:t>𝜇</m:t>
                                      </m:r>
                                    </m:e>
                                    <m:sub>
                                      <m:r>
                                        <a:rPr lang="en-US" b="0" i="1" smtClean="0">
                                          <a:latin typeface="Cambria Math" panose="02040503050406030204" pitchFamily="18" charset="0"/>
                                        </a:rPr>
                                        <m:t>𝑌</m:t>
                                      </m:r>
                                    </m:sub>
                                  </m:sSub>
                                </m:e>
                              </m:d>
                            </m:e>
                          </m:nary>
                        </m:num>
                        <m:den>
                          <m:rad>
                            <m:radPr>
                              <m:degHide m:val="on"/>
                              <m:ctrlPr>
                                <a:rPr lang="el-GR" b="0" i="1" smtClean="0">
                                  <a:latin typeface="Cambria Math" panose="02040503050406030204" pitchFamily="18" charset="0"/>
                                </a:rPr>
                              </m:ctrlPr>
                            </m:radPr>
                            <m:deg/>
                            <m:e>
                              <m:nary>
                                <m:naryPr>
                                  <m:chr m:val="∑"/>
                                  <m:subHide m:val="on"/>
                                  <m:supHide m:val="on"/>
                                  <m:ctrlPr>
                                    <a:rPr lang="el-GR" b="0" i="1" smtClean="0">
                                      <a:latin typeface="Cambria Math" panose="02040503050406030204" pitchFamily="18" charset="0"/>
                                    </a:rPr>
                                  </m:ctrlPr>
                                </m:naryPr>
                                <m:sub/>
                                <m:sup/>
                                <m:e>
                                  <m:sSup>
                                    <m:sSupPr>
                                      <m:ctrlPr>
                                        <a:rPr lang="el-GR" b="0" i="1" smtClean="0">
                                          <a:latin typeface="Cambria Math" panose="02040503050406030204" pitchFamily="18" charset="0"/>
                                        </a:rPr>
                                      </m:ctrlPr>
                                    </m:sSupPr>
                                    <m:e>
                                      <m:d>
                                        <m:dPr>
                                          <m:ctrlPr>
                                            <a:rPr lang="el-GR"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l-GR" b="0" i="1" smtClean="0">
                                                  <a:latin typeface="Cambria Math" panose="02040503050406030204" pitchFamily="18" charset="0"/>
                                                </a:rPr>
                                                <m:t>𝜇</m:t>
                                              </m:r>
                                            </m:e>
                                            <m:sub>
                                              <m:r>
                                                <a:rPr lang="en-US" b="0" i="1" smtClean="0">
                                                  <a:latin typeface="Cambria Math" panose="02040503050406030204" pitchFamily="18" charset="0"/>
                                                </a:rPr>
                                                <m:t>𝑋</m:t>
                                              </m:r>
                                            </m:sub>
                                          </m:sSub>
                                        </m:e>
                                      </m:d>
                                    </m:e>
                                    <m:sup>
                                      <m:r>
                                        <a:rPr lang="en-US" b="0" i="1" smtClean="0">
                                          <a:latin typeface="Cambria Math" panose="02040503050406030204" pitchFamily="18" charset="0"/>
                                        </a:rPr>
                                        <m:t>2</m:t>
                                      </m:r>
                                    </m:sup>
                                  </m:sSup>
                                </m:e>
                              </m:nary>
                            </m:e>
                          </m:rad>
                          <m:rad>
                            <m:radPr>
                              <m:degHide m:val="on"/>
                              <m:ctrlPr>
                                <a:rPr lang="el-GR" b="0" i="1" smtClean="0">
                                  <a:latin typeface="Cambria Math" panose="02040503050406030204" pitchFamily="18" charset="0"/>
                                </a:rPr>
                              </m:ctrlPr>
                            </m:radPr>
                            <m:deg/>
                            <m:e>
                              <m:nary>
                                <m:naryPr>
                                  <m:chr m:val="∑"/>
                                  <m:subHide m:val="on"/>
                                  <m:supHide m:val="on"/>
                                  <m:ctrlPr>
                                    <a:rPr lang="el-GR" b="0" i="1" smtClean="0">
                                      <a:latin typeface="Cambria Math" panose="02040503050406030204" pitchFamily="18" charset="0"/>
                                    </a:rPr>
                                  </m:ctrlPr>
                                </m:naryPr>
                                <m:sub/>
                                <m:sup/>
                                <m:e>
                                  <m:sSup>
                                    <m:sSupPr>
                                      <m:ctrlPr>
                                        <a:rPr lang="el-GR" b="0" i="1" smtClean="0">
                                          <a:latin typeface="Cambria Math" panose="02040503050406030204" pitchFamily="18" charset="0"/>
                                        </a:rPr>
                                      </m:ctrlPr>
                                    </m:sSupPr>
                                    <m:e>
                                      <m:d>
                                        <m:dPr>
                                          <m:ctrlPr>
                                            <a:rPr lang="el-GR" b="0" i="1" smtClean="0">
                                              <a:latin typeface="Cambria Math" panose="02040503050406030204" pitchFamily="18" charset="0"/>
                                            </a:rPr>
                                          </m:ctrlPr>
                                        </m:dPr>
                                        <m:e>
                                          <m:r>
                                            <a:rPr lang="en-US" b="0" i="1" smtClean="0">
                                              <a:latin typeface="Cambria Math" panose="02040503050406030204" pitchFamily="18" charset="0"/>
                                            </a:rPr>
                                            <m:t>𝑌</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l-GR" b="0" i="1" smtClean="0">
                                                  <a:latin typeface="Cambria Math" panose="02040503050406030204" pitchFamily="18" charset="0"/>
                                                </a:rPr>
                                                <m:t>𝜇</m:t>
                                              </m:r>
                                            </m:e>
                                            <m:sub>
                                              <m:r>
                                                <a:rPr lang="en-US" b="0" i="1" smtClean="0">
                                                  <a:latin typeface="Cambria Math" panose="02040503050406030204" pitchFamily="18" charset="0"/>
                                                </a:rPr>
                                                <m:t>𝑌</m:t>
                                              </m:r>
                                            </m:sub>
                                          </m:sSub>
                                        </m:e>
                                      </m:d>
                                    </m:e>
                                    <m:sup>
                                      <m:r>
                                        <a:rPr lang="en-US" b="0" i="1" smtClean="0">
                                          <a:latin typeface="Cambria Math" panose="02040503050406030204" pitchFamily="18" charset="0"/>
                                        </a:rPr>
                                        <m:t>2</m:t>
                                      </m:r>
                                    </m:sup>
                                  </m:sSup>
                                </m:e>
                              </m:nary>
                            </m:e>
                          </m:rad>
                        </m:den>
                      </m:f>
                    </m:oMath>
                  </m:oMathPara>
                </a14:m>
                <a:endParaRPr lang="en-US" dirty="0" smtClean="0"/>
              </a:p>
              <a:p>
                <a:pPr marL="0" indent="0" algn="just">
                  <a:buNone/>
                </a:pPr>
                <a:endParaRPr lang="el-GR" dirty="0" smtClean="0"/>
              </a:p>
              <a:p>
                <a:pPr marL="0" indent="0" algn="just">
                  <a:buNone/>
                </a:pPr>
                <a:r>
                  <a:rPr lang="el-GR" dirty="0" smtClean="0"/>
                  <a:t>Δείγμα</a:t>
                </a:r>
              </a:p>
              <a:p>
                <a:pPr marL="0" indent="0" algn="just">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𝑟</m:t>
                      </m:r>
                      <m:r>
                        <a:rPr lang="el-GR" i="1">
                          <a:latin typeface="Cambria Math" panose="02040503050406030204" pitchFamily="18" charset="0"/>
                        </a:rPr>
                        <m:t>=</m:t>
                      </m:r>
                      <m:f>
                        <m:fPr>
                          <m:ctrlPr>
                            <a:rPr lang="el-GR" i="1">
                              <a:latin typeface="Cambria Math" panose="02040503050406030204" pitchFamily="18" charset="0"/>
                            </a:rPr>
                          </m:ctrlPr>
                        </m:fPr>
                        <m:num>
                          <m:nary>
                            <m:naryPr>
                              <m:chr m:val="∑"/>
                              <m:subHide m:val="on"/>
                              <m:supHide m:val="on"/>
                              <m:ctrlPr>
                                <a:rPr lang="el-GR" i="1">
                                  <a:latin typeface="Cambria Math" panose="02040503050406030204" pitchFamily="18" charset="0"/>
                                </a:rPr>
                              </m:ctrlPr>
                            </m:naryPr>
                            <m:sub/>
                            <m:sup/>
                            <m:e>
                              <m:d>
                                <m:dPr>
                                  <m:ctrlPr>
                                    <a:rPr lang="el-GR" i="1">
                                      <a:latin typeface="Cambria Math" panose="02040503050406030204" pitchFamily="18" charset="0"/>
                                    </a:rPr>
                                  </m:ctrlPr>
                                </m:dPr>
                                <m:e>
                                  <m:r>
                                    <a:rPr lang="en-US" i="1">
                                      <a:latin typeface="Cambria Math" panose="02040503050406030204" pitchFamily="18" charset="0"/>
                                    </a:rPr>
                                    <m:t>𝑋</m:t>
                                  </m:r>
                                  <m:r>
                                    <a:rPr lang="en-US" i="1">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𝑋</m:t>
                                      </m:r>
                                    </m:e>
                                  </m:acc>
                                </m:e>
                              </m:d>
                              <m:d>
                                <m:dPr>
                                  <m:ctrlPr>
                                    <a:rPr lang="el-GR" i="1">
                                      <a:latin typeface="Cambria Math" panose="02040503050406030204" pitchFamily="18" charset="0"/>
                                    </a:rPr>
                                  </m:ctrlPr>
                                </m:dPr>
                                <m:e>
                                  <m:r>
                                    <a:rPr lang="en-US" i="1">
                                      <a:latin typeface="Cambria Math" panose="02040503050406030204" pitchFamily="18" charset="0"/>
                                    </a:rPr>
                                    <m:t>𝑌</m:t>
                                  </m:r>
                                  <m:r>
                                    <a:rPr lang="en-US" i="1">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𝑌</m:t>
                                      </m:r>
                                    </m:e>
                                  </m:acc>
                                </m:e>
                              </m:d>
                            </m:e>
                          </m:nary>
                        </m:num>
                        <m:den>
                          <m:rad>
                            <m:radPr>
                              <m:degHide m:val="on"/>
                              <m:ctrlPr>
                                <a:rPr lang="el-GR" i="1">
                                  <a:latin typeface="Cambria Math" panose="02040503050406030204" pitchFamily="18" charset="0"/>
                                </a:rPr>
                              </m:ctrlPr>
                            </m:radPr>
                            <m:deg/>
                            <m:e>
                              <m:nary>
                                <m:naryPr>
                                  <m:chr m:val="∑"/>
                                  <m:subHide m:val="on"/>
                                  <m:supHide m:val="on"/>
                                  <m:ctrlPr>
                                    <a:rPr lang="el-GR" i="1">
                                      <a:latin typeface="Cambria Math" panose="02040503050406030204" pitchFamily="18" charset="0"/>
                                    </a:rPr>
                                  </m:ctrlPr>
                                </m:naryPr>
                                <m:sub/>
                                <m:sup/>
                                <m:e>
                                  <m:sSup>
                                    <m:sSupPr>
                                      <m:ctrlPr>
                                        <a:rPr lang="el-GR" i="1">
                                          <a:latin typeface="Cambria Math" panose="02040503050406030204" pitchFamily="18" charset="0"/>
                                        </a:rPr>
                                      </m:ctrlPr>
                                    </m:sSupPr>
                                    <m:e>
                                      <m:d>
                                        <m:dPr>
                                          <m:ctrlPr>
                                            <a:rPr lang="el-GR" i="1">
                                              <a:latin typeface="Cambria Math" panose="02040503050406030204" pitchFamily="18" charset="0"/>
                                            </a:rPr>
                                          </m:ctrlPr>
                                        </m:dPr>
                                        <m:e>
                                          <m:r>
                                            <a:rPr lang="en-US" i="1">
                                              <a:latin typeface="Cambria Math" panose="02040503050406030204" pitchFamily="18" charset="0"/>
                                            </a:rPr>
                                            <m:t>𝑋</m:t>
                                          </m:r>
                                          <m:r>
                                            <a:rPr lang="en-US" i="1">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𝑋</m:t>
                                              </m:r>
                                            </m:e>
                                          </m:acc>
                                        </m:e>
                                      </m:d>
                                    </m:e>
                                    <m:sup>
                                      <m:r>
                                        <a:rPr lang="en-US" i="1">
                                          <a:latin typeface="Cambria Math" panose="02040503050406030204" pitchFamily="18" charset="0"/>
                                        </a:rPr>
                                        <m:t>2</m:t>
                                      </m:r>
                                    </m:sup>
                                  </m:sSup>
                                </m:e>
                              </m:nary>
                            </m:e>
                          </m:rad>
                          <m:rad>
                            <m:radPr>
                              <m:degHide m:val="on"/>
                              <m:ctrlPr>
                                <a:rPr lang="el-GR" i="1">
                                  <a:latin typeface="Cambria Math" panose="02040503050406030204" pitchFamily="18" charset="0"/>
                                </a:rPr>
                              </m:ctrlPr>
                            </m:radPr>
                            <m:deg/>
                            <m:e>
                              <m:nary>
                                <m:naryPr>
                                  <m:chr m:val="∑"/>
                                  <m:subHide m:val="on"/>
                                  <m:supHide m:val="on"/>
                                  <m:ctrlPr>
                                    <a:rPr lang="el-GR" i="1">
                                      <a:latin typeface="Cambria Math" panose="02040503050406030204" pitchFamily="18" charset="0"/>
                                    </a:rPr>
                                  </m:ctrlPr>
                                </m:naryPr>
                                <m:sub/>
                                <m:sup/>
                                <m:e>
                                  <m:sSup>
                                    <m:sSupPr>
                                      <m:ctrlPr>
                                        <a:rPr lang="el-GR" i="1">
                                          <a:latin typeface="Cambria Math" panose="02040503050406030204" pitchFamily="18" charset="0"/>
                                        </a:rPr>
                                      </m:ctrlPr>
                                    </m:sSupPr>
                                    <m:e>
                                      <m:d>
                                        <m:dPr>
                                          <m:ctrlPr>
                                            <a:rPr lang="el-GR" i="1">
                                              <a:latin typeface="Cambria Math" panose="02040503050406030204" pitchFamily="18" charset="0"/>
                                            </a:rPr>
                                          </m:ctrlPr>
                                        </m:dPr>
                                        <m:e>
                                          <m:r>
                                            <a:rPr lang="en-US" i="1">
                                              <a:latin typeface="Cambria Math" panose="02040503050406030204" pitchFamily="18" charset="0"/>
                                            </a:rPr>
                                            <m:t>𝑌</m:t>
                                          </m:r>
                                          <m:r>
                                            <a:rPr lang="en-US" i="1">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𝑌</m:t>
                                              </m:r>
                                            </m:e>
                                          </m:acc>
                                        </m:e>
                                      </m:d>
                                    </m:e>
                                    <m:sup>
                                      <m:r>
                                        <a:rPr lang="en-US" i="1">
                                          <a:latin typeface="Cambria Math" panose="02040503050406030204" pitchFamily="18" charset="0"/>
                                        </a:rPr>
                                        <m:t>2</m:t>
                                      </m:r>
                                    </m:sup>
                                  </m:sSup>
                                </m:e>
                              </m:nary>
                            </m:e>
                          </m:rad>
                        </m:den>
                      </m:f>
                    </m:oMath>
                  </m:oMathPara>
                </a14:m>
                <a:endParaRPr lang="el-GR" dirty="0"/>
              </a:p>
            </p:txBody>
          </p:sp>
        </mc:Choice>
        <mc:Fallback xmlns="">
          <p:sp>
            <p:nvSpPr>
              <p:cNvPr id="3" name="Θέση περιεχομένου 2"/>
              <p:cNvSpPr>
                <a:spLocks noGrp="1" noRot="1" noChangeAspect="1" noMove="1" noResize="1" noEditPoints="1" noAdjustHandles="1" noChangeArrowheads="1" noChangeShapeType="1" noTextEdit="1"/>
              </p:cNvSpPr>
              <p:nvPr>
                <p:ph idx="1"/>
              </p:nvPr>
            </p:nvSpPr>
            <p:spPr>
              <a:xfrm>
                <a:off x="206061" y="1325563"/>
                <a:ext cx="11784169" cy="5384330"/>
              </a:xfrm>
              <a:blipFill rotWithShape="0">
                <a:blip r:embed="rId2"/>
                <a:stretch>
                  <a:fillRect l="-1242" t="-2262" r="-1190"/>
                </a:stretch>
              </a:blipFill>
            </p:spPr>
            <p:txBody>
              <a:bodyPr/>
              <a:lstStyle/>
              <a:p>
                <a:r>
                  <a:rPr lang="el-GR">
                    <a:noFill/>
                  </a:rPr>
                  <a:t> </a:t>
                </a:r>
              </a:p>
            </p:txBody>
          </p:sp>
        </mc:Fallback>
      </mc:AlternateContent>
    </p:spTree>
    <p:extLst>
      <p:ext uri="{BB962C8B-B14F-4D97-AF65-F5344CB8AC3E}">
        <p14:creationId xmlns:p14="http://schemas.microsoft.com/office/powerpoint/2010/main" val="5082907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22290" y="1"/>
            <a:ext cx="10515600" cy="1094704"/>
          </a:xfrm>
        </p:spPr>
        <p:txBody>
          <a:bodyPr/>
          <a:lstStyle/>
          <a:p>
            <a:pPr algn="ctr"/>
            <a:r>
              <a:rPr lang="el-GR" dirty="0"/>
              <a:t>Συντελεστής συσχέτισης </a:t>
            </a:r>
            <a:r>
              <a:rPr lang="en-US" dirty="0"/>
              <a:t>Pearson</a:t>
            </a:r>
            <a:endParaRPr lang="el-GR" dirty="0"/>
          </a:p>
        </p:txBody>
      </p:sp>
      <mc:AlternateContent xmlns:mc="http://schemas.openxmlformats.org/markup-compatibility/2006" xmlns:a14="http://schemas.microsoft.com/office/drawing/2010/main">
        <mc:Choice Requires="a14">
          <p:sp>
            <p:nvSpPr>
              <p:cNvPr id="3" name="Θέση περιεχομένου 2"/>
              <p:cNvSpPr>
                <a:spLocks noGrp="1"/>
              </p:cNvSpPr>
              <p:nvPr>
                <p:ph idx="1"/>
              </p:nvPr>
            </p:nvSpPr>
            <p:spPr>
              <a:xfrm>
                <a:off x="263352" y="1076806"/>
                <a:ext cx="11694017" cy="6144205"/>
              </a:xfrm>
            </p:spPr>
            <p:txBody>
              <a:bodyPr>
                <a:normAutofit/>
              </a:bodyPr>
              <a:lstStyle/>
              <a:p>
                <a:pPr algn="just">
                  <a:buFont typeface="Wingdings" panose="05000000000000000000" pitchFamily="2" charset="2"/>
                  <a:buChar char="ü"/>
                </a:pPr>
                <a:r>
                  <a:rPr lang="el-GR" sz="2800" dirty="0" smtClean="0"/>
                  <a:t>Είναι καθαρός αριθμός, απαλλαγμένος από τις μονάδες μέτρησης,</a:t>
                </a:r>
              </a:p>
              <a:p>
                <a:pPr algn="just">
                  <a:buFont typeface="Wingdings" panose="05000000000000000000" pitchFamily="2" charset="2"/>
                  <a:buChar char="ü"/>
                </a:pPr>
                <a:r>
                  <a:rPr lang="el-GR" sz="2800" dirty="0" smtClean="0"/>
                  <a:t>Λαμβάνει τιμές από το -1 έως 1.</a:t>
                </a:r>
              </a:p>
              <a:p>
                <a:pPr marL="0" indent="0" algn="just">
                  <a:buNone/>
                </a:pPr>
                <a:r>
                  <a:rPr lang="el-GR" sz="2800" dirty="0" smtClean="0"/>
                  <a:t> Συγκεκριμένα</a:t>
                </a:r>
                <a:r>
                  <a:rPr lang="en-US" sz="2800" dirty="0" smtClean="0"/>
                  <a:t>:</a:t>
                </a:r>
                <a:endParaRPr lang="el-GR" sz="2800" dirty="0" smtClean="0"/>
              </a:p>
              <a:p>
                <a:pPr algn="just"/>
                <a:r>
                  <a:rPr lang="el-GR" sz="2800" dirty="0"/>
                  <a:t> </a:t>
                </a:r>
                <a:r>
                  <a:rPr lang="el-GR" sz="2800" dirty="0" smtClean="0"/>
                  <a:t> Αν  </a:t>
                </a:r>
                <a14:m>
                  <m:oMath xmlns:m="http://schemas.openxmlformats.org/officeDocument/2006/math">
                    <m:r>
                      <a:rPr lang="el-GR" sz="2800" b="0" i="1" smtClean="0">
                        <a:latin typeface="Cambria Math" panose="02040503050406030204" pitchFamily="18" charset="0"/>
                      </a:rPr>
                      <m:t>𝜌</m:t>
                    </m:r>
                    <m:r>
                      <a:rPr lang="el-GR" sz="2800" b="0" i="1" smtClean="0">
                        <a:latin typeface="Cambria Math" panose="02040503050406030204" pitchFamily="18" charset="0"/>
                        <a:ea typeface="Cambria Math" panose="02040503050406030204" pitchFamily="18" charset="0"/>
                      </a:rPr>
                      <m:t>∈</m:t>
                    </m:r>
                    <m:d>
                      <m:dPr>
                        <m:begChr m:val="["/>
                        <m:endChr m:val=""/>
                        <m:ctrlPr>
                          <a:rPr lang="el-GR" sz="2800" b="0" i="1" smtClean="0">
                            <a:latin typeface="Cambria Math" panose="02040503050406030204" pitchFamily="18" charset="0"/>
                            <a:ea typeface="Cambria Math" panose="02040503050406030204" pitchFamily="18" charset="0"/>
                          </a:rPr>
                        </m:ctrlPr>
                      </m:dPr>
                      <m:e>
                        <m:r>
                          <a:rPr lang="el-GR" sz="2800" b="0" i="1" smtClean="0">
                            <a:latin typeface="Cambria Math" panose="02040503050406030204" pitchFamily="18" charset="0"/>
                            <a:ea typeface="Cambria Math" panose="02040503050406030204" pitchFamily="18" charset="0"/>
                          </a:rPr>
                          <m:t>−1</m:t>
                        </m:r>
                      </m:e>
                    </m:d>
                    <m:r>
                      <a:rPr lang="el-GR" sz="2800" b="0" i="1" smtClean="0">
                        <a:latin typeface="Cambria Math" panose="02040503050406030204" pitchFamily="18" charset="0"/>
                        <a:ea typeface="Cambria Math" panose="02040503050406030204" pitchFamily="18" charset="0"/>
                      </a:rPr>
                      <m:t>,</m:t>
                    </m:r>
                    <m:d>
                      <m:dPr>
                        <m:begChr m:val=""/>
                        <m:ctrlPr>
                          <a:rPr lang="el-GR" sz="2800" b="0" i="1" smtClean="0">
                            <a:latin typeface="Cambria Math" panose="02040503050406030204" pitchFamily="18" charset="0"/>
                            <a:ea typeface="Cambria Math" panose="02040503050406030204" pitchFamily="18" charset="0"/>
                          </a:rPr>
                        </m:ctrlPr>
                      </m:dPr>
                      <m:e>
                        <m:r>
                          <a:rPr lang="el-GR" sz="2800" b="0" i="1" smtClean="0">
                            <a:latin typeface="Cambria Math" panose="02040503050406030204" pitchFamily="18" charset="0"/>
                            <a:ea typeface="Cambria Math" panose="02040503050406030204" pitchFamily="18" charset="0"/>
                          </a:rPr>
                          <m:t>0</m:t>
                        </m:r>
                      </m:e>
                    </m:d>
                  </m:oMath>
                </a14:m>
                <a:r>
                  <a:rPr lang="el-GR" sz="2800" dirty="0" smtClean="0"/>
                  <a:t>, τότε υπάρχει αρνητική συσχέτιση, όσο πλησιάζει η τιμή στο -1, τόσο πιο ισχυρή είναι η συσχέτιση.</a:t>
                </a:r>
              </a:p>
              <a:p>
                <a:pPr algn="just"/>
                <a:r>
                  <a:rPr lang="el-GR" sz="2800" dirty="0" smtClean="0"/>
                  <a:t>Αν </a:t>
                </a:r>
                <a14:m>
                  <m:oMath xmlns:m="http://schemas.openxmlformats.org/officeDocument/2006/math">
                    <m:r>
                      <a:rPr lang="el-GR" sz="2800" b="0" i="1" smtClean="0">
                        <a:latin typeface="Cambria Math" panose="02040503050406030204" pitchFamily="18" charset="0"/>
                      </a:rPr>
                      <m:t>𝜌</m:t>
                    </m:r>
                    <m:r>
                      <a:rPr lang="el-GR" sz="2800" b="0" i="1" smtClean="0">
                        <a:latin typeface="Cambria Math" panose="02040503050406030204" pitchFamily="18" charset="0"/>
                      </a:rPr>
                      <m:t>=0</m:t>
                    </m:r>
                  </m:oMath>
                </a14:m>
                <a:r>
                  <a:rPr lang="el-GR" sz="2800" dirty="0" smtClean="0"/>
                  <a:t>, τότε δεν υπάρχει συσχ</a:t>
                </a:r>
                <a:r>
                  <a:rPr lang="el-GR" sz="2800" dirty="0"/>
                  <a:t>έ</a:t>
                </a:r>
                <a:r>
                  <a:rPr lang="el-GR" sz="2800" dirty="0" smtClean="0"/>
                  <a:t>τιση.</a:t>
                </a:r>
              </a:p>
              <a:p>
                <a:pPr algn="just"/>
                <a:r>
                  <a:rPr lang="el-GR" sz="2800" dirty="0"/>
                  <a:t>Αν  </a:t>
                </a:r>
                <a14:m>
                  <m:oMath xmlns:m="http://schemas.openxmlformats.org/officeDocument/2006/math">
                    <m:r>
                      <a:rPr lang="el-GR" sz="2800" i="1">
                        <a:latin typeface="Cambria Math" panose="02040503050406030204" pitchFamily="18" charset="0"/>
                      </a:rPr>
                      <m:t>𝜌</m:t>
                    </m:r>
                    <m:r>
                      <a:rPr lang="el-GR" sz="2800" i="1">
                        <a:latin typeface="Cambria Math" panose="02040503050406030204" pitchFamily="18" charset="0"/>
                        <a:ea typeface="Cambria Math" panose="02040503050406030204" pitchFamily="18" charset="0"/>
                      </a:rPr>
                      <m:t>∈</m:t>
                    </m:r>
                    <m:d>
                      <m:dPr>
                        <m:endChr m:val=""/>
                        <m:ctrlPr>
                          <a:rPr lang="el-GR" sz="2800" i="1" smtClean="0">
                            <a:latin typeface="Cambria Math" panose="02040503050406030204" pitchFamily="18" charset="0"/>
                            <a:ea typeface="Cambria Math" panose="02040503050406030204" pitchFamily="18" charset="0"/>
                          </a:rPr>
                        </m:ctrlPr>
                      </m:dPr>
                      <m:e>
                        <m:r>
                          <a:rPr lang="el-GR" sz="2800" b="0" i="1" smtClean="0">
                            <a:latin typeface="Cambria Math" panose="02040503050406030204" pitchFamily="18" charset="0"/>
                            <a:ea typeface="Cambria Math" panose="02040503050406030204" pitchFamily="18" charset="0"/>
                          </a:rPr>
                          <m:t>0</m:t>
                        </m:r>
                      </m:e>
                    </m:d>
                    <m:r>
                      <a:rPr lang="el-GR" sz="2800" i="1">
                        <a:latin typeface="Cambria Math" panose="02040503050406030204" pitchFamily="18" charset="0"/>
                        <a:ea typeface="Cambria Math" panose="02040503050406030204" pitchFamily="18" charset="0"/>
                      </a:rPr>
                      <m:t>,</m:t>
                    </m:r>
                    <m:d>
                      <m:dPr>
                        <m:begChr m:val=""/>
                        <m:endChr m:val="]"/>
                        <m:ctrlPr>
                          <a:rPr lang="el-GR" sz="2800" i="1" smtClean="0">
                            <a:latin typeface="Cambria Math" panose="02040503050406030204" pitchFamily="18" charset="0"/>
                            <a:ea typeface="Cambria Math" panose="02040503050406030204" pitchFamily="18" charset="0"/>
                          </a:rPr>
                        </m:ctrlPr>
                      </m:dPr>
                      <m:e>
                        <m:r>
                          <a:rPr lang="el-GR" sz="2800" b="0" i="1" smtClean="0">
                            <a:latin typeface="Cambria Math" panose="02040503050406030204" pitchFamily="18" charset="0"/>
                            <a:ea typeface="Cambria Math" panose="02040503050406030204" pitchFamily="18" charset="0"/>
                          </a:rPr>
                          <m:t>1</m:t>
                        </m:r>
                      </m:e>
                    </m:d>
                  </m:oMath>
                </a14:m>
                <a:r>
                  <a:rPr lang="el-GR" sz="2800" dirty="0"/>
                  <a:t>, τότε </a:t>
                </a:r>
                <a:r>
                  <a:rPr lang="el-GR" sz="2800" dirty="0" smtClean="0"/>
                  <a:t>υπάρχει θετική </a:t>
                </a:r>
                <a:r>
                  <a:rPr lang="el-GR" sz="2800" dirty="0"/>
                  <a:t>συσχέτιση, όσο πλησιάζει η τιμή στο </a:t>
                </a:r>
                <a:r>
                  <a:rPr lang="el-GR" sz="2800" dirty="0" smtClean="0"/>
                  <a:t>1</a:t>
                </a:r>
                <a:r>
                  <a:rPr lang="el-GR" sz="2800" dirty="0"/>
                  <a:t>, τόσο πιο ισχυρή είναι η </a:t>
                </a:r>
                <a:r>
                  <a:rPr lang="el-GR" sz="2800" dirty="0" smtClean="0"/>
                  <a:t>συσχέτιση.</a:t>
                </a:r>
              </a:p>
              <a:p>
                <a:pPr algn="just"/>
                <a:r>
                  <a:rPr lang="el-GR" sz="2800" dirty="0"/>
                  <a:t>Αν </a:t>
                </a:r>
                <a14:m>
                  <m:oMath xmlns:m="http://schemas.openxmlformats.org/officeDocument/2006/math">
                    <m:r>
                      <a:rPr lang="el-GR" sz="2800" i="1">
                        <a:latin typeface="Cambria Math" panose="02040503050406030204" pitchFamily="18" charset="0"/>
                      </a:rPr>
                      <m:t>𝜌</m:t>
                    </m:r>
                    <m:r>
                      <a:rPr lang="el-GR" sz="2800" i="1">
                        <a:latin typeface="Cambria Math" panose="02040503050406030204" pitchFamily="18" charset="0"/>
                      </a:rPr>
                      <m:t>=±1</m:t>
                    </m:r>
                  </m:oMath>
                </a14:m>
                <a:r>
                  <a:rPr lang="el-GR" sz="2800" dirty="0"/>
                  <a:t>, </a:t>
                </a:r>
                <a:r>
                  <a:rPr lang="el-GR" sz="2800" dirty="0" smtClean="0"/>
                  <a:t>τότε η συσχέτιση είναι τέλεια και η σχέση παύει πλέον να είναι στατιστική, αλλά είναι συναρτησιακή, που σημαίνει ότι αν γνωρίζουμε την τιμή της μιας μεταβλητής μπορούμε να υπολογίσουμε την τιμή της άλλης μεταβλητής.</a:t>
                </a:r>
              </a:p>
              <a:p>
                <a:pPr algn="just"/>
                <a:endParaRPr lang="el-GR" dirty="0" smtClean="0"/>
              </a:p>
              <a:p>
                <a:pPr algn="just">
                  <a:buFont typeface="Wingdings" panose="05000000000000000000" pitchFamily="2" charset="2"/>
                  <a:buChar char="ü"/>
                </a:pPr>
                <a:endParaRPr lang="el-GR" dirty="0"/>
              </a:p>
            </p:txBody>
          </p:sp>
        </mc:Choice>
        <mc:Fallback xmlns="">
          <p:sp>
            <p:nvSpPr>
              <p:cNvPr id="3" name="Θέση περιεχομένου 2"/>
              <p:cNvSpPr>
                <a:spLocks noGrp="1" noRot="1" noChangeAspect="1" noMove="1" noResize="1" noEditPoints="1" noAdjustHandles="1" noChangeArrowheads="1" noChangeShapeType="1" noTextEdit="1"/>
              </p:cNvSpPr>
              <p:nvPr>
                <p:ph idx="1"/>
              </p:nvPr>
            </p:nvSpPr>
            <p:spPr>
              <a:xfrm>
                <a:off x="263352" y="1076806"/>
                <a:ext cx="11694017" cy="6144205"/>
              </a:xfrm>
              <a:blipFill rotWithShape="0">
                <a:blip r:embed="rId2"/>
                <a:stretch>
                  <a:fillRect l="-938" t="-992" r="-1042"/>
                </a:stretch>
              </a:blipFill>
            </p:spPr>
            <p:txBody>
              <a:bodyPr/>
              <a:lstStyle/>
              <a:p>
                <a:r>
                  <a:rPr lang="el-GR">
                    <a:noFill/>
                  </a:rPr>
                  <a:t> </a:t>
                </a:r>
              </a:p>
            </p:txBody>
          </p:sp>
        </mc:Fallback>
      </mc:AlternateContent>
    </p:spTree>
    <p:extLst>
      <p:ext uri="{BB962C8B-B14F-4D97-AF65-F5344CB8AC3E}">
        <p14:creationId xmlns:p14="http://schemas.microsoft.com/office/powerpoint/2010/main" val="260134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8302" y="116632"/>
            <a:ext cx="10972800" cy="1008112"/>
          </a:xfrm>
        </p:spPr>
        <p:txBody>
          <a:bodyPr/>
          <a:lstStyle/>
          <a:p>
            <a:r>
              <a:rPr lang="el-GR" dirty="0" smtClean="0"/>
              <a:t>Άσκηση</a:t>
            </a:r>
            <a:endParaRPr lang="el-GR" dirty="0"/>
          </a:p>
        </p:txBody>
      </p:sp>
      <mc:AlternateContent xmlns:mc="http://schemas.openxmlformats.org/markup-compatibility/2006" xmlns:a14="http://schemas.microsoft.com/office/drawing/2010/main">
        <mc:Choice Requires="a14">
          <p:sp>
            <p:nvSpPr>
              <p:cNvPr id="3" name="Θέση περιεχομένου 2"/>
              <p:cNvSpPr>
                <a:spLocks noGrp="1"/>
              </p:cNvSpPr>
              <p:nvPr>
                <p:ph idx="1"/>
              </p:nvPr>
            </p:nvSpPr>
            <p:spPr>
              <a:xfrm>
                <a:off x="407368" y="1124744"/>
                <a:ext cx="11377264" cy="5472607"/>
              </a:xfrm>
            </p:spPr>
            <p:txBody>
              <a:bodyPr/>
              <a:lstStyle/>
              <a:p>
                <a:pPr marL="0" indent="0" algn="just">
                  <a:buNone/>
                </a:pPr>
                <a:r>
                  <a:rPr lang="el-GR" dirty="0" smtClean="0"/>
                  <a:t>Να βρεθεί ο συντελεστής συσχέτισης </a:t>
                </a:r>
                <a:r>
                  <a:rPr lang="en-US" dirty="0" smtClean="0"/>
                  <a:t>Pearson</a:t>
                </a:r>
                <a:r>
                  <a:rPr lang="el-GR" dirty="0" smtClean="0"/>
                  <a:t> των μεταβλητών </a:t>
                </a:r>
                <a:r>
                  <a:rPr lang="en-US" dirty="0" smtClean="0"/>
                  <a:t>X</a:t>
                </a:r>
                <a:r>
                  <a:rPr lang="el-GR" dirty="0" smtClean="0"/>
                  <a:t> και </a:t>
                </a:r>
                <a:r>
                  <a:rPr lang="en-US" dirty="0" smtClean="0"/>
                  <a:t>Y</a:t>
                </a:r>
                <a:r>
                  <a:rPr lang="el-GR" dirty="0" smtClean="0"/>
                  <a:t> του παρακάτω δείγματος</a:t>
                </a:r>
                <a:r>
                  <a:rPr lang="en-US" dirty="0" smtClean="0"/>
                  <a:t>:</a:t>
                </a:r>
                <a:endParaRPr lang="el-GR" dirty="0" smtClean="0"/>
              </a:p>
              <a:p>
                <a:pPr marL="0" indent="0" algn="just">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rPr>
                        <m:t> :  1,  2,  3</m:t>
                      </m:r>
                    </m:oMath>
                  </m:oMathPara>
                </a14:m>
                <a:endParaRPr lang="en-US" b="0" dirty="0" smtClean="0"/>
              </a:p>
              <a:p>
                <a:pPr marL="0" indent="0" algn="just">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 </m:t>
                      </m:r>
                      <m:r>
                        <a:rPr lang="en-US" b="0" i="1" smtClean="0">
                          <a:latin typeface="Cambria Math" panose="02040503050406030204" pitchFamily="18" charset="0"/>
                        </a:rPr>
                        <m:t>𝑌</m:t>
                      </m:r>
                      <m:r>
                        <a:rPr lang="en-US" b="0" i="1" smtClean="0">
                          <a:latin typeface="Cambria Math" panose="02040503050406030204" pitchFamily="18" charset="0"/>
                        </a:rPr>
                        <m:t>:    3,  5,  4</m:t>
                      </m:r>
                    </m:oMath>
                  </m:oMathPara>
                </a14:m>
                <a:endParaRPr lang="en-US" dirty="0" smtClean="0"/>
              </a:p>
              <a:p>
                <a:pPr marL="0" indent="0" algn="just">
                  <a:buNone/>
                </a:pPr>
                <a:r>
                  <a:rPr lang="el-GR" u="sng" dirty="0" smtClean="0"/>
                  <a:t>Λύση</a:t>
                </a:r>
                <a:r>
                  <a:rPr lang="en-US" u="sng" dirty="0" smtClean="0"/>
                  <a:t>:</a:t>
                </a:r>
                <a:endParaRPr lang="el-GR" u="sng" dirty="0" smtClean="0"/>
              </a:p>
              <a:p>
                <a:pPr marL="0" indent="0" algn="just">
                  <a:buNone/>
                </a:pPr>
                <a:r>
                  <a:rPr lang="el-GR" dirty="0" smtClean="0"/>
                  <a:t>Επειδή έχουμε δείγμα θα επιλέξουμε τον εξής τύπο</a:t>
                </a:r>
                <a:r>
                  <a:rPr lang="en-US" dirty="0" smtClean="0"/>
                  <a:t>:</a:t>
                </a:r>
              </a:p>
              <a:p>
                <a:pPr marL="0" indent="0" algn="just">
                  <a:buNone/>
                </a:pPr>
                <a:endParaRPr lang="en-US" dirty="0"/>
              </a:p>
              <a:p>
                <a:pPr marL="0" indent="0" algn="just">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𝑟</m:t>
                      </m:r>
                      <m:r>
                        <a:rPr lang="el-GR" i="1">
                          <a:latin typeface="Cambria Math" panose="02040503050406030204" pitchFamily="18" charset="0"/>
                        </a:rPr>
                        <m:t>=</m:t>
                      </m:r>
                      <m:f>
                        <m:fPr>
                          <m:ctrlPr>
                            <a:rPr lang="el-GR" i="1">
                              <a:latin typeface="Cambria Math" panose="02040503050406030204" pitchFamily="18" charset="0"/>
                            </a:rPr>
                          </m:ctrlPr>
                        </m:fPr>
                        <m:num>
                          <m:nary>
                            <m:naryPr>
                              <m:chr m:val="∑"/>
                              <m:subHide m:val="on"/>
                              <m:supHide m:val="on"/>
                              <m:ctrlPr>
                                <a:rPr lang="el-GR" i="1">
                                  <a:latin typeface="Cambria Math" panose="02040503050406030204" pitchFamily="18" charset="0"/>
                                </a:rPr>
                              </m:ctrlPr>
                            </m:naryPr>
                            <m:sub/>
                            <m:sup/>
                            <m:e>
                              <m:d>
                                <m:dPr>
                                  <m:ctrlPr>
                                    <a:rPr lang="el-GR" i="1">
                                      <a:latin typeface="Cambria Math" panose="02040503050406030204" pitchFamily="18" charset="0"/>
                                    </a:rPr>
                                  </m:ctrlPr>
                                </m:dPr>
                                <m:e>
                                  <m:r>
                                    <a:rPr lang="en-US" i="1">
                                      <a:latin typeface="Cambria Math" panose="02040503050406030204" pitchFamily="18" charset="0"/>
                                    </a:rPr>
                                    <m:t>𝑋</m:t>
                                  </m:r>
                                  <m:r>
                                    <a:rPr lang="en-US" i="1">
                                      <a:latin typeface="Cambria Math" panose="02040503050406030204" pitchFamily="18" charset="0"/>
                                    </a:rPr>
                                    <m:t>−</m:t>
                                  </m:r>
                                  <m:acc>
                                    <m:accPr>
                                      <m:chr m:val="̅"/>
                                      <m:ctrlPr>
                                        <a:rPr lang="en-US" i="1">
                                          <a:latin typeface="Cambria Math" panose="02040503050406030204" pitchFamily="18" charset="0"/>
                                        </a:rPr>
                                      </m:ctrlPr>
                                    </m:accPr>
                                    <m:e>
                                      <m:r>
                                        <a:rPr lang="en-US" i="1">
                                          <a:latin typeface="Cambria Math" panose="02040503050406030204" pitchFamily="18" charset="0"/>
                                        </a:rPr>
                                        <m:t>𝑋</m:t>
                                      </m:r>
                                    </m:e>
                                  </m:acc>
                                </m:e>
                              </m:d>
                              <m:d>
                                <m:dPr>
                                  <m:ctrlPr>
                                    <a:rPr lang="el-GR" i="1">
                                      <a:latin typeface="Cambria Math" panose="02040503050406030204" pitchFamily="18" charset="0"/>
                                    </a:rPr>
                                  </m:ctrlPr>
                                </m:dPr>
                                <m:e>
                                  <m:r>
                                    <a:rPr lang="en-US" i="1">
                                      <a:latin typeface="Cambria Math" panose="02040503050406030204" pitchFamily="18" charset="0"/>
                                    </a:rPr>
                                    <m:t>𝑌</m:t>
                                  </m:r>
                                  <m:r>
                                    <a:rPr lang="en-US" i="1">
                                      <a:latin typeface="Cambria Math" panose="02040503050406030204" pitchFamily="18" charset="0"/>
                                    </a:rPr>
                                    <m:t>−</m:t>
                                  </m:r>
                                  <m:acc>
                                    <m:accPr>
                                      <m:chr m:val="̅"/>
                                      <m:ctrlPr>
                                        <a:rPr lang="en-US" i="1">
                                          <a:latin typeface="Cambria Math" panose="02040503050406030204" pitchFamily="18" charset="0"/>
                                        </a:rPr>
                                      </m:ctrlPr>
                                    </m:accPr>
                                    <m:e>
                                      <m:r>
                                        <a:rPr lang="en-US" i="1">
                                          <a:latin typeface="Cambria Math" panose="02040503050406030204" pitchFamily="18" charset="0"/>
                                        </a:rPr>
                                        <m:t>𝑌</m:t>
                                      </m:r>
                                    </m:e>
                                  </m:acc>
                                </m:e>
                              </m:d>
                            </m:e>
                          </m:nary>
                        </m:num>
                        <m:den>
                          <m:rad>
                            <m:radPr>
                              <m:degHide m:val="on"/>
                              <m:ctrlPr>
                                <a:rPr lang="el-GR" i="1">
                                  <a:latin typeface="Cambria Math" panose="02040503050406030204" pitchFamily="18" charset="0"/>
                                </a:rPr>
                              </m:ctrlPr>
                            </m:radPr>
                            <m:deg/>
                            <m:e>
                              <m:nary>
                                <m:naryPr>
                                  <m:chr m:val="∑"/>
                                  <m:subHide m:val="on"/>
                                  <m:supHide m:val="on"/>
                                  <m:ctrlPr>
                                    <a:rPr lang="el-GR" i="1">
                                      <a:latin typeface="Cambria Math" panose="02040503050406030204" pitchFamily="18" charset="0"/>
                                    </a:rPr>
                                  </m:ctrlPr>
                                </m:naryPr>
                                <m:sub/>
                                <m:sup/>
                                <m:e>
                                  <m:sSup>
                                    <m:sSupPr>
                                      <m:ctrlPr>
                                        <a:rPr lang="el-GR" i="1">
                                          <a:latin typeface="Cambria Math" panose="02040503050406030204" pitchFamily="18" charset="0"/>
                                        </a:rPr>
                                      </m:ctrlPr>
                                    </m:sSupPr>
                                    <m:e>
                                      <m:d>
                                        <m:dPr>
                                          <m:ctrlPr>
                                            <a:rPr lang="el-GR" i="1">
                                              <a:latin typeface="Cambria Math" panose="02040503050406030204" pitchFamily="18" charset="0"/>
                                            </a:rPr>
                                          </m:ctrlPr>
                                        </m:dPr>
                                        <m:e>
                                          <m:r>
                                            <a:rPr lang="en-US" i="1">
                                              <a:latin typeface="Cambria Math" panose="02040503050406030204" pitchFamily="18" charset="0"/>
                                            </a:rPr>
                                            <m:t>𝑋</m:t>
                                          </m:r>
                                          <m:r>
                                            <a:rPr lang="en-US" i="1">
                                              <a:latin typeface="Cambria Math" panose="02040503050406030204" pitchFamily="18" charset="0"/>
                                            </a:rPr>
                                            <m:t>−</m:t>
                                          </m:r>
                                          <m:acc>
                                            <m:accPr>
                                              <m:chr m:val="̅"/>
                                              <m:ctrlPr>
                                                <a:rPr lang="en-US" i="1">
                                                  <a:latin typeface="Cambria Math" panose="02040503050406030204" pitchFamily="18" charset="0"/>
                                                </a:rPr>
                                              </m:ctrlPr>
                                            </m:accPr>
                                            <m:e>
                                              <m:r>
                                                <a:rPr lang="en-US" i="1">
                                                  <a:latin typeface="Cambria Math" panose="02040503050406030204" pitchFamily="18" charset="0"/>
                                                </a:rPr>
                                                <m:t>𝑋</m:t>
                                              </m:r>
                                            </m:e>
                                          </m:acc>
                                        </m:e>
                                      </m:d>
                                    </m:e>
                                    <m:sup>
                                      <m:r>
                                        <a:rPr lang="en-US" i="1">
                                          <a:latin typeface="Cambria Math" panose="02040503050406030204" pitchFamily="18" charset="0"/>
                                        </a:rPr>
                                        <m:t>2</m:t>
                                      </m:r>
                                    </m:sup>
                                  </m:sSup>
                                </m:e>
                              </m:nary>
                            </m:e>
                          </m:rad>
                          <m:rad>
                            <m:radPr>
                              <m:degHide m:val="on"/>
                              <m:ctrlPr>
                                <a:rPr lang="el-GR" i="1">
                                  <a:latin typeface="Cambria Math" panose="02040503050406030204" pitchFamily="18" charset="0"/>
                                </a:rPr>
                              </m:ctrlPr>
                            </m:radPr>
                            <m:deg/>
                            <m:e>
                              <m:nary>
                                <m:naryPr>
                                  <m:chr m:val="∑"/>
                                  <m:subHide m:val="on"/>
                                  <m:supHide m:val="on"/>
                                  <m:ctrlPr>
                                    <a:rPr lang="el-GR" i="1">
                                      <a:latin typeface="Cambria Math" panose="02040503050406030204" pitchFamily="18" charset="0"/>
                                    </a:rPr>
                                  </m:ctrlPr>
                                </m:naryPr>
                                <m:sub/>
                                <m:sup/>
                                <m:e>
                                  <m:sSup>
                                    <m:sSupPr>
                                      <m:ctrlPr>
                                        <a:rPr lang="el-GR" i="1">
                                          <a:latin typeface="Cambria Math" panose="02040503050406030204" pitchFamily="18" charset="0"/>
                                        </a:rPr>
                                      </m:ctrlPr>
                                    </m:sSupPr>
                                    <m:e>
                                      <m:d>
                                        <m:dPr>
                                          <m:ctrlPr>
                                            <a:rPr lang="el-GR" i="1">
                                              <a:latin typeface="Cambria Math" panose="02040503050406030204" pitchFamily="18" charset="0"/>
                                            </a:rPr>
                                          </m:ctrlPr>
                                        </m:dPr>
                                        <m:e>
                                          <m:r>
                                            <a:rPr lang="en-US" i="1">
                                              <a:latin typeface="Cambria Math" panose="02040503050406030204" pitchFamily="18" charset="0"/>
                                            </a:rPr>
                                            <m:t>𝑌</m:t>
                                          </m:r>
                                          <m:r>
                                            <a:rPr lang="en-US" i="1">
                                              <a:latin typeface="Cambria Math" panose="02040503050406030204" pitchFamily="18" charset="0"/>
                                            </a:rPr>
                                            <m:t>−</m:t>
                                          </m:r>
                                          <m:acc>
                                            <m:accPr>
                                              <m:chr m:val="̅"/>
                                              <m:ctrlPr>
                                                <a:rPr lang="en-US" i="1">
                                                  <a:latin typeface="Cambria Math" panose="02040503050406030204" pitchFamily="18" charset="0"/>
                                                </a:rPr>
                                              </m:ctrlPr>
                                            </m:accPr>
                                            <m:e>
                                              <m:r>
                                                <a:rPr lang="en-US" i="1">
                                                  <a:latin typeface="Cambria Math" panose="02040503050406030204" pitchFamily="18" charset="0"/>
                                                </a:rPr>
                                                <m:t>𝑌</m:t>
                                              </m:r>
                                            </m:e>
                                          </m:acc>
                                        </m:e>
                                      </m:d>
                                    </m:e>
                                    <m:sup>
                                      <m:r>
                                        <a:rPr lang="en-US" i="1">
                                          <a:latin typeface="Cambria Math" panose="02040503050406030204" pitchFamily="18" charset="0"/>
                                        </a:rPr>
                                        <m:t>2</m:t>
                                      </m:r>
                                    </m:sup>
                                  </m:sSup>
                                </m:e>
                              </m:nary>
                            </m:e>
                          </m:rad>
                        </m:den>
                      </m:f>
                    </m:oMath>
                  </m:oMathPara>
                </a14:m>
                <a:endParaRPr lang="el-GR" dirty="0"/>
              </a:p>
            </p:txBody>
          </p:sp>
        </mc:Choice>
        <mc:Fallback xmlns="">
          <p:sp>
            <p:nvSpPr>
              <p:cNvPr id="3" name="Θέση περιεχομένου 2"/>
              <p:cNvSpPr>
                <a:spLocks noGrp="1" noRot="1" noChangeAspect="1" noMove="1" noResize="1" noEditPoints="1" noAdjustHandles="1" noChangeArrowheads="1" noChangeShapeType="1" noTextEdit="1"/>
              </p:cNvSpPr>
              <p:nvPr>
                <p:ph idx="1"/>
              </p:nvPr>
            </p:nvSpPr>
            <p:spPr>
              <a:xfrm>
                <a:off x="407368" y="1124744"/>
                <a:ext cx="11377264" cy="5472607"/>
              </a:xfrm>
              <a:blipFill rotWithShape="0">
                <a:blip r:embed="rId2"/>
                <a:stretch>
                  <a:fillRect l="-1393" t="-1449" r="-1340"/>
                </a:stretch>
              </a:blipFill>
            </p:spPr>
            <p:txBody>
              <a:bodyPr/>
              <a:lstStyle/>
              <a:p>
                <a:r>
                  <a:rPr lang="el-GR">
                    <a:noFill/>
                  </a:rPr>
                  <a:t> </a:t>
                </a:r>
              </a:p>
            </p:txBody>
          </p:sp>
        </mc:Fallback>
      </mc:AlternateContent>
    </p:spTree>
    <p:extLst>
      <p:ext uri="{BB962C8B-B14F-4D97-AF65-F5344CB8AC3E}">
        <p14:creationId xmlns:p14="http://schemas.microsoft.com/office/powerpoint/2010/main" val="5558170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188640"/>
            <a:ext cx="10972800" cy="1008112"/>
          </a:xfrm>
        </p:spPr>
        <p:txBody>
          <a:bodyPr>
            <a:normAutofit/>
          </a:bodyPr>
          <a:lstStyle/>
          <a:p>
            <a:r>
              <a:rPr lang="el-GR" dirty="0" smtClean="0"/>
              <a:t>Λύση </a:t>
            </a:r>
            <a:endParaRPr lang="el-GR" dirty="0"/>
          </a:p>
        </p:txBody>
      </p:sp>
      <mc:AlternateContent xmlns:mc="http://schemas.openxmlformats.org/markup-compatibility/2006" xmlns:a14="http://schemas.microsoft.com/office/drawing/2010/main">
        <mc:Choice Requires="a14">
          <p:sp>
            <p:nvSpPr>
              <p:cNvPr id="3" name="Θέση περιεχομένου 2"/>
              <p:cNvSpPr>
                <a:spLocks noGrp="1"/>
              </p:cNvSpPr>
              <p:nvPr>
                <p:ph idx="1"/>
              </p:nvPr>
            </p:nvSpPr>
            <p:spPr>
              <a:xfrm>
                <a:off x="335360" y="1196752"/>
                <a:ext cx="11449272" cy="5400599"/>
              </a:xfrm>
            </p:spPr>
            <p:txBody>
              <a:bodyPr/>
              <a:lstStyle/>
              <a:p>
                <a:pPr marL="0" indent="0">
                  <a:buNone/>
                </a:pPr>
                <a:r>
                  <a:rPr lang="el-GR" dirty="0" smtClean="0"/>
                  <a:t>Υπολογίζουμε την μέση τιμή του </a:t>
                </a:r>
                <a:r>
                  <a:rPr lang="en-US" dirty="0" smtClean="0"/>
                  <a:t>X</a:t>
                </a:r>
                <a:r>
                  <a:rPr lang="el-GR" dirty="0" smtClean="0"/>
                  <a:t> και του </a:t>
                </a:r>
                <a:r>
                  <a:rPr lang="en-US" dirty="0" smtClean="0"/>
                  <a:t>Y:</a:t>
                </a:r>
              </a:p>
              <a:p>
                <a:pPr marL="0" indent="0">
                  <a:buNone/>
                </a:pPr>
                <a14:m>
                  <m:oMathPara xmlns:m="http://schemas.openxmlformats.org/officeDocument/2006/math">
                    <m:oMathParaPr>
                      <m:jc m:val="centerGroup"/>
                    </m:oMathParaPr>
                    <m:oMath xmlns:m="http://schemas.openxmlformats.org/officeDocument/2006/math">
                      <m:acc>
                        <m:accPr>
                          <m:chr m:val="̅"/>
                          <m:ctrlPr>
                            <a:rPr lang="el-GR" i="1" smtClean="0">
                              <a:latin typeface="Cambria Math" panose="02040503050406030204" pitchFamily="18" charset="0"/>
                            </a:rPr>
                          </m:ctrlPr>
                        </m:accPr>
                        <m:e>
                          <m:r>
                            <a:rPr lang="en-US" b="0" i="1" smtClean="0">
                              <a:latin typeface="Cambria Math" panose="02040503050406030204" pitchFamily="18" charset="0"/>
                            </a:rPr>
                            <m:t>𝑋</m:t>
                          </m:r>
                        </m:e>
                      </m:acc>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1+2+3</m:t>
                          </m:r>
                        </m:num>
                        <m:den>
                          <m:r>
                            <a:rPr lang="en-US" b="0" i="1" smtClean="0">
                              <a:latin typeface="Cambria Math" panose="02040503050406030204" pitchFamily="18" charset="0"/>
                            </a:rPr>
                            <m:t>3</m:t>
                          </m:r>
                        </m:den>
                      </m:f>
                      <m:r>
                        <a:rPr lang="en-US" b="0" i="1" smtClean="0">
                          <a:latin typeface="Cambria Math" panose="02040503050406030204" pitchFamily="18" charset="0"/>
                        </a:rPr>
                        <m:t>=2</m:t>
                      </m:r>
                    </m:oMath>
                  </m:oMathPara>
                </a14:m>
                <a:endParaRPr lang="en-US" dirty="0" smtClean="0"/>
              </a:p>
              <a:p>
                <a:pPr marL="0" indent="0">
                  <a:buNone/>
                </a:pPr>
                <a14:m>
                  <m:oMathPara xmlns:m="http://schemas.openxmlformats.org/officeDocument/2006/math">
                    <m:oMathParaPr>
                      <m:jc m:val="centerGroup"/>
                    </m:oMathParaPr>
                    <m:oMath xmlns:m="http://schemas.openxmlformats.org/officeDocument/2006/math">
                      <m:acc>
                        <m:accPr>
                          <m:chr m:val="̅"/>
                          <m:ctrlPr>
                            <a:rPr lang="el-GR" i="1">
                              <a:latin typeface="Cambria Math" panose="02040503050406030204" pitchFamily="18" charset="0"/>
                            </a:rPr>
                          </m:ctrlPr>
                        </m:accPr>
                        <m:e>
                          <m:r>
                            <a:rPr lang="en-US" b="0" i="1" smtClean="0">
                              <a:latin typeface="Cambria Math" panose="02040503050406030204" pitchFamily="18" charset="0"/>
                            </a:rPr>
                            <m:t>𝑌</m:t>
                          </m:r>
                        </m:e>
                      </m:acc>
                      <m:r>
                        <a:rPr lang="en-US" i="1">
                          <a:latin typeface="Cambria Math" panose="02040503050406030204" pitchFamily="18" charset="0"/>
                        </a:rPr>
                        <m:t>=</m:t>
                      </m:r>
                      <m:f>
                        <m:fPr>
                          <m:ctrlPr>
                            <a:rPr lang="en-US" i="1">
                              <a:latin typeface="Cambria Math" panose="02040503050406030204" pitchFamily="18" charset="0"/>
                            </a:rPr>
                          </m:ctrlPr>
                        </m:fPr>
                        <m:num>
                          <m:r>
                            <a:rPr lang="en-US" b="0" i="1" smtClean="0">
                              <a:latin typeface="Cambria Math" panose="02040503050406030204" pitchFamily="18" charset="0"/>
                            </a:rPr>
                            <m:t>3</m:t>
                          </m:r>
                          <m:r>
                            <a:rPr lang="en-US" i="1">
                              <a:latin typeface="Cambria Math" panose="02040503050406030204" pitchFamily="18" charset="0"/>
                            </a:rPr>
                            <m:t>+</m:t>
                          </m:r>
                          <m:r>
                            <a:rPr lang="en-US" b="0" i="1" smtClean="0">
                              <a:latin typeface="Cambria Math" panose="02040503050406030204" pitchFamily="18" charset="0"/>
                            </a:rPr>
                            <m:t>5</m:t>
                          </m:r>
                          <m:r>
                            <a:rPr lang="en-US" i="1">
                              <a:latin typeface="Cambria Math" panose="02040503050406030204" pitchFamily="18" charset="0"/>
                            </a:rPr>
                            <m:t>+</m:t>
                          </m:r>
                          <m:r>
                            <a:rPr lang="en-US" b="0" i="1" smtClean="0">
                              <a:latin typeface="Cambria Math" panose="02040503050406030204" pitchFamily="18" charset="0"/>
                            </a:rPr>
                            <m:t>4</m:t>
                          </m:r>
                        </m:num>
                        <m:den>
                          <m:r>
                            <a:rPr lang="en-US" i="1">
                              <a:latin typeface="Cambria Math" panose="02040503050406030204" pitchFamily="18" charset="0"/>
                            </a:rPr>
                            <m:t>3</m:t>
                          </m:r>
                        </m:den>
                      </m:f>
                      <m:r>
                        <a:rPr lang="en-US" i="1">
                          <a:latin typeface="Cambria Math" panose="02040503050406030204" pitchFamily="18" charset="0"/>
                        </a:rPr>
                        <m:t>=</m:t>
                      </m:r>
                      <m:r>
                        <a:rPr lang="en-US" b="0" i="1" smtClean="0">
                          <a:latin typeface="Cambria Math" panose="02040503050406030204" pitchFamily="18" charset="0"/>
                        </a:rPr>
                        <m:t>4</m:t>
                      </m:r>
                    </m:oMath>
                  </m:oMathPara>
                </a14:m>
                <a:endParaRPr lang="el-GR" dirty="0"/>
              </a:p>
              <a:p>
                <a:pPr marL="0" indent="0">
                  <a:buNone/>
                </a:pPr>
                <a:endParaRPr lang="el-GR" dirty="0" smtClean="0"/>
              </a:p>
              <a:p>
                <a:pPr marL="0" indent="0">
                  <a:buNone/>
                </a:pPr>
                <a:endParaRPr lang="el-GR" dirty="0"/>
              </a:p>
            </p:txBody>
          </p:sp>
        </mc:Choice>
        <mc:Fallback xmlns="">
          <p:sp>
            <p:nvSpPr>
              <p:cNvPr id="3" name="Θέση περιεχομένου 2"/>
              <p:cNvSpPr>
                <a:spLocks noGrp="1" noRot="1" noChangeAspect="1" noMove="1" noResize="1" noEditPoints="1" noAdjustHandles="1" noChangeArrowheads="1" noChangeShapeType="1" noTextEdit="1"/>
              </p:cNvSpPr>
              <p:nvPr>
                <p:ph idx="1"/>
              </p:nvPr>
            </p:nvSpPr>
            <p:spPr>
              <a:xfrm>
                <a:off x="335360" y="1196752"/>
                <a:ext cx="11449272" cy="5400599"/>
              </a:xfrm>
              <a:blipFill rotWithShape="0">
                <a:blip r:embed="rId2"/>
                <a:stretch>
                  <a:fillRect l="-1331" t="-1467"/>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graphicFrame>
            <p:nvGraphicFramePr>
              <p:cNvPr id="5" name="Πίνακας 4"/>
              <p:cNvGraphicFramePr>
                <a:graphicFrameLocks noGrp="1"/>
              </p:cNvGraphicFramePr>
              <p:nvPr>
                <p:extLst>
                  <p:ext uri="{D42A27DB-BD31-4B8C-83A1-F6EECF244321}">
                    <p14:modId xmlns:p14="http://schemas.microsoft.com/office/powerpoint/2010/main" val="2927504193"/>
                  </p:ext>
                </p:extLst>
              </p:nvPr>
            </p:nvGraphicFramePr>
            <p:xfrm>
              <a:off x="335362" y="3717033"/>
              <a:ext cx="11089232" cy="2880317"/>
            </p:xfrm>
            <a:graphic>
              <a:graphicData uri="http://schemas.openxmlformats.org/drawingml/2006/table">
                <a:tbl>
                  <a:tblPr firstRow="1" bandRow="1">
                    <a:tableStyleId>{5C22544A-7EE6-4342-B048-85BDC9FD1C3A}</a:tableStyleId>
                  </a:tblPr>
                  <a:tblGrid>
                    <a:gridCol w="1368150"/>
                    <a:gridCol w="1512168"/>
                    <a:gridCol w="1584176"/>
                    <a:gridCol w="1440160"/>
                    <a:gridCol w="1440160"/>
                    <a:gridCol w="1728192"/>
                    <a:gridCol w="2016226"/>
                  </a:tblGrid>
                  <a:tr h="577405">
                    <a:tc>
                      <a:txBody>
                        <a:bodyPr/>
                        <a:lstStyle/>
                        <a:p>
                          <a:pPr/>
                          <a14:m>
                            <m:oMathPara xmlns:m="http://schemas.openxmlformats.org/officeDocument/2006/math">
                              <m:oMathParaPr>
                                <m:jc m:val="centerGroup"/>
                              </m:oMathParaPr>
                              <m:oMath xmlns:m="http://schemas.openxmlformats.org/officeDocument/2006/math">
                                <m:r>
                                  <a:rPr lang="en-US" b="1" i="1" smtClean="0">
                                    <a:latin typeface="Cambria Math" panose="02040503050406030204" pitchFamily="18" charset="0"/>
                                  </a:rPr>
                                  <m:t>𝑿</m:t>
                                </m:r>
                              </m:oMath>
                            </m:oMathPara>
                          </a14:m>
                          <a:endParaRPr lang="el-GR" dirty="0"/>
                        </a:p>
                      </a:txBody>
                      <a:tcPr/>
                    </a:tc>
                    <a:tc>
                      <a:txBody>
                        <a:bodyPr/>
                        <a:lstStyle/>
                        <a:p>
                          <a:pPr/>
                          <a14:m>
                            <m:oMathPara xmlns:m="http://schemas.openxmlformats.org/officeDocument/2006/math">
                              <m:oMathParaPr>
                                <m:jc m:val="centerGroup"/>
                              </m:oMathParaPr>
                              <m:oMath xmlns:m="http://schemas.openxmlformats.org/officeDocument/2006/math">
                                <m:r>
                                  <a:rPr lang="en-US" b="1" i="1" smtClean="0">
                                    <a:latin typeface="Cambria Math" panose="02040503050406030204" pitchFamily="18" charset="0"/>
                                  </a:rPr>
                                  <m:t>𝑿</m:t>
                                </m:r>
                                <m:r>
                                  <a:rPr lang="en-US" b="1" i="1" smtClean="0">
                                    <a:latin typeface="Cambria Math" panose="02040503050406030204" pitchFamily="18" charset="0"/>
                                  </a:rPr>
                                  <m:t>−</m:t>
                                </m:r>
                                <m:acc>
                                  <m:accPr>
                                    <m:chr m:val="̅"/>
                                    <m:ctrlPr>
                                      <a:rPr lang="en-US" b="1" i="1" smtClean="0">
                                        <a:latin typeface="Cambria Math" panose="02040503050406030204" pitchFamily="18" charset="0"/>
                                      </a:rPr>
                                    </m:ctrlPr>
                                  </m:accPr>
                                  <m:e>
                                    <m:r>
                                      <a:rPr lang="en-US" b="1" i="1" smtClean="0">
                                        <a:latin typeface="Cambria Math" panose="02040503050406030204" pitchFamily="18" charset="0"/>
                                      </a:rPr>
                                      <m:t>𝑿</m:t>
                                    </m:r>
                                  </m:e>
                                </m:acc>
                              </m:oMath>
                            </m:oMathPara>
                          </a14:m>
                          <a:endParaRPr lang="el-GR" dirty="0"/>
                        </a:p>
                      </a:txBody>
                      <a:tcPr/>
                    </a:tc>
                    <a:tc>
                      <a:txBody>
                        <a:bodyPr/>
                        <a:lstStyle/>
                        <a:p>
                          <a:pPr/>
                          <a14:m>
                            <m:oMathPara xmlns:m="http://schemas.openxmlformats.org/officeDocument/2006/math">
                              <m:oMathParaPr>
                                <m:jc m:val="centerGroup"/>
                              </m:oMathParaPr>
                              <m:oMath xmlns:m="http://schemas.openxmlformats.org/officeDocument/2006/math">
                                <m:sSup>
                                  <m:sSupPr>
                                    <m:ctrlPr>
                                      <a:rPr lang="el-GR" i="1" smtClean="0">
                                        <a:latin typeface="Cambria Math" panose="02040503050406030204" pitchFamily="18" charset="0"/>
                                      </a:rPr>
                                    </m:ctrlPr>
                                  </m:sSupPr>
                                  <m:e>
                                    <m:d>
                                      <m:dPr>
                                        <m:ctrlPr>
                                          <a:rPr lang="el-GR" i="1" smtClean="0">
                                            <a:latin typeface="Cambria Math" panose="02040503050406030204" pitchFamily="18" charset="0"/>
                                          </a:rPr>
                                        </m:ctrlPr>
                                      </m:dPr>
                                      <m:e>
                                        <m:r>
                                          <a:rPr lang="en-US" b="1" i="1" smtClean="0">
                                            <a:latin typeface="Cambria Math" panose="02040503050406030204" pitchFamily="18" charset="0"/>
                                          </a:rPr>
                                          <m:t>𝑿</m:t>
                                        </m:r>
                                        <m:r>
                                          <a:rPr lang="en-US" b="1" i="1" smtClean="0">
                                            <a:latin typeface="Cambria Math" panose="02040503050406030204" pitchFamily="18" charset="0"/>
                                          </a:rPr>
                                          <m:t>−</m:t>
                                        </m:r>
                                        <m:acc>
                                          <m:accPr>
                                            <m:chr m:val="̅"/>
                                            <m:ctrlPr>
                                              <a:rPr lang="en-US" b="1" i="1" smtClean="0">
                                                <a:latin typeface="Cambria Math" panose="02040503050406030204" pitchFamily="18" charset="0"/>
                                              </a:rPr>
                                            </m:ctrlPr>
                                          </m:accPr>
                                          <m:e>
                                            <m:r>
                                              <a:rPr lang="en-US" b="1" i="1" smtClean="0">
                                                <a:latin typeface="Cambria Math" panose="02040503050406030204" pitchFamily="18" charset="0"/>
                                              </a:rPr>
                                              <m:t>𝑿</m:t>
                                            </m:r>
                                          </m:e>
                                        </m:acc>
                                      </m:e>
                                    </m:d>
                                  </m:e>
                                  <m:sup>
                                    <m:r>
                                      <a:rPr lang="el-GR" b="1" i="1" smtClean="0">
                                        <a:latin typeface="Cambria Math" panose="02040503050406030204" pitchFamily="18" charset="0"/>
                                      </a:rPr>
                                      <m:t>𝟐</m:t>
                                    </m:r>
                                  </m:sup>
                                </m:sSup>
                              </m:oMath>
                            </m:oMathPara>
                          </a14:m>
                          <a:endParaRPr lang="el-GR" dirty="0"/>
                        </a:p>
                      </a:txBody>
                      <a:tcPr/>
                    </a:tc>
                    <a:tc>
                      <a:txBody>
                        <a:bodyPr/>
                        <a:lstStyle/>
                        <a:p>
                          <a:pPr/>
                          <a14:m>
                            <m:oMathPara xmlns:m="http://schemas.openxmlformats.org/officeDocument/2006/math">
                              <m:oMathParaPr>
                                <m:jc m:val="centerGroup"/>
                              </m:oMathParaPr>
                              <m:oMath xmlns:m="http://schemas.openxmlformats.org/officeDocument/2006/math">
                                <m:r>
                                  <a:rPr lang="en-US" b="1" i="1" smtClean="0">
                                    <a:latin typeface="Cambria Math" panose="02040503050406030204" pitchFamily="18" charset="0"/>
                                  </a:rPr>
                                  <m:t>𝒀</m:t>
                                </m:r>
                              </m:oMath>
                            </m:oMathPara>
                          </a14:m>
                          <a:endParaRPr lang="el-GR" dirty="0"/>
                        </a:p>
                      </a:txBody>
                      <a:tcPr/>
                    </a:tc>
                    <a:tc>
                      <a:txBody>
                        <a:bodyPr/>
                        <a:lstStyle/>
                        <a:p>
                          <a:pPr/>
                          <a14:m>
                            <m:oMathPara xmlns:m="http://schemas.openxmlformats.org/officeDocument/2006/math">
                              <m:oMathParaPr>
                                <m:jc m:val="centerGroup"/>
                              </m:oMathParaPr>
                              <m:oMath xmlns:m="http://schemas.openxmlformats.org/officeDocument/2006/math">
                                <m:r>
                                  <a:rPr lang="en-US" b="1" i="1" smtClean="0">
                                    <a:latin typeface="Cambria Math" panose="02040503050406030204" pitchFamily="18" charset="0"/>
                                  </a:rPr>
                                  <m:t>𝒀</m:t>
                                </m:r>
                                <m:r>
                                  <a:rPr lang="en-US" b="1" i="1" smtClean="0">
                                    <a:latin typeface="Cambria Math" panose="02040503050406030204" pitchFamily="18" charset="0"/>
                                  </a:rPr>
                                  <m:t>−</m:t>
                                </m:r>
                                <m:acc>
                                  <m:accPr>
                                    <m:chr m:val="̅"/>
                                    <m:ctrlPr>
                                      <a:rPr lang="en-US" b="1" i="1" smtClean="0">
                                        <a:latin typeface="Cambria Math" panose="02040503050406030204" pitchFamily="18" charset="0"/>
                                      </a:rPr>
                                    </m:ctrlPr>
                                  </m:accPr>
                                  <m:e>
                                    <m:r>
                                      <a:rPr lang="en-US" b="1" i="1" smtClean="0">
                                        <a:latin typeface="Cambria Math" panose="02040503050406030204" pitchFamily="18" charset="0"/>
                                      </a:rPr>
                                      <m:t>𝒀</m:t>
                                    </m:r>
                                  </m:e>
                                </m:acc>
                              </m:oMath>
                            </m:oMathPara>
                          </a14:m>
                          <a:endParaRPr lang="el-GR" dirty="0"/>
                        </a:p>
                      </a:txBody>
                      <a:tcPr/>
                    </a:tc>
                    <a:tc>
                      <a:txBody>
                        <a:bodyPr/>
                        <a:lstStyle/>
                        <a:p>
                          <a:pPr/>
                          <a14:m>
                            <m:oMathPara xmlns:m="http://schemas.openxmlformats.org/officeDocument/2006/math">
                              <m:oMathParaPr>
                                <m:jc m:val="centerGroup"/>
                              </m:oMathParaPr>
                              <m:oMath xmlns:m="http://schemas.openxmlformats.org/officeDocument/2006/math">
                                <m:sSup>
                                  <m:sSupPr>
                                    <m:ctrlPr>
                                      <a:rPr lang="el-GR" i="1" smtClean="0">
                                        <a:latin typeface="Cambria Math" panose="02040503050406030204" pitchFamily="18" charset="0"/>
                                      </a:rPr>
                                    </m:ctrlPr>
                                  </m:sSupPr>
                                  <m:e>
                                    <m:d>
                                      <m:dPr>
                                        <m:ctrlPr>
                                          <a:rPr lang="el-GR" i="1" smtClean="0">
                                            <a:latin typeface="Cambria Math" panose="02040503050406030204" pitchFamily="18" charset="0"/>
                                          </a:rPr>
                                        </m:ctrlPr>
                                      </m:dPr>
                                      <m:e>
                                        <m:r>
                                          <a:rPr lang="en-US" b="1" i="1" smtClean="0">
                                            <a:latin typeface="Cambria Math" panose="02040503050406030204" pitchFamily="18" charset="0"/>
                                          </a:rPr>
                                          <m:t>𝒀</m:t>
                                        </m:r>
                                        <m:r>
                                          <a:rPr lang="en-US" b="1" i="1" smtClean="0">
                                            <a:latin typeface="Cambria Math" panose="02040503050406030204" pitchFamily="18" charset="0"/>
                                          </a:rPr>
                                          <m:t>−</m:t>
                                        </m:r>
                                        <m:acc>
                                          <m:accPr>
                                            <m:chr m:val="̅"/>
                                            <m:ctrlPr>
                                              <a:rPr lang="en-US" b="1" i="1" smtClean="0">
                                                <a:latin typeface="Cambria Math" panose="02040503050406030204" pitchFamily="18" charset="0"/>
                                              </a:rPr>
                                            </m:ctrlPr>
                                          </m:accPr>
                                          <m:e>
                                            <m:r>
                                              <a:rPr lang="en-US" b="1" i="1" smtClean="0">
                                                <a:latin typeface="Cambria Math" panose="02040503050406030204" pitchFamily="18" charset="0"/>
                                              </a:rPr>
                                              <m:t>𝒀</m:t>
                                            </m:r>
                                          </m:e>
                                        </m:acc>
                                      </m:e>
                                    </m:d>
                                  </m:e>
                                  <m:sup>
                                    <m:r>
                                      <a:rPr lang="el-GR" b="1" i="1" smtClean="0">
                                        <a:latin typeface="Cambria Math" panose="02040503050406030204" pitchFamily="18" charset="0"/>
                                      </a:rPr>
                                      <m:t>𝟐</m:t>
                                    </m:r>
                                  </m:sup>
                                </m:sSup>
                              </m:oMath>
                            </m:oMathPara>
                          </a14:m>
                          <a:endParaRPr lang="el-GR" dirty="0"/>
                        </a:p>
                      </a:txBody>
                      <a:tcPr/>
                    </a:tc>
                    <a:tc>
                      <a:txBody>
                        <a:bodyPr/>
                        <a:lstStyle/>
                        <a:p>
                          <a:pPr/>
                          <a14:m>
                            <m:oMathPara xmlns:m="http://schemas.openxmlformats.org/officeDocument/2006/math">
                              <m:oMathParaPr>
                                <m:jc m:val="centerGroup"/>
                              </m:oMathParaPr>
                              <m:oMath xmlns:m="http://schemas.openxmlformats.org/officeDocument/2006/math">
                                <m:d>
                                  <m:dPr>
                                    <m:ctrlPr>
                                      <a:rPr lang="el-GR" i="1" smtClean="0">
                                        <a:latin typeface="Cambria Math" panose="02040503050406030204" pitchFamily="18" charset="0"/>
                                      </a:rPr>
                                    </m:ctrlPr>
                                  </m:dPr>
                                  <m:e>
                                    <m:r>
                                      <a:rPr lang="en-US" b="1" i="1" smtClean="0">
                                        <a:latin typeface="Cambria Math" panose="02040503050406030204" pitchFamily="18" charset="0"/>
                                      </a:rPr>
                                      <m:t>𝑿</m:t>
                                    </m:r>
                                    <m:r>
                                      <a:rPr lang="en-US" b="1" i="1" smtClean="0">
                                        <a:latin typeface="Cambria Math" panose="02040503050406030204" pitchFamily="18" charset="0"/>
                                      </a:rPr>
                                      <m:t>−</m:t>
                                    </m:r>
                                    <m:acc>
                                      <m:accPr>
                                        <m:chr m:val="̅"/>
                                        <m:ctrlPr>
                                          <a:rPr lang="en-US" b="1" i="1" smtClean="0">
                                            <a:latin typeface="Cambria Math" panose="02040503050406030204" pitchFamily="18" charset="0"/>
                                          </a:rPr>
                                        </m:ctrlPr>
                                      </m:accPr>
                                      <m:e>
                                        <m:r>
                                          <a:rPr lang="en-US" b="1" i="1" smtClean="0">
                                            <a:latin typeface="Cambria Math" panose="02040503050406030204" pitchFamily="18" charset="0"/>
                                          </a:rPr>
                                          <m:t>𝑿</m:t>
                                        </m:r>
                                      </m:e>
                                    </m:acc>
                                    <m:r>
                                      <m:rPr>
                                        <m:nor/>
                                      </m:rPr>
                                      <a:rPr lang="el-GR" dirty="0"/>
                                      <m:t> </m:t>
                                    </m:r>
                                  </m:e>
                                </m:d>
                                <m:d>
                                  <m:dPr>
                                    <m:ctrlPr>
                                      <a:rPr lang="el-GR" i="1" smtClean="0">
                                        <a:latin typeface="Cambria Math" panose="02040503050406030204" pitchFamily="18" charset="0"/>
                                      </a:rPr>
                                    </m:ctrlPr>
                                  </m:dPr>
                                  <m:e>
                                    <m:r>
                                      <a:rPr lang="en-US" b="1" i="1" smtClean="0">
                                        <a:latin typeface="Cambria Math" panose="02040503050406030204" pitchFamily="18" charset="0"/>
                                      </a:rPr>
                                      <m:t>𝒀</m:t>
                                    </m:r>
                                    <m:r>
                                      <a:rPr lang="en-US" b="1" i="1" smtClean="0">
                                        <a:latin typeface="Cambria Math" panose="02040503050406030204" pitchFamily="18" charset="0"/>
                                      </a:rPr>
                                      <m:t>−</m:t>
                                    </m:r>
                                    <m:acc>
                                      <m:accPr>
                                        <m:chr m:val="̅"/>
                                        <m:ctrlPr>
                                          <a:rPr lang="en-US" b="1" i="1" smtClean="0">
                                            <a:latin typeface="Cambria Math" panose="02040503050406030204" pitchFamily="18" charset="0"/>
                                          </a:rPr>
                                        </m:ctrlPr>
                                      </m:accPr>
                                      <m:e>
                                        <m:r>
                                          <a:rPr lang="en-US" b="1" i="1" smtClean="0">
                                            <a:latin typeface="Cambria Math" panose="02040503050406030204" pitchFamily="18" charset="0"/>
                                          </a:rPr>
                                          <m:t>𝒀</m:t>
                                        </m:r>
                                      </m:e>
                                    </m:acc>
                                  </m:e>
                                </m:d>
                              </m:oMath>
                            </m:oMathPara>
                          </a14:m>
                          <a:endParaRPr lang="el-GR" dirty="0"/>
                        </a:p>
                      </a:txBody>
                      <a:tcPr/>
                    </a:tc>
                  </a:tr>
                  <a:tr h="575728">
                    <a:tc>
                      <a:txBody>
                        <a:bodyPr/>
                        <a:lstStyle/>
                        <a:p>
                          <a:pPr algn="ctr"/>
                          <a:r>
                            <a:rPr lang="en-US" dirty="0" smtClean="0"/>
                            <a:t>1</a:t>
                          </a:r>
                          <a:endParaRPr lang="el-GR" dirty="0"/>
                        </a:p>
                      </a:txBody>
                      <a:tcPr/>
                    </a:tc>
                    <a:tc>
                      <a:txBody>
                        <a:bodyPr/>
                        <a:lstStyle/>
                        <a:p>
                          <a:pPr algn="ctr"/>
                          <a:r>
                            <a:rPr lang="el-GR" dirty="0" smtClean="0"/>
                            <a:t>-1</a:t>
                          </a:r>
                          <a:endParaRPr lang="el-GR" dirty="0"/>
                        </a:p>
                      </a:txBody>
                      <a:tcPr/>
                    </a:tc>
                    <a:tc>
                      <a:txBody>
                        <a:bodyPr/>
                        <a:lstStyle/>
                        <a:p>
                          <a:pPr algn="ctr"/>
                          <a:r>
                            <a:rPr lang="en-US" dirty="0" smtClean="0"/>
                            <a:t>1</a:t>
                          </a:r>
                          <a:endParaRPr lang="el-GR" dirty="0"/>
                        </a:p>
                      </a:txBody>
                      <a:tcPr/>
                    </a:tc>
                    <a:tc>
                      <a:txBody>
                        <a:bodyPr/>
                        <a:lstStyle/>
                        <a:p>
                          <a:pPr algn="ctr"/>
                          <a:r>
                            <a:rPr lang="el-GR" dirty="0" smtClean="0"/>
                            <a:t>3</a:t>
                          </a:r>
                          <a:endParaRPr lang="el-GR" dirty="0"/>
                        </a:p>
                      </a:txBody>
                      <a:tcPr/>
                    </a:tc>
                    <a:tc>
                      <a:txBody>
                        <a:bodyPr/>
                        <a:lstStyle/>
                        <a:p>
                          <a:pPr algn="ctr"/>
                          <a:r>
                            <a:rPr lang="en-US" dirty="0" smtClean="0"/>
                            <a:t>-1</a:t>
                          </a:r>
                          <a:endParaRPr lang="el-GR" dirty="0"/>
                        </a:p>
                      </a:txBody>
                      <a:tcPr/>
                    </a:tc>
                    <a:tc>
                      <a:txBody>
                        <a:bodyPr/>
                        <a:lstStyle/>
                        <a:p>
                          <a:pPr algn="ctr"/>
                          <a:r>
                            <a:rPr lang="en-US" dirty="0" smtClean="0"/>
                            <a:t>1</a:t>
                          </a:r>
                          <a:endParaRPr lang="el-GR" dirty="0"/>
                        </a:p>
                      </a:txBody>
                      <a:tcPr/>
                    </a:tc>
                    <a:tc>
                      <a:txBody>
                        <a:bodyPr/>
                        <a:lstStyle/>
                        <a:p>
                          <a:pPr algn="ctr"/>
                          <a:r>
                            <a:rPr lang="en-US" dirty="0" smtClean="0"/>
                            <a:t>1</a:t>
                          </a:r>
                          <a:endParaRPr lang="el-GR" dirty="0"/>
                        </a:p>
                      </a:txBody>
                      <a:tcPr/>
                    </a:tc>
                  </a:tr>
                  <a:tr h="575728">
                    <a:tc>
                      <a:txBody>
                        <a:bodyPr/>
                        <a:lstStyle/>
                        <a:p>
                          <a:pPr algn="ctr"/>
                          <a:r>
                            <a:rPr lang="en-US" dirty="0" smtClean="0"/>
                            <a:t>2</a:t>
                          </a:r>
                          <a:endParaRPr lang="el-GR" dirty="0"/>
                        </a:p>
                      </a:txBody>
                      <a:tcPr/>
                    </a:tc>
                    <a:tc>
                      <a:txBody>
                        <a:bodyPr/>
                        <a:lstStyle/>
                        <a:p>
                          <a:pPr algn="ctr"/>
                          <a:r>
                            <a:rPr lang="el-GR" dirty="0" smtClean="0"/>
                            <a:t>0</a:t>
                          </a:r>
                          <a:endParaRPr lang="el-GR" dirty="0"/>
                        </a:p>
                      </a:txBody>
                      <a:tcPr/>
                    </a:tc>
                    <a:tc>
                      <a:txBody>
                        <a:bodyPr/>
                        <a:lstStyle/>
                        <a:p>
                          <a:pPr algn="ctr"/>
                          <a:r>
                            <a:rPr lang="en-US" dirty="0" smtClean="0"/>
                            <a:t>0</a:t>
                          </a:r>
                          <a:endParaRPr lang="el-GR" dirty="0"/>
                        </a:p>
                      </a:txBody>
                      <a:tcPr/>
                    </a:tc>
                    <a:tc>
                      <a:txBody>
                        <a:bodyPr/>
                        <a:lstStyle/>
                        <a:p>
                          <a:pPr algn="ctr"/>
                          <a:r>
                            <a:rPr lang="el-GR" dirty="0" smtClean="0"/>
                            <a:t>5</a:t>
                          </a:r>
                          <a:endParaRPr lang="el-GR" dirty="0"/>
                        </a:p>
                      </a:txBody>
                      <a:tcPr/>
                    </a:tc>
                    <a:tc>
                      <a:txBody>
                        <a:bodyPr/>
                        <a:lstStyle/>
                        <a:p>
                          <a:pPr algn="ctr"/>
                          <a:r>
                            <a:rPr lang="en-US" dirty="0" smtClean="0"/>
                            <a:t>1</a:t>
                          </a:r>
                          <a:endParaRPr lang="el-GR" dirty="0"/>
                        </a:p>
                      </a:txBody>
                      <a:tcPr/>
                    </a:tc>
                    <a:tc>
                      <a:txBody>
                        <a:bodyPr/>
                        <a:lstStyle/>
                        <a:p>
                          <a:pPr algn="ctr"/>
                          <a:r>
                            <a:rPr lang="en-US" dirty="0" smtClean="0"/>
                            <a:t>1</a:t>
                          </a:r>
                          <a:endParaRPr lang="el-GR" dirty="0"/>
                        </a:p>
                      </a:txBody>
                      <a:tcPr/>
                    </a:tc>
                    <a:tc>
                      <a:txBody>
                        <a:bodyPr/>
                        <a:lstStyle/>
                        <a:p>
                          <a:pPr algn="ctr"/>
                          <a:r>
                            <a:rPr lang="en-US" dirty="0" smtClean="0"/>
                            <a:t>0</a:t>
                          </a:r>
                          <a:endParaRPr lang="el-GR" dirty="0"/>
                        </a:p>
                      </a:txBody>
                      <a:tcPr/>
                    </a:tc>
                  </a:tr>
                  <a:tr h="575728">
                    <a:tc>
                      <a:txBody>
                        <a:bodyPr/>
                        <a:lstStyle/>
                        <a:p>
                          <a:pPr algn="ctr"/>
                          <a:r>
                            <a:rPr lang="en-US" dirty="0" smtClean="0"/>
                            <a:t>3</a:t>
                          </a:r>
                          <a:endParaRPr lang="el-GR" dirty="0"/>
                        </a:p>
                      </a:txBody>
                      <a:tcPr/>
                    </a:tc>
                    <a:tc>
                      <a:txBody>
                        <a:bodyPr/>
                        <a:lstStyle/>
                        <a:p>
                          <a:pPr algn="ctr"/>
                          <a:r>
                            <a:rPr lang="el-GR" dirty="0" smtClean="0"/>
                            <a:t>1</a:t>
                          </a:r>
                          <a:endParaRPr lang="el-GR" dirty="0"/>
                        </a:p>
                      </a:txBody>
                      <a:tcPr/>
                    </a:tc>
                    <a:tc>
                      <a:txBody>
                        <a:bodyPr/>
                        <a:lstStyle/>
                        <a:p>
                          <a:pPr algn="ctr"/>
                          <a:r>
                            <a:rPr lang="en-US" dirty="0" smtClean="0"/>
                            <a:t>1</a:t>
                          </a:r>
                          <a:endParaRPr lang="el-GR" dirty="0"/>
                        </a:p>
                      </a:txBody>
                      <a:tcPr/>
                    </a:tc>
                    <a:tc>
                      <a:txBody>
                        <a:bodyPr/>
                        <a:lstStyle/>
                        <a:p>
                          <a:pPr algn="ctr"/>
                          <a:r>
                            <a:rPr lang="el-GR" dirty="0" smtClean="0"/>
                            <a:t>4</a:t>
                          </a:r>
                          <a:endParaRPr lang="el-GR" dirty="0"/>
                        </a:p>
                      </a:txBody>
                      <a:tcPr/>
                    </a:tc>
                    <a:tc>
                      <a:txBody>
                        <a:bodyPr/>
                        <a:lstStyle/>
                        <a:p>
                          <a:pPr algn="ctr"/>
                          <a:r>
                            <a:rPr lang="en-US" dirty="0" smtClean="0"/>
                            <a:t>0</a:t>
                          </a:r>
                          <a:endParaRPr lang="el-GR" dirty="0"/>
                        </a:p>
                      </a:txBody>
                      <a:tcPr/>
                    </a:tc>
                    <a:tc>
                      <a:txBody>
                        <a:bodyPr/>
                        <a:lstStyle/>
                        <a:p>
                          <a:pPr algn="ctr"/>
                          <a:r>
                            <a:rPr lang="en-US" dirty="0" smtClean="0"/>
                            <a:t>0</a:t>
                          </a:r>
                          <a:endParaRPr lang="el-GR" dirty="0"/>
                        </a:p>
                      </a:txBody>
                      <a:tcPr/>
                    </a:tc>
                    <a:tc>
                      <a:txBody>
                        <a:bodyPr/>
                        <a:lstStyle/>
                        <a:p>
                          <a:pPr algn="ctr"/>
                          <a:r>
                            <a:rPr lang="en-US" dirty="0" smtClean="0"/>
                            <a:t>0</a:t>
                          </a:r>
                          <a:endParaRPr lang="el-GR" dirty="0"/>
                        </a:p>
                      </a:txBody>
                      <a:tcPr/>
                    </a:tc>
                  </a:tr>
                  <a:tr h="575728">
                    <a:tc>
                      <a:txBody>
                        <a:bodyPr/>
                        <a:lstStyle/>
                        <a:p>
                          <a:r>
                            <a:rPr lang="el-GR" dirty="0" smtClean="0"/>
                            <a:t>Άθροισμα</a:t>
                          </a:r>
                          <a:endParaRPr lang="el-GR" dirty="0"/>
                        </a:p>
                      </a:txBody>
                      <a:tcPr/>
                    </a:tc>
                    <a:tc>
                      <a:txBody>
                        <a:bodyPr/>
                        <a:lstStyle/>
                        <a:p>
                          <a:endParaRPr lang="el-GR"/>
                        </a:p>
                      </a:txBody>
                      <a:tcPr/>
                    </a:tc>
                    <a:tc>
                      <a:txBody>
                        <a:bodyPr/>
                        <a:lstStyle/>
                        <a:p>
                          <a:pPr algn="ctr"/>
                          <a:r>
                            <a:rPr lang="en-US" dirty="0" smtClean="0"/>
                            <a:t>2</a:t>
                          </a:r>
                          <a:endParaRPr lang="el-GR" dirty="0"/>
                        </a:p>
                      </a:txBody>
                      <a:tcPr/>
                    </a:tc>
                    <a:tc>
                      <a:txBody>
                        <a:bodyPr/>
                        <a:lstStyle/>
                        <a:p>
                          <a:endParaRPr lang="el-GR"/>
                        </a:p>
                      </a:txBody>
                      <a:tcPr/>
                    </a:tc>
                    <a:tc>
                      <a:txBody>
                        <a:bodyPr/>
                        <a:lstStyle/>
                        <a:p>
                          <a:endParaRPr lang="el-GR"/>
                        </a:p>
                      </a:txBody>
                      <a:tcPr/>
                    </a:tc>
                    <a:tc>
                      <a:txBody>
                        <a:bodyPr/>
                        <a:lstStyle/>
                        <a:p>
                          <a:pPr algn="ctr"/>
                          <a:r>
                            <a:rPr lang="en-US" dirty="0" smtClean="0"/>
                            <a:t>2</a:t>
                          </a:r>
                          <a:endParaRPr lang="el-GR" dirty="0"/>
                        </a:p>
                      </a:txBody>
                      <a:tcPr/>
                    </a:tc>
                    <a:tc>
                      <a:txBody>
                        <a:bodyPr/>
                        <a:lstStyle/>
                        <a:p>
                          <a:pPr algn="ctr"/>
                          <a:r>
                            <a:rPr lang="en-US" dirty="0" smtClean="0"/>
                            <a:t>1</a:t>
                          </a:r>
                          <a:endParaRPr lang="el-GR" dirty="0"/>
                        </a:p>
                      </a:txBody>
                      <a:tcPr/>
                    </a:tc>
                  </a:tr>
                </a:tbl>
              </a:graphicData>
            </a:graphic>
          </p:graphicFrame>
        </mc:Choice>
        <mc:Fallback xmlns="">
          <p:graphicFrame>
            <p:nvGraphicFramePr>
              <p:cNvPr id="5" name="Πίνακας 4"/>
              <p:cNvGraphicFramePr>
                <a:graphicFrameLocks noGrp="1"/>
              </p:cNvGraphicFramePr>
              <p:nvPr>
                <p:extLst>
                  <p:ext uri="{D42A27DB-BD31-4B8C-83A1-F6EECF244321}">
                    <p14:modId xmlns:p14="http://schemas.microsoft.com/office/powerpoint/2010/main" val="2927504193"/>
                  </p:ext>
                </p:extLst>
              </p:nvPr>
            </p:nvGraphicFramePr>
            <p:xfrm>
              <a:off x="335362" y="3717033"/>
              <a:ext cx="11089232" cy="2880317"/>
            </p:xfrm>
            <a:graphic>
              <a:graphicData uri="http://schemas.openxmlformats.org/drawingml/2006/table">
                <a:tbl>
                  <a:tblPr firstRow="1" bandRow="1">
                    <a:tableStyleId>{5C22544A-7EE6-4342-B048-85BDC9FD1C3A}</a:tableStyleId>
                  </a:tblPr>
                  <a:tblGrid>
                    <a:gridCol w="1368150"/>
                    <a:gridCol w="1512168"/>
                    <a:gridCol w="1584176"/>
                    <a:gridCol w="1440160"/>
                    <a:gridCol w="1440160"/>
                    <a:gridCol w="1728192"/>
                    <a:gridCol w="2016226"/>
                  </a:tblGrid>
                  <a:tr h="577405">
                    <a:tc>
                      <a:txBody>
                        <a:bodyPr/>
                        <a:lstStyle/>
                        <a:p>
                          <a:endParaRPr lang="el-GR"/>
                        </a:p>
                      </a:txBody>
                      <a:tcPr>
                        <a:blipFill rotWithShape="0">
                          <a:blip r:embed="rId3"/>
                          <a:stretch>
                            <a:fillRect l="-889" t="-1053" r="-710667" b="-401053"/>
                          </a:stretch>
                        </a:blipFill>
                      </a:tcPr>
                    </a:tc>
                    <a:tc>
                      <a:txBody>
                        <a:bodyPr/>
                        <a:lstStyle/>
                        <a:p>
                          <a:endParaRPr lang="el-GR"/>
                        </a:p>
                      </a:txBody>
                      <a:tcPr>
                        <a:blipFill rotWithShape="0">
                          <a:blip r:embed="rId3"/>
                          <a:stretch>
                            <a:fillRect l="-91532" t="-1053" r="-544758" b="-401053"/>
                          </a:stretch>
                        </a:blipFill>
                      </a:tcPr>
                    </a:tc>
                    <a:tc>
                      <a:txBody>
                        <a:bodyPr/>
                        <a:lstStyle/>
                        <a:p>
                          <a:endParaRPr lang="el-GR"/>
                        </a:p>
                      </a:txBody>
                      <a:tcPr>
                        <a:blipFill rotWithShape="0">
                          <a:blip r:embed="rId3"/>
                          <a:stretch>
                            <a:fillRect l="-182692" t="-1053" r="-419615" b="-401053"/>
                          </a:stretch>
                        </a:blipFill>
                      </a:tcPr>
                    </a:tc>
                    <a:tc>
                      <a:txBody>
                        <a:bodyPr/>
                        <a:lstStyle/>
                        <a:p>
                          <a:endParaRPr lang="el-GR"/>
                        </a:p>
                      </a:txBody>
                      <a:tcPr>
                        <a:blipFill rotWithShape="0">
                          <a:blip r:embed="rId3"/>
                          <a:stretch>
                            <a:fillRect l="-311441" t="-1053" r="-362288" b="-401053"/>
                          </a:stretch>
                        </a:blipFill>
                      </a:tcPr>
                    </a:tc>
                    <a:tc>
                      <a:txBody>
                        <a:bodyPr/>
                        <a:lstStyle/>
                        <a:p>
                          <a:endParaRPr lang="el-GR"/>
                        </a:p>
                      </a:txBody>
                      <a:tcPr>
                        <a:blipFill rotWithShape="0">
                          <a:blip r:embed="rId3"/>
                          <a:stretch>
                            <a:fillRect l="-411441" t="-1053" r="-262288" b="-401053"/>
                          </a:stretch>
                        </a:blipFill>
                      </a:tcPr>
                    </a:tc>
                    <a:tc>
                      <a:txBody>
                        <a:bodyPr/>
                        <a:lstStyle/>
                        <a:p>
                          <a:endParaRPr lang="el-GR"/>
                        </a:p>
                      </a:txBody>
                      <a:tcPr>
                        <a:blipFill rotWithShape="0">
                          <a:blip r:embed="rId3"/>
                          <a:stretch>
                            <a:fillRect l="-425000" t="-1053" r="-117958" b="-401053"/>
                          </a:stretch>
                        </a:blipFill>
                      </a:tcPr>
                    </a:tc>
                    <a:tc>
                      <a:txBody>
                        <a:bodyPr/>
                        <a:lstStyle/>
                        <a:p>
                          <a:endParaRPr lang="el-GR"/>
                        </a:p>
                      </a:txBody>
                      <a:tcPr>
                        <a:blipFill rotWithShape="0">
                          <a:blip r:embed="rId3"/>
                          <a:stretch>
                            <a:fillRect l="-450453" t="-1053" r="-1208" b="-401053"/>
                          </a:stretch>
                        </a:blipFill>
                      </a:tcPr>
                    </a:tc>
                  </a:tr>
                  <a:tr h="575728">
                    <a:tc>
                      <a:txBody>
                        <a:bodyPr/>
                        <a:lstStyle/>
                        <a:p>
                          <a:pPr algn="ctr"/>
                          <a:r>
                            <a:rPr lang="en-US" dirty="0" smtClean="0"/>
                            <a:t>1</a:t>
                          </a:r>
                          <a:endParaRPr lang="el-GR" dirty="0"/>
                        </a:p>
                      </a:txBody>
                      <a:tcPr/>
                    </a:tc>
                    <a:tc>
                      <a:txBody>
                        <a:bodyPr/>
                        <a:lstStyle/>
                        <a:p>
                          <a:pPr algn="ctr"/>
                          <a:r>
                            <a:rPr lang="el-GR" dirty="0" smtClean="0"/>
                            <a:t>-1</a:t>
                          </a:r>
                          <a:endParaRPr lang="el-GR" dirty="0"/>
                        </a:p>
                      </a:txBody>
                      <a:tcPr/>
                    </a:tc>
                    <a:tc>
                      <a:txBody>
                        <a:bodyPr/>
                        <a:lstStyle/>
                        <a:p>
                          <a:pPr algn="ctr"/>
                          <a:r>
                            <a:rPr lang="en-US" dirty="0" smtClean="0"/>
                            <a:t>1</a:t>
                          </a:r>
                          <a:endParaRPr lang="el-GR" dirty="0"/>
                        </a:p>
                      </a:txBody>
                      <a:tcPr/>
                    </a:tc>
                    <a:tc>
                      <a:txBody>
                        <a:bodyPr/>
                        <a:lstStyle/>
                        <a:p>
                          <a:pPr algn="ctr"/>
                          <a:r>
                            <a:rPr lang="el-GR" dirty="0" smtClean="0"/>
                            <a:t>3</a:t>
                          </a:r>
                          <a:endParaRPr lang="el-GR" dirty="0"/>
                        </a:p>
                      </a:txBody>
                      <a:tcPr/>
                    </a:tc>
                    <a:tc>
                      <a:txBody>
                        <a:bodyPr/>
                        <a:lstStyle/>
                        <a:p>
                          <a:pPr algn="ctr"/>
                          <a:r>
                            <a:rPr lang="en-US" dirty="0" smtClean="0"/>
                            <a:t>-1</a:t>
                          </a:r>
                          <a:endParaRPr lang="el-GR" dirty="0"/>
                        </a:p>
                      </a:txBody>
                      <a:tcPr/>
                    </a:tc>
                    <a:tc>
                      <a:txBody>
                        <a:bodyPr/>
                        <a:lstStyle/>
                        <a:p>
                          <a:pPr algn="ctr"/>
                          <a:r>
                            <a:rPr lang="en-US" dirty="0" smtClean="0"/>
                            <a:t>1</a:t>
                          </a:r>
                          <a:endParaRPr lang="el-GR" dirty="0"/>
                        </a:p>
                      </a:txBody>
                      <a:tcPr/>
                    </a:tc>
                    <a:tc>
                      <a:txBody>
                        <a:bodyPr/>
                        <a:lstStyle/>
                        <a:p>
                          <a:pPr algn="ctr"/>
                          <a:r>
                            <a:rPr lang="en-US" dirty="0" smtClean="0"/>
                            <a:t>1</a:t>
                          </a:r>
                          <a:endParaRPr lang="el-GR" dirty="0"/>
                        </a:p>
                      </a:txBody>
                      <a:tcPr/>
                    </a:tc>
                  </a:tr>
                  <a:tr h="575728">
                    <a:tc>
                      <a:txBody>
                        <a:bodyPr/>
                        <a:lstStyle/>
                        <a:p>
                          <a:pPr algn="ctr"/>
                          <a:r>
                            <a:rPr lang="en-US" dirty="0" smtClean="0"/>
                            <a:t>2</a:t>
                          </a:r>
                          <a:endParaRPr lang="el-GR" dirty="0"/>
                        </a:p>
                      </a:txBody>
                      <a:tcPr/>
                    </a:tc>
                    <a:tc>
                      <a:txBody>
                        <a:bodyPr/>
                        <a:lstStyle/>
                        <a:p>
                          <a:pPr algn="ctr"/>
                          <a:r>
                            <a:rPr lang="el-GR" dirty="0" smtClean="0"/>
                            <a:t>0</a:t>
                          </a:r>
                          <a:endParaRPr lang="el-GR" dirty="0"/>
                        </a:p>
                      </a:txBody>
                      <a:tcPr/>
                    </a:tc>
                    <a:tc>
                      <a:txBody>
                        <a:bodyPr/>
                        <a:lstStyle/>
                        <a:p>
                          <a:pPr algn="ctr"/>
                          <a:r>
                            <a:rPr lang="en-US" dirty="0" smtClean="0"/>
                            <a:t>0</a:t>
                          </a:r>
                          <a:endParaRPr lang="el-GR" dirty="0"/>
                        </a:p>
                      </a:txBody>
                      <a:tcPr/>
                    </a:tc>
                    <a:tc>
                      <a:txBody>
                        <a:bodyPr/>
                        <a:lstStyle/>
                        <a:p>
                          <a:pPr algn="ctr"/>
                          <a:r>
                            <a:rPr lang="el-GR" dirty="0" smtClean="0"/>
                            <a:t>5</a:t>
                          </a:r>
                          <a:endParaRPr lang="el-GR" dirty="0"/>
                        </a:p>
                      </a:txBody>
                      <a:tcPr/>
                    </a:tc>
                    <a:tc>
                      <a:txBody>
                        <a:bodyPr/>
                        <a:lstStyle/>
                        <a:p>
                          <a:pPr algn="ctr"/>
                          <a:r>
                            <a:rPr lang="en-US" dirty="0" smtClean="0"/>
                            <a:t>1</a:t>
                          </a:r>
                          <a:endParaRPr lang="el-GR" dirty="0"/>
                        </a:p>
                      </a:txBody>
                      <a:tcPr/>
                    </a:tc>
                    <a:tc>
                      <a:txBody>
                        <a:bodyPr/>
                        <a:lstStyle/>
                        <a:p>
                          <a:pPr algn="ctr"/>
                          <a:r>
                            <a:rPr lang="en-US" dirty="0" smtClean="0"/>
                            <a:t>1</a:t>
                          </a:r>
                          <a:endParaRPr lang="el-GR" dirty="0"/>
                        </a:p>
                      </a:txBody>
                      <a:tcPr/>
                    </a:tc>
                    <a:tc>
                      <a:txBody>
                        <a:bodyPr/>
                        <a:lstStyle/>
                        <a:p>
                          <a:pPr algn="ctr"/>
                          <a:r>
                            <a:rPr lang="en-US" dirty="0" smtClean="0"/>
                            <a:t>0</a:t>
                          </a:r>
                          <a:endParaRPr lang="el-GR" dirty="0"/>
                        </a:p>
                      </a:txBody>
                      <a:tcPr/>
                    </a:tc>
                  </a:tr>
                  <a:tr h="575728">
                    <a:tc>
                      <a:txBody>
                        <a:bodyPr/>
                        <a:lstStyle/>
                        <a:p>
                          <a:pPr algn="ctr"/>
                          <a:r>
                            <a:rPr lang="en-US" dirty="0" smtClean="0"/>
                            <a:t>3</a:t>
                          </a:r>
                          <a:endParaRPr lang="el-GR" dirty="0"/>
                        </a:p>
                      </a:txBody>
                      <a:tcPr/>
                    </a:tc>
                    <a:tc>
                      <a:txBody>
                        <a:bodyPr/>
                        <a:lstStyle/>
                        <a:p>
                          <a:pPr algn="ctr"/>
                          <a:r>
                            <a:rPr lang="el-GR" dirty="0" smtClean="0"/>
                            <a:t>1</a:t>
                          </a:r>
                          <a:endParaRPr lang="el-GR" dirty="0"/>
                        </a:p>
                      </a:txBody>
                      <a:tcPr/>
                    </a:tc>
                    <a:tc>
                      <a:txBody>
                        <a:bodyPr/>
                        <a:lstStyle/>
                        <a:p>
                          <a:pPr algn="ctr"/>
                          <a:r>
                            <a:rPr lang="en-US" dirty="0" smtClean="0"/>
                            <a:t>1</a:t>
                          </a:r>
                          <a:endParaRPr lang="el-GR" dirty="0"/>
                        </a:p>
                      </a:txBody>
                      <a:tcPr/>
                    </a:tc>
                    <a:tc>
                      <a:txBody>
                        <a:bodyPr/>
                        <a:lstStyle/>
                        <a:p>
                          <a:pPr algn="ctr"/>
                          <a:r>
                            <a:rPr lang="el-GR" dirty="0" smtClean="0"/>
                            <a:t>4</a:t>
                          </a:r>
                          <a:endParaRPr lang="el-GR" dirty="0"/>
                        </a:p>
                      </a:txBody>
                      <a:tcPr/>
                    </a:tc>
                    <a:tc>
                      <a:txBody>
                        <a:bodyPr/>
                        <a:lstStyle/>
                        <a:p>
                          <a:pPr algn="ctr"/>
                          <a:r>
                            <a:rPr lang="en-US" dirty="0" smtClean="0"/>
                            <a:t>0</a:t>
                          </a:r>
                          <a:endParaRPr lang="el-GR" dirty="0"/>
                        </a:p>
                      </a:txBody>
                      <a:tcPr/>
                    </a:tc>
                    <a:tc>
                      <a:txBody>
                        <a:bodyPr/>
                        <a:lstStyle/>
                        <a:p>
                          <a:pPr algn="ctr"/>
                          <a:r>
                            <a:rPr lang="en-US" dirty="0" smtClean="0"/>
                            <a:t>0</a:t>
                          </a:r>
                          <a:endParaRPr lang="el-GR" dirty="0"/>
                        </a:p>
                      </a:txBody>
                      <a:tcPr/>
                    </a:tc>
                    <a:tc>
                      <a:txBody>
                        <a:bodyPr/>
                        <a:lstStyle/>
                        <a:p>
                          <a:pPr algn="ctr"/>
                          <a:r>
                            <a:rPr lang="en-US" dirty="0" smtClean="0"/>
                            <a:t>0</a:t>
                          </a:r>
                          <a:endParaRPr lang="el-GR" dirty="0"/>
                        </a:p>
                      </a:txBody>
                      <a:tcPr/>
                    </a:tc>
                  </a:tr>
                  <a:tr h="575728">
                    <a:tc>
                      <a:txBody>
                        <a:bodyPr/>
                        <a:lstStyle/>
                        <a:p>
                          <a:r>
                            <a:rPr lang="el-GR" dirty="0" smtClean="0"/>
                            <a:t>Άθροισμα</a:t>
                          </a:r>
                          <a:endParaRPr lang="el-GR" dirty="0"/>
                        </a:p>
                      </a:txBody>
                      <a:tcPr/>
                    </a:tc>
                    <a:tc>
                      <a:txBody>
                        <a:bodyPr/>
                        <a:lstStyle/>
                        <a:p>
                          <a:endParaRPr lang="el-GR"/>
                        </a:p>
                      </a:txBody>
                      <a:tcPr/>
                    </a:tc>
                    <a:tc>
                      <a:txBody>
                        <a:bodyPr/>
                        <a:lstStyle/>
                        <a:p>
                          <a:pPr algn="ctr"/>
                          <a:r>
                            <a:rPr lang="en-US" dirty="0" smtClean="0"/>
                            <a:t>2</a:t>
                          </a:r>
                          <a:endParaRPr lang="el-GR" dirty="0"/>
                        </a:p>
                      </a:txBody>
                      <a:tcPr/>
                    </a:tc>
                    <a:tc>
                      <a:txBody>
                        <a:bodyPr/>
                        <a:lstStyle/>
                        <a:p>
                          <a:endParaRPr lang="el-GR"/>
                        </a:p>
                      </a:txBody>
                      <a:tcPr/>
                    </a:tc>
                    <a:tc>
                      <a:txBody>
                        <a:bodyPr/>
                        <a:lstStyle/>
                        <a:p>
                          <a:endParaRPr lang="el-GR"/>
                        </a:p>
                      </a:txBody>
                      <a:tcPr/>
                    </a:tc>
                    <a:tc>
                      <a:txBody>
                        <a:bodyPr/>
                        <a:lstStyle/>
                        <a:p>
                          <a:pPr algn="ctr"/>
                          <a:r>
                            <a:rPr lang="en-US" dirty="0" smtClean="0"/>
                            <a:t>2</a:t>
                          </a:r>
                          <a:endParaRPr lang="el-GR" dirty="0"/>
                        </a:p>
                      </a:txBody>
                      <a:tcPr/>
                    </a:tc>
                    <a:tc>
                      <a:txBody>
                        <a:bodyPr/>
                        <a:lstStyle/>
                        <a:p>
                          <a:pPr algn="ctr"/>
                          <a:r>
                            <a:rPr lang="en-US" dirty="0" smtClean="0"/>
                            <a:t>1</a:t>
                          </a:r>
                          <a:endParaRPr lang="el-GR" dirty="0"/>
                        </a:p>
                      </a:txBody>
                      <a:tcPr/>
                    </a:tc>
                  </a:tr>
                </a:tbl>
              </a:graphicData>
            </a:graphic>
          </p:graphicFrame>
        </mc:Fallback>
      </mc:AlternateContent>
    </p:spTree>
    <p:extLst>
      <p:ext uri="{BB962C8B-B14F-4D97-AF65-F5344CB8AC3E}">
        <p14:creationId xmlns:p14="http://schemas.microsoft.com/office/powerpoint/2010/main" val="14074223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127101"/>
            <a:ext cx="10972800" cy="1143000"/>
          </a:xfrm>
        </p:spPr>
        <p:txBody>
          <a:bodyPr/>
          <a:lstStyle/>
          <a:p>
            <a:r>
              <a:rPr lang="el-GR" dirty="0" smtClean="0"/>
              <a:t>Λύση </a:t>
            </a:r>
            <a:endParaRPr lang="el-GR" dirty="0"/>
          </a:p>
        </p:txBody>
      </p:sp>
      <mc:AlternateContent xmlns:mc="http://schemas.openxmlformats.org/markup-compatibility/2006" xmlns:a14="http://schemas.microsoft.com/office/drawing/2010/main">
        <mc:Choice Requires="a14">
          <p:sp>
            <p:nvSpPr>
              <p:cNvPr id="3" name="Θέση περιεχομένου 2"/>
              <p:cNvSpPr>
                <a:spLocks noGrp="1"/>
              </p:cNvSpPr>
              <p:nvPr>
                <p:ph idx="1"/>
              </p:nvPr>
            </p:nvSpPr>
            <p:spPr>
              <a:xfrm>
                <a:off x="335360" y="1268760"/>
                <a:ext cx="11247040" cy="5328591"/>
              </a:xfrm>
            </p:spPr>
            <p:txBody>
              <a:bodyPr/>
              <a:lstStyle/>
              <a:p>
                <a:pPr marL="0" indent="0" algn="just">
                  <a:buNone/>
                </a:pPr>
                <a:r>
                  <a:rPr lang="el-GR" dirty="0" smtClean="0"/>
                  <a:t>Κάνοντας αντικατάσταση στον τύπο, προκύπτει</a:t>
                </a:r>
                <a:r>
                  <a:rPr lang="en-US" dirty="0" smtClean="0"/>
                  <a:t>:</a:t>
                </a:r>
                <a:endParaRPr lang="el-GR" dirty="0" smtClean="0"/>
              </a:p>
              <a:p>
                <a:pPr marL="0" indent="0" algn="just">
                  <a:buNone/>
                </a:pPr>
                <a:endParaRPr lang="el-GR" dirty="0" smtClean="0"/>
              </a:p>
              <a:p>
                <a:pPr marL="0" indent="0" algn="just">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𝑟</m:t>
                      </m:r>
                      <m:r>
                        <a:rPr lang="el-GR" i="1">
                          <a:latin typeface="Cambria Math" panose="02040503050406030204" pitchFamily="18" charset="0"/>
                        </a:rPr>
                        <m:t>=</m:t>
                      </m:r>
                      <m:f>
                        <m:fPr>
                          <m:ctrlPr>
                            <a:rPr lang="el-GR" i="1">
                              <a:latin typeface="Cambria Math" panose="02040503050406030204" pitchFamily="18" charset="0"/>
                            </a:rPr>
                          </m:ctrlPr>
                        </m:fPr>
                        <m:num>
                          <m:nary>
                            <m:naryPr>
                              <m:chr m:val="∑"/>
                              <m:subHide m:val="on"/>
                              <m:supHide m:val="on"/>
                              <m:ctrlPr>
                                <a:rPr lang="el-GR" i="1">
                                  <a:latin typeface="Cambria Math" panose="02040503050406030204" pitchFamily="18" charset="0"/>
                                </a:rPr>
                              </m:ctrlPr>
                            </m:naryPr>
                            <m:sub/>
                            <m:sup/>
                            <m:e>
                              <m:d>
                                <m:dPr>
                                  <m:ctrlPr>
                                    <a:rPr lang="el-GR" i="1">
                                      <a:latin typeface="Cambria Math" panose="02040503050406030204" pitchFamily="18" charset="0"/>
                                    </a:rPr>
                                  </m:ctrlPr>
                                </m:dPr>
                                <m:e>
                                  <m:r>
                                    <a:rPr lang="en-US" i="1">
                                      <a:latin typeface="Cambria Math" panose="02040503050406030204" pitchFamily="18" charset="0"/>
                                    </a:rPr>
                                    <m:t>𝑋</m:t>
                                  </m:r>
                                  <m:r>
                                    <a:rPr lang="en-US" i="1">
                                      <a:latin typeface="Cambria Math" panose="02040503050406030204" pitchFamily="18" charset="0"/>
                                    </a:rPr>
                                    <m:t>−</m:t>
                                  </m:r>
                                  <m:acc>
                                    <m:accPr>
                                      <m:chr m:val="̅"/>
                                      <m:ctrlPr>
                                        <a:rPr lang="en-US" i="1">
                                          <a:latin typeface="Cambria Math" panose="02040503050406030204" pitchFamily="18" charset="0"/>
                                        </a:rPr>
                                      </m:ctrlPr>
                                    </m:accPr>
                                    <m:e>
                                      <m:r>
                                        <a:rPr lang="en-US" i="1">
                                          <a:latin typeface="Cambria Math" panose="02040503050406030204" pitchFamily="18" charset="0"/>
                                        </a:rPr>
                                        <m:t>𝑋</m:t>
                                      </m:r>
                                    </m:e>
                                  </m:acc>
                                </m:e>
                              </m:d>
                              <m:d>
                                <m:dPr>
                                  <m:ctrlPr>
                                    <a:rPr lang="el-GR" i="1">
                                      <a:latin typeface="Cambria Math" panose="02040503050406030204" pitchFamily="18" charset="0"/>
                                    </a:rPr>
                                  </m:ctrlPr>
                                </m:dPr>
                                <m:e>
                                  <m:r>
                                    <a:rPr lang="en-US" i="1">
                                      <a:latin typeface="Cambria Math" panose="02040503050406030204" pitchFamily="18" charset="0"/>
                                    </a:rPr>
                                    <m:t>𝑌</m:t>
                                  </m:r>
                                  <m:r>
                                    <a:rPr lang="en-US" i="1">
                                      <a:latin typeface="Cambria Math" panose="02040503050406030204" pitchFamily="18" charset="0"/>
                                    </a:rPr>
                                    <m:t>−</m:t>
                                  </m:r>
                                  <m:acc>
                                    <m:accPr>
                                      <m:chr m:val="̅"/>
                                      <m:ctrlPr>
                                        <a:rPr lang="en-US" i="1">
                                          <a:latin typeface="Cambria Math" panose="02040503050406030204" pitchFamily="18" charset="0"/>
                                        </a:rPr>
                                      </m:ctrlPr>
                                    </m:accPr>
                                    <m:e>
                                      <m:r>
                                        <a:rPr lang="en-US" i="1">
                                          <a:latin typeface="Cambria Math" panose="02040503050406030204" pitchFamily="18" charset="0"/>
                                        </a:rPr>
                                        <m:t>𝑌</m:t>
                                      </m:r>
                                    </m:e>
                                  </m:acc>
                                </m:e>
                              </m:d>
                            </m:e>
                          </m:nary>
                        </m:num>
                        <m:den>
                          <m:rad>
                            <m:radPr>
                              <m:degHide m:val="on"/>
                              <m:ctrlPr>
                                <a:rPr lang="el-GR" i="1">
                                  <a:latin typeface="Cambria Math" panose="02040503050406030204" pitchFamily="18" charset="0"/>
                                </a:rPr>
                              </m:ctrlPr>
                            </m:radPr>
                            <m:deg/>
                            <m:e>
                              <m:nary>
                                <m:naryPr>
                                  <m:chr m:val="∑"/>
                                  <m:subHide m:val="on"/>
                                  <m:supHide m:val="on"/>
                                  <m:ctrlPr>
                                    <a:rPr lang="el-GR" i="1">
                                      <a:latin typeface="Cambria Math" panose="02040503050406030204" pitchFamily="18" charset="0"/>
                                    </a:rPr>
                                  </m:ctrlPr>
                                </m:naryPr>
                                <m:sub/>
                                <m:sup/>
                                <m:e>
                                  <m:sSup>
                                    <m:sSupPr>
                                      <m:ctrlPr>
                                        <a:rPr lang="el-GR" i="1">
                                          <a:latin typeface="Cambria Math" panose="02040503050406030204" pitchFamily="18" charset="0"/>
                                        </a:rPr>
                                      </m:ctrlPr>
                                    </m:sSupPr>
                                    <m:e>
                                      <m:d>
                                        <m:dPr>
                                          <m:ctrlPr>
                                            <a:rPr lang="el-GR" i="1">
                                              <a:latin typeface="Cambria Math" panose="02040503050406030204" pitchFamily="18" charset="0"/>
                                            </a:rPr>
                                          </m:ctrlPr>
                                        </m:dPr>
                                        <m:e>
                                          <m:r>
                                            <a:rPr lang="en-US" i="1">
                                              <a:latin typeface="Cambria Math" panose="02040503050406030204" pitchFamily="18" charset="0"/>
                                            </a:rPr>
                                            <m:t>𝑋</m:t>
                                          </m:r>
                                          <m:r>
                                            <a:rPr lang="en-US" i="1">
                                              <a:latin typeface="Cambria Math" panose="02040503050406030204" pitchFamily="18" charset="0"/>
                                            </a:rPr>
                                            <m:t>−</m:t>
                                          </m:r>
                                          <m:acc>
                                            <m:accPr>
                                              <m:chr m:val="̅"/>
                                              <m:ctrlPr>
                                                <a:rPr lang="en-US" i="1">
                                                  <a:latin typeface="Cambria Math" panose="02040503050406030204" pitchFamily="18" charset="0"/>
                                                </a:rPr>
                                              </m:ctrlPr>
                                            </m:accPr>
                                            <m:e>
                                              <m:r>
                                                <a:rPr lang="en-US" i="1">
                                                  <a:latin typeface="Cambria Math" panose="02040503050406030204" pitchFamily="18" charset="0"/>
                                                </a:rPr>
                                                <m:t>𝑋</m:t>
                                              </m:r>
                                            </m:e>
                                          </m:acc>
                                        </m:e>
                                      </m:d>
                                    </m:e>
                                    <m:sup>
                                      <m:r>
                                        <a:rPr lang="en-US" i="1">
                                          <a:latin typeface="Cambria Math" panose="02040503050406030204" pitchFamily="18" charset="0"/>
                                        </a:rPr>
                                        <m:t>2</m:t>
                                      </m:r>
                                    </m:sup>
                                  </m:sSup>
                                </m:e>
                              </m:nary>
                            </m:e>
                          </m:rad>
                          <m:rad>
                            <m:radPr>
                              <m:degHide m:val="on"/>
                              <m:ctrlPr>
                                <a:rPr lang="el-GR" i="1">
                                  <a:latin typeface="Cambria Math" panose="02040503050406030204" pitchFamily="18" charset="0"/>
                                </a:rPr>
                              </m:ctrlPr>
                            </m:radPr>
                            <m:deg/>
                            <m:e>
                              <m:nary>
                                <m:naryPr>
                                  <m:chr m:val="∑"/>
                                  <m:subHide m:val="on"/>
                                  <m:supHide m:val="on"/>
                                  <m:ctrlPr>
                                    <a:rPr lang="el-GR" i="1">
                                      <a:latin typeface="Cambria Math" panose="02040503050406030204" pitchFamily="18" charset="0"/>
                                    </a:rPr>
                                  </m:ctrlPr>
                                </m:naryPr>
                                <m:sub/>
                                <m:sup/>
                                <m:e>
                                  <m:sSup>
                                    <m:sSupPr>
                                      <m:ctrlPr>
                                        <a:rPr lang="el-GR" i="1">
                                          <a:latin typeface="Cambria Math" panose="02040503050406030204" pitchFamily="18" charset="0"/>
                                        </a:rPr>
                                      </m:ctrlPr>
                                    </m:sSupPr>
                                    <m:e>
                                      <m:d>
                                        <m:dPr>
                                          <m:ctrlPr>
                                            <a:rPr lang="el-GR" i="1">
                                              <a:latin typeface="Cambria Math" panose="02040503050406030204" pitchFamily="18" charset="0"/>
                                            </a:rPr>
                                          </m:ctrlPr>
                                        </m:dPr>
                                        <m:e>
                                          <m:r>
                                            <a:rPr lang="en-US" i="1">
                                              <a:latin typeface="Cambria Math" panose="02040503050406030204" pitchFamily="18" charset="0"/>
                                            </a:rPr>
                                            <m:t>𝑌</m:t>
                                          </m:r>
                                          <m:r>
                                            <a:rPr lang="en-US" i="1">
                                              <a:latin typeface="Cambria Math" panose="02040503050406030204" pitchFamily="18" charset="0"/>
                                            </a:rPr>
                                            <m:t>−</m:t>
                                          </m:r>
                                          <m:acc>
                                            <m:accPr>
                                              <m:chr m:val="̅"/>
                                              <m:ctrlPr>
                                                <a:rPr lang="en-US" i="1">
                                                  <a:latin typeface="Cambria Math" panose="02040503050406030204" pitchFamily="18" charset="0"/>
                                                </a:rPr>
                                              </m:ctrlPr>
                                            </m:accPr>
                                            <m:e>
                                              <m:r>
                                                <a:rPr lang="en-US" i="1">
                                                  <a:latin typeface="Cambria Math" panose="02040503050406030204" pitchFamily="18" charset="0"/>
                                                </a:rPr>
                                                <m:t>𝑌</m:t>
                                              </m:r>
                                            </m:e>
                                          </m:acc>
                                        </m:e>
                                      </m:d>
                                    </m:e>
                                    <m:sup>
                                      <m:r>
                                        <a:rPr lang="en-US" i="1">
                                          <a:latin typeface="Cambria Math" panose="02040503050406030204" pitchFamily="18" charset="0"/>
                                        </a:rPr>
                                        <m:t>2</m:t>
                                      </m:r>
                                    </m:sup>
                                  </m:sSup>
                                </m:e>
                              </m:nary>
                            </m:e>
                          </m:rad>
                        </m:den>
                      </m:f>
                      <m:r>
                        <a:rPr lang="el-GR" b="0" i="1" smtClean="0">
                          <a:latin typeface="Cambria Math" panose="02040503050406030204" pitchFamily="18" charset="0"/>
                        </a:rPr>
                        <m:t>=</m:t>
                      </m:r>
                      <m:f>
                        <m:fPr>
                          <m:ctrlPr>
                            <a:rPr lang="el-GR" b="0" i="1" smtClean="0">
                              <a:latin typeface="Cambria Math" panose="02040503050406030204" pitchFamily="18" charset="0"/>
                            </a:rPr>
                          </m:ctrlPr>
                        </m:fPr>
                        <m:num>
                          <m:r>
                            <a:rPr lang="el-GR" b="0" i="1" smtClean="0">
                              <a:latin typeface="Cambria Math" panose="02040503050406030204" pitchFamily="18" charset="0"/>
                            </a:rPr>
                            <m:t>1</m:t>
                          </m:r>
                        </m:num>
                        <m:den>
                          <m:rad>
                            <m:radPr>
                              <m:degHide m:val="on"/>
                              <m:ctrlPr>
                                <a:rPr lang="el-GR" b="0" i="1" smtClean="0">
                                  <a:latin typeface="Cambria Math" panose="02040503050406030204" pitchFamily="18" charset="0"/>
                                </a:rPr>
                              </m:ctrlPr>
                            </m:radPr>
                            <m:deg/>
                            <m:e>
                              <m:r>
                                <a:rPr lang="el-GR" b="0" i="1" smtClean="0">
                                  <a:latin typeface="Cambria Math" panose="02040503050406030204" pitchFamily="18" charset="0"/>
                                </a:rPr>
                                <m:t>2</m:t>
                              </m:r>
                            </m:e>
                          </m:rad>
                          <m:rad>
                            <m:radPr>
                              <m:degHide m:val="on"/>
                              <m:ctrlPr>
                                <a:rPr lang="el-GR" b="0" i="1" smtClean="0">
                                  <a:latin typeface="Cambria Math" panose="02040503050406030204" pitchFamily="18" charset="0"/>
                                </a:rPr>
                              </m:ctrlPr>
                            </m:radPr>
                            <m:deg/>
                            <m:e>
                              <m:r>
                                <a:rPr lang="el-GR" b="0" i="1" smtClean="0">
                                  <a:latin typeface="Cambria Math" panose="02040503050406030204" pitchFamily="18" charset="0"/>
                                </a:rPr>
                                <m:t>2</m:t>
                              </m:r>
                            </m:e>
                          </m:rad>
                        </m:den>
                      </m:f>
                      <m:r>
                        <a:rPr lang="el-GR" b="0" i="1" smtClean="0">
                          <a:latin typeface="Cambria Math" panose="02040503050406030204" pitchFamily="18" charset="0"/>
                        </a:rPr>
                        <m:t>=</m:t>
                      </m:r>
                      <m:f>
                        <m:fPr>
                          <m:ctrlPr>
                            <a:rPr lang="el-GR" b="0" i="1" smtClean="0">
                              <a:latin typeface="Cambria Math" panose="02040503050406030204" pitchFamily="18" charset="0"/>
                            </a:rPr>
                          </m:ctrlPr>
                        </m:fPr>
                        <m:num>
                          <m:r>
                            <a:rPr lang="el-GR" b="0" i="1" smtClean="0">
                              <a:latin typeface="Cambria Math" panose="02040503050406030204" pitchFamily="18" charset="0"/>
                            </a:rPr>
                            <m:t>1</m:t>
                          </m:r>
                        </m:num>
                        <m:den>
                          <m:r>
                            <a:rPr lang="el-GR" b="0" i="1" smtClean="0">
                              <a:latin typeface="Cambria Math" panose="02040503050406030204" pitchFamily="18" charset="0"/>
                            </a:rPr>
                            <m:t>2</m:t>
                          </m:r>
                        </m:den>
                      </m:f>
                      <m:r>
                        <a:rPr lang="el-GR" b="0" i="1" smtClean="0">
                          <a:latin typeface="Cambria Math" panose="02040503050406030204" pitchFamily="18" charset="0"/>
                        </a:rPr>
                        <m:t>=0,5</m:t>
                      </m:r>
                    </m:oMath>
                  </m:oMathPara>
                </a14:m>
                <a:endParaRPr lang="el-GR" dirty="0" smtClean="0"/>
              </a:p>
              <a:p>
                <a:pPr marL="0" indent="0" algn="just">
                  <a:buNone/>
                </a:pPr>
                <a:endParaRPr lang="el-GR" dirty="0" smtClean="0"/>
              </a:p>
              <a:p>
                <a:pPr marL="0" indent="0" algn="just">
                  <a:buNone/>
                </a:pPr>
                <a:endParaRPr lang="el-GR" dirty="0"/>
              </a:p>
              <a:p>
                <a:pPr marL="0" indent="0" algn="just">
                  <a:buNone/>
                </a:pPr>
                <a:r>
                  <a:rPr lang="el-GR" dirty="0" smtClean="0"/>
                  <a:t>Ο συντελεστής συσχέτισης </a:t>
                </a:r>
                <a:r>
                  <a:rPr lang="en-US" dirty="0" smtClean="0"/>
                  <a:t>r</a:t>
                </a:r>
                <a:r>
                  <a:rPr lang="el-GR" dirty="0" smtClean="0"/>
                  <a:t> βγήκε 0,5, οπότε οι μεταβλητές </a:t>
                </a:r>
                <a:r>
                  <a:rPr lang="en-US" dirty="0" smtClean="0"/>
                  <a:t>X</a:t>
                </a:r>
                <a:r>
                  <a:rPr lang="el-GR" dirty="0" smtClean="0"/>
                  <a:t> και </a:t>
                </a:r>
                <a:r>
                  <a:rPr lang="en-US" dirty="0" smtClean="0"/>
                  <a:t>Y </a:t>
                </a:r>
                <a:r>
                  <a:rPr lang="el-GR" dirty="0" smtClean="0"/>
                  <a:t>παρουσιάζουν θετική συσχέτιση.</a:t>
                </a:r>
                <a:endParaRPr lang="el-GR" dirty="0"/>
              </a:p>
            </p:txBody>
          </p:sp>
        </mc:Choice>
        <mc:Fallback xmlns="">
          <p:sp>
            <p:nvSpPr>
              <p:cNvPr id="3" name="Θέση περιεχομένου 2"/>
              <p:cNvSpPr>
                <a:spLocks noGrp="1" noRot="1" noChangeAspect="1" noMove="1" noResize="1" noEditPoints="1" noAdjustHandles="1" noChangeArrowheads="1" noChangeShapeType="1" noTextEdit="1"/>
              </p:cNvSpPr>
              <p:nvPr>
                <p:ph idx="1"/>
              </p:nvPr>
            </p:nvSpPr>
            <p:spPr>
              <a:xfrm>
                <a:off x="335360" y="1268760"/>
                <a:ext cx="11247040" cy="5328591"/>
              </a:xfrm>
              <a:blipFill rotWithShape="0">
                <a:blip r:embed="rId2"/>
                <a:stretch>
                  <a:fillRect l="-1355" t="-1487" r="-1409"/>
                </a:stretch>
              </a:blipFill>
            </p:spPr>
            <p:txBody>
              <a:bodyPr/>
              <a:lstStyle/>
              <a:p>
                <a:r>
                  <a:rPr lang="el-GR">
                    <a:noFill/>
                  </a:rPr>
                  <a:t> </a:t>
                </a:r>
              </a:p>
            </p:txBody>
          </p:sp>
        </mc:Fallback>
      </mc:AlternateContent>
    </p:spTree>
    <p:extLst>
      <p:ext uri="{BB962C8B-B14F-4D97-AF65-F5344CB8AC3E}">
        <p14:creationId xmlns:p14="http://schemas.microsoft.com/office/powerpoint/2010/main" val="99236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07368" y="332656"/>
            <a:ext cx="11233248" cy="6858000"/>
          </a:xfrm>
        </p:spPr>
        <p:txBody>
          <a:bodyPr>
            <a:normAutofit fontScale="40000" lnSpcReduction="20000"/>
          </a:bodyPr>
          <a:lstStyle/>
          <a:p>
            <a:pPr marL="0" indent="0" algn="just">
              <a:buNone/>
            </a:pPr>
            <a:r>
              <a:rPr lang="el-GR" sz="7200" dirty="0"/>
              <a:t>Συγκεκριμένα, οι έλεγχοι υποθέσεων ζευγαρωτών παρατηρήσεων αφορούν στις εξής περιπτώσεις:</a:t>
            </a:r>
          </a:p>
          <a:p>
            <a:pPr algn="just"/>
            <a:r>
              <a:rPr lang="el-GR" sz="7200" b="1" dirty="0"/>
              <a:t>Επαναληπτικές Μετρήσεις: </a:t>
            </a:r>
            <a:r>
              <a:rPr lang="el-GR" sz="7200" dirty="0"/>
              <a:t>Ένα δείγμα συγκεκριμένων παρατηρήσεων μετριέται δύο φορές, </a:t>
            </a:r>
            <a:r>
              <a:rPr lang="el-GR" sz="7200" b="1" dirty="0"/>
              <a:t>μία φορά πριν </a:t>
            </a:r>
            <a:r>
              <a:rPr lang="el-GR" sz="7200" dirty="0"/>
              <a:t>και </a:t>
            </a:r>
            <a:r>
              <a:rPr lang="el-GR" sz="7200" b="1" dirty="0"/>
              <a:t>μια φορά μετά </a:t>
            </a:r>
            <a:r>
              <a:rPr lang="el-GR" sz="7200" dirty="0"/>
              <a:t>από μια </a:t>
            </a:r>
            <a:r>
              <a:rPr lang="el-GR" sz="7200" b="1" dirty="0">
                <a:solidFill>
                  <a:srgbClr val="0070C0"/>
                </a:solidFill>
              </a:rPr>
              <a:t>ορισμένη παρέμβαση </a:t>
            </a:r>
            <a:r>
              <a:rPr lang="el-GR" sz="7200" dirty="0"/>
              <a:t>(π.χ. ένα δείγμα συγκεκριμένων ανθρώπων εξετάζεται πριν και μετά από μια θεραπεία για την κατάθλιψη).</a:t>
            </a:r>
          </a:p>
          <a:p>
            <a:pPr algn="just"/>
            <a:r>
              <a:rPr lang="el-GR" sz="7200" b="1" dirty="0"/>
              <a:t>Φυσιολογικά Ζεύγη Παρατηρήσεων: </a:t>
            </a:r>
            <a:r>
              <a:rPr lang="el-GR" sz="7200" dirty="0"/>
              <a:t>Συγκρίνουμε τις μετρήσεις δυο δειγμάτων που τα υποκείμενά τους συσχετίζονται ή εξαρτώνται φυσιολογικά (π.χ. τα δυο δείγματα αποτελούνται από δίδυμα αδέρφια, το ένα εκ των οποίων βρίσκεται στο ένα δείγμα και το δεύτερο στο άλλο).  </a:t>
            </a:r>
          </a:p>
          <a:p>
            <a:pPr algn="just"/>
            <a:r>
              <a:rPr lang="el-GR" sz="7200" b="1" dirty="0"/>
              <a:t>Αντιστοιχισμένα Ζεύγη: </a:t>
            </a:r>
            <a:r>
              <a:rPr lang="el-GR" sz="7200" dirty="0"/>
              <a:t>Συγκρίνουμε τις παρατηρήσεις δυο δειγμάτων οι οποίες αντιστοιχούνται - συνδέονται βάσει συγκεκριμένων χαρακτηριστικών. Για παράδειγμα, τα παντρεμένα ζευγάρια (οι μετρήσεις ικανοποίησης των αντρών έναντι των γυναικών  από το γάμος τους). </a:t>
            </a:r>
            <a:endParaRPr lang="el-GR"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2 - Θέση περιεχομένου"/>
              <p:cNvSpPr>
                <a:spLocks noGrp="1"/>
              </p:cNvSpPr>
              <p:nvPr>
                <p:ph idx="1"/>
              </p:nvPr>
            </p:nvSpPr>
            <p:spPr>
              <a:xfrm>
                <a:off x="623392" y="188640"/>
                <a:ext cx="11017224" cy="6858000"/>
              </a:xfrm>
            </p:spPr>
            <p:txBody>
              <a:bodyPr>
                <a:normAutofit fontScale="62500" lnSpcReduction="20000"/>
              </a:bodyPr>
              <a:lstStyle/>
              <a:p>
                <a:pPr marL="0" indent="0" algn="just">
                  <a:buNone/>
                </a:pPr>
                <a:r>
                  <a:rPr lang="el-GR" sz="4800" dirty="0"/>
                  <a:t>Η προσέγγιση των ζευγαρωτών παρατηρήσεων ακολουθείται όταν πληρούνται οι ακόλουθες προϋποθέσεις:</a:t>
                </a:r>
              </a:p>
              <a:p>
                <a:pPr lvl="0" algn="just"/>
                <a:r>
                  <a:rPr lang="el-GR" sz="5100" b="1" dirty="0"/>
                  <a:t>Τα ζευγάρια των παρατηρήσεων αποτελούν τυχαίο δείγμα.</a:t>
                </a:r>
              </a:p>
              <a:p>
                <a:pPr lvl="0" algn="just"/>
                <a:r>
                  <a:rPr lang="el-GR" sz="5100" b="1" dirty="0"/>
                  <a:t>Τα δεδομένα από την κάθε ομάδα παρατηρήσεων συσχετίζονται - αντιστοιχίζονται ένα προς ένα </a:t>
                </a:r>
                <a14:m>
                  <m:oMath xmlns:m="http://schemas.openxmlformats.org/officeDocument/2006/math">
                    <m:r>
                      <a:rPr lang="en-US" sz="5100" b="1" i="1">
                        <a:latin typeface="Cambria Math"/>
                      </a:rPr>
                      <m:t>𝒅</m:t>
                    </m:r>
                    <m:r>
                      <a:rPr lang="el-GR" sz="5100" b="1" i="1">
                        <a:latin typeface="Cambria Math"/>
                      </a:rPr>
                      <m:t>=</m:t>
                    </m:r>
                    <m:sSub>
                      <m:sSubPr>
                        <m:ctrlPr>
                          <a:rPr lang="el-GR" sz="5100" b="1" i="1">
                            <a:latin typeface="Cambria Math" panose="02040503050406030204" pitchFamily="18" charset="0"/>
                          </a:rPr>
                        </m:ctrlPr>
                      </m:sSubPr>
                      <m:e>
                        <m:r>
                          <a:rPr lang="el-GR" sz="5100" b="1" i="1">
                            <a:latin typeface="Cambria Math"/>
                          </a:rPr>
                          <m:t>𝑿</m:t>
                        </m:r>
                      </m:e>
                      <m:sub>
                        <m:r>
                          <a:rPr lang="el-GR" sz="5100" b="1" i="1">
                            <a:latin typeface="Cambria Math"/>
                          </a:rPr>
                          <m:t>𝟏</m:t>
                        </m:r>
                      </m:sub>
                    </m:sSub>
                    <m:r>
                      <a:rPr lang="el-GR" sz="5100" b="1" i="1">
                        <a:latin typeface="Cambria Math"/>
                      </a:rPr>
                      <m:t>−</m:t>
                    </m:r>
                    <m:sSub>
                      <m:sSubPr>
                        <m:ctrlPr>
                          <a:rPr lang="el-GR" sz="5100" b="1" i="1">
                            <a:latin typeface="Cambria Math" panose="02040503050406030204" pitchFamily="18" charset="0"/>
                          </a:rPr>
                        </m:ctrlPr>
                      </m:sSubPr>
                      <m:e>
                        <m:r>
                          <a:rPr lang="el-GR" sz="5100" b="1" i="1">
                            <a:latin typeface="Cambria Math"/>
                          </a:rPr>
                          <m:t>𝑿</m:t>
                        </m:r>
                      </m:e>
                      <m:sub>
                        <m:r>
                          <a:rPr lang="el-GR" sz="5100" b="1" i="1">
                            <a:latin typeface="Cambria Math"/>
                          </a:rPr>
                          <m:t>𝟐</m:t>
                        </m:r>
                      </m:sub>
                    </m:sSub>
                  </m:oMath>
                </a14:m>
                <a:r>
                  <a:rPr lang="el-GR" sz="5100" b="1" dirty="0"/>
                  <a:t>.</a:t>
                </a:r>
              </a:p>
              <a:p>
                <a:pPr algn="just"/>
                <a:r>
                  <a:rPr lang="el-GR" sz="5100" b="1" dirty="0"/>
                  <a:t>Οι παρατηρήσεις της μεταβλητής </a:t>
                </a:r>
                <a:r>
                  <a:rPr lang="en-US" sz="5100" b="1" dirty="0"/>
                  <a:t>d </a:t>
                </a:r>
                <a14:m>
                  <m:oMath xmlns:m="http://schemas.openxmlformats.org/officeDocument/2006/math">
                    <m:r>
                      <a:rPr lang="el-GR" sz="5100" b="1" i="1">
                        <a:latin typeface="Cambria Math"/>
                      </a:rPr>
                      <m:t>(</m:t>
                    </m:r>
                    <m:sSub>
                      <m:sSubPr>
                        <m:ctrlPr>
                          <a:rPr lang="el-GR" sz="5100" b="1" i="1">
                            <a:latin typeface="Cambria Math" panose="02040503050406030204" pitchFamily="18" charset="0"/>
                          </a:rPr>
                        </m:ctrlPr>
                      </m:sSubPr>
                      <m:e>
                        <m:r>
                          <a:rPr lang="el-GR" sz="5100" b="1" i="1">
                            <a:latin typeface="Cambria Math"/>
                          </a:rPr>
                          <m:t>𝒅</m:t>
                        </m:r>
                      </m:e>
                      <m:sub>
                        <m:r>
                          <a:rPr lang="el-GR" sz="5100" b="1" i="1">
                            <a:latin typeface="Cambria Math"/>
                          </a:rPr>
                          <m:t>𝟏</m:t>
                        </m:r>
                      </m:sub>
                    </m:sSub>
                    <m:r>
                      <a:rPr lang="el-GR" sz="5100" b="1" i="1">
                        <a:latin typeface="Cambria Math"/>
                      </a:rPr>
                      <m:t>, </m:t>
                    </m:r>
                    <m:sSub>
                      <m:sSubPr>
                        <m:ctrlPr>
                          <a:rPr lang="el-GR" sz="5100" b="1" i="1">
                            <a:latin typeface="Cambria Math" panose="02040503050406030204" pitchFamily="18" charset="0"/>
                          </a:rPr>
                        </m:ctrlPr>
                      </m:sSubPr>
                      <m:e>
                        <m:r>
                          <a:rPr lang="el-GR" sz="5100" b="1" i="1">
                            <a:latin typeface="Cambria Math"/>
                          </a:rPr>
                          <m:t>𝒅</m:t>
                        </m:r>
                      </m:e>
                      <m:sub>
                        <m:r>
                          <a:rPr lang="el-GR" sz="5100" b="1" i="1">
                            <a:latin typeface="Cambria Math"/>
                          </a:rPr>
                          <m:t>𝟐</m:t>
                        </m:r>
                      </m:sub>
                    </m:sSub>
                    <m:r>
                      <a:rPr lang="el-GR" sz="5100" b="1" i="1">
                        <a:latin typeface="Cambria Math"/>
                      </a:rPr>
                      <m:t>…</m:t>
                    </m:r>
                    <m:sSub>
                      <m:sSubPr>
                        <m:ctrlPr>
                          <a:rPr lang="el-GR" sz="5100" b="1" i="1">
                            <a:latin typeface="Cambria Math" panose="02040503050406030204" pitchFamily="18" charset="0"/>
                          </a:rPr>
                        </m:ctrlPr>
                      </m:sSubPr>
                      <m:e>
                        <m:r>
                          <a:rPr lang="el-GR" sz="5100" b="1" i="1">
                            <a:latin typeface="Cambria Math"/>
                          </a:rPr>
                          <m:t>𝒅</m:t>
                        </m:r>
                      </m:e>
                      <m:sub>
                        <m:r>
                          <a:rPr lang="el-GR" sz="5100" b="1" i="1">
                            <a:latin typeface="Cambria Math"/>
                          </a:rPr>
                          <m:t>𝒏</m:t>
                        </m:r>
                      </m:sub>
                    </m:sSub>
                    <m:r>
                      <a:rPr lang="el-GR" sz="5100" b="1" i="1">
                        <a:latin typeface="Cambria Math"/>
                      </a:rPr>
                      <m:t>)</m:t>
                    </m:r>
                  </m:oMath>
                </a14:m>
                <a:r>
                  <a:rPr lang="el-GR" sz="5100" b="1" dirty="0"/>
                  <a:t> είναι ανεξάρτητες μεταξύ τους ή αλλιώς τα ζευγάρια των παρατηρήσεων είναι ανεξάρτητα. Οι μετρήσεις για το ένα ζευγάρι παρατηρήσεων δεν επηρεάζουν τις μετρήσεις για οποιοδήποτε άλλο.</a:t>
                </a:r>
              </a:p>
              <a:p>
                <a:pPr lvl="0" algn="just"/>
                <a:r>
                  <a:rPr lang="el-GR" sz="5100" b="1" dirty="0"/>
                  <a:t>Η κατανομή δειγματοληψίας της μέσης διαφοράς </a:t>
                </a:r>
                <a14:m>
                  <m:oMath xmlns:m="http://schemas.openxmlformats.org/officeDocument/2006/math">
                    <m:acc>
                      <m:accPr>
                        <m:chr m:val="̅"/>
                        <m:ctrlPr>
                          <a:rPr lang="el-GR" sz="5100" b="1" i="1">
                            <a:latin typeface="Cambria Math" panose="02040503050406030204" pitchFamily="18" charset="0"/>
                          </a:rPr>
                        </m:ctrlPr>
                      </m:accPr>
                      <m:e>
                        <m:r>
                          <a:rPr lang="en-US" sz="5100" b="1" i="1">
                            <a:latin typeface="Cambria Math"/>
                          </a:rPr>
                          <m:t>𝒅</m:t>
                        </m:r>
                      </m:e>
                    </m:acc>
                  </m:oMath>
                </a14:m>
                <a:r>
                  <a:rPr lang="el-GR" sz="5100" b="1" dirty="0"/>
                  <a:t> των ζευγαρωτών δεδομένων είναι κανονική.</a:t>
                </a:r>
              </a:p>
              <a:p>
                <a:pPr algn="just"/>
                <a:r>
                  <a:rPr lang="en-US" sz="5100" b="1" dirty="0"/>
                  <a:t>H </a:t>
                </a:r>
                <a:r>
                  <a:rPr lang="el-GR" sz="5100" b="1" dirty="0"/>
                  <a:t>μεταβλητή </a:t>
                </a:r>
                <a14:m>
                  <m:oMath xmlns:m="http://schemas.openxmlformats.org/officeDocument/2006/math">
                    <m:r>
                      <a:rPr lang="en-US" sz="5100" b="1" i="1">
                        <a:latin typeface="Cambria Math"/>
                      </a:rPr>
                      <m:t>𝒅</m:t>
                    </m:r>
                  </m:oMath>
                </a14:m>
                <a:r>
                  <a:rPr lang="en-US" sz="5100" b="1" dirty="0"/>
                  <a:t> </a:t>
                </a:r>
                <a:r>
                  <a:rPr lang="el-GR" sz="5100" b="1" dirty="0"/>
                  <a:t>αντιμετωπίζεται πλέον ως μια μεταβλητή </a:t>
                </a:r>
                <a14:m>
                  <m:oMath xmlns:m="http://schemas.openxmlformats.org/officeDocument/2006/math">
                    <m:r>
                      <a:rPr lang="el-GR" sz="5100" b="1" i="1">
                        <a:latin typeface="Cambria Math"/>
                      </a:rPr>
                      <m:t>𝜲</m:t>
                    </m:r>
                  </m:oMath>
                </a14:m>
                <a:r>
                  <a:rPr lang="el-GR" sz="5100" b="1" dirty="0"/>
                  <a:t> της οποίας η κατανομή των δειγματικών μέσων </a:t>
                </a:r>
                <a14:m>
                  <m:oMath xmlns:m="http://schemas.openxmlformats.org/officeDocument/2006/math">
                    <m:acc>
                      <m:accPr>
                        <m:chr m:val="̅"/>
                        <m:ctrlPr>
                          <a:rPr lang="el-GR" sz="5100" b="1" i="1">
                            <a:latin typeface="Cambria Math" panose="02040503050406030204" pitchFamily="18" charset="0"/>
                          </a:rPr>
                        </m:ctrlPr>
                      </m:accPr>
                      <m:e>
                        <m:r>
                          <a:rPr lang="en-US" sz="5100" b="1" i="1">
                            <a:latin typeface="Cambria Math"/>
                          </a:rPr>
                          <m:t>𝒙</m:t>
                        </m:r>
                      </m:e>
                    </m:acc>
                  </m:oMath>
                </a14:m>
                <a:r>
                  <a:rPr lang="el-GR" sz="5100" b="1" dirty="0"/>
                  <a:t> (κατανομή δειγματοληψίας) είναι κανονική.</a:t>
                </a:r>
                <a:r>
                  <a:rPr lang="el-GR" sz="5100" dirty="0"/>
                  <a:t>      </a:t>
                </a:r>
              </a:p>
              <a:p>
                <a:endParaRPr lang="el-GR" dirty="0"/>
              </a:p>
            </p:txBody>
          </p:sp>
        </mc:Choice>
        <mc:Fallback xmlns="">
          <p:sp>
            <p:nvSpPr>
              <p:cNvPr id="3" name="2 - Θέση περιεχομένου"/>
              <p:cNvSpPr>
                <a:spLocks noGrp="1" noRot="1" noChangeAspect="1" noMove="1" noResize="1" noEditPoints="1" noAdjustHandles="1" noChangeArrowheads="1" noChangeShapeType="1" noTextEdit="1"/>
              </p:cNvSpPr>
              <p:nvPr>
                <p:ph idx="1"/>
              </p:nvPr>
            </p:nvSpPr>
            <p:spPr>
              <a:xfrm>
                <a:off x="623392" y="188640"/>
                <a:ext cx="11017224" cy="6858000"/>
              </a:xfrm>
              <a:blipFill rotWithShape="0">
                <a:blip r:embed="rId2"/>
                <a:stretch>
                  <a:fillRect l="-1272" t="-2311" r="-1383"/>
                </a:stretch>
              </a:blipFill>
            </p:spPr>
            <p:txBody>
              <a:bodyPr/>
              <a:lstStyle/>
              <a:p>
                <a:r>
                  <a:rPr lang="el-GR">
                    <a:noFill/>
                  </a:rPr>
                  <a:t> </a:t>
                </a:r>
              </a:p>
            </p:txBody>
          </p:sp>
        </mc:Fallback>
      </mc:AlternateContent>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524000" y="44624"/>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79376" y="620688"/>
            <a:ext cx="11161240" cy="6126163"/>
          </a:xfrm>
        </p:spPr>
        <p:txBody>
          <a:bodyPr/>
          <a:lstStyle/>
          <a:p>
            <a:pPr marL="0" indent="0" algn="just">
              <a:buNone/>
            </a:pPr>
            <a:r>
              <a:rPr lang="el-GR" b="1" dirty="0"/>
              <a:t>Παράδειγμα:</a:t>
            </a:r>
            <a:r>
              <a:rPr lang="el-GR" dirty="0"/>
              <a:t> Έστω ότι θέλουμε να διαπιστώσουμε την επίδραση ενός προγράμματος υγιεινής διατροφής στο βάρος ενός πληθυσμού. Σε δείγμα 10 ατόμων μετράμε το βάρος πριν την έναρξη του προγράμματος και μετά τη λήξη του προγράμματος και καταγράφουμε τις διαφορές </a:t>
            </a:r>
            <a:endParaRPr lang="en-US" dirty="0" smtClean="0"/>
          </a:p>
          <a:p>
            <a:pPr algn="just"/>
            <a:r>
              <a:rPr lang="el-GR" dirty="0"/>
              <a:t>Να ελεγχθεί σε επίπεδο σημαντικότητας 5% η υπόθεση ότι το πρόγραμμα οδηγεί σε απώλεια βάρους τουλάχιστον 3 κιλών. </a:t>
            </a:r>
          </a:p>
          <a:p>
            <a:pPr algn="just"/>
            <a:endParaRPr lang="el-GR" dirty="0"/>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Πίνακας"/>
          <p:cNvGraphicFramePr>
            <a:graphicFrameLocks noGrp="1"/>
          </p:cNvGraphicFramePr>
          <p:nvPr/>
        </p:nvGraphicFramePr>
        <p:xfrm>
          <a:off x="1524001" y="3"/>
          <a:ext cx="9143999" cy="6857994"/>
        </p:xfrm>
        <a:graphic>
          <a:graphicData uri="http://schemas.openxmlformats.org/drawingml/2006/table">
            <a:tbl>
              <a:tblPr/>
              <a:tblGrid>
                <a:gridCol w="1706903">
                  <a:extLst>
                    <a:ext uri="{9D8B030D-6E8A-4147-A177-3AD203B41FA5}">
                      <a16:colId xmlns="" xmlns:a16="http://schemas.microsoft.com/office/drawing/2014/main" val="20000"/>
                    </a:ext>
                  </a:extLst>
                </a:gridCol>
                <a:gridCol w="2587659">
                  <a:extLst>
                    <a:ext uri="{9D8B030D-6E8A-4147-A177-3AD203B41FA5}">
                      <a16:colId xmlns="" xmlns:a16="http://schemas.microsoft.com/office/drawing/2014/main" val="20001"/>
                    </a:ext>
                  </a:extLst>
                </a:gridCol>
                <a:gridCol w="2645788">
                  <a:extLst>
                    <a:ext uri="{9D8B030D-6E8A-4147-A177-3AD203B41FA5}">
                      <a16:colId xmlns="" xmlns:a16="http://schemas.microsoft.com/office/drawing/2014/main" val="20002"/>
                    </a:ext>
                  </a:extLst>
                </a:gridCol>
                <a:gridCol w="2203649">
                  <a:extLst>
                    <a:ext uri="{9D8B030D-6E8A-4147-A177-3AD203B41FA5}">
                      <a16:colId xmlns="" xmlns:a16="http://schemas.microsoft.com/office/drawing/2014/main" val="20003"/>
                    </a:ext>
                  </a:extLst>
                </a:gridCol>
              </a:tblGrid>
              <a:tr h="623454">
                <a:tc>
                  <a:txBody>
                    <a:bodyPr/>
                    <a:lstStyle/>
                    <a:p>
                      <a:pPr algn="ctr">
                        <a:lnSpc>
                          <a:spcPct val="115000"/>
                        </a:lnSpc>
                        <a:spcBef>
                          <a:spcPts val="300"/>
                        </a:spcBef>
                        <a:spcAft>
                          <a:spcPts val="300"/>
                        </a:spcAft>
                      </a:pPr>
                      <a:r>
                        <a:rPr lang="el-GR" sz="2800" b="1" dirty="0">
                          <a:solidFill>
                            <a:srgbClr val="215868"/>
                          </a:solidFill>
                          <a:latin typeface="Calibri"/>
                          <a:ea typeface="Calibri"/>
                          <a:cs typeface="Calibri"/>
                        </a:rPr>
                        <a:t>Άτομο</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Bef>
                          <a:spcPts val="300"/>
                        </a:spcBef>
                        <a:spcAft>
                          <a:spcPts val="300"/>
                        </a:spcAft>
                      </a:pPr>
                      <a:r>
                        <a:rPr lang="el-GR" sz="2800" b="1">
                          <a:solidFill>
                            <a:srgbClr val="215868"/>
                          </a:solidFill>
                          <a:latin typeface="Calibri"/>
                          <a:ea typeface="Calibri"/>
                          <a:cs typeface="Calibri"/>
                        </a:rPr>
                        <a:t>Βάρος πριν</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Bef>
                          <a:spcPts val="300"/>
                        </a:spcBef>
                        <a:spcAft>
                          <a:spcPts val="300"/>
                        </a:spcAft>
                      </a:pPr>
                      <a:r>
                        <a:rPr lang="el-GR" sz="2800" b="1">
                          <a:solidFill>
                            <a:srgbClr val="215868"/>
                          </a:solidFill>
                          <a:latin typeface="Calibri"/>
                          <a:ea typeface="Calibri"/>
                          <a:cs typeface="Calibri"/>
                        </a:rPr>
                        <a:t>Βάρος μετά</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Bef>
                          <a:spcPts val="300"/>
                        </a:spcBef>
                        <a:spcAft>
                          <a:spcPts val="300"/>
                        </a:spcAft>
                      </a:pPr>
                      <a:r>
                        <a:rPr lang="en-US" sz="2800" b="1" dirty="0" smtClean="0">
                          <a:solidFill>
                            <a:srgbClr val="215868"/>
                          </a:solidFill>
                          <a:latin typeface="Calibri"/>
                          <a:ea typeface="Calibri"/>
                          <a:cs typeface="Calibri"/>
                        </a:rPr>
                        <a:t>    </a:t>
                      </a:r>
                      <a:r>
                        <a:rPr lang="el-GR" sz="2800" b="1" dirty="0" smtClean="0">
                          <a:solidFill>
                            <a:srgbClr val="215868"/>
                          </a:solidFill>
                          <a:latin typeface="Calibri"/>
                          <a:ea typeface="Calibri"/>
                          <a:cs typeface="Calibri"/>
                        </a:rPr>
                        <a:t>Διαφορά</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extLst>
                  <a:ext uri="{0D108BD9-81ED-4DB2-BD59-A6C34878D82A}">
                    <a16:rowId xmlns="" xmlns:a16="http://schemas.microsoft.com/office/drawing/2014/main" val="10000"/>
                  </a:ext>
                </a:extLst>
              </a:tr>
              <a:tr h="623454">
                <a:tc>
                  <a:txBody>
                    <a:bodyPr/>
                    <a:lstStyle/>
                    <a:p>
                      <a:pPr algn="ctr">
                        <a:lnSpc>
                          <a:spcPct val="115000"/>
                        </a:lnSpc>
                        <a:spcBef>
                          <a:spcPts val="300"/>
                        </a:spcBef>
                        <a:spcAft>
                          <a:spcPts val="300"/>
                        </a:spcAft>
                      </a:pPr>
                      <a:r>
                        <a:rPr lang="el-GR" sz="2800" dirty="0">
                          <a:latin typeface="Cambria Math"/>
                          <a:ea typeface="Calibri"/>
                          <a:cs typeface="Calibri"/>
                        </a:rPr>
                        <a:t>1</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dirty="0">
                          <a:latin typeface="Cambria Math"/>
                          <a:ea typeface="Calibri"/>
                          <a:cs typeface="Calibri"/>
                        </a:rPr>
                        <a:t>85</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dirty="0">
                          <a:latin typeface="Cambria Math"/>
                          <a:ea typeface="Calibri"/>
                          <a:cs typeface="Calibri"/>
                        </a:rPr>
                        <a:t>80</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5</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 xmlns:a16="http://schemas.microsoft.com/office/drawing/2014/main" val="10001"/>
                  </a:ext>
                </a:extLst>
              </a:tr>
              <a:tr h="623454">
                <a:tc>
                  <a:txBody>
                    <a:bodyPr/>
                    <a:lstStyle/>
                    <a:p>
                      <a:pPr algn="ctr">
                        <a:lnSpc>
                          <a:spcPct val="115000"/>
                        </a:lnSpc>
                        <a:spcBef>
                          <a:spcPts val="300"/>
                        </a:spcBef>
                        <a:spcAft>
                          <a:spcPts val="300"/>
                        </a:spcAft>
                      </a:pPr>
                      <a:r>
                        <a:rPr lang="el-GR" sz="2800">
                          <a:latin typeface="Cambria Math"/>
                          <a:ea typeface="Calibri"/>
                          <a:cs typeface="Calibri"/>
                        </a:rPr>
                        <a:t>2</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dirty="0">
                          <a:latin typeface="Cambria Math"/>
                          <a:ea typeface="Calibri"/>
                          <a:cs typeface="Calibri"/>
                        </a:rPr>
                        <a:t>98</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dirty="0">
                          <a:latin typeface="Cambria Math"/>
                          <a:ea typeface="Calibri"/>
                          <a:cs typeface="Calibri"/>
                        </a:rPr>
                        <a:t>92</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6</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 xmlns:a16="http://schemas.microsoft.com/office/drawing/2014/main" val="10002"/>
                  </a:ext>
                </a:extLst>
              </a:tr>
              <a:tr h="623454">
                <a:tc>
                  <a:txBody>
                    <a:bodyPr/>
                    <a:lstStyle/>
                    <a:p>
                      <a:pPr algn="ctr">
                        <a:lnSpc>
                          <a:spcPct val="115000"/>
                        </a:lnSpc>
                        <a:spcBef>
                          <a:spcPts val="300"/>
                        </a:spcBef>
                        <a:spcAft>
                          <a:spcPts val="300"/>
                        </a:spcAft>
                      </a:pPr>
                      <a:r>
                        <a:rPr lang="el-GR" sz="2800">
                          <a:latin typeface="Cambria Math"/>
                          <a:ea typeface="Calibri"/>
                          <a:cs typeface="Calibri"/>
                        </a:rPr>
                        <a:t>3</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dirty="0">
                          <a:latin typeface="Cambria Math"/>
                          <a:ea typeface="Calibri"/>
                          <a:cs typeface="Calibri"/>
                        </a:rPr>
                        <a:t>79</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dirty="0">
                          <a:latin typeface="Cambria Math"/>
                          <a:ea typeface="Calibri"/>
                          <a:cs typeface="Calibri"/>
                        </a:rPr>
                        <a:t>75</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4</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 xmlns:a16="http://schemas.microsoft.com/office/drawing/2014/main" val="10003"/>
                  </a:ext>
                </a:extLst>
              </a:tr>
              <a:tr h="623454">
                <a:tc>
                  <a:txBody>
                    <a:bodyPr/>
                    <a:lstStyle/>
                    <a:p>
                      <a:pPr algn="ctr">
                        <a:lnSpc>
                          <a:spcPct val="115000"/>
                        </a:lnSpc>
                        <a:spcBef>
                          <a:spcPts val="300"/>
                        </a:spcBef>
                        <a:spcAft>
                          <a:spcPts val="300"/>
                        </a:spcAft>
                      </a:pPr>
                      <a:r>
                        <a:rPr lang="el-GR" sz="2800">
                          <a:latin typeface="Cambria Math"/>
                          <a:ea typeface="Calibri"/>
                          <a:cs typeface="Calibri"/>
                        </a:rPr>
                        <a:t>4</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83</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dirty="0">
                          <a:latin typeface="Cambria Math"/>
                          <a:ea typeface="Calibri"/>
                          <a:cs typeface="Calibri"/>
                        </a:rPr>
                        <a:t>78</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5</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 xmlns:a16="http://schemas.microsoft.com/office/drawing/2014/main" val="10004"/>
                  </a:ext>
                </a:extLst>
              </a:tr>
              <a:tr h="623454">
                <a:tc>
                  <a:txBody>
                    <a:bodyPr/>
                    <a:lstStyle/>
                    <a:p>
                      <a:pPr algn="ctr">
                        <a:lnSpc>
                          <a:spcPct val="115000"/>
                        </a:lnSpc>
                        <a:spcBef>
                          <a:spcPts val="300"/>
                        </a:spcBef>
                        <a:spcAft>
                          <a:spcPts val="300"/>
                        </a:spcAft>
                      </a:pPr>
                      <a:r>
                        <a:rPr lang="el-GR" sz="2800">
                          <a:latin typeface="Cambria Math"/>
                          <a:ea typeface="Calibri"/>
                          <a:cs typeface="Calibri"/>
                        </a:rPr>
                        <a:t>5</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92</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dirty="0">
                          <a:latin typeface="Cambria Math"/>
                          <a:ea typeface="Calibri"/>
                          <a:cs typeface="Calibri"/>
                        </a:rPr>
                        <a:t>84</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8</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 xmlns:a16="http://schemas.microsoft.com/office/drawing/2014/main" val="10005"/>
                  </a:ext>
                </a:extLst>
              </a:tr>
              <a:tr h="623454">
                <a:tc>
                  <a:txBody>
                    <a:bodyPr/>
                    <a:lstStyle/>
                    <a:p>
                      <a:pPr algn="ctr">
                        <a:lnSpc>
                          <a:spcPct val="115000"/>
                        </a:lnSpc>
                        <a:spcBef>
                          <a:spcPts val="300"/>
                        </a:spcBef>
                        <a:spcAft>
                          <a:spcPts val="300"/>
                        </a:spcAft>
                      </a:pPr>
                      <a:r>
                        <a:rPr lang="el-GR" sz="2800">
                          <a:latin typeface="Cambria Math"/>
                          <a:ea typeface="Calibri"/>
                          <a:cs typeface="Calibri"/>
                        </a:rPr>
                        <a:t>6</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88</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dirty="0">
                          <a:latin typeface="Cambria Math"/>
                          <a:ea typeface="Calibri"/>
                          <a:cs typeface="Calibri"/>
                        </a:rPr>
                        <a:t>82</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6</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 xmlns:a16="http://schemas.microsoft.com/office/drawing/2014/main" val="10006"/>
                  </a:ext>
                </a:extLst>
              </a:tr>
              <a:tr h="623454">
                <a:tc>
                  <a:txBody>
                    <a:bodyPr/>
                    <a:lstStyle/>
                    <a:p>
                      <a:pPr algn="ctr">
                        <a:lnSpc>
                          <a:spcPct val="115000"/>
                        </a:lnSpc>
                        <a:spcBef>
                          <a:spcPts val="300"/>
                        </a:spcBef>
                        <a:spcAft>
                          <a:spcPts val="300"/>
                        </a:spcAft>
                      </a:pPr>
                      <a:r>
                        <a:rPr lang="el-GR" sz="2800">
                          <a:latin typeface="Cambria Math"/>
                          <a:ea typeface="Calibri"/>
                          <a:cs typeface="Calibri"/>
                        </a:rPr>
                        <a:t>7</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80</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dirty="0">
                          <a:latin typeface="Cambria Math"/>
                          <a:ea typeface="Calibri"/>
                          <a:cs typeface="Calibri"/>
                        </a:rPr>
                        <a:t>82</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dirty="0">
                          <a:latin typeface="Cambria Math"/>
                          <a:ea typeface="Calibri"/>
                          <a:cs typeface="Calibri"/>
                        </a:rPr>
                        <a:t>-2</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 xmlns:a16="http://schemas.microsoft.com/office/drawing/2014/main" val="10007"/>
                  </a:ext>
                </a:extLst>
              </a:tr>
              <a:tr h="623454">
                <a:tc>
                  <a:txBody>
                    <a:bodyPr/>
                    <a:lstStyle/>
                    <a:p>
                      <a:pPr algn="ctr">
                        <a:lnSpc>
                          <a:spcPct val="115000"/>
                        </a:lnSpc>
                        <a:spcBef>
                          <a:spcPts val="300"/>
                        </a:spcBef>
                        <a:spcAft>
                          <a:spcPts val="300"/>
                        </a:spcAft>
                      </a:pPr>
                      <a:r>
                        <a:rPr lang="el-GR" sz="2800">
                          <a:latin typeface="Cambria Math"/>
                          <a:ea typeface="Calibri"/>
                          <a:cs typeface="Calibri"/>
                        </a:rPr>
                        <a:t>8</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105</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a:latin typeface="Cambria Math"/>
                          <a:ea typeface="Calibri"/>
                          <a:cs typeface="Calibri"/>
                        </a:rPr>
                        <a:t>99</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dirty="0">
                          <a:latin typeface="Cambria Math"/>
                          <a:ea typeface="Calibri"/>
                          <a:cs typeface="Calibri"/>
                        </a:rPr>
                        <a:t>6</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 xmlns:a16="http://schemas.microsoft.com/office/drawing/2014/main" val="10008"/>
                  </a:ext>
                </a:extLst>
              </a:tr>
              <a:tr h="623454">
                <a:tc>
                  <a:txBody>
                    <a:bodyPr/>
                    <a:lstStyle/>
                    <a:p>
                      <a:pPr algn="ctr">
                        <a:lnSpc>
                          <a:spcPct val="115000"/>
                        </a:lnSpc>
                        <a:spcBef>
                          <a:spcPts val="300"/>
                        </a:spcBef>
                        <a:spcAft>
                          <a:spcPts val="300"/>
                        </a:spcAft>
                      </a:pPr>
                      <a:r>
                        <a:rPr lang="el-GR" sz="2800">
                          <a:latin typeface="Cambria Math"/>
                          <a:ea typeface="Calibri"/>
                          <a:cs typeface="Calibri"/>
                        </a:rPr>
                        <a:t>9</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93</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a:latin typeface="Cambria Math"/>
                          <a:ea typeface="Calibri"/>
                          <a:cs typeface="Calibri"/>
                        </a:rPr>
                        <a:t>86</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dirty="0">
                          <a:latin typeface="Cambria Math"/>
                          <a:ea typeface="Calibri"/>
                          <a:cs typeface="Calibri"/>
                        </a:rPr>
                        <a:t>7</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 xmlns:a16="http://schemas.microsoft.com/office/drawing/2014/main" val="10009"/>
                  </a:ext>
                </a:extLst>
              </a:tr>
              <a:tr h="623454">
                <a:tc>
                  <a:txBody>
                    <a:bodyPr/>
                    <a:lstStyle/>
                    <a:p>
                      <a:pPr algn="ctr">
                        <a:lnSpc>
                          <a:spcPct val="115000"/>
                        </a:lnSpc>
                        <a:spcBef>
                          <a:spcPts val="300"/>
                        </a:spcBef>
                        <a:spcAft>
                          <a:spcPts val="300"/>
                        </a:spcAft>
                      </a:pPr>
                      <a:r>
                        <a:rPr lang="el-GR" sz="2800">
                          <a:latin typeface="Cambria Math"/>
                          <a:ea typeface="Calibri"/>
                          <a:cs typeface="Calibri"/>
                        </a:rPr>
                        <a:t>10</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90</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a:latin typeface="Cambria Math"/>
                          <a:ea typeface="Calibri"/>
                          <a:cs typeface="Calibri"/>
                        </a:rPr>
                        <a:t>87</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dirty="0">
                          <a:latin typeface="Cambria Math"/>
                          <a:ea typeface="Calibri"/>
                          <a:cs typeface="Calibri"/>
                        </a:rPr>
                        <a:t>3</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 xmlns:a16="http://schemas.microsoft.com/office/drawing/2014/main" val="10010"/>
                  </a:ext>
                </a:extLst>
              </a:tr>
            </a:tbl>
          </a:graphicData>
        </a:graphic>
      </p:graphicFrame>
      <p:pic>
        <p:nvPicPr>
          <p:cNvPr id="204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8524893" y="0"/>
            <a:ext cx="351417" cy="48892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95400" y="188640"/>
            <a:ext cx="10945216" cy="4104456"/>
          </a:xfrm>
        </p:spPr>
        <p:txBody>
          <a:bodyPr>
            <a:normAutofit/>
          </a:bodyPr>
          <a:lstStyle/>
          <a:p>
            <a:pPr marL="0" indent="0" algn="just">
              <a:buNone/>
            </a:pPr>
            <a:r>
              <a:rPr lang="el-GR" dirty="0" smtClean="0"/>
              <a:t>Προσέξτε </a:t>
            </a:r>
            <a:r>
              <a:rPr lang="el-GR" dirty="0"/>
              <a:t>ότι έχουμε ένα ζεύγος παρατηρήσεων για κάθε άτομο και ουσιαστικά δεν μας ενδιαφέρουν οι τιμές καθαυτές αλλά η διαφορά τους. </a:t>
            </a:r>
            <a:endParaRPr lang="en-US" dirty="0" smtClean="0"/>
          </a:p>
          <a:p>
            <a:pPr lvl="1" algn="just"/>
            <a:r>
              <a:rPr lang="el-GR" dirty="0" smtClean="0"/>
              <a:t>Το </a:t>
            </a:r>
            <a:r>
              <a:rPr lang="el-GR" dirty="0"/>
              <a:t>δείγμα μας στην πραγματικότητα είναι η διαφορά ανάμεσα στο πριν και στο μετά και θέλουμε να δούμε εάν αυτή είναι στατιστικά σημαντική. </a:t>
            </a:r>
            <a:endParaRPr lang="en-US" dirty="0" smtClean="0"/>
          </a:p>
          <a:p>
            <a:pPr lvl="1" algn="just"/>
            <a:endParaRPr lang="el-GR" dirty="0"/>
          </a:p>
          <a:p>
            <a:pPr marL="0" indent="0">
              <a:buNone/>
            </a:pPr>
            <a:r>
              <a:rPr lang="el-GR" dirty="0"/>
              <a:t>Διατυπώνουμε τις υποθέσεις:</a:t>
            </a:r>
          </a:p>
          <a:p>
            <a:endParaRPr lang="el-GR" dirty="0"/>
          </a:p>
        </p:txBody>
      </p:sp>
      <p:pic>
        <p:nvPicPr>
          <p:cNvPr id="20484" name="Picture 4"/>
          <p:cNvPicPr>
            <a:picLocks noChangeAspect="1" noChangeArrowheads="1"/>
          </p:cNvPicPr>
          <p:nvPr/>
        </p:nvPicPr>
        <p:blipFill>
          <a:blip r:embed="rId2" cstate="print"/>
          <a:srcRect/>
          <a:stretch>
            <a:fillRect/>
          </a:stretch>
        </p:blipFill>
        <p:spPr bwMode="auto">
          <a:xfrm>
            <a:off x="881026" y="3933056"/>
            <a:ext cx="11858676" cy="292494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07368" y="332656"/>
            <a:ext cx="11089232" cy="6858000"/>
          </a:xfrm>
        </p:spPr>
        <p:txBody>
          <a:bodyPr>
            <a:normAutofit/>
          </a:bodyPr>
          <a:lstStyle/>
          <a:p>
            <a:pPr algn="just"/>
            <a:r>
              <a:rPr lang="el-GR" dirty="0"/>
              <a:t>Οι υποθέσεις θα μπορούσαν να διατυπωθούν και ως εξής, θεωρώντας πληθυσμό 1 το βάρος πριν το πρόγραμμα και </a:t>
            </a:r>
            <a:r>
              <a:rPr lang="el-GR" dirty="0" smtClean="0"/>
              <a:t>πληθυσμό </a:t>
            </a:r>
            <a:r>
              <a:rPr lang="el-GR" dirty="0"/>
              <a:t>2 το βάρος μετά το πρόγραμμα</a:t>
            </a:r>
            <a:r>
              <a:rPr lang="el-GR" dirty="0" smtClean="0"/>
              <a:t>:</a:t>
            </a:r>
            <a:endParaRPr lang="en-US" dirty="0" smtClean="0"/>
          </a:p>
          <a:p>
            <a:pPr algn="just"/>
            <a:endParaRPr lang="en-US" dirty="0"/>
          </a:p>
          <a:p>
            <a:pPr algn="just"/>
            <a:endParaRPr lang="en-US" dirty="0" smtClean="0"/>
          </a:p>
          <a:p>
            <a:pPr algn="just"/>
            <a:endParaRPr lang="en-US" dirty="0"/>
          </a:p>
          <a:p>
            <a:pPr algn="just"/>
            <a:endParaRPr lang="en-US" dirty="0" smtClean="0"/>
          </a:p>
          <a:p>
            <a:pPr algn="just"/>
            <a:r>
              <a:rPr lang="el-GR" dirty="0"/>
              <a:t>Στη μηδενική υπόθεση έχουμε ότι το πρόγραμμα δεν είχε την επίδραση που θεωρούμε σημαντική (απώλεια βάρους τουλάχιστον 3 κιλών), ενώ στην εναλλακτική ότι το πρόγραμμα είχε πράγματι επίδραση. </a:t>
            </a:r>
          </a:p>
          <a:p>
            <a:pPr algn="just"/>
            <a:endParaRPr lang="el-GR" dirty="0"/>
          </a:p>
        </p:txBody>
      </p:sp>
      <p:pic>
        <p:nvPicPr>
          <p:cNvPr id="21506" name="Picture 2"/>
          <p:cNvPicPr>
            <a:picLocks noChangeAspect="1" noChangeArrowheads="1"/>
          </p:cNvPicPr>
          <p:nvPr/>
        </p:nvPicPr>
        <p:blipFill>
          <a:blip r:embed="rId2" cstate="print"/>
          <a:srcRect/>
          <a:stretch>
            <a:fillRect/>
          </a:stretch>
        </p:blipFill>
        <p:spPr bwMode="auto">
          <a:xfrm>
            <a:off x="-1464840" y="1700808"/>
            <a:ext cx="15216294" cy="240983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10818</TotalTime>
  <Words>1238</Words>
  <Application>Microsoft Office PowerPoint</Application>
  <PresentationFormat>Ευρεία οθόνη</PresentationFormat>
  <Paragraphs>377</Paragraphs>
  <Slides>27</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27</vt:i4>
      </vt:variant>
    </vt:vector>
  </HeadingPairs>
  <TitlesOfParts>
    <vt:vector size="34" baseType="lpstr">
      <vt:lpstr>Arial</vt:lpstr>
      <vt:lpstr>Calibri</vt:lpstr>
      <vt:lpstr>Cambria Math</vt:lpstr>
      <vt:lpstr>Tahoma</vt:lpstr>
      <vt:lpstr>Times New Roman</vt:lpstr>
      <vt:lpstr>Wingdings</vt:lpstr>
      <vt:lpstr>Θέμα του Office</vt:lpstr>
      <vt:lpstr>Έλεγχος υποθέσεων για τους μέσους παρατηρήσεων κατά ζεύγη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Άσκηση</vt:lpstr>
      <vt:lpstr>Παρουσίαση του PowerPoint</vt:lpstr>
      <vt:lpstr>Παρουσίαση του PowerPoint</vt:lpstr>
      <vt:lpstr>Παρουσίαση του PowerPoint</vt:lpstr>
      <vt:lpstr>Παρουσίαση του PowerPoint</vt:lpstr>
      <vt:lpstr>Άσκηση  </vt:lpstr>
      <vt:lpstr>Παρουσίαση του PowerPoint</vt:lpstr>
      <vt:lpstr>Παρουσίαση του PowerPoint</vt:lpstr>
      <vt:lpstr>Παρουσίαση του PowerPoint</vt:lpstr>
      <vt:lpstr>Παρουσίαση του PowerPoint</vt:lpstr>
      <vt:lpstr>Συντελεστής συσχέτισης Pearson</vt:lpstr>
      <vt:lpstr>Συντελεστής συσχέτισης Pearson</vt:lpstr>
      <vt:lpstr>Άσκηση</vt:lpstr>
      <vt:lpstr>Λύση </vt:lpstr>
      <vt:lpstr>Λύση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Έλεγχος υποθέσεων για τους μέσους παρατηρήσεων κατά ζεύγη</dc:title>
  <dc:creator>ΝΙΚΟΣ 1</dc:creator>
  <cp:lastModifiedBy>Λογαριασμός Microsoft</cp:lastModifiedBy>
  <cp:revision>67</cp:revision>
  <dcterms:created xsi:type="dcterms:W3CDTF">2014-04-03T05:08:14Z</dcterms:created>
  <dcterms:modified xsi:type="dcterms:W3CDTF">2022-11-12T18:59:01Z</dcterms:modified>
</cp:coreProperties>
</file>