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9" r:id="rId1"/>
  </p:sldMasterIdLst>
  <p:notesMasterIdLst>
    <p:notesMasterId r:id="rId49"/>
  </p:notesMasterIdLst>
  <p:handoutMasterIdLst>
    <p:handoutMasterId r:id="rId50"/>
  </p:handoutMasterIdLst>
  <p:sldIdLst>
    <p:sldId id="256" r:id="rId2"/>
    <p:sldId id="258" r:id="rId3"/>
    <p:sldId id="259" r:id="rId4"/>
    <p:sldId id="260" r:id="rId5"/>
    <p:sldId id="305" r:id="rId6"/>
    <p:sldId id="306" r:id="rId7"/>
    <p:sldId id="308" r:id="rId8"/>
    <p:sldId id="309" r:id="rId9"/>
    <p:sldId id="310" r:id="rId10"/>
    <p:sldId id="311" r:id="rId11"/>
    <p:sldId id="313" r:id="rId12"/>
    <p:sldId id="368" r:id="rId13"/>
    <p:sldId id="322" r:id="rId14"/>
    <p:sldId id="324" r:id="rId15"/>
    <p:sldId id="325" r:id="rId16"/>
    <p:sldId id="326" r:id="rId17"/>
    <p:sldId id="327" r:id="rId18"/>
    <p:sldId id="328" r:id="rId19"/>
    <p:sldId id="329" r:id="rId20"/>
    <p:sldId id="330" r:id="rId21"/>
    <p:sldId id="339" r:id="rId22"/>
    <p:sldId id="340" r:id="rId23"/>
    <p:sldId id="341" r:id="rId24"/>
    <p:sldId id="342" r:id="rId25"/>
    <p:sldId id="343" r:id="rId26"/>
    <p:sldId id="344" r:id="rId27"/>
    <p:sldId id="345" r:id="rId28"/>
    <p:sldId id="346" r:id="rId29"/>
    <p:sldId id="347" r:id="rId30"/>
    <p:sldId id="348" r:id="rId31"/>
    <p:sldId id="350" r:id="rId32"/>
    <p:sldId id="351" r:id="rId33"/>
    <p:sldId id="352" r:id="rId34"/>
    <p:sldId id="353" r:id="rId35"/>
    <p:sldId id="354" r:id="rId36"/>
    <p:sldId id="355" r:id="rId37"/>
    <p:sldId id="356" r:id="rId38"/>
    <p:sldId id="357" r:id="rId39"/>
    <p:sldId id="359" r:id="rId40"/>
    <p:sldId id="360" r:id="rId41"/>
    <p:sldId id="361" r:id="rId42"/>
    <p:sldId id="362" r:id="rId43"/>
    <p:sldId id="363" r:id="rId44"/>
    <p:sldId id="365" r:id="rId45"/>
    <p:sldId id="366" r:id="rId46"/>
    <p:sldId id="367" r:id="rId47"/>
    <p:sldId id="303" r:id="rId4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3F3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Μεσαίο στυλ 4 - Έμφαση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5193" autoAdjust="0"/>
  </p:normalViewPr>
  <p:slideViewPr>
    <p:cSldViewPr>
      <p:cViewPr>
        <p:scale>
          <a:sx n="95" d="100"/>
          <a:sy n="95" d="100"/>
        </p:scale>
        <p:origin x="-2094" y="-438"/>
      </p:cViewPr>
      <p:guideLst>
        <p:guide orient="horz" pos="2160"/>
        <p:guide pos="2880"/>
      </p:guideLst>
    </p:cSldViewPr>
  </p:slideViewPr>
  <p:notesTextViewPr>
    <p:cViewPr>
      <p:scale>
        <a:sx n="3" d="2"/>
        <a:sy n="3" d="2"/>
      </p:scale>
      <p:origin x="0" y="0"/>
    </p:cViewPr>
  </p:notesTextViewPr>
  <p:sorterViewPr>
    <p:cViewPr>
      <p:scale>
        <a:sx n="66" d="100"/>
        <a:sy n="66" d="100"/>
      </p:scale>
      <p:origin x="0" y="0"/>
    </p:cViewPr>
  </p:sorterViewPr>
  <p:notesViewPr>
    <p:cSldViewPr>
      <p:cViewPr varScale="1">
        <p:scale>
          <a:sx n="39" d="100"/>
          <a:sy n="39" d="100"/>
        </p:scale>
        <p:origin x="-2190"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10244E0-5B63-421B-9B45-24ADFDD1E4E9}" type="datetimeFigureOut">
              <a:rPr lang="el-GR"/>
              <a:pPr>
                <a:defRPr/>
              </a:pPr>
              <a:t>17/5/2025</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A6E3CFE-048F-4D82-95EC-E454321E933C}" type="slidenum">
              <a:rPr lang="el-GR"/>
              <a:pPr>
                <a:defRPr/>
              </a:pPr>
              <a:t>‹#›</a:t>
            </a:fld>
            <a:endParaRPr lang="el-GR"/>
          </a:p>
        </p:txBody>
      </p:sp>
    </p:spTree>
    <p:extLst>
      <p:ext uri="{BB962C8B-B14F-4D97-AF65-F5344CB8AC3E}">
        <p14:creationId xmlns="" xmlns:p14="http://schemas.microsoft.com/office/powerpoint/2010/main" val="2341129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459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l-GR" altLang="el-GR"/>
          </a:p>
        </p:txBody>
      </p:sp>
      <p:sp>
        <p:nvSpPr>
          <p:cNvPr id="49459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l-GR" altLang="el-GR"/>
          </a:p>
        </p:txBody>
      </p:sp>
      <p:sp>
        <p:nvSpPr>
          <p:cNvPr id="512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9459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l-GR" altLang="el-GR" noProof="0" smtClean="0"/>
              <a:t>Κάντε κλικ για να επεξεργαστείτε τα στυλ κειμένου του υποδείγματος</a:t>
            </a:r>
          </a:p>
          <a:p>
            <a:pPr lvl="1"/>
            <a:r>
              <a:rPr lang="el-GR" altLang="el-GR" noProof="0" smtClean="0"/>
              <a:t>Δεύτερου επιπέδου</a:t>
            </a:r>
          </a:p>
          <a:p>
            <a:pPr lvl="2"/>
            <a:r>
              <a:rPr lang="el-GR" altLang="el-GR" noProof="0" smtClean="0"/>
              <a:t>Τρίτου επιπέδου</a:t>
            </a:r>
          </a:p>
          <a:p>
            <a:pPr lvl="3"/>
            <a:r>
              <a:rPr lang="el-GR" altLang="el-GR" noProof="0" smtClean="0"/>
              <a:t>Τέταρτου επιπέδου</a:t>
            </a:r>
          </a:p>
          <a:p>
            <a:pPr lvl="4"/>
            <a:r>
              <a:rPr lang="el-GR" altLang="el-GR" noProof="0" smtClean="0"/>
              <a:t>Πέμπτου επιπέδου</a:t>
            </a:r>
          </a:p>
        </p:txBody>
      </p:sp>
      <p:sp>
        <p:nvSpPr>
          <p:cNvPr id="49459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l-GR" altLang="el-GR"/>
          </a:p>
        </p:txBody>
      </p:sp>
      <p:sp>
        <p:nvSpPr>
          <p:cNvPr id="49459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9E9DB6F-056F-4D24-B053-4FCF5F81F070}" type="slidenum">
              <a:rPr lang="el-GR" altLang="el-GR"/>
              <a:pPr>
                <a:defRPr/>
              </a:pPr>
              <a:t>‹#›</a:t>
            </a:fld>
            <a:endParaRPr lang="el-GR" altLang="el-GR"/>
          </a:p>
        </p:txBody>
      </p:sp>
    </p:spTree>
    <p:extLst>
      <p:ext uri="{BB962C8B-B14F-4D97-AF65-F5344CB8AC3E}">
        <p14:creationId xmlns="" xmlns:p14="http://schemas.microsoft.com/office/powerpoint/2010/main" val="290305526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miter lim="800000"/>
            <a:headEnd/>
            <a:tailEnd/>
          </a:ln>
        </p:spPr>
        <p:txBody>
          <a:bodyPr/>
          <a:lstStyle/>
          <a:p>
            <a:fld id="{6147F4D8-236F-4435-B297-AAFEA12A6089}" type="slidenum">
              <a:rPr lang="el-GR" altLang="el-GR" smtClean="0"/>
              <a:pPr/>
              <a:t>1</a:t>
            </a:fld>
            <a:endParaRPr lang="el-GR" altLang="el-GR"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l-GR" altLang="el-GR" smtClean="0">
              <a:latin typeface="Arial" charset="0"/>
            </a:endParaRPr>
          </a:p>
        </p:txBody>
      </p:sp>
    </p:spTree>
    <p:extLst>
      <p:ext uri="{BB962C8B-B14F-4D97-AF65-F5344CB8AC3E}">
        <p14:creationId xmlns="" xmlns:p14="http://schemas.microsoft.com/office/powerpoint/2010/main" val="1300198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 Θέση εικόνας διαφάνειας"/>
          <p:cNvSpPr>
            <a:spLocks noGrp="1" noRot="1" noChangeAspect="1" noTextEdit="1"/>
          </p:cNvSpPr>
          <p:nvPr>
            <p:ph type="sldImg"/>
          </p:nvPr>
        </p:nvSpPr>
        <p:spPr>
          <a:ln/>
        </p:spPr>
      </p:sp>
      <p:sp>
        <p:nvSpPr>
          <p:cNvPr id="53251" name="2 - Θέση σημειώσεων"/>
          <p:cNvSpPr>
            <a:spLocks noGrp="1"/>
          </p:cNvSpPr>
          <p:nvPr>
            <p:ph type="body" idx="1"/>
          </p:nvPr>
        </p:nvSpPr>
        <p:spPr>
          <a:noFill/>
        </p:spPr>
        <p:txBody>
          <a:bodyPr/>
          <a:lstStyle/>
          <a:p>
            <a:endParaRPr lang="el-GR" smtClean="0">
              <a:latin typeface="Arial" charset="0"/>
            </a:endParaRPr>
          </a:p>
        </p:txBody>
      </p:sp>
      <p:sp>
        <p:nvSpPr>
          <p:cNvPr id="53252" name="3 - Θέση αριθμού διαφάνειας"/>
          <p:cNvSpPr>
            <a:spLocks noGrp="1"/>
          </p:cNvSpPr>
          <p:nvPr>
            <p:ph type="sldNum" sz="quarter" idx="5"/>
          </p:nvPr>
        </p:nvSpPr>
        <p:spPr>
          <a:noFill/>
          <a:ln>
            <a:miter lim="800000"/>
            <a:headEnd/>
            <a:tailEnd/>
          </a:ln>
        </p:spPr>
        <p:txBody>
          <a:bodyPr/>
          <a:lstStyle/>
          <a:p>
            <a:fld id="{B09B4D54-E269-4729-A768-A583921AF083}" type="slidenum">
              <a:rPr lang="el-GR" altLang="el-GR" smtClean="0"/>
              <a:pPr/>
              <a:t>2</a:t>
            </a:fld>
            <a:endParaRPr lang="el-GR" altLang="el-GR" smtClean="0"/>
          </a:p>
        </p:txBody>
      </p:sp>
    </p:spTree>
    <p:extLst>
      <p:ext uri="{BB962C8B-B14F-4D97-AF65-F5344CB8AC3E}">
        <p14:creationId xmlns="" xmlns:p14="http://schemas.microsoft.com/office/powerpoint/2010/main" val="2102333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pPr>
              <a:defRPr/>
            </a:pPr>
            <a:endParaRPr lang="el-GR" altLang="el-GR"/>
          </a:p>
        </p:txBody>
      </p:sp>
      <p:sp>
        <p:nvSpPr>
          <p:cNvPr id="20" name="19 - Θέση υποσέλιδου"/>
          <p:cNvSpPr>
            <a:spLocks noGrp="1"/>
          </p:cNvSpPr>
          <p:nvPr>
            <p:ph type="ftr" sz="quarter" idx="11"/>
          </p:nvPr>
        </p:nvSpPr>
        <p:spPr/>
        <p:txBody>
          <a:bodyPr/>
          <a:lstStyle>
            <a:extLst/>
          </a:lstStyle>
          <a:p>
            <a:pPr>
              <a:defRPr/>
            </a:pPr>
            <a:endParaRPr lang="el-GR" altLang="el-GR"/>
          </a:p>
        </p:txBody>
      </p:sp>
      <p:sp>
        <p:nvSpPr>
          <p:cNvPr id="10" name="9 - Θέση αριθμού διαφάνειας"/>
          <p:cNvSpPr>
            <a:spLocks noGrp="1"/>
          </p:cNvSpPr>
          <p:nvPr>
            <p:ph type="sldNum" sz="quarter" idx="12"/>
          </p:nvPr>
        </p:nvSpPr>
        <p:spPr/>
        <p:txBody>
          <a:bodyPr/>
          <a:lstStyle>
            <a:extLst/>
          </a:lstStyle>
          <a:p>
            <a:pPr>
              <a:defRPr/>
            </a:pPr>
            <a:fld id="{EB2C1F39-DAB9-4CF1-AD58-F140F5E366D6}" type="slidenum">
              <a:rPr lang="el-GR" altLang="el-GR" smtClean="0"/>
              <a:pPr>
                <a:defRPr/>
              </a:pPr>
              <a:t>‹#›</a:t>
            </a:fld>
            <a:endParaRPr lang="el-GR" alt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defRPr/>
            </a:pPr>
            <a:endParaRPr lang="el-GR" altLang="el-GR"/>
          </a:p>
        </p:txBody>
      </p:sp>
      <p:sp>
        <p:nvSpPr>
          <p:cNvPr id="5" name="4 - Θέση υποσέλιδου"/>
          <p:cNvSpPr>
            <a:spLocks noGrp="1"/>
          </p:cNvSpPr>
          <p:nvPr>
            <p:ph type="ftr" sz="quarter" idx="11"/>
          </p:nvPr>
        </p:nvSpPr>
        <p:spPr/>
        <p:txBody>
          <a:bodyPr/>
          <a:lstStyle>
            <a:extLst/>
          </a:lstStyle>
          <a:p>
            <a:pPr>
              <a:defRPr/>
            </a:pPr>
            <a:endParaRPr lang="el-GR" altLang="el-GR"/>
          </a:p>
        </p:txBody>
      </p:sp>
      <p:sp>
        <p:nvSpPr>
          <p:cNvPr id="6" name="5 - Θέση αριθμού διαφάνειας"/>
          <p:cNvSpPr>
            <a:spLocks noGrp="1"/>
          </p:cNvSpPr>
          <p:nvPr>
            <p:ph type="sldNum" sz="quarter" idx="12"/>
          </p:nvPr>
        </p:nvSpPr>
        <p:spPr/>
        <p:txBody>
          <a:bodyPr/>
          <a:lstStyle>
            <a:extLst/>
          </a:lstStyle>
          <a:p>
            <a:pPr>
              <a:defRPr/>
            </a:pPr>
            <a:fld id="{AF25B31A-EAB5-4F16-9715-E2F26EDC09F4}" type="slidenum">
              <a:rPr lang="el-GR" altLang="el-GR" smtClean="0"/>
              <a:pPr>
                <a:defRPr/>
              </a:pPr>
              <a:t>‹#›</a:t>
            </a:fld>
            <a:endParaRPr lang="el-GR" alt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defRPr/>
            </a:pPr>
            <a:endParaRPr lang="el-GR" altLang="el-GR"/>
          </a:p>
        </p:txBody>
      </p:sp>
      <p:sp>
        <p:nvSpPr>
          <p:cNvPr id="5" name="4 - Θέση υποσέλιδου"/>
          <p:cNvSpPr>
            <a:spLocks noGrp="1"/>
          </p:cNvSpPr>
          <p:nvPr>
            <p:ph type="ftr" sz="quarter" idx="11"/>
          </p:nvPr>
        </p:nvSpPr>
        <p:spPr/>
        <p:txBody>
          <a:bodyPr/>
          <a:lstStyle>
            <a:extLst/>
          </a:lstStyle>
          <a:p>
            <a:pPr>
              <a:defRPr/>
            </a:pPr>
            <a:endParaRPr lang="el-GR" altLang="el-GR"/>
          </a:p>
        </p:txBody>
      </p:sp>
      <p:sp>
        <p:nvSpPr>
          <p:cNvPr id="6" name="5 - Θέση αριθμού διαφάνειας"/>
          <p:cNvSpPr>
            <a:spLocks noGrp="1"/>
          </p:cNvSpPr>
          <p:nvPr>
            <p:ph type="sldNum" sz="quarter" idx="12"/>
          </p:nvPr>
        </p:nvSpPr>
        <p:spPr/>
        <p:txBody>
          <a:bodyPr/>
          <a:lstStyle>
            <a:extLst/>
          </a:lstStyle>
          <a:p>
            <a:pPr>
              <a:defRPr/>
            </a:pPr>
            <a:fld id="{DBE97C44-C1BF-4F26-85B5-70998D0F866E}" type="slidenum">
              <a:rPr lang="el-GR" altLang="el-GR" smtClean="0"/>
              <a:pPr>
                <a:defRPr/>
              </a:pPr>
              <a:t>‹#›</a:t>
            </a:fld>
            <a:endParaRPr lang="el-GR"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defRPr/>
            </a:pPr>
            <a:endParaRPr lang="el-GR" altLang="el-GR"/>
          </a:p>
        </p:txBody>
      </p:sp>
      <p:sp>
        <p:nvSpPr>
          <p:cNvPr id="5" name="4 - Θέση υποσέλιδου"/>
          <p:cNvSpPr>
            <a:spLocks noGrp="1"/>
          </p:cNvSpPr>
          <p:nvPr>
            <p:ph type="ftr" sz="quarter" idx="11"/>
          </p:nvPr>
        </p:nvSpPr>
        <p:spPr/>
        <p:txBody>
          <a:bodyPr/>
          <a:lstStyle>
            <a:extLst/>
          </a:lstStyle>
          <a:p>
            <a:pPr>
              <a:defRPr/>
            </a:pPr>
            <a:endParaRPr lang="el-GR" altLang="el-GR"/>
          </a:p>
        </p:txBody>
      </p:sp>
      <p:sp>
        <p:nvSpPr>
          <p:cNvPr id="6" name="5 - Θέση αριθμού διαφάνειας"/>
          <p:cNvSpPr>
            <a:spLocks noGrp="1"/>
          </p:cNvSpPr>
          <p:nvPr>
            <p:ph type="sldNum" sz="quarter" idx="12"/>
          </p:nvPr>
        </p:nvSpPr>
        <p:spPr/>
        <p:txBody>
          <a:bodyPr/>
          <a:lstStyle>
            <a:extLst/>
          </a:lstStyle>
          <a:p>
            <a:pPr>
              <a:defRPr/>
            </a:pPr>
            <a:fld id="{060E8911-4D56-4822-AB6E-68F52D5B0D47}" type="slidenum">
              <a:rPr lang="el-GR" altLang="el-GR" smtClean="0"/>
              <a:pPr>
                <a:defRPr/>
              </a:pPr>
              <a:t>‹#›</a:t>
            </a:fld>
            <a:endParaRPr lang="el-GR" altLang="el-GR"/>
          </a:p>
        </p:txBody>
      </p:sp>
    </p:spTree>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defRPr/>
            </a:pPr>
            <a:endParaRPr lang="el-GR" altLang="el-GR"/>
          </a:p>
        </p:txBody>
      </p:sp>
      <p:sp>
        <p:nvSpPr>
          <p:cNvPr id="5" name="4 - Θέση υποσέλιδου"/>
          <p:cNvSpPr>
            <a:spLocks noGrp="1"/>
          </p:cNvSpPr>
          <p:nvPr>
            <p:ph type="ftr" sz="quarter" idx="11"/>
          </p:nvPr>
        </p:nvSpPr>
        <p:spPr/>
        <p:txBody>
          <a:bodyPr/>
          <a:lstStyle>
            <a:extLst/>
          </a:lstStyle>
          <a:p>
            <a:pPr>
              <a:defRPr/>
            </a:pPr>
            <a:endParaRPr lang="el-GR" altLang="el-GR"/>
          </a:p>
        </p:txBody>
      </p:sp>
      <p:sp>
        <p:nvSpPr>
          <p:cNvPr id="6" name="5 - Θέση αριθμού διαφάνειας"/>
          <p:cNvSpPr>
            <a:spLocks noGrp="1"/>
          </p:cNvSpPr>
          <p:nvPr>
            <p:ph type="sldNum" sz="quarter" idx="12"/>
          </p:nvPr>
        </p:nvSpPr>
        <p:spPr/>
        <p:txBody>
          <a:bodyPr/>
          <a:lstStyle>
            <a:extLst/>
          </a:lstStyle>
          <a:p>
            <a:pPr>
              <a:defRPr/>
            </a:pPr>
            <a:fld id="{1CF2D094-8B3D-4531-9A98-57AF19536EFB}" type="slidenum">
              <a:rPr lang="el-GR" altLang="el-GR" smtClean="0"/>
              <a:pPr>
                <a:defRPr/>
              </a:pPr>
              <a:t>‹#›</a:t>
            </a:fld>
            <a:endParaRPr lang="el-GR" alt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defRPr/>
            </a:pPr>
            <a:endParaRPr lang="el-GR" altLang="el-GR"/>
          </a:p>
        </p:txBody>
      </p:sp>
      <p:sp>
        <p:nvSpPr>
          <p:cNvPr id="6" name="5 - Θέση υποσέλιδου"/>
          <p:cNvSpPr>
            <a:spLocks noGrp="1"/>
          </p:cNvSpPr>
          <p:nvPr>
            <p:ph type="ftr" sz="quarter" idx="11"/>
          </p:nvPr>
        </p:nvSpPr>
        <p:spPr/>
        <p:txBody>
          <a:bodyPr/>
          <a:lstStyle>
            <a:extLst/>
          </a:lstStyle>
          <a:p>
            <a:pPr>
              <a:defRPr/>
            </a:pPr>
            <a:endParaRPr lang="el-GR" altLang="el-GR"/>
          </a:p>
        </p:txBody>
      </p:sp>
      <p:sp>
        <p:nvSpPr>
          <p:cNvPr id="7" name="6 - Θέση αριθμού διαφάνειας"/>
          <p:cNvSpPr>
            <a:spLocks noGrp="1"/>
          </p:cNvSpPr>
          <p:nvPr>
            <p:ph type="sldNum" sz="quarter" idx="12"/>
          </p:nvPr>
        </p:nvSpPr>
        <p:spPr/>
        <p:txBody>
          <a:bodyPr/>
          <a:lstStyle>
            <a:extLst/>
          </a:lstStyle>
          <a:p>
            <a:pPr>
              <a:defRPr/>
            </a:pPr>
            <a:fld id="{3F0101FB-1B08-4B92-ABE5-18EA89BDFC21}" type="slidenum">
              <a:rPr lang="el-GR" altLang="el-GR" smtClean="0"/>
              <a:pPr>
                <a:defRPr/>
              </a:pPr>
              <a:t>‹#›</a:t>
            </a:fld>
            <a:endParaRPr lang="el-GR"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defRPr/>
            </a:pPr>
            <a:endParaRPr lang="el-GR" altLang="el-GR"/>
          </a:p>
        </p:txBody>
      </p:sp>
      <p:sp>
        <p:nvSpPr>
          <p:cNvPr id="8" name="7 - Θέση υποσέλιδου"/>
          <p:cNvSpPr>
            <a:spLocks noGrp="1"/>
          </p:cNvSpPr>
          <p:nvPr>
            <p:ph type="ftr" sz="quarter" idx="11"/>
          </p:nvPr>
        </p:nvSpPr>
        <p:spPr/>
        <p:txBody>
          <a:bodyPr/>
          <a:lstStyle>
            <a:extLst/>
          </a:lstStyle>
          <a:p>
            <a:pPr>
              <a:defRPr/>
            </a:pPr>
            <a:endParaRPr lang="el-GR" altLang="el-GR"/>
          </a:p>
        </p:txBody>
      </p:sp>
      <p:sp>
        <p:nvSpPr>
          <p:cNvPr id="9" name="8 - Θέση αριθμού διαφάνειας"/>
          <p:cNvSpPr>
            <a:spLocks noGrp="1"/>
          </p:cNvSpPr>
          <p:nvPr>
            <p:ph type="sldNum" sz="quarter" idx="12"/>
          </p:nvPr>
        </p:nvSpPr>
        <p:spPr/>
        <p:txBody>
          <a:bodyPr/>
          <a:lstStyle>
            <a:extLst/>
          </a:lstStyle>
          <a:p>
            <a:pPr>
              <a:defRPr/>
            </a:pPr>
            <a:fld id="{884D23CF-213C-496D-A79C-5E6ED2C451EF}" type="slidenum">
              <a:rPr lang="el-GR" altLang="el-GR" smtClean="0"/>
              <a:pPr>
                <a:defRPr/>
              </a:pPr>
              <a:t>‹#›</a:t>
            </a:fld>
            <a:endParaRPr lang="el-GR" alt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pPr>
              <a:defRPr/>
            </a:pPr>
            <a:endParaRPr lang="el-GR" altLang="el-GR"/>
          </a:p>
        </p:txBody>
      </p:sp>
      <p:sp>
        <p:nvSpPr>
          <p:cNvPr id="4" name="3 - Θέση υποσέλιδου"/>
          <p:cNvSpPr>
            <a:spLocks noGrp="1"/>
          </p:cNvSpPr>
          <p:nvPr>
            <p:ph type="ftr" sz="quarter" idx="11"/>
          </p:nvPr>
        </p:nvSpPr>
        <p:spPr/>
        <p:txBody>
          <a:bodyPr/>
          <a:lstStyle>
            <a:extLst/>
          </a:lstStyle>
          <a:p>
            <a:pPr>
              <a:defRPr/>
            </a:pPr>
            <a:endParaRPr lang="el-GR" altLang="el-GR"/>
          </a:p>
        </p:txBody>
      </p:sp>
      <p:sp>
        <p:nvSpPr>
          <p:cNvPr id="5" name="4 - Θέση αριθμού διαφάνειας"/>
          <p:cNvSpPr>
            <a:spLocks noGrp="1"/>
          </p:cNvSpPr>
          <p:nvPr>
            <p:ph type="sldNum" sz="quarter" idx="12"/>
          </p:nvPr>
        </p:nvSpPr>
        <p:spPr/>
        <p:txBody>
          <a:bodyPr/>
          <a:lstStyle>
            <a:extLst/>
          </a:lstStyle>
          <a:p>
            <a:pPr>
              <a:defRPr/>
            </a:pPr>
            <a:fld id="{BD738DC4-92F2-400E-A9CD-8AE0962FF9F2}" type="slidenum">
              <a:rPr lang="el-GR" altLang="el-GR" smtClean="0"/>
              <a:pPr>
                <a:defRPr/>
              </a:pPr>
              <a:t>‹#›</a:t>
            </a:fld>
            <a:endParaRPr lang="el-GR" alt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pPr>
              <a:defRPr/>
            </a:pPr>
            <a:endParaRPr lang="el-GR" altLang="el-GR"/>
          </a:p>
        </p:txBody>
      </p:sp>
      <p:sp>
        <p:nvSpPr>
          <p:cNvPr id="3" name="2 - Θέση υποσέλιδου"/>
          <p:cNvSpPr>
            <a:spLocks noGrp="1"/>
          </p:cNvSpPr>
          <p:nvPr>
            <p:ph type="ftr" sz="quarter" idx="11"/>
          </p:nvPr>
        </p:nvSpPr>
        <p:spPr/>
        <p:txBody>
          <a:bodyPr/>
          <a:lstStyle>
            <a:extLst/>
          </a:lstStyle>
          <a:p>
            <a:pPr>
              <a:defRPr/>
            </a:pPr>
            <a:endParaRPr lang="el-GR" altLang="el-GR"/>
          </a:p>
        </p:txBody>
      </p:sp>
      <p:sp>
        <p:nvSpPr>
          <p:cNvPr id="4" name="3 - Θέση αριθμού διαφάνειας"/>
          <p:cNvSpPr>
            <a:spLocks noGrp="1"/>
          </p:cNvSpPr>
          <p:nvPr>
            <p:ph type="sldNum" sz="quarter" idx="12"/>
          </p:nvPr>
        </p:nvSpPr>
        <p:spPr/>
        <p:txBody>
          <a:bodyPr/>
          <a:lstStyle>
            <a:extLst/>
          </a:lstStyle>
          <a:p>
            <a:pPr>
              <a:defRPr/>
            </a:pPr>
            <a:fld id="{591E66F5-2FE0-4D4D-B881-027AED06D808}" type="slidenum">
              <a:rPr lang="el-GR" altLang="el-GR" smtClean="0"/>
              <a:pPr>
                <a:defRPr/>
              </a:pPr>
              <a:t>‹#›</a:t>
            </a:fld>
            <a:endParaRPr lang="el-GR" alt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defRPr/>
            </a:pPr>
            <a:endParaRPr lang="el-GR" altLang="el-GR"/>
          </a:p>
        </p:txBody>
      </p:sp>
      <p:sp>
        <p:nvSpPr>
          <p:cNvPr id="6" name="5 - Θέση υποσέλιδου"/>
          <p:cNvSpPr>
            <a:spLocks noGrp="1"/>
          </p:cNvSpPr>
          <p:nvPr>
            <p:ph type="ftr" sz="quarter" idx="11"/>
          </p:nvPr>
        </p:nvSpPr>
        <p:spPr/>
        <p:txBody>
          <a:bodyPr/>
          <a:lstStyle>
            <a:extLst/>
          </a:lstStyle>
          <a:p>
            <a:pPr>
              <a:defRPr/>
            </a:pPr>
            <a:endParaRPr lang="el-GR" altLang="el-GR"/>
          </a:p>
        </p:txBody>
      </p:sp>
      <p:sp>
        <p:nvSpPr>
          <p:cNvPr id="7" name="6 - Θέση αριθμού διαφάνειας"/>
          <p:cNvSpPr>
            <a:spLocks noGrp="1"/>
          </p:cNvSpPr>
          <p:nvPr>
            <p:ph type="sldNum" sz="quarter" idx="12"/>
          </p:nvPr>
        </p:nvSpPr>
        <p:spPr/>
        <p:txBody>
          <a:bodyPr/>
          <a:lstStyle>
            <a:extLst/>
          </a:lstStyle>
          <a:p>
            <a:pPr>
              <a:defRPr/>
            </a:pPr>
            <a:fld id="{5FB7C4DF-A299-40C0-A1FA-53817BDC87CF}" type="slidenum">
              <a:rPr lang="el-GR" altLang="el-GR" smtClean="0"/>
              <a:pPr>
                <a:defRPr/>
              </a:pPr>
              <a:t>‹#›</a:t>
            </a:fld>
            <a:endParaRPr lang="el-GR" alt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pPr>
              <a:defRPr/>
            </a:pPr>
            <a:endParaRPr lang="el-GR" altLang="el-GR"/>
          </a:p>
        </p:txBody>
      </p:sp>
      <p:sp>
        <p:nvSpPr>
          <p:cNvPr id="6" name="5 - Θέση υποσέλιδου"/>
          <p:cNvSpPr>
            <a:spLocks noGrp="1"/>
          </p:cNvSpPr>
          <p:nvPr>
            <p:ph type="ftr" sz="quarter" idx="11"/>
          </p:nvPr>
        </p:nvSpPr>
        <p:spPr/>
        <p:txBody>
          <a:bodyPr/>
          <a:lstStyle>
            <a:extLst/>
          </a:lstStyle>
          <a:p>
            <a:pPr>
              <a:defRPr/>
            </a:pPr>
            <a:endParaRPr lang="el-GR" altLang="el-GR"/>
          </a:p>
        </p:txBody>
      </p:sp>
      <p:sp>
        <p:nvSpPr>
          <p:cNvPr id="7" name="6 - Θέση αριθμού διαφάνειας"/>
          <p:cNvSpPr>
            <a:spLocks noGrp="1"/>
          </p:cNvSpPr>
          <p:nvPr>
            <p:ph type="sldNum" sz="quarter" idx="12"/>
          </p:nvPr>
        </p:nvSpPr>
        <p:spPr/>
        <p:txBody>
          <a:bodyPr/>
          <a:lstStyle>
            <a:extLst/>
          </a:lstStyle>
          <a:p>
            <a:pPr>
              <a:defRPr/>
            </a:pPr>
            <a:fld id="{CA790E8A-AAB2-420D-9354-C9F62717AA4E}" type="slidenum">
              <a:rPr lang="el-GR" altLang="el-GR" smtClean="0"/>
              <a:pPr>
                <a:defRPr/>
              </a:pPr>
              <a:t>‹#›</a:t>
            </a:fld>
            <a:endParaRPr lang="el-GR" alt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l-GR" alt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l-GR" alt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060E8911-4D56-4822-AB6E-68F52D5B0D47}" type="slidenum">
              <a:rPr lang="el-GR" altLang="el-GR" smtClean="0"/>
              <a:pPr>
                <a:defRPr/>
              </a:pPr>
              <a:t>‹#›</a:t>
            </a:fld>
            <a:endParaRPr lang="el-GR" alt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ctrTitle"/>
          </p:nvPr>
        </p:nvSpPr>
        <p:spPr>
          <a:xfrm>
            <a:off x="685800" y="914400"/>
            <a:ext cx="7772400" cy="1066800"/>
          </a:xfrm>
        </p:spPr>
        <p:txBody>
          <a:bodyPr/>
          <a:lstStyle/>
          <a:p>
            <a:pPr algn="l">
              <a:defRPr/>
            </a:pPr>
            <a:endParaRPr lang="el-GR" altLang="el-GR" sz="2000" i="1" dirty="0" smtClean="0">
              <a:solidFill>
                <a:schemeClr val="accent5">
                  <a:lumMod val="25000"/>
                </a:schemeClr>
              </a:solidFill>
              <a:latin typeface="Candara" pitchFamily="34" charset="0"/>
            </a:endParaRPr>
          </a:p>
        </p:txBody>
      </p:sp>
      <p:sp>
        <p:nvSpPr>
          <p:cNvPr id="3076" name="Rectangle 3"/>
          <p:cNvSpPr>
            <a:spLocks noGrp="1" noChangeArrowheads="1"/>
          </p:cNvSpPr>
          <p:nvPr>
            <p:ph type="subTitle" idx="1"/>
          </p:nvPr>
        </p:nvSpPr>
        <p:spPr>
          <a:xfrm>
            <a:off x="2057400" y="3048000"/>
            <a:ext cx="6400800" cy="2209800"/>
          </a:xfrm>
        </p:spPr>
        <p:txBody>
          <a:bodyPr/>
          <a:lstStyle/>
          <a:p>
            <a:pPr eaLnBrk="1" hangingPunct="1">
              <a:defRPr/>
            </a:pPr>
            <a:r>
              <a:rPr lang="el-GR" altLang="el-GR" sz="4000" b="1" dirty="0" smtClean="0">
                <a:solidFill>
                  <a:schemeClr val="accent5">
                    <a:lumMod val="25000"/>
                  </a:schemeClr>
                </a:solidFill>
                <a:latin typeface="Candara" pitchFamily="34" charset="0"/>
              </a:rPr>
              <a:t>ΔΙΕΘΝΗ ΠΡΟΤΥΠΑ ΕΛΕΓΧΟΥ</a:t>
            </a:r>
          </a:p>
        </p:txBody>
      </p:sp>
      <p:sp>
        <p:nvSpPr>
          <p:cNvPr id="3075" name="Rectangle 4"/>
          <p:cNvSpPr>
            <a:spLocks noChangeArrowheads="1"/>
          </p:cNvSpPr>
          <p:nvPr/>
        </p:nvSpPr>
        <p:spPr bwMode="auto">
          <a:xfrm>
            <a:off x="838200" y="5943600"/>
            <a:ext cx="5715000" cy="609600"/>
          </a:xfrm>
          <a:prstGeom prst="rect">
            <a:avLst/>
          </a:prstGeom>
          <a:noFill/>
          <a:ln w="9525">
            <a:noFill/>
            <a:miter lim="800000"/>
            <a:headEnd/>
            <a:tailEnd/>
          </a:ln>
        </p:spPr>
        <p:txBody>
          <a:bodyPr/>
          <a:lstStyle/>
          <a:p>
            <a:pPr eaLnBrk="1" hangingPunct="1">
              <a:spcBef>
                <a:spcPct val="20000"/>
              </a:spcBef>
              <a:buClr>
                <a:schemeClr val="accent1"/>
              </a:buClr>
              <a:buFont typeface="Wingdings" pitchFamily="2" charset="2"/>
              <a:buNone/>
            </a:pPr>
            <a:endParaRPr lang="el-GR" altLang="el-GR" sz="3200"/>
          </a:p>
        </p:txBody>
      </p:sp>
      <p:pic>
        <p:nvPicPr>
          <p:cNvPr id="5" name="4 - Θέση περιεχομένου" descr="logo_el.png"/>
          <p:cNvPicPr>
            <a:picLocks noChangeAspect="1"/>
          </p:cNvPicPr>
          <p:nvPr/>
        </p:nvPicPr>
        <p:blipFill>
          <a:blip r:embed="rId3"/>
          <a:srcRect/>
          <a:stretch>
            <a:fillRect/>
          </a:stretch>
        </p:blipFill>
        <p:spPr bwMode="auto">
          <a:xfrm>
            <a:off x="2071670" y="1285860"/>
            <a:ext cx="6072188" cy="500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990600"/>
            <a:ext cx="8001000" cy="5181600"/>
          </a:xfrm>
        </p:spPr>
        <p:txBody>
          <a:bodyPr/>
          <a:lstStyle/>
          <a:p>
            <a:pPr algn="l">
              <a:defRPr/>
            </a:pPr>
            <a:r>
              <a:rPr lang="el-GR" sz="2400" b="1" dirty="0" smtClean="0">
                <a:solidFill>
                  <a:schemeClr val="accent5">
                    <a:lumMod val="25000"/>
                  </a:schemeClr>
                </a:solidFill>
                <a:latin typeface="Candara" pitchFamily="34" charset="0"/>
              </a:rPr>
              <a:t>Συμπεράσματα ελέγχου και αναφορά </a:t>
            </a:r>
            <a:endParaRPr lang="el-GR" sz="2400" dirty="0" smtClean="0">
              <a:solidFill>
                <a:schemeClr val="accent5">
                  <a:lumMod val="25000"/>
                </a:schemeClr>
              </a:solidFill>
              <a:latin typeface="Candara" pitchFamily="34" charset="0"/>
            </a:endParaRPr>
          </a:p>
          <a:p>
            <a:pPr marL="1252538" indent="-1252538" algn="l">
              <a:defRPr/>
            </a:pPr>
            <a:r>
              <a:rPr lang="el-GR" sz="2400" b="1" dirty="0" smtClean="0">
                <a:solidFill>
                  <a:schemeClr val="accent5">
                    <a:lumMod val="25000"/>
                  </a:schemeClr>
                </a:solidFill>
                <a:latin typeface="Candara" pitchFamily="34" charset="0"/>
              </a:rPr>
              <a:t>ΔΠΕ 700</a:t>
            </a:r>
            <a:r>
              <a:rPr lang="el-GR" sz="2400" dirty="0" smtClean="0">
                <a:solidFill>
                  <a:schemeClr val="accent5">
                    <a:lumMod val="25000"/>
                  </a:schemeClr>
                </a:solidFill>
                <a:latin typeface="Candara" pitchFamily="34" charset="0"/>
              </a:rPr>
              <a:t>,	Διαμόρφωση γνώμης και έκθεση επί οικονομικών καταστάσεων  </a:t>
            </a:r>
          </a:p>
          <a:p>
            <a:pPr marL="1252538" indent="-1252538" algn="l">
              <a:defRPr/>
            </a:pPr>
            <a:r>
              <a:rPr lang="el-GR" sz="2400" b="1" dirty="0" smtClean="0">
                <a:solidFill>
                  <a:schemeClr val="accent5">
                    <a:lumMod val="25000"/>
                  </a:schemeClr>
                </a:solidFill>
                <a:latin typeface="Candara" pitchFamily="34" charset="0"/>
              </a:rPr>
              <a:t>ΔΠΕ 705</a:t>
            </a:r>
            <a:r>
              <a:rPr lang="el-GR" sz="2400" dirty="0" smtClean="0">
                <a:solidFill>
                  <a:schemeClr val="accent5">
                    <a:lumMod val="25000"/>
                  </a:schemeClr>
                </a:solidFill>
                <a:latin typeface="Candara" pitchFamily="34" charset="0"/>
              </a:rPr>
              <a:t>,	Διαφοροποιήσεις της γνώμης στην έκθεση του ανεξάρτητου ελεγκτή</a:t>
            </a:r>
          </a:p>
          <a:p>
            <a:pPr marL="1252538" indent="-1252538" algn="l">
              <a:defRPr/>
            </a:pPr>
            <a:r>
              <a:rPr lang="el-GR" sz="2400" b="1" dirty="0" smtClean="0">
                <a:solidFill>
                  <a:schemeClr val="accent5">
                    <a:lumMod val="25000"/>
                  </a:schemeClr>
                </a:solidFill>
                <a:latin typeface="Candara" pitchFamily="34" charset="0"/>
              </a:rPr>
              <a:t>ΔΠΕ 706</a:t>
            </a:r>
            <a:r>
              <a:rPr lang="el-GR" sz="2400" dirty="0" smtClean="0">
                <a:solidFill>
                  <a:schemeClr val="accent5">
                    <a:lumMod val="25000"/>
                  </a:schemeClr>
                </a:solidFill>
                <a:latin typeface="Candara" pitchFamily="34" charset="0"/>
              </a:rPr>
              <a:t>,	Παράγραφοι έμφασης θέματος και παράγραφοι άλλων θεμάτων στην έκθεση του ανεξάρτητου ελεγκτή</a:t>
            </a:r>
          </a:p>
          <a:p>
            <a:pPr marL="1252538" indent="-1252538" algn="l">
              <a:defRPr/>
            </a:pPr>
            <a:r>
              <a:rPr lang="el-GR" sz="2400" b="1" dirty="0" smtClean="0">
                <a:solidFill>
                  <a:schemeClr val="accent5">
                    <a:lumMod val="25000"/>
                  </a:schemeClr>
                </a:solidFill>
                <a:latin typeface="Candara" pitchFamily="34" charset="0"/>
              </a:rPr>
              <a:t>ΔΠΕ 710</a:t>
            </a:r>
            <a:r>
              <a:rPr lang="el-GR" sz="2400" dirty="0" smtClean="0">
                <a:solidFill>
                  <a:schemeClr val="accent5">
                    <a:lumMod val="25000"/>
                  </a:schemeClr>
                </a:solidFill>
                <a:latin typeface="Candara" pitchFamily="34" charset="0"/>
              </a:rPr>
              <a:t>,	Συγκριτικές πληροφορίες – Αντίστοιχοι αριθμοί και συγκριτικές οικονομικές καταστάσεις </a:t>
            </a:r>
          </a:p>
          <a:p>
            <a:pPr marL="1252538" indent="-1252538" algn="l">
              <a:defRPr/>
            </a:pPr>
            <a:r>
              <a:rPr lang="el-GR" sz="2400" b="1" dirty="0" smtClean="0">
                <a:solidFill>
                  <a:schemeClr val="accent5">
                    <a:lumMod val="25000"/>
                  </a:schemeClr>
                </a:solidFill>
                <a:latin typeface="Candara" pitchFamily="34" charset="0"/>
              </a:rPr>
              <a:t>ΔΠΕ 720</a:t>
            </a:r>
            <a:r>
              <a:rPr lang="el-GR" sz="2400" dirty="0" smtClean="0">
                <a:solidFill>
                  <a:schemeClr val="accent5">
                    <a:lumMod val="25000"/>
                  </a:schemeClr>
                </a:solidFill>
                <a:latin typeface="Candara" pitchFamily="34" charset="0"/>
              </a:rPr>
              <a:t>,	Οι ευθύνες του ελεγκτή σχετικά με άλλες πληροφορίες σε έγγραφα που περιέχουν ελεγμένες οικονομικές καταστάσεις </a:t>
            </a:r>
          </a:p>
          <a:p>
            <a:pPr marL="1252538" indent="-1252538" algn="l">
              <a:defRPr/>
            </a:pPr>
            <a:endParaRPr lang="el-GR" sz="2400" b="1" dirty="0" smtClean="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457200"/>
            <a:ext cx="7848600" cy="457200"/>
          </a:xfrm>
          <a:prstGeom prst="rect">
            <a:avLst/>
          </a:prstGeom>
          <a:noFill/>
          <a:ln w="9525">
            <a:noFill/>
            <a:miter lim="800000"/>
            <a:headEnd/>
            <a:tailEnd/>
          </a:ln>
        </p:spPr>
        <p:txBody>
          <a:bodyPr anchor="b"/>
          <a:lstStyle/>
          <a:p>
            <a:pPr eaLnBrk="1" hangingPunct="1">
              <a:defRPr/>
            </a:pPr>
            <a:r>
              <a:rPr lang="el-GR" sz="3200" b="1" dirty="0">
                <a:solidFill>
                  <a:schemeClr val="accent5">
                    <a:lumMod val="25000"/>
                  </a:schemeClr>
                </a:solidFill>
                <a:latin typeface="Candara" pitchFamily="34" charset="0"/>
                <a:ea typeface="+mj-ea"/>
                <a:cs typeface="+mj-cs"/>
              </a:rPr>
              <a:t>Διεθνή Πρότυπα Ελέγχου - παρουσίαση</a:t>
            </a:r>
            <a:r>
              <a:rPr lang="el-GR" sz="3200" b="1" dirty="0">
                <a:solidFill>
                  <a:schemeClr val="accent5">
                    <a:lumMod val="25000"/>
                  </a:schemeClr>
                </a:solidFill>
                <a:latin typeface="Candara" pitchFamily="34" charset="0"/>
              </a:rPr>
              <a:t> (8)</a:t>
            </a:r>
            <a:endParaRPr lang="el-GR" altLang="el-GR" sz="3200"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600200"/>
            <a:ext cx="8001000" cy="4572000"/>
          </a:xfrm>
        </p:spPr>
        <p:txBody>
          <a:bodyPr/>
          <a:lstStyle/>
          <a:p>
            <a:pPr algn="l">
              <a:defRPr/>
            </a:pPr>
            <a:r>
              <a:rPr lang="el-GR" sz="2400" b="1" dirty="0" smtClean="0">
                <a:solidFill>
                  <a:schemeClr val="accent5">
                    <a:lumMod val="25000"/>
                  </a:schemeClr>
                </a:solidFill>
                <a:latin typeface="Candara" pitchFamily="34" charset="0"/>
              </a:rPr>
              <a:t>Εξειδικευμένοι τομείς </a:t>
            </a:r>
            <a:endParaRPr lang="el-GR" sz="2400" dirty="0" smtClean="0">
              <a:solidFill>
                <a:schemeClr val="accent5">
                  <a:lumMod val="25000"/>
                </a:schemeClr>
              </a:solidFill>
              <a:latin typeface="Candara" pitchFamily="34" charset="0"/>
            </a:endParaRPr>
          </a:p>
          <a:p>
            <a:pPr algn="l">
              <a:defRPr/>
            </a:pPr>
            <a:r>
              <a:rPr lang="el-GR" sz="800" dirty="0" smtClean="0">
                <a:solidFill>
                  <a:schemeClr val="accent5">
                    <a:lumMod val="25000"/>
                  </a:schemeClr>
                </a:solidFill>
                <a:latin typeface="Candara" pitchFamily="34" charset="0"/>
              </a:rPr>
              <a:t> </a:t>
            </a:r>
          </a:p>
          <a:p>
            <a:pPr marL="1252538" indent="-1252538" algn="l">
              <a:defRPr/>
            </a:pPr>
            <a:r>
              <a:rPr lang="el-GR" sz="2400" b="1" dirty="0" smtClean="0">
                <a:solidFill>
                  <a:schemeClr val="accent5">
                    <a:lumMod val="25000"/>
                  </a:schemeClr>
                </a:solidFill>
                <a:latin typeface="Candara" pitchFamily="34" charset="0"/>
              </a:rPr>
              <a:t>ΔΠΕ 800</a:t>
            </a:r>
            <a:r>
              <a:rPr lang="el-GR" sz="2400" dirty="0" smtClean="0">
                <a:solidFill>
                  <a:schemeClr val="accent5">
                    <a:lumMod val="25000"/>
                  </a:schemeClr>
                </a:solidFill>
                <a:latin typeface="Candara" pitchFamily="34" charset="0"/>
              </a:rPr>
              <a:t>,	Ειδικά ζητήματα – Έλεγχοι οικονομικών καταστάσεων που καταρτίζονται σύμφωνα με πλαίσια ειδικού σκοπού </a:t>
            </a:r>
          </a:p>
          <a:p>
            <a:pPr marL="1252538" indent="-1252538" algn="l">
              <a:defRPr/>
            </a:pPr>
            <a:r>
              <a:rPr lang="el-GR" sz="2400" b="1" dirty="0" smtClean="0">
                <a:solidFill>
                  <a:schemeClr val="accent5">
                    <a:lumMod val="25000"/>
                  </a:schemeClr>
                </a:solidFill>
                <a:latin typeface="Candara" pitchFamily="34" charset="0"/>
              </a:rPr>
              <a:t>ΔΠΕ 805</a:t>
            </a:r>
            <a:r>
              <a:rPr lang="el-GR" sz="2400" dirty="0" smtClean="0">
                <a:solidFill>
                  <a:schemeClr val="accent5">
                    <a:lumMod val="25000"/>
                  </a:schemeClr>
                </a:solidFill>
                <a:latin typeface="Candara" pitchFamily="34" charset="0"/>
              </a:rPr>
              <a:t>,	Ειδικά ζητήματα – Έλεγχοι επιμέρους οικονομικών καταστάσεων και συγκεκριμένων στοιχείων, λογαριασμών ή κονδυλίων οικονομικής κατάστασης</a:t>
            </a:r>
          </a:p>
          <a:p>
            <a:pPr marL="1252538" indent="-1252538" algn="l">
              <a:defRPr/>
            </a:pPr>
            <a:r>
              <a:rPr lang="el-GR" sz="2400" b="1" dirty="0" smtClean="0">
                <a:solidFill>
                  <a:schemeClr val="accent5">
                    <a:lumMod val="25000"/>
                  </a:schemeClr>
                </a:solidFill>
                <a:latin typeface="Candara" pitchFamily="34" charset="0"/>
              </a:rPr>
              <a:t>ΔΠΕ 810</a:t>
            </a:r>
            <a:r>
              <a:rPr lang="el-GR" sz="2400" dirty="0" smtClean="0">
                <a:solidFill>
                  <a:schemeClr val="accent5">
                    <a:lumMod val="25000"/>
                  </a:schemeClr>
                </a:solidFill>
                <a:latin typeface="Candara" pitchFamily="34" charset="0"/>
              </a:rPr>
              <a:t>,	Αναθέσεις για έκθεση επί περιληπτικών οικονομικών καταστάσεων  </a:t>
            </a:r>
          </a:p>
          <a:p>
            <a:pPr marL="1252538" indent="-1252538" algn="l">
              <a:defRPr/>
            </a:pPr>
            <a:endParaRPr lang="el-GR" sz="2400" b="1" dirty="0" smtClean="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eaLnBrk="1" hangingPunct="1">
              <a:defRPr/>
            </a:pPr>
            <a:r>
              <a:rPr lang="el-GR" sz="3200" b="1" dirty="0">
                <a:solidFill>
                  <a:schemeClr val="accent5">
                    <a:lumMod val="25000"/>
                  </a:schemeClr>
                </a:solidFill>
                <a:latin typeface="Candara" pitchFamily="34" charset="0"/>
                <a:ea typeface="+mj-ea"/>
                <a:cs typeface="+mj-cs"/>
              </a:rPr>
              <a:t>Διεθνή Πρότυπα Ελέγχου - παρουσίαση</a:t>
            </a:r>
            <a:r>
              <a:rPr lang="el-GR" sz="3200" b="1" dirty="0">
                <a:solidFill>
                  <a:schemeClr val="accent5">
                    <a:lumMod val="25000"/>
                  </a:schemeClr>
                </a:solidFill>
                <a:latin typeface="Candara" pitchFamily="34" charset="0"/>
              </a:rPr>
              <a:t> (9)</a:t>
            </a:r>
            <a:endParaRPr lang="el-GR" altLang="el-GR" sz="3200"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371600"/>
            <a:ext cx="7772400" cy="4800600"/>
          </a:xfrm>
        </p:spPr>
        <p:txBody>
          <a:bodyPr>
            <a:normAutofit lnSpcReduction="10000"/>
          </a:bodyPr>
          <a:lstStyle/>
          <a:p>
            <a:pPr algn="just">
              <a:defRPr/>
            </a:pPr>
            <a:r>
              <a:rPr lang="el-GR" sz="2400" dirty="0" smtClean="0">
                <a:solidFill>
                  <a:schemeClr val="accent5">
                    <a:lumMod val="25000"/>
                  </a:schemeClr>
                </a:solidFill>
                <a:latin typeface="Candara" pitchFamily="34" charset="0"/>
              </a:rPr>
              <a:t>Κάθε ελεγκτική εταιρία πρέπει να θεσπίσει και να διατη</a:t>
            </a:r>
            <a:r>
              <a:rPr lang="en-US" sz="2400" dirty="0" smtClean="0">
                <a:solidFill>
                  <a:schemeClr val="accent5">
                    <a:lumMod val="25000"/>
                  </a:schemeClr>
                </a:solidFill>
                <a:latin typeface="Candara" pitchFamily="34" charset="0"/>
              </a:rPr>
              <a:t>-</a:t>
            </a:r>
            <a:r>
              <a:rPr lang="el-GR" sz="2400" dirty="0" smtClean="0">
                <a:solidFill>
                  <a:schemeClr val="accent5">
                    <a:lumMod val="25000"/>
                  </a:schemeClr>
                </a:solidFill>
                <a:latin typeface="Candara" pitchFamily="34" charset="0"/>
              </a:rPr>
              <a:t>ρεί σύστημα δικλίδων ποιότητας που να περιλαμβάνει πολιτικές και διαδικασίες για κάθε ένα από τα ακόλουθα στοιχεία: </a:t>
            </a:r>
          </a:p>
          <a:p>
            <a:pPr marL="357188" indent="-357188" algn="l">
              <a:defRPr/>
            </a:pPr>
            <a:r>
              <a:rPr lang="el-GR" sz="2400" b="1" dirty="0" smtClean="0">
                <a:solidFill>
                  <a:schemeClr val="accent5">
                    <a:lumMod val="25000"/>
                  </a:schemeClr>
                </a:solidFill>
                <a:latin typeface="Candara" pitchFamily="34" charset="0"/>
              </a:rPr>
              <a:t>α. </a:t>
            </a:r>
            <a:r>
              <a:rPr lang="el-GR" sz="2400" dirty="0" smtClean="0">
                <a:solidFill>
                  <a:schemeClr val="accent5">
                    <a:lumMod val="25000"/>
                  </a:schemeClr>
                </a:solidFill>
                <a:latin typeface="Candara" pitchFamily="34" charset="0"/>
              </a:rPr>
              <a:t>Ευθύνες Διοίκησης για την ποιότητα εντός της ελεγκτικής εταιρίας. </a:t>
            </a:r>
          </a:p>
          <a:p>
            <a:pPr marL="357188" indent="-357188" algn="l">
              <a:defRPr/>
            </a:pPr>
            <a:r>
              <a:rPr lang="el-GR" sz="2400" b="1" dirty="0" smtClean="0">
                <a:solidFill>
                  <a:schemeClr val="accent5">
                    <a:lumMod val="25000"/>
                  </a:schemeClr>
                </a:solidFill>
                <a:latin typeface="Candara" pitchFamily="34" charset="0"/>
              </a:rPr>
              <a:t>β.</a:t>
            </a:r>
            <a:r>
              <a:rPr lang="el-GR" sz="2400" dirty="0" smtClean="0">
                <a:solidFill>
                  <a:schemeClr val="accent5">
                    <a:lumMod val="25000"/>
                  </a:schemeClr>
                </a:solidFill>
                <a:latin typeface="Candara" pitchFamily="34" charset="0"/>
              </a:rPr>
              <a:t>  Σχετικές απαιτήσεις δεοντολογίας. </a:t>
            </a:r>
          </a:p>
          <a:p>
            <a:pPr marL="357188" indent="-357188" algn="l">
              <a:defRPr/>
            </a:pPr>
            <a:r>
              <a:rPr lang="el-GR" sz="2400" b="1" dirty="0" smtClean="0">
                <a:solidFill>
                  <a:schemeClr val="accent5">
                    <a:lumMod val="25000"/>
                  </a:schemeClr>
                </a:solidFill>
                <a:latin typeface="Candara" pitchFamily="34" charset="0"/>
              </a:rPr>
              <a:t>γ.</a:t>
            </a:r>
            <a:r>
              <a:rPr lang="el-GR" sz="2400" dirty="0" smtClean="0">
                <a:solidFill>
                  <a:schemeClr val="accent5">
                    <a:lumMod val="25000"/>
                  </a:schemeClr>
                </a:solidFill>
                <a:latin typeface="Candara" pitchFamily="34" charset="0"/>
              </a:rPr>
              <a:t> </a:t>
            </a:r>
            <a:r>
              <a:rPr lang="en-US" sz="2400" dirty="0" smtClean="0">
                <a:solidFill>
                  <a:schemeClr val="accent5">
                    <a:lumMod val="25000"/>
                  </a:schemeClr>
                </a:solidFill>
                <a:latin typeface="Candara" pitchFamily="34" charset="0"/>
              </a:rPr>
              <a:t> </a:t>
            </a:r>
            <a:r>
              <a:rPr lang="el-GR" sz="2400" dirty="0" smtClean="0">
                <a:solidFill>
                  <a:schemeClr val="accent5">
                    <a:lumMod val="25000"/>
                  </a:schemeClr>
                </a:solidFill>
                <a:latin typeface="Candara" pitchFamily="34" charset="0"/>
              </a:rPr>
              <a:t>Αποδοχή και συνέχιση των σχέσεων με ελεγχόμενες οικονομικές μονάδες και ειδικές αναθέσεις. </a:t>
            </a:r>
          </a:p>
          <a:p>
            <a:pPr marL="357188" indent="-357188" algn="l">
              <a:defRPr/>
            </a:pPr>
            <a:r>
              <a:rPr lang="el-GR" sz="2400" b="1" dirty="0" smtClean="0">
                <a:solidFill>
                  <a:schemeClr val="accent5">
                    <a:lumMod val="25000"/>
                  </a:schemeClr>
                </a:solidFill>
                <a:latin typeface="Candara" pitchFamily="34" charset="0"/>
              </a:rPr>
              <a:t>δ.</a:t>
            </a:r>
            <a:r>
              <a:rPr lang="el-GR" sz="2400" dirty="0" smtClean="0">
                <a:solidFill>
                  <a:schemeClr val="accent5">
                    <a:lumMod val="25000"/>
                  </a:schemeClr>
                </a:solidFill>
                <a:latin typeface="Candara" pitchFamily="34" charset="0"/>
              </a:rPr>
              <a:t>  </a:t>
            </a:r>
            <a:r>
              <a:rPr lang="en-US" sz="2400" dirty="0" smtClean="0">
                <a:solidFill>
                  <a:schemeClr val="accent5">
                    <a:lumMod val="25000"/>
                  </a:schemeClr>
                </a:solidFill>
                <a:latin typeface="Candara" pitchFamily="34" charset="0"/>
              </a:rPr>
              <a:t> </a:t>
            </a:r>
            <a:r>
              <a:rPr lang="el-GR" sz="2400" dirty="0" smtClean="0">
                <a:solidFill>
                  <a:schemeClr val="accent5">
                    <a:lumMod val="25000"/>
                  </a:schemeClr>
                </a:solidFill>
                <a:latin typeface="Candara" pitchFamily="34" charset="0"/>
              </a:rPr>
              <a:t>Ανθρώπινοι πόροι. </a:t>
            </a:r>
          </a:p>
          <a:p>
            <a:pPr marL="357188" indent="-357188" algn="l">
              <a:defRPr/>
            </a:pPr>
            <a:r>
              <a:rPr lang="el-GR" sz="2400" b="1" dirty="0" smtClean="0">
                <a:solidFill>
                  <a:schemeClr val="accent5">
                    <a:lumMod val="25000"/>
                  </a:schemeClr>
                </a:solidFill>
                <a:latin typeface="Candara" pitchFamily="34" charset="0"/>
              </a:rPr>
              <a:t>ε.</a:t>
            </a:r>
            <a:r>
              <a:rPr lang="el-GR" sz="2400" dirty="0" smtClean="0">
                <a:solidFill>
                  <a:schemeClr val="accent5">
                    <a:lumMod val="25000"/>
                  </a:schemeClr>
                </a:solidFill>
                <a:latin typeface="Candara" pitchFamily="34" charset="0"/>
              </a:rPr>
              <a:t>  </a:t>
            </a:r>
            <a:r>
              <a:rPr lang="en-US" sz="2400" dirty="0" smtClean="0">
                <a:solidFill>
                  <a:schemeClr val="accent5">
                    <a:lumMod val="25000"/>
                  </a:schemeClr>
                </a:solidFill>
                <a:latin typeface="Candara" pitchFamily="34" charset="0"/>
              </a:rPr>
              <a:t> </a:t>
            </a:r>
            <a:r>
              <a:rPr lang="el-GR" sz="2400" dirty="0" smtClean="0">
                <a:solidFill>
                  <a:schemeClr val="accent5">
                    <a:lumMod val="25000"/>
                  </a:schemeClr>
                </a:solidFill>
                <a:latin typeface="Candara" pitchFamily="34" charset="0"/>
              </a:rPr>
              <a:t>Εκτέλεση ανάθεσης. </a:t>
            </a:r>
          </a:p>
          <a:p>
            <a:pPr marL="357188" indent="-357188" algn="l">
              <a:defRPr/>
            </a:pPr>
            <a:r>
              <a:rPr lang="el-GR" sz="2400" b="1" dirty="0" smtClean="0">
                <a:solidFill>
                  <a:schemeClr val="accent5">
                    <a:lumMod val="25000"/>
                  </a:schemeClr>
                </a:solidFill>
                <a:latin typeface="Candara" pitchFamily="34" charset="0"/>
              </a:rPr>
              <a:t>στ.</a:t>
            </a:r>
            <a:r>
              <a:rPr lang="el-GR" sz="2400" dirty="0" smtClean="0">
                <a:solidFill>
                  <a:schemeClr val="accent5">
                    <a:lumMod val="25000"/>
                  </a:schemeClr>
                </a:solidFill>
                <a:latin typeface="Candara" pitchFamily="34" charset="0"/>
              </a:rPr>
              <a:t> Παρακολούθηση. </a:t>
            </a:r>
          </a:p>
          <a:p>
            <a:pPr marL="804863" indent="-804863" algn="l">
              <a:defRPr/>
            </a:pPr>
            <a:endParaRPr lang="el-GR" sz="2400" dirty="0" smtClean="0">
              <a:solidFill>
                <a:schemeClr val="accent5">
                  <a:lumMod val="25000"/>
                </a:schemeClr>
              </a:solidFill>
              <a:latin typeface="Candara" pitchFamily="34" charset="0"/>
            </a:endParaRPr>
          </a:p>
          <a:p>
            <a:pPr marL="804863" indent="-804863" algn="l">
              <a:defRPr/>
            </a:pPr>
            <a:endParaRPr lang="el-GR" sz="2400" dirty="0" smtClean="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848600" cy="685800"/>
          </a:xfrm>
          <a:prstGeom prst="rect">
            <a:avLst/>
          </a:prstGeom>
          <a:noFill/>
          <a:ln w="9525">
            <a:noFill/>
            <a:miter lim="800000"/>
            <a:headEnd/>
            <a:tailEnd/>
          </a:ln>
        </p:spPr>
        <p:txBody>
          <a:bodyPr anchor="b"/>
          <a:lstStyle/>
          <a:p>
            <a:pPr eaLnBrk="1" hangingPunct="1">
              <a:defRPr/>
            </a:pPr>
            <a:r>
              <a:rPr lang="el-GR" sz="3200" b="1" dirty="0">
                <a:solidFill>
                  <a:schemeClr val="accent5">
                    <a:lumMod val="25000"/>
                  </a:schemeClr>
                </a:solidFill>
                <a:latin typeface="Candara" pitchFamily="34" charset="0"/>
                <a:ea typeface="+mj-ea"/>
                <a:cs typeface="+mj-cs"/>
              </a:rPr>
              <a:t>Διεθνές Πρότυπο Διασφάλισης Ποιότητας-</a:t>
            </a:r>
            <a:r>
              <a:rPr lang="el-GR" sz="3600" b="1" dirty="0">
                <a:solidFill>
                  <a:schemeClr val="accent5">
                    <a:lumMod val="25000"/>
                  </a:schemeClr>
                </a:solidFill>
                <a:latin typeface="Candara" pitchFamily="34" charset="0"/>
                <a:ea typeface="+mj-ea"/>
                <a:cs typeface="+mj-cs"/>
              </a:rPr>
              <a:t>1</a:t>
            </a:r>
            <a:r>
              <a:rPr lang="el-GR" sz="3200" b="1" dirty="0">
                <a:solidFill>
                  <a:schemeClr val="accent5">
                    <a:lumMod val="25000"/>
                  </a:schemeClr>
                </a:solidFill>
                <a:latin typeface="Candara" pitchFamily="34" charset="0"/>
                <a:ea typeface="+mj-ea"/>
                <a:cs typeface="+mj-cs"/>
              </a:rPr>
              <a:t> (ΔΠΔΠ-1)</a:t>
            </a:r>
            <a:endParaRPr lang="el-GR" altLang="el-GR" sz="3200" b="1"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371600"/>
            <a:ext cx="7772400" cy="4800600"/>
          </a:xfrm>
        </p:spPr>
        <p:txBody>
          <a:bodyPr>
            <a:normAutofit lnSpcReduction="10000"/>
          </a:bodyPr>
          <a:lstStyle/>
          <a:p>
            <a:pPr marL="630238" indent="-630238" algn="just">
              <a:defRPr/>
            </a:pPr>
            <a:r>
              <a:rPr lang="el-GR" sz="2100" b="1" dirty="0" smtClean="0">
                <a:solidFill>
                  <a:schemeClr val="accent5">
                    <a:lumMod val="25000"/>
                  </a:schemeClr>
                </a:solidFill>
                <a:latin typeface="Candara" pitchFamily="34" charset="0"/>
              </a:rPr>
              <a:t>Συστατικά στοιχεία  των δικλίδων ποιότητας </a:t>
            </a:r>
          </a:p>
          <a:p>
            <a:pPr marL="357188" indent="-357188" algn="just">
              <a:defRPr/>
            </a:pPr>
            <a:r>
              <a:rPr lang="el-GR" sz="2100" b="1" dirty="0" smtClean="0">
                <a:solidFill>
                  <a:schemeClr val="accent5">
                    <a:lumMod val="25000"/>
                  </a:schemeClr>
                </a:solidFill>
                <a:latin typeface="Candara" pitchFamily="34" charset="0"/>
              </a:rPr>
              <a:t>1.</a:t>
            </a:r>
            <a:r>
              <a:rPr lang="el-GR" sz="2100" dirty="0" smtClean="0">
                <a:solidFill>
                  <a:schemeClr val="accent5">
                    <a:lumMod val="25000"/>
                  </a:schemeClr>
                </a:solidFill>
                <a:latin typeface="Candara" pitchFamily="34" charset="0"/>
              </a:rPr>
              <a:t>	Ευθύνες Διοίκησης για Ποιότητα στους Ελέγχους </a:t>
            </a:r>
          </a:p>
          <a:p>
            <a:pPr marL="357188" indent="-357188" algn="just">
              <a:defRPr/>
            </a:pPr>
            <a:r>
              <a:rPr lang="el-GR" sz="2100" b="1" dirty="0" smtClean="0">
                <a:solidFill>
                  <a:schemeClr val="accent5">
                    <a:lumMod val="25000"/>
                  </a:schemeClr>
                </a:solidFill>
                <a:latin typeface="Candara" pitchFamily="34" charset="0"/>
              </a:rPr>
              <a:t>2.</a:t>
            </a:r>
            <a:r>
              <a:rPr lang="el-GR" sz="2100" dirty="0" smtClean="0">
                <a:solidFill>
                  <a:schemeClr val="accent5">
                    <a:lumMod val="25000"/>
                  </a:schemeClr>
                </a:solidFill>
                <a:latin typeface="Candara" pitchFamily="34" charset="0"/>
              </a:rPr>
              <a:t> 	Απαιτήσεις Δεοντολογίας –Ανεξαρτησίας</a:t>
            </a:r>
          </a:p>
          <a:p>
            <a:pPr marL="357188" indent="-357188" algn="just">
              <a:defRPr/>
            </a:pPr>
            <a:r>
              <a:rPr lang="el-GR" sz="2100" b="1" dirty="0" smtClean="0">
                <a:solidFill>
                  <a:schemeClr val="accent5">
                    <a:lumMod val="25000"/>
                  </a:schemeClr>
                </a:solidFill>
                <a:latin typeface="Candara" pitchFamily="34" charset="0"/>
              </a:rPr>
              <a:t>3.</a:t>
            </a:r>
            <a:r>
              <a:rPr lang="el-GR" sz="2100" dirty="0" smtClean="0">
                <a:solidFill>
                  <a:schemeClr val="accent5">
                    <a:lumMod val="25000"/>
                  </a:schemeClr>
                </a:solidFill>
                <a:latin typeface="Candara" pitchFamily="34" charset="0"/>
              </a:rPr>
              <a:t> Αποδοχή και Συνέχιση των Σχέσεων με τις ελεγχόμενες οικονομικές μονάδες και Αναθέσεις Ελέγχου </a:t>
            </a:r>
          </a:p>
          <a:p>
            <a:pPr marL="357188" indent="-357188" algn="just">
              <a:defRPr/>
            </a:pPr>
            <a:r>
              <a:rPr lang="el-GR" sz="2100" b="1" dirty="0" smtClean="0">
                <a:solidFill>
                  <a:schemeClr val="accent5">
                    <a:lumMod val="25000"/>
                  </a:schemeClr>
                </a:solidFill>
                <a:latin typeface="Candara" pitchFamily="34" charset="0"/>
              </a:rPr>
              <a:t>4.	</a:t>
            </a:r>
            <a:r>
              <a:rPr lang="el-GR" sz="2100" dirty="0" smtClean="0">
                <a:solidFill>
                  <a:schemeClr val="accent5">
                    <a:lumMod val="25000"/>
                  </a:schemeClr>
                </a:solidFill>
                <a:latin typeface="Candara" pitchFamily="34" charset="0"/>
              </a:rPr>
              <a:t>Εκτέλεση Ανάθεσης</a:t>
            </a:r>
            <a:r>
              <a:rPr lang="el-GR" sz="2100" b="1" dirty="0" smtClean="0">
                <a:solidFill>
                  <a:schemeClr val="accent5">
                    <a:lumMod val="25000"/>
                  </a:schemeClr>
                </a:solidFill>
                <a:latin typeface="Candara" pitchFamily="34" charset="0"/>
              </a:rPr>
              <a:t>  </a:t>
            </a:r>
          </a:p>
          <a:p>
            <a:pPr marL="804863" indent="-539750" algn="just">
              <a:tabLst>
                <a:tab pos="804863" algn="l"/>
              </a:tabLst>
              <a:defRPr/>
            </a:pPr>
            <a:r>
              <a:rPr lang="el-GR" sz="2100" b="1" dirty="0" smtClean="0">
                <a:solidFill>
                  <a:schemeClr val="accent5">
                    <a:lumMod val="25000"/>
                  </a:schemeClr>
                </a:solidFill>
                <a:latin typeface="Candara" pitchFamily="34" charset="0"/>
              </a:rPr>
              <a:t>4.1</a:t>
            </a:r>
            <a:r>
              <a:rPr lang="el-GR" sz="2100" dirty="0" smtClean="0">
                <a:solidFill>
                  <a:schemeClr val="accent5">
                    <a:lumMod val="25000"/>
                  </a:schemeClr>
                </a:solidFill>
                <a:latin typeface="Candara" pitchFamily="34" charset="0"/>
              </a:rPr>
              <a:t> 	Καθοδήγηση και Εποπτεία </a:t>
            </a:r>
          </a:p>
          <a:p>
            <a:pPr marL="804863" indent="-539750" algn="just">
              <a:tabLst>
                <a:tab pos="804863" algn="l"/>
              </a:tabLst>
              <a:defRPr/>
            </a:pPr>
            <a:r>
              <a:rPr lang="el-GR" sz="2100" b="1" dirty="0" smtClean="0">
                <a:solidFill>
                  <a:schemeClr val="accent5">
                    <a:lumMod val="25000"/>
                  </a:schemeClr>
                </a:solidFill>
                <a:latin typeface="Candara" pitchFamily="34" charset="0"/>
              </a:rPr>
              <a:t>4.2</a:t>
            </a:r>
            <a:r>
              <a:rPr lang="el-GR" sz="2100" dirty="0" smtClean="0">
                <a:solidFill>
                  <a:schemeClr val="accent5">
                    <a:lumMod val="25000"/>
                  </a:schemeClr>
                </a:solidFill>
                <a:latin typeface="Candara" pitchFamily="34" charset="0"/>
              </a:rPr>
              <a:t>	Επισκόπηση </a:t>
            </a:r>
          </a:p>
          <a:p>
            <a:pPr marL="804863" indent="-539750" algn="just">
              <a:tabLst>
                <a:tab pos="804863" algn="l"/>
              </a:tabLst>
              <a:defRPr/>
            </a:pPr>
            <a:r>
              <a:rPr lang="el-GR" sz="2100" b="1" dirty="0" smtClean="0">
                <a:solidFill>
                  <a:schemeClr val="accent5">
                    <a:lumMod val="25000"/>
                  </a:schemeClr>
                </a:solidFill>
                <a:latin typeface="Candara" pitchFamily="34" charset="0"/>
              </a:rPr>
              <a:t>4.3</a:t>
            </a:r>
            <a:r>
              <a:rPr lang="el-GR" sz="2100" dirty="0" smtClean="0">
                <a:solidFill>
                  <a:schemeClr val="accent5">
                    <a:lumMod val="25000"/>
                  </a:schemeClr>
                </a:solidFill>
                <a:latin typeface="Candara" pitchFamily="34" charset="0"/>
              </a:rPr>
              <a:t> 	Διαβούλευση</a:t>
            </a:r>
          </a:p>
          <a:p>
            <a:pPr marL="804863" indent="-539750" algn="just">
              <a:tabLst>
                <a:tab pos="804863" algn="l"/>
              </a:tabLst>
              <a:defRPr/>
            </a:pPr>
            <a:r>
              <a:rPr lang="el-GR" sz="2100" b="1" dirty="0" smtClean="0">
                <a:solidFill>
                  <a:schemeClr val="accent5">
                    <a:lumMod val="25000"/>
                  </a:schemeClr>
                </a:solidFill>
                <a:latin typeface="Candara" pitchFamily="34" charset="0"/>
              </a:rPr>
              <a:t>4.4</a:t>
            </a:r>
            <a:r>
              <a:rPr lang="el-GR" sz="2100" dirty="0" smtClean="0">
                <a:solidFill>
                  <a:schemeClr val="accent5">
                    <a:lumMod val="25000"/>
                  </a:schemeClr>
                </a:solidFill>
                <a:latin typeface="Candara" pitchFamily="34" charset="0"/>
              </a:rPr>
              <a:t>	Επισκόπηση δικλίδων ποιότητας ανάθεσης</a:t>
            </a:r>
          </a:p>
          <a:p>
            <a:pPr marL="804863" indent="-539750" algn="just">
              <a:tabLst>
                <a:tab pos="804863" algn="l"/>
              </a:tabLst>
              <a:defRPr/>
            </a:pPr>
            <a:r>
              <a:rPr lang="el-GR" sz="2100" b="1" dirty="0" smtClean="0">
                <a:solidFill>
                  <a:schemeClr val="accent5">
                    <a:lumMod val="25000"/>
                  </a:schemeClr>
                </a:solidFill>
                <a:latin typeface="Candara" pitchFamily="34" charset="0"/>
              </a:rPr>
              <a:t>4.5</a:t>
            </a:r>
            <a:r>
              <a:rPr lang="el-GR" sz="2100" dirty="0" smtClean="0">
                <a:solidFill>
                  <a:schemeClr val="accent5">
                    <a:lumMod val="25000"/>
                  </a:schemeClr>
                </a:solidFill>
                <a:latin typeface="Candara" pitchFamily="34" charset="0"/>
              </a:rPr>
              <a:t>	Διαφορές γνώμης</a:t>
            </a:r>
          </a:p>
          <a:p>
            <a:pPr marL="357188" indent="-357188" algn="just">
              <a:defRPr/>
            </a:pPr>
            <a:r>
              <a:rPr lang="el-GR" sz="2100" b="1" dirty="0" smtClean="0">
                <a:solidFill>
                  <a:schemeClr val="accent5">
                    <a:lumMod val="25000"/>
                  </a:schemeClr>
                </a:solidFill>
                <a:latin typeface="Candara" pitchFamily="34" charset="0"/>
              </a:rPr>
              <a:t>5.	</a:t>
            </a:r>
            <a:r>
              <a:rPr lang="el-GR" sz="2100" dirty="0" smtClean="0">
                <a:solidFill>
                  <a:schemeClr val="accent5">
                    <a:lumMod val="25000"/>
                  </a:schemeClr>
                </a:solidFill>
                <a:latin typeface="Candara" pitchFamily="34" charset="0"/>
              </a:rPr>
              <a:t>Παρακολούθηση</a:t>
            </a:r>
          </a:p>
          <a:p>
            <a:pPr marL="357188" indent="-357188" algn="just">
              <a:defRPr/>
            </a:pPr>
            <a:r>
              <a:rPr lang="el-GR" sz="2100" b="1" dirty="0" smtClean="0">
                <a:solidFill>
                  <a:schemeClr val="accent5">
                    <a:lumMod val="25000"/>
                  </a:schemeClr>
                </a:solidFill>
                <a:latin typeface="Candara" pitchFamily="34" charset="0"/>
              </a:rPr>
              <a:t>6.	</a:t>
            </a:r>
            <a:r>
              <a:rPr lang="el-GR" sz="2100" dirty="0" smtClean="0">
                <a:solidFill>
                  <a:schemeClr val="accent5">
                    <a:lumMod val="25000"/>
                  </a:schemeClr>
                </a:solidFill>
                <a:latin typeface="Candara" pitchFamily="34" charset="0"/>
              </a:rPr>
              <a:t>Τεκμηρίωση </a:t>
            </a:r>
          </a:p>
          <a:p>
            <a:pPr marL="1252538" indent="-1252538" algn="just">
              <a:defRPr/>
            </a:pPr>
            <a:endParaRPr lang="el-GR" sz="2400" b="1" dirty="0" smtClean="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eaLnBrk="1" hangingPunct="1">
              <a:defRPr/>
            </a:pPr>
            <a:r>
              <a:rPr lang="el-GR" sz="3200" b="1" dirty="0">
                <a:solidFill>
                  <a:schemeClr val="accent5">
                    <a:lumMod val="25000"/>
                  </a:schemeClr>
                </a:solidFill>
                <a:latin typeface="Candara" pitchFamily="34" charset="0"/>
                <a:ea typeface="+mj-ea"/>
                <a:cs typeface="+mj-cs"/>
              </a:rPr>
              <a:t>ΔΠΕ 220 Δικλίδες Ποιότητας για τον  Έλεγχο Οικονομικών Καταστάσεων</a:t>
            </a:r>
            <a:endParaRPr lang="el-GR" altLang="el-GR" sz="3200" b="1"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609600" y="1371600"/>
            <a:ext cx="8077200" cy="4800600"/>
          </a:xfrm>
        </p:spPr>
        <p:txBody>
          <a:bodyPr>
            <a:normAutofit lnSpcReduction="10000"/>
          </a:bodyPr>
          <a:lstStyle/>
          <a:p>
            <a:pPr algn="l">
              <a:defRPr/>
            </a:pPr>
            <a:r>
              <a:rPr lang="el-GR" sz="2400" b="1" u="sng" dirty="0" smtClean="0">
                <a:solidFill>
                  <a:schemeClr val="accent5">
                    <a:lumMod val="25000"/>
                  </a:schemeClr>
                </a:solidFill>
                <a:latin typeface="Candara" pitchFamily="34" charset="0"/>
              </a:rPr>
              <a:t>Περιπτώσεις Απάτης</a:t>
            </a:r>
            <a:endParaRPr lang="el-GR" sz="2400" dirty="0" smtClean="0">
              <a:solidFill>
                <a:schemeClr val="accent5">
                  <a:lumMod val="25000"/>
                </a:schemeClr>
              </a:solidFill>
              <a:latin typeface="Candara" pitchFamily="34" charset="0"/>
            </a:endParaRPr>
          </a:p>
          <a:p>
            <a:pPr algn="l">
              <a:defRPr/>
            </a:pPr>
            <a:r>
              <a:rPr lang="el-GR" sz="2400" b="1" u="sng" dirty="0" smtClean="0">
                <a:solidFill>
                  <a:schemeClr val="accent5">
                    <a:lumMod val="25000"/>
                  </a:schemeClr>
                </a:solidFill>
                <a:latin typeface="Candara" pitchFamily="34" charset="0"/>
              </a:rPr>
              <a:t>α. Μη χρηστή διαχείριση περιουσιακών στοιχείων </a:t>
            </a:r>
            <a:endParaRPr lang="el-GR" sz="2400" dirty="0" smtClean="0">
              <a:solidFill>
                <a:schemeClr val="accent5">
                  <a:lumMod val="25000"/>
                </a:schemeClr>
              </a:solidFill>
              <a:latin typeface="Candara" pitchFamily="34" charset="0"/>
            </a:endParaRPr>
          </a:p>
          <a:p>
            <a:pPr marL="182563" indent="-182563" algn="l">
              <a:buFont typeface="Wingdings" panose="05000000000000000000" pitchFamily="2" charset="2"/>
              <a:buChar char="§"/>
              <a:defRPr/>
            </a:pPr>
            <a:r>
              <a:rPr lang="el-GR" sz="2400" dirty="0" smtClean="0">
                <a:solidFill>
                  <a:schemeClr val="accent5">
                    <a:lumMod val="25000"/>
                  </a:schemeClr>
                </a:solidFill>
                <a:latin typeface="Candara" pitchFamily="34" charset="0"/>
              </a:rPr>
              <a:t>Δωροδοκία με πελάτες, μείωση τιμής, διαγραφή απαίτησης κλπ.</a:t>
            </a:r>
          </a:p>
          <a:p>
            <a:pPr marL="182563" indent="-182563" algn="l">
              <a:buFont typeface="Wingdings" panose="05000000000000000000" pitchFamily="2" charset="2"/>
              <a:buChar char="§"/>
              <a:defRPr/>
            </a:pPr>
            <a:r>
              <a:rPr lang="el-GR" sz="2400" dirty="0" smtClean="0">
                <a:solidFill>
                  <a:schemeClr val="accent5">
                    <a:lumMod val="25000"/>
                  </a:schemeClr>
                </a:solidFill>
                <a:latin typeface="Candara" pitchFamily="34" charset="0"/>
              </a:rPr>
              <a:t>Δωροδοκία με προμηθευτές για επιλογής τους, υπερτιμολόγηση προμηθειών κλπ.</a:t>
            </a:r>
          </a:p>
          <a:p>
            <a:pPr marL="182563" indent="-182563" algn="l">
              <a:buFont typeface="Wingdings" panose="05000000000000000000" pitchFamily="2" charset="2"/>
              <a:buChar char="§"/>
              <a:defRPr/>
            </a:pPr>
            <a:r>
              <a:rPr lang="el-GR" sz="2400" dirty="0" smtClean="0">
                <a:solidFill>
                  <a:schemeClr val="accent5">
                    <a:lumMod val="25000"/>
                  </a:schemeClr>
                </a:solidFill>
                <a:latin typeface="Candara" pitchFamily="34" charset="0"/>
              </a:rPr>
              <a:t>Χρησιμοποίηση πάγιων στοιχείων από υπαλλήλους της επιχείρησης.</a:t>
            </a:r>
          </a:p>
          <a:p>
            <a:pPr marL="182563" indent="-182563" algn="l">
              <a:buFont typeface="Wingdings" panose="05000000000000000000" pitchFamily="2" charset="2"/>
              <a:buChar char="§"/>
              <a:defRPr/>
            </a:pPr>
            <a:r>
              <a:rPr lang="el-GR" sz="2400" dirty="0" smtClean="0">
                <a:solidFill>
                  <a:schemeClr val="accent5">
                    <a:lumMod val="25000"/>
                  </a:schemeClr>
                </a:solidFill>
                <a:latin typeface="Candara" pitchFamily="34" charset="0"/>
              </a:rPr>
              <a:t>Χρηματικά διαθέσιμα σε όφελος Διοίκησης, εικονικές προκαταβολές σε τρίτους.</a:t>
            </a:r>
          </a:p>
          <a:p>
            <a:pPr marL="182563" indent="-182563" algn="l">
              <a:buFont typeface="Wingdings" panose="05000000000000000000" pitchFamily="2" charset="2"/>
              <a:buChar char="§"/>
              <a:defRPr/>
            </a:pPr>
            <a:r>
              <a:rPr lang="el-GR" sz="2400" dirty="0" smtClean="0">
                <a:solidFill>
                  <a:schemeClr val="accent5">
                    <a:lumMod val="25000"/>
                  </a:schemeClr>
                </a:solidFill>
                <a:latin typeface="Candara" pitchFamily="34" charset="0"/>
              </a:rPr>
              <a:t>Εκταμίευση με εικονικά παραστατικά, εικονικές πληρωμές κλπ.</a:t>
            </a: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ea typeface="+mj-ea"/>
                <a:cs typeface="+mj-cs"/>
              </a:rPr>
              <a:t>Ο ΚΙΝΔΥΝΟΣ ΑΠΑΤΗΣ </a:t>
            </a:r>
          </a:p>
          <a:p>
            <a:pPr>
              <a:defRPr/>
            </a:pPr>
            <a:r>
              <a:rPr lang="el-GR" sz="3200" b="1" u="sng" dirty="0">
                <a:solidFill>
                  <a:schemeClr val="accent5">
                    <a:lumMod val="25000"/>
                  </a:schemeClr>
                </a:solidFill>
                <a:latin typeface="Candara" pitchFamily="34" charset="0"/>
                <a:ea typeface="+mj-ea"/>
                <a:cs typeface="+mj-cs"/>
              </a:rPr>
              <a:t>ΣΤΙΣ ΟΙΚΟΝΟΜΙΚΕΣ ΚΑΤΑΣΤΑΣΕΙΣ</a:t>
            </a:r>
            <a:endParaRPr lang="el-GR" altLang="el-GR" sz="3200" b="1" u="sng"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600200"/>
            <a:ext cx="7848600" cy="4572000"/>
          </a:xfrm>
        </p:spPr>
        <p:txBody>
          <a:bodyPr/>
          <a:lstStyle/>
          <a:p>
            <a:pPr marL="182563" indent="-182563" algn="l">
              <a:buFont typeface="Wingdings" panose="05000000000000000000" pitchFamily="2" charset="2"/>
              <a:buChar char="§"/>
              <a:defRPr/>
            </a:pPr>
            <a:r>
              <a:rPr lang="el-GR" sz="2400" dirty="0" smtClean="0">
                <a:solidFill>
                  <a:schemeClr val="accent5">
                    <a:lumMod val="25000"/>
                  </a:schemeClr>
                </a:solidFill>
                <a:latin typeface="Candara" pitchFamily="34" charset="0"/>
              </a:rPr>
              <a:t>Υπεξαίρεση περιουσιακών στοιχείων (μη καταχώρηση πωλήσεων, μη καταχώρηση εισπράξεων, κλοπή περιουσιακών στοιχείων κλπ).</a:t>
            </a:r>
          </a:p>
          <a:p>
            <a:pPr marL="182563" indent="-182563" algn="l">
              <a:buFont typeface="Wingdings" panose="05000000000000000000" pitchFamily="2" charset="2"/>
              <a:buChar char="§"/>
              <a:defRPr/>
            </a:pPr>
            <a:r>
              <a:rPr lang="el-GR" sz="2400" dirty="0" smtClean="0">
                <a:solidFill>
                  <a:schemeClr val="accent5">
                    <a:lumMod val="25000"/>
                  </a:schemeClr>
                </a:solidFill>
                <a:latin typeface="Candara" pitchFamily="34" charset="0"/>
              </a:rPr>
              <a:t>Πληρωμή μισθοδοσίας σε ανύπαρκτους υπαλλήλους.</a:t>
            </a:r>
            <a:endParaRPr lang="el-GR" sz="2400" b="1" dirty="0" smtClean="0">
              <a:solidFill>
                <a:schemeClr val="accent5">
                  <a:lumMod val="25000"/>
                </a:schemeClr>
              </a:solidFill>
              <a:latin typeface="Candara" pitchFamily="34" charset="0"/>
            </a:endParaRPr>
          </a:p>
          <a:p>
            <a:pPr algn="l">
              <a:defRPr/>
            </a:pPr>
            <a:endParaRPr lang="el-GR" sz="1400" u="sng" dirty="0" smtClean="0">
              <a:solidFill>
                <a:schemeClr val="accent5">
                  <a:lumMod val="25000"/>
                </a:schemeClr>
              </a:solidFill>
              <a:latin typeface="Candara" pitchFamily="34" charset="0"/>
            </a:endParaRPr>
          </a:p>
          <a:p>
            <a:pPr algn="l">
              <a:defRPr/>
            </a:pPr>
            <a:r>
              <a:rPr lang="el-GR" sz="2400" b="1" u="sng" dirty="0" smtClean="0">
                <a:solidFill>
                  <a:schemeClr val="accent5">
                    <a:lumMod val="25000"/>
                  </a:schemeClr>
                </a:solidFill>
                <a:latin typeface="Candara" pitchFamily="34" charset="0"/>
              </a:rPr>
              <a:t>β. Σύνταξη ψευδών οικονομικών καταστάσεων</a:t>
            </a:r>
            <a:endParaRPr lang="el-GR" sz="2400" dirty="0" smtClean="0">
              <a:solidFill>
                <a:schemeClr val="accent5">
                  <a:lumMod val="25000"/>
                </a:schemeClr>
              </a:solidFill>
              <a:latin typeface="Candara" pitchFamily="34" charset="0"/>
            </a:endParaRPr>
          </a:p>
          <a:p>
            <a:pPr marL="182563" indent="-182563" algn="l">
              <a:buFont typeface="Wingdings" panose="05000000000000000000" pitchFamily="2" charset="2"/>
              <a:buChar char="§"/>
              <a:defRPr/>
            </a:pPr>
            <a:r>
              <a:rPr lang="el-GR" sz="2400" dirty="0" smtClean="0">
                <a:solidFill>
                  <a:schemeClr val="accent5">
                    <a:lumMod val="25000"/>
                  </a:schemeClr>
                </a:solidFill>
                <a:latin typeface="Candara" pitchFamily="34" charset="0"/>
              </a:rPr>
              <a:t>Μη τήρηση της αρχής της αυτοτέλειας των χρήσεων.</a:t>
            </a:r>
          </a:p>
          <a:p>
            <a:pPr marL="182563" indent="-182563" algn="l">
              <a:buFont typeface="Wingdings" panose="05000000000000000000" pitchFamily="2" charset="2"/>
              <a:buChar char="§"/>
              <a:defRPr/>
            </a:pPr>
            <a:r>
              <a:rPr lang="el-GR" sz="2400" dirty="0" smtClean="0">
                <a:solidFill>
                  <a:schemeClr val="accent5">
                    <a:lumMod val="25000"/>
                  </a:schemeClr>
                </a:solidFill>
                <a:latin typeface="Candara" pitchFamily="34" charset="0"/>
              </a:rPr>
              <a:t>Λανθασμένη αποτίμηση περιουσιακών στοιχείων και υποχρεώσεων.</a:t>
            </a:r>
          </a:p>
          <a:p>
            <a:pPr marL="182563" indent="-182563" algn="l">
              <a:buFont typeface="Wingdings" panose="05000000000000000000" pitchFamily="2" charset="2"/>
              <a:buChar char="§"/>
              <a:defRPr/>
            </a:pPr>
            <a:r>
              <a:rPr lang="el-GR" sz="2400" dirty="0" smtClean="0">
                <a:solidFill>
                  <a:schemeClr val="accent5">
                    <a:lumMod val="25000"/>
                  </a:schemeClr>
                </a:solidFill>
                <a:latin typeface="Candara" pitchFamily="34" charset="0"/>
              </a:rPr>
              <a:t>Απόκρυψη υποχρεώσεων και εξόδων.</a:t>
            </a:r>
          </a:p>
          <a:p>
            <a:pPr marL="182563" indent="-182563" algn="l">
              <a:buFont typeface="Wingdings" panose="05000000000000000000" pitchFamily="2" charset="2"/>
              <a:buChar char="§"/>
              <a:defRPr/>
            </a:pPr>
            <a:r>
              <a:rPr lang="el-GR" sz="2400" dirty="0" smtClean="0">
                <a:solidFill>
                  <a:schemeClr val="accent5">
                    <a:lumMod val="25000"/>
                  </a:schemeClr>
                </a:solidFill>
                <a:latin typeface="Candara" pitchFamily="34" charset="0"/>
              </a:rPr>
              <a:t>Δημοσιοποίηση ψευδών πληροφοριών.</a:t>
            </a: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ea typeface="+mj-ea"/>
                <a:cs typeface="+mj-cs"/>
              </a:rPr>
              <a:t>Ο ΚΙΝΔΥΝΟΣ ΑΠΑΤΗΣ </a:t>
            </a:r>
          </a:p>
          <a:p>
            <a:pPr>
              <a:defRPr/>
            </a:pPr>
            <a:r>
              <a:rPr lang="el-GR" sz="3200" b="1" u="sng" dirty="0">
                <a:solidFill>
                  <a:schemeClr val="accent5">
                    <a:lumMod val="25000"/>
                  </a:schemeClr>
                </a:solidFill>
                <a:latin typeface="Candara" pitchFamily="34" charset="0"/>
                <a:ea typeface="+mj-ea"/>
                <a:cs typeface="+mj-cs"/>
              </a:rPr>
              <a:t>ΣΤΙΣ ΟΙΚΟΝΟΜΙΚΕΣ ΚΑΤΑΣΤΑΣΕΙΣ</a:t>
            </a:r>
            <a:endParaRPr lang="el-GR" altLang="el-GR" sz="3200" b="1" u="sng"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600200"/>
            <a:ext cx="8077200" cy="4572000"/>
          </a:xfrm>
        </p:spPr>
        <p:txBody>
          <a:bodyPr/>
          <a:lstStyle/>
          <a:p>
            <a:pPr algn="l">
              <a:defRPr/>
            </a:pPr>
            <a:r>
              <a:rPr lang="el-GR" sz="2400" b="1" u="sng" dirty="0" smtClean="0">
                <a:solidFill>
                  <a:schemeClr val="accent5">
                    <a:lumMod val="25000"/>
                  </a:schemeClr>
                </a:solidFill>
                <a:latin typeface="Candara" pitchFamily="34" charset="0"/>
              </a:rPr>
              <a:t>Γεγονότα που αυξάνουν τον κίνδυνο απάτης ή σφάλματος</a:t>
            </a:r>
            <a:endParaRPr lang="el-GR" sz="2400" dirty="0" smtClean="0">
              <a:solidFill>
                <a:schemeClr val="accent5">
                  <a:lumMod val="25000"/>
                </a:schemeClr>
              </a:solidFill>
              <a:latin typeface="Candara" pitchFamily="34" charset="0"/>
            </a:endParaRPr>
          </a:p>
          <a:p>
            <a:pPr algn="l">
              <a:defRPr/>
            </a:pPr>
            <a:r>
              <a:rPr lang="el-GR" sz="700" dirty="0" smtClean="0">
                <a:solidFill>
                  <a:schemeClr val="accent5">
                    <a:lumMod val="25000"/>
                  </a:schemeClr>
                </a:solidFill>
                <a:latin typeface="Candara" pitchFamily="34" charset="0"/>
              </a:rPr>
              <a:t> </a:t>
            </a:r>
          </a:p>
          <a:p>
            <a:pPr algn="l">
              <a:defRPr/>
            </a:pPr>
            <a:r>
              <a:rPr lang="el-GR" sz="2400" dirty="0" smtClean="0">
                <a:solidFill>
                  <a:schemeClr val="accent5">
                    <a:lumMod val="25000"/>
                  </a:schemeClr>
                </a:solidFill>
                <a:latin typeface="Candara" pitchFamily="34" charset="0"/>
              </a:rPr>
              <a:t>Τα βασικότερα από τα γεγονότα αυτά είναι τα εξής:</a:t>
            </a:r>
          </a:p>
          <a:p>
            <a:pPr algn="l">
              <a:defRPr/>
            </a:pPr>
            <a:r>
              <a:rPr lang="el-GR" sz="700" dirty="0" smtClean="0">
                <a:solidFill>
                  <a:schemeClr val="accent5">
                    <a:lumMod val="25000"/>
                  </a:schemeClr>
                </a:solidFill>
                <a:latin typeface="Candara" pitchFamily="34" charset="0"/>
              </a:rPr>
              <a:t> </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 Μη ύπαρξη αποτελεσματικού συστήματος εσωτερικού ελέγχου.</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 Η Διοίκηση της επιχείρησης ασκείται από ένα άτομο.</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 Απρόθυμη παροχή πληροφοριών από τη Διοίκηση της  επιχείρησης ή με αδικαιολόγητη καθυστέρηση, σε σχετικά  ερωτήματα του ελέγχου.</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 Μη ρεαλιστικές προθεσμίες από την Διοίκηση της επιχείρησης για την ολοκλήρωση του ελέγχου.</a:t>
            </a:r>
          </a:p>
          <a:p>
            <a:pPr marL="357188" indent="-357188" algn="l">
              <a:defRPr/>
            </a:pPr>
            <a:endParaRPr lang="el-GR" sz="2400" dirty="0" smtClean="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ea typeface="+mj-ea"/>
                <a:cs typeface="+mj-cs"/>
              </a:rPr>
              <a:t>Ο ΚΙΝΔΥΝΟΣ ΑΠΑΤΗΣ </a:t>
            </a:r>
          </a:p>
          <a:p>
            <a:pPr>
              <a:defRPr/>
            </a:pPr>
            <a:r>
              <a:rPr lang="el-GR" sz="3200" b="1" u="sng" dirty="0">
                <a:solidFill>
                  <a:schemeClr val="accent5">
                    <a:lumMod val="25000"/>
                  </a:schemeClr>
                </a:solidFill>
                <a:latin typeface="Candara" pitchFamily="34" charset="0"/>
                <a:ea typeface="+mj-ea"/>
                <a:cs typeface="+mj-cs"/>
              </a:rPr>
              <a:t>ΣΤΙΣ ΟΙΚΟΝΟΜΙΚΕΣ ΚΑΤΑΣΤΑΣΕΙΣ</a:t>
            </a:r>
            <a:endParaRPr lang="el-GR" altLang="el-GR" sz="3200" b="1" u="sng"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600200"/>
            <a:ext cx="8077200" cy="4572000"/>
          </a:xfrm>
        </p:spPr>
        <p:txBody>
          <a:bodyPr>
            <a:normAutofit lnSpcReduction="10000"/>
          </a:bodyPr>
          <a:lstStyle/>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Ανεπαρκή και ακατάλληλο προσωπικό στην επιχείρηση.</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Υπέρμετρη εμπιστοσύνη σε υπαλλήλους που υπηρετούν σε κύριες θέσεις.</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 Συχνές αλλαγές στελεχών, νομικών συμβούλων και ελεγκτών.</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 Ασυνήθεις συναλλαγές στο τέλος της χρήσης, που έχουν σημαντική επίδραση στα κέρδη της επιχείρησης.</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 Ασυνήθεις συναλλαγές της επιχείρησης με θυγατρικές της και με συνδεδεμένα μέρη.</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 Ασυνήθεις συναλλαγές με εταιρίες εγκαταστημένες σε “φορολογικούς παραδείσους”.</a:t>
            </a:r>
          </a:p>
          <a:p>
            <a:pPr algn="l">
              <a:defRPr/>
            </a:pPr>
            <a:r>
              <a:rPr lang="el-GR" sz="2400" dirty="0" smtClean="0">
                <a:solidFill>
                  <a:schemeClr val="accent5">
                    <a:lumMod val="25000"/>
                  </a:schemeClr>
                </a:solidFill>
                <a:latin typeface="Candara" pitchFamily="34" charset="0"/>
              </a:rPr>
              <a:t> </a:t>
            </a: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ea typeface="+mj-ea"/>
                <a:cs typeface="+mj-cs"/>
              </a:rPr>
              <a:t>Ο ΚΙΝΔΥΝΟΣ ΑΠΑΤΗΣ </a:t>
            </a:r>
          </a:p>
          <a:p>
            <a:pPr>
              <a:defRPr/>
            </a:pPr>
            <a:r>
              <a:rPr lang="el-GR" sz="3200" b="1" u="sng" dirty="0">
                <a:solidFill>
                  <a:schemeClr val="accent5">
                    <a:lumMod val="25000"/>
                  </a:schemeClr>
                </a:solidFill>
                <a:latin typeface="Candara" pitchFamily="34" charset="0"/>
                <a:ea typeface="+mj-ea"/>
                <a:cs typeface="+mj-cs"/>
              </a:rPr>
              <a:t>ΣΤΙΣ ΟΙΚΟΝΟΜΙΚΕΣ ΚΑΤΑΣΤΑΣΕΙΣ</a:t>
            </a:r>
            <a:endParaRPr lang="el-GR" altLang="el-GR" sz="3200" b="1" u="sng"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600200"/>
            <a:ext cx="7772400" cy="4572000"/>
          </a:xfrm>
        </p:spPr>
        <p:txBody>
          <a:bodyPr/>
          <a:lstStyle/>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Ασυνήθεις μεταβολές στις οικονομικές καταστάσεις.</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 Πτώση βασικών οικονομικών μεγεθών της επιχείρησης.</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 Ασυμφωνία λογαριασμών (αδιευκρίνιστα κονδύλια σε συμφωνίες λογαριασμών).</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Έλλειψη παραστατικών των λογιστικών εγγραφών.</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Προμήθειες πωλήσεων υπερβολικές σε σχέση εκείνες της αγοράς.</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 Πληρωμές για απροσδιόριστες υπηρεσίες.</a:t>
            </a:r>
          </a:p>
          <a:p>
            <a:pPr algn="l">
              <a:defRPr/>
            </a:pPr>
            <a:r>
              <a:rPr lang="en-US" sz="2400" dirty="0" smtClean="0">
                <a:solidFill>
                  <a:schemeClr val="accent5">
                    <a:lumMod val="25000"/>
                  </a:schemeClr>
                </a:solidFill>
                <a:latin typeface="Candara" pitchFamily="34" charset="0"/>
              </a:rPr>
              <a:t> </a:t>
            </a:r>
            <a:endParaRPr lang="el-GR" sz="2400" dirty="0" smtClean="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ea typeface="+mj-ea"/>
                <a:cs typeface="+mj-cs"/>
              </a:rPr>
              <a:t>Ο ΚΙΝΔΥΝΟΣ ΑΠΑΤΗΣ </a:t>
            </a:r>
          </a:p>
          <a:p>
            <a:pPr>
              <a:defRPr/>
            </a:pPr>
            <a:r>
              <a:rPr lang="el-GR" sz="3200" b="1" u="sng" dirty="0">
                <a:solidFill>
                  <a:schemeClr val="accent5">
                    <a:lumMod val="25000"/>
                  </a:schemeClr>
                </a:solidFill>
                <a:latin typeface="Candara" pitchFamily="34" charset="0"/>
                <a:ea typeface="+mj-ea"/>
                <a:cs typeface="+mj-cs"/>
              </a:rPr>
              <a:t>ΣΤΙΣ ΟΙΚΟΝΟΜΙΚΕΣ ΚΑΤΑΣΤΑΣΕΙΣ</a:t>
            </a:r>
            <a:endParaRPr lang="el-GR" altLang="el-GR" sz="3200" b="1" u="sng"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600200"/>
            <a:ext cx="7772400" cy="4572000"/>
          </a:xfrm>
        </p:spPr>
        <p:txBody>
          <a:bodyPr/>
          <a:lstStyle/>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Ακίνητα υπόλοιπα απαιτήσεων μεγάλου ποσού χωρίς άσκηση ένδικων μέσων.</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 Σημαντικά ελλείμματα σε περιουσιακά στοιχεία (πχ αποθέματα κλπ).</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 Μεγάλος αριθμός πιστωτικών εγγραφών σε λογαριασμούς απαιτήσεων.</a:t>
            </a:r>
          </a:p>
          <a:p>
            <a:pPr marL="357188" indent="-357188" algn="l">
              <a:buFont typeface="Wingdings" panose="05000000000000000000" pitchFamily="2" charset="2"/>
              <a:buChar char="ü"/>
              <a:defRPr/>
            </a:pPr>
            <a:r>
              <a:rPr lang="el-GR" sz="2400" dirty="0" smtClean="0">
                <a:solidFill>
                  <a:schemeClr val="accent5">
                    <a:lumMod val="25000"/>
                  </a:schemeClr>
                </a:solidFill>
                <a:latin typeface="Candara" pitchFamily="34" charset="0"/>
              </a:rPr>
              <a:t> Υπάλληλοι της επιχείρησης διατηρούν τρόπο ζωής που δεν συνάδει με τις αμοιβές τους.</a:t>
            </a: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ea typeface="+mj-ea"/>
                <a:cs typeface="+mj-cs"/>
              </a:rPr>
              <a:t>Ο ΚΙΝΔΥΝΟΣ ΑΠΑΤΗΣ </a:t>
            </a:r>
          </a:p>
          <a:p>
            <a:pPr>
              <a:defRPr/>
            </a:pPr>
            <a:r>
              <a:rPr lang="el-GR" sz="3200" b="1" u="sng" dirty="0">
                <a:solidFill>
                  <a:schemeClr val="accent5">
                    <a:lumMod val="25000"/>
                  </a:schemeClr>
                </a:solidFill>
                <a:latin typeface="Candara" pitchFamily="34" charset="0"/>
                <a:ea typeface="+mj-ea"/>
                <a:cs typeface="+mj-cs"/>
              </a:rPr>
              <a:t>ΣΤΙΣ ΟΙΚΟΝΟΜΙΚΕΣ ΚΑΤΑΣΤΑΣΕΙΣ</a:t>
            </a:r>
            <a:endParaRPr lang="el-GR" altLang="el-GR" sz="3200" b="1" u="sng"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ctrTitle"/>
          </p:nvPr>
        </p:nvSpPr>
        <p:spPr>
          <a:xfrm>
            <a:off x="685800" y="609600"/>
            <a:ext cx="7848600" cy="609600"/>
          </a:xfrm>
        </p:spPr>
        <p:txBody>
          <a:bodyPr/>
          <a:lstStyle/>
          <a:p>
            <a:pPr algn="l" eaLnBrk="1" hangingPunct="1">
              <a:defRPr/>
            </a:pPr>
            <a:r>
              <a:rPr lang="el-GR" sz="3200" b="1" dirty="0" smtClean="0">
                <a:solidFill>
                  <a:schemeClr val="accent5">
                    <a:lumMod val="25000"/>
                  </a:schemeClr>
                </a:solidFill>
                <a:latin typeface="Candara" pitchFamily="34" charset="0"/>
              </a:rPr>
              <a:t>Διεθνή Πρότυπα Ελέγχου - εισαγωγή</a:t>
            </a:r>
            <a:endParaRPr lang="el-GR" altLang="el-GR" sz="3200" dirty="0" smtClean="0">
              <a:solidFill>
                <a:schemeClr val="accent5">
                  <a:lumMod val="25000"/>
                </a:schemeClr>
              </a:solidFill>
              <a:latin typeface="Candara" pitchFamily="34" charset="0"/>
            </a:endParaRPr>
          </a:p>
        </p:txBody>
      </p:sp>
      <p:sp>
        <p:nvSpPr>
          <p:cNvPr id="5124" name="Rectangle 3"/>
          <p:cNvSpPr>
            <a:spLocks noGrp="1" noChangeArrowheads="1"/>
          </p:cNvSpPr>
          <p:nvPr>
            <p:ph type="subTitle" idx="1"/>
          </p:nvPr>
        </p:nvSpPr>
        <p:spPr>
          <a:xfrm>
            <a:off x="762000" y="1905000"/>
            <a:ext cx="7696200" cy="4267200"/>
          </a:xfrm>
        </p:spPr>
        <p:txBody>
          <a:bodyPr/>
          <a:lstStyle/>
          <a:p>
            <a:pPr algn="just" eaLnBrk="1" hangingPunct="1">
              <a:lnSpc>
                <a:spcPct val="90000"/>
              </a:lnSpc>
              <a:defRPr/>
            </a:pPr>
            <a:r>
              <a:rPr lang="el-GR" altLang="el-GR" sz="2800" dirty="0" smtClean="0">
                <a:solidFill>
                  <a:schemeClr val="accent5">
                    <a:lumMod val="25000"/>
                  </a:schemeClr>
                </a:solidFill>
                <a:latin typeface="Candara" pitchFamily="34" charset="0"/>
              </a:rPr>
              <a:t>Τα Ελεγκτικά Πρότυπα (</a:t>
            </a:r>
            <a:r>
              <a:rPr lang="en-GB" altLang="el-GR" sz="2800" dirty="0" smtClean="0">
                <a:solidFill>
                  <a:schemeClr val="accent5">
                    <a:lumMod val="25000"/>
                  </a:schemeClr>
                </a:solidFill>
                <a:latin typeface="Candara" pitchFamily="34" charset="0"/>
              </a:rPr>
              <a:t>Auditing Standards</a:t>
            </a:r>
            <a:r>
              <a:rPr lang="el-GR" altLang="el-GR" sz="2800" dirty="0" smtClean="0">
                <a:solidFill>
                  <a:schemeClr val="accent5">
                    <a:lumMod val="25000"/>
                  </a:schemeClr>
                </a:solidFill>
                <a:latin typeface="Candara" pitchFamily="34" charset="0"/>
              </a:rPr>
              <a:t>) αποτελούν ένα «ελεγκτικό πλαίσιο» που καθορίζει αρχές και διαδικασίες εκτέλεσης του ελεγκτικού έργου.  Τα Διεθνή Πρότυπα Ελέγχου εκδίδονται, υπό την εποπτεία της Διεθνούς Ομοσπονδίας Λογιστών </a:t>
            </a:r>
            <a:r>
              <a:rPr lang="en-US" altLang="el-GR" sz="2800" dirty="0" smtClean="0">
                <a:solidFill>
                  <a:schemeClr val="accent5">
                    <a:lumMod val="25000"/>
                  </a:schemeClr>
                </a:solidFill>
                <a:latin typeface="Candara" pitchFamily="34" charset="0"/>
              </a:rPr>
              <a:t>“IFAC”</a:t>
            </a:r>
            <a:r>
              <a:rPr lang="el-GR" altLang="el-GR" sz="2800" dirty="0" smtClean="0">
                <a:solidFill>
                  <a:schemeClr val="accent5">
                    <a:lumMod val="25000"/>
                  </a:schemeClr>
                </a:solidFill>
                <a:latin typeface="Candara" pitchFamily="34" charset="0"/>
              </a:rPr>
              <a:t>, από το Συμβούλιο Διεθνών Προτύπων Ελέγχου και Διασφάλισης </a:t>
            </a:r>
            <a:r>
              <a:rPr lang="en-US" altLang="el-GR" sz="2800" dirty="0" smtClean="0">
                <a:solidFill>
                  <a:schemeClr val="accent5">
                    <a:lumMod val="25000"/>
                  </a:schemeClr>
                </a:solidFill>
                <a:latin typeface="Candara" pitchFamily="34" charset="0"/>
              </a:rPr>
              <a:t>“</a:t>
            </a:r>
            <a:r>
              <a:rPr lang="el-GR" altLang="el-GR" sz="2800" dirty="0" smtClean="0">
                <a:solidFill>
                  <a:schemeClr val="accent5">
                    <a:lumMod val="25000"/>
                  </a:schemeClr>
                </a:solidFill>
                <a:latin typeface="Candara" pitchFamily="34" charset="0"/>
              </a:rPr>
              <a:t>IAΑSB</a:t>
            </a:r>
            <a:r>
              <a:rPr lang="en-US" altLang="el-GR" sz="2800" dirty="0" smtClean="0">
                <a:solidFill>
                  <a:schemeClr val="accent5">
                    <a:lumMod val="25000"/>
                  </a:schemeClr>
                </a:solidFill>
                <a:latin typeface="Candara" pitchFamily="34" charset="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600200"/>
            <a:ext cx="7772400" cy="4572000"/>
          </a:xfrm>
        </p:spPr>
        <p:txBody>
          <a:bodyPr/>
          <a:lstStyle/>
          <a:p>
            <a:pPr algn="l">
              <a:defRPr/>
            </a:pPr>
            <a:r>
              <a:rPr lang="el-GR" sz="2400" b="1" u="sng" dirty="0" smtClean="0">
                <a:solidFill>
                  <a:schemeClr val="accent5">
                    <a:lumMod val="25000"/>
                  </a:schemeClr>
                </a:solidFill>
                <a:latin typeface="Candara" pitchFamily="34" charset="0"/>
              </a:rPr>
              <a:t>Μεθοδολογία αξιολόγηση κινδύνου Απάτης</a:t>
            </a:r>
            <a:endParaRPr lang="el-GR" sz="2400" dirty="0" smtClean="0">
              <a:solidFill>
                <a:schemeClr val="accent5">
                  <a:lumMod val="25000"/>
                </a:schemeClr>
              </a:solidFill>
              <a:latin typeface="Candara" pitchFamily="34" charset="0"/>
            </a:endParaRPr>
          </a:p>
          <a:p>
            <a:pPr marL="357188" indent="-357188" algn="l">
              <a:defRPr/>
            </a:pPr>
            <a:endParaRPr lang="el-GR" sz="900" dirty="0" smtClean="0">
              <a:solidFill>
                <a:schemeClr val="accent5">
                  <a:lumMod val="25000"/>
                </a:schemeClr>
              </a:solidFill>
              <a:latin typeface="Candara" pitchFamily="34" charset="0"/>
            </a:endParaRPr>
          </a:p>
          <a:p>
            <a:pPr marL="357188" indent="-357188" algn="l">
              <a:buFont typeface="Wingdings" panose="05000000000000000000" pitchFamily="2" charset="2"/>
              <a:buChar char="ü"/>
              <a:defRPr/>
            </a:pPr>
            <a:r>
              <a:rPr lang="el-GR" sz="2100" dirty="0" smtClean="0">
                <a:solidFill>
                  <a:schemeClr val="accent5">
                    <a:lumMod val="25000"/>
                  </a:schemeClr>
                </a:solidFill>
                <a:latin typeface="Candara" pitchFamily="34" charset="0"/>
              </a:rPr>
              <a:t> Εντοπισμός περιοχών που ενδέχεται να συμβεί απάτη (αξιολόγηση πληροφοριών κλπ).</a:t>
            </a:r>
          </a:p>
          <a:p>
            <a:pPr marL="357188" indent="-357188" algn="l">
              <a:defRPr/>
            </a:pPr>
            <a:r>
              <a:rPr lang="el-GR" sz="900" dirty="0" smtClean="0">
                <a:solidFill>
                  <a:schemeClr val="accent5">
                    <a:lumMod val="25000"/>
                  </a:schemeClr>
                </a:solidFill>
                <a:latin typeface="Candara" pitchFamily="34" charset="0"/>
              </a:rPr>
              <a:t> </a:t>
            </a:r>
          </a:p>
          <a:p>
            <a:pPr marL="357188" indent="-357188" algn="l">
              <a:buFont typeface="Wingdings" panose="05000000000000000000" pitchFamily="2" charset="2"/>
              <a:buChar char="ü"/>
              <a:defRPr/>
            </a:pPr>
            <a:r>
              <a:rPr lang="el-GR" sz="2100" dirty="0" smtClean="0">
                <a:solidFill>
                  <a:schemeClr val="accent5">
                    <a:lumMod val="25000"/>
                  </a:schemeClr>
                </a:solidFill>
                <a:latin typeface="Candara" pitchFamily="34" charset="0"/>
              </a:rPr>
              <a:t> Εκτίμηση πιθανότητας να συμβεί απάτη και εκτίμηση της σημαντικότητας της επιβάρυνσης από ενδεχόμενη απάτη.</a:t>
            </a:r>
          </a:p>
          <a:p>
            <a:pPr marL="357188" indent="-357188" algn="l">
              <a:defRPr/>
            </a:pPr>
            <a:r>
              <a:rPr lang="el-GR" sz="900" dirty="0" smtClean="0">
                <a:solidFill>
                  <a:schemeClr val="accent5">
                    <a:lumMod val="25000"/>
                  </a:schemeClr>
                </a:solidFill>
                <a:latin typeface="Candara" pitchFamily="34" charset="0"/>
              </a:rPr>
              <a:t> </a:t>
            </a:r>
          </a:p>
          <a:p>
            <a:pPr marL="357188" indent="-357188" algn="l">
              <a:buFont typeface="Wingdings" panose="05000000000000000000" pitchFamily="2" charset="2"/>
              <a:buChar char="ü"/>
              <a:defRPr/>
            </a:pPr>
            <a:r>
              <a:rPr lang="el-GR" sz="2100" dirty="0" smtClean="0">
                <a:solidFill>
                  <a:schemeClr val="accent5">
                    <a:lumMod val="25000"/>
                  </a:schemeClr>
                </a:solidFill>
                <a:latin typeface="Candara" pitchFamily="34" charset="0"/>
              </a:rPr>
              <a:t> Ενσωμάτωση στον έλεγχο εκείνων των αντικειμένων ή περιοχών των οικονομικών καταστάσεων που έχουν αυξημένο κίνδυνο απάτης.</a:t>
            </a:r>
          </a:p>
          <a:p>
            <a:pPr marL="357188" indent="-357188" algn="l">
              <a:defRPr/>
            </a:pPr>
            <a:r>
              <a:rPr lang="el-GR" sz="900" dirty="0" smtClean="0">
                <a:solidFill>
                  <a:schemeClr val="accent5">
                    <a:lumMod val="25000"/>
                  </a:schemeClr>
                </a:solidFill>
                <a:latin typeface="Candara" pitchFamily="34" charset="0"/>
              </a:rPr>
              <a:t> </a:t>
            </a:r>
          </a:p>
          <a:p>
            <a:pPr marL="357188" indent="-357188" algn="l">
              <a:buFont typeface="Wingdings" panose="05000000000000000000" pitchFamily="2" charset="2"/>
              <a:buChar char="ü"/>
              <a:defRPr/>
            </a:pPr>
            <a:r>
              <a:rPr lang="el-GR" sz="2100" dirty="0" smtClean="0">
                <a:solidFill>
                  <a:schemeClr val="accent5">
                    <a:lumMod val="25000"/>
                  </a:schemeClr>
                </a:solidFill>
                <a:latin typeface="Candara" pitchFamily="34" charset="0"/>
              </a:rPr>
              <a:t> Καθορισμός δικλείδων ασφαλείας για την πρόληψη και καταστολή απάτης.</a:t>
            </a:r>
          </a:p>
          <a:p>
            <a:pPr marL="357188" indent="-357188" algn="l">
              <a:defRPr/>
            </a:pPr>
            <a:endParaRPr lang="el-GR" sz="2100" dirty="0" smtClean="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ea typeface="+mj-ea"/>
                <a:cs typeface="+mj-cs"/>
              </a:rPr>
              <a:t>Ο ΚΙΝΔΥΝΟΣ ΑΠΑΤΗΣ </a:t>
            </a:r>
          </a:p>
          <a:p>
            <a:pPr>
              <a:defRPr/>
            </a:pPr>
            <a:r>
              <a:rPr lang="el-GR" sz="3200" b="1" u="sng" dirty="0">
                <a:solidFill>
                  <a:schemeClr val="accent5">
                    <a:lumMod val="25000"/>
                  </a:schemeClr>
                </a:solidFill>
                <a:latin typeface="Candara" pitchFamily="34" charset="0"/>
                <a:ea typeface="+mj-ea"/>
                <a:cs typeface="+mj-cs"/>
              </a:rPr>
              <a:t>ΣΤΙΣ ΟΙΚΟΝΟΜΙΚΕΣ ΚΑΤΑΣΤΑΣΕΙΣ</a:t>
            </a:r>
            <a:endParaRPr lang="el-GR" altLang="el-GR" sz="3200" b="1" u="sng"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447800"/>
            <a:ext cx="7924800" cy="4724400"/>
          </a:xfrm>
        </p:spPr>
        <p:txBody>
          <a:bodyPr/>
          <a:lstStyle/>
          <a:p>
            <a:pPr algn="l">
              <a:defRPr/>
            </a:pPr>
            <a:r>
              <a:rPr lang="el-GR" sz="2400" b="1" dirty="0" smtClean="0">
                <a:solidFill>
                  <a:schemeClr val="accent5">
                    <a:lumMod val="25000"/>
                  </a:schemeClr>
                </a:solidFill>
                <a:latin typeface="Candara" pitchFamily="34" charset="0"/>
              </a:rPr>
              <a:t>Γεγονότα ή συνθήκες που μπορεί να εγείρουν αμφιβολίες για την παραδοχή της συνέχισης δραστηριότητας</a:t>
            </a:r>
            <a:endParaRPr lang="el-GR" sz="2400" dirty="0" smtClean="0">
              <a:solidFill>
                <a:schemeClr val="accent5">
                  <a:lumMod val="25000"/>
                </a:schemeClr>
              </a:solidFill>
              <a:latin typeface="Candara" pitchFamily="34" charset="0"/>
            </a:endParaRPr>
          </a:p>
          <a:p>
            <a:pPr algn="l">
              <a:defRPr/>
            </a:pPr>
            <a:r>
              <a:rPr lang="el-GR" sz="800" b="1" dirty="0" smtClean="0">
                <a:solidFill>
                  <a:schemeClr val="accent5">
                    <a:lumMod val="25000"/>
                  </a:schemeClr>
                </a:solidFill>
                <a:latin typeface="Candara" pitchFamily="34" charset="0"/>
              </a:rPr>
              <a:t> </a:t>
            </a:r>
            <a:endParaRPr lang="el-GR" sz="800" dirty="0" smtClean="0">
              <a:solidFill>
                <a:schemeClr val="accent5">
                  <a:lumMod val="25000"/>
                </a:schemeClr>
              </a:solidFill>
              <a:latin typeface="Candara" pitchFamily="34" charset="0"/>
            </a:endParaRPr>
          </a:p>
          <a:p>
            <a:pPr marL="357188" indent="-357188" algn="l">
              <a:buFont typeface="Wingdings" panose="05000000000000000000" pitchFamily="2" charset="2"/>
              <a:buChar char="v"/>
              <a:defRPr/>
            </a:pPr>
            <a:r>
              <a:rPr lang="el-GR" sz="2400" dirty="0" smtClean="0">
                <a:solidFill>
                  <a:schemeClr val="accent5">
                    <a:lumMod val="25000"/>
                  </a:schemeClr>
                </a:solidFill>
                <a:latin typeface="Candara" pitchFamily="34" charset="0"/>
              </a:rPr>
              <a:t>Καθαρές υποχρεώσεις ή καθαρές βραχυπρόθεσμες υποχρεώσεις (αρνητικό κεφάλαιο κίνησης, κλπ).</a:t>
            </a:r>
          </a:p>
          <a:p>
            <a:pPr marL="357188" indent="-357188" algn="l">
              <a:buFont typeface="Wingdings" panose="05000000000000000000" pitchFamily="2" charset="2"/>
              <a:buChar char="v"/>
              <a:defRPr/>
            </a:pPr>
            <a:r>
              <a:rPr lang="el-GR" sz="2400" dirty="0" smtClean="0">
                <a:solidFill>
                  <a:schemeClr val="accent5">
                    <a:lumMod val="25000"/>
                  </a:schemeClr>
                </a:solidFill>
                <a:latin typeface="Candara" pitchFamily="34" charset="0"/>
              </a:rPr>
              <a:t>Δανεισμοί με καθορισμένες ημερομηνίες εξόφλησης των οποίων πλησιάζει η ημερομηνία λήξης χωρίς ρεαλιστική προοπτική ανανέωσης ή αποπληρωμής.</a:t>
            </a:r>
          </a:p>
          <a:p>
            <a:pPr marL="357188" indent="-357188" algn="l">
              <a:buFont typeface="Wingdings" panose="05000000000000000000" pitchFamily="2" charset="2"/>
              <a:buChar char="v"/>
              <a:defRPr/>
            </a:pPr>
            <a:r>
              <a:rPr lang="el-GR" sz="2400" dirty="0" smtClean="0">
                <a:solidFill>
                  <a:schemeClr val="accent5">
                    <a:lumMod val="25000"/>
                  </a:schemeClr>
                </a:solidFill>
                <a:latin typeface="Candara" pitchFamily="34" charset="0"/>
              </a:rPr>
              <a:t>Ενδείξεις άρσης της χρηματοοικονομικής υποστήριξης από πιστωτές.</a:t>
            </a:r>
          </a:p>
          <a:p>
            <a:pPr marL="357188" indent="-357188" algn="l">
              <a:buFont typeface="Wingdings" panose="05000000000000000000" pitchFamily="2" charset="2"/>
              <a:buChar char="v"/>
              <a:defRPr/>
            </a:pPr>
            <a:r>
              <a:rPr lang="el-GR" sz="2400" dirty="0" smtClean="0">
                <a:solidFill>
                  <a:schemeClr val="accent5">
                    <a:lumMod val="25000"/>
                  </a:schemeClr>
                </a:solidFill>
                <a:latin typeface="Candara" pitchFamily="34" charset="0"/>
              </a:rPr>
              <a:t>Αρνητικές λειτουργικές ταμειακές ροές.</a:t>
            </a:r>
          </a:p>
          <a:p>
            <a:pPr marL="357188" indent="-357188" algn="l">
              <a:buFont typeface="Wingdings" panose="05000000000000000000" pitchFamily="2" charset="2"/>
              <a:buChar char="v"/>
              <a:defRPr/>
            </a:pPr>
            <a:r>
              <a:rPr lang="el-GR" sz="2400" dirty="0" smtClean="0">
                <a:solidFill>
                  <a:schemeClr val="accent5">
                    <a:lumMod val="25000"/>
                  </a:schemeClr>
                </a:solidFill>
                <a:latin typeface="Candara" pitchFamily="34" charset="0"/>
              </a:rPr>
              <a:t>Αρνητικοί βασικοί χρηματοοικονομικοί δείκτες.</a:t>
            </a: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a:defRPr/>
            </a:pPr>
            <a:r>
              <a:rPr lang="el-GR" sz="3200" b="1" dirty="0">
                <a:solidFill>
                  <a:schemeClr val="accent5">
                    <a:lumMod val="25000"/>
                  </a:schemeClr>
                </a:solidFill>
                <a:latin typeface="Candara" pitchFamily="34" charset="0"/>
              </a:rPr>
              <a:t>ΔΠΕ 570 Συνέχιση Δραστηριότητας</a:t>
            </a:r>
            <a:endParaRPr lang="el-GR" altLang="el-GR" sz="3200" b="1"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676400"/>
            <a:ext cx="7772400" cy="4495800"/>
          </a:xfrm>
        </p:spPr>
        <p:txBody>
          <a:bodyPr/>
          <a:lstStyle/>
          <a:p>
            <a:pPr marL="357188" indent="-357188" algn="l">
              <a:buFont typeface="Wingdings" panose="05000000000000000000" pitchFamily="2" charset="2"/>
              <a:buChar char="v"/>
              <a:defRPr/>
            </a:pPr>
            <a:r>
              <a:rPr lang="el-GR" sz="2400" dirty="0" smtClean="0">
                <a:solidFill>
                  <a:schemeClr val="accent5">
                    <a:lumMod val="25000"/>
                  </a:schemeClr>
                </a:solidFill>
                <a:latin typeface="Candara" pitchFamily="34" charset="0"/>
              </a:rPr>
              <a:t>Σημαντικές λειτουργικές ζημιές.</a:t>
            </a:r>
          </a:p>
          <a:p>
            <a:pPr marL="357188" indent="-357188" algn="l">
              <a:buFont typeface="Wingdings" panose="05000000000000000000" pitchFamily="2" charset="2"/>
              <a:buChar char="v"/>
              <a:defRPr/>
            </a:pPr>
            <a:r>
              <a:rPr lang="el-GR" sz="2400" dirty="0" smtClean="0">
                <a:solidFill>
                  <a:schemeClr val="accent5">
                    <a:lumMod val="25000"/>
                  </a:schemeClr>
                </a:solidFill>
                <a:latin typeface="Candara" pitchFamily="34" charset="0"/>
              </a:rPr>
              <a:t>Αδυναμία πληρωμής των πιστωτών στις προβλεπόμενες ημερομηνίες.</a:t>
            </a:r>
          </a:p>
          <a:p>
            <a:pPr marL="357188" indent="-357188" algn="l">
              <a:buFont typeface="Wingdings" panose="05000000000000000000" pitchFamily="2" charset="2"/>
              <a:buChar char="v"/>
              <a:defRPr/>
            </a:pPr>
            <a:r>
              <a:rPr lang="el-GR" sz="2400" dirty="0" smtClean="0">
                <a:solidFill>
                  <a:schemeClr val="accent5">
                    <a:lumMod val="25000"/>
                  </a:schemeClr>
                </a:solidFill>
                <a:latin typeface="Candara" pitchFamily="34" charset="0"/>
              </a:rPr>
              <a:t>Αδυναμία συμμόρφωσης με τους όρους δανειακών συμβάσεων.</a:t>
            </a:r>
          </a:p>
          <a:p>
            <a:pPr marL="357188" indent="-357188" algn="l">
              <a:buFont typeface="Wingdings" panose="05000000000000000000" pitchFamily="2" charset="2"/>
              <a:buChar char="v"/>
              <a:defRPr/>
            </a:pPr>
            <a:r>
              <a:rPr lang="el-GR" sz="2400" dirty="0" smtClean="0">
                <a:solidFill>
                  <a:schemeClr val="accent5">
                    <a:lumMod val="25000"/>
                  </a:schemeClr>
                </a:solidFill>
                <a:latin typeface="Candara" pitchFamily="34" charset="0"/>
              </a:rPr>
              <a:t>Προθέσεις της διοίκησης να ρευστοποιήσει την οικονομική μονάδα ή να διακόψει λειτουργίες της.</a:t>
            </a:r>
          </a:p>
          <a:p>
            <a:pPr marL="357188" indent="-357188" algn="l">
              <a:buFont typeface="Wingdings" panose="05000000000000000000" pitchFamily="2" charset="2"/>
              <a:buChar char="v"/>
              <a:defRPr/>
            </a:pPr>
            <a:r>
              <a:rPr lang="el-GR" sz="2400" dirty="0" smtClean="0">
                <a:solidFill>
                  <a:schemeClr val="accent5">
                    <a:lumMod val="25000"/>
                  </a:schemeClr>
                </a:solidFill>
                <a:latin typeface="Candara" pitchFamily="34" charset="0"/>
              </a:rPr>
              <a:t>Απώλεια βασικών μελών της διοίκησης χωρίς αντικατάσταση.</a:t>
            </a:r>
          </a:p>
          <a:p>
            <a:pPr marL="357188" indent="-357188" algn="l">
              <a:buFont typeface="Wingdings" panose="05000000000000000000" pitchFamily="2" charset="2"/>
              <a:buChar char="v"/>
              <a:defRPr/>
            </a:pPr>
            <a:r>
              <a:rPr lang="el-GR" sz="2400" dirty="0" smtClean="0">
                <a:solidFill>
                  <a:schemeClr val="accent5">
                    <a:lumMod val="25000"/>
                  </a:schemeClr>
                </a:solidFill>
                <a:latin typeface="Candara" pitchFamily="34" charset="0"/>
              </a:rPr>
              <a:t>Εργασιακές δυσκολίες.</a:t>
            </a:r>
            <a:endParaRPr lang="el-GR" sz="2400" dirty="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a:defRPr/>
            </a:pPr>
            <a:r>
              <a:rPr lang="el-GR" sz="3200" b="1" dirty="0">
                <a:solidFill>
                  <a:schemeClr val="accent5">
                    <a:lumMod val="25000"/>
                  </a:schemeClr>
                </a:solidFill>
                <a:latin typeface="Candara" pitchFamily="34" charset="0"/>
              </a:rPr>
              <a:t>ΔΠΕ 570 Συνέχιση Δραστηριότητας</a:t>
            </a:r>
            <a:endParaRPr lang="el-GR" altLang="el-GR" sz="3200" b="1"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676400"/>
            <a:ext cx="7924800" cy="4495800"/>
          </a:xfrm>
        </p:spPr>
        <p:txBody>
          <a:bodyPr/>
          <a:lstStyle/>
          <a:p>
            <a:pPr marL="357188" indent="-357188" algn="l">
              <a:buFont typeface="Wingdings" panose="05000000000000000000" pitchFamily="2" charset="2"/>
              <a:buChar char="v"/>
              <a:defRPr/>
            </a:pPr>
            <a:r>
              <a:rPr lang="el-GR" sz="2400" dirty="0" smtClean="0">
                <a:solidFill>
                  <a:schemeClr val="accent5">
                    <a:lumMod val="25000"/>
                  </a:schemeClr>
                </a:solidFill>
                <a:latin typeface="Candara" pitchFamily="34" charset="0"/>
              </a:rPr>
              <a:t>Μη συμμόρφωση με κεφαλαιακές ή άλλες κανονιστικές απαιτήσεις.</a:t>
            </a:r>
          </a:p>
          <a:p>
            <a:pPr marL="357188" indent="-357188" algn="l">
              <a:buFont typeface="Wingdings" panose="05000000000000000000" pitchFamily="2" charset="2"/>
              <a:buChar char="v"/>
              <a:defRPr/>
            </a:pPr>
            <a:r>
              <a:rPr lang="el-GR" sz="2400" dirty="0" smtClean="0">
                <a:solidFill>
                  <a:schemeClr val="accent5">
                    <a:lumMod val="25000"/>
                  </a:schemeClr>
                </a:solidFill>
                <a:latin typeface="Candara" pitchFamily="34" charset="0"/>
              </a:rPr>
              <a:t>Εκκρεμή νομικά ή κανονιστικά μέτρα εναντίον της οικονομικής μονάδας που μπορεί, εάν είναι επιτυχή, να έχουν ως αποτέλεσμα αξιώσεις που είναι απίθανο να είναι σε θέση να ικανοποιήσει.</a:t>
            </a:r>
          </a:p>
          <a:p>
            <a:pPr marL="357188" indent="-357188" algn="l">
              <a:buFont typeface="Wingdings" panose="05000000000000000000" pitchFamily="2" charset="2"/>
              <a:buChar char="v"/>
              <a:defRPr/>
            </a:pPr>
            <a:r>
              <a:rPr lang="el-GR" sz="2400" dirty="0" smtClean="0">
                <a:solidFill>
                  <a:schemeClr val="accent5">
                    <a:lumMod val="25000"/>
                  </a:schemeClr>
                </a:solidFill>
                <a:latin typeface="Candara" pitchFamily="34" charset="0"/>
              </a:rPr>
              <a:t>Αλλαγές νόμων ή κανονισμών ή κυβερνητικών πολιτικών που αναμένεται να επηρεάσουν αρνητικά την οντότητα.</a:t>
            </a:r>
            <a:endParaRPr lang="el-GR" sz="2400" dirty="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a:defRPr/>
            </a:pPr>
            <a:r>
              <a:rPr lang="el-GR" sz="3200" b="1" dirty="0">
                <a:solidFill>
                  <a:schemeClr val="accent5">
                    <a:lumMod val="25000"/>
                  </a:schemeClr>
                </a:solidFill>
                <a:latin typeface="Candara" pitchFamily="34" charset="0"/>
              </a:rPr>
              <a:t>ΔΠΕ 570 Συνέχιση Δραστηριότητας</a:t>
            </a:r>
            <a:endParaRPr lang="el-GR" altLang="el-GR" sz="3200" b="1"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447800"/>
            <a:ext cx="7772400" cy="4724400"/>
          </a:xfrm>
        </p:spPr>
        <p:txBody>
          <a:bodyPr/>
          <a:lstStyle/>
          <a:p>
            <a:pPr algn="l">
              <a:defRPr/>
            </a:pPr>
            <a:r>
              <a:rPr lang="el-GR" sz="2200" b="1" dirty="0" smtClean="0">
                <a:solidFill>
                  <a:schemeClr val="accent5">
                    <a:lumMod val="25000"/>
                  </a:schemeClr>
                </a:solidFill>
                <a:latin typeface="Candara" pitchFamily="34" charset="0"/>
              </a:rPr>
              <a:t>Γεγονότα που μπορεί να υποδηλώνουν κινδύνους ουσιώδους σφάλματος των οικονομικών καταστάσεων του ομίλου</a:t>
            </a:r>
            <a:endParaRPr lang="el-GR" sz="2200" dirty="0" smtClean="0">
              <a:solidFill>
                <a:schemeClr val="accent5">
                  <a:lumMod val="25000"/>
                </a:schemeClr>
              </a:solidFill>
              <a:latin typeface="Candara" pitchFamily="34" charset="0"/>
            </a:endParaRPr>
          </a:p>
          <a:p>
            <a:pPr algn="l">
              <a:defRPr/>
            </a:pPr>
            <a:endParaRPr lang="el-GR" sz="1000" dirty="0" smtClean="0">
              <a:solidFill>
                <a:schemeClr val="accent5">
                  <a:lumMod val="25000"/>
                </a:schemeClr>
              </a:solidFill>
              <a:latin typeface="Candara" pitchFamily="34" charset="0"/>
            </a:endParaRPr>
          </a:p>
          <a:p>
            <a:pPr marL="265113" lvl="4" indent="-265113" algn="just" eaLnBrk="1" hangingPunct="1">
              <a:buSzPct val="100000"/>
              <a:buFont typeface="Wingdings" pitchFamily="2" charset="2"/>
              <a:buChar char="l"/>
              <a:defRPr/>
            </a:pPr>
            <a:r>
              <a:rPr lang="el-GR" altLang="el-GR" sz="2200" dirty="0" smtClean="0">
                <a:solidFill>
                  <a:schemeClr val="accent5">
                    <a:lumMod val="25000"/>
                  </a:schemeClr>
                </a:solidFill>
                <a:latin typeface="Candara" pitchFamily="34" charset="0"/>
              </a:rPr>
              <a:t>Περίπλοκη δομή ομίλου, ιδιαίτερα όπου υπάρχουν συχνές αποκτήσεις και διαθέσεις (πωλήσεις).</a:t>
            </a:r>
          </a:p>
          <a:p>
            <a:pPr marL="265113" lvl="4" indent="-265113" algn="just" eaLnBrk="1" hangingPunct="1">
              <a:buSzPct val="100000"/>
              <a:buFont typeface="Wingdings" pitchFamily="2" charset="2"/>
              <a:buChar char="l"/>
              <a:defRPr/>
            </a:pPr>
            <a:r>
              <a:rPr lang="el-GR" altLang="el-GR" sz="2200" dirty="0" smtClean="0">
                <a:solidFill>
                  <a:schemeClr val="accent5">
                    <a:lumMod val="25000"/>
                  </a:schemeClr>
                </a:solidFill>
                <a:latin typeface="Candara" pitchFamily="34" charset="0"/>
              </a:rPr>
              <a:t>Αδύναμες δομές εταιρικής διακυβέρνησης, περιλαμβανομένων των διαδικασιών λήψης αποφάσεων, που δεν είναι διαφανείς.</a:t>
            </a:r>
          </a:p>
          <a:p>
            <a:pPr marL="265113" lvl="4" indent="-265113" algn="just" eaLnBrk="1" hangingPunct="1">
              <a:buSzPct val="100000"/>
              <a:buFont typeface="Wingdings" pitchFamily="2" charset="2"/>
              <a:buChar char="l"/>
              <a:defRPr/>
            </a:pPr>
            <a:r>
              <a:rPr lang="el-GR" altLang="el-GR" sz="2200" dirty="0" smtClean="0">
                <a:solidFill>
                  <a:schemeClr val="accent5">
                    <a:lumMod val="25000"/>
                  </a:schemeClr>
                </a:solidFill>
                <a:latin typeface="Candara" pitchFamily="34" charset="0"/>
              </a:rPr>
              <a:t>Ανύπαρκτες ή αναποτελεσματικές δικλίδες σε επίπεδο ομίλου, περιλαμβανομένων ανεπαρκών πληροφοριών της διοίκησης του ομίλου, σχετικά με την παρακολούθηση της λειτουργίας των θυγατρικών και των αποτελεσμάτων τους.</a:t>
            </a: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a:defRPr/>
            </a:pPr>
            <a:r>
              <a:rPr lang="el-GR" sz="3200" b="1" dirty="0">
                <a:solidFill>
                  <a:schemeClr val="accent5">
                    <a:lumMod val="25000"/>
                  </a:schemeClr>
                </a:solidFill>
                <a:latin typeface="Candara" pitchFamily="34" charset="0"/>
              </a:rPr>
              <a:t>ΔΠΕ 600 Ειδικά Ζητήματα – Έλεγχοι Οικονομικών Καταστάσεων Ομίλου</a:t>
            </a:r>
            <a:endParaRPr lang="el-GR" altLang="el-GR" sz="3200" b="1"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447800"/>
            <a:ext cx="7772400" cy="4724400"/>
          </a:xfrm>
        </p:spPr>
        <p:txBody>
          <a:bodyPr/>
          <a:lstStyle/>
          <a:p>
            <a:pPr marL="265113" lvl="4" indent="-265113" algn="just" eaLnBrk="1" hangingPunct="1">
              <a:buSzPct val="100000"/>
              <a:buFont typeface="Wingdings" pitchFamily="2" charset="2"/>
              <a:buChar char="l"/>
              <a:defRPr/>
            </a:pPr>
            <a:r>
              <a:rPr lang="el-GR" altLang="el-GR" sz="2200" dirty="0" smtClean="0">
                <a:solidFill>
                  <a:schemeClr val="accent5">
                    <a:lumMod val="25000"/>
                  </a:schemeClr>
                </a:solidFill>
                <a:latin typeface="Candara" pitchFamily="34" charset="0"/>
              </a:rPr>
              <a:t>Θυγατρικές που λειτουργούν στην αλλοδαπή με ασυνήθη κρατική παρεμβατικότητα και περιορισμοί στη μεταφορά συναλλάγματος και μερισμάτων, καθώς και διακυμάνσεις στις συναλλαγματικές ισοτιμίες.</a:t>
            </a:r>
          </a:p>
          <a:p>
            <a:pPr marL="265113" lvl="4" indent="-265113" algn="just" eaLnBrk="1" hangingPunct="1">
              <a:buSzPct val="100000"/>
              <a:buFont typeface="Wingdings" pitchFamily="2" charset="2"/>
              <a:buChar char="l"/>
              <a:defRPr/>
            </a:pPr>
            <a:r>
              <a:rPr lang="el-GR" altLang="el-GR" sz="2200" dirty="0" smtClean="0">
                <a:solidFill>
                  <a:schemeClr val="accent5">
                    <a:lumMod val="25000"/>
                  </a:schemeClr>
                </a:solidFill>
                <a:latin typeface="Candara" pitchFamily="34" charset="0"/>
              </a:rPr>
              <a:t>Επιχειρηματικές δραστηριότητες θυγατρικών που περιλαμβάνουν υψηλό κίνδυνο, όπως μακροπρόθεσμες συμβάσεις ή εμπορικές συναλλαγές σε σύγχρονα ή σύνθετα χρηματοοικονομικά μέσα.</a:t>
            </a:r>
          </a:p>
          <a:p>
            <a:pPr marL="265113" lvl="4" indent="-265113" algn="just" eaLnBrk="1" hangingPunct="1">
              <a:buSzPct val="100000"/>
              <a:buFont typeface="Wingdings" pitchFamily="2" charset="2"/>
              <a:buChar char="l"/>
              <a:defRPr/>
            </a:pPr>
            <a:r>
              <a:rPr lang="el-GR" altLang="el-GR" sz="2200" dirty="0" smtClean="0">
                <a:solidFill>
                  <a:schemeClr val="accent5">
                    <a:lumMod val="25000"/>
                  </a:schemeClr>
                </a:solidFill>
                <a:latin typeface="Candara" pitchFamily="34" charset="0"/>
              </a:rPr>
              <a:t>Αβεβαιότητες σχετικά με το ποιες θυγατρικές πρέπει να περιληφθούν στις ενοποίηση, σύμφωνα με το εφαρμοστέο λογιστικό πλαίσιο.</a:t>
            </a:r>
          </a:p>
          <a:p>
            <a:pPr marL="265113" lvl="4" indent="-265113" algn="just" eaLnBrk="1" hangingPunct="1">
              <a:buSzPct val="100000"/>
              <a:buFont typeface="Wingdings" pitchFamily="2" charset="2"/>
              <a:buChar char="l"/>
              <a:defRPr/>
            </a:pPr>
            <a:r>
              <a:rPr lang="el-GR" altLang="el-GR" sz="2200" dirty="0" smtClean="0">
                <a:solidFill>
                  <a:schemeClr val="accent5">
                    <a:lumMod val="25000"/>
                  </a:schemeClr>
                </a:solidFill>
                <a:latin typeface="Candara" pitchFamily="34" charset="0"/>
              </a:rPr>
              <a:t>Ασυνήθεις σχέσεις συνδεδεμένων μερών και συναλλαγές.</a:t>
            </a: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a:defRPr/>
            </a:pPr>
            <a:r>
              <a:rPr lang="el-GR" sz="3200" b="1" dirty="0">
                <a:solidFill>
                  <a:schemeClr val="accent5">
                    <a:lumMod val="25000"/>
                  </a:schemeClr>
                </a:solidFill>
                <a:latin typeface="Candara" pitchFamily="34" charset="0"/>
              </a:rPr>
              <a:t>ΔΠΕ 600 Ειδικά Ζητήματα – Έλεγχοι Οικονομικών Καταστάσεων Ομίλου</a:t>
            </a:r>
            <a:endParaRPr lang="el-GR" altLang="el-GR" sz="3200" b="1"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447800"/>
            <a:ext cx="7772400" cy="4724400"/>
          </a:xfrm>
        </p:spPr>
        <p:txBody>
          <a:bodyPr/>
          <a:lstStyle/>
          <a:p>
            <a:pPr marL="265113" lvl="4" indent="-265113" algn="just" eaLnBrk="1" hangingPunct="1">
              <a:buSzPct val="100000"/>
              <a:buFont typeface="Wingdings" pitchFamily="2" charset="2"/>
              <a:buChar char="l"/>
              <a:defRPr/>
            </a:pPr>
            <a:r>
              <a:rPr lang="el-GR" altLang="el-GR" sz="2200" dirty="0" smtClean="0">
                <a:solidFill>
                  <a:schemeClr val="accent5">
                    <a:lumMod val="25000"/>
                  </a:schemeClr>
                </a:solidFill>
                <a:latin typeface="Candara" pitchFamily="34" charset="0"/>
              </a:rPr>
              <a:t>Περιπτώσεις ενδοεταιρικών υπολοίπων λογαριασμών που δεν συμφωνούν ή δεν συμφωνήθηκαν κατά την ενοποίηση.</a:t>
            </a:r>
          </a:p>
          <a:p>
            <a:pPr marL="265113" lvl="4" indent="-265113" algn="just" eaLnBrk="1" hangingPunct="1">
              <a:buSzPct val="100000"/>
              <a:buFont typeface="Wingdings" pitchFamily="2" charset="2"/>
              <a:buChar char="l"/>
              <a:defRPr/>
            </a:pPr>
            <a:r>
              <a:rPr lang="el-GR" altLang="el-GR" sz="2200" dirty="0" smtClean="0">
                <a:solidFill>
                  <a:schemeClr val="accent5">
                    <a:lumMod val="25000"/>
                  </a:schemeClr>
                </a:solidFill>
                <a:latin typeface="Candara" pitchFamily="34" charset="0"/>
              </a:rPr>
              <a:t>Εφαρμογή από θυγατρικές λογιστικών πολιτικών που διαφέρουν από εκείνες που εφαρμόζονται για τις οικονομικές καταστάσεις του ομίλου.</a:t>
            </a:r>
          </a:p>
          <a:p>
            <a:pPr marL="265113" lvl="4" indent="-265113" algn="just" eaLnBrk="1" hangingPunct="1">
              <a:buSzPct val="100000"/>
              <a:buFont typeface="Wingdings" pitchFamily="2" charset="2"/>
              <a:buChar char="l"/>
              <a:defRPr/>
            </a:pPr>
            <a:r>
              <a:rPr lang="el-GR" altLang="el-GR" sz="2200" dirty="0" smtClean="0">
                <a:solidFill>
                  <a:schemeClr val="accent5">
                    <a:lumMod val="25000"/>
                  </a:schemeClr>
                </a:solidFill>
                <a:latin typeface="Candara" pitchFamily="34" charset="0"/>
              </a:rPr>
              <a:t>Θυγατρικές με διαφορετική λήξη χρήσεως, που μπορεί να χρησιμοποιηθούν για χειραγώγηση του χρόνου συναλλαγών.</a:t>
            </a:r>
          </a:p>
          <a:p>
            <a:pPr marL="265113" lvl="4" indent="-265113" algn="just" eaLnBrk="1" hangingPunct="1">
              <a:buSzPct val="100000"/>
              <a:buFont typeface="Wingdings" pitchFamily="2" charset="2"/>
              <a:buChar char="l"/>
              <a:defRPr/>
            </a:pPr>
            <a:r>
              <a:rPr lang="el-GR" altLang="el-GR" sz="2200" dirty="0" smtClean="0">
                <a:solidFill>
                  <a:schemeClr val="accent5">
                    <a:lumMod val="25000"/>
                  </a:schemeClr>
                </a:solidFill>
                <a:latin typeface="Candara" pitchFamily="34" charset="0"/>
              </a:rPr>
              <a:t>Επιθετικός «φορολογικός» σχεδιασμός εντός του ομίλου, ή μεγάλες ταμειακές συναλλαγές με οντότητες σε «φορολογικούς παραδείσους».</a:t>
            </a:r>
          </a:p>
          <a:p>
            <a:pPr marL="265113" lvl="4" indent="-265113" algn="just" eaLnBrk="1" hangingPunct="1">
              <a:buSzPct val="100000"/>
              <a:buFont typeface="Wingdings" pitchFamily="2" charset="2"/>
              <a:buChar char="l"/>
              <a:defRPr/>
            </a:pPr>
            <a:r>
              <a:rPr lang="el-GR" altLang="el-GR" sz="2200" dirty="0" smtClean="0">
                <a:solidFill>
                  <a:schemeClr val="accent5">
                    <a:lumMod val="25000"/>
                  </a:schemeClr>
                </a:solidFill>
                <a:latin typeface="Candara" pitchFamily="34" charset="0"/>
              </a:rPr>
              <a:t>Συχνές αλλαγές ελεγκτών στους οποίους ανατίθεται ο έλεγχος των οικονομικών καταστάσεων θυγατρικών.</a:t>
            </a: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a:defRPr/>
            </a:pPr>
            <a:r>
              <a:rPr lang="el-GR" sz="3200" b="1" dirty="0">
                <a:solidFill>
                  <a:schemeClr val="accent5">
                    <a:lumMod val="25000"/>
                  </a:schemeClr>
                </a:solidFill>
                <a:latin typeface="Candara" pitchFamily="34" charset="0"/>
              </a:rPr>
              <a:t>ΔΠΕ 600 Ειδικά Ζητήματα – Έλεγχοι Οικονομικών Καταστάσεων Ομίλου</a:t>
            </a:r>
            <a:endParaRPr lang="el-GR" altLang="el-GR" sz="3200" b="1"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600200"/>
            <a:ext cx="7772400" cy="4572000"/>
          </a:xfrm>
        </p:spPr>
        <p:txBody>
          <a:bodyPr/>
          <a:lstStyle/>
          <a:p>
            <a:pPr algn="just">
              <a:defRPr/>
            </a:pPr>
            <a:r>
              <a:rPr lang="el-GR" sz="2400" b="1" dirty="0" smtClean="0">
                <a:solidFill>
                  <a:schemeClr val="accent5">
                    <a:lumMod val="25000"/>
                  </a:schemeClr>
                </a:solidFill>
                <a:latin typeface="Candara" pitchFamily="34" charset="0"/>
              </a:rPr>
              <a:t>Ι. Η ευθύνη του ελεγκτή για τη γνώμη ελέγχου</a:t>
            </a:r>
            <a:endParaRPr lang="el-GR" sz="2400" dirty="0" smtClean="0">
              <a:solidFill>
                <a:schemeClr val="accent5">
                  <a:lumMod val="25000"/>
                </a:schemeClr>
              </a:solidFill>
              <a:latin typeface="Candara" pitchFamily="34" charset="0"/>
            </a:endParaRPr>
          </a:p>
          <a:p>
            <a:pPr algn="just">
              <a:defRPr/>
            </a:pPr>
            <a:endParaRPr lang="el-GR" sz="800" dirty="0" smtClean="0">
              <a:solidFill>
                <a:schemeClr val="accent5">
                  <a:lumMod val="25000"/>
                </a:schemeClr>
              </a:solidFill>
              <a:latin typeface="Candara" pitchFamily="34" charset="0"/>
            </a:endParaRPr>
          </a:p>
          <a:p>
            <a:pPr algn="just">
              <a:defRPr/>
            </a:pPr>
            <a:r>
              <a:rPr lang="el-GR" sz="2400" dirty="0" smtClean="0">
                <a:solidFill>
                  <a:schemeClr val="accent5">
                    <a:lumMod val="25000"/>
                  </a:schemeClr>
                </a:solidFill>
                <a:latin typeface="Candara" pitchFamily="34" charset="0"/>
              </a:rPr>
              <a:t>Ο ελεγκτής έχει την αποκλειστική ευθύνη για την εκφραζόμενη γνώμη ελέγχου, και αυτή η ευθύνη δε μειώνεται από τη χρήση της εργασίας του εμπειρογνώμονα. Ωστόσο, εάν συμπεράνει ότι η εργασία αυτή είναι επαρκής για τους σκοπούς του ελέγχου του, μπορεί να δεχτεί τα ευρήματα του εμπειρογνώμονα ως κατάλληλα ελεγκτικά τεκμήρια.</a:t>
            </a:r>
            <a:endParaRPr lang="el-GR" sz="2400" dirty="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620000" cy="762000"/>
          </a:xfrm>
          <a:prstGeom prst="rect">
            <a:avLst/>
          </a:prstGeom>
          <a:noFill/>
          <a:ln w="9525">
            <a:noFill/>
            <a:miter lim="800000"/>
            <a:headEnd/>
            <a:tailEnd/>
          </a:ln>
        </p:spPr>
        <p:txBody>
          <a:bodyPr anchor="b"/>
          <a:lstStyle/>
          <a:p>
            <a:pPr>
              <a:defRPr/>
            </a:pPr>
            <a:r>
              <a:rPr lang="el-GR" sz="3200" b="1" dirty="0">
                <a:solidFill>
                  <a:schemeClr val="accent5">
                    <a:lumMod val="25000"/>
                  </a:schemeClr>
                </a:solidFill>
                <a:latin typeface="Candara" pitchFamily="34" charset="0"/>
              </a:rPr>
              <a:t>ΔΠΕ 620 Χρησιμοποίηση της Εργασίας   του Εμπειρογνώμονα του Ελεγκτή</a:t>
            </a:r>
            <a:endParaRPr lang="el-GR" altLang="el-GR" sz="3200" b="1"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447800"/>
            <a:ext cx="7772400" cy="4724400"/>
          </a:xfrm>
        </p:spPr>
        <p:txBody>
          <a:bodyPr/>
          <a:lstStyle/>
          <a:p>
            <a:pPr algn="l">
              <a:defRPr/>
            </a:pPr>
            <a:r>
              <a:rPr lang="el-GR" sz="2400" b="1" dirty="0" smtClean="0">
                <a:solidFill>
                  <a:schemeClr val="accent5">
                    <a:lumMod val="25000"/>
                  </a:schemeClr>
                </a:solidFill>
                <a:latin typeface="Candara" pitchFamily="34" charset="0"/>
              </a:rPr>
              <a:t>ΙΙ. Προσδιορισμός της ανάγκης για χρησιμοποίηση εργασίας εμπειρογνώμονα</a:t>
            </a:r>
          </a:p>
          <a:p>
            <a:pPr algn="l">
              <a:defRPr/>
            </a:pPr>
            <a:endParaRPr lang="el-GR" sz="800" dirty="0" smtClean="0">
              <a:solidFill>
                <a:schemeClr val="accent5">
                  <a:lumMod val="25000"/>
                </a:schemeClr>
              </a:solidFill>
              <a:latin typeface="Candara" pitchFamily="34" charset="0"/>
            </a:endParaRPr>
          </a:p>
          <a:p>
            <a:pPr algn="just">
              <a:defRPr/>
            </a:pPr>
            <a:r>
              <a:rPr lang="el-GR" sz="2400" dirty="0" smtClean="0">
                <a:solidFill>
                  <a:schemeClr val="accent5">
                    <a:lumMod val="25000"/>
                  </a:schemeClr>
                </a:solidFill>
                <a:latin typeface="Candara" pitchFamily="34" charset="0"/>
              </a:rPr>
              <a:t>Εάν οι δεξιότητες σε θέματα εκτός λογιστικής ή ελεγκτικής είναι απαραίτητες για την απόκτηση επαρκών και κατάλληλων ελεγκτικών τεκμηρίων, ο ελεγκτής πρέπει να καθορίσει εάν πρόκειται να χρησιμοποιήσει την εργασία εμπειρογνώμονα.</a:t>
            </a:r>
          </a:p>
          <a:p>
            <a:pPr algn="l">
              <a:defRPr/>
            </a:pPr>
            <a:r>
              <a:rPr lang="el-GR" sz="800" dirty="0" smtClean="0">
                <a:solidFill>
                  <a:schemeClr val="accent5">
                    <a:lumMod val="25000"/>
                  </a:schemeClr>
                </a:solidFill>
                <a:latin typeface="Candara" pitchFamily="34" charset="0"/>
              </a:rPr>
              <a:t> </a:t>
            </a:r>
          </a:p>
          <a:p>
            <a:pPr algn="l">
              <a:defRPr/>
            </a:pPr>
            <a:r>
              <a:rPr lang="el-GR" sz="2400" dirty="0" smtClean="0">
                <a:solidFill>
                  <a:schemeClr val="accent5">
                    <a:lumMod val="25000"/>
                  </a:schemeClr>
                </a:solidFill>
                <a:latin typeface="Candara" pitchFamily="34" charset="0"/>
              </a:rPr>
              <a:t>Τέτοια θέματα που απαιτείται η χρησιμοποίηση της εργασίας εμπειρογνώμονα είναι τα εξής:</a:t>
            </a:r>
            <a:endParaRPr lang="el-GR" sz="2400" dirty="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620000" cy="609600"/>
          </a:xfrm>
          <a:prstGeom prst="rect">
            <a:avLst/>
          </a:prstGeom>
          <a:noFill/>
          <a:ln w="9525">
            <a:noFill/>
            <a:miter lim="800000"/>
            <a:headEnd/>
            <a:tailEnd/>
          </a:ln>
        </p:spPr>
        <p:txBody>
          <a:bodyPr anchor="b"/>
          <a:lstStyle/>
          <a:p>
            <a:pPr>
              <a:defRPr/>
            </a:pPr>
            <a:r>
              <a:rPr lang="el-GR" sz="3200" b="1" dirty="0">
                <a:solidFill>
                  <a:schemeClr val="accent5">
                    <a:lumMod val="25000"/>
                  </a:schemeClr>
                </a:solidFill>
                <a:latin typeface="Candara" pitchFamily="34" charset="0"/>
              </a:rPr>
              <a:t>ΔΠΕ 620 Χρησιμοποίηση της Εργασίας   του Εμπειρογνώμονα του Ελεγκτή</a:t>
            </a:r>
            <a:endParaRPr lang="el-GR" altLang="el-GR" sz="3200" b="1"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447800"/>
            <a:ext cx="7772400" cy="4724400"/>
          </a:xfrm>
        </p:spPr>
        <p:txBody>
          <a:bodyPr/>
          <a:lstStyle/>
          <a:p>
            <a:pPr marL="357188" indent="-357188" algn="just">
              <a:buFont typeface="Wingdings" panose="05000000000000000000" pitchFamily="2" charset="2"/>
              <a:buChar char="ü"/>
              <a:defRPr/>
            </a:pPr>
            <a:r>
              <a:rPr lang="el-GR" sz="2400" dirty="0" smtClean="0">
                <a:solidFill>
                  <a:schemeClr val="accent5">
                    <a:lumMod val="25000"/>
                  </a:schemeClr>
                </a:solidFill>
                <a:latin typeface="Candara" pitchFamily="34" charset="0"/>
              </a:rPr>
              <a:t>Η αποτίμηση σύνθετων χρηματοοικονομικών μέσων, γηπέδων και κτιρίων, εγκαταστάσεων και εξοπλισμού, κοσμημάτων, έργων τέχνης, αντικών, άυλων περιουσιακών στοιχείων, περιουσιακών στοιχείων που αποκτήθηκαν και υποχρεώσεων που αναλήφθηκαν σε συνενώσεις επιχειρήσεων και περιουσιακών στοιχείων που μπορεί να έχουν απομειωθεί.</a:t>
            </a:r>
          </a:p>
          <a:p>
            <a:pPr marL="357188" indent="-357188" algn="just">
              <a:buFont typeface="Wingdings" panose="05000000000000000000" pitchFamily="2" charset="2"/>
              <a:buChar char="ü"/>
              <a:defRPr/>
            </a:pPr>
            <a:r>
              <a:rPr lang="el-GR" sz="2400" dirty="0" smtClean="0">
                <a:solidFill>
                  <a:schemeClr val="accent5">
                    <a:lumMod val="25000"/>
                  </a:schemeClr>
                </a:solidFill>
                <a:latin typeface="Candara" pitchFamily="34" charset="0"/>
              </a:rPr>
              <a:t>Ο αναλογιστικός υπολογισμός υποχρεώσεων που συνδέονται με ασφαλιστικά συμβόλαια ή προγράμματα παροχών σε εργαζόμενους.</a:t>
            </a:r>
          </a:p>
          <a:p>
            <a:pPr marL="357188" indent="-357188" algn="just">
              <a:defRPr/>
            </a:pPr>
            <a:endParaRPr lang="el-GR" sz="2400" dirty="0" smtClean="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620000" cy="609600"/>
          </a:xfrm>
          <a:prstGeom prst="rect">
            <a:avLst/>
          </a:prstGeom>
          <a:noFill/>
          <a:ln w="9525">
            <a:noFill/>
            <a:miter lim="800000"/>
            <a:headEnd/>
            <a:tailEnd/>
          </a:ln>
        </p:spPr>
        <p:txBody>
          <a:bodyPr anchor="b"/>
          <a:lstStyle/>
          <a:p>
            <a:pPr>
              <a:defRPr/>
            </a:pPr>
            <a:r>
              <a:rPr lang="el-GR" sz="3200" b="1" dirty="0">
                <a:solidFill>
                  <a:schemeClr val="accent5">
                    <a:lumMod val="25000"/>
                  </a:schemeClr>
                </a:solidFill>
                <a:latin typeface="Candara" pitchFamily="34" charset="0"/>
              </a:rPr>
              <a:t>ΔΠΕ 620 Χρησιμοποίηση της Εργασίας   του Εμπειρογνώμονα του Ελεγκτή</a:t>
            </a:r>
            <a:endParaRPr lang="el-GR" altLang="el-GR" sz="3200" b="1"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type="subTitle" idx="1"/>
          </p:nvPr>
        </p:nvSpPr>
        <p:spPr>
          <a:xfrm>
            <a:off x="762000" y="1905000"/>
            <a:ext cx="7696200" cy="4267200"/>
          </a:xfrm>
        </p:spPr>
        <p:txBody>
          <a:bodyPr/>
          <a:lstStyle/>
          <a:p>
            <a:pPr algn="just">
              <a:defRPr/>
            </a:pPr>
            <a:r>
              <a:rPr lang="el-GR" sz="2800" b="1" u="sng" dirty="0" smtClean="0">
                <a:solidFill>
                  <a:schemeClr val="accent5">
                    <a:lumMod val="25000"/>
                  </a:schemeClr>
                </a:solidFill>
                <a:latin typeface="Candara" pitchFamily="34" charset="0"/>
              </a:rPr>
              <a:t>Διεθνή Πρότυπα Δικλίδων Ποιότητας </a:t>
            </a:r>
            <a:endParaRPr lang="el-GR" sz="2800" u="sng" dirty="0" smtClean="0">
              <a:solidFill>
                <a:schemeClr val="accent5">
                  <a:lumMod val="25000"/>
                </a:schemeClr>
              </a:solidFill>
              <a:latin typeface="Candara" pitchFamily="34" charset="0"/>
            </a:endParaRPr>
          </a:p>
          <a:p>
            <a:pPr algn="just">
              <a:defRPr/>
            </a:pPr>
            <a:r>
              <a:rPr lang="el-GR" sz="2800" dirty="0" smtClean="0">
                <a:solidFill>
                  <a:schemeClr val="accent5">
                    <a:lumMod val="25000"/>
                  </a:schemeClr>
                </a:solidFill>
                <a:latin typeface="Candara" pitchFamily="34" charset="0"/>
              </a:rPr>
              <a:t>Διεθνές Πρότυπο για τις Δικλίδες Ποιότητας (Δ.Π.Δ.Δ.Π 1), </a:t>
            </a:r>
          </a:p>
          <a:p>
            <a:pPr algn="just">
              <a:defRPr/>
            </a:pPr>
            <a:r>
              <a:rPr lang="el-GR" sz="2800" dirty="0" smtClean="0">
                <a:solidFill>
                  <a:schemeClr val="accent5">
                    <a:lumMod val="25000"/>
                  </a:schemeClr>
                </a:solidFill>
                <a:latin typeface="Candara" pitchFamily="34" charset="0"/>
              </a:rPr>
              <a:t>Δικλίδες Ποιότητας για Ελεγκτικές Εταιρίες που Διενεργούν Ελέγχους και Επισκοπήσεις Οικονομικών Καταστάσεων καθώς και Άλλες Αναθέσεις Διασφάλισης και Συναφών Υπηρεσιών</a:t>
            </a:r>
            <a:r>
              <a:rPr lang="en-US" altLang="el-GR" sz="2800" dirty="0" smtClean="0">
                <a:solidFill>
                  <a:schemeClr val="accent5">
                    <a:lumMod val="25000"/>
                  </a:schemeClr>
                </a:solidFill>
                <a:latin typeface="Candara" pitchFamily="34" charset="0"/>
              </a:rPr>
              <a:t>. </a:t>
            </a:r>
          </a:p>
        </p:txBody>
      </p:sp>
      <p:sp>
        <p:nvSpPr>
          <p:cNvPr id="6" name="5 - Θέση υποσέλιδου"/>
          <p:cNvSpPr txBox="1">
            <a:spLocks/>
          </p:cNvSpPr>
          <p:nvPr/>
        </p:nvSpPr>
        <p:spPr bwMode="auto">
          <a:xfrm>
            <a:off x="838200" y="6248400"/>
            <a:ext cx="5181600" cy="457200"/>
          </a:xfrm>
          <a:prstGeom prst="rect">
            <a:avLst/>
          </a:prstGeom>
          <a:noFill/>
          <a:ln>
            <a:noFill/>
          </a:ln>
          <a:effectLst/>
          <a:extLst/>
        </p:spPr>
        <p:txBody>
          <a:bodyPr/>
          <a:lstStyle/>
          <a:p>
            <a:pPr eaLnBrk="1" hangingPunct="1">
              <a:defRPr/>
            </a:pPr>
            <a:endParaRPr lang="el-GR" altLang="el-GR" sz="1000" b="1" dirty="0">
              <a:solidFill>
                <a:schemeClr val="accent5">
                  <a:lumMod val="25000"/>
                </a:schemeClr>
              </a:solidFill>
              <a:latin typeface="Arial" panose="020B0604020202020204" pitchFamily="34" charset="0"/>
            </a:endParaRP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eaLnBrk="1" hangingPunct="1">
              <a:defRPr/>
            </a:pPr>
            <a:r>
              <a:rPr lang="el-GR" sz="3200" b="1" dirty="0">
                <a:solidFill>
                  <a:schemeClr val="accent5">
                    <a:lumMod val="25000"/>
                  </a:schemeClr>
                </a:solidFill>
                <a:latin typeface="Candara" pitchFamily="34" charset="0"/>
                <a:ea typeface="+mj-ea"/>
                <a:cs typeface="+mj-cs"/>
              </a:rPr>
              <a:t>Διεθνή Πρότυπα Ελέγχου – παρουσίαση (1)</a:t>
            </a:r>
            <a:endParaRPr lang="el-GR" altLang="el-GR" sz="3200"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447800"/>
            <a:ext cx="7772400" cy="4724400"/>
          </a:xfrm>
        </p:spPr>
        <p:txBody>
          <a:bodyPr/>
          <a:lstStyle/>
          <a:p>
            <a:pPr marL="357188" indent="-357188" algn="just">
              <a:buFont typeface="Wingdings" panose="05000000000000000000" pitchFamily="2" charset="2"/>
              <a:buChar char="ü"/>
              <a:defRPr/>
            </a:pPr>
            <a:r>
              <a:rPr lang="el-GR" sz="2400" dirty="0" smtClean="0">
                <a:solidFill>
                  <a:schemeClr val="accent5">
                    <a:lumMod val="25000"/>
                  </a:schemeClr>
                </a:solidFill>
                <a:latin typeface="Candara" pitchFamily="34" charset="0"/>
              </a:rPr>
              <a:t>Η εκτίμηση αποθεμάτων πετρελαίου και φυσικού αερίου.</a:t>
            </a:r>
          </a:p>
          <a:p>
            <a:pPr marL="357188" indent="-357188" algn="just">
              <a:buFont typeface="Wingdings" panose="05000000000000000000" pitchFamily="2" charset="2"/>
              <a:buChar char="ü"/>
              <a:defRPr/>
            </a:pPr>
            <a:r>
              <a:rPr lang="el-GR" sz="2400" dirty="0" smtClean="0">
                <a:solidFill>
                  <a:schemeClr val="accent5">
                    <a:lumMod val="25000"/>
                  </a:schemeClr>
                </a:solidFill>
                <a:latin typeface="Candara" pitchFamily="34" charset="0"/>
              </a:rPr>
              <a:t>Η αποτίμηση περιβαλλοντικών υποχρεώσεων και του κόστους καθαρισμού της τοποθεσίας .</a:t>
            </a:r>
          </a:p>
          <a:p>
            <a:pPr marL="357188" indent="-357188" algn="just">
              <a:buFont typeface="Wingdings" panose="05000000000000000000" pitchFamily="2" charset="2"/>
              <a:buChar char="ü"/>
              <a:defRPr/>
            </a:pPr>
            <a:r>
              <a:rPr lang="el-GR" sz="2400" dirty="0" smtClean="0">
                <a:solidFill>
                  <a:schemeClr val="accent5">
                    <a:lumMod val="25000"/>
                  </a:schemeClr>
                </a:solidFill>
                <a:latin typeface="Candara" pitchFamily="34" charset="0"/>
              </a:rPr>
              <a:t>Η ερμηνεία συμβολαίων, νόμων και κανονισμών.</a:t>
            </a:r>
          </a:p>
          <a:p>
            <a:pPr marL="357188" indent="-357188" algn="just">
              <a:buFont typeface="Wingdings" panose="05000000000000000000" pitchFamily="2" charset="2"/>
              <a:buChar char="ü"/>
              <a:defRPr/>
            </a:pPr>
            <a:r>
              <a:rPr lang="el-GR" sz="2400" dirty="0" smtClean="0">
                <a:solidFill>
                  <a:schemeClr val="accent5">
                    <a:lumMod val="25000"/>
                  </a:schemeClr>
                </a:solidFill>
                <a:latin typeface="Candara" pitchFamily="34" charset="0"/>
              </a:rPr>
              <a:t>Η ανάλυση σύνθετων ή ασυνηθών θεμάτων φορολογικής συμμόρφωσης.</a:t>
            </a:r>
          </a:p>
          <a:p>
            <a:pPr algn="l">
              <a:defRPr/>
            </a:pPr>
            <a:r>
              <a:rPr lang="el-GR" sz="2400" dirty="0" smtClean="0">
                <a:solidFill>
                  <a:schemeClr val="accent5">
                    <a:lumMod val="25000"/>
                  </a:schemeClr>
                </a:solidFill>
                <a:latin typeface="Candara" pitchFamily="34" charset="0"/>
              </a:rPr>
              <a:t> </a:t>
            </a:r>
          </a:p>
          <a:p>
            <a:pPr algn="l">
              <a:defRPr/>
            </a:pPr>
            <a:r>
              <a:rPr lang="el-GR" sz="2400" b="1" dirty="0" smtClean="0">
                <a:solidFill>
                  <a:schemeClr val="accent5">
                    <a:lumMod val="25000"/>
                  </a:schemeClr>
                </a:solidFill>
                <a:latin typeface="Candara" pitchFamily="34" charset="0"/>
              </a:rPr>
              <a:t>ΙΙΙ. Ικανότητα, δυνατότητες και αντικειμενικότητα του εμπειρογνώμονα</a:t>
            </a:r>
            <a:endParaRPr lang="el-GR" sz="2400" dirty="0" smtClean="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620000" cy="609600"/>
          </a:xfrm>
          <a:prstGeom prst="rect">
            <a:avLst/>
          </a:prstGeom>
          <a:noFill/>
          <a:ln w="9525">
            <a:noFill/>
            <a:miter lim="800000"/>
            <a:headEnd/>
            <a:tailEnd/>
          </a:ln>
        </p:spPr>
        <p:txBody>
          <a:bodyPr anchor="b"/>
          <a:lstStyle/>
          <a:p>
            <a:pPr>
              <a:defRPr/>
            </a:pPr>
            <a:r>
              <a:rPr lang="el-GR" sz="3200" b="1" dirty="0">
                <a:solidFill>
                  <a:schemeClr val="accent5">
                    <a:lumMod val="25000"/>
                  </a:schemeClr>
                </a:solidFill>
                <a:latin typeface="Candara" pitchFamily="34" charset="0"/>
              </a:rPr>
              <a:t>ΔΠΕ 620 Χρησιμοποίηση της Εργασίας   του Εμπειρογνώμονα του Ελεγκτή</a:t>
            </a:r>
            <a:endParaRPr lang="el-GR" altLang="el-GR" sz="3200" b="1"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371600"/>
            <a:ext cx="7772400" cy="4724400"/>
          </a:xfrm>
        </p:spPr>
        <p:txBody>
          <a:bodyPr>
            <a:normAutofit lnSpcReduction="10000"/>
          </a:bodyPr>
          <a:lstStyle/>
          <a:p>
            <a:pPr algn="just">
              <a:defRPr/>
            </a:pPr>
            <a:r>
              <a:rPr lang="el-GR" sz="2100" dirty="0" smtClean="0">
                <a:solidFill>
                  <a:schemeClr val="accent5">
                    <a:lumMod val="25000"/>
                  </a:schemeClr>
                </a:solidFill>
                <a:latin typeface="Candara" pitchFamily="34" charset="0"/>
              </a:rPr>
              <a:t>Σφάλμα είναι η λανθασμένη ταξινόμηση, παρουσίαση και γνωστοποίηση στοιχείων των οικονομικών καταστάσεων, δηλαδή αυτά είναι αντίθετα με το εφαρμοζόμενο λογιστικό πλαίσιο.</a:t>
            </a:r>
          </a:p>
          <a:p>
            <a:pPr algn="just">
              <a:defRPr/>
            </a:pPr>
            <a:r>
              <a:rPr lang="el-GR" sz="800" dirty="0" smtClean="0">
                <a:solidFill>
                  <a:schemeClr val="accent5">
                    <a:lumMod val="25000"/>
                  </a:schemeClr>
                </a:solidFill>
                <a:latin typeface="Candara" pitchFamily="34" charset="0"/>
              </a:rPr>
              <a:t> </a:t>
            </a:r>
          </a:p>
          <a:p>
            <a:pPr algn="just">
              <a:defRPr/>
            </a:pPr>
            <a:r>
              <a:rPr lang="el-GR" sz="2100" b="1" u="sng" dirty="0" smtClean="0">
                <a:solidFill>
                  <a:schemeClr val="accent5">
                    <a:lumMod val="25000"/>
                  </a:schemeClr>
                </a:solidFill>
                <a:latin typeface="Candara" pitchFamily="34" charset="0"/>
              </a:rPr>
              <a:t>Διάκριση σφαλμάτων από τον ελεγκτή</a:t>
            </a:r>
            <a:endParaRPr lang="el-GR" sz="2100" dirty="0" smtClean="0">
              <a:solidFill>
                <a:schemeClr val="accent5">
                  <a:lumMod val="25000"/>
                </a:schemeClr>
              </a:solidFill>
              <a:latin typeface="Candara" pitchFamily="34" charset="0"/>
            </a:endParaRPr>
          </a:p>
          <a:p>
            <a:pPr algn="just">
              <a:defRPr/>
            </a:pPr>
            <a:r>
              <a:rPr lang="el-GR" sz="2100" dirty="0" smtClean="0">
                <a:solidFill>
                  <a:schemeClr val="accent5">
                    <a:lumMod val="25000"/>
                  </a:schemeClr>
                </a:solidFill>
                <a:latin typeface="Candara" pitchFamily="34" charset="0"/>
              </a:rPr>
              <a:t>Κατά την αξιολόγηση των σφαλμάτων, ο ελεγκτής πρέπει να ταξινομήσει τα σφάλματα σε:</a:t>
            </a:r>
          </a:p>
          <a:p>
            <a:pPr algn="just">
              <a:defRPr/>
            </a:pPr>
            <a:r>
              <a:rPr lang="el-GR" sz="800" dirty="0" smtClean="0">
                <a:solidFill>
                  <a:schemeClr val="accent5">
                    <a:lumMod val="25000"/>
                  </a:schemeClr>
                </a:solidFill>
                <a:latin typeface="Candara" pitchFamily="34" charset="0"/>
              </a:rPr>
              <a:t> </a:t>
            </a:r>
          </a:p>
          <a:p>
            <a:pPr marL="265113" lvl="4" indent="-265113" algn="just" eaLnBrk="1" hangingPunct="1">
              <a:buSzPct val="100000"/>
              <a:buFont typeface="Wingdings" pitchFamily="2" charset="2"/>
              <a:buChar char="l"/>
              <a:defRPr/>
            </a:pPr>
            <a:r>
              <a:rPr lang="el-GR" altLang="el-GR" sz="2100" u="sng" dirty="0" smtClean="0">
                <a:solidFill>
                  <a:schemeClr val="accent5">
                    <a:lumMod val="25000"/>
                  </a:schemeClr>
                </a:solidFill>
                <a:latin typeface="Candara" pitchFamily="34" charset="0"/>
              </a:rPr>
              <a:t>Σφάλματα περί τα γεγονότα</a:t>
            </a:r>
            <a:r>
              <a:rPr lang="el-GR" altLang="el-GR" sz="2100" dirty="0" smtClean="0">
                <a:solidFill>
                  <a:schemeClr val="accent5">
                    <a:lumMod val="25000"/>
                  </a:schemeClr>
                </a:solidFill>
                <a:latin typeface="Candara" pitchFamily="34" charset="0"/>
              </a:rPr>
              <a:t> (δεν επιδέχονται αμφιβολία)</a:t>
            </a:r>
          </a:p>
          <a:p>
            <a:pPr algn="just">
              <a:defRPr/>
            </a:pPr>
            <a:r>
              <a:rPr lang="el-GR" sz="800" dirty="0" smtClean="0">
                <a:solidFill>
                  <a:schemeClr val="accent5">
                    <a:lumMod val="25000"/>
                  </a:schemeClr>
                </a:solidFill>
                <a:latin typeface="Candara" pitchFamily="34" charset="0"/>
              </a:rPr>
              <a:t> </a:t>
            </a:r>
          </a:p>
          <a:p>
            <a:pPr marL="265113" lvl="4" indent="-265113" algn="just" eaLnBrk="1" hangingPunct="1">
              <a:buSzPct val="100000"/>
              <a:buFont typeface="Wingdings" pitchFamily="2" charset="2"/>
              <a:buChar char="l"/>
              <a:defRPr/>
            </a:pPr>
            <a:r>
              <a:rPr lang="el-GR" altLang="el-GR" sz="2100" dirty="0" smtClean="0">
                <a:solidFill>
                  <a:schemeClr val="accent5">
                    <a:lumMod val="25000"/>
                  </a:schemeClr>
                </a:solidFill>
                <a:latin typeface="Candara" pitchFamily="34" charset="0"/>
              </a:rPr>
              <a:t>Σφάλματα που αφορούν λογιστικές εκτιμήσεις τις οποίες ο ελεγκτής θεωρεί ως μη εύλογες ή λογιστικές αρχές τις οποίες ο ελεγκτής θεωρεί ως μη ενδεδειγμένες</a:t>
            </a:r>
          </a:p>
          <a:p>
            <a:pPr algn="just">
              <a:defRPr/>
            </a:pPr>
            <a:r>
              <a:rPr lang="el-GR" sz="800" dirty="0" smtClean="0">
                <a:solidFill>
                  <a:schemeClr val="accent5">
                    <a:lumMod val="25000"/>
                  </a:schemeClr>
                </a:solidFill>
                <a:latin typeface="Candara" pitchFamily="34" charset="0"/>
              </a:rPr>
              <a:t> </a:t>
            </a:r>
          </a:p>
          <a:p>
            <a:pPr marL="265113" lvl="4" indent="-265113" algn="just" eaLnBrk="1" hangingPunct="1">
              <a:buSzPct val="100000"/>
              <a:buFont typeface="Wingdings" pitchFamily="2" charset="2"/>
              <a:buChar char="l"/>
              <a:defRPr/>
            </a:pPr>
            <a:r>
              <a:rPr lang="el-GR" altLang="el-GR" sz="2100" dirty="0" smtClean="0">
                <a:solidFill>
                  <a:schemeClr val="accent5">
                    <a:lumMod val="25000"/>
                  </a:schemeClr>
                </a:solidFill>
                <a:latin typeface="Candara" pitchFamily="34" charset="0"/>
              </a:rPr>
              <a:t>Σφάλματα προβαλλόμενα στον πληθυσμό </a:t>
            </a:r>
          </a:p>
        </p:txBody>
      </p:sp>
      <p:sp>
        <p:nvSpPr>
          <p:cNvPr id="8" name="Rectangle 2"/>
          <p:cNvSpPr txBox="1">
            <a:spLocks noChangeArrowheads="1"/>
          </p:cNvSpPr>
          <p:nvPr/>
        </p:nvSpPr>
        <p:spPr bwMode="auto">
          <a:xfrm>
            <a:off x="685800" y="609600"/>
            <a:ext cx="7620000" cy="609600"/>
          </a:xfrm>
          <a:prstGeom prst="rect">
            <a:avLst/>
          </a:prstGeom>
          <a:noFill/>
          <a:ln w="9525">
            <a:noFill/>
            <a:miter lim="800000"/>
            <a:headEnd/>
            <a:tailEnd/>
          </a:ln>
        </p:spPr>
        <p:txBody>
          <a:bodyPr anchor="b"/>
          <a:lstStyle/>
          <a:p>
            <a:pPr>
              <a:defRPr/>
            </a:pPr>
            <a:r>
              <a:rPr lang="el-GR" sz="3000" b="1" dirty="0">
                <a:solidFill>
                  <a:schemeClr val="accent5">
                    <a:lumMod val="25000"/>
                  </a:schemeClr>
                </a:solidFill>
                <a:latin typeface="Candara" pitchFamily="34" charset="0"/>
              </a:rPr>
              <a:t>ΔΠΕ 450 Αξιολόγηση Σφαλμάτων που Εντοπίζονται κατα τη Διάρκεια του Ελέγχου</a:t>
            </a:r>
            <a:endParaRPr lang="el-GR" altLang="el-GR" sz="3000" b="1"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371600"/>
            <a:ext cx="7772400" cy="4724400"/>
          </a:xfrm>
        </p:spPr>
        <p:txBody>
          <a:bodyPr/>
          <a:lstStyle/>
          <a:p>
            <a:pPr algn="just">
              <a:defRPr/>
            </a:pPr>
            <a:r>
              <a:rPr lang="el-GR" sz="2100" b="1" i="1" dirty="0" smtClean="0">
                <a:solidFill>
                  <a:schemeClr val="accent5">
                    <a:lumMod val="25000"/>
                  </a:schemeClr>
                </a:solidFill>
                <a:latin typeface="Candara" pitchFamily="34" charset="0"/>
              </a:rPr>
              <a:t>Κοινοποίηση και διόρθωση των σφαλμάτων</a:t>
            </a:r>
            <a:endParaRPr lang="el-GR" sz="2100" dirty="0" smtClean="0">
              <a:solidFill>
                <a:schemeClr val="accent5">
                  <a:lumMod val="25000"/>
                </a:schemeClr>
              </a:solidFill>
              <a:latin typeface="Candara" pitchFamily="34" charset="0"/>
            </a:endParaRPr>
          </a:p>
          <a:p>
            <a:pPr marL="265113" lvl="4" indent="-265113" algn="just" eaLnBrk="1" hangingPunct="1">
              <a:buSzPct val="100000"/>
              <a:buFont typeface="Wingdings" pitchFamily="2" charset="2"/>
              <a:buNone/>
              <a:defRPr/>
            </a:pPr>
            <a:endParaRPr lang="el-GR" altLang="el-GR" sz="800" dirty="0" smtClean="0">
              <a:solidFill>
                <a:schemeClr val="accent5">
                  <a:lumMod val="25000"/>
                </a:schemeClr>
              </a:solidFill>
              <a:latin typeface="Candara" pitchFamily="34" charset="0"/>
            </a:endParaRPr>
          </a:p>
          <a:p>
            <a:pPr algn="just">
              <a:defRPr/>
            </a:pPr>
            <a:r>
              <a:rPr lang="el-GR" sz="2100" b="1" dirty="0" smtClean="0">
                <a:solidFill>
                  <a:schemeClr val="accent5">
                    <a:lumMod val="25000"/>
                  </a:schemeClr>
                </a:solidFill>
                <a:latin typeface="Candara" pitchFamily="34" charset="0"/>
              </a:rPr>
              <a:t>Αξιολόγηση της επίδρασης των μη διορθωμένων σφαλμάτων</a:t>
            </a:r>
          </a:p>
          <a:p>
            <a:pPr marL="265113" lvl="4" indent="-265113" algn="just" eaLnBrk="1" hangingPunct="1">
              <a:buSzPct val="100000"/>
              <a:buFont typeface="Wingdings" pitchFamily="2" charset="2"/>
              <a:buNone/>
              <a:defRPr/>
            </a:pPr>
            <a:endParaRPr lang="el-GR" altLang="el-GR" sz="800" dirty="0" smtClean="0">
              <a:solidFill>
                <a:schemeClr val="accent5">
                  <a:lumMod val="25000"/>
                </a:schemeClr>
              </a:solidFill>
              <a:latin typeface="Candara" pitchFamily="34" charset="0"/>
            </a:endParaRPr>
          </a:p>
          <a:p>
            <a:pPr marL="265113" lvl="4" indent="-265113" algn="just" eaLnBrk="1" hangingPunct="1">
              <a:buSzPct val="100000"/>
              <a:buFont typeface="Wingdings" pitchFamily="2" charset="2"/>
              <a:buChar char="l"/>
              <a:defRPr/>
            </a:pPr>
            <a:r>
              <a:rPr lang="el-GR" altLang="el-GR" sz="2100" dirty="0" smtClean="0">
                <a:solidFill>
                  <a:schemeClr val="accent5">
                    <a:lumMod val="25000"/>
                  </a:schemeClr>
                </a:solidFill>
                <a:latin typeface="Candara" pitchFamily="34" charset="0"/>
              </a:rPr>
              <a:t>Πριν από την αξιολόγηση της επίδρασης των μη διορθωμένων σφαλμάτων, ο ελεγκτής πρέπει να επανεκτιμήσει το ουσιώδες μέγεθος που καθορίζεται σύμφωνα με το ΔΠΕ 320 για να επιβεβαιώσει εάν παραμένει κατάλληλο στο πλαίσιο των πραγματικών χρηματοοικονομικών αποτελεσμάτων της οντότητας.</a:t>
            </a:r>
          </a:p>
          <a:p>
            <a:pPr marL="265113" lvl="4" indent="-265113" algn="just" eaLnBrk="1" hangingPunct="1">
              <a:buSzPct val="100000"/>
              <a:buFont typeface="Wingdings" pitchFamily="2" charset="2"/>
              <a:buNone/>
              <a:defRPr/>
            </a:pPr>
            <a:endParaRPr lang="el-GR" altLang="el-GR" sz="800" dirty="0" smtClean="0">
              <a:solidFill>
                <a:schemeClr val="accent5">
                  <a:lumMod val="25000"/>
                </a:schemeClr>
              </a:solidFill>
              <a:latin typeface="Candara" pitchFamily="34" charset="0"/>
            </a:endParaRPr>
          </a:p>
          <a:p>
            <a:pPr marL="265113" lvl="4" indent="-265113" algn="just" eaLnBrk="1" hangingPunct="1">
              <a:buSzPct val="100000"/>
              <a:buFont typeface="Wingdings" pitchFamily="2" charset="2"/>
              <a:buChar char="l"/>
              <a:defRPr/>
            </a:pPr>
            <a:r>
              <a:rPr lang="el-GR" altLang="el-GR" sz="2100" dirty="0" smtClean="0">
                <a:solidFill>
                  <a:schemeClr val="accent5">
                    <a:lumMod val="25000"/>
                  </a:schemeClr>
                </a:solidFill>
                <a:latin typeface="Candara" pitchFamily="34" charset="0"/>
              </a:rPr>
              <a:t>Ο ελεγκτής πρέπει να καθορίσει εάν τα μη διορθωμένα σφάλματα είναι ουσιώδη, μεμονωμένα ή αθροιστικά λαμβανόμενα</a:t>
            </a:r>
          </a:p>
          <a:p>
            <a:pPr marL="265113" lvl="4" indent="-265113" algn="just" eaLnBrk="1" hangingPunct="1">
              <a:buSzPct val="100000"/>
              <a:buFont typeface="Wingdings" pitchFamily="2" charset="2"/>
              <a:buNone/>
              <a:defRPr/>
            </a:pPr>
            <a:r>
              <a:rPr lang="el-GR" altLang="el-GR" sz="800" dirty="0" smtClean="0">
                <a:solidFill>
                  <a:schemeClr val="accent5">
                    <a:lumMod val="25000"/>
                  </a:schemeClr>
                </a:solidFill>
                <a:latin typeface="Candara" pitchFamily="34" charset="0"/>
              </a:rPr>
              <a:t> </a:t>
            </a:r>
          </a:p>
        </p:txBody>
      </p:sp>
      <p:sp>
        <p:nvSpPr>
          <p:cNvPr id="8" name="Rectangle 2"/>
          <p:cNvSpPr txBox="1">
            <a:spLocks noChangeArrowheads="1"/>
          </p:cNvSpPr>
          <p:nvPr/>
        </p:nvSpPr>
        <p:spPr bwMode="auto">
          <a:xfrm>
            <a:off x="685800" y="609600"/>
            <a:ext cx="7620000" cy="609600"/>
          </a:xfrm>
          <a:prstGeom prst="rect">
            <a:avLst/>
          </a:prstGeom>
          <a:noFill/>
          <a:ln w="9525">
            <a:noFill/>
            <a:miter lim="800000"/>
            <a:headEnd/>
            <a:tailEnd/>
          </a:ln>
        </p:spPr>
        <p:txBody>
          <a:bodyPr anchor="b"/>
          <a:lstStyle/>
          <a:p>
            <a:pPr>
              <a:defRPr/>
            </a:pPr>
            <a:r>
              <a:rPr lang="el-GR" sz="3000" b="1" dirty="0">
                <a:solidFill>
                  <a:schemeClr val="accent5">
                    <a:lumMod val="25000"/>
                  </a:schemeClr>
                </a:solidFill>
                <a:latin typeface="Candara" pitchFamily="34" charset="0"/>
              </a:rPr>
              <a:t>ΔΠΕ 450 Αξιολόγηση Σφαλμάτων που Εντοπίζονται κατα τη Διάρκεια του Ελέγχου</a:t>
            </a:r>
            <a:endParaRPr lang="el-GR" altLang="el-GR" sz="3000" b="1"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295400"/>
            <a:ext cx="7772400" cy="4800600"/>
          </a:xfrm>
        </p:spPr>
        <p:txBody>
          <a:bodyPr/>
          <a:lstStyle/>
          <a:p>
            <a:pPr marL="265113" lvl="4" indent="-265113" algn="just" eaLnBrk="1" hangingPunct="1">
              <a:buSzPct val="100000"/>
              <a:buFont typeface="Wingdings" pitchFamily="2" charset="2"/>
              <a:buChar char="l"/>
              <a:defRPr/>
            </a:pPr>
            <a:r>
              <a:rPr lang="el-GR" altLang="el-GR" dirty="0" smtClean="0">
                <a:solidFill>
                  <a:schemeClr val="accent5">
                    <a:lumMod val="25000"/>
                  </a:schemeClr>
                </a:solidFill>
                <a:latin typeface="Candara" pitchFamily="34" charset="0"/>
              </a:rPr>
              <a:t>Στην περίπτωση ελέγχου οντότητας του δημοσίου τομέα, η αξιολόγηση του εάν ένα σφάλμα είναι ουσιώδες μπορεί επίσης να επηρεάζεται από τις ευθύνες του ελεγκτή που θεσπίζονται με νόμο, κανονισμό ή άλλη αρχή για αναφορά επί συγκεκριμένων ζητημάτων, περιλαμβανομένης, για παράδειγμα, της απάτης.</a:t>
            </a:r>
          </a:p>
          <a:p>
            <a:pPr marL="265113" lvl="4" indent="-265113" algn="just" eaLnBrk="1" hangingPunct="1">
              <a:buSzPct val="100000"/>
              <a:buFont typeface="Wingdings" pitchFamily="2" charset="2"/>
              <a:buNone/>
              <a:defRPr/>
            </a:pPr>
            <a:r>
              <a:rPr lang="el-GR" altLang="el-GR" sz="400" dirty="0" smtClean="0">
                <a:solidFill>
                  <a:schemeClr val="accent5">
                    <a:lumMod val="25000"/>
                  </a:schemeClr>
                </a:solidFill>
                <a:latin typeface="Candara" pitchFamily="34" charset="0"/>
              </a:rPr>
              <a:t> </a:t>
            </a:r>
          </a:p>
          <a:p>
            <a:pPr marL="265113" lvl="4" indent="-265113" algn="just" eaLnBrk="1" hangingPunct="1">
              <a:buSzPct val="100000"/>
              <a:buFont typeface="Wingdings" pitchFamily="2" charset="2"/>
              <a:buChar char="l"/>
              <a:defRPr/>
            </a:pPr>
            <a:r>
              <a:rPr lang="el-GR" altLang="el-GR" dirty="0" smtClean="0">
                <a:solidFill>
                  <a:schemeClr val="accent5">
                    <a:lumMod val="25000"/>
                  </a:schemeClr>
                </a:solidFill>
                <a:latin typeface="Candara" pitchFamily="34" charset="0"/>
              </a:rPr>
              <a:t>Περαιτέρω, θέματα όπως το δημόσιο συμφέρον, η λογοδοσία, η εντιμότητα και η εξασφάλιση αποτελεσματικής νομοθετικής εποπτείας, ειδικότερα, μπορεί να επηρεάσει την εκτίμηση του εάν ένα κονδύλι είναι ουσιώδες λόγω της φύσης του. Αυτό ισχύει ιδιαίτερα για κονδύλια που σχετίζονται με τη συμμόρφωση με νόμο, κανονισμό ή άλλη αρχή.</a:t>
            </a:r>
          </a:p>
          <a:p>
            <a:pPr marL="265113" lvl="4" indent="-265113" algn="just" eaLnBrk="1" hangingPunct="1">
              <a:buSzPct val="100000"/>
              <a:buFont typeface="Wingdings" pitchFamily="2" charset="2"/>
              <a:buNone/>
              <a:defRPr/>
            </a:pPr>
            <a:r>
              <a:rPr lang="el-GR" altLang="el-GR" sz="400" dirty="0" smtClean="0">
                <a:solidFill>
                  <a:schemeClr val="accent5">
                    <a:lumMod val="25000"/>
                  </a:schemeClr>
                </a:solidFill>
                <a:latin typeface="Candara" pitchFamily="34" charset="0"/>
              </a:rPr>
              <a:t> </a:t>
            </a:r>
          </a:p>
          <a:p>
            <a:pPr marL="0" lvl="4" indent="0" algn="just" eaLnBrk="1" hangingPunct="1">
              <a:buSzPct val="100000"/>
              <a:buFont typeface="Wingdings" pitchFamily="2" charset="2"/>
              <a:buNone/>
              <a:defRPr/>
            </a:pPr>
            <a:r>
              <a:rPr lang="el-GR" altLang="el-GR" u="sng" dirty="0" smtClean="0">
                <a:solidFill>
                  <a:schemeClr val="accent5">
                    <a:lumMod val="25000"/>
                  </a:schemeClr>
                </a:solidFill>
                <a:latin typeface="Candara" pitchFamily="34" charset="0"/>
              </a:rPr>
              <a:t>Μπορεί να συμψηφίζονται μόνο σφάλματα εντός του ίδιου λογαριασμού ή κατηγορίας συναλλαγών.</a:t>
            </a:r>
          </a:p>
        </p:txBody>
      </p:sp>
      <p:sp>
        <p:nvSpPr>
          <p:cNvPr id="8" name="Rectangle 2"/>
          <p:cNvSpPr txBox="1">
            <a:spLocks noChangeArrowheads="1"/>
          </p:cNvSpPr>
          <p:nvPr/>
        </p:nvSpPr>
        <p:spPr bwMode="auto">
          <a:xfrm>
            <a:off x="685800" y="609600"/>
            <a:ext cx="7620000" cy="609600"/>
          </a:xfrm>
          <a:prstGeom prst="rect">
            <a:avLst/>
          </a:prstGeom>
          <a:noFill/>
          <a:ln w="9525">
            <a:noFill/>
            <a:miter lim="800000"/>
            <a:headEnd/>
            <a:tailEnd/>
          </a:ln>
        </p:spPr>
        <p:txBody>
          <a:bodyPr anchor="b"/>
          <a:lstStyle/>
          <a:p>
            <a:pPr>
              <a:defRPr/>
            </a:pPr>
            <a:r>
              <a:rPr lang="el-GR" sz="3000" b="1" dirty="0">
                <a:solidFill>
                  <a:schemeClr val="accent5">
                    <a:lumMod val="25000"/>
                  </a:schemeClr>
                </a:solidFill>
                <a:latin typeface="Candara" pitchFamily="34" charset="0"/>
              </a:rPr>
              <a:t>ΔΠΕ 450 Αξιολόγηση Σφαλμάτων που Εντοπίζονται κατα τη Διάρκεια του Ελέγχου</a:t>
            </a:r>
            <a:endParaRPr lang="el-GR" altLang="el-GR" sz="3000" b="1"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295400"/>
            <a:ext cx="7772400" cy="4800600"/>
          </a:xfrm>
        </p:spPr>
        <p:txBody>
          <a:bodyPr>
            <a:normAutofit lnSpcReduction="10000"/>
          </a:bodyPr>
          <a:lstStyle/>
          <a:p>
            <a:pPr algn="just">
              <a:defRPr/>
            </a:pPr>
            <a:r>
              <a:rPr lang="el-GR" sz="2000" b="1" u="sng" dirty="0" smtClean="0">
                <a:solidFill>
                  <a:schemeClr val="accent5">
                    <a:lumMod val="25000"/>
                  </a:schemeClr>
                </a:solidFill>
                <a:latin typeface="Candara" pitchFamily="34" charset="0"/>
              </a:rPr>
              <a:t>Σφάλματα που μπορούν να αξιολογηθούν ως ουσιώδη, παρότι είναι χαμηλότερα από το ουσιώδες μέγεθος</a:t>
            </a:r>
            <a:endParaRPr lang="el-GR" sz="2000" dirty="0" smtClean="0">
              <a:solidFill>
                <a:schemeClr val="accent5">
                  <a:lumMod val="25000"/>
                </a:schemeClr>
              </a:solidFill>
              <a:latin typeface="Candara" pitchFamily="34" charset="0"/>
            </a:endParaRPr>
          </a:p>
          <a:p>
            <a:pPr algn="just">
              <a:defRPr/>
            </a:pPr>
            <a:r>
              <a:rPr lang="el-GR" sz="2000" dirty="0" smtClean="0">
                <a:solidFill>
                  <a:schemeClr val="accent5">
                    <a:lumMod val="25000"/>
                  </a:schemeClr>
                </a:solidFill>
                <a:latin typeface="Candara" pitchFamily="34" charset="0"/>
              </a:rPr>
              <a:t>Τέτοια σφάλματα αφορούν:</a:t>
            </a:r>
          </a:p>
          <a:p>
            <a:pPr marL="265113" lvl="4" indent="-265113" algn="just" eaLnBrk="1" hangingPunct="1">
              <a:buSzPct val="100000"/>
              <a:buFont typeface="Wingdings" pitchFamily="2" charset="2"/>
              <a:buChar char="l"/>
              <a:defRPr/>
            </a:pPr>
            <a:r>
              <a:rPr lang="el-GR" altLang="el-GR" dirty="0" smtClean="0">
                <a:solidFill>
                  <a:schemeClr val="accent5">
                    <a:lumMod val="25000"/>
                  </a:schemeClr>
                </a:solidFill>
                <a:latin typeface="Candara" pitchFamily="34" charset="0"/>
              </a:rPr>
              <a:t>Μη συμμόρφωση με τις ρυθμιστικές απαιτήσεις </a:t>
            </a:r>
          </a:p>
          <a:p>
            <a:pPr marL="265113" lvl="4" indent="-265113" algn="just" eaLnBrk="1" hangingPunct="1">
              <a:buSzPct val="100000"/>
              <a:buFont typeface="Wingdings" pitchFamily="2" charset="2"/>
              <a:buNone/>
              <a:defRPr/>
            </a:pPr>
            <a:endParaRPr lang="el-GR" altLang="el-GR" sz="400" dirty="0" smtClean="0">
              <a:solidFill>
                <a:schemeClr val="accent5">
                  <a:lumMod val="25000"/>
                </a:schemeClr>
              </a:solidFill>
              <a:latin typeface="Candara" pitchFamily="34" charset="0"/>
            </a:endParaRPr>
          </a:p>
          <a:p>
            <a:pPr marL="265113" lvl="4" indent="-265113" algn="just" eaLnBrk="1" hangingPunct="1">
              <a:buSzPct val="100000"/>
              <a:buFont typeface="Wingdings" pitchFamily="2" charset="2"/>
              <a:buChar char="l"/>
              <a:defRPr/>
            </a:pPr>
            <a:r>
              <a:rPr lang="el-GR" altLang="el-GR" dirty="0" smtClean="0">
                <a:solidFill>
                  <a:schemeClr val="accent5">
                    <a:lumMod val="25000"/>
                  </a:schemeClr>
                </a:solidFill>
                <a:latin typeface="Candara" pitchFamily="34" charset="0"/>
              </a:rPr>
              <a:t>Μη συμμόρφωση με συμβατικές υποχρεώσεις </a:t>
            </a:r>
          </a:p>
          <a:p>
            <a:pPr marL="265113" lvl="4" indent="-265113" algn="just" eaLnBrk="1" hangingPunct="1">
              <a:buSzPct val="100000"/>
              <a:buFont typeface="Wingdings" pitchFamily="2" charset="2"/>
              <a:buNone/>
              <a:defRPr/>
            </a:pPr>
            <a:r>
              <a:rPr lang="el-GR" altLang="el-GR" sz="400" dirty="0" smtClean="0">
                <a:solidFill>
                  <a:schemeClr val="accent5">
                    <a:lumMod val="25000"/>
                  </a:schemeClr>
                </a:solidFill>
                <a:latin typeface="Candara" pitchFamily="34" charset="0"/>
              </a:rPr>
              <a:t> </a:t>
            </a:r>
          </a:p>
          <a:p>
            <a:pPr marL="265113" lvl="4" indent="-265113" algn="just" eaLnBrk="1" hangingPunct="1">
              <a:buSzPct val="100000"/>
              <a:buFont typeface="Wingdings" pitchFamily="2" charset="2"/>
              <a:buChar char="l"/>
              <a:defRPr/>
            </a:pPr>
            <a:r>
              <a:rPr lang="el-GR" altLang="el-GR" dirty="0" smtClean="0">
                <a:solidFill>
                  <a:schemeClr val="accent5">
                    <a:lumMod val="25000"/>
                  </a:schemeClr>
                </a:solidFill>
                <a:latin typeface="Candara" pitchFamily="34" charset="0"/>
              </a:rPr>
              <a:t>Εφαρμογή λανθασμένης λογιστικής αρχής που έχει επουσιώδη επίδραση στο παρόν, αλλά ουσιώδη επίδραση στο μέλλον</a:t>
            </a:r>
          </a:p>
          <a:p>
            <a:pPr marL="265113" lvl="4" indent="-265113" algn="just" eaLnBrk="1" hangingPunct="1">
              <a:buSzPct val="100000"/>
              <a:buFont typeface="Wingdings" pitchFamily="2" charset="2"/>
              <a:buNone/>
              <a:defRPr/>
            </a:pPr>
            <a:r>
              <a:rPr lang="el-GR" altLang="el-GR" sz="400" dirty="0" smtClean="0">
                <a:solidFill>
                  <a:schemeClr val="accent5">
                    <a:lumMod val="25000"/>
                  </a:schemeClr>
                </a:solidFill>
                <a:latin typeface="Candara" pitchFamily="34" charset="0"/>
              </a:rPr>
              <a:t> </a:t>
            </a:r>
          </a:p>
          <a:p>
            <a:pPr marL="265113" lvl="4" indent="-265113" algn="just" eaLnBrk="1" hangingPunct="1">
              <a:buSzPct val="100000"/>
              <a:buFont typeface="Wingdings" pitchFamily="2" charset="2"/>
              <a:buChar char="l"/>
              <a:defRPr/>
            </a:pPr>
            <a:r>
              <a:rPr lang="el-GR" altLang="el-GR" dirty="0" smtClean="0">
                <a:solidFill>
                  <a:schemeClr val="accent5">
                    <a:lumMod val="25000"/>
                  </a:schemeClr>
                </a:solidFill>
                <a:latin typeface="Candara" pitchFamily="34" charset="0"/>
              </a:rPr>
              <a:t>Επηρεασμό βασικών δεικτών της οικονομικής οντότητας </a:t>
            </a:r>
          </a:p>
          <a:p>
            <a:pPr marL="265113" lvl="4" indent="-265113" algn="just" eaLnBrk="1" hangingPunct="1">
              <a:buSzPct val="100000"/>
              <a:buFont typeface="Wingdings" pitchFamily="2" charset="2"/>
              <a:buNone/>
              <a:defRPr/>
            </a:pPr>
            <a:r>
              <a:rPr lang="el-GR" altLang="el-GR" sz="400" dirty="0" smtClean="0">
                <a:solidFill>
                  <a:schemeClr val="accent5">
                    <a:lumMod val="25000"/>
                  </a:schemeClr>
                </a:solidFill>
                <a:latin typeface="Candara" pitchFamily="34" charset="0"/>
              </a:rPr>
              <a:t> </a:t>
            </a:r>
          </a:p>
          <a:p>
            <a:pPr marL="265113" lvl="4" indent="-265113" algn="just" eaLnBrk="1" hangingPunct="1">
              <a:buSzPct val="100000"/>
              <a:buFont typeface="Wingdings" pitchFamily="2" charset="2"/>
              <a:buChar char="l"/>
              <a:defRPr/>
            </a:pPr>
            <a:r>
              <a:rPr lang="el-GR" altLang="el-GR" dirty="0" smtClean="0">
                <a:solidFill>
                  <a:schemeClr val="accent5">
                    <a:lumMod val="25000"/>
                  </a:schemeClr>
                </a:solidFill>
                <a:latin typeface="Candara" pitchFamily="34" charset="0"/>
              </a:rPr>
              <a:t>Επηρεασμό στην αύξηση των απολαβών της διοίκησης </a:t>
            </a:r>
          </a:p>
          <a:p>
            <a:pPr marL="265113" lvl="4" indent="-265113" algn="just" eaLnBrk="1" hangingPunct="1">
              <a:buSzPct val="100000"/>
              <a:buFont typeface="Wingdings" pitchFamily="2" charset="2"/>
              <a:buNone/>
              <a:defRPr/>
            </a:pPr>
            <a:r>
              <a:rPr lang="el-GR" altLang="el-GR" sz="400" dirty="0" smtClean="0">
                <a:solidFill>
                  <a:schemeClr val="accent5">
                    <a:lumMod val="25000"/>
                  </a:schemeClr>
                </a:solidFill>
                <a:latin typeface="Candara" pitchFamily="34" charset="0"/>
              </a:rPr>
              <a:t> </a:t>
            </a:r>
          </a:p>
          <a:p>
            <a:pPr marL="265113" lvl="4" indent="-265113" algn="just" eaLnBrk="1" hangingPunct="1">
              <a:buSzPct val="100000"/>
              <a:buFont typeface="Wingdings" pitchFamily="2" charset="2"/>
              <a:buChar char="l"/>
              <a:defRPr/>
            </a:pPr>
            <a:r>
              <a:rPr lang="el-GR" altLang="el-GR" dirty="0" smtClean="0">
                <a:solidFill>
                  <a:schemeClr val="accent5">
                    <a:lumMod val="25000"/>
                  </a:schemeClr>
                </a:solidFill>
                <a:latin typeface="Candara" pitchFamily="34" charset="0"/>
              </a:rPr>
              <a:t>Μη γνωστοποίηση συναλλαγών με συνδεδεμένα μέρη </a:t>
            </a:r>
          </a:p>
          <a:p>
            <a:pPr marL="265113" lvl="4" indent="-265113" algn="just" eaLnBrk="1" hangingPunct="1">
              <a:buSzPct val="100000"/>
              <a:buFont typeface="Wingdings" pitchFamily="2" charset="2"/>
              <a:buNone/>
              <a:defRPr/>
            </a:pPr>
            <a:r>
              <a:rPr lang="el-GR" altLang="el-GR" sz="400" dirty="0" smtClean="0">
                <a:solidFill>
                  <a:schemeClr val="accent5">
                    <a:lumMod val="25000"/>
                  </a:schemeClr>
                </a:solidFill>
                <a:latin typeface="Candara" pitchFamily="34" charset="0"/>
              </a:rPr>
              <a:t> </a:t>
            </a:r>
          </a:p>
          <a:p>
            <a:pPr marL="265113" lvl="4" indent="-265113" algn="just" eaLnBrk="1" hangingPunct="1">
              <a:buSzPct val="100000"/>
              <a:buFont typeface="Wingdings" pitchFamily="2" charset="2"/>
              <a:buChar char="l"/>
              <a:defRPr/>
            </a:pPr>
            <a:r>
              <a:rPr lang="el-GR" altLang="el-GR" dirty="0" smtClean="0">
                <a:solidFill>
                  <a:schemeClr val="accent5">
                    <a:lumMod val="25000"/>
                  </a:schemeClr>
                </a:solidFill>
                <a:latin typeface="Candara" pitchFamily="34" charset="0"/>
              </a:rPr>
              <a:t>Παράλειψη πληροφοριών που προβλέπονται από το εφαρμοζόμενο λογιστικό πλαίσιο, καθώς και εκείνων που κατά την κρίση του ελεγκτή είναι σημαντικές.</a:t>
            </a:r>
          </a:p>
        </p:txBody>
      </p:sp>
      <p:sp>
        <p:nvSpPr>
          <p:cNvPr id="8" name="Rectangle 2"/>
          <p:cNvSpPr txBox="1">
            <a:spLocks noChangeArrowheads="1"/>
          </p:cNvSpPr>
          <p:nvPr/>
        </p:nvSpPr>
        <p:spPr bwMode="auto">
          <a:xfrm>
            <a:off x="685800" y="609600"/>
            <a:ext cx="7620000" cy="609600"/>
          </a:xfrm>
          <a:prstGeom prst="rect">
            <a:avLst/>
          </a:prstGeom>
          <a:noFill/>
          <a:ln w="9525">
            <a:noFill/>
            <a:miter lim="800000"/>
            <a:headEnd/>
            <a:tailEnd/>
          </a:ln>
        </p:spPr>
        <p:txBody>
          <a:bodyPr anchor="b"/>
          <a:lstStyle/>
          <a:p>
            <a:pPr>
              <a:defRPr/>
            </a:pPr>
            <a:r>
              <a:rPr lang="el-GR" sz="3000" b="1" dirty="0">
                <a:solidFill>
                  <a:schemeClr val="accent5">
                    <a:lumMod val="25000"/>
                  </a:schemeClr>
                </a:solidFill>
                <a:latin typeface="Candara" pitchFamily="34" charset="0"/>
              </a:rPr>
              <a:t>ΔΠΕ 450 Αξιολόγηση Σφαλμάτων που Εντοπίζονται κατα τη Διάρκεια του Ελέγχου</a:t>
            </a:r>
            <a:endParaRPr lang="el-GR" altLang="el-GR" sz="3000" b="1"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371600"/>
            <a:ext cx="7772400" cy="4724400"/>
          </a:xfrm>
        </p:spPr>
        <p:txBody>
          <a:bodyPr/>
          <a:lstStyle/>
          <a:p>
            <a:pPr algn="just">
              <a:defRPr/>
            </a:pPr>
            <a:r>
              <a:rPr lang="el-GR" sz="2000" b="1" dirty="0" smtClean="0">
                <a:solidFill>
                  <a:schemeClr val="accent5">
                    <a:lumMod val="25000"/>
                  </a:schemeClr>
                </a:solidFill>
                <a:latin typeface="Candara" pitchFamily="34" charset="0"/>
              </a:rPr>
              <a:t>ΕΤΑΙΡΕΙΑ ΠΟΥ ΕΦΑΡΜΟΖΕΙ ΔΠΧA</a:t>
            </a:r>
            <a:endParaRPr lang="el-GR" sz="2000" dirty="0" smtClean="0">
              <a:solidFill>
                <a:schemeClr val="accent5">
                  <a:lumMod val="25000"/>
                </a:schemeClr>
              </a:solidFill>
              <a:latin typeface="Candara" pitchFamily="34" charset="0"/>
            </a:endParaRPr>
          </a:p>
          <a:p>
            <a:pPr algn="just">
              <a:defRPr/>
            </a:pPr>
            <a:r>
              <a:rPr lang="el-GR" sz="2000" b="1" dirty="0" smtClean="0">
                <a:solidFill>
                  <a:schemeClr val="accent5">
                    <a:lumMod val="25000"/>
                  </a:schemeClr>
                </a:solidFill>
                <a:latin typeface="Candara" pitchFamily="34" charset="0"/>
              </a:rPr>
              <a:t>ΣΥΜΦΩΝΗ ΓΝΩΜΗ</a:t>
            </a:r>
          </a:p>
          <a:p>
            <a:pPr algn="just">
              <a:defRPr/>
            </a:pPr>
            <a:endParaRPr lang="el-GR" sz="2000" dirty="0" smtClean="0">
              <a:solidFill>
                <a:schemeClr val="accent5">
                  <a:lumMod val="25000"/>
                </a:schemeClr>
              </a:solidFill>
              <a:latin typeface="Candara" pitchFamily="34" charset="0"/>
            </a:endParaRPr>
          </a:p>
          <a:p>
            <a:pPr algn="just">
              <a:defRPr/>
            </a:pPr>
            <a:r>
              <a:rPr lang="el-GR" sz="2000" b="1" dirty="0" smtClean="0">
                <a:solidFill>
                  <a:schemeClr val="accent5">
                    <a:lumMod val="25000"/>
                  </a:schemeClr>
                </a:solidFill>
                <a:latin typeface="Candara" pitchFamily="34" charset="0"/>
              </a:rPr>
              <a:t>Έκθεση Ελέγχου Ανεξάρτητου Ορκωτού Ελεγκτή Λογιστή</a:t>
            </a:r>
            <a:endParaRPr lang="el-GR" sz="2000" dirty="0" smtClean="0">
              <a:solidFill>
                <a:schemeClr val="accent5">
                  <a:lumMod val="25000"/>
                </a:schemeClr>
              </a:solidFill>
              <a:latin typeface="Candara" pitchFamily="34" charset="0"/>
            </a:endParaRPr>
          </a:p>
          <a:p>
            <a:pPr algn="just">
              <a:defRPr/>
            </a:pPr>
            <a:r>
              <a:rPr lang="el-GR" sz="2000" b="1" dirty="0" smtClean="0">
                <a:solidFill>
                  <a:schemeClr val="accent5">
                    <a:lumMod val="25000"/>
                  </a:schemeClr>
                </a:solidFill>
                <a:latin typeface="Candara" pitchFamily="34" charset="0"/>
              </a:rPr>
              <a:t>Προς τους Μετόχους (Εταίρους) της Εταιρίας ABΓ …</a:t>
            </a:r>
            <a:endParaRPr lang="el-GR" sz="2000" dirty="0" smtClean="0">
              <a:solidFill>
                <a:schemeClr val="accent5">
                  <a:lumMod val="25000"/>
                </a:schemeClr>
              </a:solidFill>
              <a:latin typeface="Candara" pitchFamily="34" charset="0"/>
            </a:endParaRPr>
          </a:p>
          <a:p>
            <a:pPr algn="just">
              <a:defRPr/>
            </a:pPr>
            <a:r>
              <a:rPr lang="el-GR" sz="2000" b="1" dirty="0" smtClean="0">
                <a:solidFill>
                  <a:schemeClr val="accent5">
                    <a:lumMod val="25000"/>
                  </a:schemeClr>
                </a:solidFill>
                <a:latin typeface="Candara" pitchFamily="34" charset="0"/>
              </a:rPr>
              <a:t>Έκθεση επί των Οικονομικών Καταστάσεων</a:t>
            </a:r>
            <a:endParaRPr lang="el-GR" sz="2000" dirty="0" smtClean="0">
              <a:solidFill>
                <a:schemeClr val="accent5">
                  <a:lumMod val="25000"/>
                </a:schemeClr>
              </a:solidFill>
              <a:latin typeface="Candara" pitchFamily="34" charset="0"/>
            </a:endParaRPr>
          </a:p>
          <a:p>
            <a:pPr algn="just">
              <a:defRPr/>
            </a:pPr>
            <a:r>
              <a:rPr lang="el-GR" sz="2000" dirty="0" smtClean="0">
                <a:solidFill>
                  <a:schemeClr val="accent5">
                    <a:lumMod val="25000"/>
                  </a:schemeClr>
                </a:solidFill>
                <a:latin typeface="Candara" pitchFamily="34" charset="0"/>
              </a:rPr>
              <a:t>Ελέγξαμε τις συνημμένες οικονομικές καταστάσεις της Εταιρίας ΑΒΓ που αποτελούνται από τον ισολογισμό (ή την κατάσταση οικονομικής θέσης) της 31 Δεκεμβρίου 20ΧΙ, τις καταστάσεις αποτελεσμάτων χρήσεως (ή συνολικού εισοδήματος), μεταβολών ιδίων κεφαλαίων και ταμειακών ροών της χρήσεως που έληξε την ημερομηνία αυτή, καθώς και την περίληψη σημαντικών λογιστικών αρχών και μεθόδων και τις λοιπές επεξηγηματικές πληροφορίες.</a:t>
            </a:r>
          </a:p>
        </p:txBody>
      </p:sp>
      <p:sp>
        <p:nvSpPr>
          <p:cNvPr id="8" name="Rectangle 2"/>
          <p:cNvSpPr txBox="1">
            <a:spLocks noChangeArrowheads="1"/>
          </p:cNvSpPr>
          <p:nvPr/>
        </p:nvSpPr>
        <p:spPr bwMode="auto">
          <a:xfrm>
            <a:off x="685800" y="533400"/>
            <a:ext cx="7620000" cy="5334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rPr>
              <a:t>Υπόδειγμα Έκθεσης Ελέγχου (1)</a:t>
            </a:r>
            <a:endParaRPr lang="el-GR" altLang="el-GR" sz="3200" b="1" u="sng"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371600"/>
            <a:ext cx="7772400" cy="4724400"/>
          </a:xfrm>
        </p:spPr>
        <p:txBody>
          <a:bodyPr/>
          <a:lstStyle/>
          <a:p>
            <a:pPr algn="just">
              <a:defRPr/>
            </a:pPr>
            <a:r>
              <a:rPr lang="el-GR" sz="2000" b="1" dirty="0" smtClean="0">
                <a:solidFill>
                  <a:schemeClr val="accent5">
                    <a:lumMod val="25000"/>
                  </a:schemeClr>
                </a:solidFill>
                <a:latin typeface="Candara" pitchFamily="34" charset="0"/>
              </a:rPr>
              <a:t>Ευθύνη της Διοίκησης για τις Οικονομικές Καταστάσεις</a:t>
            </a:r>
            <a:endParaRPr lang="el-GR" sz="2000" dirty="0" smtClean="0">
              <a:solidFill>
                <a:schemeClr val="accent5">
                  <a:lumMod val="25000"/>
                </a:schemeClr>
              </a:solidFill>
              <a:latin typeface="Candara" pitchFamily="34" charset="0"/>
            </a:endParaRPr>
          </a:p>
          <a:p>
            <a:pPr algn="just">
              <a:defRPr/>
            </a:pPr>
            <a:r>
              <a:rPr lang="el-GR" sz="2000" dirty="0" smtClean="0">
                <a:solidFill>
                  <a:schemeClr val="accent5">
                    <a:lumMod val="25000"/>
                  </a:schemeClr>
                </a:solidFill>
                <a:latin typeface="Candara" pitchFamily="34" charset="0"/>
              </a:rPr>
              <a:t>Η διοίκηση είναι υπεύθυνη για την κατάρτιση και εύλογη παρουσίαση αυτών των οικονομικών καταστάσεων σύμφωνα με τα Διεθνή Πρότυπα Χρηματοοικονομικής Αναφοράς, όπως αυτά έχουν υιοθετηθεί από την Ευρωπαϊκή Ένωση, όπως και για εκείνες τις εσωτερικές δικλείδες που η διοίκηση καθορίζει ως απαραίτητες ώστε να καθίσταται δυνατή η κατάρτιση οικονομικών καταστάσεων απαλλαγμένων από ουσιώδη ανακρίβεια, που οφείλεται είτε σε απάτη είτε σε λάθος.</a:t>
            </a:r>
          </a:p>
        </p:txBody>
      </p:sp>
      <p:sp>
        <p:nvSpPr>
          <p:cNvPr id="8" name="Rectangle 2"/>
          <p:cNvSpPr txBox="1">
            <a:spLocks noChangeArrowheads="1"/>
          </p:cNvSpPr>
          <p:nvPr/>
        </p:nvSpPr>
        <p:spPr bwMode="auto">
          <a:xfrm>
            <a:off x="685800" y="533400"/>
            <a:ext cx="7620000" cy="5334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rPr>
              <a:t>Υπόδειγμα Έκθεσης Ελέγχου (2)</a:t>
            </a:r>
            <a:endParaRPr lang="el-GR" altLang="el-GR" sz="3200" b="1" u="sng"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371600"/>
            <a:ext cx="7772400" cy="4724400"/>
          </a:xfrm>
        </p:spPr>
        <p:txBody>
          <a:bodyPr/>
          <a:lstStyle/>
          <a:p>
            <a:pPr algn="just">
              <a:defRPr/>
            </a:pPr>
            <a:r>
              <a:rPr lang="el-GR" sz="2000" b="1" dirty="0" smtClean="0">
                <a:solidFill>
                  <a:schemeClr val="accent5">
                    <a:lumMod val="25000"/>
                  </a:schemeClr>
                </a:solidFill>
                <a:latin typeface="Candara" pitchFamily="34" charset="0"/>
              </a:rPr>
              <a:t>Ευθύνη του Ελεγκτή</a:t>
            </a:r>
            <a:endParaRPr lang="el-GR" sz="2000" dirty="0" smtClean="0">
              <a:solidFill>
                <a:schemeClr val="accent5">
                  <a:lumMod val="25000"/>
                </a:schemeClr>
              </a:solidFill>
              <a:latin typeface="Candara" pitchFamily="34" charset="0"/>
            </a:endParaRPr>
          </a:p>
          <a:p>
            <a:pPr algn="just">
              <a:defRPr/>
            </a:pPr>
            <a:r>
              <a:rPr lang="el-GR" sz="2000" dirty="0" smtClean="0">
                <a:solidFill>
                  <a:schemeClr val="accent5">
                    <a:lumMod val="25000"/>
                  </a:schemeClr>
                </a:solidFill>
                <a:latin typeface="Candara" pitchFamily="34" charset="0"/>
              </a:rPr>
              <a:t>Η δική μας ευθύνη είναι να εκφράσουμε γνώμη επί αυτών των οικονομικών καταστάσεων με βάση τον έλεγχό μας. Διενεργήσαμε τον έλεγχό μας σύμφωνα με τα Διεθνή Πρότυπα Ελέγχου. Τα πρότυπα αυτά απαιτούν να συμμορφωνόμαστε με κανόνες δεοντολογίας, καθώς και να σχεδιάζουμε και διενεργούμε τον έλεγχο με σκοπό την απόκτηση εύλογης διασφάλισης για το εάν οι οικονομικές καταστάσεις είναι απαλλαγμένες από ουσιώδη ανακρίβεια. Ο έλεγχος περιλαμβάνει τη διενέργεια διαδικασιών για την απόκτηση ελεγκτικών τεκμηρίων, σχετικά με τα ποσά και τις γνωστοποιήσεις στις οικονομικές καταστάσεις. Οι επιλεγόμενες διαδικασίες βασίζονται στην κρίση του ελεγκτή περιλαμβανομένης της εκτίμησης των κινδύνων ουσιώδους ανακρίβειας των οικονομικών καταστάσεων, που οφείλεται είτε σε απάτη είτε σε λάθος. </a:t>
            </a:r>
            <a:endParaRPr lang="el-GR" sz="2000" dirty="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533400"/>
            <a:ext cx="7620000" cy="5334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rPr>
              <a:t>Υπόδειγμα Έκθεσης Ελέγχου (3)</a:t>
            </a:r>
            <a:endParaRPr lang="el-GR" altLang="el-GR" sz="3200" b="1" u="sng"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371600"/>
            <a:ext cx="7772400" cy="4724400"/>
          </a:xfrm>
        </p:spPr>
        <p:txBody>
          <a:bodyPr/>
          <a:lstStyle/>
          <a:p>
            <a:pPr algn="just">
              <a:defRPr/>
            </a:pPr>
            <a:r>
              <a:rPr lang="el-GR" sz="2000" dirty="0" smtClean="0">
                <a:solidFill>
                  <a:schemeClr val="accent5">
                    <a:lumMod val="25000"/>
                  </a:schemeClr>
                </a:solidFill>
                <a:latin typeface="Candara" pitchFamily="34" charset="0"/>
              </a:rPr>
              <a:t>Κατά τη διενέργεια αυτών των εκτιμήσεων κινδύνου, ο ελεγκτής εξετάζει τις εσωτερικές δικλείδες που σχετίζονται με την κατάρτιση και εύλογη παρουσίαση των οικονομικών καταστάσεων της εταιρίας, με σκοπό το σχεδιασμό ελεγκτικών διαδικασιών κατάλληλων για τις περιστάσεις και όχι με σκοπό την έκφραση γνώμης επί της αποτελεσματικότητας των εσωτερικών δικλείδων της εταιρίας. Ο έλεγχος περιλαμβάνει επίσης την αξιολόγηση της καταλληλότητας των λογιστικών αρχών και μεθόδων που χρησιμοποιήθηκαν και του εύλογου των εκτιμήσεων που έγιναν από τη διοίκηση, καθώς και αξιολόγηση της συνολικής παρουσίασης των οικονομικών καταστάσεων. Πιστεύουμε ότι τα ελεγκτικά τεκμήρια που έχουμε συγκεντρώσει είναι επαρκή και κατάλληλα για τη θεμελίωση της ελεγκτικής μας γνώμης.</a:t>
            </a:r>
          </a:p>
          <a:p>
            <a:pPr algn="just">
              <a:defRPr/>
            </a:pPr>
            <a:endParaRPr lang="el-GR" sz="2000" dirty="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533400"/>
            <a:ext cx="7620000" cy="5334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rPr>
              <a:t>Υπόδειγμα Έκθεσης Ελέγχου (4)</a:t>
            </a:r>
            <a:endParaRPr lang="el-GR" altLang="el-GR" sz="3200" b="1" u="sng"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524000"/>
            <a:ext cx="7772400" cy="4572000"/>
          </a:xfrm>
        </p:spPr>
        <p:txBody>
          <a:bodyPr/>
          <a:lstStyle/>
          <a:p>
            <a:pPr algn="just">
              <a:defRPr/>
            </a:pPr>
            <a:r>
              <a:rPr lang="el-GR" sz="2000" b="1" dirty="0" smtClean="0">
                <a:solidFill>
                  <a:schemeClr val="accent5">
                    <a:lumMod val="25000"/>
                  </a:schemeClr>
                </a:solidFill>
                <a:latin typeface="Candara" pitchFamily="34" charset="0"/>
              </a:rPr>
              <a:t>Γνώμη</a:t>
            </a:r>
            <a:endParaRPr lang="el-GR" sz="2000" dirty="0" smtClean="0">
              <a:solidFill>
                <a:schemeClr val="accent5">
                  <a:lumMod val="25000"/>
                </a:schemeClr>
              </a:solidFill>
              <a:latin typeface="Candara" pitchFamily="34" charset="0"/>
            </a:endParaRPr>
          </a:p>
          <a:p>
            <a:pPr algn="just">
              <a:defRPr/>
            </a:pPr>
            <a:r>
              <a:rPr lang="el-GR" sz="2000" dirty="0" smtClean="0">
                <a:solidFill>
                  <a:schemeClr val="accent5">
                    <a:lumMod val="25000"/>
                  </a:schemeClr>
                </a:solidFill>
                <a:latin typeface="Candara" pitchFamily="34" charset="0"/>
              </a:rPr>
              <a:t>Κατά τη γνώμη μας, οι συνημμένες οικονομικές καταστάσεις παρουσιάζουν εύλογα, από κάθε ουσιώδη άποψη, την οικονομική θέση της Εταιρείας, κατά την 31 Δεκεμβρίου 20ΧΙ, τη χρηματοοικονομική της επίδοση και τις ταμειακές της ροές για τη χρήση που έληξε την ημερομηνία αυτή, σύμφωνα με τα Διεθνή Πρότυπα Χρηματοοικονομικής Αναφοράς, όπως αυτά έχουν υιοθετηθεί από την Ευρωπαϊκή Ένωση.</a:t>
            </a:r>
          </a:p>
        </p:txBody>
      </p:sp>
      <p:sp>
        <p:nvSpPr>
          <p:cNvPr id="8" name="Rectangle 2"/>
          <p:cNvSpPr txBox="1">
            <a:spLocks noChangeArrowheads="1"/>
          </p:cNvSpPr>
          <p:nvPr/>
        </p:nvSpPr>
        <p:spPr bwMode="auto">
          <a:xfrm>
            <a:off x="685800" y="533400"/>
            <a:ext cx="7620000" cy="5334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rPr>
              <a:t>Υπόδειγμα Έκθεσης Ελέγχου (5)</a:t>
            </a:r>
            <a:endParaRPr lang="el-GR" altLang="el-GR" sz="3200" b="1" u="sng"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447800"/>
            <a:ext cx="7848600" cy="4724400"/>
          </a:xfrm>
        </p:spPr>
        <p:txBody>
          <a:bodyPr/>
          <a:lstStyle/>
          <a:p>
            <a:pPr algn="l">
              <a:defRPr/>
            </a:pPr>
            <a:r>
              <a:rPr lang="el-GR" sz="2400" b="1" u="sng" dirty="0" smtClean="0">
                <a:solidFill>
                  <a:schemeClr val="accent5">
                    <a:lumMod val="25000"/>
                  </a:schemeClr>
                </a:solidFill>
                <a:latin typeface="Candara" pitchFamily="34" charset="0"/>
              </a:rPr>
              <a:t>Έλεγχοι ιστορικής χρηματοοικονομικής πληροφόρησης</a:t>
            </a:r>
            <a:r>
              <a:rPr lang="el-GR" sz="2400" b="1" dirty="0" smtClean="0">
                <a:solidFill>
                  <a:schemeClr val="accent5">
                    <a:lumMod val="25000"/>
                  </a:schemeClr>
                </a:solidFill>
                <a:latin typeface="Candara" pitchFamily="34" charset="0"/>
              </a:rPr>
              <a:t> </a:t>
            </a:r>
            <a:endParaRPr lang="el-GR" sz="2400" dirty="0" smtClean="0">
              <a:solidFill>
                <a:schemeClr val="accent5">
                  <a:lumMod val="25000"/>
                </a:schemeClr>
              </a:solidFill>
              <a:latin typeface="Candara" pitchFamily="34" charset="0"/>
            </a:endParaRPr>
          </a:p>
          <a:p>
            <a:pPr algn="l">
              <a:defRPr/>
            </a:pPr>
            <a:r>
              <a:rPr lang="en-US" sz="800" b="1" dirty="0" smtClean="0">
                <a:solidFill>
                  <a:schemeClr val="accent5">
                    <a:lumMod val="25000"/>
                  </a:schemeClr>
                </a:solidFill>
                <a:latin typeface="Candara" pitchFamily="34" charset="0"/>
              </a:rPr>
              <a:t> </a:t>
            </a:r>
            <a:endParaRPr lang="el-GR" sz="800" dirty="0" smtClean="0">
              <a:solidFill>
                <a:schemeClr val="accent5">
                  <a:lumMod val="25000"/>
                </a:schemeClr>
              </a:solidFill>
              <a:latin typeface="Candara" pitchFamily="34" charset="0"/>
            </a:endParaRPr>
          </a:p>
          <a:p>
            <a:pPr algn="l">
              <a:defRPr/>
            </a:pPr>
            <a:r>
              <a:rPr lang="el-GR" sz="2400" b="1" dirty="0" smtClean="0">
                <a:solidFill>
                  <a:schemeClr val="accent5">
                    <a:lumMod val="25000"/>
                  </a:schemeClr>
                </a:solidFill>
                <a:latin typeface="Candara" pitchFamily="34" charset="0"/>
              </a:rPr>
              <a:t>Γενικές αρχές και ευθύνες </a:t>
            </a:r>
            <a:endParaRPr lang="el-GR" sz="2400" dirty="0" smtClean="0">
              <a:solidFill>
                <a:schemeClr val="accent5">
                  <a:lumMod val="25000"/>
                </a:schemeClr>
              </a:solidFill>
              <a:latin typeface="Candara" pitchFamily="34" charset="0"/>
            </a:endParaRPr>
          </a:p>
          <a:p>
            <a:pPr marL="1252538" indent="-1252538" algn="l">
              <a:defRPr/>
            </a:pPr>
            <a:r>
              <a:rPr lang="el-GR" sz="2400" b="1" dirty="0" smtClean="0">
                <a:solidFill>
                  <a:schemeClr val="accent5">
                    <a:lumMod val="25000"/>
                  </a:schemeClr>
                </a:solidFill>
                <a:latin typeface="Candara" pitchFamily="34" charset="0"/>
              </a:rPr>
              <a:t>ΔΠΕ 200</a:t>
            </a:r>
            <a:r>
              <a:rPr lang="el-GR" sz="2400" dirty="0" smtClean="0">
                <a:solidFill>
                  <a:schemeClr val="accent5">
                    <a:lumMod val="25000"/>
                  </a:schemeClr>
                </a:solidFill>
                <a:latin typeface="Candara" pitchFamily="34" charset="0"/>
              </a:rPr>
              <a:t>,  Γενικοί σκοποί του ανεξάρτητου ελεγκτή και η διεξαγωγή ενός ελέγχου σύμφωνα με τα Διεθνή Πρότυπα Ελέγχου </a:t>
            </a:r>
          </a:p>
          <a:p>
            <a:pPr marL="1252538" indent="-1252538" algn="l">
              <a:defRPr/>
            </a:pPr>
            <a:r>
              <a:rPr lang="el-GR" sz="2400" b="1" dirty="0" smtClean="0">
                <a:solidFill>
                  <a:schemeClr val="accent5">
                    <a:lumMod val="25000"/>
                  </a:schemeClr>
                </a:solidFill>
                <a:latin typeface="Candara" pitchFamily="34" charset="0"/>
              </a:rPr>
              <a:t>ΔΠΕ 210,  </a:t>
            </a:r>
            <a:r>
              <a:rPr lang="el-GR" sz="2400" dirty="0" smtClean="0">
                <a:solidFill>
                  <a:schemeClr val="accent5">
                    <a:lumMod val="25000"/>
                  </a:schemeClr>
                </a:solidFill>
                <a:latin typeface="Candara" pitchFamily="34" charset="0"/>
              </a:rPr>
              <a:t>Συμφωνώντας τους όρους αναθέσεων ελέγχου </a:t>
            </a:r>
          </a:p>
          <a:p>
            <a:pPr marL="1252538" indent="-1252538" algn="l">
              <a:defRPr/>
            </a:pPr>
            <a:r>
              <a:rPr lang="el-GR" sz="2400" b="1" dirty="0" smtClean="0">
                <a:solidFill>
                  <a:schemeClr val="accent5">
                    <a:lumMod val="25000"/>
                  </a:schemeClr>
                </a:solidFill>
                <a:latin typeface="Candara" pitchFamily="34" charset="0"/>
              </a:rPr>
              <a:t>ΔΠΕ 220,  </a:t>
            </a:r>
            <a:r>
              <a:rPr lang="el-GR" sz="2400" dirty="0" smtClean="0">
                <a:solidFill>
                  <a:schemeClr val="accent5">
                    <a:lumMod val="25000"/>
                  </a:schemeClr>
                </a:solidFill>
                <a:latin typeface="Candara" pitchFamily="34" charset="0"/>
              </a:rPr>
              <a:t>Δικλίδες ποιότητας για έναν έλεγχο οικονομικών καταστάσεων </a:t>
            </a:r>
          </a:p>
          <a:p>
            <a:pPr marL="1252538" indent="-1252538" algn="l">
              <a:defRPr/>
            </a:pPr>
            <a:r>
              <a:rPr lang="el-GR" sz="2400" b="1" dirty="0" smtClean="0">
                <a:solidFill>
                  <a:schemeClr val="accent5">
                    <a:lumMod val="25000"/>
                  </a:schemeClr>
                </a:solidFill>
                <a:latin typeface="Candara" pitchFamily="34" charset="0"/>
              </a:rPr>
              <a:t>ΔΠΕ 230,  </a:t>
            </a:r>
            <a:r>
              <a:rPr lang="el-GR" sz="2400" dirty="0" smtClean="0">
                <a:solidFill>
                  <a:schemeClr val="accent5">
                    <a:lumMod val="25000"/>
                  </a:schemeClr>
                </a:solidFill>
                <a:latin typeface="Candara" pitchFamily="34" charset="0"/>
              </a:rPr>
              <a:t>Τεκμηρίωση ελέγχου </a:t>
            </a:r>
          </a:p>
          <a:p>
            <a:pPr marL="1252538" indent="-1252538" algn="l">
              <a:defRPr/>
            </a:pPr>
            <a:r>
              <a:rPr lang="el-GR" sz="2400" b="1" dirty="0" smtClean="0">
                <a:solidFill>
                  <a:schemeClr val="accent5">
                    <a:lumMod val="25000"/>
                  </a:schemeClr>
                </a:solidFill>
                <a:latin typeface="Candara" pitchFamily="34" charset="0"/>
              </a:rPr>
              <a:t>ΔΠΕ 240,  </a:t>
            </a:r>
            <a:r>
              <a:rPr lang="el-GR" sz="2400" dirty="0" smtClean="0">
                <a:solidFill>
                  <a:schemeClr val="accent5">
                    <a:lumMod val="25000"/>
                  </a:schemeClr>
                </a:solidFill>
                <a:latin typeface="Candara" pitchFamily="34" charset="0"/>
              </a:rPr>
              <a:t>Ευθύνες του ελεγκτή σχετικά με  απάτη σε έναν έλεγχο οικονομικών καταστάσεων </a:t>
            </a: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eaLnBrk="1" hangingPunct="1">
              <a:defRPr/>
            </a:pPr>
            <a:r>
              <a:rPr lang="el-GR" sz="3200" b="1" dirty="0">
                <a:solidFill>
                  <a:schemeClr val="accent5">
                    <a:lumMod val="25000"/>
                  </a:schemeClr>
                </a:solidFill>
                <a:latin typeface="Candara" pitchFamily="34" charset="0"/>
                <a:ea typeface="+mj-ea"/>
                <a:cs typeface="+mj-cs"/>
              </a:rPr>
              <a:t>Διεθνή Πρότυπα Ελέγχου - παρουσίαση</a:t>
            </a:r>
            <a:r>
              <a:rPr lang="el-GR" sz="3200" b="1" dirty="0">
                <a:solidFill>
                  <a:schemeClr val="accent5">
                    <a:lumMod val="25000"/>
                  </a:schemeClr>
                </a:solidFill>
                <a:latin typeface="Candara" pitchFamily="34" charset="0"/>
              </a:rPr>
              <a:t> (2)</a:t>
            </a:r>
            <a:endParaRPr lang="el-GR" altLang="el-GR" sz="3200"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371600"/>
            <a:ext cx="7772400" cy="4724400"/>
          </a:xfrm>
        </p:spPr>
        <p:txBody>
          <a:bodyPr/>
          <a:lstStyle/>
          <a:p>
            <a:pPr algn="just">
              <a:defRPr/>
            </a:pPr>
            <a:r>
              <a:rPr lang="el-GR" sz="2000" b="1" dirty="0" smtClean="0">
                <a:solidFill>
                  <a:schemeClr val="accent5">
                    <a:lumMod val="25000"/>
                  </a:schemeClr>
                </a:solidFill>
                <a:latin typeface="Candara" pitchFamily="34" charset="0"/>
              </a:rPr>
              <a:t>Αναφορά επί άλλων Νομικών και Κανονιστικών θεμάτων</a:t>
            </a:r>
            <a:endParaRPr lang="el-GR" sz="2000" dirty="0" smtClean="0">
              <a:solidFill>
                <a:schemeClr val="accent5">
                  <a:lumMod val="25000"/>
                </a:schemeClr>
              </a:solidFill>
              <a:latin typeface="Candara" pitchFamily="34" charset="0"/>
            </a:endParaRPr>
          </a:p>
          <a:p>
            <a:pPr algn="just">
              <a:defRPr/>
            </a:pPr>
            <a:r>
              <a:rPr lang="el-GR" sz="2000" dirty="0" smtClean="0">
                <a:solidFill>
                  <a:schemeClr val="accent5">
                    <a:lumMod val="25000"/>
                  </a:schemeClr>
                </a:solidFill>
                <a:latin typeface="Candara" pitchFamily="34" charset="0"/>
              </a:rPr>
              <a:t>Επαληθεύσαμε τη συμφωνία και την αντιστοίχηση του περιεχομένου της Έκθεσης του Διοικητικού Συμβουλίου με τις συνημμένες οικονομικές καταστάσεις, στα πλαίσια των οριζόμενων από τα άρθρα 43α και 37 του Κ.Ν. 2190/1920.</a:t>
            </a:r>
          </a:p>
          <a:p>
            <a:pPr algn="ctr">
              <a:defRPr/>
            </a:pPr>
            <a:endParaRPr lang="el-GR" sz="2000" dirty="0" smtClean="0">
              <a:solidFill>
                <a:schemeClr val="accent5">
                  <a:lumMod val="25000"/>
                </a:schemeClr>
              </a:solidFill>
              <a:latin typeface="Candara" pitchFamily="34" charset="0"/>
            </a:endParaRPr>
          </a:p>
          <a:p>
            <a:pPr algn="ctr">
              <a:defRPr/>
            </a:pPr>
            <a:r>
              <a:rPr lang="el-GR" sz="2000" dirty="0" smtClean="0">
                <a:solidFill>
                  <a:schemeClr val="accent5">
                    <a:lumMod val="25000"/>
                  </a:schemeClr>
                </a:solidFill>
                <a:latin typeface="Candara" pitchFamily="34" charset="0"/>
              </a:rPr>
              <a:t>Έδρα του ελεγκτή [πόλη], [ημερομηνία]</a:t>
            </a:r>
          </a:p>
          <a:p>
            <a:pPr algn="ctr">
              <a:defRPr/>
            </a:pPr>
            <a:r>
              <a:rPr lang="el-GR" sz="2000" dirty="0" smtClean="0">
                <a:solidFill>
                  <a:schemeClr val="accent5">
                    <a:lumMod val="25000"/>
                  </a:schemeClr>
                </a:solidFill>
                <a:latin typeface="Candara" pitchFamily="34" charset="0"/>
              </a:rPr>
              <a:t>[Ορκωτός Ελεγκτής Λογιστής]</a:t>
            </a:r>
          </a:p>
          <a:p>
            <a:pPr algn="ctr">
              <a:defRPr/>
            </a:pPr>
            <a:r>
              <a:rPr lang="el-GR" sz="2000" dirty="0" smtClean="0">
                <a:solidFill>
                  <a:schemeClr val="accent5">
                    <a:lumMod val="25000"/>
                  </a:schemeClr>
                </a:solidFill>
                <a:latin typeface="Candara" pitchFamily="34" charset="0"/>
              </a:rPr>
              <a:t>Αρ Μ ΣΟΕΛ</a:t>
            </a:r>
          </a:p>
          <a:p>
            <a:pPr algn="ctr">
              <a:defRPr/>
            </a:pPr>
            <a:r>
              <a:rPr lang="el-GR" sz="2000" dirty="0" smtClean="0">
                <a:solidFill>
                  <a:schemeClr val="accent5">
                    <a:lumMod val="25000"/>
                  </a:schemeClr>
                </a:solidFill>
                <a:latin typeface="Candara" pitchFamily="34" charset="0"/>
              </a:rPr>
              <a:t>[Ελεγκτική Εταιρία]</a:t>
            </a:r>
          </a:p>
          <a:p>
            <a:pPr algn="ctr">
              <a:defRPr/>
            </a:pPr>
            <a:r>
              <a:rPr lang="el-GR" sz="2000" dirty="0" smtClean="0">
                <a:solidFill>
                  <a:schemeClr val="accent5">
                    <a:lumMod val="25000"/>
                  </a:schemeClr>
                </a:solidFill>
                <a:latin typeface="Candara" pitchFamily="34" charset="0"/>
              </a:rPr>
              <a:t>[Διεύθυνση]</a:t>
            </a:r>
          </a:p>
          <a:p>
            <a:pPr algn="ctr">
              <a:defRPr/>
            </a:pPr>
            <a:r>
              <a:rPr lang="el-GR" sz="2000" dirty="0" smtClean="0">
                <a:solidFill>
                  <a:schemeClr val="accent5">
                    <a:lumMod val="25000"/>
                  </a:schemeClr>
                </a:solidFill>
                <a:latin typeface="Candara" pitchFamily="34" charset="0"/>
              </a:rPr>
              <a:t>[Αρ Μ  ΣΟΕΛ εταιρίας]</a:t>
            </a:r>
            <a:endParaRPr lang="el-GR" sz="2000" dirty="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533400"/>
            <a:ext cx="7620000" cy="5334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rPr>
              <a:t>Υπόδειγμα Έκθεσης Ελέγχου (6)</a:t>
            </a:r>
            <a:endParaRPr lang="el-GR" altLang="el-GR" sz="3200" b="1" u="sng"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143000"/>
            <a:ext cx="7848600" cy="4953000"/>
          </a:xfrm>
        </p:spPr>
        <p:txBody>
          <a:bodyPr>
            <a:normAutofit lnSpcReduction="10000"/>
          </a:bodyPr>
          <a:lstStyle/>
          <a:p>
            <a:pPr algn="just">
              <a:defRPr/>
            </a:pPr>
            <a:r>
              <a:rPr lang="el-GR" sz="2000" b="1" u="sng" dirty="0" smtClean="0">
                <a:solidFill>
                  <a:schemeClr val="accent5">
                    <a:lumMod val="25000"/>
                  </a:schemeClr>
                </a:solidFill>
                <a:latin typeface="Candara" pitchFamily="34" charset="0"/>
              </a:rPr>
              <a:t>Πότε διατυπώνεται παρατήρηση στην έκθεση ελέγχου;</a:t>
            </a:r>
            <a:endParaRPr lang="el-GR" sz="2000" dirty="0" smtClean="0">
              <a:solidFill>
                <a:schemeClr val="accent5">
                  <a:lumMod val="25000"/>
                </a:schemeClr>
              </a:solidFill>
              <a:latin typeface="Candara" pitchFamily="34" charset="0"/>
            </a:endParaRPr>
          </a:p>
          <a:p>
            <a:pPr algn="just">
              <a:defRPr/>
            </a:pPr>
            <a:r>
              <a:rPr lang="el-GR" sz="500" b="1" dirty="0" smtClean="0">
                <a:solidFill>
                  <a:schemeClr val="accent5">
                    <a:lumMod val="25000"/>
                  </a:schemeClr>
                </a:solidFill>
                <a:latin typeface="Candara" pitchFamily="34" charset="0"/>
              </a:rPr>
              <a:t> </a:t>
            </a:r>
            <a:endParaRPr lang="el-GR" sz="500" dirty="0" smtClean="0">
              <a:solidFill>
                <a:schemeClr val="accent5">
                  <a:lumMod val="25000"/>
                </a:schemeClr>
              </a:solidFill>
              <a:latin typeface="Candara" pitchFamily="34" charset="0"/>
            </a:endParaRPr>
          </a:p>
          <a:p>
            <a:pPr marL="457200" indent="-457200" algn="just">
              <a:buClr>
                <a:schemeClr val="accent1">
                  <a:lumMod val="50000"/>
                </a:schemeClr>
              </a:buClr>
              <a:buFont typeface="+mj-lt"/>
              <a:buAutoNum type="arabicParenR"/>
              <a:defRPr/>
            </a:pPr>
            <a:r>
              <a:rPr lang="el-GR" sz="2000" dirty="0" smtClean="0">
                <a:solidFill>
                  <a:schemeClr val="accent5">
                    <a:lumMod val="25000"/>
                  </a:schemeClr>
                </a:solidFill>
                <a:latin typeface="Candara" pitchFamily="34" charset="0"/>
              </a:rPr>
              <a:t>Όταν ο ελεγκτής διαπιστώσει παρεκκλίσεις από τα προβλεπόμενα στο εφαρμοστέο λογιστικό πλαίσιο (ΔΛΠ ή ΕΛΠ), όπως λογιστικές αρχές, εκτιμήσεις Διοίκησης, γνωστοποιήσεις κλπ</a:t>
            </a:r>
          </a:p>
          <a:p>
            <a:pPr marL="457200" indent="-457200" algn="just">
              <a:buClr>
                <a:schemeClr val="accent1">
                  <a:lumMod val="50000"/>
                </a:schemeClr>
              </a:buClr>
              <a:buFont typeface="+mj-lt"/>
              <a:buAutoNum type="arabicParenR"/>
              <a:defRPr/>
            </a:pPr>
            <a:r>
              <a:rPr lang="el-GR" sz="2000" dirty="0" smtClean="0">
                <a:solidFill>
                  <a:schemeClr val="accent5">
                    <a:lumMod val="25000"/>
                  </a:schemeClr>
                </a:solidFill>
                <a:latin typeface="Candara" pitchFamily="34" charset="0"/>
              </a:rPr>
              <a:t>Όταν ο ελεγκτής διαπιστώσει παρεκκλίσεις από Νόμους και Κανονισμούς </a:t>
            </a:r>
          </a:p>
          <a:p>
            <a:pPr marL="457200" indent="-457200" algn="just">
              <a:buClr>
                <a:schemeClr val="accent1">
                  <a:lumMod val="50000"/>
                </a:schemeClr>
              </a:buClr>
              <a:defRPr/>
            </a:pPr>
            <a:r>
              <a:rPr lang="el-GR" sz="2000" dirty="0" smtClean="0">
                <a:solidFill>
                  <a:schemeClr val="accent5">
                    <a:lumMod val="25000"/>
                  </a:schemeClr>
                </a:solidFill>
                <a:latin typeface="Candara" pitchFamily="34" charset="0"/>
              </a:rPr>
              <a:t>	και παράλληλα (περιπτώσεις 1 και 2) </a:t>
            </a:r>
          </a:p>
          <a:p>
            <a:pPr marL="457200" indent="-457200" algn="just">
              <a:buClr>
                <a:schemeClr val="accent1">
                  <a:lumMod val="50000"/>
                </a:schemeClr>
              </a:buClr>
              <a:defRPr/>
            </a:pPr>
            <a:r>
              <a:rPr lang="el-GR" sz="2000" dirty="0" smtClean="0">
                <a:solidFill>
                  <a:schemeClr val="accent5">
                    <a:lumMod val="25000"/>
                  </a:schemeClr>
                </a:solidFill>
                <a:latin typeface="Candara" pitchFamily="34" charset="0"/>
              </a:rPr>
              <a:t>	έχουν ουσιώδη επίδραση στις οικονομικές καταστάσεις (</a:t>
            </a:r>
            <a:r>
              <a:rPr lang="el-GR" sz="2000" u="sng" dirty="0" smtClean="0">
                <a:solidFill>
                  <a:schemeClr val="accent5">
                    <a:lumMod val="25000"/>
                  </a:schemeClr>
                </a:solidFill>
                <a:latin typeface="Candara" pitchFamily="34" charset="0"/>
              </a:rPr>
              <a:t>δηλαδή οι οικονομικές καταστάσεις έχουν ουσιώδη ανακρίβεια</a:t>
            </a:r>
            <a:r>
              <a:rPr lang="el-GR" sz="2000" dirty="0" smtClean="0">
                <a:solidFill>
                  <a:schemeClr val="accent5">
                    <a:lumMod val="25000"/>
                  </a:schemeClr>
                </a:solidFill>
                <a:latin typeface="Candara" pitchFamily="34" charset="0"/>
              </a:rPr>
              <a:t>)</a:t>
            </a:r>
          </a:p>
          <a:p>
            <a:pPr marL="457200" indent="-457200" algn="just">
              <a:buClr>
                <a:schemeClr val="accent1">
                  <a:lumMod val="50000"/>
                </a:schemeClr>
              </a:buClr>
              <a:buFont typeface="+mj-lt"/>
              <a:buAutoNum type="arabicParenR" startAt="3"/>
              <a:defRPr/>
            </a:pPr>
            <a:r>
              <a:rPr lang="el-GR" sz="2000" dirty="0" smtClean="0">
                <a:solidFill>
                  <a:schemeClr val="accent5">
                    <a:lumMod val="25000"/>
                  </a:schemeClr>
                </a:solidFill>
                <a:latin typeface="Candara" pitchFamily="34" charset="0"/>
              </a:rPr>
              <a:t>Όταν ο ελεγκτής έχει περιορισμό στο εύρος και στην έκταση  του ελέγχου, που οφείλεται είτε στην ελεγχόμενη εταιρία είτε  σε αντικειμενική αδυναμία </a:t>
            </a:r>
          </a:p>
          <a:p>
            <a:pPr marL="457200" indent="-457200" algn="just">
              <a:buClr>
                <a:schemeClr val="accent1">
                  <a:lumMod val="50000"/>
                </a:schemeClr>
              </a:buClr>
              <a:defRPr/>
            </a:pPr>
            <a:r>
              <a:rPr lang="el-GR" sz="2000" dirty="0" smtClean="0">
                <a:solidFill>
                  <a:schemeClr val="accent5">
                    <a:lumMod val="25000"/>
                  </a:schemeClr>
                </a:solidFill>
                <a:latin typeface="Candara" pitchFamily="34" charset="0"/>
              </a:rPr>
              <a:t>	(</a:t>
            </a:r>
            <a:r>
              <a:rPr lang="el-GR" sz="2000" u="sng" dirty="0" smtClean="0">
                <a:solidFill>
                  <a:schemeClr val="accent5">
                    <a:lumMod val="25000"/>
                  </a:schemeClr>
                </a:solidFill>
                <a:latin typeface="Candara" pitchFamily="34" charset="0"/>
              </a:rPr>
              <a:t>δηλαδή υπάρχει αδυναμία απόκτησης επαρκών και κατάλ-</a:t>
            </a:r>
            <a:r>
              <a:rPr lang="el-GR" sz="2000" u="sng" dirty="0" err="1" smtClean="0">
                <a:solidFill>
                  <a:schemeClr val="accent5">
                    <a:lumMod val="25000"/>
                  </a:schemeClr>
                </a:solidFill>
                <a:latin typeface="Candara" pitchFamily="34" charset="0"/>
              </a:rPr>
              <a:t>ληλων</a:t>
            </a:r>
            <a:r>
              <a:rPr lang="el-GR" sz="2000" u="sng" dirty="0" smtClean="0">
                <a:solidFill>
                  <a:schemeClr val="accent5">
                    <a:lumMod val="25000"/>
                  </a:schemeClr>
                </a:solidFill>
                <a:latin typeface="Candara" pitchFamily="34" charset="0"/>
              </a:rPr>
              <a:t> τεκμηρίων</a:t>
            </a:r>
            <a:r>
              <a:rPr lang="el-GR" sz="2000" dirty="0" smtClean="0">
                <a:solidFill>
                  <a:schemeClr val="accent5">
                    <a:lumMod val="25000"/>
                  </a:schemeClr>
                </a:solidFill>
                <a:latin typeface="Candara" pitchFamily="34" charset="0"/>
              </a:rPr>
              <a:t>)</a:t>
            </a:r>
          </a:p>
        </p:txBody>
      </p:sp>
      <p:sp>
        <p:nvSpPr>
          <p:cNvPr id="8" name="Rectangle 2"/>
          <p:cNvSpPr txBox="1">
            <a:spLocks noChangeArrowheads="1"/>
          </p:cNvSpPr>
          <p:nvPr/>
        </p:nvSpPr>
        <p:spPr bwMode="auto">
          <a:xfrm>
            <a:off x="685800" y="533400"/>
            <a:ext cx="7620000" cy="4572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rPr>
              <a:t>Υπόδειγμα Έκθεσης Ελέγχου (7)</a:t>
            </a:r>
            <a:endParaRPr lang="el-GR" altLang="el-GR" sz="3200" b="1" u="sng" dirty="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subTitle" idx="1"/>
          </p:nvPr>
        </p:nvSpPr>
        <p:spPr>
          <a:xfrm>
            <a:off x="762000" y="1219200"/>
            <a:ext cx="7848600" cy="4876800"/>
          </a:xfrm>
        </p:spPr>
        <p:txBody>
          <a:bodyPr/>
          <a:lstStyle/>
          <a:p>
            <a:pPr algn="just"/>
            <a:endParaRPr lang="el-GR" sz="2000" smtClean="0">
              <a:solidFill>
                <a:srgbClr val="FF0000"/>
              </a:solidFill>
              <a:latin typeface="Candara" pitchFamily="34" charset="0"/>
            </a:endParaRPr>
          </a:p>
          <a:p>
            <a:pPr algn="just"/>
            <a:endParaRPr lang="el-GR" sz="2000" smtClean="0">
              <a:solidFill>
                <a:srgbClr val="FF0000"/>
              </a:solidFill>
              <a:latin typeface="Candara" pitchFamily="34" charset="0"/>
            </a:endParaRPr>
          </a:p>
          <a:p>
            <a:pPr algn="just"/>
            <a:endParaRPr lang="el-GR" sz="2000" smtClean="0">
              <a:solidFill>
                <a:srgbClr val="FF0000"/>
              </a:solidFill>
              <a:latin typeface="Candara" pitchFamily="34" charset="0"/>
            </a:endParaRPr>
          </a:p>
        </p:txBody>
      </p:sp>
      <p:sp>
        <p:nvSpPr>
          <p:cNvPr id="8" name="Rectangle 2"/>
          <p:cNvSpPr txBox="1">
            <a:spLocks noChangeArrowheads="1"/>
          </p:cNvSpPr>
          <p:nvPr/>
        </p:nvSpPr>
        <p:spPr bwMode="auto">
          <a:xfrm>
            <a:off x="685800" y="533400"/>
            <a:ext cx="7620000" cy="381000"/>
          </a:xfrm>
          <a:prstGeom prst="rect">
            <a:avLst/>
          </a:prstGeom>
          <a:noFill/>
          <a:ln w="9525">
            <a:noFill/>
            <a:miter lim="800000"/>
            <a:headEnd/>
            <a:tailEnd/>
          </a:ln>
        </p:spPr>
        <p:txBody>
          <a:bodyPr anchor="b"/>
          <a:lstStyle/>
          <a:p>
            <a:pPr>
              <a:defRPr/>
            </a:pPr>
            <a:r>
              <a:rPr lang="el-GR" sz="3200" b="1" u="sng" dirty="0">
                <a:solidFill>
                  <a:schemeClr val="accent5">
                    <a:lumMod val="25000"/>
                  </a:schemeClr>
                </a:solidFill>
                <a:latin typeface="Candara" pitchFamily="34" charset="0"/>
              </a:rPr>
              <a:t>Υπόδειγμα Έκθεσης Ελέγχου (8)</a:t>
            </a:r>
            <a:endParaRPr lang="el-GR" altLang="el-GR" sz="3200" b="1" u="sng" dirty="0">
              <a:solidFill>
                <a:schemeClr val="accent5">
                  <a:lumMod val="25000"/>
                </a:schemeClr>
              </a:solidFill>
              <a:latin typeface="Candara" pitchFamily="34" charset="0"/>
            </a:endParaRPr>
          </a:p>
        </p:txBody>
      </p:sp>
      <p:graphicFrame>
        <p:nvGraphicFramePr>
          <p:cNvPr id="9" name="8 - Πίνακας"/>
          <p:cNvGraphicFramePr>
            <a:graphicFrameLocks noGrp="1"/>
          </p:cNvGraphicFramePr>
          <p:nvPr/>
        </p:nvGraphicFramePr>
        <p:xfrm>
          <a:off x="762000" y="990600"/>
          <a:ext cx="7772400" cy="5181600"/>
        </p:xfrm>
        <a:graphic>
          <a:graphicData uri="http://schemas.openxmlformats.org/drawingml/2006/table">
            <a:tbl>
              <a:tblPr firstRow="1" bandRow="1">
                <a:tableStyleId>{2D5ABB26-0587-4C30-8999-92F81FD0307C}</a:tableStyleId>
              </a:tblPr>
              <a:tblGrid>
                <a:gridCol w="2590800"/>
                <a:gridCol w="2590800"/>
                <a:gridCol w="2590800"/>
              </a:tblGrid>
              <a:tr h="578320">
                <a:tc gridSpan="3">
                  <a:txBody>
                    <a:bodyPr/>
                    <a:lstStyle/>
                    <a:p>
                      <a:pPr marL="0" marR="0" lvl="0" indent="0" algn="l" defTabSz="914400" rtl="0" eaLnBrk="1" fontAlgn="auto" latinLnBrk="0" hangingPunct="1">
                        <a:lnSpc>
                          <a:spcPts val="1800"/>
                        </a:lnSpc>
                        <a:spcBef>
                          <a:spcPts val="0"/>
                        </a:spcBef>
                        <a:spcAft>
                          <a:spcPts val="1000"/>
                        </a:spcAft>
                        <a:buClrTx/>
                        <a:buSzTx/>
                        <a:buFontTx/>
                        <a:buNone/>
                        <a:tabLst/>
                        <a:defRPr/>
                      </a:pPr>
                      <a:r>
                        <a:rPr lang="el-GR" sz="2000" b="1" kern="1200" dirty="0" smtClean="0">
                          <a:solidFill>
                            <a:schemeClr val="accent5">
                              <a:lumMod val="25000"/>
                            </a:schemeClr>
                          </a:solidFill>
                          <a:latin typeface="Candara" pitchFamily="34" charset="0"/>
                        </a:rPr>
                        <a:t>Η επιλογή της κατάλληλης, κατά περίπτωση, γνώμης γίνεται βάσει των κατωτέρω στοιχείων:</a:t>
                      </a:r>
                      <a:endParaRPr lang="el-GR" sz="2000" b="1" kern="1200" dirty="0" smtClean="0">
                        <a:solidFill>
                          <a:schemeClr val="accent5">
                            <a:lumMod val="25000"/>
                          </a:schemeClr>
                        </a:solidFill>
                        <a:latin typeface="Candara" pitchFamily="34" charset="0"/>
                        <a:ea typeface="+mn-ea"/>
                        <a:cs typeface="+mn-cs"/>
                      </a:endParaRPr>
                    </a:p>
                  </a:txBody>
                  <a:tcPr>
                    <a:lnB w="3175" cap="flat" cmpd="sng" algn="ctr">
                      <a:solidFill>
                        <a:schemeClr val="tx1"/>
                      </a:solidFill>
                      <a:prstDash val="solid"/>
                      <a:round/>
                      <a:headEnd type="none" w="med" len="med"/>
                      <a:tailEnd type="none" w="med" len="med"/>
                    </a:lnB>
                  </a:tcPr>
                </a:tc>
                <a:tc hMerge="1">
                  <a:txBody>
                    <a:bodyPr/>
                    <a:lstStyle/>
                    <a:p>
                      <a:pPr algn="ctr"/>
                      <a:endParaRPr lang="el-GR" dirty="0">
                        <a:solidFill>
                          <a:schemeClr val="accent5">
                            <a:lumMod val="25000"/>
                          </a:schemeClr>
                        </a:solidFill>
                        <a:latin typeface="Candara" pitchFamily="34" charset="0"/>
                      </a:endParaRPr>
                    </a:p>
                  </a:txBody>
                  <a:tcPr/>
                </a:tc>
                <a:tc hMerge="1">
                  <a:txBody>
                    <a:bodyPr/>
                    <a:lstStyle/>
                    <a:p>
                      <a:endParaRPr lang="el-GR"/>
                    </a:p>
                  </a:txBody>
                  <a:tcPr/>
                </a:tc>
              </a:tr>
              <a:tr h="1301617">
                <a:tc rowSpan="2">
                  <a:txBody>
                    <a:bodyPr/>
                    <a:lstStyle/>
                    <a:p>
                      <a:pPr algn="ctr"/>
                      <a:r>
                        <a:rPr lang="el-GR" sz="1900" kern="1200" dirty="0" smtClean="0">
                          <a:solidFill>
                            <a:schemeClr val="accent5">
                              <a:lumMod val="25000"/>
                            </a:schemeClr>
                          </a:solidFill>
                          <a:latin typeface="Candara" pitchFamily="34" charset="0"/>
                        </a:rPr>
                        <a:t>Φύση του θέματος που προκαλεί την διαφοροποίηση</a:t>
                      </a:r>
                      <a:endParaRPr lang="el-GR" sz="1900" dirty="0">
                        <a:solidFill>
                          <a:schemeClr val="accent5">
                            <a:lumMod val="25000"/>
                          </a:schemeClr>
                        </a:solidFill>
                        <a:latin typeface="Candara" pitchFamily="34" charset="0"/>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3F3FF">
                        <a:alpha val="48000"/>
                      </a:srgbClr>
                    </a:solidFill>
                  </a:tcPr>
                </a:tc>
                <a:tc gridSpan="2">
                  <a:txBody>
                    <a:bodyPr/>
                    <a:lstStyle/>
                    <a:p>
                      <a:pPr algn="ctr"/>
                      <a:r>
                        <a:rPr lang="el-GR" sz="1900" kern="1200" dirty="0" smtClean="0">
                          <a:solidFill>
                            <a:schemeClr val="accent5">
                              <a:lumMod val="25000"/>
                            </a:schemeClr>
                          </a:solidFill>
                          <a:latin typeface="Candara" pitchFamily="34" charset="0"/>
                        </a:rPr>
                        <a:t>Κρίση του ελεγκτή σχετικά με το αν οι επιπτώσεις ή οι πιθανές επιπτώσεις επί των οικονομικών καταστάσεων είναι διάχυτες (</a:t>
                      </a:r>
                      <a:r>
                        <a:rPr lang="en-GB" sz="1900" kern="1200" noProof="0" dirty="0" smtClean="0">
                          <a:solidFill>
                            <a:schemeClr val="accent5">
                              <a:lumMod val="25000"/>
                            </a:schemeClr>
                          </a:solidFill>
                          <a:latin typeface="Candara" pitchFamily="34" charset="0"/>
                        </a:rPr>
                        <a:t>pervasive</a:t>
                      </a:r>
                      <a:r>
                        <a:rPr lang="el-GR" sz="1900" kern="1200" dirty="0" smtClean="0">
                          <a:solidFill>
                            <a:schemeClr val="accent5">
                              <a:lumMod val="25000"/>
                            </a:schemeClr>
                          </a:solidFill>
                          <a:latin typeface="Candara" pitchFamily="34" charset="0"/>
                        </a:rPr>
                        <a:t>)</a:t>
                      </a:r>
                      <a:endParaRPr lang="el-GR" sz="1900" dirty="0">
                        <a:solidFill>
                          <a:schemeClr val="accent5">
                            <a:lumMod val="25000"/>
                          </a:schemeClr>
                        </a:solidFill>
                        <a:latin typeface="Candara"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3F3FF">
                        <a:alpha val="48000"/>
                      </a:srgbClr>
                    </a:solidFill>
                  </a:tcPr>
                </a:tc>
                <a:tc hMerge="1">
                  <a:txBody>
                    <a:bodyPr/>
                    <a:lstStyle/>
                    <a:p>
                      <a:endParaRPr lang="el-GR" dirty="0"/>
                    </a:p>
                  </a:txBody>
                  <a:tcPr/>
                </a:tc>
              </a:tr>
              <a:tr h="698429">
                <a:tc vMerge="1">
                  <a:txBody>
                    <a:bodyPr/>
                    <a:lstStyle/>
                    <a:p>
                      <a:endParaRPr lang="el-GR" dirty="0"/>
                    </a:p>
                  </a:txBody>
                  <a:tcPr/>
                </a:tc>
                <a:tc>
                  <a:txBody>
                    <a:bodyPr/>
                    <a:lstStyle/>
                    <a:p>
                      <a:pPr algn="ctr"/>
                      <a:r>
                        <a:rPr lang="el-GR" sz="1900" kern="1200" dirty="0" smtClean="0">
                          <a:solidFill>
                            <a:schemeClr val="accent5">
                              <a:lumMod val="25000"/>
                            </a:schemeClr>
                          </a:solidFill>
                          <a:latin typeface="Candara" pitchFamily="34" charset="0"/>
                        </a:rPr>
                        <a:t>Ουσιώδεις αλλά όχι διάχυτες</a:t>
                      </a:r>
                      <a:endParaRPr lang="el-GR" sz="1900" dirty="0">
                        <a:solidFill>
                          <a:schemeClr val="accent5">
                            <a:lumMod val="25000"/>
                          </a:schemeClr>
                        </a:solidFill>
                        <a:latin typeface="Candara"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3F3FF">
                        <a:alpha val="48000"/>
                      </a:srgbClr>
                    </a:solidFill>
                  </a:tcPr>
                </a:tc>
                <a:tc>
                  <a:txBody>
                    <a:bodyPr/>
                    <a:lstStyle/>
                    <a:p>
                      <a:pPr algn="ctr"/>
                      <a:r>
                        <a:rPr lang="el-GR" sz="1900" kern="1200" dirty="0" smtClean="0">
                          <a:solidFill>
                            <a:schemeClr val="accent5">
                              <a:lumMod val="25000"/>
                            </a:schemeClr>
                          </a:solidFill>
                          <a:latin typeface="Candara" pitchFamily="34" charset="0"/>
                        </a:rPr>
                        <a:t>Ουσιώδεις και διάχυτες</a:t>
                      </a:r>
                      <a:endParaRPr lang="el-GR" sz="1900" dirty="0">
                        <a:solidFill>
                          <a:schemeClr val="accent5">
                            <a:lumMod val="25000"/>
                          </a:schemeClr>
                        </a:solidFill>
                        <a:latin typeface="Candara"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3F3FF">
                        <a:alpha val="48000"/>
                      </a:srgbClr>
                    </a:solidFill>
                  </a:tcPr>
                </a:tc>
              </a:tr>
              <a:tr h="1301617">
                <a:tc>
                  <a:txBody>
                    <a:bodyPr/>
                    <a:lstStyle/>
                    <a:p>
                      <a:pPr algn="ctr"/>
                      <a:r>
                        <a:rPr lang="el-GR" sz="1900" kern="1200" dirty="0" smtClean="0">
                          <a:solidFill>
                            <a:schemeClr val="accent5">
                              <a:lumMod val="25000"/>
                            </a:schemeClr>
                          </a:solidFill>
                          <a:latin typeface="Candara" pitchFamily="34" charset="0"/>
                        </a:rPr>
                        <a:t>Οι οικονομικές καταστάσεις έχουν πράγματι ουσιώδη ανακρίβεια</a:t>
                      </a:r>
                      <a:endParaRPr lang="el-GR" sz="1900" dirty="0">
                        <a:solidFill>
                          <a:schemeClr val="accent5">
                            <a:lumMod val="25000"/>
                          </a:schemeClr>
                        </a:solidFill>
                        <a:latin typeface="Candara"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3F3FF">
                        <a:alpha val="48000"/>
                      </a:srgbClr>
                    </a:solidFill>
                  </a:tcPr>
                </a:tc>
                <a:tc>
                  <a:txBody>
                    <a:bodyPr/>
                    <a:lstStyle/>
                    <a:p>
                      <a:pPr algn="ctr"/>
                      <a:r>
                        <a:rPr lang="el-GR" sz="1900" kern="1200" dirty="0" smtClean="0">
                          <a:solidFill>
                            <a:schemeClr val="accent5">
                              <a:lumMod val="25000"/>
                            </a:schemeClr>
                          </a:solidFill>
                          <a:latin typeface="Candara" pitchFamily="34" charset="0"/>
                        </a:rPr>
                        <a:t>Γνώμη με επιφύλαξη</a:t>
                      </a:r>
                    </a:p>
                    <a:p>
                      <a:pPr algn="ctr"/>
                      <a:endParaRPr lang="el-GR" sz="1900" kern="1200" dirty="0" smtClean="0">
                        <a:solidFill>
                          <a:schemeClr val="accent5">
                            <a:lumMod val="25000"/>
                          </a:schemeClr>
                        </a:solidFill>
                        <a:latin typeface="Candara" pitchFamily="34" charset="0"/>
                      </a:endParaRPr>
                    </a:p>
                    <a:p>
                      <a:pPr algn="ctr"/>
                      <a:r>
                        <a:rPr lang="el-GR" sz="1900" kern="1200" dirty="0" smtClean="0">
                          <a:solidFill>
                            <a:schemeClr val="accent5">
                              <a:lumMod val="25000"/>
                            </a:schemeClr>
                          </a:solidFill>
                          <a:latin typeface="Candara" pitchFamily="34" charset="0"/>
                        </a:rPr>
                        <a:t> </a:t>
                      </a:r>
                    </a:p>
                    <a:p>
                      <a:pPr algn="ctr"/>
                      <a:r>
                        <a:rPr lang="el-GR" sz="1900" kern="1200" dirty="0" smtClean="0">
                          <a:solidFill>
                            <a:schemeClr val="accent5">
                              <a:lumMod val="25000"/>
                            </a:schemeClr>
                          </a:solidFill>
                          <a:latin typeface="Candara" pitchFamily="34" charset="0"/>
                        </a:rPr>
                        <a:t>(</a:t>
                      </a:r>
                      <a:r>
                        <a:rPr lang="en-GB" sz="1900" kern="1200" noProof="0" dirty="0" smtClean="0">
                          <a:solidFill>
                            <a:schemeClr val="accent5">
                              <a:lumMod val="25000"/>
                            </a:schemeClr>
                          </a:solidFill>
                          <a:latin typeface="Candara" pitchFamily="34" charset="0"/>
                        </a:rPr>
                        <a:t>Qualified opinion</a:t>
                      </a:r>
                      <a:r>
                        <a:rPr lang="el-GR" sz="1900" kern="1200" dirty="0" smtClean="0">
                          <a:solidFill>
                            <a:schemeClr val="accent5">
                              <a:lumMod val="25000"/>
                            </a:schemeClr>
                          </a:solidFill>
                          <a:latin typeface="Candara" pitchFamily="34" charset="0"/>
                        </a:rPr>
                        <a:t>)</a:t>
                      </a:r>
                      <a:endParaRPr lang="el-GR" sz="1900" dirty="0">
                        <a:solidFill>
                          <a:schemeClr val="accent5">
                            <a:lumMod val="25000"/>
                          </a:schemeClr>
                        </a:solidFill>
                        <a:latin typeface="Candara"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3F3FF">
                        <a:alpha val="48000"/>
                      </a:srgbClr>
                    </a:solidFill>
                  </a:tcPr>
                </a:tc>
                <a:tc>
                  <a:txBody>
                    <a:bodyPr/>
                    <a:lstStyle/>
                    <a:p>
                      <a:pPr algn="ctr"/>
                      <a:r>
                        <a:rPr lang="el-GR" sz="1900" kern="1200" dirty="0" smtClean="0">
                          <a:solidFill>
                            <a:schemeClr val="accent5">
                              <a:lumMod val="25000"/>
                            </a:schemeClr>
                          </a:solidFill>
                          <a:latin typeface="Candara" pitchFamily="34" charset="0"/>
                        </a:rPr>
                        <a:t>Αρνητική γνώμη</a:t>
                      </a:r>
                    </a:p>
                    <a:p>
                      <a:pPr algn="ctr"/>
                      <a:endParaRPr lang="el-GR" sz="1900" kern="1200" dirty="0" smtClean="0">
                        <a:solidFill>
                          <a:schemeClr val="accent5">
                            <a:lumMod val="25000"/>
                          </a:schemeClr>
                        </a:solidFill>
                        <a:latin typeface="Candara" pitchFamily="34" charset="0"/>
                      </a:endParaRPr>
                    </a:p>
                    <a:p>
                      <a:pPr algn="ctr"/>
                      <a:r>
                        <a:rPr lang="el-GR" sz="1900" kern="1200" dirty="0" smtClean="0">
                          <a:solidFill>
                            <a:schemeClr val="accent5">
                              <a:lumMod val="25000"/>
                            </a:schemeClr>
                          </a:solidFill>
                          <a:latin typeface="Candara" pitchFamily="34" charset="0"/>
                        </a:rPr>
                        <a:t> </a:t>
                      </a:r>
                    </a:p>
                    <a:p>
                      <a:pPr algn="ctr"/>
                      <a:r>
                        <a:rPr lang="el-GR" sz="1900" kern="1200" dirty="0" smtClean="0">
                          <a:solidFill>
                            <a:schemeClr val="accent5">
                              <a:lumMod val="25000"/>
                            </a:schemeClr>
                          </a:solidFill>
                          <a:latin typeface="Candara" pitchFamily="34" charset="0"/>
                        </a:rPr>
                        <a:t>(</a:t>
                      </a:r>
                      <a:r>
                        <a:rPr lang="en-GB" sz="1900" kern="1200" noProof="0" dirty="0" smtClean="0">
                          <a:solidFill>
                            <a:schemeClr val="accent5">
                              <a:lumMod val="25000"/>
                            </a:schemeClr>
                          </a:solidFill>
                          <a:latin typeface="Candara" pitchFamily="34" charset="0"/>
                        </a:rPr>
                        <a:t>Adverse opinion</a:t>
                      </a:r>
                      <a:r>
                        <a:rPr lang="el-GR" sz="1900" kern="1200" dirty="0" smtClean="0">
                          <a:solidFill>
                            <a:schemeClr val="accent5">
                              <a:lumMod val="25000"/>
                            </a:schemeClr>
                          </a:solidFill>
                          <a:latin typeface="Candara" pitchFamily="34" charset="0"/>
                        </a:rPr>
                        <a:t>)</a:t>
                      </a:r>
                      <a:endParaRPr lang="el-GR" sz="1900" dirty="0">
                        <a:solidFill>
                          <a:schemeClr val="accent5">
                            <a:lumMod val="25000"/>
                          </a:schemeClr>
                        </a:solidFill>
                        <a:latin typeface="Candara"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3F3FF">
                        <a:alpha val="48000"/>
                      </a:srgbClr>
                    </a:solidFill>
                  </a:tcPr>
                </a:tc>
              </a:tr>
              <a:tr h="1301617">
                <a:tc>
                  <a:txBody>
                    <a:bodyPr/>
                    <a:lstStyle/>
                    <a:p>
                      <a:pPr algn="ctr"/>
                      <a:r>
                        <a:rPr lang="el-GR" sz="1900" kern="1200" dirty="0" smtClean="0">
                          <a:solidFill>
                            <a:schemeClr val="accent5">
                              <a:lumMod val="25000"/>
                            </a:schemeClr>
                          </a:solidFill>
                          <a:latin typeface="Candara" pitchFamily="34" charset="0"/>
                        </a:rPr>
                        <a:t>Αδυναμία απόκτησης επαρκών και κατάλληλων ελεγκτικών τεκμηρίων</a:t>
                      </a:r>
                      <a:endParaRPr lang="el-GR" sz="1900" dirty="0">
                        <a:solidFill>
                          <a:schemeClr val="accent5">
                            <a:lumMod val="25000"/>
                          </a:schemeClr>
                        </a:solidFill>
                        <a:latin typeface="Candara" pitchFamily="34" charset="0"/>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3F3FF">
                        <a:alpha val="48000"/>
                      </a:srgbClr>
                    </a:solidFill>
                  </a:tcPr>
                </a:tc>
                <a:tc>
                  <a:txBody>
                    <a:bodyPr/>
                    <a:lstStyle/>
                    <a:p>
                      <a:pPr algn="ctr"/>
                      <a:r>
                        <a:rPr lang="el-GR" sz="1900" kern="1200" dirty="0" smtClean="0">
                          <a:solidFill>
                            <a:schemeClr val="accent5">
                              <a:lumMod val="25000"/>
                            </a:schemeClr>
                          </a:solidFill>
                          <a:latin typeface="Candara" pitchFamily="34" charset="0"/>
                        </a:rPr>
                        <a:t>Γνώμη με επιφύλαξη</a:t>
                      </a:r>
                    </a:p>
                    <a:p>
                      <a:pPr algn="ctr"/>
                      <a:endParaRPr lang="el-GR" sz="1900" kern="1200" dirty="0" smtClean="0">
                        <a:solidFill>
                          <a:schemeClr val="accent5">
                            <a:lumMod val="25000"/>
                          </a:schemeClr>
                        </a:solidFill>
                        <a:latin typeface="Candara" pitchFamily="34" charset="0"/>
                      </a:endParaRPr>
                    </a:p>
                    <a:p>
                      <a:pPr algn="ctr"/>
                      <a:r>
                        <a:rPr lang="el-GR" sz="1900" kern="1200" dirty="0" smtClean="0">
                          <a:solidFill>
                            <a:schemeClr val="accent5">
                              <a:lumMod val="25000"/>
                            </a:schemeClr>
                          </a:solidFill>
                          <a:latin typeface="Candara" pitchFamily="34" charset="0"/>
                        </a:rPr>
                        <a:t> </a:t>
                      </a:r>
                    </a:p>
                    <a:p>
                      <a:pPr algn="ctr"/>
                      <a:r>
                        <a:rPr lang="el-GR" sz="1900" kern="1200" dirty="0" smtClean="0">
                          <a:solidFill>
                            <a:schemeClr val="accent5">
                              <a:lumMod val="25000"/>
                            </a:schemeClr>
                          </a:solidFill>
                          <a:latin typeface="Candara" pitchFamily="34" charset="0"/>
                        </a:rPr>
                        <a:t>(</a:t>
                      </a:r>
                      <a:r>
                        <a:rPr lang="en-GB" sz="1900" kern="1200" noProof="0" dirty="0" smtClean="0">
                          <a:solidFill>
                            <a:schemeClr val="accent5">
                              <a:lumMod val="25000"/>
                            </a:schemeClr>
                          </a:solidFill>
                          <a:latin typeface="Candara" pitchFamily="34" charset="0"/>
                        </a:rPr>
                        <a:t>Qualified opinion</a:t>
                      </a:r>
                      <a:r>
                        <a:rPr lang="el-GR" sz="1900" kern="1200" dirty="0" smtClean="0">
                          <a:solidFill>
                            <a:schemeClr val="accent5">
                              <a:lumMod val="25000"/>
                            </a:schemeClr>
                          </a:solidFill>
                          <a:latin typeface="Candara" pitchFamily="34" charset="0"/>
                        </a:rPr>
                        <a:t>)</a:t>
                      </a:r>
                      <a:endParaRPr lang="el-GR" sz="1900" dirty="0">
                        <a:solidFill>
                          <a:schemeClr val="accent5">
                            <a:lumMod val="25000"/>
                          </a:schemeClr>
                        </a:solidFill>
                        <a:latin typeface="Candara" pitchFamily="34"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3F3FF">
                        <a:alpha val="48000"/>
                      </a:srgbClr>
                    </a:solidFill>
                  </a:tcPr>
                </a:tc>
                <a:tc>
                  <a:txBody>
                    <a:bodyPr/>
                    <a:lstStyle/>
                    <a:p>
                      <a:pPr algn="ctr"/>
                      <a:r>
                        <a:rPr lang="el-GR" sz="1900" kern="1200" dirty="0" smtClean="0">
                          <a:solidFill>
                            <a:schemeClr val="accent5">
                              <a:lumMod val="25000"/>
                            </a:schemeClr>
                          </a:solidFill>
                          <a:latin typeface="Candara" pitchFamily="34" charset="0"/>
                        </a:rPr>
                        <a:t>Αδυναμία έκφρασης γνώμης</a:t>
                      </a:r>
                    </a:p>
                    <a:p>
                      <a:pPr algn="ctr"/>
                      <a:r>
                        <a:rPr lang="el-GR" sz="1900" kern="1200" dirty="0" smtClean="0">
                          <a:solidFill>
                            <a:schemeClr val="accent5">
                              <a:lumMod val="25000"/>
                            </a:schemeClr>
                          </a:solidFill>
                          <a:latin typeface="Candara" pitchFamily="34"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GB" sz="2000" kern="1200" dirty="0" smtClean="0">
                          <a:solidFill>
                            <a:schemeClr val="accent5">
                              <a:lumMod val="25000"/>
                            </a:schemeClr>
                          </a:solidFill>
                          <a:latin typeface="Candara" pitchFamily="34" charset="0"/>
                        </a:rPr>
                        <a:t>(Disclaimer of opinion)</a:t>
                      </a:r>
                      <a:endParaRPr lang="en-GB" sz="2000" kern="1200" dirty="0" smtClean="0">
                        <a:solidFill>
                          <a:schemeClr val="accent5">
                            <a:lumMod val="25000"/>
                          </a:schemeClr>
                        </a:solidFill>
                        <a:latin typeface="Candara" pitchFamily="34" charset="0"/>
                        <a:ea typeface="+mn-ea"/>
                        <a:cs typeface="+mn-cs"/>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3F3FF">
                        <a:alpha val="48000"/>
                      </a:srgbClr>
                    </a:solidFill>
                  </a:tcP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828800"/>
            <a:ext cx="7848600" cy="4267200"/>
          </a:xfrm>
        </p:spPr>
        <p:txBody>
          <a:bodyPr/>
          <a:lstStyle/>
          <a:p>
            <a:pPr algn="just">
              <a:defRPr/>
            </a:pPr>
            <a:r>
              <a:rPr lang="el-GR" sz="2400" b="1" dirty="0" smtClean="0">
                <a:solidFill>
                  <a:schemeClr val="accent5">
                    <a:lumMod val="25000"/>
                  </a:schemeClr>
                </a:solidFill>
                <a:latin typeface="Candara" pitchFamily="34" charset="0"/>
              </a:rPr>
              <a:t>1. Παράγραφος έμφασης θέματος στην έκθεση ελέγχου (</a:t>
            </a:r>
            <a:r>
              <a:rPr lang="en-GB" sz="2400" b="1" dirty="0" smtClean="0">
                <a:solidFill>
                  <a:schemeClr val="accent5">
                    <a:lumMod val="25000"/>
                  </a:schemeClr>
                </a:solidFill>
                <a:latin typeface="Candara" pitchFamily="34" charset="0"/>
              </a:rPr>
              <a:t>Emphasis of matter paragraph</a:t>
            </a:r>
            <a:r>
              <a:rPr lang="el-GR" sz="2400" b="1" dirty="0" smtClean="0">
                <a:solidFill>
                  <a:schemeClr val="accent5">
                    <a:lumMod val="25000"/>
                  </a:schemeClr>
                </a:solidFill>
                <a:latin typeface="Candara" pitchFamily="34" charset="0"/>
              </a:rPr>
              <a:t>)</a:t>
            </a:r>
            <a:endParaRPr lang="el-GR" sz="2400" dirty="0" smtClean="0">
              <a:solidFill>
                <a:schemeClr val="accent5">
                  <a:lumMod val="25000"/>
                </a:schemeClr>
              </a:solidFill>
              <a:latin typeface="Candara" pitchFamily="34" charset="0"/>
            </a:endParaRPr>
          </a:p>
          <a:p>
            <a:pPr algn="just">
              <a:defRPr/>
            </a:pPr>
            <a:endParaRPr lang="el-GR" sz="1400" i="1" dirty="0" smtClean="0">
              <a:solidFill>
                <a:schemeClr val="accent5">
                  <a:lumMod val="25000"/>
                </a:schemeClr>
              </a:solidFill>
              <a:latin typeface="Candara" pitchFamily="34" charset="0"/>
            </a:endParaRPr>
          </a:p>
          <a:p>
            <a:pPr algn="just">
              <a:defRPr/>
            </a:pPr>
            <a:r>
              <a:rPr lang="el-GR" sz="2400" i="1" dirty="0" smtClean="0">
                <a:solidFill>
                  <a:schemeClr val="accent5">
                    <a:lumMod val="25000"/>
                  </a:schemeClr>
                </a:solidFill>
                <a:latin typeface="Candara" pitchFamily="34" charset="0"/>
              </a:rPr>
              <a:t>Τέτοια θέματα μπορεί να είναι τα εξής:</a:t>
            </a:r>
          </a:p>
          <a:p>
            <a:pPr algn="just">
              <a:defRPr/>
            </a:pPr>
            <a:endParaRPr lang="el-GR" sz="800" dirty="0" smtClean="0">
              <a:solidFill>
                <a:schemeClr val="accent5">
                  <a:lumMod val="25000"/>
                </a:schemeClr>
              </a:solidFill>
              <a:latin typeface="Candara" pitchFamily="34" charset="0"/>
            </a:endParaRPr>
          </a:p>
          <a:p>
            <a:pPr marL="381000" lvl="1" indent="-381000" algn="just" eaLnBrk="1" hangingPunct="1">
              <a:buFont typeface="Wingdings" pitchFamily="2" charset="2"/>
              <a:buChar char="l"/>
              <a:defRPr/>
            </a:pPr>
            <a:r>
              <a:rPr lang="el-GR" altLang="el-GR" sz="2400" dirty="0" smtClean="0">
                <a:solidFill>
                  <a:schemeClr val="accent5">
                    <a:lumMod val="25000"/>
                  </a:schemeClr>
                </a:solidFill>
                <a:latin typeface="Candara" pitchFamily="34" charset="0"/>
              </a:rPr>
              <a:t>Η αβεβαιότητα σχετικά με μελλοντικά αποτελέσματα έκτακτων δικαστικών διενέξεων ή κανονιστικών πράξεων.</a:t>
            </a:r>
          </a:p>
          <a:p>
            <a:pPr marL="381000" lvl="1" indent="-381000" algn="just" eaLnBrk="1" hangingPunct="1">
              <a:buFont typeface="Wingdings" pitchFamily="2" charset="2"/>
              <a:buChar char="l"/>
              <a:defRPr/>
            </a:pPr>
            <a:r>
              <a:rPr lang="el-GR" altLang="el-GR" sz="2400" dirty="0" smtClean="0">
                <a:solidFill>
                  <a:schemeClr val="accent5">
                    <a:lumMod val="25000"/>
                  </a:schemeClr>
                </a:solidFill>
                <a:latin typeface="Candara" pitchFamily="34" charset="0"/>
              </a:rPr>
              <a:t>Πρώιμη εφαρμογή, εφόσον επιτρέπεται, ενός νέου λογιστικού προτύπου (π.χ. ενός νέου ΔΠΧΑ) που έχει διάχυτη επίπτωση στις οικονομικές καταστάσεις.</a:t>
            </a:r>
          </a:p>
        </p:txBody>
      </p:sp>
      <p:sp>
        <p:nvSpPr>
          <p:cNvPr id="8" name="Rectangle 2"/>
          <p:cNvSpPr txBox="1">
            <a:spLocks noChangeArrowheads="1"/>
          </p:cNvSpPr>
          <p:nvPr/>
        </p:nvSpPr>
        <p:spPr bwMode="auto">
          <a:xfrm>
            <a:off x="685800" y="533400"/>
            <a:ext cx="7620000" cy="1066800"/>
          </a:xfrm>
          <a:prstGeom prst="rect">
            <a:avLst/>
          </a:prstGeom>
          <a:noFill/>
          <a:ln w="9525">
            <a:noFill/>
            <a:miter lim="800000"/>
            <a:headEnd/>
            <a:tailEnd/>
          </a:ln>
        </p:spPr>
        <p:txBody>
          <a:bodyPr anchor="b"/>
          <a:lstStyle/>
          <a:p>
            <a:pPr>
              <a:defRPr/>
            </a:pPr>
            <a:r>
              <a:rPr lang="el-GR" sz="3000" b="1" dirty="0">
                <a:solidFill>
                  <a:schemeClr val="accent5">
                    <a:lumMod val="25000"/>
                  </a:schemeClr>
                </a:solidFill>
                <a:latin typeface="Candara" pitchFamily="34" charset="0"/>
              </a:rPr>
              <a:t>ΔΠΕ 706 Παράγραφοι Έμφασης Θέματος    και Παράγραφοι Άλλων Θεμάτων στην Έκθεση Ανεξάρτητου Ελεγκτή (1)</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752600"/>
            <a:ext cx="7848600" cy="4343400"/>
          </a:xfrm>
        </p:spPr>
        <p:txBody>
          <a:bodyPr/>
          <a:lstStyle/>
          <a:p>
            <a:pPr marL="381000" lvl="1" indent="-381000" algn="just" eaLnBrk="1" hangingPunct="1">
              <a:buFont typeface="Wingdings" pitchFamily="2" charset="2"/>
              <a:buChar char="l"/>
              <a:defRPr/>
            </a:pPr>
            <a:r>
              <a:rPr lang="el-GR" altLang="el-GR" sz="2400" dirty="0" smtClean="0">
                <a:solidFill>
                  <a:schemeClr val="accent5">
                    <a:lumMod val="25000"/>
                  </a:schemeClr>
                </a:solidFill>
                <a:latin typeface="Candara" pitchFamily="34" charset="0"/>
              </a:rPr>
              <a:t>Μια μεγάλη καταστροφή που είχε ή εξακολουθεί να έχει σοβαρές επιπτώσεις στην οικονομική θέση της εταιρίας.</a:t>
            </a:r>
          </a:p>
          <a:p>
            <a:pPr marL="381000" lvl="1" indent="-381000" algn="just" eaLnBrk="1" hangingPunct="1">
              <a:buFont typeface="Wingdings" pitchFamily="2" charset="2"/>
              <a:buChar char="l"/>
              <a:defRPr/>
            </a:pPr>
            <a:r>
              <a:rPr lang="el-GR" altLang="el-GR" sz="2400" dirty="0" smtClean="0">
                <a:solidFill>
                  <a:schemeClr val="accent5">
                    <a:lumMod val="25000"/>
                  </a:schemeClr>
                </a:solidFill>
                <a:latin typeface="Candara" pitchFamily="34" charset="0"/>
              </a:rPr>
              <a:t>Η χορήγηση νέας ή τροποποιημένης έκθεσης ελέγχου στη περίπτωση μεταγενέστερων γεγονότων.</a:t>
            </a:r>
          </a:p>
          <a:p>
            <a:pPr marL="381000" lvl="1" indent="-381000" algn="just" eaLnBrk="1" hangingPunct="1">
              <a:buFont typeface="Wingdings" pitchFamily="2" charset="2"/>
              <a:buChar char="l"/>
              <a:defRPr/>
            </a:pPr>
            <a:r>
              <a:rPr lang="el-GR" altLang="el-GR" sz="2400" dirty="0" smtClean="0">
                <a:solidFill>
                  <a:schemeClr val="accent5">
                    <a:lumMod val="25000"/>
                  </a:schemeClr>
                </a:solidFill>
                <a:latin typeface="Candara" pitchFamily="34" charset="0"/>
              </a:rPr>
              <a:t>Η ύπαρξη ουσιώδους αβεβαιότητας σχετικά με την δυνατότητα της εταιρίας για συνέχιση της δραστηριότητάς της.</a:t>
            </a:r>
          </a:p>
          <a:p>
            <a:pPr marL="381000" lvl="1" indent="-381000" algn="just" eaLnBrk="1" hangingPunct="1">
              <a:buFont typeface="Wingdings" pitchFamily="2" charset="2"/>
              <a:buChar char="l"/>
              <a:defRPr/>
            </a:pPr>
            <a:r>
              <a:rPr lang="el-GR" altLang="el-GR" sz="2400" dirty="0" smtClean="0">
                <a:solidFill>
                  <a:schemeClr val="accent5">
                    <a:lumMod val="25000"/>
                  </a:schemeClr>
                </a:solidFill>
                <a:latin typeface="Candara" pitchFamily="34" charset="0"/>
              </a:rPr>
              <a:t>Η αναφορά ότι οι οικονομικές καταστάσεις έχουν καταρτιστεί για ειδικό σκοπό και μπορεί να μην είναι κατάλληλες για άλλο σκοπό.</a:t>
            </a:r>
          </a:p>
        </p:txBody>
      </p:sp>
      <p:sp>
        <p:nvSpPr>
          <p:cNvPr id="8" name="Rectangle 2"/>
          <p:cNvSpPr txBox="1">
            <a:spLocks noChangeArrowheads="1"/>
          </p:cNvSpPr>
          <p:nvPr/>
        </p:nvSpPr>
        <p:spPr bwMode="auto">
          <a:xfrm>
            <a:off x="685800" y="533400"/>
            <a:ext cx="7620000" cy="1066800"/>
          </a:xfrm>
          <a:prstGeom prst="rect">
            <a:avLst/>
          </a:prstGeom>
          <a:noFill/>
          <a:ln w="9525">
            <a:noFill/>
            <a:miter lim="800000"/>
            <a:headEnd/>
            <a:tailEnd/>
          </a:ln>
        </p:spPr>
        <p:txBody>
          <a:bodyPr anchor="b"/>
          <a:lstStyle/>
          <a:p>
            <a:pPr>
              <a:defRPr/>
            </a:pPr>
            <a:r>
              <a:rPr lang="el-GR" sz="3000" b="1" dirty="0">
                <a:solidFill>
                  <a:schemeClr val="accent5">
                    <a:lumMod val="25000"/>
                  </a:schemeClr>
                </a:solidFill>
                <a:latin typeface="Candara" pitchFamily="34" charset="0"/>
              </a:rPr>
              <a:t>ΔΠΕ 706 Παράγραφοι Έμφασης Θέματος    και Παράγραφοι Άλλων Θεμάτων στην Έκθεση Ανεξάρτητου Ελεγκτή (2)</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828800"/>
            <a:ext cx="7772400" cy="4267200"/>
          </a:xfrm>
        </p:spPr>
        <p:txBody>
          <a:bodyPr/>
          <a:lstStyle/>
          <a:p>
            <a:pPr algn="l">
              <a:defRPr/>
            </a:pPr>
            <a:r>
              <a:rPr lang="el-GR" sz="2400" b="1" dirty="0" smtClean="0">
                <a:solidFill>
                  <a:schemeClr val="accent5">
                    <a:lumMod val="25000"/>
                  </a:schemeClr>
                </a:solidFill>
                <a:latin typeface="Candara" pitchFamily="34" charset="0"/>
              </a:rPr>
              <a:t>2.  Παράγραφος άλλων θεμάτων στην έκθεση ελέγχου </a:t>
            </a:r>
            <a:endParaRPr lang="el-GR" sz="2400" dirty="0" smtClean="0">
              <a:solidFill>
                <a:schemeClr val="accent5">
                  <a:lumMod val="25000"/>
                </a:schemeClr>
              </a:solidFill>
              <a:latin typeface="Candara" pitchFamily="34" charset="0"/>
            </a:endParaRPr>
          </a:p>
          <a:p>
            <a:pPr algn="just">
              <a:defRPr/>
            </a:pPr>
            <a:r>
              <a:rPr lang="el-GR" sz="2400" b="1" dirty="0" smtClean="0">
                <a:solidFill>
                  <a:schemeClr val="accent5">
                    <a:lumMod val="25000"/>
                  </a:schemeClr>
                </a:solidFill>
                <a:latin typeface="Candara" pitchFamily="34" charset="0"/>
              </a:rPr>
              <a:t>(</a:t>
            </a:r>
            <a:r>
              <a:rPr lang="en-GB" sz="2400" b="1" dirty="0" smtClean="0">
                <a:solidFill>
                  <a:schemeClr val="accent5">
                    <a:lumMod val="25000"/>
                  </a:schemeClr>
                </a:solidFill>
                <a:latin typeface="Candara" pitchFamily="34" charset="0"/>
              </a:rPr>
              <a:t>Other matter paragraph</a:t>
            </a:r>
            <a:r>
              <a:rPr lang="el-GR" sz="2400" b="1" dirty="0" smtClean="0">
                <a:solidFill>
                  <a:schemeClr val="accent5">
                    <a:lumMod val="25000"/>
                  </a:schemeClr>
                </a:solidFill>
                <a:latin typeface="Candara" pitchFamily="34" charset="0"/>
              </a:rPr>
              <a:t>)</a:t>
            </a:r>
            <a:endParaRPr lang="el-GR" sz="2400" dirty="0" smtClean="0">
              <a:solidFill>
                <a:schemeClr val="accent5">
                  <a:lumMod val="25000"/>
                </a:schemeClr>
              </a:solidFill>
              <a:latin typeface="Candara" pitchFamily="34" charset="0"/>
            </a:endParaRPr>
          </a:p>
          <a:p>
            <a:pPr algn="just">
              <a:defRPr/>
            </a:pPr>
            <a:r>
              <a:rPr lang="el-GR" sz="2200" i="1" dirty="0" smtClean="0">
                <a:solidFill>
                  <a:schemeClr val="accent5">
                    <a:lumMod val="25000"/>
                  </a:schemeClr>
                </a:solidFill>
                <a:latin typeface="Candara" pitchFamily="34" charset="0"/>
              </a:rPr>
              <a:t>Τέτοια θέματα μπορεί να είναι τα εξής:</a:t>
            </a:r>
            <a:endParaRPr lang="el-GR" sz="2200" dirty="0" smtClean="0">
              <a:solidFill>
                <a:schemeClr val="accent5">
                  <a:lumMod val="25000"/>
                </a:schemeClr>
              </a:solidFill>
              <a:latin typeface="Candara" pitchFamily="34" charset="0"/>
            </a:endParaRPr>
          </a:p>
          <a:p>
            <a:pPr marL="381000" lvl="1" indent="-381000" algn="just" eaLnBrk="1" hangingPunct="1">
              <a:buFont typeface="Wingdings" pitchFamily="2" charset="2"/>
              <a:buChar char="l"/>
              <a:defRPr/>
            </a:pPr>
            <a:r>
              <a:rPr lang="el-GR" sz="2200" dirty="0" smtClean="0">
                <a:solidFill>
                  <a:schemeClr val="accent5">
                    <a:lumMod val="25000"/>
                  </a:schemeClr>
                </a:solidFill>
                <a:latin typeface="Candara" pitchFamily="34" charset="0"/>
              </a:rPr>
              <a:t> </a:t>
            </a:r>
            <a:r>
              <a:rPr lang="el-GR" altLang="el-GR" sz="2200" dirty="0" smtClean="0">
                <a:solidFill>
                  <a:schemeClr val="accent5">
                    <a:lumMod val="25000"/>
                  </a:schemeClr>
                </a:solidFill>
                <a:latin typeface="Candara" pitchFamily="34" charset="0"/>
              </a:rPr>
              <a:t>Η αδυναμία παραίτησης του ελεγκτή από τον έλεγχο, λόγω περιορισμού του εύρους και της έκτασης του ελέγχου του.</a:t>
            </a:r>
          </a:p>
          <a:p>
            <a:pPr marL="381000" lvl="1" indent="-381000" algn="just" eaLnBrk="1" hangingPunct="1">
              <a:buFont typeface="Wingdings" pitchFamily="2" charset="2"/>
              <a:buChar char="l"/>
              <a:defRPr/>
            </a:pPr>
            <a:r>
              <a:rPr lang="el-GR" altLang="el-GR" sz="2200" dirty="0" smtClean="0">
                <a:solidFill>
                  <a:schemeClr val="accent5">
                    <a:lumMod val="25000"/>
                  </a:schemeClr>
                </a:solidFill>
                <a:latin typeface="Candara" pitchFamily="34" charset="0"/>
              </a:rPr>
              <a:t>Η περαιτέρω επεξήγηση των ευθυνών του ελεγκτή στον έλεγχο των οικονομικών καταστάσεων.</a:t>
            </a:r>
          </a:p>
          <a:p>
            <a:pPr marL="381000" lvl="1" indent="-381000" algn="just" eaLnBrk="1" hangingPunct="1">
              <a:buFont typeface="Wingdings" pitchFamily="2" charset="2"/>
              <a:buChar char="l"/>
              <a:defRPr/>
            </a:pPr>
            <a:r>
              <a:rPr lang="el-GR" altLang="el-GR" sz="2200" dirty="0" smtClean="0">
                <a:solidFill>
                  <a:schemeClr val="accent5">
                    <a:lumMod val="25000"/>
                  </a:schemeClr>
                </a:solidFill>
                <a:latin typeface="Candara" pitchFamily="34" charset="0"/>
              </a:rPr>
              <a:t>Η αναφορά ότι η εταιρία έχει καταρτίσει οικονομικές καταστάσεις και με βάσει άλλο λογιστικό πλαίσιο (ΕΛΠ ή ΔΠΧΑ) και ότι έχει χορηγηθεί έκθεση ελέγχου και επί αυτών των οικονομικών καταστάσεων.</a:t>
            </a:r>
          </a:p>
        </p:txBody>
      </p:sp>
      <p:sp>
        <p:nvSpPr>
          <p:cNvPr id="8" name="Rectangle 2"/>
          <p:cNvSpPr txBox="1">
            <a:spLocks noChangeArrowheads="1"/>
          </p:cNvSpPr>
          <p:nvPr/>
        </p:nvSpPr>
        <p:spPr bwMode="auto">
          <a:xfrm>
            <a:off x="685800" y="533400"/>
            <a:ext cx="7620000" cy="1066800"/>
          </a:xfrm>
          <a:prstGeom prst="rect">
            <a:avLst/>
          </a:prstGeom>
          <a:noFill/>
          <a:ln w="9525">
            <a:noFill/>
            <a:miter lim="800000"/>
            <a:headEnd/>
            <a:tailEnd/>
          </a:ln>
        </p:spPr>
        <p:txBody>
          <a:bodyPr anchor="b"/>
          <a:lstStyle/>
          <a:p>
            <a:pPr>
              <a:defRPr/>
            </a:pPr>
            <a:r>
              <a:rPr lang="el-GR" sz="3000" b="1" dirty="0">
                <a:solidFill>
                  <a:schemeClr val="accent5">
                    <a:lumMod val="25000"/>
                  </a:schemeClr>
                </a:solidFill>
                <a:latin typeface="Candara" pitchFamily="34" charset="0"/>
              </a:rPr>
              <a:t>ΔΠΕ 706 Παράγραφοι Έμφασης Θέματος    και Παράγραφοι Άλλων Θεμάτων στην Έκθεση Ανεξάρτητου Ελεγκτή (3)</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905000"/>
            <a:ext cx="7772400" cy="4191000"/>
          </a:xfrm>
        </p:spPr>
        <p:txBody>
          <a:bodyPr/>
          <a:lstStyle/>
          <a:p>
            <a:pPr marL="381000" lvl="1" indent="-381000" algn="just" eaLnBrk="1" hangingPunct="1">
              <a:buFont typeface="Wingdings" pitchFamily="2" charset="2"/>
              <a:buChar char="l"/>
              <a:defRPr/>
            </a:pPr>
            <a:r>
              <a:rPr lang="el-GR" altLang="el-GR" sz="2200" dirty="0" smtClean="0">
                <a:solidFill>
                  <a:schemeClr val="accent5">
                    <a:lumMod val="25000"/>
                  </a:schemeClr>
                </a:solidFill>
                <a:latin typeface="Candara" pitchFamily="34" charset="0"/>
              </a:rPr>
              <a:t>Η αναφορά ότι η έκθεση ελέγχου χορηγείται για ειδική χρήση και δεν πρέπει να διανεμηθεί ή χρησιμοποιηθεί από άλλα μέρη.</a:t>
            </a:r>
          </a:p>
          <a:p>
            <a:pPr marL="381000" lvl="1" indent="-381000" algn="just" eaLnBrk="1" hangingPunct="1">
              <a:buFont typeface="Wingdings" pitchFamily="2" charset="2"/>
              <a:buChar char="l"/>
              <a:defRPr/>
            </a:pPr>
            <a:r>
              <a:rPr lang="el-GR" altLang="el-GR" sz="2200" dirty="0" smtClean="0">
                <a:solidFill>
                  <a:schemeClr val="accent5">
                    <a:lumMod val="25000"/>
                  </a:schemeClr>
                </a:solidFill>
                <a:latin typeface="Candara" pitchFamily="34" charset="0"/>
              </a:rPr>
              <a:t>Η αναφορά ότι οι οικονομικές καταστάσεις της προηγούμενης χρήσης δεν έχουν ελεγχθεί καθόλου ή έχουν ελεγχθεί από άλλον ελεγκτή, τον τύπο της έκθεσης και την ημερομηνία της έκθεσης αυτής. </a:t>
            </a:r>
          </a:p>
          <a:p>
            <a:pPr marL="381000" lvl="1" indent="-381000" algn="just" eaLnBrk="1" hangingPunct="1">
              <a:buFont typeface="Wingdings" pitchFamily="2" charset="2"/>
              <a:buChar char="l"/>
              <a:defRPr/>
            </a:pPr>
            <a:r>
              <a:rPr lang="el-GR" altLang="el-GR" sz="2200" dirty="0" smtClean="0">
                <a:solidFill>
                  <a:schemeClr val="accent5">
                    <a:lumMod val="25000"/>
                  </a:schemeClr>
                </a:solidFill>
                <a:latin typeface="Candara" pitchFamily="34" charset="0"/>
              </a:rPr>
              <a:t>Το γεγονός ότι η διοίκηση της εταιρίας αρνείται να τροποποιήσει άλλες πληροφορίες, που παρέχονται με τις οικονομικές καταστάσεις, και είναι ασυνεπείς με τις καταστάσεις αυτές. </a:t>
            </a:r>
          </a:p>
        </p:txBody>
      </p:sp>
      <p:sp>
        <p:nvSpPr>
          <p:cNvPr id="8" name="Rectangle 2"/>
          <p:cNvSpPr txBox="1">
            <a:spLocks noChangeArrowheads="1"/>
          </p:cNvSpPr>
          <p:nvPr/>
        </p:nvSpPr>
        <p:spPr bwMode="auto">
          <a:xfrm>
            <a:off x="685800" y="533400"/>
            <a:ext cx="7620000" cy="1066800"/>
          </a:xfrm>
          <a:prstGeom prst="rect">
            <a:avLst/>
          </a:prstGeom>
          <a:noFill/>
          <a:ln w="9525">
            <a:noFill/>
            <a:miter lim="800000"/>
            <a:headEnd/>
            <a:tailEnd/>
          </a:ln>
        </p:spPr>
        <p:txBody>
          <a:bodyPr anchor="b"/>
          <a:lstStyle/>
          <a:p>
            <a:pPr>
              <a:defRPr/>
            </a:pPr>
            <a:r>
              <a:rPr lang="el-GR" sz="3000" b="1" dirty="0">
                <a:solidFill>
                  <a:schemeClr val="accent5">
                    <a:lumMod val="25000"/>
                  </a:schemeClr>
                </a:solidFill>
                <a:latin typeface="Candara" pitchFamily="34" charset="0"/>
              </a:rPr>
              <a:t>ΔΠΕ 706 Παράγραφοι Έμφασης Θέματος    και Παράγραφοι Άλλων Θεμάτων στην Έκθεση Ανεξάρτητου Ελεγκτή (4)</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3"/>
          <p:cNvSpPr>
            <a:spLocks noGrp="1" noChangeArrowheads="1"/>
          </p:cNvSpPr>
          <p:nvPr>
            <p:ph type="subTitle" idx="1"/>
          </p:nvPr>
        </p:nvSpPr>
        <p:spPr>
          <a:xfrm>
            <a:off x="762000" y="762000"/>
            <a:ext cx="7696200" cy="5410200"/>
          </a:xfrm>
        </p:spPr>
        <p:txBody>
          <a:bodyPr/>
          <a:lstStyle/>
          <a:p>
            <a:pPr algn="ctr" eaLnBrk="1" hangingPunct="1">
              <a:defRPr/>
            </a:pPr>
            <a:endParaRPr lang="el-GR" sz="4800" dirty="0" smtClean="0">
              <a:solidFill>
                <a:schemeClr val="folHlink"/>
              </a:solidFill>
            </a:endParaRPr>
          </a:p>
          <a:p>
            <a:pPr algn="ctr" eaLnBrk="1" hangingPunct="1">
              <a:defRPr/>
            </a:pPr>
            <a:r>
              <a:rPr lang="el-GR" sz="6000" dirty="0" smtClean="0">
                <a:solidFill>
                  <a:schemeClr val="accent5">
                    <a:lumMod val="25000"/>
                  </a:schemeClr>
                </a:solidFill>
                <a:latin typeface="Candara" pitchFamily="34" charset="0"/>
              </a:rPr>
              <a:t>ΕΥΧΑΡΙΣΤΩ ΓΙΑ ΤΗΝ ΠΡΟΣΟΧΗ ΣΑΣ</a:t>
            </a:r>
          </a:p>
          <a:p>
            <a:pPr algn="ctr" eaLnBrk="1" hangingPunct="1">
              <a:defRPr/>
            </a:pPr>
            <a:endParaRPr lang="el-GR" sz="4800" dirty="0" smtClean="0">
              <a:solidFill>
                <a:schemeClr val="accent5">
                  <a:lumMod val="25000"/>
                </a:schemeClr>
              </a:solidFill>
              <a:latin typeface="Candar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447800"/>
            <a:ext cx="7848600" cy="4724400"/>
          </a:xfrm>
        </p:spPr>
        <p:txBody>
          <a:bodyPr>
            <a:normAutofit lnSpcReduction="10000"/>
          </a:bodyPr>
          <a:lstStyle/>
          <a:p>
            <a:pPr marL="1252538" indent="-1252538" algn="l">
              <a:defRPr/>
            </a:pPr>
            <a:r>
              <a:rPr lang="en-US" sz="800" b="1" u="sng" dirty="0" smtClean="0">
                <a:solidFill>
                  <a:schemeClr val="accent5">
                    <a:lumMod val="25000"/>
                  </a:schemeClr>
                </a:solidFill>
                <a:latin typeface="Candara" pitchFamily="34" charset="0"/>
              </a:rPr>
              <a:t> </a:t>
            </a:r>
            <a:r>
              <a:rPr lang="el-GR" sz="2400" b="1" dirty="0" smtClean="0">
                <a:solidFill>
                  <a:schemeClr val="accent5">
                    <a:lumMod val="25000"/>
                  </a:schemeClr>
                </a:solidFill>
                <a:latin typeface="Candara" pitchFamily="34" charset="0"/>
              </a:rPr>
              <a:t>ΔΠΕ 250,  </a:t>
            </a:r>
            <a:r>
              <a:rPr lang="el-GR" sz="2400" dirty="0" smtClean="0">
                <a:solidFill>
                  <a:schemeClr val="accent5">
                    <a:lumMod val="25000"/>
                  </a:schemeClr>
                </a:solidFill>
                <a:latin typeface="Candara" pitchFamily="34" charset="0"/>
              </a:rPr>
              <a:t>Εξέταση νόμων και κανονισμών σε έναν έλεγχο οικονομικών καταστάσεων </a:t>
            </a:r>
          </a:p>
          <a:p>
            <a:pPr marL="1252538" indent="-1252538" algn="l">
              <a:defRPr/>
            </a:pPr>
            <a:r>
              <a:rPr lang="el-GR" sz="2400" b="1" dirty="0" smtClean="0">
                <a:solidFill>
                  <a:schemeClr val="accent5">
                    <a:lumMod val="25000"/>
                  </a:schemeClr>
                </a:solidFill>
                <a:latin typeface="Candara" pitchFamily="34" charset="0"/>
              </a:rPr>
              <a:t>ΔΠΕ 260, </a:t>
            </a:r>
            <a:r>
              <a:rPr lang="el-GR" sz="2400" dirty="0" smtClean="0">
                <a:solidFill>
                  <a:schemeClr val="accent5">
                    <a:lumMod val="25000"/>
                  </a:schemeClr>
                </a:solidFill>
                <a:latin typeface="Candara" pitchFamily="34" charset="0"/>
              </a:rPr>
              <a:t>Επικοινωνία με τους υπεύθυνους για τη διακυβέρνηση </a:t>
            </a:r>
          </a:p>
          <a:p>
            <a:pPr marL="1252538" indent="-1252538" algn="l">
              <a:defRPr/>
            </a:pPr>
            <a:r>
              <a:rPr lang="el-GR" sz="2400" b="1" dirty="0" smtClean="0">
                <a:solidFill>
                  <a:schemeClr val="accent5">
                    <a:lumMod val="25000"/>
                  </a:schemeClr>
                </a:solidFill>
                <a:latin typeface="Candara" pitchFamily="34" charset="0"/>
              </a:rPr>
              <a:t>ΔΠΕ 265,  </a:t>
            </a:r>
            <a:r>
              <a:rPr lang="el-GR" sz="2400" dirty="0" smtClean="0">
                <a:solidFill>
                  <a:schemeClr val="accent5">
                    <a:lumMod val="25000"/>
                  </a:schemeClr>
                </a:solidFill>
                <a:latin typeface="Candara" pitchFamily="34" charset="0"/>
              </a:rPr>
              <a:t>Κοινοποίηση ελλείψεων σε εσωτερικές δικλίδες προς εκείνους που είναι υπεύθυνοι για τη διακυβέρνηση και για τη διοίκηση </a:t>
            </a:r>
          </a:p>
          <a:p>
            <a:pPr marL="1252538" indent="-1252538" algn="l">
              <a:defRPr/>
            </a:pPr>
            <a:r>
              <a:rPr lang="el-GR" sz="2400" b="1" dirty="0" smtClean="0">
                <a:solidFill>
                  <a:schemeClr val="accent5">
                    <a:lumMod val="25000"/>
                  </a:schemeClr>
                </a:solidFill>
                <a:latin typeface="Candara" pitchFamily="34" charset="0"/>
              </a:rPr>
              <a:t>ΔΠΕ 300</a:t>
            </a:r>
            <a:r>
              <a:rPr lang="el-GR" sz="2400" dirty="0" smtClean="0">
                <a:solidFill>
                  <a:schemeClr val="accent5">
                    <a:lumMod val="25000"/>
                  </a:schemeClr>
                </a:solidFill>
                <a:latin typeface="Candara" pitchFamily="34" charset="0"/>
              </a:rPr>
              <a:t>,	Σχεδιασμός ενός ελέγχου οικονομικών καταστάσεων </a:t>
            </a:r>
          </a:p>
          <a:p>
            <a:pPr marL="1252538" indent="-1252538" algn="l">
              <a:defRPr/>
            </a:pPr>
            <a:r>
              <a:rPr lang="el-GR" sz="2400" b="1" dirty="0" smtClean="0">
                <a:solidFill>
                  <a:schemeClr val="accent5">
                    <a:lumMod val="25000"/>
                  </a:schemeClr>
                </a:solidFill>
                <a:latin typeface="Candara" pitchFamily="34" charset="0"/>
              </a:rPr>
              <a:t>ΔΠΕ 315</a:t>
            </a:r>
            <a:r>
              <a:rPr lang="el-GR" sz="2400" dirty="0" smtClean="0">
                <a:solidFill>
                  <a:schemeClr val="accent5">
                    <a:lumMod val="25000"/>
                  </a:schemeClr>
                </a:solidFill>
                <a:latin typeface="Candara" pitchFamily="34" charset="0"/>
              </a:rPr>
              <a:t>,	Εντοπίζοντας και εκτιμώντας τους κινδύνους ουσιώδους σφάλματος μέσω της κατανόησης της οντότητας και του περιβάλλοντός της</a:t>
            </a: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eaLnBrk="1" hangingPunct="1">
              <a:defRPr/>
            </a:pPr>
            <a:r>
              <a:rPr lang="el-GR" sz="3200" b="1" dirty="0">
                <a:solidFill>
                  <a:schemeClr val="accent5">
                    <a:lumMod val="25000"/>
                  </a:schemeClr>
                </a:solidFill>
                <a:latin typeface="Candara" pitchFamily="34" charset="0"/>
                <a:ea typeface="+mj-ea"/>
                <a:cs typeface="+mj-cs"/>
              </a:rPr>
              <a:t>Διεθνή Πρότυπα Ελέγχου - παρουσίαση</a:t>
            </a:r>
            <a:r>
              <a:rPr lang="el-GR" sz="3200" b="1" dirty="0">
                <a:solidFill>
                  <a:schemeClr val="accent5">
                    <a:lumMod val="25000"/>
                  </a:schemeClr>
                </a:solidFill>
                <a:latin typeface="Candara" pitchFamily="34" charset="0"/>
              </a:rPr>
              <a:t> (3)</a:t>
            </a:r>
            <a:endParaRPr lang="el-GR" altLang="el-GR" sz="3200"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447800"/>
            <a:ext cx="7848600" cy="4724400"/>
          </a:xfrm>
        </p:spPr>
        <p:txBody>
          <a:bodyPr/>
          <a:lstStyle/>
          <a:p>
            <a:pPr marL="1252538" indent="-1252538" algn="l">
              <a:defRPr/>
            </a:pPr>
            <a:r>
              <a:rPr lang="el-GR" sz="2400" b="1" dirty="0" smtClean="0">
                <a:solidFill>
                  <a:schemeClr val="accent5">
                    <a:lumMod val="25000"/>
                  </a:schemeClr>
                </a:solidFill>
                <a:latin typeface="Candara" pitchFamily="34" charset="0"/>
              </a:rPr>
              <a:t>ΔΠΕ 320</a:t>
            </a:r>
            <a:r>
              <a:rPr lang="el-GR" sz="2400" dirty="0" smtClean="0">
                <a:solidFill>
                  <a:schemeClr val="accent5">
                    <a:lumMod val="25000"/>
                  </a:schemeClr>
                </a:solidFill>
                <a:latin typeface="Candara" pitchFamily="34" charset="0"/>
              </a:rPr>
              <a:t>,	Ουσιώδες μέγεθος στο σχεδιασμό και στην εκτέλεση ενός ελέγχου</a:t>
            </a:r>
          </a:p>
          <a:p>
            <a:pPr marL="1252538" indent="-1252538" algn="l">
              <a:defRPr/>
            </a:pPr>
            <a:r>
              <a:rPr lang="el-GR" sz="2400" b="1" dirty="0" smtClean="0">
                <a:solidFill>
                  <a:schemeClr val="accent5">
                    <a:lumMod val="25000"/>
                  </a:schemeClr>
                </a:solidFill>
                <a:latin typeface="Candara" pitchFamily="34" charset="0"/>
              </a:rPr>
              <a:t>ΔΠΕ 330</a:t>
            </a:r>
            <a:r>
              <a:rPr lang="el-GR" sz="2400" dirty="0" smtClean="0">
                <a:solidFill>
                  <a:schemeClr val="accent5">
                    <a:lumMod val="25000"/>
                  </a:schemeClr>
                </a:solidFill>
                <a:latin typeface="Candara" pitchFamily="34" charset="0"/>
              </a:rPr>
              <a:t>,	Οι αντιδράσεις του ελεγκτή στους εκτιμώμενους κινδύνους </a:t>
            </a:r>
          </a:p>
          <a:p>
            <a:pPr marL="1252538" indent="-1252538" algn="l">
              <a:defRPr/>
            </a:pPr>
            <a:r>
              <a:rPr lang="el-GR" sz="2400" b="1" dirty="0" smtClean="0">
                <a:solidFill>
                  <a:schemeClr val="accent5">
                    <a:lumMod val="25000"/>
                  </a:schemeClr>
                </a:solidFill>
                <a:latin typeface="Candara" pitchFamily="34" charset="0"/>
              </a:rPr>
              <a:t>ΔΠΕ 402</a:t>
            </a:r>
            <a:r>
              <a:rPr lang="el-GR" sz="2400" dirty="0" smtClean="0">
                <a:solidFill>
                  <a:schemeClr val="accent5">
                    <a:lumMod val="25000"/>
                  </a:schemeClr>
                </a:solidFill>
                <a:latin typeface="Candara" pitchFamily="34" charset="0"/>
              </a:rPr>
              <a:t>,	Ελεγκτικά ζητήματα σχετικά με οντότητα που χρησιμοποιεί οργανισμό υπηρεσιών </a:t>
            </a:r>
          </a:p>
          <a:p>
            <a:pPr marL="1252538" indent="-1252538" algn="l">
              <a:defRPr/>
            </a:pPr>
            <a:r>
              <a:rPr lang="el-GR" sz="2400" b="1" dirty="0" smtClean="0">
                <a:solidFill>
                  <a:schemeClr val="accent5">
                    <a:lumMod val="25000"/>
                  </a:schemeClr>
                </a:solidFill>
                <a:latin typeface="Candara" pitchFamily="34" charset="0"/>
              </a:rPr>
              <a:t>ΔΠΕ 450</a:t>
            </a:r>
            <a:r>
              <a:rPr lang="el-GR" sz="2400" dirty="0" smtClean="0">
                <a:solidFill>
                  <a:schemeClr val="accent5">
                    <a:lumMod val="25000"/>
                  </a:schemeClr>
                </a:solidFill>
                <a:latin typeface="Candara" pitchFamily="34" charset="0"/>
              </a:rPr>
              <a:t>,	Αξιολόγηση σφαλμάτων που εντοπίζονται κατά τη διάρκεια του ελέγχου </a:t>
            </a:r>
          </a:p>
          <a:p>
            <a:pPr marL="1252538" indent="-1252538" algn="l">
              <a:defRPr/>
            </a:pPr>
            <a:endParaRPr lang="el-GR" sz="2400" dirty="0" smtClean="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eaLnBrk="1" hangingPunct="1">
              <a:defRPr/>
            </a:pPr>
            <a:r>
              <a:rPr lang="el-GR" sz="3200" b="1" dirty="0">
                <a:solidFill>
                  <a:schemeClr val="accent5">
                    <a:lumMod val="25000"/>
                  </a:schemeClr>
                </a:solidFill>
                <a:latin typeface="Candara" pitchFamily="34" charset="0"/>
                <a:ea typeface="+mj-ea"/>
                <a:cs typeface="+mj-cs"/>
              </a:rPr>
              <a:t>Διεθνή Πρότυπα Ελέγχου - παρουσίαση</a:t>
            </a:r>
            <a:r>
              <a:rPr lang="el-GR" sz="3200" b="1" dirty="0">
                <a:solidFill>
                  <a:schemeClr val="accent5">
                    <a:lumMod val="25000"/>
                  </a:schemeClr>
                </a:solidFill>
                <a:latin typeface="Candara" pitchFamily="34" charset="0"/>
              </a:rPr>
              <a:t> (4)</a:t>
            </a:r>
            <a:endParaRPr lang="el-GR" altLang="el-GR" sz="3200"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905000"/>
            <a:ext cx="7848600" cy="4267200"/>
          </a:xfrm>
        </p:spPr>
        <p:txBody>
          <a:bodyPr/>
          <a:lstStyle/>
          <a:p>
            <a:pPr algn="just">
              <a:defRPr/>
            </a:pPr>
            <a:r>
              <a:rPr lang="el-GR" sz="2400" b="1" dirty="0" smtClean="0">
                <a:solidFill>
                  <a:schemeClr val="accent5">
                    <a:lumMod val="25000"/>
                  </a:schemeClr>
                </a:solidFill>
                <a:latin typeface="Candara" pitchFamily="34" charset="0"/>
              </a:rPr>
              <a:t>Ελεγκτικά τεκμήρια </a:t>
            </a:r>
            <a:endParaRPr lang="el-GR" sz="2400" dirty="0" smtClean="0">
              <a:solidFill>
                <a:schemeClr val="accent5">
                  <a:lumMod val="25000"/>
                </a:schemeClr>
              </a:solidFill>
              <a:latin typeface="Candara" pitchFamily="34" charset="0"/>
            </a:endParaRPr>
          </a:p>
          <a:p>
            <a:pPr marL="1252538" indent="-1252538" algn="l">
              <a:defRPr/>
            </a:pPr>
            <a:r>
              <a:rPr lang="el-GR" sz="2400" b="1" dirty="0" smtClean="0">
                <a:solidFill>
                  <a:schemeClr val="accent5">
                    <a:lumMod val="25000"/>
                  </a:schemeClr>
                </a:solidFill>
                <a:latin typeface="Candara" pitchFamily="34" charset="0"/>
              </a:rPr>
              <a:t>ΔΠΕ 500</a:t>
            </a:r>
            <a:r>
              <a:rPr lang="el-GR" sz="2400" dirty="0" smtClean="0">
                <a:solidFill>
                  <a:schemeClr val="accent5">
                    <a:lumMod val="25000"/>
                  </a:schemeClr>
                </a:solidFill>
                <a:latin typeface="Candara" pitchFamily="34" charset="0"/>
              </a:rPr>
              <a:t>,	Ελεγκτικά τεκμήρια </a:t>
            </a:r>
          </a:p>
          <a:p>
            <a:pPr marL="1252538" indent="-1252538" algn="l">
              <a:defRPr/>
            </a:pPr>
            <a:r>
              <a:rPr lang="el-GR" sz="2400" b="1" dirty="0" smtClean="0">
                <a:solidFill>
                  <a:schemeClr val="accent5">
                    <a:lumMod val="25000"/>
                  </a:schemeClr>
                </a:solidFill>
                <a:latin typeface="Candara" pitchFamily="34" charset="0"/>
              </a:rPr>
              <a:t>ΔΠΕ 501</a:t>
            </a:r>
            <a:r>
              <a:rPr lang="el-GR" sz="2400" dirty="0" smtClean="0">
                <a:solidFill>
                  <a:schemeClr val="accent5">
                    <a:lumMod val="25000"/>
                  </a:schemeClr>
                </a:solidFill>
                <a:latin typeface="Candara" pitchFamily="34" charset="0"/>
              </a:rPr>
              <a:t>,	Ελεγκτικά Τεκμήρια - Ειδικά ζητήματα για επιλεγμένα κονδύλια  </a:t>
            </a:r>
          </a:p>
          <a:p>
            <a:pPr marL="1252538" indent="-1252538" algn="l">
              <a:defRPr/>
            </a:pPr>
            <a:r>
              <a:rPr lang="el-GR" sz="2400" b="1" dirty="0" smtClean="0">
                <a:solidFill>
                  <a:schemeClr val="accent5">
                    <a:lumMod val="25000"/>
                  </a:schemeClr>
                </a:solidFill>
                <a:latin typeface="Candara" pitchFamily="34" charset="0"/>
              </a:rPr>
              <a:t>ΔΠΕ 505</a:t>
            </a:r>
            <a:r>
              <a:rPr lang="el-GR" sz="2400" dirty="0" smtClean="0">
                <a:solidFill>
                  <a:schemeClr val="accent5">
                    <a:lumMod val="25000"/>
                  </a:schemeClr>
                </a:solidFill>
                <a:latin typeface="Candara" pitchFamily="34" charset="0"/>
              </a:rPr>
              <a:t>,	Εξωτερικές επιβεβαιώσεις </a:t>
            </a:r>
          </a:p>
          <a:p>
            <a:pPr marL="1252538" indent="-1252538" algn="l">
              <a:defRPr/>
            </a:pPr>
            <a:r>
              <a:rPr lang="el-GR" sz="2400" b="1" dirty="0" smtClean="0">
                <a:solidFill>
                  <a:schemeClr val="accent5">
                    <a:lumMod val="25000"/>
                  </a:schemeClr>
                </a:solidFill>
                <a:latin typeface="Candara" pitchFamily="34" charset="0"/>
              </a:rPr>
              <a:t>ΔΠΕ 510</a:t>
            </a:r>
            <a:r>
              <a:rPr lang="el-GR" sz="2400" dirty="0" smtClean="0">
                <a:solidFill>
                  <a:schemeClr val="accent5">
                    <a:lumMod val="25000"/>
                  </a:schemeClr>
                </a:solidFill>
                <a:latin typeface="Candara" pitchFamily="34" charset="0"/>
              </a:rPr>
              <a:t>,	Αρχικές αναθέσεις ελέγχου – υπόλοιπα έναρξης </a:t>
            </a:r>
          </a:p>
          <a:p>
            <a:pPr marL="1252538" indent="-1252538" algn="l">
              <a:defRPr/>
            </a:pPr>
            <a:r>
              <a:rPr lang="el-GR" sz="2400" b="1" dirty="0" smtClean="0">
                <a:solidFill>
                  <a:schemeClr val="accent5">
                    <a:lumMod val="25000"/>
                  </a:schemeClr>
                </a:solidFill>
                <a:latin typeface="Candara" pitchFamily="34" charset="0"/>
              </a:rPr>
              <a:t>ΔΠΕ 520</a:t>
            </a:r>
            <a:r>
              <a:rPr lang="el-GR" sz="2400" dirty="0" smtClean="0">
                <a:solidFill>
                  <a:schemeClr val="accent5">
                    <a:lumMod val="25000"/>
                  </a:schemeClr>
                </a:solidFill>
                <a:latin typeface="Candara" pitchFamily="34" charset="0"/>
              </a:rPr>
              <a:t>,	Αναλυτικές διαδικασίες </a:t>
            </a:r>
          </a:p>
          <a:p>
            <a:pPr marL="1252538" indent="-1252538" algn="l">
              <a:defRPr/>
            </a:pPr>
            <a:r>
              <a:rPr lang="el-GR" sz="2400" b="1" dirty="0" smtClean="0">
                <a:solidFill>
                  <a:schemeClr val="accent5">
                    <a:lumMod val="25000"/>
                  </a:schemeClr>
                </a:solidFill>
                <a:latin typeface="Candara" pitchFamily="34" charset="0"/>
              </a:rPr>
              <a:t>ΔΠΕ 530</a:t>
            </a:r>
            <a:r>
              <a:rPr lang="el-GR" sz="2400" dirty="0" smtClean="0">
                <a:solidFill>
                  <a:schemeClr val="accent5">
                    <a:lumMod val="25000"/>
                  </a:schemeClr>
                </a:solidFill>
                <a:latin typeface="Candara" pitchFamily="34" charset="0"/>
              </a:rPr>
              <a:t>,	Δειγματοληψία ελέγχου </a:t>
            </a:r>
          </a:p>
          <a:p>
            <a:pPr marL="1252538" indent="-1252538" algn="l">
              <a:defRPr/>
            </a:pPr>
            <a:endParaRPr lang="el-GR" sz="2400" dirty="0" smtClean="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eaLnBrk="1" hangingPunct="1">
              <a:defRPr/>
            </a:pPr>
            <a:r>
              <a:rPr lang="el-GR" sz="3200" b="1" dirty="0">
                <a:solidFill>
                  <a:schemeClr val="accent5">
                    <a:lumMod val="25000"/>
                  </a:schemeClr>
                </a:solidFill>
                <a:latin typeface="Candara" pitchFamily="34" charset="0"/>
                <a:ea typeface="+mj-ea"/>
                <a:cs typeface="+mj-cs"/>
              </a:rPr>
              <a:t>Διεθνή Πρότυπα Ελέγχου - παρουσίαση</a:t>
            </a:r>
            <a:r>
              <a:rPr lang="el-GR" sz="3200" b="1" dirty="0">
                <a:solidFill>
                  <a:schemeClr val="accent5">
                    <a:lumMod val="25000"/>
                  </a:schemeClr>
                </a:solidFill>
                <a:latin typeface="Candara" pitchFamily="34" charset="0"/>
              </a:rPr>
              <a:t> (5)</a:t>
            </a:r>
            <a:endParaRPr lang="el-GR" altLang="el-GR" sz="3200"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828800"/>
            <a:ext cx="7848600" cy="4343400"/>
          </a:xfrm>
        </p:spPr>
        <p:txBody>
          <a:bodyPr/>
          <a:lstStyle/>
          <a:p>
            <a:pPr marL="1252538" indent="-1252538" algn="l">
              <a:defRPr/>
            </a:pPr>
            <a:r>
              <a:rPr lang="el-GR" sz="2400" b="1" dirty="0" smtClean="0">
                <a:solidFill>
                  <a:schemeClr val="accent5">
                    <a:lumMod val="25000"/>
                  </a:schemeClr>
                </a:solidFill>
                <a:latin typeface="Candara" pitchFamily="34" charset="0"/>
              </a:rPr>
              <a:t>ΔΠΕ 540</a:t>
            </a:r>
            <a:r>
              <a:rPr lang="el-GR" sz="2400" dirty="0" smtClean="0">
                <a:solidFill>
                  <a:schemeClr val="accent5">
                    <a:lumMod val="25000"/>
                  </a:schemeClr>
                </a:solidFill>
                <a:latin typeface="Candara" pitchFamily="34" charset="0"/>
              </a:rPr>
              <a:t>,	Έλεγχος λογιστικών εκτιμήσεων, περιλαμβανομένων των λογιστικών εκτιμήσεων εύλογης αξίας, και συναφείς γνωστοποιήσεις </a:t>
            </a:r>
          </a:p>
          <a:p>
            <a:pPr marL="1252538" indent="-1252538" algn="l">
              <a:defRPr/>
            </a:pPr>
            <a:r>
              <a:rPr lang="el-GR" sz="2400" b="1" dirty="0" smtClean="0">
                <a:solidFill>
                  <a:schemeClr val="accent5">
                    <a:lumMod val="25000"/>
                  </a:schemeClr>
                </a:solidFill>
                <a:latin typeface="Candara" pitchFamily="34" charset="0"/>
              </a:rPr>
              <a:t>ΔΠΕ 550</a:t>
            </a:r>
            <a:r>
              <a:rPr lang="el-GR" sz="2400" dirty="0" smtClean="0">
                <a:solidFill>
                  <a:schemeClr val="accent5">
                    <a:lumMod val="25000"/>
                  </a:schemeClr>
                </a:solidFill>
                <a:latin typeface="Candara" pitchFamily="34" charset="0"/>
              </a:rPr>
              <a:t>,	Συνδεδεμένα μέρη </a:t>
            </a:r>
          </a:p>
          <a:p>
            <a:pPr marL="1252538" indent="-1252538" algn="l">
              <a:defRPr/>
            </a:pPr>
            <a:r>
              <a:rPr lang="el-GR" sz="2400" b="1" dirty="0" smtClean="0">
                <a:solidFill>
                  <a:schemeClr val="accent5">
                    <a:lumMod val="25000"/>
                  </a:schemeClr>
                </a:solidFill>
                <a:latin typeface="Candara" pitchFamily="34" charset="0"/>
              </a:rPr>
              <a:t>ΔΠΕ 560</a:t>
            </a:r>
            <a:r>
              <a:rPr lang="el-GR" sz="2400" dirty="0" smtClean="0">
                <a:solidFill>
                  <a:schemeClr val="accent5">
                    <a:lumMod val="25000"/>
                  </a:schemeClr>
                </a:solidFill>
                <a:latin typeface="Candara" pitchFamily="34" charset="0"/>
              </a:rPr>
              <a:t>,	Μεταγενέστερα γεγονότα </a:t>
            </a:r>
          </a:p>
          <a:p>
            <a:pPr marL="1252538" indent="-1252538" algn="l">
              <a:defRPr/>
            </a:pPr>
            <a:r>
              <a:rPr lang="el-GR" sz="2400" b="1" dirty="0" smtClean="0">
                <a:solidFill>
                  <a:schemeClr val="accent5">
                    <a:lumMod val="25000"/>
                  </a:schemeClr>
                </a:solidFill>
                <a:latin typeface="Candara" pitchFamily="34" charset="0"/>
              </a:rPr>
              <a:t>ΔΠΕ 570</a:t>
            </a:r>
            <a:r>
              <a:rPr lang="el-GR" sz="2400" dirty="0" smtClean="0">
                <a:solidFill>
                  <a:schemeClr val="accent5">
                    <a:lumMod val="25000"/>
                  </a:schemeClr>
                </a:solidFill>
                <a:latin typeface="Candara" pitchFamily="34" charset="0"/>
              </a:rPr>
              <a:t>,	Συνέχιση δραστηριότητας </a:t>
            </a:r>
          </a:p>
          <a:p>
            <a:pPr marL="1252538" indent="-1252538" algn="l">
              <a:defRPr/>
            </a:pPr>
            <a:r>
              <a:rPr lang="el-GR" sz="2400" b="1" dirty="0" smtClean="0">
                <a:solidFill>
                  <a:schemeClr val="accent5">
                    <a:lumMod val="25000"/>
                  </a:schemeClr>
                </a:solidFill>
                <a:latin typeface="Candara" pitchFamily="34" charset="0"/>
              </a:rPr>
              <a:t>ΔΠΕ 580</a:t>
            </a:r>
            <a:r>
              <a:rPr lang="el-GR" sz="2400" dirty="0" smtClean="0">
                <a:solidFill>
                  <a:schemeClr val="accent5">
                    <a:lumMod val="25000"/>
                  </a:schemeClr>
                </a:solidFill>
                <a:latin typeface="Candara" pitchFamily="34" charset="0"/>
              </a:rPr>
              <a:t>,	Έγγραφες διαβεβαιώσεις</a:t>
            </a:r>
          </a:p>
          <a:p>
            <a:pPr marL="1252538" indent="-1252538" algn="l">
              <a:defRPr/>
            </a:pPr>
            <a:r>
              <a:rPr lang="el-GR" sz="2400" dirty="0" smtClean="0">
                <a:solidFill>
                  <a:schemeClr val="accent5">
                    <a:lumMod val="25000"/>
                  </a:schemeClr>
                </a:solidFill>
                <a:latin typeface="Candara" pitchFamily="34" charset="0"/>
              </a:rPr>
              <a:t> </a:t>
            </a: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eaLnBrk="1" hangingPunct="1">
              <a:defRPr/>
            </a:pPr>
            <a:r>
              <a:rPr lang="el-GR" sz="3200" b="1" dirty="0">
                <a:solidFill>
                  <a:schemeClr val="accent5">
                    <a:lumMod val="25000"/>
                  </a:schemeClr>
                </a:solidFill>
                <a:latin typeface="Candara" pitchFamily="34" charset="0"/>
                <a:ea typeface="+mj-ea"/>
                <a:cs typeface="+mj-cs"/>
              </a:rPr>
              <a:t>Διεθνή Πρότυπα Ελέγχου - παρουσίαση</a:t>
            </a:r>
            <a:r>
              <a:rPr lang="el-GR" sz="3200" b="1" dirty="0">
                <a:solidFill>
                  <a:schemeClr val="accent5">
                    <a:lumMod val="25000"/>
                  </a:schemeClr>
                </a:solidFill>
                <a:latin typeface="Candara" pitchFamily="34" charset="0"/>
              </a:rPr>
              <a:t> (6)</a:t>
            </a:r>
            <a:endParaRPr lang="el-GR" altLang="el-GR" sz="3200"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p:cNvSpPr>
            <a:spLocks noGrp="1" noChangeArrowheads="1"/>
          </p:cNvSpPr>
          <p:nvPr>
            <p:ph type="subTitle" idx="1"/>
          </p:nvPr>
        </p:nvSpPr>
        <p:spPr>
          <a:xfrm>
            <a:off x="762000" y="1752600"/>
            <a:ext cx="7848600" cy="4419600"/>
          </a:xfrm>
        </p:spPr>
        <p:txBody>
          <a:bodyPr/>
          <a:lstStyle/>
          <a:p>
            <a:pPr algn="just">
              <a:defRPr/>
            </a:pPr>
            <a:r>
              <a:rPr lang="el-GR" sz="2400" b="1" dirty="0" smtClean="0">
                <a:solidFill>
                  <a:schemeClr val="accent5">
                    <a:lumMod val="25000"/>
                  </a:schemeClr>
                </a:solidFill>
                <a:latin typeface="Candara" pitchFamily="34" charset="0"/>
              </a:rPr>
              <a:t>Χρησιμοποιώντας την εργασία άλλων </a:t>
            </a:r>
            <a:endParaRPr lang="el-GR" sz="2400" dirty="0" smtClean="0">
              <a:solidFill>
                <a:schemeClr val="accent5">
                  <a:lumMod val="25000"/>
                </a:schemeClr>
              </a:solidFill>
              <a:latin typeface="Candara" pitchFamily="34" charset="0"/>
            </a:endParaRPr>
          </a:p>
          <a:p>
            <a:pPr marL="1252538" indent="-1252538" algn="l">
              <a:defRPr/>
            </a:pPr>
            <a:endParaRPr lang="el-GR" sz="800" b="1" dirty="0" smtClean="0">
              <a:solidFill>
                <a:schemeClr val="accent5">
                  <a:lumMod val="25000"/>
                </a:schemeClr>
              </a:solidFill>
              <a:latin typeface="Candara" pitchFamily="34" charset="0"/>
            </a:endParaRPr>
          </a:p>
          <a:p>
            <a:pPr marL="1252538" indent="-1252538" algn="l">
              <a:defRPr/>
            </a:pPr>
            <a:r>
              <a:rPr lang="el-GR" sz="2400" b="1" dirty="0" smtClean="0">
                <a:solidFill>
                  <a:schemeClr val="accent5">
                    <a:lumMod val="25000"/>
                  </a:schemeClr>
                </a:solidFill>
                <a:latin typeface="Candara" pitchFamily="34" charset="0"/>
              </a:rPr>
              <a:t>ΔΠΕ 600,	</a:t>
            </a:r>
            <a:r>
              <a:rPr lang="el-GR" sz="2400" dirty="0" smtClean="0">
                <a:solidFill>
                  <a:schemeClr val="accent5">
                    <a:lumMod val="25000"/>
                  </a:schemeClr>
                </a:solidFill>
                <a:latin typeface="Candara" pitchFamily="34" charset="0"/>
              </a:rPr>
              <a:t>Ειδικά ζητήματα – έλεγχοι οικονομικών καταστάσεων ομίλου (περιλαμβανόμενης της εργασίας ελεγκτών συστατικού) </a:t>
            </a:r>
          </a:p>
          <a:p>
            <a:pPr marL="1252538" indent="-1252538" algn="l">
              <a:defRPr/>
            </a:pPr>
            <a:r>
              <a:rPr lang="el-GR" sz="2400" b="1" dirty="0" smtClean="0">
                <a:solidFill>
                  <a:schemeClr val="accent5">
                    <a:lumMod val="25000"/>
                  </a:schemeClr>
                </a:solidFill>
                <a:latin typeface="Candara" pitchFamily="34" charset="0"/>
              </a:rPr>
              <a:t>ΔΠΕ 610,	</a:t>
            </a:r>
            <a:r>
              <a:rPr lang="el-GR" sz="2400" dirty="0" smtClean="0">
                <a:solidFill>
                  <a:schemeClr val="accent5">
                    <a:lumMod val="25000"/>
                  </a:schemeClr>
                </a:solidFill>
                <a:latin typeface="Candara" pitchFamily="34" charset="0"/>
              </a:rPr>
              <a:t>Χρησιμοποιώντας την εργασία των εσωτερικών ελεγκτών</a:t>
            </a:r>
          </a:p>
          <a:p>
            <a:pPr marL="1252538" indent="-1252538" algn="l">
              <a:defRPr/>
            </a:pPr>
            <a:r>
              <a:rPr lang="el-GR" sz="2400" b="1" dirty="0" smtClean="0">
                <a:solidFill>
                  <a:schemeClr val="accent5">
                    <a:lumMod val="25000"/>
                  </a:schemeClr>
                </a:solidFill>
                <a:latin typeface="Candara" pitchFamily="34" charset="0"/>
              </a:rPr>
              <a:t>ΔΠΕ 620,	</a:t>
            </a:r>
            <a:r>
              <a:rPr lang="el-GR" sz="2400" dirty="0" smtClean="0">
                <a:solidFill>
                  <a:schemeClr val="accent5">
                    <a:lumMod val="25000"/>
                  </a:schemeClr>
                </a:solidFill>
                <a:latin typeface="Candara" pitchFamily="34" charset="0"/>
              </a:rPr>
              <a:t>Χρησιμοποιώντας την εργασία του ειδήμονα του ελεγκτή  </a:t>
            </a:r>
          </a:p>
          <a:p>
            <a:pPr marL="1252538" indent="-1252538" algn="just">
              <a:defRPr/>
            </a:pPr>
            <a:endParaRPr lang="el-GR" sz="2400" dirty="0" smtClean="0">
              <a:solidFill>
                <a:schemeClr val="accent5">
                  <a:lumMod val="25000"/>
                </a:schemeClr>
              </a:solidFill>
              <a:latin typeface="Candara" pitchFamily="34" charset="0"/>
            </a:endParaRPr>
          </a:p>
        </p:txBody>
      </p:sp>
      <p:sp>
        <p:nvSpPr>
          <p:cNvPr id="8" name="Rectangle 2"/>
          <p:cNvSpPr txBox="1">
            <a:spLocks noChangeArrowheads="1"/>
          </p:cNvSpPr>
          <p:nvPr/>
        </p:nvSpPr>
        <p:spPr bwMode="auto">
          <a:xfrm>
            <a:off x="685800" y="609600"/>
            <a:ext cx="7848600" cy="609600"/>
          </a:xfrm>
          <a:prstGeom prst="rect">
            <a:avLst/>
          </a:prstGeom>
          <a:noFill/>
          <a:ln w="9525">
            <a:noFill/>
            <a:miter lim="800000"/>
            <a:headEnd/>
            <a:tailEnd/>
          </a:ln>
        </p:spPr>
        <p:txBody>
          <a:bodyPr anchor="b"/>
          <a:lstStyle/>
          <a:p>
            <a:pPr eaLnBrk="1" hangingPunct="1">
              <a:defRPr/>
            </a:pPr>
            <a:r>
              <a:rPr lang="el-GR" sz="3200" b="1" dirty="0">
                <a:solidFill>
                  <a:schemeClr val="accent5">
                    <a:lumMod val="25000"/>
                  </a:schemeClr>
                </a:solidFill>
                <a:latin typeface="Candara" pitchFamily="34" charset="0"/>
                <a:ea typeface="+mj-ea"/>
                <a:cs typeface="+mj-cs"/>
              </a:rPr>
              <a:t>Διεθνή Πρότυπα Ελέγχου - παρουσίαση</a:t>
            </a:r>
            <a:r>
              <a:rPr lang="el-GR" sz="3200" b="1" dirty="0">
                <a:solidFill>
                  <a:schemeClr val="accent5">
                    <a:lumMod val="25000"/>
                  </a:schemeClr>
                </a:solidFill>
                <a:latin typeface="Candara" pitchFamily="34" charset="0"/>
              </a:rPr>
              <a:t> (7)</a:t>
            </a:r>
            <a:endParaRPr lang="el-GR" altLang="el-GR" sz="3200" dirty="0">
              <a:solidFill>
                <a:schemeClr val="accent5">
                  <a:lumMod val="25000"/>
                </a:schemeClr>
              </a:solidFill>
              <a:latin typeface="Candara" pitchFamily="34" charset="0"/>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1237</TotalTime>
  <Words>2462</Words>
  <Application>Microsoft Office PowerPoint</Application>
  <PresentationFormat>Προβολή στην οθόνη (4:3)</PresentationFormat>
  <Paragraphs>333</Paragraphs>
  <Slides>47</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47</vt:i4>
      </vt:variant>
    </vt:vector>
  </HeadingPairs>
  <TitlesOfParts>
    <vt:vector size="48" baseType="lpstr">
      <vt:lpstr>Ηλιοστάσιο</vt:lpstr>
      <vt:lpstr>Διαφάνεια 1</vt:lpstr>
      <vt:lpstr>Διεθνή Πρότυπα Ελέγχου - εισαγωγή</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ΙΕΣΟΕΛ_ΕΚΠΑ</dc:title>
  <dc:creator>polykarpos</dc:creator>
  <cp:lastModifiedBy>User</cp:lastModifiedBy>
  <cp:revision>227</cp:revision>
  <cp:lastPrinted>1601-01-01T00:00:00Z</cp:lastPrinted>
  <dcterms:created xsi:type="dcterms:W3CDTF">2015-03-07T22:24:49Z</dcterms:created>
  <dcterms:modified xsi:type="dcterms:W3CDTF">2025-05-17T09:50:49Z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