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0080625" cy="7559675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98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2 - Θέση ημερομηνίας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3 - Θέση υποσέλιδου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4 - Θέση αριθμού διαφάνειας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7F3D596-5B19-465A-AD5A-9C478569A7EB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- Θέση σημειώσεων"/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el-GR"/>
          </a:p>
        </p:txBody>
      </p:sp>
      <p:sp>
        <p:nvSpPr>
          <p:cNvPr id="4" name="3 - Θέση κεφαλίδας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5" name="4 - Θέση ημερομηνίας"/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5 - Θέση υποσέλιδου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3688AB65-D098-4B34-A929-338AB4F72B3C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l-GR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edia/image1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gradFill>
          <a:gsLst>
            <a:gs pos="0">
              <a:srgbClr val="FFFFFF"/>
            </a:gs>
            <a:gs pos="100000">
              <a:srgbClr val="A0A0A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- Ορθογώνιο"/>
          <p:cNvSpPr/>
          <p:nvPr/>
        </p:nvSpPr>
        <p:spPr>
          <a:xfrm flipH="1">
            <a:off x="2940180" y="0"/>
            <a:ext cx="7140439" cy="7559673"/>
          </a:xfrm>
          <a:prstGeom prst="rect">
            <a:avLst/>
          </a:prstGeom>
          <a:blipFill>
            <a:blip r:embed="rId2" r:link="rId3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3" name="8 - Ευθεία γραμμή σύνδεσης"/>
          <p:cNvSpPr/>
          <p:nvPr/>
        </p:nvSpPr>
        <p:spPr>
          <a:xfrm rot="16200004">
            <a:off x="-839656" y="3779836"/>
            <a:ext cx="755967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1430">
            <a:solidFill>
              <a:srgbClr val="F9F9F9"/>
            </a:solidFill>
            <a:prstDash val="solid"/>
            <a:miter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Trebuchet MS"/>
            </a:endParaRPr>
          </a:p>
        </p:txBody>
      </p:sp>
      <p:sp>
        <p:nvSpPr>
          <p:cNvPr id="4" name="11 - Τίτλος"/>
          <p:cNvSpPr txBox="1">
            <a:spLocks noGrp="1"/>
          </p:cNvSpPr>
          <p:nvPr>
            <p:ph type="ctrTitle"/>
          </p:nvPr>
        </p:nvSpPr>
        <p:spPr>
          <a:xfrm>
            <a:off x="3711741" y="587977"/>
            <a:ext cx="5628351" cy="3161620"/>
          </a:xfrm>
        </p:spPr>
        <p:txBody>
          <a:bodyPr/>
          <a:lstStyle>
            <a:lvl1pPr algn="r">
              <a:defRPr sz="4600"/>
            </a:lvl1pPr>
          </a:lstStyle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5" name="24 - Υπότιτλος"/>
          <p:cNvSpPr txBox="1">
            <a:spLocks noGrp="1"/>
          </p:cNvSpPr>
          <p:nvPr>
            <p:ph type="subTitle" idx="1"/>
          </p:nvPr>
        </p:nvSpPr>
        <p:spPr>
          <a:xfrm>
            <a:off x="3698034" y="3902046"/>
            <a:ext cx="5638684" cy="1213920"/>
          </a:xfrm>
        </p:spPr>
        <p:txBody>
          <a:bodyPr lIns="50392" tIns="0" rIns="50392" bIns="0"/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6" name="30 - Θέση ημερομηνίας"/>
          <p:cNvSpPr txBox="1">
            <a:spLocks noGrp="1"/>
          </p:cNvSpPr>
          <p:nvPr>
            <p:ph type="dt" sz="half" idx="7"/>
          </p:nvPr>
        </p:nvSpPr>
        <p:spPr>
          <a:xfrm>
            <a:off x="6472616" y="7228917"/>
            <a:ext cx="2207581" cy="25011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7" name="17 - Θέση υποσέλιδου"/>
          <p:cNvSpPr txBox="1">
            <a:spLocks noGrp="1"/>
          </p:cNvSpPr>
          <p:nvPr>
            <p:ph type="ftr" sz="quarter" idx="9"/>
          </p:nvPr>
        </p:nvSpPr>
        <p:spPr>
          <a:xfrm>
            <a:off x="3108191" y="7228917"/>
            <a:ext cx="3227612" cy="25199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8" name="28 - Θέση αριθμού διαφάνειας"/>
          <p:cNvSpPr txBox="1">
            <a:spLocks noGrp="1"/>
          </p:cNvSpPr>
          <p:nvPr>
            <p:ph type="sldNum" sz="quarter" idx="8"/>
          </p:nvPr>
        </p:nvSpPr>
        <p:spPr>
          <a:xfrm>
            <a:off x="8688125" y="7227051"/>
            <a:ext cx="648602" cy="25199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F987939-7E49-4D37-B9E1-88D40537B4E7}" type="slidenum"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4 - Θέση υποσέλιδου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αριθμού διαφάνειας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82916D-CD8C-4147-AC11-F74066487D60}" type="slidenum"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 txBox="1">
            <a:spLocks noGrp="1"/>
          </p:cNvSpPr>
          <p:nvPr>
            <p:ph type="title" orient="vert"/>
          </p:nvPr>
        </p:nvSpPr>
        <p:spPr>
          <a:xfrm>
            <a:off x="7224445" y="303087"/>
            <a:ext cx="1680100" cy="6450223"/>
          </a:xfrm>
        </p:spPr>
        <p:txBody>
          <a:bodyPr vert="eaVert" anchor="t"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 txBox="1">
            <a:spLocks noGrp="1"/>
          </p:cNvSpPr>
          <p:nvPr>
            <p:ph type="body" orient="vert" idx="1"/>
          </p:nvPr>
        </p:nvSpPr>
        <p:spPr>
          <a:xfrm>
            <a:off x="504035" y="302739"/>
            <a:ext cx="6636413" cy="645022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 txBox="1">
            <a:spLocks noGrp="1"/>
          </p:cNvSpPr>
          <p:nvPr>
            <p:ph type="dt" sz="half" idx="7"/>
          </p:nvPr>
        </p:nvSpPr>
        <p:spPr>
          <a:xfrm>
            <a:off x="4677412" y="7228917"/>
            <a:ext cx="2207581" cy="250115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4 - Θέση υποσέλιδου"/>
          <p:cNvSpPr txBox="1">
            <a:spLocks noGrp="1"/>
          </p:cNvSpPr>
          <p:nvPr>
            <p:ph type="ftr" sz="quarter" idx="9"/>
          </p:nvPr>
        </p:nvSpPr>
        <p:spPr>
          <a:xfrm>
            <a:off x="504035" y="7227051"/>
            <a:ext cx="4032247" cy="25199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αριθμού διαφάνειας"/>
          <p:cNvSpPr txBox="1">
            <a:spLocks noGrp="1"/>
          </p:cNvSpPr>
          <p:nvPr>
            <p:ph type="sldNum" sz="quarter" idx="8"/>
          </p:nvPr>
        </p:nvSpPr>
        <p:spPr>
          <a:xfrm>
            <a:off x="6895142" y="7223686"/>
            <a:ext cx="648602" cy="251990"/>
          </a:xfrm>
        </p:spPr>
        <p:txBody>
          <a:bodyPr/>
          <a:lstStyle>
            <a:lvl1pPr>
              <a:defRPr/>
            </a:lvl1pPr>
          </a:lstStyle>
          <a:p>
            <a:pPr lvl="0"/>
            <a:fld id="{0A9D9FF8-5265-4359-967E-02BF06238C7C}" type="slidenum"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4 - Θέση υποσέλιδου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αριθμού διαφάνειας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3F3E36-DD7E-4717-AE88-D3C869632E39}" type="slidenum"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xfrm>
            <a:off x="1176073" y="3110551"/>
            <a:ext cx="6896240" cy="1501435"/>
          </a:xfrm>
        </p:spPr>
        <p:txBody>
          <a:bodyPr anchor="t"/>
          <a:lstStyle>
            <a:lvl1pPr algn="r">
              <a:defRPr sz="4600"/>
            </a:lvl1pPr>
          </a:lstStyle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1"/>
          </p:nvPr>
        </p:nvSpPr>
        <p:spPr>
          <a:xfrm>
            <a:off x="1176073" y="2099910"/>
            <a:ext cx="6896240" cy="819576"/>
          </a:xfrm>
        </p:spPr>
        <p:txBody>
          <a:bodyPr anchor="b"/>
          <a:lstStyle>
            <a:lvl1pPr marL="0" indent="0" algn="r">
              <a:buNone/>
              <a:defRPr sz="2200"/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 txBox="1">
            <a:spLocks noGrp="1"/>
          </p:cNvSpPr>
          <p:nvPr>
            <p:ph type="dt" sz="half" idx="7"/>
          </p:nvPr>
        </p:nvSpPr>
        <p:spPr>
          <a:xfrm>
            <a:off x="5208148" y="7227664"/>
            <a:ext cx="2207581" cy="250115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4 - Θέση υποσέλιδου"/>
          <p:cNvSpPr txBox="1">
            <a:spLocks noGrp="1"/>
          </p:cNvSpPr>
          <p:nvPr>
            <p:ph type="ftr" sz="quarter" idx="9"/>
          </p:nvPr>
        </p:nvSpPr>
        <p:spPr>
          <a:xfrm>
            <a:off x="1913107" y="7227664"/>
            <a:ext cx="3192197" cy="25199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αριθμού διαφάνειας"/>
          <p:cNvSpPr txBox="1">
            <a:spLocks noGrp="1"/>
          </p:cNvSpPr>
          <p:nvPr>
            <p:ph type="sldNum" sz="quarter" idx="8"/>
          </p:nvPr>
        </p:nvSpPr>
        <p:spPr>
          <a:xfrm>
            <a:off x="7423711" y="7225799"/>
            <a:ext cx="648602" cy="251990"/>
          </a:xfrm>
        </p:spPr>
        <p:txBody>
          <a:bodyPr/>
          <a:lstStyle>
            <a:lvl1pPr>
              <a:defRPr/>
            </a:lvl1pPr>
          </a:lstStyle>
          <a:p>
            <a:pPr lvl="0"/>
            <a:fld id="{6E614C6E-E854-417E-8DCC-C4EEEE8F7A1E}" type="slidenum"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xfrm>
            <a:off x="504035" y="352784"/>
            <a:ext cx="7983854" cy="12599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>
          <a:xfrm>
            <a:off x="504035" y="1763923"/>
            <a:ext cx="3881042" cy="498903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 txBox="1">
            <a:spLocks noGrp="1"/>
          </p:cNvSpPr>
          <p:nvPr>
            <p:ph idx="2"/>
          </p:nvPr>
        </p:nvSpPr>
        <p:spPr>
          <a:xfrm>
            <a:off x="4606847" y="1763923"/>
            <a:ext cx="3881042" cy="498903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υποσέλιδου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E92671-5A6C-4A5A-813F-5C6A4AFCA16D}" type="slidenum"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xfrm>
            <a:off x="504035" y="352784"/>
            <a:ext cx="7983854" cy="12599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1"/>
          </p:nvPr>
        </p:nvSpPr>
        <p:spPr>
          <a:xfrm>
            <a:off x="504035" y="6467724"/>
            <a:ext cx="3881042" cy="503980"/>
          </a:xfrm>
          <a:ln w="12701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20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 txBox="1">
            <a:spLocks noGrp="1"/>
          </p:cNvSpPr>
          <p:nvPr>
            <p:ph type="body" idx="3"/>
          </p:nvPr>
        </p:nvSpPr>
        <p:spPr>
          <a:xfrm>
            <a:off x="4606847" y="6467724"/>
            <a:ext cx="3881042" cy="503980"/>
          </a:xfrm>
          <a:ln w="12701">
            <a:solidFill>
              <a:srgbClr val="B13F9A"/>
            </a:solidFill>
            <a:prstDash val="solid"/>
          </a:ln>
        </p:spPr>
        <p:txBody>
          <a:bodyPr anchor="ctr" anchorCtr="1"/>
          <a:lstStyle>
            <a:lvl1pPr marL="0" indent="0" algn="ctr">
              <a:buNone/>
              <a:defRPr sz="2000" b="1">
                <a:solidFill>
                  <a:srgbClr val="B13F9A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 txBox="1">
            <a:spLocks noGrp="1"/>
          </p:cNvSpPr>
          <p:nvPr>
            <p:ph idx="2"/>
          </p:nvPr>
        </p:nvSpPr>
        <p:spPr>
          <a:xfrm>
            <a:off x="504035" y="1886983"/>
            <a:ext cx="3881042" cy="45358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 txBox="1">
            <a:spLocks noGrp="1"/>
          </p:cNvSpPr>
          <p:nvPr>
            <p:ph idx="4"/>
          </p:nvPr>
        </p:nvSpPr>
        <p:spPr>
          <a:xfrm>
            <a:off x="4606847" y="1886983"/>
            <a:ext cx="3881042" cy="453580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spcBef>
                <a:spcPts val="400"/>
              </a:spcBef>
              <a:defRPr sz="1800"/>
            </a:lvl4pPr>
            <a:lvl5pPr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8" name="7 - Θέση υποσέλιδου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8 - Θέση αριθμού διαφάνειας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D0E293-53C6-4CAA-9BA8-ECE1BEC0E044}" type="slidenum"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xfrm>
            <a:off x="504035" y="352784"/>
            <a:ext cx="7983854" cy="12599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3 - Θέση υποσέλιδου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4 - Θέση αριθμού διαφάνειας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06283-CC67-4388-9B6A-F3FD5D95C787}" type="slidenum"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3" name="2 - Θέση υποσέλιδου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3 - Θέση αριθμού διαφάνειας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B9CE96-B3B4-41B9-A5BA-EC2AC3375F75}" type="slidenum"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>
          <a:xfrm>
            <a:off x="504035" y="251990"/>
            <a:ext cx="6502005" cy="1293546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 txBox="1">
            <a:spLocks noGrp="1"/>
          </p:cNvSpPr>
          <p:nvPr>
            <p:ph type="body" idx="2"/>
          </p:nvPr>
        </p:nvSpPr>
        <p:spPr>
          <a:xfrm>
            <a:off x="504035" y="1650620"/>
            <a:ext cx="6502005" cy="664156"/>
          </a:xfrm>
        </p:spPr>
        <p:txBody>
          <a:bodyPr lIns="50392" tIns="0" rIns="0" bIns="0"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 txBox="1">
            <a:spLocks noGrp="1"/>
          </p:cNvSpPr>
          <p:nvPr>
            <p:ph idx="1"/>
          </p:nvPr>
        </p:nvSpPr>
        <p:spPr>
          <a:xfrm>
            <a:off x="504035" y="2351900"/>
            <a:ext cx="7980499" cy="481904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/>
            </a:lvl4pPr>
            <a:lvl5pPr>
              <a:defRPr sz="22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υποσέλιδου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29BDBC-0E9F-4B9C-BAAA-591BD80EE513}" type="slidenum"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Pr>
        <a:gradFill>
          <a:gsLst>
            <a:gs pos="0">
              <a:srgbClr val="E968C8"/>
            </a:gs>
            <a:gs pos="100000">
              <a:srgbClr val="820F6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 - Ορθογώνιο"/>
          <p:cNvSpPr/>
          <p:nvPr/>
        </p:nvSpPr>
        <p:spPr>
          <a:xfrm rot="21240015">
            <a:off x="659220" y="1107457"/>
            <a:ext cx="4761975" cy="4753810"/>
          </a:xfrm>
          <a:prstGeom prst="rect">
            <a:avLst/>
          </a:prstGeom>
          <a:solidFill>
            <a:srgbClr val="FAFAFA"/>
          </a:solidFill>
          <a:ln w="1271">
            <a:solidFill>
              <a:srgbClr val="EAEAEA"/>
            </a:solidFill>
            <a:prstDash val="solid"/>
          </a:ln>
          <a:effectLst>
            <a:outerShdw dist="12701" dir="5400000" algn="tl">
              <a:srgbClr val="000000">
                <a:alpha val="40000"/>
              </a:srgbClr>
            </a:outerShdw>
          </a:effectLst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3" name="8 - Ορθογώνιο"/>
          <p:cNvSpPr/>
          <p:nvPr/>
        </p:nvSpPr>
        <p:spPr>
          <a:xfrm rot="21420016">
            <a:off x="657829" y="1101020"/>
            <a:ext cx="4761975" cy="4753810"/>
          </a:xfrm>
          <a:prstGeom prst="rect">
            <a:avLst/>
          </a:prstGeom>
          <a:solidFill>
            <a:srgbClr val="FAFAFA"/>
          </a:solidFill>
          <a:ln w="1271">
            <a:solidFill>
              <a:srgbClr val="EAEAEA"/>
            </a:solidFill>
            <a:prstDash val="solid"/>
          </a:ln>
          <a:effectLst>
            <a:outerShdw dist="12701" dir="5400000" algn="tl">
              <a:srgbClr val="000000">
                <a:alpha val="40000"/>
              </a:srgbClr>
            </a:outerShdw>
          </a:effectLst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4" name="1 - Τίτλος"/>
          <p:cNvSpPr txBox="1">
            <a:spLocks noGrp="1"/>
          </p:cNvSpPr>
          <p:nvPr>
            <p:ph type="title"/>
          </p:nvPr>
        </p:nvSpPr>
        <p:spPr>
          <a:xfrm>
            <a:off x="5941103" y="1259942"/>
            <a:ext cx="3780230" cy="2267904"/>
          </a:xfrm>
        </p:spPr>
        <p:txBody>
          <a:bodyPr/>
          <a:lstStyle>
            <a:lvl1pPr>
              <a:defRPr sz="3300"/>
            </a:lvl1pPr>
          </a:lstStyle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5" name="3 - Θέση κειμένου"/>
          <p:cNvSpPr txBox="1">
            <a:spLocks noGrp="1"/>
          </p:cNvSpPr>
          <p:nvPr>
            <p:ph type="body" idx="2"/>
          </p:nvPr>
        </p:nvSpPr>
        <p:spPr>
          <a:xfrm>
            <a:off x="5941103" y="3619597"/>
            <a:ext cx="3780230" cy="2116707"/>
          </a:xfrm>
        </p:spPr>
        <p:txBody>
          <a:bodyPr lIns="90717" tIns="0" rIns="0" bIns="0"/>
          <a:lstStyle>
            <a:lvl1pPr marL="0" indent="0" defTabSz="0">
              <a:spcBef>
                <a:spcPts val="0"/>
              </a:spcBef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4 - Θέση ημερομηνίας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7" name="5 - Θέση υποσέλιδου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 lvl="0"/>
            <a:endParaRPr lang="el-GR"/>
          </a:p>
        </p:txBody>
      </p:sp>
      <p:sp>
        <p:nvSpPr>
          <p:cNvPr id="8" name="6 - Θέση αριθμού διαφάνειας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4E7ED"/>
                </a:solidFill>
              </a:defRPr>
            </a:lvl1pPr>
          </a:lstStyle>
          <a:p>
            <a:pPr lvl="0"/>
            <a:fld id="{4FBCA505-F210-4803-887F-855B4FEF131A}" type="slidenum">
              <a:t>‹#›</a:t>
            </a:fld>
            <a:endParaRPr lang="el-GR"/>
          </a:p>
        </p:txBody>
      </p:sp>
      <p:sp>
        <p:nvSpPr>
          <p:cNvPr id="9" name="9 - Θέση εικόνας"/>
          <p:cNvSpPr txBox="1">
            <a:spLocks noGrp="1"/>
          </p:cNvSpPr>
          <p:nvPr>
            <p:ph type="pic" idx="1"/>
          </p:nvPr>
        </p:nvSpPr>
        <p:spPr>
          <a:xfrm>
            <a:off x="731666" y="1147507"/>
            <a:ext cx="4637086" cy="4636602"/>
          </a:xfrm>
          <a:solidFill>
            <a:srgbClr val="812C70"/>
          </a:solidFill>
          <a:ln w="107954">
            <a:solidFill>
              <a:srgbClr val="FFFFFF"/>
            </a:solidFill>
            <a:prstDash val="solid"/>
            <a:miter/>
          </a:ln>
          <a:effectLst>
            <a:outerShdw dist="3813" dir="5400000" algn="tl">
              <a:srgbClr val="000000">
                <a:alpha val="60000"/>
              </a:srgbClr>
            </a:outerShdw>
          </a:effectLst>
        </p:spPr>
        <p:txBody>
          <a:bodyPr/>
          <a:lstStyle>
            <a:lvl1pPr marL="0" indent="0">
              <a:buNone/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el-GR"/>
              <a:t>Κάντε κλικ στο εικονίδιο για να προσθέσετε μια εικόνα</a:t>
            </a:r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edia/image2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- Ορθογώνιο"/>
          <p:cNvSpPr/>
          <p:nvPr/>
        </p:nvSpPr>
        <p:spPr>
          <a:xfrm flipH="1">
            <a:off x="8988561" y="0"/>
            <a:ext cx="1092067" cy="7559673"/>
          </a:xfrm>
          <a:prstGeom prst="rect">
            <a:avLst/>
          </a:prstGeom>
          <a:blipFill>
            <a:blip r:embed="rId13" r:link="rId14" cstate="print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rebuchet MS"/>
            </a:endParaRPr>
          </a:p>
        </p:txBody>
      </p:sp>
      <p:sp>
        <p:nvSpPr>
          <p:cNvPr id="3" name="2 - Θέση τίτλου"/>
          <p:cNvSpPr txBox="1">
            <a:spLocks noGrp="1"/>
          </p:cNvSpPr>
          <p:nvPr>
            <p:ph type="title"/>
          </p:nvPr>
        </p:nvSpPr>
        <p:spPr>
          <a:xfrm>
            <a:off x="504035" y="352784"/>
            <a:ext cx="7980499" cy="1259942"/>
          </a:xfrm>
          <a:prstGeom prst="rect">
            <a:avLst/>
          </a:prstGeom>
          <a:noFill/>
          <a:ln>
            <a:noFill/>
          </a:ln>
        </p:spPr>
        <p:txBody>
          <a:bodyPr vert="horz" wrap="square" lIns="50392" tIns="0" rIns="50392" bIns="0" anchor="b" anchorCtr="0" compatLnSpc="1"/>
          <a:lstStyle/>
          <a:p>
            <a:pPr lvl="0"/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4" name="30 - Θέση κειμένου"/>
          <p:cNvSpPr txBox="1">
            <a:spLocks noGrp="1"/>
          </p:cNvSpPr>
          <p:nvPr>
            <p:ph type="body" idx="1"/>
          </p:nvPr>
        </p:nvSpPr>
        <p:spPr>
          <a:xfrm>
            <a:off x="504035" y="1774082"/>
            <a:ext cx="7980499" cy="5342171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t" anchorCtr="0" compatLnSpc="1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26 - Θέση ημερομηνίας"/>
          <p:cNvSpPr txBox="1">
            <a:spLocks noGrp="1"/>
          </p:cNvSpPr>
          <p:nvPr>
            <p:ph type="dt" sz="half" idx="2"/>
          </p:nvPr>
        </p:nvSpPr>
        <p:spPr>
          <a:xfrm>
            <a:off x="4680850" y="7228917"/>
            <a:ext cx="2207581" cy="25011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0" rIns="100794" bIns="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100" b="0" i="0" u="none" strike="noStrike" kern="1200" cap="none" spc="0" baseline="0">
                <a:solidFill>
                  <a:srgbClr val="B13F9A"/>
                </a:solidFill>
                <a:uFillTx/>
                <a:latin typeface="Trebuchet MS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3 - Θέση υποσέλιδου"/>
          <p:cNvSpPr txBox="1">
            <a:spLocks noGrp="1"/>
          </p:cNvSpPr>
          <p:nvPr>
            <p:ph type="ftr" sz="quarter" idx="3"/>
          </p:nvPr>
        </p:nvSpPr>
        <p:spPr>
          <a:xfrm>
            <a:off x="504035" y="7228917"/>
            <a:ext cx="4032247" cy="251990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0" rIns="100794" bIns="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100" b="0" i="0" u="none" strike="noStrike" kern="1200" cap="none" spc="0" baseline="0">
                <a:solidFill>
                  <a:srgbClr val="B13F9A"/>
                </a:solidFill>
                <a:uFillTx/>
                <a:latin typeface="Trebuchet MS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15 - Θέση αριθμού διαφάνειας"/>
          <p:cNvSpPr txBox="1">
            <a:spLocks noGrp="1"/>
          </p:cNvSpPr>
          <p:nvPr>
            <p:ph type="sldNum" sz="quarter" idx="4"/>
          </p:nvPr>
        </p:nvSpPr>
        <p:spPr>
          <a:xfrm>
            <a:off x="6891787" y="7227051"/>
            <a:ext cx="648602" cy="2519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B13F9A"/>
                </a:solidFill>
                <a:uFillTx/>
                <a:latin typeface="Trebuchet MS"/>
              </a:defRPr>
            </a:lvl1pPr>
          </a:lstStyle>
          <a:p>
            <a:pPr lvl="0"/>
            <a:fld id="{08908239-58CE-4B56-8D6C-51DCD5A3115C}" type="slidenum"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200" b="1" i="0" u="none" strike="noStrike" kern="1200" cap="all" spc="0" baseline="0">
          <a:solidFill>
            <a:srgbClr val="000000"/>
          </a:solidFill>
          <a:uFillTx/>
          <a:latin typeface="Trebuchet MS"/>
        </a:defRPr>
      </a:lvl1pPr>
    </p:titleStyle>
    <p:bodyStyle>
      <a:lvl1pPr marL="302382" marR="0" lvl="0" indent="-302382" algn="l" defTabSz="914400" rtl="0" fontAlgn="auto" hangingPunct="1">
        <a:lnSpc>
          <a:spcPct val="100000"/>
        </a:lnSpc>
        <a:spcBef>
          <a:spcPts val="660"/>
        </a:spcBef>
        <a:spcAft>
          <a:spcPts val="0"/>
        </a:spcAft>
        <a:buClr>
          <a:srgbClr val="B13F9A"/>
        </a:buClr>
        <a:buSzPct val="73000"/>
        <a:buFont typeface="Wingdings 2"/>
        <a:buChar char=""/>
        <a:tabLst/>
        <a:defRPr lang="el-GR" sz="2900" b="0" i="0" u="none" strike="noStrike" kern="1200" cap="none" spc="0" baseline="0">
          <a:solidFill>
            <a:srgbClr val="000000"/>
          </a:solidFill>
          <a:uFillTx/>
          <a:latin typeface="Trebuchet MS"/>
        </a:defRPr>
      </a:lvl1pPr>
      <a:lvl2pPr marL="574526" marR="0" lvl="1" indent="-251990" algn="l" defTabSz="914400" rtl="0" fontAlgn="auto" hangingPunct="1">
        <a:lnSpc>
          <a:spcPct val="100000"/>
        </a:lnSpc>
        <a:spcBef>
          <a:spcPts val="550"/>
        </a:spcBef>
        <a:spcAft>
          <a:spcPts val="0"/>
        </a:spcAft>
        <a:buClr>
          <a:srgbClr val="F9B639"/>
        </a:buClr>
        <a:buSzPct val="80000"/>
        <a:buFont typeface="Wingdings 2"/>
        <a:buChar char=""/>
        <a:tabLst/>
        <a:defRPr lang="el-GR" sz="2500" b="0" i="0" u="none" strike="noStrike" kern="1200" cap="none" spc="0" baseline="0">
          <a:solidFill>
            <a:srgbClr val="6C6C6C"/>
          </a:solidFill>
          <a:uFillTx/>
          <a:latin typeface="Trebuchet MS"/>
        </a:defRPr>
      </a:lvl2pPr>
      <a:lvl3pPr marL="836593" marR="0" lvl="2" indent="-251990" algn="l" defTabSz="914400" rtl="0" fontAlgn="auto" hangingPunct="1">
        <a:lnSpc>
          <a:spcPct val="100000"/>
        </a:lnSpc>
        <a:spcBef>
          <a:spcPts val="440"/>
        </a:spcBef>
        <a:spcAft>
          <a:spcPts val="0"/>
        </a:spcAft>
        <a:buClr>
          <a:srgbClr val="F9B639"/>
        </a:buClr>
        <a:buSzPct val="60000"/>
        <a:buFont typeface="Wingdings"/>
        <a:buChar char=""/>
        <a:tabLst/>
        <a:defRPr lang="el-GR" sz="2200" b="0" i="0" u="none" strike="noStrike" kern="1200" cap="none" spc="0" baseline="0">
          <a:solidFill>
            <a:srgbClr val="000000"/>
          </a:solidFill>
          <a:uFillTx/>
          <a:latin typeface="Trebuchet MS"/>
        </a:defRPr>
      </a:lvl3pPr>
      <a:lvl4pPr marL="1108737" marR="0" lvl="3" indent="-25199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9B639"/>
        </a:buClr>
        <a:buSzPct val="80000"/>
        <a:buFont typeface="Wingdings 2"/>
        <a:buChar char=""/>
        <a:tabLst/>
        <a:defRPr lang="el-GR" sz="2200" b="0" i="0" u="none" strike="noStrike" kern="1200" cap="none" spc="0" baseline="0">
          <a:solidFill>
            <a:srgbClr val="6C6C6C"/>
          </a:solidFill>
          <a:uFillTx/>
          <a:latin typeface="Trebuchet MS"/>
        </a:defRPr>
      </a:lvl4pPr>
      <a:lvl5pPr marL="1411120" marR="0" lvl="4" indent="-251990" algn="l" defTabSz="914400" rtl="0" fontAlgn="auto" hangingPunct="1">
        <a:lnSpc>
          <a:spcPct val="100000"/>
        </a:lnSpc>
        <a:spcBef>
          <a:spcPts val="440"/>
        </a:spcBef>
        <a:spcAft>
          <a:spcPts val="0"/>
        </a:spcAft>
        <a:buClr>
          <a:srgbClr val="F9B639"/>
        </a:buClr>
        <a:buSzPct val="70000"/>
        <a:buFont typeface="Wingdings"/>
        <a:buChar char="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Trebuchet MS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&#922;&#969;&#957;&#963;&#964;&#945;&#957;&#964;&#943;&#957;&#959;&#962;_&#913;%27_&#964;&#951;&#962;_&#917;&#955;&#955;&#940;&#948;&#945;&#962;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/>
              <a:t>A </a:t>
            </a:r>
            <a:r>
              <a:rPr lang="el-GR"/>
              <a:t> παγκόσμιος. Μακεδονικό μέτωπο</a:t>
            </a:r>
          </a:p>
        </p:txBody>
      </p:sp>
      <p:sp>
        <p:nvSpPr>
          <p:cNvPr id="3" name="2 - Υπότιτλος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l-GR" b="1">
                <a:solidFill>
                  <a:srgbClr val="000000"/>
                </a:solidFill>
              </a:rPr>
              <a:t>Σ. Ηλιάδου-Τάχου,</a:t>
            </a:r>
          </a:p>
          <a:p>
            <a:pPr lvl="0"/>
            <a:r>
              <a:rPr lang="el-GR" b="1">
                <a:solidFill>
                  <a:srgbClr val="000000"/>
                </a:solidFill>
              </a:rPr>
              <a:t>Καθηγήτρια Πανεπιστημίου Δυτικής Μακεδονίας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7 ΟΚΤΩΒΡΙΟΥ 1915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Οι Κεντρικές Δυνάμεις χρησιμοποίησαν κατά της Σερβίας μια βουλγαρική στρατιά, μια γερμανική στρατιά και μια αυστροουγγρική στρατιά υπό τις διαταγές του </a:t>
            </a:r>
            <a:r>
              <a:rPr lang="el-GR" b="1"/>
              <a:t>Άουγκουστ φον Μάκενσεν.</a:t>
            </a:r>
          </a:p>
          <a:p>
            <a:pPr lvl="0"/>
            <a:r>
              <a:rPr lang="el-GR"/>
              <a:t>Η γερμανική και η αυστροουγγρική επίθεση ξεκίνησε στις 7 Οκτωβρίου με βαρύ κανονιοβολισμό μαζί με επιθέσεις κατά μήκος των ποταμών.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ΟΚΤΩΒΡΙΟΣ 1915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/>
              <a:t>15 Οκτωβρίου 1915</a:t>
            </a:r>
            <a:r>
              <a:rPr lang="el-GR"/>
              <a:t>: δύο βουλγαρικές στρατιές προχώρησαν σε επίθεση κατά των σερβικών δυνάμεων στην κοιλάδα του </a:t>
            </a:r>
            <a:r>
              <a:rPr lang="el-GR" b="1"/>
              <a:t>Μοράβα </a:t>
            </a:r>
            <a:r>
              <a:rPr lang="el-GR"/>
              <a:t> που έληξε στις 22 Οκτωβρίου 1915.</a:t>
            </a:r>
          </a:p>
          <a:p>
            <a:pPr lvl="0"/>
            <a:r>
              <a:rPr lang="el-GR"/>
              <a:t>Οι βουλγαρικές δυνάμεις κατέλαβαν το </a:t>
            </a:r>
            <a:r>
              <a:rPr lang="el-GR" b="1"/>
              <a:t>Κουμάνοβο</a:t>
            </a:r>
            <a:r>
              <a:rPr lang="el-GR"/>
              <a:t>  και </a:t>
            </a:r>
            <a:r>
              <a:rPr lang="el-GR" b="1"/>
              <a:t>τα Σκόπια </a:t>
            </a:r>
            <a:r>
              <a:rPr lang="el-GR"/>
              <a:t> και ανάγκασαν τους Σέρβους να  υποχωρήσουν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1915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/>
              <a:t>ΚΙΝΗΣΕΙΣ ΑΝΤΑΝΤ</a:t>
            </a:r>
            <a:endParaRPr lang="en-US" b="1"/>
          </a:p>
          <a:p>
            <a:pPr lvl="0"/>
            <a:endParaRPr lang="el-GR" b="1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ANTANT</a:t>
            </a:r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Οι Σύμμαχοι προσπάθησαν να αντικαταστήσουν το σερβικό μέτωπο με ένα μέτωπο στη </a:t>
            </a:r>
            <a:r>
              <a:rPr lang="el-GR" b="1"/>
              <a:t>Μακεδονία</a:t>
            </a:r>
            <a:r>
              <a:rPr lang="el-GR"/>
              <a:t> - ένα μέτωπο που θα τους έδινε την τελική νίκη μετά από 3 χρόνια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ΟΚΤΩΒΡΙΟΣ 1915: ανταντ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Οι </a:t>
            </a:r>
            <a:r>
              <a:rPr lang="el-GR" b="1"/>
              <a:t>γαλλικές και οι βρετανικές μεραρχίες </a:t>
            </a:r>
            <a:r>
              <a:rPr lang="el-GR"/>
              <a:t>βάδισαν βορείως της Θεσσαλονίκης τον </a:t>
            </a:r>
            <a:r>
              <a:rPr lang="el-GR" b="1"/>
              <a:t>Οκτώβριο του 1915 </a:t>
            </a:r>
            <a:r>
              <a:rPr lang="el-GR"/>
              <a:t>υπό τις διαταγές του Γάλλου </a:t>
            </a:r>
            <a:r>
              <a:rPr lang="el-GR" b="1"/>
              <a:t>Στρατηγού  Σαράιγ</a:t>
            </a:r>
          </a:p>
          <a:p>
            <a:pPr lvl="0"/>
            <a:r>
              <a:rPr lang="el-GR"/>
              <a:t>Ωστόσο, το Πολεμικό Γραφείο του Λονδίνου ήταν απρόθυμο να επιτρέψει μια βρετανική προώθηση στο βάθος της Σερβίας.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ΚΙΝΗΣΕΙΣ ΤΗΣ ΑΝΤΑΝΤ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Έτσι, οι γαλλικές μεραρχίες προωθήθηκαν μόνες τους μέχρι τον </a:t>
            </a:r>
            <a:r>
              <a:rPr lang="el-GR" b="1"/>
              <a:t>ποταμό Βαρδάρη</a:t>
            </a:r>
            <a:r>
              <a:rPr lang="el-GR"/>
              <a:t>.</a:t>
            </a:r>
          </a:p>
          <a:p>
            <a:pPr lvl="0"/>
            <a:r>
              <a:rPr lang="el-GR"/>
              <a:t>Η προώθηση έδωσε μια μικρή βοήθεια στον σερβικό στρατό που υποχωρούσε,</a:t>
            </a:r>
          </a:p>
          <a:p>
            <a:pPr lvl="0"/>
            <a:r>
              <a:rPr lang="el-GR"/>
              <a:t>Η μάχη του </a:t>
            </a:r>
            <a:r>
              <a:rPr lang="el-GR" b="1"/>
              <a:t>Κρίβολακ</a:t>
            </a:r>
            <a:r>
              <a:rPr lang="el-GR"/>
              <a:t> έγινε  ΜΕ τους Βούλγαρους τον </a:t>
            </a:r>
            <a:r>
              <a:rPr lang="el-GR" b="1"/>
              <a:t>Οκτώβριο-Νοέμβριο του </a:t>
            </a:r>
            <a:r>
              <a:rPr lang="el-GR"/>
              <a:t>1915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ΝΟΕΜΒΡΙΟΣ 1915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/>
              <a:t>Μέχρι το τέλος Νοεμβρίου</a:t>
            </a:r>
            <a:r>
              <a:rPr lang="el-GR"/>
              <a:t>, ο Στρατηγός </a:t>
            </a:r>
            <a:r>
              <a:rPr lang="el-GR" b="1"/>
              <a:t>Σαράιγ </a:t>
            </a:r>
            <a:r>
              <a:rPr lang="el-GR"/>
              <a:t>αναγκάστηκε να υποχωρήσει λόγω των μαζικών </a:t>
            </a:r>
            <a:r>
              <a:rPr lang="el-GR" b="1"/>
              <a:t>βουλγαρικών επιθέσεων</a:t>
            </a:r>
            <a:r>
              <a:rPr lang="el-GR"/>
              <a:t>. Κατά τη διάρκεια της υποχώρησης, οι ΒΡΕΤΑΝΝΟΙ αναγκάστηκαν να υποχωρήσουν.</a:t>
            </a:r>
          </a:p>
          <a:p>
            <a:pPr lvl="0"/>
            <a:r>
              <a:rPr lang="el-GR"/>
              <a:t>Μέχρι τις </a:t>
            </a:r>
            <a:r>
              <a:rPr lang="el-GR" b="1"/>
              <a:t>12 Δεκεμβρίου</a:t>
            </a:r>
            <a:r>
              <a:rPr lang="el-GR"/>
              <a:t>, όλες οι συμμαχικές δυνάμεις επέστρεψαν στην Ελλάδα.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3800"/>
              <a:t>Γερμανοβουλγαρικεσ διαπραγματευσεισ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Οι </a:t>
            </a:r>
            <a:r>
              <a:rPr lang="el-GR" b="1"/>
              <a:t>Γερμανοί</a:t>
            </a:r>
            <a:r>
              <a:rPr lang="el-GR"/>
              <a:t> διέταξαν τους </a:t>
            </a:r>
            <a:r>
              <a:rPr lang="el-GR" b="1"/>
              <a:t>Βούλγαρους</a:t>
            </a:r>
            <a:r>
              <a:rPr lang="el-GR"/>
              <a:t> να μην περάσουν τα ελληνικά σύνορα, καθώς ήταν απρόθυμοι να διακινδυνεύσουν μια πιθανή είσοδο της Ελλάδας στον πόλεμο λόγω μιας βουλγαρικής εισβολής στη Μακεδονία.</a:t>
            </a:r>
          </a:p>
          <a:p>
            <a:pPr lvl="0"/>
            <a:r>
              <a:rPr lang="el-GR"/>
              <a:t>Οι Σύμμαχοι εκμεταλλεύτηκαν αυτό το γεγονός και ενίσχυσαν τις θέσεις τους πίσω από τα σύνορα.</a:t>
            </a:r>
          </a:p>
          <a:p>
            <a:pPr lvl="0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4400"/>
              <a:t>1916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5 Ιανουαρίου 1916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l-GR"/>
              <a:t>Επίθεση της </a:t>
            </a:r>
            <a:r>
              <a:rPr lang="el-GR" b="1"/>
              <a:t>Αυστροουγγαρίας</a:t>
            </a:r>
            <a:r>
              <a:rPr lang="el-GR"/>
              <a:t>  στο </a:t>
            </a:r>
            <a:r>
              <a:rPr lang="el-GR" b="1"/>
              <a:t>Μαυροβούνιο</a:t>
            </a:r>
            <a:r>
              <a:rPr lang="el-GR"/>
              <a:t>. Ο μικρός στρατός του Μαυροβουνίου έδειξε σθεναρή αντίσταση στη  </a:t>
            </a:r>
            <a:r>
              <a:rPr lang="el-GR" b="1"/>
              <a:t>μάχη του Μόζκοβακ </a:t>
            </a:r>
            <a:r>
              <a:rPr lang="el-GR"/>
              <a:t> </a:t>
            </a:r>
          </a:p>
          <a:p>
            <a:pPr lvl="0">
              <a:lnSpc>
                <a:spcPct val="90000"/>
              </a:lnSpc>
            </a:pPr>
            <a:r>
              <a:rPr lang="el-GR"/>
              <a:t>παράδοση στις </a:t>
            </a:r>
            <a:r>
              <a:rPr lang="el-GR" b="1"/>
              <a:t>25 Ιανουαρίου</a:t>
            </a:r>
            <a:r>
              <a:rPr lang="el-GR"/>
              <a:t>. Οι αυστροουγγρικές δυνάμεις προωθήθηκαν προς την ακτή της Αδριατικής και επιτέθηκαν στην Αλβανία, η οποία ελεγχόταν από την Ιταλία.</a:t>
            </a:r>
          </a:p>
          <a:p>
            <a:pPr lvl="0">
              <a:lnSpc>
                <a:spcPct val="90000"/>
              </a:lnSpc>
            </a:pPr>
            <a:r>
              <a:rPr lang="el-GR"/>
              <a:t>Μέχρι το τέλος του χειμώνα, ο μικρός ιταλικός στρατός υποχώρησε σχεδόν απ' όλη την αλβανική επικράτεια.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ΟΡΙΣΜΟΣ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Το </a:t>
            </a:r>
            <a:r>
              <a:rPr lang="el-GR" b="1"/>
              <a:t>Μακεδονικό Μέτωπο</a:t>
            </a:r>
            <a:r>
              <a:rPr lang="el-GR"/>
              <a:t>, γνωστό και ως </a:t>
            </a:r>
            <a:r>
              <a:rPr lang="el-GR" b="1"/>
              <a:t>Μέτωπο της Θεσσαλονίκης</a:t>
            </a:r>
            <a:r>
              <a:rPr lang="el-GR"/>
              <a:t>, σχηματίστηκε μετά από μια προσπάθεια των δυνάμεων της Αντάντ να βοηθήσουν το Βασίλειο της Σερβίας </a:t>
            </a:r>
            <a:r>
              <a:rPr lang="el-GR" b="1"/>
              <a:t>το φθινόπωρο του 1915</a:t>
            </a:r>
            <a:r>
              <a:rPr lang="el-GR"/>
              <a:t>, να αντιμετωπίσει την επίθεση της Γερμανίας, της Αυστροουγγαράις και της Βουλγαρίας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1916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l-GR"/>
              <a:t>το </a:t>
            </a:r>
            <a:r>
              <a:rPr lang="el-GR" b="1"/>
              <a:t>Βρετανικό Γενικό Επιτελείο </a:t>
            </a:r>
            <a:r>
              <a:rPr lang="el-GR"/>
              <a:t>θέλησε να απομακρύνει τις βρετανικές δυνάμεις από την Ελλάδα.</a:t>
            </a:r>
          </a:p>
          <a:p>
            <a:pPr lvl="0">
              <a:lnSpc>
                <a:spcPct val="90000"/>
              </a:lnSpc>
            </a:pPr>
            <a:r>
              <a:rPr lang="el-GR"/>
              <a:t>γαλλική κυβέρνηση διαμαρτυρήθηκε και οι δυνάμεις παρέμειναν στην Ελλάδα.</a:t>
            </a:r>
          </a:p>
          <a:p>
            <a:pPr lvl="0">
              <a:lnSpc>
                <a:spcPct val="90000"/>
              </a:lnSpc>
            </a:pPr>
            <a:r>
              <a:rPr lang="el-GR"/>
              <a:t>Οι συμμαχικές δυνάμεις παρατάχθηκαν γύρω από τη Θεσσαλονίκη που έγινε μεγάλο οχυρωμένο στρατόπεδο («Κηπουροί της Θεσσαλονίκης»).</a:t>
            </a:r>
            <a:endParaRPr lang="el-GR" baseline="30000"/>
          </a:p>
          <a:p>
            <a:pPr lvl="0">
              <a:lnSpc>
                <a:spcPct val="90000"/>
              </a:lnSpc>
            </a:pPr>
            <a:r>
              <a:rPr lang="el-GR"/>
              <a:t> Ο σερβικός στρατός, υπό τις διαταγές του Στρατηγού </a:t>
            </a:r>
            <a:r>
              <a:rPr lang="el-GR" b="1"/>
              <a:t>Μπόζοβιτσ ,</a:t>
            </a:r>
            <a:r>
              <a:rPr lang="el-GR"/>
              <a:t> μεταφέρθηκε από τους Γάλλους στο Μακεδονικό Μέτωπο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Η ΕΛΛΗΝΙΚΗ ΣΤΑΣΗ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Επισήμως, η Ελλάδα ήταν ουδέτερη αλλά ο βασιλιάς Κωνσταντίνος </a:t>
            </a:r>
            <a:r>
              <a:rPr lang="el-GR">
                <a:hlinkClick r:id="rId2" tooltip="Κωνσταντίνος Α' της Ελλάδας"/>
              </a:rPr>
              <a:t> '</a:t>
            </a:r>
            <a:r>
              <a:rPr lang="el-GR"/>
              <a:t>ήταν φιλογερμανός, ενώ ο πρωθυπουργός  Βενιζέλος  ήταν με το πλευρό της Αντάντ.</a:t>
            </a:r>
          </a:p>
          <a:p>
            <a:pPr lvl="0"/>
            <a:r>
              <a:rPr lang="el-GR"/>
              <a:t>Αρχικά, η Ελλάδα υποστήριξε τη δράση των Γάλλων και των Βρετανών που αφορούσε στη διάσωση του σερβικού στρατού, αλλά άλλαξε πολιτική μετά την κατάληψη της Θεσσαλονίκης από τους Συμμάχους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ΕΛΛΗΝΙΚΗ ΣΤΑΣΗ 2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Ενώ η στάση του βασιλιά οδήγησε τον Βενιζέλο σε παραίτηση, η βασιλική κυβέρνηση τάχθηκε επισήμως κατά της παραμονής των συμμαχικών στρατευμάτων στη Θεσσαλονίκη</a:t>
            </a:r>
          </a:p>
          <a:p>
            <a:pPr lvl="0"/>
            <a:r>
              <a:rPr lang="el-GR"/>
              <a:t>Οι Γερμανοί, οι οποίοι ήθελαν να διατηρήσουν την ελληνική ουδετερότητα, ήταν προσεκτικοί στο να μην περάσουν τα ελληνικά σύνορα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ΜΑΙΟΣ 1916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 Σαράιγ ζήτησε την αποστράτευση του ελληνικού στρατού. Η ελληνική κυβέρνηση συμμορφώθηκε.</a:t>
            </a:r>
          </a:p>
          <a:p>
            <a:pPr lvl="0"/>
            <a:r>
              <a:rPr lang="el-GR"/>
              <a:t>η Ρουμανία  ήταν έτοιμη να εισέλθει στον πόλεμο με το πλευρό της Αντάντ</a:t>
            </a:r>
          </a:p>
          <a:p>
            <a:pPr lvl="0"/>
            <a:r>
              <a:rPr lang="el-GR"/>
              <a:t>ο Σαράιγ ξεκίνησε τις προετοιμασίες για μια επίθεση κατά των Βουλγάρων.</a:t>
            </a:r>
            <a:endParaRPr lang="el-GR" baseline="300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3800"/>
              <a:t>17 Αυγούστου 1916: Μετωπο στρυμονα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Η βουλγαρική  επίθεση ξεκίνησε στις 17 Αυγούστου </a:t>
            </a:r>
          </a:p>
          <a:p>
            <a:pPr lvl="0"/>
            <a:r>
              <a:rPr lang="el-GR"/>
              <a:t>ο αυστροουγγρικός στρατός βρισκόταν στην Αλβανία ενώ οι Γερμανοί είχαν μονάχα μια μεραρχία στα σύνορα με την Ελλάδα.</a:t>
            </a:r>
          </a:p>
          <a:p>
            <a:pPr lvl="0"/>
            <a:r>
              <a:rPr lang="el-GR"/>
              <a:t>Οι Βούλγαροι επιτέθηκαν σε δύο μέτωπα. Στα ανατολικά, κατέλαβαν με ευκολία ολόκληρη την ελληνική επικράτεια στα ανατολικά του  Στρυμόνα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Ανατολικη μακεδονια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Η επιτυχής βουλγαρική προώθηση στην ελληνοκρατούμενη </a:t>
            </a:r>
            <a:r>
              <a:rPr lang="el-GR" b="1"/>
              <a:t>ανατολική Μακεδονία </a:t>
            </a:r>
            <a:r>
              <a:rPr lang="el-GR"/>
              <a:t>προκάλεσε κρίση στην Ελλάδα.</a:t>
            </a:r>
          </a:p>
          <a:p>
            <a:pPr lvl="0"/>
            <a:r>
              <a:rPr lang="el-GR"/>
              <a:t>Η κυβέρνηση ήθελε να παραμείνει ουδέτερη και διέταξε το Δ' Σώμα Στρατού να μην αντισταθεί και να υποχωρήσει </a:t>
            </a:r>
            <a:r>
              <a:rPr lang="el-GR" b="1"/>
              <a:t>στο λιμάνι της Καβάλας </a:t>
            </a:r>
            <a:r>
              <a:rPr lang="el-GR"/>
              <a:t> για εκκένωση, αν και δεν έγινε αποδεκτή η χρήση πολεμικών πλοίων.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3800"/>
              <a:t>Παραδοση ελληνικων δυναμεων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οι περισσότερες δυνάμεις και οι διοικητές τους </a:t>
            </a:r>
            <a:r>
              <a:rPr lang="el-GR" b="1"/>
              <a:t>παραδόθηκαν στους Γερμανούς </a:t>
            </a:r>
            <a:r>
              <a:rPr lang="el-GR"/>
              <a:t>και μεταφέρθηκαν στο </a:t>
            </a:r>
            <a:r>
              <a:rPr lang="el-GR" b="1"/>
              <a:t>Γκέρλιτς,</a:t>
            </a:r>
            <a:r>
              <a:rPr lang="el-GR"/>
              <a:t> όπου έμειναν μέχρι το τέλος του πολέμου.</a:t>
            </a:r>
          </a:p>
          <a:p>
            <a:pPr lvl="0"/>
            <a:r>
              <a:rPr lang="el-GR"/>
              <a:t>Η παράδοση περιοχών που καταλήφθηκαν μετά το τέλος του Δεύτερου Βαλκανικού Πολέμου (1913) στους Βουλγάρους έγινε η τελευταία σταγόνα για τους βενιζελικούς αξιωματικούς.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3800"/>
              <a:t>12 Σεπτεμβρίου 1916: ΣΥΜΜΑΧΙΚΗ ΑΝΤΕΠΙΘΕΣΗ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/>
          </a:p>
          <a:p>
            <a:pPr lvl="0"/>
            <a:r>
              <a:rPr lang="el-GR"/>
              <a:t>οι Σύμμαχοι πέρασαν στην αντεπίθεση</a:t>
            </a:r>
          </a:p>
          <a:p>
            <a:pPr lvl="0"/>
            <a:r>
              <a:rPr lang="el-GR"/>
              <a:t> Η συμμαχική προώθηση ήταν αργή και συνεχίστηκε τον Οκτώβριο και τον Νοέμβριο του 1916.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3800"/>
              <a:t>16 Σεπτεμβρίου 1916</a:t>
            </a:r>
            <a:r>
              <a:rPr lang="el-GR" sz="3800" b="0"/>
              <a:t>: ΚΥΒΕΡΝΗΣΗ ΘΕΣΣΑΛΟΝΙΚΗΣ</a:t>
            </a:r>
            <a:endParaRPr lang="el-GR" sz="3800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Με τη συνενοχή της Αντάντ,ο Βενιζέλος  προχώρησε σε πραξικόπημα στη Θεσσαλονίκη στην ελληνική Μακεδονία και στα νησιά</a:t>
            </a:r>
          </a:p>
          <a:p>
            <a:pPr lvl="0"/>
            <a:r>
              <a:rPr lang="el-GR"/>
              <a:t>Η Ελλάδα είχε δύο κυβερνήσεις, με την «επίσημη» βασιλική κυβέρνηση στην Αθήνα και την «επαναστατική» φιλοβενιζελική Κυβέρνηση εθνικής αμύνης στη Θεσσαλονίκη.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sz="3800"/>
              <a:t>19 Νοεμβρίου 1916 μάχη Καϊμακτσαλάν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l-GR"/>
              <a:t>Οι Γερμανοί έστειλαν δύο μεραρχίες για να ενισχύσουν τους Βούλγαρους.</a:t>
            </a:r>
          </a:p>
          <a:p>
            <a:pPr lvl="0">
              <a:lnSpc>
                <a:spcPct val="90000"/>
              </a:lnSpc>
            </a:pPr>
            <a:r>
              <a:rPr lang="el-GR"/>
              <a:t>στις </a:t>
            </a:r>
            <a:r>
              <a:rPr lang="el-GR" b="1"/>
              <a:t>19 Νοεμβρίου 1916</a:t>
            </a:r>
            <a:r>
              <a:rPr lang="el-GR"/>
              <a:t>, οι Σέρβοι και οι Γάλλοι  κατέλαβαν το </a:t>
            </a:r>
            <a:r>
              <a:rPr lang="el-GR" b="1"/>
              <a:t>Καϊμακτσαλάν</a:t>
            </a:r>
            <a:r>
              <a:rPr lang="el-GR"/>
              <a:t> και ανάγκασαν τις Κεντρικές Δυνάμεις να παραχωρήσουν το  </a:t>
            </a:r>
            <a:r>
              <a:rPr lang="el-GR" b="1"/>
              <a:t>Μοναστήρι </a:t>
            </a:r>
            <a:r>
              <a:rPr lang="el-GR"/>
              <a:t>στους Συμμάχους.</a:t>
            </a:r>
          </a:p>
          <a:p>
            <a:pPr lvl="0">
              <a:lnSpc>
                <a:spcPct val="90000"/>
              </a:lnSpc>
            </a:pPr>
            <a:r>
              <a:rPr lang="el-GR"/>
              <a:t>Οι Σύμμαχοι έχασαν περίπου 50.000 στρατιώτες, ενώ οι Βούλγαροι και οι Γερμανοί έχασαν περίπου 60.000 στρατιώτες (νεκροί ή αιχμάλωτοι) και το μέτωπο προωθήθηκε κατά 40 χιλιόμετρα.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3600" b="1"/>
              <a:t>1914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Io</a:t>
            </a:r>
            <a:r>
              <a:rPr lang="el-GR"/>
              <a:t>υνιοσ 1917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Οι Σύμμαχοι αναγνώριζαν τη βασιλική κυβέρνηση μέχρι τον Ιούνιο του 1917.</a:t>
            </a:r>
          </a:p>
          <a:p>
            <a:pPr lvl="0"/>
            <a:r>
              <a:rPr lang="el-GR"/>
              <a:t> Εν τω μεταξύ, οι Ιταλοί μετέφεραν περισσότερες δυνάμεις στην Αλβανία και προσπάθησαν να απωθήσουν τις αυστριακές δυνάμεις στη λίμνη Όστροβο.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ΣΥΜΜΑΧΙΚΟΣ ΑΠΟΚΛΕΙΣΜΟΣ: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Οι Σύμμαχοι κατέλαβαν τη Θεσσαλία που εκκενώθηκε από τον φιλοβασιλικό ελληνικό στρατό και τον Ισθμό, με αποτέλεσμα να μοιράσουν τη χώρα.</a:t>
            </a:r>
          </a:p>
          <a:p>
            <a:pPr lvl="0"/>
            <a:r>
              <a:rPr lang="el-GR"/>
              <a:t> Η προσπάθεια των Συμμάχων να καταλάβουν την Αθήνα οδήγησε σε αντίδραση των ελληνικών δυνάμεων.</a:t>
            </a:r>
          </a:p>
          <a:p>
            <a:pPr lvl="0"/>
            <a:r>
              <a:rPr lang="el-GR"/>
              <a:t>Οι Σύμμαχοι  προχώρησαν σε ναυτικό αποκλεισμό της νότιας Ελλάδας που έμεινε πιστή στον βασιλιά.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Ανοιξη 1917: ΣΥΜΜΑΧΙΚΗ ΕΠΙΘΕΣΗ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Μέχρι την άνοιξη του 1917, η στρατιά του Σαράιγ ενισχύθηκε από 24 μεραρχίες, 6 γαλλικές, 6 σερβικές, 7 βρετανικές, 1 ιταλική, 1 ρωσική και 3 ελληνικές ταξιαρχίες. </a:t>
            </a:r>
          </a:p>
          <a:p>
            <a:pPr lvl="0"/>
            <a:r>
              <a:rPr lang="el-GR"/>
              <a:t>Οι Σύμμαχοι σκόπευαν να επιτεθούν </a:t>
            </a:r>
            <a:r>
              <a:rPr lang="el-GR" b="1"/>
              <a:t>στα τέλη του Απρίλη,</a:t>
            </a:r>
            <a:r>
              <a:rPr lang="el-GR"/>
              <a:t> αλλά η αρχική επίθεση έληξε με αποτυχία και με μεγάλες απώλειες στις </a:t>
            </a:r>
            <a:r>
              <a:rPr lang="el-GR" b="1"/>
              <a:t>21 Μαΐου</a:t>
            </a:r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14 Ιουνίου 1917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l-GR"/>
              <a:t>Τον Ιούνιο του 1917, οι Σύμμαχοι πέτυχαν την ανατροπή του βασιλιά Κωνσταντίνου (στις 14 Ιουνίου, ο γιος του Αλέξανδρος, έγινε βασιλιάς και η χώρα ενώθηκε υπό την ηγεσία του Βενιζέλου.</a:t>
            </a:r>
          </a:p>
          <a:p>
            <a:pPr lvl="0">
              <a:lnSpc>
                <a:spcPct val="90000"/>
              </a:lnSpc>
            </a:pPr>
            <a:r>
              <a:rPr lang="el-GR"/>
              <a:t> Η νέα κυβέρνηση κήρυξε αμέσως τον πόλεμο στις Κεντρικές Δυνάμεις και προχώρησε στη δημιουργία νέου στρατού.</a:t>
            </a:r>
            <a:endParaRPr lang="el-GR" baseline="30000"/>
          </a:p>
          <a:p>
            <a:pPr lvl="0">
              <a:lnSpc>
                <a:spcPct val="90000"/>
              </a:lnSpc>
            </a:pPr>
            <a:r>
              <a:rPr lang="el-GR"/>
              <a:t>Παρ' ολ' αυτά, ο Γάλλος πρωθυπουργός Ζ. Κλεμανσό ανακάλεσε τον Σαράιγ τον </a:t>
            </a:r>
            <a:r>
              <a:rPr lang="el-GR" b="1"/>
              <a:t>Νοέμβριο</a:t>
            </a:r>
            <a:r>
              <a:rPr lang="el-GR"/>
              <a:t> και ανέθεσε τη διοίκηση στον Στρατηγό  στον άντολφ Γκιγιομά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Μαιοσ 1917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Τον Μάιο, οι ελληνικές δυνάμεις του Στρατηγού </a:t>
            </a:r>
            <a:r>
              <a:rPr lang="el-GR" b="1"/>
              <a:t>Γκιγιομά</a:t>
            </a:r>
            <a:r>
              <a:rPr lang="el-GR"/>
              <a:t> επιτέθηκαν και κατέλαβαν μια δυνατή βουλγαρική θέση στο Σ</a:t>
            </a:r>
            <a:r>
              <a:rPr lang="el-GR" b="1"/>
              <a:t>κρα</a:t>
            </a:r>
          </a:p>
          <a:p>
            <a:pPr lvl="0"/>
            <a:r>
              <a:rPr lang="el-GR"/>
              <a:t> Καθώς η γερμανική ανοιξιάτικη επίθεση απειλούσε τη Γαλλία, ο Γκιγιόμα ανακλήθηκε στο Παρίσι  και αντικαταστάθηκε από τον Στρατηγό </a:t>
            </a:r>
            <a:r>
              <a:rPr lang="el-GR" b="1"/>
              <a:t>Φρανσέ Ντεσπεραί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Σεπτέμβριος 1917:επίθεση κατά Βουλγάρων  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l-GR"/>
              <a:t>Ο Ε</a:t>
            </a:r>
            <a:r>
              <a:rPr lang="el-GR" b="1"/>
              <a:t>σπεραί</a:t>
            </a:r>
            <a:r>
              <a:rPr lang="el-GR"/>
              <a:t> πρότεινε μια επίθεση κατά του βουλγαρικού στρατού, η γαλλική κυβέρνηση αρνήθηκε να επιτρέψει την επίθεση μέχρι να συμφωνήσουν όλες οι χώρες. </a:t>
            </a:r>
          </a:p>
          <a:p>
            <a:pPr lvl="0">
              <a:lnSpc>
                <a:spcPct val="90000"/>
              </a:lnSpc>
            </a:pPr>
            <a:r>
              <a:rPr lang="el-GR" b="1"/>
              <a:t>Ο Στρατηγός Γκιγιομά </a:t>
            </a:r>
            <a:r>
              <a:rPr lang="el-GR"/>
              <a:t>στήριξε την πρόταση</a:t>
            </a:r>
          </a:p>
          <a:p>
            <a:pPr lvl="0">
              <a:lnSpc>
                <a:spcPct val="90000"/>
              </a:lnSpc>
            </a:pPr>
            <a:r>
              <a:rPr lang="el-GR"/>
              <a:t>Τον Σεπτέμβριο, επιτεύχθηκε συμφωνία και ο Εσπεραί έλαβε την άδεια να προχωρήσει  στην επίθεση.</a:t>
            </a:r>
          </a:p>
          <a:p>
            <a:pPr lvl="0">
              <a:lnSpc>
                <a:spcPct val="90000"/>
              </a:lnSpc>
            </a:pPr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Η επιθεση κατά των βουλγαρων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Η έξοδος της </a:t>
            </a:r>
            <a:r>
              <a:rPr lang="el-GR" b="1"/>
              <a:t>Ρωσίας </a:t>
            </a:r>
            <a:r>
              <a:rPr lang="el-GR"/>
              <a:t>από τον πόλεμο τον </a:t>
            </a:r>
            <a:r>
              <a:rPr lang="el-GR" b="1"/>
              <a:t>Μάρτη του 1918  </a:t>
            </a:r>
            <a:r>
              <a:rPr lang="el-GR"/>
              <a:t>με τη συνθήκη </a:t>
            </a:r>
            <a:r>
              <a:rPr lang="el-GR" b="1"/>
              <a:t>Μπρεστ Λιτόφσκ</a:t>
            </a:r>
            <a:r>
              <a:rPr lang="el-GR"/>
              <a:t>   δεν επηρέασε αρνητικά ατ πράγματα.</a:t>
            </a:r>
          </a:p>
          <a:p>
            <a:pPr lvl="0"/>
            <a:r>
              <a:rPr lang="el-GR"/>
              <a:t>Η Αντάντ είχε στη διάθεση της ολόκληρο τον ελληνικό στρατό (</a:t>
            </a:r>
            <a:r>
              <a:rPr lang="el-GR" b="1"/>
              <a:t>9 μεραρχίες), </a:t>
            </a:r>
            <a:r>
              <a:rPr lang="el-GR"/>
              <a:t>καθώς και 6.000 άνδρες της </a:t>
            </a:r>
            <a:r>
              <a:rPr lang="el-GR" b="1"/>
              <a:t>Λεγεώνας των Τσεχοσλαβάκων</a:t>
            </a:r>
            <a:r>
              <a:rPr lang="el-GR"/>
              <a:t>  οι οποίοι έφυγαν από τη Ρωσία και ήταν έτοιμοι να αντιμετωπίσουν τις αυστροουγγρικές δυνάμεις.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Η κατασταση των εμπλεκομενων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l-GR"/>
              <a:t>Οι Σύμμαχοι ήταν σίγουροι για τη νίκη τους, ενώ οι Βούλγαροι ήταν σίγουροι για την ήττα. </a:t>
            </a:r>
          </a:p>
          <a:p>
            <a:pPr lvl="0">
              <a:lnSpc>
                <a:spcPct val="90000"/>
              </a:lnSpc>
            </a:pPr>
            <a:r>
              <a:rPr lang="el-GR"/>
              <a:t>Η Οθωμανική Αυτοκρατορία βρισκόταν στην καταστροφή, η αυστροουγγρική κυβέρνηση βρισκόταν στο χάος και ο γερμανικός στρατός ηττήθηκε στο Δυτικό Μέτωπο. Οι Βούλγαροι δεν είχαν σκοπό να πολεμήσουν για μια χαμένη υπόθεση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14 σεπτεμβριου 1917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l-GR"/>
              <a:t>Στις </a:t>
            </a:r>
            <a:r>
              <a:rPr lang="el-GR" b="1"/>
              <a:t>14 Σεπτεμβρίου 1917 </a:t>
            </a:r>
            <a:r>
              <a:rPr lang="el-GR"/>
              <a:t>οι Γάλλοι και οι Σέρβοι προχώρησαν σε κανονιοβολισμό για τη μάχη του Ντόμρο Πόλε  και την επόμενη μέρα, το κατέλαβαν</a:t>
            </a:r>
          </a:p>
          <a:p>
            <a:pPr lvl="0">
              <a:lnSpc>
                <a:spcPct val="90000"/>
              </a:lnSpc>
            </a:pPr>
            <a:r>
              <a:rPr lang="el-GR" b="1"/>
              <a:t>Στις 18 Σεπτεμβρίου</a:t>
            </a:r>
            <a:r>
              <a:rPr lang="el-GR"/>
              <a:t>, οι Έλληνες και οι Βρετανοί επιτέθηκαν  με απώλειες στους Βούλγαρους στη μάχη της Δοϊράνης</a:t>
            </a:r>
          </a:p>
          <a:p>
            <a:pPr lvl="0">
              <a:lnSpc>
                <a:spcPct val="90000"/>
              </a:lnSpc>
            </a:pPr>
            <a:r>
              <a:rPr lang="el-GR"/>
              <a:t> Ο γαλλοσερβικός στρατός συνέχισε να προωθείται την επόμενη μέρα, και η βουλγαρική διοίκηση διέταξε υποχώρηση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Στην επίσημη ιστορία της βρετανικής κυβέρνησης για τη μακεδονική εκστρατεία, ο </a:t>
            </a:r>
            <a:r>
              <a:rPr lang="el-GR" b="1"/>
              <a:t>Κυρίλ Φαλς (Cyrill Falls</a:t>
            </a:r>
            <a:r>
              <a:rPr lang="el-GR"/>
              <a:t>)  αναφέρεται στην κατάσταση των βουλγαρικών δυνάμεων και την κατάσταση στο μέτωπο. </a:t>
            </a:r>
          </a:p>
          <a:p>
            <a:pPr lvl="0"/>
            <a:r>
              <a:rPr lang="el-GR"/>
              <a:t>Παρά την ήττα στο Ντόμπρο Πόλε και τη συμμαχική προώθηση, ο βουλγαρικός στρατός δεν αποδιοργανώθηκε και επιχείρησε οργανωμένη υποχώρηση.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1914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/>
              <a:t>Αύγουστος 1914 : </a:t>
            </a:r>
            <a:r>
              <a:rPr lang="el-GR"/>
              <a:t>Οι Κεντρικές δυνάμεις επιτέθηκαν στη Σερβία αλλά δεν κατάφεραν να νικήσουν.</a:t>
            </a:r>
          </a:p>
          <a:p>
            <a:pPr lvl="0"/>
            <a:r>
              <a:rPr lang="el-GR" b="1"/>
              <a:t>(Νοέμβριος 1914), </a:t>
            </a:r>
            <a:r>
              <a:rPr lang="el-GR"/>
              <a:t>είσοδος της Οθωμανικής Αυτοκρατορίας  στον πόλεμο με το πλευρό των Κεντρικών Δυνάμεων</a:t>
            </a:r>
          </a:p>
          <a:p>
            <a:pPr lvl="0"/>
            <a:r>
              <a:rPr lang="el-GR" b="1"/>
              <a:t>Δεκέμβριος 1914: Μάχη Κολουμπάρα </a:t>
            </a:r>
            <a:r>
              <a:rPr lang="el-GR"/>
              <a:t> νίκη του σερβικού στρατού..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29-30 Σεπτεμβρίου 1917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τα Σκόπια έπεσαν, αλλά μια δυνατή γερμανοβουλγαρική δύναμη διατάχθηκε να ανακαταλάβει την πόλη </a:t>
            </a:r>
          </a:p>
          <a:p>
            <a:pPr lvl="0"/>
            <a:r>
              <a:rPr lang="el-GR"/>
              <a:t>την επόμενη μέρα - κατά τη διάρκεια της ημέρας, περίπου 15.000 Βούλγαροι στρατιώτες αιχμαλωτίστηκαν</a:t>
            </a:r>
          </a:p>
          <a:p>
            <a:pPr lvl="0"/>
            <a:r>
              <a:rPr lang="el-GR"/>
              <a:t>Βούλγαροι στρατιώτες αποστάτησαν και συγκεντρώθηκαν στον σιδηροδρομικό σταθμό του Ράντομιρ</a:t>
            </a:r>
          </a:p>
          <a:p>
            <a:pPr lvl="0"/>
            <a:r>
              <a:rPr lang="el-GR"/>
              <a:t>30 Σεπτεμβρίου έξοδος της Βουλγαρίας από τον πόλεμο.</a:t>
            </a:r>
          </a:p>
          <a:p>
            <a:pPr lvl="0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700"/>
              <a:t>Το Μακεδονικό Μέτωπο διαλύθηκε το μεσημέρι της 30ης Σεπτεμβρίου καθώς τέθηκε σε ισχύ η  ανακωχή</a:t>
            </a:r>
          </a:p>
          <a:p>
            <a:pPr lvl="0"/>
            <a:r>
              <a:rPr lang="el-GR" sz="2700"/>
              <a:t>Η εξέγερση των στρατιωτών έληξε στις 2 Οκτωβρίου 1917</a:t>
            </a:r>
          </a:p>
          <a:p>
            <a:pPr lvl="0"/>
            <a:r>
              <a:rPr lang="el-GR" sz="2700"/>
              <a:t> Ο Τσάρος Φερδινάνδος παραιτήθηκε και εξορίστηκε στις 3 Οκτωβρίου 1917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 βρετανικός στρατός πορεύτηκε προς την Κων/λη χωρίς να συναντήσει αντίσταση και η οθωμανική κυβέρνηση ζήτησε ανακωχή (Η συνθήκη του Μούδρου υπογράφτηκε στις 26 Οκτωβρίου 1917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 γαλλικός και ο σερβικός στρατός ανακατέλαβαν τη Σερβία και διέλυσαν μερικές αδύναμες γερμανικές μεραρχίες που προσπαθούσαν να σταματήσουν τη συμμαχική προώθηση στη Νις.</a:t>
            </a:r>
          </a:p>
          <a:p>
            <a:pPr lvl="0"/>
            <a:r>
              <a:rPr lang="el-GR"/>
              <a:t> Στις 3 Νοεμβρίου, η Αυστροουγγαρία αναγκάστηκε να υπογράψει ανακωχή στο Ιταλικό Μέτωπο και ο πόλεμος έληξε.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Στις 10 Νοεμβρίου, οι δυνάμεις του Εσπεραί  πέρασαν τον Δούναβη και ήσαν έτοιμες να εισέλθουν στην καρδιά της Ουγγαρίας</a:t>
            </a:r>
          </a:p>
          <a:p>
            <a:pPr lvl="0"/>
            <a:r>
              <a:rPr lang="el-GR"/>
              <a:t> Μετά από αίτημα του Γάλλου Στρατηγού, ο  Μιχάλι Κάρολυι, ηγέτης της ουγγρικής κυβέρνησης, υπέγραψε ανακωχή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Esposito, V. (1959). </a:t>
            </a:r>
            <a:r>
              <a:rPr lang="en-US" i="1"/>
              <a:t>The West Point Atlas of American Wars, Vol II</a:t>
            </a:r>
            <a:r>
              <a:rPr lang="en-US"/>
              <a:t>. Westport, Cn: Praeger. </a:t>
            </a:r>
          </a:p>
          <a:p>
            <a:pPr lvl="0"/>
            <a:r>
              <a:rPr lang="en-US"/>
              <a:t>Falls, C. (1933). </a:t>
            </a:r>
            <a:r>
              <a:rPr lang="en-US" i="1"/>
              <a:t>Military Operations Macedonia: From the Outbreak of War to the Spring of 1917</a:t>
            </a:r>
            <a:r>
              <a:rPr lang="en-US"/>
              <a:t>. History of the Great War Based on Official Documents by Direction of the Historical Section of the Committee of Imperial Defence. </a:t>
            </a:r>
            <a:r>
              <a:rPr lang="en-US" b="1"/>
              <a:t>I</a:t>
            </a:r>
            <a:r>
              <a:rPr lang="en-US"/>
              <a:t> (IWM and Battery Press 1996 έκδοση). London: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Falls, C. (1935). </a:t>
            </a:r>
            <a:r>
              <a:rPr lang="en-US" i="1"/>
              <a:t>Military Operations Macedonia: From the Spring of 1917 to the End of the War</a:t>
            </a:r>
            <a:r>
              <a:rPr lang="en-US"/>
              <a:t>. History of the Great War Based on Official Documents by Direction of the Historical Section of the Committee of Imperial Defence. </a:t>
            </a:r>
            <a:r>
              <a:rPr lang="en-US" b="1"/>
              <a:t>II</a:t>
            </a:r>
            <a:r>
              <a:rPr lang="en-US"/>
              <a:t> (IWM and Battery Press 1996 έκδοση). Nashville, TN: HMSO. </a:t>
            </a:r>
          </a:p>
          <a:p>
            <a:pPr lvl="0"/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βιβλιογραφια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Hall, R. (2010). </a:t>
            </a:r>
            <a:r>
              <a:rPr lang="en-US" i="1"/>
              <a:t>Balkan Breakthrough: The Battle of Dobro Pole 1918</a:t>
            </a:r>
            <a:r>
              <a:rPr lang="en-US"/>
              <a:t>. Bloomington, In: Indiana University Press. </a:t>
            </a:r>
          </a:p>
          <a:p>
            <a:pPr lvl="0"/>
            <a:r>
              <a:rPr lang="en-US"/>
              <a:t>Palmer, A (1965). </a:t>
            </a:r>
            <a:r>
              <a:rPr lang="en-US" i="1"/>
              <a:t>The Gardeners of Salonika, The Macedonian Campaign 1915–1918</a:t>
            </a:r>
            <a:r>
              <a:rPr lang="en-US"/>
              <a:t>. London: Andre Deutsch.</a:t>
            </a:r>
          </a:p>
          <a:p>
            <a:pPr lvl="0"/>
            <a:r>
              <a:rPr lang="en-US"/>
              <a:t>Parker, C. (1964). </a:t>
            </a:r>
            <a:r>
              <a:rPr lang="en-US" i="1"/>
              <a:t>Return to Salonika</a:t>
            </a:r>
            <a:r>
              <a:rPr lang="en-US"/>
              <a:t>. London: Cassell.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700"/>
              <a:t>Wakefield, A.; Moody, S. (2004). </a:t>
            </a:r>
            <a:r>
              <a:rPr lang="en-US" sz="2700" i="1"/>
              <a:t>Under the Devil's Eye: Britain's Forgotten Army at Salonika 1915–1918</a:t>
            </a:r>
            <a:r>
              <a:rPr lang="en-US" sz="2700"/>
              <a:t>. London: History Press. </a:t>
            </a:r>
          </a:p>
          <a:p>
            <a:pPr lvl="0"/>
            <a:r>
              <a:rPr lang="en-US" sz="2700"/>
              <a:t>Balkanalysis.com review of the official British government history of the Macedonian Front campaign, </a:t>
            </a:r>
            <a:r>
              <a:rPr lang="en-US" sz="2700" i="1"/>
              <a:t>Military Operations Macedonia</a:t>
            </a:r>
            <a:endParaRPr lang="el-GR" sz="2700"/>
          </a:p>
          <a:p>
            <a:pPr lvl="0"/>
            <a:endParaRPr lang="el-GR" sz="2700"/>
          </a:p>
          <a:p>
            <a:pPr lvl="0"/>
            <a:endParaRPr lang="el-GR" sz="27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ΑΙΤΙΑ ΚΑΘΥΣΤΕΡΗΣΗΣ ΑΝΤΑΝΤ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Η Αντάντ καθυστέρησε να στείλει ενισχύσεις στη Σερβία λόγω των μυστικών διαπραγματεύσεων με τη Βουλγαρία, η είσοδος της οποίας (στο πλευρό της Αντάντ) θα μείωνε την ανάγκη γαλλοβρετανικής βοήθειας στη Σερβία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4000" b="1"/>
              <a:t>1915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1915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b="1"/>
              <a:t>Απρίλιος 1915</a:t>
            </a:r>
            <a:r>
              <a:rPr lang="el-GR"/>
              <a:t>: Συμμαχική ήττα στην Καλλίπολη</a:t>
            </a:r>
          </a:p>
          <a:p>
            <a:pPr lvl="0"/>
            <a:r>
              <a:rPr lang="el-GR" b="1"/>
              <a:t>Μάης-Σεπτέμβριος 1915</a:t>
            </a:r>
            <a:r>
              <a:rPr lang="el-GR"/>
              <a:t>: ήττα των Ρώσων στο Γκόρλιτς Ταρνόβ  </a:t>
            </a:r>
          </a:p>
          <a:p>
            <a:pPr lvl="0"/>
            <a:r>
              <a:rPr lang="el-GR"/>
              <a:t> </a:t>
            </a:r>
            <a:r>
              <a:rPr lang="el-GR" b="1"/>
              <a:t>21 Σεπτεμβρίου 1915</a:t>
            </a:r>
            <a:r>
              <a:rPr lang="el-GR"/>
              <a:t>:  ο  Φερδινάνδος της Βουλγαρίας μπήκε στον πόλεμο στο πλευρό των Κεντρικών Δυνάμεων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Φθινόπωρο 1915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l-GR" b="1"/>
              <a:t>Φθινόπωρο του 1915</a:t>
            </a:r>
            <a:r>
              <a:rPr lang="el-GR"/>
              <a:t>: Υπό τις διαταγές του Αρχιστράτηγου </a:t>
            </a:r>
            <a:r>
              <a:rPr lang="el-GR" b="1"/>
              <a:t>Άουγκουστ φον Μάκενσεν</a:t>
            </a:r>
            <a:r>
              <a:rPr lang="el-GR"/>
              <a:t>, η Αυστροουγγρική Βαλκανική Στρατιά, η 11η Γερμανική Στρατιά και οι στολίσκοι του Δούναβη και του Σάβα επιτέθηκαν στην Σερβία.</a:t>
            </a:r>
          </a:p>
          <a:p>
            <a:pPr lvl="0">
              <a:lnSpc>
                <a:spcPct val="90000"/>
              </a:lnSpc>
            </a:pPr>
            <a:r>
              <a:rPr lang="el-GR" b="1"/>
              <a:t>Σεπτέμβριο του 1915, </a:t>
            </a:r>
            <a:r>
              <a:rPr lang="el-GR"/>
              <a:t>οι ΚΔ κατέλαβαν το </a:t>
            </a:r>
            <a:r>
              <a:rPr lang="el-GR" b="1"/>
              <a:t>Βελιγράδι</a:t>
            </a:r>
            <a:r>
              <a:rPr lang="el-GR"/>
              <a:t> το </a:t>
            </a:r>
            <a:r>
              <a:rPr lang="el-GR" b="1"/>
              <a:t>Σμεντέρεβο </a:t>
            </a:r>
            <a:r>
              <a:rPr lang="el-GR"/>
              <a:t>το </a:t>
            </a:r>
            <a:r>
              <a:rPr lang="el-GR" b="1"/>
              <a:t>Ποζάρεβα</a:t>
            </a:r>
            <a:r>
              <a:rPr lang="el-GR"/>
              <a:t>κ και το </a:t>
            </a:r>
            <a:r>
              <a:rPr lang="el-GR" b="1"/>
              <a:t>Κολούμπακ </a:t>
            </a:r>
            <a:r>
              <a:rPr lang="el-GR"/>
              <a:t>δημιουργώντας ένα ευρύ προγεφύρωμα αναγκάζοντας τους Σέρβους να υποχωρήσουν στη νότια Σερβία</a:t>
            </a:r>
          </a:p>
          <a:p>
            <a:pPr lvl="0">
              <a:lnSpc>
                <a:spcPct val="90000"/>
              </a:lnSpc>
            </a:pPr>
            <a:endParaRPr lang="el-G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/>
              <a:t>Φθινόπωρο 1915</a:t>
            </a:r>
          </a:p>
        </p:txBody>
      </p:sp>
      <p:sp>
        <p:nvSpPr>
          <p:cNvPr id="3" name="2 - Θέση περιεχομένου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Ο Στρατάρχης Πούτνικ διέταξε  υποχώρηση  προς τα νότια και προς τα δυτικά μέσω του Μαυροβουνίου προς την Αλβανία.</a:t>
            </a:r>
          </a:p>
          <a:p>
            <a:pPr lvl="0"/>
            <a:r>
              <a:rPr lang="el-GR"/>
              <a:t>Μονάχα </a:t>
            </a:r>
            <a:r>
              <a:rPr lang="el-GR" b="1"/>
              <a:t>125.000 Σέρβοι </a:t>
            </a:r>
            <a:r>
              <a:rPr lang="el-GR"/>
              <a:t>στρατιώτες έφθασαν στην ακτή της Αδριατικής και μεταφέρθηκαν με ιταλικά πλοία στη </a:t>
            </a:r>
            <a:r>
              <a:rPr lang="el-GR" b="1"/>
              <a:t>Κέρκυρα</a:t>
            </a:r>
            <a:r>
              <a:rPr lang="el-GR"/>
              <a:t>  και σε άλλα ελληνικά νησιά, πριν ταξιδέψουν στη Θεσσαλονίκη. </a:t>
            </a:r>
          </a:p>
          <a:p>
            <a:pPr lvl="0"/>
            <a:r>
              <a:rPr lang="el-GR"/>
              <a:t>Ο Στρατάρχης Πούτνικ, ωστόσο, πέθανε ένα χρόνο αργότερα σε γαλλικό νοσοκομείο.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Αφθονί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</TotalTime>
  <Words>1239</Words>
  <Application>Microsoft Office PowerPoint</Application>
  <PresentationFormat>Προβολή στην οθόνη (4:3)</PresentationFormat>
  <Paragraphs>143</Paragraphs>
  <Slides>48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Αφθονία</vt:lpstr>
      <vt:lpstr>A  παγκόσμιος. Μακεδονικό μέτωπο</vt:lpstr>
      <vt:lpstr>ΟΡΙΣΜΟΣ</vt:lpstr>
      <vt:lpstr>Διαφάνεια 3</vt:lpstr>
      <vt:lpstr>1914</vt:lpstr>
      <vt:lpstr>ΑΙΤΙΑ ΚΑΘΥΣΤΕΡΗΣΗΣ ΑΝΤΑΝΤ</vt:lpstr>
      <vt:lpstr>Διαφάνεια 6</vt:lpstr>
      <vt:lpstr>1915</vt:lpstr>
      <vt:lpstr>Φθινόπωρο 1915</vt:lpstr>
      <vt:lpstr>Φθινόπωρο 1915</vt:lpstr>
      <vt:lpstr>7 ΟΚΤΩΒΡΙΟΥ 1915</vt:lpstr>
      <vt:lpstr>ΟΚΤΩΒΡΙΟΣ 1915</vt:lpstr>
      <vt:lpstr>1915</vt:lpstr>
      <vt:lpstr>ANTANT</vt:lpstr>
      <vt:lpstr>ΟΚΤΩΒΡΙΟΣ 1915: ανταντ</vt:lpstr>
      <vt:lpstr>ΚΙΝΗΣΕΙΣ ΤΗΣ ΑΝΤΑΝΤ</vt:lpstr>
      <vt:lpstr>ΝΟΕΜΒΡΙΟΣ 1915</vt:lpstr>
      <vt:lpstr>Γερμανοβουλγαρικεσ διαπραγματευσεισ</vt:lpstr>
      <vt:lpstr>Διαφάνεια 18</vt:lpstr>
      <vt:lpstr>5 Ιανουαρίου 1916</vt:lpstr>
      <vt:lpstr>1916</vt:lpstr>
      <vt:lpstr>Η ΕΛΛΗΝΙΚΗ ΣΤΑΣΗ</vt:lpstr>
      <vt:lpstr>ΕΛΛΗΝΙΚΗ ΣΤΑΣΗ 2</vt:lpstr>
      <vt:lpstr>ΜΑΙΟΣ 1916</vt:lpstr>
      <vt:lpstr>17 Αυγούστου 1916: Μετωπο στρυμονα</vt:lpstr>
      <vt:lpstr>Ανατολικη μακεδονια</vt:lpstr>
      <vt:lpstr>Παραδοση ελληνικων δυναμεων</vt:lpstr>
      <vt:lpstr>12 Σεπτεμβρίου 1916: ΣΥΜΜΑΧΙΚΗ ΑΝΤΕΠΙΘΕΣΗ</vt:lpstr>
      <vt:lpstr>16 Σεπτεμβρίου 1916: ΚΥΒΕΡΝΗΣΗ ΘΕΣΣΑΛΟΝΙΚΗΣ</vt:lpstr>
      <vt:lpstr>19 Νοεμβρίου 1916 μάχη Καϊμακτσαλάν</vt:lpstr>
      <vt:lpstr>Ioυνιοσ 1917</vt:lpstr>
      <vt:lpstr>ΣΥΜΜΑΧΙΚΟΣ ΑΠΟΚΛΕΙΣΜΟΣ:</vt:lpstr>
      <vt:lpstr>Ανοιξη 1917: ΣΥΜΜΑΧΙΚΗ ΕΠΙΘΕΣΗ</vt:lpstr>
      <vt:lpstr>14 Ιουνίου 1917</vt:lpstr>
      <vt:lpstr>Μαιοσ 1917</vt:lpstr>
      <vt:lpstr>Σεπτέμβριος 1917:επίθεση κατά Βουλγάρων  </vt:lpstr>
      <vt:lpstr>Η επιθεση κατά των βουλγαρων</vt:lpstr>
      <vt:lpstr>Η κατασταση των εμπλεκομενων</vt:lpstr>
      <vt:lpstr>14 σεπτεμβριου 1917</vt:lpstr>
      <vt:lpstr>Διαφάνεια 39</vt:lpstr>
      <vt:lpstr>29-30 Σεπτεμβρίου 1917</vt:lpstr>
      <vt:lpstr>Διαφάνεια 41</vt:lpstr>
      <vt:lpstr>Διαφάνεια 42</vt:lpstr>
      <vt:lpstr>Διαφάνεια 43</vt:lpstr>
      <vt:lpstr>Διαφάνεια 44</vt:lpstr>
      <vt:lpstr>Διαφάνεια 45</vt:lpstr>
      <vt:lpstr>Διαφάνεια 46</vt:lpstr>
      <vt:lpstr>βιβλιογραφια</vt:lpstr>
      <vt:lpstr>Διαφάνεια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 παγκόσμιος. Μακεδονικό μέτωπο</dc:title>
  <dc:creator>user</dc:creator>
  <cp:lastModifiedBy>user</cp:lastModifiedBy>
  <cp:revision>13</cp:revision>
  <dcterms:created xsi:type="dcterms:W3CDTF">2009-04-16T11:32:32Z</dcterms:created>
  <dcterms:modified xsi:type="dcterms:W3CDTF">2015-12-08T06:39:54Z</dcterms:modified>
</cp:coreProperties>
</file>