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31E32-58EA-4AF8-9D6D-C5B52DA7DCBE}" type="datetimeFigureOut">
              <a:rPr lang="el-GR" smtClean="0"/>
              <a:pPr/>
              <a:t>24/12/2016</a:t>
            </a:fld>
            <a:endParaRPr lang="el-G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E68C9A-B6DF-4CDC-80D7-C8490E46598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31E32-58EA-4AF8-9D6D-C5B52DA7DCBE}" type="datetimeFigureOut">
              <a:rPr lang="el-GR" smtClean="0"/>
              <a:pPr/>
              <a:t>24/12/2016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8C9A-B6DF-4CDC-80D7-C8490E46598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31E32-58EA-4AF8-9D6D-C5B52DA7DCBE}" type="datetimeFigureOut">
              <a:rPr lang="el-GR" smtClean="0"/>
              <a:pPr/>
              <a:t>24/12/2016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8C9A-B6DF-4CDC-80D7-C8490E46598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B131E32-58EA-4AF8-9D6D-C5B52DA7DCBE}" type="datetimeFigureOut">
              <a:rPr lang="el-GR" smtClean="0"/>
              <a:pPr/>
              <a:t>24/12/2016</a:t>
            </a:fld>
            <a:endParaRPr lang="el-G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3E68C9A-B6DF-4CDC-80D7-C8490E46598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31E32-58EA-4AF8-9D6D-C5B52DA7DCBE}" type="datetimeFigureOut">
              <a:rPr lang="el-GR" smtClean="0"/>
              <a:pPr/>
              <a:t>24/12/2016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8C9A-B6DF-4CDC-80D7-C8490E46598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31E32-58EA-4AF8-9D6D-C5B52DA7DCBE}" type="datetimeFigureOut">
              <a:rPr lang="el-GR" smtClean="0"/>
              <a:pPr/>
              <a:t>24/12/2016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8C9A-B6DF-4CDC-80D7-C8490E46598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8C9A-B6DF-4CDC-80D7-C8490E46598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31E32-58EA-4AF8-9D6D-C5B52DA7DCBE}" type="datetimeFigureOut">
              <a:rPr lang="el-GR" smtClean="0"/>
              <a:pPr/>
              <a:t>24/12/2016</a:t>
            </a:fld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31E32-58EA-4AF8-9D6D-C5B52DA7DCBE}" type="datetimeFigureOut">
              <a:rPr lang="el-GR" smtClean="0"/>
              <a:pPr/>
              <a:t>24/12/2016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8C9A-B6DF-4CDC-80D7-C8490E46598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31E32-58EA-4AF8-9D6D-C5B52DA7DCBE}" type="datetimeFigureOut">
              <a:rPr lang="el-GR" smtClean="0"/>
              <a:pPr/>
              <a:t>24/12/2016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8C9A-B6DF-4CDC-80D7-C8490E46598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B131E32-58EA-4AF8-9D6D-C5B52DA7DCBE}" type="datetimeFigureOut">
              <a:rPr lang="el-GR" smtClean="0"/>
              <a:pPr/>
              <a:t>24/12/2016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3E68C9A-B6DF-4CDC-80D7-C8490E46598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31E32-58EA-4AF8-9D6D-C5B52DA7DCBE}" type="datetimeFigureOut">
              <a:rPr lang="el-GR" smtClean="0"/>
              <a:pPr/>
              <a:t>24/12/2016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E68C9A-B6DF-4CDC-80D7-C8490E46598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B131E32-58EA-4AF8-9D6D-C5B52DA7DCBE}" type="datetimeFigureOut">
              <a:rPr lang="el-GR" smtClean="0"/>
              <a:pPr/>
              <a:t>24/12/2016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3E68C9A-B6DF-4CDC-80D7-C8490E46598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068960"/>
            <a:ext cx="8305800" cy="1143000"/>
          </a:xfrm>
        </p:spPr>
        <p:txBody>
          <a:bodyPr/>
          <a:lstStyle/>
          <a:p>
            <a:r>
              <a:rPr lang="el-GR" sz="2800" dirty="0" smtClean="0">
                <a:solidFill>
                  <a:schemeClr val="bg1"/>
                </a:solidFill>
              </a:rPr>
              <a:t>Αφορά :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Α)τις ερμηνείες της αποτυχίας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Β)τις θεμελειώδες πρακτικές για μεστή νοήματος μαθηση σε πρωτο-δευτεροβάθμια σχολεία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Γ)τους τρόπους δημιουργίας ενός υποστηρικτικού πλαισίου μάθησης</a:t>
            </a:r>
            <a:endParaRPr lang="el-GR" sz="280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692696"/>
            <a:ext cx="8305800" cy="1981200"/>
          </a:xfrm>
        </p:spPr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ΕΠΑΝΑΣΧΕΔΙΑΣΜΟΣ ΤΗΣ ΔΙΔΑΣΚΑΛΙΑΣ</a:t>
            </a:r>
            <a:endParaRPr lang="el-GR" dirty="0">
              <a:solidFill>
                <a:schemeClr val="bg1"/>
              </a:solidFill>
            </a:endParaRPr>
          </a:p>
        </p:txBody>
      </p:sp>
      <p:pic>
        <p:nvPicPr>
          <p:cNvPr id="4" name="Picture 3" descr="κξψθτρ3οηθτγν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331640" cy="133164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1640" y="0"/>
            <a:ext cx="331236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b="1" dirty="0" smtClean="0">
                <a:solidFill>
                  <a:schemeClr val="bg1"/>
                </a:solidFill>
              </a:rPr>
              <a:t>ΠΑΝΕΠΙΣΤΗΜΙΟ ΔΥΤΙΚΗΣ ΜΑΚΕΔΟΝΙΑΣ-ΤΜΗΜΑ ΔΗΜΟΤΙΚΗΣ ΕΚΠΑΙΔΕΥΣΗ</a:t>
            </a:r>
            <a:endParaRPr lang="el-GR" sz="1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286000"/>
            <a:ext cx="8229600" cy="45720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bg1"/>
                </a:solidFill>
              </a:rPr>
              <a:t>Ενδυνάμωση 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Διευκόλυνση στη συμμετοχή των γονέων για λήψη αποφάσεων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Διασυνδέσεις με πολιτισμικές αξίες κ πρακτικές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Άμμεση σύνδεση μαθησιακών εμπειριών με καταστάσεις της πραγματικής ζωής(χώρος εργασίας,συγκεκριμένοι ρόλοι κ.α.)</a:t>
            </a:r>
            <a:endParaRPr lang="el-GR" sz="2800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2192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bg1"/>
                </a:solidFill>
              </a:rPr>
              <a:t>ΒΑΣΙΚΕΣ ΠΡΑΚΤΙΚΕΣ ΤΗΣ ΜΕΣΤΗΣ ΝΟΗΜΑΤΟΣ ΜΑΘΗΣΗΣ</a:t>
            </a:r>
            <a:endParaRPr lang="el-GR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72000"/>
          </a:xfrm>
        </p:spPr>
        <p:txBody>
          <a:bodyPr>
            <a:normAutofit fontScale="92500" lnSpcReduction="20000"/>
          </a:bodyPr>
          <a:lstStyle/>
          <a:p>
            <a:r>
              <a:rPr lang="el-GR" sz="3000" dirty="0" smtClean="0">
                <a:solidFill>
                  <a:schemeClr val="bg1"/>
                </a:solidFill>
              </a:rPr>
              <a:t>Οι μαθητές χρησιμοποιούν μαθησιακές εμπειρίες,δλδ εξομοίωση:</a:t>
            </a:r>
          </a:p>
          <a:p>
            <a:r>
              <a:rPr lang="el-GR" sz="3000" dirty="0" smtClean="0">
                <a:solidFill>
                  <a:schemeClr val="bg1"/>
                </a:solidFill>
              </a:rPr>
              <a:t>γεγονότων  της πραγματικής ζωής και</a:t>
            </a:r>
          </a:p>
          <a:p>
            <a:r>
              <a:rPr lang="el-GR" sz="3000" dirty="0" smtClean="0">
                <a:solidFill>
                  <a:schemeClr val="bg1"/>
                </a:solidFill>
              </a:rPr>
              <a:t>αναγνωρίσιμων πρακτικών που έχουν συγκεκριμένους ρόλους</a:t>
            </a:r>
          </a:p>
          <a:p>
            <a:r>
              <a:rPr lang="el-GR" sz="3000" dirty="0" smtClean="0">
                <a:solidFill>
                  <a:schemeClr val="bg1"/>
                </a:solidFill>
              </a:rPr>
              <a:t>Μέσω της διδασκαλίας μαθητές κ εκπαιδευτικοί μπορούν:</a:t>
            </a:r>
          </a:p>
          <a:p>
            <a:r>
              <a:rPr lang="el-GR" sz="3000" dirty="0" smtClean="0">
                <a:solidFill>
                  <a:schemeClr val="bg1"/>
                </a:solidFill>
              </a:rPr>
              <a:t>1.να θέσουν ερωτήσεις</a:t>
            </a:r>
          </a:p>
          <a:p>
            <a:r>
              <a:rPr lang="el-GR" sz="3000" dirty="0" smtClean="0">
                <a:solidFill>
                  <a:schemeClr val="bg1"/>
                </a:solidFill>
              </a:rPr>
              <a:t>2.να λύσουν προβλήματα μαθηματικών με την έννοια της ισοδυναμίας που εξερευνάται σ ένα πολιτισμικό πλαίσιο καθημερινών γεγονότων</a:t>
            </a:r>
          </a:p>
          <a:p>
            <a:endParaRPr lang="el-GR" sz="2800" dirty="0" smtClean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-315416"/>
            <a:ext cx="8229600" cy="12192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bg1"/>
                </a:solidFill>
              </a:rPr>
              <a:t>ΠΡΟΓΡΑΜΜΑ ΑΛΓΕΒΡΑ</a:t>
            </a:r>
            <a:endParaRPr lang="el-GR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60640"/>
          </a:xfrm>
        </p:spPr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bg1"/>
                </a:solidFill>
              </a:rPr>
              <a:t>ΕΚΠΑΙΔΕΥΤΙΚΟΣ: 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Καθοδηητικός κ ντετέκτιβ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Χρήση τεχνικών προσεγγίσεων &lt;&lt;σκαλωσιάς&gt;&gt; </a:t>
            </a:r>
            <a:endParaRPr lang="en-US" sz="2800" dirty="0" smtClean="0">
              <a:solidFill>
                <a:schemeClr val="bg1"/>
              </a:solidFill>
            </a:endParaRPr>
          </a:p>
          <a:p>
            <a:r>
              <a:rPr lang="el-GR" sz="2800" dirty="0" smtClean="0">
                <a:solidFill>
                  <a:schemeClr val="bg1"/>
                </a:solidFill>
              </a:rPr>
              <a:t>ΓΟΝΕΙΣ: 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δυνατότητα παρακολούθησης ενός ενημερωτικού προγράμματος μόνο τα Σάββατα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ΣΧΟΛΕΙΟ-ΔΑΣΚΑΛΟΣ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Παροχή κοιν.πλαισίου μάθησης μέσω διασυνδέσεων με τη κοινότητα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Δημιουργία συνεργατικού περιβ.εργασίας για τους μαθητές</a:t>
            </a:r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V="1">
            <a:off x="3779912" y="0"/>
            <a:ext cx="4906888" cy="152400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331296"/>
          </a:xfrm>
        </p:spPr>
        <p:txBody>
          <a:bodyPr>
            <a:noAutofit/>
          </a:bodyPr>
          <a:lstStyle/>
          <a:p>
            <a:r>
              <a:rPr lang="el-GR" sz="2800" dirty="0" smtClean="0">
                <a:solidFill>
                  <a:schemeClr val="bg1"/>
                </a:solidFill>
              </a:rPr>
              <a:t>Διευκόλυνση ουσιαστικής συμμετοχής γονέων κ κοινότητα για τη λήψη αποφάσεων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Ενσωμάτωση  4 στοιχείων μάθησης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Αρχή για τους μαθητές του λυκείου Αππαλαχίων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Επέκταση για να συμπεριληφθούν ορισμένα τμήματα (</a:t>
            </a:r>
            <a:r>
              <a:rPr lang="en-US" sz="2800" dirty="0" smtClean="0">
                <a:solidFill>
                  <a:schemeClr val="bg1"/>
                </a:solidFill>
              </a:rPr>
              <a:t>Wigginton,1990)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Επιθυμία των μαθητών είναι: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Αυτοπεποίηθηση-αξιοπρέπεια-αυτοεκτίμηση που: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Πηγάζουν από τη συνηδειτοποίηη του γεγονότος ότι ασχολούνται με κάτι σημαντικό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Είναι σίγουροι πων κάνουν έργο που δεν γίνεται χωρίς τη συμμετοχή τους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-315416"/>
            <a:ext cx="8229600" cy="1219200"/>
          </a:xfrm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chemeClr val="bg1"/>
                </a:solidFill>
              </a:rPr>
              <a:t>ΠΡΟΣΕΓΓΙΣΗ </a:t>
            </a:r>
            <a:r>
              <a:rPr lang="en-US" sz="3200" dirty="0" smtClean="0">
                <a:solidFill>
                  <a:schemeClr val="bg1"/>
                </a:solidFill>
              </a:rPr>
              <a:t>FOXFIRE</a:t>
            </a:r>
            <a:endParaRPr lang="el-GR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60032"/>
          </a:xfrm>
        </p:spPr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bg1"/>
                </a:solidFill>
              </a:rPr>
              <a:t>Προκύπτει από εθνογραφική μελέτη προγράμματος για διδιασκαλία γραπτού λόγου σε μαθητές με περιορισμένη γνώση αγγλικής γλώσσας(</a:t>
            </a:r>
            <a:r>
              <a:rPr lang="en-US" sz="2800" dirty="0" smtClean="0">
                <a:solidFill>
                  <a:schemeClr val="bg1"/>
                </a:solidFill>
              </a:rPr>
              <a:t>Moll,1986)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Περισσότερες λειτουργικές δραστηριότητες γραπτού λόγου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ΣΥΝΕΝΤΕΥΞΕΙΣ ΜΕ ΓΟΝΕΙΣ: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Μεγάλη αξία στο γραπτό λόγο κ άλλες δεξιότητες γραφής κ ανάγνωσης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Ανησυχίες για θέματα κοινότητας:επαρκής γνώση αγγλικών-απασχόληση-μετανάστευση</a:t>
            </a:r>
            <a:endParaRPr lang="el-GR" sz="2800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bg1"/>
                </a:solidFill>
              </a:rPr>
              <a:t>ΚΟΙΝΟΤΙΚΟ ΠΡΟΓΡΑΜΜΑ ΓΡΑΠΤΟΥ ΛΟΓΟΥ (</a:t>
            </a:r>
            <a:r>
              <a:rPr lang="en-US" sz="2800" dirty="0" smtClean="0">
                <a:solidFill>
                  <a:schemeClr val="bg1"/>
                </a:solidFill>
              </a:rPr>
              <a:t>Community Writing Project)</a:t>
            </a:r>
            <a:endParaRPr lang="el-GR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5013176"/>
          </a:xfrm>
        </p:spPr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bg1"/>
                </a:solidFill>
              </a:rPr>
              <a:t>Α)ΡΟΛΟΣ ΕΚΠΑΙΔΕΥΤΙΚΟΥ</a:t>
            </a:r>
          </a:p>
          <a:p>
            <a:endParaRPr lang="el-GR" sz="2800" dirty="0" smtClean="0">
              <a:solidFill>
                <a:schemeClr val="bg1"/>
              </a:solidFill>
            </a:endParaRPr>
          </a:p>
          <a:p>
            <a:r>
              <a:rPr lang="el-GR" sz="2800" dirty="0" smtClean="0">
                <a:solidFill>
                  <a:schemeClr val="bg1"/>
                </a:solidFill>
              </a:rPr>
              <a:t>Ενεργή συμμετοχή στη μάθηση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Καταρτισμένος εκπαιδευτικός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Αλληλεπίδραση με μαθητές θετικών αποτελεσμάτων</a:t>
            </a:r>
            <a:endParaRPr lang="el-GR" sz="2800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96144"/>
          </a:xfrm>
        </p:spPr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bg1"/>
                </a:solidFill>
              </a:rPr>
              <a:t>ΣΗΜΑΝΤΙΚΟΙ ΠΑΡΑΓΟΝΤΕΣ ΓΙΑ ΤΗ ΔΗΜΙΟΥΡΓΙΑ ΥΠΟΣΤΗΡΙΚΤΙΚΟΥ ΠΛΑΙΣΙΟΥ ΜΑΘΗΣΗΣ</a:t>
            </a:r>
            <a:endParaRPr lang="el-GR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27240"/>
          </a:xfrm>
        </p:spPr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Β)ΔΟΜΗ ΣΥΜΜΕΤΟΧΗΣ</a:t>
            </a:r>
          </a:p>
          <a:p>
            <a:endParaRPr lang="el-GR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Αλληλεπίδραση κ σχέσεις μεταξύ μαθητών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Καθοδηγητής εκπαιδευτικός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Συνεργάσιμος εκπαιδευτικός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Συνεργασία με θετικό αντίκτυπο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Μείωση ανταγωνισμού μέσω της συνεργασίας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44208" y="0"/>
            <a:ext cx="3045024" cy="548680"/>
          </a:xfrm>
        </p:spPr>
        <p:txBody>
          <a:bodyPr>
            <a:normAutofit fontScale="90000"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5760640"/>
          </a:xfrm>
        </p:spPr>
        <p:txBody>
          <a:bodyPr>
            <a:normAutofit fontScale="92500" lnSpcReduction="10000"/>
          </a:bodyPr>
          <a:lstStyle/>
          <a:p>
            <a:r>
              <a:rPr lang="el-GR" sz="2800" dirty="0" smtClean="0">
                <a:solidFill>
                  <a:schemeClr val="bg1"/>
                </a:solidFill>
              </a:rPr>
              <a:t>Γ)Η ΚΟΥΛΤΟΥΡΑ ΤΩΝ ΣΥΝΟΜΙΛΗΚΩΝ</a:t>
            </a:r>
          </a:p>
          <a:p>
            <a:endParaRPr lang="el-GR" sz="2800" dirty="0" smtClean="0">
              <a:solidFill>
                <a:schemeClr val="bg1"/>
              </a:solidFill>
            </a:endParaRPr>
          </a:p>
          <a:p>
            <a:r>
              <a:rPr lang="el-GR" sz="2800" dirty="0" smtClean="0">
                <a:solidFill>
                  <a:schemeClr val="bg1"/>
                </a:solidFill>
              </a:rPr>
              <a:t>Αποξένωση κ όχι αποτυχία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Συγκρουση ομάδων με τις προσδοκίες του εκπαιδευτικού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Αντίσταση μαθητών σε πολλές μορφές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Αποτροπή αντίστασης από εκπειδευτικούς με τη χρήση γνώσεων κ σχεδιάζοντας παραγωγικές μαθησιακές εμπειρίες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Οι μαθησιακές εμπειρίες του εκπαιδευτικού είναι ικανές να προσαρμοστούν στις ανάγκες των μαθητών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Αποτυχία μαθητών λόγω μη προσβάσιμης διδασκαλίας  για ορισμένους μαθητές</a:t>
            </a:r>
          </a:p>
          <a:p>
            <a:pPr>
              <a:buNone/>
            </a:pPr>
            <a:endParaRPr lang="el-GR" sz="2800" dirty="0" smtClean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04048" y="152400"/>
            <a:ext cx="3682752" cy="108248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31296"/>
          </a:xfrm>
        </p:spPr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bg1"/>
                </a:solidFill>
              </a:rPr>
              <a:t>Δ)ΣΧΕΣΕΙΣ ΜΕΤΑΞΥ ΕΚΠΑΙΔΕΥΤΙΚΩΝ ΚΑΙ ΜΑΘΗΤΩΝ</a:t>
            </a:r>
          </a:p>
          <a:p>
            <a:endParaRPr lang="el-GR" sz="2800" dirty="0" smtClean="0">
              <a:solidFill>
                <a:schemeClr val="bg1"/>
              </a:solidFill>
            </a:endParaRPr>
          </a:p>
          <a:p>
            <a:r>
              <a:rPr lang="el-GR" sz="2800" dirty="0" smtClean="0">
                <a:solidFill>
                  <a:schemeClr val="bg1"/>
                </a:solidFill>
              </a:rPr>
              <a:t>Ισότομος ρόλος μέσα στη σχολική τάξη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Σεβασμός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Ενδιαφέρον  για μια συνεργασία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Ικανότητα αναγνώρισης των  ‘ιδιαίτερων ’ μαθητών</a:t>
            </a:r>
          </a:p>
          <a:p>
            <a:endParaRPr lang="el-GR" sz="2800" dirty="0" smtClean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07704" y="152400"/>
            <a:ext cx="6779096" cy="540296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ΚΞΣΔΒΩΚΞΣΑΗΩΒΚΣ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3645024"/>
            <a:ext cx="8208911" cy="288032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3568" y="0"/>
            <a:ext cx="7992888" cy="3645024"/>
          </a:xfrm>
        </p:spPr>
        <p:txBody>
          <a:bodyPr>
            <a:normAutofit/>
          </a:bodyPr>
          <a:lstStyle/>
          <a:p>
            <a:pPr algn="ctr"/>
            <a:r>
              <a:rPr lang="el-GR" sz="2800" dirty="0" smtClean="0">
                <a:solidFill>
                  <a:schemeClr val="bg1"/>
                </a:solidFill>
              </a:rPr>
              <a:t>3</a:t>
            </a:r>
            <a:r>
              <a:rPr lang="el-GR" sz="2800" baseline="30000" dirty="0" smtClean="0">
                <a:solidFill>
                  <a:schemeClr val="bg1"/>
                </a:solidFill>
              </a:rPr>
              <a:t>Ο</a:t>
            </a:r>
            <a:r>
              <a:rPr lang="el-GR" sz="2800" dirty="0" smtClean="0">
                <a:solidFill>
                  <a:schemeClr val="bg1"/>
                </a:solidFill>
              </a:rPr>
              <a:t> </a:t>
            </a:r>
            <a:r>
              <a:rPr lang="el-GR" sz="2800" dirty="0" smtClean="0">
                <a:solidFill>
                  <a:schemeClr val="bg1"/>
                </a:solidFill>
              </a:rPr>
              <a:t>ΕΞΑΜΗΝΟ</a:t>
            </a:r>
            <a:br>
              <a:rPr lang="el-GR" sz="2800" dirty="0" smtClean="0">
                <a:solidFill>
                  <a:schemeClr val="bg1"/>
                </a:solidFill>
              </a:rPr>
            </a:br>
            <a:r>
              <a:rPr lang="el-GR" sz="2800" dirty="0" smtClean="0">
                <a:solidFill>
                  <a:schemeClr val="bg1"/>
                </a:solidFill>
              </a:rPr>
              <a:t>Μ</a:t>
            </a:r>
            <a:r>
              <a:rPr lang="el-GR" sz="2800" dirty="0" smtClean="0">
                <a:solidFill>
                  <a:schemeClr val="bg1"/>
                </a:solidFill>
              </a:rPr>
              <a:t>ΕΛΗ</a:t>
            </a:r>
            <a:r>
              <a:rPr lang="el-GR" sz="2800" dirty="0" smtClean="0">
                <a:solidFill>
                  <a:schemeClr val="bg1"/>
                </a:solidFill>
              </a:rPr>
              <a:t/>
            </a:r>
            <a:br>
              <a:rPr lang="el-GR" sz="2800" dirty="0" smtClean="0">
                <a:solidFill>
                  <a:schemeClr val="bg1"/>
                </a:solidFill>
              </a:rPr>
            </a:br>
            <a:r>
              <a:rPr lang="el-GR" sz="2800" dirty="0" smtClean="0">
                <a:solidFill>
                  <a:schemeClr val="bg1"/>
                </a:solidFill>
              </a:rPr>
              <a:t>1.ΑΓΓΑΘΑΓΓΕΛΙΔΟΥ ΠΑΡΘΕΝΑ(3984)</a:t>
            </a:r>
            <a:br>
              <a:rPr lang="el-GR" sz="2800" dirty="0" smtClean="0">
                <a:solidFill>
                  <a:schemeClr val="bg1"/>
                </a:solidFill>
              </a:rPr>
            </a:br>
            <a:r>
              <a:rPr lang="el-GR" sz="2800" dirty="0" smtClean="0">
                <a:solidFill>
                  <a:schemeClr val="bg1"/>
                </a:solidFill>
              </a:rPr>
              <a:t>2.ΚΑΡΑΓΙΟΒΑΝΝΗΣ ΠΑΝΑΓΙΩΤΗΣ(4027)</a:t>
            </a:r>
            <a:br>
              <a:rPr lang="el-GR" sz="2800" dirty="0" smtClean="0">
                <a:solidFill>
                  <a:schemeClr val="bg1"/>
                </a:solidFill>
              </a:rPr>
            </a:br>
            <a:r>
              <a:rPr lang="el-GR" sz="2800" dirty="0" smtClean="0">
                <a:solidFill>
                  <a:schemeClr val="bg1"/>
                </a:solidFill>
              </a:rPr>
              <a:t>3.ΚΑΤΣΑΜΠΟΥΜΙ ΜΙΓΚΕΝΑ(4032)</a:t>
            </a:r>
            <a:br>
              <a:rPr lang="el-GR" sz="2800" dirty="0" smtClean="0">
                <a:solidFill>
                  <a:schemeClr val="bg1"/>
                </a:solidFill>
              </a:rPr>
            </a:br>
            <a:r>
              <a:rPr lang="el-GR" sz="2800" dirty="0" smtClean="0">
                <a:solidFill>
                  <a:schemeClr val="bg1"/>
                </a:solidFill>
              </a:rPr>
              <a:t>4.ΛΙΟΥΛΙΟΥ ΒΑΣΙΛΙΚΗ(4047)</a:t>
            </a:r>
            <a:br>
              <a:rPr lang="el-GR" sz="2800" dirty="0" smtClean="0">
                <a:solidFill>
                  <a:schemeClr val="bg1"/>
                </a:solidFill>
              </a:rPr>
            </a:br>
            <a:r>
              <a:rPr lang="el-GR" sz="2800" dirty="0" smtClean="0">
                <a:solidFill>
                  <a:schemeClr val="bg1"/>
                </a:solidFill>
              </a:rPr>
              <a:t>5.ΜΑΥΡΙΚΗ ΑΓΓΕΛΙΚΗ(4054)</a:t>
            </a:r>
            <a:br>
              <a:rPr lang="el-GR" sz="2800" dirty="0" smtClean="0">
                <a:solidFill>
                  <a:schemeClr val="bg1"/>
                </a:solidFill>
              </a:rPr>
            </a:br>
            <a:r>
              <a:rPr lang="el-GR" sz="2800" dirty="0" smtClean="0">
                <a:solidFill>
                  <a:schemeClr val="bg1"/>
                </a:solidFill>
              </a:rPr>
              <a:t>6.ΣΑΦΛΕΚΟΥ ΚΩΝ/ΝΑ</a:t>
            </a:r>
            <a:endParaRPr lang="el-GR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4572000"/>
          </a:xfrm>
        </p:spPr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Γενετική κατωτερότητα ή βιολογικός ντετερμινισμός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Πολιτισμικό έλλειμμα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Πολιτισμική αναντιστοιχία ή πολιτισμική συμβατότητα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Αλληλεπίδραση των πλαισίων 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2055912"/>
          </a:xfrm>
        </p:spPr>
        <p:txBody>
          <a:bodyPr>
            <a:normAutofit/>
          </a:bodyPr>
          <a:lstStyle/>
          <a:p>
            <a:r>
              <a:rPr lang="el-GR" sz="2400" dirty="0" smtClean="0">
                <a:solidFill>
                  <a:schemeClr val="bg1"/>
                </a:solidFill>
              </a:rPr>
              <a:t>ΕΡΜΗΝΕΙΕΣ ΤΗΣ ΣΧΟΛΙΚΗΣ ΑΠΟΤΥΧΙΑΣ</a:t>
            </a:r>
            <a:br>
              <a:rPr lang="el-GR" sz="2400" dirty="0" smtClean="0">
                <a:solidFill>
                  <a:schemeClr val="bg1"/>
                </a:solidFill>
              </a:rPr>
            </a:br>
            <a:r>
              <a:rPr lang="el-GR" sz="2400" dirty="0" smtClean="0">
                <a:solidFill>
                  <a:schemeClr val="bg1"/>
                </a:solidFill>
              </a:rPr>
              <a:t/>
            </a:r>
            <a:br>
              <a:rPr lang="el-GR" sz="2400" dirty="0" smtClean="0">
                <a:solidFill>
                  <a:schemeClr val="bg1"/>
                </a:solidFill>
              </a:rPr>
            </a:br>
            <a:r>
              <a:rPr lang="el-GR" sz="2400" dirty="0" smtClean="0">
                <a:solidFill>
                  <a:schemeClr val="bg1"/>
                </a:solidFill>
              </a:rPr>
              <a:t>Οι  διαφορές των μαθητών ως προς την σχολική επιτυχία-αποτυχία ταξινομούνατι σε 4 κατηγορίες:</a:t>
            </a:r>
            <a:endParaRPr lang="el-GR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286000"/>
            <a:ext cx="8229600" cy="4572000"/>
          </a:xfrm>
        </p:spPr>
        <p:txBody>
          <a:bodyPr/>
          <a:lstStyle/>
          <a:p>
            <a:r>
              <a:rPr lang="el-GR" sz="2800" dirty="0" smtClean="0">
                <a:solidFill>
                  <a:schemeClr val="bg1"/>
                </a:solidFill>
              </a:rPr>
              <a:t>Λιγότερο  ελπιδοφόρα οπτική  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Ορισμένες φυλές είναι κατώτερες από άλλες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Η διδασκαλία δεν μπορεί να μεταβληθεί από τη σχολική εκπαίδευση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Τα σχολεία συνεχίζουν τη πρακτική που προετοιμάζουν μόνο τους καλούς μαθητές</a:t>
            </a:r>
          </a:p>
          <a:p>
            <a:endParaRPr lang="el-GR" dirty="0" smtClean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219200"/>
          </a:xfrm>
        </p:spPr>
        <p:txBody>
          <a:bodyPr>
            <a:normAutofit/>
          </a:bodyPr>
          <a:lstStyle/>
          <a:p>
            <a:r>
              <a:rPr lang="el-GR" sz="2400" dirty="0" smtClean="0">
                <a:solidFill>
                  <a:schemeClr val="bg1"/>
                </a:solidFill>
              </a:rPr>
              <a:t>Η ΟΠΤΙΚΗ ΤΗΣ ΓΕΝΕΤΙΚΗΣ ΚΑΤΩΤΕΡΟΤΗΤΑΣ Η ΒΙΟΛΟΓΙΚΟΥ ΝΤΕΤΕΡΜΙΝΙΣΜΟΥ </a:t>
            </a:r>
            <a:endParaRPr lang="el-GR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 smtClean="0">
                <a:solidFill>
                  <a:schemeClr val="bg1"/>
                </a:solidFill>
              </a:rPr>
              <a:t>Οι αξίες και οι πρακτικές που μαθαίνουν τα παιδιά ορισμένων εθνοτικών ομάδων είναι ελλιππείς. Π.χ.Αφρικανοί-Αμερικανοί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Βελτίωση της σχολ.επίδοσης:βελτίωση συνθηκών ζωής παιδιών κ παροχή δομημένης διδασκαλίας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&lt;&lt;αλλάζουν τα παιδιά όχι το σχολείο&gt;&gt;</a:t>
            </a:r>
          </a:p>
          <a:p>
            <a:endParaRPr lang="el-GR" sz="2800" dirty="0" smtClean="0">
              <a:solidFill>
                <a:schemeClr val="bg1"/>
              </a:solidFill>
            </a:endParaRPr>
          </a:p>
          <a:p>
            <a:endParaRPr lang="el-GR" dirty="0" smtClean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bg1"/>
                </a:solidFill>
              </a:rPr>
              <a:t>ΟΠΤΙΚΗ ΠΟΛΙΤΙΣΜΙΚΟΥ ΕΛΛΕΙΜΜΑΤΟΣ</a:t>
            </a:r>
            <a:br>
              <a:rPr lang="el-GR" sz="2800" dirty="0" smtClean="0">
                <a:solidFill>
                  <a:schemeClr val="bg1"/>
                </a:solidFill>
              </a:rPr>
            </a:br>
            <a:endParaRPr lang="el-GR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2286000"/>
            <a:ext cx="8229600" cy="45720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bg1"/>
                </a:solidFill>
              </a:rPr>
              <a:t>Τα παιδιά μαθαίνουν μέσα από αντιλήψεις κ πρακτικές που διαφέρουν από τις δικές τους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Για τη βελτίωση απαιτούνται ορισμένες προυποθέσεις</a:t>
            </a:r>
            <a:endParaRPr lang="el-GR" sz="2800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2192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bg1"/>
                </a:solidFill>
              </a:rPr>
              <a:t>ΠΡΟΣΣΕΓΓΙΣΗ ΠΟΛΙΤΙΣΜΙΚΗΣ ΑΝΑΝΤΙΣΤΟΙΧΙΑΣ Ή ΠΟΛΙΤΙΣΜΙΚΗΣ ΣΥΜΒΑΤΟΤΗΤΑΣ</a:t>
            </a:r>
            <a:endParaRPr lang="el-GR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2286000"/>
            <a:ext cx="8229600" cy="45720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bg1"/>
                </a:solidFill>
              </a:rPr>
              <a:t>Οι σχολ.επιδόσεις αποτελούν συνάρτηση της δυναμικής αλ/δρασης μεταξύ του κοινωνικού πλαισίου κ του σχολ.πλαισίου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Δεν υπάρχει συγκεκριμένη παρέμβαση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Η αποτελεσματικότητα έγκειται στον συνδιασμό δράσεων</a:t>
            </a:r>
            <a:endParaRPr lang="el-GR" sz="2800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bg1"/>
                </a:solidFill>
              </a:rPr>
              <a:t>ΠΡΟΣΕΓΓΙΣΗ ΑΛΛΗΛΕΠΙΔΡΑΣΗΣ ΤΩΝ ΠΛΑΙΣΙΩΝ</a:t>
            </a:r>
            <a:endParaRPr lang="el-GR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2636912"/>
            <a:ext cx="8229600" cy="45720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bg1"/>
                </a:solidFill>
              </a:rPr>
              <a:t>Α)Ενδυνάμωση των μαθητών: 3 βασικές πτυχές: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Ανατίθεται μια  εργασία στα παιδιά που δίνει χρόνο προετοιμασίας κατ΄ιδίαν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Δυνατότητα επιλογής της προσέγγισης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Δυνατότητα επιλογής ατομικού διαβάσματος όταν αισθάνονται ικανά να το κάνουν</a:t>
            </a:r>
          </a:p>
          <a:p>
            <a:endParaRPr lang="el-GR" sz="2800" dirty="0" smtClean="0">
              <a:solidFill>
                <a:schemeClr val="bg1"/>
              </a:solidFill>
            </a:endParaRPr>
          </a:p>
          <a:p>
            <a:r>
              <a:rPr lang="el-GR" sz="2800" dirty="0" smtClean="0">
                <a:solidFill>
                  <a:schemeClr val="bg1"/>
                </a:solidFill>
              </a:rPr>
              <a:t>Β)Συμμετοχή γονέων και κοινότητας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solidFill>
                  <a:schemeClr val="bg1"/>
                </a:solidFill>
              </a:rPr>
              <a:t>ΜΑΘΗΣΗ ΜΕ ΝΟΗΜΑ ΣΤΑ ΠΡΩΤΟΒΑΘΜΙΑ ΣΧΟΛΕΙΑ</a:t>
            </a:r>
            <a:br>
              <a:rPr lang="el-GR" sz="2800" dirty="0" smtClean="0">
                <a:solidFill>
                  <a:schemeClr val="bg1"/>
                </a:solidFill>
              </a:rPr>
            </a:br>
            <a:r>
              <a:rPr lang="el-GR" sz="2800" dirty="0" smtClean="0">
                <a:solidFill>
                  <a:schemeClr val="bg1"/>
                </a:solidFill>
              </a:rPr>
              <a:t/>
            </a:r>
            <a:br>
              <a:rPr lang="el-GR" sz="2800" dirty="0" smtClean="0">
                <a:solidFill>
                  <a:schemeClr val="bg1"/>
                </a:solidFill>
              </a:rPr>
            </a:br>
            <a:r>
              <a:rPr lang="el-GR" sz="2800" dirty="0" smtClean="0">
                <a:solidFill>
                  <a:schemeClr val="bg1"/>
                </a:solidFill>
              </a:rPr>
              <a:t>ΒΑΣΙΚΕΣ ΠΡΑΚΤΙΚΕΣ ΩΣ ΠΡΟΣ ΤΗ ΣΧΟΛ.ΜΑΘΗΣΗ ΓΙΑ ΕΘΝΟΤΙΚΕΣ ΟΜΑΔΕΣ</a:t>
            </a:r>
            <a:endParaRPr lang="el-GR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720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bg1"/>
                </a:solidFill>
              </a:rPr>
              <a:t>Αυτόχθονες Αμερικανοί δεν απέδωσαν στον παραδοσιακό τρόπο διδασκαλίας ερώτησης-απάντησης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Μεγαλύτερη συμμετοχή στο συλλογικό μάθημα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Οι άνθρωποι εργάζονται πλέον συλλογικά για την επίλυση κοινών προβλημάτων</a:t>
            </a:r>
          </a:p>
          <a:p>
            <a:endParaRPr lang="el-GR" sz="2800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2192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bg1"/>
                </a:solidFill>
              </a:rPr>
              <a:t>Γ)ΔΙΑΣΥΝΔΕΣΕΙΣ ΜΕ ΠΟΛΙΤΙΣΜΙΚΕΣ ΑΞΙΕΣ Κ ΠΡΑΚΤΙΚΕΣ</a:t>
            </a:r>
            <a:endParaRPr lang="el-GR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720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bg1"/>
                </a:solidFill>
              </a:rPr>
              <a:t>Το πρόγραμμα αντανακλά,επιβεβαιώνει κ επεκτείνει το στοιχείο που οι μαθητές προσδίδουν αξία.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Οι μαθησιακές εμπειρίες στη τάξη συμφωνούν με τον τρόπο κοιν/ποιησης των παιδιών εκτός σχολείου</a:t>
            </a:r>
          </a:p>
          <a:p>
            <a:r>
              <a:rPr lang="el-GR" sz="2800" dirty="0" smtClean="0">
                <a:solidFill>
                  <a:schemeClr val="bg1"/>
                </a:solidFill>
              </a:rPr>
              <a:t>Η μέθοδος είναι σύμφωνη με την πολιτισμική φιλοσοφία για την μάθηση</a:t>
            </a:r>
            <a:endParaRPr lang="el-GR" sz="2800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192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bg1"/>
                </a:solidFill>
              </a:rPr>
              <a:t>ΔΙΕΡΕΥΝΗΤΙΚΗ ΠΡΟΣΕΓΓΙΣΗ:ΣΥΝΔΕΣΗ ΔΙΔΑΣΚΑΛΙΑΣ ΜΕ ΑΜΕΡΙΚΑΝΟΥΣ ΜΑΘΗΤΕΣ</a:t>
            </a:r>
            <a:endParaRPr lang="el-GR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161</TotalTime>
  <Words>652</Words>
  <Application>Microsoft Office PowerPoint</Application>
  <PresentationFormat>On-screen Show (4:3)</PresentationFormat>
  <Paragraphs>105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Paper</vt:lpstr>
      <vt:lpstr>ΕΠΑΝΑΣΧΕΔΙΑΣΜΟΣ ΤΗΣ ΔΙΔΑΣΚΑΛΙΑΣ</vt:lpstr>
      <vt:lpstr>ΕΡΜΗΝΕΙΕΣ ΤΗΣ ΣΧΟΛΙΚΗΣ ΑΠΟΤΥΧΙΑΣ  Οι  διαφορές των μαθητών ως προς την σχολική επιτυχία-αποτυχία ταξινομούνατι σε 4 κατηγορίες:</vt:lpstr>
      <vt:lpstr>Η ΟΠΤΙΚΗ ΤΗΣ ΓΕΝΕΤΙΚΗΣ ΚΑΤΩΤΕΡΟΤΗΤΑΣ Η ΒΙΟΛΟΓΙΚΟΥ ΝΤΕΤΕΡΜΙΝΙΣΜΟΥ </vt:lpstr>
      <vt:lpstr>ΟΠΤΙΚΗ ΠΟΛΙΤΙΣΜΙΚΟΥ ΕΛΛΕΙΜΜΑΤΟΣ </vt:lpstr>
      <vt:lpstr>ΠΡΟΣΣΕΓΓΙΣΗ ΠΟΛΙΤΙΣΜΙΚΗΣ ΑΝΑΝΤΙΣΤΟΙΧΙΑΣ Ή ΠΟΛΙΤΙΣΜΙΚΗΣ ΣΥΜΒΑΤΟΤΗΤΑΣ</vt:lpstr>
      <vt:lpstr>ΠΡΟΣΕΓΓΙΣΗ ΑΛΛΗΛΕΠΙΔΡΑΣΗΣ ΤΩΝ ΠΛΑΙΣΙΩΝ</vt:lpstr>
      <vt:lpstr>ΜΑΘΗΣΗ ΜΕ ΝΟΗΜΑ ΣΤΑ ΠΡΩΤΟΒΑΘΜΙΑ ΣΧΟΛΕΙΑ  ΒΑΣΙΚΕΣ ΠΡΑΚΤΙΚΕΣ ΩΣ ΠΡΟΣ ΤΗ ΣΧΟΛ.ΜΑΘΗΣΗ ΓΙΑ ΕΘΝΟΤΙΚΕΣ ΟΜΑΔΕΣ</vt:lpstr>
      <vt:lpstr>Γ)ΔΙΑΣΥΝΔΕΣΕΙΣ ΜΕ ΠΟΛΙΤΙΣΜΙΚΕΣ ΑΞΙΕΣ Κ ΠΡΑΚΤΙΚΕΣ</vt:lpstr>
      <vt:lpstr>ΔΙΕΡΕΥΝΗΤΙΚΗ ΠΡΟΣΕΓΓΙΣΗ:ΣΥΝΔΕΣΗ ΔΙΔΑΣΚΑΛΙΑΣ ΜΕ ΑΜΕΡΙΚΑΝΟΥΣ ΜΑΘΗΤΕΣ</vt:lpstr>
      <vt:lpstr>ΒΑΣΙΚΕΣ ΠΡΑΚΤΙΚΕΣ ΤΗΣ ΜΕΣΤΗΣ ΝΟΗΜΑΤΟΣ ΜΑΘΗΣΗΣ</vt:lpstr>
      <vt:lpstr>ΠΡΟΓΡΑΜΜΑ ΑΛΓΕΒΡΑ</vt:lpstr>
      <vt:lpstr>Slide 12</vt:lpstr>
      <vt:lpstr>ΠΡΟΣΕΓΓΙΣΗ FOXFIRE</vt:lpstr>
      <vt:lpstr>ΚΟΙΝΟΤΙΚΟ ΠΡΟΓΡΑΜΜΑ ΓΡΑΠΤΟΥ ΛΟΓΟΥ (Community Writing Project)</vt:lpstr>
      <vt:lpstr>ΣΗΜΑΝΤΙΚΟΙ ΠΑΡΑΓΟΝΤΕΣ ΓΙΑ ΤΗ ΔΗΜΙΟΥΡΓΙΑ ΥΠΟΣΤΗΡΙΚΤΙΚΟΥ ΠΛΑΙΣΙΟΥ ΜΑΘΗΣΗΣ</vt:lpstr>
      <vt:lpstr>Slide 16</vt:lpstr>
      <vt:lpstr>Slide 17</vt:lpstr>
      <vt:lpstr>Slide 18</vt:lpstr>
      <vt:lpstr>3Ο ΕΞΑΜΗΝΟ ΜΕΛΗ 1.ΑΓΓΑΘΑΓΓΕΛΙΔΟΥ ΠΑΡΘΕΝΑ(3984) 2.ΚΑΡΑΓΙΟΒΑΝΝΗΣ ΠΑΝΑΓΙΩΤΗΣ(4027) 3.ΚΑΤΣΑΜΠΟΥΜΙ ΜΙΓΚΕΝΑ(4032) 4.ΛΙΟΥΛΙΟΥ ΒΑΣΙΛΙΚΗ(4047) 5.ΜΑΥΡΙΚΗ ΑΓΓΕΛΙΚΗ(4054) 6.ΣΑΦΛΕΚΟΥ ΚΩΝ/ΝΑ</vt:lpstr>
    </vt:vector>
  </TitlesOfParts>
  <Company>Το όνομα της εταιρείας σας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ΕΠΑΝΑΣΧΕΔΙΑΣΜΟΣ ΤΗΣ ΔΙΔΑΣΚΑΛΙΑΣ</dc:title>
  <dc:creator>Το όνομα χρήστη σας</dc:creator>
  <cp:lastModifiedBy>Το όνομα χρήστη σας</cp:lastModifiedBy>
  <cp:revision>11</cp:revision>
  <dcterms:created xsi:type="dcterms:W3CDTF">2016-11-14T08:06:43Z</dcterms:created>
  <dcterms:modified xsi:type="dcterms:W3CDTF">2016-12-24T12:20:26Z</dcterms:modified>
</cp:coreProperties>
</file>