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346" r:id="rId2"/>
    <p:sldId id="468" r:id="rId3"/>
    <p:sldId id="481" r:id="rId4"/>
    <p:sldId id="482" r:id="rId5"/>
    <p:sldId id="483" r:id="rId6"/>
    <p:sldId id="484" r:id="rId7"/>
    <p:sldId id="485" r:id="rId8"/>
    <p:sldId id="486" r:id="rId9"/>
    <p:sldId id="487" r:id="rId10"/>
    <p:sldId id="494" r:id="rId11"/>
    <p:sldId id="455" r:id="rId12"/>
    <p:sldId id="488" r:id="rId13"/>
    <p:sldId id="457" r:id="rId14"/>
    <p:sldId id="489" r:id="rId15"/>
    <p:sldId id="490" r:id="rId16"/>
    <p:sldId id="469" r:id="rId17"/>
    <p:sldId id="477" r:id="rId18"/>
    <p:sldId id="471" r:id="rId19"/>
    <p:sldId id="495" r:id="rId20"/>
    <p:sldId id="480" r:id="rId21"/>
    <p:sldId id="491" r:id="rId22"/>
    <p:sldId id="493" r:id="rId23"/>
    <p:sldId id="496"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08">
          <p15:clr>
            <a:srgbClr val="A4A3A4"/>
          </p15:clr>
        </p15:guide>
        <p15:guide id="2" orient="horz" pos="2163">
          <p15:clr>
            <a:srgbClr val="A4A3A4"/>
          </p15:clr>
        </p15:guide>
        <p15:guide id="3" orient="horz" pos="859">
          <p15:clr>
            <a:srgbClr val="A4A3A4"/>
          </p15:clr>
        </p15:guide>
        <p15:guide id="4" orient="horz" pos="1824">
          <p15:clr>
            <a:srgbClr val="A4A3A4"/>
          </p15:clr>
        </p15:guide>
        <p15:guide id="5" pos="749">
          <p15:clr>
            <a:srgbClr val="A4A3A4"/>
          </p15:clr>
        </p15:guide>
        <p15:guide id="6" pos="5456">
          <p15:clr>
            <a:srgbClr val="A4A3A4"/>
          </p15:clr>
        </p15:guide>
        <p15:guide id="7" pos="5463">
          <p15:clr>
            <a:srgbClr val="A4A3A4"/>
          </p15:clr>
        </p15:guide>
        <p15:guide id="8" pos="1937">
          <p15:clr>
            <a:srgbClr val="A4A3A4"/>
          </p15:clr>
        </p15:guide>
        <p15:guide id="9" pos="5183">
          <p15:clr>
            <a:srgbClr val="A4A3A4"/>
          </p15:clr>
        </p15:guide>
        <p15:guide id="10" pos="3039">
          <p15:clr>
            <a:srgbClr val="A4A3A4"/>
          </p15:clr>
        </p15:guide>
        <p15:guide id="11" pos="271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2828"/>
    <a:srgbClr val="E444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23274" autoAdjust="0"/>
    <p:restoredTop sz="99412" autoAdjust="0"/>
  </p:normalViewPr>
  <p:slideViewPr>
    <p:cSldViewPr snapToGrid="0" snapToObjects="1">
      <p:cViewPr varScale="1">
        <p:scale>
          <a:sx n="87" d="100"/>
          <a:sy n="87" d="100"/>
        </p:scale>
        <p:origin x="1986" y="96"/>
      </p:cViewPr>
      <p:guideLst>
        <p:guide orient="horz" pos="3708"/>
        <p:guide orient="horz" pos="2163"/>
        <p:guide orient="horz" pos="859"/>
        <p:guide orient="horz" pos="1824"/>
        <p:guide pos="749"/>
        <p:guide pos="5456"/>
        <p:guide pos="5463"/>
        <p:guide pos="1937"/>
        <p:guide pos="5183"/>
        <p:guide pos="3039"/>
        <p:guide pos="27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88E3EE-FD28-459D-BE38-B2DD61AE2220}" type="datetimeFigureOut">
              <a:rPr lang="el-GR" smtClean="0"/>
              <a:pPr/>
              <a:t>6/10/2023</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898A49-7B7E-4058-B07A-A895DA6B485C}" type="slidenum">
              <a:rPr lang="el-GR" smtClean="0"/>
              <a:pPr/>
              <a:t>‹#›</a:t>
            </a:fld>
            <a:endParaRPr lang="el-GR"/>
          </a:p>
        </p:txBody>
      </p:sp>
    </p:spTree>
    <p:extLst>
      <p:ext uri="{BB962C8B-B14F-4D97-AF65-F5344CB8AC3E}">
        <p14:creationId xmlns:p14="http://schemas.microsoft.com/office/powerpoint/2010/main" val="3663236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0226"/>
            <a:ext cx="7772400" cy="1470025"/>
          </a:xfrm>
        </p:spPr>
        <p:txBody>
          <a:bodyPr anchor="ctr"/>
          <a:lstStyle>
            <a:lvl1pPr algn="ctr">
              <a:defRPr spc="-40" baseline="0">
                <a:solidFill>
                  <a:srgbClr val="5E5E5E"/>
                </a:solidFill>
              </a:defRPr>
            </a:lvl1pPr>
          </a:lstStyle>
          <a:p>
            <a:r>
              <a:rPr lang="en-US" dirty="0"/>
              <a:t>Click to edit Master title style</a:t>
            </a:r>
          </a:p>
        </p:txBody>
      </p:sp>
      <p:sp>
        <p:nvSpPr>
          <p:cNvPr id="3" name="Subtitle 2"/>
          <p:cNvSpPr>
            <a:spLocks noGrp="1"/>
          </p:cNvSpPr>
          <p:nvPr>
            <p:ph type="subTitle" idx="1"/>
          </p:nvPr>
        </p:nvSpPr>
        <p:spPr>
          <a:xfrm>
            <a:off x="1371600" y="3958761"/>
            <a:ext cx="6400800" cy="1752600"/>
          </a:xfrm>
        </p:spPr>
        <p:txBody>
          <a:bodyPr/>
          <a:lstStyle>
            <a:lvl1pPr marL="0" indent="0" algn="ctr">
              <a:buNone/>
              <a:defRPr spc="-40" baseline="0">
                <a:solidFill>
                  <a:srgbClr val="5E5E5E"/>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Rectangle 6"/>
          <p:cNvSpPr/>
          <p:nvPr userDrawn="1"/>
        </p:nvSpPr>
        <p:spPr>
          <a:xfrm>
            <a:off x="3962401" y="14"/>
            <a:ext cx="1219200" cy="213038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Slide Number Placeholder 5"/>
          <p:cNvSpPr txBox="1">
            <a:spLocks/>
          </p:cNvSpPr>
          <p:nvPr userDrawn="1"/>
        </p:nvSpPr>
        <p:spPr>
          <a:xfrm>
            <a:off x="3962401" y="1560836"/>
            <a:ext cx="1219200" cy="365125"/>
          </a:xfrm>
          <a:prstGeom prst="rect">
            <a:avLst/>
          </a:prstGeom>
        </p:spPr>
        <p:txBody>
          <a:bodyPr vert="horz" lIns="0" tIns="0" rIns="0" bIns="0" rtlCol="0" anchor="b" anchorCtr="0"/>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90000"/>
              </a:lnSpc>
              <a:spcBef>
                <a:spcPts val="0"/>
              </a:spcBef>
            </a:pPr>
            <a:fld id="{ED38AA95-462B-3543-A864-6C49272CDC35}" type="slidenum">
              <a:rPr lang="en-US" sz="4000" smtClean="0">
                <a:solidFill>
                  <a:schemeClr val="bg1"/>
                </a:solidFill>
                <a:latin typeface="Helvetica Light"/>
                <a:cs typeface="Helvetica Light"/>
              </a:rPr>
              <a:pPr algn="ctr">
                <a:lnSpc>
                  <a:spcPct val="90000"/>
                </a:lnSpc>
                <a:spcBef>
                  <a:spcPts val="0"/>
                </a:spcBef>
              </a:pPr>
              <a:t>‹#›</a:t>
            </a:fld>
            <a:endParaRPr lang="en-US" sz="4000" dirty="0">
              <a:solidFill>
                <a:schemeClr val="bg1"/>
              </a:solidFill>
              <a:latin typeface="Helvetica Light"/>
              <a:cs typeface="Helvetica Light"/>
            </a:endParaRPr>
          </a:p>
        </p:txBody>
      </p:sp>
      <p:sp>
        <p:nvSpPr>
          <p:cNvPr id="9" name="Rectangle 8"/>
          <p:cNvSpPr/>
          <p:nvPr userDrawn="1"/>
        </p:nvSpPr>
        <p:spPr>
          <a:xfrm>
            <a:off x="0" y="1"/>
            <a:ext cx="1371600" cy="14272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32608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1_Two Content">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06502" y="0"/>
            <a:ext cx="7428154" cy="972900"/>
          </a:xfrm>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sz="half" idx="1"/>
          </p:nvPr>
        </p:nvSpPr>
        <p:spPr>
          <a:xfrm>
            <a:off x="5053255" y="1335618"/>
            <a:ext cx="3581400" cy="4726516"/>
          </a:xfrm>
        </p:spPr>
        <p:txBody>
          <a:bodyPr>
            <a:normAutofit/>
          </a:bodyPr>
          <a:lstStyle>
            <a:lvl1pPr>
              <a:buClrTx/>
              <a:defRPr sz="2000">
                <a:solidFill>
                  <a:srgbClr val="FFFFFF"/>
                </a:solidFill>
              </a:defRPr>
            </a:lvl1pPr>
            <a:lvl2pPr>
              <a:buClrTx/>
              <a:defRPr sz="1800">
                <a:solidFill>
                  <a:srgbClr val="FFFFFF"/>
                </a:solidFill>
              </a:defRPr>
            </a:lvl2pPr>
            <a:lvl3pPr>
              <a:buClrTx/>
              <a:defRPr sz="1600">
                <a:solidFill>
                  <a:srgbClr val="FFFFFF"/>
                </a:solidFill>
              </a:defRPr>
            </a:lvl3pPr>
            <a:lvl4pPr>
              <a:buClrTx/>
              <a:defRPr sz="1400">
                <a:solidFill>
                  <a:srgbClr val="FFFFFF"/>
                </a:solidFill>
              </a:defRPr>
            </a:lvl4pPr>
            <a:lvl5pPr>
              <a:buClrTx/>
              <a:defRPr sz="1400">
                <a:solidFill>
                  <a:srgbClr val="FFFFF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1206502" y="1335618"/>
            <a:ext cx="3581400" cy="4726516"/>
          </a:xfrm>
        </p:spPr>
        <p:txBody>
          <a:bodyPr>
            <a:normAutofit/>
          </a:bodyPr>
          <a:lstStyle>
            <a:lvl1pPr>
              <a:buClrTx/>
              <a:defRPr sz="2000">
                <a:solidFill>
                  <a:srgbClr val="FFFFFF"/>
                </a:solidFill>
              </a:defRPr>
            </a:lvl1pPr>
            <a:lvl2pPr>
              <a:buClrTx/>
              <a:defRPr sz="1800">
                <a:solidFill>
                  <a:srgbClr val="FFFFFF"/>
                </a:solidFill>
              </a:defRPr>
            </a:lvl2pPr>
            <a:lvl3pPr>
              <a:buClrTx/>
              <a:defRPr sz="1600">
                <a:solidFill>
                  <a:srgbClr val="FFFFFF"/>
                </a:solidFill>
              </a:defRPr>
            </a:lvl3pPr>
            <a:lvl4pPr>
              <a:buClrTx/>
              <a:defRPr sz="1400">
                <a:solidFill>
                  <a:srgbClr val="FFFFFF"/>
                </a:solidFill>
              </a:defRPr>
            </a:lvl4pPr>
            <a:lvl5pPr>
              <a:buClrTx/>
              <a:defRPr sz="1400">
                <a:solidFill>
                  <a:srgbClr val="FFFFF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64448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06502" y="0"/>
            <a:ext cx="7428154" cy="972900"/>
          </a:xfrm>
        </p:spPr>
        <p:txBody>
          <a:bodyPr/>
          <a:lstStyle/>
          <a:p>
            <a:r>
              <a:rPr lang="en-US" dirty="0"/>
              <a:t>Click to edit Master title style</a:t>
            </a:r>
          </a:p>
        </p:txBody>
      </p:sp>
      <p:sp>
        <p:nvSpPr>
          <p:cNvPr id="3" name="Content Placeholder 2"/>
          <p:cNvSpPr>
            <a:spLocks noGrp="1"/>
          </p:cNvSpPr>
          <p:nvPr>
            <p:ph sz="half" idx="1"/>
          </p:nvPr>
        </p:nvSpPr>
        <p:spPr>
          <a:xfrm>
            <a:off x="3718216" y="1346201"/>
            <a:ext cx="2406314" cy="4726516"/>
          </a:xfrm>
        </p:spPr>
        <p:txBody>
          <a:bodyPr>
            <a:normAutofit/>
          </a:bodyPr>
          <a:lstStyle>
            <a:lvl1pPr marL="0" indent="0">
              <a:lnSpc>
                <a:spcPct val="90000"/>
              </a:lnSpc>
              <a:spcBef>
                <a:spcPts val="1000"/>
              </a:spcBef>
              <a:buNone/>
              <a:defRPr sz="1400" b="1" i="0">
                <a:solidFill>
                  <a:schemeClr val="accent2"/>
                </a:solidFill>
                <a:latin typeface="Helvetica"/>
                <a:cs typeface="Helvetica"/>
              </a:defRPr>
            </a:lvl1pPr>
            <a:lvl2pPr marL="0" indent="0">
              <a:lnSpc>
                <a:spcPct val="104000"/>
              </a:lnSpc>
              <a:spcBef>
                <a:spcPts val="1000"/>
              </a:spcBef>
              <a:buNone/>
              <a:defRPr sz="1400"/>
            </a:lvl2pPr>
            <a:lvl3pPr marL="169863" indent="-169863">
              <a:lnSpc>
                <a:spcPct val="104000"/>
              </a:lnSpc>
              <a:spcBef>
                <a:spcPts val="1000"/>
              </a:spcBef>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1206502" y="1346201"/>
            <a:ext cx="2406314" cy="4726516"/>
          </a:xfrm>
        </p:spPr>
        <p:txBody>
          <a:bodyPr>
            <a:normAutofit/>
          </a:bodyPr>
          <a:lstStyle>
            <a:lvl1pPr marL="0" indent="0">
              <a:lnSpc>
                <a:spcPct val="90000"/>
              </a:lnSpc>
              <a:spcBef>
                <a:spcPts val="1000"/>
              </a:spcBef>
              <a:buNone/>
              <a:defRPr sz="1400" b="1" i="0">
                <a:solidFill>
                  <a:schemeClr val="accent2"/>
                </a:solidFill>
                <a:latin typeface="Helvetica"/>
                <a:cs typeface="Helvetica"/>
              </a:defRPr>
            </a:lvl1pPr>
            <a:lvl2pPr marL="0" indent="0">
              <a:lnSpc>
                <a:spcPct val="104000"/>
              </a:lnSpc>
              <a:spcBef>
                <a:spcPts val="1000"/>
              </a:spcBef>
              <a:buNone/>
              <a:defRPr sz="1400"/>
            </a:lvl2pPr>
            <a:lvl3pPr marL="169863" indent="-169863">
              <a:lnSpc>
                <a:spcPct val="104000"/>
              </a:lnSpc>
              <a:spcBef>
                <a:spcPts val="1000"/>
              </a:spcBef>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5" name="Content Placeholder 2"/>
          <p:cNvSpPr>
            <a:spLocks noGrp="1"/>
          </p:cNvSpPr>
          <p:nvPr>
            <p:ph sz="half" idx="10"/>
          </p:nvPr>
        </p:nvSpPr>
        <p:spPr>
          <a:xfrm>
            <a:off x="6229930" y="1346201"/>
            <a:ext cx="2406314" cy="4726516"/>
          </a:xfrm>
        </p:spPr>
        <p:txBody>
          <a:bodyPr>
            <a:normAutofit/>
          </a:bodyPr>
          <a:lstStyle>
            <a:lvl1pPr marL="0" indent="0">
              <a:lnSpc>
                <a:spcPct val="90000"/>
              </a:lnSpc>
              <a:spcBef>
                <a:spcPts val="1000"/>
              </a:spcBef>
              <a:buNone/>
              <a:defRPr sz="1400" b="1" i="0">
                <a:solidFill>
                  <a:schemeClr val="accent2"/>
                </a:solidFill>
                <a:latin typeface="Helvetica"/>
                <a:cs typeface="Helvetica"/>
              </a:defRPr>
            </a:lvl1pPr>
            <a:lvl2pPr marL="0" indent="0">
              <a:lnSpc>
                <a:spcPct val="104000"/>
              </a:lnSpc>
              <a:spcBef>
                <a:spcPts val="1000"/>
              </a:spcBef>
              <a:buNone/>
              <a:defRPr sz="1400"/>
            </a:lvl2pPr>
            <a:lvl3pPr marL="169863" indent="-169863">
              <a:lnSpc>
                <a:spcPct val="104000"/>
              </a:lnSpc>
              <a:spcBef>
                <a:spcPts val="1000"/>
              </a:spcBef>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6803316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3_Two Content">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06502" y="0"/>
            <a:ext cx="7428154" cy="972900"/>
          </a:xfrm>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sz="half" idx="1"/>
          </p:nvPr>
        </p:nvSpPr>
        <p:spPr>
          <a:xfrm>
            <a:off x="3718216" y="1335618"/>
            <a:ext cx="2406314" cy="4726516"/>
          </a:xfrm>
        </p:spPr>
        <p:txBody>
          <a:bodyPr>
            <a:normAutofit/>
          </a:bodyPr>
          <a:lstStyle>
            <a:lvl1pPr marL="0" indent="0">
              <a:lnSpc>
                <a:spcPct val="90000"/>
              </a:lnSpc>
              <a:spcBef>
                <a:spcPts val="1000"/>
              </a:spcBef>
              <a:buNone/>
              <a:defRPr sz="1400" b="1" i="0">
                <a:solidFill>
                  <a:srgbClr val="FFFFFF"/>
                </a:solidFill>
                <a:latin typeface="Helvetica"/>
                <a:cs typeface="Helvetica"/>
              </a:defRPr>
            </a:lvl1pPr>
            <a:lvl2pPr marL="0" indent="0">
              <a:lnSpc>
                <a:spcPct val="104000"/>
              </a:lnSpc>
              <a:spcBef>
                <a:spcPts val="1000"/>
              </a:spcBef>
              <a:buNone/>
              <a:defRPr sz="1400">
                <a:solidFill>
                  <a:srgbClr val="FFFFFF"/>
                </a:solidFill>
              </a:defRPr>
            </a:lvl2pPr>
            <a:lvl3pPr marL="169863" indent="-169863">
              <a:lnSpc>
                <a:spcPct val="104000"/>
              </a:lnSpc>
              <a:spcBef>
                <a:spcPts val="1000"/>
              </a:spcBef>
              <a:buClrTx/>
              <a:defRPr sz="1400">
                <a:solidFill>
                  <a:srgbClr val="FFFFFF"/>
                </a:solidFill>
              </a:defRPr>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1206502" y="1335618"/>
            <a:ext cx="2406314" cy="4726516"/>
          </a:xfrm>
        </p:spPr>
        <p:txBody>
          <a:bodyPr>
            <a:normAutofit/>
          </a:bodyPr>
          <a:lstStyle>
            <a:lvl1pPr marL="0" indent="0">
              <a:lnSpc>
                <a:spcPct val="90000"/>
              </a:lnSpc>
              <a:spcBef>
                <a:spcPts val="1000"/>
              </a:spcBef>
              <a:buNone/>
              <a:defRPr sz="1400" b="1" i="0">
                <a:solidFill>
                  <a:srgbClr val="FFFFFF"/>
                </a:solidFill>
                <a:latin typeface="Helvetica"/>
                <a:cs typeface="Helvetica"/>
              </a:defRPr>
            </a:lvl1pPr>
            <a:lvl2pPr marL="0" indent="0">
              <a:lnSpc>
                <a:spcPct val="104000"/>
              </a:lnSpc>
              <a:spcBef>
                <a:spcPts val="1000"/>
              </a:spcBef>
              <a:buNone/>
              <a:defRPr sz="1400">
                <a:solidFill>
                  <a:srgbClr val="FFFFFF"/>
                </a:solidFill>
              </a:defRPr>
            </a:lvl2pPr>
            <a:lvl3pPr marL="169863" indent="-169863">
              <a:lnSpc>
                <a:spcPct val="104000"/>
              </a:lnSpc>
              <a:spcBef>
                <a:spcPts val="1000"/>
              </a:spcBef>
              <a:buClrTx/>
              <a:defRPr sz="1400">
                <a:solidFill>
                  <a:srgbClr val="FFFFFF"/>
                </a:solidFill>
              </a:defRPr>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5" name="Content Placeholder 2"/>
          <p:cNvSpPr>
            <a:spLocks noGrp="1"/>
          </p:cNvSpPr>
          <p:nvPr>
            <p:ph sz="half" idx="10"/>
          </p:nvPr>
        </p:nvSpPr>
        <p:spPr>
          <a:xfrm>
            <a:off x="6229930" y="1335618"/>
            <a:ext cx="2406314" cy="4726516"/>
          </a:xfrm>
        </p:spPr>
        <p:txBody>
          <a:bodyPr>
            <a:normAutofit/>
          </a:bodyPr>
          <a:lstStyle>
            <a:lvl1pPr marL="0" indent="0">
              <a:lnSpc>
                <a:spcPct val="90000"/>
              </a:lnSpc>
              <a:spcBef>
                <a:spcPts val="1000"/>
              </a:spcBef>
              <a:buNone/>
              <a:defRPr sz="1400" b="1" i="0">
                <a:solidFill>
                  <a:srgbClr val="FFFFFF"/>
                </a:solidFill>
                <a:latin typeface="Helvetica"/>
                <a:cs typeface="Helvetica"/>
              </a:defRPr>
            </a:lvl1pPr>
            <a:lvl2pPr marL="0" indent="0">
              <a:lnSpc>
                <a:spcPct val="104000"/>
              </a:lnSpc>
              <a:spcBef>
                <a:spcPts val="1000"/>
              </a:spcBef>
              <a:buNone/>
              <a:defRPr sz="1400">
                <a:solidFill>
                  <a:srgbClr val="FFFFFF"/>
                </a:solidFill>
              </a:defRPr>
            </a:lvl2pPr>
            <a:lvl3pPr marL="169863" indent="-169863">
              <a:lnSpc>
                <a:spcPct val="104000"/>
              </a:lnSpc>
              <a:spcBef>
                <a:spcPts val="1000"/>
              </a:spcBef>
              <a:buClrTx/>
              <a:defRPr sz="1400">
                <a:solidFill>
                  <a:srgbClr val="FFFFFF"/>
                </a:solidFill>
              </a:defRPr>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058993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478943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3_Title Onl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4156002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6073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Onl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Picture Placeholder 7"/>
          <p:cNvSpPr>
            <a:spLocks noGrp="1"/>
          </p:cNvSpPr>
          <p:nvPr>
            <p:ph type="pic" sz="quarter" idx="10"/>
          </p:nvPr>
        </p:nvSpPr>
        <p:spPr>
          <a:xfrm>
            <a:off x="1189042"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4" name="Picture Placeholder 7"/>
          <p:cNvSpPr>
            <a:spLocks noGrp="1"/>
          </p:cNvSpPr>
          <p:nvPr>
            <p:ph type="pic" sz="quarter" idx="11"/>
          </p:nvPr>
        </p:nvSpPr>
        <p:spPr>
          <a:xfrm>
            <a:off x="3085574"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5" name="Picture Placeholder 7"/>
          <p:cNvSpPr>
            <a:spLocks noGrp="1"/>
          </p:cNvSpPr>
          <p:nvPr>
            <p:ph type="pic" sz="quarter" idx="12"/>
          </p:nvPr>
        </p:nvSpPr>
        <p:spPr>
          <a:xfrm>
            <a:off x="4982107"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6" name="Picture Placeholder 7"/>
          <p:cNvSpPr>
            <a:spLocks noGrp="1"/>
          </p:cNvSpPr>
          <p:nvPr>
            <p:ph type="pic" sz="quarter" idx="13"/>
          </p:nvPr>
        </p:nvSpPr>
        <p:spPr>
          <a:xfrm>
            <a:off x="6878641"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7" name="Text Placeholder 13"/>
          <p:cNvSpPr>
            <a:spLocks noGrp="1"/>
          </p:cNvSpPr>
          <p:nvPr>
            <p:ph type="body" sz="quarter" idx="14"/>
          </p:nvPr>
        </p:nvSpPr>
        <p:spPr>
          <a:xfrm>
            <a:off x="1189042" y="2707965"/>
            <a:ext cx="1781175" cy="2938780"/>
          </a:xfrm>
        </p:spPr>
        <p:txBody>
          <a:bodyPr>
            <a:noAutofit/>
          </a:bodyPr>
          <a:lstStyle>
            <a:lvl1pPr marL="0" indent="0">
              <a:lnSpc>
                <a:spcPct val="89000"/>
              </a:lnSpc>
              <a:spcBef>
                <a:spcPts val="600"/>
              </a:spcBef>
              <a:buNone/>
              <a:defRPr sz="1600">
                <a:solidFill>
                  <a:schemeClr val="bg1"/>
                </a:solidFill>
                <a:latin typeface="Helvetica" pitchFamily="50" charset="0"/>
              </a:defRPr>
            </a:lvl1pPr>
            <a:lvl2pPr marL="0" indent="0">
              <a:lnSpc>
                <a:spcPct val="89000"/>
              </a:lnSpc>
              <a:spcBef>
                <a:spcPts val="600"/>
              </a:spcBef>
              <a:buFont typeface="Arial" panose="020B0604020202020204" pitchFamily="34" charset="0"/>
              <a:buNone/>
              <a:defRPr sz="1600" baseline="0">
                <a:solidFill>
                  <a:schemeClr val="bg1"/>
                </a:solidFill>
              </a:defRPr>
            </a:lvl2pPr>
            <a:lvl3pPr marL="174625" indent="-174625">
              <a:lnSpc>
                <a:spcPct val="89000"/>
              </a:lnSpc>
              <a:spcBef>
                <a:spcPts val="600"/>
              </a:spcBef>
              <a:buClr>
                <a:schemeClr val="bg1"/>
              </a:buClr>
              <a:defRPr sz="1600" baseline="0">
                <a:solidFill>
                  <a:schemeClr val="bg1"/>
                </a:solidFill>
              </a:defRPr>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8" name="Text Placeholder 13"/>
          <p:cNvSpPr>
            <a:spLocks noGrp="1"/>
          </p:cNvSpPr>
          <p:nvPr>
            <p:ph type="body" sz="quarter" idx="15"/>
          </p:nvPr>
        </p:nvSpPr>
        <p:spPr>
          <a:xfrm>
            <a:off x="3085574" y="2707965"/>
            <a:ext cx="1781175" cy="2938780"/>
          </a:xfrm>
        </p:spPr>
        <p:txBody>
          <a:bodyPr>
            <a:noAutofit/>
          </a:bodyPr>
          <a:lstStyle>
            <a:lvl1pPr marL="0" indent="0">
              <a:lnSpc>
                <a:spcPct val="89000"/>
              </a:lnSpc>
              <a:spcBef>
                <a:spcPts val="600"/>
              </a:spcBef>
              <a:buNone/>
              <a:defRPr sz="1600">
                <a:solidFill>
                  <a:schemeClr val="bg1"/>
                </a:solidFill>
                <a:latin typeface="Helvetica" pitchFamily="50" charset="0"/>
              </a:defRPr>
            </a:lvl1pPr>
            <a:lvl2pPr marL="0" indent="0">
              <a:lnSpc>
                <a:spcPct val="89000"/>
              </a:lnSpc>
              <a:spcBef>
                <a:spcPts val="600"/>
              </a:spcBef>
              <a:buFont typeface="Arial" panose="020B0604020202020204" pitchFamily="34" charset="0"/>
              <a:buNone/>
              <a:defRPr sz="1600" baseline="0">
                <a:solidFill>
                  <a:schemeClr val="bg1"/>
                </a:solidFill>
              </a:defRPr>
            </a:lvl2pPr>
            <a:lvl3pPr marL="174625" indent="-174625">
              <a:lnSpc>
                <a:spcPct val="89000"/>
              </a:lnSpc>
              <a:spcBef>
                <a:spcPts val="600"/>
              </a:spcBef>
              <a:buClr>
                <a:schemeClr val="bg1"/>
              </a:buClr>
              <a:defRPr sz="1600" baseline="0">
                <a:solidFill>
                  <a:schemeClr val="bg1"/>
                </a:solidFill>
              </a:defRPr>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9" name="Text Placeholder 13"/>
          <p:cNvSpPr>
            <a:spLocks noGrp="1"/>
          </p:cNvSpPr>
          <p:nvPr>
            <p:ph type="body" sz="quarter" idx="16"/>
          </p:nvPr>
        </p:nvSpPr>
        <p:spPr>
          <a:xfrm>
            <a:off x="4982107" y="2707965"/>
            <a:ext cx="1781175" cy="2938780"/>
          </a:xfrm>
        </p:spPr>
        <p:txBody>
          <a:bodyPr>
            <a:noAutofit/>
          </a:bodyPr>
          <a:lstStyle>
            <a:lvl1pPr marL="0" indent="0">
              <a:lnSpc>
                <a:spcPct val="89000"/>
              </a:lnSpc>
              <a:spcBef>
                <a:spcPts val="600"/>
              </a:spcBef>
              <a:buNone/>
              <a:defRPr sz="1600">
                <a:solidFill>
                  <a:schemeClr val="bg1"/>
                </a:solidFill>
                <a:latin typeface="Helvetica" pitchFamily="50" charset="0"/>
              </a:defRPr>
            </a:lvl1pPr>
            <a:lvl2pPr marL="0" indent="0">
              <a:lnSpc>
                <a:spcPct val="89000"/>
              </a:lnSpc>
              <a:spcBef>
                <a:spcPts val="600"/>
              </a:spcBef>
              <a:buFont typeface="Arial" panose="020B0604020202020204" pitchFamily="34" charset="0"/>
              <a:buNone/>
              <a:defRPr sz="1600" baseline="0">
                <a:solidFill>
                  <a:schemeClr val="bg1"/>
                </a:solidFill>
              </a:defRPr>
            </a:lvl2pPr>
            <a:lvl3pPr marL="174625" indent="-174625">
              <a:lnSpc>
                <a:spcPct val="89000"/>
              </a:lnSpc>
              <a:spcBef>
                <a:spcPts val="600"/>
              </a:spcBef>
              <a:buClr>
                <a:schemeClr val="bg1"/>
              </a:buClr>
              <a:defRPr sz="1600" baseline="0">
                <a:solidFill>
                  <a:schemeClr val="bg1"/>
                </a:solidFill>
              </a:defRPr>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0" name="Text Placeholder 13"/>
          <p:cNvSpPr>
            <a:spLocks noGrp="1"/>
          </p:cNvSpPr>
          <p:nvPr>
            <p:ph type="body" sz="quarter" idx="17"/>
          </p:nvPr>
        </p:nvSpPr>
        <p:spPr>
          <a:xfrm>
            <a:off x="6878641" y="2707965"/>
            <a:ext cx="1781175" cy="2938780"/>
          </a:xfrm>
        </p:spPr>
        <p:txBody>
          <a:bodyPr>
            <a:noAutofit/>
          </a:bodyPr>
          <a:lstStyle>
            <a:lvl1pPr marL="0" indent="0">
              <a:lnSpc>
                <a:spcPct val="89000"/>
              </a:lnSpc>
              <a:spcBef>
                <a:spcPts val="600"/>
              </a:spcBef>
              <a:buNone/>
              <a:defRPr sz="1600">
                <a:solidFill>
                  <a:schemeClr val="bg1"/>
                </a:solidFill>
                <a:latin typeface="Helvetica" pitchFamily="50" charset="0"/>
              </a:defRPr>
            </a:lvl1pPr>
            <a:lvl2pPr marL="0" indent="0">
              <a:lnSpc>
                <a:spcPct val="89000"/>
              </a:lnSpc>
              <a:spcBef>
                <a:spcPts val="600"/>
              </a:spcBef>
              <a:buFont typeface="Arial" panose="020B0604020202020204" pitchFamily="34" charset="0"/>
              <a:buNone/>
              <a:defRPr sz="1600" baseline="0">
                <a:solidFill>
                  <a:schemeClr val="bg1"/>
                </a:solidFill>
              </a:defRPr>
            </a:lvl2pPr>
            <a:lvl3pPr marL="174625" indent="-174625">
              <a:lnSpc>
                <a:spcPct val="89000"/>
              </a:lnSpc>
              <a:spcBef>
                <a:spcPts val="600"/>
              </a:spcBef>
              <a:buClr>
                <a:schemeClr val="bg1"/>
              </a:buClr>
              <a:defRPr sz="1600" baseline="0">
                <a:solidFill>
                  <a:schemeClr val="bg1"/>
                </a:solidFill>
              </a:defRPr>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2195068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Picture Placeholder 7"/>
          <p:cNvSpPr>
            <a:spLocks noGrp="1"/>
          </p:cNvSpPr>
          <p:nvPr>
            <p:ph type="pic" sz="quarter" idx="10"/>
          </p:nvPr>
        </p:nvSpPr>
        <p:spPr>
          <a:xfrm>
            <a:off x="1189042"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4" name="Picture Placeholder 7"/>
          <p:cNvSpPr>
            <a:spLocks noGrp="1"/>
          </p:cNvSpPr>
          <p:nvPr>
            <p:ph type="pic" sz="quarter" idx="11"/>
          </p:nvPr>
        </p:nvSpPr>
        <p:spPr>
          <a:xfrm>
            <a:off x="3085574"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5" name="Picture Placeholder 7"/>
          <p:cNvSpPr>
            <a:spLocks noGrp="1"/>
          </p:cNvSpPr>
          <p:nvPr>
            <p:ph type="pic" sz="quarter" idx="12"/>
          </p:nvPr>
        </p:nvSpPr>
        <p:spPr>
          <a:xfrm>
            <a:off x="4982107"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6" name="Picture Placeholder 7"/>
          <p:cNvSpPr>
            <a:spLocks noGrp="1"/>
          </p:cNvSpPr>
          <p:nvPr>
            <p:ph type="pic" sz="quarter" idx="13"/>
          </p:nvPr>
        </p:nvSpPr>
        <p:spPr>
          <a:xfrm>
            <a:off x="6878641"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7" name="Text Placeholder 13"/>
          <p:cNvSpPr>
            <a:spLocks noGrp="1"/>
          </p:cNvSpPr>
          <p:nvPr>
            <p:ph type="body" sz="quarter" idx="14"/>
          </p:nvPr>
        </p:nvSpPr>
        <p:spPr>
          <a:xfrm>
            <a:off x="1189042" y="2699087"/>
            <a:ext cx="1781175" cy="2938780"/>
          </a:xfrm>
        </p:spPr>
        <p:txBody>
          <a:bodyPr>
            <a:noAutofit/>
          </a:bodyPr>
          <a:lstStyle>
            <a:lvl1pPr marL="0" indent="0">
              <a:lnSpc>
                <a:spcPct val="89000"/>
              </a:lnSpc>
              <a:spcBef>
                <a:spcPts val="600"/>
              </a:spcBef>
              <a:buNone/>
              <a:defRPr sz="1600">
                <a:solidFill>
                  <a:schemeClr val="accent1"/>
                </a:solidFill>
                <a:latin typeface="Helvetica" pitchFamily="50" charset="0"/>
              </a:defRPr>
            </a:lvl1pPr>
            <a:lvl2pPr marL="0" indent="0">
              <a:lnSpc>
                <a:spcPct val="89000"/>
              </a:lnSpc>
              <a:spcBef>
                <a:spcPts val="600"/>
              </a:spcBef>
              <a:buFont typeface="Arial" panose="020B0604020202020204" pitchFamily="34" charset="0"/>
              <a:buNone/>
              <a:defRPr sz="1600" baseline="0"/>
            </a:lvl2pPr>
            <a:lvl3pPr marL="174625" indent="-174625">
              <a:lnSpc>
                <a:spcPct val="89000"/>
              </a:lnSpc>
              <a:spcBef>
                <a:spcPts val="600"/>
              </a:spcBef>
              <a:defRPr sz="1600" baseline="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8" name="Text Placeholder 13"/>
          <p:cNvSpPr>
            <a:spLocks noGrp="1"/>
          </p:cNvSpPr>
          <p:nvPr>
            <p:ph type="body" sz="quarter" idx="15"/>
          </p:nvPr>
        </p:nvSpPr>
        <p:spPr>
          <a:xfrm>
            <a:off x="3085574" y="2699087"/>
            <a:ext cx="1781175" cy="2938780"/>
          </a:xfrm>
        </p:spPr>
        <p:txBody>
          <a:bodyPr>
            <a:noAutofit/>
          </a:bodyPr>
          <a:lstStyle>
            <a:lvl1pPr marL="0" indent="0">
              <a:lnSpc>
                <a:spcPct val="89000"/>
              </a:lnSpc>
              <a:spcBef>
                <a:spcPts val="600"/>
              </a:spcBef>
              <a:buNone/>
              <a:defRPr sz="1600">
                <a:solidFill>
                  <a:schemeClr val="accent1"/>
                </a:solidFill>
                <a:latin typeface="Helvetica" pitchFamily="50" charset="0"/>
              </a:defRPr>
            </a:lvl1pPr>
            <a:lvl2pPr marL="0" indent="0">
              <a:lnSpc>
                <a:spcPct val="89000"/>
              </a:lnSpc>
              <a:spcBef>
                <a:spcPts val="600"/>
              </a:spcBef>
              <a:buFont typeface="Arial" panose="020B0604020202020204" pitchFamily="34" charset="0"/>
              <a:buNone/>
              <a:defRPr sz="1600" baseline="0"/>
            </a:lvl2pPr>
            <a:lvl3pPr marL="174625" indent="-174625">
              <a:lnSpc>
                <a:spcPct val="89000"/>
              </a:lnSpc>
              <a:spcBef>
                <a:spcPts val="600"/>
              </a:spcBef>
              <a:defRPr sz="1600" baseline="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9" name="Text Placeholder 13"/>
          <p:cNvSpPr>
            <a:spLocks noGrp="1"/>
          </p:cNvSpPr>
          <p:nvPr>
            <p:ph type="body" sz="quarter" idx="16"/>
          </p:nvPr>
        </p:nvSpPr>
        <p:spPr>
          <a:xfrm>
            <a:off x="4982107" y="2699087"/>
            <a:ext cx="1781175" cy="2938780"/>
          </a:xfrm>
        </p:spPr>
        <p:txBody>
          <a:bodyPr>
            <a:noAutofit/>
          </a:bodyPr>
          <a:lstStyle>
            <a:lvl1pPr marL="0" indent="0">
              <a:lnSpc>
                <a:spcPct val="89000"/>
              </a:lnSpc>
              <a:spcBef>
                <a:spcPts val="600"/>
              </a:spcBef>
              <a:buNone/>
              <a:defRPr sz="1600">
                <a:solidFill>
                  <a:schemeClr val="accent1"/>
                </a:solidFill>
                <a:latin typeface="Helvetica" pitchFamily="50" charset="0"/>
              </a:defRPr>
            </a:lvl1pPr>
            <a:lvl2pPr marL="0" indent="0">
              <a:lnSpc>
                <a:spcPct val="89000"/>
              </a:lnSpc>
              <a:spcBef>
                <a:spcPts val="600"/>
              </a:spcBef>
              <a:buFont typeface="Arial" panose="020B0604020202020204" pitchFamily="34" charset="0"/>
              <a:buNone/>
              <a:defRPr sz="1600" baseline="0"/>
            </a:lvl2pPr>
            <a:lvl3pPr marL="174625" indent="-174625">
              <a:lnSpc>
                <a:spcPct val="89000"/>
              </a:lnSpc>
              <a:spcBef>
                <a:spcPts val="600"/>
              </a:spcBef>
              <a:defRPr sz="1600" baseline="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0" name="Text Placeholder 13"/>
          <p:cNvSpPr>
            <a:spLocks noGrp="1"/>
          </p:cNvSpPr>
          <p:nvPr>
            <p:ph type="body" sz="quarter" idx="17"/>
          </p:nvPr>
        </p:nvSpPr>
        <p:spPr>
          <a:xfrm>
            <a:off x="6878641" y="2699087"/>
            <a:ext cx="1781175" cy="2938780"/>
          </a:xfrm>
        </p:spPr>
        <p:txBody>
          <a:bodyPr>
            <a:noAutofit/>
          </a:bodyPr>
          <a:lstStyle>
            <a:lvl1pPr marL="0" indent="0">
              <a:lnSpc>
                <a:spcPct val="89000"/>
              </a:lnSpc>
              <a:spcBef>
                <a:spcPts val="600"/>
              </a:spcBef>
              <a:buNone/>
              <a:defRPr sz="1600">
                <a:solidFill>
                  <a:schemeClr val="accent1"/>
                </a:solidFill>
                <a:latin typeface="Helvetica" pitchFamily="50" charset="0"/>
              </a:defRPr>
            </a:lvl1pPr>
            <a:lvl2pPr marL="0" indent="0">
              <a:lnSpc>
                <a:spcPct val="89000"/>
              </a:lnSpc>
              <a:spcBef>
                <a:spcPts val="600"/>
              </a:spcBef>
              <a:buFont typeface="Arial" panose="020B0604020202020204" pitchFamily="34" charset="0"/>
              <a:buNone/>
              <a:defRPr sz="1600" baseline="0"/>
            </a:lvl2pPr>
            <a:lvl3pPr marL="174625" indent="-174625">
              <a:lnSpc>
                <a:spcPct val="89000"/>
              </a:lnSpc>
              <a:spcBef>
                <a:spcPts val="600"/>
              </a:spcBef>
              <a:defRPr sz="1600" baseline="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8601858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1_Blank">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84893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2" name="Rectangle 1"/>
          <p:cNvSpPr/>
          <p:nvPr userDrawn="1"/>
        </p:nvSpPr>
        <p:spPr>
          <a:xfrm>
            <a:off x="0" y="1"/>
            <a:ext cx="1371600" cy="14272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2307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8000" y="2360226"/>
            <a:ext cx="8128000" cy="1470025"/>
          </a:xfrm>
        </p:spPr>
        <p:txBody>
          <a:bodyPr anchor="ctr"/>
          <a:lstStyle>
            <a:lvl1pPr algn="ctr">
              <a:defRPr spc="-40"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508000" y="3958761"/>
            <a:ext cx="8128000" cy="1752600"/>
          </a:xfrm>
        </p:spPr>
        <p:txBody>
          <a:bodyPr/>
          <a:lstStyle>
            <a:lvl1pPr marL="0" indent="0" algn="ctr">
              <a:buNone/>
              <a:defRPr spc="-4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Rectangle 6"/>
          <p:cNvSpPr/>
          <p:nvPr userDrawn="1"/>
        </p:nvSpPr>
        <p:spPr>
          <a:xfrm>
            <a:off x="3962401" y="14"/>
            <a:ext cx="1219200" cy="213038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Slide Number Placeholder 5"/>
          <p:cNvSpPr txBox="1">
            <a:spLocks/>
          </p:cNvSpPr>
          <p:nvPr userDrawn="1"/>
        </p:nvSpPr>
        <p:spPr>
          <a:xfrm>
            <a:off x="3962401" y="1560836"/>
            <a:ext cx="1219200" cy="365125"/>
          </a:xfrm>
          <a:prstGeom prst="rect">
            <a:avLst/>
          </a:prstGeom>
        </p:spPr>
        <p:txBody>
          <a:bodyPr vert="horz" lIns="0" tIns="0" rIns="0" bIns="0" rtlCol="0" anchor="b" anchorCtr="0"/>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90000"/>
              </a:lnSpc>
              <a:spcBef>
                <a:spcPts val="0"/>
              </a:spcBef>
            </a:pPr>
            <a:fld id="{ED38AA95-462B-3543-A864-6C49272CDC35}" type="slidenum">
              <a:rPr lang="en-US" sz="4000" smtClean="0">
                <a:solidFill>
                  <a:schemeClr val="bg1"/>
                </a:solidFill>
                <a:latin typeface="Helvetica Light"/>
                <a:cs typeface="Helvetica Light"/>
              </a:rPr>
              <a:pPr algn="ctr">
                <a:lnSpc>
                  <a:spcPct val="90000"/>
                </a:lnSpc>
                <a:spcBef>
                  <a:spcPts val="0"/>
                </a:spcBef>
              </a:pPr>
              <a:t>‹#›</a:t>
            </a:fld>
            <a:endParaRPr lang="en-US" sz="4000" dirty="0">
              <a:solidFill>
                <a:schemeClr val="bg1"/>
              </a:solidFill>
              <a:latin typeface="Helvetica Light"/>
              <a:cs typeface="Helvetica Light"/>
            </a:endParaRPr>
          </a:p>
        </p:txBody>
      </p:sp>
      <p:sp>
        <p:nvSpPr>
          <p:cNvPr id="9" name="Rectangle 8"/>
          <p:cNvSpPr/>
          <p:nvPr userDrawn="1"/>
        </p:nvSpPr>
        <p:spPr>
          <a:xfrm>
            <a:off x="0" y="1"/>
            <a:ext cx="1371600" cy="142723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196943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Blank">
    <p:bg>
      <p:bgPr>
        <a:solidFill>
          <a:schemeClr val="accent2"/>
        </a:solidFill>
        <a:effectLst/>
      </p:bgPr>
    </p:bg>
    <p:spTree>
      <p:nvGrpSpPr>
        <p:cNvPr id="1" name=""/>
        <p:cNvGrpSpPr/>
        <p:nvPr/>
      </p:nvGrpSpPr>
      <p:grpSpPr>
        <a:xfrm>
          <a:off x="0" y="0"/>
          <a:ext cx="0" cy="0"/>
          <a:chOff x="0" y="0"/>
          <a:chExt cx="0" cy="0"/>
        </a:xfrm>
      </p:grpSpPr>
      <p:sp>
        <p:nvSpPr>
          <p:cNvPr id="2" name="Rectangle 1"/>
          <p:cNvSpPr/>
          <p:nvPr userDrawn="1"/>
        </p:nvSpPr>
        <p:spPr>
          <a:xfrm>
            <a:off x="0" y="1"/>
            <a:ext cx="1371600" cy="142723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63785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Centered Title">
    <p:bg>
      <p:bgPr>
        <a:solidFill>
          <a:schemeClr val="accent2"/>
        </a:solidFill>
        <a:effectLst/>
      </p:bgPr>
    </p:bg>
    <p:spTree>
      <p:nvGrpSpPr>
        <p:cNvPr id="1" name=""/>
        <p:cNvGrpSpPr/>
        <p:nvPr/>
      </p:nvGrpSpPr>
      <p:grpSpPr>
        <a:xfrm>
          <a:off x="0" y="0"/>
          <a:ext cx="0" cy="0"/>
          <a:chOff x="0" y="0"/>
          <a:chExt cx="0" cy="0"/>
        </a:xfrm>
      </p:grpSpPr>
      <p:sp>
        <p:nvSpPr>
          <p:cNvPr id="3" name="Rectangle 2"/>
          <p:cNvSpPr/>
          <p:nvPr userDrawn="1"/>
        </p:nvSpPr>
        <p:spPr>
          <a:xfrm>
            <a:off x="0" y="1"/>
            <a:ext cx="1371600" cy="142723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09588" y="0"/>
            <a:ext cx="8124826" cy="972900"/>
          </a:xfrm>
        </p:spPr>
        <p:txBody>
          <a:bodyPr/>
          <a:lstStyle>
            <a:lvl1pPr algn="ct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1459315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our Pictures Dark">
    <p:bg>
      <p:bgPr>
        <a:solidFill>
          <a:schemeClr val="accent2"/>
        </a:solidFill>
        <a:effectLst/>
      </p:bgPr>
    </p:bg>
    <p:spTree>
      <p:nvGrpSpPr>
        <p:cNvPr id="1" name=""/>
        <p:cNvGrpSpPr/>
        <p:nvPr/>
      </p:nvGrpSpPr>
      <p:grpSpPr>
        <a:xfrm>
          <a:off x="0" y="0"/>
          <a:ext cx="0" cy="0"/>
          <a:chOff x="0" y="0"/>
          <a:chExt cx="0" cy="0"/>
        </a:xfrm>
      </p:grpSpPr>
      <p:sp>
        <p:nvSpPr>
          <p:cNvPr id="22" name="Title Placeholder 1"/>
          <p:cNvSpPr>
            <a:spLocks noGrp="1"/>
          </p:cNvSpPr>
          <p:nvPr>
            <p:ph type="title"/>
          </p:nvPr>
        </p:nvSpPr>
        <p:spPr>
          <a:xfrm>
            <a:off x="1218765" y="0"/>
            <a:ext cx="7546543" cy="972900"/>
          </a:xfrm>
          <a:prstGeom prst="rect">
            <a:avLst/>
          </a:prstGeom>
        </p:spPr>
        <p:txBody>
          <a:bodyPr vert="horz" lIns="0" tIns="0" rIns="0" bIns="0" rtlCol="0" anchor="b" anchorCtr="0">
            <a:normAutofit/>
          </a:bodyPr>
          <a:lstStyle>
            <a:lvl1pPr>
              <a:defRPr>
                <a:solidFill>
                  <a:srgbClr val="FFFFFF"/>
                </a:solidFill>
              </a:defRPr>
            </a:lvl1pPr>
          </a:lstStyle>
          <a:p>
            <a:r>
              <a:rPr lang="en-US" dirty="0"/>
              <a:t>Click to edit Master title style</a:t>
            </a:r>
          </a:p>
        </p:txBody>
      </p:sp>
      <p:sp>
        <p:nvSpPr>
          <p:cNvPr id="23" name="Picture Placeholder 8"/>
          <p:cNvSpPr>
            <a:spLocks noGrp="1"/>
          </p:cNvSpPr>
          <p:nvPr>
            <p:ph type="pic" sz="quarter" idx="14" hasCustomPrompt="1"/>
          </p:nvPr>
        </p:nvSpPr>
        <p:spPr>
          <a:xfrm>
            <a:off x="1465595" y="1593392"/>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24" name="Text Placeholder 10"/>
          <p:cNvSpPr>
            <a:spLocks noGrp="1"/>
          </p:cNvSpPr>
          <p:nvPr>
            <p:ph type="body" sz="quarter" idx="15" hasCustomPrompt="1"/>
          </p:nvPr>
        </p:nvSpPr>
        <p:spPr>
          <a:xfrm>
            <a:off x="1218763" y="3019791"/>
            <a:ext cx="1682384"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a:t>LOREM IPSUM</a:t>
            </a:r>
          </a:p>
        </p:txBody>
      </p:sp>
      <p:sp>
        <p:nvSpPr>
          <p:cNvPr id="25" name="Text Placeholder 10"/>
          <p:cNvSpPr>
            <a:spLocks noGrp="1"/>
          </p:cNvSpPr>
          <p:nvPr>
            <p:ph type="body" sz="quarter" idx="16" hasCustomPrompt="1"/>
          </p:nvPr>
        </p:nvSpPr>
        <p:spPr>
          <a:xfrm>
            <a:off x="1218763" y="3384535"/>
            <a:ext cx="1682384"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Helvetica Light"/>
                <a:cs typeface="Helvetica Light"/>
              </a:defRPr>
            </a:lvl1pPr>
          </a:lstStyle>
          <a:p>
            <a:pPr lvl="0"/>
            <a:r>
              <a:rPr lang="en-US" dirty="0"/>
              <a:t>Body copy goes here</a:t>
            </a:r>
          </a:p>
        </p:txBody>
      </p:sp>
      <p:sp>
        <p:nvSpPr>
          <p:cNvPr id="26" name="Picture Placeholder 8"/>
          <p:cNvSpPr>
            <a:spLocks noGrp="1"/>
          </p:cNvSpPr>
          <p:nvPr>
            <p:ph type="pic" sz="quarter" idx="17" hasCustomPrompt="1"/>
          </p:nvPr>
        </p:nvSpPr>
        <p:spPr>
          <a:xfrm>
            <a:off x="3376764" y="1593392"/>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27" name="Text Placeholder 10"/>
          <p:cNvSpPr>
            <a:spLocks noGrp="1"/>
          </p:cNvSpPr>
          <p:nvPr>
            <p:ph type="body" sz="quarter" idx="18" hasCustomPrompt="1"/>
          </p:nvPr>
        </p:nvSpPr>
        <p:spPr>
          <a:xfrm>
            <a:off x="3129932" y="3019791"/>
            <a:ext cx="1682384"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a:t>LOREM IPSUM</a:t>
            </a:r>
          </a:p>
        </p:txBody>
      </p:sp>
      <p:sp>
        <p:nvSpPr>
          <p:cNvPr id="28" name="Text Placeholder 10"/>
          <p:cNvSpPr>
            <a:spLocks noGrp="1"/>
          </p:cNvSpPr>
          <p:nvPr>
            <p:ph type="body" sz="quarter" idx="19" hasCustomPrompt="1"/>
          </p:nvPr>
        </p:nvSpPr>
        <p:spPr>
          <a:xfrm>
            <a:off x="3129932" y="3384535"/>
            <a:ext cx="1682384" cy="2191512"/>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400" cap="none" baseline="0">
                <a:solidFill>
                  <a:schemeClr val="bg1"/>
                </a:solidFill>
                <a:latin typeface="Helvetica Light"/>
                <a:cs typeface="Helvetica Light"/>
              </a:defRPr>
            </a:lvl1pPr>
          </a:lstStyle>
          <a:p>
            <a:pPr lvl="0"/>
            <a:r>
              <a:rPr lang="en-US" dirty="0"/>
              <a:t>Body copy goes here</a:t>
            </a:r>
          </a:p>
        </p:txBody>
      </p:sp>
      <p:sp>
        <p:nvSpPr>
          <p:cNvPr id="29" name="Picture Placeholder 8"/>
          <p:cNvSpPr>
            <a:spLocks noGrp="1"/>
          </p:cNvSpPr>
          <p:nvPr>
            <p:ph type="pic" sz="quarter" idx="20" hasCustomPrompt="1"/>
          </p:nvPr>
        </p:nvSpPr>
        <p:spPr>
          <a:xfrm>
            <a:off x="5287932" y="1593392"/>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30" name="Text Placeholder 10"/>
          <p:cNvSpPr>
            <a:spLocks noGrp="1"/>
          </p:cNvSpPr>
          <p:nvPr>
            <p:ph type="body" sz="quarter" idx="21" hasCustomPrompt="1"/>
          </p:nvPr>
        </p:nvSpPr>
        <p:spPr>
          <a:xfrm>
            <a:off x="5041100" y="3019791"/>
            <a:ext cx="1682384"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err="1"/>
              <a:t>Lorem</a:t>
            </a:r>
            <a:r>
              <a:rPr lang="en-US" dirty="0"/>
              <a:t> </a:t>
            </a:r>
            <a:r>
              <a:rPr lang="en-US" dirty="0" err="1"/>
              <a:t>ipsum</a:t>
            </a:r>
            <a:endParaRPr lang="en-US" dirty="0"/>
          </a:p>
        </p:txBody>
      </p:sp>
      <p:sp>
        <p:nvSpPr>
          <p:cNvPr id="31" name="Text Placeholder 10"/>
          <p:cNvSpPr>
            <a:spLocks noGrp="1"/>
          </p:cNvSpPr>
          <p:nvPr>
            <p:ph type="body" sz="quarter" idx="22" hasCustomPrompt="1"/>
          </p:nvPr>
        </p:nvSpPr>
        <p:spPr>
          <a:xfrm>
            <a:off x="5041100" y="3384535"/>
            <a:ext cx="1682384"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Helvetica Light"/>
                <a:cs typeface="Helvetica Light"/>
              </a:defRPr>
            </a:lvl1pPr>
          </a:lstStyle>
          <a:p>
            <a:pPr lvl="0"/>
            <a:r>
              <a:rPr lang="en-US" dirty="0"/>
              <a:t>Body copy goes here</a:t>
            </a:r>
          </a:p>
        </p:txBody>
      </p:sp>
      <p:sp>
        <p:nvSpPr>
          <p:cNvPr id="32" name="Picture Placeholder 8"/>
          <p:cNvSpPr>
            <a:spLocks noGrp="1"/>
          </p:cNvSpPr>
          <p:nvPr>
            <p:ph type="pic" sz="quarter" idx="23" hasCustomPrompt="1"/>
          </p:nvPr>
        </p:nvSpPr>
        <p:spPr>
          <a:xfrm>
            <a:off x="7199102" y="1593392"/>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33" name="Text Placeholder 10"/>
          <p:cNvSpPr>
            <a:spLocks noGrp="1"/>
          </p:cNvSpPr>
          <p:nvPr>
            <p:ph type="body" sz="quarter" idx="24" hasCustomPrompt="1"/>
          </p:nvPr>
        </p:nvSpPr>
        <p:spPr>
          <a:xfrm>
            <a:off x="6952270" y="3019791"/>
            <a:ext cx="1682384"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err="1"/>
              <a:t>Lorem</a:t>
            </a:r>
            <a:r>
              <a:rPr lang="en-US" dirty="0"/>
              <a:t> </a:t>
            </a:r>
            <a:r>
              <a:rPr lang="en-US" dirty="0" err="1"/>
              <a:t>ipsum</a:t>
            </a:r>
            <a:endParaRPr lang="en-US" dirty="0"/>
          </a:p>
        </p:txBody>
      </p:sp>
      <p:sp>
        <p:nvSpPr>
          <p:cNvPr id="34" name="Text Placeholder 10"/>
          <p:cNvSpPr>
            <a:spLocks noGrp="1"/>
          </p:cNvSpPr>
          <p:nvPr>
            <p:ph type="body" sz="quarter" idx="25" hasCustomPrompt="1"/>
          </p:nvPr>
        </p:nvSpPr>
        <p:spPr>
          <a:xfrm>
            <a:off x="6952270" y="3384535"/>
            <a:ext cx="1682384"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Helvetica Light"/>
                <a:cs typeface="Helvetica Light"/>
              </a:defRPr>
            </a:lvl1pPr>
          </a:lstStyle>
          <a:p>
            <a:pPr lvl="0"/>
            <a:r>
              <a:rPr lang="en-US" dirty="0"/>
              <a:t>Body copy goes here</a:t>
            </a:r>
          </a:p>
        </p:txBody>
      </p:sp>
    </p:spTree>
    <p:extLst>
      <p:ext uri="{BB962C8B-B14F-4D97-AF65-F5344CB8AC3E}">
        <p14:creationId xmlns:p14="http://schemas.microsoft.com/office/powerpoint/2010/main" val="34018189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hree Pictures Light">
    <p:spTree>
      <p:nvGrpSpPr>
        <p:cNvPr id="1" name=""/>
        <p:cNvGrpSpPr/>
        <p:nvPr/>
      </p:nvGrpSpPr>
      <p:grpSpPr>
        <a:xfrm>
          <a:off x="0" y="0"/>
          <a:ext cx="0" cy="0"/>
          <a:chOff x="0" y="0"/>
          <a:chExt cx="0" cy="0"/>
        </a:xfrm>
      </p:grpSpPr>
      <p:sp>
        <p:nvSpPr>
          <p:cNvPr id="9" name="Picture Placeholder 8"/>
          <p:cNvSpPr>
            <a:spLocks noGrp="1"/>
          </p:cNvSpPr>
          <p:nvPr>
            <p:ph type="pic" sz="quarter" idx="14" hasCustomPrompt="1"/>
          </p:nvPr>
        </p:nvSpPr>
        <p:spPr>
          <a:xfrm>
            <a:off x="1799917" y="1575635"/>
            <a:ext cx="1188720" cy="1188720"/>
          </a:xfrm>
          <a:prstGeom prst="ellipse">
            <a:avLst/>
          </a:prstGeom>
          <a:solidFill>
            <a:schemeClr val="accent2"/>
          </a:solidFill>
          <a:ln w="28575">
            <a:solidFill>
              <a:schemeClr val="accent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11" name="Text Placeholder 10"/>
          <p:cNvSpPr>
            <a:spLocks noGrp="1"/>
          </p:cNvSpPr>
          <p:nvPr>
            <p:ph type="body" sz="quarter" idx="15" hasCustomPrompt="1"/>
          </p:nvPr>
        </p:nvSpPr>
        <p:spPr>
          <a:xfrm>
            <a:off x="1206501" y="3028669"/>
            <a:ext cx="2375553" cy="329184"/>
          </a:xfrm>
        </p:spPr>
        <p:txBody>
          <a:bodyPr anchor="ctr" anchorCtr="0">
            <a:noAutofit/>
          </a:bodyPr>
          <a:lstStyle>
            <a:lvl1pPr marL="0" indent="0" algn="ctr">
              <a:lnSpc>
                <a:spcPct val="100000"/>
              </a:lnSpc>
              <a:buFontTx/>
              <a:buNone/>
              <a:defRPr sz="1700" cap="all" baseline="0">
                <a:solidFill>
                  <a:schemeClr val="tx2"/>
                </a:solidFill>
                <a:latin typeface="Helvetica Light"/>
                <a:cs typeface="Helvetica Light"/>
              </a:defRPr>
            </a:lvl1pPr>
          </a:lstStyle>
          <a:p>
            <a:pPr lvl="0"/>
            <a:r>
              <a:rPr lang="en-US" dirty="0"/>
              <a:t>LOREM IPSUM</a:t>
            </a:r>
          </a:p>
        </p:txBody>
      </p:sp>
      <p:sp>
        <p:nvSpPr>
          <p:cNvPr id="12" name="Text Placeholder 10"/>
          <p:cNvSpPr>
            <a:spLocks noGrp="1"/>
          </p:cNvSpPr>
          <p:nvPr>
            <p:ph type="body" sz="quarter" idx="16" hasCustomPrompt="1"/>
          </p:nvPr>
        </p:nvSpPr>
        <p:spPr>
          <a:xfrm>
            <a:off x="1206501" y="3393413"/>
            <a:ext cx="2375553" cy="2191512"/>
          </a:xfrm>
        </p:spPr>
        <p:txBody>
          <a:bodyPr anchor="t" anchorCtr="0">
            <a:normAutofit/>
          </a:bodyPr>
          <a:lstStyle>
            <a:lvl1pPr marL="0" indent="0" algn="ctr">
              <a:lnSpc>
                <a:spcPct val="95000"/>
              </a:lnSpc>
              <a:spcBef>
                <a:spcPts val="600"/>
              </a:spcBef>
              <a:buFontTx/>
              <a:buNone/>
              <a:defRPr sz="1400" cap="none" baseline="0">
                <a:solidFill>
                  <a:schemeClr val="tx2"/>
                </a:solidFill>
                <a:latin typeface="Helvetica Light"/>
                <a:cs typeface="Helvetica Light"/>
              </a:defRPr>
            </a:lvl1pPr>
          </a:lstStyle>
          <a:p>
            <a:pPr lvl="0"/>
            <a:r>
              <a:rPr lang="en-US" dirty="0"/>
              <a:t>Body copy goes here</a:t>
            </a:r>
          </a:p>
        </p:txBody>
      </p:sp>
      <p:sp>
        <p:nvSpPr>
          <p:cNvPr id="13" name="Picture Placeholder 8"/>
          <p:cNvSpPr>
            <a:spLocks noGrp="1"/>
          </p:cNvSpPr>
          <p:nvPr>
            <p:ph type="pic" sz="quarter" idx="17" hasCustomPrompt="1"/>
          </p:nvPr>
        </p:nvSpPr>
        <p:spPr>
          <a:xfrm>
            <a:off x="4326097" y="1575635"/>
            <a:ext cx="1188720" cy="1188720"/>
          </a:xfrm>
          <a:prstGeom prst="ellipse">
            <a:avLst/>
          </a:prstGeom>
          <a:solidFill>
            <a:schemeClr val="accent2"/>
          </a:solidFill>
          <a:ln w="28575">
            <a:solidFill>
              <a:schemeClr val="accent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14" name="Text Placeholder 10"/>
          <p:cNvSpPr>
            <a:spLocks noGrp="1"/>
          </p:cNvSpPr>
          <p:nvPr>
            <p:ph type="body" sz="quarter" idx="18" hasCustomPrompt="1"/>
          </p:nvPr>
        </p:nvSpPr>
        <p:spPr>
          <a:xfrm>
            <a:off x="3732683" y="3028669"/>
            <a:ext cx="2375553" cy="329184"/>
          </a:xfrm>
        </p:spPr>
        <p:txBody>
          <a:bodyPr anchor="ctr" anchorCtr="0">
            <a:noAutofit/>
          </a:bodyPr>
          <a:lstStyle>
            <a:lvl1pPr marL="0" indent="0" algn="ctr">
              <a:lnSpc>
                <a:spcPct val="100000"/>
              </a:lnSpc>
              <a:buFontTx/>
              <a:buNone/>
              <a:defRPr sz="1700" cap="all" baseline="0">
                <a:solidFill>
                  <a:schemeClr val="tx2"/>
                </a:solidFill>
                <a:latin typeface="Helvetica Light"/>
                <a:cs typeface="Helvetica Light"/>
              </a:defRPr>
            </a:lvl1pPr>
          </a:lstStyle>
          <a:p>
            <a:pPr lvl="0"/>
            <a:r>
              <a:rPr lang="en-US" dirty="0"/>
              <a:t>LOREM IPSUM</a:t>
            </a:r>
          </a:p>
        </p:txBody>
      </p:sp>
      <p:sp>
        <p:nvSpPr>
          <p:cNvPr id="15" name="Text Placeholder 10"/>
          <p:cNvSpPr>
            <a:spLocks noGrp="1"/>
          </p:cNvSpPr>
          <p:nvPr>
            <p:ph type="body" sz="quarter" idx="19" hasCustomPrompt="1"/>
          </p:nvPr>
        </p:nvSpPr>
        <p:spPr>
          <a:xfrm>
            <a:off x="3732683" y="3393413"/>
            <a:ext cx="2375553" cy="2191512"/>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400" cap="none" baseline="0">
                <a:solidFill>
                  <a:schemeClr val="tx2"/>
                </a:solidFill>
                <a:latin typeface="Helvetica Light"/>
                <a:cs typeface="Helvetica Light"/>
              </a:defRPr>
            </a:lvl1pPr>
          </a:lstStyle>
          <a:p>
            <a:pPr lvl="0"/>
            <a:r>
              <a:rPr lang="en-US" dirty="0"/>
              <a:t>Body copy goes here</a:t>
            </a:r>
          </a:p>
        </p:txBody>
      </p:sp>
      <p:sp>
        <p:nvSpPr>
          <p:cNvPr id="16" name="Picture Placeholder 8"/>
          <p:cNvSpPr>
            <a:spLocks noGrp="1"/>
          </p:cNvSpPr>
          <p:nvPr>
            <p:ph type="pic" sz="quarter" idx="20" hasCustomPrompt="1"/>
          </p:nvPr>
        </p:nvSpPr>
        <p:spPr>
          <a:xfrm>
            <a:off x="6852277" y="1575635"/>
            <a:ext cx="1188720" cy="1188720"/>
          </a:xfrm>
          <a:prstGeom prst="ellipse">
            <a:avLst/>
          </a:prstGeom>
          <a:solidFill>
            <a:schemeClr val="accent2"/>
          </a:solidFill>
          <a:ln w="28575">
            <a:solidFill>
              <a:schemeClr val="accent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17" name="Text Placeholder 10"/>
          <p:cNvSpPr>
            <a:spLocks noGrp="1"/>
          </p:cNvSpPr>
          <p:nvPr>
            <p:ph type="body" sz="quarter" idx="21" hasCustomPrompt="1"/>
          </p:nvPr>
        </p:nvSpPr>
        <p:spPr>
          <a:xfrm>
            <a:off x="6258861" y="3028669"/>
            <a:ext cx="2375553" cy="329184"/>
          </a:xfrm>
        </p:spPr>
        <p:txBody>
          <a:bodyPr anchor="ctr" anchorCtr="0">
            <a:noAutofit/>
          </a:bodyPr>
          <a:lstStyle>
            <a:lvl1pPr marL="0" indent="0" algn="ctr">
              <a:lnSpc>
                <a:spcPct val="100000"/>
              </a:lnSpc>
              <a:buFontTx/>
              <a:buNone/>
              <a:defRPr sz="1700" cap="all" baseline="0">
                <a:solidFill>
                  <a:schemeClr val="tx2"/>
                </a:solidFill>
                <a:latin typeface="Helvetica Light"/>
                <a:cs typeface="Helvetica Light"/>
              </a:defRPr>
            </a:lvl1pPr>
          </a:lstStyle>
          <a:p>
            <a:pPr lvl="0"/>
            <a:r>
              <a:rPr lang="en-US" dirty="0" err="1"/>
              <a:t>Lorem</a:t>
            </a:r>
            <a:r>
              <a:rPr lang="en-US" dirty="0"/>
              <a:t> </a:t>
            </a:r>
            <a:r>
              <a:rPr lang="en-US" dirty="0" err="1"/>
              <a:t>ipsum</a:t>
            </a:r>
            <a:endParaRPr lang="en-US" dirty="0"/>
          </a:p>
        </p:txBody>
      </p:sp>
      <p:sp>
        <p:nvSpPr>
          <p:cNvPr id="18" name="Text Placeholder 10"/>
          <p:cNvSpPr>
            <a:spLocks noGrp="1"/>
          </p:cNvSpPr>
          <p:nvPr>
            <p:ph type="body" sz="quarter" idx="22" hasCustomPrompt="1"/>
          </p:nvPr>
        </p:nvSpPr>
        <p:spPr>
          <a:xfrm>
            <a:off x="6258861" y="3393413"/>
            <a:ext cx="2375553" cy="2191512"/>
          </a:xfrm>
        </p:spPr>
        <p:txBody>
          <a:bodyPr anchor="t" anchorCtr="0">
            <a:normAutofit/>
          </a:bodyPr>
          <a:lstStyle>
            <a:lvl1pPr marL="0" indent="0" algn="ctr">
              <a:lnSpc>
                <a:spcPct val="95000"/>
              </a:lnSpc>
              <a:spcBef>
                <a:spcPts val="600"/>
              </a:spcBef>
              <a:buFontTx/>
              <a:buNone/>
              <a:defRPr sz="1400" cap="none" baseline="0">
                <a:solidFill>
                  <a:schemeClr val="tx2"/>
                </a:solidFill>
                <a:latin typeface="Helvetica Light"/>
                <a:cs typeface="Helvetica Light"/>
              </a:defRPr>
            </a:lvl1pPr>
          </a:lstStyle>
          <a:p>
            <a:pPr lvl="0"/>
            <a:r>
              <a:rPr lang="en-US" dirty="0"/>
              <a:t>Body copy goes here</a:t>
            </a:r>
          </a:p>
        </p:txBody>
      </p:sp>
      <p:sp>
        <p:nvSpPr>
          <p:cNvPr id="22" name="Title Placeholder 1"/>
          <p:cNvSpPr>
            <a:spLocks noGrp="1"/>
          </p:cNvSpPr>
          <p:nvPr>
            <p:ph type="title"/>
          </p:nvPr>
        </p:nvSpPr>
        <p:spPr>
          <a:xfrm>
            <a:off x="1206502" y="0"/>
            <a:ext cx="7428154" cy="972900"/>
          </a:xfrm>
          <a:prstGeom prst="rect">
            <a:avLst/>
          </a:prstGeom>
        </p:spPr>
        <p:txBody>
          <a:bodyPr vert="horz" lIns="0" tIns="0" rIns="0" bIns="0" rtlCol="0" anchor="b" anchorCtr="0">
            <a:normAutofit/>
          </a:bodyPr>
          <a:lstStyle/>
          <a:p>
            <a:r>
              <a:rPr lang="en-US" dirty="0"/>
              <a:t>Click to edit Master title style</a:t>
            </a:r>
          </a:p>
        </p:txBody>
      </p:sp>
    </p:spTree>
    <p:extLst>
      <p:ext uri="{BB962C8B-B14F-4D97-AF65-F5344CB8AC3E}">
        <p14:creationId xmlns:p14="http://schemas.microsoft.com/office/powerpoint/2010/main" val="20823701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ree Pictures Dark">
    <p:bg>
      <p:bgPr>
        <a:solidFill>
          <a:schemeClr val="accent2"/>
        </a:solidFill>
        <a:effectLst/>
      </p:bgPr>
    </p:bg>
    <p:spTree>
      <p:nvGrpSpPr>
        <p:cNvPr id="1" name=""/>
        <p:cNvGrpSpPr/>
        <p:nvPr/>
      </p:nvGrpSpPr>
      <p:grpSpPr>
        <a:xfrm>
          <a:off x="0" y="0"/>
          <a:ext cx="0" cy="0"/>
          <a:chOff x="0" y="0"/>
          <a:chExt cx="0" cy="0"/>
        </a:xfrm>
      </p:grpSpPr>
      <p:sp>
        <p:nvSpPr>
          <p:cNvPr id="22" name="Title Placeholder 1"/>
          <p:cNvSpPr>
            <a:spLocks noGrp="1"/>
          </p:cNvSpPr>
          <p:nvPr>
            <p:ph type="title"/>
          </p:nvPr>
        </p:nvSpPr>
        <p:spPr>
          <a:xfrm>
            <a:off x="1206502" y="0"/>
            <a:ext cx="7428154" cy="972900"/>
          </a:xfrm>
          <a:prstGeom prst="rect">
            <a:avLst/>
          </a:prstGeom>
        </p:spPr>
        <p:txBody>
          <a:bodyPr vert="horz" lIns="0" tIns="0" rIns="0" bIns="0" rtlCol="0" anchor="b" anchorCtr="0">
            <a:normAutofit/>
          </a:bodyPr>
          <a:lstStyle>
            <a:lvl1pPr>
              <a:defRPr>
                <a:solidFill>
                  <a:srgbClr val="FFFFFF"/>
                </a:solidFill>
              </a:defRPr>
            </a:lvl1pPr>
          </a:lstStyle>
          <a:p>
            <a:r>
              <a:rPr lang="en-US" dirty="0"/>
              <a:t>Click to edit Master title style</a:t>
            </a:r>
          </a:p>
        </p:txBody>
      </p:sp>
      <p:sp>
        <p:nvSpPr>
          <p:cNvPr id="19" name="Picture Placeholder 8"/>
          <p:cNvSpPr>
            <a:spLocks noGrp="1"/>
          </p:cNvSpPr>
          <p:nvPr>
            <p:ph type="pic" sz="quarter" idx="14" hasCustomPrompt="1"/>
          </p:nvPr>
        </p:nvSpPr>
        <p:spPr>
          <a:xfrm>
            <a:off x="1799917" y="1575635"/>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chemeClr val="bg1"/>
                </a:solidFill>
              </a:defRPr>
            </a:lvl1pPr>
          </a:lstStyle>
          <a:p>
            <a:r>
              <a:rPr lang="en-US" dirty="0"/>
              <a:t>Picture</a:t>
            </a:r>
          </a:p>
        </p:txBody>
      </p:sp>
      <p:sp>
        <p:nvSpPr>
          <p:cNvPr id="20" name="Text Placeholder 10"/>
          <p:cNvSpPr>
            <a:spLocks noGrp="1"/>
          </p:cNvSpPr>
          <p:nvPr>
            <p:ph type="body" sz="quarter" idx="15" hasCustomPrompt="1"/>
          </p:nvPr>
        </p:nvSpPr>
        <p:spPr>
          <a:xfrm>
            <a:off x="1206501" y="3028669"/>
            <a:ext cx="2375553"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a:t>LOREM IPSUM</a:t>
            </a:r>
          </a:p>
        </p:txBody>
      </p:sp>
      <p:sp>
        <p:nvSpPr>
          <p:cNvPr id="21" name="Text Placeholder 10"/>
          <p:cNvSpPr>
            <a:spLocks noGrp="1"/>
          </p:cNvSpPr>
          <p:nvPr>
            <p:ph type="body" sz="quarter" idx="16" hasCustomPrompt="1"/>
          </p:nvPr>
        </p:nvSpPr>
        <p:spPr>
          <a:xfrm>
            <a:off x="1206501" y="3393413"/>
            <a:ext cx="2375553"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Helvetica Light"/>
                <a:cs typeface="Helvetica Light"/>
              </a:defRPr>
            </a:lvl1pPr>
          </a:lstStyle>
          <a:p>
            <a:pPr lvl="0"/>
            <a:r>
              <a:rPr lang="en-US" dirty="0"/>
              <a:t>Body copy goes here</a:t>
            </a:r>
          </a:p>
        </p:txBody>
      </p:sp>
      <p:sp>
        <p:nvSpPr>
          <p:cNvPr id="23" name="Picture Placeholder 8"/>
          <p:cNvSpPr>
            <a:spLocks noGrp="1"/>
          </p:cNvSpPr>
          <p:nvPr>
            <p:ph type="pic" sz="quarter" idx="17" hasCustomPrompt="1"/>
          </p:nvPr>
        </p:nvSpPr>
        <p:spPr>
          <a:xfrm>
            <a:off x="4326097" y="1575635"/>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chemeClr val="bg1"/>
                </a:solidFill>
              </a:defRPr>
            </a:lvl1pPr>
          </a:lstStyle>
          <a:p>
            <a:r>
              <a:rPr lang="en-US" dirty="0"/>
              <a:t>Picture</a:t>
            </a:r>
          </a:p>
        </p:txBody>
      </p:sp>
      <p:sp>
        <p:nvSpPr>
          <p:cNvPr id="24" name="Text Placeholder 10"/>
          <p:cNvSpPr>
            <a:spLocks noGrp="1"/>
          </p:cNvSpPr>
          <p:nvPr>
            <p:ph type="body" sz="quarter" idx="18" hasCustomPrompt="1"/>
          </p:nvPr>
        </p:nvSpPr>
        <p:spPr>
          <a:xfrm>
            <a:off x="3732683" y="3028669"/>
            <a:ext cx="2375553"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a:t>LOREM IPSUM</a:t>
            </a:r>
          </a:p>
        </p:txBody>
      </p:sp>
      <p:sp>
        <p:nvSpPr>
          <p:cNvPr id="25" name="Text Placeholder 10"/>
          <p:cNvSpPr>
            <a:spLocks noGrp="1"/>
          </p:cNvSpPr>
          <p:nvPr>
            <p:ph type="body" sz="quarter" idx="19" hasCustomPrompt="1"/>
          </p:nvPr>
        </p:nvSpPr>
        <p:spPr>
          <a:xfrm>
            <a:off x="3732683" y="3393413"/>
            <a:ext cx="2375553" cy="2191512"/>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400" cap="none" baseline="0">
                <a:solidFill>
                  <a:schemeClr val="bg1"/>
                </a:solidFill>
                <a:latin typeface="Helvetica Light"/>
                <a:cs typeface="Helvetica Light"/>
              </a:defRPr>
            </a:lvl1pPr>
          </a:lstStyle>
          <a:p>
            <a:pPr lvl="0"/>
            <a:r>
              <a:rPr lang="en-US" dirty="0"/>
              <a:t>Body copy goes here</a:t>
            </a:r>
          </a:p>
        </p:txBody>
      </p:sp>
      <p:sp>
        <p:nvSpPr>
          <p:cNvPr id="26" name="Picture Placeholder 8"/>
          <p:cNvSpPr>
            <a:spLocks noGrp="1"/>
          </p:cNvSpPr>
          <p:nvPr>
            <p:ph type="pic" sz="quarter" idx="20" hasCustomPrompt="1"/>
          </p:nvPr>
        </p:nvSpPr>
        <p:spPr>
          <a:xfrm>
            <a:off x="6852277" y="1575635"/>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chemeClr val="bg1"/>
                </a:solidFill>
              </a:defRPr>
            </a:lvl1pPr>
          </a:lstStyle>
          <a:p>
            <a:r>
              <a:rPr lang="en-US" dirty="0"/>
              <a:t>Picture</a:t>
            </a:r>
          </a:p>
        </p:txBody>
      </p:sp>
      <p:sp>
        <p:nvSpPr>
          <p:cNvPr id="27" name="Text Placeholder 10"/>
          <p:cNvSpPr>
            <a:spLocks noGrp="1"/>
          </p:cNvSpPr>
          <p:nvPr>
            <p:ph type="body" sz="quarter" idx="21" hasCustomPrompt="1"/>
          </p:nvPr>
        </p:nvSpPr>
        <p:spPr>
          <a:xfrm>
            <a:off x="6258861" y="3028669"/>
            <a:ext cx="2375553"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err="1"/>
              <a:t>Lorem</a:t>
            </a:r>
            <a:r>
              <a:rPr lang="en-US" dirty="0"/>
              <a:t> </a:t>
            </a:r>
            <a:r>
              <a:rPr lang="en-US" dirty="0" err="1"/>
              <a:t>ipsum</a:t>
            </a:r>
            <a:endParaRPr lang="en-US" dirty="0"/>
          </a:p>
        </p:txBody>
      </p:sp>
      <p:sp>
        <p:nvSpPr>
          <p:cNvPr id="28" name="Text Placeholder 10"/>
          <p:cNvSpPr>
            <a:spLocks noGrp="1"/>
          </p:cNvSpPr>
          <p:nvPr>
            <p:ph type="body" sz="quarter" idx="22" hasCustomPrompt="1"/>
          </p:nvPr>
        </p:nvSpPr>
        <p:spPr>
          <a:xfrm>
            <a:off x="6258861" y="3393413"/>
            <a:ext cx="2375553"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Helvetica Light"/>
                <a:cs typeface="Helvetica Light"/>
              </a:defRPr>
            </a:lvl1pPr>
          </a:lstStyle>
          <a:p>
            <a:pPr lvl="0"/>
            <a:r>
              <a:rPr lang="en-US" dirty="0"/>
              <a:t>Body copy goes here</a:t>
            </a:r>
          </a:p>
        </p:txBody>
      </p:sp>
    </p:spTree>
    <p:extLst>
      <p:ext uri="{BB962C8B-B14F-4D97-AF65-F5344CB8AC3E}">
        <p14:creationId xmlns:p14="http://schemas.microsoft.com/office/powerpoint/2010/main" val="14564701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wo Pictures Light">
    <p:spTree>
      <p:nvGrpSpPr>
        <p:cNvPr id="1" name=""/>
        <p:cNvGrpSpPr/>
        <p:nvPr/>
      </p:nvGrpSpPr>
      <p:grpSpPr>
        <a:xfrm>
          <a:off x="0" y="0"/>
          <a:ext cx="0" cy="0"/>
          <a:chOff x="0" y="0"/>
          <a:chExt cx="0" cy="0"/>
        </a:xfrm>
      </p:grpSpPr>
      <p:sp>
        <p:nvSpPr>
          <p:cNvPr id="9" name="Picture Placeholder 8"/>
          <p:cNvSpPr>
            <a:spLocks noGrp="1"/>
          </p:cNvSpPr>
          <p:nvPr>
            <p:ph type="pic" sz="quarter" idx="14" hasCustomPrompt="1"/>
          </p:nvPr>
        </p:nvSpPr>
        <p:spPr>
          <a:xfrm>
            <a:off x="2349500" y="1628903"/>
            <a:ext cx="1188720" cy="1188720"/>
          </a:xfrm>
          <a:prstGeom prst="ellipse">
            <a:avLst/>
          </a:prstGeom>
          <a:solidFill>
            <a:schemeClr val="accent2"/>
          </a:solidFill>
          <a:ln w="28575">
            <a:solidFill>
              <a:schemeClr val="accent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11" name="Text Placeholder 10"/>
          <p:cNvSpPr>
            <a:spLocks noGrp="1"/>
          </p:cNvSpPr>
          <p:nvPr>
            <p:ph type="body" sz="quarter" idx="15" hasCustomPrompt="1"/>
          </p:nvPr>
        </p:nvSpPr>
        <p:spPr>
          <a:xfrm>
            <a:off x="1206500" y="3046425"/>
            <a:ext cx="3474720" cy="329184"/>
          </a:xfrm>
        </p:spPr>
        <p:txBody>
          <a:bodyPr anchor="ctr" anchorCtr="0">
            <a:noAutofit/>
          </a:bodyPr>
          <a:lstStyle>
            <a:lvl1pPr marL="0" indent="0" algn="ctr">
              <a:lnSpc>
                <a:spcPct val="100000"/>
              </a:lnSpc>
              <a:buFontTx/>
              <a:buNone/>
              <a:defRPr sz="1700" cap="all" baseline="0">
                <a:solidFill>
                  <a:schemeClr val="tx2"/>
                </a:solidFill>
                <a:latin typeface="Helvetica Light"/>
                <a:cs typeface="Helvetica Light"/>
              </a:defRPr>
            </a:lvl1pPr>
          </a:lstStyle>
          <a:p>
            <a:pPr lvl="0"/>
            <a:r>
              <a:rPr lang="en-US" dirty="0"/>
              <a:t>LOREM IPSUM</a:t>
            </a:r>
          </a:p>
        </p:txBody>
      </p:sp>
      <p:sp>
        <p:nvSpPr>
          <p:cNvPr id="12" name="Text Placeholder 10"/>
          <p:cNvSpPr>
            <a:spLocks noGrp="1"/>
          </p:cNvSpPr>
          <p:nvPr>
            <p:ph type="body" sz="quarter" idx="16" hasCustomPrompt="1"/>
          </p:nvPr>
        </p:nvSpPr>
        <p:spPr>
          <a:xfrm>
            <a:off x="1206500" y="3411169"/>
            <a:ext cx="3474720" cy="2191512"/>
          </a:xfrm>
        </p:spPr>
        <p:txBody>
          <a:bodyPr anchor="t" anchorCtr="0">
            <a:normAutofit/>
          </a:bodyPr>
          <a:lstStyle>
            <a:lvl1pPr marL="0" indent="0" algn="ctr">
              <a:lnSpc>
                <a:spcPct val="95000"/>
              </a:lnSpc>
              <a:spcBef>
                <a:spcPts val="600"/>
              </a:spcBef>
              <a:buFontTx/>
              <a:buNone/>
              <a:defRPr sz="1400" cap="none" baseline="0">
                <a:solidFill>
                  <a:schemeClr val="tx2"/>
                </a:solidFill>
                <a:latin typeface="Helvetica Light"/>
                <a:cs typeface="Helvetica Light"/>
              </a:defRPr>
            </a:lvl1pPr>
          </a:lstStyle>
          <a:p>
            <a:pPr lvl="0"/>
            <a:r>
              <a:rPr lang="en-US" dirty="0"/>
              <a:t>Body copy goes here</a:t>
            </a:r>
          </a:p>
        </p:txBody>
      </p:sp>
      <p:sp>
        <p:nvSpPr>
          <p:cNvPr id="13" name="Picture Placeholder 8"/>
          <p:cNvSpPr>
            <a:spLocks noGrp="1"/>
          </p:cNvSpPr>
          <p:nvPr>
            <p:ph type="pic" sz="quarter" idx="17" hasCustomPrompt="1"/>
          </p:nvPr>
        </p:nvSpPr>
        <p:spPr>
          <a:xfrm>
            <a:off x="6302693" y="1628903"/>
            <a:ext cx="1188720" cy="1188720"/>
          </a:xfrm>
          <a:prstGeom prst="ellipse">
            <a:avLst/>
          </a:prstGeom>
          <a:solidFill>
            <a:schemeClr val="accent2"/>
          </a:solidFill>
          <a:ln w="28575">
            <a:solidFill>
              <a:schemeClr val="accent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14" name="Text Placeholder 10"/>
          <p:cNvSpPr>
            <a:spLocks noGrp="1"/>
          </p:cNvSpPr>
          <p:nvPr>
            <p:ph type="body" sz="quarter" idx="18" hasCustomPrompt="1"/>
          </p:nvPr>
        </p:nvSpPr>
        <p:spPr>
          <a:xfrm>
            <a:off x="5159693" y="3046425"/>
            <a:ext cx="3474720" cy="329184"/>
          </a:xfrm>
        </p:spPr>
        <p:txBody>
          <a:bodyPr anchor="ctr" anchorCtr="0">
            <a:noAutofit/>
          </a:bodyPr>
          <a:lstStyle>
            <a:lvl1pPr marL="0" indent="0" algn="ctr">
              <a:lnSpc>
                <a:spcPct val="100000"/>
              </a:lnSpc>
              <a:buFontTx/>
              <a:buNone/>
              <a:defRPr sz="1700" cap="all" baseline="0">
                <a:solidFill>
                  <a:schemeClr val="tx2"/>
                </a:solidFill>
                <a:latin typeface="Helvetica Light"/>
                <a:cs typeface="Helvetica Light"/>
              </a:defRPr>
            </a:lvl1pPr>
          </a:lstStyle>
          <a:p>
            <a:pPr lvl="0"/>
            <a:r>
              <a:rPr lang="en-US" dirty="0"/>
              <a:t>LOREM IPSUM</a:t>
            </a:r>
          </a:p>
        </p:txBody>
      </p:sp>
      <p:sp>
        <p:nvSpPr>
          <p:cNvPr id="15" name="Text Placeholder 10"/>
          <p:cNvSpPr>
            <a:spLocks noGrp="1"/>
          </p:cNvSpPr>
          <p:nvPr>
            <p:ph type="body" sz="quarter" idx="19" hasCustomPrompt="1"/>
          </p:nvPr>
        </p:nvSpPr>
        <p:spPr>
          <a:xfrm>
            <a:off x="5159693" y="3411169"/>
            <a:ext cx="3474720" cy="2191512"/>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400" cap="none" baseline="0">
                <a:solidFill>
                  <a:schemeClr val="tx2"/>
                </a:solidFill>
                <a:latin typeface="Helvetica Light"/>
                <a:cs typeface="Helvetica Light"/>
              </a:defRPr>
            </a:lvl1pPr>
          </a:lstStyle>
          <a:p>
            <a:pPr lvl="0"/>
            <a:r>
              <a:rPr lang="en-US" dirty="0"/>
              <a:t>Body copy goes here</a:t>
            </a:r>
          </a:p>
        </p:txBody>
      </p:sp>
      <p:sp>
        <p:nvSpPr>
          <p:cNvPr id="22" name="Title Placeholder 1"/>
          <p:cNvSpPr>
            <a:spLocks noGrp="1"/>
          </p:cNvSpPr>
          <p:nvPr>
            <p:ph type="title"/>
          </p:nvPr>
        </p:nvSpPr>
        <p:spPr>
          <a:xfrm>
            <a:off x="1206502" y="0"/>
            <a:ext cx="7428154" cy="972900"/>
          </a:xfrm>
          <a:prstGeom prst="rect">
            <a:avLst/>
          </a:prstGeom>
        </p:spPr>
        <p:txBody>
          <a:bodyPr vert="horz" lIns="0" tIns="0" rIns="0" bIns="0" rtlCol="0" anchor="b" anchorCtr="0">
            <a:normAutofit/>
          </a:bodyPr>
          <a:lstStyle/>
          <a:p>
            <a:r>
              <a:rPr lang="en-US" dirty="0"/>
              <a:t>Click to edit Master title style</a:t>
            </a:r>
          </a:p>
        </p:txBody>
      </p:sp>
    </p:spTree>
    <p:extLst>
      <p:ext uri="{BB962C8B-B14F-4D97-AF65-F5344CB8AC3E}">
        <p14:creationId xmlns:p14="http://schemas.microsoft.com/office/powerpoint/2010/main" val="23511302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Pictures Dark">
    <p:bg>
      <p:bgPr>
        <a:solidFill>
          <a:schemeClr val="accent2"/>
        </a:solidFill>
        <a:effectLst/>
      </p:bgPr>
    </p:bg>
    <p:spTree>
      <p:nvGrpSpPr>
        <p:cNvPr id="1" name=""/>
        <p:cNvGrpSpPr/>
        <p:nvPr/>
      </p:nvGrpSpPr>
      <p:grpSpPr>
        <a:xfrm>
          <a:off x="0" y="0"/>
          <a:ext cx="0" cy="0"/>
          <a:chOff x="0" y="0"/>
          <a:chExt cx="0" cy="0"/>
        </a:xfrm>
      </p:grpSpPr>
      <p:sp>
        <p:nvSpPr>
          <p:cNvPr id="22" name="Title Placeholder 1"/>
          <p:cNvSpPr>
            <a:spLocks noGrp="1"/>
          </p:cNvSpPr>
          <p:nvPr>
            <p:ph type="title"/>
          </p:nvPr>
        </p:nvSpPr>
        <p:spPr>
          <a:xfrm>
            <a:off x="1206502" y="0"/>
            <a:ext cx="7428154" cy="972900"/>
          </a:xfrm>
          <a:prstGeom prst="rect">
            <a:avLst/>
          </a:prstGeom>
        </p:spPr>
        <p:txBody>
          <a:bodyPr vert="horz" lIns="0" tIns="0" rIns="0" bIns="0" rtlCol="0" anchor="b" anchorCtr="0">
            <a:normAutofit/>
          </a:bodyPr>
          <a:lstStyle>
            <a:lvl1pPr>
              <a:defRPr>
                <a:solidFill>
                  <a:srgbClr val="FFFFFF"/>
                </a:solidFill>
              </a:defRPr>
            </a:lvl1pPr>
          </a:lstStyle>
          <a:p>
            <a:r>
              <a:rPr lang="en-US" dirty="0"/>
              <a:t>Click to edit Master title style</a:t>
            </a:r>
          </a:p>
        </p:txBody>
      </p:sp>
      <p:sp>
        <p:nvSpPr>
          <p:cNvPr id="10" name="Picture Placeholder 8"/>
          <p:cNvSpPr>
            <a:spLocks noGrp="1"/>
          </p:cNvSpPr>
          <p:nvPr>
            <p:ph type="pic" sz="quarter" idx="14" hasCustomPrompt="1"/>
          </p:nvPr>
        </p:nvSpPr>
        <p:spPr>
          <a:xfrm>
            <a:off x="2349500" y="1628903"/>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chemeClr val="bg1"/>
                </a:solidFill>
              </a:defRPr>
            </a:lvl1pPr>
          </a:lstStyle>
          <a:p>
            <a:r>
              <a:rPr lang="en-US" dirty="0"/>
              <a:t>Picture</a:t>
            </a:r>
          </a:p>
        </p:txBody>
      </p:sp>
      <p:sp>
        <p:nvSpPr>
          <p:cNvPr id="16" name="Text Placeholder 10"/>
          <p:cNvSpPr>
            <a:spLocks noGrp="1"/>
          </p:cNvSpPr>
          <p:nvPr>
            <p:ph type="body" sz="quarter" idx="15" hasCustomPrompt="1"/>
          </p:nvPr>
        </p:nvSpPr>
        <p:spPr>
          <a:xfrm>
            <a:off x="1206500" y="3046425"/>
            <a:ext cx="3474720"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a:t>LOREM IPSUM</a:t>
            </a:r>
          </a:p>
        </p:txBody>
      </p:sp>
      <p:sp>
        <p:nvSpPr>
          <p:cNvPr id="17" name="Text Placeholder 10"/>
          <p:cNvSpPr>
            <a:spLocks noGrp="1"/>
          </p:cNvSpPr>
          <p:nvPr>
            <p:ph type="body" sz="quarter" idx="16" hasCustomPrompt="1"/>
          </p:nvPr>
        </p:nvSpPr>
        <p:spPr>
          <a:xfrm>
            <a:off x="1206500" y="3411169"/>
            <a:ext cx="3474720"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Helvetica Light"/>
                <a:cs typeface="Helvetica Light"/>
              </a:defRPr>
            </a:lvl1pPr>
          </a:lstStyle>
          <a:p>
            <a:pPr lvl="0"/>
            <a:r>
              <a:rPr lang="en-US" dirty="0"/>
              <a:t>Body copy goes here</a:t>
            </a:r>
          </a:p>
        </p:txBody>
      </p:sp>
      <p:sp>
        <p:nvSpPr>
          <p:cNvPr id="18" name="Picture Placeholder 8"/>
          <p:cNvSpPr>
            <a:spLocks noGrp="1"/>
          </p:cNvSpPr>
          <p:nvPr>
            <p:ph type="pic" sz="quarter" idx="17" hasCustomPrompt="1"/>
          </p:nvPr>
        </p:nvSpPr>
        <p:spPr>
          <a:xfrm>
            <a:off x="6302693" y="1628903"/>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chemeClr val="bg1"/>
                </a:solidFill>
              </a:defRPr>
            </a:lvl1pPr>
          </a:lstStyle>
          <a:p>
            <a:r>
              <a:rPr lang="en-US" dirty="0"/>
              <a:t>Picture</a:t>
            </a:r>
          </a:p>
        </p:txBody>
      </p:sp>
      <p:sp>
        <p:nvSpPr>
          <p:cNvPr id="19" name="Text Placeholder 10"/>
          <p:cNvSpPr>
            <a:spLocks noGrp="1"/>
          </p:cNvSpPr>
          <p:nvPr>
            <p:ph type="body" sz="quarter" idx="18" hasCustomPrompt="1"/>
          </p:nvPr>
        </p:nvSpPr>
        <p:spPr>
          <a:xfrm>
            <a:off x="5159693" y="3046425"/>
            <a:ext cx="3474720"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a:t>LOREM IPSUM</a:t>
            </a:r>
          </a:p>
        </p:txBody>
      </p:sp>
      <p:sp>
        <p:nvSpPr>
          <p:cNvPr id="20" name="Text Placeholder 10"/>
          <p:cNvSpPr>
            <a:spLocks noGrp="1"/>
          </p:cNvSpPr>
          <p:nvPr>
            <p:ph type="body" sz="quarter" idx="19" hasCustomPrompt="1"/>
          </p:nvPr>
        </p:nvSpPr>
        <p:spPr>
          <a:xfrm>
            <a:off x="5159693" y="3411169"/>
            <a:ext cx="3474720" cy="2191512"/>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400" cap="none" baseline="0">
                <a:solidFill>
                  <a:schemeClr val="bg1"/>
                </a:solidFill>
                <a:latin typeface="Helvetica Light"/>
                <a:cs typeface="Helvetica Light"/>
              </a:defRPr>
            </a:lvl1pPr>
          </a:lstStyle>
          <a:p>
            <a:pPr lvl="0"/>
            <a:r>
              <a:rPr lang="en-US" dirty="0"/>
              <a:t>Body copy goes here</a:t>
            </a:r>
          </a:p>
        </p:txBody>
      </p:sp>
    </p:spTree>
    <p:extLst>
      <p:ext uri="{BB962C8B-B14F-4D97-AF65-F5344CB8AC3E}">
        <p14:creationId xmlns:p14="http://schemas.microsoft.com/office/powerpoint/2010/main" val="23095329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wo Plain Text Light">
    <p:spTree>
      <p:nvGrpSpPr>
        <p:cNvPr id="1" name=""/>
        <p:cNvGrpSpPr/>
        <p:nvPr/>
      </p:nvGrpSpPr>
      <p:grpSpPr>
        <a:xfrm>
          <a:off x="0" y="0"/>
          <a:ext cx="0" cy="0"/>
          <a:chOff x="0" y="0"/>
          <a:chExt cx="0" cy="0"/>
        </a:xfrm>
      </p:grpSpPr>
      <p:sp>
        <p:nvSpPr>
          <p:cNvPr id="2" name="Title 1"/>
          <p:cNvSpPr>
            <a:spLocks noGrp="1"/>
          </p:cNvSpPr>
          <p:nvPr>
            <p:ph type="title"/>
          </p:nvPr>
        </p:nvSpPr>
        <p:spPr>
          <a:xfrm>
            <a:off x="1208330" y="0"/>
            <a:ext cx="7427670" cy="972900"/>
          </a:xfrm>
        </p:spPr>
        <p:txBody>
          <a:bodyPr/>
          <a:lstStyle/>
          <a:p>
            <a:r>
              <a:rPr lang="en-US" dirty="0"/>
              <a:t>Click to edit Master title style</a:t>
            </a:r>
          </a:p>
        </p:txBody>
      </p:sp>
      <p:sp>
        <p:nvSpPr>
          <p:cNvPr id="3" name="Content Placeholder 2"/>
          <p:cNvSpPr>
            <a:spLocks noGrp="1"/>
          </p:cNvSpPr>
          <p:nvPr>
            <p:ph sz="half" idx="1"/>
          </p:nvPr>
        </p:nvSpPr>
        <p:spPr>
          <a:xfrm>
            <a:off x="5067258" y="1346201"/>
            <a:ext cx="3568743" cy="4726516"/>
          </a:xfrm>
        </p:spPr>
        <p:txBody>
          <a:bodyPr>
            <a:normAutofit/>
          </a:bodyPr>
          <a:lstStyle>
            <a:lvl1pPr marL="0" indent="0">
              <a:lnSpc>
                <a:spcPct val="90000"/>
              </a:lnSpc>
              <a:spcBef>
                <a:spcPts val="1000"/>
              </a:spcBef>
              <a:buNone/>
              <a:defRPr sz="1800" b="1" i="0">
                <a:solidFill>
                  <a:schemeClr val="accent2"/>
                </a:solidFill>
                <a:latin typeface="Helvetica"/>
                <a:cs typeface="Helvetica"/>
              </a:defRPr>
            </a:lvl1pPr>
            <a:lvl2pPr marL="0" indent="0">
              <a:lnSpc>
                <a:spcPct val="104000"/>
              </a:lnSpc>
              <a:spcBef>
                <a:spcPts val="1000"/>
              </a:spcBef>
              <a:buNone/>
              <a:defRPr sz="1800"/>
            </a:lvl2pPr>
            <a:lvl3pPr marL="169863" indent="-169863">
              <a:lnSpc>
                <a:spcPct val="104000"/>
              </a:lnSpc>
              <a:spcBef>
                <a:spcPts val="1000"/>
              </a:spcBef>
              <a:defRPr sz="18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1208331" y="1346201"/>
            <a:ext cx="3568743" cy="4726516"/>
          </a:xfrm>
        </p:spPr>
        <p:txBody>
          <a:bodyPr>
            <a:normAutofit/>
          </a:bodyPr>
          <a:lstStyle>
            <a:lvl1pPr marL="0" indent="0">
              <a:lnSpc>
                <a:spcPct val="90000"/>
              </a:lnSpc>
              <a:spcBef>
                <a:spcPts val="1000"/>
              </a:spcBef>
              <a:buNone/>
              <a:defRPr sz="1800" b="1" i="0">
                <a:solidFill>
                  <a:schemeClr val="accent2"/>
                </a:solidFill>
                <a:latin typeface="Helvetica"/>
                <a:cs typeface="Helvetica"/>
              </a:defRPr>
            </a:lvl1pPr>
            <a:lvl2pPr marL="0" indent="0">
              <a:lnSpc>
                <a:spcPct val="104000"/>
              </a:lnSpc>
              <a:spcBef>
                <a:spcPts val="1000"/>
              </a:spcBef>
              <a:buNone/>
              <a:defRPr sz="1800"/>
            </a:lvl2pPr>
            <a:lvl3pPr marL="169863" indent="-169863">
              <a:lnSpc>
                <a:spcPct val="104000"/>
              </a:lnSpc>
              <a:spcBef>
                <a:spcPts val="1000"/>
              </a:spcBef>
              <a:defRPr sz="18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0887807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Plain Text Dar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06502" y="0"/>
            <a:ext cx="7428154" cy="972900"/>
          </a:xfrm>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sz="half" idx="1"/>
          </p:nvPr>
        </p:nvSpPr>
        <p:spPr>
          <a:xfrm>
            <a:off x="5054602" y="1335618"/>
            <a:ext cx="3581400" cy="4726516"/>
          </a:xfrm>
        </p:spPr>
        <p:txBody>
          <a:bodyPr>
            <a:normAutofit/>
          </a:bodyPr>
          <a:lstStyle>
            <a:lvl1pPr marL="0" indent="0">
              <a:lnSpc>
                <a:spcPct val="90000"/>
              </a:lnSpc>
              <a:spcBef>
                <a:spcPts val="1000"/>
              </a:spcBef>
              <a:buNone/>
              <a:defRPr sz="1800" b="1" i="0">
                <a:solidFill>
                  <a:srgbClr val="FFFFFF"/>
                </a:solidFill>
                <a:latin typeface="Helvetica"/>
                <a:cs typeface="Helvetica"/>
              </a:defRPr>
            </a:lvl1pPr>
            <a:lvl2pPr marL="0" indent="0">
              <a:lnSpc>
                <a:spcPct val="104000"/>
              </a:lnSpc>
              <a:spcBef>
                <a:spcPts val="1000"/>
              </a:spcBef>
              <a:buNone/>
              <a:defRPr sz="1800">
                <a:solidFill>
                  <a:srgbClr val="FFFFFF"/>
                </a:solidFill>
              </a:defRPr>
            </a:lvl2pPr>
            <a:lvl3pPr marL="169863" indent="-169863">
              <a:lnSpc>
                <a:spcPct val="104000"/>
              </a:lnSpc>
              <a:spcBef>
                <a:spcPts val="1000"/>
              </a:spcBef>
              <a:buClrTx/>
              <a:defRPr sz="1800">
                <a:solidFill>
                  <a:srgbClr val="FFFFFF"/>
                </a:solidFill>
              </a:defRPr>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1206503" y="1335618"/>
            <a:ext cx="3581400" cy="4726516"/>
          </a:xfrm>
        </p:spPr>
        <p:txBody>
          <a:bodyPr>
            <a:normAutofit/>
          </a:bodyPr>
          <a:lstStyle>
            <a:lvl1pPr marL="0" indent="0">
              <a:lnSpc>
                <a:spcPct val="90000"/>
              </a:lnSpc>
              <a:spcBef>
                <a:spcPts val="1000"/>
              </a:spcBef>
              <a:buNone/>
              <a:defRPr sz="1800" b="1" i="0">
                <a:solidFill>
                  <a:srgbClr val="FFFFFF"/>
                </a:solidFill>
                <a:latin typeface="Helvetica"/>
                <a:cs typeface="Helvetica"/>
              </a:defRPr>
            </a:lvl1pPr>
            <a:lvl2pPr marL="0" indent="0">
              <a:lnSpc>
                <a:spcPct val="104000"/>
              </a:lnSpc>
              <a:spcBef>
                <a:spcPts val="1000"/>
              </a:spcBef>
              <a:buNone/>
              <a:defRPr sz="1800">
                <a:solidFill>
                  <a:srgbClr val="FFFFFF"/>
                </a:solidFill>
              </a:defRPr>
            </a:lvl2pPr>
            <a:lvl3pPr marL="169863" indent="-169863">
              <a:lnSpc>
                <a:spcPct val="104000"/>
              </a:lnSpc>
              <a:spcBef>
                <a:spcPts val="1000"/>
              </a:spcBef>
              <a:buClrTx/>
              <a:defRPr sz="1800">
                <a:solidFill>
                  <a:srgbClr val="FFFFFF"/>
                </a:solidFill>
              </a:defRPr>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924299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98320" y="1510243"/>
            <a:ext cx="6659880" cy="1470025"/>
          </a:xfrm>
        </p:spPr>
        <p:txBody>
          <a:bodyPr anchor="b" anchorCtr="0"/>
          <a:lstStyle>
            <a:lvl1pPr algn="l">
              <a:defRPr>
                <a:solidFill>
                  <a:srgbClr val="5E5E5E"/>
                </a:solidFill>
              </a:defRPr>
            </a:lvl1pPr>
          </a:lstStyle>
          <a:p>
            <a:r>
              <a:rPr lang="en-US" dirty="0"/>
              <a:t>Click to edit Master title style</a:t>
            </a:r>
          </a:p>
        </p:txBody>
      </p:sp>
      <p:sp>
        <p:nvSpPr>
          <p:cNvPr id="3" name="Subtitle 2"/>
          <p:cNvSpPr>
            <a:spLocks noGrp="1"/>
          </p:cNvSpPr>
          <p:nvPr>
            <p:ph type="subTitle" idx="1"/>
          </p:nvPr>
        </p:nvSpPr>
        <p:spPr>
          <a:xfrm>
            <a:off x="1798320" y="3048000"/>
            <a:ext cx="6400800" cy="1752600"/>
          </a:xfrm>
        </p:spPr>
        <p:txBody>
          <a:bodyPr/>
          <a:lstStyle>
            <a:lvl1pPr marL="0" indent="0" algn="l">
              <a:buNone/>
              <a:defRPr>
                <a:solidFill>
                  <a:srgbClr val="5E5E5E"/>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Rectangle 6"/>
          <p:cNvSpPr/>
          <p:nvPr userDrawn="1"/>
        </p:nvSpPr>
        <p:spPr>
          <a:xfrm>
            <a:off x="247402" y="13"/>
            <a:ext cx="1219200" cy="30886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Slide Number Placeholder 5"/>
          <p:cNvSpPr txBox="1">
            <a:spLocks/>
          </p:cNvSpPr>
          <p:nvPr userDrawn="1"/>
        </p:nvSpPr>
        <p:spPr>
          <a:xfrm>
            <a:off x="247402" y="2615144"/>
            <a:ext cx="1219200" cy="365125"/>
          </a:xfrm>
          <a:prstGeom prst="rect">
            <a:avLst/>
          </a:prstGeom>
        </p:spPr>
        <p:txBody>
          <a:bodyPr vert="horz" lIns="0" tIns="0" rIns="0" bIns="0" rtlCol="0" anchor="b" anchorCtr="0"/>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90000"/>
              </a:lnSpc>
              <a:spcBef>
                <a:spcPts val="0"/>
              </a:spcBef>
            </a:pPr>
            <a:fld id="{ED38AA95-462B-3543-A864-6C49272CDC35}" type="slidenum">
              <a:rPr lang="en-US" sz="2700" smtClean="0">
                <a:solidFill>
                  <a:schemeClr val="bg1"/>
                </a:solidFill>
                <a:latin typeface="Helvetica Light"/>
                <a:cs typeface="Helvetica Light"/>
              </a:rPr>
              <a:pPr algn="ctr">
                <a:lnSpc>
                  <a:spcPct val="90000"/>
                </a:lnSpc>
                <a:spcBef>
                  <a:spcPts val="0"/>
                </a:spcBef>
              </a:pPr>
              <a:t>‹#›</a:t>
            </a:fld>
            <a:endParaRPr lang="en-US" sz="2700" dirty="0">
              <a:solidFill>
                <a:schemeClr val="bg1"/>
              </a:solidFill>
              <a:latin typeface="Helvetica Light"/>
              <a:cs typeface="Helvetica Light"/>
            </a:endParaRPr>
          </a:p>
        </p:txBody>
      </p:sp>
    </p:spTree>
    <p:extLst>
      <p:ext uri="{BB962C8B-B14F-4D97-AF65-F5344CB8AC3E}">
        <p14:creationId xmlns:p14="http://schemas.microsoft.com/office/powerpoint/2010/main" val="1984258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98320" y="1510243"/>
            <a:ext cx="6659880" cy="1470025"/>
          </a:xfrm>
        </p:spPr>
        <p:txBody>
          <a:bodyPr anchor="b" anchorCtr="0"/>
          <a:lstStyle>
            <a:lvl1pPr algn="l">
              <a:defRPr>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798320" y="3048000"/>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Rectangle 6"/>
          <p:cNvSpPr/>
          <p:nvPr userDrawn="1"/>
        </p:nvSpPr>
        <p:spPr>
          <a:xfrm>
            <a:off x="247402" y="13"/>
            <a:ext cx="1219200" cy="30886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Slide Number Placeholder 5"/>
          <p:cNvSpPr txBox="1">
            <a:spLocks/>
          </p:cNvSpPr>
          <p:nvPr userDrawn="1"/>
        </p:nvSpPr>
        <p:spPr>
          <a:xfrm>
            <a:off x="247402" y="2615144"/>
            <a:ext cx="1219200" cy="365125"/>
          </a:xfrm>
          <a:prstGeom prst="rect">
            <a:avLst/>
          </a:prstGeom>
        </p:spPr>
        <p:txBody>
          <a:bodyPr vert="horz" lIns="0" tIns="0" rIns="0" bIns="0" rtlCol="0" anchor="b" anchorCtr="0"/>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90000"/>
              </a:lnSpc>
              <a:spcBef>
                <a:spcPts val="0"/>
              </a:spcBef>
            </a:pPr>
            <a:endParaRPr lang="en-US" sz="2700" dirty="0">
              <a:solidFill>
                <a:schemeClr val="bg1"/>
              </a:solidFill>
              <a:latin typeface="Helvetica Light"/>
              <a:cs typeface="Helvetica Light"/>
            </a:endParaRPr>
          </a:p>
        </p:txBody>
      </p:sp>
    </p:spTree>
    <p:extLst>
      <p:ext uri="{BB962C8B-B14F-4D97-AF65-F5344CB8AC3E}">
        <p14:creationId xmlns:p14="http://schemas.microsoft.com/office/powerpoint/2010/main" val="1928935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4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5953" y="2093953"/>
            <a:ext cx="5483013" cy="1024191"/>
          </a:xfrm>
        </p:spPr>
        <p:txBody>
          <a:bodyPr anchor="b" anchorCtr="0"/>
          <a:lstStyle>
            <a:lvl1pPr algn="l">
              <a:defRPr spc="-40" baseline="0">
                <a:solidFill>
                  <a:schemeClr val="bg2"/>
                </a:solidFill>
              </a:defRPr>
            </a:lvl1pPr>
          </a:lstStyle>
          <a:p>
            <a:r>
              <a:rPr lang="en-US" dirty="0"/>
              <a:t>Place Your Logo on the Left</a:t>
            </a:r>
          </a:p>
        </p:txBody>
      </p:sp>
      <p:sp>
        <p:nvSpPr>
          <p:cNvPr id="3" name="Subtitle 2"/>
          <p:cNvSpPr>
            <a:spLocks noGrp="1"/>
          </p:cNvSpPr>
          <p:nvPr>
            <p:ph type="subTitle" idx="1" hasCustomPrompt="1"/>
          </p:nvPr>
        </p:nvSpPr>
        <p:spPr>
          <a:xfrm>
            <a:off x="3105953" y="3173333"/>
            <a:ext cx="5483013" cy="840495"/>
          </a:xfrm>
        </p:spPr>
        <p:txBody>
          <a:bodyPr>
            <a:normAutofit/>
          </a:bodyPr>
          <a:lstStyle>
            <a:lvl1pPr marL="0" indent="0" algn="l">
              <a:lnSpc>
                <a:spcPct val="90000"/>
              </a:lnSpc>
              <a:spcBef>
                <a:spcPts val="0"/>
              </a:spcBef>
              <a:buNone/>
              <a:defRPr sz="2000" spc="-40" baseline="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This is the subtitle of your cover page</a:t>
            </a:r>
          </a:p>
        </p:txBody>
      </p:sp>
      <p:sp>
        <p:nvSpPr>
          <p:cNvPr id="7" name="Rectangle 6"/>
          <p:cNvSpPr/>
          <p:nvPr userDrawn="1"/>
        </p:nvSpPr>
        <p:spPr>
          <a:xfrm>
            <a:off x="260586" y="16"/>
            <a:ext cx="2254014" cy="435892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 Placeholder 4"/>
          <p:cNvSpPr>
            <a:spLocks noGrp="1"/>
          </p:cNvSpPr>
          <p:nvPr>
            <p:ph type="body" sz="quarter" idx="10"/>
          </p:nvPr>
        </p:nvSpPr>
        <p:spPr>
          <a:xfrm>
            <a:off x="3106741" y="5490628"/>
            <a:ext cx="5481637" cy="982133"/>
          </a:xfrm>
        </p:spPr>
        <p:txBody>
          <a:bodyPr anchor="b" anchorCtr="0">
            <a:normAutofit/>
          </a:bodyPr>
          <a:lstStyle>
            <a:lvl1pPr marL="0" indent="0" algn="l">
              <a:lnSpc>
                <a:spcPct val="92000"/>
              </a:lnSpc>
              <a:spcBef>
                <a:spcPts val="600"/>
              </a:spcBef>
              <a:buNone/>
              <a:defRPr sz="1400">
                <a:solidFill>
                  <a:srgbClr val="5E5E5E"/>
                </a:solidFill>
              </a:defRPr>
            </a:lvl1pPr>
          </a:lstStyle>
          <a:p>
            <a:pPr lvl="0"/>
            <a:r>
              <a:rPr lang="en-US" dirty="0"/>
              <a:t>Click to edit Master text styles</a:t>
            </a:r>
          </a:p>
        </p:txBody>
      </p:sp>
      <p:sp>
        <p:nvSpPr>
          <p:cNvPr id="13" name="Text Placeholder 4"/>
          <p:cNvSpPr>
            <a:spLocks noGrp="1"/>
          </p:cNvSpPr>
          <p:nvPr>
            <p:ph type="body" sz="quarter" idx="11" hasCustomPrompt="1"/>
          </p:nvPr>
        </p:nvSpPr>
        <p:spPr>
          <a:xfrm>
            <a:off x="304802" y="5490628"/>
            <a:ext cx="2209800" cy="982133"/>
          </a:xfrm>
        </p:spPr>
        <p:txBody>
          <a:bodyPr anchor="b" anchorCtr="0">
            <a:normAutofit/>
          </a:bodyPr>
          <a:lstStyle>
            <a:lvl1pPr marL="0" indent="0" algn="r">
              <a:lnSpc>
                <a:spcPct val="92000"/>
              </a:lnSpc>
              <a:spcBef>
                <a:spcPts val="600"/>
              </a:spcBef>
              <a:buNone/>
              <a:defRPr sz="1400">
                <a:solidFill>
                  <a:srgbClr val="5E5E5E"/>
                </a:solidFill>
              </a:defRPr>
            </a:lvl1pPr>
          </a:lstStyle>
          <a:p>
            <a:pPr lvl="0"/>
            <a:r>
              <a:rPr lang="en-US" dirty="0"/>
              <a:t>Enter the Date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0876" y="3568700"/>
            <a:ext cx="613434" cy="595392"/>
          </a:xfrm>
          <a:prstGeom prst="rect">
            <a:avLst/>
          </a:prstGeom>
        </p:spPr>
      </p:pic>
    </p:spTree>
    <p:extLst>
      <p:ext uri="{BB962C8B-B14F-4D97-AF65-F5344CB8AC3E}">
        <p14:creationId xmlns:p14="http://schemas.microsoft.com/office/powerpoint/2010/main" val="3320519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27495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a:t>
            </a:r>
            <a:r>
              <a:rPr lang="en-US" dirty="0" err="1"/>
              <a:t>Msafgsddfs</a:t>
            </a:r>
            <a:r>
              <a:rPr lang="en-US" dirty="0"/>
              <a:t> </a:t>
            </a:r>
            <a:r>
              <a:rPr lang="en-US" dirty="0" err="1"/>
              <a:t>df</a:t>
            </a:r>
            <a:r>
              <a:rPr lang="en-US" dirty="0"/>
              <a:t> </a:t>
            </a:r>
            <a:r>
              <a:rPr lang="en-US" dirty="0" err="1"/>
              <a:t>aaster</a:t>
            </a:r>
            <a:r>
              <a:rPr lang="en-US" dirty="0"/>
              <a:t> title style</a:t>
            </a:r>
          </a:p>
        </p:txBody>
      </p:sp>
      <p:sp>
        <p:nvSpPr>
          <p:cNvPr id="3" name="Content Placeholder 2"/>
          <p:cNvSpPr>
            <a:spLocks noGrp="1"/>
          </p:cNvSpPr>
          <p:nvPr>
            <p:ph idx="1"/>
          </p:nvPr>
        </p:nvSpPr>
        <p:spPr/>
        <p:txBody>
          <a:bodyPr/>
          <a:lstStyle>
            <a:lvl1pPr marL="0" indent="0">
              <a:buNone/>
              <a:defRPr sz="1800" b="1" i="0">
                <a:solidFill>
                  <a:srgbClr val="EF7E5E"/>
                </a:solidFill>
                <a:latin typeface="Helvetica"/>
                <a:cs typeface="Helvetica"/>
              </a:defRPr>
            </a:lvl1pPr>
            <a:lvl2pPr marL="0" indent="0">
              <a:buFont typeface="Arial"/>
              <a:buNone/>
              <a:defRPr/>
            </a:lvl2pPr>
            <a:lvl3pPr marL="169863" indent="-169863">
              <a:defRPr/>
            </a:lvl3pPr>
            <a:lvl4pPr marL="400050" indent="-230188">
              <a:defRPr/>
            </a:lvl4pPr>
            <a:lvl5pPr marL="631825" indent="-231775">
              <a:defRPr/>
            </a:lvl5pPr>
          </a:lstStyle>
          <a:p>
            <a:pPr lvl="0"/>
            <a:r>
              <a:rPr lang="en-US" dirty="0"/>
              <a:t>Click to edit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09933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idx="1"/>
          </p:nvPr>
        </p:nvSpPr>
        <p:spPr/>
        <p:txBody>
          <a:bodyPr/>
          <a:lstStyle>
            <a:lvl1pPr>
              <a:buClrTx/>
              <a:defRPr>
                <a:solidFill>
                  <a:srgbClr val="FFFFFF"/>
                </a:solidFill>
              </a:defRPr>
            </a:lvl1pPr>
            <a:lvl2pPr>
              <a:buClrTx/>
              <a:defRPr>
                <a:solidFill>
                  <a:srgbClr val="FFFFFF"/>
                </a:solidFill>
              </a:defRPr>
            </a:lvl2pPr>
            <a:lvl3pPr>
              <a:buClrTx/>
              <a:defRPr>
                <a:solidFill>
                  <a:srgbClr val="FFFFFF"/>
                </a:solidFill>
              </a:defRPr>
            </a:lvl3pPr>
            <a:lvl4pPr>
              <a:buClrTx/>
              <a:defRPr>
                <a:solidFill>
                  <a:srgbClr val="FFFFFF"/>
                </a:solidFill>
              </a:defRPr>
            </a:lvl4pPr>
            <a:lvl5pPr>
              <a:buClrTx/>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40826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06502" y="0"/>
            <a:ext cx="7428154" cy="972900"/>
          </a:xfrm>
        </p:spPr>
        <p:txBody>
          <a:bodyPr/>
          <a:lstStyle/>
          <a:p>
            <a:r>
              <a:rPr lang="en-US" dirty="0"/>
              <a:t>Click to edit Master title style</a:t>
            </a:r>
          </a:p>
        </p:txBody>
      </p:sp>
      <p:sp>
        <p:nvSpPr>
          <p:cNvPr id="3" name="Content Placeholder 2"/>
          <p:cNvSpPr>
            <a:spLocks noGrp="1"/>
          </p:cNvSpPr>
          <p:nvPr>
            <p:ph sz="half" idx="1"/>
          </p:nvPr>
        </p:nvSpPr>
        <p:spPr>
          <a:xfrm>
            <a:off x="5053641" y="1335618"/>
            <a:ext cx="3582361" cy="4726516"/>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1206503" y="1335618"/>
            <a:ext cx="3582361" cy="4726516"/>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03455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4697" y="0"/>
            <a:ext cx="7428153" cy="972900"/>
          </a:xfrm>
          <a:prstGeom prst="rect">
            <a:avLst/>
          </a:prstGeom>
        </p:spPr>
        <p:txBody>
          <a:bodyPr vert="horz" lIns="0" tIns="0" rIns="0" bIns="0" rtlCol="0" anchor="b" anchorCtr="0">
            <a:normAutofit/>
          </a:bodyPr>
          <a:lstStyle/>
          <a:p>
            <a:r>
              <a:rPr lang="en-US" dirty="0"/>
              <a:t>Click to edit Master title style</a:t>
            </a:r>
          </a:p>
        </p:txBody>
      </p:sp>
      <p:sp>
        <p:nvSpPr>
          <p:cNvPr id="3" name="Text Placeholder 2"/>
          <p:cNvSpPr>
            <a:spLocks noGrp="1"/>
          </p:cNvSpPr>
          <p:nvPr>
            <p:ph type="body" idx="1"/>
          </p:nvPr>
        </p:nvSpPr>
        <p:spPr>
          <a:xfrm>
            <a:off x="1214697" y="1355361"/>
            <a:ext cx="7428153" cy="4692259"/>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250952" y="0"/>
            <a:ext cx="745390" cy="108175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Slide Number Placeholder 5"/>
          <p:cNvSpPr txBox="1">
            <a:spLocks/>
          </p:cNvSpPr>
          <p:nvPr/>
        </p:nvSpPr>
        <p:spPr>
          <a:xfrm>
            <a:off x="250952" y="607777"/>
            <a:ext cx="745390" cy="365125"/>
          </a:xfrm>
          <a:prstGeom prst="rect">
            <a:avLst/>
          </a:prstGeom>
        </p:spPr>
        <p:txBody>
          <a:bodyPr vert="horz" lIns="0" tIns="0" rIns="0" bIns="0" rtlCol="0" anchor="b" anchorCtr="0"/>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90000"/>
              </a:lnSpc>
              <a:spcBef>
                <a:spcPts val="0"/>
              </a:spcBef>
            </a:pPr>
            <a:fld id="{ED38AA95-462B-3543-A864-6C49272CDC35}" type="slidenum">
              <a:rPr lang="en-US" sz="2700" smtClean="0">
                <a:solidFill>
                  <a:schemeClr val="bg1"/>
                </a:solidFill>
                <a:latin typeface="Helvetica Light"/>
                <a:cs typeface="Helvetica Light"/>
              </a:rPr>
              <a:pPr algn="ctr">
                <a:lnSpc>
                  <a:spcPct val="90000"/>
                </a:lnSpc>
                <a:spcBef>
                  <a:spcPts val="0"/>
                </a:spcBef>
              </a:pPr>
              <a:t>‹#›</a:t>
            </a:fld>
            <a:endParaRPr lang="en-US" sz="2700" dirty="0">
              <a:solidFill>
                <a:schemeClr val="bg1"/>
              </a:solidFill>
              <a:latin typeface="Helvetica Light"/>
              <a:cs typeface="Helvetica Light"/>
            </a:endParaRPr>
          </a:p>
        </p:txBody>
      </p:sp>
      <p:sp>
        <p:nvSpPr>
          <p:cNvPr id="9" name="Rectangle 8"/>
          <p:cNvSpPr/>
          <p:nvPr/>
        </p:nvSpPr>
        <p:spPr>
          <a:xfrm>
            <a:off x="0" y="6523863"/>
            <a:ext cx="9144000" cy="3341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25247" y="6613716"/>
            <a:ext cx="6068142" cy="184666"/>
          </a:xfrm>
          <a:prstGeom prst="rect">
            <a:avLst/>
          </a:prstGeom>
        </p:spPr>
        <p:txBody>
          <a:bodyPr wrap="square" lIns="0" tIns="0" rIns="0" bIns="0">
            <a:spAutoFit/>
          </a:bodyPr>
          <a:lstStyle/>
          <a:p>
            <a:r>
              <a:rPr lang="el-GR" sz="1200" b="0" i="0" dirty="0">
                <a:solidFill>
                  <a:schemeClr val="bg1"/>
                </a:solidFill>
                <a:latin typeface="Helvetica"/>
                <a:cs typeface="Helvetica"/>
              </a:rPr>
              <a:t>Παιδαγωγικό</a:t>
            </a:r>
            <a:r>
              <a:rPr lang="el-GR" sz="1200" b="0" i="0" baseline="0" dirty="0">
                <a:solidFill>
                  <a:schemeClr val="bg1"/>
                </a:solidFill>
                <a:latin typeface="Helvetica"/>
                <a:cs typeface="Helvetica"/>
              </a:rPr>
              <a:t> Τμήμα Δημοτικής Εκπαίδευσης, Πανεπιστήμιο Δυτικής Μακεδονίας</a:t>
            </a:r>
            <a:endParaRPr lang="en-US" sz="1200" b="1" i="0" dirty="0">
              <a:solidFill>
                <a:schemeClr val="bg1"/>
              </a:solidFill>
              <a:latin typeface="Helvetica"/>
              <a:cs typeface="Helvetica"/>
            </a:endParaRPr>
          </a:p>
        </p:txBody>
      </p:sp>
      <p:sp>
        <p:nvSpPr>
          <p:cNvPr id="16" name="Oval 15"/>
          <p:cNvSpPr/>
          <p:nvPr/>
        </p:nvSpPr>
        <p:spPr>
          <a:xfrm>
            <a:off x="7968615" y="6360079"/>
            <a:ext cx="324030" cy="324030"/>
          </a:xfrm>
          <a:prstGeom prst="ellipse">
            <a:avLst/>
          </a:prstGeom>
          <a:solidFill>
            <a:schemeClr val="accent2"/>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a:off x="8349663" y="6360079"/>
            <a:ext cx="324030" cy="324030"/>
          </a:xfrm>
          <a:prstGeom prst="ellipse">
            <a:avLst/>
          </a:prstGeom>
          <a:solidFill>
            <a:schemeClr val="accent2"/>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Freeform 19"/>
          <p:cNvSpPr/>
          <p:nvPr/>
        </p:nvSpPr>
        <p:spPr>
          <a:xfrm rot="5400000">
            <a:off x="8453493" y="6460522"/>
            <a:ext cx="136228" cy="123144"/>
          </a:xfrm>
          <a:custGeom>
            <a:avLst/>
            <a:gdLst>
              <a:gd name="connsiteX0" fmla="*/ 0 w 1305341"/>
              <a:gd name="connsiteY0" fmla="*/ 1137611 h 1137611"/>
              <a:gd name="connsiteX1" fmla="*/ 652671 w 1305341"/>
              <a:gd name="connsiteY1" fmla="*/ 0 h 1137611"/>
              <a:gd name="connsiteX2" fmla="*/ 1305341 w 1305341"/>
              <a:gd name="connsiteY2" fmla="*/ 1128792 h 1137611"/>
            </a:gdLst>
            <a:ahLst/>
            <a:cxnLst>
              <a:cxn ang="0">
                <a:pos x="connsiteX0" y="connsiteY0"/>
              </a:cxn>
              <a:cxn ang="0">
                <a:pos x="connsiteX1" y="connsiteY1"/>
              </a:cxn>
              <a:cxn ang="0">
                <a:pos x="connsiteX2" y="connsiteY2"/>
              </a:cxn>
            </a:cxnLst>
            <a:rect l="l" t="t" r="r" b="b"/>
            <a:pathLst>
              <a:path w="1305341" h="1137611">
                <a:moveTo>
                  <a:pt x="0" y="1137611"/>
                </a:moveTo>
                <a:lnTo>
                  <a:pt x="652671" y="0"/>
                </a:lnTo>
                <a:lnTo>
                  <a:pt x="1305341" y="1128792"/>
                </a:lnTo>
              </a:path>
            </a:pathLst>
          </a:custGeom>
          <a:ln cap="flat">
            <a:solidFill>
              <a:schemeClr val="bg1"/>
            </a:solidFill>
            <a:beve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 name="Freeform 20"/>
          <p:cNvSpPr/>
          <p:nvPr/>
        </p:nvSpPr>
        <p:spPr>
          <a:xfrm rot="16200000">
            <a:off x="8050903" y="6460521"/>
            <a:ext cx="136230" cy="123147"/>
          </a:xfrm>
          <a:custGeom>
            <a:avLst/>
            <a:gdLst>
              <a:gd name="connsiteX0" fmla="*/ 0 w 1305341"/>
              <a:gd name="connsiteY0" fmla="*/ 1137611 h 1137611"/>
              <a:gd name="connsiteX1" fmla="*/ 652671 w 1305341"/>
              <a:gd name="connsiteY1" fmla="*/ 0 h 1137611"/>
              <a:gd name="connsiteX2" fmla="*/ 1305341 w 1305341"/>
              <a:gd name="connsiteY2" fmla="*/ 1128792 h 1137611"/>
            </a:gdLst>
            <a:ahLst/>
            <a:cxnLst>
              <a:cxn ang="0">
                <a:pos x="connsiteX0" y="connsiteY0"/>
              </a:cxn>
              <a:cxn ang="0">
                <a:pos x="connsiteX1" y="connsiteY1"/>
              </a:cxn>
              <a:cxn ang="0">
                <a:pos x="connsiteX2" y="connsiteY2"/>
              </a:cxn>
            </a:cxnLst>
            <a:rect l="l" t="t" r="r" b="b"/>
            <a:pathLst>
              <a:path w="1305341" h="1137611">
                <a:moveTo>
                  <a:pt x="0" y="1137611"/>
                </a:moveTo>
                <a:lnTo>
                  <a:pt x="652671" y="0"/>
                </a:lnTo>
                <a:lnTo>
                  <a:pt x="1305341" y="1128792"/>
                </a:lnTo>
              </a:path>
            </a:pathLst>
          </a:custGeom>
          <a:ln cap="flat">
            <a:solidFill>
              <a:schemeClr val="bg1"/>
            </a:solidFill>
            <a:beve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 name="Action Button: Custom 21">
            <a:hlinkClick r:id="" action="ppaction://hlinkshowjump?jump=previousslide" highlightClick="1"/>
          </p:cNvPr>
          <p:cNvSpPr/>
          <p:nvPr/>
        </p:nvSpPr>
        <p:spPr>
          <a:xfrm>
            <a:off x="7930926" y="6324560"/>
            <a:ext cx="395069" cy="395068"/>
          </a:xfrm>
          <a:prstGeom prst="actionButtonBlank">
            <a:avLst/>
          </a:prstGeom>
          <a:solidFill>
            <a:srgbClr val="FF0000">
              <a:alpha val="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Action Button: Custom 22">
            <a:hlinkClick r:id="" action="ppaction://hlinkshowjump?jump=nextslide" highlightClick="1"/>
          </p:cNvPr>
          <p:cNvSpPr/>
          <p:nvPr/>
        </p:nvSpPr>
        <p:spPr>
          <a:xfrm>
            <a:off x="8329834" y="6324560"/>
            <a:ext cx="395069" cy="395068"/>
          </a:xfrm>
          <a:prstGeom prst="actionButtonBlank">
            <a:avLst/>
          </a:prstGeom>
          <a:solidFill>
            <a:srgbClr val="FF0000">
              <a:alpha val="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0">
            <a:extLst>
              <a:ext uri="{28A0092B-C50C-407E-A947-70E740481C1C}">
                <a14:useLocalDpi xmlns:a14="http://schemas.microsoft.com/office/drawing/2010/main" val="0"/>
              </a:ext>
            </a:extLst>
          </a:blip>
          <a:stretch>
            <a:fillRect/>
          </a:stretch>
        </p:blipFill>
        <p:spPr>
          <a:xfrm>
            <a:off x="53133" y="6314304"/>
            <a:ext cx="570512" cy="553733"/>
          </a:xfrm>
          <a:prstGeom prst="rect">
            <a:avLst/>
          </a:prstGeom>
        </p:spPr>
      </p:pic>
    </p:spTree>
    <p:extLst>
      <p:ext uri="{BB962C8B-B14F-4D97-AF65-F5344CB8AC3E}">
        <p14:creationId xmlns:p14="http://schemas.microsoft.com/office/powerpoint/2010/main" val="2603944883"/>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71" r:id="rId3"/>
    <p:sldLayoutId id="2147483672" r:id="rId4"/>
    <p:sldLayoutId id="2147483682" r:id="rId5"/>
    <p:sldLayoutId id="2147483650" r:id="rId6"/>
    <p:sldLayoutId id="2147483675" r:id="rId7"/>
    <p:sldLayoutId id="2147483663" r:id="rId8"/>
    <p:sldLayoutId id="2147483652" r:id="rId9"/>
    <p:sldLayoutId id="2147483667" r:id="rId10"/>
    <p:sldLayoutId id="2147483673" r:id="rId11"/>
    <p:sldLayoutId id="2147483674" r:id="rId12"/>
    <p:sldLayoutId id="2147483654" r:id="rId13"/>
    <p:sldLayoutId id="2147483684" r:id="rId14"/>
    <p:sldLayoutId id="2147483655" r:id="rId15"/>
    <p:sldLayoutId id="2147483660" r:id="rId16"/>
    <p:sldLayoutId id="2147483683" r:id="rId17"/>
    <p:sldLayoutId id="2147483661" r:id="rId18"/>
    <p:sldLayoutId id="2147483665" r:id="rId19"/>
    <p:sldLayoutId id="2147483664" r:id="rId20"/>
    <p:sldLayoutId id="2147483666" r:id="rId21"/>
    <p:sldLayoutId id="2147483679" r:id="rId22"/>
    <p:sldLayoutId id="2147483669" r:id="rId23"/>
    <p:sldLayoutId id="2147483680" r:id="rId24"/>
    <p:sldLayoutId id="2147483670" r:id="rId25"/>
    <p:sldLayoutId id="2147483681" r:id="rId26"/>
    <p:sldLayoutId id="2147483677" r:id="rId27"/>
    <p:sldLayoutId id="2147483678" r:id="rId28"/>
  </p:sldLayoutIdLst>
  <p:hf sldNum="0" hdr="0"/>
  <p:txStyles>
    <p:titleStyle>
      <a:lvl1pPr algn="l" defTabSz="457200" rtl="0" eaLnBrk="1" latinLnBrk="0" hangingPunct="1">
        <a:lnSpc>
          <a:spcPct val="90000"/>
        </a:lnSpc>
        <a:spcBef>
          <a:spcPts val="0"/>
        </a:spcBef>
        <a:buNone/>
        <a:defRPr sz="2700" b="0" i="0" kern="1200" spc="-40" baseline="0">
          <a:solidFill>
            <a:schemeClr val="bg2"/>
          </a:solidFill>
          <a:latin typeface="Helvetica Light"/>
          <a:ea typeface="+mj-ea"/>
          <a:cs typeface="Helvetica Light"/>
        </a:defRPr>
      </a:lvl1pPr>
    </p:titleStyle>
    <p:body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mailto:christosakaragiannidis@gmail.com"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965200" y="424632"/>
            <a:ext cx="7543800" cy="1574800"/>
          </a:xfrm>
        </p:spPr>
        <p:style>
          <a:lnRef idx="1">
            <a:schemeClr val="accent2"/>
          </a:lnRef>
          <a:fillRef idx="3">
            <a:schemeClr val="accent2"/>
          </a:fillRef>
          <a:effectRef idx="2">
            <a:schemeClr val="accent2"/>
          </a:effectRef>
          <a:fontRef idx="minor">
            <a:schemeClr val="lt1"/>
          </a:fontRef>
        </p:style>
        <p:txBody>
          <a:bodyPr>
            <a:normAutofit/>
          </a:bodyPr>
          <a:lstStyle/>
          <a:p>
            <a:pPr algn="ctr"/>
            <a:r>
              <a:rPr lang="el-GR">
                <a:solidFill>
                  <a:srgbClr val="FF0000"/>
                </a:solidFill>
              </a:rPr>
              <a:t>Η φύση των Μαθηματικών: ο ρόλος και η επιρροή τους  </a:t>
            </a:r>
            <a:br>
              <a:rPr lang="el-GR">
                <a:solidFill>
                  <a:srgbClr val="FF0000"/>
                </a:solidFill>
              </a:rPr>
            </a:br>
            <a:endParaRPr lang="el-GR" dirty="0">
              <a:solidFill>
                <a:srgbClr val="FF0000"/>
              </a:solidFill>
            </a:endParaRPr>
          </a:p>
        </p:txBody>
      </p:sp>
      <p:sp>
        <p:nvSpPr>
          <p:cNvPr id="9" name="Text Placeholder 8"/>
          <p:cNvSpPr>
            <a:spLocks noGrp="1"/>
          </p:cNvSpPr>
          <p:nvPr>
            <p:ph type="body" sz="quarter" idx="10"/>
          </p:nvPr>
        </p:nvSpPr>
        <p:spPr>
          <a:xfrm>
            <a:off x="482600" y="2357967"/>
            <a:ext cx="7686679" cy="3132661"/>
          </a:xfrm>
        </p:spPr>
        <p:txBody>
          <a:bodyPr>
            <a:normAutofit/>
          </a:bodyPr>
          <a:lstStyle/>
          <a:p>
            <a:r>
              <a:rPr lang="el-GR" sz="1800" dirty="0">
                <a:solidFill>
                  <a:srgbClr val="002060"/>
                </a:solidFill>
                <a:cs typeface="Helvetica"/>
              </a:rPr>
              <a:t>Χαράλαμπος </a:t>
            </a:r>
            <a:r>
              <a:rPr lang="el-GR" sz="1800" dirty="0" err="1">
                <a:solidFill>
                  <a:srgbClr val="002060"/>
                </a:solidFill>
                <a:cs typeface="Helvetica"/>
              </a:rPr>
              <a:t>Λεμονίδης</a:t>
            </a:r>
            <a:r>
              <a:rPr lang="el-GR" sz="1800" dirty="0">
                <a:solidFill>
                  <a:srgbClr val="002060"/>
                </a:solidFill>
                <a:cs typeface="Helvetica"/>
              </a:rPr>
              <a:t> </a:t>
            </a:r>
            <a:endParaRPr lang="en-US" sz="1800" dirty="0">
              <a:solidFill>
                <a:srgbClr val="002060"/>
              </a:solidFill>
              <a:cs typeface="Helvetica"/>
            </a:endParaRPr>
          </a:p>
          <a:p>
            <a:r>
              <a:rPr lang="el-GR" sz="1800" dirty="0">
                <a:solidFill>
                  <a:srgbClr val="002060"/>
                </a:solidFill>
                <a:cs typeface="Helvetica"/>
              </a:rPr>
              <a:t>Καθηγητής </a:t>
            </a:r>
            <a:endParaRPr lang="en-US" sz="1800" dirty="0">
              <a:solidFill>
                <a:srgbClr val="002060"/>
              </a:solidFill>
              <a:cs typeface="Helvetica"/>
            </a:endParaRPr>
          </a:p>
          <a:p>
            <a:endParaRPr lang="en-US" sz="1800" dirty="0">
              <a:solidFill>
                <a:srgbClr val="002060"/>
              </a:solidFill>
              <a:cs typeface="Helvetica"/>
            </a:endParaRPr>
          </a:p>
          <a:p>
            <a:endParaRPr lang="en-US" sz="1800" dirty="0">
              <a:solidFill>
                <a:srgbClr val="002060"/>
              </a:solidFill>
            </a:endParaRPr>
          </a:p>
        </p:txBody>
      </p:sp>
      <p:sp>
        <p:nvSpPr>
          <p:cNvPr id="10" name="Text Placeholder 9"/>
          <p:cNvSpPr>
            <a:spLocks noGrp="1"/>
          </p:cNvSpPr>
          <p:nvPr>
            <p:ph type="body" sz="quarter" idx="11"/>
          </p:nvPr>
        </p:nvSpPr>
        <p:spPr>
          <a:xfrm>
            <a:off x="304801" y="5490628"/>
            <a:ext cx="2735853" cy="982133"/>
          </a:xfrm>
        </p:spPr>
        <p:txBody>
          <a:bodyPr/>
          <a:lstStyle/>
          <a:p>
            <a:r>
              <a:rPr lang="en-GB" b="1" dirty="0"/>
              <a:t>6</a:t>
            </a:r>
            <a:r>
              <a:rPr lang="en-US" b="1" dirty="0"/>
              <a:t> </a:t>
            </a:r>
            <a:r>
              <a:rPr lang="el-GR" b="1" dirty="0"/>
              <a:t>Οκτωβρίου</a:t>
            </a:r>
            <a:r>
              <a:rPr lang="en-US" b="1" dirty="0"/>
              <a:t> 2023</a:t>
            </a:r>
          </a:p>
        </p:txBody>
      </p:sp>
    </p:spTree>
    <p:extLst>
      <p:ext uri="{BB962C8B-B14F-4D97-AF65-F5344CB8AC3E}">
        <p14:creationId xmlns:p14="http://schemas.microsoft.com/office/powerpoint/2010/main" val="2682975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68300" y="1079501"/>
            <a:ext cx="8381999" cy="5384800"/>
          </a:xfrm>
        </p:spPr>
        <p:txBody>
          <a:bodyPr>
            <a:normAutofit/>
          </a:bodyPr>
          <a:lstStyle/>
          <a:p>
            <a:pPr marL="0" indent="0">
              <a:buNone/>
            </a:pPr>
            <a:endParaRPr lang="el-GR" dirty="0">
              <a:latin typeface="Calibri" panose="020F0502020204030204" pitchFamily="34" charset="0"/>
              <a:cs typeface="Calibri" panose="020F0502020204030204" pitchFamily="34" charset="0"/>
            </a:endParaRPr>
          </a:p>
          <a:p>
            <a:r>
              <a:rPr lang="el-GR" dirty="0">
                <a:latin typeface="Calibri" panose="020F0502020204030204" pitchFamily="34" charset="0"/>
                <a:cs typeface="Calibri" panose="020F0502020204030204" pitchFamily="34" charset="0"/>
              </a:rPr>
              <a:t>Αυτή η συναρπαστική ανακάλυψη, έφερε μαζί της μια νέα έννοια της «αλήθειας», που ήταν θαμμένη στην αποδοχή ενός αξιώματος ή ένα σύνολο αξιωμάτων που ορίζει ένα μοντέλο για μια περιοχή της έρευνας. Οι μαθηματικοί αμέσως άρχισαν να εφαρμόζουν τη νέα αυτή ελευθερία και την αξιωματική μέθοδο για τη μελέτη των μαθηματικών.</a:t>
            </a:r>
          </a:p>
          <a:p>
            <a:endParaRPr lang="en-US" dirty="0"/>
          </a:p>
        </p:txBody>
      </p:sp>
      <p:sp>
        <p:nvSpPr>
          <p:cNvPr id="4" name="Title 1"/>
          <p:cNvSpPr txBox="1">
            <a:spLocks/>
          </p:cNvSpPr>
          <p:nvPr/>
        </p:nvSpPr>
        <p:spPr>
          <a:xfrm>
            <a:off x="1155700" y="101600"/>
            <a:ext cx="7334750" cy="5588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r>
              <a:rPr lang="el-GR" sz="2000" b="1" spc="-50" dirty="0">
                <a:solidFill>
                  <a:schemeClr val="tx1"/>
                </a:solidFill>
                <a:latin typeface="Helvetica" pitchFamily="50" charset="0"/>
              </a:rPr>
              <a:t>Τι είναι μαθηματικά;</a:t>
            </a:r>
          </a:p>
        </p:txBody>
      </p:sp>
    </p:spTree>
    <p:extLst>
      <p:ext uri="{BB962C8B-B14F-4D97-AF65-F5344CB8AC3E}">
        <p14:creationId xmlns:p14="http://schemas.microsoft.com/office/powerpoint/2010/main" val="229896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Subtitle 3"/>
          <p:cNvSpPr txBox="1">
            <a:spLocks/>
          </p:cNvSpPr>
          <p:nvPr/>
        </p:nvSpPr>
        <p:spPr>
          <a:xfrm>
            <a:off x="330200" y="1714500"/>
            <a:ext cx="8648700" cy="46101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l-GR" sz="2800" dirty="0">
              <a:solidFill>
                <a:srgbClr val="00B050"/>
              </a:solidFill>
            </a:endParaRPr>
          </a:p>
          <a:p>
            <a:pPr>
              <a:buFont typeface="Wingdings" panose="05000000000000000000" pitchFamily="2" charset="2"/>
              <a:buChar char="Ø"/>
            </a:pPr>
            <a:endParaRPr lang="el-GR" sz="2800" dirty="0">
              <a:solidFill>
                <a:schemeClr val="tx1"/>
              </a:solidFill>
            </a:endParaRPr>
          </a:p>
        </p:txBody>
      </p:sp>
      <p:sp>
        <p:nvSpPr>
          <p:cNvPr id="10" name="Subtitle 3"/>
          <p:cNvSpPr txBox="1">
            <a:spLocks/>
          </p:cNvSpPr>
          <p:nvPr/>
        </p:nvSpPr>
        <p:spPr>
          <a:xfrm>
            <a:off x="228600" y="990600"/>
            <a:ext cx="8712200" cy="4902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l-GR" sz="2800" dirty="0">
              <a:solidFill>
                <a:schemeClr val="tx1"/>
              </a:solidFill>
            </a:endParaRPr>
          </a:p>
        </p:txBody>
      </p:sp>
      <p:sp>
        <p:nvSpPr>
          <p:cNvPr id="5" name="Subtitle 3"/>
          <p:cNvSpPr txBox="1">
            <a:spLocks/>
          </p:cNvSpPr>
          <p:nvPr/>
        </p:nvSpPr>
        <p:spPr>
          <a:xfrm>
            <a:off x="165100" y="1168400"/>
            <a:ext cx="8775700" cy="53086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440"/>
              </a:spcAft>
              <a:buNone/>
            </a:pPr>
            <a:r>
              <a:rPr lang="el-GR" sz="2400" dirty="0">
                <a:effectLst/>
                <a:latin typeface="Calibri"/>
                <a:ea typeface="Times New Roman"/>
                <a:cs typeface="Times New Roman"/>
              </a:rPr>
              <a:t> Τρεις επικρατέστερες σχολές:</a:t>
            </a:r>
          </a:p>
          <a:p>
            <a:pPr algn="just">
              <a:lnSpc>
                <a:spcPct val="115000"/>
              </a:lnSpc>
              <a:spcAft>
                <a:spcPts val="1440"/>
              </a:spcAft>
              <a:buFontTx/>
              <a:buChar char="-"/>
            </a:pPr>
            <a:r>
              <a:rPr lang="el-GR" sz="2400" dirty="0">
                <a:latin typeface="Calibri"/>
                <a:ea typeface="Times New Roman"/>
                <a:cs typeface="Times New Roman"/>
              </a:rPr>
              <a:t>Οι λογικιστές </a:t>
            </a:r>
          </a:p>
          <a:p>
            <a:pPr algn="just">
              <a:lnSpc>
                <a:spcPct val="115000"/>
              </a:lnSpc>
              <a:spcAft>
                <a:spcPts val="1440"/>
              </a:spcAft>
              <a:buFontTx/>
              <a:buChar char="-"/>
            </a:pPr>
            <a:r>
              <a:rPr lang="el-GR" sz="2400" dirty="0">
                <a:effectLst/>
                <a:latin typeface="Calibri"/>
                <a:ea typeface="Times New Roman"/>
                <a:cs typeface="Times New Roman"/>
              </a:rPr>
              <a:t>Οι φορμαλιστές </a:t>
            </a:r>
          </a:p>
          <a:p>
            <a:pPr algn="just">
              <a:lnSpc>
                <a:spcPct val="115000"/>
              </a:lnSpc>
              <a:spcAft>
                <a:spcPts val="1440"/>
              </a:spcAft>
              <a:buFontTx/>
              <a:buChar char="-"/>
            </a:pPr>
            <a:r>
              <a:rPr lang="el-GR" sz="2400" dirty="0" err="1">
                <a:latin typeface="Calibri"/>
                <a:ea typeface="Times New Roman"/>
                <a:cs typeface="Times New Roman"/>
              </a:rPr>
              <a:t>Ιντουισιονιστές</a:t>
            </a:r>
            <a:r>
              <a:rPr lang="el-GR" sz="2400" dirty="0">
                <a:latin typeface="Calibri"/>
                <a:ea typeface="Times New Roman"/>
                <a:cs typeface="Times New Roman"/>
              </a:rPr>
              <a:t> </a:t>
            </a:r>
          </a:p>
          <a:p>
            <a:pPr marL="0" indent="0" algn="just">
              <a:lnSpc>
                <a:spcPct val="115000"/>
              </a:lnSpc>
              <a:spcAft>
                <a:spcPts val="1440"/>
              </a:spcAft>
              <a:buNone/>
            </a:pPr>
            <a:r>
              <a:rPr lang="el-GR" sz="2400" dirty="0">
                <a:latin typeface="Calibri"/>
                <a:ea typeface="Times New Roman"/>
                <a:cs typeface="Times New Roman"/>
              </a:rPr>
              <a:t>Οι νέες έρευνες στα μαθηματικά, που απελευθερώθηκαν από την εξάρτηση τον πειραματισμό και την αίσθηση, σύντομα αντιμετώπισαν νέα προβλήματα με την εμφάνιση των παραδόξων στο σύστημα των πραγματικών αριθμών και τη θεωρία των συνόλων. Σε αυτό το σημείο, τρεις νέες απόψεις των μαθηματικών προέκυψαν για την αντιμετώπιση των αντιληπτικών προβλημάτων.</a:t>
            </a:r>
            <a:endParaRPr lang="el-GR" sz="2400" dirty="0">
              <a:effectLst/>
              <a:latin typeface="Calibri"/>
              <a:ea typeface="Times New Roman"/>
              <a:cs typeface="Times New Roman"/>
            </a:endParaRPr>
          </a:p>
        </p:txBody>
      </p:sp>
      <p:sp>
        <p:nvSpPr>
          <p:cNvPr id="6" name="Subtitle 3"/>
          <p:cNvSpPr txBox="1">
            <a:spLocks/>
          </p:cNvSpPr>
          <p:nvPr/>
        </p:nvSpPr>
        <p:spPr>
          <a:xfrm>
            <a:off x="152400" y="1511300"/>
            <a:ext cx="8750300" cy="45466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buNone/>
            </a:pPr>
            <a:endParaRPr lang="el-GR" sz="2800" dirty="0">
              <a:solidFill>
                <a:schemeClr val="tx1"/>
              </a:solidFill>
            </a:endParaRPr>
          </a:p>
        </p:txBody>
      </p:sp>
      <p:sp>
        <p:nvSpPr>
          <p:cNvPr id="8" name="Title 1"/>
          <p:cNvSpPr txBox="1">
            <a:spLocks/>
          </p:cNvSpPr>
          <p:nvPr/>
        </p:nvSpPr>
        <p:spPr>
          <a:xfrm>
            <a:off x="1257300" y="0"/>
            <a:ext cx="7480300" cy="8636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endParaRPr lang="en-US" sz="2000" b="1" spc="-50" dirty="0">
              <a:solidFill>
                <a:schemeClr val="tx1"/>
              </a:solidFill>
              <a:latin typeface="Helvetica" pitchFamily="50" charset="0"/>
            </a:endParaRPr>
          </a:p>
          <a:p>
            <a:pPr lvl="0" algn="ctr"/>
            <a:r>
              <a:rPr lang="el-GR" sz="2000" b="1" spc="-50" dirty="0">
                <a:solidFill>
                  <a:schemeClr val="tx1"/>
                </a:solidFill>
                <a:latin typeface="Helvetica" pitchFamily="50" charset="0"/>
              </a:rPr>
              <a:t>Τι είναι Μαθηματικά;</a:t>
            </a:r>
          </a:p>
          <a:p>
            <a:pPr lvl="0" algn="ctr"/>
            <a:r>
              <a:rPr lang="el-GR" sz="2000" b="1" spc="-50" dirty="0">
                <a:solidFill>
                  <a:schemeClr val="tx1"/>
                </a:solidFill>
                <a:latin typeface="Helvetica" pitchFamily="50" charset="0"/>
              </a:rPr>
              <a:t>Απόψεις στα τέλη του 19ου και τις αρχές του 20ου αιώνα  </a:t>
            </a:r>
            <a:endParaRPr lang="en-US" sz="2000" b="1" dirty="0">
              <a:latin typeface="Helvetica"/>
              <a:cs typeface="Helvetica"/>
            </a:endParaRPr>
          </a:p>
        </p:txBody>
      </p:sp>
    </p:spTree>
    <p:extLst>
      <p:ext uri="{BB962C8B-B14F-4D97-AF65-F5344CB8AC3E}">
        <p14:creationId xmlns:p14="http://schemas.microsoft.com/office/powerpoint/2010/main" val="3137978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Subtitle 3"/>
          <p:cNvSpPr txBox="1">
            <a:spLocks/>
          </p:cNvSpPr>
          <p:nvPr/>
        </p:nvSpPr>
        <p:spPr>
          <a:xfrm>
            <a:off x="330200" y="1511300"/>
            <a:ext cx="8648700" cy="48133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Arial" panose="020B0604020202020204" pitchFamily="34" charset="0"/>
              <a:buChar char="•"/>
            </a:pPr>
            <a:r>
              <a:rPr lang="el-GR" sz="2800" dirty="0">
                <a:solidFill>
                  <a:schemeClr val="tx1"/>
                </a:solidFill>
                <a:latin typeface="Calibri" panose="020F0502020204030204" pitchFamily="34" charset="0"/>
                <a:cs typeface="Calibri" panose="020F0502020204030204" pitchFamily="34" charset="0"/>
              </a:rPr>
              <a:t>Η Σχολή του </a:t>
            </a:r>
            <a:r>
              <a:rPr lang="el-GR" sz="2800" b="1" dirty="0">
                <a:solidFill>
                  <a:schemeClr val="tx1"/>
                </a:solidFill>
                <a:latin typeface="Calibri" panose="020F0502020204030204" pitchFamily="34" charset="0"/>
                <a:cs typeface="Calibri" panose="020F0502020204030204" pitchFamily="34" charset="0"/>
              </a:rPr>
              <a:t>λογικισμού</a:t>
            </a:r>
            <a:r>
              <a:rPr lang="el-GR" sz="2800" dirty="0">
                <a:solidFill>
                  <a:schemeClr val="tx1"/>
                </a:solidFill>
                <a:latin typeface="Calibri" panose="020F0502020204030204" pitchFamily="34" charset="0"/>
                <a:cs typeface="Calibri" panose="020F0502020204030204" pitchFamily="34" charset="0"/>
              </a:rPr>
              <a:t>, ιδρύθηκε από τον Γερμανό μαθηματικό </a:t>
            </a:r>
            <a:r>
              <a:rPr lang="el-GR" sz="2800" dirty="0" err="1">
                <a:solidFill>
                  <a:schemeClr val="tx1"/>
                </a:solidFill>
                <a:latin typeface="Calibri" panose="020F0502020204030204" pitchFamily="34" charset="0"/>
                <a:cs typeface="Calibri" panose="020F0502020204030204" pitchFamily="34" charset="0"/>
              </a:rPr>
              <a:t>Gottlob</a:t>
            </a:r>
            <a:r>
              <a:rPr lang="el-GR" sz="2800" dirty="0">
                <a:solidFill>
                  <a:schemeClr val="tx1"/>
                </a:solidFill>
                <a:latin typeface="Calibri" panose="020F0502020204030204" pitchFamily="34" charset="0"/>
                <a:cs typeface="Calibri" panose="020F0502020204030204" pitchFamily="34" charset="0"/>
              </a:rPr>
              <a:t> </a:t>
            </a:r>
            <a:r>
              <a:rPr lang="el-GR" sz="2800" dirty="0" err="1">
                <a:solidFill>
                  <a:schemeClr val="tx1"/>
                </a:solidFill>
                <a:latin typeface="Calibri" panose="020F0502020204030204" pitchFamily="34" charset="0"/>
                <a:cs typeface="Calibri" panose="020F0502020204030204" pitchFamily="34" charset="0"/>
              </a:rPr>
              <a:t>Frege</a:t>
            </a:r>
            <a:r>
              <a:rPr lang="el-GR" sz="2800" dirty="0">
                <a:solidFill>
                  <a:schemeClr val="tx1"/>
                </a:solidFill>
                <a:latin typeface="Calibri" panose="020F0502020204030204" pitchFamily="34" charset="0"/>
                <a:cs typeface="Calibri" panose="020F0502020204030204" pitchFamily="34" charset="0"/>
              </a:rPr>
              <a:t> το 1884. </a:t>
            </a:r>
          </a:p>
          <a:p>
            <a:pPr marL="0" indent="0">
              <a:buNone/>
            </a:pPr>
            <a:endParaRPr lang="el-GR" sz="2800" dirty="0">
              <a:solidFill>
                <a:schemeClr val="tx1"/>
              </a:solidFill>
              <a:latin typeface="Calibri" panose="020F0502020204030204" pitchFamily="34" charset="0"/>
              <a:cs typeface="Calibri" panose="020F0502020204030204" pitchFamily="34" charset="0"/>
            </a:endParaRPr>
          </a:p>
          <a:p>
            <a:pPr>
              <a:buFont typeface="Arial" panose="020B0604020202020204" pitchFamily="34" charset="0"/>
              <a:buChar char="•"/>
            </a:pPr>
            <a:r>
              <a:rPr lang="el-GR" sz="2800" dirty="0">
                <a:solidFill>
                  <a:schemeClr val="tx1"/>
                </a:solidFill>
                <a:latin typeface="Calibri" panose="020F0502020204030204" pitchFamily="34" charset="0"/>
                <a:cs typeface="Calibri" panose="020F0502020204030204" pitchFamily="34" charset="0"/>
              </a:rPr>
              <a:t>Οι </a:t>
            </a:r>
            <a:r>
              <a:rPr lang="el-GR" sz="2800" dirty="0" err="1">
                <a:solidFill>
                  <a:schemeClr val="tx1"/>
                </a:solidFill>
                <a:latin typeface="Calibri" panose="020F0502020204030204" pitchFamily="34" charset="0"/>
                <a:cs typeface="Calibri" panose="020F0502020204030204" pitchFamily="34" charset="0"/>
              </a:rPr>
              <a:t>Whitehead</a:t>
            </a:r>
            <a:r>
              <a:rPr lang="el-GR" sz="2800" dirty="0">
                <a:solidFill>
                  <a:schemeClr val="tx1"/>
                </a:solidFill>
                <a:latin typeface="Calibri" panose="020F0502020204030204" pitchFamily="34" charset="0"/>
                <a:cs typeface="Calibri" panose="020F0502020204030204" pitchFamily="34" charset="0"/>
              </a:rPr>
              <a:t> και ο </a:t>
            </a:r>
            <a:r>
              <a:rPr lang="el-GR" sz="2800" dirty="0" err="1">
                <a:solidFill>
                  <a:schemeClr val="tx1"/>
                </a:solidFill>
                <a:latin typeface="Calibri" panose="020F0502020204030204" pitchFamily="34" charset="0"/>
                <a:cs typeface="Calibri" panose="020F0502020204030204" pitchFamily="34" charset="0"/>
              </a:rPr>
              <a:t>Russell</a:t>
            </a:r>
            <a:r>
              <a:rPr lang="el-GR" sz="2800" dirty="0">
                <a:solidFill>
                  <a:schemeClr val="tx1"/>
                </a:solidFill>
                <a:latin typeface="Calibri" panose="020F0502020204030204" pitchFamily="34" charset="0"/>
                <a:cs typeface="Calibri" panose="020F0502020204030204" pitchFamily="34" charset="0"/>
              </a:rPr>
              <a:t> (1910 - 1913) έθεσαν ως στόχο να το δείξουν αυτό στο έργο-ορόσημο τους, </a:t>
            </a:r>
            <a:r>
              <a:rPr lang="el-GR" sz="2800" i="1" dirty="0" err="1">
                <a:solidFill>
                  <a:schemeClr val="tx1"/>
                </a:solidFill>
                <a:latin typeface="Calibri" panose="020F0502020204030204" pitchFamily="34" charset="0"/>
                <a:cs typeface="Calibri" panose="020F0502020204030204" pitchFamily="34" charset="0"/>
              </a:rPr>
              <a:t>Principia</a:t>
            </a:r>
            <a:r>
              <a:rPr lang="el-GR" sz="2800" i="1" dirty="0">
                <a:solidFill>
                  <a:schemeClr val="tx1"/>
                </a:solidFill>
                <a:latin typeface="Calibri" panose="020F0502020204030204" pitchFamily="34" charset="0"/>
                <a:cs typeface="Calibri" panose="020F0502020204030204" pitchFamily="34" charset="0"/>
              </a:rPr>
              <a:t> </a:t>
            </a:r>
            <a:r>
              <a:rPr lang="el-GR" sz="2800" i="1" dirty="0" err="1">
                <a:solidFill>
                  <a:schemeClr val="tx1"/>
                </a:solidFill>
                <a:latin typeface="Calibri" panose="020F0502020204030204" pitchFamily="34" charset="0"/>
                <a:cs typeface="Calibri" panose="020F0502020204030204" pitchFamily="34" charset="0"/>
              </a:rPr>
              <a:t>Mathematica</a:t>
            </a:r>
            <a:r>
              <a:rPr lang="el-GR" sz="2800" dirty="0">
                <a:solidFill>
                  <a:schemeClr val="tx1"/>
                </a:solidFill>
                <a:latin typeface="Calibri" panose="020F0502020204030204" pitchFamily="34" charset="0"/>
                <a:cs typeface="Calibri" panose="020F0502020204030204" pitchFamily="34" charset="0"/>
              </a:rPr>
              <a:t>. Έτσι προσπάθησαν να δημιουργήσουν τα κλασικά μαθηματικά από τους όρους των αξιωμάτων της θεωρίας συνόλων που αναπτύχθηκε από το </a:t>
            </a:r>
            <a:r>
              <a:rPr lang="el-GR" sz="2800" dirty="0" err="1">
                <a:solidFill>
                  <a:schemeClr val="tx1"/>
                </a:solidFill>
                <a:latin typeface="Calibri" panose="020F0502020204030204" pitchFamily="34" charset="0"/>
                <a:cs typeface="Calibri" panose="020F0502020204030204" pitchFamily="34" charset="0"/>
              </a:rPr>
              <a:t>Zermelo</a:t>
            </a:r>
            <a:r>
              <a:rPr lang="el-GR" sz="2800" dirty="0">
                <a:solidFill>
                  <a:schemeClr val="tx1"/>
                </a:solidFill>
                <a:latin typeface="Calibri" panose="020F0502020204030204" pitchFamily="34" charset="0"/>
                <a:cs typeface="Calibri" panose="020F0502020204030204" pitchFamily="34" charset="0"/>
              </a:rPr>
              <a:t> και το </a:t>
            </a:r>
            <a:r>
              <a:rPr lang="el-GR" sz="2800" dirty="0" err="1">
                <a:solidFill>
                  <a:schemeClr val="tx1"/>
                </a:solidFill>
                <a:latin typeface="Calibri" panose="020F0502020204030204" pitchFamily="34" charset="0"/>
                <a:cs typeface="Calibri" panose="020F0502020204030204" pitchFamily="34" charset="0"/>
              </a:rPr>
              <a:t>Frankel</a:t>
            </a:r>
            <a:r>
              <a:rPr lang="el-GR" sz="2800" dirty="0">
                <a:solidFill>
                  <a:schemeClr val="tx1"/>
                </a:solidFill>
                <a:latin typeface="Calibri" panose="020F0502020204030204" pitchFamily="34" charset="0"/>
                <a:cs typeface="Calibri" panose="020F0502020204030204" pitchFamily="34" charset="0"/>
              </a:rPr>
              <a:t>.</a:t>
            </a:r>
          </a:p>
          <a:p>
            <a:pPr marL="0" indent="0">
              <a:buNone/>
            </a:pPr>
            <a:endParaRPr lang="el-GR" sz="2800" dirty="0">
              <a:solidFill>
                <a:schemeClr val="tx1"/>
              </a:solidFill>
            </a:endParaRPr>
          </a:p>
          <a:p>
            <a:pPr marL="0" indent="0">
              <a:buNone/>
            </a:pPr>
            <a:endParaRPr lang="el-GR" sz="2800" dirty="0">
              <a:solidFill>
                <a:schemeClr val="tx1"/>
              </a:solidFill>
            </a:endParaRPr>
          </a:p>
        </p:txBody>
      </p:sp>
      <p:sp>
        <p:nvSpPr>
          <p:cNvPr id="10" name="Subtitle 3"/>
          <p:cNvSpPr txBox="1">
            <a:spLocks/>
          </p:cNvSpPr>
          <p:nvPr/>
        </p:nvSpPr>
        <p:spPr>
          <a:xfrm>
            <a:off x="228600" y="990600"/>
            <a:ext cx="8712200" cy="4902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l-GR" sz="2800" dirty="0">
              <a:solidFill>
                <a:schemeClr val="tx1"/>
              </a:solidFill>
            </a:endParaRPr>
          </a:p>
        </p:txBody>
      </p:sp>
      <p:sp>
        <p:nvSpPr>
          <p:cNvPr id="5" name="Subtitle 3"/>
          <p:cNvSpPr txBox="1">
            <a:spLocks/>
          </p:cNvSpPr>
          <p:nvPr/>
        </p:nvSpPr>
        <p:spPr>
          <a:xfrm>
            <a:off x="165100" y="1168400"/>
            <a:ext cx="8775700" cy="53086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440"/>
              </a:spcAft>
              <a:buNone/>
            </a:pPr>
            <a:r>
              <a:rPr lang="el-GR" sz="2400" dirty="0">
                <a:effectLst/>
                <a:latin typeface="Calibri"/>
                <a:ea typeface="Times New Roman"/>
                <a:cs typeface="Times New Roman"/>
              </a:rPr>
              <a:t> </a:t>
            </a:r>
          </a:p>
        </p:txBody>
      </p:sp>
      <p:sp>
        <p:nvSpPr>
          <p:cNvPr id="6" name="Subtitle 3"/>
          <p:cNvSpPr txBox="1">
            <a:spLocks/>
          </p:cNvSpPr>
          <p:nvPr/>
        </p:nvSpPr>
        <p:spPr>
          <a:xfrm>
            <a:off x="152400" y="1511300"/>
            <a:ext cx="8750300" cy="45466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buNone/>
            </a:pPr>
            <a:endParaRPr lang="el-GR" sz="2800" dirty="0">
              <a:solidFill>
                <a:schemeClr val="tx1"/>
              </a:solidFill>
            </a:endParaRPr>
          </a:p>
        </p:txBody>
      </p:sp>
      <p:sp>
        <p:nvSpPr>
          <p:cNvPr id="8" name="Title 1"/>
          <p:cNvSpPr txBox="1">
            <a:spLocks/>
          </p:cNvSpPr>
          <p:nvPr/>
        </p:nvSpPr>
        <p:spPr>
          <a:xfrm>
            <a:off x="1257300" y="0"/>
            <a:ext cx="7480300" cy="8636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endParaRPr lang="en-US" sz="2000" b="1" spc="-50" dirty="0">
              <a:solidFill>
                <a:schemeClr val="tx1"/>
              </a:solidFill>
              <a:latin typeface="Helvetica" pitchFamily="50" charset="0"/>
            </a:endParaRPr>
          </a:p>
          <a:p>
            <a:pPr lvl="0" algn="ctr"/>
            <a:r>
              <a:rPr lang="el-GR" sz="2000" b="1" spc="-50" dirty="0">
                <a:solidFill>
                  <a:schemeClr val="tx1"/>
                </a:solidFill>
                <a:latin typeface="Helvetica" pitchFamily="50" charset="0"/>
              </a:rPr>
              <a:t>Τι είναι Μαθηματικά;</a:t>
            </a:r>
          </a:p>
          <a:p>
            <a:pPr lvl="0" algn="ctr"/>
            <a:r>
              <a:rPr lang="el-GR" sz="2000" b="1" spc="-50" dirty="0">
                <a:solidFill>
                  <a:schemeClr val="tx1"/>
                </a:solidFill>
                <a:latin typeface="Helvetica" pitchFamily="50" charset="0"/>
              </a:rPr>
              <a:t>Απόψεις στα τέλη του 19ου και τις αρχές του 20ου αιώνα  </a:t>
            </a:r>
            <a:endParaRPr lang="en-US" sz="2000" b="1" dirty="0">
              <a:latin typeface="Helvetica"/>
              <a:cs typeface="Helvetica"/>
            </a:endParaRPr>
          </a:p>
        </p:txBody>
      </p:sp>
    </p:spTree>
    <p:extLst>
      <p:ext uri="{BB962C8B-B14F-4D97-AF65-F5344CB8AC3E}">
        <p14:creationId xmlns:p14="http://schemas.microsoft.com/office/powerpoint/2010/main" val="928899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Θέση περιεχομένου 3"/>
          <p:cNvSpPr>
            <a:spLocks noGrp="1"/>
          </p:cNvSpPr>
          <p:nvPr>
            <p:ph idx="1"/>
          </p:nvPr>
        </p:nvSpPr>
        <p:spPr>
          <a:xfrm>
            <a:off x="254000" y="1193800"/>
            <a:ext cx="8674099" cy="5334000"/>
          </a:xfrm>
        </p:spPr>
        <p:txBody>
          <a:bodyPr>
            <a:normAutofit/>
          </a:bodyPr>
          <a:lstStyle/>
          <a:p>
            <a:pPr algn="just">
              <a:lnSpc>
                <a:spcPct val="115000"/>
              </a:lnSpc>
              <a:spcAft>
                <a:spcPts val="1000"/>
              </a:spcAft>
            </a:pPr>
            <a:endParaRPr lang="el-GR" sz="2000" dirty="0">
              <a:latin typeface="Calibri"/>
              <a:ea typeface="Calibri"/>
              <a:cs typeface="Times New Roman"/>
            </a:endParaRPr>
          </a:p>
          <a:p>
            <a:pPr algn="just">
              <a:lnSpc>
                <a:spcPct val="115000"/>
              </a:lnSpc>
              <a:spcAft>
                <a:spcPts val="1000"/>
              </a:spcAft>
            </a:pPr>
            <a:r>
              <a:rPr lang="el-GR" sz="2000" dirty="0">
                <a:latin typeface="Calibri"/>
                <a:ea typeface="Calibri"/>
                <a:cs typeface="Times New Roman"/>
              </a:rPr>
              <a:t>Αυτή η προσέγγιση, όπως αυτή του </a:t>
            </a:r>
            <a:r>
              <a:rPr lang="el-GR" sz="2000" dirty="0" err="1">
                <a:latin typeface="Calibri"/>
                <a:ea typeface="Calibri"/>
                <a:cs typeface="Times New Roman"/>
              </a:rPr>
              <a:t>Frege</a:t>
            </a:r>
            <a:r>
              <a:rPr lang="el-GR" sz="2000" dirty="0">
                <a:latin typeface="Calibri"/>
                <a:ea typeface="Calibri"/>
                <a:cs typeface="Times New Roman"/>
              </a:rPr>
              <a:t>, χτίστηκε επάνω στην αποδοχή της ύπαρξης εξωτερικών μαθηματικών, και ως εκ τούτου ήταν ένα άμεσο ανάπτυγμα της Πλατωνικής Σχολής. </a:t>
            </a:r>
          </a:p>
          <a:p>
            <a:pPr algn="just">
              <a:lnSpc>
                <a:spcPct val="115000"/>
              </a:lnSpc>
              <a:spcAft>
                <a:spcPts val="1000"/>
              </a:spcAft>
            </a:pPr>
            <a:r>
              <a:rPr lang="el-GR" sz="2000" dirty="0">
                <a:latin typeface="Calibri"/>
                <a:ea typeface="Calibri"/>
                <a:cs typeface="Times New Roman"/>
              </a:rPr>
              <a:t>Τα μέλη της σχολής σκέψης του </a:t>
            </a:r>
            <a:r>
              <a:rPr lang="el-GR" sz="2000" dirty="0" err="1">
                <a:latin typeface="Calibri"/>
                <a:ea typeface="Calibri"/>
                <a:cs typeface="Times New Roman"/>
              </a:rPr>
              <a:t>Brouwer</a:t>
            </a:r>
            <a:r>
              <a:rPr lang="el-GR" sz="2000" dirty="0">
                <a:latin typeface="Calibri"/>
                <a:ea typeface="Calibri"/>
                <a:cs typeface="Times New Roman"/>
              </a:rPr>
              <a:t>, που ονομάζονται </a:t>
            </a:r>
            <a:r>
              <a:rPr lang="el-GR" sz="2000" b="1" dirty="0" err="1">
                <a:latin typeface="Calibri"/>
                <a:ea typeface="Calibri"/>
                <a:cs typeface="Times New Roman"/>
              </a:rPr>
              <a:t>ιντουισιονιστές</a:t>
            </a:r>
            <a:r>
              <a:rPr lang="el-GR" sz="2000" dirty="0">
                <a:latin typeface="Calibri"/>
                <a:ea typeface="Calibri"/>
                <a:cs typeface="Times New Roman"/>
              </a:rPr>
              <a:t>, τους αφορούσε ιδιαίτερα η εμφάνιση των παραδόξων στη θεωρία συνόλων και οι πιθανές επιπτώσεις τους για το σύνολο των κλασικών μαθηματικών.</a:t>
            </a:r>
          </a:p>
          <a:p>
            <a:pPr>
              <a:lnSpc>
                <a:spcPct val="115000"/>
              </a:lnSpc>
              <a:spcBef>
                <a:spcPts val="1200"/>
              </a:spcBef>
              <a:spcAft>
                <a:spcPts val="600"/>
              </a:spcAft>
              <a:buFont typeface="Arial" panose="020B0604020202020204" pitchFamily="34" charset="0"/>
              <a:buChar char="•"/>
            </a:pPr>
            <a:r>
              <a:rPr lang="el-GR" sz="2000" dirty="0">
                <a:latin typeface="Calibri"/>
                <a:ea typeface="Times New Roman"/>
                <a:cs typeface="Times New Roman"/>
              </a:rPr>
              <a:t>Σε αντίθεση με τους λογικιστές, οι οποίοι δέχθηκαν τα περιεχόμενα των κλασικών μαθηματικών, οι </a:t>
            </a:r>
            <a:r>
              <a:rPr lang="el-GR" sz="2000" dirty="0" err="1">
                <a:latin typeface="Calibri"/>
                <a:ea typeface="Times New Roman"/>
                <a:cs typeface="Times New Roman"/>
              </a:rPr>
              <a:t>ιντουισιονιστές</a:t>
            </a:r>
            <a:r>
              <a:rPr lang="el-GR" sz="2000" dirty="0">
                <a:latin typeface="Calibri"/>
                <a:ea typeface="Times New Roman"/>
                <a:cs typeface="Times New Roman"/>
              </a:rPr>
              <a:t> δέχονταν μόνο τα μαθηματικά που θα μπορούσαν να αναπτυχθούν από τους φυσικούς αριθμούς προωθούμενα από τις  διανοητικές δραστηριότητες των κατασκευαστικών αποδείξεων. Αυτή η προσέγγιση κάνει δυνατή την εις άτοπον απαγωγή.</a:t>
            </a:r>
            <a:endParaRPr lang="el-GR" sz="2000" dirty="0">
              <a:effectLst/>
              <a:latin typeface="Calibri"/>
              <a:ea typeface="Times New Roman"/>
              <a:cs typeface="Times New Roman"/>
            </a:endParaRPr>
          </a:p>
        </p:txBody>
      </p:sp>
      <p:sp>
        <p:nvSpPr>
          <p:cNvPr id="6" name="Title 1"/>
          <p:cNvSpPr txBox="1">
            <a:spLocks/>
          </p:cNvSpPr>
          <p:nvPr/>
        </p:nvSpPr>
        <p:spPr>
          <a:xfrm>
            <a:off x="1257300" y="0"/>
            <a:ext cx="7480300" cy="8636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endParaRPr lang="en-US" sz="2000" b="1" spc="-50" dirty="0">
              <a:solidFill>
                <a:schemeClr val="tx1"/>
              </a:solidFill>
              <a:latin typeface="Helvetica" pitchFamily="50" charset="0"/>
            </a:endParaRPr>
          </a:p>
          <a:p>
            <a:pPr lvl="0" algn="ctr"/>
            <a:r>
              <a:rPr lang="el-GR" sz="2000" b="1" spc="-50" dirty="0">
                <a:solidFill>
                  <a:schemeClr val="tx1"/>
                </a:solidFill>
                <a:latin typeface="Helvetica" pitchFamily="50" charset="0"/>
              </a:rPr>
              <a:t>Τι είναι Μαθηματικά;</a:t>
            </a:r>
          </a:p>
          <a:p>
            <a:pPr lvl="0" algn="ctr"/>
            <a:r>
              <a:rPr lang="el-GR" sz="2000" b="1" spc="-50" dirty="0">
                <a:solidFill>
                  <a:schemeClr val="tx1"/>
                </a:solidFill>
                <a:latin typeface="Helvetica" pitchFamily="50" charset="0"/>
              </a:rPr>
              <a:t>Απόψεις στα τέλη του 19ου και τις αρχές του 20ου αιώνα  </a:t>
            </a:r>
            <a:endParaRPr lang="en-US" sz="2000" b="1" dirty="0">
              <a:latin typeface="Helvetica"/>
              <a:cs typeface="Helvetica"/>
            </a:endParaRPr>
          </a:p>
        </p:txBody>
      </p:sp>
    </p:spTree>
    <p:extLst>
      <p:ext uri="{BB962C8B-B14F-4D97-AF65-F5344CB8AC3E}">
        <p14:creationId xmlns:p14="http://schemas.microsoft.com/office/powerpoint/2010/main" val="127588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Θέση περιεχομένου 3"/>
          <p:cNvSpPr>
            <a:spLocks noGrp="1"/>
          </p:cNvSpPr>
          <p:nvPr>
            <p:ph idx="1"/>
          </p:nvPr>
        </p:nvSpPr>
        <p:spPr>
          <a:xfrm>
            <a:off x="254000" y="1193800"/>
            <a:ext cx="8674099" cy="5334000"/>
          </a:xfrm>
        </p:spPr>
        <p:txBody>
          <a:bodyPr>
            <a:normAutofit/>
          </a:bodyPr>
          <a:lstStyle/>
          <a:p>
            <a:pPr algn="just">
              <a:lnSpc>
                <a:spcPct val="115000"/>
              </a:lnSpc>
              <a:spcAft>
                <a:spcPts val="1000"/>
              </a:spcAft>
            </a:pPr>
            <a:endParaRPr lang="el-GR" sz="2000" dirty="0">
              <a:latin typeface="Calibri"/>
              <a:ea typeface="Times New Roman"/>
              <a:cs typeface="Times New Roman"/>
            </a:endParaRPr>
          </a:p>
          <a:p>
            <a:pPr algn="just">
              <a:lnSpc>
                <a:spcPct val="115000"/>
              </a:lnSpc>
              <a:spcAft>
                <a:spcPts val="1000"/>
              </a:spcAft>
            </a:pPr>
            <a:r>
              <a:rPr lang="el-GR" sz="2000" dirty="0">
                <a:latin typeface="Calibri"/>
                <a:ea typeface="Times New Roman"/>
                <a:cs typeface="Times New Roman"/>
              </a:rPr>
              <a:t>Η επιμονή στην κατασκευή τοποθετεί τα μαθηματικά των </a:t>
            </a:r>
            <a:r>
              <a:rPr lang="el-GR" sz="2000" dirty="0" err="1">
                <a:latin typeface="Calibri"/>
                <a:ea typeface="Times New Roman"/>
                <a:cs typeface="Times New Roman"/>
              </a:rPr>
              <a:t>ιντουισιονιστών</a:t>
            </a:r>
            <a:r>
              <a:rPr lang="el-GR" sz="2000" dirty="0">
                <a:latin typeface="Calibri"/>
                <a:ea typeface="Times New Roman"/>
                <a:cs typeface="Times New Roman"/>
              </a:rPr>
              <a:t> στην Αριστοτελική παράδοση. Αυτή η άποψη θεωρεί τη λογική ως ένα υποσύνολο των μαθηματικών. Τα επιτεύγματα των </a:t>
            </a:r>
            <a:r>
              <a:rPr lang="el-GR" sz="2000" dirty="0" err="1">
                <a:latin typeface="Calibri"/>
                <a:ea typeface="Times New Roman"/>
                <a:cs typeface="Times New Roman"/>
              </a:rPr>
              <a:t>ιντουισιονιστών</a:t>
            </a:r>
            <a:r>
              <a:rPr lang="el-GR" sz="2000" dirty="0">
                <a:latin typeface="Calibri"/>
                <a:ea typeface="Times New Roman"/>
                <a:cs typeface="Times New Roman"/>
              </a:rPr>
              <a:t> οδήγησαν σε μια σειρά θεωρημάτων και αντιλήψεων διαφορετικών από εκείνα των κλασικών μαθηματικών.</a:t>
            </a:r>
          </a:p>
          <a:p>
            <a:pPr algn="just">
              <a:lnSpc>
                <a:spcPct val="115000"/>
              </a:lnSpc>
              <a:spcAft>
                <a:spcPts val="1000"/>
              </a:spcAft>
            </a:pPr>
            <a:r>
              <a:rPr lang="el-GR" sz="2000" dirty="0">
                <a:latin typeface="Calibri"/>
                <a:ea typeface="Calibri"/>
                <a:cs typeface="Times New Roman"/>
              </a:rPr>
              <a:t>Η τρίτη αντίληψη των μαθηματικών εμφανίζεται κοντά στην αρχή του 20ου αιώνα και είναι αυτή του </a:t>
            </a:r>
            <a:r>
              <a:rPr lang="el-GR" sz="2000" b="1" dirty="0">
                <a:latin typeface="Calibri"/>
                <a:ea typeface="Calibri"/>
                <a:cs typeface="Times New Roman"/>
              </a:rPr>
              <a:t>φορμαλισμού</a:t>
            </a:r>
            <a:r>
              <a:rPr lang="el-GR" sz="2000" dirty="0">
                <a:latin typeface="Calibri"/>
                <a:ea typeface="Calibri"/>
                <a:cs typeface="Times New Roman"/>
              </a:rPr>
              <a:t>. Η σχολή αυτή διαμορφώθηκε από τον Γερμανό μαθηματικό </a:t>
            </a:r>
            <a:r>
              <a:rPr lang="el-GR" sz="2000" dirty="0" err="1">
                <a:latin typeface="Calibri"/>
                <a:ea typeface="Calibri"/>
                <a:cs typeface="Times New Roman"/>
              </a:rPr>
              <a:t>David</a:t>
            </a:r>
            <a:r>
              <a:rPr lang="el-GR" sz="2000" dirty="0">
                <a:latin typeface="Calibri"/>
                <a:ea typeface="Calibri"/>
                <a:cs typeface="Times New Roman"/>
              </a:rPr>
              <a:t> </a:t>
            </a:r>
            <a:r>
              <a:rPr lang="el-GR" sz="2000" dirty="0" err="1">
                <a:latin typeface="Calibri"/>
                <a:ea typeface="Calibri"/>
                <a:cs typeface="Times New Roman"/>
              </a:rPr>
              <a:t>Hilbert</a:t>
            </a:r>
            <a:r>
              <a:rPr lang="el-GR" sz="2000" dirty="0">
                <a:latin typeface="Calibri"/>
                <a:ea typeface="Calibri"/>
                <a:cs typeface="Times New Roman"/>
              </a:rPr>
              <a:t>.</a:t>
            </a:r>
          </a:p>
          <a:p>
            <a:pPr algn="just">
              <a:lnSpc>
                <a:spcPct val="115000"/>
              </a:lnSpc>
              <a:spcAft>
                <a:spcPts val="1000"/>
              </a:spcAft>
            </a:pPr>
            <a:r>
              <a:rPr lang="el-GR" sz="2000" dirty="0">
                <a:latin typeface="Calibri"/>
                <a:ea typeface="Calibri"/>
                <a:cs typeface="Times New Roman"/>
              </a:rPr>
              <a:t>Οι απόψεις του </a:t>
            </a:r>
            <a:r>
              <a:rPr lang="el-GR" sz="2000" dirty="0" err="1">
                <a:latin typeface="Calibri"/>
                <a:ea typeface="Calibri"/>
                <a:cs typeface="Times New Roman"/>
              </a:rPr>
              <a:t>Hilbert</a:t>
            </a:r>
            <a:r>
              <a:rPr lang="el-GR" sz="2000" dirty="0">
                <a:latin typeface="Calibri"/>
                <a:ea typeface="Calibri"/>
                <a:cs typeface="Times New Roman"/>
              </a:rPr>
              <a:t>, όπως και αυτές του </a:t>
            </a:r>
            <a:r>
              <a:rPr lang="el-GR" sz="2000" dirty="0" err="1">
                <a:latin typeface="Calibri"/>
                <a:ea typeface="Calibri"/>
                <a:cs typeface="Times New Roman"/>
              </a:rPr>
              <a:t>Brouwer</a:t>
            </a:r>
            <a:r>
              <a:rPr lang="el-GR" sz="2000" dirty="0">
                <a:latin typeface="Calibri"/>
                <a:ea typeface="Calibri"/>
                <a:cs typeface="Times New Roman"/>
              </a:rPr>
              <a:t>, ήταν περισσότερο σύμφωνες με την Αριστοτελική παράδοση από ό, τι με τον Πλατωνισμό. </a:t>
            </a:r>
            <a:endParaRPr lang="el-GR" sz="2000" dirty="0">
              <a:effectLst/>
              <a:latin typeface="Calibri"/>
              <a:ea typeface="Times New Roman"/>
              <a:cs typeface="Times New Roman"/>
            </a:endParaRPr>
          </a:p>
        </p:txBody>
      </p:sp>
      <p:sp>
        <p:nvSpPr>
          <p:cNvPr id="6" name="Title 1"/>
          <p:cNvSpPr txBox="1">
            <a:spLocks/>
          </p:cNvSpPr>
          <p:nvPr/>
        </p:nvSpPr>
        <p:spPr>
          <a:xfrm>
            <a:off x="1257300" y="0"/>
            <a:ext cx="7480300" cy="8636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endParaRPr lang="en-US" sz="2000" b="1" spc="-50" dirty="0">
              <a:solidFill>
                <a:schemeClr val="tx1"/>
              </a:solidFill>
              <a:latin typeface="Helvetica" pitchFamily="50" charset="0"/>
            </a:endParaRPr>
          </a:p>
          <a:p>
            <a:pPr lvl="0" algn="ctr"/>
            <a:r>
              <a:rPr lang="el-GR" sz="2000" b="1" spc="-50" dirty="0">
                <a:solidFill>
                  <a:schemeClr val="tx1"/>
                </a:solidFill>
                <a:latin typeface="Helvetica" pitchFamily="50" charset="0"/>
              </a:rPr>
              <a:t>Τι είναι Μαθηματικά;</a:t>
            </a:r>
          </a:p>
          <a:p>
            <a:pPr lvl="0" algn="ctr"/>
            <a:r>
              <a:rPr lang="el-GR" sz="2000" b="1" spc="-50" dirty="0">
                <a:solidFill>
                  <a:schemeClr val="tx1"/>
                </a:solidFill>
                <a:latin typeface="Helvetica" pitchFamily="50" charset="0"/>
              </a:rPr>
              <a:t>Απόψεις στα τέλη του 19ου και τις αρχές του 20ου αιώνα  </a:t>
            </a:r>
            <a:endParaRPr lang="en-US" sz="2000" b="1" dirty="0">
              <a:latin typeface="Helvetica"/>
              <a:cs typeface="Helvetica"/>
            </a:endParaRPr>
          </a:p>
        </p:txBody>
      </p:sp>
    </p:spTree>
    <p:extLst>
      <p:ext uri="{BB962C8B-B14F-4D97-AF65-F5344CB8AC3E}">
        <p14:creationId xmlns:p14="http://schemas.microsoft.com/office/powerpoint/2010/main" val="1254774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Θέση περιεχομένου 3"/>
          <p:cNvSpPr>
            <a:spLocks noGrp="1"/>
          </p:cNvSpPr>
          <p:nvPr>
            <p:ph idx="1"/>
          </p:nvPr>
        </p:nvSpPr>
        <p:spPr>
          <a:xfrm>
            <a:off x="254000" y="1193800"/>
            <a:ext cx="8674099" cy="5334000"/>
          </a:xfrm>
        </p:spPr>
        <p:txBody>
          <a:bodyPr>
            <a:normAutofit/>
          </a:bodyPr>
          <a:lstStyle/>
          <a:p>
            <a:pPr algn="just">
              <a:lnSpc>
                <a:spcPct val="115000"/>
              </a:lnSpc>
              <a:spcAft>
                <a:spcPts val="1000"/>
              </a:spcAft>
            </a:pPr>
            <a:endParaRPr lang="el-GR" sz="2000" dirty="0">
              <a:latin typeface="Calibri"/>
              <a:ea typeface="Times New Roman"/>
              <a:cs typeface="Times New Roman"/>
            </a:endParaRPr>
          </a:p>
          <a:p>
            <a:pPr algn="just">
              <a:lnSpc>
                <a:spcPct val="115000"/>
              </a:lnSpc>
              <a:spcAft>
                <a:spcPts val="1000"/>
              </a:spcAft>
            </a:pPr>
            <a:r>
              <a:rPr lang="el-GR" sz="2000" dirty="0">
                <a:latin typeface="Calibri"/>
                <a:ea typeface="Times New Roman"/>
                <a:cs typeface="Times New Roman"/>
              </a:rPr>
              <a:t>O φορμαλισμός θεμελιώθηκε με τις προσπάθειες να χαρακτηριστούν οι μαθηματικές ιδέες με τους όρους των τυπικών (</a:t>
            </a:r>
            <a:r>
              <a:rPr lang="el-GR" sz="2000" dirty="0" err="1">
                <a:latin typeface="Calibri"/>
                <a:ea typeface="Times New Roman"/>
                <a:cs typeface="Times New Roman"/>
              </a:rPr>
              <a:t>Formal</a:t>
            </a:r>
            <a:r>
              <a:rPr lang="el-GR" sz="2000" dirty="0">
                <a:latin typeface="Calibri"/>
                <a:ea typeface="Times New Roman"/>
                <a:cs typeface="Times New Roman"/>
              </a:rPr>
              <a:t>) αξιωματικών συστημάτων. </a:t>
            </a:r>
          </a:p>
          <a:p>
            <a:pPr algn="just">
              <a:lnSpc>
                <a:spcPct val="115000"/>
              </a:lnSpc>
              <a:spcAft>
                <a:spcPts val="1000"/>
              </a:spcAft>
            </a:pPr>
            <a:r>
              <a:rPr lang="el-GR" sz="2000" dirty="0">
                <a:latin typeface="Calibri"/>
                <a:ea typeface="Times New Roman"/>
                <a:cs typeface="Times New Roman"/>
              </a:rPr>
              <a:t>Σημαντική πρόοδος σημειώθηκε σε διάφορους τομείς υπό την αιγίδα του φορμαλισμού πριν από τη διάλυσή της, ως αποτέλεσμα του άρθρου ορόσημου του </a:t>
            </a:r>
            <a:r>
              <a:rPr lang="el-GR" sz="2000" dirty="0" err="1">
                <a:latin typeface="Calibri"/>
                <a:ea typeface="Times New Roman"/>
                <a:cs typeface="Times New Roman"/>
              </a:rPr>
              <a:t>Kurt</a:t>
            </a:r>
            <a:r>
              <a:rPr lang="el-GR" sz="2000" dirty="0">
                <a:latin typeface="Calibri"/>
                <a:ea typeface="Times New Roman"/>
                <a:cs typeface="Times New Roman"/>
              </a:rPr>
              <a:t> </a:t>
            </a:r>
            <a:r>
              <a:rPr lang="el-GR" sz="2000" dirty="0" err="1">
                <a:latin typeface="Calibri"/>
                <a:ea typeface="Times New Roman"/>
                <a:cs typeface="Times New Roman"/>
              </a:rPr>
              <a:t>Gödel</a:t>
            </a:r>
            <a:r>
              <a:rPr lang="el-GR" sz="2000" dirty="0">
                <a:latin typeface="Calibri"/>
                <a:ea typeface="Times New Roman"/>
                <a:cs typeface="Times New Roman"/>
              </a:rPr>
              <a:t> το 1931. Ο </a:t>
            </a:r>
            <a:r>
              <a:rPr lang="en-US" sz="2000" dirty="0">
                <a:latin typeface="Calibri"/>
                <a:ea typeface="Times New Roman"/>
                <a:cs typeface="Times New Roman"/>
              </a:rPr>
              <a:t>Gödel</a:t>
            </a:r>
            <a:r>
              <a:rPr lang="el-GR" sz="2000" dirty="0">
                <a:latin typeface="Calibri"/>
                <a:ea typeface="Times New Roman"/>
                <a:cs typeface="Times New Roman"/>
              </a:rPr>
              <a:t> (1931) διαπίστωσε ότι είναι αδύνατο στα αξιωματικά συστήματα του τύπου </a:t>
            </a:r>
            <a:r>
              <a:rPr lang="el-GR" sz="2000" dirty="0" err="1">
                <a:latin typeface="Calibri"/>
                <a:ea typeface="Times New Roman"/>
                <a:cs typeface="Times New Roman"/>
              </a:rPr>
              <a:t>Hilbert</a:t>
            </a:r>
            <a:r>
              <a:rPr lang="el-GR" sz="2000" dirty="0">
                <a:latin typeface="Calibri"/>
                <a:ea typeface="Times New Roman"/>
                <a:cs typeface="Times New Roman"/>
              </a:rPr>
              <a:t> που προτείνονται να αποδειχθούν τυπικά ότι το σύστημα είναι απαλλαγμένο από αντιφάσεις.</a:t>
            </a:r>
          </a:p>
          <a:p>
            <a:pPr algn="just">
              <a:lnSpc>
                <a:spcPct val="115000"/>
              </a:lnSpc>
              <a:spcAft>
                <a:spcPts val="1000"/>
              </a:spcAft>
            </a:pPr>
            <a:r>
              <a:rPr lang="el-GR" sz="2000" dirty="0">
                <a:latin typeface="Calibri"/>
                <a:ea typeface="Times New Roman"/>
                <a:cs typeface="Times New Roman"/>
              </a:rPr>
              <a:t>Ο </a:t>
            </a:r>
            <a:r>
              <a:rPr lang="el-GR" sz="2000" dirty="0" err="1">
                <a:latin typeface="Calibri"/>
                <a:ea typeface="Times New Roman"/>
                <a:cs typeface="Times New Roman"/>
              </a:rPr>
              <a:t>Gödel</a:t>
            </a:r>
            <a:r>
              <a:rPr lang="el-GR" sz="2000" dirty="0">
                <a:latin typeface="Calibri"/>
                <a:ea typeface="Times New Roman"/>
                <a:cs typeface="Times New Roman"/>
              </a:rPr>
              <a:t> απέδειξε επίσης ότι είναι αδύνατο να διαπιστώσει τη συνέπεια ενός συστήματος που χρησιμοποιεί τη συνήθη λογική και θεωρία αριθμών, αν κάποιος χρησιμοποιεί μόνο τις κύριες έννοιες και μεθόδους από την παραδοσιακή θεωρία αριθμών. </a:t>
            </a:r>
            <a:endParaRPr lang="el-GR" sz="2000" dirty="0">
              <a:effectLst/>
              <a:latin typeface="Calibri"/>
              <a:ea typeface="Times New Roman"/>
              <a:cs typeface="Times New Roman"/>
            </a:endParaRPr>
          </a:p>
        </p:txBody>
      </p:sp>
      <p:sp>
        <p:nvSpPr>
          <p:cNvPr id="6" name="Title 1"/>
          <p:cNvSpPr txBox="1">
            <a:spLocks/>
          </p:cNvSpPr>
          <p:nvPr/>
        </p:nvSpPr>
        <p:spPr>
          <a:xfrm>
            <a:off x="1257300" y="0"/>
            <a:ext cx="7480300" cy="8636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endParaRPr lang="en-US" sz="2000" b="1" spc="-50" dirty="0">
              <a:solidFill>
                <a:schemeClr val="tx1"/>
              </a:solidFill>
              <a:latin typeface="Helvetica" pitchFamily="50" charset="0"/>
            </a:endParaRPr>
          </a:p>
          <a:p>
            <a:pPr lvl="0" algn="ctr"/>
            <a:r>
              <a:rPr lang="el-GR" sz="2000" b="1" spc="-50" dirty="0">
                <a:solidFill>
                  <a:schemeClr val="tx1"/>
                </a:solidFill>
                <a:latin typeface="Helvetica" pitchFamily="50" charset="0"/>
              </a:rPr>
              <a:t>Τι είναι Μαθηματικά;</a:t>
            </a:r>
          </a:p>
          <a:p>
            <a:pPr lvl="0" algn="ctr"/>
            <a:r>
              <a:rPr lang="el-GR" sz="2000" b="1" spc="-50" dirty="0">
                <a:solidFill>
                  <a:schemeClr val="tx1"/>
                </a:solidFill>
                <a:latin typeface="Helvetica" pitchFamily="50" charset="0"/>
              </a:rPr>
              <a:t>Απόψεις στα τέλη του 19ου και τις αρχές του 20ου αιώνα  </a:t>
            </a:r>
            <a:endParaRPr lang="en-US" sz="2000" b="1" dirty="0">
              <a:latin typeface="Helvetica"/>
              <a:cs typeface="Helvetica"/>
            </a:endParaRPr>
          </a:p>
        </p:txBody>
      </p:sp>
    </p:spTree>
    <p:extLst>
      <p:ext uri="{BB962C8B-B14F-4D97-AF65-F5344CB8AC3E}">
        <p14:creationId xmlns:p14="http://schemas.microsoft.com/office/powerpoint/2010/main" val="2459621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04800" y="546100"/>
            <a:ext cx="8839200" cy="5994400"/>
          </a:xfrm>
        </p:spPr>
        <p:txBody>
          <a:bodyPr>
            <a:normAutofit/>
          </a:bodyPr>
          <a:lstStyle/>
          <a:p>
            <a:pPr marL="0" indent="0" algn="just">
              <a:lnSpc>
                <a:spcPct val="115000"/>
              </a:lnSpc>
              <a:buNone/>
            </a:pPr>
            <a:r>
              <a:rPr lang="el-GR" sz="2400" b="1" dirty="0">
                <a:latin typeface="Calibri" panose="020F0502020204030204" pitchFamily="34" charset="0"/>
                <a:ea typeface="Calibri"/>
                <a:cs typeface="Calibri" panose="020F0502020204030204" pitchFamily="34" charset="0"/>
              </a:rPr>
              <a:t> </a:t>
            </a:r>
          </a:p>
          <a:p>
            <a:pPr marL="0" indent="0" algn="just">
              <a:lnSpc>
                <a:spcPct val="115000"/>
              </a:lnSpc>
              <a:buNone/>
            </a:pPr>
            <a:endParaRPr lang="el-GR" sz="2400" b="1" dirty="0">
              <a:latin typeface="Calibri" panose="020F0502020204030204" pitchFamily="34" charset="0"/>
              <a:ea typeface="Calibri"/>
              <a:cs typeface="Calibri" panose="020F0502020204030204" pitchFamily="34" charset="0"/>
            </a:endParaRPr>
          </a:p>
          <a:p>
            <a:pPr marL="0" indent="0" algn="just">
              <a:lnSpc>
                <a:spcPct val="115000"/>
              </a:lnSpc>
              <a:buNone/>
            </a:pPr>
            <a:r>
              <a:rPr lang="el-GR" sz="2400" b="1" dirty="0">
                <a:latin typeface="Calibri" panose="020F0502020204030204" pitchFamily="34" charset="0"/>
                <a:ea typeface="Calibri"/>
                <a:cs typeface="Calibri" panose="020F0502020204030204" pitchFamily="34" charset="0"/>
              </a:rPr>
              <a:t>Η περιγραφή των Μαθηματικών ως μια αυστηρά δομημένης επιστήμης</a:t>
            </a:r>
          </a:p>
          <a:p>
            <a:pPr marL="0" indent="0" algn="just">
              <a:lnSpc>
                <a:spcPct val="115000"/>
              </a:lnSpc>
              <a:buNone/>
            </a:pPr>
            <a:endParaRPr lang="en-US" sz="2400" b="1" dirty="0">
              <a:effectLst/>
              <a:latin typeface="Calibri" panose="020F0502020204030204" pitchFamily="34" charset="0"/>
              <a:ea typeface="Calibri"/>
              <a:cs typeface="Calibri" panose="020F0502020204030204" pitchFamily="34" charset="0"/>
            </a:endParaRPr>
          </a:p>
          <a:p>
            <a:pPr marL="0" indent="0" algn="just">
              <a:lnSpc>
                <a:spcPct val="115000"/>
              </a:lnSpc>
              <a:buNone/>
            </a:pPr>
            <a:endParaRPr lang="en-US" sz="2400" b="1" dirty="0">
              <a:effectLst/>
              <a:latin typeface="Calibri" panose="020F0502020204030204" pitchFamily="34" charset="0"/>
              <a:ea typeface="Calibri"/>
              <a:cs typeface="Calibri" panose="020F0502020204030204" pitchFamily="34" charset="0"/>
            </a:endParaRPr>
          </a:p>
          <a:p>
            <a:pPr marL="0" indent="0" algn="just">
              <a:lnSpc>
                <a:spcPct val="115000"/>
              </a:lnSpc>
              <a:buNone/>
            </a:pPr>
            <a:r>
              <a:rPr lang="en-US" sz="2400" b="1" dirty="0">
                <a:latin typeface="Calibri" panose="020F0502020204030204" pitchFamily="34" charset="0"/>
                <a:ea typeface="Calibri"/>
                <a:cs typeface="Calibri" panose="020F0502020204030204" pitchFamily="34" charset="0"/>
              </a:rPr>
              <a:t>To </a:t>
            </a:r>
            <a:r>
              <a:rPr lang="el-GR" sz="2400" b="1" dirty="0">
                <a:latin typeface="Calibri" panose="020F0502020204030204" pitchFamily="34" charset="0"/>
                <a:ea typeface="Calibri"/>
                <a:cs typeface="Calibri" panose="020F0502020204030204" pitchFamily="34" charset="0"/>
              </a:rPr>
              <a:t>κίνημα των «Νέων Μαθηματικών» </a:t>
            </a:r>
            <a:endParaRPr lang="en-US" sz="2400" b="1" dirty="0">
              <a:latin typeface="Calibri" panose="020F0502020204030204" pitchFamily="34" charset="0"/>
              <a:ea typeface="Calibri"/>
              <a:cs typeface="Calibri" panose="020F0502020204030204" pitchFamily="34" charset="0"/>
            </a:endParaRPr>
          </a:p>
          <a:p>
            <a:pPr marL="0" indent="0" algn="just">
              <a:lnSpc>
                <a:spcPct val="115000"/>
              </a:lnSpc>
              <a:buNone/>
            </a:pPr>
            <a:endParaRPr lang="en-US" sz="2400" b="1" dirty="0">
              <a:effectLst/>
              <a:latin typeface="Calibri" panose="020F0502020204030204" pitchFamily="34" charset="0"/>
              <a:ea typeface="Calibri"/>
              <a:cs typeface="Calibri" panose="020F0502020204030204" pitchFamily="34" charset="0"/>
            </a:endParaRPr>
          </a:p>
          <a:p>
            <a:pPr marL="0" indent="0" algn="just">
              <a:lnSpc>
                <a:spcPct val="115000"/>
              </a:lnSpc>
              <a:buNone/>
            </a:pPr>
            <a:r>
              <a:rPr lang="el-GR" sz="2400" dirty="0">
                <a:latin typeface="Calibri" panose="020F0502020204030204" pitchFamily="34" charset="0"/>
                <a:ea typeface="Calibri"/>
                <a:cs typeface="Calibri" panose="020F0502020204030204" pitchFamily="34" charset="0"/>
              </a:rPr>
              <a:t>Έμφαση στη διδασκαλία και μάθηση της λογικής δομής των μαθηματικών </a:t>
            </a:r>
            <a:endParaRPr lang="el-GR" sz="2400" dirty="0">
              <a:effectLst/>
              <a:latin typeface="Calibri" panose="020F0502020204030204" pitchFamily="34" charset="0"/>
              <a:ea typeface="Calibri"/>
              <a:cs typeface="Calibri" panose="020F0502020204030204" pitchFamily="34" charset="0"/>
            </a:endParaRPr>
          </a:p>
        </p:txBody>
      </p:sp>
      <p:sp>
        <p:nvSpPr>
          <p:cNvPr id="5" name="Title 1"/>
          <p:cNvSpPr txBox="1">
            <a:spLocks/>
          </p:cNvSpPr>
          <p:nvPr/>
        </p:nvSpPr>
        <p:spPr>
          <a:xfrm>
            <a:off x="1257300" y="0"/>
            <a:ext cx="7322050" cy="406401"/>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lnSpc>
                <a:spcPct val="100000"/>
              </a:lnSpc>
            </a:pPr>
            <a:r>
              <a:rPr lang="el-GR" sz="2000" b="1" spc="-50" dirty="0">
                <a:solidFill>
                  <a:srgbClr val="282828"/>
                </a:solidFill>
                <a:latin typeface="Helvetica" pitchFamily="50" charset="0"/>
              </a:rPr>
              <a:t>Τι είναι Μαθηματικά; </a:t>
            </a:r>
            <a:endParaRPr lang="en-US" sz="2000" b="1" spc="0" dirty="0">
              <a:solidFill>
                <a:prstClr val="white"/>
              </a:solidFill>
              <a:latin typeface="Helvetica"/>
              <a:cs typeface="Helvetica"/>
            </a:endParaRPr>
          </a:p>
        </p:txBody>
      </p:sp>
    </p:spTree>
    <p:extLst>
      <p:ext uri="{BB962C8B-B14F-4D97-AF65-F5344CB8AC3E}">
        <p14:creationId xmlns:p14="http://schemas.microsoft.com/office/powerpoint/2010/main" val="403478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92102" y="812800"/>
            <a:ext cx="8737598" cy="5194300"/>
          </a:xfrm>
        </p:spPr>
        <p:txBody>
          <a:bodyPr>
            <a:normAutofit/>
          </a:bodyPr>
          <a:lstStyle/>
          <a:p>
            <a:pPr marL="0" indent="0" algn="ctr">
              <a:lnSpc>
                <a:spcPct val="115000"/>
              </a:lnSpc>
              <a:spcAft>
                <a:spcPts val="0"/>
              </a:spcAft>
              <a:buNone/>
            </a:pPr>
            <a:r>
              <a:rPr lang="el-GR" sz="2400" b="1" dirty="0">
                <a:latin typeface="Calibri"/>
                <a:cs typeface="Times New Roman"/>
              </a:rPr>
              <a:t>Περιγραφή του τρόπου με τον οποίο οι μαθηματικοί «κατασκευάζουν» τα Μαθηματικά</a:t>
            </a:r>
          </a:p>
          <a:p>
            <a:pPr marL="0" indent="0" algn="ctr">
              <a:lnSpc>
                <a:spcPct val="115000"/>
              </a:lnSpc>
              <a:spcAft>
                <a:spcPts val="0"/>
              </a:spcAft>
              <a:buNone/>
            </a:pPr>
            <a:endParaRPr lang="el-GR" sz="2400" b="1" dirty="0">
              <a:latin typeface="Calibri"/>
              <a:cs typeface="Times New Roman"/>
            </a:endParaRPr>
          </a:p>
          <a:p>
            <a:pPr>
              <a:lnSpc>
                <a:spcPct val="115000"/>
              </a:lnSpc>
              <a:spcAft>
                <a:spcPts val="0"/>
              </a:spcAft>
              <a:buFontTx/>
              <a:buChar char="-"/>
            </a:pPr>
            <a:r>
              <a:rPr lang="en-US" sz="2400" dirty="0">
                <a:latin typeface="Calibri"/>
                <a:cs typeface="Times New Roman"/>
              </a:rPr>
              <a:t>George </a:t>
            </a:r>
            <a:r>
              <a:rPr lang="en-US" sz="2400" dirty="0" err="1">
                <a:latin typeface="Calibri"/>
                <a:cs typeface="Times New Roman"/>
              </a:rPr>
              <a:t>Polya</a:t>
            </a:r>
            <a:r>
              <a:rPr lang="en-US" sz="2400" dirty="0">
                <a:latin typeface="Calibri"/>
                <a:cs typeface="Times New Roman"/>
              </a:rPr>
              <a:t> (1945)</a:t>
            </a:r>
          </a:p>
          <a:p>
            <a:pPr>
              <a:lnSpc>
                <a:spcPct val="115000"/>
              </a:lnSpc>
              <a:spcAft>
                <a:spcPts val="0"/>
              </a:spcAft>
              <a:buFontTx/>
              <a:buChar char="-"/>
            </a:pPr>
            <a:r>
              <a:rPr lang="el-GR" sz="2400" dirty="0">
                <a:latin typeface="Calibri"/>
                <a:cs typeface="Times New Roman"/>
              </a:rPr>
              <a:t>Πειραματική (</a:t>
            </a:r>
            <a:r>
              <a:rPr lang="el-GR" sz="2400" dirty="0" err="1">
                <a:latin typeface="Calibri"/>
                <a:cs typeface="Times New Roman"/>
              </a:rPr>
              <a:t>ημι</a:t>
            </a:r>
            <a:r>
              <a:rPr lang="el-GR" sz="2400" dirty="0">
                <a:latin typeface="Calibri"/>
                <a:cs typeface="Times New Roman"/>
              </a:rPr>
              <a:t>-εμπειρική)  επαγωγική επιστήμη </a:t>
            </a:r>
          </a:p>
          <a:p>
            <a:pPr>
              <a:lnSpc>
                <a:spcPct val="115000"/>
              </a:lnSpc>
              <a:spcAft>
                <a:spcPts val="0"/>
              </a:spcAft>
              <a:buFontTx/>
              <a:buChar char="-"/>
            </a:pPr>
            <a:r>
              <a:rPr lang="el-GR" sz="2400" dirty="0">
                <a:latin typeface="Calibri"/>
                <a:cs typeface="Times New Roman"/>
              </a:rPr>
              <a:t>Οι μαθητικοί προχωρούν μέσω υποθέσεων, πειραμάτων, διαψεύσεων. </a:t>
            </a:r>
            <a:endParaRPr lang="en-US" sz="2400" dirty="0">
              <a:latin typeface="Calibri"/>
              <a:cs typeface="Times New Roman"/>
            </a:endParaRPr>
          </a:p>
          <a:p>
            <a:pPr>
              <a:lnSpc>
                <a:spcPct val="115000"/>
              </a:lnSpc>
              <a:spcAft>
                <a:spcPts val="0"/>
              </a:spcAft>
              <a:buFontTx/>
              <a:buChar char="-"/>
            </a:pPr>
            <a:endParaRPr lang="el-GR" sz="2400" dirty="0">
              <a:latin typeface="Calibri"/>
              <a:cs typeface="Times New Roman"/>
            </a:endParaRPr>
          </a:p>
        </p:txBody>
      </p:sp>
      <p:sp>
        <p:nvSpPr>
          <p:cNvPr id="5" name="Title 1"/>
          <p:cNvSpPr txBox="1">
            <a:spLocks/>
          </p:cNvSpPr>
          <p:nvPr/>
        </p:nvSpPr>
        <p:spPr>
          <a:xfrm>
            <a:off x="1257300" y="0"/>
            <a:ext cx="7322050" cy="406401"/>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lnSpc>
                <a:spcPct val="100000"/>
              </a:lnSpc>
            </a:pPr>
            <a:r>
              <a:rPr lang="el-GR" sz="2000" b="1" spc="-50" dirty="0">
                <a:solidFill>
                  <a:srgbClr val="282828"/>
                </a:solidFill>
                <a:latin typeface="Helvetica" pitchFamily="50" charset="0"/>
              </a:rPr>
              <a:t>Τι είναι Μαθηματικά; </a:t>
            </a:r>
            <a:endParaRPr lang="en-US" sz="2000" b="1" spc="0" dirty="0">
              <a:solidFill>
                <a:prstClr val="white"/>
              </a:solidFill>
              <a:latin typeface="Helvetica"/>
              <a:cs typeface="Helvetica"/>
            </a:endParaRPr>
          </a:p>
        </p:txBody>
      </p:sp>
    </p:spTree>
    <p:extLst>
      <p:ext uri="{BB962C8B-B14F-4D97-AF65-F5344CB8AC3E}">
        <p14:creationId xmlns:p14="http://schemas.microsoft.com/office/powerpoint/2010/main" val="1713915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30200" y="889000"/>
            <a:ext cx="8686800" cy="5473700"/>
          </a:xfrm>
        </p:spPr>
        <p:txBody>
          <a:bodyPr>
            <a:normAutofit/>
          </a:bodyPr>
          <a:lstStyle/>
          <a:p>
            <a:pPr algn="ctr">
              <a:lnSpc>
                <a:spcPct val="115000"/>
              </a:lnSpc>
              <a:spcAft>
                <a:spcPts val="0"/>
              </a:spcAft>
              <a:buFontTx/>
              <a:buChar char="-"/>
            </a:pPr>
            <a:r>
              <a:rPr lang="en-US" sz="2000" dirty="0" err="1">
                <a:latin typeface="Calibri"/>
                <a:cs typeface="Times New Roman"/>
              </a:rPr>
              <a:t>Imre</a:t>
            </a:r>
            <a:r>
              <a:rPr lang="en-US" sz="2000" dirty="0">
                <a:latin typeface="Calibri"/>
                <a:cs typeface="Times New Roman"/>
              </a:rPr>
              <a:t> </a:t>
            </a:r>
            <a:r>
              <a:rPr lang="en-US" sz="2000" dirty="0" err="1">
                <a:latin typeface="Calibri"/>
                <a:cs typeface="Times New Roman"/>
              </a:rPr>
              <a:t>Lakatos</a:t>
            </a:r>
            <a:r>
              <a:rPr lang="en-US" sz="2000" dirty="0">
                <a:latin typeface="Calibri"/>
                <a:cs typeface="Times New Roman"/>
              </a:rPr>
              <a:t> (1976) </a:t>
            </a:r>
            <a:endParaRPr lang="el-GR" sz="2000" dirty="0">
              <a:latin typeface="Calibri"/>
              <a:cs typeface="Times New Roman"/>
            </a:endParaRPr>
          </a:p>
          <a:p>
            <a:pPr>
              <a:lnSpc>
                <a:spcPct val="115000"/>
              </a:lnSpc>
              <a:spcAft>
                <a:spcPts val="0"/>
              </a:spcAft>
              <a:buFontTx/>
              <a:buChar char="-"/>
            </a:pPr>
            <a:r>
              <a:rPr lang="el-GR" sz="2000" dirty="0">
                <a:latin typeface="Calibri"/>
                <a:cs typeface="Times New Roman"/>
              </a:rPr>
              <a:t>Έστρεψε την προσοχή σε ερωτήματα σχετικά με τον τρόπο ανάπτυξης της μαθηματικής γνώσης , τη φύση της μαθηματικής εξήγησης και την επίλυση προβλήματος. </a:t>
            </a:r>
          </a:p>
          <a:p>
            <a:pPr>
              <a:lnSpc>
                <a:spcPct val="115000"/>
              </a:lnSpc>
              <a:spcAft>
                <a:spcPts val="0"/>
              </a:spcAft>
              <a:buFontTx/>
              <a:buChar char="-"/>
            </a:pPr>
            <a:endParaRPr lang="el-GR" sz="2000" dirty="0">
              <a:latin typeface="Calibri"/>
              <a:cs typeface="Times New Roman"/>
            </a:endParaRPr>
          </a:p>
          <a:p>
            <a:pPr>
              <a:lnSpc>
                <a:spcPct val="115000"/>
              </a:lnSpc>
              <a:spcAft>
                <a:spcPts val="0"/>
              </a:spcAft>
              <a:buFontTx/>
              <a:buChar char="-"/>
            </a:pPr>
            <a:r>
              <a:rPr lang="el-GR" sz="2000" dirty="0">
                <a:latin typeface="Calibri"/>
                <a:cs typeface="Times New Roman"/>
              </a:rPr>
              <a:t>Τα Μαθηματικά δεν είναι σώμα βέβαιων  και σαφώς ορισμένων αληθειών, αλλά είναι </a:t>
            </a:r>
            <a:r>
              <a:rPr lang="el-GR" sz="2000" dirty="0" err="1">
                <a:latin typeface="Calibri"/>
                <a:cs typeface="Times New Roman"/>
              </a:rPr>
              <a:t>διαψεύσιμα</a:t>
            </a:r>
            <a:r>
              <a:rPr lang="el-GR" sz="2000" dirty="0">
                <a:latin typeface="Calibri"/>
                <a:cs typeface="Times New Roman"/>
              </a:rPr>
              <a:t> και </a:t>
            </a:r>
            <a:r>
              <a:rPr lang="el-GR" sz="2000" dirty="0" err="1">
                <a:latin typeface="Calibri"/>
                <a:cs typeface="Times New Roman"/>
              </a:rPr>
              <a:t>ανασκευάσιμα</a:t>
            </a:r>
            <a:r>
              <a:rPr lang="el-GR" sz="2000" dirty="0">
                <a:latin typeface="Calibri"/>
                <a:cs typeface="Times New Roman"/>
              </a:rPr>
              <a:t>. </a:t>
            </a:r>
            <a:endParaRPr lang="en-US" sz="2000" dirty="0">
              <a:latin typeface="Calibri"/>
              <a:cs typeface="Times New Roman"/>
            </a:endParaRPr>
          </a:p>
          <a:p>
            <a:pPr algn="just">
              <a:lnSpc>
                <a:spcPct val="115000"/>
              </a:lnSpc>
              <a:spcAft>
                <a:spcPts val="600"/>
              </a:spcAft>
            </a:pPr>
            <a:endParaRPr lang="el-GR" dirty="0"/>
          </a:p>
        </p:txBody>
      </p:sp>
      <p:sp>
        <p:nvSpPr>
          <p:cNvPr id="5" name="Title 1"/>
          <p:cNvSpPr txBox="1">
            <a:spLocks/>
          </p:cNvSpPr>
          <p:nvPr/>
        </p:nvSpPr>
        <p:spPr>
          <a:xfrm>
            <a:off x="1485900" y="0"/>
            <a:ext cx="7093450" cy="5715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l-GR" sz="2000" b="1" spc="-50" dirty="0">
                <a:solidFill>
                  <a:srgbClr val="282828"/>
                </a:solidFill>
                <a:latin typeface="Helvetica" pitchFamily="50" charset="0"/>
              </a:rPr>
              <a:t>Τι είναι Μαθηματικά; </a:t>
            </a:r>
            <a:endParaRPr lang="en-US" sz="2000" b="1" spc="0" dirty="0">
              <a:solidFill>
                <a:prstClr val="white"/>
              </a:solidFill>
              <a:latin typeface="Helvetica"/>
              <a:cs typeface="Helvetica"/>
            </a:endParaRPr>
          </a:p>
          <a:p>
            <a:pPr lvl="0" algn="ctr"/>
            <a:endParaRPr lang="en-US" sz="2000" b="1" spc="-50" dirty="0">
              <a:solidFill>
                <a:schemeClr val="tx1"/>
              </a:solidFill>
              <a:latin typeface="Helvetica" pitchFamily="50" charset="0"/>
            </a:endParaRPr>
          </a:p>
        </p:txBody>
      </p:sp>
    </p:spTree>
    <p:extLst>
      <p:ext uri="{BB962C8B-B14F-4D97-AF65-F5344CB8AC3E}">
        <p14:creationId xmlns:p14="http://schemas.microsoft.com/office/powerpoint/2010/main" val="34769402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74133" y="1083732"/>
            <a:ext cx="8221133" cy="5101167"/>
          </a:xfrm>
        </p:spPr>
        <p:txBody>
          <a:bodyPr>
            <a:normAutofit/>
          </a:bodyPr>
          <a:lstStyle/>
          <a:p>
            <a:pPr algn="just">
              <a:lnSpc>
                <a:spcPct val="115000"/>
              </a:lnSpc>
              <a:spcAft>
                <a:spcPts val="0"/>
              </a:spcAft>
              <a:buFontTx/>
              <a:buChar char="-"/>
            </a:pPr>
            <a:r>
              <a:rPr lang="el-GR" sz="2000" dirty="0">
                <a:latin typeface="Calibri"/>
                <a:cs typeface="Times New Roman"/>
              </a:rPr>
              <a:t>1.	Τα μαθηματικά αντικείμενα ανακαλύπτονται ή δημιουργούνται από τους ανθρώπους. </a:t>
            </a:r>
          </a:p>
          <a:p>
            <a:pPr marL="0" indent="0" algn="just">
              <a:lnSpc>
                <a:spcPct val="115000"/>
              </a:lnSpc>
              <a:spcAft>
                <a:spcPts val="0"/>
              </a:spcAft>
              <a:buNone/>
            </a:pPr>
            <a:endParaRPr lang="el-GR" sz="2000" dirty="0">
              <a:latin typeface="Calibri"/>
              <a:cs typeface="Times New Roman"/>
            </a:endParaRPr>
          </a:p>
          <a:p>
            <a:pPr algn="just">
              <a:lnSpc>
                <a:spcPct val="115000"/>
              </a:lnSpc>
              <a:spcAft>
                <a:spcPts val="0"/>
              </a:spcAft>
              <a:buFontTx/>
              <a:buChar char="-"/>
            </a:pPr>
            <a:r>
              <a:rPr lang="el-GR" sz="2000" dirty="0">
                <a:latin typeface="Calibri"/>
                <a:cs typeface="Times New Roman"/>
              </a:rPr>
              <a:t>2. Δεν δημιουργούνται αυθαίρετα αλλά προκύπτουν από τη δραστικότητα με τα ήδη υπάρχουσα μαθηματικά αντικείμενα, και από τις ανάγκες της επιστήμης και της καθημερινής ζωής.</a:t>
            </a:r>
          </a:p>
          <a:p>
            <a:pPr marL="0" indent="0" algn="just">
              <a:lnSpc>
                <a:spcPct val="115000"/>
              </a:lnSpc>
              <a:spcAft>
                <a:spcPts val="0"/>
              </a:spcAft>
              <a:buNone/>
            </a:pPr>
            <a:endParaRPr lang="el-GR" sz="2000" dirty="0">
              <a:latin typeface="Calibri"/>
              <a:cs typeface="Times New Roman"/>
            </a:endParaRPr>
          </a:p>
          <a:p>
            <a:pPr algn="just">
              <a:lnSpc>
                <a:spcPct val="115000"/>
              </a:lnSpc>
              <a:spcAft>
                <a:spcPts val="0"/>
              </a:spcAft>
              <a:buFontTx/>
              <a:buChar char="-"/>
            </a:pPr>
            <a:r>
              <a:rPr lang="el-GR" sz="2000" dirty="0">
                <a:latin typeface="Calibri"/>
                <a:cs typeface="Times New Roman"/>
              </a:rPr>
              <a:t>3. Μόλις δημιουργηθούν, τα μαθηματικά αντικείμενα έχουν ιδιότητες οι οποίες είναι καλά προσδιορισμένες, τις οποίες μπορεί να έχουμε μεγάλη δυσκολία να ανακαλύψουμε, αλλά οι οποίες είναι διαθέσιμες ανεξάρτητα από τις γνώσεις μας </a:t>
            </a:r>
            <a:r>
              <a:rPr lang="el-GR" sz="2000" dirty="0" err="1">
                <a:latin typeface="Calibri"/>
                <a:cs typeface="Times New Roman"/>
              </a:rPr>
              <a:t>γι</a:t>
            </a:r>
            <a:r>
              <a:rPr lang="el-GR" sz="2000" dirty="0">
                <a:latin typeface="Calibri"/>
                <a:cs typeface="Times New Roman"/>
              </a:rPr>
              <a:t> αυτές (</a:t>
            </a:r>
            <a:r>
              <a:rPr lang="el-GR" sz="2000" dirty="0" err="1">
                <a:latin typeface="Calibri"/>
                <a:cs typeface="Times New Roman"/>
              </a:rPr>
              <a:t>Hersh</a:t>
            </a:r>
            <a:r>
              <a:rPr lang="el-GR" sz="2000" dirty="0">
                <a:latin typeface="Calibri"/>
                <a:cs typeface="Times New Roman"/>
              </a:rPr>
              <a:t>, 1986, σ. 22).</a:t>
            </a:r>
          </a:p>
          <a:p>
            <a:pPr algn="just">
              <a:lnSpc>
                <a:spcPct val="115000"/>
              </a:lnSpc>
              <a:spcAft>
                <a:spcPts val="600"/>
              </a:spcAft>
            </a:pPr>
            <a:endParaRPr lang="el-GR" dirty="0"/>
          </a:p>
        </p:txBody>
      </p:sp>
      <p:sp>
        <p:nvSpPr>
          <p:cNvPr id="5" name="Title 1"/>
          <p:cNvSpPr txBox="1">
            <a:spLocks/>
          </p:cNvSpPr>
          <p:nvPr/>
        </p:nvSpPr>
        <p:spPr>
          <a:xfrm>
            <a:off x="1485900" y="0"/>
            <a:ext cx="7093450" cy="5715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l-GR" sz="2000" b="1" spc="-50" dirty="0">
                <a:solidFill>
                  <a:srgbClr val="282828"/>
                </a:solidFill>
                <a:latin typeface="Helvetica" pitchFamily="50" charset="0"/>
              </a:rPr>
              <a:t>Σύγχρονες οπτικές </a:t>
            </a:r>
            <a:endParaRPr lang="en-US" sz="2000" b="1" spc="0" dirty="0">
              <a:solidFill>
                <a:prstClr val="white"/>
              </a:solidFill>
              <a:latin typeface="Helvetica"/>
              <a:cs typeface="Helvetica"/>
            </a:endParaRPr>
          </a:p>
          <a:p>
            <a:pPr lvl="0" algn="ctr"/>
            <a:endParaRPr lang="en-US" sz="2000" b="1" spc="-50" dirty="0">
              <a:solidFill>
                <a:schemeClr val="tx1"/>
              </a:solidFill>
              <a:latin typeface="Helvetica" pitchFamily="50" charset="0"/>
            </a:endParaRPr>
          </a:p>
        </p:txBody>
      </p:sp>
    </p:spTree>
    <p:extLst>
      <p:ext uri="{BB962C8B-B14F-4D97-AF65-F5344CB8AC3E}">
        <p14:creationId xmlns:p14="http://schemas.microsoft.com/office/powerpoint/2010/main" val="2292136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txBox="1">
            <a:spLocks/>
          </p:cNvSpPr>
          <p:nvPr/>
        </p:nvSpPr>
        <p:spPr>
          <a:xfrm>
            <a:off x="1320800" y="1"/>
            <a:ext cx="7322050" cy="6096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r>
              <a:rPr lang="el-GR" sz="2000" b="1" spc="-50" dirty="0">
                <a:solidFill>
                  <a:schemeClr val="tx1"/>
                </a:solidFill>
                <a:latin typeface="Helvetica" pitchFamily="50" charset="0"/>
              </a:rPr>
              <a:t>Η φύση των Μαθηματικών: ο ρόλος και η επιρροή τους </a:t>
            </a:r>
            <a:r>
              <a:rPr lang="en-US" sz="2000" b="1" spc="-50" dirty="0">
                <a:solidFill>
                  <a:schemeClr val="tx1"/>
                </a:solidFill>
                <a:latin typeface="Helvetica" pitchFamily="50" charset="0"/>
              </a:rPr>
              <a:t> </a:t>
            </a:r>
            <a:br>
              <a:rPr lang="el-GR" sz="2000" b="1" dirty="0">
                <a:latin typeface="Helvetica"/>
                <a:cs typeface="Helvetica"/>
              </a:rPr>
            </a:br>
            <a:endParaRPr lang="en-US" sz="2000" b="1" dirty="0">
              <a:latin typeface="Helvetica"/>
              <a:cs typeface="Helvetica"/>
            </a:endParaRPr>
          </a:p>
        </p:txBody>
      </p:sp>
      <p:sp>
        <p:nvSpPr>
          <p:cNvPr id="5" name="Subtitle 3"/>
          <p:cNvSpPr txBox="1">
            <a:spLocks/>
          </p:cNvSpPr>
          <p:nvPr/>
        </p:nvSpPr>
        <p:spPr>
          <a:xfrm>
            <a:off x="190500" y="914400"/>
            <a:ext cx="8763000" cy="53721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115000"/>
              </a:lnSpc>
              <a:spcAft>
                <a:spcPts val="1000"/>
              </a:spcAft>
              <a:buFont typeface="Arial" panose="020B0604020202020204" pitchFamily="34" charset="0"/>
              <a:buChar char="•"/>
            </a:pPr>
            <a:r>
              <a:rPr lang="el-GR" sz="2800" dirty="0">
                <a:solidFill>
                  <a:schemeClr val="tx1"/>
                </a:solidFill>
                <a:latin typeface="Calibri" panose="020F0502020204030204" pitchFamily="34" charset="0"/>
                <a:cs typeface="Calibri" panose="020F0502020204030204" pitchFamily="34" charset="0"/>
              </a:rPr>
              <a:t>Οι αντιλήψεις για τη φύση και το ρόλο των μαθηματικών που υπάρχουν στην κοινωνία μας έχουν μια σημαντική επίδραση στην ανάπτυξη των προγραμμάτων των σχολικών μαθηματικών, τη διδασκαλία και την έρευνα. </a:t>
            </a:r>
            <a:endParaRPr lang="en-US" sz="2800" dirty="0">
              <a:solidFill>
                <a:schemeClr val="tx1"/>
              </a:solidFill>
              <a:latin typeface="Calibri" panose="020F0502020204030204" pitchFamily="34" charset="0"/>
              <a:cs typeface="Calibri" panose="020F0502020204030204" pitchFamily="34" charset="0"/>
            </a:endParaRPr>
          </a:p>
          <a:p>
            <a:pPr algn="just">
              <a:lnSpc>
                <a:spcPct val="115000"/>
              </a:lnSpc>
              <a:spcAft>
                <a:spcPts val="1000"/>
              </a:spcAft>
              <a:buFont typeface="Arial" panose="020B0604020202020204" pitchFamily="34" charset="0"/>
              <a:buChar char="•"/>
            </a:pPr>
            <a:r>
              <a:rPr lang="el-GR" sz="2800" dirty="0">
                <a:solidFill>
                  <a:schemeClr val="tx1"/>
                </a:solidFill>
                <a:latin typeface="Calibri" panose="020F0502020204030204" pitchFamily="34" charset="0"/>
                <a:cs typeface="Calibri" panose="020F0502020204030204" pitchFamily="34" charset="0"/>
              </a:rPr>
              <a:t>Η κατανόηση των διαφορετικών αντιλήψεων των μαθηματικών είναι εξίσου σημαντική τόσο για την ανάπτυξη και την επιτυχή εφαρμογή των προγραμμάτων των σχολικών μαθηματικών όσο και για τη διεξαγωγή και ερμηνεία των ερευνητικών μελετών. </a:t>
            </a:r>
          </a:p>
        </p:txBody>
      </p:sp>
    </p:spTree>
    <p:extLst>
      <p:ext uri="{BB962C8B-B14F-4D97-AF65-F5344CB8AC3E}">
        <p14:creationId xmlns:p14="http://schemas.microsoft.com/office/powerpoint/2010/main" val="14592159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5600" y="1143001"/>
            <a:ext cx="8534399" cy="5168900"/>
          </a:xfrm>
        </p:spPr>
        <p:txBody>
          <a:bodyPr/>
          <a:lstStyle/>
          <a:p>
            <a:pPr>
              <a:buNone/>
            </a:pPr>
            <a:r>
              <a:rPr lang="el-GR" sz="2400" dirty="0">
                <a:latin typeface="Calibri" panose="020F0502020204030204" pitchFamily="34" charset="0"/>
                <a:cs typeface="Calibri" panose="020F0502020204030204" pitchFamily="34" charset="0"/>
              </a:rPr>
              <a:t>Βασικός στόχος της Μαθηματικής Εκπαίδευσης είναι να αποκτήσουν οι μαθητές την ικανότητα να περιγράφουν και να ερμηνεύουν τον πραγματικό κόσμο και τον κόσμο των Μαθηματικών  με μαθηματικούς όρους , δηλαδή τη δομική και λειτουργική αντίληψη των μαθηματικών εννοιών και διαδικασιών. </a:t>
            </a:r>
            <a:endParaRPr lang="en-US" sz="2400" dirty="0">
              <a:latin typeface="Calibri" panose="020F0502020204030204" pitchFamily="34" charset="0"/>
              <a:cs typeface="Calibri" panose="020F0502020204030204" pitchFamily="34" charset="0"/>
            </a:endParaRPr>
          </a:p>
          <a:p>
            <a:pPr>
              <a:buNone/>
            </a:pPr>
            <a:endParaRPr lang="en-US" sz="2400" dirty="0">
              <a:latin typeface="Calibri" panose="020F0502020204030204" pitchFamily="34" charset="0"/>
              <a:cs typeface="Calibri" panose="020F0502020204030204" pitchFamily="34" charset="0"/>
            </a:endParaRPr>
          </a:p>
          <a:p>
            <a:pPr>
              <a:buNone/>
            </a:pPr>
            <a:r>
              <a:rPr lang="el-GR" sz="2400" dirty="0">
                <a:latin typeface="Calibri" panose="020F0502020204030204" pitchFamily="34" charset="0"/>
                <a:cs typeface="Calibri" panose="020F0502020204030204" pitchFamily="34" charset="0"/>
              </a:rPr>
              <a:t>Άλλος στόχος επίσης της διδασκαλίας των Μαθηματικών είναι να δώσει την ευκαιρία στους  μαθητές να «επινοήσουν» (να «</a:t>
            </a:r>
            <a:r>
              <a:rPr lang="el-GR" sz="2400" dirty="0" err="1">
                <a:latin typeface="Calibri" panose="020F0502020204030204" pitchFamily="34" charset="0"/>
                <a:cs typeface="Calibri" panose="020F0502020204030204" pitchFamily="34" charset="0"/>
              </a:rPr>
              <a:t>επανεφεύρουν</a:t>
            </a:r>
            <a:r>
              <a:rPr lang="el-GR" sz="2400" dirty="0">
                <a:latin typeface="Calibri" panose="020F0502020204030204" pitchFamily="34" charset="0"/>
                <a:cs typeface="Calibri" panose="020F0502020204030204" pitchFamily="34" charset="0"/>
              </a:rPr>
              <a:t>» τα Μαθηματικά μέσα από διαδικασίες «</a:t>
            </a:r>
            <a:r>
              <a:rPr lang="el-GR" sz="2400" dirty="0" err="1">
                <a:latin typeface="Calibri" panose="020F0502020204030204" pitchFamily="34" charset="0"/>
                <a:cs typeface="Calibri" panose="020F0502020204030204" pitchFamily="34" charset="0"/>
              </a:rPr>
              <a:t>μαθηματικοποίησης</a:t>
            </a:r>
            <a:r>
              <a:rPr lang="el-GR" sz="2400" dirty="0">
                <a:latin typeface="Calibri" panose="020F0502020204030204" pitchFamily="34" charset="0"/>
                <a:cs typeface="Calibri" panose="020F0502020204030204" pitchFamily="34" charset="0"/>
              </a:rPr>
              <a:t>» της πραγματικότητας. </a:t>
            </a:r>
            <a:endParaRPr lang="el-GR" dirty="0">
              <a:latin typeface="Calibri" panose="020F0502020204030204" pitchFamily="34" charset="0"/>
              <a:cs typeface="Calibri" panose="020F0502020204030204" pitchFamily="34" charset="0"/>
            </a:endParaRPr>
          </a:p>
        </p:txBody>
      </p:sp>
      <p:sp>
        <p:nvSpPr>
          <p:cNvPr id="4" name="Title 1"/>
          <p:cNvSpPr txBox="1">
            <a:spLocks/>
          </p:cNvSpPr>
          <p:nvPr/>
        </p:nvSpPr>
        <p:spPr>
          <a:xfrm>
            <a:off x="1257300" y="0"/>
            <a:ext cx="7322050" cy="8382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r>
              <a:rPr lang="el-GR" sz="2000" b="1" spc="-50" dirty="0">
                <a:solidFill>
                  <a:schemeClr val="tx1"/>
                </a:solidFill>
                <a:latin typeface="Helvetica" pitchFamily="50" charset="0"/>
              </a:rPr>
              <a:t>Στόχοι της Μαθηματικής εκπαίδευσης </a:t>
            </a:r>
            <a:endParaRPr lang="en-US" sz="2000" b="1" spc="-50" dirty="0">
              <a:solidFill>
                <a:schemeClr val="tx1"/>
              </a:solidFill>
              <a:latin typeface="Helvetica" pitchFamily="50" charset="0"/>
            </a:endParaRPr>
          </a:p>
        </p:txBody>
      </p:sp>
    </p:spTree>
    <p:extLst>
      <p:ext uri="{BB962C8B-B14F-4D97-AF65-F5344CB8AC3E}">
        <p14:creationId xmlns:p14="http://schemas.microsoft.com/office/powerpoint/2010/main" val="166958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5600" y="1143001"/>
            <a:ext cx="8534399" cy="5168900"/>
          </a:xfrm>
        </p:spPr>
        <p:txBody>
          <a:bodyPr>
            <a:normAutofit fontScale="77500" lnSpcReduction="20000"/>
          </a:bodyPr>
          <a:lstStyle/>
          <a:p>
            <a:pPr>
              <a:buNone/>
            </a:pPr>
            <a:r>
              <a:rPr lang="en-US" sz="2400" dirty="0">
                <a:solidFill>
                  <a:srgbClr val="222222"/>
                </a:solidFill>
                <a:latin typeface="Arial"/>
              </a:rPr>
              <a:t>Boyer, C. B. (1968). A history of Mathematics John Wiley &amp; Sons. </a:t>
            </a:r>
            <a:r>
              <a:rPr lang="en-US" sz="2400" i="1" dirty="0" err="1">
                <a:solidFill>
                  <a:srgbClr val="222222"/>
                </a:solidFill>
                <a:latin typeface="Arial"/>
              </a:rPr>
              <a:t>Inc</a:t>
            </a:r>
            <a:r>
              <a:rPr lang="en-US" sz="2400" i="1" dirty="0">
                <a:solidFill>
                  <a:srgbClr val="222222"/>
                </a:solidFill>
                <a:latin typeface="Arial"/>
              </a:rPr>
              <a:t> New York, London, Sydney</a:t>
            </a:r>
            <a:r>
              <a:rPr lang="en-US" sz="2400" dirty="0">
                <a:solidFill>
                  <a:srgbClr val="222222"/>
                </a:solidFill>
                <a:latin typeface="Arial"/>
              </a:rPr>
              <a:t>.</a:t>
            </a:r>
            <a:endParaRPr lang="el-GR" sz="2400" dirty="0">
              <a:solidFill>
                <a:srgbClr val="222222"/>
              </a:solidFill>
              <a:latin typeface="Arial"/>
            </a:endParaRPr>
          </a:p>
          <a:p>
            <a:pPr>
              <a:buNone/>
            </a:pPr>
            <a:endParaRPr lang="el-GR" dirty="0"/>
          </a:p>
          <a:p>
            <a:pPr>
              <a:buNone/>
            </a:pPr>
            <a:r>
              <a:rPr lang="en-US" dirty="0"/>
              <a:t>Eves, H. (1981). </a:t>
            </a:r>
            <a:r>
              <a:rPr lang="en-US" i="1" dirty="0"/>
              <a:t>Great moments in mathematics (after 1650)</a:t>
            </a:r>
            <a:r>
              <a:rPr lang="en-US" dirty="0"/>
              <a:t>, Washing­</a:t>
            </a:r>
          </a:p>
          <a:p>
            <a:pPr>
              <a:buNone/>
            </a:pPr>
            <a:r>
              <a:rPr lang="en-US" dirty="0"/>
              <a:t>ton,</a:t>
            </a:r>
            <a:r>
              <a:rPr lang="el-GR" dirty="0"/>
              <a:t> </a:t>
            </a:r>
            <a:r>
              <a:rPr lang="en-US" dirty="0"/>
              <a:t>DC: Mathematical </a:t>
            </a:r>
            <a:r>
              <a:rPr lang="en-US" dirty="0" err="1"/>
              <a:t>AsSOCiation</a:t>
            </a:r>
            <a:r>
              <a:rPr lang="en-US" dirty="0"/>
              <a:t> of America. </a:t>
            </a:r>
            <a:endParaRPr lang="el-GR" dirty="0"/>
          </a:p>
          <a:p>
            <a:pPr>
              <a:buNone/>
            </a:pPr>
            <a:endParaRPr lang="en-US" dirty="0"/>
          </a:p>
          <a:p>
            <a:pPr>
              <a:buNone/>
            </a:pPr>
            <a:r>
              <a:rPr lang="fr-FR" dirty="0" err="1"/>
              <a:t>Gooel</a:t>
            </a:r>
            <a:r>
              <a:rPr lang="fr-FR" dirty="0"/>
              <a:t>, K. (1931). </a:t>
            </a:r>
            <a:r>
              <a:rPr lang="fr-FR" dirty="0" err="1"/>
              <a:t>Uberformal</a:t>
            </a:r>
            <a:r>
              <a:rPr lang="fr-FR" dirty="0"/>
              <a:t> </a:t>
            </a:r>
            <a:r>
              <a:rPr lang="fr-FR" dirty="0" err="1"/>
              <a:t>unentscheidbare</a:t>
            </a:r>
            <a:r>
              <a:rPr lang="fr-FR" dirty="0"/>
              <a:t> </a:t>
            </a:r>
            <a:r>
              <a:rPr lang="fr-FR" dirty="0" err="1"/>
              <a:t>Satze</a:t>
            </a:r>
            <a:r>
              <a:rPr lang="fr-FR" dirty="0"/>
              <a:t> der </a:t>
            </a:r>
            <a:r>
              <a:rPr lang="fr-FR" dirty="0" err="1"/>
              <a:t>Principia</a:t>
            </a:r>
            <a:endParaRPr lang="fr-FR" dirty="0"/>
          </a:p>
          <a:p>
            <a:pPr>
              <a:buNone/>
            </a:pPr>
            <a:r>
              <a:rPr lang="fr-FR" dirty="0" err="1"/>
              <a:t>Mathematica</a:t>
            </a:r>
            <a:r>
              <a:rPr lang="fr-FR" dirty="0"/>
              <a:t> </a:t>
            </a:r>
            <a:r>
              <a:rPr lang="fr-FR" dirty="0" err="1"/>
              <a:t>und</a:t>
            </a:r>
            <a:r>
              <a:rPr lang="fr-FR" dirty="0"/>
              <a:t> </a:t>
            </a:r>
            <a:r>
              <a:rPr lang="fr-FR" dirty="0" err="1"/>
              <a:t>verwandter</a:t>
            </a:r>
            <a:r>
              <a:rPr lang="fr-FR" dirty="0"/>
              <a:t> </a:t>
            </a:r>
            <a:r>
              <a:rPr lang="fr-FR" dirty="0" err="1"/>
              <a:t>Systeme</a:t>
            </a:r>
            <a:r>
              <a:rPr lang="fr-FR" dirty="0"/>
              <a:t> I. </a:t>
            </a:r>
            <a:r>
              <a:rPr lang="fr-FR" i="1" dirty="0" err="1"/>
              <a:t>Monatshefte</a:t>
            </a:r>
            <a:r>
              <a:rPr lang="fr-FR" i="1" dirty="0"/>
              <a:t> for </a:t>
            </a:r>
            <a:r>
              <a:rPr lang="fr-FR" i="1" dirty="0" err="1"/>
              <a:t>mathe</a:t>
            </a:r>
            <a:r>
              <a:rPr lang="fr-FR" i="1" dirty="0"/>
              <a:t>­</a:t>
            </a:r>
          </a:p>
          <a:p>
            <a:pPr>
              <a:buNone/>
            </a:pPr>
            <a:r>
              <a:rPr lang="fr-FR" i="1" dirty="0" err="1"/>
              <a:t>matik</a:t>
            </a:r>
            <a:r>
              <a:rPr lang="fr-FR" i="1" dirty="0"/>
              <a:t> </a:t>
            </a:r>
            <a:r>
              <a:rPr lang="fr-FR" i="1" dirty="0" err="1"/>
              <a:t>und</a:t>
            </a:r>
            <a:r>
              <a:rPr lang="fr-FR" i="1" dirty="0"/>
              <a:t> </a:t>
            </a:r>
            <a:r>
              <a:rPr lang="fr-FR" i="1" dirty="0" err="1"/>
              <a:t>physik</a:t>
            </a:r>
            <a:r>
              <a:rPr lang="fr-FR" i="1" dirty="0"/>
              <a:t>, 38</a:t>
            </a:r>
            <a:r>
              <a:rPr lang="fr-FR" dirty="0"/>
              <a:t>, 173-198. </a:t>
            </a:r>
          </a:p>
          <a:p>
            <a:pPr>
              <a:buNone/>
            </a:pPr>
            <a:endParaRPr lang="el-GR" dirty="0"/>
          </a:p>
          <a:p>
            <a:pPr>
              <a:buNone/>
            </a:pPr>
            <a:r>
              <a:rPr lang="en-US" dirty="0" err="1"/>
              <a:t>Hersh</a:t>
            </a:r>
            <a:r>
              <a:rPr lang="en-US" dirty="0"/>
              <a:t>, R (1986).</a:t>
            </a:r>
            <a:r>
              <a:rPr lang="el-GR" dirty="0"/>
              <a:t> </a:t>
            </a:r>
            <a:r>
              <a:rPr lang="en-US" dirty="0"/>
              <a:t>Some proposals for reviving the philosophy of mathe­matics. In T. </a:t>
            </a:r>
            <a:r>
              <a:rPr lang="en-US" dirty="0" err="1"/>
              <a:t>Tymoczko</a:t>
            </a:r>
            <a:r>
              <a:rPr lang="en-US" dirty="0"/>
              <a:t> (Ed.), New directions in the philosophy of mathematics (pp. 9-28). Boston: </a:t>
            </a:r>
            <a:r>
              <a:rPr lang="en-US" dirty="0" err="1"/>
              <a:t>Birkhiiuser</a:t>
            </a:r>
            <a:r>
              <a:rPr lang="en-US" dirty="0"/>
              <a:t>.</a:t>
            </a:r>
          </a:p>
          <a:p>
            <a:pPr>
              <a:buNone/>
            </a:pPr>
            <a:endParaRPr lang="fr-FR" dirty="0"/>
          </a:p>
          <a:p>
            <a:pPr>
              <a:buNone/>
            </a:pPr>
            <a:endParaRPr lang="el-GR" dirty="0"/>
          </a:p>
          <a:p>
            <a:pPr>
              <a:buNone/>
            </a:pPr>
            <a:r>
              <a:rPr lang="el-GR" dirty="0"/>
              <a:t>Κ</a:t>
            </a:r>
            <a:r>
              <a:rPr lang="en-US" dirty="0"/>
              <a:t>ant Immanuel (</a:t>
            </a:r>
            <a:r>
              <a:rPr lang="el-GR" dirty="0"/>
              <a:t>1979</a:t>
            </a:r>
            <a:r>
              <a:rPr lang="en-US" dirty="0"/>
              <a:t>). </a:t>
            </a:r>
            <a:r>
              <a:rPr lang="el-GR" i="1" dirty="0"/>
              <a:t>Κριτική του καθαρού λόγου</a:t>
            </a:r>
            <a:r>
              <a:rPr lang="el-GR" dirty="0"/>
              <a:t>. Εκδόσεις </a:t>
            </a:r>
            <a:r>
              <a:rPr lang="el-GR" dirty="0" err="1"/>
              <a:t>Παπαζήση</a:t>
            </a:r>
            <a:r>
              <a:rPr lang="el-GR" dirty="0"/>
              <a:t>. Αθήνα.</a:t>
            </a:r>
            <a:endParaRPr lang="fr-FR" dirty="0"/>
          </a:p>
          <a:p>
            <a:pPr>
              <a:buNone/>
            </a:pPr>
            <a:endParaRPr lang="el-GR" dirty="0"/>
          </a:p>
          <a:p>
            <a:pPr>
              <a:buNone/>
            </a:pPr>
            <a:r>
              <a:rPr lang="en-US" dirty="0"/>
              <a:t>Kline,</a:t>
            </a:r>
            <a:r>
              <a:rPr lang="el-GR" dirty="0"/>
              <a:t> </a:t>
            </a:r>
            <a:r>
              <a:rPr lang="en-US" dirty="0"/>
              <a:t>M. (1972). </a:t>
            </a:r>
            <a:r>
              <a:rPr lang="en-US" i="1" dirty="0"/>
              <a:t>Mathematical thought from ancient to modern times</a:t>
            </a:r>
            <a:r>
              <a:rPr lang="en-US" dirty="0"/>
              <a:t>. </a:t>
            </a:r>
          </a:p>
          <a:p>
            <a:pPr>
              <a:buNone/>
            </a:pPr>
            <a:r>
              <a:rPr lang="en-US" dirty="0"/>
              <a:t>New York: Oxford University Press.</a:t>
            </a:r>
          </a:p>
          <a:p>
            <a:pPr>
              <a:buNone/>
            </a:pPr>
            <a:endParaRPr lang="en-US" dirty="0"/>
          </a:p>
          <a:p>
            <a:pPr>
              <a:buNone/>
            </a:pPr>
            <a:endParaRPr lang="el-GR" dirty="0"/>
          </a:p>
        </p:txBody>
      </p:sp>
      <p:sp>
        <p:nvSpPr>
          <p:cNvPr id="4" name="Title 1"/>
          <p:cNvSpPr txBox="1">
            <a:spLocks/>
          </p:cNvSpPr>
          <p:nvPr/>
        </p:nvSpPr>
        <p:spPr>
          <a:xfrm>
            <a:off x="1257300" y="0"/>
            <a:ext cx="7322050" cy="8382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r>
              <a:rPr lang="el-GR" sz="2000" b="1" spc="-50" dirty="0">
                <a:solidFill>
                  <a:schemeClr val="tx1"/>
                </a:solidFill>
                <a:latin typeface="Helvetica" pitchFamily="50" charset="0"/>
              </a:rPr>
              <a:t>Βιβλιογραφία</a:t>
            </a:r>
          </a:p>
          <a:p>
            <a:pPr lvl="0" algn="ctr"/>
            <a:endParaRPr lang="en-US" sz="2000" b="1" spc="-50" dirty="0">
              <a:solidFill>
                <a:schemeClr val="tx1"/>
              </a:solidFill>
              <a:latin typeface="Helvetica" pitchFamily="50" charset="0"/>
            </a:endParaRPr>
          </a:p>
        </p:txBody>
      </p:sp>
    </p:spTree>
    <p:extLst>
      <p:ext uri="{BB962C8B-B14F-4D97-AF65-F5344CB8AC3E}">
        <p14:creationId xmlns:p14="http://schemas.microsoft.com/office/powerpoint/2010/main" val="2940730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5600" y="1143001"/>
            <a:ext cx="8534399" cy="5168900"/>
          </a:xfrm>
        </p:spPr>
        <p:txBody>
          <a:bodyPr>
            <a:normAutofit/>
          </a:bodyPr>
          <a:lstStyle/>
          <a:p>
            <a:pPr>
              <a:buNone/>
            </a:pPr>
            <a:endParaRPr lang="en-US" sz="2400" dirty="0">
              <a:solidFill>
                <a:srgbClr val="222222"/>
              </a:solidFill>
              <a:latin typeface="Arial"/>
            </a:endParaRPr>
          </a:p>
          <a:p>
            <a:pPr lvl="0">
              <a:buClr>
                <a:srgbClr val="5A9E82"/>
              </a:buClr>
              <a:buNone/>
            </a:pPr>
            <a:r>
              <a:rPr lang="en-US" sz="1900" dirty="0">
                <a:solidFill>
                  <a:srgbClr val="5E5E5E"/>
                </a:solidFill>
                <a:latin typeface="Calibri" panose="020F0502020204030204" pitchFamily="34" charset="0"/>
                <a:cs typeface="Calibri" panose="020F0502020204030204" pitchFamily="34" charset="0"/>
              </a:rPr>
              <a:t>Kline, M. (1985). </a:t>
            </a:r>
            <a:r>
              <a:rPr lang="en-US" sz="1900" i="1" dirty="0">
                <a:solidFill>
                  <a:srgbClr val="5E5E5E"/>
                </a:solidFill>
                <a:latin typeface="Calibri" panose="020F0502020204030204" pitchFamily="34" charset="0"/>
                <a:cs typeface="Calibri" panose="020F0502020204030204" pitchFamily="34" charset="0"/>
              </a:rPr>
              <a:t>Mathematics and the search for knowledge</a:t>
            </a:r>
            <a:r>
              <a:rPr lang="en-US" sz="1900" dirty="0">
                <a:solidFill>
                  <a:srgbClr val="5E5E5E"/>
                </a:solidFill>
                <a:latin typeface="Calibri" panose="020F0502020204030204" pitchFamily="34" charset="0"/>
                <a:cs typeface="Calibri" panose="020F0502020204030204" pitchFamily="34" charset="0"/>
              </a:rPr>
              <a:t>. New York: </a:t>
            </a:r>
          </a:p>
          <a:p>
            <a:pPr lvl="0">
              <a:buClr>
                <a:srgbClr val="5A9E82"/>
              </a:buClr>
              <a:buNone/>
            </a:pPr>
            <a:r>
              <a:rPr lang="en-US" sz="1900" dirty="0">
                <a:solidFill>
                  <a:srgbClr val="5E5E5E"/>
                </a:solidFill>
                <a:latin typeface="Calibri" panose="020F0502020204030204" pitchFamily="34" charset="0"/>
                <a:cs typeface="Calibri" panose="020F0502020204030204" pitchFamily="34" charset="0"/>
              </a:rPr>
              <a:t>Oxford University Press.</a:t>
            </a:r>
          </a:p>
          <a:p>
            <a:pPr lvl="0">
              <a:buClr>
                <a:srgbClr val="5A9E82"/>
              </a:buClr>
              <a:buNone/>
            </a:pPr>
            <a:endParaRPr lang="en-US" sz="1900" dirty="0">
              <a:solidFill>
                <a:srgbClr val="5E5E5E"/>
              </a:solidFill>
              <a:latin typeface="Calibri" panose="020F0502020204030204" pitchFamily="34" charset="0"/>
              <a:cs typeface="Calibri" panose="020F0502020204030204" pitchFamily="34" charset="0"/>
            </a:endParaRPr>
          </a:p>
          <a:p>
            <a:pPr lvl="0">
              <a:buClr>
                <a:srgbClr val="5A9E82"/>
              </a:buClr>
              <a:buNone/>
            </a:pPr>
            <a:r>
              <a:rPr lang="en-US" sz="1900" dirty="0">
                <a:solidFill>
                  <a:srgbClr val="5E5E5E"/>
                </a:solidFill>
                <a:latin typeface="Calibri" panose="020F0502020204030204" pitchFamily="34" charset="0"/>
                <a:cs typeface="Calibri" panose="020F0502020204030204" pitchFamily="34" charset="0"/>
              </a:rPr>
              <a:t>Korner, S. (1960). </a:t>
            </a:r>
            <a:r>
              <a:rPr lang="en-US" sz="1900" i="1" dirty="0">
                <a:solidFill>
                  <a:srgbClr val="5E5E5E"/>
                </a:solidFill>
                <a:latin typeface="Calibri" panose="020F0502020204030204" pitchFamily="34" charset="0"/>
                <a:cs typeface="Calibri" panose="020F0502020204030204" pitchFamily="34" charset="0"/>
              </a:rPr>
              <a:t>The philosophy of mathematics: An introduction</a:t>
            </a:r>
            <a:r>
              <a:rPr lang="en-US" sz="1900" dirty="0">
                <a:solidFill>
                  <a:srgbClr val="5E5E5E"/>
                </a:solidFill>
                <a:latin typeface="Calibri" panose="020F0502020204030204" pitchFamily="34" charset="0"/>
                <a:cs typeface="Calibri" panose="020F0502020204030204" pitchFamily="34" charset="0"/>
              </a:rPr>
              <a:t>. New </a:t>
            </a:r>
          </a:p>
          <a:p>
            <a:pPr lvl="0">
              <a:buClr>
                <a:srgbClr val="5A9E82"/>
              </a:buClr>
              <a:buNone/>
            </a:pPr>
            <a:r>
              <a:rPr lang="en-US" sz="1900" dirty="0">
                <a:solidFill>
                  <a:srgbClr val="5E5E5E"/>
                </a:solidFill>
                <a:latin typeface="Calibri" panose="020F0502020204030204" pitchFamily="34" charset="0"/>
                <a:cs typeface="Calibri" panose="020F0502020204030204" pitchFamily="34" charset="0"/>
              </a:rPr>
              <a:t>York: Harper &amp; Row.</a:t>
            </a:r>
            <a:endParaRPr lang="el-GR" sz="1900" dirty="0">
              <a:solidFill>
                <a:srgbClr val="5E5E5E"/>
              </a:solidFill>
              <a:latin typeface="Calibri" panose="020F0502020204030204" pitchFamily="34" charset="0"/>
              <a:cs typeface="Calibri" panose="020F0502020204030204" pitchFamily="34" charset="0"/>
            </a:endParaRPr>
          </a:p>
          <a:p>
            <a:pPr lvl="0">
              <a:buClr>
                <a:srgbClr val="5A9E82"/>
              </a:buClr>
              <a:buNone/>
            </a:pPr>
            <a:endParaRPr lang="el-GR" sz="1900" dirty="0">
              <a:solidFill>
                <a:srgbClr val="5E5E5E"/>
              </a:solidFill>
              <a:latin typeface="Calibri" panose="020F0502020204030204" pitchFamily="34" charset="0"/>
              <a:cs typeface="Calibri" panose="020F0502020204030204" pitchFamily="34" charset="0"/>
            </a:endParaRPr>
          </a:p>
          <a:p>
            <a:pPr marL="0" lvl="0" indent="0">
              <a:lnSpc>
                <a:spcPct val="115000"/>
              </a:lnSpc>
              <a:buClr>
                <a:srgbClr val="5A9E82"/>
              </a:buClr>
              <a:buNone/>
            </a:pPr>
            <a:r>
              <a:rPr lang="en-US" sz="2400" dirty="0" err="1">
                <a:solidFill>
                  <a:srgbClr val="5E5E5E"/>
                </a:solidFill>
                <a:latin typeface="Calibri"/>
                <a:cs typeface="Times New Roman"/>
              </a:rPr>
              <a:t>Polya</a:t>
            </a:r>
            <a:r>
              <a:rPr lang="el-GR" sz="2400" dirty="0">
                <a:solidFill>
                  <a:srgbClr val="5E5E5E"/>
                </a:solidFill>
                <a:latin typeface="Calibri"/>
                <a:cs typeface="Times New Roman"/>
              </a:rPr>
              <a:t>, </a:t>
            </a:r>
            <a:r>
              <a:rPr lang="en-US" sz="2400" dirty="0">
                <a:solidFill>
                  <a:srgbClr val="5E5E5E"/>
                </a:solidFill>
                <a:latin typeface="Calibri"/>
                <a:cs typeface="Times New Roman"/>
              </a:rPr>
              <a:t>G. (</a:t>
            </a:r>
            <a:r>
              <a:rPr lang="el-GR" sz="2400" dirty="0">
                <a:solidFill>
                  <a:srgbClr val="5E5E5E"/>
                </a:solidFill>
                <a:latin typeface="Calibri"/>
                <a:cs typeface="Times New Roman"/>
              </a:rPr>
              <a:t>1998/</a:t>
            </a:r>
            <a:r>
              <a:rPr lang="en-US" sz="2400" dirty="0">
                <a:solidFill>
                  <a:srgbClr val="5E5E5E"/>
                </a:solidFill>
                <a:latin typeface="Calibri"/>
                <a:cs typeface="Times New Roman"/>
              </a:rPr>
              <a:t>1945). </a:t>
            </a:r>
            <a:r>
              <a:rPr lang="el-GR" sz="2400" dirty="0">
                <a:solidFill>
                  <a:srgbClr val="5E5E5E"/>
                </a:solidFill>
                <a:latin typeface="Calibri"/>
                <a:cs typeface="Times New Roman"/>
              </a:rPr>
              <a:t>Πώς να το λύσω. </a:t>
            </a:r>
            <a:r>
              <a:rPr lang="el-GR" sz="2400" dirty="0" err="1">
                <a:solidFill>
                  <a:srgbClr val="5E5E5E"/>
                </a:solidFill>
                <a:latin typeface="Calibri"/>
                <a:cs typeface="Times New Roman"/>
              </a:rPr>
              <a:t>Εκδ</a:t>
            </a:r>
            <a:r>
              <a:rPr lang="el-GR" sz="2400" dirty="0">
                <a:solidFill>
                  <a:srgbClr val="5E5E5E"/>
                </a:solidFill>
                <a:latin typeface="Calibri"/>
                <a:cs typeface="Times New Roman"/>
              </a:rPr>
              <a:t>. Καρδαμίτσα. Αθήνα. </a:t>
            </a:r>
            <a:endParaRPr lang="en-US" sz="2400" dirty="0">
              <a:solidFill>
                <a:srgbClr val="5E5E5E"/>
              </a:solidFill>
              <a:latin typeface="Calibri"/>
              <a:cs typeface="Times New Roman"/>
            </a:endParaRPr>
          </a:p>
          <a:p>
            <a:pPr lvl="0">
              <a:buClr>
                <a:srgbClr val="5A9E82"/>
              </a:buClr>
              <a:buNone/>
            </a:pPr>
            <a:endParaRPr lang="en-US" sz="1900" dirty="0">
              <a:solidFill>
                <a:srgbClr val="5E5E5E"/>
              </a:solidFill>
              <a:latin typeface="Calibri" panose="020F0502020204030204" pitchFamily="34" charset="0"/>
              <a:cs typeface="Calibri" panose="020F0502020204030204" pitchFamily="34" charset="0"/>
            </a:endParaRPr>
          </a:p>
          <a:p>
            <a:pPr>
              <a:buNone/>
            </a:pPr>
            <a:endParaRPr lang="en-US" sz="2400" dirty="0">
              <a:solidFill>
                <a:srgbClr val="222222"/>
              </a:solidFill>
              <a:latin typeface="Arial"/>
            </a:endParaRPr>
          </a:p>
          <a:p>
            <a:pPr>
              <a:buNone/>
            </a:pPr>
            <a:r>
              <a:rPr lang="en-US" sz="2400" dirty="0">
                <a:solidFill>
                  <a:srgbClr val="222222"/>
                </a:solidFill>
                <a:latin typeface="Calibri" panose="020F0502020204030204" pitchFamily="34" charset="0"/>
                <a:cs typeface="Calibri" panose="020F0502020204030204" pitchFamily="34" charset="0"/>
              </a:rPr>
              <a:t>Whitehead, AN., &amp; Russell, B. (1910-13). </a:t>
            </a:r>
            <a:r>
              <a:rPr lang="en-US" sz="2400" i="1" dirty="0">
                <a:solidFill>
                  <a:srgbClr val="222222"/>
                </a:solidFill>
                <a:latin typeface="Calibri" panose="020F0502020204030204" pitchFamily="34" charset="0"/>
                <a:cs typeface="Calibri" panose="020F0502020204030204" pitchFamily="34" charset="0"/>
              </a:rPr>
              <a:t>Principia </a:t>
            </a:r>
            <a:r>
              <a:rPr lang="en-US" sz="2400" i="1" dirty="0" err="1">
                <a:solidFill>
                  <a:srgbClr val="222222"/>
                </a:solidFill>
                <a:latin typeface="Calibri" panose="020F0502020204030204" pitchFamily="34" charset="0"/>
                <a:cs typeface="Calibri" panose="020F0502020204030204" pitchFamily="34" charset="0"/>
              </a:rPr>
              <a:t>mathematica</a:t>
            </a:r>
            <a:r>
              <a:rPr lang="en-US" sz="2400" i="1" dirty="0">
                <a:solidFill>
                  <a:srgbClr val="222222"/>
                </a:solidFill>
                <a:latin typeface="Calibri" panose="020F0502020204030204" pitchFamily="34" charset="0"/>
                <a:cs typeface="Calibri" panose="020F0502020204030204" pitchFamily="34" charset="0"/>
              </a:rPr>
              <a:t> </a:t>
            </a:r>
          </a:p>
          <a:p>
            <a:pPr>
              <a:buNone/>
            </a:pPr>
            <a:r>
              <a:rPr lang="en-US" sz="2400" dirty="0">
                <a:solidFill>
                  <a:srgbClr val="222222"/>
                </a:solidFill>
                <a:latin typeface="Calibri" panose="020F0502020204030204" pitchFamily="34" charset="0"/>
                <a:cs typeface="Calibri" panose="020F0502020204030204" pitchFamily="34" charset="0"/>
              </a:rPr>
              <a:t>(3 vols.). New York: Cambridge University Press.</a:t>
            </a:r>
          </a:p>
          <a:p>
            <a:pPr>
              <a:buNone/>
            </a:pPr>
            <a:endParaRPr lang="el-GR" dirty="0"/>
          </a:p>
        </p:txBody>
      </p:sp>
      <p:sp>
        <p:nvSpPr>
          <p:cNvPr id="4" name="Title 1"/>
          <p:cNvSpPr txBox="1">
            <a:spLocks/>
          </p:cNvSpPr>
          <p:nvPr/>
        </p:nvSpPr>
        <p:spPr>
          <a:xfrm>
            <a:off x="1257300" y="0"/>
            <a:ext cx="7322050" cy="8382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r>
              <a:rPr lang="el-GR" sz="2000" b="1" spc="-50" dirty="0">
                <a:solidFill>
                  <a:schemeClr val="tx1"/>
                </a:solidFill>
                <a:latin typeface="Helvetica" pitchFamily="50" charset="0"/>
              </a:rPr>
              <a:t>Βιβλιογραφία</a:t>
            </a:r>
          </a:p>
          <a:p>
            <a:pPr lvl="0" algn="ctr"/>
            <a:endParaRPr lang="en-US" sz="2000" b="1" spc="-50" dirty="0">
              <a:solidFill>
                <a:schemeClr val="tx1"/>
              </a:solidFill>
              <a:latin typeface="Helvetica" pitchFamily="50" charset="0"/>
            </a:endParaRPr>
          </a:p>
        </p:txBody>
      </p:sp>
    </p:spTree>
    <p:extLst>
      <p:ext uri="{BB962C8B-B14F-4D97-AF65-F5344CB8AC3E}">
        <p14:creationId xmlns:p14="http://schemas.microsoft.com/office/powerpoint/2010/main" val="32881441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D593EA-DB94-41B7-9592-93A5B9D2B29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2A59C0C-6234-4499-BCCF-7E08E343F811}"/>
              </a:ext>
            </a:extLst>
          </p:cNvPr>
          <p:cNvSpPr>
            <a:spLocks noGrp="1"/>
          </p:cNvSpPr>
          <p:nvPr>
            <p:ph idx="1"/>
          </p:nvPr>
        </p:nvSpPr>
        <p:spPr/>
        <p:txBody>
          <a:bodyPr/>
          <a:lstStyle/>
          <a:p>
            <a:pPr marL="0" indent="0">
              <a:buNone/>
            </a:pPr>
            <a:endParaRPr lang="en-US" dirty="0">
              <a:hlinkClick r:id="rId2"/>
            </a:endParaRPr>
          </a:p>
          <a:p>
            <a:pPr marL="0" indent="0">
              <a:buNone/>
            </a:pPr>
            <a:r>
              <a:rPr lang="el-GR" b="1" dirty="0">
                <a:hlinkClick r:id="rId2"/>
              </a:rPr>
              <a:t>Χρήστος Καραγιαννίδης </a:t>
            </a:r>
            <a:endParaRPr lang="en-US" b="1" dirty="0">
              <a:hlinkClick r:id="rId2"/>
            </a:endParaRPr>
          </a:p>
          <a:p>
            <a:pPr marL="0" indent="0">
              <a:buNone/>
            </a:pPr>
            <a:endParaRPr lang="en-US" dirty="0">
              <a:hlinkClick r:id="rId2"/>
            </a:endParaRPr>
          </a:p>
          <a:p>
            <a:pPr marL="0" indent="0">
              <a:buNone/>
            </a:pPr>
            <a:r>
              <a:rPr lang="en-US" b="1" dirty="0">
                <a:hlinkClick r:id="rId2"/>
              </a:rPr>
              <a:t>christosakaragiannidis@gmail.com</a:t>
            </a:r>
            <a:r>
              <a:rPr lang="en-US" b="1" dirty="0"/>
              <a:t> </a:t>
            </a:r>
            <a:endParaRPr lang="el-GR" b="1" dirty="0"/>
          </a:p>
        </p:txBody>
      </p:sp>
    </p:spTree>
    <p:extLst>
      <p:ext uri="{BB962C8B-B14F-4D97-AF65-F5344CB8AC3E}">
        <p14:creationId xmlns:p14="http://schemas.microsoft.com/office/powerpoint/2010/main" val="3086896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1079500"/>
            <a:ext cx="8470899" cy="5524500"/>
          </a:xfrm>
        </p:spPr>
        <p:txBody>
          <a:bodyPr>
            <a:normAutofit/>
          </a:bodyPr>
          <a:lstStyle/>
          <a:p>
            <a:endParaRPr lang="el-GR" dirty="0"/>
          </a:p>
          <a:p>
            <a:pPr marL="0" indent="0">
              <a:buNone/>
            </a:pPr>
            <a:endParaRPr lang="el-GR" dirty="0"/>
          </a:p>
          <a:p>
            <a:pPr marL="0" indent="0">
              <a:buNone/>
            </a:pPr>
            <a:endParaRPr lang="en-US" dirty="0"/>
          </a:p>
          <a:p>
            <a:r>
              <a:rPr lang="el-GR" dirty="0">
                <a:latin typeface="Calibri" panose="020F0502020204030204" pitchFamily="34" charset="0"/>
                <a:cs typeface="Calibri" panose="020F0502020204030204" pitchFamily="34" charset="0"/>
              </a:rPr>
              <a:t>Στη βιβλιογραφία των μεταρρυθμίσεων στην εκπαίδευση των μαθηματικών και της φυσικής τα μαθηματικά εμφανίζονται ως ένας δυναμικός και αναπτυσσόμενος τομέας έρευνας. </a:t>
            </a:r>
            <a:endParaRPr lang="en-US" dirty="0">
              <a:latin typeface="Calibri" panose="020F0502020204030204" pitchFamily="34" charset="0"/>
              <a:cs typeface="Calibri" panose="020F0502020204030204" pitchFamily="34" charset="0"/>
            </a:endParaRPr>
          </a:p>
          <a:p>
            <a:pPr marL="0" indent="0">
              <a:buNone/>
            </a:pPr>
            <a:endParaRPr lang="en-US" dirty="0">
              <a:latin typeface="Calibri" panose="020F0502020204030204" pitchFamily="34" charset="0"/>
              <a:cs typeface="Calibri" panose="020F0502020204030204" pitchFamily="34" charset="0"/>
            </a:endParaRPr>
          </a:p>
          <a:p>
            <a:r>
              <a:rPr lang="el-GR" dirty="0">
                <a:latin typeface="Calibri" panose="020F0502020204030204" pitchFamily="34" charset="0"/>
                <a:cs typeface="Calibri" panose="020F0502020204030204" pitchFamily="34" charset="0"/>
              </a:rPr>
              <a:t>Ενώ άλλες αντιλήψεις θεωρούν τα μαθηματικά ως μια στατική επιστήμη με ένα γνωστό σύνολο εννοιών αρχών και δεξιοτήτων</a:t>
            </a:r>
            <a:r>
              <a:rPr lang="el-GR" dirty="0"/>
              <a:t>. </a:t>
            </a:r>
          </a:p>
        </p:txBody>
      </p:sp>
      <p:sp>
        <p:nvSpPr>
          <p:cNvPr id="4" name="Title 1"/>
          <p:cNvSpPr txBox="1">
            <a:spLocks/>
          </p:cNvSpPr>
          <p:nvPr/>
        </p:nvSpPr>
        <p:spPr>
          <a:xfrm>
            <a:off x="1152553" y="254000"/>
            <a:ext cx="7428153" cy="9398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r>
              <a:rPr lang="el-GR" sz="2000" b="1" spc="-50" dirty="0">
                <a:solidFill>
                  <a:schemeClr val="tx1"/>
                </a:solidFill>
                <a:latin typeface="Helvetica" pitchFamily="50" charset="0"/>
              </a:rPr>
              <a:t>Η φύση των Μαθηματικών: ο ρόλος και η επιρροή τους</a:t>
            </a:r>
          </a:p>
          <a:p>
            <a:pPr lvl="0" algn="ctr"/>
            <a:endParaRPr lang="en-US" sz="2000" b="1" dirty="0">
              <a:latin typeface="Helvetica"/>
              <a:cs typeface="Helvetica"/>
            </a:endParaRPr>
          </a:p>
        </p:txBody>
      </p:sp>
    </p:spTree>
    <p:extLst>
      <p:ext uri="{BB962C8B-B14F-4D97-AF65-F5344CB8AC3E}">
        <p14:creationId xmlns:p14="http://schemas.microsoft.com/office/powerpoint/2010/main" val="2877492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68300" y="1355361"/>
            <a:ext cx="8381999" cy="5108939"/>
          </a:xfrm>
        </p:spPr>
        <p:txBody>
          <a:bodyPr/>
          <a:lstStyle/>
          <a:p>
            <a:endParaRPr lang="en-US" dirty="0"/>
          </a:p>
          <a:p>
            <a:r>
              <a:rPr lang="el-GR" dirty="0">
                <a:latin typeface="Calibri" panose="020F0502020204030204" pitchFamily="34" charset="0"/>
                <a:cs typeface="Calibri" panose="020F0502020204030204" pitchFamily="34" charset="0"/>
              </a:rPr>
              <a:t>Η συζήτηση για τη φύση των μαθηματικών χρονολογείται από τον 4ο π. Χ. αιώνα όπου μεταξύ των πρώτων που συνέβαλαν σε αυτόν τον διάλογο ήταν ο Πλάτωνας και ο μαθητής του ο Αριστοτέλης. </a:t>
            </a:r>
          </a:p>
          <a:p>
            <a:pPr marL="0" indent="0">
              <a:buNone/>
            </a:pPr>
            <a:endParaRPr lang="el-GR" dirty="0">
              <a:latin typeface="Calibri" panose="020F0502020204030204" pitchFamily="34" charset="0"/>
              <a:cs typeface="Calibri" panose="020F0502020204030204" pitchFamily="34" charset="0"/>
            </a:endParaRPr>
          </a:p>
          <a:p>
            <a:r>
              <a:rPr lang="el-GR" dirty="0">
                <a:latin typeface="Calibri" panose="020F0502020204030204" pitchFamily="34" charset="0"/>
                <a:cs typeface="Calibri" panose="020F0502020204030204" pitchFamily="34" charset="0"/>
              </a:rPr>
              <a:t>Η θέση </a:t>
            </a:r>
            <a:r>
              <a:rPr lang="el-GR" b="1" dirty="0">
                <a:latin typeface="Calibri" panose="020F0502020204030204" pitchFamily="34" charset="0"/>
                <a:cs typeface="Calibri" panose="020F0502020204030204" pitchFamily="34" charset="0"/>
              </a:rPr>
              <a:t>του Πλάτωνα </a:t>
            </a:r>
            <a:r>
              <a:rPr lang="el-GR" dirty="0">
                <a:latin typeface="Calibri" panose="020F0502020204030204" pitchFamily="34" charset="0"/>
                <a:cs typeface="Calibri" panose="020F0502020204030204" pitchFamily="34" charset="0"/>
              </a:rPr>
              <a:t>ήταν ότι τα αντικείμενα των μαθηματικών έχουν μια αυθύπαρκτη ύπαρξη στον εξωτερικό κόσμο, πέρα από το μυαλό. Με τον τρόπο αυτό, ο Πλάτων κάνει σαφή διάκριση μεταξύ των ιδεών του νου και των αναπαραστάσεων τους που γίνονται αντιληπτές από τον εξωτερικό κόσμο μέσω των αισθήσεων. </a:t>
            </a:r>
          </a:p>
          <a:p>
            <a:endParaRPr lang="el-GR" dirty="0">
              <a:latin typeface="Calibri" panose="020F0502020204030204" pitchFamily="34" charset="0"/>
              <a:cs typeface="Calibri" panose="020F0502020204030204" pitchFamily="34" charset="0"/>
            </a:endParaRPr>
          </a:p>
          <a:p>
            <a:r>
              <a:rPr lang="el-GR" dirty="0">
                <a:latin typeface="Calibri" panose="020F0502020204030204" pitchFamily="34" charset="0"/>
                <a:cs typeface="Calibri" panose="020F0502020204030204" pitchFamily="34" charset="0"/>
              </a:rPr>
              <a:t>Εξαιτίας αυτού ο Πλάτωνας κάνει διάκριση μεταξύ της </a:t>
            </a:r>
            <a:r>
              <a:rPr lang="el-GR" b="1" dirty="0">
                <a:latin typeface="Calibri" panose="020F0502020204030204" pitchFamily="34" charset="0"/>
                <a:cs typeface="Calibri" panose="020F0502020204030204" pitchFamily="34" charset="0"/>
              </a:rPr>
              <a:t>αριθμητικής</a:t>
            </a:r>
            <a:r>
              <a:rPr lang="el-GR" dirty="0">
                <a:latin typeface="Calibri" panose="020F0502020204030204" pitchFamily="34" charset="0"/>
                <a:cs typeface="Calibri" panose="020F0502020204030204" pitchFamily="34" charset="0"/>
              </a:rPr>
              <a:t> – </a:t>
            </a:r>
            <a:r>
              <a:rPr lang="el-GR" b="1" dirty="0">
                <a:latin typeface="Calibri" panose="020F0502020204030204" pitchFamily="34" charset="0"/>
                <a:cs typeface="Calibri" panose="020F0502020204030204" pitchFamily="34" charset="0"/>
              </a:rPr>
              <a:t>της θεωρίας των αριθμών </a:t>
            </a:r>
            <a:r>
              <a:rPr lang="el-GR" dirty="0">
                <a:latin typeface="Calibri" panose="020F0502020204030204" pitchFamily="34" charset="0"/>
                <a:cs typeface="Calibri" panose="020F0502020204030204" pitchFamily="34" charset="0"/>
              </a:rPr>
              <a:t>- και της </a:t>
            </a:r>
            <a:r>
              <a:rPr lang="el-GR" b="1" dirty="0">
                <a:latin typeface="Calibri" panose="020F0502020204030204" pitchFamily="34" charset="0"/>
                <a:cs typeface="Calibri" panose="020F0502020204030204" pitchFamily="34" charset="0"/>
              </a:rPr>
              <a:t>λογιστικής</a:t>
            </a:r>
            <a:r>
              <a:rPr lang="el-GR" dirty="0">
                <a:latin typeface="Calibri" panose="020F0502020204030204" pitchFamily="34" charset="0"/>
                <a:cs typeface="Calibri" panose="020F0502020204030204" pitchFamily="34" charset="0"/>
              </a:rPr>
              <a:t>- τις τεχνικές υπολογισμού που απαιτούνται από τους εμπόρους</a:t>
            </a:r>
            <a:r>
              <a:rPr lang="el-GR" dirty="0"/>
              <a:t>.</a:t>
            </a:r>
          </a:p>
        </p:txBody>
      </p:sp>
      <p:sp>
        <p:nvSpPr>
          <p:cNvPr id="4" name="Title 1"/>
          <p:cNvSpPr txBox="1">
            <a:spLocks/>
          </p:cNvSpPr>
          <p:nvPr/>
        </p:nvSpPr>
        <p:spPr>
          <a:xfrm>
            <a:off x="1214697" y="230819"/>
            <a:ext cx="7428153" cy="9398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r>
              <a:rPr lang="el-GR" sz="2000" b="1" spc="-50" dirty="0">
                <a:solidFill>
                  <a:schemeClr val="tx1"/>
                </a:solidFill>
                <a:latin typeface="Helvetica" pitchFamily="50" charset="0"/>
              </a:rPr>
              <a:t>Τι είναι μαθηματικά;</a:t>
            </a:r>
          </a:p>
          <a:p>
            <a:pPr lvl="0" algn="ctr"/>
            <a:r>
              <a:rPr lang="el-GR" sz="2000" b="1" spc="-50" dirty="0">
                <a:solidFill>
                  <a:schemeClr val="tx1"/>
                </a:solidFill>
                <a:latin typeface="Helvetica" pitchFamily="50" charset="0"/>
              </a:rPr>
              <a:t>Πλατωνική και Αριστοτελική αντίληψη</a:t>
            </a:r>
          </a:p>
          <a:p>
            <a:pPr lvl="0" algn="ctr"/>
            <a:endParaRPr lang="en-US" sz="2000" b="1" dirty="0">
              <a:latin typeface="Helvetica"/>
              <a:cs typeface="Helvetica"/>
            </a:endParaRPr>
          </a:p>
        </p:txBody>
      </p:sp>
    </p:spTree>
    <p:extLst>
      <p:ext uri="{BB962C8B-B14F-4D97-AF65-F5344CB8AC3E}">
        <p14:creationId xmlns:p14="http://schemas.microsoft.com/office/powerpoint/2010/main" val="1887642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81000" y="1834755"/>
            <a:ext cx="8381999" cy="5108939"/>
          </a:xfrm>
        </p:spPr>
        <p:txBody>
          <a:bodyPr/>
          <a:lstStyle/>
          <a:p>
            <a:pPr algn="just"/>
            <a:r>
              <a:rPr lang="el-GR" dirty="0">
                <a:latin typeface="Calibri" panose="020F0502020204030204" pitchFamily="34" charset="0"/>
                <a:cs typeface="Calibri" panose="020F0502020204030204" pitchFamily="34" charset="0"/>
              </a:rPr>
              <a:t>Στη Δημοκρατία (1952), ο Πλάτωνας υποστήριξε ότι η μελέτη της αριθμητικής έχει θετική επίδραση στα άτομα, τους αναγκάζει να αιτιολογήσουν σχετικά με τους αφηρημένους αριθμούς. </a:t>
            </a:r>
          </a:p>
          <a:p>
            <a:pPr algn="just"/>
            <a:endParaRPr lang="el-GR" dirty="0">
              <a:latin typeface="Calibri" panose="020F0502020204030204" pitchFamily="34" charset="0"/>
              <a:cs typeface="Calibri" panose="020F0502020204030204" pitchFamily="34" charset="0"/>
            </a:endParaRPr>
          </a:p>
          <a:p>
            <a:pPr algn="just"/>
            <a:r>
              <a:rPr lang="el-GR" dirty="0">
                <a:latin typeface="Calibri" panose="020F0502020204030204" pitchFamily="34" charset="0"/>
                <a:cs typeface="Calibri" panose="020F0502020204030204" pitchFamily="34" charset="0"/>
              </a:rPr>
              <a:t>Αυτή η προωθημένη θέση για τα μαθηματικά ως μια αφηρημένη διανοητική δραστηριότητα στα εξωτερικά υπάρχοντα αντικείμενα που έχουν μόνο αναπαραστάσεις στον κόσμο των αισθήσεων παρατηρείται επίσης και στις συζητήσεις του Πλάτωνα στα πέντε κανονικά στερεά στον Τίμαιο (1952) και την υποστήριξη και εμψύχωση για την ανάπτυξη των μαθηματικών στην Αθήνα (</a:t>
            </a:r>
            <a:r>
              <a:rPr lang="el-GR" dirty="0" err="1">
                <a:latin typeface="Calibri" panose="020F0502020204030204" pitchFamily="34" charset="0"/>
                <a:cs typeface="Calibri" panose="020F0502020204030204" pitchFamily="34" charset="0"/>
              </a:rPr>
              <a:t>Boyer</a:t>
            </a:r>
            <a:r>
              <a:rPr lang="el-GR" dirty="0">
                <a:latin typeface="Calibri" panose="020F0502020204030204" pitchFamily="34" charset="0"/>
                <a:cs typeface="Calibri" panose="020F0502020204030204" pitchFamily="34" charset="0"/>
              </a:rPr>
              <a:t>, 1968).</a:t>
            </a:r>
            <a:endParaRPr lang="en-US" dirty="0">
              <a:latin typeface="Calibri" panose="020F0502020204030204" pitchFamily="34" charset="0"/>
              <a:cs typeface="Calibri" panose="020F0502020204030204" pitchFamily="34" charset="0"/>
            </a:endParaRPr>
          </a:p>
        </p:txBody>
      </p:sp>
      <p:sp>
        <p:nvSpPr>
          <p:cNvPr id="4" name="Title 1"/>
          <p:cNvSpPr txBox="1">
            <a:spLocks/>
          </p:cNvSpPr>
          <p:nvPr/>
        </p:nvSpPr>
        <p:spPr>
          <a:xfrm>
            <a:off x="1214697" y="0"/>
            <a:ext cx="7428153" cy="9398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r>
              <a:rPr lang="el-GR" sz="2000" b="1" spc="-50" dirty="0">
                <a:solidFill>
                  <a:schemeClr val="tx1"/>
                </a:solidFill>
                <a:latin typeface="Helvetica" pitchFamily="50" charset="0"/>
              </a:rPr>
              <a:t>Τι είναι μαθηματικά;</a:t>
            </a:r>
          </a:p>
          <a:p>
            <a:pPr lvl="0" algn="ctr"/>
            <a:r>
              <a:rPr lang="el-GR" sz="2000" b="1" spc="-50" dirty="0">
                <a:solidFill>
                  <a:schemeClr val="tx1"/>
                </a:solidFill>
                <a:latin typeface="Helvetica" pitchFamily="50" charset="0"/>
              </a:rPr>
              <a:t>Πλατωνική και Αριστοτελική αντίληψη</a:t>
            </a:r>
            <a:endParaRPr lang="en-US" sz="2000" b="1" dirty="0">
              <a:latin typeface="Helvetica"/>
              <a:cs typeface="Helvetica"/>
            </a:endParaRPr>
          </a:p>
        </p:txBody>
      </p:sp>
    </p:spTree>
    <p:extLst>
      <p:ext uri="{BB962C8B-B14F-4D97-AF65-F5344CB8AC3E}">
        <p14:creationId xmlns:p14="http://schemas.microsoft.com/office/powerpoint/2010/main" val="920370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68300" y="1355361"/>
            <a:ext cx="8381999" cy="5108939"/>
          </a:xfrm>
        </p:spPr>
        <p:txBody>
          <a:bodyPr/>
          <a:lstStyle/>
          <a:p>
            <a:r>
              <a:rPr lang="el-GR" dirty="0">
                <a:latin typeface="Calibri" panose="020F0502020204030204" pitchFamily="34" charset="0"/>
                <a:cs typeface="Calibri" panose="020F0502020204030204" pitchFamily="34" charset="0"/>
              </a:rPr>
              <a:t>Ο </a:t>
            </a:r>
            <a:r>
              <a:rPr lang="el-GR" b="1" dirty="0">
                <a:latin typeface="Calibri" panose="020F0502020204030204" pitchFamily="34" charset="0"/>
                <a:cs typeface="Calibri" panose="020F0502020204030204" pitchFamily="34" charset="0"/>
              </a:rPr>
              <a:t>Αριστοτέλης</a:t>
            </a:r>
            <a:r>
              <a:rPr lang="el-GR" dirty="0">
                <a:latin typeface="Calibri" panose="020F0502020204030204" pitchFamily="34" charset="0"/>
                <a:cs typeface="Calibri" panose="020F0502020204030204" pitchFamily="34" charset="0"/>
              </a:rPr>
              <a:t>, ο μαθητής του Πλάτωνα, είδε τα μαθηματικά ως ένα από τα τρία γένη, στα οποία η γνώση θα μπορούσε να διαιρεθεί: </a:t>
            </a:r>
            <a:r>
              <a:rPr lang="el-GR" i="1" dirty="0">
                <a:latin typeface="Calibri" panose="020F0502020204030204" pitchFamily="34" charset="0"/>
                <a:cs typeface="Calibri" panose="020F0502020204030204" pitchFamily="34" charset="0"/>
              </a:rPr>
              <a:t>το φυσικ</a:t>
            </a:r>
            <a:r>
              <a:rPr lang="el-GR" dirty="0">
                <a:latin typeface="Calibri" panose="020F0502020204030204" pitchFamily="34" charset="0"/>
                <a:cs typeface="Calibri" panose="020F0502020204030204" pitchFamily="34" charset="0"/>
              </a:rPr>
              <a:t>ό, </a:t>
            </a:r>
            <a:r>
              <a:rPr lang="el-GR" i="1" dirty="0">
                <a:latin typeface="Calibri" panose="020F0502020204030204" pitchFamily="34" charset="0"/>
                <a:cs typeface="Calibri" panose="020F0502020204030204" pitchFamily="34" charset="0"/>
              </a:rPr>
              <a:t>το μαθηματικό </a:t>
            </a:r>
            <a:r>
              <a:rPr lang="el-GR" dirty="0">
                <a:latin typeface="Calibri" panose="020F0502020204030204" pitchFamily="34" charset="0"/>
                <a:cs typeface="Calibri" panose="020F0502020204030204" pitchFamily="34" charset="0"/>
              </a:rPr>
              <a:t>και </a:t>
            </a:r>
            <a:r>
              <a:rPr lang="el-GR" i="1" dirty="0">
                <a:latin typeface="Calibri" panose="020F0502020204030204" pitchFamily="34" charset="0"/>
                <a:cs typeface="Calibri" panose="020F0502020204030204" pitchFamily="34" charset="0"/>
              </a:rPr>
              <a:t>το θεολογικό</a:t>
            </a:r>
            <a:r>
              <a:rPr lang="el-GR" dirty="0">
                <a:latin typeface="Calibri" panose="020F0502020204030204" pitchFamily="34" charset="0"/>
                <a:cs typeface="Calibri" panose="020F0502020204030204" pitchFamily="34" charset="0"/>
              </a:rPr>
              <a:t>:</a:t>
            </a:r>
          </a:p>
          <a:p>
            <a:pPr marL="0" indent="0">
              <a:buNone/>
            </a:pPr>
            <a:r>
              <a:rPr lang="el-GR" dirty="0">
                <a:latin typeface="Calibri" panose="020F0502020204030204" pitchFamily="34" charset="0"/>
                <a:cs typeface="Calibri" panose="020F0502020204030204" pitchFamily="34" charset="0"/>
              </a:rPr>
              <a:t>Τα Μαθηματικά είναι αυτά, τα οποία εμφανίζουν ποιότητα σε σχέση με τις μορφές και τις τοπικές κινήσεις, που αναζητούν το σχήμα, τον αριθμό, και το μέγεθος, καθώς και τον τόπο, το χρόνο, και παρόμοια πράγματα .... Μια τέτοια ουσία εμπίπτει, όπως είναι, μεταξύ των άλλων δύο, όχι μόνο επειδή μπορεί να συλληφθεί τόσο μέσω των αισθήσεων όσο και χωρίς τις αισθήσεις (Πτολεμαίος, 1952, σελ. 5).</a:t>
            </a:r>
          </a:p>
          <a:p>
            <a:pPr marL="0" indent="0">
              <a:buNone/>
            </a:pPr>
            <a:endParaRPr lang="el-GR" dirty="0">
              <a:latin typeface="Calibri" panose="020F0502020204030204" pitchFamily="34" charset="0"/>
              <a:cs typeface="Calibri" panose="020F0502020204030204" pitchFamily="34" charset="0"/>
            </a:endParaRPr>
          </a:p>
          <a:p>
            <a:pPr>
              <a:buFont typeface="Arial" panose="020B0604020202020204" pitchFamily="34" charset="0"/>
              <a:buChar char="•"/>
            </a:pPr>
            <a:r>
              <a:rPr lang="el-GR" dirty="0">
                <a:latin typeface="Calibri" panose="020F0502020204030204" pitchFamily="34" charset="0"/>
                <a:cs typeface="Calibri" panose="020F0502020204030204" pitchFamily="34" charset="0"/>
              </a:rPr>
              <a:t>Αυτή η δήλωση του για το ρόλο των αισθήσεων ως πηγή για την αφαίρεση των ιδεών σχετικά με τα μαθηματικά ήταν διαφορετική από την άποψη του δάσκαλου του, του Πλάτωνα. </a:t>
            </a:r>
          </a:p>
          <a:p>
            <a:endParaRPr lang="en-US" dirty="0"/>
          </a:p>
        </p:txBody>
      </p:sp>
      <p:sp>
        <p:nvSpPr>
          <p:cNvPr id="4" name="Title 1"/>
          <p:cNvSpPr txBox="1">
            <a:spLocks/>
          </p:cNvSpPr>
          <p:nvPr/>
        </p:nvSpPr>
        <p:spPr>
          <a:xfrm>
            <a:off x="1214697" y="0"/>
            <a:ext cx="7428153" cy="9398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r>
              <a:rPr lang="el-GR" sz="2000" b="1" spc="-50" dirty="0">
                <a:solidFill>
                  <a:schemeClr val="tx1"/>
                </a:solidFill>
                <a:latin typeface="Helvetica" pitchFamily="50" charset="0"/>
              </a:rPr>
              <a:t>Τι είναι μαθηματικά;</a:t>
            </a:r>
          </a:p>
          <a:p>
            <a:pPr lvl="0" algn="ctr"/>
            <a:r>
              <a:rPr lang="el-GR" sz="2000" b="1" spc="-50" dirty="0">
                <a:solidFill>
                  <a:schemeClr val="tx1"/>
                </a:solidFill>
                <a:latin typeface="Helvetica" pitchFamily="50" charset="0"/>
              </a:rPr>
              <a:t>Πλατωνική και Αριστοτελική αντίληψη</a:t>
            </a:r>
            <a:endParaRPr lang="en-US" sz="2000" b="1" dirty="0">
              <a:latin typeface="Helvetica"/>
              <a:cs typeface="Helvetica"/>
            </a:endParaRPr>
          </a:p>
        </p:txBody>
      </p:sp>
    </p:spTree>
    <p:extLst>
      <p:ext uri="{BB962C8B-B14F-4D97-AF65-F5344CB8AC3E}">
        <p14:creationId xmlns:p14="http://schemas.microsoft.com/office/powerpoint/2010/main" val="2754628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68300" y="1355361"/>
            <a:ext cx="8381999" cy="5108939"/>
          </a:xfrm>
        </p:spPr>
        <p:txBody>
          <a:bodyPr/>
          <a:lstStyle/>
          <a:p>
            <a:r>
              <a:rPr lang="el-GR" dirty="0">
                <a:latin typeface="Calibri" panose="020F0502020204030204" pitchFamily="34" charset="0"/>
                <a:cs typeface="Calibri" panose="020F0502020204030204" pitchFamily="34" charset="0"/>
              </a:rPr>
              <a:t>Ο Αριστοτέλης προσπάθησε να κατανοήσει τις μαθηματικές σχέσεις μέσα από την συλλογή και την ταξινόμηση των εμπειρικών αποτελεσμάτων που προέρχονται από πειράματα και παρατηρήσεις και, στη συνέχεια, από την αφαίρεση ενός συστήματος για να εξηγήσει τις εγγενείς σχέσεις στα δεδομένα. Έτσι, τα έργα και οι ιδέες του Πλάτωνα και του Αριστοτέλη μορφοποιούν δύο από τα μεγαλύτερα αντίθετα θέματα σχετικά με τη φύση των μαθηματικών.</a:t>
            </a:r>
          </a:p>
          <a:p>
            <a:endParaRPr lang="el-GR" dirty="0">
              <a:latin typeface="Calibri" panose="020F0502020204030204" pitchFamily="34" charset="0"/>
              <a:cs typeface="Calibri" panose="020F0502020204030204" pitchFamily="34" charset="0"/>
            </a:endParaRPr>
          </a:p>
          <a:p>
            <a:r>
              <a:rPr lang="el-GR" dirty="0">
                <a:latin typeface="Calibri" panose="020F0502020204030204" pitchFamily="34" charset="0"/>
                <a:cs typeface="Calibri" panose="020F0502020204030204" pitchFamily="34" charset="0"/>
              </a:rPr>
              <a:t>Οι διακρίσεις μεταξύ αυτών των δύο σχολών της μαθηματικής σκέψης σχολιάζονται περαιτέρω από τον </a:t>
            </a:r>
            <a:r>
              <a:rPr lang="el-GR" dirty="0" err="1">
                <a:latin typeface="Calibri" panose="020F0502020204030204" pitchFamily="34" charset="0"/>
                <a:cs typeface="Calibri" panose="020F0502020204030204" pitchFamily="34" charset="0"/>
              </a:rPr>
              <a:t>Francis</a:t>
            </a:r>
            <a:r>
              <a:rPr lang="el-GR" dirty="0">
                <a:latin typeface="Calibri" panose="020F0502020204030204" pitchFamily="34" charset="0"/>
                <a:cs typeface="Calibri" panose="020F0502020204030204" pitchFamily="34" charset="0"/>
              </a:rPr>
              <a:t> </a:t>
            </a:r>
            <a:r>
              <a:rPr lang="el-GR" dirty="0" err="1">
                <a:latin typeface="Calibri" panose="020F0502020204030204" pitchFamily="34" charset="0"/>
                <a:cs typeface="Calibri" panose="020F0502020204030204" pitchFamily="34" charset="0"/>
              </a:rPr>
              <a:t>Bacon</a:t>
            </a:r>
            <a:r>
              <a:rPr lang="el-GR" dirty="0">
                <a:latin typeface="Calibri" panose="020F0502020204030204" pitchFamily="34" charset="0"/>
                <a:cs typeface="Calibri" panose="020F0502020204030204" pitchFamily="34" charset="0"/>
              </a:rPr>
              <a:t> στις αρχές του 1500, όταν χώρισε τα μαθηματικά σε καθαρά και μικτά μαθηματικά. Η συζήτηση αυτή σχετικά με τη φύση των μαθηματικών επανέρχεται από τον </a:t>
            </a:r>
            <a:r>
              <a:rPr lang="el-GR" dirty="0" err="1">
                <a:latin typeface="Calibri" panose="020F0502020204030204" pitchFamily="34" charset="0"/>
                <a:cs typeface="Calibri" panose="020F0502020204030204" pitchFamily="34" charset="0"/>
              </a:rPr>
              <a:t>Jean</a:t>
            </a:r>
            <a:r>
              <a:rPr lang="el-GR" dirty="0">
                <a:latin typeface="Calibri" panose="020F0502020204030204" pitchFamily="34" charset="0"/>
                <a:cs typeface="Calibri" panose="020F0502020204030204" pitchFamily="34" charset="0"/>
              </a:rPr>
              <a:t> </a:t>
            </a:r>
            <a:r>
              <a:rPr lang="el-GR" dirty="0" err="1">
                <a:latin typeface="Calibri" panose="020F0502020204030204" pitchFamily="34" charset="0"/>
                <a:cs typeface="Calibri" panose="020F0502020204030204" pitchFamily="34" charset="0"/>
              </a:rPr>
              <a:t>D'Alembert</a:t>
            </a:r>
            <a:r>
              <a:rPr lang="el-GR" dirty="0">
                <a:latin typeface="Calibri" panose="020F0502020204030204" pitchFamily="34" charset="0"/>
                <a:cs typeface="Calibri" panose="020F0502020204030204" pitchFamily="34" charset="0"/>
              </a:rPr>
              <a:t> τον 18ο αιώνα. </a:t>
            </a:r>
            <a:endParaRPr lang="en-US" dirty="0">
              <a:latin typeface="Calibri" panose="020F0502020204030204" pitchFamily="34" charset="0"/>
              <a:cs typeface="Calibri" panose="020F0502020204030204" pitchFamily="34" charset="0"/>
            </a:endParaRPr>
          </a:p>
        </p:txBody>
      </p:sp>
      <p:sp>
        <p:nvSpPr>
          <p:cNvPr id="4" name="Title 1"/>
          <p:cNvSpPr txBox="1">
            <a:spLocks/>
          </p:cNvSpPr>
          <p:nvPr/>
        </p:nvSpPr>
        <p:spPr>
          <a:xfrm>
            <a:off x="1214697" y="0"/>
            <a:ext cx="7428153" cy="9398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endParaRPr lang="en-US" sz="2000" b="1" spc="-50" dirty="0">
              <a:solidFill>
                <a:schemeClr val="tx1"/>
              </a:solidFill>
              <a:latin typeface="Helvetica" pitchFamily="50" charset="0"/>
            </a:endParaRPr>
          </a:p>
          <a:p>
            <a:pPr lvl="0" algn="ctr"/>
            <a:r>
              <a:rPr lang="el-GR" sz="2000" b="1" spc="-50" dirty="0">
                <a:solidFill>
                  <a:schemeClr val="tx1"/>
                </a:solidFill>
                <a:latin typeface="Helvetica" pitchFamily="50" charset="0"/>
              </a:rPr>
              <a:t>Τι είναι μαθηματικά;</a:t>
            </a:r>
          </a:p>
          <a:p>
            <a:pPr lvl="0" algn="ctr"/>
            <a:r>
              <a:rPr lang="el-GR" sz="2000" b="1" spc="-50" dirty="0">
                <a:solidFill>
                  <a:schemeClr val="tx1"/>
                </a:solidFill>
                <a:latin typeface="Helvetica" pitchFamily="50" charset="0"/>
              </a:rPr>
              <a:t>Πλατωνική και Αριστοτελική αντίληψη</a:t>
            </a:r>
            <a:endParaRPr lang="en-US" sz="2000" b="1" dirty="0">
              <a:latin typeface="Helvetica"/>
              <a:cs typeface="Helvetica"/>
            </a:endParaRPr>
          </a:p>
        </p:txBody>
      </p:sp>
    </p:spTree>
    <p:extLst>
      <p:ext uri="{BB962C8B-B14F-4D97-AF65-F5344CB8AC3E}">
        <p14:creationId xmlns:p14="http://schemas.microsoft.com/office/powerpoint/2010/main" val="421043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68300" y="1355361"/>
            <a:ext cx="8381999" cy="5108939"/>
          </a:xfrm>
        </p:spPr>
        <p:txBody>
          <a:bodyPr>
            <a:normAutofit lnSpcReduction="10000"/>
          </a:bodyPr>
          <a:lstStyle/>
          <a:p>
            <a:r>
              <a:rPr lang="el-GR" dirty="0">
                <a:latin typeface="Calibri" panose="020F0502020204030204" pitchFamily="34" charset="0"/>
                <a:cs typeface="Calibri" panose="020F0502020204030204" pitchFamily="34" charset="0"/>
              </a:rPr>
              <a:t>Ο </a:t>
            </a:r>
            <a:r>
              <a:rPr lang="el-GR" b="1" dirty="0">
                <a:latin typeface="Calibri" panose="020F0502020204030204" pitchFamily="34" charset="0"/>
                <a:cs typeface="Calibri" panose="020F0502020204030204" pitchFamily="34" charset="0"/>
              </a:rPr>
              <a:t>Καρτέσιος</a:t>
            </a:r>
            <a:r>
              <a:rPr lang="el-GR" dirty="0">
                <a:latin typeface="Calibri" panose="020F0502020204030204" pitchFamily="34" charset="0"/>
                <a:cs typeface="Calibri" panose="020F0502020204030204" pitchFamily="34" charset="0"/>
              </a:rPr>
              <a:t> εργάστηκε για να κινήσει τα μαθηματικά πίσω στην πορεία της αφαίρεσης από τα αποδεκτά αξιώματα. Αν και ο ίδιος πειραματίζεται σε βιολογικά θέματα, ο Καρτέσιος απέρριψε την είσοδο από τον πειραματισμό και τις αισθήσεις σε θέματα μαθηματικών, γιατί θα μπορούσε ενδεχομένως να παραπλανούν αυτόν που τα εκλαμβάνει. Η θεώρηση του Καρτέσιου για τα μαθηματικά τα διαχωρίζει από τις αισθήσεις. </a:t>
            </a:r>
          </a:p>
          <a:p>
            <a:endParaRPr lang="el-GR" dirty="0">
              <a:latin typeface="Calibri" panose="020F0502020204030204" pitchFamily="34" charset="0"/>
              <a:cs typeface="Calibri" panose="020F0502020204030204" pitchFamily="34" charset="0"/>
            </a:endParaRPr>
          </a:p>
          <a:p>
            <a:r>
              <a:rPr lang="el-GR" dirty="0">
                <a:latin typeface="Calibri" panose="020F0502020204030204" pitchFamily="34" charset="0"/>
                <a:cs typeface="Calibri" panose="020F0502020204030204" pitchFamily="34" charset="0"/>
              </a:rPr>
              <a:t>Αυτή η πάλη μεταξύ των ορθολογιστών και των πειραματιστών επηρεάζει όλες τις κατευθύνσεις της επιστήμης σε όλη τη διάρκεια του 17ου και 18ου αιώνα.</a:t>
            </a:r>
          </a:p>
          <a:p>
            <a:endParaRPr lang="el-GR" dirty="0">
              <a:latin typeface="Calibri" panose="020F0502020204030204" pitchFamily="34" charset="0"/>
              <a:cs typeface="Calibri" panose="020F0502020204030204" pitchFamily="34" charset="0"/>
            </a:endParaRPr>
          </a:p>
          <a:p>
            <a:r>
              <a:rPr lang="el-GR" dirty="0">
                <a:latin typeface="Calibri" panose="020F0502020204030204" pitchFamily="34" charset="0"/>
                <a:cs typeface="Calibri" panose="020F0502020204030204" pitchFamily="34" charset="0"/>
              </a:rPr>
              <a:t>Ο γερμανός φιλόσοφος </a:t>
            </a:r>
            <a:r>
              <a:rPr lang="el-GR" b="1" dirty="0" err="1">
                <a:latin typeface="Calibri" panose="020F0502020204030204" pitchFamily="34" charset="0"/>
                <a:cs typeface="Calibri" panose="020F0502020204030204" pitchFamily="34" charset="0"/>
              </a:rPr>
              <a:t>Ιμμάνουελ</a:t>
            </a:r>
            <a:r>
              <a:rPr lang="el-GR" b="1" dirty="0">
                <a:latin typeface="Calibri" panose="020F0502020204030204" pitchFamily="34" charset="0"/>
                <a:cs typeface="Calibri" panose="020F0502020204030204" pitchFamily="34" charset="0"/>
              </a:rPr>
              <a:t> Καντ </a:t>
            </a:r>
            <a:r>
              <a:rPr lang="el-GR" dirty="0">
                <a:latin typeface="Calibri" panose="020F0502020204030204" pitchFamily="34" charset="0"/>
                <a:cs typeface="Calibri" panose="020F0502020204030204" pitchFamily="34" charset="0"/>
              </a:rPr>
              <a:t>έφερε τη συζήτηση για τη φύση των μαθηματικών, κυρίως για τη φύση της γεωμετρίας, πίσω στο επίκεντρο με το έργο του </a:t>
            </a:r>
            <a:r>
              <a:rPr lang="el-GR" i="1" dirty="0">
                <a:latin typeface="Calibri" panose="020F0502020204030204" pitchFamily="34" charset="0"/>
                <a:cs typeface="Calibri" panose="020F0502020204030204" pitchFamily="34" charset="0"/>
              </a:rPr>
              <a:t>Κριτική του Καθαρού Λόγου </a:t>
            </a:r>
            <a:r>
              <a:rPr lang="el-GR" dirty="0">
                <a:latin typeface="Calibri" panose="020F0502020204030204" pitchFamily="34" charset="0"/>
                <a:cs typeface="Calibri" panose="020F0502020204030204" pitchFamily="34" charset="0"/>
              </a:rPr>
              <a:t>(1952).</a:t>
            </a:r>
          </a:p>
          <a:p>
            <a:endParaRPr lang="en-US" dirty="0"/>
          </a:p>
        </p:txBody>
      </p:sp>
      <p:sp>
        <p:nvSpPr>
          <p:cNvPr id="4" name="Title 1"/>
          <p:cNvSpPr txBox="1">
            <a:spLocks/>
          </p:cNvSpPr>
          <p:nvPr/>
        </p:nvSpPr>
        <p:spPr>
          <a:xfrm>
            <a:off x="1155700" y="101600"/>
            <a:ext cx="7334750" cy="5588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r>
              <a:rPr lang="el-GR" sz="2000" b="1" spc="-50" dirty="0">
                <a:solidFill>
                  <a:schemeClr val="tx1"/>
                </a:solidFill>
                <a:latin typeface="Helvetica" pitchFamily="50" charset="0"/>
              </a:rPr>
              <a:t>Τι είναι μαθηματικά;</a:t>
            </a:r>
          </a:p>
        </p:txBody>
      </p:sp>
    </p:spTree>
    <p:extLst>
      <p:ext uri="{BB962C8B-B14F-4D97-AF65-F5344CB8AC3E}">
        <p14:creationId xmlns:p14="http://schemas.microsoft.com/office/powerpoint/2010/main" val="611016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68300" y="1079501"/>
            <a:ext cx="8381999" cy="5384800"/>
          </a:xfrm>
        </p:spPr>
        <p:txBody>
          <a:bodyPr>
            <a:normAutofit/>
          </a:bodyPr>
          <a:lstStyle/>
          <a:p>
            <a:r>
              <a:rPr lang="el-GR" dirty="0">
                <a:latin typeface="Calibri" panose="020F0502020204030204" pitchFamily="34" charset="0"/>
                <a:cs typeface="Calibri" panose="020F0502020204030204" pitchFamily="34" charset="0"/>
              </a:rPr>
              <a:t>Ενώ ο Καντ επιβεβαίωνε ότι όλα τα αξιώματα και τα θεωρήματα των μαθηματικών ήταν αλήθειες, είχε την άποψη ότι η φύση του χώρου που αντιλαμβανόμαστε ήταν Ευκλείδεια και ότι το περιεχόμενο της Ευκλείδειας Γεωμετρίας ήταν a </a:t>
            </a:r>
            <a:r>
              <a:rPr lang="el-GR" dirty="0" err="1">
                <a:latin typeface="Calibri" panose="020F0502020204030204" pitchFamily="34" charset="0"/>
                <a:cs typeface="Calibri" panose="020F0502020204030204" pitchFamily="34" charset="0"/>
              </a:rPr>
              <a:t>priori</a:t>
            </a:r>
            <a:r>
              <a:rPr lang="el-GR" dirty="0">
                <a:latin typeface="Calibri" panose="020F0502020204030204" pitchFamily="34" charset="0"/>
                <a:cs typeface="Calibri" panose="020F0502020204030204" pitchFamily="34" charset="0"/>
              </a:rPr>
              <a:t> κατανοητό από τον ανθρώπινο νου. Αυτό ήταν σε άμεση αντίθεση με τις αναδυόμενες αντιλήψεις της μη Ευκλείδειας γεωμετρίας.</a:t>
            </a:r>
          </a:p>
          <a:p>
            <a:pPr marL="0" indent="0">
              <a:buNone/>
            </a:pPr>
            <a:endParaRPr lang="el-GR" dirty="0">
              <a:latin typeface="Calibri" panose="020F0502020204030204" pitchFamily="34" charset="0"/>
              <a:cs typeface="Calibri" panose="020F0502020204030204" pitchFamily="34" charset="0"/>
            </a:endParaRPr>
          </a:p>
          <a:p>
            <a:r>
              <a:rPr lang="el-GR" dirty="0">
                <a:latin typeface="Calibri" panose="020F0502020204030204" pitchFamily="34" charset="0"/>
                <a:cs typeface="Calibri" panose="020F0502020204030204" pitchFamily="34" charset="0"/>
              </a:rPr>
              <a:t>Η καθιέρωση της συνέπειας των μη Ευκλείδειων γεωμετριών, στα μέσα της δεκαετίας του 1800 ελευθέρωσε τελικά τα Μαθηματικά από τον περιοριστικό ζυγό ενός ενιαίου συνόλου αξιωμάτων που πιστεύεται ότι είναι το μοναδικό μοντέλο για τον εξωτερικό κόσμο. Η ύπαρξη των συνεπών μη Ευκλείδειων γεωμετριών έδειξε τη δύναμη του μυαλού του ανθρώπου να κατασκευάζει νέες μαθηματικές δομές, απαλλαγμένες από τα όρια ενός εξωτερικά υφιστάμενου κόσμου που ελέγχει (</a:t>
            </a:r>
            <a:r>
              <a:rPr lang="el-GR" dirty="0" err="1">
                <a:latin typeface="Calibri" panose="020F0502020204030204" pitchFamily="34" charset="0"/>
                <a:cs typeface="Calibri" panose="020F0502020204030204" pitchFamily="34" charset="0"/>
              </a:rPr>
              <a:t>Eves</a:t>
            </a:r>
            <a:r>
              <a:rPr lang="el-GR" dirty="0">
                <a:latin typeface="Calibri" panose="020F0502020204030204" pitchFamily="34" charset="0"/>
                <a:cs typeface="Calibri" panose="020F0502020204030204" pitchFamily="34" charset="0"/>
              </a:rPr>
              <a:t>, 1981; </a:t>
            </a:r>
            <a:r>
              <a:rPr lang="el-GR" dirty="0" err="1">
                <a:latin typeface="Calibri" panose="020F0502020204030204" pitchFamily="34" charset="0"/>
                <a:cs typeface="Calibri" panose="020F0502020204030204" pitchFamily="34" charset="0"/>
              </a:rPr>
              <a:t>Kline</a:t>
            </a:r>
            <a:r>
              <a:rPr lang="el-GR" dirty="0">
                <a:latin typeface="Calibri" panose="020F0502020204030204" pitchFamily="34" charset="0"/>
                <a:cs typeface="Calibri" panose="020F0502020204030204" pitchFamily="34" charset="0"/>
              </a:rPr>
              <a:t>, 1972, 1985; </a:t>
            </a:r>
            <a:r>
              <a:rPr lang="el-GR" dirty="0" err="1">
                <a:latin typeface="Calibri" panose="020F0502020204030204" pitchFamily="34" charset="0"/>
                <a:cs typeface="Calibri" panose="020F0502020204030204" pitchFamily="34" charset="0"/>
              </a:rPr>
              <a:t>Ko</a:t>
            </a:r>
            <a:r>
              <a:rPr lang="en-US" dirty="0" err="1">
                <a:latin typeface="Calibri" panose="020F0502020204030204" pitchFamily="34" charset="0"/>
                <a:cs typeface="Calibri" panose="020F0502020204030204" pitchFamily="34" charset="0"/>
              </a:rPr>
              <a:t>rn</a:t>
            </a:r>
            <a:r>
              <a:rPr lang="el-GR" dirty="0" err="1">
                <a:latin typeface="Calibri" panose="020F0502020204030204" pitchFamily="34" charset="0"/>
                <a:cs typeface="Calibri" panose="020F0502020204030204" pitchFamily="34" charset="0"/>
              </a:rPr>
              <a:t>er</a:t>
            </a:r>
            <a:r>
              <a:rPr lang="el-GR" dirty="0">
                <a:latin typeface="Calibri" panose="020F0502020204030204" pitchFamily="34" charset="0"/>
                <a:cs typeface="Calibri" panose="020F0502020204030204" pitchFamily="34" charset="0"/>
              </a:rPr>
              <a:t>, 1960).</a:t>
            </a:r>
          </a:p>
          <a:p>
            <a:pPr marL="0" indent="0">
              <a:buNone/>
            </a:pPr>
            <a:endParaRPr lang="el-GR" dirty="0">
              <a:latin typeface="Calibri" panose="020F0502020204030204" pitchFamily="34" charset="0"/>
              <a:cs typeface="Calibri" panose="020F0502020204030204" pitchFamily="34" charset="0"/>
            </a:endParaRPr>
          </a:p>
          <a:p>
            <a:endParaRPr lang="en-US" dirty="0"/>
          </a:p>
        </p:txBody>
      </p:sp>
      <p:sp>
        <p:nvSpPr>
          <p:cNvPr id="4" name="Title 1"/>
          <p:cNvSpPr txBox="1">
            <a:spLocks/>
          </p:cNvSpPr>
          <p:nvPr/>
        </p:nvSpPr>
        <p:spPr>
          <a:xfrm>
            <a:off x="1155700" y="101600"/>
            <a:ext cx="7334750" cy="558800"/>
          </a:xfrm>
          <a:prstGeom prst="rect">
            <a:avLst/>
          </a:prstGeom>
          <a:ln>
            <a:solidFill>
              <a:srgbClr val="282828"/>
            </a:solidFill>
          </a:ln>
        </p:spPr>
        <p:style>
          <a:lnRef idx="1">
            <a:schemeClr val="accent3"/>
          </a:lnRef>
          <a:fillRef idx="3">
            <a:schemeClr val="accent3"/>
          </a:fillRef>
          <a:effectRef idx="2">
            <a:schemeClr val="accent3"/>
          </a:effectRef>
          <a:fontRef idx="minor">
            <a:schemeClr val="lt1"/>
          </a:fontRef>
        </p:style>
        <p:txBody>
          <a:bodyPr vert="horz" lIns="0" tIns="0" rIns="0" bIns="0" rtlCol="0" anchor="b" anchorCtr="0">
            <a:noAutofit/>
          </a:bodyPr>
          <a:lstStyle>
            <a:lvl1pPr algn="l" defTabSz="457200" rtl="0" eaLnBrk="1" latinLnBrk="0" hangingPunct="1">
              <a:lnSpc>
                <a:spcPct val="90000"/>
              </a:lnSpc>
              <a:spcBef>
                <a:spcPts val="0"/>
              </a:spcBef>
              <a:buNone/>
              <a:defRPr sz="2700" b="0" i="0" kern="1200" spc="-40" baseline="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lgn="ctr"/>
            <a:r>
              <a:rPr lang="el-GR" sz="2000" b="1" spc="-50" dirty="0">
                <a:solidFill>
                  <a:schemeClr val="tx1"/>
                </a:solidFill>
                <a:latin typeface="Helvetica" pitchFamily="50" charset="0"/>
              </a:rPr>
              <a:t>Τι είναι μαθηματικά;</a:t>
            </a:r>
          </a:p>
          <a:p>
            <a:pPr lvl="0" algn="ctr"/>
            <a:endParaRPr lang="el-GR" sz="2000" b="1" spc="-50" dirty="0">
              <a:solidFill>
                <a:schemeClr val="tx1"/>
              </a:solidFill>
              <a:latin typeface="Helvetica" pitchFamily="50" charset="0"/>
            </a:endParaRPr>
          </a:p>
        </p:txBody>
      </p:sp>
    </p:spTree>
    <p:extLst>
      <p:ext uri="{BB962C8B-B14F-4D97-AF65-F5344CB8AC3E}">
        <p14:creationId xmlns:p14="http://schemas.microsoft.com/office/powerpoint/2010/main" val="2203796815"/>
      </p:ext>
    </p:extLst>
  </p:cSld>
  <p:clrMapOvr>
    <a:masterClrMapping/>
  </p:clrMapOvr>
</p:sld>
</file>

<file path=ppt/theme/theme1.xml><?xml version="1.0" encoding="utf-8"?>
<a:theme xmlns:a="http://schemas.openxmlformats.org/drawingml/2006/main" name="Office Theme">
  <a:themeElements>
    <a:clrScheme name="Intl_Forest">
      <a:dk1>
        <a:srgbClr val="282828"/>
      </a:dk1>
      <a:lt1>
        <a:sysClr val="window" lastClr="FFFFFF"/>
      </a:lt1>
      <a:dk2>
        <a:srgbClr val="898B90"/>
      </a:dk2>
      <a:lt2>
        <a:srgbClr val="5E5E5E"/>
      </a:lt2>
      <a:accent1>
        <a:srgbClr val="4E8871"/>
      </a:accent1>
      <a:accent2>
        <a:srgbClr val="5A9E82"/>
      </a:accent2>
      <a:accent3>
        <a:srgbClr val="72AE96"/>
      </a:accent3>
      <a:accent4>
        <a:srgbClr val="94C2A6"/>
      </a:accent4>
      <a:accent5>
        <a:srgbClr val="3B6755"/>
      </a:accent5>
      <a:accent6>
        <a:srgbClr val="2E5042"/>
      </a:accent6>
      <a:hlink>
        <a:srgbClr val="994691"/>
      </a:hlink>
      <a:folHlink>
        <a:srgbClr val="9F6D99"/>
      </a:folHlink>
    </a:clrScheme>
    <a:fontScheme name="Custom 11">
      <a:majorFont>
        <a:latin typeface="Helvetica Light"/>
        <a:ea typeface=""/>
        <a:cs typeface=""/>
      </a:majorFont>
      <a:minorFont>
        <a:latin typeface="Helvetica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lgn="ctr">
          <a:defRPr sz="1600" dirty="0" smtClean="0">
            <a:solidFill>
              <a:schemeClr val="tx1">
                <a:lumMod val="75000"/>
                <a:lumOff val="25000"/>
              </a:schemeClr>
            </a:solidFill>
            <a:latin typeface="Helvetica Light"/>
            <a:cs typeface="Helvetica Ligh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34637</TotalTime>
  <Words>2061</Words>
  <Application>Microsoft Office PowerPoint</Application>
  <PresentationFormat>Προβολή στην οθόνη (4:3)</PresentationFormat>
  <Paragraphs>169</Paragraphs>
  <Slides>23</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23</vt:i4>
      </vt:variant>
    </vt:vector>
  </HeadingPairs>
  <TitlesOfParts>
    <vt:vector size="29" baseType="lpstr">
      <vt:lpstr>Arial</vt:lpstr>
      <vt:lpstr>Calibri</vt:lpstr>
      <vt:lpstr>Helvetica</vt:lpstr>
      <vt:lpstr>Helvetica Light</vt:lpstr>
      <vt:lpstr>Wingdings</vt:lpstr>
      <vt:lpstr>Office Theme</vt:lpstr>
      <vt:lpstr>Η φύση των Μαθηματικών: ο ρόλος και η επιρροή τους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Grey Healthcare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Aaron Kneile</dc:creator>
  <cp:lastModifiedBy>ΛΕΜΟΝΙΔΗΣ ΧΑΡΑΛΑΜΠΟΣ</cp:lastModifiedBy>
  <cp:revision>594</cp:revision>
  <dcterms:created xsi:type="dcterms:W3CDTF">2013-09-16T04:02:48Z</dcterms:created>
  <dcterms:modified xsi:type="dcterms:W3CDTF">2023-10-06T09:38:27Z</dcterms:modified>
</cp:coreProperties>
</file>