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2" r:id="rId8"/>
    <p:sldId id="261" r:id="rId9"/>
    <p:sldId id="271" r:id="rId10"/>
    <p:sldId id="277" r:id="rId11"/>
    <p:sldId id="265" r:id="rId12"/>
    <p:sldId id="266" r:id="rId13"/>
    <p:sldId id="279" r:id="rId14"/>
    <p:sldId id="267" r:id="rId15"/>
    <p:sldId id="276" r:id="rId16"/>
    <p:sldId id="268" r:id="rId17"/>
    <p:sldId id="269" r:id="rId18"/>
    <p:sldId id="273" r:id="rId19"/>
    <p:sldId id="270" r:id="rId20"/>
    <p:sldId id="281" r:id="rId21"/>
    <p:sldId id="282" r:id="rId22"/>
    <p:sldId id="280" r:id="rId23"/>
    <p:sldId id="274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3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D550C3-00B1-4908-B30E-BD8FD619FA36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6744B4-4A19-4FE2-A1B4-594339C7F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www.google.bg/url?sa=i&amp;rct=j&amp;q=&amp;esrc=s&amp;source=images&amp;cd=&amp;cad=rja&amp;uact=8&amp;ved=2ahUKEwirsbOG8IvfAhVGnRoKHaQaCB0QjRx6BAgBEAU&amp;url=https://www.futurelearn.com/courses/everyday-chemistry/0/steps/22336&amp;psig=AOvVaw21FPDLjrdK4e8dbqx6Zovo&amp;ust=1544208709439162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060848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Proteins. Chemical composition of the proteins. Properties of </a:t>
            </a:r>
            <a:r>
              <a:rPr 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amino carboxylic acids.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459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01" y="764704"/>
            <a:ext cx="6912768" cy="517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11760" y="36288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Essential Amino Acids </a:t>
            </a:r>
          </a:p>
        </p:txBody>
      </p:sp>
    </p:spTree>
    <p:extLst>
      <p:ext uri="{BB962C8B-B14F-4D97-AF65-F5344CB8AC3E}">
        <p14:creationId xmlns:p14="http://schemas.microsoft.com/office/powerpoint/2010/main" val="3425211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124" y="116632"/>
            <a:ext cx="7875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1. Physical properties of </a:t>
            </a:r>
            <a:r>
              <a:rPr lang="el-GR" sz="2400" b="1" dirty="0" smtClean="0">
                <a:solidFill>
                  <a:srgbClr val="FF0000"/>
                </a:solidFill>
              </a:rPr>
              <a:t>α</a:t>
            </a:r>
            <a:r>
              <a:rPr lang="en-US" sz="2400" b="1" dirty="0" smtClean="0">
                <a:solidFill>
                  <a:srgbClr val="FF0000"/>
                </a:solidFill>
              </a:rPr>
              <a:t> – amino carboxylic acids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544" y="836712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1.1 Stereochemistry:</a:t>
            </a:r>
          </a:p>
          <a:p>
            <a:endParaRPr lang="en-US" sz="2000" dirty="0"/>
          </a:p>
          <a:p>
            <a:r>
              <a:rPr lang="en-US" sz="2000" dirty="0" smtClean="0"/>
              <a:t>For all amino acids except for glycine, </a:t>
            </a:r>
            <a:r>
              <a:rPr lang="el-GR" sz="2000" dirty="0" smtClean="0"/>
              <a:t>α</a:t>
            </a:r>
            <a:r>
              <a:rPr lang="en-US" sz="2000" dirty="0" smtClean="0"/>
              <a:t>-carbon atom is chiral: bonded to four different groups -  a carboxyl-, an amino-, a R- groups and a hydrogen atom.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0005" y="2544466"/>
            <a:ext cx="42659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Two stereoisomers: enantiomers</a:t>
            </a:r>
          </a:p>
          <a:p>
            <a:endParaRPr lang="en-US" sz="2000" dirty="0"/>
          </a:p>
          <a:p>
            <a:r>
              <a:rPr lang="en-US" sz="2000" dirty="0" smtClean="0"/>
              <a:t>Mirror images: L- and D- forms</a:t>
            </a:r>
            <a:endParaRPr lang="en-US" sz="2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20" y="3717032"/>
            <a:ext cx="45434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48064" y="2708920"/>
            <a:ext cx="3995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Carbons are lined up vertically, with the chiral atom in the center.</a:t>
            </a:r>
          </a:p>
          <a:p>
            <a:endParaRPr lang="en-US" sz="2000" dirty="0"/>
          </a:p>
          <a:p>
            <a:r>
              <a:rPr lang="en-US" sz="2000" dirty="0" smtClean="0"/>
              <a:t>When </a:t>
            </a:r>
            <a:r>
              <a:rPr lang="el-GR" sz="2000" dirty="0" smtClean="0"/>
              <a:t>α</a:t>
            </a:r>
            <a:r>
              <a:rPr lang="en-US" sz="2000" dirty="0" smtClean="0"/>
              <a:t>-amino group is on the left site of the vertical line, the AA is L-form.</a:t>
            </a:r>
          </a:p>
          <a:p>
            <a:endParaRPr lang="en-US" sz="2000" dirty="0"/>
          </a:p>
          <a:p>
            <a:r>
              <a:rPr lang="en-US" sz="2000" dirty="0" smtClean="0"/>
              <a:t>When </a:t>
            </a:r>
            <a:r>
              <a:rPr lang="el-GR" sz="2000" dirty="0" smtClean="0"/>
              <a:t>α</a:t>
            </a:r>
            <a:r>
              <a:rPr lang="en-US" sz="2000" dirty="0" smtClean="0"/>
              <a:t>-amino group is on the right site of the vertical line, the AA is D-form.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4166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717032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protein molecules are composed of the L-forms of AA.</a:t>
            </a:r>
          </a:p>
          <a:p>
            <a:endParaRPr lang="en-US" sz="2400" dirty="0"/>
          </a:p>
          <a:p>
            <a:r>
              <a:rPr lang="en-US" sz="2400" dirty="0" smtClean="0"/>
              <a:t>D-forms of the AA have been found in small peptides in some microorganisms.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620688"/>
            <a:ext cx="7128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D- and L- forms of the AA have </a:t>
            </a:r>
            <a:r>
              <a:rPr lang="en-US" sz="2400" dirty="0" smtClean="0">
                <a:solidFill>
                  <a:srgbClr val="FF0000"/>
                </a:solidFill>
              </a:rPr>
              <a:t>optical properties</a:t>
            </a:r>
            <a:r>
              <a:rPr lang="en-US" sz="2400" dirty="0" smtClean="0"/>
              <a:t>: rotate plane-polarized light.</a:t>
            </a:r>
          </a:p>
          <a:p>
            <a:endParaRPr lang="en-US" sz="2400" dirty="0"/>
          </a:p>
          <a:p>
            <a:r>
              <a:rPr lang="en-US" sz="2400" dirty="0" smtClean="0"/>
              <a:t>The equal </a:t>
            </a:r>
            <a:r>
              <a:rPr lang="en-US" sz="2400" dirty="0"/>
              <a:t>amounts of left- and right-handed enantiomers </a:t>
            </a:r>
            <a:r>
              <a:rPr lang="en-US" sz="2400" dirty="0" smtClean="0"/>
              <a:t>of AA is called </a:t>
            </a:r>
            <a:r>
              <a:rPr lang="en-US" sz="2400" dirty="0" err="1" smtClean="0"/>
              <a:t>racemate</a:t>
            </a:r>
            <a:r>
              <a:rPr lang="en-US" sz="2400" dirty="0" smtClean="0"/>
              <a:t> or racemic mixture. It does not have any optical properties.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5783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3787" y="428328"/>
            <a:ext cx="4532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1.2 Amino acid solubility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125" y="1412776"/>
            <a:ext cx="87484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Nonpolar, </a:t>
            </a:r>
            <a:r>
              <a:rPr lang="en-US" sz="2800" dirty="0" smtClean="0">
                <a:solidFill>
                  <a:srgbClr val="FF0000"/>
                </a:solidFill>
              </a:rPr>
              <a:t>hydrophobic</a:t>
            </a:r>
            <a:r>
              <a:rPr lang="en-US" sz="2800" dirty="0"/>
              <a:t>:</a:t>
            </a:r>
            <a:r>
              <a:rPr lang="en-US" sz="2800" dirty="0" smtClean="0"/>
              <a:t> tend to cluster together within proteins, stabilize protein structure by the means of hydrophobic interactions. They </a:t>
            </a:r>
            <a:r>
              <a:rPr lang="en-US" sz="2800" dirty="0" smtClean="0">
                <a:solidFill>
                  <a:srgbClr val="FF0000"/>
                </a:solidFill>
              </a:rPr>
              <a:t>are not </a:t>
            </a:r>
            <a:r>
              <a:rPr lang="en-US" sz="2800" dirty="0" smtClean="0"/>
              <a:t>soluble in water.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23528" y="3861048"/>
            <a:ext cx="80792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latin typeface="Arial" pitchFamily="34" charset="0"/>
              </a:rPr>
              <a:t>Polar with uncharged and charged </a:t>
            </a:r>
            <a:r>
              <a:rPr lang="en-US" sz="2800" dirty="0" smtClean="0"/>
              <a:t>R-groups are </a:t>
            </a:r>
            <a:r>
              <a:rPr lang="en-US" sz="2800" dirty="0" smtClean="0">
                <a:solidFill>
                  <a:srgbClr val="FF0000"/>
                </a:solidFill>
              </a:rPr>
              <a:t>hydrophilic and soluble </a:t>
            </a:r>
            <a:r>
              <a:rPr lang="en-US" sz="2800" dirty="0" smtClean="0"/>
              <a:t>in water because they contain functional groups that form hydrogen bonds with water.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2482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38285"/>
            <a:ext cx="4429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1.3 Amino acid dissociation: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1219200"/>
            <a:ext cx="40639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At physiological pH (7.4): </a:t>
            </a:r>
          </a:p>
          <a:p>
            <a:endParaRPr lang="en-US" sz="2400" dirty="0"/>
          </a:p>
          <a:p>
            <a:r>
              <a:rPr lang="en-US" sz="2400" dirty="0" smtClean="0"/>
              <a:t>Dipolar ion or zwitterion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528" y="2819400"/>
            <a:ext cx="3983072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414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2984" y="893033"/>
            <a:ext cx="493115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zwitterion can act as:</a:t>
            </a:r>
          </a:p>
          <a:p>
            <a:endParaRPr lang="en-US" sz="2400" dirty="0"/>
          </a:p>
          <a:p>
            <a:r>
              <a:rPr lang="en-US" sz="2400" dirty="0" smtClean="0"/>
              <a:t> a </a:t>
            </a:r>
            <a:r>
              <a:rPr lang="en-US" sz="2400" dirty="0" smtClean="0">
                <a:solidFill>
                  <a:srgbClr val="FF0000"/>
                </a:solidFill>
              </a:rPr>
              <a:t>proton donner </a:t>
            </a:r>
            <a:r>
              <a:rPr lang="en-US" sz="2400" dirty="0" smtClean="0"/>
              <a:t>(acid)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or as a </a:t>
            </a:r>
            <a:r>
              <a:rPr lang="en-US" sz="2400" dirty="0" smtClean="0">
                <a:solidFill>
                  <a:srgbClr val="FF0000"/>
                </a:solidFill>
              </a:rPr>
              <a:t>proton acceptor </a:t>
            </a:r>
            <a:r>
              <a:rPr lang="en-US" sz="2400" dirty="0" smtClean="0"/>
              <a:t>(a base)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34877"/>
            <a:ext cx="4395787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4" y="4163343"/>
            <a:ext cx="4627563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95719" y="210516"/>
            <a:ext cx="3550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Amphoteric properties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33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8411"/>
            <a:ext cx="8686800" cy="339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5679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12182"/>
            <a:ext cx="6019800" cy="504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1" y="5181600"/>
            <a:ext cx="3010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Dissociation curve: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390" y="116632"/>
            <a:ext cx="474521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 – dissociation constant</a:t>
            </a:r>
          </a:p>
          <a:p>
            <a:r>
              <a:rPr lang="en-US" sz="2000" dirty="0" err="1" smtClean="0"/>
              <a:t>pK</a:t>
            </a:r>
            <a:r>
              <a:rPr lang="en-US" sz="2000" dirty="0" smtClean="0"/>
              <a:t> – negative logarithm at a base 10</a:t>
            </a:r>
          </a:p>
          <a:p>
            <a:r>
              <a:rPr lang="en-US" sz="2000" dirty="0" err="1" smtClean="0"/>
              <a:t>pK</a:t>
            </a:r>
            <a:r>
              <a:rPr lang="en-US" sz="2000" dirty="0" smtClean="0"/>
              <a:t> – a measure of the tendency of </a:t>
            </a:r>
          </a:p>
          <a:p>
            <a:r>
              <a:rPr lang="en-US" sz="2000" dirty="0" smtClean="0"/>
              <a:t>a group to give up a proton</a:t>
            </a:r>
          </a:p>
          <a:p>
            <a:r>
              <a:rPr lang="en-US" sz="2000" dirty="0" smtClean="0"/>
              <a:t>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– dissociation of –COOH group</a:t>
            </a:r>
          </a:p>
          <a:p>
            <a:r>
              <a:rPr lang="en-US" sz="2000" dirty="0" smtClean="0"/>
              <a:t>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– dissociation of –NH3 group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pI</a:t>
            </a:r>
            <a:r>
              <a:rPr lang="en-US" sz="2000" dirty="0" smtClean="0"/>
              <a:t> – the pH at which the net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electric charge is zero –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- </a:t>
            </a:r>
            <a:r>
              <a:rPr lang="en-US" sz="2000" dirty="0" smtClean="0">
                <a:solidFill>
                  <a:srgbClr val="FF0000"/>
                </a:solidFill>
              </a:rPr>
              <a:t>Isoelectric point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84984"/>
            <a:ext cx="22002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23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628800"/>
            <a:ext cx="712879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Buffers </a:t>
            </a:r>
            <a:r>
              <a:rPr lang="en-US" sz="2800" dirty="0"/>
              <a:t>are aqueous systems that tend to resist changes in pH when small </a:t>
            </a:r>
            <a:r>
              <a:rPr lang="en-US" sz="2800" dirty="0" smtClean="0"/>
              <a:t>amounts </a:t>
            </a:r>
            <a:r>
              <a:rPr lang="en-US" sz="2800" dirty="0"/>
              <a:t>of acid (H+) or base (OH-) are </a:t>
            </a:r>
            <a:r>
              <a:rPr lang="en-US" sz="2800" dirty="0" smtClean="0"/>
              <a:t>added.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Buffering </a:t>
            </a:r>
            <a:r>
              <a:rPr lang="en-US" sz="2800" dirty="0"/>
              <a:t>region: extending from 1 pH unit on either side of the </a:t>
            </a:r>
            <a:r>
              <a:rPr lang="en-US" sz="2800" dirty="0" err="1"/>
              <a:t>pKa</a:t>
            </a:r>
            <a:r>
              <a:rPr lang="en-US" sz="2800" dirty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5695" y="332656"/>
            <a:ext cx="5981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Buffering capacity of amino acids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1193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0856" y="116632"/>
            <a:ext cx="8156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2. Chemical properties of </a:t>
            </a:r>
            <a:r>
              <a:rPr lang="el-GR" sz="2400" dirty="0" smtClean="0">
                <a:solidFill>
                  <a:srgbClr val="0070C0"/>
                </a:solidFill>
              </a:rPr>
              <a:t>α</a:t>
            </a:r>
            <a:r>
              <a:rPr lang="en-US" sz="2400" dirty="0" smtClean="0">
                <a:solidFill>
                  <a:srgbClr val="0070C0"/>
                </a:solidFill>
              </a:rPr>
              <a:t> – amino carboxylic acids: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939" y="685800"/>
            <a:ext cx="87221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2.1Reactions typical for the amino group:</a:t>
            </a:r>
          </a:p>
          <a:p>
            <a:endParaRPr lang="en-US" sz="28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Interaction with formaldehyde. </a:t>
            </a:r>
          </a:p>
          <a:p>
            <a:pPr>
              <a:buClr>
                <a:srgbClr val="FF0000"/>
              </a:buClr>
            </a:pPr>
            <a:endParaRPr lang="en-US" sz="2800" dirty="0" smtClean="0"/>
          </a:p>
          <a:p>
            <a:pPr>
              <a:buClr>
                <a:srgbClr val="FF0000"/>
              </a:buClr>
            </a:pPr>
            <a:endParaRPr lang="en-US" sz="2800" dirty="0"/>
          </a:p>
          <a:p>
            <a:pPr>
              <a:buClr>
                <a:srgbClr val="FF0000"/>
              </a:buClr>
            </a:pP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503555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51138" y="4038600"/>
            <a:ext cx="960230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Amino group is blocked. Amino acids react only as acids.</a:t>
            </a:r>
          </a:p>
          <a:p>
            <a:endParaRPr lang="en-US" sz="2000" dirty="0"/>
          </a:p>
          <a:p>
            <a:r>
              <a:rPr lang="en-US" sz="2000" dirty="0" smtClean="0"/>
              <a:t>Application: </a:t>
            </a:r>
          </a:p>
          <a:p>
            <a:endParaRPr lang="en-US" sz="2000" dirty="0"/>
          </a:p>
          <a:p>
            <a:r>
              <a:rPr lang="en-US" sz="2000" dirty="0" smtClean="0"/>
              <a:t>Quantitative determination of total amino acids by titration with a base.</a:t>
            </a:r>
          </a:p>
          <a:p>
            <a:endParaRPr lang="en-US" sz="2000" dirty="0"/>
          </a:p>
          <a:p>
            <a:r>
              <a:rPr lang="en-US" sz="2000" dirty="0" smtClean="0"/>
              <a:t>Quantitative determination of </a:t>
            </a:r>
            <a:r>
              <a:rPr lang="el-GR" sz="2000" dirty="0"/>
              <a:t>α </a:t>
            </a:r>
            <a:r>
              <a:rPr lang="en-US" sz="2000" dirty="0" smtClean="0"/>
              <a:t>–</a:t>
            </a:r>
            <a:r>
              <a:rPr lang="en-US" sz="2000" dirty="0"/>
              <a:t>amino nitrogen (</a:t>
            </a:r>
            <a:r>
              <a:rPr lang="en-US" sz="2000" dirty="0" err="1"/>
              <a:t>Sørensen</a:t>
            </a:r>
            <a:r>
              <a:rPr lang="en-US" sz="2000" dirty="0"/>
              <a:t> </a:t>
            </a:r>
            <a:r>
              <a:rPr lang="en-US" sz="2000" dirty="0" err="1"/>
              <a:t>formol</a:t>
            </a:r>
            <a:r>
              <a:rPr lang="en-US" sz="2000" dirty="0"/>
              <a:t> </a:t>
            </a:r>
            <a:r>
              <a:rPr lang="en-US" sz="2000" dirty="0" smtClean="0"/>
              <a:t>titration)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623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0" y="260648"/>
            <a:ext cx="21339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Proteins.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196752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General overview:</a:t>
            </a:r>
          </a:p>
          <a:p>
            <a:endParaRPr lang="en-US" sz="2400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Major food macronutrients. Provide energy and building blocks for the development of body’s specific proteins. </a:t>
            </a:r>
          </a:p>
          <a:p>
            <a:pPr>
              <a:buClr>
                <a:srgbClr val="FF0000"/>
              </a:buClr>
            </a:pPr>
            <a:endParaRPr lang="en-US" sz="2400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Polymers with a high molecular weight.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Protein content in animal cells and microorganisms up to 40-50%, in plant cells – up to 35% dry weight. 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Main protein sources: animals, plants, microorganisms. Quantitative and qualitative differences.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3343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97511"/>
            <a:ext cx="609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Interaction with </a:t>
            </a:r>
            <a:r>
              <a:rPr lang="en-US" sz="2800" dirty="0" err="1">
                <a:solidFill>
                  <a:prstClr val="black"/>
                </a:solidFill>
              </a:rPr>
              <a:t>ninhydrin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prstClr val="black"/>
              </a:solidFill>
            </a:endParaRPr>
          </a:p>
          <a:p>
            <a:pPr lvl="0">
              <a:buClr>
                <a:srgbClr val="FF0000"/>
              </a:buClr>
            </a:pP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90008"/>
            <a:ext cx="6553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28800" y="5826034"/>
            <a:ext cx="6790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Ruhemann's</a:t>
            </a:r>
            <a:r>
              <a:rPr lang="en-US" sz="2400" dirty="0"/>
              <a:t> </a:t>
            </a:r>
            <a:r>
              <a:rPr lang="en-US" sz="2400" dirty="0" smtClean="0"/>
              <a:t>compound; Qualitative reaction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9497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Interaction with carbonyl compounds (</a:t>
            </a:r>
            <a:r>
              <a:rPr lang="en-US" sz="2800" dirty="0" err="1">
                <a:solidFill>
                  <a:prstClr val="black"/>
                </a:solidFill>
              </a:rPr>
              <a:t>Maillard</a:t>
            </a:r>
            <a:r>
              <a:rPr lang="en-US" sz="2800" dirty="0">
                <a:solidFill>
                  <a:prstClr val="black"/>
                </a:solidFill>
              </a:rPr>
              <a:t> reaction)</a:t>
            </a:r>
          </a:p>
        </p:txBody>
      </p:sp>
      <p:pic>
        <p:nvPicPr>
          <p:cNvPr id="4098" name="Picture 2" descr="Image result for Maillard reac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209800"/>
            <a:ext cx="7200900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4267200"/>
            <a:ext cx="91518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….further isomerization, condensation and polymerization.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Formation of volatile compounds;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igh molecular </a:t>
            </a:r>
            <a:r>
              <a:rPr lang="en-US" sz="2400" dirty="0" err="1" smtClean="0"/>
              <a:t>melanoidins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1792307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Schiff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96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Interaction of amino acids with formaldehyd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8900" y="173038"/>
            <a:ext cx="88519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F0000"/>
              </a:buClr>
            </a:pPr>
            <a:r>
              <a:rPr lang="en-US" sz="2800" dirty="0" smtClean="0">
                <a:solidFill>
                  <a:srgbClr val="FF0000"/>
                </a:solidFill>
              </a:rPr>
              <a:t>2. 2 Reactions </a:t>
            </a:r>
            <a:r>
              <a:rPr lang="en-US" sz="2800" dirty="0">
                <a:solidFill>
                  <a:srgbClr val="FF0000"/>
                </a:solidFill>
              </a:rPr>
              <a:t>typical for the carboxylic group:</a:t>
            </a:r>
          </a:p>
          <a:p>
            <a:pPr lvl="0">
              <a:buClr>
                <a:srgbClr val="FF0000"/>
              </a:buClr>
            </a:pPr>
            <a:endParaRPr lang="en-US" sz="2800" dirty="0">
              <a:solidFill>
                <a:prstClr val="black"/>
              </a:solidFill>
            </a:endParaRP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Interaction with alcohols</a:t>
            </a:r>
          </a:p>
        </p:txBody>
      </p:sp>
      <p:pic>
        <p:nvPicPr>
          <p:cNvPr id="1029" name="Picture 5" descr="http://www.mikeblaber.org/oldwine/BCH4053/Lecture06/cooh_rx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6327775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270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88969"/>
            <a:ext cx="7488832" cy="513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8800" y="0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Reactions typical for R-groups:</a:t>
            </a:r>
          </a:p>
          <a:p>
            <a:pPr lvl="0">
              <a:buClr>
                <a:srgbClr val="FF0000"/>
              </a:buClr>
            </a:pPr>
            <a:endParaRPr lang="en-US" sz="2400" dirty="0">
              <a:solidFill>
                <a:prstClr val="black"/>
              </a:solidFill>
            </a:endParaRP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Crosslinking</a:t>
            </a:r>
          </a:p>
        </p:txBody>
      </p:sp>
    </p:spTree>
    <p:extLst>
      <p:ext uri="{BB962C8B-B14F-4D97-AF65-F5344CB8AC3E}">
        <p14:creationId xmlns:p14="http://schemas.microsoft.com/office/powerpoint/2010/main" val="4234673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655272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88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31119"/>
            <a:ext cx="7893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Chemical composition of proteins.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1268760"/>
            <a:ext cx="411362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Proteins are composed of:</a:t>
            </a:r>
          </a:p>
          <a:p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Carbon	50-55%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Oxygen	21-24%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Nitrogen	15-18%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Hydrogen	6.5-7.3%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Sulphur 	0.0-2.4%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36163" y="3946416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Some proteins may contain phosphorus and/or metals. </a:t>
            </a:r>
          </a:p>
          <a:p>
            <a:endParaRPr lang="en-US" sz="2400" dirty="0"/>
          </a:p>
          <a:p>
            <a:r>
              <a:rPr lang="en-US" sz="2400" dirty="0" smtClean="0"/>
              <a:t>Complete hydrolysis results in amino acids (total of 20). Proteins are polymers composed of amino acids.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478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30" y="143054"/>
            <a:ext cx="4968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Structure of Amino </a:t>
            </a:r>
            <a:r>
              <a:rPr lang="en-US" sz="2800" dirty="0" smtClean="0"/>
              <a:t>Acid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971600" y="908720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Amino acids are the building blocks of proteins. Each amino acid contains 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/>
              <a:t>1.Amino group (-NH2 group</a:t>
            </a:r>
          </a:p>
          <a:p>
            <a:r>
              <a:rPr lang="en-US" sz="2800" dirty="0"/>
              <a:t>2.Carboxyl group (-COOH group)</a:t>
            </a:r>
          </a:p>
          <a:p>
            <a:r>
              <a:rPr lang="en-US" sz="2800" dirty="0"/>
              <a:t>3.R group (side chain) which determines the type of an amino acid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4149080"/>
            <a:ext cx="5184576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234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6632"/>
            <a:ext cx="3081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Amino acids.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78354" y="1961953"/>
            <a:ext cx="858613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General characteristics:</a:t>
            </a:r>
          </a:p>
          <a:p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20 common amino acids build all proteins in living cells.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All of them are </a:t>
            </a:r>
            <a:r>
              <a:rPr lang="el-GR" sz="2800" dirty="0" smtClean="0"/>
              <a:t>α</a:t>
            </a:r>
            <a:r>
              <a:rPr lang="en-US" sz="2800" dirty="0" smtClean="0"/>
              <a:t>-amino acids.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All of them have a carboxyl and an amino group bonded to</a:t>
            </a:r>
            <a:r>
              <a:rPr lang="el-GR" sz="2800" dirty="0" smtClean="0"/>
              <a:t> α</a:t>
            </a:r>
            <a:r>
              <a:rPr lang="en-US" sz="2800" dirty="0" smtClean="0"/>
              <a:t>-carbon atom.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l-GR" sz="2800" dirty="0" smtClean="0"/>
              <a:t>α </a:t>
            </a:r>
            <a:r>
              <a:rPr lang="en-US" sz="2800" dirty="0" smtClean="0"/>
              <a:t>-amino acids differ from each other by their side chains, or R-groups.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R-groups are different in structure, size, and electric charge.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362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1640553"/>
            <a:ext cx="3705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common amino acid structure with except for </a:t>
            </a:r>
            <a:r>
              <a:rPr lang="en-US" sz="1600" dirty="0" err="1" smtClean="0"/>
              <a:t>proline</a:t>
            </a:r>
            <a:r>
              <a:rPr lang="en-US" sz="1600" dirty="0" smtClean="0"/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041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3829050" cy="40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08920"/>
            <a:ext cx="3533775" cy="41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263407"/>
            <a:ext cx="475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Amino acid’s name is a three-letter abbreviation and one letter symbol, which are used to indicate the sequence of the amino acids in a protein.  </a:t>
            </a:r>
            <a:endParaRPr lang="en-US" sz="2400" dirty="0"/>
          </a:p>
        </p:txBody>
      </p:sp>
      <p:sp>
        <p:nvSpPr>
          <p:cNvPr id="3" name="AutoShape 8" descr="Image result for protein primary structur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3843"/>
            <a:ext cx="3600400" cy="2418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94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628800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Classification of amino acids is based on the polarity of R-groups, or their tendency to interact with water at biological pH (near pH 7).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584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aminac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92695"/>
            <a:ext cx="5832648" cy="576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707904" y="116632"/>
            <a:ext cx="177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latin typeface="Arial" pitchFamily="34" charset="0"/>
              </a:rPr>
              <a:t>20 Amino Acids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95483" y="1268760"/>
            <a:ext cx="214674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dirty="0">
                <a:latin typeface="Arial" pitchFamily="34" charset="0"/>
              </a:rPr>
              <a:t>Nonpolar,</a:t>
            </a:r>
          </a:p>
          <a:p>
            <a:pPr eaLnBrk="1" hangingPunct="1"/>
            <a:r>
              <a:rPr lang="en-US" altLang="en-US" sz="2800" dirty="0">
                <a:latin typeface="Arial" pitchFamily="34" charset="0"/>
              </a:rPr>
              <a:t>hydrophobic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25326" y="3501008"/>
            <a:ext cx="188705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dirty="0">
                <a:latin typeface="Arial" pitchFamily="34" charset="0"/>
              </a:rPr>
              <a:t>Polar, </a:t>
            </a:r>
            <a:endParaRPr lang="en-US" altLang="en-US" sz="2800" dirty="0" smtClean="0">
              <a:latin typeface="Arial" pitchFamily="34" charset="0"/>
            </a:endParaRPr>
          </a:p>
          <a:p>
            <a:pPr eaLnBrk="1" hangingPunct="1"/>
            <a:r>
              <a:rPr lang="en-US" altLang="en-US" sz="2800" dirty="0" smtClean="0">
                <a:latin typeface="Arial" pitchFamily="34" charset="0"/>
              </a:rPr>
              <a:t>uncharged</a:t>
            </a:r>
            <a:endParaRPr lang="en-US" altLang="en-US" sz="2800" dirty="0">
              <a:latin typeface="Arial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55576" y="4924689"/>
            <a:ext cx="14863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Arial" pitchFamily="34" charset="0"/>
              </a:rPr>
              <a:t>Polar, </a:t>
            </a:r>
            <a:endParaRPr lang="en-US" altLang="en-US" sz="2800" dirty="0" smtClean="0">
              <a:latin typeface="Arial" pitchFamily="34" charset="0"/>
            </a:endParaRPr>
          </a:p>
          <a:p>
            <a:r>
              <a:rPr lang="en-US" altLang="en-US" sz="2800" dirty="0" smtClean="0">
                <a:latin typeface="Arial" pitchFamily="34" charset="0"/>
              </a:rPr>
              <a:t>charged</a:t>
            </a:r>
            <a:endParaRPr lang="en-US" altLang="en-US" sz="2800" dirty="0">
              <a:latin typeface="Arial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581400" y="6460067"/>
            <a:ext cx="480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1400" b="1">
                <a:latin typeface="Arial" pitchFamily="34" charset="0"/>
              </a:rPr>
              <a:t>http://www.people.virginia.edu/~rjh9u/aminacid.html</a:t>
            </a:r>
          </a:p>
        </p:txBody>
      </p:sp>
    </p:spTree>
    <p:extLst>
      <p:ext uri="{BB962C8B-B14F-4D97-AF65-F5344CB8AC3E}">
        <p14:creationId xmlns:p14="http://schemas.microsoft.com/office/powerpoint/2010/main" val="115064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8396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Some proteins may contain non-standard amino acids.</a:t>
            </a:r>
          </a:p>
          <a:p>
            <a:endParaRPr lang="en-US" sz="2400" dirty="0"/>
          </a:p>
          <a:p>
            <a:r>
              <a:rPr lang="en-US" sz="2400" dirty="0" smtClean="0"/>
              <a:t>Examples:</a:t>
            </a:r>
            <a:endParaRPr lang="en-US" sz="2400" dirty="0"/>
          </a:p>
        </p:txBody>
      </p:sp>
      <p:sp>
        <p:nvSpPr>
          <p:cNvPr id="3" name="AutoShape 2" descr="Image result for 4-hydroxyprolin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348880"/>
            <a:ext cx="3910392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5-hydroxylysine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5-hydroxylysine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396" y="1988840"/>
            <a:ext cx="1984012" cy="2667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12160" y="5107250"/>
            <a:ext cx="3034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5</a:t>
            </a:r>
            <a:r>
              <a:rPr lang="en-US" sz="2800" dirty="0" smtClean="0"/>
              <a:t>-hydroxylysine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4501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1206</TotalTime>
  <Words>820</Words>
  <Application>Microsoft Office PowerPoint</Application>
  <PresentationFormat>On-screen Show (4:3)</PresentationFormat>
  <Paragraphs>135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TR</cp:lastModifiedBy>
  <cp:revision>65</cp:revision>
  <dcterms:created xsi:type="dcterms:W3CDTF">2015-06-25T10:21:40Z</dcterms:created>
  <dcterms:modified xsi:type="dcterms:W3CDTF">2023-01-22T10:13:08Z</dcterms:modified>
</cp:coreProperties>
</file>