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handoutMasterIdLst>
    <p:handoutMasterId r:id="rId24"/>
  </p:handoutMasterIdLst>
  <p:sldIdLst>
    <p:sldId id="256" r:id="rId5"/>
    <p:sldId id="267" r:id="rId6"/>
    <p:sldId id="264" r:id="rId7"/>
    <p:sldId id="277" r:id="rId8"/>
    <p:sldId id="279" r:id="rId9"/>
    <p:sldId id="281" r:id="rId10"/>
    <p:sldId id="280" r:id="rId11"/>
    <p:sldId id="268" r:id="rId12"/>
    <p:sldId id="278" r:id="rId13"/>
    <p:sldId id="288" r:id="rId14"/>
    <p:sldId id="270" r:id="rId15"/>
    <p:sldId id="274" r:id="rId16"/>
    <p:sldId id="282" r:id="rId17"/>
    <p:sldId id="283" r:id="rId18"/>
    <p:sldId id="284" r:id="rId19"/>
    <p:sldId id="285" r:id="rId20"/>
    <p:sldId id="286" r:id="rId21"/>
    <p:sldId id="262" r:id="rId22"/>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77" d="100"/>
          <a:sy n="77" d="100"/>
        </p:scale>
        <p:origin x="272" y="333"/>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17CEDC3C-0518-4090-B100-0E26500712EC}">
      <dgm:prSet custT="1"/>
      <dgm:spPr/>
      <dgm:t>
        <a:bodyPr rtlCol="0"/>
        <a:lstStyle/>
        <a:p>
          <a:pPr rtl="0"/>
          <a:r>
            <a:rPr lang="el-GR" sz="1800" noProof="0" dirty="0"/>
            <a:t>2017</a:t>
          </a:r>
          <a:endParaRPr lang="el-GR" sz="1600" noProof="0" dirty="0"/>
        </a:p>
      </dgm:t>
    </dgm:pt>
    <dgm:pt modelId="{B435DE3C-F726-408B-AC6F-DE0EFE9CCD63}" type="parTrans" cxnId="{9ACB3AC1-8255-46E0-BE75-4532AEAAAF80}">
      <dgm:prSet/>
      <dgm:spPr/>
      <dgm:t>
        <a:bodyPr rtlCol="0"/>
        <a:lstStyle/>
        <a:p>
          <a:pPr rtl="0"/>
          <a:endParaRPr lang="el-GR" noProof="0" dirty="0"/>
        </a:p>
      </dgm:t>
    </dgm:pt>
    <dgm:pt modelId="{4A4B8366-1CAF-466D-9C6E-9F3316175D21}" type="sibTrans" cxnId="{9ACB3AC1-8255-46E0-BE75-4532AEAAAF80}">
      <dgm:prSet/>
      <dgm:spPr/>
      <dgm:t>
        <a:bodyPr rtlCol="0"/>
        <a:lstStyle/>
        <a:p>
          <a:pPr rtl="0"/>
          <a:endParaRPr lang="el-GR" noProof="0" dirty="0"/>
        </a:p>
      </dgm:t>
    </dgm:pt>
    <dgm:pt modelId="{98391499-17A2-4801-9F69-81BE473760CD}">
      <dgm:prSet/>
      <dgm:spPr/>
      <dgm:t>
        <a:bodyPr rtlCol="0"/>
        <a:lstStyle/>
        <a:p>
          <a:pPr rtl="0"/>
          <a:r>
            <a:rPr lang="el-GR" noProof="0" dirty="0" err="1"/>
            <a:t>Lorem</a:t>
          </a:r>
          <a:r>
            <a:rPr lang="el-GR" noProof="0" dirty="0"/>
            <a:t> </a:t>
          </a:r>
          <a:r>
            <a:rPr lang="el-GR" noProof="0" dirty="0" err="1"/>
            <a:t>ipsum</a:t>
          </a:r>
          <a:r>
            <a:rPr lang="el-GR" noProof="0" dirty="0"/>
            <a:t> </a:t>
          </a:r>
          <a:r>
            <a:rPr lang="el-GR" noProof="0" dirty="0" err="1"/>
            <a:t>dolor</a:t>
          </a:r>
          <a:r>
            <a:rPr lang="el-GR" noProof="0" dirty="0"/>
            <a:t> </a:t>
          </a:r>
          <a:r>
            <a:rPr lang="el-GR" noProof="0" dirty="0" err="1"/>
            <a:t>sit</a:t>
          </a:r>
          <a:r>
            <a:rPr lang="el-GR" noProof="0" dirty="0"/>
            <a:t> </a:t>
          </a:r>
          <a:r>
            <a:rPr lang="el-GR" noProof="0" dirty="0" err="1"/>
            <a:t>amet</a:t>
          </a:r>
          <a:endParaRPr lang="el-GR" noProof="0" dirty="0"/>
        </a:p>
      </dgm:t>
    </dgm:pt>
    <dgm:pt modelId="{95C58DFF-DB28-47BF-BD6A-EC281E8FC2CD}" type="parTrans" cxnId="{99062C35-11FD-48B3-B6CC-285149615D1F}">
      <dgm:prSet/>
      <dgm:spPr/>
      <dgm:t>
        <a:bodyPr rtlCol="0"/>
        <a:lstStyle/>
        <a:p>
          <a:pPr rtl="0"/>
          <a:endParaRPr lang="el-GR" noProof="0" dirty="0"/>
        </a:p>
      </dgm:t>
    </dgm:pt>
    <dgm:pt modelId="{5B5CC139-5156-44F9-B835-6B92FEC46484}" type="sibTrans" cxnId="{99062C35-11FD-48B3-B6CC-285149615D1F}">
      <dgm:prSet/>
      <dgm:spPr/>
      <dgm:t>
        <a:bodyPr rtlCol="0"/>
        <a:lstStyle/>
        <a:p>
          <a:pPr rtl="0"/>
          <a:endParaRPr lang="el-GR" noProof="0" dirty="0"/>
        </a:p>
      </dgm:t>
    </dgm:pt>
    <dgm:pt modelId="{FCC58286-7C6D-464C-BB42-4E6FDE44662B}">
      <dgm:prSet custT="1"/>
      <dgm:spPr/>
      <dgm:t>
        <a:bodyPr rtlCol="0"/>
        <a:lstStyle/>
        <a:p>
          <a:pPr rtl="0"/>
          <a:r>
            <a:rPr lang="el-GR" sz="1800" noProof="0" dirty="0"/>
            <a:t>2018</a:t>
          </a:r>
          <a:endParaRPr lang="el-GR" sz="1600" noProof="0" dirty="0"/>
        </a:p>
      </dgm:t>
    </dgm:pt>
    <dgm:pt modelId="{E45F76AF-B1A8-443B-8F6B-905A507AAB18}" type="parTrans" cxnId="{2765E390-3A42-466A-87AD-20316EA2380C}">
      <dgm:prSet/>
      <dgm:spPr/>
      <dgm:t>
        <a:bodyPr rtlCol="0"/>
        <a:lstStyle/>
        <a:p>
          <a:pPr rtl="0"/>
          <a:endParaRPr lang="el-GR" noProof="0" dirty="0"/>
        </a:p>
      </dgm:t>
    </dgm:pt>
    <dgm:pt modelId="{18E5FFEB-DE46-4C1D-8F6E-E65026C954BE}" type="sibTrans" cxnId="{2765E390-3A42-466A-87AD-20316EA2380C}">
      <dgm:prSet/>
      <dgm:spPr/>
      <dgm:t>
        <a:bodyPr rtlCol="0"/>
        <a:lstStyle/>
        <a:p>
          <a:pPr rtl="0"/>
          <a:endParaRPr lang="el-GR" noProof="0" dirty="0"/>
        </a:p>
      </dgm:t>
    </dgm:pt>
    <dgm:pt modelId="{96D6E15A-D265-46FD-AE7A-F7931904D8A6}">
      <dgm:prSet/>
      <dgm:spPr/>
      <dgm:t>
        <a:bodyPr rtlCol="0"/>
        <a:lstStyle/>
        <a:p>
          <a:pPr rtl="0"/>
          <a:r>
            <a:rPr lang="el-GR" noProof="0" dirty="0" err="1"/>
            <a:t>Lorem</a:t>
          </a:r>
          <a:r>
            <a:rPr lang="el-GR" noProof="0" dirty="0"/>
            <a:t> </a:t>
          </a:r>
          <a:r>
            <a:rPr lang="el-GR" noProof="0" dirty="0" err="1"/>
            <a:t>ipsum</a:t>
          </a:r>
          <a:r>
            <a:rPr lang="el-GR" noProof="0" dirty="0"/>
            <a:t> </a:t>
          </a:r>
          <a:r>
            <a:rPr lang="el-GR" noProof="0" dirty="0" err="1"/>
            <a:t>dolor</a:t>
          </a:r>
          <a:r>
            <a:rPr lang="el-GR" noProof="0" dirty="0"/>
            <a:t> </a:t>
          </a:r>
          <a:r>
            <a:rPr lang="el-GR" noProof="0" dirty="0" err="1"/>
            <a:t>sit</a:t>
          </a:r>
          <a:r>
            <a:rPr lang="el-GR" noProof="0" dirty="0"/>
            <a:t> </a:t>
          </a:r>
          <a:r>
            <a:rPr lang="el-GR" noProof="0" dirty="0" err="1"/>
            <a:t>amet</a:t>
          </a:r>
          <a:endParaRPr lang="el-GR" noProof="0" dirty="0"/>
        </a:p>
      </dgm:t>
    </dgm:pt>
    <dgm:pt modelId="{BF131BF4-552C-42B7-A4E4-3DD57EBFE6F7}" type="parTrans" cxnId="{83D85A34-AD39-4141-B7BD-21D8A23B6034}">
      <dgm:prSet/>
      <dgm:spPr/>
      <dgm:t>
        <a:bodyPr rtlCol="0"/>
        <a:lstStyle/>
        <a:p>
          <a:pPr rtl="0"/>
          <a:endParaRPr lang="el-GR" noProof="0" dirty="0"/>
        </a:p>
      </dgm:t>
    </dgm:pt>
    <dgm:pt modelId="{AA466C83-112C-4333-B774-F1F265BD5C64}" type="sibTrans" cxnId="{83D85A34-AD39-4141-B7BD-21D8A23B6034}">
      <dgm:prSet/>
      <dgm:spPr/>
      <dgm:t>
        <a:bodyPr rtlCol="0"/>
        <a:lstStyle/>
        <a:p>
          <a:pPr rtl="0"/>
          <a:endParaRPr lang="el-GR" noProof="0" dirty="0"/>
        </a:p>
      </dgm:t>
    </dgm:pt>
    <dgm:pt modelId="{E83323FA-D9FE-495D-BB9C-938C055FE7A9}">
      <dgm:prSet/>
      <dgm:spPr/>
      <dgm:t>
        <a:bodyPr rtlCol="0"/>
        <a:lstStyle/>
        <a:p>
          <a:pPr rtl="0"/>
          <a:r>
            <a:rPr lang="el-GR" noProof="0" dirty="0"/>
            <a:t>2019</a:t>
          </a:r>
        </a:p>
      </dgm:t>
    </dgm:pt>
    <dgm:pt modelId="{716660A6-7100-457C-907A-A1A0FA5A3F95}" type="parTrans" cxnId="{62F54A26-305E-4B4D-8930-38EBEAD5734E}">
      <dgm:prSet/>
      <dgm:spPr/>
      <dgm:t>
        <a:bodyPr rtlCol="0"/>
        <a:lstStyle/>
        <a:p>
          <a:pPr rtl="0"/>
          <a:endParaRPr lang="el-GR" noProof="0" dirty="0"/>
        </a:p>
      </dgm:t>
    </dgm:pt>
    <dgm:pt modelId="{8ECDD9C7-B419-4C83-AC8C-72BBFE97E18C}" type="sibTrans" cxnId="{62F54A26-305E-4B4D-8930-38EBEAD5734E}">
      <dgm:prSet/>
      <dgm:spPr/>
      <dgm:t>
        <a:bodyPr rtlCol="0"/>
        <a:lstStyle/>
        <a:p>
          <a:pPr rtl="0"/>
          <a:endParaRPr lang="el-GR" noProof="0" dirty="0"/>
        </a:p>
      </dgm:t>
    </dgm:pt>
    <dgm:pt modelId="{E0D9B9BB-B71B-4094-81F3-C8E99AE698A1}">
      <dgm:prSet/>
      <dgm:spPr/>
      <dgm:t>
        <a:bodyPr rtlCol="0"/>
        <a:lstStyle/>
        <a:p>
          <a:pPr rtl="0"/>
          <a:r>
            <a:rPr lang="el-GR" noProof="0" dirty="0" err="1"/>
            <a:t>Lorem</a:t>
          </a:r>
          <a:r>
            <a:rPr lang="el-GR" noProof="0" dirty="0"/>
            <a:t> </a:t>
          </a:r>
          <a:r>
            <a:rPr lang="el-GR" noProof="0" dirty="0" err="1"/>
            <a:t>ipsum</a:t>
          </a:r>
          <a:r>
            <a:rPr lang="el-GR" noProof="0" dirty="0"/>
            <a:t> </a:t>
          </a:r>
          <a:r>
            <a:rPr lang="el-GR" noProof="0" dirty="0" err="1"/>
            <a:t>dolor</a:t>
          </a:r>
          <a:r>
            <a:rPr lang="el-GR" noProof="0" dirty="0"/>
            <a:t> </a:t>
          </a:r>
          <a:r>
            <a:rPr lang="el-GR" noProof="0" dirty="0" err="1"/>
            <a:t>sit</a:t>
          </a:r>
          <a:r>
            <a:rPr lang="el-GR" noProof="0" dirty="0"/>
            <a:t> </a:t>
          </a:r>
          <a:r>
            <a:rPr lang="el-GR" noProof="0" dirty="0" err="1"/>
            <a:t>amet</a:t>
          </a:r>
          <a:endParaRPr lang="el-GR" noProof="0" dirty="0"/>
        </a:p>
      </dgm:t>
    </dgm:pt>
    <dgm:pt modelId="{35482E45-629A-48D5-9B40-64EDAA5503A5}" type="parTrans" cxnId="{83CEAB50-15BC-4899-8835-83936FD24235}">
      <dgm:prSet/>
      <dgm:spPr/>
      <dgm:t>
        <a:bodyPr rtlCol="0"/>
        <a:lstStyle/>
        <a:p>
          <a:pPr rtl="0"/>
          <a:endParaRPr lang="el-GR" noProof="0" dirty="0"/>
        </a:p>
      </dgm:t>
    </dgm:pt>
    <dgm:pt modelId="{A8B8903B-04F2-4947-B217-759901A8DC0E}" type="sibTrans" cxnId="{83CEAB50-15BC-4899-8835-83936FD24235}">
      <dgm:prSet/>
      <dgm:spPr/>
      <dgm:t>
        <a:bodyPr rtlCol="0"/>
        <a:lstStyle/>
        <a:p>
          <a:pPr rtl="0"/>
          <a:endParaRPr lang="el-GR" noProof="0" dirty="0"/>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3">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3">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3"/>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2"/>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3">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3">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3"/>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2"/>
      <dgm:spPr/>
    </dgm:pt>
    <dgm:pt modelId="{389FF7C6-70DC-4926-81A7-388E21A8A67A}" type="pres">
      <dgm:prSet presAssocID="{E83323FA-D9FE-495D-BB9C-938C055FE7A9}" presName="composite" presStyleCnt="0"/>
      <dgm:spPr/>
    </dgm:pt>
    <dgm:pt modelId="{41C4539A-0685-41FF-B5B9-8D19A73AFAE5}" type="pres">
      <dgm:prSet presAssocID="{E83323FA-D9FE-495D-BB9C-938C055FE7A9}" presName="Parent1" presStyleLbl="alignNode1" presStyleIdx="2" presStyleCnt="3">
        <dgm:presLayoutVars>
          <dgm:chMax val="1"/>
          <dgm:chPref val="1"/>
          <dgm:bulletEnabled val="1"/>
        </dgm:presLayoutVars>
      </dgm:prSet>
      <dgm:spPr/>
    </dgm:pt>
    <dgm:pt modelId="{D44F0506-8AC4-4F85-BD19-22441542B740}" type="pres">
      <dgm:prSet presAssocID="{E83323FA-D9FE-495D-BB9C-938C055FE7A9}" presName="Childtext1" presStyleLbl="revTx" presStyleIdx="2" presStyleCnt="3">
        <dgm:presLayoutVars>
          <dgm:chMax val="0"/>
          <dgm:chPref val="0"/>
          <dgm:bulletEnabled/>
        </dgm:presLayoutVars>
      </dgm:prSet>
      <dgm:spPr/>
    </dgm:pt>
    <dgm:pt modelId="{33BD2C30-FE64-4F31-8CBE-0B6EFE96121A}" type="pres">
      <dgm:prSet presAssocID="{E83323FA-D9FE-495D-BB9C-938C055FE7A9}"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449623A4-8FB6-433E-8296-9C8AB05B39CF}" type="pres">
      <dgm:prSet presAssocID="{E83323FA-D9FE-495D-BB9C-938C055FE7A9}" presName="ConnectLineEnd" presStyleLbl="node1" presStyleIdx="2" presStyleCnt="3"/>
      <dgm:spPr/>
    </dgm:pt>
    <dgm:pt modelId="{09CEEFDD-FEB6-4D65-8EF1-3EB4C56012E3}" type="pres">
      <dgm:prSet presAssocID="{E83323FA-D9FE-495D-BB9C-938C055FE7A9}" presName="EmptyPane" presStyleCnt="0"/>
      <dgm:spPr/>
    </dgm:pt>
  </dgm:ptLst>
  <dgm:cxnLst>
    <dgm:cxn modelId="{D0AF3E1B-A022-48B5-912F-ECBFD6C6ABFE}" type="presOf" srcId="{FCC58286-7C6D-464C-BB42-4E6FDE44662B}" destId="{65F61CEF-2C5A-451A-B9F8-7D928D9EF5D0}" srcOrd="0" destOrd="0" presId="urn:microsoft.com/office/officeart/2016/7/layout/HexagonTimeline"/>
    <dgm:cxn modelId="{62F54A26-305E-4B4D-8930-38EBEAD5734E}" srcId="{319F336B-76B7-431F-9F5E-75CE23B83157}" destId="{E83323FA-D9FE-495D-BB9C-938C055FE7A9}" srcOrd="2" destOrd="0" parTransId="{716660A6-7100-457C-907A-A1A0FA5A3F95}" sibTransId="{8ECDD9C7-B419-4C83-AC8C-72BBFE97E18C}"/>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06755B5E-0EFB-4156-AB4F-432E9E42436B}" type="presOf" srcId="{E0D9B9BB-B71B-4094-81F3-C8E99AE698A1}" destId="{D44F0506-8AC4-4F85-BD19-22441542B740}" srcOrd="0" destOrd="0" presId="urn:microsoft.com/office/officeart/2016/7/layout/HexagonTimeline"/>
    <dgm:cxn modelId="{83CEAB50-15BC-4899-8835-83936FD24235}" srcId="{E83323FA-D9FE-495D-BB9C-938C055FE7A9}" destId="{E0D9B9BB-B71B-4094-81F3-C8E99AE698A1}" srcOrd="0" destOrd="0" parTransId="{35482E45-629A-48D5-9B40-64EDAA5503A5}" sibTransId="{A8B8903B-04F2-4947-B217-759901A8DC0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2850D5B0-B559-49DD-8075-ADF422BE7BE0}" type="presOf" srcId="{E83323FA-D9FE-495D-BB9C-938C055FE7A9}" destId="{41C4539A-0685-41FF-B5B9-8D19A73AFAE5}" srcOrd="0" destOrd="0" presId="urn:microsoft.com/office/officeart/2016/7/layout/HexagonTimelin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2D8777AF-91DD-48A2-B124-AB596A154BFF}" type="presParOf" srcId="{F50CB951-182F-4C09-833F-77274651E850}" destId="{389FF7C6-70DC-4926-81A7-388E21A8A67A}" srcOrd="4" destOrd="0" presId="urn:microsoft.com/office/officeart/2016/7/layout/HexagonTimeline"/>
    <dgm:cxn modelId="{D667FE48-0186-43FC-9248-C15915ABAEB2}" type="presParOf" srcId="{389FF7C6-70DC-4926-81A7-388E21A8A67A}" destId="{41C4539A-0685-41FF-B5B9-8D19A73AFAE5}" srcOrd="0" destOrd="0" presId="urn:microsoft.com/office/officeart/2016/7/layout/HexagonTimeline"/>
    <dgm:cxn modelId="{57E2A560-9C93-4B7D-8DFF-5E08C5A597EF}" type="presParOf" srcId="{389FF7C6-70DC-4926-81A7-388E21A8A67A}" destId="{D44F0506-8AC4-4F85-BD19-22441542B740}" srcOrd="1" destOrd="0" presId="urn:microsoft.com/office/officeart/2016/7/layout/HexagonTimeline"/>
    <dgm:cxn modelId="{A67CDB28-D89F-4751-BF2B-D26E5623F0F9}" type="presParOf" srcId="{389FF7C6-70DC-4926-81A7-388E21A8A67A}" destId="{33BD2C30-FE64-4F31-8CBE-0B6EFE96121A}" srcOrd="2" destOrd="0" presId="urn:microsoft.com/office/officeart/2016/7/layout/HexagonTimeline"/>
    <dgm:cxn modelId="{72663BB5-528A-499B-BACD-1BD7DCE092EE}" type="presParOf" srcId="{389FF7C6-70DC-4926-81A7-388E21A8A67A}" destId="{449623A4-8FB6-433E-8296-9C8AB05B39CF}" srcOrd="3" destOrd="0" presId="urn:microsoft.com/office/officeart/2016/7/layout/HexagonTimeline"/>
    <dgm:cxn modelId="{AC00EA92-9C0F-438E-A013-85AC49D156AC}" type="presParOf" srcId="{389FF7C6-70DC-4926-81A7-388E21A8A67A}" destId="{09CEEFDD-FEB6-4D65-8EF1-3EB4C56012E3}"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482107"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rtlCol="0" anchor="ctr" anchorCtr="0">
          <a:noAutofit/>
        </a:bodyPr>
        <a:lstStyle/>
        <a:p>
          <a:pPr marL="0" lvl="0" indent="0" algn="ctr" defTabSz="800100" rtl="0">
            <a:lnSpc>
              <a:spcPct val="90000"/>
            </a:lnSpc>
            <a:spcBef>
              <a:spcPct val="0"/>
            </a:spcBef>
            <a:spcAft>
              <a:spcPct val="35000"/>
            </a:spcAft>
            <a:buNone/>
          </a:pPr>
          <a:r>
            <a:rPr lang="el-GR" sz="1800" kern="1200" noProof="0" dirty="0"/>
            <a:t>2017</a:t>
          </a:r>
          <a:endParaRPr lang="el-GR" sz="1600" kern="1200" noProof="0" dirty="0"/>
        </a:p>
      </dsp:txBody>
      <dsp:txXfrm>
        <a:off x="482107" y="1914588"/>
        <a:ext cx="2349281" cy="522160"/>
      </dsp:txXfrm>
    </dsp:sp>
    <dsp:sp modelId="{3D1EE280-D874-4172-9524-CB36402E077E}">
      <dsp:nvSpPr>
        <dsp:cNvPr id="0" name=""/>
        <dsp:cNvSpPr/>
      </dsp:nvSpPr>
      <dsp:spPr>
        <a:xfrm>
          <a:off x="4996"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rtlCol="0" anchor="b" anchorCtr="1">
          <a:noAutofit/>
        </a:bodyPr>
        <a:lstStyle/>
        <a:p>
          <a:pPr marL="0" lvl="0" indent="0" algn="ctr" defTabSz="755650" rtl="0">
            <a:lnSpc>
              <a:spcPct val="90000"/>
            </a:lnSpc>
            <a:spcBef>
              <a:spcPct val="0"/>
            </a:spcBef>
            <a:spcAft>
              <a:spcPct val="35000"/>
            </a:spcAft>
            <a:buNone/>
          </a:pPr>
          <a:r>
            <a:rPr lang="el-GR" sz="1700" kern="1200" noProof="0" dirty="0" err="1"/>
            <a:t>Lorem</a:t>
          </a:r>
          <a:r>
            <a:rPr lang="el-GR" sz="1700" kern="1200" noProof="0" dirty="0"/>
            <a:t> </a:t>
          </a:r>
          <a:r>
            <a:rPr lang="el-GR" sz="1700" kern="1200" noProof="0" dirty="0" err="1"/>
            <a:t>ipsum</a:t>
          </a:r>
          <a:r>
            <a:rPr lang="el-GR" sz="1700" kern="1200" noProof="0" dirty="0"/>
            <a:t> </a:t>
          </a:r>
          <a:r>
            <a:rPr lang="el-GR" sz="1700" kern="1200" noProof="0" dirty="0" err="1"/>
            <a:t>dolor</a:t>
          </a:r>
          <a:r>
            <a:rPr lang="el-GR" sz="1700" kern="1200" noProof="0" dirty="0"/>
            <a:t> </a:t>
          </a:r>
          <a:r>
            <a:rPr lang="el-GR" sz="1700" kern="1200" noProof="0" dirty="0" err="1"/>
            <a:t>sit</a:t>
          </a:r>
          <a:r>
            <a:rPr lang="el-GR" sz="1700" kern="1200" noProof="0" dirty="0"/>
            <a:t> </a:t>
          </a:r>
          <a:r>
            <a:rPr lang="el-GR" sz="1700" kern="1200" noProof="0" dirty="0" err="1"/>
            <a:t>amet</a:t>
          </a:r>
          <a:endParaRPr lang="el-GR" sz="1700" kern="1200" noProof="0" dirty="0"/>
        </a:p>
      </dsp:txBody>
      <dsp:txXfrm>
        <a:off x="4996" y="0"/>
        <a:ext cx="3407935" cy="1392428"/>
      </dsp:txXfrm>
    </dsp:sp>
    <dsp:sp modelId="{6C60830C-1BC0-4DB1-A6D1-80EF0F9788EE}">
      <dsp:nvSpPr>
        <dsp:cNvPr id="0" name=""/>
        <dsp:cNvSpPr/>
      </dsp:nvSpPr>
      <dsp:spPr>
        <a:xfrm>
          <a:off x="2935821"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70896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66545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3890043" y="1914588"/>
          <a:ext cx="2453713"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rtlCol="0" anchor="ctr" anchorCtr="0">
          <a:noAutofit/>
        </a:bodyPr>
        <a:lstStyle/>
        <a:p>
          <a:pPr marL="0" lvl="0" indent="0" algn="ctr" defTabSz="800100" rtl="0">
            <a:lnSpc>
              <a:spcPct val="90000"/>
            </a:lnSpc>
            <a:spcBef>
              <a:spcPct val="0"/>
            </a:spcBef>
            <a:spcAft>
              <a:spcPct val="35000"/>
            </a:spcAft>
            <a:buNone/>
          </a:pPr>
          <a:r>
            <a:rPr lang="el-GR" sz="1800" kern="1200" noProof="0" dirty="0"/>
            <a:t>2018</a:t>
          </a:r>
          <a:endParaRPr lang="el-GR" sz="1600" kern="1200" noProof="0" dirty="0"/>
        </a:p>
      </dsp:txBody>
      <dsp:txXfrm>
        <a:off x="4164140" y="1972917"/>
        <a:ext cx="1905519" cy="405502"/>
      </dsp:txXfrm>
    </dsp:sp>
    <dsp:sp modelId="{2D473DD1-2318-473E-BBC4-451410B2CE1D}">
      <dsp:nvSpPr>
        <dsp:cNvPr id="0" name=""/>
        <dsp:cNvSpPr/>
      </dsp:nvSpPr>
      <dsp:spPr>
        <a:xfrm>
          <a:off x="3412932" y="2958909"/>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rtlCol="0" anchor="t" anchorCtr="1">
          <a:noAutofit/>
        </a:bodyPr>
        <a:lstStyle/>
        <a:p>
          <a:pPr marL="0" lvl="0" indent="0" algn="ctr" defTabSz="755650" rtl="0">
            <a:lnSpc>
              <a:spcPct val="90000"/>
            </a:lnSpc>
            <a:spcBef>
              <a:spcPct val="0"/>
            </a:spcBef>
            <a:spcAft>
              <a:spcPct val="35000"/>
            </a:spcAft>
            <a:buNone/>
          </a:pPr>
          <a:r>
            <a:rPr lang="el-GR" sz="1700" kern="1200" noProof="0" dirty="0" err="1"/>
            <a:t>Lorem</a:t>
          </a:r>
          <a:r>
            <a:rPr lang="el-GR" sz="1700" kern="1200" noProof="0" dirty="0"/>
            <a:t> </a:t>
          </a:r>
          <a:r>
            <a:rPr lang="el-GR" sz="1700" kern="1200" noProof="0" dirty="0" err="1"/>
            <a:t>ipsum</a:t>
          </a:r>
          <a:r>
            <a:rPr lang="el-GR" sz="1700" kern="1200" noProof="0" dirty="0"/>
            <a:t> </a:t>
          </a:r>
          <a:r>
            <a:rPr lang="el-GR" sz="1700" kern="1200" noProof="0" dirty="0" err="1"/>
            <a:t>dolor</a:t>
          </a:r>
          <a:r>
            <a:rPr lang="el-GR" sz="1700" kern="1200" noProof="0" dirty="0"/>
            <a:t> </a:t>
          </a:r>
          <a:r>
            <a:rPr lang="el-GR" sz="1700" kern="1200" noProof="0" dirty="0" err="1"/>
            <a:t>sit</a:t>
          </a:r>
          <a:r>
            <a:rPr lang="el-GR" sz="1700" kern="1200" noProof="0" dirty="0"/>
            <a:t> </a:t>
          </a:r>
          <a:r>
            <a:rPr lang="el-GR" sz="1700" kern="1200" noProof="0" dirty="0" err="1"/>
            <a:t>amet</a:t>
          </a:r>
          <a:endParaRPr lang="el-GR" sz="1700" kern="1200" noProof="0" dirty="0"/>
        </a:p>
      </dsp:txBody>
      <dsp:txXfrm>
        <a:off x="3412932" y="2958909"/>
        <a:ext cx="3407935" cy="1392428"/>
      </dsp:txXfrm>
    </dsp:sp>
    <dsp:sp modelId="{EA259865-662E-4259-87AA-D58F5F978C60}">
      <dsp:nvSpPr>
        <dsp:cNvPr id="0" name=""/>
        <dsp:cNvSpPr/>
      </dsp:nvSpPr>
      <dsp:spPr>
        <a:xfrm>
          <a:off x="6343756"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51169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507338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C4539A-0685-41FF-B5B9-8D19A73AFAE5}">
      <dsp:nvSpPr>
        <dsp:cNvPr id="0" name=""/>
        <dsp:cNvSpPr/>
      </dsp:nvSpPr>
      <dsp:spPr>
        <a:xfrm rot="10800000">
          <a:off x="7297978"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rtlCol="0" anchor="ctr" anchorCtr="0">
          <a:noAutofit/>
        </a:bodyPr>
        <a:lstStyle/>
        <a:p>
          <a:pPr marL="0" lvl="0" indent="0" algn="ctr" defTabSz="755650" rtl="0">
            <a:lnSpc>
              <a:spcPct val="90000"/>
            </a:lnSpc>
            <a:spcBef>
              <a:spcPct val="0"/>
            </a:spcBef>
            <a:spcAft>
              <a:spcPct val="35000"/>
            </a:spcAft>
            <a:buNone/>
          </a:pPr>
          <a:r>
            <a:rPr lang="el-GR" sz="1700" kern="1200" noProof="0" dirty="0"/>
            <a:t>2019</a:t>
          </a:r>
        </a:p>
      </dsp:txBody>
      <dsp:txXfrm rot="10800000">
        <a:off x="7402410" y="1914588"/>
        <a:ext cx="2349281" cy="522160"/>
      </dsp:txXfrm>
    </dsp:sp>
    <dsp:sp modelId="{D44F0506-8AC4-4F85-BD19-22441542B740}">
      <dsp:nvSpPr>
        <dsp:cNvPr id="0" name=""/>
        <dsp:cNvSpPr/>
      </dsp:nvSpPr>
      <dsp:spPr>
        <a:xfrm>
          <a:off x="6820867"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rtlCol="0" anchor="b" anchorCtr="1">
          <a:noAutofit/>
        </a:bodyPr>
        <a:lstStyle/>
        <a:p>
          <a:pPr marL="0" lvl="0" indent="0" algn="ctr" defTabSz="755650" rtl="0">
            <a:lnSpc>
              <a:spcPct val="90000"/>
            </a:lnSpc>
            <a:spcBef>
              <a:spcPct val="0"/>
            </a:spcBef>
            <a:spcAft>
              <a:spcPct val="35000"/>
            </a:spcAft>
            <a:buNone/>
          </a:pPr>
          <a:r>
            <a:rPr lang="el-GR" sz="1700" kern="1200" noProof="0" dirty="0" err="1"/>
            <a:t>Lorem</a:t>
          </a:r>
          <a:r>
            <a:rPr lang="el-GR" sz="1700" kern="1200" noProof="0" dirty="0"/>
            <a:t> </a:t>
          </a:r>
          <a:r>
            <a:rPr lang="el-GR" sz="1700" kern="1200" noProof="0" dirty="0" err="1"/>
            <a:t>ipsum</a:t>
          </a:r>
          <a:r>
            <a:rPr lang="el-GR" sz="1700" kern="1200" noProof="0" dirty="0"/>
            <a:t> </a:t>
          </a:r>
          <a:r>
            <a:rPr lang="el-GR" sz="1700" kern="1200" noProof="0" dirty="0" err="1"/>
            <a:t>dolor</a:t>
          </a:r>
          <a:r>
            <a:rPr lang="el-GR" sz="1700" kern="1200" noProof="0" dirty="0"/>
            <a:t> </a:t>
          </a:r>
          <a:r>
            <a:rPr lang="el-GR" sz="1700" kern="1200" noProof="0" dirty="0" err="1"/>
            <a:t>sit</a:t>
          </a:r>
          <a:r>
            <a:rPr lang="el-GR" sz="1700" kern="1200" noProof="0" dirty="0"/>
            <a:t> </a:t>
          </a:r>
          <a:r>
            <a:rPr lang="el-GR" sz="1700" kern="1200" noProof="0" dirty="0" err="1"/>
            <a:t>amet</a:t>
          </a:r>
          <a:endParaRPr lang="el-GR" sz="1700" kern="1200" noProof="0" dirty="0"/>
        </a:p>
      </dsp:txBody>
      <dsp:txXfrm>
        <a:off x="6820867" y="0"/>
        <a:ext cx="3407935" cy="1392428"/>
      </dsp:txXfrm>
    </dsp:sp>
    <dsp:sp modelId="{33BD2C30-FE64-4F31-8CBE-0B6EFE96121A}">
      <dsp:nvSpPr>
        <dsp:cNvPr id="0" name=""/>
        <dsp:cNvSpPr/>
      </dsp:nvSpPr>
      <dsp:spPr>
        <a:xfrm>
          <a:off x="852483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623A4-8FB6-433E-8296-9C8AB05B39CF}">
      <dsp:nvSpPr>
        <dsp:cNvPr id="0" name=""/>
        <dsp:cNvSpPr/>
      </dsp:nvSpPr>
      <dsp:spPr>
        <a:xfrm>
          <a:off x="848132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Λωρίδα χρόνου με εξάγωνα"/>
  <dgm:desc val="Χρησιμοποιήστε τη για να εμφανίσετε μια λίστα συμβάντων με χρονολογική σειρά. Ένα αόρατο πλαίσιο περιέχει την περιγραφή, ενώ η ημερομηνία εμφανίζεται σε εξάγωνα, εκτός από τον πρώτο και τον τελευταίο κόμβο, όπου η ημερομηνία εμφανίζεται σε σχήμα σπιτιού. Μπορεί να εμφανίσει πολύ κείμενο με μορφή ημερομηνίας μεσαίου μήκους."/>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4D81E7-FD18-4F7A-972E-F51352EB0189}" type="datetime1">
              <a:rPr lang="el-GR" smtClean="0"/>
              <a:t>10/11/2022</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l-GR" smtClean="0"/>
              <a:t>‹#›</a:t>
            </a:fld>
            <a:endParaRPr lang="el-GR" dirty="0"/>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C00895D-8695-4424-BA81-03B187D5C4C4}" type="datetime1">
              <a:rPr lang="el-GR" noProof="0" smtClean="0"/>
              <a:t>10/11/2022</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el-GR" noProof="0" smtClean="0"/>
              <a:t>‹#›</a:t>
            </a:fld>
            <a:endParaRPr lang="el-GR"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F6B3765-1535-41FB-A927-AAD2D1E85382}" type="slidenum">
              <a:rPr lang="el-GR" smtClean="0"/>
              <a:t>1</a:t>
            </a:fld>
            <a:endParaRPr lang="el-GR" dirty="0"/>
          </a:p>
        </p:txBody>
      </p:sp>
    </p:spTree>
    <p:extLst>
      <p:ext uri="{BB962C8B-B14F-4D97-AF65-F5344CB8AC3E}">
        <p14:creationId xmlns:p14="http://schemas.microsoft.com/office/powerpoint/2010/main" val="29942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BF6B3765-1535-41FB-A927-AAD2D1E85382}" type="slidenum">
              <a:rPr lang="el-GR" smtClean="0"/>
              <a:t>18</a:t>
            </a:fld>
            <a:endParaRPr lang="el-GR" dirty="0"/>
          </a:p>
        </p:txBody>
      </p:sp>
    </p:spTree>
    <p:extLst>
      <p:ext uri="{BB962C8B-B14F-4D97-AF65-F5344CB8AC3E}">
        <p14:creationId xmlns:p14="http://schemas.microsoft.com/office/powerpoint/2010/main" val="263120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7" name="Θέση ημερομηνίας 6"/>
          <p:cNvSpPr>
            <a:spLocks noGrp="1"/>
          </p:cNvSpPr>
          <p:nvPr>
            <p:ph type="dt" sz="half" idx="10"/>
          </p:nvPr>
        </p:nvSpPr>
        <p:spPr/>
        <p:txBody>
          <a:bodyPr rtlCol="0"/>
          <a:lstStyle/>
          <a:p>
            <a:pPr rtl="0"/>
            <a:fld id="{C572968A-C668-464B-AA83-59B31EF7585C}" type="datetime1">
              <a:rPr lang="el-GR" noProof="0" smtClean="0"/>
              <a:t>10/11/2022</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pPr/>
              <a:t>‹#›</a:t>
            </a:fld>
            <a:endParaRPr lang="el-G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367160"/>
            <a:ext cx="10515600" cy="819355"/>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85451136-BFD5-498A-819C-F3EA66311A84}"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3534344"/>
          </a:xfrm>
        </p:spPr>
        <p:txBody>
          <a:bodyPr rtlCol="0" anchor="ctr"/>
          <a:lstStyle>
            <a:lvl1pPr>
              <a:defRPr sz="32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C8830F0-62A3-4CA0-8756-2B3F9EE0C117}"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446212" y="372940"/>
            <a:ext cx="9302752" cy="2992904"/>
          </a:xfrm>
        </p:spPr>
        <p:txBody>
          <a:bodyPr rtlCol="0" anchor="ctr"/>
          <a:lstStyle>
            <a:lvl1pPr>
              <a:defRPr sz="4400"/>
            </a:lvl1pPr>
          </a:lstStyle>
          <a:p>
            <a:pPr rtl="0"/>
            <a:r>
              <a:rPr lang="el-GR" noProof="0"/>
              <a:t>Κάντε κλικ για να επεξεργαστείτε τον τίτλο υποδείγματος</a:t>
            </a:r>
            <a:endParaRPr lang="el-GR" noProof="0" dirty="0"/>
          </a:p>
        </p:txBody>
      </p:sp>
      <p:sp>
        <p:nvSpPr>
          <p:cNvPr id="12" name="Θέση κειμένου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4" name="Θέση κειμένου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a:xfrm>
            <a:off x="838200" y="6364165"/>
            <a:ext cx="2743200" cy="365125"/>
          </a:xfrm>
        </p:spPr>
        <p:txBody>
          <a:bodyPr rtlCol="0"/>
          <a:lstStyle/>
          <a:p>
            <a:pPr rtl="0"/>
            <a:fld id="{6B22E8D9-4FAB-40BA-9D3E-05D0122FD91D}" type="datetime1">
              <a:rPr lang="el-GR" noProof="0" smtClean="0"/>
              <a:t>10/11/2022</a:t>
            </a:fld>
            <a:endParaRPr lang="el-GR" noProof="0" dirty="0"/>
          </a:p>
        </p:txBody>
      </p:sp>
      <p:sp>
        <p:nvSpPr>
          <p:cNvPr id="6" name="Θέση υποσέλιδου 5"/>
          <p:cNvSpPr>
            <a:spLocks noGrp="1"/>
          </p:cNvSpPr>
          <p:nvPr>
            <p:ph type="ftr" sz="quarter" idx="11"/>
          </p:nvPr>
        </p:nvSpPr>
        <p:spPr>
          <a:xfrm>
            <a:off x="4038600" y="6364165"/>
            <a:ext cx="4114800" cy="365125"/>
          </a:xfrm>
        </p:spPr>
        <p:txBody>
          <a:bodyPr rtlCol="0"/>
          <a:lstStyle/>
          <a:p>
            <a:pPr rtl="0"/>
            <a:endParaRPr lang="el-GR" noProof="0" dirty="0"/>
          </a:p>
        </p:txBody>
      </p:sp>
      <p:sp>
        <p:nvSpPr>
          <p:cNvPr id="7" name="Θέση αριθμού διαφάνειας 6"/>
          <p:cNvSpPr>
            <a:spLocks noGrp="1"/>
          </p:cNvSpPr>
          <p:nvPr>
            <p:ph type="sldNum" sz="quarter" idx="12"/>
          </p:nvPr>
        </p:nvSpPr>
        <p:spPr>
          <a:xfrm>
            <a:off x="8610600" y="6364165"/>
            <a:ext cx="2743200" cy="365125"/>
          </a:xfrm>
        </p:spPr>
        <p:txBody>
          <a:bodyPr rtlCol="0"/>
          <a:lstStyle/>
          <a:p>
            <a:pPr rtl="0"/>
            <a:fld id="{6D22F896-40B5-4ADD-8801-0D06FADFA095}" type="slidenum">
              <a:rPr lang="el-GR" noProof="0" smtClean="0"/>
              <a:t>‹#›</a:t>
            </a:fld>
            <a:endParaRPr lang="el-GR" noProof="0" dirty="0"/>
          </a:p>
        </p:txBody>
      </p:sp>
      <p:sp>
        <p:nvSpPr>
          <p:cNvPr id="9" name="Πλαίσιο κειμένου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l-GR" sz="8000" noProof="0" dirty="0">
                <a:solidFill>
                  <a:schemeClr val="tx1"/>
                </a:solidFill>
                <a:effectLst/>
              </a:rPr>
              <a:t>“</a:t>
            </a:r>
          </a:p>
        </p:txBody>
      </p:sp>
      <p:sp>
        <p:nvSpPr>
          <p:cNvPr id="10" name="Πλαίσιο κειμένου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l-GR"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2326967"/>
            <a:ext cx="10515600" cy="2511835"/>
          </a:xfrm>
        </p:spPr>
        <p:txBody>
          <a:bodyPr rtlCol="0" anchor="b">
            <a:normAutofit/>
          </a:bodyPr>
          <a:lstStyle>
            <a:lvl1pPr>
              <a:defRPr sz="5400"/>
            </a:lvl1pPr>
          </a:lstStyle>
          <a:p>
            <a:pPr rtl="0"/>
            <a:r>
              <a:rPr lang="el-GR" noProof="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71C6B7C8-F914-44D2-8E33-7C4FFD1428FA}"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7" name="Θέση κειμένου 2"/>
          <p:cNvSpPr>
            <a:spLocks noGrp="1"/>
          </p:cNvSpPr>
          <p:nvPr>
            <p:ph type="body" idx="1" hasCustomPrompt="1"/>
          </p:nvPr>
        </p:nvSpPr>
        <p:spPr>
          <a:xfrm>
            <a:off x="1337282" y="1885950"/>
            <a:ext cx="2946866" cy="576262"/>
          </a:xfrm>
        </p:spPr>
        <p:txBody>
          <a:bodyPr rtlCol="0" anchor="b">
            <a:noAutofit/>
          </a:bodyPr>
          <a:lstStyle>
            <a:lvl1pPr marL="0" indent="0" rtl="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l-GR" noProof="0" dirty="0"/>
              <a:t>Κάντε κλικ, για να επεξεργαστείτε τα Στυλ υποδείγματος κειμένου</a:t>
            </a:r>
          </a:p>
        </p:txBody>
      </p:sp>
      <p:sp>
        <p:nvSpPr>
          <p:cNvPr id="8" name="Θέση κειμένου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9" name="Θέση κειμένου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0" name="Θέση κειμένου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1" name="Θέση κειμένου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12" name="Θέση κειμένου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C73608B5-0536-4D99-AB8A-658D1A5B3089}"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Τίτλος 1"/>
          <p:cNvSpPr>
            <a:spLocks noGrp="1"/>
          </p:cNvSpPr>
          <p:nvPr>
            <p:ph type="title"/>
          </p:nvPr>
        </p:nvSpPr>
        <p:spPr>
          <a:xfrm>
            <a:off x="838200"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19" name="Θέση κειμένου 2"/>
          <p:cNvSpPr>
            <a:spLocks noGrp="1"/>
          </p:cNvSpPr>
          <p:nvPr>
            <p:ph type="body" idx="1" hasCustomPrompt="1"/>
          </p:nvPr>
        </p:nvSpPr>
        <p:spPr>
          <a:xfrm>
            <a:off x="1332085" y="4297503"/>
            <a:ext cx="2940050" cy="576262"/>
          </a:xfrm>
        </p:spPr>
        <p:txBody>
          <a:bodyPr rtlCol="0" anchor="b">
            <a:noAutofit/>
          </a:bodyPr>
          <a:lstStyle>
            <a:lvl1pPr marL="0" indent="0" rtl="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dirty="0"/>
              <a:t>Κάντε κλικ, για να επεξεργαστείτε τα Στυλ υποδείγματος κειμένου</a:t>
            </a:r>
          </a:p>
        </p:txBody>
      </p:sp>
      <p:sp>
        <p:nvSpPr>
          <p:cNvPr id="20" name="Θέση εικόνας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1" name="Θέση κειμένου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2" name="Θέση κειμένου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3" name="Θέση εικόνας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4" name="Θέση κειμένου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25" name="Θέση κειμένου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6" name="Θέση εικόνας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εικόνα</a:t>
            </a:r>
            <a:endParaRPr lang="el-GR" noProof="0" dirty="0"/>
          </a:p>
        </p:txBody>
      </p:sp>
      <p:sp>
        <p:nvSpPr>
          <p:cNvPr id="27" name="Θέση κειμένου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3" name="Θέση ημερομηνίας 2"/>
          <p:cNvSpPr>
            <a:spLocks noGrp="1"/>
          </p:cNvSpPr>
          <p:nvPr>
            <p:ph type="dt" sz="half" idx="10"/>
          </p:nvPr>
        </p:nvSpPr>
        <p:spPr/>
        <p:txBody>
          <a:bodyPr rtlCol="0"/>
          <a:lstStyle/>
          <a:p>
            <a:pPr rtl="0"/>
            <a:fld id="{149E8F50-97E0-4DB3-834D-AC4639A31793}"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209E4FC9-2384-47E9-A7E4-801FFF9DEC25}"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rtlCol="0"/>
          <a:lstStyle/>
          <a:p>
            <a:pPr rtl="0"/>
            <a:r>
              <a:rPr lang="el-GR" noProof="0"/>
              <a:t>Κάντε κλικ για να επεξεργαστείτε τον τίτλο υποδείγματος</a:t>
            </a:r>
            <a:endParaRPr lang="el-GR" noProof="0" dirty="0"/>
          </a:p>
        </p:txBody>
      </p:sp>
      <p:sp>
        <p:nvSpPr>
          <p:cNvPr id="3" name="Θέση κατακόρυφου κειμένου 2"/>
          <p:cNvSpPr>
            <a:spLocks noGrp="1"/>
          </p:cNvSpPr>
          <p:nvPr>
            <p:ph type="body" orient="vert" idx="1"/>
          </p:nvPr>
        </p:nvSpPr>
        <p:spPr>
          <a:xfrm>
            <a:off x="838200" y="365125"/>
            <a:ext cx="7734300" cy="5811838"/>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B5671F8A-E879-4CE8-809A-85D5786AC78B}"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ημερομηνίας 3"/>
          <p:cNvSpPr>
            <a:spLocks noGrp="1"/>
          </p:cNvSpPr>
          <p:nvPr>
            <p:ph type="dt" sz="half" idx="10"/>
          </p:nvPr>
        </p:nvSpPr>
        <p:spPr/>
        <p:txBody>
          <a:bodyPr rtlCol="0"/>
          <a:lstStyle/>
          <a:p>
            <a:pPr rtl="0"/>
            <a:fld id="{111B3E30-0C2A-476F-80C2-327C3EE6A88C}"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Τίτλος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l-GR" noProof="0"/>
              <a:t>Κάντε κλικ για να επεξεργαστείτε τον τίτλο υποδείγματος</a:t>
            </a:r>
            <a:endParaRPr lang="el-GR" noProof="0" dirty="0"/>
          </a:p>
        </p:txBody>
      </p:sp>
      <p:sp>
        <p:nvSpPr>
          <p:cNvPr id="8" name="Υπότιτλος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Θέση ημερομηνίας 3"/>
          <p:cNvSpPr>
            <a:spLocks noGrp="1"/>
          </p:cNvSpPr>
          <p:nvPr>
            <p:ph type="dt" sz="half" idx="10"/>
          </p:nvPr>
        </p:nvSpPr>
        <p:spPr/>
        <p:txBody>
          <a:bodyPr rtlCol="0"/>
          <a:lstStyle/>
          <a:p>
            <a:pPr rtl="0"/>
            <a:fld id="{7B89CCC2-4D95-49FB-99B1-B6D606FCFDCF}" type="datetime1">
              <a:rPr lang="el-GR" noProof="0" smtClean="0"/>
              <a:t>10/11/2022</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p:nvPr>
        </p:nvSpPr>
        <p:spPr>
          <a:xfrm>
            <a:off x="1120000" y="1825625"/>
            <a:ext cx="5025216"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περιεχομένου 3"/>
          <p:cNvSpPr>
            <a:spLocks noGrp="1"/>
          </p:cNvSpPr>
          <p:nvPr>
            <p:ph sz="half" idx="2"/>
          </p:nvPr>
        </p:nvSpPr>
        <p:spPr>
          <a:xfrm>
            <a:off x="6319840" y="1825625"/>
            <a:ext cx="5033960" cy="435133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ημερομηνίας 4"/>
          <p:cNvSpPr>
            <a:spLocks noGrp="1"/>
          </p:cNvSpPr>
          <p:nvPr>
            <p:ph type="dt" sz="half" idx="10"/>
          </p:nvPr>
        </p:nvSpPr>
        <p:spPr/>
        <p:txBody>
          <a:bodyPr rtlCol="0"/>
          <a:lstStyle/>
          <a:p>
            <a:pPr rtl="0"/>
            <a:fld id="{86CC458F-DC8F-4F66-813E-55AB3005E492}"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p:nvPr>
        </p:nvSpPr>
        <p:spPr>
          <a:xfrm>
            <a:off x="1120000" y="2505075"/>
            <a:ext cx="5025216"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Θέση κειμένου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l-GR" noProof="0"/>
              <a:t>Στυλ κειμένου υποδείγματος</a:t>
            </a:r>
          </a:p>
        </p:txBody>
      </p:sp>
      <p:sp>
        <p:nvSpPr>
          <p:cNvPr id="6" name="Θέση περιεχομένου 5"/>
          <p:cNvSpPr>
            <a:spLocks noGrp="1"/>
          </p:cNvSpPr>
          <p:nvPr>
            <p:ph sz="quarter" idx="4"/>
          </p:nvPr>
        </p:nvSpPr>
        <p:spPr>
          <a:xfrm>
            <a:off x="6319840" y="2505075"/>
            <a:ext cx="5035548" cy="3684588"/>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Θέση ημερομηνίας 6"/>
          <p:cNvSpPr>
            <a:spLocks noGrp="1"/>
          </p:cNvSpPr>
          <p:nvPr>
            <p:ph type="dt" sz="half" idx="10"/>
          </p:nvPr>
        </p:nvSpPr>
        <p:spPr/>
        <p:txBody>
          <a:bodyPr rtlCol="0"/>
          <a:lstStyle/>
          <a:p>
            <a:pPr rtl="0"/>
            <a:fld id="{5467B79C-EE72-46B8-AB46-135415EAB584}" type="datetime1">
              <a:rPr lang="el-GR" noProof="0" smtClean="0"/>
              <a:t>10/11/2022</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ημερομηνίας 2"/>
          <p:cNvSpPr>
            <a:spLocks noGrp="1"/>
          </p:cNvSpPr>
          <p:nvPr>
            <p:ph type="dt" sz="half" idx="10"/>
          </p:nvPr>
        </p:nvSpPr>
        <p:spPr/>
        <p:txBody>
          <a:bodyPr rtlCol="0"/>
          <a:lstStyle/>
          <a:p>
            <a:pPr rtl="0"/>
            <a:fld id="{662CA291-1F18-436C-8403-97CE44D2320C}" type="datetime1">
              <a:rPr lang="el-GR" noProof="0" smtClean="0"/>
              <a:t>10/11/2022</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3C01F676-8D45-45D3-8FA0-6F541DD45294}" type="datetime1">
              <a:rPr lang="el-GR" noProof="0" smtClean="0"/>
              <a:t>10/11/2022</a:t>
            </a:fld>
            <a:endParaRPr lang="el-GR" noProof="0" dirty="0"/>
          </a:p>
        </p:txBody>
      </p:sp>
      <p:sp>
        <p:nvSpPr>
          <p:cNvPr id="3" name="Θέση υποσέλιδου 2"/>
          <p:cNvSpPr>
            <a:spLocks noGrp="1"/>
          </p:cNvSpPr>
          <p:nvPr>
            <p:ph type="ftr" sz="quarter" idx="11"/>
          </p:nvPr>
        </p:nvSpPr>
        <p:spPr/>
        <p:txBody>
          <a:bodyPr rtlCol="0"/>
          <a:lstStyle/>
          <a:p>
            <a:pPr rtl="0"/>
            <a:endParaRPr lang="el-GR" noProof="0" dirty="0"/>
          </a:p>
        </p:txBody>
      </p:sp>
      <p:sp>
        <p:nvSpPr>
          <p:cNvPr id="4" name="Θέση αριθμού διαφάνειας 3"/>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a:xfrm>
            <a:off x="5183188" y="987425"/>
            <a:ext cx="6172200" cy="4873625"/>
          </a:xfrm>
        </p:spPr>
        <p:txBody>
          <a:bodyPr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666894E-87EC-4A2E-80C5-C3A736109F17}"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rtlCol="0" anchor="b"/>
          <a:lstStyle>
            <a:lvl1pPr>
              <a:defRPr sz="3200"/>
            </a:lvl1pPr>
          </a:lstStyle>
          <a:p>
            <a:pPr rtl="0"/>
            <a:r>
              <a:rPr lang="el-GR" noProof="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A1BC1225-B373-4C77-A94B-0A132A44D303}" type="datetime1">
              <a:rPr lang="el-GR" noProof="0" smtClean="0"/>
              <a:t>10/11/2022</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6D22F896-40B5-4ADD-8801-0D06FADFA095}" type="slidenum">
              <a:rPr lang="el-GR" noProof="0" smtClean="0"/>
              <a:t>‹#›</a:t>
            </a:fld>
            <a:endParaRPr lang="el-G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el-GR" noProof="0" dirty="0"/>
              <a:t>Κάντε κλικ για επεξεργασία των στυλ κειμένου του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BACEC880-68B0-4153-8ED4-2A91B8DABBB0}" type="datetime1">
              <a:rPr lang="el-GR" noProof="0" smtClean="0"/>
              <a:t>10/11/2022</a:t>
            </a:fld>
            <a:endParaRPr lang="el-GR" noProof="0"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el-GR" noProof="0"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el-GR" noProof="0" smtClean="0"/>
              <a:pPr/>
              <a:t>‹#›</a:t>
            </a:fld>
            <a:endParaRPr lang="el-GR"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Εικόνα 4" descr="κοντινό πλάνο εικόνας κυμάτων">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0"/>
            <a:ext cx="12191980" cy="6858000"/>
          </a:xfrm>
          <a:prstGeom prst="rect">
            <a:avLst/>
          </a:prstGeom>
        </p:spPr>
      </p:pic>
      <p:sp>
        <p:nvSpPr>
          <p:cNvPr id="3" name="Υπότιτλος 2">
            <a:extLst>
              <a:ext uri="{FF2B5EF4-FFF2-40B4-BE49-F238E27FC236}">
                <a16:creationId xmlns:a16="http://schemas.microsoft.com/office/drawing/2014/main" id="{516A0C15-5BB2-41A2-BD46-E18F635D59B0}"/>
              </a:ext>
            </a:extLst>
          </p:cNvPr>
          <p:cNvSpPr>
            <a:spLocks noGrp="1"/>
          </p:cNvSpPr>
          <p:nvPr>
            <p:ph type="subTitle" idx="1"/>
          </p:nvPr>
        </p:nvSpPr>
        <p:spPr>
          <a:xfrm>
            <a:off x="2204691" y="2555206"/>
            <a:ext cx="9144000" cy="754025"/>
          </a:xfrm>
        </p:spPr>
        <p:txBody>
          <a:bodyPr rtlCol="0">
            <a:normAutofit fontScale="40000" lnSpcReduction="20000"/>
          </a:bodyPr>
          <a:lstStyle/>
          <a:p>
            <a:r>
              <a:rPr lang="el-GR" sz="3200" b="1" dirty="0">
                <a:solidFill>
                  <a:schemeClr val="tx1"/>
                </a:solidFill>
              </a:rPr>
              <a:t>Δρ. Πολυτίμη Μ. Φαρμάκη</a:t>
            </a:r>
            <a:endParaRPr lang="en-GB" sz="3200" b="1" dirty="0">
              <a:solidFill>
                <a:schemeClr val="tx1"/>
              </a:solidFill>
            </a:endParaRPr>
          </a:p>
          <a:p>
            <a:r>
              <a:rPr lang="en-US" sz="3200" b="1" dirty="0">
                <a:solidFill>
                  <a:schemeClr val="tx1"/>
                </a:solidFill>
              </a:rPr>
              <a:t>PHD, MA, MA, MBA</a:t>
            </a:r>
            <a:endParaRPr lang="el-GR" sz="3200" b="1" dirty="0">
              <a:solidFill>
                <a:schemeClr val="tx1"/>
              </a:solidFill>
            </a:endParaRPr>
          </a:p>
          <a:p>
            <a:r>
              <a:rPr lang="en-GB" sz="2400" b="1" dirty="0">
                <a:solidFill>
                  <a:schemeClr val="tx1"/>
                </a:solidFill>
              </a:rPr>
              <a:t>Pmfarmaki</a:t>
            </a:r>
            <a:r>
              <a:rPr lang="el-GR" sz="2400" b="1" dirty="0">
                <a:solidFill>
                  <a:schemeClr val="tx1"/>
                </a:solidFill>
              </a:rPr>
              <a:t>@</a:t>
            </a:r>
            <a:r>
              <a:rPr lang="en-GB" sz="2400" b="1" dirty="0">
                <a:solidFill>
                  <a:schemeClr val="tx1"/>
                </a:solidFill>
              </a:rPr>
              <a:t>gmail.com</a:t>
            </a:r>
            <a:endParaRPr lang="el-GR" sz="2400" b="1" dirty="0">
              <a:solidFill>
                <a:schemeClr val="tx1"/>
              </a:solidFill>
            </a:endParaRPr>
          </a:p>
          <a:p>
            <a:pPr rtl="0"/>
            <a:endParaRPr lang="el-GR" dirty="0"/>
          </a:p>
        </p:txBody>
      </p:sp>
      <p:sp>
        <p:nvSpPr>
          <p:cNvPr id="2" name="Τίτλος 1">
            <a:extLst>
              <a:ext uri="{FF2B5EF4-FFF2-40B4-BE49-F238E27FC236}">
                <a16:creationId xmlns:a16="http://schemas.microsoft.com/office/drawing/2014/main" id="{AF6636B6-A233-459A-95E5-DFBD46F360BC}"/>
              </a:ext>
            </a:extLst>
          </p:cNvPr>
          <p:cNvSpPr>
            <a:spLocks noGrp="1"/>
          </p:cNvSpPr>
          <p:nvPr>
            <p:ph type="ctrTitle"/>
          </p:nvPr>
        </p:nvSpPr>
        <p:spPr>
          <a:xfrm>
            <a:off x="321828" y="3698468"/>
            <a:ext cx="11139834" cy="2666574"/>
          </a:xfrm>
        </p:spPr>
        <p:txBody>
          <a:bodyPr rtlCol="0">
            <a:normAutofit fontScale="90000"/>
          </a:bodyPr>
          <a:lstStyle/>
          <a:p>
            <a:r>
              <a:rPr lang="el-GR" dirty="0"/>
              <a:t>ΘΕΣΜΙΚΗ ΔΙΑΧΕΙΡΙΣΗ</a:t>
            </a:r>
            <a:br>
              <a:rPr lang="el-GR" dirty="0"/>
            </a:br>
            <a:r>
              <a:rPr lang="el-GR" dirty="0"/>
              <a:t>ΥΔΑΤΙΚΩΝ ΠΟΡΩΝ</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DE3C61D2-5B8D-6582-B248-90089DEBC220}"/>
              </a:ext>
            </a:extLst>
          </p:cNvPr>
          <p:cNvSpPr>
            <a:spLocks noGrp="1"/>
          </p:cNvSpPr>
          <p:nvPr>
            <p:ph type="title"/>
          </p:nvPr>
        </p:nvSpPr>
        <p:spPr>
          <a:xfrm>
            <a:off x="1234751" y="591275"/>
            <a:ext cx="10058400" cy="878296"/>
          </a:xfrm>
        </p:spPr>
        <p:txBody>
          <a:bodyPr/>
          <a:lstStyle/>
          <a:p>
            <a:pPr algn="ctr"/>
            <a:r>
              <a:rPr lang="el-GR" b="1" dirty="0">
                <a:solidFill>
                  <a:schemeClr val="accent1">
                    <a:lumMod val="75000"/>
                  </a:schemeClr>
                </a:solidFill>
                <a:effectLst>
                  <a:outerShdw blurRad="38100" dist="38100" dir="2700000" algn="tl">
                    <a:srgbClr val="000000">
                      <a:alpha val="43137"/>
                    </a:srgbClr>
                  </a:outerShdw>
                </a:effectLst>
              </a:rPr>
              <a:t>ΜΕΛΕΤΗ ΠΕΡΙΠΤΩΣΗΣ</a:t>
            </a:r>
          </a:p>
        </p:txBody>
      </p:sp>
      <p:sp>
        <p:nvSpPr>
          <p:cNvPr id="7" name="Θέση περιεχομένου 6">
            <a:extLst>
              <a:ext uri="{FF2B5EF4-FFF2-40B4-BE49-F238E27FC236}">
                <a16:creationId xmlns:a16="http://schemas.microsoft.com/office/drawing/2014/main" id="{071D280A-90F9-7CF5-BC13-915659B78B96}"/>
              </a:ext>
            </a:extLst>
          </p:cNvPr>
          <p:cNvSpPr>
            <a:spLocks noGrp="1"/>
          </p:cNvSpPr>
          <p:nvPr>
            <p:ph idx="1"/>
          </p:nvPr>
        </p:nvSpPr>
        <p:spPr>
          <a:xfrm>
            <a:off x="746449" y="1768151"/>
            <a:ext cx="10882604" cy="4217250"/>
          </a:xfrm>
        </p:spPr>
        <p:txBody>
          <a:bodyPr>
            <a:normAutofit fontScale="85000" lnSpcReduction="20000"/>
          </a:bodyPr>
          <a:lstStyle/>
          <a:p>
            <a:pPr indent="0" algn="just">
              <a:lnSpc>
                <a:spcPct val="150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Κεντρικό ρόλο στις διαπραγματεύσεις για την παραγωγή της Οδηγίας- πλαίσιο διαδραμάτισαν η Επιτροπή Περιβάλλοντος, Δημόσιας Υγείας και Προστασίας των Καταναλωτών και κυρίως ο εισηγητής </a:t>
            </a:r>
            <a:r>
              <a:rPr lang="en-US" sz="1800" dirty="0">
                <a:effectLst/>
                <a:latin typeface="Calibri" panose="020F0502020204030204" pitchFamily="34" charset="0"/>
                <a:ea typeface="Calibri" panose="020F0502020204030204" pitchFamily="34" charset="0"/>
                <a:cs typeface="Times New Roman" panose="02020603050405020304" pitchFamily="18" charset="0"/>
              </a:rPr>
              <a:t>Ian White</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Βρετανική και η Γερμανική προεδρία και οι διάφορες ομάδες εργασίας. Η επιρροή των δύο προεδριών του Συμβουλίου και του Ε.Κ, ήταν ιδιαίτερα ισχυρή, κυρίως κατά τη διαδικασία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συναπόφασης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Επιτροπή, αν και αρχικά διαδραμάτισε ενεργό ρόλο στις διαπραγματεύσεις, μετά τους πολιτικούς συμβιβασμούς του 1998, έχασε την επιρροή της και περιορίστηκε σε μεσολαβητικό ρόλο. Αξιοσημείωτος ήταν εξάλλου και ο ρόλος που διαδραμάτισε η Οικονομική και Κοινωνική Επιτροπή, η οποία προέβη σε ουσιαστικές υποδείξεις τόσο για τη συνολική πολιτική των υδάτων όσο και για τα επιμέρους άρθρα της οδηγίας σε αντίθεση με την Επιτροπή των Περιφερειών η οποία περιορίστηκε απλά σε γενικές παρατηρήσεις για την πρόληψη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πλημμύρων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ξηρασιών. Τέλος, δεν υπήρχαν δείγματα παρεμβάσεων από τον ιδιωτικό τομέα, σε αντίθεση με το ρόλο των Μη Κυβερνητικών Οργανώσεων και των πολιτών, που ενισχύθηκε σημαντικά μετά το 1998.</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Όσο αφορά τον ρόλο των κρατών - μελών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πολύ δύσκολο να προσδιοριστεί με ακρίβεια η επιρροή τους στις διαπραγματεύσεις και η επιτυχία τους να προωθήσουν τα συμφέροντά τους στο τελικό κείμενο της οδηγίας. Βέβαια κατά την ανάλυση της «πολιτικής συμφωνίας» του Συμβουλίου </a:t>
            </a:r>
            <a:r>
              <a:rPr lang="el-GR" sz="1800" dirty="0">
                <a:latin typeface="Calibri" panose="020F0502020204030204" pitchFamily="34" charset="0"/>
                <a:ea typeface="Calibri" panose="020F0502020204030204" pitchFamily="34" charset="0"/>
                <a:cs typeface="Times New Roman" panose="02020603050405020304" pitchFamily="18" charset="0"/>
              </a:rPr>
              <a:t>διαφάνηκαν οι </a:t>
            </a:r>
            <a:r>
              <a:rPr lang="el-GR" sz="1800" dirty="0">
                <a:effectLst/>
                <a:latin typeface="Calibri" panose="020F0502020204030204" pitchFamily="34" charset="0"/>
                <a:ea typeface="Calibri" panose="020F0502020204030204" pitchFamily="34" charset="0"/>
                <a:cs typeface="Times New Roman" panose="02020603050405020304" pitchFamily="18" charset="0"/>
              </a:rPr>
              <a:t>θέσεις των επιμέρους κρατών μελών για την επίτευξη της συμφωνίας αυτής, όσον αφορά όμως το τελικό κείμενο της οδηγίας το κάθε κράτος – μέλος, εστιάστηκε σε κάποια συγκεκριμένα άρθρα για την προάσπιση των ενδιαφερόντων του. </a:t>
            </a:r>
            <a:endParaRPr lang="el-GR" dirty="0"/>
          </a:p>
        </p:txBody>
      </p:sp>
      <p:sp>
        <p:nvSpPr>
          <p:cNvPr id="3" name="Θέση ημερομηνίας 2">
            <a:extLst>
              <a:ext uri="{FF2B5EF4-FFF2-40B4-BE49-F238E27FC236}">
                <a16:creationId xmlns:a16="http://schemas.microsoft.com/office/drawing/2014/main" id="{5C572DB9-9D4B-2CAB-1993-30C832D4DD7D}"/>
              </a:ext>
            </a:extLst>
          </p:cNvPr>
          <p:cNvSpPr>
            <a:spLocks noGrp="1"/>
          </p:cNvSpPr>
          <p:nvPr>
            <p:ph type="dt" sz="half" idx="10"/>
          </p:nvPr>
        </p:nvSpPr>
        <p:spPr/>
        <p:txBody>
          <a:bodyPr/>
          <a:lstStyle/>
          <a:p>
            <a:fld id="{7DBC2A1D-E707-49C4-802A-804FFACFEA1A}" type="datetime1">
              <a:rPr lang="el-GR" smtClean="0"/>
              <a:t>10/11/2022</a:t>
            </a:fld>
            <a:endParaRPr lang="en-US" dirty="0"/>
          </a:p>
        </p:txBody>
      </p:sp>
    </p:spTree>
    <p:extLst>
      <p:ext uri="{BB962C8B-B14F-4D97-AF65-F5344CB8AC3E}">
        <p14:creationId xmlns:p14="http://schemas.microsoft.com/office/powerpoint/2010/main" val="255218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DE3C61D2-5B8D-6582-B248-90089DEBC220}"/>
              </a:ext>
            </a:extLst>
          </p:cNvPr>
          <p:cNvSpPr>
            <a:spLocks noGrp="1"/>
          </p:cNvSpPr>
          <p:nvPr>
            <p:ph type="title"/>
          </p:nvPr>
        </p:nvSpPr>
        <p:spPr/>
        <p:txBody>
          <a:bodyPr/>
          <a:lstStyle/>
          <a:p>
            <a:pPr algn="ctr"/>
            <a:r>
              <a:rPr lang="el-GR" b="1" dirty="0">
                <a:solidFill>
                  <a:schemeClr val="accent1">
                    <a:lumMod val="75000"/>
                  </a:schemeClr>
                </a:solidFill>
                <a:effectLst>
                  <a:outerShdw blurRad="38100" dist="38100" dir="2700000" algn="tl">
                    <a:srgbClr val="000000">
                      <a:alpha val="43137"/>
                    </a:srgbClr>
                  </a:outerShdw>
                </a:effectLst>
              </a:rPr>
              <a:t>ΜΕΛΕΤΗ ΠΕΡΙΠΤΩΣΗΣ</a:t>
            </a:r>
          </a:p>
        </p:txBody>
      </p:sp>
      <p:sp>
        <p:nvSpPr>
          <p:cNvPr id="7" name="Θέση περιεχομένου 6">
            <a:extLst>
              <a:ext uri="{FF2B5EF4-FFF2-40B4-BE49-F238E27FC236}">
                <a16:creationId xmlns:a16="http://schemas.microsoft.com/office/drawing/2014/main" id="{071D280A-90F9-7CF5-BC13-915659B78B96}"/>
              </a:ext>
            </a:extLst>
          </p:cNvPr>
          <p:cNvSpPr>
            <a:spLocks noGrp="1"/>
          </p:cNvSpPr>
          <p:nvPr>
            <p:ph idx="1"/>
          </p:nvPr>
        </p:nvSpPr>
        <p:spPr/>
        <p:txBody>
          <a:bodyPr>
            <a:normAutofit/>
          </a:bodyPr>
          <a:lstStyle/>
          <a:p>
            <a:pPr marL="0" indent="0" algn="just">
              <a:buNone/>
            </a:pPr>
            <a:r>
              <a:rPr lang="el-GR" sz="2800" dirty="0">
                <a:solidFill>
                  <a:schemeClr val="accent1">
                    <a:lumMod val="75000"/>
                  </a:schemeClr>
                </a:solidFill>
              </a:rPr>
              <a:t>Ερωτήσεις για περαιτέρω στοχασμό &amp; </a:t>
            </a:r>
            <a:r>
              <a:rPr lang="el-GR" sz="2800" dirty="0" err="1">
                <a:solidFill>
                  <a:schemeClr val="accent1">
                    <a:lumMod val="75000"/>
                  </a:schemeClr>
                </a:solidFill>
              </a:rPr>
              <a:t>αυτοαξιολόγηση</a:t>
            </a:r>
            <a:r>
              <a:rPr lang="el-GR" sz="2800" dirty="0">
                <a:solidFill>
                  <a:schemeClr val="accent1">
                    <a:lumMod val="75000"/>
                  </a:schemeClr>
                </a:solidFill>
              </a:rPr>
              <a:t>:</a:t>
            </a:r>
          </a:p>
          <a:p>
            <a:pPr marL="0" indent="0" algn="just">
              <a:buNone/>
            </a:pPr>
            <a:r>
              <a:rPr lang="el-GR" sz="2800" dirty="0">
                <a:solidFill>
                  <a:schemeClr val="accent1">
                    <a:lumMod val="75000"/>
                  </a:schemeClr>
                </a:solidFill>
              </a:rPr>
              <a:t>1. Τι επιδιώκει με τη συμμετοχή των ΜΚΟ και των κρατών μελών η Ε.Ε.;</a:t>
            </a:r>
          </a:p>
          <a:p>
            <a:pPr marL="0" indent="0" algn="just">
              <a:buNone/>
            </a:pPr>
            <a:r>
              <a:rPr lang="el-GR" sz="2800" dirty="0">
                <a:solidFill>
                  <a:schemeClr val="accent1">
                    <a:lumMod val="75000"/>
                  </a:schemeClr>
                </a:solidFill>
              </a:rPr>
              <a:t>2. Τι πέτυχε (</a:t>
            </a:r>
            <a:r>
              <a:rPr lang="en-GB" sz="2800" dirty="0">
                <a:solidFill>
                  <a:schemeClr val="accent1">
                    <a:lumMod val="75000"/>
                  </a:schemeClr>
                </a:solidFill>
              </a:rPr>
              <a:t>command and control- public participation</a:t>
            </a:r>
            <a:r>
              <a:rPr lang="el-GR" sz="2800" dirty="0">
                <a:solidFill>
                  <a:schemeClr val="accent1">
                    <a:lumMod val="75000"/>
                  </a:schemeClr>
                </a:solidFill>
              </a:rPr>
              <a:t>) ;</a:t>
            </a:r>
          </a:p>
          <a:p>
            <a:pPr marL="0" indent="0" algn="just">
              <a:buNone/>
            </a:pPr>
            <a:r>
              <a:rPr lang="el-GR" sz="2800" dirty="0">
                <a:solidFill>
                  <a:schemeClr val="accent1">
                    <a:lumMod val="75000"/>
                  </a:schemeClr>
                </a:solidFill>
              </a:rPr>
              <a:t>3. Ποια θα ήταν η διαμόρφωση της Οδηγίας Πλαίσιο 2000/60, αν δεν είχε υλοποιηθεί με τη συμμετοχή όλων των μερών;</a:t>
            </a:r>
          </a:p>
        </p:txBody>
      </p:sp>
      <p:sp>
        <p:nvSpPr>
          <p:cNvPr id="3" name="Θέση ημερομηνίας 2">
            <a:extLst>
              <a:ext uri="{FF2B5EF4-FFF2-40B4-BE49-F238E27FC236}">
                <a16:creationId xmlns:a16="http://schemas.microsoft.com/office/drawing/2014/main" id="{5C572DB9-9D4B-2CAB-1993-30C832D4DD7D}"/>
              </a:ext>
            </a:extLst>
          </p:cNvPr>
          <p:cNvSpPr>
            <a:spLocks noGrp="1"/>
          </p:cNvSpPr>
          <p:nvPr>
            <p:ph type="dt" sz="half" idx="10"/>
          </p:nvPr>
        </p:nvSpPr>
        <p:spPr/>
        <p:txBody>
          <a:bodyPr/>
          <a:lstStyle/>
          <a:p>
            <a:fld id="{7DBC2A1D-E707-49C4-802A-804FFACFEA1A}" type="datetime1">
              <a:rPr lang="el-GR" smtClean="0"/>
              <a:t>10/11/2022</a:t>
            </a:fld>
            <a:endParaRPr lang="en-US" dirty="0"/>
          </a:p>
        </p:txBody>
      </p:sp>
    </p:spTree>
    <p:extLst>
      <p:ext uri="{BB962C8B-B14F-4D97-AF65-F5344CB8AC3E}">
        <p14:creationId xmlns:p14="http://schemas.microsoft.com/office/powerpoint/2010/main" val="45074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93818-CDBA-7312-1490-9D2455AD7BF3}"/>
              </a:ext>
            </a:extLst>
          </p:cNvPr>
          <p:cNvSpPr>
            <a:spLocks noGrp="1"/>
          </p:cNvSpPr>
          <p:nvPr>
            <p:ph type="title"/>
          </p:nvPr>
        </p:nvSpPr>
        <p:spPr>
          <a:xfrm>
            <a:off x="838200" y="1946293"/>
            <a:ext cx="10515600" cy="3724009"/>
          </a:xfrm>
        </p:spPr>
        <p:txBody>
          <a:bodyPr>
            <a:normAutofit/>
          </a:bodyPr>
          <a:lstStyle/>
          <a:p>
            <a:pPr algn="ctr"/>
            <a:br>
              <a:rPr lang="el-GR" b="1" dirty="0">
                <a:effectLst/>
                <a:latin typeface="Arial" panose="020B0604020202020204" pitchFamily="34" charset="0"/>
              </a:rPr>
            </a:br>
            <a:endParaRPr lang="el-GR" dirty="0"/>
          </a:p>
        </p:txBody>
      </p:sp>
      <p:sp>
        <p:nvSpPr>
          <p:cNvPr id="4" name="TextBox 3">
            <a:extLst>
              <a:ext uri="{FF2B5EF4-FFF2-40B4-BE49-F238E27FC236}">
                <a16:creationId xmlns:a16="http://schemas.microsoft.com/office/drawing/2014/main" id="{23A3AE71-ED74-C01C-9656-4BC1B594317F}"/>
              </a:ext>
            </a:extLst>
          </p:cNvPr>
          <p:cNvSpPr txBox="1"/>
          <p:nvPr/>
        </p:nvSpPr>
        <p:spPr>
          <a:xfrm>
            <a:off x="1021675" y="2137616"/>
            <a:ext cx="9675271" cy="3970318"/>
          </a:xfrm>
          <a:prstGeom prst="rect">
            <a:avLst/>
          </a:prstGeom>
          <a:noFill/>
        </p:spPr>
        <p:txBody>
          <a:bodyPr wrap="square">
            <a:spAutoFit/>
          </a:bodyPr>
          <a:lstStyle/>
          <a:p>
            <a:pPr algn="just"/>
            <a:r>
              <a:rPr lang="el-GR"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Ειδικότερα στο άρθρο 1 της οδηγίας - πλαίσιο 2000/60 προβλέπεται ότι σκοπός της είναι η προστασία των επιφανειακών, των μεταβατικών, των παράκτιων και των υπόγειων υδάτων, θεσπίζοντας, για πρώτη φορά, ένα ευρύτατο πεδίο εφαρμογής. Η διάταξη αυτή φανερώνει την πρόθεση της Ε.Ε. να θεσπίσει μία ολοκληρωμένη πολιτική διαχείρισης για το σύνολο των υδάτινων πόρων, σε σχέση με τις παλιότερες οδηγίες που αντιμετώπιζαν το θέμα αποσπασματικά και μεμονωμένα. </a:t>
            </a:r>
          </a:p>
        </p:txBody>
      </p:sp>
      <p:sp>
        <p:nvSpPr>
          <p:cNvPr id="5" name="TextBox 4">
            <a:extLst>
              <a:ext uri="{FF2B5EF4-FFF2-40B4-BE49-F238E27FC236}">
                <a16:creationId xmlns:a16="http://schemas.microsoft.com/office/drawing/2014/main" id="{0125C574-CA84-0A9D-8437-54040A673023}"/>
              </a:ext>
            </a:extLst>
          </p:cNvPr>
          <p:cNvSpPr txBox="1"/>
          <p:nvPr/>
        </p:nvSpPr>
        <p:spPr>
          <a:xfrm>
            <a:off x="765405" y="396123"/>
            <a:ext cx="9675271" cy="707886"/>
          </a:xfrm>
          <a:prstGeom prst="rect">
            <a:avLst/>
          </a:prstGeom>
          <a:noFill/>
        </p:spPr>
        <p:txBody>
          <a:bodyPr wrap="square">
            <a:spAutoFit/>
          </a:bodyPr>
          <a:lstStyle/>
          <a:p>
            <a:pPr algn="ctr"/>
            <a:r>
              <a:rPr lang="el-GR" sz="4000" b="1" i="1">
                <a:solidFill>
                  <a:srgbClr val="00B050"/>
                </a:solidFill>
                <a:effectLst/>
                <a:latin typeface="Arial" panose="020B0604020202020204" pitchFamily="34" charset="0"/>
                <a:ea typeface="Times New Roman" panose="02020603050405020304" pitchFamily="18" charset="0"/>
                <a:cs typeface="Arial" panose="020B0604020202020204" pitchFamily="34" charset="0"/>
              </a:rPr>
              <a:t>ΑΡΘΡΟ 1</a:t>
            </a:r>
            <a:endParaRPr lang="el-GR" sz="4000" dirty="0">
              <a:solidFill>
                <a:srgbClr val="00B050"/>
              </a:solidFill>
            </a:endParaRPr>
          </a:p>
        </p:txBody>
      </p:sp>
    </p:spTree>
    <p:extLst>
      <p:ext uri="{BB962C8B-B14F-4D97-AF65-F5344CB8AC3E}">
        <p14:creationId xmlns:p14="http://schemas.microsoft.com/office/powerpoint/2010/main" val="31394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904609" y="355033"/>
            <a:ext cx="10515600" cy="663904"/>
          </a:xfrm>
        </p:spPr>
        <p:txBody>
          <a:bodyPr>
            <a:normAutofit fontScale="90000"/>
          </a:bodyPr>
          <a:lstStyle/>
          <a:p>
            <a:pPr indent="180340" algn="ctr">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r>
              <a:rPr lang="el-GR" sz="4900" b="1" i="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ΑΡΘΡΟ 1</a:t>
            </a: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1154494"/>
            <a:ext cx="11027289" cy="5864420"/>
          </a:xfrm>
        </p:spPr>
        <p:txBody>
          <a:bodyPr>
            <a:normAutofit fontScale="77500" lnSpcReduction="20000"/>
          </a:bodyPr>
          <a:lstStyle/>
          <a:p>
            <a:pPr indent="180340" algn="just">
              <a:lnSpc>
                <a:spcPct val="150000"/>
              </a:lnSpc>
            </a:pPr>
            <a:r>
              <a:rPr lang="el-GR" sz="1800" dirty="0">
                <a:effectLst/>
                <a:latin typeface="+mj-lt"/>
                <a:ea typeface="Times New Roman" panose="02020603050405020304" pitchFamily="18" charset="0"/>
              </a:rPr>
              <a:t>Στο ίδιο άρθρο προβλέπονται και οι βασικοί στόχοι της οδηγίας, που είναι η δημιουργία ενός θεσμικού πλαισίου το οποίο επιδιώκει : </a:t>
            </a: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«..α) να αποτρέπει την περαιτέρω επιδείνωση, να προστατεύει και να βελτιώνει την κατάσταση των υδάτινων οικοσυστημάτων, καθώς και των αμέσως εξαρτώμενων από αυτά χερσαίων οικοσυστημάτων και υγροτόπων σε ό,τι αφορά τις ανάγκες τους σε νερό·</a:t>
            </a:r>
            <a:endParaRPr lang="el-GR" sz="1800" dirty="0">
              <a:effectLst/>
              <a:latin typeface="+mj-lt"/>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β) να προωθεί τη βιώσιμη χρήση του νερού βάσει μακροπρόθεσμης προστασίας των διαθέσιμων υδάτινων πόρων·</a:t>
            </a:r>
            <a:endParaRPr lang="el-GR" sz="1800" dirty="0">
              <a:effectLst/>
              <a:latin typeface="+mj-lt"/>
              <a:ea typeface="Times New Roman" panose="02020603050405020304" pitchFamily="18" charset="0"/>
              <a:cs typeface="Times New Roman" panose="02020603050405020304" pitchFamily="18" charset="0"/>
            </a:endParaRPr>
          </a:p>
          <a:p>
            <a:pPr algn="just">
              <a:lnSpc>
                <a:spcPct val="150000"/>
              </a:lnSpc>
            </a:pPr>
            <a:r>
              <a:rPr lang="el-GR" sz="1800" i="1" dirty="0">
                <a:effectLst/>
                <a:latin typeface="+mj-lt"/>
                <a:ea typeface="Times New Roman" panose="02020603050405020304" pitchFamily="18" charset="0"/>
                <a:cs typeface="Arial" panose="020B0604020202020204" pitchFamily="34" charset="0"/>
              </a:rPr>
              <a:t>γ) να αποσκοπεί στην ενίσχυση της προστασίας και τη βελτίωση του υδάτινου περιβάλλοντος, μεταξύ άλλων με ειδικά μέτρα για την προοδευτική μείωση των απορρίψεων, εκπομπών και διαρροών ουσιών προτεραιότητας και με την παύση ή τη σταδιακή εξάλειψη των απορρίψεων, εκπομπών και διαρροών των επικίνδυνων ουσιών προτεραιότητας·</a:t>
            </a:r>
            <a:endParaRPr lang="el-GR" sz="1800" i="1" dirty="0">
              <a:effectLst/>
              <a:latin typeface="+mj-lt"/>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δ) να διασφαλίζει την προοδευτική μείωση της ρύπανσης των υπογείων υδάτων και να αποτρέπει την περαιτέρω μόλυνσή τους και</a:t>
            </a:r>
            <a:endParaRPr lang="el-GR" sz="1800" dirty="0">
              <a:effectLst/>
              <a:latin typeface="+mj-lt"/>
              <a:ea typeface="Times New Roman" panose="02020603050405020304" pitchFamily="18" charset="0"/>
              <a:cs typeface="Times New Roman" panose="02020603050405020304" pitchFamily="18" charset="0"/>
            </a:endParaRPr>
          </a:p>
          <a:p>
            <a:pPr algn="just">
              <a:lnSpc>
                <a:spcPct val="150000"/>
              </a:lnSpc>
            </a:pPr>
            <a:r>
              <a:rPr lang="el-GR" sz="1800" i="1" dirty="0">
                <a:effectLst/>
                <a:latin typeface="+mj-lt"/>
                <a:ea typeface="Times New Roman" panose="02020603050405020304" pitchFamily="18" charset="0"/>
              </a:rPr>
              <a:t>ε) να συμβάλλει στο μετριασμό των επιπτώσεων από πλημμύρες και ξηρασίες, και να συμβάλλει με αυτό τον τρόπο:</a:t>
            </a:r>
            <a:endParaRPr lang="el-GR" sz="1800" dirty="0">
              <a:effectLst/>
              <a:latin typeface="+mj-lt"/>
              <a:ea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 στην εξασφάλιση επαρκούς παροχής επιφανειακού και υπόγειου νερού καλής ποιότητας που απαιτείται για τη βιώσιμη, ισόρροπη και δίκαιη χρήση ύδατος,</a:t>
            </a:r>
            <a:endParaRPr lang="el-GR" sz="1800" dirty="0">
              <a:effectLst/>
              <a:latin typeface="+mj-lt"/>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 σε σημαντική μείωση της ρύπανσης των υπογείων υδάτων,</a:t>
            </a:r>
            <a:endParaRPr lang="el-GR" sz="1800" dirty="0">
              <a:effectLst/>
              <a:latin typeface="+mj-lt"/>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 στην προστασία των χωρικών και θαλάσσιων υδάτων και</a:t>
            </a:r>
            <a:endParaRPr lang="el-GR" sz="1800" dirty="0">
              <a:effectLst/>
              <a:latin typeface="+mj-lt"/>
              <a:ea typeface="Times New Roman" panose="02020603050405020304" pitchFamily="18" charset="0"/>
              <a:cs typeface="Times New Roman" panose="02020603050405020304" pitchFamily="18" charset="0"/>
            </a:endParaRPr>
          </a:p>
          <a:p>
            <a:pPr indent="180340" algn="just">
              <a:lnSpc>
                <a:spcPct val="150000"/>
              </a:lnSpc>
            </a:pPr>
            <a:r>
              <a:rPr lang="el-GR" sz="1800" i="1" dirty="0">
                <a:effectLst/>
                <a:latin typeface="+mj-lt"/>
                <a:ea typeface="Times New Roman" panose="02020603050405020304" pitchFamily="18" charset="0"/>
                <a:cs typeface="Arial" panose="020B0604020202020204" pitchFamily="34" charset="0"/>
              </a:rPr>
              <a:t>- στην επίτευξη των στόχων των σχετικών διεθνών συμφωνιών…»</a:t>
            </a:r>
            <a:endParaRPr lang="el-GR" sz="1800" dirty="0">
              <a:effectLst/>
              <a:latin typeface="+mj-lt"/>
              <a:ea typeface="Times New Roman" panose="02020603050405020304" pitchFamily="18" charset="0"/>
              <a:cs typeface="Times New Roman" panose="02020603050405020304" pitchFamily="18" charset="0"/>
            </a:endParaRPr>
          </a:p>
          <a:p>
            <a:pPr algn="just">
              <a:lnSpc>
                <a:spcPct val="150000"/>
              </a:lnSpc>
            </a:pPr>
            <a:r>
              <a:rPr lang="el-GR" sz="1800" b="0" dirty="0">
                <a:effectLst/>
                <a:latin typeface="+mj-lt"/>
                <a:ea typeface="Times New Roman" panose="02020603050405020304" pitchFamily="18" charset="0"/>
                <a:cs typeface="Times New Roman" panose="02020603050405020304" pitchFamily="18" charset="0"/>
              </a:rPr>
              <a:t>Οδηγία 2000/60/ΕΚ του Ευρωπαϊκού Κοινοβουλίου και του Συμβουλίου της 23ης Οκτωβρίου 2000 για τη θέσπιση πλαισίου κοινοτικής δράσης στον τομέα της πολιτικής των υδάτων, </a:t>
            </a:r>
            <a:r>
              <a:rPr lang="el-GR" sz="1800" i="0" dirty="0">
                <a:effectLst/>
                <a:latin typeface="+mj-lt"/>
                <a:ea typeface="Times New Roman" panose="02020603050405020304" pitchFamily="18" charset="0"/>
                <a:cs typeface="Times New Roman" panose="02020603050405020304" pitchFamily="18" charset="0"/>
              </a:rPr>
              <a:t>Ε</a:t>
            </a:r>
            <a:r>
              <a:rPr lang="en-US" sz="1800" i="0" dirty="0">
                <a:effectLst/>
                <a:latin typeface="+mj-lt"/>
                <a:ea typeface="Times New Roman" panose="02020603050405020304" pitchFamily="18" charset="0"/>
                <a:cs typeface="Times New Roman" panose="02020603050405020304" pitchFamily="18" charset="0"/>
              </a:rPr>
              <a:t>E</a:t>
            </a:r>
            <a:r>
              <a:rPr lang="el-GR" sz="1800" i="0" dirty="0">
                <a:effectLst/>
                <a:latin typeface="+mj-lt"/>
                <a:ea typeface="Times New Roman" panose="02020603050405020304" pitchFamily="18" charset="0"/>
                <a:cs typeface="Times New Roman" panose="02020603050405020304" pitchFamily="18" charset="0"/>
              </a:rPr>
              <a:t> L 327 της 22/12/2000 σ. 0001 - 0073</a:t>
            </a:r>
            <a:r>
              <a:rPr lang="el-GR" sz="1800" dirty="0">
                <a:effectLst/>
                <a:latin typeface="+mj-lt"/>
                <a:ea typeface="Times New Roman" panose="02020603050405020304" pitchFamily="18" charset="0"/>
                <a:cs typeface="Times New Roman" panose="02020603050405020304" pitchFamily="18" charset="0"/>
              </a:rPr>
              <a:t> </a:t>
            </a:r>
          </a:p>
          <a:p>
            <a:pPr algn="just">
              <a:lnSpc>
                <a:spcPct val="120000"/>
              </a:lnSpc>
            </a:pPr>
            <a:endParaRPr lang="el-GR" dirty="0"/>
          </a:p>
        </p:txBody>
      </p:sp>
    </p:spTree>
    <p:extLst>
      <p:ext uri="{BB962C8B-B14F-4D97-AF65-F5344CB8AC3E}">
        <p14:creationId xmlns:p14="http://schemas.microsoft.com/office/powerpoint/2010/main" val="214988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FF9F4C-E9A1-2F38-2E7F-6CD2BF164334}"/>
              </a:ext>
            </a:extLst>
          </p:cNvPr>
          <p:cNvSpPr>
            <a:spLocks noGrp="1"/>
          </p:cNvSpPr>
          <p:nvPr>
            <p:ph type="title"/>
          </p:nvPr>
        </p:nvSpPr>
        <p:spPr/>
        <p:txBody>
          <a:bodyPr/>
          <a:lstStyle/>
          <a:p>
            <a:pPr algn="ctr"/>
            <a:r>
              <a:rPr kumimoji="0" lang="el-GR" sz="4400" b="1" i="1"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ΑΡΘΡΟ 3</a:t>
            </a:r>
            <a:endParaRPr lang="el-GR" dirty="0"/>
          </a:p>
        </p:txBody>
      </p:sp>
      <p:sp>
        <p:nvSpPr>
          <p:cNvPr id="3" name="Θέση περιεχομένου 2">
            <a:extLst>
              <a:ext uri="{FF2B5EF4-FFF2-40B4-BE49-F238E27FC236}">
                <a16:creationId xmlns:a16="http://schemas.microsoft.com/office/drawing/2014/main" id="{09A37212-9D7C-CE5A-A04C-1B758D5D2C0E}"/>
              </a:ext>
            </a:extLst>
          </p:cNvPr>
          <p:cNvSpPr>
            <a:spLocks noGrp="1"/>
          </p:cNvSpPr>
          <p:nvPr>
            <p:ph idx="1"/>
          </p:nvPr>
        </p:nvSpPr>
        <p:spPr>
          <a:xfrm>
            <a:off x="469971" y="2400938"/>
            <a:ext cx="10883829" cy="3244753"/>
          </a:xfrm>
        </p:spPr>
        <p:txBody>
          <a:bodyPr>
            <a:noAutofit/>
          </a:bodyPr>
          <a:lstStyle/>
          <a:p>
            <a:pPr marL="0" indent="0" algn="just">
              <a:buNone/>
            </a:pPr>
            <a:r>
              <a:rPr lang="el-GR" sz="4000" b="1" i="1" dirty="0">
                <a:solidFill>
                  <a:srgbClr val="00B0F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Η λεκάνη απορροής ποταμού αποτελεί τη νέα αποκεντρωμένη </a:t>
            </a:r>
            <a:r>
              <a:rPr lang="el-GR" sz="4000" b="1" i="1" dirty="0" err="1">
                <a:solidFill>
                  <a:srgbClr val="00B0F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υδρο</a:t>
            </a:r>
            <a:r>
              <a:rPr lang="el-GR" sz="4000" b="1" i="1" dirty="0">
                <a:solidFill>
                  <a:srgbClr val="00B0F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-πολιτική μονάδα, με βάση την οποία οργανώνεται η διαχείριση των υδάτων, που αντικατέστησε την παλιότερη διαχείριση, η οποία γινόταν με βάση τα διοικητικά όρια και τις χρήσεις των υδάτων.</a:t>
            </a:r>
            <a:endParaRPr lang="el-GR" sz="4000" b="1"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90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BC127-575B-4D3E-EE52-AAD8506EC9E4}"/>
              </a:ext>
            </a:extLst>
          </p:cNvPr>
          <p:cNvSpPr>
            <a:spLocks noGrp="1"/>
          </p:cNvSpPr>
          <p:nvPr>
            <p:ph type="title"/>
          </p:nvPr>
        </p:nvSpPr>
        <p:spPr/>
        <p:txBody>
          <a:bodyPr/>
          <a:lstStyle/>
          <a:p>
            <a:pPr algn="ctr"/>
            <a:r>
              <a:rPr kumimoji="0" lang="el-GR" sz="4400" b="1" i="1"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ΑΡΘΡΟ 3</a:t>
            </a:r>
            <a:endParaRPr lang="el-GR" dirty="0"/>
          </a:p>
        </p:txBody>
      </p:sp>
      <p:sp>
        <p:nvSpPr>
          <p:cNvPr id="3" name="Θέση περιεχομένου 2">
            <a:extLst>
              <a:ext uri="{FF2B5EF4-FFF2-40B4-BE49-F238E27FC236}">
                <a16:creationId xmlns:a16="http://schemas.microsoft.com/office/drawing/2014/main" id="{48C17041-18BF-ED60-CC63-26F9973B2BE8}"/>
              </a:ext>
            </a:extLst>
          </p:cNvPr>
          <p:cNvSpPr>
            <a:spLocks noGrp="1"/>
          </p:cNvSpPr>
          <p:nvPr>
            <p:ph idx="1"/>
          </p:nvPr>
        </p:nvSpPr>
        <p:spPr>
          <a:xfrm>
            <a:off x="587464" y="1825625"/>
            <a:ext cx="10766336" cy="4351338"/>
          </a:xfrm>
        </p:spPr>
        <p:txBody>
          <a:bodyPr>
            <a:normAutofit fontScale="92500" lnSpcReduction="20000"/>
          </a:bodyPr>
          <a:lstStyle/>
          <a:p>
            <a:pPr marL="0" indent="0" algn="just">
              <a:lnSpc>
                <a:spcPct val="150000"/>
              </a:lnSpc>
              <a:buNone/>
            </a:pPr>
            <a:r>
              <a:rPr lang="el-GR" sz="2800" dirty="0">
                <a:solidFill>
                  <a:srgbClr val="00B0F0"/>
                </a:solidFill>
                <a:effectLst/>
                <a:latin typeface="Arial" panose="020B0604020202020204" pitchFamily="34" charset="0"/>
                <a:ea typeface="Times New Roman" panose="02020603050405020304" pitchFamily="18" charset="0"/>
              </a:rPr>
              <a:t>Ιδιαίτερο ενδιαφέρον στο άρθρο 3 παρουσιάζει η πρόβλεψη στα σημεία 5 και 6 της οδηγίας, για τις διασυνοριακές λεκάνες απορροής ποταμού. Ειδικότερα στο σημείο 5 προβλέπεται ότι όταν μια λεκάνη απορροής ποταμού ενός κράτους μέλους της Ε.Ε. εμπίπτει και στην εδαφική περιοχή ενός άλλου τρίτου κράτους, είναι απαραίτητη η «δημιουργία» μιας διεθνούς λεκάνης απορροής ποταμού, ενώ στο σημείο 6 προβλέπεται η δυνατότητα δημιουργίας ενός διεθνούς οργανισμού ως αρμόδιας αρχής. </a:t>
            </a:r>
            <a:endParaRPr lang="el-GR" dirty="0"/>
          </a:p>
        </p:txBody>
      </p:sp>
    </p:spTree>
    <p:extLst>
      <p:ext uri="{BB962C8B-B14F-4D97-AF65-F5344CB8AC3E}">
        <p14:creationId xmlns:p14="http://schemas.microsoft.com/office/powerpoint/2010/main" val="67427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81308-B83A-DFE1-FB29-8875E1C0E648}"/>
              </a:ext>
            </a:extLst>
          </p:cNvPr>
          <p:cNvSpPr>
            <a:spLocks noGrp="1"/>
          </p:cNvSpPr>
          <p:nvPr>
            <p:ph type="title"/>
          </p:nvPr>
        </p:nvSpPr>
        <p:spPr/>
        <p:txBody>
          <a:bodyPr/>
          <a:lstStyle/>
          <a:p>
            <a:pPr algn="ctr"/>
            <a:r>
              <a:rPr kumimoji="0" lang="el-GR" sz="4400" b="1" i="1"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ΑΡΘΡΟ 3</a:t>
            </a:r>
            <a:endParaRPr lang="el-GR" dirty="0"/>
          </a:p>
        </p:txBody>
      </p:sp>
      <p:sp>
        <p:nvSpPr>
          <p:cNvPr id="3" name="Θέση περιεχομένου 2">
            <a:extLst>
              <a:ext uri="{FF2B5EF4-FFF2-40B4-BE49-F238E27FC236}">
                <a16:creationId xmlns:a16="http://schemas.microsoft.com/office/drawing/2014/main" id="{EDFC9942-C7B3-CF96-30C7-FFE899C8A4EC}"/>
              </a:ext>
            </a:extLst>
          </p:cNvPr>
          <p:cNvSpPr>
            <a:spLocks noGrp="1"/>
          </p:cNvSpPr>
          <p:nvPr>
            <p:ph idx="1"/>
          </p:nvPr>
        </p:nvSpPr>
        <p:spPr>
          <a:xfrm>
            <a:off x="444429" y="1825625"/>
            <a:ext cx="10909371" cy="4856136"/>
          </a:xfrm>
        </p:spPr>
        <p:txBody>
          <a:bodyPr>
            <a:normAutofit fontScale="62500" lnSpcReduction="20000"/>
          </a:bodyPr>
          <a:lstStyle/>
          <a:p>
            <a:pPr indent="0" algn="just">
              <a:lnSpc>
                <a:spcPct val="150000"/>
              </a:lnSpc>
              <a:buNone/>
            </a:pPr>
            <a:r>
              <a:rPr lang="el-GR" sz="2800" i="1" dirty="0">
                <a:solidFill>
                  <a:srgbClr val="00B0F0"/>
                </a:solidFill>
                <a:latin typeface="Arial" panose="020B0604020202020204" pitchFamily="34" charset="0"/>
                <a:ea typeface="Times New Roman" panose="02020603050405020304" pitchFamily="18" charset="0"/>
                <a:cs typeface="Arial" panose="020B0604020202020204" pitchFamily="34" charset="0"/>
              </a:rPr>
              <a:t>Η διάταξη αυτή σε συνδυασμό με την αιτιολογική σκέψη του σημείου 35 του Προοιμίου της οδηγίας που προβλέπει ότι «…(35) Στο εσωτερικό λεκάνης απορροής ποταμού, όπου η χρήση ύδατος μπορεί να έχει διασυνοριακά αποτελέσματα, οι απαιτήσεις για την επίτευξη των περιβαλλοντικών στόχων που θεσπίζει η παρούσα οδηγία, και ιδιαίτερα όλα τα προγράμματα μέτρων, θα πρέπει να συντονίζονται για όλη την περιοχή της λεκάνης απορροής ποταμού. Για λεκάνες απορροής ποταμών οι οποίες εκτείνονται πέραν των ορίων της Κοινότητας, τα κράτη μέλη θα πρέπει να επιδιώκουν τον κατάλληλο συντονισμό με τα ενδιαφερόμενα τρίτα κράτη. Η παρούσα οδηγία θα συμβάλει στην εκπλήρωση των υποχρεώσεων της Κοινότητας που απορρέουν από διεθνείς συμβάσεις για την προστασία και τη διαχείριση του ύδατος, και κυρίως από τη σύμβαση των Ηνωμένων Εθνών για την προστασία και τη χρησιμοποίηση των διασυνοριακών </a:t>
            </a:r>
            <a:r>
              <a:rPr lang="el-GR" sz="2800" i="1" dirty="0" err="1">
                <a:solidFill>
                  <a:srgbClr val="00B0F0"/>
                </a:solidFill>
                <a:latin typeface="Arial" panose="020B0604020202020204" pitchFamily="34" charset="0"/>
                <a:ea typeface="Times New Roman" panose="02020603050405020304" pitchFamily="18" charset="0"/>
                <a:cs typeface="Arial" panose="020B0604020202020204" pitchFamily="34" charset="0"/>
              </a:rPr>
              <a:t>υδατορευμάτων</a:t>
            </a:r>
            <a:r>
              <a:rPr lang="el-GR" sz="2800" i="1" dirty="0">
                <a:solidFill>
                  <a:srgbClr val="00B0F0"/>
                </a:solidFill>
                <a:latin typeface="Arial" panose="020B0604020202020204" pitchFamily="34" charset="0"/>
                <a:ea typeface="Times New Roman" panose="02020603050405020304" pitchFamily="18" charset="0"/>
                <a:cs typeface="Arial" panose="020B0604020202020204" pitchFamily="34" charset="0"/>
              </a:rPr>
              <a:t> και των διεθνών λιμνών, που εγκρίθηκε με την απόφαση 95/308/ΕΚ του Συμβουλίου(15) και τυχόν επόμενες συμφωνίες σχετικά με την εφαρμογή της.» καταδεικνύει την άμεση σύνδεση της οδηγίας πλαίσιο με το διεθνές δίκαιο. </a:t>
            </a:r>
            <a:endParaRPr lang="el-GR" sz="2800" i="1" dirty="0">
              <a:solidFill>
                <a:srgbClr val="00B0F0"/>
              </a:solidFill>
              <a:latin typeface="Arial" panose="020B0604020202020204" pitchFamily="34" charset="0"/>
              <a:ea typeface="Times New Roman" panose="02020603050405020304" pitchFamily="18" charset="0"/>
              <a:cs typeface="Times New Roman" panose="02020603050405020304" pitchFamily="18" charset="0"/>
            </a:endParaRPr>
          </a:p>
          <a:p>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320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5B62A6-ECBA-D91F-5C1C-850897086B75}"/>
              </a:ext>
            </a:extLst>
          </p:cNvPr>
          <p:cNvSpPr txBox="1"/>
          <p:nvPr/>
        </p:nvSpPr>
        <p:spPr>
          <a:xfrm>
            <a:off x="951727" y="1095745"/>
            <a:ext cx="9981775" cy="2800767"/>
          </a:xfrm>
          <a:prstGeom prst="rect">
            <a:avLst/>
          </a:prstGeom>
          <a:noFill/>
        </p:spPr>
        <p:txBody>
          <a:bodyPr wrap="square">
            <a:spAutoFit/>
          </a:bodyPr>
          <a:lstStyle/>
          <a:p>
            <a:pPr algn="ctr"/>
            <a:r>
              <a:rPr lang="el-GR" sz="4400" b="1" i="1" dirty="0">
                <a:solidFill>
                  <a:srgbClr val="00B0F0"/>
                </a:solidFill>
                <a:effectLst>
                  <a:outerShdw blurRad="38100" dist="38100" dir="2700000" algn="tl">
                    <a:srgbClr val="000000">
                      <a:alpha val="43137"/>
                    </a:srgbClr>
                  </a:outerShdw>
                </a:effectLst>
                <a:latin typeface="+mj-lt"/>
                <a:ea typeface="Times New Roman" panose="02020603050405020304" pitchFamily="18" charset="0"/>
              </a:rPr>
              <a:t>Σύμβαση των Ηνωμένων Εθνών για την προστασία και τη χρησιμοποίηση των διασυνοριακών </a:t>
            </a:r>
            <a:r>
              <a:rPr lang="el-GR" sz="4400" b="1" i="1" dirty="0" err="1">
                <a:solidFill>
                  <a:srgbClr val="00B0F0"/>
                </a:solidFill>
                <a:effectLst>
                  <a:outerShdw blurRad="38100" dist="38100" dir="2700000" algn="tl">
                    <a:srgbClr val="000000">
                      <a:alpha val="43137"/>
                    </a:srgbClr>
                  </a:outerShdw>
                </a:effectLst>
                <a:latin typeface="+mj-lt"/>
                <a:ea typeface="Times New Roman" panose="02020603050405020304" pitchFamily="18" charset="0"/>
              </a:rPr>
              <a:t>υδατορευμάτων</a:t>
            </a:r>
            <a:r>
              <a:rPr lang="el-GR" sz="4400" b="1" i="1" dirty="0">
                <a:solidFill>
                  <a:srgbClr val="00B0F0"/>
                </a:solidFill>
                <a:effectLst>
                  <a:outerShdw blurRad="38100" dist="38100" dir="2700000" algn="tl">
                    <a:srgbClr val="000000">
                      <a:alpha val="43137"/>
                    </a:srgbClr>
                  </a:outerShdw>
                </a:effectLst>
                <a:latin typeface="+mj-lt"/>
                <a:ea typeface="Times New Roman" panose="02020603050405020304" pitchFamily="18" charset="0"/>
              </a:rPr>
              <a:t> και των διεθνών λιμνών</a:t>
            </a:r>
            <a:endParaRPr lang="el-GR" sz="4400" b="1" i="1" dirty="0">
              <a:solidFill>
                <a:srgbClr val="00B0F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338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Εικόνα 3" descr="κοντινό πλάνο εικόνας κυμάτων">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Τίτλος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rtlCol="0">
            <a:normAutofit/>
          </a:bodyPr>
          <a:lstStyle/>
          <a:p>
            <a:r>
              <a:rPr lang="el-GR" dirty="0"/>
              <a:t>Τίτλος Lorem Ipsum Dolor</a:t>
            </a:r>
          </a:p>
        </p:txBody>
      </p:sp>
      <p:graphicFrame>
        <p:nvGraphicFramePr>
          <p:cNvPr id="9" name="Θέση περιεχομένου 4" descr="λωρίδα χρόνου με εξάγωνα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1899160413"/>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29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B2607-F2A4-3AD7-B002-7BDDD3429F9A}"/>
              </a:ext>
            </a:extLst>
          </p:cNvPr>
          <p:cNvSpPr txBox="1"/>
          <p:nvPr/>
        </p:nvSpPr>
        <p:spPr>
          <a:xfrm>
            <a:off x="81735" y="1250979"/>
            <a:ext cx="11687972" cy="5521704"/>
          </a:xfrm>
          <a:prstGeom prst="rect">
            <a:avLst/>
          </a:prstGeom>
          <a:noFill/>
        </p:spPr>
        <p:txBody>
          <a:bodyPr wrap="square">
            <a:spAutoFit/>
          </a:bodyPr>
          <a:lstStyle/>
          <a:p>
            <a:pPr algn="just">
              <a:lnSpc>
                <a:spcPct val="150000"/>
              </a:lnSpc>
            </a:pPr>
            <a:r>
              <a:rPr lang="el-GR" sz="400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Η οδηγία 2000/60</a:t>
            </a:r>
            <a:r>
              <a:rPr lang="el-GR" sz="4000" dirty="0">
                <a:solidFill>
                  <a:srgbClr val="FFFF00"/>
                </a:solidFill>
                <a:effectLst/>
                <a:latin typeface="Times New Roman" panose="02020603050405020304" pitchFamily="18" charset="0"/>
                <a:ea typeface="Times New Roman" panose="02020603050405020304" pitchFamily="18" charset="0"/>
              </a:rPr>
              <a:t> </a:t>
            </a:r>
            <a:r>
              <a:rPr lang="el-GR" sz="400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ΤΟΥ ΕΥΡΩΠΑΪΚΟΥ ΚΟΙΝΟΒΟΥΛΙΟΥ ΚΑΙ ΤΟΥ ΣΥΜΒΟΥΛΙΟΥ της 23</a:t>
            </a:r>
            <a:r>
              <a:rPr lang="el-GR" sz="4000" baseline="3000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ης</a:t>
            </a:r>
            <a:r>
              <a:rPr lang="el-GR" sz="400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rPr>
              <a:t> Οκτωβρίου 2000 για τη θέσπιση πλαισίου κοινοτικής δράσης στον τομέα της πολιτικής των υδάτων</a:t>
            </a:r>
            <a:endParaRPr lang="el-GR" sz="4400" dirty="0">
              <a:solidFill>
                <a:srgbClr val="FFFF00"/>
              </a:solidFill>
              <a:effectLst/>
              <a:latin typeface="Times New Roman" panose="02020603050405020304" pitchFamily="18" charset="0"/>
              <a:ea typeface="Times New Roman" panose="02020603050405020304" pitchFamily="18" charset="0"/>
            </a:endParaRPr>
          </a:p>
          <a:p>
            <a:pPr algn="just">
              <a:lnSpc>
                <a:spcPct val="150000"/>
              </a:lnSpc>
            </a:pPr>
            <a:endParaRPr lang="el-GR" sz="4000" dirty="0">
              <a:solidFill>
                <a:srgbClr val="0070C0"/>
              </a:solidFill>
              <a:effectLst>
                <a:outerShdw blurRad="38100" dist="38100" dir="2700000" algn="tl">
                  <a:srgbClr val="000000">
                    <a:alpha val="43137"/>
                  </a:srgbClr>
                </a:outerShdw>
              </a:effectLst>
            </a:endParaRPr>
          </a:p>
          <a:p>
            <a:pPr lvl="0" algn="just">
              <a:lnSpc>
                <a:spcPct val="150000"/>
              </a:lnSpc>
            </a:pPr>
            <a:endParaRPr lang="el-GR"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981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AD810C-1940-26BF-BCFA-7BDEE09A13A4}"/>
              </a:ext>
            </a:extLst>
          </p:cNvPr>
          <p:cNvSpPr>
            <a:spLocks noGrp="1"/>
          </p:cNvSpPr>
          <p:nvPr>
            <p:ph type="title"/>
          </p:nvPr>
        </p:nvSpPr>
        <p:spPr/>
        <p:txBody>
          <a:bodyPr/>
          <a:lstStyle/>
          <a:p>
            <a:r>
              <a:rPr lang="el-GR" i="1" dirty="0">
                <a:solidFill>
                  <a:srgbClr val="00B0F0"/>
                </a:solidFill>
              </a:rPr>
              <a:t>Σε γενικές γραμμές….</a:t>
            </a:r>
          </a:p>
        </p:txBody>
      </p:sp>
      <p:sp>
        <p:nvSpPr>
          <p:cNvPr id="3" name="Θέση περιεχομένου 2">
            <a:extLst>
              <a:ext uri="{FF2B5EF4-FFF2-40B4-BE49-F238E27FC236}">
                <a16:creationId xmlns:a16="http://schemas.microsoft.com/office/drawing/2014/main" id="{F89E706B-F735-EDB9-C2B6-89B33CEA90D8}"/>
              </a:ext>
            </a:extLst>
          </p:cNvPr>
          <p:cNvSpPr>
            <a:spLocks noGrp="1"/>
          </p:cNvSpPr>
          <p:nvPr>
            <p:ph idx="1"/>
          </p:nvPr>
        </p:nvSpPr>
        <p:spPr>
          <a:xfrm>
            <a:off x="786691" y="1825625"/>
            <a:ext cx="10567109" cy="4351338"/>
          </a:xfrm>
        </p:spPr>
        <p:txBody>
          <a:bodyPr/>
          <a:lstStyle/>
          <a:p>
            <a:r>
              <a:rPr lang="el-GR" dirty="0"/>
              <a:t>Καθορίζει ότι το νερό δεν είναι εμπορικό προϊόν αλλά θα πρέπει να θεωρείται κληρονομιά</a:t>
            </a:r>
          </a:p>
          <a:p>
            <a:r>
              <a:rPr lang="el-GR" dirty="0"/>
              <a:t>Προτρέπει τις χώρες να παρέχουν υπηρεσίες ύδατος σε λογική τιμή σε αυτούς που το χρειάζονται</a:t>
            </a:r>
          </a:p>
          <a:p>
            <a:r>
              <a:rPr lang="el-GR" dirty="0"/>
              <a:t>Ενθαρρύνει όλους τους πολίτες να συμμετέχουν στην προστασία και τη διαχείριση των υδάτων </a:t>
            </a:r>
          </a:p>
        </p:txBody>
      </p:sp>
    </p:spTree>
    <p:extLst>
      <p:ext uri="{BB962C8B-B14F-4D97-AF65-F5344CB8AC3E}">
        <p14:creationId xmlns:p14="http://schemas.microsoft.com/office/powerpoint/2010/main" val="181964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F70F379-E160-C4E2-7999-8FFFCEB97FF0}"/>
              </a:ext>
            </a:extLst>
          </p:cNvPr>
          <p:cNvSpPr>
            <a:spLocks noGrp="1"/>
          </p:cNvSpPr>
          <p:nvPr>
            <p:ph type="title"/>
          </p:nvPr>
        </p:nvSpPr>
        <p:spPr>
          <a:xfrm>
            <a:off x="787116" y="2316526"/>
            <a:ext cx="10515600" cy="2730553"/>
          </a:xfrm>
        </p:spPr>
        <p:txBody>
          <a:bodyPr>
            <a:normAutofit/>
          </a:bodyPr>
          <a:lstStyle/>
          <a:p>
            <a:pPr algn="ctr"/>
            <a:r>
              <a:rPr lang="el-GR" b="1" spc="600" dirty="0">
                <a:solidFill>
                  <a:schemeClr val="tx2">
                    <a:lumMod val="75000"/>
                  </a:schemeClr>
                </a:solidFill>
                <a:effectLst>
                  <a:outerShdw blurRad="38100" dist="38100" dir="2700000" algn="tl">
                    <a:srgbClr val="000000">
                      <a:alpha val="43137"/>
                    </a:srgbClr>
                  </a:outerShdw>
                </a:effectLst>
              </a:rPr>
              <a:t>ΒΑΣΙΚΕΣ ΔΙΑΤΑΞΕΙΣ ΤΗΣ ΟΔΗΓΙΑΣ ΠΛΑΙΣΙΟ</a:t>
            </a:r>
          </a:p>
        </p:txBody>
      </p:sp>
    </p:spTree>
    <p:extLst>
      <p:ext uri="{BB962C8B-B14F-4D97-AF65-F5344CB8AC3E}">
        <p14:creationId xmlns:p14="http://schemas.microsoft.com/office/powerpoint/2010/main" val="325635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CCB1C07-94C0-0F43-BBD1-83F916BC371F}"/>
              </a:ext>
            </a:extLst>
          </p:cNvPr>
          <p:cNvPicPr>
            <a:picLocks noChangeAspect="1"/>
          </p:cNvPicPr>
          <p:nvPr/>
        </p:nvPicPr>
        <p:blipFill>
          <a:blip r:embed="rId2"/>
          <a:stretch>
            <a:fillRect/>
          </a:stretch>
        </p:blipFill>
        <p:spPr>
          <a:xfrm>
            <a:off x="388237" y="0"/>
            <a:ext cx="11376362" cy="6857999"/>
          </a:xfrm>
          <a:prstGeom prst="rect">
            <a:avLst/>
          </a:prstGeom>
        </p:spPr>
      </p:pic>
    </p:spTree>
    <p:extLst>
      <p:ext uri="{BB962C8B-B14F-4D97-AF65-F5344CB8AC3E}">
        <p14:creationId xmlns:p14="http://schemas.microsoft.com/office/powerpoint/2010/main" val="296514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36B3B7A-4693-9CBB-B245-3074675AA77E}"/>
              </a:ext>
            </a:extLst>
          </p:cNvPr>
          <p:cNvPicPr>
            <a:picLocks noChangeAspect="1"/>
          </p:cNvPicPr>
          <p:nvPr/>
        </p:nvPicPr>
        <p:blipFill rotWithShape="1">
          <a:blip r:embed="rId2"/>
          <a:srcRect l="12193" t="14153" r="40184" b="15158"/>
          <a:stretch/>
        </p:blipFill>
        <p:spPr>
          <a:xfrm>
            <a:off x="521055" y="939942"/>
            <a:ext cx="4898936" cy="4847853"/>
          </a:xfrm>
          <a:prstGeom prst="rect">
            <a:avLst/>
          </a:prstGeom>
        </p:spPr>
      </p:pic>
      <p:pic>
        <p:nvPicPr>
          <p:cNvPr id="5" name="Εικόνα 4">
            <a:extLst>
              <a:ext uri="{FF2B5EF4-FFF2-40B4-BE49-F238E27FC236}">
                <a16:creationId xmlns:a16="http://schemas.microsoft.com/office/drawing/2014/main" id="{6AE318AE-EC0B-861B-28C1-AA33C6187C93}"/>
              </a:ext>
            </a:extLst>
          </p:cNvPr>
          <p:cNvPicPr>
            <a:picLocks noChangeAspect="1"/>
          </p:cNvPicPr>
          <p:nvPr/>
        </p:nvPicPr>
        <p:blipFill rotWithShape="1">
          <a:blip r:embed="rId3"/>
          <a:srcRect l="36824" t="32253" r="15156" b="33408"/>
          <a:stretch/>
        </p:blipFill>
        <p:spPr>
          <a:xfrm>
            <a:off x="6365042" y="2068894"/>
            <a:ext cx="4939804" cy="2354964"/>
          </a:xfrm>
          <a:prstGeom prst="rect">
            <a:avLst/>
          </a:prstGeom>
        </p:spPr>
      </p:pic>
    </p:spTree>
    <p:extLst>
      <p:ext uri="{BB962C8B-B14F-4D97-AF65-F5344CB8AC3E}">
        <p14:creationId xmlns:p14="http://schemas.microsoft.com/office/powerpoint/2010/main" val="7066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6E4264A2-4B89-11CF-09EB-FA28CFBEA437}"/>
              </a:ext>
            </a:extLst>
          </p:cNvPr>
          <p:cNvSpPr>
            <a:spLocks noGrp="1"/>
          </p:cNvSpPr>
          <p:nvPr>
            <p:ph type="title"/>
          </p:nvPr>
        </p:nvSpPr>
        <p:spPr>
          <a:xfrm>
            <a:off x="839788" y="365125"/>
            <a:ext cx="10515600" cy="4028082"/>
          </a:xfrm>
        </p:spPr>
        <p:txBody>
          <a:bodyPr>
            <a:noAutofit/>
          </a:bodyPr>
          <a:lstStyle/>
          <a:p>
            <a:pPr algn="just"/>
            <a:r>
              <a:rPr lang="el-GR" sz="2000" b="0" i="0" dirty="0">
                <a:solidFill>
                  <a:schemeClr val="tx2">
                    <a:lumMod val="75000"/>
                  </a:schemeClr>
                </a:solidFill>
                <a:effectLst/>
              </a:rPr>
              <a:t>Η έννοια της ολοκληρωμένης διαχείρισης των υδάτων αναφέρεται στο </a:t>
            </a:r>
            <a:r>
              <a:rPr lang="el-GR" sz="2000" b="0" i="1" dirty="0">
                <a:solidFill>
                  <a:schemeClr val="tx2">
                    <a:lumMod val="75000"/>
                  </a:schemeClr>
                </a:solidFill>
                <a:effectLst/>
              </a:rPr>
              <a:t>σύνολο των διαδικασιών και δράσεων που πρέπει να ληφθούν .								</a:t>
            </a:r>
            <a:br>
              <a:rPr lang="el-GR" sz="2000" b="0" i="1" dirty="0">
                <a:solidFill>
                  <a:schemeClr val="tx2">
                    <a:lumMod val="75000"/>
                  </a:schemeClr>
                </a:solidFill>
                <a:effectLst/>
              </a:rPr>
            </a:br>
            <a:r>
              <a:rPr lang="el-GR" sz="2000" b="0" i="1" dirty="0">
                <a:solidFill>
                  <a:schemeClr val="tx2">
                    <a:lumMod val="75000"/>
                  </a:schemeClr>
                </a:solidFill>
                <a:effectLst/>
              </a:rPr>
              <a:t>Η </a:t>
            </a:r>
            <a:r>
              <a:rPr lang="el-GR" sz="2000" b="0" i="0" dirty="0">
                <a:solidFill>
                  <a:schemeClr val="tx2">
                    <a:lumMod val="75000"/>
                  </a:schemeClr>
                </a:solidFill>
                <a:effectLst/>
              </a:rPr>
              <a:t>ολοκληρωμένη διαχείριση πρέπει να εφαρμόζεται στην κλίμακα της υδρολογικής λεκάνης, να λαμβάνει υπόψη αφενός όλα τα είδη υδάτων (επιφανειακά, υπόγεια, μεταβατικά), το έδαφος, τα φυτά, τα οικοσυστήματα και την κλιματική αλλαγή, αφετέρου δε τα ανθρωπογενή στοιχεία (πολύ-επιστημονική θεώρηση: υδρολογική, οικονομική και κοινωνική προσέγγιση, συνεχής παρακολούθηση, υιοθέτηση μέτρων και κατασκευή έργων, συμμετοχικές διαδικασίες, και διαχείριση της ζήτησης). 										</a:t>
            </a:r>
            <a:br>
              <a:rPr lang="el-GR" sz="2000" b="0" i="0" dirty="0">
                <a:solidFill>
                  <a:schemeClr val="tx2">
                    <a:lumMod val="75000"/>
                  </a:schemeClr>
                </a:solidFill>
                <a:effectLst/>
              </a:rPr>
            </a:br>
            <a:r>
              <a:rPr lang="el-GR" sz="2000" b="0" i="0" dirty="0">
                <a:solidFill>
                  <a:schemeClr val="tx2">
                    <a:lumMod val="75000"/>
                  </a:schemeClr>
                </a:solidFill>
                <a:effectLst/>
              </a:rPr>
              <a:t>Ολοκληρωμένη </a:t>
            </a:r>
            <a:r>
              <a:rPr lang="el-GR" sz="2000" b="0" i="0" dirty="0" err="1">
                <a:solidFill>
                  <a:schemeClr val="tx2">
                    <a:lumMod val="75000"/>
                  </a:schemeClr>
                </a:solidFill>
                <a:effectLst/>
              </a:rPr>
              <a:t>υδρο</a:t>
            </a:r>
            <a:r>
              <a:rPr lang="el-GR" sz="2000" b="0" i="0" dirty="0">
                <a:solidFill>
                  <a:schemeClr val="tx2">
                    <a:lumMod val="75000"/>
                  </a:schemeClr>
                </a:solidFill>
                <a:effectLst/>
              </a:rPr>
              <a:t>-διαχείριση δεν σημαίνει ενοποίηση σε ένα οργανισμό όλων των τομεακών (γεωργία, ύδρευση, βιομηχανία) και περιβαλλοντικών φορέων του νερού  (δάση, οικοσυστήματα, βιοποικιλότητα), αλλά το συντονισμό όλων αυτών από ένα ολοκληρωμένο φορέα διαχείρισης (</a:t>
            </a:r>
            <a:r>
              <a:rPr lang="el-GR" sz="2000" b="0" i="0" dirty="0" err="1">
                <a:solidFill>
                  <a:schemeClr val="tx2">
                    <a:lumMod val="75000"/>
                  </a:schemeClr>
                </a:solidFill>
                <a:effectLst/>
              </a:rPr>
              <a:t>υδρο</a:t>
            </a:r>
            <a:r>
              <a:rPr lang="el-GR" sz="2000" b="0" i="0" dirty="0">
                <a:solidFill>
                  <a:schemeClr val="tx2">
                    <a:lumMod val="75000"/>
                  </a:schemeClr>
                </a:solidFill>
                <a:effectLst/>
              </a:rPr>
              <a:t>-κεντρική προσέγγιση).</a:t>
            </a:r>
            <a:endParaRPr lang="el-GR" sz="2000" dirty="0">
              <a:solidFill>
                <a:schemeClr val="tx2">
                  <a:lumMod val="75000"/>
                </a:schemeClr>
              </a:solidFill>
            </a:endParaRPr>
          </a:p>
        </p:txBody>
      </p:sp>
      <p:sp>
        <p:nvSpPr>
          <p:cNvPr id="4" name="Θέση κειμένου 3">
            <a:extLst>
              <a:ext uri="{FF2B5EF4-FFF2-40B4-BE49-F238E27FC236}">
                <a16:creationId xmlns:a16="http://schemas.microsoft.com/office/drawing/2014/main" id="{06CA735C-6442-F494-25D4-3D5E2ADBC76F}"/>
              </a:ext>
            </a:extLst>
          </p:cNvPr>
          <p:cNvSpPr>
            <a:spLocks noGrp="1"/>
          </p:cNvSpPr>
          <p:nvPr>
            <p:ph type="body" sz="half" idx="2"/>
          </p:nvPr>
        </p:nvSpPr>
        <p:spPr/>
        <p:txBody>
          <a:bodyPr>
            <a:normAutofit/>
          </a:bodyPr>
          <a:lstStyle/>
          <a:p>
            <a:pPr algn="ctr"/>
            <a:r>
              <a:rPr lang="el-GR" sz="3600" b="1" dirty="0">
                <a:solidFill>
                  <a:srgbClr val="FF0000"/>
                </a:solidFill>
              </a:rPr>
              <a:t>ΟΛΟΚΛΗΡΩΜΕΝΗ ΔΙΑΧΕΙΡΙΣΗ ΥΔΑΤΩΝ</a:t>
            </a:r>
          </a:p>
        </p:txBody>
      </p:sp>
    </p:spTree>
    <p:extLst>
      <p:ext uri="{BB962C8B-B14F-4D97-AF65-F5344CB8AC3E}">
        <p14:creationId xmlns:p14="http://schemas.microsoft.com/office/powerpoint/2010/main" val="128072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001668" y="592572"/>
            <a:ext cx="10515600" cy="663904"/>
          </a:xfrm>
        </p:spPr>
        <p:txBody>
          <a:bodyPr>
            <a:normAutofit fontScale="90000"/>
          </a:bodyPr>
          <a:lstStyle/>
          <a:p>
            <a:pPr indent="180340">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t>Λεκάνη απορροής ποταμού</a:t>
            </a: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1726632"/>
            <a:ext cx="11027289" cy="4776335"/>
          </a:xfrm>
        </p:spPr>
        <p:txBody>
          <a:bodyPr>
            <a:normAutofit/>
          </a:bodyPr>
          <a:lstStyle/>
          <a:p>
            <a:pPr algn="just">
              <a:lnSpc>
                <a:spcPct val="120000"/>
              </a:lnSpc>
            </a:pPr>
            <a:r>
              <a:rPr lang="el-GR" dirty="0"/>
              <a:t>Η Οδηγία καθιερώνει ως µ</a:t>
            </a:r>
            <a:r>
              <a:rPr lang="el-GR" dirty="0" err="1"/>
              <a:t>οντέλο</a:t>
            </a:r>
            <a:r>
              <a:rPr lang="el-GR" dirty="0"/>
              <a:t> διαχείρισης των υδατικών πόρων, την </a:t>
            </a:r>
            <a:r>
              <a:rPr lang="el-GR" dirty="0" err="1"/>
              <a:t>ολοκληρωµένη</a:t>
            </a:r>
            <a:r>
              <a:rPr lang="el-GR" dirty="0"/>
              <a:t> διαχείριση σε επίπεδο </a:t>
            </a:r>
            <a:r>
              <a:rPr lang="el-GR" b="1" dirty="0">
                <a:solidFill>
                  <a:schemeClr val="tx2">
                    <a:lumMod val="75000"/>
                  </a:schemeClr>
                </a:solidFill>
                <a:effectLst>
                  <a:outerShdw blurRad="38100" dist="38100" dir="2700000" algn="tl">
                    <a:srgbClr val="000000">
                      <a:alpha val="43137"/>
                    </a:srgbClr>
                  </a:outerShdw>
                </a:effectLst>
              </a:rPr>
              <a:t>λεκάνης απορροής </a:t>
            </a:r>
            <a:r>
              <a:rPr lang="el-GR" b="1" dirty="0" err="1">
                <a:solidFill>
                  <a:schemeClr val="tx2">
                    <a:lumMod val="75000"/>
                  </a:schemeClr>
                </a:solidFill>
                <a:effectLst>
                  <a:outerShdw blurRad="38100" dist="38100" dir="2700000" algn="tl">
                    <a:srgbClr val="000000">
                      <a:alpha val="43137"/>
                    </a:srgbClr>
                  </a:outerShdw>
                </a:effectLst>
              </a:rPr>
              <a:t>ποταµού</a:t>
            </a:r>
            <a:r>
              <a:rPr lang="el-GR" b="1" dirty="0">
                <a:solidFill>
                  <a:schemeClr val="tx2">
                    <a:lumMod val="75000"/>
                  </a:schemeClr>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2517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3CAE5B-C32B-2C73-F17F-444B1387ECCD}"/>
              </a:ext>
            </a:extLst>
          </p:cNvPr>
          <p:cNvSpPr>
            <a:spLocks noGrp="1"/>
          </p:cNvSpPr>
          <p:nvPr>
            <p:ph type="title"/>
          </p:nvPr>
        </p:nvSpPr>
        <p:spPr>
          <a:xfrm>
            <a:off x="1001668" y="592572"/>
            <a:ext cx="10515600" cy="663904"/>
          </a:xfrm>
        </p:spPr>
        <p:txBody>
          <a:bodyPr>
            <a:normAutofit fontScale="90000"/>
          </a:bodyPr>
          <a:lstStyle/>
          <a:p>
            <a:pPr indent="180340">
              <a:lnSpc>
                <a:spcPct val="150000"/>
              </a:lnSpc>
            </a:pP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br>
              <a:rPr lang="el-GR" sz="1800" b="1" i="1" dirty="0">
                <a:effectLst/>
                <a:latin typeface="Arial" panose="020B0604020202020204" pitchFamily="34" charset="0"/>
                <a:ea typeface="Times New Roman" panose="02020603050405020304" pitchFamily="18" charset="0"/>
                <a:cs typeface="Arial" panose="020B0604020202020204" pitchFamily="34" charset="0"/>
              </a:rPr>
            </a:br>
            <a:r>
              <a:rPr lang="el-GR" sz="4900" b="1" i="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Καλή κατάσ</a:t>
            </a:r>
            <a:r>
              <a:rPr lang="el-GR" sz="4900" b="1" i="1" dirty="0">
                <a:solidFill>
                  <a:srgbClr val="00B0F0"/>
                </a:solidFill>
                <a:latin typeface="Arial" panose="020B0604020202020204" pitchFamily="34" charset="0"/>
                <a:ea typeface="Times New Roman" panose="02020603050405020304" pitchFamily="18" charset="0"/>
                <a:cs typeface="Arial" panose="020B0604020202020204" pitchFamily="34" charset="0"/>
              </a:rPr>
              <a:t>ταση υδάτων</a:t>
            </a: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49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br>
              <a:rPr lang="en-GB" sz="1800" b="1" i="1" dirty="0">
                <a:effectLst/>
                <a:latin typeface="Arial" panose="020B0604020202020204" pitchFamily="34" charset="0"/>
                <a:ea typeface="Times New Roman" panose="02020603050405020304" pitchFamily="18" charset="0"/>
                <a:cs typeface="Arial" panose="020B0604020202020204" pitchFamily="34" charset="0"/>
              </a:rPr>
            </a:br>
            <a:r>
              <a:rPr lang="el-GR" sz="1800" b="1" i="1" dirty="0">
                <a:effectLst/>
                <a:latin typeface="Arial" panose="020B0604020202020204" pitchFamily="34" charset="0"/>
                <a:ea typeface="Times New Roman" panose="02020603050405020304" pitchFamily="18" charset="0"/>
                <a:cs typeface="Arial" panose="020B0604020202020204" pitchFamily="34" charset="0"/>
              </a:rPr>
              <a:t>. </a:t>
            </a:r>
            <a:r>
              <a:rPr lang="el-GR"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br>
              <a:rPr lang="el-GR" sz="1800" dirty="0">
                <a:effectLst/>
                <a:latin typeface="Arial" panose="020B0604020202020204" pitchFamily="34"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0AA1B099-E34B-E010-5C72-5F52C71CE574}"/>
              </a:ext>
            </a:extLst>
          </p:cNvPr>
          <p:cNvSpPr>
            <a:spLocks noGrp="1"/>
          </p:cNvSpPr>
          <p:nvPr>
            <p:ph idx="1"/>
          </p:nvPr>
        </p:nvSpPr>
        <p:spPr>
          <a:xfrm>
            <a:off x="275853" y="1726632"/>
            <a:ext cx="11027289" cy="4776335"/>
          </a:xfrm>
        </p:spPr>
        <p:txBody>
          <a:bodyPr>
            <a:normAutofit lnSpcReduction="10000"/>
          </a:bodyPr>
          <a:lstStyle/>
          <a:p>
            <a:pPr algn="just">
              <a:lnSpc>
                <a:spcPct val="120000"/>
              </a:lnSpc>
            </a:pPr>
            <a:r>
              <a:rPr lang="el-GR" dirty="0"/>
              <a:t>Για κάθε περιοχή λεκάνης απορροής </a:t>
            </a:r>
            <a:r>
              <a:rPr lang="el-GR" dirty="0" err="1"/>
              <a:t>ποταµού</a:t>
            </a:r>
            <a:r>
              <a:rPr lang="el-GR" dirty="0"/>
              <a:t> καθορίζει, µ</a:t>
            </a:r>
            <a:r>
              <a:rPr lang="el-GR" dirty="0" err="1"/>
              <a:t>ια</a:t>
            </a:r>
            <a:r>
              <a:rPr lang="el-GR" dirty="0"/>
              <a:t> σειρά από απαραίτητες ενέργειες που θα πρέπει να υλοποιηθούν εντός των </a:t>
            </a:r>
            <a:r>
              <a:rPr lang="el-GR" dirty="0" err="1"/>
              <a:t>καθορισµένων</a:t>
            </a:r>
            <a:r>
              <a:rPr lang="el-GR" dirty="0"/>
              <a:t> </a:t>
            </a:r>
            <a:r>
              <a:rPr lang="el-GR" dirty="0" err="1"/>
              <a:t>προθεσµιών</a:t>
            </a:r>
            <a:r>
              <a:rPr lang="el-GR" dirty="0"/>
              <a:t>, ώστε ο βασικός στόχος της Οδηγίας που είναι η αποτροπή της περαιτέρω </a:t>
            </a:r>
            <a:r>
              <a:rPr lang="el-GR" dirty="0" err="1"/>
              <a:t>υποβάθµισης</a:t>
            </a:r>
            <a:r>
              <a:rPr lang="el-GR" dirty="0"/>
              <a:t> όλων των υδάτων και η επίτευξη µ</a:t>
            </a:r>
            <a:r>
              <a:rPr lang="el-GR" dirty="0" err="1"/>
              <a:t>ιας</a:t>
            </a:r>
            <a:r>
              <a:rPr lang="el-GR" dirty="0"/>
              <a:t> </a:t>
            </a:r>
            <a:r>
              <a:rPr lang="el-GR" dirty="0">
                <a:solidFill>
                  <a:schemeClr val="tx2">
                    <a:lumMod val="75000"/>
                  </a:schemeClr>
                </a:solidFill>
              </a:rPr>
              <a:t>«καλής κατάστασης» </a:t>
            </a:r>
            <a:r>
              <a:rPr lang="el-GR" dirty="0"/>
              <a:t>να επιτευχθεί µ</a:t>
            </a:r>
            <a:r>
              <a:rPr lang="el-GR" dirty="0" err="1"/>
              <a:t>έχρι</a:t>
            </a:r>
            <a:r>
              <a:rPr lang="el-GR" dirty="0"/>
              <a:t> το 2015. </a:t>
            </a:r>
          </a:p>
          <a:p>
            <a:pPr algn="just">
              <a:lnSpc>
                <a:spcPct val="120000"/>
              </a:lnSpc>
            </a:pPr>
            <a:r>
              <a:rPr lang="el-GR" dirty="0"/>
              <a:t>Όσον αφορά τα </a:t>
            </a:r>
            <a:r>
              <a:rPr lang="el-GR" u="sng" dirty="0">
                <a:solidFill>
                  <a:schemeClr val="tx2">
                    <a:lumMod val="75000"/>
                  </a:schemeClr>
                </a:solidFill>
              </a:rPr>
              <a:t>επιφανειακά νερά </a:t>
            </a:r>
            <a:r>
              <a:rPr lang="el-GR" dirty="0"/>
              <a:t>«καλή κατάσταση» θεωρείται η «καλή οικολογική» και η «καλή </a:t>
            </a:r>
            <a:r>
              <a:rPr lang="el-GR" dirty="0" err="1"/>
              <a:t>χηµική</a:t>
            </a:r>
            <a:r>
              <a:rPr lang="el-GR" dirty="0"/>
              <a:t> κατάσταση» ενώ όσον αφορά τα </a:t>
            </a:r>
            <a:r>
              <a:rPr lang="el-GR" u="sng" dirty="0">
                <a:solidFill>
                  <a:schemeClr val="tx2">
                    <a:lumMod val="75000"/>
                  </a:schemeClr>
                </a:solidFill>
              </a:rPr>
              <a:t>υπόγεια νερά </a:t>
            </a:r>
            <a:r>
              <a:rPr lang="el-GR" dirty="0"/>
              <a:t>«καλή κατάσταση» θεωρείται η «καλή ποσοτική» και η «καλή </a:t>
            </a:r>
            <a:r>
              <a:rPr lang="el-GR" dirty="0" err="1"/>
              <a:t>χηµική</a:t>
            </a:r>
            <a:r>
              <a:rPr lang="el-GR" dirty="0"/>
              <a:t> κατάσταση». </a:t>
            </a:r>
          </a:p>
        </p:txBody>
      </p:sp>
    </p:spTree>
    <p:extLst>
      <p:ext uri="{BB962C8B-B14F-4D97-AF65-F5344CB8AC3E}">
        <p14:creationId xmlns:p14="http://schemas.microsoft.com/office/powerpoint/2010/main" val="3073655531"/>
      </p:ext>
    </p:extLst>
  </p:cSld>
  <p:clrMapOvr>
    <a:masterClrMapping/>
  </p:clrMapOvr>
</p:sld>
</file>

<file path=ppt/theme/theme1.xml><?xml version="1.0" encoding="utf-8"?>
<a:theme xmlns:a="http://schemas.openxmlformats.org/drawingml/2006/main" name="Βάθος">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216_TF77929380.potx" id="{96B80604-E877-40BD-9C24-DF3CC7074B36}" vid="{1B9E6CF6-507A-48A7-BACB-B394024787A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2.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Σχεδίαση Βάθος</Template>
  <TotalTime>145</TotalTime>
  <Words>1470</Words>
  <Application>Microsoft Office PowerPoint</Application>
  <PresentationFormat>Ευρεία οθόνη</PresentationFormat>
  <Paragraphs>57</Paragraphs>
  <Slides>18</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Calibri</vt:lpstr>
      <vt:lpstr>Corbel</vt:lpstr>
      <vt:lpstr>Times New Roman</vt:lpstr>
      <vt:lpstr>Βάθος</vt:lpstr>
      <vt:lpstr>ΘΕΣΜΙΚΗ ΔΙΑΧΕΙΡΙΣΗ ΥΔΑΤΙΚΩΝ ΠΟΡΩΝ</vt:lpstr>
      <vt:lpstr>Παρουσίαση του PowerPoint</vt:lpstr>
      <vt:lpstr>Σε γενικές γραμμές….</vt:lpstr>
      <vt:lpstr>ΒΑΣΙΚΕΣ ΔΙΑΤΑΞΕΙΣ ΤΗΣ ΟΔΗΓΙΑΣ ΠΛΑΙΣΙΟ</vt:lpstr>
      <vt:lpstr>Παρουσίαση του PowerPoint</vt:lpstr>
      <vt:lpstr>Παρουσίαση του PowerPoint</vt:lpstr>
      <vt:lpstr>Η έννοια της ολοκληρωμένης διαχείρισης των υδάτων αναφέρεται στο σύνολο των διαδικασιών και δράσεων που πρέπει να ληφθούν .         Η ολοκληρωμένη διαχείριση πρέπει να εφαρμόζεται στην κλίμακα της υδρολογικής λεκάνης, να λαμβάνει υπόψη αφενός όλα τα είδη υδάτων (επιφανειακά, υπόγεια, μεταβατικά), το έδαφος, τα φυτά, τα οικοσυστήματα και την κλιματική αλλαγή, αφετέρου δε τα ανθρωπογενή στοιχεία (πολύ-επιστημονική θεώρηση: υδρολογική, οικονομική και κοινωνική προσέγγιση, συνεχής παρακολούθηση, υιοθέτηση μέτρων και κατασκευή έργων, συμμετοχικές διαδικασίες, και διαχείριση της ζήτησης).            Ολοκληρωμένη υδρο-διαχείριση δεν σημαίνει ενοποίηση σε ένα οργανισμό όλων των τομεακών (γεωργία, ύδρευση, βιομηχανία) και περιβαλλοντικών φορέων του νερού  (δάση, οικοσυστήματα, βιοποικιλότητα), αλλά το συντονισμό όλων αυτών από ένα ολοκληρωμένο φορέα διαχείρισης (υδρο-κεντρική προσέγγιση).</vt:lpstr>
      <vt:lpstr>           Λεκάνη απορροής ποταμού       .   </vt:lpstr>
      <vt:lpstr>           Καλή κατάσταση υδάτων       .   </vt:lpstr>
      <vt:lpstr>ΜΕΛΕΤΗ ΠΕΡΙΠΤΩΣΗΣ</vt:lpstr>
      <vt:lpstr>ΜΕΛΕΤΗ ΠΕΡΙΠΤΩΣΗΣ</vt:lpstr>
      <vt:lpstr> </vt:lpstr>
      <vt:lpstr>           ΑΡΘΡΟ 1       .   </vt:lpstr>
      <vt:lpstr>ΑΡΘΡΟ 3</vt:lpstr>
      <vt:lpstr>ΑΡΘΡΟ 3</vt:lpstr>
      <vt:lpstr>ΑΡΘΡΟ 3</vt:lpstr>
      <vt:lpstr>Παρουσίαση του PowerPoint</vt:lpstr>
      <vt:lpstr>Τίτλος Lorem Ipsum Dolor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ΘΕΣΜΙΚΗ ΔΙΑΧΕΙΡΙΣΗ ΥΔΑΤΙΚΩΝ ΠΟΡΩΝ</dc:title>
  <dc:creator>POLYTIMI FARMAKI</dc:creator>
  <cp:lastModifiedBy>POLYTIMI FARMAKI</cp:lastModifiedBy>
  <cp:revision>5</cp:revision>
  <dcterms:created xsi:type="dcterms:W3CDTF">2022-10-13T07:43:34Z</dcterms:created>
  <dcterms:modified xsi:type="dcterms:W3CDTF">2022-11-10T09:56:07Z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