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301" r:id="rId4"/>
    <p:sldId id="261" r:id="rId5"/>
    <p:sldId id="262" r:id="rId6"/>
    <p:sldId id="263" r:id="rId7"/>
    <p:sldId id="264" r:id="rId8"/>
    <p:sldId id="266" r:id="rId9"/>
    <p:sldId id="302" r:id="rId10"/>
    <p:sldId id="304" r:id="rId11"/>
    <p:sldId id="303" r:id="rId12"/>
    <p:sldId id="305" r:id="rId13"/>
    <p:sldId id="308" r:id="rId14"/>
    <p:sldId id="280" r:id="rId15"/>
    <p:sldId id="281"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405373DA-962C-4BBE-A753-4BD7491E7BB2}" type="datetimeFigureOut">
              <a:rPr lang="el-GR" smtClean="0"/>
              <a:pPr/>
              <a:t>16/3/2023</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E0F1EBC2-B3FA-494C-BDDA-B0681C564635}"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05373DA-962C-4BBE-A753-4BD7491E7BB2}" type="datetimeFigureOut">
              <a:rPr lang="el-GR" smtClean="0"/>
              <a:pPr/>
              <a:t>16/3/2023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0F1EBC2-B3FA-494C-BDDA-B0681C564635}"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05373DA-962C-4BBE-A753-4BD7491E7BB2}" type="datetimeFigureOut">
              <a:rPr lang="el-GR" smtClean="0"/>
              <a:pPr/>
              <a:t>16/3/2023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0F1EBC2-B3FA-494C-BDDA-B0681C564635}"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05373DA-962C-4BBE-A753-4BD7491E7BB2}" type="datetimeFigureOut">
              <a:rPr lang="el-GR" smtClean="0"/>
              <a:pPr/>
              <a:t>16/3/2023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0F1EBC2-B3FA-494C-BDDA-B0681C564635}"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05373DA-962C-4BBE-A753-4BD7491E7BB2}" type="datetimeFigureOut">
              <a:rPr lang="el-GR" smtClean="0"/>
              <a:pPr/>
              <a:t>16/3/2023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0F1EBC2-B3FA-494C-BDDA-B0681C564635}"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405373DA-962C-4BBE-A753-4BD7491E7BB2}" type="datetimeFigureOut">
              <a:rPr lang="el-GR" smtClean="0"/>
              <a:pPr/>
              <a:t>16/3/2023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0F1EBC2-B3FA-494C-BDDA-B0681C564635}"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405373DA-962C-4BBE-A753-4BD7491E7BB2}" type="datetimeFigureOut">
              <a:rPr lang="el-GR" smtClean="0"/>
              <a:pPr/>
              <a:t>16/3/2023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E0F1EBC2-B3FA-494C-BDDA-B0681C564635}"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405373DA-962C-4BBE-A753-4BD7491E7BB2}" type="datetimeFigureOut">
              <a:rPr lang="el-GR" smtClean="0"/>
              <a:pPr/>
              <a:t>16/3/2023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E0F1EBC2-B3FA-494C-BDDA-B0681C56463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05373DA-962C-4BBE-A753-4BD7491E7BB2}" type="datetimeFigureOut">
              <a:rPr lang="el-GR" smtClean="0"/>
              <a:pPr/>
              <a:t>16/3/2023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E0F1EBC2-B3FA-494C-BDDA-B0681C564635}"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405373DA-962C-4BBE-A753-4BD7491E7BB2}" type="datetimeFigureOut">
              <a:rPr lang="el-GR" smtClean="0"/>
              <a:pPr/>
              <a:t>16/3/2023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0F1EBC2-B3FA-494C-BDDA-B0681C564635}"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05373DA-962C-4BBE-A753-4BD7491E7BB2}" type="datetimeFigureOut">
              <a:rPr lang="el-GR" smtClean="0"/>
              <a:pPr/>
              <a:t>16/3/2023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E0F1EBC2-B3FA-494C-BDDA-B0681C564635}"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05373DA-962C-4BBE-A753-4BD7491E7BB2}" type="datetimeFigureOut">
              <a:rPr lang="el-GR" smtClean="0"/>
              <a:pPr/>
              <a:t>16/3/2023</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0F1EBC2-B3FA-494C-BDDA-B0681C564635}"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33400" y="2643182"/>
            <a:ext cx="7851648" cy="1214446"/>
          </a:xfrm>
        </p:spPr>
        <p:txBody>
          <a:bodyPr>
            <a:normAutofit fontScale="90000"/>
          </a:bodyPr>
          <a:lstStyle/>
          <a:p>
            <a:pPr algn="ctr"/>
            <a:r>
              <a:rPr lang="el-GR" sz="3600" dirty="0" err="1" smtClean="0"/>
              <a:t>Διεθνων</a:t>
            </a:r>
            <a:r>
              <a:rPr lang="el-GR" sz="3600" dirty="0" smtClean="0"/>
              <a:t> και </a:t>
            </a:r>
            <a:r>
              <a:rPr lang="el-GR" sz="3600" dirty="0" err="1" smtClean="0"/>
              <a:t>Ευρωπαικων</a:t>
            </a:r>
            <a:r>
              <a:rPr lang="el-GR" sz="3600" dirty="0" smtClean="0"/>
              <a:t> </a:t>
            </a:r>
            <a:r>
              <a:rPr lang="el-GR" sz="3600" dirty="0" err="1" smtClean="0"/>
              <a:t>Οικονομικων</a:t>
            </a:r>
            <a:r>
              <a:rPr lang="el-GR" sz="3600" dirty="0" smtClean="0"/>
              <a:t> </a:t>
            </a:r>
            <a:r>
              <a:rPr lang="el-GR" sz="3600" dirty="0" err="1" smtClean="0"/>
              <a:t>Σπουδων</a:t>
            </a:r>
            <a:r>
              <a:rPr lang="el-GR" sz="4400" dirty="0" smtClean="0"/>
              <a:t/>
            </a:r>
            <a:br>
              <a:rPr lang="el-GR" sz="4400" dirty="0" smtClean="0"/>
            </a:br>
            <a:r>
              <a:rPr lang="el-GR" sz="2800" dirty="0" smtClean="0"/>
              <a:t>ΜΑΘΗΜΑ: ΠΕΡΙΒΑΛΛΟΝΤΙΚΗ ΛΟΓΙΣΤΙΚΗ</a:t>
            </a:r>
            <a:br>
              <a:rPr lang="el-GR" sz="2800" dirty="0" smtClean="0"/>
            </a:br>
            <a:endParaRPr lang="el-GR" sz="2800" dirty="0"/>
          </a:p>
        </p:txBody>
      </p:sp>
      <p:sp>
        <p:nvSpPr>
          <p:cNvPr id="3" name="2 - Υπότιτλος"/>
          <p:cNvSpPr>
            <a:spLocks noGrp="1"/>
          </p:cNvSpPr>
          <p:nvPr>
            <p:ph type="subTitle" idx="1"/>
          </p:nvPr>
        </p:nvSpPr>
        <p:spPr/>
        <p:txBody>
          <a:bodyPr>
            <a:normAutofit fontScale="92500" lnSpcReduction="10000"/>
          </a:bodyPr>
          <a:lstStyle/>
          <a:p>
            <a:pPr algn="ctr"/>
            <a:endParaRPr lang="en-US" dirty="0" smtClean="0"/>
          </a:p>
          <a:p>
            <a:pPr algn="ctr"/>
            <a:endParaRPr lang="en-US" dirty="0" smtClean="0"/>
          </a:p>
          <a:p>
            <a:pPr algn="ctr"/>
            <a:r>
              <a:rPr lang="el-GR" dirty="0" smtClean="0"/>
              <a:t>Δρ. ΚΑΡΤΑΛΗΣ ΝΙΚΟΛΑΟΣ </a:t>
            </a:r>
          </a:p>
          <a:p>
            <a:pPr algn="ctr"/>
            <a:r>
              <a:rPr lang="el-GR" dirty="0" smtClean="0"/>
              <a:t>ΚΑΘΗΓΗΤΗΣ</a:t>
            </a:r>
            <a:endParaRPr lang="el-GR" dirty="0"/>
          </a:p>
        </p:txBody>
      </p:sp>
      <p:pic>
        <p:nvPicPr>
          <p:cNvPr id="4" name="3 - Εικόνα" descr="logo_el.png"/>
          <p:cNvPicPr>
            <a:picLocks noChangeAspect="1"/>
          </p:cNvPicPr>
          <p:nvPr/>
        </p:nvPicPr>
        <p:blipFill>
          <a:blip r:embed="rId2"/>
          <a:stretch>
            <a:fillRect/>
          </a:stretch>
        </p:blipFill>
        <p:spPr>
          <a:xfrm>
            <a:off x="1714480" y="500042"/>
            <a:ext cx="5286412" cy="928694"/>
          </a:xfrm>
          <a:prstGeom prst="rect">
            <a:avLst/>
          </a:prstGeom>
          <a:ln>
            <a:solidFill>
              <a:schemeClr val="accent1">
                <a:alpha val="73000"/>
              </a:schemeClr>
            </a:solid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r>
              <a:rPr lang="el-GR" b="1" dirty="0" smtClean="0"/>
              <a:t>ΔΠΧΑ 8: Λε</a:t>
            </a:r>
            <a:r>
              <a:rPr lang="el-GR" b="1" cap="small" dirty="0" smtClean="0"/>
              <a:t>ι</a:t>
            </a:r>
            <a:r>
              <a:rPr lang="el-GR" b="1" dirty="0" smtClean="0"/>
              <a:t>τουργ</a:t>
            </a:r>
            <a:r>
              <a:rPr lang="el-GR" b="1" cap="small" dirty="0" smtClean="0"/>
              <a:t>ι</a:t>
            </a:r>
            <a:r>
              <a:rPr lang="el-GR" b="1" dirty="0" smtClean="0"/>
              <a:t>κοί τομείς4. </a:t>
            </a:r>
            <a:r>
              <a:rPr lang="el-GR" dirty="0" smtClean="0"/>
              <a:t>Το πρότυπο αυτό απαιτεί από συγκεκριμένες κατηγορίες οντοτήτων (κυρίως εκείνες που είναι εισηγμένες στο χρηματιστήριο αξιών) να γνωστοποιούν πληροφορίες σχετικά με τους επιχειρηματικούς τομείς, τα προϊόντα τους και τις υπηρεσίες τους, τις γεωγραφικές περιοχές στις οποίες δραστηριοποιούνται και τους κυρίαρχους πελάτες τους.</a:t>
            </a:r>
          </a:p>
          <a:p>
            <a:pPr>
              <a:buNone/>
            </a:pPr>
            <a:r>
              <a:rPr lang="el-GR" dirty="0" smtClean="0"/>
              <a:t> </a:t>
            </a:r>
          </a:p>
          <a:p>
            <a:r>
              <a:rPr lang="el-GR" b="1" dirty="0" smtClean="0"/>
              <a:t>ΔΛΠ 8: Λογ</a:t>
            </a:r>
            <a:r>
              <a:rPr lang="el-GR" b="1" cap="small" dirty="0" smtClean="0"/>
              <a:t>ι</a:t>
            </a:r>
            <a:r>
              <a:rPr lang="el-GR" b="1" dirty="0" smtClean="0"/>
              <a:t>στ</a:t>
            </a:r>
            <a:r>
              <a:rPr lang="el-GR" b="1" cap="small" dirty="0" smtClean="0"/>
              <a:t>ι</a:t>
            </a:r>
            <a:r>
              <a:rPr lang="el-GR" b="1" dirty="0" smtClean="0"/>
              <a:t>κές Πολ</a:t>
            </a:r>
            <a:r>
              <a:rPr lang="el-GR" b="1" cap="small" dirty="0" smtClean="0"/>
              <a:t>ι</a:t>
            </a:r>
            <a:r>
              <a:rPr lang="el-GR" b="1" dirty="0" smtClean="0"/>
              <a:t>τ</a:t>
            </a:r>
            <a:r>
              <a:rPr lang="el-GR" b="1" cap="small" dirty="0" smtClean="0"/>
              <a:t>ι</a:t>
            </a:r>
            <a:r>
              <a:rPr lang="el-GR" b="1" dirty="0" smtClean="0"/>
              <a:t>κές, Αλλαγές στ</a:t>
            </a:r>
            <a:r>
              <a:rPr lang="el-GR" b="1" cap="small" dirty="0" smtClean="0"/>
              <a:t>ι</a:t>
            </a:r>
            <a:r>
              <a:rPr lang="el-GR" b="1" dirty="0" smtClean="0"/>
              <a:t>ς Λογ</a:t>
            </a:r>
            <a:r>
              <a:rPr lang="el-GR" b="1" cap="small" dirty="0" smtClean="0"/>
              <a:t>ι</a:t>
            </a:r>
            <a:r>
              <a:rPr lang="el-GR" b="1" dirty="0" smtClean="0"/>
              <a:t>στ</a:t>
            </a:r>
            <a:r>
              <a:rPr lang="el-GR" b="1" cap="small" dirty="0" smtClean="0"/>
              <a:t>ι</a:t>
            </a:r>
            <a:r>
              <a:rPr lang="el-GR" b="1" dirty="0" smtClean="0"/>
              <a:t>κές Εκτ</a:t>
            </a:r>
            <a:r>
              <a:rPr lang="el-GR" b="1" cap="small" dirty="0" smtClean="0"/>
              <a:t>ι</a:t>
            </a:r>
            <a:r>
              <a:rPr lang="el-GR" b="1" dirty="0" smtClean="0"/>
              <a:t>μήσε</a:t>
            </a:r>
            <a:r>
              <a:rPr lang="el-GR" b="1" cap="small" dirty="0" smtClean="0"/>
              <a:t>ι</a:t>
            </a:r>
            <a:r>
              <a:rPr lang="el-GR" b="1" dirty="0" smtClean="0"/>
              <a:t>ς κα</a:t>
            </a:r>
            <a:r>
              <a:rPr lang="el-GR" b="1" cap="small" dirty="0" smtClean="0"/>
              <a:t>ι</a:t>
            </a:r>
            <a:r>
              <a:rPr lang="el-GR" b="1" dirty="0" smtClean="0"/>
              <a:t> Λάθη5. </a:t>
            </a:r>
            <a:r>
              <a:rPr lang="el-GR" dirty="0" smtClean="0"/>
              <a:t>Το ΔΛΠ 8 εφαρμόζεται κατά την επιλογή και την εφαρμογή λογιστικών πολιτικών, οι οποίες </a:t>
            </a:r>
            <a:r>
              <a:rPr lang="el-GR" dirty="0" err="1" smtClean="0"/>
              <a:t>λογιστικοποιούν</a:t>
            </a:r>
            <a:r>
              <a:rPr lang="el-GR" dirty="0" smtClean="0"/>
              <a:t> τις μεταβολές των εκτιμήσεων και αντικατοπτρίζουν τις διορθώσεις των λαθών της προηγούμενης περιόδου. Γενικά, αυτές οι αλλαγές στις λογιστικές πολιτικές ή στη διόρθωση των λαθών επηρεάζουν τις επόμενες περιόδους.</a:t>
            </a:r>
          </a:p>
          <a:p>
            <a:pPr>
              <a:buNone/>
            </a:pPr>
            <a:r>
              <a:rPr lang="el-GR" dirty="0" smtClean="0"/>
              <a:t> </a:t>
            </a:r>
          </a:p>
          <a:p>
            <a:r>
              <a:rPr lang="el-GR" b="1" dirty="0" smtClean="0"/>
              <a:t>ΔΛΠ 20: Λογ</a:t>
            </a:r>
            <a:r>
              <a:rPr lang="el-GR" b="1" cap="small" dirty="0" smtClean="0"/>
              <a:t>ι</a:t>
            </a:r>
            <a:r>
              <a:rPr lang="el-GR" b="1" dirty="0" smtClean="0"/>
              <a:t>στ</a:t>
            </a:r>
            <a:r>
              <a:rPr lang="el-GR" b="1" cap="small" dirty="0" smtClean="0"/>
              <a:t>ι</a:t>
            </a:r>
            <a:r>
              <a:rPr lang="el-GR" b="1" dirty="0" smtClean="0"/>
              <a:t>κή των Επ</a:t>
            </a:r>
            <a:r>
              <a:rPr lang="el-GR" b="1" cap="small" dirty="0" smtClean="0"/>
              <a:t>ι</a:t>
            </a:r>
            <a:r>
              <a:rPr lang="el-GR" b="1" dirty="0" smtClean="0"/>
              <a:t>χορηγήσεων κα</a:t>
            </a:r>
            <a:r>
              <a:rPr lang="el-GR" b="1" cap="small" dirty="0" smtClean="0"/>
              <a:t>ι</a:t>
            </a:r>
            <a:r>
              <a:rPr lang="el-GR" b="1" dirty="0" smtClean="0"/>
              <a:t> Γνωστοποίηση της Κρατ</a:t>
            </a:r>
            <a:r>
              <a:rPr lang="el-GR" b="1" cap="small" dirty="0" smtClean="0"/>
              <a:t>ι</a:t>
            </a:r>
            <a:r>
              <a:rPr lang="el-GR" b="1" dirty="0" smtClean="0"/>
              <a:t>κής</a:t>
            </a:r>
          </a:p>
          <a:p>
            <a:pPr>
              <a:buNone/>
            </a:pPr>
            <a:r>
              <a:rPr lang="el-GR" b="1" dirty="0" smtClean="0"/>
              <a:t>      Υποστήρ</a:t>
            </a:r>
            <a:r>
              <a:rPr lang="el-GR" b="1" cap="small" dirty="0" smtClean="0"/>
              <a:t>ι</a:t>
            </a:r>
            <a:r>
              <a:rPr lang="el-GR" b="1" dirty="0" smtClean="0"/>
              <a:t>ξης6. </a:t>
            </a:r>
            <a:r>
              <a:rPr lang="el-GR" dirty="0" smtClean="0"/>
              <a:t>Μια κρατική επιχορήγηση αναγνωρίζεται μόνο όταν υπάρχει εύλογη βεβαιότητα ότι (α) η οντότητα θα συμμορφωθεί με τους όρους που συνοδεύουν τη χορήγηση και (β) η επιχορήγηση θα ληφθεί. Προσθέτει επίσης ότι μια επιχορήγηση σχετικά με</a:t>
            </a:r>
            <a:r>
              <a:rPr lang="en-US" dirty="0" smtClean="0"/>
              <a:t>  </a:t>
            </a:r>
            <a:r>
              <a:rPr lang="el-GR" dirty="0" smtClean="0"/>
              <a:t>περιουσιακά στοιχεία μπορεί να παρουσιαστεί με έναν από τους δύο ακόλουθος τρόπους: ως έσοδο επόμενων χρήσεων ή με την αφαίρεση της επιχορήγησης από τη λογιστική αξία του περιουσιακού στοιχείου.</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10000"/>
          </a:bodyPr>
          <a:lstStyle/>
          <a:p>
            <a:r>
              <a:rPr lang="el-GR" b="1" dirty="0" smtClean="0"/>
              <a:t>ΔΛΠ 37: Προβλέψε</a:t>
            </a:r>
            <a:r>
              <a:rPr lang="el-GR" b="1" cap="small" dirty="0" smtClean="0"/>
              <a:t>ι</a:t>
            </a:r>
            <a:r>
              <a:rPr lang="el-GR" b="1" dirty="0" smtClean="0"/>
              <a:t>ς, Ενδεχόμενες Υποχρεώσε</a:t>
            </a:r>
            <a:r>
              <a:rPr lang="el-GR" b="1" cap="small" dirty="0" smtClean="0"/>
              <a:t>ι</a:t>
            </a:r>
            <a:r>
              <a:rPr lang="el-GR" b="1" dirty="0" smtClean="0"/>
              <a:t>ς κα</a:t>
            </a:r>
            <a:r>
              <a:rPr lang="el-GR" b="1" cap="small" dirty="0" smtClean="0"/>
              <a:t>ι</a:t>
            </a:r>
            <a:r>
              <a:rPr lang="el-GR" b="1" dirty="0" smtClean="0"/>
              <a:t> Ενδ</a:t>
            </a:r>
            <a:r>
              <a:rPr lang="el-GR" b="1" cap="small" dirty="0" smtClean="0"/>
              <a:t>ι</a:t>
            </a:r>
            <a:r>
              <a:rPr lang="el-GR" b="1" dirty="0" smtClean="0"/>
              <a:t>άμεσες Απα</a:t>
            </a:r>
            <a:r>
              <a:rPr lang="el-GR" b="1" cap="small" dirty="0" smtClean="0"/>
              <a:t>ι</a:t>
            </a:r>
            <a:r>
              <a:rPr lang="el-GR" b="1" dirty="0" smtClean="0"/>
              <a:t>τήσε</a:t>
            </a:r>
            <a:r>
              <a:rPr lang="el-GR" b="1" cap="small" dirty="0" smtClean="0"/>
              <a:t>ι</a:t>
            </a:r>
            <a:r>
              <a:rPr lang="el-GR" b="1" dirty="0" smtClean="0"/>
              <a:t>ς7. </a:t>
            </a:r>
            <a:r>
              <a:rPr lang="el-GR" dirty="0" smtClean="0"/>
              <a:t>Οι προβλέψεις για έκτακτα γεγονότα (αναδιάρθρωση, περιβαλλοντική εκκαθάριση, διακανονισμός μιας δίκης) πρέπει να μετρώνται στο πιο πιθανό τους ποσό.</a:t>
            </a:r>
          </a:p>
          <a:p>
            <a:r>
              <a:rPr lang="el-GR" dirty="0" smtClean="0"/>
              <a:t> </a:t>
            </a:r>
          </a:p>
          <a:p>
            <a:r>
              <a:rPr lang="el-GR" b="1" dirty="0" smtClean="0"/>
              <a:t>ΔΛΠ 41: Γεωργία8. </a:t>
            </a:r>
            <a:r>
              <a:rPr lang="el-GR" dirty="0" smtClean="0"/>
              <a:t>Ασχολείται με έναν συγκεκριμένο τομέα που είναι πιο κοντά στο περιβάλλον. Ο στόχος του ΔΛΠ 41 είναι η θέσπιση προτύπων λογιστικής για τη γεωργική δραστηριότητα - η διαχείριση του βιολογικού μετασχηματισμού βιολογικών περιουσιακών στοιχείων (ζωντανών φυτών και ζώων) σε γεωργικά προϊόντα (προϊόντα συγκομιδής των βιολογικών περιουσιακών στοιχείων της οικονομικής οντότητας).</a:t>
            </a:r>
          </a:p>
          <a:p>
            <a:r>
              <a:rPr lang="el-GR" dirty="0" smtClean="0"/>
              <a:t> </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r>
              <a:rPr lang="el-GR" b="1" dirty="0" smtClean="0"/>
              <a:t>Δ</a:t>
            </a:r>
            <a:r>
              <a:rPr lang="el-GR" b="1" cap="small" dirty="0" smtClean="0"/>
              <a:t>ι</a:t>
            </a:r>
            <a:r>
              <a:rPr lang="el-GR" b="1" dirty="0" smtClean="0"/>
              <a:t>ερμηνεία ΕΔΔΠΧΑ 3: Δ</a:t>
            </a:r>
            <a:r>
              <a:rPr lang="el-GR" b="1" cap="small" dirty="0" smtClean="0"/>
              <a:t>ι</a:t>
            </a:r>
            <a:r>
              <a:rPr lang="el-GR" b="1" dirty="0" smtClean="0"/>
              <a:t>κα</a:t>
            </a:r>
            <a:r>
              <a:rPr lang="el-GR" b="1" cap="small" dirty="0" smtClean="0"/>
              <a:t>ι</a:t>
            </a:r>
            <a:r>
              <a:rPr lang="el-GR" b="1" dirty="0" smtClean="0"/>
              <a:t>ώματα εκπομπών9.</a:t>
            </a:r>
            <a:r>
              <a:rPr lang="el-GR" dirty="0" smtClean="0"/>
              <a:t>Τα δικαιώματα είναι άυλα περιουσιακά στοιχεία που πρέπει να αναγνωρίζονται στις οικονομικές καταστάσεις σύμφωνα με το ΔΛΠ 38:Άυλα Περιουσιακά Στοιχεία. Όταν οι αποζημιώσεις εκδίδονται σε συμμετέχοντα από κυβερνήσεις (ή κυβερνητικές οργανώσεις) κάτω από την εύλογη αξία τους, η διαφορά μεταξύ του καταβληθέντος ποσού (εάν υπάρχει) και της εύλογης αξίας του είναι κρατική επιχορήγηση που </a:t>
            </a:r>
            <a:r>
              <a:rPr lang="el-GR" dirty="0" err="1" smtClean="0"/>
              <a:t>λογιστικοποιείται</a:t>
            </a:r>
            <a:r>
              <a:rPr lang="el-GR" dirty="0" smtClean="0"/>
              <a:t> σύμφωνα με το ΔΛΠ 20:Λογιστική των Επιχορηγήσεων και Γνωστοποίηση της Κρατικής Υποστήριξης. Καθώς ένας συμμετέχων παράγει εκπομπές, αναγνωρίζει μία πρόβλεψη για την υποχρέωσή του να παραδίδει δικαιώματα σύμφωνα με το ΔΛΠ 37: Προβλέψεις, Ενδεχόμενες Υποχρεώσεις και Ενδιάμεσες Απαιτήσεις. Η πρόβλεψη αυτή συνήθως μετράται στην αγοραία αξία των δικαιωμάτων που απαιτούνται για την εξόφλησή της.</a:t>
            </a:r>
          </a:p>
          <a:p>
            <a:r>
              <a:rPr lang="el-GR" dirty="0" smtClean="0"/>
              <a:t> </a:t>
            </a:r>
          </a:p>
          <a:p>
            <a:endParaRPr lang="el-GR" dirty="0" smtClean="0"/>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r>
              <a:rPr lang="el-GR" b="1" dirty="0" smtClean="0"/>
              <a:t>Δ</a:t>
            </a:r>
            <a:r>
              <a:rPr lang="el-GR" b="1" cap="small" dirty="0" smtClean="0"/>
              <a:t>ι</a:t>
            </a:r>
            <a:r>
              <a:rPr lang="el-GR" b="1" dirty="0" smtClean="0"/>
              <a:t>ερμηνεία ΕΔΔΠΧΑ 5: Δ</a:t>
            </a:r>
            <a:r>
              <a:rPr lang="el-GR" b="1" cap="small" dirty="0" smtClean="0"/>
              <a:t>ι</a:t>
            </a:r>
            <a:r>
              <a:rPr lang="el-GR" b="1" dirty="0" smtClean="0"/>
              <a:t>κα</a:t>
            </a:r>
            <a:r>
              <a:rPr lang="el-GR" b="1" cap="small" dirty="0" smtClean="0"/>
              <a:t>ι</a:t>
            </a:r>
            <a:r>
              <a:rPr lang="el-GR" b="1" dirty="0" smtClean="0"/>
              <a:t>ώματα συμμετοχών σε ταμεία παροπλ</a:t>
            </a:r>
            <a:r>
              <a:rPr lang="el-GR" b="1" cap="small" dirty="0" smtClean="0"/>
              <a:t>ι</a:t>
            </a:r>
            <a:r>
              <a:rPr lang="el-GR" b="1" dirty="0" smtClean="0"/>
              <a:t>σμού, αποκατάστασης κα</a:t>
            </a:r>
            <a:r>
              <a:rPr lang="el-GR" b="1" cap="small" dirty="0" smtClean="0"/>
              <a:t>ι</a:t>
            </a:r>
            <a:r>
              <a:rPr lang="el-GR" b="1" dirty="0" smtClean="0"/>
              <a:t> περ</a:t>
            </a:r>
            <a:r>
              <a:rPr lang="el-GR" b="1" cap="small" dirty="0" smtClean="0"/>
              <a:t>ι</a:t>
            </a:r>
            <a:r>
              <a:rPr lang="el-GR" b="1" dirty="0" smtClean="0"/>
              <a:t>βαλλοντ</a:t>
            </a:r>
            <a:r>
              <a:rPr lang="el-GR" b="1" cap="small" dirty="0" smtClean="0"/>
              <a:t>ι</a:t>
            </a:r>
            <a:r>
              <a:rPr lang="el-GR" b="1" dirty="0" smtClean="0"/>
              <a:t>κής εξυγίανσης10. </a:t>
            </a:r>
            <a:r>
              <a:rPr lang="el-GR" dirty="0" smtClean="0"/>
              <a:t>Εάν μία εταιρεία έχει υποχρέωση παροπλισμού, πρέπει να ακολουθεί τα πρότυπα ΔΛΠ 27: Ενοποιημένες και Ατομικές Οικονομικές Καταστάσεις, SIC 12: Ενοποίηση-Οντότητες Ειδικού Σκοπού, ΔΛΠ 28: Επενδύσεις σε Συγγενείς επιχειρήσεις και ΔΛΠ 31:Επενδύσεις σε Κοινοπραξίες, προκειμένου να καθορίσει εάν πρέπει να ενοποιηθούν τα κεφάλαια παροπλισμού, να ενοποιηθούν</a:t>
            </a:r>
            <a:r>
              <a:rPr lang="en-US" dirty="0" smtClean="0"/>
              <a:t> </a:t>
            </a:r>
            <a:r>
              <a:rPr lang="el-GR" dirty="0" smtClean="0"/>
              <a:t> αναλογικά ή να </a:t>
            </a:r>
            <a:r>
              <a:rPr lang="el-GR" dirty="0" err="1" smtClean="0"/>
              <a:t>λογιστικοποιηθούν</a:t>
            </a:r>
            <a:r>
              <a:rPr lang="el-GR" dirty="0" smtClean="0"/>
              <a:t> με τη μέθοδο της καθαρής θέσης. </a:t>
            </a:r>
          </a:p>
          <a:p>
            <a:r>
              <a:rPr lang="el-GR" dirty="0" smtClean="0"/>
              <a:t>Εάν το κεφάλαιο δεν ενοποιηθεί, η εταιρεία πρέπει να αναγνωρίσει την υποχρέωση αυτή ως υποχρέωση καθ' εαυτή και τα δικαιώματα αποζημίωσης από το ταμείο ως αποζημίωση σύμφωνα με το ΔΛΠ 37. Όταν η επιχείρηση έχει δυνητική υποχρέωση, πρέπει να ακολουθεί το ΔΛΠ 37 και να αναγνωρίζει μια πρόβλεψη όταν η υποχρέωση αυτή είναι πιθανή.</a:t>
            </a:r>
          </a:p>
          <a:p>
            <a:pPr>
              <a:buNone/>
            </a:pPr>
            <a:r>
              <a:rPr lang="el-GR" dirty="0" smtClean="0"/>
              <a:t> </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lvl="1" algn="ctr" rtl="0">
              <a:spcBef>
                <a:spcPct val="0"/>
              </a:spcBef>
            </a:pPr>
            <a:r>
              <a:rPr lang="el-GR" b="1" dirty="0"/>
              <a:t>Θεσμ</a:t>
            </a:r>
            <a:r>
              <a:rPr lang="el-GR" b="1" cap="small" dirty="0"/>
              <a:t>ι</a:t>
            </a:r>
            <a:r>
              <a:rPr lang="el-GR" b="1" dirty="0"/>
              <a:t>κό Πλαίσ</a:t>
            </a:r>
            <a:r>
              <a:rPr lang="el-GR" b="1" cap="small" dirty="0"/>
              <a:t>ιο</a:t>
            </a:r>
            <a:r>
              <a:rPr lang="el-GR" b="1" dirty="0"/>
              <a:t> Περ</a:t>
            </a:r>
            <a:r>
              <a:rPr lang="el-GR" b="1" cap="small" dirty="0"/>
              <a:t>ι</a:t>
            </a:r>
            <a:r>
              <a:rPr lang="el-GR" b="1" dirty="0"/>
              <a:t>βαλλοντ</a:t>
            </a:r>
            <a:r>
              <a:rPr lang="el-GR" b="1" cap="small" dirty="0"/>
              <a:t>ι</a:t>
            </a:r>
            <a:r>
              <a:rPr lang="el-GR" b="1" dirty="0"/>
              <a:t>κής Λογ</a:t>
            </a:r>
            <a:r>
              <a:rPr lang="el-GR" b="1" cap="small" dirty="0"/>
              <a:t>ι</a:t>
            </a:r>
            <a:r>
              <a:rPr lang="el-GR" b="1" dirty="0"/>
              <a:t>στ</a:t>
            </a:r>
            <a:r>
              <a:rPr lang="el-GR" b="1" cap="small" dirty="0"/>
              <a:t>ι</a:t>
            </a:r>
            <a:r>
              <a:rPr lang="el-GR" b="1" dirty="0"/>
              <a:t>κής</a:t>
            </a:r>
            <a:br>
              <a:rPr lang="el-GR" b="1" dirty="0"/>
            </a:br>
            <a:endParaRPr lang="el-GR" dirty="0"/>
          </a:p>
        </p:txBody>
      </p:sp>
      <p:sp>
        <p:nvSpPr>
          <p:cNvPr id="3" name="2 - Θέση περιεχομένου"/>
          <p:cNvSpPr>
            <a:spLocks noGrp="1"/>
          </p:cNvSpPr>
          <p:nvPr>
            <p:ph idx="1"/>
          </p:nvPr>
        </p:nvSpPr>
        <p:spPr/>
        <p:txBody>
          <a:bodyPr>
            <a:normAutofit fontScale="92500" lnSpcReduction="20000"/>
          </a:bodyPr>
          <a:lstStyle/>
          <a:p>
            <a:pPr algn="just"/>
            <a:r>
              <a:rPr lang="el-GR" dirty="0"/>
              <a:t>Καθώς η παγκοσμιοποίηση που παρατηρείται στον κλάδο της λογιστικής αναφορικά με την υιοθέτηση περιβαλλοντικών πρακτικών γίνεται ολοένα και πιο έκδηλη με τη πάροδο των ετών, τα διεθνή πρότυπα χρηματοοικονομικής πληροφόρησης και ελέγχου καθίστανται όλο και πιο σημαντικά μέσα ολοκληρωμένης παρουσίασης των λογιστικών πρακτικών. Αυτό παρατηρήθηκε και στις δύο συνόδους κορυφής που πραγματοποιήθηκαν στο Λονδίνο και το Πίτσμπουργκ των ηγετών των G20 το 2009. Οι ηγέτες της G20 ενίσχυσαν την επιρροή των Διεθνών Προτύπων Χρηματοοικονομικής Αναφοράς (ΔΠΧΑ), για τα οποία και ζήτησαν την εφαρμογή παγκόσμιων λογιστικών προτύπων μέχρι το 2011 (</a:t>
            </a:r>
            <a:r>
              <a:rPr lang="el-GR" dirty="0" err="1"/>
              <a:t>Barth</a:t>
            </a:r>
            <a:r>
              <a:rPr lang="el-GR" dirty="0"/>
              <a:t> </a:t>
            </a:r>
            <a:r>
              <a:rPr lang="el-GR" dirty="0" err="1"/>
              <a:t>et</a:t>
            </a:r>
            <a:r>
              <a:rPr lang="el-GR" dirty="0"/>
              <a:t> </a:t>
            </a:r>
            <a:r>
              <a:rPr lang="el-GR" dirty="0" err="1"/>
              <a:t>al</a:t>
            </a:r>
            <a:r>
              <a:rPr lang="el-GR" dirty="0"/>
              <a:t>., 2008).</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a:t>Μέχρι το τέλος του 2008, υπήρχαν πάνω από 100 χώρες που είχαν υιοθετήσει τα ΔΠΧΑ (</a:t>
            </a:r>
            <a:r>
              <a:rPr lang="el-GR" dirty="0" err="1"/>
              <a:t>Barth</a:t>
            </a:r>
            <a:r>
              <a:rPr lang="el-GR" dirty="0"/>
              <a:t> </a:t>
            </a:r>
            <a:r>
              <a:rPr lang="el-GR" dirty="0" err="1"/>
              <a:t>et</a:t>
            </a:r>
            <a:r>
              <a:rPr lang="el-GR" dirty="0"/>
              <a:t> </a:t>
            </a:r>
            <a:r>
              <a:rPr lang="el-GR" dirty="0" err="1"/>
              <a:t>al</a:t>
            </a:r>
            <a:r>
              <a:rPr lang="el-GR" dirty="0"/>
              <a:t>., 2008). Μια άλλη παράλληλη σύνοδος κορυφής ήταν η ειδική σύνοδος κορυφής των Ηνωμένων Εθνών για το περιβάλλον που έλαβε χώρα στις 22 Σεπτεμβρίου 2009. Η διάσκεψη κορυφής των Ηνωμένων Εθνών υπογράμμισε τη σχέση μεταξύ περιβάλλοντος και οικονομίας (</a:t>
            </a:r>
            <a:r>
              <a:rPr lang="el-GR" dirty="0" err="1"/>
              <a:t>Gupta</a:t>
            </a:r>
            <a:r>
              <a:rPr lang="el-GR" dirty="0"/>
              <a:t>, 2014).</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Εισαγωγικα</a:t>
            </a:r>
            <a:r>
              <a:rPr lang="el-GR" dirty="0" smtClean="0"/>
              <a:t> </a:t>
            </a:r>
            <a:endParaRPr lang="el-GR" dirty="0"/>
          </a:p>
        </p:txBody>
      </p:sp>
      <p:sp>
        <p:nvSpPr>
          <p:cNvPr id="3" name="2 - Θέση περιεχομένου"/>
          <p:cNvSpPr>
            <a:spLocks noGrp="1"/>
          </p:cNvSpPr>
          <p:nvPr>
            <p:ph idx="1"/>
          </p:nvPr>
        </p:nvSpPr>
        <p:spPr/>
        <p:txBody>
          <a:bodyPr>
            <a:normAutofit lnSpcReduction="10000"/>
          </a:bodyPr>
          <a:lstStyle/>
          <a:p>
            <a:pPr algn="just"/>
            <a:r>
              <a:rPr lang="el-GR" dirty="0"/>
              <a:t>Η περιβαλλοντική λογιστική είναι ένας </a:t>
            </a:r>
            <a:r>
              <a:rPr lang="el-GR" dirty="0" smtClean="0"/>
              <a:t>όρος</a:t>
            </a:r>
            <a:r>
              <a:rPr lang="el-GR" dirty="0"/>
              <a:t>, ο οποίος αναφέρεται στον συνδυασμό πληροφοριών και περιβαλλοντικού κόστους σε διάφορες λογιστικές πρακτικές που χρησιμοποιούνται για την προσπάθεια μελέτης των αμοιβαίων σχέσεων μεταξύ λογιστών και οικολογίας, της συνειδητοποίησης του κόστους περιβαλλοντικών πληροφοριών, της κατανομής του κόστους αυτού στα κατάλληλα προϊόντα και διαδικασίες, καθώς και τις δραστηριότητες στον τομέα του περιβάλλοντος, τις περιβαλλοντικές πολιτικές και στρατηγικές των επιχειρήσεων</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42910" y="428604"/>
            <a:ext cx="8229600" cy="1428752"/>
          </a:xfrm>
        </p:spPr>
        <p:txBody>
          <a:bodyPr>
            <a:normAutofit fontScale="90000"/>
          </a:bodyPr>
          <a:lstStyle/>
          <a:p>
            <a:pPr algn="ctr"/>
            <a:r>
              <a:rPr lang="el-GR" dirty="0" smtClean="0"/>
              <a:t>ΕΠΙΡΡΟΕΣ ΤΗΣ ΠΕΡΙΒΑΛΛΟΝΤΙΚΗΣ ΛΟΓΙΣΤΙΚΗΣ</a:t>
            </a:r>
            <a:endParaRPr lang="el-GR" dirty="0"/>
          </a:p>
        </p:txBody>
      </p:sp>
      <p:pic>
        <p:nvPicPr>
          <p:cNvPr id="1026" name="Picture 2"/>
          <p:cNvPicPr>
            <a:picLocks noGrp="1" noChangeAspect="1" noChangeArrowheads="1"/>
          </p:cNvPicPr>
          <p:nvPr>
            <p:ph idx="1"/>
          </p:nvPr>
        </p:nvPicPr>
        <p:blipFill>
          <a:blip r:embed="rId2"/>
          <a:srcRect/>
          <a:stretch>
            <a:fillRect/>
          </a:stretch>
        </p:blipFill>
        <p:spPr bwMode="auto">
          <a:xfrm>
            <a:off x="785786" y="1935163"/>
            <a:ext cx="7715304" cy="4389437"/>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dirty="0"/>
              <a:t>Γενικώς, η περιβαλλοντική λογιστική οργανώνεται σε τρεις </a:t>
            </a:r>
            <a:r>
              <a:rPr lang="el-GR" dirty="0" err="1"/>
              <a:t>υπο</a:t>
            </a:r>
            <a:r>
              <a:rPr lang="el-GR" dirty="0"/>
              <a:t>-κλάδους: παγκόσμια, εθνική και εταιρική περιβαλλοντική λογιστική. </a:t>
            </a:r>
            <a:endParaRPr lang="el-GR" dirty="0" smtClean="0"/>
          </a:p>
          <a:p>
            <a:pPr algn="just"/>
            <a:r>
              <a:rPr lang="el-GR" dirty="0" smtClean="0"/>
              <a:t>Η </a:t>
            </a:r>
            <a:r>
              <a:rPr lang="el-GR" dirty="0"/>
              <a:t>εταιρική περιβαλλοντική λογιστική μπορεί να υποδιαιρεθεί περαιτέρω σε λογιστική περιβαλλοντική διαχείρισης (</a:t>
            </a:r>
            <a:r>
              <a:rPr lang="el-GR" dirty="0" err="1"/>
              <a:t>environmental</a:t>
            </a:r>
            <a:r>
              <a:rPr lang="el-GR" dirty="0"/>
              <a:t> </a:t>
            </a:r>
            <a:r>
              <a:rPr lang="el-GR" dirty="0" err="1"/>
              <a:t>management</a:t>
            </a:r>
            <a:r>
              <a:rPr lang="el-GR" dirty="0"/>
              <a:t> </a:t>
            </a:r>
            <a:r>
              <a:rPr lang="el-GR" dirty="0" err="1"/>
              <a:t>accounting</a:t>
            </a:r>
            <a:r>
              <a:rPr lang="el-GR" dirty="0"/>
              <a:t>) και σε περιβαλλοντική χρηματοοικονομική λογιστική (</a:t>
            </a:r>
            <a:r>
              <a:rPr lang="el-GR" dirty="0" err="1"/>
              <a:t>environmental</a:t>
            </a:r>
            <a:r>
              <a:rPr lang="el-GR" dirty="0"/>
              <a:t> </a:t>
            </a:r>
            <a:r>
              <a:rPr lang="el-GR" dirty="0" err="1"/>
              <a:t>financial</a:t>
            </a:r>
            <a:r>
              <a:rPr lang="el-GR" dirty="0"/>
              <a:t> </a:t>
            </a:r>
            <a:r>
              <a:rPr lang="el-GR" dirty="0" err="1"/>
              <a:t>accounting</a:t>
            </a:r>
            <a:r>
              <a:rPr lang="el-GR" dirty="0"/>
              <a:t>) (</a:t>
            </a:r>
            <a:r>
              <a:rPr lang="el-GR" dirty="0" err="1"/>
              <a:t>Gupta</a:t>
            </a:r>
            <a:r>
              <a:rPr lang="el-GR" dirty="0"/>
              <a:t>, 2014).</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a:t>Η </a:t>
            </a:r>
            <a:r>
              <a:rPr lang="el-GR" dirty="0" smtClean="0"/>
              <a:t>Π</a:t>
            </a:r>
            <a:r>
              <a:rPr lang="el-GR" b="1" dirty="0" smtClean="0"/>
              <a:t>αγκόσμια περιβαλλοντική λογιστική </a:t>
            </a:r>
            <a:r>
              <a:rPr lang="el-GR" b="1" dirty="0"/>
              <a:t>(</a:t>
            </a:r>
            <a:r>
              <a:rPr lang="el-GR" b="1" dirty="0" err="1"/>
              <a:t>global</a:t>
            </a:r>
            <a:r>
              <a:rPr lang="el-GR" b="1" dirty="0"/>
              <a:t> </a:t>
            </a:r>
            <a:r>
              <a:rPr lang="el-GR" b="1" dirty="0" err="1"/>
              <a:t>environmental</a:t>
            </a:r>
            <a:r>
              <a:rPr lang="el-GR" b="1" dirty="0"/>
              <a:t> </a:t>
            </a:r>
            <a:r>
              <a:rPr lang="el-GR" b="1" dirty="0" err="1"/>
              <a:t>accounting</a:t>
            </a:r>
            <a:r>
              <a:rPr lang="el-GR" b="1" dirty="0"/>
              <a:t>) </a:t>
            </a:r>
            <a:r>
              <a:rPr lang="el-GR" dirty="0"/>
              <a:t>είναι μια λογιστική προσέγγιση που ασχολείται με τομείς που περιλαμβάνουν από κοινού την ενέργεια, την οικολογία και την οικονομία σε παγκόσμιο επίπεδο (</a:t>
            </a:r>
            <a:r>
              <a:rPr lang="el-GR" dirty="0" err="1"/>
              <a:t>Gupta</a:t>
            </a:r>
            <a:r>
              <a:rPr lang="el-GR" dirty="0"/>
              <a:t>, 2014).</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dirty="0"/>
              <a:t>Η </a:t>
            </a:r>
            <a:r>
              <a:rPr lang="el-GR" dirty="0" smtClean="0"/>
              <a:t>Ε</a:t>
            </a:r>
            <a:r>
              <a:rPr lang="el-GR" b="1" dirty="0" smtClean="0"/>
              <a:t>θνική περ</a:t>
            </a:r>
            <a:r>
              <a:rPr lang="el-GR" b="1" cap="small" dirty="0" smtClean="0"/>
              <a:t>ι</a:t>
            </a:r>
            <a:r>
              <a:rPr lang="el-GR" b="1" dirty="0" smtClean="0"/>
              <a:t>βαλλοντική λογιστική </a:t>
            </a:r>
            <a:r>
              <a:rPr lang="el-GR" b="1" dirty="0"/>
              <a:t>(</a:t>
            </a:r>
            <a:r>
              <a:rPr lang="el-GR" b="1" dirty="0" err="1"/>
              <a:t>national</a:t>
            </a:r>
            <a:r>
              <a:rPr lang="el-GR" b="1" dirty="0"/>
              <a:t> </a:t>
            </a:r>
            <a:r>
              <a:rPr lang="el-GR" b="1" dirty="0" err="1"/>
              <a:t>environmental</a:t>
            </a:r>
            <a:r>
              <a:rPr lang="el-GR" b="1" dirty="0"/>
              <a:t> </a:t>
            </a:r>
            <a:r>
              <a:rPr lang="el-GR" b="1" dirty="0" err="1"/>
              <a:t>accounting</a:t>
            </a:r>
            <a:r>
              <a:rPr lang="el-GR" b="1" dirty="0"/>
              <a:t>) </a:t>
            </a:r>
            <a:r>
              <a:rPr lang="el-GR" dirty="0"/>
              <a:t>είναι μια λογιστική προσέγγιση που ασχολείται με τα οικονομικά σε επίπεδο χώρας</a:t>
            </a:r>
            <a:r>
              <a:rPr lang="el-GR" dirty="0" smtClean="0"/>
              <a:t>.</a:t>
            </a:r>
          </a:p>
          <a:p>
            <a:pPr algn="just"/>
            <a:r>
              <a:rPr lang="el-GR" dirty="0" smtClean="0"/>
              <a:t> </a:t>
            </a:r>
            <a:r>
              <a:rPr lang="el-GR" dirty="0"/>
              <a:t>Σε διεθνές επίπεδο, η περιβαλλοντική λογιστική έχει επισημοποιηθεί μέσα από το </a:t>
            </a:r>
            <a:r>
              <a:rPr lang="el-GR" i="1" dirty="0"/>
              <a:t>Σύστημα Ολοκληρωμένης Περιβαλλοντικής και Οικονομικής Λογιστικής (</a:t>
            </a:r>
            <a:r>
              <a:rPr lang="el-GR" i="1" dirty="0" err="1"/>
              <a:t>System</a:t>
            </a:r>
            <a:r>
              <a:rPr lang="el-GR" i="1" dirty="0"/>
              <a:t> </a:t>
            </a:r>
            <a:r>
              <a:rPr lang="el-GR" i="1" dirty="0" err="1"/>
              <a:t>of</a:t>
            </a:r>
            <a:r>
              <a:rPr lang="el-GR" i="1" dirty="0"/>
              <a:t> </a:t>
            </a:r>
            <a:r>
              <a:rPr lang="el-GR" i="1" dirty="0" err="1"/>
              <a:t>Integrated</a:t>
            </a:r>
            <a:r>
              <a:rPr lang="el-GR" i="1" dirty="0"/>
              <a:t> </a:t>
            </a:r>
            <a:r>
              <a:rPr lang="el-GR" i="1" dirty="0" err="1"/>
              <a:t>Environmental</a:t>
            </a:r>
            <a:r>
              <a:rPr lang="el-GR" i="1" dirty="0"/>
              <a:t> </a:t>
            </a:r>
            <a:r>
              <a:rPr lang="el-GR" i="1" dirty="0" err="1"/>
              <a:t>and</a:t>
            </a:r>
            <a:r>
              <a:rPr lang="el-GR" i="1" dirty="0"/>
              <a:t> </a:t>
            </a:r>
            <a:r>
              <a:rPr lang="el-GR" i="1" dirty="0" err="1"/>
              <a:t>Economic</a:t>
            </a:r>
            <a:r>
              <a:rPr lang="el-GR" i="1" dirty="0"/>
              <a:t> </a:t>
            </a:r>
            <a:r>
              <a:rPr lang="el-GR" i="1" dirty="0" err="1"/>
              <a:t>Accounting</a:t>
            </a:r>
            <a:r>
              <a:rPr lang="el-GR" i="1" dirty="0"/>
              <a:t>, SEEA </a:t>
            </a:r>
            <a:r>
              <a:rPr lang="el-GR" dirty="0"/>
              <a:t>(</a:t>
            </a:r>
            <a:r>
              <a:rPr lang="el-GR" dirty="0" err="1"/>
              <a:t>Environmental</a:t>
            </a:r>
            <a:r>
              <a:rPr lang="el-GR" dirty="0"/>
              <a:t> </a:t>
            </a:r>
            <a:r>
              <a:rPr lang="el-GR" dirty="0" err="1"/>
              <a:t>Agency</a:t>
            </a:r>
            <a:r>
              <a:rPr lang="el-GR" dirty="0"/>
              <a:t>, UK, 2006). Το </a:t>
            </a:r>
            <a:r>
              <a:rPr lang="el-GR" dirty="0" err="1"/>
              <a:t>SEEAπροκύπτει</a:t>
            </a:r>
            <a:r>
              <a:rPr lang="el-GR" dirty="0"/>
              <a:t> από το Σύστημα Εθνικών Λογαριασμών και καταγράφει τις ροές πρώτων υλών (νερό, ενέργεια, ορυκτά, ξύλο κλπ.) από το περιβάλλον στην οικονομία, τις ανταλλαγές αυτών των υλών εντός της οικονομίας και την επιστροφή των αποβλήτων και των ρύπων στο περιβάλλον</a:t>
            </a:r>
            <a:r>
              <a:rPr lang="el-GR" dirty="0" smtClean="0"/>
              <a:t>.</a:t>
            </a:r>
          </a:p>
          <a:p>
            <a:pPr algn="just"/>
            <a:r>
              <a:rPr lang="el-GR" dirty="0" smtClean="0"/>
              <a:t> </a:t>
            </a:r>
            <a:r>
              <a:rPr lang="el-GR" dirty="0"/>
              <a:t>Καταγράφονται επίσης οι τιμές ή οι σκιώδεις τιμές αυτών των υλών όπως και οι δαπάνες προστασίας του περιβάλλοντος. Επί της παρούσης, </a:t>
            </a:r>
            <a:r>
              <a:rPr lang="el-GR" dirty="0" err="1"/>
              <a:t>τοSEEA</a:t>
            </a:r>
            <a:r>
              <a:rPr lang="el-GR" dirty="0"/>
              <a:t> χρησιμοποιείται από 49 χώρες σε όλο τον κόσμο (EPA, 1995).</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a:t>Η  εταιρική  περιβαλλοντική  λογιστική  </a:t>
            </a:r>
            <a:r>
              <a:rPr lang="el-GR" b="1" dirty="0"/>
              <a:t>(</a:t>
            </a:r>
            <a:r>
              <a:rPr lang="el-GR" b="1" dirty="0" err="1"/>
              <a:t>corporate</a:t>
            </a:r>
            <a:r>
              <a:rPr lang="el-GR" b="1" dirty="0"/>
              <a:t>  </a:t>
            </a:r>
            <a:r>
              <a:rPr lang="el-GR" b="1" dirty="0" err="1"/>
              <a:t>environmental</a:t>
            </a:r>
            <a:r>
              <a:rPr lang="el-GR" b="1" dirty="0"/>
              <a:t>  </a:t>
            </a:r>
            <a:r>
              <a:rPr lang="el-GR" b="1" dirty="0" err="1"/>
              <a:t>accounting</a:t>
            </a:r>
            <a:r>
              <a:rPr lang="el-GR" b="1" dirty="0" smtClean="0"/>
              <a:t>) </a:t>
            </a:r>
            <a:r>
              <a:rPr lang="el-GR" dirty="0" smtClean="0"/>
              <a:t>επικεντρώνεται </a:t>
            </a:r>
            <a:r>
              <a:rPr lang="el-GR" dirty="0"/>
              <a:t>στη διάρθρωση του κόστους και τις περιβαλλοντικές αποδόσεις </a:t>
            </a:r>
            <a:r>
              <a:rPr lang="el-GR" dirty="0" smtClean="0"/>
              <a:t>μιας  επιχείρησης </a:t>
            </a:r>
            <a:r>
              <a:rPr lang="el-GR" dirty="0"/>
              <a:t>(</a:t>
            </a:r>
            <a:r>
              <a:rPr lang="el-GR" dirty="0" err="1"/>
              <a:t>Jasch</a:t>
            </a:r>
            <a:r>
              <a:rPr lang="el-GR" dirty="0"/>
              <a:t>, 2006). Αναφορικά με </a:t>
            </a:r>
            <a:r>
              <a:rPr lang="el-GR" dirty="0" smtClean="0"/>
              <a:t>τη </a:t>
            </a:r>
            <a:r>
              <a:rPr lang="el-GR" b="1" dirty="0" smtClean="0"/>
              <a:t>λογ</a:t>
            </a:r>
            <a:r>
              <a:rPr lang="el-GR" b="1" cap="small" dirty="0" smtClean="0"/>
              <a:t>ι</a:t>
            </a:r>
            <a:r>
              <a:rPr lang="el-GR" b="1" dirty="0" smtClean="0"/>
              <a:t>στ</a:t>
            </a:r>
            <a:r>
              <a:rPr lang="el-GR" b="1" cap="small" dirty="0" smtClean="0"/>
              <a:t>ι</a:t>
            </a:r>
            <a:r>
              <a:rPr lang="el-GR" b="1" dirty="0" smtClean="0"/>
              <a:t>κή περ</a:t>
            </a:r>
            <a:r>
              <a:rPr lang="el-GR" b="1" cap="small" dirty="0" smtClean="0"/>
              <a:t>ι</a:t>
            </a:r>
            <a:r>
              <a:rPr lang="el-GR" b="1" dirty="0" smtClean="0"/>
              <a:t>βαλλοντ</a:t>
            </a:r>
            <a:r>
              <a:rPr lang="el-GR" b="1" cap="small" dirty="0" smtClean="0"/>
              <a:t>ι</a:t>
            </a:r>
            <a:r>
              <a:rPr lang="el-GR" b="1" dirty="0" smtClean="0"/>
              <a:t>κής Δ</a:t>
            </a:r>
            <a:r>
              <a:rPr lang="el-GR" b="1" cap="small" dirty="0" smtClean="0"/>
              <a:t>ι</a:t>
            </a:r>
            <a:r>
              <a:rPr lang="el-GR" b="1" dirty="0" smtClean="0"/>
              <a:t>αχείρ</a:t>
            </a:r>
            <a:r>
              <a:rPr lang="el-GR" b="1" cap="small" dirty="0" smtClean="0"/>
              <a:t>ι</a:t>
            </a:r>
            <a:r>
              <a:rPr lang="el-GR" b="1" dirty="0" smtClean="0"/>
              <a:t>σης (</a:t>
            </a:r>
            <a:r>
              <a:rPr lang="el-GR" b="1" dirty="0" err="1"/>
              <a:t>environmental</a:t>
            </a:r>
            <a:r>
              <a:rPr lang="el-GR" b="1" dirty="0"/>
              <a:t> </a:t>
            </a:r>
            <a:r>
              <a:rPr lang="el-GR" b="1" dirty="0" err="1"/>
              <a:t>management</a:t>
            </a:r>
            <a:r>
              <a:rPr lang="el-GR" b="1" dirty="0"/>
              <a:t> </a:t>
            </a:r>
            <a:r>
              <a:rPr lang="el-GR" b="1" dirty="0" err="1"/>
              <a:t>accounting</a:t>
            </a:r>
            <a:r>
              <a:rPr lang="el-GR" b="1" dirty="0"/>
              <a:t>)</a:t>
            </a:r>
            <a:r>
              <a:rPr lang="el-GR" dirty="0"/>
              <a:t>, αυτή επικεντρώνεται στην λήψη αποφάσεων εσωτερικής επιχειρηματικής στρατηγικής. Μπορεί να οριστεί ως: «ο προσδιορισμός, η συλλογή, η ανάλυση και η χρήση δύο τύπων πληροφοριών για εσωτερική λήψη αποφάσεων:</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dirty="0"/>
              <a:t>Επίσης, </a:t>
            </a:r>
            <a:r>
              <a:rPr lang="el-GR" b="1" dirty="0"/>
              <a:t>η </a:t>
            </a:r>
            <a:r>
              <a:rPr lang="el-GR" b="1" dirty="0" smtClean="0"/>
              <a:t>περ</a:t>
            </a:r>
            <a:r>
              <a:rPr lang="el-GR" b="1" cap="small" dirty="0" smtClean="0"/>
              <a:t>ι</a:t>
            </a:r>
            <a:r>
              <a:rPr lang="el-GR" b="1" dirty="0" smtClean="0"/>
              <a:t>βαλλοντική χρηματοοικονομική λογιστική </a:t>
            </a:r>
            <a:r>
              <a:rPr lang="el-GR" b="1" dirty="0"/>
              <a:t>(</a:t>
            </a:r>
            <a:r>
              <a:rPr lang="el-GR" b="1" dirty="0" err="1"/>
              <a:t>environmental</a:t>
            </a:r>
            <a:r>
              <a:rPr lang="el-GR" b="1" dirty="0"/>
              <a:t> </a:t>
            </a:r>
            <a:r>
              <a:rPr lang="el-GR" b="1" dirty="0" err="1"/>
              <a:t>financial</a:t>
            </a:r>
            <a:r>
              <a:rPr lang="el-GR" b="1" dirty="0"/>
              <a:t> </a:t>
            </a:r>
            <a:r>
              <a:rPr lang="el-GR" b="1" dirty="0" err="1"/>
              <a:t>accounting</a:t>
            </a:r>
            <a:r>
              <a:rPr lang="el-GR" b="1" dirty="0"/>
              <a:t>) </a:t>
            </a:r>
            <a:r>
              <a:rPr lang="el-GR" dirty="0"/>
              <a:t>χρησιμοποιείται για την παροχή πληροφοριών που χρειάζονται οι εξωτερικοί χρήστες για τη χρηματοοικονομική απόδοση μιας επιχείρησης. </a:t>
            </a:r>
            <a:endParaRPr lang="el-GR" dirty="0" smtClean="0"/>
          </a:p>
          <a:p>
            <a:pPr algn="just"/>
            <a:r>
              <a:rPr lang="el-GR" dirty="0" smtClean="0"/>
              <a:t>Αυτός </a:t>
            </a:r>
            <a:r>
              <a:rPr lang="el-GR" dirty="0"/>
              <a:t>ο τύπος λογιστικής επιτρέπει στις εταιρείες να καταρτίζουν οικονομικές εκθέσεις για επενδυτές, δανειστές και άλλα ενδιαφερόμενα μέρη (EPA, 1995).</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ΑΝΑΛΥΣΗ ΔΛΠ</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b="1" dirty="0" smtClean="0"/>
              <a:t>ΔΛΠ 1: Παρουσίαση Ο</a:t>
            </a:r>
            <a:r>
              <a:rPr lang="el-GR" b="1" cap="small" dirty="0" smtClean="0"/>
              <a:t>ι</a:t>
            </a:r>
            <a:r>
              <a:rPr lang="el-GR" b="1" dirty="0" smtClean="0"/>
              <a:t>κονομ</a:t>
            </a:r>
            <a:r>
              <a:rPr lang="el-GR" b="1" cap="small" dirty="0" smtClean="0"/>
              <a:t>ι</a:t>
            </a:r>
            <a:r>
              <a:rPr lang="el-GR" b="1" dirty="0" smtClean="0"/>
              <a:t>κών Καταστάσεων1. </a:t>
            </a:r>
            <a:r>
              <a:rPr lang="el-GR" dirty="0" smtClean="0"/>
              <a:t>Οι εταιρείες που λειτουργούν πιο κοντά στο περιβάλλον είναι υποχρεωμένες να παρουσιάζουν και μια περιβαλλοντική έκθεση (</a:t>
            </a:r>
            <a:r>
              <a:rPr lang="el-GR" dirty="0" err="1" smtClean="0"/>
              <a:t>environmental</a:t>
            </a:r>
            <a:r>
              <a:rPr lang="el-GR" dirty="0" smtClean="0"/>
              <a:t> </a:t>
            </a:r>
            <a:r>
              <a:rPr lang="el-GR" dirty="0" err="1" smtClean="0"/>
              <a:t>report</a:t>
            </a:r>
            <a:r>
              <a:rPr lang="el-GR" dirty="0" smtClean="0"/>
              <a:t>).</a:t>
            </a:r>
          </a:p>
          <a:p>
            <a:r>
              <a:rPr lang="el-GR" dirty="0" smtClean="0"/>
              <a:t> </a:t>
            </a:r>
          </a:p>
          <a:p>
            <a:r>
              <a:rPr lang="el-GR" b="1" dirty="0" smtClean="0"/>
              <a:t>ΔΠΧΑ 1: Πρώτη εφαρμογή των Δ</a:t>
            </a:r>
            <a:r>
              <a:rPr lang="el-GR" b="1" cap="small" dirty="0" smtClean="0"/>
              <a:t>ι</a:t>
            </a:r>
            <a:r>
              <a:rPr lang="el-GR" b="1" dirty="0" smtClean="0"/>
              <a:t>εθνών Προτύπων Χρηματοο</a:t>
            </a:r>
            <a:r>
              <a:rPr lang="el-GR" b="1" cap="small" dirty="0" smtClean="0"/>
              <a:t>ι</a:t>
            </a:r>
            <a:r>
              <a:rPr lang="el-GR" b="1" dirty="0" smtClean="0"/>
              <a:t>κονομ</a:t>
            </a:r>
            <a:r>
              <a:rPr lang="el-GR" b="1" cap="small" dirty="0" smtClean="0"/>
              <a:t>ι</a:t>
            </a:r>
            <a:r>
              <a:rPr lang="el-GR" b="1" dirty="0" smtClean="0"/>
              <a:t>κής Αναφοράς2. </a:t>
            </a:r>
            <a:r>
              <a:rPr lang="el-GR" dirty="0" smtClean="0"/>
              <a:t>Σύμφωνα με το πρότυπο αυτό, τα περιβαλλοντικά περιουσιακά στοιχεία, οι υποχρεώσεις και οι προβλέψεις πρέπει να παρουσιάζονται στην εύλογη αξία τους.</a:t>
            </a:r>
          </a:p>
          <a:p>
            <a:r>
              <a:rPr lang="el-GR" dirty="0" smtClean="0"/>
              <a:t> </a:t>
            </a:r>
          </a:p>
          <a:p>
            <a:r>
              <a:rPr lang="el-GR" b="1" dirty="0" smtClean="0"/>
              <a:t>ΔΠΧΑ 6: Εξερεύνηση κα</a:t>
            </a:r>
            <a:r>
              <a:rPr lang="el-GR" b="1" cap="small" dirty="0" smtClean="0"/>
              <a:t>ι</a:t>
            </a:r>
            <a:r>
              <a:rPr lang="el-GR" b="1" dirty="0" smtClean="0"/>
              <a:t> Αξ</a:t>
            </a:r>
            <a:r>
              <a:rPr lang="el-GR" b="1" cap="small" dirty="0" smtClean="0"/>
              <a:t>ιο</a:t>
            </a:r>
            <a:r>
              <a:rPr lang="el-GR" b="1" dirty="0" smtClean="0"/>
              <a:t>λόγηση Ορυκτών Πόρων3. </a:t>
            </a:r>
            <a:r>
              <a:rPr lang="el-GR" dirty="0" smtClean="0"/>
              <a:t>Το ΔΠΧΑ 6 απαιτεί τη γνωστοποίηση πληροφοριών που προσδιορίζουν και εξηγούν τα ποσά που αναγνωρίζονται στις οικονομικές καταστάσεις της οικονομικής οντότητας, τα οποία προκύπτουν από την έρευνα και την αξιολόγηση των ορυκτών πόρων, περιλαμβανομένων: των ποσών των περιουσιακών στοιχείων, των υποχρεώσεων, των εσόδων και εξόδων και των ταμειακών ροών εκμετάλλευσης και επένδυσης για την αξιοποίηση των ορυκτών πόρων.</a:t>
            </a:r>
          </a:p>
          <a:p>
            <a:r>
              <a:rPr lang="el-GR" dirty="0" smtClean="0"/>
              <a:t> </a:t>
            </a:r>
          </a:p>
          <a:p>
            <a:r>
              <a:rPr lang="el-GR" dirty="0" smtClean="0"/>
              <a:t> </a:t>
            </a: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140</TotalTime>
  <Words>989</Words>
  <Application>Microsoft Office PowerPoint</Application>
  <PresentationFormat>Προβολή στην οθόνη (4:3)</PresentationFormat>
  <Paragraphs>43</Paragraphs>
  <Slides>15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Ροή</vt:lpstr>
      <vt:lpstr>Διεθνων και Ευρωπαικων Οικονομικων Σπουδων ΜΑΘΗΜΑ: ΠΕΡΙΒΑΛΛΟΝΤΙΚΗ ΛΟΓΙΣΤΙΚΗ </vt:lpstr>
      <vt:lpstr>Εισαγωγικα </vt:lpstr>
      <vt:lpstr>ΕΠΙΡΡΟΕΣ ΤΗΣ ΠΕΡΙΒΑΛΛΟΝΤΙΚΗΣ ΛΟΓΙΣΤΙΚΗΣ</vt:lpstr>
      <vt:lpstr>Διαφάνεια 4</vt:lpstr>
      <vt:lpstr>Διαφάνεια 5</vt:lpstr>
      <vt:lpstr>Διαφάνεια 6</vt:lpstr>
      <vt:lpstr>Διαφάνεια 7</vt:lpstr>
      <vt:lpstr>Διαφάνεια 8</vt:lpstr>
      <vt:lpstr>ΑΝΑΛΥΣΗ ΔΛΠ</vt:lpstr>
      <vt:lpstr>Διαφάνεια 10</vt:lpstr>
      <vt:lpstr>Διαφάνεια 11</vt:lpstr>
      <vt:lpstr>Διαφάνεια 12</vt:lpstr>
      <vt:lpstr>Διαφάνεια 13</vt:lpstr>
      <vt:lpstr>Θεσμικό Πλαίσιο Περιβαλλοντικής Λογιστικής </vt:lpstr>
      <vt:lpstr>Διαφάνεια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14</cp:revision>
  <dcterms:created xsi:type="dcterms:W3CDTF">2023-02-15T15:06:51Z</dcterms:created>
  <dcterms:modified xsi:type="dcterms:W3CDTF">2023-03-16T15:50:44Z</dcterms:modified>
</cp:coreProperties>
</file>