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59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0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B4A88-ECDC-4E7E-BA69-1675D1491C1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Κάντε κλικ για να επεξεργαστείτε τα στυλ κύριου κειμένου</a:t>
            </a:r>
          </a:p>
          <a:p>
            <a:pPr lvl="1"/>
            <a:r>
              <a:rPr lang="en-US"/>
              <a:t>Δεύτερο επίπεδο</a:t>
            </a:r>
          </a:p>
          <a:p>
            <a:pPr lvl="2"/>
            <a:r>
              <a:rPr lang="en-US"/>
              <a:t>Τρίτο επίπεδο</a:t>
            </a:r>
          </a:p>
          <a:p>
            <a:pPr lvl="3"/>
            <a:r>
              <a:rPr lang="en-US"/>
              <a:t>Τέταρτο επίπεδο</a:t>
            </a:r>
          </a:p>
          <a:p>
            <a:pPr lvl="4"/>
            <a:r>
              <a:rPr lang="en-US"/>
              <a:t>Πέμπτο επίπεδο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17AF4-22D3-4B0A-BB94-7CCEE0CCD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27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4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79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3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30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8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9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3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1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7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Κάντε κλικ για να επεξεργαστείτε το στυλ του κύριου τίτλου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Κάντε κλικ για να επεξεργαστείτε τα στυλ κύριου κειμένου</a:t>
            </a:r>
          </a:p>
          <a:p>
            <a:pPr lvl="1"/>
            <a:r>
              <a:rPr lang="en-US"/>
              <a:t>Δεύτερο επίπεδο</a:t>
            </a:r>
          </a:p>
          <a:p>
            <a:pPr lvl="2"/>
            <a:r>
              <a:rPr lang="en-US"/>
              <a:t>Τρίτο επίπεδο</a:t>
            </a:r>
          </a:p>
          <a:p>
            <a:pPr lvl="3"/>
            <a:r>
              <a:rPr lang="en-US"/>
              <a:t>Τέταρτο επίπεδο</a:t>
            </a:r>
          </a:p>
          <a:p>
            <a:pPr lvl="4"/>
            <a:r>
              <a:rPr lang="en-US"/>
              <a:t>Πέμπτο επίπεδο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2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356279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4CA894"/>
                </a:solidFill>
              </a:rPr>
              <a:t>Σύγχρονα ζητήματα στην ψυχολογική έρευνα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845959"/>
            <a:ext cx="9144000" cy="1655762"/>
          </a:xfrm>
        </p:spPr>
        <p:txBody>
          <a:bodyPr/>
          <a:lstStyle/>
          <a:p>
            <a:r>
              <a:rPr lang="en-US" dirty="0" err="1">
                <a:solidFill>
                  <a:srgbClr val="4CA894"/>
                </a:solidFill>
              </a:rPr>
              <a:t>Σεμινάρι</a:t>
            </a:r>
            <a:r>
              <a:rPr lang="en-US" dirty="0">
                <a:solidFill>
                  <a:srgbClr val="4CA894"/>
                </a:solidFill>
              </a:rPr>
              <a:t>α </a:t>
            </a:r>
            <a:r>
              <a:rPr lang="el-GR" dirty="0">
                <a:solidFill>
                  <a:srgbClr val="4CA894"/>
                </a:solidFill>
              </a:rPr>
              <a:t>Διδακτορικών Σπουδών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78009" y="292972"/>
            <a:ext cx="2615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Τμήμα Ψυχολογίας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Πρόγραμμα διδακτορικών σπουδών</a:t>
            </a:r>
          </a:p>
          <a:p>
            <a:endParaRPr lang="en-US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76FC4D07-0071-E62F-34C6-92960F0FA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214" y="292972"/>
            <a:ext cx="4572000" cy="790575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38FA195E-B639-34AB-4071-7B5693470B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499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2129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Οδηγίες άσκησης ερευνητικού σχεδιασμού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Στόχος δραστηριότητας</a:t>
            </a:r>
            <a:r>
              <a:rPr lang="en-US" dirty="0"/>
              <a:t>: Παρουσίαση του ερευνητικού σχεδίου για το ερευνητικό σας έργο</a:t>
            </a: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Οδηγίες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Παρουσιάστε τα ερευνητικά σας ερωτήματα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Περιγράψτε τη μεθοδολογία (ποσοτική, ποιοτική ή μικτή)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Εντοπισμός πιθανών ηθικών προκλήσεων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Παρουσίαση και συζήτηση σε ομάδες και στην τάξη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7B2C2293-E3AA-2597-C403-28479EBABF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7262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5843016-C0C8-2A28-7DEC-278E695E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3" y="3399769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Θέματα φύλου στην έρευνα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9E3FE71D-5F85-0592-DAB5-93B74EFEAE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342" y="859669"/>
            <a:ext cx="11525864" cy="1757691"/>
          </a:xfrm>
          <a:prstGeom prst="rect">
            <a:avLst/>
          </a:prstGeom>
          <a:noFill/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30546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Προκ</a:t>
            </a:r>
            <a:r>
              <a:rPr lang="en-US" b="1" dirty="0"/>
              <a:t>αταλήψεις </a:t>
            </a:r>
            <a:r>
              <a:rPr lang="el-GR" b="1" dirty="0"/>
              <a:t>λόγω φύλου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Υποεκπροσώπηση των γυναικών και των πληθυσμών με </a:t>
            </a:r>
            <a:r>
              <a:rPr lang="el-GR" dirty="0"/>
              <a:t>διαφορετικά φύλα (εκτός του αντρικού) </a:t>
            </a:r>
            <a:r>
              <a:rPr lang="en-US" dirty="0" err="1"/>
              <a:t>σε</a:t>
            </a:r>
            <a:r>
              <a:rPr lang="en-US" dirty="0"/>
              <a:t> ερευνητικά δείγματα.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Στερεοτυπικές παραδοχές σχετικά με τους ρόλους των φύλων που επηρεάζουν τα αποτελέσματα της μελέτης.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Παραδείγματα</a:t>
            </a:r>
            <a:r>
              <a:rPr lang="en-US" dirty="0"/>
              <a:t>: Πρώιμες γνωστικές μελέτες που επικεντρώνονται αποκλειστικά σε άνδρες.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Μελέτες ψυχολογίας της υγείας που γενικεύουν τα ευρήματα από ανδρικά δείγματα σε γυναίκες.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607CBE3F-F037-C24C-D7C8-DAF7252F2A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5182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Στρατηγικές για την αντιμετώπιση των προκαταλήψεων λόγω φύλου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Μετριασμός των προκαταλήψεων: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Διασφάλιση της ποικιλομορφίας των φύλων στην </a:t>
            </a:r>
            <a:r>
              <a:rPr lang="el-GR" dirty="0"/>
              <a:t>πρόσκληση</a:t>
            </a:r>
            <a:r>
              <a:rPr lang="en-US" dirty="0"/>
              <a:t> συμμετεχόντων.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Χρήση ουδέτερης ως προς το φύλο γλώσσας στον ερευνητικό σχεδιασμό.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Συμπερίληψη</a:t>
            </a:r>
            <a:r>
              <a:rPr lang="en-US" dirty="0"/>
              <a:t> της ανάλυσης των έμφυλων διαφορών στα αποτελέσματα.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Παραδείγματα: </a:t>
            </a:r>
            <a:r>
              <a:rPr lang="en-US" dirty="0"/>
              <a:t>Τεχνικές στρωματοποιημένης δειγματοληψίας για τη διασφάλιση της ισορροπίας των φύλων.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BE95B08B-C2B2-FAB1-F216-6040421009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2423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Ενσωμάτωση προσεγγίσεων ευαίσθητων ως προς το φύλο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Βασικές προσεγγίσεις: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Ερωτηματολόγια και έρευνες χωρίς αποκλεισμούς φύλου.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Εξέταση των διαφορών μεταξύ των δύο φύλων στα ψυχολογικά φαινόμενα.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Αποφυγή δυαδικών ταξινομήσεων του φύλου και εξέταση των μη δυαδικών συμμετεχόντων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7183423C-E65D-99BE-E7DA-30F34BDE14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1339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Δραστηριότητα "Θέματα φύλου"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Στόχος δραστηριότητας: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Επανεξετάστε το ερευνητικό σας έργο για προκαταλήψεις λόγω φύλου.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Οδηγίες: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Πα</a:t>
            </a:r>
            <a:r>
              <a:rPr lang="en-US" dirty="0" err="1"/>
              <a:t>ρουσιάστε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ερευνητικό</a:t>
            </a:r>
            <a:r>
              <a:rPr lang="en-US" dirty="0"/>
              <a:t> </a:t>
            </a:r>
            <a:r>
              <a:rPr lang="en-US" dirty="0" err="1"/>
              <a:t>σχεδι</a:t>
            </a:r>
            <a:r>
              <a:rPr lang="en-US" dirty="0"/>
              <a:t>ασμό</a:t>
            </a:r>
            <a:r>
              <a:rPr lang="el-GR" dirty="0"/>
              <a:t> της έρευνάς σας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Συζητήστε στην τάξη και προσπαθήστε να εντοπίσετε πιθανές προκαταλήψεις στη δειγματοληψία, τη μεθοδολογία ή την ερμηνεία των δεδομένων.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Εξετάστε βελτιώσεις για να γίνει η έρευνα ευαίσθητη ως προς το φύλο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Παροχή εποικοδομητικής ανατροφοδότησης σε άλλους με έμφαση στις στρατηγικές μετριασμού των προκαταλήψεων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20314491-E3AE-5170-90E4-AFF437B11F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1817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5843016-C0C8-2A28-7DEC-278E695E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3" y="3399769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Συστημ</a:t>
            </a:r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ατική </a:t>
            </a:r>
            <a:r>
              <a:rPr lang="el-GR" sz="40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επι</a:t>
            </a:r>
            <a:r>
              <a:rPr lang="en-US" sz="40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σκό</a:t>
            </a:r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πηση της βιβλιογραφίας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30119F5F-6DE1-7EBC-D1BF-9C5484B47C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342" y="859669"/>
            <a:ext cx="11525864" cy="1757691"/>
          </a:xfrm>
          <a:prstGeom prst="rect">
            <a:avLst/>
          </a:prstGeom>
          <a:noFill/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91819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Τι είναι η συστηματική βιβλιογραφική</a:t>
            </a:r>
            <a:r>
              <a:rPr lang="el-GR" b="1" dirty="0"/>
              <a:t> επισκόπηση</a:t>
            </a:r>
            <a:r>
              <a:rPr lang="en-US" b="1" dirty="0"/>
              <a:t>;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36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Ορισμός: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 err="1"/>
              <a:t>Μι</a:t>
            </a:r>
            <a:r>
              <a:rPr lang="en-US" i="1" dirty="0"/>
              <a:t>α </a:t>
            </a:r>
            <a:r>
              <a:rPr lang="el-GR" i="1" dirty="0"/>
              <a:t>συστηματική</a:t>
            </a:r>
            <a:r>
              <a:rPr lang="en-US" i="1" dirty="0"/>
              <a:t> διαδικασία συλλογής και κριτικής ανάλυσης πολλαπλών ερευνητικών μελετών ή εγγράφων.</a:t>
            </a:r>
          </a:p>
          <a:p>
            <a:pPr>
              <a:buFont typeface="Arial" panose="020B0604020202020204" pitchFamily="34" charset="0"/>
              <a:buChar char="•"/>
            </a:pP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Σκοπός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Σύνθεση της υπάρχουσας γνώσης.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Εντοπισμός κενών στη βιβλιογραφία.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Ενημέρωση για τα ερευνητικά ερωτήματα και τη μεθοδολογία.</a:t>
            </a:r>
          </a:p>
          <a:p>
            <a:pPr>
              <a:buFont typeface="Arial" panose="020B0604020202020204" pitchFamily="34" charset="0"/>
              <a:buChar char="•"/>
            </a:pPr>
            <a:endParaRPr lang="en-US" i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3AD82AC7-3EA6-00EB-991E-828455F69C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7696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Βήματα για τη διενέργεια συστηματικής </a:t>
            </a:r>
            <a:r>
              <a:rPr lang="el-GR" b="1" dirty="0"/>
              <a:t>επισκόπησης της βιβλιογραφίας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Βασικά βήματα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Διατύπωση σαφούς ερευνητικού ερωτήματος.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Ανάπτυξη κριτηρίων συμπερίληψης/αποκλεισμού.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Πλήρης αναζήτηση σε βάσεις δεδομένων (PsycINFO, PubMed).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Διαλογή και αξιολόγηση μελετών</a:t>
            </a:r>
            <a:r>
              <a:rPr lang="el-GR" dirty="0"/>
              <a:t> (χρήση της μεθόδου </a:t>
            </a:r>
            <a:r>
              <a:rPr lang="en-US" dirty="0"/>
              <a:t>PRISMA).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Σύνθεση των ευρημάτων.</a:t>
            </a:r>
          </a:p>
          <a:p>
            <a:pPr marL="0" indent="0">
              <a:buNone/>
            </a:pPr>
            <a:endParaRPr lang="en-US" i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52B771E4-B5C4-81E9-5F0E-B4567C9ED8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686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Αποτελεσματική αναζήτηση σε βάσεις δεδομένων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Συμβουλές για αποτελεσματικές αναζητήσεις: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Χρησιμοποιήστε τους τελεστές Boolean (AND, OR, NOT) για να βελτιώσετε τα αποτελέσματα.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Χρησιμοποιήστε ειδικά φίλτρα για τη βάση δεδομένων (π.χ. έτος δημοσίευσης, αξιολόγηση από ομότιμους).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Προσδιορίστε τους βασικούς όρους και τα συνώνυμα που σχετίζονται με το θέμα σας.</a:t>
            </a:r>
            <a:endParaRPr lang="en-US" i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A3FA29B7-B304-B4E4-D622-6D284BFCE0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47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5843016-C0C8-2A28-7DEC-278E695E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3" y="3399769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100" b="1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Εισαγωγή στον προγραμματισμό και το σχεδιασμό της έρευνας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2FB44019-BE7D-38A6-AC95-5FC0FE6AF4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342" y="859669"/>
            <a:ext cx="11525864" cy="1757691"/>
          </a:xfrm>
          <a:prstGeom prst="rect">
            <a:avLst/>
          </a:prstGeom>
          <a:noFill/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15799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Αξιολόγηση της ποιότητας της έρευνας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Κριτήρια αξιολόγησης: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Σχεδιασμός και μεθοδολογία της μελέτης.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Μέγεθος δείγματος και αντιπροσωπευτικότητα.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Τεχνικές ανάλυσης δεδομένων.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Πιθανές προκαταλήψεις και συγκρούσεις συμφερόντων.</a:t>
            </a: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Οδηγίες άσκησης συστηματικής βιβλιογραφικής </a:t>
            </a:r>
            <a:r>
              <a:rPr lang="el-GR" b="1" dirty="0" err="1"/>
              <a:t>επι</a:t>
            </a:r>
            <a:r>
              <a:rPr lang="en-US" b="1" dirty="0" err="1"/>
              <a:t>σκό</a:t>
            </a:r>
            <a:r>
              <a:rPr lang="en-US" b="1" dirty="0"/>
              <a:t>πησης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Στόχος δραστηριότητας: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Δημιουργήστε ένα περίγραμμα συστηματικής </a:t>
            </a:r>
            <a:r>
              <a:rPr lang="el-GR" dirty="0" err="1"/>
              <a:t>επι</a:t>
            </a:r>
            <a:r>
              <a:rPr lang="en-US" dirty="0" err="1"/>
              <a:t>σκό</a:t>
            </a:r>
            <a:r>
              <a:rPr lang="en-US" dirty="0"/>
              <a:t>πησης σε ένα θέμα σχετικό με το ερευνητικό σας έργο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Οδηγίες: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Προσδιορίστε βασικές </a:t>
            </a:r>
            <a:r>
              <a:rPr lang="en-US" dirty="0" err="1"/>
              <a:t>μελέτες</a:t>
            </a:r>
            <a:r>
              <a:rPr lang="en-US" dirty="0"/>
              <a:t> </a:t>
            </a:r>
            <a:r>
              <a:rPr lang="el-GR" dirty="0"/>
              <a:t>στον χώρο που σας ενδιαφέρει ερευνητικά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Δημιουργήστε ένα ερευνητικό ερώτημα και ένα περίγραμμα</a:t>
            </a:r>
            <a:r>
              <a:rPr lang="el-GR" dirty="0"/>
              <a:t> των ερευνών που εντοπίσατε (</a:t>
            </a:r>
            <a:r>
              <a:rPr lang="en-US" dirty="0"/>
              <a:t>PRISMA).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Παρουσιάστε το σχέδιο </a:t>
            </a:r>
            <a:r>
              <a:rPr lang="en-US" dirty="0" err="1"/>
              <a:t>συστημ</a:t>
            </a:r>
            <a:r>
              <a:rPr lang="en-US" dirty="0"/>
              <a:t>ατικής </a:t>
            </a:r>
            <a:r>
              <a:rPr lang="el-GR" dirty="0" err="1"/>
              <a:t>επι</a:t>
            </a:r>
            <a:r>
              <a:rPr lang="en-US" dirty="0" err="1"/>
              <a:t>σκό</a:t>
            </a:r>
            <a:r>
              <a:rPr lang="en-US" dirty="0"/>
              <a:t>πησης στην τάξη.</a:t>
            </a:r>
            <a:endParaRPr lang="en-US" i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12560D56-4BF6-7792-2276-D171829EE1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2225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Εργαλεία για τη διαχείριση της βιβλιογραφίας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Λογισμικό διαχείρισης αναφορών: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Zotero: για την οργάνωση ερευνητικών εργασιών.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EndNote: </a:t>
            </a:r>
            <a:r>
              <a:rPr lang="en-US" dirty="0" err="1"/>
              <a:t>δι</a:t>
            </a:r>
            <a:r>
              <a:rPr lang="en-US" dirty="0"/>
              <a:t>αχείριση παραπομπών για μεγαλύτερα ερευνητικά έργα.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Mendeley: Συνδυάζει τη διαχείριση αναφορών με ένα ερευνητικό δίκτυο.</a:t>
            </a:r>
            <a:endParaRPr lang="en-US" i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AD05DFF3-BB36-7970-A83C-A5F94FBFB3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7758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6DBF50F6-DD88-4D9F-B7D3-79B989980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16BBDC2-6929-469E-B7C4-A03E77BF9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5843016-C0C8-2A28-7DEC-278E695E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5434228"/>
            <a:ext cx="10640754" cy="77584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Πόροι στο Πανεπιστήμιο για την έρευνα</a:t>
            </a:r>
            <a:endParaRPr lang="en-US" sz="4000" b="1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344E6B5-C9F5-4338-9E33-003B12373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2" y="170309"/>
            <a:ext cx="2514948" cy="2174333"/>
            <a:chOff x="-305" y="-4155"/>
            <a:chExt cx="2514948" cy="2174333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90B0F8D-9E81-4DE8-95D5-1A26E9390D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30BA43A-83E9-4C67-92A6-F247FB370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2F3A0CC-EBFE-405D-B0C0-27DE361ED5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F2E853E-B55A-4FFD-B90E-6FB4F31BD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AE3A1AF4-C49E-5ED3-45A7-8F76237156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8048" y="1432980"/>
            <a:ext cx="10555905" cy="1609772"/>
          </a:xfrm>
          <a:prstGeom prst="rect">
            <a:avLst/>
          </a:prstGeom>
          <a:noFill/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FDFEDBF7-8E2C-46B8-9095-AE1D77E21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4" y="4560733"/>
            <a:ext cx="3061445" cy="2297266"/>
            <a:chOff x="-305" y="-1"/>
            <a:chExt cx="3832880" cy="2876136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0202872-FBB0-4F11-BC49-9FB400B21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0DEB2F40-D411-4D44-9638-AE0342C7F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507F7D91-A991-4196-AF73-327E04B56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78739A9-E67C-40E5-9468-0A68AEC54E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685469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Επισκόπηση των πόρων του Πανεπιστημίου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362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Διαθέσιμοι πόροι: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Ψηφιακές βιβλιοθήκες και ερευνητικές βάσεις δεδομένων (π.χ. Scopus).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Στατιστικό και ερευνητικό λογισμικό (π.χ. SPSS, NVivo).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Γραφεία υποστήριξης της έρευνας για τη συγγραφή </a:t>
            </a:r>
            <a:r>
              <a:rPr lang="el-GR" dirty="0"/>
              <a:t>προτάσεων για χρηματοδότηση</a:t>
            </a:r>
            <a:r>
              <a:rPr lang="en-US" dirty="0"/>
              <a:t> και την </a:t>
            </a:r>
            <a:r>
              <a:rPr lang="en-US" dirty="0" err="1"/>
              <a:t>έγκριση</a:t>
            </a:r>
            <a:r>
              <a:rPr lang="en-US" dirty="0"/>
              <a:t> </a:t>
            </a:r>
            <a:r>
              <a:rPr lang="el-GR" dirty="0"/>
              <a:t>της αίτησης για την επιτροπή ηθικής και </a:t>
            </a:r>
            <a:r>
              <a:rPr lang="en-US" dirty="0" err="1"/>
              <a:t>δεοντολογί</a:t>
            </a:r>
            <a:r>
              <a:rPr lang="en-US" dirty="0"/>
              <a:t>ας</a:t>
            </a:r>
            <a:r>
              <a:rPr lang="el-GR" dirty="0"/>
              <a:t> της έρευνας</a:t>
            </a:r>
            <a:r>
              <a:rPr lang="en-US" dirty="0"/>
              <a:t>.</a:t>
            </a:r>
            <a:endParaRPr lang="en-US" i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D9CA6749-211F-3CBA-09FB-E39FADA61A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9593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Πρόσβαση σε βάσεις δεδομένων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Βασικές βάσεις δεδομένων: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PsycINFO: Ψυχολογική βιβλιογραφία.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PubMed: Βιβλιογραφία βιοϊατρικών </a:t>
            </a:r>
            <a:r>
              <a:rPr lang="el-GR" dirty="0"/>
              <a:t>επιστημών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Scopus: </a:t>
            </a:r>
            <a:r>
              <a:rPr lang="en-US" dirty="0" err="1"/>
              <a:t>Μεγάλη</a:t>
            </a:r>
            <a:r>
              <a:rPr lang="en-US" dirty="0"/>
              <a:t> διεπιστημονική βάση δεδομένων περιλήψεων και αναφορών.</a:t>
            </a:r>
            <a:endParaRPr lang="en-US" i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8B6A0804-B9C5-C7F3-D2C2-5DBED80F21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70688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Ερευνητικές επιχορηγήσεις και χρηματοδότηση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Πηγές χρηματοδότησης: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Εθνικοί και διεθνείς φορείς χρηματοδότησης (π.χ. IKY, </a:t>
            </a:r>
            <a:r>
              <a:rPr lang="el-GR" dirty="0"/>
              <a:t>ΕΛΙΔΕΚ</a:t>
            </a:r>
            <a:r>
              <a:rPr lang="en-US" dirty="0"/>
              <a:t>, Erasmus+, HORIZON κ.λπ.).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Άλλες ευκαιρίες χρηματοδότησης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Συμβουλές για επιτυχημένες αιτήσεις </a:t>
            </a:r>
            <a:r>
              <a:rPr lang="el-GR" dirty="0"/>
              <a:t>χρηματοδότησης</a:t>
            </a:r>
            <a:r>
              <a:rPr lang="en-US" dirty="0"/>
              <a:t>.</a:t>
            </a:r>
            <a:endParaRPr lang="en-US" i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11FD882E-7533-2C60-3890-2CB1BF5D2B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9490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Δραστηριότητα Πανεπιστημιακών Πόρων Οδηγίες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362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Στόχος δραστηριότητας: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Εξερευνήστε τις ψηφιακές πηγές του πανεπιστημίου και εντοπίστε χρήσιμα εργαλεία για την έρευνά σας.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Οδηγίες: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Βάσεις δεδομένων Access.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Βρείτε τη σχετική έρευνα για τη δραστηριότητα της συστηματικής ανασκόπησης.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Συζητήστε σε ομάδες πώς σκοπεύετε να χρησιμοποιήσετε αυτές τις πηγές στην έρευνά σας.</a:t>
            </a:r>
            <a:endParaRPr lang="en-US" i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AFE837F4-6D19-A770-DF39-90A391ABA6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1974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5843016-C0C8-2A28-7DEC-278E695E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3" y="3399769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Σχεδιασμός ψηφιοποιημένων ψυχολογικών ασκήσεων και δοκιμασιών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AC8229C8-2863-8AEB-22B5-05D422B2FB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342" y="859669"/>
            <a:ext cx="11525864" cy="1757691"/>
          </a:xfrm>
          <a:prstGeom prst="rect">
            <a:avLst/>
          </a:prstGeom>
          <a:noFill/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81249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Εισαγωγή στις </a:t>
            </a:r>
            <a:r>
              <a:rPr lang="el-GR" b="1" dirty="0"/>
              <a:t>ψηφιοποιημένες δοκιμασίες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Ψηφιακά εργαλεία για την ψυχολογική έρευνα: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Λογισμικό για το σχεδιασμό και τη διαχείριση δοκιμασιών (π.χ. Qualtrics, E-Prime, </a:t>
            </a:r>
            <a:r>
              <a:rPr lang="en-US" dirty="0" err="1"/>
              <a:t>PsyToolkit</a:t>
            </a:r>
            <a:r>
              <a:rPr lang="en-US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Συλλογή δεδομένων από </a:t>
            </a:r>
            <a:r>
              <a:rPr lang="en-US" dirty="0" err="1"/>
              <a:t>συμμετέχοντες</a:t>
            </a:r>
            <a:r>
              <a:rPr lang="el-GR" dirty="0"/>
              <a:t> χωρίς φυσική παρουσία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Αυτοματοποίηση της βαθμολόγησης και της ανάλυσης </a:t>
            </a:r>
            <a:r>
              <a:rPr lang="el-GR" dirty="0"/>
              <a:t>δεδομένων</a:t>
            </a:r>
            <a:r>
              <a:rPr lang="en-US" dirty="0"/>
              <a:t>.</a:t>
            </a:r>
            <a:endParaRPr lang="en-US" i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67F15242-13B7-14DF-B078-952546597B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674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Επισκόπηση των ερευνητικών μεθοδολογιών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Μεθοδολογίες έρευνας στην ψυχολογία</a:t>
            </a:r>
            <a:r>
              <a:rPr lang="en-US" dirty="0"/>
              <a:t>:</a:t>
            </a:r>
          </a:p>
          <a:p>
            <a:pPr lvl="1"/>
            <a:r>
              <a:rPr lang="en-US" i="1" dirty="0" err="1"/>
              <a:t>Ποσοτικ</a:t>
            </a:r>
            <a:r>
              <a:rPr lang="el-GR" i="1" dirty="0"/>
              <a:t>ή</a:t>
            </a:r>
            <a:r>
              <a:rPr lang="en-US" dirty="0"/>
              <a:t>: Εστίαση σε αριθμητικά δεδομένα και στατιστική ανάλυση.</a:t>
            </a:r>
          </a:p>
          <a:p>
            <a:pPr lvl="1"/>
            <a:endParaRPr lang="en-US" i="1" dirty="0"/>
          </a:p>
          <a:p>
            <a:pPr lvl="1"/>
            <a:r>
              <a:rPr lang="en-US" i="1" dirty="0" err="1"/>
              <a:t>Ποιοτικ</a:t>
            </a:r>
            <a:r>
              <a:rPr lang="el-GR" i="1" dirty="0"/>
              <a:t>ή</a:t>
            </a:r>
            <a:r>
              <a:rPr lang="en-US" dirty="0"/>
              <a:t>: Σε βάθος κατανόηση της ανθρώπινης συμπεριφοράς μέσω παρατήρησης και συνεντεύξεων.</a:t>
            </a:r>
          </a:p>
          <a:p>
            <a:pPr lvl="1"/>
            <a:endParaRPr lang="en-US" i="1" dirty="0"/>
          </a:p>
          <a:p>
            <a:pPr lvl="1"/>
            <a:r>
              <a:rPr lang="en-US" i="1" dirty="0"/>
              <a:t>Μικτές μέθοδοι</a:t>
            </a:r>
            <a:r>
              <a:rPr lang="en-US" dirty="0"/>
              <a:t>: Συνδυασμός ποσοτικών και ποιοτικών μεθόδων για τη διερεύνηση σύνθετων φαινομένων.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1CF3A0FE-DF1B-CF5C-0AE9-58333343AF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56027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Αρχές </a:t>
            </a:r>
            <a:r>
              <a:rPr lang="en-US" b="1" dirty="0" err="1"/>
              <a:t>σχεδι</a:t>
            </a:r>
            <a:r>
              <a:rPr lang="en-US" b="1" dirty="0"/>
              <a:t>ασμού </a:t>
            </a:r>
            <a:r>
              <a:rPr lang="el-GR" b="1" dirty="0"/>
              <a:t>ψηφιοποιημένων δοκιμασιών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Βασικές αρχές σχεδιασμού: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Αξιοπιστία</a:t>
            </a:r>
            <a:r>
              <a:rPr lang="en-US" dirty="0"/>
              <a:t>: Σταθερά αποτελέσματα σε όλες τις χορηγήσεις.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Εγκυρότητα</a:t>
            </a:r>
            <a:r>
              <a:rPr lang="en-US" dirty="0"/>
              <a:t>: Μ</a:t>
            </a:r>
            <a:r>
              <a:rPr lang="el-GR" dirty="0" err="1"/>
              <a:t>ετρά</a:t>
            </a:r>
            <a:r>
              <a:rPr lang="el-GR" dirty="0"/>
              <a:t> αυτό που δηλώνει ότι μετρά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 err="1"/>
              <a:t>Φιλικό</a:t>
            </a:r>
            <a:r>
              <a:rPr lang="en-US" i="1" dirty="0"/>
              <a:t> προς το χρήστη</a:t>
            </a:r>
            <a:r>
              <a:rPr lang="en-US" dirty="0"/>
              <a:t>: </a:t>
            </a:r>
            <a:r>
              <a:rPr lang="el-GR" dirty="0"/>
              <a:t>Δεν υπάρχει ο κίνδυνος τα αποτελέσματα να οφείλονται στην δυσκολία χειρισμού</a:t>
            </a:r>
            <a:r>
              <a:rPr lang="en-US" dirty="0"/>
              <a:t>.</a:t>
            </a:r>
            <a:endParaRPr lang="en-US" i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65B899E9-8496-39ED-16CB-7C118A3475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20682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Δεοντολογικά ζητήματα στις </a:t>
            </a:r>
            <a:r>
              <a:rPr lang="el-GR" b="1" dirty="0"/>
              <a:t>ψηφιοποιημένες δοκιμασίες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Βασικά ζητήματα δεοντολογίας: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Συναίνεση μετά από ενημέρωση</a:t>
            </a:r>
            <a:r>
              <a:rPr lang="en-US" dirty="0"/>
              <a:t>: Πρέπει να προσαρμοστεί για διαδικτυακά περιβάλλοντα.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Ασφάλεια δεδομένων</a:t>
            </a:r>
            <a:r>
              <a:rPr lang="en-US" dirty="0"/>
              <a:t>: Προστασία των δεδομένων των συμμετεχόντων και διασφάλιση της εμπιστευτικότητας.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Τεχνικά ζητήματα</a:t>
            </a:r>
            <a:r>
              <a:rPr lang="en-US" dirty="0"/>
              <a:t>: Διασφάλιση δικαιοσύνης και προσβασιμότητας για όλους τους συμμετέχοντες.</a:t>
            </a:r>
            <a:endParaRPr lang="en-US" i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43B66604-CF96-76A7-3E52-E6EEF90FBE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9959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Πρακτική εξάσκηση με ψηφιακά εργαλεία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Εργαλεία για εξερεύνηση: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PsyToolkit</a:t>
            </a:r>
            <a:r>
              <a:rPr lang="en-US" b="1" dirty="0"/>
              <a:t>: </a:t>
            </a:r>
            <a:r>
              <a:rPr lang="en-US" dirty="0"/>
              <a:t>για το σχεδιασμό πειραμάτων.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Qualtrics: </a:t>
            </a:r>
            <a:r>
              <a:rPr lang="en-US" dirty="0"/>
              <a:t>Χρησιμοποιείται ευρέως για έρευνες και πειράματα συμπεριφοράς.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E-Prime: </a:t>
            </a:r>
            <a:r>
              <a:rPr lang="en-US" dirty="0"/>
              <a:t>Επα</a:t>
            </a:r>
            <a:r>
              <a:rPr lang="en-US" dirty="0" err="1"/>
              <a:t>γγελμ</a:t>
            </a:r>
            <a:r>
              <a:rPr lang="en-US" dirty="0"/>
              <a:t>ατικό λογισμικό για σύνθετα πειραματικά σχέδια.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Άλλο διαθέσιμο λογισμικό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9121C649-5ACD-7CAD-066F-365F2E626B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40533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Οδηγίες σχεδιασμού ψηφιακών </a:t>
            </a:r>
            <a:r>
              <a:rPr lang="el-GR" b="1" dirty="0"/>
              <a:t>δοκιμασιών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Στόχος δραστηριότητας: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Σχεδιάστε μια ψηφιακή ψυχολογική </a:t>
            </a:r>
            <a:r>
              <a:rPr lang="el-GR" dirty="0"/>
              <a:t>δοκιμασία</a:t>
            </a:r>
            <a:r>
              <a:rPr lang="en-US" dirty="0"/>
              <a:t> </a:t>
            </a:r>
            <a:r>
              <a:rPr lang="en-US" dirty="0" err="1"/>
              <a:t>γι</a:t>
            </a:r>
            <a:r>
              <a:rPr lang="en-US" dirty="0"/>
              <a:t>α </a:t>
            </a:r>
            <a:r>
              <a:rPr lang="el-GR" dirty="0"/>
              <a:t>την έρευνά σας.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Οδηγίες: Δημιουργήστε </a:t>
            </a:r>
            <a:r>
              <a:rPr lang="en-US" dirty="0" err="1"/>
              <a:t>μι</a:t>
            </a:r>
            <a:r>
              <a:rPr lang="en-US" dirty="0"/>
              <a:t>α </a:t>
            </a:r>
            <a:r>
              <a:rPr lang="el-GR" dirty="0"/>
              <a:t>δοκιμασία</a:t>
            </a:r>
            <a:r>
              <a:rPr lang="en-US" dirty="0"/>
              <a:t> χρησιμοποιώντας ένα από τα διαθέσιμα λογισμικά.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Η εργασία θα πρέπει να αξιολογεί μια ψυχολογική κατασκευή σχετική με το ερευνητικό σας έργο.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Παρουσιάστε το σχεδιασμό και το σκεπτικό της εργασίας.</a:t>
            </a:r>
            <a:endParaRPr lang="en-US" b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AEFE1D39-33DA-BFE7-1080-F79F5CDCDC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7708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Σύνοψη και επόμενα βήματα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Βασικά συμπεράσματα: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Ολοκληρωμένη κατανόηση των ερευνητικών μεθοδολογιών και των ζητημάτων φύλου στην έρευνα.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Δεξιότητες διεξαγωγής συστηματικών βιβλιογραφικών </a:t>
            </a:r>
            <a:r>
              <a:rPr lang="el-GR" dirty="0" err="1"/>
              <a:t>επι</a:t>
            </a:r>
            <a:r>
              <a:rPr lang="en-US" dirty="0" err="1"/>
              <a:t>σκο</a:t>
            </a:r>
            <a:r>
              <a:rPr lang="en-US" dirty="0"/>
              <a:t>πήσεων.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Αξιοποίηση των πανεπιστημιακών πόρων και των ψηφιακών εργαλείων.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Επόμενα βήματα!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Εφαρμόστε αυτές τις δεξιότητες </a:t>
            </a:r>
            <a:r>
              <a:rPr lang="el-GR" dirty="0"/>
              <a:t>στην έρευνά σας!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Ζητήστε ανατροφοδότηση από συναδέλφους και καθηγητές.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60881859-BA0A-EC3A-B46A-A67FC84013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43407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2235200"/>
            <a:ext cx="9144000" cy="2387600"/>
          </a:xfrm>
        </p:spPr>
        <p:txBody>
          <a:bodyPr/>
          <a:lstStyle/>
          <a:p>
            <a:r>
              <a:rPr lang="en-US" i="1" dirty="0">
                <a:solidFill>
                  <a:srgbClr val="4CA894"/>
                </a:solidFill>
              </a:rPr>
              <a:t>Σας ευχαριστώ!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45646" y="212356"/>
            <a:ext cx="2615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Τμήμα Ψυχολογίας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Πρόγραμμα διδακτορικών σπουδών</a:t>
            </a:r>
          </a:p>
          <a:p>
            <a:endParaRPr lang="en-US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442F2E33-E347-152D-6348-56904EF1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309014DD-DD8D-9455-4335-2FBD745B9A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214" y="292972"/>
            <a:ext cx="4572000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212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Ποσοτική έρευνα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Βασικά χαρακτηριστικά: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Δομημένα ερευνητικά σχέδια (π.χ. πειράματα, έρευνες)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Βασίζεται σε </a:t>
            </a:r>
            <a:r>
              <a:rPr lang="en-US" dirty="0"/>
              <a:t>υπ</a:t>
            </a:r>
            <a:r>
              <a:rPr lang="en-US" dirty="0" err="1"/>
              <a:t>οθέσεις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Γενικευσιμότητα των αποτελεσμάτων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Χρήση στατιστικής ανάλυσης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Παραδείγματα: Κλινικές δοκιμές, μελέτες συσχέτισης, ψυχομετρικές δοκιμές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D513A9D2-8068-F64A-6578-07624AD1D5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8315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Ποιοτική έρευνα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Βασικά χαρακτηριστικά: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Επικεντρώνεται στις υποκειμενικές εμπειρίες και </a:t>
            </a:r>
            <a:r>
              <a:rPr lang="el-GR" dirty="0"/>
              <a:t>νοήματα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Συλλογή δεδομένων ανοικτού τύπου (π.χ. συνεντεύξεις, ομάδες εστίασης)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Ευέλικτος σχεδιασμός και ερμηνευτική ανάλυση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Παραδείγματα: θεματική ανάλυση, θεωρία</a:t>
            </a:r>
            <a:r>
              <a:rPr lang="el-GR" dirty="0"/>
              <a:t> θεμελίωσης</a:t>
            </a:r>
            <a:endParaRPr lang="en-US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169D72FB-CBDC-2E43-F330-B26BA207F5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042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Μικτές μέθοδοι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Συνδυασμός ποσοτικής και ποιοτικής ανάλυσης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Χρήση ποσοτικών δεδομένων για τον εντοπισμό τάσεων, ακολουθούμενη από ποιοτική ανάλυση για τη διερεύνηση των υποκείμενων λόγων.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Μπορεί να διεξαχθεί διαδοχικά ή ταυτόχρονα.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Αντιμετωπίζει τόσο το εύρος (ποσοτικά) όσο και το βάθος (ποιοτικά) των ερευνητικών ερωτημάτων.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662732B2-54C4-800B-85CD-2AB530A4BB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3156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Σημασία του συστηματικού ερευνητικού σχεδιασμού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Γι</a:t>
            </a:r>
            <a:r>
              <a:rPr lang="en-US" b="1" dirty="0"/>
              <a:t>ατί </a:t>
            </a:r>
            <a:r>
              <a:rPr lang="el-GR" b="1" dirty="0"/>
              <a:t>σχεδιασμός</a:t>
            </a:r>
            <a:r>
              <a:rPr lang="en-US" b="1" dirty="0"/>
              <a:t>;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Αποσαφηνίζει τους στόχους της έρευνας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Εξασφαλίζει τη συνοχή του ερευνητικού σχεδιασμού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Βοηθά στην έγκαιρη αντιμετώπιση πιθανών προβλημάτων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903A74EC-3530-029E-F8BE-FB76350B44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041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Φάσεις σχεδιασμού της έρευνας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Γι</a:t>
            </a:r>
            <a:r>
              <a:rPr lang="en-US" b="1" dirty="0"/>
              <a:t>ατί </a:t>
            </a:r>
            <a:r>
              <a:rPr lang="el-GR" b="1" dirty="0"/>
              <a:t>σχεδιασμός</a:t>
            </a:r>
            <a:r>
              <a:rPr lang="en-US" b="1" dirty="0"/>
              <a:t>;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Προσδιορισμός ερευνητικών ερωτημάτων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Μεθοδολογία σχεδιασμού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Αντιμετώπιση δεοντολογικών ζητημάτων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FEB6CA07-FEE2-F048-DD40-664352D777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1956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Μελέτη περίπτωσης δεοντολογίας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Σενάριο</a:t>
            </a:r>
            <a:r>
              <a:rPr lang="en-US" b="1" dirty="0"/>
              <a:t>: </a:t>
            </a:r>
            <a:r>
              <a:rPr lang="en-US" dirty="0" err="1"/>
              <a:t>Έν</a:t>
            </a:r>
            <a:r>
              <a:rPr lang="en-US" dirty="0"/>
              <a:t>ας ερευνητής</a:t>
            </a:r>
            <a:r>
              <a:rPr lang="el-GR" dirty="0"/>
              <a:t>/μια ερευνήτρια</a:t>
            </a:r>
            <a:r>
              <a:rPr lang="en-US" dirty="0"/>
              <a:t> διεξάγει ένα διαδικτυακό πείραμα χωρίς να λάβει τη συγκατάθεσή </a:t>
            </a:r>
            <a:r>
              <a:rPr lang="el-GR" dirty="0"/>
              <a:t>των συμμετεχόντων</a:t>
            </a:r>
            <a:r>
              <a:rPr lang="en-US" dirty="0"/>
              <a:t>. Συζητήστε τις </a:t>
            </a:r>
            <a:r>
              <a:rPr lang="en-US" dirty="0" err="1"/>
              <a:t>ηθικές</a:t>
            </a:r>
            <a:r>
              <a:rPr lang="en-US" dirty="0"/>
              <a:t> παραβ</a:t>
            </a:r>
            <a:r>
              <a:rPr lang="en-US" dirty="0" err="1"/>
              <a:t>άσεις</a:t>
            </a:r>
            <a:r>
              <a:rPr lang="en-US" dirty="0"/>
              <a:t> και τις πιθανές συνέπειες.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25B97AF4-C772-1A08-46E9-E1ED86388B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981700"/>
            <a:ext cx="5715000" cy="87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5062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1297</Words>
  <Application>Microsoft Office PowerPoint</Application>
  <PresentationFormat>Ευρεία οθόνη</PresentationFormat>
  <Paragraphs>228</Paragraphs>
  <Slides>35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Office Theme</vt:lpstr>
      <vt:lpstr>Σύγχρονα ζητήματα στην ψυχολογική έρευνα</vt:lpstr>
      <vt:lpstr>Εισαγωγή στον προγραμματισμό και το σχεδιασμό της έρευνας</vt:lpstr>
      <vt:lpstr>Επισκόπηση των ερευνητικών μεθοδολογιών</vt:lpstr>
      <vt:lpstr>Ποσοτική έρευνα</vt:lpstr>
      <vt:lpstr>Ποιοτική έρευνα</vt:lpstr>
      <vt:lpstr>Μικτές μέθοδοι</vt:lpstr>
      <vt:lpstr>Σημασία του συστηματικού ερευνητικού σχεδιασμού</vt:lpstr>
      <vt:lpstr>Φάσεις σχεδιασμού της έρευνας</vt:lpstr>
      <vt:lpstr>Μελέτη περίπτωσης δεοντολογίας</vt:lpstr>
      <vt:lpstr>Οδηγίες άσκησης ερευνητικού σχεδιασμού</vt:lpstr>
      <vt:lpstr>Θέματα φύλου στην έρευνα</vt:lpstr>
      <vt:lpstr>Προκαταλήψεις λόγω φύλου</vt:lpstr>
      <vt:lpstr>Στρατηγικές για την αντιμετώπιση των προκαταλήψεων λόγω φύλου</vt:lpstr>
      <vt:lpstr>Ενσωμάτωση προσεγγίσεων ευαίσθητων ως προς το φύλο</vt:lpstr>
      <vt:lpstr>Δραστηριότητα "Θέματα φύλου"</vt:lpstr>
      <vt:lpstr>Συστηματική επισκόπηση της βιβλιογραφίας</vt:lpstr>
      <vt:lpstr>Τι είναι η συστηματική βιβλιογραφική επισκόπηση;</vt:lpstr>
      <vt:lpstr>Βήματα για τη διενέργεια συστηματικής επισκόπησης της βιβλιογραφίας</vt:lpstr>
      <vt:lpstr>Αποτελεσματική αναζήτηση σε βάσεις δεδομένων</vt:lpstr>
      <vt:lpstr>Αξιολόγηση της ποιότητας της έρευνας</vt:lpstr>
      <vt:lpstr>Οδηγίες άσκησης συστηματικής βιβλιογραφικής επισκόπησης</vt:lpstr>
      <vt:lpstr>Εργαλεία για τη διαχείριση της βιβλιογραφίας</vt:lpstr>
      <vt:lpstr>Πόροι στο Πανεπιστήμιο για την έρευνα</vt:lpstr>
      <vt:lpstr>Επισκόπηση των πόρων του Πανεπιστημίου</vt:lpstr>
      <vt:lpstr>Πρόσβαση σε βάσεις δεδομένων</vt:lpstr>
      <vt:lpstr>Ερευνητικές επιχορηγήσεις και χρηματοδότηση</vt:lpstr>
      <vt:lpstr>Δραστηριότητα Πανεπιστημιακών Πόρων Οδηγίες</vt:lpstr>
      <vt:lpstr>Σχεδιασμός ψηφιοποιημένων ψυχολογικών ασκήσεων και δοκιμασιών</vt:lpstr>
      <vt:lpstr>Εισαγωγή στις ψηφιοποιημένες δοκιμασίες</vt:lpstr>
      <vt:lpstr>Αρχές σχεδιασμού ψηφιοποιημένων δοκιμασιών</vt:lpstr>
      <vt:lpstr>Δεοντολογικά ζητήματα στις ψηφιοποιημένες δοκιμασίες</vt:lpstr>
      <vt:lpstr>Πρακτική εξάσκηση με ψηφιακά εργαλεία</vt:lpstr>
      <vt:lpstr>Οδηγίες σχεδιασμού ψηφιακών δοκιμασιών</vt:lpstr>
      <vt:lpstr>Σύνοψη και επόμενα βήματα</vt:lpstr>
      <vt:lpstr>Σας ευχαριστώ!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keywords>, docId:246796A426D378994B9B5CC2361385AB</cp:keywords>
  <cp:lastModifiedBy>Filio Georgiadou</cp:lastModifiedBy>
  <cp:revision>6</cp:revision>
  <dcterms:created xsi:type="dcterms:W3CDTF">2023-09-05T16:23:39Z</dcterms:created>
  <dcterms:modified xsi:type="dcterms:W3CDTF">2024-09-27T10:51:58Z</dcterms:modified>
</cp:coreProperties>
</file>