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2" r:id="rId3"/>
    <p:sldId id="273" r:id="rId4"/>
    <p:sldId id="274" r:id="rId5"/>
    <p:sldId id="275" r:id="rId6"/>
    <p:sldId id="276" r:id="rId7"/>
    <p:sldId id="257" r:id="rId8"/>
    <p:sldId id="258" r:id="rId9"/>
    <p:sldId id="259" r:id="rId10"/>
    <p:sldId id="260" r:id="rId11"/>
    <p:sldId id="261" r:id="rId12"/>
    <p:sldId id="262" r:id="rId13"/>
    <p:sldId id="263" r:id="rId14"/>
    <p:sldId id="264" r:id="rId15"/>
    <p:sldId id="266" r:id="rId16"/>
    <p:sldId id="267" r:id="rId17"/>
    <p:sldId id="268" r:id="rId18"/>
    <p:sldId id="269" r:id="rId19"/>
    <p:sldId id="270" r:id="rId20"/>
    <p:sldId id="271"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7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84CEF8-FF64-4CFD-8F62-373E9835784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7961D57-B596-4DC5-8E5E-8EE71A2AE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76B0F72-12E3-42A1-BBC5-A462E4789B40}"/>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5" name="Θέση υποσέλιδου 4">
            <a:extLst>
              <a:ext uri="{FF2B5EF4-FFF2-40B4-BE49-F238E27FC236}">
                <a16:creationId xmlns:a16="http://schemas.microsoft.com/office/drawing/2014/main" id="{E17EF70A-A06D-4CE9-A122-A6C5537B75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E2F88E-6B91-4B37-BBFA-61C282CC8A3F}"/>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134365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1AFF3F-A21F-43A0-81E5-F9525C70BD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F0DF700-27C0-42F2-A1AC-3C0A50E954F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44E5396-449D-4952-9C2C-CF72381A352E}"/>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5" name="Θέση υποσέλιδου 4">
            <a:extLst>
              <a:ext uri="{FF2B5EF4-FFF2-40B4-BE49-F238E27FC236}">
                <a16:creationId xmlns:a16="http://schemas.microsoft.com/office/drawing/2014/main" id="{482940E7-00FC-403A-9B11-63A49E2EEA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EBC9D25-330D-4E19-A8D9-979745ED1264}"/>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240985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4B6AFF8-5B23-4538-A422-64E9C0907A8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867FCDD-6E27-41D2-AEFF-FAE83C94C4B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DB83F41-2FE1-4346-AA69-7CA706D7AB01}"/>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5" name="Θέση υποσέλιδου 4">
            <a:extLst>
              <a:ext uri="{FF2B5EF4-FFF2-40B4-BE49-F238E27FC236}">
                <a16:creationId xmlns:a16="http://schemas.microsoft.com/office/drawing/2014/main" id="{7DDCE5D9-E075-491D-B4E3-391E4014D36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51694B-4718-46F3-BBD1-BA9093D91ECB}"/>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94659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4C54AD-73FB-4757-BDB7-D717DCF597B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203C271-B9B0-414C-AE78-A8D4FDC283C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7BF52AF-A678-45C5-AD1C-0C3E02F5E652}"/>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5" name="Θέση υποσέλιδου 4">
            <a:extLst>
              <a:ext uri="{FF2B5EF4-FFF2-40B4-BE49-F238E27FC236}">
                <a16:creationId xmlns:a16="http://schemas.microsoft.com/office/drawing/2014/main" id="{0209414B-94B2-4B1E-97D7-AFE4EC25D6E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C906597-0870-4270-8515-B9045049B1BE}"/>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350896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2FFA35-F5A4-4094-BBDF-5DC2446ADC2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498F3D-AD30-4C9F-9646-4F76E408C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42492FA-F3AE-4349-B94F-3BB34CCE0705}"/>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5" name="Θέση υποσέλιδου 4">
            <a:extLst>
              <a:ext uri="{FF2B5EF4-FFF2-40B4-BE49-F238E27FC236}">
                <a16:creationId xmlns:a16="http://schemas.microsoft.com/office/drawing/2014/main" id="{C7AE0FBC-3F7E-4BF8-A9A6-989601D30D4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96EDD22-1CC7-4EEF-960B-732C250315F2}"/>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288734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02A094-CD8A-4676-B813-FE955C13596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3830CF-5151-4087-9E83-C28C58016DD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A755A39-CD06-460D-A861-497F77D178A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9C4AD9A-AC4D-418B-BDA7-08E676DAC62D}"/>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6" name="Θέση υποσέλιδου 5">
            <a:extLst>
              <a:ext uri="{FF2B5EF4-FFF2-40B4-BE49-F238E27FC236}">
                <a16:creationId xmlns:a16="http://schemas.microsoft.com/office/drawing/2014/main" id="{575E50AB-3FBB-414C-9ECE-D45633BA5EF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08CF376-09DC-48F8-8251-9D03909B6901}"/>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358513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A4A2D1-CDD3-4ECB-9210-0BEFB95EF4D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8EAB1C3-A064-466B-8E70-C7E7320E1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97D3033-7F4E-4B53-90AD-F65A1E6EA43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34D2616-5427-4FCF-AFC7-96119114E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11CCC99-419C-46DC-A8DF-FC2B8DAE990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8A3D2ED-D437-49F3-A9FD-A18E7E52B341}"/>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8" name="Θέση υποσέλιδου 7">
            <a:extLst>
              <a:ext uri="{FF2B5EF4-FFF2-40B4-BE49-F238E27FC236}">
                <a16:creationId xmlns:a16="http://schemas.microsoft.com/office/drawing/2014/main" id="{31E58FB8-E7C1-4FCC-8565-FFDAD9F7DB8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FFF4560-C306-47F9-B2E8-6F94D5D27BAB}"/>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5508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3BA663-FA81-4747-B1A2-8184DF47AD6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5BBDA2A-0CB8-4238-A729-368509946081}"/>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4" name="Θέση υποσέλιδου 3">
            <a:extLst>
              <a:ext uri="{FF2B5EF4-FFF2-40B4-BE49-F238E27FC236}">
                <a16:creationId xmlns:a16="http://schemas.microsoft.com/office/drawing/2014/main" id="{3A26B414-728D-4B27-BC49-D4FEE78951D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370FC05-F436-46BA-B7BD-E50F6A0AA68B}"/>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231832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2890342-C17E-4E6A-9BAB-7A2300A4CF39}"/>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3" name="Θέση υποσέλιδου 2">
            <a:extLst>
              <a:ext uri="{FF2B5EF4-FFF2-40B4-BE49-F238E27FC236}">
                <a16:creationId xmlns:a16="http://schemas.microsoft.com/office/drawing/2014/main" id="{847EB5F7-D82F-4747-BDDF-74EEC8BC16D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9EAB276-3986-486E-9A11-DA68747C3193}"/>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125610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254985-2752-40C8-8B38-A44E1F57531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C2130A0-841D-4208-AE41-4779F8303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D5676BF-427D-479E-BBA4-3F480CDA6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2B66C60-87E9-4381-AAD1-6FDAB0F7D26B}"/>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6" name="Θέση υποσέλιδου 5">
            <a:extLst>
              <a:ext uri="{FF2B5EF4-FFF2-40B4-BE49-F238E27FC236}">
                <a16:creationId xmlns:a16="http://schemas.microsoft.com/office/drawing/2014/main" id="{D0F1E66B-7497-44A9-BD28-35E33FB6540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88202F5-2026-4AC3-84AC-017B1F92E648}"/>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355254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BD9E09-300B-4A4F-9D8E-01917C603EA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00736C5-3EE5-4A73-95C6-AEECE246C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29505E2-BA4B-4364-A081-8E03C0DF2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4006F1F-B5A4-4871-8F89-6C242F91D881}"/>
              </a:ext>
            </a:extLst>
          </p:cNvPr>
          <p:cNvSpPr>
            <a:spLocks noGrp="1"/>
          </p:cNvSpPr>
          <p:nvPr>
            <p:ph type="dt" sz="half" idx="10"/>
          </p:nvPr>
        </p:nvSpPr>
        <p:spPr/>
        <p:txBody>
          <a:bodyPr/>
          <a:lstStyle/>
          <a:p>
            <a:fld id="{04B85DE3-2E17-422B-82CB-317A69C0B58C}" type="datetimeFigureOut">
              <a:rPr lang="el-GR" smtClean="0"/>
              <a:t>26/5/2021</a:t>
            </a:fld>
            <a:endParaRPr lang="el-GR"/>
          </a:p>
        </p:txBody>
      </p:sp>
      <p:sp>
        <p:nvSpPr>
          <p:cNvPr id="6" name="Θέση υποσέλιδου 5">
            <a:extLst>
              <a:ext uri="{FF2B5EF4-FFF2-40B4-BE49-F238E27FC236}">
                <a16:creationId xmlns:a16="http://schemas.microsoft.com/office/drawing/2014/main" id="{455258EA-FAAD-4873-B8F1-45233E95449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2B16C6B-5372-4220-AC71-DA20140B2588}"/>
              </a:ext>
            </a:extLst>
          </p:cNvPr>
          <p:cNvSpPr>
            <a:spLocks noGrp="1"/>
          </p:cNvSpPr>
          <p:nvPr>
            <p:ph type="sldNum" sz="quarter" idx="12"/>
          </p:nvPr>
        </p:nvSpPr>
        <p:spPr/>
        <p:txBody>
          <a:bodyPr/>
          <a:lstStyle/>
          <a:p>
            <a:fld id="{63F14CA4-B2E3-45C9-8F68-D471B5CD6053}" type="slidenum">
              <a:rPr lang="el-GR" smtClean="0"/>
              <a:t>‹#›</a:t>
            </a:fld>
            <a:endParaRPr lang="el-GR"/>
          </a:p>
        </p:txBody>
      </p:sp>
    </p:spTree>
    <p:extLst>
      <p:ext uri="{BB962C8B-B14F-4D97-AF65-F5344CB8AC3E}">
        <p14:creationId xmlns:p14="http://schemas.microsoft.com/office/powerpoint/2010/main" val="323546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9B605BE-B025-4A73-A369-9237DB6E9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AF89CFC-26AD-42AC-B650-F4CDE28C8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841FAEA-A92F-432A-952F-87E3AE844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85DE3-2E17-422B-82CB-317A69C0B58C}" type="datetimeFigureOut">
              <a:rPr lang="el-GR" smtClean="0"/>
              <a:t>26/5/2021</a:t>
            </a:fld>
            <a:endParaRPr lang="el-GR"/>
          </a:p>
        </p:txBody>
      </p:sp>
      <p:sp>
        <p:nvSpPr>
          <p:cNvPr id="5" name="Θέση υποσέλιδου 4">
            <a:extLst>
              <a:ext uri="{FF2B5EF4-FFF2-40B4-BE49-F238E27FC236}">
                <a16:creationId xmlns:a16="http://schemas.microsoft.com/office/drawing/2014/main" id="{2D836659-A4F4-4EDA-91F8-0D53B1180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3DCD0FF-8404-4850-B153-033B900CB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14CA4-B2E3-45C9-8F68-D471B5CD6053}" type="slidenum">
              <a:rPr lang="el-GR" smtClean="0"/>
              <a:t>‹#›</a:t>
            </a:fld>
            <a:endParaRPr lang="el-GR"/>
          </a:p>
        </p:txBody>
      </p:sp>
    </p:spTree>
    <p:extLst>
      <p:ext uri="{BB962C8B-B14F-4D97-AF65-F5344CB8AC3E}">
        <p14:creationId xmlns:p14="http://schemas.microsoft.com/office/powerpoint/2010/main" val="112224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E993E9-B389-433F-A37A-5B9926A56996}"/>
              </a:ext>
            </a:extLst>
          </p:cNvPr>
          <p:cNvSpPr>
            <a:spLocks noGrp="1"/>
          </p:cNvSpPr>
          <p:nvPr>
            <p:ph type="ctrTitle"/>
          </p:nvPr>
        </p:nvSpPr>
        <p:spPr/>
        <p:txBody>
          <a:bodyPr/>
          <a:lstStyle/>
          <a:p>
            <a:r>
              <a:rPr lang="el-GR" dirty="0"/>
              <a:t>Παράδειγμα απλής παλινδρόμησης</a:t>
            </a:r>
          </a:p>
        </p:txBody>
      </p:sp>
    </p:spTree>
    <p:extLst>
      <p:ext uri="{BB962C8B-B14F-4D97-AF65-F5344CB8AC3E}">
        <p14:creationId xmlns:p14="http://schemas.microsoft.com/office/powerpoint/2010/main" val="16983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AAF13C8-BB94-4D33-A923-C424C1245717}"/>
                  </a:ext>
                </a:extLst>
              </p:cNvPr>
              <p:cNvSpPr txBox="1"/>
              <p:nvPr/>
            </p:nvSpPr>
            <p:spPr>
              <a:xfrm>
                <a:off x="909584" y="601949"/>
                <a:ext cx="8133747" cy="721608"/>
              </a:xfrm>
              <a:prstGeom prst="rect">
                <a:avLst/>
              </a:prstGeom>
              <a:noFill/>
            </p:spPr>
            <p:txBody>
              <a:bodyPr wrap="square">
                <a:spAutoFit/>
              </a:bodyPr>
              <a:lstStyle/>
              <a:p>
                <a:pPr algn="just">
                  <a:lnSpc>
                    <a:spcPct val="115000"/>
                  </a:lnSpc>
                  <a:spcBef>
                    <a:spcPts val="1200"/>
                  </a:spcBef>
                  <a:spcAft>
                    <a:spcPts val="12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Στον πίνακα εκτιμήσεων του μοντέλου κάτω από την ένδειξη </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συντελεστής</a:t>
                </a:r>
                <a:r>
                  <a:rPr lang="el-GR" sz="1800" b="1" dirty="0">
                    <a:solidFill>
                      <a:srgbClr val="8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βρίσκονται οι εκτιμήσεις των συντελεστών  </a:t>
                </a:r>
                <a14:m>
                  <m:oMath xmlns:m="http://schemas.openxmlformats.org/officeDocument/2006/math">
                    <m:sSub>
                      <m:sSubPr>
                        <m:ctrlPr>
                          <a:rPr lang="el-GR"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l-GR"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l-GR" sz="1800" b="0" i="1">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e>
                        </m:acc>
                      </m:e>
                      <m:sub>
                        <m:r>
                          <a:rPr lang="el-GR" sz="1800" b="0" i="1">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l-GR" sz="1800" b="0" i="1">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m:t>=2,9</m:t>
                    </m:r>
                  </m:oMath>
                </a14:m>
                <a:r>
                  <a:rPr lang="el-GR" sz="1800" i="1"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και </a:t>
                </a:r>
                <a:r>
                  <a:rPr lang="el-GR" sz="1800" i="1"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b>
                      <m:sSubPr>
                        <m:ctrlPr>
                          <a:rPr lang="el-GR"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l-GR"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l-GR" sz="1800" b="0" i="1">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e>
                        </m:acc>
                      </m:e>
                      <m:sub>
                        <m:r>
                          <a:rPr lang="el-GR" sz="1800" b="0" i="1">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l-GR" sz="1800" b="0" i="1">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m:t>=1,85</m:t>
                    </m:r>
                  </m:oMath>
                </a14:m>
                <a:r>
                  <a:rPr lang="el-GR" sz="1800" i="1" dirty="0">
                    <a:effectLst/>
                    <a:latin typeface="Calibri" panose="020F0502020204030204" pitchFamily="34" charset="0"/>
                    <a:ea typeface="Times New Roman" panose="02020603050405020304" pitchFamily="18" charset="0"/>
                    <a:cs typeface="Calibri" panose="020F0502020204030204" pitchFamily="34" charset="0"/>
                  </a:rPr>
                  <a:t>.</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3AAF13C8-BB94-4D33-A923-C424C1245717}"/>
                  </a:ext>
                </a:extLst>
              </p:cNvPr>
              <p:cNvSpPr txBox="1">
                <a:spLocks noRot="1" noChangeAspect="1" noMove="1" noResize="1" noEditPoints="1" noAdjustHandles="1" noChangeArrowheads="1" noChangeShapeType="1" noTextEdit="1"/>
              </p:cNvSpPr>
              <p:nvPr/>
            </p:nvSpPr>
            <p:spPr>
              <a:xfrm>
                <a:off x="909584" y="601949"/>
                <a:ext cx="8133747" cy="721608"/>
              </a:xfrm>
              <a:prstGeom prst="rect">
                <a:avLst/>
              </a:prstGeom>
              <a:blipFill>
                <a:blip r:embed="rId2"/>
                <a:stretch>
                  <a:fillRect l="-600" t="-3390" r="-675" b="-13559"/>
                </a:stretch>
              </a:blipFill>
            </p:spPr>
            <p:txBody>
              <a:bodyPr/>
              <a:lstStyle/>
              <a:p>
                <a:r>
                  <a:rPr lang="el-GR">
                    <a:noFill/>
                  </a:rPr>
                  <a:t> </a:t>
                </a:r>
              </a:p>
            </p:txBody>
          </p:sp>
        </mc:Fallback>
      </mc:AlternateContent>
      <p:pic>
        <p:nvPicPr>
          <p:cNvPr id="4" name="Εικόνα 3">
            <a:extLst>
              <a:ext uri="{FF2B5EF4-FFF2-40B4-BE49-F238E27FC236}">
                <a16:creationId xmlns:a16="http://schemas.microsoft.com/office/drawing/2014/main" id="{C4C3D46E-B3B6-4051-88A2-9386BA3200DD}"/>
              </a:ext>
            </a:extLst>
          </p:cNvPr>
          <p:cNvPicPr/>
          <p:nvPr/>
        </p:nvPicPr>
        <p:blipFill rotWithShape="1">
          <a:blip r:embed="rId3"/>
          <a:srcRect t="-2" r="14332" b="48955"/>
          <a:stretch/>
        </p:blipFill>
        <p:spPr bwMode="auto">
          <a:xfrm>
            <a:off x="1357745" y="2496502"/>
            <a:ext cx="6967105" cy="3248516"/>
          </a:xfrm>
          <a:prstGeom prst="rect">
            <a:avLst/>
          </a:prstGeom>
          <a:ln w="19050" cap="flat" cmpd="sng" algn="ctr">
            <a:solidFill>
              <a:srgbClr val="4472C4">
                <a:lumMod val="50000"/>
              </a:srgb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5" name="Έλλειψη 26">
            <a:extLst>
              <a:ext uri="{FF2B5EF4-FFF2-40B4-BE49-F238E27FC236}">
                <a16:creationId xmlns:a16="http://schemas.microsoft.com/office/drawing/2014/main" id="{181A495F-26BC-4B66-8296-B4F0B79371EE}"/>
              </a:ext>
            </a:extLst>
          </p:cNvPr>
          <p:cNvSpPr/>
          <p:nvPr/>
        </p:nvSpPr>
        <p:spPr>
          <a:xfrm>
            <a:off x="2551289" y="3860800"/>
            <a:ext cx="1806222" cy="1433690"/>
          </a:xfrm>
          <a:prstGeom prst="ellipse">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Tree>
    <p:extLst>
      <p:ext uri="{BB962C8B-B14F-4D97-AF65-F5344CB8AC3E}">
        <p14:creationId xmlns:p14="http://schemas.microsoft.com/office/powerpoint/2010/main" val="16461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CB4CF-F9D0-432A-A1CD-15171E4928C9}"/>
              </a:ext>
            </a:extLst>
          </p:cNvPr>
          <p:cNvSpPr>
            <a:spLocks noChangeArrowheads="1"/>
          </p:cNvSpPr>
          <p:nvPr/>
        </p:nvSpPr>
        <p:spPr bwMode="auto">
          <a:xfrm>
            <a:off x="785091" y="1046810"/>
            <a:ext cx="102985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Για να αποθηκεύσουμε τον πίνακα εκτίμησης του υποδείγματος σε έγγραφο </a:t>
            </a:r>
            <a:r>
              <a:rPr kumimoji="0" lang="en-US" altLang="el-G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Word</a:t>
            </a:r>
            <a:r>
              <a:rPr kumimoji="0" lang="el-GR" altLang="el-G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επιλέγουμε την εντολή </a:t>
            </a:r>
            <a:r>
              <a:rPr kumimoji="0" lang="el-GR" altLang="el-GR" b="1" i="0" u="none" strike="noStrike" cap="none" normalizeH="0" baseline="0" dirty="0">
                <a:ln>
                  <a:noFill/>
                </a:ln>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Αρχείο/ Αποθήκευση ως</a:t>
            </a:r>
            <a:r>
              <a:rPr kumimoji="0" lang="el-GR" altLang="el-GR" b="0" i="0" u="none" strike="noStrike" cap="none" normalizeH="0" baseline="0" dirty="0">
                <a:ln>
                  <a:noFill/>
                </a:ln>
                <a:solidFill>
                  <a:srgbClr val="8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από το μενού εντολών του πίνακα εκτίμησης του υποδείγματος.  </a:t>
            </a:r>
            <a:endParaRPr kumimoji="0" lang="el-GR" altLang="el-GR" sz="3200" b="0" i="0" u="none" strike="noStrike" cap="none" normalizeH="0" baseline="0" dirty="0">
              <a:ln>
                <a:noFill/>
              </a:ln>
              <a:solidFill>
                <a:schemeClr val="tx1"/>
              </a:solidFill>
              <a:effectLst/>
              <a:latin typeface="Arial" panose="020B0604020202020204" pitchFamily="34" charset="0"/>
            </a:endParaRPr>
          </a:p>
        </p:txBody>
      </p:sp>
      <p:pic>
        <p:nvPicPr>
          <p:cNvPr id="6" name="Εικόνα 5">
            <a:extLst>
              <a:ext uri="{FF2B5EF4-FFF2-40B4-BE49-F238E27FC236}">
                <a16:creationId xmlns:a16="http://schemas.microsoft.com/office/drawing/2014/main" id="{3676F01B-D959-464A-8DDB-D7DC934D6AFA}"/>
              </a:ext>
            </a:extLst>
          </p:cNvPr>
          <p:cNvPicPr/>
          <p:nvPr/>
        </p:nvPicPr>
        <p:blipFill rotWithShape="1">
          <a:blip r:embed="rId2"/>
          <a:srcRect l="12432" t="15808" r="27151" b="52268"/>
          <a:stretch/>
        </p:blipFill>
        <p:spPr bwMode="auto">
          <a:xfrm>
            <a:off x="1708727" y="2309020"/>
            <a:ext cx="6393873" cy="3550661"/>
          </a:xfrm>
          <a:prstGeom prst="rect">
            <a:avLst/>
          </a:prstGeom>
          <a:noFill/>
          <a:ln w="19050" cap="flat" cmpd="sng" algn="ctr">
            <a:solidFill>
              <a:srgbClr val="4BACC6">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8" name="Γωνιακή σύνδεση 2">
            <a:extLst>
              <a:ext uri="{FF2B5EF4-FFF2-40B4-BE49-F238E27FC236}">
                <a16:creationId xmlns:a16="http://schemas.microsoft.com/office/drawing/2014/main" id="{0936E4C3-230B-44CB-8A1D-84F656A17B19}"/>
              </a:ext>
            </a:extLst>
          </p:cNvPr>
          <p:cNvCxnSpPr>
            <a:cxnSpLocks/>
          </p:cNvCxnSpPr>
          <p:nvPr/>
        </p:nvCxnSpPr>
        <p:spPr>
          <a:xfrm rot="16200000" flipH="1">
            <a:off x="1778144" y="2279217"/>
            <a:ext cx="1705842" cy="593724"/>
          </a:xfrm>
          <a:prstGeom prst="bentConnector3">
            <a:avLst>
              <a:gd name="adj1" fmla="val 27259"/>
            </a:avLst>
          </a:prstGeom>
          <a:ln w="19050">
            <a:solidFill>
              <a:srgbClr val="8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Ευθύγραμμο βέλος σύνδεσης 2">
            <a:extLst>
              <a:ext uri="{FF2B5EF4-FFF2-40B4-BE49-F238E27FC236}">
                <a16:creationId xmlns:a16="http://schemas.microsoft.com/office/drawing/2014/main" id="{CCE3EACC-FA0A-4DC2-AB8A-6A65F149193D}"/>
              </a:ext>
            </a:extLst>
          </p:cNvPr>
          <p:cNvCxnSpPr>
            <a:cxnSpLocks/>
          </p:cNvCxnSpPr>
          <p:nvPr/>
        </p:nvCxnSpPr>
        <p:spPr>
          <a:xfrm>
            <a:off x="1339445" y="1783686"/>
            <a:ext cx="831100" cy="1185573"/>
          </a:xfrm>
          <a:prstGeom prst="straightConnector1">
            <a:avLst/>
          </a:prstGeom>
          <a:ln w="19050">
            <a:solidFill>
              <a:srgbClr val="80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3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032C2F-D9CE-4929-A5C4-CF9DB3551669}"/>
              </a:ext>
            </a:extLst>
          </p:cNvPr>
          <p:cNvSpPr txBox="1"/>
          <p:nvPr/>
        </p:nvSpPr>
        <p:spPr>
          <a:xfrm>
            <a:off x="1015999" y="733284"/>
            <a:ext cx="10344727" cy="1027461"/>
          </a:xfrm>
          <a:prstGeom prst="rect">
            <a:avLst/>
          </a:prstGeom>
          <a:noFill/>
        </p:spPr>
        <p:txBody>
          <a:bodyPr wrap="square">
            <a:spAutoFit/>
          </a:bodyPr>
          <a:lstStyle/>
          <a:p>
            <a:pPr algn="just">
              <a:lnSpc>
                <a:spcPct val="115000"/>
              </a:lnSpc>
              <a:spcBef>
                <a:spcPts val="1200"/>
              </a:spcBef>
              <a:spcAft>
                <a:spcPts val="12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Στο αναδυόμενο παράθυρο αποδίδουμε το όνομα του αρχείου Word και επιλέγουμε την τοποθεσία – φάκελο αποθήκευσής του. Στην προκειμένη περίπτωση επιλέγουμε το όνομα </a:t>
            </a:r>
            <a:r>
              <a:rPr lang="el-GR" sz="1800" b="1" dirty="0" err="1">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equationyx</a:t>
            </a:r>
            <a:r>
              <a:rPr lang="el-GR" sz="1800" b="1" dirty="0">
                <a:solidFill>
                  <a:srgbClr val="8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και αποθηκεύουμε το σχετικό αρχείο στο φάκελο </a:t>
            </a:r>
            <a:r>
              <a:rPr lang="el-GR" sz="1800" b="1" dirty="0" err="1">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oikonometria</a:t>
            </a:r>
            <a:r>
              <a:rPr lang="el-GR" sz="1800" b="1" dirty="0">
                <a:effectLst/>
                <a:latin typeface="Calibri" panose="020F0502020204030204" pitchFamily="34" charset="0"/>
                <a:ea typeface="Times New Roman" panose="02020603050405020304" pitchFamily="18" charset="0"/>
                <a:cs typeface="Calibri" panose="020F0502020204030204" pitchFamily="34" charset="0"/>
              </a:rPr>
              <a:t>.</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FDCB3BC3-32C2-46B9-8A84-AFCB86F7CEFB}"/>
              </a:ext>
            </a:extLst>
          </p:cNvPr>
          <p:cNvPicPr/>
          <p:nvPr/>
        </p:nvPicPr>
        <p:blipFill rotWithShape="1">
          <a:blip r:embed="rId2"/>
          <a:srcRect l="15323" t="12871" r="8492" b="55558"/>
          <a:stretch/>
        </p:blipFill>
        <p:spPr bwMode="auto">
          <a:xfrm>
            <a:off x="1099127" y="2314223"/>
            <a:ext cx="8767362" cy="3264542"/>
          </a:xfrm>
          <a:prstGeom prst="rect">
            <a:avLst/>
          </a:prstGeom>
          <a:noFill/>
          <a:ln w="19050" cap="flat" cmpd="sng" algn="ctr">
            <a:solidFill>
              <a:srgbClr val="4472C4">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5" name="Έλλειψη 248">
            <a:extLst>
              <a:ext uri="{FF2B5EF4-FFF2-40B4-BE49-F238E27FC236}">
                <a16:creationId xmlns:a16="http://schemas.microsoft.com/office/drawing/2014/main" id="{BDBEFA9D-480B-449E-9E3B-0B962F64525B}"/>
              </a:ext>
            </a:extLst>
          </p:cNvPr>
          <p:cNvSpPr/>
          <p:nvPr/>
        </p:nvSpPr>
        <p:spPr>
          <a:xfrm>
            <a:off x="2088444" y="2889039"/>
            <a:ext cx="1952978" cy="539961"/>
          </a:xfrm>
          <a:prstGeom prst="ellipse">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6" name="Έλλειψη 247">
            <a:extLst>
              <a:ext uri="{FF2B5EF4-FFF2-40B4-BE49-F238E27FC236}">
                <a16:creationId xmlns:a16="http://schemas.microsoft.com/office/drawing/2014/main" id="{1305B7AB-975F-4C96-B560-BBC689C41F8A}"/>
              </a:ext>
            </a:extLst>
          </p:cNvPr>
          <p:cNvSpPr/>
          <p:nvPr/>
        </p:nvSpPr>
        <p:spPr>
          <a:xfrm>
            <a:off x="4530549" y="3183697"/>
            <a:ext cx="1667052" cy="1132240"/>
          </a:xfrm>
          <a:prstGeom prst="ellipse">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Tree>
    <p:extLst>
      <p:ext uri="{BB962C8B-B14F-4D97-AF65-F5344CB8AC3E}">
        <p14:creationId xmlns:p14="http://schemas.microsoft.com/office/powerpoint/2010/main" val="237774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2346934-DB32-4BA1-9F1E-73297A251330}"/>
              </a:ext>
            </a:extLst>
          </p:cNvPr>
          <p:cNvPicPr/>
          <p:nvPr/>
        </p:nvPicPr>
        <p:blipFill rotWithShape="1">
          <a:blip r:embed="rId2"/>
          <a:srcRect l="8759" t="15942" r="63103" b="59257"/>
          <a:stretch/>
        </p:blipFill>
        <p:spPr bwMode="auto">
          <a:xfrm>
            <a:off x="1196622" y="2123757"/>
            <a:ext cx="7532405" cy="4186732"/>
          </a:xfrm>
          <a:prstGeom prst="rect">
            <a:avLst/>
          </a:prstGeom>
          <a:ln w="19050" cap="flat" cmpd="sng" algn="ctr">
            <a:solidFill>
              <a:srgbClr val="4472C4">
                <a:lumMod val="50000"/>
              </a:srgb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2" name="Rectangle 2">
            <a:extLst>
              <a:ext uri="{FF2B5EF4-FFF2-40B4-BE49-F238E27FC236}">
                <a16:creationId xmlns:a16="http://schemas.microsoft.com/office/drawing/2014/main" id="{4E2F8803-123D-4D4A-B6F6-D7A23B682A0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cxnSp>
        <p:nvCxnSpPr>
          <p:cNvPr id="3" name="Ευθύγραμμο βέλος σύνδεσης 2">
            <a:extLst>
              <a:ext uri="{FF2B5EF4-FFF2-40B4-BE49-F238E27FC236}">
                <a16:creationId xmlns:a16="http://schemas.microsoft.com/office/drawing/2014/main" id="{77CB1776-0428-4CB6-88BF-6BAC46C7D7FE}"/>
              </a:ext>
            </a:extLst>
          </p:cNvPr>
          <p:cNvCxnSpPr>
            <a:cxnSpLocks/>
          </p:cNvCxnSpPr>
          <p:nvPr/>
        </p:nvCxnSpPr>
        <p:spPr>
          <a:xfrm flipH="1">
            <a:off x="3239911" y="1354667"/>
            <a:ext cx="1603022" cy="3160889"/>
          </a:xfrm>
          <a:prstGeom prst="straightConnector1">
            <a:avLst/>
          </a:prstGeom>
          <a:ln w="19050">
            <a:solidFill>
              <a:srgbClr val="8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EE32014-37BE-4A2C-9C8D-16F95152786A}"/>
              </a:ext>
            </a:extLst>
          </p:cNvPr>
          <p:cNvSpPr>
            <a:spLocks noChangeArrowheads="1"/>
          </p:cNvSpPr>
          <p:nvPr/>
        </p:nvSpPr>
        <p:spPr bwMode="auto">
          <a:xfrm>
            <a:off x="669034" y="457200"/>
            <a:ext cx="100354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Για την επισκόπηση της μορφής της εξίσωσης παλινδρόμησης επιλέγουμε την εντολή </a:t>
            </a:r>
            <a:r>
              <a:rPr kumimoji="0" lang="el-GR" altLang="el-GR" sz="2400" b="1" i="0" u="none" strike="noStrike" cap="none" normalizeH="0" baseline="0" dirty="0">
                <a:ln>
                  <a:noFill/>
                </a:ln>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Αρχείο/Θέαση ως εξίσωση</a:t>
            </a:r>
            <a:r>
              <a:rPr kumimoji="0" lang="el-GR" altLang="el-GR" sz="2400" b="1" i="0" u="none" strike="noStrike" cap="none" normalizeH="0" baseline="0" dirty="0">
                <a:ln>
                  <a:noFill/>
                </a:ln>
                <a:solidFill>
                  <a:srgbClr val="8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από το μενού εντολών του πίνακα εκτίμησης του υποδείγματος.  </a:t>
            </a:r>
            <a:endParaRPr kumimoji="0" lang="el-GR" altLang="el-GR"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538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6C8A425-BF42-470C-B2A0-AE9C404B81CF}"/>
              </a:ext>
            </a:extLst>
          </p:cNvPr>
          <p:cNvPicPr/>
          <p:nvPr/>
        </p:nvPicPr>
        <p:blipFill rotWithShape="1">
          <a:blip r:embed="rId2"/>
          <a:srcRect b="13912"/>
          <a:stretch/>
        </p:blipFill>
        <p:spPr bwMode="auto">
          <a:xfrm>
            <a:off x="2099735" y="2590006"/>
            <a:ext cx="5941272" cy="3050822"/>
          </a:xfrm>
          <a:prstGeom prst="rect">
            <a:avLst/>
          </a:prstGeom>
          <a:ln w="19050" cap="flat" cmpd="sng" algn="ctr">
            <a:solidFill>
              <a:srgbClr val="4472C4">
                <a:lumMod val="50000"/>
              </a:srgb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3" name="Στρογγυλεμένο ορθογώνιο 32">
            <a:extLst>
              <a:ext uri="{FF2B5EF4-FFF2-40B4-BE49-F238E27FC236}">
                <a16:creationId xmlns:a16="http://schemas.microsoft.com/office/drawing/2014/main" id="{3FD0E2A9-0C90-4225-B0AC-45EC5DDECD0F}"/>
              </a:ext>
            </a:extLst>
          </p:cNvPr>
          <p:cNvSpPr/>
          <p:nvPr/>
        </p:nvSpPr>
        <p:spPr>
          <a:xfrm>
            <a:off x="1930401" y="3874698"/>
            <a:ext cx="3996266" cy="883533"/>
          </a:xfrm>
          <a:prstGeom prst="roundRect">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4" name="Rectangle 3">
            <a:extLst>
              <a:ext uri="{FF2B5EF4-FFF2-40B4-BE49-F238E27FC236}">
                <a16:creationId xmlns:a16="http://schemas.microsoft.com/office/drawing/2014/main" id="{85863D86-C8AC-4799-89A8-C2F65300E032}"/>
              </a:ext>
            </a:extLst>
          </p:cNvPr>
          <p:cNvSpPr>
            <a:spLocks noChangeArrowheads="1"/>
          </p:cNvSpPr>
          <p:nvPr/>
        </p:nvSpPr>
        <p:spPr bwMode="auto">
          <a:xfrm>
            <a:off x="1399822" y="1258041"/>
            <a:ext cx="831991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Στο αναδυόμενο παράθυρο παρατηρούμε πως η εξίσωση παλινδρόμησης έχει τη μορφή </a:t>
            </a:r>
            <a:r>
              <a:rPr kumimoji="0" lang="el-GR" altLang="el-GR" sz="20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sz="2000" b="0" i="1" u="none" strike="noStrike" cap="none" normalizeH="0" baseline="0" dirty="0" err="1">
                <a:ln>
                  <a:noFill/>
                </a:ln>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a:t>Yi</a:t>
            </a:r>
            <a:r>
              <a:rPr kumimoji="0" lang="el-GR" altLang="el-GR" sz="2000" b="0" i="0" u="none" strike="noStrike" cap="none" normalizeH="0" baseline="0" dirty="0">
                <a:ln>
                  <a:noFill/>
                </a:ln>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a:t>=0,2+2,6</a:t>
            </a:r>
            <a:r>
              <a:rPr kumimoji="0" lang="el-GR" altLang="el-GR" sz="2000" b="0" i="1" u="none" strike="noStrike" cap="none" normalizeH="0" baseline="0" dirty="0">
                <a:ln>
                  <a:noFill/>
                </a:ln>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a:t>Xi</a:t>
            </a:r>
            <a:r>
              <a:rPr kumimoji="0" lang="el-GR" altLang="el-GR"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l-GR" altLang="el-G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F8A525F-F1F0-41AF-91FD-9B8646107C93}"/>
              </a:ext>
            </a:extLst>
          </p:cNvPr>
          <p:cNvSpPr>
            <a:spLocks noChangeArrowheads="1"/>
          </p:cNvSpPr>
          <p:nvPr/>
        </p:nvSpPr>
        <p:spPr bwMode="auto">
          <a:xfrm>
            <a:off x="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5">
            <a:extLst>
              <a:ext uri="{FF2B5EF4-FFF2-40B4-BE49-F238E27FC236}">
                <a16:creationId xmlns:a16="http://schemas.microsoft.com/office/drawing/2014/main" id="{4C79D4F3-C7DA-41F5-A7A7-42D57B15394D}"/>
              </a:ext>
            </a:extLst>
          </p:cNvPr>
          <p:cNvSpPr>
            <a:spLocks noChangeArrowheads="1"/>
          </p:cNvSpPr>
          <p:nvPr/>
        </p:nvSpPr>
        <p:spPr bwMode="auto">
          <a:xfrm>
            <a:off x="0" y="2266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07413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B8DD198-2C7E-43DD-9BC9-4C1D7CA1182F}"/>
                  </a:ext>
                </a:extLst>
              </p:cNvPr>
              <p:cNvSpPr txBox="1"/>
              <p:nvPr/>
            </p:nvSpPr>
            <p:spPr>
              <a:xfrm>
                <a:off x="406399" y="1579418"/>
                <a:ext cx="10400146" cy="4254306"/>
              </a:xfrm>
              <a:prstGeom prst="rect">
                <a:avLst/>
              </a:prstGeom>
              <a:noFill/>
            </p:spPr>
            <p:txBody>
              <a:bodyPr wrap="square">
                <a:spAutoFit/>
              </a:bodyPr>
              <a:lstStyle/>
              <a:p>
                <a:pPr algn="just">
                  <a:lnSpc>
                    <a:spcPct val="115000"/>
                  </a:lnSpc>
                  <a:spcBef>
                    <a:spcPts val="1200"/>
                  </a:spcBef>
                  <a:spcAft>
                    <a:spcPts val="1200"/>
                  </a:spcAft>
                </a:pPr>
                <a:r>
                  <a:rPr lang="el-GR" b="1" dirty="0"/>
                  <a:t>Έλεγχος υποθέσεων των παραμέτρων </a:t>
                </a:r>
                <a14:m>
                  <m:oMath xmlns:m="http://schemas.openxmlformats.org/officeDocument/2006/math">
                    <m:sSub>
                      <m:sSubPr>
                        <m:ctrlPr>
                          <a:rPr lang="el-GR" b="1" i="1"/>
                        </m:ctrlPr>
                      </m:sSubPr>
                      <m:e>
                        <m:r>
                          <a:rPr lang="en-US" b="1" i="1"/>
                          <m:t>𝒃</m:t>
                        </m:r>
                      </m:e>
                      <m:sub>
                        <m:r>
                          <a:rPr lang="en-US" b="1" i="1"/>
                          <m:t>𝒊</m:t>
                        </m:r>
                      </m:sub>
                    </m:sSub>
                  </m:oMath>
                </a14:m>
                <a:r>
                  <a:rPr lang="en-US" b="1" dirty="0"/>
                  <a:t> </a:t>
                </a:r>
                <a:endParaRPr lang="el-GR" b="1" dirty="0"/>
              </a:p>
              <a:p>
                <a:pPr algn="just">
                  <a:lnSpc>
                    <a:spcPct val="115000"/>
                  </a:lnSpc>
                  <a:spcBef>
                    <a:spcPts val="1200"/>
                  </a:spcBef>
                  <a:spcAft>
                    <a:spcPts val="1200"/>
                  </a:spcAft>
                </a:pP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Η εκτίμηση ενός μοντέλου παλινδρόμησης συνοδεύεται πάντοτε και από τον έλεγχο της σημαντικότητας των </a:t>
                </a:r>
                <a:r>
                  <a:rPr lang="el-GR" sz="2000" dirty="0" err="1">
                    <a:effectLst/>
                    <a:latin typeface="Calibri" panose="020F0502020204030204" pitchFamily="34" charset="0"/>
                    <a:ea typeface="Times New Roman" panose="02020603050405020304" pitchFamily="18" charset="0"/>
                    <a:cs typeface="Times New Roman" panose="02020603050405020304" pitchFamily="18" charset="0"/>
                  </a:rPr>
                  <a:t>εκτιμηθέντων</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παραμέτρων </a:t>
                </a:r>
                <a14:m>
                  <m:oMath xmlns:m="http://schemas.openxmlformats.org/officeDocument/2006/math">
                    <m:sSub>
                      <m:sSubPr>
                        <m:ctrlPr>
                          <a:rPr lang="el-G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l-GR"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𝑏</m:t>
                            </m:r>
                          </m:e>
                        </m:acc>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Υπενθυμίζουμε ότι ο έλεγχος υποθέσεων ξεκινά με τη μηδενική υπόθεση </a:t>
                </a:r>
                <a14:m>
                  <m:oMath xmlns:m="http://schemas.openxmlformats.org/officeDocument/2006/math">
                    <m:sSub>
                      <m:sSubPr>
                        <m:ctrlPr>
                          <a:rPr lang="el-G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η οποία υποστηρίζει ότι δεν υπάρχει σχέση μεταξύ των υπό εξέταση μεταβλητών, έναντι της εναλλακτικής </a:t>
                </a:r>
                <a14:m>
                  <m:oMath xmlns:m="http://schemas.openxmlformats.org/officeDocument/2006/math">
                    <m:sSub>
                      <m:sSubPr>
                        <m:ctrlPr>
                          <a:rPr lang="el-GR"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𝐻</m:t>
                        </m:r>
                      </m:e>
                      <m:sub>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η οποία αφορά στην επιδίωξη του ερευνητή ή αλλιώς στον ισχυρισμό που καλείται να αποδείξει. Γνωρίζουμε ότι για τον έλεγχο μιας υπόθεσης συγκρίνεται η κριτική τιμή της στατιστικής ελέγχου από το σχετικό πίνακα της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κατανομής, για δεδομένο επίπεδο σημαντικότητας </a:t>
                </a:r>
                <a14:m>
                  <m:oMath xmlns:m="http://schemas.openxmlformats.org/officeDocument/2006/math">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με την τιμή της στατιστικής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από το δείγμα. Το επίπεδο σημαντικότητας </a:t>
                </a:r>
                <a14:m>
                  <m:oMath xmlns:m="http://schemas.openxmlformats.org/officeDocument/2006/math">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παριστάνει την πιθανότητα να απορριφθεί η βασική υπόθεση όταν είναι σωστή και επιλέγεται αυθαίρετα από τον ερευνητή. Με άλλα λόγια, μας δίνει την πιθανότητα να έχουμε </a:t>
                </a:r>
                <a:r>
                  <a:rPr lang="el-GR" sz="20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σφάλμα τύπου Ι</a:t>
                </a:r>
                <a:r>
                  <a:rPr lang="en-US" sz="20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3B8DD198-2C7E-43DD-9BC9-4C1D7CA1182F}"/>
                  </a:ext>
                </a:extLst>
              </p:cNvPr>
              <p:cNvSpPr txBox="1">
                <a:spLocks noRot="1" noChangeAspect="1" noMove="1" noResize="1" noEditPoints="1" noAdjustHandles="1" noChangeArrowheads="1" noChangeShapeType="1" noTextEdit="1"/>
              </p:cNvSpPr>
              <p:nvPr/>
            </p:nvSpPr>
            <p:spPr>
              <a:xfrm>
                <a:off x="406399" y="1579418"/>
                <a:ext cx="10400146" cy="4254306"/>
              </a:xfrm>
              <a:prstGeom prst="rect">
                <a:avLst/>
              </a:prstGeom>
              <a:blipFill>
                <a:blip r:embed="rId2"/>
                <a:stretch>
                  <a:fillRect l="-645" t="-143" r="-586" b="-1289"/>
                </a:stretch>
              </a:blipFill>
            </p:spPr>
            <p:txBody>
              <a:bodyPr/>
              <a:lstStyle/>
              <a:p>
                <a:r>
                  <a:rPr lang="el-GR">
                    <a:noFill/>
                  </a:rPr>
                  <a:t> </a:t>
                </a:r>
              </a:p>
            </p:txBody>
          </p:sp>
        </mc:Fallback>
      </mc:AlternateContent>
    </p:spTree>
    <p:extLst>
      <p:ext uri="{BB962C8B-B14F-4D97-AF65-F5344CB8AC3E}">
        <p14:creationId xmlns:p14="http://schemas.microsoft.com/office/powerpoint/2010/main" val="193424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CB6C9B7-112F-48E1-82E8-C8A20F2F8EFB}"/>
                  </a:ext>
                </a:extLst>
              </p:cNvPr>
              <p:cNvSpPr txBox="1"/>
              <p:nvPr/>
            </p:nvSpPr>
            <p:spPr>
              <a:xfrm>
                <a:off x="1450107" y="1790764"/>
                <a:ext cx="9458037" cy="1364861"/>
              </a:xfrm>
              <a:prstGeom prst="rect">
                <a:avLst/>
              </a:prstGeom>
              <a:noFill/>
            </p:spPr>
            <p:txBody>
              <a:bodyPr wrap="square">
                <a:spAutoFit/>
              </a:bodyPr>
              <a:lstStyle/>
              <a:p>
                <a:pPr algn="just">
                  <a:lnSpc>
                    <a:spcPct val="115000"/>
                  </a:lnSpc>
                  <a:spcBef>
                    <a:spcPts val="1200"/>
                  </a:spcBef>
                  <a:spcAft>
                    <a:spcPts val="12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Στην απλή παλινδρόμηση, ο έλεγχος των μεμονωμένων συντελεστών </a:t>
                </a:r>
                <a14:m>
                  <m:oMath xmlns:m="http://schemas.openxmlformats.org/officeDocument/2006/math">
                    <m:sSub>
                      <m:sSubPr>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sSubPr>
                      <m:e>
                        <m:acc>
                          <m:accPr>
                            <m:chr m:val="̂"/>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accPr>
                          <m:e>
                            <m:r>
                              <a:rPr lang="el-GR" sz="1800" i="1">
                                <a:effectLst/>
                                <a:latin typeface="Cambria Math" panose="02040503050406030204" pitchFamily="18" charset="0"/>
                                <a:ea typeface="Times New Roman" panose="02020603050405020304" pitchFamily="18" charset="0"/>
                                <a:cs typeface="Calibri" panose="020F0502020204030204" pitchFamily="34" charset="0"/>
                              </a:rPr>
                              <m:t>𝑏</m:t>
                            </m:r>
                          </m:e>
                        </m:acc>
                      </m:e>
                      <m:sub>
                        <m:r>
                          <a:rPr lang="el-GR" sz="1800" i="1">
                            <a:effectLst/>
                            <a:latin typeface="Cambria Math" panose="02040503050406030204" pitchFamily="18" charset="0"/>
                            <a:ea typeface="Times New Roman" panose="02020603050405020304" pitchFamily="18" charset="0"/>
                            <a:cs typeface="Calibri" panose="020F0502020204030204" pitchFamily="34" charset="0"/>
                          </a:rPr>
                          <m:t>0</m:t>
                        </m:r>
                      </m:sub>
                    </m:sSub>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και </a:t>
                </a:r>
                <a14:m>
                  <m:oMath xmlns:m="http://schemas.openxmlformats.org/officeDocument/2006/math">
                    <m:sSub>
                      <m:sSubPr>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sSubPr>
                      <m:e>
                        <m:acc>
                          <m:accPr>
                            <m:chr m:val="̂"/>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accPr>
                          <m:e>
                            <m:r>
                              <a:rPr lang="el-GR" sz="1800" i="1">
                                <a:effectLst/>
                                <a:latin typeface="Cambria Math" panose="02040503050406030204" pitchFamily="18" charset="0"/>
                                <a:ea typeface="Times New Roman" panose="02020603050405020304" pitchFamily="18" charset="0"/>
                                <a:cs typeface="Calibri" panose="020F0502020204030204" pitchFamily="34" charset="0"/>
                              </a:rPr>
                              <m:t>𝑏</m:t>
                            </m:r>
                          </m:e>
                        </m:acc>
                      </m:e>
                      <m:sub>
                        <m:r>
                          <a:rPr lang="el-GR" sz="1800" i="1">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πραγματοποιείται με βάση την κριτική τιμή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libri" panose="020F0502020204030204" pitchFamily="34" charset="0"/>
                      </a:rPr>
                      <m:t>𝑡</m:t>
                    </m:r>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που λαμβάνεται από τους σχετικούς πίνακες και την τιμή της στατιστικής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libri" panose="020F0502020204030204" pitchFamily="34" charset="0"/>
                      </a:rPr>
                      <m:t>𝑡</m:t>
                    </m:r>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η οποία υπολογίζεται ως το πηλίκο της απόκλισης του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εκτιμηθέντα</a:t>
                </a:r>
                <a:r>
                  <a:rPr lang="el-GR" sz="1800" dirty="0">
                    <a:effectLst/>
                    <a:latin typeface="Calibri" panose="020F0502020204030204" pitchFamily="34" charset="0"/>
                    <a:ea typeface="Times New Roman" panose="02020603050405020304" pitchFamily="18" charset="0"/>
                    <a:cs typeface="Calibri" panose="020F0502020204030204" pitchFamily="34" charset="0"/>
                  </a:rPr>
                  <a:t> συντελεστή από την υποθετική του τιμή προς την τυπική απόκλιση του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εκτιμηθέντα</a:t>
                </a:r>
                <a:r>
                  <a:rPr lang="el-GR" sz="1800" dirty="0">
                    <a:effectLst/>
                    <a:latin typeface="Calibri" panose="020F0502020204030204" pitchFamily="34" charset="0"/>
                    <a:ea typeface="Times New Roman" panose="02020603050405020304" pitchFamily="18" charset="0"/>
                    <a:cs typeface="Calibri" panose="020F0502020204030204" pitchFamily="34" charset="0"/>
                  </a:rPr>
                  <a:t> συντελεστή.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ACB6C9B7-112F-48E1-82E8-C8A20F2F8EFB}"/>
                  </a:ext>
                </a:extLst>
              </p:cNvPr>
              <p:cNvSpPr txBox="1">
                <a:spLocks noRot="1" noChangeAspect="1" noMove="1" noResize="1" noEditPoints="1" noAdjustHandles="1" noChangeArrowheads="1" noChangeShapeType="1" noTextEdit="1"/>
              </p:cNvSpPr>
              <p:nvPr/>
            </p:nvSpPr>
            <p:spPr>
              <a:xfrm>
                <a:off x="1450107" y="1790764"/>
                <a:ext cx="9458037" cy="1364861"/>
              </a:xfrm>
              <a:prstGeom prst="rect">
                <a:avLst/>
              </a:prstGeom>
              <a:blipFill>
                <a:blip r:embed="rId2"/>
                <a:stretch>
                  <a:fillRect l="-580" r="-516" b="-6250"/>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EA3AACF-BB5B-49D0-81DB-9BBF71B83429}"/>
                  </a:ext>
                </a:extLst>
              </p:cNvPr>
              <p:cNvSpPr txBox="1"/>
              <p:nvPr/>
            </p:nvSpPr>
            <p:spPr>
              <a:xfrm>
                <a:off x="1450107" y="4038166"/>
                <a:ext cx="9716655" cy="1381917"/>
              </a:xfrm>
              <a:prstGeom prst="rect">
                <a:avLst/>
              </a:prstGeom>
              <a:noFill/>
            </p:spPr>
            <p:txBody>
              <a:bodyPr wrap="square">
                <a:spAutoFit/>
              </a:bodyPr>
              <a:lstStyle/>
              <a:p>
                <a:pPr algn="just">
                  <a:lnSpc>
                    <a:spcPct val="115000"/>
                  </a:lnSpc>
                  <a:spcBef>
                    <a:spcPts val="1200"/>
                  </a:spcBef>
                  <a:spcAft>
                    <a:spcPts val="12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Με άλλα λόγια, η τιμή του στατιστικού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libri" panose="020F0502020204030204" pitchFamily="34" charset="0"/>
                      </a:rPr>
                      <m:t>𝑡</m:t>
                    </m:r>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μετράει την απόσταση του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εκτιμηθέντα</a:t>
                </a:r>
                <a:r>
                  <a:rPr lang="el-GR" sz="1800" dirty="0">
                    <a:effectLst/>
                    <a:latin typeface="Calibri" panose="020F0502020204030204" pitchFamily="34" charset="0"/>
                    <a:ea typeface="Times New Roman" panose="02020603050405020304" pitchFamily="18" charset="0"/>
                    <a:cs typeface="Calibri" panose="020F0502020204030204" pitchFamily="34" charset="0"/>
                  </a:rPr>
                  <a:t> συντελεστή από την υποθετική του τιμή σε όρους (αριθμό) τυπικών αποκλίσεων του εν λόγω συντελεστή </a:t>
                </a:r>
                <a14:m>
                  <m:oMath xmlns:m="http://schemas.openxmlformats.org/officeDocument/2006/math">
                    <m:sSub>
                      <m:sSubPr>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sSubPr>
                      <m:e>
                        <m:acc>
                          <m:accPr>
                            <m:chr m:val="̂"/>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accPr>
                          <m:e>
                            <m:r>
                              <a:rPr lang="el-GR" sz="1800" i="1">
                                <a:effectLst/>
                                <a:latin typeface="Cambria Math" panose="02040503050406030204" pitchFamily="18" charset="0"/>
                                <a:ea typeface="Times New Roman" panose="02020603050405020304" pitchFamily="18" charset="0"/>
                                <a:cs typeface="Calibri" panose="020F0502020204030204" pitchFamily="34" charset="0"/>
                              </a:rPr>
                              <m:t>𝑏</m:t>
                            </m:r>
                          </m:e>
                        </m:acc>
                      </m:e>
                      <m:sub>
                        <m:r>
                          <a:rPr lang="el-GR" sz="1800" i="1">
                            <a:effectLst/>
                            <a:latin typeface="Cambria Math" panose="02040503050406030204" pitchFamily="18" charset="0"/>
                            <a:ea typeface="Times New Roman" panose="02020603050405020304" pitchFamily="18" charset="0"/>
                            <a:cs typeface="Calibri" panose="020F0502020204030204" pitchFamily="34" charset="0"/>
                          </a:rPr>
                          <m:t>𝑖</m:t>
                        </m:r>
                      </m:sub>
                    </m:sSub>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Συγκεκριμένα, ο δίπλευρος έλεγχος της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libri" panose="020F0502020204030204" pitchFamily="34" charset="0"/>
                      </a:rPr>
                      <m:t>𝑡</m:t>
                    </m:r>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στατιστικής για τους συντελεστές  </a:t>
                </a:r>
                <a14:m>
                  <m:oMath xmlns:m="http://schemas.openxmlformats.org/officeDocument/2006/math">
                    <m:sSub>
                      <m:sSubPr>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sSubPr>
                      <m:e>
                        <m:acc>
                          <m:accPr>
                            <m:chr m:val="̂"/>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accPr>
                          <m:e>
                            <m:r>
                              <a:rPr lang="el-GR" sz="1800" i="1">
                                <a:effectLst/>
                                <a:latin typeface="Cambria Math" panose="02040503050406030204" pitchFamily="18" charset="0"/>
                                <a:ea typeface="Times New Roman" panose="02020603050405020304" pitchFamily="18" charset="0"/>
                                <a:cs typeface="Calibri" panose="020F0502020204030204" pitchFamily="34" charset="0"/>
                              </a:rPr>
                              <m:t>𝑏</m:t>
                            </m:r>
                          </m:e>
                        </m:acc>
                      </m:e>
                      <m:sub>
                        <m:r>
                          <a:rPr lang="el-GR" sz="1800" i="1">
                            <a:effectLst/>
                            <a:latin typeface="Cambria Math" panose="02040503050406030204" pitchFamily="18" charset="0"/>
                            <a:ea typeface="Times New Roman" panose="02020603050405020304" pitchFamily="18" charset="0"/>
                            <a:cs typeface="Calibri" panose="020F0502020204030204" pitchFamily="34" charset="0"/>
                          </a:rPr>
                          <m:t>0</m:t>
                        </m:r>
                      </m:sub>
                    </m:sSub>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και </a:t>
                </a:r>
                <a14:m>
                  <m:oMath xmlns:m="http://schemas.openxmlformats.org/officeDocument/2006/math">
                    <m:sSub>
                      <m:sSubPr>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sSubPr>
                      <m:e>
                        <m:acc>
                          <m:accPr>
                            <m:chr m:val="̂"/>
                            <m:ctrlPr>
                              <a:rPr lang="el-GR" sz="1800" i="1">
                                <a:effectLst/>
                                <a:latin typeface="Cambria Math" panose="02040503050406030204" pitchFamily="18" charset="0"/>
                                <a:ea typeface="Times New Roman" panose="02020603050405020304" pitchFamily="18" charset="0"/>
                                <a:cs typeface="Calibri" panose="020F0502020204030204" pitchFamily="34" charset="0"/>
                              </a:rPr>
                            </m:ctrlPr>
                          </m:accPr>
                          <m:e>
                            <m:r>
                              <a:rPr lang="el-GR" sz="1800" i="1">
                                <a:effectLst/>
                                <a:latin typeface="Cambria Math" panose="02040503050406030204" pitchFamily="18" charset="0"/>
                                <a:ea typeface="Times New Roman" panose="02020603050405020304" pitchFamily="18" charset="0"/>
                                <a:cs typeface="Calibri" panose="020F0502020204030204" pitchFamily="34" charset="0"/>
                              </a:rPr>
                              <m:t>𝑏</m:t>
                            </m:r>
                          </m:e>
                        </m:acc>
                      </m:e>
                      <m:sub>
                        <m:r>
                          <a:rPr lang="el-GR" sz="1800" i="1">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παρουσιάζεται στους παρακάτω πίνακες 5.1 και 5.2.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1EA3AACF-BB5B-49D0-81DB-9BBF71B83429}"/>
                  </a:ext>
                </a:extLst>
              </p:cNvPr>
              <p:cNvSpPr txBox="1">
                <a:spLocks noRot="1" noChangeAspect="1" noMove="1" noResize="1" noEditPoints="1" noAdjustHandles="1" noChangeArrowheads="1" noChangeShapeType="1" noTextEdit="1"/>
              </p:cNvSpPr>
              <p:nvPr/>
            </p:nvSpPr>
            <p:spPr>
              <a:xfrm>
                <a:off x="1450107" y="4038166"/>
                <a:ext cx="9716655" cy="1381917"/>
              </a:xfrm>
              <a:prstGeom prst="rect">
                <a:avLst/>
              </a:prstGeom>
              <a:blipFill>
                <a:blip r:embed="rId3"/>
                <a:stretch>
                  <a:fillRect l="-565" t="-441" r="-1004" b="-6167"/>
                </a:stretch>
              </a:blipFill>
            </p:spPr>
            <p:txBody>
              <a:bodyPr/>
              <a:lstStyle/>
              <a:p>
                <a:r>
                  <a:rPr lang="el-GR">
                    <a:noFill/>
                  </a:rPr>
                  <a:t> </a:t>
                </a:r>
              </a:p>
            </p:txBody>
          </p:sp>
        </mc:Fallback>
      </mc:AlternateContent>
    </p:spTree>
    <p:extLst>
      <p:ext uri="{BB962C8B-B14F-4D97-AF65-F5344CB8AC3E}">
        <p14:creationId xmlns:p14="http://schemas.microsoft.com/office/powerpoint/2010/main" val="2609964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Πίνακας 1">
                <a:extLst>
                  <a:ext uri="{FF2B5EF4-FFF2-40B4-BE49-F238E27FC236}">
                    <a16:creationId xmlns:a16="http://schemas.microsoft.com/office/drawing/2014/main" id="{7FF72398-16F2-43E2-BB20-8D3CBA6D5AEC}"/>
                  </a:ext>
                </a:extLst>
              </p:cNvPr>
              <p:cNvGraphicFramePr>
                <a:graphicFrameLocks noGrp="1"/>
              </p:cNvGraphicFramePr>
              <p:nvPr>
                <p:extLst>
                  <p:ext uri="{D42A27DB-BD31-4B8C-83A1-F6EECF244321}">
                    <p14:modId xmlns:p14="http://schemas.microsoft.com/office/powerpoint/2010/main" val="3393505515"/>
                  </p:ext>
                </p:extLst>
              </p:nvPr>
            </p:nvGraphicFramePr>
            <p:xfrm>
              <a:off x="1824932" y="1616363"/>
              <a:ext cx="8542135" cy="4729016"/>
            </p:xfrm>
            <a:graphic>
              <a:graphicData uri="http://schemas.openxmlformats.org/drawingml/2006/table">
                <a:tbl>
                  <a:tblPr firstRow="1" firstCol="1" bandRow="1">
                    <a:tableStyleId>{5C22544A-7EE6-4342-B048-85BDC9FD1C3A}</a:tableStyleId>
                  </a:tblPr>
                  <a:tblGrid>
                    <a:gridCol w="2662677">
                      <a:extLst>
                        <a:ext uri="{9D8B030D-6E8A-4147-A177-3AD203B41FA5}">
                          <a16:colId xmlns:a16="http://schemas.microsoft.com/office/drawing/2014/main" val="3848821149"/>
                        </a:ext>
                      </a:extLst>
                    </a:gridCol>
                    <a:gridCol w="1538663">
                      <a:extLst>
                        <a:ext uri="{9D8B030D-6E8A-4147-A177-3AD203B41FA5}">
                          <a16:colId xmlns:a16="http://schemas.microsoft.com/office/drawing/2014/main" val="1019468801"/>
                        </a:ext>
                      </a:extLst>
                    </a:gridCol>
                    <a:gridCol w="4340795">
                      <a:extLst>
                        <a:ext uri="{9D8B030D-6E8A-4147-A177-3AD203B41FA5}">
                          <a16:colId xmlns:a16="http://schemas.microsoft.com/office/drawing/2014/main" val="3908023118"/>
                        </a:ext>
                      </a:extLst>
                    </a:gridCol>
                  </a:tblGrid>
                  <a:tr h="533837">
                    <a:tc>
                      <a:txBody>
                        <a:bodyPr/>
                        <a:lstStyle/>
                        <a:p>
                          <a:pPr algn="ctr">
                            <a:lnSpc>
                              <a:spcPct val="115000"/>
                            </a:lnSpc>
                            <a:spcBef>
                              <a:spcPts val="1200"/>
                            </a:spcBef>
                            <a:spcAft>
                              <a:spcPts val="1200"/>
                            </a:spcAft>
                          </a:pPr>
                          <a:r>
                            <a:rPr lang="el-GR" sz="1400" dirty="0">
                              <a:effectLst/>
                            </a:rPr>
                            <a:t>Μηδενική Υπόθεση</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400">
                                        <a:effectLst/>
                                      </a:rPr>
                                    </m:ctrlPr>
                                  </m:sSubPr>
                                  <m:e>
                                    <m:r>
                                      <a:rPr lang="el-GR" sz="1400">
                                        <a:effectLst/>
                                      </a:rPr>
                                      <m:t>𝐻</m:t>
                                    </m:r>
                                  </m:e>
                                  <m:sub>
                                    <m:r>
                                      <a:rPr lang="el-GR" sz="1400">
                                        <a:effectLst/>
                                      </a:rPr>
                                      <m:t>0</m:t>
                                    </m:r>
                                  </m:sub>
                                </m:sSub>
                                <m:r>
                                  <a:rPr lang="en-US" sz="1400">
                                    <a:effectLst/>
                                  </a:rPr>
                                  <m:t> :</m:t>
                                </m:r>
                                <m:sSub>
                                  <m:sSubPr>
                                    <m:ctrlPr>
                                      <a:rPr lang="el-GR" sz="1400">
                                        <a:effectLst/>
                                      </a:rPr>
                                    </m:ctrlPr>
                                  </m:sSubPr>
                                  <m:e>
                                    <m:r>
                                      <a:rPr lang="en-US" sz="1400">
                                        <a:effectLst/>
                                      </a:rPr>
                                      <m:t>𝑏</m:t>
                                    </m:r>
                                  </m:e>
                                  <m:sub>
                                    <m:r>
                                      <a:rPr lang="en-US" sz="1400">
                                        <a:effectLst/>
                                      </a:rPr>
                                      <m:t>1</m:t>
                                    </m:r>
                                  </m:sub>
                                </m:sSub>
                                <m:r>
                                  <a:rPr lang="en-US" sz="1400">
                                    <a:effectLst/>
                                  </a:rPr>
                                  <m:t>=0</m:t>
                                </m:r>
                              </m:oMath>
                            </m:oMathPara>
                          </a14:m>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l-GR"/>
                        </a:p>
                      </a:txBody>
                      <a:tcPr/>
                    </a:tc>
                    <a:extLst>
                      <a:ext uri="{0D108BD9-81ED-4DB2-BD59-A6C34878D82A}">
                        <a16:rowId xmlns:a16="http://schemas.microsoft.com/office/drawing/2014/main" val="2653636486"/>
                      </a:ext>
                    </a:extLst>
                  </a:tr>
                  <a:tr h="533837">
                    <a:tc>
                      <a:txBody>
                        <a:bodyPr/>
                        <a:lstStyle/>
                        <a:p>
                          <a:pPr algn="ctr">
                            <a:lnSpc>
                              <a:spcPct val="115000"/>
                            </a:lnSpc>
                            <a:spcBef>
                              <a:spcPts val="1200"/>
                            </a:spcBef>
                            <a:spcAft>
                              <a:spcPts val="1200"/>
                            </a:spcAft>
                          </a:pPr>
                          <a:r>
                            <a:rPr lang="el-GR" sz="1400">
                              <a:effectLst/>
                            </a:rPr>
                            <a:t>Εναλλακτική Υπόθεση</a:t>
                          </a:r>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400">
                                        <a:effectLst/>
                                      </a:rPr>
                                    </m:ctrlPr>
                                  </m:sSubPr>
                                  <m:e>
                                    <m:r>
                                      <a:rPr lang="el-GR" sz="1400">
                                        <a:effectLst/>
                                      </a:rPr>
                                      <m:t>𝐻</m:t>
                                    </m:r>
                                  </m:e>
                                  <m:sub>
                                    <m:r>
                                      <a:rPr lang="el-GR" sz="1400">
                                        <a:effectLst/>
                                      </a:rPr>
                                      <m:t>1</m:t>
                                    </m:r>
                                  </m:sub>
                                </m:sSub>
                                <m:r>
                                  <a:rPr lang="en-US" sz="1400">
                                    <a:effectLst/>
                                  </a:rPr>
                                  <m:t> :</m:t>
                                </m:r>
                                <m:sSub>
                                  <m:sSubPr>
                                    <m:ctrlPr>
                                      <a:rPr lang="el-GR" sz="1400">
                                        <a:effectLst/>
                                      </a:rPr>
                                    </m:ctrlPr>
                                  </m:sSubPr>
                                  <m:e>
                                    <m:r>
                                      <a:rPr lang="en-US" sz="1400">
                                        <a:effectLst/>
                                      </a:rPr>
                                      <m:t>𝑏</m:t>
                                    </m:r>
                                  </m:e>
                                  <m:sub>
                                    <m:r>
                                      <a:rPr lang="en-US" sz="1400">
                                        <a:effectLst/>
                                      </a:rPr>
                                      <m:t>1</m:t>
                                    </m:r>
                                  </m:sub>
                                </m:sSub>
                                <m:r>
                                  <a:rPr lang="en-US" sz="1400">
                                    <a:effectLst/>
                                  </a:rPr>
                                  <m:t>≠0</m:t>
                                </m:r>
                              </m:oMath>
                            </m:oMathPara>
                          </a14:m>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l-GR"/>
                        </a:p>
                      </a:txBody>
                      <a:tcPr/>
                    </a:tc>
                    <a:extLst>
                      <a:ext uri="{0D108BD9-81ED-4DB2-BD59-A6C34878D82A}">
                        <a16:rowId xmlns:a16="http://schemas.microsoft.com/office/drawing/2014/main" val="2177940641"/>
                      </a:ext>
                    </a:extLst>
                  </a:tr>
                  <a:tr h="333893">
                    <a:tc gridSpan="2">
                      <a:txBody>
                        <a:bodyPr/>
                        <a:lstStyle/>
                        <a:p>
                          <a:pPr algn="ctr">
                            <a:lnSpc>
                              <a:spcPct val="115000"/>
                            </a:lnSpc>
                            <a:spcBef>
                              <a:spcPts val="1200"/>
                            </a:spcBef>
                            <a:spcAft>
                              <a:spcPts val="1200"/>
                            </a:spcAft>
                          </a:pPr>
                          <a:r>
                            <a:rPr lang="el-GR" sz="1400">
                              <a:effectLst/>
                            </a:rPr>
                            <a:t>Κριτήριο Ελέγχου</a:t>
                          </a:r>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l-GR"/>
                        </a:p>
                      </a:txBody>
                      <a:tcPr/>
                    </a:tc>
                    <a:tc>
                      <a:txBody>
                        <a:bodyPr/>
                        <a:lstStyle/>
                        <a:p>
                          <a:pPr algn="ctr">
                            <a:lnSpc>
                              <a:spcPct val="115000"/>
                            </a:lnSpc>
                            <a:spcBef>
                              <a:spcPts val="1200"/>
                            </a:spcBef>
                            <a:spcAft>
                              <a:spcPts val="1200"/>
                            </a:spcAft>
                          </a:pPr>
                          <a:r>
                            <a:rPr lang="el-GR" sz="1400" dirty="0">
                              <a:effectLst/>
                            </a:rPr>
                            <a:t>Συμπέρασμα</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84525791"/>
                      </a:ext>
                    </a:extLst>
                  </a:tr>
                  <a:tr h="1490051">
                    <a:tc>
                      <a:txBody>
                        <a:bodyPr/>
                        <a:lstStyle/>
                        <a:p>
                          <a:pPr algn="ctr">
                            <a:lnSpc>
                              <a:spcPct val="115000"/>
                            </a:lnSpc>
                            <a:spcBef>
                              <a:spcPts val="1200"/>
                            </a:spcBef>
                            <a:spcAft>
                              <a:spcPts val="1200"/>
                            </a:spcAft>
                          </a:pPr>
                          <a:r>
                            <a:rPr lang="el-GR" sz="1400">
                              <a:effectLst/>
                            </a:rPr>
                            <a:t> </a:t>
                          </a:r>
                          <a:endParaRPr lang="el-GR" sz="1600">
                            <a:effectLst/>
                          </a:endParaRPr>
                        </a:p>
                        <a:p>
                          <a:pPr algn="ctr">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d>
                                  <m:dPr>
                                    <m:begChr m:val="|"/>
                                    <m:endChr m:val="|"/>
                                    <m:ctrlPr>
                                      <a:rPr lang="el-GR" sz="1400">
                                        <a:effectLst/>
                                      </a:rPr>
                                    </m:ctrlPr>
                                  </m:dPr>
                                  <m:e>
                                    <m:r>
                                      <a:rPr lang="en-US" sz="1400">
                                        <a:effectLst/>
                                      </a:rPr>
                                      <m:t>𝑡</m:t>
                                    </m:r>
                                  </m:e>
                                </m:d>
                                <m:r>
                                  <a:rPr lang="en-US" sz="1400">
                                    <a:effectLst/>
                                  </a:rPr>
                                  <m:t>=</m:t>
                                </m:r>
                                <m:f>
                                  <m:fPr>
                                    <m:ctrlPr>
                                      <a:rPr lang="el-GR" sz="1400">
                                        <a:effectLst/>
                                      </a:rPr>
                                    </m:ctrlPr>
                                  </m:fPr>
                                  <m:num>
                                    <m:sSub>
                                      <m:sSubPr>
                                        <m:ctrlPr>
                                          <a:rPr lang="el-GR" sz="1400">
                                            <a:effectLst/>
                                          </a:rPr>
                                        </m:ctrlPr>
                                      </m:sSubPr>
                                      <m:e>
                                        <m:acc>
                                          <m:accPr>
                                            <m:chr m:val="̂"/>
                                            <m:ctrlPr>
                                              <a:rPr lang="el-GR" sz="1400">
                                                <a:effectLst/>
                                              </a:rPr>
                                            </m:ctrlPr>
                                          </m:accPr>
                                          <m:e>
                                            <m:r>
                                              <a:rPr lang="en-US" sz="1400">
                                                <a:effectLst/>
                                              </a:rPr>
                                              <m:t>𝑏</m:t>
                                            </m:r>
                                          </m:e>
                                        </m:acc>
                                      </m:e>
                                      <m:sub>
                                        <m:r>
                                          <a:rPr lang="en-US" sz="1400">
                                            <a:effectLst/>
                                          </a:rPr>
                                          <m:t>1 </m:t>
                                        </m:r>
                                      </m:sub>
                                    </m:sSub>
                                    <m:r>
                                      <a:rPr lang="en-US" sz="1400">
                                        <a:effectLst/>
                                      </a:rPr>
                                      <m:t>−</m:t>
                                    </m:r>
                                    <m:sSub>
                                      <m:sSubPr>
                                        <m:ctrlPr>
                                          <a:rPr lang="el-GR" sz="1400">
                                            <a:effectLst/>
                                          </a:rPr>
                                        </m:ctrlPr>
                                      </m:sSubPr>
                                      <m:e>
                                        <m:r>
                                          <a:rPr lang="en-US" sz="1400">
                                            <a:effectLst/>
                                          </a:rPr>
                                          <m:t>𝑏</m:t>
                                        </m:r>
                                      </m:e>
                                      <m:sub>
                                        <m:r>
                                          <a:rPr lang="en-US" sz="1400">
                                            <a:effectLst/>
                                          </a:rPr>
                                          <m:t>1</m:t>
                                        </m:r>
                                      </m:sub>
                                    </m:sSub>
                                  </m:num>
                                  <m:den>
                                    <m:sSub>
                                      <m:sSubPr>
                                        <m:ctrlPr>
                                          <a:rPr lang="el-GR" sz="1400">
                                            <a:effectLst/>
                                          </a:rPr>
                                        </m:ctrlPr>
                                      </m:sSubPr>
                                      <m:e>
                                        <m:r>
                                          <a:rPr lang="en-US" sz="1400">
                                            <a:effectLst/>
                                          </a:rPr>
                                          <m:t>𝑆</m:t>
                                        </m:r>
                                      </m:e>
                                      <m:sub>
                                        <m:sSub>
                                          <m:sSubPr>
                                            <m:ctrlPr>
                                              <a:rPr lang="el-GR" sz="1400">
                                                <a:effectLst/>
                                              </a:rPr>
                                            </m:ctrlPr>
                                          </m:sSubPr>
                                          <m:e>
                                            <m:acc>
                                              <m:accPr>
                                                <m:chr m:val="̂"/>
                                                <m:ctrlPr>
                                                  <a:rPr lang="el-GR" sz="1400">
                                                    <a:effectLst/>
                                                  </a:rPr>
                                                </m:ctrlPr>
                                              </m:accPr>
                                              <m:e>
                                                <m:r>
                                                  <a:rPr lang="el-GR" sz="1400">
                                                    <a:effectLst/>
                                                  </a:rPr>
                                                  <m:t>𝑏</m:t>
                                                </m:r>
                                              </m:e>
                                            </m:acc>
                                          </m:e>
                                          <m:sub>
                                            <m:r>
                                              <a:rPr lang="el-GR" sz="1400">
                                                <a:effectLst/>
                                              </a:rPr>
                                              <m:t>1</m:t>
                                            </m:r>
                                          </m:sub>
                                        </m:sSub>
                                      </m:sub>
                                    </m:sSub>
                                  </m:den>
                                </m:f>
                                <m:r>
                                  <a:rPr lang="el-GR" sz="1400">
                                    <a:effectLst/>
                                  </a:rPr>
                                  <m:t>&gt;</m:t>
                                </m:r>
                                <m:sSub>
                                  <m:sSubPr>
                                    <m:ctrlPr>
                                      <a:rPr lang="el-GR" sz="1400">
                                        <a:effectLst/>
                                      </a:rPr>
                                    </m:ctrlPr>
                                  </m:sSubPr>
                                  <m:e>
                                    <m:r>
                                      <a:rPr lang="en-US" sz="1400">
                                        <a:effectLst/>
                                      </a:rPr>
                                      <m:t>𝑡</m:t>
                                    </m:r>
                                  </m:e>
                                  <m:sub>
                                    <m:r>
                                      <a:rPr lang="en-US" sz="1400">
                                        <a:effectLst/>
                                      </a:rPr>
                                      <m:t>𝑛</m:t>
                                    </m:r>
                                    <m:r>
                                      <a:rPr lang="en-US" sz="1400">
                                        <a:effectLst/>
                                      </a:rPr>
                                      <m:t>−</m:t>
                                    </m:r>
                                    <m:r>
                                      <a:rPr lang="en-US" sz="1400">
                                        <a:effectLst/>
                                      </a:rPr>
                                      <m:t>𝑘</m:t>
                                    </m:r>
                                    <m:r>
                                      <a:rPr lang="en-US" sz="1400">
                                        <a:effectLst/>
                                      </a:rPr>
                                      <m:t>−1,</m:t>
                                    </m:r>
                                    <m:f>
                                      <m:fPr>
                                        <m:ctrlPr>
                                          <a:rPr lang="el-GR" sz="1400">
                                            <a:effectLst/>
                                          </a:rPr>
                                        </m:ctrlPr>
                                      </m:fPr>
                                      <m:num>
                                        <m:r>
                                          <a:rPr lang="en-US" sz="1400">
                                            <a:effectLst/>
                                          </a:rPr>
                                          <m:t>𝑎</m:t>
                                        </m:r>
                                      </m:num>
                                      <m:den>
                                        <m:r>
                                          <a:rPr lang="en-US" sz="1400">
                                            <a:effectLst/>
                                          </a:rPr>
                                          <m:t>2</m:t>
                                        </m:r>
                                      </m:den>
                                    </m:f>
                                    <m:r>
                                      <a:rPr lang="en-US" sz="1400">
                                        <a:effectLst/>
                                      </a:rPr>
                                      <m:t> </m:t>
                                    </m:r>
                                  </m:sub>
                                </m:sSub>
                              </m:oMath>
                            </m:oMathPara>
                          </a14:m>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1200"/>
                            </a:spcBef>
                            <a:spcAft>
                              <a:spcPts val="1200"/>
                            </a:spcAft>
                          </a:pPr>
                          <a:r>
                            <a:rPr lang="el-GR" sz="1400">
                              <a:effectLst/>
                            </a:rPr>
                            <a:t>Απορρίπτεται η </a:t>
                          </a:r>
                          <a14:m>
                            <m:oMath xmlns:m="http://schemas.openxmlformats.org/officeDocument/2006/math">
                              <m:sSub>
                                <m:sSubPr>
                                  <m:ctrlPr>
                                    <a:rPr lang="el-GR" sz="1400">
                                      <a:effectLst/>
                                    </a:rPr>
                                  </m:ctrlPr>
                                </m:sSubPr>
                                <m:e>
                                  <m:r>
                                    <a:rPr lang="el-GR" sz="1400">
                                      <a:effectLst/>
                                    </a:rPr>
                                    <m:t>𝐻</m:t>
                                  </m:r>
                                </m:e>
                                <m:sub>
                                  <m:r>
                                    <a:rPr lang="el-GR" sz="1400">
                                      <a:effectLst/>
                                    </a:rPr>
                                    <m:t>0</m:t>
                                  </m:r>
                                </m:sub>
                              </m:sSub>
                            </m:oMath>
                          </a14:m>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1200"/>
                            </a:spcBef>
                            <a:spcAft>
                              <a:spcPts val="1200"/>
                            </a:spcAft>
                          </a:pPr>
                          <a:r>
                            <a:rPr lang="el-GR" sz="1400" dirty="0">
                              <a:effectLst/>
                            </a:rPr>
                            <a:t>Διαπιστώνεται στατιστικά σημαντική σχέση μεταξύ της εξαρτημένης μεταβλητής </a:t>
                          </a:r>
                          <a14:m>
                            <m:oMath xmlns:m="http://schemas.openxmlformats.org/officeDocument/2006/math">
                              <m:r>
                                <a:rPr lang="el-GR" sz="1400">
                                  <a:effectLst/>
                                </a:rPr>
                                <m:t>𝑌</m:t>
                              </m:r>
                            </m:oMath>
                          </a14:m>
                          <a:r>
                            <a:rPr lang="el-GR" sz="1400" dirty="0">
                              <a:effectLst/>
                            </a:rPr>
                            <a:t> και της ανεξάρτητης μεταβλητής </a:t>
                          </a:r>
                          <a14:m>
                            <m:oMath xmlns:m="http://schemas.openxmlformats.org/officeDocument/2006/math">
                              <m:r>
                                <a:rPr lang="el-GR" sz="1400">
                                  <a:effectLst/>
                                </a:rPr>
                                <m:t>𝛸</m:t>
                              </m:r>
                            </m:oMath>
                          </a14:m>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771194"/>
                      </a:ext>
                    </a:extLst>
                  </a:tr>
                  <a:tr h="1837398">
                    <a:tc>
                      <a:txBody>
                        <a:bodyPr/>
                        <a:lstStyle/>
                        <a:p>
                          <a:pPr algn="ctr">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d>
                                  <m:dPr>
                                    <m:begChr m:val="|"/>
                                    <m:endChr m:val="|"/>
                                    <m:ctrlPr>
                                      <a:rPr lang="el-GR" sz="1400">
                                        <a:effectLst/>
                                      </a:rPr>
                                    </m:ctrlPr>
                                  </m:dPr>
                                  <m:e>
                                    <m:r>
                                      <a:rPr lang="en-US" sz="1400">
                                        <a:effectLst/>
                                      </a:rPr>
                                      <m:t>𝑡</m:t>
                                    </m:r>
                                  </m:e>
                                </m:d>
                                <m:r>
                                  <a:rPr lang="en-US" sz="1400">
                                    <a:effectLst/>
                                  </a:rPr>
                                  <m:t>=</m:t>
                                </m:r>
                                <m:f>
                                  <m:fPr>
                                    <m:ctrlPr>
                                      <a:rPr lang="el-GR" sz="1400">
                                        <a:effectLst/>
                                      </a:rPr>
                                    </m:ctrlPr>
                                  </m:fPr>
                                  <m:num>
                                    <m:sSub>
                                      <m:sSubPr>
                                        <m:ctrlPr>
                                          <a:rPr lang="el-GR" sz="1400">
                                            <a:effectLst/>
                                          </a:rPr>
                                        </m:ctrlPr>
                                      </m:sSubPr>
                                      <m:e>
                                        <m:acc>
                                          <m:accPr>
                                            <m:chr m:val="̂"/>
                                            <m:ctrlPr>
                                              <a:rPr lang="el-GR" sz="1400">
                                                <a:effectLst/>
                                              </a:rPr>
                                            </m:ctrlPr>
                                          </m:accPr>
                                          <m:e>
                                            <m:r>
                                              <a:rPr lang="en-US" sz="1400">
                                                <a:effectLst/>
                                              </a:rPr>
                                              <m:t>𝑏</m:t>
                                            </m:r>
                                          </m:e>
                                        </m:acc>
                                      </m:e>
                                      <m:sub>
                                        <m:r>
                                          <a:rPr lang="en-US" sz="1400">
                                            <a:effectLst/>
                                          </a:rPr>
                                          <m:t>1 </m:t>
                                        </m:r>
                                      </m:sub>
                                    </m:sSub>
                                    <m:r>
                                      <a:rPr lang="en-US" sz="1400">
                                        <a:effectLst/>
                                      </a:rPr>
                                      <m:t>−</m:t>
                                    </m:r>
                                    <m:sSub>
                                      <m:sSubPr>
                                        <m:ctrlPr>
                                          <a:rPr lang="el-GR" sz="1400">
                                            <a:effectLst/>
                                          </a:rPr>
                                        </m:ctrlPr>
                                      </m:sSubPr>
                                      <m:e>
                                        <m:r>
                                          <a:rPr lang="en-US" sz="1400">
                                            <a:effectLst/>
                                          </a:rPr>
                                          <m:t>𝑏</m:t>
                                        </m:r>
                                      </m:e>
                                      <m:sub>
                                        <m:r>
                                          <a:rPr lang="en-US" sz="1400">
                                            <a:effectLst/>
                                          </a:rPr>
                                          <m:t>1</m:t>
                                        </m:r>
                                      </m:sub>
                                    </m:sSub>
                                  </m:num>
                                  <m:den>
                                    <m:sSub>
                                      <m:sSubPr>
                                        <m:ctrlPr>
                                          <a:rPr lang="el-GR" sz="1400">
                                            <a:effectLst/>
                                          </a:rPr>
                                        </m:ctrlPr>
                                      </m:sSubPr>
                                      <m:e>
                                        <m:r>
                                          <a:rPr lang="en-US" sz="1400">
                                            <a:effectLst/>
                                          </a:rPr>
                                          <m:t>𝑆</m:t>
                                        </m:r>
                                      </m:e>
                                      <m:sub>
                                        <m:sSub>
                                          <m:sSubPr>
                                            <m:ctrlPr>
                                              <a:rPr lang="el-GR" sz="1400">
                                                <a:effectLst/>
                                              </a:rPr>
                                            </m:ctrlPr>
                                          </m:sSubPr>
                                          <m:e>
                                            <m:acc>
                                              <m:accPr>
                                                <m:chr m:val="̂"/>
                                                <m:ctrlPr>
                                                  <a:rPr lang="el-GR" sz="1400">
                                                    <a:effectLst/>
                                                  </a:rPr>
                                                </m:ctrlPr>
                                              </m:accPr>
                                              <m:e>
                                                <m:r>
                                                  <a:rPr lang="el-GR" sz="1400">
                                                    <a:effectLst/>
                                                  </a:rPr>
                                                  <m:t>𝑏</m:t>
                                                </m:r>
                                              </m:e>
                                            </m:acc>
                                          </m:e>
                                          <m:sub>
                                            <m:r>
                                              <a:rPr lang="el-GR" sz="1400">
                                                <a:effectLst/>
                                              </a:rPr>
                                              <m:t>1</m:t>
                                            </m:r>
                                          </m:sub>
                                        </m:sSub>
                                      </m:sub>
                                    </m:sSub>
                                  </m:den>
                                </m:f>
                                <m:r>
                                  <a:rPr lang="el-GR" sz="1400">
                                    <a:effectLst/>
                                  </a:rPr>
                                  <m:t>&lt;</m:t>
                                </m:r>
                                <m:sSub>
                                  <m:sSubPr>
                                    <m:ctrlPr>
                                      <a:rPr lang="el-GR" sz="1400">
                                        <a:effectLst/>
                                      </a:rPr>
                                    </m:ctrlPr>
                                  </m:sSubPr>
                                  <m:e>
                                    <m:r>
                                      <a:rPr lang="en-US" sz="1400">
                                        <a:effectLst/>
                                      </a:rPr>
                                      <m:t>𝑡</m:t>
                                    </m:r>
                                  </m:e>
                                  <m:sub>
                                    <m:r>
                                      <a:rPr lang="en-US" sz="1400">
                                        <a:effectLst/>
                                      </a:rPr>
                                      <m:t>𝑛</m:t>
                                    </m:r>
                                    <m:r>
                                      <a:rPr lang="en-US" sz="1400">
                                        <a:effectLst/>
                                      </a:rPr>
                                      <m:t>−</m:t>
                                    </m:r>
                                    <m:r>
                                      <a:rPr lang="en-US" sz="1400">
                                        <a:effectLst/>
                                      </a:rPr>
                                      <m:t>𝑘</m:t>
                                    </m:r>
                                    <m:r>
                                      <a:rPr lang="en-US" sz="1400">
                                        <a:effectLst/>
                                      </a:rPr>
                                      <m:t>−1,</m:t>
                                    </m:r>
                                    <m:f>
                                      <m:fPr>
                                        <m:ctrlPr>
                                          <a:rPr lang="el-GR" sz="1400">
                                            <a:effectLst/>
                                          </a:rPr>
                                        </m:ctrlPr>
                                      </m:fPr>
                                      <m:num>
                                        <m:r>
                                          <a:rPr lang="en-US" sz="1400">
                                            <a:effectLst/>
                                          </a:rPr>
                                          <m:t>𝑎</m:t>
                                        </m:r>
                                      </m:num>
                                      <m:den>
                                        <m:r>
                                          <a:rPr lang="en-US" sz="1400">
                                            <a:effectLst/>
                                          </a:rPr>
                                          <m:t>2</m:t>
                                        </m:r>
                                      </m:den>
                                    </m:f>
                                    <m:r>
                                      <a:rPr lang="en-US" sz="1400">
                                        <a:effectLst/>
                                      </a:rPr>
                                      <m:t> </m:t>
                                    </m:r>
                                  </m:sub>
                                </m:sSub>
                              </m:oMath>
                            </m:oMathPara>
                          </a14:m>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1200"/>
                            </a:spcBef>
                            <a:spcAft>
                              <a:spcPts val="1200"/>
                            </a:spcAft>
                          </a:pPr>
                          <a:r>
                            <a:rPr lang="el-GR" sz="1400">
                              <a:effectLst/>
                            </a:rPr>
                            <a:t>Δεν απορρίπτεται η </a:t>
                          </a:r>
                          <a14:m>
                            <m:oMath xmlns:m="http://schemas.openxmlformats.org/officeDocument/2006/math">
                              <m:sSub>
                                <m:sSubPr>
                                  <m:ctrlPr>
                                    <a:rPr lang="el-GR" sz="1400">
                                      <a:effectLst/>
                                    </a:rPr>
                                  </m:ctrlPr>
                                </m:sSubPr>
                                <m:e>
                                  <m:r>
                                    <a:rPr lang="el-GR" sz="1400">
                                      <a:effectLst/>
                                    </a:rPr>
                                    <m:t>𝐻</m:t>
                                  </m:r>
                                </m:e>
                                <m:sub>
                                  <m:r>
                                    <a:rPr lang="el-GR" sz="1400">
                                      <a:effectLst/>
                                    </a:rPr>
                                    <m:t>0</m:t>
                                  </m:r>
                                </m:sub>
                              </m:sSub>
                            </m:oMath>
                          </a14:m>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1200"/>
                            </a:spcBef>
                            <a:spcAft>
                              <a:spcPts val="1200"/>
                            </a:spcAft>
                          </a:pPr>
                          <a:r>
                            <a:rPr lang="el-GR" sz="1400" dirty="0">
                              <a:effectLst/>
                            </a:rPr>
                            <a:t>Η γραμμή παλινδρόμησης δεν εξαρτάται από τη μεταβλητή </a:t>
                          </a:r>
                          <a14:m>
                            <m:oMath xmlns:m="http://schemas.openxmlformats.org/officeDocument/2006/math">
                              <m:r>
                                <a:rPr lang="el-GR" sz="1400">
                                  <a:effectLst/>
                                </a:rPr>
                                <m:t>𝛸</m:t>
                              </m:r>
                            </m:oMath>
                          </a14:m>
                          <a:r>
                            <a:rPr lang="el-GR" sz="1400" dirty="0">
                              <a:effectLst/>
                            </a:rPr>
                            <a:t>. Είναι παράλληλη με τον οριζόντιο άξονα του συστήματος συντεταγμένων. Η όποια τιμή του συντελεστή </a:t>
                          </a:r>
                          <a14:m>
                            <m:oMath xmlns:m="http://schemas.openxmlformats.org/officeDocument/2006/math">
                              <m:sSub>
                                <m:sSubPr>
                                  <m:ctrlPr>
                                    <a:rPr lang="el-GR" sz="1400">
                                      <a:effectLst/>
                                    </a:rPr>
                                  </m:ctrlPr>
                                </m:sSubPr>
                                <m:e>
                                  <m:acc>
                                    <m:accPr>
                                      <m:chr m:val="̂"/>
                                      <m:ctrlPr>
                                        <a:rPr lang="el-GR" sz="1400">
                                          <a:effectLst/>
                                        </a:rPr>
                                      </m:ctrlPr>
                                    </m:accPr>
                                    <m:e>
                                      <m:r>
                                        <a:rPr lang="en-US" sz="1400">
                                          <a:effectLst/>
                                        </a:rPr>
                                        <m:t>𝑏</m:t>
                                      </m:r>
                                    </m:e>
                                  </m:acc>
                                </m:e>
                                <m:sub>
                                  <m:r>
                                    <a:rPr lang="el-GR" sz="1400">
                                      <a:effectLst/>
                                    </a:rPr>
                                    <m:t>1 </m:t>
                                  </m:r>
                                </m:sub>
                              </m:sSub>
                            </m:oMath>
                          </a14:m>
                          <a:r>
                            <a:rPr lang="el-GR" sz="1400" dirty="0">
                              <a:effectLst/>
                            </a:rPr>
                            <a:t>, διαφορετική από το μηδέν, οφείλεται σε τυχαίους παράγοντες της δειγματοληψίας.</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7788341"/>
                      </a:ext>
                    </a:extLst>
                  </a:tr>
                </a:tbl>
              </a:graphicData>
            </a:graphic>
          </p:graphicFrame>
        </mc:Choice>
        <mc:Fallback>
          <p:graphicFrame>
            <p:nvGraphicFramePr>
              <p:cNvPr id="2" name="Πίνακας 1">
                <a:extLst>
                  <a:ext uri="{FF2B5EF4-FFF2-40B4-BE49-F238E27FC236}">
                    <a16:creationId xmlns:a16="http://schemas.microsoft.com/office/drawing/2014/main" id="{7FF72398-16F2-43E2-BB20-8D3CBA6D5AEC}"/>
                  </a:ext>
                </a:extLst>
              </p:cNvPr>
              <p:cNvGraphicFramePr>
                <a:graphicFrameLocks noGrp="1"/>
              </p:cNvGraphicFramePr>
              <p:nvPr>
                <p:extLst>
                  <p:ext uri="{D42A27DB-BD31-4B8C-83A1-F6EECF244321}">
                    <p14:modId xmlns:p14="http://schemas.microsoft.com/office/powerpoint/2010/main" val="3393505515"/>
                  </p:ext>
                </p:extLst>
              </p:nvPr>
            </p:nvGraphicFramePr>
            <p:xfrm>
              <a:off x="1824932" y="1616363"/>
              <a:ext cx="8542135" cy="4729016"/>
            </p:xfrm>
            <a:graphic>
              <a:graphicData uri="http://schemas.openxmlformats.org/drawingml/2006/table">
                <a:tbl>
                  <a:tblPr firstRow="1" firstCol="1" bandRow="1">
                    <a:tableStyleId>{5C22544A-7EE6-4342-B048-85BDC9FD1C3A}</a:tableStyleId>
                  </a:tblPr>
                  <a:tblGrid>
                    <a:gridCol w="2662677">
                      <a:extLst>
                        <a:ext uri="{9D8B030D-6E8A-4147-A177-3AD203B41FA5}">
                          <a16:colId xmlns:a16="http://schemas.microsoft.com/office/drawing/2014/main" val="3848821149"/>
                        </a:ext>
                      </a:extLst>
                    </a:gridCol>
                    <a:gridCol w="1538663">
                      <a:extLst>
                        <a:ext uri="{9D8B030D-6E8A-4147-A177-3AD203B41FA5}">
                          <a16:colId xmlns:a16="http://schemas.microsoft.com/office/drawing/2014/main" val="1019468801"/>
                        </a:ext>
                      </a:extLst>
                    </a:gridCol>
                    <a:gridCol w="4340795">
                      <a:extLst>
                        <a:ext uri="{9D8B030D-6E8A-4147-A177-3AD203B41FA5}">
                          <a16:colId xmlns:a16="http://schemas.microsoft.com/office/drawing/2014/main" val="3908023118"/>
                        </a:ext>
                      </a:extLst>
                    </a:gridCol>
                  </a:tblGrid>
                  <a:tr h="533837">
                    <a:tc>
                      <a:txBody>
                        <a:bodyPr/>
                        <a:lstStyle/>
                        <a:p>
                          <a:pPr algn="ctr">
                            <a:lnSpc>
                              <a:spcPct val="115000"/>
                            </a:lnSpc>
                            <a:spcBef>
                              <a:spcPts val="1200"/>
                            </a:spcBef>
                            <a:spcAft>
                              <a:spcPts val="1200"/>
                            </a:spcAft>
                          </a:pPr>
                          <a:r>
                            <a:rPr lang="el-GR" sz="1400" dirty="0">
                              <a:effectLst/>
                            </a:rPr>
                            <a:t>Μηδενική Υπόθεση</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l-GR"/>
                        </a:p>
                      </a:txBody>
                      <a:tcPr marL="68580" marR="68580" marT="0" marB="0" anchor="ctr">
                        <a:blipFill>
                          <a:blip r:embed="rId2"/>
                          <a:stretch>
                            <a:fillRect l="-45389" t="-1136" r="-415" b="-784091"/>
                          </a:stretch>
                        </a:blipFill>
                      </a:tcPr>
                    </a:tc>
                    <a:tc hMerge="1">
                      <a:txBody>
                        <a:bodyPr/>
                        <a:lstStyle/>
                        <a:p>
                          <a:endParaRPr lang="el-GR"/>
                        </a:p>
                      </a:txBody>
                      <a:tcPr/>
                    </a:tc>
                    <a:extLst>
                      <a:ext uri="{0D108BD9-81ED-4DB2-BD59-A6C34878D82A}">
                        <a16:rowId xmlns:a16="http://schemas.microsoft.com/office/drawing/2014/main" val="2653636486"/>
                      </a:ext>
                    </a:extLst>
                  </a:tr>
                  <a:tr h="533837">
                    <a:tc>
                      <a:txBody>
                        <a:bodyPr/>
                        <a:lstStyle/>
                        <a:p>
                          <a:pPr algn="ctr">
                            <a:lnSpc>
                              <a:spcPct val="115000"/>
                            </a:lnSpc>
                            <a:spcBef>
                              <a:spcPts val="1200"/>
                            </a:spcBef>
                            <a:spcAft>
                              <a:spcPts val="1200"/>
                            </a:spcAft>
                          </a:pPr>
                          <a:r>
                            <a:rPr lang="el-GR" sz="1400">
                              <a:effectLst/>
                            </a:rPr>
                            <a:t>Εναλλακτική Υπόθεση</a:t>
                          </a:r>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endParaRPr lang="el-GR"/>
                        </a:p>
                      </a:txBody>
                      <a:tcPr marL="68580" marR="68580" marT="0" marB="0" anchor="ctr">
                        <a:blipFill>
                          <a:blip r:embed="rId2"/>
                          <a:stretch>
                            <a:fillRect l="-45389" t="-102299" r="-415" b="-693103"/>
                          </a:stretch>
                        </a:blipFill>
                      </a:tcPr>
                    </a:tc>
                    <a:tc hMerge="1">
                      <a:txBody>
                        <a:bodyPr/>
                        <a:lstStyle/>
                        <a:p>
                          <a:endParaRPr lang="el-GR"/>
                        </a:p>
                      </a:txBody>
                      <a:tcPr/>
                    </a:tc>
                    <a:extLst>
                      <a:ext uri="{0D108BD9-81ED-4DB2-BD59-A6C34878D82A}">
                        <a16:rowId xmlns:a16="http://schemas.microsoft.com/office/drawing/2014/main" val="2177940641"/>
                      </a:ext>
                    </a:extLst>
                  </a:tr>
                  <a:tr h="333893">
                    <a:tc gridSpan="2">
                      <a:txBody>
                        <a:bodyPr/>
                        <a:lstStyle/>
                        <a:p>
                          <a:pPr algn="ctr">
                            <a:lnSpc>
                              <a:spcPct val="115000"/>
                            </a:lnSpc>
                            <a:spcBef>
                              <a:spcPts val="1200"/>
                            </a:spcBef>
                            <a:spcAft>
                              <a:spcPts val="1200"/>
                            </a:spcAft>
                          </a:pPr>
                          <a:r>
                            <a:rPr lang="el-GR" sz="1400">
                              <a:effectLst/>
                            </a:rPr>
                            <a:t>Κριτήριο Ελέγχου</a:t>
                          </a:r>
                          <a:endParaRPr lang="el-G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l-GR"/>
                        </a:p>
                      </a:txBody>
                      <a:tcPr/>
                    </a:tc>
                    <a:tc>
                      <a:txBody>
                        <a:bodyPr/>
                        <a:lstStyle/>
                        <a:p>
                          <a:pPr algn="ctr">
                            <a:lnSpc>
                              <a:spcPct val="115000"/>
                            </a:lnSpc>
                            <a:spcBef>
                              <a:spcPts val="1200"/>
                            </a:spcBef>
                            <a:spcAft>
                              <a:spcPts val="1200"/>
                            </a:spcAft>
                          </a:pPr>
                          <a:r>
                            <a:rPr lang="el-GR" sz="1400" dirty="0">
                              <a:effectLst/>
                            </a:rPr>
                            <a:t>Συμπέρασμα</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84525791"/>
                      </a:ext>
                    </a:extLst>
                  </a:tr>
                  <a:tr h="1490051">
                    <a:tc>
                      <a:txBody>
                        <a:bodyPr/>
                        <a:lstStyle/>
                        <a:p>
                          <a:endParaRPr lang="el-GR"/>
                        </a:p>
                      </a:txBody>
                      <a:tcPr marL="68580" marR="68580" marT="0" marB="0" anchor="ctr">
                        <a:blipFill>
                          <a:blip r:embed="rId2"/>
                          <a:stretch>
                            <a:fillRect l="-229" t="-94672" r="-221739" b="-124590"/>
                          </a:stretch>
                        </a:blipFill>
                      </a:tcPr>
                    </a:tc>
                    <a:tc>
                      <a:txBody>
                        <a:bodyPr/>
                        <a:lstStyle/>
                        <a:p>
                          <a:endParaRPr lang="el-GR"/>
                        </a:p>
                      </a:txBody>
                      <a:tcPr marL="68580" marR="68580" marT="0" marB="0" anchor="ctr">
                        <a:blipFill>
                          <a:blip r:embed="rId2"/>
                          <a:stretch>
                            <a:fillRect l="-173123" t="-94672" r="-283004" b="-124590"/>
                          </a:stretch>
                        </a:blipFill>
                      </a:tcPr>
                    </a:tc>
                    <a:tc>
                      <a:txBody>
                        <a:bodyPr/>
                        <a:lstStyle/>
                        <a:p>
                          <a:endParaRPr lang="el-GR"/>
                        </a:p>
                      </a:txBody>
                      <a:tcPr marL="68580" marR="68580" marT="0" marB="0" anchor="ctr">
                        <a:blipFill>
                          <a:blip r:embed="rId2"/>
                          <a:stretch>
                            <a:fillRect l="-97051" t="-94672" r="-562" b="-124590"/>
                          </a:stretch>
                        </a:blipFill>
                      </a:tcPr>
                    </a:tc>
                    <a:extLst>
                      <a:ext uri="{0D108BD9-81ED-4DB2-BD59-A6C34878D82A}">
                        <a16:rowId xmlns:a16="http://schemas.microsoft.com/office/drawing/2014/main" val="2413771194"/>
                      </a:ext>
                    </a:extLst>
                  </a:tr>
                  <a:tr h="1837398">
                    <a:tc>
                      <a:txBody>
                        <a:bodyPr/>
                        <a:lstStyle/>
                        <a:p>
                          <a:endParaRPr lang="el-GR"/>
                        </a:p>
                      </a:txBody>
                      <a:tcPr marL="68580" marR="68580" marT="0" marB="0" anchor="ctr">
                        <a:blipFill>
                          <a:blip r:embed="rId2"/>
                          <a:stretch>
                            <a:fillRect l="-229" t="-157285" r="-221739" b="-662"/>
                          </a:stretch>
                        </a:blipFill>
                      </a:tcPr>
                    </a:tc>
                    <a:tc>
                      <a:txBody>
                        <a:bodyPr/>
                        <a:lstStyle/>
                        <a:p>
                          <a:endParaRPr lang="el-GR"/>
                        </a:p>
                      </a:txBody>
                      <a:tcPr marL="68580" marR="68580" marT="0" marB="0" anchor="ctr">
                        <a:blipFill>
                          <a:blip r:embed="rId2"/>
                          <a:stretch>
                            <a:fillRect l="-173123" t="-157285" r="-283004" b="-662"/>
                          </a:stretch>
                        </a:blipFill>
                      </a:tcPr>
                    </a:tc>
                    <a:tc>
                      <a:txBody>
                        <a:bodyPr/>
                        <a:lstStyle/>
                        <a:p>
                          <a:endParaRPr lang="el-GR"/>
                        </a:p>
                      </a:txBody>
                      <a:tcPr marL="68580" marR="68580" marT="0" marB="0" anchor="ctr">
                        <a:blipFill>
                          <a:blip r:embed="rId2"/>
                          <a:stretch>
                            <a:fillRect l="-97051" t="-157285" r="-562" b="-662"/>
                          </a:stretch>
                        </a:blipFill>
                      </a:tcPr>
                    </a:tc>
                    <a:extLst>
                      <a:ext uri="{0D108BD9-81ED-4DB2-BD59-A6C34878D82A}">
                        <a16:rowId xmlns:a16="http://schemas.microsoft.com/office/drawing/2014/main" val="2207788341"/>
                      </a:ext>
                    </a:extLst>
                  </a:tr>
                </a:tbl>
              </a:graphicData>
            </a:graphic>
          </p:graphicFrame>
        </mc:Fallback>
      </mc:AlternateContent>
      <p:sp>
        <p:nvSpPr>
          <p:cNvPr id="3" name="Rectangle 1">
            <a:extLst>
              <a:ext uri="{FF2B5EF4-FFF2-40B4-BE49-F238E27FC236}">
                <a16:creationId xmlns:a16="http://schemas.microsoft.com/office/drawing/2014/main" id="{B40BD47E-DD5C-4D9F-BE70-0AB5E5FF8D1F}"/>
              </a:ext>
            </a:extLst>
          </p:cNvPr>
          <p:cNvSpPr>
            <a:spLocks noChangeArrowheads="1"/>
          </p:cNvSpPr>
          <p:nvPr/>
        </p:nvSpPr>
        <p:spPr bwMode="auto">
          <a:xfrm>
            <a:off x="3058102" y="1041075"/>
            <a:ext cx="8254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6941"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Δίπλευρος έλεγχος υπόθεσης για το συντελεστή </a:t>
            </a:r>
            <a:r>
              <a:rPr kumimoji="0" lang="el-GR" altLang="el-GR" b="1" i="1" u="none" strike="noStrike" cap="none" normalizeH="0" baseline="0" dirty="0">
                <a:ln>
                  <a:noFill/>
                </a:ln>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a:t>b1</a:t>
            </a:r>
            <a:r>
              <a:rPr kumimoji="0" lang="el-GR" altLang="el-GR" b="1" i="0" u="none" strike="noStrike" cap="none" normalizeH="0" baseline="0" dirty="0">
                <a:ln>
                  <a:noFill/>
                </a:ln>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rPr>
              <a:t> της ανεξάρτητης μεταβλητής </a:t>
            </a:r>
            <a:r>
              <a:rPr kumimoji="0" lang="el-GR" altLang="el-GR" b="1" i="1" u="none" strike="noStrike" cap="none" normalizeH="0" baseline="0" dirty="0">
                <a:ln>
                  <a:noFill/>
                </a:ln>
                <a:solidFill>
                  <a:srgbClr val="800000"/>
                </a:solidFill>
                <a:effectLst/>
                <a:latin typeface="Cambria Math" panose="02040503050406030204" pitchFamily="18" charset="0"/>
                <a:ea typeface="Times New Roman" panose="02020603050405020304" pitchFamily="18" charset="0"/>
                <a:cs typeface="Times New Roman" panose="02020603050405020304" pitchFamily="18" charset="0"/>
              </a:rPr>
              <a:t>Χ</a:t>
            </a:r>
            <a:endParaRPr kumimoji="0" lang="el-GR" altLang="el-GR" b="1" i="0" u="none" strike="noStrike" cap="none" normalizeH="0" baseline="0" dirty="0">
              <a:ln>
                <a:noFill/>
              </a:ln>
              <a:solidFill>
                <a:srgbClr val="8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417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C039C01-B4D9-4906-B1C3-365113BEB6E0}"/>
                  </a:ext>
                </a:extLst>
              </p:cNvPr>
              <p:cNvSpPr txBox="1"/>
              <p:nvPr/>
            </p:nvSpPr>
            <p:spPr>
              <a:xfrm>
                <a:off x="1052945" y="1010775"/>
                <a:ext cx="10039928" cy="5047216"/>
              </a:xfrm>
              <a:prstGeom prst="rect">
                <a:avLst/>
              </a:prstGeom>
              <a:noFill/>
            </p:spPr>
            <p:txBody>
              <a:bodyPr wrap="square">
                <a:spAutoFit/>
              </a:bodyPr>
              <a:lstStyle/>
              <a:p>
                <a:pPr algn="just">
                  <a:lnSpc>
                    <a:spcPct val="115000"/>
                  </a:lnSpc>
                  <a:spcBef>
                    <a:spcPts val="1200"/>
                  </a:spcBef>
                  <a:spcAft>
                    <a:spcPts val="1200"/>
                  </a:spcAft>
                </a:pPr>
                <a:r>
                  <a:rPr lang="el-GR" sz="2400" dirty="0">
                    <a:effectLst/>
                    <a:latin typeface="Calibri" panose="020F0502020204030204" pitchFamily="34" charset="0"/>
                    <a:ea typeface="Times New Roman" panose="02020603050405020304" pitchFamily="18" charset="0"/>
                    <a:cs typeface="Calibri" panose="020F0502020204030204" pitchFamily="34" charset="0"/>
                  </a:rPr>
                  <a:t>Επιπλέον, οι παραπάνω έλεγχοι μπορεί να πραγματοποιηθούν όχι μόνο για μηδενικές τιμές των συντελεστών, αλλά και για συγκεκριμένες τιμές που υπαγορεύονται είτε από τη σχετική οικονομική θεωρία, είτε από άλλη εμπειρική πηγή πληροφόρησης.  Για παράδειγμα ο έλεγχος:  </a:t>
                </a:r>
                <a14:m>
                  <m:oMath xmlns:m="http://schemas.openxmlformats.org/officeDocument/2006/math">
                    <m:sSub>
                      <m:sSubPr>
                        <m:ctrlPr>
                          <a:rPr lang="el-GR" sz="2400" i="1">
                            <a:effectLst/>
                            <a:latin typeface="Cambria Math" panose="02040503050406030204" pitchFamily="18" charset="0"/>
                            <a:ea typeface="Times New Roman" panose="02020603050405020304" pitchFamily="18" charset="0"/>
                            <a:cs typeface="Calibri" panose="020F0502020204030204" pitchFamily="34" charset="0"/>
                          </a:rPr>
                        </m:ctrlPr>
                      </m:sSubPr>
                      <m:e>
                        <m:r>
                          <m:rPr>
                            <m:sty m:val="p"/>
                          </m:rPr>
                          <a:rPr lang="el-GR" sz="2400">
                            <a:effectLst/>
                            <a:latin typeface="Cambria Math" panose="02040503050406030204" pitchFamily="18" charset="0"/>
                            <a:ea typeface="Times New Roman" panose="02020603050405020304" pitchFamily="18" charset="0"/>
                            <a:cs typeface="Calibri" panose="020F0502020204030204" pitchFamily="34" charset="0"/>
                          </a:rPr>
                          <m:t>Η</m:t>
                        </m:r>
                      </m:e>
                      <m:sub>
                        <m:r>
                          <a:rPr lang="el-GR" sz="2400">
                            <a:effectLst/>
                            <a:latin typeface="Cambria Math" panose="02040503050406030204" pitchFamily="18" charset="0"/>
                            <a:ea typeface="Times New Roman" panose="02020603050405020304" pitchFamily="18" charset="0"/>
                            <a:cs typeface="Calibri" panose="020F0502020204030204" pitchFamily="34" charset="0"/>
                          </a:rPr>
                          <m:t>0</m:t>
                        </m:r>
                      </m:sub>
                    </m:sSub>
                    <m:r>
                      <a:rPr lang="el-GR" sz="2400">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l-GR" sz="2400" i="1">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400" i="1">
                            <a:effectLst/>
                            <a:latin typeface="Cambria Math" panose="02040503050406030204" pitchFamily="18" charset="0"/>
                            <a:ea typeface="Times New Roman" panose="02020603050405020304" pitchFamily="18" charset="0"/>
                            <a:cs typeface="Calibri" panose="020F0502020204030204" pitchFamily="34" charset="0"/>
                          </a:rPr>
                          <m:t>𝑏</m:t>
                        </m:r>
                      </m:e>
                      <m:sub>
                        <m:r>
                          <a:rPr lang="el-GR" sz="2400" i="1">
                            <a:effectLst/>
                            <a:latin typeface="Cambria Math" panose="02040503050406030204" pitchFamily="18" charset="0"/>
                            <a:ea typeface="Times New Roman" panose="02020603050405020304" pitchFamily="18" charset="0"/>
                            <a:cs typeface="Calibri" panose="020F0502020204030204" pitchFamily="34" charset="0"/>
                          </a:rPr>
                          <m:t>1</m:t>
                        </m:r>
                      </m:sub>
                    </m:sSub>
                    <m:r>
                      <a:rPr lang="el-GR" sz="2400">
                        <a:effectLst/>
                        <a:latin typeface="Cambria Math" panose="02040503050406030204" pitchFamily="18" charset="0"/>
                        <a:ea typeface="Times New Roman" panose="02020603050405020304" pitchFamily="18" charset="0"/>
                        <a:cs typeface="Calibri" panose="020F0502020204030204" pitchFamily="34" charset="0"/>
                      </a:rPr>
                      <m:t>=1</m:t>
                    </m:r>
                  </m:oMath>
                </a14:m>
                <a:r>
                  <a:rPr lang="el-GR" sz="2400" dirty="0">
                    <a:effectLst/>
                    <a:latin typeface="Calibri" panose="020F0502020204030204" pitchFamily="34" charset="0"/>
                    <a:ea typeface="Times New Roman" panose="02020603050405020304" pitchFamily="18" charset="0"/>
                    <a:cs typeface="Calibri" panose="020F0502020204030204" pitchFamily="34" charset="0"/>
                  </a:rPr>
                  <a:t> έναντι </a:t>
                </a:r>
                <a14:m>
                  <m:oMath xmlns:m="http://schemas.openxmlformats.org/officeDocument/2006/math">
                    <m:sSub>
                      <m:sSubPr>
                        <m:ctrlPr>
                          <a:rPr lang="el-GR" sz="2400" i="1">
                            <a:effectLst/>
                            <a:latin typeface="Cambria Math" panose="02040503050406030204" pitchFamily="18" charset="0"/>
                            <a:ea typeface="Times New Roman" panose="02020603050405020304" pitchFamily="18" charset="0"/>
                            <a:cs typeface="Calibri" panose="020F0502020204030204" pitchFamily="34" charset="0"/>
                          </a:rPr>
                        </m:ctrlPr>
                      </m:sSubPr>
                      <m:e>
                        <m:r>
                          <m:rPr>
                            <m:sty m:val="p"/>
                          </m:rPr>
                          <a:rPr lang="el-GR" sz="2400">
                            <a:effectLst/>
                            <a:latin typeface="Cambria Math" panose="02040503050406030204" pitchFamily="18" charset="0"/>
                            <a:ea typeface="Times New Roman" panose="02020603050405020304" pitchFamily="18" charset="0"/>
                            <a:cs typeface="Calibri" panose="020F0502020204030204" pitchFamily="34" charset="0"/>
                          </a:rPr>
                          <m:t>Η</m:t>
                        </m:r>
                      </m:e>
                      <m:sub>
                        <m:r>
                          <a:rPr lang="el-GR" sz="2400">
                            <a:effectLst/>
                            <a:latin typeface="Cambria Math" panose="02040503050406030204" pitchFamily="18" charset="0"/>
                            <a:ea typeface="Times New Roman" panose="02020603050405020304" pitchFamily="18" charset="0"/>
                            <a:cs typeface="Calibri" panose="020F0502020204030204" pitchFamily="34" charset="0"/>
                          </a:rPr>
                          <m:t>1</m:t>
                        </m:r>
                      </m:sub>
                    </m:sSub>
                    <m:r>
                      <a:rPr lang="el-GR" sz="2400">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l-GR" sz="2400" i="1">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2400" i="1">
                            <a:effectLst/>
                            <a:latin typeface="Cambria Math" panose="02040503050406030204" pitchFamily="18" charset="0"/>
                            <a:ea typeface="Times New Roman" panose="02020603050405020304" pitchFamily="18" charset="0"/>
                            <a:cs typeface="Calibri" panose="020F0502020204030204" pitchFamily="34" charset="0"/>
                          </a:rPr>
                          <m:t>𝑏</m:t>
                        </m:r>
                      </m:e>
                      <m:sub>
                        <m:r>
                          <a:rPr lang="el-GR" sz="2400" i="1">
                            <a:effectLst/>
                            <a:latin typeface="Cambria Math" panose="02040503050406030204" pitchFamily="18" charset="0"/>
                            <a:ea typeface="Times New Roman" panose="02020603050405020304" pitchFamily="18" charset="0"/>
                            <a:cs typeface="Calibri" panose="020F0502020204030204" pitchFamily="34" charset="0"/>
                          </a:rPr>
                          <m:t>1</m:t>
                        </m:r>
                      </m:sub>
                    </m:sSub>
                    <m:r>
                      <a:rPr lang="el-GR" sz="2400">
                        <a:effectLst/>
                        <a:latin typeface="Cambria Math" panose="02040503050406030204" pitchFamily="18" charset="0"/>
                        <a:ea typeface="Times New Roman" panose="02020603050405020304" pitchFamily="18" charset="0"/>
                        <a:cs typeface="Calibri" panose="020F0502020204030204" pitchFamily="34" charset="0"/>
                      </a:rPr>
                      <m:t>≠1</m:t>
                    </m:r>
                  </m:oMath>
                </a14:m>
                <a:r>
                  <a:rPr lang="el-GR" sz="2400" dirty="0">
                    <a:effectLst/>
                    <a:latin typeface="Calibri" panose="020F0502020204030204" pitchFamily="34" charset="0"/>
                    <a:ea typeface="Times New Roman" panose="02020603050405020304" pitchFamily="18" charset="0"/>
                    <a:cs typeface="Calibri" panose="020F0502020204030204" pitchFamily="34" charset="0"/>
                  </a:rPr>
                  <a:t>. </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1200"/>
                  </a:spcAft>
                </a:pPr>
                <a:r>
                  <a:rPr lang="el-GR" sz="2400" dirty="0">
                    <a:effectLst/>
                    <a:latin typeface="Calibri" panose="020F0502020204030204" pitchFamily="34" charset="0"/>
                    <a:ea typeface="Times New Roman" panose="02020603050405020304" pitchFamily="18" charset="0"/>
                    <a:cs typeface="Calibri" panose="020F0502020204030204" pitchFamily="34" charset="0"/>
                  </a:rPr>
                  <a:t>Τέλος, αξίζει να σημειωθεί ότι με βάση την τιμή της στατιστικής </a:t>
                </a:r>
                <a14:m>
                  <m:oMath xmlns:m="http://schemas.openxmlformats.org/officeDocument/2006/math">
                    <m:r>
                      <a:rPr lang="el-GR" sz="2400" i="1">
                        <a:effectLst/>
                        <a:latin typeface="Cambria Math" panose="02040503050406030204" pitchFamily="18" charset="0"/>
                        <a:ea typeface="Times New Roman" panose="02020603050405020304" pitchFamily="18" charset="0"/>
                        <a:cs typeface="Calibri" panose="020F0502020204030204" pitchFamily="34" charset="0"/>
                      </a:rPr>
                      <m:t>𝑡</m:t>
                    </m:r>
                  </m:oMath>
                </a14:m>
                <a:r>
                  <a:rPr lang="el-GR" sz="2400" dirty="0">
                    <a:effectLst/>
                    <a:latin typeface="Calibri" panose="020F0502020204030204" pitchFamily="34" charset="0"/>
                    <a:ea typeface="Times New Roman" panose="02020603050405020304" pitchFamily="18" charset="0"/>
                    <a:cs typeface="Calibri" panose="020F0502020204030204" pitchFamily="34" charset="0"/>
                  </a:rPr>
                  <a:t> στο δείγμα μπορεί να υπολογιστεί η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el-GR" sz="2400" dirty="0">
                    <a:effectLst/>
                    <a:latin typeface="Calibri" panose="020F0502020204030204" pitchFamily="34" charset="0"/>
                    <a:ea typeface="Times New Roman" panose="02020603050405020304" pitchFamily="18" charset="0"/>
                    <a:cs typeface="Calibri" panose="020F0502020204030204" pitchFamily="34" charset="0"/>
                  </a:rPr>
                  <a:t>–τιμή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Calibri" panose="020F0502020204030204" pitchFamily="34" charset="0"/>
                      </a:rPr>
                      <m:t>𝑝</m:t>
                    </m:r>
                    <m:r>
                      <a:rPr lang="el-GR" sz="2400" i="1">
                        <a:effectLst/>
                        <a:latin typeface="Cambria Math" panose="02040503050406030204" pitchFamily="18" charset="0"/>
                        <a:ea typeface="Times New Roman" panose="02020603050405020304" pitchFamily="18" charset="0"/>
                        <a:cs typeface="Calibri" panose="020F0502020204030204" pitchFamily="34" charset="0"/>
                      </a:rPr>
                      <m:t>−</m:t>
                    </m:r>
                  </m:oMath>
                </a14:m>
                <a:r>
                  <a:rPr lang="en-US" sz="2400" dirty="0">
                    <a:effectLst/>
                    <a:latin typeface="Calibri" panose="020F0502020204030204" pitchFamily="34" charset="0"/>
                    <a:ea typeface="Times New Roman" panose="02020603050405020304" pitchFamily="18" charset="0"/>
                    <a:cs typeface="Calibri" panose="020F0502020204030204" pitchFamily="34" charset="0"/>
                  </a:rPr>
                  <a:t>value</a:t>
                </a:r>
                <a:r>
                  <a:rPr lang="el-GR" sz="2400" dirty="0">
                    <a:effectLst/>
                    <a:latin typeface="Calibri" panose="020F0502020204030204" pitchFamily="34" charset="0"/>
                    <a:ea typeface="Times New Roman" panose="02020603050405020304" pitchFamily="18" charset="0"/>
                    <a:cs typeface="Calibri" panose="020F0502020204030204" pitchFamily="34" charset="0"/>
                  </a:rPr>
                  <a:t>), η οποία ουσιαστικά παριστάνει το ακριβές επίπεδο σημαντικότητας κάτω από το οποίο απορρίπτεται η μηδενική υπόθεση </a:t>
                </a:r>
                <a14:m>
                  <m:oMath xmlns:m="http://schemas.openxmlformats.org/officeDocument/2006/math">
                    <m:sSub>
                      <m:sSubPr>
                        <m:ctrlPr>
                          <a:rPr lang="el-GR" sz="24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m:rPr>
                            <m:sty m:val="p"/>
                          </m:rPr>
                          <a:rPr lang="el-GR" sz="24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H</m:t>
                        </m:r>
                      </m:e>
                      <m:sub>
                        <m:r>
                          <a:rPr lang="el-GR" sz="24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0</m:t>
                        </m:r>
                      </m:sub>
                    </m:sSub>
                  </m:oMath>
                </a14:m>
                <a:r>
                  <a:rPr lang="el-GR" sz="2400" dirty="0">
                    <a:effectLst/>
                    <a:latin typeface="Calibri" panose="020F0502020204030204" pitchFamily="34" charset="0"/>
                    <a:ea typeface="Times New Roman" panose="02020603050405020304" pitchFamily="18" charset="0"/>
                    <a:cs typeface="Calibri" panose="020F0502020204030204" pitchFamily="34" charset="0"/>
                  </a:rPr>
                  <a:t>. Με άλλα λόγια, εάν το επίπεδο σημαντικότητας είναι υψηλότερο από την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Calibri" panose="020F0502020204030204" pitchFamily="34" charset="0"/>
                      </a:rPr>
                      <m:t>𝑝</m:t>
                    </m:r>
                  </m:oMath>
                </a14:m>
                <a:r>
                  <a:rPr lang="el-GR" sz="2400" dirty="0">
                    <a:effectLst/>
                    <a:latin typeface="Calibri" panose="020F0502020204030204" pitchFamily="34" charset="0"/>
                    <a:ea typeface="Times New Roman" panose="02020603050405020304" pitchFamily="18" charset="0"/>
                    <a:cs typeface="Calibri" panose="020F0502020204030204" pitchFamily="34" charset="0"/>
                  </a:rPr>
                  <a:t>–τιμή, τότε η μηδενική υπόθεση απορρίπτεται και ο υπό εξέταση συντελεστής θεωρείται στατιστικά σημαντικός.      </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BC039C01-B4D9-4906-B1C3-365113BEB6E0}"/>
                  </a:ext>
                </a:extLst>
              </p:cNvPr>
              <p:cNvSpPr txBox="1">
                <a:spLocks noRot="1" noChangeAspect="1" noMove="1" noResize="1" noEditPoints="1" noAdjustHandles="1" noChangeArrowheads="1" noChangeShapeType="1" noTextEdit="1"/>
              </p:cNvSpPr>
              <p:nvPr/>
            </p:nvSpPr>
            <p:spPr>
              <a:xfrm>
                <a:off x="1052945" y="1010775"/>
                <a:ext cx="10039928" cy="5047216"/>
              </a:xfrm>
              <a:prstGeom prst="rect">
                <a:avLst/>
              </a:prstGeom>
              <a:blipFill>
                <a:blip r:embed="rId2"/>
                <a:stretch>
                  <a:fillRect l="-971" t="-362" r="-911" b="-1812"/>
                </a:stretch>
              </a:blipFill>
            </p:spPr>
            <p:txBody>
              <a:bodyPr/>
              <a:lstStyle/>
              <a:p>
                <a:r>
                  <a:rPr lang="el-GR">
                    <a:noFill/>
                  </a:rPr>
                  <a:t> </a:t>
                </a:r>
              </a:p>
            </p:txBody>
          </p:sp>
        </mc:Fallback>
      </mc:AlternateContent>
    </p:spTree>
    <p:extLst>
      <p:ext uri="{BB962C8B-B14F-4D97-AF65-F5344CB8AC3E}">
        <p14:creationId xmlns:p14="http://schemas.microsoft.com/office/powerpoint/2010/main" val="42934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Πίνακας 1">
                <a:extLst>
                  <a:ext uri="{FF2B5EF4-FFF2-40B4-BE49-F238E27FC236}">
                    <a16:creationId xmlns:a16="http://schemas.microsoft.com/office/drawing/2014/main" id="{A996BEB7-2653-4AB4-AC92-0FBA50FF7357}"/>
                  </a:ext>
                </a:extLst>
              </p:cNvPr>
              <p:cNvGraphicFramePr>
                <a:graphicFrameLocks noGrp="1"/>
              </p:cNvGraphicFramePr>
              <p:nvPr>
                <p:extLst>
                  <p:ext uri="{D42A27DB-BD31-4B8C-83A1-F6EECF244321}">
                    <p14:modId xmlns:p14="http://schemas.microsoft.com/office/powerpoint/2010/main" val="3942385885"/>
                  </p:ext>
                </p:extLst>
              </p:nvPr>
            </p:nvGraphicFramePr>
            <p:xfrm>
              <a:off x="1080653" y="1034473"/>
              <a:ext cx="10030693" cy="5559360"/>
            </p:xfrm>
            <a:graphic>
              <a:graphicData uri="http://schemas.openxmlformats.org/drawingml/2006/table">
                <a:tbl>
                  <a:tblPr firstRow="1" firstCol="1" bandRow="1">
                    <a:tableStyleId>{5C22544A-7EE6-4342-B048-85BDC9FD1C3A}</a:tableStyleId>
                  </a:tblPr>
                  <a:tblGrid>
                    <a:gridCol w="3078385">
                      <a:extLst>
                        <a:ext uri="{9D8B030D-6E8A-4147-A177-3AD203B41FA5}">
                          <a16:colId xmlns:a16="http://schemas.microsoft.com/office/drawing/2014/main" val="523392464"/>
                        </a:ext>
                      </a:extLst>
                    </a:gridCol>
                    <a:gridCol w="1686195">
                      <a:extLst>
                        <a:ext uri="{9D8B030D-6E8A-4147-A177-3AD203B41FA5}">
                          <a16:colId xmlns:a16="http://schemas.microsoft.com/office/drawing/2014/main" val="2843481975"/>
                        </a:ext>
                      </a:extLst>
                    </a:gridCol>
                    <a:gridCol w="5266113">
                      <a:extLst>
                        <a:ext uri="{9D8B030D-6E8A-4147-A177-3AD203B41FA5}">
                          <a16:colId xmlns:a16="http://schemas.microsoft.com/office/drawing/2014/main" val="722836771"/>
                        </a:ext>
                      </a:extLst>
                    </a:gridCol>
                  </a:tblGrid>
                  <a:tr h="332437">
                    <a:tc>
                      <a:txBody>
                        <a:bodyPr/>
                        <a:lstStyle/>
                        <a:p>
                          <a:pPr algn="ctr">
                            <a:lnSpc>
                              <a:spcPct val="115000"/>
                            </a:lnSpc>
                            <a:spcBef>
                              <a:spcPts val="1200"/>
                            </a:spcBef>
                            <a:spcAft>
                              <a:spcPts val="1200"/>
                            </a:spcAft>
                          </a:pPr>
                          <a:r>
                            <a:rPr lang="el-GR" sz="1100" dirty="0">
                              <a:effectLst/>
                            </a:rPr>
                            <a:t>Μηδενική Υπόθεση</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gridSpan="2">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100">
                                        <a:effectLst/>
                                      </a:rPr>
                                    </m:ctrlPr>
                                  </m:sSubPr>
                                  <m:e>
                                    <m:r>
                                      <a:rPr lang="el-GR" sz="1100">
                                        <a:effectLst/>
                                      </a:rPr>
                                      <m:t>𝐻</m:t>
                                    </m:r>
                                  </m:e>
                                  <m:sub>
                                    <m:r>
                                      <a:rPr lang="el-GR" sz="1100">
                                        <a:effectLst/>
                                      </a:rPr>
                                      <m:t>0</m:t>
                                    </m:r>
                                  </m:sub>
                                </m:sSub>
                                <m:r>
                                  <a:rPr lang="en-US" sz="1100">
                                    <a:effectLst/>
                                  </a:rPr>
                                  <m:t> :</m:t>
                                </m:r>
                                <m:sSub>
                                  <m:sSubPr>
                                    <m:ctrlPr>
                                      <a:rPr lang="el-GR" sz="1100">
                                        <a:effectLst/>
                                      </a:rPr>
                                    </m:ctrlPr>
                                  </m:sSubPr>
                                  <m:e>
                                    <m:r>
                                      <a:rPr lang="en-US" sz="1100">
                                        <a:effectLst/>
                                      </a:rPr>
                                      <m:t>𝑏</m:t>
                                    </m:r>
                                  </m:e>
                                  <m:sub>
                                    <m:r>
                                      <a:rPr lang="en-US" sz="1100">
                                        <a:effectLst/>
                                      </a:rPr>
                                      <m:t>0</m:t>
                                    </m:r>
                                  </m:sub>
                                </m:sSub>
                                <m:r>
                                  <a:rPr lang="en-US" sz="1100">
                                    <a:effectLst/>
                                  </a:rPr>
                                  <m:t>=0</m:t>
                                </m:r>
                              </m:oMath>
                            </m:oMathPara>
                          </a14:m>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b"/>
                    </a:tc>
                    <a:tc hMerge="1">
                      <a:txBody>
                        <a:bodyPr/>
                        <a:lstStyle/>
                        <a:p>
                          <a:endParaRPr lang="el-GR"/>
                        </a:p>
                      </a:txBody>
                      <a:tcPr/>
                    </a:tc>
                    <a:extLst>
                      <a:ext uri="{0D108BD9-81ED-4DB2-BD59-A6C34878D82A}">
                        <a16:rowId xmlns:a16="http://schemas.microsoft.com/office/drawing/2014/main" val="62858110"/>
                      </a:ext>
                    </a:extLst>
                  </a:tr>
                  <a:tr h="332437">
                    <a:tc>
                      <a:txBody>
                        <a:bodyPr/>
                        <a:lstStyle/>
                        <a:p>
                          <a:pPr algn="ctr">
                            <a:lnSpc>
                              <a:spcPct val="115000"/>
                            </a:lnSpc>
                            <a:spcBef>
                              <a:spcPts val="1200"/>
                            </a:spcBef>
                            <a:spcAft>
                              <a:spcPts val="1200"/>
                            </a:spcAft>
                          </a:pPr>
                          <a:r>
                            <a:rPr lang="el-GR" sz="1100" dirty="0">
                              <a:effectLst/>
                            </a:rPr>
                            <a:t>Εναλλακτική Υπόθεση</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gridSpan="2">
                      <a:txBody>
                        <a:bodyPr/>
                        <a:lstStyle/>
                        <a:p>
                          <a:pPr algn="ctr">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100">
                                        <a:effectLst/>
                                      </a:rPr>
                                    </m:ctrlPr>
                                  </m:sSubPr>
                                  <m:e>
                                    <m:r>
                                      <a:rPr lang="el-GR" sz="1100">
                                        <a:effectLst/>
                                      </a:rPr>
                                      <m:t>𝐻</m:t>
                                    </m:r>
                                  </m:e>
                                  <m:sub>
                                    <m:r>
                                      <a:rPr lang="el-GR" sz="1100">
                                        <a:effectLst/>
                                      </a:rPr>
                                      <m:t>1</m:t>
                                    </m:r>
                                  </m:sub>
                                </m:sSub>
                                <m:r>
                                  <a:rPr lang="en-US" sz="1100">
                                    <a:effectLst/>
                                  </a:rPr>
                                  <m:t> :</m:t>
                                </m:r>
                                <m:sSub>
                                  <m:sSubPr>
                                    <m:ctrlPr>
                                      <a:rPr lang="el-GR" sz="1100">
                                        <a:effectLst/>
                                      </a:rPr>
                                    </m:ctrlPr>
                                  </m:sSubPr>
                                  <m:e>
                                    <m:r>
                                      <a:rPr lang="en-US" sz="1100">
                                        <a:effectLst/>
                                      </a:rPr>
                                      <m:t>𝑏</m:t>
                                    </m:r>
                                  </m:e>
                                  <m:sub>
                                    <m:r>
                                      <a:rPr lang="en-US" sz="1100">
                                        <a:effectLst/>
                                      </a:rPr>
                                      <m:t>0</m:t>
                                    </m:r>
                                  </m:sub>
                                </m:sSub>
                                <m:r>
                                  <a:rPr lang="en-US" sz="1100">
                                    <a:effectLst/>
                                  </a:rPr>
                                  <m:t>≠0</m:t>
                                </m:r>
                              </m:oMath>
                            </m:oMathPara>
                          </a14:m>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hMerge="1">
                      <a:txBody>
                        <a:bodyPr/>
                        <a:lstStyle/>
                        <a:p>
                          <a:endParaRPr lang="el-GR"/>
                        </a:p>
                      </a:txBody>
                      <a:tcPr/>
                    </a:tc>
                    <a:extLst>
                      <a:ext uri="{0D108BD9-81ED-4DB2-BD59-A6C34878D82A}">
                        <a16:rowId xmlns:a16="http://schemas.microsoft.com/office/drawing/2014/main" val="2959475419"/>
                      </a:ext>
                    </a:extLst>
                  </a:tr>
                  <a:tr h="155753">
                    <a:tc gridSpan="2">
                      <a:txBody>
                        <a:bodyPr/>
                        <a:lstStyle/>
                        <a:p>
                          <a:pPr algn="ctr">
                            <a:lnSpc>
                              <a:spcPct val="115000"/>
                            </a:lnSpc>
                            <a:spcBef>
                              <a:spcPts val="1200"/>
                            </a:spcBef>
                            <a:spcAft>
                              <a:spcPts val="1200"/>
                            </a:spcAft>
                          </a:pPr>
                          <a:r>
                            <a:rPr lang="el-GR" sz="1100">
                              <a:effectLst/>
                            </a:rPr>
                            <a:t>Κριτήριο Ελέγχου</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hMerge="1">
                      <a:txBody>
                        <a:bodyPr/>
                        <a:lstStyle/>
                        <a:p>
                          <a:endParaRPr lang="el-GR"/>
                        </a:p>
                      </a:txBody>
                      <a:tcPr/>
                    </a:tc>
                    <a:tc>
                      <a:txBody>
                        <a:bodyPr/>
                        <a:lstStyle/>
                        <a:p>
                          <a:pPr algn="ctr">
                            <a:lnSpc>
                              <a:spcPct val="115000"/>
                            </a:lnSpc>
                            <a:spcBef>
                              <a:spcPts val="1200"/>
                            </a:spcBef>
                            <a:spcAft>
                              <a:spcPts val="1200"/>
                            </a:spcAft>
                          </a:pPr>
                          <a:r>
                            <a:rPr lang="el-GR" sz="1100">
                              <a:effectLst/>
                            </a:rPr>
                            <a:t>Συμπέρασμα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extLst>
                      <a:ext uri="{0D108BD9-81ED-4DB2-BD59-A6C34878D82A}">
                        <a16:rowId xmlns:a16="http://schemas.microsoft.com/office/drawing/2014/main" val="1082751753"/>
                      </a:ext>
                    </a:extLst>
                  </a:tr>
                  <a:tr h="2957812">
                    <a:tc>
                      <a:txBody>
                        <a:bodyPr/>
                        <a:lstStyle/>
                        <a:p>
                          <a:pPr algn="ctr">
                            <a:lnSpc>
                              <a:spcPct val="115000"/>
                            </a:lnSpc>
                            <a:spcBef>
                              <a:spcPts val="1200"/>
                            </a:spcBef>
                            <a:spcAft>
                              <a:spcPts val="1200"/>
                            </a:spcAft>
                          </a:pPr>
                          <a:r>
                            <a:rPr lang="el-GR" sz="1100">
                              <a:effectLst/>
                            </a:rPr>
                            <a:t> </a:t>
                          </a:r>
                        </a:p>
                        <a:p>
                          <a:pPr algn="ctr">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d>
                                  <m:dPr>
                                    <m:begChr m:val="|"/>
                                    <m:endChr m:val="|"/>
                                    <m:ctrlPr>
                                      <a:rPr lang="el-GR" sz="1100">
                                        <a:effectLst/>
                                      </a:rPr>
                                    </m:ctrlPr>
                                  </m:dPr>
                                  <m:e>
                                    <m:r>
                                      <a:rPr lang="en-US" sz="1100">
                                        <a:effectLst/>
                                      </a:rPr>
                                      <m:t>𝑡</m:t>
                                    </m:r>
                                  </m:e>
                                </m:d>
                                <m:r>
                                  <a:rPr lang="en-US" sz="1100">
                                    <a:effectLst/>
                                  </a:rPr>
                                  <m:t>=</m:t>
                                </m:r>
                                <m:f>
                                  <m:fPr>
                                    <m:ctrlPr>
                                      <a:rPr lang="el-GR" sz="1100">
                                        <a:effectLst/>
                                      </a:rPr>
                                    </m:ctrlPr>
                                  </m:fPr>
                                  <m:num>
                                    <m:sSub>
                                      <m:sSubPr>
                                        <m:ctrlPr>
                                          <a:rPr lang="el-GR" sz="1100">
                                            <a:effectLst/>
                                          </a:rPr>
                                        </m:ctrlPr>
                                      </m:sSubPr>
                                      <m:e>
                                        <m:acc>
                                          <m:accPr>
                                            <m:chr m:val="̂"/>
                                            <m:ctrlPr>
                                              <a:rPr lang="el-GR" sz="1100">
                                                <a:effectLst/>
                                              </a:rPr>
                                            </m:ctrlPr>
                                          </m:accPr>
                                          <m:e>
                                            <m:r>
                                              <a:rPr lang="en-US" sz="1100">
                                                <a:effectLst/>
                                              </a:rPr>
                                              <m:t>𝑏</m:t>
                                            </m:r>
                                          </m:e>
                                        </m:acc>
                                      </m:e>
                                      <m:sub>
                                        <m:r>
                                          <a:rPr lang="en-US" sz="1100">
                                            <a:effectLst/>
                                          </a:rPr>
                                          <m:t>0 </m:t>
                                        </m:r>
                                      </m:sub>
                                    </m:sSub>
                                    <m:r>
                                      <a:rPr lang="en-US" sz="1100">
                                        <a:effectLst/>
                                      </a:rPr>
                                      <m:t>−</m:t>
                                    </m:r>
                                    <m:sSub>
                                      <m:sSubPr>
                                        <m:ctrlPr>
                                          <a:rPr lang="el-GR" sz="1100">
                                            <a:effectLst/>
                                          </a:rPr>
                                        </m:ctrlPr>
                                      </m:sSubPr>
                                      <m:e>
                                        <m:r>
                                          <a:rPr lang="en-US" sz="1100">
                                            <a:effectLst/>
                                          </a:rPr>
                                          <m:t>𝑏</m:t>
                                        </m:r>
                                      </m:e>
                                      <m:sub>
                                        <m:r>
                                          <a:rPr lang="en-US" sz="1100">
                                            <a:effectLst/>
                                          </a:rPr>
                                          <m:t>0</m:t>
                                        </m:r>
                                      </m:sub>
                                    </m:sSub>
                                  </m:num>
                                  <m:den>
                                    <m:sSub>
                                      <m:sSubPr>
                                        <m:ctrlPr>
                                          <a:rPr lang="el-GR" sz="1100">
                                            <a:effectLst/>
                                          </a:rPr>
                                        </m:ctrlPr>
                                      </m:sSubPr>
                                      <m:e>
                                        <m:r>
                                          <a:rPr lang="en-US" sz="1100">
                                            <a:effectLst/>
                                          </a:rPr>
                                          <m:t>𝑆</m:t>
                                        </m:r>
                                      </m:e>
                                      <m:sub>
                                        <m:sSub>
                                          <m:sSubPr>
                                            <m:ctrlPr>
                                              <a:rPr lang="el-GR" sz="1100">
                                                <a:effectLst/>
                                              </a:rPr>
                                            </m:ctrlPr>
                                          </m:sSubPr>
                                          <m:e>
                                            <m:acc>
                                              <m:accPr>
                                                <m:chr m:val="̂"/>
                                                <m:ctrlPr>
                                                  <a:rPr lang="el-GR" sz="1100">
                                                    <a:effectLst/>
                                                  </a:rPr>
                                                </m:ctrlPr>
                                              </m:accPr>
                                              <m:e>
                                                <m:r>
                                                  <a:rPr lang="el-GR" sz="1100">
                                                    <a:effectLst/>
                                                  </a:rPr>
                                                  <m:t>𝑏</m:t>
                                                </m:r>
                                              </m:e>
                                            </m:acc>
                                          </m:e>
                                          <m:sub>
                                            <m:r>
                                              <a:rPr lang="el-GR" sz="1100">
                                                <a:effectLst/>
                                              </a:rPr>
                                              <m:t>0</m:t>
                                            </m:r>
                                          </m:sub>
                                        </m:sSub>
                                      </m:sub>
                                    </m:sSub>
                                  </m:den>
                                </m:f>
                                <m:r>
                                  <a:rPr lang="el-GR" sz="1100">
                                    <a:effectLst/>
                                  </a:rPr>
                                  <m:t>&gt;</m:t>
                                </m:r>
                                <m:sSub>
                                  <m:sSubPr>
                                    <m:ctrlPr>
                                      <a:rPr lang="el-GR" sz="1100">
                                        <a:effectLst/>
                                      </a:rPr>
                                    </m:ctrlPr>
                                  </m:sSubPr>
                                  <m:e>
                                    <m:r>
                                      <a:rPr lang="en-US" sz="1100">
                                        <a:effectLst/>
                                      </a:rPr>
                                      <m:t>𝑡</m:t>
                                    </m:r>
                                  </m:e>
                                  <m:sub>
                                    <m:r>
                                      <a:rPr lang="en-US" sz="1100">
                                        <a:effectLst/>
                                      </a:rPr>
                                      <m:t>𝑛</m:t>
                                    </m:r>
                                    <m:r>
                                      <a:rPr lang="en-US" sz="1100">
                                        <a:effectLst/>
                                      </a:rPr>
                                      <m:t>−</m:t>
                                    </m:r>
                                    <m:r>
                                      <a:rPr lang="en-US" sz="1100">
                                        <a:effectLst/>
                                      </a:rPr>
                                      <m:t>𝑘</m:t>
                                    </m:r>
                                    <m:r>
                                      <a:rPr lang="en-US" sz="1100">
                                        <a:effectLst/>
                                      </a:rPr>
                                      <m:t>−1,</m:t>
                                    </m:r>
                                    <m:f>
                                      <m:fPr>
                                        <m:ctrlPr>
                                          <a:rPr lang="el-GR" sz="1100">
                                            <a:effectLst/>
                                          </a:rPr>
                                        </m:ctrlPr>
                                      </m:fPr>
                                      <m:num>
                                        <m:r>
                                          <a:rPr lang="en-US" sz="1100">
                                            <a:effectLst/>
                                          </a:rPr>
                                          <m:t>𝑎</m:t>
                                        </m:r>
                                      </m:num>
                                      <m:den>
                                        <m:r>
                                          <a:rPr lang="en-US" sz="1100">
                                            <a:effectLst/>
                                          </a:rPr>
                                          <m:t>2</m:t>
                                        </m:r>
                                      </m:den>
                                    </m:f>
                                    <m:r>
                                      <a:rPr lang="en-US" sz="1100">
                                        <a:effectLst/>
                                      </a:rPr>
                                      <m:t> </m:t>
                                    </m:r>
                                  </m:sub>
                                </m:sSub>
                              </m:oMath>
                            </m:oMathPara>
                          </a14:m>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a:txBody>
                        <a:bodyPr/>
                        <a:lstStyle/>
                        <a:p>
                          <a:pPr algn="ctr">
                            <a:lnSpc>
                              <a:spcPct val="115000"/>
                            </a:lnSpc>
                            <a:spcBef>
                              <a:spcPts val="1200"/>
                            </a:spcBef>
                            <a:spcAft>
                              <a:spcPts val="1200"/>
                            </a:spcAft>
                          </a:pPr>
                          <a:r>
                            <a:rPr lang="el-GR" sz="1100" dirty="0">
                              <a:effectLst/>
                            </a:rPr>
                            <a:t>Απορρίπτεται η  </a:t>
                          </a:r>
                          <a14:m>
                            <m:oMath xmlns:m="http://schemas.openxmlformats.org/officeDocument/2006/math">
                              <m:sSub>
                                <m:sSubPr>
                                  <m:ctrlPr>
                                    <a:rPr lang="el-GR" sz="1100">
                                      <a:effectLst/>
                                    </a:rPr>
                                  </m:ctrlPr>
                                </m:sSubPr>
                                <m:e>
                                  <m:r>
                                    <a:rPr lang="el-GR" sz="1100">
                                      <a:effectLst/>
                                    </a:rPr>
                                    <m:t>𝐻</m:t>
                                  </m:r>
                                </m:e>
                                <m:sub>
                                  <m:r>
                                    <a:rPr lang="el-GR" sz="1100">
                                      <a:effectLst/>
                                    </a:rPr>
                                    <m:t>0</m:t>
                                  </m:r>
                                </m:sub>
                              </m:sSub>
                            </m:oMath>
                          </a14:m>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a:txBody>
                        <a:bodyPr/>
                        <a:lstStyle/>
                        <a:p>
                          <a:pPr marL="342900" lvl="0" indent="-342900" algn="just">
                            <a:lnSpc>
                              <a:spcPct val="115000"/>
                            </a:lnSpc>
                            <a:spcBef>
                              <a:spcPts val="1200"/>
                            </a:spcBef>
                            <a:spcAft>
                              <a:spcPts val="1200"/>
                            </a:spcAft>
                            <a:buSzPts val="1100"/>
                            <a:buFont typeface="Symbol" panose="05050102010706020507" pitchFamily="18" charset="2"/>
                            <a:buBlip>
                              <a:blip r:embed="rId2"/>
                            </a:buBlip>
                          </a:pPr>
                          <a:r>
                            <a:rPr lang="el-GR" sz="1100" dirty="0">
                              <a:effectLst/>
                            </a:rPr>
                            <a:t>Εάν παράλληλα έχει διαπιστωθεί σχέση της εξαρτημένης μεταβλητής </a:t>
                          </a:r>
                          <a:br>
                            <a:rPr lang="el-GR" sz="1100" dirty="0">
                              <a:effectLst/>
                            </a:rPr>
                          </a:br>
                          <a:r>
                            <a:rPr lang="el-GR" sz="1100" dirty="0">
                              <a:effectLst/>
                            </a:rPr>
                            <a:t>𝑌 με την ανεξάρτητη </a:t>
                          </a:r>
                          <a14:m>
                            <m:oMath xmlns:m="http://schemas.openxmlformats.org/officeDocument/2006/math">
                              <m:r>
                                <a:rPr lang="el-GR" sz="1100">
                                  <a:effectLst/>
                                </a:rPr>
                                <m:t>𝛸</m:t>
                              </m:r>
                            </m:oMath>
                          </a14:m>
                          <a:r>
                            <a:rPr lang="el-GR" sz="1100" dirty="0">
                              <a:effectLst/>
                            </a:rPr>
                            <a:t>, τότε το </a:t>
                          </a:r>
                          <a14:m>
                            <m:oMath xmlns:m="http://schemas.openxmlformats.org/officeDocument/2006/math">
                              <m:sSub>
                                <m:sSubPr>
                                  <m:ctrlPr>
                                    <a:rPr lang="el-GR" sz="1100">
                                      <a:effectLst/>
                                    </a:rPr>
                                  </m:ctrlPr>
                                </m:sSubPr>
                                <m:e>
                                  <m:acc>
                                    <m:accPr>
                                      <m:chr m:val="̂"/>
                                      <m:ctrlPr>
                                        <a:rPr lang="el-GR" sz="1100">
                                          <a:effectLst/>
                                        </a:rPr>
                                      </m:ctrlPr>
                                    </m:accPr>
                                    <m:e>
                                      <m:r>
                                        <a:rPr lang="en-US" sz="1100">
                                          <a:effectLst/>
                                        </a:rPr>
                                        <m:t>𝑏</m:t>
                                      </m:r>
                                    </m:e>
                                  </m:acc>
                                </m:e>
                                <m:sub>
                                  <m:r>
                                    <a:rPr lang="el-GR" sz="1100">
                                      <a:effectLst/>
                                    </a:rPr>
                                    <m:t>0 </m:t>
                                  </m:r>
                                </m:sub>
                              </m:sSub>
                            </m:oMath>
                          </a14:m>
                          <a:r>
                            <a:rPr lang="el-GR" sz="1100" dirty="0">
                              <a:effectLst/>
                            </a:rPr>
                            <a:t> ερμηνεύεται ως το αυτόνομο τμήμα της μεταβλητής </a:t>
                          </a:r>
                          <a14:m>
                            <m:oMath xmlns:m="http://schemas.openxmlformats.org/officeDocument/2006/math">
                              <m:r>
                                <a:rPr lang="el-GR" sz="1100">
                                  <a:effectLst/>
                                </a:rPr>
                                <m:t>𝑌</m:t>
                              </m:r>
                            </m:oMath>
                          </a14:m>
                          <a:r>
                            <a:rPr lang="el-GR" sz="1100" dirty="0">
                              <a:effectLst/>
                            </a:rPr>
                            <a:t>, όταν η μεταβλητή </a:t>
                          </a:r>
                          <a14:m>
                            <m:oMath xmlns:m="http://schemas.openxmlformats.org/officeDocument/2006/math">
                              <m:r>
                                <a:rPr lang="el-GR" sz="1100">
                                  <a:effectLst/>
                                </a:rPr>
                                <m:t>𝛸</m:t>
                              </m:r>
                            </m:oMath>
                          </a14:m>
                          <a:r>
                            <a:rPr lang="el-GR" sz="1100" dirty="0">
                              <a:effectLst/>
                            </a:rPr>
                            <a:t>=0.</a:t>
                          </a:r>
                        </a:p>
                        <a:p>
                          <a:pPr marL="342900" lvl="0" indent="-342900" algn="just">
                            <a:lnSpc>
                              <a:spcPct val="115000"/>
                            </a:lnSpc>
                            <a:spcBef>
                              <a:spcPts val="1200"/>
                            </a:spcBef>
                            <a:spcAft>
                              <a:spcPts val="1200"/>
                            </a:spcAft>
                            <a:buSzPts val="1100"/>
                            <a:buFont typeface="Symbol" panose="05050102010706020507" pitchFamily="18" charset="2"/>
                            <a:buBlip>
                              <a:blip r:embed="rId2"/>
                            </a:buBlip>
                          </a:pPr>
                          <a:r>
                            <a:rPr lang="el-GR" sz="1100" dirty="0">
                              <a:effectLst/>
                            </a:rPr>
                            <a:t>Εάν δεν διαπιστωθεί σχέση μεταξύ των μεταβλητών </a:t>
                          </a:r>
                          <a14:m>
                            <m:oMath xmlns:m="http://schemas.openxmlformats.org/officeDocument/2006/math">
                              <m:r>
                                <a:rPr lang="el-GR" sz="1100">
                                  <a:effectLst/>
                                </a:rPr>
                                <m:t>𝑌</m:t>
                              </m:r>
                            </m:oMath>
                          </a14:m>
                          <a:r>
                            <a:rPr lang="el-GR" sz="1100" dirty="0">
                              <a:effectLst/>
                            </a:rPr>
                            <a:t> και </a:t>
                          </a:r>
                          <a14:m>
                            <m:oMath xmlns:m="http://schemas.openxmlformats.org/officeDocument/2006/math">
                              <m:r>
                                <a:rPr lang="el-GR" sz="1100">
                                  <a:effectLst/>
                                </a:rPr>
                                <m:t>𝛸</m:t>
                              </m:r>
                            </m:oMath>
                          </a14:m>
                          <a:r>
                            <a:rPr lang="el-GR" sz="1100" dirty="0">
                              <a:effectLst/>
                            </a:rPr>
                            <a:t>, τότε η ερμηνεία του </a:t>
                          </a:r>
                          <a14:m>
                            <m:oMath xmlns:m="http://schemas.openxmlformats.org/officeDocument/2006/math">
                              <m:sSub>
                                <m:sSubPr>
                                  <m:ctrlPr>
                                    <a:rPr lang="el-GR" sz="1100">
                                      <a:effectLst/>
                                    </a:rPr>
                                  </m:ctrlPr>
                                </m:sSubPr>
                                <m:e>
                                  <m:acc>
                                    <m:accPr>
                                      <m:chr m:val="̂"/>
                                      <m:ctrlPr>
                                        <a:rPr lang="el-GR" sz="1100">
                                          <a:effectLst/>
                                        </a:rPr>
                                      </m:ctrlPr>
                                    </m:accPr>
                                    <m:e>
                                      <m:r>
                                        <a:rPr lang="en-US" sz="1100">
                                          <a:effectLst/>
                                        </a:rPr>
                                        <m:t>𝑏</m:t>
                                      </m:r>
                                    </m:e>
                                  </m:acc>
                                </m:e>
                                <m:sub>
                                  <m:r>
                                    <a:rPr lang="el-GR" sz="1100">
                                      <a:effectLst/>
                                    </a:rPr>
                                    <m:t>0 </m:t>
                                  </m:r>
                                </m:sub>
                              </m:sSub>
                            </m:oMath>
                          </a14:m>
                          <a:r>
                            <a:rPr lang="el-GR" sz="1100" dirty="0">
                              <a:effectLst/>
                            </a:rPr>
                            <a:t>δεν έχει κάποια πρακτική αξία, καθώς δύο πράγματα μπορεί να συμβαίνουν:</a:t>
                          </a:r>
                        </a:p>
                        <a:p>
                          <a:pPr marL="742950" lvl="1" indent="-285750" algn="just">
                            <a:lnSpc>
                              <a:spcPct val="115000"/>
                            </a:lnSpc>
                            <a:spcBef>
                              <a:spcPts val="1200"/>
                            </a:spcBef>
                            <a:spcAft>
                              <a:spcPts val="1200"/>
                            </a:spcAft>
                            <a:buSzPts val="900"/>
                            <a:buFont typeface="Symbol" panose="05050102010706020507" pitchFamily="18" charset="2"/>
                            <a:buBlip>
                              <a:blip r:embed="rId3"/>
                            </a:buBlip>
                          </a:pPr>
                          <a:r>
                            <a:rPr lang="el-GR" sz="1100" dirty="0">
                              <a:effectLst/>
                            </a:rPr>
                            <a:t> Οι μεταβλητές συνδέονται με άλλου είδους σχέση, π.χ. μη γραμμική.</a:t>
                          </a:r>
                        </a:p>
                        <a:p>
                          <a:pPr marL="742950" lvl="1" indent="-285750" algn="just">
                            <a:lnSpc>
                              <a:spcPct val="115000"/>
                            </a:lnSpc>
                            <a:spcBef>
                              <a:spcPts val="1200"/>
                            </a:spcBef>
                            <a:spcAft>
                              <a:spcPts val="1200"/>
                            </a:spcAft>
                            <a:buSzPts val="900"/>
                            <a:buFont typeface="Symbol" panose="05050102010706020507" pitchFamily="18" charset="2"/>
                            <a:buBlip>
                              <a:blip r:embed="rId3"/>
                            </a:buBlip>
                          </a:pPr>
                          <a:r>
                            <a:rPr lang="el-GR" sz="1100" dirty="0">
                              <a:effectLst/>
                            </a:rPr>
                            <a:t>Οι μεταβλητές είναι ανεξάρτητες.     </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tc>
                    <a:extLst>
                      <a:ext uri="{0D108BD9-81ED-4DB2-BD59-A6C34878D82A}">
                        <a16:rowId xmlns:a16="http://schemas.microsoft.com/office/drawing/2014/main" val="3568122074"/>
                      </a:ext>
                    </a:extLst>
                  </a:tr>
                  <a:tr h="1729693">
                    <a:tc>
                      <a:txBody>
                        <a:bodyPr/>
                        <a:lstStyle/>
                        <a:p>
                          <a:pPr algn="ctr">
                            <a:lnSpc>
                              <a:spcPct val="115000"/>
                            </a:lnSpc>
                            <a:spcBef>
                              <a:spcPts val="1200"/>
                            </a:spcBef>
                            <a:spcAft>
                              <a:spcPts val="1200"/>
                            </a:spcAft>
                          </a:pPr>
                          <a:r>
                            <a:rPr lang="el-GR" sz="1100" dirty="0">
                              <a:effectLst/>
                            </a:rPr>
                            <a:t> </a:t>
                          </a:r>
                        </a:p>
                        <a:p>
                          <a:pPr algn="ctr">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d>
                                  <m:dPr>
                                    <m:begChr m:val="|"/>
                                    <m:endChr m:val="|"/>
                                    <m:ctrlPr>
                                      <a:rPr lang="el-GR" sz="1100">
                                        <a:effectLst/>
                                      </a:rPr>
                                    </m:ctrlPr>
                                  </m:dPr>
                                  <m:e>
                                    <m:r>
                                      <a:rPr lang="en-US" sz="1100">
                                        <a:effectLst/>
                                      </a:rPr>
                                      <m:t>𝑡</m:t>
                                    </m:r>
                                  </m:e>
                                </m:d>
                                <m:r>
                                  <a:rPr lang="el-GR" sz="1100">
                                    <a:effectLst/>
                                  </a:rPr>
                                  <m:t>=</m:t>
                                </m:r>
                                <m:f>
                                  <m:fPr>
                                    <m:ctrlPr>
                                      <a:rPr lang="el-GR" sz="1100">
                                        <a:effectLst/>
                                      </a:rPr>
                                    </m:ctrlPr>
                                  </m:fPr>
                                  <m:num>
                                    <m:sSub>
                                      <m:sSubPr>
                                        <m:ctrlPr>
                                          <a:rPr lang="el-GR" sz="1100">
                                            <a:effectLst/>
                                          </a:rPr>
                                        </m:ctrlPr>
                                      </m:sSubPr>
                                      <m:e>
                                        <m:acc>
                                          <m:accPr>
                                            <m:chr m:val="̂"/>
                                            <m:ctrlPr>
                                              <a:rPr lang="el-GR" sz="1100">
                                                <a:effectLst/>
                                              </a:rPr>
                                            </m:ctrlPr>
                                          </m:accPr>
                                          <m:e>
                                            <m:r>
                                              <a:rPr lang="en-US" sz="1100">
                                                <a:effectLst/>
                                              </a:rPr>
                                              <m:t>𝑏</m:t>
                                            </m:r>
                                          </m:e>
                                        </m:acc>
                                      </m:e>
                                      <m:sub>
                                        <m:r>
                                          <a:rPr lang="el-GR" sz="1100">
                                            <a:effectLst/>
                                          </a:rPr>
                                          <m:t>0 </m:t>
                                        </m:r>
                                      </m:sub>
                                    </m:sSub>
                                    <m:r>
                                      <a:rPr lang="el-GR" sz="1100">
                                        <a:effectLst/>
                                      </a:rPr>
                                      <m:t>−</m:t>
                                    </m:r>
                                    <m:sSub>
                                      <m:sSubPr>
                                        <m:ctrlPr>
                                          <a:rPr lang="el-GR" sz="1100">
                                            <a:effectLst/>
                                          </a:rPr>
                                        </m:ctrlPr>
                                      </m:sSubPr>
                                      <m:e>
                                        <m:r>
                                          <a:rPr lang="en-US" sz="1100">
                                            <a:effectLst/>
                                          </a:rPr>
                                          <m:t>𝑏</m:t>
                                        </m:r>
                                      </m:e>
                                      <m:sub>
                                        <m:r>
                                          <a:rPr lang="el-GR" sz="1100">
                                            <a:effectLst/>
                                          </a:rPr>
                                          <m:t>0</m:t>
                                        </m:r>
                                      </m:sub>
                                    </m:sSub>
                                  </m:num>
                                  <m:den>
                                    <m:sSub>
                                      <m:sSubPr>
                                        <m:ctrlPr>
                                          <a:rPr lang="el-GR" sz="1100">
                                            <a:effectLst/>
                                          </a:rPr>
                                        </m:ctrlPr>
                                      </m:sSubPr>
                                      <m:e>
                                        <m:r>
                                          <a:rPr lang="en-US" sz="1100">
                                            <a:effectLst/>
                                          </a:rPr>
                                          <m:t>𝑆</m:t>
                                        </m:r>
                                      </m:e>
                                      <m:sub>
                                        <m:sSub>
                                          <m:sSubPr>
                                            <m:ctrlPr>
                                              <a:rPr lang="el-GR" sz="1100">
                                                <a:effectLst/>
                                              </a:rPr>
                                            </m:ctrlPr>
                                          </m:sSubPr>
                                          <m:e>
                                            <m:acc>
                                              <m:accPr>
                                                <m:chr m:val="̂"/>
                                                <m:ctrlPr>
                                                  <a:rPr lang="el-GR" sz="1100">
                                                    <a:effectLst/>
                                                  </a:rPr>
                                                </m:ctrlPr>
                                              </m:accPr>
                                              <m:e>
                                                <m:r>
                                                  <a:rPr lang="el-GR" sz="1100">
                                                    <a:effectLst/>
                                                  </a:rPr>
                                                  <m:t>𝑏</m:t>
                                                </m:r>
                                              </m:e>
                                            </m:acc>
                                          </m:e>
                                          <m:sub>
                                            <m:r>
                                              <a:rPr lang="el-GR" sz="1100">
                                                <a:effectLst/>
                                              </a:rPr>
                                              <m:t>0</m:t>
                                            </m:r>
                                          </m:sub>
                                        </m:sSub>
                                      </m:sub>
                                    </m:sSub>
                                  </m:den>
                                </m:f>
                                <m:r>
                                  <a:rPr lang="el-GR" sz="1100">
                                    <a:effectLst/>
                                  </a:rPr>
                                  <m:t>&lt;</m:t>
                                </m:r>
                                <m:sSub>
                                  <m:sSubPr>
                                    <m:ctrlPr>
                                      <a:rPr lang="el-GR" sz="1100">
                                        <a:effectLst/>
                                      </a:rPr>
                                    </m:ctrlPr>
                                  </m:sSubPr>
                                  <m:e>
                                    <m:r>
                                      <a:rPr lang="en-US" sz="1100">
                                        <a:effectLst/>
                                      </a:rPr>
                                      <m:t>𝑡</m:t>
                                    </m:r>
                                  </m:e>
                                  <m:sub>
                                    <m:r>
                                      <a:rPr lang="en-US" sz="1100">
                                        <a:effectLst/>
                                      </a:rPr>
                                      <m:t>𝑛</m:t>
                                    </m:r>
                                    <m:r>
                                      <a:rPr lang="el-GR" sz="1100">
                                        <a:effectLst/>
                                      </a:rPr>
                                      <m:t>−</m:t>
                                    </m:r>
                                    <m:r>
                                      <a:rPr lang="en-US" sz="1100">
                                        <a:effectLst/>
                                      </a:rPr>
                                      <m:t>𝑘</m:t>
                                    </m:r>
                                    <m:r>
                                      <a:rPr lang="en-US" sz="1100">
                                        <a:effectLst/>
                                      </a:rPr>
                                      <m:t>−1</m:t>
                                    </m:r>
                                    <m:r>
                                      <a:rPr lang="el-GR" sz="1100">
                                        <a:effectLst/>
                                      </a:rPr>
                                      <m:t>,</m:t>
                                    </m:r>
                                    <m:f>
                                      <m:fPr>
                                        <m:ctrlPr>
                                          <a:rPr lang="el-GR" sz="1100">
                                            <a:effectLst/>
                                          </a:rPr>
                                        </m:ctrlPr>
                                      </m:fPr>
                                      <m:num>
                                        <m:r>
                                          <a:rPr lang="en-US" sz="1100">
                                            <a:effectLst/>
                                          </a:rPr>
                                          <m:t>𝑎</m:t>
                                        </m:r>
                                      </m:num>
                                      <m:den>
                                        <m:r>
                                          <a:rPr lang="el-GR" sz="1100">
                                            <a:effectLst/>
                                          </a:rPr>
                                          <m:t>2</m:t>
                                        </m:r>
                                      </m:den>
                                    </m:f>
                                    <m:r>
                                      <a:rPr lang="en-US" sz="1100">
                                        <a:effectLst/>
                                      </a:rPr>
                                      <m:t> </m:t>
                                    </m:r>
                                  </m:sub>
                                </m:sSub>
                              </m:oMath>
                            </m:oMathPara>
                          </a14:m>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a:txBody>
                        <a:bodyPr/>
                        <a:lstStyle/>
                        <a:p>
                          <a:pPr algn="ctr">
                            <a:lnSpc>
                              <a:spcPct val="115000"/>
                            </a:lnSpc>
                            <a:spcBef>
                              <a:spcPts val="1200"/>
                            </a:spcBef>
                            <a:spcAft>
                              <a:spcPts val="1200"/>
                            </a:spcAft>
                          </a:pPr>
                          <a:r>
                            <a:rPr lang="el-GR" sz="1100">
                              <a:effectLst/>
                            </a:rPr>
                            <a:t>Δεν απορρίπτεται η </a:t>
                          </a:r>
                          <a14:m>
                            <m:oMath xmlns:m="http://schemas.openxmlformats.org/officeDocument/2006/math">
                              <m:sSub>
                                <m:sSubPr>
                                  <m:ctrlPr>
                                    <a:rPr lang="el-GR" sz="1100">
                                      <a:effectLst/>
                                    </a:rPr>
                                  </m:ctrlPr>
                                </m:sSubPr>
                                <m:e>
                                  <m:r>
                                    <a:rPr lang="el-GR" sz="1100">
                                      <a:effectLst/>
                                    </a:rPr>
                                    <m:t>𝐻</m:t>
                                  </m:r>
                                </m:e>
                                <m:sub>
                                  <m:r>
                                    <a:rPr lang="el-GR" sz="1100">
                                      <a:effectLst/>
                                    </a:rPr>
                                    <m:t>0</m:t>
                                  </m:r>
                                </m:sub>
                              </m:sSub>
                            </m:oMath>
                          </a14:m>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a:txBody>
                        <a:bodyPr/>
                        <a:lstStyle/>
                        <a:p>
                          <a:pPr algn="ctr">
                            <a:lnSpc>
                              <a:spcPct val="115000"/>
                            </a:lnSpc>
                            <a:spcBef>
                              <a:spcPts val="1200"/>
                            </a:spcBef>
                            <a:spcAft>
                              <a:spcPts val="1200"/>
                            </a:spcAft>
                          </a:pPr>
                          <a:r>
                            <a:rPr lang="el-GR" sz="1100" dirty="0">
                              <a:effectLst/>
                            </a:rPr>
                            <a:t>Η γραμμή παλινδρόμησης περνάει από την αρχή των αξόνων του συστήματος συντεταγμένων, δηλαδή δεν απορρίπτεται η πιθανότητα η πληθυσμιακή ευθεία να διέρχεται από την αρχή των αξόνων.</a:t>
                          </a:r>
                        </a:p>
                        <a:p>
                          <a:pPr algn="ctr">
                            <a:lnSpc>
                              <a:spcPct val="115000"/>
                            </a:lnSpc>
                            <a:spcBef>
                              <a:spcPts val="1200"/>
                            </a:spcBef>
                            <a:spcAft>
                              <a:spcPts val="1200"/>
                            </a:spcAft>
                          </a:pPr>
                          <a:r>
                            <a:rPr lang="el-GR" sz="1100" dirty="0">
                              <a:effectLst/>
                            </a:rPr>
                            <a:t>Σημειώνεται στο σημείο αυτό ότι πολλοί ερευνητές διατηρούν το σταθερό όρο ακόμη και όταν η βασική υπόθεση δεν απορρίπτεται, καθώς εμπειρικά έχει βρεθεί ότι το μοντέλο στην περίπτωση αυτή  εξηγείται καλύτερα.</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extLst>
                      <a:ext uri="{0D108BD9-81ED-4DB2-BD59-A6C34878D82A}">
                        <a16:rowId xmlns:a16="http://schemas.microsoft.com/office/drawing/2014/main" val="3850405164"/>
                      </a:ext>
                    </a:extLst>
                  </a:tr>
                </a:tbl>
              </a:graphicData>
            </a:graphic>
          </p:graphicFrame>
        </mc:Choice>
        <mc:Fallback>
          <p:graphicFrame>
            <p:nvGraphicFramePr>
              <p:cNvPr id="2" name="Πίνακας 1">
                <a:extLst>
                  <a:ext uri="{FF2B5EF4-FFF2-40B4-BE49-F238E27FC236}">
                    <a16:creationId xmlns:a16="http://schemas.microsoft.com/office/drawing/2014/main" id="{A996BEB7-2653-4AB4-AC92-0FBA50FF7357}"/>
                  </a:ext>
                </a:extLst>
              </p:cNvPr>
              <p:cNvGraphicFramePr>
                <a:graphicFrameLocks noGrp="1"/>
              </p:cNvGraphicFramePr>
              <p:nvPr>
                <p:extLst>
                  <p:ext uri="{D42A27DB-BD31-4B8C-83A1-F6EECF244321}">
                    <p14:modId xmlns:p14="http://schemas.microsoft.com/office/powerpoint/2010/main" val="3942385885"/>
                  </p:ext>
                </p:extLst>
              </p:nvPr>
            </p:nvGraphicFramePr>
            <p:xfrm>
              <a:off x="1080653" y="1034473"/>
              <a:ext cx="10030693" cy="5559360"/>
            </p:xfrm>
            <a:graphic>
              <a:graphicData uri="http://schemas.openxmlformats.org/drawingml/2006/table">
                <a:tbl>
                  <a:tblPr firstRow="1" firstCol="1" bandRow="1">
                    <a:tableStyleId>{5C22544A-7EE6-4342-B048-85BDC9FD1C3A}</a:tableStyleId>
                  </a:tblPr>
                  <a:tblGrid>
                    <a:gridCol w="3078385">
                      <a:extLst>
                        <a:ext uri="{9D8B030D-6E8A-4147-A177-3AD203B41FA5}">
                          <a16:colId xmlns:a16="http://schemas.microsoft.com/office/drawing/2014/main" val="523392464"/>
                        </a:ext>
                      </a:extLst>
                    </a:gridCol>
                    <a:gridCol w="1686195">
                      <a:extLst>
                        <a:ext uri="{9D8B030D-6E8A-4147-A177-3AD203B41FA5}">
                          <a16:colId xmlns:a16="http://schemas.microsoft.com/office/drawing/2014/main" val="2843481975"/>
                        </a:ext>
                      </a:extLst>
                    </a:gridCol>
                    <a:gridCol w="5266113">
                      <a:extLst>
                        <a:ext uri="{9D8B030D-6E8A-4147-A177-3AD203B41FA5}">
                          <a16:colId xmlns:a16="http://schemas.microsoft.com/office/drawing/2014/main" val="722836771"/>
                        </a:ext>
                      </a:extLst>
                    </a:gridCol>
                  </a:tblGrid>
                  <a:tr h="345186">
                    <a:tc>
                      <a:txBody>
                        <a:bodyPr/>
                        <a:lstStyle/>
                        <a:p>
                          <a:pPr algn="ctr">
                            <a:lnSpc>
                              <a:spcPct val="115000"/>
                            </a:lnSpc>
                            <a:spcBef>
                              <a:spcPts val="1200"/>
                            </a:spcBef>
                            <a:spcAft>
                              <a:spcPts val="1200"/>
                            </a:spcAft>
                          </a:pPr>
                          <a:r>
                            <a:rPr lang="el-GR" sz="1100" dirty="0">
                              <a:effectLst/>
                            </a:rPr>
                            <a:t>Μηδενική Υπόθεση</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gridSpan="2">
                      <a:txBody>
                        <a:bodyPr/>
                        <a:lstStyle/>
                        <a:p>
                          <a:endParaRPr lang="el-GR"/>
                        </a:p>
                      </a:txBody>
                      <a:tcPr marL="47003" marR="47003" marT="0" marB="0" anchor="b">
                        <a:blipFill>
                          <a:blip r:embed="rId4"/>
                          <a:stretch>
                            <a:fillRect l="-44347" t="-1754" r="-351" b="-1505263"/>
                          </a:stretch>
                        </a:blipFill>
                      </a:tcPr>
                    </a:tc>
                    <a:tc hMerge="1">
                      <a:txBody>
                        <a:bodyPr/>
                        <a:lstStyle/>
                        <a:p>
                          <a:endParaRPr lang="el-GR"/>
                        </a:p>
                      </a:txBody>
                      <a:tcPr/>
                    </a:tc>
                    <a:extLst>
                      <a:ext uri="{0D108BD9-81ED-4DB2-BD59-A6C34878D82A}">
                        <a16:rowId xmlns:a16="http://schemas.microsoft.com/office/drawing/2014/main" val="62858110"/>
                      </a:ext>
                    </a:extLst>
                  </a:tr>
                  <a:tr h="345186">
                    <a:tc>
                      <a:txBody>
                        <a:bodyPr/>
                        <a:lstStyle/>
                        <a:p>
                          <a:pPr algn="ctr">
                            <a:lnSpc>
                              <a:spcPct val="115000"/>
                            </a:lnSpc>
                            <a:spcBef>
                              <a:spcPts val="1200"/>
                            </a:spcBef>
                            <a:spcAft>
                              <a:spcPts val="1200"/>
                            </a:spcAft>
                          </a:pPr>
                          <a:r>
                            <a:rPr lang="el-GR" sz="1100" dirty="0">
                              <a:effectLst/>
                            </a:rPr>
                            <a:t>Εναλλακτική Υπόθεση</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gridSpan="2">
                      <a:txBody>
                        <a:bodyPr/>
                        <a:lstStyle/>
                        <a:p>
                          <a:endParaRPr lang="el-GR"/>
                        </a:p>
                      </a:txBody>
                      <a:tcPr marL="47003" marR="47003" marT="0" marB="0" anchor="ctr">
                        <a:blipFill>
                          <a:blip r:embed="rId4"/>
                          <a:stretch>
                            <a:fillRect l="-44347" t="-103571" r="-351" b="-1432143"/>
                          </a:stretch>
                        </a:blipFill>
                      </a:tcPr>
                    </a:tc>
                    <a:tc hMerge="1">
                      <a:txBody>
                        <a:bodyPr/>
                        <a:lstStyle/>
                        <a:p>
                          <a:endParaRPr lang="el-GR"/>
                        </a:p>
                      </a:txBody>
                      <a:tcPr/>
                    </a:tc>
                    <a:extLst>
                      <a:ext uri="{0D108BD9-81ED-4DB2-BD59-A6C34878D82A}">
                        <a16:rowId xmlns:a16="http://schemas.microsoft.com/office/drawing/2014/main" val="2959475419"/>
                      </a:ext>
                    </a:extLst>
                  </a:tr>
                  <a:tr h="181483">
                    <a:tc gridSpan="2">
                      <a:txBody>
                        <a:bodyPr/>
                        <a:lstStyle/>
                        <a:p>
                          <a:pPr algn="ctr">
                            <a:lnSpc>
                              <a:spcPct val="115000"/>
                            </a:lnSpc>
                            <a:spcBef>
                              <a:spcPts val="1200"/>
                            </a:spcBef>
                            <a:spcAft>
                              <a:spcPts val="1200"/>
                            </a:spcAft>
                          </a:pPr>
                          <a:r>
                            <a:rPr lang="el-GR" sz="1100">
                              <a:effectLst/>
                            </a:rPr>
                            <a:t>Κριτήριο Ελέγχου</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tc hMerge="1">
                      <a:txBody>
                        <a:bodyPr/>
                        <a:lstStyle/>
                        <a:p>
                          <a:endParaRPr lang="el-GR"/>
                        </a:p>
                      </a:txBody>
                      <a:tcPr/>
                    </a:tc>
                    <a:tc>
                      <a:txBody>
                        <a:bodyPr/>
                        <a:lstStyle/>
                        <a:p>
                          <a:pPr algn="ctr">
                            <a:lnSpc>
                              <a:spcPct val="115000"/>
                            </a:lnSpc>
                            <a:spcBef>
                              <a:spcPts val="1200"/>
                            </a:spcBef>
                            <a:spcAft>
                              <a:spcPts val="1200"/>
                            </a:spcAft>
                          </a:pPr>
                          <a:r>
                            <a:rPr lang="el-GR" sz="1100">
                              <a:effectLst/>
                            </a:rPr>
                            <a:t>Συμπέρασμα</a:t>
                          </a:r>
                          <a:endParaRPr lang="el-G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extLst>
                      <a:ext uri="{0D108BD9-81ED-4DB2-BD59-A6C34878D82A}">
                        <a16:rowId xmlns:a16="http://schemas.microsoft.com/office/drawing/2014/main" val="1082751753"/>
                      </a:ext>
                    </a:extLst>
                  </a:tr>
                  <a:tr h="2957812">
                    <a:tc>
                      <a:txBody>
                        <a:bodyPr/>
                        <a:lstStyle/>
                        <a:p>
                          <a:endParaRPr lang="el-GR"/>
                        </a:p>
                      </a:txBody>
                      <a:tcPr marL="47003" marR="47003" marT="0" marB="0" anchor="ctr">
                        <a:blipFill>
                          <a:blip r:embed="rId4"/>
                          <a:stretch>
                            <a:fillRect l="-198" t="-29630" r="-226733" b="-58848"/>
                          </a:stretch>
                        </a:blipFill>
                      </a:tcPr>
                    </a:tc>
                    <a:tc>
                      <a:txBody>
                        <a:bodyPr/>
                        <a:lstStyle/>
                        <a:p>
                          <a:endParaRPr lang="el-GR"/>
                        </a:p>
                      </a:txBody>
                      <a:tcPr marL="47003" marR="47003" marT="0" marB="0" anchor="ctr">
                        <a:blipFill>
                          <a:blip r:embed="rId4"/>
                          <a:stretch>
                            <a:fillRect l="-182671" t="-29630" r="-313357" b="-58848"/>
                          </a:stretch>
                        </a:blipFill>
                      </a:tcPr>
                    </a:tc>
                    <a:tc>
                      <a:txBody>
                        <a:bodyPr/>
                        <a:lstStyle/>
                        <a:p>
                          <a:endParaRPr lang="el-GR"/>
                        </a:p>
                      </a:txBody>
                      <a:tcPr marL="47003" marR="47003" marT="0" marB="0">
                        <a:blipFill>
                          <a:blip r:embed="rId4"/>
                          <a:stretch>
                            <a:fillRect l="-90625" t="-29630" r="-463" b="-58848"/>
                          </a:stretch>
                        </a:blipFill>
                      </a:tcPr>
                    </a:tc>
                    <a:extLst>
                      <a:ext uri="{0D108BD9-81ED-4DB2-BD59-A6C34878D82A}">
                        <a16:rowId xmlns:a16="http://schemas.microsoft.com/office/drawing/2014/main" val="3568122074"/>
                      </a:ext>
                    </a:extLst>
                  </a:tr>
                  <a:tr h="1729693">
                    <a:tc>
                      <a:txBody>
                        <a:bodyPr/>
                        <a:lstStyle/>
                        <a:p>
                          <a:endParaRPr lang="el-GR"/>
                        </a:p>
                      </a:txBody>
                      <a:tcPr marL="47003" marR="47003" marT="0" marB="0" anchor="ctr">
                        <a:blipFill>
                          <a:blip r:embed="rId4"/>
                          <a:stretch>
                            <a:fillRect l="-198" t="-221831" r="-226733" b="-704"/>
                          </a:stretch>
                        </a:blipFill>
                      </a:tcPr>
                    </a:tc>
                    <a:tc>
                      <a:txBody>
                        <a:bodyPr/>
                        <a:lstStyle/>
                        <a:p>
                          <a:endParaRPr lang="el-GR"/>
                        </a:p>
                      </a:txBody>
                      <a:tcPr marL="47003" marR="47003" marT="0" marB="0" anchor="ctr">
                        <a:blipFill>
                          <a:blip r:embed="rId4"/>
                          <a:stretch>
                            <a:fillRect l="-182671" t="-221831" r="-313357" b="-704"/>
                          </a:stretch>
                        </a:blipFill>
                      </a:tcPr>
                    </a:tc>
                    <a:tc>
                      <a:txBody>
                        <a:bodyPr/>
                        <a:lstStyle/>
                        <a:p>
                          <a:pPr algn="ctr">
                            <a:lnSpc>
                              <a:spcPct val="115000"/>
                            </a:lnSpc>
                            <a:spcBef>
                              <a:spcPts val="1200"/>
                            </a:spcBef>
                            <a:spcAft>
                              <a:spcPts val="1200"/>
                            </a:spcAft>
                          </a:pPr>
                          <a:r>
                            <a:rPr lang="el-GR" sz="1100" dirty="0">
                              <a:effectLst/>
                            </a:rPr>
                            <a:t>Η γραμμή παλινδρόμησης περνάει από την αρχή των αξόνων του συστήματος συντεταγμένων, δηλαδή δεν απορρίπτεται η πιθανότητα η πληθυσμιακή ευθεία να διέρχεται από την αρχή των αξόνων.</a:t>
                          </a:r>
                        </a:p>
                        <a:p>
                          <a:pPr algn="ctr">
                            <a:lnSpc>
                              <a:spcPct val="115000"/>
                            </a:lnSpc>
                            <a:spcBef>
                              <a:spcPts val="1200"/>
                            </a:spcBef>
                            <a:spcAft>
                              <a:spcPts val="1200"/>
                            </a:spcAft>
                          </a:pPr>
                          <a:r>
                            <a:rPr lang="el-GR" sz="1100" dirty="0">
                              <a:effectLst/>
                            </a:rPr>
                            <a:t>Σημειώνεται στο σημείο αυτό ότι πολλοί ερευνητές διατηρούν το σταθερό όρο ακόμη και όταν η βασική υπόθεση δεν απορρίπτεται, καθώς εμπειρικά έχει βρεθεί ότι το μοντέλο στην περίπτωση αυτή  εξηγείται καλύτερα.</a:t>
                          </a:r>
                          <a:endParaRPr lang="el-G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003" marR="47003" marT="0" marB="0" anchor="ctr"/>
                    </a:tc>
                    <a:extLst>
                      <a:ext uri="{0D108BD9-81ED-4DB2-BD59-A6C34878D82A}">
                        <a16:rowId xmlns:a16="http://schemas.microsoft.com/office/drawing/2014/main" val="3850405164"/>
                      </a:ext>
                    </a:extLst>
                  </a:tr>
                </a:tbl>
              </a:graphicData>
            </a:graphic>
          </p:graphicFrame>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D5B1DF6-4A95-4787-83EC-07BC6D132F61}"/>
                  </a:ext>
                </a:extLst>
              </p:cNvPr>
              <p:cNvSpPr txBox="1"/>
              <p:nvPr/>
            </p:nvSpPr>
            <p:spPr>
              <a:xfrm>
                <a:off x="2613891" y="392606"/>
                <a:ext cx="6096000" cy="369332"/>
              </a:xfrm>
              <a:prstGeom prst="rect">
                <a:avLst/>
              </a:prstGeom>
              <a:noFill/>
            </p:spPr>
            <p:txBody>
              <a:bodyPr wrap="square">
                <a:spAutoFit/>
              </a:bodyPr>
              <a:lstStyle/>
              <a:p>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Δίπλευρος έλεγχος υπόθεσης για το σταθερό συντελεστή </a:t>
                </a:r>
                <a14:m>
                  <m:oMath xmlns:m="http://schemas.openxmlformats.org/officeDocument/2006/math">
                    <m:sSub>
                      <m:sSubPr>
                        <m:ctrlPr>
                          <a:rPr lang="el-GR" i="1">
                            <a:effectLst/>
                            <a:latin typeface="Cambria Math" panose="02040503050406030204" pitchFamily="18" charset="0"/>
                          </a:rPr>
                        </m:ctrlPr>
                      </m:sSubPr>
                      <m:e>
                        <m:r>
                          <a:rPr lang="el-GR" sz="18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l-GR" sz="18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oMath>
                </a14:m>
                <a:endParaRPr lang="el-GR" dirty="0"/>
              </a:p>
            </p:txBody>
          </p:sp>
        </mc:Choice>
        <mc:Fallback>
          <p:sp>
            <p:nvSpPr>
              <p:cNvPr id="4" name="TextBox 3">
                <a:extLst>
                  <a:ext uri="{FF2B5EF4-FFF2-40B4-BE49-F238E27FC236}">
                    <a16:creationId xmlns:a16="http://schemas.microsoft.com/office/drawing/2014/main" id="{3D5B1DF6-4A95-4787-83EC-07BC6D132F61}"/>
                  </a:ext>
                </a:extLst>
              </p:cNvPr>
              <p:cNvSpPr txBox="1">
                <a:spLocks noRot="1" noChangeAspect="1" noMove="1" noResize="1" noEditPoints="1" noAdjustHandles="1" noChangeArrowheads="1" noChangeShapeType="1" noTextEdit="1"/>
              </p:cNvSpPr>
              <p:nvPr/>
            </p:nvSpPr>
            <p:spPr>
              <a:xfrm>
                <a:off x="2613891" y="392606"/>
                <a:ext cx="6096000" cy="369332"/>
              </a:xfrm>
              <a:prstGeom prst="rect">
                <a:avLst/>
              </a:prstGeom>
              <a:blipFill>
                <a:blip r:embed="rId5"/>
                <a:stretch>
                  <a:fillRect l="-900" t="-8197" b="-24590"/>
                </a:stretch>
              </a:blipFill>
            </p:spPr>
            <p:txBody>
              <a:bodyPr/>
              <a:lstStyle/>
              <a:p>
                <a:r>
                  <a:rPr lang="el-GR">
                    <a:noFill/>
                  </a:rPr>
                  <a:t> </a:t>
                </a:r>
              </a:p>
            </p:txBody>
          </p:sp>
        </mc:Fallback>
      </mc:AlternateContent>
    </p:spTree>
    <p:extLst>
      <p:ext uri="{BB962C8B-B14F-4D97-AF65-F5344CB8AC3E}">
        <p14:creationId xmlns:p14="http://schemas.microsoft.com/office/powerpoint/2010/main" val="311909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9C4022C-4470-4DF0-9AF3-A29C6E33EFE5}"/>
              </a:ext>
            </a:extLst>
          </p:cNvPr>
          <p:cNvPicPr>
            <a:picLocks noChangeAspect="1"/>
          </p:cNvPicPr>
          <p:nvPr/>
        </p:nvPicPr>
        <p:blipFill>
          <a:blip r:embed="rId2"/>
          <a:stretch>
            <a:fillRect/>
          </a:stretch>
        </p:blipFill>
        <p:spPr>
          <a:xfrm>
            <a:off x="1214268" y="781234"/>
            <a:ext cx="9343255" cy="5255581"/>
          </a:xfrm>
          <a:prstGeom prst="rect">
            <a:avLst/>
          </a:prstGeom>
        </p:spPr>
      </p:pic>
    </p:spTree>
    <p:extLst>
      <p:ext uri="{BB962C8B-B14F-4D97-AF65-F5344CB8AC3E}">
        <p14:creationId xmlns:p14="http://schemas.microsoft.com/office/powerpoint/2010/main" val="2175064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97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E84D6-54D2-47BE-A213-E37B99A1B4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TextBox 7">
            <a:extLst>
              <a:ext uri="{FF2B5EF4-FFF2-40B4-BE49-F238E27FC236}">
                <a16:creationId xmlns:a16="http://schemas.microsoft.com/office/drawing/2014/main" id="{83167862-1D78-40AD-BC49-39362C144A9E}"/>
              </a:ext>
            </a:extLst>
          </p:cNvPr>
          <p:cNvSpPr txBox="1"/>
          <p:nvPr/>
        </p:nvSpPr>
        <p:spPr>
          <a:xfrm>
            <a:off x="729672" y="228600"/>
            <a:ext cx="11157528" cy="1666354"/>
          </a:xfrm>
          <a:prstGeom prst="rect">
            <a:avLst/>
          </a:prstGeom>
          <a:noFill/>
        </p:spPr>
        <p:txBody>
          <a:bodyPr wrap="square">
            <a:spAutoFit/>
          </a:bodyPr>
          <a:lstStyle/>
          <a:p>
            <a:pPr algn="just">
              <a:lnSpc>
                <a:spcPct val="115000"/>
              </a:lnSpc>
              <a:spcBef>
                <a:spcPts val="1200"/>
              </a:spcBef>
              <a:spcAft>
                <a:spcPts val="12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Ανοίγουμε το </a:t>
            </a:r>
            <a:r>
              <a:rPr lang="en-US" sz="1800" b="1" i="1" dirty="0" err="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gretl</a:t>
            </a:r>
            <a:r>
              <a:rPr lang="en-US" sz="1800" dirty="0">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με διπλό κλικ στο εικονίδιό του. Έστω ότι έχουμε περάσει τα δεδομένα σε αρχείο </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Excel</a:t>
            </a:r>
            <a:r>
              <a:rPr lang="el-GR" sz="1800" dirty="0">
                <a:effectLst/>
                <a:latin typeface="Calibri" panose="020F0502020204030204" pitchFamily="34" charset="0"/>
                <a:ea typeface="Times New Roman" panose="02020603050405020304" pitchFamily="18" charset="0"/>
                <a:cs typeface="Calibri" panose="020F0502020204030204" pitchFamily="34" charset="0"/>
              </a:rPr>
              <a:t> με το όνομα </a:t>
            </a:r>
            <a:r>
              <a:rPr lang="el-GR" sz="1800" b="1" i="0" dirty="0" err="1">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sample</a:t>
            </a:r>
            <a:r>
              <a:rPr lang="el-GR" sz="1800" dirty="0">
                <a:effectLst/>
                <a:latin typeface="Calibri" panose="020F0502020204030204" pitchFamily="34" charset="0"/>
                <a:ea typeface="Times New Roman" panose="02020603050405020304" pitchFamily="18" charset="0"/>
                <a:cs typeface="Calibri" panose="020F0502020204030204" pitchFamily="34" charset="0"/>
              </a:rPr>
              <a:t>, το οποίο βρίσκεται στην επιφάνεια εργασίας. Πιάνουμε με το ποντίκι το εικονίδιο του αρχείου </a:t>
            </a:r>
            <a:r>
              <a:rPr lang="el-GR" sz="1800" b="1" i="0" dirty="0" err="1">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sample</a:t>
            </a:r>
            <a:r>
              <a:rPr lang="el-GR" sz="1800" dirty="0">
                <a:effectLst/>
                <a:latin typeface="Calibri" panose="020F0502020204030204" pitchFamily="34" charset="0"/>
                <a:ea typeface="Times New Roman" panose="02020603050405020304" pitchFamily="18" charset="0"/>
                <a:cs typeface="Calibri" panose="020F0502020204030204" pitchFamily="34" charset="0"/>
              </a:rPr>
              <a:t> και το “σέρνουμε” (με πατημένο το αριστερό κουμπί του ποντικιού) μέσα στον κενό χώρο της οθόνης του </a:t>
            </a:r>
            <a:r>
              <a:rPr lang="en-US" sz="1800" b="1" i="1" dirty="0" err="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gretl</a:t>
            </a:r>
            <a:r>
              <a:rPr lang="el-GR" sz="1800" dirty="0">
                <a:effectLst/>
                <a:latin typeface="Calibri" panose="020F0502020204030204" pitchFamily="34" charset="0"/>
                <a:ea typeface="Times New Roman" panose="02020603050405020304" pitchFamily="18" charset="0"/>
                <a:cs typeface="Calibri" panose="020F0502020204030204" pitchFamily="34" charset="0"/>
              </a:rPr>
              <a:t>. Αμέσως μόλις αφήσουμε το κουμπί του ποντικιού θα εμφανιστεί η οθόνη </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εισαγωγή φύλου </a:t>
            </a:r>
            <a:r>
              <a:rPr lang="el-GR" sz="1800" b="1" i="0" dirty="0" err="1">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εργα</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Στη συνέχεια, θα ολοκληρώσουμε το πέρασμα των δεδομένων σύμφωνα με τις οδηγίες που δίνονται στο Κεφάλαιο 1.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Εικόνα 8">
            <a:extLst>
              <a:ext uri="{FF2B5EF4-FFF2-40B4-BE49-F238E27FC236}">
                <a16:creationId xmlns:a16="http://schemas.microsoft.com/office/drawing/2014/main" id="{3516AE99-A757-4085-9DF8-55EBA3C1149E}"/>
              </a:ext>
            </a:extLst>
          </p:cNvPr>
          <p:cNvPicPr/>
          <p:nvPr/>
        </p:nvPicPr>
        <p:blipFill rotWithShape="1">
          <a:blip r:embed="rId2"/>
          <a:srcRect r="6452" b="9492"/>
          <a:stretch/>
        </p:blipFill>
        <p:spPr bwMode="auto">
          <a:xfrm>
            <a:off x="2890202" y="2420868"/>
            <a:ext cx="6836468" cy="3994757"/>
          </a:xfrm>
          <a:prstGeom prst="rect">
            <a:avLst/>
          </a:prstGeom>
          <a:ln w="19050" cap="flat" cmpd="sng" algn="ctr">
            <a:solidFill>
              <a:srgbClr val="4472C4">
                <a:lumMod val="50000"/>
              </a:srgb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0" name="Έλλειψη 95">
            <a:extLst>
              <a:ext uri="{FF2B5EF4-FFF2-40B4-BE49-F238E27FC236}">
                <a16:creationId xmlns:a16="http://schemas.microsoft.com/office/drawing/2014/main" id="{B04B1D37-8224-4183-90CA-7D4954A42ADD}"/>
              </a:ext>
            </a:extLst>
          </p:cNvPr>
          <p:cNvSpPr/>
          <p:nvPr/>
        </p:nvSpPr>
        <p:spPr>
          <a:xfrm>
            <a:off x="3079952" y="4314327"/>
            <a:ext cx="2000048" cy="1864800"/>
          </a:xfrm>
          <a:prstGeom prst="ellipse">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1" name="Τόξο 10">
            <a:extLst>
              <a:ext uri="{FF2B5EF4-FFF2-40B4-BE49-F238E27FC236}">
                <a16:creationId xmlns:a16="http://schemas.microsoft.com/office/drawing/2014/main" id="{E5553DEE-4EAB-4278-AF4B-7B22899BA396}"/>
              </a:ext>
            </a:extLst>
          </p:cNvPr>
          <p:cNvSpPr/>
          <p:nvPr/>
        </p:nvSpPr>
        <p:spPr>
          <a:xfrm rot="19549872">
            <a:off x="4037151" y="4650341"/>
            <a:ext cx="2704412" cy="1525393"/>
          </a:xfrm>
          <a:prstGeom prst="arc">
            <a:avLst/>
          </a:prstGeom>
          <a:ln w="19050">
            <a:solidFill>
              <a:srgbClr val="80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Tree>
    <p:extLst>
      <p:ext uri="{BB962C8B-B14F-4D97-AF65-F5344CB8AC3E}">
        <p14:creationId xmlns:p14="http://schemas.microsoft.com/office/powerpoint/2010/main" val="68246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342073-B77F-4E6D-8774-5DCB6B6DCC0F}"/>
              </a:ext>
            </a:extLst>
          </p:cNvPr>
          <p:cNvSpPr txBox="1"/>
          <p:nvPr/>
        </p:nvSpPr>
        <p:spPr>
          <a:xfrm>
            <a:off x="1307237" y="493885"/>
            <a:ext cx="9141780" cy="1339149"/>
          </a:xfrm>
          <a:prstGeom prst="rect">
            <a:avLst/>
          </a:prstGeom>
          <a:noFill/>
        </p:spPr>
        <p:txBody>
          <a:bodyPr wrap="square">
            <a:spAutoFit/>
          </a:bodyPr>
          <a:lstStyle/>
          <a:p>
            <a:pPr algn="just">
              <a:lnSpc>
                <a:spcPct val="115000"/>
              </a:lnSpc>
              <a:spcBef>
                <a:spcPts val="1200"/>
              </a:spcBef>
              <a:spcAft>
                <a:spcPts val="1200"/>
              </a:spcAft>
            </a:pPr>
            <a:r>
              <a:rPr lang="el-GR" sz="2400" dirty="0">
                <a:effectLst/>
                <a:latin typeface="Calibri" panose="020F0502020204030204" pitchFamily="34" charset="0"/>
                <a:ea typeface="Times New Roman" panose="02020603050405020304" pitchFamily="18" charset="0"/>
                <a:cs typeface="Calibri" panose="020F0502020204030204" pitchFamily="34" charset="0"/>
              </a:rPr>
              <a:t>Κατόπιν, από το κύριο μενού εντολών επιλέγουμε την εντολή</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l-GR" sz="2400" dirty="0">
                <a:effectLst/>
                <a:latin typeface="Calibri" panose="020F0502020204030204" pitchFamily="34" charset="0"/>
                <a:ea typeface="Times New Roman" panose="02020603050405020304" pitchFamily="18" charset="0"/>
                <a:cs typeface="Calibri" panose="020F0502020204030204" pitchFamily="34" charset="0"/>
              </a:rPr>
              <a:t> </a:t>
            </a:r>
            <a:r>
              <a:rPr lang="el-GR" sz="24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Προβολή / Γραφήματα (καθορισμένων μεταβλητών) / Διάγραμμα διασποράς Χ-</a:t>
            </a:r>
            <a:r>
              <a:rPr lang="en-US" sz="24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Y</a:t>
            </a:r>
            <a:r>
              <a:rPr lang="el-GR" sz="2400" dirty="0">
                <a:effectLst/>
                <a:latin typeface="Calibri" panose="020F0502020204030204" pitchFamily="34" charset="0"/>
                <a:ea typeface="Times New Roman" panose="02020603050405020304" pitchFamily="18" charset="0"/>
                <a:cs typeface="Calibri" panose="020F0502020204030204" pitchFamily="34" charset="0"/>
              </a:rPr>
              <a:t>.</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5EF11ACF-8BF8-430A-9A7E-573ECA0F5434}"/>
              </a:ext>
            </a:extLst>
          </p:cNvPr>
          <p:cNvPicPr/>
          <p:nvPr/>
        </p:nvPicPr>
        <p:blipFill rotWithShape="1">
          <a:blip r:embed="rId2"/>
          <a:srcRect l="1280" t="28670" r="12868" b="35002"/>
          <a:stretch/>
        </p:blipFill>
        <p:spPr bwMode="auto">
          <a:xfrm>
            <a:off x="2190750" y="2339339"/>
            <a:ext cx="8074660" cy="3937635"/>
          </a:xfrm>
          <a:prstGeom prst="rect">
            <a:avLst/>
          </a:prstGeom>
          <a:noFill/>
          <a:ln w="19050" cap="flat" cmpd="sng" algn="ctr">
            <a:solidFill>
              <a:srgbClr val="4BACC6">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5" name="Ευθύγραμμο βέλος σύνδεσης 4">
            <a:extLst>
              <a:ext uri="{FF2B5EF4-FFF2-40B4-BE49-F238E27FC236}">
                <a16:creationId xmlns:a16="http://schemas.microsoft.com/office/drawing/2014/main" id="{117BA7AF-C19D-4EED-8789-5A207F67558D}"/>
              </a:ext>
            </a:extLst>
          </p:cNvPr>
          <p:cNvCxnSpPr>
            <a:cxnSpLocks/>
          </p:cNvCxnSpPr>
          <p:nvPr/>
        </p:nvCxnSpPr>
        <p:spPr>
          <a:xfrm>
            <a:off x="7555230" y="3939223"/>
            <a:ext cx="598170" cy="368933"/>
          </a:xfrm>
          <a:prstGeom prst="straightConnector1">
            <a:avLst/>
          </a:prstGeom>
          <a:ln w="19050">
            <a:solidFill>
              <a:srgbClr val="80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CAFE89CC-8098-4E52-9DE8-998C930B6B4A}"/>
              </a:ext>
            </a:extLst>
          </p:cNvPr>
          <p:cNvCxnSpPr>
            <a:cxnSpLocks/>
          </p:cNvCxnSpPr>
          <p:nvPr/>
        </p:nvCxnSpPr>
        <p:spPr>
          <a:xfrm>
            <a:off x="4520497" y="3192463"/>
            <a:ext cx="0" cy="746760"/>
          </a:xfrm>
          <a:prstGeom prst="straightConnector1">
            <a:avLst/>
          </a:prstGeom>
          <a:ln w="19050">
            <a:solidFill>
              <a:srgbClr val="80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79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3EC20D-8FFE-412C-A698-B890722A0F1E}"/>
              </a:ext>
            </a:extLst>
          </p:cNvPr>
          <p:cNvSpPr txBox="1"/>
          <p:nvPr/>
        </p:nvSpPr>
        <p:spPr>
          <a:xfrm>
            <a:off x="1556550" y="572088"/>
            <a:ext cx="9105531" cy="708912"/>
          </a:xfrm>
          <a:prstGeom prst="rect">
            <a:avLst/>
          </a:prstGeom>
          <a:noFill/>
        </p:spPr>
        <p:txBody>
          <a:bodyPr wrap="square">
            <a:spAutoFit/>
          </a:bodyPr>
          <a:lstStyle/>
          <a:p>
            <a:pPr algn="just">
              <a:lnSpc>
                <a:spcPct val="115000"/>
              </a:lnSpc>
              <a:spcBef>
                <a:spcPts val="1200"/>
              </a:spcBef>
              <a:spcAft>
                <a:spcPts val="12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Στο πλαίσιο διαλόγου που ακολουθεί τοποθετούμε με τα χρωματιστά βελάκια κατεύθυνσης τις μεταβλητές Υ και Χ αντίστοιχα στα πεδία </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Μεταβλητές άξονα </a:t>
            </a:r>
            <a:r>
              <a:rPr lang="en-US"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Y</a:t>
            </a:r>
            <a:r>
              <a:rPr lang="en-US" sz="1800" i="1" dirty="0">
                <a:solidFill>
                  <a:srgbClr val="8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και</a:t>
            </a:r>
            <a:r>
              <a:rPr lang="el-GR" sz="1800" i="1" dirty="0">
                <a:effectLst/>
                <a:latin typeface="Calibri" panose="020F0502020204030204" pitchFamily="34" charset="0"/>
                <a:ea typeface="Times New Roman" panose="02020603050405020304" pitchFamily="18" charset="0"/>
                <a:cs typeface="Calibri" panose="020F0502020204030204" pitchFamily="34" charset="0"/>
              </a:rPr>
              <a:t> </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Μεταβλητή άξονα Χ</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l-GR" sz="1800" i="1" dirty="0">
                <a:effectLst/>
                <a:latin typeface="Calibri" panose="020F0502020204030204" pitchFamily="34" charset="0"/>
                <a:ea typeface="Times New Roman" panose="02020603050405020304" pitchFamily="18" charset="0"/>
                <a:cs typeface="Calibri" panose="020F0502020204030204" pitchFamily="34" charset="0"/>
              </a:rPr>
              <a:t>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id="{C75B9A30-E0AC-4DB0-837F-9FF612AA0E81}"/>
              </a:ext>
            </a:extLst>
          </p:cNvPr>
          <p:cNvPicPr>
            <a:picLocks noChangeAspect="1"/>
          </p:cNvPicPr>
          <p:nvPr/>
        </p:nvPicPr>
        <p:blipFill rotWithShape="1">
          <a:blip r:embed="rId2"/>
          <a:srcRect l="37031" t="47222" r="37344" b="19723"/>
          <a:stretch/>
        </p:blipFill>
        <p:spPr>
          <a:xfrm>
            <a:off x="2219325" y="1320087"/>
            <a:ext cx="7219950" cy="5238866"/>
          </a:xfrm>
          <a:prstGeom prst="rect">
            <a:avLst/>
          </a:prstGeom>
        </p:spPr>
      </p:pic>
    </p:spTree>
    <p:extLst>
      <p:ext uri="{BB962C8B-B14F-4D97-AF65-F5344CB8AC3E}">
        <p14:creationId xmlns:p14="http://schemas.microsoft.com/office/powerpoint/2010/main" val="279106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C1F5FDD-3E03-4CA7-B216-2BCD93BC6C00}"/>
              </a:ext>
            </a:extLst>
          </p:cNvPr>
          <p:cNvPicPr>
            <a:picLocks noChangeAspect="1"/>
          </p:cNvPicPr>
          <p:nvPr/>
        </p:nvPicPr>
        <p:blipFill rotWithShape="1">
          <a:blip r:embed="rId2"/>
          <a:srcRect l="29843" t="25833" r="30391" b="19306"/>
          <a:stretch/>
        </p:blipFill>
        <p:spPr>
          <a:xfrm>
            <a:off x="228600" y="298078"/>
            <a:ext cx="7362825" cy="5713784"/>
          </a:xfrm>
          <a:prstGeom prst="rect">
            <a:avLst/>
          </a:prstGeom>
        </p:spPr>
      </p:pic>
      <p:sp>
        <p:nvSpPr>
          <p:cNvPr id="4" name="Rectangle 2">
            <a:extLst>
              <a:ext uri="{FF2B5EF4-FFF2-40B4-BE49-F238E27FC236}">
                <a16:creationId xmlns:a16="http://schemas.microsoft.com/office/drawing/2014/main" id="{F076E4A1-A48A-46F9-8AAD-0D17BEDB807C}"/>
              </a:ext>
            </a:extLst>
          </p:cNvPr>
          <p:cNvSpPr>
            <a:spLocks noChangeArrowheads="1"/>
          </p:cNvSpPr>
          <p:nvPr/>
        </p:nvSpPr>
        <p:spPr bwMode="auto">
          <a:xfrm>
            <a:off x="7820025" y="1739177"/>
            <a:ext cx="387667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Στο γράφημα που εξάγεται παρατηρούμε ότι μια ευθεία (μπλε) γραμμή περνάει ανάμεσα από τα ζεύγη των σημείων </a:t>
            </a:r>
            <a:r>
              <a:rPr kumimoji="0" lang="el-GR" altLang="el-GR" sz="2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a:t>(</a:t>
            </a:r>
            <a:r>
              <a:rPr kumimoji="0" lang="en-US" altLang="el-GR" sz="2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a:t>xi</a:t>
            </a:r>
            <a:r>
              <a:rPr kumimoji="0" lang="el-GR" altLang="el-GR" sz="2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a:t>, </a:t>
            </a:r>
            <a:r>
              <a:rPr kumimoji="0" lang="en-US" altLang="el-GR" sz="2000" b="0" i="1" u="none" strike="noStrike" cap="none" normalizeH="0" baseline="0" dirty="0" err="1">
                <a:ln>
                  <a:noFill/>
                </a:ln>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a:t>yi</a:t>
            </a:r>
            <a:r>
              <a:rPr kumimoji="0" lang="el-GR" altLang="el-GR" sz="2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a:t>)</a:t>
            </a:r>
            <a:r>
              <a:rPr kumimoji="0" lang="el-GR" altLang="el-GR"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και </a:t>
            </a:r>
            <a:r>
              <a:rPr kumimoji="0" lang="el-GR" altLang="el-GR"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παριστά</a:t>
            </a:r>
            <a:r>
              <a:rPr kumimoji="0" lang="el-GR" altLang="el-GR"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τη σχέση που συνδέει τις μεταβλητές </a:t>
            </a:r>
            <a:r>
              <a:rPr kumimoji="0" lang="el-GR" altLang="el-GR" sz="2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a:t>Χ</a:t>
            </a:r>
            <a:r>
              <a:rPr kumimoji="0" lang="el-GR" altLang="el-GR"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και </a:t>
            </a:r>
            <a:r>
              <a:rPr kumimoji="0" lang="el-GR" altLang="el-GR" sz="2000" b="0" i="1" u="none" strike="noStrike" cap="none" normalizeH="0" baseline="0" dirty="0">
                <a:ln>
                  <a:noFill/>
                </a:ln>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a:t>Y</a:t>
            </a:r>
            <a:r>
              <a:rPr kumimoji="0" lang="el-GR" altLang="el-GR"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Η εικόνα και τα χαρακτηριστικά του διαγράμματος διασποράς μπορούν να ρυθμιστούν με την επιλογή του εικονιδίου </a:t>
            </a:r>
            <a:r>
              <a:rPr kumimoji="0" lang="el-GR" altLang="el-GR" sz="2000" b="1" i="0" u="none" strike="noStrike" cap="none" normalizeH="0" baseline="0" dirty="0">
                <a:ln>
                  <a:noFill/>
                </a:ln>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επεξεργασία</a:t>
            </a:r>
            <a:r>
              <a:rPr kumimoji="0" lang="el-GR" altLang="el-GR"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l-GR" altLang="el-GR" sz="3600" b="0" i="0" u="none" strike="noStrike" cap="none" normalizeH="0" baseline="0" dirty="0">
              <a:ln>
                <a:noFill/>
              </a:ln>
              <a:solidFill>
                <a:schemeClr val="tx1"/>
              </a:solidFill>
              <a:effectLst/>
              <a:latin typeface="Arial" panose="020B0604020202020204" pitchFamily="34" charset="0"/>
            </a:endParaRPr>
          </a:p>
        </p:txBody>
      </p:sp>
      <p:pic>
        <p:nvPicPr>
          <p:cNvPr id="3073" name="Εικόνα 68">
            <a:extLst>
              <a:ext uri="{FF2B5EF4-FFF2-40B4-BE49-F238E27FC236}">
                <a16:creationId xmlns:a16="http://schemas.microsoft.com/office/drawing/2014/main" id="{5AF29758-3942-4BBF-936D-BEAC8E98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242" t="82771" r="29883" b="14648"/>
          <a:stretch>
            <a:fillRect/>
          </a:stretch>
        </p:blipFill>
        <p:spPr bwMode="auto">
          <a:xfrm>
            <a:off x="10654705" y="4524375"/>
            <a:ext cx="622895" cy="552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71D2ED0-0B12-4827-BEF3-1F82ADC3111A}"/>
              </a:ext>
            </a:extLst>
          </p:cNvPr>
          <p:cNvSpPr>
            <a:spLocks noChangeArrowheads="1"/>
          </p:cNvSpPr>
          <p:nvPr/>
        </p:nvSpPr>
        <p:spPr bwMode="auto">
          <a:xfrm>
            <a:off x="0" y="846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768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Ευθύγραμμο βέλος σύνδεσης 2">
            <a:extLst>
              <a:ext uri="{FF2B5EF4-FFF2-40B4-BE49-F238E27FC236}">
                <a16:creationId xmlns:a16="http://schemas.microsoft.com/office/drawing/2014/main" id="{51710D6B-4720-43C6-8F81-F547C6C086D9}"/>
              </a:ext>
            </a:extLst>
          </p:cNvPr>
          <p:cNvCxnSpPr>
            <a:cxnSpLocks/>
          </p:cNvCxnSpPr>
          <p:nvPr/>
        </p:nvCxnSpPr>
        <p:spPr>
          <a:xfrm flipH="1">
            <a:off x="3713018" y="2549236"/>
            <a:ext cx="387927" cy="879764"/>
          </a:xfrm>
          <a:prstGeom prst="straightConnector1">
            <a:avLst/>
          </a:prstGeom>
          <a:ln w="19050">
            <a:solidFill>
              <a:srgbClr val="8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2398352-EAA7-4252-9B5D-9760C2E02020}"/>
              </a:ext>
            </a:extLst>
          </p:cNvPr>
          <p:cNvSpPr>
            <a:spLocks noChangeArrowheads="1"/>
          </p:cNvSpPr>
          <p:nvPr/>
        </p:nvSpPr>
        <p:spPr bwMode="auto">
          <a:xfrm>
            <a:off x="3330430" y="26844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5" name="Rectangle 4">
            <a:extLst>
              <a:ext uri="{FF2B5EF4-FFF2-40B4-BE49-F238E27FC236}">
                <a16:creationId xmlns:a16="http://schemas.microsoft.com/office/drawing/2014/main" id="{660CC0A3-A2DF-42EF-8140-964E36CEE668}"/>
              </a:ext>
            </a:extLst>
          </p:cNvPr>
          <p:cNvSpPr>
            <a:spLocks noChangeArrowheads="1"/>
          </p:cNvSpPr>
          <p:nvPr/>
        </p:nvSpPr>
        <p:spPr bwMode="auto">
          <a:xfrm>
            <a:off x="3099693" y="1875283"/>
            <a:ext cx="53777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Έστω ότι το αρχείο είναι φορτωμένο στο </a:t>
            </a:r>
            <a:r>
              <a:rPr kumimoji="0" lang="en-US" altLang="el-GR" b="1" i="1" u="none" strike="noStrike" cap="none" normalizeH="0" baseline="0" dirty="0" err="1">
                <a:ln>
                  <a:noFill/>
                </a:ln>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gretl</a:t>
            </a:r>
            <a:r>
              <a:rPr kumimoji="0" lang="en-US" altLang="el-GR" b="0" i="0" u="none" strike="noStrike" cap="none" normalizeH="0" baseline="0" dirty="0">
                <a:ln>
                  <a:noFill/>
                </a:ln>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με το όνομα </a:t>
            </a:r>
            <a:r>
              <a:rPr lang="en-US" altLang="el-GR" b="1" dirty="0">
                <a:solidFill>
                  <a:srgbClr val="800000"/>
                </a:solidFill>
                <a:latin typeface="Cambria" panose="02040503050406030204" pitchFamily="18" charset="0"/>
                <a:ea typeface="Times New Roman" panose="02020603050405020304" pitchFamily="18" charset="0"/>
                <a:cs typeface="Times New Roman" panose="02020603050405020304" pitchFamily="18" charset="0"/>
              </a:rPr>
              <a:t>sample</a:t>
            </a:r>
            <a:r>
              <a:rPr kumimoji="0" lang="el-GR" altLang="el-GR" b="1" i="0" u="none" strike="noStrike" cap="none" normalizeH="0" baseline="0" dirty="0">
                <a:ln>
                  <a:noFill/>
                </a:ln>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l-GR" altLang="el-GR"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l-GR" altLang="el-G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22004F96-9976-4209-BFC3-23E63BC6D3C1}"/>
              </a:ext>
            </a:extLst>
          </p:cNvPr>
          <p:cNvSpPr>
            <a:spLocks noChangeArrowheads="1"/>
          </p:cNvSpPr>
          <p:nvPr/>
        </p:nvSpPr>
        <p:spPr bwMode="auto">
          <a:xfrm>
            <a:off x="3330430" y="54467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8" name="Εικόνα 7">
            <a:extLst>
              <a:ext uri="{FF2B5EF4-FFF2-40B4-BE49-F238E27FC236}">
                <a16:creationId xmlns:a16="http://schemas.microsoft.com/office/drawing/2014/main" id="{BADB0604-B68A-457A-B04C-A5850F401B47}"/>
              </a:ext>
            </a:extLst>
          </p:cNvPr>
          <p:cNvPicPr>
            <a:picLocks noChangeAspect="1"/>
          </p:cNvPicPr>
          <p:nvPr/>
        </p:nvPicPr>
        <p:blipFill>
          <a:blip r:embed="rId2"/>
          <a:stretch>
            <a:fillRect/>
          </a:stretch>
        </p:blipFill>
        <p:spPr>
          <a:xfrm>
            <a:off x="3564705" y="2684477"/>
            <a:ext cx="3915321" cy="2210108"/>
          </a:xfrm>
          <a:prstGeom prst="rect">
            <a:avLst/>
          </a:prstGeom>
        </p:spPr>
      </p:pic>
    </p:spTree>
    <p:extLst>
      <p:ext uri="{BB962C8B-B14F-4D97-AF65-F5344CB8AC3E}">
        <p14:creationId xmlns:p14="http://schemas.microsoft.com/office/powerpoint/2010/main" val="63237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228FD51-A01A-4FAD-BE57-7812D1B2000B}"/>
              </a:ext>
            </a:extLst>
          </p:cNvPr>
          <p:cNvPicPr/>
          <p:nvPr/>
        </p:nvPicPr>
        <p:blipFill rotWithShape="1">
          <a:blip r:embed="rId2"/>
          <a:srcRect l="6917" t="12690" r="10665" b="64199"/>
          <a:stretch/>
        </p:blipFill>
        <p:spPr bwMode="auto">
          <a:xfrm>
            <a:off x="3049424" y="3429000"/>
            <a:ext cx="6093151" cy="2862841"/>
          </a:xfrm>
          <a:prstGeom prst="rect">
            <a:avLst/>
          </a:prstGeom>
          <a:noFill/>
          <a:ln w="19050" cap="flat" cmpd="sng" algn="ctr">
            <a:solidFill>
              <a:srgbClr val="4472C4">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3" name="Έλλειψη 198">
            <a:extLst>
              <a:ext uri="{FF2B5EF4-FFF2-40B4-BE49-F238E27FC236}">
                <a16:creationId xmlns:a16="http://schemas.microsoft.com/office/drawing/2014/main" id="{5EA9664E-60E2-4565-8B44-9AC3200052E8}"/>
              </a:ext>
            </a:extLst>
          </p:cNvPr>
          <p:cNvSpPr/>
          <p:nvPr/>
        </p:nvSpPr>
        <p:spPr>
          <a:xfrm>
            <a:off x="6723095" y="3636392"/>
            <a:ext cx="2826584" cy="881546"/>
          </a:xfrm>
          <a:prstGeom prst="ellipse">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4" name="Rectangle 3">
            <a:extLst>
              <a:ext uri="{FF2B5EF4-FFF2-40B4-BE49-F238E27FC236}">
                <a16:creationId xmlns:a16="http://schemas.microsoft.com/office/drawing/2014/main" id="{62ED37F5-3C5F-41FE-8B70-5E3F4614AFC8}"/>
              </a:ext>
            </a:extLst>
          </p:cNvPr>
          <p:cNvSpPr>
            <a:spLocks noChangeArrowheads="1"/>
          </p:cNvSpPr>
          <p:nvPr/>
        </p:nvSpPr>
        <p:spPr bwMode="auto">
          <a:xfrm>
            <a:off x="3049424" y="230006"/>
            <a:ext cx="709912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Η εκτίμηση της παλινδρόμησης της εξαρτημένης </a:t>
            </a:r>
            <a:r>
              <a:rPr kumimoji="0" lang="el-GR" altLang="el-GR" sz="28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a:t>Y</a:t>
            </a:r>
            <a:r>
              <a:rPr kumimoji="0" lang="el-GR" altLang="el-GR"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l-GR"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l-GR"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στην ανεξάρτητη μεταβλητή </a:t>
            </a:r>
            <a:r>
              <a:rPr kumimoji="0" lang="el-GR" altLang="el-GR" sz="28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a:t>Χ</a:t>
            </a:r>
            <a:r>
              <a:rPr kumimoji="0" lang="el-GR" altLang="el-GR"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περιλαμβάνει τα ακόλουθα βήματα:</a:t>
            </a:r>
            <a:endParaRPr kumimoji="0" lang="el-GR" altLang="el-G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F96C717F-2925-492C-9394-673292015053}"/>
              </a:ext>
            </a:extLst>
          </p:cNvPr>
          <p:cNvSpPr>
            <a:spLocks noChangeArrowheads="1"/>
          </p:cNvSpPr>
          <p:nvPr/>
        </p:nvSpPr>
        <p:spPr bwMode="auto">
          <a:xfrm>
            <a:off x="3350340" y="1350954"/>
            <a:ext cx="674550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l-GR"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Επιλέγουμε στο βασικό μενού την εντολή </a:t>
            </a:r>
            <a:r>
              <a:rPr kumimoji="0" lang="el-GR" altLang="el-GR" sz="2400" b="1" i="0" u="none" strike="noStrike" cap="none" normalizeH="0" baseline="0" dirty="0">
                <a:ln>
                  <a:noFill/>
                </a:ln>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Υπόδειγμα </a:t>
            </a:r>
            <a:r>
              <a:rPr kumimoji="0" lang="el-GR" altLang="el-G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και μετά </a:t>
            </a:r>
            <a:r>
              <a:rPr kumimoji="0" lang="el-GR" altLang="el-GR" sz="2400" b="1" i="0" u="none" strike="noStrike" cap="none" normalizeH="0" baseline="0" dirty="0">
                <a:ln>
                  <a:noFill/>
                </a:ln>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Κανονικά</a:t>
            </a:r>
            <a:r>
              <a:rPr kumimoji="0" lang="el-GR" altLang="el-GR" sz="2400" b="1" i="1" u="none" strike="noStrike" cap="none" normalizeH="0" baseline="0" dirty="0">
                <a:ln>
                  <a:noFill/>
                </a:ln>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 </a:t>
            </a:r>
            <a:r>
              <a:rPr kumimoji="0" lang="el-GR" altLang="el-GR" sz="2400" b="1" i="0" u="none" strike="noStrike" cap="none" normalizeH="0" baseline="0" dirty="0">
                <a:ln>
                  <a:noFill/>
                </a:ln>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Ελάχιστα Τετράγωνα</a:t>
            </a:r>
            <a:r>
              <a:rPr kumimoji="0" lang="el-GR" altLang="el-G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l-GR" altLang="el-G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415EF119-F32E-47D9-9B09-86BDF137EC80}"/>
              </a:ext>
            </a:extLst>
          </p:cNvPr>
          <p:cNvSpPr>
            <a:spLocks noChangeArrowheads="1"/>
          </p:cNvSpPr>
          <p:nvPr/>
        </p:nvSpPr>
        <p:spPr bwMode="auto">
          <a:xfrm>
            <a:off x="2429436" y="3848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04586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393304-68ED-4C51-9CA1-B4F9462836BE}"/>
              </a:ext>
            </a:extLst>
          </p:cNvPr>
          <p:cNvSpPr txBox="1"/>
          <p:nvPr/>
        </p:nvSpPr>
        <p:spPr>
          <a:xfrm>
            <a:off x="1335946" y="488451"/>
            <a:ext cx="9620075" cy="1984902"/>
          </a:xfrm>
          <a:prstGeom prst="rect">
            <a:avLst/>
          </a:prstGeom>
          <a:noFill/>
        </p:spPr>
        <p:txBody>
          <a:bodyPr wrap="square">
            <a:spAutoFit/>
          </a:bodyPr>
          <a:lstStyle/>
          <a:p>
            <a:pPr algn="just">
              <a:lnSpc>
                <a:spcPct val="115000"/>
              </a:lnSpc>
              <a:spcBef>
                <a:spcPts val="1200"/>
              </a:spcBef>
              <a:spcAft>
                <a:spcPts val="12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Στο αναδυόμενο παράθυρο διαλόγου με τα χρωματιστά βελάκια κατεύθυνσης τοποθετούμε την ανεξάρτητη μεταβλητή </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Χ</a:t>
            </a:r>
            <a:r>
              <a:rPr lang="el-GR" sz="1800" b="1"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στο πλαίσιο</a:t>
            </a:r>
            <a:r>
              <a:rPr lang="el-GR" sz="1800" b="1"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κάτω από την ένδειξη</a:t>
            </a:r>
            <a:r>
              <a:rPr lang="el-GR" sz="1800" b="1" dirty="0">
                <a:effectLst/>
                <a:latin typeface="Calibri" panose="020F0502020204030204" pitchFamily="34" charset="0"/>
                <a:ea typeface="Times New Roman" panose="02020603050405020304" pitchFamily="18" charset="0"/>
                <a:cs typeface="Calibri" panose="020F0502020204030204" pitchFamily="34" charset="0"/>
              </a:rPr>
              <a:t> </a:t>
            </a:r>
            <a:r>
              <a:rPr lang="el-GR" sz="1800" b="1" i="0" dirty="0" err="1">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Παλινδρομητές</a:t>
            </a:r>
            <a:r>
              <a:rPr lang="el-GR" sz="1800" dirty="0">
                <a:effectLst/>
                <a:latin typeface="Calibri" panose="020F0502020204030204" pitchFamily="34" charset="0"/>
                <a:ea typeface="Times New Roman" panose="02020603050405020304" pitchFamily="18" charset="0"/>
                <a:cs typeface="Calibri" panose="020F0502020204030204" pitchFamily="34" charset="0"/>
              </a:rPr>
              <a:t>, στη συνέχεια αντίστοιχα τοποθετούμε τη μεταβλητή </a:t>
            </a:r>
            <a:r>
              <a:rPr lang="en-US"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Y</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στο πλαίσιο κάτω από την ένδειξη</a:t>
            </a:r>
            <a:r>
              <a:rPr lang="el-GR" sz="1800" b="1" dirty="0">
                <a:effectLst/>
                <a:latin typeface="Calibri" panose="020F0502020204030204" pitchFamily="34" charset="0"/>
                <a:ea typeface="Times New Roman" panose="02020603050405020304" pitchFamily="18" charset="0"/>
                <a:cs typeface="Calibri" panose="020F0502020204030204" pitchFamily="34" charset="0"/>
              </a:rPr>
              <a:t> </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Εξαρτημένη μεταβλητή</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l-GR" sz="1800" dirty="0">
                <a:effectLst/>
                <a:latin typeface="Calibri" panose="020F0502020204030204" pitchFamily="34" charset="0"/>
                <a:ea typeface="Times New Roman" panose="02020603050405020304" pitchFamily="18" charset="0"/>
                <a:cs typeface="Calibri" panose="020F0502020204030204" pitchFamily="34" charset="0"/>
              </a:rPr>
              <a:t>έλος, σημειώνεται ότι ο σταθερός όρος </a:t>
            </a:r>
            <a:r>
              <a:rPr lang="el-GR" sz="1800" b="1" i="0" dirty="0" err="1">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const</a:t>
            </a:r>
            <a:r>
              <a:rPr lang="el-GR" sz="1800" b="1" i="0" dirty="0">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βρίσκεται προεπιλεγμένα από το </a:t>
            </a:r>
            <a:r>
              <a:rPr lang="en-US" sz="1800" b="1" i="1" dirty="0" err="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gretl</a:t>
            </a:r>
            <a:r>
              <a:rPr lang="en-US" sz="1800" dirty="0">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στη θέση </a:t>
            </a:r>
            <a:r>
              <a:rPr lang="el-GR" sz="1800" b="1" i="0" dirty="0" err="1">
                <a:solidFill>
                  <a:srgbClr val="800000"/>
                </a:solidFill>
                <a:effectLst/>
                <a:latin typeface="Cambria" panose="02040503050406030204" pitchFamily="18" charset="0"/>
                <a:ea typeface="Times New Roman" panose="02020603050405020304" pitchFamily="18" charset="0"/>
                <a:cs typeface="Times New Roman" panose="02020603050405020304" pitchFamily="18" charset="0"/>
              </a:rPr>
              <a:t>Παλινδρομητές</a:t>
            </a:r>
            <a:r>
              <a:rPr lang="el-GR" sz="1800" dirty="0">
                <a:effectLst/>
                <a:latin typeface="Calibri" panose="020F0502020204030204" pitchFamily="34" charset="0"/>
                <a:ea typeface="Times New Roman" panose="02020603050405020304" pitchFamily="18" charset="0"/>
                <a:cs typeface="Calibri" panose="020F0502020204030204" pitchFamily="34" charset="0"/>
              </a:rPr>
              <a:t> και εάν θέλουμε να τον αφαιρέσουμε τον επιλέγουμε και τον αφαιρούμε με το κόκκινο βελάκι.</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id="{1CE42040-FB95-44CB-A1B9-F476BCD52C70}"/>
              </a:ext>
            </a:extLst>
          </p:cNvPr>
          <p:cNvPicPr/>
          <p:nvPr/>
        </p:nvPicPr>
        <p:blipFill rotWithShape="1">
          <a:blip r:embed="rId2"/>
          <a:srcRect l="4952" t="7662" r="47992" b="49497"/>
          <a:stretch/>
        </p:blipFill>
        <p:spPr bwMode="auto">
          <a:xfrm>
            <a:off x="2930525" y="2668555"/>
            <a:ext cx="5877573" cy="3338545"/>
          </a:xfrm>
          <a:prstGeom prst="rect">
            <a:avLst/>
          </a:prstGeom>
          <a:noFill/>
          <a:ln w="19050" cap="flat" cmpd="sng" algn="ctr">
            <a:solidFill>
              <a:srgbClr val="4472C4">
                <a:lumMod val="50000"/>
              </a:srgb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6" name="Έλλειψη 8">
            <a:extLst>
              <a:ext uri="{FF2B5EF4-FFF2-40B4-BE49-F238E27FC236}">
                <a16:creationId xmlns:a16="http://schemas.microsoft.com/office/drawing/2014/main" id="{33B7F039-31A9-44BE-A9C6-8CE791F2798A}"/>
              </a:ext>
            </a:extLst>
          </p:cNvPr>
          <p:cNvSpPr/>
          <p:nvPr/>
        </p:nvSpPr>
        <p:spPr>
          <a:xfrm>
            <a:off x="3469270" y="3720935"/>
            <a:ext cx="953440" cy="978839"/>
          </a:xfrm>
          <a:prstGeom prst="ellipse">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cxnSp>
        <p:nvCxnSpPr>
          <p:cNvPr id="7" name="Ευθύγραμμο βέλος σύνδεσης 6">
            <a:extLst>
              <a:ext uri="{FF2B5EF4-FFF2-40B4-BE49-F238E27FC236}">
                <a16:creationId xmlns:a16="http://schemas.microsoft.com/office/drawing/2014/main" id="{46624A46-8606-47AF-84B5-A825CA360309}"/>
              </a:ext>
            </a:extLst>
          </p:cNvPr>
          <p:cNvCxnSpPr>
            <a:cxnSpLocks/>
          </p:cNvCxnSpPr>
          <p:nvPr/>
        </p:nvCxnSpPr>
        <p:spPr>
          <a:xfrm>
            <a:off x="4410738" y="4439250"/>
            <a:ext cx="1280935" cy="696699"/>
          </a:xfrm>
          <a:prstGeom prst="straightConnector1">
            <a:avLst/>
          </a:prstGeom>
          <a:ln w="19050">
            <a:solidFill>
              <a:srgbClr val="80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1A5AA052-CF3C-4E89-8711-6E6260BD98F2}"/>
              </a:ext>
            </a:extLst>
          </p:cNvPr>
          <p:cNvCxnSpPr>
            <a:cxnSpLocks/>
          </p:cNvCxnSpPr>
          <p:nvPr/>
        </p:nvCxnSpPr>
        <p:spPr>
          <a:xfrm>
            <a:off x="4575110" y="4138678"/>
            <a:ext cx="1191208" cy="0"/>
          </a:xfrm>
          <a:prstGeom prst="straightConnector1">
            <a:avLst/>
          </a:prstGeom>
          <a:ln w="19050">
            <a:solidFill>
              <a:srgbClr val="80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Στρογγυλεμένο ορθογώνιο 12">
            <a:extLst>
              <a:ext uri="{FF2B5EF4-FFF2-40B4-BE49-F238E27FC236}">
                <a16:creationId xmlns:a16="http://schemas.microsoft.com/office/drawing/2014/main" id="{8D9E3A5D-8C02-412A-85A5-BFAFEF42733C}"/>
              </a:ext>
            </a:extLst>
          </p:cNvPr>
          <p:cNvSpPr/>
          <p:nvPr/>
        </p:nvSpPr>
        <p:spPr>
          <a:xfrm>
            <a:off x="6516622" y="3720935"/>
            <a:ext cx="2291476" cy="666750"/>
          </a:xfrm>
          <a:prstGeom prst="roundRect">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0" name="Στρογγυλεμένο ορθογώνιο 4">
            <a:extLst>
              <a:ext uri="{FF2B5EF4-FFF2-40B4-BE49-F238E27FC236}">
                <a16:creationId xmlns:a16="http://schemas.microsoft.com/office/drawing/2014/main" id="{40B0E517-0C15-4C91-95EE-CD8D2F581D12}"/>
              </a:ext>
            </a:extLst>
          </p:cNvPr>
          <p:cNvSpPr/>
          <p:nvPr/>
        </p:nvSpPr>
        <p:spPr>
          <a:xfrm>
            <a:off x="6516622" y="4944545"/>
            <a:ext cx="1476375" cy="666750"/>
          </a:xfrm>
          <a:prstGeom prst="roundRect">
            <a:avLst/>
          </a:prstGeom>
          <a:noFill/>
          <a:ln w="19050">
            <a:solidFill>
              <a:srgbClr val="8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Tree>
    <p:extLst>
      <p:ext uri="{BB962C8B-B14F-4D97-AF65-F5344CB8AC3E}">
        <p14:creationId xmlns:p14="http://schemas.microsoft.com/office/powerpoint/2010/main" val="342586624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1115</Words>
  <Application>Microsoft Office PowerPoint</Application>
  <PresentationFormat>Ευρεία οθόνη</PresentationFormat>
  <Paragraphs>55</Paragraphs>
  <Slides>20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Arial</vt:lpstr>
      <vt:lpstr>Calibri</vt:lpstr>
      <vt:lpstr>Calibri Light</vt:lpstr>
      <vt:lpstr>Cambria</vt:lpstr>
      <vt:lpstr>Cambria Math</vt:lpstr>
      <vt:lpstr>Symbol</vt:lpstr>
      <vt:lpstr>Θέμα του Office</vt:lpstr>
      <vt:lpstr>Παράδειγμα απλής παλινδρόμησης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Παράδειγμα απλής παλινδρόμησης</dc:title>
  <dc:creator>GEORGIOS KONTEOS</dc:creator>
  <cp:lastModifiedBy>GEORGIOS KONTEOS</cp:lastModifiedBy>
  <cp:revision>6</cp:revision>
  <dcterms:created xsi:type="dcterms:W3CDTF">2021-05-26T11:10:14Z</dcterms:created>
  <dcterms:modified xsi:type="dcterms:W3CDTF">2021-05-26T13:02:36Z</dcterms:modified>
</cp:coreProperties>
</file>