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79" r:id="rId16"/>
    <p:sldId id="281" r:id="rId17"/>
    <p:sldId id="283" r:id="rId18"/>
    <p:sldId id="284" r:id="rId19"/>
    <p:sldId id="285" r:id="rId20"/>
    <p:sldId id="286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62" r:id="rId29"/>
    <p:sldId id="261" r:id="rId30"/>
    <p:sldId id="263" r:id="rId31"/>
    <p:sldId id="264" r:id="rId32"/>
    <p:sldId id="265" r:id="rId33"/>
    <p:sldId id="266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8" autoAdjust="0"/>
    <p:restoredTop sz="94660"/>
  </p:normalViewPr>
  <p:slideViewPr>
    <p:cSldViewPr>
      <p:cViewPr varScale="1">
        <p:scale>
          <a:sx n="83" d="100"/>
          <a:sy n="83" d="100"/>
        </p:scale>
        <p:origin x="-189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2469-1F42-441A-8ECD-E79906BAC461}" type="datetimeFigureOut">
              <a:rPr lang="el-GR" smtClean="0"/>
              <a:t>28/10/2016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B004A-66EB-4D4D-8A7A-EBAD2082E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685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8F5EB6-BAAC-4969-827B-7BFAB63A878E}" type="slidenum">
              <a:rPr lang="en-US" altLang="el-GR"/>
              <a:pPr/>
              <a:t>6</a:t>
            </a:fld>
            <a:endParaRPr lang="en-US" altLang="el-GR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B64E-6737-4DFD-98E3-379F8F0005DB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51519" y="311696"/>
            <a:ext cx="8655755" cy="8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/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Πανεπιστήμιο Δυτικής Μακεδονίας 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 Παιδαγωγικό Τμήμα Νηπιαγωγών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endParaRPr kumimoji="0" lang="el-GR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4" y="404664"/>
            <a:ext cx="5629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-90764" y="6336938"/>
            <a:ext cx="8568952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l-GR" sz="1200" dirty="0" smtClean="0"/>
              <a:t> 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6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2B1-B3C0-4C5E-A764-F7BF15999750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3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A68A-E52B-40E2-AC97-1FE45E071797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6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466-407A-4A6A-8222-4328B1A82D03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12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AF9-C5B9-4F03-BB49-46C55890B292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33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9DC-F6F7-49F4-85C8-69D5D1B07918}" type="datetime1">
              <a:rPr lang="el-GR" smtClean="0"/>
              <a:t>28/10/2016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35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9C52-5454-4E41-8E08-3B1EDEB275BE}" type="datetime1">
              <a:rPr lang="el-GR" smtClean="0"/>
              <a:t>28/10/2016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6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2E75-D3B9-4A55-97AA-4BF2AC101A1C}" type="datetime1">
              <a:rPr lang="el-GR" smtClean="0"/>
              <a:t>28/10/2016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13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1568-E4DD-44EF-9D99-D38ADEED5DFF}" type="datetime1">
              <a:rPr lang="el-GR" smtClean="0"/>
              <a:t>28/10/2016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39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1FBA-9501-4A04-9E13-40D5BF437177}" type="datetime1">
              <a:rPr lang="el-GR" smtClean="0"/>
              <a:t>28/10/2016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91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08D2-BF7F-4866-BF6E-65A1B56D1499}" type="datetime1">
              <a:rPr lang="el-GR" smtClean="0"/>
              <a:t>28/10/2016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58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403898"/>
            <a:ext cx="8229600" cy="46413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D539-5A64-487B-A5B2-B41656749417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83568" y="6336938"/>
            <a:ext cx="7951698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 eaLnBrk="1" hangingPunct="1"/>
            <a:r>
              <a:rPr lang="el-GR" sz="1200" dirty="0" smtClean="0"/>
              <a:t> </a:t>
            </a:r>
            <a:r>
              <a:rPr lang="el-GR" sz="1400" dirty="0" smtClean="0"/>
              <a:t>Πανεπιστήμιο Δυτικής Μακεδονίας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6309320"/>
            <a:ext cx="425502" cy="4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Ευθεία γραμμή σύνδεσης 8"/>
          <p:cNvCxnSpPr/>
          <p:nvPr/>
        </p:nvCxnSpPr>
        <p:spPr>
          <a:xfrm>
            <a:off x="436726" y="6165304"/>
            <a:ext cx="82397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467544" y="1233248"/>
            <a:ext cx="82089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vicnet.net.au/~wolff/calculators/electronic/HP/HP35a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Αρχές Πληροφορικής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Ενότητα </a:t>
            </a:r>
            <a:r>
              <a:rPr lang="en-US" b="1" dirty="0">
                <a:solidFill>
                  <a:schemeClr val="tx1"/>
                </a:solidFill>
              </a:rPr>
              <a:t># </a:t>
            </a:r>
            <a:r>
              <a:rPr lang="el-GR" b="1" dirty="0" smtClean="0">
                <a:solidFill>
                  <a:schemeClr val="tx1"/>
                </a:solidFill>
              </a:rPr>
              <a:t>1: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Επισκόπηση του πεδίου των ΤΠΕ. Σχέση με την εκπαίδευση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Θαρρενός Μπράτιτσης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Παιδαγωγικό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Τμήμα Νηπιαγωγών</a:t>
            </a:r>
            <a:endParaRPr lang="el-GR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456" y="6399909"/>
            <a:ext cx="819136" cy="286595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237312"/>
            <a:ext cx="2232248" cy="53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70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03898"/>
            <a:ext cx="8229600" cy="4641379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693863"/>
            <a:ext cx="6121400" cy="331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348038" y="5084763"/>
            <a:ext cx="28082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2400"/>
              <a:t>Μηχανή του</a:t>
            </a:r>
            <a:r>
              <a:rPr lang="en-US" altLang="el-GR" sz="2400"/>
              <a:t> Pascal</a:t>
            </a:r>
          </a:p>
          <a:p>
            <a:pPr algn="ctr"/>
            <a:r>
              <a:rPr lang="en-US" altLang="el-GR" sz="2400"/>
              <a:t>1642</a:t>
            </a:r>
          </a:p>
        </p:txBody>
      </p:sp>
      <p:sp>
        <p:nvSpPr>
          <p:cNvPr id="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10</a:t>
            </a:fld>
            <a:endParaRPr lang="el-GR"/>
          </a:p>
        </p:txBody>
      </p:sp>
      <p:sp>
        <p:nvSpPr>
          <p:cNvPr id="9" name="Rectangle 2" descr=" 4710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6994525" algn="r"/>
              </a:tabLst>
            </a:pPr>
            <a:r>
              <a:rPr lang="el-GR" altLang="el-GR" dirty="0"/>
              <a:t>Ιστορικό Η/Υ</a:t>
            </a:r>
            <a:r>
              <a:rPr lang="en-US" altLang="el-GR" dirty="0"/>
              <a:t> </a:t>
            </a:r>
            <a:r>
              <a:rPr lang="el-GR" altLang="el-GR" sz="2000" dirty="0"/>
              <a:t>– Περίοδος 1 (Μηχανικά αυτόματα) </a:t>
            </a:r>
            <a:r>
              <a:rPr lang="el-GR" altLang="el-GR" sz="2800" dirty="0" smtClean="0"/>
              <a:t>5</a:t>
            </a:r>
            <a:r>
              <a:rPr lang="en-US" altLang="el-GR" sz="2800" dirty="0" smtClean="0"/>
              <a:t>/</a:t>
            </a:r>
            <a:r>
              <a:rPr lang="el-GR" altLang="el-GR" sz="2800" dirty="0"/>
              <a:t>7</a:t>
            </a:r>
            <a:endParaRPr lang="en-US" altLang="el-GR" sz="2800" dirty="0"/>
          </a:p>
        </p:txBody>
      </p:sp>
    </p:spTree>
    <p:extLst>
      <p:ext uri="{BB962C8B-B14F-4D97-AF65-F5344CB8AC3E}">
        <p14:creationId xmlns:p14="http://schemas.microsoft.com/office/powerpoint/2010/main" val="41461456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03898"/>
            <a:ext cx="8229600" cy="4641379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10" name="Rectangle 2" descr=" 4710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6994525" algn="r"/>
              </a:tabLst>
            </a:pPr>
            <a:r>
              <a:rPr lang="el-GR" altLang="el-GR" dirty="0"/>
              <a:t>Ιστορικό Η/Υ</a:t>
            </a:r>
            <a:r>
              <a:rPr lang="en-US" altLang="el-GR" dirty="0"/>
              <a:t> </a:t>
            </a:r>
            <a:r>
              <a:rPr lang="el-GR" altLang="el-GR" sz="2000" dirty="0"/>
              <a:t>– Περίοδος 1 (Μηχανικά αυτόματα) </a:t>
            </a:r>
            <a:r>
              <a:rPr lang="el-GR" altLang="el-GR" sz="2800" dirty="0"/>
              <a:t>6</a:t>
            </a:r>
            <a:r>
              <a:rPr lang="en-US" altLang="el-GR" sz="2800" dirty="0" smtClean="0"/>
              <a:t>/</a:t>
            </a:r>
            <a:r>
              <a:rPr lang="el-GR" altLang="el-GR" sz="2800" dirty="0"/>
              <a:t>7</a:t>
            </a:r>
            <a:endParaRPr lang="en-US" altLang="el-GR" sz="2800" dirty="0"/>
          </a:p>
        </p:txBody>
      </p:sp>
      <p:pic>
        <p:nvPicPr>
          <p:cNvPr id="55300" name="Picture 4" descr=" 55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107" y="1484213"/>
            <a:ext cx="3457575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Text Box 5" descr=" 55301"/>
          <p:cNvSpPr txBox="1">
            <a:spLocks noChangeArrowheads="1"/>
          </p:cNvSpPr>
          <p:nvPr/>
        </p:nvSpPr>
        <p:spPr bwMode="auto">
          <a:xfrm>
            <a:off x="1548557" y="1484213"/>
            <a:ext cx="28146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l-GR" sz="2400" dirty="0"/>
              <a:t> </a:t>
            </a:r>
            <a:r>
              <a:rPr lang="el-GR" altLang="el-GR" sz="2400" dirty="0"/>
              <a:t>Διαφορική Μηχανή</a:t>
            </a:r>
          </a:p>
          <a:p>
            <a:pPr algn="ctr"/>
            <a:r>
              <a:rPr lang="en-US" altLang="el-GR" sz="2400" dirty="0"/>
              <a:t>Charles Babbage</a:t>
            </a:r>
          </a:p>
          <a:p>
            <a:pPr algn="ctr"/>
            <a:r>
              <a:rPr lang="en-US" altLang="el-GR" sz="2400" dirty="0"/>
              <a:t>1832</a:t>
            </a:r>
          </a:p>
        </p:txBody>
      </p:sp>
      <p:pic>
        <p:nvPicPr>
          <p:cNvPr id="55308" name="Picture 12" descr=" 553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175"/>
            <a:ext cx="35909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95625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03898"/>
            <a:ext cx="8229600" cy="4641379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55301" name="Text Box 5" descr=" 55301"/>
          <p:cNvSpPr txBox="1">
            <a:spLocks noChangeArrowheads="1"/>
          </p:cNvSpPr>
          <p:nvPr/>
        </p:nvSpPr>
        <p:spPr bwMode="auto">
          <a:xfrm>
            <a:off x="1289670" y="1521123"/>
            <a:ext cx="28146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l-GR" sz="2400" dirty="0"/>
              <a:t> </a:t>
            </a:r>
            <a:r>
              <a:rPr lang="el-GR" altLang="el-GR" sz="2400" dirty="0"/>
              <a:t>Διαφορική Μηχανή</a:t>
            </a:r>
          </a:p>
          <a:p>
            <a:pPr algn="ctr"/>
            <a:r>
              <a:rPr lang="en-US" altLang="el-GR" sz="2400" dirty="0"/>
              <a:t>Charles Babbage</a:t>
            </a:r>
          </a:p>
          <a:p>
            <a:pPr algn="ctr"/>
            <a:r>
              <a:rPr lang="en-US" altLang="el-GR" sz="2400" dirty="0"/>
              <a:t>1832</a:t>
            </a:r>
          </a:p>
        </p:txBody>
      </p:sp>
      <p:sp>
        <p:nvSpPr>
          <p:cNvPr id="10" name="Text Box 7" descr=" 55303"/>
          <p:cNvSpPr txBox="1">
            <a:spLocks noChangeArrowheads="1"/>
          </p:cNvSpPr>
          <p:nvPr/>
        </p:nvSpPr>
        <p:spPr bwMode="auto">
          <a:xfrm>
            <a:off x="1043608" y="3681710"/>
            <a:ext cx="32035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l-GR" sz="2400"/>
              <a:t> Ada King</a:t>
            </a:r>
          </a:p>
          <a:p>
            <a:pPr algn="ctr"/>
            <a:r>
              <a:rPr lang="el-GR" altLang="el-GR" sz="2400"/>
              <a:t>Κόμισσα του</a:t>
            </a:r>
            <a:r>
              <a:rPr lang="en-US" altLang="el-GR" sz="2400"/>
              <a:t> Lovelace</a:t>
            </a:r>
          </a:p>
          <a:p>
            <a:pPr algn="ctr"/>
            <a:r>
              <a:rPr lang="en-US" altLang="el-GR" sz="2400"/>
              <a:t>1842</a:t>
            </a:r>
          </a:p>
        </p:txBody>
      </p:sp>
      <p:sp>
        <p:nvSpPr>
          <p:cNvPr id="9" name="AutoShape 8" descr=" 55304"/>
          <p:cNvSpPr>
            <a:spLocks noChangeArrowheads="1"/>
          </p:cNvSpPr>
          <p:nvPr/>
        </p:nvSpPr>
        <p:spPr bwMode="auto">
          <a:xfrm>
            <a:off x="2369170" y="2816523"/>
            <a:ext cx="576263" cy="792162"/>
          </a:xfrm>
          <a:prstGeom prst="downArrow">
            <a:avLst>
              <a:gd name="adj1" fmla="val 50000"/>
              <a:gd name="adj2" fmla="val 343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l-GR"/>
          </a:p>
        </p:txBody>
      </p:sp>
      <p:pic>
        <p:nvPicPr>
          <p:cNvPr id="14" name="Picture 13" descr=" 553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84784"/>
            <a:ext cx="320813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12</a:t>
            </a:fld>
            <a:endParaRPr lang="el-GR"/>
          </a:p>
        </p:txBody>
      </p:sp>
      <p:sp>
        <p:nvSpPr>
          <p:cNvPr id="16" name="Rectangle 2" descr=" 4710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6994525" algn="r"/>
              </a:tabLst>
            </a:pPr>
            <a:r>
              <a:rPr lang="el-GR" altLang="el-GR" dirty="0"/>
              <a:t>Ιστορικό Η/Υ</a:t>
            </a:r>
            <a:r>
              <a:rPr lang="en-US" altLang="el-GR" dirty="0"/>
              <a:t> </a:t>
            </a:r>
            <a:r>
              <a:rPr lang="el-GR" altLang="el-GR" sz="2000" dirty="0"/>
              <a:t>– Περίοδος 1 (Μηχανικά αυτόματα) </a:t>
            </a:r>
            <a:r>
              <a:rPr lang="el-GR" altLang="el-GR" sz="2800" dirty="0"/>
              <a:t>6</a:t>
            </a:r>
            <a:r>
              <a:rPr lang="en-US" altLang="el-GR" sz="2800" dirty="0" smtClean="0"/>
              <a:t>/</a:t>
            </a:r>
            <a:r>
              <a:rPr lang="el-GR" altLang="el-GR" sz="2800" dirty="0"/>
              <a:t>7</a:t>
            </a:r>
            <a:endParaRPr lang="en-US" altLang="el-GR" sz="2800" dirty="0"/>
          </a:p>
        </p:txBody>
      </p:sp>
    </p:spTree>
    <p:extLst>
      <p:ext uri="{BB962C8B-B14F-4D97-AF65-F5344CB8AC3E}">
        <p14:creationId xmlns:p14="http://schemas.microsoft.com/office/powerpoint/2010/main" val="6510504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03898"/>
            <a:ext cx="8229600" cy="4641379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pic>
        <p:nvPicPr>
          <p:cNvPr id="55300" name="Picture 4" descr=" 55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84213"/>
            <a:ext cx="3457575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Text Box 5" descr=" 55301"/>
          <p:cNvSpPr txBox="1">
            <a:spLocks noChangeArrowheads="1"/>
          </p:cNvSpPr>
          <p:nvPr/>
        </p:nvSpPr>
        <p:spPr bwMode="auto">
          <a:xfrm>
            <a:off x="1692275" y="1268413"/>
            <a:ext cx="28146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l-GR" sz="2400"/>
              <a:t> </a:t>
            </a:r>
            <a:r>
              <a:rPr lang="el-GR" altLang="el-GR" sz="2400"/>
              <a:t>Διαφορική Μηχανή</a:t>
            </a:r>
          </a:p>
          <a:p>
            <a:pPr algn="ctr"/>
            <a:r>
              <a:rPr lang="en-US" altLang="el-GR" sz="2400"/>
              <a:t>Charles Babbage</a:t>
            </a:r>
          </a:p>
          <a:p>
            <a:pPr algn="ctr"/>
            <a:r>
              <a:rPr lang="en-US" altLang="el-GR" sz="2400"/>
              <a:t>1832</a:t>
            </a:r>
          </a:p>
        </p:txBody>
      </p:sp>
      <p:sp>
        <p:nvSpPr>
          <p:cNvPr id="10" name="Text Box 7" descr=" 55303"/>
          <p:cNvSpPr txBox="1">
            <a:spLocks noChangeArrowheads="1"/>
          </p:cNvSpPr>
          <p:nvPr/>
        </p:nvSpPr>
        <p:spPr bwMode="auto">
          <a:xfrm>
            <a:off x="1446213" y="3429000"/>
            <a:ext cx="32035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l-GR" sz="2400"/>
              <a:t> Ada King</a:t>
            </a:r>
          </a:p>
          <a:p>
            <a:pPr algn="ctr"/>
            <a:r>
              <a:rPr lang="el-GR" altLang="el-GR" sz="2400"/>
              <a:t>Κόμισσα του</a:t>
            </a:r>
            <a:r>
              <a:rPr lang="en-US" altLang="el-GR" sz="2400"/>
              <a:t> Lovelace</a:t>
            </a:r>
          </a:p>
          <a:p>
            <a:pPr algn="ctr"/>
            <a:r>
              <a:rPr lang="en-US" altLang="el-GR" sz="2400"/>
              <a:t>1842</a:t>
            </a:r>
          </a:p>
        </p:txBody>
      </p:sp>
      <p:sp>
        <p:nvSpPr>
          <p:cNvPr id="9" name="AutoShape 8" descr=" 55304"/>
          <p:cNvSpPr>
            <a:spLocks noChangeArrowheads="1"/>
          </p:cNvSpPr>
          <p:nvPr/>
        </p:nvSpPr>
        <p:spPr bwMode="auto">
          <a:xfrm>
            <a:off x="2771775" y="2563813"/>
            <a:ext cx="576263" cy="792162"/>
          </a:xfrm>
          <a:prstGeom prst="downArrow">
            <a:avLst>
              <a:gd name="adj1" fmla="val 50000"/>
              <a:gd name="adj2" fmla="val 343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l-GR"/>
          </a:p>
        </p:txBody>
      </p:sp>
      <p:sp>
        <p:nvSpPr>
          <p:cNvPr id="15" name="AutoShape 9" descr=" 55305"/>
          <p:cNvSpPr>
            <a:spLocks noChangeArrowheads="1"/>
          </p:cNvSpPr>
          <p:nvPr/>
        </p:nvSpPr>
        <p:spPr bwMode="auto">
          <a:xfrm>
            <a:off x="2771775" y="4581525"/>
            <a:ext cx="576263" cy="792163"/>
          </a:xfrm>
          <a:prstGeom prst="downArrow">
            <a:avLst>
              <a:gd name="adj1" fmla="val 50000"/>
              <a:gd name="adj2" fmla="val 343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l-GR"/>
          </a:p>
        </p:txBody>
      </p:sp>
      <p:sp>
        <p:nvSpPr>
          <p:cNvPr id="16" name="Text Box 11" descr=" 55307"/>
          <p:cNvSpPr txBox="1">
            <a:spLocks noChangeArrowheads="1"/>
          </p:cNvSpPr>
          <p:nvPr/>
        </p:nvSpPr>
        <p:spPr bwMode="auto">
          <a:xfrm>
            <a:off x="1195388" y="5373688"/>
            <a:ext cx="3854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2400"/>
              <a:t>Γλώσσα προγραμματισμού</a:t>
            </a:r>
          </a:p>
          <a:p>
            <a:pPr algn="ctr"/>
            <a:r>
              <a:rPr lang="en-US" altLang="el-GR" sz="2400"/>
              <a:t>ADA</a:t>
            </a:r>
          </a:p>
        </p:txBody>
      </p:sp>
      <p:sp>
        <p:nvSpPr>
          <p:cNvPr id="1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13</a:t>
            </a:fld>
            <a:endParaRPr lang="el-GR"/>
          </a:p>
        </p:txBody>
      </p:sp>
      <p:sp>
        <p:nvSpPr>
          <p:cNvPr id="17" name="Rectangle 2" descr=" 4710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6994525" algn="r"/>
              </a:tabLst>
            </a:pPr>
            <a:r>
              <a:rPr lang="el-GR" altLang="el-GR" dirty="0"/>
              <a:t>Ιστορικό Η/Υ</a:t>
            </a:r>
            <a:r>
              <a:rPr lang="en-US" altLang="el-GR" dirty="0"/>
              <a:t> </a:t>
            </a:r>
            <a:r>
              <a:rPr lang="el-GR" altLang="el-GR" sz="2000" dirty="0"/>
              <a:t>– Περίοδος 1 (Μηχανικά αυτόματα) </a:t>
            </a:r>
            <a:r>
              <a:rPr lang="el-GR" altLang="el-GR" sz="2800" dirty="0"/>
              <a:t>6</a:t>
            </a:r>
            <a:r>
              <a:rPr lang="en-US" altLang="el-GR" sz="2800" dirty="0" smtClean="0"/>
              <a:t>/</a:t>
            </a:r>
            <a:r>
              <a:rPr lang="el-GR" altLang="el-GR" sz="2800" dirty="0"/>
              <a:t>7</a:t>
            </a:r>
            <a:endParaRPr lang="en-US" altLang="el-GR" sz="2800" dirty="0"/>
          </a:p>
        </p:txBody>
      </p:sp>
    </p:spTree>
    <p:extLst>
      <p:ext uri="{BB962C8B-B14F-4D97-AF65-F5344CB8AC3E}">
        <p14:creationId xmlns:p14="http://schemas.microsoft.com/office/powerpoint/2010/main" val="11780643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03898"/>
            <a:ext cx="8229600" cy="4641379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pic>
        <p:nvPicPr>
          <p:cNvPr id="56324" name="Picture 4" descr=" 563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669" y="1642144"/>
            <a:ext cx="451485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6" name="Text Box 6" descr=" 56326"/>
          <p:cNvSpPr txBox="1">
            <a:spLocks noChangeArrowheads="1"/>
          </p:cNvSpPr>
          <p:nvPr/>
        </p:nvSpPr>
        <p:spPr bwMode="auto">
          <a:xfrm>
            <a:off x="1288207" y="1842169"/>
            <a:ext cx="24749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l-GR" sz="2400"/>
              <a:t>Herman Hollerith</a:t>
            </a:r>
          </a:p>
          <a:p>
            <a:pPr algn="ctr"/>
            <a:r>
              <a:rPr lang="en-US" altLang="el-GR" sz="2400"/>
              <a:t>18</a:t>
            </a:r>
            <a:r>
              <a:rPr lang="el-GR" altLang="el-GR" sz="2400"/>
              <a:t>8</a:t>
            </a:r>
            <a:r>
              <a:rPr lang="en-US" altLang="el-GR" sz="2400"/>
              <a:t>9</a:t>
            </a:r>
          </a:p>
        </p:txBody>
      </p:sp>
      <p:sp>
        <p:nvSpPr>
          <p:cNvPr id="9" name="Text Box 7" descr=" 56327"/>
          <p:cNvSpPr txBox="1">
            <a:spLocks noChangeArrowheads="1"/>
          </p:cNvSpPr>
          <p:nvPr/>
        </p:nvSpPr>
        <p:spPr bwMode="auto">
          <a:xfrm>
            <a:off x="1259632" y="4055144"/>
            <a:ext cx="26035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2400"/>
              <a:t>Απογραφή </a:t>
            </a:r>
          </a:p>
          <a:p>
            <a:pPr algn="ctr"/>
            <a:r>
              <a:rPr lang="el-GR" altLang="el-GR" sz="2400"/>
              <a:t>πληθυσμού ΗΠΑ</a:t>
            </a:r>
          </a:p>
          <a:p>
            <a:pPr algn="ctr"/>
            <a:r>
              <a:rPr lang="el-GR" altLang="el-GR" sz="2400"/>
              <a:t>1890</a:t>
            </a:r>
          </a:p>
          <a:p>
            <a:pPr algn="ctr"/>
            <a:r>
              <a:rPr lang="el-GR" altLang="el-GR"/>
              <a:t>(πάνω από 60.000.000)</a:t>
            </a:r>
            <a:endParaRPr lang="en-US" altLang="el-GR"/>
          </a:p>
        </p:txBody>
      </p:sp>
      <p:sp>
        <p:nvSpPr>
          <p:cNvPr id="8" name="AutoShape 8" descr=" 56328"/>
          <p:cNvSpPr>
            <a:spLocks noChangeArrowheads="1"/>
          </p:cNvSpPr>
          <p:nvPr/>
        </p:nvSpPr>
        <p:spPr bwMode="auto">
          <a:xfrm>
            <a:off x="2243882" y="2759744"/>
            <a:ext cx="647700" cy="10795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l-GR"/>
          </a:p>
        </p:txBody>
      </p:sp>
      <p:sp>
        <p:nvSpPr>
          <p:cNvPr id="10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14</a:t>
            </a:fld>
            <a:endParaRPr lang="el-GR"/>
          </a:p>
        </p:txBody>
      </p:sp>
      <p:sp>
        <p:nvSpPr>
          <p:cNvPr id="11" name="Rectangle 2" descr=" 4710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6994525" algn="r"/>
              </a:tabLst>
            </a:pPr>
            <a:r>
              <a:rPr lang="el-GR" altLang="el-GR" dirty="0"/>
              <a:t>Ιστορικό Η/Υ</a:t>
            </a:r>
            <a:r>
              <a:rPr lang="en-US" altLang="el-GR" dirty="0"/>
              <a:t> </a:t>
            </a:r>
            <a:r>
              <a:rPr lang="el-GR" altLang="el-GR" sz="2000" dirty="0"/>
              <a:t>– Περίοδος 1 (Μηχανικά </a:t>
            </a:r>
            <a:r>
              <a:rPr lang="el-GR" altLang="el-GR" sz="2000" dirty="0" smtClean="0"/>
              <a:t>αυτόματα) </a:t>
            </a:r>
            <a:r>
              <a:rPr lang="el-GR" altLang="el-GR" sz="2800" dirty="0" smtClean="0"/>
              <a:t>7</a:t>
            </a:r>
            <a:r>
              <a:rPr lang="en-US" altLang="el-GR" sz="2800" dirty="0" smtClean="0"/>
              <a:t>/</a:t>
            </a:r>
            <a:r>
              <a:rPr lang="el-GR" altLang="el-GR" sz="2800" dirty="0"/>
              <a:t>7</a:t>
            </a:r>
            <a:endParaRPr lang="en-US" altLang="el-GR" sz="2800" dirty="0"/>
          </a:p>
        </p:txBody>
      </p:sp>
    </p:spTree>
    <p:extLst>
      <p:ext uri="{BB962C8B-B14F-4D97-AF65-F5344CB8AC3E}">
        <p14:creationId xmlns:p14="http://schemas.microsoft.com/office/powerpoint/2010/main" val="20967713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03898"/>
            <a:ext cx="8229600" cy="4641379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pic>
        <p:nvPicPr>
          <p:cNvPr id="56324" name="Picture 4" descr=" 563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21190"/>
            <a:ext cx="4320232" cy="366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 563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683773"/>
            <a:ext cx="4203263" cy="233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12" descr=" 56332"/>
          <p:cNvGrpSpPr>
            <a:grpSpLocks/>
          </p:cNvGrpSpPr>
          <p:nvPr/>
        </p:nvGrpSpPr>
        <p:grpSpPr bwMode="auto">
          <a:xfrm>
            <a:off x="1836787" y="3691405"/>
            <a:ext cx="1516031" cy="1969843"/>
            <a:chOff x="1338" y="2160"/>
            <a:chExt cx="998" cy="1315"/>
          </a:xfrm>
        </p:grpSpPr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 rot="16200000">
              <a:off x="1361" y="2500"/>
              <a:ext cx="952" cy="998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338" y="2160"/>
              <a:ext cx="5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l-GR" sz="3200"/>
                <a:t>ΙΒΜ</a:t>
              </a:r>
              <a:endParaRPr lang="en-US" altLang="el-GR" sz="3200"/>
            </a:p>
          </p:txBody>
        </p:sp>
      </p:grpSp>
      <p:sp>
        <p:nvSpPr>
          <p:cNvPr id="15" name="Text Box 13" descr=" 56333"/>
          <p:cNvSpPr txBox="1">
            <a:spLocks noChangeArrowheads="1"/>
          </p:cNvSpPr>
          <p:nvPr/>
        </p:nvSpPr>
        <p:spPr bwMode="auto">
          <a:xfrm>
            <a:off x="971600" y="1538696"/>
            <a:ext cx="3032062" cy="22467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l-GR" sz="2800" dirty="0" err="1"/>
              <a:t>Στον</a:t>
            </a:r>
            <a:r>
              <a:rPr lang="en-US" altLang="el-GR" sz="2800" dirty="0"/>
              <a:t> </a:t>
            </a:r>
            <a:r>
              <a:rPr lang="en-US" altLang="el-GR" sz="2800" dirty="0" err="1"/>
              <a:t>κόσμο</a:t>
            </a:r>
            <a:r>
              <a:rPr lang="en-US" altLang="el-GR" sz="2800" dirty="0"/>
              <a:t> υπ</a:t>
            </a:r>
            <a:r>
              <a:rPr lang="en-US" altLang="el-GR" sz="2800" dirty="0" err="1"/>
              <a:t>άρχει</a:t>
            </a:r>
            <a:r>
              <a:rPr lang="en-US" altLang="el-GR" sz="2800" dirty="0"/>
              <a:t> α</a:t>
            </a:r>
            <a:r>
              <a:rPr lang="en-US" altLang="el-GR" sz="2800" dirty="0" err="1"/>
              <a:t>γορά</a:t>
            </a:r>
            <a:r>
              <a:rPr lang="en-US" altLang="el-GR" sz="2800" dirty="0"/>
              <a:t> </a:t>
            </a:r>
            <a:r>
              <a:rPr lang="en-US" altLang="el-GR" sz="2800" dirty="0" err="1"/>
              <a:t>μόνο</a:t>
            </a:r>
            <a:r>
              <a:rPr lang="en-US" altLang="el-GR" sz="2800" dirty="0"/>
              <a:t> </a:t>
            </a:r>
            <a:r>
              <a:rPr lang="en-US" altLang="el-GR" sz="2800" dirty="0" err="1"/>
              <a:t>γι</a:t>
            </a:r>
            <a:r>
              <a:rPr lang="en-US" altLang="el-GR" sz="2800" dirty="0"/>
              <a:t>α μισή ντουζίνα υπολογιστές</a:t>
            </a:r>
          </a:p>
        </p:txBody>
      </p:sp>
      <p:sp>
        <p:nvSpPr>
          <p:cNvPr id="16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15</a:t>
            </a:fld>
            <a:endParaRPr lang="el-GR"/>
          </a:p>
        </p:txBody>
      </p:sp>
      <p:sp>
        <p:nvSpPr>
          <p:cNvPr id="17" name="Rectangle 2" descr=" 4710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6994525" algn="r"/>
              </a:tabLst>
            </a:pPr>
            <a:r>
              <a:rPr lang="el-GR" altLang="el-GR" dirty="0"/>
              <a:t>Ιστορικό Η/Υ</a:t>
            </a:r>
            <a:r>
              <a:rPr lang="en-US" altLang="el-GR" dirty="0"/>
              <a:t> </a:t>
            </a:r>
            <a:r>
              <a:rPr lang="el-GR" altLang="el-GR" sz="2000" dirty="0"/>
              <a:t>– Περίοδος 1 (Μηχανικά </a:t>
            </a:r>
            <a:r>
              <a:rPr lang="el-GR" altLang="el-GR" sz="2000" dirty="0" smtClean="0"/>
              <a:t>αυτόματα) </a:t>
            </a:r>
            <a:r>
              <a:rPr lang="el-GR" altLang="el-GR" sz="2800" dirty="0" smtClean="0"/>
              <a:t>7</a:t>
            </a:r>
            <a:r>
              <a:rPr lang="en-US" altLang="el-GR" sz="2800" dirty="0" smtClean="0"/>
              <a:t>/</a:t>
            </a:r>
            <a:r>
              <a:rPr lang="el-GR" altLang="el-GR" sz="2800" dirty="0"/>
              <a:t>7</a:t>
            </a:r>
            <a:endParaRPr lang="en-US" altLang="el-GR" sz="2800" dirty="0"/>
          </a:p>
        </p:txBody>
      </p:sp>
    </p:spTree>
    <p:extLst>
      <p:ext uri="{BB962C8B-B14F-4D97-AF65-F5344CB8AC3E}">
        <p14:creationId xmlns:p14="http://schemas.microsoft.com/office/powerpoint/2010/main" val="11490828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03898"/>
            <a:ext cx="8229600" cy="4641379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8" name="Text Box 5" descr=" 58373"/>
          <p:cNvSpPr txBox="1">
            <a:spLocks noChangeArrowheads="1"/>
          </p:cNvSpPr>
          <p:nvPr/>
        </p:nvSpPr>
        <p:spPr bwMode="auto">
          <a:xfrm>
            <a:off x="4787900" y="1815505"/>
            <a:ext cx="28971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l-GR" sz="2400"/>
              <a:t>Konrad Zuse (1936)</a:t>
            </a:r>
          </a:p>
          <a:p>
            <a:pPr algn="ctr"/>
            <a:r>
              <a:rPr lang="el-GR" altLang="el-GR" sz="2400"/>
              <a:t>Δυαδικό σύστημα</a:t>
            </a:r>
            <a:endParaRPr lang="en-US" altLang="el-GR" sz="2400"/>
          </a:p>
        </p:txBody>
      </p:sp>
      <p:sp>
        <p:nvSpPr>
          <p:cNvPr id="6" name="Text Box 6" descr=" 58374"/>
          <p:cNvSpPr txBox="1">
            <a:spLocks noChangeArrowheads="1"/>
          </p:cNvSpPr>
          <p:nvPr/>
        </p:nvSpPr>
        <p:spPr bwMode="auto">
          <a:xfrm>
            <a:off x="1476375" y="4334867"/>
            <a:ext cx="32369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l-GR" sz="2400"/>
              <a:t>John Flemming </a:t>
            </a:r>
            <a:r>
              <a:rPr lang="el-GR" altLang="el-GR" sz="2400"/>
              <a:t>(1904)</a:t>
            </a:r>
          </a:p>
          <a:p>
            <a:pPr algn="ctr"/>
            <a:r>
              <a:rPr lang="el-GR" altLang="el-GR" sz="2400"/>
              <a:t>Λυχνίες</a:t>
            </a:r>
            <a:endParaRPr lang="en-US" altLang="el-GR" sz="2400"/>
          </a:p>
        </p:txBody>
      </p:sp>
      <p:pic>
        <p:nvPicPr>
          <p:cNvPr id="7" name="Picture 10" descr=" 583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71042"/>
            <a:ext cx="1481137" cy="25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 descr=" 4710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6994525" algn="r"/>
              </a:tabLst>
            </a:pPr>
            <a:r>
              <a:rPr lang="el-GR" altLang="el-GR" dirty="0"/>
              <a:t>Ιστορικό Η/Υ</a:t>
            </a:r>
            <a:r>
              <a:rPr lang="en-US" altLang="el-GR" dirty="0"/>
              <a:t> </a:t>
            </a:r>
            <a:r>
              <a:rPr lang="el-GR" altLang="el-GR" sz="2000" dirty="0"/>
              <a:t>– Περίοδος </a:t>
            </a:r>
            <a:r>
              <a:rPr lang="el-GR" altLang="el-GR" sz="2000" dirty="0" smtClean="0"/>
              <a:t>2 (</a:t>
            </a:r>
            <a:r>
              <a:rPr lang="el-GR" altLang="el-GR" sz="2000" dirty="0" err="1" smtClean="0"/>
              <a:t>Προγρ</a:t>
            </a:r>
            <a:r>
              <a:rPr lang="el-GR" altLang="el-GR" sz="2000" dirty="0" smtClean="0"/>
              <a:t>/</a:t>
            </a:r>
            <a:r>
              <a:rPr lang="el-GR" altLang="el-GR" sz="2000" dirty="0" err="1" smtClean="0"/>
              <a:t>νες</a:t>
            </a:r>
            <a:r>
              <a:rPr lang="el-GR" altLang="el-GR" sz="2000" dirty="0" smtClean="0"/>
              <a:t> Μηχανές) </a:t>
            </a:r>
            <a:r>
              <a:rPr lang="el-GR" altLang="el-GR" sz="2800" dirty="0" smtClean="0"/>
              <a:t>1</a:t>
            </a:r>
            <a:r>
              <a:rPr lang="en-US" altLang="el-GR" sz="2800" dirty="0" smtClean="0"/>
              <a:t>/</a:t>
            </a:r>
            <a:r>
              <a:rPr lang="el-GR" altLang="el-GR" sz="2800" dirty="0" smtClean="0"/>
              <a:t>2</a:t>
            </a:r>
            <a:endParaRPr lang="en-US" altLang="el-GR" sz="2800" dirty="0"/>
          </a:p>
        </p:txBody>
      </p:sp>
      <p:sp>
        <p:nvSpPr>
          <p:cNvPr id="1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64719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03898"/>
            <a:ext cx="8229600" cy="4641379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pic>
        <p:nvPicPr>
          <p:cNvPr id="12" name="Picture 7" descr=" 583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80122"/>
            <a:ext cx="5991225" cy="396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8" descr=" 58376"/>
          <p:cNvSpPr txBox="1">
            <a:spLocks noChangeArrowheads="1"/>
          </p:cNvSpPr>
          <p:nvPr/>
        </p:nvSpPr>
        <p:spPr bwMode="auto">
          <a:xfrm>
            <a:off x="1489075" y="5301208"/>
            <a:ext cx="6051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l-GR" sz="2400" dirty="0"/>
              <a:t>ENIAC </a:t>
            </a:r>
            <a:r>
              <a:rPr lang="en-US" altLang="el-GR" dirty="0"/>
              <a:t>(Electronic</a:t>
            </a:r>
            <a:r>
              <a:rPr lang="el-GR" altLang="el-GR" dirty="0"/>
              <a:t> </a:t>
            </a:r>
            <a:r>
              <a:rPr lang="en-US" altLang="el-GR" dirty="0"/>
              <a:t>Numerical</a:t>
            </a:r>
            <a:r>
              <a:rPr lang="el-GR" altLang="el-GR" dirty="0"/>
              <a:t> </a:t>
            </a:r>
            <a:r>
              <a:rPr lang="en-US" altLang="el-GR" dirty="0"/>
              <a:t>Integrator</a:t>
            </a:r>
            <a:r>
              <a:rPr lang="el-GR" altLang="el-GR" dirty="0"/>
              <a:t> </a:t>
            </a:r>
            <a:r>
              <a:rPr lang="en-US" altLang="el-GR" dirty="0"/>
              <a:t>And</a:t>
            </a:r>
            <a:r>
              <a:rPr lang="el-GR" altLang="el-GR" dirty="0"/>
              <a:t> </a:t>
            </a:r>
            <a:r>
              <a:rPr lang="en-US" altLang="el-GR" dirty="0"/>
              <a:t>Calculator)</a:t>
            </a:r>
          </a:p>
          <a:p>
            <a:pPr algn="ctr"/>
            <a:r>
              <a:rPr lang="en-US" altLang="el-GR" sz="2400" dirty="0"/>
              <a:t> 1946</a:t>
            </a:r>
          </a:p>
        </p:txBody>
      </p:sp>
      <p:sp>
        <p:nvSpPr>
          <p:cNvPr id="8" name="Rectangle 2" descr=" 4710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6994525" algn="r"/>
              </a:tabLst>
            </a:pPr>
            <a:r>
              <a:rPr lang="el-GR" altLang="el-GR" dirty="0"/>
              <a:t>Ιστορικό Η/Υ</a:t>
            </a:r>
            <a:r>
              <a:rPr lang="en-US" altLang="el-GR" dirty="0"/>
              <a:t> </a:t>
            </a:r>
            <a:r>
              <a:rPr lang="el-GR" altLang="el-GR" sz="2000" dirty="0"/>
              <a:t>– Περίοδος </a:t>
            </a:r>
            <a:r>
              <a:rPr lang="el-GR" altLang="el-GR" sz="2000" dirty="0" smtClean="0"/>
              <a:t>2 (</a:t>
            </a:r>
            <a:r>
              <a:rPr lang="el-GR" altLang="el-GR" sz="2000" dirty="0" err="1" smtClean="0"/>
              <a:t>Προγρ</a:t>
            </a:r>
            <a:r>
              <a:rPr lang="el-GR" altLang="el-GR" sz="2000" dirty="0" smtClean="0"/>
              <a:t>/</a:t>
            </a:r>
            <a:r>
              <a:rPr lang="el-GR" altLang="el-GR" sz="2000" dirty="0" err="1" smtClean="0"/>
              <a:t>νες</a:t>
            </a:r>
            <a:r>
              <a:rPr lang="el-GR" altLang="el-GR" sz="2000" dirty="0" smtClean="0"/>
              <a:t> Μηχανές) </a:t>
            </a:r>
            <a:r>
              <a:rPr lang="el-GR" altLang="el-GR" sz="2800" dirty="0" smtClean="0"/>
              <a:t>1</a:t>
            </a:r>
            <a:r>
              <a:rPr lang="en-US" altLang="el-GR" sz="2800" dirty="0" smtClean="0"/>
              <a:t>/</a:t>
            </a:r>
            <a:r>
              <a:rPr lang="el-GR" altLang="el-GR" sz="2800" dirty="0" smtClean="0"/>
              <a:t>2</a:t>
            </a:r>
            <a:endParaRPr lang="en-US" altLang="el-GR" sz="2800" dirty="0"/>
          </a:p>
        </p:txBody>
      </p:sp>
      <p:sp>
        <p:nvSpPr>
          <p:cNvPr id="1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27763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03898"/>
            <a:ext cx="8229600" cy="4641379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7" name="Text Box 8" descr=" 58376"/>
          <p:cNvSpPr txBox="1">
            <a:spLocks noChangeArrowheads="1"/>
          </p:cNvSpPr>
          <p:nvPr/>
        </p:nvSpPr>
        <p:spPr bwMode="auto">
          <a:xfrm>
            <a:off x="1489075" y="5301208"/>
            <a:ext cx="6051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l-GR" sz="2400" dirty="0"/>
              <a:t>ENIAC </a:t>
            </a:r>
            <a:r>
              <a:rPr lang="en-US" altLang="el-GR" dirty="0"/>
              <a:t>(Electronic</a:t>
            </a:r>
            <a:r>
              <a:rPr lang="el-GR" altLang="el-GR" dirty="0"/>
              <a:t> </a:t>
            </a:r>
            <a:r>
              <a:rPr lang="en-US" altLang="el-GR" dirty="0"/>
              <a:t>Numerical</a:t>
            </a:r>
            <a:r>
              <a:rPr lang="el-GR" altLang="el-GR" dirty="0"/>
              <a:t> </a:t>
            </a:r>
            <a:r>
              <a:rPr lang="en-US" altLang="el-GR" dirty="0"/>
              <a:t>Integrator</a:t>
            </a:r>
            <a:r>
              <a:rPr lang="el-GR" altLang="el-GR" dirty="0"/>
              <a:t> </a:t>
            </a:r>
            <a:r>
              <a:rPr lang="en-US" altLang="el-GR" dirty="0"/>
              <a:t>And</a:t>
            </a:r>
            <a:r>
              <a:rPr lang="el-GR" altLang="el-GR" dirty="0"/>
              <a:t> </a:t>
            </a:r>
            <a:r>
              <a:rPr lang="en-US" altLang="el-GR" dirty="0"/>
              <a:t>Calculator)</a:t>
            </a:r>
          </a:p>
          <a:p>
            <a:pPr algn="ctr"/>
            <a:r>
              <a:rPr lang="en-US" altLang="el-GR" sz="2400" dirty="0"/>
              <a:t> 1946</a:t>
            </a:r>
          </a:p>
        </p:txBody>
      </p:sp>
      <p:pic>
        <p:nvPicPr>
          <p:cNvPr id="8" name="Picture 9" descr=" 58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784"/>
            <a:ext cx="6048375" cy="38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" descr=" 4710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6994525" algn="r"/>
              </a:tabLst>
            </a:pPr>
            <a:r>
              <a:rPr lang="el-GR" altLang="el-GR" dirty="0"/>
              <a:t>Ιστορικό Η/Υ</a:t>
            </a:r>
            <a:r>
              <a:rPr lang="en-US" altLang="el-GR" dirty="0"/>
              <a:t> </a:t>
            </a:r>
            <a:r>
              <a:rPr lang="el-GR" altLang="el-GR" sz="2000" dirty="0"/>
              <a:t>– Περίοδος </a:t>
            </a:r>
            <a:r>
              <a:rPr lang="el-GR" altLang="el-GR" sz="2000" dirty="0" smtClean="0"/>
              <a:t>2 (</a:t>
            </a:r>
            <a:r>
              <a:rPr lang="el-GR" altLang="el-GR" sz="2000" dirty="0" err="1" smtClean="0"/>
              <a:t>Προγρ</a:t>
            </a:r>
            <a:r>
              <a:rPr lang="el-GR" altLang="el-GR" sz="2000" dirty="0" smtClean="0"/>
              <a:t>/</a:t>
            </a:r>
            <a:r>
              <a:rPr lang="el-GR" altLang="el-GR" sz="2000" dirty="0" err="1" smtClean="0"/>
              <a:t>νες</a:t>
            </a:r>
            <a:r>
              <a:rPr lang="el-GR" altLang="el-GR" sz="2000" dirty="0" smtClean="0"/>
              <a:t> Μηχανές) </a:t>
            </a:r>
            <a:r>
              <a:rPr lang="el-GR" altLang="el-GR" sz="2800" dirty="0" smtClean="0"/>
              <a:t>1</a:t>
            </a:r>
            <a:r>
              <a:rPr lang="en-US" altLang="el-GR" sz="2800" dirty="0" smtClean="0"/>
              <a:t>/</a:t>
            </a:r>
            <a:r>
              <a:rPr lang="el-GR" altLang="el-GR" sz="2800" dirty="0" smtClean="0"/>
              <a:t>2</a:t>
            </a:r>
            <a:endParaRPr lang="en-US" altLang="el-GR" sz="2800" dirty="0"/>
          </a:p>
        </p:txBody>
      </p:sp>
      <p:sp>
        <p:nvSpPr>
          <p:cNvPr id="1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43194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03898"/>
            <a:ext cx="8229600" cy="4641379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339752" y="1916832"/>
            <a:ext cx="41481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2400" dirty="0"/>
              <a:t>Αποθηκευτικά μέσα - Μνήμες</a:t>
            </a:r>
            <a:endParaRPr lang="en-US" altLang="el-GR" sz="2400" dirty="0"/>
          </a:p>
          <a:p>
            <a:pPr algn="ctr"/>
            <a:r>
              <a:rPr lang="en-US" altLang="el-GR" sz="2400" dirty="0"/>
              <a:t>Herbert von </a:t>
            </a:r>
            <a:r>
              <a:rPr lang="en-US" altLang="el-GR" sz="2400" dirty="0" err="1"/>
              <a:t>Newmann</a:t>
            </a:r>
            <a:endParaRPr lang="en-US" altLang="el-GR" sz="2400" dirty="0"/>
          </a:p>
          <a:p>
            <a:pPr algn="ctr"/>
            <a:r>
              <a:rPr lang="el-GR" altLang="el-GR" sz="2400" dirty="0"/>
              <a:t>1946</a:t>
            </a:r>
            <a:endParaRPr lang="en-US" altLang="el-GR" sz="2400" dirty="0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368202" y="4004394"/>
            <a:ext cx="623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l-GR" sz="2400"/>
              <a:t>EDSAC</a:t>
            </a:r>
            <a:r>
              <a:rPr lang="el-GR" altLang="el-GR"/>
              <a:t> (</a:t>
            </a:r>
            <a:r>
              <a:rPr lang="en-US" altLang="el-GR"/>
              <a:t>Electronic</a:t>
            </a:r>
            <a:r>
              <a:rPr lang="el-GR" altLang="el-GR"/>
              <a:t> </a:t>
            </a:r>
            <a:r>
              <a:rPr lang="en-US" altLang="el-GR"/>
              <a:t>Delay</a:t>
            </a:r>
            <a:r>
              <a:rPr lang="el-GR" altLang="el-GR"/>
              <a:t> </a:t>
            </a:r>
            <a:r>
              <a:rPr lang="en-US" altLang="el-GR"/>
              <a:t>Storage</a:t>
            </a:r>
            <a:r>
              <a:rPr lang="el-GR" altLang="el-GR"/>
              <a:t> </a:t>
            </a:r>
            <a:r>
              <a:rPr lang="en-US" altLang="el-GR"/>
              <a:t>Automatic</a:t>
            </a:r>
            <a:r>
              <a:rPr lang="el-GR" altLang="el-GR"/>
              <a:t> </a:t>
            </a:r>
            <a:r>
              <a:rPr lang="en-US" altLang="el-GR"/>
              <a:t>Computer</a:t>
            </a:r>
            <a:r>
              <a:rPr lang="el-GR" altLang="el-GR"/>
              <a:t>).</a:t>
            </a:r>
            <a:r>
              <a:rPr lang="en-US" altLang="el-GR"/>
              <a:t> </a:t>
            </a:r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3924077" y="3067769"/>
            <a:ext cx="935037" cy="7207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l-GR"/>
          </a:p>
        </p:txBody>
      </p:sp>
      <p:sp>
        <p:nvSpPr>
          <p:cNvPr id="9" name="Rectangle 2" descr=" 4710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6994525" algn="r"/>
              </a:tabLst>
            </a:pPr>
            <a:r>
              <a:rPr lang="el-GR" altLang="el-GR" dirty="0"/>
              <a:t>Ιστορικό Η/Υ</a:t>
            </a:r>
            <a:r>
              <a:rPr lang="en-US" altLang="el-GR" dirty="0"/>
              <a:t> </a:t>
            </a:r>
            <a:r>
              <a:rPr lang="el-GR" altLang="el-GR" sz="2000" dirty="0"/>
              <a:t>– Περίοδος </a:t>
            </a:r>
            <a:r>
              <a:rPr lang="el-GR" altLang="el-GR" sz="2000" dirty="0" smtClean="0"/>
              <a:t>2 (</a:t>
            </a:r>
            <a:r>
              <a:rPr lang="el-GR" altLang="el-GR" sz="2000" dirty="0" err="1" smtClean="0"/>
              <a:t>Προγρ</a:t>
            </a:r>
            <a:r>
              <a:rPr lang="el-GR" altLang="el-GR" sz="2000" dirty="0" smtClean="0"/>
              <a:t>/</a:t>
            </a:r>
            <a:r>
              <a:rPr lang="el-GR" altLang="el-GR" sz="2000" dirty="0" err="1" smtClean="0"/>
              <a:t>νες</a:t>
            </a:r>
            <a:r>
              <a:rPr lang="el-GR" altLang="el-GR" sz="2000" dirty="0" smtClean="0"/>
              <a:t> Μηχανές) </a:t>
            </a:r>
            <a:r>
              <a:rPr lang="el-GR" altLang="el-GR" sz="2800" dirty="0" smtClean="0"/>
              <a:t>2</a:t>
            </a:r>
            <a:r>
              <a:rPr lang="en-US" altLang="el-GR" sz="2800" dirty="0" smtClean="0"/>
              <a:t>/</a:t>
            </a:r>
            <a:r>
              <a:rPr lang="el-GR" altLang="el-GR" sz="2800" dirty="0" smtClean="0"/>
              <a:t>2</a:t>
            </a:r>
            <a:endParaRPr lang="en-US" altLang="el-GR" sz="2800" dirty="0"/>
          </a:p>
        </p:txBody>
      </p:sp>
      <p:sp>
        <p:nvSpPr>
          <p:cNvPr id="10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39080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Άδειες Χρήσης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403" y="5035847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03898"/>
            <a:ext cx="8229600" cy="4641379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pic>
        <p:nvPicPr>
          <p:cNvPr id="60421" name="Picture 5" descr="transis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45130"/>
            <a:ext cx="2735263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82105" y="4140667"/>
            <a:ext cx="4260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2400"/>
              <a:t>Κρυσταλοδίοδος (Τρανζίστορ)</a:t>
            </a:r>
          </a:p>
          <a:p>
            <a:pPr algn="ctr"/>
            <a:r>
              <a:rPr lang="el-GR" altLang="el-GR" sz="2400"/>
              <a:t>1947</a:t>
            </a:r>
            <a:endParaRPr lang="en-US" altLang="el-GR" sz="2400"/>
          </a:p>
        </p:txBody>
      </p:sp>
      <p:sp>
        <p:nvSpPr>
          <p:cNvPr id="60423" name="AutoShape 7"/>
          <p:cNvSpPr>
            <a:spLocks noChangeArrowheads="1"/>
          </p:cNvSpPr>
          <p:nvPr/>
        </p:nvSpPr>
        <p:spPr bwMode="auto">
          <a:xfrm>
            <a:off x="3923780" y="2321392"/>
            <a:ext cx="1008062" cy="647700"/>
          </a:xfrm>
          <a:prstGeom prst="rightArrow">
            <a:avLst>
              <a:gd name="adj1" fmla="val 50000"/>
              <a:gd name="adj2" fmla="val 3890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5003280" y="1992780"/>
            <a:ext cx="34782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74638" indent="-27463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l-GR" altLang="el-GR" sz="2400" dirty="0"/>
              <a:t>Σμίκρυνση</a:t>
            </a:r>
          </a:p>
          <a:p>
            <a:pPr>
              <a:buFontTx/>
              <a:buChar char="•"/>
            </a:pPr>
            <a:r>
              <a:rPr lang="el-GR" altLang="el-GR" sz="2400" dirty="0"/>
              <a:t>Παράλληλη ανάπτυξη:</a:t>
            </a:r>
          </a:p>
          <a:p>
            <a:pPr lvl="1">
              <a:buFontTx/>
              <a:buChar char="•"/>
            </a:pPr>
            <a:r>
              <a:rPr lang="el-GR" altLang="el-GR" sz="2400" dirty="0"/>
              <a:t>Λογισμικού</a:t>
            </a:r>
          </a:p>
          <a:p>
            <a:pPr lvl="1">
              <a:buFontTx/>
              <a:buChar char="•"/>
            </a:pPr>
            <a:r>
              <a:rPr lang="el-GR" altLang="el-GR" sz="2400" dirty="0"/>
              <a:t>Υλικού</a:t>
            </a:r>
            <a:endParaRPr lang="en-US" altLang="el-GR" sz="2400" dirty="0"/>
          </a:p>
        </p:txBody>
      </p:sp>
      <p:sp>
        <p:nvSpPr>
          <p:cNvPr id="11" name="Rectangle 2" descr=" 47106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/>
          <a:lstStyle/>
          <a:p>
            <a:pPr>
              <a:tabLst>
                <a:tab pos="6994525" algn="r"/>
              </a:tabLst>
            </a:pPr>
            <a:r>
              <a:rPr lang="el-GR" altLang="el-GR" dirty="0"/>
              <a:t>Ιστορικό Η/Υ</a:t>
            </a:r>
            <a:r>
              <a:rPr lang="en-US" altLang="el-GR" dirty="0"/>
              <a:t> </a:t>
            </a:r>
            <a:r>
              <a:rPr lang="el-GR" altLang="el-GR" sz="2000" dirty="0"/>
              <a:t>Περίοδος 3 (Μικροηλεκτρονική) </a:t>
            </a:r>
            <a:r>
              <a:rPr lang="el-GR" altLang="el-GR" sz="2800" dirty="0" smtClean="0"/>
              <a:t>1</a:t>
            </a:r>
            <a:r>
              <a:rPr lang="en-US" altLang="el-GR" sz="2800" dirty="0" smtClean="0"/>
              <a:t>/</a:t>
            </a:r>
            <a:r>
              <a:rPr lang="el-GR" altLang="el-GR" sz="2800" dirty="0" smtClean="0"/>
              <a:t>4</a:t>
            </a:r>
            <a:endParaRPr lang="en-US" altLang="el-GR" sz="2800" dirty="0"/>
          </a:p>
        </p:txBody>
      </p:sp>
      <p:sp>
        <p:nvSpPr>
          <p:cNvPr id="12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95276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03898"/>
            <a:ext cx="8229600" cy="4641379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pic>
        <p:nvPicPr>
          <p:cNvPr id="61444" name="Picture 4" descr=" 614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78832"/>
            <a:ext cx="3384550" cy="25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6" name="Text Box 6" descr=" 61446"/>
          <p:cNvSpPr txBox="1">
            <a:spLocks noChangeArrowheads="1"/>
          </p:cNvSpPr>
          <p:nvPr/>
        </p:nvSpPr>
        <p:spPr bwMode="auto">
          <a:xfrm>
            <a:off x="886892" y="4690269"/>
            <a:ext cx="3613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2400"/>
              <a:t>Ολοκληρωμένο Κύκλωμα</a:t>
            </a:r>
          </a:p>
          <a:p>
            <a:pPr algn="ctr"/>
            <a:r>
              <a:rPr lang="el-GR" altLang="el-GR" sz="2400"/>
              <a:t>1958</a:t>
            </a:r>
            <a:endParaRPr lang="en-US" altLang="el-GR" sz="2400"/>
          </a:p>
        </p:txBody>
      </p:sp>
      <p:sp>
        <p:nvSpPr>
          <p:cNvPr id="13" name="Line 7" descr=" 61447"/>
          <p:cNvSpPr>
            <a:spLocks noChangeShapeType="1"/>
          </p:cNvSpPr>
          <p:nvPr/>
        </p:nvSpPr>
        <p:spPr bwMode="auto">
          <a:xfrm flipV="1">
            <a:off x="4487342" y="2559844"/>
            <a:ext cx="1223963" cy="8651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" name="Text Box 8" descr=" 61448"/>
          <p:cNvSpPr txBox="1">
            <a:spLocks noChangeArrowheads="1"/>
          </p:cNvSpPr>
          <p:nvPr/>
        </p:nvSpPr>
        <p:spPr bwMode="auto">
          <a:xfrm>
            <a:off x="5676380" y="2002632"/>
            <a:ext cx="2589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2400"/>
              <a:t>Υπερυπολογιστές</a:t>
            </a:r>
          </a:p>
          <a:p>
            <a:pPr algn="ctr"/>
            <a:r>
              <a:rPr lang="el-GR" altLang="el-GR" sz="2400"/>
              <a:t>(</a:t>
            </a:r>
            <a:r>
              <a:rPr lang="en-US" altLang="el-GR" sz="2400"/>
              <a:t>Cray 1964)</a:t>
            </a:r>
          </a:p>
        </p:txBody>
      </p:sp>
      <p:sp>
        <p:nvSpPr>
          <p:cNvPr id="61449" name="Line 9" descr=" 61449"/>
          <p:cNvSpPr>
            <a:spLocks noChangeShapeType="1"/>
          </p:cNvSpPr>
          <p:nvPr/>
        </p:nvSpPr>
        <p:spPr bwMode="auto">
          <a:xfrm>
            <a:off x="4487342" y="3425032"/>
            <a:ext cx="1258888" cy="412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450" name="Text Box 10" descr=" 61450"/>
          <p:cNvSpPr txBox="1">
            <a:spLocks noChangeArrowheads="1"/>
          </p:cNvSpPr>
          <p:nvPr/>
        </p:nvSpPr>
        <p:spPr bwMode="auto">
          <a:xfrm>
            <a:off x="5679555" y="3496469"/>
            <a:ext cx="26685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2400"/>
              <a:t>Γλώσσες</a:t>
            </a:r>
          </a:p>
          <a:p>
            <a:pPr algn="ctr"/>
            <a:r>
              <a:rPr lang="el-GR" altLang="el-GR" sz="2400"/>
              <a:t>Προγραμματισμού</a:t>
            </a:r>
            <a:endParaRPr lang="en-US" altLang="el-GR" sz="2400"/>
          </a:p>
        </p:txBody>
      </p:sp>
      <p:sp>
        <p:nvSpPr>
          <p:cNvPr id="14" name="Rectangle 2" descr=" 47106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/>
          <a:lstStyle/>
          <a:p>
            <a:pPr>
              <a:tabLst>
                <a:tab pos="6994525" algn="r"/>
              </a:tabLst>
            </a:pPr>
            <a:r>
              <a:rPr lang="el-GR" altLang="el-GR" dirty="0"/>
              <a:t>Ιστορικό Η/Υ</a:t>
            </a:r>
            <a:r>
              <a:rPr lang="en-US" altLang="el-GR" dirty="0"/>
              <a:t> </a:t>
            </a:r>
            <a:r>
              <a:rPr lang="el-GR" altLang="el-GR" sz="2000" dirty="0"/>
              <a:t>Περίοδος 3 (Μικροηλεκτρονική) </a:t>
            </a:r>
            <a:r>
              <a:rPr lang="el-GR" altLang="el-GR" sz="2800" dirty="0"/>
              <a:t>2</a:t>
            </a:r>
            <a:r>
              <a:rPr lang="en-US" altLang="el-GR" sz="2800" dirty="0" smtClean="0"/>
              <a:t>/</a:t>
            </a:r>
            <a:r>
              <a:rPr lang="el-GR" altLang="el-GR" sz="2800" dirty="0" smtClean="0"/>
              <a:t>4</a:t>
            </a:r>
            <a:endParaRPr lang="en-US" altLang="el-GR" sz="2800" dirty="0"/>
          </a:p>
        </p:txBody>
      </p:sp>
      <p:sp>
        <p:nvSpPr>
          <p:cNvPr id="1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83063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03898"/>
            <a:ext cx="8229600" cy="4641379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pic>
        <p:nvPicPr>
          <p:cNvPr id="62468" name="Picture 4" descr="cpu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44675"/>
            <a:ext cx="33750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403350" y="4221163"/>
            <a:ext cx="2886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2400"/>
              <a:t>Μικροεπεξεργαστής</a:t>
            </a:r>
          </a:p>
          <a:p>
            <a:pPr algn="ctr"/>
            <a:r>
              <a:rPr lang="el-GR" altLang="el-GR" sz="2400"/>
              <a:t>1971</a:t>
            </a:r>
            <a:endParaRPr lang="en-US" altLang="el-GR" sz="2400"/>
          </a:p>
        </p:txBody>
      </p:sp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16113"/>
            <a:ext cx="2736850" cy="223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 descr=" 47106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/>
          <a:lstStyle/>
          <a:p>
            <a:pPr>
              <a:tabLst>
                <a:tab pos="6994525" algn="r"/>
              </a:tabLst>
            </a:pPr>
            <a:r>
              <a:rPr lang="el-GR" altLang="el-GR" dirty="0"/>
              <a:t>Ιστορικό Η/Υ</a:t>
            </a:r>
            <a:r>
              <a:rPr lang="en-US" altLang="el-GR" dirty="0"/>
              <a:t> </a:t>
            </a:r>
            <a:r>
              <a:rPr lang="el-GR" altLang="el-GR" sz="2000" dirty="0"/>
              <a:t>Περίοδος 3 (Μικροηλεκτρονική) </a:t>
            </a:r>
            <a:r>
              <a:rPr lang="el-GR" altLang="el-GR" sz="2800" dirty="0" smtClean="0"/>
              <a:t>3</a:t>
            </a:r>
            <a:r>
              <a:rPr lang="en-US" altLang="el-GR" sz="2800" dirty="0" smtClean="0"/>
              <a:t>/</a:t>
            </a:r>
            <a:r>
              <a:rPr lang="el-GR" altLang="el-GR" sz="2800" dirty="0" smtClean="0"/>
              <a:t>4</a:t>
            </a:r>
            <a:endParaRPr lang="en-US" altLang="el-GR" sz="2800" dirty="0"/>
          </a:p>
        </p:txBody>
      </p:sp>
      <p:sp>
        <p:nvSpPr>
          <p:cNvPr id="10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1292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03898"/>
            <a:ext cx="8229600" cy="4641379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pic>
        <p:nvPicPr>
          <p:cNvPr id="6" name="Picture 4" descr=" 573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927850" cy="19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 descr=" 57350"/>
          <p:cNvSpPr txBox="1">
            <a:spLocks noChangeArrowheads="1"/>
          </p:cNvSpPr>
          <p:nvPr/>
        </p:nvSpPr>
        <p:spPr bwMode="auto">
          <a:xfrm>
            <a:off x="2947591" y="3414167"/>
            <a:ext cx="3789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2800"/>
              <a:t>Λογαριθμικός Κανόνας</a:t>
            </a:r>
            <a:endParaRPr lang="en-US" altLang="el-GR" sz="2800"/>
          </a:p>
        </p:txBody>
      </p:sp>
      <p:pic>
        <p:nvPicPr>
          <p:cNvPr id="9" name="Picture 7" descr=" 5735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79" y="3933279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 descr=" 57352"/>
          <p:cNvSpPr txBox="1">
            <a:spLocks noChangeArrowheads="1"/>
          </p:cNvSpPr>
          <p:nvPr/>
        </p:nvSpPr>
        <p:spPr bwMode="auto">
          <a:xfrm>
            <a:off x="4719241" y="4406354"/>
            <a:ext cx="24765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2800"/>
              <a:t>Αριθμομηχανή</a:t>
            </a:r>
          </a:p>
          <a:p>
            <a:pPr algn="ctr"/>
            <a:r>
              <a:rPr lang="el-GR" altLang="el-GR" sz="2800"/>
              <a:t>τσέπης</a:t>
            </a:r>
            <a:endParaRPr lang="en-US" altLang="el-GR" sz="2800"/>
          </a:p>
        </p:txBody>
      </p:sp>
      <p:sp>
        <p:nvSpPr>
          <p:cNvPr id="14" name="Rectangle 2" descr=" 47106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/>
          <a:lstStyle/>
          <a:p>
            <a:pPr>
              <a:tabLst>
                <a:tab pos="6994525" algn="r"/>
              </a:tabLst>
            </a:pPr>
            <a:r>
              <a:rPr lang="el-GR" altLang="el-GR" dirty="0"/>
              <a:t>Ιστορικό Η/Υ</a:t>
            </a:r>
            <a:r>
              <a:rPr lang="en-US" altLang="el-GR" dirty="0"/>
              <a:t> </a:t>
            </a:r>
            <a:r>
              <a:rPr lang="el-GR" altLang="el-GR" sz="2000" dirty="0"/>
              <a:t>Περίοδος 3 (Μικροηλεκτρονική) </a:t>
            </a:r>
            <a:r>
              <a:rPr lang="el-GR" altLang="el-GR" sz="2800" dirty="0" smtClean="0"/>
              <a:t>3</a:t>
            </a:r>
            <a:r>
              <a:rPr lang="en-US" altLang="el-GR" sz="2800" dirty="0" smtClean="0"/>
              <a:t>/</a:t>
            </a:r>
            <a:r>
              <a:rPr lang="el-GR" altLang="el-GR" sz="2800" dirty="0" smtClean="0"/>
              <a:t>4</a:t>
            </a:r>
            <a:endParaRPr lang="en-US" altLang="el-GR" sz="2800" dirty="0"/>
          </a:p>
        </p:txBody>
      </p:sp>
      <p:sp>
        <p:nvSpPr>
          <p:cNvPr id="1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15946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03898"/>
            <a:ext cx="8229600" cy="4641379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pic>
        <p:nvPicPr>
          <p:cNvPr id="6" name="Picture 10" descr=" 573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7338"/>
            <a:ext cx="2339975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 descr=" 57355"/>
          <p:cNvSpPr txBox="1">
            <a:spLocks noChangeArrowheads="1"/>
          </p:cNvSpPr>
          <p:nvPr/>
        </p:nvSpPr>
        <p:spPr bwMode="auto">
          <a:xfrm>
            <a:off x="1691680" y="5157192"/>
            <a:ext cx="9953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l-GR" sz="2800"/>
              <a:t>Altair</a:t>
            </a:r>
          </a:p>
          <a:p>
            <a:pPr algn="ctr"/>
            <a:r>
              <a:rPr lang="en-US" altLang="el-GR" sz="2800"/>
              <a:t>1975</a:t>
            </a:r>
          </a:p>
        </p:txBody>
      </p:sp>
      <p:pic>
        <p:nvPicPr>
          <p:cNvPr id="9" name="Picture 12" descr=" 573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403225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3" descr=" 57357"/>
          <p:cNvSpPr txBox="1">
            <a:spLocks noChangeArrowheads="1"/>
          </p:cNvSpPr>
          <p:nvPr/>
        </p:nvSpPr>
        <p:spPr bwMode="auto">
          <a:xfrm>
            <a:off x="5611813" y="4570413"/>
            <a:ext cx="14081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l-GR" sz="2800"/>
              <a:t>IBM PC</a:t>
            </a:r>
          </a:p>
          <a:p>
            <a:pPr algn="ctr"/>
            <a:r>
              <a:rPr lang="en-US" altLang="el-GR" sz="2800"/>
              <a:t>1981</a:t>
            </a:r>
          </a:p>
        </p:txBody>
      </p:sp>
      <p:sp>
        <p:nvSpPr>
          <p:cNvPr id="10" name="Rectangle 2" descr=" 47106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/>
          <a:lstStyle/>
          <a:p>
            <a:pPr>
              <a:tabLst>
                <a:tab pos="6994525" algn="r"/>
              </a:tabLst>
            </a:pPr>
            <a:r>
              <a:rPr lang="el-GR" altLang="el-GR" dirty="0"/>
              <a:t>Ιστορικό Η/Υ</a:t>
            </a:r>
            <a:r>
              <a:rPr lang="en-US" altLang="el-GR" dirty="0"/>
              <a:t> </a:t>
            </a:r>
            <a:r>
              <a:rPr lang="el-GR" altLang="el-GR" sz="2000" dirty="0"/>
              <a:t>Περίοδος 3 (Μικροηλεκτρονική) </a:t>
            </a:r>
            <a:r>
              <a:rPr lang="el-GR" altLang="el-GR" sz="2800" dirty="0" smtClean="0"/>
              <a:t>4</a:t>
            </a:r>
            <a:r>
              <a:rPr lang="en-US" altLang="el-GR" sz="2800" dirty="0" smtClean="0"/>
              <a:t>/</a:t>
            </a:r>
            <a:r>
              <a:rPr lang="el-GR" altLang="el-GR" sz="2800" dirty="0" smtClean="0"/>
              <a:t>4</a:t>
            </a:r>
            <a:endParaRPr lang="en-US" altLang="el-GR" sz="2800" dirty="0"/>
          </a:p>
        </p:txBody>
      </p:sp>
      <p:sp>
        <p:nvSpPr>
          <p:cNvPr id="1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15660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03898"/>
            <a:ext cx="8229600" cy="4641379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pic>
        <p:nvPicPr>
          <p:cNvPr id="63492" name="Picture 4" descr=" 634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56729"/>
            <a:ext cx="982663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3" name="Picture 5" descr=" 63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63" y="1528167"/>
            <a:ext cx="8636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4" name="Picture 6" descr=" 634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50" y="1456729"/>
            <a:ext cx="100806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5" name="Picture 7" descr=" 634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613" y="1456729"/>
            <a:ext cx="1944687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6" name="Picture 8" descr=" 6349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300" y="1672629"/>
            <a:ext cx="10795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7" name="Picture 9" descr=" 6349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40967"/>
            <a:ext cx="15113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8" name="Picture 10" descr=" 6349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63" y="2940967"/>
            <a:ext cx="1081087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9" name="Picture 11" descr=" 6349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50" y="2940967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00" name="Picture 12" descr=" 6350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50" y="2940967"/>
            <a:ext cx="1512888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01" name="Picture 13" descr=" 635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69755"/>
            <a:ext cx="1296988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02" name="Picture 14" descr=" 6350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88" y="4580855"/>
            <a:ext cx="1655762" cy="131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03" name="Picture 15" descr=" 6350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88" y="4585617"/>
            <a:ext cx="1296987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04" name="Picture 16" descr=" 6350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538" y="3013992"/>
            <a:ext cx="1401762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513" name="Rectangle 25" descr=" 63513"/>
          <p:cNvSpPr>
            <a:spLocks noChangeArrowheads="1"/>
          </p:cNvSpPr>
          <p:nvPr/>
        </p:nvSpPr>
        <p:spPr bwMode="auto">
          <a:xfrm>
            <a:off x="1331913" y="188913"/>
            <a:ext cx="750728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6994525" algn="r"/>
              </a:tabLst>
              <a:defRPr sz="36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>
              <a:tabLst>
                <a:tab pos="6994525" algn="r"/>
              </a:tabLst>
              <a:defRPr sz="36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>
              <a:tabLst>
                <a:tab pos="6994525" algn="r"/>
              </a:tabLst>
              <a:defRPr sz="36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>
              <a:tabLst>
                <a:tab pos="6994525" algn="r"/>
              </a:tabLst>
              <a:defRPr sz="36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>
              <a:tabLst>
                <a:tab pos="6994525" algn="r"/>
              </a:tabLst>
              <a:defRPr sz="36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6994525" algn="r"/>
              </a:tabLst>
              <a:defRPr sz="36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6994525" algn="r"/>
              </a:tabLst>
              <a:defRPr sz="36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6994525" algn="r"/>
              </a:tabLst>
              <a:defRPr sz="36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6994525" algn="r"/>
              </a:tabLst>
              <a:defRPr sz="36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l-GR" altLang="el-GR" sz="4400" b="1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Επεξεργαστές (</a:t>
            </a:r>
            <a:r>
              <a:rPr lang="en-US" altLang="el-GR" sz="4400" b="1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CPU)</a:t>
            </a:r>
          </a:p>
        </p:txBody>
      </p:sp>
      <p:sp>
        <p:nvSpPr>
          <p:cNvPr id="2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43696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03898"/>
            <a:ext cx="8229600" cy="4641379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pic>
        <p:nvPicPr>
          <p:cNvPr id="21" name="Picture 19" descr=" 635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91" y="1484784"/>
            <a:ext cx="748982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5" descr=" 63513"/>
          <p:cNvSpPr>
            <a:spLocks noChangeArrowheads="1"/>
          </p:cNvSpPr>
          <p:nvPr/>
        </p:nvSpPr>
        <p:spPr bwMode="auto">
          <a:xfrm>
            <a:off x="1331913" y="188913"/>
            <a:ext cx="750728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6994525" algn="r"/>
              </a:tabLst>
              <a:defRPr sz="36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>
              <a:tabLst>
                <a:tab pos="6994525" algn="r"/>
              </a:tabLst>
              <a:defRPr sz="36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>
              <a:tabLst>
                <a:tab pos="6994525" algn="r"/>
              </a:tabLst>
              <a:defRPr sz="36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>
              <a:tabLst>
                <a:tab pos="6994525" algn="r"/>
              </a:tabLst>
              <a:defRPr sz="36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>
              <a:tabLst>
                <a:tab pos="6994525" algn="r"/>
              </a:tabLst>
              <a:defRPr sz="36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6994525" algn="r"/>
              </a:tabLst>
              <a:defRPr sz="36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6994525" algn="r"/>
              </a:tabLst>
              <a:defRPr sz="36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6994525" algn="r"/>
              </a:tabLst>
              <a:defRPr sz="36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6994525" algn="r"/>
              </a:tabLst>
              <a:defRPr sz="36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l-GR" altLang="el-GR" sz="4400" b="1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Επεξεργαστές (</a:t>
            </a:r>
            <a:r>
              <a:rPr lang="en-US" altLang="el-GR" sz="4400" b="1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CPU)</a:t>
            </a:r>
          </a:p>
        </p:txBody>
      </p:sp>
      <p:sp>
        <p:nvSpPr>
          <p:cNvPr id="2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11411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4" descr=" 63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08912" cy="47525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5" descr=" 63513"/>
          <p:cNvSpPr>
            <a:spLocks noChangeArrowheads="1"/>
          </p:cNvSpPr>
          <p:nvPr/>
        </p:nvSpPr>
        <p:spPr bwMode="auto">
          <a:xfrm>
            <a:off x="1331913" y="188913"/>
            <a:ext cx="750728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6994525" algn="r"/>
              </a:tabLst>
              <a:defRPr sz="36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>
              <a:tabLst>
                <a:tab pos="6994525" algn="r"/>
              </a:tabLst>
              <a:defRPr sz="36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>
              <a:tabLst>
                <a:tab pos="6994525" algn="r"/>
              </a:tabLst>
              <a:defRPr sz="36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>
              <a:tabLst>
                <a:tab pos="6994525" algn="r"/>
              </a:tabLst>
              <a:defRPr sz="36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>
              <a:tabLst>
                <a:tab pos="6994525" algn="r"/>
              </a:tabLst>
              <a:defRPr sz="36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6994525" algn="r"/>
              </a:tabLst>
              <a:defRPr sz="36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6994525" algn="r"/>
              </a:tabLst>
              <a:defRPr sz="36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6994525" algn="r"/>
              </a:tabLst>
              <a:defRPr sz="36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6994525" algn="r"/>
              </a:tabLst>
              <a:defRPr sz="36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l-GR" altLang="el-GR" sz="4400" b="1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Επεξεργαστές (</a:t>
            </a:r>
            <a:r>
              <a:rPr lang="en-US" altLang="el-GR" sz="4400" b="1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CPU)</a:t>
            </a:r>
          </a:p>
        </p:txBody>
      </p:sp>
      <p:sp>
        <p:nvSpPr>
          <p:cNvPr id="2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82829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(</a:t>
            </a:r>
            <a:r>
              <a:rPr lang="en-US" dirty="0"/>
              <a:t>1</a:t>
            </a:r>
            <a:r>
              <a:rPr lang="el-GR" dirty="0"/>
              <a:t> από 4)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z="2400" dirty="0"/>
              <a:t>Το πρότυπο παρουσίασης (</a:t>
            </a:r>
            <a:r>
              <a:rPr lang="en-US" sz="2400" dirty="0"/>
              <a:t>template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περιέχει συγκεκριμένες διατάξεις διαφανειών. Προτιμήστε μια από τις 9 προκαθορισμένες διατάξεις.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28</a:t>
            </a:fld>
            <a:endParaRPr lang="el-GR" dirty="0"/>
          </a:p>
        </p:txBody>
      </p:sp>
      <p:pic>
        <p:nvPicPr>
          <p:cNvPr id="10" name="Θέση περιεχομένου 5" descr="Εικόνα με τις 9 διαφορετικές διατάξεις διαφανειών.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64" y="2348880"/>
            <a:ext cx="4038600" cy="281332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6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(2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Κάθε διαφάνεια πρέπει να έχει τίτλο που να είναι μοναδικός.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Ο τίτλος διαφάνειας είναι </a:t>
            </a:r>
            <a:r>
              <a:rPr lang="en-US" sz="3400" b="1" dirty="0"/>
              <a:t>bold</a:t>
            </a:r>
            <a:r>
              <a:rPr lang="en-US" sz="3400" dirty="0"/>
              <a:t> </a:t>
            </a:r>
            <a:r>
              <a:rPr lang="el-GR" sz="3400" dirty="0"/>
              <a:t>44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και δεν πρέπει να ξεπερνάει τις 2 γραμμές. (Στις 2 γραμμές το μέγεθος γραμματοσειράς προσαρμόζεται αυτόματα από το πρόγραμμα σε </a:t>
            </a:r>
            <a:r>
              <a:rPr lang="en-US" sz="3400" dirty="0"/>
              <a:t>40pt).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Χρησιμοποιήστε τα ορισμένα μεγέθη γραμματοσειρών για το κείμενο: 32</a:t>
            </a:r>
            <a:r>
              <a:rPr lang="en-US" sz="3400" dirty="0" err="1"/>
              <a:t>pt</a:t>
            </a:r>
            <a:r>
              <a:rPr lang="el-GR" sz="3400" dirty="0"/>
              <a:t> για το πρώτο επίπεδο, 28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δεύτερο, 24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τρίτο, 22</a:t>
            </a:r>
            <a:r>
              <a:rPr lang="en-US" sz="3400" dirty="0" err="1"/>
              <a:t>pt</a:t>
            </a:r>
            <a:r>
              <a:rPr lang="el-GR" sz="3400" dirty="0"/>
              <a:t> για το τέταρτο και 20</a:t>
            </a:r>
            <a:r>
              <a:rPr lang="en-US" sz="3400" dirty="0" err="1"/>
              <a:t>pt</a:t>
            </a:r>
            <a:r>
              <a:rPr lang="el-GR" sz="3400" dirty="0"/>
              <a:t> για το πέμπτο. Μη χρησιμοποιείτε προσαρμοσμένο μέγεθος μικρότερο από 20</a:t>
            </a:r>
            <a:r>
              <a:rPr lang="en-US" sz="3400" dirty="0" err="1"/>
              <a:t>pt</a:t>
            </a:r>
            <a:r>
              <a:rPr lang="el-GR" sz="3400" dirty="0"/>
              <a:t>.</a:t>
            </a:r>
            <a:endParaRPr lang="en-US" sz="3400" dirty="0"/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Επιλέξτε γραμματοσειρές που είναι εύκολο να διαβαστούν και συναντώνται συχνά στα έγγραφα (π.χ. τύπου </a:t>
            </a:r>
            <a:r>
              <a:rPr lang="el-GR" sz="3400" dirty="0" err="1"/>
              <a:t>Sans</a:t>
            </a:r>
            <a:r>
              <a:rPr lang="el-GR" sz="3400" dirty="0"/>
              <a:t> </a:t>
            </a:r>
            <a:r>
              <a:rPr lang="el-GR" sz="3400" dirty="0" err="1"/>
              <a:t>Serif</a:t>
            </a:r>
            <a:r>
              <a:rPr lang="el-GR" sz="3400" dirty="0"/>
              <a:t>), όπως για παράδειγμα οι </a:t>
            </a:r>
            <a:r>
              <a:rPr lang="en-US" sz="3400" dirty="0"/>
              <a:t>Arial</a:t>
            </a:r>
            <a:r>
              <a:rPr lang="el-GR" sz="3400" dirty="0"/>
              <a:t>, </a:t>
            </a:r>
            <a:r>
              <a:rPr lang="en-US" sz="3400" dirty="0"/>
              <a:t>Verdana</a:t>
            </a:r>
            <a:r>
              <a:rPr lang="el-GR" sz="3400" dirty="0"/>
              <a:t>, </a:t>
            </a:r>
            <a:r>
              <a:rPr lang="en-US" sz="3400" dirty="0"/>
              <a:t>Tahoma, Calibri</a:t>
            </a:r>
            <a:r>
              <a:rPr lang="el-GR" sz="3400" dirty="0"/>
              <a:t>.</a:t>
            </a:r>
            <a:endParaRPr lang="en-US" sz="3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69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στο Πανεπιστήμιο Αθηνών</a:t>
            </a:r>
            <a:r>
              <a:rPr lang="el-GR" sz="24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3</a:t>
            </a:fld>
            <a:endParaRPr lang="el-GR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534" y="4955500"/>
            <a:ext cx="4608512" cy="109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1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(3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l-GR" sz="2600" b="1" dirty="0"/>
              <a:t>Μην </a:t>
            </a:r>
            <a:r>
              <a:rPr lang="el-GR" sz="2600" dirty="0"/>
              <a:t>αλλοιώνετε</a:t>
            </a:r>
            <a:r>
              <a:rPr lang="el-GR" sz="2600" b="1" dirty="0"/>
              <a:t> </a:t>
            </a:r>
            <a:r>
              <a:rPr lang="el-GR" sz="2600" dirty="0"/>
              <a:t>τα πλαίσια του τίτλου και του κειμένου ως προς το μέγεθος και τη θέση τους.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Μη χρησιμοποιείται αλλαγή χρώματος για επισήμανση λέξεων. Συνίσταται η χρήση </a:t>
            </a:r>
            <a:r>
              <a:rPr lang="en-US" sz="2600" b="1" dirty="0"/>
              <a:t>bold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χρησιμοποιείται  </a:t>
            </a:r>
            <a:r>
              <a:rPr lang="el-GR" sz="2600" b="1" dirty="0"/>
              <a:t>1</a:t>
            </a:r>
            <a:r>
              <a:rPr lang="el-GR" sz="2600" dirty="0"/>
              <a:t> σχήμα, γράφημα, εικόνα, φωτογραφία ανά διαφάνεια</a:t>
            </a:r>
            <a:r>
              <a:rPr lang="en-US" sz="2600" dirty="0"/>
              <a:t>.</a:t>
            </a:r>
            <a:r>
              <a:rPr lang="el-GR" sz="2600" dirty="0"/>
              <a:t> Συνίσταται να χρησιμοποιούνται μόνο όσα σχήματα χρειάζονται για να αποδώσουν την απαιτούμενη πληροφορία και όχι για «διακόσμηση».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χρησιμοποιούνται μέχρι 6 </a:t>
            </a:r>
            <a:r>
              <a:rPr lang="en-US" sz="2600" dirty="0"/>
              <a:t>bullets </a:t>
            </a:r>
            <a:r>
              <a:rPr lang="el-GR" sz="2600" dirty="0"/>
              <a:t>ανά διαφάνεια. Διαφάνειες που περιέχουν μεγάλη ποσότητα πληροφορίας καλό είναι να αναλύονται σε επιμέρους διαφάνειες.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8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(4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εικόνες πίσω από γράμματα ως φόντο ούτε χρωματιστά πλαίσια. Για πλαίσια προτιμήστε μαύρο περίγραμμα τουλάχιστον 2</a:t>
            </a:r>
            <a:r>
              <a:rPr lang="en-US" sz="2600" dirty="0"/>
              <a:t>pt.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σκιά στα γράμματα</a:t>
            </a:r>
            <a:r>
              <a:rPr lang="en-US" sz="2600" dirty="0"/>
              <a:t>.</a:t>
            </a:r>
            <a:r>
              <a:rPr lang="el-GR" sz="2600" dirty="0"/>
              <a:t>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στοιχίζετε το κείμενο σε πλήρη στοίχιση (</a:t>
            </a:r>
            <a:r>
              <a:rPr lang="en-US" sz="2600" dirty="0"/>
              <a:t>justify</a:t>
            </a:r>
            <a:r>
              <a:rPr lang="el-GR" sz="2600" dirty="0"/>
              <a:t>)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Οι υπερσυνδέσεις να συνοδεύονται από αντιπροσωπευτικό κείμενο.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Να είναι ενεργοποιημένος ο αυτόματος ορθογραφικός έλεγχος.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Κατά την παρουσίαση, η μετάβαση μεταξύ διαφανειών να γίνεται με τον προκαθορισμένο τρόπο (</a:t>
            </a:r>
            <a:r>
              <a:rPr lang="en-US" sz="2600" dirty="0"/>
              <a:t>enter, </a:t>
            </a:r>
            <a:r>
              <a:rPr lang="el-GR" sz="2600" dirty="0"/>
              <a:t>βέλος, κλικ) και χωρίς όριο χρόνου.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9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Βασικές Οδηγίες Προσβασιμότητας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/>
              <a:t>Όλα τα αντικείμενα (π</a:t>
            </a:r>
            <a:r>
              <a:rPr lang="en-US" sz="2800" dirty="0"/>
              <a:t>.</a:t>
            </a:r>
            <a:r>
              <a:rPr lang="el-GR" sz="2800" dirty="0"/>
              <a:t>χ</a:t>
            </a:r>
            <a:r>
              <a:rPr lang="en-US" sz="2800" dirty="0"/>
              <a:t>.</a:t>
            </a:r>
            <a:r>
              <a:rPr lang="el-GR" sz="2800" dirty="0"/>
              <a:t> εικόνες, φωτογραφίες, σχήματα, γραφικά) πρέπει να συνοδεύονται από εναλλακτικό κείμενο περιγραφής τους. </a:t>
            </a:r>
          </a:p>
          <a:p>
            <a:r>
              <a:rPr lang="el-GR" sz="2800" dirty="0"/>
              <a:t>Διασφαλίστε ότι η σειρά αυτόματης ανάγνωσης σε κάθε διαφάνεια είναι λογική: η μετατροπή κειμένου σε ομιλία «διαβάζει» τον τίτλο, τα κείμενα και τα εναλλακτικά κείμενα των αντικειμένων με τη σειρά που έχουν εισαχθεί και όχι με τη σειρά που εμφανίζονται στη διαφάνεια. </a:t>
            </a:r>
          </a:p>
          <a:p>
            <a:r>
              <a:rPr lang="el-GR" sz="2800" dirty="0"/>
              <a:t>Ελέγξτε την ορατότητα για χρήστες με αχρωματοψία.</a:t>
            </a:r>
          </a:p>
          <a:p>
            <a:r>
              <a:rPr lang="el-GR" sz="2800" dirty="0"/>
              <a:t>Ακολουθείστε τις ειδικές οδηγίες για επιστημονικά σύμβολα, ηχητικά αρχεία και </a:t>
            </a:r>
            <a:r>
              <a:rPr lang="en-US" sz="2800" dirty="0"/>
              <a:t>video clips. 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1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722313" y="2492896"/>
            <a:ext cx="7772400" cy="1500187"/>
          </a:xfrm>
        </p:spPr>
        <p:txBody>
          <a:bodyPr anchor="ctr" anchorCtr="0">
            <a:normAutofit/>
          </a:bodyPr>
          <a:lstStyle/>
          <a:p>
            <a:pPr algn="ctr"/>
            <a:r>
              <a:rPr lang="el-GR" sz="4000" dirty="0" smtClean="0">
                <a:solidFill>
                  <a:schemeClr val="tx1"/>
                </a:solidFill>
              </a:rPr>
              <a:t>Τέλος ενότητας</a:t>
            </a:r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33</a:t>
            </a:fld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877" y="5251871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157192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4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Σκοποί 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ενότητα αυτή παρουσιάζει μια ιστορική αναδρομή σχετική με την τεχνολογία και τους υπολογιστές, ώστε ο φοιτητής να κατανοήσει τις σχετικές έννοιες και να συνειδητοποιήσει τι πραγματικά σημαίνουν οι σχετικοί όροι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3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Ιστορική αναδρομή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5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03898"/>
            <a:ext cx="8229600" cy="4641379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7106" name="Rectangle 2" descr=" 4710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994525" algn="r"/>
              </a:tabLst>
            </a:pPr>
            <a:r>
              <a:rPr lang="el-GR" altLang="el-GR" dirty="0"/>
              <a:t>Ιστορικό Η/Υ</a:t>
            </a:r>
            <a:r>
              <a:rPr lang="en-US" altLang="el-GR" dirty="0"/>
              <a:t> </a:t>
            </a:r>
            <a:r>
              <a:rPr lang="el-GR" altLang="el-GR" sz="2000" dirty="0"/>
              <a:t>– Περίοδος 1 (Μηχανικά αυτόματα) </a:t>
            </a:r>
            <a:r>
              <a:rPr lang="en-US" altLang="el-GR" sz="2800" dirty="0"/>
              <a:t>1/</a:t>
            </a:r>
            <a:r>
              <a:rPr lang="el-GR" altLang="el-GR" sz="2800" dirty="0"/>
              <a:t>7</a:t>
            </a:r>
            <a:endParaRPr lang="en-US" altLang="el-GR" sz="2800" dirty="0"/>
          </a:p>
        </p:txBody>
      </p:sp>
      <p:grpSp>
        <p:nvGrpSpPr>
          <p:cNvPr id="6" name="Group 11" descr=" 47115"/>
          <p:cNvGrpSpPr>
            <a:grpSpLocks/>
          </p:cNvGrpSpPr>
          <p:nvPr/>
        </p:nvGrpSpPr>
        <p:grpSpPr bwMode="auto">
          <a:xfrm>
            <a:off x="1187451" y="1327639"/>
            <a:ext cx="7416801" cy="4707003"/>
            <a:chOff x="748" y="838"/>
            <a:chExt cx="4672" cy="3026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930" y="838"/>
              <a:ext cx="185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l-GR" altLang="el-GR" sz="2400" dirty="0"/>
                <a:t>Άβακας (Βαβυλώνα)</a:t>
              </a:r>
            </a:p>
            <a:p>
              <a:pPr algn="ctr"/>
              <a:r>
                <a:rPr lang="el-GR" altLang="el-GR" sz="2400" dirty="0"/>
                <a:t>3000 </a:t>
              </a:r>
              <a:r>
                <a:rPr lang="el-GR" altLang="el-GR" sz="2400" dirty="0" err="1"/>
                <a:t>π.Χ.</a:t>
              </a:r>
              <a:endParaRPr lang="en-US" altLang="el-GR" sz="2400" dirty="0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107" y="3346"/>
              <a:ext cx="132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l-GR" altLang="el-GR" sz="2400" dirty="0"/>
                <a:t>Άβακας (Κίνα)</a:t>
              </a:r>
            </a:p>
            <a:p>
              <a:pPr algn="ctr"/>
              <a:r>
                <a:rPr lang="el-GR" altLang="el-GR" sz="2400" dirty="0"/>
                <a:t>1300 </a:t>
              </a:r>
              <a:r>
                <a:rPr lang="el-GR" altLang="el-GR" sz="2400" dirty="0" err="1"/>
                <a:t>π.Χ.</a:t>
              </a:r>
              <a:endParaRPr lang="en-US" altLang="el-GR" sz="2400" dirty="0"/>
            </a:p>
          </p:txBody>
        </p:sp>
        <p:pic>
          <p:nvPicPr>
            <p:cNvPr id="9" name="Picture 6" descr="abacus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272"/>
              <a:ext cx="2268" cy="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559"/>
              <a:ext cx="2318" cy="1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922"/>
              <a:ext cx="1680" cy="1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696" y="2782"/>
              <a:ext cx="172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altLang="el-GR" sz="2400"/>
                <a:t>Σύγχρονος σχολικός Άβακας</a:t>
              </a:r>
              <a:endParaRPr lang="en-US" altLang="el-GR" sz="2400"/>
            </a:p>
          </p:txBody>
        </p:sp>
      </p:grpSp>
      <p:sp>
        <p:nvSpPr>
          <p:cNvPr id="16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07152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03898"/>
            <a:ext cx="8229600" cy="4641379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971600" y="1412776"/>
            <a:ext cx="7569200" cy="4537075"/>
            <a:chOff x="788" y="754"/>
            <a:chExt cx="4768" cy="2858"/>
          </a:xfrm>
        </p:grpSpPr>
        <p:pic>
          <p:nvPicPr>
            <p:cNvPr id="5120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" y="754"/>
              <a:ext cx="2405" cy="2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206" name="Text Box 6"/>
            <p:cNvSpPr txBox="1">
              <a:spLocks noChangeArrowheads="1"/>
            </p:cNvSpPr>
            <p:nvPr/>
          </p:nvSpPr>
          <p:spPr bwMode="auto">
            <a:xfrm>
              <a:off x="788" y="845"/>
              <a:ext cx="233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l-GR" altLang="el-GR" sz="2400"/>
                <a:t>Αστρολάβος Αντικυθήρων</a:t>
              </a:r>
            </a:p>
            <a:p>
              <a:pPr algn="ctr"/>
              <a:r>
                <a:rPr lang="el-GR" altLang="el-GR" sz="2400"/>
                <a:t>150-100 π.Χ.</a:t>
              </a:r>
            </a:p>
            <a:p>
              <a:pPr algn="ctr"/>
              <a:r>
                <a:rPr lang="el-GR" altLang="el-GR" sz="2400"/>
                <a:t>87-63 π.Χ.</a:t>
              </a:r>
              <a:endParaRPr lang="en-US" altLang="el-GR" sz="2400"/>
            </a:p>
          </p:txBody>
        </p:sp>
        <p:pic>
          <p:nvPicPr>
            <p:cNvPr id="51207" name="Picture 7" descr="antikithera-machine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661"/>
              <a:ext cx="1844" cy="1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7</a:t>
            </a:fld>
            <a:endParaRPr lang="el-GR"/>
          </a:p>
        </p:txBody>
      </p:sp>
      <p:sp>
        <p:nvSpPr>
          <p:cNvPr id="11" name="Rectangle 2" descr=" 4710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6994525" algn="r"/>
              </a:tabLst>
            </a:pPr>
            <a:r>
              <a:rPr lang="el-GR" altLang="el-GR" dirty="0"/>
              <a:t>Ιστορικό Η/Υ</a:t>
            </a:r>
            <a:r>
              <a:rPr lang="en-US" altLang="el-GR" dirty="0"/>
              <a:t> </a:t>
            </a:r>
            <a:r>
              <a:rPr lang="el-GR" altLang="el-GR" sz="2000" dirty="0"/>
              <a:t>– Περίοδος 1 (Μηχανικά αυτόματα) </a:t>
            </a:r>
            <a:r>
              <a:rPr lang="el-GR" altLang="el-GR" sz="2800" dirty="0" smtClean="0"/>
              <a:t>2</a:t>
            </a:r>
            <a:r>
              <a:rPr lang="en-US" altLang="el-GR" sz="2800" dirty="0" smtClean="0"/>
              <a:t>/</a:t>
            </a:r>
            <a:r>
              <a:rPr lang="el-GR" altLang="el-GR" sz="2800" dirty="0"/>
              <a:t>7</a:t>
            </a:r>
            <a:endParaRPr lang="en-US" altLang="el-GR" sz="2800" dirty="0"/>
          </a:p>
        </p:txBody>
      </p:sp>
    </p:spTree>
    <p:extLst>
      <p:ext uri="{BB962C8B-B14F-4D97-AF65-F5344CB8AC3E}">
        <p14:creationId xmlns:p14="http://schemas.microsoft.com/office/powerpoint/2010/main" val="6913816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03898"/>
            <a:ext cx="8229600" cy="4641379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pic>
        <p:nvPicPr>
          <p:cNvPr id="52228" name="Picture 4" descr="replica"/>
          <p:cNvPicPr>
            <a:picLocks noChangeAspect="1" noChangeArrowheads="1"/>
          </p:cNvPicPr>
          <p:nvPr/>
        </p:nvPicPr>
        <p:blipFill>
          <a:blip r:embed="rId2">
            <a:lum bright="3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979" y="4149080"/>
            <a:ext cx="47656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codex"/>
          <p:cNvPicPr>
            <a:picLocks noChangeAspect="1" noChangeArrowheads="1"/>
          </p:cNvPicPr>
          <p:nvPr/>
        </p:nvPicPr>
        <p:blipFill>
          <a:blip r:embed="rId3">
            <a:lum bright="3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979" y="1488182"/>
            <a:ext cx="4754563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899592" y="3443189"/>
            <a:ext cx="27574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2400"/>
              <a:t>Αθροιστική μηχανή</a:t>
            </a:r>
          </a:p>
          <a:p>
            <a:pPr algn="ctr"/>
            <a:r>
              <a:rPr lang="en-US" altLang="el-GR" sz="2400"/>
              <a:t>Leonardo da Vinci</a:t>
            </a:r>
          </a:p>
          <a:p>
            <a:pPr algn="ctr"/>
            <a:r>
              <a:rPr lang="en-US" altLang="el-GR" sz="2400"/>
              <a:t>(1500)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8</a:t>
            </a:fld>
            <a:endParaRPr lang="el-GR"/>
          </a:p>
        </p:txBody>
      </p:sp>
      <p:sp>
        <p:nvSpPr>
          <p:cNvPr id="10" name="Rectangle 2" descr=" 4710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6994525" algn="r"/>
              </a:tabLst>
            </a:pPr>
            <a:r>
              <a:rPr lang="el-GR" altLang="el-GR" dirty="0"/>
              <a:t>Ιστορικό Η/Υ</a:t>
            </a:r>
            <a:r>
              <a:rPr lang="en-US" altLang="el-GR" dirty="0"/>
              <a:t> </a:t>
            </a:r>
            <a:r>
              <a:rPr lang="el-GR" altLang="el-GR" sz="2000" dirty="0"/>
              <a:t>– Περίοδος 1 (Μηχανικά αυτόματα) </a:t>
            </a:r>
            <a:r>
              <a:rPr lang="el-GR" altLang="el-GR" sz="2800" dirty="0" smtClean="0"/>
              <a:t>3</a:t>
            </a:r>
            <a:r>
              <a:rPr lang="en-US" altLang="el-GR" sz="2800" dirty="0" smtClean="0"/>
              <a:t>/</a:t>
            </a:r>
            <a:r>
              <a:rPr lang="el-GR" altLang="el-GR" sz="2800" dirty="0"/>
              <a:t>7</a:t>
            </a:r>
            <a:endParaRPr lang="en-US" altLang="el-GR" sz="2800" dirty="0"/>
          </a:p>
        </p:txBody>
      </p:sp>
    </p:spTree>
    <p:extLst>
      <p:ext uri="{BB962C8B-B14F-4D97-AF65-F5344CB8AC3E}">
        <p14:creationId xmlns:p14="http://schemas.microsoft.com/office/powerpoint/2010/main" val="35818331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03898"/>
            <a:ext cx="8229600" cy="4641379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900114" y="1593850"/>
            <a:ext cx="7686677" cy="4391025"/>
            <a:chOff x="567" y="663"/>
            <a:chExt cx="4842" cy="2766"/>
          </a:xfrm>
        </p:grpSpPr>
        <p:pic>
          <p:nvPicPr>
            <p:cNvPr id="532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663"/>
              <a:ext cx="2348" cy="2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25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709"/>
              <a:ext cx="2359" cy="1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255" name="Text Box 7"/>
            <p:cNvSpPr txBox="1">
              <a:spLocks noChangeArrowheads="1"/>
            </p:cNvSpPr>
            <p:nvPr/>
          </p:nvSpPr>
          <p:spPr bwMode="auto">
            <a:xfrm>
              <a:off x="1837" y="2681"/>
              <a:ext cx="1975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l-GR" sz="2400" dirty="0"/>
                <a:t>John Napier</a:t>
              </a:r>
            </a:p>
            <a:p>
              <a:pPr algn="ctr"/>
              <a:r>
                <a:rPr lang="el-GR" altLang="el-GR" sz="2400" dirty="0"/>
                <a:t>Τα κόκαλα του </a:t>
              </a:r>
              <a:r>
                <a:rPr lang="en-US" altLang="el-GR" sz="2400" dirty="0"/>
                <a:t>Napier</a:t>
              </a:r>
            </a:p>
            <a:p>
              <a:pPr algn="ctr"/>
              <a:r>
                <a:rPr lang="en-US" altLang="el-GR" sz="2400" dirty="0"/>
                <a:t>1610</a:t>
              </a:r>
            </a:p>
          </p:txBody>
        </p:sp>
      </p:grpSp>
      <p:sp>
        <p:nvSpPr>
          <p:cNvPr id="10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9</a:t>
            </a:fld>
            <a:endParaRPr lang="el-GR"/>
          </a:p>
        </p:txBody>
      </p:sp>
      <p:sp>
        <p:nvSpPr>
          <p:cNvPr id="11" name="Rectangle 2" descr=" 4710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6994525" algn="r"/>
              </a:tabLst>
            </a:pPr>
            <a:r>
              <a:rPr lang="el-GR" altLang="el-GR" dirty="0"/>
              <a:t>Ιστορικό Η/Υ</a:t>
            </a:r>
            <a:r>
              <a:rPr lang="en-US" altLang="el-GR" dirty="0"/>
              <a:t> </a:t>
            </a:r>
            <a:r>
              <a:rPr lang="el-GR" altLang="el-GR" sz="2000" dirty="0"/>
              <a:t>– Περίοδος 1 (Μηχανικά αυτόματα) </a:t>
            </a:r>
            <a:r>
              <a:rPr lang="el-GR" altLang="el-GR" sz="2800" dirty="0"/>
              <a:t>4</a:t>
            </a:r>
            <a:r>
              <a:rPr lang="en-US" altLang="el-GR" sz="2800" dirty="0" smtClean="0"/>
              <a:t>/</a:t>
            </a:r>
            <a:r>
              <a:rPr lang="el-GR" altLang="el-GR" sz="2800" dirty="0"/>
              <a:t>7</a:t>
            </a:r>
            <a:endParaRPr lang="en-US" altLang="el-GR" sz="2800" dirty="0"/>
          </a:p>
        </p:txBody>
      </p:sp>
    </p:spTree>
    <p:extLst>
      <p:ext uri="{BB962C8B-B14F-4D97-AF65-F5344CB8AC3E}">
        <p14:creationId xmlns:p14="http://schemas.microsoft.com/office/powerpoint/2010/main" val="1931407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 NHPIA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1643</TotalTime>
  <Words>1036</Words>
  <Application>Microsoft Office PowerPoint</Application>
  <PresentationFormat>On-screen Show (4:3)</PresentationFormat>
  <Paragraphs>170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TEMP NHPIA</vt:lpstr>
      <vt:lpstr>Αρχές Πληροφορικής</vt:lpstr>
      <vt:lpstr>Άδειες Χρήσης</vt:lpstr>
      <vt:lpstr>Χρηματοδότηση</vt:lpstr>
      <vt:lpstr>Σκοποί  ενότητας</vt:lpstr>
      <vt:lpstr>Περιεχόμενα ενότητας</vt:lpstr>
      <vt:lpstr>Ιστορικό Η/Υ – Περίοδος 1 (Μηχανικά αυτόματα) 1/7</vt:lpstr>
      <vt:lpstr>Ιστορικό Η/Υ – Περίοδος 1 (Μηχανικά αυτόματα) 2/7</vt:lpstr>
      <vt:lpstr>Ιστορικό Η/Υ – Περίοδος 1 (Μηχανικά αυτόματα) 3/7</vt:lpstr>
      <vt:lpstr>Ιστορικό Η/Υ – Περίοδος 1 (Μηχανικά αυτόματα) 4/7</vt:lpstr>
      <vt:lpstr>Ιστορικό Η/Υ – Περίοδος 1 (Μηχανικά αυτόματα) 5/7</vt:lpstr>
      <vt:lpstr>Ιστορικό Η/Υ – Περίοδος 1 (Μηχανικά αυτόματα) 6/7</vt:lpstr>
      <vt:lpstr>Ιστορικό Η/Υ – Περίοδος 1 (Μηχανικά αυτόματα) 6/7</vt:lpstr>
      <vt:lpstr>Ιστορικό Η/Υ – Περίοδος 1 (Μηχανικά αυτόματα) 6/7</vt:lpstr>
      <vt:lpstr>Ιστορικό Η/Υ – Περίοδος 1 (Μηχανικά αυτόματα) 7/7</vt:lpstr>
      <vt:lpstr>Ιστορικό Η/Υ – Περίοδος 1 (Μηχανικά αυτόματα) 7/7</vt:lpstr>
      <vt:lpstr>Ιστορικό Η/Υ – Περίοδος 2 (Προγρ/νες Μηχανές) 1/2</vt:lpstr>
      <vt:lpstr>Ιστορικό Η/Υ – Περίοδος 2 (Προγρ/νες Μηχανές) 1/2</vt:lpstr>
      <vt:lpstr>Ιστορικό Η/Υ – Περίοδος 2 (Προγρ/νες Μηχανές) 1/2</vt:lpstr>
      <vt:lpstr>Ιστορικό Η/Υ – Περίοδος 2 (Προγρ/νες Μηχανές) 2/2</vt:lpstr>
      <vt:lpstr>Ιστορικό Η/Υ Περίοδος 3 (Μικροηλεκτρονική) 1/4</vt:lpstr>
      <vt:lpstr>Ιστορικό Η/Υ Περίοδος 3 (Μικροηλεκτρονική) 2/4</vt:lpstr>
      <vt:lpstr>Ιστορικό Η/Υ Περίοδος 3 (Μικροηλεκτρονική) 3/4</vt:lpstr>
      <vt:lpstr>Ιστορικό Η/Υ Περίοδος 3 (Μικροηλεκτρονική) 3/4</vt:lpstr>
      <vt:lpstr>Ιστορικό Η/Υ Περίοδος 3 (Μικροηλεκτρονική) 4/4</vt:lpstr>
      <vt:lpstr>PowerPoint Presentation</vt:lpstr>
      <vt:lpstr>PowerPoint Presentation</vt:lpstr>
      <vt:lpstr>PowerPoint Presentation</vt:lpstr>
      <vt:lpstr>Οδηγίες (1 από 4)</vt:lpstr>
      <vt:lpstr>Οδηγίες (2 από 4)</vt:lpstr>
      <vt:lpstr>Οδηγίες (3 από 4)</vt:lpstr>
      <vt:lpstr>Οδηγίες (4 από 4)</vt:lpstr>
      <vt:lpstr>Βασικές Οδηγίες Προσβασιμότητας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</dc:creator>
  <cp:lastModifiedBy>akis</cp:lastModifiedBy>
  <cp:revision>33</cp:revision>
  <dcterms:created xsi:type="dcterms:W3CDTF">2012-11-26T09:41:26Z</dcterms:created>
  <dcterms:modified xsi:type="dcterms:W3CDTF">2016-10-28T18:20:45Z</dcterms:modified>
</cp:coreProperties>
</file>