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7" r:id="rId12"/>
    <p:sldId id="268" r:id="rId13"/>
    <p:sldId id="269" r:id="rId14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8" d="100"/>
          <a:sy n="68" d="100"/>
        </p:scale>
        <p:origin x="912" y="49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1877FC8-8D5A-44E9-BB3A-FC0726048CD4}" type="datetimeFigureOut">
              <a:rPr lang="el-GR" smtClean="0"/>
              <a:t>6/3/2022</a:t>
            </a:fld>
            <a:endParaRPr lang="el-GR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l-GR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50A6185-D81C-4776-AD18-C41EF2269D59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1877FC8-8D5A-44E9-BB3A-FC0726048CD4}" type="datetimeFigureOut">
              <a:rPr lang="el-GR" smtClean="0"/>
              <a:t>6/3/2022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0A6185-D81C-4776-AD18-C41EF2269D59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1877FC8-8D5A-44E9-BB3A-FC0726048CD4}" type="datetimeFigureOut">
              <a:rPr lang="el-GR" smtClean="0"/>
              <a:t>6/3/2022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0A6185-D81C-4776-AD18-C41EF2269D59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1877FC8-8D5A-44E9-BB3A-FC0726048CD4}" type="datetimeFigureOut">
              <a:rPr lang="el-GR" smtClean="0"/>
              <a:t>6/3/2022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0A6185-D81C-4776-AD18-C41EF2269D59}" type="slidenum">
              <a:rPr lang="el-GR" smtClean="0"/>
              <a:t>‹#›</a:t>
            </a:fld>
            <a:endParaRPr lang="el-GR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1877FC8-8D5A-44E9-BB3A-FC0726048CD4}" type="datetimeFigureOut">
              <a:rPr lang="el-GR" smtClean="0"/>
              <a:t>6/3/2022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0A6185-D81C-4776-AD18-C41EF2269D59}" type="slidenum">
              <a:rPr lang="el-GR" smtClean="0"/>
              <a:t>‹#›</a:t>
            </a:fld>
            <a:endParaRPr lang="el-GR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1877FC8-8D5A-44E9-BB3A-FC0726048CD4}" type="datetimeFigureOut">
              <a:rPr lang="el-GR" smtClean="0"/>
              <a:t>6/3/2022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0A6185-D81C-4776-AD18-C41EF2269D59}" type="slidenum">
              <a:rPr lang="el-GR" smtClean="0"/>
              <a:t>‹#›</a:t>
            </a:fld>
            <a:endParaRPr lang="el-GR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1877FC8-8D5A-44E9-BB3A-FC0726048CD4}" type="datetimeFigureOut">
              <a:rPr lang="el-GR" smtClean="0"/>
              <a:t>6/3/2022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0A6185-D81C-4776-AD18-C41EF2269D59}" type="slidenum">
              <a:rPr lang="el-GR" smtClean="0"/>
              <a:t>‹#›</a:t>
            </a:fld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1877FC8-8D5A-44E9-BB3A-FC0726048CD4}" type="datetimeFigureOut">
              <a:rPr lang="el-GR" smtClean="0"/>
              <a:t>6/3/2022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0A6185-D81C-4776-AD18-C41EF2269D59}" type="slidenum">
              <a:rPr lang="el-GR" smtClean="0"/>
              <a:t>‹#›</a:t>
            </a:fld>
            <a:endParaRPr lang="el-GR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1877FC8-8D5A-44E9-BB3A-FC0726048CD4}" type="datetimeFigureOut">
              <a:rPr lang="el-GR" smtClean="0"/>
              <a:t>6/3/2022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0A6185-D81C-4776-AD18-C41EF2269D59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71877FC8-8D5A-44E9-BB3A-FC0726048CD4}" type="datetimeFigureOut">
              <a:rPr lang="el-GR" smtClean="0"/>
              <a:t>6/3/2022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0A6185-D81C-4776-AD18-C41EF2269D59}" type="slidenum">
              <a:rPr lang="el-GR" smtClean="0"/>
              <a:t>‹#›</a:t>
            </a:fld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1877FC8-8D5A-44E9-BB3A-FC0726048CD4}" type="datetimeFigureOut">
              <a:rPr lang="el-GR" smtClean="0"/>
              <a:t>6/3/2022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50A6185-D81C-4776-AD18-C41EF2269D59}" type="slidenum">
              <a:rPr lang="el-GR" smtClean="0"/>
              <a:t>‹#›</a:t>
            </a:fld>
            <a:endParaRPr lang="el-G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71877FC8-8D5A-44E9-BB3A-FC0726048CD4}" type="datetimeFigureOut">
              <a:rPr lang="el-GR" smtClean="0"/>
              <a:t>6/3/2022</a:t>
            </a:fld>
            <a:endParaRPr lang="el-GR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l-GR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D50A6185-D81C-4776-AD18-C41EF2269D59}" type="slidenum">
              <a:rPr lang="el-GR" smtClean="0"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december.com/html/4/element/head.html" TargetMode="External"/><Relationship Id="rId2" Type="http://schemas.openxmlformats.org/officeDocument/2006/relationships/hyperlink" Target="http://december.com/html/4/element/html.html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december.com/html/4/element/body.html" TargetMode="External"/><Relationship Id="rId4" Type="http://schemas.openxmlformats.org/officeDocument/2006/relationships/hyperlink" Target="http://december.com/html/4/element/title.html" TargetMode="Externa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836713"/>
            <a:ext cx="7772400" cy="2745650"/>
          </a:xfrm>
        </p:spPr>
        <p:txBody>
          <a:bodyPr>
            <a:normAutofit/>
          </a:bodyPr>
          <a:lstStyle/>
          <a:p>
            <a:pPr algn="ctr"/>
            <a:r>
              <a:rPr lang="el-GR" sz="3200" dirty="0"/>
              <a:t>ΤΕΧΝΟΛΟΓΙΕΣ ΔΙΑΔΙΚΤΥΟΥ ΚΑΙ ΣΧΕΔΙΑΣΗ ΣΤΟΝ ΠΑΓΚΟΣΜΙΟ ΙΣΤΟ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611606"/>
            <a:ext cx="7772400" cy="1689601"/>
          </a:xfrm>
        </p:spPr>
        <p:txBody>
          <a:bodyPr>
            <a:normAutofit/>
          </a:bodyPr>
          <a:lstStyle/>
          <a:p>
            <a:pPr algn="l"/>
            <a:r>
              <a:rPr lang="el-GR" dirty="0" smtClean="0"/>
              <a:t>Μάθημα 2</a:t>
            </a:r>
            <a:r>
              <a:rPr lang="en-US" baseline="30000" dirty="0"/>
              <a:t>o</a:t>
            </a:r>
            <a:endParaRPr lang="el-GR" dirty="0" smtClean="0"/>
          </a:p>
          <a:p>
            <a:pPr algn="l"/>
            <a:r>
              <a:rPr lang="el-GR" dirty="0" smtClean="0"/>
              <a:t>Γκούτζιος Στέφανος</a:t>
            </a:r>
            <a:endParaRPr lang="en-US" dirty="0" smtClean="0"/>
          </a:p>
          <a:p>
            <a:pPr algn="l"/>
            <a:r>
              <a:rPr lang="en-US" dirty="0" smtClean="0"/>
              <a:t>Email: sgoutzios@uowm.gr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3750369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43608" y="889844"/>
            <a:ext cx="7344816" cy="45550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b="1" dirty="0">
                <a:solidFill>
                  <a:schemeClr val="bg2">
                    <a:lumMod val="50000"/>
                  </a:schemeClr>
                </a:solidFill>
              </a:rPr>
              <a:t>Ετικέτες &lt;</a:t>
            </a:r>
            <a:r>
              <a:rPr lang="en-US" sz="2800" b="1" dirty="0">
                <a:solidFill>
                  <a:schemeClr val="bg2">
                    <a:lumMod val="50000"/>
                  </a:schemeClr>
                </a:solidFill>
              </a:rPr>
              <a:t>h1&gt; </a:t>
            </a:r>
            <a:r>
              <a:rPr lang="el-GR" sz="2800" b="1" dirty="0">
                <a:solidFill>
                  <a:schemeClr val="bg2">
                    <a:lumMod val="50000"/>
                  </a:schemeClr>
                </a:solidFill>
              </a:rPr>
              <a:t>έως &lt;</a:t>
            </a:r>
            <a:r>
              <a:rPr lang="en-US" sz="2800" b="1" dirty="0">
                <a:solidFill>
                  <a:schemeClr val="bg2">
                    <a:lumMod val="50000"/>
                  </a:schemeClr>
                </a:solidFill>
              </a:rPr>
              <a:t>h6</a:t>
            </a:r>
            <a:r>
              <a:rPr lang="en-US" sz="2800" b="1" dirty="0" smtClean="0">
                <a:solidFill>
                  <a:schemeClr val="bg2">
                    <a:lumMod val="50000"/>
                  </a:schemeClr>
                </a:solidFill>
              </a:rPr>
              <a:t>&gt;</a:t>
            </a:r>
          </a:p>
          <a:p>
            <a:endParaRPr lang="en-US" sz="2800" b="1" dirty="0">
              <a:solidFill>
                <a:schemeClr val="bg2">
                  <a:lumMod val="50000"/>
                </a:schemeClr>
              </a:solidFill>
            </a:endParaRPr>
          </a:p>
          <a:p>
            <a:r>
              <a:rPr lang="en-US" b="1" dirty="0"/>
              <a:t>&lt;html</a:t>
            </a:r>
            <a:r>
              <a:rPr lang="en-US" b="1" dirty="0" smtClean="0"/>
              <a:t>&gt;</a:t>
            </a:r>
          </a:p>
          <a:p>
            <a:endParaRPr lang="en-US" b="1" dirty="0"/>
          </a:p>
          <a:p>
            <a:r>
              <a:rPr lang="el-GR" b="1" dirty="0" smtClean="0"/>
              <a:t>&lt;</a:t>
            </a:r>
            <a:r>
              <a:rPr lang="el-GR" b="1" dirty="0"/>
              <a:t>title&gt;</a:t>
            </a:r>
            <a:r>
              <a:rPr lang="el-GR" dirty="0"/>
              <a:t>Οι επικεφαλίδες στην HTML</a:t>
            </a:r>
            <a:r>
              <a:rPr lang="el-GR" b="1" dirty="0"/>
              <a:t>&lt;/title&gt;</a:t>
            </a:r>
          </a:p>
          <a:p>
            <a:r>
              <a:rPr lang="en-US" b="1" dirty="0"/>
              <a:t>&lt;/head&gt;</a:t>
            </a:r>
          </a:p>
          <a:p>
            <a:r>
              <a:rPr lang="en-US" b="1" dirty="0"/>
              <a:t>&lt;body&gt;</a:t>
            </a:r>
          </a:p>
          <a:p>
            <a:r>
              <a:rPr lang="en-US" b="1" dirty="0"/>
              <a:t>&lt;h1&gt;</a:t>
            </a:r>
            <a:r>
              <a:rPr lang="el-GR" dirty="0"/>
              <a:t>Πρώτο επίπεδο μεγέθους</a:t>
            </a:r>
            <a:r>
              <a:rPr lang="el-GR" b="1" dirty="0"/>
              <a:t>&lt;/</a:t>
            </a:r>
            <a:r>
              <a:rPr lang="en-US" b="1" dirty="0"/>
              <a:t>h1&gt;</a:t>
            </a:r>
          </a:p>
          <a:p>
            <a:r>
              <a:rPr lang="en-US" b="1" dirty="0"/>
              <a:t>&lt;h2&gt;</a:t>
            </a:r>
            <a:r>
              <a:rPr lang="el-GR" dirty="0"/>
              <a:t>Δεύτερο επίπεδο μεγέθους</a:t>
            </a:r>
            <a:r>
              <a:rPr lang="el-GR" b="1" dirty="0"/>
              <a:t>&lt;/</a:t>
            </a:r>
            <a:r>
              <a:rPr lang="en-US" b="1" dirty="0"/>
              <a:t>h2&gt;</a:t>
            </a:r>
          </a:p>
          <a:p>
            <a:r>
              <a:rPr lang="en-US" b="1" dirty="0"/>
              <a:t>&lt;h3&gt;</a:t>
            </a:r>
            <a:r>
              <a:rPr lang="el-GR" dirty="0"/>
              <a:t>Τρίτο επίπεδο μεγέθους</a:t>
            </a:r>
            <a:r>
              <a:rPr lang="el-GR" b="1" dirty="0"/>
              <a:t>&lt;/</a:t>
            </a:r>
            <a:r>
              <a:rPr lang="en-US" b="1" dirty="0"/>
              <a:t>h3&gt;</a:t>
            </a:r>
          </a:p>
          <a:p>
            <a:r>
              <a:rPr lang="en-US" b="1" dirty="0"/>
              <a:t>&lt;h4&gt;</a:t>
            </a:r>
            <a:r>
              <a:rPr lang="el-GR" dirty="0"/>
              <a:t>Τέταρτο επίπεδο μεγέθους</a:t>
            </a:r>
            <a:r>
              <a:rPr lang="el-GR" b="1" dirty="0"/>
              <a:t>&lt;/</a:t>
            </a:r>
            <a:r>
              <a:rPr lang="en-US" b="1" dirty="0"/>
              <a:t>h4&gt;</a:t>
            </a:r>
          </a:p>
          <a:p>
            <a:r>
              <a:rPr lang="en-US" b="1" dirty="0"/>
              <a:t>&lt;h5&gt;</a:t>
            </a:r>
            <a:r>
              <a:rPr lang="el-GR" dirty="0"/>
              <a:t>Πέμπτο επίπεδο μεγέθους</a:t>
            </a:r>
            <a:r>
              <a:rPr lang="el-GR" b="1" dirty="0"/>
              <a:t>&lt;/</a:t>
            </a:r>
            <a:r>
              <a:rPr lang="en-US" b="1" dirty="0"/>
              <a:t>h5&gt;</a:t>
            </a:r>
          </a:p>
          <a:p>
            <a:r>
              <a:rPr lang="en-US" b="1" dirty="0"/>
              <a:t>&lt;h6&gt;</a:t>
            </a:r>
            <a:r>
              <a:rPr lang="el-GR" dirty="0"/>
              <a:t>Έκτο επίπεδο μεγέθους</a:t>
            </a:r>
            <a:r>
              <a:rPr lang="el-GR" b="1" dirty="0"/>
              <a:t>&lt;/</a:t>
            </a:r>
            <a:r>
              <a:rPr lang="en-US" b="1" dirty="0"/>
              <a:t>h6&gt;</a:t>
            </a:r>
          </a:p>
          <a:p>
            <a:r>
              <a:rPr lang="en-US" b="1" dirty="0"/>
              <a:t>&lt;/body&gt;</a:t>
            </a:r>
          </a:p>
          <a:p>
            <a:r>
              <a:rPr lang="en-US" b="1" dirty="0"/>
              <a:t>&lt;/html&gt;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1103711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1052736"/>
            <a:ext cx="4875808" cy="47128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680607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179512" y="-702170"/>
            <a:ext cx="8820472" cy="71404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Ασκηση 1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kumimoji="0" lang="el-GR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Δημιουργία 1ης ιστοσελίδας</a:t>
            </a: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20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el-GR" sz="2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Ανοίξτε τον επεξεργαστή ιστοσελίδων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 startAt="2"/>
              <a:tabLst/>
            </a:pPr>
            <a:r>
              <a:rPr kumimoji="0" lang="el-GR" sz="2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Αποθηκεύστε στο </a:t>
            </a:r>
            <a:r>
              <a:rPr kumimoji="0" lang="en-US" sz="2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kumimoji="0" lang="el-GR" sz="2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:/html/askiseis/ με όνομα askisi1</a:t>
            </a:r>
            <a:r>
              <a:rPr kumimoji="0" lang="en-US" sz="2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kumimoji="0" lang="el-GR" sz="2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.html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 startAt="3"/>
              <a:tabLst/>
            </a:pPr>
            <a:r>
              <a:rPr kumimoji="0" lang="el-GR" sz="2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Θα φτιάξουμε μια νέα ιστοσελίδα, χρησιμοποιώντας τις βασικές ετικέτες &lt;HTML&gt; &lt;HEAD&gt; &lt;TITLE&gt; &lt;BODY&gt;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 startAt="4"/>
              <a:tabLst/>
            </a:pPr>
            <a:r>
              <a:rPr kumimoji="0" lang="el-GR" sz="2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Πληκτρολογήστε τον παρακάτω κώδικα html. Προσοχή εάν υπάρχουν ήδη κάποιες ετικέτες δεν τις ξαναγράφουμε αλλά τις τροποποιούμε. 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&lt;</a:t>
            </a:r>
            <a:r>
              <a:rPr kumimoji="0" lang="el-GR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HTML</a:t>
            </a:r>
            <a:r>
              <a:rPr kumimoji="0" lang="el-GR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&gt; </a:t>
            </a: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&lt;</a:t>
            </a:r>
            <a:r>
              <a:rPr kumimoji="0" lang="el-GR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HEAD</a:t>
            </a:r>
            <a:r>
              <a:rPr kumimoji="0" lang="el-GR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&gt; </a:t>
            </a: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&lt;</a:t>
            </a:r>
            <a:r>
              <a:rPr kumimoji="0" lang="el-GR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TITLE</a:t>
            </a:r>
            <a:r>
              <a:rPr kumimoji="0" lang="el-GR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&gt;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l-GR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HTML : ΜΑΘΗΜΑ 1&lt;/</a:t>
            </a:r>
            <a:r>
              <a:rPr kumimoji="0" lang="el-GR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TITLE</a:t>
            </a:r>
            <a:r>
              <a:rPr kumimoji="0" lang="el-GR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&gt; </a:t>
            </a: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&lt;/</a:t>
            </a:r>
            <a:r>
              <a:rPr kumimoji="0" lang="el-GR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HEAD</a:t>
            </a:r>
            <a:r>
              <a:rPr kumimoji="0" lang="el-GR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&gt;</a:t>
            </a: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&lt;</a:t>
            </a:r>
            <a:r>
              <a:rPr kumimoji="0" lang="el-GR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hlinkClick r:id="rId5"/>
              </a:rPr>
              <a:t>BODY</a:t>
            </a:r>
            <a:r>
              <a:rPr kumimoji="0" lang="el-GR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&gt; Η πρώτη μας ιστοσελίδα σε HTML!!!! &lt;/</a:t>
            </a:r>
            <a:r>
              <a:rPr kumimoji="0" lang="el-GR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hlinkClick r:id="rId5"/>
              </a:rPr>
              <a:t>BODY</a:t>
            </a:r>
            <a:r>
              <a:rPr kumimoji="0" lang="el-GR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&gt; </a:t>
            </a: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&lt;/</a:t>
            </a:r>
            <a:r>
              <a:rPr kumimoji="0" lang="el-GR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HTML</a:t>
            </a:r>
            <a:r>
              <a:rPr kumimoji="0" lang="el-GR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&gt; 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χρησιμοποιήστε τις ετικέτες &lt;BR&gt; και &lt;P&gt; όπου χρειάζεται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71438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27584" y="476672"/>
            <a:ext cx="831641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b="1" dirty="0"/>
              <a:t>Άσκηση 2 - Αλλαγές γραμμών, </a:t>
            </a:r>
            <a:r>
              <a:rPr lang="el-GR" b="1" dirty="0" smtClean="0"/>
              <a:t>παραγράφο</a:t>
            </a:r>
            <a:endParaRPr lang="en-US" b="1" dirty="0" smtClean="0"/>
          </a:p>
          <a:p>
            <a:r>
              <a:rPr lang="en-US" b="1" dirty="0" smtClean="0"/>
              <a:t>1) </a:t>
            </a:r>
            <a:r>
              <a:rPr lang="el-GR" dirty="0" smtClean="0"/>
              <a:t>Αναζητήστε πληροφορίες από το διαδίκτυο για την πόλη της Καστοριάς. Χρησιμοποιήστε τα </a:t>
            </a:r>
            <a:r>
              <a:rPr lang="en-US" dirty="0" smtClean="0"/>
              <a:t> tag &lt;p&gt;, &lt;</a:t>
            </a:r>
            <a:r>
              <a:rPr lang="en-US" dirty="0" err="1" smtClean="0"/>
              <a:t>br</a:t>
            </a:r>
            <a:r>
              <a:rPr lang="en-US" dirty="0" smtClean="0"/>
              <a:t>&gt; </a:t>
            </a:r>
            <a:r>
              <a:rPr lang="el-GR" dirty="0" smtClean="0"/>
              <a:t> για να αλλάξετε την εμφάνιση του κειμένου</a:t>
            </a:r>
            <a:r>
              <a:rPr lang="en-US" b="1" dirty="0" smtClean="0"/>
              <a:t> </a:t>
            </a:r>
            <a:r>
              <a:rPr lang="el-GR" b="1" smtClean="0"/>
              <a:t>.</a:t>
            </a:r>
            <a:endParaRPr lang="el-GR" b="1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1600" y="2434326"/>
            <a:ext cx="7077879" cy="44236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73427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458611"/>
          </a:xfrm>
        </p:spPr>
        <p:txBody>
          <a:bodyPr>
            <a:normAutofit/>
          </a:bodyPr>
          <a:lstStyle/>
          <a:p>
            <a:pPr marL="109728" indent="0" algn="ctr">
              <a:buNone/>
            </a:pPr>
            <a:r>
              <a:rPr lang="el-GR" sz="2000" b="1" dirty="0" smtClean="0">
                <a:solidFill>
                  <a:schemeClr val="bg2">
                    <a:lumMod val="50000"/>
                  </a:schemeClr>
                </a:solidFill>
                <a:latin typeface="+mj-lt"/>
              </a:rPr>
              <a:t>Η Δομή ενός </a:t>
            </a:r>
            <a:r>
              <a:rPr lang="en-US" sz="2000" b="1" dirty="0" smtClean="0">
                <a:solidFill>
                  <a:schemeClr val="bg2">
                    <a:lumMod val="50000"/>
                  </a:schemeClr>
                </a:solidFill>
                <a:latin typeface="+mj-lt"/>
              </a:rPr>
              <a:t>HTML </a:t>
            </a:r>
            <a:r>
              <a:rPr lang="el-GR" sz="2000" b="1" dirty="0" smtClean="0">
                <a:solidFill>
                  <a:schemeClr val="bg2">
                    <a:lumMod val="50000"/>
                  </a:schemeClr>
                </a:solidFill>
                <a:latin typeface="+mj-lt"/>
              </a:rPr>
              <a:t> προγράμματος έχει την παρακάτω μορφή</a:t>
            </a:r>
            <a:r>
              <a:rPr lang="en-US" sz="2000" b="1" dirty="0" smtClean="0">
                <a:solidFill>
                  <a:schemeClr val="bg2">
                    <a:lumMod val="50000"/>
                  </a:schemeClr>
                </a:solidFill>
                <a:latin typeface="+mj-lt"/>
              </a:rPr>
              <a:t>:</a:t>
            </a:r>
          </a:p>
          <a:p>
            <a:pPr marL="109728" indent="0" algn="ctr">
              <a:buNone/>
            </a:pPr>
            <a:endParaRPr lang="en-US" sz="2000" b="1" dirty="0" smtClean="0">
              <a:solidFill>
                <a:schemeClr val="bg2">
                  <a:lumMod val="50000"/>
                </a:schemeClr>
              </a:solidFill>
              <a:latin typeface="+mj-lt"/>
            </a:endParaRPr>
          </a:p>
          <a:p>
            <a:pPr marL="109728" indent="0">
              <a:buNone/>
            </a:pPr>
            <a:r>
              <a:rPr lang="en-US" sz="2000" dirty="0" smtClean="0">
                <a:solidFill>
                  <a:srgbClr val="FF0000"/>
                </a:solidFill>
                <a:latin typeface="+mj-lt"/>
              </a:rPr>
              <a:t>                                    &lt;html&gt;</a:t>
            </a:r>
            <a:endParaRPr lang="en-US" sz="2000" dirty="0">
              <a:solidFill>
                <a:srgbClr val="FF0000"/>
              </a:solidFill>
              <a:latin typeface="+mj-lt"/>
            </a:endParaRPr>
          </a:p>
          <a:p>
            <a:pPr marL="109728" indent="0">
              <a:buNone/>
            </a:pPr>
            <a:r>
              <a:rPr lang="en-US" sz="2000" dirty="0" smtClean="0">
                <a:latin typeface="+mj-lt"/>
              </a:rPr>
              <a:t>                                     &lt;head&gt; </a:t>
            </a:r>
            <a:endParaRPr lang="en-US" sz="2000" dirty="0">
              <a:latin typeface="+mj-lt"/>
            </a:endParaRPr>
          </a:p>
          <a:p>
            <a:pPr marL="109728" indent="0">
              <a:buNone/>
            </a:pPr>
            <a:r>
              <a:rPr lang="en-US" sz="2000" dirty="0" smtClean="0">
                <a:latin typeface="+mj-lt"/>
              </a:rPr>
              <a:t>                                    &lt;</a:t>
            </a:r>
            <a:r>
              <a:rPr lang="en-US" sz="2000" dirty="0">
                <a:latin typeface="+mj-lt"/>
              </a:rPr>
              <a:t>title&gt; My page &lt;/title&gt;</a:t>
            </a:r>
          </a:p>
          <a:p>
            <a:pPr marL="109728" indent="0">
              <a:buNone/>
            </a:pPr>
            <a:r>
              <a:rPr lang="en-US" sz="2000" dirty="0" smtClean="0">
                <a:latin typeface="+mj-lt"/>
              </a:rPr>
              <a:t>                                     &lt;/</a:t>
            </a:r>
            <a:r>
              <a:rPr lang="en-US" sz="2000" dirty="0">
                <a:latin typeface="+mj-lt"/>
              </a:rPr>
              <a:t>h</a:t>
            </a:r>
            <a:r>
              <a:rPr lang="en-US" sz="2000" dirty="0" smtClean="0">
                <a:latin typeface="+mj-lt"/>
              </a:rPr>
              <a:t>ead&gt;</a:t>
            </a:r>
            <a:endParaRPr lang="en-US" sz="2000" dirty="0">
              <a:latin typeface="+mj-lt"/>
            </a:endParaRPr>
          </a:p>
          <a:p>
            <a:pPr marL="109728" indent="0">
              <a:buNone/>
            </a:pPr>
            <a:r>
              <a:rPr lang="en-US" sz="2000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+mj-lt"/>
              </a:rPr>
              <a:t>                                     &lt;</a:t>
            </a:r>
            <a:r>
              <a:rPr lang="en-US" sz="2000" dirty="0">
                <a:solidFill>
                  <a:schemeClr val="accent6">
                    <a:lumMod val="60000"/>
                    <a:lumOff val="40000"/>
                  </a:schemeClr>
                </a:solidFill>
                <a:latin typeface="+mj-lt"/>
              </a:rPr>
              <a:t>body&gt;</a:t>
            </a:r>
          </a:p>
          <a:p>
            <a:pPr marL="109728" indent="0">
              <a:buNone/>
            </a:pPr>
            <a:endParaRPr lang="en-US" sz="2000" dirty="0">
              <a:latin typeface="+mj-lt"/>
            </a:endParaRPr>
          </a:p>
          <a:p>
            <a:pPr marL="109728" indent="0">
              <a:buNone/>
            </a:pPr>
            <a:r>
              <a:rPr lang="en-US" sz="2000" dirty="0" smtClean="0">
                <a:latin typeface="+mj-lt"/>
              </a:rPr>
              <a:t>                                     My </a:t>
            </a:r>
            <a:r>
              <a:rPr lang="en-US" sz="2000" dirty="0">
                <a:latin typeface="+mj-lt"/>
              </a:rPr>
              <a:t>first site</a:t>
            </a:r>
          </a:p>
          <a:p>
            <a:pPr marL="109728" indent="0">
              <a:buNone/>
            </a:pPr>
            <a:endParaRPr lang="en-US" sz="2000" dirty="0">
              <a:latin typeface="+mj-lt"/>
            </a:endParaRPr>
          </a:p>
          <a:p>
            <a:pPr marL="109728" indent="0">
              <a:buNone/>
            </a:pPr>
            <a:r>
              <a:rPr lang="en-US" sz="2000" dirty="0" smtClean="0">
                <a:latin typeface="+mj-lt"/>
              </a:rPr>
              <a:t>                                     </a:t>
            </a:r>
            <a:r>
              <a:rPr lang="en-US" sz="2000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+mj-lt"/>
              </a:rPr>
              <a:t>&lt;/</a:t>
            </a:r>
            <a:r>
              <a:rPr lang="en-US" sz="2000" dirty="0">
                <a:solidFill>
                  <a:schemeClr val="accent6">
                    <a:lumMod val="60000"/>
                    <a:lumOff val="40000"/>
                  </a:schemeClr>
                </a:solidFill>
                <a:latin typeface="+mj-lt"/>
              </a:rPr>
              <a:t>body&gt;</a:t>
            </a:r>
          </a:p>
          <a:p>
            <a:pPr marL="109728" indent="0">
              <a:buNone/>
            </a:pPr>
            <a:endParaRPr lang="en-US" sz="2000" dirty="0">
              <a:latin typeface="+mj-lt"/>
            </a:endParaRPr>
          </a:p>
          <a:p>
            <a:pPr marL="109728" indent="0">
              <a:buNone/>
            </a:pPr>
            <a:r>
              <a:rPr lang="en-US" sz="2000" dirty="0" smtClean="0">
                <a:latin typeface="+mj-lt"/>
              </a:rPr>
              <a:t>                                      </a:t>
            </a:r>
            <a:r>
              <a:rPr lang="en-US" sz="2000" dirty="0" smtClean="0">
                <a:solidFill>
                  <a:srgbClr val="FF0000"/>
                </a:solidFill>
                <a:latin typeface="+mj-lt"/>
              </a:rPr>
              <a:t>&lt;/</a:t>
            </a:r>
            <a:r>
              <a:rPr lang="en-US" sz="2000" dirty="0">
                <a:solidFill>
                  <a:srgbClr val="FF0000"/>
                </a:solidFill>
                <a:latin typeface="+mj-lt"/>
              </a:rPr>
              <a:t>html&gt;</a:t>
            </a:r>
            <a:endParaRPr lang="el-GR" sz="2000" dirty="0">
              <a:solidFill>
                <a:srgbClr val="FF0000"/>
              </a:solidFill>
              <a:latin typeface="+mj-lt"/>
            </a:endParaRPr>
          </a:p>
        </p:txBody>
      </p:sp>
      <p:cxnSp>
        <p:nvCxnSpPr>
          <p:cNvPr id="12" name="Straight Connector 11"/>
          <p:cNvCxnSpPr/>
          <p:nvPr/>
        </p:nvCxnSpPr>
        <p:spPr>
          <a:xfrm>
            <a:off x="1331640" y="1844824"/>
            <a:ext cx="0" cy="3600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1331640" y="1844824"/>
            <a:ext cx="216024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1259632" y="5445224"/>
            <a:ext cx="230425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2183129" y="3212976"/>
            <a:ext cx="0" cy="15841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2183129" y="3212976"/>
            <a:ext cx="115212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2123728" y="4773100"/>
            <a:ext cx="136815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Straight Connector 2"/>
          <p:cNvCxnSpPr/>
          <p:nvPr/>
        </p:nvCxnSpPr>
        <p:spPr>
          <a:xfrm>
            <a:off x="7452320" y="1988840"/>
            <a:ext cx="0" cy="93610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flipH="1">
            <a:off x="4860032" y="1988840"/>
            <a:ext cx="259228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H="1">
            <a:off x="4860032" y="2924944"/>
            <a:ext cx="259228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301409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458611"/>
          </a:xfrm>
        </p:spPr>
        <p:txBody>
          <a:bodyPr>
            <a:normAutofit/>
          </a:bodyPr>
          <a:lstStyle/>
          <a:p>
            <a:pPr algn="ctr"/>
            <a:endParaRPr lang="el-GR" sz="2000" dirty="0"/>
          </a:p>
          <a:p>
            <a:pPr marL="109728" indent="0" algn="ctr">
              <a:buNone/>
            </a:pPr>
            <a:r>
              <a:rPr lang="el-GR" sz="2000" b="1" dirty="0">
                <a:solidFill>
                  <a:schemeClr val="accent1">
                    <a:lumMod val="75000"/>
                  </a:schemeClr>
                </a:solidFill>
              </a:rPr>
              <a:t>Βασικά </a:t>
            </a:r>
            <a:r>
              <a:rPr lang="en-US" sz="2000" b="1" dirty="0">
                <a:solidFill>
                  <a:schemeClr val="accent1">
                    <a:lumMod val="75000"/>
                  </a:schemeClr>
                </a:solidFill>
              </a:rPr>
              <a:t>HTML tags </a:t>
            </a:r>
            <a:endParaRPr lang="en-US" sz="2000" dirty="0">
              <a:solidFill>
                <a:schemeClr val="accent1">
                  <a:lumMod val="75000"/>
                </a:schemeClr>
              </a:solidFill>
            </a:endParaRPr>
          </a:p>
          <a:p>
            <a:pPr marL="109728" indent="0" algn="ctr">
              <a:buNone/>
            </a:pPr>
            <a:r>
              <a:rPr lang="el-GR" sz="2000" b="1" dirty="0">
                <a:solidFill>
                  <a:schemeClr val="accent1">
                    <a:lumMod val="75000"/>
                  </a:schemeClr>
                </a:solidFill>
              </a:rPr>
              <a:t>Επικεφαλίδες </a:t>
            </a:r>
            <a:endParaRPr lang="el-GR" sz="2000" dirty="0">
              <a:solidFill>
                <a:schemeClr val="accent1">
                  <a:lumMod val="75000"/>
                </a:schemeClr>
              </a:solidFill>
            </a:endParaRPr>
          </a:p>
          <a:p>
            <a:pPr marL="109728" indent="0">
              <a:buNone/>
            </a:pPr>
            <a:r>
              <a:rPr lang="el-GR" sz="1600" dirty="0"/>
              <a:t>Οι επικεφαλίδες δηλώνονται στην HTML με τα tags από &lt;h1&gt; έως &lt;h6&gt;. Το &lt;h1&gt; δηλώνει την μεγαλύτερη επικεφαλίδα, ενώ το &lt;h6&gt; δηλώνει τη μικρότερη. </a:t>
            </a:r>
            <a:endParaRPr lang="en-US" sz="1600" dirty="0" smtClean="0"/>
          </a:p>
          <a:p>
            <a:pPr marL="109728" indent="0">
              <a:buNone/>
            </a:pPr>
            <a:endParaRPr lang="el-GR" sz="1600" dirty="0"/>
          </a:p>
          <a:p>
            <a:pPr marL="109728" indent="0">
              <a:buNone/>
            </a:pPr>
            <a:r>
              <a:rPr lang="en-US" sz="1600" dirty="0"/>
              <a:t>&lt;h1&gt;This is a heading&lt;/h1&gt; </a:t>
            </a:r>
          </a:p>
          <a:p>
            <a:pPr marL="109728" indent="0">
              <a:buNone/>
            </a:pPr>
            <a:r>
              <a:rPr lang="en-US" sz="1600" dirty="0"/>
              <a:t>&lt;h2&gt;This is a heading&lt;/h2&gt; </a:t>
            </a:r>
          </a:p>
          <a:p>
            <a:pPr marL="109728" indent="0">
              <a:buNone/>
            </a:pPr>
            <a:r>
              <a:rPr lang="en-US" sz="1600" dirty="0"/>
              <a:t>&lt;h3&gt;This is a heading&lt;/h3&gt; </a:t>
            </a:r>
          </a:p>
          <a:p>
            <a:pPr marL="109728" indent="0">
              <a:buNone/>
            </a:pPr>
            <a:r>
              <a:rPr lang="en-US" sz="1600" dirty="0"/>
              <a:t>&lt;h4&gt;This is a heading&lt;/h4&gt; </a:t>
            </a:r>
          </a:p>
          <a:p>
            <a:pPr marL="109728" indent="0">
              <a:buNone/>
            </a:pPr>
            <a:r>
              <a:rPr lang="en-US" sz="1600" dirty="0"/>
              <a:t>&lt;h5&gt;This is a heading&lt;/h5&gt; </a:t>
            </a:r>
          </a:p>
          <a:p>
            <a:pPr marL="109728" indent="0">
              <a:buNone/>
            </a:pPr>
            <a:r>
              <a:rPr lang="en-US" sz="1600" dirty="0"/>
              <a:t>&lt;h6&gt;This is a heading&lt;/h6&gt; </a:t>
            </a:r>
            <a:endParaRPr lang="en-US" sz="1600" dirty="0" smtClean="0"/>
          </a:p>
          <a:p>
            <a:pPr marL="109728" indent="0">
              <a:buNone/>
            </a:pPr>
            <a:endParaRPr lang="en-US" sz="1600" dirty="0"/>
          </a:p>
          <a:p>
            <a:pPr marL="109728" indent="0">
              <a:buNone/>
            </a:pPr>
            <a:r>
              <a:rPr lang="el-GR" sz="1600" dirty="0"/>
              <a:t>Η HTML εισάγει αυτόματα μία κενή γραμμή έπειτα από κάθε tag επικεφαλίδας. </a:t>
            </a:r>
            <a:endParaRPr lang="en-US" sz="1600" b="1" dirty="0" smtClean="0">
              <a:solidFill>
                <a:schemeClr val="bg2">
                  <a:lumMod val="50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9314429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458611"/>
          </a:xfrm>
        </p:spPr>
        <p:txBody>
          <a:bodyPr>
            <a:normAutofit/>
          </a:bodyPr>
          <a:lstStyle/>
          <a:p>
            <a:pPr algn="ctr"/>
            <a:endParaRPr lang="el-GR" sz="2000" dirty="0"/>
          </a:p>
          <a:p>
            <a:pPr marL="109728" indent="0" algn="ctr">
              <a:buNone/>
            </a:pPr>
            <a:r>
              <a:rPr lang="el-GR" sz="2000" b="1" dirty="0">
                <a:solidFill>
                  <a:schemeClr val="accent1">
                    <a:lumMod val="75000"/>
                  </a:schemeClr>
                </a:solidFill>
              </a:rPr>
              <a:t>Βασικά </a:t>
            </a:r>
            <a:r>
              <a:rPr lang="en-US" sz="2000" b="1" dirty="0">
                <a:solidFill>
                  <a:schemeClr val="accent1">
                    <a:lumMod val="75000"/>
                  </a:schemeClr>
                </a:solidFill>
              </a:rPr>
              <a:t>HTML tags </a:t>
            </a:r>
            <a:endParaRPr lang="en-US" sz="20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109728" indent="0" algn="ctr">
              <a:buNone/>
            </a:pPr>
            <a:endParaRPr lang="en-US" sz="20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109728" indent="0">
              <a:buNone/>
            </a:pPr>
            <a:r>
              <a:rPr lang="el-GR" sz="1800" b="1" dirty="0"/>
              <a:t>Παράγραφοι </a:t>
            </a:r>
            <a:endParaRPr lang="en-US" sz="1800" b="1" dirty="0" smtClean="0"/>
          </a:p>
          <a:p>
            <a:pPr marL="109728" indent="0">
              <a:buNone/>
            </a:pPr>
            <a:endParaRPr lang="el-GR" sz="1800" dirty="0"/>
          </a:p>
          <a:p>
            <a:pPr marL="109728" indent="0">
              <a:buNone/>
            </a:pPr>
            <a:r>
              <a:rPr lang="el-GR" sz="1800" dirty="0"/>
              <a:t>Οι παράγραφοι δηλώνονται με το tag &lt;p&gt;. </a:t>
            </a:r>
          </a:p>
          <a:p>
            <a:pPr marL="109728" indent="0">
              <a:buNone/>
            </a:pPr>
            <a:r>
              <a:rPr lang="en-US" sz="1800" dirty="0"/>
              <a:t>&lt;p&gt;This is a paragraph&lt;/p&gt; </a:t>
            </a:r>
            <a:endParaRPr lang="en-US" sz="1800" dirty="0" smtClean="0"/>
          </a:p>
          <a:p>
            <a:pPr marL="109728" indent="0">
              <a:buNone/>
            </a:pPr>
            <a:endParaRPr lang="en-US" sz="1800" dirty="0"/>
          </a:p>
          <a:p>
            <a:pPr marL="109728" indent="0">
              <a:buNone/>
            </a:pPr>
            <a:r>
              <a:rPr lang="el-GR" sz="1800" b="1" dirty="0"/>
              <a:t>Αλλαγή γραμμής (</a:t>
            </a:r>
            <a:r>
              <a:rPr lang="en-US" sz="1800" b="1" dirty="0"/>
              <a:t>Line Break) </a:t>
            </a:r>
            <a:endParaRPr lang="en-US" sz="1800" b="1" dirty="0" smtClean="0"/>
          </a:p>
          <a:p>
            <a:pPr marL="109728" indent="0">
              <a:buNone/>
            </a:pPr>
            <a:endParaRPr lang="en-US" sz="1800" dirty="0"/>
          </a:p>
          <a:p>
            <a:pPr marL="109728" indent="0">
              <a:buNone/>
            </a:pPr>
            <a:r>
              <a:rPr lang="el-GR" sz="1800" dirty="0"/>
              <a:t>Για να αλλάξουμε γραμμή, χωρίς να αλλάξουμε παράγραφο τοποθετούμε το tag &lt;br&gt;. Το &lt;br&gt; tag είναι ένα άδειο tag το οποίο δεν χρειάζεται κλείσιμο (&lt;/br&gt;). </a:t>
            </a:r>
            <a:endParaRPr lang="en-US" sz="1800" dirty="0" smtClean="0"/>
          </a:p>
          <a:p>
            <a:pPr marL="109728" indent="0">
              <a:buNone/>
            </a:pPr>
            <a:endParaRPr lang="el-GR" sz="1800" dirty="0"/>
          </a:p>
          <a:p>
            <a:pPr marL="109728" indent="0">
              <a:buNone/>
            </a:pPr>
            <a:r>
              <a:rPr lang="en-US" sz="1800" dirty="0"/>
              <a:t>&lt;p&gt;This &lt;</a:t>
            </a:r>
            <a:r>
              <a:rPr lang="en-US" sz="1800" dirty="0" err="1"/>
              <a:t>br</a:t>
            </a:r>
            <a:r>
              <a:rPr lang="en-US" sz="1800" dirty="0"/>
              <a:t>&gt; is a </a:t>
            </a:r>
            <a:r>
              <a:rPr lang="en-US" sz="1800" dirty="0" err="1"/>
              <a:t>para</a:t>
            </a:r>
            <a:r>
              <a:rPr lang="en-US" sz="1800" dirty="0"/>
              <a:t>&lt;</a:t>
            </a:r>
            <a:r>
              <a:rPr lang="en-US" sz="1800" dirty="0" err="1"/>
              <a:t>br</a:t>
            </a:r>
            <a:r>
              <a:rPr lang="en-US" sz="1800" dirty="0"/>
              <a:t>&gt;graph with line breaks&lt;/p&gt; </a:t>
            </a:r>
            <a:endParaRPr lang="en-US" sz="18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54103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458611"/>
          </a:xfrm>
        </p:spPr>
        <p:txBody>
          <a:bodyPr>
            <a:normAutofit/>
          </a:bodyPr>
          <a:lstStyle/>
          <a:p>
            <a:pPr algn="ctr"/>
            <a:endParaRPr lang="el-GR" sz="2000" dirty="0"/>
          </a:p>
          <a:p>
            <a:pPr marL="109728" indent="0" algn="ctr">
              <a:buNone/>
            </a:pPr>
            <a:r>
              <a:rPr lang="el-GR" sz="2000" b="1" dirty="0" smtClean="0">
                <a:solidFill>
                  <a:schemeClr val="accent1">
                    <a:lumMod val="75000"/>
                  </a:schemeClr>
                </a:solidFill>
              </a:rPr>
              <a:t>Παράδειγμα</a:t>
            </a:r>
          </a:p>
          <a:p>
            <a:pPr marL="109728" indent="0" algn="ctr">
              <a:buNone/>
            </a:pPr>
            <a:endParaRPr lang="el-GR" sz="2000" b="1" dirty="0">
              <a:solidFill>
                <a:schemeClr val="accent1">
                  <a:lumMod val="75000"/>
                </a:schemeClr>
              </a:solidFill>
            </a:endParaRPr>
          </a:p>
          <a:p>
            <a:pPr marL="109728" indent="0" algn="ctr">
              <a:buNone/>
            </a:pPr>
            <a:endParaRPr lang="el-GR" sz="20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109728" indent="0">
              <a:buNone/>
            </a:pPr>
            <a:r>
              <a:rPr lang="en-US" sz="2000" dirty="0" smtClean="0"/>
              <a:t>&lt;html&gt;</a:t>
            </a:r>
          </a:p>
          <a:p>
            <a:pPr marL="109728" indent="0">
              <a:buNone/>
            </a:pPr>
            <a:r>
              <a:rPr lang="en-US" sz="2000" dirty="0" smtClean="0"/>
              <a:t>&lt;title&gt;  </a:t>
            </a:r>
            <a:r>
              <a:rPr lang="el-GR" sz="2000" dirty="0" smtClean="0"/>
              <a:t>Ηπρώτη μου άσκηση &lt;</a:t>
            </a:r>
            <a:r>
              <a:rPr lang="en-US" sz="2000" dirty="0" smtClean="0"/>
              <a:t>/title&gt;</a:t>
            </a:r>
          </a:p>
          <a:p>
            <a:pPr marL="109728" indent="0">
              <a:buNone/>
            </a:pPr>
            <a:r>
              <a:rPr lang="en-US" sz="2000" dirty="0" smtClean="0"/>
              <a:t>&lt;</a:t>
            </a:r>
            <a:r>
              <a:rPr lang="en-US" sz="2000" dirty="0"/>
              <a:t>body&gt; </a:t>
            </a:r>
          </a:p>
          <a:p>
            <a:pPr marL="109728" indent="0">
              <a:buNone/>
            </a:pPr>
            <a:r>
              <a:rPr lang="el-GR" sz="2000" dirty="0"/>
              <a:t>&lt;p&gt;Αυτή είναι η πρώτη παράγραφος </a:t>
            </a:r>
          </a:p>
          <a:p>
            <a:pPr marL="109728" indent="0">
              <a:buNone/>
            </a:pPr>
            <a:r>
              <a:rPr lang="el-GR" sz="2000" dirty="0"/>
              <a:t>&lt;p&gt;Αυτή είναι η δεύτερη παράγραφος </a:t>
            </a:r>
          </a:p>
          <a:p>
            <a:pPr marL="109728" indent="0">
              <a:buNone/>
            </a:pPr>
            <a:r>
              <a:rPr lang="el-GR" sz="2000" dirty="0"/>
              <a:t>&lt;p&gt;Αυτή είναι η τελευταία παράγραφος </a:t>
            </a:r>
          </a:p>
          <a:p>
            <a:pPr marL="109728" indent="0">
              <a:buNone/>
            </a:pPr>
            <a:r>
              <a:rPr lang="en-US" sz="2000" dirty="0"/>
              <a:t>&lt;/body&gt; </a:t>
            </a:r>
            <a:endParaRPr lang="en-US" sz="2000" dirty="0" smtClean="0"/>
          </a:p>
          <a:p>
            <a:pPr marL="109728" indent="0">
              <a:buNone/>
            </a:pPr>
            <a:r>
              <a:rPr lang="en-US" sz="2000" dirty="0" smtClean="0"/>
              <a:t>&lt;/html&gt;</a:t>
            </a:r>
            <a:r>
              <a:rPr lang="en-US" sz="2000" dirty="0"/>
              <a:t>	</a:t>
            </a:r>
          </a:p>
          <a:p>
            <a:pPr marL="109728" indent="0" algn="ctr">
              <a:buNone/>
            </a:pPr>
            <a:endParaRPr lang="en-US" sz="20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109728" indent="0" algn="ctr">
              <a:buNone/>
            </a:pPr>
            <a:r>
              <a:rPr lang="en-US" sz="2000" b="1" dirty="0">
                <a:solidFill>
                  <a:schemeClr val="accent1">
                    <a:lumMod val="75000"/>
                  </a:schemeClr>
                </a:solidFill>
              </a:rPr>
              <a:t>https://www.w3schools.com/html/html_elements.asp</a:t>
            </a:r>
            <a:endParaRPr lang="en-US" sz="2000" b="1" dirty="0" smtClean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2165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746643"/>
          </a:xfrm>
        </p:spPr>
        <p:txBody>
          <a:bodyPr>
            <a:normAutofit fontScale="70000" lnSpcReduction="20000"/>
          </a:bodyPr>
          <a:lstStyle/>
          <a:p>
            <a:pPr marL="109728" indent="0" algn="ctr">
              <a:buNone/>
            </a:pPr>
            <a:r>
              <a:rPr lang="en-US" sz="2800" b="1" dirty="0">
                <a:solidFill>
                  <a:schemeClr val="accent1">
                    <a:lumMod val="75000"/>
                  </a:schemeClr>
                </a:solidFill>
              </a:rPr>
              <a:t>&lt;head</a:t>
            </a:r>
            <a:r>
              <a:rPr lang="en-US" sz="2800" b="1" dirty="0" smtClean="0">
                <a:solidFill>
                  <a:schemeClr val="accent1">
                    <a:lumMod val="75000"/>
                  </a:schemeClr>
                </a:solidFill>
              </a:rPr>
              <a:t>&gt;</a:t>
            </a:r>
          </a:p>
          <a:p>
            <a:pPr marL="109728" indent="0" algn="ctr">
              <a:buNone/>
            </a:pPr>
            <a:endParaRPr lang="en-US" sz="2800" b="1" dirty="0">
              <a:solidFill>
                <a:schemeClr val="accent1">
                  <a:lumMod val="75000"/>
                </a:schemeClr>
              </a:solidFill>
            </a:endParaRPr>
          </a:p>
          <a:p>
            <a:pPr marL="109728" indent="0">
              <a:buNone/>
            </a:pPr>
            <a:r>
              <a:rPr lang="el-GR" sz="2400" dirty="0"/>
              <a:t>Το στοιχείο head προσδιορίζει το πρώτο μέρος, την επικεφαλίδα του</a:t>
            </a:r>
          </a:p>
          <a:p>
            <a:pPr marL="109728" indent="0">
              <a:buNone/>
            </a:pPr>
            <a:r>
              <a:rPr lang="el-GR" sz="2400" dirty="0"/>
              <a:t>εγγράφου σε κώδικα </a:t>
            </a:r>
            <a:r>
              <a:rPr lang="en-US" sz="2400" dirty="0"/>
              <a:t>HTML</a:t>
            </a:r>
            <a:r>
              <a:rPr lang="en-US" sz="2400" dirty="0" smtClean="0"/>
              <a:t>.</a:t>
            </a:r>
          </a:p>
          <a:p>
            <a:r>
              <a:rPr lang="el-GR" sz="2400" dirty="0"/>
              <a:t>Ετικέτες στο </a:t>
            </a:r>
            <a:r>
              <a:rPr lang="en-US" sz="2400" dirty="0"/>
              <a:t>head</a:t>
            </a:r>
          </a:p>
          <a:p>
            <a:r>
              <a:rPr lang="en-US" sz="2400" dirty="0"/>
              <a:t> </a:t>
            </a:r>
            <a:r>
              <a:rPr lang="en-US" sz="2400" b="1" dirty="0"/>
              <a:t>&lt;title&gt;</a:t>
            </a:r>
          </a:p>
          <a:p>
            <a:r>
              <a:rPr lang="el-GR" sz="2400" dirty="0"/>
              <a:t>Το στοιχείο αυτό περιέχει τον τίτλο του εγγράφου και</a:t>
            </a:r>
          </a:p>
          <a:p>
            <a:r>
              <a:rPr lang="el-GR" sz="2400" dirty="0"/>
              <a:t>προσδιορίζει το περιεχόμενό του.</a:t>
            </a:r>
          </a:p>
          <a:p>
            <a:r>
              <a:rPr lang="el-GR" sz="2400" dirty="0"/>
              <a:t>Ο τίτλος φαίνεται στην μπάρα τίτλου του φυλλομετρητή.</a:t>
            </a:r>
          </a:p>
          <a:p>
            <a:r>
              <a:rPr lang="el-GR" sz="2400" dirty="0"/>
              <a:t>Για τίτλο διαλέγουμε κάτι μοναδικό, σαφές και σχετικά σύντομο.</a:t>
            </a:r>
          </a:p>
          <a:p>
            <a:r>
              <a:rPr lang="el-GR" sz="2400" dirty="0"/>
              <a:t>Ο τίτλος χρησιμοποιείται για την αναγνώριση μιας ιστοσελίδας</a:t>
            </a:r>
          </a:p>
          <a:p>
            <a:r>
              <a:rPr lang="el-GR" sz="2400" dirty="0"/>
              <a:t>στις μηχανές αναζήτησης.</a:t>
            </a:r>
          </a:p>
          <a:p>
            <a:r>
              <a:rPr lang="en-US" sz="2400" dirty="0"/>
              <a:t> </a:t>
            </a:r>
            <a:r>
              <a:rPr lang="en-US" sz="2400" b="1" dirty="0"/>
              <a:t>&lt;meta&gt;</a:t>
            </a:r>
          </a:p>
          <a:p>
            <a:r>
              <a:rPr lang="el-GR" sz="2400" dirty="0"/>
              <a:t>Περιέχει πληροφορίες/μεταδεδομένα σχετικές με το έγγραφο,</a:t>
            </a:r>
          </a:p>
          <a:p>
            <a:r>
              <a:rPr lang="el-GR" sz="2400" dirty="0"/>
              <a:t>όπως την ημερομηνία δημιουργίας του, το συγγραφέα,</a:t>
            </a:r>
          </a:p>
          <a:p>
            <a:r>
              <a:rPr lang="el-GR" sz="2400" dirty="0"/>
              <a:t>πληροφορία για τα δικαιώματα του δημιουργού, λέξεις κλειδιά,</a:t>
            </a:r>
          </a:p>
          <a:p>
            <a:r>
              <a:rPr lang="el-GR" sz="2400" dirty="0"/>
              <a:t>τελευταία τροποποίηση κλπ.</a:t>
            </a:r>
          </a:p>
          <a:p>
            <a:r>
              <a:rPr lang="el-GR" sz="2400" dirty="0"/>
              <a:t>Είναι χρήσιμη για εξυπηρετητές, φυλλομετρητές αλλά τα</a:t>
            </a:r>
          </a:p>
          <a:p>
            <a:r>
              <a:rPr lang="el-GR" sz="2400" dirty="0"/>
              <a:t>μεταδεδομένα δεν είναι ορατά από το χρήστη.</a:t>
            </a:r>
          </a:p>
          <a:p>
            <a:r>
              <a:rPr lang="el-GR" sz="2400" dirty="0"/>
              <a:t>Τα μεταδεδομένα</a:t>
            </a:r>
            <a:endParaRPr lang="en-US" sz="2400" dirty="0">
              <a:solidFill>
                <a:schemeClr val="accent1">
                  <a:lumMod val="75000"/>
                </a:schemeClr>
              </a:solidFill>
            </a:endParaRPr>
          </a:p>
          <a:p>
            <a:pPr marL="109728" indent="0" algn="ctr">
              <a:buNone/>
            </a:pPr>
            <a:endParaRPr lang="el-GR" sz="28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3923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&lt;</a:t>
            </a:r>
            <a:r>
              <a:rPr lang="en-US" dirty="0"/>
              <a:t>head&gt;</a:t>
            </a:r>
          </a:p>
          <a:p>
            <a:r>
              <a:rPr lang="el-GR" dirty="0"/>
              <a:t>&lt;title&gt; Η πρώτη μου σελίδα &lt;/title&gt;</a:t>
            </a:r>
          </a:p>
          <a:p>
            <a:r>
              <a:rPr lang="en-US" dirty="0"/>
              <a:t>&lt;/head&gt;</a:t>
            </a:r>
            <a:endParaRPr lang="el-GR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b="0" dirty="0">
                <a:solidFill>
                  <a:schemeClr val="accent1">
                    <a:lumMod val="75000"/>
                  </a:schemeClr>
                </a:solidFill>
              </a:rPr>
              <a:t>Η Ετικέτα </a:t>
            </a:r>
            <a:r>
              <a:rPr lang="en-US" b="0" dirty="0">
                <a:solidFill>
                  <a:schemeClr val="accent1">
                    <a:lumMod val="75000"/>
                  </a:schemeClr>
                </a:solidFill>
              </a:rPr>
              <a:t>title</a:t>
            </a:r>
            <a:endParaRPr lang="el-GR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84814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1800" dirty="0"/>
              <a:t>&lt;head&gt;</a:t>
            </a:r>
          </a:p>
          <a:p>
            <a:r>
              <a:rPr lang="en-US" sz="1800" dirty="0">
                <a:solidFill>
                  <a:srgbClr val="FF0000"/>
                </a:solidFill>
              </a:rPr>
              <a:t> &lt;META HTTP-EQUIV="Content-language" CONTENT="gr"&gt;</a:t>
            </a:r>
            <a:endParaRPr lang="el-GR" sz="1800" dirty="0">
              <a:solidFill>
                <a:srgbClr val="FF0000"/>
              </a:solidFill>
            </a:endParaRPr>
          </a:p>
          <a:p>
            <a:r>
              <a:rPr lang="en-US" sz="1800" dirty="0" smtClean="0"/>
              <a:t>&lt;</a:t>
            </a:r>
            <a:r>
              <a:rPr lang="en-US" sz="1800" dirty="0"/>
              <a:t>meta name="description" content="Free Web tutorials"&gt;</a:t>
            </a:r>
          </a:p>
          <a:p>
            <a:r>
              <a:rPr lang="en-US" sz="1800" dirty="0"/>
              <a:t>&lt;meta name="keywords" content="HTML, CSS, XML, JavaScript"&gt;</a:t>
            </a:r>
          </a:p>
          <a:p>
            <a:r>
              <a:rPr lang="en-US" sz="1800" dirty="0"/>
              <a:t>&lt;meta name="author" content=“</a:t>
            </a:r>
            <a:r>
              <a:rPr lang="en-US" sz="1800" dirty="0" err="1"/>
              <a:t>Lakis</a:t>
            </a:r>
            <a:r>
              <a:rPr lang="en-US" sz="1800" dirty="0"/>
              <a:t> </a:t>
            </a:r>
            <a:r>
              <a:rPr lang="en-US" sz="1800" dirty="0" err="1"/>
              <a:t>Lalakis</a:t>
            </a:r>
            <a:r>
              <a:rPr lang="en-US" sz="1800" dirty="0"/>
              <a:t>"&gt;</a:t>
            </a:r>
          </a:p>
          <a:p>
            <a:r>
              <a:rPr lang="en-US" sz="1800" dirty="0"/>
              <a:t>&lt;/head</a:t>
            </a:r>
            <a:r>
              <a:rPr lang="en-US" sz="1800" dirty="0" smtClean="0"/>
              <a:t>&gt;</a:t>
            </a:r>
          </a:p>
          <a:p>
            <a:r>
              <a:rPr lang="el-GR" sz="1800" b="1" dirty="0"/>
              <a:t>Παράδειγμα 2 - Ορίστε μια περιγραφή της ιστοσελίδας σας:</a:t>
            </a:r>
          </a:p>
          <a:p>
            <a:r>
              <a:rPr lang="en-US" sz="1800" dirty="0"/>
              <a:t>&lt;meta name="description" content="Free Web tutorials"&gt;</a:t>
            </a:r>
          </a:p>
          <a:p>
            <a:r>
              <a:rPr lang="el-GR" sz="1800" b="1" dirty="0"/>
              <a:t>Παράδειγμα 3 - Ορίστε τον συγγραφέα μιας σελίδας:</a:t>
            </a:r>
          </a:p>
          <a:p>
            <a:r>
              <a:rPr lang="en-US" sz="1800" dirty="0"/>
              <a:t>&lt;meta name="author" content=“</a:t>
            </a:r>
            <a:r>
              <a:rPr lang="en-US" sz="1800" dirty="0" err="1"/>
              <a:t>Lakis</a:t>
            </a:r>
            <a:r>
              <a:rPr lang="en-US" sz="1800" dirty="0"/>
              <a:t> </a:t>
            </a:r>
            <a:r>
              <a:rPr lang="en-US" sz="1800" dirty="0" err="1"/>
              <a:t>Lalakis</a:t>
            </a:r>
            <a:r>
              <a:rPr lang="en-US" sz="1800" dirty="0"/>
              <a:t>"&gt;</a:t>
            </a:r>
          </a:p>
          <a:p>
            <a:r>
              <a:rPr lang="el-GR" sz="1800" b="1" dirty="0"/>
              <a:t>Παράδειγμα 4 - </a:t>
            </a:r>
            <a:r>
              <a:rPr lang="el-GR" sz="1800" dirty="0">
                <a:solidFill>
                  <a:srgbClr val="FF0000"/>
                </a:solidFill>
              </a:rPr>
              <a:t>Ορίστε την κωδικοποίηση χαρακτήρων για το έγγραφο HTML</a:t>
            </a:r>
            <a:r>
              <a:rPr lang="el-GR" sz="1800" dirty="0" smtClean="0">
                <a:solidFill>
                  <a:srgbClr val="FF0000"/>
                </a:solidFill>
              </a:rPr>
              <a:t>.:</a:t>
            </a:r>
            <a:endParaRPr lang="en-US" sz="1800" dirty="0" smtClean="0">
              <a:solidFill>
                <a:srgbClr val="FF0000"/>
              </a:solidFill>
            </a:endParaRPr>
          </a:p>
          <a:p>
            <a:r>
              <a:rPr lang="en-US" sz="1800" dirty="0">
                <a:solidFill>
                  <a:srgbClr val="FF0000"/>
                </a:solidFill>
              </a:rPr>
              <a:t> &lt;META HTTP-EQUIV="Content-language" CONTENT="gr"&gt;</a:t>
            </a:r>
            <a:endParaRPr lang="el-GR" sz="1800" dirty="0">
              <a:solidFill>
                <a:srgbClr val="FF0000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788126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Content Placeholder 5"/>
          <p:cNvSpPr>
            <a:spLocks noGrp="1"/>
          </p:cNvSpPr>
          <p:nvPr>
            <p:ph sz="quarter" idx="2"/>
          </p:nvPr>
        </p:nvSpPr>
        <p:spPr/>
        <p:txBody>
          <a:bodyPr>
            <a:noAutofit/>
          </a:bodyPr>
          <a:lstStyle/>
          <a:p>
            <a:r>
              <a:rPr lang="en-US" sz="1400" b="1" dirty="0"/>
              <a:t>&lt;html&gt;</a:t>
            </a:r>
          </a:p>
          <a:p>
            <a:endParaRPr lang="en-US" sz="1400" b="1" dirty="0"/>
          </a:p>
          <a:p>
            <a:r>
              <a:rPr lang="en-US" sz="1400" b="1" dirty="0"/>
              <a:t>&lt;head&gt;</a:t>
            </a:r>
          </a:p>
          <a:p>
            <a:r>
              <a:rPr lang="en-US" sz="1400" b="1" dirty="0"/>
              <a:t>    </a:t>
            </a:r>
          </a:p>
          <a:p>
            <a:pPr marL="109728" indent="0">
              <a:buNone/>
            </a:pPr>
            <a:r>
              <a:rPr lang="en-US" sz="1400" b="1" dirty="0" smtClean="0"/>
              <a:t>&lt;</a:t>
            </a:r>
            <a:r>
              <a:rPr lang="en-US" sz="1400" b="1" dirty="0"/>
              <a:t>META HTTP-EQUIV="Content-language" CONTENT="gr"&gt;</a:t>
            </a:r>
          </a:p>
          <a:p>
            <a:r>
              <a:rPr lang="en-US" sz="1400" b="1" dirty="0"/>
              <a:t>&lt;title&gt; </a:t>
            </a:r>
            <a:r>
              <a:rPr lang="el-GR" sz="1400" b="1" dirty="0"/>
              <a:t>δοκιμη &lt;/</a:t>
            </a:r>
            <a:r>
              <a:rPr lang="en-US" sz="1400" b="1" dirty="0"/>
              <a:t>title</a:t>
            </a:r>
            <a:r>
              <a:rPr lang="en-US" sz="1400" b="1" dirty="0" smtClean="0"/>
              <a:t>&gt;</a:t>
            </a:r>
            <a:endParaRPr lang="en-US" sz="1400" b="1" dirty="0"/>
          </a:p>
          <a:p>
            <a:r>
              <a:rPr lang="en-US" sz="1400" b="1" dirty="0"/>
              <a:t>&lt;/head&gt;</a:t>
            </a:r>
          </a:p>
          <a:p>
            <a:r>
              <a:rPr lang="en-US" sz="1400" b="1" dirty="0"/>
              <a:t>&lt;body&gt;</a:t>
            </a:r>
          </a:p>
          <a:p>
            <a:endParaRPr lang="en-US" sz="1400" b="1" dirty="0"/>
          </a:p>
          <a:p>
            <a:r>
              <a:rPr lang="el-GR" sz="1400" b="1" dirty="0"/>
              <a:t>γεια σας</a:t>
            </a:r>
          </a:p>
          <a:p>
            <a:endParaRPr lang="el-GR" sz="1400" b="1" dirty="0"/>
          </a:p>
          <a:p>
            <a:r>
              <a:rPr lang="el-GR" sz="1400" b="1" dirty="0"/>
              <a:t>&lt;/</a:t>
            </a:r>
            <a:r>
              <a:rPr lang="en-US" sz="1400" b="1" dirty="0"/>
              <a:t>body&gt;</a:t>
            </a:r>
          </a:p>
          <a:p>
            <a:r>
              <a:rPr lang="en-US" sz="1400" b="1" dirty="0"/>
              <a:t>&lt;/html&gt;</a:t>
            </a:r>
            <a:endParaRPr lang="el-GR" sz="1400" b="1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l-GR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35488" y="1412776"/>
            <a:ext cx="4212976" cy="47525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5823254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285</TotalTime>
  <Words>804</Words>
  <Application>Microsoft Office PowerPoint</Application>
  <PresentationFormat>On-screen Show (4:3)</PresentationFormat>
  <Paragraphs>137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Arial</vt:lpstr>
      <vt:lpstr>Lucida Sans Unicode</vt:lpstr>
      <vt:lpstr>Verdana</vt:lpstr>
      <vt:lpstr>Wingdings 2</vt:lpstr>
      <vt:lpstr>Wingdings 3</vt:lpstr>
      <vt:lpstr>Concourse</vt:lpstr>
      <vt:lpstr>ΤΕΧΝΟΛΟΓΙΕΣ ΔΙΑΔΙΚΤΥΟΥ ΚΑΙ ΣΧΕΔΙΑΣΗ ΣΤΟΝ ΠΑΓΚΟΣΜΙΟ ΙΣΤΟ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Η Ετικέτα title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ΤΕΧΝΟΛΟΓΙΕΣ ΔΙΑΔΙΚΤΥΟΥ ΚΑΙ ΣΧΕΔΙΑΣΗ ΣΤΟΝ ΠΑΓΚΟΣΜΙΟ ΙΣΤΟ</dc:title>
  <dc:creator>user</dc:creator>
  <cp:lastModifiedBy>Microsoft account</cp:lastModifiedBy>
  <cp:revision>37</cp:revision>
  <dcterms:created xsi:type="dcterms:W3CDTF">2020-03-28T14:05:48Z</dcterms:created>
  <dcterms:modified xsi:type="dcterms:W3CDTF">2022-03-06T21:01:38Z</dcterms:modified>
</cp:coreProperties>
</file>