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425" r:id="rId5"/>
    <p:sldId id="267" r:id="rId6"/>
    <p:sldId id="270" r:id="rId7"/>
    <p:sldId id="268" r:id="rId8"/>
    <p:sldId id="262" r:id="rId9"/>
    <p:sldId id="266" r:id="rId10"/>
    <p:sldId id="265" r:id="rId11"/>
    <p:sldId id="269" r:id="rId12"/>
    <p:sldId id="263" r:id="rId13"/>
    <p:sldId id="264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FFCC00"/>
    <a:srgbClr val="FF3300"/>
    <a:srgbClr val="0066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C4B5CD8-5FDB-42D8-BE0F-4FA98508C7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89C4A39-C7D3-4702-9215-FC425176ED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AC80EAC-81BF-499B-8825-27D4575A2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F14E-7054-48B9-85EB-6A254CF7DCB0}" type="datetimeFigureOut">
              <a:rPr lang="el-GR" smtClean="0"/>
              <a:t>18/5/2021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ECBACD4-CBC4-4CC8-A759-47E80AD3E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44B1CC1-92ED-4959-86F5-4CD5ECCAD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E532-236C-4806-82D0-EA0607508A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7825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B5AFA89-9302-4439-A5B0-92EEC1C01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5A094C1-525B-4880-90DF-30C89E0066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24FAFCD-CAFE-4E6D-85FE-277CF8F13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F14E-7054-48B9-85EB-6A254CF7DCB0}" type="datetimeFigureOut">
              <a:rPr lang="el-GR" smtClean="0"/>
              <a:t>18/5/2021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BBCCD30-CE2F-4FAA-990F-CEFA25EB5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C6D324F-8E2C-4883-8B21-CEEE27DE2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E532-236C-4806-82D0-EA0607508A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527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293B0172-0944-463E-A764-F640DD320F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C351DEE-A475-40F1-9E60-EA910E8DA0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C8807AB-30B0-48A7-8173-E7EABDC87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F14E-7054-48B9-85EB-6A254CF7DCB0}" type="datetimeFigureOut">
              <a:rPr lang="el-GR" smtClean="0"/>
              <a:t>18/5/2021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54011ED-8CCB-4657-981B-E12F3C939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CFDB609-0EFF-47EC-9190-030896646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E532-236C-4806-82D0-EA0607508A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491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848F177-C728-4D61-BB3D-F753FD7FA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2898FCE-ACD3-4C9D-AF4B-0A5D19542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D6B71EC-AD09-4CD5-B0F7-53697D69A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F14E-7054-48B9-85EB-6A254CF7DCB0}" type="datetimeFigureOut">
              <a:rPr lang="el-GR" smtClean="0"/>
              <a:t>18/5/2021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5735722-B9DE-42ED-9D81-4F7A40CF7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A0C685B-9D01-4895-B107-A4F739C2E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E532-236C-4806-82D0-EA0607508A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6071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BBDA714-794A-45C5-9453-656CAB330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CC666D0-669D-42E4-B339-7BB4D55BB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36F9783-B31D-4765-BAD9-A01912E13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F14E-7054-48B9-85EB-6A254CF7DCB0}" type="datetimeFigureOut">
              <a:rPr lang="el-GR" smtClean="0"/>
              <a:t>18/5/2021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E6745E6-B3F2-4E63-B18D-AD5BFEAEC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E4F849A-FACE-4C81-90B8-0BBC7DBC1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E532-236C-4806-82D0-EA0607508A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799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391684-2B7C-4393-96B1-615CEC99F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B101BDC-F373-49FA-811B-964194E870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A925433-90D7-4D69-9AB2-4AB7C0D43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32F9C2F-5ED4-42CC-9EEC-3C4AF8F7B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F14E-7054-48B9-85EB-6A254CF7DCB0}" type="datetimeFigureOut">
              <a:rPr lang="el-GR" smtClean="0"/>
              <a:t>18/5/2021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349BBEA-17F5-485B-91ED-95B594C9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6CF30C4-0E1F-47F3-9597-FFAC7F1C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E532-236C-4806-82D0-EA0607508A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645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E17B689-72A0-4F86-AE48-0EFE69C9E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20BC821-27BB-4CA1-945B-217F38FD8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7DFB46D-E267-4EC6-A08C-1E3D530703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BF74293E-CB10-4901-8BFE-B1795BCAA9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B628FE2A-3D52-4ADE-8E5E-CEB452CB12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2B958241-8089-4E3B-88E7-DCCD79B42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F14E-7054-48B9-85EB-6A254CF7DCB0}" type="datetimeFigureOut">
              <a:rPr lang="el-GR" smtClean="0"/>
              <a:t>18/5/2021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01E46808-C0DF-4160-9608-9FED5D7DE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A81EDD9F-5776-4681-8C2C-622559A4E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E532-236C-4806-82D0-EA0607508A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4939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A49AA18-47C2-4C7E-B374-EBFBEBF33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1D83EC03-1B82-44F6-A10B-5AB710DDA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F14E-7054-48B9-85EB-6A254CF7DCB0}" type="datetimeFigureOut">
              <a:rPr lang="el-GR" smtClean="0"/>
              <a:t>18/5/2021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6EE45B2-6B39-4A7C-A4C1-8D1E76D7B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90B4A7CB-B3A1-4ADE-BD9D-3B3D5E05B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E532-236C-4806-82D0-EA0607508A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6675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FBCA59A8-E8F1-4B45-AE80-934EA8EE7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F14E-7054-48B9-85EB-6A254CF7DCB0}" type="datetimeFigureOut">
              <a:rPr lang="el-GR" smtClean="0"/>
              <a:t>18/5/2021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8163D407-6032-4CD6-B59B-55458F927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1DDD801-35E9-4388-9F1E-E8DE090DB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E532-236C-4806-82D0-EA0607508A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5653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A074F4E-9EB5-4667-B37B-0DFEA5125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5EC2BCB-303B-4FAF-BD38-39404F63B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D9C168B-868F-4487-8AFE-1F7998CE31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C60D7B4-3266-4247-934F-8E3D5131B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F14E-7054-48B9-85EB-6A254CF7DCB0}" type="datetimeFigureOut">
              <a:rPr lang="el-GR" smtClean="0"/>
              <a:t>18/5/2021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3450CB5-5FE5-4F33-8B4A-4D1C0A527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6FF5E5E-D4C9-4179-9422-752EFEF93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E532-236C-4806-82D0-EA0607508A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250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B1F9693-E77F-4B43-AF65-4F2471EA6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0DDA44EC-F151-4A38-AA08-29EC460D6F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17A7395-7110-4397-BEE9-9889E0A32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CCFF168-251C-44A7-8D57-D5701195B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EF14E-7054-48B9-85EB-6A254CF7DCB0}" type="datetimeFigureOut">
              <a:rPr lang="el-GR" smtClean="0"/>
              <a:t>18/5/2021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B6AB0BB-F455-4194-BCB4-12EBA44B4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4D5411A-E56B-400B-AA39-1AC0D11D6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EE532-236C-4806-82D0-EA0607508A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393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9EAA1E5-DF6F-41FE-8357-0441A8604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06AD2AB-FB29-48E0-A5CE-8C72EAFB4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622E3AA-41A7-4E21-B547-3B83CB965C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EF14E-7054-48B9-85EB-6A254CF7DCB0}" type="datetimeFigureOut">
              <a:rPr lang="el-GR" smtClean="0"/>
              <a:t>18/5/2021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A0CC97E-34D5-4B92-9B76-AC03F00AF7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B77FE73-E173-49C2-B90D-ED0D7E7C63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EE532-236C-4806-82D0-EA0607508A1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051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80/0950069080227582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andfonline.com/doi/full/10.1080/0950069080227582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EA4BC5-DB72-4C8D-AB1E-13C95F377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9689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l-GR" sz="5300" dirty="0">
                <a:solidFill>
                  <a:schemeClr val="accent1">
                    <a:lumMod val="50000"/>
                  </a:schemeClr>
                </a:solidFill>
              </a:rPr>
              <a:t>Αξιολόγηση – Εναλλακτικές μορφές αξιολόγησης στη διδασκαλία των περιβαλλοντικών επιστημών </a:t>
            </a:r>
            <a:r>
              <a:rPr lang="el-GR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  <a:endParaRPr lang="el-G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074F13-FC4F-4B15-A9E9-9DF20EA02200}"/>
              </a:ext>
            </a:extLst>
          </p:cNvPr>
          <p:cNvSpPr txBox="1"/>
          <p:nvPr/>
        </p:nvSpPr>
        <p:spPr>
          <a:xfrm>
            <a:off x="8102990" y="399871"/>
            <a:ext cx="29964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b="1" i="0" u="none" strike="noStrike" baseline="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ΕΦΑΡΜΟΓΗ ΚΑΙ ΑΞΙΟΛΟΓΗΣΗ ΕΚΠΑΙΔΕΥΤΙΚΩΝ ΔΙΑΔΙΚΑΣΙΩΝ ΣΤΗΝ ΠΕΡΙΒΑΛΛΟΝΤΙΚΗ ΑΓΩΓΗ </a:t>
            </a:r>
            <a:r>
              <a:rPr lang="el-GR" sz="18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7C979A-72E7-4924-B7AC-4F54DC9ABF5B}"/>
              </a:ext>
            </a:extLst>
          </p:cNvPr>
          <p:cNvSpPr txBox="1"/>
          <p:nvPr/>
        </p:nvSpPr>
        <p:spPr>
          <a:xfrm>
            <a:off x="6794695" y="614660"/>
            <a:ext cx="1547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accent5">
                    <a:lumMod val="50000"/>
                  </a:schemeClr>
                </a:solidFill>
              </a:rPr>
              <a:t>Μάθημα: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6138E8-3AAA-4BD1-A8B4-D1AA035AB8F6}"/>
              </a:ext>
            </a:extLst>
          </p:cNvPr>
          <p:cNvSpPr txBox="1"/>
          <p:nvPr/>
        </p:nvSpPr>
        <p:spPr>
          <a:xfrm>
            <a:off x="548640" y="399871"/>
            <a:ext cx="40514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ΔΠΜΣ Εκπαίδευση για την </a:t>
            </a:r>
            <a:r>
              <a:rPr lang="el-GR" sz="2400" b="1" dirty="0" err="1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Αειφορία</a:t>
            </a:r>
            <a:r>
              <a:rPr lang="el-GR" sz="24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και το Περιβάλλον</a:t>
            </a:r>
          </a:p>
        </p:txBody>
      </p:sp>
      <p:grpSp>
        <p:nvGrpSpPr>
          <p:cNvPr id="15" name="Ομάδα 14">
            <a:extLst>
              <a:ext uri="{FF2B5EF4-FFF2-40B4-BE49-F238E27FC236}">
                <a16:creationId xmlns:a16="http://schemas.microsoft.com/office/drawing/2014/main" id="{6D38F0C6-9384-412A-83EC-8FC562911B13}"/>
              </a:ext>
            </a:extLst>
          </p:cNvPr>
          <p:cNvGrpSpPr/>
          <p:nvPr/>
        </p:nvGrpSpPr>
        <p:grpSpPr>
          <a:xfrm>
            <a:off x="4048321" y="4974014"/>
            <a:ext cx="4462632" cy="1523245"/>
            <a:chOff x="3640358" y="4430413"/>
            <a:chExt cx="4462632" cy="1523245"/>
          </a:xfrm>
        </p:grpSpPr>
        <p:grpSp>
          <p:nvGrpSpPr>
            <p:cNvPr id="9" name="Ομάδα 8">
              <a:extLst>
                <a:ext uri="{FF2B5EF4-FFF2-40B4-BE49-F238E27FC236}">
                  <a16:creationId xmlns:a16="http://schemas.microsoft.com/office/drawing/2014/main" id="{A1C0D66B-F721-4066-B109-75231E793370}"/>
                </a:ext>
              </a:extLst>
            </p:cNvPr>
            <p:cNvGrpSpPr/>
            <p:nvPr/>
          </p:nvGrpSpPr>
          <p:grpSpPr>
            <a:xfrm>
              <a:off x="4188503" y="4430413"/>
              <a:ext cx="3914487" cy="1523245"/>
              <a:chOff x="4100856" y="2931597"/>
              <a:chExt cx="3914487" cy="1060216"/>
            </a:xfrm>
          </p:grpSpPr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616BA7A-2A9A-467C-82E0-FC4CA5E6DA24}"/>
                  </a:ext>
                </a:extLst>
              </p:cNvPr>
              <p:cNvSpPr txBox="1"/>
              <p:nvPr/>
            </p:nvSpPr>
            <p:spPr>
              <a:xfrm>
                <a:off x="4100856" y="2931597"/>
                <a:ext cx="3257944" cy="2570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l-GR" b="1" dirty="0">
                    <a:solidFill>
                      <a:srgbClr val="8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Open Sans"/>
                  </a:rPr>
                  <a:t>Πηνελόπη Παπαδοπούλου</a:t>
                </a:r>
                <a:endParaRPr lang="en-US" b="1" dirty="0">
                  <a:solidFill>
                    <a:srgbClr val="8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578F223-829C-4D8A-9771-F9717FB9D847}"/>
                  </a:ext>
                </a:extLst>
              </p:cNvPr>
              <p:cNvSpPr txBox="1"/>
              <p:nvPr/>
            </p:nvSpPr>
            <p:spPr>
              <a:xfrm>
                <a:off x="5120747" y="3354514"/>
                <a:ext cx="1261692" cy="2356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l-GR" sz="1600" b="1" dirty="0">
                    <a:solidFill>
                      <a:srgbClr val="800000"/>
                    </a:solidFill>
                    <a:latin typeface="Handlee" panose="02000000000000000000" pitchFamily="2" charset="77"/>
                    <a:ea typeface="Lato Light" panose="020F0502020204030203" pitchFamily="34" charset="0"/>
                    <a:cs typeface="Lato Light" panose="020F0502020204030203" pitchFamily="34" charset="0"/>
                  </a:rPr>
                  <a:t>Καθηγήτρια 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9C96718-965C-4E4E-9E46-45069527E4CB}"/>
                  </a:ext>
                </a:extLst>
              </p:cNvPr>
              <p:cNvSpPr txBox="1"/>
              <p:nvPr/>
            </p:nvSpPr>
            <p:spPr>
              <a:xfrm>
                <a:off x="4136571" y="3584795"/>
                <a:ext cx="3222229" cy="4070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l-GR" sz="1600" b="1" dirty="0">
                    <a:solidFill>
                      <a:srgbClr val="800000"/>
                    </a:solidFill>
                    <a:latin typeface="Handlee" panose="02000000000000000000" pitchFamily="2" charset="77"/>
                    <a:ea typeface="Lato Light" panose="020F0502020204030203" pitchFamily="34" charset="0"/>
                    <a:cs typeface="Lato Light" panose="020F0502020204030203" pitchFamily="34" charset="0"/>
                  </a:rPr>
                  <a:t>Παιδαγωγικό Τμήμα Νηπιαγωγών</a:t>
                </a:r>
              </a:p>
              <a:p>
                <a:pPr algn="r"/>
                <a:r>
                  <a:rPr lang="el-GR" sz="1600" b="1" dirty="0">
                    <a:solidFill>
                      <a:srgbClr val="800000"/>
                    </a:solidFill>
                    <a:latin typeface="Handlee" panose="02000000000000000000" pitchFamily="2" charset="77"/>
                    <a:ea typeface="Lato Light" panose="020F0502020204030203" pitchFamily="34" charset="0"/>
                    <a:cs typeface="Lato Light" panose="020F0502020204030203" pitchFamily="34" charset="0"/>
                  </a:rPr>
                  <a:t>Πανεπιστήμιο Δυτικής Μακεδονίας</a:t>
                </a:r>
                <a:endParaRPr lang="en-US" sz="1600" b="1" dirty="0">
                  <a:solidFill>
                    <a:srgbClr val="800000"/>
                  </a:solidFill>
                  <a:latin typeface="Handlee" panose="02000000000000000000" pitchFamily="2" charset="77"/>
                  <a:ea typeface="Lato Light" panose="020F0502020204030203" pitchFamily="34" charset="0"/>
                  <a:cs typeface="Lato Light" panose="020F0502020204030203" pitchFamily="34" charset="0"/>
                </a:endParaRPr>
              </a:p>
            </p:txBody>
          </p:sp>
          <p:pic>
            <p:nvPicPr>
              <p:cNvPr id="13" name="Picture 6" descr="Αποτέλεσμα εικόνας για Παιδαγωγικό Τμήμα νηπιαγωγών ΠΔΜ">
                <a:extLst>
                  <a:ext uri="{FF2B5EF4-FFF2-40B4-BE49-F238E27FC236}">
                    <a16:creationId xmlns:a16="http://schemas.microsoft.com/office/drawing/2014/main" id="{1C7643B0-B824-46E4-9DE3-90BBF1D27C1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111" r="81688" b="10310"/>
              <a:stretch/>
            </p:blipFill>
            <p:spPr bwMode="auto">
              <a:xfrm>
                <a:off x="7316506" y="3174535"/>
                <a:ext cx="698837" cy="6572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4" name="Picture 4">
              <a:extLst>
                <a:ext uri="{FF2B5EF4-FFF2-40B4-BE49-F238E27FC236}">
                  <a16:creationId xmlns:a16="http://schemas.microsoft.com/office/drawing/2014/main" id="{4BC215B2-C62C-499F-B7E9-F5AE1DD1AC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0358" y="4866924"/>
              <a:ext cx="633968" cy="650224"/>
            </a:xfrm>
            <a:prstGeom prst="rect">
              <a:avLst/>
            </a:prstGeom>
            <a:solidFill>
              <a:schemeClr val="bg1"/>
            </a:solidFill>
          </p:spPr>
        </p:pic>
      </p:grpSp>
    </p:spTree>
    <p:extLst>
      <p:ext uri="{BB962C8B-B14F-4D97-AF65-F5344CB8AC3E}">
        <p14:creationId xmlns:p14="http://schemas.microsoft.com/office/powerpoint/2010/main" val="1407581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62EC1CD6-F6E6-4AEB-A095-BDBD51C8F117}"/>
              </a:ext>
            </a:extLst>
          </p:cNvPr>
          <p:cNvSpPr/>
          <p:nvPr/>
        </p:nvSpPr>
        <p:spPr>
          <a:xfrm>
            <a:off x="1073425" y="6211669"/>
            <a:ext cx="92235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Open Sans"/>
              </a:rPr>
              <a:t>McClure, R. J., 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/>
              </a:rPr>
              <a:t>Sonak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/>
              </a:rPr>
              <a:t>, B. and Suen, K. H. 1999. Concept map assessment of classroom learning. </a:t>
            </a:r>
            <a:r>
              <a:rPr lang="en-US" b="0" i="1" dirty="0">
                <a:solidFill>
                  <a:srgbClr val="333333"/>
                </a:solidFill>
                <a:effectLst/>
                <a:latin typeface="Open Sans"/>
              </a:rPr>
              <a:t>Journal of Research in Science Teaching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/>
              </a:rPr>
              <a:t>, 36(4): 475–492.</a:t>
            </a:r>
            <a:endParaRPr lang="el-GR" dirty="0"/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8E4743A9-D684-4374-8348-79A418C4CD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783" y="-147721"/>
            <a:ext cx="7487478" cy="612377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E052AA9-5CBC-4EE0-9306-C1927827AB8F}"/>
              </a:ext>
            </a:extLst>
          </p:cNvPr>
          <p:cNvSpPr txBox="1"/>
          <p:nvPr/>
        </p:nvSpPr>
        <p:spPr>
          <a:xfrm rot="16200000">
            <a:off x="-1495886" y="2194435"/>
            <a:ext cx="48470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Ποσοτικές αξιολογήσεις</a:t>
            </a:r>
          </a:p>
          <a:p>
            <a:r>
              <a:rPr lang="el-GR" sz="3600" dirty="0">
                <a:solidFill>
                  <a:srgbClr val="FF0000"/>
                </a:solidFill>
              </a:rPr>
              <a:t>Οι ιεραρχίες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6D64F6-F83F-4A35-A01A-8C13FE40E4C3}"/>
              </a:ext>
            </a:extLst>
          </p:cNvPr>
          <p:cNvSpPr txBox="1"/>
          <p:nvPr/>
        </p:nvSpPr>
        <p:spPr>
          <a:xfrm>
            <a:off x="9210261" y="1113183"/>
            <a:ext cx="2491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C00000"/>
                </a:solidFill>
              </a:rPr>
              <a:t>1</a:t>
            </a:r>
            <a:r>
              <a:rPr lang="el-GR" baseline="30000" dirty="0">
                <a:solidFill>
                  <a:srgbClr val="C00000"/>
                </a:solidFill>
              </a:rPr>
              <a:t>ο</a:t>
            </a:r>
            <a:r>
              <a:rPr lang="el-GR" dirty="0">
                <a:solidFill>
                  <a:srgbClr val="C00000"/>
                </a:solidFill>
              </a:rPr>
              <a:t> επίπεδο ιεραρχίας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E2D719-D4DD-4B23-AB1F-C650369BBD06}"/>
              </a:ext>
            </a:extLst>
          </p:cNvPr>
          <p:cNvSpPr txBox="1"/>
          <p:nvPr/>
        </p:nvSpPr>
        <p:spPr>
          <a:xfrm>
            <a:off x="9223513" y="2729502"/>
            <a:ext cx="2491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C00000"/>
                </a:solidFill>
              </a:rPr>
              <a:t>2</a:t>
            </a:r>
            <a:r>
              <a:rPr lang="el-GR" baseline="30000" dirty="0">
                <a:solidFill>
                  <a:srgbClr val="C00000"/>
                </a:solidFill>
              </a:rPr>
              <a:t>ο</a:t>
            </a:r>
            <a:r>
              <a:rPr lang="el-GR" dirty="0">
                <a:solidFill>
                  <a:srgbClr val="C00000"/>
                </a:solidFill>
              </a:rPr>
              <a:t> επίπεδο ιεραρχίας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593398-876F-46DC-8277-D57774130E9A}"/>
              </a:ext>
            </a:extLst>
          </p:cNvPr>
          <p:cNvSpPr txBox="1"/>
          <p:nvPr/>
        </p:nvSpPr>
        <p:spPr>
          <a:xfrm>
            <a:off x="9223512" y="4679530"/>
            <a:ext cx="26409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srgbClr val="C00000"/>
                </a:solidFill>
              </a:rPr>
              <a:t>Προτάσεις  (έγκυρες)</a:t>
            </a:r>
          </a:p>
          <a:p>
            <a:r>
              <a:rPr lang="el-GR" sz="1600" dirty="0">
                <a:solidFill>
                  <a:srgbClr val="C00000"/>
                </a:solidFill>
              </a:rPr>
              <a:t>Ιεραρχίες (έγκυρες)</a:t>
            </a:r>
          </a:p>
          <a:p>
            <a:r>
              <a:rPr lang="el-GR" sz="1600" dirty="0">
                <a:solidFill>
                  <a:srgbClr val="C00000"/>
                </a:solidFill>
              </a:rPr>
              <a:t>Σύνδεσμοι (έγκυροι)</a:t>
            </a:r>
          </a:p>
          <a:p>
            <a:r>
              <a:rPr lang="el-GR" sz="1600" dirty="0">
                <a:solidFill>
                  <a:srgbClr val="C00000"/>
                </a:solidFill>
              </a:rPr>
              <a:t>Παραδείγματα (έγκυρα)</a:t>
            </a:r>
          </a:p>
        </p:txBody>
      </p:sp>
    </p:spTree>
    <p:extLst>
      <p:ext uri="{BB962C8B-B14F-4D97-AF65-F5344CB8AC3E}">
        <p14:creationId xmlns:p14="http://schemas.microsoft.com/office/powerpoint/2010/main" val="2040722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285EC4-DDC4-4A1E-853B-0E9054A2D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9118"/>
          </a:xfrm>
        </p:spPr>
        <p:txBody>
          <a:bodyPr/>
          <a:lstStyle/>
          <a:p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Ένα πλαίσιο ποσοτικής ανάλυσης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ED5116B-A24C-4D5A-9815-5C8CA3E7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2058"/>
            <a:ext cx="10515600" cy="4351338"/>
          </a:xfrm>
        </p:spPr>
        <p:txBody>
          <a:bodyPr>
            <a:normAutofit lnSpcReduction="10000"/>
          </a:bodyPr>
          <a:lstStyle/>
          <a:p>
            <a:pPr lvl="0"/>
            <a:r>
              <a:rPr lang="el-GR" dirty="0"/>
              <a:t>Αριθμός εννοιών: 2 βαθμοί για κάθε ιδέα σχετική με το θέμα.</a:t>
            </a:r>
          </a:p>
          <a:p>
            <a:pPr lvl="0"/>
            <a:r>
              <a:rPr lang="el-GR" dirty="0"/>
              <a:t>Ιεραρχία: 10 βαθμοί για την τοποθέτηση εννοιών ανάλογα με το βαθμό συνάφειας μεταξύ τους.</a:t>
            </a:r>
          </a:p>
          <a:p>
            <a:pPr lvl="0"/>
            <a:r>
              <a:rPr lang="el-GR" dirty="0"/>
              <a:t>Ακρίβεια της πρότασης: 2 βαθμοί για κάθε πραγματική πρόταση που περιέχει τις έννοιες.</a:t>
            </a:r>
          </a:p>
          <a:p>
            <a:pPr lvl="0"/>
            <a:r>
              <a:rPr lang="el-GR" dirty="0"/>
              <a:t>Σαφήνεια της πρότασης: 2 βαθμοί για κάθε ανοιχτή πρόταση που περιέχει τις έννοιες.</a:t>
            </a:r>
          </a:p>
          <a:p>
            <a:pPr lvl="0"/>
            <a:r>
              <a:rPr lang="el-GR" dirty="0"/>
              <a:t>Κατεύθυνση πρότασης: 2 σημεία για την ορθή κατανόηση όταν οι έννοιες και οι λέξεις σύνδεσης που σχηματίζουν μια πρόταση διαβάζονται στη σχεδιαζόμενη κατεύθυνση.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ECF39E-1A15-4143-993F-666CDC3AE54F}"/>
              </a:ext>
            </a:extLst>
          </p:cNvPr>
          <p:cNvSpPr txBox="1"/>
          <p:nvPr/>
        </p:nvSpPr>
        <p:spPr>
          <a:xfrm>
            <a:off x="993913" y="6031210"/>
            <a:ext cx="9634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Şebnem</a:t>
            </a:r>
            <a:r>
              <a:rPr lang="en-US" dirty="0"/>
              <a:t> </a:t>
            </a:r>
            <a:r>
              <a:rPr lang="en-US" dirty="0" err="1"/>
              <a:t>Kandil</a:t>
            </a:r>
            <a:r>
              <a:rPr lang="en-US" dirty="0"/>
              <a:t> </a:t>
            </a:r>
            <a:r>
              <a:rPr lang="en-US" dirty="0" err="1"/>
              <a:t>İngeç</a:t>
            </a:r>
            <a:r>
              <a:rPr lang="en-US" dirty="0"/>
              <a:t> (2009) </a:t>
            </a:r>
            <a:r>
              <a:rPr lang="en-US" dirty="0" err="1"/>
              <a:t>Analysing</a:t>
            </a:r>
            <a:r>
              <a:rPr lang="en-US" dirty="0"/>
              <a:t> Concept Maps as an Assessment Tool in Teaching Physics and Comparison with the Achievement Tests, International Journal of Science Education, 31:14, 1897-1915, DOI: </a:t>
            </a:r>
            <a:r>
              <a:rPr lang="en-US" u="sng" dirty="0">
                <a:hlinkClick r:id="rId2"/>
              </a:rPr>
              <a:t>10.1080/09500690802275820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84355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FED0E982-981E-4186-8221-75156C779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2186" y="-36450"/>
            <a:ext cx="7090144" cy="68944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EA20CAC-8A90-487F-A32A-F16842E0BE64}"/>
              </a:ext>
            </a:extLst>
          </p:cNvPr>
          <p:cNvSpPr txBox="1"/>
          <p:nvPr/>
        </p:nvSpPr>
        <p:spPr>
          <a:xfrm>
            <a:off x="5275385" y="2180492"/>
            <a:ext cx="201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Ακτινωτός - </a:t>
            </a:r>
            <a:r>
              <a:rPr lang="en-US" b="1" dirty="0">
                <a:solidFill>
                  <a:srgbClr val="FF0000"/>
                </a:solidFill>
              </a:rPr>
              <a:t>Spoke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67A221-6491-490D-AD7D-028D4BFD4940}"/>
              </a:ext>
            </a:extLst>
          </p:cNvPr>
          <p:cNvSpPr txBox="1"/>
          <p:nvPr/>
        </p:nvSpPr>
        <p:spPr>
          <a:xfrm>
            <a:off x="3263705" y="6202527"/>
            <a:ext cx="201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Δίκτυο - </a:t>
            </a:r>
            <a:r>
              <a:rPr lang="en-US" b="1" dirty="0">
                <a:solidFill>
                  <a:srgbClr val="FF0000"/>
                </a:solidFill>
              </a:rPr>
              <a:t>Net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5947BF-6749-4850-B7E8-3A931E3DC3AF}"/>
              </a:ext>
            </a:extLst>
          </p:cNvPr>
          <p:cNvSpPr txBox="1"/>
          <p:nvPr/>
        </p:nvSpPr>
        <p:spPr>
          <a:xfrm>
            <a:off x="9659814" y="6202527"/>
            <a:ext cx="201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 Αλυσίδα - </a:t>
            </a:r>
            <a:r>
              <a:rPr lang="en-US" b="1" dirty="0">
                <a:solidFill>
                  <a:srgbClr val="FF0000"/>
                </a:solidFill>
              </a:rPr>
              <a:t>Chain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68D7A9-2659-4A00-8141-6835C07F2ADD}"/>
              </a:ext>
            </a:extLst>
          </p:cNvPr>
          <p:cNvSpPr txBox="1"/>
          <p:nvPr/>
        </p:nvSpPr>
        <p:spPr>
          <a:xfrm rot="16200000">
            <a:off x="7776680" y="2408078"/>
            <a:ext cx="57779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Kinchin</a:t>
            </a:r>
            <a:r>
              <a:rPr lang="en-US" dirty="0"/>
              <a:t>, I. M., Hay, D. B. and Adams, A. 2000. How a qualitative approach to concept map analysis can be used to aid learning by illustrating patterns of conceptual development. </a:t>
            </a:r>
            <a:r>
              <a:rPr lang="en-US" i="1" dirty="0"/>
              <a:t>Educational Research</a:t>
            </a:r>
            <a:r>
              <a:rPr lang="en-US" dirty="0"/>
              <a:t>, 42: 43–57</a:t>
            </a:r>
            <a:endParaRPr lang="el-G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0D2DA1-17FA-426D-94F1-CA0F550D09FE}"/>
              </a:ext>
            </a:extLst>
          </p:cNvPr>
          <p:cNvSpPr txBox="1"/>
          <p:nvPr/>
        </p:nvSpPr>
        <p:spPr>
          <a:xfrm rot="16200000">
            <a:off x="-1376319" y="3813422"/>
            <a:ext cx="4607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Ποιοτικές αξιολογήσεις</a:t>
            </a:r>
          </a:p>
        </p:txBody>
      </p:sp>
    </p:spTree>
    <p:extLst>
      <p:ext uri="{BB962C8B-B14F-4D97-AF65-F5344CB8AC3E}">
        <p14:creationId xmlns:p14="http://schemas.microsoft.com/office/powerpoint/2010/main" val="4245679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83FFE71D-1A36-45DB-BAA1-DF758A21AA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4204" y="40973"/>
            <a:ext cx="6170759" cy="68375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833B783-9C0F-4775-91FF-E938286D53FE}"/>
              </a:ext>
            </a:extLst>
          </p:cNvPr>
          <p:cNvSpPr txBox="1"/>
          <p:nvPr/>
        </p:nvSpPr>
        <p:spPr>
          <a:xfrm rot="16200000">
            <a:off x="7608750" y="2849322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Kinchin</a:t>
            </a:r>
            <a:r>
              <a:rPr lang="en-US" dirty="0"/>
              <a:t>, I. M., Hay, D. B. and Adams, A. 2000. How a qualitative approach to concept map analysis can be used to aid learning by illustrating patterns of conceptual development. </a:t>
            </a:r>
            <a:r>
              <a:rPr lang="en-US" i="1" dirty="0"/>
              <a:t>Educational Research</a:t>
            </a:r>
            <a:r>
              <a:rPr lang="en-US" dirty="0"/>
              <a:t>, 42: 43–57</a:t>
            </a:r>
            <a:endParaRPr lang="el-G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14E0A6-425F-4D6A-BA4B-67F082C2823B}"/>
              </a:ext>
            </a:extLst>
          </p:cNvPr>
          <p:cNvSpPr txBox="1"/>
          <p:nvPr/>
        </p:nvSpPr>
        <p:spPr>
          <a:xfrm rot="16200000">
            <a:off x="-812592" y="3438284"/>
            <a:ext cx="4607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Ποιοτικές αξιολογήσεις</a:t>
            </a:r>
          </a:p>
        </p:txBody>
      </p:sp>
    </p:spTree>
    <p:extLst>
      <p:ext uri="{BB962C8B-B14F-4D97-AF65-F5344CB8AC3E}">
        <p14:creationId xmlns:p14="http://schemas.microsoft.com/office/powerpoint/2010/main" val="1810564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006E7D7-F776-4AEE-B0E9-E6ABE439E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50" y="-99107"/>
            <a:ext cx="10106465" cy="1126050"/>
          </a:xfrm>
        </p:spPr>
        <p:txBody>
          <a:bodyPr/>
          <a:lstStyle/>
          <a:p>
            <a:r>
              <a:rPr lang="el-GR" dirty="0">
                <a:solidFill>
                  <a:schemeClr val="accent5">
                    <a:lumMod val="50000"/>
                  </a:schemeClr>
                </a:solidFill>
              </a:rPr>
              <a:t>Εναλλακτικές μορφές/τεχνικές αξιολόγησης</a:t>
            </a:r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2C2FC0AC-A3B8-42F8-9814-7D65CFA5EFD0}"/>
              </a:ext>
            </a:extLst>
          </p:cNvPr>
          <p:cNvSpPr/>
          <p:nvPr/>
        </p:nvSpPr>
        <p:spPr>
          <a:xfrm>
            <a:off x="2349305" y="1280160"/>
            <a:ext cx="4164036" cy="543716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400" dirty="0"/>
              <a:t>Project</a:t>
            </a:r>
          </a:p>
          <a:p>
            <a:pPr algn="ctr">
              <a:lnSpc>
                <a:spcPct val="150000"/>
              </a:lnSpc>
            </a:pPr>
            <a:r>
              <a:rPr lang="el-GR" sz="2400" dirty="0"/>
              <a:t>Επίδοση σε έργα</a:t>
            </a:r>
          </a:p>
          <a:p>
            <a:pPr algn="ctr">
              <a:lnSpc>
                <a:spcPct val="150000"/>
              </a:lnSpc>
            </a:pPr>
            <a:r>
              <a:rPr lang="el-GR" sz="2400" dirty="0"/>
              <a:t>Φάκελος (</a:t>
            </a:r>
            <a:r>
              <a:rPr lang="en-US" sz="2400" dirty="0"/>
              <a:t>Portfolio)</a:t>
            </a:r>
          </a:p>
          <a:p>
            <a:pPr algn="ctr">
              <a:lnSpc>
                <a:spcPct val="150000"/>
              </a:lnSpc>
            </a:pPr>
            <a:r>
              <a:rPr lang="el-GR" sz="2400" dirty="0"/>
              <a:t>Εννοιολογικός χάρτης</a:t>
            </a:r>
          </a:p>
          <a:p>
            <a:pPr algn="ctr">
              <a:lnSpc>
                <a:spcPct val="150000"/>
              </a:lnSpc>
            </a:pPr>
            <a:r>
              <a:rPr lang="el-GR" sz="2400" dirty="0"/>
              <a:t>Συζήτηση - </a:t>
            </a:r>
            <a:r>
              <a:rPr lang="en-US" sz="2400" dirty="0"/>
              <a:t>Debate</a:t>
            </a:r>
            <a:endParaRPr lang="el-GR" sz="2400" dirty="0"/>
          </a:p>
          <a:p>
            <a:pPr algn="ctr">
              <a:lnSpc>
                <a:spcPct val="150000"/>
              </a:lnSpc>
            </a:pPr>
            <a:r>
              <a:rPr lang="el-GR" sz="2400" dirty="0"/>
              <a:t>Καταιγισμός ιδεών</a:t>
            </a:r>
          </a:p>
          <a:p>
            <a:pPr algn="ctr">
              <a:lnSpc>
                <a:spcPct val="150000"/>
              </a:lnSpc>
            </a:pPr>
            <a:r>
              <a:rPr lang="el-GR" sz="2400" dirty="0"/>
              <a:t>Θεατρικές Τεχνικές</a:t>
            </a:r>
          </a:p>
          <a:p>
            <a:pPr algn="ctr">
              <a:lnSpc>
                <a:spcPct val="150000"/>
              </a:lnSpc>
            </a:pPr>
            <a:r>
              <a:rPr lang="el-GR" sz="2400" dirty="0" err="1"/>
              <a:t>Αυτοαξιολόγηση</a:t>
            </a:r>
            <a:endParaRPr lang="el-GR" sz="2400" dirty="0"/>
          </a:p>
          <a:p>
            <a:pPr algn="ctr">
              <a:lnSpc>
                <a:spcPct val="150000"/>
              </a:lnSpc>
            </a:pPr>
            <a:r>
              <a:rPr lang="el-GR" sz="2400" dirty="0"/>
              <a:t>Αξιολόγηση από  ομότιμους (π.χ. συμμαθητές)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10C2EEB5-2704-426C-827C-E230B71212A5}"/>
              </a:ext>
            </a:extLst>
          </p:cNvPr>
          <p:cNvSpPr/>
          <p:nvPr/>
        </p:nvSpPr>
        <p:spPr>
          <a:xfrm>
            <a:off x="7526215" y="1280160"/>
            <a:ext cx="4164036" cy="543716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l-GR" sz="2400" dirty="0"/>
              <a:t>Παρατήρηση</a:t>
            </a:r>
          </a:p>
          <a:p>
            <a:pPr algn="ctr">
              <a:lnSpc>
                <a:spcPct val="150000"/>
              </a:lnSpc>
            </a:pPr>
            <a:r>
              <a:rPr lang="el-GR" sz="2400" dirty="0"/>
              <a:t>Ιχνογραφήματα</a:t>
            </a:r>
          </a:p>
          <a:p>
            <a:pPr algn="ctr">
              <a:lnSpc>
                <a:spcPct val="150000"/>
              </a:lnSpc>
            </a:pPr>
            <a:r>
              <a:rPr lang="el-GR" sz="2400" dirty="0"/>
              <a:t>Φύλλα Εργασίας</a:t>
            </a:r>
          </a:p>
        </p:txBody>
      </p:sp>
    </p:spTree>
    <p:extLst>
      <p:ext uri="{BB962C8B-B14F-4D97-AF65-F5344CB8AC3E}">
        <p14:creationId xmlns:p14="http://schemas.microsoft.com/office/powerpoint/2010/main" val="562786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006E7D7-F776-4AEE-B0E9-E6ABE439E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50" y="-99107"/>
            <a:ext cx="10106465" cy="112605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5">
                    <a:lumMod val="50000"/>
                  </a:schemeClr>
                </a:solidFill>
              </a:rPr>
              <a:t>Εναλλακτικές μορφές/τεχνικές αξιολόγησης: Γιατί;</a:t>
            </a:r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2C2FC0AC-A3B8-42F8-9814-7D65CFA5EFD0}"/>
              </a:ext>
            </a:extLst>
          </p:cNvPr>
          <p:cNvSpPr/>
          <p:nvPr/>
        </p:nvSpPr>
        <p:spPr>
          <a:xfrm>
            <a:off x="2078836" y="1305503"/>
            <a:ext cx="4164036" cy="543716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400" dirty="0"/>
              <a:t>Project</a:t>
            </a:r>
          </a:p>
          <a:p>
            <a:pPr algn="ctr">
              <a:lnSpc>
                <a:spcPct val="150000"/>
              </a:lnSpc>
            </a:pPr>
            <a:r>
              <a:rPr lang="el-GR" sz="2400" dirty="0"/>
              <a:t>Επίδοση σε έργα</a:t>
            </a:r>
          </a:p>
          <a:p>
            <a:pPr algn="ctr">
              <a:lnSpc>
                <a:spcPct val="150000"/>
              </a:lnSpc>
            </a:pPr>
            <a:r>
              <a:rPr lang="el-GR" sz="2400" dirty="0"/>
              <a:t>Φάκελος (</a:t>
            </a:r>
            <a:r>
              <a:rPr lang="en-US" sz="2400" dirty="0"/>
              <a:t>Portfolio)</a:t>
            </a:r>
          </a:p>
          <a:p>
            <a:pPr algn="ctr">
              <a:lnSpc>
                <a:spcPct val="150000"/>
              </a:lnSpc>
            </a:pPr>
            <a:r>
              <a:rPr lang="el-GR" sz="2400" dirty="0"/>
              <a:t>Εννοιολογικός χάρτης</a:t>
            </a:r>
          </a:p>
          <a:p>
            <a:pPr algn="ctr">
              <a:lnSpc>
                <a:spcPct val="150000"/>
              </a:lnSpc>
            </a:pPr>
            <a:r>
              <a:rPr lang="el-GR" sz="2400" dirty="0"/>
              <a:t>Συζήτηση</a:t>
            </a:r>
          </a:p>
          <a:p>
            <a:pPr algn="ctr">
              <a:lnSpc>
                <a:spcPct val="150000"/>
              </a:lnSpc>
            </a:pPr>
            <a:r>
              <a:rPr lang="el-GR" sz="2400" dirty="0"/>
              <a:t>Καταιγισμός ιδεών</a:t>
            </a:r>
          </a:p>
          <a:p>
            <a:pPr algn="ctr">
              <a:lnSpc>
                <a:spcPct val="150000"/>
              </a:lnSpc>
            </a:pPr>
            <a:r>
              <a:rPr lang="el-GR" sz="2400" dirty="0"/>
              <a:t>Θεατρικές Τεχνικές</a:t>
            </a:r>
          </a:p>
          <a:p>
            <a:pPr algn="ctr">
              <a:lnSpc>
                <a:spcPct val="150000"/>
              </a:lnSpc>
            </a:pPr>
            <a:r>
              <a:rPr lang="el-GR" sz="2400" dirty="0" err="1"/>
              <a:t>Αυτοαξιολόγηση</a:t>
            </a:r>
            <a:endParaRPr lang="el-GR" sz="2400" dirty="0"/>
          </a:p>
          <a:p>
            <a:pPr algn="ctr">
              <a:lnSpc>
                <a:spcPct val="150000"/>
              </a:lnSpc>
            </a:pPr>
            <a:r>
              <a:rPr lang="el-GR" sz="2400" dirty="0"/>
              <a:t>Αξιολόγηση από  ομότιμους (π.χ. συμμαθητές)</a:t>
            </a:r>
          </a:p>
        </p:txBody>
      </p:sp>
      <p:pic>
        <p:nvPicPr>
          <p:cNvPr id="1026" name="Picture 2" descr="The why oh why's?? | Kawi Snippets">
            <a:extLst>
              <a:ext uri="{FF2B5EF4-FFF2-40B4-BE49-F238E27FC236}">
                <a16:creationId xmlns:a16="http://schemas.microsoft.com/office/drawing/2014/main" id="{34A07D14-61AB-4E5B-A28D-298A5E979D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02" r="30659"/>
          <a:stretch/>
        </p:blipFill>
        <p:spPr bwMode="auto">
          <a:xfrm>
            <a:off x="75864" y="2485798"/>
            <a:ext cx="2002972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Φυσαλίδα ομιλίας: Έλλειψη 2">
            <a:extLst>
              <a:ext uri="{FF2B5EF4-FFF2-40B4-BE49-F238E27FC236}">
                <a16:creationId xmlns:a16="http://schemas.microsoft.com/office/drawing/2014/main" id="{A50D987F-90A1-4368-BEB9-1C22F26A2149}"/>
              </a:ext>
            </a:extLst>
          </p:cNvPr>
          <p:cNvSpPr/>
          <p:nvPr/>
        </p:nvSpPr>
        <p:spPr>
          <a:xfrm>
            <a:off x="7091736" y="1026943"/>
            <a:ext cx="3021428" cy="874988"/>
          </a:xfrm>
          <a:prstGeom prst="wedgeEllipseCallout">
            <a:avLst>
              <a:gd name="adj1" fmla="val -76900"/>
              <a:gd name="adj2" fmla="val 17577"/>
            </a:avLst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err="1"/>
              <a:t>Μαθητοκεντρικά</a:t>
            </a:r>
            <a:endParaRPr lang="el-GR" dirty="0"/>
          </a:p>
          <a:p>
            <a:pPr algn="ctr"/>
            <a:r>
              <a:rPr lang="el-GR" dirty="0" err="1"/>
              <a:t>Ομαδοσυνεργατικά</a:t>
            </a:r>
            <a:r>
              <a:rPr lang="el-GR" dirty="0"/>
              <a:t> </a:t>
            </a:r>
          </a:p>
        </p:txBody>
      </p:sp>
      <p:sp>
        <p:nvSpPr>
          <p:cNvPr id="6" name="Φυσαλίδα ομιλίας: Έλλειψη 5">
            <a:extLst>
              <a:ext uri="{FF2B5EF4-FFF2-40B4-BE49-F238E27FC236}">
                <a16:creationId xmlns:a16="http://schemas.microsoft.com/office/drawing/2014/main" id="{0D1F3DAB-C2C2-4FF7-B47B-0FCE321577F2}"/>
              </a:ext>
            </a:extLst>
          </p:cNvPr>
          <p:cNvSpPr/>
          <p:nvPr/>
        </p:nvSpPr>
        <p:spPr>
          <a:xfrm>
            <a:off x="8969606" y="3281773"/>
            <a:ext cx="3146530" cy="1276007"/>
          </a:xfrm>
          <a:prstGeom prst="wedgeEllipseCallout">
            <a:avLst>
              <a:gd name="adj1" fmla="val -140386"/>
              <a:gd name="adj2" fmla="val -95289"/>
            </a:avLst>
          </a:prstGeom>
          <a:solidFill>
            <a:srgbClr val="FF33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Δείχνει την εξέλιξη της μάθησης</a:t>
            </a:r>
          </a:p>
          <a:p>
            <a:pPr algn="ctr"/>
            <a:r>
              <a:rPr lang="el-GR" dirty="0"/>
              <a:t>Αποκαλύπτει αδυναμίες</a:t>
            </a:r>
          </a:p>
        </p:txBody>
      </p:sp>
      <p:sp>
        <p:nvSpPr>
          <p:cNvPr id="7" name="Φυσαλίδα ομιλίας: Έλλειψη 6">
            <a:extLst>
              <a:ext uri="{FF2B5EF4-FFF2-40B4-BE49-F238E27FC236}">
                <a16:creationId xmlns:a16="http://schemas.microsoft.com/office/drawing/2014/main" id="{5CE4D345-2F86-41E6-BB73-C2EB3E0FF01A}"/>
              </a:ext>
            </a:extLst>
          </p:cNvPr>
          <p:cNvSpPr/>
          <p:nvPr/>
        </p:nvSpPr>
        <p:spPr>
          <a:xfrm>
            <a:off x="7779378" y="5937623"/>
            <a:ext cx="3146530" cy="874988"/>
          </a:xfrm>
          <a:prstGeom prst="wedgeEllipseCallout">
            <a:avLst>
              <a:gd name="adj1" fmla="val -102867"/>
              <a:gd name="adj2" fmla="val -37086"/>
            </a:avLst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Ενεργός διαδικασία</a:t>
            </a:r>
          </a:p>
        </p:txBody>
      </p:sp>
      <p:sp>
        <p:nvSpPr>
          <p:cNvPr id="8" name="Φυσαλίδα ομιλίας: Έλλειψη 7">
            <a:extLst>
              <a:ext uri="{FF2B5EF4-FFF2-40B4-BE49-F238E27FC236}">
                <a16:creationId xmlns:a16="http://schemas.microsoft.com/office/drawing/2014/main" id="{3A3E4D07-6C63-44C9-8BF9-0C193F927472}"/>
              </a:ext>
            </a:extLst>
          </p:cNvPr>
          <p:cNvSpPr/>
          <p:nvPr/>
        </p:nvSpPr>
        <p:spPr>
          <a:xfrm>
            <a:off x="8017750" y="4810207"/>
            <a:ext cx="4164035" cy="874988"/>
          </a:xfrm>
          <a:prstGeom prst="wedgeEllipseCallout">
            <a:avLst>
              <a:gd name="adj1" fmla="val -93587"/>
              <a:gd name="adj2" fmla="val -226802"/>
            </a:avLst>
          </a:prstGeom>
          <a:solidFill>
            <a:srgbClr val="00660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Αποκάλυψη ενναλακτικών αντιλήψεων</a:t>
            </a:r>
          </a:p>
          <a:p>
            <a:pPr algn="ctr"/>
            <a:r>
              <a:rPr lang="el-GR" dirty="0"/>
              <a:t>Εύκολη εφαρμογή</a:t>
            </a:r>
          </a:p>
        </p:txBody>
      </p:sp>
      <p:sp>
        <p:nvSpPr>
          <p:cNvPr id="9" name="Φυσαλίδα ομιλίας: Έλλειψη 8">
            <a:extLst>
              <a:ext uri="{FF2B5EF4-FFF2-40B4-BE49-F238E27FC236}">
                <a16:creationId xmlns:a16="http://schemas.microsoft.com/office/drawing/2014/main" id="{D07C1F58-E16A-4E1E-9277-9871631DA74D}"/>
              </a:ext>
            </a:extLst>
          </p:cNvPr>
          <p:cNvSpPr/>
          <p:nvPr/>
        </p:nvSpPr>
        <p:spPr>
          <a:xfrm>
            <a:off x="7652099" y="2021918"/>
            <a:ext cx="3021428" cy="874988"/>
          </a:xfrm>
          <a:prstGeom prst="wedgeEllipseCallout">
            <a:avLst>
              <a:gd name="adj1" fmla="val -97386"/>
              <a:gd name="adj2" fmla="val -38694"/>
            </a:avLst>
          </a:prstGeom>
          <a:solidFill>
            <a:srgbClr val="990033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Απαιτούν προσοχή</a:t>
            </a:r>
          </a:p>
        </p:txBody>
      </p:sp>
    </p:spTree>
    <p:extLst>
      <p:ext uri="{BB962C8B-B14F-4D97-AF65-F5344CB8AC3E}">
        <p14:creationId xmlns:p14="http://schemas.microsoft.com/office/powerpoint/2010/main" val="4140546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Study Focus - AVPS">
            <a:extLst>
              <a:ext uri="{FF2B5EF4-FFF2-40B4-BE49-F238E27FC236}">
                <a16:creationId xmlns:a16="http://schemas.microsoft.com/office/drawing/2014/main" id="{9C281BD0-5219-476C-8433-C0F47F71E9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32" r="-1" b="546"/>
          <a:stretch/>
        </p:blipFill>
        <p:spPr bwMode="auto">
          <a:xfrm>
            <a:off x="11416" y="-18388"/>
            <a:ext cx="12180583" cy="687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Ορισμός εννοιολογικού χάρτη - ppt κατέβασμα">
            <a:extLst>
              <a:ext uri="{FF2B5EF4-FFF2-40B4-BE49-F238E27FC236}">
                <a16:creationId xmlns:a16="http://schemas.microsoft.com/office/drawing/2014/main" id="{5E1B0E88-A609-4273-B0F6-B6BD3F3EB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267" y="3033485"/>
            <a:ext cx="3667276" cy="2750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EDFFB2-B9BB-4890-BD86-9045E6A2F64C}"/>
              </a:ext>
            </a:extLst>
          </p:cNvPr>
          <p:cNvSpPr txBox="1"/>
          <p:nvPr/>
        </p:nvSpPr>
        <p:spPr>
          <a:xfrm>
            <a:off x="7339056" y="1045884"/>
            <a:ext cx="40936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/>
              <a:t>Αξιολόγηση</a:t>
            </a:r>
          </a:p>
        </p:txBody>
      </p:sp>
    </p:spTree>
    <p:extLst>
      <p:ext uri="{BB962C8B-B14F-4D97-AF65-F5344CB8AC3E}">
        <p14:creationId xmlns:p14="http://schemas.microsoft.com/office/powerpoint/2010/main" val="1428769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6063E16-7E04-41D8-BE96-E644259C7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αρχικό μοντέλο αξιολόγησης των </a:t>
            </a:r>
            <a:r>
              <a:rPr lang="en-US" dirty="0"/>
              <a:t>Novak &amp; </a:t>
            </a:r>
            <a:r>
              <a:rPr lang="en-US" dirty="0" err="1"/>
              <a:t>Gowin</a:t>
            </a:r>
            <a:r>
              <a:rPr lang="en-US" dirty="0"/>
              <a:t> (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1984)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77BA2F3-2E5F-4C36-9587-D7CEEB877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l-GR" dirty="0"/>
          </a:p>
          <a:p>
            <a:pPr lvl="0"/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Προτάσεις: </a:t>
            </a:r>
            <a:r>
              <a:rPr lang="el-GR" dirty="0"/>
              <a:t>1 βαθμός για κάθε πρόταση που έχει νόημα και είναι έγκυρη.</a:t>
            </a:r>
          </a:p>
          <a:p>
            <a:pPr lvl="0"/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Ιεραρχία</a:t>
            </a:r>
            <a:r>
              <a:rPr lang="el-GR" dirty="0"/>
              <a:t>: 5 βαθμοί για κάθε έγκυρο επίπεδο της ιεραρχίας.</a:t>
            </a:r>
          </a:p>
          <a:p>
            <a:pPr lvl="0"/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Σύνδεσμοι</a:t>
            </a:r>
            <a:r>
              <a:rPr lang="el-GR" dirty="0"/>
              <a:t>: 10 βαθμοί για κάθε έγκυρο και σημαντικό σύνδεσμο. 2 πόντοι για κάθε σύνδεσμο που είναι έγκυρος, αλλά δεν απεικονίζει μια σύνθεση μεταξύ εννοιών ή προτάσεων.</a:t>
            </a:r>
          </a:p>
          <a:p>
            <a:pPr lvl="0"/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Παραδείγματα</a:t>
            </a:r>
            <a:r>
              <a:rPr lang="el-GR" dirty="0"/>
              <a:t>: 1 βαθμός για κάθε παράδειγμα.</a:t>
            </a:r>
          </a:p>
        </p:txBody>
      </p:sp>
    </p:spTree>
    <p:extLst>
      <p:ext uri="{BB962C8B-B14F-4D97-AF65-F5344CB8AC3E}">
        <p14:creationId xmlns:p14="http://schemas.microsoft.com/office/powerpoint/2010/main" val="2343631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Εννοιολογικοί χάρτες">
            <a:extLst>
              <a:ext uri="{FF2B5EF4-FFF2-40B4-BE49-F238E27FC236}">
                <a16:creationId xmlns:a16="http://schemas.microsoft.com/office/drawing/2014/main" id="{0D133DBA-C1A2-4027-A203-FA843FA98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482" y="1294227"/>
            <a:ext cx="9201573" cy="5271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37B64D2-7270-4548-B985-3403FEBC2B4C}"/>
              </a:ext>
            </a:extLst>
          </p:cNvPr>
          <p:cNvSpPr txBox="1"/>
          <p:nvPr/>
        </p:nvSpPr>
        <p:spPr>
          <a:xfrm>
            <a:off x="1280160" y="436098"/>
            <a:ext cx="103397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dirty="0">
                <a:solidFill>
                  <a:srgbClr val="C00000"/>
                </a:solidFill>
              </a:rPr>
              <a:t>Παράδειγμα ιεραρχικού εννοιολογικού χάρτη</a:t>
            </a:r>
          </a:p>
        </p:txBody>
      </p:sp>
    </p:spTree>
    <p:extLst>
      <p:ext uri="{BB962C8B-B14F-4D97-AF65-F5344CB8AC3E}">
        <p14:creationId xmlns:p14="http://schemas.microsoft.com/office/powerpoint/2010/main" val="828349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62EC1CD6-F6E6-4AEB-A095-BDBD51C8F117}"/>
              </a:ext>
            </a:extLst>
          </p:cNvPr>
          <p:cNvSpPr/>
          <p:nvPr/>
        </p:nvSpPr>
        <p:spPr>
          <a:xfrm>
            <a:off x="1073425" y="6211669"/>
            <a:ext cx="92235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Open Sans"/>
              </a:rPr>
              <a:t>McClure, R. J., 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/>
              </a:rPr>
              <a:t>Sonak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/>
              </a:rPr>
              <a:t>, B. and Suen, K. H. 1999. Concept map assessment of classroom learning. </a:t>
            </a:r>
            <a:r>
              <a:rPr lang="en-US" b="0" i="1" dirty="0">
                <a:solidFill>
                  <a:srgbClr val="333333"/>
                </a:solidFill>
                <a:effectLst/>
                <a:latin typeface="Open Sans"/>
              </a:rPr>
              <a:t>Journal of Research in Science Teaching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/>
              </a:rPr>
              <a:t>, 36(4): 475–492.</a:t>
            </a:r>
            <a:endParaRPr lang="el-G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052AA9-5CBC-4EE0-9306-C1927827AB8F}"/>
              </a:ext>
            </a:extLst>
          </p:cNvPr>
          <p:cNvSpPr txBox="1"/>
          <p:nvPr/>
        </p:nvSpPr>
        <p:spPr>
          <a:xfrm rot="16200000">
            <a:off x="-1823374" y="2194437"/>
            <a:ext cx="48470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Ποσοτικές αξιολογήσεις</a:t>
            </a:r>
          </a:p>
          <a:p>
            <a:r>
              <a:rPr lang="en-US" sz="3600" dirty="0">
                <a:solidFill>
                  <a:srgbClr val="FF0000"/>
                </a:solidFill>
              </a:rPr>
              <a:t>H </a:t>
            </a:r>
            <a:r>
              <a:rPr lang="el-GR" sz="3600" dirty="0">
                <a:solidFill>
                  <a:srgbClr val="FF0000"/>
                </a:solidFill>
              </a:rPr>
              <a:t>Ολιστική αξιολόγηση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A9904D-A55E-4D91-8C4D-BEB7408381F0}"/>
              </a:ext>
            </a:extLst>
          </p:cNvPr>
          <p:cNvSpPr txBox="1"/>
          <p:nvPr/>
        </p:nvSpPr>
        <p:spPr>
          <a:xfrm>
            <a:off x="2272749" y="185915"/>
            <a:ext cx="8574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Εξετάστε κάθε χάρτη εννοιών και κρίνετε τη συνολική κατανόηση του κατασκευαστή για τις έννοιες που αντιπροσωπεύει ο χάρτης. Με βάση αυτήν την κρίση, σε κάθε χάρτη έπρεπε να δοθεί βαθμολογία σε κλίμακα από 1 έως 10</a:t>
            </a:r>
            <a:r>
              <a:rPr lang="en-US" dirty="0"/>
              <a:t>.</a:t>
            </a:r>
          </a:p>
          <a:p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21BAD7D9-5A63-4B8F-9E32-E8385CCC1D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38" t="10327" r="6288"/>
          <a:stretch/>
        </p:blipFill>
        <p:spPr>
          <a:xfrm>
            <a:off x="1185322" y="1639859"/>
            <a:ext cx="5401009" cy="357828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754259F0-2C93-46C4-A139-994061E865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9827" y="1639858"/>
            <a:ext cx="5762761" cy="36962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56F1B4F-CC29-4315-B081-470FD0387F3F}"/>
              </a:ext>
            </a:extLst>
          </p:cNvPr>
          <p:cNvSpPr txBox="1"/>
          <p:nvPr/>
        </p:nvSpPr>
        <p:spPr>
          <a:xfrm>
            <a:off x="6096000" y="1584019"/>
            <a:ext cx="3021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C00000"/>
                </a:solidFill>
              </a:rPr>
              <a:t>Εκπαιδευτική Ψυχολογία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4AB25A-86E2-40E5-BAE1-7BE0E7F53120}"/>
              </a:ext>
            </a:extLst>
          </p:cNvPr>
          <p:cNvSpPr txBox="1"/>
          <p:nvPr/>
        </p:nvSpPr>
        <p:spPr>
          <a:xfrm>
            <a:off x="3233530" y="4373217"/>
            <a:ext cx="993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8 και 10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8FA614-1B0F-402D-9AB2-F380B6F576D3}"/>
              </a:ext>
            </a:extLst>
          </p:cNvPr>
          <p:cNvSpPr txBox="1"/>
          <p:nvPr/>
        </p:nvSpPr>
        <p:spPr>
          <a:xfrm>
            <a:off x="7625618" y="4373217"/>
            <a:ext cx="993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4 και 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69B1DE-89F1-47BF-B38F-5482ADC7790D}"/>
              </a:ext>
            </a:extLst>
          </p:cNvPr>
          <p:cNvSpPr txBox="1"/>
          <p:nvPr/>
        </p:nvSpPr>
        <p:spPr>
          <a:xfrm>
            <a:off x="1431235" y="5459896"/>
            <a:ext cx="3909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Δόθηκαν 20 έννοιες</a:t>
            </a:r>
          </a:p>
        </p:txBody>
      </p:sp>
    </p:spTree>
    <p:extLst>
      <p:ext uri="{BB962C8B-B14F-4D97-AF65-F5344CB8AC3E}">
        <p14:creationId xmlns:p14="http://schemas.microsoft.com/office/powerpoint/2010/main" val="4122339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598514-EFCF-4930-A2AB-2A6AE4AA9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282" y="0"/>
            <a:ext cx="10651435" cy="1325563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C00000"/>
                </a:solidFill>
              </a:rPr>
              <a:t>Η σύγκριση με τον εννοιολογικό χάρτη του ειδικού</a:t>
            </a:r>
          </a:p>
        </p:txBody>
      </p:sp>
      <p:pic>
        <p:nvPicPr>
          <p:cNvPr id="6" name="Εικόνα 5" descr="Εικόνα που περιέχει κείμενο, χάρτης&#10;&#10;Περιγραφή που δημιουργήθηκε αυτόματα">
            <a:extLst>
              <a:ext uri="{FF2B5EF4-FFF2-40B4-BE49-F238E27FC236}">
                <a16:creationId xmlns:a16="http://schemas.microsoft.com/office/drawing/2014/main" id="{2BD37DC6-C456-491B-8F32-F968F61FA6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481" y="1338262"/>
            <a:ext cx="11551907" cy="5634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576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62EC1CD6-F6E6-4AEB-A095-BDBD51C8F117}"/>
              </a:ext>
            </a:extLst>
          </p:cNvPr>
          <p:cNvSpPr/>
          <p:nvPr/>
        </p:nvSpPr>
        <p:spPr>
          <a:xfrm rot="16200000">
            <a:off x="7389241" y="2983144"/>
            <a:ext cx="68263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Open Sans"/>
              </a:rPr>
              <a:t>McClure, R. J., 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Open Sans"/>
              </a:rPr>
              <a:t>Sonak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/>
              </a:rPr>
              <a:t>, B. and Suen, K. H. 1999. Concept map assessment of classroom learning. </a:t>
            </a:r>
            <a:r>
              <a:rPr lang="en-US" b="0" i="1" dirty="0">
                <a:solidFill>
                  <a:srgbClr val="333333"/>
                </a:solidFill>
                <a:effectLst/>
                <a:latin typeface="Open Sans"/>
              </a:rPr>
              <a:t>Journal of Research in Science Teaching</a:t>
            </a:r>
            <a:r>
              <a:rPr lang="en-US" b="0" i="0" dirty="0">
                <a:solidFill>
                  <a:srgbClr val="333333"/>
                </a:solidFill>
                <a:effectLst/>
                <a:latin typeface="Open Sans"/>
              </a:rPr>
              <a:t>, 36(4): 475–492.</a:t>
            </a:r>
            <a:endParaRPr lang="el-G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052AA9-5CBC-4EE0-9306-C1927827AB8F}"/>
              </a:ext>
            </a:extLst>
          </p:cNvPr>
          <p:cNvSpPr txBox="1"/>
          <p:nvPr/>
        </p:nvSpPr>
        <p:spPr>
          <a:xfrm rot="16200000">
            <a:off x="-2651483" y="2728689"/>
            <a:ext cx="6594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3600" dirty="0">
                <a:solidFill>
                  <a:srgbClr val="FF0000"/>
                </a:solidFill>
              </a:rPr>
              <a:t>Ποσοτικές αξιολογήσεις</a:t>
            </a:r>
          </a:p>
          <a:p>
            <a:pPr algn="r"/>
            <a:r>
              <a:rPr lang="el-GR" sz="3600" dirty="0">
                <a:solidFill>
                  <a:srgbClr val="FF0000"/>
                </a:solidFill>
              </a:rPr>
              <a:t>Οι σχέσεις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010EAC5C-9549-4392-90E0-3AF64143BC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3909" y="31618"/>
            <a:ext cx="6545379" cy="659446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CFEFD8F-BB6C-426F-A477-7BCB4DAEED35}"/>
              </a:ext>
            </a:extLst>
          </p:cNvPr>
          <p:cNvSpPr txBox="1"/>
          <p:nvPr/>
        </p:nvSpPr>
        <p:spPr>
          <a:xfrm>
            <a:off x="1338471" y="212035"/>
            <a:ext cx="2491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Πρόταση που θα πρέπει να βαθμολογηθεί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C1944D-D344-4A54-99D2-B24101131BC0}"/>
              </a:ext>
            </a:extLst>
          </p:cNvPr>
          <p:cNvSpPr txBox="1"/>
          <p:nvPr/>
        </p:nvSpPr>
        <p:spPr>
          <a:xfrm>
            <a:off x="1292087" y="1017391"/>
            <a:ext cx="2584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Υπάρχει κάποια σχέση μεταξύ των εννοιών των προτάσεων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4A48D4-A242-4AD4-8C52-CB6590187751}"/>
              </a:ext>
            </a:extLst>
          </p:cNvPr>
          <p:cNvSpPr txBox="1"/>
          <p:nvPr/>
        </p:nvSpPr>
        <p:spPr>
          <a:xfrm>
            <a:off x="8593448" y="1241382"/>
            <a:ext cx="1544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Βαθμολογία 0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B0B2A2-8C05-4F32-A3AE-C95140380041}"/>
              </a:ext>
            </a:extLst>
          </p:cNvPr>
          <p:cNvSpPr txBox="1"/>
          <p:nvPr/>
        </p:nvSpPr>
        <p:spPr>
          <a:xfrm>
            <a:off x="8593447" y="2662316"/>
            <a:ext cx="1544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Βαθμολογία 1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DEAF15-9FB8-4FDC-B9BE-C1DC06333078}"/>
              </a:ext>
            </a:extLst>
          </p:cNvPr>
          <p:cNvSpPr txBox="1"/>
          <p:nvPr/>
        </p:nvSpPr>
        <p:spPr>
          <a:xfrm>
            <a:off x="8694874" y="4459535"/>
            <a:ext cx="1544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Βαθμολογία 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B5EEA4-89CA-42BB-A5EB-6D7072534685}"/>
              </a:ext>
            </a:extLst>
          </p:cNvPr>
          <p:cNvSpPr txBox="1"/>
          <p:nvPr/>
        </p:nvSpPr>
        <p:spPr>
          <a:xfrm>
            <a:off x="6015869" y="5884143"/>
            <a:ext cx="1544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Βαθμολογία 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5B19FD-B71B-470C-99B6-08E2A253B3D5}"/>
              </a:ext>
            </a:extLst>
          </p:cNvPr>
          <p:cNvSpPr txBox="1"/>
          <p:nvPr/>
        </p:nvSpPr>
        <p:spPr>
          <a:xfrm>
            <a:off x="1270677" y="2385317"/>
            <a:ext cx="2584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Η ετικέτα δείχνει μια πιθανή σχέση μεταξύ των εννοιών της πρότασης;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6B1F4C-1E02-46A1-B0BE-564ED065C658}"/>
              </a:ext>
            </a:extLst>
          </p:cNvPr>
          <p:cNvSpPr txBox="1"/>
          <p:nvPr/>
        </p:nvSpPr>
        <p:spPr>
          <a:xfrm>
            <a:off x="912952" y="4044037"/>
            <a:ext cx="25841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Η κατεύθυνση του βέλους δείχνει κάποια ιεραρχική, </a:t>
            </a:r>
            <a:r>
              <a:rPr lang="el-GR" dirty="0" err="1"/>
              <a:t>αιτιακή</a:t>
            </a:r>
            <a:r>
              <a:rPr lang="el-GR" dirty="0"/>
              <a:t> ή σειριακή σχέση μεταξύ των δύο εννοιών της πρότασης, που είναι </a:t>
            </a:r>
            <a:r>
              <a:rPr lang="el-GR" dirty="0" err="1"/>
              <a:t>είναι</a:t>
            </a:r>
            <a:r>
              <a:rPr lang="el-GR" dirty="0"/>
              <a:t> συμβατή με την ετικέτα;</a:t>
            </a:r>
          </a:p>
        </p:txBody>
      </p:sp>
    </p:spTree>
    <p:extLst>
      <p:ext uri="{BB962C8B-B14F-4D97-AF65-F5344CB8AC3E}">
        <p14:creationId xmlns:p14="http://schemas.microsoft.com/office/powerpoint/2010/main" val="40490624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702</Words>
  <Application>Microsoft Office PowerPoint</Application>
  <PresentationFormat>Ευρεία οθόνη</PresentationFormat>
  <Paragraphs>90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Handlee</vt:lpstr>
      <vt:lpstr>Open Sans</vt:lpstr>
      <vt:lpstr>Times New Roman</vt:lpstr>
      <vt:lpstr>Θέμα του Office</vt:lpstr>
      <vt:lpstr>Αξιολόγηση – Εναλλακτικές μορφές αξιολόγησης στη διδασκαλία των περιβαλλοντικών επιστημών  </vt:lpstr>
      <vt:lpstr>Εναλλακτικές μορφές/τεχνικές αξιολόγησης</vt:lpstr>
      <vt:lpstr>Εναλλακτικές μορφές/τεχνικές αξιολόγησης: Γιατί;</vt:lpstr>
      <vt:lpstr>Παρουσίαση του PowerPoint</vt:lpstr>
      <vt:lpstr>Το αρχικό μοντέλο αξιολόγησης των Novak &amp; Gowin (1984)</vt:lpstr>
      <vt:lpstr>Παρουσίαση του PowerPoint</vt:lpstr>
      <vt:lpstr>Παρουσίαση του PowerPoint</vt:lpstr>
      <vt:lpstr>Η σύγκριση με τον εννοιολογικό χάρτη του ειδικού</vt:lpstr>
      <vt:lpstr>Παρουσίαση του PowerPoint</vt:lpstr>
      <vt:lpstr>Παρουσίαση του PowerPoint</vt:lpstr>
      <vt:lpstr>Ένα πλαίσιο ποσοτικής ανάλυσης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Penelope Papadopoulou</dc:creator>
  <cp:lastModifiedBy>Lenovo U410</cp:lastModifiedBy>
  <cp:revision>32</cp:revision>
  <dcterms:created xsi:type="dcterms:W3CDTF">2020-05-12T09:51:16Z</dcterms:created>
  <dcterms:modified xsi:type="dcterms:W3CDTF">2021-05-18T20:11:20Z</dcterms:modified>
</cp:coreProperties>
</file>