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62"/>
  </p:notesMasterIdLst>
  <p:sldIdLst>
    <p:sldId id="342" r:id="rId2"/>
    <p:sldId id="279" r:id="rId3"/>
    <p:sldId id="335" r:id="rId4"/>
    <p:sldId id="283" r:id="rId5"/>
    <p:sldId id="280" r:id="rId6"/>
    <p:sldId id="343" r:id="rId7"/>
    <p:sldId id="281" r:id="rId8"/>
    <p:sldId id="282" r:id="rId9"/>
    <p:sldId id="344" r:id="rId10"/>
    <p:sldId id="284" r:id="rId11"/>
    <p:sldId id="285" r:id="rId12"/>
    <p:sldId id="345" r:id="rId13"/>
    <p:sldId id="286" r:id="rId14"/>
    <p:sldId id="287" r:id="rId15"/>
    <p:sldId id="288" r:id="rId16"/>
    <p:sldId id="293" r:id="rId17"/>
    <p:sldId id="294" r:id="rId18"/>
    <p:sldId id="270" r:id="rId19"/>
    <p:sldId id="272" r:id="rId20"/>
    <p:sldId id="276" r:id="rId21"/>
    <p:sldId id="273" r:id="rId22"/>
    <p:sldId id="296" r:id="rId23"/>
    <p:sldId id="299" r:id="rId24"/>
    <p:sldId id="297" r:id="rId25"/>
    <p:sldId id="298" r:id="rId26"/>
    <p:sldId id="300" r:id="rId27"/>
    <p:sldId id="301" r:id="rId28"/>
    <p:sldId id="302" r:id="rId29"/>
    <p:sldId id="303" r:id="rId30"/>
    <p:sldId id="304" r:id="rId31"/>
    <p:sldId id="305" r:id="rId32"/>
    <p:sldId id="306" r:id="rId33"/>
    <p:sldId id="307" r:id="rId34"/>
    <p:sldId id="308" r:id="rId35"/>
    <p:sldId id="309" r:id="rId36"/>
    <p:sldId id="310" r:id="rId37"/>
    <p:sldId id="337" r:id="rId38"/>
    <p:sldId id="311" r:id="rId39"/>
    <p:sldId id="312" r:id="rId40"/>
    <p:sldId id="313" r:id="rId41"/>
    <p:sldId id="317" r:id="rId42"/>
    <p:sldId id="318" r:id="rId43"/>
    <p:sldId id="314" r:id="rId44"/>
    <p:sldId id="315" r:id="rId45"/>
    <p:sldId id="316" r:id="rId46"/>
    <p:sldId id="332" r:id="rId47"/>
    <p:sldId id="333" r:id="rId48"/>
    <p:sldId id="334" r:id="rId49"/>
    <p:sldId id="321" r:id="rId50"/>
    <p:sldId id="319" r:id="rId51"/>
    <p:sldId id="320" r:id="rId52"/>
    <p:sldId id="336" r:id="rId53"/>
    <p:sldId id="323" r:id="rId54"/>
    <p:sldId id="324" r:id="rId55"/>
    <p:sldId id="341" r:id="rId56"/>
    <p:sldId id="326" r:id="rId57"/>
    <p:sldId id="327" r:id="rId58"/>
    <p:sldId id="338" r:id="rId59"/>
    <p:sldId id="339" r:id="rId60"/>
    <p:sldId id="340" r:id="rId61"/>
  </p:sldIdLst>
  <p:sldSz cx="9144000" cy="6858000" type="screen4x3"/>
  <p:notesSz cx="6858000" cy="91440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55D3391D-E525-4BC8-9751-7FB30EEAF749}">
          <p14:sldIdLst>
            <p14:sldId id="342"/>
            <p14:sldId id="279"/>
          </p14:sldIdLst>
        </p14:section>
        <p14:section name="Έννοιες" id="{0397A23E-32D8-48AB-8A83-9AEBFA736602}">
          <p14:sldIdLst>
            <p14:sldId id="335"/>
            <p14:sldId id="283"/>
            <p14:sldId id="280"/>
            <p14:sldId id="343"/>
            <p14:sldId id="281"/>
            <p14:sldId id="282"/>
            <p14:sldId id="344"/>
            <p14:sldId id="284"/>
            <p14:sldId id="285"/>
            <p14:sldId id="345"/>
            <p14:sldId id="286"/>
            <p14:sldId id="287"/>
            <p14:sldId id="288"/>
            <p14:sldId id="293"/>
          </p14:sldIdLst>
        </p14:section>
        <p14:section name="ΑΠΛΟΣ ΤΟΚΟΣ" id="{C1645F9F-BA86-4F72-835A-E84FB4CEB1C6}">
          <p14:sldIdLst>
            <p14:sldId id="294"/>
            <p14:sldId id="270"/>
            <p14:sldId id="272"/>
            <p14:sldId id="276"/>
            <p14:sldId id="273"/>
            <p14:sldId id="296"/>
            <p14:sldId id="299"/>
            <p14:sldId id="297"/>
            <p14:sldId id="298"/>
            <p14:sldId id="300"/>
          </p14:sldIdLst>
        </p14:section>
        <p14:section name="ΤΟΚΑΡΙΘΜΟΣ – ΣΤΑΘΕΡΟΣ ΔΙΑΙΡΕΤΗΣ" id="{6052EFF2-7291-49A0-8FC4-5EB84AE6729D}">
          <p14:sldIdLst>
            <p14:sldId id="301"/>
            <p14:sldId id="302"/>
            <p14:sldId id="303"/>
            <p14:sldId id="304"/>
            <p14:sldId id="305"/>
            <p14:sldId id="306"/>
          </p14:sldIdLst>
        </p14:section>
        <p14:section name="Υπολογισμός Συνολικού Τόκου πολλών κεφαλαίων σε διαφορετικές χρονικές περιόδους" id="{1AF95D5D-4B2C-45A8-8757-9152B2BAA758}">
          <p14:sldIdLst>
            <p14:sldId id="307"/>
            <p14:sldId id="308"/>
            <p14:sldId id="309"/>
            <p14:sldId id="310"/>
          </p14:sldIdLst>
        </p14:section>
        <p14:section name="Τελική αξία Κt" id="{76820F1D-EE24-40D0-AA2E-ECA6456590FA}">
          <p14:sldIdLst>
            <p14:sldId id="337"/>
            <p14:sldId id="311"/>
            <p14:sldId id="312"/>
            <p14:sldId id="313"/>
            <p14:sldId id="317"/>
            <p14:sldId id="318"/>
            <p14:sldId id="314"/>
            <p14:sldId id="315"/>
            <p14:sldId id="316"/>
            <p14:sldId id="332"/>
            <p14:sldId id="333"/>
            <p14:sldId id="334"/>
          </p14:sldIdLst>
        </p14:section>
        <p14:section name="Κεφάλαιο ελαττωμένο κατά τον τόκο" id="{C0139F1C-06DD-4BE8-AA0E-078F9127C8BF}">
          <p14:sldIdLst>
            <p14:sldId id="321"/>
            <p14:sldId id="319"/>
            <p14:sldId id="320"/>
          </p14:sldIdLst>
        </p14:section>
        <p14:section name="Μέσο επιτόκιο (χ)" id="{6CD23077-187A-4CEA-A0C8-1F13585F443A}">
          <p14:sldIdLst>
            <p14:sldId id="336"/>
            <p14:sldId id="323"/>
            <p14:sldId id="324"/>
            <p14:sldId id="341"/>
            <p14:sldId id="326"/>
            <p14:sldId id="327"/>
            <p14:sldId id="338"/>
            <p14:sldId id="339"/>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6452" autoAdjust="0"/>
  </p:normalViewPr>
  <p:slideViewPr>
    <p:cSldViewPr>
      <p:cViewPr varScale="1">
        <p:scale>
          <a:sx n="90" d="100"/>
          <a:sy n="90" d="100"/>
        </p:scale>
        <p:origin x="801" y="6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9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94C0077-7984-4D98-9CFA-6E3A5AF00BB4}" type="datetimeFigureOut">
              <a:rPr lang="el-GR"/>
              <a:pPr>
                <a:defRPr/>
              </a:pPr>
              <a:t>8/10/2024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1DF78B-6DB9-43FC-89B9-A789E8335A91}" type="slidenum">
              <a:rPr lang="el-GR"/>
              <a:pPr>
                <a:defRPr/>
              </a:pPr>
              <a:t>‹#›</a:t>
            </a:fld>
            <a:endParaRPr lang="el-GR"/>
          </a:p>
        </p:txBody>
      </p:sp>
    </p:spTree>
    <p:extLst>
      <p:ext uri="{BB962C8B-B14F-4D97-AF65-F5344CB8AC3E}">
        <p14:creationId xmlns:p14="http://schemas.microsoft.com/office/powerpoint/2010/main" val="741194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ΠΟΛΙΤΙΚΟ</a:t>
            </a:r>
          </a:p>
        </p:txBody>
      </p:sp>
      <p:sp>
        <p:nvSpPr>
          <p:cNvPr id="4" name="Θέση αριθμού διαφάνειας 3"/>
          <p:cNvSpPr>
            <a:spLocks noGrp="1"/>
          </p:cNvSpPr>
          <p:nvPr>
            <p:ph type="sldNum" sz="quarter" idx="5"/>
          </p:nvPr>
        </p:nvSpPr>
        <p:spPr/>
        <p:txBody>
          <a:bodyPr/>
          <a:lstStyle/>
          <a:p>
            <a:pPr>
              <a:defRPr/>
            </a:pPr>
            <a:fld id="{061DF78B-6DB9-43FC-89B9-A789E8335A91}" type="slidenum">
              <a:rPr lang="el-GR" smtClean="0"/>
              <a:pPr>
                <a:defRPr/>
              </a:pPr>
              <a:t>20</a:t>
            </a:fld>
            <a:endParaRPr lang="el-GR"/>
          </a:p>
        </p:txBody>
      </p:sp>
    </p:spTree>
    <p:extLst>
      <p:ext uri="{BB962C8B-B14F-4D97-AF65-F5344CB8AC3E}">
        <p14:creationId xmlns:p14="http://schemas.microsoft.com/office/powerpoint/2010/main" val="107942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pic>
        <p:nvPicPr>
          <p:cNvPr id="8" name="Εικόνα 7">
            <a:extLst>
              <a:ext uri="{FF2B5EF4-FFF2-40B4-BE49-F238E27FC236}">
                <a16:creationId xmlns:a16="http://schemas.microsoft.com/office/drawing/2014/main" id="{77671D98-3615-4AF9-9DB0-60E01D2B925E}"/>
              </a:ext>
            </a:extLst>
          </p:cNvPr>
          <p:cNvPicPr>
            <a:picLocks noChangeAspect="1"/>
          </p:cNvPicPr>
          <p:nvPr userDrawn="1"/>
        </p:nvPicPr>
        <p:blipFill>
          <a:blip r:embed="rId2"/>
          <a:stretch>
            <a:fillRect/>
          </a:stretch>
        </p:blipFill>
        <p:spPr>
          <a:xfrm>
            <a:off x="1975793" y="75666"/>
            <a:ext cx="5184479" cy="736561"/>
          </a:xfrm>
          <a:prstGeom prst="rect">
            <a:avLst/>
          </a:prstGeom>
        </p:spPr>
      </p:pic>
    </p:spTree>
    <p:extLst>
      <p:ext uri="{BB962C8B-B14F-4D97-AF65-F5344CB8AC3E}">
        <p14:creationId xmlns:p14="http://schemas.microsoft.com/office/powerpoint/2010/main" val="7542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40785650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1335159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01274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30627736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247989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7588651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09E3703-3E20-4E03-B9B8-711618B72F5D}" type="slidenum">
              <a:rPr lang="el-GR" smtClean="0"/>
              <a:pPr>
                <a:defRPr/>
              </a:pPr>
              <a:t>‹#›</a:t>
            </a:fld>
            <a:endParaRPr lang="el-GR" dirty="0"/>
          </a:p>
        </p:txBody>
      </p:sp>
    </p:spTree>
    <p:extLst>
      <p:ext uri="{BB962C8B-B14F-4D97-AF65-F5344CB8AC3E}">
        <p14:creationId xmlns:p14="http://schemas.microsoft.com/office/powerpoint/2010/main" val="100724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8CC66C8-0FEF-42DE-945C-1DC759972499}" type="slidenum">
              <a:rPr lang="el-GR" smtClean="0"/>
              <a:pPr>
                <a:defRPr/>
              </a:pPr>
              <a:t>‹#›</a:t>
            </a:fld>
            <a:endParaRPr lang="el-GR" dirty="0"/>
          </a:p>
        </p:txBody>
      </p:sp>
    </p:spTree>
    <p:extLst>
      <p:ext uri="{BB962C8B-B14F-4D97-AF65-F5344CB8AC3E}">
        <p14:creationId xmlns:p14="http://schemas.microsoft.com/office/powerpoint/2010/main" val="321061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1AB9F72A-B914-4589-B09C-3AB7934D2553}" type="slidenum">
              <a:rPr lang="el-GR"/>
              <a:pPr>
                <a:defRPr/>
              </a:pPr>
              <a:t>‹#›</a:t>
            </a:fld>
            <a:endParaRPr lang="el-GR" dirty="0"/>
          </a:p>
        </p:txBody>
      </p:sp>
    </p:spTree>
    <p:extLst>
      <p:ext uri="{BB962C8B-B14F-4D97-AF65-F5344CB8AC3E}">
        <p14:creationId xmlns:p14="http://schemas.microsoft.com/office/powerpoint/2010/main" val="1081439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5E5A41C5-894F-43A5-A560-1ABEB5F1195F}" type="slidenum">
              <a:rPr lang="el-GR"/>
              <a:pPr>
                <a:defRPr/>
              </a:pPr>
              <a:t>‹#›</a:t>
            </a:fld>
            <a:endParaRPr lang="el-GR" dirty="0"/>
          </a:p>
        </p:txBody>
      </p:sp>
    </p:spTree>
    <p:extLst>
      <p:ext uri="{BB962C8B-B14F-4D97-AF65-F5344CB8AC3E}">
        <p14:creationId xmlns:p14="http://schemas.microsoft.com/office/powerpoint/2010/main" val="89995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lvl1pPr marL="342900" indent="-306000">
              <a:buClr>
                <a:srgbClr val="FF9900"/>
              </a:buClr>
              <a:buFont typeface="Wingdings" panose="05000000000000000000" pitchFamily="2" charset="2"/>
              <a:buChar char="m"/>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61991" y="6468663"/>
            <a:ext cx="565159" cy="365125"/>
          </a:xfrm>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35469881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6899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1179802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18A43CD1-B9B2-413D-93AD-DADB7D70663F}" type="slidenum">
              <a:rPr lang="el-GR" smtClean="0"/>
              <a:pPr>
                <a:defRPr/>
              </a:pPr>
              <a:t>‹#›</a:t>
            </a:fld>
            <a:endParaRPr lang="el-GR" dirty="0"/>
          </a:p>
        </p:txBody>
      </p:sp>
    </p:spTree>
    <p:extLst>
      <p:ext uri="{BB962C8B-B14F-4D97-AF65-F5344CB8AC3E}">
        <p14:creationId xmlns:p14="http://schemas.microsoft.com/office/powerpoint/2010/main" val="4263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78841" y="6492875"/>
            <a:ext cx="565159" cy="365125"/>
          </a:xfrm>
        </p:spPr>
        <p:txBody>
          <a:bodyPr/>
          <a:lstStyle/>
          <a:p>
            <a:pPr>
              <a:defRPr/>
            </a:pPr>
            <a:fld id="{45974518-D70C-439B-99BB-20CE966E70A7}" type="slidenum">
              <a:rPr lang="el-GR" smtClean="0"/>
              <a:pPr>
                <a:defRPr/>
              </a:pPr>
              <a:t>‹#›</a:t>
            </a:fld>
            <a:endParaRPr lang="el-GR" dirty="0"/>
          </a:p>
        </p:txBody>
      </p:sp>
    </p:spTree>
    <p:extLst>
      <p:ext uri="{BB962C8B-B14F-4D97-AF65-F5344CB8AC3E}">
        <p14:creationId xmlns:p14="http://schemas.microsoft.com/office/powerpoint/2010/main" val="19069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5008830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1AB9F72A-B914-4589-B09C-3AB7934D2553}" type="slidenum">
              <a:rPr lang="el-GR" smtClean="0"/>
              <a:pPr>
                <a:defRPr/>
              </a:pPr>
              <a:t>‹#›</a:t>
            </a:fld>
            <a:endParaRPr lang="el-GR" dirty="0"/>
          </a:p>
        </p:txBody>
      </p:sp>
    </p:spTree>
    <p:extLst>
      <p:ext uri="{BB962C8B-B14F-4D97-AF65-F5344CB8AC3E}">
        <p14:creationId xmlns:p14="http://schemas.microsoft.com/office/powerpoint/2010/main" val="182587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36636D-D922-432D-A958-524484B5923D}" type="datetimeFigureOut">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3812895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10/8/2024</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373674957"/>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799" r:id="rId18"/>
    <p:sldLayoutId id="2147483800" r:id="rId19"/>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30.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0.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56.xml.rels><?xml version="1.0" encoding="UTF-8" standalone="yes"?>
<Relationships xmlns="http://schemas.openxmlformats.org/package/2006/relationships"><Relationship Id="rId8" Type="http://schemas.openxmlformats.org/officeDocument/2006/relationships/image" Target="../media/image660.png"/><Relationship Id="rId13" Type="http://schemas.openxmlformats.org/officeDocument/2006/relationships/image" Target="../media/image710.png"/><Relationship Id="rId3" Type="http://schemas.openxmlformats.org/officeDocument/2006/relationships/image" Target="../media/image610.png"/><Relationship Id="rId7" Type="http://schemas.openxmlformats.org/officeDocument/2006/relationships/image" Target="../media/image650.png"/><Relationship Id="rId12" Type="http://schemas.openxmlformats.org/officeDocument/2006/relationships/image" Target="../media/image70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690.png"/><Relationship Id="rId5" Type="http://schemas.openxmlformats.org/officeDocument/2006/relationships/image" Target="../media/image630.png"/><Relationship Id="rId10" Type="http://schemas.openxmlformats.org/officeDocument/2006/relationships/image" Target="../media/image680.png"/><Relationship Id="rId4" Type="http://schemas.openxmlformats.org/officeDocument/2006/relationships/image" Target="../media/image620.png"/><Relationship Id="rId9" Type="http://schemas.openxmlformats.org/officeDocument/2006/relationships/image" Target="../media/image670.png"/><Relationship Id="rId14" Type="http://schemas.openxmlformats.org/officeDocument/2006/relationships/image" Target="../media/image720.png"/></Relationships>
</file>

<file path=ppt/slides/_rels/slide57.xml.rels><?xml version="1.0" encoding="UTF-8" standalone="yes"?>
<Relationships xmlns="http://schemas.openxmlformats.org/package/2006/relationships"><Relationship Id="rId8" Type="http://schemas.openxmlformats.org/officeDocument/2006/relationships/image" Target="../media/image791.png"/><Relationship Id="rId13" Type="http://schemas.openxmlformats.org/officeDocument/2006/relationships/image" Target="../media/image84.png"/><Relationship Id="rId3" Type="http://schemas.openxmlformats.org/officeDocument/2006/relationships/image" Target="../media/image81.png"/><Relationship Id="rId7" Type="http://schemas.openxmlformats.org/officeDocument/2006/relationships/image" Target="../media/image781.png"/><Relationship Id="rId12" Type="http://schemas.openxmlformats.org/officeDocument/2006/relationships/image" Target="../media/image83.png"/><Relationship Id="rId2" Type="http://schemas.openxmlformats.org/officeDocument/2006/relationships/image" Target="../media/image80.png"/><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71.png"/><Relationship Id="rId11" Type="http://schemas.openxmlformats.org/officeDocument/2006/relationships/image" Target="../media/image82.png"/><Relationship Id="rId5" Type="http://schemas.openxmlformats.org/officeDocument/2006/relationships/image" Target="../media/image761.png"/><Relationship Id="rId15" Type="http://schemas.openxmlformats.org/officeDocument/2006/relationships/image" Target="../media/image86.png"/><Relationship Id="rId10" Type="http://schemas.openxmlformats.org/officeDocument/2006/relationships/image" Target="../media/image811.png"/><Relationship Id="rId4" Type="http://schemas.openxmlformats.org/officeDocument/2006/relationships/image" Target="../media/image751.png"/><Relationship Id="rId9" Type="http://schemas.openxmlformats.org/officeDocument/2006/relationships/image" Target="../media/image801.png"/><Relationship Id="rId14" Type="http://schemas.openxmlformats.org/officeDocument/2006/relationships/image" Target="../media/image85.png"/></Relationships>
</file>

<file path=ppt/slides/_rels/slide58.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860.png"/><Relationship Id="rId3" Type="http://schemas.openxmlformats.org/officeDocument/2006/relationships/image" Target="../media/image760.png"/><Relationship Id="rId7" Type="http://schemas.openxmlformats.org/officeDocument/2006/relationships/image" Target="../media/image800.png"/><Relationship Id="rId12" Type="http://schemas.openxmlformats.org/officeDocument/2006/relationships/image" Target="../media/image850.png"/><Relationship Id="rId2" Type="http://schemas.openxmlformats.org/officeDocument/2006/relationships/image" Target="../media/image750.png"/><Relationship Id="rId1" Type="http://schemas.openxmlformats.org/officeDocument/2006/relationships/slideLayout" Target="../slideLayouts/slideLayout2.xml"/><Relationship Id="rId6" Type="http://schemas.openxmlformats.org/officeDocument/2006/relationships/image" Target="../media/image790.png"/><Relationship Id="rId11" Type="http://schemas.openxmlformats.org/officeDocument/2006/relationships/image" Target="../media/image840.png"/><Relationship Id="rId5" Type="http://schemas.openxmlformats.org/officeDocument/2006/relationships/image" Target="../media/image780.png"/><Relationship Id="rId10" Type="http://schemas.openxmlformats.org/officeDocument/2006/relationships/image" Target="../media/image830.png"/><Relationship Id="rId4" Type="http://schemas.openxmlformats.org/officeDocument/2006/relationships/image" Target="../media/image770.png"/><Relationship Id="rId9" Type="http://schemas.openxmlformats.org/officeDocument/2006/relationships/image" Target="../media/image820.pn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0.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euretirio.com/arxiko-kefalaio-princip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822EDE-8436-4ABA-897F-51444A45D2C2}"/>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28F5255B-BB93-422B-B00F-F53DAB837A43}"/>
              </a:ext>
            </a:extLst>
          </p:cNvPr>
          <p:cNvSpPr>
            <a:spLocks noGrp="1"/>
          </p:cNvSpPr>
          <p:nvPr>
            <p:ph idx="1"/>
          </p:nvPr>
        </p:nvSpPr>
        <p:spPr/>
        <p:txBody>
          <a:bodyPr>
            <a:normAutofit/>
          </a:bodyPr>
          <a:lstStyle/>
          <a:p>
            <a:pPr marL="36900" indent="0" algn="ctr">
              <a:buNone/>
            </a:pPr>
            <a:r>
              <a:rPr lang="el-GR" sz="4000" dirty="0">
                <a:latin typeface="+mj-lt"/>
              </a:rPr>
              <a:t>Εισαγωγή στα Χρηματοοικονομικά Μαθηματικά</a:t>
            </a:r>
          </a:p>
          <a:p>
            <a:pPr marL="36900" indent="0" algn="ctr">
              <a:buNone/>
            </a:pPr>
            <a:endParaRPr lang="el-GR" sz="4000" dirty="0">
              <a:latin typeface="+mj-lt"/>
            </a:endParaRPr>
          </a:p>
          <a:p>
            <a:pPr marL="36900" indent="0" algn="ctr">
              <a:buNone/>
            </a:pPr>
            <a:r>
              <a:rPr lang="el-GR" sz="4000" dirty="0"/>
              <a:t>Ενότητα Απλός Τόκος</a:t>
            </a:r>
          </a:p>
          <a:p>
            <a:pPr marL="36900" indent="0" algn="ctr">
              <a:buNone/>
            </a:pPr>
            <a:endParaRPr lang="el-GR" sz="4000" dirty="0">
              <a:latin typeface="+mj-lt"/>
            </a:endParaRPr>
          </a:p>
        </p:txBody>
      </p:sp>
      <p:sp>
        <p:nvSpPr>
          <p:cNvPr id="4" name="Θέση αριθμού διαφάνειας 3">
            <a:extLst>
              <a:ext uri="{FF2B5EF4-FFF2-40B4-BE49-F238E27FC236}">
                <a16:creationId xmlns:a16="http://schemas.microsoft.com/office/drawing/2014/main" id="{5FF2DD8D-63F0-4BB8-9D98-45D2FD03F76F}"/>
              </a:ext>
            </a:extLst>
          </p:cNvPr>
          <p:cNvSpPr>
            <a:spLocks noGrp="1"/>
          </p:cNvSpPr>
          <p:nvPr>
            <p:ph type="sldNum" sz="quarter" idx="12"/>
          </p:nvPr>
        </p:nvSpPr>
        <p:spPr/>
        <p:txBody>
          <a:bodyPr/>
          <a:lstStyle/>
          <a:p>
            <a:pPr>
              <a:defRPr/>
            </a:pPr>
            <a:fld id="{ABDCB94C-B5E6-4293-A41E-9D2D60527EE3}" type="slidenum">
              <a:rPr lang="el-GR" smtClean="0"/>
              <a:pPr>
                <a:defRPr/>
              </a:pPr>
              <a:t>1</a:t>
            </a:fld>
            <a:endParaRPr lang="el-GR" dirty="0"/>
          </a:p>
        </p:txBody>
      </p:sp>
    </p:spTree>
    <p:extLst>
      <p:ext uri="{BB962C8B-B14F-4D97-AF65-F5344CB8AC3E}">
        <p14:creationId xmlns:p14="http://schemas.microsoft.com/office/powerpoint/2010/main" val="14447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65322" cy="970450"/>
          </a:xfrm>
        </p:spPr>
        <p:txBody>
          <a:bodyPr/>
          <a:lstStyle/>
          <a:p>
            <a:r>
              <a:rPr lang="el-GR" dirty="0"/>
              <a:t>Επιτόκιο</a:t>
            </a:r>
          </a:p>
        </p:txBody>
      </p:sp>
      <p:sp>
        <p:nvSpPr>
          <p:cNvPr id="3" name="Content Placeholder 2"/>
          <p:cNvSpPr>
            <a:spLocks noGrp="1"/>
          </p:cNvSpPr>
          <p:nvPr>
            <p:ph idx="1"/>
          </p:nvPr>
        </p:nvSpPr>
        <p:spPr>
          <a:xfrm>
            <a:off x="107504" y="1196752"/>
            <a:ext cx="8343164" cy="4594449"/>
          </a:xfrm>
        </p:spPr>
        <p:txBody>
          <a:bodyPr>
            <a:normAutofit fontScale="85000" lnSpcReduction="20000"/>
          </a:bodyPr>
          <a:lstStyle/>
          <a:p>
            <a:pPr marL="0" indent="0" algn="ctr">
              <a:buNone/>
            </a:pPr>
            <a:r>
              <a:rPr lang="el-GR" dirty="0"/>
              <a:t>Τον τόκο που παράγει μία νομισματική μονάδα στη μονάδα του χρόνου.</a:t>
            </a:r>
          </a:p>
          <a:p>
            <a:r>
              <a:rPr lang="el-GR" dirty="0" err="1"/>
              <a:t>Tόκος</a:t>
            </a:r>
            <a:r>
              <a:rPr lang="el-GR" dirty="0"/>
              <a:t> είναι το κόστος με το οποίο δανείζεστε χρήματα αλλά και τα χρήματα που κερδίζετε από τις αποταμιεύσεις σας. Με άλλα λόγια, αν λάβατε δάνειο από μια τράπεζα, τόκος είναι αυτό που πληρώνετε για το δάνειό σας. Αν έχετε χρήματα σε λογαριασμό ταμιευτηρίου, τόκος είναι η απόδοση που σας δίνει η τράπεζα για αυτά τα χρήματα.</a:t>
            </a:r>
          </a:p>
          <a:p>
            <a:r>
              <a:rPr lang="el-GR" dirty="0"/>
              <a:t>Τα επιτόκια εκφράζουν αυτό το κόστος ή αυτήν την απόδοση ως ποσοστό του ποσού που έχετε λάβει ή χορηγήσει ως δάνειο (δεδομένου ότι «δανείζετε» τις αποταμιεύσεις σας στην τράπεζα).</a:t>
            </a:r>
          </a:p>
          <a:p>
            <a:pPr marL="0" indent="0" algn="ctr">
              <a:buNone/>
            </a:pPr>
            <a:endParaRPr lang="el-GR" dirty="0"/>
          </a:p>
          <a:p>
            <a:endParaRPr lang="el-GR" dirty="0"/>
          </a:p>
          <a:p>
            <a:pPr>
              <a:buClr>
                <a:srgbClr val="FF9900"/>
              </a:buClr>
              <a:buFont typeface="Wingdings" panose="05000000000000000000" pitchFamily="2" charset="2"/>
              <a:buChar char="m"/>
            </a:pPr>
            <a:r>
              <a:rPr lang="el-GR" dirty="0"/>
              <a:t>ΣΥΜΒΟΛΟ</a:t>
            </a:r>
            <a:r>
              <a:rPr lang="en-US" dirty="0"/>
              <a:t>: </a:t>
            </a:r>
            <a:r>
              <a:rPr lang="en-US" b="1" dirty="0">
                <a:solidFill>
                  <a:srgbClr val="FF0000"/>
                </a:solidFill>
              </a:rPr>
              <a:t>I</a:t>
            </a:r>
          </a:p>
          <a:p>
            <a:pPr>
              <a:buClr>
                <a:srgbClr val="FF9900"/>
              </a:buClr>
              <a:buFont typeface="Wingdings" panose="05000000000000000000" pitchFamily="2" charset="2"/>
              <a:buChar char="m"/>
            </a:pPr>
            <a:r>
              <a:rPr lang="en-US" dirty="0"/>
              <a:t>R: Interest rate per year (επ</a:t>
            </a:r>
            <a:r>
              <a:rPr lang="en-US" dirty="0" err="1"/>
              <a:t>ιτόκιο</a:t>
            </a:r>
            <a:r>
              <a:rPr lang="en-US" dirty="0"/>
              <a:t>)</a:t>
            </a:r>
            <a:endParaRPr lang="en-US" b="1" dirty="0">
              <a:solidFill>
                <a:srgbClr val="FF0000"/>
              </a:solidFill>
            </a:endParaRPr>
          </a:p>
          <a:p>
            <a:pPr marL="0" indent="0">
              <a:buNone/>
            </a:pPr>
            <a:r>
              <a:rPr lang="el-GR" b="1" dirty="0">
                <a:solidFill>
                  <a:srgbClr val="FF0000"/>
                </a:solidFill>
              </a:rPr>
              <a:t>Αν επιτόκιο 3.5% τι σημαίνει</a:t>
            </a:r>
          </a:p>
          <a:p>
            <a:pPr marL="0" indent="0">
              <a:buNone/>
            </a:pPr>
            <a:r>
              <a:rPr lang="el-GR" b="1" dirty="0">
                <a:solidFill>
                  <a:srgbClr val="FF0000"/>
                </a:solidFill>
              </a:rPr>
              <a:t>Θα φέρει τόκο 3,5 </a:t>
            </a:r>
            <a:r>
              <a:rPr lang="en-US" b="1" dirty="0">
                <a:solidFill>
                  <a:srgbClr val="FF0000"/>
                </a:solidFill>
              </a:rPr>
              <a:t>cent</a:t>
            </a:r>
            <a:endParaRPr lang="el-GR" b="1" dirty="0">
              <a:solidFill>
                <a:srgbClr val="FF0000"/>
              </a:solidFill>
            </a:endParaRP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10</a:t>
            </a:fld>
            <a:endParaRPr lang="el-GR" dirty="0"/>
          </a:p>
        </p:txBody>
      </p:sp>
    </p:spTree>
    <p:extLst>
      <p:ext uri="{BB962C8B-B14F-4D97-AF65-F5344CB8AC3E}">
        <p14:creationId xmlns:p14="http://schemas.microsoft.com/office/powerpoint/2010/main" val="58912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Επιτόκιο</a:t>
            </a:r>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l-GR" dirty="0"/>
              <a:t>Το ονομαστικό επιτόκιο είναι το επιτόκιο που στην ουσία συμφωνείτε να καταβάλλετε. Για παράδειγμα, είναι το επιτόκιο που καταβάλλουν οι ιδιοκτήτες κατοικίας για το στεγαστικό τους δάνειο ή η απόδοση που λαμβάνουν οι αποταμιευτές για τις καταθέσεις τους. Οι δανειολήπτες καταβάλλουν το ονομαστικό επιτόκιο, ενώ οι αποταμιευτές το λαμβάνουν.</a:t>
            </a:r>
          </a:p>
          <a:p>
            <a:pPr marL="457200" indent="-457200">
              <a:buFont typeface="+mj-lt"/>
              <a:buAutoNum type="arabicPeriod"/>
            </a:pPr>
            <a:r>
              <a:rPr lang="el-GR" dirty="0"/>
              <a:t>Σημαντικό για τους δανειολήπτες και για τους αποταμιευτές δεν είναι μόνο το ποσό που καταβάλλουν ή λαμβάνουν σε ονομαστικούς όρους, αλλά και η ποσότητα των αγαθών, των υπηρεσιών ή οτιδήποτε άλλο θα μπορούσαν να αγοράσουν με το ποσό αυτό. Αυτό αποκαλείται από τους οικονομολόγους αγοραστική δύναμη του χρήματος. Αυτή συνήθως μειώνεται με την πάροδο του χρόνου καθώς οι τιμές αυξάνονται λόγω του πληθωρισμού. Το πραγματικό κόστος δανεισμού και η πραγματική απόδοση επί των αποταμιεύσεων φαίνονται όταν λαμβάνουμε υπόψη τον πληθωρισμό. Το πραγματικό επιτόκιο υπολογίζεται ως εξής:</a:t>
            </a:r>
          </a:p>
          <a:p>
            <a:pPr marL="0" indent="0" algn="ctr">
              <a:buNone/>
            </a:pPr>
            <a:r>
              <a:rPr lang="el-GR" dirty="0"/>
              <a:t>Πραγματικό επιτόκιο = ονομαστικό επιτόκιο - πληθωρισμός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11</a:t>
            </a:fld>
            <a:endParaRPr lang="el-GR" dirty="0"/>
          </a:p>
        </p:txBody>
      </p:sp>
    </p:spTree>
    <p:extLst>
      <p:ext uri="{BB962C8B-B14F-4D97-AF65-F5344CB8AC3E}">
        <p14:creationId xmlns:p14="http://schemas.microsoft.com/office/powerpoint/2010/main" val="183008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2AE27-6F84-4F47-8736-86D5966E990A}"/>
              </a:ext>
            </a:extLst>
          </p:cNvPr>
          <p:cNvSpPr>
            <a:spLocks noGrp="1"/>
          </p:cNvSpPr>
          <p:nvPr>
            <p:ph type="title"/>
          </p:nvPr>
        </p:nvSpPr>
        <p:spPr/>
        <p:txBody>
          <a:bodyPr/>
          <a:lstStyle/>
          <a:p>
            <a:r>
              <a:rPr lang="el-GR" dirty="0"/>
              <a:t>Παράδειγμα</a:t>
            </a:r>
          </a:p>
        </p:txBody>
      </p:sp>
      <p:sp>
        <p:nvSpPr>
          <p:cNvPr id="3" name="Θέση περιεχομένου 2">
            <a:extLst>
              <a:ext uri="{FF2B5EF4-FFF2-40B4-BE49-F238E27FC236}">
                <a16:creationId xmlns:a16="http://schemas.microsoft.com/office/drawing/2014/main" id="{96A3527F-3E7E-479E-8F09-F2E398A66D2B}"/>
              </a:ext>
            </a:extLst>
          </p:cNvPr>
          <p:cNvSpPr>
            <a:spLocks noGrp="1"/>
          </p:cNvSpPr>
          <p:nvPr>
            <p:ph idx="1"/>
          </p:nvPr>
        </p:nvSpPr>
        <p:spPr/>
        <p:txBody>
          <a:bodyPr/>
          <a:lstStyle/>
          <a:p>
            <a:r>
              <a:rPr lang="el-GR" dirty="0"/>
              <a:t>Ένας αποταμιευτής που καταθέτει 1.000 ευρώ σε έναν λογαριασμό για ένα έτος μπορεί να λάβει ονομαστικό επιτόκιο 2,5% και, επομένως, σε διάστημα ενός έτους θα αποκομίσει 1.025 ευρώ. Ωστόσο, αν οι τιμές αυξηθούν κατά 3%, θα χρειαστεί 1.030 ευρώ για να αγοράσει τα ίδια αγαθά ή υπηρεσίες που πριν από ένα έτος θα κόστιζαν 1.000 ευρώ. Αυτό σημαίνει ότι η πραγματική απόδοση θα ήταν στην ουσία -0,5%. Αυτό είναι το πραγματικό επιτόκιο, το οποίο υπολογίζεται αφαιρώντας τον ρυθμό πληθωρισμού (3%) από το ονομαστικό επιτόκιο (2,5%).</a:t>
            </a:r>
          </a:p>
        </p:txBody>
      </p:sp>
      <p:sp>
        <p:nvSpPr>
          <p:cNvPr id="4" name="Θέση αριθμού διαφάνειας 3">
            <a:extLst>
              <a:ext uri="{FF2B5EF4-FFF2-40B4-BE49-F238E27FC236}">
                <a16:creationId xmlns:a16="http://schemas.microsoft.com/office/drawing/2014/main" id="{6DC43AF2-9884-4B81-8E07-7906D58C1522}"/>
              </a:ext>
            </a:extLst>
          </p:cNvPr>
          <p:cNvSpPr>
            <a:spLocks noGrp="1"/>
          </p:cNvSpPr>
          <p:nvPr>
            <p:ph type="sldNum" sz="quarter" idx="12"/>
          </p:nvPr>
        </p:nvSpPr>
        <p:spPr/>
        <p:txBody>
          <a:bodyPr/>
          <a:lstStyle/>
          <a:p>
            <a:pPr>
              <a:defRPr/>
            </a:pPr>
            <a:fld id="{ABDCB94C-B5E6-4293-A41E-9D2D60527EE3}" type="slidenum">
              <a:rPr lang="el-GR" smtClean="0"/>
              <a:pPr>
                <a:defRPr/>
              </a:pPr>
              <a:t>12</a:t>
            </a:fld>
            <a:endParaRPr lang="el-GR" dirty="0"/>
          </a:p>
        </p:txBody>
      </p:sp>
    </p:spTree>
    <p:extLst>
      <p:ext uri="{BB962C8B-B14F-4D97-AF65-F5344CB8AC3E}">
        <p14:creationId xmlns:p14="http://schemas.microsoft.com/office/powerpoint/2010/main" val="290887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Χρόνος</a:t>
            </a:r>
          </a:p>
        </p:txBody>
      </p:sp>
      <p:sp>
        <p:nvSpPr>
          <p:cNvPr id="3" name="Content Placeholder 2"/>
          <p:cNvSpPr>
            <a:spLocks noGrp="1"/>
          </p:cNvSpPr>
          <p:nvPr>
            <p:ph idx="1"/>
          </p:nvPr>
        </p:nvSpPr>
        <p:spPr/>
        <p:txBody>
          <a:bodyPr/>
          <a:lstStyle/>
          <a:p>
            <a:pPr marL="36900" indent="0">
              <a:buNone/>
            </a:pPr>
            <a:r>
              <a:rPr lang="el-GR" dirty="0"/>
              <a:t>Είναι η περίοδος που το κεφάλαιο του δανειστή χρησιμοποιείται από τον οφειλέτη</a:t>
            </a:r>
          </a:p>
          <a:p>
            <a:endParaRPr lang="el-GR" dirty="0"/>
          </a:p>
          <a:p>
            <a:pPr marL="0" indent="0">
              <a:buNone/>
            </a:pPr>
            <a:r>
              <a:rPr lang="el-GR" b="1" dirty="0">
                <a:solidFill>
                  <a:srgbClr val="FF0000"/>
                </a:solidFill>
              </a:rPr>
              <a:t>ΣΥΜΒΟΛΟ</a:t>
            </a:r>
            <a:r>
              <a:rPr lang="en-US" b="1" dirty="0">
                <a:solidFill>
                  <a:srgbClr val="FF0000"/>
                </a:solidFill>
              </a:rPr>
              <a:t>: </a:t>
            </a:r>
            <a:endParaRPr lang="el-GR" b="1" dirty="0">
              <a:solidFill>
                <a:srgbClr val="FF0000"/>
              </a:solidFill>
            </a:endParaRPr>
          </a:p>
          <a:p>
            <a:pPr>
              <a:buClr>
                <a:srgbClr val="FF9900"/>
              </a:buClr>
              <a:buFont typeface="Wingdings" panose="05000000000000000000" pitchFamily="2" charset="2"/>
              <a:buChar char="m"/>
            </a:pPr>
            <a:r>
              <a:rPr lang="en-US" b="1" dirty="0">
                <a:solidFill>
                  <a:srgbClr val="FF0000"/>
                </a:solidFill>
              </a:rPr>
              <a:t>t</a:t>
            </a:r>
            <a:r>
              <a:rPr lang="en-US" dirty="0"/>
              <a:t> </a:t>
            </a:r>
            <a:r>
              <a:rPr lang="en-US" dirty="0">
                <a:sym typeface="Wingdings" panose="05000000000000000000" pitchFamily="2" charset="2"/>
              </a:rPr>
              <a:t> </a:t>
            </a:r>
            <a:r>
              <a:rPr lang="el-GR" dirty="0">
                <a:sym typeface="Wingdings" panose="05000000000000000000" pitchFamily="2" charset="2"/>
              </a:rPr>
              <a:t>σε έτη</a:t>
            </a:r>
            <a:r>
              <a:rPr lang="en-US" dirty="0">
                <a:sym typeface="Wingdings" panose="05000000000000000000" pitchFamily="2" charset="2"/>
              </a:rPr>
              <a:t> (t</a:t>
            </a:r>
            <a:r>
              <a:rPr lang="el-GR" dirty="0"/>
              <a:t>: </a:t>
            </a:r>
            <a:r>
              <a:rPr lang="en-US" dirty="0" err="1"/>
              <a:t>te</a:t>
            </a:r>
            <a:r>
              <a:rPr lang="el-GR" dirty="0" err="1"/>
              <a:t>rm</a:t>
            </a:r>
            <a:r>
              <a:rPr lang="el-GR" dirty="0"/>
              <a:t> of </a:t>
            </a:r>
            <a:r>
              <a:rPr lang="el-GR" dirty="0" err="1"/>
              <a:t>loan</a:t>
            </a:r>
            <a:r>
              <a:rPr lang="el-GR" dirty="0"/>
              <a:t> (διάρκεια σε χρόνια)</a:t>
            </a:r>
            <a:r>
              <a:rPr lang="en-US" dirty="0"/>
              <a:t>)</a:t>
            </a:r>
            <a:endParaRPr lang="el-GR" dirty="0">
              <a:sym typeface="Wingdings" panose="05000000000000000000" pitchFamily="2" charset="2"/>
            </a:endParaRPr>
          </a:p>
          <a:p>
            <a:pPr>
              <a:buClr>
                <a:srgbClr val="FF9900"/>
              </a:buClr>
              <a:buFont typeface="Wingdings" panose="05000000000000000000" pitchFamily="2" charset="2"/>
              <a:buChar char="m"/>
            </a:pPr>
            <a:r>
              <a:rPr lang="el-GR" b="1" dirty="0">
                <a:solidFill>
                  <a:srgbClr val="FF0000"/>
                </a:solidFill>
                <a:sym typeface="Wingdings" panose="05000000000000000000" pitchFamily="2" charset="2"/>
              </a:rPr>
              <a:t>μ</a:t>
            </a:r>
            <a:r>
              <a:rPr lang="el-GR" dirty="0">
                <a:sym typeface="Wingdings" panose="05000000000000000000" pitchFamily="2" charset="2"/>
              </a:rPr>
              <a:t> </a:t>
            </a:r>
            <a:r>
              <a:rPr lang="en-US" dirty="0">
                <a:sym typeface="Wingdings" panose="05000000000000000000" pitchFamily="2" charset="2"/>
              </a:rPr>
              <a:t></a:t>
            </a:r>
            <a:r>
              <a:rPr lang="el-GR" dirty="0">
                <a:sym typeface="Wingdings" panose="05000000000000000000" pitchFamily="2" charset="2"/>
              </a:rPr>
              <a:t> σε μήνες</a:t>
            </a:r>
          </a:p>
          <a:p>
            <a:pPr>
              <a:buClr>
                <a:srgbClr val="FF9900"/>
              </a:buClr>
              <a:buFont typeface="Wingdings" panose="05000000000000000000" pitchFamily="2" charset="2"/>
              <a:buChar char="m"/>
            </a:pPr>
            <a:r>
              <a:rPr lang="el-GR" b="1" dirty="0">
                <a:solidFill>
                  <a:srgbClr val="FF0000"/>
                </a:solidFill>
                <a:sym typeface="Wingdings" panose="05000000000000000000" pitchFamily="2" charset="2"/>
              </a:rPr>
              <a:t>ν</a:t>
            </a:r>
            <a:r>
              <a:rPr lang="en-US" dirty="0">
                <a:sym typeface="Wingdings" panose="05000000000000000000" pitchFamily="2" charset="2"/>
              </a:rPr>
              <a:t>  </a:t>
            </a:r>
            <a:r>
              <a:rPr lang="el-GR" dirty="0">
                <a:sym typeface="Wingdings" panose="05000000000000000000" pitchFamily="2" charset="2"/>
              </a:rPr>
              <a:t>σε ημέρες</a:t>
            </a:r>
          </a:p>
          <a:p>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13</a:t>
            </a:fld>
            <a:endParaRPr lang="el-GR" dirty="0"/>
          </a:p>
        </p:txBody>
      </p:sp>
    </p:spTree>
    <p:extLst>
      <p:ext uri="{BB962C8B-B14F-4D97-AF65-F5344CB8AC3E}">
        <p14:creationId xmlns:p14="http://schemas.microsoft.com/office/powerpoint/2010/main" val="120407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Χρόνος</a:t>
            </a:r>
          </a:p>
        </p:txBody>
      </p:sp>
      <p:sp>
        <p:nvSpPr>
          <p:cNvPr id="3" name="Content Placeholder 2"/>
          <p:cNvSpPr>
            <a:spLocks noGrp="1"/>
          </p:cNvSpPr>
          <p:nvPr>
            <p:ph idx="1"/>
          </p:nvPr>
        </p:nvSpPr>
        <p:spPr/>
        <p:txBody>
          <a:bodyPr>
            <a:normAutofit/>
          </a:bodyPr>
          <a:lstStyle/>
          <a:p>
            <a:pPr marL="0" indent="0">
              <a:buNone/>
            </a:pPr>
            <a:r>
              <a:rPr lang="el-GR" b="1" dirty="0">
                <a:solidFill>
                  <a:srgbClr val="FF0000"/>
                </a:solidFill>
              </a:rPr>
              <a:t>α. Το πολιτικό έτος</a:t>
            </a:r>
          </a:p>
          <a:p>
            <a:pPr marL="0" indent="0" algn="just">
              <a:buNone/>
            </a:pPr>
            <a:r>
              <a:rPr lang="el-GR" sz="2800" dirty="0"/>
              <a:t>έχει 365 ημέρες ή 366, αν είναι δίσεκτο. Στο πολιτικό έτος κάθε μήνας περιλαμβάνει τον πραγματικό αριθμό των ημερών του, π.χ. 31 ο Ιανουάριος, 28 ή 29 ο Φεβρουάριος κ.τ.λ..</a:t>
            </a:r>
          </a:p>
          <a:p>
            <a:pPr marL="0" indent="0" algn="just">
              <a:buNone/>
            </a:pPr>
            <a:r>
              <a:rPr lang="el-GR" b="1" dirty="0">
                <a:solidFill>
                  <a:srgbClr val="FF0000"/>
                </a:solidFill>
              </a:rPr>
              <a:t>β. Το εμπορικό ή λογιστικό έτος</a:t>
            </a:r>
          </a:p>
          <a:p>
            <a:pPr marL="0" indent="0" algn="just">
              <a:buNone/>
            </a:pPr>
            <a:r>
              <a:rPr lang="el-GR" sz="2800" dirty="0"/>
              <a:t>έχει 360 ημέρες και ο κάθε μήνας έχει 30 ημέρες </a:t>
            </a:r>
          </a:p>
          <a:p>
            <a:pPr marL="0" indent="0" algn="just">
              <a:buNone/>
            </a:pPr>
            <a:r>
              <a:rPr lang="el-GR" sz="2800" dirty="0"/>
              <a:t>(12 μήνες * 30 ημέρες=360)</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14</a:t>
            </a:fld>
            <a:endParaRPr lang="el-GR" dirty="0"/>
          </a:p>
        </p:txBody>
      </p:sp>
    </p:spTree>
    <p:extLst>
      <p:ext uri="{BB962C8B-B14F-4D97-AF65-F5344CB8AC3E}">
        <p14:creationId xmlns:p14="http://schemas.microsoft.com/office/powerpoint/2010/main" val="110353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Χρόνος</a:t>
            </a:r>
          </a:p>
        </p:txBody>
      </p:sp>
      <p:sp>
        <p:nvSpPr>
          <p:cNvPr id="3" name="Content Placeholder 2"/>
          <p:cNvSpPr>
            <a:spLocks noGrp="1"/>
          </p:cNvSpPr>
          <p:nvPr>
            <p:ph idx="1"/>
          </p:nvPr>
        </p:nvSpPr>
        <p:spPr/>
        <p:txBody>
          <a:bodyPr/>
          <a:lstStyle/>
          <a:p>
            <a:pPr marL="0" indent="0">
              <a:buNone/>
            </a:pPr>
            <a:r>
              <a:rPr lang="el-GR" b="1" dirty="0">
                <a:solidFill>
                  <a:srgbClr val="FF0000"/>
                </a:solidFill>
              </a:rPr>
              <a:t>γ. Το μικτό έτος</a:t>
            </a:r>
          </a:p>
          <a:p>
            <a:pPr marL="0" indent="0">
              <a:buNone/>
            </a:pPr>
            <a:r>
              <a:rPr lang="el-GR" dirty="0"/>
              <a:t>το οποίο αποτελείται από 360 ημέρες και ο κάθε μήνας λαμβάνεται με τις πραγματικές του ημέρες. </a:t>
            </a:r>
          </a:p>
          <a:p>
            <a:pPr marL="0" indent="0">
              <a:buNone/>
            </a:pPr>
            <a:endParaRPr lang="el-GR" dirty="0"/>
          </a:p>
          <a:p>
            <a:pPr marL="0" indent="0">
              <a:buNone/>
            </a:pPr>
            <a:r>
              <a:rPr lang="el-GR" i="1" u="sng" dirty="0">
                <a:solidFill>
                  <a:srgbClr val="FF0000"/>
                </a:solidFill>
              </a:rPr>
              <a:t>*Η ημέρα της κατάθεσης δεν είναι τοκοφόρος, ΕΝΩ η ημέρα ανάληψης ΕΙΝΑΙ.</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15</a:t>
            </a:fld>
            <a:endParaRPr lang="el-GR" dirty="0"/>
          </a:p>
        </p:txBody>
      </p:sp>
    </p:spTree>
    <p:extLst>
      <p:ext uri="{BB962C8B-B14F-4D97-AF65-F5344CB8AC3E}">
        <p14:creationId xmlns:p14="http://schemas.microsoft.com/office/powerpoint/2010/main" val="93557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ΑΠΛΟΣ</a:t>
            </a:r>
            <a:r>
              <a:rPr lang="el-GR" dirty="0"/>
              <a:t> </a:t>
            </a:r>
            <a:r>
              <a:rPr lang="en-US" dirty="0"/>
              <a:t>vs </a:t>
            </a:r>
            <a:r>
              <a:rPr lang="el-GR" dirty="0">
                <a:solidFill>
                  <a:srgbClr val="FF0000"/>
                </a:solidFill>
              </a:rPr>
              <a:t>ΣΥΝΘΕΤΟΥ </a:t>
            </a:r>
            <a:r>
              <a:rPr lang="el-GR" dirty="0"/>
              <a:t>ΤΟΚΟΥ</a:t>
            </a:r>
          </a:p>
        </p:txBody>
      </p:sp>
      <p:sp>
        <p:nvSpPr>
          <p:cNvPr id="3" name="Content Placeholder 2"/>
          <p:cNvSpPr>
            <a:spLocks noGrp="1"/>
          </p:cNvSpPr>
          <p:nvPr>
            <p:ph idx="1"/>
          </p:nvPr>
        </p:nvSpPr>
        <p:spPr/>
        <p:txBody>
          <a:bodyPr/>
          <a:lstStyle/>
          <a:p>
            <a:pPr marL="0" indent="0">
              <a:buNone/>
            </a:pPr>
            <a:r>
              <a:rPr lang="el-GR" b="1" dirty="0">
                <a:solidFill>
                  <a:srgbClr val="FF0000"/>
                </a:solidFill>
              </a:rPr>
              <a:t>ΑΠΛΟΣ</a:t>
            </a:r>
            <a:r>
              <a:rPr lang="en-US" dirty="0"/>
              <a:t>: </a:t>
            </a:r>
            <a:r>
              <a:rPr lang="el-GR" dirty="0"/>
              <a:t>Ο δανειστής εισπράττει τον τόκο και αφήνει για την επόμενη περίοδο να τοκίζεται μόνο το κεφάλαιο που δάνεισε (Βραχυπρόθεσμες οικονομικές πράξεις μέχρι 1 έτος)</a:t>
            </a:r>
          </a:p>
          <a:p>
            <a:pPr marL="0" indent="0">
              <a:buNone/>
            </a:pPr>
            <a:r>
              <a:rPr lang="el-GR" b="1" dirty="0">
                <a:solidFill>
                  <a:srgbClr val="FF0000"/>
                </a:solidFill>
              </a:rPr>
              <a:t>ΣΥΝΘΕΤΟΣ (ΑΝΑΤΟΚΙΣΜΟΣ)</a:t>
            </a:r>
            <a:r>
              <a:rPr lang="en-US" dirty="0"/>
              <a:t>: </a:t>
            </a:r>
            <a:r>
              <a:rPr lang="el-GR" dirty="0"/>
              <a:t>Ο δανειστής δεν εισπράττει τον παραγόμενο τόκο στο τέλος της περιόδου</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16</a:t>
            </a:fld>
            <a:endParaRPr lang="el-GR" dirty="0"/>
          </a:p>
        </p:txBody>
      </p:sp>
    </p:spTree>
    <p:extLst>
      <p:ext uri="{BB962C8B-B14F-4D97-AF65-F5344CB8AC3E}">
        <p14:creationId xmlns:p14="http://schemas.microsoft.com/office/powerpoint/2010/main" val="2046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ΤΥΠΟΣ ΑΠΛΟΥ ΤΟΚΟΥ</a:t>
            </a:r>
            <a:endParaRPr lang="el-GR" dirty="0"/>
          </a:p>
        </p:txBody>
      </p:sp>
      <p:sp>
        <p:nvSpPr>
          <p:cNvPr id="3" name="Content Placeholder 2"/>
          <p:cNvSpPr>
            <a:spLocks noGrp="1"/>
          </p:cNvSpPr>
          <p:nvPr>
            <p:ph idx="1"/>
          </p:nvPr>
        </p:nvSpPr>
        <p:spPr/>
        <p:txBody>
          <a:bodyPr/>
          <a:lstStyle/>
          <a:p>
            <a:pPr marL="0" indent="0" algn="ctr">
              <a:buNone/>
            </a:pPr>
            <a:r>
              <a:rPr lang="el-GR" sz="8000" dirty="0">
                <a:solidFill>
                  <a:srgbClr val="FF0000"/>
                </a:solidFill>
              </a:rPr>
              <a:t>Ι = Κ</a:t>
            </a:r>
            <a:r>
              <a:rPr lang="en-US" sz="8000" baseline="-25000" dirty="0">
                <a:solidFill>
                  <a:srgbClr val="FF0000"/>
                </a:solidFill>
              </a:rPr>
              <a:t>0</a:t>
            </a:r>
            <a:r>
              <a:rPr lang="el-GR" sz="8000" dirty="0">
                <a:solidFill>
                  <a:srgbClr val="FF0000"/>
                </a:solidFill>
              </a:rPr>
              <a:t>*</a:t>
            </a:r>
            <a:r>
              <a:rPr lang="en-US" sz="8000" dirty="0">
                <a:solidFill>
                  <a:srgbClr val="FF0000"/>
                </a:solidFill>
              </a:rPr>
              <a:t>t*</a:t>
            </a:r>
            <a:r>
              <a:rPr lang="en-US" sz="8000" dirty="0" err="1">
                <a:solidFill>
                  <a:srgbClr val="FF0000"/>
                </a:solidFill>
              </a:rPr>
              <a:t>i</a:t>
            </a:r>
            <a:endParaRPr lang="el-GR" sz="8000" dirty="0">
              <a:solidFill>
                <a:srgbClr val="FF0000"/>
              </a:solidFill>
            </a:endParaRP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17</a:t>
            </a:fld>
            <a:endParaRPr lang="el-GR" dirty="0"/>
          </a:p>
        </p:txBody>
      </p:sp>
      <p:sp>
        <p:nvSpPr>
          <p:cNvPr id="5" name="Rectangle 4"/>
          <p:cNvSpPr/>
          <p:nvPr/>
        </p:nvSpPr>
        <p:spPr>
          <a:xfrm>
            <a:off x="1619672" y="3717032"/>
            <a:ext cx="2232248" cy="12241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ΚΕΦΑΛΑΙΟ</a:t>
            </a:r>
          </a:p>
        </p:txBody>
      </p:sp>
      <p:sp>
        <p:nvSpPr>
          <p:cNvPr id="6" name="Rectangle 5"/>
          <p:cNvSpPr/>
          <p:nvPr/>
        </p:nvSpPr>
        <p:spPr>
          <a:xfrm>
            <a:off x="4324019" y="3713584"/>
            <a:ext cx="2232248" cy="12241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ΧΡΟΝΟΣ</a:t>
            </a:r>
          </a:p>
        </p:txBody>
      </p:sp>
      <p:sp>
        <p:nvSpPr>
          <p:cNvPr id="7" name="Rectangle 6"/>
          <p:cNvSpPr/>
          <p:nvPr/>
        </p:nvSpPr>
        <p:spPr>
          <a:xfrm>
            <a:off x="6804247" y="3704532"/>
            <a:ext cx="2232248" cy="12241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ΕΠΙΤΟΚΙΟ</a:t>
            </a:r>
          </a:p>
        </p:txBody>
      </p:sp>
      <p:cxnSp>
        <p:nvCxnSpPr>
          <p:cNvPr id="9" name="Straight Arrow Connector 8"/>
          <p:cNvCxnSpPr>
            <a:cxnSpLocks/>
          </p:cNvCxnSpPr>
          <p:nvPr/>
        </p:nvCxnSpPr>
        <p:spPr>
          <a:xfrm flipH="1">
            <a:off x="2735796" y="2852936"/>
            <a:ext cx="1404156" cy="860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endCxn id="6" idx="0"/>
          </p:cNvCxnSpPr>
          <p:nvPr/>
        </p:nvCxnSpPr>
        <p:spPr>
          <a:xfrm>
            <a:off x="5440143" y="2996952"/>
            <a:ext cx="0" cy="716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32240" y="2564904"/>
            <a:ext cx="1080120" cy="11396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1259632" y="5221742"/>
            <a:ext cx="4572000" cy="923330"/>
          </a:xfrm>
          <a:prstGeom prst="rect">
            <a:avLst/>
          </a:prstGeom>
        </p:spPr>
        <p:txBody>
          <a:bodyPr>
            <a:spAutoFit/>
          </a:bodyPr>
          <a:lstStyle/>
          <a:p>
            <a:r>
              <a:rPr lang="en-US" b="1" dirty="0">
                <a:solidFill>
                  <a:srgbClr val="FF0000"/>
                </a:solidFill>
              </a:rPr>
              <a:t>t</a:t>
            </a:r>
            <a:r>
              <a:rPr lang="en-US" dirty="0"/>
              <a:t> </a:t>
            </a:r>
            <a:r>
              <a:rPr lang="en-US" dirty="0">
                <a:sym typeface="Wingdings" panose="05000000000000000000" pitchFamily="2" charset="2"/>
              </a:rPr>
              <a:t> </a:t>
            </a:r>
            <a:r>
              <a:rPr lang="el-GR" dirty="0">
                <a:sym typeface="Wingdings" panose="05000000000000000000" pitchFamily="2" charset="2"/>
              </a:rPr>
              <a:t>σε έτη</a:t>
            </a:r>
          </a:p>
          <a:p>
            <a:r>
              <a:rPr lang="el-GR" b="1" dirty="0">
                <a:solidFill>
                  <a:srgbClr val="FF0000"/>
                </a:solidFill>
                <a:sym typeface="Wingdings" panose="05000000000000000000" pitchFamily="2" charset="2"/>
              </a:rPr>
              <a:t>μ</a:t>
            </a:r>
            <a:r>
              <a:rPr lang="el-GR" dirty="0">
                <a:sym typeface="Wingdings" panose="05000000000000000000" pitchFamily="2" charset="2"/>
              </a:rPr>
              <a:t> </a:t>
            </a:r>
            <a:r>
              <a:rPr lang="en-US" dirty="0">
                <a:sym typeface="Wingdings" panose="05000000000000000000" pitchFamily="2" charset="2"/>
              </a:rPr>
              <a:t></a:t>
            </a:r>
            <a:r>
              <a:rPr lang="el-GR" dirty="0">
                <a:sym typeface="Wingdings" panose="05000000000000000000" pitchFamily="2" charset="2"/>
              </a:rPr>
              <a:t> σε μήνες</a:t>
            </a:r>
          </a:p>
          <a:p>
            <a:r>
              <a:rPr lang="el-GR" b="1" dirty="0">
                <a:solidFill>
                  <a:srgbClr val="FF0000"/>
                </a:solidFill>
                <a:sym typeface="Wingdings" panose="05000000000000000000" pitchFamily="2" charset="2"/>
              </a:rPr>
              <a:t>ν</a:t>
            </a:r>
            <a:r>
              <a:rPr lang="en-US" dirty="0">
                <a:sym typeface="Wingdings" panose="05000000000000000000" pitchFamily="2" charset="2"/>
              </a:rPr>
              <a:t>  </a:t>
            </a:r>
            <a:r>
              <a:rPr lang="el-GR" dirty="0">
                <a:sym typeface="Wingdings" panose="05000000000000000000" pitchFamily="2" charset="2"/>
              </a:rPr>
              <a:t>σε ημέρες</a:t>
            </a:r>
          </a:p>
        </p:txBody>
      </p:sp>
      <p:cxnSp>
        <p:nvCxnSpPr>
          <p:cNvPr id="12" name="Straight Arrow Connector 8">
            <a:extLst>
              <a:ext uri="{FF2B5EF4-FFF2-40B4-BE49-F238E27FC236}">
                <a16:creationId xmlns:a16="http://schemas.microsoft.com/office/drawing/2014/main" id="{8D29F10A-B385-4D23-B5BE-A3C2429673B8}"/>
              </a:ext>
            </a:extLst>
          </p:cNvPr>
          <p:cNvCxnSpPr>
            <a:cxnSpLocks/>
          </p:cNvCxnSpPr>
          <p:nvPr/>
        </p:nvCxnSpPr>
        <p:spPr>
          <a:xfrm flipH="1">
            <a:off x="1907704" y="2494620"/>
            <a:ext cx="644025" cy="1422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152B23A2-0F66-416E-B019-5EA161E6C173}"/>
              </a:ext>
            </a:extLst>
          </p:cNvPr>
          <p:cNvSpPr/>
          <p:nvPr/>
        </p:nvSpPr>
        <p:spPr>
          <a:xfrm>
            <a:off x="99519" y="2037344"/>
            <a:ext cx="1808185" cy="11396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Τόκος</a:t>
            </a:r>
          </a:p>
        </p:txBody>
      </p:sp>
    </p:spTree>
    <p:extLst>
      <p:ext uri="{BB962C8B-B14F-4D97-AF65-F5344CB8AC3E}">
        <p14:creationId xmlns:p14="http://schemas.microsoft.com/office/powerpoint/2010/main" val="58523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685346" y="609600"/>
            <a:ext cx="7765322" cy="970450"/>
          </a:xfrm>
        </p:spPr>
        <p:txBody>
          <a:bodyPr/>
          <a:lstStyle/>
          <a:p>
            <a:r>
              <a:rPr lang="el-GR" dirty="0"/>
              <a:t>Παράδειγμα 1</a:t>
            </a:r>
          </a:p>
        </p:txBody>
      </p:sp>
      <p:sp>
        <p:nvSpPr>
          <p:cNvPr id="11267" name="Θέση περιεχομένου 2"/>
          <p:cNvSpPr>
            <a:spLocks noGrp="1"/>
          </p:cNvSpPr>
          <p:nvPr>
            <p:ph idx="1"/>
          </p:nvPr>
        </p:nvSpPr>
        <p:spPr>
          <a:xfrm>
            <a:off x="685346" y="1732450"/>
            <a:ext cx="7765322" cy="4058751"/>
          </a:xfrm>
        </p:spPr>
        <p:txBody>
          <a:bodyPr>
            <a:normAutofit/>
          </a:bodyPr>
          <a:lstStyle/>
          <a:p>
            <a:pPr algn="just">
              <a:buClr>
                <a:srgbClr val="FFC000"/>
              </a:buClr>
              <a:buFont typeface="Wingdings" panose="05000000000000000000" pitchFamily="2" charset="2"/>
              <a:buChar char="m"/>
            </a:pPr>
            <a:r>
              <a:rPr lang="el-GR" b="1" dirty="0"/>
              <a:t>Να βρεθεί ο τόκος κεφαλαίου 1.000 ευρώ σε 4 έτη με επιτόκιο 15%.</a:t>
            </a:r>
          </a:p>
          <a:p>
            <a:pPr marL="36900" indent="0">
              <a:buNone/>
            </a:pPr>
            <a:r>
              <a:rPr lang="el-GR" b="1" u="sng" dirty="0">
                <a:solidFill>
                  <a:srgbClr val="FF0000"/>
                </a:solidFill>
              </a:rPr>
              <a:t>Λύση </a:t>
            </a:r>
          </a:p>
        </p:txBody>
      </p:sp>
      <p:sp>
        <p:nvSpPr>
          <p:cNvPr id="4" name="Θέση αριθμού διαφάνειας 3"/>
          <p:cNvSpPr>
            <a:spLocks noGrp="1"/>
          </p:cNvSpPr>
          <p:nvPr>
            <p:ph type="sldNum" sz="quarter" idx="12"/>
          </p:nvPr>
        </p:nvSpPr>
        <p:spPr>
          <a:xfrm>
            <a:off x="8561991" y="6468663"/>
            <a:ext cx="565159" cy="365125"/>
          </a:xfrm>
        </p:spPr>
        <p:txBody>
          <a:bodyPr/>
          <a:lstStyle/>
          <a:p>
            <a:fld id="{6EBC4421-11CF-4D4E-8701-03CD05E0A87A}" type="slidenum">
              <a:rPr lang="el-GR" smtClean="0"/>
              <a:pPr/>
              <a:t>18</a:t>
            </a:fld>
            <a:endParaRPr lang="el-GR" dirty="0"/>
          </a:p>
        </p:txBody>
      </p:sp>
      <p:sp>
        <p:nvSpPr>
          <p:cNvPr id="2" name="Ορθογώνιο 1">
            <a:extLst>
              <a:ext uri="{FF2B5EF4-FFF2-40B4-BE49-F238E27FC236}">
                <a16:creationId xmlns:a16="http://schemas.microsoft.com/office/drawing/2014/main" id="{DF9D3343-17AA-4051-B3A0-1A700B75E572}"/>
              </a:ext>
            </a:extLst>
          </p:cNvPr>
          <p:cNvSpPr/>
          <p:nvPr/>
        </p:nvSpPr>
        <p:spPr>
          <a:xfrm>
            <a:off x="685346" y="4423172"/>
            <a:ext cx="7765322" cy="646331"/>
          </a:xfrm>
          <a:prstGeom prst="rect">
            <a:avLst/>
          </a:prstGeom>
        </p:spPr>
        <p:txBody>
          <a:bodyPr wrap="square">
            <a:spAutoFit/>
          </a:bodyPr>
          <a:lstStyle/>
          <a:p>
            <a:pPr algn="just">
              <a:buClr>
                <a:srgbClr val="FF9900"/>
              </a:buClr>
              <a:buFont typeface="Wingdings" panose="05000000000000000000" pitchFamily="2" charset="2"/>
              <a:buChar char="m"/>
            </a:pPr>
            <a:r>
              <a:rPr lang="el-GR" dirty="0"/>
              <a:t> Ο προσδιορισμός του τόκου γίνεται με βάση το χρόνο στον οποίο αναφέρεται το επιτόκιο. </a:t>
            </a:r>
          </a:p>
        </p:txBody>
      </p:sp>
      <p:sp>
        <p:nvSpPr>
          <p:cNvPr id="3" name="Ορθογώνιο 2">
            <a:extLst>
              <a:ext uri="{FF2B5EF4-FFF2-40B4-BE49-F238E27FC236}">
                <a16:creationId xmlns:a16="http://schemas.microsoft.com/office/drawing/2014/main" id="{59C795AE-9230-46AF-A9C7-0BEB241CE569}"/>
              </a:ext>
            </a:extLst>
          </p:cNvPr>
          <p:cNvSpPr/>
          <p:nvPr/>
        </p:nvSpPr>
        <p:spPr>
          <a:xfrm>
            <a:off x="685346" y="3740624"/>
            <a:ext cx="4293163" cy="400110"/>
          </a:xfrm>
          <a:prstGeom prst="rect">
            <a:avLst/>
          </a:prstGeom>
        </p:spPr>
        <p:txBody>
          <a:bodyPr wrap="none">
            <a:spAutoFit/>
          </a:bodyPr>
          <a:lstStyle/>
          <a:p>
            <a:pPr>
              <a:buClr>
                <a:srgbClr val="FF9900"/>
              </a:buClr>
              <a:buFont typeface="Wingdings" panose="05000000000000000000" pitchFamily="2" charset="2"/>
              <a:buChar char="m"/>
            </a:pPr>
            <a:r>
              <a:rPr lang="el-GR" sz="2000" dirty="0"/>
              <a:t> Ι= Κ</a:t>
            </a:r>
            <a:r>
              <a:rPr lang="el-GR" sz="2000" baseline="-25000" dirty="0"/>
              <a:t>0</a:t>
            </a:r>
            <a:r>
              <a:rPr lang="el-GR" sz="2000" dirty="0"/>
              <a:t> *</a:t>
            </a:r>
            <a:r>
              <a:rPr lang="en-US" sz="2000" dirty="0"/>
              <a:t>t</a:t>
            </a:r>
            <a:r>
              <a:rPr lang="el-GR" sz="2000" dirty="0"/>
              <a:t>*</a:t>
            </a:r>
            <a:r>
              <a:rPr lang="en-US" sz="2000" dirty="0"/>
              <a:t> i</a:t>
            </a:r>
            <a:r>
              <a:rPr lang="el-GR" sz="2000" dirty="0"/>
              <a:t> = 1.000*4*0,15 = 600.  </a:t>
            </a:r>
          </a:p>
        </p:txBody>
      </p:sp>
      <p:sp>
        <p:nvSpPr>
          <p:cNvPr id="5" name="Ορθογώνιο 4">
            <a:extLst>
              <a:ext uri="{FF2B5EF4-FFF2-40B4-BE49-F238E27FC236}">
                <a16:creationId xmlns:a16="http://schemas.microsoft.com/office/drawing/2014/main" id="{27F790E5-CAC8-4A5F-A817-6ADE4F080FA7}"/>
              </a:ext>
            </a:extLst>
          </p:cNvPr>
          <p:cNvSpPr/>
          <p:nvPr/>
        </p:nvSpPr>
        <p:spPr>
          <a:xfrm>
            <a:off x="672794" y="3058076"/>
            <a:ext cx="7499605" cy="400110"/>
          </a:xfrm>
          <a:prstGeom prst="rect">
            <a:avLst/>
          </a:prstGeom>
        </p:spPr>
        <p:txBody>
          <a:bodyPr wrap="square">
            <a:spAutoFit/>
          </a:bodyPr>
          <a:lstStyle/>
          <a:p>
            <a:pPr>
              <a:buClr>
                <a:srgbClr val="FF9900"/>
              </a:buClr>
              <a:buFont typeface="Wingdings" panose="05000000000000000000" pitchFamily="2" charset="2"/>
              <a:buChar char="m"/>
            </a:pPr>
            <a:r>
              <a:rPr lang="el-GR" sz="2000" dirty="0"/>
              <a:t> Κ</a:t>
            </a:r>
            <a:r>
              <a:rPr lang="el-GR" sz="2000" baseline="-25000" dirty="0"/>
              <a:t>0</a:t>
            </a:r>
            <a:r>
              <a:rPr lang="el-GR" sz="2000" dirty="0"/>
              <a:t> = αρχικό κεφάλαιο = 1.000, </a:t>
            </a:r>
            <a:r>
              <a:rPr lang="en-US" sz="2000" dirty="0"/>
              <a:t>t</a:t>
            </a:r>
            <a:r>
              <a:rPr lang="el-GR" sz="2000" dirty="0"/>
              <a:t> = χρόνος/έτος = 4, </a:t>
            </a:r>
            <a:r>
              <a:rPr lang="en-US" sz="2000" dirty="0"/>
              <a:t>i</a:t>
            </a:r>
            <a:r>
              <a:rPr lang="el-GR" sz="2000" dirty="0"/>
              <a:t> =  0,15   </a:t>
            </a:r>
          </a:p>
        </p:txBody>
      </p:sp>
    </p:spTree>
    <p:extLst>
      <p:ext uri="{BB962C8B-B14F-4D97-AF65-F5344CB8AC3E}">
        <p14:creationId xmlns:p14="http://schemas.microsoft.com/office/powerpoint/2010/main" val="17838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685346" y="609600"/>
            <a:ext cx="7765322" cy="970450"/>
          </a:xfrm>
        </p:spPr>
        <p:txBody>
          <a:bodyPr/>
          <a:lstStyle/>
          <a:p>
            <a:r>
              <a:rPr lang="el-GR" dirty="0"/>
              <a:t>Παράδειγμα 2</a:t>
            </a:r>
          </a:p>
        </p:txBody>
      </p:sp>
      <p:sp>
        <p:nvSpPr>
          <p:cNvPr id="13315" name="Θέση περιεχομένου 2"/>
          <p:cNvSpPr>
            <a:spLocks noGrp="1"/>
          </p:cNvSpPr>
          <p:nvPr>
            <p:ph idx="1"/>
          </p:nvPr>
        </p:nvSpPr>
        <p:spPr>
          <a:xfrm>
            <a:off x="685346" y="1732450"/>
            <a:ext cx="7765322" cy="4058751"/>
          </a:xfrm>
        </p:spPr>
        <p:txBody>
          <a:bodyPr>
            <a:normAutofit/>
          </a:bodyPr>
          <a:lstStyle/>
          <a:p>
            <a:pPr>
              <a:buClr>
                <a:srgbClr val="FFC000"/>
              </a:buClr>
              <a:buFont typeface="Wingdings" panose="05000000000000000000" pitchFamily="2" charset="2"/>
              <a:buChar char="m"/>
            </a:pPr>
            <a:r>
              <a:rPr lang="el-GR" b="1" dirty="0"/>
              <a:t>Να βρεθεί τόκος 5.000 ευρώ σε 7 μήνες με επιτόκιο 10 %. </a:t>
            </a:r>
          </a:p>
          <a:p>
            <a:endParaRPr lang="el-GR" dirty="0"/>
          </a:p>
          <a:p>
            <a:pPr marL="36900" indent="0">
              <a:buNone/>
            </a:pPr>
            <a:r>
              <a:rPr lang="el-GR" b="1" u="sng" dirty="0">
                <a:solidFill>
                  <a:srgbClr val="FF0000"/>
                </a:solidFill>
              </a:rPr>
              <a:t>Λύση</a:t>
            </a:r>
            <a:r>
              <a:rPr lang="el-GR" dirty="0"/>
              <a:t> </a:t>
            </a:r>
          </a:p>
        </p:txBody>
      </p:sp>
      <p:sp>
        <p:nvSpPr>
          <p:cNvPr id="4" name="Θέση αριθμού διαφάνειας 3"/>
          <p:cNvSpPr>
            <a:spLocks noGrp="1"/>
          </p:cNvSpPr>
          <p:nvPr>
            <p:ph type="sldNum" sz="quarter" idx="12"/>
          </p:nvPr>
        </p:nvSpPr>
        <p:spPr>
          <a:xfrm>
            <a:off x="8561991" y="6468663"/>
            <a:ext cx="565159" cy="365125"/>
          </a:xfrm>
        </p:spPr>
        <p:txBody>
          <a:bodyPr/>
          <a:lstStyle/>
          <a:p>
            <a:fld id="{33EA77B8-8FC9-4402-B0E7-452D85CA94F3}" type="slidenum">
              <a:rPr lang="el-GR" smtClean="0"/>
              <a:pPr/>
              <a:t>19</a:t>
            </a:fld>
            <a:endParaRPr lang="el-GR" dirty="0"/>
          </a:p>
        </p:txBody>
      </p:sp>
      <mc:AlternateContent xmlns:mc="http://schemas.openxmlformats.org/markup-compatibility/2006" xmlns:a14="http://schemas.microsoft.com/office/drawing/2010/main">
        <mc:Choice Requires="a14">
          <p:sp>
            <p:nvSpPr>
              <p:cNvPr id="2" name="Ορθογώνιο 1">
                <a:extLst>
                  <a:ext uri="{FF2B5EF4-FFF2-40B4-BE49-F238E27FC236}">
                    <a16:creationId xmlns:a16="http://schemas.microsoft.com/office/drawing/2014/main" id="{BFC94B43-22B8-4AC1-BC3F-E4EF8BE91A74}"/>
                  </a:ext>
                </a:extLst>
              </p:cNvPr>
              <p:cNvSpPr/>
              <p:nvPr/>
            </p:nvSpPr>
            <p:spPr>
              <a:xfrm>
                <a:off x="638705" y="5013176"/>
                <a:ext cx="6624736" cy="736740"/>
              </a:xfrm>
              <a:prstGeom prst="rect">
                <a:avLst/>
              </a:prstGeom>
            </p:spPr>
            <p:txBody>
              <a:bodyPr wrap="square">
                <a:spAutoFit/>
              </a:bodyPr>
              <a:lstStyle/>
              <a:p>
                <a:pPr>
                  <a:buClr>
                    <a:srgbClr val="FF9900"/>
                  </a:buClr>
                  <a:buFont typeface="Wingdings" panose="05000000000000000000" pitchFamily="2" charset="2"/>
                  <a:buChar char="m"/>
                </a:pPr>
                <a:endParaRPr lang="el-GR" dirty="0"/>
              </a:p>
              <a:p>
                <a:pPr>
                  <a:buClr>
                    <a:srgbClr val="FF9900"/>
                  </a:buClr>
                  <a:buFont typeface="Wingdings" panose="05000000000000000000" pitchFamily="2" charset="2"/>
                  <a:buChar char="m"/>
                </a:pPr>
                <a:r>
                  <a:rPr lang="el-GR" dirty="0"/>
                  <a:t>Συνεπώς: </a:t>
                </a:r>
                <a:r>
                  <a:rPr lang="en-US" dirty="0"/>
                  <a:t>I</a:t>
                </a:r>
                <a:r>
                  <a:rPr lang="el-GR" dirty="0"/>
                  <a:t>= Κ</a:t>
                </a:r>
                <a:r>
                  <a:rPr lang="el-GR" baseline="-25000" dirty="0"/>
                  <a:t>0</a:t>
                </a:r>
                <a:r>
                  <a:rPr lang="el-GR" dirty="0"/>
                  <a:t> *</a:t>
                </a:r>
                <a:r>
                  <a:rPr lang="en-US" dirty="0"/>
                  <a:t>i</a:t>
                </a:r>
                <a:r>
                  <a:rPr lang="el-GR" dirty="0"/>
                  <a:t>*</a:t>
                </a:r>
                <a14:m>
                  <m:oMath xmlns:m="http://schemas.openxmlformats.org/officeDocument/2006/math">
                    <m:f>
                      <m:fPr>
                        <m:ctrlPr>
                          <a:rPr lang="en-US" i="1">
                            <a:latin typeface="Cambria Math" panose="02040503050406030204" pitchFamily="18" charset="0"/>
                          </a:rPr>
                        </m:ctrlPr>
                      </m:fPr>
                      <m:num>
                        <m:r>
                          <a:rPr lang="el-GR">
                            <a:latin typeface="Cambria Math" panose="02040503050406030204" pitchFamily="18" charset="0"/>
                          </a:rPr>
                          <m:t>𝜇</m:t>
                        </m:r>
                      </m:num>
                      <m:den>
                        <m:r>
                          <a:rPr lang="en-US">
                            <a:latin typeface="Cambria Math" panose="02040503050406030204" pitchFamily="18" charset="0"/>
                          </a:rPr>
                          <m:t>12</m:t>
                        </m:r>
                      </m:den>
                    </m:f>
                  </m:oMath>
                </a14:m>
                <a:r>
                  <a:rPr lang="el-GR" dirty="0"/>
                  <a:t> =5000*(7/12) * 0,10 =291,67</a:t>
                </a:r>
              </a:p>
            </p:txBody>
          </p:sp>
        </mc:Choice>
        <mc:Fallback xmlns="">
          <p:sp>
            <p:nvSpPr>
              <p:cNvPr id="2" name="Ορθογώνιο 1">
                <a:extLst>
                  <a:ext uri="{FF2B5EF4-FFF2-40B4-BE49-F238E27FC236}">
                    <a16:creationId xmlns:a16="http://schemas.microsoft.com/office/drawing/2014/main" id="{BFC94B43-22B8-4AC1-BC3F-E4EF8BE91A74}"/>
                  </a:ext>
                </a:extLst>
              </p:cNvPr>
              <p:cNvSpPr>
                <a:spLocks noRot="1" noChangeAspect="1" noMove="1" noResize="1" noEditPoints="1" noAdjustHandles="1" noChangeArrowheads="1" noChangeShapeType="1" noTextEdit="1"/>
              </p:cNvSpPr>
              <p:nvPr/>
            </p:nvSpPr>
            <p:spPr>
              <a:xfrm>
                <a:off x="638705" y="5013176"/>
                <a:ext cx="6624736" cy="736740"/>
              </a:xfrm>
              <a:prstGeom prst="rect">
                <a:avLst/>
              </a:prstGeom>
              <a:blipFill>
                <a:blip r:embed="rId2"/>
                <a:stretch>
                  <a:fillRect l="-644" b="-4132"/>
                </a:stretch>
              </a:blipFill>
            </p:spPr>
            <p:txBody>
              <a:bodyPr/>
              <a:lstStyle/>
              <a:p>
                <a:r>
                  <a:rPr lang="el-GR">
                    <a:noFill/>
                  </a:rPr>
                  <a:t> </a:t>
                </a:r>
              </a:p>
            </p:txBody>
          </p:sp>
        </mc:Fallback>
      </mc:AlternateContent>
      <p:sp>
        <p:nvSpPr>
          <p:cNvPr id="3" name="Ορθογώνιο 2">
            <a:extLst>
              <a:ext uri="{FF2B5EF4-FFF2-40B4-BE49-F238E27FC236}">
                <a16:creationId xmlns:a16="http://schemas.microsoft.com/office/drawing/2014/main" id="{1BF5BD82-F3E2-40DC-95BE-C95D93D7D785}"/>
              </a:ext>
            </a:extLst>
          </p:cNvPr>
          <p:cNvSpPr/>
          <p:nvPr/>
        </p:nvSpPr>
        <p:spPr>
          <a:xfrm>
            <a:off x="662551" y="3873668"/>
            <a:ext cx="4435381" cy="369332"/>
          </a:xfrm>
          <a:prstGeom prst="rect">
            <a:avLst/>
          </a:prstGeom>
        </p:spPr>
        <p:txBody>
          <a:bodyPr wrap="none">
            <a:spAutoFit/>
          </a:bodyPr>
          <a:lstStyle/>
          <a:p>
            <a:pPr>
              <a:buClr>
                <a:srgbClr val="FF9900"/>
              </a:buClr>
              <a:buFont typeface="Wingdings" panose="05000000000000000000" pitchFamily="2" charset="2"/>
              <a:buChar char="m"/>
            </a:pPr>
            <a:r>
              <a:rPr lang="el-GR" dirty="0"/>
              <a:t>Επειδή το έτος έχει 12 μήνες (μ) ο τύπος </a:t>
            </a:r>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3CEC78E9-5664-4A26-8E3C-93A3E6199F06}"/>
                  </a:ext>
                </a:extLst>
              </p:cNvPr>
              <p:cNvSpPr/>
              <p:nvPr/>
            </p:nvSpPr>
            <p:spPr>
              <a:xfrm>
                <a:off x="658679" y="4528391"/>
                <a:ext cx="7273949" cy="459741"/>
              </a:xfrm>
              <a:prstGeom prst="rect">
                <a:avLst/>
              </a:prstGeom>
            </p:spPr>
            <p:txBody>
              <a:bodyPr wrap="square">
                <a:spAutoFit/>
              </a:bodyPr>
              <a:lstStyle/>
              <a:p>
                <a:pPr>
                  <a:buClr>
                    <a:srgbClr val="FF9900"/>
                  </a:buClr>
                  <a:buFont typeface="Wingdings" panose="05000000000000000000" pitchFamily="2" charset="2"/>
                  <a:buChar char="m"/>
                </a:pPr>
                <a:r>
                  <a:rPr lang="el-GR" dirty="0"/>
                  <a:t>Ι= Κ</a:t>
                </a:r>
                <a:r>
                  <a:rPr lang="el-GR" baseline="-25000" dirty="0"/>
                  <a:t>0</a:t>
                </a:r>
                <a:r>
                  <a:rPr lang="el-GR" dirty="0"/>
                  <a:t> *</a:t>
                </a:r>
                <a:r>
                  <a:rPr lang="en-US" dirty="0"/>
                  <a:t>i </a:t>
                </a:r>
                <a:r>
                  <a:rPr lang="el-GR" dirty="0"/>
                  <a:t>*</a:t>
                </a:r>
                <a:r>
                  <a:rPr lang="en-US" dirty="0"/>
                  <a:t>t</a:t>
                </a:r>
                <a:r>
                  <a:rPr lang="el-GR" dirty="0"/>
                  <a:t>  μετατρέπεται ως εξής: </a:t>
                </a:r>
                <a:r>
                  <a:rPr lang="en-US" dirty="0"/>
                  <a:t>I</a:t>
                </a:r>
                <a:r>
                  <a:rPr lang="el-GR" dirty="0"/>
                  <a:t>= Κ</a:t>
                </a:r>
                <a:r>
                  <a:rPr lang="el-GR" baseline="-25000" dirty="0"/>
                  <a:t>0</a:t>
                </a:r>
                <a:r>
                  <a:rPr lang="el-GR" dirty="0"/>
                  <a:t> * </a:t>
                </a:r>
                <a14:m>
                  <m:oMath xmlns:m="http://schemas.openxmlformats.org/officeDocument/2006/math">
                    <m:f>
                      <m:fPr>
                        <m:ctrlPr>
                          <a:rPr lang="en-US" i="1">
                            <a:latin typeface="Cambria Math" panose="02040503050406030204" pitchFamily="18" charset="0"/>
                          </a:rPr>
                        </m:ctrlPr>
                      </m:fPr>
                      <m:num>
                        <m:r>
                          <a:rPr lang="el-GR">
                            <a:latin typeface="Cambria Math" panose="02040503050406030204" pitchFamily="18" charset="0"/>
                          </a:rPr>
                          <m:t>𝜇</m:t>
                        </m:r>
                      </m:num>
                      <m:den>
                        <m:r>
                          <a:rPr lang="en-US">
                            <a:latin typeface="Cambria Math" panose="02040503050406030204" pitchFamily="18" charset="0"/>
                          </a:rPr>
                          <m:t>12</m:t>
                        </m:r>
                      </m:den>
                    </m:f>
                  </m:oMath>
                </a14:m>
                <a:r>
                  <a:rPr lang="el-GR" dirty="0"/>
                  <a:t> </a:t>
                </a:r>
                <a:r>
                  <a:rPr lang="en-US" dirty="0"/>
                  <a:t> </a:t>
                </a:r>
                <a:r>
                  <a:rPr lang="el-GR" dirty="0"/>
                  <a:t>* </a:t>
                </a:r>
                <a:r>
                  <a:rPr lang="en-US" dirty="0"/>
                  <a:t>i</a:t>
                </a:r>
                <a:endParaRPr lang="el-GR" dirty="0"/>
              </a:p>
            </p:txBody>
          </p:sp>
        </mc:Choice>
        <mc:Fallback xmlns="">
          <p:sp>
            <p:nvSpPr>
              <p:cNvPr id="5" name="Ορθογώνιο 4">
                <a:extLst>
                  <a:ext uri="{FF2B5EF4-FFF2-40B4-BE49-F238E27FC236}">
                    <a16:creationId xmlns:a16="http://schemas.microsoft.com/office/drawing/2014/main" id="{3CEC78E9-5664-4A26-8E3C-93A3E6199F06}"/>
                  </a:ext>
                </a:extLst>
              </p:cNvPr>
              <p:cNvSpPr>
                <a:spLocks noRot="1" noChangeAspect="1" noMove="1" noResize="1" noEditPoints="1" noAdjustHandles="1" noChangeArrowheads="1" noChangeShapeType="1" noTextEdit="1"/>
              </p:cNvSpPr>
              <p:nvPr/>
            </p:nvSpPr>
            <p:spPr>
              <a:xfrm>
                <a:off x="658679" y="4528391"/>
                <a:ext cx="7273949" cy="459741"/>
              </a:xfrm>
              <a:prstGeom prst="rect">
                <a:avLst/>
              </a:prstGeom>
              <a:blipFill>
                <a:blip r:embed="rId3"/>
                <a:stretch>
                  <a:fillRect l="-503" t="-2667" b="-8000"/>
                </a:stretch>
              </a:blipFill>
            </p:spPr>
            <p:txBody>
              <a:bodyPr/>
              <a:lstStyle/>
              <a:p>
                <a:r>
                  <a:rPr lang="el-GR">
                    <a:noFill/>
                  </a:rPr>
                  <a:t> </a:t>
                </a:r>
              </a:p>
            </p:txBody>
          </p:sp>
        </mc:Fallback>
      </mc:AlternateContent>
      <p:sp>
        <p:nvSpPr>
          <p:cNvPr id="6" name="Ορθογώνιο 5">
            <a:extLst>
              <a:ext uri="{FF2B5EF4-FFF2-40B4-BE49-F238E27FC236}">
                <a16:creationId xmlns:a16="http://schemas.microsoft.com/office/drawing/2014/main" id="{3E59D455-2C33-4C10-B4DD-10D79306AC63}"/>
              </a:ext>
            </a:extLst>
          </p:cNvPr>
          <p:cNvSpPr/>
          <p:nvPr/>
        </p:nvSpPr>
        <p:spPr>
          <a:xfrm>
            <a:off x="827584" y="3059668"/>
            <a:ext cx="1192955" cy="369332"/>
          </a:xfrm>
          <a:prstGeom prst="rect">
            <a:avLst/>
          </a:prstGeom>
        </p:spPr>
        <p:txBody>
          <a:bodyPr wrap="none">
            <a:spAutoFit/>
          </a:bodyPr>
          <a:lstStyle/>
          <a:p>
            <a:r>
              <a:rPr lang="el-GR" dirty="0"/>
              <a:t>Κ</a:t>
            </a:r>
            <a:r>
              <a:rPr lang="el-GR" baseline="-25000" dirty="0"/>
              <a:t>0 </a:t>
            </a:r>
            <a:r>
              <a:rPr lang="el-GR" dirty="0"/>
              <a:t>= 5.000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EAE769-8958-4986-9430-8ADF1D390138}"/>
                  </a:ext>
                </a:extLst>
              </p:cNvPr>
              <p:cNvSpPr txBox="1"/>
              <p:nvPr/>
            </p:nvSpPr>
            <p:spPr>
              <a:xfrm>
                <a:off x="2641015" y="2930562"/>
                <a:ext cx="1323311"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l-GR" i="1">
                              <a:latin typeface="Cambria Math" panose="02040503050406030204" pitchFamily="18" charset="0"/>
                            </a:rPr>
                          </m:ctrlPr>
                        </m:fPr>
                        <m:num>
                          <m:r>
                            <a:rPr lang="el-GR" b="0" i="1" smtClean="0">
                              <a:latin typeface="Cambria Math" panose="02040503050406030204" pitchFamily="18" charset="0"/>
                            </a:rPr>
                            <m:t>𝜇</m:t>
                          </m:r>
                        </m:num>
                        <m:den>
                          <m:r>
                            <a:rPr lang="el-GR" i="1">
                              <a:latin typeface="Cambria Math" panose="02040503050406030204" pitchFamily="18" charset="0"/>
                            </a:rPr>
                            <m:t>12</m:t>
                          </m:r>
                        </m:den>
                      </m:f>
                      <m:r>
                        <a:rPr lang="el-GR" b="0" i="1" smtClean="0">
                          <a:latin typeface="Cambria Math" panose="02040503050406030204" pitchFamily="18" charset="0"/>
                        </a:rPr>
                        <m:t>= </m:t>
                      </m:r>
                      <m:f>
                        <m:fPr>
                          <m:ctrlPr>
                            <a:rPr lang="el-GR" i="1" smtClean="0">
                              <a:latin typeface="Cambria Math" panose="02040503050406030204" pitchFamily="18" charset="0"/>
                            </a:rPr>
                          </m:ctrlPr>
                        </m:fPr>
                        <m:num>
                          <m:r>
                            <a:rPr lang="el-GR" b="0" i="1" smtClean="0">
                              <a:latin typeface="Cambria Math" panose="02040503050406030204" pitchFamily="18" charset="0"/>
                            </a:rPr>
                            <m:t>7</m:t>
                          </m:r>
                        </m:num>
                        <m:den>
                          <m:r>
                            <a:rPr lang="el-GR" b="0" i="1" smtClean="0">
                              <a:latin typeface="Cambria Math" panose="02040503050406030204" pitchFamily="18" charset="0"/>
                            </a:rPr>
                            <m:t>12</m:t>
                          </m:r>
                        </m:den>
                      </m:f>
                    </m:oMath>
                  </m:oMathPara>
                </a14:m>
                <a:endParaRPr lang="el-GR" dirty="0"/>
              </a:p>
            </p:txBody>
          </p:sp>
        </mc:Choice>
        <mc:Fallback xmlns="">
          <p:sp>
            <p:nvSpPr>
              <p:cNvPr id="7" name="TextBox 6">
                <a:extLst>
                  <a:ext uri="{FF2B5EF4-FFF2-40B4-BE49-F238E27FC236}">
                    <a16:creationId xmlns:a16="http://schemas.microsoft.com/office/drawing/2014/main" id="{CFEAE769-8958-4986-9430-8ADF1D390138}"/>
                  </a:ext>
                </a:extLst>
              </p:cNvPr>
              <p:cNvSpPr txBox="1">
                <a:spLocks noRot="1" noChangeAspect="1" noMove="1" noResize="1" noEditPoints="1" noAdjustHandles="1" noChangeArrowheads="1" noChangeShapeType="1" noTextEdit="1"/>
              </p:cNvSpPr>
              <p:nvPr/>
            </p:nvSpPr>
            <p:spPr>
              <a:xfrm>
                <a:off x="2641015" y="2930562"/>
                <a:ext cx="1323311" cy="516745"/>
              </a:xfrm>
              <a:prstGeom prst="rect">
                <a:avLst/>
              </a:prstGeom>
              <a:blipFill>
                <a:blip r:embed="rId4"/>
                <a:stretch>
                  <a:fillRect/>
                </a:stretch>
              </a:blipFill>
            </p:spPr>
            <p:txBody>
              <a:bodyPr/>
              <a:lstStyle/>
              <a:p>
                <a:r>
                  <a:rPr lang="el-GR">
                    <a:noFill/>
                  </a:rPr>
                  <a:t> </a:t>
                </a:r>
              </a:p>
            </p:txBody>
          </p:sp>
        </mc:Fallback>
      </mc:AlternateContent>
      <p:sp>
        <p:nvSpPr>
          <p:cNvPr id="8" name="Ορθογώνιο 7">
            <a:extLst>
              <a:ext uri="{FF2B5EF4-FFF2-40B4-BE49-F238E27FC236}">
                <a16:creationId xmlns:a16="http://schemas.microsoft.com/office/drawing/2014/main" id="{8E3BB4C2-9782-4B95-B961-9F5605E58B2C}"/>
              </a:ext>
            </a:extLst>
          </p:cNvPr>
          <p:cNvSpPr/>
          <p:nvPr/>
        </p:nvSpPr>
        <p:spPr>
          <a:xfrm>
            <a:off x="4499992" y="3019475"/>
            <a:ext cx="966931" cy="369332"/>
          </a:xfrm>
          <a:prstGeom prst="rect">
            <a:avLst/>
          </a:prstGeom>
        </p:spPr>
        <p:txBody>
          <a:bodyPr wrap="none">
            <a:spAutoFit/>
          </a:bodyPr>
          <a:lstStyle/>
          <a:p>
            <a:r>
              <a:rPr lang="en-US" dirty="0"/>
              <a:t>i</a:t>
            </a:r>
            <a:r>
              <a:rPr lang="el-GR" dirty="0"/>
              <a:t> = 10%</a:t>
            </a:r>
          </a:p>
        </p:txBody>
      </p:sp>
    </p:spTree>
    <p:extLst>
      <p:ext uri="{BB962C8B-B14F-4D97-AF65-F5344CB8AC3E}">
        <p14:creationId xmlns:p14="http://schemas.microsoft.com/office/powerpoint/2010/main" val="24151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Μαθήματος</a:t>
            </a:r>
          </a:p>
        </p:txBody>
      </p:sp>
      <p:sp>
        <p:nvSpPr>
          <p:cNvPr id="6" name="Content Placeholder 5"/>
          <p:cNvSpPr>
            <a:spLocks noGrp="1"/>
          </p:cNvSpPr>
          <p:nvPr>
            <p:ph idx="1"/>
          </p:nvPr>
        </p:nvSpPr>
        <p:spPr/>
        <p:txBody>
          <a:bodyPr>
            <a:normAutofit/>
          </a:bodyPr>
          <a:lstStyle/>
          <a:p>
            <a:pPr>
              <a:buClr>
                <a:srgbClr val="FF9900"/>
              </a:buClr>
              <a:buFont typeface="Wingdings" panose="05000000000000000000" pitchFamily="2" charset="2"/>
              <a:buChar char="m"/>
            </a:pPr>
            <a:r>
              <a:rPr lang="el-GR" sz="2400" dirty="0"/>
              <a:t>Απλός τόκος –Τελική Αξία</a:t>
            </a:r>
          </a:p>
          <a:p>
            <a:pPr>
              <a:buClr>
                <a:srgbClr val="FF9900"/>
              </a:buClr>
              <a:buFont typeface="Wingdings" panose="05000000000000000000" pitchFamily="2" charset="2"/>
              <a:buChar char="m"/>
            </a:pPr>
            <a:r>
              <a:rPr lang="el-GR" sz="2400" dirty="0"/>
              <a:t>Προεξόφληση με απλό τόκο</a:t>
            </a:r>
          </a:p>
          <a:p>
            <a:pPr>
              <a:buClr>
                <a:srgbClr val="FF9900"/>
              </a:buClr>
              <a:buFont typeface="Wingdings" panose="05000000000000000000" pitchFamily="2" charset="2"/>
              <a:buChar char="m"/>
            </a:pPr>
            <a:r>
              <a:rPr lang="el-GR" sz="2400" dirty="0"/>
              <a:t>Ισοδυναμία γραμματίων ή αντικατάσταση υποχρεώσεων</a:t>
            </a:r>
          </a:p>
          <a:p>
            <a:pPr>
              <a:buClr>
                <a:srgbClr val="FF9900"/>
              </a:buClr>
              <a:buFont typeface="Wingdings" panose="05000000000000000000" pitchFamily="2" charset="2"/>
              <a:buChar char="m"/>
            </a:pPr>
            <a:r>
              <a:rPr lang="el-GR" sz="2400" dirty="0"/>
              <a:t>Ανατοκισμός</a:t>
            </a:r>
          </a:p>
          <a:p>
            <a:pPr>
              <a:buClr>
                <a:srgbClr val="FF9900"/>
              </a:buClr>
              <a:buFont typeface="Wingdings" panose="05000000000000000000" pitchFamily="2" charset="2"/>
              <a:buChar char="m"/>
            </a:pPr>
            <a:r>
              <a:rPr lang="el-GR" sz="2400" dirty="0"/>
              <a:t>Ράντες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a:t>
            </a:fld>
            <a:endParaRPr lang="el-GR" dirty="0"/>
          </a:p>
        </p:txBody>
      </p:sp>
    </p:spTree>
    <p:extLst>
      <p:ext uri="{BB962C8B-B14F-4D97-AF65-F5344CB8AC3E}">
        <p14:creationId xmlns:p14="http://schemas.microsoft.com/office/powerpoint/2010/main" val="218306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dirty="0"/>
              <a:t>Παράδειγμα 3</a:t>
            </a:r>
          </a:p>
        </p:txBody>
      </p:sp>
      <p:sp>
        <p:nvSpPr>
          <p:cNvPr id="15363" name="Θέση περιεχομένου 2"/>
          <p:cNvSpPr>
            <a:spLocks noGrp="1"/>
          </p:cNvSpPr>
          <p:nvPr>
            <p:ph idx="1"/>
          </p:nvPr>
        </p:nvSpPr>
        <p:spPr>
          <a:xfrm>
            <a:off x="685346" y="1732451"/>
            <a:ext cx="7765322" cy="1668770"/>
          </a:xfrm>
        </p:spPr>
        <p:txBody>
          <a:bodyPr>
            <a:normAutofit/>
          </a:bodyPr>
          <a:lstStyle/>
          <a:p>
            <a:pPr algn="just">
              <a:buClr>
                <a:srgbClr val="FFC000"/>
              </a:buClr>
              <a:buFont typeface="Wingdings" panose="05000000000000000000" pitchFamily="2" charset="2"/>
              <a:buChar char="m"/>
            </a:pPr>
            <a:r>
              <a:rPr lang="el-GR" b="1" dirty="0"/>
              <a:t>Να βρεθεί ο τόκος κεφαλαίου 10.000 ευρώ για 1 έτος και 20 μέρες με επιτόκιο 10%. </a:t>
            </a:r>
          </a:p>
          <a:p>
            <a:pPr marL="36900" indent="0">
              <a:buNone/>
            </a:pPr>
            <a:endParaRPr lang="el-GR" dirty="0"/>
          </a:p>
          <a:p>
            <a:pPr marL="36900" indent="0">
              <a:buNone/>
            </a:pPr>
            <a:r>
              <a:rPr lang="el-GR" b="1" u="sng" dirty="0">
                <a:solidFill>
                  <a:srgbClr val="FF0000"/>
                </a:solidFill>
                <a:effectLst/>
              </a:rPr>
              <a:t>Λύση</a:t>
            </a:r>
            <a:r>
              <a:rPr lang="el-GR" b="1" u="sng" dirty="0">
                <a:effectLst/>
              </a:rPr>
              <a:t> </a:t>
            </a:r>
          </a:p>
        </p:txBody>
      </p:sp>
      <p:sp>
        <p:nvSpPr>
          <p:cNvPr id="4" name="Θέση αριθμού διαφάνειας 3"/>
          <p:cNvSpPr>
            <a:spLocks noGrp="1"/>
          </p:cNvSpPr>
          <p:nvPr>
            <p:ph type="sldNum" sz="quarter" idx="12"/>
          </p:nvPr>
        </p:nvSpPr>
        <p:spPr/>
        <p:txBody>
          <a:bodyPr/>
          <a:lstStyle/>
          <a:p>
            <a:fld id="{0D5019AB-F2F9-479F-94D0-526486DF29B0}" type="slidenum">
              <a:rPr lang="el-GR" smtClean="0"/>
              <a:pPr/>
              <a:t>20</a:t>
            </a:fld>
            <a:endParaRPr lang="el-GR" dirty="0"/>
          </a:p>
        </p:txBody>
      </p:sp>
      <p:sp>
        <p:nvSpPr>
          <p:cNvPr id="2" name="Ορθογώνιο 1">
            <a:extLst>
              <a:ext uri="{FF2B5EF4-FFF2-40B4-BE49-F238E27FC236}">
                <a16:creationId xmlns:a16="http://schemas.microsoft.com/office/drawing/2014/main" id="{606A7C38-0F1C-4D27-83DF-69923333B618}"/>
              </a:ext>
            </a:extLst>
          </p:cNvPr>
          <p:cNvSpPr/>
          <p:nvPr/>
        </p:nvSpPr>
        <p:spPr>
          <a:xfrm>
            <a:off x="693332" y="5742672"/>
            <a:ext cx="7551076" cy="369332"/>
          </a:xfrm>
          <a:prstGeom prst="rect">
            <a:avLst/>
          </a:prstGeom>
        </p:spPr>
        <p:txBody>
          <a:bodyPr wrap="square">
            <a:spAutoFit/>
          </a:bodyPr>
          <a:lstStyle/>
          <a:p>
            <a:pPr marL="457200" indent="-457200">
              <a:buClr>
                <a:srgbClr val="FF9900"/>
              </a:buClr>
              <a:buFont typeface="Wingdings" panose="05000000000000000000" pitchFamily="2" charset="2"/>
              <a:buChar char="m"/>
            </a:pPr>
            <a:r>
              <a:rPr lang="el-GR" dirty="0"/>
              <a:t>Ι</a:t>
            </a:r>
            <a:r>
              <a:rPr lang="en-US" dirty="0"/>
              <a:t>= (</a:t>
            </a:r>
            <a:r>
              <a:rPr lang="el-GR" dirty="0"/>
              <a:t>Κ</a:t>
            </a:r>
            <a:r>
              <a:rPr lang="el-GR" baseline="-25000" dirty="0"/>
              <a:t>0</a:t>
            </a:r>
            <a:r>
              <a:rPr lang="el-GR" dirty="0"/>
              <a:t> </a:t>
            </a:r>
            <a:r>
              <a:rPr lang="en-US" dirty="0"/>
              <a:t>*t*i) ∕ 365 = (10.000*385*0,10 )</a:t>
            </a:r>
            <a:r>
              <a:rPr lang="en-US" b="1" dirty="0">
                <a:solidFill>
                  <a:srgbClr val="FF0000"/>
                </a:solidFill>
              </a:rPr>
              <a:t> ∕</a:t>
            </a:r>
            <a:r>
              <a:rPr lang="en-US" dirty="0"/>
              <a:t> 365)= 1</a:t>
            </a:r>
            <a:r>
              <a:rPr lang="el-GR" dirty="0"/>
              <a:t>.</a:t>
            </a:r>
            <a:r>
              <a:rPr lang="en-US" dirty="0"/>
              <a:t>054,79</a:t>
            </a:r>
          </a:p>
        </p:txBody>
      </p:sp>
      <p:sp>
        <p:nvSpPr>
          <p:cNvPr id="3" name="Ορθογώνιο 2">
            <a:extLst>
              <a:ext uri="{FF2B5EF4-FFF2-40B4-BE49-F238E27FC236}">
                <a16:creationId xmlns:a16="http://schemas.microsoft.com/office/drawing/2014/main" id="{9D0FDAE7-1A05-4491-B919-7656A327DA58}"/>
              </a:ext>
            </a:extLst>
          </p:cNvPr>
          <p:cNvSpPr/>
          <p:nvPr/>
        </p:nvSpPr>
        <p:spPr>
          <a:xfrm>
            <a:off x="685347" y="4886841"/>
            <a:ext cx="7765322" cy="646331"/>
          </a:xfrm>
          <a:prstGeom prst="rect">
            <a:avLst/>
          </a:prstGeom>
        </p:spPr>
        <p:txBody>
          <a:bodyPr wrap="square">
            <a:spAutoFit/>
          </a:bodyPr>
          <a:lstStyle/>
          <a:p>
            <a:pPr marL="457200" indent="-457200" algn="just">
              <a:buClr>
                <a:srgbClr val="FF9900"/>
              </a:buClr>
              <a:buFont typeface="Wingdings" panose="05000000000000000000" pitchFamily="2" charset="2"/>
              <a:buChar char="m"/>
            </a:pPr>
            <a:r>
              <a:rPr lang="el-GR" dirty="0"/>
              <a:t>Συνεπώς, ο τόκος για αρχικό κεφάλαιο (Κ</a:t>
            </a:r>
            <a:r>
              <a:rPr lang="el-GR" baseline="-25000" dirty="0"/>
              <a:t>0</a:t>
            </a:r>
            <a:r>
              <a:rPr lang="el-GR" dirty="0"/>
              <a:t>) 10.000 ευρώ με επιτόκιο (</a:t>
            </a:r>
            <a:r>
              <a:rPr lang="en-US" dirty="0"/>
              <a:t>i)</a:t>
            </a:r>
            <a:r>
              <a:rPr lang="el-GR" dirty="0"/>
              <a:t> 0,10 και για 385 μέρες (365 το έτος + 20 μέρες) είναι: </a:t>
            </a:r>
          </a:p>
        </p:txBody>
      </p:sp>
      <p:sp>
        <p:nvSpPr>
          <p:cNvPr id="5" name="Ορθογώνιο 4">
            <a:extLst>
              <a:ext uri="{FF2B5EF4-FFF2-40B4-BE49-F238E27FC236}">
                <a16:creationId xmlns:a16="http://schemas.microsoft.com/office/drawing/2014/main" id="{72A6A5D2-BBE7-48F5-8F9E-6830E4C9B273}"/>
              </a:ext>
            </a:extLst>
          </p:cNvPr>
          <p:cNvSpPr/>
          <p:nvPr/>
        </p:nvSpPr>
        <p:spPr>
          <a:xfrm>
            <a:off x="693332" y="4288427"/>
            <a:ext cx="2329484" cy="369332"/>
          </a:xfrm>
          <a:prstGeom prst="rect">
            <a:avLst/>
          </a:prstGeom>
        </p:spPr>
        <p:txBody>
          <a:bodyPr wrap="none">
            <a:spAutoFit/>
          </a:bodyPr>
          <a:lstStyle/>
          <a:p>
            <a:pPr marL="457200" indent="-457200">
              <a:buClr>
                <a:srgbClr val="FF9900"/>
              </a:buClr>
              <a:buFont typeface="Wingdings" panose="05000000000000000000" pitchFamily="2" charset="2"/>
              <a:buChar char="m"/>
            </a:pPr>
            <a:r>
              <a:rPr lang="en-US" dirty="0"/>
              <a:t>I= (</a:t>
            </a:r>
            <a:r>
              <a:rPr lang="el-GR" dirty="0"/>
              <a:t>Κ</a:t>
            </a:r>
            <a:r>
              <a:rPr lang="el-GR" baseline="-25000" dirty="0"/>
              <a:t>0</a:t>
            </a:r>
            <a:r>
              <a:rPr lang="el-GR" dirty="0"/>
              <a:t> </a:t>
            </a:r>
            <a:r>
              <a:rPr lang="en-US" dirty="0"/>
              <a:t>*</a:t>
            </a:r>
            <a:r>
              <a:rPr lang="el-GR" dirty="0"/>
              <a:t>ν</a:t>
            </a:r>
            <a:r>
              <a:rPr lang="en-US" dirty="0"/>
              <a:t>*i) ∕ 365 </a:t>
            </a:r>
            <a:endParaRPr lang="el-GR" dirty="0"/>
          </a:p>
        </p:txBody>
      </p:sp>
      <p:sp>
        <p:nvSpPr>
          <p:cNvPr id="6" name="Ορθογώνιο 5">
            <a:extLst>
              <a:ext uri="{FF2B5EF4-FFF2-40B4-BE49-F238E27FC236}">
                <a16:creationId xmlns:a16="http://schemas.microsoft.com/office/drawing/2014/main" id="{1476DC10-D646-4BAD-9BF3-32C8AA87A817}"/>
              </a:ext>
            </a:extLst>
          </p:cNvPr>
          <p:cNvSpPr/>
          <p:nvPr/>
        </p:nvSpPr>
        <p:spPr>
          <a:xfrm>
            <a:off x="717030" y="3495658"/>
            <a:ext cx="7733638" cy="646331"/>
          </a:xfrm>
          <a:prstGeom prst="rect">
            <a:avLst/>
          </a:prstGeom>
        </p:spPr>
        <p:txBody>
          <a:bodyPr wrap="square">
            <a:spAutoFit/>
          </a:bodyPr>
          <a:lstStyle/>
          <a:p>
            <a:pPr marL="457200" indent="-457200" algn="just">
              <a:buClr>
                <a:srgbClr val="FF9900"/>
              </a:buClr>
              <a:buFont typeface="Wingdings" panose="05000000000000000000" pitchFamily="2" charset="2"/>
              <a:buChar char="m"/>
            </a:pPr>
            <a:r>
              <a:rPr lang="el-GR" dirty="0"/>
              <a:t>Επειδή το έτος έχει 365 ημέρες (</a:t>
            </a:r>
            <a:r>
              <a:rPr lang="en-US" dirty="0"/>
              <a:t>v</a:t>
            </a:r>
            <a:r>
              <a:rPr lang="el-GR" dirty="0"/>
              <a:t>) ο σχετικός τύπος μετατρέπεται ως εξής:</a:t>
            </a:r>
          </a:p>
        </p:txBody>
      </p:sp>
    </p:spTree>
    <p:extLst>
      <p:ext uri="{BB962C8B-B14F-4D97-AF65-F5344CB8AC3E}">
        <p14:creationId xmlns:p14="http://schemas.microsoft.com/office/powerpoint/2010/main" val="37009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4</a:t>
            </a:r>
          </a:p>
        </p:txBody>
      </p:sp>
      <p:sp>
        <p:nvSpPr>
          <p:cNvPr id="3" name="Θέση περιεχομένου 2"/>
          <p:cNvSpPr>
            <a:spLocks noGrp="1"/>
          </p:cNvSpPr>
          <p:nvPr>
            <p:ph idx="1"/>
          </p:nvPr>
        </p:nvSpPr>
        <p:spPr>
          <a:xfrm>
            <a:off x="685346" y="1732451"/>
            <a:ext cx="7765322" cy="1696550"/>
          </a:xfrm>
        </p:spPr>
        <p:txBody>
          <a:bodyPr>
            <a:normAutofit/>
          </a:bodyPr>
          <a:lstStyle/>
          <a:p>
            <a:pPr algn="just">
              <a:buClr>
                <a:srgbClr val="FFC000"/>
              </a:buClr>
              <a:buFont typeface="Wingdings" panose="05000000000000000000" pitchFamily="2" charset="2"/>
              <a:buChar char="m"/>
            </a:pPr>
            <a:r>
              <a:rPr lang="el-GR" b="1" dirty="0"/>
              <a:t>Να βρεθεί το αρχικό κεφάλαιο που μετά από 8 μήνες με επιτόκιο 12% αποφέρει τόκο 500 ευρώ.</a:t>
            </a:r>
          </a:p>
          <a:p>
            <a:pPr marL="36900" indent="0">
              <a:buNone/>
            </a:pPr>
            <a:endParaRPr lang="el-GR" dirty="0"/>
          </a:p>
          <a:p>
            <a:pPr marL="36900" indent="0">
              <a:buNone/>
            </a:pPr>
            <a:r>
              <a:rPr lang="el-GR" b="1" u="sng" dirty="0">
                <a:solidFill>
                  <a:srgbClr val="FF0000"/>
                </a:solidFill>
              </a:rPr>
              <a:t>Λύση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00ED02C6-852A-4F6C-9454-DF6E01B7198A}" type="slidenum">
              <a:rPr lang="el-GR" smtClean="0"/>
              <a:pPr/>
              <a:t>21</a:t>
            </a:fld>
            <a:endParaRPr lang="el-GR" dirty="0"/>
          </a:p>
        </p:txBody>
      </p:sp>
      <p:sp>
        <p:nvSpPr>
          <p:cNvPr id="5" name="Ορθογώνιο 4">
            <a:extLst>
              <a:ext uri="{FF2B5EF4-FFF2-40B4-BE49-F238E27FC236}">
                <a16:creationId xmlns:a16="http://schemas.microsoft.com/office/drawing/2014/main" id="{E271F7A0-1123-42F4-AA43-76955C922A9F}"/>
              </a:ext>
            </a:extLst>
          </p:cNvPr>
          <p:cNvSpPr/>
          <p:nvPr/>
        </p:nvSpPr>
        <p:spPr>
          <a:xfrm>
            <a:off x="719488" y="3429000"/>
            <a:ext cx="3996607" cy="369332"/>
          </a:xfrm>
          <a:prstGeom prst="rect">
            <a:avLst/>
          </a:prstGeom>
        </p:spPr>
        <p:txBody>
          <a:bodyPr wrap="none">
            <a:spAutoFit/>
          </a:bodyPr>
          <a:lstStyle/>
          <a:p>
            <a:pPr marL="457200" indent="-457200">
              <a:buClr>
                <a:srgbClr val="FF9900"/>
              </a:buClr>
              <a:buFont typeface="Wingdings" panose="05000000000000000000" pitchFamily="2" charset="2"/>
              <a:buChar char="m"/>
            </a:pPr>
            <a:r>
              <a:rPr lang="en-US" dirty="0"/>
              <a:t>I</a:t>
            </a:r>
            <a:r>
              <a:rPr lang="el-GR" dirty="0"/>
              <a:t>= 500,  </a:t>
            </a:r>
            <a:r>
              <a:rPr lang="en-US" dirty="0"/>
              <a:t>t</a:t>
            </a:r>
            <a:r>
              <a:rPr lang="el-GR" dirty="0"/>
              <a:t> = 8/12,  επιτόκιο = 0,12</a:t>
            </a:r>
            <a:endParaRPr lang="en-US" dirty="0"/>
          </a:p>
        </p:txBody>
      </p:sp>
      <p:sp>
        <p:nvSpPr>
          <p:cNvPr id="6" name="Ορθογώνιο 5">
            <a:extLst>
              <a:ext uri="{FF2B5EF4-FFF2-40B4-BE49-F238E27FC236}">
                <a16:creationId xmlns:a16="http://schemas.microsoft.com/office/drawing/2014/main" id="{21F231EF-7F76-4E07-847C-0344BF7E77A4}"/>
              </a:ext>
            </a:extLst>
          </p:cNvPr>
          <p:cNvSpPr/>
          <p:nvPr/>
        </p:nvSpPr>
        <p:spPr>
          <a:xfrm>
            <a:off x="669359" y="4149080"/>
            <a:ext cx="2678505" cy="369332"/>
          </a:xfrm>
          <a:prstGeom prst="rect">
            <a:avLst/>
          </a:prstGeom>
        </p:spPr>
        <p:txBody>
          <a:bodyPr wrap="square">
            <a:spAutoFit/>
          </a:bodyPr>
          <a:lstStyle/>
          <a:p>
            <a:pPr marL="457200" indent="-457200">
              <a:buClr>
                <a:srgbClr val="FF9900"/>
              </a:buClr>
              <a:buFont typeface="Wingdings" panose="05000000000000000000" pitchFamily="2" charset="2"/>
              <a:buChar char="m"/>
            </a:pPr>
            <a:r>
              <a:rPr lang="en-US" dirty="0"/>
              <a:t>I</a:t>
            </a:r>
            <a:r>
              <a:rPr lang="el-GR" dirty="0"/>
              <a:t>= (</a:t>
            </a:r>
            <a:r>
              <a:rPr lang="el-GR" dirty="0">
                <a:solidFill>
                  <a:srgbClr val="FF0000"/>
                </a:solidFill>
              </a:rPr>
              <a:t>Κ</a:t>
            </a:r>
            <a:r>
              <a:rPr lang="el-GR" baseline="-25000" dirty="0">
                <a:solidFill>
                  <a:srgbClr val="FF0000"/>
                </a:solidFill>
              </a:rPr>
              <a:t>0</a:t>
            </a:r>
            <a:r>
              <a:rPr lang="el-GR" dirty="0"/>
              <a:t> *μ</a:t>
            </a:r>
            <a:r>
              <a:rPr lang="en-US" dirty="0"/>
              <a:t> </a:t>
            </a:r>
            <a:r>
              <a:rPr lang="el-GR" dirty="0"/>
              <a:t>*</a:t>
            </a:r>
            <a:r>
              <a:rPr lang="en-US" dirty="0"/>
              <a:t>i</a:t>
            </a:r>
            <a:r>
              <a:rPr lang="el-GR" dirty="0"/>
              <a:t> )/12 </a:t>
            </a:r>
            <a:r>
              <a:rPr lang="en-US" dirty="0">
                <a:sym typeface="Wingdings" panose="05000000000000000000" pitchFamily="2" charset="2"/>
              </a:rPr>
              <a:t></a:t>
            </a:r>
            <a:endParaRPr lang="el-GR" dirty="0"/>
          </a:p>
        </p:txBody>
      </p:sp>
      <p:sp>
        <p:nvSpPr>
          <p:cNvPr id="7" name="Ορθογώνιο 6">
            <a:extLst>
              <a:ext uri="{FF2B5EF4-FFF2-40B4-BE49-F238E27FC236}">
                <a16:creationId xmlns:a16="http://schemas.microsoft.com/office/drawing/2014/main" id="{3563BD35-FB5B-4D53-9952-11FE62FF53D5}"/>
              </a:ext>
            </a:extLst>
          </p:cNvPr>
          <p:cNvSpPr/>
          <p:nvPr/>
        </p:nvSpPr>
        <p:spPr>
          <a:xfrm>
            <a:off x="685346" y="4831512"/>
            <a:ext cx="7020864" cy="369332"/>
          </a:xfrm>
          <a:prstGeom prst="rect">
            <a:avLst/>
          </a:prstGeom>
        </p:spPr>
        <p:txBody>
          <a:bodyPr wrap="square">
            <a:spAutoFit/>
          </a:bodyPr>
          <a:lstStyle/>
          <a:p>
            <a:pPr marL="285750" indent="-285750">
              <a:buClr>
                <a:srgbClr val="FF9900"/>
              </a:buClr>
              <a:buFont typeface="Wingdings" panose="05000000000000000000" pitchFamily="2" charset="2"/>
              <a:buChar char="m"/>
            </a:pPr>
            <a:r>
              <a:rPr lang="el-GR" dirty="0">
                <a:solidFill>
                  <a:srgbClr val="FF0000"/>
                </a:solidFill>
              </a:rPr>
              <a:t>Κ</a:t>
            </a:r>
            <a:r>
              <a:rPr lang="el-GR" baseline="-25000" dirty="0">
                <a:solidFill>
                  <a:srgbClr val="FF0000"/>
                </a:solidFill>
              </a:rPr>
              <a:t>0</a:t>
            </a:r>
            <a:r>
              <a:rPr lang="el-GR" dirty="0"/>
              <a:t> = </a:t>
            </a:r>
            <a:r>
              <a:rPr lang="en-US" dirty="0"/>
              <a:t>(</a:t>
            </a:r>
            <a:r>
              <a:rPr lang="el-GR" dirty="0"/>
              <a:t>12</a:t>
            </a:r>
            <a:r>
              <a:rPr lang="en-US" dirty="0"/>
              <a:t>*I</a:t>
            </a:r>
            <a:r>
              <a:rPr lang="el-GR" dirty="0"/>
              <a:t> </a:t>
            </a:r>
            <a:r>
              <a:rPr lang="en-US" dirty="0"/>
              <a:t>)</a:t>
            </a:r>
            <a:r>
              <a:rPr lang="el-GR" dirty="0"/>
              <a:t>/ (μ</a:t>
            </a:r>
            <a:r>
              <a:rPr lang="en-US" dirty="0"/>
              <a:t> </a:t>
            </a:r>
            <a:r>
              <a:rPr lang="el-GR" dirty="0"/>
              <a:t>*</a:t>
            </a:r>
            <a:r>
              <a:rPr lang="en-US" dirty="0"/>
              <a:t>i</a:t>
            </a:r>
            <a:r>
              <a:rPr lang="el-GR" dirty="0"/>
              <a:t>)  = </a:t>
            </a:r>
            <a:r>
              <a:rPr lang="en-US" dirty="0"/>
              <a:t>(</a:t>
            </a:r>
            <a:r>
              <a:rPr lang="el-GR" dirty="0"/>
              <a:t>12*500) / </a:t>
            </a:r>
            <a:r>
              <a:rPr lang="en-US" dirty="0"/>
              <a:t>(</a:t>
            </a:r>
            <a:r>
              <a:rPr lang="el-GR" dirty="0"/>
              <a:t>8*0,12</a:t>
            </a:r>
            <a:r>
              <a:rPr lang="en-US" dirty="0"/>
              <a:t>)</a:t>
            </a:r>
            <a:r>
              <a:rPr lang="el-GR" dirty="0"/>
              <a:t> = 6.250</a:t>
            </a:r>
          </a:p>
        </p:txBody>
      </p:sp>
      <p:sp>
        <p:nvSpPr>
          <p:cNvPr id="8" name="Ορθογώνιο 7">
            <a:extLst>
              <a:ext uri="{FF2B5EF4-FFF2-40B4-BE49-F238E27FC236}">
                <a16:creationId xmlns:a16="http://schemas.microsoft.com/office/drawing/2014/main" id="{6E98FC2E-899F-44A1-AC52-EC3E4D3ADD53}"/>
              </a:ext>
            </a:extLst>
          </p:cNvPr>
          <p:cNvSpPr/>
          <p:nvPr/>
        </p:nvSpPr>
        <p:spPr>
          <a:xfrm>
            <a:off x="3228755" y="4149080"/>
            <a:ext cx="2279350" cy="369332"/>
          </a:xfrm>
          <a:prstGeom prst="rect">
            <a:avLst/>
          </a:prstGeom>
        </p:spPr>
        <p:txBody>
          <a:bodyPr wrap="square">
            <a:spAutoFit/>
          </a:bodyPr>
          <a:lstStyle/>
          <a:p>
            <a:pPr>
              <a:buClr>
                <a:srgbClr val="FF9900"/>
              </a:buClr>
            </a:pPr>
            <a:r>
              <a:rPr lang="el-GR" dirty="0"/>
              <a:t>12 * </a:t>
            </a:r>
            <a:r>
              <a:rPr lang="en-US" dirty="0"/>
              <a:t>I</a:t>
            </a:r>
            <a:r>
              <a:rPr lang="el-GR" dirty="0"/>
              <a:t>= </a:t>
            </a:r>
            <a:r>
              <a:rPr lang="el-GR" dirty="0">
                <a:solidFill>
                  <a:srgbClr val="FF0000"/>
                </a:solidFill>
              </a:rPr>
              <a:t>Κ</a:t>
            </a:r>
            <a:r>
              <a:rPr lang="el-GR" baseline="-25000" dirty="0">
                <a:solidFill>
                  <a:srgbClr val="FF0000"/>
                </a:solidFill>
              </a:rPr>
              <a:t>0</a:t>
            </a:r>
            <a:r>
              <a:rPr lang="el-GR" dirty="0"/>
              <a:t> *μ</a:t>
            </a:r>
            <a:r>
              <a:rPr lang="en-US" dirty="0"/>
              <a:t> </a:t>
            </a:r>
            <a:r>
              <a:rPr lang="el-GR" dirty="0"/>
              <a:t>*</a:t>
            </a:r>
            <a:r>
              <a:rPr lang="en-US" dirty="0"/>
              <a:t>i</a:t>
            </a:r>
            <a:r>
              <a:rPr lang="el-GR" dirty="0"/>
              <a:t> </a:t>
            </a:r>
            <a:r>
              <a:rPr lang="en-US" dirty="0">
                <a:sym typeface="Wingdings" panose="05000000000000000000" pitchFamily="2" charset="2"/>
              </a:rPr>
              <a:t></a:t>
            </a:r>
            <a:endParaRPr lang="el-GR" dirty="0"/>
          </a:p>
        </p:txBody>
      </p:sp>
    </p:spTree>
    <p:extLst>
      <p:ext uri="{BB962C8B-B14F-4D97-AF65-F5344CB8AC3E}">
        <p14:creationId xmlns:p14="http://schemas.microsoft.com/office/powerpoint/2010/main" val="7579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5</a:t>
            </a:r>
          </a:p>
        </p:txBody>
      </p:sp>
      <p:sp>
        <p:nvSpPr>
          <p:cNvPr id="3" name="Content Placeholder 2"/>
          <p:cNvSpPr>
            <a:spLocks noGrp="1"/>
          </p:cNvSpPr>
          <p:nvPr>
            <p:ph idx="1"/>
          </p:nvPr>
        </p:nvSpPr>
        <p:spPr>
          <a:xfrm>
            <a:off x="685346" y="1732451"/>
            <a:ext cx="7765322" cy="1840566"/>
          </a:xfrm>
        </p:spPr>
        <p:txBody>
          <a:bodyPr>
            <a:normAutofit/>
          </a:bodyPr>
          <a:lstStyle/>
          <a:p>
            <a:pPr algn="just">
              <a:buClr>
                <a:srgbClr val="FFC000"/>
              </a:buClr>
              <a:buFont typeface="Wingdings" panose="05000000000000000000" pitchFamily="2" charset="2"/>
              <a:buChar char="m"/>
            </a:pPr>
            <a:r>
              <a:rPr lang="el-GR" b="1" dirty="0"/>
              <a:t>Κεφάλαιο 100.000 ευρώ τοκίστηκε με απλό τόκο και εξαμηνιαίο επιτόκιο 3.5% για 2 έτη και 3 μήνες. Ποιος είναι ο τόκος</a:t>
            </a:r>
            <a:r>
              <a:rPr lang="en-US" b="1" dirty="0"/>
              <a:t>;;;;;</a:t>
            </a:r>
            <a:endParaRPr lang="el-GR" b="1" dirty="0"/>
          </a:p>
          <a:p>
            <a:pPr marL="0" indent="0">
              <a:buNone/>
            </a:pPr>
            <a:r>
              <a:rPr lang="el-GR" sz="2400"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22</a:t>
            </a:fld>
            <a:endParaRPr lang="el-GR" dirty="0"/>
          </a:p>
        </p:txBody>
      </p:sp>
      <p:sp>
        <p:nvSpPr>
          <p:cNvPr id="5" name="Ορθογώνιο 4">
            <a:extLst>
              <a:ext uri="{FF2B5EF4-FFF2-40B4-BE49-F238E27FC236}">
                <a16:creationId xmlns:a16="http://schemas.microsoft.com/office/drawing/2014/main" id="{B37411FD-B3B6-4422-996C-A2B1381CE6D1}"/>
              </a:ext>
            </a:extLst>
          </p:cNvPr>
          <p:cNvSpPr/>
          <p:nvPr/>
        </p:nvSpPr>
        <p:spPr>
          <a:xfrm>
            <a:off x="685346" y="4669290"/>
            <a:ext cx="6830996" cy="369332"/>
          </a:xfrm>
          <a:prstGeom prst="rect">
            <a:avLst/>
          </a:prstGeom>
        </p:spPr>
        <p:txBody>
          <a:bodyPr wrap="square">
            <a:spAutoFit/>
          </a:bodyPr>
          <a:lstStyle/>
          <a:p>
            <a:pPr marL="457200" indent="-457200">
              <a:buClr>
                <a:srgbClr val="FF9900"/>
              </a:buClr>
              <a:buFont typeface="Wingdings" panose="05000000000000000000" pitchFamily="2" charset="2"/>
              <a:buChar char="m"/>
            </a:pPr>
            <a:r>
              <a:rPr lang="el-GR" dirty="0"/>
              <a:t>Άρα </a:t>
            </a:r>
            <a:r>
              <a:rPr lang="en-US" dirty="0"/>
              <a:t>I = K</a:t>
            </a:r>
            <a:r>
              <a:rPr lang="en-US" baseline="-25000" dirty="0"/>
              <a:t>o</a:t>
            </a:r>
            <a:r>
              <a:rPr lang="en-US" dirty="0"/>
              <a:t> * t * I = 100.000 * 4.5 * 0.035 = 15.750</a:t>
            </a:r>
            <a:endParaRPr lang="el-GR" dirty="0"/>
          </a:p>
        </p:txBody>
      </p:sp>
      <p:sp>
        <p:nvSpPr>
          <p:cNvPr id="6" name="Ορθογώνιο 5">
            <a:extLst>
              <a:ext uri="{FF2B5EF4-FFF2-40B4-BE49-F238E27FC236}">
                <a16:creationId xmlns:a16="http://schemas.microsoft.com/office/drawing/2014/main" id="{0E8BD012-88AE-4BD9-A1A4-806943BAC80B}"/>
              </a:ext>
            </a:extLst>
          </p:cNvPr>
          <p:cNvSpPr/>
          <p:nvPr/>
        </p:nvSpPr>
        <p:spPr>
          <a:xfrm>
            <a:off x="685346" y="4065611"/>
            <a:ext cx="3098284" cy="369332"/>
          </a:xfrm>
          <a:prstGeom prst="rect">
            <a:avLst/>
          </a:prstGeom>
        </p:spPr>
        <p:txBody>
          <a:bodyPr wrap="none">
            <a:spAutoFit/>
          </a:bodyPr>
          <a:lstStyle/>
          <a:p>
            <a:pPr marL="457200" indent="-457200">
              <a:buClr>
                <a:srgbClr val="FF9900"/>
              </a:buClr>
              <a:buFont typeface="Wingdings" panose="05000000000000000000" pitchFamily="2" charset="2"/>
              <a:buChar char="m"/>
            </a:pPr>
            <a:r>
              <a:rPr lang="el-GR" dirty="0"/>
              <a:t>Άρα, 27/6 = 4.5 εξάμηνα</a:t>
            </a:r>
          </a:p>
        </p:txBody>
      </p:sp>
      <p:sp>
        <p:nvSpPr>
          <p:cNvPr id="7" name="Ορθογώνιο 6">
            <a:extLst>
              <a:ext uri="{FF2B5EF4-FFF2-40B4-BE49-F238E27FC236}">
                <a16:creationId xmlns:a16="http://schemas.microsoft.com/office/drawing/2014/main" id="{FCC72715-50EE-42CB-ACF3-7F930A686DAF}"/>
              </a:ext>
            </a:extLst>
          </p:cNvPr>
          <p:cNvSpPr/>
          <p:nvPr/>
        </p:nvSpPr>
        <p:spPr>
          <a:xfrm>
            <a:off x="693332" y="3454774"/>
            <a:ext cx="4594271" cy="369332"/>
          </a:xfrm>
          <a:prstGeom prst="rect">
            <a:avLst/>
          </a:prstGeom>
        </p:spPr>
        <p:txBody>
          <a:bodyPr wrap="none">
            <a:spAutoFit/>
          </a:bodyPr>
          <a:lstStyle/>
          <a:p>
            <a:pPr marL="457200" indent="-457200">
              <a:buClr>
                <a:srgbClr val="FF9900"/>
              </a:buClr>
              <a:buFont typeface="Wingdings" panose="05000000000000000000" pitchFamily="2" charset="2"/>
              <a:buChar char="m"/>
            </a:pPr>
            <a:r>
              <a:rPr lang="el-GR" dirty="0"/>
              <a:t>2 έτη και 3 μήνες = 2*12 + 3 = 27 μήνες</a:t>
            </a:r>
          </a:p>
        </p:txBody>
      </p:sp>
    </p:spTree>
    <p:extLst>
      <p:ext uri="{BB962C8B-B14F-4D97-AF65-F5344CB8AC3E}">
        <p14:creationId xmlns:p14="http://schemas.microsoft.com/office/powerpoint/2010/main" val="30840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6</a:t>
            </a:r>
          </a:p>
        </p:txBody>
      </p:sp>
      <p:sp>
        <p:nvSpPr>
          <p:cNvPr id="3" name="Content Placeholder 2"/>
          <p:cNvSpPr>
            <a:spLocks noGrp="1"/>
          </p:cNvSpPr>
          <p:nvPr>
            <p:ph idx="1"/>
          </p:nvPr>
        </p:nvSpPr>
        <p:spPr>
          <a:xfrm>
            <a:off x="685346" y="1732451"/>
            <a:ext cx="7765322" cy="1392012"/>
          </a:xfrm>
        </p:spPr>
        <p:txBody>
          <a:bodyPr>
            <a:normAutofit/>
          </a:bodyPr>
          <a:lstStyle/>
          <a:p>
            <a:pPr algn="just">
              <a:buClr>
                <a:srgbClr val="FFC000"/>
              </a:buClr>
              <a:buFont typeface="Wingdings" panose="05000000000000000000" pitchFamily="2" charset="2"/>
              <a:buChar char="m"/>
            </a:pPr>
            <a:r>
              <a:rPr lang="el-GR" b="1" dirty="0"/>
              <a:t>Με ποιο επιτόκιο τοκίστηκε κεφάλαιο 100.000 ευρώ για 9 μήνες και έφερε τόκο 2.250 ευρώ</a:t>
            </a:r>
            <a:r>
              <a:rPr lang="en-US" b="1" dirty="0"/>
              <a:t>;</a:t>
            </a:r>
          </a:p>
          <a:p>
            <a:pPr marL="0" indent="0">
              <a:buNone/>
            </a:pPr>
            <a:r>
              <a:rPr lang="el-GR" b="1"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23</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3CADE084-F1FA-4DED-8A55-DD4F532A8516}"/>
                  </a:ext>
                </a:extLst>
              </p:cNvPr>
              <p:cNvSpPr/>
              <p:nvPr/>
            </p:nvSpPr>
            <p:spPr>
              <a:xfrm>
                <a:off x="701231" y="6036009"/>
                <a:ext cx="3495572" cy="533929"/>
              </a:xfrm>
              <a:prstGeom prst="rect">
                <a:avLst/>
              </a:prstGeom>
            </p:spPr>
            <p:txBody>
              <a:bodyPr wrap="none">
                <a:spAutoFit/>
              </a:bodyPr>
              <a:lstStyle/>
              <a:p>
                <a:r>
                  <a:rPr lang="el-GR" sz="2000" dirty="0"/>
                  <a:t>Άρα</a:t>
                </a:r>
                <a:r>
                  <a:rPr lang="en-US" sz="2000" dirty="0"/>
                  <a:t>: </a:t>
                </a:r>
                <a14:m>
                  <m:oMath xmlns:m="http://schemas.openxmlformats.org/officeDocument/2006/math">
                    <m:r>
                      <m:rPr>
                        <m:sty m:val="p"/>
                      </m:rPr>
                      <a:rPr lang="en-US" sz="2000">
                        <a:latin typeface="Cambria Math" panose="02040503050406030204" pitchFamily="18" charset="0"/>
                      </a:rPr>
                      <m:t>i</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12∗2.250</m:t>
                        </m:r>
                      </m:num>
                      <m:den>
                        <m:r>
                          <a:rPr lang="en-US" sz="2000" i="1">
                            <a:latin typeface="Cambria Math" panose="02040503050406030204" pitchFamily="18" charset="0"/>
                          </a:rPr>
                          <m:t>100.000∗9</m:t>
                        </m:r>
                      </m:den>
                    </m:f>
                    <m:r>
                      <a:rPr lang="en-US" sz="2000" i="1">
                        <a:latin typeface="Cambria Math" panose="02040503050406030204" pitchFamily="18" charset="0"/>
                      </a:rPr>
                      <m:t>=0,03 </m:t>
                    </m:r>
                    <m:r>
                      <a:rPr lang="el-GR" sz="2000" i="1">
                        <a:latin typeface="Cambria Math" panose="02040503050406030204" pitchFamily="18" charset="0"/>
                      </a:rPr>
                      <m:t>𝜂</m:t>
                    </m:r>
                    <m:r>
                      <a:rPr lang="el-GR" sz="2000" i="1">
                        <a:latin typeface="Cambria Math" panose="02040503050406030204" pitchFamily="18" charset="0"/>
                      </a:rPr>
                      <m:t> 3%</m:t>
                    </m:r>
                  </m:oMath>
                </a14:m>
                <a:endParaRPr lang="el-GR" sz="2000" dirty="0"/>
              </a:p>
            </p:txBody>
          </p:sp>
        </mc:Choice>
        <mc:Fallback xmlns="">
          <p:sp>
            <p:nvSpPr>
              <p:cNvPr id="5" name="Ορθογώνιο 4">
                <a:extLst>
                  <a:ext uri="{FF2B5EF4-FFF2-40B4-BE49-F238E27FC236}">
                    <a16:creationId xmlns:a16="http://schemas.microsoft.com/office/drawing/2014/main" id="{3CADE084-F1FA-4DED-8A55-DD4F532A8516}"/>
                  </a:ext>
                </a:extLst>
              </p:cNvPr>
              <p:cNvSpPr>
                <a:spLocks noRot="1" noChangeAspect="1" noMove="1" noResize="1" noEditPoints="1" noAdjustHandles="1" noChangeArrowheads="1" noChangeShapeType="1" noTextEdit="1"/>
              </p:cNvSpPr>
              <p:nvPr/>
            </p:nvSpPr>
            <p:spPr>
              <a:xfrm>
                <a:off x="701231" y="6036009"/>
                <a:ext cx="3495572" cy="533929"/>
              </a:xfrm>
              <a:prstGeom prst="rect">
                <a:avLst/>
              </a:prstGeom>
              <a:blipFill>
                <a:blip r:embed="rId2"/>
                <a:stretch>
                  <a:fillRect l="-1745" b="-568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B012258C-6220-4A84-A39A-3D94EBDE5042}"/>
                  </a:ext>
                </a:extLst>
              </p:cNvPr>
              <p:cNvSpPr/>
              <p:nvPr/>
            </p:nvSpPr>
            <p:spPr>
              <a:xfrm>
                <a:off x="3965566" y="4944532"/>
                <a:ext cx="1316964" cy="718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12∗</m:t>
                          </m:r>
                          <m:r>
                            <a:rPr lang="en-US" sz="2000" i="1">
                              <a:latin typeface="Cambria Math" panose="02040503050406030204" pitchFamily="18" charset="0"/>
                            </a:rPr>
                            <m:t>𝐼</m:t>
                          </m:r>
                        </m:num>
                        <m:den>
                          <m:r>
                            <m:rPr>
                              <m:sty m:val="p"/>
                            </m:rPr>
                            <a:rPr lang="el-GR" sz="2000">
                              <a:latin typeface="Cambria Math" panose="02040503050406030204" pitchFamily="18" charset="0"/>
                            </a:rPr>
                            <m:t>Κ</m:t>
                          </m:r>
                          <m:r>
                            <a:rPr lang="el-GR" sz="2000" baseline="-25000">
                              <a:latin typeface="Cambria Math" panose="02040503050406030204" pitchFamily="18" charset="0"/>
                            </a:rPr>
                            <m:t>0</m:t>
                          </m:r>
                          <m:r>
                            <a:rPr lang="en-US" sz="2000" i="1">
                              <a:latin typeface="Cambria Math" panose="02040503050406030204" pitchFamily="18" charset="0"/>
                            </a:rPr>
                            <m:t>∗</m:t>
                          </m:r>
                          <m:r>
                            <a:rPr lang="el-GR" sz="2000" i="1">
                              <a:latin typeface="Cambria Math" panose="02040503050406030204" pitchFamily="18" charset="0"/>
                            </a:rPr>
                            <m:t>𝜇</m:t>
                          </m:r>
                        </m:den>
                      </m:f>
                    </m:oMath>
                  </m:oMathPara>
                </a14:m>
                <a:endParaRPr lang="en-US" sz="2000" dirty="0"/>
              </a:p>
            </p:txBody>
          </p:sp>
        </mc:Choice>
        <mc:Fallback xmlns="">
          <p:sp>
            <p:nvSpPr>
              <p:cNvPr id="7" name="Ορθογώνιο 6">
                <a:extLst>
                  <a:ext uri="{FF2B5EF4-FFF2-40B4-BE49-F238E27FC236}">
                    <a16:creationId xmlns:a16="http://schemas.microsoft.com/office/drawing/2014/main" id="{B012258C-6220-4A84-A39A-3D94EBDE5042}"/>
                  </a:ext>
                </a:extLst>
              </p:cNvPr>
              <p:cNvSpPr>
                <a:spLocks noRot="1" noChangeAspect="1" noMove="1" noResize="1" noEditPoints="1" noAdjustHandles="1" noChangeArrowheads="1" noChangeShapeType="1" noTextEdit="1"/>
              </p:cNvSpPr>
              <p:nvPr/>
            </p:nvSpPr>
            <p:spPr>
              <a:xfrm>
                <a:off x="3965566" y="4944532"/>
                <a:ext cx="1316964" cy="718723"/>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994055A0-C332-4449-9EAF-76A99D1BC393}"/>
                  </a:ext>
                </a:extLst>
              </p:cNvPr>
              <p:cNvSpPr/>
              <p:nvPr/>
            </p:nvSpPr>
            <p:spPr>
              <a:xfrm>
                <a:off x="3540482" y="4139865"/>
                <a:ext cx="24554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12∗</m:t>
                      </m:r>
                      <m:r>
                        <a:rPr lang="en-US" sz="2000" i="1">
                          <a:latin typeface="Cambria Math" panose="02040503050406030204" pitchFamily="18" charset="0"/>
                        </a:rPr>
                        <m:t>𝐼</m:t>
                      </m:r>
                      <m:r>
                        <a:rPr lang="en-US" sz="2000" i="1">
                          <a:latin typeface="Cambria Math" panose="02040503050406030204" pitchFamily="18" charset="0"/>
                        </a:rPr>
                        <m:t>=</m:t>
                      </m:r>
                      <m:r>
                        <a:rPr lang="en-US" sz="2000" i="1">
                          <a:latin typeface="Cambria Math" panose="02040503050406030204" pitchFamily="18" charset="0"/>
                        </a:rPr>
                        <m:t>𝐾</m:t>
                      </m:r>
                      <m:r>
                        <a:rPr lang="el-GR" sz="2000" i="1" baseline="-25000">
                          <a:latin typeface="Cambria Math" panose="02040503050406030204" pitchFamily="18" charset="0"/>
                        </a:rPr>
                        <m:t>0</m:t>
                      </m:r>
                      <m:r>
                        <a:rPr lang="en-US" sz="2000" i="1">
                          <a:latin typeface="Cambria Math" panose="02040503050406030204" pitchFamily="18" charset="0"/>
                        </a:rPr>
                        <m:t>∗</m:t>
                      </m:r>
                      <m:r>
                        <a:rPr lang="el-GR" sz="2000" i="1">
                          <a:latin typeface="Cambria Math" panose="02040503050406030204" pitchFamily="18" charset="0"/>
                        </a:rPr>
                        <m:t>𝜇</m:t>
                      </m:r>
                      <m:r>
                        <a:rPr lang="el-GR" sz="2000" i="1">
                          <a:latin typeface="Cambria Math" panose="02040503050406030204" pitchFamily="18" charset="0"/>
                        </a:rPr>
                        <m:t>∗</m:t>
                      </m:r>
                      <m:r>
                        <a:rPr lang="en-US" sz="2000" i="1">
                          <a:latin typeface="Cambria Math" panose="02040503050406030204" pitchFamily="18" charset="0"/>
                        </a:rPr>
                        <m:t>𝑖</m:t>
                      </m:r>
                      <m:r>
                        <m:rPr>
                          <m:nor/>
                        </m:rPr>
                        <a:rPr lang="en-US" sz="2000" dirty="0">
                          <a:sym typeface="Wingdings" panose="05000000000000000000" pitchFamily="2" charset="2"/>
                        </a:rPr>
                        <m:t></m:t>
                      </m:r>
                    </m:oMath>
                  </m:oMathPara>
                </a14:m>
                <a:endParaRPr lang="en-US" sz="2000" i="1" dirty="0">
                  <a:latin typeface="Cambria Math" panose="02040503050406030204" pitchFamily="18" charset="0"/>
                </a:endParaRPr>
              </a:p>
            </p:txBody>
          </p:sp>
        </mc:Choice>
        <mc:Fallback xmlns="">
          <p:sp>
            <p:nvSpPr>
              <p:cNvPr id="8" name="Ορθογώνιο 7">
                <a:extLst>
                  <a:ext uri="{FF2B5EF4-FFF2-40B4-BE49-F238E27FC236}">
                    <a16:creationId xmlns:a16="http://schemas.microsoft.com/office/drawing/2014/main" id="{994055A0-C332-4449-9EAF-76A99D1BC393}"/>
                  </a:ext>
                </a:extLst>
              </p:cNvPr>
              <p:cNvSpPr>
                <a:spLocks noRot="1" noChangeAspect="1" noMove="1" noResize="1" noEditPoints="1" noAdjustHandles="1" noChangeArrowheads="1" noChangeShapeType="1" noTextEdit="1"/>
              </p:cNvSpPr>
              <p:nvPr/>
            </p:nvSpPr>
            <p:spPr>
              <a:xfrm>
                <a:off x="3540482" y="4139865"/>
                <a:ext cx="2455480" cy="400110"/>
              </a:xfrm>
              <a:prstGeom prst="rect">
                <a:avLst/>
              </a:prstGeom>
              <a:blipFill>
                <a:blip r:embed="rId4"/>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3FC872F5-0A67-4DAD-8EBC-B30BCFD49C0F}"/>
                  </a:ext>
                </a:extLst>
              </p:cNvPr>
              <p:cNvSpPr/>
              <p:nvPr/>
            </p:nvSpPr>
            <p:spPr>
              <a:xfrm>
                <a:off x="3660083" y="3124462"/>
                <a:ext cx="2000676"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000">
                          <a:latin typeface="Cambria Math" panose="02040503050406030204" pitchFamily="18" charset="0"/>
                        </a:rPr>
                        <m:t>Ι</m:t>
                      </m:r>
                      <m:r>
                        <a:rPr lang="el-GR" sz="2000">
                          <a:latin typeface="Cambria Math" panose="02040503050406030204" pitchFamily="18" charset="0"/>
                        </a:rPr>
                        <m:t>= </m:t>
                      </m:r>
                      <m:f>
                        <m:fPr>
                          <m:ctrlPr>
                            <a:rPr lang="el-GR" sz="2000" i="1">
                              <a:latin typeface="Cambria Math" panose="02040503050406030204" pitchFamily="18" charset="0"/>
                            </a:rPr>
                          </m:ctrlPr>
                        </m:fPr>
                        <m:num>
                          <m:r>
                            <m:rPr>
                              <m:sty m:val="p"/>
                            </m:rPr>
                            <a:rPr lang="el-GR" sz="2000">
                              <a:latin typeface="Cambria Math" panose="02040503050406030204" pitchFamily="18" charset="0"/>
                            </a:rPr>
                            <m:t>Κ</m:t>
                          </m:r>
                          <m:r>
                            <a:rPr lang="el-GR" sz="2000" baseline="-25000">
                              <a:latin typeface="Cambria Math" panose="02040503050406030204" pitchFamily="18" charset="0"/>
                            </a:rPr>
                            <m:t>0</m:t>
                          </m:r>
                          <m:r>
                            <a:rPr lang="el-GR" sz="2000">
                              <a:latin typeface="Cambria Math" panose="02040503050406030204" pitchFamily="18" charset="0"/>
                            </a:rPr>
                            <m:t>∗</m:t>
                          </m:r>
                          <m:r>
                            <m:rPr>
                              <m:sty m:val="p"/>
                            </m:rPr>
                            <a:rPr lang="el-GR" sz="2000">
                              <a:latin typeface="Cambria Math" panose="02040503050406030204" pitchFamily="18" charset="0"/>
                            </a:rPr>
                            <m:t>μ</m:t>
                          </m:r>
                          <m:r>
                            <a:rPr lang="el-GR" sz="2000">
                              <a:latin typeface="Cambria Math" panose="02040503050406030204" pitchFamily="18" charset="0"/>
                            </a:rPr>
                            <m:t>∗</m:t>
                          </m:r>
                          <m:r>
                            <a:rPr lang="en-US" sz="2000" i="1">
                              <a:latin typeface="Cambria Math" panose="02040503050406030204" pitchFamily="18" charset="0"/>
                            </a:rPr>
                            <m:t>𝑖</m:t>
                          </m:r>
                        </m:num>
                        <m:den>
                          <m:r>
                            <a:rPr lang="en-US" sz="2000" i="1">
                              <a:latin typeface="Cambria Math" panose="02040503050406030204" pitchFamily="18" charset="0"/>
                            </a:rPr>
                            <m:t>12</m:t>
                          </m:r>
                        </m:den>
                      </m:f>
                      <m:r>
                        <m:rPr>
                          <m:nor/>
                        </m:rPr>
                        <a:rPr lang="en-US" sz="2000" dirty="0">
                          <a:sym typeface="Wingdings" panose="05000000000000000000" pitchFamily="2" charset="2"/>
                        </a:rPr>
                        <m:t></m:t>
                      </m:r>
                    </m:oMath>
                  </m:oMathPara>
                </a14:m>
                <a:endParaRPr lang="en-US" sz="2000" dirty="0">
                  <a:sym typeface="Wingdings" panose="05000000000000000000" pitchFamily="2" charset="2"/>
                </a:endParaRPr>
              </a:p>
            </p:txBody>
          </p:sp>
        </mc:Choice>
        <mc:Fallback xmlns="">
          <p:sp>
            <p:nvSpPr>
              <p:cNvPr id="9" name="Ορθογώνιο 8">
                <a:extLst>
                  <a:ext uri="{FF2B5EF4-FFF2-40B4-BE49-F238E27FC236}">
                    <a16:creationId xmlns:a16="http://schemas.microsoft.com/office/drawing/2014/main" id="{3FC872F5-0A67-4DAD-8EBC-B30BCFD49C0F}"/>
                  </a:ext>
                </a:extLst>
              </p:cNvPr>
              <p:cNvSpPr>
                <a:spLocks noRot="1" noChangeAspect="1" noMove="1" noResize="1" noEditPoints="1" noAdjustHandles="1" noChangeArrowheads="1" noChangeShapeType="1" noTextEdit="1"/>
              </p:cNvSpPr>
              <p:nvPr/>
            </p:nvSpPr>
            <p:spPr>
              <a:xfrm>
                <a:off x="3660083" y="3124462"/>
                <a:ext cx="2000676" cy="666529"/>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61C6BD-21CC-418D-B0ED-C36568789A2C}"/>
                  </a:ext>
                </a:extLst>
              </p:cNvPr>
              <p:cNvSpPr txBox="1"/>
              <p:nvPr/>
            </p:nvSpPr>
            <p:spPr>
              <a:xfrm>
                <a:off x="425249" y="3160400"/>
                <a:ext cx="1269578" cy="276999"/>
              </a:xfrm>
              <a:prstGeom prst="rect">
                <a:avLst/>
              </a:prstGeom>
              <a:noFill/>
            </p:spPr>
            <p:txBody>
              <a:bodyPr wrap="none" lIns="0" tIns="0" rIns="0" bIns="0" rtlCol="0">
                <a:spAutoFit/>
              </a:bodyPr>
              <a:lstStyle/>
              <a:p>
                <a14:m>
                  <m:oMath xmlns:m="http://schemas.openxmlformats.org/officeDocument/2006/math">
                    <m:r>
                      <m:rPr>
                        <m:sty m:val="p"/>
                      </m:rPr>
                      <a:rPr lang="el-GR">
                        <a:latin typeface="Cambria Math" panose="02040503050406030204" pitchFamily="18" charset="0"/>
                      </a:rPr>
                      <m:t>Κ</m:t>
                    </m:r>
                    <m:r>
                      <a:rPr lang="el-GR" baseline="-25000">
                        <a:latin typeface="Cambria Math" panose="02040503050406030204" pitchFamily="18" charset="0"/>
                      </a:rPr>
                      <m:t>0</m:t>
                    </m:r>
                  </m:oMath>
                </a14:m>
                <a:r>
                  <a:rPr lang="el-GR" dirty="0"/>
                  <a:t> = 100.000</a:t>
                </a:r>
              </a:p>
            </p:txBody>
          </p:sp>
        </mc:Choice>
        <mc:Fallback xmlns="">
          <p:sp>
            <p:nvSpPr>
              <p:cNvPr id="10" name="TextBox 9">
                <a:extLst>
                  <a:ext uri="{FF2B5EF4-FFF2-40B4-BE49-F238E27FC236}">
                    <a16:creationId xmlns:a16="http://schemas.microsoft.com/office/drawing/2014/main" id="{4661C6BD-21CC-418D-B0ED-C36568789A2C}"/>
                  </a:ext>
                </a:extLst>
              </p:cNvPr>
              <p:cNvSpPr txBox="1">
                <a:spLocks noRot="1" noChangeAspect="1" noMove="1" noResize="1" noEditPoints="1" noAdjustHandles="1" noChangeArrowheads="1" noChangeShapeType="1" noTextEdit="1"/>
              </p:cNvSpPr>
              <p:nvPr/>
            </p:nvSpPr>
            <p:spPr>
              <a:xfrm>
                <a:off x="425249" y="3160400"/>
                <a:ext cx="1269578" cy="276999"/>
              </a:xfrm>
              <a:prstGeom prst="rect">
                <a:avLst/>
              </a:prstGeom>
              <a:blipFill>
                <a:blip r:embed="rId6"/>
                <a:stretch>
                  <a:fillRect l="-6731" t="-28261" r="-10577" b="-5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AF9AC2-310E-48A3-B73A-8D4A980354E3}"/>
                  </a:ext>
                </a:extLst>
              </p:cNvPr>
              <p:cNvSpPr txBox="1"/>
              <p:nvPr/>
            </p:nvSpPr>
            <p:spPr>
              <a:xfrm>
                <a:off x="425249" y="3614298"/>
                <a:ext cx="1056379" cy="391710"/>
              </a:xfrm>
              <a:prstGeom prst="rect">
                <a:avLst/>
              </a:prstGeom>
              <a:noFill/>
            </p:spPr>
            <p:txBody>
              <a:bodyPr wrap="none" lIns="0" tIns="0" rIns="0" bIns="0" rtlCol="0">
                <a:spAutoFit/>
              </a:bodyPr>
              <a:lstStyle/>
              <a:p>
                <a:r>
                  <a:rPr lang="en-US" dirty="0"/>
                  <a:t>t  =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panose="02040503050406030204" pitchFamily="18" charset="0"/>
                          </a:rPr>
                          <m:t>𝜇</m:t>
                        </m:r>
                      </m:num>
                      <m:den>
                        <m:r>
                          <a:rPr lang="el-GR" b="0" i="1" smtClean="0">
                            <a:latin typeface="Cambria Math" panose="02040503050406030204" pitchFamily="18" charset="0"/>
                          </a:rPr>
                          <m:t>12</m:t>
                        </m:r>
                      </m:den>
                    </m:f>
                    <m:r>
                      <a:rPr lang="el-GR" b="0" i="1" smtClean="0">
                        <a:latin typeface="Cambria Math" panose="02040503050406030204" pitchFamily="18" charset="0"/>
                      </a:rPr>
                      <m:t> </m:t>
                    </m:r>
                  </m:oMath>
                </a14:m>
                <a:r>
                  <a:rPr lang="el-GR" dirty="0"/>
                  <a:t>= </a:t>
                </a:r>
                <a14:m>
                  <m:oMath xmlns:m="http://schemas.openxmlformats.org/officeDocument/2006/math">
                    <m:f>
                      <m:fPr>
                        <m:ctrlPr>
                          <a:rPr lang="el-GR" i="1">
                            <a:latin typeface="Cambria Math" panose="02040503050406030204" pitchFamily="18" charset="0"/>
                          </a:rPr>
                        </m:ctrlPr>
                      </m:fPr>
                      <m:num>
                        <m:r>
                          <a:rPr lang="el-GR" b="0" i="1" smtClean="0">
                            <a:latin typeface="Cambria Math" panose="02040503050406030204" pitchFamily="18" charset="0"/>
                          </a:rPr>
                          <m:t>9</m:t>
                        </m:r>
                      </m:num>
                      <m:den>
                        <m:r>
                          <a:rPr lang="el-GR" i="1">
                            <a:latin typeface="Cambria Math" panose="02040503050406030204" pitchFamily="18" charset="0"/>
                          </a:rPr>
                          <m:t>12</m:t>
                        </m:r>
                      </m:den>
                    </m:f>
                  </m:oMath>
                </a14:m>
                <a:endParaRPr lang="el-GR" dirty="0"/>
              </a:p>
            </p:txBody>
          </p:sp>
        </mc:Choice>
        <mc:Fallback xmlns="">
          <p:sp>
            <p:nvSpPr>
              <p:cNvPr id="12" name="TextBox 11">
                <a:extLst>
                  <a:ext uri="{FF2B5EF4-FFF2-40B4-BE49-F238E27FC236}">
                    <a16:creationId xmlns:a16="http://schemas.microsoft.com/office/drawing/2014/main" id="{BFAF9AC2-310E-48A3-B73A-8D4A980354E3}"/>
                  </a:ext>
                </a:extLst>
              </p:cNvPr>
              <p:cNvSpPr txBox="1">
                <a:spLocks noRot="1" noChangeAspect="1" noMove="1" noResize="1" noEditPoints="1" noAdjustHandles="1" noChangeArrowheads="1" noChangeShapeType="1" noTextEdit="1"/>
              </p:cNvSpPr>
              <p:nvPr/>
            </p:nvSpPr>
            <p:spPr>
              <a:xfrm>
                <a:off x="425249" y="3614298"/>
                <a:ext cx="1056379" cy="391710"/>
              </a:xfrm>
              <a:prstGeom prst="rect">
                <a:avLst/>
              </a:prstGeom>
              <a:blipFill>
                <a:blip r:embed="rId7"/>
                <a:stretch>
                  <a:fillRect l="-13873" t="-6250" r="-4624" b="-2031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A3CECC94-3CFD-4F64-B56E-535F21901631}"/>
                  </a:ext>
                </a:extLst>
              </p:cNvPr>
              <p:cNvSpPr/>
              <p:nvPr/>
            </p:nvSpPr>
            <p:spPr>
              <a:xfrm>
                <a:off x="371305" y="4194096"/>
                <a:ext cx="1084849"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𝐼</m:t>
                    </m:r>
                  </m:oMath>
                </a14:m>
                <a:r>
                  <a:rPr lang="el-GR" dirty="0"/>
                  <a:t> = 2.250</a:t>
                </a:r>
              </a:p>
            </p:txBody>
          </p:sp>
        </mc:Choice>
        <mc:Fallback xmlns="">
          <p:sp>
            <p:nvSpPr>
              <p:cNvPr id="13" name="Ορθογώνιο 12">
                <a:extLst>
                  <a:ext uri="{FF2B5EF4-FFF2-40B4-BE49-F238E27FC236}">
                    <a16:creationId xmlns:a16="http://schemas.microsoft.com/office/drawing/2014/main" id="{A3CECC94-3CFD-4F64-B56E-535F21901631}"/>
                  </a:ext>
                </a:extLst>
              </p:cNvPr>
              <p:cNvSpPr>
                <a:spLocks noRot="1" noChangeAspect="1" noMove="1" noResize="1" noEditPoints="1" noAdjustHandles="1" noChangeArrowheads="1" noChangeShapeType="1" noTextEdit="1"/>
              </p:cNvSpPr>
              <p:nvPr/>
            </p:nvSpPr>
            <p:spPr>
              <a:xfrm>
                <a:off x="371305" y="4194096"/>
                <a:ext cx="1084849" cy="369332"/>
              </a:xfrm>
              <a:prstGeom prst="rect">
                <a:avLst/>
              </a:prstGeom>
              <a:blipFill>
                <a:blip r:embed="rId8"/>
                <a:stretch>
                  <a:fillRect t="-8197" r="-3933" b="-24590"/>
                </a:stretch>
              </a:blipFill>
            </p:spPr>
            <p:txBody>
              <a:bodyPr/>
              <a:lstStyle/>
              <a:p>
                <a:r>
                  <a:rPr lang="el-GR">
                    <a:noFill/>
                  </a:rPr>
                  <a:t> </a:t>
                </a:r>
              </a:p>
            </p:txBody>
          </p:sp>
        </mc:Fallback>
      </mc:AlternateContent>
    </p:spTree>
    <p:extLst>
      <p:ext uri="{BB962C8B-B14F-4D97-AF65-F5344CB8AC3E}">
        <p14:creationId xmlns:p14="http://schemas.microsoft.com/office/powerpoint/2010/main" val="23431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Εικόνα 16">
            <a:extLst>
              <a:ext uri="{FF2B5EF4-FFF2-40B4-BE49-F238E27FC236}">
                <a16:creationId xmlns:a16="http://schemas.microsoft.com/office/drawing/2014/main" id="{93DDD2B1-2A37-4724-B72E-6422BB9C6410}"/>
              </a:ext>
            </a:extLst>
          </p:cNvPr>
          <p:cNvPicPr>
            <a:picLocks noChangeAspect="1"/>
          </p:cNvPicPr>
          <p:nvPr/>
        </p:nvPicPr>
        <p:blipFill>
          <a:blip r:embed="rId2"/>
          <a:stretch>
            <a:fillRect/>
          </a:stretch>
        </p:blipFill>
        <p:spPr>
          <a:xfrm>
            <a:off x="7002537" y="3755475"/>
            <a:ext cx="1606574" cy="1509379"/>
          </a:xfrm>
          <a:prstGeom prst="rect">
            <a:avLst/>
          </a:prstGeom>
        </p:spPr>
      </p:pic>
      <p:pic>
        <p:nvPicPr>
          <p:cNvPr id="16" name="Εικόνα 15">
            <a:extLst>
              <a:ext uri="{FF2B5EF4-FFF2-40B4-BE49-F238E27FC236}">
                <a16:creationId xmlns:a16="http://schemas.microsoft.com/office/drawing/2014/main" id="{E3EA49CF-AB17-44E7-B731-F3572B8485A9}"/>
              </a:ext>
            </a:extLst>
          </p:cNvPr>
          <p:cNvPicPr>
            <a:picLocks noChangeAspect="1"/>
          </p:cNvPicPr>
          <p:nvPr/>
        </p:nvPicPr>
        <p:blipFill>
          <a:blip r:embed="rId3"/>
          <a:stretch>
            <a:fillRect/>
          </a:stretch>
        </p:blipFill>
        <p:spPr>
          <a:xfrm>
            <a:off x="323528" y="3755476"/>
            <a:ext cx="6669747" cy="1509379"/>
          </a:xfrm>
          <a:prstGeom prst="rect">
            <a:avLst/>
          </a:prstGeom>
        </p:spPr>
      </p:pic>
      <p:sp>
        <p:nvSpPr>
          <p:cNvPr id="2" name="Title 1"/>
          <p:cNvSpPr>
            <a:spLocks noGrp="1"/>
          </p:cNvSpPr>
          <p:nvPr>
            <p:ph type="title"/>
          </p:nvPr>
        </p:nvSpPr>
        <p:spPr/>
        <p:txBody>
          <a:bodyPr/>
          <a:lstStyle/>
          <a:p>
            <a:r>
              <a:rPr lang="el-GR" dirty="0"/>
              <a:t>Παράδειγμα 7</a:t>
            </a:r>
          </a:p>
        </p:txBody>
      </p:sp>
      <p:sp>
        <p:nvSpPr>
          <p:cNvPr id="3" name="Content Placeholder 2"/>
          <p:cNvSpPr>
            <a:spLocks noGrp="1"/>
          </p:cNvSpPr>
          <p:nvPr>
            <p:ph idx="1"/>
          </p:nvPr>
        </p:nvSpPr>
        <p:spPr>
          <a:xfrm>
            <a:off x="685346" y="1732451"/>
            <a:ext cx="7765322" cy="1768558"/>
          </a:xfrm>
        </p:spPr>
        <p:txBody>
          <a:bodyPr>
            <a:normAutofit/>
          </a:bodyPr>
          <a:lstStyle/>
          <a:p>
            <a:pPr>
              <a:buClr>
                <a:srgbClr val="FFC000"/>
              </a:buClr>
              <a:buFont typeface="Wingdings" panose="05000000000000000000" pitchFamily="2" charset="2"/>
              <a:buChar char="m"/>
            </a:pPr>
            <a:r>
              <a:rPr lang="el-GR" dirty="0"/>
              <a:t>Στις 15 Ιανουαρίου 2019 κατατίθεται σε τράπεζα 100.000 ευρώ με απλό τόκο και ετήσιο επιτόκιο 3%. Τι τόκος θα εισπραχθεί αν το ποσό αποσυρθεί στις 22 Μαϊου με έτος α) πολιτικό β) εμπορικό γ) μικτό</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24</a:t>
            </a:fld>
            <a:endParaRPr lang="el-GR" dirty="0"/>
          </a:p>
        </p:txBody>
      </p:sp>
      <p:cxnSp>
        <p:nvCxnSpPr>
          <p:cNvPr id="13" name="Ευθεία γραμμή σύνδεσης 12">
            <a:extLst>
              <a:ext uri="{FF2B5EF4-FFF2-40B4-BE49-F238E27FC236}">
                <a16:creationId xmlns:a16="http://schemas.microsoft.com/office/drawing/2014/main" id="{392075AF-373F-4E39-AB5B-A78F5208F7F9}"/>
              </a:ext>
            </a:extLst>
          </p:cNvPr>
          <p:cNvCxnSpPr/>
          <p:nvPr/>
        </p:nvCxnSpPr>
        <p:spPr>
          <a:xfrm>
            <a:off x="577334" y="4692795"/>
            <a:ext cx="2160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A76294EC-D443-4E43-9236-77796A8FB7D0}"/>
              </a:ext>
            </a:extLst>
          </p:cNvPr>
          <p:cNvCxnSpPr/>
          <p:nvPr/>
        </p:nvCxnSpPr>
        <p:spPr>
          <a:xfrm>
            <a:off x="7524328" y="4941168"/>
            <a:ext cx="2160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AD13082-6C83-4E8A-BB72-C49FBE717BDF}"/>
              </a:ext>
            </a:extLst>
          </p:cNvPr>
          <p:cNvSpPr txBox="1"/>
          <p:nvPr/>
        </p:nvSpPr>
        <p:spPr>
          <a:xfrm>
            <a:off x="251520" y="5229200"/>
            <a:ext cx="2952328" cy="1569660"/>
          </a:xfrm>
          <a:prstGeom prst="rect">
            <a:avLst/>
          </a:prstGeom>
          <a:noFill/>
        </p:spPr>
        <p:txBody>
          <a:bodyPr wrap="square" rtlCol="0">
            <a:spAutoFit/>
          </a:bodyPr>
          <a:lstStyle/>
          <a:p>
            <a:r>
              <a:rPr lang="el-GR" sz="1600" u="sng" dirty="0"/>
              <a:t>Πολιτικό/Μικτό (127 ημέρες)</a:t>
            </a:r>
          </a:p>
          <a:p>
            <a:r>
              <a:rPr lang="el-GR" sz="1600" dirty="0"/>
              <a:t>Ιανουάριος = 31-15 = 16</a:t>
            </a:r>
          </a:p>
          <a:p>
            <a:r>
              <a:rPr lang="el-GR" sz="1600" dirty="0"/>
              <a:t>Φεβρουάριος = 28</a:t>
            </a:r>
          </a:p>
          <a:p>
            <a:r>
              <a:rPr lang="el-GR" sz="1600" dirty="0"/>
              <a:t>Μάρτιος = 31</a:t>
            </a:r>
          </a:p>
          <a:p>
            <a:r>
              <a:rPr lang="el-GR" sz="1600" dirty="0"/>
              <a:t>Απρίλιος = 30</a:t>
            </a:r>
          </a:p>
          <a:p>
            <a:r>
              <a:rPr lang="el-GR" sz="1600" dirty="0"/>
              <a:t>Μάιος = 22</a:t>
            </a:r>
          </a:p>
        </p:txBody>
      </p:sp>
      <p:sp>
        <p:nvSpPr>
          <p:cNvPr id="18" name="TextBox 17">
            <a:extLst>
              <a:ext uri="{FF2B5EF4-FFF2-40B4-BE49-F238E27FC236}">
                <a16:creationId xmlns:a16="http://schemas.microsoft.com/office/drawing/2014/main" id="{C6D77928-069B-4E62-AA8F-510B3A6405F8}"/>
              </a:ext>
            </a:extLst>
          </p:cNvPr>
          <p:cNvSpPr txBox="1"/>
          <p:nvPr/>
        </p:nvSpPr>
        <p:spPr>
          <a:xfrm>
            <a:off x="5364088" y="5229200"/>
            <a:ext cx="2376264" cy="1569660"/>
          </a:xfrm>
          <a:prstGeom prst="rect">
            <a:avLst/>
          </a:prstGeom>
          <a:noFill/>
        </p:spPr>
        <p:txBody>
          <a:bodyPr wrap="square" rtlCol="0">
            <a:spAutoFit/>
          </a:bodyPr>
          <a:lstStyle/>
          <a:p>
            <a:r>
              <a:rPr lang="el-GR" sz="1600" u="sng" dirty="0"/>
              <a:t>Εμπορικό (127 ημέρες)</a:t>
            </a:r>
          </a:p>
          <a:p>
            <a:r>
              <a:rPr lang="el-GR" sz="1600" dirty="0"/>
              <a:t>Ιανουάριος = 30-15 = 15</a:t>
            </a:r>
          </a:p>
          <a:p>
            <a:r>
              <a:rPr lang="el-GR" sz="1600" dirty="0"/>
              <a:t>Φεβρουάριος = 30</a:t>
            </a:r>
          </a:p>
          <a:p>
            <a:r>
              <a:rPr lang="el-GR" sz="1600" dirty="0"/>
              <a:t>Μάρτιος = 30</a:t>
            </a:r>
          </a:p>
          <a:p>
            <a:r>
              <a:rPr lang="el-GR" sz="1600" dirty="0"/>
              <a:t>Απρίλιος = 30</a:t>
            </a:r>
          </a:p>
          <a:p>
            <a:r>
              <a:rPr lang="el-GR" sz="1600" dirty="0"/>
              <a:t>Μάιος = 22</a:t>
            </a:r>
          </a:p>
        </p:txBody>
      </p:sp>
    </p:spTree>
    <p:extLst>
      <p:ext uri="{BB962C8B-B14F-4D97-AF65-F5344CB8AC3E}">
        <p14:creationId xmlns:p14="http://schemas.microsoft.com/office/powerpoint/2010/main" val="55022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7</a:t>
            </a:r>
          </a:p>
        </p:txBody>
      </p:sp>
      <p:sp>
        <p:nvSpPr>
          <p:cNvPr id="3" name="Content Placeholder 2"/>
          <p:cNvSpPr>
            <a:spLocks noGrp="1"/>
          </p:cNvSpPr>
          <p:nvPr>
            <p:ph idx="1"/>
          </p:nvPr>
        </p:nvSpPr>
        <p:spPr>
          <a:xfrm>
            <a:off x="685346" y="1732451"/>
            <a:ext cx="7765322" cy="1408518"/>
          </a:xfrm>
        </p:spPr>
        <p:txBody>
          <a:bodyPr>
            <a:normAutofit/>
          </a:bodyPr>
          <a:lstStyle/>
          <a:p>
            <a:pPr marL="0" indent="0">
              <a:buNone/>
            </a:pPr>
            <a:r>
              <a:rPr lang="el-GR" b="1" u="sng" dirty="0">
                <a:solidFill>
                  <a:srgbClr val="FF0000"/>
                </a:solidFill>
              </a:rPr>
              <a:t>Λύση</a:t>
            </a:r>
          </a:p>
          <a:p>
            <a:pPr marL="0" indent="0" algn="ctr">
              <a:buNone/>
            </a:pPr>
            <a:r>
              <a:rPr lang="el-GR" b="1" dirty="0">
                <a:solidFill>
                  <a:srgbClr val="FF0000"/>
                </a:solidFill>
              </a:rPr>
              <a:t>Α)Πολιτικό έτος </a:t>
            </a:r>
          </a:p>
          <a:p>
            <a:pPr marL="0" indent="0">
              <a:buNone/>
            </a:pPr>
            <a:r>
              <a:rPr lang="el-GR" b="0" i="0" dirty="0">
                <a:latin typeface="Cambria Math" panose="02040503050406030204" pitchFamily="18" charset="0"/>
              </a:rPr>
              <a:t>ΣΥΝΟΛΙΚΑ 127 ημέρες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25</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A9EFE157-6935-49D1-8B1F-8BA3C192FDB8}"/>
                  </a:ext>
                </a:extLst>
              </p:cNvPr>
              <p:cNvSpPr/>
              <p:nvPr/>
            </p:nvSpPr>
            <p:spPr>
              <a:xfrm>
                <a:off x="682969" y="3266305"/>
                <a:ext cx="5367431" cy="686470"/>
              </a:xfrm>
              <a:prstGeom prst="rect">
                <a:avLst/>
              </a:prstGeom>
            </p:spPr>
            <p:txBody>
              <a:bodyPr wrap="none">
                <a:spAutoFit/>
              </a:bodyPr>
              <a:lstStyle/>
              <a:p>
                <a14:m>
                  <m:oMath xmlns:m="http://schemas.openxmlformats.org/officeDocument/2006/math">
                    <m:r>
                      <m:rPr>
                        <m:sty m:val="p"/>
                      </m:rPr>
                      <a:rPr lang="el-GR" sz="2400" smtClean="0">
                        <a:latin typeface="Cambria Math" panose="02040503050406030204" pitchFamily="18" charset="0"/>
                      </a:rPr>
                      <m:t>Ι</m:t>
                    </m:r>
                    <m:r>
                      <a:rPr lang="el-GR" sz="2400" smtClean="0">
                        <a:latin typeface="Cambria Math" panose="02040503050406030204" pitchFamily="18" charset="0"/>
                      </a:rPr>
                      <m:t>= </m:t>
                    </m:r>
                    <m:f>
                      <m:fPr>
                        <m:ctrlPr>
                          <a:rPr lang="en-US" sz="2400" i="1">
                            <a:latin typeface="Cambria Math" panose="02040503050406030204" pitchFamily="18" charset="0"/>
                          </a:rPr>
                        </m:ctrlPr>
                      </m:fPr>
                      <m:num>
                        <m:r>
                          <m:rPr>
                            <m:nor/>
                          </m:rPr>
                          <a:rPr lang="en-US" sz="2400" dirty="0"/>
                          <m:t>K</m:t>
                        </m:r>
                        <m:r>
                          <m:rPr>
                            <m:nor/>
                          </m:rPr>
                          <a:rPr lang="en-US" sz="2400" baseline="-25000" dirty="0"/>
                          <m:t>o</m:t>
                        </m:r>
                        <m:r>
                          <a:rPr lang="el-GR" sz="2400">
                            <a:latin typeface="Cambria Math" panose="02040503050406030204" pitchFamily="18" charset="0"/>
                          </a:rPr>
                          <m:t>∗</m:t>
                        </m:r>
                        <m:r>
                          <a:rPr lang="en-US" sz="2400" b="0" i="1" smtClean="0">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𝑖</m:t>
                        </m:r>
                      </m:num>
                      <m:den>
                        <m:r>
                          <a:rPr lang="en-US" sz="2400" i="1">
                            <a:latin typeface="Cambria Math" panose="02040503050406030204" pitchFamily="18" charset="0"/>
                          </a:rPr>
                          <m:t>365</m:t>
                        </m:r>
                      </m:den>
                    </m:f>
                  </m:oMath>
                </a14:m>
                <a:r>
                  <a:rPr lang="en-US" sz="2400" dirty="0"/>
                  <a:t> =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100.000</m:t>
                        </m:r>
                        <m:r>
                          <a:rPr lang="el-GR" sz="2400">
                            <a:latin typeface="Cambria Math" panose="02040503050406030204" pitchFamily="18" charset="0"/>
                          </a:rPr>
                          <m:t>∗</m:t>
                        </m:r>
                        <m:r>
                          <a:rPr lang="en-US" sz="2400" i="1">
                            <a:latin typeface="Cambria Math" panose="02040503050406030204" pitchFamily="18" charset="0"/>
                          </a:rPr>
                          <m:t>0,03∗127</m:t>
                        </m:r>
                      </m:num>
                      <m:den>
                        <m:r>
                          <a:rPr lang="en-US" sz="2400" i="1">
                            <a:latin typeface="Cambria Math" panose="02040503050406030204" pitchFamily="18" charset="0"/>
                          </a:rPr>
                          <m:t>365</m:t>
                        </m:r>
                      </m:den>
                    </m:f>
                    <m:r>
                      <a:rPr lang="en-US" sz="2400" i="1">
                        <a:latin typeface="Cambria Math" panose="02040503050406030204" pitchFamily="18" charset="0"/>
                      </a:rPr>
                      <m:t>=1.043,83</m:t>
                    </m:r>
                  </m:oMath>
                </a14:m>
                <a:endParaRPr lang="el-GR" sz="2400" dirty="0"/>
              </a:p>
            </p:txBody>
          </p:sp>
        </mc:Choice>
        <mc:Fallback xmlns="">
          <p:sp>
            <p:nvSpPr>
              <p:cNvPr id="5" name="Ορθογώνιο 4">
                <a:extLst>
                  <a:ext uri="{FF2B5EF4-FFF2-40B4-BE49-F238E27FC236}">
                    <a16:creationId xmlns:a16="http://schemas.microsoft.com/office/drawing/2014/main" id="{A9EFE157-6935-49D1-8B1F-8BA3C192FDB8}"/>
                  </a:ext>
                </a:extLst>
              </p:cNvPr>
              <p:cNvSpPr>
                <a:spLocks noRot="1" noChangeAspect="1" noMove="1" noResize="1" noEditPoints="1" noAdjustHandles="1" noChangeArrowheads="1" noChangeShapeType="1" noTextEdit="1"/>
              </p:cNvSpPr>
              <p:nvPr/>
            </p:nvSpPr>
            <p:spPr>
              <a:xfrm>
                <a:off x="682969" y="3266305"/>
                <a:ext cx="5367431" cy="686470"/>
              </a:xfrm>
              <a:prstGeom prst="rect">
                <a:avLst/>
              </a:prstGeom>
              <a:blipFill>
                <a:blip r:embed="rId2"/>
                <a:stretch>
                  <a:fillRect b="-8036"/>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7B515924-FE93-47BC-92D2-963B18D6193B}"/>
              </a:ext>
            </a:extLst>
          </p:cNvPr>
          <p:cNvSpPr txBox="1"/>
          <p:nvPr/>
        </p:nvSpPr>
        <p:spPr>
          <a:xfrm>
            <a:off x="35496" y="5229200"/>
            <a:ext cx="2952328" cy="1569660"/>
          </a:xfrm>
          <a:prstGeom prst="rect">
            <a:avLst/>
          </a:prstGeom>
          <a:noFill/>
        </p:spPr>
        <p:txBody>
          <a:bodyPr wrap="square" rtlCol="0">
            <a:spAutoFit/>
          </a:bodyPr>
          <a:lstStyle/>
          <a:p>
            <a:r>
              <a:rPr lang="el-GR" sz="1600" u="sng" dirty="0"/>
              <a:t>Πολιτικό/Μικτό (127 ημέρες)</a:t>
            </a:r>
          </a:p>
          <a:p>
            <a:r>
              <a:rPr lang="el-GR" sz="1600" dirty="0"/>
              <a:t>Ιανουάριος = 31-15 = 16</a:t>
            </a:r>
          </a:p>
          <a:p>
            <a:r>
              <a:rPr lang="el-GR" sz="1600" dirty="0"/>
              <a:t>Φεβρουάριος = 28</a:t>
            </a:r>
          </a:p>
          <a:p>
            <a:r>
              <a:rPr lang="el-GR" sz="1600" dirty="0"/>
              <a:t>Μάρτιος = 31</a:t>
            </a:r>
          </a:p>
          <a:p>
            <a:r>
              <a:rPr lang="el-GR" sz="1600" dirty="0"/>
              <a:t>Απρίλιος = 30</a:t>
            </a:r>
          </a:p>
          <a:p>
            <a:r>
              <a:rPr lang="el-GR" sz="1600" dirty="0"/>
              <a:t>Μάιος = 22</a:t>
            </a:r>
          </a:p>
        </p:txBody>
      </p:sp>
    </p:spTree>
    <p:extLst>
      <p:ext uri="{BB962C8B-B14F-4D97-AF65-F5344CB8AC3E}">
        <p14:creationId xmlns:p14="http://schemas.microsoft.com/office/powerpoint/2010/main" val="13169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7</a:t>
            </a:r>
          </a:p>
        </p:txBody>
      </p:sp>
      <p:sp>
        <p:nvSpPr>
          <p:cNvPr id="3" name="Content Placeholder 2"/>
          <p:cNvSpPr>
            <a:spLocks noGrp="1"/>
          </p:cNvSpPr>
          <p:nvPr>
            <p:ph idx="1"/>
          </p:nvPr>
        </p:nvSpPr>
        <p:spPr>
          <a:xfrm>
            <a:off x="685346" y="1732451"/>
            <a:ext cx="5110790" cy="904462"/>
          </a:xfrm>
        </p:spPr>
        <p:txBody>
          <a:bodyPr/>
          <a:lstStyle/>
          <a:p>
            <a:pPr marL="0" indent="0" algn="ctr">
              <a:buNone/>
            </a:pPr>
            <a:r>
              <a:rPr lang="el-GR" b="1" dirty="0">
                <a:solidFill>
                  <a:srgbClr val="FF0000"/>
                </a:solidFill>
              </a:rPr>
              <a:t>Β) ΕΜΠΟΡΙΚΟ ΕΤΟΣ</a:t>
            </a:r>
          </a:p>
          <a:p>
            <a:pPr marL="0" indent="0">
              <a:buNone/>
            </a:pPr>
            <a:r>
              <a:rPr lang="el-GR" dirty="0">
                <a:solidFill>
                  <a:schemeClr val="tx1"/>
                </a:solidFill>
                <a:latin typeface="Cambria Math" panose="02040503050406030204" pitchFamily="18" charset="0"/>
              </a:rPr>
              <a:t>ΣΥΝΟΛΙΚΑ 127 ημέρες</a:t>
            </a: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26</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EB37E89A-1824-41C3-A3AA-BA57C76CA46B}"/>
                  </a:ext>
                </a:extLst>
              </p:cNvPr>
              <p:cNvSpPr/>
              <p:nvPr/>
            </p:nvSpPr>
            <p:spPr>
              <a:xfrm>
                <a:off x="693332" y="2636912"/>
                <a:ext cx="5316199" cy="686470"/>
              </a:xfrm>
              <a:prstGeom prst="rect">
                <a:avLst/>
              </a:prstGeom>
            </p:spPr>
            <p:txBody>
              <a:bodyPr wrap="none">
                <a:spAutoFit/>
              </a:bodyPr>
              <a:lstStyle/>
              <a:p>
                <a14:m>
                  <m:oMath xmlns:m="http://schemas.openxmlformats.org/officeDocument/2006/math">
                    <m:r>
                      <m:rPr>
                        <m:sty m:val="p"/>
                      </m:rPr>
                      <a:rPr lang="el-GR" sz="2400">
                        <a:latin typeface="Cambria Math" panose="02040503050406030204" pitchFamily="18" charset="0"/>
                      </a:rPr>
                      <m:t>Ι</m:t>
                    </m:r>
                    <m:r>
                      <a:rPr lang="el-GR" sz="2400">
                        <a:latin typeface="Cambria Math" panose="02040503050406030204" pitchFamily="18" charset="0"/>
                      </a:rPr>
                      <m:t>= </m:t>
                    </m:r>
                    <m:f>
                      <m:fPr>
                        <m:ctrlPr>
                          <a:rPr lang="en-US" sz="2400" i="1">
                            <a:latin typeface="Cambria Math" panose="02040503050406030204" pitchFamily="18" charset="0"/>
                          </a:rPr>
                        </m:ctrlPr>
                      </m:fPr>
                      <m:num>
                        <m:r>
                          <m:rPr>
                            <m:nor/>
                          </m:rPr>
                          <a:rPr lang="en-US" sz="2400" dirty="0"/>
                          <m:t>K</m:t>
                        </m:r>
                        <m:r>
                          <m:rPr>
                            <m:nor/>
                          </m:rPr>
                          <a:rPr lang="en-US" sz="2400" baseline="-25000" dirty="0"/>
                          <m:t>o</m:t>
                        </m:r>
                        <m:r>
                          <a:rPr lang="el-GR" sz="2400">
                            <a:latin typeface="Cambria Math" panose="02040503050406030204" pitchFamily="18" charset="0"/>
                          </a:rPr>
                          <m:t>∗</m:t>
                        </m:r>
                        <m:r>
                          <a:rPr lang="el-GR" sz="2400" i="1">
                            <a:latin typeface="Cambria Math" panose="02040503050406030204" pitchFamily="18" charset="0"/>
                          </a:rPr>
                          <m:t>𝜈</m:t>
                        </m:r>
                        <m:r>
                          <a:rPr lang="en-US" sz="2400" i="1">
                            <a:latin typeface="Cambria Math" panose="02040503050406030204" pitchFamily="18" charset="0"/>
                          </a:rPr>
                          <m:t>∗</m:t>
                        </m:r>
                        <m:r>
                          <a:rPr lang="en-US" sz="2400" i="1">
                            <a:latin typeface="Cambria Math" panose="02040503050406030204" pitchFamily="18" charset="0"/>
                          </a:rPr>
                          <m:t>𝑖</m:t>
                        </m:r>
                      </m:num>
                      <m:den>
                        <m:r>
                          <a:rPr lang="en-US" sz="2400" i="1">
                            <a:latin typeface="Cambria Math" panose="02040503050406030204" pitchFamily="18" charset="0"/>
                          </a:rPr>
                          <m:t>360</m:t>
                        </m:r>
                      </m:den>
                    </m:f>
                  </m:oMath>
                </a14:m>
                <a:r>
                  <a:rPr lang="en-US" sz="2400" dirty="0"/>
                  <a:t> =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100.000</m:t>
                        </m:r>
                        <m:r>
                          <a:rPr lang="el-GR" sz="2400">
                            <a:latin typeface="Cambria Math" panose="02040503050406030204" pitchFamily="18" charset="0"/>
                          </a:rPr>
                          <m:t>∗</m:t>
                        </m:r>
                        <m:r>
                          <a:rPr lang="en-US" sz="2400" i="1">
                            <a:latin typeface="Cambria Math" panose="02040503050406030204" pitchFamily="18" charset="0"/>
                          </a:rPr>
                          <m:t>0,03∗127</m:t>
                        </m:r>
                      </m:num>
                      <m:den>
                        <m:r>
                          <a:rPr lang="en-US" sz="2400" i="1">
                            <a:latin typeface="Cambria Math" panose="02040503050406030204" pitchFamily="18" charset="0"/>
                          </a:rPr>
                          <m:t>36</m:t>
                        </m:r>
                        <m:r>
                          <a:rPr lang="el-GR" sz="2400" i="1">
                            <a:latin typeface="Cambria Math" panose="02040503050406030204" pitchFamily="18" charset="0"/>
                          </a:rPr>
                          <m:t>0</m:t>
                        </m:r>
                      </m:den>
                    </m:f>
                    <m:r>
                      <a:rPr lang="en-US" sz="2400" i="1">
                        <a:latin typeface="Cambria Math" panose="02040503050406030204" pitchFamily="18" charset="0"/>
                      </a:rPr>
                      <m:t>=1.058,3</m:t>
                    </m:r>
                  </m:oMath>
                </a14:m>
                <a:endParaRPr lang="el-GR" sz="2400" dirty="0"/>
              </a:p>
            </p:txBody>
          </p:sp>
        </mc:Choice>
        <mc:Fallback xmlns="">
          <p:sp>
            <p:nvSpPr>
              <p:cNvPr id="5" name="Ορθογώνιο 4">
                <a:extLst>
                  <a:ext uri="{FF2B5EF4-FFF2-40B4-BE49-F238E27FC236}">
                    <a16:creationId xmlns:a16="http://schemas.microsoft.com/office/drawing/2014/main" id="{EB37E89A-1824-41C3-A3AA-BA57C76CA46B}"/>
                  </a:ext>
                </a:extLst>
              </p:cNvPr>
              <p:cNvSpPr>
                <a:spLocks noRot="1" noChangeAspect="1" noMove="1" noResize="1" noEditPoints="1" noAdjustHandles="1" noChangeArrowheads="1" noChangeShapeType="1" noTextEdit="1"/>
              </p:cNvSpPr>
              <p:nvPr/>
            </p:nvSpPr>
            <p:spPr>
              <a:xfrm>
                <a:off x="693332" y="2636912"/>
                <a:ext cx="5316199" cy="686470"/>
              </a:xfrm>
              <a:prstGeom prst="rect">
                <a:avLst/>
              </a:prstGeom>
              <a:blipFill>
                <a:blip r:embed="rId2"/>
                <a:stretch>
                  <a:fillRect b="-8036"/>
                </a:stretch>
              </a:blipFill>
            </p:spPr>
            <p:txBody>
              <a:bodyPr/>
              <a:lstStyle/>
              <a:p>
                <a:r>
                  <a:rPr lang="el-GR">
                    <a:noFill/>
                  </a:rPr>
                  <a:t> </a:t>
                </a:r>
              </a:p>
            </p:txBody>
          </p:sp>
        </mc:Fallback>
      </mc:AlternateContent>
      <p:sp>
        <p:nvSpPr>
          <p:cNvPr id="6" name="Ορθογώνιο 5">
            <a:extLst>
              <a:ext uri="{FF2B5EF4-FFF2-40B4-BE49-F238E27FC236}">
                <a16:creationId xmlns:a16="http://schemas.microsoft.com/office/drawing/2014/main" id="{CCFEC665-4A82-4014-880F-58F6A52E90A7}"/>
              </a:ext>
            </a:extLst>
          </p:cNvPr>
          <p:cNvSpPr/>
          <p:nvPr/>
        </p:nvSpPr>
        <p:spPr>
          <a:xfrm>
            <a:off x="685346" y="3534619"/>
            <a:ext cx="4572000" cy="738664"/>
          </a:xfrm>
          <a:prstGeom prst="rect">
            <a:avLst/>
          </a:prstGeom>
        </p:spPr>
        <p:txBody>
          <a:bodyPr>
            <a:spAutoFit/>
          </a:bodyPr>
          <a:lstStyle/>
          <a:p>
            <a:pPr algn="ctr"/>
            <a:r>
              <a:rPr lang="el-GR" b="1" dirty="0">
                <a:solidFill>
                  <a:srgbClr val="FF0000"/>
                </a:solidFill>
              </a:rPr>
              <a:t>Γ) ΜΙΚΤΟ ΕΤΟΣ </a:t>
            </a:r>
          </a:p>
          <a:p>
            <a:r>
              <a:rPr lang="el-GR" sz="2400" dirty="0">
                <a:latin typeface="Cambria Math" panose="02040503050406030204" pitchFamily="18" charset="0"/>
              </a:rPr>
              <a:t>ΣΥΝΟΛΙΚΑ 127 ημέρες</a:t>
            </a:r>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4CA1D235-95BD-460E-BE02-F64D330FDCCE}"/>
                  </a:ext>
                </a:extLst>
              </p:cNvPr>
              <p:cNvSpPr/>
              <p:nvPr/>
            </p:nvSpPr>
            <p:spPr>
              <a:xfrm>
                <a:off x="611560" y="4462502"/>
                <a:ext cx="5316199" cy="686470"/>
              </a:xfrm>
              <a:prstGeom prst="rect">
                <a:avLst/>
              </a:prstGeom>
            </p:spPr>
            <p:txBody>
              <a:bodyPr wrap="none">
                <a:spAutoFit/>
              </a:bodyPr>
              <a:lstStyle/>
              <a:p>
                <a14:m>
                  <m:oMath xmlns:m="http://schemas.openxmlformats.org/officeDocument/2006/math">
                    <m:r>
                      <m:rPr>
                        <m:sty m:val="p"/>
                      </m:rPr>
                      <a:rPr lang="el-GR" sz="2400">
                        <a:latin typeface="Cambria Math" panose="02040503050406030204" pitchFamily="18" charset="0"/>
                      </a:rPr>
                      <m:t>Ι</m:t>
                    </m:r>
                    <m:r>
                      <a:rPr lang="el-GR" sz="2400">
                        <a:latin typeface="Cambria Math" panose="02040503050406030204" pitchFamily="18" charset="0"/>
                      </a:rPr>
                      <m:t>= </m:t>
                    </m:r>
                    <m:f>
                      <m:fPr>
                        <m:ctrlPr>
                          <a:rPr lang="en-US" sz="2400" i="1">
                            <a:latin typeface="Cambria Math" panose="02040503050406030204" pitchFamily="18" charset="0"/>
                          </a:rPr>
                        </m:ctrlPr>
                      </m:fPr>
                      <m:num>
                        <m:r>
                          <m:rPr>
                            <m:nor/>
                          </m:rPr>
                          <a:rPr lang="en-US" sz="2400" dirty="0"/>
                          <m:t>K</m:t>
                        </m:r>
                        <m:r>
                          <m:rPr>
                            <m:nor/>
                          </m:rPr>
                          <a:rPr lang="en-US" sz="2400" baseline="-25000" dirty="0"/>
                          <m:t>o</m:t>
                        </m:r>
                        <m:r>
                          <a:rPr lang="el-GR" sz="2400">
                            <a:latin typeface="Cambria Math" panose="02040503050406030204" pitchFamily="18" charset="0"/>
                          </a:rPr>
                          <m:t>∗</m:t>
                        </m:r>
                        <m:r>
                          <a:rPr lang="el-GR" sz="2400" i="1">
                            <a:latin typeface="Cambria Math" panose="02040503050406030204" pitchFamily="18" charset="0"/>
                          </a:rPr>
                          <m:t>𝜈</m:t>
                        </m:r>
                        <m:r>
                          <a:rPr lang="en-US" sz="2400" i="1">
                            <a:latin typeface="Cambria Math" panose="02040503050406030204" pitchFamily="18" charset="0"/>
                          </a:rPr>
                          <m:t>∗</m:t>
                        </m:r>
                        <m:r>
                          <a:rPr lang="en-US" sz="2400" i="1">
                            <a:latin typeface="Cambria Math" panose="02040503050406030204" pitchFamily="18" charset="0"/>
                          </a:rPr>
                          <m:t>𝑖</m:t>
                        </m:r>
                      </m:num>
                      <m:den>
                        <m:r>
                          <a:rPr lang="en-US" sz="2400" i="1">
                            <a:latin typeface="Cambria Math" panose="02040503050406030204" pitchFamily="18" charset="0"/>
                          </a:rPr>
                          <m:t>360</m:t>
                        </m:r>
                      </m:den>
                    </m:f>
                  </m:oMath>
                </a14:m>
                <a:r>
                  <a:rPr lang="en-US" sz="2400" dirty="0"/>
                  <a:t> =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100.000</m:t>
                        </m:r>
                        <m:r>
                          <a:rPr lang="el-GR" sz="2400">
                            <a:latin typeface="Cambria Math" panose="02040503050406030204" pitchFamily="18" charset="0"/>
                          </a:rPr>
                          <m:t>∗</m:t>
                        </m:r>
                        <m:r>
                          <a:rPr lang="en-US" sz="2400" i="1">
                            <a:latin typeface="Cambria Math" panose="02040503050406030204" pitchFamily="18" charset="0"/>
                          </a:rPr>
                          <m:t>0,03∗127</m:t>
                        </m:r>
                      </m:num>
                      <m:den>
                        <m:r>
                          <a:rPr lang="en-US" sz="2400" i="1">
                            <a:latin typeface="Cambria Math" panose="02040503050406030204" pitchFamily="18" charset="0"/>
                          </a:rPr>
                          <m:t>36</m:t>
                        </m:r>
                        <m:r>
                          <a:rPr lang="el-GR" sz="2400" i="1">
                            <a:latin typeface="Cambria Math" panose="02040503050406030204" pitchFamily="18" charset="0"/>
                          </a:rPr>
                          <m:t>0</m:t>
                        </m:r>
                      </m:den>
                    </m:f>
                    <m:r>
                      <a:rPr lang="en-US" sz="2400" i="1">
                        <a:latin typeface="Cambria Math" panose="02040503050406030204" pitchFamily="18" charset="0"/>
                      </a:rPr>
                      <m:t>=1.058,3</m:t>
                    </m:r>
                  </m:oMath>
                </a14:m>
                <a:endParaRPr lang="el-GR" sz="2400" dirty="0"/>
              </a:p>
            </p:txBody>
          </p:sp>
        </mc:Choice>
        <mc:Fallback xmlns="">
          <p:sp>
            <p:nvSpPr>
              <p:cNvPr id="7" name="Ορθογώνιο 6">
                <a:extLst>
                  <a:ext uri="{FF2B5EF4-FFF2-40B4-BE49-F238E27FC236}">
                    <a16:creationId xmlns:a16="http://schemas.microsoft.com/office/drawing/2014/main" id="{4CA1D235-95BD-460E-BE02-F64D330FDCCE}"/>
                  </a:ext>
                </a:extLst>
              </p:cNvPr>
              <p:cNvSpPr>
                <a:spLocks noRot="1" noChangeAspect="1" noMove="1" noResize="1" noEditPoints="1" noAdjustHandles="1" noChangeArrowheads="1" noChangeShapeType="1" noTextEdit="1"/>
              </p:cNvSpPr>
              <p:nvPr/>
            </p:nvSpPr>
            <p:spPr>
              <a:xfrm>
                <a:off x="611560" y="4462502"/>
                <a:ext cx="5316199" cy="686470"/>
              </a:xfrm>
              <a:prstGeom prst="rect">
                <a:avLst/>
              </a:prstGeom>
              <a:blipFill>
                <a:blip r:embed="rId3"/>
                <a:stretch>
                  <a:fillRect b="-7080"/>
                </a:stretch>
              </a:blipFill>
            </p:spPr>
            <p:txBody>
              <a:bodyPr/>
              <a:lstStyle/>
              <a:p>
                <a:r>
                  <a:rPr lang="el-GR">
                    <a:noFill/>
                  </a:rPr>
                  <a:t> </a:t>
                </a:r>
              </a:p>
            </p:txBody>
          </p:sp>
        </mc:Fallback>
      </mc:AlternateContent>
      <p:sp>
        <p:nvSpPr>
          <p:cNvPr id="8" name="TextBox 7">
            <a:extLst>
              <a:ext uri="{FF2B5EF4-FFF2-40B4-BE49-F238E27FC236}">
                <a16:creationId xmlns:a16="http://schemas.microsoft.com/office/drawing/2014/main" id="{BC958875-8696-4746-8489-CD6A380FF125}"/>
              </a:ext>
            </a:extLst>
          </p:cNvPr>
          <p:cNvSpPr txBox="1"/>
          <p:nvPr/>
        </p:nvSpPr>
        <p:spPr>
          <a:xfrm>
            <a:off x="6660232" y="1859340"/>
            <a:ext cx="2376264" cy="1569660"/>
          </a:xfrm>
          <a:prstGeom prst="rect">
            <a:avLst/>
          </a:prstGeom>
          <a:noFill/>
        </p:spPr>
        <p:txBody>
          <a:bodyPr wrap="square" rtlCol="0">
            <a:spAutoFit/>
          </a:bodyPr>
          <a:lstStyle/>
          <a:p>
            <a:r>
              <a:rPr lang="el-GR" sz="1600" u="sng" dirty="0"/>
              <a:t>Εμπορικό (127 ημέρες)</a:t>
            </a:r>
          </a:p>
          <a:p>
            <a:r>
              <a:rPr lang="el-GR" sz="1600" dirty="0"/>
              <a:t>Ιανουάριος = 30-15 = 15</a:t>
            </a:r>
          </a:p>
          <a:p>
            <a:r>
              <a:rPr lang="el-GR" sz="1600" dirty="0"/>
              <a:t>Φεβρουάριος = 30</a:t>
            </a:r>
          </a:p>
          <a:p>
            <a:r>
              <a:rPr lang="el-GR" sz="1600" dirty="0"/>
              <a:t>Μάρτιος = 30</a:t>
            </a:r>
          </a:p>
          <a:p>
            <a:r>
              <a:rPr lang="el-GR" sz="1600" dirty="0"/>
              <a:t>Απρίλιος = 30</a:t>
            </a:r>
          </a:p>
          <a:p>
            <a:r>
              <a:rPr lang="el-GR" sz="1600" dirty="0"/>
              <a:t>Μάιος = 22</a:t>
            </a:r>
          </a:p>
        </p:txBody>
      </p:sp>
    </p:spTree>
    <p:extLst>
      <p:ext uri="{BB962C8B-B14F-4D97-AF65-F5344CB8AC3E}">
        <p14:creationId xmlns:p14="http://schemas.microsoft.com/office/powerpoint/2010/main" val="38003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ΤΟΚΑΡΙΘΜΟΣ – ΣΤΑΘΕΡΟΣ ΔΙΑΙΡΕΤΗΣ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27</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B208C2E8-6F76-4E17-BB5E-E1196D5E5F6C}"/>
                  </a:ext>
                </a:extLst>
              </p:cNvPr>
              <p:cNvSpPr/>
              <p:nvPr/>
            </p:nvSpPr>
            <p:spPr>
              <a:xfrm>
                <a:off x="657197" y="5343653"/>
                <a:ext cx="4374724" cy="933076"/>
              </a:xfrm>
              <a:prstGeom prst="rect">
                <a:avLst/>
              </a:prstGeom>
            </p:spPr>
            <p:txBody>
              <a:bodyPr wrap="none">
                <a:spAutoFit/>
              </a:bodyPr>
              <a:lstStyle/>
              <a:p>
                <a14:m>
                  <m:oMath xmlns:m="http://schemas.openxmlformats.org/officeDocument/2006/math">
                    <m:r>
                      <m:rPr>
                        <m:sty m:val="p"/>
                      </m:rPr>
                      <a:rPr lang="el-GR" sz="2400">
                        <a:latin typeface="Cambria Math" panose="02040503050406030204" pitchFamily="18" charset="0"/>
                      </a:rPr>
                      <m:t>Ι</m:t>
                    </m:r>
                    <m:r>
                      <a:rPr lang="el-GR" sz="2400">
                        <a:latin typeface="Cambria Math" panose="02040503050406030204" pitchFamily="18" charset="0"/>
                      </a:rPr>
                      <m:t>= </m:t>
                    </m:r>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m:rPr>
                                <m:sty m:val="p"/>
                              </m:rPr>
                              <a:rPr lang="el-GR" sz="2400">
                                <a:latin typeface="Cambria Math" panose="02040503050406030204" pitchFamily="18" charset="0"/>
                              </a:rPr>
                              <m:t>Κ</m:t>
                            </m:r>
                            <m:r>
                              <a:rPr lang="el-GR" sz="2400">
                                <a:latin typeface="Cambria Math" panose="02040503050406030204" pitchFamily="18" charset="0"/>
                              </a:rPr>
                              <m:t>∗</m:t>
                            </m:r>
                            <m:r>
                              <a:rPr lang="el-GR" sz="2400" i="1">
                                <a:latin typeface="Cambria Math" panose="02040503050406030204" pitchFamily="18" charset="0"/>
                              </a:rPr>
                              <m:t>𝜈</m:t>
                            </m:r>
                            <m:r>
                              <a:rPr lang="en-US" sz="2400" i="1">
                                <a:latin typeface="Cambria Math" panose="02040503050406030204" pitchFamily="18" charset="0"/>
                              </a:rPr>
                              <m:t>∗</m:t>
                            </m:r>
                            <m:r>
                              <a:rPr lang="en-US" sz="2400" i="1">
                                <a:latin typeface="Cambria Math" panose="02040503050406030204" pitchFamily="18" charset="0"/>
                              </a:rPr>
                              <m:t>𝑖</m:t>
                            </m:r>
                          </m:num>
                          <m:den>
                            <m:r>
                              <a:rPr lang="en-US" sz="2400" i="1" smtClean="0">
                                <a:solidFill>
                                  <a:srgbClr val="FF0000"/>
                                </a:solidFill>
                                <a:latin typeface="Cambria Math" panose="02040503050406030204" pitchFamily="18" charset="0"/>
                              </a:rPr>
                              <m:t>𝑖</m:t>
                            </m:r>
                          </m:den>
                        </m:f>
                      </m:num>
                      <m:den>
                        <m:f>
                          <m:fPr>
                            <m:ctrlPr>
                              <a:rPr lang="en-US" sz="2400" i="1">
                                <a:latin typeface="Cambria Math" panose="02040503050406030204" pitchFamily="18" charset="0"/>
                              </a:rPr>
                            </m:ctrlPr>
                          </m:fPr>
                          <m:num>
                            <m:r>
                              <a:rPr lang="en-US" sz="2400" i="1">
                                <a:latin typeface="Cambria Math" panose="02040503050406030204" pitchFamily="18" charset="0"/>
                              </a:rPr>
                              <m:t>360</m:t>
                            </m:r>
                          </m:num>
                          <m:den>
                            <m:r>
                              <a:rPr lang="en-US" sz="2400" i="1" smtClean="0">
                                <a:solidFill>
                                  <a:srgbClr val="FF0000"/>
                                </a:solidFill>
                                <a:latin typeface="Cambria Math" panose="02040503050406030204" pitchFamily="18" charset="0"/>
                              </a:rPr>
                              <m:t>𝑖</m:t>
                            </m:r>
                          </m:den>
                        </m:f>
                      </m:den>
                    </m:f>
                  </m:oMath>
                </a14:m>
                <a:r>
                  <a:rPr lang="el-GR" sz="2400" dirty="0"/>
                  <a:t> εμπορικό ή Μικτό έτος</a:t>
                </a:r>
              </a:p>
            </p:txBody>
          </p:sp>
        </mc:Choice>
        <mc:Fallback xmlns="">
          <p:sp>
            <p:nvSpPr>
              <p:cNvPr id="5" name="Ορθογώνιο 4">
                <a:extLst>
                  <a:ext uri="{FF2B5EF4-FFF2-40B4-BE49-F238E27FC236}">
                    <a16:creationId xmlns:a16="http://schemas.microsoft.com/office/drawing/2014/main" id="{B208C2E8-6F76-4E17-BB5E-E1196D5E5F6C}"/>
                  </a:ext>
                </a:extLst>
              </p:cNvPr>
              <p:cNvSpPr>
                <a:spLocks noRot="1" noChangeAspect="1" noMove="1" noResize="1" noEditPoints="1" noAdjustHandles="1" noChangeArrowheads="1" noChangeShapeType="1" noTextEdit="1"/>
              </p:cNvSpPr>
              <p:nvPr/>
            </p:nvSpPr>
            <p:spPr>
              <a:xfrm>
                <a:off x="657197" y="5343653"/>
                <a:ext cx="4374724" cy="933076"/>
              </a:xfrm>
              <a:prstGeom prst="rect">
                <a:avLst/>
              </a:prstGeom>
              <a:blipFill>
                <a:blip r:embed="rId2"/>
                <a:stretch>
                  <a:fillRect r="-139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22498A6A-0678-42C9-8751-274BBFA55E78}"/>
                  </a:ext>
                </a:extLst>
              </p:cNvPr>
              <p:cNvSpPr/>
              <p:nvPr/>
            </p:nvSpPr>
            <p:spPr>
              <a:xfrm>
                <a:off x="606660" y="4181771"/>
                <a:ext cx="3278270" cy="935192"/>
              </a:xfrm>
              <a:prstGeom prst="rect">
                <a:avLst/>
              </a:prstGeom>
            </p:spPr>
            <p:txBody>
              <a:bodyPr wrap="none">
                <a:spAutoFit/>
              </a:bodyPr>
              <a:lstStyle/>
              <a:p>
                <a:r>
                  <a:rPr lang="en-US" sz="2400" dirty="0"/>
                  <a:t> </a:t>
                </a:r>
                <a14:m>
                  <m:oMath xmlns:m="http://schemas.openxmlformats.org/officeDocument/2006/math">
                    <m:r>
                      <m:rPr>
                        <m:sty m:val="p"/>
                      </m:rPr>
                      <a:rPr lang="el-GR" sz="2400">
                        <a:latin typeface="Cambria Math" panose="02040503050406030204" pitchFamily="18" charset="0"/>
                      </a:rPr>
                      <m:t>Ι</m:t>
                    </m:r>
                    <m:r>
                      <a:rPr lang="el-GR" sz="2400">
                        <a:latin typeface="Cambria Math" panose="02040503050406030204" pitchFamily="18" charset="0"/>
                      </a:rPr>
                      <m:t>= </m:t>
                    </m:r>
                    <m:f>
                      <m:fPr>
                        <m:ctrlPr>
                          <a:rPr lang="en-US" sz="2400" i="1">
                            <a:latin typeface="Cambria Math" panose="02040503050406030204" pitchFamily="18" charset="0"/>
                          </a:rPr>
                        </m:ctrlPr>
                      </m:fPr>
                      <m:num>
                        <m:f>
                          <m:fPr>
                            <m:ctrlPr>
                              <a:rPr lang="el-GR" sz="2400" i="1">
                                <a:latin typeface="Cambria Math" panose="02040503050406030204" pitchFamily="18" charset="0"/>
                              </a:rPr>
                            </m:ctrlPr>
                          </m:fPr>
                          <m:num>
                            <m:r>
                              <m:rPr>
                                <m:sty m:val="p"/>
                              </m:rPr>
                              <a:rPr lang="el-GR" sz="2400">
                                <a:latin typeface="Cambria Math" panose="02040503050406030204" pitchFamily="18" charset="0"/>
                              </a:rPr>
                              <m:t>Κ</m:t>
                            </m:r>
                            <m:r>
                              <a:rPr lang="el-GR" sz="2400">
                                <a:latin typeface="Cambria Math" panose="02040503050406030204" pitchFamily="18" charset="0"/>
                              </a:rPr>
                              <m:t>∗</m:t>
                            </m:r>
                            <m:r>
                              <a:rPr lang="el-GR" sz="2400" i="1">
                                <a:latin typeface="Cambria Math" panose="02040503050406030204" pitchFamily="18" charset="0"/>
                              </a:rPr>
                              <m:t>𝜈</m:t>
                            </m:r>
                            <m:r>
                              <a:rPr lang="en-US" sz="2400" i="1">
                                <a:latin typeface="Cambria Math" panose="02040503050406030204" pitchFamily="18" charset="0"/>
                              </a:rPr>
                              <m:t>∗</m:t>
                            </m:r>
                            <m:r>
                              <a:rPr lang="en-US" sz="2400" i="1">
                                <a:latin typeface="Cambria Math" panose="02040503050406030204" pitchFamily="18" charset="0"/>
                              </a:rPr>
                              <m:t>𝑖</m:t>
                            </m:r>
                          </m:num>
                          <m:den>
                            <m:r>
                              <m:rPr>
                                <m:sty m:val="p"/>
                              </m:rPr>
                              <a:rPr lang="en-US" sz="2400" smtClean="0">
                                <a:solidFill>
                                  <a:srgbClr val="FF0000"/>
                                </a:solidFill>
                                <a:latin typeface="Cambria Math" panose="02040503050406030204" pitchFamily="18" charset="0"/>
                              </a:rPr>
                              <m:t>i</m:t>
                            </m:r>
                          </m:den>
                        </m:f>
                      </m:num>
                      <m:den>
                        <m:f>
                          <m:fPr>
                            <m:ctrlPr>
                              <a:rPr lang="en-US" sz="2400" i="1" smtClean="0">
                                <a:latin typeface="Cambria Math" panose="02040503050406030204" pitchFamily="18" charset="0"/>
                              </a:rPr>
                            </m:ctrlPr>
                          </m:fPr>
                          <m:num>
                            <m:r>
                              <a:rPr lang="en-US" sz="2400" i="1">
                                <a:latin typeface="Cambria Math" panose="02040503050406030204" pitchFamily="18" charset="0"/>
                              </a:rPr>
                              <m:t>365</m:t>
                            </m:r>
                          </m:num>
                          <m:den>
                            <m:r>
                              <a:rPr lang="en-US" sz="2400" i="1" smtClean="0">
                                <a:solidFill>
                                  <a:srgbClr val="FF0000"/>
                                </a:solidFill>
                                <a:latin typeface="Cambria Math" panose="02040503050406030204" pitchFamily="18" charset="0"/>
                              </a:rPr>
                              <m:t>𝑖</m:t>
                            </m:r>
                          </m:den>
                        </m:f>
                      </m:den>
                    </m:f>
                  </m:oMath>
                </a14:m>
                <a:r>
                  <a:rPr lang="el-GR" sz="2400" dirty="0"/>
                  <a:t> Πολιτικό έτος</a:t>
                </a:r>
                <a:endParaRPr lang="el-GR" sz="2400" dirty="0">
                  <a:latin typeface="Cambria Math" panose="02040503050406030204" pitchFamily="18" charset="0"/>
                </a:endParaRPr>
              </a:p>
            </p:txBody>
          </p:sp>
        </mc:Choice>
        <mc:Fallback xmlns="">
          <p:sp>
            <p:nvSpPr>
              <p:cNvPr id="6" name="Ορθογώνιο 5">
                <a:extLst>
                  <a:ext uri="{FF2B5EF4-FFF2-40B4-BE49-F238E27FC236}">
                    <a16:creationId xmlns:a16="http://schemas.microsoft.com/office/drawing/2014/main" id="{22498A6A-0678-42C9-8751-274BBFA55E78}"/>
                  </a:ext>
                </a:extLst>
              </p:cNvPr>
              <p:cNvSpPr>
                <a:spLocks noRot="1" noChangeAspect="1" noMove="1" noResize="1" noEditPoints="1" noAdjustHandles="1" noChangeArrowheads="1" noChangeShapeType="1" noTextEdit="1"/>
              </p:cNvSpPr>
              <p:nvPr/>
            </p:nvSpPr>
            <p:spPr>
              <a:xfrm>
                <a:off x="606660" y="4181771"/>
                <a:ext cx="3278270" cy="935192"/>
              </a:xfrm>
              <a:prstGeom prst="rect">
                <a:avLst/>
              </a:prstGeom>
              <a:blipFill>
                <a:blip r:embed="rId3"/>
                <a:stretch>
                  <a:fillRect r="-2048"/>
                </a:stretch>
              </a:blipFill>
            </p:spPr>
            <p:txBody>
              <a:bodyPr/>
              <a:lstStyle/>
              <a:p>
                <a:r>
                  <a:rPr lang="el-GR">
                    <a:noFill/>
                  </a:rPr>
                  <a:t> </a:t>
                </a:r>
              </a:p>
            </p:txBody>
          </p:sp>
        </mc:Fallback>
      </mc:AlternateContent>
      <p:sp>
        <p:nvSpPr>
          <p:cNvPr id="7" name="Ορθογώνιο 6">
            <a:extLst>
              <a:ext uri="{FF2B5EF4-FFF2-40B4-BE49-F238E27FC236}">
                <a16:creationId xmlns:a16="http://schemas.microsoft.com/office/drawing/2014/main" id="{F7DB4EA1-A711-4F91-8164-B10522C5DF8E}"/>
              </a:ext>
            </a:extLst>
          </p:cNvPr>
          <p:cNvSpPr/>
          <p:nvPr/>
        </p:nvSpPr>
        <p:spPr>
          <a:xfrm>
            <a:off x="710310" y="3482632"/>
            <a:ext cx="4474366" cy="369332"/>
          </a:xfrm>
          <a:prstGeom prst="rect">
            <a:avLst/>
          </a:prstGeom>
        </p:spPr>
        <p:txBody>
          <a:bodyPr wrap="none">
            <a:spAutoFit/>
          </a:bodyPr>
          <a:lstStyle/>
          <a:p>
            <a:r>
              <a:rPr lang="el-GR" i="1" dirty="0"/>
              <a:t>Διαιρούμε με αριθμητή και παρονομαστή </a:t>
            </a:r>
            <a:r>
              <a:rPr lang="en-US" i="1" dirty="0"/>
              <a:t>(i):</a:t>
            </a:r>
            <a:endParaRPr lang="el-GR" i="1" dirty="0"/>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8F95AC9A-5A76-4129-9A5D-95D013C40972}"/>
                  </a:ext>
                </a:extLst>
              </p:cNvPr>
              <p:cNvSpPr/>
              <p:nvPr/>
            </p:nvSpPr>
            <p:spPr>
              <a:xfrm>
                <a:off x="685346" y="2662851"/>
                <a:ext cx="4507324" cy="629981"/>
              </a:xfrm>
              <a:prstGeom prst="rect">
                <a:avLst/>
              </a:prstGeom>
            </p:spPr>
            <p:txBody>
              <a:bodyPr wrap="none">
                <a:spAutoFit/>
              </a:bodyPr>
              <a:lstStyle/>
              <a:p>
                <a14:m>
                  <m:oMath xmlns:m="http://schemas.openxmlformats.org/officeDocument/2006/math">
                    <m:r>
                      <m:rPr>
                        <m:sty m:val="p"/>
                      </m:rPr>
                      <a:rPr lang="el-GR" sz="2400">
                        <a:latin typeface="Cambria Math" panose="02040503050406030204" pitchFamily="18" charset="0"/>
                      </a:rPr>
                      <m:t>Ι</m:t>
                    </m:r>
                    <m:r>
                      <a:rPr lang="el-GR" sz="2400">
                        <a:latin typeface="Cambria Math" panose="02040503050406030204" pitchFamily="18" charset="0"/>
                      </a:rPr>
                      <m:t>= </m:t>
                    </m:r>
                    <m:f>
                      <m:fPr>
                        <m:ctrlPr>
                          <a:rPr lang="en-US" sz="2400" i="1">
                            <a:latin typeface="Cambria Math" panose="02040503050406030204" pitchFamily="18" charset="0"/>
                          </a:rPr>
                        </m:ctrlPr>
                      </m:fPr>
                      <m:num>
                        <m:r>
                          <m:rPr>
                            <m:sty m:val="p"/>
                          </m:rPr>
                          <a:rPr lang="el-GR" sz="2400">
                            <a:latin typeface="Cambria Math" panose="02040503050406030204" pitchFamily="18" charset="0"/>
                          </a:rPr>
                          <m:t>Κ</m:t>
                        </m:r>
                        <m:r>
                          <a:rPr lang="el-GR" sz="2400">
                            <a:latin typeface="Cambria Math" panose="02040503050406030204" pitchFamily="18" charset="0"/>
                          </a:rPr>
                          <m:t>∗</m:t>
                        </m:r>
                        <m:r>
                          <a:rPr lang="el-GR" sz="2400" i="1">
                            <a:latin typeface="Cambria Math" panose="02040503050406030204" pitchFamily="18" charset="0"/>
                          </a:rPr>
                          <m:t>𝜈</m:t>
                        </m:r>
                        <m:r>
                          <a:rPr lang="en-US" sz="2400" i="1">
                            <a:latin typeface="Cambria Math" panose="02040503050406030204" pitchFamily="18" charset="0"/>
                          </a:rPr>
                          <m:t>∗</m:t>
                        </m:r>
                        <m:r>
                          <a:rPr lang="en-US" sz="2400" i="1">
                            <a:latin typeface="Cambria Math" panose="02040503050406030204" pitchFamily="18" charset="0"/>
                          </a:rPr>
                          <m:t>𝑖</m:t>
                        </m:r>
                      </m:num>
                      <m:den>
                        <m:r>
                          <a:rPr lang="en-US" sz="2400" i="1">
                            <a:latin typeface="Cambria Math" panose="02040503050406030204" pitchFamily="18" charset="0"/>
                          </a:rPr>
                          <m:t>36</m:t>
                        </m:r>
                        <m:r>
                          <a:rPr lang="el-GR" sz="2400" i="1">
                            <a:latin typeface="Cambria Math" panose="02040503050406030204" pitchFamily="18" charset="0"/>
                          </a:rPr>
                          <m:t>0</m:t>
                        </m:r>
                      </m:den>
                    </m:f>
                  </m:oMath>
                </a14:m>
                <a:r>
                  <a:rPr lang="el-GR" sz="2400" dirty="0"/>
                  <a:t> </a:t>
                </a:r>
                <a:r>
                  <a:rPr lang="en-US" sz="2400" dirty="0"/>
                  <a:t>E</a:t>
                </a:r>
                <a:r>
                  <a:rPr lang="el-GR" sz="2400" dirty="0"/>
                  <a:t>μπορικό ή Μικτό έτος</a:t>
                </a:r>
              </a:p>
            </p:txBody>
          </p:sp>
        </mc:Choice>
        <mc:Fallback xmlns="">
          <p:sp>
            <p:nvSpPr>
              <p:cNvPr id="8" name="Ορθογώνιο 7">
                <a:extLst>
                  <a:ext uri="{FF2B5EF4-FFF2-40B4-BE49-F238E27FC236}">
                    <a16:creationId xmlns:a16="http://schemas.microsoft.com/office/drawing/2014/main" id="{8F95AC9A-5A76-4129-9A5D-95D013C40972}"/>
                  </a:ext>
                </a:extLst>
              </p:cNvPr>
              <p:cNvSpPr>
                <a:spLocks noRot="1" noChangeAspect="1" noMove="1" noResize="1" noEditPoints="1" noAdjustHandles="1" noChangeArrowheads="1" noChangeShapeType="1" noTextEdit="1"/>
              </p:cNvSpPr>
              <p:nvPr/>
            </p:nvSpPr>
            <p:spPr>
              <a:xfrm>
                <a:off x="685346" y="2662851"/>
                <a:ext cx="4507324" cy="629981"/>
              </a:xfrm>
              <a:prstGeom prst="rect">
                <a:avLst/>
              </a:prstGeom>
              <a:blipFill>
                <a:blip r:embed="rId4"/>
                <a:stretch>
                  <a:fillRect r="-1216" b="-87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775B0726-B547-48AF-AA71-B846CCC2F4E5}"/>
                  </a:ext>
                </a:extLst>
              </p:cNvPr>
              <p:cNvSpPr/>
              <p:nvPr/>
            </p:nvSpPr>
            <p:spPr>
              <a:xfrm>
                <a:off x="709771" y="1803303"/>
                <a:ext cx="3263394" cy="629981"/>
              </a:xfrm>
              <a:prstGeom prst="rect">
                <a:avLst/>
              </a:prstGeom>
            </p:spPr>
            <p:txBody>
              <a:bodyPr wrap="none">
                <a:spAutoFit/>
              </a:bodyPr>
              <a:lstStyle/>
              <a:p>
                <a14:m>
                  <m:oMath xmlns:m="http://schemas.openxmlformats.org/officeDocument/2006/math">
                    <m:r>
                      <m:rPr>
                        <m:sty m:val="p"/>
                      </m:rPr>
                      <a:rPr lang="el-GR" sz="2400">
                        <a:latin typeface="Cambria Math" panose="02040503050406030204" pitchFamily="18" charset="0"/>
                      </a:rPr>
                      <m:t>Ι</m:t>
                    </m:r>
                    <m:r>
                      <a:rPr lang="el-GR" sz="2400">
                        <a:latin typeface="Cambria Math" panose="02040503050406030204" pitchFamily="18" charset="0"/>
                      </a:rPr>
                      <m:t>= </m:t>
                    </m:r>
                    <m:f>
                      <m:fPr>
                        <m:ctrlPr>
                          <a:rPr lang="en-US" sz="2400" i="1">
                            <a:latin typeface="Cambria Math" panose="02040503050406030204" pitchFamily="18" charset="0"/>
                          </a:rPr>
                        </m:ctrlPr>
                      </m:fPr>
                      <m:num>
                        <m:r>
                          <m:rPr>
                            <m:sty m:val="p"/>
                          </m:rPr>
                          <a:rPr lang="el-GR" sz="2400">
                            <a:latin typeface="Cambria Math" panose="02040503050406030204" pitchFamily="18" charset="0"/>
                          </a:rPr>
                          <m:t>Κ</m:t>
                        </m:r>
                        <m:r>
                          <a:rPr lang="el-GR" sz="2400">
                            <a:latin typeface="Cambria Math" panose="02040503050406030204" pitchFamily="18" charset="0"/>
                          </a:rPr>
                          <m:t>∗</m:t>
                        </m:r>
                        <m:r>
                          <a:rPr lang="el-GR" sz="2400" i="1">
                            <a:latin typeface="Cambria Math" panose="02040503050406030204" pitchFamily="18" charset="0"/>
                          </a:rPr>
                          <m:t>𝜈</m:t>
                        </m:r>
                        <m:r>
                          <a:rPr lang="en-US" sz="2400" i="1">
                            <a:latin typeface="Cambria Math" panose="02040503050406030204" pitchFamily="18" charset="0"/>
                          </a:rPr>
                          <m:t>∗</m:t>
                        </m:r>
                        <m:r>
                          <a:rPr lang="en-US" sz="2400" i="1">
                            <a:latin typeface="Cambria Math" panose="02040503050406030204" pitchFamily="18" charset="0"/>
                          </a:rPr>
                          <m:t>𝑖</m:t>
                        </m:r>
                      </m:num>
                      <m:den>
                        <m:r>
                          <a:rPr lang="en-US" sz="2400" i="1">
                            <a:latin typeface="Cambria Math" panose="02040503050406030204" pitchFamily="18" charset="0"/>
                          </a:rPr>
                          <m:t>365</m:t>
                        </m:r>
                      </m:den>
                    </m:f>
                  </m:oMath>
                </a14:m>
                <a:r>
                  <a:rPr lang="el-GR" sz="2400" dirty="0"/>
                  <a:t> Πολιτικό έτος</a:t>
                </a:r>
                <a:endParaRPr lang="el-GR" sz="2400" dirty="0">
                  <a:latin typeface="Cambria Math" panose="02040503050406030204" pitchFamily="18" charset="0"/>
                </a:endParaRPr>
              </a:p>
            </p:txBody>
          </p:sp>
        </mc:Choice>
        <mc:Fallback xmlns="">
          <p:sp>
            <p:nvSpPr>
              <p:cNvPr id="9" name="Ορθογώνιο 8">
                <a:extLst>
                  <a:ext uri="{FF2B5EF4-FFF2-40B4-BE49-F238E27FC236}">
                    <a16:creationId xmlns:a16="http://schemas.microsoft.com/office/drawing/2014/main" id="{775B0726-B547-48AF-AA71-B846CCC2F4E5}"/>
                  </a:ext>
                </a:extLst>
              </p:cNvPr>
              <p:cNvSpPr>
                <a:spLocks noRot="1" noChangeAspect="1" noMove="1" noResize="1" noEditPoints="1" noAdjustHandles="1" noChangeArrowheads="1" noChangeShapeType="1" noTextEdit="1"/>
              </p:cNvSpPr>
              <p:nvPr/>
            </p:nvSpPr>
            <p:spPr>
              <a:xfrm>
                <a:off x="709771" y="1803303"/>
                <a:ext cx="3263394" cy="629981"/>
              </a:xfrm>
              <a:prstGeom prst="rect">
                <a:avLst/>
              </a:prstGeom>
              <a:blipFill>
                <a:blip r:embed="rId5"/>
                <a:stretch>
                  <a:fillRect r="-2052" b="-7767"/>
                </a:stretch>
              </a:blipFill>
            </p:spPr>
            <p:txBody>
              <a:bodyPr/>
              <a:lstStyle/>
              <a:p>
                <a:r>
                  <a:rPr lang="el-GR">
                    <a:noFill/>
                  </a:rPr>
                  <a:t> </a:t>
                </a:r>
              </a:p>
            </p:txBody>
          </p:sp>
        </mc:Fallback>
      </mc:AlternateContent>
    </p:spTree>
    <p:extLst>
      <p:ext uri="{BB962C8B-B14F-4D97-AF65-F5344CB8AC3E}">
        <p14:creationId xmlns:p14="http://schemas.microsoft.com/office/powerpoint/2010/main" val="16905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ΤΟΚΑΡΙΘΜΟΣ – ΣΤΑΘΕΡΟΣ ΔΙΑΙΡΕΤΗΣ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346" y="1732451"/>
                <a:ext cx="3742638" cy="1393970"/>
              </a:xfrm>
            </p:spPr>
            <p:txBody>
              <a:bodyPr/>
              <a:lstStyle/>
              <a:p>
                <a:pPr marL="0" indent="0">
                  <a:buNone/>
                </a:pPr>
                <a:r>
                  <a:rPr lang="en-US" dirty="0"/>
                  <a:t>I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𝐾</m:t>
                        </m:r>
                        <m:r>
                          <a:rPr lang="en-US" b="0" i="1" smtClean="0">
                            <a:latin typeface="Cambria Math" panose="02040503050406030204" pitchFamily="18" charset="0"/>
                          </a:rPr>
                          <m:t>∗</m:t>
                        </m:r>
                        <m:r>
                          <a:rPr lang="el-GR" b="0" i="1" smtClean="0">
                            <a:latin typeface="Cambria Math" panose="02040503050406030204" pitchFamily="18" charset="0"/>
                          </a:rPr>
                          <m:t>𝜈</m:t>
                        </m:r>
                      </m:num>
                      <m:den>
                        <m:r>
                          <a:rPr lang="en-US" b="0" i="1" smtClean="0">
                            <a:latin typeface="Cambria Math" panose="02040503050406030204" pitchFamily="18" charset="0"/>
                          </a:rPr>
                          <m:t>360/</m:t>
                        </m:r>
                        <m:r>
                          <a:rPr lang="en-US" b="0" i="1" smtClean="0">
                            <a:latin typeface="Cambria Math" panose="02040503050406030204" pitchFamily="18" charset="0"/>
                          </a:rPr>
                          <m:t>𝑖</m:t>
                        </m:r>
                      </m:den>
                    </m:f>
                  </m:oMath>
                </a14:m>
                <a:endParaRPr lang="en-US" dirty="0"/>
              </a:p>
              <a:p>
                <a:pPr marL="0" indent="0">
                  <a:buNone/>
                </a:pPr>
                <a:r>
                  <a:rPr lang="en-US" dirty="0"/>
                  <a:t>I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𝐾</m:t>
                        </m:r>
                        <m:r>
                          <a:rPr lang="en-US" i="1">
                            <a:latin typeface="Cambria Math" panose="02040503050406030204" pitchFamily="18" charset="0"/>
                          </a:rPr>
                          <m:t>∗</m:t>
                        </m:r>
                        <m:r>
                          <a:rPr lang="el-GR" b="0" i="1" smtClean="0">
                            <a:latin typeface="Cambria Math" panose="02040503050406030204" pitchFamily="18" charset="0"/>
                          </a:rPr>
                          <m:t>𝜈</m:t>
                        </m:r>
                      </m:num>
                      <m:den>
                        <m:r>
                          <a:rPr lang="en-US" i="1">
                            <a:latin typeface="Cambria Math" panose="02040503050406030204" pitchFamily="18" charset="0"/>
                          </a:rPr>
                          <m:t>36</m:t>
                        </m:r>
                        <m:r>
                          <a:rPr lang="en-US" b="0" i="1" smtClean="0">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𝑖</m:t>
                        </m:r>
                      </m:den>
                    </m:f>
                  </m:oMath>
                </a14:m>
                <a:endParaRPr lang="el-GR" dirty="0"/>
              </a:p>
              <a:p>
                <a:pPr marL="0" indent="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346" y="1732451"/>
                <a:ext cx="3742638" cy="1393970"/>
              </a:xfrm>
              <a:blipFill>
                <a:blip r:embed="rId2"/>
                <a:stretch>
                  <a:fillRect/>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28</a:t>
            </a:fld>
            <a:endParaRPr lang="el-GR" dirty="0"/>
          </a:p>
        </p:txBody>
      </p:sp>
      <p:cxnSp>
        <p:nvCxnSpPr>
          <p:cNvPr id="6" name="Straight Arrow Connector 5"/>
          <p:cNvCxnSpPr>
            <a:cxnSpLocks/>
            <a:endCxn id="7" idx="1"/>
          </p:cNvCxnSpPr>
          <p:nvPr/>
        </p:nvCxnSpPr>
        <p:spPr>
          <a:xfrm>
            <a:off x="1619672" y="1916832"/>
            <a:ext cx="3312368" cy="180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32040" y="1700808"/>
            <a:ext cx="2808312"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Τοκάριθμος = Ν</a:t>
            </a:r>
          </a:p>
        </p:txBody>
      </p:sp>
      <p:sp>
        <p:nvSpPr>
          <p:cNvPr id="10" name="Rectangle 9"/>
          <p:cNvSpPr/>
          <p:nvPr/>
        </p:nvSpPr>
        <p:spPr>
          <a:xfrm>
            <a:off x="4942039" y="2730376"/>
            <a:ext cx="2808312"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Σταθερός διαιρέτης = Δ</a:t>
            </a:r>
          </a:p>
        </p:txBody>
      </p:sp>
      <p:cxnSp>
        <p:nvCxnSpPr>
          <p:cNvPr id="11" name="Straight Arrow Connector 10"/>
          <p:cNvCxnSpPr>
            <a:cxnSpLocks/>
          </p:cNvCxnSpPr>
          <p:nvPr/>
        </p:nvCxnSpPr>
        <p:spPr>
          <a:xfrm>
            <a:off x="1691680" y="2857298"/>
            <a:ext cx="3240360" cy="2691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D3A08ECF-23A5-4765-B122-BD7028ABAF9A}"/>
                  </a:ext>
                </a:extLst>
              </p:cNvPr>
              <p:cNvSpPr/>
              <p:nvPr/>
            </p:nvSpPr>
            <p:spPr>
              <a:xfrm>
                <a:off x="899592" y="3731580"/>
                <a:ext cx="4572000" cy="900952"/>
              </a:xfrm>
              <a:prstGeom prst="rect">
                <a:avLst/>
              </a:prstGeom>
            </p:spPr>
            <p:txBody>
              <a:bodyPr>
                <a:spAutoFit/>
              </a:bodyPr>
              <a:lstStyle/>
              <a:p>
                <a:r>
                  <a:rPr lang="el-GR" dirty="0"/>
                  <a:t>Άρα</a:t>
                </a:r>
              </a:p>
              <a:p>
                <a:r>
                  <a:rPr lang="el-GR" dirty="0"/>
                  <a:t>Ι = </a:t>
                </a:r>
                <a14:m>
                  <m:oMath xmlns:m="http://schemas.openxmlformats.org/officeDocument/2006/math">
                    <m:f>
                      <m:fPr>
                        <m:ctrlPr>
                          <a:rPr lang="el-GR" i="1">
                            <a:latin typeface="Cambria Math" panose="02040503050406030204" pitchFamily="18" charset="0"/>
                          </a:rPr>
                        </m:ctrlPr>
                      </m:fPr>
                      <m:num>
                        <m:r>
                          <m:rPr>
                            <m:sty m:val="p"/>
                          </m:rPr>
                          <a:rPr lang="el-GR">
                            <a:latin typeface="Cambria Math" panose="02040503050406030204" pitchFamily="18" charset="0"/>
                          </a:rPr>
                          <m:t>Ν</m:t>
                        </m:r>
                      </m:num>
                      <m:den>
                        <m:r>
                          <m:rPr>
                            <m:sty m:val="p"/>
                          </m:rPr>
                          <a:rPr lang="el-GR">
                            <a:latin typeface="Cambria Math" panose="02040503050406030204" pitchFamily="18" charset="0"/>
                          </a:rPr>
                          <m:t>Δ</m:t>
                        </m:r>
                      </m:den>
                    </m:f>
                    <m:r>
                      <a:rPr lang="el-GR" i="1">
                        <a:latin typeface="Cambria Math" panose="02040503050406030204" pitchFamily="18" charset="0"/>
                      </a:rPr>
                      <m:t> </m:t>
                    </m:r>
                    <m:f>
                      <m:fPr>
                        <m:ctrlPr>
                          <a:rPr lang="el-GR" i="1">
                            <a:latin typeface="Cambria Math" panose="02040503050406030204" pitchFamily="18" charset="0"/>
                          </a:rPr>
                        </m:ctrlPr>
                      </m:fPr>
                      <m:num>
                        <m:r>
                          <m:rPr>
                            <m:nor/>
                          </m:rPr>
                          <a:rPr lang="el-GR" b="1" dirty="0"/>
                          <m:t>Τοκάριθμος</m:t>
                        </m:r>
                      </m:num>
                      <m:den>
                        <m:r>
                          <m:rPr>
                            <m:nor/>
                          </m:rPr>
                          <a:rPr lang="el-GR" b="1" dirty="0"/>
                          <m:t>Σταθερός</m:t>
                        </m:r>
                        <m:r>
                          <m:rPr>
                            <m:nor/>
                          </m:rPr>
                          <a:rPr lang="el-GR" b="1" dirty="0"/>
                          <m:t> </m:t>
                        </m:r>
                        <m:r>
                          <m:rPr>
                            <m:nor/>
                          </m:rPr>
                          <a:rPr lang="el-GR" b="1" dirty="0"/>
                          <m:t>διαιρέτης</m:t>
                        </m:r>
                      </m:den>
                    </m:f>
                  </m:oMath>
                </a14:m>
                <a:endParaRPr lang="el-GR" dirty="0"/>
              </a:p>
            </p:txBody>
          </p:sp>
        </mc:Choice>
        <mc:Fallback xmlns="">
          <p:sp>
            <p:nvSpPr>
              <p:cNvPr id="16" name="Ορθογώνιο 15">
                <a:extLst>
                  <a:ext uri="{FF2B5EF4-FFF2-40B4-BE49-F238E27FC236}">
                    <a16:creationId xmlns:a16="http://schemas.microsoft.com/office/drawing/2014/main" id="{D3A08ECF-23A5-4765-B122-BD7028ABAF9A}"/>
                  </a:ext>
                </a:extLst>
              </p:cNvPr>
              <p:cNvSpPr>
                <a:spLocks noRot="1" noChangeAspect="1" noMove="1" noResize="1" noEditPoints="1" noAdjustHandles="1" noChangeArrowheads="1" noChangeShapeType="1" noTextEdit="1"/>
              </p:cNvSpPr>
              <p:nvPr/>
            </p:nvSpPr>
            <p:spPr>
              <a:xfrm>
                <a:off x="899592" y="3731580"/>
                <a:ext cx="4572000" cy="900952"/>
              </a:xfrm>
              <a:prstGeom prst="rect">
                <a:avLst/>
              </a:prstGeom>
              <a:blipFill>
                <a:blip r:embed="rId3"/>
                <a:stretch>
                  <a:fillRect l="-1200" t="-4054"/>
                </a:stretch>
              </a:blipFill>
            </p:spPr>
            <p:txBody>
              <a:bodyPr/>
              <a:lstStyle/>
              <a:p>
                <a:r>
                  <a:rPr lang="el-GR">
                    <a:noFill/>
                  </a:rPr>
                  <a:t> </a:t>
                </a:r>
              </a:p>
            </p:txBody>
          </p:sp>
        </mc:Fallback>
      </mc:AlternateContent>
    </p:spTree>
    <p:extLst>
      <p:ext uri="{BB962C8B-B14F-4D97-AF65-F5344CB8AC3E}">
        <p14:creationId xmlns:p14="http://schemas.microsoft.com/office/powerpoint/2010/main" val="128591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1</a:t>
            </a:r>
          </a:p>
        </p:txBody>
      </p:sp>
      <p:sp>
        <p:nvSpPr>
          <p:cNvPr id="3" name="Content Placeholder 2"/>
          <p:cNvSpPr>
            <a:spLocks noGrp="1"/>
          </p:cNvSpPr>
          <p:nvPr>
            <p:ph idx="1"/>
          </p:nvPr>
        </p:nvSpPr>
        <p:spPr>
          <a:xfrm>
            <a:off x="685346" y="1732451"/>
            <a:ext cx="7765322" cy="1875306"/>
          </a:xfrm>
        </p:spPr>
        <p:txBody>
          <a:bodyPr>
            <a:normAutofit/>
          </a:bodyPr>
          <a:lstStyle/>
          <a:p>
            <a:pPr indent="-342900">
              <a:buClr>
                <a:srgbClr val="FF9900"/>
              </a:buClr>
              <a:buFont typeface="Wingdings" panose="05000000000000000000" pitchFamily="2" charset="2"/>
              <a:buChar char="m"/>
            </a:pPr>
            <a:r>
              <a:rPr lang="el-GR" dirty="0">
                <a:solidFill>
                  <a:schemeClr val="tx1"/>
                </a:solidFill>
              </a:rPr>
              <a:t>Ποιος ο τόκος κεφαλαίου 100.000 ευρώ που</a:t>
            </a:r>
            <a:r>
              <a:rPr lang="en-US" dirty="0">
                <a:solidFill>
                  <a:schemeClr val="tx1"/>
                </a:solidFill>
              </a:rPr>
              <a:t> </a:t>
            </a:r>
            <a:r>
              <a:rPr lang="el-GR" dirty="0">
                <a:solidFill>
                  <a:schemeClr val="tx1"/>
                </a:solidFill>
              </a:rPr>
              <a:t>τοκίστηκε από την 10</a:t>
            </a:r>
            <a:r>
              <a:rPr lang="el-GR" baseline="30000" dirty="0">
                <a:solidFill>
                  <a:schemeClr val="tx1"/>
                </a:solidFill>
              </a:rPr>
              <a:t>η</a:t>
            </a:r>
            <a:r>
              <a:rPr lang="el-GR" dirty="0">
                <a:solidFill>
                  <a:schemeClr val="tx1"/>
                </a:solidFill>
              </a:rPr>
              <a:t> Ιουνίου μέχρι την 28</a:t>
            </a:r>
            <a:r>
              <a:rPr lang="el-GR" baseline="30000" dirty="0">
                <a:solidFill>
                  <a:schemeClr val="tx1"/>
                </a:solidFill>
              </a:rPr>
              <a:t>η</a:t>
            </a:r>
            <a:r>
              <a:rPr lang="el-GR" dirty="0">
                <a:solidFill>
                  <a:schemeClr val="tx1"/>
                </a:solidFill>
              </a:rPr>
              <a:t> Οκτωβρίου με επιτόκιο 2% και έτος Πολιτικό, Εμπορικό και Μικτό</a:t>
            </a:r>
          </a:p>
          <a:p>
            <a:pPr marL="0" indent="0">
              <a:lnSpc>
                <a:spcPct val="110000"/>
              </a:lnSpc>
              <a:spcBef>
                <a:spcPts val="0"/>
              </a:spcBef>
              <a:buNone/>
            </a:pPr>
            <a:r>
              <a:rPr lang="el-GR" dirty="0">
                <a:solidFill>
                  <a:srgbClr val="FF0000"/>
                </a:solidFill>
              </a:rPr>
              <a:t>Λύση</a:t>
            </a:r>
          </a:p>
          <a:p>
            <a:pPr marL="0" indent="0">
              <a:lnSpc>
                <a:spcPct val="110000"/>
              </a:lnSpc>
              <a:spcBef>
                <a:spcPts val="0"/>
              </a:spcBef>
              <a:buNone/>
            </a:pPr>
            <a:r>
              <a:rPr lang="el-GR" dirty="0">
                <a:solidFill>
                  <a:schemeClr val="tx1"/>
                </a:solidFill>
              </a:rPr>
              <a:t>Ημερολόγιο</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29</a:t>
            </a:fld>
            <a:endParaRPr lang="el-GR" dirty="0"/>
          </a:p>
        </p:txBody>
      </p:sp>
      <p:pic>
        <p:nvPicPr>
          <p:cNvPr id="5" name="Εικόνα 4">
            <a:extLst>
              <a:ext uri="{FF2B5EF4-FFF2-40B4-BE49-F238E27FC236}">
                <a16:creationId xmlns:a16="http://schemas.microsoft.com/office/drawing/2014/main" id="{9CF928A2-2F6D-4953-9E73-CF65BC32AA28}"/>
              </a:ext>
            </a:extLst>
          </p:cNvPr>
          <p:cNvPicPr>
            <a:picLocks noChangeAspect="1"/>
          </p:cNvPicPr>
          <p:nvPr/>
        </p:nvPicPr>
        <p:blipFill>
          <a:blip r:embed="rId2"/>
          <a:stretch>
            <a:fillRect/>
          </a:stretch>
        </p:blipFill>
        <p:spPr>
          <a:xfrm>
            <a:off x="179600" y="3616356"/>
            <a:ext cx="4758551" cy="1440160"/>
          </a:xfrm>
          <a:prstGeom prst="rect">
            <a:avLst/>
          </a:prstGeom>
        </p:spPr>
      </p:pic>
      <p:pic>
        <p:nvPicPr>
          <p:cNvPr id="6" name="Εικόνα 5">
            <a:extLst>
              <a:ext uri="{FF2B5EF4-FFF2-40B4-BE49-F238E27FC236}">
                <a16:creationId xmlns:a16="http://schemas.microsoft.com/office/drawing/2014/main" id="{82DCFEDB-C98A-4A6B-AACA-0F879E620460}"/>
              </a:ext>
            </a:extLst>
          </p:cNvPr>
          <p:cNvPicPr>
            <a:picLocks noChangeAspect="1"/>
          </p:cNvPicPr>
          <p:nvPr/>
        </p:nvPicPr>
        <p:blipFill>
          <a:blip r:embed="rId3"/>
          <a:stretch>
            <a:fillRect/>
          </a:stretch>
        </p:blipFill>
        <p:spPr>
          <a:xfrm>
            <a:off x="4925262" y="3633020"/>
            <a:ext cx="3036431" cy="1423496"/>
          </a:xfrm>
          <a:prstGeom prst="rect">
            <a:avLst/>
          </a:prstGeom>
        </p:spPr>
      </p:pic>
      <p:cxnSp>
        <p:nvCxnSpPr>
          <p:cNvPr id="8" name="Ευθεία γραμμή σύνδεσης 7">
            <a:extLst>
              <a:ext uri="{FF2B5EF4-FFF2-40B4-BE49-F238E27FC236}">
                <a16:creationId xmlns:a16="http://schemas.microsoft.com/office/drawing/2014/main" id="{6CB62CAC-E661-4CA0-9CE0-29FDF2D9BDF6}"/>
              </a:ext>
            </a:extLst>
          </p:cNvPr>
          <p:cNvCxnSpPr>
            <a:cxnSpLocks/>
          </p:cNvCxnSpPr>
          <p:nvPr/>
        </p:nvCxnSpPr>
        <p:spPr>
          <a:xfrm>
            <a:off x="613338" y="4336436"/>
            <a:ext cx="144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C1EAA4D9-D6BC-47FA-B782-012EE0980BA9}"/>
              </a:ext>
            </a:extLst>
          </p:cNvPr>
          <p:cNvCxnSpPr>
            <a:cxnSpLocks/>
          </p:cNvCxnSpPr>
          <p:nvPr/>
        </p:nvCxnSpPr>
        <p:spPr>
          <a:xfrm>
            <a:off x="6948264" y="4869160"/>
            <a:ext cx="216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8F154D-1C9F-4F15-BCFB-56A026096A58}"/>
              </a:ext>
            </a:extLst>
          </p:cNvPr>
          <p:cNvSpPr txBox="1"/>
          <p:nvPr/>
        </p:nvSpPr>
        <p:spPr>
          <a:xfrm>
            <a:off x="179600" y="5143382"/>
            <a:ext cx="1553630" cy="1600438"/>
          </a:xfrm>
          <a:prstGeom prst="rect">
            <a:avLst/>
          </a:prstGeom>
          <a:noFill/>
        </p:spPr>
        <p:txBody>
          <a:bodyPr wrap="none" rtlCol="0">
            <a:spAutoFit/>
          </a:bodyPr>
          <a:lstStyle/>
          <a:p>
            <a:r>
              <a:rPr lang="el-GR" sz="1400" u="sng" dirty="0"/>
              <a:t>Πολιτικό/Μικτό</a:t>
            </a:r>
          </a:p>
          <a:p>
            <a:r>
              <a:rPr lang="el-GR" sz="1400" dirty="0"/>
              <a:t>Ιούνιος 20 (30-10)</a:t>
            </a:r>
          </a:p>
          <a:p>
            <a:r>
              <a:rPr lang="el-GR" sz="1400" dirty="0"/>
              <a:t>Ιούλιος 31</a:t>
            </a:r>
          </a:p>
          <a:p>
            <a:r>
              <a:rPr lang="el-GR" sz="1400" dirty="0"/>
              <a:t>Αύγουστος 31</a:t>
            </a:r>
          </a:p>
          <a:p>
            <a:r>
              <a:rPr lang="el-GR" sz="1400" dirty="0"/>
              <a:t>Σεπτέμβριος 30</a:t>
            </a:r>
          </a:p>
          <a:p>
            <a:r>
              <a:rPr lang="el-GR" sz="1400" dirty="0"/>
              <a:t>Οκτώβριος 28 </a:t>
            </a:r>
          </a:p>
          <a:p>
            <a:r>
              <a:rPr lang="el-GR" sz="1400" u="sng" dirty="0"/>
              <a:t>Σύνολο</a:t>
            </a:r>
            <a:r>
              <a:rPr lang="en-US" sz="1400" u="sng" dirty="0"/>
              <a:t>: </a:t>
            </a:r>
            <a:r>
              <a:rPr lang="en-US" sz="1400" b="1" u="sng" dirty="0">
                <a:solidFill>
                  <a:srgbClr val="FF0000"/>
                </a:solidFill>
              </a:rPr>
              <a:t>140</a:t>
            </a:r>
            <a:endParaRPr lang="el-GR" sz="1400" b="1" u="sng" dirty="0">
              <a:solidFill>
                <a:srgbClr val="FF0000"/>
              </a:solidFill>
            </a:endParaRPr>
          </a:p>
        </p:txBody>
      </p:sp>
      <p:sp>
        <p:nvSpPr>
          <p:cNvPr id="12" name="TextBox 11">
            <a:extLst>
              <a:ext uri="{FF2B5EF4-FFF2-40B4-BE49-F238E27FC236}">
                <a16:creationId xmlns:a16="http://schemas.microsoft.com/office/drawing/2014/main" id="{76FA884F-CC3D-4104-93BF-56ED6EB61949}"/>
              </a:ext>
            </a:extLst>
          </p:cNvPr>
          <p:cNvSpPr txBox="1"/>
          <p:nvPr/>
        </p:nvSpPr>
        <p:spPr>
          <a:xfrm>
            <a:off x="1979712" y="5143382"/>
            <a:ext cx="1553630" cy="1600438"/>
          </a:xfrm>
          <a:prstGeom prst="rect">
            <a:avLst/>
          </a:prstGeom>
          <a:noFill/>
        </p:spPr>
        <p:txBody>
          <a:bodyPr wrap="none" rtlCol="0">
            <a:spAutoFit/>
          </a:bodyPr>
          <a:lstStyle/>
          <a:p>
            <a:r>
              <a:rPr lang="el-GR" sz="1400" u="sng" dirty="0"/>
              <a:t>Εμπορικό</a:t>
            </a:r>
          </a:p>
          <a:p>
            <a:r>
              <a:rPr lang="el-GR" sz="1400" dirty="0"/>
              <a:t>Ιούνιος 20 (30-10)</a:t>
            </a:r>
          </a:p>
          <a:p>
            <a:r>
              <a:rPr lang="el-GR" sz="1400" dirty="0"/>
              <a:t>Ιούλιος 30</a:t>
            </a:r>
          </a:p>
          <a:p>
            <a:r>
              <a:rPr lang="el-GR" sz="1400" dirty="0"/>
              <a:t>Αύγουστος 30</a:t>
            </a:r>
          </a:p>
          <a:p>
            <a:r>
              <a:rPr lang="el-GR" sz="1400" dirty="0"/>
              <a:t>Σεπτέμβριος 30</a:t>
            </a:r>
          </a:p>
          <a:p>
            <a:r>
              <a:rPr lang="el-GR" sz="1400" dirty="0"/>
              <a:t>Οκτώβριος 28 </a:t>
            </a:r>
          </a:p>
          <a:p>
            <a:r>
              <a:rPr lang="el-GR" sz="1400" u="sng" dirty="0"/>
              <a:t>Σύνολο</a:t>
            </a:r>
            <a:r>
              <a:rPr lang="en-US" sz="1400" u="sng" dirty="0"/>
              <a:t>: </a:t>
            </a:r>
            <a:r>
              <a:rPr lang="el-GR" sz="1400" b="1" u="sng" dirty="0">
                <a:solidFill>
                  <a:srgbClr val="FF0000"/>
                </a:solidFill>
              </a:rPr>
              <a:t>138</a:t>
            </a:r>
          </a:p>
        </p:txBody>
      </p:sp>
    </p:spTree>
    <p:extLst>
      <p:ext uri="{BB962C8B-B14F-4D97-AF65-F5344CB8AC3E}">
        <p14:creationId xmlns:p14="http://schemas.microsoft.com/office/powerpoint/2010/main" val="2606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a:t>ΚΕΦΑΛΑΙΟ 1</a:t>
            </a:r>
            <a:br>
              <a:rPr lang="el-GR" dirty="0"/>
            </a:br>
            <a:r>
              <a:rPr lang="el-GR" dirty="0"/>
              <a:t>ΑΠΛΟΣ ΤΟΚΟΣ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a:t>
            </a:fld>
            <a:endParaRPr lang="el-GR" dirty="0"/>
          </a:p>
        </p:txBody>
      </p:sp>
    </p:spTree>
    <p:extLst>
      <p:ext uri="{BB962C8B-B14F-4D97-AF65-F5344CB8AC3E}">
        <p14:creationId xmlns:p14="http://schemas.microsoft.com/office/powerpoint/2010/main" val="222189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1</a:t>
            </a:r>
          </a:p>
        </p:txBody>
      </p:sp>
      <p:sp>
        <p:nvSpPr>
          <p:cNvPr id="3" name="Content Placeholder 2"/>
          <p:cNvSpPr>
            <a:spLocks noGrp="1"/>
          </p:cNvSpPr>
          <p:nvPr>
            <p:ph idx="1"/>
          </p:nvPr>
        </p:nvSpPr>
        <p:spPr>
          <a:xfrm>
            <a:off x="685346" y="1732451"/>
            <a:ext cx="7765322" cy="2416630"/>
          </a:xfrm>
        </p:spPr>
        <p:txBody>
          <a:bodyPr/>
          <a:lstStyle/>
          <a:p>
            <a:pPr marL="0" indent="0">
              <a:buNone/>
            </a:pPr>
            <a:r>
              <a:rPr lang="el-GR" b="1" dirty="0">
                <a:solidFill>
                  <a:srgbClr val="FF0000"/>
                </a:solidFill>
              </a:rPr>
              <a:t>Α) πολιτικό έτος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30</a:t>
            </a:fld>
            <a:endParaRPr lang="el-GR" dirty="0"/>
          </a:p>
        </p:txBody>
      </p:sp>
      <mc:AlternateContent xmlns:mc="http://schemas.openxmlformats.org/markup-compatibility/2006" xmlns:a14="http://schemas.microsoft.com/office/drawing/2010/main">
        <mc:Choice Requires="a14">
          <p:sp>
            <p:nvSpPr>
              <p:cNvPr id="5" name="Rectangle 4"/>
              <p:cNvSpPr/>
              <p:nvPr/>
            </p:nvSpPr>
            <p:spPr>
              <a:xfrm>
                <a:off x="5531895" y="1417638"/>
                <a:ext cx="3204082" cy="585225"/>
              </a:xfrm>
              <a:prstGeom prst="rect">
                <a:avLst/>
              </a:prstGeom>
            </p:spPr>
            <p:txBody>
              <a:bodyPr wrap="none">
                <a:spAutoFit/>
              </a:bodyPr>
              <a:lstStyle/>
              <a:p>
                <a:r>
                  <a:rPr lang="el-GR" dirty="0">
                    <a:latin typeface="+mn-lt"/>
                  </a:rPr>
                  <a:t>Ι = </a:t>
                </a:r>
                <a14:m>
                  <m:oMath xmlns:m="http://schemas.openxmlformats.org/officeDocument/2006/math">
                    <m:f>
                      <m:fPr>
                        <m:ctrlPr>
                          <a:rPr lang="el-GR" i="1">
                            <a:latin typeface="Cambria Math" panose="02040503050406030204" pitchFamily="18" charset="0"/>
                          </a:rPr>
                        </m:ctrlPr>
                      </m:fPr>
                      <m:num>
                        <m:r>
                          <m:rPr>
                            <m:sty m:val="p"/>
                          </m:rPr>
                          <a:rPr lang="el-GR">
                            <a:latin typeface="Cambria Math" panose="02040503050406030204" pitchFamily="18" charset="0"/>
                          </a:rPr>
                          <m:t>Ν</m:t>
                        </m:r>
                      </m:num>
                      <m:den>
                        <m:r>
                          <m:rPr>
                            <m:sty m:val="p"/>
                          </m:rPr>
                          <a:rPr lang="el-GR">
                            <a:latin typeface="Cambria Math" panose="02040503050406030204" pitchFamily="18" charset="0"/>
                          </a:rPr>
                          <m:t>Δ</m:t>
                        </m:r>
                      </m:den>
                    </m:f>
                    <m:r>
                      <a:rPr lang="el-GR" i="1">
                        <a:latin typeface="Cambria Math" panose="02040503050406030204" pitchFamily="18" charset="0"/>
                      </a:rPr>
                      <m:t> </m:t>
                    </m:r>
                    <m:f>
                      <m:fPr>
                        <m:ctrlPr>
                          <a:rPr lang="el-GR" i="1">
                            <a:latin typeface="Cambria Math" panose="02040503050406030204" pitchFamily="18" charset="0"/>
                          </a:rPr>
                        </m:ctrlPr>
                      </m:fPr>
                      <m:num>
                        <m:r>
                          <m:rPr>
                            <m:nor/>
                          </m:rPr>
                          <a:rPr lang="el-GR" b="1" dirty="0">
                            <a:latin typeface="+mn-lt"/>
                          </a:rPr>
                          <m:t>Τοκάριθμος</m:t>
                        </m:r>
                        <m:r>
                          <a:rPr lang="en-US" b="1" dirty="0">
                            <a:latin typeface="Cambria Math" panose="02040503050406030204" pitchFamily="18" charset="0"/>
                          </a:rPr>
                          <m:t> (</m:t>
                        </m:r>
                        <m:r>
                          <a:rPr lang="en-US" b="1">
                            <a:latin typeface="Cambria Math" panose="02040503050406030204" pitchFamily="18" charset="0"/>
                          </a:rPr>
                          <m:t>𝐾</m:t>
                        </m:r>
                        <m:r>
                          <a:rPr lang="en-US" b="1">
                            <a:latin typeface="Cambria Math" panose="02040503050406030204" pitchFamily="18" charset="0"/>
                          </a:rPr>
                          <m:t>∗</m:t>
                        </m:r>
                        <m:r>
                          <a:rPr lang="el-GR" b="1" i="0" smtClean="0">
                            <a:latin typeface="Cambria Math" panose="02040503050406030204" pitchFamily="18" charset="0"/>
                          </a:rPr>
                          <m:t>𝛎</m:t>
                        </m:r>
                        <m:r>
                          <a:rPr lang="en-US" b="1">
                            <a:latin typeface="Cambria Math" panose="02040503050406030204" pitchFamily="18" charset="0"/>
                          </a:rPr>
                          <m:t>)</m:t>
                        </m:r>
                      </m:num>
                      <m:den>
                        <m:r>
                          <m:rPr>
                            <m:nor/>
                          </m:rPr>
                          <a:rPr lang="el-GR" b="1" dirty="0">
                            <a:latin typeface="+mn-lt"/>
                          </a:rPr>
                          <m:t>Σταθερός</m:t>
                        </m:r>
                        <m:r>
                          <m:rPr>
                            <m:nor/>
                          </m:rPr>
                          <a:rPr lang="el-GR" b="1" dirty="0">
                            <a:latin typeface="+mn-lt"/>
                          </a:rPr>
                          <m:t> </m:t>
                        </m:r>
                        <m:r>
                          <m:rPr>
                            <m:nor/>
                          </m:rPr>
                          <a:rPr lang="el-GR" b="1" dirty="0">
                            <a:latin typeface="+mn-lt"/>
                          </a:rPr>
                          <m:t>διαιρέτης</m:t>
                        </m:r>
                        <m:r>
                          <m:rPr>
                            <m:nor/>
                          </m:rPr>
                          <a:rPr lang="en-US" b="1" i="0" dirty="0" smtClean="0">
                            <a:latin typeface="+mn-lt"/>
                          </a:rPr>
                          <m:t> (</m:t>
                        </m:r>
                        <m:r>
                          <a:rPr lang="en-US" i="1">
                            <a:latin typeface="Cambria Math" panose="02040503050406030204" pitchFamily="18" charset="0"/>
                          </a:rPr>
                          <m:t>365/</m:t>
                        </m:r>
                        <m:r>
                          <a:rPr lang="en-US" i="1">
                            <a:latin typeface="Cambria Math" panose="02040503050406030204" pitchFamily="18" charset="0"/>
                          </a:rPr>
                          <m:t>𝑖</m:t>
                        </m:r>
                        <m:r>
                          <a:rPr lang="en-US" b="0" i="1" smtClean="0">
                            <a:latin typeface="Cambria Math" panose="02040503050406030204" pitchFamily="18" charset="0"/>
                          </a:rPr>
                          <m:t>)</m:t>
                        </m:r>
                      </m:den>
                    </m:f>
                  </m:oMath>
                </a14:m>
                <a:endParaRPr lang="el-GR"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5531895" y="1417638"/>
                <a:ext cx="3204082" cy="585225"/>
              </a:xfrm>
              <a:prstGeom prst="rect">
                <a:avLst/>
              </a:prstGeom>
              <a:blipFill rotWithShape="0">
                <a:blip r:embed="rId3"/>
                <a:stretch>
                  <a:fillRect l="-1521"/>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11C3B4B9-9671-40BD-BAFF-3FE03D4361EF}"/>
              </a:ext>
            </a:extLst>
          </p:cNvPr>
          <p:cNvSpPr txBox="1"/>
          <p:nvPr/>
        </p:nvSpPr>
        <p:spPr>
          <a:xfrm>
            <a:off x="6233540" y="5103674"/>
            <a:ext cx="3013623" cy="1754326"/>
          </a:xfrm>
          <a:prstGeom prst="rect">
            <a:avLst/>
          </a:prstGeom>
          <a:noFill/>
        </p:spPr>
        <p:txBody>
          <a:bodyPr wrap="square" rtlCol="0">
            <a:spAutoFit/>
          </a:bodyPr>
          <a:lstStyle/>
          <a:p>
            <a:r>
              <a:rPr lang="el-GR" dirty="0"/>
              <a:t>Ιούνιος (10 – 30</a:t>
            </a:r>
            <a:r>
              <a:rPr lang="en-US" dirty="0"/>
              <a:t>) 20 </a:t>
            </a:r>
            <a:r>
              <a:rPr lang="el-GR" dirty="0"/>
              <a:t>ημέρες</a:t>
            </a:r>
            <a:endParaRPr lang="en-US" dirty="0"/>
          </a:p>
          <a:p>
            <a:r>
              <a:rPr lang="el-GR" dirty="0"/>
              <a:t>Ιούλιος 31</a:t>
            </a:r>
          </a:p>
          <a:p>
            <a:r>
              <a:rPr lang="el-GR" dirty="0"/>
              <a:t>Αύγουστος 31 </a:t>
            </a:r>
          </a:p>
          <a:p>
            <a:r>
              <a:rPr lang="el-GR" dirty="0"/>
              <a:t>Σεπτέμβριος 30</a:t>
            </a:r>
          </a:p>
          <a:p>
            <a:r>
              <a:rPr lang="el-GR" dirty="0"/>
              <a:t>Οκτώβριος 28</a:t>
            </a:r>
          </a:p>
          <a:p>
            <a:r>
              <a:rPr lang="el-GR" b="1" i="1" u="sng" dirty="0"/>
              <a:t>Σύνολο</a:t>
            </a:r>
            <a:r>
              <a:rPr lang="en-US" b="1" i="1" u="sng" dirty="0"/>
              <a:t>: 140</a:t>
            </a:r>
            <a:endParaRPr lang="el-GR" b="1" i="1" u="sng" dirty="0"/>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0FF1C508-95AF-4B1D-94FA-6B07F7FF312D}"/>
                  </a:ext>
                </a:extLst>
              </p:cNvPr>
              <p:cNvSpPr/>
              <p:nvPr/>
            </p:nvSpPr>
            <p:spPr>
              <a:xfrm>
                <a:off x="611560" y="2086367"/>
                <a:ext cx="7847094" cy="3172792"/>
              </a:xfrm>
              <a:prstGeom prst="rect">
                <a:avLst/>
              </a:prstGeom>
            </p:spPr>
            <p:txBody>
              <a:bodyPr wrap="square">
                <a:spAutoFit/>
              </a:bodyPr>
              <a:lstStyle/>
              <a:p>
                <a:r>
                  <a:rPr lang="el-GR" sz="2000" dirty="0"/>
                  <a:t>140 ημέρες</a:t>
                </a:r>
              </a:p>
              <a:p>
                <a:endParaRPr lang="el-GR" sz="2800" dirty="0"/>
              </a:p>
              <a:p>
                <a:r>
                  <a:rPr lang="el-GR" dirty="0"/>
                  <a:t>(αριθμητής) </a:t>
                </a:r>
                <a:r>
                  <a:rPr lang="el-GR" sz="2800" dirty="0"/>
                  <a:t>Ν = Κ *ν</a:t>
                </a:r>
                <a:r>
                  <a:rPr lang="en-US" sz="2800" dirty="0"/>
                  <a:t> = 100.000*140 = 14.000.000</a:t>
                </a:r>
                <a:endParaRPr lang="el-GR" sz="2800" dirty="0"/>
              </a:p>
              <a:p>
                <a:endParaRPr lang="en-US" sz="2800" dirty="0"/>
              </a:p>
              <a:p>
                <a:r>
                  <a:rPr lang="el-GR" dirty="0"/>
                  <a:t>(παρονομαστής) </a:t>
                </a:r>
                <a:r>
                  <a:rPr lang="el-GR" sz="2800" dirty="0"/>
                  <a:t>Δ = 365/0,02 = 18.250</a:t>
                </a:r>
              </a:p>
              <a:p>
                <a:endParaRPr lang="el-GR" sz="2800" dirty="0"/>
              </a:p>
              <a:p>
                <a:r>
                  <a:rPr lang="el-GR" sz="2800" dirty="0"/>
                  <a:t>Ι = </a:t>
                </a:r>
                <a14:m>
                  <m:oMath xmlns:m="http://schemas.openxmlformats.org/officeDocument/2006/math">
                    <m:f>
                      <m:fPr>
                        <m:ctrlPr>
                          <a:rPr lang="el-GR" sz="2800" i="1">
                            <a:latin typeface="Cambria Math" panose="02040503050406030204" pitchFamily="18" charset="0"/>
                          </a:rPr>
                        </m:ctrlPr>
                      </m:fPr>
                      <m:num>
                        <m:r>
                          <m:rPr>
                            <m:sty m:val="p"/>
                          </m:rPr>
                          <a:rPr lang="el-GR" sz="2800">
                            <a:latin typeface="Cambria Math" panose="02040503050406030204" pitchFamily="18" charset="0"/>
                          </a:rPr>
                          <m:t>Ν</m:t>
                        </m:r>
                      </m:num>
                      <m:den>
                        <m:r>
                          <m:rPr>
                            <m:sty m:val="p"/>
                          </m:rPr>
                          <a:rPr lang="el-GR" sz="2800">
                            <a:latin typeface="Cambria Math" panose="02040503050406030204" pitchFamily="18" charset="0"/>
                          </a:rPr>
                          <m:t>Δ</m:t>
                        </m:r>
                      </m:den>
                    </m:f>
                  </m:oMath>
                </a14:m>
                <a:r>
                  <a:rPr lang="el-GR" sz="2800" dirty="0"/>
                  <a:t> = </a:t>
                </a:r>
                <a14:m>
                  <m:oMath xmlns:m="http://schemas.openxmlformats.org/officeDocument/2006/math">
                    <m:f>
                      <m:fPr>
                        <m:ctrlPr>
                          <a:rPr lang="el-GR" sz="2800" i="1">
                            <a:latin typeface="Cambria Math" panose="02040503050406030204" pitchFamily="18" charset="0"/>
                          </a:rPr>
                        </m:ctrlPr>
                      </m:fPr>
                      <m:num>
                        <m:r>
                          <a:rPr lang="el-GR" sz="2800">
                            <a:latin typeface="Cambria Math" panose="02040503050406030204" pitchFamily="18" charset="0"/>
                          </a:rPr>
                          <m:t>14.000.000</m:t>
                        </m:r>
                      </m:num>
                      <m:den>
                        <m:r>
                          <a:rPr lang="el-GR" sz="2800">
                            <a:latin typeface="Cambria Math" panose="02040503050406030204" pitchFamily="18" charset="0"/>
                          </a:rPr>
                          <m:t>18.250</m:t>
                        </m:r>
                      </m:den>
                    </m:f>
                    <m:r>
                      <a:rPr lang="el-GR" sz="2800" i="1">
                        <a:latin typeface="Cambria Math" panose="02040503050406030204" pitchFamily="18" charset="0"/>
                      </a:rPr>
                      <m:t>=767,12</m:t>
                    </m:r>
                  </m:oMath>
                </a14:m>
                <a:endParaRPr lang="el-GR" sz="2800" dirty="0"/>
              </a:p>
            </p:txBody>
          </p:sp>
        </mc:Choice>
        <mc:Fallback xmlns="">
          <p:sp>
            <p:nvSpPr>
              <p:cNvPr id="7" name="Ορθογώνιο 6">
                <a:extLst>
                  <a:ext uri="{FF2B5EF4-FFF2-40B4-BE49-F238E27FC236}">
                    <a16:creationId xmlns:a16="http://schemas.microsoft.com/office/drawing/2014/main" id="{0FF1C508-95AF-4B1D-94FA-6B07F7FF312D}"/>
                  </a:ext>
                </a:extLst>
              </p:cNvPr>
              <p:cNvSpPr>
                <a:spLocks noRot="1" noChangeAspect="1" noMove="1" noResize="1" noEditPoints="1" noAdjustHandles="1" noChangeArrowheads="1" noChangeShapeType="1" noTextEdit="1"/>
              </p:cNvSpPr>
              <p:nvPr/>
            </p:nvSpPr>
            <p:spPr>
              <a:xfrm>
                <a:off x="611560" y="2086367"/>
                <a:ext cx="7847094" cy="3172792"/>
              </a:xfrm>
              <a:prstGeom prst="rect">
                <a:avLst/>
              </a:prstGeom>
              <a:blipFill>
                <a:blip r:embed="rId4"/>
                <a:stretch>
                  <a:fillRect l="-1553" t="-1152" b="-1344"/>
                </a:stretch>
              </a:blipFill>
            </p:spPr>
            <p:txBody>
              <a:bodyPr/>
              <a:lstStyle/>
              <a:p>
                <a:r>
                  <a:rPr lang="el-GR">
                    <a:noFill/>
                  </a:rPr>
                  <a:t> </a:t>
                </a:r>
              </a:p>
            </p:txBody>
          </p:sp>
        </mc:Fallback>
      </mc:AlternateContent>
    </p:spTree>
    <p:extLst>
      <p:ext uri="{BB962C8B-B14F-4D97-AF65-F5344CB8AC3E}">
        <p14:creationId xmlns:p14="http://schemas.microsoft.com/office/powerpoint/2010/main" val="31259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1</a:t>
            </a:r>
          </a:p>
        </p:txBody>
      </p:sp>
      <p:sp>
        <p:nvSpPr>
          <p:cNvPr id="3" name="Content Placeholder 2"/>
          <p:cNvSpPr>
            <a:spLocks noGrp="1"/>
          </p:cNvSpPr>
          <p:nvPr>
            <p:ph idx="1"/>
          </p:nvPr>
        </p:nvSpPr>
        <p:spPr>
          <a:xfrm>
            <a:off x="685346" y="1732450"/>
            <a:ext cx="7765322" cy="970451"/>
          </a:xfrm>
        </p:spPr>
        <p:txBody>
          <a:bodyPr/>
          <a:lstStyle/>
          <a:p>
            <a:pPr marL="0" indent="0">
              <a:buNone/>
            </a:pPr>
            <a:r>
              <a:rPr lang="el-GR" b="1" dirty="0">
                <a:solidFill>
                  <a:srgbClr val="FF0000"/>
                </a:solidFill>
              </a:rPr>
              <a:t>Β) Εμπορικό έτος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31</a:t>
            </a:fld>
            <a:endParaRPr lang="el-GR" dirty="0"/>
          </a:p>
        </p:txBody>
      </p:sp>
      <mc:AlternateContent xmlns:mc="http://schemas.openxmlformats.org/markup-compatibility/2006" xmlns:a14="http://schemas.microsoft.com/office/drawing/2010/main">
        <mc:Choice Requires="a14">
          <p:sp>
            <p:nvSpPr>
              <p:cNvPr id="6" name="Rectangle 5"/>
              <p:cNvSpPr/>
              <p:nvPr/>
            </p:nvSpPr>
            <p:spPr>
              <a:xfrm>
                <a:off x="5531895" y="1417638"/>
                <a:ext cx="3539110" cy="623953"/>
              </a:xfrm>
              <a:prstGeom prst="rect">
                <a:avLst/>
              </a:prstGeom>
            </p:spPr>
            <p:txBody>
              <a:bodyPr wrap="none">
                <a:spAutoFit/>
              </a:bodyPr>
              <a:lstStyle/>
              <a:p>
                <a:r>
                  <a:rPr lang="el-GR" dirty="0"/>
                  <a:t>Ι = </a:t>
                </a:r>
                <a14:m>
                  <m:oMath xmlns:m="http://schemas.openxmlformats.org/officeDocument/2006/math">
                    <m:f>
                      <m:fPr>
                        <m:ctrlPr>
                          <a:rPr lang="el-GR" i="1">
                            <a:latin typeface="Cambria Math" panose="02040503050406030204" pitchFamily="18" charset="0"/>
                          </a:rPr>
                        </m:ctrlPr>
                      </m:fPr>
                      <m:num>
                        <m:r>
                          <m:rPr>
                            <m:sty m:val="p"/>
                          </m:rPr>
                          <a:rPr lang="el-GR">
                            <a:latin typeface="Cambria Math" panose="02040503050406030204" pitchFamily="18" charset="0"/>
                          </a:rPr>
                          <m:t>Ν</m:t>
                        </m:r>
                      </m:num>
                      <m:den>
                        <m:r>
                          <m:rPr>
                            <m:sty m:val="p"/>
                          </m:rPr>
                          <a:rPr lang="el-GR">
                            <a:latin typeface="Cambria Math" panose="02040503050406030204" pitchFamily="18" charset="0"/>
                          </a:rPr>
                          <m:t>Δ</m:t>
                        </m:r>
                      </m:den>
                    </m:f>
                    <m:r>
                      <a:rPr lang="el-GR" i="1">
                        <a:latin typeface="Cambria Math" panose="02040503050406030204" pitchFamily="18" charset="0"/>
                      </a:rPr>
                      <m:t> </m:t>
                    </m:r>
                    <m:f>
                      <m:fPr>
                        <m:ctrlPr>
                          <a:rPr lang="el-GR" i="1">
                            <a:latin typeface="Cambria Math" panose="02040503050406030204" pitchFamily="18" charset="0"/>
                          </a:rPr>
                        </m:ctrlPr>
                      </m:fPr>
                      <m:num>
                        <m:r>
                          <m:rPr>
                            <m:nor/>
                          </m:rPr>
                          <a:rPr lang="el-GR" b="1" dirty="0"/>
                          <m:t>Τοκάριθμος</m:t>
                        </m:r>
                        <m:r>
                          <a:rPr lang="en-US" b="1" i="1" dirty="0" smtClean="0">
                            <a:latin typeface="Cambria Math" panose="02040503050406030204" pitchFamily="18" charset="0"/>
                          </a:rPr>
                          <m:t> (</m:t>
                        </m:r>
                        <m:r>
                          <a:rPr lang="en-US" i="1">
                            <a:latin typeface="Cambria Math" panose="02040503050406030204" pitchFamily="18" charset="0"/>
                          </a:rPr>
                          <m:t>𝐾</m:t>
                        </m:r>
                        <m:r>
                          <a:rPr lang="en-US" i="1">
                            <a:latin typeface="Cambria Math" panose="02040503050406030204" pitchFamily="18" charset="0"/>
                          </a:rPr>
                          <m:t>∗</m:t>
                        </m:r>
                        <m:r>
                          <a:rPr lang="el-GR" b="0" i="1" smtClean="0">
                            <a:latin typeface="Cambria Math" panose="02040503050406030204" pitchFamily="18" charset="0"/>
                          </a:rPr>
                          <m:t>𝜈</m:t>
                        </m:r>
                        <m:r>
                          <a:rPr lang="en-US" b="1" i="1" smtClean="0">
                            <a:latin typeface="Cambria Math" panose="02040503050406030204" pitchFamily="18" charset="0"/>
                          </a:rPr>
                          <m:t>)</m:t>
                        </m:r>
                      </m:num>
                      <m:den>
                        <m:r>
                          <m:rPr>
                            <m:nor/>
                          </m:rPr>
                          <a:rPr lang="el-GR" b="1" dirty="0"/>
                          <m:t>Σταθερός</m:t>
                        </m:r>
                        <m:r>
                          <m:rPr>
                            <m:nor/>
                          </m:rPr>
                          <a:rPr lang="el-GR" b="1" dirty="0"/>
                          <m:t> </m:t>
                        </m:r>
                        <m:r>
                          <m:rPr>
                            <m:nor/>
                          </m:rPr>
                          <a:rPr lang="el-GR" b="1" dirty="0"/>
                          <m:t>διαιρέτης</m:t>
                        </m:r>
                        <m:r>
                          <m:rPr>
                            <m:nor/>
                          </m:rPr>
                          <a:rPr lang="en-US" b="1" i="0" dirty="0" smtClean="0"/>
                          <m:t> (</m:t>
                        </m:r>
                        <m:r>
                          <a:rPr lang="en-US" i="1">
                            <a:latin typeface="Cambria Math" panose="02040503050406030204" pitchFamily="18" charset="0"/>
                          </a:rPr>
                          <m:t>36</m:t>
                        </m:r>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den>
                    </m:f>
                  </m:oMath>
                </a14:m>
                <a:endParaRPr lang="el-GR" dirty="0"/>
              </a:p>
            </p:txBody>
          </p:sp>
        </mc:Choice>
        <mc:Fallback xmlns="">
          <p:sp>
            <p:nvSpPr>
              <p:cNvPr id="6" name="Rectangle 5"/>
              <p:cNvSpPr>
                <a:spLocks noRot="1" noChangeAspect="1" noMove="1" noResize="1" noEditPoints="1" noAdjustHandles="1" noChangeArrowheads="1" noChangeShapeType="1" noTextEdit="1"/>
              </p:cNvSpPr>
              <p:nvPr/>
            </p:nvSpPr>
            <p:spPr>
              <a:xfrm>
                <a:off x="5531895" y="1417638"/>
                <a:ext cx="3539110" cy="623953"/>
              </a:xfrm>
              <a:prstGeom prst="rect">
                <a:avLst/>
              </a:prstGeom>
              <a:blipFill>
                <a:blip r:embed="rId2"/>
                <a:stretch>
                  <a:fillRect l="-1377"/>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EF840535-D452-496F-B764-41985981E0CB}"/>
              </a:ext>
            </a:extLst>
          </p:cNvPr>
          <p:cNvSpPr txBox="1"/>
          <p:nvPr/>
        </p:nvSpPr>
        <p:spPr>
          <a:xfrm>
            <a:off x="6300192" y="5103674"/>
            <a:ext cx="3013623" cy="1754326"/>
          </a:xfrm>
          <a:prstGeom prst="rect">
            <a:avLst/>
          </a:prstGeom>
          <a:noFill/>
        </p:spPr>
        <p:txBody>
          <a:bodyPr wrap="square" rtlCol="0">
            <a:spAutoFit/>
          </a:bodyPr>
          <a:lstStyle/>
          <a:p>
            <a:r>
              <a:rPr lang="el-GR" dirty="0"/>
              <a:t>Ιούνιος (10 – 30</a:t>
            </a:r>
            <a:r>
              <a:rPr lang="en-US" dirty="0"/>
              <a:t>) 20 </a:t>
            </a:r>
            <a:r>
              <a:rPr lang="el-GR" dirty="0"/>
              <a:t>ημέρες</a:t>
            </a:r>
            <a:endParaRPr lang="en-US" dirty="0"/>
          </a:p>
          <a:p>
            <a:r>
              <a:rPr lang="el-GR" dirty="0"/>
              <a:t>Ιούλιος 30</a:t>
            </a:r>
          </a:p>
          <a:p>
            <a:r>
              <a:rPr lang="el-GR" dirty="0"/>
              <a:t>Αύγουστος 30 </a:t>
            </a:r>
          </a:p>
          <a:p>
            <a:r>
              <a:rPr lang="el-GR" dirty="0"/>
              <a:t>Σεπτέμβριος 30</a:t>
            </a:r>
          </a:p>
          <a:p>
            <a:r>
              <a:rPr lang="el-GR" dirty="0"/>
              <a:t>Οκτώβριος 28</a:t>
            </a:r>
          </a:p>
          <a:p>
            <a:r>
              <a:rPr lang="el-GR" b="1" i="1" u="sng" dirty="0"/>
              <a:t>Σύνολο</a:t>
            </a:r>
            <a:r>
              <a:rPr lang="en-US" b="1" i="1" u="sng" dirty="0"/>
              <a:t>: </a:t>
            </a:r>
            <a:r>
              <a:rPr lang="el-GR" b="1" i="1" u="sng" dirty="0"/>
              <a:t>138</a:t>
            </a:r>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64FC8275-C0FB-4A91-9499-07A1A3E1F0DA}"/>
                  </a:ext>
                </a:extLst>
              </p:cNvPr>
              <p:cNvSpPr/>
              <p:nvPr/>
            </p:nvSpPr>
            <p:spPr>
              <a:xfrm>
                <a:off x="685346" y="2194895"/>
                <a:ext cx="6622958" cy="2838277"/>
              </a:xfrm>
              <a:prstGeom prst="rect">
                <a:avLst/>
              </a:prstGeom>
            </p:spPr>
            <p:txBody>
              <a:bodyPr wrap="square">
                <a:spAutoFit/>
              </a:bodyPr>
              <a:lstStyle/>
              <a:p>
                <a:r>
                  <a:rPr lang="el-GR" sz="2400" dirty="0"/>
                  <a:t>138 ημέρες</a:t>
                </a:r>
              </a:p>
              <a:p>
                <a:endParaRPr lang="el-GR" sz="2400" dirty="0"/>
              </a:p>
              <a:p>
                <a:r>
                  <a:rPr lang="el-GR" sz="2400" dirty="0"/>
                  <a:t>Ν = Κ *ν</a:t>
                </a:r>
                <a:r>
                  <a:rPr lang="en-US" sz="2400" dirty="0"/>
                  <a:t> = 100.000*1</a:t>
                </a:r>
                <a:r>
                  <a:rPr lang="el-GR" sz="2400" dirty="0"/>
                  <a:t>38</a:t>
                </a:r>
                <a:r>
                  <a:rPr lang="en-US" sz="2400" dirty="0"/>
                  <a:t> = </a:t>
                </a:r>
                <a:r>
                  <a:rPr lang="el-GR" sz="2400" dirty="0"/>
                  <a:t>13.80</a:t>
                </a:r>
                <a:r>
                  <a:rPr lang="en-US" sz="2400" dirty="0"/>
                  <a:t>0.000</a:t>
                </a:r>
                <a:endParaRPr lang="el-GR" sz="2400" dirty="0"/>
              </a:p>
              <a:p>
                <a:endParaRPr lang="en-US" sz="2400" dirty="0"/>
              </a:p>
              <a:p>
                <a:r>
                  <a:rPr lang="el-GR" sz="2400" dirty="0"/>
                  <a:t>Δ = 360/0,02 = 18.000</a:t>
                </a:r>
              </a:p>
              <a:p>
                <a:endParaRPr lang="el-GR" sz="2400" dirty="0"/>
              </a:p>
              <a:p>
                <a:r>
                  <a:rPr lang="el-GR" sz="2400" dirty="0"/>
                  <a:t>Ι = </a:t>
                </a:r>
                <a14:m>
                  <m:oMath xmlns:m="http://schemas.openxmlformats.org/officeDocument/2006/math">
                    <m:f>
                      <m:fPr>
                        <m:ctrlPr>
                          <a:rPr lang="el-GR" sz="2400" i="1">
                            <a:latin typeface="Cambria Math" panose="02040503050406030204" pitchFamily="18" charset="0"/>
                          </a:rPr>
                        </m:ctrlPr>
                      </m:fPr>
                      <m:num>
                        <m:r>
                          <m:rPr>
                            <m:sty m:val="p"/>
                          </m:rPr>
                          <a:rPr lang="el-GR" sz="2400">
                            <a:latin typeface="Cambria Math" panose="02040503050406030204" pitchFamily="18" charset="0"/>
                          </a:rPr>
                          <m:t>Ν</m:t>
                        </m:r>
                      </m:num>
                      <m:den>
                        <m:r>
                          <m:rPr>
                            <m:sty m:val="p"/>
                          </m:rPr>
                          <a:rPr lang="el-GR" sz="2400">
                            <a:latin typeface="Cambria Math" panose="02040503050406030204" pitchFamily="18" charset="0"/>
                          </a:rPr>
                          <m:t>Δ</m:t>
                        </m:r>
                      </m:den>
                    </m:f>
                  </m:oMath>
                </a14:m>
                <a:r>
                  <a:rPr lang="el-GR" sz="2400" dirty="0"/>
                  <a:t> = </a:t>
                </a:r>
                <a14:m>
                  <m:oMath xmlns:m="http://schemas.openxmlformats.org/officeDocument/2006/math">
                    <m:f>
                      <m:fPr>
                        <m:ctrlPr>
                          <a:rPr lang="el-GR" sz="2400" i="1">
                            <a:latin typeface="Cambria Math" panose="02040503050406030204" pitchFamily="18" charset="0"/>
                          </a:rPr>
                        </m:ctrlPr>
                      </m:fPr>
                      <m:num>
                        <m:r>
                          <a:rPr lang="el-GR" sz="2400">
                            <a:latin typeface="Cambria Math" panose="02040503050406030204" pitchFamily="18" charset="0"/>
                          </a:rPr>
                          <m:t>13.800.000</m:t>
                        </m:r>
                      </m:num>
                      <m:den>
                        <m:r>
                          <a:rPr lang="el-GR" sz="2400">
                            <a:latin typeface="Cambria Math" panose="02040503050406030204" pitchFamily="18" charset="0"/>
                          </a:rPr>
                          <m:t>18.000</m:t>
                        </m:r>
                      </m:den>
                    </m:f>
                    <m:r>
                      <a:rPr lang="el-GR" sz="2400" i="1">
                        <a:latin typeface="Cambria Math" panose="02040503050406030204" pitchFamily="18" charset="0"/>
                      </a:rPr>
                      <m:t>=766,66</m:t>
                    </m:r>
                  </m:oMath>
                </a14:m>
                <a:endParaRPr lang="el-GR" sz="2400" dirty="0"/>
              </a:p>
            </p:txBody>
          </p:sp>
        </mc:Choice>
        <mc:Fallback xmlns="">
          <p:sp>
            <p:nvSpPr>
              <p:cNvPr id="5" name="Ορθογώνιο 4">
                <a:extLst>
                  <a:ext uri="{FF2B5EF4-FFF2-40B4-BE49-F238E27FC236}">
                    <a16:creationId xmlns:a16="http://schemas.microsoft.com/office/drawing/2014/main" id="{64FC8275-C0FB-4A91-9499-07A1A3E1F0DA}"/>
                  </a:ext>
                </a:extLst>
              </p:cNvPr>
              <p:cNvSpPr>
                <a:spLocks noRot="1" noChangeAspect="1" noMove="1" noResize="1" noEditPoints="1" noAdjustHandles="1" noChangeArrowheads="1" noChangeShapeType="1" noTextEdit="1"/>
              </p:cNvSpPr>
              <p:nvPr/>
            </p:nvSpPr>
            <p:spPr>
              <a:xfrm>
                <a:off x="685346" y="2194895"/>
                <a:ext cx="6622958" cy="2838277"/>
              </a:xfrm>
              <a:prstGeom prst="rect">
                <a:avLst/>
              </a:prstGeom>
              <a:blipFill>
                <a:blip r:embed="rId3"/>
                <a:stretch>
                  <a:fillRect l="-1380" t="-1931" b="-1073"/>
                </a:stretch>
              </a:blipFill>
            </p:spPr>
            <p:txBody>
              <a:bodyPr/>
              <a:lstStyle/>
              <a:p>
                <a:r>
                  <a:rPr lang="el-GR">
                    <a:noFill/>
                  </a:rPr>
                  <a:t> </a:t>
                </a:r>
              </a:p>
            </p:txBody>
          </p:sp>
        </mc:Fallback>
      </mc:AlternateContent>
    </p:spTree>
    <p:extLst>
      <p:ext uri="{BB962C8B-B14F-4D97-AF65-F5344CB8AC3E}">
        <p14:creationId xmlns:p14="http://schemas.microsoft.com/office/powerpoint/2010/main" val="6840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1</a:t>
            </a:r>
          </a:p>
        </p:txBody>
      </p:sp>
      <p:sp>
        <p:nvSpPr>
          <p:cNvPr id="3" name="Content Placeholder 2"/>
          <p:cNvSpPr>
            <a:spLocks noGrp="1"/>
          </p:cNvSpPr>
          <p:nvPr>
            <p:ph idx="1"/>
          </p:nvPr>
        </p:nvSpPr>
        <p:spPr/>
        <p:txBody>
          <a:bodyPr/>
          <a:lstStyle/>
          <a:p>
            <a:pPr marL="0" indent="0">
              <a:buNone/>
            </a:pPr>
            <a:r>
              <a:rPr lang="el-GR" b="1" dirty="0">
                <a:solidFill>
                  <a:srgbClr val="FF0000"/>
                </a:solidFill>
              </a:rPr>
              <a:t>γ) μικτό έτος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32</a:t>
            </a:fld>
            <a:endParaRPr lang="el-GR" dirty="0"/>
          </a:p>
        </p:txBody>
      </p:sp>
      <mc:AlternateContent xmlns:mc="http://schemas.openxmlformats.org/markup-compatibility/2006" xmlns:a14="http://schemas.microsoft.com/office/drawing/2010/main">
        <mc:Choice Requires="a14">
          <p:sp>
            <p:nvSpPr>
              <p:cNvPr id="6" name="Rectangle 5"/>
              <p:cNvSpPr/>
              <p:nvPr/>
            </p:nvSpPr>
            <p:spPr>
              <a:xfrm>
                <a:off x="5531895" y="1417638"/>
                <a:ext cx="3539110" cy="623953"/>
              </a:xfrm>
              <a:prstGeom prst="rect">
                <a:avLst/>
              </a:prstGeom>
            </p:spPr>
            <p:txBody>
              <a:bodyPr wrap="none">
                <a:spAutoFit/>
              </a:bodyPr>
              <a:lstStyle/>
              <a:p>
                <a:r>
                  <a:rPr lang="el-GR" dirty="0"/>
                  <a:t>Ι = </a:t>
                </a:r>
                <a14:m>
                  <m:oMath xmlns:m="http://schemas.openxmlformats.org/officeDocument/2006/math">
                    <m:f>
                      <m:fPr>
                        <m:ctrlPr>
                          <a:rPr lang="el-GR" i="1">
                            <a:latin typeface="Cambria Math" panose="02040503050406030204" pitchFamily="18" charset="0"/>
                          </a:rPr>
                        </m:ctrlPr>
                      </m:fPr>
                      <m:num>
                        <m:r>
                          <m:rPr>
                            <m:sty m:val="p"/>
                          </m:rPr>
                          <a:rPr lang="el-GR">
                            <a:latin typeface="Cambria Math" panose="02040503050406030204" pitchFamily="18" charset="0"/>
                          </a:rPr>
                          <m:t>Ν</m:t>
                        </m:r>
                      </m:num>
                      <m:den>
                        <m:r>
                          <m:rPr>
                            <m:sty m:val="p"/>
                          </m:rPr>
                          <a:rPr lang="el-GR">
                            <a:latin typeface="Cambria Math" panose="02040503050406030204" pitchFamily="18" charset="0"/>
                          </a:rPr>
                          <m:t>Δ</m:t>
                        </m:r>
                      </m:den>
                    </m:f>
                    <m:r>
                      <a:rPr lang="el-GR" i="1">
                        <a:latin typeface="Cambria Math" panose="02040503050406030204" pitchFamily="18" charset="0"/>
                      </a:rPr>
                      <m:t> </m:t>
                    </m:r>
                    <m:f>
                      <m:fPr>
                        <m:ctrlPr>
                          <a:rPr lang="el-GR" i="1">
                            <a:latin typeface="Cambria Math" panose="02040503050406030204" pitchFamily="18" charset="0"/>
                          </a:rPr>
                        </m:ctrlPr>
                      </m:fPr>
                      <m:num>
                        <m:r>
                          <m:rPr>
                            <m:nor/>
                          </m:rPr>
                          <a:rPr lang="el-GR" b="1" dirty="0"/>
                          <m:t>Τοκάριθμος</m:t>
                        </m:r>
                        <m:r>
                          <a:rPr lang="en-US" b="1" i="1" dirty="0" smtClean="0">
                            <a:latin typeface="Cambria Math" panose="02040503050406030204" pitchFamily="18" charset="0"/>
                          </a:rPr>
                          <m:t> (</m:t>
                        </m:r>
                        <m:r>
                          <a:rPr lang="en-US" i="1">
                            <a:latin typeface="Cambria Math" panose="02040503050406030204" pitchFamily="18" charset="0"/>
                          </a:rPr>
                          <m:t>𝐾</m:t>
                        </m:r>
                        <m:r>
                          <a:rPr lang="en-US" i="1">
                            <a:latin typeface="Cambria Math" panose="02040503050406030204" pitchFamily="18" charset="0"/>
                          </a:rPr>
                          <m:t>∗</m:t>
                        </m:r>
                        <m:r>
                          <a:rPr lang="el-GR" b="0" i="1" smtClean="0">
                            <a:latin typeface="Cambria Math" panose="02040503050406030204" pitchFamily="18" charset="0"/>
                          </a:rPr>
                          <m:t>𝜈</m:t>
                        </m:r>
                        <m:r>
                          <a:rPr lang="en-US" b="1" i="1" smtClean="0">
                            <a:latin typeface="Cambria Math" panose="02040503050406030204" pitchFamily="18" charset="0"/>
                          </a:rPr>
                          <m:t>)</m:t>
                        </m:r>
                      </m:num>
                      <m:den>
                        <m:r>
                          <m:rPr>
                            <m:nor/>
                          </m:rPr>
                          <a:rPr lang="el-GR" b="1" dirty="0"/>
                          <m:t>Σταθερός</m:t>
                        </m:r>
                        <m:r>
                          <m:rPr>
                            <m:nor/>
                          </m:rPr>
                          <a:rPr lang="el-GR" b="1" dirty="0"/>
                          <m:t> </m:t>
                        </m:r>
                        <m:r>
                          <m:rPr>
                            <m:nor/>
                          </m:rPr>
                          <a:rPr lang="el-GR" b="1" dirty="0"/>
                          <m:t>διαιρέτης</m:t>
                        </m:r>
                        <m:r>
                          <m:rPr>
                            <m:nor/>
                          </m:rPr>
                          <a:rPr lang="en-US" b="1" i="0" dirty="0" smtClean="0"/>
                          <m:t> (</m:t>
                        </m:r>
                        <m:r>
                          <a:rPr lang="en-US" i="1">
                            <a:latin typeface="Cambria Math" panose="02040503050406030204" pitchFamily="18" charset="0"/>
                          </a:rPr>
                          <m:t>36</m:t>
                        </m:r>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den>
                    </m:f>
                  </m:oMath>
                </a14:m>
                <a:endParaRPr lang="el-GR" dirty="0"/>
              </a:p>
            </p:txBody>
          </p:sp>
        </mc:Choice>
        <mc:Fallback xmlns="">
          <p:sp>
            <p:nvSpPr>
              <p:cNvPr id="6" name="Rectangle 5"/>
              <p:cNvSpPr>
                <a:spLocks noRot="1" noChangeAspect="1" noMove="1" noResize="1" noEditPoints="1" noAdjustHandles="1" noChangeArrowheads="1" noChangeShapeType="1" noTextEdit="1"/>
              </p:cNvSpPr>
              <p:nvPr/>
            </p:nvSpPr>
            <p:spPr>
              <a:xfrm>
                <a:off x="5531895" y="1417638"/>
                <a:ext cx="3539110" cy="623953"/>
              </a:xfrm>
              <a:prstGeom prst="rect">
                <a:avLst/>
              </a:prstGeom>
              <a:blipFill>
                <a:blip r:embed="rId2"/>
                <a:stretch>
                  <a:fillRect l="-137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FF867BC7-38C9-4F3D-841E-D3B735F24963}"/>
                  </a:ext>
                </a:extLst>
              </p:cNvPr>
              <p:cNvSpPr/>
              <p:nvPr/>
            </p:nvSpPr>
            <p:spPr>
              <a:xfrm>
                <a:off x="677534" y="2204864"/>
                <a:ext cx="6918801" cy="3295902"/>
              </a:xfrm>
              <a:prstGeom prst="rect">
                <a:avLst/>
              </a:prstGeom>
            </p:spPr>
            <p:txBody>
              <a:bodyPr wrap="square">
                <a:spAutoFit/>
              </a:bodyPr>
              <a:lstStyle/>
              <a:p>
                <a:r>
                  <a:rPr lang="el-GR" sz="2800" dirty="0"/>
                  <a:t>140 ημέρες</a:t>
                </a:r>
              </a:p>
              <a:p>
                <a:endParaRPr lang="el-GR" sz="2800" dirty="0"/>
              </a:p>
              <a:p>
                <a:r>
                  <a:rPr lang="el-GR" sz="2800" dirty="0"/>
                  <a:t>Ν = Κ *ν</a:t>
                </a:r>
                <a:r>
                  <a:rPr lang="en-US" sz="2800" dirty="0"/>
                  <a:t> = 100.000*140 = 14.000.000</a:t>
                </a:r>
                <a:endParaRPr lang="el-GR" sz="2800" dirty="0"/>
              </a:p>
              <a:p>
                <a:endParaRPr lang="en-US" sz="2800" dirty="0"/>
              </a:p>
              <a:p>
                <a:r>
                  <a:rPr lang="el-GR" sz="2800" dirty="0"/>
                  <a:t>Δ = 360/0,02 = 18.000</a:t>
                </a:r>
              </a:p>
              <a:p>
                <a:endParaRPr lang="el-GR" sz="2800" dirty="0"/>
              </a:p>
              <a:p>
                <a:r>
                  <a:rPr lang="el-GR" sz="2800" dirty="0"/>
                  <a:t>Ι = </a:t>
                </a:r>
                <a14:m>
                  <m:oMath xmlns:m="http://schemas.openxmlformats.org/officeDocument/2006/math">
                    <m:f>
                      <m:fPr>
                        <m:ctrlPr>
                          <a:rPr lang="el-GR" sz="2800" i="1">
                            <a:latin typeface="Cambria Math" panose="02040503050406030204" pitchFamily="18" charset="0"/>
                          </a:rPr>
                        </m:ctrlPr>
                      </m:fPr>
                      <m:num>
                        <m:r>
                          <m:rPr>
                            <m:sty m:val="p"/>
                          </m:rPr>
                          <a:rPr lang="el-GR" sz="2800">
                            <a:latin typeface="Cambria Math" panose="02040503050406030204" pitchFamily="18" charset="0"/>
                          </a:rPr>
                          <m:t>Ν</m:t>
                        </m:r>
                      </m:num>
                      <m:den>
                        <m:r>
                          <m:rPr>
                            <m:sty m:val="p"/>
                          </m:rPr>
                          <a:rPr lang="el-GR" sz="2800">
                            <a:latin typeface="Cambria Math" panose="02040503050406030204" pitchFamily="18" charset="0"/>
                          </a:rPr>
                          <m:t>Δ</m:t>
                        </m:r>
                      </m:den>
                    </m:f>
                  </m:oMath>
                </a14:m>
                <a:r>
                  <a:rPr lang="el-GR" sz="2800" dirty="0"/>
                  <a:t> = </a:t>
                </a:r>
                <a14:m>
                  <m:oMath xmlns:m="http://schemas.openxmlformats.org/officeDocument/2006/math">
                    <m:f>
                      <m:fPr>
                        <m:ctrlPr>
                          <a:rPr lang="el-GR" sz="2800" i="1">
                            <a:latin typeface="Cambria Math" panose="02040503050406030204" pitchFamily="18" charset="0"/>
                          </a:rPr>
                        </m:ctrlPr>
                      </m:fPr>
                      <m:num>
                        <m:r>
                          <a:rPr lang="el-GR" sz="2800">
                            <a:latin typeface="Cambria Math" panose="02040503050406030204" pitchFamily="18" charset="0"/>
                          </a:rPr>
                          <m:t>14.000.000</m:t>
                        </m:r>
                      </m:num>
                      <m:den>
                        <m:r>
                          <a:rPr lang="el-GR" sz="2800">
                            <a:latin typeface="Cambria Math" panose="02040503050406030204" pitchFamily="18" charset="0"/>
                          </a:rPr>
                          <m:t>18.000</m:t>
                        </m:r>
                      </m:den>
                    </m:f>
                    <m:r>
                      <a:rPr lang="el-GR" sz="2800" i="1">
                        <a:latin typeface="Cambria Math" panose="02040503050406030204" pitchFamily="18" charset="0"/>
                      </a:rPr>
                      <m:t>=777,77</m:t>
                    </m:r>
                  </m:oMath>
                </a14:m>
                <a:endParaRPr lang="el-GR" sz="2800" dirty="0"/>
              </a:p>
            </p:txBody>
          </p:sp>
        </mc:Choice>
        <mc:Fallback xmlns="">
          <p:sp>
            <p:nvSpPr>
              <p:cNvPr id="5" name="Ορθογώνιο 4">
                <a:extLst>
                  <a:ext uri="{FF2B5EF4-FFF2-40B4-BE49-F238E27FC236}">
                    <a16:creationId xmlns:a16="http://schemas.microsoft.com/office/drawing/2014/main" id="{FF867BC7-38C9-4F3D-841E-D3B735F24963}"/>
                  </a:ext>
                </a:extLst>
              </p:cNvPr>
              <p:cNvSpPr>
                <a:spLocks noRot="1" noChangeAspect="1" noMove="1" noResize="1" noEditPoints="1" noAdjustHandles="1" noChangeArrowheads="1" noChangeShapeType="1" noTextEdit="1"/>
              </p:cNvSpPr>
              <p:nvPr/>
            </p:nvSpPr>
            <p:spPr>
              <a:xfrm>
                <a:off x="677534" y="2204864"/>
                <a:ext cx="6918801" cy="3295902"/>
              </a:xfrm>
              <a:prstGeom prst="rect">
                <a:avLst/>
              </a:prstGeom>
              <a:blipFill>
                <a:blip r:embed="rId3"/>
                <a:stretch>
                  <a:fillRect l="-1762" t="-2222" b="-1481"/>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D12E2C2A-566E-4538-ACFB-14DEE43DE8AD}"/>
              </a:ext>
            </a:extLst>
          </p:cNvPr>
          <p:cNvSpPr txBox="1"/>
          <p:nvPr/>
        </p:nvSpPr>
        <p:spPr>
          <a:xfrm>
            <a:off x="6381386" y="5079462"/>
            <a:ext cx="3013623" cy="1754326"/>
          </a:xfrm>
          <a:prstGeom prst="rect">
            <a:avLst/>
          </a:prstGeom>
          <a:noFill/>
        </p:spPr>
        <p:txBody>
          <a:bodyPr wrap="square" rtlCol="0">
            <a:spAutoFit/>
          </a:bodyPr>
          <a:lstStyle/>
          <a:p>
            <a:r>
              <a:rPr lang="el-GR" dirty="0"/>
              <a:t>Ιούνιος (10 – 30</a:t>
            </a:r>
            <a:r>
              <a:rPr lang="en-US" dirty="0"/>
              <a:t>) 20 </a:t>
            </a:r>
            <a:r>
              <a:rPr lang="el-GR" dirty="0"/>
              <a:t>ημέρες</a:t>
            </a:r>
            <a:endParaRPr lang="en-US" dirty="0"/>
          </a:p>
          <a:p>
            <a:r>
              <a:rPr lang="el-GR" dirty="0"/>
              <a:t>Ιούλιος 31</a:t>
            </a:r>
          </a:p>
          <a:p>
            <a:r>
              <a:rPr lang="el-GR" dirty="0"/>
              <a:t>Αύγουστος 31 </a:t>
            </a:r>
          </a:p>
          <a:p>
            <a:r>
              <a:rPr lang="el-GR" dirty="0"/>
              <a:t>Σεπτέμβριος 30</a:t>
            </a:r>
          </a:p>
          <a:p>
            <a:r>
              <a:rPr lang="el-GR" dirty="0"/>
              <a:t>Οκτώβριος 28</a:t>
            </a:r>
          </a:p>
          <a:p>
            <a:r>
              <a:rPr lang="el-GR" b="1" i="1" u="sng" dirty="0"/>
              <a:t>Σύνολο</a:t>
            </a:r>
            <a:r>
              <a:rPr lang="en-US" b="1" i="1" u="sng" dirty="0"/>
              <a:t>: 140</a:t>
            </a:r>
            <a:endParaRPr lang="el-GR" b="1" i="1" u="sng" dirty="0"/>
          </a:p>
        </p:txBody>
      </p:sp>
    </p:spTree>
    <p:extLst>
      <p:ext uri="{BB962C8B-B14F-4D97-AF65-F5344CB8AC3E}">
        <p14:creationId xmlns:p14="http://schemas.microsoft.com/office/powerpoint/2010/main" val="34742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Υπολογισμός Συνολικού Τόκου πολλών κεφαλαίων σε διαφορετικές χρονικές περιόδους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33</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6873A65D-8C54-46E7-A3F4-1E87EA61E6DC}"/>
                  </a:ext>
                </a:extLst>
              </p:cNvPr>
              <p:cNvSpPr/>
              <p:nvPr/>
            </p:nvSpPr>
            <p:spPr>
              <a:xfrm>
                <a:off x="4860032" y="5556859"/>
                <a:ext cx="4092787" cy="792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𝐾</m:t>
                              </m:r>
                            </m:e>
                            <m:sub>
                              <m:r>
                                <a:rPr lang="en-US" sz="2400" i="1" smtClean="0">
                                  <a:solidFill>
                                    <a:srgbClr val="FF0000"/>
                                  </a:solidFill>
                                  <a:latin typeface="Cambria Math" panose="02040503050406030204" pitchFamily="18" charset="0"/>
                                </a:rPr>
                                <m:t>1</m:t>
                              </m:r>
                            </m:sub>
                          </m:sSub>
                          <m:sSub>
                            <m:sSubPr>
                              <m:ctrlPr>
                                <a:rPr lang="en-US" sz="2400" i="1">
                                  <a:solidFill>
                                    <a:schemeClr val="tx1"/>
                                  </a:solidFill>
                                  <a:latin typeface="Cambria Math" panose="02040503050406030204" pitchFamily="18" charset="0"/>
                                </a:rPr>
                              </m:ctrlPr>
                            </m:sSubPr>
                            <m:e>
                              <m:r>
                                <a:rPr lang="el-GR" sz="2400" i="1">
                                  <a:solidFill>
                                    <a:schemeClr val="tx1"/>
                                  </a:solidFill>
                                  <a:latin typeface="Cambria Math" panose="02040503050406030204" pitchFamily="18" charset="0"/>
                                </a:rPr>
                                <m:t>𝜈</m:t>
                              </m:r>
                            </m:e>
                            <m:sub>
                              <m:r>
                                <a:rPr lang="en-US" sz="2400" i="1" smtClean="0">
                                  <a:solidFill>
                                    <a:srgbClr val="FF0000"/>
                                  </a:solidFill>
                                  <a:latin typeface="Cambria Math" panose="02040503050406030204" pitchFamily="18" charset="0"/>
                                </a:rPr>
                                <m:t>1</m:t>
                              </m:r>
                            </m:sub>
                          </m:sSub>
                          <m:r>
                            <a:rPr lang="el-GR" sz="2400" i="1" smtClean="0">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𝐾</m:t>
                              </m:r>
                            </m:e>
                            <m:sub>
                              <m:r>
                                <a:rPr lang="el-GR" sz="2400" i="1" smtClean="0">
                                  <a:solidFill>
                                    <a:srgbClr val="FF0000"/>
                                  </a:solidFill>
                                  <a:latin typeface="Cambria Math" panose="02040503050406030204" pitchFamily="18" charset="0"/>
                                </a:rPr>
                                <m:t>2</m:t>
                              </m:r>
                            </m:sub>
                          </m:sSub>
                          <m:r>
                            <a:rPr lang="el-GR" sz="240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l-GR" sz="2400" i="1">
                                  <a:solidFill>
                                    <a:schemeClr val="tx1"/>
                                  </a:solidFill>
                                  <a:latin typeface="Cambria Math" panose="02040503050406030204" pitchFamily="18" charset="0"/>
                                </a:rPr>
                                <m:t>𝜈</m:t>
                              </m:r>
                            </m:e>
                            <m:sub>
                              <m:r>
                                <a:rPr lang="el-GR" sz="2400" i="1" smtClean="0">
                                  <a:solidFill>
                                    <a:srgbClr val="FF0000"/>
                                  </a:solidFill>
                                  <a:latin typeface="Cambria Math" panose="02040503050406030204" pitchFamily="18" charset="0"/>
                                </a:rPr>
                                <m:t>2</m:t>
                              </m:r>
                            </m:sub>
                          </m:sSub>
                          <m:r>
                            <a:rPr lang="el-GR" sz="2400" i="1" smtClean="0">
                              <a:solidFill>
                                <a:schemeClr val="tx1"/>
                              </a:solidFill>
                              <a:latin typeface="Cambria Math" panose="02040503050406030204" pitchFamily="18" charset="0"/>
                            </a:rPr>
                            <m:t>+ …+</m:t>
                          </m:r>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𝐾</m:t>
                              </m:r>
                            </m:e>
                            <m:sub>
                              <m:r>
                                <a:rPr lang="el-GR" sz="2400" i="1" smtClean="0">
                                  <a:solidFill>
                                    <a:srgbClr val="FF0000"/>
                                  </a:solidFill>
                                  <a:latin typeface="Cambria Math" panose="02040503050406030204" pitchFamily="18" charset="0"/>
                                </a:rPr>
                                <m:t>𝜇</m:t>
                              </m:r>
                            </m:sub>
                          </m:sSub>
                          <m:sSub>
                            <m:sSubPr>
                              <m:ctrlPr>
                                <a:rPr lang="en-US" sz="2400" i="1" smtClean="0">
                                  <a:solidFill>
                                    <a:schemeClr val="tx1"/>
                                  </a:solidFill>
                                  <a:latin typeface="Cambria Math" panose="02040503050406030204" pitchFamily="18" charset="0"/>
                                </a:rPr>
                              </m:ctrlPr>
                            </m:sSubPr>
                            <m:e>
                              <m:r>
                                <a:rPr lang="el-GR" sz="2400" i="1">
                                  <a:solidFill>
                                    <a:schemeClr val="tx1"/>
                                  </a:solidFill>
                                  <a:latin typeface="Cambria Math" panose="02040503050406030204" pitchFamily="18" charset="0"/>
                                </a:rPr>
                                <m:t>∗</m:t>
                              </m:r>
                              <m:r>
                                <a:rPr lang="el-GR" sz="2400" i="1">
                                  <a:solidFill>
                                    <a:schemeClr val="tx1"/>
                                  </a:solidFill>
                                  <a:latin typeface="Cambria Math" panose="02040503050406030204" pitchFamily="18" charset="0"/>
                                </a:rPr>
                                <m:t>𝜈</m:t>
                              </m:r>
                            </m:e>
                            <m:sub>
                              <m:r>
                                <a:rPr lang="el-GR" sz="2400" i="1" smtClean="0">
                                  <a:solidFill>
                                    <a:srgbClr val="FF0000"/>
                                  </a:solidFill>
                                  <a:latin typeface="Cambria Math" panose="02040503050406030204" pitchFamily="18" charset="0"/>
                                </a:rPr>
                                <m:t>𝜇</m:t>
                              </m:r>
                            </m:sub>
                          </m:sSub>
                        </m:num>
                        <m:den>
                          <m:r>
                            <m:rPr>
                              <m:sty m:val="p"/>
                            </m:rPr>
                            <a:rPr lang="el-GR" sz="2400">
                              <a:latin typeface="Cambria Math" panose="02040503050406030204" pitchFamily="18" charset="0"/>
                            </a:rPr>
                            <m:t>Δ</m:t>
                          </m:r>
                        </m:den>
                      </m:f>
                    </m:oMath>
                  </m:oMathPara>
                </a14:m>
                <a:endParaRPr lang="el-GR" sz="2400" dirty="0"/>
              </a:p>
            </p:txBody>
          </p:sp>
        </mc:Choice>
        <mc:Fallback xmlns="">
          <p:sp>
            <p:nvSpPr>
              <p:cNvPr id="5" name="Ορθογώνιο 4">
                <a:extLst>
                  <a:ext uri="{FF2B5EF4-FFF2-40B4-BE49-F238E27FC236}">
                    <a16:creationId xmlns:a16="http://schemas.microsoft.com/office/drawing/2014/main" id="{6873A65D-8C54-46E7-A3F4-1E87EA61E6DC}"/>
                  </a:ext>
                </a:extLst>
              </p:cNvPr>
              <p:cNvSpPr>
                <a:spLocks noRot="1" noChangeAspect="1" noMove="1" noResize="1" noEditPoints="1" noAdjustHandles="1" noChangeArrowheads="1" noChangeShapeType="1" noTextEdit="1"/>
              </p:cNvSpPr>
              <p:nvPr/>
            </p:nvSpPr>
            <p:spPr>
              <a:xfrm>
                <a:off x="4860032" y="5556859"/>
                <a:ext cx="4092787" cy="792012"/>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BC2CE7-788B-489C-B1C5-0B2E6DF96E92}"/>
                  </a:ext>
                </a:extLst>
              </p:cNvPr>
              <p:cNvSpPr/>
              <p:nvPr/>
            </p:nvSpPr>
            <p:spPr>
              <a:xfrm>
                <a:off x="5580112" y="1772816"/>
                <a:ext cx="3478196" cy="604461"/>
              </a:xfrm>
              <a:prstGeom prst="rect">
                <a:avLst/>
              </a:prstGeom>
            </p:spPr>
            <p:txBody>
              <a:bodyPr wrap="none">
                <a:spAutoFit/>
              </a:bodyPr>
              <a:lstStyle/>
              <a:p>
                <a:r>
                  <a:rPr lang="el-GR" dirty="0"/>
                  <a:t>Ι = </a:t>
                </a:r>
                <a14:m>
                  <m:oMath xmlns:m="http://schemas.openxmlformats.org/officeDocument/2006/math">
                    <m:f>
                      <m:fPr>
                        <m:ctrlPr>
                          <a:rPr lang="el-GR" i="1">
                            <a:latin typeface="Cambria Math" panose="02040503050406030204" pitchFamily="18" charset="0"/>
                          </a:rPr>
                        </m:ctrlPr>
                      </m:fPr>
                      <m:num>
                        <m:r>
                          <m:rPr>
                            <m:sty m:val="p"/>
                          </m:rPr>
                          <a:rPr lang="el-GR">
                            <a:latin typeface="Cambria Math" panose="02040503050406030204" pitchFamily="18" charset="0"/>
                          </a:rPr>
                          <m:t>Ν</m:t>
                        </m:r>
                      </m:num>
                      <m:den>
                        <m:r>
                          <m:rPr>
                            <m:sty m:val="p"/>
                          </m:rPr>
                          <a:rPr lang="el-GR">
                            <a:latin typeface="Cambria Math" panose="02040503050406030204" pitchFamily="18" charset="0"/>
                          </a:rPr>
                          <m:t>Δ</m:t>
                        </m:r>
                      </m:den>
                    </m:f>
                    <m:r>
                      <a:rPr lang="el-GR" i="1">
                        <a:latin typeface="Cambria Math" panose="02040503050406030204" pitchFamily="18" charset="0"/>
                      </a:rPr>
                      <m:t> </m:t>
                    </m:r>
                    <m:f>
                      <m:fPr>
                        <m:ctrlPr>
                          <a:rPr lang="el-GR" i="1">
                            <a:latin typeface="Cambria Math" panose="02040503050406030204" pitchFamily="18" charset="0"/>
                          </a:rPr>
                        </m:ctrlPr>
                      </m:fPr>
                      <m:num>
                        <m:r>
                          <m:rPr>
                            <m:nor/>
                          </m:rPr>
                          <a:rPr lang="el-GR" b="1" dirty="0"/>
                          <m:t>Τοκάριθμος</m:t>
                        </m:r>
                        <m:r>
                          <a:rPr lang="en-US" b="1" i="1" dirty="0" smtClean="0">
                            <a:latin typeface="Cambria Math" panose="02040503050406030204" pitchFamily="18" charset="0"/>
                          </a:rPr>
                          <m:t> (</m:t>
                        </m:r>
                        <m:r>
                          <a:rPr lang="en-US" i="1">
                            <a:latin typeface="Cambria Math" panose="02040503050406030204" pitchFamily="18" charset="0"/>
                          </a:rPr>
                          <m:t>𝐾</m:t>
                        </m:r>
                        <m:r>
                          <a:rPr lang="en-US" i="1">
                            <a:latin typeface="Cambria Math" panose="02040503050406030204" pitchFamily="18" charset="0"/>
                          </a:rPr>
                          <m:t>∗</m:t>
                        </m:r>
                        <m:r>
                          <a:rPr lang="el-GR" b="0" i="1" smtClean="0">
                            <a:latin typeface="Cambria Math" panose="02040503050406030204" pitchFamily="18" charset="0"/>
                          </a:rPr>
                          <m:t>𝜈</m:t>
                        </m:r>
                        <m:r>
                          <a:rPr lang="en-US" b="1" i="1" smtClean="0">
                            <a:latin typeface="Cambria Math" panose="02040503050406030204" pitchFamily="18" charset="0"/>
                          </a:rPr>
                          <m:t>)</m:t>
                        </m:r>
                      </m:num>
                      <m:den>
                        <m:r>
                          <m:rPr>
                            <m:nor/>
                          </m:rPr>
                          <a:rPr lang="el-GR" b="1" dirty="0"/>
                          <m:t>Σταθερός</m:t>
                        </m:r>
                        <m:r>
                          <m:rPr>
                            <m:nor/>
                          </m:rPr>
                          <a:rPr lang="el-GR" b="1" dirty="0"/>
                          <m:t> </m:t>
                        </m:r>
                        <m:r>
                          <m:rPr>
                            <m:nor/>
                          </m:rPr>
                          <a:rPr lang="el-GR" b="1" dirty="0"/>
                          <m:t>διαιρέτης</m:t>
                        </m:r>
                        <m:r>
                          <m:rPr>
                            <m:nor/>
                          </m:rPr>
                          <a:rPr lang="en-US" b="1" i="0" dirty="0" smtClean="0"/>
                          <m:t> (</m:t>
                        </m:r>
                        <m:r>
                          <a:rPr lang="en-US" i="1">
                            <a:latin typeface="Cambria Math" panose="02040503050406030204" pitchFamily="18" charset="0"/>
                          </a:rPr>
                          <m:t>365/</m:t>
                        </m:r>
                        <m:r>
                          <a:rPr lang="en-US" i="1">
                            <a:latin typeface="Cambria Math" panose="02040503050406030204" pitchFamily="18" charset="0"/>
                          </a:rPr>
                          <m:t>𝑖</m:t>
                        </m:r>
                        <m:r>
                          <a:rPr lang="en-US" b="0" i="1" smtClean="0">
                            <a:latin typeface="Cambria Math" panose="02040503050406030204" pitchFamily="18" charset="0"/>
                          </a:rPr>
                          <m:t>)</m:t>
                        </m:r>
                      </m:den>
                    </m:f>
                  </m:oMath>
                </a14:m>
                <a:endParaRPr lang="el-GR" dirty="0"/>
              </a:p>
            </p:txBody>
          </p:sp>
        </mc:Choice>
        <mc:Fallback xmlns="">
          <p:sp>
            <p:nvSpPr>
              <p:cNvPr id="6" name="Rectangle 5">
                <a:extLst>
                  <a:ext uri="{FF2B5EF4-FFF2-40B4-BE49-F238E27FC236}">
                    <a16:creationId xmlns:a16="http://schemas.microsoft.com/office/drawing/2014/main" id="{44BC2CE7-788B-489C-B1C5-0B2E6DF96E92}"/>
                  </a:ext>
                </a:extLst>
              </p:cNvPr>
              <p:cNvSpPr>
                <a:spLocks noRot="1" noChangeAspect="1" noMove="1" noResize="1" noEditPoints="1" noAdjustHandles="1" noChangeArrowheads="1" noChangeShapeType="1" noTextEdit="1"/>
              </p:cNvSpPr>
              <p:nvPr/>
            </p:nvSpPr>
            <p:spPr>
              <a:xfrm>
                <a:off x="5580112" y="1772816"/>
                <a:ext cx="3478196" cy="604461"/>
              </a:xfrm>
              <a:prstGeom prst="rect">
                <a:avLst/>
              </a:prstGeom>
              <a:blipFill>
                <a:blip r:embed="rId4"/>
                <a:stretch>
                  <a:fillRect l="-140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57CF1CEA-2A1E-41D4-BFB3-A85AFEA4CB5B}"/>
                  </a:ext>
                </a:extLst>
              </p:cNvPr>
              <p:cNvSpPr/>
              <p:nvPr/>
            </p:nvSpPr>
            <p:spPr>
              <a:xfrm>
                <a:off x="654564" y="4832302"/>
                <a:ext cx="5573620" cy="724557"/>
              </a:xfrm>
              <a:prstGeom prst="rect">
                <a:avLst/>
              </a:prstGeom>
            </p:spPr>
            <p:txBody>
              <a:bodyPr wrap="square">
                <a:spAutoFit/>
              </a:bodyPr>
              <a:lstStyle/>
              <a:p>
                <a:r>
                  <a:rPr lang="en-US" sz="2800" dirty="0"/>
                  <a:t>I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solidFill>
                                  <a:srgbClr val="FF0000"/>
                                </a:solidFill>
                                <a:latin typeface="Cambria Math" panose="02040503050406030204" pitchFamily="18" charset="0"/>
                              </a:rPr>
                              <m:t>1</m:t>
                            </m:r>
                          </m:sub>
                        </m:sSub>
                        <m:sSub>
                          <m:sSubPr>
                            <m:ctrlPr>
                              <a:rPr lang="en-US" sz="2800" i="1">
                                <a:latin typeface="Cambria Math" panose="02040503050406030204" pitchFamily="18" charset="0"/>
                              </a:rPr>
                            </m:ctrlPr>
                          </m:sSubPr>
                          <m:e>
                            <m:r>
                              <a:rPr lang="el-GR" sz="2800" i="1">
                                <a:latin typeface="Cambria Math" panose="02040503050406030204" pitchFamily="18" charset="0"/>
                              </a:rPr>
                              <m:t>∗</m:t>
                            </m:r>
                            <m:r>
                              <a:rPr lang="el-GR" sz="2800" i="1">
                                <a:latin typeface="Cambria Math" panose="02040503050406030204" pitchFamily="18" charset="0"/>
                              </a:rPr>
                              <m:t>𝜈</m:t>
                            </m:r>
                          </m:e>
                          <m:sub>
                            <m:r>
                              <a:rPr lang="en-US" sz="2800" i="1">
                                <a:solidFill>
                                  <a:srgbClr val="FF0000"/>
                                </a:solidFill>
                                <a:latin typeface="Cambria Math" panose="02040503050406030204" pitchFamily="18" charset="0"/>
                              </a:rPr>
                              <m:t>1</m:t>
                            </m:r>
                          </m:sub>
                        </m:sSub>
                      </m:num>
                      <m:den>
                        <m:r>
                          <m:rPr>
                            <m:sty m:val="p"/>
                          </m:rPr>
                          <a:rPr lang="el-GR" sz="2800">
                            <a:latin typeface="Cambria Math" panose="02040503050406030204" pitchFamily="18" charset="0"/>
                          </a:rPr>
                          <m:t>Δ</m:t>
                        </m:r>
                      </m:den>
                    </m:f>
                    <m:r>
                      <a:rPr lang="el-GR"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l-GR" sz="2800" i="1">
                                <a:solidFill>
                                  <a:srgbClr val="FF0000"/>
                                </a:solidFill>
                                <a:latin typeface="Cambria Math" panose="02040503050406030204" pitchFamily="18" charset="0"/>
                              </a:rPr>
                              <m:t>2</m:t>
                            </m:r>
                          </m:sub>
                        </m:sSub>
                        <m:r>
                          <a:rPr lang="el-GR" sz="2800" i="1">
                            <a:latin typeface="Cambria Math" panose="02040503050406030204" pitchFamily="18" charset="0"/>
                          </a:rPr>
                          <m:t>∗</m:t>
                        </m:r>
                        <m:sSub>
                          <m:sSubPr>
                            <m:ctrlPr>
                              <a:rPr lang="en-US" sz="2800" i="1">
                                <a:latin typeface="Cambria Math" panose="02040503050406030204" pitchFamily="18" charset="0"/>
                              </a:rPr>
                            </m:ctrlPr>
                          </m:sSubPr>
                          <m:e>
                            <m:r>
                              <a:rPr lang="el-GR" sz="2800" i="1">
                                <a:latin typeface="Cambria Math" panose="02040503050406030204" pitchFamily="18" charset="0"/>
                              </a:rPr>
                              <m:t>𝜈</m:t>
                            </m:r>
                          </m:e>
                          <m:sub>
                            <m:r>
                              <a:rPr lang="el-GR" sz="2800" i="1">
                                <a:solidFill>
                                  <a:srgbClr val="FF0000"/>
                                </a:solidFill>
                                <a:latin typeface="Cambria Math" panose="02040503050406030204" pitchFamily="18" charset="0"/>
                              </a:rPr>
                              <m:t>2</m:t>
                            </m:r>
                          </m:sub>
                        </m:sSub>
                      </m:num>
                      <m:den>
                        <m:r>
                          <m:rPr>
                            <m:sty m:val="p"/>
                          </m:rPr>
                          <a:rPr lang="el-GR" sz="2800">
                            <a:latin typeface="Cambria Math" panose="02040503050406030204" pitchFamily="18" charset="0"/>
                          </a:rPr>
                          <m:t>Δ</m:t>
                        </m:r>
                      </m:den>
                    </m:f>
                  </m:oMath>
                </a14:m>
                <a:r>
                  <a:rPr lang="el-GR" sz="2800" dirty="0"/>
                  <a:t> + ...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l-GR" sz="2800" i="1">
                                <a:solidFill>
                                  <a:srgbClr val="FF0000"/>
                                </a:solidFill>
                                <a:latin typeface="Cambria Math" panose="02040503050406030204" pitchFamily="18" charset="0"/>
                              </a:rPr>
                              <m:t>𝜇</m:t>
                            </m:r>
                          </m:sub>
                        </m:sSub>
                        <m:sSub>
                          <m:sSubPr>
                            <m:ctrlPr>
                              <a:rPr lang="en-US" sz="2800" i="1">
                                <a:latin typeface="Cambria Math" panose="02040503050406030204" pitchFamily="18" charset="0"/>
                              </a:rPr>
                            </m:ctrlPr>
                          </m:sSubPr>
                          <m:e>
                            <m:r>
                              <a:rPr lang="el-GR" sz="2800" i="1">
                                <a:latin typeface="Cambria Math" panose="02040503050406030204" pitchFamily="18" charset="0"/>
                              </a:rPr>
                              <m:t>∗</m:t>
                            </m:r>
                            <m:r>
                              <a:rPr lang="el-GR" sz="2800" i="1">
                                <a:latin typeface="Cambria Math" panose="02040503050406030204" pitchFamily="18" charset="0"/>
                              </a:rPr>
                              <m:t>𝜈</m:t>
                            </m:r>
                          </m:e>
                          <m:sub>
                            <m:r>
                              <a:rPr lang="el-GR" sz="2800" i="1">
                                <a:solidFill>
                                  <a:srgbClr val="FF0000"/>
                                </a:solidFill>
                                <a:latin typeface="Cambria Math" panose="02040503050406030204" pitchFamily="18" charset="0"/>
                              </a:rPr>
                              <m:t>𝜇</m:t>
                            </m:r>
                          </m:sub>
                        </m:sSub>
                      </m:num>
                      <m:den>
                        <m:r>
                          <m:rPr>
                            <m:sty m:val="p"/>
                          </m:rPr>
                          <a:rPr lang="el-GR" sz="2800">
                            <a:latin typeface="Cambria Math" panose="02040503050406030204" pitchFamily="18" charset="0"/>
                          </a:rPr>
                          <m:t>Δ</m:t>
                        </m:r>
                      </m:den>
                    </m:f>
                  </m:oMath>
                </a14:m>
                <a:r>
                  <a:rPr lang="el-GR" sz="2800" dirty="0"/>
                  <a:t> =</a:t>
                </a:r>
              </a:p>
            </p:txBody>
          </p:sp>
        </mc:Choice>
        <mc:Fallback xmlns="">
          <p:sp>
            <p:nvSpPr>
              <p:cNvPr id="7" name="Ορθογώνιο 6">
                <a:extLst>
                  <a:ext uri="{FF2B5EF4-FFF2-40B4-BE49-F238E27FC236}">
                    <a16:creationId xmlns:a16="http://schemas.microsoft.com/office/drawing/2014/main" id="{57CF1CEA-2A1E-41D4-BFB3-A85AFEA4CB5B}"/>
                  </a:ext>
                </a:extLst>
              </p:cNvPr>
              <p:cNvSpPr>
                <a:spLocks noRot="1" noChangeAspect="1" noMove="1" noResize="1" noEditPoints="1" noAdjustHandles="1" noChangeArrowheads="1" noChangeShapeType="1" noTextEdit="1"/>
              </p:cNvSpPr>
              <p:nvPr/>
            </p:nvSpPr>
            <p:spPr>
              <a:xfrm>
                <a:off x="654564" y="4832302"/>
                <a:ext cx="5573620" cy="724557"/>
              </a:xfrm>
              <a:prstGeom prst="rect">
                <a:avLst/>
              </a:prstGeom>
              <a:blipFill>
                <a:blip r:embed="rId5"/>
                <a:stretch>
                  <a:fillRect l="-2186" b="-9244"/>
                </a:stretch>
              </a:blipFill>
            </p:spPr>
            <p:txBody>
              <a:bodyPr/>
              <a:lstStyle/>
              <a:p>
                <a:r>
                  <a:rPr lang="el-GR">
                    <a:noFill/>
                  </a:rPr>
                  <a:t> </a:t>
                </a:r>
              </a:p>
            </p:txBody>
          </p:sp>
        </mc:Fallback>
      </mc:AlternateContent>
      <p:sp>
        <p:nvSpPr>
          <p:cNvPr id="8" name="Ορθογώνιο 7">
            <a:extLst>
              <a:ext uri="{FF2B5EF4-FFF2-40B4-BE49-F238E27FC236}">
                <a16:creationId xmlns:a16="http://schemas.microsoft.com/office/drawing/2014/main" id="{FB48CC9A-79F2-474E-96F5-4484F3B3103F}"/>
              </a:ext>
            </a:extLst>
          </p:cNvPr>
          <p:cNvSpPr/>
          <p:nvPr/>
        </p:nvSpPr>
        <p:spPr>
          <a:xfrm>
            <a:off x="679716" y="4322856"/>
            <a:ext cx="627095" cy="400110"/>
          </a:xfrm>
          <a:prstGeom prst="rect">
            <a:avLst/>
          </a:prstGeom>
        </p:spPr>
        <p:txBody>
          <a:bodyPr wrap="none">
            <a:spAutoFit/>
          </a:bodyPr>
          <a:lstStyle/>
          <a:p>
            <a:r>
              <a:rPr lang="el-GR" sz="2000" dirty="0"/>
              <a:t>Άρα</a:t>
            </a:r>
          </a:p>
        </p:txBody>
      </p:sp>
      <p:sp>
        <p:nvSpPr>
          <p:cNvPr id="9" name="Ορθογώνιο 8">
            <a:extLst>
              <a:ext uri="{FF2B5EF4-FFF2-40B4-BE49-F238E27FC236}">
                <a16:creationId xmlns:a16="http://schemas.microsoft.com/office/drawing/2014/main" id="{AAFED973-D2EF-4CBB-B307-EC33439DFEFF}"/>
              </a:ext>
            </a:extLst>
          </p:cNvPr>
          <p:cNvSpPr/>
          <p:nvPr/>
        </p:nvSpPr>
        <p:spPr>
          <a:xfrm>
            <a:off x="693332" y="3844188"/>
            <a:ext cx="2382383" cy="400110"/>
          </a:xfrm>
          <a:prstGeom prst="rect">
            <a:avLst/>
          </a:prstGeom>
        </p:spPr>
        <p:txBody>
          <a:bodyPr wrap="none">
            <a:spAutoFit/>
          </a:bodyPr>
          <a:lstStyle/>
          <a:p>
            <a:r>
              <a:rPr lang="el-GR" sz="2000" dirty="0"/>
              <a:t>Ι = Ι</a:t>
            </a:r>
            <a:r>
              <a:rPr lang="el-GR" sz="2000" baseline="-25000" dirty="0">
                <a:solidFill>
                  <a:srgbClr val="FF0000"/>
                </a:solidFill>
              </a:rPr>
              <a:t>1</a:t>
            </a:r>
            <a:r>
              <a:rPr lang="el-GR" sz="2000" dirty="0"/>
              <a:t> + Ι</a:t>
            </a:r>
            <a:r>
              <a:rPr lang="el-GR" sz="2000" baseline="-25000" dirty="0">
                <a:solidFill>
                  <a:srgbClr val="FF0000"/>
                </a:solidFill>
              </a:rPr>
              <a:t>2</a:t>
            </a:r>
            <a:r>
              <a:rPr lang="el-GR" sz="2000" dirty="0"/>
              <a:t> + Ι</a:t>
            </a:r>
            <a:r>
              <a:rPr lang="el-GR" sz="2000" baseline="-25000" dirty="0">
                <a:solidFill>
                  <a:srgbClr val="FF0000"/>
                </a:solidFill>
              </a:rPr>
              <a:t>3</a:t>
            </a:r>
            <a:r>
              <a:rPr lang="el-GR" sz="2000" dirty="0"/>
              <a:t> +... </a:t>
            </a:r>
            <a:r>
              <a:rPr lang="el-GR" sz="2000" dirty="0" err="1"/>
              <a:t>Ι</a:t>
            </a:r>
            <a:r>
              <a:rPr lang="el-GR" sz="2000" baseline="-25000" dirty="0" err="1">
                <a:solidFill>
                  <a:srgbClr val="FF0000"/>
                </a:solidFill>
              </a:rPr>
              <a:t>μ</a:t>
            </a:r>
            <a:endParaRPr lang="el-GR" sz="2000" baseline="-25000" dirty="0">
              <a:solidFill>
                <a:srgbClr val="FF0000"/>
              </a:solidFill>
            </a:endParaRPr>
          </a:p>
        </p:txBody>
      </p:sp>
      <p:sp>
        <p:nvSpPr>
          <p:cNvPr id="10" name="Ορθογώνιο 9">
            <a:extLst>
              <a:ext uri="{FF2B5EF4-FFF2-40B4-BE49-F238E27FC236}">
                <a16:creationId xmlns:a16="http://schemas.microsoft.com/office/drawing/2014/main" id="{07CF3374-84BE-42FC-BA2E-554AB9606E31}"/>
              </a:ext>
            </a:extLst>
          </p:cNvPr>
          <p:cNvSpPr/>
          <p:nvPr/>
        </p:nvSpPr>
        <p:spPr>
          <a:xfrm>
            <a:off x="671453" y="3322456"/>
            <a:ext cx="2646622" cy="400110"/>
          </a:xfrm>
          <a:prstGeom prst="rect">
            <a:avLst/>
          </a:prstGeom>
        </p:spPr>
        <p:txBody>
          <a:bodyPr wrap="none">
            <a:spAutoFit/>
          </a:bodyPr>
          <a:lstStyle/>
          <a:p>
            <a:r>
              <a:rPr lang="el-GR" sz="2000" dirty="0"/>
              <a:t>ΣΥΝΟΛΙΚΟΣ ΤΟΚΟΣ = </a:t>
            </a:r>
          </a:p>
        </p:txBody>
      </p:sp>
      <p:sp>
        <p:nvSpPr>
          <p:cNvPr id="11" name="Ορθογώνιο 10">
            <a:extLst>
              <a:ext uri="{FF2B5EF4-FFF2-40B4-BE49-F238E27FC236}">
                <a16:creationId xmlns:a16="http://schemas.microsoft.com/office/drawing/2014/main" id="{89794F9C-A5DD-49A3-8452-42C61402578C}"/>
              </a:ext>
            </a:extLst>
          </p:cNvPr>
          <p:cNvSpPr/>
          <p:nvPr/>
        </p:nvSpPr>
        <p:spPr>
          <a:xfrm>
            <a:off x="693332" y="2831502"/>
            <a:ext cx="1491114" cy="369332"/>
          </a:xfrm>
          <a:prstGeom prst="rect">
            <a:avLst/>
          </a:prstGeom>
        </p:spPr>
        <p:txBody>
          <a:bodyPr wrap="none">
            <a:spAutoFit/>
          </a:bodyPr>
          <a:lstStyle/>
          <a:p>
            <a:r>
              <a:rPr lang="el-GR" dirty="0"/>
              <a:t>Με επιτόκιο </a:t>
            </a:r>
            <a:r>
              <a:rPr lang="en-US" dirty="0"/>
              <a:t>i</a:t>
            </a:r>
          </a:p>
        </p:txBody>
      </p:sp>
      <p:sp>
        <p:nvSpPr>
          <p:cNvPr id="12" name="Ορθογώνιο 11">
            <a:extLst>
              <a:ext uri="{FF2B5EF4-FFF2-40B4-BE49-F238E27FC236}">
                <a16:creationId xmlns:a16="http://schemas.microsoft.com/office/drawing/2014/main" id="{A9187071-05BC-4A61-946A-D7EF05ADD872}"/>
              </a:ext>
            </a:extLst>
          </p:cNvPr>
          <p:cNvSpPr/>
          <p:nvPr/>
        </p:nvSpPr>
        <p:spPr>
          <a:xfrm>
            <a:off x="705629" y="2322056"/>
            <a:ext cx="1289135" cy="369332"/>
          </a:xfrm>
          <a:prstGeom prst="rect">
            <a:avLst/>
          </a:prstGeom>
        </p:spPr>
        <p:txBody>
          <a:bodyPr wrap="none">
            <a:spAutoFit/>
          </a:bodyPr>
          <a:lstStyle/>
          <a:p>
            <a:r>
              <a:rPr lang="el-GR" dirty="0"/>
              <a:t>ν</a:t>
            </a:r>
            <a:r>
              <a:rPr lang="en-US" baseline="-25000" dirty="0">
                <a:solidFill>
                  <a:srgbClr val="FF0000"/>
                </a:solidFill>
              </a:rPr>
              <a:t>1</a:t>
            </a:r>
            <a:r>
              <a:rPr lang="en-US" dirty="0"/>
              <a:t>, </a:t>
            </a:r>
            <a:r>
              <a:rPr lang="el-GR" dirty="0"/>
              <a:t>ν</a:t>
            </a:r>
            <a:r>
              <a:rPr lang="en-US" baseline="-25000" dirty="0">
                <a:solidFill>
                  <a:srgbClr val="FF0000"/>
                </a:solidFill>
              </a:rPr>
              <a:t>2</a:t>
            </a:r>
            <a:r>
              <a:rPr lang="en-US" dirty="0"/>
              <a:t>, … </a:t>
            </a:r>
            <a:r>
              <a:rPr lang="el-GR" dirty="0"/>
              <a:t>ν</a:t>
            </a:r>
            <a:r>
              <a:rPr lang="en-US" baseline="-25000" dirty="0">
                <a:solidFill>
                  <a:srgbClr val="FF0000"/>
                </a:solidFill>
              </a:rPr>
              <a:t>3</a:t>
            </a:r>
            <a:endParaRPr lang="el-GR" baseline="-25000" dirty="0">
              <a:solidFill>
                <a:srgbClr val="FF0000"/>
              </a:solidFill>
            </a:endParaRPr>
          </a:p>
        </p:txBody>
      </p:sp>
      <p:sp>
        <p:nvSpPr>
          <p:cNvPr id="13" name="Ορθογώνιο 12">
            <a:extLst>
              <a:ext uri="{FF2B5EF4-FFF2-40B4-BE49-F238E27FC236}">
                <a16:creationId xmlns:a16="http://schemas.microsoft.com/office/drawing/2014/main" id="{A0A64F6D-0FC3-4AAC-82B5-31A1C594A175}"/>
              </a:ext>
            </a:extLst>
          </p:cNvPr>
          <p:cNvSpPr/>
          <p:nvPr/>
        </p:nvSpPr>
        <p:spPr>
          <a:xfrm>
            <a:off x="714948" y="1882389"/>
            <a:ext cx="2200867" cy="369332"/>
          </a:xfrm>
          <a:prstGeom prst="rect">
            <a:avLst/>
          </a:prstGeom>
        </p:spPr>
        <p:txBody>
          <a:bodyPr wrap="square">
            <a:spAutoFit/>
          </a:bodyPr>
          <a:lstStyle/>
          <a:p>
            <a:r>
              <a:rPr lang="el-GR" dirty="0"/>
              <a:t>Κ</a:t>
            </a:r>
            <a:r>
              <a:rPr lang="el-GR" baseline="-25000" dirty="0">
                <a:solidFill>
                  <a:srgbClr val="FF0000"/>
                </a:solidFill>
              </a:rPr>
              <a:t>1</a:t>
            </a:r>
            <a:r>
              <a:rPr lang="el-GR" dirty="0"/>
              <a:t>, Κ</a:t>
            </a:r>
            <a:r>
              <a:rPr lang="el-GR" baseline="-25000" dirty="0">
                <a:solidFill>
                  <a:srgbClr val="FF0000"/>
                </a:solidFill>
              </a:rPr>
              <a:t>2</a:t>
            </a:r>
            <a:r>
              <a:rPr lang="el-GR" dirty="0"/>
              <a:t>, ... </a:t>
            </a:r>
            <a:r>
              <a:rPr lang="el-GR" dirty="0" err="1"/>
              <a:t>Κ</a:t>
            </a:r>
            <a:r>
              <a:rPr lang="el-GR" baseline="-25000" dirty="0" err="1">
                <a:solidFill>
                  <a:srgbClr val="FF0000"/>
                </a:solidFill>
              </a:rPr>
              <a:t>μ</a:t>
            </a:r>
            <a:endParaRPr lang="el-GR" baseline="-25000" dirty="0">
              <a:solidFill>
                <a:srgbClr val="FF0000"/>
              </a:solidFill>
            </a:endParaRPr>
          </a:p>
        </p:txBody>
      </p:sp>
    </p:spTree>
    <p:extLst>
      <p:ext uri="{BB962C8B-B14F-4D97-AF65-F5344CB8AC3E}">
        <p14:creationId xmlns:p14="http://schemas.microsoft.com/office/powerpoint/2010/main" val="42714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1</a:t>
            </a:r>
          </a:p>
        </p:txBody>
      </p:sp>
      <p:sp>
        <p:nvSpPr>
          <p:cNvPr id="3" name="Content Placeholder 2"/>
          <p:cNvSpPr>
            <a:spLocks noGrp="1"/>
          </p:cNvSpPr>
          <p:nvPr>
            <p:ph idx="1"/>
          </p:nvPr>
        </p:nvSpPr>
        <p:spPr>
          <a:xfrm>
            <a:off x="685346" y="1732451"/>
            <a:ext cx="7765322" cy="2848677"/>
          </a:xfrm>
        </p:spPr>
        <p:txBody>
          <a:bodyPr>
            <a:normAutofit/>
          </a:bodyPr>
          <a:lstStyle/>
          <a:p>
            <a:pPr marL="285750" indent="-285750">
              <a:buClr>
                <a:srgbClr val="FF9900"/>
              </a:buClr>
              <a:buFont typeface="Wingdings" panose="05000000000000000000" pitchFamily="2" charset="2"/>
              <a:buChar char="m"/>
            </a:pPr>
            <a:r>
              <a:rPr lang="el-GR" sz="1800" dirty="0"/>
              <a:t>Καταθέτει κάποιος στην Τράπεζα τα εξής κεφάλαια</a:t>
            </a:r>
            <a:r>
              <a:rPr lang="en-US" sz="1800" dirty="0"/>
              <a:t>:</a:t>
            </a:r>
            <a:r>
              <a:rPr lang="el-GR" sz="1800" dirty="0"/>
              <a:t> </a:t>
            </a:r>
          </a:p>
          <a:p>
            <a:pPr marL="457200" indent="-457200">
              <a:spcBef>
                <a:spcPts val="0"/>
              </a:spcBef>
              <a:spcAft>
                <a:spcPts val="0"/>
              </a:spcAft>
              <a:buClr>
                <a:srgbClr val="FF9900"/>
              </a:buClr>
              <a:buFont typeface="Wingdings 2" panose="05020102010507070707" pitchFamily="18" charset="2"/>
              <a:buChar char="?"/>
            </a:pPr>
            <a:r>
              <a:rPr lang="el-GR" sz="1800" dirty="0"/>
              <a:t>100.000 – 6 Απριλίου</a:t>
            </a:r>
            <a:endParaRPr lang="en-US" sz="1800" dirty="0"/>
          </a:p>
          <a:p>
            <a:pPr marL="457200" indent="-457200">
              <a:spcBef>
                <a:spcPts val="0"/>
              </a:spcBef>
              <a:spcAft>
                <a:spcPts val="0"/>
              </a:spcAft>
              <a:buClr>
                <a:srgbClr val="FF9900"/>
              </a:buClr>
              <a:buFont typeface="Wingdings 2" panose="05020102010507070707" pitchFamily="18" charset="2"/>
              <a:buChar char="?"/>
            </a:pPr>
            <a:r>
              <a:rPr lang="en-US" sz="1800" dirty="0"/>
              <a:t>120.000 – </a:t>
            </a:r>
            <a:r>
              <a:rPr lang="el-GR" sz="1800" dirty="0"/>
              <a:t>29</a:t>
            </a:r>
            <a:r>
              <a:rPr lang="en-US" sz="1800" dirty="0"/>
              <a:t> </a:t>
            </a:r>
            <a:r>
              <a:rPr lang="el-GR" sz="1800" dirty="0"/>
              <a:t>Απριλίου</a:t>
            </a:r>
          </a:p>
          <a:p>
            <a:pPr marL="457200" indent="-457200">
              <a:spcBef>
                <a:spcPts val="0"/>
              </a:spcBef>
              <a:spcAft>
                <a:spcPts val="0"/>
              </a:spcAft>
              <a:buClr>
                <a:srgbClr val="FF9900"/>
              </a:buClr>
              <a:buFont typeface="Wingdings 2" panose="05020102010507070707" pitchFamily="18" charset="2"/>
              <a:buChar char="?"/>
            </a:pPr>
            <a:r>
              <a:rPr lang="el-GR" sz="1800" dirty="0"/>
              <a:t>80.000 – 5 Μαΐου</a:t>
            </a:r>
          </a:p>
          <a:p>
            <a:pPr marL="457200" indent="-457200">
              <a:spcBef>
                <a:spcPts val="0"/>
              </a:spcBef>
              <a:spcAft>
                <a:spcPts val="0"/>
              </a:spcAft>
              <a:buClr>
                <a:srgbClr val="FF9900"/>
              </a:buClr>
              <a:buFont typeface="Wingdings 2" panose="05020102010507070707" pitchFamily="18" charset="2"/>
              <a:buChar char="?"/>
            </a:pPr>
            <a:r>
              <a:rPr lang="el-GR" sz="1800" dirty="0"/>
              <a:t>90.000 – 12 Μαΐου</a:t>
            </a:r>
          </a:p>
          <a:p>
            <a:pPr marL="0" indent="0" algn="just">
              <a:buNone/>
            </a:pPr>
            <a:r>
              <a:rPr lang="el-GR" sz="1800" dirty="0"/>
              <a:t>Ποιος είναι ο συνολικός τόκος μέχρι τις </a:t>
            </a:r>
            <a:r>
              <a:rPr lang="el-GR" sz="1800" b="1" dirty="0">
                <a:solidFill>
                  <a:srgbClr val="FF0000"/>
                </a:solidFill>
              </a:rPr>
              <a:t>15 Ιουλίου </a:t>
            </a:r>
            <a:r>
              <a:rPr lang="el-GR" sz="1800" dirty="0"/>
              <a:t>με επιτόκιο 5% -Πολιτικό, Εμπορικό και Μικτό έτος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34</a:t>
            </a:fld>
            <a:endParaRPr lang="el-GR" dirty="0"/>
          </a:p>
        </p:txBody>
      </p:sp>
      <p:pic>
        <p:nvPicPr>
          <p:cNvPr id="5" name="Εικόνα 4">
            <a:extLst>
              <a:ext uri="{FF2B5EF4-FFF2-40B4-BE49-F238E27FC236}">
                <a16:creationId xmlns:a16="http://schemas.microsoft.com/office/drawing/2014/main" id="{CAABA3DA-ED8A-4480-B614-EF1124C97064}"/>
              </a:ext>
            </a:extLst>
          </p:cNvPr>
          <p:cNvPicPr>
            <a:picLocks noChangeAspect="1"/>
          </p:cNvPicPr>
          <p:nvPr/>
        </p:nvPicPr>
        <p:blipFill>
          <a:blip r:embed="rId2"/>
          <a:stretch>
            <a:fillRect/>
          </a:stretch>
        </p:blipFill>
        <p:spPr>
          <a:xfrm>
            <a:off x="32817" y="3933056"/>
            <a:ext cx="1554391" cy="1300036"/>
          </a:xfrm>
          <a:prstGeom prst="rect">
            <a:avLst/>
          </a:prstGeom>
        </p:spPr>
      </p:pic>
      <p:pic>
        <p:nvPicPr>
          <p:cNvPr id="6" name="Εικόνα 5">
            <a:extLst>
              <a:ext uri="{FF2B5EF4-FFF2-40B4-BE49-F238E27FC236}">
                <a16:creationId xmlns:a16="http://schemas.microsoft.com/office/drawing/2014/main" id="{52A6C2CA-B522-44D2-A299-B8D6F91DECD1}"/>
              </a:ext>
            </a:extLst>
          </p:cNvPr>
          <p:cNvPicPr>
            <a:picLocks noChangeAspect="1"/>
          </p:cNvPicPr>
          <p:nvPr/>
        </p:nvPicPr>
        <p:blipFill>
          <a:blip r:embed="rId3"/>
          <a:stretch>
            <a:fillRect/>
          </a:stretch>
        </p:blipFill>
        <p:spPr>
          <a:xfrm>
            <a:off x="1587208" y="3933057"/>
            <a:ext cx="4839091" cy="1300036"/>
          </a:xfrm>
          <a:prstGeom prst="rect">
            <a:avLst/>
          </a:prstGeom>
        </p:spPr>
      </p:pic>
      <p:cxnSp>
        <p:nvCxnSpPr>
          <p:cNvPr id="8" name="Ευθεία γραμμή σύνδεσης 7">
            <a:extLst>
              <a:ext uri="{FF2B5EF4-FFF2-40B4-BE49-F238E27FC236}">
                <a16:creationId xmlns:a16="http://schemas.microsoft.com/office/drawing/2014/main" id="{90ED82A1-7325-4180-96E7-96E4D7FAAC32}"/>
              </a:ext>
            </a:extLst>
          </p:cNvPr>
          <p:cNvCxnSpPr/>
          <p:nvPr/>
        </p:nvCxnSpPr>
        <p:spPr>
          <a:xfrm>
            <a:off x="5364088" y="4797152"/>
            <a:ext cx="216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31DFFA0-70F9-4CC6-B48A-185D9FB691C6}"/>
              </a:ext>
            </a:extLst>
          </p:cNvPr>
          <p:cNvSpPr txBox="1"/>
          <p:nvPr/>
        </p:nvSpPr>
        <p:spPr>
          <a:xfrm>
            <a:off x="-22517" y="5198390"/>
            <a:ext cx="2357825" cy="1569660"/>
          </a:xfrm>
          <a:prstGeom prst="rect">
            <a:avLst/>
          </a:prstGeom>
          <a:noFill/>
        </p:spPr>
        <p:txBody>
          <a:bodyPr wrap="none" rtlCol="0">
            <a:spAutoFit/>
          </a:bodyPr>
          <a:lstStyle/>
          <a:p>
            <a:r>
              <a:rPr lang="el-GR" sz="1600" u="sng" dirty="0"/>
              <a:t>Πολιτικό/Μικτό</a:t>
            </a:r>
            <a:r>
              <a:rPr lang="en-US" sz="1600" u="sng" dirty="0"/>
              <a:t> </a:t>
            </a:r>
            <a:r>
              <a:rPr lang="en-US" sz="1600" u="sng" dirty="0">
                <a:solidFill>
                  <a:srgbClr val="FF0000"/>
                </a:solidFill>
              </a:rPr>
              <a:t>(6 </a:t>
            </a:r>
            <a:r>
              <a:rPr lang="el-GR" sz="1600" u="sng" dirty="0">
                <a:solidFill>
                  <a:srgbClr val="FF0000"/>
                </a:solidFill>
              </a:rPr>
              <a:t>Απρ.)</a:t>
            </a:r>
          </a:p>
          <a:p>
            <a:r>
              <a:rPr lang="el-GR" sz="1600" dirty="0"/>
              <a:t>Απρίλιος 24 (30-6)</a:t>
            </a:r>
          </a:p>
          <a:p>
            <a:r>
              <a:rPr lang="el-GR" sz="1600" dirty="0"/>
              <a:t>Μάιος 31</a:t>
            </a:r>
          </a:p>
          <a:p>
            <a:r>
              <a:rPr lang="el-GR" sz="1600" dirty="0"/>
              <a:t>Ιούνιος 30</a:t>
            </a:r>
          </a:p>
          <a:p>
            <a:r>
              <a:rPr lang="el-GR" sz="1600" dirty="0"/>
              <a:t>Ιούλιος 15</a:t>
            </a:r>
          </a:p>
          <a:p>
            <a:r>
              <a:rPr lang="el-GR" sz="1600" b="1" u="sng" dirty="0"/>
              <a:t>Σύνολο</a:t>
            </a:r>
            <a:r>
              <a:rPr lang="en-US" sz="1600" b="1" u="sng" dirty="0"/>
              <a:t>: 100</a:t>
            </a:r>
            <a:endParaRPr lang="el-GR" sz="1600" b="1" u="sng" dirty="0"/>
          </a:p>
        </p:txBody>
      </p:sp>
      <p:sp>
        <p:nvSpPr>
          <p:cNvPr id="10" name="TextBox 9">
            <a:extLst>
              <a:ext uri="{FF2B5EF4-FFF2-40B4-BE49-F238E27FC236}">
                <a16:creationId xmlns:a16="http://schemas.microsoft.com/office/drawing/2014/main" id="{E51AE93C-9B80-4FC6-841E-003A925A2B3D}"/>
              </a:ext>
            </a:extLst>
          </p:cNvPr>
          <p:cNvSpPr txBox="1"/>
          <p:nvPr/>
        </p:nvSpPr>
        <p:spPr>
          <a:xfrm>
            <a:off x="2335308" y="5215742"/>
            <a:ext cx="1765740" cy="1569660"/>
          </a:xfrm>
          <a:prstGeom prst="rect">
            <a:avLst/>
          </a:prstGeom>
          <a:noFill/>
        </p:spPr>
        <p:txBody>
          <a:bodyPr wrap="none" rtlCol="0">
            <a:spAutoFit/>
          </a:bodyPr>
          <a:lstStyle/>
          <a:p>
            <a:r>
              <a:rPr lang="el-GR" sz="1600" u="sng" dirty="0"/>
              <a:t>Εμπορικό </a:t>
            </a:r>
            <a:r>
              <a:rPr lang="en-US" sz="1600" u="sng" dirty="0">
                <a:solidFill>
                  <a:srgbClr val="FF0000"/>
                </a:solidFill>
              </a:rPr>
              <a:t>(6 </a:t>
            </a:r>
            <a:r>
              <a:rPr lang="el-GR" sz="1600" u="sng" dirty="0">
                <a:solidFill>
                  <a:srgbClr val="FF0000"/>
                </a:solidFill>
              </a:rPr>
              <a:t>Απρ.)</a:t>
            </a:r>
          </a:p>
          <a:p>
            <a:r>
              <a:rPr lang="el-GR" sz="1600" dirty="0"/>
              <a:t>Απρίλιος 24 (30-6)</a:t>
            </a:r>
          </a:p>
          <a:p>
            <a:r>
              <a:rPr lang="el-GR" sz="1600" dirty="0"/>
              <a:t>Μάιος 30</a:t>
            </a:r>
          </a:p>
          <a:p>
            <a:r>
              <a:rPr lang="el-GR" sz="1600" dirty="0"/>
              <a:t>Ιούνιος 30</a:t>
            </a:r>
          </a:p>
          <a:p>
            <a:r>
              <a:rPr lang="el-GR" sz="1600" dirty="0"/>
              <a:t>Ιούλιος 15</a:t>
            </a:r>
          </a:p>
          <a:p>
            <a:r>
              <a:rPr lang="el-GR" sz="1600" b="1" u="sng" dirty="0"/>
              <a:t>Σύνολο</a:t>
            </a:r>
            <a:r>
              <a:rPr lang="en-US" sz="1600" b="1" u="sng" dirty="0"/>
              <a:t>: </a:t>
            </a:r>
            <a:r>
              <a:rPr lang="el-GR" sz="1600" b="1" u="sng" dirty="0"/>
              <a:t>99</a:t>
            </a:r>
          </a:p>
        </p:txBody>
      </p:sp>
      <p:sp>
        <p:nvSpPr>
          <p:cNvPr id="11" name="Ορθογώνιο 10">
            <a:extLst>
              <a:ext uri="{FF2B5EF4-FFF2-40B4-BE49-F238E27FC236}">
                <a16:creationId xmlns:a16="http://schemas.microsoft.com/office/drawing/2014/main" id="{C8CA4576-DA19-417F-9F55-EE837D9F7124}"/>
              </a:ext>
            </a:extLst>
          </p:cNvPr>
          <p:cNvSpPr/>
          <p:nvPr/>
        </p:nvSpPr>
        <p:spPr>
          <a:xfrm>
            <a:off x="4203741" y="5196130"/>
            <a:ext cx="2462021" cy="1631216"/>
          </a:xfrm>
          <a:prstGeom prst="rect">
            <a:avLst/>
          </a:prstGeom>
        </p:spPr>
        <p:txBody>
          <a:bodyPr wrap="none">
            <a:spAutoFit/>
          </a:bodyPr>
          <a:lstStyle/>
          <a:p>
            <a:r>
              <a:rPr lang="el-GR" sz="1600" u="sng" dirty="0"/>
              <a:t>Πολιτικό/Μικτό</a:t>
            </a:r>
            <a:r>
              <a:rPr lang="en-US" sz="1600" u="sng" dirty="0"/>
              <a:t> </a:t>
            </a:r>
            <a:r>
              <a:rPr lang="en-US" sz="1600" u="sng" dirty="0">
                <a:solidFill>
                  <a:srgbClr val="FF0000"/>
                </a:solidFill>
              </a:rPr>
              <a:t>(</a:t>
            </a:r>
            <a:r>
              <a:rPr lang="el-GR" sz="1600" u="sng" dirty="0">
                <a:solidFill>
                  <a:srgbClr val="FF0000"/>
                </a:solidFill>
              </a:rPr>
              <a:t>29</a:t>
            </a:r>
            <a:r>
              <a:rPr lang="en-US" sz="1600" u="sng" dirty="0">
                <a:solidFill>
                  <a:srgbClr val="FF0000"/>
                </a:solidFill>
              </a:rPr>
              <a:t> </a:t>
            </a:r>
            <a:r>
              <a:rPr lang="el-GR" sz="1600" u="sng" dirty="0">
                <a:solidFill>
                  <a:srgbClr val="FF0000"/>
                </a:solidFill>
              </a:rPr>
              <a:t>Απρ.)</a:t>
            </a:r>
          </a:p>
          <a:p>
            <a:r>
              <a:rPr lang="el-GR" sz="1600" dirty="0"/>
              <a:t>Απρίλιος 1 (30-29)</a:t>
            </a:r>
          </a:p>
          <a:p>
            <a:r>
              <a:rPr lang="el-GR" sz="1600" dirty="0"/>
              <a:t>Μάιος 31</a:t>
            </a:r>
          </a:p>
          <a:p>
            <a:r>
              <a:rPr lang="el-GR" sz="1600" dirty="0"/>
              <a:t>Ιούνιος 30</a:t>
            </a:r>
          </a:p>
          <a:p>
            <a:r>
              <a:rPr lang="el-GR" sz="1600" dirty="0"/>
              <a:t>Ιούλιος 15</a:t>
            </a:r>
          </a:p>
          <a:p>
            <a:r>
              <a:rPr lang="el-GR" sz="1600" b="1" u="sng" dirty="0"/>
              <a:t>Σύνολο</a:t>
            </a:r>
            <a:r>
              <a:rPr lang="en-US" sz="1600" b="1" u="sng" dirty="0"/>
              <a:t>: </a:t>
            </a:r>
            <a:r>
              <a:rPr lang="el-GR" sz="1600" b="1" u="sng" dirty="0"/>
              <a:t>77</a:t>
            </a:r>
            <a:endParaRPr lang="el-GR" sz="1600" u="sng" dirty="0"/>
          </a:p>
        </p:txBody>
      </p:sp>
      <p:sp>
        <p:nvSpPr>
          <p:cNvPr id="12" name="Ορθογώνιο 11">
            <a:extLst>
              <a:ext uri="{FF2B5EF4-FFF2-40B4-BE49-F238E27FC236}">
                <a16:creationId xmlns:a16="http://schemas.microsoft.com/office/drawing/2014/main" id="{ECAA6544-0484-43E1-80E4-5A633047B459}"/>
              </a:ext>
            </a:extLst>
          </p:cNvPr>
          <p:cNvSpPr/>
          <p:nvPr/>
        </p:nvSpPr>
        <p:spPr>
          <a:xfrm>
            <a:off x="6580811" y="5202572"/>
            <a:ext cx="1870512" cy="1569660"/>
          </a:xfrm>
          <a:prstGeom prst="rect">
            <a:avLst/>
          </a:prstGeom>
        </p:spPr>
        <p:txBody>
          <a:bodyPr wrap="none">
            <a:spAutoFit/>
          </a:bodyPr>
          <a:lstStyle/>
          <a:p>
            <a:r>
              <a:rPr lang="el-GR" sz="1600" u="sng" dirty="0"/>
              <a:t>Εμπορικό </a:t>
            </a:r>
            <a:r>
              <a:rPr lang="en-US" sz="1600" u="sng" dirty="0">
                <a:solidFill>
                  <a:srgbClr val="FF0000"/>
                </a:solidFill>
              </a:rPr>
              <a:t>(</a:t>
            </a:r>
            <a:r>
              <a:rPr lang="el-GR" sz="1600" u="sng" dirty="0">
                <a:solidFill>
                  <a:srgbClr val="FF0000"/>
                </a:solidFill>
              </a:rPr>
              <a:t>29</a:t>
            </a:r>
            <a:r>
              <a:rPr lang="en-US" sz="1600" u="sng" dirty="0">
                <a:solidFill>
                  <a:srgbClr val="FF0000"/>
                </a:solidFill>
              </a:rPr>
              <a:t> </a:t>
            </a:r>
            <a:r>
              <a:rPr lang="el-GR" sz="1600" u="sng" dirty="0">
                <a:solidFill>
                  <a:srgbClr val="FF0000"/>
                </a:solidFill>
              </a:rPr>
              <a:t>Απρ.)</a:t>
            </a:r>
          </a:p>
          <a:p>
            <a:r>
              <a:rPr lang="el-GR" sz="1600" dirty="0"/>
              <a:t>Απρίλιος 1 (30-29)</a:t>
            </a:r>
          </a:p>
          <a:p>
            <a:r>
              <a:rPr lang="el-GR" sz="1600" dirty="0"/>
              <a:t>Μάιος 30</a:t>
            </a:r>
          </a:p>
          <a:p>
            <a:r>
              <a:rPr lang="el-GR" sz="1600" dirty="0"/>
              <a:t>Ιούνιος 30</a:t>
            </a:r>
          </a:p>
          <a:p>
            <a:r>
              <a:rPr lang="el-GR" sz="1600" dirty="0"/>
              <a:t>Ιούλιος 15</a:t>
            </a:r>
          </a:p>
          <a:p>
            <a:r>
              <a:rPr lang="el-GR" sz="1600" b="1" u="sng" dirty="0"/>
              <a:t>Σύνολο</a:t>
            </a:r>
            <a:r>
              <a:rPr lang="en-US" sz="1600" b="1" u="sng" dirty="0"/>
              <a:t>: </a:t>
            </a:r>
            <a:r>
              <a:rPr lang="el-GR" sz="1600" b="1" u="sng" dirty="0"/>
              <a:t>76</a:t>
            </a:r>
            <a:endParaRPr lang="el-GR" sz="1600" u="sng" dirty="0"/>
          </a:p>
        </p:txBody>
      </p:sp>
      <p:sp>
        <p:nvSpPr>
          <p:cNvPr id="13" name="TextBox 12">
            <a:extLst>
              <a:ext uri="{FF2B5EF4-FFF2-40B4-BE49-F238E27FC236}">
                <a16:creationId xmlns:a16="http://schemas.microsoft.com/office/drawing/2014/main" id="{9287039C-701D-4E12-9B3C-CD3D5CD009C8}"/>
              </a:ext>
            </a:extLst>
          </p:cNvPr>
          <p:cNvSpPr txBox="1"/>
          <p:nvPr/>
        </p:nvSpPr>
        <p:spPr>
          <a:xfrm>
            <a:off x="6604003" y="35914"/>
            <a:ext cx="2516523" cy="1323439"/>
          </a:xfrm>
          <a:prstGeom prst="rect">
            <a:avLst/>
          </a:prstGeom>
          <a:noFill/>
        </p:spPr>
        <p:txBody>
          <a:bodyPr wrap="none" rtlCol="0">
            <a:spAutoFit/>
          </a:bodyPr>
          <a:lstStyle/>
          <a:p>
            <a:r>
              <a:rPr lang="el-GR" sz="1600" u="sng" dirty="0"/>
              <a:t>Πολιτικό/Μικτό</a:t>
            </a:r>
            <a:r>
              <a:rPr lang="en-US" sz="1600" u="sng" dirty="0"/>
              <a:t> </a:t>
            </a:r>
            <a:r>
              <a:rPr lang="en-US" sz="1600" u="sng" dirty="0">
                <a:solidFill>
                  <a:srgbClr val="FF0000"/>
                </a:solidFill>
              </a:rPr>
              <a:t>(</a:t>
            </a:r>
            <a:r>
              <a:rPr lang="el-GR" sz="1600" u="sng" dirty="0">
                <a:solidFill>
                  <a:srgbClr val="FF0000"/>
                </a:solidFill>
              </a:rPr>
              <a:t>5 Μάϊου)</a:t>
            </a:r>
          </a:p>
          <a:p>
            <a:r>
              <a:rPr lang="el-GR" sz="1600" dirty="0"/>
              <a:t>Μάιος 26 (31-5)</a:t>
            </a:r>
          </a:p>
          <a:p>
            <a:r>
              <a:rPr lang="el-GR" sz="1600" dirty="0"/>
              <a:t>Ιούνιος 30</a:t>
            </a:r>
          </a:p>
          <a:p>
            <a:r>
              <a:rPr lang="el-GR" sz="1600" dirty="0"/>
              <a:t>Ιούλιος 15</a:t>
            </a:r>
          </a:p>
          <a:p>
            <a:r>
              <a:rPr lang="el-GR" sz="1600" b="1" u="sng" dirty="0"/>
              <a:t>Σύνολο</a:t>
            </a:r>
            <a:r>
              <a:rPr lang="en-US" sz="1600" b="1" u="sng" dirty="0"/>
              <a:t>: </a:t>
            </a:r>
            <a:r>
              <a:rPr lang="el-GR" sz="1600" b="1" u="sng" dirty="0"/>
              <a:t>71</a:t>
            </a:r>
          </a:p>
        </p:txBody>
      </p:sp>
      <p:sp>
        <p:nvSpPr>
          <p:cNvPr id="14" name="TextBox 13">
            <a:extLst>
              <a:ext uri="{FF2B5EF4-FFF2-40B4-BE49-F238E27FC236}">
                <a16:creationId xmlns:a16="http://schemas.microsoft.com/office/drawing/2014/main" id="{088E2394-7491-4E7F-BC6F-34DF46D8C95E}"/>
              </a:ext>
            </a:extLst>
          </p:cNvPr>
          <p:cNvSpPr txBox="1"/>
          <p:nvPr/>
        </p:nvSpPr>
        <p:spPr>
          <a:xfrm>
            <a:off x="6579248" y="1312635"/>
            <a:ext cx="1925014" cy="1323439"/>
          </a:xfrm>
          <a:prstGeom prst="rect">
            <a:avLst/>
          </a:prstGeom>
          <a:noFill/>
        </p:spPr>
        <p:txBody>
          <a:bodyPr wrap="none" rtlCol="0">
            <a:spAutoFit/>
          </a:bodyPr>
          <a:lstStyle/>
          <a:p>
            <a:r>
              <a:rPr lang="el-GR" sz="1600" u="sng" dirty="0"/>
              <a:t>Εμπορικό </a:t>
            </a:r>
            <a:r>
              <a:rPr lang="en-US" sz="1600" u="sng" dirty="0">
                <a:solidFill>
                  <a:srgbClr val="FF0000"/>
                </a:solidFill>
              </a:rPr>
              <a:t>(</a:t>
            </a:r>
            <a:r>
              <a:rPr lang="el-GR" sz="1600" u="sng" dirty="0">
                <a:solidFill>
                  <a:srgbClr val="FF0000"/>
                </a:solidFill>
              </a:rPr>
              <a:t>5 Μάϊου)</a:t>
            </a:r>
          </a:p>
          <a:p>
            <a:r>
              <a:rPr lang="el-GR" sz="1600" dirty="0"/>
              <a:t>Μάιος 25 (30-5)</a:t>
            </a:r>
          </a:p>
          <a:p>
            <a:r>
              <a:rPr lang="el-GR" sz="1600" dirty="0"/>
              <a:t>Ιούνιος 30</a:t>
            </a:r>
          </a:p>
          <a:p>
            <a:r>
              <a:rPr lang="el-GR" sz="1600" dirty="0"/>
              <a:t>Ιούλιος 15</a:t>
            </a:r>
          </a:p>
          <a:p>
            <a:r>
              <a:rPr lang="el-GR" sz="1600" b="1" u="sng" dirty="0"/>
              <a:t>Σύνολο</a:t>
            </a:r>
            <a:r>
              <a:rPr lang="en-US" sz="1600" b="1" u="sng" dirty="0"/>
              <a:t>: </a:t>
            </a:r>
            <a:r>
              <a:rPr lang="el-GR" sz="1600" b="1" u="sng" dirty="0"/>
              <a:t>70</a:t>
            </a:r>
          </a:p>
        </p:txBody>
      </p:sp>
      <p:sp>
        <p:nvSpPr>
          <p:cNvPr id="15" name="TextBox 14">
            <a:extLst>
              <a:ext uri="{FF2B5EF4-FFF2-40B4-BE49-F238E27FC236}">
                <a16:creationId xmlns:a16="http://schemas.microsoft.com/office/drawing/2014/main" id="{A82EB04A-4467-4D9B-99CD-3EAA38270F87}"/>
              </a:ext>
            </a:extLst>
          </p:cNvPr>
          <p:cNvSpPr txBox="1"/>
          <p:nvPr/>
        </p:nvSpPr>
        <p:spPr>
          <a:xfrm>
            <a:off x="15488" y="0"/>
            <a:ext cx="2620717" cy="1323439"/>
          </a:xfrm>
          <a:prstGeom prst="rect">
            <a:avLst/>
          </a:prstGeom>
          <a:noFill/>
        </p:spPr>
        <p:txBody>
          <a:bodyPr wrap="none" rtlCol="0">
            <a:spAutoFit/>
          </a:bodyPr>
          <a:lstStyle/>
          <a:p>
            <a:r>
              <a:rPr lang="el-GR" sz="1600" u="sng" dirty="0"/>
              <a:t>Πολιτικό/Μικτό</a:t>
            </a:r>
            <a:r>
              <a:rPr lang="en-US" sz="1600" u="sng" dirty="0"/>
              <a:t> </a:t>
            </a:r>
            <a:r>
              <a:rPr lang="en-US" sz="1600" u="sng" dirty="0">
                <a:solidFill>
                  <a:srgbClr val="FF0000"/>
                </a:solidFill>
              </a:rPr>
              <a:t>(</a:t>
            </a:r>
            <a:r>
              <a:rPr lang="el-GR" sz="1600" u="sng" dirty="0">
                <a:solidFill>
                  <a:srgbClr val="FF0000"/>
                </a:solidFill>
              </a:rPr>
              <a:t>12 Μάϊου)</a:t>
            </a:r>
          </a:p>
          <a:p>
            <a:r>
              <a:rPr lang="el-GR" sz="1600" dirty="0"/>
              <a:t>Μάιος 19 (31-12)</a:t>
            </a:r>
          </a:p>
          <a:p>
            <a:r>
              <a:rPr lang="el-GR" sz="1600" dirty="0"/>
              <a:t>Ιούνιος 30</a:t>
            </a:r>
          </a:p>
          <a:p>
            <a:r>
              <a:rPr lang="el-GR" sz="1600" dirty="0"/>
              <a:t>Ιούλιος 15</a:t>
            </a:r>
          </a:p>
          <a:p>
            <a:r>
              <a:rPr lang="el-GR" sz="1600" b="1" u="sng" dirty="0"/>
              <a:t>Σύνολο</a:t>
            </a:r>
            <a:r>
              <a:rPr lang="en-US" sz="1600" b="1" u="sng" dirty="0"/>
              <a:t>: </a:t>
            </a:r>
            <a:r>
              <a:rPr lang="el-GR" sz="1600" b="1" u="sng" dirty="0"/>
              <a:t>64</a:t>
            </a:r>
          </a:p>
        </p:txBody>
      </p:sp>
      <p:sp>
        <p:nvSpPr>
          <p:cNvPr id="16" name="TextBox 15">
            <a:extLst>
              <a:ext uri="{FF2B5EF4-FFF2-40B4-BE49-F238E27FC236}">
                <a16:creationId xmlns:a16="http://schemas.microsoft.com/office/drawing/2014/main" id="{F6082684-3527-4863-8B24-CF22D3D19E47}"/>
              </a:ext>
            </a:extLst>
          </p:cNvPr>
          <p:cNvSpPr txBox="1"/>
          <p:nvPr/>
        </p:nvSpPr>
        <p:spPr>
          <a:xfrm>
            <a:off x="2626705" y="-2119"/>
            <a:ext cx="3350092" cy="830997"/>
          </a:xfrm>
          <a:prstGeom prst="rect">
            <a:avLst/>
          </a:prstGeom>
          <a:noFill/>
        </p:spPr>
        <p:txBody>
          <a:bodyPr wrap="square" rtlCol="0">
            <a:spAutoFit/>
          </a:bodyPr>
          <a:lstStyle/>
          <a:p>
            <a:r>
              <a:rPr lang="el-GR" sz="1600" u="sng" dirty="0"/>
              <a:t>Εμπορικό </a:t>
            </a:r>
            <a:r>
              <a:rPr lang="en-US" sz="1600" u="sng" dirty="0">
                <a:solidFill>
                  <a:srgbClr val="FF0000"/>
                </a:solidFill>
              </a:rPr>
              <a:t>(</a:t>
            </a:r>
            <a:r>
              <a:rPr lang="el-GR" sz="1600" u="sng" dirty="0">
                <a:solidFill>
                  <a:srgbClr val="FF0000"/>
                </a:solidFill>
              </a:rPr>
              <a:t>12 Μάϊου)</a:t>
            </a:r>
          </a:p>
          <a:p>
            <a:r>
              <a:rPr lang="el-GR" sz="1600" dirty="0"/>
              <a:t>Μάιος 18 (30-12) / Ιούνιος 30</a:t>
            </a:r>
          </a:p>
          <a:p>
            <a:r>
              <a:rPr lang="el-GR" sz="1600" dirty="0"/>
              <a:t>Ιούλιος 15 - </a:t>
            </a:r>
            <a:r>
              <a:rPr lang="el-GR" sz="1600" b="1" u="sng" dirty="0"/>
              <a:t>Σύνολο</a:t>
            </a:r>
            <a:r>
              <a:rPr lang="en-US" sz="1600" b="1" u="sng" dirty="0"/>
              <a:t>: </a:t>
            </a:r>
            <a:r>
              <a:rPr lang="el-GR" sz="1600" b="1" u="sng" dirty="0"/>
              <a:t>63</a:t>
            </a:r>
          </a:p>
        </p:txBody>
      </p:sp>
    </p:spTree>
    <p:extLst>
      <p:ext uri="{BB962C8B-B14F-4D97-AF65-F5344CB8AC3E}">
        <p14:creationId xmlns:p14="http://schemas.microsoft.com/office/powerpoint/2010/main" val="28489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982" y="692696"/>
            <a:ext cx="7920881" cy="1143000"/>
          </a:xfrm>
        </p:spPr>
        <p:txBody>
          <a:bodyPr/>
          <a:lstStyle/>
          <a:p>
            <a:r>
              <a:rPr lang="el-GR" dirty="0"/>
              <a:t>Παράδειγμα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6303471"/>
              </p:ext>
            </p:extLst>
          </p:nvPr>
        </p:nvGraphicFramePr>
        <p:xfrm>
          <a:off x="539552" y="1627714"/>
          <a:ext cx="8280920" cy="4255562"/>
        </p:xfrm>
        <a:graphic>
          <a:graphicData uri="http://schemas.openxmlformats.org/drawingml/2006/table">
            <a:tbl>
              <a:tblPr firstRow="1" bandRow="1">
                <a:tableStyleId>{5C22544A-7EE6-4342-B048-85BDC9FD1C3A}</a:tableStyleId>
              </a:tblPr>
              <a:tblGrid>
                <a:gridCol w="1772913">
                  <a:extLst>
                    <a:ext uri="{9D8B030D-6E8A-4147-A177-3AD203B41FA5}">
                      <a16:colId xmlns:a16="http://schemas.microsoft.com/office/drawing/2014/main" val="20000"/>
                    </a:ext>
                  </a:extLst>
                </a:gridCol>
                <a:gridCol w="1377145">
                  <a:extLst>
                    <a:ext uri="{9D8B030D-6E8A-4147-A177-3AD203B41FA5}">
                      <a16:colId xmlns:a16="http://schemas.microsoft.com/office/drawing/2014/main" val="20001"/>
                    </a:ext>
                  </a:extLst>
                </a:gridCol>
                <a:gridCol w="1366620">
                  <a:extLst>
                    <a:ext uri="{9D8B030D-6E8A-4147-A177-3AD203B41FA5}">
                      <a16:colId xmlns:a16="http://schemas.microsoft.com/office/drawing/2014/main" val="20002"/>
                    </a:ext>
                  </a:extLst>
                </a:gridCol>
                <a:gridCol w="2032691">
                  <a:extLst>
                    <a:ext uri="{9D8B030D-6E8A-4147-A177-3AD203B41FA5}">
                      <a16:colId xmlns:a16="http://schemas.microsoft.com/office/drawing/2014/main" val="20003"/>
                    </a:ext>
                  </a:extLst>
                </a:gridCol>
                <a:gridCol w="1731551">
                  <a:extLst>
                    <a:ext uri="{9D8B030D-6E8A-4147-A177-3AD203B41FA5}">
                      <a16:colId xmlns:a16="http://schemas.microsoft.com/office/drawing/2014/main" val="20004"/>
                    </a:ext>
                  </a:extLst>
                </a:gridCol>
              </a:tblGrid>
              <a:tr h="367867">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l-GR" dirty="0">
                          <a:solidFill>
                            <a:schemeClr val="tx1"/>
                          </a:solidFill>
                        </a:rPr>
                        <a:t>Τοκάριθμοι (Κ*</a:t>
                      </a:r>
                      <a:r>
                        <a:rPr lang="en-US" dirty="0">
                          <a:solidFill>
                            <a:schemeClr val="tx1"/>
                          </a:solidFill>
                        </a:rPr>
                        <a:t>v)</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3767">
                <a:tc>
                  <a:txBody>
                    <a:bodyPr/>
                    <a:lstStyle/>
                    <a:p>
                      <a:r>
                        <a:rPr lang="el-GR" dirty="0">
                          <a:solidFill>
                            <a:schemeClr val="tx1"/>
                          </a:solidFill>
                        </a:rPr>
                        <a:t>Ποσά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a:solidFill>
                            <a:schemeClr val="tx1"/>
                          </a:solidFill>
                        </a:rPr>
                        <a:t>Πολιτικό/</a:t>
                      </a:r>
                      <a:endParaRPr lang="en-US" dirty="0">
                        <a:solidFill>
                          <a:schemeClr val="tx1"/>
                        </a:solidFill>
                      </a:endParaRPr>
                    </a:p>
                    <a:p>
                      <a:pPr algn="ctr"/>
                      <a:r>
                        <a:rPr lang="el-GR" dirty="0">
                          <a:solidFill>
                            <a:schemeClr val="tx1"/>
                          </a:solidFill>
                        </a:rPr>
                        <a:t>Μικτό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a:solidFill>
                            <a:schemeClr val="tx1"/>
                          </a:solidFill>
                        </a:rPr>
                        <a:t>Εμπορικό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a:solidFill>
                            <a:schemeClr val="tx1"/>
                          </a:solidFill>
                        </a:rPr>
                        <a:t>Πολιτικό/Μικτό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a:solidFill>
                            <a:schemeClr val="tx1"/>
                          </a:solidFill>
                        </a:rPr>
                        <a:t>Εμπορικό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028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37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37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37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9820">
                <a:tc>
                  <a:txBody>
                    <a:bodyPr/>
                    <a:lstStyle/>
                    <a:p>
                      <a:r>
                        <a:rPr lang="el-GR" dirty="0">
                          <a:solidFill>
                            <a:schemeClr val="tx1"/>
                          </a:solidFill>
                        </a:rPr>
                        <a:t>Σύνολο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l-GR"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35</a:t>
            </a:fld>
            <a:endParaRPr lang="el-GR" dirty="0"/>
          </a:p>
        </p:txBody>
      </p:sp>
      <mc:AlternateContent xmlns:mc="http://schemas.openxmlformats.org/markup-compatibility/2006" xmlns:a14="http://schemas.microsoft.com/office/drawing/2010/main">
        <mc:Choice Requires="a14">
          <p:sp>
            <p:nvSpPr>
              <p:cNvPr id="6" name="Rectangle 5"/>
              <p:cNvSpPr/>
              <p:nvPr/>
            </p:nvSpPr>
            <p:spPr>
              <a:xfrm>
                <a:off x="2746381" y="6165304"/>
                <a:ext cx="3351559" cy="606063"/>
              </a:xfrm>
              <a:prstGeom prst="rect">
                <a:avLst/>
              </a:prstGeom>
            </p:spPr>
            <p:txBody>
              <a:bodyPr wrap="none">
                <a:spAutoFit/>
              </a:bodyPr>
              <a:lstStyle/>
              <a:p>
                <a:r>
                  <a:rPr lang="el-GR" dirty="0"/>
                  <a:t>Ι = </a:t>
                </a:r>
                <a14:m>
                  <m:oMath xmlns:m="http://schemas.openxmlformats.org/officeDocument/2006/math">
                    <m:f>
                      <m:fPr>
                        <m:ctrlPr>
                          <a:rPr lang="el-GR" i="1">
                            <a:solidFill>
                              <a:srgbClr val="FF0000"/>
                            </a:solidFill>
                            <a:latin typeface="Cambria Math" panose="02040503050406030204" pitchFamily="18" charset="0"/>
                          </a:rPr>
                        </m:ctrlPr>
                      </m:fPr>
                      <m:num>
                        <m:r>
                          <m:rPr>
                            <m:sty m:val="p"/>
                          </m:rPr>
                          <a:rPr lang="el-GR" i="1" smtClean="0">
                            <a:solidFill>
                              <a:schemeClr val="tx1"/>
                            </a:solidFill>
                            <a:latin typeface="Cambria Math" panose="02040503050406030204" pitchFamily="18" charset="0"/>
                          </a:rPr>
                          <m:t>Ν</m:t>
                        </m:r>
                      </m:num>
                      <m:den>
                        <m:r>
                          <m:rPr>
                            <m:sty m:val="p"/>
                          </m:rPr>
                          <a:rPr lang="el-GR" i="1" smtClean="0">
                            <a:solidFill>
                              <a:schemeClr val="tx1"/>
                            </a:solidFill>
                            <a:latin typeface="Cambria Math" panose="02040503050406030204" pitchFamily="18" charset="0"/>
                          </a:rPr>
                          <m:t>Δ</m:t>
                        </m:r>
                      </m:den>
                    </m:f>
                    <m:r>
                      <a:rPr lang="el-GR" i="1">
                        <a:solidFill>
                          <a:srgbClr val="FF0000"/>
                        </a:solidFill>
                        <a:latin typeface="Cambria Math" panose="02040503050406030204" pitchFamily="18" charset="0"/>
                      </a:rPr>
                      <m:t> </m:t>
                    </m:r>
                    <m:f>
                      <m:fPr>
                        <m:ctrlPr>
                          <a:rPr lang="el-GR" i="1">
                            <a:solidFill>
                              <a:srgbClr val="FF0000"/>
                            </a:solidFill>
                            <a:latin typeface="Cambria Math" panose="02040503050406030204" pitchFamily="18" charset="0"/>
                          </a:rPr>
                        </m:ctrlPr>
                      </m:fPr>
                      <m:num>
                        <m:r>
                          <m:rPr>
                            <m:nor/>
                          </m:rPr>
                          <a:rPr lang="el-GR" i="1" dirty="0" smtClean="0">
                            <a:solidFill>
                              <a:schemeClr val="tx1"/>
                            </a:solidFill>
                            <a:latin typeface="Cambria Math" panose="02040503050406030204" pitchFamily="18" charset="0"/>
                          </a:rPr>
                          <m:t>Τοκάριθμος</m:t>
                        </m:r>
                        <m:r>
                          <a:rPr lang="en-US" i="1" dirty="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𝐾</m:t>
                        </m:r>
                        <m:r>
                          <a:rPr lang="en-US" i="1">
                            <a:solidFill>
                              <a:srgbClr val="FF0000"/>
                            </a:solidFill>
                            <a:latin typeface="Cambria Math" panose="02040503050406030204" pitchFamily="18" charset="0"/>
                          </a:rPr>
                          <m:t>∗</m:t>
                        </m:r>
                        <m:r>
                          <a:rPr lang="el-GR" i="1">
                            <a:solidFill>
                              <a:srgbClr val="FF0000"/>
                            </a:solidFill>
                            <a:latin typeface="Cambria Math" panose="02040503050406030204" pitchFamily="18" charset="0"/>
                          </a:rPr>
                          <m:t>𝜈</m:t>
                        </m:r>
                        <m:r>
                          <a:rPr lang="en-US" i="1">
                            <a:solidFill>
                              <a:srgbClr val="FF0000"/>
                            </a:solidFill>
                            <a:latin typeface="Cambria Math" panose="02040503050406030204" pitchFamily="18" charset="0"/>
                          </a:rPr>
                          <m:t>)</m:t>
                        </m:r>
                      </m:num>
                      <m:den>
                        <m:r>
                          <m:rPr>
                            <m:nor/>
                          </m:rPr>
                          <a:rPr lang="el-GR" i="1" dirty="0" smtClean="0">
                            <a:solidFill>
                              <a:schemeClr val="tx1"/>
                            </a:solidFill>
                            <a:latin typeface="Cambria Math" panose="02040503050406030204" pitchFamily="18" charset="0"/>
                          </a:rPr>
                          <m:t>Σταθερός</m:t>
                        </m:r>
                        <m:r>
                          <m:rPr>
                            <m:nor/>
                          </m:rPr>
                          <a:rPr lang="el-GR" i="1" dirty="0" smtClean="0">
                            <a:solidFill>
                              <a:schemeClr val="tx1"/>
                            </a:solidFill>
                            <a:latin typeface="Cambria Math" panose="02040503050406030204" pitchFamily="18" charset="0"/>
                          </a:rPr>
                          <m:t> </m:t>
                        </m:r>
                        <m:r>
                          <m:rPr>
                            <m:nor/>
                          </m:rPr>
                          <a:rPr lang="el-GR" i="1" dirty="0" smtClean="0">
                            <a:solidFill>
                              <a:schemeClr val="tx1"/>
                            </a:solidFill>
                            <a:latin typeface="Cambria Math" panose="02040503050406030204" pitchFamily="18" charset="0"/>
                          </a:rPr>
                          <m:t>διαιρέτης</m:t>
                        </m:r>
                        <m:r>
                          <m:rPr>
                            <m:nor/>
                          </m:rPr>
                          <a:rPr lang="en-US" i="1" dirty="0" smtClean="0">
                            <a:solidFill>
                              <a:schemeClr val="tx1"/>
                            </a:solidFill>
                            <a:latin typeface="Cambria Math" panose="02040503050406030204" pitchFamily="18" charset="0"/>
                          </a:rPr>
                          <m:t> </m:t>
                        </m:r>
                        <m:r>
                          <m:rPr>
                            <m:nor/>
                          </m:rPr>
                          <a:rPr lang="en-US" i="1" dirty="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365/</m:t>
                        </m:r>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m:t>
                        </m:r>
                      </m:den>
                    </m:f>
                  </m:oMath>
                </a14:m>
                <a:endParaRPr lang="el-GR" i="1" dirty="0">
                  <a:solidFill>
                    <a:srgbClr val="FF0000"/>
                  </a:solidFill>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46381" y="6165304"/>
                <a:ext cx="3351559" cy="606063"/>
              </a:xfrm>
              <a:prstGeom prst="rect">
                <a:avLst/>
              </a:prstGeom>
              <a:blipFill>
                <a:blip r:embed="rId2"/>
                <a:stretch>
                  <a:fillRect l="-1639"/>
                </a:stretch>
              </a:blipFill>
            </p:spPr>
            <p:txBody>
              <a:bodyPr/>
              <a:lstStyle/>
              <a:p>
                <a:r>
                  <a:rPr lang="el-GR">
                    <a:noFill/>
                  </a:rPr>
                  <a:t> </a:t>
                </a:r>
              </a:p>
            </p:txBody>
          </p:sp>
        </mc:Fallback>
      </mc:AlternateContent>
      <p:sp>
        <p:nvSpPr>
          <p:cNvPr id="3" name="Ορθογώνιο 2">
            <a:extLst>
              <a:ext uri="{FF2B5EF4-FFF2-40B4-BE49-F238E27FC236}">
                <a16:creationId xmlns:a16="http://schemas.microsoft.com/office/drawing/2014/main" id="{12924C2B-0C6B-481A-8FA0-EA93FE587628}"/>
              </a:ext>
            </a:extLst>
          </p:cNvPr>
          <p:cNvSpPr/>
          <p:nvPr/>
        </p:nvSpPr>
        <p:spPr>
          <a:xfrm>
            <a:off x="539552" y="2708920"/>
            <a:ext cx="1298753" cy="369332"/>
          </a:xfrm>
          <a:prstGeom prst="rect">
            <a:avLst/>
          </a:prstGeom>
        </p:spPr>
        <p:txBody>
          <a:bodyPr wrap="none">
            <a:spAutoFit/>
          </a:bodyPr>
          <a:lstStyle/>
          <a:p>
            <a:pPr lvl="0">
              <a:defRPr/>
            </a:pPr>
            <a:r>
              <a:rPr lang="el-GR" dirty="0"/>
              <a:t>Κ</a:t>
            </a:r>
            <a:r>
              <a:rPr lang="en-US" baseline="-25000" dirty="0"/>
              <a:t>1</a:t>
            </a:r>
            <a:r>
              <a:rPr lang="en-US" dirty="0"/>
              <a:t>: 100.000</a:t>
            </a:r>
            <a:endParaRPr lang="el-GR" dirty="0"/>
          </a:p>
        </p:txBody>
      </p:sp>
      <p:sp>
        <p:nvSpPr>
          <p:cNvPr id="7" name="Ορθογώνιο 6">
            <a:extLst>
              <a:ext uri="{FF2B5EF4-FFF2-40B4-BE49-F238E27FC236}">
                <a16:creationId xmlns:a16="http://schemas.microsoft.com/office/drawing/2014/main" id="{B8E0659A-783E-423D-99F0-B826DE5BB2FD}"/>
              </a:ext>
            </a:extLst>
          </p:cNvPr>
          <p:cNvSpPr/>
          <p:nvPr/>
        </p:nvSpPr>
        <p:spPr>
          <a:xfrm>
            <a:off x="539551" y="3611112"/>
            <a:ext cx="1298753" cy="369332"/>
          </a:xfrm>
          <a:prstGeom prst="rect">
            <a:avLst/>
          </a:prstGeom>
        </p:spPr>
        <p:txBody>
          <a:bodyPr wrap="none">
            <a:spAutoFit/>
          </a:bodyPr>
          <a:lstStyle/>
          <a:p>
            <a:pPr lvl="0">
              <a:defRPr/>
            </a:pPr>
            <a:r>
              <a:rPr lang="el-GR" dirty="0"/>
              <a:t>Κ</a:t>
            </a:r>
            <a:r>
              <a:rPr lang="el-GR" baseline="-25000" dirty="0"/>
              <a:t>2</a:t>
            </a:r>
            <a:r>
              <a:rPr lang="en-US" dirty="0"/>
              <a:t>: 120.000</a:t>
            </a:r>
            <a:endParaRPr lang="el-GR" dirty="0"/>
          </a:p>
        </p:txBody>
      </p:sp>
      <p:sp>
        <p:nvSpPr>
          <p:cNvPr id="8" name="Ορθογώνιο 7">
            <a:extLst>
              <a:ext uri="{FF2B5EF4-FFF2-40B4-BE49-F238E27FC236}">
                <a16:creationId xmlns:a16="http://schemas.microsoft.com/office/drawing/2014/main" id="{D8AC9673-7BFE-4250-9ABA-0FADB48D1D41}"/>
              </a:ext>
            </a:extLst>
          </p:cNvPr>
          <p:cNvSpPr/>
          <p:nvPr/>
        </p:nvSpPr>
        <p:spPr>
          <a:xfrm>
            <a:off x="539551" y="4296098"/>
            <a:ext cx="1181734" cy="369332"/>
          </a:xfrm>
          <a:prstGeom prst="rect">
            <a:avLst/>
          </a:prstGeom>
        </p:spPr>
        <p:txBody>
          <a:bodyPr wrap="none">
            <a:spAutoFit/>
          </a:bodyPr>
          <a:lstStyle/>
          <a:p>
            <a:pPr lvl="0">
              <a:defRPr/>
            </a:pPr>
            <a:r>
              <a:rPr lang="el-GR" dirty="0"/>
              <a:t>Κ</a:t>
            </a:r>
            <a:r>
              <a:rPr lang="el-GR" baseline="-25000" dirty="0"/>
              <a:t>3</a:t>
            </a:r>
            <a:r>
              <a:rPr lang="en-US" dirty="0"/>
              <a:t>: 80.000</a:t>
            </a:r>
            <a:endParaRPr lang="el-GR" dirty="0"/>
          </a:p>
        </p:txBody>
      </p:sp>
      <p:sp>
        <p:nvSpPr>
          <p:cNvPr id="9" name="Ορθογώνιο 8">
            <a:extLst>
              <a:ext uri="{FF2B5EF4-FFF2-40B4-BE49-F238E27FC236}">
                <a16:creationId xmlns:a16="http://schemas.microsoft.com/office/drawing/2014/main" id="{287B05E2-1860-4ED3-A386-C68755F2BA24}"/>
              </a:ext>
            </a:extLst>
          </p:cNvPr>
          <p:cNvSpPr/>
          <p:nvPr/>
        </p:nvSpPr>
        <p:spPr>
          <a:xfrm>
            <a:off x="539551" y="4937985"/>
            <a:ext cx="1181734" cy="369332"/>
          </a:xfrm>
          <a:prstGeom prst="rect">
            <a:avLst/>
          </a:prstGeom>
        </p:spPr>
        <p:txBody>
          <a:bodyPr wrap="none">
            <a:spAutoFit/>
          </a:bodyPr>
          <a:lstStyle/>
          <a:p>
            <a:pPr lvl="0">
              <a:defRPr/>
            </a:pPr>
            <a:r>
              <a:rPr lang="el-GR" dirty="0"/>
              <a:t>Κ</a:t>
            </a:r>
            <a:r>
              <a:rPr lang="el-GR" baseline="-25000" dirty="0"/>
              <a:t>4</a:t>
            </a:r>
            <a:r>
              <a:rPr lang="en-US" dirty="0"/>
              <a:t>: 90.000</a:t>
            </a:r>
            <a:endParaRPr lang="el-GR" dirty="0"/>
          </a:p>
        </p:txBody>
      </p:sp>
      <p:sp>
        <p:nvSpPr>
          <p:cNvPr id="10" name="Ορθογώνιο 9">
            <a:extLst>
              <a:ext uri="{FF2B5EF4-FFF2-40B4-BE49-F238E27FC236}">
                <a16:creationId xmlns:a16="http://schemas.microsoft.com/office/drawing/2014/main" id="{E076494C-1955-44DE-838A-B5A57E073588}"/>
              </a:ext>
            </a:extLst>
          </p:cNvPr>
          <p:cNvSpPr/>
          <p:nvPr/>
        </p:nvSpPr>
        <p:spPr>
          <a:xfrm>
            <a:off x="2555776" y="2708920"/>
            <a:ext cx="848309" cy="369332"/>
          </a:xfrm>
          <a:prstGeom prst="rect">
            <a:avLst/>
          </a:prstGeom>
        </p:spPr>
        <p:txBody>
          <a:bodyPr wrap="none">
            <a:spAutoFit/>
          </a:bodyPr>
          <a:lstStyle/>
          <a:p>
            <a:pPr algn="ctr"/>
            <a:r>
              <a:rPr lang="el-GR" dirty="0"/>
              <a:t>ν</a:t>
            </a:r>
            <a:r>
              <a:rPr lang="en-US" baseline="-25000" dirty="0"/>
              <a:t>1</a:t>
            </a:r>
            <a:r>
              <a:rPr lang="en-US" dirty="0"/>
              <a:t>: </a:t>
            </a:r>
            <a:r>
              <a:rPr lang="el-GR" dirty="0"/>
              <a:t>100</a:t>
            </a:r>
          </a:p>
        </p:txBody>
      </p:sp>
      <p:sp>
        <p:nvSpPr>
          <p:cNvPr id="11" name="Ορθογώνιο 10">
            <a:extLst>
              <a:ext uri="{FF2B5EF4-FFF2-40B4-BE49-F238E27FC236}">
                <a16:creationId xmlns:a16="http://schemas.microsoft.com/office/drawing/2014/main" id="{0AB49D49-22F8-41E9-B884-370C27DEE049}"/>
              </a:ext>
            </a:extLst>
          </p:cNvPr>
          <p:cNvSpPr/>
          <p:nvPr/>
        </p:nvSpPr>
        <p:spPr>
          <a:xfrm>
            <a:off x="2614285" y="3671464"/>
            <a:ext cx="731289" cy="369332"/>
          </a:xfrm>
          <a:prstGeom prst="rect">
            <a:avLst/>
          </a:prstGeom>
        </p:spPr>
        <p:txBody>
          <a:bodyPr wrap="none">
            <a:spAutoFit/>
          </a:bodyPr>
          <a:lstStyle/>
          <a:p>
            <a:pPr algn="ctr"/>
            <a:r>
              <a:rPr lang="el-GR" dirty="0"/>
              <a:t>ν</a:t>
            </a:r>
            <a:r>
              <a:rPr lang="en-US" baseline="-25000" dirty="0"/>
              <a:t>2</a:t>
            </a:r>
            <a:r>
              <a:rPr lang="en-US" dirty="0"/>
              <a:t>: </a:t>
            </a:r>
            <a:r>
              <a:rPr lang="el-GR" dirty="0"/>
              <a:t>77</a:t>
            </a:r>
          </a:p>
        </p:txBody>
      </p:sp>
      <p:sp>
        <p:nvSpPr>
          <p:cNvPr id="12" name="Ορθογώνιο 11">
            <a:extLst>
              <a:ext uri="{FF2B5EF4-FFF2-40B4-BE49-F238E27FC236}">
                <a16:creationId xmlns:a16="http://schemas.microsoft.com/office/drawing/2014/main" id="{A0071689-A3A0-41C1-9921-106529C83322}"/>
              </a:ext>
            </a:extLst>
          </p:cNvPr>
          <p:cNvSpPr/>
          <p:nvPr/>
        </p:nvSpPr>
        <p:spPr>
          <a:xfrm>
            <a:off x="2642785" y="4278573"/>
            <a:ext cx="731289" cy="369332"/>
          </a:xfrm>
          <a:prstGeom prst="rect">
            <a:avLst/>
          </a:prstGeom>
        </p:spPr>
        <p:txBody>
          <a:bodyPr wrap="none">
            <a:spAutoFit/>
          </a:bodyPr>
          <a:lstStyle/>
          <a:p>
            <a:pPr algn="ctr"/>
            <a:r>
              <a:rPr lang="el-GR" dirty="0"/>
              <a:t>ν</a:t>
            </a:r>
            <a:r>
              <a:rPr lang="en-US" baseline="-25000" dirty="0"/>
              <a:t>3</a:t>
            </a:r>
            <a:r>
              <a:rPr lang="en-US" dirty="0"/>
              <a:t>: </a:t>
            </a:r>
            <a:r>
              <a:rPr lang="el-GR" dirty="0"/>
              <a:t>71</a:t>
            </a:r>
          </a:p>
        </p:txBody>
      </p:sp>
      <p:sp>
        <p:nvSpPr>
          <p:cNvPr id="13" name="Ορθογώνιο 12">
            <a:extLst>
              <a:ext uri="{FF2B5EF4-FFF2-40B4-BE49-F238E27FC236}">
                <a16:creationId xmlns:a16="http://schemas.microsoft.com/office/drawing/2014/main" id="{C6EEA095-AC7C-46F3-8CDD-CFDD9572B1F7}"/>
              </a:ext>
            </a:extLst>
          </p:cNvPr>
          <p:cNvSpPr/>
          <p:nvPr/>
        </p:nvSpPr>
        <p:spPr>
          <a:xfrm>
            <a:off x="2585045" y="4975814"/>
            <a:ext cx="790601" cy="369332"/>
          </a:xfrm>
          <a:prstGeom prst="rect">
            <a:avLst/>
          </a:prstGeom>
        </p:spPr>
        <p:txBody>
          <a:bodyPr wrap="none">
            <a:spAutoFit/>
          </a:bodyPr>
          <a:lstStyle/>
          <a:p>
            <a:pPr algn="ctr"/>
            <a:r>
              <a:rPr lang="el-GR" dirty="0"/>
              <a:t> ν</a:t>
            </a:r>
            <a:r>
              <a:rPr lang="en-US" baseline="-25000" dirty="0"/>
              <a:t>4</a:t>
            </a:r>
            <a:r>
              <a:rPr lang="en-US" dirty="0"/>
              <a:t>: </a:t>
            </a:r>
            <a:r>
              <a:rPr lang="el-GR" dirty="0"/>
              <a:t>64</a:t>
            </a:r>
          </a:p>
        </p:txBody>
      </p:sp>
      <p:sp>
        <p:nvSpPr>
          <p:cNvPr id="14" name="Ορθογώνιο 13">
            <a:extLst>
              <a:ext uri="{FF2B5EF4-FFF2-40B4-BE49-F238E27FC236}">
                <a16:creationId xmlns:a16="http://schemas.microsoft.com/office/drawing/2014/main" id="{A6DAE3F8-C38F-4B77-B059-247590C64309}"/>
              </a:ext>
            </a:extLst>
          </p:cNvPr>
          <p:cNvSpPr/>
          <p:nvPr/>
        </p:nvSpPr>
        <p:spPr>
          <a:xfrm>
            <a:off x="3997003" y="2708920"/>
            <a:ext cx="731290" cy="369332"/>
          </a:xfrm>
          <a:prstGeom prst="rect">
            <a:avLst/>
          </a:prstGeom>
        </p:spPr>
        <p:txBody>
          <a:bodyPr wrap="none">
            <a:spAutoFit/>
          </a:bodyPr>
          <a:lstStyle/>
          <a:p>
            <a:pPr algn="ctr"/>
            <a:r>
              <a:rPr lang="el-GR" dirty="0"/>
              <a:t>ν</a:t>
            </a:r>
            <a:r>
              <a:rPr lang="en-US" baseline="-25000" dirty="0"/>
              <a:t>1</a:t>
            </a:r>
            <a:r>
              <a:rPr lang="en-US" dirty="0"/>
              <a:t>: </a:t>
            </a:r>
            <a:r>
              <a:rPr lang="el-GR" dirty="0"/>
              <a:t>99</a:t>
            </a:r>
          </a:p>
        </p:txBody>
      </p:sp>
      <p:sp>
        <p:nvSpPr>
          <p:cNvPr id="15" name="Ορθογώνιο 14">
            <a:extLst>
              <a:ext uri="{FF2B5EF4-FFF2-40B4-BE49-F238E27FC236}">
                <a16:creationId xmlns:a16="http://schemas.microsoft.com/office/drawing/2014/main" id="{6BA3B5D0-B962-4817-9E13-25800DC5327F}"/>
              </a:ext>
            </a:extLst>
          </p:cNvPr>
          <p:cNvSpPr/>
          <p:nvPr/>
        </p:nvSpPr>
        <p:spPr>
          <a:xfrm>
            <a:off x="3997003" y="3657835"/>
            <a:ext cx="731290" cy="369332"/>
          </a:xfrm>
          <a:prstGeom prst="rect">
            <a:avLst/>
          </a:prstGeom>
        </p:spPr>
        <p:txBody>
          <a:bodyPr wrap="none">
            <a:spAutoFit/>
          </a:bodyPr>
          <a:lstStyle/>
          <a:p>
            <a:pPr algn="ctr"/>
            <a:r>
              <a:rPr lang="el-GR" dirty="0"/>
              <a:t>ν</a:t>
            </a:r>
            <a:r>
              <a:rPr lang="en-US" baseline="-25000" dirty="0"/>
              <a:t>2</a:t>
            </a:r>
            <a:r>
              <a:rPr lang="en-US" dirty="0"/>
              <a:t>: </a:t>
            </a:r>
            <a:r>
              <a:rPr lang="el-GR" dirty="0"/>
              <a:t>76</a:t>
            </a:r>
          </a:p>
        </p:txBody>
      </p:sp>
      <p:sp>
        <p:nvSpPr>
          <p:cNvPr id="16" name="Ορθογώνιο 15">
            <a:extLst>
              <a:ext uri="{FF2B5EF4-FFF2-40B4-BE49-F238E27FC236}">
                <a16:creationId xmlns:a16="http://schemas.microsoft.com/office/drawing/2014/main" id="{5F96816B-DFE9-4F3E-81A9-09AAAA1437C9}"/>
              </a:ext>
            </a:extLst>
          </p:cNvPr>
          <p:cNvSpPr/>
          <p:nvPr/>
        </p:nvSpPr>
        <p:spPr>
          <a:xfrm>
            <a:off x="3997003" y="4278573"/>
            <a:ext cx="731290" cy="369332"/>
          </a:xfrm>
          <a:prstGeom prst="rect">
            <a:avLst/>
          </a:prstGeom>
        </p:spPr>
        <p:txBody>
          <a:bodyPr wrap="none">
            <a:spAutoFit/>
          </a:bodyPr>
          <a:lstStyle/>
          <a:p>
            <a:pPr algn="ctr"/>
            <a:r>
              <a:rPr lang="el-GR" dirty="0"/>
              <a:t>ν</a:t>
            </a:r>
            <a:r>
              <a:rPr lang="en-US" baseline="-25000" dirty="0"/>
              <a:t>3</a:t>
            </a:r>
            <a:r>
              <a:rPr lang="en-US" dirty="0"/>
              <a:t>: </a:t>
            </a:r>
            <a:r>
              <a:rPr lang="el-GR" dirty="0"/>
              <a:t>70</a:t>
            </a:r>
          </a:p>
        </p:txBody>
      </p:sp>
      <p:sp>
        <p:nvSpPr>
          <p:cNvPr id="17" name="Ορθογώνιο 16">
            <a:extLst>
              <a:ext uri="{FF2B5EF4-FFF2-40B4-BE49-F238E27FC236}">
                <a16:creationId xmlns:a16="http://schemas.microsoft.com/office/drawing/2014/main" id="{A715DD1F-211C-42EE-BD7E-69086AA7BC4A}"/>
              </a:ext>
            </a:extLst>
          </p:cNvPr>
          <p:cNvSpPr/>
          <p:nvPr/>
        </p:nvSpPr>
        <p:spPr>
          <a:xfrm>
            <a:off x="3993448" y="4962185"/>
            <a:ext cx="790602" cy="369332"/>
          </a:xfrm>
          <a:prstGeom prst="rect">
            <a:avLst/>
          </a:prstGeom>
        </p:spPr>
        <p:txBody>
          <a:bodyPr wrap="none">
            <a:spAutoFit/>
          </a:bodyPr>
          <a:lstStyle/>
          <a:p>
            <a:pPr algn="ctr"/>
            <a:r>
              <a:rPr lang="el-GR" dirty="0"/>
              <a:t> ν</a:t>
            </a:r>
            <a:r>
              <a:rPr lang="en-US" baseline="-25000" dirty="0"/>
              <a:t>4</a:t>
            </a:r>
            <a:r>
              <a:rPr lang="en-US" dirty="0"/>
              <a:t>: </a:t>
            </a:r>
            <a:r>
              <a:rPr lang="el-GR" dirty="0"/>
              <a:t>63</a:t>
            </a:r>
          </a:p>
        </p:txBody>
      </p:sp>
      <p:sp>
        <p:nvSpPr>
          <p:cNvPr id="18" name="Ορθογώνιο 17">
            <a:extLst>
              <a:ext uri="{FF2B5EF4-FFF2-40B4-BE49-F238E27FC236}">
                <a16:creationId xmlns:a16="http://schemas.microsoft.com/office/drawing/2014/main" id="{A35D6ED1-0E67-474F-8DE2-83DF85296AD3}"/>
              </a:ext>
            </a:extLst>
          </p:cNvPr>
          <p:cNvSpPr/>
          <p:nvPr/>
        </p:nvSpPr>
        <p:spPr>
          <a:xfrm>
            <a:off x="5151241" y="2665553"/>
            <a:ext cx="1893397" cy="646331"/>
          </a:xfrm>
          <a:prstGeom prst="rect">
            <a:avLst/>
          </a:prstGeom>
        </p:spPr>
        <p:txBody>
          <a:bodyPr wrap="square">
            <a:spAutoFit/>
          </a:bodyPr>
          <a:lstStyle/>
          <a:p>
            <a:pPr algn="ctr"/>
            <a:r>
              <a:rPr lang="en-US" dirty="0"/>
              <a:t>10.000.000</a:t>
            </a:r>
          </a:p>
          <a:p>
            <a:pPr lvl="0" algn="ctr">
              <a:defRPr/>
            </a:pPr>
            <a:r>
              <a:rPr lang="en-US" dirty="0"/>
              <a:t>(=100.000*100)</a:t>
            </a:r>
          </a:p>
        </p:txBody>
      </p:sp>
      <p:sp>
        <p:nvSpPr>
          <p:cNvPr id="19" name="Ορθογώνιο 18">
            <a:extLst>
              <a:ext uri="{FF2B5EF4-FFF2-40B4-BE49-F238E27FC236}">
                <a16:creationId xmlns:a16="http://schemas.microsoft.com/office/drawing/2014/main" id="{CEBFECD4-8F9B-4063-8106-03F4E069A3AB}"/>
              </a:ext>
            </a:extLst>
          </p:cNvPr>
          <p:cNvSpPr/>
          <p:nvPr/>
        </p:nvSpPr>
        <p:spPr>
          <a:xfrm>
            <a:off x="5423420" y="3505848"/>
            <a:ext cx="1594912" cy="646331"/>
          </a:xfrm>
          <a:prstGeom prst="rect">
            <a:avLst/>
          </a:prstGeom>
        </p:spPr>
        <p:txBody>
          <a:bodyPr wrap="square">
            <a:spAutoFit/>
          </a:bodyPr>
          <a:lstStyle/>
          <a:p>
            <a:pPr algn="ctr"/>
            <a:r>
              <a:rPr lang="en-US" dirty="0"/>
              <a:t>9.240.000 </a:t>
            </a:r>
            <a:r>
              <a:rPr lang="el-GR" dirty="0"/>
              <a:t>(</a:t>
            </a:r>
            <a:r>
              <a:rPr lang="en-US" dirty="0"/>
              <a:t>=</a:t>
            </a:r>
            <a:r>
              <a:rPr lang="el-GR" dirty="0"/>
              <a:t>120.000*77)</a:t>
            </a:r>
          </a:p>
        </p:txBody>
      </p:sp>
      <p:sp>
        <p:nvSpPr>
          <p:cNvPr id="20" name="Ορθογώνιο 19">
            <a:extLst>
              <a:ext uri="{FF2B5EF4-FFF2-40B4-BE49-F238E27FC236}">
                <a16:creationId xmlns:a16="http://schemas.microsoft.com/office/drawing/2014/main" id="{442B02E1-90E6-4B5B-AA06-3FF421E6FAB1}"/>
              </a:ext>
            </a:extLst>
          </p:cNvPr>
          <p:cNvSpPr/>
          <p:nvPr/>
        </p:nvSpPr>
        <p:spPr>
          <a:xfrm>
            <a:off x="5473920" y="4189906"/>
            <a:ext cx="1493912" cy="646331"/>
          </a:xfrm>
          <a:prstGeom prst="rect">
            <a:avLst/>
          </a:prstGeom>
        </p:spPr>
        <p:txBody>
          <a:bodyPr wrap="square">
            <a:spAutoFit/>
          </a:bodyPr>
          <a:lstStyle/>
          <a:p>
            <a:pPr algn="ctr"/>
            <a:r>
              <a:rPr lang="en-US" dirty="0"/>
              <a:t>5.680.000</a:t>
            </a:r>
            <a:endParaRPr lang="el-GR" dirty="0"/>
          </a:p>
          <a:p>
            <a:pPr algn="ctr"/>
            <a:r>
              <a:rPr lang="el-GR" dirty="0"/>
              <a:t>(</a:t>
            </a:r>
            <a:r>
              <a:rPr lang="en-US" dirty="0"/>
              <a:t>=</a:t>
            </a:r>
            <a:r>
              <a:rPr lang="el-GR" dirty="0"/>
              <a:t>80.000*71)</a:t>
            </a:r>
          </a:p>
        </p:txBody>
      </p:sp>
      <p:sp>
        <p:nvSpPr>
          <p:cNvPr id="21" name="Ορθογώνιο 20">
            <a:extLst>
              <a:ext uri="{FF2B5EF4-FFF2-40B4-BE49-F238E27FC236}">
                <a16:creationId xmlns:a16="http://schemas.microsoft.com/office/drawing/2014/main" id="{D8A18103-1F2F-4A51-B60E-81078E6E66C8}"/>
              </a:ext>
            </a:extLst>
          </p:cNvPr>
          <p:cNvSpPr/>
          <p:nvPr/>
        </p:nvSpPr>
        <p:spPr>
          <a:xfrm>
            <a:off x="5442232" y="4823685"/>
            <a:ext cx="1493912" cy="646331"/>
          </a:xfrm>
          <a:prstGeom prst="rect">
            <a:avLst/>
          </a:prstGeom>
        </p:spPr>
        <p:txBody>
          <a:bodyPr wrap="square">
            <a:spAutoFit/>
          </a:bodyPr>
          <a:lstStyle/>
          <a:p>
            <a:pPr algn="ctr"/>
            <a:r>
              <a:rPr lang="en-US" dirty="0"/>
              <a:t>5.760.000</a:t>
            </a:r>
            <a:endParaRPr lang="el-GR" dirty="0"/>
          </a:p>
          <a:p>
            <a:pPr algn="ctr"/>
            <a:r>
              <a:rPr lang="el-GR" dirty="0"/>
              <a:t>(</a:t>
            </a:r>
            <a:r>
              <a:rPr lang="en-US" dirty="0"/>
              <a:t>=</a:t>
            </a:r>
            <a:r>
              <a:rPr lang="el-GR" dirty="0"/>
              <a:t>90.000*64)</a:t>
            </a:r>
          </a:p>
        </p:txBody>
      </p:sp>
      <p:sp>
        <p:nvSpPr>
          <p:cNvPr id="22" name="Ορθογώνιο 21">
            <a:extLst>
              <a:ext uri="{FF2B5EF4-FFF2-40B4-BE49-F238E27FC236}">
                <a16:creationId xmlns:a16="http://schemas.microsoft.com/office/drawing/2014/main" id="{4B169C09-CD98-4BF3-BE87-C16FEAFB8BB9}"/>
              </a:ext>
            </a:extLst>
          </p:cNvPr>
          <p:cNvSpPr/>
          <p:nvPr/>
        </p:nvSpPr>
        <p:spPr>
          <a:xfrm>
            <a:off x="5708089" y="5470016"/>
            <a:ext cx="1223412" cy="369332"/>
          </a:xfrm>
          <a:prstGeom prst="rect">
            <a:avLst/>
          </a:prstGeom>
        </p:spPr>
        <p:txBody>
          <a:bodyPr wrap="none">
            <a:spAutoFit/>
          </a:bodyPr>
          <a:lstStyle/>
          <a:p>
            <a:pPr algn="ctr"/>
            <a:r>
              <a:rPr lang="en-US" b="1" i="1" dirty="0">
                <a:solidFill>
                  <a:srgbClr val="FF0000"/>
                </a:solidFill>
              </a:rPr>
              <a:t>30.680.000</a:t>
            </a:r>
            <a:endParaRPr lang="el-GR" b="1" i="1" dirty="0">
              <a:solidFill>
                <a:srgbClr val="FF0000"/>
              </a:solidFill>
            </a:endParaRPr>
          </a:p>
        </p:txBody>
      </p:sp>
      <p:sp>
        <p:nvSpPr>
          <p:cNvPr id="23" name="Ορθογώνιο 22">
            <a:extLst>
              <a:ext uri="{FF2B5EF4-FFF2-40B4-BE49-F238E27FC236}">
                <a16:creationId xmlns:a16="http://schemas.microsoft.com/office/drawing/2014/main" id="{C22962D6-D76B-4B24-B67A-AAB35F9E7F3D}"/>
              </a:ext>
            </a:extLst>
          </p:cNvPr>
          <p:cNvSpPr/>
          <p:nvPr/>
        </p:nvSpPr>
        <p:spPr>
          <a:xfrm>
            <a:off x="7087480" y="2665552"/>
            <a:ext cx="1594912" cy="646331"/>
          </a:xfrm>
          <a:prstGeom prst="rect">
            <a:avLst/>
          </a:prstGeom>
        </p:spPr>
        <p:txBody>
          <a:bodyPr wrap="square">
            <a:spAutoFit/>
          </a:bodyPr>
          <a:lstStyle/>
          <a:p>
            <a:pPr algn="ctr"/>
            <a:r>
              <a:rPr lang="en-US" dirty="0"/>
              <a:t>9.900.000</a:t>
            </a:r>
            <a:r>
              <a:rPr lang="el-GR" dirty="0"/>
              <a:t> (=100.000*99)</a:t>
            </a:r>
          </a:p>
        </p:txBody>
      </p:sp>
      <p:sp>
        <p:nvSpPr>
          <p:cNvPr id="24" name="Ορθογώνιο 23">
            <a:extLst>
              <a:ext uri="{FF2B5EF4-FFF2-40B4-BE49-F238E27FC236}">
                <a16:creationId xmlns:a16="http://schemas.microsoft.com/office/drawing/2014/main" id="{D24D3813-0CBE-44F6-8EBD-716E234E4CA7}"/>
              </a:ext>
            </a:extLst>
          </p:cNvPr>
          <p:cNvSpPr/>
          <p:nvPr/>
        </p:nvSpPr>
        <p:spPr>
          <a:xfrm>
            <a:off x="7037631" y="3506000"/>
            <a:ext cx="1806939" cy="646331"/>
          </a:xfrm>
          <a:prstGeom prst="rect">
            <a:avLst/>
          </a:prstGeom>
        </p:spPr>
        <p:txBody>
          <a:bodyPr wrap="square">
            <a:spAutoFit/>
          </a:bodyPr>
          <a:lstStyle/>
          <a:p>
            <a:pPr algn="ctr"/>
            <a:r>
              <a:rPr lang="en-US" dirty="0"/>
              <a:t>9.120.000 (=120</a:t>
            </a:r>
            <a:r>
              <a:rPr lang="el-GR" dirty="0"/>
              <a:t>.</a:t>
            </a:r>
            <a:r>
              <a:rPr lang="en-US" dirty="0"/>
              <a:t>000*76)</a:t>
            </a:r>
            <a:endParaRPr lang="el-GR" dirty="0"/>
          </a:p>
        </p:txBody>
      </p:sp>
      <p:sp>
        <p:nvSpPr>
          <p:cNvPr id="25" name="Ορθογώνιο 24">
            <a:extLst>
              <a:ext uri="{FF2B5EF4-FFF2-40B4-BE49-F238E27FC236}">
                <a16:creationId xmlns:a16="http://schemas.microsoft.com/office/drawing/2014/main" id="{113E394D-DB75-4DF1-872D-0369CDC46B1B}"/>
              </a:ext>
            </a:extLst>
          </p:cNvPr>
          <p:cNvSpPr/>
          <p:nvPr/>
        </p:nvSpPr>
        <p:spPr>
          <a:xfrm>
            <a:off x="7063105" y="4152028"/>
            <a:ext cx="1806940" cy="646331"/>
          </a:xfrm>
          <a:prstGeom prst="rect">
            <a:avLst/>
          </a:prstGeom>
        </p:spPr>
        <p:txBody>
          <a:bodyPr wrap="square">
            <a:spAutoFit/>
          </a:bodyPr>
          <a:lstStyle/>
          <a:p>
            <a:pPr algn="ctr"/>
            <a:r>
              <a:rPr lang="en-US" dirty="0"/>
              <a:t>5.600.000 (=80</a:t>
            </a:r>
            <a:r>
              <a:rPr lang="el-GR" dirty="0"/>
              <a:t>.</a:t>
            </a:r>
            <a:r>
              <a:rPr lang="en-US" dirty="0"/>
              <a:t>000*70)</a:t>
            </a:r>
            <a:endParaRPr lang="el-GR" dirty="0"/>
          </a:p>
        </p:txBody>
      </p:sp>
      <p:sp>
        <p:nvSpPr>
          <p:cNvPr id="26" name="Ορθογώνιο 25">
            <a:extLst>
              <a:ext uri="{FF2B5EF4-FFF2-40B4-BE49-F238E27FC236}">
                <a16:creationId xmlns:a16="http://schemas.microsoft.com/office/drawing/2014/main" id="{EEBBE8BF-D1BA-4A72-AA69-69ED0AFB4480}"/>
              </a:ext>
            </a:extLst>
          </p:cNvPr>
          <p:cNvSpPr/>
          <p:nvPr/>
        </p:nvSpPr>
        <p:spPr>
          <a:xfrm>
            <a:off x="7140195" y="4799485"/>
            <a:ext cx="1594881" cy="646331"/>
          </a:xfrm>
          <a:prstGeom prst="rect">
            <a:avLst/>
          </a:prstGeom>
        </p:spPr>
        <p:txBody>
          <a:bodyPr wrap="square">
            <a:spAutoFit/>
          </a:bodyPr>
          <a:lstStyle/>
          <a:p>
            <a:pPr algn="ctr"/>
            <a:r>
              <a:rPr lang="en-US" dirty="0"/>
              <a:t>5.6</a:t>
            </a:r>
            <a:r>
              <a:rPr lang="el-GR" dirty="0"/>
              <a:t>7</a:t>
            </a:r>
            <a:r>
              <a:rPr lang="en-US" dirty="0"/>
              <a:t>0.000 (=90</a:t>
            </a:r>
            <a:r>
              <a:rPr lang="el-GR" dirty="0"/>
              <a:t>.</a:t>
            </a:r>
            <a:r>
              <a:rPr lang="en-US" dirty="0"/>
              <a:t>000*63)</a:t>
            </a:r>
            <a:endParaRPr lang="el-GR" dirty="0"/>
          </a:p>
        </p:txBody>
      </p:sp>
      <p:sp>
        <p:nvSpPr>
          <p:cNvPr id="28" name="Ορθογώνιο 27">
            <a:extLst>
              <a:ext uri="{FF2B5EF4-FFF2-40B4-BE49-F238E27FC236}">
                <a16:creationId xmlns:a16="http://schemas.microsoft.com/office/drawing/2014/main" id="{C2504414-7661-41CD-AAE7-867EF42AE3FB}"/>
              </a:ext>
            </a:extLst>
          </p:cNvPr>
          <p:cNvSpPr/>
          <p:nvPr/>
        </p:nvSpPr>
        <p:spPr>
          <a:xfrm>
            <a:off x="7338579" y="5431660"/>
            <a:ext cx="1223412" cy="369332"/>
          </a:xfrm>
          <a:prstGeom prst="rect">
            <a:avLst/>
          </a:prstGeom>
        </p:spPr>
        <p:txBody>
          <a:bodyPr wrap="none">
            <a:spAutoFit/>
          </a:bodyPr>
          <a:lstStyle/>
          <a:p>
            <a:pPr algn="ctr"/>
            <a:r>
              <a:rPr lang="en-US" b="1" i="1" dirty="0">
                <a:solidFill>
                  <a:srgbClr val="FF0000"/>
                </a:solidFill>
              </a:rPr>
              <a:t>30.290.000</a:t>
            </a:r>
            <a:endParaRPr lang="el-GR" b="1" i="1" dirty="0">
              <a:solidFill>
                <a:srgbClr val="FF0000"/>
              </a:solidFill>
            </a:endParaRPr>
          </a:p>
        </p:txBody>
      </p:sp>
      <p:sp>
        <p:nvSpPr>
          <p:cNvPr id="31" name="TextBox 30">
            <a:extLst>
              <a:ext uri="{FF2B5EF4-FFF2-40B4-BE49-F238E27FC236}">
                <a16:creationId xmlns:a16="http://schemas.microsoft.com/office/drawing/2014/main" id="{9E0BD61C-E3FE-4263-A1B5-BC9D7189BD09}"/>
              </a:ext>
            </a:extLst>
          </p:cNvPr>
          <p:cNvSpPr txBox="1"/>
          <p:nvPr/>
        </p:nvSpPr>
        <p:spPr>
          <a:xfrm>
            <a:off x="35496" y="49168"/>
            <a:ext cx="3004703" cy="1200329"/>
          </a:xfrm>
          <a:prstGeom prst="rect">
            <a:avLst/>
          </a:prstGeom>
          <a:noFill/>
        </p:spPr>
        <p:txBody>
          <a:bodyPr wrap="square">
            <a:spAutoFit/>
          </a:bodyPr>
          <a:lstStyle/>
          <a:p>
            <a:pPr marL="457200" indent="-457200">
              <a:spcBef>
                <a:spcPts val="0"/>
              </a:spcBef>
              <a:spcAft>
                <a:spcPts val="0"/>
              </a:spcAft>
              <a:buClr>
                <a:srgbClr val="FF9900"/>
              </a:buClr>
              <a:buFont typeface="Wingdings 2" panose="05020102010507070707" pitchFamily="18" charset="2"/>
              <a:buChar char="?"/>
            </a:pPr>
            <a:r>
              <a:rPr lang="el-GR" sz="1800" dirty="0"/>
              <a:t>100.000 – 6 Απριλίου</a:t>
            </a:r>
            <a:endParaRPr lang="en-US" sz="1800" dirty="0"/>
          </a:p>
          <a:p>
            <a:pPr marL="457200" indent="-457200">
              <a:spcBef>
                <a:spcPts val="0"/>
              </a:spcBef>
              <a:spcAft>
                <a:spcPts val="0"/>
              </a:spcAft>
              <a:buClr>
                <a:srgbClr val="FF9900"/>
              </a:buClr>
              <a:buFont typeface="Wingdings 2" panose="05020102010507070707" pitchFamily="18" charset="2"/>
              <a:buChar char="?"/>
            </a:pPr>
            <a:r>
              <a:rPr lang="en-US" sz="1800" dirty="0"/>
              <a:t>120.000 – </a:t>
            </a:r>
            <a:r>
              <a:rPr lang="el-GR" sz="1800" dirty="0"/>
              <a:t>29</a:t>
            </a:r>
            <a:r>
              <a:rPr lang="en-US" sz="1800" dirty="0"/>
              <a:t> </a:t>
            </a:r>
            <a:r>
              <a:rPr lang="el-GR" sz="1800" dirty="0"/>
              <a:t>Απριλίου</a:t>
            </a:r>
          </a:p>
          <a:p>
            <a:pPr marL="457200" indent="-457200">
              <a:spcBef>
                <a:spcPts val="0"/>
              </a:spcBef>
              <a:spcAft>
                <a:spcPts val="0"/>
              </a:spcAft>
              <a:buClr>
                <a:srgbClr val="FF9900"/>
              </a:buClr>
              <a:buFont typeface="Wingdings 2" panose="05020102010507070707" pitchFamily="18" charset="2"/>
              <a:buChar char="?"/>
            </a:pPr>
            <a:r>
              <a:rPr lang="el-GR" sz="1800" dirty="0"/>
              <a:t>80.000 – 5 Μαΐου</a:t>
            </a:r>
          </a:p>
          <a:p>
            <a:pPr marL="457200" indent="-457200">
              <a:spcBef>
                <a:spcPts val="0"/>
              </a:spcBef>
              <a:spcAft>
                <a:spcPts val="0"/>
              </a:spcAft>
              <a:buClr>
                <a:srgbClr val="FF9900"/>
              </a:buClr>
              <a:buFont typeface="Wingdings 2" panose="05020102010507070707" pitchFamily="18" charset="2"/>
              <a:buChar char="?"/>
            </a:pPr>
            <a:r>
              <a:rPr lang="el-GR" sz="1800" dirty="0"/>
              <a:t>90.000 – 12 Μαΐου</a:t>
            </a:r>
          </a:p>
        </p:txBody>
      </p:sp>
    </p:spTree>
    <p:extLst>
      <p:ext uri="{BB962C8B-B14F-4D97-AF65-F5344CB8AC3E}">
        <p14:creationId xmlns:p14="http://schemas.microsoft.com/office/powerpoint/2010/main" val="234786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P spid="15" grpId="0"/>
      <p:bldP spid="16" grpId="0"/>
      <p:bldP spid="17" grpId="0"/>
      <p:bldP spid="18" grpId="0"/>
      <p:bldP spid="19" grpId="0"/>
      <p:bldP spid="21" grpId="0"/>
      <p:bldP spid="22" grpId="0"/>
      <p:bldP spid="23" grpId="0"/>
      <p:bldP spid="24" grpId="0"/>
      <p:bldP spid="25" grpId="0"/>
      <p:bldP spid="26"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1</a:t>
            </a:r>
          </a:p>
        </p:txBody>
      </p:sp>
      <p:sp>
        <p:nvSpPr>
          <p:cNvPr id="3" name="Content Placeholder 2"/>
          <p:cNvSpPr>
            <a:spLocks noGrp="1"/>
          </p:cNvSpPr>
          <p:nvPr>
            <p:ph idx="1"/>
          </p:nvPr>
        </p:nvSpPr>
        <p:spPr>
          <a:xfrm>
            <a:off x="685346" y="1732450"/>
            <a:ext cx="1654406" cy="438643"/>
          </a:xfrm>
        </p:spPr>
        <p:txBody>
          <a:bodyPr>
            <a:normAutofit/>
          </a:bodyPr>
          <a:lstStyle/>
          <a:p>
            <a:pPr marL="0" indent="0">
              <a:buNone/>
            </a:pPr>
            <a:r>
              <a:rPr lang="el-GR" sz="1800" u="sng" dirty="0">
                <a:solidFill>
                  <a:schemeClr val="tx1"/>
                </a:solidFill>
              </a:rPr>
              <a:t>Α) ΠΟΛΙΤΙΚΟ</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36</a:t>
            </a:fld>
            <a:endParaRPr lang="el-GR" dirty="0"/>
          </a:p>
        </p:txBody>
      </p:sp>
      <mc:AlternateContent xmlns:mc="http://schemas.openxmlformats.org/markup-compatibility/2006" xmlns:a14="http://schemas.microsoft.com/office/drawing/2010/main">
        <mc:Choice Requires="a14">
          <p:sp>
            <p:nvSpPr>
              <p:cNvPr id="7" name="Rectangle 6"/>
              <p:cNvSpPr/>
              <p:nvPr/>
            </p:nvSpPr>
            <p:spPr>
              <a:xfrm>
                <a:off x="5436096" y="1732450"/>
                <a:ext cx="3240360" cy="548868"/>
              </a:xfrm>
              <a:prstGeom prst="rect">
                <a:avLst/>
              </a:prstGeom>
            </p:spPr>
            <p:txBody>
              <a:bodyPr wrap="square">
                <a:spAutoFit/>
              </a:bodyPr>
              <a:lstStyle/>
              <a:p>
                <a:r>
                  <a:rPr lang="el-GR" dirty="0"/>
                  <a:t>Ι = </a:t>
                </a:r>
                <a14:m>
                  <m:oMath xmlns:m="http://schemas.openxmlformats.org/officeDocument/2006/math">
                    <m:f>
                      <m:fPr>
                        <m:ctrlPr>
                          <a:rPr lang="el-GR" sz="1600" i="1">
                            <a:latin typeface="Cambria Math" panose="02040503050406030204" pitchFamily="18" charset="0"/>
                          </a:rPr>
                        </m:ctrlPr>
                      </m:fPr>
                      <m:num>
                        <m:r>
                          <m:rPr>
                            <m:sty m:val="p"/>
                          </m:rPr>
                          <a:rPr lang="el-GR" sz="1600" i="1">
                            <a:latin typeface="Cambria Math" panose="02040503050406030204" pitchFamily="18" charset="0"/>
                          </a:rPr>
                          <m:t>Ν</m:t>
                        </m:r>
                      </m:num>
                      <m:den>
                        <m:r>
                          <m:rPr>
                            <m:sty m:val="p"/>
                          </m:rPr>
                          <a:rPr lang="el-GR" sz="1600" i="1">
                            <a:latin typeface="Cambria Math" panose="02040503050406030204" pitchFamily="18" charset="0"/>
                          </a:rPr>
                          <m:t>Δ</m:t>
                        </m:r>
                      </m:den>
                    </m:f>
                    <m:r>
                      <a:rPr lang="el-GR" sz="1600" i="1">
                        <a:latin typeface="Cambria Math" panose="02040503050406030204" pitchFamily="18" charset="0"/>
                      </a:rPr>
                      <m:t> </m:t>
                    </m:r>
                    <m:f>
                      <m:fPr>
                        <m:ctrlPr>
                          <a:rPr lang="el-GR" sz="1600" i="1">
                            <a:latin typeface="Cambria Math" panose="02040503050406030204" pitchFamily="18" charset="0"/>
                          </a:rPr>
                        </m:ctrlPr>
                      </m:fPr>
                      <m:num>
                        <m:r>
                          <m:rPr>
                            <m:nor/>
                          </m:rPr>
                          <a:rPr lang="el-GR" sz="1600" i="1" dirty="0">
                            <a:latin typeface="Cambria Math" panose="02040503050406030204" pitchFamily="18" charset="0"/>
                          </a:rPr>
                          <m:t>Τοκάριθμος</m:t>
                        </m:r>
                        <m:r>
                          <a:rPr lang="en-US" sz="1600" i="1" dirty="0">
                            <a:latin typeface="Cambria Math" panose="02040503050406030204" pitchFamily="18" charset="0"/>
                          </a:rPr>
                          <m:t> </m:t>
                        </m:r>
                        <m:r>
                          <a:rPr lang="en-US" sz="1600" i="1" dirty="0" smtClean="0">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𝐾</m:t>
                        </m:r>
                        <m:r>
                          <a:rPr lang="en-US" sz="1600" i="1">
                            <a:solidFill>
                              <a:srgbClr val="FF0000"/>
                            </a:solidFill>
                            <a:latin typeface="Cambria Math" panose="02040503050406030204" pitchFamily="18" charset="0"/>
                          </a:rPr>
                          <m:t>∗</m:t>
                        </m:r>
                        <m:r>
                          <a:rPr lang="el-GR" sz="1600" i="1">
                            <a:solidFill>
                              <a:srgbClr val="FF0000"/>
                            </a:solidFill>
                            <a:latin typeface="Cambria Math" panose="02040503050406030204" pitchFamily="18" charset="0"/>
                          </a:rPr>
                          <m:t>𝜈</m:t>
                        </m:r>
                        <m:r>
                          <a:rPr lang="en-US" sz="1600" i="1">
                            <a:solidFill>
                              <a:srgbClr val="FF0000"/>
                            </a:solidFill>
                            <a:latin typeface="Cambria Math" panose="02040503050406030204" pitchFamily="18" charset="0"/>
                          </a:rPr>
                          <m:t>)</m:t>
                        </m:r>
                      </m:num>
                      <m:den>
                        <m:r>
                          <m:rPr>
                            <m:nor/>
                          </m:rPr>
                          <a:rPr lang="el-GR" sz="1600" i="1" dirty="0">
                            <a:latin typeface="Cambria Math" panose="02040503050406030204" pitchFamily="18" charset="0"/>
                          </a:rPr>
                          <m:t>Σταθερός</m:t>
                        </m:r>
                        <m:r>
                          <m:rPr>
                            <m:nor/>
                          </m:rPr>
                          <a:rPr lang="el-GR" sz="1600" i="1" dirty="0">
                            <a:latin typeface="Cambria Math" panose="02040503050406030204" pitchFamily="18" charset="0"/>
                          </a:rPr>
                          <m:t> </m:t>
                        </m:r>
                        <m:r>
                          <m:rPr>
                            <m:nor/>
                          </m:rPr>
                          <a:rPr lang="el-GR" sz="1600" i="1" dirty="0">
                            <a:latin typeface="Cambria Math" panose="02040503050406030204" pitchFamily="18" charset="0"/>
                          </a:rPr>
                          <m:t>διαιρέτης</m:t>
                        </m:r>
                        <m:r>
                          <m:rPr>
                            <m:nor/>
                          </m:rPr>
                          <a:rPr lang="en-US" sz="1600" i="1" dirty="0">
                            <a:latin typeface="Cambria Math" panose="02040503050406030204" pitchFamily="18" charset="0"/>
                          </a:rPr>
                          <m:t> </m:t>
                        </m:r>
                        <m:r>
                          <m:rPr>
                            <m:nor/>
                          </m:rPr>
                          <a:rPr lang="en-US" sz="1600" i="1" dirty="0" smtClean="0">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365/</m:t>
                        </m:r>
                        <m:r>
                          <a:rPr lang="en-US" sz="1600" i="1">
                            <a:solidFill>
                              <a:srgbClr val="FF0000"/>
                            </a:solidFill>
                            <a:latin typeface="Cambria Math" panose="02040503050406030204" pitchFamily="18" charset="0"/>
                          </a:rPr>
                          <m:t>𝑖</m:t>
                        </m:r>
                        <m:r>
                          <a:rPr lang="en-US" sz="1600" i="1">
                            <a:solidFill>
                              <a:srgbClr val="FF0000"/>
                            </a:solidFill>
                            <a:latin typeface="Cambria Math" panose="02040503050406030204" pitchFamily="18" charset="0"/>
                          </a:rPr>
                          <m:t>)</m:t>
                        </m:r>
                      </m:den>
                    </m:f>
                  </m:oMath>
                </a14:m>
                <a:endParaRPr lang="el-GR" i="1" dirty="0">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36096" y="1732450"/>
                <a:ext cx="3240360" cy="548868"/>
              </a:xfrm>
              <a:prstGeom prst="rect">
                <a:avLst/>
              </a:prstGeom>
              <a:blipFill>
                <a:blip r:embed="rId2"/>
                <a:stretch>
                  <a:fillRect l="-1695" b="-8889"/>
                </a:stretch>
              </a:blipFill>
            </p:spPr>
            <p:txBody>
              <a:bodyPr/>
              <a:lstStyle/>
              <a:p>
                <a:r>
                  <a:rPr lang="el-GR">
                    <a:noFill/>
                  </a:rPr>
                  <a:t> </a:t>
                </a:r>
              </a:p>
            </p:txBody>
          </p:sp>
        </mc:Fallback>
      </mc:AlternateContent>
      <p:sp>
        <p:nvSpPr>
          <p:cNvPr id="6" name="Ορθογώνιο 5">
            <a:extLst>
              <a:ext uri="{FF2B5EF4-FFF2-40B4-BE49-F238E27FC236}">
                <a16:creationId xmlns:a16="http://schemas.microsoft.com/office/drawing/2014/main" id="{F4509CFB-58EC-4434-BFEE-A48BC2DD7F58}"/>
              </a:ext>
            </a:extLst>
          </p:cNvPr>
          <p:cNvSpPr/>
          <p:nvPr/>
        </p:nvSpPr>
        <p:spPr>
          <a:xfrm>
            <a:off x="702088" y="5363436"/>
            <a:ext cx="4572000" cy="646331"/>
          </a:xfrm>
          <a:prstGeom prst="rect">
            <a:avLst/>
          </a:prstGeom>
        </p:spPr>
        <p:txBody>
          <a:bodyPr>
            <a:spAutoFit/>
          </a:bodyPr>
          <a:lstStyle/>
          <a:p>
            <a:r>
              <a:rPr lang="el-GR" dirty="0"/>
              <a:t>Δ= 360/0,05=7.200</a:t>
            </a:r>
          </a:p>
          <a:p>
            <a:r>
              <a:rPr lang="el-GR" b="1" dirty="0">
                <a:solidFill>
                  <a:srgbClr val="FF0000"/>
                </a:solidFill>
              </a:rPr>
              <a:t>Ι</a:t>
            </a:r>
            <a:r>
              <a:rPr lang="el-GR" dirty="0"/>
              <a:t> = 30.680.000/7.200 = 4.261,11</a:t>
            </a:r>
          </a:p>
        </p:txBody>
      </p:sp>
      <p:sp>
        <p:nvSpPr>
          <p:cNvPr id="9" name="Ορθογώνιο 8">
            <a:extLst>
              <a:ext uri="{FF2B5EF4-FFF2-40B4-BE49-F238E27FC236}">
                <a16:creationId xmlns:a16="http://schemas.microsoft.com/office/drawing/2014/main" id="{168A2819-95CC-40A3-BF2C-A915041D8BC3}"/>
              </a:ext>
            </a:extLst>
          </p:cNvPr>
          <p:cNvSpPr/>
          <p:nvPr/>
        </p:nvSpPr>
        <p:spPr>
          <a:xfrm>
            <a:off x="692985" y="4837837"/>
            <a:ext cx="1134028" cy="369332"/>
          </a:xfrm>
          <a:prstGeom prst="rect">
            <a:avLst/>
          </a:prstGeom>
        </p:spPr>
        <p:txBody>
          <a:bodyPr wrap="none">
            <a:spAutoFit/>
          </a:bodyPr>
          <a:lstStyle/>
          <a:p>
            <a:r>
              <a:rPr lang="el-GR" u="sng" dirty="0"/>
              <a:t>Γ) ΜΙΚΤΟ</a:t>
            </a:r>
          </a:p>
        </p:txBody>
      </p:sp>
      <p:sp>
        <p:nvSpPr>
          <p:cNvPr id="10" name="Ορθογώνιο 9">
            <a:extLst>
              <a:ext uri="{FF2B5EF4-FFF2-40B4-BE49-F238E27FC236}">
                <a16:creationId xmlns:a16="http://schemas.microsoft.com/office/drawing/2014/main" id="{ADD7A5A0-D653-4C98-90E8-23D213A4D6DD}"/>
              </a:ext>
            </a:extLst>
          </p:cNvPr>
          <p:cNvSpPr/>
          <p:nvPr/>
        </p:nvSpPr>
        <p:spPr>
          <a:xfrm>
            <a:off x="702088" y="3907697"/>
            <a:ext cx="4572000" cy="646331"/>
          </a:xfrm>
          <a:prstGeom prst="rect">
            <a:avLst/>
          </a:prstGeom>
        </p:spPr>
        <p:txBody>
          <a:bodyPr>
            <a:spAutoFit/>
          </a:bodyPr>
          <a:lstStyle/>
          <a:p>
            <a:r>
              <a:rPr lang="el-GR" dirty="0"/>
              <a:t>Δ=360/0,05=7.200</a:t>
            </a:r>
          </a:p>
          <a:p>
            <a:r>
              <a:rPr lang="el-GR" b="1" dirty="0">
                <a:solidFill>
                  <a:srgbClr val="FF0000"/>
                </a:solidFill>
              </a:rPr>
              <a:t>Ι </a:t>
            </a:r>
            <a:r>
              <a:rPr lang="el-GR" dirty="0"/>
              <a:t>= 30.290.000/7.200 = 4.206,94</a:t>
            </a:r>
          </a:p>
        </p:txBody>
      </p:sp>
      <p:sp>
        <p:nvSpPr>
          <p:cNvPr id="11" name="Ορθογώνιο 10">
            <a:extLst>
              <a:ext uri="{FF2B5EF4-FFF2-40B4-BE49-F238E27FC236}">
                <a16:creationId xmlns:a16="http://schemas.microsoft.com/office/drawing/2014/main" id="{9556840B-981B-4DCD-BA30-719AFBDFFBBE}"/>
              </a:ext>
            </a:extLst>
          </p:cNvPr>
          <p:cNvSpPr/>
          <p:nvPr/>
        </p:nvSpPr>
        <p:spPr>
          <a:xfrm>
            <a:off x="664832" y="3319799"/>
            <a:ext cx="1580369" cy="369332"/>
          </a:xfrm>
          <a:prstGeom prst="rect">
            <a:avLst/>
          </a:prstGeom>
        </p:spPr>
        <p:txBody>
          <a:bodyPr wrap="none">
            <a:spAutoFit/>
          </a:bodyPr>
          <a:lstStyle/>
          <a:p>
            <a:r>
              <a:rPr lang="el-GR" u="sng" dirty="0"/>
              <a:t>Β) ΕΜΠΟΡΙΚΟ</a:t>
            </a:r>
          </a:p>
        </p:txBody>
      </p:sp>
      <p:sp>
        <p:nvSpPr>
          <p:cNvPr id="12" name="Ορθογώνιο 11">
            <a:extLst>
              <a:ext uri="{FF2B5EF4-FFF2-40B4-BE49-F238E27FC236}">
                <a16:creationId xmlns:a16="http://schemas.microsoft.com/office/drawing/2014/main" id="{5B146F4B-97E1-4030-B1C9-5D54C2327A47}"/>
              </a:ext>
            </a:extLst>
          </p:cNvPr>
          <p:cNvSpPr/>
          <p:nvPr/>
        </p:nvSpPr>
        <p:spPr>
          <a:xfrm>
            <a:off x="702088" y="2303972"/>
            <a:ext cx="4572000" cy="646331"/>
          </a:xfrm>
          <a:prstGeom prst="rect">
            <a:avLst/>
          </a:prstGeom>
        </p:spPr>
        <p:txBody>
          <a:bodyPr>
            <a:spAutoFit/>
          </a:bodyPr>
          <a:lstStyle/>
          <a:p>
            <a:r>
              <a:rPr lang="el-GR" dirty="0"/>
              <a:t>Δ = 365/0,05 = 7.300</a:t>
            </a:r>
          </a:p>
          <a:p>
            <a:r>
              <a:rPr lang="el-GR" b="1" dirty="0">
                <a:solidFill>
                  <a:srgbClr val="FF0000"/>
                </a:solidFill>
              </a:rPr>
              <a:t>Ι</a:t>
            </a:r>
            <a:r>
              <a:rPr lang="el-GR" dirty="0"/>
              <a:t> = 30.680.000 / 7.300 = 4.202,74</a:t>
            </a:r>
          </a:p>
        </p:txBody>
      </p:sp>
    </p:spTree>
    <p:extLst>
      <p:ext uri="{BB962C8B-B14F-4D97-AF65-F5344CB8AC3E}">
        <p14:creationId xmlns:p14="http://schemas.microsoft.com/office/powerpoint/2010/main" val="23392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7F7DF0B-9401-4134-BA3C-5595BAD3317C}"/>
              </a:ext>
            </a:extLst>
          </p:cNvPr>
          <p:cNvSpPr>
            <a:spLocks noGrp="1"/>
          </p:cNvSpPr>
          <p:nvPr>
            <p:ph type="title"/>
          </p:nvPr>
        </p:nvSpPr>
        <p:spPr/>
        <p:txBody>
          <a:bodyPr/>
          <a:lstStyle/>
          <a:p>
            <a:r>
              <a:rPr lang="el-GR" dirty="0"/>
              <a:t>Τελική αξία </a:t>
            </a:r>
            <a:r>
              <a:rPr lang="el-GR" b="1" dirty="0">
                <a:solidFill>
                  <a:srgbClr val="FF0000"/>
                </a:solidFill>
              </a:rPr>
              <a:t>Κ</a:t>
            </a:r>
            <a:r>
              <a:rPr lang="en-US" b="1" baseline="-25000" dirty="0">
                <a:solidFill>
                  <a:srgbClr val="FF0000"/>
                </a:solidFill>
              </a:rPr>
              <a:t>t</a:t>
            </a:r>
            <a:endParaRPr lang="el-GR" dirty="0"/>
          </a:p>
        </p:txBody>
      </p:sp>
      <p:sp>
        <p:nvSpPr>
          <p:cNvPr id="4" name="Θέση αριθμού διαφάνειας 3">
            <a:extLst>
              <a:ext uri="{FF2B5EF4-FFF2-40B4-BE49-F238E27FC236}">
                <a16:creationId xmlns:a16="http://schemas.microsoft.com/office/drawing/2014/main" id="{65AD08B0-C121-44AF-B821-61A3F5CD8C22}"/>
              </a:ext>
            </a:extLst>
          </p:cNvPr>
          <p:cNvSpPr>
            <a:spLocks noGrp="1"/>
          </p:cNvSpPr>
          <p:nvPr>
            <p:ph type="sldNum" sz="quarter" idx="12"/>
          </p:nvPr>
        </p:nvSpPr>
        <p:spPr/>
        <p:txBody>
          <a:bodyPr/>
          <a:lstStyle/>
          <a:p>
            <a:pPr>
              <a:defRPr/>
            </a:pPr>
            <a:fld id="{ABDCB94C-B5E6-4293-A41E-9D2D60527EE3}" type="slidenum">
              <a:rPr lang="el-GR" smtClean="0"/>
              <a:pPr>
                <a:defRPr/>
              </a:pPr>
              <a:t>37</a:t>
            </a:fld>
            <a:endParaRPr lang="el-GR" dirty="0"/>
          </a:p>
        </p:txBody>
      </p:sp>
    </p:spTree>
    <p:extLst>
      <p:ext uri="{BB962C8B-B14F-4D97-AF65-F5344CB8AC3E}">
        <p14:creationId xmlns:p14="http://schemas.microsoft.com/office/powerpoint/2010/main" val="4228086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Τελική αξία </a:t>
            </a:r>
            <a:r>
              <a:rPr lang="el-GR" b="1" dirty="0">
                <a:solidFill>
                  <a:srgbClr val="FF0000"/>
                </a:solidFill>
              </a:rPr>
              <a:t>Κ</a:t>
            </a:r>
            <a:r>
              <a:rPr lang="en-US" b="1" baseline="-25000" dirty="0">
                <a:solidFill>
                  <a:srgbClr val="FF0000"/>
                </a:solidFill>
              </a:rPr>
              <a:t>t</a:t>
            </a:r>
            <a:r>
              <a:rPr lang="el-GR" dirty="0"/>
              <a:t> (ή μέλλουσα αξία)</a:t>
            </a:r>
          </a:p>
        </p:txBody>
      </p:sp>
      <p:sp>
        <p:nvSpPr>
          <p:cNvPr id="3" name="Content Placeholder 2"/>
          <p:cNvSpPr>
            <a:spLocks noGrp="1"/>
          </p:cNvSpPr>
          <p:nvPr>
            <p:ph idx="1"/>
          </p:nvPr>
        </p:nvSpPr>
        <p:spPr>
          <a:xfrm>
            <a:off x="685346" y="1732451"/>
            <a:ext cx="7765322" cy="1408518"/>
          </a:xfrm>
        </p:spPr>
        <p:txBody>
          <a:bodyPr/>
          <a:lstStyle/>
          <a:p>
            <a:pPr>
              <a:buClr>
                <a:srgbClr val="FF9900"/>
              </a:buClr>
              <a:buFont typeface="Wingdings" panose="05000000000000000000" pitchFamily="2" charset="2"/>
              <a:buChar char="m"/>
            </a:pPr>
            <a:r>
              <a:rPr lang="el-GR" dirty="0">
                <a:solidFill>
                  <a:schemeClr val="tx1"/>
                </a:solidFill>
              </a:rPr>
              <a:t>είναι το άθροισμα του κεφαλαίου </a:t>
            </a:r>
            <a:r>
              <a:rPr lang="el-GR" b="1" dirty="0">
                <a:solidFill>
                  <a:schemeClr val="tx1"/>
                </a:solidFill>
              </a:rPr>
              <a:t>Κ </a:t>
            </a:r>
            <a:r>
              <a:rPr lang="el-GR" dirty="0">
                <a:solidFill>
                  <a:schemeClr val="tx1"/>
                </a:solidFill>
              </a:rPr>
              <a:t>και του τόκου </a:t>
            </a:r>
            <a:r>
              <a:rPr lang="el-GR" b="1" dirty="0">
                <a:solidFill>
                  <a:schemeClr val="tx1"/>
                </a:solidFill>
              </a:rPr>
              <a:t>Ι</a:t>
            </a:r>
            <a:r>
              <a:rPr lang="el-GR" dirty="0">
                <a:solidFill>
                  <a:schemeClr val="tx1"/>
                </a:solidFill>
              </a:rPr>
              <a:t>.</a:t>
            </a:r>
          </a:p>
          <a:p>
            <a:pPr marL="0" indent="0" algn="ctr">
              <a:buClr>
                <a:srgbClr val="FF9900"/>
              </a:buClr>
              <a:buNone/>
            </a:pPr>
            <a:r>
              <a:rPr lang="el-GR" sz="4000" b="1" dirty="0">
                <a:solidFill>
                  <a:schemeClr val="tx1"/>
                </a:solidFill>
              </a:rPr>
              <a:t>Κ</a:t>
            </a:r>
            <a:r>
              <a:rPr lang="en-US" sz="4000" b="1" baseline="-25000" dirty="0">
                <a:solidFill>
                  <a:schemeClr val="tx1"/>
                </a:solidFill>
              </a:rPr>
              <a:t>t</a:t>
            </a:r>
            <a:r>
              <a:rPr lang="en-US" sz="4000" b="1" dirty="0">
                <a:solidFill>
                  <a:schemeClr val="tx1"/>
                </a:solidFill>
              </a:rPr>
              <a:t> = K</a:t>
            </a:r>
            <a:r>
              <a:rPr lang="el-GR" sz="4000" b="1" baseline="-25000" dirty="0">
                <a:solidFill>
                  <a:schemeClr val="tx1"/>
                </a:solidFill>
              </a:rPr>
              <a:t>0</a:t>
            </a:r>
            <a:r>
              <a:rPr lang="en-US" sz="4000" b="1" dirty="0">
                <a:solidFill>
                  <a:schemeClr val="tx1"/>
                </a:solidFill>
              </a:rPr>
              <a:t> + I</a:t>
            </a:r>
            <a:endParaRPr lang="el-GR" sz="4000" b="1" dirty="0">
              <a:solidFill>
                <a:schemeClr val="tx1"/>
              </a:solidFill>
            </a:endParaRPr>
          </a:p>
          <a:p>
            <a:pPr>
              <a:buClr>
                <a:srgbClr val="FF9900"/>
              </a:buClr>
              <a:buFont typeface="Wingdings" panose="05000000000000000000" pitchFamily="2" charset="2"/>
              <a:buChar char="m"/>
            </a:pP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38</a:t>
            </a:fld>
            <a:endParaRPr lang="el-GR" dirty="0"/>
          </a:p>
        </p:txBody>
      </p:sp>
      <p:sp>
        <p:nvSpPr>
          <p:cNvPr id="5" name="Rectangle 4"/>
          <p:cNvSpPr/>
          <p:nvPr/>
        </p:nvSpPr>
        <p:spPr>
          <a:xfrm>
            <a:off x="1115614" y="4581128"/>
            <a:ext cx="2232248" cy="12241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ΤΕΛΙΚΟ ΚΕΦΑΛΑΙΟ</a:t>
            </a:r>
          </a:p>
        </p:txBody>
      </p:sp>
      <p:cxnSp>
        <p:nvCxnSpPr>
          <p:cNvPr id="6" name="Straight Arrow Connector 5"/>
          <p:cNvCxnSpPr>
            <a:cxnSpLocks/>
          </p:cNvCxnSpPr>
          <p:nvPr/>
        </p:nvCxnSpPr>
        <p:spPr>
          <a:xfrm flipH="1">
            <a:off x="2231738" y="2924944"/>
            <a:ext cx="1188134" cy="16527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53200" y="3353544"/>
            <a:ext cx="2232248" cy="12241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ΤΟΚΟΣ</a:t>
            </a:r>
          </a:p>
        </p:txBody>
      </p:sp>
      <p:sp>
        <p:nvSpPr>
          <p:cNvPr id="8" name="Rectangle 7"/>
          <p:cNvSpPr/>
          <p:nvPr/>
        </p:nvSpPr>
        <p:spPr>
          <a:xfrm>
            <a:off x="3815916" y="4829330"/>
            <a:ext cx="2232248" cy="12241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ΑΡΧΙΚΟ ΚΕΦΑΛΑΙΟ</a:t>
            </a:r>
          </a:p>
        </p:txBody>
      </p:sp>
      <p:cxnSp>
        <p:nvCxnSpPr>
          <p:cNvPr id="9" name="Straight Arrow Connector 8"/>
          <p:cNvCxnSpPr>
            <a:cxnSpLocks/>
            <a:endCxn id="8" idx="0"/>
          </p:cNvCxnSpPr>
          <p:nvPr/>
        </p:nvCxnSpPr>
        <p:spPr>
          <a:xfrm>
            <a:off x="4716016" y="2852936"/>
            <a:ext cx="216024" cy="19763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endCxn id="7" idx="1"/>
          </p:cNvCxnSpPr>
          <p:nvPr/>
        </p:nvCxnSpPr>
        <p:spPr>
          <a:xfrm>
            <a:off x="5724128" y="2852936"/>
            <a:ext cx="829072" cy="11126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6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Τελική αξία </a:t>
            </a:r>
            <a:r>
              <a:rPr lang="el-GR" b="1" dirty="0"/>
              <a:t>Κ</a:t>
            </a:r>
            <a:r>
              <a:rPr lang="en-US" b="1" baseline="-25000" dirty="0"/>
              <a:t>t</a:t>
            </a:r>
            <a:r>
              <a:rPr lang="el-GR" dirty="0">
                <a:solidFill>
                  <a:schemeClr val="tx1"/>
                </a:solidFill>
              </a:rPr>
              <a:t> (ή μέλλουσα αξία)</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39</a:t>
            </a:fld>
            <a:endParaRPr lang="el-GR" dirty="0"/>
          </a:p>
        </p:txBody>
      </p:sp>
      <p:sp>
        <p:nvSpPr>
          <p:cNvPr id="5" name="Ορθογώνιο 4">
            <a:extLst>
              <a:ext uri="{FF2B5EF4-FFF2-40B4-BE49-F238E27FC236}">
                <a16:creationId xmlns:a16="http://schemas.microsoft.com/office/drawing/2014/main" id="{42D1BEE5-F8C5-451B-9609-04B0B60CDFD7}"/>
              </a:ext>
            </a:extLst>
          </p:cNvPr>
          <p:cNvSpPr/>
          <p:nvPr/>
        </p:nvSpPr>
        <p:spPr>
          <a:xfrm>
            <a:off x="615893" y="1715698"/>
            <a:ext cx="2077813" cy="461665"/>
          </a:xfrm>
          <a:prstGeom prst="rect">
            <a:avLst/>
          </a:prstGeom>
        </p:spPr>
        <p:txBody>
          <a:bodyPr wrap="none">
            <a:spAutoFit/>
          </a:bodyPr>
          <a:lstStyle/>
          <a:p>
            <a:r>
              <a:rPr lang="el-GR" sz="2400" dirty="0"/>
              <a:t>Κ</a:t>
            </a:r>
            <a:r>
              <a:rPr lang="en-US" sz="2400" baseline="-25000" dirty="0"/>
              <a:t>t</a:t>
            </a:r>
            <a:r>
              <a:rPr lang="en-US" sz="2400" dirty="0"/>
              <a:t> = K</a:t>
            </a:r>
            <a:r>
              <a:rPr lang="el-GR" sz="2400" baseline="-25000" dirty="0"/>
              <a:t>0</a:t>
            </a:r>
            <a:r>
              <a:rPr lang="en-US" sz="2400" dirty="0"/>
              <a:t> + I </a:t>
            </a:r>
            <a:r>
              <a:rPr lang="en-US" sz="2400" dirty="0">
                <a:sym typeface="Wingdings" panose="05000000000000000000" pitchFamily="2" charset="2"/>
              </a:rPr>
              <a:t></a:t>
            </a:r>
          </a:p>
        </p:txBody>
      </p:sp>
      <p:sp>
        <p:nvSpPr>
          <p:cNvPr id="6" name="Ορθογώνιο 5">
            <a:extLst>
              <a:ext uri="{FF2B5EF4-FFF2-40B4-BE49-F238E27FC236}">
                <a16:creationId xmlns:a16="http://schemas.microsoft.com/office/drawing/2014/main" id="{48CF230E-E643-4492-A6EF-10A7A0E174B9}"/>
              </a:ext>
            </a:extLst>
          </p:cNvPr>
          <p:cNvSpPr/>
          <p:nvPr/>
        </p:nvSpPr>
        <p:spPr>
          <a:xfrm>
            <a:off x="615893" y="2497475"/>
            <a:ext cx="3248005" cy="461665"/>
          </a:xfrm>
          <a:prstGeom prst="rect">
            <a:avLst/>
          </a:prstGeom>
        </p:spPr>
        <p:txBody>
          <a:bodyPr wrap="none">
            <a:spAutoFit/>
          </a:bodyPr>
          <a:lstStyle/>
          <a:p>
            <a:r>
              <a:rPr lang="el-GR" sz="2400" dirty="0">
                <a:solidFill>
                  <a:srgbClr val="FF0000"/>
                </a:solidFill>
              </a:rPr>
              <a:t>Κ</a:t>
            </a:r>
            <a:r>
              <a:rPr lang="en-US" sz="2400" baseline="-25000" dirty="0">
                <a:solidFill>
                  <a:srgbClr val="FF0000"/>
                </a:solidFill>
              </a:rPr>
              <a:t>t</a:t>
            </a:r>
            <a:r>
              <a:rPr lang="en-US" sz="2400" dirty="0">
                <a:solidFill>
                  <a:srgbClr val="FF0000"/>
                </a:solidFill>
              </a:rPr>
              <a:t> = K</a:t>
            </a:r>
            <a:r>
              <a:rPr lang="el-GR" sz="2400" baseline="-25000" dirty="0">
                <a:solidFill>
                  <a:srgbClr val="FF0000"/>
                </a:solidFill>
              </a:rPr>
              <a:t>0</a:t>
            </a:r>
            <a:r>
              <a:rPr lang="en-US" sz="2400" dirty="0">
                <a:solidFill>
                  <a:srgbClr val="FF0000"/>
                </a:solidFill>
              </a:rPr>
              <a:t> + (K</a:t>
            </a:r>
            <a:r>
              <a:rPr lang="el-GR" sz="2400" baseline="-25000" dirty="0">
                <a:solidFill>
                  <a:srgbClr val="FF0000"/>
                </a:solidFill>
              </a:rPr>
              <a:t>0</a:t>
            </a:r>
            <a:r>
              <a:rPr lang="en-US" sz="2400" dirty="0">
                <a:solidFill>
                  <a:srgbClr val="FF0000"/>
                </a:solidFill>
              </a:rPr>
              <a:t> * </a:t>
            </a:r>
            <a:r>
              <a:rPr lang="en-US" sz="2400" b="1" dirty="0">
                <a:solidFill>
                  <a:srgbClr val="FF0000"/>
                </a:solidFill>
              </a:rPr>
              <a:t>t</a:t>
            </a:r>
            <a:r>
              <a:rPr lang="en-US" sz="2400" dirty="0">
                <a:solidFill>
                  <a:srgbClr val="FF0000"/>
                </a:solidFill>
              </a:rPr>
              <a:t> * i) </a:t>
            </a:r>
            <a:r>
              <a:rPr lang="en-US" sz="2400" dirty="0">
                <a:solidFill>
                  <a:srgbClr val="FF0000"/>
                </a:solidFill>
                <a:sym typeface="Wingdings" panose="05000000000000000000" pitchFamily="2" charset="2"/>
              </a:rPr>
              <a:t></a:t>
            </a:r>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2B6F3857-C79E-49AA-BDD4-171575F2955A}"/>
                  </a:ext>
                </a:extLst>
              </p:cNvPr>
              <p:cNvSpPr/>
              <p:nvPr/>
            </p:nvSpPr>
            <p:spPr>
              <a:xfrm>
                <a:off x="566532" y="4221088"/>
                <a:ext cx="2733441" cy="581378"/>
              </a:xfrm>
              <a:prstGeom prst="rect">
                <a:avLst/>
              </a:prstGeom>
            </p:spPr>
            <p:txBody>
              <a:bodyPr wrap="none">
                <a:spAutoFit/>
              </a:bodyPr>
              <a:lstStyle/>
              <a:p>
                <a:r>
                  <a:rPr lang="el-GR" sz="2400" dirty="0">
                    <a:solidFill>
                      <a:schemeClr val="tx1"/>
                    </a:solidFill>
                  </a:rPr>
                  <a:t>Κ</a:t>
                </a:r>
                <a:r>
                  <a:rPr lang="en-US" sz="2400" baseline="-25000" dirty="0">
                    <a:solidFill>
                      <a:schemeClr val="tx1"/>
                    </a:solidFill>
                  </a:rPr>
                  <a:t>t</a:t>
                </a:r>
                <a:r>
                  <a:rPr lang="en-US" sz="2400" dirty="0">
                    <a:solidFill>
                      <a:schemeClr val="tx1"/>
                    </a:solidFill>
                  </a:rPr>
                  <a:t> = </a:t>
                </a:r>
                <a:r>
                  <a:rPr lang="en-US" sz="2400" dirty="0"/>
                  <a:t>K</a:t>
                </a:r>
                <a:r>
                  <a:rPr lang="el-GR" sz="2400" baseline="-25000" dirty="0"/>
                  <a:t>0</a:t>
                </a:r>
                <a:r>
                  <a:rPr lang="en-US" sz="2400" dirty="0">
                    <a:solidFill>
                      <a:schemeClr val="tx1"/>
                    </a:solidFill>
                  </a:rPr>
                  <a:t> * (1 + </a:t>
                </a:r>
                <a14:m>
                  <m:oMath xmlns:m="http://schemas.openxmlformats.org/officeDocument/2006/math">
                    <m:f>
                      <m:fPr>
                        <m:ctrlPr>
                          <a:rPr lang="en-US" sz="2400" i="1">
                            <a:solidFill>
                              <a:schemeClr val="tx1"/>
                            </a:solidFill>
                            <a:latin typeface="Cambria Math" panose="02040503050406030204" pitchFamily="18" charset="0"/>
                          </a:rPr>
                        </m:ctrlPr>
                      </m:fPr>
                      <m:num>
                        <m:r>
                          <a:rPr lang="el-GR" sz="2400" b="1" i="1" smtClean="0">
                            <a:solidFill>
                              <a:schemeClr val="tx1"/>
                            </a:solidFill>
                            <a:latin typeface="Cambria Math" panose="02040503050406030204" pitchFamily="18" charset="0"/>
                          </a:rPr>
                          <m:t>𝝁</m:t>
                        </m:r>
                      </m:num>
                      <m:den>
                        <m:r>
                          <a:rPr lang="el-GR" sz="2400" i="1">
                            <a:solidFill>
                              <a:schemeClr val="tx1"/>
                            </a:solidFill>
                            <a:latin typeface="Cambria Math" panose="02040503050406030204" pitchFamily="18" charset="0"/>
                          </a:rPr>
                          <m:t>12</m:t>
                        </m:r>
                      </m:den>
                    </m:f>
                  </m:oMath>
                </a14:m>
                <a:r>
                  <a:rPr lang="en-US" sz="2400" dirty="0">
                    <a:solidFill>
                      <a:schemeClr val="tx1"/>
                    </a:solidFill>
                  </a:rPr>
                  <a:t>* i)</a:t>
                </a:r>
                <a:endParaRPr lang="el-GR" sz="2400" dirty="0">
                  <a:solidFill>
                    <a:schemeClr val="tx1"/>
                  </a:solidFill>
                </a:endParaRPr>
              </a:p>
            </p:txBody>
          </p:sp>
        </mc:Choice>
        <mc:Fallback xmlns="">
          <p:sp>
            <p:nvSpPr>
              <p:cNvPr id="8" name="Ορθογώνιο 7">
                <a:extLst>
                  <a:ext uri="{FF2B5EF4-FFF2-40B4-BE49-F238E27FC236}">
                    <a16:creationId xmlns:a16="http://schemas.microsoft.com/office/drawing/2014/main" id="{2B6F3857-C79E-49AA-BDD4-171575F2955A}"/>
                  </a:ext>
                </a:extLst>
              </p:cNvPr>
              <p:cNvSpPr>
                <a:spLocks noRot="1" noChangeAspect="1" noMove="1" noResize="1" noEditPoints="1" noAdjustHandles="1" noChangeArrowheads="1" noChangeShapeType="1" noTextEdit="1"/>
              </p:cNvSpPr>
              <p:nvPr/>
            </p:nvSpPr>
            <p:spPr>
              <a:xfrm>
                <a:off x="566532" y="4221088"/>
                <a:ext cx="2733441" cy="581378"/>
              </a:xfrm>
              <a:prstGeom prst="rect">
                <a:avLst/>
              </a:prstGeom>
              <a:blipFill>
                <a:blip r:embed="rId2"/>
                <a:stretch>
                  <a:fillRect l="-3571" t="-3125" r="-2455"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D36CDD0C-01F8-4C32-8143-4019C11592F6}"/>
                  </a:ext>
                </a:extLst>
              </p:cNvPr>
              <p:cNvSpPr/>
              <p:nvPr/>
            </p:nvSpPr>
            <p:spPr>
              <a:xfrm>
                <a:off x="567723" y="4941168"/>
                <a:ext cx="2863284" cy="583686"/>
              </a:xfrm>
              <a:prstGeom prst="rect">
                <a:avLst/>
              </a:prstGeom>
            </p:spPr>
            <p:txBody>
              <a:bodyPr wrap="none">
                <a:spAutoFit/>
              </a:bodyPr>
              <a:lstStyle/>
              <a:p>
                <a:r>
                  <a:rPr lang="el-GR" sz="2400" dirty="0">
                    <a:solidFill>
                      <a:schemeClr val="tx1"/>
                    </a:solidFill>
                  </a:rPr>
                  <a:t>Κ</a:t>
                </a:r>
                <a:r>
                  <a:rPr lang="en-US" sz="2400" baseline="-25000" dirty="0">
                    <a:solidFill>
                      <a:schemeClr val="tx1"/>
                    </a:solidFill>
                  </a:rPr>
                  <a:t>t</a:t>
                </a:r>
                <a:r>
                  <a:rPr lang="en-US" sz="2400" dirty="0">
                    <a:solidFill>
                      <a:schemeClr val="tx1"/>
                    </a:solidFill>
                  </a:rPr>
                  <a:t> = </a:t>
                </a:r>
                <a:r>
                  <a:rPr lang="en-US" sz="2400" dirty="0"/>
                  <a:t>K</a:t>
                </a:r>
                <a:r>
                  <a:rPr lang="el-GR" sz="2400" baseline="-25000" dirty="0"/>
                  <a:t>0</a:t>
                </a:r>
                <a:r>
                  <a:rPr lang="en-US" sz="2400" dirty="0">
                    <a:solidFill>
                      <a:schemeClr val="tx1"/>
                    </a:solidFill>
                  </a:rPr>
                  <a:t> * (1 + </a:t>
                </a:r>
                <a14:m>
                  <m:oMath xmlns:m="http://schemas.openxmlformats.org/officeDocument/2006/math">
                    <m:f>
                      <m:fPr>
                        <m:ctrlPr>
                          <a:rPr lang="en-US" sz="2400" i="1">
                            <a:solidFill>
                              <a:schemeClr val="tx1"/>
                            </a:solidFill>
                            <a:latin typeface="Cambria Math" panose="02040503050406030204" pitchFamily="18" charset="0"/>
                          </a:rPr>
                        </m:ctrlPr>
                      </m:fPr>
                      <m:num>
                        <m:r>
                          <a:rPr lang="el-GR" sz="2400" b="1" i="1" smtClean="0">
                            <a:solidFill>
                              <a:schemeClr val="tx1"/>
                            </a:solidFill>
                            <a:latin typeface="Cambria Math" panose="02040503050406030204" pitchFamily="18" charset="0"/>
                          </a:rPr>
                          <m:t>𝛎</m:t>
                        </m:r>
                      </m:num>
                      <m:den>
                        <m:r>
                          <a:rPr lang="en-US" sz="2400" i="1">
                            <a:solidFill>
                              <a:schemeClr val="tx1"/>
                            </a:solidFill>
                            <a:latin typeface="Cambria Math" panose="02040503050406030204" pitchFamily="18" charset="0"/>
                          </a:rPr>
                          <m:t>360</m:t>
                        </m:r>
                      </m:den>
                    </m:f>
                  </m:oMath>
                </a14:m>
                <a:r>
                  <a:rPr lang="en-US" sz="2400" dirty="0">
                    <a:solidFill>
                      <a:schemeClr val="tx1"/>
                    </a:solidFill>
                  </a:rPr>
                  <a:t>* i)</a:t>
                </a:r>
                <a:endParaRPr lang="en-US" sz="2400" dirty="0">
                  <a:solidFill>
                    <a:schemeClr val="tx1"/>
                  </a:solidFill>
                  <a:sym typeface="Wingdings" panose="05000000000000000000" pitchFamily="2" charset="2"/>
                </a:endParaRPr>
              </a:p>
            </p:txBody>
          </p:sp>
        </mc:Choice>
        <mc:Fallback xmlns="">
          <p:sp>
            <p:nvSpPr>
              <p:cNvPr id="9" name="Ορθογώνιο 8">
                <a:extLst>
                  <a:ext uri="{FF2B5EF4-FFF2-40B4-BE49-F238E27FC236}">
                    <a16:creationId xmlns:a16="http://schemas.microsoft.com/office/drawing/2014/main" id="{D36CDD0C-01F8-4C32-8143-4019C11592F6}"/>
                  </a:ext>
                </a:extLst>
              </p:cNvPr>
              <p:cNvSpPr>
                <a:spLocks noRot="1" noChangeAspect="1" noMove="1" noResize="1" noEditPoints="1" noAdjustHandles="1" noChangeArrowheads="1" noChangeShapeType="1" noTextEdit="1"/>
              </p:cNvSpPr>
              <p:nvPr/>
            </p:nvSpPr>
            <p:spPr>
              <a:xfrm>
                <a:off x="567723" y="4941168"/>
                <a:ext cx="2863284" cy="583686"/>
              </a:xfrm>
              <a:prstGeom prst="rect">
                <a:avLst/>
              </a:prstGeom>
              <a:blipFill>
                <a:blip r:embed="rId3"/>
                <a:stretch>
                  <a:fillRect l="-3191" t="-3158" r="-2340" b="-9474"/>
                </a:stretch>
              </a:blipFill>
            </p:spPr>
            <p:txBody>
              <a:bodyPr/>
              <a:lstStyle/>
              <a:p>
                <a:r>
                  <a:rPr lang="el-GR">
                    <a:noFill/>
                  </a:rPr>
                  <a:t> </a:t>
                </a:r>
              </a:p>
            </p:txBody>
          </p:sp>
        </mc:Fallback>
      </mc:AlternateContent>
      <p:sp>
        <p:nvSpPr>
          <p:cNvPr id="3" name="Ορθογώνιο 2">
            <a:extLst>
              <a:ext uri="{FF2B5EF4-FFF2-40B4-BE49-F238E27FC236}">
                <a16:creationId xmlns:a16="http://schemas.microsoft.com/office/drawing/2014/main" id="{9D42882E-9946-421C-B971-AF8FFA8C5D0C}"/>
              </a:ext>
            </a:extLst>
          </p:cNvPr>
          <p:cNvSpPr/>
          <p:nvPr/>
        </p:nvSpPr>
        <p:spPr>
          <a:xfrm>
            <a:off x="594338" y="3405448"/>
            <a:ext cx="2723823" cy="461665"/>
          </a:xfrm>
          <a:prstGeom prst="rect">
            <a:avLst/>
          </a:prstGeom>
        </p:spPr>
        <p:txBody>
          <a:bodyPr wrap="none">
            <a:spAutoFit/>
          </a:bodyPr>
          <a:lstStyle/>
          <a:p>
            <a:r>
              <a:rPr lang="el-GR" sz="2400" dirty="0"/>
              <a:t>Κ</a:t>
            </a:r>
            <a:r>
              <a:rPr lang="en-US" sz="2400" baseline="-25000" dirty="0"/>
              <a:t>t</a:t>
            </a:r>
            <a:r>
              <a:rPr lang="en-US" sz="2400" dirty="0"/>
              <a:t> = K</a:t>
            </a:r>
            <a:r>
              <a:rPr lang="el-GR" sz="2400" baseline="-25000" dirty="0"/>
              <a:t>0</a:t>
            </a:r>
            <a:r>
              <a:rPr lang="en-US" sz="2400" dirty="0"/>
              <a:t> * (1 + t * i)</a:t>
            </a:r>
            <a:r>
              <a:rPr lang="el-GR" sz="2400" dirty="0"/>
              <a:t> </a:t>
            </a:r>
          </a:p>
        </p:txBody>
      </p:sp>
      <p:sp>
        <p:nvSpPr>
          <p:cNvPr id="7" name="TextBox 6">
            <a:extLst>
              <a:ext uri="{FF2B5EF4-FFF2-40B4-BE49-F238E27FC236}">
                <a16:creationId xmlns:a16="http://schemas.microsoft.com/office/drawing/2014/main" id="{92035755-A221-40F9-98F8-EDF28E0E71D4}"/>
              </a:ext>
            </a:extLst>
          </p:cNvPr>
          <p:cNvSpPr txBox="1"/>
          <p:nvPr/>
        </p:nvSpPr>
        <p:spPr>
          <a:xfrm>
            <a:off x="3213966" y="5036728"/>
            <a:ext cx="898003" cy="369332"/>
          </a:xfrm>
          <a:prstGeom prst="rect">
            <a:avLst/>
          </a:prstGeom>
          <a:noFill/>
        </p:spPr>
        <p:txBody>
          <a:bodyPr wrap="none" rtlCol="0">
            <a:spAutoFit/>
          </a:bodyPr>
          <a:lstStyle/>
          <a:p>
            <a:r>
              <a:rPr lang="el-GR" dirty="0"/>
              <a:t>Ημέρες</a:t>
            </a:r>
          </a:p>
        </p:txBody>
      </p:sp>
      <p:sp>
        <p:nvSpPr>
          <p:cNvPr id="10" name="Ορθογώνιο 9">
            <a:extLst>
              <a:ext uri="{FF2B5EF4-FFF2-40B4-BE49-F238E27FC236}">
                <a16:creationId xmlns:a16="http://schemas.microsoft.com/office/drawing/2014/main" id="{77D23868-1E87-4AD9-8FAF-EE038560E9A8}"/>
              </a:ext>
            </a:extLst>
          </p:cNvPr>
          <p:cNvSpPr/>
          <p:nvPr/>
        </p:nvSpPr>
        <p:spPr>
          <a:xfrm>
            <a:off x="3034905" y="3458355"/>
            <a:ext cx="583814" cy="369332"/>
          </a:xfrm>
          <a:prstGeom prst="rect">
            <a:avLst/>
          </a:prstGeom>
        </p:spPr>
        <p:txBody>
          <a:bodyPr wrap="none">
            <a:spAutoFit/>
          </a:bodyPr>
          <a:lstStyle/>
          <a:p>
            <a:r>
              <a:rPr lang="el-GR" dirty="0"/>
              <a:t>Έτη</a:t>
            </a:r>
          </a:p>
        </p:txBody>
      </p:sp>
      <p:sp>
        <p:nvSpPr>
          <p:cNvPr id="11" name="Ορθογώνιο 10">
            <a:extLst>
              <a:ext uri="{FF2B5EF4-FFF2-40B4-BE49-F238E27FC236}">
                <a16:creationId xmlns:a16="http://schemas.microsoft.com/office/drawing/2014/main" id="{0EEC567C-8895-4B67-B7C0-C1EC11B6A75B}"/>
              </a:ext>
            </a:extLst>
          </p:cNvPr>
          <p:cNvSpPr/>
          <p:nvPr/>
        </p:nvSpPr>
        <p:spPr>
          <a:xfrm>
            <a:off x="3106947" y="4313421"/>
            <a:ext cx="809837" cy="369332"/>
          </a:xfrm>
          <a:prstGeom prst="rect">
            <a:avLst/>
          </a:prstGeom>
        </p:spPr>
        <p:txBody>
          <a:bodyPr wrap="none">
            <a:spAutoFit/>
          </a:bodyPr>
          <a:lstStyle/>
          <a:p>
            <a:r>
              <a:rPr lang="el-GR" dirty="0"/>
              <a:t>Μήνες</a:t>
            </a:r>
          </a:p>
        </p:txBody>
      </p:sp>
      <p:sp>
        <p:nvSpPr>
          <p:cNvPr id="12" name="TextBox 11">
            <a:extLst>
              <a:ext uri="{FF2B5EF4-FFF2-40B4-BE49-F238E27FC236}">
                <a16:creationId xmlns:a16="http://schemas.microsoft.com/office/drawing/2014/main" id="{28885029-9FBA-418A-A644-6C2ED2AB3853}"/>
              </a:ext>
            </a:extLst>
          </p:cNvPr>
          <p:cNvSpPr txBox="1"/>
          <p:nvPr/>
        </p:nvSpPr>
        <p:spPr>
          <a:xfrm>
            <a:off x="3511865" y="1703192"/>
            <a:ext cx="2300630" cy="461665"/>
          </a:xfrm>
          <a:prstGeom prst="rect">
            <a:avLst/>
          </a:prstGeom>
          <a:noFill/>
        </p:spPr>
        <p:txBody>
          <a:bodyPr wrap="none" rtlCol="0">
            <a:spAutoFit/>
          </a:bodyPr>
          <a:lstStyle/>
          <a:p>
            <a:r>
              <a:rPr lang="el-GR" sz="2400" dirty="0"/>
              <a:t>(&amp; Ι = </a:t>
            </a:r>
            <a:r>
              <a:rPr lang="en-US" sz="2400" dirty="0"/>
              <a:t>K</a:t>
            </a:r>
            <a:r>
              <a:rPr lang="el-GR" sz="2400" baseline="-25000" dirty="0"/>
              <a:t>0</a:t>
            </a:r>
            <a:r>
              <a:rPr lang="en-US" sz="2400" dirty="0"/>
              <a:t> * </a:t>
            </a:r>
            <a:r>
              <a:rPr lang="en-US" sz="2400" b="1" dirty="0"/>
              <a:t>t</a:t>
            </a:r>
            <a:r>
              <a:rPr lang="en-US" sz="2400" dirty="0"/>
              <a:t> * i</a:t>
            </a:r>
            <a:r>
              <a:rPr lang="el-GR" sz="2400" dirty="0"/>
              <a:t>)</a:t>
            </a:r>
          </a:p>
        </p:txBody>
      </p:sp>
      <p:cxnSp>
        <p:nvCxnSpPr>
          <p:cNvPr id="14" name="Ευθύγραμμο βέλος σύνδεσης 13">
            <a:extLst>
              <a:ext uri="{FF2B5EF4-FFF2-40B4-BE49-F238E27FC236}">
                <a16:creationId xmlns:a16="http://schemas.microsoft.com/office/drawing/2014/main" id="{1A3E248A-8F09-40B0-90AB-46D792D2E10A}"/>
              </a:ext>
            </a:extLst>
          </p:cNvPr>
          <p:cNvCxnSpPr>
            <a:cxnSpLocks/>
            <a:endCxn id="12" idx="2"/>
          </p:cNvCxnSpPr>
          <p:nvPr/>
        </p:nvCxnSpPr>
        <p:spPr>
          <a:xfrm flipV="1">
            <a:off x="2843808" y="2164857"/>
            <a:ext cx="1818372" cy="3797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1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3" grpId="0"/>
      <p:bldP spid="7"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346" y="609600"/>
            <a:ext cx="7765322" cy="970450"/>
          </a:xfrm>
        </p:spPr>
        <p:txBody>
          <a:bodyPr/>
          <a:lstStyle/>
          <a:p>
            <a:r>
              <a:rPr lang="el-GR" dirty="0"/>
              <a:t>Έννοιες</a:t>
            </a:r>
          </a:p>
        </p:txBody>
      </p:sp>
      <p:sp>
        <p:nvSpPr>
          <p:cNvPr id="4" name="Slide Number Placeholder 3"/>
          <p:cNvSpPr>
            <a:spLocks noGrp="1"/>
          </p:cNvSpPr>
          <p:nvPr>
            <p:ph type="sldNum" sz="quarter" idx="12"/>
          </p:nvPr>
        </p:nvSpPr>
        <p:spPr>
          <a:xfrm>
            <a:off x="8578841" y="6492875"/>
            <a:ext cx="565159" cy="365125"/>
          </a:xfrm>
        </p:spPr>
        <p:txBody>
          <a:bodyPr/>
          <a:lstStyle/>
          <a:p>
            <a:fld id="{3B6E97C1-2D8A-49A8-A3F9-C5E4B1F74D55}" type="slidenum">
              <a:rPr lang="el-GR" smtClean="0"/>
              <a:pPr/>
              <a:t>4</a:t>
            </a:fld>
            <a:endParaRPr lang="el-GR" dirty="0"/>
          </a:p>
        </p:txBody>
      </p:sp>
    </p:spTree>
    <p:extLst>
      <p:ext uri="{BB962C8B-B14F-4D97-AF65-F5344CB8AC3E}">
        <p14:creationId xmlns:p14="http://schemas.microsoft.com/office/powerpoint/2010/main" val="3352766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r>
              <a:rPr lang="el-GR" dirty="0"/>
              <a:t>Παράδειγμα 1</a:t>
            </a:r>
          </a:p>
        </p:txBody>
      </p:sp>
      <p:sp>
        <p:nvSpPr>
          <p:cNvPr id="10243" name="Θέση περιεχομένου 2"/>
          <p:cNvSpPr>
            <a:spLocks noGrp="1"/>
          </p:cNvSpPr>
          <p:nvPr>
            <p:ph idx="1"/>
          </p:nvPr>
        </p:nvSpPr>
        <p:spPr>
          <a:xfrm>
            <a:off x="685346" y="1732451"/>
            <a:ext cx="7765322" cy="1768558"/>
          </a:xfrm>
        </p:spPr>
        <p:txBody>
          <a:bodyPr/>
          <a:lstStyle/>
          <a:p>
            <a:pPr indent="-342900" algn="just">
              <a:spcBef>
                <a:spcPct val="0"/>
              </a:spcBef>
              <a:buClr>
                <a:srgbClr val="FF9900"/>
              </a:buClr>
              <a:buFont typeface="Wingdings" panose="05000000000000000000" pitchFamily="2" charset="2"/>
              <a:buChar char="m"/>
            </a:pPr>
            <a:r>
              <a:rPr lang="el-GR" sz="2200" dirty="0">
                <a:solidFill>
                  <a:schemeClr val="tx1"/>
                </a:solidFill>
                <a:ea typeface="Calibri" pitchFamily="34" charset="0"/>
                <a:cs typeface="Times New Roman" pitchFamily="18" charset="0"/>
              </a:rPr>
              <a:t>Να βρεθεί η τελική αξία 3.000 ευρώ που τοκίσθηκε με επιτόκιο 7% για 3 έτη.</a:t>
            </a:r>
            <a:endParaRPr lang="el-GR" sz="2200" dirty="0">
              <a:solidFill>
                <a:schemeClr val="tx1"/>
              </a:solidFill>
              <a:latin typeface="Arial" pitchFamily="34" charset="0"/>
              <a:ea typeface="Calibri" pitchFamily="34" charset="0"/>
              <a:cs typeface="Times New Roman" pitchFamily="18" charset="0"/>
            </a:endParaRPr>
          </a:p>
          <a:p>
            <a:pPr marL="0" indent="0">
              <a:spcBef>
                <a:spcPct val="0"/>
              </a:spcBef>
              <a:buFont typeface="Arial" pitchFamily="34" charset="0"/>
              <a:buNone/>
            </a:pPr>
            <a:endParaRPr lang="en-US" sz="2200" dirty="0">
              <a:ea typeface="Calibri" pitchFamily="34" charset="0"/>
              <a:cs typeface="Times New Roman" pitchFamily="18" charset="0"/>
            </a:endParaRPr>
          </a:p>
          <a:p>
            <a:pPr marL="0" indent="0">
              <a:spcBef>
                <a:spcPct val="0"/>
              </a:spcBef>
              <a:buFont typeface="Arial" pitchFamily="34" charset="0"/>
              <a:buNone/>
            </a:pPr>
            <a:r>
              <a:rPr lang="el-GR" sz="2200" b="1" u="sng" dirty="0">
                <a:solidFill>
                  <a:srgbClr val="FF0000"/>
                </a:solidFill>
                <a:ea typeface="Calibri" pitchFamily="34" charset="0"/>
                <a:cs typeface="Times New Roman" pitchFamily="18" charset="0"/>
              </a:rPr>
              <a:t>Λύση</a:t>
            </a:r>
            <a:endParaRPr lang="el-GR" sz="2200" b="1" u="sng" dirty="0">
              <a:solidFill>
                <a:srgbClr val="FF0000"/>
              </a:solidFill>
              <a:latin typeface="Arial" pitchFamily="34" charset="0"/>
              <a:ea typeface="Calibri" pitchFamily="34" charset="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52BB72B0-DD02-4ABF-8F70-986F55162D3A}" type="slidenum">
              <a:rPr lang="el-GR" smtClean="0"/>
              <a:pPr>
                <a:defRPr/>
              </a:pPr>
              <a:t>40</a:t>
            </a:fld>
            <a:endParaRPr lang="el-GR" dirty="0"/>
          </a:p>
        </p:txBody>
      </p:sp>
      <p:sp>
        <p:nvSpPr>
          <p:cNvPr id="2" name="Ορθογώνιο 1">
            <a:extLst>
              <a:ext uri="{FF2B5EF4-FFF2-40B4-BE49-F238E27FC236}">
                <a16:creationId xmlns:a16="http://schemas.microsoft.com/office/drawing/2014/main" id="{9DC5C778-6C0A-4404-95B7-C9C5E88D34DB}"/>
              </a:ext>
            </a:extLst>
          </p:cNvPr>
          <p:cNvSpPr/>
          <p:nvPr/>
        </p:nvSpPr>
        <p:spPr>
          <a:xfrm>
            <a:off x="1187624" y="3435387"/>
            <a:ext cx="6048672" cy="461665"/>
          </a:xfrm>
          <a:prstGeom prst="rect">
            <a:avLst/>
          </a:prstGeom>
        </p:spPr>
        <p:txBody>
          <a:bodyPr wrap="square">
            <a:spAutoFit/>
          </a:bodyPr>
          <a:lstStyle/>
          <a:p>
            <a:pPr>
              <a:spcBef>
                <a:spcPct val="0"/>
              </a:spcBef>
            </a:pPr>
            <a:r>
              <a:rPr lang="el-GR" sz="2400" dirty="0"/>
              <a:t>Κ</a:t>
            </a:r>
            <a:r>
              <a:rPr lang="en-US" sz="2400" baseline="-25000" dirty="0"/>
              <a:t>t</a:t>
            </a:r>
            <a:r>
              <a:rPr lang="en-US" sz="2400" dirty="0"/>
              <a:t> =</a:t>
            </a:r>
            <a:r>
              <a:rPr lang="el-GR" sz="2400" dirty="0"/>
              <a:t> </a:t>
            </a:r>
            <a:r>
              <a:rPr lang="en-US" sz="2400" b="1" dirty="0">
                <a:solidFill>
                  <a:srgbClr val="FF0000"/>
                </a:solidFill>
              </a:rPr>
              <a:t>;;;</a:t>
            </a:r>
            <a:r>
              <a:rPr lang="en-US" sz="2400" b="1" dirty="0"/>
              <a:t>,</a:t>
            </a:r>
            <a:r>
              <a:rPr lang="el-GR" sz="2400" dirty="0">
                <a:ea typeface="Calibri" pitchFamily="34" charset="0"/>
                <a:cs typeface="Times New Roman" pitchFamily="18" charset="0"/>
              </a:rPr>
              <a:t> Κ</a:t>
            </a:r>
            <a:r>
              <a:rPr lang="el-GR" sz="2400" baseline="-30000" dirty="0">
                <a:ea typeface="Calibri" pitchFamily="34" charset="0"/>
                <a:cs typeface="Times New Roman" pitchFamily="18" charset="0"/>
              </a:rPr>
              <a:t>0</a:t>
            </a:r>
            <a:r>
              <a:rPr lang="el-GR" sz="2400" dirty="0">
                <a:ea typeface="Calibri" pitchFamily="34" charset="0"/>
                <a:cs typeface="Times New Roman" pitchFamily="18" charset="0"/>
              </a:rPr>
              <a:t> = 3.000,  επιτόκιο = 0,07,  </a:t>
            </a:r>
            <a:r>
              <a:rPr lang="en-US" sz="2400" dirty="0">
                <a:ea typeface="Calibri" pitchFamily="34" charset="0"/>
                <a:cs typeface="Times New Roman" pitchFamily="18" charset="0"/>
              </a:rPr>
              <a:t>t</a:t>
            </a:r>
            <a:r>
              <a:rPr lang="el-GR" sz="2400" dirty="0">
                <a:ea typeface="Calibri" pitchFamily="34" charset="0"/>
                <a:cs typeface="Times New Roman" pitchFamily="18" charset="0"/>
              </a:rPr>
              <a:t> = 3, </a:t>
            </a:r>
            <a:endParaRPr lang="el-GR" sz="2400" dirty="0">
              <a:latin typeface="Arial" pitchFamily="34" charset="0"/>
              <a:ea typeface="Calibri" pitchFamily="34" charset="0"/>
              <a:cs typeface="Times New Roman" pitchFamily="18" charset="0"/>
            </a:endParaRPr>
          </a:p>
        </p:txBody>
      </p:sp>
      <p:sp>
        <p:nvSpPr>
          <p:cNvPr id="3" name="Ορθογώνιο 2">
            <a:extLst>
              <a:ext uri="{FF2B5EF4-FFF2-40B4-BE49-F238E27FC236}">
                <a16:creationId xmlns:a16="http://schemas.microsoft.com/office/drawing/2014/main" id="{0855CCED-0CF9-4D20-931B-7A69A2193CD0}"/>
              </a:ext>
            </a:extLst>
          </p:cNvPr>
          <p:cNvSpPr/>
          <p:nvPr/>
        </p:nvSpPr>
        <p:spPr>
          <a:xfrm>
            <a:off x="1189981" y="4176566"/>
            <a:ext cx="2294218" cy="461665"/>
          </a:xfrm>
          <a:prstGeom prst="rect">
            <a:avLst/>
          </a:prstGeom>
        </p:spPr>
        <p:txBody>
          <a:bodyPr wrap="none">
            <a:spAutoFit/>
          </a:bodyPr>
          <a:lstStyle/>
          <a:p>
            <a:pPr>
              <a:spcBef>
                <a:spcPct val="0"/>
              </a:spcBef>
            </a:pPr>
            <a:r>
              <a:rPr lang="en-US" sz="2400" dirty="0">
                <a:ea typeface="Calibri" pitchFamily="34" charset="0"/>
                <a:cs typeface="Times New Roman" pitchFamily="18" charset="0"/>
              </a:rPr>
              <a:t>K</a:t>
            </a:r>
            <a:r>
              <a:rPr lang="el-GR" sz="2400" baseline="-30000" dirty="0">
                <a:solidFill>
                  <a:srgbClr val="FF0000"/>
                </a:solidFill>
                <a:ea typeface="Calibri" pitchFamily="34" charset="0"/>
                <a:cs typeface="Times New Roman" pitchFamily="18" charset="0"/>
              </a:rPr>
              <a:t>3</a:t>
            </a:r>
            <a:r>
              <a:rPr lang="el-GR" sz="2400" dirty="0">
                <a:ea typeface="Calibri" pitchFamily="34" charset="0"/>
                <a:cs typeface="Times New Roman" pitchFamily="18" charset="0"/>
              </a:rPr>
              <a:t> = Κ</a:t>
            </a:r>
            <a:r>
              <a:rPr lang="el-GR" sz="2400" baseline="-30000" dirty="0">
                <a:solidFill>
                  <a:srgbClr val="FF0000"/>
                </a:solidFill>
                <a:ea typeface="Calibri" pitchFamily="34" charset="0"/>
                <a:cs typeface="Times New Roman" pitchFamily="18" charset="0"/>
              </a:rPr>
              <a:t>0</a:t>
            </a:r>
            <a:r>
              <a:rPr lang="el-GR" sz="2400" dirty="0">
                <a:ea typeface="Calibri" pitchFamily="34" charset="0"/>
                <a:cs typeface="Times New Roman" pitchFamily="18" charset="0"/>
              </a:rPr>
              <a:t> *(1+</a:t>
            </a:r>
            <a:r>
              <a:rPr lang="en-US" sz="2400" dirty="0">
                <a:ea typeface="Calibri" pitchFamily="34" charset="0"/>
                <a:cs typeface="Times New Roman" pitchFamily="18" charset="0"/>
              </a:rPr>
              <a:t>i</a:t>
            </a:r>
            <a:r>
              <a:rPr lang="el-GR" sz="2400" dirty="0">
                <a:ea typeface="Calibri" pitchFamily="34" charset="0"/>
                <a:cs typeface="Times New Roman" pitchFamily="18" charset="0"/>
              </a:rPr>
              <a:t>*</a:t>
            </a:r>
            <a:r>
              <a:rPr lang="en-US" sz="2400" dirty="0">
                <a:ea typeface="Calibri" pitchFamily="34" charset="0"/>
                <a:cs typeface="Times New Roman" pitchFamily="18" charset="0"/>
              </a:rPr>
              <a:t>t</a:t>
            </a:r>
            <a:r>
              <a:rPr lang="el-GR" sz="2400" dirty="0">
                <a:ea typeface="Calibri" pitchFamily="34" charset="0"/>
                <a:cs typeface="Times New Roman" pitchFamily="18" charset="0"/>
              </a:rPr>
              <a:t>)</a:t>
            </a:r>
            <a:endParaRPr lang="el-GR" sz="2400" dirty="0">
              <a:latin typeface="Arial" pitchFamily="34" charset="0"/>
              <a:ea typeface="Calibri" pitchFamily="34" charset="0"/>
              <a:cs typeface="Times New Roman" pitchFamily="18" charset="0"/>
            </a:endParaRPr>
          </a:p>
        </p:txBody>
      </p:sp>
      <p:sp>
        <p:nvSpPr>
          <p:cNvPr id="5" name="Ορθογώνιο 4">
            <a:extLst>
              <a:ext uri="{FF2B5EF4-FFF2-40B4-BE49-F238E27FC236}">
                <a16:creationId xmlns:a16="http://schemas.microsoft.com/office/drawing/2014/main" id="{65BC9394-74D5-43C8-B6A7-B5288A21951F}"/>
              </a:ext>
            </a:extLst>
          </p:cNvPr>
          <p:cNvSpPr/>
          <p:nvPr/>
        </p:nvSpPr>
        <p:spPr>
          <a:xfrm>
            <a:off x="3275856" y="4156533"/>
            <a:ext cx="4060727" cy="461665"/>
          </a:xfrm>
          <a:prstGeom prst="rect">
            <a:avLst/>
          </a:prstGeom>
        </p:spPr>
        <p:txBody>
          <a:bodyPr wrap="none">
            <a:spAutoFit/>
          </a:bodyPr>
          <a:lstStyle/>
          <a:p>
            <a:r>
              <a:rPr lang="el-GR" sz="2400" dirty="0">
                <a:ea typeface="Calibri" pitchFamily="34" charset="0"/>
                <a:cs typeface="Times New Roman" pitchFamily="18" charset="0"/>
              </a:rPr>
              <a:t> = 3.000 *(1+ 0,07*3) = 3</a:t>
            </a:r>
            <a:r>
              <a:rPr lang="en-US" sz="2400" dirty="0">
                <a:ea typeface="Calibri" pitchFamily="34" charset="0"/>
                <a:cs typeface="Times New Roman" pitchFamily="18" charset="0"/>
              </a:rPr>
              <a:t>.</a:t>
            </a:r>
            <a:r>
              <a:rPr lang="el-GR" sz="2400" dirty="0">
                <a:ea typeface="Calibri" pitchFamily="34" charset="0"/>
                <a:cs typeface="Times New Roman" pitchFamily="18" charset="0"/>
              </a:rPr>
              <a:t>630</a:t>
            </a:r>
            <a:endParaRPr lang="el-GR" sz="2400" dirty="0"/>
          </a:p>
        </p:txBody>
      </p:sp>
      <p:sp>
        <p:nvSpPr>
          <p:cNvPr id="6" name="TextBox 5">
            <a:extLst>
              <a:ext uri="{FF2B5EF4-FFF2-40B4-BE49-F238E27FC236}">
                <a16:creationId xmlns:a16="http://schemas.microsoft.com/office/drawing/2014/main" id="{3D066C4A-0440-434A-9A62-EB0A371EBB6F}"/>
              </a:ext>
            </a:extLst>
          </p:cNvPr>
          <p:cNvSpPr txBox="1"/>
          <p:nvPr/>
        </p:nvSpPr>
        <p:spPr>
          <a:xfrm>
            <a:off x="1200512" y="6360592"/>
            <a:ext cx="5054589" cy="369332"/>
          </a:xfrm>
          <a:prstGeom prst="rect">
            <a:avLst/>
          </a:prstGeom>
          <a:noFill/>
        </p:spPr>
        <p:txBody>
          <a:bodyPr wrap="none" rtlCol="0">
            <a:spAutoFit/>
          </a:bodyPr>
          <a:lstStyle/>
          <a:p>
            <a:r>
              <a:rPr lang="el-GR" dirty="0">
                <a:solidFill>
                  <a:srgbClr val="FF0000"/>
                </a:solidFill>
              </a:rPr>
              <a:t>Συνεπώς στο έτος 3</a:t>
            </a:r>
            <a:r>
              <a:rPr lang="en-US" dirty="0">
                <a:solidFill>
                  <a:srgbClr val="FF0000"/>
                </a:solidFill>
              </a:rPr>
              <a:t>: 3.000+210+210+210= 3.630</a:t>
            </a:r>
            <a:endParaRPr lang="el-GR" dirty="0">
              <a:solidFill>
                <a:srgbClr val="FF0000"/>
              </a:solidFill>
            </a:endParaRPr>
          </a:p>
        </p:txBody>
      </p:sp>
      <p:sp>
        <p:nvSpPr>
          <p:cNvPr id="10" name="TextBox 9">
            <a:extLst>
              <a:ext uri="{FF2B5EF4-FFF2-40B4-BE49-F238E27FC236}">
                <a16:creationId xmlns:a16="http://schemas.microsoft.com/office/drawing/2014/main" id="{F96DE484-80DC-45D2-B11C-A24BA97D4E37}"/>
              </a:ext>
            </a:extLst>
          </p:cNvPr>
          <p:cNvSpPr txBox="1"/>
          <p:nvPr/>
        </p:nvSpPr>
        <p:spPr>
          <a:xfrm>
            <a:off x="1187624" y="4877679"/>
            <a:ext cx="4572000" cy="369332"/>
          </a:xfrm>
          <a:prstGeom prst="rect">
            <a:avLst/>
          </a:prstGeom>
          <a:noFill/>
        </p:spPr>
        <p:txBody>
          <a:bodyPr wrap="square">
            <a:spAutoFit/>
          </a:bodyPr>
          <a:lstStyle/>
          <a:p>
            <a:r>
              <a:rPr lang="el-GR" dirty="0"/>
              <a:t>Τι σημαίνει το 3.630?</a:t>
            </a:r>
          </a:p>
        </p:txBody>
      </p:sp>
      <p:sp>
        <p:nvSpPr>
          <p:cNvPr id="12" name="TextBox 11">
            <a:extLst>
              <a:ext uri="{FF2B5EF4-FFF2-40B4-BE49-F238E27FC236}">
                <a16:creationId xmlns:a16="http://schemas.microsoft.com/office/drawing/2014/main" id="{AC9F80D8-F73F-48E2-807C-EFFDF3DA540E}"/>
              </a:ext>
            </a:extLst>
          </p:cNvPr>
          <p:cNvSpPr txBox="1"/>
          <p:nvPr/>
        </p:nvSpPr>
        <p:spPr>
          <a:xfrm>
            <a:off x="1213892" y="5240005"/>
            <a:ext cx="5544616" cy="369332"/>
          </a:xfrm>
          <a:prstGeom prst="rect">
            <a:avLst/>
          </a:prstGeom>
          <a:noFill/>
        </p:spPr>
        <p:txBody>
          <a:bodyPr wrap="square">
            <a:spAutoFit/>
          </a:bodyPr>
          <a:lstStyle/>
          <a:p>
            <a:r>
              <a:rPr lang="el-GR" dirty="0"/>
              <a:t>Για το έτος 1</a:t>
            </a:r>
            <a:r>
              <a:rPr lang="en-US" dirty="0"/>
              <a:t>: </a:t>
            </a:r>
            <a:r>
              <a:rPr lang="el-GR" sz="1800" dirty="0"/>
              <a:t>Ι = </a:t>
            </a:r>
            <a:r>
              <a:rPr lang="en-US" sz="1800" dirty="0"/>
              <a:t>K</a:t>
            </a:r>
            <a:r>
              <a:rPr lang="el-GR" sz="1800" baseline="-25000" dirty="0"/>
              <a:t>0</a:t>
            </a:r>
            <a:r>
              <a:rPr lang="en-US" sz="1800" dirty="0"/>
              <a:t> * </a:t>
            </a:r>
            <a:r>
              <a:rPr lang="en-US" sz="1800" b="1" dirty="0"/>
              <a:t>t</a:t>
            </a:r>
            <a:r>
              <a:rPr lang="en-US" sz="1800" dirty="0"/>
              <a:t> * i</a:t>
            </a:r>
            <a:r>
              <a:rPr lang="en-US" dirty="0"/>
              <a:t> = 3.000*1*0,07 = 210</a:t>
            </a:r>
          </a:p>
        </p:txBody>
      </p:sp>
      <p:sp>
        <p:nvSpPr>
          <p:cNvPr id="14" name="TextBox 13">
            <a:extLst>
              <a:ext uri="{FF2B5EF4-FFF2-40B4-BE49-F238E27FC236}">
                <a16:creationId xmlns:a16="http://schemas.microsoft.com/office/drawing/2014/main" id="{80FA661D-9FA8-439B-8CB5-63E618B913E6}"/>
              </a:ext>
            </a:extLst>
          </p:cNvPr>
          <p:cNvSpPr txBox="1"/>
          <p:nvPr/>
        </p:nvSpPr>
        <p:spPr>
          <a:xfrm>
            <a:off x="1213892" y="5618858"/>
            <a:ext cx="5298269" cy="369332"/>
          </a:xfrm>
          <a:prstGeom prst="rect">
            <a:avLst/>
          </a:prstGeom>
          <a:noFill/>
        </p:spPr>
        <p:txBody>
          <a:bodyPr wrap="square">
            <a:spAutoFit/>
          </a:bodyPr>
          <a:lstStyle/>
          <a:p>
            <a:r>
              <a:rPr lang="el-GR" dirty="0"/>
              <a:t>Για το έτος </a:t>
            </a:r>
            <a:r>
              <a:rPr lang="en-US" dirty="0"/>
              <a:t>2: </a:t>
            </a:r>
            <a:r>
              <a:rPr lang="el-GR" sz="1800" dirty="0"/>
              <a:t>Ι = </a:t>
            </a:r>
            <a:r>
              <a:rPr lang="en-US" sz="1800" dirty="0"/>
              <a:t>K</a:t>
            </a:r>
            <a:r>
              <a:rPr lang="el-GR" sz="1800" baseline="-25000" dirty="0"/>
              <a:t>0</a:t>
            </a:r>
            <a:r>
              <a:rPr lang="en-US" sz="1800" dirty="0"/>
              <a:t> * </a:t>
            </a:r>
            <a:r>
              <a:rPr lang="en-US" sz="1800" b="1" dirty="0"/>
              <a:t>t</a:t>
            </a:r>
            <a:r>
              <a:rPr lang="en-US" sz="1800" dirty="0"/>
              <a:t> * i</a:t>
            </a:r>
            <a:r>
              <a:rPr lang="en-US" dirty="0"/>
              <a:t> = 3.000*1*0,07 = 210</a:t>
            </a:r>
          </a:p>
        </p:txBody>
      </p:sp>
      <p:sp>
        <p:nvSpPr>
          <p:cNvPr id="16" name="TextBox 15">
            <a:extLst>
              <a:ext uri="{FF2B5EF4-FFF2-40B4-BE49-F238E27FC236}">
                <a16:creationId xmlns:a16="http://schemas.microsoft.com/office/drawing/2014/main" id="{621325A8-DE0A-4A4C-BA81-7D3F1A85E259}"/>
              </a:ext>
            </a:extLst>
          </p:cNvPr>
          <p:cNvSpPr txBox="1"/>
          <p:nvPr/>
        </p:nvSpPr>
        <p:spPr>
          <a:xfrm>
            <a:off x="1220748" y="5988190"/>
            <a:ext cx="5228039" cy="369332"/>
          </a:xfrm>
          <a:prstGeom prst="rect">
            <a:avLst/>
          </a:prstGeom>
          <a:noFill/>
        </p:spPr>
        <p:txBody>
          <a:bodyPr wrap="square">
            <a:spAutoFit/>
          </a:bodyPr>
          <a:lstStyle/>
          <a:p>
            <a:r>
              <a:rPr lang="el-GR" dirty="0"/>
              <a:t>Για το έτος </a:t>
            </a:r>
            <a:r>
              <a:rPr lang="en-US" dirty="0"/>
              <a:t>3: </a:t>
            </a:r>
            <a:r>
              <a:rPr lang="el-GR" sz="1800" dirty="0"/>
              <a:t>Ι = </a:t>
            </a:r>
            <a:r>
              <a:rPr lang="en-US" sz="1800" dirty="0"/>
              <a:t>K</a:t>
            </a:r>
            <a:r>
              <a:rPr lang="el-GR" sz="1800" baseline="-25000" dirty="0"/>
              <a:t>0</a:t>
            </a:r>
            <a:r>
              <a:rPr lang="en-US" sz="1800" dirty="0"/>
              <a:t> * </a:t>
            </a:r>
            <a:r>
              <a:rPr lang="en-US" sz="1800" b="1" dirty="0"/>
              <a:t>t</a:t>
            </a:r>
            <a:r>
              <a:rPr lang="en-US" sz="1800" dirty="0"/>
              <a:t> * i</a:t>
            </a:r>
            <a:r>
              <a:rPr lang="en-US" dirty="0"/>
              <a:t> = 3.000*1*0,07 = 210</a:t>
            </a:r>
          </a:p>
        </p:txBody>
      </p:sp>
    </p:spTree>
    <p:extLst>
      <p:ext uri="{BB962C8B-B14F-4D97-AF65-F5344CB8AC3E}">
        <p14:creationId xmlns:p14="http://schemas.microsoft.com/office/powerpoint/2010/main" val="27926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0" grpId="0"/>
      <p:bldP spid="12" grpId="0"/>
      <p:bldP spid="14"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2</a:t>
            </a:r>
          </a:p>
        </p:txBody>
      </p:sp>
      <p:sp>
        <p:nvSpPr>
          <p:cNvPr id="3" name="Content Placeholder 2"/>
          <p:cNvSpPr>
            <a:spLocks noGrp="1"/>
          </p:cNvSpPr>
          <p:nvPr>
            <p:ph idx="1"/>
          </p:nvPr>
        </p:nvSpPr>
        <p:spPr>
          <a:xfrm>
            <a:off x="685346" y="1732451"/>
            <a:ext cx="7765322" cy="1624542"/>
          </a:xfrm>
        </p:spPr>
        <p:txBody>
          <a:bodyPr/>
          <a:lstStyle/>
          <a:p>
            <a:pPr indent="-342900" algn="just">
              <a:spcBef>
                <a:spcPct val="0"/>
              </a:spcBef>
              <a:buClr>
                <a:srgbClr val="FF9900"/>
              </a:buClr>
              <a:buFont typeface="Wingdings" panose="05000000000000000000" pitchFamily="2" charset="2"/>
              <a:buChar char="m"/>
            </a:pPr>
            <a:r>
              <a:rPr lang="el-GR" sz="2200" dirty="0">
                <a:solidFill>
                  <a:schemeClr val="tx1"/>
                </a:solidFill>
                <a:ea typeface="Calibri" pitchFamily="34" charset="0"/>
                <a:cs typeface="Times New Roman" pitchFamily="18" charset="0"/>
              </a:rPr>
              <a:t>Να βρεθεί η τελική αξία κεφαλαίου 100.00 ευρώ που τοκίστηκε με απλό τόκο και με ετήσιο επιτόκιο 3.5% για 6 έτη.</a:t>
            </a:r>
          </a:p>
          <a:p>
            <a:pPr marL="0" indent="0">
              <a:buNone/>
            </a:pPr>
            <a:r>
              <a:rPr lang="el-GR" b="1"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41</a:t>
            </a:fld>
            <a:endParaRPr lang="el-GR" dirty="0"/>
          </a:p>
        </p:txBody>
      </p:sp>
      <p:sp>
        <p:nvSpPr>
          <p:cNvPr id="5" name="Ορθογώνιο 4">
            <a:extLst>
              <a:ext uri="{FF2B5EF4-FFF2-40B4-BE49-F238E27FC236}">
                <a16:creationId xmlns:a16="http://schemas.microsoft.com/office/drawing/2014/main" id="{55D868EB-7A90-401A-A02E-DCD2B5C368EA}"/>
              </a:ext>
            </a:extLst>
          </p:cNvPr>
          <p:cNvSpPr/>
          <p:nvPr/>
        </p:nvSpPr>
        <p:spPr>
          <a:xfrm>
            <a:off x="827584" y="3403848"/>
            <a:ext cx="5904656" cy="461665"/>
          </a:xfrm>
          <a:prstGeom prst="rect">
            <a:avLst/>
          </a:prstGeom>
        </p:spPr>
        <p:txBody>
          <a:bodyPr wrap="square">
            <a:spAutoFit/>
          </a:bodyPr>
          <a:lstStyle/>
          <a:p>
            <a:pPr indent="-342900">
              <a:buClr>
                <a:srgbClr val="FF9900"/>
              </a:buClr>
              <a:buFont typeface="Wingdings" panose="05000000000000000000" pitchFamily="2" charset="2"/>
              <a:buChar char="m"/>
            </a:pPr>
            <a:r>
              <a:rPr lang="el-GR" sz="2400" dirty="0"/>
              <a:t>Κ</a:t>
            </a:r>
            <a:r>
              <a:rPr lang="en-US" sz="2400" baseline="-25000" dirty="0"/>
              <a:t>0</a:t>
            </a:r>
            <a:r>
              <a:rPr lang="el-GR" sz="2400" dirty="0"/>
              <a:t>=100.000, </a:t>
            </a:r>
            <a:r>
              <a:rPr lang="en-US" sz="2400" dirty="0"/>
              <a:t>i=3.5%, t=6 </a:t>
            </a:r>
            <a:r>
              <a:rPr lang="el-GR" sz="2400" dirty="0"/>
              <a:t>και </a:t>
            </a:r>
            <a:r>
              <a:rPr lang="en-US" sz="2400" dirty="0"/>
              <a:t>K</a:t>
            </a:r>
            <a:r>
              <a:rPr lang="en-US" sz="2400" baseline="-25000" dirty="0"/>
              <a:t>6</a:t>
            </a:r>
            <a:r>
              <a:rPr lang="en-US" sz="2400" dirty="0"/>
              <a:t> = </a:t>
            </a:r>
            <a:r>
              <a:rPr lang="en-US" sz="2400" b="1" dirty="0">
                <a:solidFill>
                  <a:srgbClr val="FF0000"/>
                </a:solidFill>
              </a:rPr>
              <a:t>??</a:t>
            </a:r>
          </a:p>
        </p:txBody>
      </p:sp>
      <p:sp>
        <p:nvSpPr>
          <p:cNvPr id="6" name="Ορθογώνιο 5">
            <a:extLst>
              <a:ext uri="{FF2B5EF4-FFF2-40B4-BE49-F238E27FC236}">
                <a16:creationId xmlns:a16="http://schemas.microsoft.com/office/drawing/2014/main" id="{FB59DE65-CD30-438E-9887-0A7A1472D03A}"/>
              </a:ext>
            </a:extLst>
          </p:cNvPr>
          <p:cNvSpPr/>
          <p:nvPr/>
        </p:nvSpPr>
        <p:spPr>
          <a:xfrm>
            <a:off x="827584" y="4077072"/>
            <a:ext cx="7416824" cy="461665"/>
          </a:xfrm>
          <a:prstGeom prst="rect">
            <a:avLst/>
          </a:prstGeom>
        </p:spPr>
        <p:txBody>
          <a:bodyPr wrap="square">
            <a:spAutoFit/>
          </a:bodyPr>
          <a:lstStyle/>
          <a:p>
            <a:pPr indent="-342900">
              <a:buClr>
                <a:srgbClr val="FF9900"/>
              </a:buClr>
              <a:buFont typeface="Wingdings" panose="05000000000000000000" pitchFamily="2" charset="2"/>
              <a:buChar char="m"/>
            </a:pPr>
            <a:r>
              <a:rPr lang="en-US" sz="2400" dirty="0"/>
              <a:t>K</a:t>
            </a:r>
            <a:r>
              <a:rPr lang="en-US" sz="2400" baseline="-25000" dirty="0"/>
              <a:t>6</a:t>
            </a:r>
            <a:r>
              <a:rPr lang="en-US" sz="2400" dirty="0"/>
              <a:t> = K</a:t>
            </a:r>
            <a:r>
              <a:rPr lang="el-GR" sz="2400" baseline="-25000" dirty="0"/>
              <a:t>0</a:t>
            </a:r>
            <a:r>
              <a:rPr lang="en-US" sz="2400" dirty="0"/>
              <a:t> *(1+i*t) = 100.00</a:t>
            </a:r>
            <a:r>
              <a:rPr lang="el-GR" sz="2400" dirty="0"/>
              <a:t>0</a:t>
            </a:r>
            <a:r>
              <a:rPr lang="en-US" sz="2400" dirty="0"/>
              <a:t>*(1+0.035*6)= 121.000</a:t>
            </a:r>
            <a:endParaRPr lang="el-GR" sz="2400" dirty="0"/>
          </a:p>
        </p:txBody>
      </p:sp>
    </p:spTree>
    <p:extLst>
      <p:ext uri="{BB962C8B-B14F-4D97-AF65-F5344CB8AC3E}">
        <p14:creationId xmlns:p14="http://schemas.microsoft.com/office/powerpoint/2010/main" val="18596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1"/>
                </a:solidFill>
              </a:rPr>
              <a:t>Παράδειγμα 3</a:t>
            </a:r>
          </a:p>
        </p:txBody>
      </p:sp>
      <p:sp>
        <p:nvSpPr>
          <p:cNvPr id="3" name="Content Placeholder 2"/>
          <p:cNvSpPr>
            <a:spLocks noGrp="1"/>
          </p:cNvSpPr>
          <p:nvPr>
            <p:ph idx="1"/>
          </p:nvPr>
        </p:nvSpPr>
        <p:spPr>
          <a:xfrm>
            <a:off x="685346" y="1732451"/>
            <a:ext cx="7765322" cy="1408518"/>
          </a:xfrm>
        </p:spPr>
        <p:txBody>
          <a:bodyPr/>
          <a:lstStyle/>
          <a:p>
            <a:pPr indent="-342900" algn="just">
              <a:spcBef>
                <a:spcPct val="0"/>
              </a:spcBef>
              <a:buClr>
                <a:srgbClr val="FF9900"/>
              </a:buClr>
              <a:buFont typeface="Wingdings" panose="05000000000000000000" pitchFamily="2" charset="2"/>
              <a:buChar char="m"/>
            </a:pPr>
            <a:r>
              <a:rPr lang="el-GR" sz="2200" dirty="0">
                <a:cs typeface="Times New Roman" pitchFamily="18" charset="0"/>
              </a:rPr>
              <a:t>Να υπολογιστεί το επιτόκιο που τοκίστηκε με κεφάλαιο 100.000 ευρώ και τριπλασιάστηκε μετά από 25 έτη.</a:t>
            </a:r>
          </a:p>
          <a:p>
            <a:pPr marL="0" indent="0">
              <a:buNone/>
            </a:pPr>
            <a:r>
              <a:rPr lang="el-GR" b="1" u="sng"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42</a:t>
            </a:fld>
            <a:endParaRPr lang="el-GR" dirty="0"/>
          </a:p>
        </p:txBody>
      </p:sp>
      <p:sp>
        <p:nvSpPr>
          <p:cNvPr id="5" name="Ορθογώνιο 4">
            <a:extLst>
              <a:ext uri="{FF2B5EF4-FFF2-40B4-BE49-F238E27FC236}">
                <a16:creationId xmlns:a16="http://schemas.microsoft.com/office/drawing/2014/main" id="{4F1D3811-6260-4601-B484-BD9DA60E499E}"/>
              </a:ext>
            </a:extLst>
          </p:cNvPr>
          <p:cNvSpPr/>
          <p:nvPr/>
        </p:nvSpPr>
        <p:spPr>
          <a:xfrm>
            <a:off x="708654" y="5511416"/>
            <a:ext cx="2052165" cy="400110"/>
          </a:xfrm>
          <a:prstGeom prst="rect">
            <a:avLst/>
          </a:prstGeom>
        </p:spPr>
        <p:txBody>
          <a:bodyPr wrap="none">
            <a:spAutoFit/>
          </a:bodyPr>
          <a:lstStyle/>
          <a:p>
            <a:pPr indent="-342900">
              <a:buClr>
                <a:srgbClr val="FF9900"/>
              </a:buClr>
              <a:buFont typeface="Wingdings" panose="05000000000000000000" pitchFamily="2" charset="2"/>
              <a:buChar char="m"/>
            </a:pPr>
            <a:r>
              <a:rPr lang="en-US" sz="2000" dirty="0">
                <a:solidFill>
                  <a:srgbClr val="FF0000"/>
                </a:solidFill>
                <a:sym typeface="Wingdings" panose="05000000000000000000" pitchFamily="2" charset="2"/>
              </a:rPr>
              <a:t>i</a:t>
            </a:r>
            <a:r>
              <a:rPr lang="en-US" sz="2000" dirty="0">
                <a:sym typeface="Wingdings" panose="05000000000000000000" pitchFamily="2" charset="2"/>
              </a:rPr>
              <a:t> = 0,08 </a:t>
            </a:r>
            <a:r>
              <a:rPr lang="el-GR" sz="2000" dirty="0">
                <a:sym typeface="Wingdings" panose="05000000000000000000" pitchFamily="2" charset="2"/>
              </a:rPr>
              <a:t>ή 8%</a:t>
            </a:r>
            <a:r>
              <a:rPr lang="en-US" sz="2000" dirty="0">
                <a:sym typeface="Wingdings" panose="05000000000000000000" pitchFamily="2" charset="2"/>
              </a:rPr>
              <a:t> </a:t>
            </a:r>
            <a:endParaRPr lang="el-GR" sz="2000" dirty="0"/>
          </a:p>
        </p:txBody>
      </p:sp>
      <p:sp>
        <p:nvSpPr>
          <p:cNvPr id="6" name="Ορθογώνιο 5">
            <a:extLst>
              <a:ext uri="{FF2B5EF4-FFF2-40B4-BE49-F238E27FC236}">
                <a16:creationId xmlns:a16="http://schemas.microsoft.com/office/drawing/2014/main" id="{EB3FC48B-BAC8-47EC-9BA7-B17B7386A1B7}"/>
              </a:ext>
            </a:extLst>
          </p:cNvPr>
          <p:cNvSpPr/>
          <p:nvPr/>
        </p:nvSpPr>
        <p:spPr>
          <a:xfrm>
            <a:off x="685346" y="4622721"/>
            <a:ext cx="4387740" cy="400110"/>
          </a:xfrm>
          <a:prstGeom prst="rect">
            <a:avLst/>
          </a:prstGeom>
        </p:spPr>
        <p:txBody>
          <a:bodyPr wrap="none">
            <a:spAutoFit/>
          </a:bodyPr>
          <a:lstStyle/>
          <a:p>
            <a:pPr indent="-342900">
              <a:buClr>
                <a:srgbClr val="FF9900"/>
              </a:buClr>
              <a:buFont typeface="Wingdings" panose="05000000000000000000" pitchFamily="2" charset="2"/>
              <a:buChar char="m"/>
            </a:pPr>
            <a:r>
              <a:rPr lang="en-US" sz="2000" dirty="0">
                <a:sym typeface="Wingdings" panose="05000000000000000000" pitchFamily="2" charset="2"/>
              </a:rPr>
              <a:t>300.000 = 100.000+2.500.000*</a:t>
            </a:r>
            <a:r>
              <a:rPr lang="en-US" sz="2000" dirty="0"/>
              <a:t> </a:t>
            </a:r>
            <a:r>
              <a:rPr lang="en-US" sz="2000" dirty="0">
                <a:solidFill>
                  <a:srgbClr val="FF0000"/>
                </a:solidFill>
              </a:rPr>
              <a:t>i</a:t>
            </a:r>
            <a:r>
              <a:rPr lang="en-US" sz="2000" dirty="0">
                <a:sym typeface="Wingdings" panose="05000000000000000000" pitchFamily="2" charset="2"/>
              </a:rPr>
              <a:t> </a:t>
            </a:r>
            <a:endParaRPr lang="el-GR" sz="2000" dirty="0">
              <a:sym typeface="Wingdings" panose="05000000000000000000" pitchFamily="2" charset="2"/>
            </a:endParaRPr>
          </a:p>
        </p:txBody>
      </p:sp>
      <p:sp>
        <p:nvSpPr>
          <p:cNvPr id="7" name="Ορθογώνιο 6">
            <a:extLst>
              <a:ext uri="{FF2B5EF4-FFF2-40B4-BE49-F238E27FC236}">
                <a16:creationId xmlns:a16="http://schemas.microsoft.com/office/drawing/2014/main" id="{0860696F-19BE-4582-8424-7CF3D88CA862}"/>
              </a:ext>
            </a:extLst>
          </p:cNvPr>
          <p:cNvSpPr/>
          <p:nvPr/>
        </p:nvSpPr>
        <p:spPr>
          <a:xfrm>
            <a:off x="685346" y="4132683"/>
            <a:ext cx="4716356" cy="400110"/>
          </a:xfrm>
          <a:prstGeom prst="rect">
            <a:avLst/>
          </a:prstGeom>
        </p:spPr>
        <p:txBody>
          <a:bodyPr wrap="none">
            <a:spAutoFit/>
          </a:bodyPr>
          <a:lstStyle/>
          <a:p>
            <a:pPr indent="-342900">
              <a:buClr>
                <a:srgbClr val="FF9900"/>
              </a:buClr>
              <a:buFont typeface="Wingdings" panose="05000000000000000000" pitchFamily="2" charset="2"/>
              <a:buChar char="m"/>
            </a:pPr>
            <a:r>
              <a:rPr lang="el-GR" sz="2000" dirty="0"/>
              <a:t>Άρα</a:t>
            </a:r>
            <a:r>
              <a:rPr lang="en-US" sz="2000" dirty="0"/>
              <a:t>: 300.000 = 100.000 * (</a:t>
            </a:r>
            <a:r>
              <a:rPr lang="el-GR" sz="2000" dirty="0"/>
              <a:t>1+25*</a:t>
            </a:r>
            <a:r>
              <a:rPr lang="en-US" sz="2000" dirty="0">
                <a:solidFill>
                  <a:srgbClr val="FF0000"/>
                </a:solidFill>
              </a:rPr>
              <a:t>i</a:t>
            </a:r>
            <a:r>
              <a:rPr lang="en-US" sz="2000" dirty="0"/>
              <a:t>) </a:t>
            </a:r>
            <a:r>
              <a:rPr lang="en-US" sz="2000" dirty="0">
                <a:sym typeface="Wingdings" panose="05000000000000000000" pitchFamily="2" charset="2"/>
              </a:rPr>
              <a:t> </a:t>
            </a:r>
          </a:p>
        </p:txBody>
      </p:sp>
      <p:sp>
        <p:nvSpPr>
          <p:cNvPr id="8" name="Ορθογώνιο 7">
            <a:extLst>
              <a:ext uri="{FF2B5EF4-FFF2-40B4-BE49-F238E27FC236}">
                <a16:creationId xmlns:a16="http://schemas.microsoft.com/office/drawing/2014/main" id="{9C2DB3BB-0D98-4574-8DD6-694481C67573}"/>
              </a:ext>
            </a:extLst>
          </p:cNvPr>
          <p:cNvSpPr/>
          <p:nvPr/>
        </p:nvSpPr>
        <p:spPr>
          <a:xfrm>
            <a:off x="685346" y="3124276"/>
            <a:ext cx="6412333" cy="400110"/>
          </a:xfrm>
          <a:prstGeom prst="rect">
            <a:avLst/>
          </a:prstGeom>
        </p:spPr>
        <p:txBody>
          <a:bodyPr wrap="none">
            <a:spAutoFit/>
          </a:bodyPr>
          <a:lstStyle/>
          <a:p>
            <a:pPr indent="-342900">
              <a:buClr>
                <a:srgbClr val="FF9900"/>
              </a:buClr>
              <a:buFont typeface="Wingdings" panose="05000000000000000000" pitchFamily="2" charset="2"/>
              <a:buChar char="m"/>
            </a:pPr>
            <a:r>
              <a:rPr lang="en-US" sz="2000" dirty="0"/>
              <a:t>i = </a:t>
            </a:r>
            <a:r>
              <a:rPr lang="en-US" sz="2000" b="1" dirty="0">
                <a:solidFill>
                  <a:srgbClr val="FF0000"/>
                </a:solidFill>
              </a:rPr>
              <a:t>??</a:t>
            </a:r>
            <a:r>
              <a:rPr lang="en-US" sz="2000" dirty="0"/>
              <a:t>, </a:t>
            </a:r>
            <a:r>
              <a:rPr lang="el-GR" sz="2000" dirty="0"/>
              <a:t>Κ</a:t>
            </a:r>
            <a:r>
              <a:rPr lang="en-US" sz="2000" baseline="-25000" dirty="0"/>
              <a:t>0</a:t>
            </a:r>
            <a:r>
              <a:rPr lang="el-GR" sz="2000" dirty="0"/>
              <a:t>= 100.000, </a:t>
            </a:r>
            <a:r>
              <a:rPr lang="en-US" sz="2000" dirty="0"/>
              <a:t>K</a:t>
            </a:r>
            <a:r>
              <a:rPr lang="en-US" sz="2000" baseline="-25000" dirty="0">
                <a:solidFill>
                  <a:srgbClr val="FF0000"/>
                </a:solidFill>
              </a:rPr>
              <a:t>25</a:t>
            </a:r>
            <a:r>
              <a:rPr lang="en-US" sz="2000" dirty="0"/>
              <a:t> = 3*100.000 = 300.000, t=25</a:t>
            </a:r>
            <a:r>
              <a:rPr lang="el-GR" sz="2000" dirty="0"/>
              <a:t> </a:t>
            </a:r>
            <a:endParaRPr lang="en-US" sz="2000" dirty="0"/>
          </a:p>
        </p:txBody>
      </p:sp>
      <p:sp>
        <p:nvSpPr>
          <p:cNvPr id="9" name="Ορθογώνιο 8">
            <a:extLst>
              <a:ext uri="{FF2B5EF4-FFF2-40B4-BE49-F238E27FC236}">
                <a16:creationId xmlns:a16="http://schemas.microsoft.com/office/drawing/2014/main" id="{1A18AE3E-A8FB-4ED8-835D-B4E996D4DBC5}"/>
              </a:ext>
            </a:extLst>
          </p:cNvPr>
          <p:cNvSpPr/>
          <p:nvPr/>
        </p:nvSpPr>
        <p:spPr>
          <a:xfrm>
            <a:off x="685346" y="3643868"/>
            <a:ext cx="2557110" cy="400110"/>
          </a:xfrm>
          <a:prstGeom prst="rect">
            <a:avLst/>
          </a:prstGeom>
        </p:spPr>
        <p:txBody>
          <a:bodyPr wrap="none">
            <a:spAutoFit/>
          </a:bodyPr>
          <a:lstStyle/>
          <a:p>
            <a:pPr marL="285750" indent="-285750">
              <a:buClr>
                <a:srgbClr val="FF9900"/>
              </a:buClr>
              <a:buFont typeface="Wingdings" panose="05000000000000000000" pitchFamily="2" charset="2"/>
              <a:buChar char="m"/>
            </a:pPr>
            <a:r>
              <a:rPr lang="el-GR" sz="2000" dirty="0"/>
              <a:t>Κ</a:t>
            </a:r>
            <a:r>
              <a:rPr lang="en-US" sz="2000" baseline="-25000" dirty="0"/>
              <a:t>t</a:t>
            </a:r>
            <a:r>
              <a:rPr lang="en-US" sz="2000" dirty="0"/>
              <a:t> = </a:t>
            </a:r>
            <a:r>
              <a:rPr lang="el-GR" sz="2000" dirty="0"/>
              <a:t>Κ</a:t>
            </a:r>
            <a:r>
              <a:rPr lang="en-US" sz="2000" baseline="-25000" dirty="0"/>
              <a:t>0</a:t>
            </a:r>
            <a:r>
              <a:rPr lang="en-US" sz="2000" dirty="0"/>
              <a:t> * (1 + t * </a:t>
            </a:r>
            <a:r>
              <a:rPr lang="en-US" sz="2000" dirty="0">
                <a:solidFill>
                  <a:srgbClr val="FF0000"/>
                </a:solidFill>
              </a:rPr>
              <a:t>i</a:t>
            </a:r>
            <a:r>
              <a:rPr lang="en-US" sz="2000" dirty="0"/>
              <a:t>)</a:t>
            </a:r>
            <a:r>
              <a:rPr lang="el-GR" sz="2000" dirty="0"/>
              <a:t> </a:t>
            </a:r>
          </a:p>
        </p:txBody>
      </p:sp>
      <p:sp>
        <p:nvSpPr>
          <p:cNvPr id="10" name="Ορθογώνιο 9">
            <a:extLst>
              <a:ext uri="{FF2B5EF4-FFF2-40B4-BE49-F238E27FC236}">
                <a16:creationId xmlns:a16="http://schemas.microsoft.com/office/drawing/2014/main" id="{A7611C8C-D518-4353-A193-F7161F93C0F9}"/>
              </a:ext>
            </a:extLst>
          </p:cNvPr>
          <p:cNvSpPr/>
          <p:nvPr/>
        </p:nvSpPr>
        <p:spPr>
          <a:xfrm>
            <a:off x="708654" y="5084069"/>
            <a:ext cx="3355406" cy="400110"/>
          </a:xfrm>
          <a:prstGeom prst="rect">
            <a:avLst/>
          </a:prstGeom>
        </p:spPr>
        <p:txBody>
          <a:bodyPr wrap="none">
            <a:spAutoFit/>
          </a:bodyPr>
          <a:lstStyle/>
          <a:p>
            <a:pPr indent="-342900">
              <a:buClr>
                <a:srgbClr val="FF9900"/>
              </a:buClr>
              <a:buFont typeface="Wingdings" panose="05000000000000000000" pitchFamily="2" charset="2"/>
              <a:buChar char="m"/>
            </a:pPr>
            <a:r>
              <a:rPr lang="en-US" sz="2000" dirty="0">
                <a:sym typeface="Wingdings" panose="05000000000000000000" pitchFamily="2" charset="2"/>
              </a:rPr>
              <a:t>200.000 = 2.500.000*</a:t>
            </a:r>
            <a:r>
              <a:rPr lang="en-US" sz="2000" dirty="0"/>
              <a:t> </a:t>
            </a:r>
            <a:r>
              <a:rPr lang="en-US" sz="2000" dirty="0">
                <a:solidFill>
                  <a:srgbClr val="FF0000"/>
                </a:solidFill>
              </a:rPr>
              <a:t>i</a:t>
            </a:r>
            <a:r>
              <a:rPr lang="en-US" sz="2000" dirty="0">
                <a:sym typeface="Wingdings" panose="05000000000000000000" pitchFamily="2" charset="2"/>
              </a:rPr>
              <a:t> </a:t>
            </a:r>
            <a:endParaRPr lang="el-GR" sz="2000" dirty="0">
              <a:sym typeface="Wingdings" panose="05000000000000000000" pitchFamily="2" charset="2"/>
            </a:endParaRPr>
          </a:p>
        </p:txBody>
      </p:sp>
    </p:spTree>
    <p:extLst>
      <p:ext uri="{BB962C8B-B14F-4D97-AF65-F5344CB8AC3E}">
        <p14:creationId xmlns:p14="http://schemas.microsoft.com/office/powerpoint/2010/main" val="14271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r>
              <a:rPr lang="el-GR" dirty="0">
                <a:solidFill>
                  <a:schemeClr val="tx1"/>
                </a:solidFill>
              </a:rPr>
              <a:t>Παράδειγμα 4</a:t>
            </a:r>
          </a:p>
        </p:txBody>
      </p:sp>
      <p:sp>
        <p:nvSpPr>
          <p:cNvPr id="11267" name="Θέση περιεχομένου 2"/>
          <p:cNvSpPr>
            <a:spLocks noGrp="1"/>
          </p:cNvSpPr>
          <p:nvPr>
            <p:ph idx="1"/>
          </p:nvPr>
        </p:nvSpPr>
        <p:spPr>
          <a:xfrm>
            <a:off x="685346" y="1732450"/>
            <a:ext cx="7765322" cy="2550145"/>
          </a:xfrm>
        </p:spPr>
        <p:txBody>
          <a:bodyPr>
            <a:normAutofit/>
          </a:bodyPr>
          <a:lstStyle/>
          <a:p>
            <a:pPr indent="-342900" algn="just">
              <a:spcBef>
                <a:spcPct val="0"/>
              </a:spcBef>
              <a:buClr>
                <a:srgbClr val="FF9900"/>
              </a:buClr>
              <a:buFont typeface="Wingdings" panose="05000000000000000000" pitchFamily="2" charset="2"/>
              <a:buChar char="m"/>
            </a:pPr>
            <a:r>
              <a:rPr lang="el-GR" sz="2200" dirty="0">
                <a:cs typeface="Times New Roman" pitchFamily="18" charset="0"/>
              </a:rPr>
              <a:t>Η διαφήμιση για την πώληση συγκεκριμένου προϊόντος της εταιρίας ΒΒ απαιτεί δαπάνη 100.000 ευρώ. Η επένδυση αναμένεται να αποφέρει 120.000 ευρώ σε ένα έτος από σήμερα. Το επιτόκιο της αγοράς είναι 10 %. </a:t>
            </a:r>
            <a:r>
              <a:rPr lang="el-GR" sz="2200" b="1" dirty="0">
                <a:solidFill>
                  <a:srgbClr val="FF0000"/>
                </a:solidFill>
                <a:cs typeface="Times New Roman" pitchFamily="18" charset="0"/>
              </a:rPr>
              <a:t>Α)</a:t>
            </a:r>
            <a:r>
              <a:rPr lang="el-GR" sz="2200" dirty="0">
                <a:cs typeface="Times New Roman" pitchFamily="18" charset="0"/>
              </a:rPr>
              <a:t> Είναι συμφέρουσα η επένδυση για την εταιρία ΒΒ; </a:t>
            </a:r>
            <a:r>
              <a:rPr lang="el-GR" sz="2200" b="1" dirty="0">
                <a:solidFill>
                  <a:srgbClr val="FF0000"/>
                </a:solidFill>
                <a:cs typeface="Times New Roman" pitchFamily="18" charset="0"/>
              </a:rPr>
              <a:t>Β) </a:t>
            </a:r>
            <a:r>
              <a:rPr lang="el-GR" sz="2200" dirty="0">
                <a:cs typeface="Times New Roman" pitchFamily="18" charset="0"/>
              </a:rPr>
              <a:t>Ποια είναι η απόδοση της επένδυσης (σε όρους επιτοκίου); </a:t>
            </a:r>
          </a:p>
          <a:p>
            <a:pPr marL="0" indent="0">
              <a:spcBef>
                <a:spcPct val="0"/>
              </a:spcBef>
              <a:buFont typeface="Arial" pitchFamily="34" charset="0"/>
              <a:buNone/>
            </a:pPr>
            <a:r>
              <a:rPr lang="el-GR" sz="2200" b="1" dirty="0">
                <a:solidFill>
                  <a:srgbClr val="FF0000"/>
                </a:solidFill>
                <a:ea typeface="Calibri" pitchFamily="34" charset="0"/>
                <a:cs typeface="Times New Roman" pitchFamily="18" charset="0"/>
              </a:rPr>
              <a:t>Λύση</a:t>
            </a:r>
            <a:r>
              <a:rPr lang="el-GR" sz="2200" dirty="0">
                <a:ea typeface="Calibri" pitchFamily="34" charset="0"/>
                <a:cs typeface="Times New Roman" pitchFamily="18" charset="0"/>
              </a:rPr>
              <a:t> </a:t>
            </a:r>
            <a:endParaRPr lang="el-GR" sz="2200" dirty="0">
              <a:latin typeface="Arial" pitchFamily="34" charset="0"/>
              <a:ea typeface="Calibri" pitchFamily="34" charset="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08FB6642-A6D0-4208-8199-4B820C994E32}" type="slidenum">
              <a:rPr lang="el-GR" smtClean="0"/>
              <a:pPr>
                <a:defRPr/>
              </a:pPr>
              <a:t>43</a:t>
            </a:fld>
            <a:endParaRPr lang="el-GR" dirty="0"/>
          </a:p>
        </p:txBody>
      </p:sp>
      <p:sp>
        <p:nvSpPr>
          <p:cNvPr id="2" name="Ορθογώνιο 1">
            <a:extLst>
              <a:ext uri="{FF2B5EF4-FFF2-40B4-BE49-F238E27FC236}">
                <a16:creationId xmlns:a16="http://schemas.microsoft.com/office/drawing/2014/main" id="{DE6074E6-2AB0-4F77-8B58-EC92C3E7B612}"/>
              </a:ext>
            </a:extLst>
          </p:cNvPr>
          <p:cNvSpPr/>
          <p:nvPr/>
        </p:nvSpPr>
        <p:spPr>
          <a:xfrm>
            <a:off x="670884" y="6114720"/>
            <a:ext cx="7765322" cy="707886"/>
          </a:xfrm>
          <a:prstGeom prst="rect">
            <a:avLst/>
          </a:prstGeom>
        </p:spPr>
        <p:txBody>
          <a:bodyPr wrap="square">
            <a:spAutoFit/>
          </a:bodyPr>
          <a:lstStyle/>
          <a:p>
            <a:pPr marL="285750" indent="-285750" algn="just">
              <a:spcBef>
                <a:spcPct val="0"/>
              </a:spcBef>
              <a:buClr>
                <a:srgbClr val="FF9900"/>
              </a:buClr>
              <a:buFont typeface="Wingdings" panose="05000000000000000000" pitchFamily="2" charset="2"/>
              <a:buChar char="m"/>
            </a:pPr>
            <a:r>
              <a:rPr lang="el-GR" sz="2000" dirty="0">
                <a:ea typeface="Calibri" pitchFamily="34" charset="0"/>
                <a:cs typeface="Times New Roman" pitchFamily="18" charset="0"/>
              </a:rPr>
              <a:t>Επομένως, η δαπάνη για διαφήμιση είναι συμφέρουσα καθώς 120.000&gt;110.000 ευρώ</a:t>
            </a:r>
            <a:endParaRPr lang="el-GR" sz="2000" dirty="0"/>
          </a:p>
        </p:txBody>
      </p:sp>
      <p:sp>
        <p:nvSpPr>
          <p:cNvPr id="3" name="Ορθογώνιο 2">
            <a:extLst>
              <a:ext uri="{FF2B5EF4-FFF2-40B4-BE49-F238E27FC236}">
                <a16:creationId xmlns:a16="http://schemas.microsoft.com/office/drawing/2014/main" id="{95CD2FB0-44F8-4AA8-9CEB-B011F1034642}"/>
              </a:ext>
            </a:extLst>
          </p:cNvPr>
          <p:cNvSpPr/>
          <p:nvPr/>
        </p:nvSpPr>
        <p:spPr>
          <a:xfrm>
            <a:off x="670885" y="4288465"/>
            <a:ext cx="7765321" cy="707886"/>
          </a:xfrm>
          <a:prstGeom prst="rect">
            <a:avLst/>
          </a:prstGeom>
        </p:spPr>
        <p:txBody>
          <a:bodyPr wrap="square">
            <a:spAutoFit/>
          </a:bodyPr>
          <a:lstStyle/>
          <a:p>
            <a:pPr algn="just">
              <a:spcBef>
                <a:spcPct val="0"/>
              </a:spcBef>
              <a:buClr>
                <a:srgbClr val="FF9900"/>
              </a:buClr>
            </a:pPr>
            <a:r>
              <a:rPr lang="el-GR" sz="2000" b="1" dirty="0">
                <a:solidFill>
                  <a:srgbClr val="FF0000"/>
                </a:solidFill>
                <a:ea typeface="Calibri" pitchFamily="34" charset="0"/>
                <a:cs typeface="Times New Roman" pitchFamily="18" charset="0"/>
              </a:rPr>
              <a:t>Α) </a:t>
            </a:r>
            <a:r>
              <a:rPr lang="el-GR" sz="2000" dirty="0">
                <a:ea typeface="Calibri" pitchFamily="34" charset="0"/>
                <a:cs typeface="Times New Roman" pitchFamily="18" charset="0"/>
              </a:rPr>
              <a:t>Εάν η εταιρία επενδύσει τα 100.000 ευρώ με 10 %</a:t>
            </a:r>
            <a:r>
              <a:rPr lang="en-US" sz="2000" dirty="0">
                <a:ea typeface="Calibri" pitchFamily="34" charset="0"/>
                <a:cs typeface="Times New Roman" pitchFamily="18" charset="0"/>
              </a:rPr>
              <a:t>,</a:t>
            </a:r>
            <a:r>
              <a:rPr lang="el-GR" sz="2000" dirty="0">
                <a:ea typeface="Calibri" pitchFamily="34" charset="0"/>
                <a:cs typeface="Times New Roman" pitchFamily="18" charset="0"/>
              </a:rPr>
              <a:t> τότε θα εισπράξει</a:t>
            </a:r>
            <a:r>
              <a:rPr lang="en-US" sz="2000" dirty="0">
                <a:ea typeface="Calibri" pitchFamily="34" charset="0"/>
                <a:cs typeface="Times New Roman" pitchFamily="18" charset="0"/>
              </a:rPr>
              <a:t>:</a:t>
            </a:r>
            <a:endParaRPr lang="el-GR" sz="2000" dirty="0">
              <a:latin typeface="Arial" pitchFamily="34" charset="0"/>
              <a:ea typeface="Calibri" pitchFamily="34" charset="0"/>
              <a:cs typeface="Times New Roman" pitchFamily="18" charset="0"/>
            </a:endParaRPr>
          </a:p>
        </p:txBody>
      </p:sp>
      <p:sp>
        <p:nvSpPr>
          <p:cNvPr id="5" name="Ορθογώνιο 4">
            <a:extLst>
              <a:ext uri="{FF2B5EF4-FFF2-40B4-BE49-F238E27FC236}">
                <a16:creationId xmlns:a16="http://schemas.microsoft.com/office/drawing/2014/main" id="{00023801-AFC6-4FBA-9E10-6783F450F21C}"/>
              </a:ext>
            </a:extLst>
          </p:cNvPr>
          <p:cNvSpPr/>
          <p:nvPr/>
        </p:nvSpPr>
        <p:spPr>
          <a:xfrm>
            <a:off x="2817931" y="5255828"/>
            <a:ext cx="4572000" cy="369332"/>
          </a:xfrm>
          <a:prstGeom prst="rect">
            <a:avLst/>
          </a:prstGeom>
        </p:spPr>
        <p:txBody>
          <a:bodyPr>
            <a:spAutoFit/>
          </a:bodyPr>
          <a:lstStyle/>
          <a:p>
            <a:r>
              <a:rPr lang="en-US" b="1" dirty="0">
                <a:solidFill>
                  <a:srgbClr val="FF0000"/>
                </a:solidFill>
                <a:ea typeface="Calibri" pitchFamily="34" charset="0"/>
                <a:cs typeface="Times New Roman" pitchFamily="18" charset="0"/>
              </a:rPr>
              <a:t>K</a:t>
            </a:r>
            <a:r>
              <a:rPr lang="en-US" b="1" baseline="-30000" dirty="0">
                <a:solidFill>
                  <a:srgbClr val="FF0000"/>
                </a:solidFill>
                <a:ea typeface="Calibri" pitchFamily="34" charset="0"/>
                <a:cs typeface="Times New Roman" pitchFamily="18" charset="0"/>
              </a:rPr>
              <a:t>1</a:t>
            </a:r>
            <a:r>
              <a:rPr lang="el-GR" b="1" dirty="0">
                <a:solidFill>
                  <a:srgbClr val="FF0000"/>
                </a:solidFill>
                <a:ea typeface="Calibri" pitchFamily="34" charset="0"/>
                <a:cs typeface="Times New Roman" pitchFamily="18" charset="0"/>
              </a:rPr>
              <a:t> </a:t>
            </a:r>
            <a:r>
              <a:rPr lang="en-US" dirty="0">
                <a:ea typeface="Calibri" pitchFamily="34" charset="0"/>
                <a:cs typeface="Times New Roman" pitchFamily="18" charset="0"/>
              </a:rPr>
              <a:t>= </a:t>
            </a:r>
            <a:r>
              <a:rPr lang="el-GR" dirty="0">
                <a:ea typeface="Calibri" pitchFamily="34" charset="0"/>
                <a:cs typeface="Times New Roman" pitchFamily="18" charset="0"/>
              </a:rPr>
              <a:t>100.000 (1+ 0,10*1) = 110.000 ευρώ </a:t>
            </a:r>
            <a:endParaRPr lang="el-GR" dirty="0"/>
          </a:p>
        </p:txBody>
      </p:sp>
      <p:sp>
        <p:nvSpPr>
          <p:cNvPr id="6" name="Ορθογώνιο 5">
            <a:extLst>
              <a:ext uri="{FF2B5EF4-FFF2-40B4-BE49-F238E27FC236}">
                <a16:creationId xmlns:a16="http://schemas.microsoft.com/office/drawing/2014/main" id="{027459A1-6D04-4CE1-B045-AC1C986DDA5B}"/>
              </a:ext>
            </a:extLst>
          </p:cNvPr>
          <p:cNvSpPr/>
          <p:nvPr/>
        </p:nvSpPr>
        <p:spPr>
          <a:xfrm>
            <a:off x="971600" y="4898856"/>
            <a:ext cx="1545616" cy="369332"/>
          </a:xfrm>
          <a:prstGeom prst="rect">
            <a:avLst/>
          </a:prstGeom>
        </p:spPr>
        <p:txBody>
          <a:bodyPr wrap="none">
            <a:spAutoFit/>
          </a:bodyPr>
          <a:lstStyle/>
          <a:p>
            <a:r>
              <a:rPr lang="el-GR" dirty="0">
                <a:ea typeface="Calibri" pitchFamily="34" charset="0"/>
                <a:cs typeface="Times New Roman" pitchFamily="18" charset="0"/>
              </a:rPr>
              <a:t>Κ</a:t>
            </a:r>
            <a:r>
              <a:rPr lang="el-GR" baseline="-30000" dirty="0">
                <a:ea typeface="Calibri" pitchFamily="34" charset="0"/>
                <a:cs typeface="Times New Roman" pitchFamily="18" charset="0"/>
              </a:rPr>
              <a:t>0</a:t>
            </a:r>
            <a:r>
              <a:rPr lang="en-US" baseline="-30000" dirty="0">
                <a:ea typeface="Calibri" pitchFamily="34" charset="0"/>
                <a:cs typeface="Times New Roman" pitchFamily="18" charset="0"/>
              </a:rPr>
              <a:t> </a:t>
            </a:r>
            <a:r>
              <a:rPr lang="en-US" dirty="0">
                <a:ea typeface="Calibri" pitchFamily="34" charset="0"/>
                <a:cs typeface="Times New Roman" pitchFamily="18" charset="0"/>
              </a:rPr>
              <a:t>= 100.000 </a:t>
            </a:r>
            <a:r>
              <a:rPr lang="el-GR" dirty="0">
                <a:ea typeface="Calibri" pitchFamily="34" charset="0"/>
                <a:cs typeface="Times New Roman" pitchFamily="18" charset="0"/>
              </a:rPr>
              <a:t> </a:t>
            </a:r>
            <a:endParaRPr lang="el-GR" dirty="0"/>
          </a:p>
        </p:txBody>
      </p:sp>
      <p:sp>
        <p:nvSpPr>
          <p:cNvPr id="7" name="Ορθογώνιο 6">
            <a:extLst>
              <a:ext uri="{FF2B5EF4-FFF2-40B4-BE49-F238E27FC236}">
                <a16:creationId xmlns:a16="http://schemas.microsoft.com/office/drawing/2014/main" id="{87EF5AF6-C5BA-458B-9707-F5C3460AF184}"/>
              </a:ext>
            </a:extLst>
          </p:cNvPr>
          <p:cNvSpPr/>
          <p:nvPr/>
        </p:nvSpPr>
        <p:spPr>
          <a:xfrm>
            <a:off x="971600" y="5234951"/>
            <a:ext cx="780983" cy="369332"/>
          </a:xfrm>
          <a:prstGeom prst="rect">
            <a:avLst/>
          </a:prstGeom>
        </p:spPr>
        <p:txBody>
          <a:bodyPr wrap="none">
            <a:spAutoFit/>
          </a:bodyPr>
          <a:lstStyle/>
          <a:p>
            <a:r>
              <a:rPr lang="en-US" dirty="0">
                <a:ea typeface="Calibri" pitchFamily="34" charset="0"/>
                <a:cs typeface="Times New Roman" pitchFamily="18" charset="0"/>
              </a:rPr>
              <a:t>i =0,1</a:t>
            </a:r>
            <a:endParaRPr lang="el-GR" dirty="0"/>
          </a:p>
        </p:txBody>
      </p:sp>
      <p:sp>
        <p:nvSpPr>
          <p:cNvPr id="10" name="Ορθογώνιο 9">
            <a:extLst>
              <a:ext uri="{FF2B5EF4-FFF2-40B4-BE49-F238E27FC236}">
                <a16:creationId xmlns:a16="http://schemas.microsoft.com/office/drawing/2014/main" id="{B04330A6-3668-44BA-81F6-62C52DD2AC1D}"/>
              </a:ext>
            </a:extLst>
          </p:cNvPr>
          <p:cNvSpPr/>
          <p:nvPr/>
        </p:nvSpPr>
        <p:spPr>
          <a:xfrm>
            <a:off x="971600" y="5593959"/>
            <a:ext cx="583814" cy="369332"/>
          </a:xfrm>
          <a:prstGeom prst="rect">
            <a:avLst/>
          </a:prstGeom>
        </p:spPr>
        <p:txBody>
          <a:bodyPr wrap="none">
            <a:spAutoFit/>
          </a:bodyPr>
          <a:lstStyle/>
          <a:p>
            <a:r>
              <a:rPr lang="en-US" dirty="0">
                <a:ea typeface="Calibri" pitchFamily="34" charset="0"/>
                <a:cs typeface="Times New Roman" pitchFamily="18" charset="0"/>
              </a:rPr>
              <a:t>t =1</a:t>
            </a:r>
            <a:endParaRPr lang="el-GR" dirty="0"/>
          </a:p>
        </p:txBody>
      </p:sp>
      <p:sp>
        <p:nvSpPr>
          <p:cNvPr id="8" name="Ορθογώνιο 7">
            <a:extLst>
              <a:ext uri="{FF2B5EF4-FFF2-40B4-BE49-F238E27FC236}">
                <a16:creationId xmlns:a16="http://schemas.microsoft.com/office/drawing/2014/main" id="{121FA523-269E-45BC-B5AE-BE1BAD764185}"/>
              </a:ext>
            </a:extLst>
          </p:cNvPr>
          <p:cNvSpPr/>
          <p:nvPr/>
        </p:nvSpPr>
        <p:spPr>
          <a:xfrm>
            <a:off x="2817931" y="4766269"/>
            <a:ext cx="2052165" cy="369332"/>
          </a:xfrm>
          <a:prstGeom prst="rect">
            <a:avLst/>
          </a:prstGeom>
        </p:spPr>
        <p:txBody>
          <a:bodyPr wrap="none">
            <a:spAutoFit/>
          </a:bodyPr>
          <a:lstStyle/>
          <a:p>
            <a:r>
              <a:rPr lang="en-US" b="1" dirty="0" err="1">
                <a:solidFill>
                  <a:srgbClr val="FF0000"/>
                </a:solidFill>
                <a:ea typeface="Calibri" pitchFamily="34" charset="0"/>
                <a:cs typeface="Times New Roman" pitchFamily="18" charset="0"/>
              </a:rPr>
              <a:t>K</a:t>
            </a:r>
            <a:r>
              <a:rPr lang="en-US" b="1" baseline="-30000" dirty="0" err="1">
                <a:solidFill>
                  <a:srgbClr val="FF0000"/>
                </a:solidFill>
                <a:ea typeface="Calibri" pitchFamily="34" charset="0"/>
                <a:cs typeface="Times New Roman" pitchFamily="18" charset="0"/>
              </a:rPr>
              <a:t>t</a:t>
            </a:r>
            <a:r>
              <a:rPr lang="el-GR" b="1" dirty="0">
                <a:solidFill>
                  <a:srgbClr val="FF0000"/>
                </a:solidFill>
                <a:ea typeface="Calibri" pitchFamily="34" charset="0"/>
                <a:cs typeface="Times New Roman" pitchFamily="18" charset="0"/>
              </a:rPr>
              <a:t> </a:t>
            </a:r>
            <a:r>
              <a:rPr lang="el-GR" dirty="0">
                <a:ea typeface="Calibri" pitchFamily="34" charset="0"/>
                <a:cs typeface="Times New Roman" pitchFamily="18" charset="0"/>
              </a:rPr>
              <a:t>= Κ</a:t>
            </a:r>
            <a:r>
              <a:rPr lang="el-GR" baseline="-30000" dirty="0">
                <a:ea typeface="Calibri" pitchFamily="34" charset="0"/>
                <a:cs typeface="Times New Roman" pitchFamily="18" charset="0"/>
              </a:rPr>
              <a:t>0</a:t>
            </a:r>
            <a:r>
              <a:rPr lang="el-GR" dirty="0">
                <a:ea typeface="Calibri" pitchFamily="34" charset="0"/>
                <a:cs typeface="Times New Roman" pitchFamily="18" charset="0"/>
              </a:rPr>
              <a:t> (1+</a:t>
            </a:r>
            <a:r>
              <a:rPr lang="en-US" dirty="0">
                <a:ea typeface="Calibri" pitchFamily="34" charset="0"/>
                <a:cs typeface="Times New Roman" pitchFamily="18" charset="0"/>
              </a:rPr>
              <a:t>i </a:t>
            </a:r>
            <a:r>
              <a:rPr lang="el-GR" dirty="0">
                <a:ea typeface="Calibri" pitchFamily="34" charset="0"/>
                <a:cs typeface="Times New Roman" pitchFamily="18" charset="0"/>
              </a:rPr>
              <a:t>*</a:t>
            </a:r>
            <a:r>
              <a:rPr lang="en-US" dirty="0">
                <a:ea typeface="Calibri" pitchFamily="34" charset="0"/>
                <a:cs typeface="Times New Roman" pitchFamily="18" charset="0"/>
              </a:rPr>
              <a:t>t</a:t>
            </a:r>
            <a:r>
              <a:rPr lang="el-GR" dirty="0">
                <a:ea typeface="Calibri" pitchFamily="34" charset="0"/>
                <a:cs typeface="Times New Roman" pitchFamily="18" charset="0"/>
              </a:rPr>
              <a:t>)</a:t>
            </a:r>
            <a:r>
              <a:rPr lang="en-US" dirty="0">
                <a:ea typeface="Calibri" pitchFamily="34" charset="0"/>
                <a:cs typeface="Times New Roman" pitchFamily="18" charset="0"/>
              </a:rPr>
              <a:t> </a:t>
            </a:r>
            <a:r>
              <a:rPr lang="en-US" dirty="0">
                <a:sym typeface="Wingdings" panose="05000000000000000000" pitchFamily="2" charset="2"/>
              </a:rPr>
              <a:t></a:t>
            </a:r>
            <a:r>
              <a:rPr lang="el-GR" dirty="0">
                <a:ea typeface="Calibri" pitchFamily="34" charset="0"/>
                <a:cs typeface="Times New Roman" pitchFamily="18" charset="0"/>
              </a:rPr>
              <a:t> </a:t>
            </a:r>
            <a:endParaRPr lang="el-GR" dirty="0"/>
          </a:p>
        </p:txBody>
      </p:sp>
    </p:spTree>
    <p:extLst>
      <p:ext uri="{BB962C8B-B14F-4D97-AF65-F5344CB8AC3E}">
        <p14:creationId xmlns:p14="http://schemas.microsoft.com/office/powerpoint/2010/main" val="338401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0"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l-GR" dirty="0">
                <a:solidFill>
                  <a:schemeClr val="tx1"/>
                </a:solidFill>
              </a:rPr>
              <a:t>Παράδειγμα 4</a:t>
            </a:r>
            <a:endParaRPr lang="el-GR" dirty="0"/>
          </a:p>
        </p:txBody>
      </p:sp>
      <p:sp>
        <p:nvSpPr>
          <p:cNvPr id="3" name="Θέση περιεχομένου 2"/>
          <p:cNvSpPr>
            <a:spLocks noGrp="1"/>
          </p:cNvSpPr>
          <p:nvPr>
            <p:ph idx="1"/>
          </p:nvPr>
        </p:nvSpPr>
        <p:spPr>
          <a:xfrm>
            <a:off x="685346" y="1732451"/>
            <a:ext cx="7765322" cy="544421"/>
          </a:xfrm>
        </p:spPr>
        <p:txBody>
          <a:bodyPr/>
          <a:lstStyle/>
          <a:p>
            <a:pPr marL="0" indent="0">
              <a:buNone/>
            </a:pPr>
            <a:r>
              <a:rPr lang="el-GR" b="1" dirty="0">
                <a:solidFill>
                  <a:srgbClr val="FF0000"/>
                </a:solidFill>
                <a:ea typeface="Calibri" pitchFamily="34" charset="0"/>
                <a:cs typeface="Times New Roman" pitchFamily="18" charset="0"/>
              </a:rPr>
              <a:t>Β) </a:t>
            </a:r>
            <a:r>
              <a:rPr lang="el-GR" b="1" dirty="0">
                <a:ea typeface="Calibri" pitchFamily="34" charset="0"/>
                <a:cs typeface="Times New Roman" pitchFamily="18" charset="0"/>
              </a:rPr>
              <a:t>Η απόδοση μιας επένδυσης υπολογίζεται από τύπο:</a:t>
            </a:r>
            <a:endParaRPr lang="en-US" b="1" dirty="0">
              <a:ea typeface="Calibri" pitchFamily="34" charset="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DB9A5434-5BE9-40C4-ABCD-6CC6FF9128B1}" type="slidenum">
              <a:rPr lang="el-GR" smtClean="0"/>
              <a:pPr>
                <a:defRPr/>
              </a:pPr>
              <a:t>44</a:t>
            </a:fld>
            <a:endParaRPr lang="el-GR"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F2A0B6-934B-429B-A613-98EB8519097D}"/>
                  </a:ext>
                </a:extLst>
              </p:cNvPr>
              <p:cNvSpPr txBox="1"/>
              <p:nvPr/>
            </p:nvSpPr>
            <p:spPr>
              <a:xfrm>
                <a:off x="3203848" y="2526793"/>
                <a:ext cx="2432782" cy="6971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b="0" i="0" smtClean="0">
                          <a:latin typeface="Cambria Math" panose="02040503050406030204" pitchFamily="18" charset="0"/>
                        </a:rPr>
                        <m:t>Απόδοση</m:t>
                      </m:r>
                      <m:r>
                        <a:rPr lang="el-GR" sz="2400" b="0" i="0" smtClean="0">
                          <a:latin typeface="Cambria Math" panose="02040503050406030204" pitchFamily="18" charset="0"/>
                        </a:rPr>
                        <m:t>= </m:t>
                      </m:r>
                      <m:f>
                        <m:fPr>
                          <m:ctrlPr>
                            <a:rPr lang="el-GR" sz="2400" b="0" i="1" smtClean="0">
                              <a:latin typeface="Cambria Math" panose="02040503050406030204" pitchFamily="18" charset="0"/>
                            </a:rPr>
                          </m:ctrlPr>
                        </m:fPr>
                        <m:num>
                          <m:r>
                            <m:rPr>
                              <m:nor/>
                            </m:rPr>
                            <a:rPr lang="en-US" sz="2400" dirty="0">
                              <a:ea typeface="Calibri" pitchFamily="34" charset="0"/>
                              <a:cs typeface="Times New Roman" pitchFamily="18" charset="0"/>
                            </a:rPr>
                            <m:t>P</m:t>
                          </m:r>
                          <m:r>
                            <m:rPr>
                              <m:nor/>
                            </m:rPr>
                            <a:rPr lang="en-US" sz="2400" baseline="-25000" dirty="0">
                              <a:ea typeface="Calibri" pitchFamily="34" charset="0"/>
                              <a:cs typeface="Times New Roman" pitchFamily="18" charset="0"/>
                            </a:rPr>
                            <m:t>2</m:t>
                          </m:r>
                          <m:r>
                            <m:rPr>
                              <m:nor/>
                            </m:rPr>
                            <a:rPr lang="en-US" sz="2400" dirty="0">
                              <a:ea typeface="Calibri" pitchFamily="34" charset="0"/>
                              <a:cs typeface="Times New Roman" pitchFamily="18" charset="0"/>
                            </a:rPr>
                            <m:t>−</m:t>
                          </m:r>
                          <m:r>
                            <m:rPr>
                              <m:nor/>
                            </m:rPr>
                            <a:rPr lang="en-US" sz="2400" dirty="0">
                              <a:ea typeface="Calibri" pitchFamily="34" charset="0"/>
                              <a:cs typeface="Times New Roman" pitchFamily="18" charset="0"/>
                            </a:rPr>
                            <m:t>P</m:t>
                          </m:r>
                          <m:r>
                            <m:rPr>
                              <m:nor/>
                            </m:rPr>
                            <a:rPr lang="en-US" sz="2400" baseline="-25000" dirty="0">
                              <a:ea typeface="Calibri" pitchFamily="34" charset="0"/>
                              <a:cs typeface="Times New Roman" pitchFamily="18" charset="0"/>
                            </a:rPr>
                            <m:t>1</m:t>
                          </m:r>
                        </m:num>
                        <m:den>
                          <m:r>
                            <m:rPr>
                              <m:nor/>
                            </m:rPr>
                            <a:rPr lang="en-US" sz="2400" dirty="0">
                              <a:ea typeface="Calibri" pitchFamily="34" charset="0"/>
                              <a:cs typeface="Times New Roman" pitchFamily="18" charset="0"/>
                            </a:rPr>
                            <m:t>P</m:t>
                          </m:r>
                          <m:r>
                            <m:rPr>
                              <m:nor/>
                            </m:rPr>
                            <a:rPr lang="en-US" sz="2400" baseline="-25000" dirty="0">
                              <a:ea typeface="Calibri" pitchFamily="34" charset="0"/>
                              <a:cs typeface="Times New Roman" pitchFamily="18" charset="0"/>
                            </a:rPr>
                            <m:t>1</m:t>
                          </m:r>
                        </m:den>
                      </m:f>
                    </m:oMath>
                  </m:oMathPara>
                </a14:m>
                <a:endParaRPr lang="el-GR" sz="2400" dirty="0"/>
              </a:p>
            </p:txBody>
          </p:sp>
        </mc:Choice>
        <mc:Fallback xmlns="">
          <p:sp>
            <p:nvSpPr>
              <p:cNvPr id="6" name="TextBox 5">
                <a:extLst>
                  <a:ext uri="{FF2B5EF4-FFF2-40B4-BE49-F238E27FC236}">
                    <a16:creationId xmlns:a16="http://schemas.microsoft.com/office/drawing/2014/main" id="{D5F2A0B6-934B-429B-A613-98EB8519097D}"/>
                  </a:ext>
                </a:extLst>
              </p:cNvPr>
              <p:cNvSpPr txBox="1">
                <a:spLocks noRot="1" noChangeAspect="1" noMove="1" noResize="1" noEditPoints="1" noAdjustHandles="1" noChangeArrowheads="1" noChangeShapeType="1" noTextEdit="1"/>
              </p:cNvSpPr>
              <p:nvPr/>
            </p:nvSpPr>
            <p:spPr>
              <a:xfrm>
                <a:off x="3203848" y="2526793"/>
                <a:ext cx="2432782" cy="697179"/>
              </a:xfrm>
              <a:prstGeom prst="rect">
                <a:avLst/>
              </a:prstGeom>
              <a:blipFill>
                <a:blip r:embed="rId2"/>
                <a:stretch>
                  <a:fillRect b="-964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B13221-CA1E-4686-9D09-BD26AF854C53}"/>
                  </a:ext>
                </a:extLst>
              </p:cNvPr>
              <p:cNvSpPr txBox="1"/>
              <p:nvPr/>
            </p:nvSpPr>
            <p:spPr>
              <a:xfrm>
                <a:off x="2404049" y="4007553"/>
                <a:ext cx="4327915" cy="643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000" b="0" i="0" smtClean="0">
                          <a:latin typeface="Cambria Math" panose="02040503050406030204" pitchFamily="18" charset="0"/>
                        </a:rPr>
                        <m:t>Απόδοση</m:t>
                      </m:r>
                      <m:r>
                        <a:rPr lang="el-GR" sz="2000" b="0" i="0" smtClean="0">
                          <a:latin typeface="Cambria Math" panose="02040503050406030204" pitchFamily="18" charset="0"/>
                        </a:rPr>
                        <m:t>= </m:t>
                      </m:r>
                      <m:f>
                        <m:fPr>
                          <m:ctrlPr>
                            <a:rPr lang="el-GR" sz="2000" b="0" i="1" smtClean="0">
                              <a:latin typeface="Cambria Math" panose="02040503050406030204" pitchFamily="18" charset="0"/>
                            </a:rPr>
                          </m:ctrlPr>
                        </m:fPr>
                        <m:num>
                          <m:r>
                            <m:rPr>
                              <m:nor/>
                            </m:rPr>
                            <a:rPr lang="el-GR" sz="2000" dirty="0">
                              <a:ea typeface="Calibri" pitchFamily="34" charset="0"/>
                              <a:cs typeface="Times New Roman" pitchFamily="18" charset="0"/>
                            </a:rPr>
                            <m:t>Τελική</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Αξία</m:t>
                          </m:r>
                          <m:r>
                            <m:rPr>
                              <m:nor/>
                            </m:rPr>
                            <a:rPr lang="el-GR" sz="2000" dirty="0">
                              <a:ea typeface="Calibri" pitchFamily="34" charset="0"/>
                              <a:cs typeface="Times New Roman" pitchFamily="18" charset="0"/>
                            </a:rPr>
                            <m:t> – </m:t>
                          </m:r>
                          <m:r>
                            <m:rPr>
                              <m:nor/>
                            </m:rPr>
                            <a:rPr lang="el-GR" sz="2000" dirty="0">
                              <a:ea typeface="Calibri" pitchFamily="34" charset="0"/>
                              <a:cs typeface="Times New Roman" pitchFamily="18" charset="0"/>
                            </a:rPr>
                            <m:t>Αρχική</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Αξία</m:t>
                          </m:r>
                        </m:num>
                        <m:den>
                          <m:r>
                            <m:rPr>
                              <m:nor/>
                            </m:rPr>
                            <a:rPr lang="el-GR" sz="2000" dirty="0">
                              <a:ea typeface="Calibri" pitchFamily="34" charset="0"/>
                              <a:cs typeface="Times New Roman" pitchFamily="18" charset="0"/>
                            </a:rPr>
                            <m:t>Αρχική</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Αξία</m:t>
                          </m:r>
                        </m:den>
                      </m:f>
                    </m:oMath>
                  </m:oMathPara>
                </a14:m>
                <a:endParaRPr lang="el-GR" sz="2000" dirty="0"/>
              </a:p>
            </p:txBody>
          </p:sp>
        </mc:Choice>
        <mc:Fallback xmlns="">
          <p:sp>
            <p:nvSpPr>
              <p:cNvPr id="7" name="TextBox 6">
                <a:extLst>
                  <a:ext uri="{FF2B5EF4-FFF2-40B4-BE49-F238E27FC236}">
                    <a16:creationId xmlns:a16="http://schemas.microsoft.com/office/drawing/2014/main" id="{57B13221-CA1E-4686-9D09-BD26AF854C53}"/>
                  </a:ext>
                </a:extLst>
              </p:cNvPr>
              <p:cNvSpPr txBox="1">
                <a:spLocks noRot="1" noChangeAspect="1" noMove="1" noResize="1" noEditPoints="1" noAdjustHandles="1" noChangeArrowheads="1" noChangeShapeType="1" noTextEdit="1"/>
              </p:cNvSpPr>
              <p:nvPr/>
            </p:nvSpPr>
            <p:spPr>
              <a:xfrm>
                <a:off x="2404049" y="4007553"/>
                <a:ext cx="4327915" cy="643574"/>
              </a:xfrm>
              <a:prstGeom prst="rect">
                <a:avLst/>
              </a:prstGeom>
              <a:blipFill>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1608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l-GR" dirty="0">
                <a:solidFill>
                  <a:schemeClr val="tx1"/>
                </a:solidFill>
              </a:rPr>
              <a:t>Παράδειγμα 4</a:t>
            </a:r>
            <a:endParaRPr lang="el-GR" dirty="0"/>
          </a:p>
        </p:txBody>
      </p:sp>
      <p:sp>
        <p:nvSpPr>
          <p:cNvPr id="7" name="Θέση περιεχομένου 6"/>
          <p:cNvSpPr>
            <a:spLocks noGrp="1"/>
          </p:cNvSpPr>
          <p:nvPr>
            <p:ph idx="1"/>
          </p:nvPr>
        </p:nvSpPr>
        <p:spPr>
          <a:xfrm>
            <a:off x="685346" y="1732451"/>
            <a:ext cx="7765322" cy="616430"/>
          </a:xfrm>
        </p:spPr>
        <p:txBody>
          <a:bodyPr/>
          <a:lstStyle/>
          <a:p>
            <a:pPr marL="36900" indent="0">
              <a:buNone/>
            </a:pPr>
            <a:r>
              <a:rPr lang="el-GR" b="1" dirty="0">
                <a:solidFill>
                  <a:schemeClr val="tx1"/>
                </a:solidFill>
                <a:effectLst/>
                <a:ea typeface="Calibri" pitchFamily="34" charset="0"/>
                <a:cs typeface="Times New Roman" pitchFamily="18" charset="0"/>
              </a:rPr>
              <a:t>Στην προκειμένη περίπτωση: </a:t>
            </a:r>
            <a:endParaRPr lang="en-US" b="1" dirty="0">
              <a:solidFill>
                <a:schemeClr val="tx1"/>
              </a:solidFill>
              <a:effectLst/>
              <a:ea typeface="Calibri" pitchFamily="34" charset="0"/>
              <a:cs typeface="Times New Roman" pitchFamily="18" charset="0"/>
            </a:endParaRPr>
          </a:p>
          <a:p>
            <a:pPr marL="36900" indent="0">
              <a:buNone/>
            </a:pPr>
            <a:endParaRPr lang="en-US" dirty="0">
              <a:solidFill>
                <a:schemeClr val="tx1"/>
              </a:solidFill>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DB9A5434-5BE9-40C4-ABCD-6CC6FF9128B1}" type="slidenum">
              <a:rPr lang="el-GR" smtClean="0"/>
              <a:pPr>
                <a:defRPr/>
              </a:pPr>
              <a:t>45</a:t>
            </a:fld>
            <a:endParaRPr lang="el-G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5C258E-22D3-4E35-9727-2858C673F1B2}"/>
                  </a:ext>
                </a:extLst>
              </p:cNvPr>
              <p:cNvSpPr txBox="1"/>
              <p:nvPr/>
            </p:nvSpPr>
            <p:spPr>
              <a:xfrm>
                <a:off x="1340457" y="3571998"/>
                <a:ext cx="6455100" cy="643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000" b="0" i="0" smtClean="0">
                          <a:latin typeface="Cambria Math" panose="02040503050406030204" pitchFamily="18" charset="0"/>
                        </a:rPr>
                        <m:t>Απόδοση</m:t>
                      </m:r>
                      <m:r>
                        <a:rPr lang="el-GR" sz="2000" b="0" i="0" smtClean="0">
                          <a:latin typeface="Cambria Math" panose="02040503050406030204" pitchFamily="18" charset="0"/>
                        </a:rPr>
                        <m:t>= </m:t>
                      </m:r>
                      <m:f>
                        <m:fPr>
                          <m:ctrlPr>
                            <a:rPr lang="el-GR" sz="2000" b="0" i="1" smtClean="0">
                              <a:latin typeface="Cambria Math" panose="02040503050406030204" pitchFamily="18" charset="0"/>
                            </a:rPr>
                          </m:ctrlPr>
                        </m:fPr>
                        <m:num>
                          <m:r>
                            <m:rPr>
                              <m:nor/>
                            </m:rPr>
                            <a:rPr lang="el-GR" sz="2000" dirty="0">
                              <a:ea typeface="Calibri" pitchFamily="34" charset="0"/>
                              <a:cs typeface="Times New Roman" pitchFamily="18" charset="0"/>
                            </a:rPr>
                            <m:t>Έ</m:t>
                          </m:r>
                          <m:r>
                            <m:rPr>
                              <m:nor/>
                            </m:rPr>
                            <a:rPr lang="el-GR" sz="2000" dirty="0">
                              <a:ea typeface="Calibri" pitchFamily="34" charset="0"/>
                              <a:cs typeface="Times New Roman" pitchFamily="18" charset="0"/>
                            </a:rPr>
                            <m:t>σοδα</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μετά</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από</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ένα</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έτος</m:t>
                          </m:r>
                          <m:r>
                            <m:rPr>
                              <m:nor/>
                            </m:rPr>
                            <a:rPr lang="el-GR" sz="2000" dirty="0">
                              <a:ea typeface="Calibri" pitchFamily="34" charset="0"/>
                              <a:cs typeface="Times New Roman" pitchFamily="18" charset="0"/>
                            </a:rPr>
                            <m:t> – </m:t>
                          </m:r>
                          <m:r>
                            <m:rPr>
                              <m:nor/>
                            </m:rPr>
                            <a:rPr lang="el-GR" sz="2000" dirty="0">
                              <a:ea typeface="Calibri" pitchFamily="34" charset="0"/>
                              <a:cs typeface="Times New Roman" pitchFamily="18" charset="0"/>
                            </a:rPr>
                            <m:t>Αρχική</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Επένδυση</m:t>
                          </m:r>
                        </m:num>
                        <m:den>
                          <m:r>
                            <m:rPr>
                              <m:nor/>
                            </m:rPr>
                            <a:rPr lang="el-GR" sz="2000" dirty="0">
                              <a:ea typeface="Calibri" pitchFamily="34" charset="0"/>
                              <a:cs typeface="Times New Roman" pitchFamily="18" charset="0"/>
                            </a:rPr>
                            <m:t>Αρχική</m:t>
                          </m:r>
                          <m:r>
                            <m:rPr>
                              <m:nor/>
                            </m:rPr>
                            <a:rPr lang="el-GR" sz="2000" dirty="0">
                              <a:ea typeface="Calibri" pitchFamily="34" charset="0"/>
                              <a:cs typeface="Times New Roman" pitchFamily="18" charset="0"/>
                            </a:rPr>
                            <m:t> </m:t>
                          </m:r>
                          <m:r>
                            <m:rPr>
                              <m:nor/>
                            </m:rPr>
                            <a:rPr lang="el-GR" sz="2000" dirty="0">
                              <a:ea typeface="Calibri" pitchFamily="34" charset="0"/>
                              <a:cs typeface="Times New Roman" pitchFamily="18" charset="0"/>
                            </a:rPr>
                            <m:t>Επένδυση</m:t>
                          </m:r>
                        </m:den>
                      </m:f>
                    </m:oMath>
                  </m:oMathPara>
                </a14:m>
                <a:endParaRPr lang="el-GR" sz="2000" dirty="0"/>
              </a:p>
            </p:txBody>
          </p:sp>
        </mc:Choice>
        <mc:Fallback xmlns="">
          <p:sp>
            <p:nvSpPr>
              <p:cNvPr id="5" name="TextBox 4">
                <a:extLst>
                  <a:ext uri="{FF2B5EF4-FFF2-40B4-BE49-F238E27FC236}">
                    <a16:creationId xmlns:a16="http://schemas.microsoft.com/office/drawing/2014/main" id="{9C5C258E-22D3-4E35-9727-2858C673F1B2}"/>
                  </a:ext>
                </a:extLst>
              </p:cNvPr>
              <p:cNvSpPr txBox="1">
                <a:spLocks noRot="1" noChangeAspect="1" noMove="1" noResize="1" noEditPoints="1" noAdjustHandles="1" noChangeArrowheads="1" noChangeShapeType="1" noTextEdit="1"/>
              </p:cNvSpPr>
              <p:nvPr/>
            </p:nvSpPr>
            <p:spPr>
              <a:xfrm>
                <a:off x="1340457" y="3571998"/>
                <a:ext cx="6455100" cy="643574"/>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2E9BA4-D7E7-428C-AC96-D9F92A125266}"/>
                  </a:ext>
                </a:extLst>
              </p:cNvPr>
              <p:cNvSpPr txBox="1"/>
              <p:nvPr/>
            </p:nvSpPr>
            <p:spPr>
              <a:xfrm>
                <a:off x="1855822" y="4679338"/>
                <a:ext cx="5424370" cy="503408"/>
              </a:xfrm>
              <a:prstGeom prst="rect">
                <a:avLst/>
              </a:prstGeom>
              <a:noFill/>
            </p:spPr>
            <p:txBody>
              <a:bodyPr wrap="none" lIns="0" tIns="0" rIns="0" bIns="0" rtlCol="0">
                <a:spAutoFit/>
              </a:bodyPr>
              <a:lstStyle/>
              <a:p>
                <a14:m>
                  <m:oMath xmlns:m="http://schemas.openxmlformats.org/officeDocument/2006/math">
                    <m:r>
                      <m:rPr>
                        <m:sty m:val="p"/>
                      </m:rPr>
                      <a:rPr lang="el-GR" sz="2000" b="0" i="0" smtClean="0">
                        <a:latin typeface="Cambria Math" panose="02040503050406030204" pitchFamily="18" charset="0"/>
                      </a:rPr>
                      <m:t>Απόδοση</m:t>
                    </m:r>
                    <m:r>
                      <a:rPr lang="el-GR" sz="2000" b="0" i="0" smtClean="0">
                        <a:latin typeface="Cambria Math" panose="02040503050406030204" pitchFamily="18" charset="0"/>
                      </a:rPr>
                      <m:t>= </m:t>
                    </m:r>
                    <m:f>
                      <m:fPr>
                        <m:ctrlPr>
                          <a:rPr lang="el-GR" sz="2000" b="0" i="1" smtClean="0">
                            <a:latin typeface="Cambria Math" panose="02040503050406030204" pitchFamily="18" charset="0"/>
                          </a:rPr>
                        </m:ctrlPr>
                      </m:fPr>
                      <m:num>
                        <m:r>
                          <m:rPr>
                            <m:nor/>
                          </m:rPr>
                          <a:rPr lang="el-GR" sz="2000" dirty="0">
                            <a:ea typeface="Calibri" pitchFamily="34" charset="0"/>
                            <a:cs typeface="Times New Roman" pitchFamily="18" charset="0"/>
                          </a:rPr>
                          <m:t>120.000−100.000</m:t>
                        </m:r>
                      </m:num>
                      <m:den>
                        <m:r>
                          <m:rPr>
                            <m:nor/>
                          </m:rPr>
                          <a:rPr lang="el-GR" sz="2000" dirty="0">
                            <a:ea typeface="Calibri" pitchFamily="34" charset="0"/>
                            <a:cs typeface="Times New Roman" pitchFamily="18" charset="0"/>
                          </a:rPr>
                          <m:t>100.000</m:t>
                        </m:r>
                      </m:den>
                    </m:f>
                  </m:oMath>
                </a14:m>
                <a:r>
                  <a:rPr lang="el-GR" sz="2000" dirty="0"/>
                  <a:t> = 0,2 ή 20%</a:t>
                </a:r>
                <a:r>
                  <a:rPr lang="en-US" sz="2000" dirty="0"/>
                  <a:t> &gt; 10%</a:t>
                </a:r>
                <a:endParaRPr lang="el-GR" sz="2000" dirty="0"/>
              </a:p>
            </p:txBody>
          </p:sp>
        </mc:Choice>
        <mc:Fallback xmlns="">
          <p:sp>
            <p:nvSpPr>
              <p:cNvPr id="8" name="TextBox 7">
                <a:extLst>
                  <a:ext uri="{FF2B5EF4-FFF2-40B4-BE49-F238E27FC236}">
                    <a16:creationId xmlns:a16="http://schemas.microsoft.com/office/drawing/2014/main" id="{EB2E9BA4-D7E7-428C-AC96-D9F92A125266}"/>
                  </a:ext>
                </a:extLst>
              </p:cNvPr>
              <p:cNvSpPr txBox="1">
                <a:spLocks noRot="1" noChangeAspect="1" noMove="1" noResize="1" noEditPoints="1" noAdjustHandles="1" noChangeArrowheads="1" noChangeShapeType="1" noTextEdit="1"/>
              </p:cNvSpPr>
              <p:nvPr/>
            </p:nvSpPr>
            <p:spPr>
              <a:xfrm>
                <a:off x="1855822" y="4679338"/>
                <a:ext cx="5424370" cy="503408"/>
              </a:xfrm>
              <a:prstGeom prst="rect">
                <a:avLst/>
              </a:prstGeom>
              <a:blipFill>
                <a:blip r:embed="rId3"/>
                <a:stretch>
                  <a:fillRect r="-1910" b="-15854"/>
                </a:stretch>
              </a:blipFill>
            </p:spPr>
            <p:txBody>
              <a:bodyPr/>
              <a:lstStyle/>
              <a:p>
                <a:r>
                  <a:rPr lang="el-GR">
                    <a:noFill/>
                  </a:rPr>
                  <a:t> </a:t>
                </a:r>
              </a:p>
            </p:txBody>
          </p:sp>
        </mc:Fallback>
      </mc:AlternateContent>
      <p:sp>
        <p:nvSpPr>
          <p:cNvPr id="9" name="Ορθογώνιο 8">
            <a:extLst>
              <a:ext uri="{FF2B5EF4-FFF2-40B4-BE49-F238E27FC236}">
                <a16:creationId xmlns:a16="http://schemas.microsoft.com/office/drawing/2014/main" id="{A79E7AA1-3D22-4C29-9D10-7F6844F0F4BE}"/>
              </a:ext>
            </a:extLst>
          </p:cNvPr>
          <p:cNvSpPr/>
          <p:nvPr/>
        </p:nvSpPr>
        <p:spPr>
          <a:xfrm>
            <a:off x="107504" y="2217167"/>
            <a:ext cx="2129109" cy="369332"/>
          </a:xfrm>
          <a:prstGeom prst="rect">
            <a:avLst/>
          </a:prstGeom>
        </p:spPr>
        <p:txBody>
          <a:bodyPr wrap="none">
            <a:spAutoFit/>
          </a:bodyPr>
          <a:lstStyle/>
          <a:p>
            <a:r>
              <a:rPr lang="el-GR" dirty="0">
                <a:ea typeface="Calibri" pitchFamily="34" charset="0"/>
                <a:cs typeface="Times New Roman" pitchFamily="18" charset="0"/>
              </a:rPr>
              <a:t>Κ</a:t>
            </a:r>
            <a:r>
              <a:rPr lang="el-GR" baseline="-30000" dirty="0">
                <a:ea typeface="Calibri" pitchFamily="34" charset="0"/>
                <a:cs typeface="Times New Roman" pitchFamily="18" charset="0"/>
              </a:rPr>
              <a:t>0</a:t>
            </a:r>
            <a:r>
              <a:rPr lang="en-US" baseline="-30000" dirty="0">
                <a:ea typeface="Calibri" pitchFamily="34" charset="0"/>
                <a:cs typeface="Times New Roman" pitchFamily="18" charset="0"/>
              </a:rPr>
              <a:t> </a:t>
            </a:r>
            <a:r>
              <a:rPr lang="en-US" dirty="0">
                <a:ea typeface="Calibri" pitchFamily="34" charset="0"/>
                <a:cs typeface="Times New Roman" pitchFamily="18" charset="0"/>
              </a:rPr>
              <a:t>= 100.000 </a:t>
            </a:r>
            <a:r>
              <a:rPr lang="el-GR" dirty="0">
                <a:ea typeface="Calibri" pitchFamily="34" charset="0"/>
                <a:cs typeface="Times New Roman" pitchFamily="18" charset="0"/>
              </a:rPr>
              <a:t>ευρώ</a:t>
            </a:r>
            <a:r>
              <a:rPr lang="en-US" dirty="0">
                <a:ea typeface="Calibri" pitchFamily="34" charset="0"/>
                <a:cs typeface="Times New Roman" pitchFamily="18" charset="0"/>
              </a:rPr>
              <a:t> </a:t>
            </a:r>
            <a:r>
              <a:rPr lang="el-GR" dirty="0">
                <a:ea typeface="Calibri" pitchFamily="34" charset="0"/>
                <a:cs typeface="Times New Roman" pitchFamily="18" charset="0"/>
              </a:rPr>
              <a:t> </a:t>
            </a:r>
            <a:endParaRPr lang="el-GR" dirty="0"/>
          </a:p>
        </p:txBody>
      </p:sp>
      <p:sp>
        <p:nvSpPr>
          <p:cNvPr id="2" name="Ορθογώνιο 1">
            <a:extLst>
              <a:ext uri="{FF2B5EF4-FFF2-40B4-BE49-F238E27FC236}">
                <a16:creationId xmlns:a16="http://schemas.microsoft.com/office/drawing/2014/main" id="{6B855CD4-52DA-45F4-BD2F-AC3C803C5589}"/>
              </a:ext>
            </a:extLst>
          </p:cNvPr>
          <p:cNvSpPr/>
          <p:nvPr/>
        </p:nvSpPr>
        <p:spPr>
          <a:xfrm>
            <a:off x="130002" y="2738900"/>
            <a:ext cx="2122697" cy="369332"/>
          </a:xfrm>
          <a:prstGeom prst="rect">
            <a:avLst/>
          </a:prstGeom>
        </p:spPr>
        <p:txBody>
          <a:bodyPr wrap="none">
            <a:spAutoFit/>
          </a:bodyPr>
          <a:lstStyle/>
          <a:p>
            <a:r>
              <a:rPr lang="en-US" dirty="0">
                <a:ea typeface="Calibri" pitchFamily="34" charset="0"/>
                <a:cs typeface="Times New Roman" pitchFamily="18" charset="0"/>
              </a:rPr>
              <a:t>K</a:t>
            </a:r>
            <a:r>
              <a:rPr lang="en-US" baseline="-30000" dirty="0">
                <a:ea typeface="Calibri" pitchFamily="34" charset="0"/>
                <a:cs typeface="Times New Roman" pitchFamily="18" charset="0"/>
              </a:rPr>
              <a:t>1</a:t>
            </a:r>
            <a:r>
              <a:rPr lang="el-GR" dirty="0">
                <a:ea typeface="Calibri" pitchFamily="34" charset="0"/>
                <a:cs typeface="Times New Roman" pitchFamily="18" charset="0"/>
              </a:rPr>
              <a:t> </a:t>
            </a:r>
            <a:r>
              <a:rPr lang="en-US" dirty="0">
                <a:ea typeface="Calibri" pitchFamily="34" charset="0"/>
                <a:cs typeface="Times New Roman" pitchFamily="18" charset="0"/>
              </a:rPr>
              <a:t>= </a:t>
            </a:r>
            <a:r>
              <a:rPr lang="el-GR" dirty="0">
                <a:ea typeface="Calibri" pitchFamily="34" charset="0"/>
                <a:cs typeface="Times New Roman" pitchFamily="18" charset="0"/>
              </a:rPr>
              <a:t>1</a:t>
            </a:r>
            <a:r>
              <a:rPr lang="en-US" dirty="0">
                <a:ea typeface="Calibri" pitchFamily="34" charset="0"/>
                <a:cs typeface="Times New Roman" pitchFamily="18" charset="0"/>
              </a:rPr>
              <a:t>2</a:t>
            </a:r>
            <a:r>
              <a:rPr lang="el-GR" dirty="0">
                <a:ea typeface="Calibri" pitchFamily="34" charset="0"/>
                <a:cs typeface="Times New Roman" pitchFamily="18" charset="0"/>
              </a:rPr>
              <a:t>0.000 ευρώ </a:t>
            </a:r>
            <a:endParaRPr lang="el-GR" dirty="0"/>
          </a:p>
        </p:txBody>
      </p:sp>
    </p:spTree>
    <p:extLst>
      <p:ext uri="{BB962C8B-B14F-4D97-AF65-F5344CB8AC3E}">
        <p14:creationId xmlns:p14="http://schemas.microsoft.com/office/powerpoint/2010/main" val="37331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5</a:t>
            </a:r>
          </a:p>
        </p:txBody>
      </p:sp>
      <p:sp>
        <p:nvSpPr>
          <p:cNvPr id="3" name="Content Placeholder 2"/>
          <p:cNvSpPr>
            <a:spLocks noGrp="1"/>
          </p:cNvSpPr>
          <p:nvPr>
            <p:ph idx="1"/>
          </p:nvPr>
        </p:nvSpPr>
        <p:spPr>
          <a:xfrm>
            <a:off x="685346" y="1732451"/>
            <a:ext cx="7765322" cy="1768558"/>
          </a:xfrm>
        </p:spPr>
        <p:txBody>
          <a:bodyPr>
            <a:normAutofit lnSpcReduction="10000"/>
          </a:bodyPr>
          <a:lstStyle/>
          <a:p>
            <a:pPr indent="-342900" algn="just"/>
            <a:r>
              <a:rPr lang="el-GR" sz="2200" dirty="0">
                <a:cs typeface="Times New Roman" pitchFamily="18" charset="0"/>
              </a:rPr>
              <a:t>Κεφάλαιο</a:t>
            </a:r>
            <a:r>
              <a:rPr lang="el-GR" dirty="0"/>
              <a:t> τοκίστηκε με </a:t>
            </a:r>
            <a:r>
              <a:rPr lang="en-US" dirty="0"/>
              <a:t>i = 4%</a:t>
            </a:r>
            <a:r>
              <a:rPr lang="el-GR" dirty="0"/>
              <a:t> για 5 μήνες και στο τέλος του 5μήνου η τελική αξία τοκίστηκε και πάλι με </a:t>
            </a:r>
            <a:r>
              <a:rPr lang="en-US" dirty="0"/>
              <a:t>i</a:t>
            </a:r>
            <a:r>
              <a:rPr lang="el-GR" dirty="0"/>
              <a:t> </a:t>
            </a:r>
            <a:r>
              <a:rPr lang="en-US" dirty="0"/>
              <a:t>=</a:t>
            </a:r>
            <a:r>
              <a:rPr lang="el-GR" dirty="0"/>
              <a:t> </a:t>
            </a:r>
            <a:r>
              <a:rPr lang="en-US" dirty="0"/>
              <a:t>4%</a:t>
            </a:r>
            <a:r>
              <a:rPr lang="el-GR" dirty="0"/>
              <a:t> για άλλους 7 μήνες. Να βρεθεί το αρχικό κεφάλαιο, δεδομένου ότι στο τέλος της περιόδου ο τόκος ήταν 4.200.</a:t>
            </a:r>
          </a:p>
          <a:p>
            <a:pPr marL="0" indent="0">
              <a:buNone/>
            </a:pPr>
            <a:r>
              <a:rPr lang="el-GR" b="1"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46</a:t>
            </a:fld>
            <a:endParaRPr lang="el-GR" dirty="0"/>
          </a:p>
        </p:txBody>
      </p:sp>
      <p:cxnSp>
        <p:nvCxnSpPr>
          <p:cNvPr id="6" name="Ευθεία γραμμή σύνδεσης 5">
            <a:extLst>
              <a:ext uri="{FF2B5EF4-FFF2-40B4-BE49-F238E27FC236}">
                <a16:creationId xmlns:a16="http://schemas.microsoft.com/office/drawing/2014/main" id="{B671119E-F8E1-4DC9-9449-BAE74B1E6D3E}"/>
              </a:ext>
            </a:extLst>
          </p:cNvPr>
          <p:cNvCxnSpPr/>
          <p:nvPr/>
        </p:nvCxnSpPr>
        <p:spPr>
          <a:xfrm>
            <a:off x="971600" y="4149080"/>
            <a:ext cx="72728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B01979F-1E8F-42F9-83BF-0E6FB7AF7F57}"/>
              </a:ext>
            </a:extLst>
          </p:cNvPr>
          <p:cNvCxnSpPr>
            <a:cxnSpLocks/>
          </p:cNvCxnSpPr>
          <p:nvPr/>
        </p:nvCxnSpPr>
        <p:spPr>
          <a:xfrm>
            <a:off x="971600" y="4149080"/>
            <a:ext cx="0" cy="864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6A3D3578-0D43-4E64-8599-8D31D713175A}"/>
              </a:ext>
            </a:extLst>
          </p:cNvPr>
          <p:cNvCxnSpPr>
            <a:cxnSpLocks/>
          </p:cNvCxnSpPr>
          <p:nvPr/>
        </p:nvCxnSpPr>
        <p:spPr>
          <a:xfrm>
            <a:off x="4139952" y="4149080"/>
            <a:ext cx="0" cy="864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7825C9BC-F54B-40F8-8890-DCC4F840485B}"/>
              </a:ext>
            </a:extLst>
          </p:cNvPr>
          <p:cNvCxnSpPr>
            <a:cxnSpLocks/>
          </p:cNvCxnSpPr>
          <p:nvPr/>
        </p:nvCxnSpPr>
        <p:spPr>
          <a:xfrm>
            <a:off x="8244408" y="4149080"/>
            <a:ext cx="0" cy="864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7A5712-B452-4111-BF2F-51E1F12ED9ED}"/>
                  </a:ext>
                </a:extLst>
              </p:cNvPr>
              <p:cNvSpPr txBox="1"/>
              <p:nvPr/>
            </p:nvSpPr>
            <p:spPr>
              <a:xfrm>
                <a:off x="3683600" y="5304576"/>
                <a:ext cx="1307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=5 </m:t>
                      </m:r>
                      <m:r>
                        <a:rPr lang="el-GR" b="0" i="1" smtClean="0">
                          <a:solidFill>
                            <a:srgbClr val="FF0000"/>
                          </a:solidFill>
                          <a:latin typeface="Cambria Math" panose="02040503050406030204" pitchFamily="18" charset="0"/>
                        </a:rPr>
                        <m:t>𝜇𝜂𝜈𝜀𝜍</m:t>
                      </m:r>
                    </m:oMath>
                  </m:oMathPara>
                </a14:m>
                <a:endParaRPr lang="el-GR" dirty="0">
                  <a:solidFill>
                    <a:srgbClr val="FF0000"/>
                  </a:solidFill>
                </a:endParaRPr>
              </a:p>
            </p:txBody>
          </p:sp>
        </mc:Choice>
        <mc:Fallback xmlns="">
          <p:sp>
            <p:nvSpPr>
              <p:cNvPr id="12" name="TextBox 11">
                <a:extLst>
                  <a:ext uri="{FF2B5EF4-FFF2-40B4-BE49-F238E27FC236}">
                    <a16:creationId xmlns:a16="http://schemas.microsoft.com/office/drawing/2014/main" id="{4E7A5712-B452-4111-BF2F-51E1F12ED9ED}"/>
                  </a:ext>
                </a:extLst>
              </p:cNvPr>
              <p:cNvSpPr txBox="1">
                <a:spLocks noRot="1" noChangeAspect="1" noMove="1" noResize="1" noEditPoints="1" noAdjustHandles="1" noChangeArrowheads="1" noChangeShapeType="1" noTextEdit="1"/>
              </p:cNvSpPr>
              <p:nvPr/>
            </p:nvSpPr>
            <p:spPr>
              <a:xfrm>
                <a:off x="3683600" y="5304576"/>
                <a:ext cx="1307089" cy="276999"/>
              </a:xfrm>
              <a:prstGeom prst="rect">
                <a:avLst/>
              </a:prstGeom>
              <a:blipFill>
                <a:blip r:embed="rId2"/>
                <a:stretch>
                  <a:fillRect l="-2791" r="-3256" b="-260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A23872-024B-4E29-9F47-6729C3330D68}"/>
                  </a:ext>
                </a:extLst>
              </p:cNvPr>
              <p:cNvSpPr txBox="1"/>
              <p:nvPr/>
            </p:nvSpPr>
            <p:spPr>
              <a:xfrm>
                <a:off x="7506728" y="5232108"/>
                <a:ext cx="1307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l-GR"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r>
                        <a:rPr lang="el-GR" b="0" i="1" smtClean="0">
                          <a:solidFill>
                            <a:srgbClr val="FF0000"/>
                          </a:solidFill>
                          <a:latin typeface="Cambria Math" panose="02040503050406030204" pitchFamily="18" charset="0"/>
                        </a:rPr>
                        <m:t>7</m:t>
                      </m:r>
                      <m:r>
                        <a:rPr lang="en-US" b="0" i="1" smtClean="0">
                          <a:solidFill>
                            <a:srgbClr val="FF0000"/>
                          </a:solidFill>
                          <a:latin typeface="Cambria Math" panose="02040503050406030204" pitchFamily="18" charset="0"/>
                        </a:rPr>
                        <m:t> </m:t>
                      </m:r>
                      <m:r>
                        <a:rPr lang="el-GR" b="0" i="1" smtClean="0">
                          <a:solidFill>
                            <a:srgbClr val="FF0000"/>
                          </a:solidFill>
                          <a:latin typeface="Cambria Math" panose="02040503050406030204" pitchFamily="18" charset="0"/>
                        </a:rPr>
                        <m:t>𝜇𝜂𝜈𝜀𝜍</m:t>
                      </m:r>
                    </m:oMath>
                  </m:oMathPara>
                </a14:m>
                <a:endParaRPr lang="el-GR" dirty="0">
                  <a:solidFill>
                    <a:srgbClr val="FF0000"/>
                  </a:solidFill>
                </a:endParaRPr>
              </a:p>
            </p:txBody>
          </p:sp>
        </mc:Choice>
        <mc:Fallback xmlns="">
          <p:sp>
            <p:nvSpPr>
              <p:cNvPr id="14" name="TextBox 13">
                <a:extLst>
                  <a:ext uri="{FF2B5EF4-FFF2-40B4-BE49-F238E27FC236}">
                    <a16:creationId xmlns:a16="http://schemas.microsoft.com/office/drawing/2014/main" id="{97A23872-024B-4E29-9F47-6729C3330D68}"/>
                  </a:ext>
                </a:extLst>
              </p:cNvPr>
              <p:cNvSpPr txBox="1">
                <a:spLocks noRot="1" noChangeAspect="1" noMove="1" noResize="1" noEditPoints="1" noAdjustHandles="1" noChangeArrowheads="1" noChangeShapeType="1" noTextEdit="1"/>
              </p:cNvSpPr>
              <p:nvPr/>
            </p:nvSpPr>
            <p:spPr>
              <a:xfrm>
                <a:off x="7506728" y="5232108"/>
                <a:ext cx="1307089" cy="276999"/>
              </a:xfrm>
              <a:prstGeom prst="rect">
                <a:avLst/>
              </a:prstGeom>
              <a:blipFill>
                <a:blip r:embed="rId3"/>
                <a:stretch>
                  <a:fillRect l="-3256" r="-3256" b="-260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017352-9D30-40E2-B128-3597B5698ADE}"/>
                  </a:ext>
                </a:extLst>
              </p:cNvPr>
              <p:cNvSpPr txBox="1"/>
              <p:nvPr/>
            </p:nvSpPr>
            <p:spPr>
              <a:xfrm>
                <a:off x="2111623" y="5334718"/>
                <a:ext cx="8698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r>
                        <a:rPr lang="en-US" b="0" i="1" smtClean="0">
                          <a:latin typeface="Cambria Math" panose="02040503050406030204" pitchFamily="18" charset="0"/>
                        </a:rPr>
                        <m:t>=4%</m:t>
                      </m:r>
                    </m:oMath>
                  </m:oMathPara>
                </a14:m>
                <a:endParaRPr lang="el-GR" dirty="0"/>
              </a:p>
            </p:txBody>
          </p:sp>
        </mc:Choice>
        <mc:Fallback xmlns="">
          <p:sp>
            <p:nvSpPr>
              <p:cNvPr id="15" name="TextBox 14">
                <a:extLst>
                  <a:ext uri="{FF2B5EF4-FFF2-40B4-BE49-F238E27FC236}">
                    <a16:creationId xmlns:a16="http://schemas.microsoft.com/office/drawing/2014/main" id="{10017352-9D30-40E2-B128-3597B5698ADE}"/>
                  </a:ext>
                </a:extLst>
              </p:cNvPr>
              <p:cNvSpPr txBox="1">
                <a:spLocks noRot="1" noChangeAspect="1" noMove="1" noResize="1" noEditPoints="1" noAdjustHandles="1" noChangeArrowheads="1" noChangeShapeType="1" noTextEdit="1"/>
              </p:cNvSpPr>
              <p:nvPr/>
            </p:nvSpPr>
            <p:spPr>
              <a:xfrm>
                <a:off x="2111623" y="5334718"/>
                <a:ext cx="869854" cy="276999"/>
              </a:xfrm>
              <a:prstGeom prst="rect">
                <a:avLst/>
              </a:prstGeom>
              <a:blipFill>
                <a:blip r:embed="rId4"/>
                <a:stretch>
                  <a:fillRect l="-6294" r="-6993" b="-173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EC996D4-5887-4EE4-82A0-2E9146BAEE9A}"/>
                  </a:ext>
                </a:extLst>
              </p:cNvPr>
              <p:cNvSpPr txBox="1"/>
              <p:nvPr/>
            </p:nvSpPr>
            <p:spPr>
              <a:xfrm>
                <a:off x="5965344" y="5266614"/>
                <a:ext cx="8751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2</m:t>
                          </m:r>
                        </m:sub>
                      </m:sSub>
                      <m:r>
                        <a:rPr lang="en-US" b="0" i="1" smtClean="0">
                          <a:latin typeface="Cambria Math" panose="02040503050406030204" pitchFamily="18" charset="0"/>
                        </a:rPr>
                        <m:t>=4%</m:t>
                      </m:r>
                    </m:oMath>
                  </m:oMathPara>
                </a14:m>
                <a:endParaRPr lang="el-GR" dirty="0"/>
              </a:p>
            </p:txBody>
          </p:sp>
        </mc:Choice>
        <mc:Fallback xmlns="">
          <p:sp>
            <p:nvSpPr>
              <p:cNvPr id="16" name="TextBox 15">
                <a:extLst>
                  <a:ext uri="{FF2B5EF4-FFF2-40B4-BE49-F238E27FC236}">
                    <a16:creationId xmlns:a16="http://schemas.microsoft.com/office/drawing/2014/main" id="{3EC996D4-5887-4EE4-82A0-2E9146BAEE9A}"/>
                  </a:ext>
                </a:extLst>
              </p:cNvPr>
              <p:cNvSpPr txBox="1">
                <a:spLocks noRot="1" noChangeAspect="1" noMove="1" noResize="1" noEditPoints="1" noAdjustHandles="1" noChangeArrowheads="1" noChangeShapeType="1" noTextEdit="1"/>
              </p:cNvSpPr>
              <p:nvPr/>
            </p:nvSpPr>
            <p:spPr>
              <a:xfrm>
                <a:off x="5965344" y="5266614"/>
                <a:ext cx="875176" cy="276999"/>
              </a:xfrm>
              <a:prstGeom prst="rect">
                <a:avLst/>
              </a:prstGeom>
              <a:blipFill>
                <a:blip r:embed="rId5"/>
                <a:stretch>
                  <a:fillRect l="-6294" r="-6993" b="-1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6EA5F30D-7075-4B4C-84AD-ADDB448B4385}"/>
                  </a:ext>
                </a:extLst>
              </p:cNvPr>
              <p:cNvSpPr/>
              <p:nvPr/>
            </p:nvSpPr>
            <p:spPr>
              <a:xfrm>
                <a:off x="635995" y="5288552"/>
                <a:ext cx="7705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=0</m:t>
                      </m:r>
                    </m:oMath>
                  </m:oMathPara>
                </a14:m>
                <a:endParaRPr lang="el-GR" dirty="0">
                  <a:solidFill>
                    <a:srgbClr val="FF0000"/>
                  </a:solidFill>
                </a:endParaRPr>
              </a:p>
            </p:txBody>
          </p:sp>
        </mc:Choice>
        <mc:Fallback xmlns="">
          <p:sp>
            <p:nvSpPr>
              <p:cNvPr id="17" name="Ορθογώνιο 16">
                <a:extLst>
                  <a:ext uri="{FF2B5EF4-FFF2-40B4-BE49-F238E27FC236}">
                    <a16:creationId xmlns:a16="http://schemas.microsoft.com/office/drawing/2014/main" id="{6EA5F30D-7075-4B4C-84AD-ADDB448B4385}"/>
                  </a:ext>
                </a:extLst>
              </p:cNvPr>
              <p:cNvSpPr>
                <a:spLocks noRot="1" noChangeAspect="1" noMove="1" noResize="1" noEditPoints="1" noAdjustHandles="1" noChangeArrowheads="1" noChangeShapeType="1" noTextEdit="1"/>
              </p:cNvSpPr>
              <p:nvPr/>
            </p:nvSpPr>
            <p:spPr>
              <a:xfrm>
                <a:off x="635995" y="5288552"/>
                <a:ext cx="770596" cy="369332"/>
              </a:xfrm>
              <a:prstGeom prst="rect">
                <a:avLst/>
              </a:prstGeom>
              <a:blipFill>
                <a:blip r:embed="rId6"/>
                <a:stretch>
                  <a:fillRect/>
                </a:stretch>
              </a:blipFill>
            </p:spPr>
            <p:txBody>
              <a:bodyPr/>
              <a:lstStyle/>
              <a:p>
                <a:r>
                  <a:rPr lang="el-GR">
                    <a:noFill/>
                  </a:rPr>
                  <a:t> </a:t>
                </a:r>
              </a:p>
            </p:txBody>
          </p:sp>
        </mc:Fallback>
      </mc:AlternateContent>
      <p:sp>
        <p:nvSpPr>
          <p:cNvPr id="18" name="TextBox 17">
            <a:extLst>
              <a:ext uri="{FF2B5EF4-FFF2-40B4-BE49-F238E27FC236}">
                <a16:creationId xmlns:a16="http://schemas.microsoft.com/office/drawing/2014/main" id="{A535CA30-60AA-4071-87C0-325DDD635F0C}"/>
              </a:ext>
            </a:extLst>
          </p:cNvPr>
          <p:cNvSpPr txBox="1"/>
          <p:nvPr/>
        </p:nvSpPr>
        <p:spPr>
          <a:xfrm>
            <a:off x="4283968" y="3701412"/>
            <a:ext cx="896912" cy="369332"/>
          </a:xfrm>
          <a:prstGeom prst="rect">
            <a:avLst/>
          </a:prstGeom>
          <a:noFill/>
        </p:spPr>
        <p:txBody>
          <a:bodyPr wrap="none" rtlCol="0">
            <a:spAutoFit/>
          </a:bodyPr>
          <a:lstStyle/>
          <a:p>
            <a:r>
              <a:rPr lang="el-GR" dirty="0"/>
              <a:t>Χρόνος</a:t>
            </a:r>
          </a:p>
        </p:txBody>
      </p:sp>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2089A8B5-7B81-4999-B9B8-9ED43EEC2B54}"/>
                  </a:ext>
                </a:extLst>
              </p:cNvPr>
              <p:cNvSpPr/>
              <p:nvPr/>
            </p:nvSpPr>
            <p:spPr>
              <a:xfrm>
                <a:off x="7370889" y="5910272"/>
                <a:ext cx="1172052"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m:rPr>
                            <m:sty m:val="p"/>
                          </m:rPr>
                          <a:rPr lang="el-GR" b="0" i="0" smtClean="0">
                            <a:latin typeface="Cambria Math" panose="02040503050406030204" pitchFamily="18" charset="0"/>
                          </a:rPr>
                          <m:t>Ι</m:t>
                        </m:r>
                      </m:e>
                      <m:sub>
                        <m:r>
                          <a:rPr lang="el-GR" b="0" i="1" smtClean="0">
                            <a:latin typeface="Cambria Math" panose="02040503050406030204" pitchFamily="18" charset="0"/>
                          </a:rPr>
                          <m:t>2</m:t>
                        </m:r>
                      </m:sub>
                    </m:sSub>
                  </m:oMath>
                </a14:m>
                <a:r>
                  <a:rPr lang="el-GR" dirty="0"/>
                  <a:t> = 4.200</a:t>
                </a:r>
              </a:p>
            </p:txBody>
          </p:sp>
        </mc:Choice>
        <mc:Fallback xmlns="">
          <p:sp>
            <p:nvSpPr>
              <p:cNvPr id="20" name="Ορθογώνιο 19">
                <a:extLst>
                  <a:ext uri="{FF2B5EF4-FFF2-40B4-BE49-F238E27FC236}">
                    <a16:creationId xmlns:a16="http://schemas.microsoft.com/office/drawing/2014/main" id="{2089A8B5-7B81-4999-B9B8-9ED43EEC2B54}"/>
                  </a:ext>
                </a:extLst>
              </p:cNvPr>
              <p:cNvSpPr>
                <a:spLocks noRot="1" noChangeAspect="1" noMove="1" noResize="1" noEditPoints="1" noAdjustHandles="1" noChangeArrowheads="1" noChangeShapeType="1" noTextEdit="1"/>
              </p:cNvSpPr>
              <p:nvPr/>
            </p:nvSpPr>
            <p:spPr>
              <a:xfrm>
                <a:off x="7370889" y="5910272"/>
                <a:ext cx="1172052" cy="369332"/>
              </a:xfrm>
              <a:prstGeom prst="rect">
                <a:avLst/>
              </a:prstGeom>
              <a:blipFill>
                <a:blip r:embed="rId7"/>
                <a:stretch>
                  <a:fillRect t="-10000" r="-4167" b="-26667"/>
                </a:stretch>
              </a:blipFill>
            </p:spPr>
            <p:txBody>
              <a:bodyPr/>
              <a:lstStyle/>
              <a:p>
                <a:r>
                  <a:rPr lang="el-GR">
                    <a:noFill/>
                  </a:rPr>
                  <a:t> </a:t>
                </a:r>
              </a:p>
            </p:txBody>
          </p:sp>
        </mc:Fallback>
      </mc:AlternateContent>
      <p:sp>
        <p:nvSpPr>
          <p:cNvPr id="5" name="Ορθογώνιο 4">
            <a:extLst>
              <a:ext uri="{FF2B5EF4-FFF2-40B4-BE49-F238E27FC236}">
                <a16:creationId xmlns:a16="http://schemas.microsoft.com/office/drawing/2014/main" id="{E3643E1B-25A1-459E-A41B-20DCDE8FC9D3}"/>
              </a:ext>
            </a:extLst>
          </p:cNvPr>
          <p:cNvSpPr/>
          <p:nvPr/>
        </p:nvSpPr>
        <p:spPr>
          <a:xfrm>
            <a:off x="690914" y="5879068"/>
            <a:ext cx="912429" cy="369332"/>
          </a:xfrm>
          <a:prstGeom prst="rect">
            <a:avLst/>
          </a:prstGeom>
        </p:spPr>
        <p:txBody>
          <a:bodyPr wrap="none">
            <a:spAutoFit/>
          </a:bodyPr>
          <a:lstStyle/>
          <a:p>
            <a:r>
              <a:rPr lang="el-GR" dirty="0">
                <a:solidFill>
                  <a:srgbClr val="FF0000"/>
                </a:solidFill>
                <a:ea typeface="Calibri" pitchFamily="34" charset="0"/>
                <a:cs typeface="Times New Roman" pitchFamily="18" charset="0"/>
              </a:rPr>
              <a:t>Κ</a:t>
            </a:r>
            <a:r>
              <a:rPr lang="el-GR" baseline="-30000" dirty="0">
                <a:solidFill>
                  <a:srgbClr val="FF0000"/>
                </a:solidFill>
                <a:ea typeface="Calibri" pitchFamily="34" charset="0"/>
                <a:cs typeface="Times New Roman" pitchFamily="18" charset="0"/>
              </a:rPr>
              <a:t>0</a:t>
            </a:r>
            <a:r>
              <a:rPr lang="en-US" baseline="-30000" dirty="0">
                <a:solidFill>
                  <a:srgbClr val="FF0000"/>
                </a:solidFill>
                <a:ea typeface="Calibri" pitchFamily="34" charset="0"/>
                <a:cs typeface="Times New Roman" pitchFamily="18" charset="0"/>
              </a:rPr>
              <a:t> </a:t>
            </a:r>
            <a:r>
              <a:rPr lang="en-US" dirty="0">
                <a:solidFill>
                  <a:srgbClr val="FF0000"/>
                </a:solidFill>
                <a:ea typeface="Calibri" pitchFamily="34" charset="0"/>
                <a:cs typeface="Times New Roman" pitchFamily="18" charset="0"/>
              </a:rPr>
              <a:t>= ;;; </a:t>
            </a:r>
            <a:endParaRPr lang="el-GR" dirty="0">
              <a:solidFill>
                <a:srgbClr val="FF0000"/>
              </a:solidFill>
            </a:endParaRPr>
          </a:p>
        </p:txBody>
      </p:sp>
    </p:spTree>
    <p:extLst>
      <p:ext uri="{BB962C8B-B14F-4D97-AF65-F5344CB8AC3E}">
        <p14:creationId xmlns:p14="http://schemas.microsoft.com/office/powerpoint/2010/main" val="14766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20"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5</a:t>
            </a:r>
          </a:p>
        </p:txBody>
      </p:sp>
      <p:sp>
        <p:nvSpPr>
          <p:cNvPr id="3" name="Content Placeholder 2"/>
          <p:cNvSpPr>
            <a:spLocks noGrp="1"/>
          </p:cNvSpPr>
          <p:nvPr>
            <p:ph idx="1"/>
          </p:nvPr>
        </p:nvSpPr>
        <p:spPr>
          <a:xfrm>
            <a:off x="685346" y="1732451"/>
            <a:ext cx="1222358" cy="464030"/>
          </a:xfrm>
          <a:ln w="28575"/>
        </p:spPr>
        <p:txBody>
          <a:bodyPr>
            <a:normAutofit/>
          </a:bodyPr>
          <a:lstStyle/>
          <a:p>
            <a:pPr marL="0" indent="0">
              <a:buNone/>
            </a:pPr>
            <a:r>
              <a:rPr lang="el-GR" b="1"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47</a:t>
            </a:fld>
            <a:endParaRPr lang="el-GR" dirty="0"/>
          </a:p>
        </p:txBody>
      </p:sp>
      <p:sp>
        <p:nvSpPr>
          <p:cNvPr id="5" name="Right Brace 4"/>
          <p:cNvSpPr/>
          <p:nvPr/>
        </p:nvSpPr>
        <p:spPr>
          <a:xfrm>
            <a:off x="1763688" y="2437362"/>
            <a:ext cx="360040" cy="187410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6FE4CEA3-B0B3-4103-9E93-7344139F0821}"/>
              </a:ext>
            </a:extLst>
          </p:cNvPr>
          <p:cNvSpPr/>
          <p:nvPr/>
        </p:nvSpPr>
        <p:spPr>
          <a:xfrm>
            <a:off x="3678720" y="4986784"/>
            <a:ext cx="1973400" cy="369332"/>
          </a:xfrm>
          <a:prstGeom prst="rect">
            <a:avLst/>
          </a:prstGeom>
        </p:spPr>
        <p:txBody>
          <a:bodyPr wrap="square">
            <a:spAutoFit/>
          </a:bodyPr>
          <a:lstStyle/>
          <a:p>
            <a:r>
              <a:rPr lang="en-US" dirty="0"/>
              <a:t>K</a:t>
            </a:r>
            <a:r>
              <a:rPr lang="en-US" baseline="-25000" dirty="0"/>
              <a:t>1</a:t>
            </a:r>
            <a:r>
              <a:rPr lang="en-US" dirty="0"/>
              <a:t> = 177.</a:t>
            </a:r>
            <a:r>
              <a:rPr lang="el-GR" dirty="0"/>
              <a:t>049</a:t>
            </a:r>
            <a:endParaRPr lang="en-US" dirty="0"/>
          </a:p>
        </p:txBody>
      </p:sp>
      <p:sp>
        <p:nvSpPr>
          <p:cNvPr id="9" name="Ορθογώνιο 8">
            <a:extLst>
              <a:ext uri="{FF2B5EF4-FFF2-40B4-BE49-F238E27FC236}">
                <a16:creationId xmlns:a16="http://schemas.microsoft.com/office/drawing/2014/main" id="{FAFBD4DB-4730-424A-B3C2-CBDA2061BEAC}"/>
              </a:ext>
            </a:extLst>
          </p:cNvPr>
          <p:cNvSpPr/>
          <p:nvPr/>
        </p:nvSpPr>
        <p:spPr>
          <a:xfrm>
            <a:off x="608554" y="2348880"/>
            <a:ext cx="4572000" cy="2339102"/>
          </a:xfrm>
          <a:prstGeom prst="rect">
            <a:avLst/>
          </a:prstGeom>
        </p:spPr>
        <p:txBody>
          <a:bodyPr>
            <a:spAutoFit/>
          </a:bodyPr>
          <a:lstStyle/>
          <a:p>
            <a:r>
              <a:rPr lang="en-US" dirty="0"/>
              <a:t>t</a:t>
            </a:r>
            <a:r>
              <a:rPr lang="en-US" baseline="-25000" dirty="0"/>
              <a:t>1</a:t>
            </a:r>
            <a:r>
              <a:rPr lang="en-US" dirty="0"/>
              <a:t>=5 </a:t>
            </a:r>
            <a:r>
              <a:rPr lang="el-GR" dirty="0"/>
              <a:t>μήνες</a:t>
            </a:r>
          </a:p>
          <a:p>
            <a:endParaRPr lang="el-GR" dirty="0"/>
          </a:p>
          <a:p>
            <a:r>
              <a:rPr lang="en-US" dirty="0"/>
              <a:t>t</a:t>
            </a:r>
            <a:r>
              <a:rPr lang="el-GR" baseline="-25000" dirty="0"/>
              <a:t>2</a:t>
            </a:r>
            <a:r>
              <a:rPr lang="en-US" dirty="0"/>
              <a:t>=</a:t>
            </a:r>
            <a:r>
              <a:rPr lang="el-GR" dirty="0"/>
              <a:t>7</a:t>
            </a:r>
            <a:r>
              <a:rPr lang="en-US" dirty="0"/>
              <a:t> </a:t>
            </a:r>
            <a:r>
              <a:rPr lang="el-GR" dirty="0"/>
              <a:t>μήνες</a:t>
            </a:r>
          </a:p>
          <a:p>
            <a:endParaRPr lang="el-GR" dirty="0"/>
          </a:p>
          <a:p>
            <a:r>
              <a:rPr lang="en-US" dirty="0"/>
              <a:t>i= 0,04</a:t>
            </a:r>
            <a:endParaRPr lang="el-GR" dirty="0"/>
          </a:p>
          <a:p>
            <a:endParaRPr lang="el-GR" dirty="0"/>
          </a:p>
          <a:p>
            <a:r>
              <a:rPr lang="en-US" dirty="0"/>
              <a:t>I</a:t>
            </a:r>
            <a:r>
              <a:rPr lang="en-US" baseline="-25000" dirty="0"/>
              <a:t>2</a:t>
            </a:r>
            <a:r>
              <a:rPr lang="en-US" dirty="0"/>
              <a:t>=4.200</a:t>
            </a:r>
          </a:p>
          <a:p>
            <a:endParaRPr lang="en-US" dirty="0"/>
          </a:p>
        </p:txBody>
      </p:sp>
      <p:sp>
        <p:nvSpPr>
          <p:cNvPr id="10" name="Ορθογώνιο 9">
            <a:extLst>
              <a:ext uri="{FF2B5EF4-FFF2-40B4-BE49-F238E27FC236}">
                <a16:creationId xmlns:a16="http://schemas.microsoft.com/office/drawing/2014/main" id="{F58BC725-D241-4708-82E6-AB13AD26C44D}"/>
              </a:ext>
            </a:extLst>
          </p:cNvPr>
          <p:cNvSpPr/>
          <p:nvPr/>
        </p:nvSpPr>
        <p:spPr>
          <a:xfrm>
            <a:off x="3707904" y="1740309"/>
            <a:ext cx="1372492" cy="461665"/>
          </a:xfrm>
          <a:prstGeom prst="rect">
            <a:avLst/>
          </a:prstGeom>
        </p:spPr>
        <p:txBody>
          <a:bodyPr wrap="none">
            <a:spAutoFit/>
          </a:bodyPr>
          <a:lstStyle/>
          <a:p>
            <a:r>
              <a:rPr lang="en-US" sz="2400" dirty="0">
                <a:solidFill>
                  <a:srgbClr val="FF0000"/>
                </a:solidFill>
              </a:rPr>
              <a:t>I</a:t>
            </a:r>
            <a:r>
              <a:rPr lang="en-US" sz="2400" baseline="-25000" dirty="0">
                <a:solidFill>
                  <a:srgbClr val="FF0000"/>
                </a:solidFill>
              </a:rPr>
              <a:t>2</a:t>
            </a:r>
            <a:r>
              <a:rPr lang="el-GR" sz="2400" dirty="0">
                <a:solidFill>
                  <a:srgbClr val="FF0000"/>
                </a:solidFill>
              </a:rPr>
              <a:t>=Κ</a:t>
            </a:r>
            <a:r>
              <a:rPr lang="en-US" sz="2400" baseline="-25000" dirty="0">
                <a:solidFill>
                  <a:srgbClr val="FF0000"/>
                </a:solidFill>
              </a:rPr>
              <a:t>2</a:t>
            </a:r>
            <a:r>
              <a:rPr lang="el-GR" sz="2400" dirty="0">
                <a:solidFill>
                  <a:srgbClr val="FF0000"/>
                </a:solidFill>
              </a:rPr>
              <a:t>*</a:t>
            </a:r>
            <a:r>
              <a:rPr lang="en-US" sz="2400" dirty="0">
                <a:solidFill>
                  <a:srgbClr val="FF0000"/>
                </a:solidFill>
              </a:rPr>
              <a:t>t*i</a:t>
            </a:r>
            <a:endParaRPr lang="en-US" sz="2400" dirty="0">
              <a:solidFill>
                <a:srgbClr val="FF0000"/>
              </a:solidFill>
              <a:sym typeface="Wingdings" panose="05000000000000000000" pitchFamily="2" charset="2"/>
            </a:endParaRPr>
          </a:p>
        </p:txBody>
      </p:sp>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B4BFDBD3-5351-4C3E-B386-16D6D6CCE379}"/>
                  </a:ext>
                </a:extLst>
              </p:cNvPr>
              <p:cNvSpPr/>
              <p:nvPr/>
            </p:nvSpPr>
            <p:spPr>
              <a:xfrm>
                <a:off x="3678720" y="2432972"/>
                <a:ext cx="2465740" cy="525850"/>
              </a:xfrm>
              <a:prstGeom prst="rect">
                <a:avLst/>
              </a:prstGeom>
            </p:spPr>
            <p:txBody>
              <a:bodyPr wrap="none">
                <a:spAutoFit/>
              </a:bodyPr>
              <a:lstStyle/>
              <a:p>
                <a:r>
                  <a:rPr lang="en-US" sz="2000" dirty="0"/>
                  <a:t>4.200=</a:t>
                </a:r>
                <a:r>
                  <a:rPr lang="el-GR" sz="2000" dirty="0"/>
                  <a:t>Κ</a:t>
                </a:r>
                <a:r>
                  <a:rPr lang="en-US" sz="2000" baseline="-25000" dirty="0"/>
                  <a:t>2</a:t>
                </a:r>
                <a:r>
                  <a:rPr lang="en-US" sz="2000" dirty="0"/>
                  <a:t>*</a:t>
                </a:r>
                <a14:m>
                  <m:oMath xmlns:m="http://schemas.openxmlformats.org/officeDocument/2006/math">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7</m:t>
                        </m:r>
                      </m:num>
                      <m:den>
                        <m:r>
                          <a:rPr lang="en-US" sz="2000" i="1">
                            <a:latin typeface="Cambria Math" panose="02040503050406030204" pitchFamily="18" charset="0"/>
                            <a:sym typeface="Wingdings" panose="05000000000000000000" pitchFamily="2" charset="2"/>
                          </a:rPr>
                          <m:t>12</m:t>
                        </m:r>
                      </m:den>
                    </m:f>
                  </m:oMath>
                </a14:m>
                <a:r>
                  <a:rPr lang="en-US" sz="2000" dirty="0"/>
                  <a:t>*0,04 </a:t>
                </a:r>
                <a:r>
                  <a:rPr lang="en-US" sz="2000" dirty="0">
                    <a:sym typeface="Wingdings" panose="05000000000000000000" pitchFamily="2" charset="2"/>
                  </a:rPr>
                  <a:t></a:t>
                </a:r>
                <a:endParaRPr lang="el-GR" sz="2000" dirty="0"/>
              </a:p>
            </p:txBody>
          </p:sp>
        </mc:Choice>
        <mc:Fallback xmlns="">
          <p:sp>
            <p:nvSpPr>
              <p:cNvPr id="11" name="Ορθογώνιο 10">
                <a:extLst>
                  <a:ext uri="{FF2B5EF4-FFF2-40B4-BE49-F238E27FC236}">
                    <a16:creationId xmlns:a16="http://schemas.microsoft.com/office/drawing/2014/main" id="{B4BFDBD3-5351-4C3E-B386-16D6D6CCE379}"/>
                  </a:ext>
                </a:extLst>
              </p:cNvPr>
              <p:cNvSpPr>
                <a:spLocks noRot="1" noChangeAspect="1" noMove="1" noResize="1" noEditPoints="1" noAdjustHandles="1" noChangeArrowheads="1" noChangeShapeType="1" noTextEdit="1"/>
              </p:cNvSpPr>
              <p:nvPr/>
            </p:nvSpPr>
            <p:spPr>
              <a:xfrm>
                <a:off x="3678720" y="2432972"/>
                <a:ext cx="2465740" cy="525850"/>
              </a:xfrm>
              <a:prstGeom prst="rect">
                <a:avLst/>
              </a:prstGeom>
              <a:blipFill>
                <a:blip r:embed="rId2"/>
                <a:stretch>
                  <a:fillRect l="-2469" r="-1728" b="-6977"/>
                </a:stretch>
              </a:blipFill>
            </p:spPr>
            <p:txBody>
              <a:bodyPr/>
              <a:lstStyle/>
              <a:p>
                <a:r>
                  <a:rPr lang="el-GR">
                    <a:noFill/>
                  </a:rPr>
                  <a:t> </a:t>
                </a:r>
              </a:p>
            </p:txBody>
          </p:sp>
        </mc:Fallback>
      </mc:AlternateContent>
      <p:sp>
        <p:nvSpPr>
          <p:cNvPr id="12" name="Ορθογώνιο 11">
            <a:extLst>
              <a:ext uri="{FF2B5EF4-FFF2-40B4-BE49-F238E27FC236}">
                <a16:creationId xmlns:a16="http://schemas.microsoft.com/office/drawing/2014/main" id="{F425F014-B2D2-4E97-90F5-31BEB098A06C}"/>
              </a:ext>
            </a:extLst>
          </p:cNvPr>
          <p:cNvSpPr/>
          <p:nvPr/>
        </p:nvSpPr>
        <p:spPr>
          <a:xfrm>
            <a:off x="5049142" y="1763150"/>
            <a:ext cx="516488" cy="400110"/>
          </a:xfrm>
          <a:prstGeom prst="rect">
            <a:avLst/>
          </a:prstGeom>
        </p:spPr>
        <p:txBody>
          <a:bodyPr wrap="none">
            <a:spAutoFit/>
          </a:bodyPr>
          <a:lstStyle/>
          <a:p>
            <a:r>
              <a:rPr lang="en-US" sz="2000" dirty="0">
                <a:sym typeface="Wingdings" panose="05000000000000000000" pitchFamily="2" charset="2"/>
              </a:rPr>
              <a:t></a:t>
            </a:r>
            <a:r>
              <a:rPr lang="en-US" dirty="0"/>
              <a:t> </a:t>
            </a:r>
            <a:endParaRPr lang="el-GR" dirty="0"/>
          </a:p>
        </p:txBody>
      </p:sp>
      <p:sp>
        <p:nvSpPr>
          <p:cNvPr id="13" name="Ορθογώνιο 12">
            <a:extLst>
              <a:ext uri="{FF2B5EF4-FFF2-40B4-BE49-F238E27FC236}">
                <a16:creationId xmlns:a16="http://schemas.microsoft.com/office/drawing/2014/main" id="{81151757-3317-4A91-983F-8C07228B6483}"/>
              </a:ext>
            </a:extLst>
          </p:cNvPr>
          <p:cNvSpPr/>
          <p:nvPr/>
        </p:nvSpPr>
        <p:spPr>
          <a:xfrm>
            <a:off x="3683284" y="3244334"/>
            <a:ext cx="1465466" cy="400110"/>
          </a:xfrm>
          <a:prstGeom prst="rect">
            <a:avLst/>
          </a:prstGeom>
        </p:spPr>
        <p:txBody>
          <a:bodyPr wrap="none">
            <a:spAutoFit/>
          </a:bodyPr>
          <a:lstStyle/>
          <a:p>
            <a:r>
              <a:rPr lang="el-GR" sz="2000" dirty="0"/>
              <a:t>Κ</a:t>
            </a:r>
            <a:r>
              <a:rPr lang="en-US" sz="2000" baseline="-25000" dirty="0"/>
              <a:t>2</a:t>
            </a:r>
            <a:r>
              <a:rPr lang="en-US" sz="2000" dirty="0"/>
              <a:t>=180.000</a:t>
            </a:r>
          </a:p>
        </p:txBody>
      </p:sp>
      <p:sp>
        <p:nvSpPr>
          <p:cNvPr id="14" name="Ορθογώνιο 13">
            <a:extLst>
              <a:ext uri="{FF2B5EF4-FFF2-40B4-BE49-F238E27FC236}">
                <a16:creationId xmlns:a16="http://schemas.microsoft.com/office/drawing/2014/main" id="{0978EB11-E5DE-4BCC-91AF-E52402637E9C}"/>
              </a:ext>
            </a:extLst>
          </p:cNvPr>
          <p:cNvSpPr/>
          <p:nvPr/>
        </p:nvSpPr>
        <p:spPr>
          <a:xfrm>
            <a:off x="3707905" y="3760572"/>
            <a:ext cx="2232248" cy="400110"/>
          </a:xfrm>
          <a:prstGeom prst="rect">
            <a:avLst/>
          </a:prstGeom>
        </p:spPr>
        <p:txBody>
          <a:bodyPr wrap="square">
            <a:spAutoFit/>
          </a:bodyPr>
          <a:lstStyle/>
          <a:p>
            <a:r>
              <a:rPr lang="en-US" sz="2000" dirty="0">
                <a:solidFill>
                  <a:srgbClr val="FF0000"/>
                </a:solidFill>
              </a:rPr>
              <a:t>K</a:t>
            </a:r>
            <a:r>
              <a:rPr lang="en-US" sz="2000" baseline="-25000" dirty="0">
                <a:solidFill>
                  <a:srgbClr val="FF0000"/>
                </a:solidFill>
              </a:rPr>
              <a:t>2</a:t>
            </a:r>
            <a:r>
              <a:rPr lang="en-US" sz="2000" dirty="0">
                <a:solidFill>
                  <a:srgbClr val="FF0000"/>
                </a:solidFill>
              </a:rPr>
              <a:t>=K</a:t>
            </a:r>
            <a:r>
              <a:rPr lang="en-US" sz="2000" baseline="-25000" dirty="0">
                <a:solidFill>
                  <a:srgbClr val="FF0000"/>
                </a:solidFill>
              </a:rPr>
              <a:t>1</a:t>
            </a:r>
            <a:r>
              <a:rPr lang="en-US" sz="2000" dirty="0">
                <a:solidFill>
                  <a:srgbClr val="FF0000"/>
                </a:solidFill>
              </a:rPr>
              <a:t>*(1+i*t</a:t>
            </a:r>
            <a:r>
              <a:rPr lang="en-US" sz="2000" baseline="-25000" dirty="0">
                <a:solidFill>
                  <a:srgbClr val="FF0000"/>
                </a:solidFill>
              </a:rPr>
              <a:t>1</a:t>
            </a:r>
            <a:r>
              <a:rPr lang="en-US" sz="2000" dirty="0">
                <a:solidFill>
                  <a:srgbClr val="FF0000"/>
                </a:solidFill>
              </a:rPr>
              <a:t>) </a:t>
            </a:r>
            <a:r>
              <a:rPr lang="en-US" sz="2000" dirty="0">
                <a:solidFill>
                  <a:srgbClr val="FF0000"/>
                </a:solidFill>
                <a:sym typeface="Wingdings" panose="05000000000000000000" pitchFamily="2" charset="2"/>
              </a:rPr>
              <a:t></a:t>
            </a:r>
          </a:p>
        </p:txBody>
      </p:sp>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5F766703-0E45-44DE-B9A4-FC9EADA3F3EF}"/>
                  </a:ext>
                </a:extLst>
              </p:cNvPr>
              <p:cNvSpPr/>
              <p:nvPr/>
            </p:nvSpPr>
            <p:spPr>
              <a:xfrm>
                <a:off x="3620671" y="4295091"/>
                <a:ext cx="3119765" cy="487954"/>
              </a:xfrm>
              <a:prstGeom prst="rect">
                <a:avLst/>
              </a:prstGeom>
            </p:spPr>
            <p:txBody>
              <a:bodyPr wrap="none">
                <a:spAutoFit/>
              </a:bodyPr>
              <a:lstStyle/>
              <a:p>
                <a:r>
                  <a:rPr lang="en-US" dirty="0">
                    <a:sym typeface="Wingdings" panose="05000000000000000000" pitchFamily="2" charset="2"/>
                  </a:rPr>
                  <a:t>180.000= K</a:t>
                </a:r>
                <a:r>
                  <a:rPr lang="en-US" baseline="-25000" dirty="0">
                    <a:sym typeface="Wingdings" panose="05000000000000000000" pitchFamily="2" charset="2"/>
                  </a:rPr>
                  <a:t>1</a:t>
                </a:r>
                <a:r>
                  <a:rPr lang="en-US" dirty="0">
                    <a:sym typeface="Wingdings" panose="05000000000000000000" pitchFamily="2" charset="2"/>
                  </a:rPr>
                  <a:t>*(1+</a:t>
                </a:r>
                <a14:m>
                  <m:oMath xmlns:m="http://schemas.openxmlformats.org/officeDocument/2006/math">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5</m:t>
                        </m:r>
                      </m:num>
                      <m:den>
                        <m:r>
                          <a:rPr lang="en-US" i="1">
                            <a:latin typeface="Cambria Math" panose="02040503050406030204" pitchFamily="18" charset="0"/>
                            <a:sym typeface="Wingdings" panose="05000000000000000000" pitchFamily="2" charset="2"/>
                          </a:rPr>
                          <m:t>12</m:t>
                        </m:r>
                      </m:den>
                    </m:f>
                    <m:r>
                      <a:rPr lang="en-US" i="1">
                        <a:latin typeface="Cambria Math" panose="02040503050406030204" pitchFamily="18" charset="0"/>
                        <a:sym typeface="Wingdings" panose="05000000000000000000" pitchFamily="2" charset="2"/>
                      </a:rPr>
                      <m:t>∗0,04)</m:t>
                    </m:r>
                  </m:oMath>
                </a14:m>
                <a:r>
                  <a:rPr lang="en-US" dirty="0">
                    <a:sym typeface="Wingdings" panose="05000000000000000000" pitchFamily="2" charset="2"/>
                  </a:rPr>
                  <a:t> </a:t>
                </a:r>
                <a:endParaRPr lang="el-GR" dirty="0"/>
              </a:p>
            </p:txBody>
          </p:sp>
        </mc:Choice>
        <mc:Fallback xmlns="">
          <p:sp>
            <p:nvSpPr>
              <p:cNvPr id="15" name="Ορθογώνιο 14">
                <a:extLst>
                  <a:ext uri="{FF2B5EF4-FFF2-40B4-BE49-F238E27FC236}">
                    <a16:creationId xmlns:a16="http://schemas.microsoft.com/office/drawing/2014/main" id="{5F766703-0E45-44DE-B9A4-FC9EADA3F3EF}"/>
                  </a:ext>
                </a:extLst>
              </p:cNvPr>
              <p:cNvSpPr>
                <a:spLocks noRot="1" noChangeAspect="1" noMove="1" noResize="1" noEditPoints="1" noAdjustHandles="1" noChangeArrowheads="1" noChangeShapeType="1" noTextEdit="1"/>
              </p:cNvSpPr>
              <p:nvPr/>
            </p:nvSpPr>
            <p:spPr>
              <a:xfrm>
                <a:off x="3620671" y="4295091"/>
                <a:ext cx="3119765" cy="487954"/>
              </a:xfrm>
              <a:prstGeom prst="rect">
                <a:avLst/>
              </a:prstGeom>
              <a:blipFill>
                <a:blip r:embed="rId3"/>
                <a:stretch>
                  <a:fillRect l="-1758" r="-586" b="-6250"/>
                </a:stretch>
              </a:blipFill>
            </p:spPr>
            <p:txBody>
              <a:bodyPr/>
              <a:lstStyle/>
              <a:p>
                <a:r>
                  <a:rPr lang="el-GR">
                    <a:noFill/>
                  </a:rPr>
                  <a:t> </a:t>
                </a:r>
              </a:p>
            </p:txBody>
          </p:sp>
        </mc:Fallback>
      </mc:AlternateContent>
      <p:grpSp>
        <p:nvGrpSpPr>
          <p:cNvPr id="7" name="Ομάδα 6">
            <a:extLst>
              <a:ext uri="{FF2B5EF4-FFF2-40B4-BE49-F238E27FC236}">
                <a16:creationId xmlns:a16="http://schemas.microsoft.com/office/drawing/2014/main" id="{2AA63298-B474-4306-91BB-CF8057C5362F}"/>
              </a:ext>
            </a:extLst>
          </p:cNvPr>
          <p:cNvGrpSpPr/>
          <p:nvPr/>
        </p:nvGrpSpPr>
        <p:grpSpPr>
          <a:xfrm>
            <a:off x="45883" y="5673863"/>
            <a:ext cx="5606237" cy="743590"/>
            <a:chOff x="634112" y="5605551"/>
            <a:chExt cx="7324042" cy="910277"/>
          </a:xfrm>
        </p:grpSpPr>
        <p:cxnSp>
          <p:nvCxnSpPr>
            <p:cNvPr id="21" name="Ευθεία γραμμή σύνδεσης 20">
              <a:extLst>
                <a:ext uri="{FF2B5EF4-FFF2-40B4-BE49-F238E27FC236}">
                  <a16:creationId xmlns:a16="http://schemas.microsoft.com/office/drawing/2014/main" id="{2F0F3468-A501-40FD-948F-582D09F8E947}"/>
                </a:ext>
              </a:extLst>
            </p:cNvPr>
            <p:cNvCxnSpPr/>
            <p:nvPr/>
          </p:nvCxnSpPr>
          <p:spPr>
            <a:xfrm>
              <a:off x="685346" y="6053219"/>
              <a:ext cx="72728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438958-0DD3-43E3-A234-DA32B3203044}"/>
                </a:ext>
              </a:extLst>
            </p:cNvPr>
            <p:cNvSpPr txBox="1"/>
            <p:nvPr/>
          </p:nvSpPr>
          <p:spPr>
            <a:xfrm>
              <a:off x="3997714" y="5605551"/>
              <a:ext cx="896912" cy="369332"/>
            </a:xfrm>
            <a:prstGeom prst="rect">
              <a:avLst/>
            </a:prstGeom>
            <a:noFill/>
          </p:spPr>
          <p:txBody>
            <a:bodyPr wrap="none" rtlCol="0">
              <a:spAutoFit/>
            </a:bodyPr>
            <a:lstStyle/>
            <a:p>
              <a:r>
                <a:rPr lang="el-GR" dirty="0"/>
                <a:t>Χρόνος</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019899-ED48-41F9-AFD6-5264EE69DC3C}"/>
                    </a:ext>
                  </a:extLst>
                </p:cNvPr>
                <p:cNvSpPr txBox="1"/>
                <p:nvPr/>
              </p:nvSpPr>
              <p:spPr>
                <a:xfrm>
                  <a:off x="5465363" y="6132742"/>
                  <a:ext cx="1307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𝑡</m:t>
                            </m:r>
                          </m:e>
                          <m:sub>
                            <m:r>
                              <a:rPr lang="el-GR" b="0" i="1" smtClean="0">
                                <a:latin typeface="Cambria Math" panose="02040503050406030204" pitchFamily="18" charset="0"/>
                              </a:rPr>
                              <m:t>2</m:t>
                            </m:r>
                          </m:sub>
                        </m:sSub>
                        <m:r>
                          <a:rPr lang="en-US" b="0" i="1" smtClean="0">
                            <a:latin typeface="Cambria Math" panose="02040503050406030204" pitchFamily="18" charset="0"/>
                          </a:rPr>
                          <m:t>=</m:t>
                        </m:r>
                        <m:r>
                          <a:rPr lang="el-GR" b="0" i="1" smtClean="0">
                            <a:latin typeface="Cambria Math" panose="02040503050406030204" pitchFamily="18" charset="0"/>
                          </a:rPr>
                          <m:t>7</m:t>
                        </m:r>
                        <m:r>
                          <a:rPr lang="en-US" b="0" i="1" smtClean="0">
                            <a:latin typeface="Cambria Math" panose="02040503050406030204" pitchFamily="18" charset="0"/>
                          </a:rPr>
                          <m:t> </m:t>
                        </m:r>
                        <m:r>
                          <a:rPr lang="el-GR" b="0" i="1" smtClean="0">
                            <a:latin typeface="Cambria Math" panose="02040503050406030204" pitchFamily="18" charset="0"/>
                          </a:rPr>
                          <m:t>𝜇𝜂𝜈𝜀𝜍</m:t>
                        </m:r>
                      </m:oMath>
                    </m:oMathPara>
                  </a14:m>
                  <a:endParaRPr lang="el-GR" dirty="0"/>
                </a:p>
              </p:txBody>
            </p:sp>
          </mc:Choice>
          <mc:Fallback xmlns="">
            <p:sp>
              <p:nvSpPr>
                <p:cNvPr id="26" name="TextBox 25">
                  <a:extLst>
                    <a:ext uri="{FF2B5EF4-FFF2-40B4-BE49-F238E27FC236}">
                      <a16:creationId xmlns:a16="http://schemas.microsoft.com/office/drawing/2014/main" id="{80019899-ED48-41F9-AFD6-5264EE69DC3C}"/>
                    </a:ext>
                  </a:extLst>
                </p:cNvPr>
                <p:cNvSpPr txBox="1">
                  <a:spLocks noRot="1" noChangeAspect="1" noMove="1" noResize="1" noEditPoints="1" noAdjustHandles="1" noChangeArrowheads="1" noChangeShapeType="1" noTextEdit="1"/>
                </p:cNvSpPr>
                <p:nvPr/>
              </p:nvSpPr>
              <p:spPr>
                <a:xfrm>
                  <a:off x="5465363" y="6132742"/>
                  <a:ext cx="1307089" cy="276999"/>
                </a:xfrm>
                <a:prstGeom prst="rect">
                  <a:avLst/>
                </a:prstGeom>
                <a:blipFill>
                  <a:blip r:embed="rId4"/>
                  <a:stretch>
                    <a:fillRect l="-7317" r="-32317" b="-5263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650C571-DA6B-4F0A-8D18-C9624241B36A}"/>
                    </a:ext>
                  </a:extLst>
                </p:cNvPr>
                <p:cNvSpPr txBox="1"/>
                <p:nvPr/>
              </p:nvSpPr>
              <p:spPr>
                <a:xfrm>
                  <a:off x="1924664" y="6109900"/>
                  <a:ext cx="1307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=5 </m:t>
                        </m:r>
                        <m:r>
                          <a:rPr lang="el-GR" b="0" i="1" smtClean="0">
                            <a:latin typeface="Cambria Math" panose="02040503050406030204" pitchFamily="18" charset="0"/>
                          </a:rPr>
                          <m:t>𝜇𝜂𝜈𝜀𝜍</m:t>
                        </m:r>
                      </m:oMath>
                    </m:oMathPara>
                  </a14:m>
                  <a:endParaRPr lang="el-GR" dirty="0"/>
                </a:p>
              </p:txBody>
            </p:sp>
          </mc:Choice>
          <mc:Fallback xmlns="">
            <p:sp>
              <p:nvSpPr>
                <p:cNvPr id="27" name="TextBox 26">
                  <a:extLst>
                    <a:ext uri="{FF2B5EF4-FFF2-40B4-BE49-F238E27FC236}">
                      <a16:creationId xmlns:a16="http://schemas.microsoft.com/office/drawing/2014/main" id="{5650C571-DA6B-4F0A-8D18-C9624241B36A}"/>
                    </a:ext>
                  </a:extLst>
                </p:cNvPr>
                <p:cNvSpPr txBox="1">
                  <a:spLocks noRot="1" noChangeAspect="1" noMove="1" noResize="1" noEditPoints="1" noAdjustHandles="1" noChangeArrowheads="1" noChangeShapeType="1" noTextEdit="1"/>
                </p:cNvSpPr>
                <p:nvPr/>
              </p:nvSpPr>
              <p:spPr>
                <a:xfrm>
                  <a:off x="1924664" y="6109900"/>
                  <a:ext cx="1307089" cy="276999"/>
                </a:xfrm>
                <a:prstGeom prst="rect">
                  <a:avLst/>
                </a:prstGeom>
                <a:blipFill>
                  <a:blip r:embed="rId5"/>
                  <a:stretch>
                    <a:fillRect l="-7927" r="-31707" b="-567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Ορθογώνιο 27">
                  <a:extLst>
                    <a:ext uri="{FF2B5EF4-FFF2-40B4-BE49-F238E27FC236}">
                      <a16:creationId xmlns:a16="http://schemas.microsoft.com/office/drawing/2014/main" id="{286958E5-01BC-4FD4-AB27-3EA25C33E106}"/>
                    </a:ext>
                  </a:extLst>
                </p:cNvPr>
                <p:cNvSpPr/>
                <p:nvPr/>
              </p:nvSpPr>
              <p:spPr>
                <a:xfrm>
                  <a:off x="634112" y="6146496"/>
                  <a:ext cx="7705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l-GR" dirty="0"/>
                </a:p>
              </p:txBody>
            </p:sp>
          </mc:Choice>
          <mc:Fallback xmlns="">
            <p:sp>
              <p:nvSpPr>
                <p:cNvPr id="28" name="Ορθογώνιο 27">
                  <a:extLst>
                    <a:ext uri="{FF2B5EF4-FFF2-40B4-BE49-F238E27FC236}">
                      <a16:creationId xmlns:a16="http://schemas.microsoft.com/office/drawing/2014/main" id="{286958E5-01BC-4FD4-AB27-3EA25C33E106}"/>
                    </a:ext>
                  </a:extLst>
                </p:cNvPr>
                <p:cNvSpPr>
                  <a:spLocks noRot="1" noChangeAspect="1" noMove="1" noResize="1" noEditPoints="1" noAdjustHandles="1" noChangeArrowheads="1" noChangeShapeType="1" noTextEdit="1"/>
                </p:cNvSpPr>
                <p:nvPr/>
              </p:nvSpPr>
              <p:spPr>
                <a:xfrm>
                  <a:off x="634112" y="6146496"/>
                  <a:ext cx="770596" cy="369332"/>
                </a:xfrm>
                <a:prstGeom prst="rect">
                  <a:avLst/>
                </a:prstGeom>
                <a:blipFill>
                  <a:blip r:embed="rId6"/>
                  <a:stretch>
                    <a:fillRect r="-18750" b="-14000"/>
                  </a:stretch>
                </a:blipFill>
              </p:spPr>
              <p:txBody>
                <a:bodyPr/>
                <a:lstStyle/>
                <a:p>
                  <a:r>
                    <a:rPr lang="el-GR">
                      <a:noFill/>
                    </a:rPr>
                    <a:t> </a:t>
                  </a:r>
                </a:p>
              </p:txBody>
            </p:sp>
          </mc:Fallback>
        </mc:AlternateContent>
        <p:cxnSp>
          <p:nvCxnSpPr>
            <p:cNvPr id="30" name="Ευθεία γραμμή σύνδεσης 29">
              <a:extLst>
                <a:ext uri="{FF2B5EF4-FFF2-40B4-BE49-F238E27FC236}">
                  <a16:creationId xmlns:a16="http://schemas.microsoft.com/office/drawing/2014/main" id="{48698D1B-71CF-4D7A-AC48-24792629D256}"/>
                </a:ext>
              </a:extLst>
            </p:cNvPr>
            <p:cNvCxnSpPr/>
            <p:nvPr/>
          </p:nvCxnSpPr>
          <p:spPr>
            <a:xfrm>
              <a:off x="7958154" y="605321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Οβάλ 30">
              <a:extLst>
                <a:ext uri="{FF2B5EF4-FFF2-40B4-BE49-F238E27FC236}">
                  <a16:creationId xmlns:a16="http://schemas.microsoft.com/office/drawing/2014/main" id="{060B08D8-8507-4E17-A884-24AA867A8680}"/>
                </a:ext>
              </a:extLst>
            </p:cNvPr>
            <p:cNvSpPr/>
            <p:nvPr/>
          </p:nvSpPr>
          <p:spPr>
            <a:xfrm flipV="1">
              <a:off x="7812360" y="5960677"/>
              <a:ext cx="145794" cy="1841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βάλ 31">
              <a:extLst>
                <a:ext uri="{FF2B5EF4-FFF2-40B4-BE49-F238E27FC236}">
                  <a16:creationId xmlns:a16="http://schemas.microsoft.com/office/drawing/2014/main" id="{0A42C520-48F9-4722-9B07-4E9F311E5095}"/>
                </a:ext>
              </a:extLst>
            </p:cNvPr>
            <p:cNvSpPr/>
            <p:nvPr/>
          </p:nvSpPr>
          <p:spPr>
            <a:xfrm flipV="1">
              <a:off x="4279661" y="5960677"/>
              <a:ext cx="145794" cy="1841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βάλ 32">
              <a:extLst>
                <a:ext uri="{FF2B5EF4-FFF2-40B4-BE49-F238E27FC236}">
                  <a16:creationId xmlns:a16="http://schemas.microsoft.com/office/drawing/2014/main" id="{1D333E6D-5DB5-4FA4-90E3-8ADD68261289}"/>
                </a:ext>
              </a:extLst>
            </p:cNvPr>
            <p:cNvSpPr/>
            <p:nvPr/>
          </p:nvSpPr>
          <p:spPr>
            <a:xfrm flipV="1">
              <a:off x="675541" y="5960677"/>
              <a:ext cx="145794" cy="1841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93B31141-F3F0-4464-AAB4-26A710138CB5}"/>
              </a:ext>
            </a:extLst>
          </p:cNvPr>
          <p:cNvSpPr txBox="1"/>
          <p:nvPr/>
        </p:nvSpPr>
        <p:spPr>
          <a:xfrm>
            <a:off x="5940153" y="5325291"/>
            <a:ext cx="3119765" cy="523220"/>
          </a:xfrm>
          <a:prstGeom prst="rect">
            <a:avLst/>
          </a:prstGeom>
          <a:noFill/>
        </p:spPr>
        <p:txBody>
          <a:bodyPr wrap="square" rtlCol="0">
            <a:spAutoFit/>
          </a:bodyPr>
          <a:lstStyle/>
          <a:p>
            <a:pPr algn="ctr"/>
            <a:r>
              <a:rPr lang="el-GR" sz="1400" dirty="0"/>
              <a:t>Πόσο είναι ο τόκος της πρώτης περιόδου</a:t>
            </a:r>
            <a:r>
              <a:rPr lang="en-US" sz="1400" dirty="0"/>
              <a:t>;;;</a:t>
            </a:r>
            <a:endParaRPr lang="el-GR" sz="1400" dirty="0"/>
          </a:p>
        </p:txBody>
      </p:sp>
      <p:sp>
        <p:nvSpPr>
          <p:cNvPr id="24" name="TextBox 23">
            <a:extLst>
              <a:ext uri="{FF2B5EF4-FFF2-40B4-BE49-F238E27FC236}">
                <a16:creationId xmlns:a16="http://schemas.microsoft.com/office/drawing/2014/main" id="{BF7A6779-D493-4BC4-B35A-7C07AD7F3B6A}"/>
              </a:ext>
            </a:extLst>
          </p:cNvPr>
          <p:cNvSpPr txBox="1"/>
          <p:nvPr/>
        </p:nvSpPr>
        <p:spPr>
          <a:xfrm>
            <a:off x="5826046" y="5930236"/>
            <a:ext cx="3240359" cy="307777"/>
          </a:xfrm>
          <a:prstGeom prst="rect">
            <a:avLst/>
          </a:prstGeom>
          <a:noFill/>
        </p:spPr>
        <p:txBody>
          <a:bodyPr wrap="square" rtlCol="0">
            <a:spAutoFit/>
          </a:bodyPr>
          <a:lstStyle/>
          <a:p>
            <a:r>
              <a:rPr lang="el-GR" sz="1400" dirty="0"/>
              <a:t>Ι = </a:t>
            </a:r>
            <a:r>
              <a:rPr lang="en-US" sz="1400" dirty="0"/>
              <a:t>K</a:t>
            </a:r>
            <a:r>
              <a:rPr lang="en-US" sz="1400" baseline="-25000" dirty="0"/>
              <a:t>2</a:t>
            </a:r>
            <a:r>
              <a:rPr lang="el-GR" sz="1400" dirty="0"/>
              <a:t> - </a:t>
            </a:r>
            <a:r>
              <a:rPr lang="en-US" sz="1400" dirty="0"/>
              <a:t>K</a:t>
            </a:r>
            <a:r>
              <a:rPr lang="en-US" sz="1400" baseline="-25000" dirty="0"/>
              <a:t>1</a:t>
            </a:r>
            <a:r>
              <a:rPr lang="en-US" sz="1400" dirty="0"/>
              <a:t> =</a:t>
            </a:r>
            <a:r>
              <a:rPr lang="el-GR" sz="1400" dirty="0"/>
              <a:t> 180.000 - 177.049 = </a:t>
            </a:r>
            <a:r>
              <a:rPr lang="el-GR" sz="1400" dirty="0">
                <a:solidFill>
                  <a:srgbClr val="FF0000"/>
                </a:solidFill>
              </a:rPr>
              <a:t> 2.951 </a:t>
            </a:r>
            <a:r>
              <a:rPr lang="el-GR" sz="1400" dirty="0"/>
              <a:t> </a:t>
            </a:r>
          </a:p>
        </p:txBody>
      </p:sp>
    </p:spTree>
    <p:extLst>
      <p:ext uri="{BB962C8B-B14F-4D97-AF65-F5344CB8AC3E}">
        <p14:creationId xmlns:p14="http://schemas.microsoft.com/office/powerpoint/2010/main" val="23729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P spid="12" grpId="0"/>
      <p:bldP spid="14" grpId="0"/>
      <p:bldP spid="15" grpId="0"/>
      <p:bldP spid="6"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6</a:t>
            </a:r>
          </a:p>
        </p:txBody>
      </p:sp>
      <p:sp>
        <p:nvSpPr>
          <p:cNvPr id="3" name="Content Placeholder 2"/>
          <p:cNvSpPr>
            <a:spLocks noGrp="1"/>
          </p:cNvSpPr>
          <p:nvPr>
            <p:ph idx="1"/>
          </p:nvPr>
        </p:nvSpPr>
        <p:spPr>
          <a:xfrm>
            <a:off x="685346" y="1732451"/>
            <a:ext cx="7765322" cy="1264501"/>
          </a:xfrm>
        </p:spPr>
        <p:txBody>
          <a:bodyPr>
            <a:normAutofit lnSpcReduction="10000"/>
          </a:bodyPr>
          <a:lstStyle/>
          <a:p>
            <a:pPr indent="-342900">
              <a:buClr>
                <a:srgbClr val="FF9900"/>
              </a:buClr>
              <a:buFont typeface="Wingdings" panose="05000000000000000000" pitchFamily="2" charset="2"/>
              <a:buChar char="m"/>
            </a:pPr>
            <a:r>
              <a:rPr lang="el-GR" dirty="0"/>
              <a:t>Μετά από πόσο χρόνο κεφάλαιο 80.000, που θα τοκιστεί με απλό τόκο και επιτόκιο 5%, θα τετραπλασιατεί</a:t>
            </a:r>
            <a:r>
              <a:rPr lang="en-US" dirty="0"/>
              <a:t>;</a:t>
            </a:r>
          </a:p>
          <a:p>
            <a:pPr marL="0" indent="0">
              <a:buNone/>
            </a:pPr>
            <a:r>
              <a:rPr lang="el-GR" sz="2800" b="1" dirty="0">
                <a:solidFill>
                  <a:srgbClr val="FF0000"/>
                </a:solidFill>
              </a:rPr>
              <a:t>Λύση</a:t>
            </a:r>
            <a:endParaRPr lang="el-GR" sz="2800"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48</a:t>
            </a:fld>
            <a:endParaRPr lang="el-GR" dirty="0"/>
          </a:p>
        </p:txBody>
      </p:sp>
      <p:sp>
        <p:nvSpPr>
          <p:cNvPr id="5" name="Ορθογώνιο 4">
            <a:extLst>
              <a:ext uri="{FF2B5EF4-FFF2-40B4-BE49-F238E27FC236}">
                <a16:creationId xmlns:a16="http://schemas.microsoft.com/office/drawing/2014/main" id="{342AFE46-88C9-41EE-979A-2CFB3166223C}"/>
              </a:ext>
            </a:extLst>
          </p:cNvPr>
          <p:cNvSpPr/>
          <p:nvPr/>
        </p:nvSpPr>
        <p:spPr>
          <a:xfrm>
            <a:off x="740916" y="2824486"/>
            <a:ext cx="5976664" cy="400110"/>
          </a:xfrm>
          <a:prstGeom prst="rect">
            <a:avLst/>
          </a:prstGeom>
        </p:spPr>
        <p:txBody>
          <a:bodyPr wrap="square">
            <a:spAutoFit/>
          </a:bodyPr>
          <a:lstStyle/>
          <a:p>
            <a:r>
              <a:rPr lang="en-US" sz="2000" b="1" dirty="0">
                <a:solidFill>
                  <a:srgbClr val="FF0000"/>
                </a:solidFill>
              </a:rPr>
              <a:t>t=??</a:t>
            </a:r>
            <a:r>
              <a:rPr lang="en-US" sz="2000" b="1" dirty="0"/>
              <a:t>,</a:t>
            </a:r>
            <a:r>
              <a:rPr lang="en-US" sz="2000" b="1" dirty="0">
                <a:solidFill>
                  <a:srgbClr val="FF0000"/>
                </a:solidFill>
              </a:rPr>
              <a:t> </a:t>
            </a:r>
            <a:r>
              <a:rPr lang="el-GR" sz="2000" dirty="0"/>
              <a:t>Κ</a:t>
            </a:r>
            <a:r>
              <a:rPr lang="en-US" sz="2000" baseline="-25000" dirty="0"/>
              <a:t>0</a:t>
            </a:r>
            <a:r>
              <a:rPr lang="el-GR" sz="2000" dirty="0"/>
              <a:t>=80.000, Κ</a:t>
            </a:r>
            <a:r>
              <a:rPr lang="en-US" sz="2000" baseline="-25000" dirty="0"/>
              <a:t>t</a:t>
            </a:r>
            <a:r>
              <a:rPr lang="en-US" sz="2000" dirty="0"/>
              <a:t>=320.000</a:t>
            </a:r>
            <a:r>
              <a:rPr lang="el-GR" sz="2000" dirty="0"/>
              <a:t> (=4*80.000)</a:t>
            </a:r>
            <a:r>
              <a:rPr lang="en-US" sz="2000" dirty="0"/>
              <a:t>, i=0,05 </a:t>
            </a:r>
            <a:endParaRPr lang="en-US" sz="2000" b="1" dirty="0">
              <a:solidFill>
                <a:srgbClr val="FF0000"/>
              </a:solidFill>
              <a:sym typeface="Wingdings" panose="05000000000000000000" pitchFamily="2" charset="2"/>
            </a:endParaRPr>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8488BB21-F70C-4372-875B-B3F12A83AA87}"/>
                  </a:ext>
                </a:extLst>
              </p:cNvPr>
              <p:cNvSpPr/>
              <p:nvPr/>
            </p:nvSpPr>
            <p:spPr>
              <a:xfrm>
                <a:off x="685346" y="4446961"/>
                <a:ext cx="2894930" cy="529697"/>
              </a:xfrm>
              <a:prstGeom prst="rect">
                <a:avLst/>
              </a:prstGeom>
            </p:spPr>
            <p:txBody>
              <a:bodyPr wrap="square">
                <a:spAutoFit/>
              </a:bodyPr>
              <a:lstStyle/>
              <a:p>
                <a14:m>
                  <m:oMath xmlns:m="http://schemas.openxmlformats.org/officeDocument/2006/math">
                    <m:f>
                      <m:fPr>
                        <m:ctrlPr>
                          <a:rPr lang="en-US" sz="2000" i="1" smtClean="0">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320.000</m:t>
                        </m:r>
                      </m:num>
                      <m:den>
                        <m:r>
                          <a:rPr lang="en-US" sz="2000" i="1">
                            <a:latin typeface="Cambria Math" panose="02040503050406030204" pitchFamily="18" charset="0"/>
                            <a:sym typeface="Wingdings" panose="05000000000000000000" pitchFamily="2" charset="2"/>
                          </a:rPr>
                          <m:t>80.000</m:t>
                        </m:r>
                      </m:den>
                    </m:f>
                    <m:r>
                      <a:rPr lang="en-US" sz="2000" i="1">
                        <a:latin typeface="Cambria Math" panose="02040503050406030204" pitchFamily="18" charset="0"/>
                        <a:sym typeface="Wingdings" panose="05000000000000000000" pitchFamily="2" charset="2"/>
                      </a:rPr>
                      <m:t>=1+0,05∗</m:t>
                    </m:r>
                    <m:r>
                      <a:rPr lang="en-US" sz="2000" i="1">
                        <a:latin typeface="Cambria Math" panose="02040503050406030204" pitchFamily="18" charset="0"/>
                        <a:sym typeface="Wingdings" panose="05000000000000000000" pitchFamily="2" charset="2"/>
                      </a:rPr>
                      <m:t>𝑡</m:t>
                    </m:r>
                  </m:oMath>
                </a14:m>
                <a:r>
                  <a:rPr lang="en-US" sz="2000" dirty="0">
                    <a:sym typeface="Wingdings" panose="05000000000000000000" pitchFamily="2" charset="2"/>
                  </a:rPr>
                  <a:t> </a:t>
                </a:r>
              </a:p>
            </p:txBody>
          </p:sp>
        </mc:Choice>
        <mc:Fallback xmlns="">
          <p:sp>
            <p:nvSpPr>
              <p:cNvPr id="6" name="Ορθογώνιο 5">
                <a:extLst>
                  <a:ext uri="{FF2B5EF4-FFF2-40B4-BE49-F238E27FC236}">
                    <a16:creationId xmlns:a16="http://schemas.microsoft.com/office/drawing/2014/main" id="{8488BB21-F70C-4372-875B-B3F12A83AA87}"/>
                  </a:ext>
                </a:extLst>
              </p:cNvPr>
              <p:cNvSpPr>
                <a:spLocks noRot="1" noChangeAspect="1" noMove="1" noResize="1" noEditPoints="1" noAdjustHandles="1" noChangeArrowheads="1" noChangeShapeType="1" noTextEdit="1"/>
              </p:cNvSpPr>
              <p:nvPr/>
            </p:nvSpPr>
            <p:spPr>
              <a:xfrm>
                <a:off x="685346" y="4446961"/>
                <a:ext cx="2894930" cy="529697"/>
              </a:xfrm>
              <a:prstGeom prst="rect">
                <a:avLst/>
              </a:prstGeom>
              <a:blipFill>
                <a:blip r:embed="rId2"/>
                <a:stretch>
                  <a:fillRect b="-6897"/>
                </a:stretch>
              </a:blipFill>
            </p:spPr>
            <p:txBody>
              <a:bodyPr/>
              <a:lstStyle/>
              <a:p>
                <a:r>
                  <a:rPr lang="el-GR">
                    <a:noFill/>
                  </a:rPr>
                  <a:t> </a:t>
                </a:r>
              </a:p>
            </p:txBody>
          </p:sp>
        </mc:Fallback>
      </mc:AlternateContent>
      <p:sp>
        <p:nvSpPr>
          <p:cNvPr id="7" name="Ορθογώνιο 6">
            <a:extLst>
              <a:ext uri="{FF2B5EF4-FFF2-40B4-BE49-F238E27FC236}">
                <a16:creationId xmlns:a16="http://schemas.microsoft.com/office/drawing/2014/main" id="{99107AC9-20A0-4557-BC9B-6E6926D2E8C2}"/>
              </a:ext>
            </a:extLst>
          </p:cNvPr>
          <p:cNvSpPr/>
          <p:nvPr/>
        </p:nvSpPr>
        <p:spPr>
          <a:xfrm>
            <a:off x="685346" y="3372365"/>
            <a:ext cx="5976664" cy="400110"/>
          </a:xfrm>
          <a:prstGeom prst="rect">
            <a:avLst/>
          </a:prstGeom>
        </p:spPr>
        <p:txBody>
          <a:bodyPr wrap="square">
            <a:spAutoFit/>
          </a:bodyPr>
          <a:lstStyle/>
          <a:p>
            <a:r>
              <a:rPr lang="el-GR" sz="2000" dirty="0"/>
              <a:t>Κ</a:t>
            </a:r>
            <a:r>
              <a:rPr lang="en-US" sz="2000" baseline="-25000" dirty="0"/>
              <a:t>t</a:t>
            </a:r>
            <a:r>
              <a:rPr lang="el-GR" sz="2000" dirty="0"/>
              <a:t> =</a:t>
            </a:r>
            <a:r>
              <a:rPr lang="en-US" sz="2000" dirty="0"/>
              <a:t> </a:t>
            </a:r>
            <a:r>
              <a:rPr lang="el-GR" sz="2000" dirty="0"/>
              <a:t>Κ</a:t>
            </a:r>
            <a:r>
              <a:rPr lang="en-US" sz="2000" baseline="-25000" dirty="0"/>
              <a:t>0</a:t>
            </a:r>
            <a:r>
              <a:rPr lang="en-US" sz="2000" dirty="0"/>
              <a:t>*(1+t*i)</a:t>
            </a:r>
            <a:r>
              <a:rPr lang="en-US" sz="2000" dirty="0">
                <a:sym typeface="Wingdings" panose="05000000000000000000" pitchFamily="2" charset="2"/>
              </a:rPr>
              <a:t> </a:t>
            </a:r>
          </a:p>
        </p:txBody>
      </p:sp>
      <p:sp>
        <p:nvSpPr>
          <p:cNvPr id="8" name="Ορθογώνιο 7">
            <a:extLst>
              <a:ext uri="{FF2B5EF4-FFF2-40B4-BE49-F238E27FC236}">
                <a16:creationId xmlns:a16="http://schemas.microsoft.com/office/drawing/2014/main" id="{99CB1E86-AE51-4C98-954E-0E36CE44C1CC}"/>
              </a:ext>
            </a:extLst>
          </p:cNvPr>
          <p:cNvSpPr/>
          <p:nvPr/>
        </p:nvSpPr>
        <p:spPr>
          <a:xfrm>
            <a:off x="685346" y="3932444"/>
            <a:ext cx="3669594" cy="400110"/>
          </a:xfrm>
          <a:prstGeom prst="rect">
            <a:avLst/>
          </a:prstGeom>
        </p:spPr>
        <p:txBody>
          <a:bodyPr wrap="none">
            <a:spAutoFit/>
          </a:bodyPr>
          <a:lstStyle/>
          <a:p>
            <a:r>
              <a:rPr lang="en-US" sz="2000" dirty="0">
                <a:sym typeface="Wingdings" panose="05000000000000000000" pitchFamily="2" charset="2"/>
              </a:rPr>
              <a:t>320.000 = 80.000*(1+0,05*t) </a:t>
            </a:r>
            <a:endParaRPr lang="el-GR" sz="2000" dirty="0"/>
          </a:p>
        </p:txBody>
      </p:sp>
      <p:sp>
        <p:nvSpPr>
          <p:cNvPr id="9" name="Ορθογώνιο 8">
            <a:extLst>
              <a:ext uri="{FF2B5EF4-FFF2-40B4-BE49-F238E27FC236}">
                <a16:creationId xmlns:a16="http://schemas.microsoft.com/office/drawing/2014/main" id="{67BBD89D-845F-4176-8A87-DFC46D7DB20F}"/>
              </a:ext>
            </a:extLst>
          </p:cNvPr>
          <p:cNvSpPr/>
          <p:nvPr/>
        </p:nvSpPr>
        <p:spPr>
          <a:xfrm>
            <a:off x="710853" y="5229200"/>
            <a:ext cx="1923925" cy="400110"/>
          </a:xfrm>
          <a:prstGeom prst="rect">
            <a:avLst/>
          </a:prstGeom>
        </p:spPr>
        <p:txBody>
          <a:bodyPr wrap="none">
            <a:spAutoFit/>
          </a:bodyPr>
          <a:lstStyle/>
          <a:p>
            <a:r>
              <a:rPr lang="en-US" sz="2000" dirty="0">
                <a:sym typeface="Wingdings" panose="05000000000000000000" pitchFamily="2" charset="2"/>
              </a:rPr>
              <a:t>4 = 1+0,05*t</a:t>
            </a:r>
            <a:r>
              <a:rPr lang="el-GR" sz="2000" dirty="0">
                <a:sym typeface="Wingdings" panose="05000000000000000000" pitchFamily="2" charset="2"/>
              </a:rPr>
              <a:t> </a:t>
            </a:r>
            <a:r>
              <a:rPr lang="en-US" sz="2000" dirty="0">
                <a:sym typeface="Wingdings" panose="05000000000000000000" pitchFamily="2" charset="2"/>
              </a:rPr>
              <a:t></a:t>
            </a:r>
            <a:endParaRPr lang="el-GR" sz="2000" dirty="0"/>
          </a:p>
        </p:txBody>
      </p:sp>
      <p:sp>
        <p:nvSpPr>
          <p:cNvPr id="10" name="Ορθογώνιο 9">
            <a:extLst>
              <a:ext uri="{FF2B5EF4-FFF2-40B4-BE49-F238E27FC236}">
                <a16:creationId xmlns:a16="http://schemas.microsoft.com/office/drawing/2014/main" id="{1F62122C-0F33-4221-BBA7-007B347ADBD1}"/>
              </a:ext>
            </a:extLst>
          </p:cNvPr>
          <p:cNvSpPr/>
          <p:nvPr/>
        </p:nvSpPr>
        <p:spPr>
          <a:xfrm>
            <a:off x="710853" y="5805264"/>
            <a:ext cx="1157689" cy="369332"/>
          </a:xfrm>
          <a:prstGeom prst="rect">
            <a:avLst/>
          </a:prstGeom>
        </p:spPr>
        <p:txBody>
          <a:bodyPr wrap="none">
            <a:spAutoFit/>
          </a:bodyPr>
          <a:lstStyle/>
          <a:p>
            <a:r>
              <a:rPr lang="en-US" dirty="0">
                <a:sym typeface="Wingdings" panose="05000000000000000000" pitchFamily="2" charset="2"/>
              </a:rPr>
              <a:t>t</a:t>
            </a:r>
            <a:r>
              <a:rPr lang="el-GR" dirty="0">
                <a:sym typeface="Wingdings" panose="05000000000000000000" pitchFamily="2" charset="2"/>
              </a:rPr>
              <a:t> </a:t>
            </a:r>
            <a:r>
              <a:rPr lang="en-US" dirty="0">
                <a:sym typeface="Wingdings" panose="05000000000000000000" pitchFamily="2" charset="2"/>
              </a:rPr>
              <a:t>= 60 </a:t>
            </a:r>
            <a:r>
              <a:rPr lang="el-GR" dirty="0">
                <a:sym typeface="Wingdings" panose="05000000000000000000" pitchFamily="2" charset="2"/>
              </a:rPr>
              <a:t>έτη</a:t>
            </a:r>
            <a:endParaRPr lang="el-GR" dirty="0"/>
          </a:p>
        </p:txBody>
      </p:sp>
    </p:spTree>
    <p:extLst>
      <p:ext uri="{BB962C8B-B14F-4D97-AF65-F5344CB8AC3E}">
        <p14:creationId xmlns:p14="http://schemas.microsoft.com/office/powerpoint/2010/main" val="33172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b="1" dirty="0">
                <a:solidFill>
                  <a:schemeClr val="tx1"/>
                </a:solidFill>
              </a:rPr>
              <a:t>Κεφάλαιο ελαττωμένο κατά τον τόκο</a:t>
            </a:r>
          </a:p>
        </p:txBody>
      </p:sp>
      <p:sp>
        <p:nvSpPr>
          <p:cNvPr id="5" name="Slide Number Placeholder 4"/>
          <p:cNvSpPr>
            <a:spLocks noGrp="1"/>
          </p:cNvSpPr>
          <p:nvPr>
            <p:ph type="sldNum" sz="quarter" idx="12"/>
          </p:nvPr>
        </p:nvSpPr>
        <p:spPr/>
        <p:txBody>
          <a:bodyPr/>
          <a:lstStyle/>
          <a:p>
            <a:fld id="{F51678CC-02F7-4FB3-AF07-E1FEA264E3CC}" type="slidenum">
              <a:rPr lang="el-GR" smtClean="0"/>
              <a:pPr/>
              <a:t>49</a:t>
            </a:fld>
            <a:endParaRPr lang="el-GR" dirty="0"/>
          </a:p>
        </p:txBody>
      </p:sp>
    </p:spTree>
    <p:extLst>
      <p:ext uri="{BB962C8B-B14F-4D97-AF65-F5344CB8AC3E}">
        <p14:creationId xmlns:p14="http://schemas.microsoft.com/office/powerpoint/2010/main" val="137173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88640"/>
            <a:ext cx="7765322" cy="936104"/>
          </a:xfrm>
        </p:spPr>
        <p:txBody>
          <a:bodyPr/>
          <a:lstStyle/>
          <a:p>
            <a:r>
              <a:rPr lang="el-GR" dirty="0"/>
              <a:t>Χρήμα</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a:t>
            </a:fld>
            <a:endParaRPr lang="el-GR" dirty="0"/>
          </a:p>
        </p:txBody>
      </p:sp>
      <p:sp>
        <p:nvSpPr>
          <p:cNvPr id="5" name="Ορθογώνιο 4">
            <a:extLst>
              <a:ext uri="{FF2B5EF4-FFF2-40B4-BE49-F238E27FC236}">
                <a16:creationId xmlns:a16="http://schemas.microsoft.com/office/drawing/2014/main" id="{1F287F28-5D18-4CEC-ABF0-70DBB0B6B5B7}"/>
              </a:ext>
            </a:extLst>
          </p:cNvPr>
          <p:cNvSpPr/>
          <p:nvPr/>
        </p:nvSpPr>
        <p:spPr>
          <a:xfrm>
            <a:off x="467544" y="1196752"/>
            <a:ext cx="7983124" cy="4801314"/>
          </a:xfrm>
          <a:prstGeom prst="rect">
            <a:avLst/>
          </a:prstGeom>
        </p:spPr>
        <p:txBody>
          <a:bodyPr wrap="square">
            <a:spAutoFit/>
          </a:bodyPr>
          <a:lstStyle/>
          <a:p>
            <a:pPr algn="ctr"/>
            <a:r>
              <a:rPr lang="el-GR" dirty="0"/>
              <a:t>Η φύση του χρήματος έχει εξελιχθεί με την πάροδο του χρόνου. Στην αρχή το χρήμα ήταν κατά βάση εμπορευματικό, δηλαδή ένα αντικείμενο κατασκευασμένο από κάποιο υλικό που είχε αγοραία αξία, όπως ένα χρυσό κέρμα. Αργότερα, το χρήμα ήταν αντιπροσωπευτικό, αποτελείτο δηλαδή από τραπεζογραμμάτια τα οποία μπορούσαν να ανταλλάσσονται έναντι συγκεκριμένης ποσότητας χρυσού ή αργύρου. Οι σύγχρονες οικονομίες, συμπεριλαμβανομένης της ζώνης του ευρώ, στηρίζονται στο υποχρεωτικό χρήμα. Πρόκειται για το χρήμα το οποίο ορίζεται ως νόμιμο και εκδίδεται από μια κεντρική τράπεζα αλλά, σε αντίθεση με το αντιπροσωπευτικό χρήμα, δεν μπορεί να μετατραπεί σε καθορισμένη ποσότητα χρυσού. Παρότι δεν έχει εσωτερική αξία – το χαρτί στο οποίο τυπώνονται τα τραπεζογραμμάτια ουσιαστικά δεν στοιχίζει τίποτα –, εξακολουθεί να γίνεται αποδεκτό ως μέσο για την αγορά αγαθών και υπηρεσιών, διότι οι άνθρωποι έχουν εμπιστοσύνη ότι η κεντρική τράπεζα θα διατηρεί σταθερή την αξία του με την πάροδο του χρόνου. Εάν οι κεντρικές τράπεζες αποτύγχαναν σε αυτήν την προσπάθεια, το υποχρεωτικό νόμισμα δεν θα ήταν γενικά αποδεκτό ως μέσο συναλλαγής αλλά ούτε και ελκυστικό ως μέσο αποθήκευσης αξίας. </a:t>
            </a:r>
          </a:p>
        </p:txBody>
      </p:sp>
    </p:spTree>
    <p:extLst>
      <p:ext uri="{BB962C8B-B14F-4D97-AF65-F5344CB8AC3E}">
        <p14:creationId xmlns:p14="http://schemas.microsoft.com/office/powerpoint/2010/main" val="1547009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t>Κεφάλαιο ελαττωμένο κατά τον τόκο</a:t>
            </a:r>
          </a:p>
        </p:txBody>
      </p:sp>
      <p:sp>
        <p:nvSpPr>
          <p:cNvPr id="5" name="Slide Number Placeholder 4"/>
          <p:cNvSpPr>
            <a:spLocks noGrp="1"/>
          </p:cNvSpPr>
          <p:nvPr>
            <p:ph type="sldNum" sz="quarter" idx="12"/>
          </p:nvPr>
        </p:nvSpPr>
        <p:spPr/>
        <p:txBody>
          <a:bodyPr/>
          <a:lstStyle/>
          <a:p>
            <a:pPr>
              <a:defRPr/>
            </a:pPr>
            <a:fld id="{F51678CC-02F7-4FB3-AF07-E1FEA264E3CC}" type="slidenum">
              <a:rPr lang="el-GR" smtClean="0"/>
              <a:pPr>
                <a:defRPr/>
              </a:pPr>
              <a:t>50</a:t>
            </a:fld>
            <a:endParaRPr lang="el-GR" dirty="0"/>
          </a:p>
        </p:txBody>
      </p:sp>
      <p:sp>
        <p:nvSpPr>
          <p:cNvPr id="2" name="Ορθογώνιο 1">
            <a:extLst>
              <a:ext uri="{FF2B5EF4-FFF2-40B4-BE49-F238E27FC236}">
                <a16:creationId xmlns:a16="http://schemas.microsoft.com/office/drawing/2014/main" id="{886EBBD3-1775-4406-BBCF-08AADF6316A6}"/>
              </a:ext>
            </a:extLst>
          </p:cNvPr>
          <p:cNvSpPr/>
          <p:nvPr/>
        </p:nvSpPr>
        <p:spPr>
          <a:xfrm>
            <a:off x="2843808" y="1732451"/>
            <a:ext cx="5123518" cy="707886"/>
          </a:xfrm>
          <a:prstGeom prst="rect">
            <a:avLst/>
          </a:prstGeom>
        </p:spPr>
        <p:txBody>
          <a:bodyPr wrap="none">
            <a:spAutoFit/>
          </a:bodyPr>
          <a:lstStyle/>
          <a:p>
            <a:r>
              <a:rPr lang="el-GR" sz="4000" dirty="0"/>
              <a:t>= Κ – Κ*</a:t>
            </a:r>
            <a:r>
              <a:rPr lang="en-US" sz="4000" dirty="0"/>
              <a:t>t*i = K*(1-t*i)</a:t>
            </a:r>
            <a:endParaRPr lang="el-GR" sz="4000" dirty="0"/>
          </a:p>
        </p:txBody>
      </p:sp>
      <p:sp>
        <p:nvSpPr>
          <p:cNvPr id="8" name="Ορθογώνιο 7">
            <a:extLst>
              <a:ext uri="{FF2B5EF4-FFF2-40B4-BE49-F238E27FC236}">
                <a16:creationId xmlns:a16="http://schemas.microsoft.com/office/drawing/2014/main" id="{0A881C1F-6BEC-4052-977D-DE1AF4C24AEF}"/>
              </a:ext>
            </a:extLst>
          </p:cNvPr>
          <p:cNvSpPr/>
          <p:nvPr/>
        </p:nvSpPr>
        <p:spPr>
          <a:xfrm>
            <a:off x="827584" y="3985079"/>
            <a:ext cx="4799391" cy="369332"/>
          </a:xfrm>
          <a:prstGeom prst="rect">
            <a:avLst/>
          </a:prstGeom>
        </p:spPr>
        <p:txBody>
          <a:bodyPr wrap="none">
            <a:spAutoFit/>
          </a:bodyPr>
          <a:lstStyle/>
          <a:p>
            <a:r>
              <a:rPr lang="el-GR" dirty="0"/>
              <a:t>Κ</a:t>
            </a:r>
            <a:r>
              <a:rPr lang="el-GR" baseline="-25000" dirty="0"/>
              <a:t>0</a:t>
            </a:r>
            <a:r>
              <a:rPr lang="el-GR" dirty="0"/>
              <a:t> = Κεφάλαιο ελαττωμένο κατά τους τόκους </a:t>
            </a:r>
          </a:p>
        </p:txBody>
      </p:sp>
      <p:sp>
        <p:nvSpPr>
          <p:cNvPr id="9" name="Ορθογώνιο 8">
            <a:extLst>
              <a:ext uri="{FF2B5EF4-FFF2-40B4-BE49-F238E27FC236}">
                <a16:creationId xmlns:a16="http://schemas.microsoft.com/office/drawing/2014/main" id="{8CA34160-C833-4491-AFF7-E16E4F34E1BD}"/>
              </a:ext>
            </a:extLst>
          </p:cNvPr>
          <p:cNvSpPr/>
          <p:nvPr/>
        </p:nvSpPr>
        <p:spPr>
          <a:xfrm>
            <a:off x="791032" y="4558013"/>
            <a:ext cx="6596229" cy="369332"/>
          </a:xfrm>
          <a:prstGeom prst="rect">
            <a:avLst/>
          </a:prstGeom>
        </p:spPr>
        <p:txBody>
          <a:bodyPr wrap="none">
            <a:spAutoFit/>
          </a:bodyPr>
          <a:lstStyle/>
          <a:p>
            <a:r>
              <a:rPr lang="el-GR" dirty="0"/>
              <a:t>Κ = Κεφάλαιο π.χ. το κεφάλαιο που αιτούμαστε από μία τράπεζα</a:t>
            </a:r>
          </a:p>
        </p:txBody>
      </p:sp>
      <mc:AlternateContent xmlns:mc="http://schemas.openxmlformats.org/markup-compatibility/2006" xmlns:a14="http://schemas.microsoft.com/office/drawing/2010/main">
        <mc:Choice Requires="a14">
          <p:sp>
            <p:nvSpPr>
              <p:cNvPr id="3" name="Ορθογώνιο 2">
                <a:extLst>
                  <a:ext uri="{FF2B5EF4-FFF2-40B4-BE49-F238E27FC236}">
                    <a16:creationId xmlns:a16="http://schemas.microsoft.com/office/drawing/2014/main" id="{C6F700E6-978F-4A26-98CD-112EB87020BD}"/>
                  </a:ext>
                </a:extLst>
              </p:cNvPr>
              <p:cNvSpPr/>
              <p:nvPr/>
            </p:nvSpPr>
            <p:spPr>
              <a:xfrm>
                <a:off x="5475981" y="2615662"/>
                <a:ext cx="1943161" cy="582275"/>
              </a:xfrm>
              <a:prstGeom prst="rect">
                <a:avLst/>
              </a:prstGeom>
            </p:spPr>
            <p:txBody>
              <a:bodyPr wrap="none">
                <a:spAutoFit/>
              </a:bodyPr>
              <a:lstStyle/>
              <a:p>
                <a:r>
                  <a:rPr lang="en-US" sz="2400" dirty="0"/>
                  <a:t>= K*(1</a:t>
                </a:r>
                <a:r>
                  <a:rPr lang="el-GR" sz="2400" dirty="0"/>
                  <a:t> </a:t>
                </a:r>
                <a:r>
                  <a:rPr lang="en-US" sz="2400" dirty="0"/>
                  <a:t>-</a:t>
                </a:r>
                <a:r>
                  <a:rPr lang="el-GR" sz="2400" dirty="0"/>
                  <a:t> </a:t>
                </a:r>
                <a14:m>
                  <m:oMath xmlns:m="http://schemas.openxmlformats.org/officeDocument/2006/math">
                    <m:f>
                      <m:fPr>
                        <m:ctrlPr>
                          <a:rPr lang="en-US" sz="2400" i="1" dirty="0" smtClean="0">
                            <a:latin typeface="Cambria Math" panose="02040503050406030204" pitchFamily="18" charset="0"/>
                          </a:rPr>
                        </m:ctrlPr>
                      </m:fPr>
                      <m:num>
                        <m:r>
                          <a:rPr lang="el-GR" sz="2400" b="0" i="1" dirty="0" smtClean="0">
                            <a:latin typeface="Cambria Math" panose="02040503050406030204" pitchFamily="18" charset="0"/>
                          </a:rPr>
                          <m:t>𝜇</m:t>
                        </m:r>
                      </m:num>
                      <m:den>
                        <m:r>
                          <a:rPr lang="el-GR" sz="2400" b="0" i="1" dirty="0" smtClean="0">
                            <a:latin typeface="Cambria Math" panose="02040503050406030204" pitchFamily="18" charset="0"/>
                          </a:rPr>
                          <m:t>12</m:t>
                        </m:r>
                      </m:den>
                    </m:f>
                  </m:oMath>
                </a14:m>
                <a:r>
                  <a:rPr lang="en-US" sz="2400" dirty="0"/>
                  <a:t>*i)</a:t>
                </a:r>
                <a:endParaRPr lang="el-GR" sz="2400" dirty="0"/>
              </a:p>
            </p:txBody>
          </p:sp>
        </mc:Choice>
        <mc:Fallback xmlns="">
          <p:sp>
            <p:nvSpPr>
              <p:cNvPr id="3" name="Ορθογώνιο 2">
                <a:extLst>
                  <a:ext uri="{FF2B5EF4-FFF2-40B4-BE49-F238E27FC236}">
                    <a16:creationId xmlns:a16="http://schemas.microsoft.com/office/drawing/2014/main" id="{C6F700E6-978F-4A26-98CD-112EB87020BD}"/>
                  </a:ext>
                </a:extLst>
              </p:cNvPr>
              <p:cNvSpPr>
                <a:spLocks noRot="1" noChangeAspect="1" noMove="1" noResize="1" noEditPoints="1" noAdjustHandles="1" noChangeArrowheads="1" noChangeShapeType="1" noTextEdit="1"/>
              </p:cNvSpPr>
              <p:nvPr/>
            </p:nvSpPr>
            <p:spPr>
              <a:xfrm>
                <a:off x="5475981" y="2615662"/>
                <a:ext cx="1943161" cy="582275"/>
              </a:xfrm>
              <a:prstGeom prst="rect">
                <a:avLst/>
              </a:prstGeom>
              <a:blipFill>
                <a:blip r:embed="rId2"/>
                <a:stretch>
                  <a:fillRect l="-4702" t="-2083" r="-3762"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9113BA45-4736-4467-96D8-AA440230505C}"/>
                  </a:ext>
                </a:extLst>
              </p:cNvPr>
              <p:cNvSpPr/>
              <p:nvPr/>
            </p:nvSpPr>
            <p:spPr>
              <a:xfrm>
                <a:off x="5487374" y="3341673"/>
                <a:ext cx="2244525" cy="543931"/>
              </a:xfrm>
              <a:prstGeom prst="rect">
                <a:avLst/>
              </a:prstGeom>
            </p:spPr>
            <p:txBody>
              <a:bodyPr wrap="none">
                <a:spAutoFit/>
              </a:bodyPr>
              <a:lstStyle/>
              <a:p>
                <a:r>
                  <a:rPr lang="en-US" sz="2000" dirty="0"/>
                  <a:t>= K*(1</a:t>
                </a:r>
                <a:r>
                  <a:rPr lang="el-GR" sz="2000" dirty="0"/>
                  <a:t> </a:t>
                </a:r>
                <a:r>
                  <a:rPr lang="en-US" sz="2000" dirty="0"/>
                  <a:t>-</a:t>
                </a:r>
                <a:r>
                  <a:rPr lang="el-GR" sz="2000" dirty="0"/>
                  <a:t> </a:t>
                </a:r>
                <a14:m>
                  <m:oMath xmlns:m="http://schemas.openxmlformats.org/officeDocument/2006/math">
                    <m:f>
                      <m:fPr>
                        <m:ctrlPr>
                          <a:rPr lang="en-US" sz="2000" i="1" dirty="0" smtClean="0">
                            <a:latin typeface="Cambria Math" panose="02040503050406030204" pitchFamily="18" charset="0"/>
                          </a:rPr>
                        </m:ctrlPr>
                      </m:fPr>
                      <m:num>
                        <m:r>
                          <a:rPr lang="el-GR" sz="2000" b="0" i="1" dirty="0" smtClean="0">
                            <a:latin typeface="Cambria Math" panose="02040503050406030204" pitchFamily="18" charset="0"/>
                          </a:rPr>
                          <m:t>𝜈</m:t>
                        </m:r>
                      </m:num>
                      <m:den>
                        <m:r>
                          <a:rPr lang="el-GR" sz="2000" b="0" i="1" dirty="0" smtClean="0">
                            <a:latin typeface="Cambria Math" panose="02040503050406030204" pitchFamily="18" charset="0"/>
                          </a:rPr>
                          <m:t>360(365)</m:t>
                        </m:r>
                      </m:den>
                    </m:f>
                  </m:oMath>
                </a14:m>
                <a:r>
                  <a:rPr lang="en-US" sz="2000" dirty="0"/>
                  <a:t>*i)</a:t>
                </a:r>
                <a:endParaRPr lang="el-GR" sz="2000" dirty="0"/>
              </a:p>
            </p:txBody>
          </p:sp>
        </mc:Choice>
        <mc:Fallback xmlns="">
          <p:sp>
            <p:nvSpPr>
              <p:cNvPr id="10" name="Ορθογώνιο 9">
                <a:extLst>
                  <a:ext uri="{FF2B5EF4-FFF2-40B4-BE49-F238E27FC236}">
                    <a16:creationId xmlns:a16="http://schemas.microsoft.com/office/drawing/2014/main" id="{9113BA45-4736-4467-96D8-AA440230505C}"/>
                  </a:ext>
                </a:extLst>
              </p:cNvPr>
              <p:cNvSpPr>
                <a:spLocks noRot="1" noChangeAspect="1" noMove="1" noResize="1" noEditPoints="1" noAdjustHandles="1" noChangeArrowheads="1" noChangeShapeType="1" noTextEdit="1"/>
              </p:cNvSpPr>
              <p:nvPr/>
            </p:nvSpPr>
            <p:spPr>
              <a:xfrm>
                <a:off x="5487374" y="3341673"/>
                <a:ext cx="2244525" cy="543931"/>
              </a:xfrm>
              <a:prstGeom prst="rect">
                <a:avLst/>
              </a:prstGeom>
              <a:blipFill>
                <a:blip r:embed="rId3"/>
                <a:stretch>
                  <a:fillRect l="-2717" r="-2446" b="-8989"/>
                </a:stretch>
              </a:blipFill>
            </p:spPr>
            <p:txBody>
              <a:bodyPr/>
              <a:lstStyle/>
              <a:p>
                <a:r>
                  <a:rPr lang="el-GR">
                    <a:noFill/>
                  </a:rPr>
                  <a:t> </a:t>
                </a:r>
              </a:p>
            </p:txBody>
          </p:sp>
        </mc:Fallback>
      </mc:AlternateContent>
      <p:sp>
        <p:nvSpPr>
          <p:cNvPr id="11" name="TextBox 10">
            <a:extLst>
              <a:ext uri="{FF2B5EF4-FFF2-40B4-BE49-F238E27FC236}">
                <a16:creationId xmlns:a16="http://schemas.microsoft.com/office/drawing/2014/main" id="{B101B9DC-D9A3-42CC-95CF-621CF51475A7}"/>
              </a:ext>
            </a:extLst>
          </p:cNvPr>
          <p:cNvSpPr txBox="1"/>
          <p:nvPr/>
        </p:nvSpPr>
        <p:spPr>
          <a:xfrm>
            <a:off x="1115616" y="1824784"/>
            <a:ext cx="1870430" cy="523220"/>
          </a:xfrm>
          <a:prstGeom prst="rect">
            <a:avLst/>
          </a:prstGeom>
          <a:noFill/>
        </p:spPr>
        <p:txBody>
          <a:bodyPr wrap="square">
            <a:spAutoFit/>
          </a:bodyPr>
          <a:lstStyle/>
          <a:p>
            <a:r>
              <a:rPr lang="el-GR" sz="2800" dirty="0"/>
              <a:t>Κ</a:t>
            </a:r>
            <a:r>
              <a:rPr lang="el-GR" sz="2800" baseline="-25000" dirty="0"/>
              <a:t>0</a:t>
            </a:r>
            <a:r>
              <a:rPr lang="el-GR" sz="2800" dirty="0"/>
              <a:t> = Κ – Ι</a:t>
            </a:r>
          </a:p>
        </p:txBody>
      </p:sp>
    </p:spTree>
    <p:extLst>
      <p:ext uri="{BB962C8B-B14F-4D97-AF65-F5344CB8AC3E}">
        <p14:creationId xmlns:p14="http://schemas.microsoft.com/office/powerpoint/2010/main" val="27413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p>
        </p:txBody>
      </p:sp>
      <p:sp>
        <p:nvSpPr>
          <p:cNvPr id="3" name="Content Placeholder 2"/>
          <p:cNvSpPr>
            <a:spLocks noGrp="1"/>
          </p:cNvSpPr>
          <p:nvPr>
            <p:ph idx="1"/>
          </p:nvPr>
        </p:nvSpPr>
        <p:spPr>
          <a:xfrm>
            <a:off x="685346" y="1732451"/>
            <a:ext cx="7765322" cy="1840565"/>
          </a:xfrm>
        </p:spPr>
        <p:txBody>
          <a:bodyPr>
            <a:normAutofit/>
          </a:bodyPr>
          <a:lstStyle/>
          <a:p>
            <a:pPr marL="457200" indent="-457200" algn="just">
              <a:buClr>
                <a:srgbClr val="FF9900"/>
              </a:buClr>
              <a:buFont typeface="Wingdings" panose="05000000000000000000" pitchFamily="2" charset="2"/>
              <a:buChar char="m"/>
            </a:pPr>
            <a:r>
              <a:rPr lang="el-GR" dirty="0"/>
              <a:t>Κάποιος συμφώνησε με την Τράπεζα να του χορηγηθεί δάνειο ύψους 100.000 ευρώ για 8 μήνες με επιτόκιο 8.2%, με την προϋπόθεση να παρακρατηθεί ο τόκος προκαταβολικά. Τι ποσό πήρε ο δανειζόμενος στα χέρια του</a:t>
            </a:r>
            <a:r>
              <a:rPr lang="en-US" dirty="0"/>
              <a:t>;;;;</a:t>
            </a:r>
            <a:endParaRPr lang="el-GR" dirty="0"/>
          </a:p>
          <a:p>
            <a:pPr marL="0" indent="0" algn="just">
              <a:buClr>
                <a:srgbClr val="FF9900"/>
              </a:buClr>
              <a:buNone/>
            </a:pPr>
            <a:r>
              <a:rPr lang="el-GR" b="1" dirty="0">
                <a:solidFill>
                  <a:srgbClr val="FF0000"/>
                </a:solidFill>
              </a:rPr>
              <a:t>Λύση</a:t>
            </a: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51</a:t>
            </a:fld>
            <a:endParaRPr lang="el-GR" dirty="0"/>
          </a:p>
        </p:txBody>
      </p:sp>
      <p:sp>
        <p:nvSpPr>
          <p:cNvPr id="5" name="Ορθογώνιο 4">
            <a:extLst>
              <a:ext uri="{FF2B5EF4-FFF2-40B4-BE49-F238E27FC236}">
                <a16:creationId xmlns:a16="http://schemas.microsoft.com/office/drawing/2014/main" id="{D1078197-611E-4208-AD04-524DBAEF8A6D}"/>
              </a:ext>
            </a:extLst>
          </p:cNvPr>
          <p:cNvSpPr/>
          <p:nvPr/>
        </p:nvSpPr>
        <p:spPr>
          <a:xfrm>
            <a:off x="699275" y="3505836"/>
            <a:ext cx="971741" cy="369332"/>
          </a:xfrm>
          <a:prstGeom prst="rect">
            <a:avLst/>
          </a:prstGeom>
        </p:spPr>
        <p:txBody>
          <a:bodyPr wrap="none">
            <a:spAutoFit/>
          </a:bodyPr>
          <a:lstStyle/>
          <a:p>
            <a:r>
              <a:rPr lang="en-US" dirty="0"/>
              <a:t>i =</a:t>
            </a:r>
            <a:r>
              <a:rPr lang="el-GR" dirty="0"/>
              <a:t>8.2%</a:t>
            </a:r>
          </a:p>
        </p:txBody>
      </p:sp>
      <p:sp>
        <p:nvSpPr>
          <p:cNvPr id="6" name="Ορθογώνιο 5">
            <a:extLst>
              <a:ext uri="{FF2B5EF4-FFF2-40B4-BE49-F238E27FC236}">
                <a16:creationId xmlns:a16="http://schemas.microsoft.com/office/drawing/2014/main" id="{1C26BA43-6EE2-48F2-AD49-300495271552}"/>
              </a:ext>
            </a:extLst>
          </p:cNvPr>
          <p:cNvSpPr/>
          <p:nvPr/>
        </p:nvSpPr>
        <p:spPr>
          <a:xfrm>
            <a:off x="699087" y="3978533"/>
            <a:ext cx="1207382" cy="369332"/>
          </a:xfrm>
          <a:prstGeom prst="rect">
            <a:avLst/>
          </a:prstGeom>
        </p:spPr>
        <p:txBody>
          <a:bodyPr wrap="none">
            <a:spAutoFit/>
          </a:bodyPr>
          <a:lstStyle/>
          <a:p>
            <a:r>
              <a:rPr lang="en-US" dirty="0"/>
              <a:t>t =</a:t>
            </a:r>
            <a:r>
              <a:rPr lang="el-GR" dirty="0"/>
              <a:t>8 μήνες</a:t>
            </a:r>
          </a:p>
        </p:txBody>
      </p:sp>
      <p:sp>
        <p:nvSpPr>
          <p:cNvPr id="8" name="Ορθογώνιο 7">
            <a:extLst>
              <a:ext uri="{FF2B5EF4-FFF2-40B4-BE49-F238E27FC236}">
                <a16:creationId xmlns:a16="http://schemas.microsoft.com/office/drawing/2014/main" id="{4F136852-3AF5-4199-B66E-F1AA31B59DA7}"/>
              </a:ext>
            </a:extLst>
          </p:cNvPr>
          <p:cNvSpPr/>
          <p:nvPr/>
        </p:nvSpPr>
        <p:spPr>
          <a:xfrm>
            <a:off x="699087" y="4448647"/>
            <a:ext cx="1369286" cy="369332"/>
          </a:xfrm>
          <a:prstGeom prst="rect">
            <a:avLst/>
          </a:prstGeom>
        </p:spPr>
        <p:txBody>
          <a:bodyPr wrap="none">
            <a:spAutoFit/>
          </a:bodyPr>
          <a:lstStyle/>
          <a:p>
            <a:r>
              <a:rPr lang="el-GR" dirty="0"/>
              <a:t>Κ</a:t>
            </a:r>
            <a:r>
              <a:rPr lang="en-US" dirty="0"/>
              <a:t> =</a:t>
            </a:r>
            <a:r>
              <a:rPr lang="el-GR" dirty="0"/>
              <a:t> 100.000</a:t>
            </a:r>
          </a:p>
        </p:txBody>
      </p:sp>
      <p:sp>
        <p:nvSpPr>
          <p:cNvPr id="9" name="Ορθογώνιο 8">
            <a:extLst>
              <a:ext uri="{FF2B5EF4-FFF2-40B4-BE49-F238E27FC236}">
                <a16:creationId xmlns:a16="http://schemas.microsoft.com/office/drawing/2014/main" id="{E0BA9059-6FDA-494B-95BA-75AFDFC50B40}"/>
              </a:ext>
            </a:extLst>
          </p:cNvPr>
          <p:cNvSpPr/>
          <p:nvPr/>
        </p:nvSpPr>
        <p:spPr>
          <a:xfrm>
            <a:off x="685346" y="4817979"/>
            <a:ext cx="1173719" cy="461665"/>
          </a:xfrm>
          <a:prstGeom prst="rect">
            <a:avLst/>
          </a:prstGeom>
        </p:spPr>
        <p:txBody>
          <a:bodyPr wrap="none">
            <a:spAutoFit/>
          </a:bodyPr>
          <a:lstStyle/>
          <a:p>
            <a:r>
              <a:rPr lang="el-GR" sz="2400" dirty="0"/>
              <a:t>Κ</a:t>
            </a:r>
            <a:r>
              <a:rPr lang="el-GR" sz="2400" baseline="-25000" dirty="0"/>
              <a:t>0</a:t>
            </a:r>
            <a:r>
              <a:rPr lang="el-GR" sz="2400" dirty="0"/>
              <a:t> = </a:t>
            </a:r>
            <a:r>
              <a:rPr lang="el-GR" sz="2400" b="1" dirty="0">
                <a:solidFill>
                  <a:srgbClr val="FF0000"/>
                </a:solidFill>
              </a:rPr>
              <a:t>??</a:t>
            </a:r>
            <a:r>
              <a:rPr lang="en-US" sz="2400" dirty="0"/>
              <a:t> </a:t>
            </a:r>
            <a:endParaRPr lang="el-GR" sz="2400" dirty="0"/>
          </a:p>
        </p:txBody>
      </p:sp>
      <p:sp>
        <p:nvSpPr>
          <p:cNvPr id="10" name="Ορθογώνιο 9">
            <a:extLst>
              <a:ext uri="{FF2B5EF4-FFF2-40B4-BE49-F238E27FC236}">
                <a16:creationId xmlns:a16="http://schemas.microsoft.com/office/drawing/2014/main" id="{CFC56991-5C55-4D6B-BA86-FE40FB6422A6}"/>
              </a:ext>
            </a:extLst>
          </p:cNvPr>
          <p:cNvSpPr/>
          <p:nvPr/>
        </p:nvSpPr>
        <p:spPr>
          <a:xfrm>
            <a:off x="2929860" y="4888773"/>
            <a:ext cx="5378081" cy="461665"/>
          </a:xfrm>
          <a:prstGeom prst="rect">
            <a:avLst/>
          </a:prstGeom>
        </p:spPr>
        <p:txBody>
          <a:bodyPr wrap="square">
            <a:spAutoFit/>
          </a:bodyPr>
          <a:lstStyle/>
          <a:p>
            <a:pPr>
              <a:buClr>
                <a:srgbClr val="FF9900"/>
              </a:buClr>
            </a:pPr>
            <a:r>
              <a:rPr lang="el-GR" sz="2400" dirty="0"/>
              <a:t>Κ</a:t>
            </a:r>
            <a:r>
              <a:rPr lang="el-GR" sz="2400" baseline="-25000" dirty="0"/>
              <a:t>0</a:t>
            </a:r>
            <a:r>
              <a:rPr lang="el-GR" sz="2400" dirty="0"/>
              <a:t> =</a:t>
            </a:r>
            <a:r>
              <a:rPr lang="en-US" sz="2400" dirty="0"/>
              <a:t> 100.000* (1-0,0546)=94.</a:t>
            </a:r>
            <a:r>
              <a:rPr lang="el-GR" sz="2400" dirty="0"/>
              <a:t>533</a:t>
            </a:r>
          </a:p>
        </p:txBody>
      </p:sp>
      <p:sp>
        <p:nvSpPr>
          <p:cNvPr id="11" name="Ορθογώνιο 10">
            <a:extLst>
              <a:ext uri="{FF2B5EF4-FFF2-40B4-BE49-F238E27FC236}">
                <a16:creationId xmlns:a16="http://schemas.microsoft.com/office/drawing/2014/main" id="{FF3D4760-6601-4DDB-865B-D03ECC95D9B6}"/>
              </a:ext>
            </a:extLst>
          </p:cNvPr>
          <p:cNvSpPr/>
          <p:nvPr/>
        </p:nvSpPr>
        <p:spPr>
          <a:xfrm>
            <a:off x="2945859" y="3521333"/>
            <a:ext cx="4844596" cy="461665"/>
          </a:xfrm>
          <a:prstGeom prst="rect">
            <a:avLst/>
          </a:prstGeom>
        </p:spPr>
        <p:txBody>
          <a:bodyPr wrap="none">
            <a:spAutoFit/>
          </a:bodyPr>
          <a:lstStyle/>
          <a:p>
            <a:pPr>
              <a:buClr>
                <a:srgbClr val="FF9900"/>
              </a:buClr>
            </a:pPr>
            <a:r>
              <a:rPr lang="el-GR" sz="2400" dirty="0"/>
              <a:t>Κ</a:t>
            </a:r>
            <a:r>
              <a:rPr lang="el-GR" sz="2400" baseline="-25000" dirty="0"/>
              <a:t>0</a:t>
            </a:r>
            <a:r>
              <a:rPr lang="el-GR" sz="2400" dirty="0"/>
              <a:t> = Κ – Ι = Κ – Κ*</a:t>
            </a:r>
            <a:r>
              <a:rPr lang="en-US" sz="2400" dirty="0"/>
              <a:t>t*i = K*(1-t*i)</a:t>
            </a:r>
            <a:r>
              <a:rPr lang="en-US" sz="2400"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A7828701-CDC3-4959-A707-6506B46DF2CD}"/>
                  </a:ext>
                </a:extLst>
              </p:cNvPr>
              <p:cNvSpPr/>
              <p:nvPr/>
            </p:nvSpPr>
            <p:spPr>
              <a:xfrm>
                <a:off x="2929860" y="4040537"/>
                <a:ext cx="3938899" cy="614655"/>
              </a:xfrm>
              <a:prstGeom prst="rect">
                <a:avLst/>
              </a:prstGeom>
            </p:spPr>
            <p:txBody>
              <a:bodyPr wrap="none">
                <a:spAutoFit/>
              </a:bodyPr>
              <a:lstStyle/>
              <a:p>
                <a:pPr>
                  <a:buClr>
                    <a:srgbClr val="FF9900"/>
                  </a:buClr>
                </a:pPr>
                <a:r>
                  <a:rPr lang="el-GR" sz="2400" dirty="0"/>
                  <a:t>Κ</a:t>
                </a:r>
                <a:r>
                  <a:rPr lang="el-GR" sz="2400" baseline="-25000" dirty="0"/>
                  <a:t>0</a:t>
                </a:r>
                <a:r>
                  <a:rPr lang="el-GR" sz="2400" dirty="0"/>
                  <a:t> =</a:t>
                </a:r>
                <a:r>
                  <a:rPr lang="en-US" sz="2400" dirty="0"/>
                  <a:t> 100.000* (1</a:t>
                </a:r>
                <a:r>
                  <a:rPr lang="el-GR" sz="2400" dirty="0"/>
                  <a:t> </a:t>
                </a:r>
                <a:r>
                  <a:rPr lang="en-US" sz="2400" dirty="0"/>
                  <a:t>-</a:t>
                </a:r>
                <a:r>
                  <a:rPr lang="el-GR"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8∗0,082</m:t>
                        </m:r>
                      </m:num>
                      <m:den>
                        <m:r>
                          <a:rPr lang="en-US" sz="2400" i="1">
                            <a:latin typeface="Cambria Math" panose="02040503050406030204" pitchFamily="18" charset="0"/>
                          </a:rPr>
                          <m:t>12</m:t>
                        </m:r>
                      </m:den>
                    </m:f>
                    <m:r>
                      <a:rPr lang="en-US" sz="2400" i="1">
                        <a:latin typeface="Cambria Math" panose="02040503050406030204" pitchFamily="18" charset="0"/>
                      </a:rPr>
                      <m:t>)</m:t>
                    </m:r>
                  </m:oMath>
                </a14:m>
                <a:r>
                  <a:rPr lang="en-US" sz="2400" dirty="0">
                    <a:sym typeface="Wingdings" panose="05000000000000000000" pitchFamily="2" charset="2"/>
                  </a:rPr>
                  <a:t> </a:t>
                </a:r>
              </a:p>
            </p:txBody>
          </p:sp>
        </mc:Choice>
        <mc:Fallback xmlns="">
          <p:sp>
            <p:nvSpPr>
              <p:cNvPr id="12" name="Ορθογώνιο 11">
                <a:extLst>
                  <a:ext uri="{FF2B5EF4-FFF2-40B4-BE49-F238E27FC236}">
                    <a16:creationId xmlns:a16="http://schemas.microsoft.com/office/drawing/2014/main" id="{A7828701-CDC3-4959-A707-6506B46DF2CD}"/>
                  </a:ext>
                </a:extLst>
              </p:cNvPr>
              <p:cNvSpPr>
                <a:spLocks noRot="1" noChangeAspect="1" noMove="1" noResize="1" noEditPoints="1" noAdjustHandles="1" noChangeArrowheads="1" noChangeShapeType="1" noTextEdit="1"/>
              </p:cNvSpPr>
              <p:nvPr/>
            </p:nvSpPr>
            <p:spPr>
              <a:xfrm>
                <a:off x="2929860" y="4040537"/>
                <a:ext cx="3938899" cy="614655"/>
              </a:xfrm>
              <a:prstGeom prst="rect">
                <a:avLst/>
              </a:prstGeom>
              <a:blipFill>
                <a:blip r:embed="rId2"/>
                <a:stretch>
                  <a:fillRect l="-2477" r="-1393" b="-8911"/>
                </a:stretch>
              </a:blipFill>
            </p:spPr>
            <p:txBody>
              <a:bodyPr/>
              <a:lstStyle/>
              <a:p>
                <a:r>
                  <a:rPr lang="el-GR">
                    <a:noFill/>
                  </a:rPr>
                  <a:t> </a:t>
                </a:r>
              </a:p>
            </p:txBody>
          </p:sp>
        </mc:Fallback>
      </mc:AlternateContent>
      <p:sp>
        <p:nvSpPr>
          <p:cNvPr id="13" name="Ορθογώνιο 12">
            <a:extLst>
              <a:ext uri="{FF2B5EF4-FFF2-40B4-BE49-F238E27FC236}">
                <a16:creationId xmlns:a16="http://schemas.microsoft.com/office/drawing/2014/main" id="{9D4A673D-FB54-442D-B981-65DDD0FEF23D}"/>
              </a:ext>
            </a:extLst>
          </p:cNvPr>
          <p:cNvSpPr/>
          <p:nvPr/>
        </p:nvSpPr>
        <p:spPr>
          <a:xfrm>
            <a:off x="62332" y="6155275"/>
            <a:ext cx="4799391" cy="369332"/>
          </a:xfrm>
          <a:prstGeom prst="rect">
            <a:avLst/>
          </a:prstGeom>
        </p:spPr>
        <p:txBody>
          <a:bodyPr wrap="none">
            <a:spAutoFit/>
          </a:bodyPr>
          <a:lstStyle/>
          <a:p>
            <a:r>
              <a:rPr lang="el-GR" dirty="0"/>
              <a:t>Κ</a:t>
            </a:r>
            <a:r>
              <a:rPr lang="el-GR" baseline="-25000" dirty="0"/>
              <a:t>0</a:t>
            </a:r>
            <a:r>
              <a:rPr lang="el-GR" dirty="0"/>
              <a:t> = Κεφάλαιο ελαττωμένο κατά τους τόκους </a:t>
            </a:r>
          </a:p>
        </p:txBody>
      </p:sp>
      <p:sp>
        <p:nvSpPr>
          <p:cNvPr id="14" name="Ορθογώνιο 13">
            <a:extLst>
              <a:ext uri="{FF2B5EF4-FFF2-40B4-BE49-F238E27FC236}">
                <a16:creationId xmlns:a16="http://schemas.microsoft.com/office/drawing/2014/main" id="{A9BA6BC6-7BF3-4C77-9C8B-DC5E866326AB}"/>
              </a:ext>
            </a:extLst>
          </p:cNvPr>
          <p:cNvSpPr/>
          <p:nvPr/>
        </p:nvSpPr>
        <p:spPr>
          <a:xfrm>
            <a:off x="62332" y="6410735"/>
            <a:ext cx="6596229" cy="369332"/>
          </a:xfrm>
          <a:prstGeom prst="rect">
            <a:avLst/>
          </a:prstGeom>
        </p:spPr>
        <p:txBody>
          <a:bodyPr wrap="none">
            <a:spAutoFit/>
          </a:bodyPr>
          <a:lstStyle/>
          <a:p>
            <a:r>
              <a:rPr lang="el-GR" dirty="0"/>
              <a:t>Κ = Κεφάλαιο </a:t>
            </a:r>
            <a:r>
              <a:rPr lang="el-GR" dirty="0" err="1"/>
              <a:t>π.χ</a:t>
            </a:r>
            <a:r>
              <a:rPr lang="el-GR" dirty="0"/>
              <a:t> το κεφάλαιο που αιτούμαστε από μία τράπεζα</a:t>
            </a:r>
          </a:p>
        </p:txBody>
      </p:sp>
    </p:spTree>
    <p:extLst>
      <p:ext uri="{BB962C8B-B14F-4D97-AF65-F5344CB8AC3E}">
        <p14:creationId xmlns:p14="http://schemas.microsoft.com/office/powerpoint/2010/main" val="11767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solidFill>
                  <a:schemeClr val="tx1"/>
                </a:solidFill>
              </a:rPr>
              <a:t>Μέσο επιτόκιο </a:t>
            </a:r>
            <a:r>
              <a:rPr lang="el-GR" dirty="0">
                <a:solidFill>
                  <a:srgbClr val="FF0000"/>
                </a:solidFill>
              </a:rPr>
              <a:t>(χ)</a:t>
            </a: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52</a:t>
            </a:fld>
            <a:endParaRPr lang="el-GR" dirty="0"/>
          </a:p>
        </p:txBody>
      </p:sp>
    </p:spTree>
    <p:extLst>
      <p:ext uri="{BB962C8B-B14F-4D97-AF65-F5344CB8AC3E}">
        <p14:creationId xmlns:p14="http://schemas.microsoft.com/office/powerpoint/2010/main" val="4154995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Μέσο επιτόκιο ή κοινό επιτόκιο</a:t>
            </a:r>
          </a:p>
        </p:txBody>
      </p:sp>
      <p:sp>
        <p:nvSpPr>
          <p:cNvPr id="3" name="Content Placeholder 2"/>
          <p:cNvSpPr>
            <a:spLocks noGrp="1"/>
          </p:cNvSpPr>
          <p:nvPr>
            <p:ph idx="1"/>
          </p:nvPr>
        </p:nvSpPr>
        <p:spPr/>
        <p:txBody>
          <a:bodyPr/>
          <a:lstStyle/>
          <a:p>
            <a:pPr marL="0" indent="0" algn="just">
              <a:buNone/>
            </a:pPr>
            <a:r>
              <a:rPr lang="el-GR" dirty="0"/>
              <a:t>Μέσο επιτόκιο </a:t>
            </a:r>
            <a:r>
              <a:rPr lang="el-GR" b="1" dirty="0">
                <a:solidFill>
                  <a:srgbClr val="FF0000"/>
                </a:solidFill>
              </a:rPr>
              <a:t>(χ)</a:t>
            </a:r>
            <a:r>
              <a:rPr lang="el-GR" dirty="0"/>
              <a:t> κάποιων κεφαλαίων που τοκίστηκαν με διάφορα επιτόκια για διάφορες χρονικές περιόδους, ονομάζεται, το επιτόκιο εκείνο, με το οποίο αν τοκιζόνταν όλα τα ποσά των κεφαλαίων, θα έδιναν </a:t>
            </a:r>
            <a:r>
              <a:rPr lang="el-GR" dirty="0">
                <a:solidFill>
                  <a:srgbClr val="FF0000"/>
                </a:solidFill>
              </a:rPr>
              <a:t>τον ίδιο τόκο</a:t>
            </a:r>
            <a:r>
              <a:rPr lang="el-GR" dirty="0"/>
              <a:t>, που δίνουν τα επιμέρους ποσά με το αντίστοιχο για το καθένα επιτόκιο.</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53</a:t>
            </a:fld>
            <a:endParaRPr lang="el-GR" dirty="0"/>
          </a:p>
        </p:txBody>
      </p:sp>
    </p:spTree>
    <p:extLst>
      <p:ext uri="{BB962C8B-B14F-4D97-AF65-F5344CB8AC3E}">
        <p14:creationId xmlns:p14="http://schemas.microsoft.com/office/powerpoint/2010/main" val="1345384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Μέσο επιτόκιο </a:t>
            </a:r>
            <a:r>
              <a:rPr lang="el-GR" dirty="0">
                <a:solidFill>
                  <a:srgbClr val="FF0000"/>
                </a:solidFill>
              </a:rPr>
              <a:t>(χ)</a:t>
            </a: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54</a:t>
            </a:fld>
            <a:endParaRPr lang="el-GR" dirty="0"/>
          </a:p>
        </p:txBody>
      </p:sp>
      <p:sp>
        <p:nvSpPr>
          <p:cNvPr id="5" name="TextBox 4"/>
          <p:cNvSpPr txBox="1"/>
          <p:nvPr/>
        </p:nvSpPr>
        <p:spPr>
          <a:xfrm>
            <a:off x="107504" y="6309320"/>
            <a:ext cx="2736304" cy="432048"/>
          </a:xfrm>
          <a:prstGeom prst="rect">
            <a:avLst/>
          </a:prstGeom>
        </p:spPr>
        <p:txBody>
          <a:bodyPr vert="horz" wrap="none" lIns="91440" tIns="45720" rIns="91440" bIns="45720" rtlCol="0" anchor="ctr">
            <a:normAutofit/>
          </a:bodyPr>
          <a:lstStyle/>
          <a:p>
            <a:r>
              <a:rPr lang="el-GR" dirty="0"/>
              <a:t>Όπου χ = μέσο επιτόκιο</a:t>
            </a:r>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FBB32796-7BE3-465C-B68A-2547AB10DFF6}"/>
                  </a:ext>
                </a:extLst>
              </p:cNvPr>
              <p:cNvSpPr/>
              <p:nvPr/>
            </p:nvSpPr>
            <p:spPr>
              <a:xfrm>
                <a:off x="1021413" y="3595296"/>
                <a:ext cx="5948231" cy="979435"/>
              </a:xfrm>
              <a:prstGeom prst="rect">
                <a:avLst/>
              </a:prstGeom>
            </p:spPr>
            <p:txBody>
              <a:bodyPr wrap="none">
                <a:spAutoFit/>
              </a:bodyPr>
              <a:lstStyle/>
              <a:p>
                <a14:m>
                  <m:oMath xmlns:m="http://schemas.openxmlformats.org/officeDocument/2006/math">
                    <m:f>
                      <m:fPr>
                        <m:ctrlPr>
                          <a:rPr lang="el-GR" sz="4000" i="1">
                            <a:latin typeface="Cambria Math" panose="02040503050406030204" pitchFamily="18" charset="0"/>
                          </a:rPr>
                        </m:ctrlPr>
                      </m:fPr>
                      <m:num>
                        <m:sSub>
                          <m:sSubPr>
                            <m:ctrlPr>
                              <a:rPr lang="el-GR" sz="4000" i="1">
                                <a:latin typeface="Cambria Math" panose="02040503050406030204" pitchFamily="18" charset="0"/>
                              </a:rPr>
                            </m:ctrlPr>
                          </m:sSubPr>
                          <m:e>
                            <m:r>
                              <m:rPr>
                                <m:sty m:val="p"/>
                              </m:rPr>
                              <a:rPr lang="el-GR" sz="4000">
                                <a:latin typeface="Cambria Math" panose="02040503050406030204" pitchFamily="18" charset="0"/>
                              </a:rPr>
                              <m:t>Κ</m:t>
                            </m:r>
                          </m:e>
                          <m:sub>
                            <m:r>
                              <a:rPr lang="el-GR" sz="4000" i="1">
                                <a:latin typeface="Cambria Math" panose="02040503050406030204" pitchFamily="18" charset="0"/>
                              </a:rPr>
                              <m:t>1</m:t>
                            </m:r>
                          </m:sub>
                        </m:sSub>
                        <m:sSub>
                          <m:sSubPr>
                            <m:ctrlPr>
                              <a:rPr lang="el-GR" sz="4000" i="1">
                                <a:latin typeface="Cambria Math" panose="02040503050406030204" pitchFamily="18" charset="0"/>
                              </a:rPr>
                            </m:ctrlPr>
                          </m:sSubPr>
                          <m:e>
                            <m:r>
                              <a:rPr lang="el-GR" sz="4000" i="1">
                                <a:latin typeface="Cambria Math" panose="02040503050406030204" pitchFamily="18" charset="0"/>
                              </a:rPr>
                              <m:t>𝜈</m:t>
                            </m:r>
                          </m:e>
                          <m:sub>
                            <m:r>
                              <a:rPr lang="el-GR" sz="4000" i="1">
                                <a:latin typeface="Cambria Math" panose="02040503050406030204" pitchFamily="18" charset="0"/>
                              </a:rPr>
                              <m:t>1</m:t>
                            </m:r>
                          </m:sub>
                        </m:sSub>
                        <m:r>
                          <a:rPr lang="en-US" sz="4000" b="1" i="1">
                            <a:solidFill>
                              <a:srgbClr val="FF0000"/>
                            </a:solidFill>
                            <a:latin typeface="Cambria Math" panose="02040503050406030204" pitchFamily="18" charset="0"/>
                          </a:rPr>
                          <m:t>𝒙</m:t>
                        </m:r>
                      </m:num>
                      <m:den>
                        <m:r>
                          <a:rPr lang="en-US" sz="4000" i="1">
                            <a:latin typeface="Cambria Math" panose="02040503050406030204" pitchFamily="18" charset="0"/>
                          </a:rPr>
                          <m:t>365</m:t>
                        </m:r>
                      </m:den>
                    </m:f>
                    <m:r>
                      <a:rPr lang="en-US" sz="4000" i="1">
                        <a:latin typeface="Cambria Math" panose="02040503050406030204" pitchFamily="18" charset="0"/>
                      </a:rPr>
                      <m:t>+ </m:t>
                    </m:r>
                    <m:f>
                      <m:fPr>
                        <m:ctrlPr>
                          <a:rPr lang="el-GR" sz="4000" i="1">
                            <a:latin typeface="Cambria Math" panose="02040503050406030204" pitchFamily="18" charset="0"/>
                          </a:rPr>
                        </m:ctrlPr>
                      </m:fPr>
                      <m:num>
                        <m:sSub>
                          <m:sSubPr>
                            <m:ctrlPr>
                              <a:rPr lang="el-GR" sz="4000" i="1">
                                <a:latin typeface="Cambria Math" panose="02040503050406030204" pitchFamily="18" charset="0"/>
                              </a:rPr>
                            </m:ctrlPr>
                          </m:sSubPr>
                          <m:e>
                            <m:r>
                              <m:rPr>
                                <m:sty m:val="p"/>
                              </m:rPr>
                              <a:rPr lang="el-GR" sz="4000">
                                <a:latin typeface="Cambria Math" panose="02040503050406030204" pitchFamily="18" charset="0"/>
                              </a:rPr>
                              <m:t>Κ</m:t>
                            </m:r>
                          </m:e>
                          <m:sub>
                            <m:r>
                              <a:rPr lang="en-US" sz="4000" i="1">
                                <a:latin typeface="Cambria Math" panose="02040503050406030204" pitchFamily="18" charset="0"/>
                              </a:rPr>
                              <m:t>2</m:t>
                            </m:r>
                          </m:sub>
                        </m:sSub>
                        <m:sSub>
                          <m:sSubPr>
                            <m:ctrlPr>
                              <a:rPr lang="el-GR" sz="4000" i="1">
                                <a:latin typeface="Cambria Math" panose="02040503050406030204" pitchFamily="18" charset="0"/>
                              </a:rPr>
                            </m:ctrlPr>
                          </m:sSubPr>
                          <m:e>
                            <m:r>
                              <a:rPr lang="el-GR" sz="4000" i="1">
                                <a:latin typeface="Cambria Math" panose="02040503050406030204" pitchFamily="18" charset="0"/>
                              </a:rPr>
                              <m:t>𝜈</m:t>
                            </m:r>
                          </m:e>
                          <m:sub>
                            <m:r>
                              <a:rPr lang="en-US" sz="4000" i="1">
                                <a:latin typeface="Cambria Math" panose="02040503050406030204" pitchFamily="18" charset="0"/>
                              </a:rPr>
                              <m:t>2</m:t>
                            </m:r>
                          </m:sub>
                        </m:sSub>
                        <m:r>
                          <a:rPr lang="en-US" sz="4000" b="1" i="1">
                            <a:solidFill>
                              <a:srgbClr val="FF0000"/>
                            </a:solidFill>
                            <a:latin typeface="Cambria Math" panose="02040503050406030204" pitchFamily="18" charset="0"/>
                          </a:rPr>
                          <m:t>𝒙</m:t>
                        </m:r>
                      </m:num>
                      <m:den>
                        <m:r>
                          <a:rPr lang="en-US" sz="4000" i="1">
                            <a:latin typeface="Cambria Math" panose="02040503050406030204" pitchFamily="18" charset="0"/>
                          </a:rPr>
                          <m:t>365</m:t>
                        </m:r>
                      </m:den>
                    </m:f>
                  </m:oMath>
                </a14:m>
                <a:r>
                  <a:rPr lang="en-US" sz="4000" dirty="0"/>
                  <a:t> + … +</a:t>
                </a:r>
                <a14:m>
                  <m:oMath xmlns:m="http://schemas.openxmlformats.org/officeDocument/2006/math">
                    <m:r>
                      <a:rPr lang="en-US" sz="4000">
                        <a:latin typeface="Cambria Math" panose="02040503050406030204" pitchFamily="18" charset="0"/>
                      </a:rPr>
                      <m:t> </m:t>
                    </m:r>
                    <m:f>
                      <m:fPr>
                        <m:ctrlPr>
                          <a:rPr lang="el-GR" sz="4000" i="1">
                            <a:latin typeface="Cambria Math" panose="02040503050406030204" pitchFamily="18" charset="0"/>
                          </a:rPr>
                        </m:ctrlPr>
                      </m:fPr>
                      <m:num>
                        <m:sSub>
                          <m:sSubPr>
                            <m:ctrlPr>
                              <a:rPr lang="el-GR" sz="4000" i="1">
                                <a:latin typeface="Cambria Math" panose="02040503050406030204" pitchFamily="18" charset="0"/>
                              </a:rPr>
                            </m:ctrlPr>
                          </m:sSubPr>
                          <m:e>
                            <m:r>
                              <m:rPr>
                                <m:sty m:val="p"/>
                              </m:rPr>
                              <a:rPr lang="el-GR" sz="4000">
                                <a:latin typeface="Cambria Math" panose="02040503050406030204" pitchFamily="18" charset="0"/>
                              </a:rPr>
                              <m:t>Κ</m:t>
                            </m:r>
                          </m:e>
                          <m:sub>
                            <m:r>
                              <a:rPr lang="el-GR" sz="4000" i="1">
                                <a:latin typeface="Cambria Math" panose="02040503050406030204" pitchFamily="18" charset="0"/>
                              </a:rPr>
                              <m:t>𝜈</m:t>
                            </m:r>
                          </m:sub>
                        </m:sSub>
                        <m:sSub>
                          <m:sSubPr>
                            <m:ctrlPr>
                              <a:rPr lang="el-GR" sz="4000" i="1">
                                <a:latin typeface="Cambria Math" panose="02040503050406030204" pitchFamily="18" charset="0"/>
                              </a:rPr>
                            </m:ctrlPr>
                          </m:sSubPr>
                          <m:e>
                            <m:r>
                              <a:rPr lang="el-GR" sz="4000" i="1">
                                <a:latin typeface="Cambria Math" panose="02040503050406030204" pitchFamily="18" charset="0"/>
                              </a:rPr>
                              <m:t>𝜈</m:t>
                            </m:r>
                          </m:e>
                          <m:sub>
                            <m:r>
                              <a:rPr lang="el-GR" sz="4000" i="1">
                                <a:latin typeface="Cambria Math" panose="02040503050406030204" pitchFamily="18" charset="0"/>
                              </a:rPr>
                              <m:t>𝜈</m:t>
                            </m:r>
                          </m:sub>
                        </m:sSub>
                        <m:r>
                          <a:rPr lang="en-US" sz="4000" b="1" i="1">
                            <a:solidFill>
                              <a:srgbClr val="FF0000"/>
                            </a:solidFill>
                            <a:latin typeface="Cambria Math" panose="02040503050406030204" pitchFamily="18" charset="0"/>
                          </a:rPr>
                          <m:t>𝒙</m:t>
                        </m:r>
                      </m:num>
                      <m:den>
                        <m:r>
                          <a:rPr lang="en-US" sz="4000" i="1">
                            <a:latin typeface="Cambria Math" panose="02040503050406030204" pitchFamily="18" charset="0"/>
                          </a:rPr>
                          <m:t>365</m:t>
                        </m:r>
                      </m:den>
                    </m:f>
                  </m:oMath>
                </a14:m>
                <a:endParaRPr lang="el-GR" sz="4000" dirty="0"/>
              </a:p>
            </p:txBody>
          </p:sp>
        </mc:Choice>
        <mc:Fallback xmlns="">
          <p:sp>
            <p:nvSpPr>
              <p:cNvPr id="6" name="Ορθογώνιο 5">
                <a:extLst>
                  <a:ext uri="{FF2B5EF4-FFF2-40B4-BE49-F238E27FC236}">
                    <a16:creationId xmlns:a16="http://schemas.microsoft.com/office/drawing/2014/main" id="{FBB32796-7BE3-465C-B68A-2547AB10DFF6}"/>
                  </a:ext>
                </a:extLst>
              </p:cNvPr>
              <p:cNvSpPr>
                <a:spLocks noRot="1" noChangeAspect="1" noMove="1" noResize="1" noEditPoints="1" noAdjustHandles="1" noChangeArrowheads="1" noChangeShapeType="1" noTextEdit="1"/>
              </p:cNvSpPr>
              <p:nvPr/>
            </p:nvSpPr>
            <p:spPr>
              <a:xfrm>
                <a:off x="1021413" y="3595296"/>
                <a:ext cx="5948231" cy="979435"/>
              </a:xfrm>
              <a:prstGeom prst="rect">
                <a:avLst/>
              </a:prstGeom>
              <a:blipFill>
                <a:blip r:embed="rId2"/>
                <a:stretch>
                  <a:fillRect b="-125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ACFEB694-4732-4C8A-9A99-2BD66F66F678}"/>
                  </a:ext>
                </a:extLst>
              </p:cNvPr>
              <p:cNvSpPr/>
              <p:nvPr/>
            </p:nvSpPr>
            <p:spPr>
              <a:xfrm>
                <a:off x="1006528" y="2195703"/>
                <a:ext cx="6380721" cy="988412"/>
              </a:xfrm>
              <a:prstGeom prst="rect">
                <a:avLst/>
              </a:prstGeom>
            </p:spPr>
            <p:txBody>
              <a:bodyPr wrap="none">
                <a:spAutoFit/>
              </a:bodyPr>
              <a:lstStyle/>
              <a:p>
                <a14:m>
                  <m:oMath xmlns:m="http://schemas.openxmlformats.org/officeDocument/2006/math">
                    <m:f>
                      <m:fPr>
                        <m:ctrlPr>
                          <a:rPr lang="el-GR" sz="4000" i="1">
                            <a:latin typeface="Cambria Math" panose="02040503050406030204" pitchFamily="18" charset="0"/>
                          </a:rPr>
                        </m:ctrlPr>
                      </m:fPr>
                      <m:num>
                        <m:sSub>
                          <m:sSubPr>
                            <m:ctrlPr>
                              <a:rPr lang="el-GR" sz="4000" i="1">
                                <a:latin typeface="Cambria Math" panose="02040503050406030204" pitchFamily="18" charset="0"/>
                              </a:rPr>
                            </m:ctrlPr>
                          </m:sSubPr>
                          <m:e>
                            <m:r>
                              <m:rPr>
                                <m:sty m:val="p"/>
                              </m:rPr>
                              <a:rPr lang="el-GR" sz="4000">
                                <a:latin typeface="Cambria Math" panose="02040503050406030204" pitchFamily="18" charset="0"/>
                              </a:rPr>
                              <m:t>Κ</m:t>
                            </m:r>
                          </m:e>
                          <m:sub>
                            <m:r>
                              <a:rPr lang="el-GR" sz="4000" i="1">
                                <a:latin typeface="Cambria Math" panose="02040503050406030204" pitchFamily="18" charset="0"/>
                              </a:rPr>
                              <m:t>1</m:t>
                            </m:r>
                          </m:sub>
                        </m:sSub>
                        <m:sSub>
                          <m:sSubPr>
                            <m:ctrlPr>
                              <a:rPr lang="el-GR" sz="4000" i="1">
                                <a:latin typeface="Cambria Math" panose="02040503050406030204" pitchFamily="18" charset="0"/>
                              </a:rPr>
                            </m:ctrlPr>
                          </m:sSubPr>
                          <m:e>
                            <m:r>
                              <a:rPr lang="el-GR" sz="4000" i="1">
                                <a:latin typeface="Cambria Math" panose="02040503050406030204" pitchFamily="18" charset="0"/>
                              </a:rPr>
                              <m:t>𝜈</m:t>
                            </m:r>
                          </m:e>
                          <m:sub>
                            <m:r>
                              <a:rPr lang="el-GR" sz="4000" i="1">
                                <a:latin typeface="Cambria Math" panose="02040503050406030204" pitchFamily="18" charset="0"/>
                              </a:rPr>
                              <m:t>1</m:t>
                            </m:r>
                          </m:sub>
                        </m:sSub>
                        <m:sSub>
                          <m:sSubPr>
                            <m:ctrlPr>
                              <a:rPr lang="el-GR" sz="4000" b="1" i="1" smtClean="0">
                                <a:solidFill>
                                  <a:srgbClr val="FFC000"/>
                                </a:solidFill>
                                <a:latin typeface="Cambria Math" panose="02040503050406030204" pitchFamily="18" charset="0"/>
                              </a:rPr>
                            </m:ctrlPr>
                          </m:sSubPr>
                          <m:e>
                            <m:r>
                              <a:rPr lang="en-US" sz="4000" b="1" i="1">
                                <a:solidFill>
                                  <a:srgbClr val="FFC000"/>
                                </a:solidFill>
                                <a:latin typeface="Cambria Math" panose="02040503050406030204" pitchFamily="18" charset="0"/>
                              </a:rPr>
                              <m:t>𝒊</m:t>
                            </m:r>
                          </m:e>
                          <m:sub>
                            <m:r>
                              <a:rPr lang="el-GR" sz="4000" b="1" i="1">
                                <a:solidFill>
                                  <a:srgbClr val="FFC000"/>
                                </a:solidFill>
                                <a:latin typeface="Cambria Math" panose="02040503050406030204" pitchFamily="18" charset="0"/>
                              </a:rPr>
                              <m:t>𝟏</m:t>
                            </m:r>
                          </m:sub>
                        </m:sSub>
                      </m:num>
                      <m:den>
                        <m:r>
                          <a:rPr lang="en-US" sz="4000" i="1">
                            <a:latin typeface="Cambria Math" panose="02040503050406030204" pitchFamily="18" charset="0"/>
                          </a:rPr>
                          <m:t>365</m:t>
                        </m:r>
                      </m:den>
                    </m:f>
                  </m:oMath>
                </a14:m>
                <a:r>
                  <a:rPr lang="en-US" sz="4000" dirty="0"/>
                  <a:t> </a:t>
                </a:r>
                <a:r>
                  <a:rPr lang="el-GR" sz="4000" dirty="0"/>
                  <a:t>+</a:t>
                </a:r>
                <a:r>
                  <a:rPr lang="en-US" sz="4000" dirty="0"/>
                  <a:t> </a:t>
                </a:r>
                <a14:m>
                  <m:oMath xmlns:m="http://schemas.openxmlformats.org/officeDocument/2006/math">
                    <m:f>
                      <m:fPr>
                        <m:ctrlPr>
                          <a:rPr lang="el-GR" sz="4000" i="1">
                            <a:latin typeface="Cambria Math" panose="02040503050406030204" pitchFamily="18" charset="0"/>
                          </a:rPr>
                        </m:ctrlPr>
                      </m:fPr>
                      <m:num>
                        <m:sSub>
                          <m:sSubPr>
                            <m:ctrlPr>
                              <a:rPr lang="el-GR" sz="4000" i="1">
                                <a:latin typeface="Cambria Math" panose="02040503050406030204" pitchFamily="18" charset="0"/>
                              </a:rPr>
                            </m:ctrlPr>
                          </m:sSubPr>
                          <m:e>
                            <m:r>
                              <m:rPr>
                                <m:sty m:val="p"/>
                              </m:rPr>
                              <a:rPr lang="el-GR" sz="4000">
                                <a:latin typeface="Cambria Math" panose="02040503050406030204" pitchFamily="18" charset="0"/>
                              </a:rPr>
                              <m:t>Κ</m:t>
                            </m:r>
                          </m:e>
                          <m:sub>
                            <m:r>
                              <a:rPr lang="en-US" sz="4000" i="1">
                                <a:latin typeface="Cambria Math" panose="02040503050406030204" pitchFamily="18" charset="0"/>
                              </a:rPr>
                              <m:t>2</m:t>
                            </m:r>
                          </m:sub>
                        </m:sSub>
                        <m:sSub>
                          <m:sSubPr>
                            <m:ctrlPr>
                              <a:rPr lang="el-GR" sz="4000" i="1">
                                <a:latin typeface="Cambria Math" panose="02040503050406030204" pitchFamily="18" charset="0"/>
                              </a:rPr>
                            </m:ctrlPr>
                          </m:sSubPr>
                          <m:e>
                            <m:r>
                              <a:rPr lang="el-GR" sz="4000" i="1">
                                <a:latin typeface="Cambria Math" panose="02040503050406030204" pitchFamily="18" charset="0"/>
                              </a:rPr>
                              <m:t>𝜈</m:t>
                            </m:r>
                          </m:e>
                          <m:sub>
                            <m:r>
                              <a:rPr lang="en-US" sz="4000" i="1">
                                <a:latin typeface="Cambria Math" panose="02040503050406030204" pitchFamily="18" charset="0"/>
                              </a:rPr>
                              <m:t>2</m:t>
                            </m:r>
                          </m:sub>
                        </m:sSub>
                        <m:sSub>
                          <m:sSubPr>
                            <m:ctrlPr>
                              <a:rPr lang="el-GR" sz="4000" b="1" i="1" smtClean="0">
                                <a:solidFill>
                                  <a:srgbClr val="FFC000"/>
                                </a:solidFill>
                                <a:latin typeface="Cambria Math" panose="02040503050406030204" pitchFamily="18" charset="0"/>
                              </a:rPr>
                            </m:ctrlPr>
                          </m:sSubPr>
                          <m:e>
                            <m:r>
                              <a:rPr lang="en-US" sz="4000" b="1" i="1">
                                <a:solidFill>
                                  <a:srgbClr val="FFC000"/>
                                </a:solidFill>
                                <a:latin typeface="Cambria Math" panose="02040503050406030204" pitchFamily="18" charset="0"/>
                              </a:rPr>
                              <m:t>𝒊</m:t>
                            </m:r>
                          </m:e>
                          <m:sub>
                            <m:r>
                              <a:rPr lang="en-US" sz="4000" b="1" i="1">
                                <a:solidFill>
                                  <a:srgbClr val="FFC000"/>
                                </a:solidFill>
                                <a:latin typeface="Cambria Math" panose="02040503050406030204" pitchFamily="18" charset="0"/>
                              </a:rPr>
                              <m:t>𝟐</m:t>
                            </m:r>
                          </m:sub>
                        </m:sSub>
                      </m:num>
                      <m:den>
                        <m:r>
                          <a:rPr lang="en-US" sz="4000" i="1">
                            <a:latin typeface="Cambria Math" panose="02040503050406030204" pitchFamily="18" charset="0"/>
                          </a:rPr>
                          <m:t>365</m:t>
                        </m:r>
                      </m:den>
                    </m:f>
                  </m:oMath>
                </a14:m>
                <a:r>
                  <a:rPr lang="en-US" sz="4000" dirty="0"/>
                  <a:t> </a:t>
                </a:r>
                <a:r>
                  <a:rPr lang="el-GR" sz="4000" dirty="0"/>
                  <a:t>+</a:t>
                </a:r>
                <a:r>
                  <a:rPr lang="en-US" sz="4000" dirty="0"/>
                  <a:t> </a:t>
                </a:r>
                <a:r>
                  <a:rPr lang="el-GR" sz="4000" dirty="0"/>
                  <a:t>…</a:t>
                </a:r>
                <a:r>
                  <a:rPr lang="en-US" sz="4000" dirty="0"/>
                  <a:t> + </a:t>
                </a:r>
                <a:r>
                  <a:rPr lang="el-GR" sz="4000" dirty="0"/>
                  <a:t> </a:t>
                </a:r>
                <a14:m>
                  <m:oMath xmlns:m="http://schemas.openxmlformats.org/officeDocument/2006/math">
                    <m:f>
                      <m:fPr>
                        <m:ctrlPr>
                          <a:rPr lang="el-GR" sz="3200" i="1">
                            <a:latin typeface="Cambria Math" panose="02040503050406030204" pitchFamily="18" charset="0"/>
                          </a:rPr>
                        </m:ctrlPr>
                      </m:fPr>
                      <m:num>
                        <m:sSub>
                          <m:sSubPr>
                            <m:ctrlPr>
                              <a:rPr lang="el-GR" sz="3200" i="1">
                                <a:latin typeface="Cambria Math" panose="02040503050406030204" pitchFamily="18" charset="0"/>
                              </a:rPr>
                            </m:ctrlPr>
                          </m:sSubPr>
                          <m:e>
                            <m:r>
                              <m:rPr>
                                <m:sty m:val="p"/>
                              </m:rPr>
                              <a:rPr lang="el-GR" sz="3200">
                                <a:latin typeface="Cambria Math" panose="02040503050406030204" pitchFamily="18" charset="0"/>
                              </a:rPr>
                              <m:t>Κ</m:t>
                            </m:r>
                          </m:e>
                          <m:sub>
                            <m:r>
                              <a:rPr lang="el-GR" sz="3200" i="1">
                                <a:latin typeface="Cambria Math" panose="02040503050406030204" pitchFamily="18" charset="0"/>
                              </a:rPr>
                              <m:t>𝜈</m:t>
                            </m:r>
                          </m:sub>
                        </m:sSub>
                        <m:sSub>
                          <m:sSubPr>
                            <m:ctrlPr>
                              <a:rPr lang="el-GR" sz="3200" i="1">
                                <a:latin typeface="Cambria Math" panose="02040503050406030204" pitchFamily="18" charset="0"/>
                              </a:rPr>
                            </m:ctrlPr>
                          </m:sSubPr>
                          <m:e>
                            <m:r>
                              <a:rPr lang="el-GR" sz="3200" i="1">
                                <a:latin typeface="Cambria Math" panose="02040503050406030204" pitchFamily="18" charset="0"/>
                              </a:rPr>
                              <m:t>𝜈</m:t>
                            </m:r>
                          </m:e>
                          <m:sub>
                            <m:r>
                              <a:rPr lang="el-GR" sz="3200" i="1">
                                <a:latin typeface="Cambria Math" panose="02040503050406030204" pitchFamily="18" charset="0"/>
                              </a:rPr>
                              <m:t>𝜈</m:t>
                            </m:r>
                          </m:sub>
                        </m:sSub>
                        <m:sSub>
                          <m:sSubPr>
                            <m:ctrlPr>
                              <a:rPr lang="el-GR" sz="3200" b="1" i="1" smtClean="0">
                                <a:solidFill>
                                  <a:srgbClr val="FFC000"/>
                                </a:solidFill>
                                <a:latin typeface="Cambria Math" panose="02040503050406030204" pitchFamily="18" charset="0"/>
                              </a:rPr>
                            </m:ctrlPr>
                          </m:sSubPr>
                          <m:e>
                            <m:r>
                              <a:rPr lang="en-US" sz="3200" b="1" i="1">
                                <a:solidFill>
                                  <a:srgbClr val="FFC000"/>
                                </a:solidFill>
                                <a:latin typeface="Cambria Math" panose="02040503050406030204" pitchFamily="18" charset="0"/>
                              </a:rPr>
                              <m:t>𝒊</m:t>
                            </m:r>
                          </m:e>
                          <m:sub>
                            <m:r>
                              <a:rPr lang="el-GR" sz="3200" b="1" i="1">
                                <a:solidFill>
                                  <a:srgbClr val="FFC000"/>
                                </a:solidFill>
                                <a:latin typeface="Cambria Math" panose="02040503050406030204" pitchFamily="18" charset="0"/>
                              </a:rPr>
                              <m:t>𝝂</m:t>
                            </m:r>
                          </m:sub>
                        </m:sSub>
                      </m:num>
                      <m:den>
                        <m:r>
                          <a:rPr lang="en-US" sz="3200" i="1">
                            <a:latin typeface="Cambria Math" panose="02040503050406030204" pitchFamily="18" charset="0"/>
                          </a:rPr>
                          <m:t>365</m:t>
                        </m:r>
                      </m:den>
                    </m:f>
                    <m:r>
                      <m:rPr>
                        <m:nor/>
                      </m:rPr>
                      <a:rPr lang="el-GR" sz="3200" dirty="0"/>
                      <m:t>=</m:t>
                    </m:r>
                  </m:oMath>
                </a14:m>
                <a:endParaRPr lang="en-US" sz="3200" dirty="0"/>
              </a:p>
            </p:txBody>
          </p:sp>
        </mc:Choice>
        <mc:Fallback xmlns="">
          <p:sp>
            <p:nvSpPr>
              <p:cNvPr id="7" name="Ορθογώνιο 6">
                <a:extLst>
                  <a:ext uri="{FF2B5EF4-FFF2-40B4-BE49-F238E27FC236}">
                    <a16:creationId xmlns:a16="http://schemas.microsoft.com/office/drawing/2014/main" id="{ACFEB694-4732-4C8A-9A99-2BD66F66F678}"/>
                  </a:ext>
                </a:extLst>
              </p:cNvPr>
              <p:cNvSpPr>
                <a:spLocks noRot="1" noChangeAspect="1" noMove="1" noResize="1" noEditPoints="1" noAdjustHandles="1" noChangeArrowheads="1" noChangeShapeType="1" noTextEdit="1"/>
              </p:cNvSpPr>
              <p:nvPr/>
            </p:nvSpPr>
            <p:spPr>
              <a:xfrm>
                <a:off x="1006528" y="2195703"/>
                <a:ext cx="6380721" cy="988412"/>
              </a:xfrm>
              <a:prstGeom prst="rect">
                <a:avLst/>
              </a:prstGeom>
              <a:blipFill>
                <a:blip r:embed="rId3"/>
                <a:stretch>
                  <a:fillRect b="-11111"/>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9364ADF8-F3FE-407F-85A6-A2BAE9E8E566}"/>
              </a:ext>
            </a:extLst>
          </p:cNvPr>
          <p:cNvSpPr txBox="1"/>
          <p:nvPr/>
        </p:nvSpPr>
        <p:spPr>
          <a:xfrm>
            <a:off x="2267744" y="5072693"/>
            <a:ext cx="4176593" cy="369332"/>
          </a:xfrm>
          <a:prstGeom prst="rect">
            <a:avLst/>
          </a:prstGeom>
          <a:noFill/>
        </p:spPr>
        <p:txBody>
          <a:bodyPr wrap="none" rtlCol="0">
            <a:spAutoFit/>
          </a:bodyPr>
          <a:lstStyle/>
          <a:p>
            <a:r>
              <a:rPr lang="el-GR" dirty="0"/>
              <a:t>Πολλαπλασιάζω και τα 2 μέρη με το 365</a:t>
            </a:r>
          </a:p>
        </p:txBody>
      </p:sp>
    </p:spTree>
    <p:extLst>
      <p:ext uri="{BB962C8B-B14F-4D97-AF65-F5344CB8AC3E}">
        <p14:creationId xmlns:p14="http://schemas.microsoft.com/office/powerpoint/2010/main" val="18873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Μέσο επιτόκιο </a:t>
            </a:r>
            <a:r>
              <a:rPr lang="el-GR" dirty="0">
                <a:solidFill>
                  <a:srgbClr val="FF0000"/>
                </a:solidFill>
              </a:rPr>
              <a:t>(χ)</a:t>
            </a:r>
            <a:endParaRPr lang="el-GR" dirty="0"/>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55</a:t>
            </a:fld>
            <a:endParaRPr lang="el-GR" dirty="0"/>
          </a:p>
        </p:txBody>
      </p:sp>
      <p:sp>
        <p:nvSpPr>
          <p:cNvPr id="5" name="TextBox 4"/>
          <p:cNvSpPr txBox="1"/>
          <p:nvPr/>
        </p:nvSpPr>
        <p:spPr>
          <a:xfrm>
            <a:off x="107504" y="6309320"/>
            <a:ext cx="2736304" cy="432048"/>
          </a:xfrm>
          <a:prstGeom prst="rect">
            <a:avLst/>
          </a:prstGeom>
        </p:spPr>
        <p:txBody>
          <a:bodyPr vert="horz" wrap="none" lIns="91440" tIns="45720" rIns="91440" bIns="45720" rtlCol="0" anchor="ctr">
            <a:normAutofit/>
          </a:bodyPr>
          <a:lstStyle/>
          <a:p>
            <a:r>
              <a:rPr lang="el-GR" dirty="0"/>
              <a:t>Όπου χ = μέσο επιτόκιο</a:t>
            </a:r>
          </a:p>
        </p:txBody>
      </p:sp>
      <p:grpSp>
        <p:nvGrpSpPr>
          <p:cNvPr id="31" name="Ομάδα 30">
            <a:extLst>
              <a:ext uri="{FF2B5EF4-FFF2-40B4-BE49-F238E27FC236}">
                <a16:creationId xmlns:a16="http://schemas.microsoft.com/office/drawing/2014/main" id="{B8E50932-2EEC-473B-98D5-78EF6C9859A2}"/>
              </a:ext>
            </a:extLst>
          </p:cNvPr>
          <p:cNvGrpSpPr/>
          <p:nvPr/>
        </p:nvGrpSpPr>
        <p:grpSpPr>
          <a:xfrm>
            <a:off x="678450" y="1772816"/>
            <a:ext cx="7693024" cy="446239"/>
            <a:chOff x="678450" y="1772816"/>
            <a:chExt cx="7693024" cy="446239"/>
          </a:xfrm>
        </p:grpSpPr>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35902273-8705-442D-BC6E-FA11B8900458}"/>
                    </a:ext>
                  </a:extLst>
                </p:cNvPr>
                <p:cNvSpPr/>
                <p:nvPr/>
              </p:nvSpPr>
              <p:spPr>
                <a:xfrm>
                  <a:off x="678450" y="1778690"/>
                  <a:ext cx="9699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1</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1</m:t>
                            </m:r>
                          </m:sub>
                        </m:sSub>
                        <m:sSub>
                          <m:sSubPr>
                            <m:ctrlPr>
                              <a:rPr lang="el-GR" sz="2000" i="1">
                                <a:latin typeface="Cambria Math" panose="02040503050406030204" pitchFamily="18" charset="0"/>
                              </a:rPr>
                            </m:ctrlPr>
                          </m:sSubPr>
                          <m:e>
                            <m:r>
                              <a:rPr lang="en-US" sz="2000" i="1">
                                <a:latin typeface="Cambria Math" panose="02040503050406030204" pitchFamily="18" charset="0"/>
                              </a:rPr>
                              <m:t>𝑖</m:t>
                            </m:r>
                          </m:e>
                          <m:sub>
                            <m:r>
                              <a:rPr lang="el-GR" sz="2000" i="1">
                                <a:latin typeface="Cambria Math" panose="02040503050406030204" pitchFamily="18" charset="0"/>
                              </a:rPr>
                              <m:t>1</m:t>
                            </m:r>
                          </m:sub>
                        </m:sSub>
                      </m:oMath>
                    </m:oMathPara>
                  </a14:m>
                  <a:endParaRPr lang="el-GR" sz="2000" dirty="0"/>
                </a:p>
              </p:txBody>
            </p:sp>
          </mc:Choice>
          <mc:Fallback xmlns="">
            <p:sp>
              <p:nvSpPr>
                <p:cNvPr id="8" name="Ορθογώνιο 7">
                  <a:extLst>
                    <a:ext uri="{FF2B5EF4-FFF2-40B4-BE49-F238E27FC236}">
                      <a16:creationId xmlns:a16="http://schemas.microsoft.com/office/drawing/2014/main" id="{35902273-8705-442D-BC6E-FA11B8900458}"/>
                    </a:ext>
                  </a:extLst>
                </p:cNvPr>
                <p:cNvSpPr>
                  <a:spLocks noRot="1" noChangeAspect="1" noMove="1" noResize="1" noEditPoints="1" noAdjustHandles="1" noChangeArrowheads="1" noChangeShapeType="1" noTextEdit="1"/>
                </p:cNvSpPr>
                <p:nvPr/>
              </p:nvSpPr>
              <p:spPr>
                <a:xfrm>
                  <a:off x="678450" y="1778690"/>
                  <a:ext cx="969946" cy="400110"/>
                </a:xfrm>
                <a:prstGeom prst="rect">
                  <a:avLst/>
                </a:prstGeom>
                <a:blipFill>
                  <a:blip r:embed="rId2"/>
                  <a:stretch>
                    <a:fillRect b="-15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00B54E3C-B972-4181-85A3-98D201D13735}"/>
                    </a:ext>
                  </a:extLst>
                </p:cNvPr>
                <p:cNvSpPr/>
                <p:nvPr/>
              </p:nvSpPr>
              <p:spPr>
                <a:xfrm>
                  <a:off x="2019308" y="1778690"/>
                  <a:ext cx="9878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n-US" sz="2000" i="1">
                                <a:latin typeface="Cambria Math" panose="02040503050406030204" pitchFamily="18" charset="0"/>
                              </a:rPr>
                              <m:t>2</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n-US" sz="2000" i="1">
                                <a:latin typeface="Cambria Math" panose="02040503050406030204" pitchFamily="18" charset="0"/>
                              </a:rPr>
                              <m:t>2</m:t>
                            </m:r>
                          </m:sub>
                        </m:sSub>
                        <m:sSub>
                          <m:sSubPr>
                            <m:ctrlPr>
                              <a:rPr lang="el-GR"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2</m:t>
                            </m:r>
                          </m:sub>
                        </m:sSub>
                      </m:oMath>
                    </m:oMathPara>
                  </a14:m>
                  <a:endParaRPr lang="el-GR" sz="2000" dirty="0"/>
                </a:p>
              </p:txBody>
            </p:sp>
          </mc:Choice>
          <mc:Fallback xmlns="">
            <p:sp>
              <p:nvSpPr>
                <p:cNvPr id="9" name="Ορθογώνιο 8">
                  <a:extLst>
                    <a:ext uri="{FF2B5EF4-FFF2-40B4-BE49-F238E27FC236}">
                      <a16:creationId xmlns:a16="http://schemas.microsoft.com/office/drawing/2014/main" id="{00B54E3C-B972-4181-85A3-98D201D13735}"/>
                    </a:ext>
                  </a:extLst>
                </p:cNvPr>
                <p:cNvSpPr>
                  <a:spLocks noRot="1" noChangeAspect="1" noMove="1" noResize="1" noEditPoints="1" noAdjustHandles="1" noChangeArrowheads="1" noChangeShapeType="1" noTextEdit="1"/>
                </p:cNvSpPr>
                <p:nvPr/>
              </p:nvSpPr>
              <p:spPr>
                <a:xfrm>
                  <a:off x="2019308" y="1778690"/>
                  <a:ext cx="987835" cy="400110"/>
                </a:xfrm>
                <a:prstGeom prst="rect">
                  <a:avLst/>
                </a:prstGeom>
                <a:blipFill>
                  <a:blip r:embed="rId3"/>
                  <a:stretch>
                    <a:fillRect b="-3077"/>
                  </a:stretch>
                </a:blipFill>
              </p:spPr>
              <p:txBody>
                <a:bodyPr/>
                <a:lstStyle/>
                <a:p>
                  <a:r>
                    <a:rPr lang="el-GR">
                      <a:noFill/>
                    </a:rPr>
                    <a:t> </a:t>
                  </a:r>
                </a:p>
              </p:txBody>
            </p:sp>
          </mc:Fallback>
        </mc:AlternateContent>
        <p:sp>
          <p:nvSpPr>
            <p:cNvPr id="10" name="Ορθογώνιο 9">
              <a:extLst>
                <a:ext uri="{FF2B5EF4-FFF2-40B4-BE49-F238E27FC236}">
                  <a16:creationId xmlns:a16="http://schemas.microsoft.com/office/drawing/2014/main" id="{CAC12C9E-E157-425A-9812-BD7921238BCD}"/>
                </a:ext>
              </a:extLst>
            </p:cNvPr>
            <p:cNvSpPr/>
            <p:nvPr/>
          </p:nvSpPr>
          <p:spPr>
            <a:xfrm>
              <a:off x="1625204" y="1797015"/>
              <a:ext cx="356188" cy="400110"/>
            </a:xfrm>
            <a:prstGeom prst="rect">
              <a:avLst/>
            </a:prstGeom>
          </p:spPr>
          <p:txBody>
            <a:bodyPr wrap="none">
              <a:spAutoFit/>
            </a:bodyPr>
            <a:lstStyle/>
            <a:p>
              <a:r>
                <a:rPr lang="el-GR" sz="2000" dirty="0"/>
                <a:t>+</a:t>
              </a:r>
            </a:p>
          </p:txBody>
        </p:sp>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59DDAEC3-46DE-4ACE-B691-67E200B74D8E}"/>
                    </a:ext>
                  </a:extLst>
                </p:cNvPr>
                <p:cNvSpPr/>
                <p:nvPr/>
              </p:nvSpPr>
              <p:spPr>
                <a:xfrm>
                  <a:off x="3747500" y="1778690"/>
                  <a:ext cx="9940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𝜈</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𝜈</m:t>
                            </m:r>
                          </m:sub>
                        </m:sSub>
                        <m:sSub>
                          <m:sSubPr>
                            <m:ctrlPr>
                              <a:rPr lang="el-GR" sz="2000" i="1">
                                <a:latin typeface="Cambria Math" panose="02040503050406030204" pitchFamily="18" charset="0"/>
                              </a:rPr>
                            </m:ctrlPr>
                          </m:sSubPr>
                          <m:e>
                            <m:r>
                              <a:rPr lang="en-US" sz="2000" i="1">
                                <a:latin typeface="Cambria Math" panose="02040503050406030204" pitchFamily="18" charset="0"/>
                              </a:rPr>
                              <m:t>𝑖</m:t>
                            </m:r>
                          </m:e>
                          <m:sub>
                            <m:r>
                              <a:rPr lang="el-GR" sz="2000" i="1">
                                <a:latin typeface="Cambria Math" panose="02040503050406030204" pitchFamily="18" charset="0"/>
                              </a:rPr>
                              <m:t>𝜈</m:t>
                            </m:r>
                          </m:sub>
                        </m:sSub>
                      </m:oMath>
                    </m:oMathPara>
                  </a14:m>
                  <a:endParaRPr lang="el-GR" sz="2000" dirty="0"/>
                </a:p>
              </p:txBody>
            </p:sp>
          </mc:Choice>
          <mc:Fallback xmlns="">
            <p:sp>
              <p:nvSpPr>
                <p:cNvPr id="11" name="Ορθογώνιο 10">
                  <a:extLst>
                    <a:ext uri="{FF2B5EF4-FFF2-40B4-BE49-F238E27FC236}">
                      <a16:creationId xmlns:a16="http://schemas.microsoft.com/office/drawing/2014/main" id="{59DDAEC3-46DE-4ACE-B691-67E200B74D8E}"/>
                    </a:ext>
                  </a:extLst>
                </p:cNvPr>
                <p:cNvSpPr>
                  <a:spLocks noRot="1" noChangeAspect="1" noMove="1" noResize="1" noEditPoints="1" noAdjustHandles="1" noChangeArrowheads="1" noChangeShapeType="1" noTextEdit="1"/>
                </p:cNvSpPr>
                <p:nvPr/>
              </p:nvSpPr>
              <p:spPr>
                <a:xfrm>
                  <a:off x="3747500" y="1778690"/>
                  <a:ext cx="994055" cy="400110"/>
                </a:xfrm>
                <a:prstGeom prst="rect">
                  <a:avLst/>
                </a:prstGeom>
                <a:blipFill>
                  <a:blip r:embed="rId4"/>
                  <a:stretch>
                    <a:fillRect/>
                  </a:stretch>
                </a:blipFill>
              </p:spPr>
              <p:txBody>
                <a:bodyPr/>
                <a:lstStyle/>
                <a:p>
                  <a:r>
                    <a:rPr lang="el-GR">
                      <a:noFill/>
                    </a:rPr>
                    <a:t> </a:t>
                  </a:r>
                </a:p>
              </p:txBody>
            </p:sp>
          </mc:Fallback>
        </mc:AlternateContent>
        <p:sp>
          <p:nvSpPr>
            <p:cNvPr id="12" name="Ορθογώνιο 11">
              <a:extLst>
                <a:ext uri="{FF2B5EF4-FFF2-40B4-BE49-F238E27FC236}">
                  <a16:creationId xmlns:a16="http://schemas.microsoft.com/office/drawing/2014/main" id="{3B39064E-01E2-42DA-BA93-31F05613CE1C}"/>
                </a:ext>
              </a:extLst>
            </p:cNvPr>
            <p:cNvSpPr/>
            <p:nvPr/>
          </p:nvSpPr>
          <p:spPr>
            <a:xfrm>
              <a:off x="2982029" y="1781838"/>
              <a:ext cx="915635" cy="400110"/>
            </a:xfrm>
            <a:prstGeom prst="rect">
              <a:avLst/>
            </a:prstGeom>
          </p:spPr>
          <p:txBody>
            <a:bodyPr wrap="none">
              <a:spAutoFit/>
            </a:bodyPr>
            <a:lstStyle/>
            <a:p>
              <a:r>
                <a:rPr lang="el-GR" sz="2000" dirty="0"/>
                <a:t>+</a:t>
              </a:r>
              <a:r>
                <a:rPr lang="en-US" sz="2000" dirty="0"/>
                <a:t> </a:t>
              </a:r>
              <a:r>
                <a:rPr lang="el-GR" sz="2000" dirty="0"/>
                <a:t>…</a:t>
              </a:r>
              <a:r>
                <a:rPr lang="en-US" sz="2000" dirty="0"/>
                <a:t> +</a:t>
              </a:r>
              <a:endParaRPr lang="el-GR" sz="2000" dirty="0"/>
            </a:p>
          </p:txBody>
        </p:sp>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7AC6C1BB-F589-49DB-A2C4-353A932D0306}"/>
                    </a:ext>
                  </a:extLst>
                </p:cNvPr>
                <p:cNvSpPr/>
                <p:nvPr/>
              </p:nvSpPr>
              <p:spPr>
                <a:xfrm>
                  <a:off x="4625661" y="1778690"/>
                  <a:ext cx="4219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000" dirty="0"/>
                          <m:t>=</m:t>
                        </m:r>
                      </m:oMath>
                    </m:oMathPara>
                  </a14:m>
                  <a:endParaRPr lang="el-GR" sz="2000" dirty="0"/>
                </a:p>
              </p:txBody>
            </p:sp>
          </mc:Choice>
          <mc:Fallback xmlns="">
            <p:sp>
              <p:nvSpPr>
                <p:cNvPr id="13" name="Ορθογώνιο 12">
                  <a:extLst>
                    <a:ext uri="{FF2B5EF4-FFF2-40B4-BE49-F238E27FC236}">
                      <a16:creationId xmlns:a16="http://schemas.microsoft.com/office/drawing/2014/main" id="{7AC6C1BB-F589-49DB-A2C4-353A932D0306}"/>
                    </a:ext>
                  </a:extLst>
                </p:cNvPr>
                <p:cNvSpPr>
                  <a:spLocks noRot="1" noChangeAspect="1" noMove="1" noResize="1" noEditPoints="1" noAdjustHandles="1" noChangeArrowheads="1" noChangeShapeType="1" noTextEdit="1"/>
                </p:cNvSpPr>
                <p:nvPr/>
              </p:nvSpPr>
              <p:spPr>
                <a:xfrm>
                  <a:off x="4625661" y="1778690"/>
                  <a:ext cx="421910" cy="400110"/>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78DF1A23-5E0A-44C4-B824-DCE545CDE588}"/>
                    </a:ext>
                  </a:extLst>
                </p:cNvPr>
                <p:cNvSpPr/>
                <p:nvPr/>
              </p:nvSpPr>
              <p:spPr>
                <a:xfrm>
                  <a:off x="4842197" y="1772816"/>
                  <a:ext cx="92198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1</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1</m:t>
                            </m:r>
                          </m:sub>
                        </m:sSub>
                        <m:r>
                          <a:rPr lang="en-US" sz="2000" b="1" i="1">
                            <a:solidFill>
                              <a:srgbClr val="FF0000"/>
                            </a:solidFill>
                            <a:latin typeface="Cambria Math" panose="02040503050406030204" pitchFamily="18" charset="0"/>
                          </a:rPr>
                          <m:t>𝒙</m:t>
                        </m:r>
                      </m:oMath>
                    </m:oMathPara>
                  </a14:m>
                  <a:endParaRPr lang="el-GR" sz="2000" dirty="0"/>
                </a:p>
              </p:txBody>
            </p:sp>
          </mc:Choice>
          <mc:Fallback xmlns="">
            <p:sp>
              <p:nvSpPr>
                <p:cNvPr id="14" name="Ορθογώνιο 13">
                  <a:extLst>
                    <a:ext uri="{FF2B5EF4-FFF2-40B4-BE49-F238E27FC236}">
                      <a16:creationId xmlns:a16="http://schemas.microsoft.com/office/drawing/2014/main" id="{78DF1A23-5E0A-44C4-B824-DCE545CDE588}"/>
                    </a:ext>
                  </a:extLst>
                </p:cNvPr>
                <p:cNvSpPr>
                  <a:spLocks noRot="1" noChangeAspect="1" noMove="1" noResize="1" noEditPoints="1" noAdjustHandles="1" noChangeArrowheads="1" noChangeShapeType="1" noTextEdit="1"/>
                </p:cNvSpPr>
                <p:nvPr/>
              </p:nvSpPr>
              <p:spPr>
                <a:xfrm>
                  <a:off x="4842197" y="1772816"/>
                  <a:ext cx="921984" cy="400110"/>
                </a:xfrm>
                <a:prstGeom prst="rect">
                  <a:avLst/>
                </a:prstGeom>
                <a:blipFill>
                  <a:blip r:embed="rId6"/>
                  <a:stretch>
                    <a:fillRect b="-15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0128F1B2-9956-4837-8610-94320E70FAAE}"/>
                    </a:ext>
                  </a:extLst>
                </p:cNvPr>
                <p:cNvSpPr/>
                <p:nvPr/>
              </p:nvSpPr>
              <p:spPr>
                <a:xfrm>
                  <a:off x="5616262" y="1818945"/>
                  <a:ext cx="4427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l-GR" sz="2000" dirty="0"/>
                </a:p>
              </p:txBody>
            </p:sp>
          </mc:Choice>
          <mc:Fallback xmlns="">
            <p:sp>
              <p:nvSpPr>
                <p:cNvPr id="15" name="Ορθογώνιο 14">
                  <a:extLst>
                    <a:ext uri="{FF2B5EF4-FFF2-40B4-BE49-F238E27FC236}">
                      <a16:creationId xmlns:a16="http://schemas.microsoft.com/office/drawing/2014/main" id="{0128F1B2-9956-4837-8610-94320E70FAAE}"/>
                    </a:ext>
                  </a:extLst>
                </p:cNvPr>
                <p:cNvSpPr>
                  <a:spLocks noRot="1" noChangeAspect="1" noMove="1" noResize="1" noEditPoints="1" noAdjustHandles="1" noChangeArrowheads="1" noChangeShapeType="1" noTextEdit="1"/>
                </p:cNvSpPr>
                <p:nvPr/>
              </p:nvSpPr>
              <p:spPr>
                <a:xfrm>
                  <a:off x="5616262" y="1818945"/>
                  <a:ext cx="442749" cy="400110"/>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E5FDCA94-6FB1-46D9-B48A-EA4B52A2A69E}"/>
                    </a:ext>
                  </a:extLst>
                </p:cNvPr>
                <p:cNvSpPr/>
                <p:nvPr/>
              </p:nvSpPr>
              <p:spPr>
                <a:xfrm>
                  <a:off x="5871820" y="1797015"/>
                  <a:ext cx="9339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n-US" sz="2000" i="1">
                                <a:latin typeface="Cambria Math" panose="02040503050406030204" pitchFamily="18" charset="0"/>
                              </a:rPr>
                              <m:t>2</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n-US" sz="2000" i="1">
                                <a:latin typeface="Cambria Math" panose="02040503050406030204" pitchFamily="18" charset="0"/>
                              </a:rPr>
                              <m:t>2</m:t>
                            </m:r>
                          </m:sub>
                        </m:sSub>
                        <m:r>
                          <a:rPr lang="en-US" sz="2000" b="1" i="1">
                            <a:solidFill>
                              <a:srgbClr val="FF0000"/>
                            </a:solidFill>
                            <a:latin typeface="Cambria Math" panose="02040503050406030204" pitchFamily="18" charset="0"/>
                          </a:rPr>
                          <m:t>𝒙</m:t>
                        </m:r>
                      </m:oMath>
                    </m:oMathPara>
                  </a14:m>
                  <a:endParaRPr lang="el-GR" sz="2000" dirty="0"/>
                </a:p>
              </p:txBody>
            </p:sp>
          </mc:Choice>
          <mc:Fallback xmlns="">
            <p:sp>
              <p:nvSpPr>
                <p:cNvPr id="16" name="Ορθογώνιο 15">
                  <a:extLst>
                    <a:ext uri="{FF2B5EF4-FFF2-40B4-BE49-F238E27FC236}">
                      <a16:creationId xmlns:a16="http://schemas.microsoft.com/office/drawing/2014/main" id="{E5FDCA94-6FB1-46D9-B48A-EA4B52A2A69E}"/>
                    </a:ext>
                  </a:extLst>
                </p:cNvPr>
                <p:cNvSpPr>
                  <a:spLocks noRot="1" noChangeAspect="1" noMove="1" noResize="1" noEditPoints="1" noAdjustHandles="1" noChangeArrowheads="1" noChangeShapeType="1" noTextEdit="1"/>
                </p:cNvSpPr>
                <p:nvPr/>
              </p:nvSpPr>
              <p:spPr>
                <a:xfrm>
                  <a:off x="5871820" y="1797015"/>
                  <a:ext cx="933910" cy="400110"/>
                </a:xfrm>
                <a:prstGeom prst="rect">
                  <a:avLst/>
                </a:prstGeom>
                <a:blipFill>
                  <a:blip r:embed="rId8"/>
                  <a:stretch>
                    <a:fillRect b="-307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ACF4859C-7502-42BA-A0BE-26BE8773B694}"/>
                    </a:ext>
                  </a:extLst>
                </p:cNvPr>
                <p:cNvSpPr/>
                <p:nvPr/>
              </p:nvSpPr>
              <p:spPr>
                <a:xfrm>
                  <a:off x="6708970" y="1772816"/>
                  <a:ext cx="971741" cy="400110"/>
                </a:xfrm>
                <a:prstGeom prst="rect">
                  <a:avLst/>
                </a:prstGeom>
              </p:spPr>
              <p:txBody>
                <a:bodyPr wrap="none">
                  <a:spAutoFit/>
                </a:bodyPr>
                <a:lstStyle/>
                <a:p>
                  <a:r>
                    <a:rPr lang="en-US" sz="2000" dirty="0"/>
                    <a:t>+ … +</a:t>
                  </a:r>
                  <a14:m>
                    <m:oMath xmlns:m="http://schemas.openxmlformats.org/officeDocument/2006/math">
                      <m:r>
                        <a:rPr lang="en-US" sz="2000">
                          <a:latin typeface="Cambria Math" panose="02040503050406030204" pitchFamily="18" charset="0"/>
                        </a:rPr>
                        <m:t> </m:t>
                      </m:r>
                    </m:oMath>
                  </a14:m>
                  <a:endParaRPr lang="el-GR" sz="2000" dirty="0"/>
                </a:p>
              </p:txBody>
            </p:sp>
          </mc:Choice>
          <mc:Fallback xmlns="">
            <p:sp>
              <p:nvSpPr>
                <p:cNvPr id="17" name="Ορθογώνιο 16">
                  <a:extLst>
                    <a:ext uri="{FF2B5EF4-FFF2-40B4-BE49-F238E27FC236}">
                      <a16:creationId xmlns:a16="http://schemas.microsoft.com/office/drawing/2014/main" id="{ACF4859C-7502-42BA-A0BE-26BE8773B694}"/>
                    </a:ext>
                  </a:extLst>
                </p:cNvPr>
                <p:cNvSpPr>
                  <a:spLocks noRot="1" noChangeAspect="1" noMove="1" noResize="1" noEditPoints="1" noAdjustHandles="1" noChangeArrowheads="1" noChangeShapeType="1" noTextEdit="1"/>
                </p:cNvSpPr>
                <p:nvPr/>
              </p:nvSpPr>
              <p:spPr>
                <a:xfrm>
                  <a:off x="6708970" y="1772816"/>
                  <a:ext cx="971741" cy="400110"/>
                </a:xfrm>
                <a:prstGeom prst="rect">
                  <a:avLst/>
                </a:prstGeom>
                <a:blipFill>
                  <a:blip r:embed="rId9"/>
                  <a:stretch>
                    <a:fillRect l="-6918" t="-9231"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Ορθογώνιο 17">
                  <a:extLst>
                    <a:ext uri="{FF2B5EF4-FFF2-40B4-BE49-F238E27FC236}">
                      <a16:creationId xmlns:a16="http://schemas.microsoft.com/office/drawing/2014/main" id="{B4AA679B-8CF9-4399-8736-95D3701C68F7}"/>
                    </a:ext>
                  </a:extLst>
                </p:cNvPr>
                <p:cNvSpPr/>
                <p:nvPr/>
              </p:nvSpPr>
              <p:spPr>
                <a:xfrm>
                  <a:off x="7435256" y="1772816"/>
                  <a:ext cx="93621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𝜈</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𝜈</m:t>
                            </m:r>
                          </m:sub>
                        </m:sSub>
                        <m:r>
                          <a:rPr lang="en-US" sz="2000" b="1" i="1">
                            <a:solidFill>
                              <a:srgbClr val="FF0000"/>
                            </a:solidFill>
                            <a:latin typeface="Cambria Math" panose="02040503050406030204" pitchFamily="18" charset="0"/>
                          </a:rPr>
                          <m:t>𝒙</m:t>
                        </m:r>
                      </m:oMath>
                    </m:oMathPara>
                  </a14:m>
                  <a:endParaRPr lang="el-GR" sz="2000" dirty="0"/>
                </a:p>
              </p:txBody>
            </p:sp>
          </mc:Choice>
          <mc:Fallback xmlns="">
            <p:sp>
              <p:nvSpPr>
                <p:cNvPr id="18" name="Ορθογώνιο 17">
                  <a:extLst>
                    <a:ext uri="{FF2B5EF4-FFF2-40B4-BE49-F238E27FC236}">
                      <a16:creationId xmlns:a16="http://schemas.microsoft.com/office/drawing/2014/main" id="{B4AA679B-8CF9-4399-8736-95D3701C68F7}"/>
                    </a:ext>
                  </a:extLst>
                </p:cNvPr>
                <p:cNvSpPr>
                  <a:spLocks noRot="1" noChangeAspect="1" noMove="1" noResize="1" noEditPoints="1" noAdjustHandles="1" noChangeArrowheads="1" noChangeShapeType="1" noTextEdit="1"/>
                </p:cNvSpPr>
                <p:nvPr/>
              </p:nvSpPr>
              <p:spPr>
                <a:xfrm>
                  <a:off x="7435256" y="1772816"/>
                  <a:ext cx="936218" cy="400110"/>
                </a:xfrm>
                <a:prstGeom prst="rect">
                  <a:avLst/>
                </a:prstGeom>
                <a:blipFill>
                  <a:blip r:embed="rId10"/>
                  <a:stretch>
                    <a:fillRect/>
                  </a:stretch>
                </a:blipFill>
              </p:spPr>
              <p:txBody>
                <a:bodyPr/>
                <a:lstStyle/>
                <a:p>
                  <a:r>
                    <a:rPr lang="el-GR">
                      <a:noFill/>
                    </a:rPr>
                    <a:t> </a:t>
                  </a:r>
                </a:p>
              </p:txBody>
            </p:sp>
          </mc:Fallback>
        </mc:AlternateContent>
      </p:grpSp>
      <p:grpSp>
        <p:nvGrpSpPr>
          <p:cNvPr id="32" name="Ομάδα 31">
            <a:extLst>
              <a:ext uri="{FF2B5EF4-FFF2-40B4-BE49-F238E27FC236}">
                <a16:creationId xmlns:a16="http://schemas.microsoft.com/office/drawing/2014/main" id="{4782DC2B-E94C-4C86-BA28-25330DD99D84}"/>
              </a:ext>
            </a:extLst>
          </p:cNvPr>
          <p:cNvGrpSpPr/>
          <p:nvPr/>
        </p:nvGrpSpPr>
        <p:grpSpPr>
          <a:xfrm>
            <a:off x="642680" y="2636912"/>
            <a:ext cx="7563181" cy="455261"/>
            <a:chOff x="642680" y="2636912"/>
            <a:chExt cx="7563181" cy="455261"/>
          </a:xfrm>
        </p:grpSpPr>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B58D1334-1B45-4FF1-9356-90744B18CC4E}"/>
                    </a:ext>
                  </a:extLst>
                </p:cNvPr>
                <p:cNvSpPr/>
                <p:nvPr/>
              </p:nvSpPr>
              <p:spPr>
                <a:xfrm>
                  <a:off x="642680" y="2642786"/>
                  <a:ext cx="9699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1</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1</m:t>
                            </m:r>
                          </m:sub>
                        </m:sSub>
                        <m:sSub>
                          <m:sSubPr>
                            <m:ctrlPr>
                              <a:rPr lang="el-GR" sz="2000" i="1">
                                <a:latin typeface="Cambria Math" panose="02040503050406030204" pitchFamily="18" charset="0"/>
                              </a:rPr>
                            </m:ctrlPr>
                          </m:sSubPr>
                          <m:e>
                            <m:r>
                              <a:rPr lang="en-US" sz="2000" i="1">
                                <a:latin typeface="Cambria Math" panose="02040503050406030204" pitchFamily="18" charset="0"/>
                              </a:rPr>
                              <m:t>𝑖</m:t>
                            </m:r>
                          </m:e>
                          <m:sub>
                            <m:r>
                              <a:rPr lang="el-GR" sz="2000" i="1">
                                <a:latin typeface="Cambria Math" panose="02040503050406030204" pitchFamily="18" charset="0"/>
                              </a:rPr>
                              <m:t>1</m:t>
                            </m:r>
                          </m:sub>
                        </m:sSub>
                      </m:oMath>
                    </m:oMathPara>
                  </a14:m>
                  <a:endParaRPr lang="el-GR" sz="2000" dirty="0"/>
                </a:p>
              </p:txBody>
            </p:sp>
          </mc:Choice>
          <mc:Fallback xmlns="">
            <p:sp>
              <p:nvSpPr>
                <p:cNvPr id="19" name="Ορθογώνιο 18">
                  <a:extLst>
                    <a:ext uri="{FF2B5EF4-FFF2-40B4-BE49-F238E27FC236}">
                      <a16:creationId xmlns:a16="http://schemas.microsoft.com/office/drawing/2014/main" id="{B58D1334-1B45-4FF1-9356-90744B18CC4E}"/>
                    </a:ext>
                  </a:extLst>
                </p:cNvPr>
                <p:cNvSpPr>
                  <a:spLocks noRot="1" noChangeAspect="1" noMove="1" noResize="1" noEditPoints="1" noAdjustHandles="1" noChangeArrowheads="1" noChangeShapeType="1" noTextEdit="1"/>
                </p:cNvSpPr>
                <p:nvPr/>
              </p:nvSpPr>
              <p:spPr>
                <a:xfrm>
                  <a:off x="642680" y="2642786"/>
                  <a:ext cx="969946" cy="400110"/>
                </a:xfrm>
                <a:prstGeom prst="rect">
                  <a:avLst/>
                </a:prstGeom>
                <a:blipFill>
                  <a:blip r:embed="rId11"/>
                  <a:stretch>
                    <a:fillRect b="-15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F1ABFC06-0658-41AE-B287-0BB9E40EB964}"/>
                    </a:ext>
                  </a:extLst>
                </p:cNvPr>
                <p:cNvSpPr/>
                <p:nvPr/>
              </p:nvSpPr>
              <p:spPr>
                <a:xfrm>
                  <a:off x="1983538" y="2642786"/>
                  <a:ext cx="9878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n-US" sz="2000" i="1">
                                <a:latin typeface="Cambria Math" panose="02040503050406030204" pitchFamily="18" charset="0"/>
                              </a:rPr>
                              <m:t>2</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n-US" sz="2000" i="1">
                                <a:latin typeface="Cambria Math" panose="02040503050406030204" pitchFamily="18" charset="0"/>
                              </a:rPr>
                              <m:t>2</m:t>
                            </m:r>
                          </m:sub>
                        </m:sSub>
                        <m:sSub>
                          <m:sSubPr>
                            <m:ctrlPr>
                              <a:rPr lang="el-GR"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2</m:t>
                            </m:r>
                          </m:sub>
                        </m:sSub>
                      </m:oMath>
                    </m:oMathPara>
                  </a14:m>
                  <a:endParaRPr lang="el-GR" sz="2000" dirty="0"/>
                </a:p>
              </p:txBody>
            </p:sp>
          </mc:Choice>
          <mc:Fallback xmlns="">
            <p:sp>
              <p:nvSpPr>
                <p:cNvPr id="20" name="Ορθογώνιο 19">
                  <a:extLst>
                    <a:ext uri="{FF2B5EF4-FFF2-40B4-BE49-F238E27FC236}">
                      <a16:creationId xmlns:a16="http://schemas.microsoft.com/office/drawing/2014/main" id="{F1ABFC06-0658-41AE-B287-0BB9E40EB964}"/>
                    </a:ext>
                  </a:extLst>
                </p:cNvPr>
                <p:cNvSpPr>
                  <a:spLocks noRot="1" noChangeAspect="1" noMove="1" noResize="1" noEditPoints="1" noAdjustHandles="1" noChangeArrowheads="1" noChangeShapeType="1" noTextEdit="1"/>
                </p:cNvSpPr>
                <p:nvPr/>
              </p:nvSpPr>
              <p:spPr>
                <a:xfrm>
                  <a:off x="1983538" y="2642786"/>
                  <a:ext cx="987835" cy="400110"/>
                </a:xfrm>
                <a:prstGeom prst="rect">
                  <a:avLst/>
                </a:prstGeom>
                <a:blipFill>
                  <a:blip r:embed="rId12"/>
                  <a:stretch>
                    <a:fillRect b="-3077"/>
                  </a:stretch>
                </a:blipFill>
              </p:spPr>
              <p:txBody>
                <a:bodyPr/>
                <a:lstStyle/>
                <a:p>
                  <a:r>
                    <a:rPr lang="el-GR">
                      <a:noFill/>
                    </a:rPr>
                    <a:t> </a:t>
                  </a:r>
                </a:p>
              </p:txBody>
            </p:sp>
          </mc:Fallback>
        </mc:AlternateContent>
        <p:sp>
          <p:nvSpPr>
            <p:cNvPr id="21" name="Ορθογώνιο 20">
              <a:extLst>
                <a:ext uri="{FF2B5EF4-FFF2-40B4-BE49-F238E27FC236}">
                  <a16:creationId xmlns:a16="http://schemas.microsoft.com/office/drawing/2014/main" id="{3AC36798-C743-4358-804A-63886874BD85}"/>
                </a:ext>
              </a:extLst>
            </p:cNvPr>
            <p:cNvSpPr/>
            <p:nvPr/>
          </p:nvSpPr>
          <p:spPr>
            <a:xfrm>
              <a:off x="1589434" y="2661111"/>
              <a:ext cx="356188" cy="400110"/>
            </a:xfrm>
            <a:prstGeom prst="rect">
              <a:avLst/>
            </a:prstGeom>
          </p:spPr>
          <p:txBody>
            <a:bodyPr wrap="none">
              <a:spAutoFit/>
            </a:bodyPr>
            <a:lstStyle/>
            <a:p>
              <a:r>
                <a:rPr lang="el-GR" sz="2000" dirty="0"/>
                <a:t>+</a:t>
              </a:r>
            </a:p>
          </p:txBody>
        </p:sp>
        <mc:AlternateContent xmlns:mc="http://schemas.openxmlformats.org/markup-compatibility/2006" xmlns:a14="http://schemas.microsoft.com/office/drawing/2010/main">
          <mc:Choice Requires="a14">
            <p:sp>
              <p:nvSpPr>
                <p:cNvPr id="22" name="Ορθογώνιο 21">
                  <a:extLst>
                    <a:ext uri="{FF2B5EF4-FFF2-40B4-BE49-F238E27FC236}">
                      <a16:creationId xmlns:a16="http://schemas.microsoft.com/office/drawing/2014/main" id="{6348BAAC-BF96-42EC-9ADB-6BD724869EC3}"/>
                    </a:ext>
                  </a:extLst>
                </p:cNvPr>
                <p:cNvSpPr/>
                <p:nvPr/>
              </p:nvSpPr>
              <p:spPr>
                <a:xfrm>
                  <a:off x="3711730" y="2642786"/>
                  <a:ext cx="9940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𝜈</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𝜈</m:t>
                            </m:r>
                          </m:sub>
                        </m:sSub>
                        <m:sSub>
                          <m:sSubPr>
                            <m:ctrlPr>
                              <a:rPr lang="el-GR" sz="2000" i="1">
                                <a:latin typeface="Cambria Math" panose="02040503050406030204" pitchFamily="18" charset="0"/>
                              </a:rPr>
                            </m:ctrlPr>
                          </m:sSubPr>
                          <m:e>
                            <m:r>
                              <a:rPr lang="en-US" sz="2000" i="1">
                                <a:latin typeface="Cambria Math" panose="02040503050406030204" pitchFamily="18" charset="0"/>
                              </a:rPr>
                              <m:t>𝑖</m:t>
                            </m:r>
                          </m:e>
                          <m:sub>
                            <m:r>
                              <a:rPr lang="el-GR" sz="2000" i="1">
                                <a:latin typeface="Cambria Math" panose="02040503050406030204" pitchFamily="18" charset="0"/>
                              </a:rPr>
                              <m:t>𝜈</m:t>
                            </m:r>
                          </m:sub>
                        </m:sSub>
                      </m:oMath>
                    </m:oMathPara>
                  </a14:m>
                  <a:endParaRPr lang="el-GR" sz="2000" dirty="0"/>
                </a:p>
              </p:txBody>
            </p:sp>
          </mc:Choice>
          <mc:Fallback xmlns="">
            <p:sp>
              <p:nvSpPr>
                <p:cNvPr id="22" name="Ορθογώνιο 21">
                  <a:extLst>
                    <a:ext uri="{FF2B5EF4-FFF2-40B4-BE49-F238E27FC236}">
                      <a16:creationId xmlns:a16="http://schemas.microsoft.com/office/drawing/2014/main" id="{6348BAAC-BF96-42EC-9ADB-6BD724869EC3}"/>
                    </a:ext>
                  </a:extLst>
                </p:cNvPr>
                <p:cNvSpPr>
                  <a:spLocks noRot="1" noChangeAspect="1" noMove="1" noResize="1" noEditPoints="1" noAdjustHandles="1" noChangeArrowheads="1" noChangeShapeType="1" noTextEdit="1"/>
                </p:cNvSpPr>
                <p:nvPr/>
              </p:nvSpPr>
              <p:spPr>
                <a:xfrm>
                  <a:off x="3711730" y="2642786"/>
                  <a:ext cx="994055" cy="400110"/>
                </a:xfrm>
                <a:prstGeom prst="rect">
                  <a:avLst/>
                </a:prstGeom>
                <a:blipFill>
                  <a:blip r:embed="rId13"/>
                  <a:stretch>
                    <a:fillRect/>
                  </a:stretch>
                </a:blipFill>
              </p:spPr>
              <p:txBody>
                <a:bodyPr/>
                <a:lstStyle/>
                <a:p>
                  <a:r>
                    <a:rPr lang="el-GR">
                      <a:noFill/>
                    </a:rPr>
                    <a:t> </a:t>
                  </a:r>
                </a:p>
              </p:txBody>
            </p:sp>
          </mc:Fallback>
        </mc:AlternateContent>
        <p:sp>
          <p:nvSpPr>
            <p:cNvPr id="23" name="Ορθογώνιο 22">
              <a:extLst>
                <a:ext uri="{FF2B5EF4-FFF2-40B4-BE49-F238E27FC236}">
                  <a16:creationId xmlns:a16="http://schemas.microsoft.com/office/drawing/2014/main" id="{C7B2F985-6DEF-4F35-90F3-0BE5F830440A}"/>
                </a:ext>
              </a:extLst>
            </p:cNvPr>
            <p:cNvSpPr/>
            <p:nvPr/>
          </p:nvSpPr>
          <p:spPr>
            <a:xfrm>
              <a:off x="2946259" y="2645934"/>
              <a:ext cx="915635" cy="400110"/>
            </a:xfrm>
            <a:prstGeom prst="rect">
              <a:avLst/>
            </a:prstGeom>
          </p:spPr>
          <p:txBody>
            <a:bodyPr wrap="none">
              <a:spAutoFit/>
            </a:bodyPr>
            <a:lstStyle/>
            <a:p>
              <a:r>
                <a:rPr lang="el-GR" sz="2000" dirty="0"/>
                <a:t>+</a:t>
              </a:r>
              <a:r>
                <a:rPr lang="en-US" sz="2000" dirty="0"/>
                <a:t> </a:t>
              </a:r>
              <a:r>
                <a:rPr lang="el-GR" sz="2000" dirty="0"/>
                <a:t>…</a:t>
              </a:r>
              <a:r>
                <a:rPr lang="en-US" sz="2000" dirty="0"/>
                <a:t> +</a:t>
              </a:r>
              <a:endParaRPr lang="el-GR" sz="2000" dirty="0"/>
            </a:p>
          </p:txBody>
        </p:sp>
        <mc:AlternateContent xmlns:mc="http://schemas.openxmlformats.org/markup-compatibility/2006" xmlns:a14="http://schemas.microsoft.com/office/drawing/2010/main">
          <mc:Choice Requires="a14">
            <p:sp>
              <p:nvSpPr>
                <p:cNvPr id="24" name="Ορθογώνιο 23">
                  <a:extLst>
                    <a:ext uri="{FF2B5EF4-FFF2-40B4-BE49-F238E27FC236}">
                      <a16:creationId xmlns:a16="http://schemas.microsoft.com/office/drawing/2014/main" id="{7638BE6E-2344-4A6D-AC29-52DB4C5FC483}"/>
                    </a:ext>
                  </a:extLst>
                </p:cNvPr>
                <p:cNvSpPr/>
                <p:nvPr/>
              </p:nvSpPr>
              <p:spPr>
                <a:xfrm>
                  <a:off x="4517658" y="2642786"/>
                  <a:ext cx="4219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000" dirty="0"/>
                          <m:t>=</m:t>
                        </m:r>
                      </m:oMath>
                    </m:oMathPara>
                  </a14:m>
                  <a:endParaRPr lang="el-GR" sz="2000" dirty="0"/>
                </a:p>
              </p:txBody>
            </p:sp>
          </mc:Choice>
          <mc:Fallback xmlns="">
            <p:sp>
              <p:nvSpPr>
                <p:cNvPr id="24" name="Ορθογώνιο 23">
                  <a:extLst>
                    <a:ext uri="{FF2B5EF4-FFF2-40B4-BE49-F238E27FC236}">
                      <a16:creationId xmlns:a16="http://schemas.microsoft.com/office/drawing/2014/main" id="{7638BE6E-2344-4A6D-AC29-52DB4C5FC483}"/>
                    </a:ext>
                  </a:extLst>
                </p:cNvPr>
                <p:cNvSpPr>
                  <a:spLocks noRot="1" noChangeAspect="1" noMove="1" noResize="1" noEditPoints="1" noAdjustHandles="1" noChangeArrowheads="1" noChangeShapeType="1" noTextEdit="1"/>
                </p:cNvSpPr>
                <p:nvPr/>
              </p:nvSpPr>
              <p:spPr>
                <a:xfrm>
                  <a:off x="4517658" y="2642786"/>
                  <a:ext cx="421910" cy="400110"/>
                </a:xfrm>
                <a:prstGeom prst="rect">
                  <a:avLst/>
                </a:prstGeom>
                <a:blipFill>
                  <a:blip r:embed="rId1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Ορθογώνιο 24">
                  <a:extLst>
                    <a:ext uri="{FF2B5EF4-FFF2-40B4-BE49-F238E27FC236}">
                      <a16:creationId xmlns:a16="http://schemas.microsoft.com/office/drawing/2014/main" id="{B9336563-34CA-43D5-802D-08E1D8C54968}"/>
                    </a:ext>
                  </a:extLst>
                </p:cNvPr>
                <p:cNvSpPr/>
                <p:nvPr/>
              </p:nvSpPr>
              <p:spPr>
                <a:xfrm>
                  <a:off x="5015730" y="2645934"/>
                  <a:ext cx="77450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1</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1</m:t>
                            </m:r>
                          </m:sub>
                        </m:sSub>
                      </m:oMath>
                    </m:oMathPara>
                  </a14:m>
                  <a:endParaRPr lang="el-GR" sz="2000" dirty="0"/>
                </a:p>
              </p:txBody>
            </p:sp>
          </mc:Choice>
          <mc:Fallback xmlns="">
            <p:sp>
              <p:nvSpPr>
                <p:cNvPr id="25" name="Ορθογώνιο 24">
                  <a:extLst>
                    <a:ext uri="{FF2B5EF4-FFF2-40B4-BE49-F238E27FC236}">
                      <a16:creationId xmlns:a16="http://schemas.microsoft.com/office/drawing/2014/main" id="{B9336563-34CA-43D5-802D-08E1D8C54968}"/>
                    </a:ext>
                  </a:extLst>
                </p:cNvPr>
                <p:cNvSpPr>
                  <a:spLocks noRot="1" noChangeAspect="1" noMove="1" noResize="1" noEditPoints="1" noAdjustHandles="1" noChangeArrowheads="1" noChangeShapeType="1" noTextEdit="1"/>
                </p:cNvSpPr>
                <p:nvPr/>
              </p:nvSpPr>
              <p:spPr>
                <a:xfrm>
                  <a:off x="5015730" y="2645934"/>
                  <a:ext cx="774506" cy="400110"/>
                </a:xfrm>
                <a:prstGeom prst="rect">
                  <a:avLst/>
                </a:prstGeom>
                <a:blipFill>
                  <a:blip r:embed="rId15"/>
                  <a:stretch>
                    <a:fillRect b="-151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Ορθογώνιο 25">
                  <a:extLst>
                    <a:ext uri="{FF2B5EF4-FFF2-40B4-BE49-F238E27FC236}">
                      <a16:creationId xmlns:a16="http://schemas.microsoft.com/office/drawing/2014/main" id="{33F804D2-FA01-4CF9-9AC2-51F74EB694B3}"/>
                    </a:ext>
                  </a:extLst>
                </p:cNvPr>
                <p:cNvSpPr/>
                <p:nvPr/>
              </p:nvSpPr>
              <p:spPr>
                <a:xfrm>
                  <a:off x="5614675" y="2692063"/>
                  <a:ext cx="4427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l-GR" sz="2000" dirty="0"/>
                </a:p>
              </p:txBody>
            </p:sp>
          </mc:Choice>
          <mc:Fallback xmlns="">
            <p:sp>
              <p:nvSpPr>
                <p:cNvPr id="26" name="Ορθογώνιο 25">
                  <a:extLst>
                    <a:ext uri="{FF2B5EF4-FFF2-40B4-BE49-F238E27FC236}">
                      <a16:creationId xmlns:a16="http://schemas.microsoft.com/office/drawing/2014/main" id="{33F804D2-FA01-4CF9-9AC2-51F74EB694B3}"/>
                    </a:ext>
                  </a:extLst>
                </p:cNvPr>
                <p:cNvSpPr>
                  <a:spLocks noRot="1" noChangeAspect="1" noMove="1" noResize="1" noEditPoints="1" noAdjustHandles="1" noChangeArrowheads="1" noChangeShapeType="1" noTextEdit="1"/>
                </p:cNvSpPr>
                <p:nvPr/>
              </p:nvSpPr>
              <p:spPr>
                <a:xfrm>
                  <a:off x="5614675" y="2692063"/>
                  <a:ext cx="442749" cy="400110"/>
                </a:xfrm>
                <a:prstGeom prst="rect">
                  <a:avLst/>
                </a:prstGeom>
                <a:blipFill>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Ορθογώνιο 26">
                  <a:extLst>
                    <a:ext uri="{FF2B5EF4-FFF2-40B4-BE49-F238E27FC236}">
                      <a16:creationId xmlns:a16="http://schemas.microsoft.com/office/drawing/2014/main" id="{9B0D21E1-3CC9-4470-9CE5-1D5375A34A67}"/>
                    </a:ext>
                  </a:extLst>
                </p:cNvPr>
                <p:cNvSpPr/>
                <p:nvPr/>
              </p:nvSpPr>
              <p:spPr>
                <a:xfrm>
                  <a:off x="5836050" y="2661111"/>
                  <a:ext cx="7864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n-US" sz="2000" i="1">
                                <a:latin typeface="Cambria Math" panose="02040503050406030204" pitchFamily="18" charset="0"/>
                              </a:rPr>
                              <m:t>2</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n-US" sz="2000" i="1">
                                <a:latin typeface="Cambria Math" panose="02040503050406030204" pitchFamily="18" charset="0"/>
                              </a:rPr>
                              <m:t>2</m:t>
                            </m:r>
                          </m:sub>
                        </m:sSub>
                      </m:oMath>
                    </m:oMathPara>
                  </a14:m>
                  <a:endParaRPr lang="el-GR" sz="2000" dirty="0"/>
                </a:p>
              </p:txBody>
            </p:sp>
          </mc:Choice>
          <mc:Fallback xmlns="">
            <p:sp>
              <p:nvSpPr>
                <p:cNvPr id="27" name="Ορθογώνιο 26">
                  <a:extLst>
                    <a:ext uri="{FF2B5EF4-FFF2-40B4-BE49-F238E27FC236}">
                      <a16:creationId xmlns:a16="http://schemas.microsoft.com/office/drawing/2014/main" id="{9B0D21E1-3CC9-4470-9CE5-1D5375A34A67}"/>
                    </a:ext>
                  </a:extLst>
                </p:cNvPr>
                <p:cNvSpPr>
                  <a:spLocks noRot="1" noChangeAspect="1" noMove="1" noResize="1" noEditPoints="1" noAdjustHandles="1" noChangeArrowheads="1" noChangeShapeType="1" noTextEdit="1"/>
                </p:cNvSpPr>
                <p:nvPr/>
              </p:nvSpPr>
              <p:spPr>
                <a:xfrm>
                  <a:off x="5836050" y="2661111"/>
                  <a:ext cx="786434" cy="400110"/>
                </a:xfrm>
                <a:prstGeom prst="rect">
                  <a:avLst/>
                </a:prstGeom>
                <a:blipFill>
                  <a:blip r:embed="rId17"/>
                  <a:stretch>
                    <a:fillRect b="-307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Ορθογώνιο 27">
                  <a:extLst>
                    <a:ext uri="{FF2B5EF4-FFF2-40B4-BE49-F238E27FC236}">
                      <a16:creationId xmlns:a16="http://schemas.microsoft.com/office/drawing/2014/main" id="{AC8A2DD2-22CB-4721-8AFF-45D3CB1D16A7}"/>
                    </a:ext>
                  </a:extLst>
                </p:cNvPr>
                <p:cNvSpPr/>
                <p:nvPr/>
              </p:nvSpPr>
              <p:spPr>
                <a:xfrm>
                  <a:off x="6506495" y="2661635"/>
                  <a:ext cx="971741" cy="400110"/>
                </a:xfrm>
                <a:prstGeom prst="rect">
                  <a:avLst/>
                </a:prstGeom>
              </p:spPr>
              <p:txBody>
                <a:bodyPr wrap="none">
                  <a:spAutoFit/>
                </a:bodyPr>
                <a:lstStyle/>
                <a:p>
                  <a:r>
                    <a:rPr lang="en-US" sz="2000" dirty="0"/>
                    <a:t>+ … +</a:t>
                  </a:r>
                  <a14:m>
                    <m:oMath xmlns:m="http://schemas.openxmlformats.org/officeDocument/2006/math">
                      <m:r>
                        <a:rPr lang="en-US" sz="2000">
                          <a:latin typeface="Cambria Math" panose="02040503050406030204" pitchFamily="18" charset="0"/>
                        </a:rPr>
                        <m:t> </m:t>
                      </m:r>
                    </m:oMath>
                  </a14:m>
                  <a:endParaRPr lang="el-GR" sz="2000" dirty="0"/>
                </a:p>
              </p:txBody>
            </p:sp>
          </mc:Choice>
          <mc:Fallback xmlns="">
            <p:sp>
              <p:nvSpPr>
                <p:cNvPr id="28" name="Ορθογώνιο 27">
                  <a:extLst>
                    <a:ext uri="{FF2B5EF4-FFF2-40B4-BE49-F238E27FC236}">
                      <a16:creationId xmlns:a16="http://schemas.microsoft.com/office/drawing/2014/main" id="{AC8A2DD2-22CB-4721-8AFF-45D3CB1D16A7}"/>
                    </a:ext>
                  </a:extLst>
                </p:cNvPr>
                <p:cNvSpPr>
                  <a:spLocks noRot="1" noChangeAspect="1" noMove="1" noResize="1" noEditPoints="1" noAdjustHandles="1" noChangeArrowheads="1" noChangeShapeType="1" noTextEdit="1"/>
                </p:cNvSpPr>
                <p:nvPr/>
              </p:nvSpPr>
              <p:spPr>
                <a:xfrm>
                  <a:off x="6506495" y="2661635"/>
                  <a:ext cx="971741" cy="400110"/>
                </a:xfrm>
                <a:prstGeom prst="rect">
                  <a:avLst/>
                </a:prstGeom>
                <a:blipFill>
                  <a:blip r:embed="rId18"/>
                  <a:stretch>
                    <a:fillRect l="-6250" t="-9231"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Ορθογώνιο 28">
                  <a:extLst>
                    <a:ext uri="{FF2B5EF4-FFF2-40B4-BE49-F238E27FC236}">
                      <a16:creationId xmlns:a16="http://schemas.microsoft.com/office/drawing/2014/main" id="{93D8A9CF-3BAA-4A6E-AAFD-B827ABCA62FF}"/>
                    </a:ext>
                  </a:extLst>
                </p:cNvPr>
                <p:cNvSpPr/>
                <p:nvPr/>
              </p:nvSpPr>
              <p:spPr>
                <a:xfrm>
                  <a:off x="7399486" y="2636912"/>
                  <a:ext cx="806375" cy="400110"/>
                </a:xfrm>
                <a:prstGeom prst="rect">
                  <a:avLst/>
                </a:prstGeom>
              </p:spPr>
              <p:txBody>
                <a:bodyPr wrap="none">
                  <a:spAutoFit/>
                </a:bodyPr>
                <a:lstStyle/>
                <a:p>
                  <a14:m>
                    <m:oMath xmlns:m="http://schemas.openxmlformats.org/officeDocument/2006/math">
                      <m:sSub>
                        <m:sSubPr>
                          <m:ctrlPr>
                            <a:rPr lang="el-GR" sz="2000" i="1">
                              <a:latin typeface="Cambria Math" panose="02040503050406030204" pitchFamily="18" charset="0"/>
                            </a:rPr>
                          </m:ctrlPr>
                        </m:sSubPr>
                        <m:e>
                          <m:r>
                            <m:rPr>
                              <m:sty m:val="p"/>
                            </m:rPr>
                            <a:rPr lang="el-GR" sz="2000">
                              <a:latin typeface="Cambria Math" panose="02040503050406030204" pitchFamily="18" charset="0"/>
                            </a:rPr>
                            <m:t>Κ</m:t>
                          </m:r>
                        </m:e>
                        <m:sub>
                          <m:r>
                            <a:rPr lang="el-GR" sz="2000" i="1">
                              <a:latin typeface="Cambria Math" panose="02040503050406030204" pitchFamily="18" charset="0"/>
                            </a:rPr>
                            <m:t>𝜈</m:t>
                          </m:r>
                        </m:sub>
                      </m:sSub>
                      <m:sSub>
                        <m:sSubPr>
                          <m:ctrlPr>
                            <a:rPr lang="el-GR" sz="2000" i="1">
                              <a:latin typeface="Cambria Math" panose="02040503050406030204" pitchFamily="18" charset="0"/>
                            </a:rPr>
                          </m:ctrlPr>
                        </m:sSubPr>
                        <m:e>
                          <m:r>
                            <a:rPr lang="el-GR" sz="2000" i="1">
                              <a:latin typeface="Cambria Math" panose="02040503050406030204" pitchFamily="18" charset="0"/>
                            </a:rPr>
                            <m:t>𝜈</m:t>
                          </m:r>
                        </m:e>
                        <m:sub>
                          <m:r>
                            <a:rPr lang="el-GR" sz="2000" i="1">
                              <a:latin typeface="Cambria Math" panose="02040503050406030204" pitchFamily="18" charset="0"/>
                            </a:rPr>
                            <m:t>𝜈</m:t>
                          </m:r>
                        </m:sub>
                      </m:sSub>
                    </m:oMath>
                  </a14:m>
                  <a:r>
                    <a:rPr lang="el-GR" sz="2000" dirty="0"/>
                    <a:t>)</a:t>
                  </a:r>
                </a:p>
              </p:txBody>
            </p:sp>
          </mc:Choice>
          <mc:Fallback xmlns="">
            <p:sp>
              <p:nvSpPr>
                <p:cNvPr id="29" name="Ορθογώνιο 28">
                  <a:extLst>
                    <a:ext uri="{FF2B5EF4-FFF2-40B4-BE49-F238E27FC236}">
                      <a16:creationId xmlns:a16="http://schemas.microsoft.com/office/drawing/2014/main" id="{93D8A9CF-3BAA-4A6E-AAFD-B827ABCA62FF}"/>
                    </a:ext>
                  </a:extLst>
                </p:cNvPr>
                <p:cNvSpPr>
                  <a:spLocks noRot="1" noChangeAspect="1" noMove="1" noResize="1" noEditPoints="1" noAdjustHandles="1" noChangeArrowheads="1" noChangeShapeType="1" noTextEdit="1"/>
                </p:cNvSpPr>
                <p:nvPr/>
              </p:nvSpPr>
              <p:spPr>
                <a:xfrm>
                  <a:off x="7399486" y="2636912"/>
                  <a:ext cx="806375" cy="400110"/>
                </a:xfrm>
                <a:prstGeom prst="rect">
                  <a:avLst/>
                </a:prstGeom>
                <a:blipFill>
                  <a:blip r:embed="rId19"/>
                  <a:stretch>
                    <a:fillRect t="-9231" r="-6818" b="-2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Ορθογώνιο 29">
                  <a:extLst>
                    <a:ext uri="{FF2B5EF4-FFF2-40B4-BE49-F238E27FC236}">
                      <a16:creationId xmlns:a16="http://schemas.microsoft.com/office/drawing/2014/main" id="{49AC9C68-AD1F-440A-AC28-8A2BB62B70E8}"/>
                    </a:ext>
                  </a:extLst>
                </p:cNvPr>
                <p:cNvSpPr/>
                <p:nvPr/>
              </p:nvSpPr>
              <p:spPr>
                <a:xfrm>
                  <a:off x="4738923" y="2667690"/>
                  <a:ext cx="452368" cy="369332"/>
                </a:xfrm>
                <a:prstGeom prst="rect">
                  <a:avLst/>
                </a:prstGeom>
              </p:spPr>
              <p:txBody>
                <a:bodyPr wrap="none">
                  <a:spAutoFit/>
                </a:bodyPr>
                <a:lstStyle/>
                <a:p>
                  <a14:m>
                    <m:oMath xmlns:m="http://schemas.openxmlformats.org/officeDocument/2006/math">
                      <m:r>
                        <a:rPr lang="en-US" b="1" i="1">
                          <a:solidFill>
                            <a:srgbClr val="FF0000"/>
                          </a:solidFill>
                          <a:latin typeface="Cambria Math" panose="02040503050406030204" pitchFamily="18" charset="0"/>
                        </a:rPr>
                        <m:t>𝒙</m:t>
                      </m:r>
                    </m:oMath>
                  </a14:m>
                  <a:r>
                    <a:rPr lang="el-GR" dirty="0"/>
                    <a:t> (</a:t>
                  </a:r>
                </a:p>
              </p:txBody>
            </p:sp>
          </mc:Choice>
          <mc:Fallback xmlns="">
            <p:sp>
              <p:nvSpPr>
                <p:cNvPr id="30" name="Ορθογώνιο 29">
                  <a:extLst>
                    <a:ext uri="{FF2B5EF4-FFF2-40B4-BE49-F238E27FC236}">
                      <a16:creationId xmlns:a16="http://schemas.microsoft.com/office/drawing/2014/main" id="{49AC9C68-AD1F-440A-AC28-8A2BB62B70E8}"/>
                    </a:ext>
                  </a:extLst>
                </p:cNvPr>
                <p:cNvSpPr>
                  <a:spLocks noRot="1" noChangeAspect="1" noMove="1" noResize="1" noEditPoints="1" noAdjustHandles="1" noChangeArrowheads="1" noChangeShapeType="1" noTextEdit="1"/>
                </p:cNvSpPr>
                <p:nvPr/>
              </p:nvSpPr>
              <p:spPr>
                <a:xfrm>
                  <a:off x="4738923" y="2667690"/>
                  <a:ext cx="452368" cy="369332"/>
                </a:xfrm>
                <a:prstGeom prst="rect">
                  <a:avLst/>
                </a:prstGeom>
                <a:blipFill>
                  <a:blip r:embed="rId20"/>
                  <a:stretch>
                    <a:fillRect t="-10000" r="-10667" b="-2666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3" name="Ορθογώνιο 32">
                <a:extLst>
                  <a:ext uri="{FF2B5EF4-FFF2-40B4-BE49-F238E27FC236}">
                    <a16:creationId xmlns:a16="http://schemas.microsoft.com/office/drawing/2014/main" id="{9D78F8F6-369C-4CA7-873D-41D94AEF1297}"/>
                  </a:ext>
                </a:extLst>
              </p:cNvPr>
              <p:cNvSpPr/>
              <p:nvPr/>
            </p:nvSpPr>
            <p:spPr>
              <a:xfrm>
                <a:off x="798033" y="3679933"/>
                <a:ext cx="5111784" cy="966931"/>
              </a:xfrm>
              <a:prstGeom prst="rect">
                <a:avLst/>
              </a:prstGeom>
            </p:spPr>
            <p:txBody>
              <a:bodyPr wrap="none">
                <a:spAutoFit/>
              </a:bodyPr>
              <a:lstStyle/>
              <a:p>
                <a:r>
                  <a:rPr lang="el-GR" sz="3600" dirty="0">
                    <a:solidFill>
                      <a:srgbClr val="FF0000"/>
                    </a:solidFill>
                  </a:rPr>
                  <a:t>χ</a:t>
                </a:r>
                <a:r>
                  <a:rPr lang="en-US" sz="3600" dirty="0"/>
                  <a:t> = </a:t>
                </a:r>
                <a14:m>
                  <m:oMath xmlns:m="http://schemas.openxmlformats.org/officeDocument/2006/math">
                    <m:f>
                      <m:fPr>
                        <m:ctrlPr>
                          <a:rPr lang="en-US" sz="3600" i="1">
                            <a:latin typeface="Cambria Math" panose="02040503050406030204" pitchFamily="18" charset="0"/>
                          </a:rPr>
                        </m:ctrlPr>
                      </m:fPr>
                      <m:num>
                        <m:sSub>
                          <m:sSubPr>
                            <m:ctrlPr>
                              <a:rPr lang="el-GR" sz="3600" i="1">
                                <a:latin typeface="Cambria Math" panose="02040503050406030204" pitchFamily="18" charset="0"/>
                              </a:rPr>
                            </m:ctrlPr>
                          </m:sSubPr>
                          <m:e>
                            <m:r>
                              <m:rPr>
                                <m:sty m:val="p"/>
                              </m:rPr>
                              <a:rPr lang="el-GR" sz="3600">
                                <a:latin typeface="Cambria Math" panose="02040503050406030204" pitchFamily="18" charset="0"/>
                              </a:rPr>
                              <m:t>Κ</m:t>
                            </m:r>
                          </m:e>
                          <m:sub>
                            <m:r>
                              <a:rPr lang="el-GR" sz="3600" i="1">
                                <a:latin typeface="Cambria Math" panose="02040503050406030204" pitchFamily="18" charset="0"/>
                              </a:rPr>
                              <m:t>1</m:t>
                            </m:r>
                          </m:sub>
                        </m:sSub>
                        <m:sSub>
                          <m:sSubPr>
                            <m:ctrlPr>
                              <a:rPr lang="el-GR" sz="3600" i="1">
                                <a:latin typeface="Cambria Math" panose="02040503050406030204" pitchFamily="18" charset="0"/>
                              </a:rPr>
                            </m:ctrlPr>
                          </m:sSubPr>
                          <m:e>
                            <m:r>
                              <a:rPr lang="el-GR" sz="3600" i="1">
                                <a:latin typeface="Cambria Math" panose="02040503050406030204" pitchFamily="18" charset="0"/>
                              </a:rPr>
                              <m:t>𝜈</m:t>
                            </m:r>
                          </m:e>
                          <m:sub>
                            <m:r>
                              <a:rPr lang="el-GR" sz="3600" i="1">
                                <a:latin typeface="Cambria Math" panose="02040503050406030204" pitchFamily="18" charset="0"/>
                              </a:rPr>
                              <m:t>1</m:t>
                            </m:r>
                          </m:sub>
                        </m:sSub>
                        <m:sSub>
                          <m:sSubPr>
                            <m:ctrlPr>
                              <a:rPr lang="el-GR" sz="3600" i="1">
                                <a:latin typeface="Cambria Math" panose="02040503050406030204" pitchFamily="18" charset="0"/>
                              </a:rPr>
                            </m:ctrlPr>
                          </m:sSubPr>
                          <m:e>
                            <m:r>
                              <a:rPr lang="en-US" sz="3600" i="1">
                                <a:latin typeface="Cambria Math" panose="02040503050406030204" pitchFamily="18" charset="0"/>
                              </a:rPr>
                              <m:t>𝑖</m:t>
                            </m:r>
                          </m:e>
                          <m:sub>
                            <m:r>
                              <a:rPr lang="el-GR" sz="3600" i="1">
                                <a:latin typeface="Cambria Math" panose="02040503050406030204" pitchFamily="18" charset="0"/>
                              </a:rPr>
                              <m:t>1</m:t>
                            </m:r>
                          </m:sub>
                        </m:sSub>
                        <m:r>
                          <a:rPr lang="en-US" sz="3600" i="1">
                            <a:latin typeface="Cambria Math" panose="02040503050406030204" pitchFamily="18" charset="0"/>
                          </a:rPr>
                          <m:t>+</m:t>
                        </m:r>
                        <m:sSub>
                          <m:sSubPr>
                            <m:ctrlPr>
                              <a:rPr lang="el-GR" sz="3600" i="1">
                                <a:latin typeface="Cambria Math" panose="02040503050406030204" pitchFamily="18" charset="0"/>
                              </a:rPr>
                            </m:ctrlPr>
                          </m:sSubPr>
                          <m:e>
                            <m:r>
                              <m:rPr>
                                <m:sty m:val="p"/>
                              </m:rPr>
                              <a:rPr lang="el-GR" sz="3600">
                                <a:latin typeface="Cambria Math" panose="02040503050406030204" pitchFamily="18" charset="0"/>
                              </a:rPr>
                              <m:t>Κ</m:t>
                            </m:r>
                          </m:e>
                          <m:sub>
                            <m:r>
                              <a:rPr lang="el-GR" sz="3600" i="1">
                                <a:latin typeface="Cambria Math" panose="02040503050406030204" pitchFamily="18" charset="0"/>
                              </a:rPr>
                              <m:t>2</m:t>
                            </m:r>
                          </m:sub>
                        </m:sSub>
                        <m:sSub>
                          <m:sSubPr>
                            <m:ctrlPr>
                              <a:rPr lang="el-GR" sz="3600" i="1">
                                <a:latin typeface="Cambria Math" panose="02040503050406030204" pitchFamily="18" charset="0"/>
                              </a:rPr>
                            </m:ctrlPr>
                          </m:sSubPr>
                          <m:e>
                            <m:r>
                              <a:rPr lang="el-GR" sz="3600" i="1">
                                <a:latin typeface="Cambria Math" panose="02040503050406030204" pitchFamily="18" charset="0"/>
                              </a:rPr>
                              <m:t>𝜈</m:t>
                            </m:r>
                          </m:e>
                          <m:sub>
                            <m:r>
                              <a:rPr lang="el-GR" sz="3600" i="1">
                                <a:latin typeface="Cambria Math" panose="02040503050406030204" pitchFamily="18" charset="0"/>
                              </a:rPr>
                              <m:t>2</m:t>
                            </m:r>
                          </m:sub>
                        </m:sSub>
                        <m:sSub>
                          <m:sSubPr>
                            <m:ctrlPr>
                              <a:rPr lang="el-GR" sz="3600" i="1">
                                <a:latin typeface="Cambria Math" panose="02040503050406030204" pitchFamily="18" charset="0"/>
                              </a:rPr>
                            </m:ctrlPr>
                          </m:sSubPr>
                          <m:e>
                            <m:r>
                              <a:rPr lang="en-US" sz="3600" i="1">
                                <a:latin typeface="Cambria Math" panose="02040503050406030204" pitchFamily="18" charset="0"/>
                              </a:rPr>
                              <m:t>𝑖</m:t>
                            </m:r>
                          </m:e>
                          <m:sub>
                            <m:r>
                              <a:rPr lang="en-US" sz="3600" i="1">
                                <a:latin typeface="Cambria Math" panose="02040503050406030204" pitchFamily="18" charset="0"/>
                              </a:rPr>
                              <m:t>2</m:t>
                            </m:r>
                          </m:sub>
                        </m:sSub>
                        <m:r>
                          <a:rPr lang="el-GR" sz="3600" i="1">
                            <a:latin typeface="Cambria Math" panose="02040503050406030204" pitchFamily="18" charset="0"/>
                          </a:rPr>
                          <m:t>+..+</m:t>
                        </m:r>
                        <m:sSub>
                          <m:sSubPr>
                            <m:ctrlPr>
                              <a:rPr lang="el-GR" sz="3600" i="1">
                                <a:latin typeface="Cambria Math" panose="02040503050406030204" pitchFamily="18" charset="0"/>
                              </a:rPr>
                            </m:ctrlPr>
                          </m:sSubPr>
                          <m:e>
                            <m:r>
                              <m:rPr>
                                <m:sty m:val="p"/>
                              </m:rPr>
                              <a:rPr lang="el-GR" sz="3600">
                                <a:latin typeface="Cambria Math" panose="02040503050406030204" pitchFamily="18" charset="0"/>
                              </a:rPr>
                              <m:t>Κ</m:t>
                            </m:r>
                          </m:e>
                          <m:sub>
                            <m:r>
                              <a:rPr lang="el-GR" sz="3600" i="1">
                                <a:latin typeface="Cambria Math" panose="02040503050406030204" pitchFamily="18" charset="0"/>
                              </a:rPr>
                              <m:t>𝜈</m:t>
                            </m:r>
                          </m:sub>
                        </m:sSub>
                        <m:sSub>
                          <m:sSubPr>
                            <m:ctrlPr>
                              <a:rPr lang="el-GR" sz="3600" i="1">
                                <a:latin typeface="Cambria Math" panose="02040503050406030204" pitchFamily="18" charset="0"/>
                              </a:rPr>
                            </m:ctrlPr>
                          </m:sSubPr>
                          <m:e>
                            <m:r>
                              <a:rPr lang="el-GR" sz="3600" i="1">
                                <a:latin typeface="Cambria Math" panose="02040503050406030204" pitchFamily="18" charset="0"/>
                              </a:rPr>
                              <m:t>𝜈</m:t>
                            </m:r>
                          </m:e>
                          <m:sub>
                            <m:r>
                              <a:rPr lang="el-GR" sz="3600" i="1">
                                <a:latin typeface="Cambria Math" panose="02040503050406030204" pitchFamily="18" charset="0"/>
                              </a:rPr>
                              <m:t>𝜈</m:t>
                            </m:r>
                          </m:sub>
                        </m:sSub>
                        <m:sSub>
                          <m:sSubPr>
                            <m:ctrlPr>
                              <a:rPr lang="el-GR" sz="3600" i="1">
                                <a:latin typeface="Cambria Math" panose="02040503050406030204" pitchFamily="18" charset="0"/>
                              </a:rPr>
                            </m:ctrlPr>
                          </m:sSubPr>
                          <m:e>
                            <m:r>
                              <a:rPr lang="en-US" sz="3600" i="1">
                                <a:latin typeface="Cambria Math" panose="02040503050406030204" pitchFamily="18" charset="0"/>
                              </a:rPr>
                              <m:t>𝑖</m:t>
                            </m:r>
                          </m:e>
                          <m:sub>
                            <m:r>
                              <a:rPr lang="el-GR" sz="3600" i="1">
                                <a:latin typeface="Cambria Math" panose="02040503050406030204" pitchFamily="18" charset="0"/>
                              </a:rPr>
                              <m:t>𝜈</m:t>
                            </m:r>
                          </m:sub>
                        </m:sSub>
                      </m:num>
                      <m:den>
                        <m:sSub>
                          <m:sSubPr>
                            <m:ctrlPr>
                              <a:rPr lang="el-GR" sz="3600" i="1">
                                <a:latin typeface="Cambria Math" panose="02040503050406030204" pitchFamily="18" charset="0"/>
                              </a:rPr>
                            </m:ctrlPr>
                          </m:sSubPr>
                          <m:e>
                            <m:r>
                              <m:rPr>
                                <m:sty m:val="p"/>
                              </m:rPr>
                              <a:rPr lang="el-GR" sz="3600">
                                <a:latin typeface="Cambria Math" panose="02040503050406030204" pitchFamily="18" charset="0"/>
                              </a:rPr>
                              <m:t>Κ</m:t>
                            </m:r>
                          </m:e>
                          <m:sub>
                            <m:r>
                              <a:rPr lang="el-GR" sz="3600" i="1">
                                <a:latin typeface="Cambria Math" panose="02040503050406030204" pitchFamily="18" charset="0"/>
                              </a:rPr>
                              <m:t>1</m:t>
                            </m:r>
                          </m:sub>
                        </m:sSub>
                        <m:sSub>
                          <m:sSubPr>
                            <m:ctrlPr>
                              <a:rPr lang="el-GR" sz="3600" i="1">
                                <a:latin typeface="Cambria Math" panose="02040503050406030204" pitchFamily="18" charset="0"/>
                              </a:rPr>
                            </m:ctrlPr>
                          </m:sSubPr>
                          <m:e>
                            <m:r>
                              <a:rPr lang="el-GR" sz="3600" i="1">
                                <a:latin typeface="Cambria Math" panose="02040503050406030204" pitchFamily="18" charset="0"/>
                              </a:rPr>
                              <m:t>𝜈</m:t>
                            </m:r>
                          </m:e>
                          <m:sub>
                            <m:r>
                              <a:rPr lang="el-GR" sz="3600" i="1">
                                <a:latin typeface="Cambria Math" panose="02040503050406030204" pitchFamily="18" charset="0"/>
                              </a:rPr>
                              <m:t>1</m:t>
                            </m:r>
                          </m:sub>
                        </m:sSub>
                        <m:r>
                          <a:rPr lang="el-GR" sz="3600" i="1">
                            <a:latin typeface="Cambria Math" panose="02040503050406030204" pitchFamily="18" charset="0"/>
                          </a:rPr>
                          <m:t>+</m:t>
                        </m:r>
                        <m:sSub>
                          <m:sSubPr>
                            <m:ctrlPr>
                              <a:rPr lang="el-GR" sz="3600" i="1">
                                <a:latin typeface="Cambria Math" panose="02040503050406030204" pitchFamily="18" charset="0"/>
                              </a:rPr>
                            </m:ctrlPr>
                          </m:sSubPr>
                          <m:e>
                            <m:r>
                              <m:rPr>
                                <m:sty m:val="p"/>
                              </m:rPr>
                              <a:rPr lang="el-GR" sz="3600">
                                <a:latin typeface="Cambria Math" panose="02040503050406030204" pitchFamily="18" charset="0"/>
                              </a:rPr>
                              <m:t>Κ</m:t>
                            </m:r>
                          </m:e>
                          <m:sub>
                            <m:r>
                              <a:rPr lang="en-US" sz="3600" i="1">
                                <a:latin typeface="Cambria Math" panose="02040503050406030204" pitchFamily="18" charset="0"/>
                              </a:rPr>
                              <m:t>2</m:t>
                            </m:r>
                          </m:sub>
                        </m:sSub>
                        <m:sSub>
                          <m:sSubPr>
                            <m:ctrlPr>
                              <a:rPr lang="el-GR" sz="3600" i="1">
                                <a:latin typeface="Cambria Math" panose="02040503050406030204" pitchFamily="18" charset="0"/>
                              </a:rPr>
                            </m:ctrlPr>
                          </m:sSubPr>
                          <m:e>
                            <m:r>
                              <a:rPr lang="el-GR" sz="3600" i="1">
                                <a:latin typeface="Cambria Math" panose="02040503050406030204" pitchFamily="18" charset="0"/>
                              </a:rPr>
                              <m:t>𝜈</m:t>
                            </m:r>
                          </m:e>
                          <m:sub>
                            <m:r>
                              <a:rPr lang="en-US" sz="3600" i="1">
                                <a:latin typeface="Cambria Math" panose="02040503050406030204" pitchFamily="18" charset="0"/>
                              </a:rPr>
                              <m:t>2</m:t>
                            </m:r>
                          </m:sub>
                        </m:sSub>
                        <m:r>
                          <a:rPr lang="el-GR" sz="3600" i="1">
                            <a:latin typeface="Cambria Math" panose="02040503050406030204" pitchFamily="18" charset="0"/>
                          </a:rPr>
                          <m:t>+</m:t>
                        </m:r>
                        <m:sSub>
                          <m:sSubPr>
                            <m:ctrlPr>
                              <a:rPr lang="el-GR" sz="3600" i="1">
                                <a:latin typeface="Cambria Math" panose="02040503050406030204" pitchFamily="18" charset="0"/>
                              </a:rPr>
                            </m:ctrlPr>
                          </m:sSubPr>
                          <m:e>
                            <m:r>
                              <a:rPr lang="el-GR" sz="3600">
                                <a:latin typeface="Cambria Math" panose="02040503050406030204" pitchFamily="18" charset="0"/>
                              </a:rPr>
                              <m:t>..+ </m:t>
                            </m:r>
                            <m:r>
                              <m:rPr>
                                <m:sty m:val="p"/>
                              </m:rPr>
                              <a:rPr lang="el-GR" sz="3600">
                                <a:latin typeface="Cambria Math" panose="02040503050406030204" pitchFamily="18" charset="0"/>
                              </a:rPr>
                              <m:t>Κ</m:t>
                            </m:r>
                          </m:e>
                          <m:sub>
                            <m:r>
                              <a:rPr lang="el-GR" sz="3600" i="1">
                                <a:latin typeface="Cambria Math" panose="02040503050406030204" pitchFamily="18" charset="0"/>
                              </a:rPr>
                              <m:t>𝜈</m:t>
                            </m:r>
                          </m:sub>
                        </m:sSub>
                        <m:sSub>
                          <m:sSubPr>
                            <m:ctrlPr>
                              <a:rPr lang="el-GR" sz="3600" i="1">
                                <a:latin typeface="Cambria Math" panose="02040503050406030204" pitchFamily="18" charset="0"/>
                              </a:rPr>
                            </m:ctrlPr>
                          </m:sSubPr>
                          <m:e>
                            <m:r>
                              <a:rPr lang="el-GR" sz="3600" i="1">
                                <a:latin typeface="Cambria Math" panose="02040503050406030204" pitchFamily="18" charset="0"/>
                              </a:rPr>
                              <m:t>𝜈</m:t>
                            </m:r>
                          </m:e>
                          <m:sub>
                            <m:r>
                              <a:rPr lang="el-GR" sz="3600" i="1">
                                <a:latin typeface="Cambria Math" panose="02040503050406030204" pitchFamily="18" charset="0"/>
                              </a:rPr>
                              <m:t>𝜈</m:t>
                            </m:r>
                          </m:sub>
                        </m:sSub>
                      </m:den>
                    </m:f>
                  </m:oMath>
                </a14:m>
                <a:endParaRPr lang="el-GR" sz="3600" dirty="0"/>
              </a:p>
            </p:txBody>
          </p:sp>
        </mc:Choice>
        <mc:Fallback xmlns="">
          <p:sp>
            <p:nvSpPr>
              <p:cNvPr id="33" name="Ορθογώνιο 32">
                <a:extLst>
                  <a:ext uri="{FF2B5EF4-FFF2-40B4-BE49-F238E27FC236}">
                    <a16:creationId xmlns:a16="http://schemas.microsoft.com/office/drawing/2014/main" id="{9D78F8F6-369C-4CA7-873D-41D94AEF1297}"/>
                  </a:ext>
                </a:extLst>
              </p:cNvPr>
              <p:cNvSpPr>
                <a:spLocks noRot="1" noChangeAspect="1" noMove="1" noResize="1" noEditPoints="1" noAdjustHandles="1" noChangeArrowheads="1" noChangeShapeType="1" noTextEdit="1"/>
              </p:cNvSpPr>
              <p:nvPr/>
            </p:nvSpPr>
            <p:spPr>
              <a:xfrm>
                <a:off x="798033" y="3679933"/>
                <a:ext cx="5111784" cy="966931"/>
              </a:xfrm>
              <a:prstGeom prst="rect">
                <a:avLst/>
              </a:prstGeom>
              <a:blipFill>
                <a:blip r:embed="rId21"/>
                <a:stretch>
                  <a:fillRect l="-3699" b="-3797"/>
                </a:stretch>
              </a:blipFill>
            </p:spPr>
            <p:txBody>
              <a:bodyPr/>
              <a:lstStyle/>
              <a:p>
                <a:r>
                  <a:rPr lang="el-GR">
                    <a:noFill/>
                  </a:rPr>
                  <a:t> </a:t>
                </a:r>
              </a:p>
            </p:txBody>
          </p:sp>
        </mc:Fallback>
      </mc:AlternateContent>
      <p:sp>
        <p:nvSpPr>
          <p:cNvPr id="34" name="Ορθογώνιο 33">
            <a:extLst>
              <a:ext uri="{FF2B5EF4-FFF2-40B4-BE49-F238E27FC236}">
                <a16:creationId xmlns:a16="http://schemas.microsoft.com/office/drawing/2014/main" id="{615684CC-D83D-468C-9F1E-C50B53516D01}"/>
              </a:ext>
            </a:extLst>
          </p:cNvPr>
          <p:cNvSpPr/>
          <p:nvPr/>
        </p:nvSpPr>
        <p:spPr>
          <a:xfrm>
            <a:off x="8371474" y="1822527"/>
            <a:ext cx="429926" cy="369332"/>
          </a:xfrm>
          <a:prstGeom prst="rect">
            <a:avLst/>
          </a:prstGeom>
        </p:spPr>
        <p:txBody>
          <a:bodyPr wrap="none">
            <a:spAutoFit/>
          </a:bodyPr>
          <a:lstStyle/>
          <a:p>
            <a:r>
              <a:rPr lang="en-US" dirty="0">
                <a:sym typeface="Wingdings" panose="05000000000000000000" pitchFamily="2" charset="2"/>
              </a:rPr>
              <a:t></a:t>
            </a:r>
            <a:endParaRPr lang="el-GR" dirty="0"/>
          </a:p>
        </p:txBody>
      </p:sp>
      <p:sp>
        <p:nvSpPr>
          <p:cNvPr id="35" name="Ορθογώνιο 34">
            <a:extLst>
              <a:ext uri="{FF2B5EF4-FFF2-40B4-BE49-F238E27FC236}">
                <a16:creationId xmlns:a16="http://schemas.microsoft.com/office/drawing/2014/main" id="{4277E230-F997-4C68-9A08-82EEB4A2C3D0}"/>
              </a:ext>
            </a:extLst>
          </p:cNvPr>
          <p:cNvSpPr/>
          <p:nvPr/>
        </p:nvSpPr>
        <p:spPr>
          <a:xfrm>
            <a:off x="8132065" y="2667690"/>
            <a:ext cx="429926" cy="369332"/>
          </a:xfrm>
          <a:prstGeom prst="rect">
            <a:avLst/>
          </a:prstGeom>
        </p:spPr>
        <p:txBody>
          <a:bodyPr wrap="none">
            <a:spAutoFit/>
          </a:bodyPr>
          <a:lstStyle/>
          <a:p>
            <a:r>
              <a:rPr lang="en-US" dirty="0">
                <a:sym typeface="Wingdings" panose="05000000000000000000" pitchFamily="2" charset="2"/>
              </a:rPr>
              <a:t></a:t>
            </a:r>
            <a:endParaRPr lang="el-GR" dirty="0"/>
          </a:p>
        </p:txBody>
      </p:sp>
    </p:spTree>
    <p:extLst>
      <p:ext uri="{BB962C8B-B14F-4D97-AF65-F5344CB8AC3E}">
        <p14:creationId xmlns:p14="http://schemas.microsoft.com/office/powerpoint/2010/main" val="14526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p>
        </p:txBody>
      </p:sp>
      <p:sp>
        <p:nvSpPr>
          <p:cNvPr id="3" name="Content Placeholder 2"/>
          <p:cNvSpPr>
            <a:spLocks noGrp="1"/>
          </p:cNvSpPr>
          <p:nvPr>
            <p:ph idx="1"/>
          </p:nvPr>
        </p:nvSpPr>
        <p:spPr>
          <a:xfrm>
            <a:off x="685346" y="1732451"/>
            <a:ext cx="7765322" cy="3064702"/>
          </a:xfrm>
        </p:spPr>
        <p:txBody>
          <a:bodyPr>
            <a:normAutofit/>
          </a:bodyPr>
          <a:lstStyle/>
          <a:p>
            <a:pPr indent="-342900">
              <a:buClr>
                <a:srgbClr val="FF9900"/>
              </a:buClr>
              <a:buFont typeface="Wingdings" panose="05000000000000000000" pitchFamily="2" charset="2"/>
              <a:buChar char="m"/>
            </a:pPr>
            <a:r>
              <a:rPr lang="el-GR" dirty="0"/>
              <a:t>Ένας έμπορος δανείστηκε 600 ευρώ ως εξής</a:t>
            </a:r>
            <a:r>
              <a:rPr lang="en-US" dirty="0"/>
              <a:t>:</a:t>
            </a:r>
          </a:p>
          <a:p>
            <a:pPr>
              <a:buClr>
                <a:srgbClr val="FF9900"/>
              </a:buClr>
              <a:buFont typeface="Wingdings 2" panose="05020102010507070707" pitchFamily="18" charset="2"/>
              <a:buChar char=""/>
            </a:pPr>
            <a:r>
              <a:rPr lang="en-US" dirty="0"/>
              <a:t>180</a:t>
            </a:r>
            <a:r>
              <a:rPr lang="el-GR" dirty="0"/>
              <a:t> ευρώ</a:t>
            </a:r>
            <a:r>
              <a:rPr lang="en-US" dirty="0"/>
              <a:t> </a:t>
            </a:r>
            <a:r>
              <a:rPr lang="el-GR" dirty="0"/>
              <a:t>για 90 ημέρες, με ετήσιο επιτόκιο 5,5%</a:t>
            </a:r>
          </a:p>
          <a:p>
            <a:pPr>
              <a:buClr>
                <a:srgbClr val="FF9900"/>
              </a:buClr>
              <a:buFont typeface="Wingdings 2" panose="05020102010507070707" pitchFamily="18" charset="2"/>
              <a:buChar char=""/>
            </a:pPr>
            <a:r>
              <a:rPr lang="el-GR" dirty="0"/>
              <a:t>120</a:t>
            </a:r>
            <a:r>
              <a:rPr lang="en-US" dirty="0"/>
              <a:t> </a:t>
            </a:r>
            <a:r>
              <a:rPr lang="el-GR" dirty="0"/>
              <a:t>ευρώ για 130 ημέρες, με ετήσιο επιτόκιο 6%</a:t>
            </a:r>
          </a:p>
          <a:p>
            <a:pPr>
              <a:buClr>
                <a:srgbClr val="FF9900"/>
              </a:buClr>
              <a:buFont typeface="Wingdings 2" panose="05020102010507070707" pitchFamily="18" charset="2"/>
              <a:buChar char=""/>
            </a:pPr>
            <a:r>
              <a:rPr lang="el-GR" dirty="0"/>
              <a:t>20</a:t>
            </a:r>
            <a:r>
              <a:rPr lang="en-US" dirty="0"/>
              <a:t>0 </a:t>
            </a:r>
            <a:r>
              <a:rPr lang="el-GR" dirty="0"/>
              <a:t>ευρώ για 180 ημέρες, με ετήσιο επιτόκιο 8%</a:t>
            </a:r>
          </a:p>
          <a:p>
            <a:pPr>
              <a:buClr>
                <a:srgbClr val="FF9900"/>
              </a:buClr>
              <a:buFont typeface="Wingdings 2" panose="05020102010507070707" pitchFamily="18" charset="2"/>
              <a:buChar char=""/>
            </a:pPr>
            <a:r>
              <a:rPr lang="el-GR" dirty="0"/>
              <a:t>10</a:t>
            </a:r>
            <a:r>
              <a:rPr lang="en-US" dirty="0"/>
              <a:t>0</a:t>
            </a:r>
            <a:r>
              <a:rPr lang="el-GR" dirty="0"/>
              <a:t> ευρώ</a:t>
            </a:r>
            <a:r>
              <a:rPr lang="en-US" dirty="0"/>
              <a:t> </a:t>
            </a:r>
            <a:r>
              <a:rPr lang="el-GR" dirty="0"/>
              <a:t>για 30 ημέρες, με ετήσιο επιτόκιο 4%</a:t>
            </a:r>
          </a:p>
          <a:p>
            <a:pPr marL="0" indent="0">
              <a:buNone/>
            </a:pPr>
            <a:r>
              <a:rPr lang="el-GR" dirty="0"/>
              <a:t>Να βρεθεί το μέσο επιτόκιο που επιβαρύνθηκε το δάνειο</a:t>
            </a:r>
          </a:p>
          <a:p>
            <a:pPr marL="0" indent="0">
              <a:buNone/>
            </a:pPr>
            <a:r>
              <a:rPr lang="el-GR" b="1" dirty="0">
                <a:solidFill>
                  <a:srgbClr val="FF0000"/>
                </a:solidFill>
              </a:rPr>
              <a:t>Λύση</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56</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D47DB414-E75C-402E-AAD4-B8B278747C66}"/>
                  </a:ext>
                </a:extLst>
              </p:cNvPr>
              <p:cNvSpPr/>
              <p:nvPr/>
            </p:nvSpPr>
            <p:spPr>
              <a:xfrm>
                <a:off x="4932040" y="35031"/>
                <a:ext cx="4177451" cy="772391"/>
              </a:xfrm>
              <a:prstGeom prst="rect">
                <a:avLst/>
              </a:prstGeom>
              <a:solidFill>
                <a:schemeClr val="accent1">
                  <a:lumMod val="75000"/>
                </a:schemeClr>
              </a:solidFill>
            </p:spPr>
            <p:txBody>
              <a:bodyPr wrap="square">
                <a:spAutoFit/>
              </a:bodyPr>
              <a:lstStyle/>
              <a:p>
                <a:r>
                  <a:rPr lang="el-GR" sz="2800" b="1" dirty="0">
                    <a:solidFill>
                      <a:srgbClr val="FFC000"/>
                    </a:solidFill>
                  </a:rPr>
                  <a:t>χ</a:t>
                </a:r>
                <a:r>
                  <a:rPr lang="en-US" sz="2800" b="1" dirty="0">
                    <a:solidFill>
                      <a:srgbClr val="FFC000"/>
                    </a:solidFill>
                  </a:rPr>
                  <a:t> = </a:t>
                </a:r>
                <a14:m>
                  <m:oMath xmlns:m="http://schemas.openxmlformats.org/officeDocument/2006/math">
                    <m:f>
                      <m:fPr>
                        <m:ctrlPr>
                          <a:rPr lang="en-US" sz="2800" b="1" i="1">
                            <a:solidFill>
                              <a:srgbClr val="FFC000"/>
                            </a:solidFill>
                            <a:latin typeface="Cambria Math" panose="02040503050406030204" pitchFamily="18" charset="0"/>
                          </a:rPr>
                        </m:ctrlPr>
                      </m:fPr>
                      <m:num>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𝟏</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𝟏</m:t>
                            </m:r>
                          </m:sub>
                        </m:sSub>
                        <m:sSub>
                          <m:sSubPr>
                            <m:ctrlPr>
                              <a:rPr lang="el-GR"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𝒊</m:t>
                            </m:r>
                          </m:e>
                          <m:sub>
                            <m:r>
                              <a:rPr lang="el-GR" sz="2800" b="1" i="1">
                                <a:solidFill>
                                  <a:srgbClr val="FFC000"/>
                                </a:solidFill>
                                <a:latin typeface="Cambria Math" panose="02040503050406030204" pitchFamily="18" charset="0"/>
                              </a:rPr>
                              <m:t>𝟏</m:t>
                            </m:r>
                          </m:sub>
                        </m:sSub>
                        <m:r>
                          <a:rPr lang="en-US"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𝟐</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𝟐</m:t>
                            </m:r>
                          </m:sub>
                        </m:sSub>
                        <m:sSub>
                          <m:sSubPr>
                            <m:ctrlPr>
                              <a:rPr lang="el-GR"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𝒊</m:t>
                            </m:r>
                          </m:e>
                          <m:sub>
                            <m:r>
                              <a:rPr lang="en-US" sz="2800" b="1" i="1">
                                <a:solidFill>
                                  <a:srgbClr val="FFC000"/>
                                </a:solidFill>
                                <a:latin typeface="Cambria Math" panose="02040503050406030204" pitchFamily="18" charset="0"/>
                              </a:rPr>
                              <m:t>𝟐</m:t>
                            </m:r>
                          </m:sub>
                        </m:sSub>
                        <m:r>
                          <a:rPr lang="el-GR"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𝝂</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𝝂</m:t>
                            </m:r>
                          </m:sub>
                        </m:sSub>
                        <m:sSub>
                          <m:sSubPr>
                            <m:ctrlPr>
                              <a:rPr lang="el-GR"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𝒊</m:t>
                            </m:r>
                          </m:e>
                          <m:sub>
                            <m:r>
                              <a:rPr lang="el-GR" sz="2800" b="1" i="1">
                                <a:solidFill>
                                  <a:srgbClr val="FFC000"/>
                                </a:solidFill>
                                <a:latin typeface="Cambria Math" panose="02040503050406030204" pitchFamily="18" charset="0"/>
                              </a:rPr>
                              <m:t>𝝂</m:t>
                            </m:r>
                          </m:sub>
                        </m:sSub>
                      </m:num>
                      <m:den>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𝟏</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𝟏</m:t>
                            </m:r>
                          </m:sub>
                        </m:sSub>
                        <m:r>
                          <a:rPr lang="el-GR"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n-US" sz="2800" b="1" i="1">
                                <a:solidFill>
                                  <a:srgbClr val="FFC000"/>
                                </a:solidFill>
                                <a:latin typeface="Cambria Math" panose="02040503050406030204" pitchFamily="18" charset="0"/>
                              </a:rPr>
                              <m:t>𝟐</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n-US" sz="2800" b="1" i="1">
                                <a:solidFill>
                                  <a:srgbClr val="FFC000"/>
                                </a:solidFill>
                                <a:latin typeface="Cambria Math" panose="02040503050406030204" pitchFamily="18" charset="0"/>
                              </a:rPr>
                              <m:t>𝟐</m:t>
                            </m:r>
                          </m:sub>
                        </m:sSub>
                        <m:r>
                          <a:rPr lang="el-GR"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a:solidFill>
                                  <a:srgbClr val="FFC000"/>
                                </a:solidFill>
                                <a:latin typeface="Cambria Math" panose="02040503050406030204" pitchFamily="18" charset="0"/>
                              </a:rPr>
                              <m:t>..+ </m:t>
                            </m:r>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𝝂</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𝝂</m:t>
                            </m:r>
                          </m:sub>
                        </m:sSub>
                      </m:den>
                    </m:f>
                  </m:oMath>
                </a14:m>
                <a:endParaRPr lang="el-GR" sz="2800" b="1" dirty="0"/>
              </a:p>
            </p:txBody>
          </p:sp>
        </mc:Choice>
        <mc:Fallback xmlns="">
          <p:sp>
            <p:nvSpPr>
              <p:cNvPr id="5" name="Ορθογώνιο 4">
                <a:extLst>
                  <a:ext uri="{FF2B5EF4-FFF2-40B4-BE49-F238E27FC236}">
                    <a16:creationId xmlns:a16="http://schemas.microsoft.com/office/drawing/2014/main" id="{D47DB414-E75C-402E-AAD4-B8B278747C66}"/>
                  </a:ext>
                </a:extLst>
              </p:cNvPr>
              <p:cNvSpPr>
                <a:spLocks noRot="1" noChangeAspect="1" noMove="1" noResize="1" noEditPoints="1" noAdjustHandles="1" noChangeArrowheads="1" noChangeShapeType="1" noTextEdit="1"/>
              </p:cNvSpPr>
              <p:nvPr/>
            </p:nvSpPr>
            <p:spPr>
              <a:xfrm>
                <a:off x="4932040" y="35031"/>
                <a:ext cx="4177451" cy="772391"/>
              </a:xfrm>
              <a:prstGeom prst="rect">
                <a:avLst/>
              </a:prstGeom>
              <a:blipFill>
                <a:blip r:embed="rId2"/>
                <a:stretch>
                  <a:fillRect l="-2920" b="-23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BEF446E4-6730-4C7D-ACA1-80588263B1FA}"/>
                  </a:ext>
                </a:extLst>
              </p:cNvPr>
              <p:cNvSpPr/>
              <p:nvPr/>
            </p:nvSpPr>
            <p:spPr>
              <a:xfrm>
                <a:off x="755576" y="4949554"/>
                <a:ext cx="1065163"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l-GR" i="1">
                            <a:latin typeface="Cambria Math" panose="02040503050406030204" pitchFamily="18" charset="0"/>
                          </a:rPr>
                          <m:t>1</m:t>
                        </m:r>
                      </m:sub>
                    </m:sSub>
                  </m:oMath>
                </a14:m>
                <a:r>
                  <a:rPr lang="el-GR" dirty="0"/>
                  <a:t> = 180</a:t>
                </a:r>
              </a:p>
            </p:txBody>
          </p:sp>
        </mc:Choice>
        <mc:Fallback xmlns="">
          <p:sp>
            <p:nvSpPr>
              <p:cNvPr id="6" name="Ορθογώνιο 5">
                <a:extLst>
                  <a:ext uri="{FF2B5EF4-FFF2-40B4-BE49-F238E27FC236}">
                    <a16:creationId xmlns:a16="http://schemas.microsoft.com/office/drawing/2014/main" id="{BEF446E4-6730-4C7D-ACA1-80588263B1FA}"/>
                  </a:ext>
                </a:extLst>
              </p:cNvPr>
              <p:cNvSpPr>
                <a:spLocks noRot="1" noChangeAspect="1" noMove="1" noResize="1" noEditPoints="1" noAdjustHandles="1" noChangeArrowheads="1" noChangeShapeType="1" noTextEdit="1"/>
              </p:cNvSpPr>
              <p:nvPr/>
            </p:nvSpPr>
            <p:spPr>
              <a:xfrm>
                <a:off x="755576" y="4949554"/>
                <a:ext cx="1065163" cy="369332"/>
              </a:xfrm>
              <a:prstGeom prst="rect">
                <a:avLst/>
              </a:prstGeom>
              <a:blipFill>
                <a:blip r:embed="rId3"/>
                <a:stretch>
                  <a:fillRect t="-9836" r="-3429"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21B64091-F937-40FE-8D2F-4E56CAC7C822}"/>
                  </a:ext>
                </a:extLst>
              </p:cNvPr>
              <p:cNvSpPr/>
              <p:nvPr/>
            </p:nvSpPr>
            <p:spPr>
              <a:xfrm>
                <a:off x="755576" y="5322823"/>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2</m:t>
                        </m:r>
                      </m:sub>
                    </m:sSub>
                  </m:oMath>
                </a14:m>
                <a:r>
                  <a:rPr lang="el-GR" dirty="0"/>
                  <a:t> = 120</a:t>
                </a:r>
              </a:p>
            </p:txBody>
          </p:sp>
        </mc:Choice>
        <mc:Fallback xmlns="">
          <p:sp>
            <p:nvSpPr>
              <p:cNvPr id="7" name="Ορθογώνιο 6">
                <a:extLst>
                  <a:ext uri="{FF2B5EF4-FFF2-40B4-BE49-F238E27FC236}">
                    <a16:creationId xmlns:a16="http://schemas.microsoft.com/office/drawing/2014/main" id="{21B64091-F937-40FE-8D2F-4E56CAC7C822}"/>
                  </a:ext>
                </a:extLst>
              </p:cNvPr>
              <p:cNvSpPr>
                <a:spLocks noRot="1" noChangeAspect="1" noMove="1" noResize="1" noEditPoints="1" noAdjustHandles="1" noChangeArrowheads="1" noChangeShapeType="1" noTextEdit="1"/>
              </p:cNvSpPr>
              <p:nvPr/>
            </p:nvSpPr>
            <p:spPr>
              <a:xfrm>
                <a:off x="755576" y="5322823"/>
                <a:ext cx="1070486" cy="369332"/>
              </a:xfrm>
              <a:prstGeom prst="rect">
                <a:avLst/>
              </a:prstGeom>
              <a:blipFill>
                <a:blip r:embed="rId4"/>
                <a:stretch>
                  <a:fillRect t="-8197" r="-3409"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E8779B46-ACE5-4481-89C1-D1BED531841C}"/>
                  </a:ext>
                </a:extLst>
              </p:cNvPr>
              <p:cNvSpPr/>
              <p:nvPr/>
            </p:nvSpPr>
            <p:spPr>
              <a:xfrm>
                <a:off x="755576" y="5692155"/>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3</m:t>
                        </m:r>
                      </m:sub>
                    </m:sSub>
                  </m:oMath>
                </a14:m>
                <a:r>
                  <a:rPr lang="el-GR" dirty="0"/>
                  <a:t> = 200</a:t>
                </a:r>
              </a:p>
            </p:txBody>
          </p:sp>
        </mc:Choice>
        <mc:Fallback xmlns="">
          <p:sp>
            <p:nvSpPr>
              <p:cNvPr id="8" name="Ορθογώνιο 7">
                <a:extLst>
                  <a:ext uri="{FF2B5EF4-FFF2-40B4-BE49-F238E27FC236}">
                    <a16:creationId xmlns:a16="http://schemas.microsoft.com/office/drawing/2014/main" id="{E8779B46-ACE5-4481-89C1-D1BED531841C}"/>
                  </a:ext>
                </a:extLst>
              </p:cNvPr>
              <p:cNvSpPr>
                <a:spLocks noRot="1" noChangeAspect="1" noMove="1" noResize="1" noEditPoints="1" noAdjustHandles="1" noChangeArrowheads="1" noChangeShapeType="1" noTextEdit="1"/>
              </p:cNvSpPr>
              <p:nvPr/>
            </p:nvSpPr>
            <p:spPr>
              <a:xfrm>
                <a:off x="755576" y="5692155"/>
                <a:ext cx="1070486" cy="369332"/>
              </a:xfrm>
              <a:prstGeom prst="rect">
                <a:avLst/>
              </a:prstGeom>
              <a:blipFill>
                <a:blip r:embed="rId5"/>
                <a:stretch>
                  <a:fillRect t="-10000" r="-3409"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79329789-472A-4196-9FD7-70268921B8FE}"/>
                  </a:ext>
                </a:extLst>
              </p:cNvPr>
              <p:cNvSpPr/>
              <p:nvPr/>
            </p:nvSpPr>
            <p:spPr>
              <a:xfrm>
                <a:off x="752914" y="6061487"/>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4</m:t>
                        </m:r>
                      </m:sub>
                    </m:sSub>
                  </m:oMath>
                </a14:m>
                <a:r>
                  <a:rPr lang="el-GR" dirty="0"/>
                  <a:t> = 100</a:t>
                </a:r>
              </a:p>
            </p:txBody>
          </p:sp>
        </mc:Choice>
        <mc:Fallback xmlns="">
          <p:sp>
            <p:nvSpPr>
              <p:cNvPr id="9" name="Ορθογώνιο 8">
                <a:extLst>
                  <a:ext uri="{FF2B5EF4-FFF2-40B4-BE49-F238E27FC236}">
                    <a16:creationId xmlns:a16="http://schemas.microsoft.com/office/drawing/2014/main" id="{79329789-472A-4196-9FD7-70268921B8FE}"/>
                  </a:ext>
                </a:extLst>
              </p:cNvPr>
              <p:cNvSpPr>
                <a:spLocks noRot="1" noChangeAspect="1" noMove="1" noResize="1" noEditPoints="1" noAdjustHandles="1" noChangeArrowheads="1" noChangeShapeType="1" noTextEdit="1"/>
              </p:cNvSpPr>
              <p:nvPr/>
            </p:nvSpPr>
            <p:spPr>
              <a:xfrm>
                <a:off x="752914" y="6061487"/>
                <a:ext cx="1070486" cy="369332"/>
              </a:xfrm>
              <a:prstGeom prst="rect">
                <a:avLst/>
              </a:prstGeom>
              <a:blipFill>
                <a:blip r:embed="rId6"/>
                <a:stretch>
                  <a:fillRect t="-8197" r="-4000"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713A6FF8-B89A-40D8-A96D-6F3175C95723}"/>
                  </a:ext>
                </a:extLst>
              </p:cNvPr>
              <p:cNvSpPr/>
              <p:nvPr/>
            </p:nvSpPr>
            <p:spPr>
              <a:xfrm>
                <a:off x="2123728" y="4949554"/>
                <a:ext cx="846450"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𝜈</m:t>
                        </m:r>
                      </m:e>
                      <m:sub>
                        <m:r>
                          <a:rPr lang="el-GR" i="1">
                            <a:latin typeface="Cambria Math" panose="02040503050406030204" pitchFamily="18" charset="0"/>
                          </a:rPr>
                          <m:t>1</m:t>
                        </m:r>
                      </m:sub>
                    </m:sSub>
                  </m:oMath>
                </a14:m>
                <a:r>
                  <a:rPr lang="el-GR" dirty="0"/>
                  <a:t>= 90</a:t>
                </a:r>
              </a:p>
            </p:txBody>
          </p:sp>
        </mc:Choice>
        <mc:Fallback xmlns="">
          <p:sp>
            <p:nvSpPr>
              <p:cNvPr id="10" name="Ορθογώνιο 9">
                <a:extLst>
                  <a:ext uri="{FF2B5EF4-FFF2-40B4-BE49-F238E27FC236}">
                    <a16:creationId xmlns:a16="http://schemas.microsoft.com/office/drawing/2014/main" id="{713A6FF8-B89A-40D8-A96D-6F3175C95723}"/>
                  </a:ext>
                </a:extLst>
              </p:cNvPr>
              <p:cNvSpPr>
                <a:spLocks noRot="1" noChangeAspect="1" noMove="1" noResize="1" noEditPoints="1" noAdjustHandles="1" noChangeArrowheads="1" noChangeShapeType="1" noTextEdit="1"/>
              </p:cNvSpPr>
              <p:nvPr/>
            </p:nvSpPr>
            <p:spPr>
              <a:xfrm>
                <a:off x="2123728" y="4949554"/>
                <a:ext cx="846450" cy="369332"/>
              </a:xfrm>
              <a:prstGeom prst="rect">
                <a:avLst/>
              </a:prstGeom>
              <a:blipFill>
                <a:blip r:embed="rId7"/>
                <a:stretch>
                  <a:fillRect t="-9836" r="-5755"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D5A2B06C-FDAA-413C-A029-18ADC94242C5}"/>
                  </a:ext>
                </a:extLst>
              </p:cNvPr>
              <p:cNvSpPr/>
              <p:nvPr/>
            </p:nvSpPr>
            <p:spPr>
              <a:xfrm>
                <a:off x="2123728" y="5330450"/>
                <a:ext cx="968791"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2</m:t>
                        </m:r>
                      </m:sub>
                    </m:sSub>
                  </m:oMath>
                </a14:m>
                <a:r>
                  <a:rPr lang="el-GR" dirty="0"/>
                  <a:t>= 130</a:t>
                </a:r>
              </a:p>
            </p:txBody>
          </p:sp>
        </mc:Choice>
        <mc:Fallback xmlns="">
          <p:sp>
            <p:nvSpPr>
              <p:cNvPr id="11" name="Ορθογώνιο 10">
                <a:extLst>
                  <a:ext uri="{FF2B5EF4-FFF2-40B4-BE49-F238E27FC236}">
                    <a16:creationId xmlns:a16="http://schemas.microsoft.com/office/drawing/2014/main" id="{D5A2B06C-FDAA-413C-A029-18ADC94242C5}"/>
                  </a:ext>
                </a:extLst>
              </p:cNvPr>
              <p:cNvSpPr>
                <a:spLocks noRot="1" noChangeAspect="1" noMove="1" noResize="1" noEditPoints="1" noAdjustHandles="1" noChangeArrowheads="1" noChangeShapeType="1" noTextEdit="1"/>
              </p:cNvSpPr>
              <p:nvPr/>
            </p:nvSpPr>
            <p:spPr>
              <a:xfrm>
                <a:off x="2123728" y="5330450"/>
                <a:ext cx="968791" cy="369332"/>
              </a:xfrm>
              <a:prstGeom prst="rect">
                <a:avLst/>
              </a:prstGeom>
              <a:blipFill>
                <a:blip r:embed="rId8"/>
                <a:stretch>
                  <a:fillRect t="-8197" r="-5031"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C7599CBD-DC71-45BA-9A4D-7BD119AA6AA2}"/>
                  </a:ext>
                </a:extLst>
              </p:cNvPr>
              <p:cNvSpPr/>
              <p:nvPr/>
            </p:nvSpPr>
            <p:spPr>
              <a:xfrm>
                <a:off x="2121066" y="5699782"/>
                <a:ext cx="968791"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3</m:t>
                        </m:r>
                      </m:sub>
                    </m:sSub>
                  </m:oMath>
                </a14:m>
                <a:r>
                  <a:rPr lang="el-GR" dirty="0"/>
                  <a:t>= 180</a:t>
                </a:r>
              </a:p>
            </p:txBody>
          </p:sp>
        </mc:Choice>
        <mc:Fallback xmlns="">
          <p:sp>
            <p:nvSpPr>
              <p:cNvPr id="12" name="Ορθογώνιο 11">
                <a:extLst>
                  <a:ext uri="{FF2B5EF4-FFF2-40B4-BE49-F238E27FC236}">
                    <a16:creationId xmlns:a16="http://schemas.microsoft.com/office/drawing/2014/main" id="{C7599CBD-DC71-45BA-9A4D-7BD119AA6AA2}"/>
                  </a:ext>
                </a:extLst>
              </p:cNvPr>
              <p:cNvSpPr>
                <a:spLocks noRot="1" noChangeAspect="1" noMove="1" noResize="1" noEditPoints="1" noAdjustHandles="1" noChangeArrowheads="1" noChangeShapeType="1" noTextEdit="1"/>
              </p:cNvSpPr>
              <p:nvPr/>
            </p:nvSpPr>
            <p:spPr>
              <a:xfrm>
                <a:off x="2121066" y="5699782"/>
                <a:ext cx="968791" cy="369332"/>
              </a:xfrm>
              <a:prstGeom prst="rect">
                <a:avLst/>
              </a:prstGeom>
              <a:blipFill>
                <a:blip r:embed="rId9"/>
                <a:stretch>
                  <a:fillRect t="-8197" r="-4403"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218BEE76-F2B4-4B3D-93ED-1FCD1FD7D182}"/>
                  </a:ext>
                </a:extLst>
              </p:cNvPr>
              <p:cNvSpPr/>
              <p:nvPr/>
            </p:nvSpPr>
            <p:spPr>
              <a:xfrm>
                <a:off x="2121066" y="6036849"/>
                <a:ext cx="846770"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4</m:t>
                        </m:r>
                      </m:sub>
                    </m:sSub>
                  </m:oMath>
                </a14:m>
                <a:r>
                  <a:rPr lang="el-GR" dirty="0"/>
                  <a:t>= 30</a:t>
                </a:r>
              </a:p>
            </p:txBody>
          </p:sp>
        </mc:Choice>
        <mc:Fallback xmlns="">
          <p:sp>
            <p:nvSpPr>
              <p:cNvPr id="13" name="Ορθογώνιο 12">
                <a:extLst>
                  <a:ext uri="{FF2B5EF4-FFF2-40B4-BE49-F238E27FC236}">
                    <a16:creationId xmlns:a16="http://schemas.microsoft.com/office/drawing/2014/main" id="{218BEE76-F2B4-4B3D-93ED-1FCD1FD7D182}"/>
                  </a:ext>
                </a:extLst>
              </p:cNvPr>
              <p:cNvSpPr>
                <a:spLocks noRot="1" noChangeAspect="1" noMove="1" noResize="1" noEditPoints="1" noAdjustHandles="1" noChangeArrowheads="1" noChangeShapeType="1" noTextEdit="1"/>
              </p:cNvSpPr>
              <p:nvPr/>
            </p:nvSpPr>
            <p:spPr>
              <a:xfrm>
                <a:off x="2121066" y="6036849"/>
                <a:ext cx="846770" cy="369332"/>
              </a:xfrm>
              <a:prstGeom prst="rect">
                <a:avLst/>
              </a:prstGeom>
              <a:blipFill>
                <a:blip r:embed="rId10"/>
                <a:stretch>
                  <a:fillRect t="-8197" r="-5036"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BA3B157B-2D7B-4600-A468-FD81BB346DCA}"/>
                  </a:ext>
                </a:extLst>
              </p:cNvPr>
              <p:cNvSpPr/>
              <p:nvPr/>
            </p:nvSpPr>
            <p:spPr>
              <a:xfrm>
                <a:off x="3452047" y="4936105"/>
                <a:ext cx="1121846"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𝑖</m:t>
                        </m:r>
                      </m:e>
                      <m:sub>
                        <m:r>
                          <a:rPr lang="el-GR" i="1">
                            <a:latin typeface="Cambria Math" panose="02040503050406030204" pitchFamily="18" charset="0"/>
                          </a:rPr>
                          <m:t>1</m:t>
                        </m:r>
                      </m:sub>
                    </m:sSub>
                  </m:oMath>
                </a14:m>
                <a:r>
                  <a:rPr lang="el-GR" dirty="0"/>
                  <a:t> = 5,5%</a:t>
                </a:r>
              </a:p>
            </p:txBody>
          </p:sp>
        </mc:Choice>
        <mc:Fallback xmlns="">
          <p:sp>
            <p:nvSpPr>
              <p:cNvPr id="14" name="Ορθογώνιο 13">
                <a:extLst>
                  <a:ext uri="{FF2B5EF4-FFF2-40B4-BE49-F238E27FC236}">
                    <a16:creationId xmlns:a16="http://schemas.microsoft.com/office/drawing/2014/main" id="{BA3B157B-2D7B-4600-A468-FD81BB346DCA}"/>
                  </a:ext>
                </a:extLst>
              </p:cNvPr>
              <p:cNvSpPr>
                <a:spLocks noRot="1" noChangeAspect="1" noMove="1" noResize="1" noEditPoints="1" noAdjustHandles="1" noChangeArrowheads="1" noChangeShapeType="1" noTextEdit="1"/>
              </p:cNvSpPr>
              <p:nvPr/>
            </p:nvSpPr>
            <p:spPr>
              <a:xfrm>
                <a:off x="3452047" y="4936105"/>
                <a:ext cx="1121846" cy="369332"/>
              </a:xfrm>
              <a:prstGeom prst="rect">
                <a:avLst/>
              </a:prstGeom>
              <a:blipFill>
                <a:blip r:embed="rId11"/>
                <a:stretch>
                  <a:fillRect t="-10000" r="-4348"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6ECF649A-CDF3-44F0-9006-F275C316D8C4}"/>
                  </a:ext>
                </a:extLst>
              </p:cNvPr>
              <p:cNvSpPr/>
              <p:nvPr/>
            </p:nvSpPr>
            <p:spPr>
              <a:xfrm>
                <a:off x="3452026" y="5306112"/>
                <a:ext cx="946028"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𝑖</m:t>
                        </m:r>
                      </m:e>
                      <m:sub>
                        <m:r>
                          <a:rPr lang="el-GR" b="0" i="1" smtClean="0">
                            <a:latin typeface="Cambria Math" panose="02040503050406030204" pitchFamily="18" charset="0"/>
                          </a:rPr>
                          <m:t>2</m:t>
                        </m:r>
                      </m:sub>
                    </m:sSub>
                  </m:oMath>
                </a14:m>
                <a:r>
                  <a:rPr lang="el-GR" dirty="0"/>
                  <a:t> = 6%</a:t>
                </a:r>
              </a:p>
            </p:txBody>
          </p:sp>
        </mc:Choice>
        <mc:Fallback xmlns="">
          <p:sp>
            <p:nvSpPr>
              <p:cNvPr id="15" name="Ορθογώνιο 14">
                <a:extLst>
                  <a:ext uri="{FF2B5EF4-FFF2-40B4-BE49-F238E27FC236}">
                    <a16:creationId xmlns:a16="http://schemas.microsoft.com/office/drawing/2014/main" id="{6ECF649A-CDF3-44F0-9006-F275C316D8C4}"/>
                  </a:ext>
                </a:extLst>
              </p:cNvPr>
              <p:cNvSpPr>
                <a:spLocks noRot="1" noChangeAspect="1" noMove="1" noResize="1" noEditPoints="1" noAdjustHandles="1" noChangeArrowheads="1" noChangeShapeType="1" noTextEdit="1"/>
              </p:cNvSpPr>
              <p:nvPr/>
            </p:nvSpPr>
            <p:spPr>
              <a:xfrm>
                <a:off x="3452026" y="5306112"/>
                <a:ext cx="946028" cy="369332"/>
              </a:xfrm>
              <a:prstGeom prst="rect">
                <a:avLst/>
              </a:prstGeom>
              <a:blipFill>
                <a:blip r:embed="rId12"/>
                <a:stretch>
                  <a:fillRect t="-8197" r="-4516"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8A404A81-B7B4-4CCF-A528-6C6327DF2947}"/>
                  </a:ext>
                </a:extLst>
              </p:cNvPr>
              <p:cNvSpPr/>
              <p:nvPr/>
            </p:nvSpPr>
            <p:spPr>
              <a:xfrm>
                <a:off x="3452026" y="5647986"/>
                <a:ext cx="946028"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𝑖</m:t>
                        </m:r>
                      </m:e>
                      <m:sub>
                        <m:r>
                          <a:rPr lang="el-GR" b="0" i="1" smtClean="0">
                            <a:latin typeface="Cambria Math" panose="02040503050406030204" pitchFamily="18" charset="0"/>
                          </a:rPr>
                          <m:t>3</m:t>
                        </m:r>
                      </m:sub>
                    </m:sSub>
                  </m:oMath>
                </a14:m>
                <a:r>
                  <a:rPr lang="el-GR" dirty="0"/>
                  <a:t> = 8%</a:t>
                </a:r>
              </a:p>
            </p:txBody>
          </p:sp>
        </mc:Choice>
        <mc:Fallback xmlns="">
          <p:sp>
            <p:nvSpPr>
              <p:cNvPr id="16" name="Ορθογώνιο 15">
                <a:extLst>
                  <a:ext uri="{FF2B5EF4-FFF2-40B4-BE49-F238E27FC236}">
                    <a16:creationId xmlns:a16="http://schemas.microsoft.com/office/drawing/2014/main" id="{8A404A81-B7B4-4CCF-A528-6C6327DF2947}"/>
                  </a:ext>
                </a:extLst>
              </p:cNvPr>
              <p:cNvSpPr>
                <a:spLocks noRot="1" noChangeAspect="1" noMove="1" noResize="1" noEditPoints="1" noAdjustHandles="1" noChangeArrowheads="1" noChangeShapeType="1" noTextEdit="1"/>
              </p:cNvSpPr>
              <p:nvPr/>
            </p:nvSpPr>
            <p:spPr>
              <a:xfrm>
                <a:off x="3452026" y="5647986"/>
                <a:ext cx="946028" cy="369332"/>
              </a:xfrm>
              <a:prstGeom prst="rect">
                <a:avLst/>
              </a:prstGeom>
              <a:blipFill>
                <a:blip r:embed="rId13"/>
                <a:stretch>
                  <a:fillRect t="-10000" r="-4516"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6B1B6936-D26C-4F9D-A125-8CD3AC1485CC}"/>
                  </a:ext>
                </a:extLst>
              </p:cNvPr>
              <p:cNvSpPr/>
              <p:nvPr/>
            </p:nvSpPr>
            <p:spPr>
              <a:xfrm>
                <a:off x="3452026" y="6017318"/>
                <a:ext cx="1047966" cy="369332"/>
              </a:xfrm>
              <a:prstGeom prst="rect">
                <a:avLst/>
              </a:prstGeom>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a:latin typeface="Cambria Math" panose="02040503050406030204" pitchFamily="18" charset="0"/>
                          </a:rPr>
                          <m:t>𝑖</m:t>
                        </m:r>
                      </m:e>
                      <m:sub>
                        <m:r>
                          <a:rPr lang="el-GR" b="0" i="1" smtClean="0">
                            <a:latin typeface="Cambria Math" panose="02040503050406030204" pitchFamily="18" charset="0"/>
                          </a:rPr>
                          <m:t>4</m:t>
                        </m:r>
                      </m:sub>
                    </m:sSub>
                  </m:oMath>
                </a14:m>
                <a:r>
                  <a:rPr lang="el-GR" dirty="0"/>
                  <a:t> = 4%</a:t>
                </a:r>
              </a:p>
            </p:txBody>
          </p:sp>
        </mc:Choice>
        <mc:Fallback xmlns="">
          <p:sp>
            <p:nvSpPr>
              <p:cNvPr id="17" name="Ορθογώνιο 16">
                <a:extLst>
                  <a:ext uri="{FF2B5EF4-FFF2-40B4-BE49-F238E27FC236}">
                    <a16:creationId xmlns:a16="http://schemas.microsoft.com/office/drawing/2014/main" id="{6B1B6936-D26C-4F9D-A125-8CD3AC1485CC}"/>
                  </a:ext>
                </a:extLst>
              </p:cNvPr>
              <p:cNvSpPr>
                <a:spLocks noRot="1" noChangeAspect="1" noMove="1" noResize="1" noEditPoints="1" noAdjustHandles="1" noChangeArrowheads="1" noChangeShapeType="1" noTextEdit="1"/>
              </p:cNvSpPr>
              <p:nvPr/>
            </p:nvSpPr>
            <p:spPr>
              <a:xfrm>
                <a:off x="3452026" y="6017318"/>
                <a:ext cx="1047966" cy="369332"/>
              </a:xfrm>
              <a:prstGeom prst="rect">
                <a:avLst/>
              </a:prstGeom>
              <a:blipFill>
                <a:blip r:embed="rId14"/>
                <a:stretch>
                  <a:fillRect t="-8197" b="-24590"/>
                </a:stretch>
              </a:blipFill>
            </p:spPr>
            <p:txBody>
              <a:bodyPr/>
              <a:lstStyle/>
              <a:p>
                <a:r>
                  <a:rPr lang="el-GR">
                    <a:noFill/>
                  </a:rPr>
                  <a:t> </a:t>
                </a:r>
              </a:p>
            </p:txBody>
          </p:sp>
        </mc:Fallback>
      </mc:AlternateContent>
    </p:spTree>
    <p:extLst>
      <p:ext uri="{BB962C8B-B14F-4D97-AF65-F5344CB8AC3E}">
        <p14:creationId xmlns:p14="http://schemas.microsoft.com/office/powerpoint/2010/main" val="3186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57</a:t>
            </a:fld>
            <a:endParaRPr lang="el-GR" dirty="0"/>
          </a:p>
        </p:txBody>
      </p:sp>
      <p:sp>
        <p:nvSpPr>
          <p:cNvPr id="5" name="TextBox 4"/>
          <p:cNvSpPr txBox="1"/>
          <p:nvPr/>
        </p:nvSpPr>
        <p:spPr>
          <a:xfrm>
            <a:off x="1939715" y="4019937"/>
            <a:ext cx="5256584" cy="914400"/>
          </a:xfrm>
          <a:prstGeom prst="rect">
            <a:avLst/>
          </a:prstGeom>
        </p:spPr>
        <p:txBody>
          <a:bodyPr vert="horz" wrap="none" lIns="91440" tIns="45720" rIns="91440" bIns="45720" rtlCol="0" anchor="ctr">
            <a:normAutofit/>
          </a:bodyPr>
          <a:lstStyle/>
          <a:p>
            <a:r>
              <a:rPr lang="el-GR" sz="2000" dirty="0"/>
              <a:t>Δηλ. το μέσο επιτόκιο είναι 0,06817 ή </a:t>
            </a:r>
            <a:r>
              <a:rPr lang="el-GR" sz="2000" b="1" dirty="0">
                <a:solidFill>
                  <a:srgbClr val="FF0000"/>
                </a:solidFill>
              </a:rPr>
              <a:t>6,817%</a:t>
            </a:r>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CBC689F3-EDEF-47A3-855E-EC75AB609CB3}"/>
                  </a:ext>
                </a:extLst>
              </p:cNvPr>
              <p:cNvSpPr/>
              <p:nvPr/>
            </p:nvSpPr>
            <p:spPr>
              <a:xfrm>
                <a:off x="539552" y="2689305"/>
                <a:ext cx="8136904" cy="710707"/>
              </a:xfrm>
              <a:prstGeom prst="rect">
                <a:avLst/>
              </a:prstGeom>
            </p:spPr>
            <p:txBody>
              <a:bodyPr wrap="square">
                <a:spAutoFit/>
              </a:bodyPr>
              <a:lstStyle/>
              <a:p>
                <a:r>
                  <a:rPr lang="el-GR" sz="2800" dirty="0"/>
                  <a:t>Χ = </a:t>
                </a:r>
                <a14:m>
                  <m:oMath xmlns:m="http://schemas.openxmlformats.org/officeDocument/2006/math">
                    <m:f>
                      <m:fPr>
                        <m:ctrlPr>
                          <a:rPr lang="el-GR" sz="2800" i="1">
                            <a:latin typeface="Cambria Math" panose="02040503050406030204" pitchFamily="18" charset="0"/>
                          </a:rPr>
                        </m:ctrlPr>
                      </m:fPr>
                      <m:num>
                        <m:r>
                          <a:rPr lang="el-GR" sz="2800" i="1">
                            <a:latin typeface="Cambria Math" panose="02040503050406030204" pitchFamily="18" charset="0"/>
                          </a:rPr>
                          <m:t>180∗90∗0,055+120∗130∗0,06+200∗180∗0,08+100∗30∗0,04</m:t>
                        </m:r>
                      </m:num>
                      <m:den>
                        <m:r>
                          <a:rPr lang="el-GR" sz="2800" i="1">
                            <a:latin typeface="Cambria Math" panose="02040503050406030204" pitchFamily="18" charset="0"/>
                          </a:rPr>
                          <m:t>180∗90+120∗130+200∗180+100∗30</m:t>
                        </m:r>
                      </m:den>
                    </m:f>
                  </m:oMath>
                </a14:m>
                <a:endParaRPr lang="el-GR" sz="2800" dirty="0"/>
              </a:p>
            </p:txBody>
          </p:sp>
        </mc:Choice>
        <mc:Fallback xmlns="">
          <p:sp>
            <p:nvSpPr>
              <p:cNvPr id="6" name="Ορθογώνιο 5">
                <a:extLst>
                  <a:ext uri="{FF2B5EF4-FFF2-40B4-BE49-F238E27FC236}">
                    <a16:creationId xmlns:a16="http://schemas.microsoft.com/office/drawing/2014/main" id="{CBC689F3-EDEF-47A3-855E-EC75AB609CB3}"/>
                  </a:ext>
                </a:extLst>
              </p:cNvPr>
              <p:cNvSpPr>
                <a:spLocks noRot="1" noChangeAspect="1" noMove="1" noResize="1" noEditPoints="1" noAdjustHandles="1" noChangeArrowheads="1" noChangeShapeType="1" noTextEdit="1"/>
              </p:cNvSpPr>
              <p:nvPr/>
            </p:nvSpPr>
            <p:spPr>
              <a:xfrm>
                <a:off x="539552" y="2689305"/>
                <a:ext cx="8136904" cy="710707"/>
              </a:xfrm>
              <a:prstGeom prst="rect">
                <a:avLst/>
              </a:prstGeom>
              <a:blipFill>
                <a:blip r:embed="rId2"/>
                <a:stretch>
                  <a:fillRect l="-1574" b="-940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8E427C77-CD0D-4CB4-871B-5AD9640C3CCB}"/>
                  </a:ext>
                </a:extLst>
              </p:cNvPr>
              <p:cNvSpPr/>
              <p:nvPr/>
            </p:nvSpPr>
            <p:spPr>
              <a:xfrm>
                <a:off x="2612929" y="1594806"/>
                <a:ext cx="4054059" cy="768031"/>
              </a:xfrm>
              <a:prstGeom prst="rect">
                <a:avLst/>
              </a:prstGeom>
              <a:solidFill>
                <a:schemeClr val="accent1">
                  <a:lumMod val="75000"/>
                </a:schemeClr>
              </a:solidFill>
            </p:spPr>
            <p:txBody>
              <a:bodyPr wrap="none">
                <a:spAutoFit/>
              </a:bodyPr>
              <a:lstStyle/>
              <a:p>
                <a:r>
                  <a:rPr lang="el-GR" sz="2800" b="1" dirty="0">
                    <a:solidFill>
                      <a:srgbClr val="FFC000"/>
                    </a:solidFill>
                  </a:rPr>
                  <a:t>χ</a:t>
                </a:r>
                <a:r>
                  <a:rPr lang="en-US" sz="2800" b="1" dirty="0">
                    <a:solidFill>
                      <a:srgbClr val="FFC000"/>
                    </a:solidFill>
                  </a:rPr>
                  <a:t> = </a:t>
                </a:r>
                <a14:m>
                  <m:oMath xmlns:m="http://schemas.openxmlformats.org/officeDocument/2006/math">
                    <m:f>
                      <m:fPr>
                        <m:ctrlPr>
                          <a:rPr lang="en-US" sz="2800" b="1" i="1">
                            <a:solidFill>
                              <a:srgbClr val="FFC000"/>
                            </a:solidFill>
                            <a:latin typeface="Cambria Math" panose="02040503050406030204" pitchFamily="18" charset="0"/>
                          </a:rPr>
                        </m:ctrlPr>
                      </m:fPr>
                      <m:num>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𝟏</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𝟏</m:t>
                            </m:r>
                          </m:sub>
                        </m:sSub>
                        <m:sSub>
                          <m:sSubPr>
                            <m:ctrlPr>
                              <a:rPr lang="el-GR"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𝒊</m:t>
                            </m:r>
                          </m:e>
                          <m:sub>
                            <m:r>
                              <a:rPr lang="el-GR" sz="2800" b="1" i="1">
                                <a:solidFill>
                                  <a:srgbClr val="FFC000"/>
                                </a:solidFill>
                                <a:latin typeface="Cambria Math" panose="02040503050406030204" pitchFamily="18" charset="0"/>
                              </a:rPr>
                              <m:t>𝟏</m:t>
                            </m:r>
                          </m:sub>
                        </m:sSub>
                        <m:r>
                          <a:rPr lang="en-US"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𝟐</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𝟐</m:t>
                            </m:r>
                          </m:sub>
                        </m:sSub>
                        <m:sSub>
                          <m:sSubPr>
                            <m:ctrlPr>
                              <a:rPr lang="el-GR"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𝒊</m:t>
                            </m:r>
                          </m:e>
                          <m:sub>
                            <m:r>
                              <a:rPr lang="en-US" sz="2800" b="1" i="1">
                                <a:solidFill>
                                  <a:srgbClr val="FFC000"/>
                                </a:solidFill>
                                <a:latin typeface="Cambria Math" panose="02040503050406030204" pitchFamily="18" charset="0"/>
                              </a:rPr>
                              <m:t>𝟐</m:t>
                            </m:r>
                          </m:sub>
                        </m:sSub>
                        <m:r>
                          <a:rPr lang="el-GR"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𝝂</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𝝂</m:t>
                            </m:r>
                          </m:sub>
                        </m:sSub>
                        <m:sSub>
                          <m:sSubPr>
                            <m:ctrlPr>
                              <a:rPr lang="el-GR"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𝒊</m:t>
                            </m:r>
                          </m:e>
                          <m:sub>
                            <m:r>
                              <a:rPr lang="el-GR" sz="2800" b="1" i="1">
                                <a:solidFill>
                                  <a:srgbClr val="FFC000"/>
                                </a:solidFill>
                                <a:latin typeface="Cambria Math" panose="02040503050406030204" pitchFamily="18" charset="0"/>
                              </a:rPr>
                              <m:t>𝝂</m:t>
                            </m:r>
                          </m:sub>
                        </m:sSub>
                      </m:num>
                      <m:den>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𝟏</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𝟏</m:t>
                            </m:r>
                          </m:sub>
                        </m:sSub>
                        <m:r>
                          <a:rPr lang="el-GR"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𝜥</m:t>
                            </m:r>
                          </m:e>
                          <m:sub>
                            <m:r>
                              <a:rPr lang="en-US" sz="2800" b="1" i="1">
                                <a:solidFill>
                                  <a:srgbClr val="FFC000"/>
                                </a:solidFill>
                                <a:latin typeface="Cambria Math" panose="02040503050406030204" pitchFamily="18" charset="0"/>
                              </a:rPr>
                              <m:t>𝟐</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n-US" sz="2800" b="1" i="1">
                                <a:solidFill>
                                  <a:srgbClr val="FFC000"/>
                                </a:solidFill>
                                <a:latin typeface="Cambria Math" panose="02040503050406030204" pitchFamily="18" charset="0"/>
                              </a:rPr>
                              <m:t>𝟐</m:t>
                            </m:r>
                          </m:sub>
                        </m:sSub>
                        <m:r>
                          <a:rPr lang="el-GR" sz="2800" b="1" i="1">
                            <a:solidFill>
                              <a:srgbClr val="FFC000"/>
                            </a:solidFill>
                            <a:latin typeface="Cambria Math" panose="02040503050406030204" pitchFamily="18" charset="0"/>
                          </a:rPr>
                          <m:t>+</m:t>
                        </m:r>
                        <m:sSub>
                          <m:sSubPr>
                            <m:ctrlPr>
                              <a:rPr lang="el-GR" sz="2800" b="1" i="1">
                                <a:solidFill>
                                  <a:srgbClr val="FFC000"/>
                                </a:solidFill>
                                <a:latin typeface="Cambria Math" panose="02040503050406030204" pitchFamily="18" charset="0"/>
                              </a:rPr>
                            </m:ctrlPr>
                          </m:sSubPr>
                          <m:e>
                            <m:r>
                              <a:rPr lang="el-GR" sz="2800" b="1">
                                <a:solidFill>
                                  <a:srgbClr val="FFC000"/>
                                </a:solidFill>
                                <a:latin typeface="Cambria Math" panose="02040503050406030204" pitchFamily="18" charset="0"/>
                              </a:rPr>
                              <m:t>..+ </m:t>
                            </m:r>
                            <m:r>
                              <a:rPr lang="el-GR" sz="2800" b="1" i="1">
                                <a:solidFill>
                                  <a:srgbClr val="FFC000"/>
                                </a:solidFill>
                                <a:latin typeface="Cambria Math" panose="02040503050406030204" pitchFamily="18" charset="0"/>
                              </a:rPr>
                              <m:t>𝜥</m:t>
                            </m:r>
                          </m:e>
                          <m:sub>
                            <m:r>
                              <a:rPr lang="el-GR" sz="2800" b="1" i="1">
                                <a:solidFill>
                                  <a:srgbClr val="FFC000"/>
                                </a:solidFill>
                                <a:latin typeface="Cambria Math" panose="02040503050406030204" pitchFamily="18" charset="0"/>
                              </a:rPr>
                              <m:t>𝝂</m:t>
                            </m:r>
                          </m:sub>
                        </m:sSub>
                        <m:sSub>
                          <m:sSubPr>
                            <m:ctrlPr>
                              <a:rPr lang="el-GR" sz="2800" b="1" i="1">
                                <a:solidFill>
                                  <a:srgbClr val="FFC000"/>
                                </a:solidFill>
                                <a:latin typeface="Cambria Math" panose="02040503050406030204" pitchFamily="18" charset="0"/>
                              </a:rPr>
                            </m:ctrlPr>
                          </m:sSubPr>
                          <m:e>
                            <m:r>
                              <a:rPr lang="el-GR" sz="2800" b="1" i="1">
                                <a:solidFill>
                                  <a:srgbClr val="FFC000"/>
                                </a:solidFill>
                                <a:latin typeface="Cambria Math" panose="02040503050406030204" pitchFamily="18" charset="0"/>
                              </a:rPr>
                              <m:t>𝝂</m:t>
                            </m:r>
                          </m:e>
                          <m:sub>
                            <m:r>
                              <a:rPr lang="el-GR" sz="2800" b="1" i="1">
                                <a:solidFill>
                                  <a:srgbClr val="FFC000"/>
                                </a:solidFill>
                                <a:latin typeface="Cambria Math" panose="02040503050406030204" pitchFamily="18" charset="0"/>
                              </a:rPr>
                              <m:t>𝝂</m:t>
                            </m:r>
                          </m:sub>
                        </m:sSub>
                      </m:den>
                    </m:f>
                  </m:oMath>
                </a14:m>
                <a:endParaRPr lang="el-GR" sz="2800" b="1" dirty="0">
                  <a:solidFill>
                    <a:srgbClr val="FFC000"/>
                  </a:solidFill>
                </a:endParaRPr>
              </a:p>
            </p:txBody>
          </p:sp>
        </mc:Choice>
        <mc:Fallback xmlns="">
          <p:sp>
            <p:nvSpPr>
              <p:cNvPr id="7" name="Ορθογώνιο 6">
                <a:extLst>
                  <a:ext uri="{FF2B5EF4-FFF2-40B4-BE49-F238E27FC236}">
                    <a16:creationId xmlns:a16="http://schemas.microsoft.com/office/drawing/2014/main" id="{8E427C77-CD0D-4CB4-871B-5AD9640C3CCB}"/>
                  </a:ext>
                </a:extLst>
              </p:cNvPr>
              <p:cNvSpPr>
                <a:spLocks noRot="1" noChangeAspect="1" noMove="1" noResize="1" noEditPoints="1" noAdjustHandles="1" noChangeArrowheads="1" noChangeShapeType="1" noTextEdit="1"/>
              </p:cNvSpPr>
              <p:nvPr/>
            </p:nvSpPr>
            <p:spPr>
              <a:xfrm>
                <a:off x="2612929" y="1594806"/>
                <a:ext cx="4054059" cy="768031"/>
              </a:xfrm>
              <a:prstGeom prst="rect">
                <a:avLst/>
              </a:prstGeom>
              <a:blipFill>
                <a:blip r:embed="rId3"/>
                <a:stretch>
                  <a:fillRect l="-3158" b="-2381"/>
                </a:stretch>
              </a:blipFill>
            </p:spPr>
            <p:txBody>
              <a:bodyPr/>
              <a:lstStyle/>
              <a:p>
                <a:r>
                  <a:rPr lang="el-GR">
                    <a:noFill/>
                  </a:rPr>
                  <a:t> </a:t>
                </a:r>
              </a:p>
            </p:txBody>
          </p:sp>
        </mc:Fallback>
      </mc:AlternateContent>
      <p:grpSp>
        <p:nvGrpSpPr>
          <p:cNvPr id="3" name="Ομάδα 2">
            <a:extLst>
              <a:ext uri="{FF2B5EF4-FFF2-40B4-BE49-F238E27FC236}">
                <a16:creationId xmlns:a16="http://schemas.microsoft.com/office/drawing/2014/main" id="{9BA47C34-B88E-4337-80F1-E3007B3F155F}"/>
              </a:ext>
            </a:extLst>
          </p:cNvPr>
          <p:cNvGrpSpPr/>
          <p:nvPr/>
        </p:nvGrpSpPr>
        <p:grpSpPr>
          <a:xfrm>
            <a:off x="2267745" y="4934337"/>
            <a:ext cx="4382854" cy="1798783"/>
            <a:chOff x="752914" y="4936105"/>
            <a:chExt cx="3820979" cy="1494714"/>
          </a:xfrm>
        </p:grpSpPr>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FF36772B-B670-4FAC-930C-7DD19EF3091B}"/>
                    </a:ext>
                  </a:extLst>
                </p:cNvPr>
                <p:cNvSpPr/>
                <p:nvPr/>
              </p:nvSpPr>
              <p:spPr>
                <a:xfrm>
                  <a:off x="755576" y="4949554"/>
                  <a:ext cx="1065163"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l-GR" i="1">
                              <a:latin typeface="Cambria Math" panose="02040503050406030204" pitchFamily="18" charset="0"/>
                            </a:rPr>
                            <m:t>1</m:t>
                          </m:r>
                        </m:sub>
                      </m:sSub>
                    </m:oMath>
                  </a14:m>
                  <a:r>
                    <a:rPr lang="el-GR" dirty="0"/>
                    <a:t> = 180</a:t>
                  </a:r>
                </a:p>
              </p:txBody>
            </p:sp>
          </mc:Choice>
          <mc:Fallback xmlns="">
            <p:sp>
              <p:nvSpPr>
                <p:cNvPr id="8" name="Ορθογώνιο 7">
                  <a:extLst>
                    <a:ext uri="{FF2B5EF4-FFF2-40B4-BE49-F238E27FC236}">
                      <a16:creationId xmlns:a16="http://schemas.microsoft.com/office/drawing/2014/main" id="{FF36772B-B670-4FAC-930C-7DD19EF3091B}"/>
                    </a:ext>
                  </a:extLst>
                </p:cNvPr>
                <p:cNvSpPr>
                  <a:spLocks noRot="1" noChangeAspect="1" noMove="1" noResize="1" noEditPoints="1" noAdjustHandles="1" noChangeArrowheads="1" noChangeShapeType="1" noTextEdit="1"/>
                </p:cNvSpPr>
                <p:nvPr/>
              </p:nvSpPr>
              <p:spPr>
                <a:xfrm>
                  <a:off x="755576" y="4949554"/>
                  <a:ext cx="1065163" cy="369332"/>
                </a:xfrm>
                <a:prstGeom prst="rect">
                  <a:avLst/>
                </a:prstGeom>
                <a:blipFill>
                  <a:blip r:embed="rId4"/>
                  <a:stretch>
                    <a:fillRect t="-10000" r="-4023"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F46872DA-61C9-4EC8-9A9D-16E3337E7171}"/>
                    </a:ext>
                  </a:extLst>
                </p:cNvPr>
                <p:cNvSpPr/>
                <p:nvPr/>
              </p:nvSpPr>
              <p:spPr>
                <a:xfrm>
                  <a:off x="755576" y="5322823"/>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2</m:t>
                          </m:r>
                        </m:sub>
                      </m:sSub>
                    </m:oMath>
                  </a14:m>
                  <a:r>
                    <a:rPr lang="el-GR" dirty="0"/>
                    <a:t> = 120</a:t>
                  </a:r>
                </a:p>
              </p:txBody>
            </p:sp>
          </mc:Choice>
          <mc:Fallback xmlns="">
            <p:sp>
              <p:nvSpPr>
                <p:cNvPr id="9" name="Ορθογώνιο 8">
                  <a:extLst>
                    <a:ext uri="{FF2B5EF4-FFF2-40B4-BE49-F238E27FC236}">
                      <a16:creationId xmlns:a16="http://schemas.microsoft.com/office/drawing/2014/main" id="{F46872DA-61C9-4EC8-9A9D-16E3337E7171}"/>
                    </a:ext>
                  </a:extLst>
                </p:cNvPr>
                <p:cNvSpPr>
                  <a:spLocks noRot="1" noChangeAspect="1" noMove="1" noResize="1" noEditPoints="1" noAdjustHandles="1" noChangeArrowheads="1" noChangeShapeType="1" noTextEdit="1"/>
                </p:cNvSpPr>
                <p:nvPr/>
              </p:nvSpPr>
              <p:spPr>
                <a:xfrm>
                  <a:off x="755576" y="5322823"/>
                  <a:ext cx="1070486" cy="369332"/>
                </a:xfrm>
                <a:prstGeom prst="rect">
                  <a:avLst/>
                </a:prstGeom>
                <a:blipFill>
                  <a:blip r:embed="rId5"/>
                  <a:stretch>
                    <a:fillRect t="-10000" r="-4000"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48E16755-C00B-40D6-AC95-80B39F08D76E}"/>
                    </a:ext>
                  </a:extLst>
                </p:cNvPr>
                <p:cNvSpPr/>
                <p:nvPr/>
              </p:nvSpPr>
              <p:spPr>
                <a:xfrm>
                  <a:off x="755576" y="5692155"/>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3</m:t>
                          </m:r>
                        </m:sub>
                      </m:sSub>
                    </m:oMath>
                  </a14:m>
                  <a:r>
                    <a:rPr lang="el-GR" dirty="0"/>
                    <a:t> = 200</a:t>
                  </a:r>
                </a:p>
              </p:txBody>
            </p:sp>
          </mc:Choice>
          <mc:Fallback xmlns="">
            <p:sp>
              <p:nvSpPr>
                <p:cNvPr id="10" name="Ορθογώνιο 9">
                  <a:extLst>
                    <a:ext uri="{FF2B5EF4-FFF2-40B4-BE49-F238E27FC236}">
                      <a16:creationId xmlns:a16="http://schemas.microsoft.com/office/drawing/2014/main" id="{48E16755-C00B-40D6-AC95-80B39F08D76E}"/>
                    </a:ext>
                  </a:extLst>
                </p:cNvPr>
                <p:cNvSpPr>
                  <a:spLocks noRot="1" noChangeAspect="1" noMove="1" noResize="1" noEditPoints="1" noAdjustHandles="1" noChangeArrowheads="1" noChangeShapeType="1" noTextEdit="1"/>
                </p:cNvSpPr>
                <p:nvPr/>
              </p:nvSpPr>
              <p:spPr>
                <a:xfrm>
                  <a:off x="755576" y="5692155"/>
                  <a:ext cx="1070486" cy="369332"/>
                </a:xfrm>
                <a:prstGeom prst="rect">
                  <a:avLst/>
                </a:prstGeom>
                <a:blipFill>
                  <a:blip r:embed="rId6"/>
                  <a:stretch>
                    <a:fillRect t="-8197" r="-4000"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1A7502F2-958D-40C5-B568-6B8F0B9DDAB7}"/>
                    </a:ext>
                  </a:extLst>
                </p:cNvPr>
                <p:cNvSpPr/>
                <p:nvPr/>
              </p:nvSpPr>
              <p:spPr>
                <a:xfrm>
                  <a:off x="752914" y="6061487"/>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4</m:t>
                          </m:r>
                        </m:sub>
                      </m:sSub>
                    </m:oMath>
                  </a14:m>
                  <a:r>
                    <a:rPr lang="el-GR" dirty="0"/>
                    <a:t> = 100</a:t>
                  </a:r>
                </a:p>
              </p:txBody>
            </p:sp>
          </mc:Choice>
          <mc:Fallback xmlns="">
            <p:sp>
              <p:nvSpPr>
                <p:cNvPr id="11" name="Ορθογώνιο 10">
                  <a:extLst>
                    <a:ext uri="{FF2B5EF4-FFF2-40B4-BE49-F238E27FC236}">
                      <a16:creationId xmlns:a16="http://schemas.microsoft.com/office/drawing/2014/main" id="{1A7502F2-958D-40C5-B568-6B8F0B9DDAB7}"/>
                    </a:ext>
                  </a:extLst>
                </p:cNvPr>
                <p:cNvSpPr>
                  <a:spLocks noRot="1" noChangeAspect="1" noMove="1" noResize="1" noEditPoints="1" noAdjustHandles="1" noChangeArrowheads="1" noChangeShapeType="1" noTextEdit="1"/>
                </p:cNvSpPr>
                <p:nvPr/>
              </p:nvSpPr>
              <p:spPr>
                <a:xfrm>
                  <a:off x="752914" y="6061487"/>
                  <a:ext cx="1070486" cy="369332"/>
                </a:xfrm>
                <a:prstGeom prst="rect">
                  <a:avLst/>
                </a:prstGeom>
                <a:blipFill>
                  <a:blip r:embed="rId7"/>
                  <a:stretch>
                    <a:fillRect t="-9836" r="-3977"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625B4CF3-46B9-43C2-BA76-76087C8FF212}"/>
                    </a:ext>
                  </a:extLst>
                </p:cNvPr>
                <p:cNvSpPr/>
                <p:nvPr/>
              </p:nvSpPr>
              <p:spPr>
                <a:xfrm>
                  <a:off x="2123728" y="4949554"/>
                  <a:ext cx="846450"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𝜈</m:t>
                          </m:r>
                        </m:e>
                        <m:sub>
                          <m:r>
                            <a:rPr lang="el-GR" i="1">
                              <a:latin typeface="Cambria Math" panose="02040503050406030204" pitchFamily="18" charset="0"/>
                            </a:rPr>
                            <m:t>1</m:t>
                          </m:r>
                        </m:sub>
                      </m:sSub>
                    </m:oMath>
                  </a14:m>
                  <a:r>
                    <a:rPr lang="el-GR" dirty="0"/>
                    <a:t>= 90</a:t>
                  </a:r>
                </a:p>
              </p:txBody>
            </p:sp>
          </mc:Choice>
          <mc:Fallback xmlns="">
            <p:sp>
              <p:nvSpPr>
                <p:cNvPr id="12" name="Ορθογώνιο 11">
                  <a:extLst>
                    <a:ext uri="{FF2B5EF4-FFF2-40B4-BE49-F238E27FC236}">
                      <a16:creationId xmlns:a16="http://schemas.microsoft.com/office/drawing/2014/main" id="{625B4CF3-46B9-43C2-BA76-76087C8FF212}"/>
                    </a:ext>
                  </a:extLst>
                </p:cNvPr>
                <p:cNvSpPr>
                  <a:spLocks noRot="1" noChangeAspect="1" noMove="1" noResize="1" noEditPoints="1" noAdjustHandles="1" noChangeArrowheads="1" noChangeShapeType="1" noTextEdit="1"/>
                </p:cNvSpPr>
                <p:nvPr/>
              </p:nvSpPr>
              <p:spPr>
                <a:xfrm>
                  <a:off x="2123728" y="4949554"/>
                  <a:ext cx="846450" cy="369332"/>
                </a:xfrm>
                <a:prstGeom prst="rect">
                  <a:avLst/>
                </a:prstGeom>
                <a:blipFill>
                  <a:blip r:embed="rId8"/>
                  <a:stretch>
                    <a:fillRect t="-10000" r="-5755"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5A4493BB-9D46-4D51-9649-48EA12E84BA6}"/>
                    </a:ext>
                  </a:extLst>
                </p:cNvPr>
                <p:cNvSpPr/>
                <p:nvPr/>
              </p:nvSpPr>
              <p:spPr>
                <a:xfrm>
                  <a:off x="2123728" y="5330450"/>
                  <a:ext cx="968791"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2</m:t>
                          </m:r>
                        </m:sub>
                      </m:sSub>
                    </m:oMath>
                  </a14:m>
                  <a:r>
                    <a:rPr lang="el-GR" dirty="0"/>
                    <a:t>= 130</a:t>
                  </a:r>
                </a:p>
              </p:txBody>
            </p:sp>
          </mc:Choice>
          <mc:Fallback xmlns="">
            <p:sp>
              <p:nvSpPr>
                <p:cNvPr id="13" name="Ορθογώνιο 12">
                  <a:extLst>
                    <a:ext uri="{FF2B5EF4-FFF2-40B4-BE49-F238E27FC236}">
                      <a16:creationId xmlns:a16="http://schemas.microsoft.com/office/drawing/2014/main" id="{5A4493BB-9D46-4D51-9649-48EA12E84BA6}"/>
                    </a:ext>
                  </a:extLst>
                </p:cNvPr>
                <p:cNvSpPr>
                  <a:spLocks noRot="1" noChangeAspect="1" noMove="1" noResize="1" noEditPoints="1" noAdjustHandles="1" noChangeArrowheads="1" noChangeShapeType="1" noTextEdit="1"/>
                </p:cNvSpPr>
                <p:nvPr/>
              </p:nvSpPr>
              <p:spPr>
                <a:xfrm>
                  <a:off x="2123728" y="5330450"/>
                  <a:ext cx="968791" cy="369332"/>
                </a:xfrm>
                <a:prstGeom prst="rect">
                  <a:avLst/>
                </a:prstGeom>
                <a:blipFill>
                  <a:blip r:embed="rId9"/>
                  <a:stretch>
                    <a:fillRect t="-8197" r="-5031"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98258689-F776-4AB0-AD5F-CAC0CAEB02A3}"/>
                    </a:ext>
                  </a:extLst>
                </p:cNvPr>
                <p:cNvSpPr/>
                <p:nvPr/>
              </p:nvSpPr>
              <p:spPr>
                <a:xfrm>
                  <a:off x="2121066" y="5699782"/>
                  <a:ext cx="968791"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3</m:t>
                          </m:r>
                        </m:sub>
                      </m:sSub>
                    </m:oMath>
                  </a14:m>
                  <a:r>
                    <a:rPr lang="el-GR" dirty="0"/>
                    <a:t>= 180</a:t>
                  </a:r>
                </a:p>
              </p:txBody>
            </p:sp>
          </mc:Choice>
          <mc:Fallback xmlns="">
            <p:sp>
              <p:nvSpPr>
                <p:cNvPr id="14" name="Ορθογώνιο 13">
                  <a:extLst>
                    <a:ext uri="{FF2B5EF4-FFF2-40B4-BE49-F238E27FC236}">
                      <a16:creationId xmlns:a16="http://schemas.microsoft.com/office/drawing/2014/main" id="{98258689-F776-4AB0-AD5F-CAC0CAEB02A3}"/>
                    </a:ext>
                  </a:extLst>
                </p:cNvPr>
                <p:cNvSpPr>
                  <a:spLocks noRot="1" noChangeAspect="1" noMove="1" noResize="1" noEditPoints="1" noAdjustHandles="1" noChangeArrowheads="1" noChangeShapeType="1" noTextEdit="1"/>
                </p:cNvSpPr>
                <p:nvPr/>
              </p:nvSpPr>
              <p:spPr>
                <a:xfrm>
                  <a:off x="2121066" y="5699782"/>
                  <a:ext cx="968791" cy="369332"/>
                </a:xfrm>
                <a:prstGeom prst="rect">
                  <a:avLst/>
                </a:prstGeom>
                <a:blipFill>
                  <a:blip r:embed="rId10"/>
                  <a:stretch>
                    <a:fillRect t="-10000" r="-4403"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42713190-1DE9-47AB-8E29-8BE00CF1623C}"/>
                    </a:ext>
                  </a:extLst>
                </p:cNvPr>
                <p:cNvSpPr/>
                <p:nvPr/>
              </p:nvSpPr>
              <p:spPr>
                <a:xfrm>
                  <a:off x="2121066" y="6036849"/>
                  <a:ext cx="846770"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4</m:t>
                          </m:r>
                        </m:sub>
                      </m:sSub>
                    </m:oMath>
                  </a14:m>
                  <a:r>
                    <a:rPr lang="el-GR" dirty="0"/>
                    <a:t>= 30</a:t>
                  </a:r>
                </a:p>
              </p:txBody>
            </p:sp>
          </mc:Choice>
          <mc:Fallback xmlns="">
            <p:sp>
              <p:nvSpPr>
                <p:cNvPr id="15" name="Ορθογώνιο 14">
                  <a:extLst>
                    <a:ext uri="{FF2B5EF4-FFF2-40B4-BE49-F238E27FC236}">
                      <a16:creationId xmlns:a16="http://schemas.microsoft.com/office/drawing/2014/main" id="{42713190-1DE9-47AB-8E29-8BE00CF1623C}"/>
                    </a:ext>
                  </a:extLst>
                </p:cNvPr>
                <p:cNvSpPr>
                  <a:spLocks noRot="1" noChangeAspect="1" noMove="1" noResize="1" noEditPoints="1" noAdjustHandles="1" noChangeArrowheads="1" noChangeShapeType="1" noTextEdit="1"/>
                </p:cNvSpPr>
                <p:nvPr/>
              </p:nvSpPr>
              <p:spPr>
                <a:xfrm>
                  <a:off x="2121066" y="6036849"/>
                  <a:ext cx="846770" cy="369332"/>
                </a:xfrm>
                <a:prstGeom prst="rect">
                  <a:avLst/>
                </a:prstGeom>
                <a:blipFill>
                  <a:blip r:embed="rId11"/>
                  <a:stretch>
                    <a:fillRect t="-10000" r="-5036"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CFD3249D-43B5-40B7-917B-F902B5C29623}"/>
                    </a:ext>
                  </a:extLst>
                </p:cNvPr>
                <p:cNvSpPr/>
                <p:nvPr/>
              </p:nvSpPr>
              <p:spPr>
                <a:xfrm>
                  <a:off x="3452047" y="4936105"/>
                  <a:ext cx="1121846"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𝑖</m:t>
                          </m:r>
                        </m:e>
                        <m:sub>
                          <m:r>
                            <a:rPr lang="el-GR" i="1">
                              <a:latin typeface="Cambria Math" panose="02040503050406030204" pitchFamily="18" charset="0"/>
                            </a:rPr>
                            <m:t>1</m:t>
                          </m:r>
                        </m:sub>
                      </m:sSub>
                    </m:oMath>
                  </a14:m>
                  <a:r>
                    <a:rPr lang="el-GR" dirty="0"/>
                    <a:t> = 5,5%</a:t>
                  </a:r>
                </a:p>
              </p:txBody>
            </p:sp>
          </mc:Choice>
          <mc:Fallback xmlns="">
            <p:sp>
              <p:nvSpPr>
                <p:cNvPr id="16" name="Ορθογώνιο 15">
                  <a:extLst>
                    <a:ext uri="{FF2B5EF4-FFF2-40B4-BE49-F238E27FC236}">
                      <a16:creationId xmlns:a16="http://schemas.microsoft.com/office/drawing/2014/main" id="{CFD3249D-43B5-40B7-917B-F902B5C29623}"/>
                    </a:ext>
                  </a:extLst>
                </p:cNvPr>
                <p:cNvSpPr>
                  <a:spLocks noRot="1" noChangeAspect="1" noMove="1" noResize="1" noEditPoints="1" noAdjustHandles="1" noChangeArrowheads="1" noChangeShapeType="1" noTextEdit="1"/>
                </p:cNvSpPr>
                <p:nvPr/>
              </p:nvSpPr>
              <p:spPr>
                <a:xfrm>
                  <a:off x="3452047" y="4936105"/>
                  <a:ext cx="1121846" cy="369332"/>
                </a:xfrm>
                <a:prstGeom prst="rect">
                  <a:avLst/>
                </a:prstGeom>
                <a:blipFill>
                  <a:blip r:embed="rId12"/>
                  <a:stretch>
                    <a:fillRect t="-8197" r="-3804"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B5D527D7-A40D-4033-8C87-9E91EED6E6CC}"/>
                    </a:ext>
                  </a:extLst>
                </p:cNvPr>
                <p:cNvSpPr/>
                <p:nvPr/>
              </p:nvSpPr>
              <p:spPr>
                <a:xfrm>
                  <a:off x="3452026" y="5306112"/>
                  <a:ext cx="946028"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𝑖</m:t>
                          </m:r>
                        </m:e>
                        <m:sub>
                          <m:r>
                            <a:rPr lang="el-GR" b="0" i="1" smtClean="0">
                              <a:latin typeface="Cambria Math" panose="02040503050406030204" pitchFamily="18" charset="0"/>
                            </a:rPr>
                            <m:t>2</m:t>
                          </m:r>
                        </m:sub>
                      </m:sSub>
                    </m:oMath>
                  </a14:m>
                  <a:r>
                    <a:rPr lang="el-GR" dirty="0"/>
                    <a:t> = 6%</a:t>
                  </a:r>
                </a:p>
              </p:txBody>
            </p:sp>
          </mc:Choice>
          <mc:Fallback xmlns="">
            <p:sp>
              <p:nvSpPr>
                <p:cNvPr id="17" name="Ορθογώνιο 16">
                  <a:extLst>
                    <a:ext uri="{FF2B5EF4-FFF2-40B4-BE49-F238E27FC236}">
                      <a16:creationId xmlns:a16="http://schemas.microsoft.com/office/drawing/2014/main" id="{B5D527D7-A40D-4033-8C87-9E91EED6E6CC}"/>
                    </a:ext>
                  </a:extLst>
                </p:cNvPr>
                <p:cNvSpPr>
                  <a:spLocks noRot="1" noChangeAspect="1" noMove="1" noResize="1" noEditPoints="1" noAdjustHandles="1" noChangeArrowheads="1" noChangeShapeType="1" noTextEdit="1"/>
                </p:cNvSpPr>
                <p:nvPr/>
              </p:nvSpPr>
              <p:spPr>
                <a:xfrm>
                  <a:off x="3452026" y="5306112"/>
                  <a:ext cx="946028" cy="369332"/>
                </a:xfrm>
                <a:prstGeom prst="rect">
                  <a:avLst/>
                </a:prstGeom>
                <a:blipFill>
                  <a:blip r:embed="rId13"/>
                  <a:stretch>
                    <a:fillRect t="-8197" r="-3871"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Ορθογώνιο 17">
                  <a:extLst>
                    <a:ext uri="{FF2B5EF4-FFF2-40B4-BE49-F238E27FC236}">
                      <a16:creationId xmlns:a16="http://schemas.microsoft.com/office/drawing/2014/main" id="{1693DC5B-ECD5-4B48-BD59-723C06585AD3}"/>
                    </a:ext>
                  </a:extLst>
                </p:cNvPr>
                <p:cNvSpPr/>
                <p:nvPr/>
              </p:nvSpPr>
              <p:spPr>
                <a:xfrm>
                  <a:off x="3452026" y="5647986"/>
                  <a:ext cx="946028"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𝑖</m:t>
                          </m:r>
                        </m:e>
                        <m:sub>
                          <m:r>
                            <a:rPr lang="el-GR" b="0" i="1" smtClean="0">
                              <a:latin typeface="Cambria Math" panose="02040503050406030204" pitchFamily="18" charset="0"/>
                            </a:rPr>
                            <m:t>3</m:t>
                          </m:r>
                        </m:sub>
                      </m:sSub>
                    </m:oMath>
                  </a14:m>
                  <a:r>
                    <a:rPr lang="el-GR" dirty="0"/>
                    <a:t> = 8%</a:t>
                  </a:r>
                </a:p>
              </p:txBody>
            </p:sp>
          </mc:Choice>
          <mc:Fallback xmlns="">
            <p:sp>
              <p:nvSpPr>
                <p:cNvPr id="18" name="Ορθογώνιο 17">
                  <a:extLst>
                    <a:ext uri="{FF2B5EF4-FFF2-40B4-BE49-F238E27FC236}">
                      <a16:creationId xmlns:a16="http://schemas.microsoft.com/office/drawing/2014/main" id="{1693DC5B-ECD5-4B48-BD59-723C06585AD3}"/>
                    </a:ext>
                  </a:extLst>
                </p:cNvPr>
                <p:cNvSpPr>
                  <a:spLocks noRot="1" noChangeAspect="1" noMove="1" noResize="1" noEditPoints="1" noAdjustHandles="1" noChangeArrowheads="1" noChangeShapeType="1" noTextEdit="1"/>
                </p:cNvSpPr>
                <p:nvPr/>
              </p:nvSpPr>
              <p:spPr>
                <a:xfrm>
                  <a:off x="3452026" y="5647986"/>
                  <a:ext cx="946028" cy="369332"/>
                </a:xfrm>
                <a:prstGeom prst="rect">
                  <a:avLst/>
                </a:prstGeom>
                <a:blipFill>
                  <a:blip r:embed="rId14"/>
                  <a:stretch>
                    <a:fillRect t="-8197" r="-3871"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CAD86339-E5D7-44C7-B18B-511D39C8834E}"/>
                    </a:ext>
                  </a:extLst>
                </p:cNvPr>
                <p:cNvSpPr/>
                <p:nvPr/>
              </p:nvSpPr>
              <p:spPr>
                <a:xfrm>
                  <a:off x="3452026" y="6017318"/>
                  <a:ext cx="1047966" cy="369332"/>
                </a:xfrm>
                <a:prstGeom prst="rect">
                  <a:avLst/>
                </a:prstGeom>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a:latin typeface="Cambria Math" panose="02040503050406030204" pitchFamily="18" charset="0"/>
                            </a:rPr>
                            <m:t>𝑖</m:t>
                          </m:r>
                        </m:e>
                        <m:sub>
                          <m:r>
                            <a:rPr lang="el-GR" b="0" i="1" smtClean="0">
                              <a:latin typeface="Cambria Math" panose="02040503050406030204" pitchFamily="18" charset="0"/>
                            </a:rPr>
                            <m:t>4</m:t>
                          </m:r>
                        </m:sub>
                      </m:sSub>
                    </m:oMath>
                  </a14:m>
                  <a:r>
                    <a:rPr lang="el-GR" dirty="0"/>
                    <a:t> = 4%</a:t>
                  </a:r>
                </a:p>
              </p:txBody>
            </p:sp>
          </mc:Choice>
          <mc:Fallback xmlns="">
            <p:sp>
              <p:nvSpPr>
                <p:cNvPr id="19" name="Ορθογώνιο 18">
                  <a:extLst>
                    <a:ext uri="{FF2B5EF4-FFF2-40B4-BE49-F238E27FC236}">
                      <a16:creationId xmlns:a16="http://schemas.microsoft.com/office/drawing/2014/main" id="{CAD86339-E5D7-44C7-B18B-511D39C8834E}"/>
                    </a:ext>
                  </a:extLst>
                </p:cNvPr>
                <p:cNvSpPr>
                  <a:spLocks noRot="1" noChangeAspect="1" noMove="1" noResize="1" noEditPoints="1" noAdjustHandles="1" noChangeArrowheads="1" noChangeShapeType="1" noTextEdit="1"/>
                </p:cNvSpPr>
                <p:nvPr/>
              </p:nvSpPr>
              <p:spPr>
                <a:xfrm>
                  <a:off x="3452026" y="6017318"/>
                  <a:ext cx="1047966" cy="369332"/>
                </a:xfrm>
                <a:prstGeom prst="rect">
                  <a:avLst/>
                </a:prstGeom>
                <a:blipFill>
                  <a:blip r:embed="rId15"/>
                  <a:stretch>
                    <a:fillRect t="-10000" b="-2666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D7035BD7-82D7-410F-BF95-92551F9D9DAB}"/>
                  </a:ext>
                </a:extLst>
              </p:cNvPr>
              <p:cNvSpPr/>
              <p:nvPr/>
            </p:nvSpPr>
            <p:spPr>
              <a:xfrm>
                <a:off x="3837084" y="3499585"/>
                <a:ext cx="1798422" cy="710707"/>
              </a:xfrm>
              <a:prstGeom prst="rect">
                <a:avLst/>
              </a:prstGeom>
            </p:spPr>
            <p:txBody>
              <a:bodyPr wrap="square">
                <a:spAutoFit/>
              </a:bodyPr>
              <a:lstStyle/>
              <a:p>
                <a:r>
                  <a:rPr lang="el-GR" sz="2800" dirty="0"/>
                  <a:t>Χ = </a:t>
                </a:r>
                <a14:m>
                  <m:oMath xmlns:m="http://schemas.openxmlformats.org/officeDocument/2006/math">
                    <m:f>
                      <m:fPr>
                        <m:ctrlPr>
                          <a:rPr lang="el-GR" sz="2800" i="1">
                            <a:latin typeface="Cambria Math" panose="02040503050406030204" pitchFamily="18" charset="0"/>
                          </a:rPr>
                        </m:ctrlPr>
                      </m:fPr>
                      <m:num>
                        <m:r>
                          <a:rPr lang="en-US" sz="2800" b="0" i="1" smtClean="0">
                            <a:latin typeface="Cambria Math" panose="02040503050406030204" pitchFamily="18" charset="0"/>
                          </a:rPr>
                          <m:t>4.827</m:t>
                        </m:r>
                      </m:num>
                      <m:den>
                        <m:r>
                          <a:rPr lang="en-US" sz="2800" b="0" i="1" smtClean="0">
                            <a:latin typeface="Cambria Math" panose="02040503050406030204" pitchFamily="18" charset="0"/>
                          </a:rPr>
                          <m:t>70.800</m:t>
                        </m:r>
                      </m:den>
                    </m:f>
                  </m:oMath>
                </a14:m>
                <a:endParaRPr lang="el-GR" sz="2800" dirty="0"/>
              </a:p>
            </p:txBody>
          </p:sp>
        </mc:Choice>
        <mc:Fallback xmlns="">
          <p:sp>
            <p:nvSpPr>
              <p:cNvPr id="20" name="Ορθογώνιο 19">
                <a:extLst>
                  <a:ext uri="{FF2B5EF4-FFF2-40B4-BE49-F238E27FC236}">
                    <a16:creationId xmlns:a16="http://schemas.microsoft.com/office/drawing/2014/main" id="{D7035BD7-82D7-410F-BF95-92551F9D9DAB}"/>
                  </a:ext>
                </a:extLst>
              </p:cNvPr>
              <p:cNvSpPr>
                <a:spLocks noRot="1" noChangeAspect="1" noMove="1" noResize="1" noEditPoints="1" noAdjustHandles="1" noChangeArrowheads="1" noChangeShapeType="1" noTextEdit="1"/>
              </p:cNvSpPr>
              <p:nvPr/>
            </p:nvSpPr>
            <p:spPr>
              <a:xfrm>
                <a:off x="3837084" y="3499585"/>
                <a:ext cx="1798422" cy="710707"/>
              </a:xfrm>
              <a:prstGeom prst="rect">
                <a:avLst/>
              </a:prstGeom>
              <a:blipFill>
                <a:blip r:embed="rId16"/>
                <a:stretch>
                  <a:fillRect l="-6780" b="-8547"/>
                </a:stretch>
              </a:blipFill>
            </p:spPr>
            <p:txBody>
              <a:bodyPr/>
              <a:lstStyle/>
              <a:p>
                <a:r>
                  <a:rPr lang="el-GR">
                    <a:noFill/>
                  </a:rPr>
                  <a:t> </a:t>
                </a:r>
              </a:p>
            </p:txBody>
          </p:sp>
        </mc:Fallback>
      </mc:AlternateContent>
    </p:spTree>
    <p:extLst>
      <p:ext uri="{BB962C8B-B14F-4D97-AF65-F5344CB8AC3E}">
        <p14:creationId xmlns:p14="http://schemas.microsoft.com/office/powerpoint/2010/main" val="13489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13E8F-88DB-42AA-810E-537E33797F48}"/>
              </a:ext>
            </a:extLst>
          </p:cNvPr>
          <p:cNvSpPr>
            <a:spLocks noGrp="1"/>
          </p:cNvSpPr>
          <p:nvPr>
            <p:ph type="title"/>
          </p:nvPr>
        </p:nvSpPr>
        <p:spPr/>
        <p:txBody>
          <a:bodyPr/>
          <a:lstStyle/>
          <a:p>
            <a:r>
              <a:rPr lang="el-GR" dirty="0"/>
              <a:t>Παράδειγμα</a:t>
            </a:r>
          </a:p>
        </p:txBody>
      </p:sp>
      <p:sp>
        <p:nvSpPr>
          <p:cNvPr id="4" name="Θέση αριθμού διαφάνειας 3">
            <a:extLst>
              <a:ext uri="{FF2B5EF4-FFF2-40B4-BE49-F238E27FC236}">
                <a16:creationId xmlns:a16="http://schemas.microsoft.com/office/drawing/2014/main" id="{659F95D6-9DB0-46BA-ACAB-2A1903EB3EBB}"/>
              </a:ext>
            </a:extLst>
          </p:cNvPr>
          <p:cNvSpPr>
            <a:spLocks noGrp="1"/>
          </p:cNvSpPr>
          <p:nvPr>
            <p:ph type="sldNum" sz="quarter" idx="12"/>
          </p:nvPr>
        </p:nvSpPr>
        <p:spPr/>
        <p:txBody>
          <a:bodyPr/>
          <a:lstStyle/>
          <a:p>
            <a:pPr>
              <a:defRPr/>
            </a:pPr>
            <a:fld id="{ABDCB94C-B5E6-4293-A41E-9D2D60527EE3}" type="slidenum">
              <a:rPr lang="el-GR" smtClean="0"/>
              <a:pPr>
                <a:defRPr/>
              </a:pPr>
              <a:t>58</a:t>
            </a:fld>
            <a:endParaRPr lang="el-GR" dirty="0"/>
          </a:p>
        </p:txBody>
      </p:sp>
      <p:sp>
        <p:nvSpPr>
          <p:cNvPr id="5" name="Ορθογώνιο 4">
            <a:extLst>
              <a:ext uri="{FF2B5EF4-FFF2-40B4-BE49-F238E27FC236}">
                <a16:creationId xmlns:a16="http://schemas.microsoft.com/office/drawing/2014/main" id="{F58BC725-D241-4708-82E6-AB13AD26C44D}"/>
              </a:ext>
            </a:extLst>
          </p:cNvPr>
          <p:cNvSpPr/>
          <p:nvPr/>
        </p:nvSpPr>
        <p:spPr>
          <a:xfrm>
            <a:off x="6670" y="3031298"/>
            <a:ext cx="4421313"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I</a:t>
            </a:r>
            <a:r>
              <a:rPr lang="el-GR" sz="1800" baseline="-25000" dirty="0">
                <a:solidFill>
                  <a:srgbClr val="FF0000"/>
                </a:solidFill>
              </a:rPr>
              <a:t>1</a:t>
            </a:r>
            <a:r>
              <a:rPr lang="el-GR" sz="1800" dirty="0">
                <a:solidFill>
                  <a:srgbClr val="FF0000"/>
                </a:solidFill>
              </a:rPr>
              <a:t>=Κ</a:t>
            </a:r>
            <a:r>
              <a:rPr lang="el-GR" sz="1800" baseline="-25000" dirty="0">
                <a:solidFill>
                  <a:srgbClr val="FF0000"/>
                </a:solidFill>
              </a:rPr>
              <a:t>1</a:t>
            </a:r>
            <a:r>
              <a:rPr lang="el-GR" sz="1800" dirty="0">
                <a:solidFill>
                  <a:srgbClr val="FF0000"/>
                </a:solidFill>
              </a:rPr>
              <a:t>*</a:t>
            </a:r>
            <a:r>
              <a:rPr lang="en-US" sz="1800" dirty="0">
                <a:solidFill>
                  <a:srgbClr val="FF0000"/>
                </a:solidFill>
              </a:rPr>
              <a:t>t*i</a:t>
            </a:r>
            <a:r>
              <a:rPr lang="el-GR" sz="1800" dirty="0">
                <a:solidFill>
                  <a:srgbClr val="FF0000"/>
                </a:solidFill>
              </a:rPr>
              <a:t> = 180*(90/365)* 0,05</a:t>
            </a:r>
            <a:r>
              <a:rPr lang="en-US" sz="1800" dirty="0">
                <a:solidFill>
                  <a:srgbClr val="FF0000"/>
                </a:solidFill>
              </a:rPr>
              <a:t>5</a:t>
            </a:r>
            <a:r>
              <a:rPr lang="el-GR" sz="1800" dirty="0">
                <a:solidFill>
                  <a:srgbClr val="FF0000"/>
                </a:solidFill>
              </a:rPr>
              <a:t> = </a:t>
            </a:r>
            <a:r>
              <a:rPr lang="el-GR" sz="1800" dirty="0"/>
              <a:t>2,44</a:t>
            </a:r>
            <a:r>
              <a:rPr lang="el-GR" sz="1800" dirty="0">
                <a:solidFill>
                  <a:srgbClr val="FF0000"/>
                </a:solidFill>
              </a:rPr>
              <a:t> </a:t>
            </a:r>
            <a:endParaRPr lang="en-US" sz="1800" dirty="0">
              <a:solidFill>
                <a:srgbClr val="FF0000"/>
              </a:solidFill>
              <a:sym typeface="Wingdings" panose="05000000000000000000" pitchFamily="2" charset="2"/>
            </a:endParaRPr>
          </a:p>
        </p:txBody>
      </p:sp>
      <p:grpSp>
        <p:nvGrpSpPr>
          <p:cNvPr id="18" name="Ομάδα 17">
            <a:extLst>
              <a:ext uri="{FF2B5EF4-FFF2-40B4-BE49-F238E27FC236}">
                <a16:creationId xmlns:a16="http://schemas.microsoft.com/office/drawing/2014/main" id="{21E07FCE-6606-42F2-94A4-F0881CA7E71E}"/>
              </a:ext>
            </a:extLst>
          </p:cNvPr>
          <p:cNvGrpSpPr/>
          <p:nvPr/>
        </p:nvGrpSpPr>
        <p:grpSpPr>
          <a:xfrm>
            <a:off x="1483722" y="1437940"/>
            <a:ext cx="3820979" cy="1494714"/>
            <a:chOff x="752914" y="4936105"/>
            <a:chExt cx="3820979" cy="1494714"/>
          </a:xfrm>
        </p:grpSpPr>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474A81B2-BECF-4F0B-B328-113E054F10BA}"/>
                    </a:ext>
                  </a:extLst>
                </p:cNvPr>
                <p:cNvSpPr/>
                <p:nvPr/>
              </p:nvSpPr>
              <p:spPr>
                <a:xfrm>
                  <a:off x="755576" y="4949554"/>
                  <a:ext cx="1065163"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m:rPr>
                              <m:sty m:val="p"/>
                            </m:rPr>
                            <a:rPr lang="el-GR">
                              <a:latin typeface="Cambria Math" panose="02040503050406030204" pitchFamily="18" charset="0"/>
                            </a:rPr>
                            <m:t>Κ</m:t>
                          </m:r>
                        </m:e>
                        <m:sub>
                          <m:r>
                            <a:rPr lang="el-GR" i="1">
                              <a:latin typeface="Cambria Math" panose="02040503050406030204" pitchFamily="18" charset="0"/>
                            </a:rPr>
                            <m:t>1</m:t>
                          </m:r>
                        </m:sub>
                      </m:sSub>
                    </m:oMath>
                  </a14:m>
                  <a:r>
                    <a:rPr lang="el-GR" dirty="0"/>
                    <a:t> = 180</a:t>
                  </a:r>
                </a:p>
              </p:txBody>
            </p:sp>
          </mc:Choice>
          <mc:Fallback xmlns="">
            <p:sp>
              <p:nvSpPr>
                <p:cNvPr id="6" name="Ορθογώνιο 5">
                  <a:extLst>
                    <a:ext uri="{FF2B5EF4-FFF2-40B4-BE49-F238E27FC236}">
                      <a16:creationId xmlns:a16="http://schemas.microsoft.com/office/drawing/2014/main" id="{474A81B2-BECF-4F0B-B328-113E054F10BA}"/>
                    </a:ext>
                  </a:extLst>
                </p:cNvPr>
                <p:cNvSpPr>
                  <a:spLocks noRot="1" noChangeAspect="1" noMove="1" noResize="1" noEditPoints="1" noAdjustHandles="1" noChangeArrowheads="1" noChangeShapeType="1" noTextEdit="1"/>
                </p:cNvSpPr>
                <p:nvPr/>
              </p:nvSpPr>
              <p:spPr>
                <a:xfrm>
                  <a:off x="755576" y="4949554"/>
                  <a:ext cx="1065163" cy="369332"/>
                </a:xfrm>
                <a:prstGeom prst="rect">
                  <a:avLst/>
                </a:prstGeom>
                <a:blipFill>
                  <a:blip r:embed="rId2"/>
                  <a:stretch>
                    <a:fillRect t="-8197" r="-3429"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5B1D1EC1-E043-4D9E-8E7A-98333D9C3894}"/>
                    </a:ext>
                  </a:extLst>
                </p:cNvPr>
                <p:cNvSpPr/>
                <p:nvPr/>
              </p:nvSpPr>
              <p:spPr>
                <a:xfrm>
                  <a:off x="755576" y="5322823"/>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2</m:t>
                          </m:r>
                        </m:sub>
                      </m:sSub>
                    </m:oMath>
                  </a14:m>
                  <a:r>
                    <a:rPr lang="el-GR" dirty="0"/>
                    <a:t> = 120</a:t>
                  </a:r>
                </a:p>
              </p:txBody>
            </p:sp>
          </mc:Choice>
          <mc:Fallback xmlns="">
            <p:sp>
              <p:nvSpPr>
                <p:cNvPr id="7" name="Ορθογώνιο 6">
                  <a:extLst>
                    <a:ext uri="{FF2B5EF4-FFF2-40B4-BE49-F238E27FC236}">
                      <a16:creationId xmlns:a16="http://schemas.microsoft.com/office/drawing/2014/main" id="{5B1D1EC1-E043-4D9E-8E7A-98333D9C3894}"/>
                    </a:ext>
                  </a:extLst>
                </p:cNvPr>
                <p:cNvSpPr>
                  <a:spLocks noRot="1" noChangeAspect="1" noMove="1" noResize="1" noEditPoints="1" noAdjustHandles="1" noChangeArrowheads="1" noChangeShapeType="1" noTextEdit="1"/>
                </p:cNvSpPr>
                <p:nvPr/>
              </p:nvSpPr>
              <p:spPr>
                <a:xfrm>
                  <a:off x="755576" y="5322823"/>
                  <a:ext cx="1070486" cy="369332"/>
                </a:xfrm>
                <a:prstGeom prst="rect">
                  <a:avLst/>
                </a:prstGeom>
                <a:blipFill>
                  <a:blip r:embed="rId3"/>
                  <a:stretch>
                    <a:fillRect t="-8197" r="-4000"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0CC69EA8-6357-4106-8B5D-125919FE2045}"/>
                    </a:ext>
                  </a:extLst>
                </p:cNvPr>
                <p:cNvSpPr/>
                <p:nvPr/>
              </p:nvSpPr>
              <p:spPr>
                <a:xfrm>
                  <a:off x="755576" y="5692155"/>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3</m:t>
                          </m:r>
                        </m:sub>
                      </m:sSub>
                    </m:oMath>
                  </a14:m>
                  <a:r>
                    <a:rPr lang="el-GR" dirty="0"/>
                    <a:t> = 200</a:t>
                  </a:r>
                </a:p>
              </p:txBody>
            </p:sp>
          </mc:Choice>
          <mc:Fallback xmlns="">
            <p:sp>
              <p:nvSpPr>
                <p:cNvPr id="8" name="Ορθογώνιο 7">
                  <a:extLst>
                    <a:ext uri="{FF2B5EF4-FFF2-40B4-BE49-F238E27FC236}">
                      <a16:creationId xmlns:a16="http://schemas.microsoft.com/office/drawing/2014/main" id="{0CC69EA8-6357-4106-8B5D-125919FE2045}"/>
                    </a:ext>
                  </a:extLst>
                </p:cNvPr>
                <p:cNvSpPr>
                  <a:spLocks noRot="1" noChangeAspect="1" noMove="1" noResize="1" noEditPoints="1" noAdjustHandles="1" noChangeArrowheads="1" noChangeShapeType="1" noTextEdit="1"/>
                </p:cNvSpPr>
                <p:nvPr/>
              </p:nvSpPr>
              <p:spPr>
                <a:xfrm>
                  <a:off x="755576" y="5692155"/>
                  <a:ext cx="1070486" cy="369332"/>
                </a:xfrm>
                <a:prstGeom prst="rect">
                  <a:avLst/>
                </a:prstGeom>
                <a:blipFill>
                  <a:blip r:embed="rId4"/>
                  <a:stretch>
                    <a:fillRect t="-10000" r="-4000"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DD30C6E9-83A7-4546-AF82-45B3006AFAB4}"/>
                    </a:ext>
                  </a:extLst>
                </p:cNvPr>
                <p:cNvSpPr/>
                <p:nvPr/>
              </p:nvSpPr>
              <p:spPr>
                <a:xfrm>
                  <a:off x="752914" y="6061487"/>
                  <a:ext cx="1070486"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l-GR">
                              <a:latin typeface="Cambria Math" panose="02040503050406030204" pitchFamily="18" charset="0"/>
                            </a:rPr>
                            <m:t>Κ</m:t>
                          </m:r>
                        </m:e>
                        <m:sub>
                          <m:r>
                            <a:rPr lang="el-GR" b="0" i="1" smtClean="0">
                              <a:latin typeface="Cambria Math" panose="02040503050406030204" pitchFamily="18" charset="0"/>
                            </a:rPr>
                            <m:t>4</m:t>
                          </m:r>
                        </m:sub>
                      </m:sSub>
                    </m:oMath>
                  </a14:m>
                  <a:r>
                    <a:rPr lang="el-GR" dirty="0"/>
                    <a:t> = 100</a:t>
                  </a:r>
                </a:p>
              </p:txBody>
            </p:sp>
          </mc:Choice>
          <mc:Fallback xmlns="">
            <p:sp>
              <p:nvSpPr>
                <p:cNvPr id="9" name="Ορθογώνιο 8">
                  <a:extLst>
                    <a:ext uri="{FF2B5EF4-FFF2-40B4-BE49-F238E27FC236}">
                      <a16:creationId xmlns:a16="http://schemas.microsoft.com/office/drawing/2014/main" id="{DD30C6E9-83A7-4546-AF82-45B3006AFAB4}"/>
                    </a:ext>
                  </a:extLst>
                </p:cNvPr>
                <p:cNvSpPr>
                  <a:spLocks noRot="1" noChangeAspect="1" noMove="1" noResize="1" noEditPoints="1" noAdjustHandles="1" noChangeArrowheads="1" noChangeShapeType="1" noTextEdit="1"/>
                </p:cNvSpPr>
                <p:nvPr/>
              </p:nvSpPr>
              <p:spPr>
                <a:xfrm>
                  <a:off x="752914" y="6061487"/>
                  <a:ext cx="1070486" cy="369332"/>
                </a:xfrm>
                <a:prstGeom prst="rect">
                  <a:avLst/>
                </a:prstGeom>
                <a:blipFill>
                  <a:blip r:embed="rId5"/>
                  <a:stretch>
                    <a:fillRect t="-8197" r="-3977"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9144AB4E-CF36-40E7-8EDF-CD3F4F40173F}"/>
                    </a:ext>
                  </a:extLst>
                </p:cNvPr>
                <p:cNvSpPr/>
                <p:nvPr/>
              </p:nvSpPr>
              <p:spPr>
                <a:xfrm>
                  <a:off x="2123728" y="4949554"/>
                  <a:ext cx="846450"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𝜈</m:t>
                          </m:r>
                        </m:e>
                        <m:sub>
                          <m:r>
                            <a:rPr lang="el-GR" i="1">
                              <a:latin typeface="Cambria Math" panose="02040503050406030204" pitchFamily="18" charset="0"/>
                            </a:rPr>
                            <m:t>1</m:t>
                          </m:r>
                        </m:sub>
                      </m:sSub>
                    </m:oMath>
                  </a14:m>
                  <a:r>
                    <a:rPr lang="el-GR" dirty="0"/>
                    <a:t>= 90</a:t>
                  </a:r>
                </a:p>
              </p:txBody>
            </p:sp>
          </mc:Choice>
          <mc:Fallback xmlns="">
            <p:sp>
              <p:nvSpPr>
                <p:cNvPr id="10" name="Ορθογώνιο 9">
                  <a:extLst>
                    <a:ext uri="{FF2B5EF4-FFF2-40B4-BE49-F238E27FC236}">
                      <a16:creationId xmlns:a16="http://schemas.microsoft.com/office/drawing/2014/main" id="{9144AB4E-CF36-40E7-8EDF-CD3F4F40173F}"/>
                    </a:ext>
                  </a:extLst>
                </p:cNvPr>
                <p:cNvSpPr>
                  <a:spLocks noRot="1" noChangeAspect="1" noMove="1" noResize="1" noEditPoints="1" noAdjustHandles="1" noChangeArrowheads="1" noChangeShapeType="1" noTextEdit="1"/>
                </p:cNvSpPr>
                <p:nvPr/>
              </p:nvSpPr>
              <p:spPr>
                <a:xfrm>
                  <a:off x="2123728" y="4949554"/>
                  <a:ext cx="846450" cy="369332"/>
                </a:xfrm>
                <a:prstGeom prst="rect">
                  <a:avLst/>
                </a:prstGeom>
                <a:blipFill>
                  <a:blip r:embed="rId6"/>
                  <a:stretch>
                    <a:fillRect t="-8197" r="-5755"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6BA609D2-FDC8-4210-8C80-318BFF83496D}"/>
                    </a:ext>
                  </a:extLst>
                </p:cNvPr>
                <p:cNvSpPr/>
                <p:nvPr/>
              </p:nvSpPr>
              <p:spPr>
                <a:xfrm>
                  <a:off x="2123728" y="5330450"/>
                  <a:ext cx="968791"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2</m:t>
                          </m:r>
                        </m:sub>
                      </m:sSub>
                    </m:oMath>
                  </a14:m>
                  <a:r>
                    <a:rPr lang="el-GR" dirty="0"/>
                    <a:t>= 130</a:t>
                  </a:r>
                </a:p>
              </p:txBody>
            </p:sp>
          </mc:Choice>
          <mc:Fallback xmlns="">
            <p:sp>
              <p:nvSpPr>
                <p:cNvPr id="11" name="Ορθογώνιο 10">
                  <a:extLst>
                    <a:ext uri="{FF2B5EF4-FFF2-40B4-BE49-F238E27FC236}">
                      <a16:creationId xmlns:a16="http://schemas.microsoft.com/office/drawing/2014/main" id="{6BA609D2-FDC8-4210-8C80-318BFF83496D}"/>
                    </a:ext>
                  </a:extLst>
                </p:cNvPr>
                <p:cNvSpPr>
                  <a:spLocks noRot="1" noChangeAspect="1" noMove="1" noResize="1" noEditPoints="1" noAdjustHandles="1" noChangeArrowheads="1" noChangeShapeType="1" noTextEdit="1"/>
                </p:cNvSpPr>
                <p:nvPr/>
              </p:nvSpPr>
              <p:spPr>
                <a:xfrm>
                  <a:off x="2123728" y="5330450"/>
                  <a:ext cx="968791" cy="369332"/>
                </a:xfrm>
                <a:prstGeom prst="rect">
                  <a:avLst/>
                </a:prstGeom>
                <a:blipFill>
                  <a:blip r:embed="rId7"/>
                  <a:stretch>
                    <a:fillRect t="-10000" r="-5031"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8DF410AC-A148-4C63-B4FB-46FD4B7C533A}"/>
                    </a:ext>
                  </a:extLst>
                </p:cNvPr>
                <p:cNvSpPr/>
                <p:nvPr/>
              </p:nvSpPr>
              <p:spPr>
                <a:xfrm>
                  <a:off x="2121066" y="5699782"/>
                  <a:ext cx="968791"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3</m:t>
                          </m:r>
                        </m:sub>
                      </m:sSub>
                    </m:oMath>
                  </a14:m>
                  <a:r>
                    <a:rPr lang="el-GR" dirty="0"/>
                    <a:t>= 180</a:t>
                  </a:r>
                </a:p>
              </p:txBody>
            </p:sp>
          </mc:Choice>
          <mc:Fallback xmlns="">
            <p:sp>
              <p:nvSpPr>
                <p:cNvPr id="12" name="Ορθογώνιο 11">
                  <a:extLst>
                    <a:ext uri="{FF2B5EF4-FFF2-40B4-BE49-F238E27FC236}">
                      <a16:creationId xmlns:a16="http://schemas.microsoft.com/office/drawing/2014/main" id="{8DF410AC-A148-4C63-B4FB-46FD4B7C533A}"/>
                    </a:ext>
                  </a:extLst>
                </p:cNvPr>
                <p:cNvSpPr>
                  <a:spLocks noRot="1" noChangeAspect="1" noMove="1" noResize="1" noEditPoints="1" noAdjustHandles="1" noChangeArrowheads="1" noChangeShapeType="1" noTextEdit="1"/>
                </p:cNvSpPr>
                <p:nvPr/>
              </p:nvSpPr>
              <p:spPr>
                <a:xfrm>
                  <a:off x="2121066" y="5699782"/>
                  <a:ext cx="968791" cy="369332"/>
                </a:xfrm>
                <a:prstGeom prst="rect">
                  <a:avLst/>
                </a:prstGeom>
                <a:blipFill>
                  <a:blip r:embed="rId8"/>
                  <a:stretch>
                    <a:fillRect t="-8197" r="-4403"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Ορθογώνιο 12">
                  <a:extLst>
                    <a:ext uri="{FF2B5EF4-FFF2-40B4-BE49-F238E27FC236}">
                      <a16:creationId xmlns:a16="http://schemas.microsoft.com/office/drawing/2014/main" id="{1575FA18-E59B-4F55-9197-17B4AAE2BFA5}"/>
                    </a:ext>
                  </a:extLst>
                </p:cNvPr>
                <p:cNvSpPr/>
                <p:nvPr/>
              </p:nvSpPr>
              <p:spPr>
                <a:xfrm>
                  <a:off x="2121066" y="6036849"/>
                  <a:ext cx="846770"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l-GR" i="1">
                              <a:latin typeface="Cambria Math" panose="02040503050406030204" pitchFamily="18" charset="0"/>
                            </a:rPr>
                            <m:t>𝜈</m:t>
                          </m:r>
                        </m:e>
                        <m:sub>
                          <m:r>
                            <a:rPr lang="el-GR" b="0" i="1" smtClean="0">
                              <a:latin typeface="Cambria Math" panose="02040503050406030204" pitchFamily="18" charset="0"/>
                            </a:rPr>
                            <m:t>4</m:t>
                          </m:r>
                        </m:sub>
                      </m:sSub>
                    </m:oMath>
                  </a14:m>
                  <a:r>
                    <a:rPr lang="el-GR" dirty="0"/>
                    <a:t>= 30</a:t>
                  </a:r>
                </a:p>
              </p:txBody>
            </p:sp>
          </mc:Choice>
          <mc:Fallback xmlns="">
            <p:sp>
              <p:nvSpPr>
                <p:cNvPr id="13" name="Ορθογώνιο 12">
                  <a:extLst>
                    <a:ext uri="{FF2B5EF4-FFF2-40B4-BE49-F238E27FC236}">
                      <a16:creationId xmlns:a16="http://schemas.microsoft.com/office/drawing/2014/main" id="{1575FA18-E59B-4F55-9197-17B4AAE2BFA5}"/>
                    </a:ext>
                  </a:extLst>
                </p:cNvPr>
                <p:cNvSpPr>
                  <a:spLocks noRot="1" noChangeAspect="1" noMove="1" noResize="1" noEditPoints="1" noAdjustHandles="1" noChangeArrowheads="1" noChangeShapeType="1" noTextEdit="1"/>
                </p:cNvSpPr>
                <p:nvPr/>
              </p:nvSpPr>
              <p:spPr>
                <a:xfrm>
                  <a:off x="2121066" y="6036849"/>
                  <a:ext cx="846770" cy="369332"/>
                </a:xfrm>
                <a:prstGeom prst="rect">
                  <a:avLst/>
                </a:prstGeom>
                <a:blipFill>
                  <a:blip r:embed="rId9"/>
                  <a:stretch>
                    <a:fillRect t="-8197" r="-5036" b="-2459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154DB0F2-EE9F-4CE2-A255-040EB0B8796C}"/>
                    </a:ext>
                  </a:extLst>
                </p:cNvPr>
                <p:cNvSpPr/>
                <p:nvPr/>
              </p:nvSpPr>
              <p:spPr>
                <a:xfrm>
                  <a:off x="3452047" y="4936105"/>
                  <a:ext cx="1121846" cy="369332"/>
                </a:xfrm>
                <a:prstGeom prst="rect">
                  <a:avLst/>
                </a:prstGeom>
              </p:spPr>
              <p:txBody>
                <a:bodyPr wrap="none">
                  <a:spAutoFit/>
                </a:bodyPr>
                <a:lstStyle/>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𝑖</m:t>
                          </m:r>
                        </m:e>
                        <m:sub>
                          <m:r>
                            <a:rPr lang="el-GR" i="1">
                              <a:latin typeface="Cambria Math" panose="02040503050406030204" pitchFamily="18" charset="0"/>
                            </a:rPr>
                            <m:t>1</m:t>
                          </m:r>
                        </m:sub>
                      </m:sSub>
                    </m:oMath>
                  </a14:m>
                  <a:r>
                    <a:rPr lang="el-GR" dirty="0"/>
                    <a:t> = 5,5%</a:t>
                  </a:r>
                </a:p>
              </p:txBody>
            </p:sp>
          </mc:Choice>
          <mc:Fallback xmlns="">
            <p:sp>
              <p:nvSpPr>
                <p:cNvPr id="14" name="Ορθογώνιο 13">
                  <a:extLst>
                    <a:ext uri="{FF2B5EF4-FFF2-40B4-BE49-F238E27FC236}">
                      <a16:creationId xmlns:a16="http://schemas.microsoft.com/office/drawing/2014/main" id="{154DB0F2-EE9F-4CE2-A255-040EB0B8796C}"/>
                    </a:ext>
                  </a:extLst>
                </p:cNvPr>
                <p:cNvSpPr>
                  <a:spLocks noRot="1" noChangeAspect="1" noMove="1" noResize="1" noEditPoints="1" noAdjustHandles="1" noChangeArrowheads="1" noChangeShapeType="1" noTextEdit="1"/>
                </p:cNvSpPr>
                <p:nvPr/>
              </p:nvSpPr>
              <p:spPr>
                <a:xfrm>
                  <a:off x="3452047" y="4936105"/>
                  <a:ext cx="1121846" cy="369332"/>
                </a:xfrm>
                <a:prstGeom prst="rect">
                  <a:avLst/>
                </a:prstGeom>
                <a:blipFill>
                  <a:blip r:embed="rId10"/>
                  <a:stretch>
                    <a:fillRect t="-10000" r="-4348"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a:extLst>
                    <a:ext uri="{FF2B5EF4-FFF2-40B4-BE49-F238E27FC236}">
                      <a16:creationId xmlns:a16="http://schemas.microsoft.com/office/drawing/2014/main" id="{5781EE1F-819B-48CC-9406-CC6F470C0026}"/>
                    </a:ext>
                  </a:extLst>
                </p:cNvPr>
                <p:cNvSpPr/>
                <p:nvPr/>
              </p:nvSpPr>
              <p:spPr>
                <a:xfrm>
                  <a:off x="3452026" y="5306112"/>
                  <a:ext cx="946028"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𝑖</m:t>
                          </m:r>
                        </m:e>
                        <m:sub>
                          <m:r>
                            <a:rPr lang="el-GR" b="0" i="1" smtClean="0">
                              <a:latin typeface="Cambria Math" panose="02040503050406030204" pitchFamily="18" charset="0"/>
                            </a:rPr>
                            <m:t>2</m:t>
                          </m:r>
                        </m:sub>
                      </m:sSub>
                    </m:oMath>
                  </a14:m>
                  <a:r>
                    <a:rPr lang="el-GR" dirty="0"/>
                    <a:t> = 6%</a:t>
                  </a:r>
                </a:p>
              </p:txBody>
            </p:sp>
          </mc:Choice>
          <mc:Fallback xmlns="">
            <p:sp>
              <p:nvSpPr>
                <p:cNvPr id="15" name="Ορθογώνιο 14">
                  <a:extLst>
                    <a:ext uri="{FF2B5EF4-FFF2-40B4-BE49-F238E27FC236}">
                      <a16:creationId xmlns:a16="http://schemas.microsoft.com/office/drawing/2014/main" id="{5781EE1F-819B-48CC-9406-CC6F470C0026}"/>
                    </a:ext>
                  </a:extLst>
                </p:cNvPr>
                <p:cNvSpPr>
                  <a:spLocks noRot="1" noChangeAspect="1" noMove="1" noResize="1" noEditPoints="1" noAdjustHandles="1" noChangeArrowheads="1" noChangeShapeType="1" noTextEdit="1"/>
                </p:cNvSpPr>
                <p:nvPr/>
              </p:nvSpPr>
              <p:spPr>
                <a:xfrm>
                  <a:off x="3452026" y="5306112"/>
                  <a:ext cx="946028" cy="369332"/>
                </a:xfrm>
                <a:prstGeom prst="rect">
                  <a:avLst/>
                </a:prstGeom>
                <a:blipFill>
                  <a:blip r:embed="rId11"/>
                  <a:stretch>
                    <a:fillRect t="-10000" r="-4516"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B145FDFF-E289-4A03-B585-B708C3E55162}"/>
                    </a:ext>
                  </a:extLst>
                </p:cNvPr>
                <p:cNvSpPr/>
                <p:nvPr/>
              </p:nvSpPr>
              <p:spPr>
                <a:xfrm>
                  <a:off x="3452026" y="5647986"/>
                  <a:ext cx="946028"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𝑖</m:t>
                          </m:r>
                        </m:e>
                        <m:sub>
                          <m:r>
                            <a:rPr lang="el-GR" b="0" i="1" smtClean="0">
                              <a:latin typeface="Cambria Math" panose="02040503050406030204" pitchFamily="18" charset="0"/>
                            </a:rPr>
                            <m:t>3</m:t>
                          </m:r>
                        </m:sub>
                      </m:sSub>
                    </m:oMath>
                  </a14:m>
                  <a:r>
                    <a:rPr lang="el-GR" dirty="0"/>
                    <a:t> = 8%</a:t>
                  </a:r>
                </a:p>
              </p:txBody>
            </p:sp>
          </mc:Choice>
          <mc:Fallback xmlns="">
            <p:sp>
              <p:nvSpPr>
                <p:cNvPr id="16" name="Ορθογώνιο 15">
                  <a:extLst>
                    <a:ext uri="{FF2B5EF4-FFF2-40B4-BE49-F238E27FC236}">
                      <a16:creationId xmlns:a16="http://schemas.microsoft.com/office/drawing/2014/main" id="{B145FDFF-E289-4A03-B585-B708C3E55162}"/>
                    </a:ext>
                  </a:extLst>
                </p:cNvPr>
                <p:cNvSpPr>
                  <a:spLocks noRot="1" noChangeAspect="1" noMove="1" noResize="1" noEditPoints="1" noAdjustHandles="1" noChangeArrowheads="1" noChangeShapeType="1" noTextEdit="1"/>
                </p:cNvSpPr>
                <p:nvPr/>
              </p:nvSpPr>
              <p:spPr>
                <a:xfrm>
                  <a:off x="3452026" y="5647986"/>
                  <a:ext cx="946028" cy="369332"/>
                </a:xfrm>
                <a:prstGeom prst="rect">
                  <a:avLst/>
                </a:prstGeom>
                <a:blipFill>
                  <a:blip r:embed="rId12"/>
                  <a:stretch>
                    <a:fillRect t="-10000" r="-4516" b="-2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a:extLst>
                    <a:ext uri="{FF2B5EF4-FFF2-40B4-BE49-F238E27FC236}">
                      <a16:creationId xmlns:a16="http://schemas.microsoft.com/office/drawing/2014/main" id="{BC4D4E4C-17C7-4380-84E9-55F75F319A86}"/>
                    </a:ext>
                  </a:extLst>
                </p:cNvPr>
                <p:cNvSpPr/>
                <p:nvPr/>
              </p:nvSpPr>
              <p:spPr>
                <a:xfrm>
                  <a:off x="3452026" y="6017318"/>
                  <a:ext cx="1047966" cy="369332"/>
                </a:xfrm>
                <a:prstGeom prst="rect">
                  <a:avLst/>
                </a:prstGeom>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a:latin typeface="Cambria Math" panose="02040503050406030204" pitchFamily="18" charset="0"/>
                            </a:rPr>
                            <m:t>𝑖</m:t>
                          </m:r>
                        </m:e>
                        <m:sub>
                          <m:r>
                            <a:rPr lang="el-GR" b="0" i="1" smtClean="0">
                              <a:latin typeface="Cambria Math" panose="02040503050406030204" pitchFamily="18" charset="0"/>
                            </a:rPr>
                            <m:t>4</m:t>
                          </m:r>
                        </m:sub>
                      </m:sSub>
                    </m:oMath>
                  </a14:m>
                  <a:r>
                    <a:rPr lang="el-GR" dirty="0"/>
                    <a:t> = 4%</a:t>
                  </a:r>
                </a:p>
              </p:txBody>
            </p:sp>
          </mc:Choice>
          <mc:Fallback xmlns="">
            <p:sp>
              <p:nvSpPr>
                <p:cNvPr id="17" name="Ορθογώνιο 16">
                  <a:extLst>
                    <a:ext uri="{FF2B5EF4-FFF2-40B4-BE49-F238E27FC236}">
                      <a16:creationId xmlns:a16="http://schemas.microsoft.com/office/drawing/2014/main" id="{BC4D4E4C-17C7-4380-84E9-55F75F319A86}"/>
                    </a:ext>
                  </a:extLst>
                </p:cNvPr>
                <p:cNvSpPr>
                  <a:spLocks noRot="1" noChangeAspect="1" noMove="1" noResize="1" noEditPoints="1" noAdjustHandles="1" noChangeArrowheads="1" noChangeShapeType="1" noTextEdit="1"/>
                </p:cNvSpPr>
                <p:nvPr/>
              </p:nvSpPr>
              <p:spPr>
                <a:xfrm>
                  <a:off x="3452026" y="6017318"/>
                  <a:ext cx="1047966" cy="369332"/>
                </a:xfrm>
                <a:prstGeom prst="rect">
                  <a:avLst/>
                </a:prstGeom>
                <a:blipFill>
                  <a:blip r:embed="rId13"/>
                  <a:stretch>
                    <a:fillRect t="-8197" b="-24590"/>
                  </a:stretch>
                </a:blipFill>
              </p:spPr>
              <p:txBody>
                <a:bodyPr/>
                <a:lstStyle/>
                <a:p>
                  <a:r>
                    <a:rPr lang="el-GR">
                      <a:noFill/>
                    </a:rPr>
                    <a:t> </a:t>
                  </a:r>
                </a:p>
              </p:txBody>
            </p:sp>
          </mc:Fallback>
        </mc:AlternateContent>
      </p:grpSp>
      <p:sp>
        <p:nvSpPr>
          <p:cNvPr id="19" name="Ορθογώνιο 18">
            <a:extLst>
              <a:ext uri="{FF2B5EF4-FFF2-40B4-BE49-F238E27FC236}">
                <a16:creationId xmlns:a16="http://schemas.microsoft.com/office/drawing/2014/main" id="{B715F50E-B2EF-40BF-8827-691870662D7D}"/>
              </a:ext>
            </a:extLst>
          </p:cNvPr>
          <p:cNvSpPr/>
          <p:nvPr/>
        </p:nvSpPr>
        <p:spPr>
          <a:xfrm>
            <a:off x="6672" y="3447155"/>
            <a:ext cx="4508548"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I</a:t>
            </a:r>
            <a:r>
              <a:rPr lang="el-GR" sz="1800" baseline="-25000" dirty="0">
                <a:solidFill>
                  <a:srgbClr val="FF0000"/>
                </a:solidFill>
              </a:rPr>
              <a:t>2</a:t>
            </a:r>
            <a:r>
              <a:rPr lang="el-GR" sz="1800" dirty="0">
                <a:solidFill>
                  <a:srgbClr val="FF0000"/>
                </a:solidFill>
              </a:rPr>
              <a:t>=Κ</a:t>
            </a:r>
            <a:r>
              <a:rPr lang="el-GR" sz="1800" baseline="-25000" dirty="0">
                <a:solidFill>
                  <a:srgbClr val="FF0000"/>
                </a:solidFill>
              </a:rPr>
              <a:t>2</a:t>
            </a:r>
            <a:r>
              <a:rPr lang="el-GR" sz="1800" dirty="0">
                <a:solidFill>
                  <a:srgbClr val="FF0000"/>
                </a:solidFill>
              </a:rPr>
              <a:t>*</a:t>
            </a:r>
            <a:r>
              <a:rPr lang="en-US" sz="1800" dirty="0">
                <a:solidFill>
                  <a:srgbClr val="FF0000"/>
                </a:solidFill>
              </a:rPr>
              <a:t>t*i</a:t>
            </a:r>
            <a:r>
              <a:rPr lang="el-GR" sz="1800" dirty="0">
                <a:solidFill>
                  <a:srgbClr val="FF0000"/>
                </a:solidFill>
              </a:rPr>
              <a:t> = 120*(130/365)* 0,06 = </a:t>
            </a:r>
            <a:r>
              <a:rPr lang="el-GR" sz="1800" dirty="0"/>
              <a:t>2,56</a:t>
            </a:r>
            <a:r>
              <a:rPr lang="el-GR" sz="1800" dirty="0">
                <a:solidFill>
                  <a:srgbClr val="FF0000"/>
                </a:solidFill>
              </a:rPr>
              <a:t> </a:t>
            </a:r>
            <a:endParaRPr lang="en-US" sz="1800" dirty="0">
              <a:solidFill>
                <a:srgbClr val="FF0000"/>
              </a:solidFill>
              <a:sym typeface="Wingdings" panose="05000000000000000000" pitchFamily="2" charset="2"/>
            </a:endParaRPr>
          </a:p>
        </p:txBody>
      </p:sp>
      <p:sp>
        <p:nvSpPr>
          <p:cNvPr id="20" name="Ορθογώνιο 19">
            <a:extLst>
              <a:ext uri="{FF2B5EF4-FFF2-40B4-BE49-F238E27FC236}">
                <a16:creationId xmlns:a16="http://schemas.microsoft.com/office/drawing/2014/main" id="{38972561-62E1-4678-AD6F-1CE3C055DD28}"/>
              </a:ext>
            </a:extLst>
          </p:cNvPr>
          <p:cNvSpPr/>
          <p:nvPr/>
        </p:nvSpPr>
        <p:spPr>
          <a:xfrm>
            <a:off x="6672" y="3898423"/>
            <a:ext cx="4508548"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I</a:t>
            </a:r>
            <a:r>
              <a:rPr lang="el-GR" sz="1800" baseline="-25000" dirty="0">
                <a:solidFill>
                  <a:srgbClr val="FF0000"/>
                </a:solidFill>
              </a:rPr>
              <a:t>3</a:t>
            </a:r>
            <a:r>
              <a:rPr lang="el-GR" sz="1800" dirty="0">
                <a:solidFill>
                  <a:srgbClr val="FF0000"/>
                </a:solidFill>
              </a:rPr>
              <a:t>=Κ</a:t>
            </a:r>
            <a:r>
              <a:rPr lang="el-GR" sz="1800" baseline="-25000" dirty="0">
                <a:solidFill>
                  <a:srgbClr val="FF0000"/>
                </a:solidFill>
              </a:rPr>
              <a:t>3</a:t>
            </a:r>
            <a:r>
              <a:rPr lang="el-GR" sz="1800" dirty="0">
                <a:solidFill>
                  <a:srgbClr val="FF0000"/>
                </a:solidFill>
              </a:rPr>
              <a:t>*</a:t>
            </a:r>
            <a:r>
              <a:rPr lang="en-US" sz="1800" dirty="0">
                <a:solidFill>
                  <a:srgbClr val="FF0000"/>
                </a:solidFill>
              </a:rPr>
              <a:t>t*i</a:t>
            </a:r>
            <a:r>
              <a:rPr lang="el-GR" sz="1800" dirty="0">
                <a:solidFill>
                  <a:srgbClr val="FF0000"/>
                </a:solidFill>
              </a:rPr>
              <a:t> = 200*(180/365)* 0,08 = </a:t>
            </a:r>
            <a:r>
              <a:rPr lang="el-GR" sz="1800" dirty="0"/>
              <a:t>7,89</a:t>
            </a:r>
            <a:r>
              <a:rPr lang="el-GR" sz="1800" dirty="0">
                <a:solidFill>
                  <a:srgbClr val="FF0000"/>
                </a:solidFill>
              </a:rPr>
              <a:t> </a:t>
            </a:r>
            <a:endParaRPr lang="en-US" sz="1800" dirty="0">
              <a:solidFill>
                <a:srgbClr val="FF0000"/>
              </a:solidFill>
              <a:sym typeface="Wingdings" panose="05000000000000000000" pitchFamily="2" charset="2"/>
            </a:endParaRPr>
          </a:p>
        </p:txBody>
      </p:sp>
      <p:sp>
        <p:nvSpPr>
          <p:cNvPr id="21" name="Ορθογώνιο 20">
            <a:extLst>
              <a:ext uri="{FF2B5EF4-FFF2-40B4-BE49-F238E27FC236}">
                <a16:creationId xmlns:a16="http://schemas.microsoft.com/office/drawing/2014/main" id="{FA30FB75-E904-49D9-B5B4-B1D54486EBAD}"/>
              </a:ext>
            </a:extLst>
          </p:cNvPr>
          <p:cNvSpPr/>
          <p:nvPr/>
        </p:nvSpPr>
        <p:spPr>
          <a:xfrm>
            <a:off x="15850" y="4349691"/>
            <a:ext cx="4508548"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I</a:t>
            </a:r>
            <a:r>
              <a:rPr lang="el-GR" sz="1800" baseline="-25000" dirty="0">
                <a:solidFill>
                  <a:srgbClr val="FF0000"/>
                </a:solidFill>
              </a:rPr>
              <a:t>4</a:t>
            </a:r>
            <a:r>
              <a:rPr lang="el-GR" sz="1800" dirty="0">
                <a:solidFill>
                  <a:srgbClr val="FF0000"/>
                </a:solidFill>
              </a:rPr>
              <a:t>=Κ</a:t>
            </a:r>
            <a:r>
              <a:rPr lang="el-GR" sz="1800" baseline="-25000" dirty="0">
                <a:solidFill>
                  <a:srgbClr val="FF0000"/>
                </a:solidFill>
              </a:rPr>
              <a:t>4</a:t>
            </a:r>
            <a:r>
              <a:rPr lang="el-GR" sz="1800" dirty="0">
                <a:solidFill>
                  <a:srgbClr val="FF0000"/>
                </a:solidFill>
              </a:rPr>
              <a:t>*</a:t>
            </a:r>
            <a:r>
              <a:rPr lang="en-US" sz="1800" dirty="0">
                <a:solidFill>
                  <a:srgbClr val="FF0000"/>
                </a:solidFill>
              </a:rPr>
              <a:t>t*i</a:t>
            </a:r>
            <a:r>
              <a:rPr lang="el-GR" sz="1800" dirty="0">
                <a:solidFill>
                  <a:srgbClr val="FF0000"/>
                </a:solidFill>
              </a:rPr>
              <a:t> = 100*(30/365)* 0,04 = </a:t>
            </a:r>
            <a:r>
              <a:rPr lang="en-US" sz="1800" dirty="0"/>
              <a:t>0</a:t>
            </a:r>
            <a:r>
              <a:rPr lang="el-GR" sz="1800" dirty="0"/>
              <a:t>,</a:t>
            </a:r>
            <a:r>
              <a:rPr lang="en-US" sz="1800" dirty="0"/>
              <a:t>32</a:t>
            </a:r>
            <a:r>
              <a:rPr lang="el-GR" sz="1800" dirty="0">
                <a:solidFill>
                  <a:srgbClr val="FF0000"/>
                </a:solidFill>
              </a:rPr>
              <a:t> </a:t>
            </a:r>
            <a:endParaRPr lang="en-US" sz="1800" dirty="0">
              <a:solidFill>
                <a:srgbClr val="FF0000"/>
              </a:solidFill>
              <a:sym typeface="Wingdings" panose="05000000000000000000" pitchFamily="2" charset="2"/>
            </a:endParaRPr>
          </a:p>
        </p:txBody>
      </p:sp>
      <p:cxnSp>
        <p:nvCxnSpPr>
          <p:cNvPr id="23" name="Ευθεία γραμμή σύνδεσης 22">
            <a:extLst>
              <a:ext uri="{FF2B5EF4-FFF2-40B4-BE49-F238E27FC236}">
                <a16:creationId xmlns:a16="http://schemas.microsoft.com/office/drawing/2014/main" id="{47A4CC6A-7E67-4189-A648-CF124C3A6A20}"/>
              </a:ext>
            </a:extLst>
          </p:cNvPr>
          <p:cNvCxnSpPr>
            <a:cxnSpLocks/>
          </p:cNvCxnSpPr>
          <p:nvPr/>
        </p:nvCxnSpPr>
        <p:spPr>
          <a:xfrm>
            <a:off x="3291072" y="4800959"/>
            <a:ext cx="828386" cy="28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4AD2A-E3A9-42A6-9CC9-289C941FFE08}"/>
              </a:ext>
            </a:extLst>
          </p:cNvPr>
          <p:cNvSpPr txBox="1"/>
          <p:nvPr/>
        </p:nvSpPr>
        <p:spPr>
          <a:xfrm>
            <a:off x="3394212" y="4833486"/>
            <a:ext cx="716863" cy="369332"/>
          </a:xfrm>
          <a:prstGeom prst="rect">
            <a:avLst/>
          </a:prstGeom>
          <a:noFill/>
        </p:spPr>
        <p:txBody>
          <a:bodyPr wrap="none" rtlCol="0">
            <a:spAutoFit/>
          </a:bodyPr>
          <a:lstStyle/>
          <a:p>
            <a:r>
              <a:rPr lang="el-GR" dirty="0"/>
              <a:t>13,22</a:t>
            </a:r>
          </a:p>
        </p:txBody>
      </p:sp>
      <p:cxnSp>
        <p:nvCxnSpPr>
          <p:cNvPr id="34" name="Ευθεία γραμμή σύνδεσης 33">
            <a:extLst>
              <a:ext uri="{FF2B5EF4-FFF2-40B4-BE49-F238E27FC236}">
                <a16:creationId xmlns:a16="http://schemas.microsoft.com/office/drawing/2014/main" id="{97494A2A-B096-4A82-A181-EF7377FECCD2}"/>
              </a:ext>
            </a:extLst>
          </p:cNvPr>
          <p:cNvCxnSpPr>
            <a:cxnSpLocks/>
          </p:cNvCxnSpPr>
          <p:nvPr/>
        </p:nvCxnSpPr>
        <p:spPr>
          <a:xfrm>
            <a:off x="8045528" y="4722597"/>
            <a:ext cx="828386" cy="28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Ορθογώνιο 29">
            <a:extLst>
              <a:ext uri="{FF2B5EF4-FFF2-40B4-BE49-F238E27FC236}">
                <a16:creationId xmlns:a16="http://schemas.microsoft.com/office/drawing/2014/main" id="{E02553AD-9A3E-42C8-8D86-AC5E00035ADA}"/>
              </a:ext>
            </a:extLst>
          </p:cNvPr>
          <p:cNvSpPr/>
          <p:nvPr/>
        </p:nvSpPr>
        <p:spPr>
          <a:xfrm>
            <a:off x="4585122" y="2979498"/>
            <a:ext cx="4421313"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I</a:t>
            </a:r>
            <a:r>
              <a:rPr lang="el-GR" sz="1800" baseline="-25000" dirty="0"/>
              <a:t>1</a:t>
            </a:r>
            <a:r>
              <a:rPr lang="el-GR" sz="1800" dirty="0"/>
              <a:t>=Κ</a:t>
            </a:r>
            <a:r>
              <a:rPr lang="el-GR" sz="1800" baseline="-25000" dirty="0"/>
              <a:t>1</a:t>
            </a:r>
            <a:r>
              <a:rPr lang="el-GR" sz="1800" dirty="0"/>
              <a:t>*</a:t>
            </a:r>
            <a:r>
              <a:rPr lang="en-US" sz="1800" dirty="0"/>
              <a:t>t*i</a:t>
            </a:r>
            <a:r>
              <a:rPr lang="el-GR" sz="1800" dirty="0"/>
              <a:t> = 180*(90/365)* 0,068</a:t>
            </a:r>
            <a:r>
              <a:rPr lang="en-US" sz="1800" dirty="0"/>
              <a:t>17</a:t>
            </a:r>
            <a:r>
              <a:rPr lang="el-GR" sz="1800" dirty="0"/>
              <a:t> = 3,02</a:t>
            </a:r>
            <a:endParaRPr lang="en-US" sz="1800" dirty="0">
              <a:sym typeface="Wingdings" panose="05000000000000000000" pitchFamily="2" charset="2"/>
            </a:endParaRPr>
          </a:p>
        </p:txBody>
      </p:sp>
      <p:sp>
        <p:nvSpPr>
          <p:cNvPr id="31" name="Ορθογώνιο 30">
            <a:extLst>
              <a:ext uri="{FF2B5EF4-FFF2-40B4-BE49-F238E27FC236}">
                <a16:creationId xmlns:a16="http://schemas.microsoft.com/office/drawing/2014/main" id="{C8E84A56-B928-4CBF-8235-C9DA2A2060FF}"/>
              </a:ext>
            </a:extLst>
          </p:cNvPr>
          <p:cNvSpPr/>
          <p:nvPr/>
        </p:nvSpPr>
        <p:spPr>
          <a:xfrm>
            <a:off x="4585124" y="3395355"/>
            <a:ext cx="4508548"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I</a:t>
            </a:r>
            <a:r>
              <a:rPr lang="el-GR" sz="1800" baseline="-25000" dirty="0"/>
              <a:t>2</a:t>
            </a:r>
            <a:r>
              <a:rPr lang="el-GR" sz="1800" dirty="0"/>
              <a:t>=Κ</a:t>
            </a:r>
            <a:r>
              <a:rPr lang="el-GR" sz="1800" baseline="-25000" dirty="0"/>
              <a:t>2</a:t>
            </a:r>
            <a:r>
              <a:rPr lang="el-GR" sz="1800" dirty="0"/>
              <a:t>*</a:t>
            </a:r>
            <a:r>
              <a:rPr lang="en-US" sz="1800" dirty="0"/>
              <a:t>t*i</a:t>
            </a:r>
            <a:r>
              <a:rPr lang="el-GR" sz="1800" dirty="0"/>
              <a:t> = 120*(130/365)* 0,068</a:t>
            </a:r>
            <a:r>
              <a:rPr lang="en-US" sz="1800" dirty="0"/>
              <a:t>17</a:t>
            </a:r>
            <a:r>
              <a:rPr lang="el-GR" sz="1800" dirty="0"/>
              <a:t> = 2,91</a:t>
            </a:r>
            <a:endParaRPr lang="en-US" sz="1800" dirty="0">
              <a:sym typeface="Wingdings" panose="05000000000000000000" pitchFamily="2" charset="2"/>
            </a:endParaRPr>
          </a:p>
        </p:txBody>
      </p:sp>
      <p:sp>
        <p:nvSpPr>
          <p:cNvPr id="32" name="Ορθογώνιο 31">
            <a:extLst>
              <a:ext uri="{FF2B5EF4-FFF2-40B4-BE49-F238E27FC236}">
                <a16:creationId xmlns:a16="http://schemas.microsoft.com/office/drawing/2014/main" id="{16B809A7-3F31-494C-8E2C-2CA73CB287A8}"/>
              </a:ext>
            </a:extLst>
          </p:cNvPr>
          <p:cNvSpPr/>
          <p:nvPr/>
        </p:nvSpPr>
        <p:spPr>
          <a:xfrm>
            <a:off x="4585124" y="3846623"/>
            <a:ext cx="4508548"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I</a:t>
            </a:r>
            <a:r>
              <a:rPr lang="el-GR" sz="1800" baseline="-25000" dirty="0"/>
              <a:t>3</a:t>
            </a:r>
            <a:r>
              <a:rPr lang="el-GR" sz="1800" dirty="0"/>
              <a:t>=Κ</a:t>
            </a:r>
            <a:r>
              <a:rPr lang="el-GR" sz="1800" baseline="-25000" dirty="0"/>
              <a:t>3</a:t>
            </a:r>
            <a:r>
              <a:rPr lang="el-GR" sz="1800" dirty="0"/>
              <a:t>*</a:t>
            </a:r>
            <a:r>
              <a:rPr lang="en-US" sz="1800" dirty="0"/>
              <a:t>t*i</a:t>
            </a:r>
            <a:r>
              <a:rPr lang="el-GR" sz="1800" dirty="0"/>
              <a:t> = 200*(180/365)* 0,068</a:t>
            </a:r>
            <a:r>
              <a:rPr lang="en-US" sz="1800" dirty="0"/>
              <a:t>17</a:t>
            </a:r>
            <a:r>
              <a:rPr lang="el-GR" sz="1800" dirty="0"/>
              <a:t> = 6,72 </a:t>
            </a:r>
            <a:endParaRPr lang="en-US" sz="1800" dirty="0">
              <a:sym typeface="Wingdings" panose="05000000000000000000" pitchFamily="2" charset="2"/>
            </a:endParaRPr>
          </a:p>
        </p:txBody>
      </p:sp>
      <p:sp>
        <p:nvSpPr>
          <p:cNvPr id="33" name="Ορθογώνιο 32">
            <a:extLst>
              <a:ext uri="{FF2B5EF4-FFF2-40B4-BE49-F238E27FC236}">
                <a16:creationId xmlns:a16="http://schemas.microsoft.com/office/drawing/2014/main" id="{4559D4B7-5C5F-4B5F-92F7-7051E497773C}"/>
              </a:ext>
            </a:extLst>
          </p:cNvPr>
          <p:cNvSpPr/>
          <p:nvPr/>
        </p:nvSpPr>
        <p:spPr>
          <a:xfrm>
            <a:off x="4594302" y="4297891"/>
            <a:ext cx="4508548"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I</a:t>
            </a:r>
            <a:r>
              <a:rPr lang="el-GR" sz="1800" baseline="-25000" dirty="0"/>
              <a:t>4</a:t>
            </a:r>
            <a:r>
              <a:rPr lang="el-GR" sz="1800" dirty="0"/>
              <a:t>=Κ</a:t>
            </a:r>
            <a:r>
              <a:rPr lang="el-GR" sz="1800" baseline="-25000" dirty="0"/>
              <a:t>4</a:t>
            </a:r>
            <a:r>
              <a:rPr lang="el-GR" sz="1800" dirty="0"/>
              <a:t>*</a:t>
            </a:r>
            <a:r>
              <a:rPr lang="en-US" sz="1800" dirty="0"/>
              <a:t>t*i</a:t>
            </a:r>
            <a:r>
              <a:rPr lang="el-GR" sz="1800" dirty="0"/>
              <a:t> = 100*(30/365)* 0,068</a:t>
            </a:r>
            <a:r>
              <a:rPr lang="en-US" sz="1800" dirty="0"/>
              <a:t>17</a:t>
            </a:r>
            <a:r>
              <a:rPr lang="el-GR" sz="1800" dirty="0"/>
              <a:t> = 0,56 </a:t>
            </a:r>
            <a:endParaRPr lang="en-US" sz="1800" dirty="0">
              <a:sym typeface="Wingdings" panose="05000000000000000000" pitchFamily="2" charset="2"/>
            </a:endParaRPr>
          </a:p>
        </p:txBody>
      </p:sp>
      <p:sp>
        <p:nvSpPr>
          <p:cNvPr id="35" name="TextBox 34">
            <a:extLst>
              <a:ext uri="{FF2B5EF4-FFF2-40B4-BE49-F238E27FC236}">
                <a16:creationId xmlns:a16="http://schemas.microsoft.com/office/drawing/2014/main" id="{FA9F0319-096F-46FB-B5F0-BBE121480056}"/>
              </a:ext>
            </a:extLst>
          </p:cNvPr>
          <p:cNvSpPr txBox="1"/>
          <p:nvPr/>
        </p:nvSpPr>
        <p:spPr>
          <a:xfrm>
            <a:off x="8254619" y="4749159"/>
            <a:ext cx="659155" cy="338554"/>
          </a:xfrm>
          <a:prstGeom prst="rect">
            <a:avLst/>
          </a:prstGeom>
          <a:noFill/>
        </p:spPr>
        <p:txBody>
          <a:bodyPr wrap="none" rtlCol="0">
            <a:spAutoFit/>
          </a:bodyPr>
          <a:lstStyle/>
          <a:p>
            <a:r>
              <a:rPr lang="el-GR" sz="1600" dirty="0"/>
              <a:t>13,22</a:t>
            </a:r>
          </a:p>
        </p:txBody>
      </p:sp>
      <p:sp>
        <p:nvSpPr>
          <p:cNvPr id="38" name="Ορθογώνιο 37">
            <a:extLst>
              <a:ext uri="{FF2B5EF4-FFF2-40B4-BE49-F238E27FC236}">
                <a16:creationId xmlns:a16="http://schemas.microsoft.com/office/drawing/2014/main" id="{BB0B4ACA-15F6-4C09-80B2-E0B42FCD678C}"/>
              </a:ext>
            </a:extLst>
          </p:cNvPr>
          <p:cNvSpPr/>
          <p:nvPr/>
        </p:nvSpPr>
        <p:spPr>
          <a:xfrm>
            <a:off x="6084168" y="2009324"/>
            <a:ext cx="1414170" cy="369332"/>
          </a:xfrm>
          <a:prstGeom prst="rect">
            <a:avLst/>
          </a:prstGeom>
        </p:spPr>
        <p:txBody>
          <a:bodyPr wrap="none">
            <a:spAutoFit/>
          </a:bodyPr>
          <a:lstStyle/>
          <a:p>
            <a:r>
              <a:rPr lang="el-GR" dirty="0"/>
              <a:t>Χ = 0,068</a:t>
            </a:r>
            <a:r>
              <a:rPr lang="en-US" dirty="0"/>
              <a:t>17</a:t>
            </a:r>
            <a:r>
              <a:rPr lang="el-GR" dirty="0"/>
              <a:t> </a:t>
            </a:r>
          </a:p>
        </p:txBody>
      </p:sp>
      <p:sp>
        <p:nvSpPr>
          <p:cNvPr id="39" name="Δεξί άγκιστρο 38">
            <a:extLst>
              <a:ext uri="{FF2B5EF4-FFF2-40B4-BE49-F238E27FC236}">
                <a16:creationId xmlns:a16="http://schemas.microsoft.com/office/drawing/2014/main" id="{7E1D7FB3-D2B3-4012-B970-4AE1EB4E43AA}"/>
              </a:ext>
            </a:extLst>
          </p:cNvPr>
          <p:cNvSpPr/>
          <p:nvPr/>
        </p:nvSpPr>
        <p:spPr>
          <a:xfrm>
            <a:off x="5364088" y="1580050"/>
            <a:ext cx="720080" cy="135260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8600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4" grpId="0"/>
      <p:bldP spid="30" grpId="0"/>
      <p:bldP spid="31" grpId="0"/>
      <p:bldP spid="32" grpId="0"/>
      <p:bldP spid="33" grpId="0"/>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6F90F3E-C2C8-4154-ADCA-262A7F3B26E7}"/>
              </a:ext>
            </a:extLst>
          </p:cNvPr>
          <p:cNvSpPr>
            <a:spLocks noGrp="1"/>
          </p:cNvSpPr>
          <p:nvPr>
            <p:ph idx="1"/>
          </p:nvPr>
        </p:nvSpPr>
        <p:spPr>
          <a:xfrm>
            <a:off x="685346" y="1732450"/>
            <a:ext cx="7765322" cy="5008918"/>
          </a:xfrm>
        </p:spPr>
        <p:txBody>
          <a:bodyPr>
            <a:normAutofit/>
          </a:bodyPr>
          <a:lstStyle/>
          <a:p>
            <a:r>
              <a:rPr lang="el-GR" dirty="0">
                <a:solidFill>
                  <a:srgbClr val="FF0000"/>
                </a:solidFill>
              </a:rPr>
              <a:t>Αριθμητική Πρόοδος</a:t>
            </a:r>
          </a:p>
          <a:p>
            <a:pPr marL="36900" indent="0">
              <a:buNone/>
            </a:pPr>
            <a:r>
              <a:rPr lang="el-GR" dirty="0"/>
              <a:t>Π.χ. 1 3 5 7</a:t>
            </a:r>
          </a:p>
          <a:p>
            <a:pPr marL="36900" indent="0">
              <a:buNone/>
            </a:pPr>
            <a:r>
              <a:rPr lang="el-GR" dirty="0"/>
              <a:t>1, 4 , 7, 10</a:t>
            </a:r>
          </a:p>
          <a:p>
            <a:pPr marL="36900" indent="0" algn="just">
              <a:buNone/>
            </a:pPr>
            <a:r>
              <a:rPr lang="el-GR" dirty="0">
                <a:effectLst/>
              </a:rPr>
              <a:t>Αν ο κάθε όρος της προκύπτει από τον προηγούμενο με πρόσθεση ενός σταθερού αριθμού ω.</a:t>
            </a:r>
            <a:endParaRPr lang="el-GR" dirty="0"/>
          </a:p>
          <a:p>
            <a:pPr marL="36900" indent="0" algn="just">
              <a:buNone/>
            </a:pPr>
            <a:endParaRPr lang="el-GR" dirty="0"/>
          </a:p>
          <a:p>
            <a:pPr algn="just"/>
            <a:r>
              <a:rPr lang="el-GR" dirty="0">
                <a:solidFill>
                  <a:srgbClr val="FF0000"/>
                </a:solidFill>
              </a:rPr>
              <a:t>Γεωμετρική Πρόοδος</a:t>
            </a:r>
          </a:p>
          <a:p>
            <a:pPr marL="36900" indent="0" algn="just">
              <a:buNone/>
            </a:pPr>
            <a:r>
              <a:rPr lang="el-GR" dirty="0"/>
              <a:t>3, 6, 12, 24</a:t>
            </a:r>
          </a:p>
          <a:p>
            <a:pPr marL="36900" indent="0" algn="just">
              <a:buNone/>
            </a:pPr>
            <a:r>
              <a:rPr lang="el-GR" dirty="0">
                <a:effectLst/>
              </a:rPr>
              <a:t>αν κάθε όρος της προκύπτει από τον προηγούμενό του με πολλαπλασιασμό επί τον ίδιο πάντοτε μη μηδενικό αριθμό.</a:t>
            </a:r>
            <a:endParaRPr lang="el-GR" dirty="0"/>
          </a:p>
          <a:p>
            <a:pPr marL="36900" indent="0">
              <a:buNone/>
            </a:pPr>
            <a:endParaRPr lang="el-GR" dirty="0"/>
          </a:p>
        </p:txBody>
      </p:sp>
      <p:sp>
        <p:nvSpPr>
          <p:cNvPr id="4" name="Θέση αριθμού διαφάνειας 3">
            <a:extLst>
              <a:ext uri="{FF2B5EF4-FFF2-40B4-BE49-F238E27FC236}">
                <a16:creationId xmlns:a16="http://schemas.microsoft.com/office/drawing/2014/main" id="{832EC1C2-2FAC-451F-BDAD-C21381424842}"/>
              </a:ext>
            </a:extLst>
          </p:cNvPr>
          <p:cNvSpPr>
            <a:spLocks noGrp="1"/>
          </p:cNvSpPr>
          <p:nvPr>
            <p:ph type="sldNum" sz="quarter" idx="12"/>
          </p:nvPr>
        </p:nvSpPr>
        <p:spPr/>
        <p:txBody>
          <a:bodyPr/>
          <a:lstStyle/>
          <a:p>
            <a:pPr>
              <a:defRPr/>
            </a:pPr>
            <a:fld id="{ABDCB94C-B5E6-4293-A41E-9D2D60527EE3}" type="slidenum">
              <a:rPr lang="el-GR" smtClean="0"/>
              <a:pPr>
                <a:defRPr/>
              </a:pPr>
              <a:t>59</a:t>
            </a:fld>
            <a:endParaRPr lang="el-G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C8CBF0-E8BF-49BE-ACD7-349D61797C68}"/>
                  </a:ext>
                </a:extLst>
              </p:cNvPr>
              <p:cNvSpPr txBox="1"/>
              <p:nvPr/>
            </p:nvSpPr>
            <p:spPr>
              <a:xfrm>
                <a:off x="831468" y="3828118"/>
                <a:ext cx="1361398" cy="276999"/>
              </a:xfrm>
              <a:prstGeom prst="rect">
                <a:avLst/>
              </a:prstGeom>
              <a:noFill/>
            </p:spPr>
            <p:txBody>
              <a:bodyPr wrap="none" lIns="0" tIns="0" rIns="0" bIns="0" rtlCol="0">
                <a:spAutoFit/>
              </a:bodyPr>
              <a:lstStyle/>
              <a:p>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𝛼</m:t>
                        </m:r>
                      </m:e>
                      <m:sub>
                        <m:r>
                          <a:rPr lang="en-US" b="0" i="1" smtClean="0">
                            <a:latin typeface="Cambria Math" panose="02040503050406030204" pitchFamily="18" charset="0"/>
                          </a:rPr>
                          <m:t>𝑣</m:t>
                        </m:r>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𝑣</m:t>
                        </m:r>
                      </m:sub>
                    </m:sSub>
                  </m:oMath>
                </a14:m>
                <a:r>
                  <a:rPr lang="en-US" dirty="0"/>
                  <a:t> + </a:t>
                </a:r>
                <a:r>
                  <a:rPr lang="el-GR" dirty="0"/>
                  <a:t>ω</a:t>
                </a:r>
              </a:p>
            </p:txBody>
          </p:sp>
        </mc:Choice>
        <mc:Fallback xmlns="">
          <p:sp>
            <p:nvSpPr>
              <p:cNvPr id="5" name="TextBox 4">
                <a:extLst>
                  <a:ext uri="{FF2B5EF4-FFF2-40B4-BE49-F238E27FC236}">
                    <a16:creationId xmlns:a16="http://schemas.microsoft.com/office/drawing/2014/main" id="{FEC8CBF0-E8BF-49BE-ACD7-349D61797C68}"/>
                  </a:ext>
                </a:extLst>
              </p:cNvPr>
              <p:cNvSpPr txBox="1">
                <a:spLocks noRot="1" noChangeAspect="1" noMove="1" noResize="1" noEditPoints="1" noAdjustHandles="1" noChangeArrowheads="1" noChangeShapeType="1" noTextEdit="1"/>
              </p:cNvSpPr>
              <p:nvPr/>
            </p:nvSpPr>
            <p:spPr>
              <a:xfrm>
                <a:off x="831468" y="3828118"/>
                <a:ext cx="1361398" cy="276999"/>
              </a:xfrm>
              <a:prstGeom prst="rect">
                <a:avLst/>
              </a:prstGeom>
              <a:blipFill>
                <a:blip r:embed="rId2"/>
                <a:stretch>
                  <a:fillRect l="-4464" t="-31111" r="-9821" b="-511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680FC74-9002-4BE2-9AB8-B84A2C9E7A23}"/>
                  </a:ext>
                </a:extLst>
              </p:cNvPr>
              <p:cNvSpPr txBox="1"/>
              <p:nvPr/>
            </p:nvSpPr>
            <p:spPr>
              <a:xfrm>
                <a:off x="2667222" y="3776932"/>
                <a:ext cx="1334148" cy="276999"/>
              </a:xfrm>
              <a:prstGeom prst="rect">
                <a:avLst/>
              </a:prstGeom>
              <a:noFill/>
            </p:spPr>
            <p:txBody>
              <a:bodyPr wrap="none" lIns="0" tIns="0" rIns="0" bIns="0" rtlCol="0">
                <a:spAutoFit/>
              </a:bodyPr>
              <a:lstStyle/>
              <a:p>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𝛼</m:t>
                        </m:r>
                      </m:e>
                      <m:sub>
                        <m:r>
                          <a:rPr lang="en-US" b="0" i="1" smtClean="0">
                            <a:latin typeface="Cambria Math" panose="02040503050406030204" pitchFamily="18" charset="0"/>
                          </a:rPr>
                          <m:t>𝑣</m:t>
                        </m:r>
                        <m:r>
                          <a:rPr lang="en-US" b="0" i="1" smtClean="0">
                            <a:latin typeface="Cambria Math" panose="02040503050406030204" pitchFamily="18" charset="0"/>
                          </a:rPr>
                          <m:t>+1</m:t>
                        </m:r>
                      </m:sub>
                    </m:sSub>
                  </m:oMath>
                </a14:m>
                <a:r>
                  <a:rPr lang="el-GR"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𝑣</m:t>
                        </m:r>
                      </m:sub>
                    </m:sSub>
                  </m:oMath>
                </a14:m>
                <a:r>
                  <a:rPr lang="en-US" dirty="0"/>
                  <a:t> = </a:t>
                </a:r>
                <a:r>
                  <a:rPr lang="el-GR" dirty="0"/>
                  <a:t>ω</a:t>
                </a:r>
              </a:p>
            </p:txBody>
          </p:sp>
        </mc:Choice>
        <mc:Fallback xmlns="">
          <p:sp>
            <p:nvSpPr>
              <p:cNvPr id="6" name="TextBox 5">
                <a:extLst>
                  <a:ext uri="{FF2B5EF4-FFF2-40B4-BE49-F238E27FC236}">
                    <a16:creationId xmlns:a16="http://schemas.microsoft.com/office/drawing/2014/main" id="{6680FC74-9002-4BE2-9AB8-B84A2C9E7A23}"/>
                  </a:ext>
                </a:extLst>
              </p:cNvPr>
              <p:cNvSpPr txBox="1">
                <a:spLocks noRot="1" noChangeAspect="1" noMove="1" noResize="1" noEditPoints="1" noAdjustHandles="1" noChangeArrowheads="1" noChangeShapeType="1" noTextEdit="1"/>
              </p:cNvSpPr>
              <p:nvPr/>
            </p:nvSpPr>
            <p:spPr>
              <a:xfrm>
                <a:off x="2667222" y="3776932"/>
                <a:ext cx="1334148" cy="276999"/>
              </a:xfrm>
              <a:prstGeom prst="rect">
                <a:avLst/>
              </a:prstGeom>
              <a:blipFill>
                <a:blip r:embed="rId3"/>
                <a:stretch>
                  <a:fillRect l="-4587" t="-31111" r="-10092" b="-51111"/>
                </a:stretch>
              </a:blipFill>
            </p:spPr>
            <p:txBody>
              <a:bodyPr/>
              <a:lstStyle/>
              <a:p>
                <a:r>
                  <a:rPr lang="el-GR">
                    <a:noFill/>
                  </a:rPr>
                  <a:t> </a:t>
                </a:r>
              </a:p>
            </p:txBody>
          </p:sp>
        </mc:Fallback>
      </mc:AlternateContent>
      <p:sp>
        <p:nvSpPr>
          <p:cNvPr id="7" name="Ορθογώνιο 6">
            <a:extLst>
              <a:ext uri="{FF2B5EF4-FFF2-40B4-BE49-F238E27FC236}">
                <a16:creationId xmlns:a16="http://schemas.microsoft.com/office/drawing/2014/main" id="{0C29FBBC-724C-431D-A4FA-C08BE35BB7BD}"/>
              </a:ext>
            </a:extLst>
          </p:cNvPr>
          <p:cNvSpPr/>
          <p:nvPr/>
        </p:nvSpPr>
        <p:spPr>
          <a:xfrm>
            <a:off x="2230551" y="3781951"/>
            <a:ext cx="429926" cy="369332"/>
          </a:xfrm>
          <a:prstGeom prst="rect">
            <a:avLst/>
          </a:prstGeom>
        </p:spPr>
        <p:txBody>
          <a:bodyPr wrap="none">
            <a:spAutoFit/>
          </a:bodyPr>
          <a:lstStyle/>
          <a:p>
            <a:r>
              <a:rPr lang="en-US" dirty="0">
                <a:sym typeface="Wingdings" panose="05000000000000000000" pitchFamily="2" charset="2"/>
              </a:rPr>
              <a:t></a:t>
            </a:r>
            <a:endParaRPr lang="el-GR"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A04367-5B4C-40A0-9BB9-B0CB4DA59F15}"/>
                  </a:ext>
                </a:extLst>
              </p:cNvPr>
              <p:cNvSpPr txBox="1"/>
              <p:nvPr/>
            </p:nvSpPr>
            <p:spPr>
              <a:xfrm>
                <a:off x="869153" y="5923785"/>
                <a:ext cx="1398140" cy="307777"/>
              </a:xfrm>
              <a:prstGeom prst="rect">
                <a:avLst/>
              </a:prstGeom>
              <a:noFill/>
            </p:spPr>
            <p:txBody>
              <a:bodyPr wrap="none" lIns="0" tIns="0" rIns="0" bIns="0" rtlCol="0">
                <a:spAutoFit/>
              </a:bodyPr>
              <a:lstStyle/>
              <a:p>
                <a14:m>
                  <m:oMath xmlns:m="http://schemas.openxmlformats.org/officeDocument/2006/math">
                    <m:sSub>
                      <m:sSubPr>
                        <m:ctrlPr>
                          <a:rPr lang="el-GR" sz="2000" i="1" smtClean="0">
                            <a:latin typeface="Cambria Math" panose="02040503050406030204" pitchFamily="18" charset="0"/>
                          </a:rPr>
                        </m:ctrlPr>
                      </m:sSubPr>
                      <m:e>
                        <m:r>
                          <a:rPr lang="el-GR" sz="2000" b="0" i="1" smtClean="0">
                            <a:latin typeface="Cambria Math" panose="02040503050406030204" pitchFamily="18" charset="0"/>
                          </a:rPr>
                          <m:t>𝛼</m:t>
                        </m:r>
                      </m:e>
                      <m:sub>
                        <m:r>
                          <a:rPr lang="en-US" sz="2000" b="0" i="1" smtClean="0">
                            <a:latin typeface="Cambria Math" panose="02040503050406030204" pitchFamily="18" charset="0"/>
                          </a:rPr>
                          <m:t>𝑣</m:t>
                        </m:r>
                        <m:r>
                          <a:rPr lang="en-US" sz="2000" b="0" i="1" smtClean="0">
                            <a:latin typeface="Cambria Math" panose="02040503050406030204" pitchFamily="18" charset="0"/>
                          </a:rPr>
                          <m:t>+1</m:t>
                        </m:r>
                      </m:sub>
                    </m:sSub>
                  </m:oMath>
                </a14:m>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𝑣</m:t>
                        </m:r>
                      </m:sub>
                    </m:sSub>
                  </m:oMath>
                </a14:m>
                <a:r>
                  <a:rPr lang="en-US" sz="2000" dirty="0"/>
                  <a:t> </a:t>
                </a:r>
                <a:r>
                  <a:rPr lang="el-GR" sz="2000" dirty="0"/>
                  <a:t>* λ</a:t>
                </a:r>
                <a:endParaRPr lang="el-GR" dirty="0"/>
              </a:p>
            </p:txBody>
          </p:sp>
        </mc:Choice>
        <mc:Fallback xmlns="">
          <p:sp>
            <p:nvSpPr>
              <p:cNvPr id="8" name="TextBox 7">
                <a:extLst>
                  <a:ext uri="{FF2B5EF4-FFF2-40B4-BE49-F238E27FC236}">
                    <a16:creationId xmlns:a16="http://schemas.microsoft.com/office/drawing/2014/main" id="{C3A04367-5B4C-40A0-9BB9-B0CB4DA59F15}"/>
                  </a:ext>
                </a:extLst>
              </p:cNvPr>
              <p:cNvSpPr txBox="1">
                <a:spLocks noRot="1" noChangeAspect="1" noMove="1" noResize="1" noEditPoints="1" noAdjustHandles="1" noChangeArrowheads="1" noChangeShapeType="1" noTextEdit="1"/>
              </p:cNvSpPr>
              <p:nvPr/>
            </p:nvSpPr>
            <p:spPr>
              <a:xfrm>
                <a:off x="869153" y="5923785"/>
                <a:ext cx="1398140" cy="307777"/>
              </a:xfrm>
              <a:prstGeom prst="rect">
                <a:avLst/>
              </a:prstGeom>
              <a:blipFill>
                <a:blip r:embed="rId4"/>
                <a:stretch>
                  <a:fillRect l="-4803" t="-28000" r="-10044" b="-50000"/>
                </a:stretch>
              </a:blipFill>
            </p:spPr>
            <p:txBody>
              <a:bodyPr/>
              <a:lstStyle/>
              <a:p>
                <a:r>
                  <a:rPr lang="el-GR">
                    <a:noFill/>
                  </a:rPr>
                  <a:t> </a:t>
                </a:r>
              </a:p>
            </p:txBody>
          </p:sp>
        </mc:Fallback>
      </mc:AlternateContent>
      <p:sp>
        <p:nvSpPr>
          <p:cNvPr id="9" name="Ορθογώνιο 8">
            <a:extLst>
              <a:ext uri="{FF2B5EF4-FFF2-40B4-BE49-F238E27FC236}">
                <a16:creationId xmlns:a16="http://schemas.microsoft.com/office/drawing/2014/main" id="{16156CF2-F706-40FF-B468-E9BC023963F6}"/>
              </a:ext>
            </a:extLst>
          </p:cNvPr>
          <p:cNvSpPr/>
          <p:nvPr/>
        </p:nvSpPr>
        <p:spPr>
          <a:xfrm>
            <a:off x="2328954" y="5923785"/>
            <a:ext cx="429926" cy="369332"/>
          </a:xfrm>
          <a:prstGeom prst="rect">
            <a:avLst/>
          </a:prstGeom>
        </p:spPr>
        <p:txBody>
          <a:bodyPr wrap="none">
            <a:spAutoFit/>
          </a:bodyPr>
          <a:lstStyle/>
          <a:p>
            <a:r>
              <a:rPr lang="en-US" dirty="0">
                <a:sym typeface="Wingdings" panose="05000000000000000000" pitchFamily="2" charset="2"/>
              </a:rPr>
              <a:t></a:t>
            </a:r>
            <a:endParaRPr lang="el-G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EA9CD1-5782-48D4-AD92-92EA5C902C27}"/>
                  </a:ext>
                </a:extLst>
              </p:cNvPr>
              <p:cNvSpPr txBox="1"/>
              <p:nvPr/>
            </p:nvSpPr>
            <p:spPr>
              <a:xfrm>
                <a:off x="2820541" y="5877619"/>
                <a:ext cx="855747" cy="460447"/>
              </a:xfrm>
              <a:prstGeom prst="rect">
                <a:avLst/>
              </a:prstGeom>
              <a:noFill/>
            </p:spPr>
            <p:txBody>
              <a:bodyPr wrap="none" lIns="0" tIns="0" rIns="0" bIns="0" rtlCol="0">
                <a:spAutoFit/>
              </a:bodyPr>
              <a:lstStyle/>
              <a:p>
                <a14:m>
                  <m:oMath xmlns:m="http://schemas.openxmlformats.org/officeDocument/2006/math">
                    <m:f>
                      <m:fPr>
                        <m:ctrlPr>
                          <a:rPr lang="el-GR" sz="2000" i="1" smtClean="0">
                            <a:latin typeface="Cambria Math" panose="02040503050406030204" pitchFamily="18" charset="0"/>
                          </a:rPr>
                        </m:ctrlPr>
                      </m:fPr>
                      <m:num>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𝑎</m:t>
                            </m:r>
                          </m:e>
                          <m:sub>
                            <m:r>
                              <a:rPr lang="el-GR" sz="2000" b="0" i="1" smtClean="0">
                                <a:latin typeface="Cambria Math" panose="02040503050406030204" pitchFamily="18" charset="0"/>
                              </a:rPr>
                              <m:t>𝜈</m:t>
                            </m:r>
                            <m:r>
                              <a:rPr lang="el-GR" sz="2000" b="0" i="1" smtClean="0">
                                <a:latin typeface="Cambria Math" panose="02040503050406030204" pitchFamily="18" charset="0"/>
                              </a:rPr>
                              <m:t>+1</m:t>
                            </m:r>
                          </m:sub>
                        </m:sSub>
                      </m:num>
                      <m:den>
                        <m:sSub>
                          <m:sSubPr>
                            <m:ctrlPr>
                              <a:rPr lang="el-GR" sz="2000" i="1" smtClean="0">
                                <a:latin typeface="Cambria Math" panose="02040503050406030204" pitchFamily="18" charset="0"/>
                              </a:rPr>
                            </m:ctrlPr>
                          </m:sSubPr>
                          <m:e>
                            <m:r>
                              <a:rPr lang="el-GR" sz="2000" b="0" i="1" smtClean="0">
                                <a:latin typeface="Cambria Math" panose="02040503050406030204" pitchFamily="18" charset="0"/>
                              </a:rPr>
                              <m:t>𝛼</m:t>
                            </m:r>
                          </m:e>
                          <m:sub>
                            <m:r>
                              <a:rPr lang="el-GR" sz="2000" b="0" i="1" smtClean="0">
                                <a:latin typeface="Cambria Math" panose="02040503050406030204" pitchFamily="18" charset="0"/>
                              </a:rPr>
                              <m:t>𝜈</m:t>
                            </m:r>
                          </m:sub>
                        </m:sSub>
                      </m:den>
                    </m:f>
                  </m:oMath>
                </a14:m>
                <a:r>
                  <a:rPr lang="el-GR" sz="2000" dirty="0"/>
                  <a:t> = λ</a:t>
                </a:r>
                <a:endParaRPr lang="el-GR" dirty="0"/>
              </a:p>
            </p:txBody>
          </p:sp>
        </mc:Choice>
        <mc:Fallback xmlns="">
          <p:sp>
            <p:nvSpPr>
              <p:cNvPr id="10" name="TextBox 9">
                <a:extLst>
                  <a:ext uri="{FF2B5EF4-FFF2-40B4-BE49-F238E27FC236}">
                    <a16:creationId xmlns:a16="http://schemas.microsoft.com/office/drawing/2014/main" id="{D8EA9CD1-5782-48D4-AD92-92EA5C902C27}"/>
                  </a:ext>
                </a:extLst>
              </p:cNvPr>
              <p:cNvSpPr txBox="1">
                <a:spLocks noRot="1" noChangeAspect="1" noMove="1" noResize="1" noEditPoints="1" noAdjustHandles="1" noChangeArrowheads="1" noChangeShapeType="1" noTextEdit="1"/>
              </p:cNvSpPr>
              <p:nvPr/>
            </p:nvSpPr>
            <p:spPr>
              <a:xfrm>
                <a:off x="2820541" y="5877619"/>
                <a:ext cx="855747" cy="460447"/>
              </a:xfrm>
              <a:prstGeom prst="rect">
                <a:avLst/>
              </a:prstGeom>
              <a:blipFill>
                <a:blip r:embed="rId5"/>
                <a:stretch>
                  <a:fillRect l="-5714" t="-10526" r="-16429" b="-7895"/>
                </a:stretch>
              </a:blipFill>
            </p:spPr>
            <p:txBody>
              <a:bodyPr/>
              <a:lstStyle/>
              <a:p>
                <a:r>
                  <a:rPr lang="el-GR">
                    <a:noFill/>
                  </a:rPr>
                  <a:t> </a:t>
                </a:r>
              </a:p>
            </p:txBody>
          </p:sp>
        </mc:Fallback>
      </mc:AlternateContent>
    </p:spTree>
    <p:extLst>
      <p:ext uri="{BB962C8B-B14F-4D97-AF65-F5344CB8AC3E}">
        <p14:creationId xmlns:p14="http://schemas.microsoft.com/office/powerpoint/2010/main" val="228729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56D5D2-1AEE-40AA-98C2-FE0AC0100232}"/>
              </a:ext>
            </a:extLst>
          </p:cNvPr>
          <p:cNvSpPr>
            <a:spLocks noGrp="1"/>
          </p:cNvSpPr>
          <p:nvPr>
            <p:ph type="title"/>
          </p:nvPr>
        </p:nvSpPr>
        <p:spPr/>
        <p:txBody>
          <a:bodyPr>
            <a:normAutofit fontScale="90000"/>
          </a:bodyPr>
          <a:lstStyle/>
          <a:p>
            <a:r>
              <a:rPr lang="el-GR" dirty="0"/>
              <a:t> Οι λειτουργίες του χρήματος</a:t>
            </a:r>
            <a:br>
              <a:rPr lang="el-GR" dirty="0"/>
            </a:br>
            <a:endParaRPr lang="el-GR" dirty="0"/>
          </a:p>
        </p:txBody>
      </p:sp>
      <p:sp>
        <p:nvSpPr>
          <p:cNvPr id="3" name="Θέση περιεχομένου 2">
            <a:extLst>
              <a:ext uri="{FF2B5EF4-FFF2-40B4-BE49-F238E27FC236}">
                <a16:creationId xmlns:a16="http://schemas.microsoft.com/office/drawing/2014/main" id="{0827DBAC-1256-4BBD-B730-5F013515FF4C}"/>
              </a:ext>
            </a:extLst>
          </p:cNvPr>
          <p:cNvSpPr>
            <a:spLocks noGrp="1"/>
          </p:cNvSpPr>
          <p:nvPr>
            <p:ph idx="1"/>
          </p:nvPr>
        </p:nvSpPr>
        <p:spPr/>
        <p:txBody>
          <a:bodyPr/>
          <a:lstStyle/>
          <a:p>
            <a:endParaRPr lang="el-GR" dirty="0"/>
          </a:p>
          <a:p>
            <a:r>
              <a:rPr lang="el-GR" dirty="0"/>
              <a:t>    Μέσο συναλλαγής για την αγορά αγαθών και υπηρεσιών.</a:t>
            </a:r>
          </a:p>
          <a:p>
            <a:endParaRPr lang="el-GR" dirty="0"/>
          </a:p>
          <a:p>
            <a:r>
              <a:rPr lang="el-GR" dirty="0"/>
              <a:t>    Λογιστική μονάδα για τον καθορισμό των τιμών.</a:t>
            </a:r>
          </a:p>
          <a:p>
            <a:endParaRPr lang="el-GR" dirty="0"/>
          </a:p>
          <a:p>
            <a:r>
              <a:rPr lang="el-GR" dirty="0"/>
              <a:t>    Μέσο αποθήκευσης αξίας για την αποταμίευση.</a:t>
            </a:r>
          </a:p>
        </p:txBody>
      </p:sp>
      <p:sp>
        <p:nvSpPr>
          <p:cNvPr id="4" name="Θέση αριθμού διαφάνειας 3">
            <a:extLst>
              <a:ext uri="{FF2B5EF4-FFF2-40B4-BE49-F238E27FC236}">
                <a16:creationId xmlns:a16="http://schemas.microsoft.com/office/drawing/2014/main" id="{0B1B3C10-65AC-4D61-AF37-037A0C0CCCEB}"/>
              </a:ext>
            </a:extLst>
          </p:cNvPr>
          <p:cNvSpPr>
            <a:spLocks noGrp="1"/>
          </p:cNvSpPr>
          <p:nvPr>
            <p:ph type="sldNum" sz="quarter" idx="12"/>
          </p:nvPr>
        </p:nvSpPr>
        <p:spPr/>
        <p:txBody>
          <a:bodyPr/>
          <a:lstStyle/>
          <a:p>
            <a:pPr>
              <a:defRPr/>
            </a:pPr>
            <a:fld id="{ABDCB94C-B5E6-4293-A41E-9D2D60527EE3}" type="slidenum">
              <a:rPr lang="el-GR" smtClean="0"/>
              <a:pPr>
                <a:defRPr/>
              </a:pPr>
              <a:t>6</a:t>
            </a:fld>
            <a:endParaRPr lang="el-GR" dirty="0"/>
          </a:p>
        </p:txBody>
      </p:sp>
    </p:spTree>
    <p:extLst>
      <p:ext uri="{BB962C8B-B14F-4D97-AF65-F5344CB8AC3E}">
        <p14:creationId xmlns:p14="http://schemas.microsoft.com/office/powerpoint/2010/main" val="3042751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E9B3573-EB3B-4634-AC7F-820F0171F7CD}"/>
              </a:ext>
            </a:extLst>
          </p:cNvPr>
          <p:cNvSpPr>
            <a:spLocks noGrp="1"/>
          </p:cNvSpPr>
          <p:nvPr>
            <p:ph type="title"/>
          </p:nvPr>
        </p:nvSpPr>
        <p:spPr/>
        <p:txBody>
          <a:bodyPr/>
          <a:lstStyle/>
          <a:p>
            <a:r>
              <a:rPr lang="el-GR" dirty="0"/>
              <a:t>Τέλος Ενότητας</a:t>
            </a:r>
          </a:p>
        </p:txBody>
      </p:sp>
      <p:sp>
        <p:nvSpPr>
          <p:cNvPr id="4" name="Θέση αριθμού διαφάνειας 3">
            <a:extLst>
              <a:ext uri="{FF2B5EF4-FFF2-40B4-BE49-F238E27FC236}">
                <a16:creationId xmlns:a16="http://schemas.microsoft.com/office/drawing/2014/main" id="{202FFBA4-2E1E-48FB-865C-44D44AF6BD8C}"/>
              </a:ext>
            </a:extLst>
          </p:cNvPr>
          <p:cNvSpPr>
            <a:spLocks noGrp="1"/>
          </p:cNvSpPr>
          <p:nvPr>
            <p:ph type="sldNum" sz="quarter" idx="12"/>
          </p:nvPr>
        </p:nvSpPr>
        <p:spPr/>
        <p:txBody>
          <a:bodyPr/>
          <a:lstStyle/>
          <a:p>
            <a:pPr>
              <a:defRPr/>
            </a:pPr>
            <a:fld id="{ABDCB94C-B5E6-4293-A41E-9D2D60527EE3}" type="slidenum">
              <a:rPr lang="el-GR" smtClean="0"/>
              <a:pPr>
                <a:defRPr/>
              </a:pPr>
              <a:t>60</a:t>
            </a:fld>
            <a:endParaRPr lang="el-GR" dirty="0"/>
          </a:p>
        </p:txBody>
      </p:sp>
    </p:spTree>
    <p:extLst>
      <p:ext uri="{BB962C8B-B14F-4D97-AF65-F5344CB8AC3E}">
        <p14:creationId xmlns:p14="http://schemas.microsoft.com/office/powerpoint/2010/main" val="105949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Κεφάλαιο</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7</a:t>
            </a:fld>
            <a:endParaRPr lang="el-GR" dirty="0"/>
          </a:p>
        </p:txBody>
      </p:sp>
      <p:sp>
        <p:nvSpPr>
          <p:cNvPr id="5" name="Ορθογώνιο 4">
            <a:extLst>
              <a:ext uri="{FF2B5EF4-FFF2-40B4-BE49-F238E27FC236}">
                <a16:creationId xmlns:a16="http://schemas.microsoft.com/office/drawing/2014/main" id="{E75D6738-A951-4DD5-95C2-EDD5EFC2D611}"/>
              </a:ext>
            </a:extLst>
          </p:cNvPr>
          <p:cNvSpPr/>
          <p:nvPr/>
        </p:nvSpPr>
        <p:spPr>
          <a:xfrm>
            <a:off x="971599" y="1844824"/>
            <a:ext cx="7590391" cy="3785652"/>
          </a:xfrm>
          <a:prstGeom prst="rect">
            <a:avLst/>
          </a:prstGeom>
        </p:spPr>
        <p:txBody>
          <a:bodyPr wrap="square">
            <a:spAutoFit/>
          </a:bodyPr>
          <a:lstStyle/>
          <a:p>
            <a:pPr algn="ctr"/>
            <a:r>
              <a:rPr lang="el-GR" dirty="0"/>
              <a:t>Κάθε διαθέσιμο χρηματικό ποσό ή κάποια αγαθά που χρησιμοποιούνται για να δημιουργηθεί εισόδημα ή έχει την ικανότητα να αυξάνεται.</a:t>
            </a:r>
          </a:p>
          <a:p>
            <a:r>
              <a:rPr lang="el-GR" dirty="0">
                <a:effectLst/>
              </a:rPr>
              <a:t>Ο συντελεστής</a:t>
            </a:r>
            <a:r>
              <a:rPr lang="el-GR" dirty="0"/>
              <a:t> </a:t>
            </a:r>
            <a:r>
              <a:rPr lang="el-GR" b="1" u="sng" dirty="0"/>
              <a:t>ΚΕΦΑΛΑΙΟ</a:t>
            </a:r>
            <a:r>
              <a:rPr lang="el-GR" dirty="0"/>
              <a:t> περιλαμβάνει όλα τα προϊόντα που χρησιμοποιούνται στην παραγωγική διαδικασία για την παραγωγή άλλων προϊόντων.</a:t>
            </a:r>
          </a:p>
          <a:p>
            <a:r>
              <a:rPr lang="el-GR" dirty="0">
                <a:effectLst/>
              </a:rPr>
              <a:t>Το κεφάλαιο περιλαμβάνει </a:t>
            </a:r>
            <a:r>
              <a:rPr lang="el-GR" dirty="0"/>
              <a:t>τα διάφορα μηχανήματα, τα κτίρια, τις εγκαταστάσεις, τα εργαλεία, τα σκεύη, </a:t>
            </a:r>
            <a:r>
              <a:rPr lang="el-GR" dirty="0" err="1"/>
              <a:t>κτλ</a:t>
            </a:r>
            <a:endParaRPr lang="el-GR" dirty="0"/>
          </a:p>
          <a:p>
            <a:pPr algn="ctr"/>
            <a:endParaRPr lang="el-GR" dirty="0"/>
          </a:p>
          <a:p>
            <a:endParaRPr lang="el-GR" dirty="0"/>
          </a:p>
          <a:p>
            <a:endParaRPr lang="el-GR" dirty="0"/>
          </a:p>
          <a:p>
            <a:pPr marL="342900" indent="-342900">
              <a:buClr>
                <a:srgbClr val="FF9900"/>
              </a:buClr>
              <a:buFont typeface="Wingdings" panose="05000000000000000000" pitchFamily="2" charset="2"/>
              <a:buChar char="m"/>
            </a:pPr>
            <a:r>
              <a:rPr lang="el-GR" sz="2000" dirty="0"/>
              <a:t>ΣΥΜΒΟΛΟ</a:t>
            </a:r>
            <a:r>
              <a:rPr lang="en-US" sz="2000" dirty="0"/>
              <a:t>: </a:t>
            </a:r>
            <a:r>
              <a:rPr lang="en-US" sz="2000" b="1" dirty="0">
                <a:solidFill>
                  <a:schemeClr val="tx1">
                    <a:lumMod val="95000"/>
                  </a:schemeClr>
                </a:solidFill>
              </a:rPr>
              <a:t>K</a:t>
            </a:r>
            <a:endParaRPr lang="el-GR" sz="2000" b="1" dirty="0">
              <a:solidFill>
                <a:srgbClr val="FF0000"/>
              </a:solidFill>
            </a:endParaRPr>
          </a:p>
          <a:p>
            <a:pPr marL="342900" indent="-342900">
              <a:buClr>
                <a:srgbClr val="FF9900"/>
              </a:buClr>
              <a:buFont typeface="Wingdings" panose="05000000000000000000" pitchFamily="2" charset="2"/>
              <a:buChar char="m"/>
            </a:pPr>
            <a:endParaRPr lang="el-GR" sz="2000" b="1" dirty="0">
              <a:solidFill>
                <a:srgbClr val="FF0000"/>
              </a:solidFill>
            </a:endParaRPr>
          </a:p>
          <a:p>
            <a:pPr marL="342900" indent="-342900">
              <a:buClr>
                <a:srgbClr val="FF9900"/>
              </a:buClr>
              <a:buFont typeface="Wingdings" panose="05000000000000000000" pitchFamily="2" charset="2"/>
              <a:buChar char="m"/>
            </a:pPr>
            <a:r>
              <a:rPr lang="en-US" sz="2000" dirty="0"/>
              <a:t>P: </a:t>
            </a:r>
            <a:r>
              <a:rPr lang="en-US" sz="2000" dirty="0">
                <a:hlinkClick r:id="rId2"/>
              </a:rPr>
              <a:t>Principal (</a:t>
            </a:r>
            <a:r>
              <a:rPr lang="el-GR" sz="2000" dirty="0">
                <a:hlinkClick r:id="rId2"/>
              </a:rPr>
              <a:t>αρχικό κεφάλαιο)</a:t>
            </a:r>
            <a:endParaRPr lang="el-GR" sz="2000" b="1" dirty="0">
              <a:solidFill>
                <a:srgbClr val="FF0000"/>
              </a:solidFill>
            </a:endParaRPr>
          </a:p>
        </p:txBody>
      </p:sp>
    </p:spTree>
    <p:extLst>
      <p:ext uri="{BB962C8B-B14F-4D97-AF65-F5344CB8AC3E}">
        <p14:creationId xmlns:p14="http://schemas.microsoft.com/office/powerpoint/2010/main" val="44680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Τόκος</a:t>
            </a:r>
          </a:p>
        </p:txBody>
      </p:sp>
      <p:sp>
        <p:nvSpPr>
          <p:cNvPr id="4" name="Slide Number Placeholder 3"/>
          <p:cNvSpPr>
            <a:spLocks noGrp="1"/>
          </p:cNvSpPr>
          <p:nvPr>
            <p:ph type="sldNum" sz="quarter" idx="12"/>
          </p:nvPr>
        </p:nvSpPr>
        <p:spPr/>
        <p:txBody>
          <a:bodyPr/>
          <a:lstStyle/>
          <a:p>
            <a:pPr>
              <a:defRPr/>
            </a:pPr>
            <a:fld id="{3B6E97C1-2D8A-49A8-A3F9-C5E4B1F74D55}" type="slidenum">
              <a:rPr lang="el-GR" smtClean="0"/>
              <a:pPr>
                <a:defRPr/>
              </a:pPr>
              <a:t>8</a:t>
            </a:fld>
            <a:endParaRPr lang="el-GR" dirty="0"/>
          </a:p>
        </p:txBody>
      </p:sp>
      <p:sp>
        <p:nvSpPr>
          <p:cNvPr id="5" name="Ορθογώνιο 4">
            <a:extLst>
              <a:ext uri="{FF2B5EF4-FFF2-40B4-BE49-F238E27FC236}">
                <a16:creationId xmlns:a16="http://schemas.microsoft.com/office/drawing/2014/main" id="{5CA8A453-5073-4513-976B-65F8E3B0B54A}"/>
              </a:ext>
            </a:extLst>
          </p:cNvPr>
          <p:cNvSpPr/>
          <p:nvPr/>
        </p:nvSpPr>
        <p:spPr>
          <a:xfrm>
            <a:off x="539553" y="1772816"/>
            <a:ext cx="8011180" cy="2923877"/>
          </a:xfrm>
          <a:prstGeom prst="rect">
            <a:avLst/>
          </a:prstGeom>
        </p:spPr>
        <p:txBody>
          <a:bodyPr wrap="square">
            <a:spAutoFit/>
          </a:bodyPr>
          <a:lstStyle/>
          <a:p>
            <a:pPr algn="ctr"/>
            <a:r>
              <a:rPr lang="el-GR" dirty="0"/>
              <a:t>1.Είναι η αποζημίωση που οφείλει να δώσει ο οφειλέτης στον δανειστή για ποσό χρηματικού δανείου που πήρε για ορισμένο χρονικό διάστημα.</a:t>
            </a:r>
          </a:p>
          <a:p>
            <a:pPr algn="ctr"/>
            <a:r>
              <a:rPr lang="el-GR" dirty="0"/>
              <a:t>2.Τόκος είναι το ποσό που καταβάλλεται από ένα δανειζόμενο σε ένα δανειστή ως αμοιβή για τη χρήση των κεφαλαίων του δεύτερου.</a:t>
            </a:r>
            <a:endParaRPr lang="en-US" dirty="0"/>
          </a:p>
          <a:p>
            <a:pPr algn="ctr"/>
            <a:endParaRPr lang="en-US" dirty="0"/>
          </a:p>
          <a:p>
            <a:pPr algn="ctr"/>
            <a:endParaRPr lang="el-GR" dirty="0"/>
          </a:p>
          <a:p>
            <a:endParaRPr lang="el-GR" dirty="0"/>
          </a:p>
          <a:p>
            <a:endParaRPr lang="el-GR" dirty="0"/>
          </a:p>
          <a:p>
            <a:pPr marL="457200" indent="-457200">
              <a:buClr>
                <a:srgbClr val="FF9900"/>
              </a:buClr>
              <a:buFont typeface="Wingdings" panose="05000000000000000000" pitchFamily="2" charset="2"/>
              <a:buChar char="m"/>
            </a:pPr>
            <a:r>
              <a:rPr lang="el-GR" sz="2000" dirty="0">
                <a:ln>
                  <a:solidFill>
                    <a:schemeClr val="bg1">
                      <a:lumMod val="75000"/>
                      <a:lumOff val="25000"/>
                      <a:alpha val="10000"/>
                    </a:schemeClr>
                  </a:solidFill>
                </a:ln>
                <a:effectLst>
                  <a:outerShdw blurRad="9525" dist="25400" dir="14640000" algn="tl" rotWithShape="0">
                    <a:schemeClr val="bg1">
                      <a:alpha val="30000"/>
                    </a:schemeClr>
                  </a:outerShdw>
                </a:effectLst>
              </a:rPr>
              <a:t>ΣΥΜΒΟΛΟ</a:t>
            </a:r>
            <a:r>
              <a:rPr lang="en-US" sz="2000" dirty="0"/>
              <a:t>: </a:t>
            </a:r>
            <a:r>
              <a:rPr lang="en-US" sz="2000" b="1" dirty="0"/>
              <a:t>I</a:t>
            </a:r>
            <a:r>
              <a:rPr lang="el-GR" sz="2000" b="1" dirty="0"/>
              <a:t> (</a:t>
            </a:r>
            <a:r>
              <a:rPr lang="en-US" sz="2000" b="1" dirty="0"/>
              <a:t>interest)</a:t>
            </a:r>
          </a:p>
          <a:p>
            <a:pPr marL="457200" indent="-457200">
              <a:buClr>
                <a:srgbClr val="FF9900"/>
              </a:buClr>
              <a:buFont typeface="Wingdings" panose="05000000000000000000" pitchFamily="2" charset="2"/>
              <a:buChar char="m"/>
            </a:pPr>
            <a:r>
              <a:rPr lang="it-IT" sz="2000" dirty="0"/>
              <a:t>SI: </a:t>
            </a:r>
            <a:r>
              <a:rPr lang="it-IT" sz="2000" dirty="0" err="1"/>
              <a:t>simple</a:t>
            </a:r>
            <a:r>
              <a:rPr lang="it-IT" sz="2000" dirty="0"/>
              <a:t> </a:t>
            </a:r>
            <a:r>
              <a:rPr lang="it-IT" sz="2000" dirty="0" err="1"/>
              <a:t>interest</a:t>
            </a:r>
            <a:r>
              <a:rPr lang="it-IT" sz="2000" dirty="0"/>
              <a:t> </a:t>
            </a:r>
            <a:r>
              <a:rPr lang="el-GR" sz="2000" dirty="0"/>
              <a:t>Απλός Τόκος</a:t>
            </a:r>
            <a:endParaRPr lang="el-GR" sz="2000" b="1" dirty="0"/>
          </a:p>
        </p:txBody>
      </p:sp>
    </p:spTree>
    <p:extLst>
      <p:ext uri="{BB962C8B-B14F-4D97-AF65-F5344CB8AC3E}">
        <p14:creationId xmlns:p14="http://schemas.microsoft.com/office/powerpoint/2010/main" val="258303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C4475E-3DB9-4DEC-A040-89DDA4A19691}"/>
              </a:ext>
            </a:extLst>
          </p:cNvPr>
          <p:cNvSpPr>
            <a:spLocks noGrp="1"/>
          </p:cNvSpPr>
          <p:nvPr>
            <p:ph type="title"/>
          </p:nvPr>
        </p:nvSpPr>
        <p:spPr/>
        <p:txBody>
          <a:bodyPr/>
          <a:lstStyle/>
          <a:p>
            <a:r>
              <a:rPr lang="el-GR" dirty="0"/>
              <a:t>Κατηγορίες τόκων</a:t>
            </a:r>
          </a:p>
        </p:txBody>
      </p:sp>
      <p:sp>
        <p:nvSpPr>
          <p:cNvPr id="3" name="Θέση περιεχομένου 2">
            <a:extLst>
              <a:ext uri="{FF2B5EF4-FFF2-40B4-BE49-F238E27FC236}">
                <a16:creationId xmlns:a16="http://schemas.microsoft.com/office/drawing/2014/main" id="{F99F69E2-0281-4B80-8FFF-8319D798B2F0}"/>
              </a:ext>
            </a:extLst>
          </p:cNvPr>
          <p:cNvSpPr>
            <a:spLocks noGrp="1"/>
          </p:cNvSpPr>
          <p:nvPr>
            <p:ph idx="1"/>
          </p:nvPr>
        </p:nvSpPr>
        <p:spPr/>
        <p:txBody>
          <a:bodyPr>
            <a:normAutofit fontScale="70000" lnSpcReduction="20000"/>
          </a:bodyPr>
          <a:lstStyle/>
          <a:p>
            <a:pPr>
              <a:buFont typeface="Wingdings" panose="05000000000000000000" pitchFamily="2" charset="2"/>
              <a:buChar char="Ø"/>
            </a:pPr>
            <a:r>
              <a:rPr lang="el-GR" dirty="0"/>
              <a:t>Απλός τόκος (Simple </a:t>
            </a:r>
            <a:r>
              <a:rPr lang="el-GR" dirty="0" err="1"/>
              <a:t>or</a:t>
            </a:r>
            <a:r>
              <a:rPr lang="el-GR" dirty="0"/>
              <a:t> </a:t>
            </a:r>
            <a:r>
              <a:rPr lang="el-GR" dirty="0" err="1"/>
              <a:t>Regular</a:t>
            </a:r>
            <a:r>
              <a:rPr lang="el-GR" dirty="0"/>
              <a:t> </a:t>
            </a:r>
            <a:r>
              <a:rPr lang="el-GR" dirty="0" err="1"/>
              <a:t>interest</a:t>
            </a:r>
            <a:r>
              <a:rPr lang="el-GR" dirty="0"/>
              <a:t>) είναι ο τόκος που ο δανειστής ή ο καταθέτης εισπράττει κάθε φορά στη λήξη μιας χρονικής περιόδου. Στην περίπτωση αυτή, ο τόκος και το κεφάλαιο σε όλες τις χρονικές περιόδους αποπληρωμής παραμένουν σταθερά. Το επιτόκιο δηλαδή υπολογίζεται μόνο στο αρχικό κεφάλαιο (</a:t>
            </a:r>
            <a:r>
              <a:rPr lang="el-GR" dirty="0" err="1"/>
              <a:t>principal</a:t>
            </a:r>
            <a:r>
              <a:rPr lang="el-GR" dirty="0"/>
              <a:t>) και οι τόκοι δεν </a:t>
            </a:r>
            <a:r>
              <a:rPr lang="el-GR" dirty="0" err="1"/>
              <a:t>επανεπενδύονται</a:t>
            </a:r>
            <a:r>
              <a:rPr lang="el-GR" dirty="0"/>
              <a:t>, σε αντίθεση με την περίπτωση του </a:t>
            </a:r>
            <a:r>
              <a:rPr lang="el-GR" dirty="0" err="1"/>
              <a:t>ανατοκισμού</a:t>
            </a:r>
            <a:r>
              <a:rPr lang="el-GR" dirty="0"/>
              <a:t> (</a:t>
            </a:r>
            <a:r>
              <a:rPr lang="el-GR" dirty="0" err="1"/>
              <a:t>compound</a:t>
            </a:r>
            <a:r>
              <a:rPr lang="el-GR" dirty="0"/>
              <a:t> </a:t>
            </a:r>
            <a:r>
              <a:rPr lang="el-GR" dirty="0" err="1"/>
              <a:t>interest</a:t>
            </a:r>
            <a:r>
              <a:rPr lang="el-GR" dirty="0"/>
              <a:t>).</a:t>
            </a:r>
          </a:p>
          <a:p>
            <a:endParaRPr lang="el-GR" dirty="0"/>
          </a:p>
          <a:p>
            <a:pPr>
              <a:buFont typeface="Wingdings" panose="05000000000000000000" pitchFamily="2" charset="2"/>
              <a:buChar char="Ø"/>
            </a:pPr>
            <a:r>
              <a:rPr lang="el-GR" dirty="0"/>
              <a:t>Σύνθετος τόκος (Compound </a:t>
            </a:r>
            <a:r>
              <a:rPr lang="el-GR" dirty="0" err="1"/>
              <a:t>interest</a:t>
            </a:r>
            <a:r>
              <a:rPr lang="el-GR" dirty="0"/>
              <a:t>) ή </a:t>
            </a:r>
            <a:r>
              <a:rPr lang="el-GR" dirty="0" err="1"/>
              <a:t>ανατοκισμός</a:t>
            </a:r>
            <a:r>
              <a:rPr lang="el-GR" dirty="0"/>
              <a:t> είναι ο τόκος ο οποίος στο τέλος της περιόδου προστίθεται στο κεφάλαιο και </a:t>
            </a:r>
            <a:r>
              <a:rPr lang="el-GR" dirty="0" err="1"/>
              <a:t>επανεπενδύεται</a:t>
            </a:r>
            <a:r>
              <a:rPr lang="el-GR" dirty="0"/>
              <a:t> μαζί με αυτό, με στόχο την αύξηση του κεφαλαίου την επόμενη περίοδο. Δηλαδή ο δανειστής αφήνει τον τόκο που έχει ήδη παραχθεί σε μία περίοδο, με σκοπό να προστεθεί στο αρχικό κεφάλαιο ώστε από την επόμενη περίοδο να φέρει τόκο το αρχικό κεφάλαιο προσαυξημένο με τον τόκο του αρχικού κεφαλαίου. Η ενσωμάτωση του τόκου στο κεφάλαιο καλείται κεφαλαιοποίηση του τόκου.</a:t>
            </a:r>
          </a:p>
          <a:p>
            <a:pPr marL="36900" indent="0">
              <a:buNone/>
            </a:pPr>
            <a:r>
              <a:rPr lang="el-GR" dirty="0"/>
              <a:t>Στον </a:t>
            </a:r>
            <a:r>
              <a:rPr lang="el-GR" dirty="0" err="1"/>
              <a:t>ανατοκισμό</a:t>
            </a:r>
            <a:r>
              <a:rPr lang="el-GR" dirty="0"/>
              <a:t>, τόσο ο τόκος όσο και το κεφάλαιο αυξάνονται σε κάθε χρονική περίοδο</a:t>
            </a:r>
          </a:p>
          <a:p>
            <a:endParaRPr lang="el-GR" dirty="0"/>
          </a:p>
          <a:p>
            <a:pPr>
              <a:buFont typeface="Wingdings" panose="05000000000000000000" pitchFamily="2" charset="2"/>
              <a:buChar char="Ø"/>
            </a:pPr>
            <a:r>
              <a:rPr lang="el-GR" dirty="0"/>
              <a:t>Δεδουλευμένος τόκος (Accrued </a:t>
            </a:r>
            <a:r>
              <a:rPr lang="el-GR" dirty="0" err="1"/>
              <a:t>interest</a:t>
            </a:r>
            <a:r>
              <a:rPr lang="el-GR" dirty="0"/>
              <a:t>) είναι ο τόκος επί δανείων ή προθεσμιακών καταθέσεων ο οποίος δεν έχει ακόμη καταστεί πληρωτέος.</a:t>
            </a:r>
          </a:p>
        </p:txBody>
      </p:sp>
      <p:sp>
        <p:nvSpPr>
          <p:cNvPr id="4" name="Θέση αριθμού διαφάνειας 3">
            <a:extLst>
              <a:ext uri="{FF2B5EF4-FFF2-40B4-BE49-F238E27FC236}">
                <a16:creationId xmlns:a16="http://schemas.microsoft.com/office/drawing/2014/main" id="{911D635C-7884-41FD-8B19-AC35112F2EB2}"/>
              </a:ext>
            </a:extLst>
          </p:cNvPr>
          <p:cNvSpPr>
            <a:spLocks noGrp="1"/>
          </p:cNvSpPr>
          <p:nvPr>
            <p:ph type="sldNum" sz="quarter" idx="12"/>
          </p:nvPr>
        </p:nvSpPr>
        <p:spPr/>
        <p:txBody>
          <a:bodyPr/>
          <a:lstStyle/>
          <a:p>
            <a:pPr>
              <a:defRPr/>
            </a:pPr>
            <a:fld id="{ABDCB94C-B5E6-4293-A41E-9D2D60527EE3}" type="slidenum">
              <a:rPr lang="el-GR" smtClean="0"/>
              <a:pPr>
                <a:defRPr/>
              </a:pPr>
              <a:t>9</a:t>
            </a:fld>
            <a:endParaRPr lang="el-GR" dirty="0"/>
          </a:p>
        </p:txBody>
      </p:sp>
    </p:spTree>
    <p:extLst>
      <p:ext uri="{BB962C8B-B14F-4D97-AF65-F5344CB8AC3E}">
        <p14:creationId xmlns:p14="http://schemas.microsoft.com/office/powerpoint/2010/main" val="687939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Οικονομικά Μαθηματικά&amp;quot;&quot;/&gt;&lt;property id=&quot;20307&quot; value=&quot;256&quot;/&gt;&lt;/object&gt;&lt;object type=&quot;3&quot; unique_id=&quot;10004&quot;&gt;&lt;property id=&quot;20148&quot; value=&quot;5&quot;/&gt;&lt;property id=&quot;20300&quot; value=&quot;Slide 2 - &amp;quot;Άδειες Χρήσης&amp;quot;&quot;/&gt;&lt;property id=&quot;20307&quot; value=&quot;257&quot;/&gt;&lt;/object&gt;&lt;object type=&quot;3&quot; unique_id=&quot;10005&quot;&gt;&lt;property id=&quot;20148&quot; value=&quot;5&quot;/&gt;&lt;property id=&quot;20300&quot; value=&quot;Slide 3 - &amp;quot;Χρηματοδότηση&amp;quot;&quot;/&gt;&lt;property id=&quot;20307&quot; value=&quot;259&quot;/&gt;&lt;/object&gt;&lt;object type=&quot;3&quot; unique_id=&quot;10006&quot;&gt;&lt;property id=&quot;20148&quot; value=&quot;5&quot;/&gt;&lt;property id=&quot;20300&quot; value=&quot;Slide 4 - &amp;quot;Σκοποί  ενότητας&amp;quot;&quot;/&gt;&lt;property id=&quot;20307&quot; value=&quot;261&quot;/&gt;&lt;/object&gt;&lt;object type=&quot;3&quot; unique_id=&quot;10007&quot;&gt;&lt;property id=&quot;20148&quot; value=&quot;5&quot;/&gt;&lt;property id=&quot;20300&quot; value=&quot;Slide 5 - &amp;quot;Περιεχόμενα ενότητας&amp;quot;&quot;/&gt;&lt;property id=&quot;20307&quot; value=&quot;262&quot;/&gt;&lt;/object&gt;&lt;object type=&quot;3&quot; unique_id=&quot;10008&quot;&gt;&lt;property id=&quot;20148&quot; value=&quot;5&quot;/&gt;&lt;property id=&quot;20300&quot; value=&quot;Slide 6 - &amp;quot;Ανατοκισμός ή Σύνθετος τόκος&amp;quot;&quot;/&gt;&lt;property id=&quot;20307&quot; value=&quot;263&quot;/&gt;&lt;/object&gt;&lt;object type=&quot;3&quot; unique_id=&quot;10009&quot;&gt;&lt;property id=&quot;20148&quot; value=&quot;5&quot;/&gt;&lt;property id=&quot;20300&quot; value=&quot;Slide 7 - &amp;quot;Ανατοκισμός ή Σύνθετος τόκος: Απόδειξη&amp;quot;&quot;/&gt;&lt;property id=&quot;20307&quot; value=&quot;264&quot;/&gt;&lt;/object&gt;&lt;object type=&quot;3&quot; unique_id=&quot;10010&quot;&gt;&lt;property id=&quot;20148&quot; value=&quot;5&quot;/&gt;&lt;property id=&quot;20300&quot; value=&quot;Slide 8 - &amp;quot;Ιδιότητες Δυνάμεων&amp;quot;&quot;/&gt;&lt;property id=&quot;20307&quot; value=&quot;265&quot;/&gt;&lt;/object&gt;&lt;object type=&quot;3&quot; unique_id=&quot;10011&quot;&gt;&lt;property id=&quot;20148&quot; value=&quot;5&quot;/&gt;&lt;property id=&quot;20300&quot; value=&quot;Slide 9 - &amp;quot;Ορισμός λογαρίθμου&amp;quot;&quot;/&gt;&lt;property id=&quot;20307&quot; value=&quot;266&quot;/&gt;&lt;/object&gt;&lt;object type=&quot;3&quot; unique_id=&quot;10012&quot;&gt;&lt;property id=&quot;20148&quot; value=&quot;5&quot;/&gt;&lt;property id=&quot;20300&quot; value=&quot;Slide 10 - &amp;quot;Ιδιότητες λογαρίθμων (1)&amp;quot;&quot;/&gt;&lt;property id=&quot;20307&quot; value=&quot;267&quot;/&gt;&lt;/object&gt;&lt;object type=&quot;3&quot; unique_id=&quot;10013&quot;&gt;&lt;property id=&quot;20148&quot; value=&quot;5&quot;/&gt;&lt;property id=&quot;20300&quot; value=&quot;Slide 11 - &amp;quot;Ιδιότητες λογαρίθμων (2)&amp;quot;&quot;/&gt;&lt;property id=&quot;20307&quot; value=&quot;268&quot;/&gt;&lt;/object&gt;&lt;object type=&quot;3&quot; unique_id=&quot;10014&quot;&gt;&lt;property id=&quot;20148&quot; value=&quot;5&quot;/&gt;&lt;property id=&quot;20300&quot; value=&quot;Slide 12 - &amp;quot;Παράδειγμα 1&amp;quot;&quot;/&gt;&lt;property id=&quot;20307&quot; value=&quot;269&quot;/&gt;&lt;/object&gt;&lt;object type=&quot;3&quot; unique_id=&quot;10015&quot;&gt;&lt;property id=&quot;20148&quot; value=&quot;5&quot;/&gt;&lt;property id=&quot;20300&quot; value=&quot;Slide 13 - &amp;quot;Παράδειγμα 2&amp;quot;&quot;/&gt;&lt;property id=&quot;20307&quot; value=&quot;270&quot;/&gt;&lt;/object&gt;&lt;object type=&quot;3&quot; unique_id=&quot;10016&quot;&gt;&lt;property id=&quot;20148&quot; value=&quot;5&quot;/&gt;&lt;property id=&quot;20300&quot; value=&quot;Slide 14 - &amp;quot;Παράδειγμα 3&amp;quot;&quot;/&gt;&lt;property id=&quot;20307&quot; value=&quot;271&quot;/&gt;&lt;/object&gt;&lt;object type=&quot;3&quot; unique_id=&quot;10017&quot;&gt;&lt;property id=&quot;20148&quot; value=&quot;5&quot;/&gt;&lt;property id=&quot;20300&quot; value=&quot;Slide 15 - &amp;quot;Παράδειγμα 4 (1)&amp;quot;&quot;/&gt;&lt;property id=&quot;20307&quot; value=&quot;272&quot;/&gt;&lt;/object&gt;&lt;object type=&quot;3&quot; unique_id=&quot;10018&quot;&gt;&lt;property id=&quot;20148&quot; value=&quot;5&quot;/&gt;&lt;property id=&quot;20300&quot; value=&quot;Slide 16 - &amp;quot;Παράδειγμα 4 (2)&amp;quot;&quot;/&gt;&lt;property id=&quot;20307&quot; value=&quot;273&quot;/&gt;&lt;/object&gt;&lt;object type=&quot;3&quot; unique_id=&quot;10019&quot;&gt;&lt;property id=&quot;20148&quot; value=&quot;5&quot;/&gt;&lt;property id=&quot;20300&quot; value=&quot;Slide 17 - &amp;quot;Παράδειγμα 5 (1)&amp;quot;&quot;/&gt;&lt;property id=&quot;20307&quot; value=&quot;274&quot;/&gt;&lt;/object&gt;&lt;object type=&quot;3&quot; unique_id=&quot;10020&quot;&gt;&lt;property id=&quot;20148&quot; value=&quot;5&quot;/&gt;&lt;property id=&quot;20300&quot; value=&quot;Slide 18 - &amp;quot;Παράδειγμα 5 (2)&amp;quot;&quot;/&gt;&lt;property id=&quot;20307&quot; value=&quot;275&quot;/&gt;&lt;/object&gt;&lt;object type=&quot;3&quot; unique_id=&quot;10021&quot;&gt;&lt;property id=&quot;20148&quot; value=&quot;5&quot;/&gt;&lt;property id=&quot;20300&quot; value=&quot;Slide 19 - &amp;quot;Παράδειγμα 5 (3)&amp;quot;&quot;/&gt;&lt;property id=&quot;20307&quot; value=&quot;276&quot;/&gt;&lt;/object&gt;&lt;object type=&quot;3&quot; unique_id=&quot;10022&quot;&gt;&lt;property id=&quot;20148&quot; value=&quot;5&quot;/&gt;&lt;property id=&quot;20300&quot; value=&quot;Slide 20 - &amp;quot;Παράδειγμα 5 (4)&amp;quot;&quot;/&gt;&lt;property id=&quot;20307&quot; value=&quot;277&quot;/&gt;&lt;/object&gt;&lt;object type=&quot;3&quot; unique_id=&quot;10023&quot;&gt;&lt;property id=&quot;20148&quot; value=&quot;5&quot;/&gt;&lt;property id=&quot;20300&quot; value=&quot;Slide 21 - &amp;quot;Παράδειγμα 6 (1)&amp;quot;&quot;/&gt;&lt;property id=&quot;20307&quot; value=&quot;278&quot;/&gt;&lt;/object&gt;&lt;object type=&quot;3&quot; unique_id=&quot;10024&quot;&gt;&lt;property id=&quot;20148&quot; value=&quot;5&quot;/&gt;&lt;property id=&quot;20300&quot; value=&quot;Slide 22 - &amp;quot;Παράδειγμα 6 (2)&amp;quot;&quot;/&gt;&lt;property id=&quot;20307&quot; value=&quot;279&quot;/&gt;&lt;/object&gt;&lt;object type=&quot;3&quot; unique_id=&quot;10025&quot;&gt;&lt;property id=&quot;20148&quot; value=&quot;5&quot;/&gt;&lt;property id=&quot;20300&quot; value=&quot;Slide 23 - &amp;quot;Παράδειγμα 6 (3)&amp;quot;&quot;/&gt;&lt;property id=&quot;20307&quot; value=&quot;280&quot;/&gt;&lt;/object&gt;&lt;/object&gt;&lt;object type=&quot;8&quot; unique_id=&quot;10050&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κούρο γυαλί">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TM04033925[[fn=Σταγονίδιο]]</Template>
  <TotalTime>5569</TotalTime>
  <Words>4170</Words>
  <Application>Microsoft Office PowerPoint</Application>
  <PresentationFormat>Προβολή στην οθόνη (4:3)</PresentationFormat>
  <Paragraphs>667</Paragraphs>
  <Slides>60</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60</vt:i4>
      </vt:variant>
    </vt:vector>
  </HeadingPairs>
  <TitlesOfParts>
    <vt:vector size="67" baseType="lpstr">
      <vt:lpstr>Arial</vt:lpstr>
      <vt:lpstr>Calibri</vt:lpstr>
      <vt:lpstr>Calisto MT</vt:lpstr>
      <vt:lpstr>Cambria Math</vt:lpstr>
      <vt:lpstr>Wingdings</vt:lpstr>
      <vt:lpstr>Wingdings 2</vt:lpstr>
      <vt:lpstr>Σχιστόλιθος</vt:lpstr>
      <vt:lpstr>Παρουσίαση του PowerPoint</vt:lpstr>
      <vt:lpstr>Περιεχόμενα Μαθήματος</vt:lpstr>
      <vt:lpstr>ΚΕΦΑΛΑΙΟ 1 ΑΠΛΟΣ ΤΟΚΟΣ</vt:lpstr>
      <vt:lpstr>Έννοιες</vt:lpstr>
      <vt:lpstr>Χρήμα</vt:lpstr>
      <vt:lpstr> Οι λειτουργίες του χρήματος </vt:lpstr>
      <vt:lpstr>Κεφάλαιο</vt:lpstr>
      <vt:lpstr>Τόκος</vt:lpstr>
      <vt:lpstr>Κατηγορίες τόκων</vt:lpstr>
      <vt:lpstr>Επιτόκιο</vt:lpstr>
      <vt:lpstr>Επιτόκιο</vt:lpstr>
      <vt:lpstr>Παράδειγμα</vt:lpstr>
      <vt:lpstr>Χρόνος</vt:lpstr>
      <vt:lpstr>Χρόνος</vt:lpstr>
      <vt:lpstr>Χρόνος</vt:lpstr>
      <vt:lpstr>ΑΠΛΟΣ vs ΣΥΝΘΕΤΟΥ ΤΟΚΟΥ</vt:lpstr>
      <vt:lpstr>ΤΥΠΟΣ ΑΠΛΟΥ ΤΟΚΟΥ</vt:lpstr>
      <vt:lpstr>Παράδειγμα 1</vt:lpstr>
      <vt:lpstr>Παράδειγμα 2</vt:lpstr>
      <vt:lpstr>Παράδειγμα 3</vt:lpstr>
      <vt:lpstr>Παράδειγμα 4</vt:lpstr>
      <vt:lpstr>Παράδειγμα 5</vt:lpstr>
      <vt:lpstr>Παράδειγμα 6</vt:lpstr>
      <vt:lpstr>Παράδειγμα 7</vt:lpstr>
      <vt:lpstr>Παράδειγμα 7</vt:lpstr>
      <vt:lpstr>Παράδειγμα 7</vt:lpstr>
      <vt:lpstr>ΤΟΚΑΡΙΘΜΟΣ – ΣΤΑΘΕΡΟΣ ΔΙΑΙΡΕΤΗΣ</vt:lpstr>
      <vt:lpstr>ΤΟΚΑΡΙΘΜΟΣ – ΣΤΑΘΕΡΟΣ ΔΙΑΙΡΕΤΗΣ</vt:lpstr>
      <vt:lpstr>Παράδειγμα 1</vt:lpstr>
      <vt:lpstr>Παράδειγμα 1</vt:lpstr>
      <vt:lpstr>Παράδειγμα 1</vt:lpstr>
      <vt:lpstr>Παράδειγμα 1</vt:lpstr>
      <vt:lpstr>Υπολογισμός Συνολικού Τόκου πολλών κεφαλαίων σε διαφορετικές χρονικές περιόδους</vt:lpstr>
      <vt:lpstr>Παράδειγμα 1</vt:lpstr>
      <vt:lpstr>Παράδειγμα 1</vt:lpstr>
      <vt:lpstr>Παράδειγμα 1</vt:lpstr>
      <vt:lpstr>Τελική αξία Κt</vt:lpstr>
      <vt:lpstr>Τελική αξία Κt (ή μέλλουσα αξία)</vt:lpstr>
      <vt:lpstr>Τελική αξία Κt (ή μέλλουσα αξία)</vt:lpstr>
      <vt:lpstr>Παράδειγμα 1</vt:lpstr>
      <vt:lpstr>Παράδειγμα 2</vt:lpstr>
      <vt:lpstr>Παράδειγμα 3</vt:lpstr>
      <vt:lpstr>Παράδειγμα 4</vt:lpstr>
      <vt:lpstr>Παράδειγμα 4</vt:lpstr>
      <vt:lpstr>Παράδειγμα 4</vt:lpstr>
      <vt:lpstr>Παράδειγμα 5</vt:lpstr>
      <vt:lpstr>Παράδειγμα 5</vt:lpstr>
      <vt:lpstr>Παράδειγμα 6</vt:lpstr>
      <vt:lpstr>Κεφάλαιο ελαττωμένο κατά τον τόκο</vt:lpstr>
      <vt:lpstr>Κεφάλαιο ελαττωμένο κατά τον τόκο</vt:lpstr>
      <vt:lpstr>Παράδειγμα</vt:lpstr>
      <vt:lpstr>Μέσο επιτόκιο (χ)</vt:lpstr>
      <vt:lpstr>Μέσο επιτόκιο ή κοινό επιτόκιο</vt:lpstr>
      <vt:lpstr>Μέσο επιτόκιο (χ)</vt:lpstr>
      <vt:lpstr>Μέσο επιτόκιο (χ)</vt:lpstr>
      <vt:lpstr>Παράδειγμα</vt:lpstr>
      <vt:lpstr>Παράδειγμα</vt:lpstr>
      <vt:lpstr>Παράδειγμα</vt:lpstr>
      <vt:lpstr>Παρουσίαση του PowerPoint</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Οικονομικά Μαθηματικά</dc:title>
  <dc:creator>gianaris</dc:creator>
  <cp:keywords>οικονομικά μαθηματικά, απλή κεφαλαιοποίηση</cp:keywords>
  <cp:lastModifiedBy>ATHANASIOS NAZOS</cp:lastModifiedBy>
  <cp:revision>410</cp:revision>
  <dcterms:created xsi:type="dcterms:W3CDTF">2012-09-06T09:03:05Z</dcterms:created>
  <dcterms:modified xsi:type="dcterms:W3CDTF">2024-10-08T19:25:22Z</dcterms:modified>
</cp:coreProperties>
</file>