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62E95A-D8B3-46D7-88AC-ED459DBA0BD4}" type="datetimeFigureOut">
              <a:rPr lang="pl-PL" smtClean="0"/>
              <a:t>05.12.2023</a:t>
            </a:fld>
            <a:endParaRPr lang="pl-PL"/>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417A53-050B-4798-9972-A777B9ED42F1}" type="slidenum">
              <a:rPr lang="pl-PL" smtClean="0"/>
              <a:t>‹#›</a:t>
            </a:fld>
            <a:endParaRPr lang="pl-PL"/>
          </a:p>
        </p:txBody>
      </p:sp>
    </p:spTree>
    <p:extLst>
      <p:ext uri="{BB962C8B-B14F-4D97-AF65-F5344CB8AC3E}">
        <p14:creationId xmlns:p14="http://schemas.microsoft.com/office/powerpoint/2010/main" val="2433517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7813BF02-8691-CFBE-0AE8-24FDDA8D2779}"/>
              </a:ext>
            </a:extLst>
          </p:cNvPr>
          <p:cNvSpPr>
            <a:spLocks noGrp="1" noChangeArrowheads="1"/>
          </p:cNvSpPr>
          <p:nvPr>
            <p:ph type="sldNum"/>
          </p:nvPr>
        </p:nvSpPr>
        <p:spPr>
          <a:ln/>
        </p:spPr>
        <p:txBody>
          <a:bodyPr/>
          <a:lstStyle/>
          <a:p>
            <a:fld id="{4D84621C-3FDB-47F8-9F8B-41CCD5C82E8D}" type="slidenum">
              <a:rPr lang="el-GR" altLang="pl-PL"/>
              <a:pPr/>
              <a:t>2</a:t>
            </a:fld>
            <a:endParaRPr lang="el-GR" altLang="pl-PL"/>
          </a:p>
        </p:txBody>
      </p:sp>
      <p:sp>
        <p:nvSpPr>
          <p:cNvPr id="53249" name="Rectangle 1">
            <a:extLst>
              <a:ext uri="{FF2B5EF4-FFF2-40B4-BE49-F238E27FC236}">
                <a16:creationId xmlns:a16="http://schemas.microsoft.com/office/drawing/2014/main" id="{1FFC13F6-CA7A-FABE-D016-0C1D06E25BFF}"/>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0" name="Text Box 2">
            <a:extLst>
              <a:ext uri="{FF2B5EF4-FFF2-40B4-BE49-F238E27FC236}">
                <a16:creationId xmlns:a16="http://schemas.microsoft.com/office/drawing/2014/main" id="{0D812B99-569A-D8FF-50AF-99C3FF8913EC}"/>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17.1: Review major psychological issues of childhood.</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Other disorders: Children and adolescents can also be diagnosed with disorders that are more common in adults, such as major depression, posttraumatic stress disorder, anorexia, bulimia, substance use, adjustment disorders, phobias, and generalized anxiety disorder.</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53251" name="Text Box 3">
            <a:extLst>
              <a:ext uri="{FF2B5EF4-FFF2-40B4-BE49-F238E27FC236}">
                <a16:creationId xmlns:a16="http://schemas.microsoft.com/office/drawing/2014/main" id="{0BFB0611-EAC2-2174-90D8-DCB6E55CC197}"/>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2CAADAF-1D5C-41D8-9682-50A4BE53D2A4}" type="slidenum">
              <a:rPr lang="el-GR" altLang="pl-PL">
                <a:latin typeface="+mn-lt" charset="0"/>
                <a:cs typeface="+mn-ea" charset="0"/>
              </a:rPr>
              <a:pPr hangingPunct="1">
                <a:lnSpc>
                  <a:spcPct val="100000"/>
                </a:lnSpc>
                <a:buClrTx/>
                <a:buFontTx/>
                <a:buNone/>
              </a:pPr>
              <a:t>2</a:t>
            </a:fld>
            <a:endParaRPr lang="el-GR" altLang="pl-PL">
              <a:latin typeface="+mn-lt" charset="0"/>
              <a:cs typeface="+mn-ea"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9697E974-A75A-77D8-D8B3-49580AC04BD4}"/>
              </a:ext>
            </a:extLst>
          </p:cNvPr>
          <p:cNvSpPr>
            <a:spLocks noGrp="1" noChangeArrowheads="1"/>
          </p:cNvSpPr>
          <p:nvPr>
            <p:ph type="sldNum"/>
          </p:nvPr>
        </p:nvSpPr>
        <p:spPr>
          <a:ln/>
        </p:spPr>
        <p:txBody>
          <a:bodyPr/>
          <a:lstStyle/>
          <a:p>
            <a:fld id="{48E054D5-6424-4AEB-A38C-DB1CA6037698}" type="slidenum">
              <a:rPr lang="el-GR" altLang="pl-PL"/>
              <a:pPr/>
              <a:t>11</a:t>
            </a:fld>
            <a:endParaRPr lang="el-GR" altLang="pl-PL"/>
          </a:p>
        </p:txBody>
      </p:sp>
      <p:sp>
        <p:nvSpPr>
          <p:cNvPr id="62465" name="Rectangle 1">
            <a:extLst>
              <a:ext uri="{FF2B5EF4-FFF2-40B4-BE49-F238E27FC236}">
                <a16:creationId xmlns:a16="http://schemas.microsoft.com/office/drawing/2014/main" id="{56CD15B8-933A-0016-6FBE-973B07D776FA}"/>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6" name="Text Box 2">
            <a:extLst>
              <a:ext uri="{FF2B5EF4-FFF2-40B4-BE49-F238E27FC236}">
                <a16:creationId xmlns:a16="http://schemas.microsoft.com/office/drawing/2014/main" id="{7E3077D2-6008-9677-FD15-FD8EDA5F6192}"/>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Interview with child and others in contact with child: Parents and teachers are perhaps most common, but depending on the problem and its circumstances, a number of other people can provide relevant data: siblings, grandparents, aunts, uncles, pediatricians, school administrators, coaches, family friends, child-care workers, nannies, or tutors, to name a few.</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  </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Informants: those who know the child well.  - permission from parents/guardians: Interviewing those who know the child well—informants, as they are called in this role—is a vital skill for the clinical psychologist. Regarding interviews with individuals other than parents, it is always essential to obtain permission from parents/guardians prior to contacting them.</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Establishing rapport vital to interviewing children:  It can be helpful at the outset to engage in just enough small talk to make the child feel comfortable but not so much that the interview strays from its purpose. In fact, when children are brought to a clinical psychologist, typically “the focus is on </a:t>
            </a:r>
            <a:r>
              <a:rPr lang="el-GR" altLang="pl-PL" i="1">
                <a:latin typeface="+mn-lt" charset="0"/>
                <a:cs typeface="+mn-ea" charset="0"/>
              </a:rPr>
              <a:t>disturbing</a:t>
            </a:r>
            <a:r>
              <a:rPr lang="el-GR" altLang="pl-PL">
                <a:latin typeface="+mn-lt" charset="0"/>
                <a:cs typeface="+mn-ea" charset="0"/>
              </a:rPr>
              <a:t> rather than </a:t>
            </a:r>
            <a:r>
              <a:rPr lang="el-GR" altLang="pl-PL" i="1">
                <a:latin typeface="+mn-lt" charset="0"/>
                <a:cs typeface="+mn-ea" charset="0"/>
              </a:rPr>
              <a:t>disturbed</a:t>
            </a:r>
            <a:r>
              <a:rPr lang="el-GR" altLang="pl-PL">
                <a:latin typeface="+mn-lt" charset="0"/>
                <a:cs typeface="+mn-ea" charset="0"/>
              </a:rPr>
              <a:t> behavior” (Kazdin, 2000, p. 47). So, whereas other people may want the child to change, the child may be unmotivated or even resistant. In some cases, the child may be quite anxious about the interview and, depending on age and sophistication, may be under the misconception that the psychologist will do something scary or hurtful, along the lines of a shot or a physical examination at the pediatrician’s office.</a:t>
            </a:r>
          </a:p>
        </p:txBody>
      </p:sp>
      <p:sp>
        <p:nvSpPr>
          <p:cNvPr id="62467" name="Text Box 3">
            <a:extLst>
              <a:ext uri="{FF2B5EF4-FFF2-40B4-BE49-F238E27FC236}">
                <a16:creationId xmlns:a16="http://schemas.microsoft.com/office/drawing/2014/main" id="{B6204A41-6F69-5B75-3CCB-C8F307BE2B10}"/>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CEBB827-8098-4160-8376-62260616C820}" type="slidenum">
              <a:rPr lang="el-GR" altLang="pl-PL">
                <a:latin typeface="+mn-lt" charset="0"/>
                <a:cs typeface="+mn-ea" charset="0"/>
              </a:rPr>
              <a:pPr hangingPunct="1">
                <a:lnSpc>
                  <a:spcPct val="100000"/>
                </a:lnSpc>
                <a:buClrTx/>
                <a:buFontTx/>
                <a:buNone/>
              </a:pPr>
              <a:t>11</a:t>
            </a:fld>
            <a:endParaRPr lang="el-GR" altLang="pl-PL">
              <a:latin typeface="+mn-lt" charset="0"/>
              <a:cs typeface="+mn-ea"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32449C64-0368-4A6F-E52C-F866C5F09A6D}"/>
              </a:ext>
            </a:extLst>
          </p:cNvPr>
          <p:cNvSpPr>
            <a:spLocks noGrp="1" noChangeArrowheads="1"/>
          </p:cNvSpPr>
          <p:nvPr>
            <p:ph type="sldNum"/>
          </p:nvPr>
        </p:nvSpPr>
        <p:spPr>
          <a:ln/>
        </p:spPr>
        <p:txBody>
          <a:bodyPr/>
          <a:lstStyle/>
          <a:p>
            <a:fld id="{C2692962-EE9D-438F-880E-3E63E51FC79D}" type="slidenum">
              <a:rPr lang="el-GR" altLang="pl-PL"/>
              <a:pPr/>
              <a:t>12</a:t>
            </a:fld>
            <a:endParaRPr lang="el-GR" altLang="pl-PL"/>
          </a:p>
        </p:txBody>
      </p:sp>
      <p:sp>
        <p:nvSpPr>
          <p:cNvPr id="63489" name="Rectangle 1">
            <a:extLst>
              <a:ext uri="{FF2B5EF4-FFF2-40B4-BE49-F238E27FC236}">
                <a16:creationId xmlns:a16="http://schemas.microsoft.com/office/drawing/2014/main" id="{52EBFDF3-F3E3-3C6F-D1E3-A96D8674B838}"/>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3490" name="Text Box 2">
            <a:extLst>
              <a:ext uri="{FF2B5EF4-FFF2-40B4-BE49-F238E27FC236}">
                <a16:creationId xmlns:a16="http://schemas.microsoft.com/office/drawing/2014/main" id="{D35E9BBE-95EA-94E5-35F4-00AF392F8B98}"/>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p:txBody>
      </p:sp>
      <p:sp>
        <p:nvSpPr>
          <p:cNvPr id="63491" name="Text Box 3">
            <a:extLst>
              <a:ext uri="{FF2B5EF4-FFF2-40B4-BE49-F238E27FC236}">
                <a16:creationId xmlns:a16="http://schemas.microsoft.com/office/drawing/2014/main" id="{BD8E89E1-A4B7-4809-86F9-D51585E5ABD3}"/>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5192A446-96AE-4329-8976-109A0A972879}" type="slidenum">
              <a:rPr lang="el-GR" altLang="pl-PL">
                <a:latin typeface="+mn-lt" charset="0"/>
                <a:cs typeface="+mn-ea" charset="0"/>
              </a:rPr>
              <a:pPr hangingPunct="1">
                <a:lnSpc>
                  <a:spcPct val="100000"/>
                </a:lnSpc>
                <a:buClrTx/>
                <a:buFontTx/>
                <a:buNone/>
              </a:pPr>
              <a:t>12</a:t>
            </a:fld>
            <a:endParaRPr lang="el-GR" altLang="pl-PL">
              <a:latin typeface="+mn-lt" charset="0"/>
              <a:cs typeface="+mn-ea"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812D796D-BE62-4C51-DDA5-C306FC6D53CB}"/>
              </a:ext>
            </a:extLst>
          </p:cNvPr>
          <p:cNvSpPr>
            <a:spLocks noGrp="1" noChangeArrowheads="1"/>
          </p:cNvSpPr>
          <p:nvPr>
            <p:ph type="sldNum"/>
          </p:nvPr>
        </p:nvSpPr>
        <p:spPr>
          <a:ln/>
        </p:spPr>
        <p:txBody>
          <a:bodyPr/>
          <a:lstStyle/>
          <a:p>
            <a:fld id="{3D1D47C5-C77A-4970-A89C-C0D27489B554}" type="slidenum">
              <a:rPr lang="el-GR" altLang="pl-PL"/>
              <a:pPr/>
              <a:t>13</a:t>
            </a:fld>
            <a:endParaRPr lang="el-GR" altLang="pl-PL"/>
          </a:p>
        </p:txBody>
      </p:sp>
      <p:sp>
        <p:nvSpPr>
          <p:cNvPr id="64513" name="Rectangle 1">
            <a:extLst>
              <a:ext uri="{FF2B5EF4-FFF2-40B4-BE49-F238E27FC236}">
                <a16:creationId xmlns:a16="http://schemas.microsoft.com/office/drawing/2014/main" id="{B998D3FA-1820-D0E6-9C6A-4FE68027FDF4}"/>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4" name="Text Box 2">
            <a:extLst>
              <a:ext uri="{FF2B5EF4-FFF2-40B4-BE49-F238E27FC236}">
                <a16:creationId xmlns:a16="http://schemas.microsoft.com/office/drawing/2014/main" id="{DEC1964D-E2F3-69ED-248E-D65EF5CCFF9D}"/>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p:txBody>
      </p:sp>
      <p:sp>
        <p:nvSpPr>
          <p:cNvPr id="64515" name="Text Box 3">
            <a:extLst>
              <a:ext uri="{FF2B5EF4-FFF2-40B4-BE49-F238E27FC236}">
                <a16:creationId xmlns:a16="http://schemas.microsoft.com/office/drawing/2014/main" id="{FF048E25-93C0-DC89-6397-1E6CCFC63C3B}"/>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BDCCD6DF-93C5-47AB-A5E0-DA289C7578FB}" type="slidenum">
              <a:rPr lang="el-GR" altLang="pl-PL">
                <a:latin typeface="+mn-lt" charset="0"/>
                <a:cs typeface="+mn-ea" charset="0"/>
              </a:rPr>
              <a:pPr hangingPunct="1">
                <a:lnSpc>
                  <a:spcPct val="100000"/>
                </a:lnSpc>
                <a:buClrTx/>
                <a:buFontTx/>
                <a:buNone/>
              </a:pPr>
              <a:t>13</a:t>
            </a:fld>
            <a:endParaRPr lang="el-GR" altLang="pl-PL">
              <a:latin typeface="+mn-lt" charset="0"/>
              <a:cs typeface="+mn-ea"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94D1B208-30F0-9BB1-8725-58BB447AB48D}"/>
              </a:ext>
            </a:extLst>
          </p:cNvPr>
          <p:cNvSpPr>
            <a:spLocks noGrp="1" noChangeArrowheads="1"/>
          </p:cNvSpPr>
          <p:nvPr>
            <p:ph type="sldNum"/>
          </p:nvPr>
        </p:nvSpPr>
        <p:spPr>
          <a:ln/>
        </p:spPr>
        <p:txBody>
          <a:bodyPr/>
          <a:lstStyle/>
          <a:p>
            <a:fld id="{D36D0A6A-8E8B-4CE5-A4E0-7FA152C0977C}" type="slidenum">
              <a:rPr lang="el-GR" altLang="pl-PL"/>
              <a:pPr/>
              <a:t>14</a:t>
            </a:fld>
            <a:endParaRPr lang="el-GR" altLang="pl-PL"/>
          </a:p>
        </p:txBody>
      </p:sp>
      <p:sp>
        <p:nvSpPr>
          <p:cNvPr id="65537" name="Rectangle 1">
            <a:extLst>
              <a:ext uri="{FF2B5EF4-FFF2-40B4-BE49-F238E27FC236}">
                <a16:creationId xmlns:a16="http://schemas.microsoft.com/office/drawing/2014/main" id="{5FED3AA0-5A78-D320-C055-76F802552AB6}"/>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5538" name="Text Box 2">
            <a:extLst>
              <a:ext uri="{FF2B5EF4-FFF2-40B4-BE49-F238E27FC236}">
                <a16:creationId xmlns:a16="http://schemas.microsoft.com/office/drawing/2014/main" id="{400EEC06-E8D4-B8A0-C864-B689E43D0231}"/>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65539" name="Text Box 3">
            <a:extLst>
              <a:ext uri="{FF2B5EF4-FFF2-40B4-BE49-F238E27FC236}">
                <a16:creationId xmlns:a16="http://schemas.microsoft.com/office/drawing/2014/main" id="{F3E9D9DC-4922-B889-FEEB-994E98263BAE}"/>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E7A810A1-A8AE-45B8-B025-03312C09A665}" type="slidenum">
              <a:rPr lang="el-GR" altLang="pl-PL">
                <a:latin typeface="+mn-lt" charset="0"/>
                <a:cs typeface="+mn-ea" charset="0"/>
              </a:rPr>
              <a:pPr hangingPunct="1">
                <a:lnSpc>
                  <a:spcPct val="100000"/>
                </a:lnSpc>
                <a:buClrTx/>
                <a:buFontTx/>
                <a:buNone/>
              </a:pPr>
              <a:t>14</a:t>
            </a:fld>
            <a:endParaRPr lang="el-GR" altLang="pl-PL">
              <a:latin typeface="+mn-lt" charset="0"/>
              <a:cs typeface="+mn-ea"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86F18541-CC4E-479C-0FC1-BE13327E90EC}"/>
              </a:ext>
            </a:extLst>
          </p:cNvPr>
          <p:cNvSpPr>
            <a:spLocks noGrp="1" noChangeArrowheads="1"/>
          </p:cNvSpPr>
          <p:nvPr>
            <p:ph type="sldNum"/>
          </p:nvPr>
        </p:nvSpPr>
        <p:spPr>
          <a:ln/>
        </p:spPr>
        <p:txBody>
          <a:bodyPr/>
          <a:lstStyle/>
          <a:p>
            <a:fld id="{53AFD6E7-6342-463F-87BC-F71E762B0E43}" type="slidenum">
              <a:rPr lang="el-GR" altLang="pl-PL"/>
              <a:pPr/>
              <a:t>15</a:t>
            </a:fld>
            <a:endParaRPr lang="el-GR" altLang="pl-PL"/>
          </a:p>
        </p:txBody>
      </p:sp>
      <p:sp>
        <p:nvSpPr>
          <p:cNvPr id="66561" name="Rectangle 1">
            <a:extLst>
              <a:ext uri="{FF2B5EF4-FFF2-40B4-BE49-F238E27FC236}">
                <a16:creationId xmlns:a16="http://schemas.microsoft.com/office/drawing/2014/main" id="{5A1CAAB0-4FFD-EEDB-1CC6-CC3BDF09E380}"/>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6562" name="Text Box 2">
            <a:extLst>
              <a:ext uri="{FF2B5EF4-FFF2-40B4-BE49-F238E27FC236}">
                <a16:creationId xmlns:a16="http://schemas.microsoft.com/office/drawing/2014/main" id="{48D4F8DC-AA7B-2AB5-BA48-BCFDFE2A5D29}"/>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Reactivity: Children’s behavior may change simply because of their awareness of the presence of the observer.</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Naturalistic direct observation: It is observation of a behavior in the place where it actually happens.</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66563" name="Text Box 3">
            <a:extLst>
              <a:ext uri="{FF2B5EF4-FFF2-40B4-BE49-F238E27FC236}">
                <a16:creationId xmlns:a16="http://schemas.microsoft.com/office/drawing/2014/main" id="{A19A55A6-B3B0-1771-762A-256C37189495}"/>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335C595-1BD0-41AB-B5DB-232F936E3EE5}" type="slidenum">
              <a:rPr lang="el-GR" altLang="pl-PL">
                <a:latin typeface="+mn-lt" charset="0"/>
                <a:cs typeface="+mn-ea" charset="0"/>
              </a:rPr>
              <a:pPr hangingPunct="1">
                <a:lnSpc>
                  <a:spcPct val="100000"/>
                </a:lnSpc>
                <a:buClrTx/>
                <a:buFontTx/>
                <a:buNone/>
              </a:pPr>
              <a:t>15</a:t>
            </a:fld>
            <a:endParaRPr lang="el-GR" altLang="pl-PL">
              <a:latin typeface="+mn-lt" charset="0"/>
              <a:cs typeface="+mn-ea"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1B254AAE-DEAE-483D-2134-AEAD338D4CA7}"/>
              </a:ext>
            </a:extLst>
          </p:cNvPr>
          <p:cNvSpPr>
            <a:spLocks noGrp="1" noChangeArrowheads="1"/>
          </p:cNvSpPr>
          <p:nvPr>
            <p:ph type="sldNum"/>
          </p:nvPr>
        </p:nvSpPr>
        <p:spPr>
          <a:ln/>
        </p:spPr>
        <p:txBody>
          <a:bodyPr/>
          <a:lstStyle/>
          <a:p>
            <a:fld id="{49574851-C73A-4A29-AE56-98A80798ADA1}" type="slidenum">
              <a:rPr lang="el-GR" altLang="pl-PL"/>
              <a:pPr/>
              <a:t>16</a:t>
            </a:fld>
            <a:endParaRPr lang="el-GR" altLang="pl-PL"/>
          </a:p>
        </p:txBody>
      </p:sp>
      <p:sp>
        <p:nvSpPr>
          <p:cNvPr id="67585" name="Rectangle 1">
            <a:extLst>
              <a:ext uri="{FF2B5EF4-FFF2-40B4-BE49-F238E27FC236}">
                <a16:creationId xmlns:a16="http://schemas.microsoft.com/office/drawing/2014/main" id="{B32A2484-FF1B-7551-ABB5-F6004AC49C2E}"/>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7586" name="Text Box 2">
            <a:extLst>
              <a:ext uri="{FF2B5EF4-FFF2-40B4-BE49-F238E27FC236}">
                <a16:creationId xmlns:a16="http://schemas.microsoft.com/office/drawing/2014/main" id="{57FC52B3-C503-1092-AD1F-C8EAC6FA8DC3}"/>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Consist of a list of behaviors with range of responses to choose from: </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Five-point scale—Very frequently, Frequently, Sometimes, Infrequently, Very infrequently</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67587" name="Text Box 3">
            <a:extLst>
              <a:ext uri="{FF2B5EF4-FFF2-40B4-BE49-F238E27FC236}">
                <a16:creationId xmlns:a16="http://schemas.microsoft.com/office/drawing/2014/main" id="{66987DDD-64AB-D9DD-421D-2E4072AFAFAB}"/>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40607F79-8ABA-4F0A-BDA3-9BB3FB9F919C}" type="slidenum">
              <a:rPr lang="el-GR" altLang="pl-PL">
                <a:latin typeface="+mn-lt" charset="0"/>
                <a:cs typeface="+mn-ea" charset="0"/>
              </a:rPr>
              <a:pPr hangingPunct="1">
                <a:lnSpc>
                  <a:spcPct val="100000"/>
                </a:lnSpc>
                <a:buClrTx/>
                <a:buFontTx/>
                <a:buNone/>
              </a:pPr>
              <a:t>16</a:t>
            </a:fld>
            <a:endParaRPr lang="el-GR" altLang="pl-PL">
              <a:latin typeface="+mn-lt" charset="0"/>
              <a:cs typeface="+mn-ea"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6CDCE847-576E-8139-B852-9F2F6B51F980}"/>
              </a:ext>
            </a:extLst>
          </p:cNvPr>
          <p:cNvSpPr>
            <a:spLocks noGrp="1" noChangeArrowheads="1"/>
          </p:cNvSpPr>
          <p:nvPr>
            <p:ph type="sldNum"/>
          </p:nvPr>
        </p:nvSpPr>
        <p:spPr>
          <a:ln/>
        </p:spPr>
        <p:txBody>
          <a:bodyPr/>
          <a:lstStyle/>
          <a:p>
            <a:fld id="{2F43EB2A-08BF-4118-B2AF-16BED4326155}" type="slidenum">
              <a:rPr lang="el-GR" altLang="pl-PL"/>
              <a:pPr/>
              <a:t>17</a:t>
            </a:fld>
            <a:endParaRPr lang="el-GR" altLang="pl-PL"/>
          </a:p>
        </p:txBody>
      </p:sp>
      <p:sp>
        <p:nvSpPr>
          <p:cNvPr id="68609" name="Rectangle 1">
            <a:extLst>
              <a:ext uri="{FF2B5EF4-FFF2-40B4-BE49-F238E27FC236}">
                <a16:creationId xmlns:a16="http://schemas.microsoft.com/office/drawing/2014/main" id="{F789A60D-6403-E26B-9B4A-57927AEE95CE}"/>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0" name="Text Box 2">
            <a:extLst>
              <a:ext uri="{FF2B5EF4-FFF2-40B4-BE49-F238E27FC236}">
                <a16:creationId xmlns:a16="http://schemas.microsoft.com/office/drawing/2014/main" id="{D6FDECBB-440F-AE38-B3F3-9C8543C14D85}"/>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28600"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Child Behavior Checklist (part of the Achenbach System of Empirically Based Assessment)—for a wide range of problem behaviors</a:t>
            </a:r>
          </a:p>
          <a:p>
            <a:pPr marL="228600"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Behavior Assessment System for Children—for a wide range of problem behaviors</a:t>
            </a:r>
          </a:p>
          <a:p>
            <a:pPr marL="228600"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Conners’ Rating Scale—for attention-related problems</a:t>
            </a:r>
          </a:p>
          <a:p>
            <a:pPr marL="228600"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Children’s Depression Inventory—for childhood depression</a:t>
            </a:r>
          </a:p>
        </p:txBody>
      </p:sp>
      <p:sp>
        <p:nvSpPr>
          <p:cNvPr id="68611" name="Text Box 3">
            <a:extLst>
              <a:ext uri="{FF2B5EF4-FFF2-40B4-BE49-F238E27FC236}">
                <a16:creationId xmlns:a16="http://schemas.microsoft.com/office/drawing/2014/main" id="{AB13A3DD-F582-7CA9-0137-C3FE792902A8}"/>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5901E116-9720-422A-BAC6-A7AE8B40E45C}" type="slidenum">
              <a:rPr lang="el-GR" altLang="pl-PL">
                <a:latin typeface="+mn-lt" charset="0"/>
                <a:cs typeface="+mn-ea" charset="0"/>
              </a:rPr>
              <a:pPr hangingPunct="1">
                <a:lnSpc>
                  <a:spcPct val="100000"/>
                </a:lnSpc>
                <a:buClrTx/>
                <a:buFontTx/>
                <a:buNone/>
              </a:pPr>
              <a:t>17</a:t>
            </a:fld>
            <a:endParaRPr lang="el-GR" altLang="pl-PL">
              <a:latin typeface="+mn-lt" charset="0"/>
              <a:cs typeface="+mn-ea"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74033386-CE94-9AC9-C121-A457EDD2F491}"/>
              </a:ext>
            </a:extLst>
          </p:cNvPr>
          <p:cNvSpPr>
            <a:spLocks noGrp="1" noChangeArrowheads="1"/>
          </p:cNvSpPr>
          <p:nvPr>
            <p:ph type="sldNum"/>
          </p:nvPr>
        </p:nvSpPr>
        <p:spPr>
          <a:ln/>
        </p:spPr>
        <p:txBody>
          <a:bodyPr/>
          <a:lstStyle/>
          <a:p>
            <a:fld id="{77313247-EA59-4278-B325-F6E198A3B7F5}" type="slidenum">
              <a:rPr lang="el-GR" altLang="pl-PL"/>
              <a:pPr/>
              <a:t>18</a:t>
            </a:fld>
            <a:endParaRPr lang="el-GR" altLang="pl-PL"/>
          </a:p>
        </p:txBody>
      </p:sp>
      <p:sp>
        <p:nvSpPr>
          <p:cNvPr id="69633" name="Rectangle 1">
            <a:extLst>
              <a:ext uri="{FF2B5EF4-FFF2-40B4-BE49-F238E27FC236}">
                <a16:creationId xmlns:a16="http://schemas.microsoft.com/office/drawing/2014/main" id="{EC66939D-3A64-8E9F-5EF2-027F2B87B5BD}"/>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9634" name="Text Box 2">
            <a:extLst>
              <a:ext uri="{FF2B5EF4-FFF2-40B4-BE49-F238E27FC236}">
                <a16:creationId xmlns:a16="http://schemas.microsoft.com/office/drawing/2014/main" id="{8AEBAD80-C1F8-66AA-3020-136D323EAC5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p:txBody>
      </p:sp>
      <p:sp>
        <p:nvSpPr>
          <p:cNvPr id="69635" name="Text Box 3">
            <a:extLst>
              <a:ext uri="{FF2B5EF4-FFF2-40B4-BE49-F238E27FC236}">
                <a16:creationId xmlns:a16="http://schemas.microsoft.com/office/drawing/2014/main" id="{FF0551C5-F8A4-9A83-77DB-1E6BF459A7C3}"/>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591E8187-3EAD-4124-9497-9453DB9DF086}" type="slidenum">
              <a:rPr lang="el-GR" altLang="pl-PL">
                <a:latin typeface="+mn-lt" charset="0"/>
                <a:cs typeface="+mn-ea" charset="0"/>
              </a:rPr>
              <a:pPr hangingPunct="1">
                <a:lnSpc>
                  <a:spcPct val="100000"/>
                </a:lnSpc>
                <a:buClrTx/>
                <a:buFontTx/>
                <a:buNone/>
              </a:pPr>
              <a:t>18</a:t>
            </a:fld>
            <a:endParaRPr lang="el-GR" altLang="pl-PL">
              <a:latin typeface="+mn-lt" charset="0"/>
              <a:cs typeface="+mn-ea"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372EDEE6-ABD9-CD04-6A8A-EB33E6D08D8A}"/>
              </a:ext>
            </a:extLst>
          </p:cNvPr>
          <p:cNvSpPr>
            <a:spLocks noGrp="1" noChangeArrowheads="1"/>
          </p:cNvSpPr>
          <p:nvPr>
            <p:ph type="sldNum"/>
          </p:nvPr>
        </p:nvSpPr>
        <p:spPr>
          <a:ln/>
        </p:spPr>
        <p:txBody>
          <a:bodyPr/>
          <a:lstStyle/>
          <a:p>
            <a:fld id="{5B9E31E5-0530-42E9-9680-D498A08898EF}" type="slidenum">
              <a:rPr lang="el-GR" altLang="pl-PL"/>
              <a:pPr/>
              <a:t>19</a:t>
            </a:fld>
            <a:endParaRPr lang="el-GR" altLang="pl-PL"/>
          </a:p>
        </p:txBody>
      </p:sp>
      <p:sp>
        <p:nvSpPr>
          <p:cNvPr id="70657" name="Rectangle 1">
            <a:extLst>
              <a:ext uri="{FF2B5EF4-FFF2-40B4-BE49-F238E27FC236}">
                <a16:creationId xmlns:a16="http://schemas.microsoft.com/office/drawing/2014/main" id="{64B61EBA-1B07-F359-54E3-F199FE179DDC}"/>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0658" name="Text Box 2">
            <a:extLst>
              <a:ext uri="{FF2B5EF4-FFF2-40B4-BE49-F238E27FC236}">
                <a16:creationId xmlns:a16="http://schemas.microsoft.com/office/drawing/2014/main" id="{625E9BBE-B952-59E2-7DE4-54EE831C8FE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70659" name="Text Box 3">
            <a:extLst>
              <a:ext uri="{FF2B5EF4-FFF2-40B4-BE49-F238E27FC236}">
                <a16:creationId xmlns:a16="http://schemas.microsoft.com/office/drawing/2014/main" id="{B48221B4-0AFD-65F8-2131-61E5E3F8C949}"/>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AED38CE2-2A82-4396-B4D4-612D0F040921}" type="slidenum">
              <a:rPr lang="el-GR" altLang="pl-PL">
                <a:latin typeface="+mn-lt" charset="0"/>
                <a:cs typeface="+mn-ea" charset="0"/>
              </a:rPr>
              <a:pPr hangingPunct="1">
                <a:lnSpc>
                  <a:spcPct val="100000"/>
                </a:lnSpc>
                <a:buClrTx/>
                <a:buFontTx/>
                <a:buNone/>
              </a:pPr>
              <a:t>19</a:t>
            </a:fld>
            <a:endParaRPr lang="el-GR" altLang="pl-PL">
              <a:latin typeface="+mn-lt" charset="0"/>
              <a:cs typeface="+mn-ea"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AD5A7CC4-3D1E-6CBA-3A3E-43A64688CA8C}"/>
              </a:ext>
            </a:extLst>
          </p:cNvPr>
          <p:cNvSpPr>
            <a:spLocks noGrp="1" noChangeArrowheads="1"/>
          </p:cNvSpPr>
          <p:nvPr>
            <p:ph type="sldNum"/>
          </p:nvPr>
        </p:nvSpPr>
        <p:spPr>
          <a:ln/>
        </p:spPr>
        <p:txBody>
          <a:bodyPr/>
          <a:lstStyle/>
          <a:p>
            <a:fld id="{C301A350-6FFC-4455-87A4-958647961139}" type="slidenum">
              <a:rPr lang="el-GR" altLang="pl-PL"/>
              <a:pPr/>
              <a:t>20</a:t>
            </a:fld>
            <a:endParaRPr lang="el-GR" altLang="pl-PL"/>
          </a:p>
        </p:txBody>
      </p:sp>
      <p:sp>
        <p:nvSpPr>
          <p:cNvPr id="71681" name="Rectangle 1">
            <a:extLst>
              <a:ext uri="{FF2B5EF4-FFF2-40B4-BE49-F238E27FC236}">
                <a16:creationId xmlns:a16="http://schemas.microsoft.com/office/drawing/2014/main" id="{610395AC-831C-5022-F6C5-824819ECA1D8}"/>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682" name="Text Box 2">
            <a:extLst>
              <a:ext uri="{FF2B5EF4-FFF2-40B4-BE49-F238E27FC236}">
                <a16:creationId xmlns:a16="http://schemas.microsoft.com/office/drawing/2014/main" id="{EB5E3495-1EC3-B405-8901-D1A60535FE05}"/>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MMPI: Minnesota Multiphasic Personality Inventory.</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PAI: Personality Assessment Inventory.</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MCMI: Millon Clinical Multiaxial Inventory.</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Cultural competence of test taker: The clinical child psychologist should ensure that the person completing the scale is fluent in its language and that the client’s cultural background is represented in normative data with which the client’s responses will be compared.</a:t>
            </a:r>
          </a:p>
        </p:txBody>
      </p:sp>
      <p:sp>
        <p:nvSpPr>
          <p:cNvPr id="71683" name="Text Box 3">
            <a:extLst>
              <a:ext uri="{FF2B5EF4-FFF2-40B4-BE49-F238E27FC236}">
                <a16:creationId xmlns:a16="http://schemas.microsoft.com/office/drawing/2014/main" id="{21E0070D-2E18-786D-066E-46D92609389F}"/>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FDC143D-C90A-46E6-B256-8789FEF8C836}" type="slidenum">
              <a:rPr lang="el-GR" altLang="pl-PL">
                <a:latin typeface="+mn-lt" charset="0"/>
                <a:cs typeface="+mn-ea" charset="0"/>
              </a:rPr>
              <a:pPr hangingPunct="1">
                <a:lnSpc>
                  <a:spcPct val="100000"/>
                </a:lnSpc>
                <a:buClrTx/>
                <a:buFontTx/>
                <a:buNone/>
              </a:pPr>
              <a:t>20</a:t>
            </a:fld>
            <a:endParaRPr lang="el-GR" altLang="pl-PL">
              <a:latin typeface="+mn-lt" charset="0"/>
              <a:cs typeface="+mn-e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EDA4156D-5B27-3920-F7AE-F531E36BFCAB}"/>
              </a:ext>
            </a:extLst>
          </p:cNvPr>
          <p:cNvSpPr>
            <a:spLocks noGrp="1" noChangeArrowheads="1"/>
          </p:cNvSpPr>
          <p:nvPr>
            <p:ph type="sldNum"/>
          </p:nvPr>
        </p:nvSpPr>
        <p:spPr>
          <a:ln/>
        </p:spPr>
        <p:txBody>
          <a:bodyPr/>
          <a:lstStyle/>
          <a:p>
            <a:fld id="{64B6C298-D2DE-4879-BD32-2CF1BE5FC178}" type="slidenum">
              <a:rPr lang="el-GR" altLang="pl-PL"/>
              <a:pPr/>
              <a:t>3</a:t>
            </a:fld>
            <a:endParaRPr lang="el-GR" altLang="pl-PL"/>
          </a:p>
        </p:txBody>
      </p:sp>
      <p:sp>
        <p:nvSpPr>
          <p:cNvPr id="54273" name="Rectangle 1">
            <a:extLst>
              <a:ext uri="{FF2B5EF4-FFF2-40B4-BE49-F238E27FC236}">
                <a16:creationId xmlns:a16="http://schemas.microsoft.com/office/drawing/2014/main" id="{DE4519C2-278B-EAFD-9947-DA5BE75F90A6}"/>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4" name="Text Box 2">
            <a:extLst>
              <a:ext uri="{FF2B5EF4-FFF2-40B4-BE49-F238E27FC236}">
                <a16:creationId xmlns:a16="http://schemas.microsoft.com/office/drawing/2014/main" id="{DD2A76AE-BAB6-4BB5-5B21-5DD84A50979B}"/>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17.1: Review major psychological issues of childhood.</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Diagnostic criteria for other disorders adjusted for children: </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For example, among the criteria for a major depressive episode, the </a:t>
            </a:r>
            <a:r>
              <a:rPr lang="el-GR" altLang="pl-PL" i="1">
                <a:latin typeface="+mn-lt" charset="0"/>
                <a:cs typeface="+mn-ea" charset="0"/>
              </a:rPr>
              <a:t>DSM-5</a:t>
            </a:r>
            <a:r>
              <a:rPr lang="el-GR" altLang="pl-PL">
                <a:latin typeface="+mn-lt" charset="0"/>
                <a:cs typeface="+mn-ea" charset="0"/>
              </a:rPr>
              <a:t> includes a note that in children and adolescents, irritable mood can replace depressed mood, and failure to gain weight according to growth expectations can replace weight loss. </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Among the criteria for specific phobia, </a:t>
            </a:r>
            <a:r>
              <a:rPr lang="el-GR" altLang="pl-PL" i="1">
                <a:latin typeface="+mn-lt" charset="0"/>
                <a:cs typeface="+mn-ea" charset="0"/>
              </a:rPr>
              <a:t>DSM-5</a:t>
            </a:r>
            <a:r>
              <a:rPr lang="el-GR" altLang="pl-PL">
                <a:latin typeface="+mn-lt" charset="0"/>
                <a:cs typeface="+mn-ea" charset="0"/>
              </a:rPr>
              <a:t> notes that children may express their fear and anxiety in unique ways, including crying, tantrums, or clinging to caregivers. For posttraumatic stress disorder, the </a:t>
            </a:r>
            <a:r>
              <a:rPr lang="el-GR" altLang="pl-PL" i="1">
                <a:latin typeface="+mn-lt" charset="0"/>
                <a:cs typeface="+mn-ea" charset="0"/>
              </a:rPr>
              <a:t>DSM-5</a:t>
            </a:r>
            <a:r>
              <a:rPr lang="el-GR" altLang="pl-PL">
                <a:latin typeface="+mn-lt" charset="0"/>
                <a:cs typeface="+mn-ea" charset="0"/>
              </a:rPr>
              <a:t> has a distinct set of criteria for children 6 years old and younger, including diminished interest in playing or playing that involves reenactment of the trauma (American Psychiatric Association, 2013).</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Externalizing disorders: They are those in which the child “acts out” and often becomes a disruption to parents, teachers, or other children.</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Internalizing disorders: These are often less noticeable because they involve maladaptive thoughts and feelings more than disruptive outward behavior.</a:t>
            </a:r>
          </a:p>
        </p:txBody>
      </p:sp>
      <p:sp>
        <p:nvSpPr>
          <p:cNvPr id="54275" name="Text Box 3">
            <a:extLst>
              <a:ext uri="{FF2B5EF4-FFF2-40B4-BE49-F238E27FC236}">
                <a16:creationId xmlns:a16="http://schemas.microsoft.com/office/drawing/2014/main" id="{78DE383A-AA41-B4D5-983C-57E4D5F7D6D7}"/>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53E9414B-541F-4DD6-9230-7C692EB07D24}" type="slidenum">
              <a:rPr lang="el-GR" altLang="pl-PL">
                <a:latin typeface="+mn-lt" charset="0"/>
                <a:cs typeface="+mn-ea" charset="0"/>
              </a:rPr>
              <a:pPr hangingPunct="1">
                <a:lnSpc>
                  <a:spcPct val="100000"/>
                </a:lnSpc>
                <a:buClrTx/>
                <a:buFontTx/>
                <a:buNone/>
              </a:pPr>
              <a:t>3</a:t>
            </a:fld>
            <a:endParaRPr lang="el-GR" altLang="pl-PL">
              <a:latin typeface="+mn-lt" charset="0"/>
              <a:cs typeface="+mn-ea"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E4040D62-EF45-8FB1-D6C6-D9FC84030F50}"/>
              </a:ext>
            </a:extLst>
          </p:cNvPr>
          <p:cNvSpPr>
            <a:spLocks noGrp="1" noChangeArrowheads="1"/>
          </p:cNvSpPr>
          <p:nvPr>
            <p:ph type="sldNum"/>
          </p:nvPr>
        </p:nvSpPr>
        <p:spPr>
          <a:ln/>
        </p:spPr>
        <p:txBody>
          <a:bodyPr/>
          <a:lstStyle/>
          <a:p>
            <a:fld id="{FC6C500F-35F7-46A1-A43B-062AC6250174}" type="slidenum">
              <a:rPr lang="el-GR" altLang="pl-PL"/>
              <a:pPr/>
              <a:t>21</a:t>
            </a:fld>
            <a:endParaRPr lang="el-GR" altLang="pl-PL"/>
          </a:p>
        </p:txBody>
      </p:sp>
      <p:sp>
        <p:nvSpPr>
          <p:cNvPr id="72705" name="Rectangle 1">
            <a:extLst>
              <a:ext uri="{FF2B5EF4-FFF2-40B4-BE49-F238E27FC236}">
                <a16:creationId xmlns:a16="http://schemas.microsoft.com/office/drawing/2014/main" id="{190499C5-365B-4D75-062F-835B54BDE733}"/>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2706" name="Text Box 2">
            <a:extLst>
              <a:ext uri="{FF2B5EF4-FFF2-40B4-BE49-F238E27FC236}">
                <a16:creationId xmlns:a16="http://schemas.microsoft.com/office/drawing/2014/main" id="{8107C219-7A1D-0CFC-F435-DA1E0C7E3368}"/>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The projective and expressive techniques used in the assessment of children include some of the same tests used with adults, such as the Rorschach Inkblot Method, the Thematic Apperception Test (TAT), and sentence-completion techniques (covered in Chapter 10).</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Reliability and validity concerns apply here as well. </a:t>
            </a:r>
          </a:p>
        </p:txBody>
      </p:sp>
      <p:sp>
        <p:nvSpPr>
          <p:cNvPr id="72707" name="Text Box 3">
            <a:extLst>
              <a:ext uri="{FF2B5EF4-FFF2-40B4-BE49-F238E27FC236}">
                <a16:creationId xmlns:a16="http://schemas.microsoft.com/office/drawing/2014/main" id="{B554ADC1-6854-C235-9A28-6ADC62F426F5}"/>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59A4516A-B1C3-4C91-974B-C301764513D4}" type="slidenum">
              <a:rPr lang="el-GR" altLang="pl-PL">
                <a:latin typeface="+mn-lt" charset="0"/>
                <a:cs typeface="+mn-ea" charset="0"/>
              </a:rPr>
              <a:pPr hangingPunct="1">
                <a:lnSpc>
                  <a:spcPct val="100000"/>
                </a:lnSpc>
                <a:buClrTx/>
                <a:buFontTx/>
                <a:buNone/>
              </a:pPr>
              <a:t>21</a:t>
            </a:fld>
            <a:endParaRPr lang="el-GR" altLang="pl-PL">
              <a:latin typeface="+mn-lt" charset="0"/>
              <a:cs typeface="+mn-ea"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2FCBE82-6E30-A6E3-F5A3-F0DF75A57C87}"/>
              </a:ext>
            </a:extLst>
          </p:cNvPr>
          <p:cNvSpPr>
            <a:spLocks noGrp="1" noChangeArrowheads="1"/>
          </p:cNvSpPr>
          <p:nvPr>
            <p:ph type="sldNum"/>
          </p:nvPr>
        </p:nvSpPr>
        <p:spPr>
          <a:ln/>
        </p:spPr>
        <p:txBody>
          <a:bodyPr/>
          <a:lstStyle/>
          <a:p>
            <a:fld id="{16338433-A846-4A3E-8926-871F58B43759}" type="slidenum">
              <a:rPr lang="el-GR" altLang="pl-PL"/>
              <a:pPr/>
              <a:t>22</a:t>
            </a:fld>
            <a:endParaRPr lang="el-GR" altLang="pl-PL"/>
          </a:p>
        </p:txBody>
      </p:sp>
      <p:sp>
        <p:nvSpPr>
          <p:cNvPr id="73729" name="Rectangle 1">
            <a:extLst>
              <a:ext uri="{FF2B5EF4-FFF2-40B4-BE49-F238E27FC236}">
                <a16:creationId xmlns:a16="http://schemas.microsoft.com/office/drawing/2014/main" id="{F3D7298F-2D07-9BA4-1EE8-07A0B1D32FAA}"/>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3730" name="Text Box 2">
            <a:extLst>
              <a:ext uri="{FF2B5EF4-FFF2-40B4-BE49-F238E27FC236}">
                <a16:creationId xmlns:a16="http://schemas.microsoft.com/office/drawing/2014/main" id="{8406AAA2-368A-E9E8-0527-82A38999746E}"/>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Children’s Apperception Test: It is an adaptation of the TAT storytelling test that features animal rather than human characters, about which young clients are asked to tell a story.</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Roberts Apperception Test: A more up-to-date and culturally sensitive alternative (2nd edition), in which the characters are children of varied ethnic backgrounds engaged in various common interactions.</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73731" name="Text Box 3">
            <a:extLst>
              <a:ext uri="{FF2B5EF4-FFF2-40B4-BE49-F238E27FC236}">
                <a16:creationId xmlns:a16="http://schemas.microsoft.com/office/drawing/2014/main" id="{4C19FF29-1CDF-8F92-ADB8-BA3094A3EBF6}"/>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C8951F32-E764-4D40-8B29-A2FD3E36D67E}" type="slidenum">
              <a:rPr lang="el-GR" altLang="pl-PL">
                <a:latin typeface="+mn-lt" charset="0"/>
                <a:cs typeface="+mn-ea" charset="0"/>
              </a:rPr>
              <a:pPr hangingPunct="1">
                <a:lnSpc>
                  <a:spcPct val="100000"/>
                </a:lnSpc>
                <a:buClrTx/>
                <a:buFontTx/>
                <a:buNone/>
              </a:pPr>
              <a:t>22</a:t>
            </a:fld>
            <a:endParaRPr lang="el-GR" altLang="pl-PL">
              <a:latin typeface="+mn-lt" charset="0"/>
              <a:cs typeface="+mn-ea"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37A86CEB-C3BA-E3CB-3E7F-CA11B9F258E6}"/>
              </a:ext>
            </a:extLst>
          </p:cNvPr>
          <p:cNvSpPr>
            <a:spLocks noGrp="1" noChangeArrowheads="1"/>
          </p:cNvSpPr>
          <p:nvPr>
            <p:ph type="sldNum"/>
          </p:nvPr>
        </p:nvSpPr>
        <p:spPr>
          <a:ln/>
        </p:spPr>
        <p:txBody>
          <a:bodyPr/>
          <a:lstStyle/>
          <a:p>
            <a:fld id="{3720B21A-747A-4C1C-9704-9CFDE0B404EB}" type="slidenum">
              <a:rPr lang="el-GR" altLang="pl-PL"/>
              <a:pPr/>
              <a:t>23</a:t>
            </a:fld>
            <a:endParaRPr lang="el-GR" altLang="pl-PL"/>
          </a:p>
        </p:txBody>
      </p:sp>
      <p:sp>
        <p:nvSpPr>
          <p:cNvPr id="74753" name="Rectangle 1">
            <a:extLst>
              <a:ext uri="{FF2B5EF4-FFF2-40B4-BE49-F238E27FC236}">
                <a16:creationId xmlns:a16="http://schemas.microsoft.com/office/drawing/2014/main" id="{8D5C9360-F5B8-DB90-070D-13A869736E1F}"/>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4754" name="Text Box 2">
            <a:extLst>
              <a:ext uri="{FF2B5EF4-FFF2-40B4-BE49-F238E27FC236}">
                <a16:creationId xmlns:a16="http://schemas.microsoft.com/office/drawing/2014/main" id="{490A5F53-AEB1-BEA6-3468-8DFEBC24BC56}"/>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Tell-Me-A-Story, or TEMAS, technique: </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The TEMAS was specifically designed as a culturally sensitive alternative to the TAT. Clinicians can choose between full-color cards that depict nonminority, Latino/a, or African American individuals in a variety of situations, about which children (ages 5–18) are asked to tell a story. The cards of the TEMAS incorporate a lower degree of ambiguity than the TAT, such that each card centers on a particular theme, setting, or issue. </a:t>
            </a:r>
          </a:p>
        </p:txBody>
      </p:sp>
      <p:sp>
        <p:nvSpPr>
          <p:cNvPr id="74755" name="Text Box 3">
            <a:extLst>
              <a:ext uri="{FF2B5EF4-FFF2-40B4-BE49-F238E27FC236}">
                <a16:creationId xmlns:a16="http://schemas.microsoft.com/office/drawing/2014/main" id="{E933D1AA-F09F-2769-EFF6-23393643AA53}"/>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B580DBF3-BC3F-48FF-9440-91D6E87A1A4A}" type="slidenum">
              <a:rPr lang="el-GR" altLang="pl-PL">
                <a:latin typeface="+mn-lt" charset="0"/>
                <a:cs typeface="+mn-ea" charset="0"/>
              </a:rPr>
              <a:pPr hangingPunct="1">
                <a:lnSpc>
                  <a:spcPct val="100000"/>
                </a:lnSpc>
                <a:buClrTx/>
                <a:buFontTx/>
                <a:buNone/>
              </a:pPr>
              <a:t>23</a:t>
            </a:fld>
            <a:endParaRPr lang="el-GR" altLang="pl-PL">
              <a:latin typeface="+mn-lt" charset="0"/>
              <a:cs typeface="+mn-ea"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C8598145-4A4C-119C-6B6B-9D20AC50B433}"/>
              </a:ext>
            </a:extLst>
          </p:cNvPr>
          <p:cNvSpPr>
            <a:spLocks noGrp="1" noChangeArrowheads="1"/>
          </p:cNvSpPr>
          <p:nvPr>
            <p:ph type="sldNum"/>
          </p:nvPr>
        </p:nvSpPr>
        <p:spPr>
          <a:ln/>
        </p:spPr>
        <p:txBody>
          <a:bodyPr/>
          <a:lstStyle/>
          <a:p>
            <a:fld id="{5BFFC158-29D4-4D7A-A2E0-0AEEAD663C1A}" type="slidenum">
              <a:rPr lang="el-GR" altLang="pl-PL"/>
              <a:pPr/>
              <a:t>24</a:t>
            </a:fld>
            <a:endParaRPr lang="el-GR" altLang="pl-PL"/>
          </a:p>
        </p:txBody>
      </p:sp>
      <p:sp>
        <p:nvSpPr>
          <p:cNvPr id="75777" name="Rectangle 1">
            <a:extLst>
              <a:ext uri="{FF2B5EF4-FFF2-40B4-BE49-F238E27FC236}">
                <a16:creationId xmlns:a16="http://schemas.microsoft.com/office/drawing/2014/main" id="{F2062188-6C24-5FE7-61F5-D8E4AC1A1188}"/>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5778" name="Text Box 2">
            <a:extLst>
              <a:ext uri="{FF2B5EF4-FFF2-40B4-BE49-F238E27FC236}">
                <a16:creationId xmlns:a16="http://schemas.microsoft.com/office/drawing/2014/main" id="{666887C2-EB70-B315-A74F-C0FEC6BCA0F8}"/>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Expressive tests use drawings as responses: These drawings, when accurately interpreted, are believed to communicate important information about clients’ personalities.</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28600"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Draw-a-Person test: The client is given blank paper and is simply instructed to draw a whole person.</a:t>
            </a:r>
          </a:p>
          <a:p>
            <a:pPr marL="228600"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Kinetic Family Drawing technique: The drawing consists of the client’s family engaged in some activity.</a:t>
            </a:r>
          </a:p>
          <a:p>
            <a:pPr marL="228600"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House-Tree-Person test: This requires a drawing of the three items listed in its title.</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Should be interpreted keeping culture in mind: Interpretation of drawing tests should take culture into account. Drawings that children create can reflect cultural as well as individual issues.</a:t>
            </a:r>
          </a:p>
        </p:txBody>
      </p:sp>
      <p:sp>
        <p:nvSpPr>
          <p:cNvPr id="75779" name="Text Box 3">
            <a:extLst>
              <a:ext uri="{FF2B5EF4-FFF2-40B4-BE49-F238E27FC236}">
                <a16:creationId xmlns:a16="http://schemas.microsoft.com/office/drawing/2014/main" id="{01FC0036-089B-09A1-C579-D08C1A9A5987}"/>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E7D21139-B568-4E85-A4E6-C6FD4113C3EB}" type="slidenum">
              <a:rPr lang="el-GR" altLang="pl-PL">
                <a:latin typeface="+mn-lt" charset="0"/>
                <a:cs typeface="+mn-ea" charset="0"/>
              </a:rPr>
              <a:pPr hangingPunct="1">
                <a:lnSpc>
                  <a:spcPct val="100000"/>
                </a:lnSpc>
                <a:buClrTx/>
                <a:buFontTx/>
                <a:buNone/>
              </a:pPr>
              <a:t>24</a:t>
            </a:fld>
            <a:endParaRPr lang="el-GR" altLang="pl-PL">
              <a:latin typeface="+mn-lt" charset="0"/>
              <a:cs typeface="+mn-ea"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355CBBF6-46E0-F051-F35E-E72E8A2D6C2B}"/>
              </a:ext>
            </a:extLst>
          </p:cNvPr>
          <p:cNvSpPr>
            <a:spLocks noGrp="1" noChangeArrowheads="1"/>
          </p:cNvSpPr>
          <p:nvPr>
            <p:ph type="sldNum"/>
          </p:nvPr>
        </p:nvSpPr>
        <p:spPr>
          <a:ln/>
        </p:spPr>
        <p:txBody>
          <a:bodyPr/>
          <a:lstStyle/>
          <a:p>
            <a:fld id="{818D28B7-A6AE-4374-BBA1-23EDF7A61544}" type="slidenum">
              <a:rPr lang="el-GR" altLang="pl-PL"/>
              <a:pPr/>
              <a:t>25</a:t>
            </a:fld>
            <a:endParaRPr lang="el-GR" altLang="pl-PL"/>
          </a:p>
        </p:txBody>
      </p:sp>
      <p:sp>
        <p:nvSpPr>
          <p:cNvPr id="76801" name="Rectangle 1">
            <a:extLst>
              <a:ext uri="{FF2B5EF4-FFF2-40B4-BE49-F238E27FC236}">
                <a16:creationId xmlns:a16="http://schemas.microsoft.com/office/drawing/2014/main" id="{E0F9212A-30AF-D541-AA41-744A407A5C29}"/>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6802" name="Text Box 2">
            <a:extLst>
              <a:ext uri="{FF2B5EF4-FFF2-40B4-BE49-F238E27FC236}">
                <a16:creationId xmlns:a16="http://schemas.microsoft.com/office/drawing/2014/main" id="{D16FEB45-AFA8-8FD5-99EE-90E94945B982}"/>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IQ and achievement tests: Assess intellectual functioning instead of behavioral and emotional functioning.</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28600" indent="-227013" eaLnBrk="1">
              <a:spcBef>
                <a:spcPct val="0"/>
              </a:spcBef>
              <a:buSzPct val="45000"/>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WISC-IV: Wechsler Intelligence Scale for Children—Fourth Edition.</a:t>
            </a:r>
          </a:p>
          <a:p>
            <a:pPr marL="228600" indent="-227013" eaLnBrk="1">
              <a:spcBef>
                <a:spcPct val="0"/>
              </a:spcBef>
              <a:buSzPct val="45000"/>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UNIT: Universal Nonverbal Intelligence Test, that has culture-specific content or tests that aim to be culture fair by reducing or removing the impact of language.</a:t>
            </a:r>
          </a:p>
        </p:txBody>
      </p:sp>
      <p:sp>
        <p:nvSpPr>
          <p:cNvPr id="76803" name="Text Box 3">
            <a:extLst>
              <a:ext uri="{FF2B5EF4-FFF2-40B4-BE49-F238E27FC236}">
                <a16:creationId xmlns:a16="http://schemas.microsoft.com/office/drawing/2014/main" id="{079E0F59-05C2-F4DD-769E-9DA46C288C1D}"/>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9899E96-DE3D-4DF3-B1F9-8BCFBC2B2DF6}" type="slidenum">
              <a:rPr lang="el-GR" altLang="pl-PL">
                <a:latin typeface="+mn-lt" charset="0"/>
                <a:cs typeface="+mn-ea" charset="0"/>
              </a:rPr>
              <a:pPr hangingPunct="1">
                <a:lnSpc>
                  <a:spcPct val="100000"/>
                </a:lnSpc>
                <a:buClrTx/>
                <a:buFontTx/>
                <a:buNone/>
              </a:pPr>
              <a:t>25</a:t>
            </a:fld>
            <a:endParaRPr lang="el-GR" altLang="pl-PL">
              <a:latin typeface="+mn-lt" charset="0"/>
              <a:cs typeface="+mn-ea"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87C091A9-04B9-40B4-CF39-081A35D62BAF}"/>
              </a:ext>
            </a:extLst>
          </p:cNvPr>
          <p:cNvSpPr>
            <a:spLocks noGrp="1" noChangeArrowheads="1"/>
          </p:cNvSpPr>
          <p:nvPr>
            <p:ph type="sldNum"/>
          </p:nvPr>
        </p:nvSpPr>
        <p:spPr>
          <a:ln/>
        </p:spPr>
        <p:txBody>
          <a:bodyPr/>
          <a:lstStyle/>
          <a:p>
            <a:fld id="{1D34C7D7-BF53-4F77-8659-0FF31F528488}" type="slidenum">
              <a:rPr lang="el-GR" altLang="pl-PL"/>
              <a:pPr/>
              <a:t>26</a:t>
            </a:fld>
            <a:endParaRPr lang="el-GR" altLang="pl-PL"/>
          </a:p>
        </p:txBody>
      </p:sp>
      <p:sp>
        <p:nvSpPr>
          <p:cNvPr id="77825" name="Rectangle 1">
            <a:extLst>
              <a:ext uri="{FF2B5EF4-FFF2-40B4-BE49-F238E27FC236}">
                <a16:creationId xmlns:a16="http://schemas.microsoft.com/office/drawing/2014/main" id="{1E92E912-C1CF-22E4-C8E1-B43548DE0AE1}"/>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7826" name="Text Box 2">
            <a:extLst>
              <a:ext uri="{FF2B5EF4-FFF2-40B4-BE49-F238E27FC236}">
                <a16:creationId xmlns:a16="http://schemas.microsoft.com/office/drawing/2014/main" id="{95FEFE08-3AA7-1899-75C1-E0A5B3414E98}"/>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WISC: It is relatively common, but a significant amount of variation remains among clinicians.</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ASEBA and WIAT: It is among the child-focused tests highest on the list.</a:t>
            </a:r>
          </a:p>
        </p:txBody>
      </p:sp>
      <p:sp>
        <p:nvSpPr>
          <p:cNvPr id="77827" name="Text Box 3">
            <a:extLst>
              <a:ext uri="{FF2B5EF4-FFF2-40B4-BE49-F238E27FC236}">
                <a16:creationId xmlns:a16="http://schemas.microsoft.com/office/drawing/2014/main" id="{0D0D7BE7-803E-0816-02E4-FEC550D6CD67}"/>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7A26150C-CF27-4250-9BF4-D92CD0932431}" type="slidenum">
              <a:rPr lang="el-GR" altLang="pl-PL">
                <a:latin typeface="+mn-lt" charset="0"/>
                <a:cs typeface="+mn-ea" charset="0"/>
              </a:rPr>
              <a:pPr hangingPunct="1">
                <a:lnSpc>
                  <a:spcPct val="100000"/>
                </a:lnSpc>
                <a:buClrTx/>
                <a:buFontTx/>
                <a:buNone/>
              </a:pPr>
              <a:t>26</a:t>
            </a:fld>
            <a:endParaRPr lang="el-GR" altLang="pl-PL">
              <a:latin typeface="+mn-lt" charset="0"/>
              <a:cs typeface="+mn-ea"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2146D0E1-A612-C831-09CB-EC68ADE79BBA}"/>
              </a:ext>
            </a:extLst>
          </p:cNvPr>
          <p:cNvSpPr>
            <a:spLocks noGrp="1" noChangeArrowheads="1"/>
          </p:cNvSpPr>
          <p:nvPr>
            <p:ph type="sldNum"/>
          </p:nvPr>
        </p:nvSpPr>
        <p:spPr>
          <a:ln/>
        </p:spPr>
        <p:txBody>
          <a:bodyPr/>
          <a:lstStyle/>
          <a:p>
            <a:fld id="{44FBCCCD-0177-4CA7-84C4-335BF1E47AE6}" type="slidenum">
              <a:rPr lang="el-GR" altLang="pl-PL"/>
              <a:pPr/>
              <a:t>27</a:t>
            </a:fld>
            <a:endParaRPr lang="el-GR" altLang="pl-PL"/>
          </a:p>
        </p:txBody>
      </p:sp>
      <p:sp>
        <p:nvSpPr>
          <p:cNvPr id="78849" name="Rectangle 1">
            <a:extLst>
              <a:ext uri="{FF2B5EF4-FFF2-40B4-BE49-F238E27FC236}">
                <a16:creationId xmlns:a16="http://schemas.microsoft.com/office/drawing/2014/main" id="{43B54817-E37F-3B14-45B6-47E09B727D96}"/>
              </a:ext>
            </a:extLst>
          </p:cNvPr>
          <p:cNvSpPr txBox="1">
            <a:spLocks noGrp="1" noRot="1" noChangeAspect="1" noChangeArrowheads="1"/>
          </p:cNvSpPr>
          <p:nvPr>
            <p:ph type="sldImg"/>
          </p:nvPr>
        </p:nvSpPr>
        <p:spPr bwMode="auto">
          <a:xfrm>
            <a:off x="381000" y="695325"/>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8850" name="Rectangle 2">
            <a:extLst>
              <a:ext uri="{FF2B5EF4-FFF2-40B4-BE49-F238E27FC236}">
                <a16:creationId xmlns:a16="http://schemas.microsoft.com/office/drawing/2014/main" id="{EC3B7C1A-2A38-E716-0CA2-270BFC9B00CA}"/>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A8CC90A6-6965-4B4C-1713-8595513E6C0F}"/>
              </a:ext>
            </a:extLst>
          </p:cNvPr>
          <p:cNvSpPr>
            <a:spLocks noGrp="1" noChangeArrowheads="1"/>
          </p:cNvSpPr>
          <p:nvPr>
            <p:ph type="sldNum"/>
          </p:nvPr>
        </p:nvSpPr>
        <p:spPr>
          <a:ln/>
        </p:spPr>
        <p:txBody>
          <a:bodyPr/>
          <a:lstStyle/>
          <a:p>
            <a:fld id="{150FD49A-8D70-4910-8E9B-CF17F51E2E82}" type="slidenum">
              <a:rPr lang="el-GR" altLang="pl-PL"/>
              <a:pPr/>
              <a:t>28</a:t>
            </a:fld>
            <a:endParaRPr lang="el-GR" altLang="pl-PL"/>
          </a:p>
        </p:txBody>
      </p:sp>
      <p:sp>
        <p:nvSpPr>
          <p:cNvPr id="79873" name="Rectangle 1">
            <a:extLst>
              <a:ext uri="{FF2B5EF4-FFF2-40B4-BE49-F238E27FC236}">
                <a16:creationId xmlns:a16="http://schemas.microsoft.com/office/drawing/2014/main" id="{6F6D32FD-CF74-2AEE-9FB9-23F9F8EF731C}"/>
              </a:ext>
            </a:extLst>
          </p:cNvPr>
          <p:cNvSpPr txBox="1">
            <a:spLocks noGrp="1" noRot="1" noChangeAspect="1" noChangeArrowheads="1"/>
          </p:cNvSpPr>
          <p:nvPr>
            <p:ph type="sldImg"/>
          </p:nvPr>
        </p:nvSpPr>
        <p:spPr bwMode="auto">
          <a:xfrm>
            <a:off x="381000" y="695325"/>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9874" name="Rectangle 2">
            <a:extLst>
              <a:ext uri="{FF2B5EF4-FFF2-40B4-BE49-F238E27FC236}">
                <a16:creationId xmlns:a16="http://schemas.microsoft.com/office/drawing/2014/main" id="{817B8E49-7449-2FE9-3392-94FA2B51EC5B}"/>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6A396C25-88F5-D91A-CC5E-84600E7DDCA5}"/>
              </a:ext>
            </a:extLst>
          </p:cNvPr>
          <p:cNvSpPr>
            <a:spLocks noGrp="1" noChangeArrowheads="1"/>
          </p:cNvSpPr>
          <p:nvPr>
            <p:ph type="sldNum"/>
          </p:nvPr>
        </p:nvSpPr>
        <p:spPr>
          <a:ln/>
        </p:spPr>
        <p:txBody>
          <a:bodyPr/>
          <a:lstStyle/>
          <a:p>
            <a:fld id="{A44DA339-66D5-4EDA-8EC9-0CD9CA6C4A5D}" type="slidenum">
              <a:rPr lang="el-GR" altLang="pl-PL"/>
              <a:pPr/>
              <a:t>29</a:t>
            </a:fld>
            <a:endParaRPr lang="el-GR" altLang="pl-PL"/>
          </a:p>
        </p:txBody>
      </p:sp>
      <p:sp>
        <p:nvSpPr>
          <p:cNvPr id="80897" name="Rectangle 1">
            <a:extLst>
              <a:ext uri="{FF2B5EF4-FFF2-40B4-BE49-F238E27FC236}">
                <a16:creationId xmlns:a16="http://schemas.microsoft.com/office/drawing/2014/main" id="{E137ADCE-6929-09AF-D96D-C952E7D5CAE7}"/>
              </a:ext>
            </a:extLst>
          </p:cNvPr>
          <p:cNvSpPr txBox="1">
            <a:spLocks noGrp="1" noRot="1" noChangeAspect="1" noChangeArrowheads="1"/>
          </p:cNvSpPr>
          <p:nvPr>
            <p:ph type="sldImg"/>
          </p:nvPr>
        </p:nvSpPr>
        <p:spPr bwMode="auto">
          <a:xfrm>
            <a:off x="381000" y="695325"/>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0898" name="Rectangle 2">
            <a:extLst>
              <a:ext uri="{FF2B5EF4-FFF2-40B4-BE49-F238E27FC236}">
                <a16:creationId xmlns:a16="http://schemas.microsoft.com/office/drawing/2014/main" id="{67C01777-115D-71A6-50D5-BD47E09932BC}"/>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ltLang="pl-P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755007E6-438E-5A35-9337-94227A41E88B}"/>
              </a:ext>
            </a:extLst>
          </p:cNvPr>
          <p:cNvSpPr>
            <a:spLocks noGrp="1" noChangeArrowheads="1"/>
          </p:cNvSpPr>
          <p:nvPr>
            <p:ph type="sldNum"/>
          </p:nvPr>
        </p:nvSpPr>
        <p:spPr>
          <a:ln/>
        </p:spPr>
        <p:txBody>
          <a:bodyPr/>
          <a:lstStyle/>
          <a:p>
            <a:fld id="{701AAFD4-0FAA-4292-AEEE-87F4B8C98A23}" type="slidenum">
              <a:rPr lang="el-GR" altLang="pl-PL"/>
              <a:pPr/>
              <a:t>30</a:t>
            </a:fld>
            <a:endParaRPr lang="el-GR" altLang="pl-PL"/>
          </a:p>
        </p:txBody>
      </p:sp>
      <p:sp>
        <p:nvSpPr>
          <p:cNvPr id="81921" name="Rectangle 1">
            <a:extLst>
              <a:ext uri="{FF2B5EF4-FFF2-40B4-BE49-F238E27FC236}">
                <a16:creationId xmlns:a16="http://schemas.microsoft.com/office/drawing/2014/main" id="{34CFFFA0-4ED9-D188-F426-CAE8D318943B}"/>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22" name="Text Box 2">
            <a:extLst>
              <a:ext uri="{FF2B5EF4-FFF2-40B4-BE49-F238E27FC236}">
                <a16:creationId xmlns:a16="http://schemas.microsoft.com/office/drawing/2014/main" id="{ABB0C7BC-E50A-E48D-37F1-6638AE62523C}"/>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17.5: Examine psychotherapy approaches that are designed for children and adolescents.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Adjustments needed: Children don’t come to therapy alone. Parents, relatives, teachers, or others may be involved, and it is preferable to keep them involved as allies in treatment. </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Cultural competence essential especially use of technology and social media: Some experts have argued that childhood and adolescence is itself a culture—with its own set of beliefs, customs, and ways of life—to which psychologists should be sensitive. A study found that adolescent therapy clients’ perceptions of their therapists social media competency strongly correlated with the clients’ rating of the therapeutic alliance.</a:t>
            </a:r>
          </a:p>
        </p:txBody>
      </p:sp>
      <p:sp>
        <p:nvSpPr>
          <p:cNvPr id="81923" name="Text Box 3">
            <a:extLst>
              <a:ext uri="{FF2B5EF4-FFF2-40B4-BE49-F238E27FC236}">
                <a16:creationId xmlns:a16="http://schemas.microsoft.com/office/drawing/2014/main" id="{11DC0754-4B61-0348-0277-B85648E95FEC}"/>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AE0E497C-3785-4A7F-9FEA-18546ECCDA4B}" type="slidenum">
              <a:rPr lang="el-GR" altLang="pl-PL">
                <a:latin typeface="+mn-lt" charset="0"/>
                <a:cs typeface="+mn-ea" charset="0"/>
              </a:rPr>
              <a:pPr hangingPunct="1">
                <a:lnSpc>
                  <a:spcPct val="100000"/>
                </a:lnSpc>
                <a:buClrTx/>
                <a:buFontTx/>
                <a:buNone/>
              </a:pPr>
              <a:t>30</a:t>
            </a:fld>
            <a:endParaRPr lang="el-GR" altLang="pl-PL">
              <a:latin typeface="+mn-lt" charset="0"/>
              <a:cs typeface="+mn-ea"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A3135493-FD56-7AF1-7D52-AF23ED84CB8F}"/>
              </a:ext>
            </a:extLst>
          </p:cNvPr>
          <p:cNvSpPr>
            <a:spLocks noGrp="1" noChangeArrowheads="1"/>
          </p:cNvSpPr>
          <p:nvPr>
            <p:ph type="sldNum"/>
          </p:nvPr>
        </p:nvSpPr>
        <p:spPr>
          <a:ln/>
        </p:spPr>
        <p:txBody>
          <a:bodyPr/>
          <a:lstStyle/>
          <a:p>
            <a:fld id="{DD1F4EBD-7104-49CB-BA04-F1EA7FF425C5}" type="slidenum">
              <a:rPr lang="el-GR" altLang="pl-PL"/>
              <a:pPr/>
              <a:t>4</a:t>
            </a:fld>
            <a:endParaRPr lang="el-GR" altLang="pl-PL"/>
          </a:p>
        </p:txBody>
      </p:sp>
      <p:sp>
        <p:nvSpPr>
          <p:cNvPr id="55297" name="Rectangle 1">
            <a:extLst>
              <a:ext uri="{FF2B5EF4-FFF2-40B4-BE49-F238E27FC236}">
                <a16:creationId xmlns:a16="http://schemas.microsoft.com/office/drawing/2014/main" id="{1F489910-26A1-A259-7F62-D110AD8CE915}"/>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5298" name="Text Box 2">
            <a:extLst>
              <a:ext uri="{FF2B5EF4-FFF2-40B4-BE49-F238E27FC236}">
                <a16:creationId xmlns:a16="http://schemas.microsoft.com/office/drawing/2014/main" id="{700CE2D0-E562-82C1-E189-BAF0EC38E411}"/>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17.1: Review major psychological issues of childhood.</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28600"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Environmental: Poverty, serious emotional conflict among parents, single parenthood, an excessive number of children in the home, neighborhood or community factors, and poor schooling.</a:t>
            </a:r>
          </a:p>
          <a:p>
            <a:pPr marL="228600"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Parental: Poor parental physical health, poor parent mental health, low parent intelligence quotient (IQ), and hypercritical tendencies in the parent.</a:t>
            </a:r>
          </a:p>
          <a:p>
            <a:pPr marL="228600" indent="-227013" eaLnBrk="1" hangingPunct="1">
              <a:spcBef>
                <a:spcPct val="0"/>
              </a:spcBef>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Child (internal): Medical problems, difficult temperament, low IQ, poor academic achievement, and social skills deficits.</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Importance of family: Regarding parents in particular, the more psychological problems they have, the more psychological problems their children are likely to have.</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55299" name="Text Box 3">
            <a:extLst>
              <a:ext uri="{FF2B5EF4-FFF2-40B4-BE49-F238E27FC236}">
                <a16:creationId xmlns:a16="http://schemas.microsoft.com/office/drawing/2014/main" id="{211127E1-3B37-895D-6D81-47A467A93A5A}"/>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8C69DBBE-E029-4519-B361-1D071C24995E}" type="slidenum">
              <a:rPr lang="el-GR" altLang="pl-PL">
                <a:latin typeface="+mn-lt" charset="0"/>
                <a:cs typeface="+mn-ea" charset="0"/>
              </a:rPr>
              <a:pPr hangingPunct="1">
                <a:lnSpc>
                  <a:spcPct val="100000"/>
                </a:lnSpc>
                <a:buClrTx/>
                <a:buFontTx/>
                <a:buNone/>
              </a:pPr>
              <a:t>4</a:t>
            </a:fld>
            <a:endParaRPr lang="el-GR" altLang="pl-PL">
              <a:latin typeface="+mn-lt" charset="0"/>
              <a:cs typeface="+mn-ea"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75123B01-1D29-BC99-5244-20DEE41FA380}"/>
              </a:ext>
            </a:extLst>
          </p:cNvPr>
          <p:cNvSpPr>
            <a:spLocks noGrp="1" noChangeArrowheads="1"/>
          </p:cNvSpPr>
          <p:nvPr>
            <p:ph type="sldNum"/>
          </p:nvPr>
        </p:nvSpPr>
        <p:spPr>
          <a:ln/>
        </p:spPr>
        <p:txBody>
          <a:bodyPr/>
          <a:lstStyle/>
          <a:p>
            <a:fld id="{0EAF13C1-FD85-4013-931D-E743E4C4B9C3}" type="slidenum">
              <a:rPr lang="el-GR" altLang="pl-PL"/>
              <a:pPr/>
              <a:t>31</a:t>
            </a:fld>
            <a:endParaRPr lang="el-GR" altLang="pl-PL"/>
          </a:p>
        </p:txBody>
      </p:sp>
      <p:sp>
        <p:nvSpPr>
          <p:cNvPr id="82945" name="Rectangle 1">
            <a:extLst>
              <a:ext uri="{FF2B5EF4-FFF2-40B4-BE49-F238E27FC236}">
                <a16:creationId xmlns:a16="http://schemas.microsoft.com/office/drawing/2014/main" id="{C3A704AC-7374-007F-2E1B-C34EDAE86EB2}"/>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2946" name="Text Box 2">
            <a:extLst>
              <a:ext uri="{FF2B5EF4-FFF2-40B4-BE49-F238E27FC236}">
                <a16:creationId xmlns:a16="http://schemas.microsoft.com/office/drawing/2014/main" id="{56D62A07-B8CD-EBC3-3737-F3A06A6B38DA}"/>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17.5: Examine psychotherapy approaches that are designed for children and adolescents.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Interventions adapted into games by cognitive-behavioral therapists working with children:</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For example, Bravery Bingo, in which a phobic child earns a token, to be placed on a Bingo board, for each successful exposure on the anxiety hierarchy. Pincus et al. also describe “Mr. OCD,” in which kids practice cognitive restructuring by refuting a puppet (Mr. OCD) who exhibits flawed logic (“A monster’s gonna get you tonight when you’re sleeping”) by offering more sound logical statements (“A monster has never gotten me before, and it’s not gonna happen tonight either! There are no monsters in my room!”). </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82947" name="Text Box 3">
            <a:extLst>
              <a:ext uri="{FF2B5EF4-FFF2-40B4-BE49-F238E27FC236}">
                <a16:creationId xmlns:a16="http://schemas.microsoft.com/office/drawing/2014/main" id="{ABBBE59F-B222-1602-B1DB-9D84525EE934}"/>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7AC41C04-E478-426E-892F-7FF0E5745BC1}" type="slidenum">
              <a:rPr lang="el-GR" altLang="pl-PL">
                <a:latin typeface="+mn-lt" charset="0"/>
                <a:cs typeface="+mn-ea" charset="0"/>
              </a:rPr>
              <a:pPr hangingPunct="1">
                <a:lnSpc>
                  <a:spcPct val="100000"/>
                </a:lnSpc>
                <a:buClrTx/>
                <a:buFontTx/>
                <a:buNone/>
              </a:pPr>
              <a:t>31</a:t>
            </a:fld>
            <a:endParaRPr lang="el-GR" altLang="pl-PL">
              <a:latin typeface="+mn-lt" charset="0"/>
              <a:cs typeface="+mn-ea"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3C94FC87-DB21-3DE6-1187-3A644289AA9B}"/>
              </a:ext>
            </a:extLst>
          </p:cNvPr>
          <p:cNvSpPr>
            <a:spLocks noGrp="1" noChangeArrowheads="1"/>
          </p:cNvSpPr>
          <p:nvPr>
            <p:ph type="sldNum"/>
          </p:nvPr>
        </p:nvSpPr>
        <p:spPr>
          <a:ln/>
        </p:spPr>
        <p:txBody>
          <a:bodyPr/>
          <a:lstStyle/>
          <a:p>
            <a:fld id="{73C2AE9F-69E3-4FAC-8161-7A5DB5312701}" type="slidenum">
              <a:rPr lang="el-GR" altLang="pl-PL"/>
              <a:pPr/>
              <a:t>32</a:t>
            </a:fld>
            <a:endParaRPr lang="el-GR" altLang="pl-PL"/>
          </a:p>
        </p:txBody>
      </p:sp>
      <p:sp>
        <p:nvSpPr>
          <p:cNvPr id="83969" name="Rectangle 1">
            <a:extLst>
              <a:ext uri="{FF2B5EF4-FFF2-40B4-BE49-F238E27FC236}">
                <a16:creationId xmlns:a16="http://schemas.microsoft.com/office/drawing/2014/main" id="{66EEDFAB-E9CD-7934-AD18-9265896945D2}"/>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3970" name="Text Box 2">
            <a:extLst>
              <a:ext uri="{FF2B5EF4-FFF2-40B4-BE49-F238E27FC236}">
                <a16:creationId xmlns:a16="http://schemas.microsoft.com/office/drawing/2014/main" id="{4A2A1173-1A50-2FC7-8E09-9F66AC780EFD}"/>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17.5: Examine psychotherapy approaches that are designed for children and adolescents.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Mr. OCD puppet therapy: Kids practice cognitive restructuring by refuting a puppet who exhibits flawed logic by offering more sound logical statements.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83971" name="Text Box 3">
            <a:extLst>
              <a:ext uri="{FF2B5EF4-FFF2-40B4-BE49-F238E27FC236}">
                <a16:creationId xmlns:a16="http://schemas.microsoft.com/office/drawing/2014/main" id="{19B5E1F5-8019-25CE-E2FC-428BFD6B3B50}"/>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9488F6F-3CA5-4042-8B0C-D32B8A1DC48C}" type="slidenum">
              <a:rPr lang="el-GR" altLang="pl-PL">
                <a:latin typeface="+mn-lt" charset="0"/>
                <a:cs typeface="+mn-ea" charset="0"/>
              </a:rPr>
              <a:pPr hangingPunct="1">
                <a:lnSpc>
                  <a:spcPct val="100000"/>
                </a:lnSpc>
                <a:buClrTx/>
                <a:buFontTx/>
                <a:buNone/>
              </a:pPr>
              <a:t>32</a:t>
            </a:fld>
            <a:endParaRPr lang="el-GR" altLang="pl-PL">
              <a:latin typeface="+mn-lt" charset="0"/>
              <a:cs typeface="+mn-ea"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49EF5438-C8DC-8384-02DF-76B9729F23F9}"/>
              </a:ext>
            </a:extLst>
          </p:cNvPr>
          <p:cNvSpPr>
            <a:spLocks noGrp="1" noChangeArrowheads="1"/>
          </p:cNvSpPr>
          <p:nvPr>
            <p:ph type="sldNum"/>
          </p:nvPr>
        </p:nvSpPr>
        <p:spPr>
          <a:ln/>
        </p:spPr>
        <p:txBody>
          <a:bodyPr/>
          <a:lstStyle/>
          <a:p>
            <a:fld id="{36531EC4-DC2F-4673-9CDF-5D283034CD0C}" type="slidenum">
              <a:rPr lang="el-GR" altLang="pl-PL"/>
              <a:pPr/>
              <a:t>33</a:t>
            </a:fld>
            <a:endParaRPr lang="el-GR" altLang="pl-PL"/>
          </a:p>
        </p:txBody>
      </p:sp>
      <p:sp>
        <p:nvSpPr>
          <p:cNvPr id="84993" name="Rectangle 1">
            <a:extLst>
              <a:ext uri="{FF2B5EF4-FFF2-40B4-BE49-F238E27FC236}">
                <a16:creationId xmlns:a16="http://schemas.microsoft.com/office/drawing/2014/main" id="{048DB3EE-8B7F-33B5-0A83-7D85D070F0EA}"/>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4994" name="Text Box 2">
            <a:extLst>
              <a:ext uri="{FF2B5EF4-FFF2-40B4-BE49-F238E27FC236}">
                <a16:creationId xmlns:a16="http://schemas.microsoft.com/office/drawing/2014/main" id="{F00A0AE3-1CB7-5E12-45B2-2DCAA583FF07}"/>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17.5: Examine psychotherapy approaches that are designed for children and adolescents.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Specific forms of treatment leaning heavily toward the behavioral side of the cognitive-behavioral approach.</a:t>
            </a:r>
          </a:p>
        </p:txBody>
      </p:sp>
      <p:sp>
        <p:nvSpPr>
          <p:cNvPr id="84995" name="Text Box 3">
            <a:extLst>
              <a:ext uri="{FF2B5EF4-FFF2-40B4-BE49-F238E27FC236}">
                <a16:creationId xmlns:a16="http://schemas.microsoft.com/office/drawing/2014/main" id="{8D1E6434-2FE6-0839-E4EB-1ACAE171E083}"/>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45227966-D3AD-4127-8A35-0EFAE5EBA014}" type="slidenum">
              <a:rPr lang="el-GR" altLang="pl-PL">
                <a:latin typeface="+mn-lt" charset="0"/>
                <a:cs typeface="+mn-ea" charset="0"/>
              </a:rPr>
              <a:pPr hangingPunct="1">
                <a:lnSpc>
                  <a:spcPct val="100000"/>
                </a:lnSpc>
                <a:buClrTx/>
                <a:buFontTx/>
                <a:buNone/>
              </a:pPr>
              <a:t>33</a:t>
            </a:fld>
            <a:endParaRPr lang="el-GR" altLang="pl-PL">
              <a:latin typeface="+mn-lt" charset="0"/>
              <a:cs typeface="+mn-ea"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80AAC912-F0B1-5F0C-ED8B-E4F077C28509}"/>
              </a:ext>
            </a:extLst>
          </p:cNvPr>
          <p:cNvSpPr>
            <a:spLocks noGrp="1" noChangeArrowheads="1"/>
          </p:cNvSpPr>
          <p:nvPr>
            <p:ph type="sldNum"/>
          </p:nvPr>
        </p:nvSpPr>
        <p:spPr>
          <a:ln/>
        </p:spPr>
        <p:txBody>
          <a:bodyPr/>
          <a:lstStyle/>
          <a:p>
            <a:fld id="{D4154F0F-7899-4814-8681-C3CE25408412}" type="slidenum">
              <a:rPr lang="el-GR" altLang="pl-PL"/>
              <a:pPr/>
              <a:t>34</a:t>
            </a:fld>
            <a:endParaRPr lang="el-GR" altLang="pl-PL"/>
          </a:p>
        </p:txBody>
      </p:sp>
      <p:sp>
        <p:nvSpPr>
          <p:cNvPr id="86017" name="Rectangle 1">
            <a:extLst>
              <a:ext uri="{FF2B5EF4-FFF2-40B4-BE49-F238E27FC236}">
                <a16:creationId xmlns:a16="http://schemas.microsoft.com/office/drawing/2014/main" id="{ECB1758F-B823-58F7-5B27-86FD8EED9074}"/>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6018" name="Text Box 2">
            <a:extLst>
              <a:ext uri="{FF2B5EF4-FFF2-40B4-BE49-F238E27FC236}">
                <a16:creationId xmlns:a16="http://schemas.microsoft.com/office/drawing/2014/main" id="{5F02F4C7-7275-216A-197B-442C1195C6BD}"/>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17.5: Examine psychotherapy approaches that are designed for children and adolescents.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Social skills training: Therapists teach kids behaviors that improve their interactions with others. Many skills are targeted, including how to start a conversation, how to join other kids who are already interacting, how to express feelings appropriately, how to handle frustration, how to manage eye contact and other nonverbals, how to manage volume and tone of voice, and more. Social skills training tends to work best when the child receives not only behavioral instruction, but also an explanation for why that instruction will work, and how it will benefit them in the long run.</a:t>
            </a:r>
          </a:p>
        </p:txBody>
      </p:sp>
      <p:sp>
        <p:nvSpPr>
          <p:cNvPr id="86019" name="Text Box 3">
            <a:extLst>
              <a:ext uri="{FF2B5EF4-FFF2-40B4-BE49-F238E27FC236}">
                <a16:creationId xmlns:a16="http://schemas.microsoft.com/office/drawing/2014/main" id="{EC5AF251-D575-BDEB-E9E7-2DCD764116CA}"/>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216AEEF-F338-49DC-8BB7-22B5CE3EA963}" type="slidenum">
              <a:rPr lang="el-GR" altLang="pl-PL">
                <a:latin typeface="+mn-lt" charset="0"/>
                <a:cs typeface="+mn-ea" charset="0"/>
              </a:rPr>
              <a:pPr hangingPunct="1">
                <a:lnSpc>
                  <a:spcPct val="100000"/>
                </a:lnSpc>
                <a:buClrTx/>
                <a:buFontTx/>
                <a:buNone/>
              </a:pPr>
              <a:t>34</a:t>
            </a:fld>
            <a:endParaRPr lang="el-GR" altLang="pl-PL">
              <a:latin typeface="+mn-lt" charset="0"/>
              <a:cs typeface="+mn-ea"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6C1B8E1A-6D9F-C664-8A28-522AC34A16AC}"/>
              </a:ext>
            </a:extLst>
          </p:cNvPr>
          <p:cNvSpPr>
            <a:spLocks noGrp="1" noChangeArrowheads="1"/>
          </p:cNvSpPr>
          <p:nvPr>
            <p:ph type="sldNum"/>
          </p:nvPr>
        </p:nvSpPr>
        <p:spPr>
          <a:ln/>
        </p:spPr>
        <p:txBody>
          <a:bodyPr/>
          <a:lstStyle/>
          <a:p>
            <a:fld id="{1DF8AEEB-0EBE-4D9B-8202-C9323D181335}" type="slidenum">
              <a:rPr lang="el-GR" altLang="pl-PL"/>
              <a:pPr/>
              <a:t>35</a:t>
            </a:fld>
            <a:endParaRPr lang="el-GR" altLang="pl-PL"/>
          </a:p>
        </p:txBody>
      </p:sp>
      <p:sp>
        <p:nvSpPr>
          <p:cNvPr id="87041" name="Rectangle 1">
            <a:extLst>
              <a:ext uri="{FF2B5EF4-FFF2-40B4-BE49-F238E27FC236}">
                <a16:creationId xmlns:a16="http://schemas.microsoft.com/office/drawing/2014/main" id="{3CCB13D4-9A9D-C4A4-D28F-7B1C001BAEE4}"/>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7042" name="Text Box 2">
            <a:extLst>
              <a:ext uri="{FF2B5EF4-FFF2-40B4-BE49-F238E27FC236}">
                <a16:creationId xmlns:a16="http://schemas.microsoft.com/office/drawing/2014/main" id="{8119AE66-8B0E-6021-E8F9-4484F89B0B1C}"/>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17.5: Examine psychotherapy approaches that are designed for children and adolescents.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87043" name="Text Box 3">
            <a:extLst>
              <a:ext uri="{FF2B5EF4-FFF2-40B4-BE49-F238E27FC236}">
                <a16:creationId xmlns:a16="http://schemas.microsoft.com/office/drawing/2014/main" id="{B2F82B99-CE4F-44C1-2398-8868E714292D}"/>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4E015C2-F4E6-4475-85FB-19C483C60971}" type="slidenum">
              <a:rPr lang="el-GR" altLang="pl-PL">
                <a:latin typeface="+mn-lt" charset="0"/>
                <a:cs typeface="+mn-ea" charset="0"/>
              </a:rPr>
              <a:pPr hangingPunct="1">
                <a:lnSpc>
                  <a:spcPct val="100000"/>
                </a:lnSpc>
                <a:buClrTx/>
                <a:buFontTx/>
                <a:buNone/>
              </a:pPr>
              <a:t>35</a:t>
            </a:fld>
            <a:endParaRPr lang="el-GR" altLang="pl-PL">
              <a:latin typeface="+mn-lt" charset="0"/>
              <a:cs typeface="+mn-ea"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9FAA3473-25AC-5BEA-D9E5-A154BFCCE99A}"/>
              </a:ext>
            </a:extLst>
          </p:cNvPr>
          <p:cNvSpPr>
            <a:spLocks noGrp="1" noChangeArrowheads="1"/>
          </p:cNvSpPr>
          <p:nvPr>
            <p:ph type="sldNum"/>
          </p:nvPr>
        </p:nvSpPr>
        <p:spPr>
          <a:ln/>
        </p:spPr>
        <p:txBody>
          <a:bodyPr/>
          <a:lstStyle/>
          <a:p>
            <a:fld id="{4CA476A2-56A3-47FF-8FF4-BD3FCDA8B4F1}" type="slidenum">
              <a:rPr lang="el-GR" altLang="pl-PL"/>
              <a:pPr/>
              <a:t>36</a:t>
            </a:fld>
            <a:endParaRPr lang="el-GR" altLang="pl-PL"/>
          </a:p>
        </p:txBody>
      </p:sp>
      <p:sp>
        <p:nvSpPr>
          <p:cNvPr id="88065" name="Rectangle 1">
            <a:extLst>
              <a:ext uri="{FF2B5EF4-FFF2-40B4-BE49-F238E27FC236}">
                <a16:creationId xmlns:a16="http://schemas.microsoft.com/office/drawing/2014/main" id="{6CC65348-FD10-2C73-9C5D-5D0FBEF182AF}"/>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8066" name="Text Box 2">
            <a:extLst>
              <a:ext uri="{FF2B5EF4-FFF2-40B4-BE49-F238E27FC236}">
                <a16:creationId xmlns:a16="http://schemas.microsoft.com/office/drawing/2014/main" id="{7DC31E5C-CE0C-634D-FBA0-1C06AEBB25A5}"/>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17.5: Examine psychotherapy approaches that are designed for children and adolescents.</a:t>
            </a:r>
          </a:p>
        </p:txBody>
      </p:sp>
      <p:sp>
        <p:nvSpPr>
          <p:cNvPr id="88067" name="Text Box 3">
            <a:extLst>
              <a:ext uri="{FF2B5EF4-FFF2-40B4-BE49-F238E27FC236}">
                <a16:creationId xmlns:a16="http://schemas.microsoft.com/office/drawing/2014/main" id="{FCA94A20-23D1-68B1-685C-AD203904F492}"/>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E9AFD42-8701-4400-9114-F40105ACF8B6}" type="slidenum">
              <a:rPr lang="el-GR" altLang="pl-PL">
                <a:latin typeface="+mn-lt" charset="0"/>
                <a:cs typeface="+mn-ea" charset="0"/>
              </a:rPr>
              <a:pPr hangingPunct="1">
                <a:lnSpc>
                  <a:spcPct val="100000"/>
                </a:lnSpc>
                <a:buClrTx/>
                <a:buFontTx/>
                <a:buNone/>
              </a:pPr>
              <a:t>36</a:t>
            </a:fld>
            <a:endParaRPr lang="el-GR" altLang="pl-PL">
              <a:latin typeface="+mn-lt" charset="0"/>
              <a:cs typeface="+mn-ea"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27B769D3-F22B-7F09-F25C-F886A1312A36}"/>
              </a:ext>
            </a:extLst>
          </p:cNvPr>
          <p:cNvSpPr>
            <a:spLocks noGrp="1" noChangeArrowheads="1"/>
          </p:cNvSpPr>
          <p:nvPr>
            <p:ph type="sldNum"/>
          </p:nvPr>
        </p:nvSpPr>
        <p:spPr>
          <a:ln/>
        </p:spPr>
        <p:txBody>
          <a:bodyPr/>
          <a:lstStyle/>
          <a:p>
            <a:fld id="{A94605A3-DDFC-423D-A306-163759044C5C}" type="slidenum">
              <a:rPr lang="el-GR" altLang="pl-PL"/>
              <a:pPr/>
              <a:t>37</a:t>
            </a:fld>
            <a:endParaRPr lang="el-GR" altLang="pl-PL"/>
          </a:p>
        </p:txBody>
      </p:sp>
      <p:sp>
        <p:nvSpPr>
          <p:cNvPr id="89089" name="Rectangle 1">
            <a:extLst>
              <a:ext uri="{FF2B5EF4-FFF2-40B4-BE49-F238E27FC236}">
                <a16:creationId xmlns:a16="http://schemas.microsoft.com/office/drawing/2014/main" id="{001A5B03-7A2B-C1C5-AD86-7A2A9A657704}"/>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9090" name="Text Box 2">
            <a:extLst>
              <a:ext uri="{FF2B5EF4-FFF2-40B4-BE49-F238E27FC236}">
                <a16:creationId xmlns:a16="http://schemas.microsoft.com/office/drawing/2014/main" id="{3A6081B2-7155-05C7-F266-05EEBA809FD3}"/>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17.5: Examine psychotherapy approaches that are designed for children and adolescents.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Process involves sequence of steps: Children hear instructions aloud and gradually incorporate those instructions into their own thinking. After the target behavior or situation is identified, the therapist begins the process by modeling the appropriate behavior. The key to the therapist’s modeling behavior is that as the child observes, the therapist guides himself or herself through the behavior by talking out loud. Next, the child tries the behavior, with the therapist again saying the instructions aloud. Once this is mastered, the child says the instructions aloud to himself or herself while completing the behavior. Then, the child whispers instructions to himself or herself, and, ultimately, the child completes the behavior silently with only unspoken self-instructions. According to some developmental theorists (e.g., Luria, 1961), this sequence parallels the way children naturally and gradually take instruction from others, such as parents, and incorporate these instructions into their own thinking.</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Introduction of new “self-statements”: That is, when a child faces a challenge and either lacks problem-solving skills or makes maladaptive self-statements such as, “I can’t handle this” or “I have no idea what to do” or “I’m gonna get in trouble,” the likelihood of an appropriate behavior is low. If those absent or negative self-statements could be replaced with more constructive, helpful self-statements that steer the child through the necessary steps, preferred behavior is much more likely to occur. </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Affective education: Emphasis is the recognition, differentiation, and expression of emotions.  For many kids, simply knowing what their feelings are and being able to share them can be major steps toward improvement.</a:t>
            </a:r>
          </a:p>
        </p:txBody>
      </p:sp>
      <p:sp>
        <p:nvSpPr>
          <p:cNvPr id="89091" name="Text Box 3">
            <a:extLst>
              <a:ext uri="{FF2B5EF4-FFF2-40B4-BE49-F238E27FC236}">
                <a16:creationId xmlns:a16="http://schemas.microsoft.com/office/drawing/2014/main" id="{380EFECF-F015-61F0-7465-B1821EAB367D}"/>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6757C9E-7AFF-4763-A085-49238410D679}" type="slidenum">
              <a:rPr lang="el-GR" altLang="pl-PL">
                <a:latin typeface="+mn-lt" charset="0"/>
                <a:cs typeface="+mn-ea" charset="0"/>
              </a:rPr>
              <a:pPr hangingPunct="1">
                <a:lnSpc>
                  <a:spcPct val="100000"/>
                </a:lnSpc>
                <a:buClrTx/>
                <a:buFontTx/>
                <a:buNone/>
              </a:pPr>
              <a:t>37</a:t>
            </a:fld>
            <a:endParaRPr lang="el-GR" altLang="pl-PL">
              <a:latin typeface="+mn-lt" charset="0"/>
              <a:cs typeface="+mn-ea"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78C49F55-F2D5-7983-F615-6B2785B62A24}"/>
              </a:ext>
            </a:extLst>
          </p:cNvPr>
          <p:cNvSpPr>
            <a:spLocks noGrp="1" noChangeArrowheads="1"/>
          </p:cNvSpPr>
          <p:nvPr>
            <p:ph type="sldNum"/>
          </p:nvPr>
        </p:nvSpPr>
        <p:spPr>
          <a:ln/>
        </p:spPr>
        <p:txBody>
          <a:bodyPr/>
          <a:lstStyle/>
          <a:p>
            <a:fld id="{A788FE88-0D7C-4BAA-A70C-ACEC0B18C208}" type="slidenum">
              <a:rPr lang="el-GR" altLang="pl-PL"/>
              <a:pPr/>
              <a:t>38</a:t>
            </a:fld>
            <a:endParaRPr lang="el-GR" altLang="pl-PL"/>
          </a:p>
        </p:txBody>
      </p:sp>
      <p:sp>
        <p:nvSpPr>
          <p:cNvPr id="90113" name="Rectangle 1">
            <a:extLst>
              <a:ext uri="{FF2B5EF4-FFF2-40B4-BE49-F238E27FC236}">
                <a16:creationId xmlns:a16="http://schemas.microsoft.com/office/drawing/2014/main" id="{608AC5D5-5F30-5677-9EB8-FC969FFBEF9B}"/>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0114" name="Text Box 2">
            <a:extLst>
              <a:ext uri="{FF2B5EF4-FFF2-40B4-BE49-F238E27FC236}">
                <a16:creationId xmlns:a16="http://schemas.microsoft.com/office/drawing/2014/main" id="{CD15D976-6D13-812A-E82B-98394F53BC88}"/>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17.5: Examine psychotherapy approaches that are designed for children and adolescents.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Parents as primary agents: Therapists teach parents to use techniques based on conditioning to modify problematic behavior in their children.</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90115" name="Text Box 3">
            <a:extLst>
              <a:ext uri="{FF2B5EF4-FFF2-40B4-BE49-F238E27FC236}">
                <a16:creationId xmlns:a16="http://schemas.microsoft.com/office/drawing/2014/main" id="{DDD38880-A490-FB07-C64B-E8DC57948C8D}"/>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C954293-3479-42A5-B246-6B9E06FEBCA2}" type="slidenum">
              <a:rPr lang="el-GR" altLang="pl-PL">
                <a:latin typeface="+mn-lt" charset="0"/>
                <a:cs typeface="+mn-ea" charset="0"/>
              </a:rPr>
              <a:pPr hangingPunct="1">
                <a:lnSpc>
                  <a:spcPct val="100000"/>
                </a:lnSpc>
                <a:buClrTx/>
                <a:buFontTx/>
                <a:buNone/>
              </a:pPr>
              <a:t>38</a:t>
            </a:fld>
            <a:endParaRPr lang="el-GR" altLang="pl-PL">
              <a:latin typeface="+mn-lt" charset="0"/>
              <a:cs typeface="+mn-ea"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872F0105-5118-0A83-CB18-CD8CAB89CD4E}"/>
              </a:ext>
            </a:extLst>
          </p:cNvPr>
          <p:cNvSpPr>
            <a:spLocks noGrp="1" noChangeArrowheads="1"/>
          </p:cNvSpPr>
          <p:nvPr>
            <p:ph type="sldNum"/>
          </p:nvPr>
        </p:nvSpPr>
        <p:spPr>
          <a:ln/>
        </p:spPr>
        <p:txBody>
          <a:bodyPr/>
          <a:lstStyle/>
          <a:p>
            <a:fld id="{B8B0FB83-2160-4B4B-A188-05B495BF0BF4}" type="slidenum">
              <a:rPr lang="el-GR" altLang="pl-PL"/>
              <a:pPr/>
              <a:t>39</a:t>
            </a:fld>
            <a:endParaRPr lang="el-GR" altLang="pl-PL"/>
          </a:p>
        </p:txBody>
      </p:sp>
      <p:sp>
        <p:nvSpPr>
          <p:cNvPr id="91137" name="Rectangle 1">
            <a:extLst>
              <a:ext uri="{FF2B5EF4-FFF2-40B4-BE49-F238E27FC236}">
                <a16:creationId xmlns:a16="http://schemas.microsoft.com/office/drawing/2014/main" id="{E005E3DF-912F-9818-745F-45164E539314}"/>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1138" name="Text Box 2">
            <a:extLst>
              <a:ext uri="{FF2B5EF4-FFF2-40B4-BE49-F238E27FC236}">
                <a16:creationId xmlns:a16="http://schemas.microsoft.com/office/drawing/2014/main" id="{5305B575-750A-1D34-5327-5E163FD2ED3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28600" indent="-215900" eaLnBrk="1" hangingPunct="1">
              <a:spcBef>
                <a:spcPct val="0"/>
              </a:spcBef>
              <a:buClrTx/>
              <a:buFontTx/>
              <a:buNone/>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17.5: Examine psychotherapy approaches that are designed for children and adolescents.</a:t>
            </a:r>
          </a:p>
          <a:p>
            <a:pPr marL="228600" indent="-215900" eaLnBrk="1" hangingPunct="1">
              <a:spcBef>
                <a:spcPct val="0"/>
              </a:spcBef>
              <a:buClrTx/>
              <a:buFontTx/>
              <a:buNone/>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endParaRPr lang="el-GR" altLang="pl-PL">
              <a:latin typeface="+mn-lt" charset="0"/>
              <a:cs typeface="+mn-ea" charset="0"/>
            </a:endParaRPr>
          </a:p>
          <a:p>
            <a:pPr marL="228600" indent="-227013" eaLnBrk="1" hangingPunct="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Problem behavior definition: It is measurable and clear.</a:t>
            </a:r>
          </a:p>
          <a:p>
            <a:pPr marL="228600" indent="-227013" eaLnBrk="1" hangingPunct="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Functional analysis: It is done to try to understand the contingencies.</a:t>
            </a:r>
          </a:p>
          <a:p>
            <a:pPr marL="228600" indent="-227013" eaLnBrk="1" hangingPunct="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Explore consequences: Therapist explores different consequences for the behavior. Parents are instructed on contingencies to establish and how to communicate them to the child.</a:t>
            </a:r>
          </a:p>
          <a:p>
            <a:pPr marL="228600" indent="-227013" eaLnBrk="1" hangingPunct="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Applying contingencies: Parents then apply the new contingency at home and report back to the therapist about the child’s behavior using objective, quantifiable outcome measures.</a:t>
            </a:r>
          </a:p>
        </p:txBody>
      </p:sp>
      <p:sp>
        <p:nvSpPr>
          <p:cNvPr id="91139" name="Text Box 3">
            <a:extLst>
              <a:ext uri="{FF2B5EF4-FFF2-40B4-BE49-F238E27FC236}">
                <a16:creationId xmlns:a16="http://schemas.microsoft.com/office/drawing/2014/main" id="{F3037579-7BE4-D6A7-F255-6B7C91300A50}"/>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E8CF0614-71CD-4F27-BF17-A787B3871935}" type="slidenum">
              <a:rPr lang="el-GR" altLang="pl-PL">
                <a:latin typeface="+mn-lt" charset="0"/>
                <a:cs typeface="+mn-ea" charset="0"/>
              </a:rPr>
              <a:pPr hangingPunct="1">
                <a:lnSpc>
                  <a:spcPct val="100000"/>
                </a:lnSpc>
                <a:buClrTx/>
                <a:buFontTx/>
                <a:buNone/>
              </a:pPr>
              <a:t>39</a:t>
            </a:fld>
            <a:endParaRPr lang="el-GR" altLang="pl-PL">
              <a:latin typeface="+mn-lt" charset="0"/>
              <a:cs typeface="+mn-ea"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99A733BB-8D48-2402-163B-8DB41DD79C2E}"/>
              </a:ext>
            </a:extLst>
          </p:cNvPr>
          <p:cNvSpPr>
            <a:spLocks noGrp="1" noChangeArrowheads="1"/>
          </p:cNvSpPr>
          <p:nvPr>
            <p:ph type="sldNum"/>
          </p:nvPr>
        </p:nvSpPr>
        <p:spPr>
          <a:ln/>
        </p:spPr>
        <p:txBody>
          <a:bodyPr/>
          <a:lstStyle/>
          <a:p>
            <a:fld id="{F6337C42-48C0-4C36-A1E4-3E5C97195418}" type="slidenum">
              <a:rPr lang="el-GR" altLang="pl-PL"/>
              <a:pPr/>
              <a:t>40</a:t>
            </a:fld>
            <a:endParaRPr lang="el-GR" altLang="pl-PL"/>
          </a:p>
        </p:txBody>
      </p:sp>
      <p:sp>
        <p:nvSpPr>
          <p:cNvPr id="92161" name="Rectangle 1">
            <a:extLst>
              <a:ext uri="{FF2B5EF4-FFF2-40B4-BE49-F238E27FC236}">
                <a16:creationId xmlns:a16="http://schemas.microsoft.com/office/drawing/2014/main" id="{1887E3CD-B3AB-72E4-93E3-C088CFE56928}"/>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62" name="Text Box 2">
            <a:extLst>
              <a:ext uri="{FF2B5EF4-FFF2-40B4-BE49-F238E27FC236}">
                <a16:creationId xmlns:a16="http://schemas.microsoft.com/office/drawing/2014/main" id="{FAD72921-52A9-3444-B7AA-511BFB53368D}"/>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17.5: Examine psychotherapy approaches that are designed for children and adolescents.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Unique to child clients: Typically used with younger kids, it allows children to communicate via actions with objects such as dollhouses, action figures, and toy animals rather than words.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1. Formation of important relationships, for example, the therapeutic relationship</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2. Disclosure of feelings and thoughts, for example, expressing emotions, acting out anxieties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3. Healing, for example, acquiring coping skills, experimenting with new behaviors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Can be completely unstructured: With the child given free rein in the playroom to determine the course of the session, or structured to varying degrees, with the therapist instructing the child to play with certain objects or inviting the child to play a specific game.</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Cultural sensitivity and norms: Children who find toys representative of and relevant to their own cultural backgrounds are more likely to engage in meaningful play and to find the play therapy experience rewarding. For example, Hinds (2005) encourages play therapists to offer African American children dolls with an array of authentic African American physical features, including variations in skin tone, hair length, and hair style. Similarly, Robles (2006) suggests that for Mexican American children, play therapists should include in the playroom traditional Mexican toys, including such games as </a:t>
            </a:r>
            <a:r>
              <a:rPr lang="el-GR" altLang="pl-PL" i="1">
                <a:latin typeface="+mn-lt" charset="0"/>
                <a:cs typeface="+mn-ea" charset="0"/>
              </a:rPr>
              <a:t>Juego de la Oca</a:t>
            </a:r>
            <a:r>
              <a:rPr lang="el-GR" altLang="pl-PL">
                <a:latin typeface="+mn-lt" charset="0"/>
                <a:cs typeface="+mn-ea" charset="0"/>
              </a:rPr>
              <a:t> (Game of the Goose) and </a:t>
            </a:r>
            <a:r>
              <a:rPr lang="el-GR" altLang="pl-PL" i="1">
                <a:latin typeface="+mn-lt" charset="0"/>
                <a:cs typeface="+mn-ea" charset="0"/>
              </a:rPr>
              <a:t>Serpientes y Escalaras</a:t>
            </a:r>
            <a:r>
              <a:rPr lang="el-GR" altLang="pl-PL">
                <a:latin typeface="+mn-lt" charset="0"/>
                <a:cs typeface="+mn-ea" charset="0"/>
              </a:rPr>
              <a:t> (Snakes and Ladders). Drewes (2005a) adds that any set of markers or crayons should include colors that represent multicultural skin tones and that any play kitchen should include multicultural items such as chopsticks or tortilla presses. Especially for children who may be struggling with issues of cultural acceptance, the presence of culture-specific objects in the playroom can itself help strengthen their ethnic and personal identities.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92163" name="Text Box 3">
            <a:extLst>
              <a:ext uri="{FF2B5EF4-FFF2-40B4-BE49-F238E27FC236}">
                <a16:creationId xmlns:a16="http://schemas.microsoft.com/office/drawing/2014/main" id="{7E709570-463B-A46D-7977-C5EF278B25E6}"/>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BB1FAEBE-36C3-4A5A-B974-C0C3999C6832}" type="slidenum">
              <a:rPr lang="el-GR" altLang="pl-PL">
                <a:latin typeface="+mn-lt" charset="0"/>
                <a:cs typeface="+mn-ea" charset="0"/>
              </a:rPr>
              <a:pPr hangingPunct="1">
                <a:lnSpc>
                  <a:spcPct val="100000"/>
                </a:lnSpc>
                <a:buClrTx/>
                <a:buFontTx/>
                <a:buNone/>
              </a:pPr>
              <a:t>40</a:t>
            </a:fld>
            <a:endParaRPr lang="el-GR" altLang="pl-PL">
              <a:latin typeface="+mn-lt" charset="0"/>
              <a:cs typeface="+mn-ea"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A5A5716E-EF8A-D7E5-0751-ABFCD6628B84}"/>
              </a:ext>
            </a:extLst>
          </p:cNvPr>
          <p:cNvSpPr>
            <a:spLocks noGrp="1" noChangeArrowheads="1"/>
          </p:cNvSpPr>
          <p:nvPr>
            <p:ph type="sldNum"/>
          </p:nvPr>
        </p:nvSpPr>
        <p:spPr>
          <a:ln/>
        </p:spPr>
        <p:txBody>
          <a:bodyPr/>
          <a:lstStyle/>
          <a:p>
            <a:fld id="{0560BF20-E72B-4679-850E-CF3A74F96CF5}" type="slidenum">
              <a:rPr lang="el-GR" altLang="pl-PL"/>
              <a:pPr/>
              <a:t>5</a:t>
            </a:fld>
            <a:endParaRPr lang="el-GR" altLang="pl-PL"/>
          </a:p>
        </p:txBody>
      </p:sp>
      <p:sp>
        <p:nvSpPr>
          <p:cNvPr id="56321" name="Rectangle 1">
            <a:extLst>
              <a:ext uri="{FF2B5EF4-FFF2-40B4-BE49-F238E27FC236}">
                <a16:creationId xmlns:a16="http://schemas.microsoft.com/office/drawing/2014/main" id="{6FA1A9AE-D05A-66C4-EB65-090F634A70CC}"/>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2" name="Text Box 2">
            <a:extLst>
              <a:ext uri="{FF2B5EF4-FFF2-40B4-BE49-F238E27FC236}">
                <a16:creationId xmlns:a16="http://schemas.microsoft.com/office/drawing/2014/main" id="{288EDAF9-CCBC-B1A0-757F-2698000C7741}"/>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17.1: Review major psychological issues of childhood.</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28600" indent="-227013" eaLnBrk="1">
              <a:spcBef>
                <a:spcPct val="0"/>
              </a:spcBef>
              <a:buSzPct val="45000"/>
              <a:buFont typeface="Times New Roman" panose="02020603050405020304" pitchFamily="18"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I Have (external supports): </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People in my family I can trust and who love me</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People outside my family I can trust</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Limits to my behavior</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People who encourage me to be independent</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Good role models</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Access to health, education, and other services I need</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A stable family and community</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2. I Am (inner strengths)</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A person most people like</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Generally a good boy/girl</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An achiever who plans for the future</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A person who respects myself and others</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Caring toward others</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Responsible for my own behavior</a:t>
            </a:r>
          </a:p>
          <a:p>
            <a:pPr marL="158750" indent="-146050" eaLnBrk="1">
              <a:spcBef>
                <a:spcPct val="0"/>
              </a:spcBef>
              <a:buSzPct val="45000"/>
              <a:buFont typeface="+mn-lt" charset="0"/>
              <a:buAutoNum type="arabicPeriod"/>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A confident, optimistic, hopeful person</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3. I Can (interpersonal and problem-solving skills)</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Generate new ideas or new ways to do things</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Work hard at something until it is finished</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See the humor in life</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Express my thoughts and feelings</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Solve problems</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Manage my behavior</a:t>
            </a:r>
          </a:p>
          <a:p>
            <a:pPr marL="158750" indent="-146050" eaLnBrk="1">
              <a:spcBef>
                <a:spcPct val="0"/>
              </a:spcBef>
              <a:buSzPct val="45000"/>
              <a:buFont typeface="Arial" panose="020B0604020202020204" pitchFamily="34" charset="0"/>
              <a:buChar cha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Ask for help when I need it</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p:txBody>
      </p:sp>
      <p:sp>
        <p:nvSpPr>
          <p:cNvPr id="56323" name="Text Box 3">
            <a:extLst>
              <a:ext uri="{FF2B5EF4-FFF2-40B4-BE49-F238E27FC236}">
                <a16:creationId xmlns:a16="http://schemas.microsoft.com/office/drawing/2014/main" id="{F29DD8BC-62C3-DF02-35F4-0DC10AB1ADA5}"/>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149CE0C3-9BD9-4811-89FD-C1B24B3FAB5E}" type="slidenum">
              <a:rPr lang="el-GR" altLang="pl-PL">
                <a:latin typeface="+mn-lt" charset="0"/>
                <a:cs typeface="+mn-ea" charset="0"/>
              </a:rPr>
              <a:pPr hangingPunct="1">
                <a:lnSpc>
                  <a:spcPct val="100000"/>
                </a:lnSpc>
                <a:buClrTx/>
                <a:buFontTx/>
                <a:buNone/>
              </a:pPr>
              <a:t>5</a:t>
            </a:fld>
            <a:endParaRPr lang="el-GR" altLang="pl-PL">
              <a:latin typeface="+mn-lt" charset="0"/>
              <a:cs typeface="+mn-ea"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37AEEC45-15D4-4810-7655-C3F345E5645C}"/>
              </a:ext>
            </a:extLst>
          </p:cNvPr>
          <p:cNvSpPr>
            <a:spLocks noGrp="1" noChangeArrowheads="1"/>
          </p:cNvSpPr>
          <p:nvPr>
            <p:ph type="sldNum"/>
          </p:nvPr>
        </p:nvSpPr>
        <p:spPr>
          <a:ln/>
        </p:spPr>
        <p:txBody>
          <a:bodyPr/>
          <a:lstStyle/>
          <a:p>
            <a:fld id="{F89764D8-D1CA-4843-9559-04BA97FC1F06}" type="slidenum">
              <a:rPr lang="el-GR" altLang="pl-PL"/>
              <a:pPr/>
              <a:t>41</a:t>
            </a:fld>
            <a:endParaRPr lang="el-GR" altLang="pl-PL"/>
          </a:p>
        </p:txBody>
      </p:sp>
      <p:sp>
        <p:nvSpPr>
          <p:cNvPr id="93185" name="Rectangle 1">
            <a:extLst>
              <a:ext uri="{FF2B5EF4-FFF2-40B4-BE49-F238E27FC236}">
                <a16:creationId xmlns:a16="http://schemas.microsoft.com/office/drawing/2014/main" id="{EC75C63F-978A-BC87-D4FE-11B75F9BFE15}"/>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3186" name="Text Box 2">
            <a:extLst>
              <a:ext uri="{FF2B5EF4-FFF2-40B4-BE49-F238E27FC236}">
                <a16:creationId xmlns:a16="http://schemas.microsoft.com/office/drawing/2014/main" id="{86573856-CC32-04D8-F54A-4198B1083611}"/>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17.5: Examine psychotherapy approaches that are designed for children and adolescents.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Empirical quality of outcome studies questionable: Problems include the fact that play therapy outcome studies often lack therapy manuals, a focus on a specific diagnosis, or reliable and valid outcome measures.  As a result, few, if any, play therapy outcome studies are truly randomized clinical trials, which makes it difficult for play therapies to attain the status of evidence-based treatments.  </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p:txBody>
      </p:sp>
      <p:sp>
        <p:nvSpPr>
          <p:cNvPr id="93187" name="Text Box 3">
            <a:extLst>
              <a:ext uri="{FF2B5EF4-FFF2-40B4-BE49-F238E27FC236}">
                <a16:creationId xmlns:a16="http://schemas.microsoft.com/office/drawing/2014/main" id="{D9662371-E8CF-CB11-AFAF-5435E3580A11}"/>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16899E0-8B29-4409-BA91-93B389F5E45A}" type="slidenum">
              <a:rPr lang="el-GR" altLang="pl-PL">
                <a:latin typeface="+mn-lt" charset="0"/>
                <a:cs typeface="+mn-ea" charset="0"/>
              </a:rPr>
              <a:pPr hangingPunct="1">
                <a:lnSpc>
                  <a:spcPct val="100000"/>
                </a:lnSpc>
                <a:buClrTx/>
                <a:buFontTx/>
                <a:buNone/>
              </a:pPr>
              <a:t>41</a:t>
            </a:fld>
            <a:endParaRPr lang="el-GR" altLang="pl-PL">
              <a:latin typeface="+mn-lt" charset="0"/>
              <a:cs typeface="+mn-ea"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32425C51-5371-F27D-6DA1-875AC5131091}"/>
              </a:ext>
            </a:extLst>
          </p:cNvPr>
          <p:cNvSpPr>
            <a:spLocks noGrp="1" noChangeArrowheads="1"/>
          </p:cNvSpPr>
          <p:nvPr>
            <p:ph type="sldNum"/>
          </p:nvPr>
        </p:nvSpPr>
        <p:spPr>
          <a:ln/>
        </p:spPr>
        <p:txBody>
          <a:bodyPr/>
          <a:lstStyle/>
          <a:p>
            <a:fld id="{3D247611-F734-4370-B5DB-1ACD1B0F8D22}" type="slidenum">
              <a:rPr lang="el-GR" altLang="pl-PL"/>
              <a:pPr/>
              <a:t>42</a:t>
            </a:fld>
            <a:endParaRPr lang="el-GR" altLang="pl-PL"/>
          </a:p>
        </p:txBody>
      </p:sp>
      <p:sp>
        <p:nvSpPr>
          <p:cNvPr id="94209" name="Rectangle 1">
            <a:extLst>
              <a:ext uri="{FF2B5EF4-FFF2-40B4-BE49-F238E27FC236}">
                <a16:creationId xmlns:a16="http://schemas.microsoft.com/office/drawing/2014/main" id="{C77A6105-1808-9877-326A-28F8331AC93C}"/>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4210" name="Text Box 2">
            <a:extLst>
              <a:ext uri="{FF2B5EF4-FFF2-40B4-BE49-F238E27FC236}">
                <a16:creationId xmlns:a16="http://schemas.microsoft.com/office/drawing/2014/main" id="{AD9AE012-1DE3-AC5C-BFF1-9C83817A5F43}"/>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17.5: Examine psychotherapy approaches that are designed for children and adolescents.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Playroom with a variety of objects for child to  choose to play with: Psychodynamic play therapists may take note of the objects the child chooses, especially if he or she appears to identify strongly with a particular toy. Child’s play symbolically communicates processes within child’s mind.</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Therapist is both participant and observer: Once certain objects are chosen, the therapist pays close attention to the way the child uses them, with the actions and themes that manifest in the child’s play representing latent unconscious issues. For example, a child who chooses a damaged doll and uses it as the primary character in make-believe adventures may have a damaged sense of self-esteem; a child who, every session, insists on using only the biggest, strongest truck in the box may be struggling with issues related to power. </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Infers unconscious issues and, through interpretations, makes child more consciously aware of them: The interpretations the therapist offers the child about their actions during play can help make the child aware of inner mental processes and increase the child’s ability to make deliberate choices about behavior in the future.</a:t>
            </a:r>
          </a:p>
        </p:txBody>
      </p:sp>
      <p:sp>
        <p:nvSpPr>
          <p:cNvPr id="94211" name="Text Box 3">
            <a:extLst>
              <a:ext uri="{FF2B5EF4-FFF2-40B4-BE49-F238E27FC236}">
                <a16:creationId xmlns:a16="http://schemas.microsoft.com/office/drawing/2014/main" id="{8886D83F-0271-F5BB-8EB2-1E7EAA2734B7}"/>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BD20677A-5B24-4575-A5BF-3CCDBE525CF5}" type="slidenum">
              <a:rPr lang="el-GR" altLang="pl-PL">
                <a:latin typeface="+mn-lt" charset="0"/>
                <a:cs typeface="+mn-ea" charset="0"/>
              </a:rPr>
              <a:pPr hangingPunct="1">
                <a:lnSpc>
                  <a:spcPct val="100000"/>
                </a:lnSpc>
                <a:buClrTx/>
                <a:buFontTx/>
                <a:buNone/>
              </a:pPr>
              <a:t>42</a:t>
            </a:fld>
            <a:endParaRPr lang="el-GR" altLang="pl-PL">
              <a:latin typeface="+mn-lt" charset="0"/>
              <a:cs typeface="+mn-ea"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18496B57-9ECD-33D6-28CF-CAD2E2DDCB6D}"/>
              </a:ext>
            </a:extLst>
          </p:cNvPr>
          <p:cNvSpPr>
            <a:spLocks noGrp="1" noChangeArrowheads="1"/>
          </p:cNvSpPr>
          <p:nvPr>
            <p:ph type="sldNum"/>
          </p:nvPr>
        </p:nvSpPr>
        <p:spPr>
          <a:ln/>
        </p:spPr>
        <p:txBody>
          <a:bodyPr/>
          <a:lstStyle/>
          <a:p>
            <a:fld id="{98B6566E-4A5A-4E20-B8B8-A21B13749B00}" type="slidenum">
              <a:rPr lang="el-GR" altLang="pl-PL"/>
              <a:pPr/>
              <a:t>43</a:t>
            </a:fld>
            <a:endParaRPr lang="el-GR" altLang="pl-PL"/>
          </a:p>
        </p:txBody>
      </p:sp>
      <p:sp>
        <p:nvSpPr>
          <p:cNvPr id="95233" name="Rectangle 1">
            <a:extLst>
              <a:ext uri="{FF2B5EF4-FFF2-40B4-BE49-F238E27FC236}">
                <a16:creationId xmlns:a16="http://schemas.microsoft.com/office/drawing/2014/main" id="{C5329972-7DE0-F34B-8B6F-A765914637B1}"/>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5234" name="Text Box 2">
            <a:extLst>
              <a:ext uri="{FF2B5EF4-FFF2-40B4-BE49-F238E27FC236}">
                <a16:creationId xmlns:a16="http://schemas.microsoft.com/office/drawing/2014/main" id="{43BB4E4F-313A-213D-3519-5767B1120698}"/>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17.5: Examine psychotherapy approaches that are designed for children and adolescents.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Key differences: Rather than interpreting clients’ behavior, humanistic play therapists tend to reflect their clients’ feelings, which may be expressed indirectly through their play activities. This reflection is an important part of the overall goal of humanistic play therapy.</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Observe and play along while establishing relationships in which the children are accepted wholly for who they are: This self-actualization happens in the context of an all-important therapeutic relationship based on true unconditional acceptance and genuine empathy. When therapists reflect children’s feelings in a “real” and nonjudgmental way, children themselves become more accepting of their own emotional experience, which enhances congruence and, ultimately, self-growth.</a:t>
            </a:r>
          </a:p>
        </p:txBody>
      </p:sp>
      <p:sp>
        <p:nvSpPr>
          <p:cNvPr id="95235" name="Text Box 3">
            <a:extLst>
              <a:ext uri="{FF2B5EF4-FFF2-40B4-BE49-F238E27FC236}">
                <a16:creationId xmlns:a16="http://schemas.microsoft.com/office/drawing/2014/main" id="{2178E8C9-C037-48B5-6C03-D424ABB3EFAC}"/>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7D32E44-8806-4394-BAA6-754A47086C26}" type="slidenum">
              <a:rPr lang="el-GR" altLang="pl-PL">
                <a:latin typeface="+mn-lt" charset="0"/>
                <a:cs typeface="+mn-ea" charset="0"/>
              </a:rPr>
              <a:pPr hangingPunct="1">
                <a:lnSpc>
                  <a:spcPct val="100000"/>
                </a:lnSpc>
                <a:buClrTx/>
                <a:buFontTx/>
                <a:buNone/>
              </a:pPr>
              <a:t>43</a:t>
            </a:fld>
            <a:endParaRPr lang="el-GR" altLang="pl-PL">
              <a:latin typeface="+mn-lt" charset="0"/>
              <a:cs typeface="+mn-ea"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3B684074-085C-ADE0-1EE3-25E4E836867E}"/>
              </a:ext>
            </a:extLst>
          </p:cNvPr>
          <p:cNvSpPr>
            <a:spLocks noGrp="1" noChangeArrowheads="1"/>
          </p:cNvSpPr>
          <p:nvPr>
            <p:ph type="sldNum"/>
          </p:nvPr>
        </p:nvSpPr>
        <p:spPr>
          <a:ln/>
        </p:spPr>
        <p:txBody>
          <a:bodyPr/>
          <a:lstStyle/>
          <a:p>
            <a:fld id="{50811FEC-BB9C-4178-8444-6DC37BA667EF}" type="slidenum">
              <a:rPr lang="el-GR" altLang="pl-PL"/>
              <a:pPr/>
              <a:t>44</a:t>
            </a:fld>
            <a:endParaRPr lang="el-GR" altLang="pl-PL"/>
          </a:p>
        </p:txBody>
      </p:sp>
      <p:sp>
        <p:nvSpPr>
          <p:cNvPr id="96257" name="Rectangle 1">
            <a:extLst>
              <a:ext uri="{FF2B5EF4-FFF2-40B4-BE49-F238E27FC236}">
                <a16:creationId xmlns:a16="http://schemas.microsoft.com/office/drawing/2014/main" id="{E412BD6B-D15E-F258-A023-DFC50B36FBC7}"/>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6258" name="Text Box 2">
            <a:extLst>
              <a:ext uri="{FF2B5EF4-FFF2-40B4-BE49-F238E27FC236}">
                <a16:creationId xmlns:a16="http://schemas.microsoft.com/office/drawing/2014/main" id="{2E95F90E-B0A1-EDD5-75C2-6B4770387D33}"/>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17.6: Explore the outcome research for psychotherapy with children and adolescents.</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Strong efficacy: Children and adolescents who undergo psychotherapy consistently demonstrate significant improvement in comparison with similar children who receive no treatment.</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CBT outcomes: The best results are generally for anxiety disorders; and when considering outcome from the perspective of kids, parents, and teachers, CBT produced more consistently positive outcomes. Other presenting problems include oppositional defiant disorder, depression, hyperactivity, enuresis (bedwetting), school refusal, and sleep disorders.</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Target disorders: Oppositional defiant disorder, depression, hyperactivity, enuresis, school refusal, and sleep disorders.</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Behavioral orientation techniques: Systematic desensitization, modeling, cognitive restructuring, exposure and response prevention, parent-training techniques, parent training and classroom contingency management, cognitive behavioral techniques, and interpersonal therapy.</a:t>
            </a:r>
          </a:p>
        </p:txBody>
      </p:sp>
      <p:sp>
        <p:nvSpPr>
          <p:cNvPr id="96259" name="Text Box 3">
            <a:extLst>
              <a:ext uri="{FF2B5EF4-FFF2-40B4-BE49-F238E27FC236}">
                <a16:creationId xmlns:a16="http://schemas.microsoft.com/office/drawing/2014/main" id="{51734131-0F48-6F9C-0EB7-B516D0E155BE}"/>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52D5F4E6-DFD9-43B4-A1C6-B88C84C1B1EA}" type="slidenum">
              <a:rPr lang="el-GR" altLang="pl-PL">
                <a:latin typeface="+mn-lt" charset="0"/>
                <a:cs typeface="+mn-ea" charset="0"/>
              </a:rPr>
              <a:pPr hangingPunct="1">
                <a:lnSpc>
                  <a:spcPct val="100000"/>
                </a:lnSpc>
                <a:buClrTx/>
                <a:buFontTx/>
                <a:buNone/>
              </a:pPr>
              <a:t>44</a:t>
            </a:fld>
            <a:endParaRPr lang="el-GR" altLang="pl-PL">
              <a:latin typeface="+mn-lt" charset="0"/>
              <a:cs typeface="+mn-ea"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1AC9090F-4AE6-2BAE-163E-2400AFDAE961}"/>
              </a:ext>
            </a:extLst>
          </p:cNvPr>
          <p:cNvSpPr>
            <a:spLocks noGrp="1" noChangeArrowheads="1"/>
          </p:cNvSpPr>
          <p:nvPr>
            <p:ph type="sldNum"/>
          </p:nvPr>
        </p:nvSpPr>
        <p:spPr>
          <a:ln/>
        </p:spPr>
        <p:txBody>
          <a:bodyPr/>
          <a:lstStyle/>
          <a:p>
            <a:fld id="{6CAC236D-63CD-45AB-A7DA-6CD09C85F9EA}" type="slidenum">
              <a:rPr lang="el-GR" altLang="pl-PL"/>
              <a:pPr/>
              <a:t>45</a:t>
            </a:fld>
            <a:endParaRPr lang="el-GR" altLang="pl-PL"/>
          </a:p>
        </p:txBody>
      </p:sp>
      <p:sp>
        <p:nvSpPr>
          <p:cNvPr id="97281" name="Rectangle 1">
            <a:extLst>
              <a:ext uri="{FF2B5EF4-FFF2-40B4-BE49-F238E27FC236}">
                <a16:creationId xmlns:a16="http://schemas.microsoft.com/office/drawing/2014/main" id="{F2D175EB-7AE4-1E29-202C-D405ED3B4549}"/>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7282" name="Text Box 2">
            <a:extLst>
              <a:ext uri="{FF2B5EF4-FFF2-40B4-BE49-F238E27FC236}">
                <a16:creationId xmlns:a16="http://schemas.microsoft.com/office/drawing/2014/main" id="{B4E70B26-8975-EC13-304E-F610EFF6F16F}"/>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17.6: Explore the outcome research for psychotherapy with children and adolescents.</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Strong efficacy: Children and adolescents who undergo psychotherapy consistently demonstrate significant improvement in comparison with similar children who receive no treatment.</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CBT outcomes: The best results are generally for anxiety disorders; and when considering outcome from the perspective of kids, parents, and teachers, CBT produced more consistently positive outcomes.</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Successful behavioral techniques: Systematic desensitization, modeling, cognitive restructuring, exposure and response prevention, parent-training techniques, parent training and classroom contingency management, cognitive behavioral techniques, and interpersonal therapy.</a:t>
            </a:r>
          </a:p>
        </p:txBody>
      </p:sp>
      <p:sp>
        <p:nvSpPr>
          <p:cNvPr id="97283" name="Text Box 3">
            <a:extLst>
              <a:ext uri="{FF2B5EF4-FFF2-40B4-BE49-F238E27FC236}">
                <a16:creationId xmlns:a16="http://schemas.microsoft.com/office/drawing/2014/main" id="{4164E2CF-DC01-2DAD-B528-0DE68454DD92}"/>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E50647C3-2CBC-46DD-A1E6-701381BB21F7}" type="slidenum">
              <a:rPr lang="el-GR" altLang="pl-PL">
                <a:latin typeface="+mn-lt" charset="0"/>
                <a:cs typeface="+mn-ea" charset="0"/>
              </a:rPr>
              <a:pPr hangingPunct="1">
                <a:lnSpc>
                  <a:spcPct val="100000"/>
                </a:lnSpc>
                <a:buClrTx/>
                <a:buFontTx/>
                <a:buNone/>
              </a:pPr>
              <a:t>45</a:t>
            </a:fld>
            <a:endParaRPr lang="el-GR" altLang="pl-PL">
              <a:latin typeface="+mn-lt" charset="0"/>
              <a:cs typeface="+mn-ea"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E7582545-9E09-3A6A-BE72-7D5D78FB9DDE}"/>
              </a:ext>
            </a:extLst>
          </p:cNvPr>
          <p:cNvSpPr>
            <a:spLocks noGrp="1" noChangeArrowheads="1"/>
          </p:cNvSpPr>
          <p:nvPr>
            <p:ph type="sldNum"/>
          </p:nvPr>
        </p:nvSpPr>
        <p:spPr>
          <a:ln/>
        </p:spPr>
        <p:txBody>
          <a:bodyPr/>
          <a:lstStyle/>
          <a:p>
            <a:fld id="{88854AE4-CE61-47D1-9527-4FBE9A3384F3}" type="slidenum">
              <a:rPr lang="el-GR" altLang="pl-PL"/>
              <a:pPr/>
              <a:t>6</a:t>
            </a:fld>
            <a:endParaRPr lang="el-GR" altLang="pl-PL"/>
          </a:p>
        </p:txBody>
      </p:sp>
      <p:sp>
        <p:nvSpPr>
          <p:cNvPr id="57345" name="Rectangle 1">
            <a:extLst>
              <a:ext uri="{FF2B5EF4-FFF2-40B4-BE49-F238E27FC236}">
                <a16:creationId xmlns:a16="http://schemas.microsoft.com/office/drawing/2014/main" id="{9EF83F5A-92F7-8424-B38E-BD71734C43C9}"/>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7346" name="Text Box 2">
            <a:extLst>
              <a:ext uri="{FF2B5EF4-FFF2-40B4-BE49-F238E27FC236}">
                <a16:creationId xmlns:a16="http://schemas.microsoft.com/office/drawing/2014/main" id="{6D99C6B8-6932-7DCB-E5CF-07B356C036D2}"/>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17.1: Review major psychological issues of childhood.</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Entity theory: Example, “I’m shy, and there’s nothing I can do about it”</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Incremental theory: Example, “I’m shy, but I can overcome it”.</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A meta-analysis of 17 studies found that kids aged 4–19 had more frequent and more severe psychological diagnoses, both internalizing and externalizing, if they held a fixed/entity theory about themselves than if they held a malleable/incremental theory about themselves </a:t>
            </a:r>
          </a:p>
        </p:txBody>
      </p:sp>
      <p:sp>
        <p:nvSpPr>
          <p:cNvPr id="57347" name="Text Box 3">
            <a:extLst>
              <a:ext uri="{FF2B5EF4-FFF2-40B4-BE49-F238E27FC236}">
                <a16:creationId xmlns:a16="http://schemas.microsoft.com/office/drawing/2014/main" id="{676B7C97-17B6-612E-0E57-F334E4C023E0}"/>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BB43311-C8FA-45C5-9FAC-5E7CDBEA3AD9}" type="slidenum">
              <a:rPr lang="el-GR" altLang="pl-PL">
                <a:latin typeface="+mn-lt" charset="0"/>
                <a:cs typeface="+mn-ea" charset="0"/>
              </a:rPr>
              <a:pPr hangingPunct="1">
                <a:lnSpc>
                  <a:spcPct val="100000"/>
                </a:lnSpc>
                <a:buClrTx/>
                <a:buFontTx/>
                <a:buNone/>
              </a:pPr>
              <a:t>6</a:t>
            </a:fld>
            <a:endParaRPr lang="el-GR" altLang="pl-PL">
              <a:latin typeface="+mn-lt" charset="0"/>
              <a:cs typeface="+mn-ea"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C7E3F816-DC07-27D3-931E-D60056E80DB0}"/>
              </a:ext>
            </a:extLst>
          </p:cNvPr>
          <p:cNvSpPr>
            <a:spLocks noGrp="1" noChangeArrowheads="1"/>
          </p:cNvSpPr>
          <p:nvPr>
            <p:ph type="sldNum"/>
          </p:nvPr>
        </p:nvSpPr>
        <p:spPr>
          <a:ln/>
        </p:spPr>
        <p:txBody>
          <a:bodyPr/>
          <a:lstStyle/>
          <a:p>
            <a:fld id="{1E5CE640-EEB9-4119-B4F3-D1914A60FBD8}" type="slidenum">
              <a:rPr lang="el-GR" altLang="pl-PL"/>
              <a:pPr/>
              <a:t>7</a:t>
            </a:fld>
            <a:endParaRPr lang="el-GR" altLang="pl-PL"/>
          </a:p>
        </p:txBody>
      </p:sp>
      <p:sp>
        <p:nvSpPr>
          <p:cNvPr id="58369" name="Rectangle 1">
            <a:extLst>
              <a:ext uri="{FF2B5EF4-FFF2-40B4-BE49-F238E27FC236}">
                <a16:creationId xmlns:a16="http://schemas.microsoft.com/office/drawing/2014/main" id="{A087735B-BA71-90F4-7372-3BC1A3567937}"/>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0" name="Text Box 2">
            <a:extLst>
              <a:ext uri="{FF2B5EF4-FFF2-40B4-BE49-F238E27FC236}">
                <a16:creationId xmlns:a16="http://schemas.microsoft.com/office/drawing/2014/main" id="{96BDEE9E-E6F1-687E-69F2-47346A155E42}"/>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17.2: Explain how a clinical psychologist could demonstrate a developmental perspective while assessing children or adolescents.</a:t>
            </a:r>
          </a:p>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Essential to understand child’s behavior within context of developmental stage: Problems of childhood may take on different meanings and call for different clinical interventions depending on their commonality for children at a given age. For example, Beth is taken to a  clinical psychologist because of her defiant, rule-breaking behavior. On several occasions, Beth has ignored her parents’ curfews and prohibitions about smoking. A full, accurate understanding of this problem will depend entirely on Beth’s age. If Beth is 7, this problem takes on very different connotations than it does if she is 17. </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Ethnicity and diversity-related factors: These can influence the developmental maturation of children, as parents and other family members from a given cultural group may expect children to develop relatively quickly or slowly in certain areas.</a:t>
            </a: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endParaRPr lang="el-GR" altLang="pl-PL">
              <a:latin typeface="+mn-lt" charset="0"/>
              <a:cs typeface="+mn-ea" charset="0"/>
            </a:endParaRPr>
          </a:p>
          <a:p>
            <a:pPr marL="215900" indent="-203200" eaLnBrk="1" hangingPunct="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a:latin typeface="+mn-lt" charset="0"/>
                <a:cs typeface="+mn-ea" charset="0"/>
              </a:rPr>
              <a:t>Parentified children: A pattern common in African American families in which a child takes on adult roles in a home with working parents or many younger children.</a:t>
            </a:r>
          </a:p>
        </p:txBody>
      </p:sp>
      <p:sp>
        <p:nvSpPr>
          <p:cNvPr id="58371" name="Text Box 3">
            <a:extLst>
              <a:ext uri="{FF2B5EF4-FFF2-40B4-BE49-F238E27FC236}">
                <a16:creationId xmlns:a16="http://schemas.microsoft.com/office/drawing/2014/main" id="{9ACB08FF-B27C-3C1C-3092-A40DAAA82D5C}"/>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52A9998-0E56-4611-8D15-1BE14263C6E7}" type="slidenum">
              <a:rPr lang="el-GR" altLang="pl-PL">
                <a:latin typeface="+mn-lt" charset="0"/>
                <a:cs typeface="+mn-ea" charset="0"/>
              </a:rPr>
              <a:pPr hangingPunct="1">
                <a:lnSpc>
                  <a:spcPct val="100000"/>
                </a:lnSpc>
                <a:buClrTx/>
                <a:buFontTx/>
                <a:buNone/>
              </a:pPr>
              <a:t>7</a:t>
            </a:fld>
            <a:endParaRPr lang="el-GR" altLang="pl-PL">
              <a:latin typeface="+mn-lt" charset="0"/>
              <a:cs typeface="+mn-ea"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47E0FD78-7EE7-DE0F-219C-68EF246ECF2F}"/>
              </a:ext>
            </a:extLst>
          </p:cNvPr>
          <p:cNvSpPr>
            <a:spLocks noGrp="1" noChangeArrowheads="1"/>
          </p:cNvSpPr>
          <p:nvPr>
            <p:ph type="sldNum"/>
          </p:nvPr>
        </p:nvSpPr>
        <p:spPr>
          <a:ln/>
        </p:spPr>
        <p:txBody>
          <a:bodyPr/>
          <a:lstStyle/>
          <a:p>
            <a:fld id="{2C54545D-C635-47F8-836F-105212A1AE39}" type="slidenum">
              <a:rPr lang="el-GR" altLang="pl-PL"/>
              <a:pPr/>
              <a:t>8</a:t>
            </a:fld>
            <a:endParaRPr lang="el-GR" altLang="pl-PL"/>
          </a:p>
        </p:txBody>
      </p:sp>
      <p:sp>
        <p:nvSpPr>
          <p:cNvPr id="59393" name="Rectangle 1">
            <a:extLst>
              <a:ext uri="{FF2B5EF4-FFF2-40B4-BE49-F238E27FC236}">
                <a16:creationId xmlns:a16="http://schemas.microsoft.com/office/drawing/2014/main" id="{032343EA-82B1-9A0F-B787-1786C5B5C196}"/>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9394" name="Text Box 2">
            <a:extLst>
              <a:ext uri="{FF2B5EF4-FFF2-40B4-BE49-F238E27FC236}">
                <a16:creationId xmlns:a16="http://schemas.microsoft.com/office/drawing/2014/main" id="{A1D7CC40-7E0A-69D6-F60D-481F6AFDF6DA}"/>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28600" indent="-215900" eaLnBrk="1" hangingPunct="1">
              <a:spcBef>
                <a:spcPct val="0"/>
              </a:spcBef>
              <a:buClrTx/>
              <a:buFontTx/>
              <a:buNone/>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17.2: Explain how a clinical psychologist could demonstrate a developmental perspective while assessing children or adolescents.</a:t>
            </a:r>
          </a:p>
          <a:p>
            <a:pPr marL="228600" indent="-215900" eaLnBrk="1" hangingPunct="1">
              <a:spcBef>
                <a:spcPct val="0"/>
              </a:spcBef>
              <a:buClrTx/>
              <a:buFontTx/>
              <a:buNone/>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endParaRPr lang="el-GR" altLang="pl-PL">
              <a:latin typeface="+mn-lt" charset="0"/>
              <a:cs typeface="+mn-ea" charset="0"/>
            </a:endParaRPr>
          </a:p>
          <a:p>
            <a:pPr marL="228600" indent="-227013" eaLnBrk="1" hangingPunct="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The presenting problem: What, exactly, is the presenting problem? Do all parties agree on the definition of the problem? When did the problem arise? For whom is this problem most troubling?</a:t>
            </a:r>
          </a:p>
          <a:p>
            <a:pPr marL="228600" indent="-227013" eaLnBrk="1" hangingPunct="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Development: What is the child’s current state of physical, cognitive, linguistic, and social development? Have there been any developmental abnormalities during childhood or during the prenatal period? Has the child reached all developmental milestones at the expected points in time?</a:t>
            </a:r>
          </a:p>
          <a:p>
            <a:pPr marL="228600" indent="-227013" eaLnBrk="1" hangingPunct="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Parents/family: What are the relevant characteristics of the child’s parent or parents? What style of parenting is used? What parent factors might play a role in the child’s problem? How might siblings, grandparents, or other family members influence the child?</a:t>
            </a:r>
          </a:p>
          <a:p>
            <a:pPr marL="228600" indent="-227013" eaLnBrk="1" hangingPunct="1">
              <a:spcBef>
                <a:spcPct val="0"/>
              </a:spcBef>
              <a:buFont typeface="Times New Roman" panose="02020603050405020304" pitchFamily="18" charset="0"/>
              <a:buAutoNum type="arabicPeriod"/>
              <a:tabLst>
                <a:tab pos="228600" algn="l"/>
                <a:tab pos="676275" algn="l"/>
                <a:tab pos="1125538" algn="l"/>
                <a:tab pos="1574800" algn="l"/>
                <a:tab pos="2024063" algn="l"/>
                <a:tab pos="2473325" algn="l"/>
                <a:tab pos="2922588" algn="l"/>
                <a:tab pos="3371850" algn="l"/>
                <a:tab pos="3821113" algn="l"/>
                <a:tab pos="4270375" algn="l"/>
                <a:tab pos="4719638" algn="l"/>
                <a:tab pos="5168900" algn="l"/>
                <a:tab pos="5618163" algn="l"/>
                <a:tab pos="6067425" algn="l"/>
                <a:tab pos="6516688" algn="l"/>
                <a:tab pos="6965950" algn="l"/>
                <a:tab pos="7415213" algn="l"/>
                <a:tab pos="7864475" algn="l"/>
                <a:tab pos="8313738" algn="l"/>
                <a:tab pos="8763000" algn="l"/>
                <a:tab pos="9212263" algn="l"/>
              </a:tabLst>
            </a:pPr>
            <a:r>
              <a:rPr lang="el-GR" altLang="pl-PL">
                <a:latin typeface="+mn-lt" charset="0"/>
                <a:cs typeface="+mn-ea" charset="0"/>
              </a:rPr>
              <a:t>Environment: What is the child’s larger environment outside the family? What relevant ethnic or cultural factors play a role in the child’s behavior? Are there recent major events in the child’s life that may factor into the current problems?</a:t>
            </a:r>
          </a:p>
        </p:txBody>
      </p:sp>
      <p:sp>
        <p:nvSpPr>
          <p:cNvPr id="59395" name="Text Box 3">
            <a:extLst>
              <a:ext uri="{FF2B5EF4-FFF2-40B4-BE49-F238E27FC236}">
                <a16:creationId xmlns:a16="http://schemas.microsoft.com/office/drawing/2014/main" id="{10EA96A0-0BEF-F284-1575-4F1DD1DAE721}"/>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1C760738-33BE-4255-84F4-4D6E6FE5E85B}" type="slidenum">
              <a:rPr lang="el-GR" altLang="pl-PL">
                <a:latin typeface="+mn-lt" charset="0"/>
                <a:cs typeface="+mn-ea" charset="0"/>
              </a:rPr>
              <a:pPr hangingPunct="1">
                <a:lnSpc>
                  <a:spcPct val="100000"/>
                </a:lnSpc>
                <a:buClrTx/>
                <a:buFontTx/>
                <a:buNone/>
              </a:pPr>
              <a:t>8</a:t>
            </a:fld>
            <a:endParaRPr lang="el-GR" altLang="pl-PL">
              <a:latin typeface="+mn-lt" charset="0"/>
              <a:cs typeface="+mn-ea"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17859F91-CD83-7FE9-1D43-C189C3B40DA9}"/>
              </a:ext>
            </a:extLst>
          </p:cNvPr>
          <p:cNvSpPr>
            <a:spLocks noGrp="1" noChangeArrowheads="1"/>
          </p:cNvSpPr>
          <p:nvPr>
            <p:ph type="sldNum"/>
          </p:nvPr>
        </p:nvSpPr>
        <p:spPr>
          <a:ln/>
        </p:spPr>
        <p:txBody>
          <a:bodyPr/>
          <a:lstStyle/>
          <a:p>
            <a:fld id="{71A9A325-6D11-4374-95AE-DC5266F3B983}" type="slidenum">
              <a:rPr lang="el-GR" altLang="pl-PL"/>
              <a:pPr/>
              <a:t>9</a:t>
            </a:fld>
            <a:endParaRPr lang="el-GR" altLang="pl-PL"/>
          </a:p>
        </p:txBody>
      </p:sp>
      <p:sp>
        <p:nvSpPr>
          <p:cNvPr id="60417" name="Rectangle 1">
            <a:extLst>
              <a:ext uri="{FF2B5EF4-FFF2-40B4-BE49-F238E27FC236}">
                <a16:creationId xmlns:a16="http://schemas.microsoft.com/office/drawing/2014/main" id="{476C4AA2-1FDA-53E3-E20C-E9DD395C35BC}"/>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18" name="Text Box 2">
            <a:extLst>
              <a:ext uri="{FF2B5EF4-FFF2-40B4-BE49-F238E27FC236}">
                <a16:creationId xmlns:a16="http://schemas.microsoft.com/office/drawing/2014/main" id="{FFA075E9-3DF3-5813-F663-A578603215B3}"/>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17.3: Describe the multisource, multimethod, multisetting approach to the psychological assessment of children.</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Importance of relying on more than one source of information: The clinical child psychologist may receive different answers to these questions from different people in the child’s life. </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Multisource: This assessment involves such parties as parents, relatives, teachers, other school personnel, and, of course, the child as sources of information regarding the child’s problems.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Multimethod: This assessment involves the use of different methods of data collection by the clinical psychologist such as interviews, pencil-and-paper instruments completed by the child or those who know the child well, direct observation of the child’s behavior, and other techniques.</a:t>
            </a: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l-GR" altLang="pl-PL">
              <a:latin typeface="+mn-lt" charset="0"/>
              <a:cs typeface="+mn-ea" charset="0"/>
            </a:endParaRPr>
          </a:p>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l-GR" altLang="pl-PL">
                <a:latin typeface="+mn-lt" charset="0"/>
                <a:cs typeface="+mn-ea" charset="0"/>
              </a:rPr>
              <a:t>Multisetting: This assessment acknowledges that sometimes children’s problems pervade all facets of their lives, but sometimes they are specific to certain situations.</a:t>
            </a:r>
          </a:p>
        </p:txBody>
      </p:sp>
      <p:sp>
        <p:nvSpPr>
          <p:cNvPr id="60419" name="Text Box 3">
            <a:extLst>
              <a:ext uri="{FF2B5EF4-FFF2-40B4-BE49-F238E27FC236}">
                <a16:creationId xmlns:a16="http://schemas.microsoft.com/office/drawing/2014/main" id="{8A04A170-66F9-4154-6F48-8FE17189EEA9}"/>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A5299B5A-F725-4324-9896-C68FFAE90242}" type="slidenum">
              <a:rPr lang="el-GR" altLang="pl-PL">
                <a:latin typeface="+mn-lt" charset="0"/>
                <a:cs typeface="+mn-ea" charset="0"/>
              </a:rPr>
              <a:pPr hangingPunct="1">
                <a:lnSpc>
                  <a:spcPct val="100000"/>
                </a:lnSpc>
                <a:buClrTx/>
                <a:buFontTx/>
                <a:buNone/>
              </a:pPr>
              <a:t>9</a:t>
            </a:fld>
            <a:endParaRPr lang="el-GR" altLang="pl-PL">
              <a:latin typeface="+mn-lt" charset="0"/>
              <a:cs typeface="+mn-ea"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2CC2A9AA-A956-7A46-1B03-B500D190CD22}"/>
              </a:ext>
            </a:extLst>
          </p:cNvPr>
          <p:cNvSpPr>
            <a:spLocks noGrp="1" noChangeArrowheads="1"/>
          </p:cNvSpPr>
          <p:nvPr>
            <p:ph type="sldNum"/>
          </p:nvPr>
        </p:nvSpPr>
        <p:spPr>
          <a:ln/>
        </p:spPr>
        <p:txBody>
          <a:bodyPr/>
          <a:lstStyle/>
          <a:p>
            <a:fld id="{328F4531-C8CB-4135-AB39-D9169946B321}" type="slidenum">
              <a:rPr lang="el-GR" altLang="pl-PL"/>
              <a:pPr/>
              <a:t>10</a:t>
            </a:fld>
            <a:endParaRPr lang="el-GR" altLang="pl-PL"/>
          </a:p>
        </p:txBody>
      </p:sp>
      <p:sp>
        <p:nvSpPr>
          <p:cNvPr id="61441" name="Rectangle 1">
            <a:extLst>
              <a:ext uri="{FF2B5EF4-FFF2-40B4-BE49-F238E27FC236}">
                <a16:creationId xmlns:a16="http://schemas.microsoft.com/office/drawing/2014/main" id="{62A115AD-F321-1446-EB41-8D23D4A4C5E7}"/>
              </a:ext>
            </a:extLst>
          </p:cNvPr>
          <p:cNvSpPr txBox="1">
            <a:spLocks noGrp="1" noRot="1" noChangeAspect="1" noChangeArrowheads="1"/>
          </p:cNvSpPr>
          <p:nvPr>
            <p:ph type="sldImg"/>
          </p:nvPr>
        </p:nvSpPr>
        <p:spPr bwMode="auto">
          <a:xfrm>
            <a:off x="381000" y="685800"/>
            <a:ext cx="6096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2" name="Text Box 2">
            <a:extLst>
              <a:ext uri="{FF2B5EF4-FFF2-40B4-BE49-F238E27FC236}">
                <a16:creationId xmlns:a16="http://schemas.microsoft.com/office/drawing/2014/main" id="{7D97C034-D5E0-E774-5818-7F1F1C74A656}"/>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marL="215900" indent="-203200" eaLnBrk="1">
              <a:spcBef>
                <a:spcPct val="0"/>
              </a:spcBef>
              <a:buClrTx/>
              <a:buFontTx/>
              <a:buNone/>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pPr>
            <a:r>
              <a:rPr lang="el-GR" altLang="pl-PL" sz="2000">
                <a:latin typeface="Arial" panose="020B0604020202020204" pitchFamily="34" charset="0"/>
                <a:ea typeface="Microsoft YaHei" panose="020B0503020204020204" pitchFamily="34" charset="-122"/>
              </a:rPr>
              <a:t>Satisfies Learning Objective </a:t>
            </a:r>
            <a:r>
              <a:rPr lang="el-GR" altLang="pl-PL">
                <a:latin typeface="+mn-lt" charset="0"/>
                <a:cs typeface="+mn-ea" charset="0"/>
              </a:rPr>
              <a:t>17.4: Summarize the six broad categories of assessment methods psychologists may use with children.</a:t>
            </a:r>
          </a:p>
        </p:txBody>
      </p:sp>
      <p:sp>
        <p:nvSpPr>
          <p:cNvPr id="61443" name="Text Box 3">
            <a:extLst>
              <a:ext uri="{FF2B5EF4-FFF2-40B4-BE49-F238E27FC236}">
                <a16:creationId xmlns:a16="http://schemas.microsoft.com/office/drawing/2014/main" id="{6C55F084-9FB3-1955-0038-0756BB25F268}"/>
              </a:ext>
            </a:extLst>
          </p:cNvPr>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B1E4A3F0-1268-45F9-AE10-C4BCBE062A38}" type="slidenum">
              <a:rPr lang="el-GR" altLang="pl-PL">
                <a:latin typeface="+mn-lt" charset="0"/>
                <a:cs typeface="+mn-ea" charset="0"/>
              </a:rPr>
              <a:pPr hangingPunct="1">
                <a:lnSpc>
                  <a:spcPct val="100000"/>
                </a:lnSpc>
                <a:buClrTx/>
                <a:buFontTx/>
                <a:buNone/>
              </a:pPr>
              <a:t>10</a:t>
            </a:fld>
            <a:endParaRPr lang="el-GR" altLang="pl-PL">
              <a:latin typeface="+mn-lt" charset="0"/>
              <a:cs typeface="+mn-e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FE1591-F036-0862-A6CB-5C5258A0B6E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pl-PL"/>
          </a:p>
        </p:txBody>
      </p:sp>
      <p:sp>
        <p:nvSpPr>
          <p:cNvPr id="3" name="Υπότιτλος 2">
            <a:extLst>
              <a:ext uri="{FF2B5EF4-FFF2-40B4-BE49-F238E27FC236}">
                <a16:creationId xmlns:a16="http://schemas.microsoft.com/office/drawing/2014/main" id="{0000259A-62FF-B693-EE90-A207A0453D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pl-PL"/>
          </a:p>
        </p:txBody>
      </p:sp>
      <p:sp>
        <p:nvSpPr>
          <p:cNvPr id="4" name="Θέση ημερομηνίας 3">
            <a:extLst>
              <a:ext uri="{FF2B5EF4-FFF2-40B4-BE49-F238E27FC236}">
                <a16:creationId xmlns:a16="http://schemas.microsoft.com/office/drawing/2014/main" id="{AC2F5BD8-271E-F71A-0AFA-63EAED826913}"/>
              </a:ext>
            </a:extLst>
          </p:cNvPr>
          <p:cNvSpPr>
            <a:spLocks noGrp="1"/>
          </p:cNvSpPr>
          <p:nvPr>
            <p:ph type="dt" sz="half" idx="10"/>
          </p:nvPr>
        </p:nvSpPr>
        <p:spPr/>
        <p:txBody>
          <a:bodyPr/>
          <a:lstStyle/>
          <a:p>
            <a:fld id="{9B8249F2-AE7B-4C5E-9961-4A253498AF3C}" type="datetimeFigureOut">
              <a:rPr lang="pl-PL" smtClean="0"/>
              <a:t>05.12.2023</a:t>
            </a:fld>
            <a:endParaRPr lang="pl-PL"/>
          </a:p>
        </p:txBody>
      </p:sp>
      <p:sp>
        <p:nvSpPr>
          <p:cNvPr id="5" name="Θέση υποσέλιδου 4">
            <a:extLst>
              <a:ext uri="{FF2B5EF4-FFF2-40B4-BE49-F238E27FC236}">
                <a16:creationId xmlns:a16="http://schemas.microsoft.com/office/drawing/2014/main" id="{7E553572-0792-FA64-F997-26589C45B78F}"/>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D9D5C301-3DF6-B3E9-004F-0285B209FB3E}"/>
              </a:ext>
            </a:extLst>
          </p:cNvPr>
          <p:cNvSpPr>
            <a:spLocks noGrp="1"/>
          </p:cNvSpPr>
          <p:nvPr>
            <p:ph type="sldNum" sz="quarter" idx="12"/>
          </p:nvPr>
        </p:nvSpPr>
        <p:spPr/>
        <p:txBody>
          <a:bodyPr/>
          <a:lstStyle/>
          <a:p>
            <a:fld id="{FB2F632F-6581-4ABC-A99B-EC00745CA268}" type="slidenum">
              <a:rPr lang="pl-PL" smtClean="0"/>
              <a:t>‹#›</a:t>
            </a:fld>
            <a:endParaRPr lang="pl-PL"/>
          </a:p>
        </p:txBody>
      </p:sp>
    </p:spTree>
    <p:extLst>
      <p:ext uri="{BB962C8B-B14F-4D97-AF65-F5344CB8AC3E}">
        <p14:creationId xmlns:p14="http://schemas.microsoft.com/office/powerpoint/2010/main" val="2036014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539861-4FEF-1594-77BA-0184CDAD4186}"/>
              </a:ext>
            </a:extLst>
          </p:cNvPr>
          <p:cNvSpPr>
            <a:spLocks noGrp="1"/>
          </p:cNvSpPr>
          <p:nvPr>
            <p:ph type="title"/>
          </p:nvPr>
        </p:nvSpPr>
        <p:spPr/>
        <p:txBody>
          <a:bodyPr/>
          <a:lstStyle/>
          <a:p>
            <a:r>
              <a:rPr lang="el-GR"/>
              <a:t>Κάντε κλικ για να επεξεργαστείτε τον τίτλο υποδείγματος</a:t>
            </a:r>
            <a:endParaRPr lang="pl-PL"/>
          </a:p>
        </p:txBody>
      </p:sp>
      <p:sp>
        <p:nvSpPr>
          <p:cNvPr id="3" name="Θέση κατακόρυφου κειμένου 2">
            <a:extLst>
              <a:ext uri="{FF2B5EF4-FFF2-40B4-BE49-F238E27FC236}">
                <a16:creationId xmlns:a16="http://schemas.microsoft.com/office/drawing/2014/main" id="{B68A6AA7-CB9E-4208-5E81-D19E1378DA2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ημερομηνίας 3">
            <a:extLst>
              <a:ext uri="{FF2B5EF4-FFF2-40B4-BE49-F238E27FC236}">
                <a16:creationId xmlns:a16="http://schemas.microsoft.com/office/drawing/2014/main" id="{6F6B7533-AF26-1C97-37A5-5791C53BE604}"/>
              </a:ext>
            </a:extLst>
          </p:cNvPr>
          <p:cNvSpPr>
            <a:spLocks noGrp="1"/>
          </p:cNvSpPr>
          <p:nvPr>
            <p:ph type="dt" sz="half" idx="10"/>
          </p:nvPr>
        </p:nvSpPr>
        <p:spPr/>
        <p:txBody>
          <a:bodyPr/>
          <a:lstStyle/>
          <a:p>
            <a:fld id="{9B8249F2-AE7B-4C5E-9961-4A253498AF3C}" type="datetimeFigureOut">
              <a:rPr lang="pl-PL" smtClean="0"/>
              <a:t>05.12.2023</a:t>
            </a:fld>
            <a:endParaRPr lang="pl-PL"/>
          </a:p>
        </p:txBody>
      </p:sp>
      <p:sp>
        <p:nvSpPr>
          <p:cNvPr id="5" name="Θέση υποσέλιδου 4">
            <a:extLst>
              <a:ext uri="{FF2B5EF4-FFF2-40B4-BE49-F238E27FC236}">
                <a16:creationId xmlns:a16="http://schemas.microsoft.com/office/drawing/2014/main" id="{2E00AB5C-B5BB-37FA-DBEB-4177D2D9C339}"/>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0200A94D-58B6-13C9-B34D-2B0BAD8B9F14}"/>
              </a:ext>
            </a:extLst>
          </p:cNvPr>
          <p:cNvSpPr>
            <a:spLocks noGrp="1"/>
          </p:cNvSpPr>
          <p:nvPr>
            <p:ph type="sldNum" sz="quarter" idx="12"/>
          </p:nvPr>
        </p:nvSpPr>
        <p:spPr/>
        <p:txBody>
          <a:bodyPr/>
          <a:lstStyle/>
          <a:p>
            <a:fld id="{FB2F632F-6581-4ABC-A99B-EC00745CA268}" type="slidenum">
              <a:rPr lang="pl-PL" smtClean="0"/>
              <a:t>‹#›</a:t>
            </a:fld>
            <a:endParaRPr lang="pl-PL"/>
          </a:p>
        </p:txBody>
      </p:sp>
    </p:spTree>
    <p:extLst>
      <p:ext uri="{BB962C8B-B14F-4D97-AF65-F5344CB8AC3E}">
        <p14:creationId xmlns:p14="http://schemas.microsoft.com/office/powerpoint/2010/main" val="317989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2EA806A-BDCD-B4FD-F064-381991B6A07D}"/>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pl-PL"/>
          </a:p>
        </p:txBody>
      </p:sp>
      <p:sp>
        <p:nvSpPr>
          <p:cNvPr id="3" name="Θέση κατακόρυφου κειμένου 2">
            <a:extLst>
              <a:ext uri="{FF2B5EF4-FFF2-40B4-BE49-F238E27FC236}">
                <a16:creationId xmlns:a16="http://schemas.microsoft.com/office/drawing/2014/main" id="{6A8B5549-1472-CC04-D2BA-3892E62D8041}"/>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ημερομηνίας 3">
            <a:extLst>
              <a:ext uri="{FF2B5EF4-FFF2-40B4-BE49-F238E27FC236}">
                <a16:creationId xmlns:a16="http://schemas.microsoft.com/office/drawing/2014/main" id="{132F4945-0547-354C-96F3-0AA5B442019B}"/>
              </a:ext>
            </a:extLst>
          </p:cNvPr>
          <p:cNvSpPr>
            <a:spLocks noGrp="1"/>
          </p:cNvSpPr>
          <p:nvPr>
            <p:ph type="dt" sz="half" idx="10"/>
          </p:nvPr>
        </p:nvSpPr>
        <p:spPr/>
        <p:txBody>
          <a:bodyPr/>
          <a:lstStyle/>
          <a:p>
            <a:fld id="{9B8249F2-AE7B-4C5E-9961-4A253498AF3C}" type="datetimeFigureOut">
              <a:rPr lang="pl-PL" smtClean="0"/>
              <a:t>05.12.2023</a:t>
            </a:fld>
            <a:endParaRPr lang="pl-PL"/>
          </a:p>
        </p:txBody>
      </p:sp>
      <p:sp>
        <p:nvSpPr>
          <p:cNvPr id="5" name="Θέση υποσέλιδου 4">
            <a:extLst>
              <a:ext uri="{FF2B5EF4-FFF2-40B4-BE49-F238E27FC236}">
                <a16:creationId xmlns:a16="http://schemas.microsoft.com/office/drawing/2014/main" id="{6E5F1CDF-2436-9AA9-75C1-36F00F48658A}"/>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162F4951-BB76-A59F-3FD7-155485ACE589}"/>
              </a:ext>
            </a:extLst>
          </p:cNvPr>
          <p:cNvSpPr>
            <a:spLocks noGrp="1"/>
          </p:cNvSpPr>
          <p:nvPr>
            <p:ph type="sldNum" sz="quarter" idx="12"/>
          </p:nvPr>
        </p:nvSpPr>
        <p:spPr/>
        <p:txBody>
          <a:bodyPr/>
          <a:lstStyle/>
          <a:p>
            <a:fld id="{FB2F632F-6581-4ABC-A99B-EC00745CA268}" type="slidenum">
              <a:rPr lang="pl-PL" smtClean="0"/>
              <a:t>‹#›</a:t>
            </a:fld>
            <a:endParaRPr lang="pl-PL"/>
          </a:p>
        </p:txBody>
      </p:sp>
    </p:spTree>
    <p:extLst>
      <p:ext uri="{BB962C8B-B14F-4D97-AF65-F5344CB8AC3E}">
        <p14:creationId xmlns:p14="http://schemas.microsoft.com/office/powerpoint/2010/main" val="1619033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F7459C-C01D-6858-B1A9-FA6B00084040}"/>
              </a:ext>
            </a:extLst>
          </p:cNvPr>
          <p:cNvSpPr>
            <a:spLocks noGrp="1"/>
          </p:cNvSpPr>
          <p:nvPr>
            <p:ph type="title"/>
          </p:nvPr>
        </p:nvSpPr>
        <p:spPr/>
        <p:txBody>
          <a:bodyPr/>
          <a:lstStyle/>
          <a:p>
            <a:r>
              <a:rPr lang="el-GR"/>
              <a:t>Κάντε κλικ για να επεξεργαστείτε τον τίτλο υποδείγματος</a:t>
            </a:r>
            <a:endParaRPr lang="pl-PL"/>
          </a:p>
        </p:txBody>
      </p:sp>
      <p:sp>
        <p:nvSpPr>
          <p:cNvPr id="3" name="Θέση περιεχομένου 2">
            <a:extLst>
              <a:ext uri="{FF2B5EF4-FFF2-40B4-BE49-F238E27FC236}">
                <a16:creationId xmlns:a16="http://schemas.microsoft.com/office/drawing/2014/main" id="{95D2ABE2-4C99-3797-E79D-27477206A2D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ημερομηνίας 3">
            <a:extLst>
              <a:ext uri="{FF2B5EF4-FFF2-40B4-BE49-F238E27FC236}">
                <a16:creationId xmlns:a16="http://schemas.microsoft.com/office/drawing/2014/main" id="{5D810C9F-B90F-0645-73C3-22CD41F0D466}"/>
              </a:ext>
            </a:extLst>
          </p:cNvPr>
          <p:cNvSpPr>
            <a:spLocks noGrp="1"/>
          </p:cNvSpPr>
          <p:nvPr>
            <p:ph type="dt" sz="half" idx="10"/>
          </p:nvPr>
        </p:nvSpPr>
        <p:spPr/>
        <p:txBody>
          <a:bodyPr/>
          <a:lstStyle/>
          <a:p>
            <a:fld id="{9B8249F2-AE7B-4C5E-9961-4A253498AF3C}" type="datetimeFigureOut">
              <a:rPr lang="pl-PL" smtClean="0"/>
              <a:t>05.12.2023</a:t>
            </a:fld>
            <a:endParaRPr lang="pl-PL"/>
          </a:p>
        </p:txBody>
      </p:sp>
      <p:sp>
        <p:nvSpPr>
          <p:cNvPr id="5" name="Θέση υποσέλιδου 4">
            <a:extLst>
              <a:ext uri="{FF2B5EF4-FFF2-40B4-BE49-F238E27FC236}">
                <a16:creationId xmlns:a16="http://schemas.microsoft.com/office/drawing/2014/main" id="{E505472C-6049-A017-3147-3FC484F4A015}"/>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116F3D4E-572A-DB68-AFDA-F5140512D45C}"/>
              </a:ext>
            </a:extLst>
          </p:cNvPr>
          <p:cNvSpPr>
            <a:spLocks noGrp="1"/>
          </p:cNvSpPr>
          <p:nvPr>
            <p:ph type="sldNum" sz="quarter" idx="12"/>
          </p:nvPr>
        </p:nvSpPr>
        <p:spPr/>
        <p:txBody>
          <a:bodyPr/>
          <a:lstStyle/>
          <a:p>
            <a:fld id="{FB2F632F-6581-4ABC-A99B-EC00745CA268}" type="slidenum">
              <a:rPr lang="pl-PL" smtClean="0"/>
              <a:t>‹#›</a:t>
            </a:fld>
            <a:endParaRPr lang="pl-PL"/>
          </a:p>
        </p:txBody>
      </p:sp>
    </p:spTree>
    <p:extLst>
      <p:ext uri="{BB962C8B-B14F-4D97-AF65-F5344CB8AC3E}">
        <p14:creationId xmlns:p14="http://schemas.microsoft.com/office/powerpoint/2010/main" val="1358120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A41C3F-7F63-460C-C043-F380CEE670B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pl-PL"/>
          </a:p>
        </p:txBody>
      </p:sp>
      <p:sp>
        <p:nvSpPr>
          <p:cNvPr id="3" name="Θέση κειμένου 2">
            <a:extLst>
              <a:ext uri="{FF2B5EF4-FFF2-40B4-BE49-F238E27FC236}">
                <a16:creationId xmlns:a16="http://schemas.microsoft.com/office/drawing/2014/main" id="{77F96CC3-6448-C24E-BB0B-78CADE2D1D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C472978A-9AEE-7647-4B47-CFD2B83E966B}"/>
              </a:ext>
            </a:extLst>
          </p:cNvPr>
          <p:cNvSpPr>
            <a:spLocks noGrp="1"/>
          </p:cNvSpPr>
          <p:nvPr>
            <p:ph type="dt" sz="half" idx="10"/>
          </p:nvPr>
        </p:nvSpPr>
        <p:spPr/>
        <p:txBody>
          <a:bodyPr/>
          <a:lstStyle/>
          <a:p>
            <a:fld id="{9B8249F2-AE7B-4C5E-9961-4A253498AF3C}" type="datetimeFigureOut">
              <a:rPr lang="pl-PL" smtClean="0"/>
              <a:t>05.12.2023</a:t>
            </a:fld>
            <a:endParaRPr lang="pl-PL"/>
          </a:p>
        </p:txBody>
      </p:sp>
      <p:sp>
        <p:nvSpPr>
          <p:cNvPr id="5" name="Θέση υποσέλιδου 4">
            <a:extLst>
              <a:ext uri="{FF2B5EF4-FFF2-40B4-BE49-F238E27FC236}">
                <a16:creationId xmlns:a16="http://schemas.microsoft.com/office/drawing/2014/main" id="{6B204F70-B4E0-BB04-EFFF-B8775B8A85DA}"/>
              </a:ext>
            </a:extLst>
          </p:cNvPr>
          <p:cNvSpPr>
            <a:spLocks noGrp="1"/>
          </p:cNvSpPr>
          <p:nvPr>
            <p:ph type="ftr" sz="quarter" idx="11"/>
          </p:nvPr>
        </p:nvSpPr>
        <p:spPr/>
        <p:txBody>
          <a:bodyPr/>
          <a:lstStyle/>
          <a:p>
            <a:endParaRPr lang="pl-PL"/>
          </a:p>
        </p:txBody>
      </p:sp>
      <p:sp>
        <p:nvSpPr>
          <p:cNvPr id="6" name="Θέση αριθμού διαφάνειας 5">
            <a:extLst>
              <a:ext uri="{FF2B5EF4-FFF2-40B4-BE49-F238E27FC236}">
                <a16:creationId xmlns:a16="http://schemas.microsoft.com/office/drawing/2014/main" id="{22EAC87E-CBB4-6C56-25E0-B1838C774B72}"/>
              </a:ext>
            </a:extLst>
          </p:cNvPr>
          <p:cNvSpPr>
            <a:spLocks noGrp="1"/>
          </p:cNvSpPr>
          <p:nvPr>
            <p:ph type="sldNum" sz="quarter" idx="12"/>
          </p:nvPr>
        </p:nvSpPr>
        <p:spPr/>
        <p:txBody>
          <a:bodyPr/>
          <a:lstStyle/>
          <a:p>
            <a:fld id="{FB2F632F-6581-4ABC-A99B-EC00745CA268}" type="slidenum">
              <a:rPr lang="pl-PL" smtClean="0"/>
              <a:t>‹#›</a:t>
            </a:fld>
            <a:endParaRPr lang="pl-PL"/>
          </a:p>
        </p:txBody>
      </p:sp>
    </p:spTree>
    <p:extLst>
      <p:ext uri="{BB962C8B-B14F-4D97-AF65-F5344CB8AC3E}">
        <p14:creationId xmlns:p14="http://schemas.microsoft.com/office/powerpoint/2010/main" val="1263816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361B6-7B5E-30DB-958C-3F529650BFB1}"/>
              </a:ext>
            </a:extLst>
          </p:cNvPr>
          <p:cNvSpPr>
            <a:spLocks noGrp="1"/>
          </p:cNvSpPr>
          <p:nvPr>
            <p:ph type="title"/>
          </p:nvPr>
        </p:nvSpPr>
        <p:spPr/>
        <p:txBody>
          <a:bodyPr/>
          <a:lstStyle/>
          <a:p>
            <a:r>
              <a:rPr lang="el-GR"/>
              <a:t>Κάντε κλικ για να επεξεργαστείτε τον τίτλο υποδείγματος</a:t>
            </a:r>
            <a:endParaRPr lang="pl-PL"/>
          </a:p>
        </p:txBody>
      </p:sp>
      <p:sp>
        <p:nvSpPr>
          <p:cNvPr id="3" name="Θέση περιεχομένου 2">
            <a:extLst>
              <a:ext uri="{FF2B5EF4-FFF2-40B4-BE49-F238E27FC236}">
                <a16:creationId xmlns:a16="http://schemas.microsoft.com/office/drawing/2014/main" id="{83BABE5F-CF54-16B9-570B-90931E3B2CFE}"/>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περιεχομένου 3">
            <a:extLst>
              <a:ext uri="{FF2B5EF4-FFF2-40B4-BE49-F238E27FC236}">
                <a16:creationId xmlns:a16="http://schemas.microsoft.com/office/drawing/2014/main" id="{82199BB8-8D4A-55CF-CF7B-818091D9D12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5" name="Θέση ημερομηνίας 4">
            <a:extLst>
              <a:ext uri="{FF2B5EF4-FFF2-40B4-BE49-F238E27FC236}">
                <a16:creationId xmlns:a16="http://schemas.microsoft.com/office/drawing/2014/main" id="{8DE2FF13-A308-CD8F-F7B5-5D8E07645E66}"/>
              </a:ext>
            </a:extLst>
          </p:cNvPr>
          <p:cNvSpPr>
            <a:spLocks noGrp="1"/>
          </p:cNvSpPr>
          <p:nvPr>
            <p:ph type="dt" sz="half" idx="10"/>
          </p:nvPr>
        </p:nvSpPr>
        <p:spPr/>
        <p:txBody>
          <a:bodyPr/>
          <a:lstStyle/>
          <a:p>
            <a:fld id="{9B8249F2-AE7B-4C5E-9961-4A253498AF3C}" type="datetimeFigureOut">
              <a:rPr lang="pl-PL" smtClean="0"/>
              <a:t>05.12.2023</a:t>
            </a:fld>
            <a:endParaRPr lang="pl-PL"/>
          </a:p>
        </p:txBody>
      </p:sp>
      <p:sp>
        <p:nvSpPr>
          <p:cNvPr id="6" name="Θέση υποσέλιδου 5">
            <a:extLst>
              <a:ext uri="{FF2B5EF4-FFF2-40B4-BE49-F238E27FC236}">
                <a16:creationId xmlns:a16="http://schemas.microsoft.com/office/drawing/2014/main" id="{977F4BF2-131F-9392-C0B2-B05CD3F7E939}"/>
              </a:ext>
            </a:extLst>
          </p:cNvPr>
          <p:cNvSpPr>
            <a:spLocks noGrp="1"/>
          </p:cNvSpPr>
          <p:nvPr>
            <p:ph type="ftr" sz="quarter" idx="11"/>
          </p:nvPr>
        </p:nvSpPr>
        <p:spPr/>
        <p:txBody>
          <a:bodyPr/>
          <a:lstStyle/>
          <a:p>
            <a:endParaRPr lang="pl-PL"/>
          </a:p>
        </p:txBody>
      </p:sp>
      <p:sp>
        <p:nvSpPr>
          <p:cNvPr id="7" name="Θέση αριθμού διαφάνειας 6">
            <a:extLst>
              <a:ext uri="{FF2B5EF4-FFF2-40B4-BE49-F238E27FC236}">
                <a16:creationId xmlns:a16="http://schemas.microsoft.com/office/drawing/2014/main" id="{48AC0283-3ADA-04BB-0349-1FABF831AC4D}"/>
              </a:ext>
            </a:extLst>
          </p:cNvPr>
          <p:cNvSpPr>
            <a:spLocks noGrp="1"/>
          </p:cNvSpPr>
          <p:nvPr>
            <p:ph type="sldNum" sz="quarter" idx="12"/>
          </p:nvPr>
        </p:nvSpPr>
        <p:spPr/>
        <p:txBody>
          <a:bodyPr/>
          <a:lstStyle/>
          <a:p>
            <a:fld id="{FB2F632F-6581-4ABC-A99B-EC00745CA268}" type="slidenum">
              <a:rPr lang="pl-PL" smtClean="0"/>
              <a:t>‹#›</a:t>
            </a:fld>
            <a:endParaRPr lang="pl-PL"/>
          </a:p>
        </p:txBody>
      </p:sp>
    </p:spTree>
    <p:extLst>
      <p:ext uri="{BB962C8B-B14F-4D97-AF65-F5344CB8AC3E}">
        <p14:creationId xmlns:p14="http://schemas.microsoft.com/office/powerpoint/2010/main" val="819783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CEE42D-05C9-B516-C4A4-1D29F64E16C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pl-PL"/>
          </a:p>
        </p:txBody>
      </p:sp>
      <p:sp>
        <p:nvSpPr>
          <p:cNvPr id="3" name="Θέση κειμένου 2">
            <a:extLst>
              <a:ext uri="{FF2B5EF4-FFF2-40B4-BE49-F238E27FC236}">
                <a16:creationId xmlns:a16="http://schemas.microsoft.com/office/drawing/2014/main" id="{1EC306F9-FA0D-A18A-0874-85BBD710E7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DCAD0CC9-FED2-7349-737C-2E018886786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5" name="Θέση κειμένου 4">
            <a:extLst>
              <a:ext uri="{FF2B5EF4-FFF2-40B4-BE49-F238E27FC236}">
                <a16:creationId xmlns:a16="http://schemas.microsoft.com/office/drawing/2014/main" id="{16CEED52-67D1-7B83-A1B1-A716CBCD6A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95D8A32-33E0-568E-BFB2-A75494B0656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7" name="Θέση ημερομηνίας 6">
            <a:extLst>
              <a:ext uri="{FF2B5EF4-FFF2-40B4-BE49-F238E27FC236}">
                <a16:creationId xmlns:a16="http://schemas.microsoft.com/office/drawing/2014/main" id="{5C90808E-FCD2-C736-5855-5C3430504FF5}"/>
              </a:ext>
            </a:extLst>
          </p:cNvPr>
          <p:cNvSpPr>
            <a:spLocks noGrp="1"/>
          </p:cNvSpPr>
          <p:nvPr>
            <p:ph type="dt" sz="half" idx="10"/>
          </p:nvPr>
        </p:nvSpPr>
        <p:spPr/>
        <p:txBody>
          <a:bodyPr/>
          <a:lstStyle/>
          <a:p>
            <a:fld id="{9B8249F2-AE7B-4C5E-9961-4A253498AF3C}" type="datetimeFigureOut">
              <a:rPr lang="pl-PL" smtClean="0"/>
              <a:t>05.12.2023</a:t>
            </a:fld>
            <a:endParaRPr lang="pl-PL"/>
          </a:p>
        </p:txBody>
      </p:sp>
      <p:sp>
        <p:nvSpPr>
          <p:cNvPr id="8" name="Θέση υποσέλιδου 7">
            <a:extLst>
              <a:ext uri="{FF2B5EF4-FFF2-40B4-BE49-F238E27FC236}">
                <a16:creationId xmlns:a16="http://schemas.microsoft.com/office/drawing/2014/main" id="{388F3590-39CD-3FF7-1D08-0F8DEE1B7DB1}"/>
              </a:ext>
            </a:extLst>
          </p:cNvPr>
          <p:cNvSpPr>
            <a:spLocks noGrp="1"/>
          </p:cNvSpPr>
          <p:nvPr>
            <p:ph type="ftr" sz="quarter" idx="11"/>
          </p:nvPr>
        </p:nvSpPr>
        <p:spPr/>
        <p:txBody>
          <a:bodyPr/>
          <a:lstStyle/>
          <a:p>
            <a:endParaRPr lang="pl-PL"/>
          </a:p>
        </p:txBody>
      </p:sp>
      <p:sp>
        <p:nvSpPr>
          <p:cNvPr id="9" name="Θέση αριθμού διαφάνειας 8">
            <a:extLst>
              <a:ext uri="{FF2B5EF4-FFF2-40B4-BE49-F238E27FC236}">
                <a16:creationId xmlns:a16="http://schemas.microsoft.com/office/drawing/2014/main" id="{0CD65ADE-D546-15C1-0AA2-2DCDD23AD0A1}"/>
              </a:ext>
            </a:extLst>
          </p:cNvPr>
          <p:cNvSpPr>
            <a:spLocks noGrp="1"/>
          </p:cNvSpPr>
          <p:nvPr>
            <p:ph type="sldNum" sz="quarter" idx="12"/>
          </p:nvPr>
        </p:nvSpPr>
        <p:spPr/>
        <p:txBody>
          <a:bodyPr/>
          <a:lstStyle/>
          <a:p>
            <a:fld id="{FB2F632F-6581-4ABC-A99B-EC00745CA268}" type="slidenum">
              <a:rPr lang="pl-PL" smtClean="0"/>
              <a:t>‹#›</a:t>
            </a:fld>
            <a:endParaRPr lang="pl-PL"/>
          </a:p>
        </p:txBody>
      </p:sp>
    </p:spTree>
    <p:extLst>
      <p:ext uri="{BB962C8B-B14F-4D97-AF65-F5344CB8AC3E}">
        <p14:creationId xmlns:p14="http://schemas.microsoft.com/office/powerpoint/2010/main" val="201047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2D5560-61A8-C34B-F48A-A6AA2FB74106}"/>
              </a:ext>
            </a:extLst>
          </p:cNvPr>
          <p:cNvSpPr>
            <a:spLocks noGrp="1"/>
          </p:cNvSpPr>
          <p:nvPr>
            <p:ph type="title"/>
          </p:nvPr>
        </p:nvSpPr>
        <p:spPr/>
        <p:txBody>
          <a:bodyPr/>
          <a:lstStyle/>
          <a:p>
            <a:r>
              <a:rPr lang="el-GR"/>
              <a:t>Κάντε κλικ για να επεξεργαστείτε τον τίτλο υποδείγματος</a:t>
            </a:r>
            <a:endParaRPr lang="pl-PL"/>
          </a:p>
        </p:txBody>
      </p:sp>
      <p:sp>
        <p:nvSpPr>
          <p:cNvPr id="3" name="Θέση ημερομηνίας 2">
            <a:extLst>
              <a:ext uri="{FF2B5EF4-FFF2-40B4-BE49-F238E27FC236}">
                <a16:creationId xmlns:a16="http://schemas.microsoft.com/office/drawing/2014/main" id="{9DE842A9-E49C-1F29-3626-136F950EE200}"/>
              </a:ext>
            </a:extLst>
          </p:cNvPr>
          <p:cNvSpPr>
            <a:spLocks noGrp="1"/>
          </p:cNvSpPr>
          <p:nvPr>
            <p:ph type="dt" sz="half" idx="10"/>
          </p:nvPr>
        </p:nvSpPr>
        <p:spPr/>
        <p:txBody>
          <a:bodyPr/>
          <a:lstStyle/>
          <a:p>
            <a:fld id="{9B8249F2-AE7B-4C5E-9961-4A253498AF3C}" type="datetimeFigureOut">
              <a:rPr lang="pl-PL" smtClean="0"/>
              <a:t>05.12.2023</a:t>
            </a:fld>
            <a:endParaRPr lang="pl-PL"/>
          </a:p>
        </p:txBody>
      </p:sp>
      <p:sp>
        <p:nvSpPr>
          <p:cNvPr id="4" name="Θέση υποσέλιδου 3">
            <a:extLst>
              <a:ext uri="{FF2B5EF4-FFF2-40B4-BE49-F238E27FC236}">
                <a16:creationId xmlns:a16="http://schemas.microsoft.com/office/drawing/2014/main" id="{BB7B72CF-386A-AA06-E983-32E2519C167C}"/>
              </a:ext>
            </a:extLst>
          </p:cNvPr>
          <p:cNvSpPr>
            <a:spLocks noGrp="1"/>
          </p:cNvSpPr>
          <p:nvPr>
            <p:ph type="ftr" sz="quarter" idx="11"/>
          </p:nvPr>
        </p:nvSpPr>
        <p:spPr/>
        <p:txBody>
          <a:bodyPr/>
          <a:lstStyle/>
          <a:p>
            <a:endParaRPr lang="pl-PL"/>
          </a:p>
        </p:txBody>
      </p:sp>
      <p:sp>
        <p:nvSpPr>
          <p:cNvPr id="5" name="Θέση αριθμού διαφάνειας 4">
            <a:extLst>
              <a:ext uri="{FF2B5EF4-FFF2-40B4-BE49-F238E27FC236}">
                <a16:creationId xmlns:a16="http://schemas.microsoft.com/office/drawing/2014/main" id="{70228C38-E1D7-BEB1-9E12-AAC829099C6C}"/>
              </a:ext>
            </a:extLst>
          </p:cNvPr>
          <p:cNvSpPr>
            <a:spLocks noGrp="1"/>
          </p:cNvSpPr>
          <p:nvPr>
            <p:ph type="sldNum" sz="quarter" idx="12"/>
          </p:nvPr>
        </p:nvSpPr>
        <p:spPr/>
        <p:txBody>
          <a:bodyPr/>
          <a:lstStyle/>
          <a:p>
            <a:fld id="{FB2F632F-6581-4ABC-A99B-EC00745CA268}" type="slidenum">
              <a:rPr lang="pl-PL" smtClean="0"/>
              <a:t>‹#›</a:t>
            </a:fld>
            <a:endParaRPr lang="pl-PL"/>
          </a:p>
        </p:txBody>
      </p:sp>
    </p:spTree>
    <p:extLst>
      <p:ext uri="{BB962C8B-B14F-4D97-AF65-F5344CB8AC3E}">
        <p14:creationId xmlns:p14="http://schemas.microsoft.com/office/powerpoint/2010/main" val="461540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900DD736-0323-F10C-A44F-767EE2137A35}"/>
              </a:ext>
            </a:extLst>
          </p:cNvPr>
          <p:cNvSpPr>
            <a:spLocks noGrp="1"/>
          </p:cNvSpPr>
          <p:nvPr>
            <p:ph type="dt" sz="half" idx="10"/>
          </p:nvPr>
        </p:nvSpPr>
        <p:spPr/>
        <p:txBody>
          <a:bodyPr/>
          <a:lstStyle/>
          <a:p>
            <a:fld id="{9B8249F2-AE7B-4C5E-9961-4A253498AF3C}" type="datetimeFigureOut">
              <a:rPr lang="pl-PL" smtClean="0"/>
              <a:t>05.12.2023</a:t>
            </a:fld>
            <a:endParaRPr lang="pl-PL"/>
          </a:p>
        </p:txBody>
      </p:sp>
      <p:sp>
        <p:nvSpPr>
          <p:cNvPr id="3" name="Θέση υποσέλιδου 2">
            <a:extLst>
              <a:ext uri="{FF2B5EF4-FFF2-40B4-BE49-F238E27FC236}">
                <a16:creationId xmlns:a16="http://schemas.microsoft.com/office/drawing/2014/main" id="{E72395A1-FC38-2312-6362-3157D26DBD6F}"/>
              </a:ext>
            </a:extLst>
          </p:cNvPr>
          <p:cNvSpPr>
            <a:spLocks noGrp="1"/>
          </p:cNvSpPr>
          <p:nvPr>
            <p:ph type="ftr" sz="quarter" idx="11"/>
          </p:nvPr>
        </p:nvSpPr>
        <p:spPr/>
        <p:txBody>
          <a:bodyPr/>
          <a:lstStyle/>
          <a:p>
            <a:endParaRPr lang="pl-PL"/>
          </a:p>
        </p:txBody>
      </p:sp>
      <p:sp>
        <p:nvSpPr>
          <p:cNvPr id="4" name="Θέση αριθμού διαφάνειας 3">
            <a:extLst>
              <a:ext uri="{FF2B5EF4-FFF2-40B4-BE49-F238E27FC236}">
                <a16:creationId xmlns:a16="http://schemas.microsoft.com/office/drawing/2014/main" id="{082D2ABC-CC3F-0823-8CA0-5A43F64EA02B}"/>
              </a:ext>
            </a:extLst>
          </p:cNvPr>
          <p:cNvSpPr>
            <a:spLocks noGrp="1"/>
          </p:cNvSpPr>
          <p:nvPr>
            <p:ph type="sldNum" sz="quarter" idx="12"/>
          </p:nvPr>
        </p:nvSpPr>
        <p:spPr/>
        <p:txBody>
          <a:bodyPr/>
          <a:lstStyle/>
          <a:p>
            <a:fld id="{FB2F632F-6581-4ABC-A99B-EC00745CA268}" type="slidenum">
              <a:rPr lang="pl-PL" smtClean="0"/>
              <a:t>‹#›</a:t>
            </a:fld>
            <a:endParaRPr lang="pl-PL"/>
          </a:p>
        </p:txBody>
      </p:sp>
    </p:spTree>
    <p:extLst>
      <p:ext uri="{BB962C8B-B14F-4D97-AF65-F5344CB8AC3E}">
        <p14:creationId xmlns:p14="http://schemas.microsoft.com/office/powerpoint/2010/main" val="1514962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0AC549-AA88-0498-3EE3-A46A769B647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pl-PL"/>
          </a:p>
        </p:txBody>
      </p:sp>
      <p:sp>
        <p:nvSpPr>
          <p:cNvPr id="3" name="Θέση περιεχομένου 2">
            <a:extLst>
              <a:ext uri="{FF2B5EF4-FFF2-40B4-BE49-F238E27FC236}">
                <a16:creationId xmlns:a16="http://schemas.microsoft.com/office/drawing/2014/main" id="{9F3A6D9D-4152-3B05-C607-E51F62F6CD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κειμένου 3">
            <a:extLst>
              <a:ext uri="{FF2B5EF4-FFF2-40B4-BE49-F238E27FC236}">
                <a16:creationId xmlns:a16="http://schemas.microsoft.com/office/drawing/2014/main" id="{200956C4-D0B5-080A-3268-2A6094AB5E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BC4789E-3F10-4626-8C71-D59840F81983}"/>
              </a:ext>
            </a:extLst>
          </p:cNvPr>
          <p:cNvSpPr>
            <a:spLocks noGrp="1"/>
          </p:cNvSpPr>
          <p:nvPr>
            <p:ph type="dt" sz="half" idx="10"/>
          </p:nvPr>
        </p:nvSpPr>
        <p:spPr/>
        <p:txBody>
          <a:bodyPr/>
          <a:lstStyle/>
          <a:p>
            <a:fld id="{9B8249F2-AE7B-4C5E-9961-4A253498AF3C}" type="datetimeFigureOut">
              <a:rPr lang="pl-PL" smtClean="0"/>
              <a:t>05.12.2023</a:t>
            </a:fld>
            <a:endParaRPr lang="pl-PL"/>
          </a:p>
        </p:txBody>
      </p:sp>
      <p:sp>
        <p:nvSpPr>
          <p:cNvPr id="6" name="Θέση υποσέλιδου 5">
            <a:extLst>
              <a:ext uri="{FF2B5EF4-FFF2-40B4-BE49-F238E27FC236}">
                <a16:creationId xmlns:a16="http://schemas.microsoft.com/office/drawing/2014/main" id="{DB36D546-31B0-C8CA-F77B-65F408FBEE1C}"/>
              </a:ext>
            </a:extLst>
          </p:cNvPr>
          <p:cNvSpPr>
            <a:spLocks noGrp="1"/>
          </p:cNvSpPr>
          <p:nvPr>
            <p:ph type="ftr" sz="quarter" idx="11"/>
          </p:nvPr>
        </p:nvSpPr>
        <p:spPr/>
        <p:txBody>
          <a:bodyPr/>
          <a:lstStyle/>
          <a:p>
            <a:endParaRPr lang="pl-PL"/>
          </a:p>
        </p:txBody>
      </p:sp>
      <p:sp>
        <p:nvSpPr>
          <p:cNvPr id="7" name="Θέση αριθμού διαφάνειας 6">
            <a:extLst>
              <a:ext uri="{FF2B5EF4-FFF2-40B4-BE49-F238E27FC236}">
                <a16:creationId xmlns:a16="http://schemas.microsoft.com/office/drawing/2014/main" id="{EA723D7A-4846-CD6D-F315-3164E1150E94}"/>
              </a:ext>
            </a:extLst>
          </p:cNvPr>
          <p:cNvSpPr>
            <a:spLocks noGrp="1"/>
          </p:cNvSpPr>
          <p:nvPr>
            <p:ph type="sldNum" sz="quarter" idx="12"/>
          </p:nvPr>
        </p:nvSpPr>
        <p:spPr/>
        <p:txBody>
          <a:bodyPr/>
          <a:lstStyle/>
          <a:p>
            <a:fld id="{FB2F632F-6581-4ABC-A99B-EC00745CA268}" type="slidenum">
              <a:rPr lang="pl-PL" smtClean="0"/>
              <a:t>‹#›</a:t>
            </a:fld>
            <a:endParaRPr lang="pl-PL"/>
          </a:p>
        </p:txBody>
      </p:sp>
    </p:spTree>
    <p:extLst>
      <p:ext uri="{BB962C8B-B14F-4D97-AF65-F5344CB8AC3E}">
        <p14:creationId xmlns:p14="http://schemas.microsoft.com/office/powerpoint/2010/main" val="1959343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621F76-80F4-6CA2-2F12-A87ABBDB6DF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pl-PL"/>
          </a:p>
        </p:txBody>
      </p:sp>
      <p:sp>
        <p:nvSpPr>
          <p:cNvPr id="3" name="Θέση εικόνας 2">
            <a:extLst>
              <a:ext uri="{FF2B5EF4-FFF2-40B4-BE49-F238E27FC236}">
                <a16:creationId xmlns:a16="http://schemas.microsoft.com/office/drawing/2014/main" id="{F4195F69-AB1C-8822-3529-47AFBCE8D2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Θέση κειμένου 3">
            <a:extLst>
              <a:ext uri="{FF2B5EF4-FFF2-40B4-BE49-F238E27FC236}">
                <a16:creationId xmlns:a16="http://schemas.microsoft.com/office/drawing/2014/main" id="{4B04CF1A-2AD2-B50E-B198-FE725032A1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3D1E0C1-7A29-BCDC-3F30-DE0A209DCF65}"/>
              </a:ext>
            </a:extLst>
          </p:cNvPr>
          <p:cNvSpPr>
            <a:spLocks noGrp="1"/>
          </p:cNvSpPr>
          <p:nvPr>
            <p:ph type="dt" sz="half" idx="10"/>
          </p:nvPr>
        </p:nvSpPr>
        <p:spPr/>
        <p:txBody>
          <a:bodyPr/>
          <a:lstStyle/>
          <a:p>
            <a:fld id="{9B8249F2-AE7B-4C5E-9961-4A253498AF3C}" type="datetimeFigureOut">
              <a:rPr lang="pl-PL" smtClean="0"/>
              <a:t>05.12.2023</a:t>
            </a:fld>
            <a:endParaRPr lang="pl-PL"/>
          </a:p>
        </p:txBody>
      </p:sp>
      <p:sp>
        <p:nvSpPr>
          <p:cNvPr id="6" name="Θέση υποσέλιδου 5">
            <a:extLst>
              <a:ext uri="{FF2B5EF4-FFF2-40B4-BE49-F238E27FC236}">
                <a16:creationId xmlns:a16="http://schemas.microsoft.com/office/drawing/2014/main" id="{247776E5-FCEA-2862-F75A-9F389C3E3411}"/>
              </a:ext>
            </a:extLst>
          </p:cNvPr>
          <p:cNvSpPr>
            <a:spLocks noGrp="1"/>
          </p:cNvSpPr>
          <p:nvPr>
            <p:ph type="ftr" sz="quarter" idx="11"/>
          </p:nvPr>
        </p:nvSpPr>
        <p:spPr/>
        <p:txBody>
          <a:bodyPr/>
          <a:lstStyle/>
          <a:p>
            <a:endParaRPr lang="pl-PL"/>
          </a:p>
        </p:txBody>
      </p:sp>
      <p:sp>
        <p:nvSpPr>
          <p:cNvPr id="7" name="Θέση αριθμού διαφάνειας 6">
            <a:extLst>
              <a:ext uri="{FF2B5EF4-FFF2-40B4-BE49-F238E27FC236}">
                <a16:creationId xmlns:a16="http://schemas.microsoft.com/office/drawing/2014/main" id="{32C19D9E-B471-5DD3-80D0-CC2BDE133D3E}"/>
              </a:ext>
            </a:extLst>
          </p:cNvPr>
          <p:cNvSpPr>
            <a:spLocks noGrp="1"/>
          </p:cNvSpPr>
          <p:nvPr>
            <p:ph type="sldNum" sz="quarter" idx="12"/>
          </p:nvPr>
        </p:nvSpPr>
        <p:spPr/>
        <p:txBody>
          <a:bodyPr/>
          <a:lstStyle/>
          <a:p>
            <a:fld id="{FB2F632F-6581-4ABC-A99B-EC00745CA268}" type="slidenum">
              <a:rPr lang="pl-PL" smtClean="0"/>
              <a:t>‹#›</a:t>
            </a:fld>
            <a:endParaRPr lang="pl-PL"/>
          </a:p>
        </p:txBody>
      </p:sp>
    </p:spTree>
    <p:extLst>
      <p:ext uri="{BB962C8B-B14F-4D97-AF65-F5344CB8AC3E}">
        <p14:creationId xmlns:p14="http://schemas.microsoft.com/office/powerpoint/2010/main" val="4162401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26D6631-0298-EF83-A057-7460452701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pl-PL"/>
          </a:p>
        </p:txBody>
      </p:sp>
      <p:sp>
        <p:nvSpPr>
          <p:cNvPr id="3" name="Θέση κειμένου 2">
            <a:extLst>
              <a:ext uri="{FF2B5EF4-FFF2-40B4-BE49-F238E27FC236}">
                <a16:creationId xmlns:a16="http://schemas.microsoft.com/office/drawing/2014/main" id="{1502109C-7F28-ADE7-663C-17B5E32D6E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pl-PL"/>
          </a:p>
        </p:txBody>
      </p:sp>
      <p:sp>
        <p:nvSpPr>
          <p:cNvPr id="4" name="Θέση ημερομηνίας 3">
            <a:extLst>
              <a:ext uri="{FF2B5EF4-FFF2-40B4-BE49-F238E27FC236}">
                <a16:creationId xmlns:a16="http://schemas.microsoft.com/office/drawing/2014/main" id="{5DACF966-0014-7A7C-C57C-90A674C87E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249F2-AE7B-4C5E-9961-4A253498AF3C}" type="datetimeFigureOut">
              <a:rPr lang="pl-PL" smtClean="0"/>
              <a:t>05.12.2023</a:t>
            </a:fld>
            <a:endParaRPr lang="pl-PL"/>
          </a:p>
        </p:txBody>
      </p:sp>
      <p:sp>
        <p:nvSpPr>
          <p:cNvPr id="5" name="Θέση υποσέλιδου 4">
            <a:extLst>
              <a:ext uri="{FF2B5EF4-FFF2-40B4-BE49-F238E27FC236}">
                <a16:creationId xmlns:a16="http://schemas.microsoft.com/office/drawing/2014/main" id="{A8F3AC04-4D63-7246-C9E3-F114514154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Θέση αριθμού διαφάνειας 5">
            <a:extLst>
              <a:ext uri="{FF2B5EF4-FFF2-40B4-BE49-F238E27FC236}">
                <a16:creationId xmlns:a16="http://schemas.microsoft.com/office/drawing/2014/main" id="{863E8296-22A1-ABB3-FF79-E3B71413F8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2F632F-6581-4ABC-A99B-EC00745CA268}" type="slidenum">
              <a:rPr lang="pl-PL" smtClean="0"/>
              <a:t>‹#›</a:t>
            </a:fld>
            <a:endParaRPr lang="pl-PL"/>
          </a:p>
        </p:txBody>
      </p:sp>
    </p:spTree>
    <p:extLst>
      <p:ext uri="{BB962C8B-B14F-4D97-AF65-F5344CB8AC3E}">
        <p14:creationId xmlns:p14="http://schemas.microsoft.com/office/powerpoint/2010/main" val="2808239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ADE16E-FB61-603C-1382-231F478B19E4}"/>
              </a:ext>
            </a:extLst>
          </p:cNvPr>
          <p:cNvSpPr>
            <a:spLocks noGrp="1"/>
          </p:cNvSpPr>
          <p:nvPr>
            <p:ph type="ctrTitle"/>
          </p:nvPr>
        </p:nvSpPr>
        <p:spPr/>
        <p:txBody>
          <a:bodyPr/>
          <a:lstStyle/>
          <a:p>
            <a:r>
              <a:rPr lang="el-GR" dirty="0"/>
              <a:t>Κλινική Ψυχολογία σε Παιδιά και Εφήβους</a:t>
            </a:r>
            <a:endParaRPr lang="pl-PL" dirty="0"/>
          </a:p>
        </p:txBody>
      </p:sp>
      <p:sp>
        <p:nvSpPr>
          <p:cNvPr id="3" name="Υπότιτλος 2">
            <a:extLst>
              <a:ext uri="{FF2B5EF4-FFF2-40B4-BE49-F238E27FC236}">
                <a16:creationId xmlns:a16="http://schemas.microsoft.com/office/drawing/2014/main" id="{040398F8-9018-C4EE-C61B-81102802281B}"/>
              </a:ext>
            </a:extLst>
          </p:cNvPr>
          <p:cNvSpPr>
            <a:spLocks noGrp="1"/>
          </p:cNvSpPr>
          <p:nvPr>
            <p:ph type="subTitle" idx="1"/>
          </p:nvPr>
        </p:nvSpPr>
        <p:spPr/>
        <p:txBody>
          <a:bodyPr/>
          <a:lstStyle/>
          <a:p>
            <a:r>
              <a:rPr lang="el-GR" dirty="0"/>
              <a:t>Κλινική Ψυχολογία ΙΙ</a:t>
            </a:r>
          </a:p>
          <a:p>
            <a:endParaRPr lang="el-GR" dirty="0"/>
          </a:p>
          <a:p>
            <a:r>
              <a:rPr lang="el-GR"/>
              <a:t>Κατερίνα Φλωρά</a:t>
            </a:r>
            <a:endParaRPr lang="pl-PL"/>
          </a:p>
        </p:txBody>
      </p:sp>
    </p:spTree>
    <p:extLst>
      <p:ext uri="{BB962C8B-B14F-4D97-AF65-F5344CB8AC3E}">
        <p14:creationId xmlns:p14="http://schemas.microsoft.com/office/powerpoint/2010/main" val="2863295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54D703FB-4D0A-71B0-1926-46CE272C51D2}"/>
              </a:ext>
            </a:extLst>
          </p:cNvPr>
          <p:cNvSpPr>
            <a:spLocks noGrp="1" noChangeArrowheads="1"/>
          </p:cNvSpPr>
          <p:nvPr>
            <p:ph type="title" idx="4294967295"/>
          </p:nvPr>
        </p:nvSpPr>
        <p:spPr>
          <a:xfrm>
            <a:off x="1981200" y="576264"/>
            <a:ext cx="8229600" cy="1404937"/>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(4 από 23)</a:t>
            </a:r>
          </a:p>
        </p:txBody>
      </p:sp>
      <p:sp>
        <p:nvSpPr>
          <p:cNvPr id="14338" name="Text Box 2">
            <a:extLst>
              <a:ext uri="{FF2B5EF4-FFF2-40B4-BE49-F238E27FC236}">
                <a16:creationId xmlns:a16="http://schemas.microsoft.com/office/drawing/2014/main" id="{6ECC5202-950C-4A76-3DF0-1DF2CEEB0E09}"/>
              </a:ext>
            </a:extLst>
          </p:cNvPr>
          <p:cNvSpPr txBox="1">
            <a:spLocks noChangeArrowheads="1"/>
          </p:cNvSpPr>
          <p:nvPr/>
        </p:nvSpPr>
        <p:spPr bwMode="auto">
          <a:xfrm>
            <a:off x="1981200" y="1871663"/>
            <a:ext cx="8229600"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Μέθοδοι αξιολόγησης</a:t>
            </a:r>
          </a:p>
          <a:p>
            <a:pPr marL="333375" indent="-320675">
              <a:spcBef>
                <a:spcPts val="638"/>
              </a:spcBef>
              <a:spcAft>
                <a:spcPts val="1425"/>
              </a:spcAft>
              <a:buSzPct val="45000"/>
              <a:buFont typeface="Symbol" panose="05050102010706020507" pitchFamily="18" charset="2"/>
              <a:buChar char=""/>
            </a:pPr>
            <a:r>
              <a:rPr lang="en-US" altLang="pl-PL" sz="2600"/>
              <a:t> Κλινικές συνεντεύξεις</a:t>
            </a:r>
          </a:p>
          <a:p>
            <a:pPr marL="333375" indent="-320675">
              <a:spcBef>
                <a:spcPts val="638"/>
              </a:spcBef>
              <a:spcAft>
                <a:spcPts val="1425"/>
              </a:spcAft>
              <a:buSzPct val="45000"/>
              <a:buFont typeface="Symbol" panose="05050102010706020507" pitchFamily="18" charset="2"/>
              <a:buChar char=""/>
            </a:pPr>
            <a:r>
              <a:rPr lang="en-US" altLang="pl-PL" sz="2600"/>
              <a:t> Συμπεριφορικές παρατηρήσεις</a:t>
            </a:r>
          </a:p>
          <a:p>
            <a:pPr marL="333375" indent="-320675">
              <a:spcBef>
                <a:spcPts val="638"/>
              </a:spcBef>
              <a:spcAft>
                <a:spcPts val="1425"/>
              </a:spcAft>
              <a:buSzPct val="45000"/>
              <a:buFont typeface="Symbol" panose="05050102010706020507" pitchFamily="18" charset="2"/>
              <a:buChar char=""/>
            </a:pPr>
            <a:r>
              <a:rPr lang="en-US" altLang="pl-PL" sz="2600"/>
              <a:t> Κλίμακες εκτίμησης της συμπεριφοράς</a:t>
            </a:r>
          </a:p>
          <a:p>
            <a:pPr marL="333375" indent="-320675">
              <a:spcBef>
                <a:spcPts val="638"/>
              </a:spcBef>
              <a:spcAft>
                <a:spcPts val="1425"/>
              </a:spcAft>
              <a:buSzPct val="45000"/>
              <a:buFont typeface="Symbol" panose="05050102010706020507" pitchFamily="18" charset="2"/>
              <a:buChar char=""/>
            </a:pPr>
            <a:r>
              <a:rPr lang="en-US" altLang="pl-PL" sz="2600"/>
              <a:t> Κλίμακες αυτοαναφοράς</a:t>
            </a:r>
          </a:p>
          <a:p>
            <a:pPr marL="333375" indent="-320675">
              <a:spcBef>
                <a:spcPts val="638"/>
              </a:spcBef>
              <a:spcAft>
                <a:spcPts val="1425"/>
              </a:spcAft>
              <a:buSzPct val="45000"/>
              <a:buFont typeface="Symbol" panose="05050102010706020507" pitchFamily="18" charset="2"/>
              <a:buChar char=""/>
            </a:pPr>
            <a:r>
              <a:rPr lang="en-US" altLang="pl-PL" sz="2600"/>
              <a:t> Προβολικές/Εκφραστικές τεχνικές</a:t>
            </a:r>
          </a:p>
          <a:p>
            <a:pPr marL="333375" indent="-320675">
              <a:spcBef>
                <a:spcPts val="638"/>
              </a:spcBef>
              <a:spcAft>
                <a:spcPts val="1425"/>
              </a:spcAft>
              <a:buSzPct val="45000"/>
              <a:buFont typeface="Symbol" panose="05050102010706020507" pitchFamily="18" charset="2"/>
              <a:buChar char=""/>
            </a:pPr>
            <a:r>
              <a:rPr lang="en-US" altLang="pl-PL" sz="2600"/>
              <a:t> Τεστ νοημοσύνης</a:t>
            </a:r>
          </a:p>
          <a:p>
            <a:pPr>
              <a:spcBef>
                <a:spcPts val="638"/>
              </a:spcBef>
              <a:spcAft>
                <a:spcPts val="1425"/>
              </a:spcAft>
            </a:pPr>
            <a:endParaRPr lang="en-US" altLang="pl-PL" sz="3200"/>
          </a:p>
          <a:p>
            <a:pPr algn="ctr">
              <a:spcBef>
                <a:spcPts val="638"/>
              </a:spcBef>
              <a:spcAft>
                <a:spcPts val="1425"/>
              </a:spcAft>
            </a:pPr>
            <a:endParaRPr lang="en-US" altLang="pl-PL" sz="3200"/>
          </a:p>
        </p:txBody>
      </p:sp>
      <p:sp>
        <p:nvSpPr>
          <p:cNvPr id="14339" name="Text Box 3">
            <a:extLst>
              <a:ext uri="{FF2B5EF4-FFF2-40B4-BE49-F238E27FC236}">
                <a16:creationId xmlns:a16="http://schemas.microsoft.com/office/drawing/2014/main" id="{E128C845-87BE-DE8C-2F99-D97CE7E14415}"/>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71D5F423-759A-4CF2-BA0A-D8E460463B10}" type="slidenum">
              <a:rPr lang="el-GR" altLang="pl-PL">
                <a:cs typeface="Arial" panose="020B0604020202020204" pitchFamily="34" charset="0"/>
              </a:rPr>
              <a:pPr hangingPunct="1">
                <a:lnSpc>
                  <a:spcPct val="100000"/>
                </a:lnSpc>
                <a:buClrTx/>
                <a:buFontTx/>
                <a:buNone/>
              </a:pPr>
              <a:t>10</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7F11D310-401C-CC80-FCFF-A0736AD30E50}"/>
              </a:ext>
            </a:extLst>
          </p:cNvPr>
          <p:cNvSpPr>
            <a:spLocks noGrp="1" noChangeArrowheads="1"/>
          </p:cNvSpPr>
          <p:nvPr>
            <p:ph type="title" idx="4294967295"/>
          </p:nvPr>
        </p:nvSpPr>
        <p:spPr>
          <a:xfrm>
            <a:off x="1981200" y="503238"/>
            <a:ext cx="8229600" cy="1439862"/>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(5 από 23)</a:t>
            </a:r>
          </a:p>
        </p:txBody>
      </p:sp>
      <p:sp>
        <p:nvSpPr>
          <p:cNvPr id="15362" name="Text Box 2">
            <a:extLst>
              <a:ext uri="{FF2B5EF4-FFF2-40B4-BE49-F238E27FC236}">
                <a16:creationId xmlns:a16="http://schemas.microsoft.com/office/drawing/2014/main" id="{DE1F2064-49C3-1AFB-F7F3-53EE8E5A8918}"/>
              </a:ext>
            </a:extLst>
          </p:cNvPr>
          <p:cNvSpPr txBox="1">
            <a:spLocks noChangeArrowheads="1"/>
          </p:cNvSpPr>
          <p:nvPr/>
        </p:nvSpPr>
        <p:spPr bwMode="auto">
          <a:xfrm>
            <a:off x="1981200" y="1800225"/>
            <a:ext cx="8229600" cy="4325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Μέθοδοι αξιολόγησης: Συνεντεύξεις</a:t>
            </a:r>
          </a:p>
          <a:p>
            <a:pPr marL="333375" indent="-320675">
              <a:spcBef>
                <a:spcPts val="638"/>
              </a:spcBef>
              <a:spcAft>
                <a:spcPts val="1425"/>
              </a:spcAft>
              <a:buSzPct val="45000"/>
              <a:buFont typeface="Symbol" panose="05050102010706020507" pitchFamily="18" charset="2"/>
              <a:buChar char=""/>
            </a:pPr>
            <a:r>
              <a:rPr lang="en-US" altLang="pl-PL" sz="2600"/>
              <a:t> Συνέντευξη με το παιδί και με πληροφοριοδότες  </a:t>
            </a:r>
          </a:p>
          <a:p>
            <a:pPr marL="333375" indent="-320675">
              <a:spcBef>
                <a:spcPts val="638"/>
              </a:spcBef>
              <a:spcAft>
                <a:spcPts val="1425"/>
              </a:spcAft>
              <a:buSzPct val="45000"/>
              <a:buFont typeface="Symbol" panose="05050102010706020507" pitchFamily="18" charset="2"/>
              <a:buChar char=""/>
            </a:pPr>
            <a:r>
              <a:rPr lang="en-US" altLang="pl-PL" sz="2600"/>
              <a:t> Η άδεια από τους γονείς ή τους κηδεμόνες απαραίτητη για συνεντεύξεις με πληροφοριοδότες </a:t>
            </a:r>
          </a:p>
          <a:p>
            <a:pPr marL="333375" indent="-320675">
              <a:spcBef>
                <a:spcPts val="638"/>
              </a:spcBef>
              <a:spcAft>
                <a:spcPts val="1425"/>
              </a:spcAft>
              <a:buSzPct val="45000"/>
              <a:buFont typeface="Symbol" panose="05050102010706020507" pitchFamily="18" charset="2"/>
              <a:buChar char=""/>
            </a:pPr>
            <a:r>
              <a:rPr lang="en-US" altLang="pl-PL" sz="2600"/>
              <a:t> Σημαντικό να αναπτυχθεί καλή σχέση επικοινωνίας για τη διεξαγωγή συνεντεύξεων με παιδιά</a:t>
            </a:r>
          </a:p>
          <a:p>
            <a:pPr>
              <a:spcBef>
                <a:spcPts val="638"/>
              </a:spcBef>
              <a:spcAft>
                <a:spcPts val="1425"/>
              </a:spcAft>
            </a:pPr>
            <a:r>
              <a:rPr lang="en-US" altLang="pl-PL" sz="2400"/>
              <a:t>	   - </a:t>
            </a:r>
            <a:r>
              <a:rPr lang="en-US" altLang="pl-PL" sz="2200"/>
              <a:t>Για να νιώσουν άνετα τα παιδιά σε συνθήκες κλινικής                συνέντευξης θα πρέπει να αισθανθούν ότι οι ψυχολόγοι τα       σέβονται αληθινά και ενδιαφέρονται για την ευτυχία τους </a:t>
            </a:r>
            <a:r>
              <a:rPr lang="en-US" altLang="pl-PL" sz="2400"/>
              <a:t> </a:t>
            </a:r>
          </a:p>
        </p:txBody>
      </p:sp>
      <p:sp>
        <p:nvSpPr>
          <p:cNvPr id="15363" name="Text Box 3">
            <a:extLst>
              <a:ext uri="{FF2B5EF4-FFF2-40B4-BE49-F238E27FC236}">
                <a16:creationId xmlns:a16="http://schemas.microsoft.com/office/drawing/2014/main" id="{27736879-5376-432C-1F49-1685D6426851}"/>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40CB085B-9A68-4D47-B5EC-78B1EAB31B60}" type="slidenum">
              <a:rPr lang="el-GR" altLang="pl-PL">
                <a:cs typeface="Arial" panose="020B0604020202020204" pitchFamily="34" charset="0"/>
              </a:rPr>
              <a:pPr hangingPunct="1">
                <a:lnSpc>
                  <a:spcPct val="100000"/>
                </a:lnSpc>
                <a:buClrTx/>
                <a:buFontTx/>
                <a:buNone/>
              </a:pPr>
              <a:t>11</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FC6F9199-6FF0-EB75-5328-05E67DE3D183}"/>
              </a:ext>
            </a:extLst>
          </p:cNvPr>
          <p:cNvSpPr>
            <a:spLocks noGrp="1" noChangeArrowheads="1"/>
          </p:cNvSpPr>
          <p:nvPr>
            <p:ph type="title" idx="4294967295"/>
          </p:nvPr>
        </p:nvSpPr>
        <p:spPr>
          <a:xfrm>
            <a:off x="1981200" y="720726"/>
            <a:ext cx="8229600" cy="1260475"/>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(6 από 23)</a:t>
            </a:r>
          </a:p>
        </p:txBody>
      </p:sp>
      <p:sp>
        <p:nvSpPr>
          <p:cNvPr id="16386" name="Text Box 2">
            <a:extLst>
              <a:ext uri="{FF2B5EF4-FFF2-40B4-BE49-F238E27FC236}">
                <a16:creationId xmlns:a16="http://schemas.microsoft.com/office/drawing/2014/main" id="{19CD5994-989D-56B7-C066-8DE4135F1857}"/>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Μέθοδοι αξιολόγησης: Συμπεριφορικές παρατηρήσεις</a:t>
            </a:r>
          </a:p>
          <a:p>
            <a:pPr marL="331788" indent="-319088">
              <a:spcBef>
                <a:spcPts val="638"/>
              </a:spcBef>
              <a:spcAft>
                <a:spcPts val="1425"/>
              </a:spcAft>
              <a:buSzPct val="45000"/>
              <a:buFont typeface="Arial" panose="020B0604020202020204" pitchFamily="34" charset="0"/>
              <a:buChar char="•"/>
            </a:pPr>
            <a:r>
              <a:rPr lang="en-US" altLang="pl-PL" sz="2600"/>
              <a:t>Mπορεί να απαιτούν να μετακινηθεί ο/η ψυχολόγος στο πλαίσιο όπου εκδηλώνεται το πρόβλημα συμπεριφοράς, όπως στο σχολείο ή στο σπίτι του παιδιού</a:t>
            </a:r>
          </a:p>
          <a:p>
            <a:pPr marL="331788" indent="-319088">
              <a:spcBef>
                <a:spcPts val="638"/>
              </a:spcBef>
              <a:spcAft>
                <a:spcPts val="1425"/>
              </a:spcAft>
              <a:buSzPct val="45000"/>
              <a:buFont typeface="Arial" panose="020B0604020202020204" pitchFamily="34" charset="0"/>
              <a:buChar char="•"/>
            </a:pPr>
            <a:r>
              <a:rPr lang="en-US" altLang="pl-PL" sz="2600"/>
              <a:t>Χρήση επίσημης, συστηματικής μεθόδου παρατήρησης και κωδικοποίησης της συμπεριφοράς</a:t>
            </a:r>
          </a:p>
        </p:txBody>
      </p:sp>
      <p:sp>
        <p:nvSpPr>
          <p:cNvPr id="16387" name="Text Box 3">
            <a:extLst>
              <a:ext uri="{FF2B5EF4-FFF2-40B4-BE49-F238E27FC236}">
                <a16:creationId xmlns:a16="http://schemas.microsoft.com/office/drawing/2014/main" id="{FEE90CCB-6905-A771-D697-345B6BCEBD64}"/>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E17453C7-A7FF-45F4-A33A-5ED7F61F9953}" type="slidenum">
              <a:rPr lang="el-GR" altLang="pl-PL">
                <a:cs typeface="Arial" panose="020B0604020202020204" pitchFamily="34" charset="0"/>
              </a:rPr>
              <a:pPr hangingPunct="1">
                <a:lnSpc>
                  <a:spcPct val="100000"/>
                </a:lnSpc>
                <a:buClrTx/>
                <a:buFontTx/>
                <a:buNone/>
              </a:pPr>
              <a:t>12</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E3839A45-AC1A-8733-5A72-58D363DB1A6A}"/>
              </a:ext>
            </a:extLst>
          </p:cNvPr>
          <p:cNvSpPr>
            <a:spLocks noGrp="1" noChangeArrowheads="1"/>
          </p:cNvSpPr>
          <p:nvPr>
            <p:ph type="title" idx="4294967295"/>
          </p:nvPr>
        </p:nvSpPr>
        <p:spPr>
          <a:xfrm>
            <a:off x="1981200" y="503239"/>
            <a:ext cx="8229600" cy="1368425"/>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(7 από 23)</a:t>
            </a:r>
          </a:p>
        </p:txBody>
      </p:sp>
      <p:sp>
        <p:nvSpPr>
          <p:cNvPr id="17410" name="Text Box 2">
            <a:extLst>
              <a:ext uri="{FF2B5EF4-FFF2-40B4-BE49-F238E27FC236}">
                <a16:creationId xmlns:a16="http://schemas.microsoft.com/office/drawing/2014/main" id="{D7DEC9D0-B2F7-F4D5-947E-181805E8A016}"/>
              </a:ext>
            </a:extLst>
          </p:cNvPr>
          <p:cNvSpPr txBox="1">
            <a:spLocks noChangeArrowheads="1"/>
          </p:cNvSpPr>
          <p:nvPr/>
        </p:nvSpPr>
        <p:spPr bwMode="auto">
          <a:xfrm>
            <a:off x="1524000" y="1871663"/>
            <a:ext cx="9144000"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6325" indent="-61912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600"/>
              <a:t> Μέθοδοι αξιολόγησης: Συμπεριφορικές παρατηρήσεις</a:t>
            </a:r>
          </a:p>
          <a:p>
            <a:pPr marL="334963" indent="-322263">
              <a:spcBef>
                <a:spcPts val="638"/>
              </a:spcBef>
              <a:spcAft>
                <a:spcPts val="1425"/>
              </a:spcAft>
              <a:buSzPct val="45000"/>
              <a:buFont typeface="Symbol" panose="05050102010706020507" pitchFamily="18" charset="2"/>
              <a:buChar char=""/>
            </a:pPr>
            <a:r>
              <a:rPr lang="en-US" altLang="pl-PL" sz="2200"/>
              <a:t> Δημοσιευμένα συστήματα για συστηματική μέθοδο παρατήρησης</a:t>
            </a:r>
          </a:p>
          <a:p>
            <a:pPr lvl="1">
              <a:spcBef>
                <a:spcPts val="638"/>
              </a:spcBef>
              <a:spcAft>
                <a:spcPts val="1425"/>
              </a:spcAft>
              <a:buFont typeface="Times New Roman" panose="02020603050405020304" pitchFamily="18" charset="0"/>
              <a:buChar char="–"/>
            </a:pPr>
            <a:r>
              <a:rPr lang="en-US" altLang="pl-PL" sz="2000"/>
              <a:t>Έντυπο Άμεσης Παρατήρησης</a:t>
            </a:r>
          </a:p>
          <a:p>
            <a:pPr lvl="1">
              <a:spcBef>
                <a:spcPts val="638"/>
              </a:spcBef>
              <a:spcAft>
                <a:spcPts val="1425"/>
              </a:spcAft>
              <a:buFont typeface="Times New Roman" panose="02020603050405020304" pitchFamily="18" charset="0"/>
              <a:buChar char="–"/>
            </a:pPr>
            <a:r>
              <a:rPr lang="en-US" altLang="pl-PL" sz="2000"/>
              <a:t>Λίστα Ελέγχου Παιδικής Συμπεριφοράς</a:t>
            </a:r>
          </a:p>
          <a:p>
            <a:pPr lvl="1">
              <a:spcBef>
                <a:spcPts val="638"/>
              </a:spcBef>
              <a:spcAft>
                <a:spcPts val="1425"/>
              </a:spcAft>
              <a:buFont typeface="Times New Roman" panose="02020603050405020304" pitchFamily="18" charset="0"/>
              <a:buChar char="–"/>
            </a:pPr>
            <a:r>
              <a:rPr lang="en-US" altLang="pl-PL" sz="2000"/>
              <a:t>Σύστημα Παρατήρησης Μαθητών</a:t>
            </a:r>
          </a:p>
          <a:p>
            <a:pPr lvl="1">
              <a:spcBef>
                <a:spcPts val="638"/>
              </a:spcBef>
              <a:spcAft>
                <a:spcPts val="1425"/>
              </a:spcAft>
              <a:buFont typeface="Times New Roman" panose="02020603050405020304" pitchFamily="18" charset="0"/>
              <a:buChar char="–"/>
            </a:pPr>
            <a:r>
              <a:rPr lang="en-US" altLang="pl-PL" sz="2000"/>
              <a:t>Σύστημα Αξιολόγησης της Συμπεριφοράς Παιδιών</a:t>
            </a:r>
          </a:p>
          <a:p>
            <a:pPr lvl="1">
              <a:spcBef>
                <a:spcPts val="638"/>
              </a:spcBef>
              <a:spcAft>
                <a:spcPts val="1425"/>
              </a:spcAft>
              <a:buFont typeface="Times New Roman" panose="02020603050405020304" pitchFamily="18" charset="0"/>
              <a:buChar char="–"/>
            </a:pPr>
            <a:r>
              <a:rPr lang="en-US" altLang="pl-PL" sz="2000"/>
              <a:t>Σύστημα Κωδικοποίησης της Δυαδικής Αλληλεπίδρασης Γονέα-Παιδιού</a:t>
            </a:r>
          </a:p>
          <a:p>
            <a:pPr lvl="1">
              <a:spcBef>
                <a:spcPts val="638"/>
              </a:spcBef>
              <a:spcAft>
                <a:spcPts val="1425"/>
              </a:spcAft>
              <a:buFont typeface="Times New Roman" panose="02020603050405020304" pitchFamily="18" charset="0"/>
              <a:buChar char="–"/>
            </a:pPr>
            <a:r>
              <a:rPr lang="en-US" altLang="pl-PL" sz="2000"/>
              <a:t>Σύστημα Βαθμολόγησης Κοινωνικής Αλληλεπίδρασης</a:t>
            </a:r>
          </a:p>
        </p:txBody>
      </p:sp>
      <p:sp>
        <p:nvSpPr>
          <p:cNvPr id="17411" name="Text Box 3">
            <a:extLst>
              <a:ext uri="{FF2B5EF4-FFF2-40B4-BE49-F238E27FC236}">
                <a16:creationId xmlns:a16="http://schemas.microsoft.com/office/drawing/2014/main" id="{4209C7BE-1E88-EEB4-0EA3-DF34CC2DDF7A}"/>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19AC637-E4C6-4D84-BAE1-CC3E5F8E4A60}" type="slidenum">
              <a:rPr lang="el-GR" altLang="pl-PL">
                <a:cs typeface="Arial" panose="020B0604020202020204" pitchFamily="34" charset="0"/>
              </a:rPr>
              <a:pPr hangingPunct="1">
                <a:lnSpc>
                  <a:spcPct val="100000"/>
                </a:lnSpc>
                <a:buClrTx/>
                <a:buFontTx/>
                <a:buNone/>
              </a:pPr>
              <a:t>13</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62104915-C726-6522-18CD-FEC04626FA00}"/>
              </a:ext>
            </a:extLst>
          </p:cNvPr>
          <p:cNvSpPr>
            <a:spLocks noGrp="1" noChangeArrowheads="1"/>
          </p:cNvSpPr>
          <p:nvPr>
            <p:ph type="title" idx="4294967295"/>
          </p:nvPr>
        </p:nvSpPr>
        <p:spPr>
          <a:xfrm>
            <a:off x="1981200" y="720726"/>
            <a:ext cx="8229600" cy="1260475"/>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(8 από 23)</a:t>
            </a:r>
          </a:p>
        </p:txBody>
      </p:sp>
      <p:sp>
        <p:nvSpPr>
          <p:cNvPr id="18434" name="Text Box 2">
            <a:extLst>
              <a:ext uri="{FF2B5EF4-FFF2-40B4-BE49-F238E27FC236}">
                <a16:creationId xmlns:a16="http://schemas.microsoft.com/office/drawing/2014/main" id="{B9168205-D51F-0249-8421-4DE81EEA2125}"/>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600"/>
              <a:t>Μέθοδοι αξιολόγησης: Συμπεριφορικές παρατηρήσεις</a:t>
            </a:r>
          </a:p>
          <a:p>
            <a:pPr marL="331788" indent="-319088">
              <a:spcBef>
                <a:spcPts val="638"/>
              </a:spcBef>
              <a:spcAft>
                <a:spcPts val="1425"/>
              </a:spcAft>
              <a:buSzPct val="45000"/>
              <a:buFont typeface="Arial" panose="020B0604020202020204" pitchFamily="34" charset="0"/>
              <a:buChar char="•"/>
            </a:pPr>
            <a:r>
              <a:rPr lang="en-US" altLang="pl-PL" sz="2600"/>
              <a:t>Σύστημα παρατήρησης που βασίζεται σε γεγονότα</a:t>
            </a:r>
          </a:p>
          <a:p>
            <a:pPr lvl="1">
              <a:spcBef>
                <a:spcPts val="563"/>
              </a:spcBef>
              <a:spcAft>
                <a:spcPts val="1425"/>
              </a:spcAft>
              <a:buSzPct val="75000"/>
              <a:buFont typeface="Arial" panose="020B0604020202020204" pitchFamily="34" charset="0"/>
              <a:buChar char="–"/>
            </a:pPr>
            <a:r>
              <a:rPr lang="en-US" altLang="pl-PL" sz="2200"/>
              <a:t>Πόσες φορές εκδηλώνεται μια συμπεριφορά-στόχος μέσα σε ένα σχετικά μεγάλο χρονικό διάστημα</a:t>
            </a:r>
          </a:p>
          <a:p>
            <a:pPr marL="331788" indent="-319088">
              <a:spcBef>
                <a:spcPts val="638"/>
              </a:spcBef>
              <a:spcAft>
                <a:spcPts val="1425"/>
              </a:spcAft>
              <a:buSzPct val="45000"/>
              <a:buFont typeface="Arial" panose="020B0604020202020204" pitchFamily="34" charset="0"/>
              <a:buChar char="•"/>
            </a:pPr>
            <a:r>
              <a:rPr lang="en-US" altLang="pl-PL" sz="2600"/>
              <a:t>Σύστημα που βασίζεται σε χρονικά διαστήματα</a:t>
            </a:r>
          </a:p>
          <a:p>
            <a:pPr lvl="1">
              <a:spcBef>
                <a:spcPts val="563"/>
              </a:spcBef>
              <a:spcAft>
                <a:spcPts val="1425"/>
              </a:spcAft>
              <a:buSzPct val="75000"/>
              <a:buFont typeface="Arial" panose="020B0604020202020204" pitchFamily="34" charset="0"/>
              <a:buChar char="–"/>
            </a:pPr>
            <a:r>
              <a:rPr lang="en-US" altLang="pl-PL" sz="2200"/>
              <a:t>Διαίρεση της χρονικής περιόδου σε μικρότερα διαστήματα και παρατήρηση τού κατά πόσο η συμπεριφορά-στόχος έλαβε χώρα σε κάθε επιμέρους διάστημα</a:t>
            </a:r>
          </a:p>
        </p:txBody>
      </p:sp>
      <p:sp>
        <p:nvSpPr>
          <p:cNvPr id="18435" name="Text Box 3">
            <a:extLst>
              <a:ext uri="{FF2B5EF4-FFF2-40B4-BE49-F238E27FC236}">
                <a16:creationId xmlns:a16="http://schemas.microsoft.com/office/drawing/2014/main" id="{32FC572B-83E0-2495-692F-D657BA306B2F}"/>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F3966AE-6CBE-415D-9C0A-A2DE4ECE58F3}" type="slidenum">
              <a:rPr lang="el-GR" altLang="pl-PL">
                <a:cs typeface="Arial" panose="020B0604020202020204" pitchFamily="34" charset="0"/>
              </a:rPr>
              <a:pPr hangingPunct="1">
                <a:lnSpc>
                  <a:spcPct val="100000"/>
                </a:lnSpc>
                <a:buClrTx/>
                <a:buFontTx/>
                <a:buNone/>
              </a:pPr>
              <a:t>14</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EA92A9B2-276F-78AB-4EC3-E0C1833FDCDC}"/>
              </a:ext>
            </a:extLst>
          </p:cNvPr>
          <p:cNvSpPr>
            <a:spLocks noGrp="1" noChangeArrowheads="1"/>
          </p:cNvSpPr>
          <p:nvPr>
            <p:ph type="title" idx="4294967295"/>
          </p:nvPr>
        </p:nvSpPr>
        <p:spPr>
          <a:xfrm>
            <a:off x="1981200" y="647700"/>
            <a:ext cx="8229600" cy="1333500"/>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(9 από 23)</a:t>
            </a:r>
          </a:p>
        </p:txBody>
      </p:sp>
      <p:sp>
        <p:nvSpPr>
          <p:cNvPr id="19458" name="Text Box 2">
            <a:extLst>
              <a:ext uri="{FF2B5EF4-FFF2-40B4-BE49-F238E27FC236}">
                <a16:creationId xmlns:a16="http://schemas.microsoft.com/office/drawing/2014/main" id="{4D16BE9C-7B98-9325-22E4-C95C84BAD144}"/>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Μέθοδοι αξιολόγησης: Συμπεριφορικές παρατηρήσεις</a:t>
            </a:r>
          </a:p>
          <a:p>
            <a:pPr marL="331788" indent="-319088">
              <a:spcBef>
                <a:spcPts val="638"/>
              </a:spcBef>
              <a:spcAft>
                <a:spcPts val="1425"/>
              </a:spcAft>
              <a:buSzPct val="45000"/>
              <a:buFont typeface="Arial" panose="020B0604020202020204" pitchFamily="34" charset="0"/>
              <a:buChar char="•"/>
            </a:pPr>
            <a:r>
              <a:rPr lang="en-US" altLang="pl-PL" sz="2400"/>
              <a:t>Η έντονη αντιδραστικότητα μπορεί να επηρεάσει την εγκυρότητα της παρατήρησης</a:t>
            </a:r>
          </a:p>
          <a:p>
            <a:pPr marL="331788" indent="-319088">
              <a:spcBef>
                <a:spcPts val="638"/>
              </a:spcBef>
              <a:spcAft>
                <a:spcPts val="1425"/>
              </a:spcAft>
              <a:buSzPct val="45000"/>
              <a:buFont typeface="Arial" panose="020B0604020202020204" pitchFamily="34" charset="0"/>
              <a:buChar char="•"/>
            </a:pPr>
            <a:r>
              <a:rPr lang="en-US" altLang="pl-PL" sz="2400"/>
              <a:t>Η φυσική άμεση παρατήρηση πρακτικά δύσκολη</a:t>
            </a:r>
          </a:p>
          <a:p>
            <a:pPr marL="331788" indent="-319088">
              <a:spcBef>
                <a:spcPts val="638"/>
              </a:spcBef>
              <a:spcAft>
                <a:spcPts val="1425"/>
              </a:spcAft>
              <a:buSzPct val="45000"/>
              <a:buFont typeface="Arial" panose="020B0604020202020204" pitchFamily="34" charset="0"/>
              <a:buChar char="•"/>
            </a:pPr>
            <a:r>
              <a:rPr lang="en-US" altLang="pl-PL" sz="2400"/>
              <a:t>Η αναλογική άμεση παρατήρηση λαμβάνει χώρα σε κάποιο κλινικό πλαίσιο όπου γίνεται προσομοίωση      της πραγματικής κατάστασης</a:t>
            </a:r>
            <a:r>
              <a:rPr lang="en-US" altLang="pl-PL" sz="3200"/>
              <a:t> </a:t>
            </a:r>
          </a:p>
        </p:txBody>
      </p:sp>
      <p:sp>
        <p:nvSpPr>
          <p:cNvPr id="19459" name="Text Box 3">
            <a:extLst>
              <a:ext uri="{FF2B5EF4-FFF2-40B4-BE49-F238E27FC236}">
                <a16:creationId xmlns:a16="http://schemas.microsoft.com/office/drawing/2014/main" id="{1E996980-BF64-CC80-5C7E-A389C361AB19}"/>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F03AC40-9CCA-4A5D-8292-3BE7064B8D93}" type="slidenum">
              <a:rPr lang="el-GR" altLang="pl-PL">
                <a:cs typeface="Arial" panose="020B0604020202020204" pitchFamily="34" charset="0"/>
              </a:rPr>
              <a:pPr hangingPunct="1">
                <a:lnSpc>
                  <a:spcPct val="100000"/>
                </a:lnSpc>
                <a:buClrTx/>
                <a:buFontTx/>
                <a:buNone/>
              </a:pPr>
              <a:t>15</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346FE899-2F61-5A2A-6A00-8FF8C9872822}"/>
              </a:ext>
            </a:extLst>
          </p:cNvPr>
          <p:cNvSpPr>
            <a:spLocks noGrp="1" noChangeArrowheads="1"/>
          </p:cNvSpPr>
          <p:nvPr>
            <p:ph type="title" idx="4294967295"/>
          </p:nvPr>
        </p:nvSpPr>
        <p:spPr>
          <a:xfrm>
            <a:off x="1981200" y="576264"/>
            <a:ext cx="8229600" cy="1584325"/>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(10 από 23)</a:t>
            </a:r>
          </a:p>
        </p:txBody>
      </p:sp>
      <p:sp>
        <p:nvSpPr>
          <p:cNvPr id="20482" name="Text Box 2">
            <a:extLst>
              <a:ext uri="{FF2B5EF4-FFF2-40B4-BE49-F238E27FC236}">
                <a16:creationId xmlns:a16="http://schemas.microsoft.com/office/drawing/2014/main" id="{04857D5E-C7A1-2472-D884-140EF355E653}"/>
              </a:ext>
            </a:extLst>
          </p:cNvPr>
          <p:cNvSpPr txBox="1">
            <a:spLocks noChangeArrowheads="1"/>
          </p:cNvSpPr>
          <p:nvPr/>
        </p:nvSpPr>
        <p:spPr bwMode="auto">
          <a:xfrm>
            <a:off x="1981201" y="2160589"/>
            <a:ext cx="8399463" cy="3965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Μέθοδοι αξιολόγησης: Κλίμακες εκτίμησης της συμπεριφοράς</a:t>
            </a:r>
          </a:p>
          <a:p>
            <a:pPr marL="333375" indent="-320675">
              <a:spcBef>
                <a:spcPts val="638"/>
              </a:spcBef>
              <a:spcAft>
                <a:spcPts val="1425"/>
              </a:spcAft>
              <a:buSzPct val="45000"/>
              <a:buFont typeface="Symbol" panose="05050102010706020507" pitchFamily="18" charset="2"/>
              <a:buChar char=""/>
            </a:pPr>
            <a:r>
              <a:rPr lang="en-US" altLang="pl-PL" sz="2400"/>
              <a:t> Τυποποιημένες φόρμες με μολύβι και χαρτί </a:t>
            </a:r>
          </a:p>
          <a:p>
            <a:pPr marL="333375" indent="-320675">
              <a:spcBef>
                <a:spcPts val="638"/>
              </a:spcBef>
              <a:spcAft>
                <a:spcPts val="1425"/>
              </a:spcAft>
              <a:buSzPct val="45000"/>
              <a:buFont typeface="Symbol" panose="05050102010706020507" pitchFamily="18" charset="2"/>
              <a:buChar char=""/>
            </a:pPr>
            <a:r>
              <a:rPr lang="en-US" altLang="pl-PL" sz="2400"/>
              <a:t> Συμπληρώνονται από γονείς, δασκάλους ή άλλους             ενήλικες σχετικά με τα παρουσιαζόμενα προβλήματα         ενός παιδιού</a:t>
            </a:r>
          </a:p>
          <a:p>
            <a:pPr marL="333375" indent="-320675">
              <a:spcBef>
                <a:spcPts val="638"/>
              </a:spcBef>
              <a:spcAft>
                <a:spcPts val="1425"/>
              </a:spcAft>
              <a:buSzPct val="45000"/>
              <a:buFont typeface="Symbol" panose="05050102010706020507" pitchFamily="18" charset="2"/>
              <a:buChar char=""/>
            </a:pPr>
            <a:r>
              <a:rPr lang="en-US" altLang="pl-PL" sz="2400"/>
              <a:t> Αποτελούνται από έναν κατάλογο συμπεριφορών και μια   σειρά απαντήσεων από τις οποίες επιλέγει ο ερωτώμενος</a:t>
            </a:r>
          </a:p>
        </p:txBody>
      </p:sp>
      <p:sp>
        <p:nvSpPr>
          <p:cNvPr id="20483" name="Text Box 3">
            <a:extLst>
              <a:ext uri="{FF2B5EF4-FFF2-40B4-BE49-F238E27FC236}">
                <a16:creationId xmlns:a16="http://schemas.microsoft.com/office/drawing/2014/main" id="{6DC3603F-9889-6A07-C5B4-EC42744A7223}"/>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0D29FAB-4BF3-412C-9D30-315125602B5C}" type="slidenum">
              <a:rPr lang="el-GR" altLang="pl-PL">
                <a:cs typeface="Arial" panose="020B0604020202020204" pitchFamily="34" charset="0"/>
              </a:rPr>
              <a:pPr hangingPunct="1">
                <a:lnSpc>
                  <a:spcPct val="100000"/>
                </a:lnSpc>
                <a:buClrTx/>
                <a:buFontTx/>
                <a:buNone/>
              </a:pPr>
              <a:t>16</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a:extLst>
              <a:ext uri="{FF2B5EF4-FFF2-40B4-BE49-F238E27FC236}">
                <a16:creationId xmlns:a16="http://schemas.microsoft.com/office/drawing/2014/main" id="{42403534-4BC6-B7AB-8D34-B4A6F054C6F8}"/>
              </a:ext>
            </a:extLst>
          </p:cNvPr>
          <p:cNvSpPr>
            <a:spLocks noGrp="1" noChangeArrowheads="1"/>
          </p:cNvSpPr>
          <p:nvPr>
            <p:ph type="title" idx="4294967295"/>
          </p:nvPr>
        </p:nvSpPr>
        <p:spPr>
          <a:xfrm>
            <a:off x="1981200" y="503239"/>
            <a:ext cx="8229600" cy="1368425"/>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(11 από 23)</a:t>
            </a:r>
          </a:p>
        </p:txBody>
      </p:sp>
      <p:sp>
        <p:nvSpPr>
          <p:cNvPr id="21506" name="Text Box 2">
            <a:extLst>
              <a:ext uri="{FF2B5EF4-FFF2-40B4-BE49-F238E27FC236}">
                <a16:creationId xmlns:a16="http://schemas.microsoft.com/office/drawing/2014/main" id="{03E757B1-C8C0-3521-BBAE-725EAB9141AD}"/>
              </a:ext>
            </a:extLst>
          </p:cNvPr>
          <p:cNvSpPr txBox="1">
            <a:spLocks noChangeArrowheads="1"/>
          </p:cNvSpPr>
          <p:nvPr/>
        </p:nvSpPr>
        <p:spPr bwMode="auto">
          <a:xfrm>
            <a:off x="1811339" y="1871663"/>
            <a:ext cx="8567737"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4738" indent="-6175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600"/>
              <a:t>Μέθοδοι αξιολόγησης: Κλίμακες εκτίμησης της συμπεριφοράς</a:t>
            </a:r>
          </a:p>
          <a:p>
            <a:pPr marL="333375" indent="-320675">
              <a:spcBef>
                <a:spcPts val="638"/>
              </a:spcBef>
              <a:spcAft>
                <a:spcPts val="1425"/>
              </a:spcAft>
              <a:buSzPct val="45000"/>
              <a:buFont typeface="Symbol" panose="05050102010706020507" pitchFamily="18" charset="2"/>
              <a:buChar char=""/>
            </a:pPr>
            <a:r>
              <a:rPr lang="en-US" altLang="pl-PL" sz="2600"/>
              <a:t> Διαδεδομένες κλίμακες εκτίμησης της συμπεριφοράς </a:t>
            </a:r>
          </a:p>
          <a:p>
            <a:pPr lvl="1">
              <a:spcBef>
                <a:spcPts val="638"/>
              </a:spcBef>
              <a:spcAft>
                <a:spcPts val="1425"/>
              </a:spcAft>
              <a:buFont typeface="Times New Roman" panose="02020603050405020304" pitchFamily="18" charset="0"/>
              <a:buChar char="–"/>
            </a:pPr>
            <a:r>
              <a:rPr lang="en-US" altLang="pl-PL" sz="2200"/>
              <a:t>Λίστα Ελέγχου Παιδικής Συμπεριφοράς (μέρος του Συστήματος Achenbach για Εμπειρικά Βασισμένη Αξιολόγηση Σχολικής Ηλικίας)</a:t>
            </a:r>
          </a:p>
          <a:p>
            <a:pPr lvl="1">
              <a:spcBef>
                <a:spcPts val="638"/>
              </a:spcBef>
              <a:spcAft>
                <a:spcPts val="1425"/>
              </a:spcAft>
              <a:buFont typeface="Times New Roman" panose="02020603050405020304" pitchFamily="18" charset="0"/>
              <a:buChar char="–"/>
            </a:pPr>
            <a:r>
              <a:rPr lang="en-US" altLang="pl-PL" sz="2200"/>
              <a:t>Σύστημα Συμπεριφορικής Αξιολόγησης για Παιδιά</a:t>
            </a:r>
          </a:p>
          <a:p>
            <a:pPr lvl="1">
              <a:spcBef>
                <a:spcPts val="638"/>
              </a:spcBef>
              <a:spcAft>
                <a:spcPts val="1425"/>
              </a:spcAft>
              <a:buFont typeface="Times New Roman" panose="02020603050405020304" pitchFamily="18" charset="0"/>
              <a:buChar char="–"/>
            </a:pPr>
            <a:r>
              <a:rPr lang="en-US" altLang="pl-PL" sz="2200"/>
              <a:t>Κλίμακα Conners για την αξιολόγηση της ΔΕΠΥ</a:t>
            </a:r>
          </a:p>
          <a:p>
            <a:pPr lvl="1">
              <a:spcBef>
                <a:spcPts val="638"/>
              </a:spcBef>
              <a:spcAft>
                <a:spcPts val="1425"/>
              </a:spcAft>
              <a:buFont typeface="Times New Roman" panose="02020603050405020304" pitchFamily="18" charset="0"/>
              <a:buChar char="–"/>
            </a:pPr>
            <a:r>
              <a:rPr lang="en-US" altLang="pl-PL" sz="2200"/>
              <a:t>Κλίμακα Παιδικής Κατάθλιψης</a:t>
            </a:r>
          </a:p>
        </p:txBody>
      </p:sp>
      <p:sp>
        <p:nvSpPr>
          <p:cNvPr id="21507" name="Text Box 3">
            <a:extLst>
              <a:ext uri="{FF2B5EF4-FFF2-40B4-BE49-F238E27FC236}">
                <a16:creationId xmlns:a16="http://schemas.microsoft.com/office/drawing/2014/main" id="{E888287F-CF72-67F5-2E31-1512DF033667}"/>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5E68CD72-191E-4E17-B55E-4C570FE3FD3F}" type="slidenum">
              <a:rPr lang="el-GR" altLang="pl-PL">
                <a:cs typeface="Arial" panose="020B0604020202020204" pitchFamily="34" charset="0"/>
              </a:rPr>
              <a:pPr hangingPunct="1">
                <a:lnSpc>
                  <a:spcPct val="100000"/>
                </a:lnSpc>
                <a:buClrTx/>
                <a:buFontTx/>
                <a:buNone/>
              </a:pPr>
              <a:t>17</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a:extLst>
              <a:ext uri="{FF2B5EF4-FFF2-40B4-BE49-F238E27FC236}">
                <a16:creationId xmlns:a16="http://schemas.microsoft.com/office/drawing/2014/main" id="{D076BBCB-543F-C4D2-2871-463A51A15C03}"/>
              </a:ext>
            </a:extLst>
          </p:cNvPr>
          <p:cNvSpPr>
            <a:spLocks noGrp="1" noChangeArrowheads="1"/>
          </p:cNvSpPr>
          <p:nvPr>
            <p:ph type="title" idx="4294967295"/>
          </p:nvPr>
        </p:nvSpPr>
        <p:spPr>
          <a:xfrm>
            <a:off x="1981200" y="503239"/>
            <a:ext cx="8229600" cy="1476375"/>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(12 από 23)</a:t>
            </a:r>
          </a:p>
        </p:txBody>
      </p:sp>
      <p:sp>
        <p:nvSpPr>
          <p:cNvPr id="22530" name="Text Box 2">
            <a:extLst>
              <a:ext uri="{FF2B5EF4-FFF2-40B4-BE49-F238E27FC236}">
                <a16:creationId xmlns:a16="http://schemas.microsoft.com/office/drawing/2014/main" id="{3CD526E9-59B9-7661-6F53-C7B425669280}"/>
              </a:ext>
            </a:extLst>
          </p:cNvPr>
          <p:cNvSpPr txBox="1">
            <a:spLocks noChangeArrowheads="1"/>
          </p:cNvSpPr>
          <p:nvPr/>
        </p:nvSpPr>
        <p:spPr bwMode="auto">
          <a:xfrm>
            <a:off x="1981200" y="1871663"/>
            <a:ext cx="8229600"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600"/>
              <a:t>Μέθοδοι αξιολόγησης: Κλίμακες εκτίμησης της συμπεριφοράς</a:t>
            </a:r>
          </a:p>
          <a:p>
            <a:pPr marL="333375" indent="-320675">
              <a:spcBef>
                <a:spcPts val="638"/>
              </a:spcBef>
              <a:spcAft>
                <a:spcPts val="1425"/>
              </a:spcAft>
              <a:buSzPct val="45000"/>
              <a:buFont typeface="Symbol" panose="05050102010706020507" pitchFamily="18" charset="2"/>
              <a:buChar char=""/>
            </a:pPr>
            <a:r>
              <a:rPr lang="en-US" altLang="pl-PL" sz="2400"/>
              <a:t> Πλεονεκτήματα</a:t>
            </a:r>
          </a:p>
          <a:p>
            <a:pPr lvl="1">
              <a:spcBef>
                <a:spcPts val="638"/>
              </a:spcBef>
              <a:spcAft>
                <a:spcPts val="1425"/>
              </a:spcAft>
            </a:pPr>
            <a:r>
              <a:rPr lang="en-US" altLang="pl-PL" sz="2200"/>
              <a:t>		- Εύχρηστες, οικονομικές, αντικειμενικές</a:t>
            </a:r>
          </a:p>
          <a:p>
            <a:pPr marL="333375" indent="-320675">
              <a:spcBef>
                <a:spcPts val="638"/>
              </a:spcBef>
              <a:spcAft>
                <a:spcPts val="1425"/>
              </a:spcAft>
              <a:buSzPct val="45000"/>
              <a:buFont typeface="Symbol" panose="05050102010706020507" pitchFamily="18" charset="2"/>
              <a:buChar char=""/>
            </a:pPr>
            <a:r>
              <a:rPr lang="en-US" altLang="pl-PL" sz="2400"/>
              <a:t> Μειονεκτήματα</a:t>
            </a:r>
          </a:p>
          <a:p>
            <a:pPr marL="1084263" lvl="1" indent="-614363">
              <a:spcBef>
                <a:spcPts val="638"/>
              </a:spcBef>
              <a:spcAft>
                <a:spcPts val="1425"/>
              </a:spcAft>
            </a:pPr>
            <a:r>
              <a:rPr lang="en-US" altLang="pl-PL" sz="2200"/>
              <a:t>- Οι ερωτώμενοι περιορίζονται και δεν μπορούν να επεκταθούν </a:t>
            </a:r>
          </a:p>
          <a:p>
            <a:pPr marL="1084263" lvl="1" indent="-614363">
              <a:spcBef>
                <a:spcPts val="638"/>
              </a:spcBef>
              <a:spcAft>
                <a:spcPts val="1425"/>
              </a:spcAft>
            </a:pPr>
            <a:r>
              <a:rPr lang="en-US" altLang="pl-PL" sz="2200"/>
              <a:t>- Τα στοιχεία μιας κλίμακας μπορεί να μην αποτυπώνουν επαρκώς τις προβληματικές συμπεριφορές ενός παιδιού</a:t>
            </a:r>
          </a:p>
          <a:p>
            <a:pPr>
              <a:spcBef>
                <a:spcPts val="638"/>
              </a:spcBef>
              <a:spcAft>
                <a:spcPts val="1425"/>
              </a:spcAft>
            </a:pPr>
            <a:endParaRPr lang="en-US" altLang="pl-PL" sz="2200"/>
          </a:p>
        </p:txBody>
      </p:sp>
      <p:sp>
        <p:nvSpPr>
          <p:cNvPr id="22531" name="Text Box 3">
            <a:extLst>
              <a:ext uri="{FF2B5EF4-FFF2-40B4-BE49-F238E27FC236}">
                <a16:creationId xmlns:a16="http://schemas.microsoft.com/office/drawing/2014/main" id="{31DCA25D-3001-DD03-E882-30644C165254}"/>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A4FA18A4-A9E9-4CB5-8A19-F44CE68AE8EB}" type="slidenum">
              <a:rPr lang="el-GR" altLang="pl-PL">
                <a:cs typeface="Arial" panose="020B0604020202020204" pitchFamily="34" charset="0"/>
              </a:rPr>
              <a:pPr hangingPunct="1">
                <a:lnSpc>
                  <a:spcPct val="100000"/>
                </a:lnSpc>
                <a:buClrTx/>
                <a:buFontTx/>
                <a:buNone/>
              </a:pPr>
              <a:t>18</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a:extLst>
              <a:ext uri="{FF2B5EF4-FFF2-40B4-BE49-F238E27FC236}">
                <a16:creationId xmlns:a16="http://schemas.microsoft.com/office/drawing/2014/main" id="{FDE5A0FF-8B7E-70D4-0079-40121CEAB394}"/>
              </a:ext>
            </a:extLst>
          </p:cNvPr>
          <p:cNvSpPr>
            <a:spLocks noGrp="1" noChangeArrowheads="1"/>
          </p:cNvSpPr>
          <p:nvPr>
            <p:ph type="title" idx="4294967295"/>
          </p:nvPr>
        </p:nvSpPr>
        <p:spPr>
          <a:xfrm>
            <a:off x="1981200" y="647700"/>
            <a:ext cx="8229600" cy="1333500"/>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(13 από 23)</a:t>
            </a:r>
          </a:p>
        </p:txBody>
      </p:sp>
      <p:sp>
        <p:nvSpPr>
          <p:cNvPr id="23554" name="Text Box 2">
            <a:extLst>
              <a:ext uri="{FF2B5EF4-FFF2-40B4-BE49-F238E27FC236}">
                <a16:creationId xmlns:a16="http://schemas.microsoft.com/office/drawing/2014/main" id="{E31771E4-4F02-ADF2-55D0-DB2D3E50C68A}"/>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600"/>
              <a:t>Μέθοδοι αξιολόγησης: Κλίμακες αυτοαναφοράς</a:t>
            </a:r>
          </a:p>
          <a:p>
            <a:pPr marL="331788" indent="-319088">
              <a:spcBef>
                <a:spcPts val="638"/>
              </a:spcBef>
              <a:spcAft>
                <a:spcPts val="1425"/>
              </a:spcAft>
              <a:buSzPct val="45000"/>
              <a:buFont typeface="Arial" panose="020B0604020202020204" pitchFamily="34" charset="0"/>
              <a:buChar char="•"/>
            </a:pPr>
            <a:r>
              <a:rPr lang="en-US" altLang="pl-PL" sz="2000"/>
              <a:t>Χρησιμοποιούνται συχνότερα με εφήβους παρά με μικρότερα παιδιά</a:t>
            </a:r>
          </a:p>
          <a:p>
            <a:pPr marL="331788" indent="-319088">
              <a:spcBef>
                <a:spcPts val="638"/>
              </a:spcBef>
              <a:spcAft>
                <a:spcPts val="1425"/>
              </a:spcAft>
              <a:buSzPct val="45000"/>
              <a:buFont typeface="Arial" panose="020B0604020202020204" pitchFamily="34" charset="0"/>
              <a:buChar char="•"/>
            </a:pPr>
            <a:r>
              <a:rPr lang="en-US" altLang="pl-PL" sz="2000"/>
              <a:t>Τεστ που απαντώνται με μολύβι και χαρτί με μια σειρά από δηλώσεις και απαντήσεις σωστού/λάθους ή άλλων επιλογών σε ένα συνεχές</a:t>
            </a:r>
          </a:p>
          <a:p>
            <a:pPr marL="331788" indent="-319088">
              <a:spcBef>
                <a:spcPts val="638"/>
              </a:spcBef>
              <a:spcAft>
                <a:spcPts val="1425"/>
              </a:spcAft>
              <a:buSzPct val="45000"/>
              <a:buFont typeface="Arial" panose="020B0604020202020204" pitchFamily="34" charset="0"/>
              <a:buChar char="•"/>
            </a:pPr>
            <a:r>
              <a:rPr lang="en-US" altLang="pl-PL" sz="2000"/>
              <a:t>Οι βαθμολογίες προκύπτουν από τη σύγκριση των μοτίβων βαθμολογίας με νόρμες που αφορούν το συγκεκριμένο ηλικιακό εύρος</a:t>
            </a:r>
          </a:p>
          <a:p>
            <a:pPr marL="331788" indent="-319088">
              <a:spcBef>
                <a:spcPts val="638"/>
              </a:spcBef>
              <a:spcAft>
                <a:spcPts val="1425"/>
              </a:spcAft>
              <a:buSzPct val="45000"/>
              <a:buFont typeface="Arial" panose="020B0604020202020204" pitchFamily="34" charset="0"/>
              <a:buChar char="•"/>
            </a:pPr>
            <a:r>
              <a:rPr lang="en-US" altLang="pl-PL" sz="2000"/>
              <a:t>Σχετικά εκτενή, ευρέως φάσματος εργαλεία μέτρησης της προσωπικότητας</a:t>
            </a:r>
          </a:p>
        </p:txBody>
      </p:sp>
      <p:sp>
        <p:nvSpPr>
          <p:cNvPr id="23555" name="Text Box 3">
            <a:extLst>
              <a:ext uri="{FF2B5EF4-FFF2-40B4-BE49-F238E27FC236}">
                <a16:creationId xmlns:a16="http://schemas.microsoft.com/office/drawing/2014/main" id="{4CEC5ED2-D187-3097-6323-3B8D83221785}"/>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5BE1ECA-2FBE-467E-9AE6-64DF213E5298}" type="slidenum">
              <a:rPr lang="el-GR" altLang="pl-PL">
                <a:cs typeface="Arial" panose="020B0604020202020204" pitchFamily="34" charset="0"/>
              </a:rPr>
              <a:pPr hangingPunct="1">
                <a:lnSpc>
                  <a:spcPct val="100000"/>
                </a:lnSpc>
                <a:buClrTx/>
                <a:buFontTx/>
                <a:buNone/>
              </a:pPr>
              <a:t>19</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8DF1DEDA-5506-3D04-0B4A-E067DE8B16BB}"/>
              </a:ext>
            </a:extLst>
          </p:cNvPr>
          <p:cNvSpPr>
            <a:spLocks noGrp="1" noChangeArrowheads="1"/>
          </p:cNvSpPr>
          <p:nvPr>
            <p:ph type="title" idx="4294967295"/>
          </p:nvPr>
        </p:nvSpPr>
        <p:spPr>
          <a:xfrm>
            <a:off x="1981200" y="576264"/>
            <a:ext cx="8229600" cy="1404937"/>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Ψυχολογικά θέματα στην παιδική ηλικία</a:t>
            </a:r>
            <a:r>
              <a:rPr lang="en-US" altLang="pl-PL" sz="4900" b="1">
                <a:solidFill>
                  <a:srgbClr val="1F497D"/>
                </a:solidFill>
              </a:rPr>
              <a:t> </a:t>
            </a:r>
            <a:r>
              <a:rPr lang="en-US" altLang="pl-PL" sz="2600" b="1">
                <a:solidFill>
                  <a:srgbClr val="1F497D"/>
                </a:solidFill>
              </a:rPr>
              <a:t>(1 από 5)</a:t>
            </a:r>
          </a:p>
        </p:txBody>
      </p:sp>
      <p:sp>
        <p:nvSpPr>
          <p:cNvPr id="6146" name="Text Box 2">
            <a:extLst>
              <a:ext uri="{FF2B5EF4-FFF2-40B4-BE49-F238E27FC236}">
                <a16:creationId xmlns:a16="http://schemas.microsoft.com/office/drawing/2014/main" id="{07B08E32-526B-2674-94D2-1FEB734E2521}"/>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Διαταραχές στην παιδική ηλικία</a:t>
            </a:r>
          </a:p>
          <a:p>
            <a:pPr marL="331788" indent="-319088">
              <a:spcBef>
                <a:spcPts val="638"/>
              </a:spcBef>
              <a:spcAft>
                <a:spcPts val="1425"/>
              </a:spcAft>
              <a:buSzPct val="45000"/>
              <a:buFont typeface="Arial" panose="020B0604020202020204" pitchFamily="34" charset="0"/>
              <a:buChar char="•"/>
            </a:pPr>
            <a:r>
              <a:rPr lang="en-US" altLang="pl-PL" sz="2800"/>
              <a:t>Συχνές διαταραχές στην παιδική ηλικία</a:t>
            </a:r>
          </a:p>
          <a:p>
            <a:pPr lvl="1">
              <a:spcBef>
                <a:spcPts val="563"/>
              </a:spcBef>
              <a:spcAft>
                <a:spcPts val="1425"/>
              </a:spcAft>
              <a:buSzPct val="75000"/>
              <a:buFont typeface="Arial" panose="020B0604020202020204" pitchFamily="34" charset="0"/>
              <a:buChar char="–"/>
            </a:pPr>
            <a:r>
              <a:rPr lang="en-US" altLang="pl-PL" sz="2600"/>
              <a:t>Διαταραχή ελλειμματικής προσοχής/υπερκινητικότητας</a:t>
            </a:r>
          </a:p>
          <a:p>
            <a:pPr lvl="1">
              <a:spcBef>
                <a:spcPts val="563"/>
              </a:spcBef>
              <a:spcAft>
                <a:spcPts val="1425"/>
              </a:spcAft>
              <a:buSzPct val="75000"/>
              <a:buFont typeface="Arial" panose="020B0604020202020204" pitchFamily="34" charset="0"/>
              <a:buChar char="–"/>
            </a:pPr>
            <a:r>
              <a:rPr lang="en-US" altLang="pl-PL" sz="2600"/>
              <a:t>Διαταραχή διαγωγής</a:t>
            </a:r>
          </a:p>
          <a:p>
            <a:pPr lvl="1">
              <a:spcBef>
                <a:spcPts val="563"/>
              </a:spcBef>
              <a:spcAft>
                <a:spcPts val="1425"/>
              </a:spcAft>
              <a:buSzPct val="75000"/>
              <a:buFont typeface="Arial" panose="020B0604020202020204" pitchFamily="34" charset="0"/>
              <a:buChar char="–"/>
            </a:pPr>
            <a:r>
              <a:rPr lang="en-US" altLang="pl-PL" sz="2600"/>
              <a:t>Εναντιωματική προκλητική διαταραχή</a:t>
            </a:r>
          </a:p>
          <a:p>
            <a:pPr lvl="1">
              <a:spcBef>
                <a:spcPts val="563"/>
              </a:spcBef>
              <a:spcAft>
                <a:spcPts val="1425"/>
              </a:spcAft>
              <a:buSzPct val="75000"/>
              <a:buFont typeface="Arial" panose="020B0604020202020204" pitchFamily="34" charset="0"/>
              <a:buChar char="–"/>
            </a:pPr>
            <a:r>
              <a:rPr lang="en-US" altLang="pl-PL" sz="2600"/>
              <a:t>Διαταραχή άγχους αποχωρισμού</a:t>
            </a:r>
          </a:p>
          <a:p>
            <a:pPr>
              <a:spcBef>
                <a:spcPts val="638"/>
              </a:spcBef>
              <a:spcAft>
                <a:spcPts val="1425"/>
              </a:spcAft>
            </a:pPr>
            <a:endParaRPr lang="en-US" altLang="pl-PL" sz="2600"/>
          </a:p>
        </p:txBody>
      </p:sp>
      <p:sp>
        <p:nvSpPr>
          <p:cNvPr id="6147" name="Text Box 3">
            <a:extLst>
              <a:ext uri="{FF2B5EF4-FFF2-40B4-BE49-F238E27FC236}">
                <a16:creationId xmlns:a16="http://schemas.microsoft.com/office/drawing/2014/main" id="{446C0569-0CFF-54A0-2879-6292FC877A7F}"/>
              </a:ext>
            </a:extLst>
          </p:cNvPr>
          <p:cNvSpPr txBox="1">
            <a:spLocks noChangeArrowheads="1"/>
          </p:cNvSpPr>
          <p:nvPr/>
        </p:nvSpPr>
        <p:spPr bwMode="auto">
          <a:xfrm>
            <a:off x="1981200" y="6356351"/>
            <a:ext cx="7543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p>
        </p:txBody>
      </p:sp>
      <p:sp>
        <p:nvSpPr>
          <p:cNvPr id="6148" name="Text Box 4">
            <a:extLst>
              <a:ext uri="{FF2B5EF4-FFF2-40B4-BE49-F238E27FC236}">
                <a16:creationId xmlns:a16="http://schemas.microsoft.com/office/drawing/2014/main" id="{61DB4B44-66A6-3BFD-8486-468986F6659A}"/>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173BCD29-B6C0-493F-8AB8-47A8A6A73C36}" type="slidenum">
              <a:rPr lang="el-GR" altLang="pl-PL">
                <a:cs typeface="Arial" panose="020B0604020202020204" pitchFamily="34" charset="0"/>
              </a:rPr>
              <a:pPr hangingPunct="1">
                <a:lnSpc>
                  <a:spcPct val="100000"/>
                </a:lnSpc>
                <a:buClrTx/>
                <a:buFontTx/>
                <a:buNone/>
              </a:pPr>
              <a:t>2</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a:extLst>
              <a:ext uri="{FF2B5EF4-FFF2-40B4-BE49-F238E27FC236}">
                <a16:creationId xmlns:a16="http://schemas.microsoft.com/office/drawing/2014/main" id="{F243930B-D8DA-4116-0DA6-0015AE3108C7}"/>
              </a:ext>
            </a:extLst>
          </p:cNvPr>
          <p:cNvSpPr>
            <a:spLocks noGrp="1" noChangeArrowheads="1"/>
          </p:cNvSpPr>
          <p:nvPr>
            <p:ph type="title" idx="4294967295"/>
          </p:nvPr>
        </p:nvSpPr>
        <p:spPr>
          <a:xfrm>
            <a:off x="1981200" y="647700"/>
            <a:ext cx="8229600" cy="1333500"/>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(14 από 23)</a:t>
            </a:r>
          </a:p>
        </p:txBody>
      </p:sp>
      <p:sp>
        <p:nvSpPr>
          <p:cNvPr id="24578" name="Text Box 2">
            <a:extLst>
              <a:ext uri="{FF2B5EF4-FFF2-40B4-BE49-F238E27FC236}">
                <a16:creationId xmlns:a16="http://schemas.microsoft.com/office/drawing/2014/main" id="{57FACCD9-35E6-8126-2B1F-4D18D71A354A}"/>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Μέθοδοι αξιολόγησης: Κλίμακες αυτοαναφοράς</a:t>
            </a:r>
          </a:p>
          <a:p>
            <a:pPr marL="331788" indent="-319088">
              <a:spcBef>
                <a:spcPts val="638"/>
              </a:spcBef>
              <a:spcAft>
                <a:spcPts val="1425"/>
              </a:spcAft>
              <a:buSzPct val="45000"/>
              <a:buFont typeface="Arial" panose="020B0604020202020204" pitchFamily="34" charset="0"/>
              <a:buChar char="•"/>
            </a:pPr>
            <a:r>
              <a:rPr lang="en-US" altLang="pl-PL" sz="2800"/>
              <a:t>Διαδεδομένες κλίμακες αυτοαναφοράς</a:t>
            </a:r>
          </a:p>
          <a:p>
            <a:pPr lvl="1">
              <a:spcBef>
                <a:spcPts val="563"/>
              </a:spcBef>
              <a:spcAft>
                <a:spcPts val="1425"/>
              </a:spcAft>
              <a:buSzPct val="75000"/>
              <a:buFont typeface="Arial" panose="020B0604020202020204" pitchFamily="34" charset="0"/>
              <a:buChar char="–"/>
            </a:pPr>
            <a:r>
              <a:rPr lang="en-US" altLang="pl-PL" sz="2400"/>
              <a:t>MMPI</a:t>
            </a:r>
          </a:p>
          <a:p>
            <a:pPr lvl="1">
              <a:spcBef>
                <a:spcPts val="563"/>
              </a:spcBef>
              <a:spcAft>
                <a:spcPts val="1425"/>
              </a:spcAft>
              <a:buSzPct val="75000"/>
              <a:buFont typeface="Arial" panose="020B0604020202020204" pitchFamily="34" charset="0"/>
              <a:buChar char="–"/>
            </a:pPr>
            <a:r>
              <a:rPr lang="en-US" altLang="pl-PL" sz="2400"/>
              <a:t>PAI</a:t>
            </a:r>
          </a:p>
          <a:p>
            <a:pPr lvl="1">
              <a:spcBef>
                <a:spcPts val="563"/>
              </a:spcBef>
              <a:spcAft>
                <a:spcPts val="1425"/>
              </a:spcAft>
              <a:buSzPct val="75000"/>
              <a:buFont typeface="Arial" panose="020B0604020202020204" pitchFamily="34" charset="0"/>
              <a:buChar char="–"/>
            </a:pPr>
            <a:r>
              <a:rPr lang="en-US" altLang="pl-PL" sz="2400"/>
              <a:t>MCMI</a:t>
            </a:r>
          </a:p>
          <a:p>
            <a:pPr marL="331788" indent="-319088">
              <a:spcBef>
                <a:spcPts val="638"/>
              </a:spcBef>
              <a:spcAft>
                <a:spcPts val="1425"/>
              </a:spcAft>
              <a:buSzPct val="45000"/>
              <a:buFont typeface="Arial" panose="020B0604020202020204" pitchFamily="34" charset="0"/>
              <a:buChar char="•"/>
            </a:pPr>
            <a:r>
              <a:rPr lang="en-US" altLang="pl-PL" sz="2800"/>
              <a:t>Πολιτισμική επάρκεια του ερωτώμενου</a:t>
            </a:r>
          </a:p>
        </p:txBody>
      </p:sp>
      <p:sp>
        <p:nvSpPr>
          <p:cNvPr id="24579" name="Text Box 3">
            <a:extLst>
              <a:ext uri="{FF2B5EF4-FFF2-40B4-BE49-F238E27FC236}">
                <a16:creationId xmlns:a16="http://schemas.microsoft.com/office/drawing/2014/main" id="{A18615B7-4430-FF86-38AF-85686ED89E4A}"/>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DC24C9B5-1FE4-40A6-9C24-1E45E46AC97B}" type="slidenum">
              <a:rPr lang="el-GR" altLang="pl-PL">
                <a:cs typeface="Arial" panose="020B0604020202020204" pitchFamily="34" charset="0"/>
              </a:rPr>
              <a:pPr hangingPunct="1">
                <a:lnSpc>
                  <a:spcPct val="100000"/>
                </a:lnSpc>
                <a:buClrTx/>
                <a:buFontTx/>
                <a:buNone/>
              </a:pPr>
              <a:t>20</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a:extLst>
              <a:ext uri="{FF2B5EF4-FFF2-40B4-BE49-F238E27FC236}">
                <a16:creationId xmlns:a16="http://schemas.microsoft.com/office/drawing/2014/main" id="{A130D9DF-A482-55D3-53A9-FBCC2D573405}"/>
              </a:ext>
            </a:extLst>
          </p:cNvPr>
          <p:cNvSpPr>
            <a:spLocks noGrp="1" noChangeArrowheads="1"/>
          </p:cNvSpPr>
          <p:nvPr>
            <p:ph type="title" idx="4294967295"/>
          </p:nvPr>
        </p:nvSpPr>
        <p:spPr>
          <a:xfrm>
            <a:off x="1981200" y="647700"/>
            <a:ext cx="8229600" cy="1333500"/>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(15 από 23)</a:t>
            </a:r>
          </a:p>
        </p:txBody>
      </p:sp>
      <p:sp>
        <p:nvSpPr>
          <p:cNvPr id="25602" name="Text Box 2">
            <a:extLst>
              <a:ext uri="{FF2B5EF4-FFF2-40B4-BE49-F238E27FC236}">
                <a16:creationId xmlns:a16="http://schemas.microsoft.com/office/drawing/2014/main" id="{3EBF8925-BB20-609F-23E5-15EE1884CFB0}"/>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Μέθοδοι αξιολόγησης: Προβολικές/Εκφραστικές τεχνικές</a:t>
            </a:r>
          </a:p>
          <a:p>
            <a:pPr marL="331788" indent="-319088">
              <a:spcBef>
                <a:spcPts val="638"/>
              </a:spcBef>
              <a:spcAft>
                <a:spcPts val="1425"/>
              </a:spcAft>
              <a:buSzPct val="45000"/>
              <a:buFont typeface="Arial" panose="020B0604020202020204" pitchFamily="34" charset="0"/>
              <a:buChar char="•"/>
            </a:pPr>
            <a:r>
              <a:rPr lang="en-US" altLang="pl-PL" sz="2800"/>
              <a:t>Συνήθη προβολικά τεστ για ενήλικες και παιδιά</a:t>
            </a:r>
          </a:p>
          <a:p>
            <a:pPr lvl="1">
              <a:spcBef>
                <a:spcPts val="563"/>
              </a:spcBef>
              <a:spcAft>
                <a:spcPts val="1425"/>
              </a:spcAft>
              <a:buSzPct val="75000"/>
              <a:buFont typeface="Arial" panose="020B0604020202020204" pitchFamily="34" charset="0"/>
              <a:buChar char="–"/>
            </a:pPr>
            <a:r>
              <a:rPr lang="en-US" altLang="pl-PL" sz="2600"/>
              <a:t>Δοκιμασία Κηλίδων Μελάνης του Rorschach </a:t>
            </a:r>
          </a:p>
          <a:p>
            <a:pPr lvl="1">
              <a:spcBef>
                <a:spcPts val="563"/>
              </a:spcBef>
              <a:spcAft>
                <a:spcPts val="1425"/>
              </a:spcAft>
              <a:buSzPct val="75000"/>
              <a:buFont typeface="Arial" panose="020B0604020202020204" pitchFamily="34" charset="0"/>
              <a:buChar char="–"/>
            </a:pPr>
            <a:r>
              <a:rPr lang="en-US" altLang="pl-PL" sz="2600"/>
              <a:t>Δοκιμασία Θεματικής Αντίληψης (TAT)</a:t>
            </a:r>
          </a:p>
          <a:p>
            <a:pPr lvl="1">
              <a:spcBef>
                <a:spcPts val="563"/>
              </a:spcBef>
              <a:spcAft>
                <a:spcPts val="1425"/>
              </a:spcAft>
              <a:buSzPct val="75000"/>
              <a:buFont typeface="Arial" panose="020B0604020202020204" pitchFamily="34" charset="0"/>
              <a:buChar char="–"/>
            </a:pPr>
            <a:r>
              <a:rPr lang="en-US" altLang="pl-PL" sz="2600"/>
              <a:t>Τεχνικές συμπλήρωσης ημιτελών προτάσεων</a:t>
            </a:r>
            <a:r>
              <a:rPr lang="en-US" altLang="pl-PL" sz="2800"/>
              <a:t> </a:t>
            </a:r>
          </a:p>
        </p:txBody>
      </p:sp>
      <p:sp>
        <p:nvSpPr>
          <p:cNvPr id="25603" name="Text Box 3">
            <a:extLst>
              <a:ext uri="{FF2B5EF4-FFF2-40B4-BE49-F238E27FC236}">
                <a16:creationId xmlns:a16="http://schemas.microsoft.com/office/drawing/2014/main" id="{F9DD7119-1598-94EB-59EE-BC460BCCE93B}"/>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FFC8139-203D-4FB6-8D38-77FB0C5471D5}" type="slidenum">
              <a:rPr lang="el-GR" altLang="pl-PL">
                <a:cs typeface="Arial" panose="020B0604020202020204" pitchFamily="34" charset="0"/>
              </a:rPr>
              <a:pPr hangingPunct="1">
                <a:lnSpc>
                  <a:spcPct val="100000"/>
                </a:lnSpc>
                <a:buClrTx/>
                <a:buFontTx/>
                <a:buNone/>
              </a:pPr>
              <a:t>21</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a:extLst>
              <a:ext uri="{FF2B5EF4-FFF2-40B4-BE49-F238E27FC236}">
                <a16:creationId xmlns:a16="http://schemas.microsoft.com/office/drawing/2014/main" id="{9FF8ABEB-9445-6CC0-E29D-43980C511D31}"/>
              </a:ext>
            </a:extLst>
          </p:cNvPr>
          <p:cNvSpPr>
            <a:spLocks noGrp="1" noChangeArrowheads="1"/>
          </p:cNvSpPr>
          <p:nvPr>
            <p:ph type="title" idx="4294967295"/>
          </p:nvPr>
        </p:nvSpPr>
        <p:spPr>
          <a:xfrm>
            <a:off x="1981200" y="503239"/>
            <a:ext cx="8229600" cy="1476375"/>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(16 από 23)</a:t>
            </a:r>
          </a:p>
        </p:txBody>
      </p:sp>
      <p:sp>
        <p:nvSpPr>
          <p:cNvPr id="26626" name="Text Box 2">
            <a:extLst>
              <a:ext uri="{FF2B5EF4-FFF2-40B4-BE49-F238E27FC236}">
                <a16:creationId xmlns:a16="http://schemas.microsoft.com/office/drawing/2014/main" id="{151F89B9-BFE5-A208-A740-01529887388E}"/>
              </a:ext>
            </a:extLst>
          </p:cNvPr>
          <p:cNvSpPr txBox="1">
            <a:spLocks noChangeArrowheads="1"/>
          </p:cNvSpPr>
          <p:nvPr/>
        </p:nvSpPr>
        <p:spPr bwMode="auto">
          <a:xfrm>
            <a:off x="1981200" y="1981201"/>
            <a:ext cx="8470900" cy="4144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4738" indent="-6175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600"/>
              <a:t>Μέθοδοι αξιολόγησης: Προβολικές/Εκφραστικές τεχνικές</a:t>
            </a:r>
          </a:p>
          <a:p>
            <a:pPr marL="333375" indent="-320675">
              <a:spcBef>
                <a:spcPts val="638"/>
              </a:spcBef>
              <a:spcAft>
                <a:spcPts val="1425"/>
              </a:spcAft>
              <a:buSzPct val="45000"/>
              <a:buFont typeface="Symbol" panose="05050102010706020507" pitchFamily="18" charset="2"/>
              <a:buChar char=""/>
            </a:pPr>
            <a:r>
              <a:rPr lang="en-US" altLang="pl-PL" sz="2400"/>
              <a:t> Δοκιμασία Θεματικής Αντίληψης για Παιδιά</a:t>
            </a:r>
          </a:p>
          <a:p>
            <a:pPr lvl="1">
              <a:spcBef>
                <a:spcPts val="638"/>
              </a:spcBef>
              <a:spcAft>
                <a:spcPts val="1425"/>
              </a:spcAft>
              <a:buFont typeface="Times New Roman" panose="02020603050405020304" pitchFamily="18" charset="0"/>
              <a:buChar char="–"/>
            </a:pPr>
            <a:r>
              <a:rPr lang="en-US" altLang="pl-PL" sz="2200"/>
              <a:t>Προσαρμογή του αφηγηματικού τεστ TAT </a:t>
            </a:r>
          </a:p>
          <a:p>
            <a:pPr lvl="1">
              <a:spcBef>
                <a:spcPts val="638"/>
              </a:spcBef>
              <a:spcAft>
                <a:spcPts val="1425"/>
              </a:spcAft>
              <a:buFont typeface="Times New Roman" panose="02020603050405020304" pitchFamily="18" charset="0"/>
              <a:buChar char="–"/>
            </a:pPr>
            <a:r>
              <a:rPr lang="en-US" altLang="pl-PL" sz="2200"/>
              <a:t>Περιλαμβάνει χαρακτήρες ζώων και όχι ανθρώπων</a:t>
            </a:r>
          </a:p>
          <a:p>
            <a:pPr marL="333375" indent="-320675">
              <a:spcBef>
                <a:spcPts val="638"/>
              </a:spcBef>
              <a:spcAft>
                <a:spcPts val="1425"/>
              </a:spcAft>
              <a:buSzPct val="45000"/>
              <a:buFont typeface="Symbol" panose="05050102010706020507" pitchFamily="18" charset="2"/>
              <a:buChar char=""/>
            </a:pPr>
            <a:r>
              <a:rPr lang="en-US" altLang="pl-PL" sz="2400"/>
              <a:t> Δοκιμασία Θεματικής Αντίληψης του Roberts</a:t>
            </a:r>
          </a:p>
          <a:p>
            <a:pPr lvl="1">
              <a:spcBef>
                <a:spcPts val="638"/>
              </a:spcBef>
              <a:spcAft>
                <a:spcPts val="1425"/>
              </a:spcAft>
              <a:buFont typeface="Times New Roman" panose="02020603050405020304" pitchFamily="18" charset="0"/>
              <a:buChar char="–"/>
            </a:pPr>
            <a:r>
              <a:rPr lang="en-US" altLang="pl-PL" sz="2200"/>
              <a:t>Πιο σύγχρονη και πολιτισμικά ευαίσθητη εναλλακτική </a:t>
            </a:r>
          </a:p>
          <a:p>
            <a:pPr lvl="1">
              <a:spcBef>
                <a:spcPts val="638"/>
              </a:spcBef>
              <a:spcAft>
                <a:spcPts val="1425"/>
              </a:spcAft>
              <a:buFont typeface="Times New Roman" panose="02020603050405020304" pitchFamily="18" charset="0"/>
              <a:buChar char="–"/>
            </a:pPr>
            <a:r>
              <a:rPr lang="en-US" altLang="pl-PL" sz="2200"/>
              <a:t>Οι χαρακτήρες είναι παιδιά από διαφορετικά εθνοτικά πλαίσια</a:t>
            </a:r>
          </a:p>
          <a:p>
            <a:pPr>
              <a:spcBef>
                <a:spcPts val="638"/>
              </a:spcBef>
              <a:spcAft>
                <a:spcPts val="1425"/>
              </a:spcAft>
            </a:pPr>
            <a:endParaRPr lang="en-US" altLang="pl-PL" sz="2200"/>
          </a:p>
        </p:txBody>
      </p:sp>
      <p:sp>
        <p:nvSpPr>
          <p:cNvPr id="26627" name="Text Box 3">
            <a:extLst>
              <a:ext uri="{FF2B5EF4-FFF2-40B4-BE49-F238E27FC236}">
                <a16:creationId xmlns:a16="http://schemas.microsoft.com/office/drawing/2014/main" id="{C98E4909-1BFE-8D76-6044-EB034B2F6B7E}"/>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68B2A0C-15E2-4C1C-B8AF-648C49EEFB8D}" type="slidenum">
              <a:rPr lang="el-GR" altLang="pl-PL">
                <a:cs typeface="Arial" panose="020B0604020202020204" pitchFamily="34" charset="0"/>
              </a:rPr>
              <a:pPr hangingPunct="1">
                <a:lnSpc>
                  <a:spcPct val="100000"/>
                </a:lnSpc>
                <a:buClrTx/>
                <a:buFontTx/>
                <a:buNone/>
              </a:pPr>
              <a:t>22</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a:extLst>
              <a:ext uri="{FF2B5EF4-FFF2-40B4-BE49-F238E27FC236}">
                <a16:creationId xmlns:a16="http://schemas.microsoft.com/office/drawing/2014/main" id="{FA5C4ABF-1F06-F83D-26EA-D260094E6E0E}"/>
              </a:ext>
            </a:extLst>
          </p:cNvPr>
          <p:cNvSpPr>
            <a:spLocks noGrp="1" noChangeArrowheads="1"/>
          </p:cNvSpPr>
          <p:nvPr>
            <p:ph type="title" idx="4294967295"/>
          </p:nvPr>
        </p:nvSpPr>
        <p:spPr>
          <a:xfrm>
            <a:off x="1981200" y="503239"/>
            <a:ext cx="8229600" cy="1476375"/>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(17 από 23)</a:t>
            </a:r>
          </a:p>
        </p:txBody>
      </p:sp>
      <p:sp>
        <p:nvSpPr>
          <p:cNvPr id="27650" name="Text Box 2">
            <a:extLst>
              <a:ext uri="{FF2B5EF4-FFF2-40B4-BE49-F238E27FC236}">
                <a16:creationId xmlns:a16="http://schemas.microsoft.com/office/drawing/2014/main" id="{33BC3FC8-B01A-4719-93C2-9B59F042E125}"/>
              </a:ext>
            </a:extLst>
          </p:cNvPr>
          <p:cNvSpPr txBox="1">
            <a:spLocks noChangeArrowheads="1"/>
          </p:cNvSpPr>
          <p:nvPr/>
        </p:nvSpPr>
        <p:spPr bwMode="auto">
          <a:xfrm>
            <a:off x="1811338" y="1871663"/>
            <a:ext cx="8712200"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84263" indent="-6143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buSzPct val="45000"/>
            </a:pPr>
            <a:r>
              <a:rPr lang="en-US" altLang="pl-PL" sz="2600"/>
              <a:t>Μέθοδοι αξιολόγησης: Προβολικές/Εκφραστικές τεχνικές TEMAS – Tell-Me-A-Story</a:t>
            </a:r>
            <a:r>
              <a:rPr lang="en-US" altLang="pl-PL" sz="5100"/>
              <a:t> </a:t>
            </a:r>
          </a:p>
          <a:p>
            <a:pPr>
              <a:spcBef>
                <a:spcPts val="638"/>
              </a:spcBef>
              <a:spcAft>
                <a:spcPts val="1425"/>
              </a:spcAft>
            </a:pPr>
            <a:r>
              <a:rPr lang="en-US" altLang="pl-PL" sz="2200"/>
              <a:t>		- </a:t>
            </a:r>
            <a:r>
              <a:rPr lang="en-US" altLang="pl-PL" sz="2000"/>
              <a:t>Σχεδιάστηκε ως πολιτισμικά ευαίσθητη εναλλακτική στo TAT</a:t>
            </a:r>
          </a:p>
          <a:p>
            <a:pPr>
              <a:spcBef>
                <a:spcPts val="638"/>
              </a:spcBef>
              <a:spcAft>
                <a:spcPts val="1425"/>
              </a:spcAft>
            </a:pPr>
            <a:r>
              <a:rPr lang="en-US" altLang="pl-PL" sz="2000"/>
              <a:t>		- Έγχρωμες κάρτες που απεικονίζουν σε διάφορες καταστάσεις 		   άτομα που δεν ανήκουν σε κάποια μειονότητα, καθώς και 			   Λατίνους/ες ή Αφροαμερικανούς/ές</a:t>
            </a:r>
          </a:p>
          <a:p>
            <a:pPr lvl="1">
              <a:spcBef>
                <a:spcPts val="638"/>
              </a:spcBef>
              <a:spcAft>
                <a:spcPts val="1425"/>
              </a:spcAft>
            </a:pPr>
            <a:r>
              <a:rPr lang="en-US" altLang="pl-PL" sz="2000"/>
              <a:t> - Μικρότερος βαθμός αμφισημίας από ό,τι στο TAT </a:t>
            </a:r>
          </a:p>
          <a:p>
            <a:pPr lvl="1">
              <a:spcBef>
                <a:spcPts val="638"/>
              </a:spcBef>
              <a:spcAft>
                <a:spcPts val="1425"/>
              </a:spcAft>
            </a:pPr>
            <a:r>
              <a:rPr lang="en-US" altLang="pl-PL" sz="2000"/>
              <a:t> - Οι σχετικές νόρμες είναι πολιτισμικά προσδιορισμένες και οργανωμένες σύμφωνα με την ηλικία, το φύλο και την εθνότητα</a:t>
            </a:r>
            <a:r>
              <a:rPr lang="en-US" altLang="pl-PL" sz="2200"/>
              <a:t> </a:t>
            </a:r>
          </a:p>
          <a:p>
            <a:pPr>
              <a:spcBef>
                <a:spcPts val="638"/>
              </a:spcBef>
              <a:spcAft>
                <a:spcPts val="1425"/>
              </a:spcAft>
            </a:pPr>
            <a:endParaRPr lang="en-US" altLang="pl-PL" sz="2200"/>
          </a:p>
        </p:txBody>
      </p:sp>
      <p:sp>
        <p:nvSpPr>
          <p:cNvPr id="27651" name="Text Box 3">
            <a:extLst>
              <a:ext uri="{FF2B5EF4-FFF2-40B4-BE49-F238E27FC236}">
                <a16:creationId xmlns:a16="http://schemas.microsoft.com/office/drawing/2014/main" id="{597F78A5-625D-BB93-FB33-4CFB1C70BDB5}"/>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EAAA18AB-6518-48A0-BDE4-846DFCEFF921}" type="slidenum">
              <a:rPr lang="el-GR" altLang="pl-PL">
                <a:cs typeface="Arial" panose="020B0604020202020204" pitchFamily="34" charset="0"/>
              </a:rPr>
              <a:pPr hangingPunct="1">
                <a:lnSpc>
                  <a:spcPct val="100000"/>
                </a:lnSpc>
                <a:buClrTx/>
                <a:buFontTx/>
                <a:buNone/>
              </a:pPr>
              <a:t>23</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a:extLst>
              <a:ext uri="{FF2B5EF4-FFF2-40B4-BE49-F238E27FC236}">
                <a16:creationId xmlns:a16="http://schemas.microsoft.com/office/drawing/2014/main" id="{25C14F47-BCA1-36F2-9460-62E9D47791C9}"/>
              </a:ext>
            </a:extLst>
          </p:cNvPr>
          <p:cNvSpPr>
            <a:spLocks noGrp="1" noChangeArrowheads="1"/>
          </p:cNvSpPr>
          <p:nvPr>
            <p:ph type="title" idx="4294967295"/>
          </p:nvPr>
        </p:nvSpPr>
        <p:spPr>
          <a:xfrm>
            <a:off x="1981200" y="503239"/>
            <a:ext cx="8229600" cy="1476375"/>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(18 από 23)</a:t>
            </a:r>
          </a:p>
        </p:txBody>
      </p:sp>
      <p:sp>
        <p:nvSpPr>
          <p:cNvPr id="28674" name="Text Box 2">
            <a:extLst>
              <a:ext uri="{FF2B5EF4-FFF2-40B4-BE49-F238E27FC236}">
                <a16:creationId xmlns:a16="http://schemas.microsoft.com/office/drawing/2014/main" id="{82192FB7-8B87-867B-F035-7CF271278C97}"/>
              </a:ext>
            </a:extLst>
          </p:cNvPr>
          <p:cNvSpPr txBox="1">
            <a:spLocks noChangeArrowheads="1"/>
          </p:cNvSpPr>
          <p:nvPr/>
        </p:nvSpPr>
        <p:spPr bwMode="auto">
          <a:xfrm>
            <a:off x="1811338" y="1871663"/>
            <a:ext cx="8856662"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4738" indent="-6175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600"/>
              <a:t>Μέθοδοι αξιολόγησης: Προβολικές/Εκφραστικές τεχνικές</a:t>
            </a:r>
          </a:p>
          <a:p>
            <a:pPr marL="333375" indent="-320675">
              <a:spcBef>
                <a:spcPts val="638"/>
              </a:spcBef>
              <a:spcAft>
                <a:spcPts val="1425"/>
              </a:spcAft>
              <a:buSzPct val="45000"/>
              <a:buFont typeface="Symbol" panose="05050102010706020507" pitchFamily="18" charset="2"/>
              <a:buChar char=""/>
            </a:pPr>
            <a:r>
              <a:rPr lang="en-US" altLang="pl-PL" sz="2200"/>
              <a:t> Τα εκφραστικά τεστ χρησιμοποιούν σχέδια ζωγραφικής ως               αποκρίσεις</a:t>
            </a:r>
          </a:p>
          <a:p>
            <a:pPr marL="333375" indent="-320675">
              <a:spcBef>
                <a:spcPts val="638"/>
              </a:spcBef>
              <a:spcAft>
                <a:spcPts val="1425"/>
              </a:spcAft>
              <a:buSzPct val="45000"/>
              <a:buFont typeface="Symbol" panose="05050102010706020507" pitchFamily="18" charset="2"/>
              <a:buChar char=""/>
            </a:pPr>
            <a:r>
              <a:rPr lang="en-US" altLang="pl-PL" sz="2200"/>
              <a:t> Τεστ</a:t>
            </a:r>
            <a:r>
              <a:rPr lang="en-US" altLang="pl-PL" sz="2600"/>
              <a:t> </a:t>
            </a:r>
          </a:p>
          <a:p>
            <a:pPr lvl="1">
              <a:spcBef>
                <a:spcPts val="638"/>
              </a:spcBef>
              <a:spcAft>
                <a:spcPts val="1425"/>
              </a:spcAft>
              <a:buFont typeface="Times New Roman" panose="02020603050405020304" pitchFamily="18" charset="0"/>
              <a:buChar char="–"/>
            </a:pPr>
            <a:r>
              <a:rPr lang="en-US" altLang="pl-PL" sz="2000"/>
              <a:t>Δοκιμασία Σχεδίασης Ανθρώπινων Μορφών</a:t>
            </a:r>
          </a:p>
          <a:p>
            <a:pPr lvl="1">
              <a:spcBef>
                <a:spcPts val="638"/>
              </a:spcBef>
              <a:spcAft>
                <a:spcPts val="1425"/>
              </a:spcAft>
              <a:buFont typeface="Times New Roman" panose="02020603050405020304" pitchFamily="18" charset="0"/>
              <a:buChar char="–"/>
            </a:pPr>
            <a:r>
              <a:rPr lang="en-US" altLang="pl-PL" sz="2000"/>
              <a:t>Παιδικό ιχνογράφημα της οικογένειας σε δράση</a:t>
            </a:r>
          </a:p>
          <a:p>
            <a:pPr lvl="1">
              <a:spcBef>
                <a:spcPts val="638"/>
              </a:spcBef>
              <a:spcAft>
                <a:spcPts val="1425"/>
              </a:spcAft>
              <a:buFont typeface="Times New Roman" panose="02020603050405020304" pitchFamily="18" charset="0"/>
              <a:buChar char="–"/>
            </a:pPr>
            <a:r>
              <a:rPr lang="en-US" altLang="pl-PL" sz="2000"/>
              <a:t>Τεστ “Σπίτι-Δέντρο-Άνθρωπος”</a:t>
            </a:r>
          </a:p>
          <a:p>
            <a:pPr marL="333375" indent="-320675">
              <a:spcBef>
                <a:spcPts val="638"/>
              </a:spcBef>
              <a:spcAft>
                <a:spcPts val="1425"/>
              </a:spcAft>
              <a:buSzPct val="45000"/>
              <a:buFont typeface="Symbol" panose="05050102010706020507" pitchFamily="18" charset="2"/>
              <a:buChar char=""/>
            </a:pPr>
            <a:r>
              <a:rPr lang="en-US" altLang="pl-PL" sz="2200"/>
              <a:t> Η ερμηνεία θα πρέπει να λαμβάνει υπόψη και το πολιτισμικό πλαίσιο </a:t>
            </a:r>
          </a:p>
        </p:txBody>
      </p:sp>
      <p:sp>
        <p:nvSpPr>
          <p:cNvPr id="28675" name="Text Box 3">
            <a:extLst>
              <a:ext uri="{FF2B5EF4-FFF2-40B4-BE49-F238E27FC236}">
                <a16:creationId xmlns:a16="http://schemas.microsoft.com/office/drawing/2014/main" id="{A7931E1F-9D26-1516-A95F-509B7D7A271D}"/>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240BAA0E-CC73-4DF9-AF2D-AFCEE40D536F}" type="slidenum">
              <a:rPr lang="el-GR" altLang="pl-PL">
                <a:cs typeface="Arial" panose="020B0604020202020204" pitchFamily="34" charset="0"/>
              </a:rPr>
              <a:pPr hangingPunct="1">
                <a:lnSpc>
                  <a:spcPct val="100000"/>
                </a:lnSpc>
                <a:buClrTx/>
                <a:buFontTx/>
                <a:buNone/>
              </a:pPr>
              <a:t>24</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a:extLst>
              <a:ext uri="{FF2B5EF4-FFF2-40B4-BE49-F238E27FC236}">
                <a16:creationId xmlns:a16="http://schemas.microsoft.com/office/drawing/2014/main" id="{D1D57606-878A-24A1-C0FB-C99CB69F3DD8}"/>
              </a:ext>
            </a:extLst>
          </p:cNvPr>
          <p:cNvSpPr>
            <a:spLocks noGrp="1" noChangeArrowheads="1"/>
          </p:cNvSpPr>
          <p:nvPr>
            <p:ph type="title" idx="4294967295"/>
          </p:nvPr>
        </p:nvSpPr>
        <p:spPr>
          <a:xfrm>
            <a:off x="1981200" y="576264"/>
            <a:ext cx="8229600" cy="1404937"/>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(19 από 23)</a:t>
            </a:r>
          </a:p>
        </p:txBody>
      </p:sp>
      <p:sp>
        <p:nvSpPr>
          <p:cNvPr id="29698" name="Text Box 2">
            <a:extLst>
              <a:ext uri="{FF2B5EF4-FFF2-40B4-BE49-F238E27FC236}">
                <a16:creationId xmlns:a16="http://schemas.microsoft.com/office/drawing/2014/main" id="{CC35FAC3-A821-FEB1-DF10-0BB8586A7B16}"/>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Μέθοδοι αξιολόγησης: Τεστ νοημοσύνης</a:t>
            </a:r>
          </a:p>
          <a:p>
            <a:pPr marL="331788" indent="-319088">
              <a:spcBef>
                <a:spcPts val="638"/>
              </a:spcBef>
              <a:spcAft>
                <a:spcPts val="1425"/>
              </a:spcAft>
              <a:buSzPct val="45000"/>
              <a:buFont typeface="Arial" panose="020B0604020202020204" pitchFamily="34" charset="0"/>
              <a:buChar char="•"/>
            </a:pPr>
            <a:r>
              <a:rPr lang="en-US" altLang="pl-PL" sz="2600"/>
              <a:t>Αποτελούνται από τεστ IQ και δοκιμασίες επίτευξης</a:t>
            </a:r>
          </a:p>
          <a:p>
            <a:pPr lvl="1">
              <a:spcBef>
                <a:spcPts val="563"/>
              </a:spcBef>
              <a:spcAft>
                <a:spcPts val="1425"/>
              </a:spcAft>
              <a:buSzPct val="75000"/>
              <a:buFont typeface="Arial" panose="020B0604020202020204" pitchFamily="34" charset="0"/>
              <a:buChar char="–"/>
            </a:pPr>
            <a:r>
              <a:rPr lang="en-US" altLang="pl-PL" sz="2400"/>
              <a:t>Aξιολογούν τη νοητική λειτουργία</a:t>
            </a:r>
            <a:r>
              <a:rPr lang="en-US" altLang="pl-PL" sz="2800"/>
              <a:t> </a:t>
            </a:r>
          </a:p>
          <a:p>
            <a:pPr marL="331788" indent="-319088">
              <a:spcBef>
                <a:spcPts val="638"/>
              </a:spcBef>
              <a:spcAft>
                <a:spcPts val="1425"/>
              </a:spcAft>
              <a:buSzPct val="45000"/>
              <a:buFont typeface="Arial" panose="020B0604020202020204" pitchFamily="34" charset="0"/>
              <a:buChar char="•"/>
            </a:pPr>
            <a:r>
              <a:rPr lang="en-US" altLang="pl-PL" sz="2600"/>
              <a:t>Διαδεδομένα τεστ</a:t>
            </a:r>
          </a:p>
          <a:p>
            <a:pPr lvl="1">
              <a:spcBef>
                <a:spcPts val="563"/>
              </a:spcBef>
              <a:spcAft>
                <a:spcPts val="1425"/>
              </a:spcAft>
              <a:buSzPct val="75000"/>
              <a:buFont typeface="Arial" panose="020B0604020202020204" pitchFamily="34" charset="0"/>
              <a:buChar char="–"/>
            </a:pPr>
            <a:r>
              <a:rPr lang="en-US" altLang="pl-PL" sz="2400"/>
              <a:t>Η ισπανική έκδοση της Κλίμακας Νοημοσύνης του Wechsler για Παιδιά-4η Έκδοση</a:t>
            </a:r>
          </a:p>
          <a:p>
            <a:pPr lvl="1">
              <a:spcBef>
                <a:spcPts val="563"/>
              </a:spcBef>
              <a:spcAft>
                <a:spcPts val="1425"/>
              </a:spcAft>
              <a:buSzPct val="75000"/>
              <a:buFont typeface="Arial" panose="020B0604020202020204" pitchFamily="34" charset="0"/>
              <a:buChar char="–"/>
            </a:pPr>
            <a:r>
              <a:rPr lang="en-US" altLang="pl-PL" sz="2400"/>
              <a:t>Η Παγκόσμια Μη Λεκτική Δοκιμασία Νοημοσύνης</a:t>
            </a:r>
            <a:r>
              <a:rPr lang="en-US" altLang="pl-PL" sz="2800"/>
              <a:t>  </a:t>
            </a:r>
          </a:p>
        </p:txBody>
      </p:sp>
      <p:sp>
        <p:nvSpPr>
          <p:cNvPr id="29699" name="Text Box 3">
            <a:extLst>
              <a:ext uri="{FF2B5EF4-FFF2-40B4-BE49-F238E27FC236}">
                <a16:creationId xmlns:a16="http://schemas.microsoft.com/office/drawing/2014/main" id="{E232C8B5-A9E9-7B5F-E96B-4B19F75FB66A}"/>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EAF30508-E586-4BA2-9238-E094BE08ADB6}" type="slidenum">
              <a:rPr lang="el-GR" altLang="pl-PL">
                <a:cs typeface="Arial" panose="020B0604020202020204" pitchFamily="34" charset="0"/>
              </a:rPr>
              <a:pPr hangingPunct="1">
                <a:lnSpc>
                  <a:spcPct val="100000"/>
                </a:lnSpc>
                <a:buClrTx/>
                <a:buFontTx/>
                <a:buNone/>
              </a:pPr>
              <a:t>25</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a:extLst>
              <a:ext uri="{FF2B5EF4-FFF2-40B4-BE49-F238E27FC236}">
                <a16:creationId xmlns:a16="http://schemas.microsoft.com/office/drawing/2014/main" id="{E1E5D97F-B621-28E9-AD22-C6E5C360F6B2}"/>
              </a:ext>
            </a:extLst>
          </p:cNvPr>
          <p:cNvSpPr>
            <a:spLocks noGrp="1" noChangeArrowheads="1"/>
          </p:cNvSpPr>
          <p:nvPr>
            <p:ph type="title" idx="4294967295"/>
          </p:nvPr>
        </p:nvSpPr>
        <p:spPr>
          <a:xfrm>
            <a:off x="1981200" y="503239"/>
            <a:ext cx="8229600" cy="1368425"/>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(20 από 23)</a:t>
            </a:r>
          </a:p>
        </p:txBody>
      </p:sp>
      <p:sp>
        <p:nvSpPr>
          <p:cNvPr id="30722" name="Text Box 2">
            <a:extLst>
              <a:ext uri="{FF2B5EF4-FFF2-40B4-BE49-F238E27FC236}">
                <a16:creationId xmlns:a16="http://schemas.microsoft.com/office/drawing/2014/main" id="{2B3D8E57-E2F5-BB63-E675-49CD181A6F45}"/>
              </a:ext>
            </a:extLst>
          </p:cNvPr>
          <p:cNvSpPr txBox="1">
            <a:spLocks noChangeArrowheads="1"/>
          </p:cNvSpPr>
          <p:nvPr/>
        </p:nvSpPr>
        <p:spPr bwMode="auto">
          <a:xfrm>
            <a:off x="1981200" y="1871663"/>
            <a:ext cx="8326438"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4738" indent="-6175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Η συχνότητα εφαρμογής συγκεκριμένων τεχνικών αξιολόγησης</a:t>
            </a:r>
            <a:r>
              <a:rPr lang="en-US" altLang="pl-PL" sz="2400"/>
              <a:t> </a:t>
            </a:r>
          </a:p>
          <a:p>
            <a:pPr marL="333375" indent="-320675">
              <a:spcBef>
                <a:spcPts val="638"/>
              </a:spcBef>
              <a:spcAft>
                <a:spcPts val="1425"/>
              </a:spcAft>
              <a:buSzPct val="45000"/>
              <a:buFont typeface="Symbol" panose="05050102010706020507" pitchFamily="18" charset="2"/>
              <a:buChar char=""/>
            </a:pPr>
            <a:r>
              <a:rPr lang="en-US" altLang="pl-PL" sz="2200"/>
              <a:t> Οι κλινικές συνεντεύξεις χρησιμοποιούνται πολύ πιο συχνά από συγκεκριμένες τεχνικές αξιολόγησης</a:t>
            </a:r>
          </a:p>
          <a:p>
            <a:pPr marL="333375" indent="-320675">
              <a:spcBef>
                <a:spcPts val="638"/>
              </a:spcBef>
              <a:spcAft>
                <a:spcPts val="1425"/>
              </a:spcAft>
              <a:buSzPct val="45000"/>
              <a:buFont typeface="Symbol" panose="05050102010706020507" pitchFamily="18" charset="2"/>
              <a:buChar char=""/>
            </a:pPr>
            <a:r>
              <a:rPr lang="en-US" altLang="pl-PL" sz="2200"/>
              <a:t> Άλλες τεχνικές εκτός των συνεντεύξεων</a:t>
            </a:r>
          </a:p>
          <a:p>
            <a:pPr lvl="1">
              <a:spcBef>
                <a:spcPts val="638"/>
              </a:spcBef>
              <a:spcAft>
                <a:spcPts val="1425"/>
              </a:spcAft>
              <a:buFont typeface="Times New Roman" panose="02020603050405020304" pitchFamily="18" charset="0"/>
              <a:buChar char="–"/>
            </a:pPr>
            <a:r>
              <a:rPr lang="en-US" altLang="pl-PL" sz="2000"/>
              <a:t>Κλίμακες αυτοαναφοράς για εφήβους </a:t>
            </a:r>
          </a:p>
          <a:p>
            <a:pPr lvl="1">
              <a:spcBef>
                <a:spcPts val="638"/>
              </a:spcBef>
              <a:spcAft>
                <a:spcPts val="1425"/>
              </a:spcAft>
              <a:buFont typeface="Times New Roman" panose="02020603050405020304" pitchFamily="18" charset="0"/>
              <a:buChar char="–"/>
            </a:pPr>
            <a:r>
              <a:rPr lang="en-US" altLang="pl-PL" sz="2000"/>
              <a:t>Κλίμακες εκτίμησης της συμπεριφοράς που συμπληρώνονται από γονείς ή δασκάλους για τα μικρότερα παιδιά</a:t>
            </a:r>
          </a:p>
          <a:p>
            <a:pPr marL="333375" indent="-320675">
              <a:spcBef>
                <a:spcPts val="638"/>
              </a:spcBef>
              <a:spcAft>
                <a:spcPts val="1425"/>
              </a:spcAft>
              <a:buSzPct val="45000"/>
              <a:buFont typeface="Symbol" panose="05050102010706020507" pitchFamily="18" charset="2"/>
              <a:buChar char=""/>
            </a:pPr>
            <a:r>
              <a:rPr lang="en-US" altLang="pl-PL" sz="2200"/>
              <a:t> Συχνή η εφαρμογή τεστ όπως τα WISC, ASEBA, WIAT</a:t>
            </a:r>
          </a:p>
        </p:txBody>
      </p:sp>
      <p:sp>
        <p:nvSpPr>
          <p:cNvPr id="30723" name="Text Box 3">
            <a:extLst>
              <a:ext uri="{FF2B5EF4-FFF2-40B4-BE49-F238E27FC236}">
                <a16:creationId xmlns:a16="http://schemas.microsoft.com/office/drawing/2014/main" id="{AA0159B6-32E7-4910-9002-C7F207B5E6E5}"/>
              </a:ext>
            </a:extLst>
          </p:cNvPr>
          <p:cNvSpPr txBox="1">
            <a:spLocks noChangeArrowheads="1"/>
          </p:cNvSpPr>
          <p:nvPr/>
        </p:nvSpPr>
        <p:spPr bwMode="auto">
          <a:xfrm>
            <a:off x="1981200" y="6356351"/>
            <a:ext cx="7543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endParaRPr lang="el-GR" altLang="pl-PL" sz="1500">
              <a:cs typeface="Arial" panose="020B0604020202020204" pitchFamily="34" charset="0"/>
            </a:endParaRPr>
          </a:p>
          <a:p>
            <a:pPr hangingPunct="1">
              <a:lnSpc>
                <a:spcPct val="100000"/>
              </a:lnSpc>
              <a:buClrTx/>
              <a:buFontTx/>
              <a:buNone/>
            </a:pPr>
            <a:endParaRPr lang="el-GR" altLang="pl-PL" sz="1500">
              <a:cs typeface="Arial" panose="020B0604020202020204" pitchFamily="34" charset="0"/>
            </a:endParaRPr>
          </a:p>
        </p:txBody>
      </p:sp>
      <p:sp>
        <p:nvSpPr>
          <p:cNvPr id="30724" name="Text Box 4">
            <a:extLst>
              <a:ext uri="{FF2B5EF4-FFF2-40B4-BE49-F238E27FC236}">
                <a16:creationId xmlns:a16="http://schemas.microsoft.com/office/drawing/2014/main" id="{CC695890-CE92-2038-9F1C-FB0878212BBA}"/>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0AC583D-67D5-43B5-AD65-2A346C2961CE}" type="slidenum">
              <a:rPr lang="el-GR" altLang="pl-PL">
                <a:cs typeface="Arial" panose="020B0604020202020204" pitchFamily="34" charset="0"/>
              </a:rPr>
              <a:pPr hangingPunct="1">
                <a:lnSpc>
                  <a:spcPct val="100000"/>
                </a:lnSpc>
                <a:buClrTx/>
                <a:buFontTx/>
                <a:buNone/>
              </a:pPr>
              <a:t>26</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1">
            <a:extLst>
              <a:ext uri="{FF2B5EF4-FFF2-40B4-BE49-F238E27FC236}">
                <a16:creationId xmlns:a16="http://schemas.microsoft.com/office/drawing/2014/main" id="{E37DD2E1-7A18-FB3B-51EB-501FE526C5A3}"/>
              </a:ext>
            </a:extLst>
          </p:cNvPr>
          <p:cNvSpPr txBox="1">
            <a:spLocks noChangeArrowheads="1"/>
          </p:cNvSpPr>
          <p:nvPr/>
        </p:nvSpPr>
        <p:spPr bwMode="auto">
          <a:xfrm>
            <a:off x="1981200" y="6356351"/>
            <a:ext cx="7543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p>
        </p:txBody>
      </p:sp>
      <p:sp>
        <p:nvSpPr>
          <p:cNvPr id="31746" name="Rectangle 2">
            <a:extLst>
              <a:ext uri="{FF2B5EF4-FFF2-40B4-BE49-F238E27FC236}">
                <a16:creationId xmlns:a16="http://schemas.microsoft.com/office/drawing/2014/main" id="{4472DC8E-FCDA-418B-F46B-6F48509D7E56}"/>
              </a:ext>
            </a:extLst>
          </p:cNvPr>
          <p:cNvSpPr>
            <a:spLocks noGrp="1" noChangeArrowheads="1"/>
          </p:cNvSpPr>
          <p:nvPr>
            <p:ph type="title"/>
          </p:nvPr>
        </p:nvSpPr>
        <p:spPr>
          <a:xfrm>
            <a:off x="1981200" y="503238"/>
            <a:ext cx="8229600" cy="1295400"/>
          </a:xfrm>
          <a:ln/>
        </p:spPr>
        <p:txBody>
          <a:bodyPr>
            <a:normAutofit fontScale="90000"/>
          </a:bodyPr>
          <a:lstStyle/>
          <a:p>
            <a:pPr>
              <a:tabLst>
                <a:tab pos="0" algn="l"/>
                <a:tab pos="438150" algn="l"/>
                <a:tab pos="887413" algn="l"/>
                <a:tab pos="1336675" algn="l"/>
                <a:tab pos="1785938" algn="l"/>
                <a:tab pos="2235200" algn="l"/>
                <a:tab pos="2684463" algn="l"/>
                <a:tab pos="3133725" algn="l"/>
                <a:tab pos="3582988" algn="l"/>
                <a:tab pos="4032250" algn="l"/>
                <a:tab pos="4481513" algn="l"/>
                <a:tab pos="4930775" algn="l"/>
                <a:tab pos="5389563" algn="l"/>
                <a:tab pos="5829300" algn="l"/>
                <a:tab pos="6278563" algn="l"/>
                <a:tab pos="6727825" algn="l"/>
                <a:tab pos="7177088" algn="l"/>
                <a:tab pos="7626350" algn="l"/>
                <a:tab pos="8075613" algn="l"/>
                <a:tab pos="8524875" algn="l"/>
                <a:tab pos="8974138" algn="l"/>
                <a:tab pos="8975725" algn="l"/>
                <a:tab pos="9424988" algn="l"/>
                <a:tab pos="9874250" algn="l"/>
                <a:tab pos="10323513" algn="l"/>
                <a:tab pos="10779125" algn="l"/>
                <a:tab pos="10779125" algn="l"/>
                <a:tab pos="10780713" algn="l"/>
              </a:tabLst>
            </a:pPr>
            <a:r>
              <a:rPr lang="en-US" altLang="pl-PL" b="1">
                <a:solidFill>
                  <a:srgbClr val="1F497D"/>
                </a:solidFill>
              </a:rPr>
              <a:t>Κλινική αξιολόγηση παιδιών 		     και εφήβων </a:t>
            </a:r>
            <a:r>
              <a:rPr lang="en-US" altLang="pl-PL" sz="2400" b="1">
                <a:solidFill>
                  <a:srgbClr val="1F497D"/>
                </a:solidFill>
              </a:rPr>
              <a:t>(21 από 23)</a:t>
            </a:r>
          </a:p>
        </p:txBody>
      </p:sp>
      <p:sp>
        <p:nvSpPr>
          <p:cNvPr id="31747" name="Rectangle 3">
            <a:extLst>
              <a:ext uri="{FF2B5EF4-FFF2-40B4-BE49-F238E27FC236}">
                <a16:creationId xmlns:a16="http://schemas.microsoft.com/office/drawing/2014/main" id="{F87A081E-A09C-B0C9-A80E-6521CE6D45F9}"/>
              </a:ext>
            </a:extLst>
          </p:cNvPr>
          <p:cNvSpPr>
            <a:spLocks noGrp="1" noChangeArrowheads="1"/>
          </p:cNvSpPr>
          <p:nvPr>
            <p:ph type="body" idx="1"/>
          </p:nvPr>
        </p:nvSpPr>
        <p:spPr>
          <a:xfrm>
            <a:off x="1995488" y="1728788"/>
            <a:ext cx="8229600" cy="762000"/>
          </a:xfrm>
          <a:ln/>
        </p:spPr>
        <p:txBody>
          <a:bodyPr/>
          <a:lstStyle/>
          <a:p>
            <a:pPr marL="0" indent="0">
              <a:lnSpc>
                <a:spcPct val="100000"/>
              </a:lnSpc>
              <a:spcBef>
                <a:spcPts val="638"/>
              </a:spcBef>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n-US" altLang="pl-PL" sz="2200"/>
              <a:t>Η συχνότητα εφαρμογής συγκεκριμένων τεχνικών αξιολόγησης</a:t>
            </a:r>
            <a:r>
              <a:rPr lang="en-US" altLang="pl-PL" sz="2400"/>
              <a:t>   </a:t>
            </a:r>
            <a:r>
              <a:rPr lang="en-US" altLang="pl-PL" sz="1400" b="1"/>
              <a:t>Πίνακας 17.1</a:t>
            </a:r>
            <a:r>
              <a:rPr lang="en-US" altLang="pl-PL" sz="1400"/>
              <a:t> Εφαρμογή συγκεκριμένων τεχνικών αξιολόγησης στην ψυχολογική αξιολόγηση παιδιών</a:t>
            </a:r>
          </a:p>
          <a:p>
            <a:pPr marL="0" indent="0">
              <a:lnSpc>
                <a:spcPct val="100000"/>
              </a:lnSpc>
              <a:spcBef>
                <a:spcPts val="638"/>
              </a:spcBef>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endParaRPr lang="en-US" altLang="pl-PL" sz="2400"/>
          </a:p>
          <a:p>
            <a:pPr marL="0" indent="0">
              <a:lnSpc>
                <a:spcPct val="100000"/>
              </a:lnSpc>
              <a:spcBef>
                <a:spcPts val="638"/>
              </a:spcBef>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endParaRPr lang="en-US" altLang="pl-PL" sz="2400"/>
          </a:p>
        </p:txBody>
      </p:sp>
      <p:graphicFrame>
        <p:nvGraphicFramePr>
          <p:cNvPr id="31748" name="Group 4">
            <a:extLst>
              <a:ext uri="{FF2B5EF4-FFF2-40B4-BE49-F238E27FC236}">
                <a16:creationId xmlns:a16="http://schemas.microsoft.com/office/drawing/2014/main" id="{F373D35C-09EC-8F7C-97B8-A586E79621DC}"/>
              </a:ext>
            </a:extLst>
          </p:cNvPr>
          <p:cNvGraphicFramePr>
            <a:graphicFrameLocks noGrp="1"/>
          </p:cNvGraphicFramePr>
          <p:nvPr/>
        </p:nvGraphicFramePr>
        <p:xfrm>
          <a:off x="1989139" y="2232025"/>
          <a:ext cx="8231187" cy="5048499"/>
        </p:xfrm>
        <a:graphic>
          <a:graphicData uri="http://schemas.openxmlformats.org/drawingml/2006/table">
            <a:tbl>
              <a:tblPr/>
              <a:tblGrid>
                <a:gridCol w="2743200">
                  <a:extLst>
                    <a:ext uri="{9D8B030D-6E8A-4147-A177-3AD203B41FA5}">
                      <a16:colId xmlns:a16="http://schemas.microsoft.com/office/drawing/2014/main" val="4225154408"/>
                    </a:ext>
                  </a:extLst>
                </a:gridCol>
                <a:gridCol w="2744787">
                  <a:extLst>
                    <a:ext uri="{9D8B030D-6E8A-4147-A177-3AD203B41FA5}">
                      <a16:colId xmlns:a16="http://schemas.microsoft.com/office/drawing/2014/main" val="3588778621"/>
                    </a:ext>
                  </a:extLst>
                </a:gridCol>
                <a:gridCol w="2743200">
                  <a:extLst>
                    <a:ext uri="{9D8B030D-6E8A-4147-A177-3AD203B41FA5}">
                      <a16:colId xmlns:a16="http://schemas.microsoft.com/office/drawing/2014/main" val="2189609207"/>
                    </a:ext>
                  </a:extLst>
                </a:gridCol>
              </a:tblGrid>
              <a:tr h="527050">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300" b="1"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Τεχνική αξιολόγησης</a:t>
                      </a:r>
                    </a:p>
                  </a:txBody>
                  <a:tcPr marL="68400" marR="68400" marT="325836"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300" b="1"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Ποσοστό κλινικών ψυχολόγων που χρησιμοποιούν την τεχνική</a:t>
                      </a:r>
                    </a:p>
                  </a:txBody>
                  <a:tcPr marL="68400" marR="68400" marT="325836"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300" b="1"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Είδος τεχνικής</a:t>
                      </a:r>
                    </a:p>
                  </a:txBody>
                  <a:tcPr marL="68400" marR="68400" marT="325836"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71112420"/>
                  </a:ext>
                </a:extLst>
              </a:tr>
              <a:tr h="441325">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Κλίμακα Νοημοσύνης του Wechsler  για Παιδιά</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75%</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Τεστ Νοημοσύνης</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500033638"/>
                  </a:ext>
                </a:extLst>
              </a:tr>
              <a:tr h="334963">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Λίστα Ελέγχου Παιδικής Συμπεριφοράς</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65%</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Κλίμακα εκτίμησης της συμπεριφοράς</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85630022"/>
                  </a:ext>
                </a:extLst>
              </a:tr>
              <a:tr h="441325">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Κλίμακα Conners για την αξιολόγηση της ΔΕΠΥ για γονείς και δασκάλους</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65%</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Κλίμακα εκτίμησης της συμπεριφοράς</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4025829546"/>
                  </a:ext>
                </a:extLst>
              </a:tr>
              <a:tr h="441325">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Vineland Adaptive Behavior Scales</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63%</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Ημιδομημένη συνέντευξη και κλίμακα εκτίμησης της συμπεριφοράς</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18440438"/>
                  </a:ext>
                </a:extLst>
              </a:tr>
              <a:tr h="334963">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Συμπλήρωση ημιτελών προτάσεων</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57%</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Προβολικό/Εκφραστικό</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391513302"/>
                  </a:ext>
                </a:extLst>
              </a:tr>
              <a:tr h="441325">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Δοκιμασία Σχεδίασης             Ανθρώπινων Μορφών</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56%</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Προβολικό/Εκφραστικό</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49488518"/>
                  </a:ext>
                </a:extLst>
              </a:tr>
              <a:tr h="334963">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Bender-Gestalt</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56%</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Nευροψυχολογική εξέταση</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3197915582"/>
                  </a:ext>
                </a:extLst>
              </a:tr>
              <a:tr h="334963">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Beery VMI</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56%</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Nευροψυχολογική εξέταση</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83622612"/>
                  </a:ext>
                </a:extLst>
              </a:tr>
              <a:tr h="334963">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Peabody Picture Vocabulary Test</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53%</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Τεστ Νοημοσύνης</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3958885892"/>
                  </a:ext>
                </a:extLst>
              </a:tr>
              <a:tr h="660400">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Δοκιμασία Ατομικής Επίτευξης του Wechsler</a:t>
                      </a:r>
                    </a:p>
                    <a:p>
                      <a:pPr marL="0" marR="0" lvl="0" indent="0" algn="l" defTabSz="449263" rtl="0" eaLnBrk="1" fontAlgn="base" latinLnBrk="0" hangingPunct="1">
                        <a:lnSpc>
                          <a:spcPct val="74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endParaRP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53%</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Δοκιμασία επίτευξης</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77918234"/>
                  </a:ext>
                </a:extLst>
              </a:tr>
            </a:tbl>
          </a:graphicData>
        </a:graphic>
      </p:graphicFrame>
      <p:sp>
        <p:nvSpPr>
          <p:cNvPr id="31862" name="Text Box 118">
            <a:extLst>
              <a:ext uri="{FF2B5EF4-FFF2-40B4-BE49-F238E27FC236}">
                <a16:creationId xmlns:a16="http://schemas.microsoft.com/office/drawing/2014/main" id="{EE1B35A1-B1EA-EDDF-865E-EAA937E4A05B}"/>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7E7416F-CBDB-416D-93BB-9A2B85F910A1}" type="slidenum">
              <a:rPr lang="el-GR" altLang="pl-PL">
                <a:cs typeface="Arial" panose="020B0604020202020204" pitchFamily="34" charset="0"/>
              </a:rPr>
              <a:pPr hangingPunct="1">
                <a:lnSpc>
                  <a:spcPct val="100000"/>
                </a:lnSpc>
                <a:buClrTx/>
                <a:buFontTx/>
                <a:buNone/>
              </a:pPr>
              <a:t>27</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Box 1">
            <a:extLst>
              <a:ext uri="{FF2B5EF4-FFF2-40B4-BE49-F238E27FC236}">
                <a16:creationId xmlns:a16="http://schemas.microsoft.com/office/drawing/2014/main" id="{2377498C-C92C-1623-73FE-C6E72F5B70B0}"/>
              </a:ext>
            </a:extLst>
          </p:cNvPr>
          <p:cNvSpPr txBox="1">
            <a:spLocks noChangeArrowheads="1"/>
          </p:cNvSpPr>
          <p:nvPr/>
        </p:nvSpPr>
        <p:spPr bwMode="auto">
          <a:xfrm>
            <a:off x="1981200" y="6356351"/>
            <a:ext cx="7543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p>
        </p:txBody>
      </p:sp>
      <p:sp>
        <p:nvSpPr>
          <p:cNvPr id="32770" name="Rectangle 2">
            <a:extLst>
              <a:ext uri="{FF2B5EF4-FFF2-40B4-BE49-F238E27FC236}">
                <a16:creationId xmlns:a16="http://schemas.microsoft.com/office/drawing/2014/main" id="{A61FACD4-3BB1-C23E-2192-2E38D3365C5E}"/>
              </a:ext>
            </a:extLst>
          </p:cNvPr>
          <p:cNvSpPr>
            <a:spLocks noGrp="1" noChangeArrowheads="1"/>
          </p:cNvSpPr>
          <p:nvPr>
            <p:ph type="title"/>
          </p:nvPr>
        </p:nvSpPr>
        <p:spPr>
          <a:xfrm>
            <a:off x="1981200" y="838200"/>
            <a:ext cx="8229600" cy="1143000"/>
          </a:xfrm>
          <a:ln/>
        </p:spPr>
        <p:txBody>
          <a:bodyPr>
            <a:normAutofit fontScale="90000"/>
          </a:bodyPr>
          <a:lstStyle/>
          <a:p>
            <a:pPr>
              <a:tabLst>
                <a:tab pos="0" algn="l"/>
                <a:tab pos="438150" algn="l"/>
                <a:tab pos="887413" algn="l"/>
                <a:tab pos="1336675" algn="l"/>
                <a:tab pos="1785938" algn="l"/>
                <a:tab pos="2235200" algn="l"/>
                <a:tab pos="2684463" algn="l"/>
                <a:tab pos="3133725" algn="l"/>
                <a:tab pos="3582988" algn="l"/>
                <a:tab pos="4032250" algn="l"/>
                <a:tab pos="4481513" algn="l"/>
                <a:tab pos="4930775" algn="l"/>
                <a:tab pos="5389563" algn="l"/>
                <a:tab pos="5829300" algn="l"/>
                <a:tab pos="6278563" algn="l"/>
                <a:tab pos="6727825" algn="l"/>
                <a:tab pos="7177088" algn="l"/>
                <a:tab pos="7626350" algn="l"/>
                <a:tab pos="8075613" algn="l"/>
                <a:tab pos="8524875" algn="l"/>
                <a:tab pos="8974138" algn="l"/>
                <a:tab pos="8975725" algn="l"/>
                <a:tab pos="9424988" algn="l"/>
                <a:tab pos="9874250" algn="l"/>
                <a:tab pos="10323513" algn="l"/>
                <a:tab pos="10779125" algn="l"/>
                <a:tab pos="10779125" algn="l"/>
                <a:tab pos="10780713" algn="l"/>
              </a:tabLst>
            </a:pPr>
            <a:r>
              <a:rPr lang="en-US" altLang="pl-PL" b="1">
                <a:solidFill>
                  <a:srgbClr val="1F497D"/>
                </a:solidFill>
              </a:rPr>
              <a:t>Κλινική αξιολόγηση παιδιών 		   και εφήβων </a:t>
            </a:r>
            <a:r>
              <a:rPr lang="en-US" altLang="pl-PL" sz="2400" b="1">
                <a:solidFill>
                  <a:srgbClr val="1F497D"/>
                </a:solidFill>
              </a:rPr>
              <a:t>(22 από 23)</a:t>
            </a:r>
          </a:p>
        </p:txBody>
      </p:sp>
      <p:sp>
        <p:nvSpPr>
          <p:cNvPr id="32771" name="Rectangle 3">
            <a:extLst>
              <a:ext uri="{FF2B5EF4-FFF2-40B4-BE49-F238E27FC236}">
                <a16:creationId xmlns:a16="http://schemas.microsoft.com/office/drawing/2014/main" id="{674D28E5-76B8-EF8C-2828-9E685F51D766}"/>
              </a:ext>
            </a:extLst>
          </p:cNvPr>
          <p:cNvSpPr>
            <a:spLocks noGrp="1" noChangeArrowheads="1"/>
          </p:cNvSpPr>
          <p:nvPr>
            <p:ph type="body" idx="1"/>
          </p:nvPr>
        </p:nvSpPr>
        <p:spPr>
          <a:xfrm>
            <a:off x="1981200" y="2133600"/>
            <a:ext cx="8229600" cy="890588"/>
          </a:xfrm>
          <a:ln/>
        </p:spPr>
        <p:txBody>
          <a:bodyPr/>
          <a:lstStyle/>
          <a:p>
            <a:pPr marL="0" indent="0">
              <a:lnSpc>
                <a:spcPct val="100000"/>
              </a:lnSpc>
              <a:spcBef>
                <a:spcPts val="638"/>
              </a:spcBef>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n-US" altLang="pl-PL" sz="2200"/>
              <a:t>Η συχνότητα εφαρμογής συγκεκριμένων τεχνικών αξιολόγησης</a:t>
            </a:r>
          </a:p>
          <a:p>
            <a:pPr marL="0" indent="0">
              <a:lnSpc>
                <a:spcPct val="100000"/>
              </a:lnSpc>
              <a:spcBef>
                <a:spcPts val="638"/>
              </a:spcBef>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n-US" altLang="pl-PL" sz="1400" b="1"/>
              <a:t>Πίνακας 17.2</a:t>
            </a:r>
            <a:r>
              <a:rPr lang="en-US" altLang="pl-PL" sz="1200"/>
              <a:t> </a:t>
            </a:r>
            <a:r>
              <a:rPr lang="en-US" altLang="pl-PL" sz="1400"/>
              <a:t>Εφαρμογή συγκεκριμένων τεχνικών αξιολόγησης στην ψυχολογική αξιολόγηση εφήβων</a:t>
            </a:r>
          </a:p>
          <a:p>
            <a:pPr marL="0" indent="0">
              <a:lnSpc>
                <a:spcPct val="100000"/>
              </a:lnSpc>
              <a:spcBef>
                <a:spcPts val="638"/>
              </a:spcBef>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endParaRPr lang="en-US" altLang="pl-PL" sz="1400"/>
          </a:p>
        </p:txBody>
      </p:sp>
      <p:graphicFrame>
        <p:nvGraphicFramePr>
          <p:cNvPr id="32772" name="Group 4">
            <a:extLst>
              <a:ext uri="{FF2B5EF4-FFF2-40B4-BE49-F238E27FC236}">
                <a16:creationId xmlns:a16="http://schemas.microsoft.com/office/drawing/2014/main" id="{42B43388-9F0E-9538-2A43-FAF67D163F9D}"/>
              </a:ext>
            </a:extLst>
          </p:cNvPr>
          <p:cNvGraphicFramePr>
            <a:graphicFrameLocks noGrp="1"/>
          </p:cNvGraphicFramePr>
          <p:nvPr/>
        </p:nvGraphicFramePr>
        <p:xfrm>
          <a:off x="1981200" y="3276601"/>
          <a:ext cx="8231188" cy="3616454"/>
        </p:xfrm>
        <a:graphic>
          <a:graphicData uri="http://schemas.openxmlformats.org/drawingml/2006/table">
            <a:tbl>
              <a:tblPr/>
              <a:tblGrid>
                <a:gridCol w="2743200">
                  <a:extLst>
                    <a:ext uri="{9D8B030D-6E8A-4147-A177-3AD203B41FA5}">
                      <a16:colId xmlns:a16="http://schemas.microsoft.com/office/drawing/2014/main" val="4078744502"/>
                    </a:ext>
                  </a:extLst>
                </a:gridCol>
                <a:gridCol w="2744788">
                  <a:extLst>
                    <a:ext uri="{9D8B030D-6E8A-4147-A177-3AD203B41FA5}">
                      <a16:colId xmlns:a16="http://schemas.microsoft.com/office/drawing/2014/main" val="3872515048"/>
                    </a:ext>
                  </a:extLst>
                </a:gridCol>
                <a:gridCol w="2743200">
                  <a:extLst>
                    <a:ext uri="{9D8B030D-6E8A-4147-A177-3AD203B41FA5}">
                      <a16:colId xmlns:a16="http://schemas.microsoft.com/office/drawing/2014/main" val="515912827"/>
                    </a:ext>
                  </a:extLst>
                </a:gridCol>
              </a:tblGrid>
              <a:tr h="503238">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300" b="1"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Τεχνική αξιολόγησης</a:t>
                      </a:r>
                    </a:p>
                  </a:txBody>
                  <a:tcPr marL="68400" marR="68400" marT="325836"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300" b="1"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Ποσοστό κλινικών ψυχολόγων που χρησιμοποιούν την τεχνική</a:t>
                      </a:r>
                    </a:p>
                  </a:txBody>
                  <a:tcPr marL="68400" marR="68400" marT="325836"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300" b="1"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Είδος τεχνικής</a:t>
                      </a:r>
                    </a:p>
                  </a:txBody>
                  <a:tcPr marL="68400" marR="68400" marT="325836"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78699720"/>
                  </a:ext>
                </a:extLst>
              </a:tr>
              <a:tr h="425450">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Κλίμακα Νοημοσύνης του Wechsler  για Παιδιά</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70%</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Τεστ Νοημοσύνης</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1600796081"/>
                  </a:ext>
                </a:extLst>
              </a:tr>
              <a:tr h="322263">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Συμπλήρωση ημιτελών προτάσεων</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60%</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Προβολικό/Εκφραστικό</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2805365"/>
                  </a:ext>
                </a:extLst>
              </a:tr>
              <a:tr h="322263">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Λίστα Ελέγχου Παιδικής Συμπεριφοράς</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53%</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Κλίμακα εκτίμησης της συμπεριφοράς</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1395195080"/>
                  </a:ext>
                </a:extLst>
              </a:tr>
              <a:tr h="425450">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Δοκιμασία Κηλίδων Μελάνης του Rorschach</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48%</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Προβολικό/Εκφραστικό</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06498656"/>
                  </a:ext>
                </a:extLst>
              </a:tr>
              <a:tr h="425450">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Κλίμακα Conners για την αξιολόγηση της ΔΕΠΥ για γονείς και δασκάλους</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48%</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Κλίμακα εκτίμησης της συμπεριφοράς</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3548550803"/>
                  </a:ext>
                </a:extLst>
              </a:tr>
              <a:tr h="322263">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Κλίμακα Κατάθλιψης του Beck</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48%</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Κλίμακα αυτοαναφοράς</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69365561"/>
                  </a:ext>
                </a:extLst>
              </a:tr>
              <a:tr h="425450">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Δοκιμασία Ατομικής Επίτευξης του Wechsler</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48%</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Δοκιμασία επίτευξης</a:t>
                      </a:r>
                    </a:p>
                  </a:txBody>
                  <a:tcPr marL="68400" marR="68400" marT="275651" marB="0"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3218216531"/>
                  </a:ext>
                </a:extLst>
              </a:tr>
            </a:tbl>
          </a:graphicData>
        </a:graphic>
      </p:graphicFrame>
      <p:sp>
        <p:nvSpPr>
          <p:cNvPr id="32856" name="Text Box 88">
            <a:extLst>
              <a:ext uri="{FF2B5EF4-FFF2-40B4-BE49-F238E27FC236}">
                <a16:creationId xmlns:a16="http://schemas.microsoft.com/office/drawing/2014/main" id="{9D561432-13A7-0CA3-9114-D00703A91761}"/>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239501E2-C357-4E0E-B196-5958A281D4D0}" type="slidenum">
              <a:rPr lang="el-GR" altLang="pl-PL">
                <a:cs typeface="Arial" panose="020B0604020202020204" pitchFamily="34" charset="0"/>
              </a:rPr>
              <a:pPr hangingPunct="1">
                <a:lnSpc>
                  <a:spcPct val="100000"/>
                </a:lnSpc>
                <a:buClrTx/>
                <a:buFontTx/>
                <a:buNone/>
              </a:pPr>
              <a:t>28</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a:extLst>
              <a:ext uri="{FF2B5EF4-FFF2-40B4-BE49-F238E27FC236}">
                <a16:creationId xmlns:a16="http://schemas.microsoft.com/office/drawing/2014/main" id="{34C84B9A-CBC0-E9A8-A761-14A5032EA70A}"/>
              </a:ext>
            </a:extLst>
          </p:cNvPr>
          <p:cNvSpPr>
            <a:spLocks noGrp="1" noChangeArrowheads="1"/>
          </p:cNvSpPr>
          <p:nvPr>
            <p:ph type="title"/>
          </p:nvPr>
        </p:nvSpPr>
        <p:spPr>
          <a:xfrm>
            <a:off x="1981200" y="838200"/>
            <a:ext cx="8229600" cy="1143000"/>
          </a:xfrm>
          <a:ln/>
        </p:spPr>
        <p:txBody>
          <a:bodyPr>
            <a:normAutofit fontScale="90000"/>
          </a:bodyPr>
          <a:lstStyle/>
          <a:p>
            <a:pPr>
              <a:tabLst>
                <a:tab pos="0" algn="l"/>
                <a:tab pos="438150" algn="l"/>
                <a:tab pos="887413" algn="l"/>
                <a:tab pos="1336675" algn="l"/>
                <a:tab pos="1785938" algn="l"/>
                <a:tab pos="2235200" algn="l"/>
                <a:tab pos="2684463" algn="l"/>
                <a:tab pos="3133725" algn="l"/>
                <a:tab pos="3582988" algn="l"/>
                <a:tab pos="4032250" algn="l"/>
                <a:tab pos="4481513" algn="l"/>
                <a:tab pos="4930775" algn="l"/>
                <a:tab pos="5389563" algn="l"/>
                <a:tab pos="5829300" algn="l"/>
                <a:tab pos="6278563" algn="l"/>
                <a:tab pos="6727825" algn="l"/>
                <a:tab pos="7177088" algn="l"/>
                <a:tab pos="7626350" algn="l"/>
                <a:tab pos="8075613" algn="l"/>
                <a:tab pos="8524875" algn="l"/>
                <a:tab pos="8974138" algn="l"/>
                <a:tab pos="8975725" algn="l"/>
                <a:tab pos="9424988" algn="l"/>
                <a:tab pos="9874250" algn="l"/>
                <a:tab pos="10323513" algn="l"/>
                <a:tab pos="10779125" algn="l"/>
                <a:tab pos="10779125" algn="l"/>
                <a:tab pos="10780713" algn="l"/>
              </a:tabLst>
            </a:pPr>
            <a:r>
              <a:rPr lang="en-US" altLang="pl-PL" b="1">
                <a:solidFill>
                  <a:srgbClr val="1F497D"/>
                </a:solidFill>
              </a:rPr>
              <a:t>Κλινική αξιολόγηση παιδιών 			και εφήβων </a:t>
            </a:r>
            <a:r>
              <a:rPr lang="en-US" altLang="pl-PL" sz="2400" b="1">
                <a:solidFill>
                  <a:srgbClr val="1F497D"/>
                </a:solidFill>
              </a:rPr>
              <a:t>(23 από 23)</a:t>
            </a:r>
          </a:p>
        </p:txBody>
      </p:sp>
      <p:sp>
        <p:nvSpPr>
          <p:cNvPr id="33794" name="Rectangle 2">
            <a:extLst>
              <a:ext uri="{FF2B5EF4-FFF2-40B4-BE49-F238E27FC236}">
                <a16:creationId xmlns:a16="http://schemas.microsoft.com/office/drawing/2014/main" id="{8AB5AA2F-18D8-34C9-ABAA-6FCD35D89080}"/>
              </a:ext>
            </a:extLst>
          </p:cNvPr>
          <p:cNvSpPr>
            <a:spLocks noGrp="1" noChangeArrowheads="1"/>
          </p:cNvSpPr>
          <p:nvPr>
            <p:ph type="body" idx="1"/>
          </p:nvPr>
        </p:nvSpPr>
        <p:spPr>
          <a:xfrm>
            <a:off x="1981200" y="2133600"/>
            <a:ext cx="8229600" cy="762000"/>
          </a:xfrm>
          <a:ln/>
        </p:spPr>
        <p:txBody>
          <a:bodyPr/>
          <a:lstStyle/>
          <a:p>
            <a:pPr marL="0" indent="0">
              <a:lnSpc>
                <a:spcPct val="100000"/>
              </a:lnSpc>
              <a:spcBef>
                <a:spcPts val="638"/>
              </a:spcBef>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n-US" altLang="pl-PL" sz="1800" b="1"/>
              <a:t>Πίνακας 17.2</a:t>
            </a:r>
            <a:r>
              <a:rPr lang="en-US" altLang="pl-PL" sz="1800"/>
              <a:t>: (Συνέχεια)</a:t>
            </a:r>
          </a:p>
        </p:txBody>
      </p:sp>
      <p:graphicFrame>
        <p:nvGraphicFramePr>
          <p:cNvPr id="33795" name="Group 3">
            <a:extLst>
              <a:ext uri="{FF2B5EF4-FFF2-40B4-BE49-F238E27FC236}">
                <a16:creationId xmlns:a16="http://schemas.microsoft.com/office/drawing/2014/main" id="{3287A5F2-DB66-B111-E032-5904C40DBF9E}"/>
              </a:ext>
            </a:extLst>
          </p:cNvPr>
          <p:cNvGraphicFramePr>
            <a:graphicFrameLocks noGrp="1"/>
          </p:cNvGraphicFramePr>
          <p:nvPr/>
        </p:nvGraphicFramePr>
        <p:xfrm>
          <a:off x="1981200" y="2895601"/>
          <a:ext cx="8231188" cy="2715342"/>
        </p:xfrm>
        <a:graphic>
          <a:graphicData uri="http://schemas.openxmlformats.org/drawingml/2006/table">
            <a:tbl>
              <a:tblPr/>
              <a:tblGrid>
                <a:gridCol w="3581400">
                  <a:extLst>
                    <a:ext uri="{9D8B030D-6E8A-4147-A177-3AD203B41FA5}">
                      <a16:colId xmlns:a16="http://schemas.microsoft.com/office/drawing/2014/main" val="2447975631"/>
                    </a:ext>
                  </a:extLst>
                </a:gridCol>
                <a:gridCol w="1906588">
                  <a:extLst>
                    <a:ext uri="{9D8B030D-6E8A-4147-A177-3AD203B41FA5}">
                      <a16:colId xmlns:a16="http://schemas.microsoft.com/office/drawing/2014/main" val="2803511683"/>
                    </a:ext>
                  </a:extLst>
                </a:gridCol>
                <a:gridCol w="2743200">
                  <a:extLst>
                    <a:ext uri="{9D8B030D-6E8A-4147-A177-3AD203B41FA5}">
                      <a16:colId xmlns:a16="http://schemas.microsoft.com/office/drawing/2014/main" val="1637490872"/>
                    </a:ext>
                  </a:extLst>
                </a:gridCol>
              </a:tblGrid>
              <a:tr h="747713">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300" b="1"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Τεχνική αξιολόγησης</a:t>
                      </a:r>
                    </a:p>
                  </a:txBody>
                  <a:tcPr marL="68400" marR="68400" marT="325836"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ctr"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300" b="1"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Ποσοστό κλινικών ψυχολόγων που χρησιμοποιούν την τεχνική</a:t>
                      </a:r>
                    </a:p>
                  </a:txBody>
                  <a:tcPr marL="68400" marR="68400" marT="325836"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300" b="1"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Είδος τεχνικής</a:t>
                      </a:r>
                    </a:p>
                  </a:txBody>
                  <a:tcPr marL="68400" marR="68400" marT="325836"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15362583"/>
                  </a:ext>
                </a:extLst>
              </a:tr>
              <a:tr h="479425">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Πολυφασικό Ερωτηματολόγιο Προσωπικότητας της Μινεσότα για Εφήβους</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46%</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Κλίμακα αυτοαναφοράς</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3758875375"/>
                  </a:ext>
                </a:extLst>
              </a:tr>
              <a:tr h="482600">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Λίστα Ελέγχου Παιδικής Συμπεριφοράς-ερωτηματολόγιο για εκπαιδευτικούς</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44%</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Κλίμακα εκτίμησης της συμπεριφοράς</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55606040"/>
                  </a:ext>
                </a:extLst>
              </a:tr>
              <a:tr h="481013">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Δοκιμασία Θεματικής Αντίληψης</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43%</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Προβολικό/Εκφραστικό</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solidFill>
                      <a:srgbClr val="4BACC6">
                        <a:alpha val="20000"/>
                      </a:srgbClr>
                    </a:solidFill>
                  </a:tcPr>
                </a:tc>
                <a:extLst>
                  <a:ext uri="{0D108BD9-81ED-4DB2-BD59-A6C34878D82A}">
                    <a16:rowId xmlns:a16="http://schemas.microsoft.com/office/drawing/2014/main" val="2107745018"/>
                  </a:ext>
                </a:extLst>
              </a:tr>
              <a:tr h="477838">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Αυτοαναφορά νέων</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cs typeface="Arial" panose="020B0604020202020204" pitchFamily="34" charset="0"/>
                        </a:rPr>
                        <a:t>43%</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tc>
                  <a:txBody>
                    <a:bodyPr/>
                    <a:lstStyle>
                      <a:lvl1pPr>
                        <a:spcAft>
                          <a:spcPts val="142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icrosoft YaHei" panose="020B0503020204020204" pitchFamily="34" charset="-122"/>
                        </a:defRPr>
                      </a:lvl1pPr>
                      <a:lvl2pPr>
                        <a:spcAft>
                          <a:spcPts val="113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icrosoft YaHei" panose="020B0503020204020204" pitchFamily="34" charset="-122"/>
                        </a:defRPr>
                      </a:lvl2pPr>
                      <a:lvl3pPr>
                        <a:spcAft>
                          <a:spcPts val="85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spcAft>
                          <a:spcPts val="575"/>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spcAft>
                          <a:spcPts val="288"/>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a:lnSpc>
                          <a:spcPct val="93000"/>
                        </a:lnSpc>
                        <a:spcBef>
                          <a:spcPct val="0"/>
                        </a:spcBef>
                        <a:spcAft>
                          <a:spcPts val="288"/>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marL="0" marR="0" lvl="0" indent="0" algn="l" defTabSz="449263" rtl="0" eaLnBrk="1" fontAlgn="base" latinLnBrk="0" hangingPunct="1">
                        <a:lnSpc>
                          <a:spcPct val="58000"/>
                        </a:lnSpc>
                        <a:spcBef>
                          <a:spcPct val="0"/>
                        </a:spcBef>
                        <a:spcAft>
                          <a:spcPts val="90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l-GR" altLang="pl-PL" sz="1100" b="0" i="0" u="none" strike="noStrike" cap="none" normalizeH="0" baseline="0">
                          <a:ln>
                            <a:noFill/>
                          </a:ln>
                          <a:solidFill>
                            <a:srgbClr val="000000"/>
                          </a:solidFill>
                          <a:effectLst/>
                          <a:latin typeface="Arial" panose="020B0604020202020204" pitchFamily="34" charset="0"/>
                          <a:ea typeface="Microsoft YaHei" panose="020B0503020204020204" pitchFamily="34" charset="-122"/>
                        </a:rPr>
                        <a:t>Κλίμακα αυτοαναφοράς</a:t>
                      </a:r>
                    </a:p>
                  </a:txBody>
                  <a:tcPr marL="68400" marR="68400" marT="275651" marB="0" anchor="ctr" horzOverflow="overflow">
                    <a:lnL w="11520" cap="flat" cmpd="sng" algn="ctr">
                      <a:solidFill>
                        <a:srgbClr val="4BACC6"/>
                      </a:solidFill>
                      <a:prstDash val="solid"/>
                      <a:round/>
                      <a:headEnd type="none" w="med" len="med"/>
                      <a:tailEnd type="none" w="med" len="med"/>
                    </a:lnL>
                    <a:lnR w="11520" cap="flat" cmpd="sng" algn="ctr">
                      <a:solidFill>
                        <a:srgbClr val="4BACC6"/>
                      </a:solidFill>
                      <a:prstDash val="solid"/>
                      <a:round/>
                      <a:headEnd type="none" w="med" len="med"/>
                      <a:tailEnd type="none" w="med" len="med"/>
                    </a:lnR>
                    <a:lnT w="11520" cap="flat" cmpd="sng" algn="ctr">
                      <a:solidFill>
                        <a:srgbClr val="4BACC6"/>
                      </a:solidFill>
                      <a:prstDash val="solid"/>
                      <a:round/>
                      <a:headEnd type="none" w="med" len="med"/>
                      <a:tailEnd type="none" w="med" len="med"/>
                    </a:lnT>
                    <a:lnB w="11520"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49376352"/>
                  </a:ext>
                </a:extLst>
              </a:tr>
            </a:tbl>
          </a:graphicData>
        </a:graphic>
      </p:graphicFrame>
      <p:sp>
        <p:nvSpPr>
          <p:cNvPr id="33849" name="Text Box 57">
            <a:extLst>
              <a:ext uri="{FF2B5EF4-FFF2-40B4-BE49-F238E27FC236}">
                <a16:creationId xmlns:a16="http://schemas.microsoft.com/office/drawing/2014/main" id="{A664B7C9-0A43-1246-A38C-6340B0ADA650}"/>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240A509F-7132-4126-8640-3041F617CB3E}" type="slidenum">
              <a:rPr lang="el-GR" altLang="pl-PL">
                <a:cs typeface="Arial" panose="020B0604020202020204" pitchFamily="34" charset="0"/>
              </a:rPr>
              <a:pPr hangingPunct="1">
                <a:lnSpc>
                  <a:spcPct val="100000"/>
                </a:lnSpc>
                <a:buClrTx/>
                <a:buFontTx/>
                <a:buNone/>
              </a:pPr>
              <a:t>29</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a:extLst>
              <a:ext uri="{FF2B5EF4-FFF2-40B4-BE49-F238E27FC236}">
                <a16:creationId xmlns:a16="http://schemas.microsoft.com/office/drawing/2014/main" id="{9FBFEC97-09CB-65D0-F7B0-CA133437C1A6}"/>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Διαταραχές στην παιδική ηλικία</a:t>
            </a:r>
          </a:p>
          <a:p>
            <a:pPr marL="331788" indent="-319088">
              <a:spcBef>
                <a:spcPts val="638"/>
              </a:spcBef>
              <a:spcAft>
                <a:spcPts val="1425"/>
              </a:spcAft>
              <a:buSzPct val="45000"/>
              <a:buFont typeface="Arial" panose="020B0604020202020204" pitchFamily="34" charset="0"/>
              <a:buChar char="•"/>
            </a:pPr>
            <a:r>
              <a:rPr lang="en-US" altLang="pl-PL" sz="2800"/>
              <a:t>Προσαρμογή διαγνωστικών κριτηρίων για παιδιά</a:t>
            </a:r>
          </a:p>
          <a:p>
            <a:pPr marL="331788" indent="-319088">
              <a:spcBef>
                <a:spcPts val="638"/>
              </a:spcBef>
              <a:spcAft>
                <a:spcPts val="1425"/>
              </a:spcAft>
              <a:buSzPct val="45000"/>
              <a:buFont typeface="Arial" panose="020B0604020202020204" pitchFamily="34" charset="0"/>
              <a:buChar char="•"/>
            </a:pPr>
            <a:r>
              <a:rPr lang="en-US" altLang="pl-PL" sz="2800"/>
              <a:t>Οι ψυχολογικές δυσκολίες των παιδιών χωρίζονται σε δύο κατηγορίες</a:t>
            </a:r>
            <a:r>
              <a:rPr lang="en-US" altLang="pl-PL" sz="3200"/>
              <a:t> </a:t>
            </a:r>
          </a:p>
          <a:p>
            <a:pPr lvl="1">
              <a:spcBef>
                <a:spcPts val="563"/>
              </a:spcBef>
              <a:spcAft>
                <a:spcPts val="1425"/>
              </a:spcAft>
              <a:buSzPct val="75000"/>
              <a:buFont typeface="Arial" panose="020B0604020202020204" pitchFamily="34" charset="0"/>
              <a:buChar char="–"/>
            </a:pPr>
            <a:r>
              <a:rPr lang="en-US" altLang="pl-PL" sz="2600"/>
              <a:t>Διαταραχές εξωτερίκευσης</a:t>
            </a:r>
          </a:p>
          <a:p>
            <a:pPr lvl="1">
              <a:spcBef>
                <a:spcPts val="563"/>
              </a:spcBef>
              <a:spcAft>
                <a:spcPts val="1425"/>
              </a:spcAft>
              <a:buSzPct val="75000"/>
              <a:buFont typeface="Arial" panose="020B0604020202020204" pitchFamily="34" charset="0"/>
              <a:buChar char="–"/>
            </a:pPr>
            <a:r>
              <a:rPr lang="en-US" altLang="pl-PL" sz="2600"/>
              <a:t>Διαταραχές εσωτερίκευσης</a:t>
            </a:r>
          </a:p>
          <a:p>
            <a:pPr>
              <a:spcBef>
                <a:spcPts val="638"/>
              </a:spcBef>
              <a:spcAft>
                <a:spcPts val="1425"/>
              </a:spcAft>
            </a:pPr>
            <a:endParaRPr lang="en-US" altLang="pl-PL" sz="2600"/>
          </a:p>
        </p:txBody>
      </p:sp>
      <p:sp>
        <p:nvSpPr>
          <p:cNvPr id="7170" name="Text Box 2">
            <a:extLst>
              <a:ext uri="{FF2B5EF4-FFF2-40B4-BE49-F238E27FC236}">
                <a16:creationId xmlns:a16="http://schemas.microsoft.com/office/drawing/2014/main" id="{55BDC5DD-7520-E5C6-C35D-693F0A31601B}"/>
              </a:ext>
            </a:extLst>
          </p:cNvPr>
          <p:cNvSpPr txBox="1">
            <a:spLocks noChangeArrowheads="1"/>
          </p:cNvSpPr>
          <p:nvPr/>
        </p:nvSpPr>
        <p:spPr bwMode="auto">
          <a:xfrm>
            <a:off x="1981200" y="6356351"/>
            <a:ext cx="7543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p>
        </p:txBody>
      </p:sp>
      <p:sp>
        <p:nvSpPr>
          <p:cNvPr id="7171" name="Text Box 3">
            <a:extLst>
              <a:ext uri="{FF2B5EF4-FFF2-40B4-BE49-F238E27FC236}">
                <a16:creationId xmlns:a16="http://schemas.microsoft.com/office/drawing/2014/main" id="{37B1C4A8-F7FE-9104-4D95-488A7EE72D19}"/>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2A82C37F-65D7-4104-8C8C-AAEA87EE37CC}" type="slidenum">
              <a:rPr lang="el-GR" altLang="pl-PL">
                <a:cs typeface="Arial" panose="020B0604020202020204" pitchFamily="34" charset="0"/>
              </a:rPr>
              <a:pPr hangingPunct="1">
                <a:lnSpc>
                  <a:spcPct val="100000"/>
                </a:lnSpc>
                <a:buClrTx/>
                <a:buFontTx/>
                <a:buNone/>
              </a:pPr>
              <a:t>3</a:t>
            </a:fld>
            <a:endParaRPr lang="el-GR" altLang="pl-PL">
              <a:cs typeface="Arial" panose="020B0604020202020204" pitchFamily="34" charset="0"/>
            </a:endParaRPr>
          </a:p>
        </p:txBody>
      </p:sp>
      <p:sp>
        <p:nvSpPr>
          <p:cNvPr id="7172" name="Rectangle 4">
            <a:extLst>
              <a:ext uri="{FF2B5EF4-FFF2-40B4-BE49-F238E27FC236}">
                <a16:creationId xmlns:a16="http://schemas.microsoft.com/office/drawing/2014/main" id="{7985D920-C950-6896-4DAF-B23B15E8B6DD}"/>
              </a:ext>
            </a:extLst>
          </p:cNvPr>
          <p:cNvSpPr>
            <a:spLocks noGrp="1" noChangeArrowheads="1"/>
          </p:cNvSpPr>
          <p:nvPr>
            <p:ph type="title" idx="4294967295"/>
          </p:nvPr>
        </p:nvSpPr>
        <p:spPr>
          <a:xfrm>
            <a:off x="1981200" y="576264"/>
            <a:ext cx="8229600" cy="1404937"/>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Ψυχολογικά θέματα στην παιδική ηλικία</a:t>
            </a:r>
            <a:r>
              <a:rPr lang="en-US" altLang="pl-PL" sz="4900" b="1">
                <a:solidFill>
                  <a:srgbClr val="1F497D"/>
                </a:solidFill>
              </a:rPr>
              <a:t> </a:t>
            </a:r>
            <a:r>
              <a:rPr lang="en-US" altLang="pl-PL" sz="2600" b="1">
                <a:solidFill>
                  <a:srgbClr val="1F497D"/>
                </a:solidFill>
              </a:rPr>
              <a:t>(2 από 5)</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a:extLst>
              <a:ext uri="{FF2B5EF4-FFF2-40B4-BE49-F238E27FC236}">
                <a16:creationId xmlns:a16="http://schemas.microsoft.com/office/drawing/2014/main" id="{7DD7A998-30D5-5081-7B0A-1C7E3CC4C426}"/>
              </a:ext>
            </a:extLst>
          </p:cNvPr>
          <p:cNvSpPr>
            <a:spLocks noGrp="1" noChangeArrowheads="1"/>
          </p:cNvSpPr>
          <p:nvPr>
            <p:ph type="title" idx="4294967295"/>
          </p:nvPr>
        </p:nvSpPr>
        <p:spPr>
          <a:xfrm>
            <a:off x="1981200" y="576264"/>
            <a:ext cx="8229600" cy="1404937"/>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Ψυχοθεραπεία με παιδιά και εφήβους </a:t>
            </a:r>
            <a:r>
              <a:rPr lang="en-US" altLang="pl-PL" sz="2400" b="1">
                <a:solidFill>
                  <a:srgbClr val="1F497D"/>
                </a:solidFill>
              </a:rPr>
              <a:t>(1 από 16)</a:t>
            </a:r>
          </a:p>
        </p:txBody>
      </p:sp>
      <p:sp>
        <p:nvSpPr>
          <p:cNvPr id="34818" name="Text Box 2">
            <a:extLst>
              <a:ext uri="{FF2B5EF4-FFF2-40B4-BE49-F238E27FC236}">
                <a16:creationId xmlns:a16="http://schemas.microsoft.com/office/drawing/2014/main" id="{99B713A9-9E58-2119-BE79-EDB5B95F1B8E}"/>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31788" indent="-331788">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2pPr>
            <a:lvl3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3pPr>
            <a:lvl4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4pPr>
            <a:lvl5pPr>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31788" algn="l"/>
                <a:tab pos="779463" algn="l"/>
                <a:tab pos="1228725" algn="l"/>
                <a:tab pos="1677988" algn="l"/>
                <a:tab pos="2127250" algn="l"/>
                <a:tab pos="2576513" algn="l"/>
                <a:tab pos="3025775" algn="l"/>
                <a:tab pos="3475038" algn="l"/>
                <a:tab pos="3924300" algn="l"/>
                <a:tab pos="4373563" algn="l"/>
                <a:tab pos="4822825" algn="l"/>
                <a:tab pos="5272088" algn="l"/>
                <a:tab pos="5721350" algn="l"/>
                <a:tab pos="6170613" algn="l"/>
                <a:tab pos="6619875" algn="l"/>
                <a:tab pos="7069138" algn="l"/>
                <a:tab pos="7518400" algn="l"/>
                <a:tab pos="7967663" algn="l"/>
                <a:tab pos="8416925" algn="l"/>
                <a:tab pos="8866188" algn="l"/>
                <a:tab pos="9315450"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buSzPct val="45000"/>
              <a:buFont typeface="Arial" panose="020B0604020202020204" pitchFamily="34" charset="0"/>
              <a:buChar char="•"/>
            </a:pPr>
            <a:r>
              <a:rPr lang="en-US" altLang="pl-PL" sz="2400"/>
              <a:t>Οι τεχνικές θεραπείας για ενήλικες και για παιδιά έχουν συχνά τη βάση τους στις ίδιες θεωρίες </a:t>
            </a:r>
          </a:p>
          <a:p>
            <a:pPr lvl="1">
              <a:spcBef>
                <a:spcPts val="563"/>
              </a:spcBef>
              <a:spcAft>
                <a:spcPts val="1425"/>
              </a:spcAft>
              <a:buSzPct val="75000"/>
              <a:buFont typeface="Arial" panose="020B0604020202020204" pitchFamily="34" charset="0"/>
              <a:buChar char="–"/>
            </a:pPr>
            <a:r>
              <a:rPr lang="en-US" altLang="pl-PL" sz="2200"/>
              <a:t>Η ψυχοθεραπεία με παιδιά απαιτεί προσαρμογές σε σχέση με το μοντέλο για ενήλικες</a:t>
            </a:r>
          </a:p>
          <a:p>
            <a:pPr lvl="1">
              <a:spcBef>
                <a:spcPts val="563"/>
              </a:spcBef>
              <a:spcAft>
                <a:spcPts val="1425"/>
              </a:spcAft>
              <a:buSzPct val="75000"/>
              <a:buFont typeface="Arial" panose="020B0604020202020204" pitchFamily="34" charset="0"/>
              <a:buChar char="–"/>
            </a:pPr>
            <a:r>
              <a:rPr lang="en-US" altLang="pl-PL" sz="2200"/>
              <a:t>Η θεραπευτική συμμαχία θα πρέπει να περιλαμβάνει το παιδί και τους γονείς</a:t>
            </a:r>
          </a:p>
          <a:p>
            <a:pPr>
              <a:spcBef>
                <a:spcPts val="638"/>
              </a:spcBef>
              <a:spcAft>
                <a:spcPts val="1425"/>
              </a:spcAft>
              <a:buSzPct val="45000"/>
              <a:buFont typeface="Arial" panose="020B0604020202020204" pitchFamily="34" charset="0"/>
              <a:buChar char="•"/>
            </a:pPr>
            <a:r>
              <a:rPr lang="en-US" altLang="pl-PL" sz="2400"/>
              <a:t>Απαραίτητη η επίδειξη πολιτισμικής επάρκειας ειδικά    σε σχέση με τη χρήση της τεχνολογίας και των μέσων κοινωνικής δικτύωσης</a:t>
            </a:r>
            <a:r>
              <a:rPr lang="en-US" altLang="pl-PL" sz="2600"/>
              <a:t> </a:t>
            </a:r>
          </a:p>
        </p:txBody>
      </p:sp>
      <p:sp>
        <p:nvSpPr>
          <p:cNvPr id="34819" name="Text Box 3">
            <a:extLst>
              <a:ext uri="{FF2B5EF4-FFF2-40B4-BE49-F238E27FC236}">
                <a16:creationId xmlns:a16="http://schemas.microsoft.com/office/drawing/2014/main" id="{E77D6068-678E-CAC9-65FB-C67085E58F7F}"/>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41948D6E-FAA2-469F-AD8D-4046E64CF383}" type="slidenum">
              <a:rPr lang="el-GR" altLang="pl-PL">
                <a:cs typeface="Arial" panose="020B0604020202020204" pitchFamily="34" charset="0"/>
              </a:rPr>
              <a:pPr hangingPunct="1">
                <a:lnSpc>
                  <a:spcPct val="100000"/>
                </a:lnSpc>
                <a:buClrTx/>
                <a:buFontTx/>
                <a:buNone/>
              </a:pPr>
              <a:t>30</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 Box 1">
            <a:extLst>
              <a:ext uri="{FF2B5EF4-FFF2-40B4-BE49-F238E27FC236}">
                <a16:creationId xmlns:a16="http://schemas.microsoft.com/office/drawing/2014/main" id="{A8CCED8C-A54A-1A35-2236-AA3E51F5F1C1}"/>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2221EFE9-0A76-4733-88A1-083BEAA00A69}" type="slidenum">
              <a:rPr lang="el-GR" altLang="pl-PL">
                <a:cs typeface="Arial" panose="020B0604020202020204" pitchFamily="34" charset="0"/>
              </a:rPr>
              <a:pPr hangingPunct="1">
                <a:lnSpc>
                  <a:spcPct val="100000"/>
                </a:lnSpc>
                <a:buClrTx/>
                <a:buFontTx/>
                <a:buNone/>
              </a:pPr>
              <a:t>31</a:t>
            </a:fld>
            <a:endParaRPr lang="el-GR" altLang="pl-PL">
              <a:cs typeface="Arial" panose="020B0604020202020204" pitchFamily="34" charset="0"/>
            </a:endParaRPr>
          </a:p>
        </p:txBody>
      </p:sp>
      <p:sp>
        <p:nvSpPr>
          <p:cNvPr id="35842" name="Text Box 2">
            <a:extLst>
              <a:ext uri="{FF2B5EF4-FFF2-40B4-BE49-F238E27FC236}">
                <a16:creationId xmlns:a16="http://schemas.microsoft.com/office/drawing/2014/main" id="{4FFBA315-61DC-AA3E-0884-65FB8A3F8FE0}"/>
              </a:ext>
            </a:extLst>
          </p:cNvPr>
          <p:cNvSpPr txBox="1">
            <a:spLocks noChangeArrowheads="1"/>
          </p:cNvSpPr>
          <p:nvPr/>
        </p:nvSpPr>
        <p:spPr bwMode="auto">
          <a:xfrm>
            <a:off x="1981200" y="1871663"/>
            <a:ext cx="8229600"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84263" indent="-6143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Γνωσιακές-συμπεριφορικές προσεγγίσεις για παιδιά</a:t>
            </a:r>
          </a:p>
          <a:p>
            <a:pPr marL="333375" indent="-320675">
              <a:spcBef>
                <a:spcPts val="638"/>
              </a:spcBef>
              <a:spcAft>
                <a:spcPts val="1425"/>
              </a:spcAft>
              <a:buSzPct val="45000"/>
              <a:buFont typeface="Symbol" panose="05050102010706020507" pitchFamily="18" charset="2"/>
              <a:buChar char=""/>
            </a:pPr>
            <a:r>
              <a:rPr lang="en-US" altLang="pl-PL" sz="2600"/>
              <a:t> Συγκεκριμένες, εμπειρικά υποστηριζόμενες θεραπείες για παιδιά με αγχώδεις διαταραχές</a:t>
            </a:r>
          </a:p>
          <a:p>
            <a:pPr marL="333375" indent="-320675">
              <a:spcBef>
                <a:spcPts val="638"/>
              </a:spcBef>
              <a:spcAft>
                <a:spcPts val="1425"/>
              </a:spcAft>
              <a:buSzPct val="45000"/>
              <a:buFont typeface="Symbol" panose="05050102010706020507" pitchFamily="18" charset="2"/>
              <a:buChar char=""/>
            </a:pPr>
            <a:r>
              <a:rPr lang="en-US" altLang="pl-PL" sz="2600"/>
              <a:t> Ο τρόπος εφαρμογής των θεραπειών αυτών στα παιδιά διαφέρει από τον αντίστοιχο στους ενήλικες</a:t>
            </a:r>
            <a:r>
              <a:rPr lang="en-US" altLang="pl-PL" sz="2800"/>
              <a:t> </a:t>
            </a:r>
          </a:p>
          <a:p>
            <a:pPr lvl="1">
              <a:spcBef>
                <a:spcPts val="638"/>
              </a:spcBef>
              <a:spcAft>
                <a:spcPts val="1425"/>
              </a:spcAft>
            </a:pPr>
            <a:r>
              <a:rPr lang="en-US" altLang="pl-PL" sz="2200"/>
              <a:t>- Οι παρεμβάσεις προσαρμόζονται σε παιχνίδια από γνωσιακούς-συμπεριφορικούς θεραπευτές που εργάζονται με παιδιά</a:t>
            </a:r>
          </a:p>
        </p:txBody>
      </p:sp>
      <p:sp>
        <p:nvSpPr>
          <p:cNvPr id="35843" name="Rectangle 3">
            <a:extLst>
              <a:ext uri="{FF2B5EF4-FFF2-40B4-BE49-F238E27FC236}">
                <a16:creationId xmlns:a16="http://schemas.microsoft.com/office/drawing/2014/main" id="{13FE8413-EC3C-55A6-5CEF-AB5B8992F1B3}"/>
              </a:ext>
            </a:extLst>
          </p:cNvPr>
          <p:cNvSpPr>
            <a:spLocks noGrp="1" noChangeArrowheads="1"/>
          </p:cNvSpPr>
          <p:nvPr>
            <p:ph type="title" idx="4294967295"/>
          </p:nvPr>
        </p:nvSpPr>
        <p:spPr>
          <a:xfrm>
            <a:off x="1981200" y="503239"/>
            <a:ext cx="8229600" cy="1476375"/>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Ψυχοθεραπεία με παιδιά και εφήβους </a:t>
            </a:r>
            <a:r>
              <a:rPr lang="en-US" altLang="pl-PL" sz="2400" b="1">
                <a:solidFill>
                  <a:srgbClr val="1F497D"/>
                </a:solidFill>
              </a:rPr>
              <a:t>(2 από 16)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 Box 1">
            <a:extLst>
              <a:ext uri="{FF2B5EF4-FFF2-40B4-BE49-F238E27FC236}">
                <a16:creationId xmlns:a16="http://schemas.microsoft.com/office/drawing/2014/main" id="{29339866-651B-6F36-0338-84898B7648DF}"/>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8183B48E-BED7-4E7F-A259-144A06F4936F}" type="slidenum">
              <a:rPr lang="el-GR" altLang="pl-PL">
                <a:cs typeface="Arial" panose="020B0604020202020204" pitchFamily="34" charset="0"/>
              </a:rPr>
              <a:pPr hangingPunct="1">
                <a:lnSpc>
                  <a:spcPct val="100000"/>
                </a:lnSpc>
                <a:buClrTx/>
                <a:buFontTx/>
                <a:buNone/>
              </a:pPr>
              <a:t>32</a:t>
            </a:fld>
            <a:endParaRPr lang="el-GR" altLang="pl-PL">
              <a:cs typeface="Arial" panose="020B0604020202020204" pitchFamily="34" charset="0"/>
            </a:endParaRPr>
          </a:p>
        </p:txBody>
      </p:sp>
      <p:sp>
        <p:nvSpPr>
          <p:cNvPr id="36866" name="Text Box 2">
            <a:extLst>
              <a:ext uri="{FF2B5EF4-FFF2-40B4-BE49-F238E27FC236}">
                <a16:creationId xmlns:a16="http://schemas.microsoft.com/office/drawing/2014/main" id="{A53D4026-4863-A2CB-4B89-0A8543DF63A8}"/>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Γνωσιακές-συμπεριφορικές προσεγγίσεις για παιδιά</a:t>
            </a:r>
          </a:p>
          <a:p>
            <a:pPr marL="331788" indent="-319088">
              <a:spcBef>
                <a:spcPts val="638"/>
              </a:spcBef>
              <a:spcAft>
                <a:spcPts val="1425"/>
              </a:spcAft>
              <a:buSzPct val="45000"/>
              <a:buFont typeface="Arial" panose="020B0604020202020204" pitchFamily="34" charset="0"/>
              <a:buChar char="•"/>
            </a:pPr>
            <a:r>
              <a:rPr lang="en-US" altLang="pl-PL" sz="2800"/>
              <a:t>Οι θεραπευτές χρησιμοποιούν ένα πολύ πιο υπολογισμένο σύστημα ενίσχυσης ώστε να διασφαλίσουν ότι η εργασία θα ολοκληρωθεί</a:t>
            </a:r>
          </a:p>
          <a:p>
            <a:pPr lvl="1">
              <a:spcBef>
                <a:spcPts val="563"/>
              </a:spcBef>
              <a:spcAft>
                <a:spcPts val="1425"/>
              </a:spcAft>
              <a:buSzPct val="75000"/>
              <a:buFont typeface="Arial" panose="020B0604020202020204" pitchFamily="34" charset="0"/>
              <a:buChar char="–"/>
            </a:pPr>
            <a:r>
              <a:rPr lang="en-US" altLang="pl-PL" sz="2400"/>
              <a:t>Mπορεί να χρησιμοποιήσουν αυτοκόλλητα, καραμέλες, προνόμια, ή απλώς επαίνους για να ενθαρρύνουν το παιδί να ολοκληρώσει τις εργασίες</a:t>
            </a:r>
          </a:p>
        </p:txBody>
      </p:sp>
      <p:sp>
        <p:nvSpPr>
          <p:cNvPr id="36867" name="Rectangle 3">
            <a:extLst>
              <a:ext uri="{FF2B5EF4-FFF2-40B4-BE49-F238E27FC236}">
                <a16:creationId xmlns:a16="http://schemas.microsoft.com/office/drawing/2014/main" id="{BCFAF519-7366-1083-CAD8-8A7C092EECFC}"/>
              </a:ext>
            </a:extLst>
          </p:cNvPr>
          <p:cNvSpPr>
            <a:spLocks noGrp="1" noChangeArrowheads="1"/>
          </p:cNvSpPr>
          <p:nvPr>
            <p:ph type="title" idx="4294967295"/>
          </p:nvPr>
        </p:nvSpPr>
        <p:spPr>
          <a:xfrm>
            <a:off x="1981200" y="576264"/>
            <a:ext cx="8229600" cy="1404937"/>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Ψυχοθεραπεία με παιδιά και εφήβους </a:t>
            </a:r>
            <a:r>
              <a:rPr lang="en-US" altLang="pl-PL" sz="2400" b="1">
                <a:solidFill>
                  <a:srgbClr val="1F497D"/>
                </a:solidFill>
              </a:rPr>
              <a:t>(3 από 16)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 Box 1">
            <a:extLst>
              <a:ext uri="{FF2B5EF4-FFF2-40B4-BE49-F238E27FC236}">
                <a16:creationId xmlns:a16="http://schemas.microsoft.com/office/drawing/2014/main" id="{E7277FAD-82B1-0D4A-51C8-D5D22B352A2F}"/>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D598572-C656-4C79-86A5-7CCFE97D80B5}" type="slidenum">
              <a:rPr lang="el-GR" altLang="pl-PL">
                <a:cs typeface="Arial" panose="020B0604020202020204" pitchFamily="34" charset="0"/>
              </a:rPr>
              <a:pPr hangingPunct="1">
                <a:lnSpc>
                  <a:spcPct val="100000"/>
                </a:lnSpc>
                <a:buClrTx/>
                <a:buFontTx/>
                <a:buNone/>
              </a:pPr>
              <a:t>33</a:t>
            </a:fld>
            <a:endParaRPr lang="el-GR" altLang="pl-PL">
              <a:cs typeface="Arial" panose="020B0604020202020204" pitchFamily="34" charset="0"/>
            </a:endParaRPr>
          </a:p>
        </p:txBody>
      </p:sp>
      <p:sp>
        <p:nvSpPr>
          <p:cNvPr id="37890" name="Text Box 2">
            <a:extLst>
              <a:ext uri="{FF2B5EF4-FFF2-40B4-BE49-F238E27FC236}">
                <a16:creationId xmlns:a16="http://schemas.microsoft.com/office/drawing/2014/main" id="{2F259873-BA70-BC2C-CE43-AD3D2408BF0F}"/>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Γνωσιακές-συμπεριφορικές προσεγγίσεις για παιδιά</a:t>
            </a:r>
          </a:p>
          <a:p>
            <a:pPr marL="331788" indent="-319088">
              <a:spcBef>
                <a:spcPts val="638"/>
              </a:spcBef>
              <a:spcAft>
                <a:spcPts val="1425"/>
              </a:spcAft>
              <a:buSzPct val="45000"/>
              <a:buFont typeface="Arial" panose="020B0604020202020204" pitchFamily="34" charset="0"/>
              <a:buChar char="•"/>
            </a:pPr>
            <a:r>
              <a:rPr lang="en-US" altLang="pl-PL" sz="3200"/>
              <a:t>Συγκεκριμένες μορφές παρέμβασης</a:t>
            </a:r>
          </a:p>
          <a:p>
            <a:pPr lvl="1">
              <a:spcBef>
                <a:spcPts val="563"/>
              </a:spcBef>
              <a:spcAft>
                <a:spcPts val="1425"/>
              </a:spcAft>
              <a:buSzPct val="75000"/>
              <a:buFont typeface="Arial" panose="020B0604020202020204" pitchFamily="34" charset="0"/>
              <a:buChar char="–"/>
            </a:pPr>
            <a:r>
              <a:rPr lang="en-US" altLang="pl-PL" sz="2800"/>
              <a:t>Εκπαίδευση σε κοινωνικές δεξιότητες</a:t>
            </a:r>
          </a:p>
          <a:p>
            <a:pPr lvl="1">
              <a:spcBef>
                <a:spcPts val="563"/>
              </a:spcBef>
              <a:spcAft>
                <a:spcPts val="1425"/>
              </a:spcAft>
              <a:buSzPct val="75000"/>
              <a:buFont typeface="Arial" panose="020B0604020202020204" pitchFamily="34" charset="0"/>
              <a:buChar char="–"/>
            </a:pPr>
            <a:r>
              <a:rPr lang="en-US" altLang="pl-PL" sz="2800"/>
              <a:t>Εφαρμοσμένη ανάλυση συμπεριφοράς</a:t>
            </a:r>
          </a:p>
          <a:p>
            <a:pPr marL="457200" indent="0">
              <a:spcAft>
                <a:spcPts val="1425"/>
              </a:spcAft>
            </a:pPr>
            <a:endParaRPr lang="en-US" altLang="pl-PL" sz="2800"/>
          </a:p>
        </p:txBody>
      </p:sp>
      <p:sp>
        <p:nvSpPr>
          <p:cNvPr id="37891" name="Rectangle 3">
            <a:extLst>
              <a:ext uri="{FF2B5EF4-FFF2-40B4-BE49-F238E27FC236}">
                <a16:creationId xmlns:a16="http://schemas.microsoft.com/office/drawing/2014/main" id="{106C1947-4106-4A14-DD46-D80CDA67BBCC}"/>
              </a:ext>
            </a:extLst>
          </p:cNvPr>
          <p:cNvSpPr>
            <a:spLocks noGrp="1" noChangeArrowheads="1"/>
          </p:cNvSpPr>
          <p:nvPr>
            <p:ph type="title" idx="4294967295"/>
          </p:nvPr>
        </p:nvSpPr>
        <p:spPr>
          <a:xfrm>
            <a:off x="1981200" y="576264"/>
            <a:ext cx="8229600" cy="1404937"/>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Ψυχοθεραπεία με παιδιά και εφήβους </a:t>
            </a:r>
            <a:r>
              <a:rPr lang="en-US" altLang="pl-PL" sz="2400" b="1">
                <a:solidFill>
                  <a:srgbClr val="1F497D"/>
                </a:solidFill>
              </a:rPr>
              <a:t>(4 από 16)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 Box 1">
            <a:extLst>
              <a:ext uri="{FF2B5EF4-FFF2-40B4-BE49-F238E27FC236}">
                <a16:creationId xmlns:a16="http://schemas.microsoft.com/office/drawing/2014/main" id="{FB2A085D-0DBA-F9DE-A1F9-51C96D88248A}"/>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BDBCF2FA-A3DA-40F1-9DF7-A0023264AB86}" type="slidenum">
              <a:rPr lang="el-GR" altLang="pl-PL">
                <a:cs typeface="Arial" panose="020B0604020202020204" pitchFamily="34" charset="0"/>
              </a:rPr>
              <a:pPr hangingPunct="1">
                <a:lnSpc>
                  <a:spcPct val="100000"/>
                </a:lnSpc>
                <a:buClrTx/>
                <a:buFontTx/>
                <a:buNone/>
              </a:pPr>
              <a:t>34</a:t>
            </a:fld>
            <a:endParaRPr lang="el-GR" altLang="pl-PL">
              <a:cs typeface="Arial" panose="020B0604020202020204" pitchFamily="34" charset="0"/>
            </a:endParaRPr>
          </a:p>
        </p:txBody>
      </p:sp>
      <p:sp>
        <p:nvSpPr>
          <p:cNvPr id="38914" name="Text Box 2">
            <a:extLst>
              <a:ext uri="{FF2B5EF4-FFF2-40B4-BE49-F238E27FC236}">
                <a16:creationId xmlns:a16="http://schemas.microsoft.com/office/drawing/2014/main" id="{8F0F49B2-738F-9397-4388-5543B58D2C40}"/>
              </a:ext>
            </a:extLst>
          </p:cNvPr>
          <p:cNvSpPr txBox="1">
            <a:spLocks noChangeArrowheads="1"/>
          </p:cNvSpPr>
          <p:nvPr/>
        </p:nvSpPr>
        <p:spPr bwMode="auto">
          <a:xfrm>
            <a:off x="1981201" y="1981201"/>
            <a:ext cx="8399463" cy="4144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4738" indent="-6175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Γνωσιακές-συμπεριφορικές προσεγγίσεις για παιδιά</a:t>
            </a:r>
          </a:p>
          <a:p>
            <a:pPr marL="333375" indent="-320675">
              <a:spcBef>
                <a:spcPts val="638"/>
              </a:spcBef>
              <a:spcAft>
                <a:spcPts val="1425"/>
              </a:spcAft>
              <a:buSzPct val="45000"/>
              <a:buFont typeface="Symbol" panose="05050102010706020507" pitchFamily="18" charset="2"/>
              <a:buChar char=""/>
            </a:pPr>
            <a:r>
              <a:rPr lang="en-US" altLang="pl-PL" sz="2600"/>
              <a:t> Εκπαίδευση σε κοινωνικές δεξιότητες</a:t>
            </a:r>
          </a:p>
          <a:p>
            <a:pPr lvl="1">
              <a:spcBef>
                <a:spcPts val="638"/>
              </a:spcBef>
              <a:spcAft>
                <a:spcPts val="1425"/>
              </a:spcAft>
              <a:buFont typeface="Times New Roman" panose="02020603050405020304" pitchFamily="18" charset="0"/>
              <a:buChar char="–"/>
            </a:pPr>
            <a:r>
              <a:rPr lang="en-US" altLang="pl-PL" sz="2200"/>
              <a:t>Διδασκαλία συμπεριφορών για βελτίωση των αλληλεπιδράσεων με τους άλλους</a:t>
            </a:r>
          </a:p>
          <a:p>
            <a:pPr lvl="1">
              <a:spcBef>
                <a:spcPts val="638"/>
              </a:spcBef>
              <a:spcAft>
                <a:spcPts val="1425"/>
              </a:spcAft>
              <a:buFont typeface="Times New Roman" panose="02020603050405020304" pitchFamily="18" charset="0"/>
              <a:buChar char="–"/>
            </a:pPr>
            <a:r>
              <a:rPr lang="en-US" altLang="pl-PL" sz="2200"/>
              <a:t>Χρησιμοποιείται συχνότερα με παιδιά που έχουν διαταραχή αυτιστικού φάσματος, διαταραχή κοινωνικού άγχους και ΔΕΠΥ</a:t>
            </a:r>
          </a:p>
          <a:p>
            <a:pPr lvl="1">
              <a:spcBef>
                <a:spcPts val="638"/>
              </a:spcBef>
              <a:spcAft>
                <a:spcPts val="1425"/>
              </a:spcAft>
              <a:buFont typeface="Times New Roman" panose="02020603050405020304" pitchFamily="18" charset="0"/>
              <a:buChar char="–"/>
            </a:pPr>
            <a:r>
              <a:rPr lang="en-US" altLang="pl-PL" sz="2200"/>
              <a:t>Οι επιτυχίες ενισχύονται με σημαντικές για το παιδί ανταμοιβές </a:t>
            </a:r>
          </a:p>
        </p:txBody>
      </p:sp>
      <p:sp>
        <p:nvSpPr>
          <p:cNvPr id="38915" name="Rectangle 3">
            <a:extLst>
              <a:ext uri="{FF2B5EF4-FFF2-40B4-BE49-F238E27FC236}">
                <a16:creationId xmlns:a16="http://schemas.microsoft.com/office/drawing/2014/main" id="{102F6055-032B-6257-9A39-982934C174D8}"/>
              </a:ext>
            </a:extLst>
          </p:cNvPr>
          <p:cNvSpPr>
            <a:spLocks noGrp="1" noChangeArrowheads="1"/>
          </p:cNvSpPr>
          <p:nvPr>
            <p:ph type="title" idx="4294967295"/>
          </p:nvPr>
        </p:nvSpPr>
        <p:spPr>
          <a:xfrm>
            <a:off x="1981200" y="576264"/>
            <a:ext cx="8229600" cy="1404937"/>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Ψυχοθεραπεία με παιδιά και εφήβους </a:t>
            </a:r>
            <a:r>
              <a:rPr lang="en-US" altLang="pl-PL" sz="2400" b="1">
                <a:solidFill>
                  <a:srgbClr val="1F497D"/>
                </a:solidFill>
              </a:rPr>
              <a:t>(5 από 16)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 Box 1">
            <a:extLst>
              <a:ext uri="{FF2B5EF4-FFF2-40B4-BE49-F238E27FC236}">
                <a16:creationId xmlns:a16="http://schemas.microsoft.com/office/drawing/2014/main" id="{98BFA808-6740-346F-2EEC-D7AFC31245C9}"/>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92245D8-2036-45EF-90BF-2285EEE0708B}" type="slidenum">
              <a:rPr lang="el-GR" altLang="pl-PL">
                <a:cs typeface="Arial" panose="020B0604020202020204" pitchFamily="34" charset="0"/>
              </a:rPr>
              <a:pPr hangingPunct="1">
                <a:lnSpc>
                  <a:spcPct val="100000"/>
                </a:lnSpc>
                <a:buClrTx/>
                <a:buFontTx/>
                <a:buNone/>
              </a:pPr>
              <a:t>35</a:t>
            </a:fld>
            <a:endParaRPr lang="el-GR" altLang="pl-PL">
              <a:cs typeface="Arial" panose="020B0604020202020204" pitchFamily="34" charset="0"/>
            </a:endParaRPr>
          </a:p>
        </p:txBody>
      </p:sp>
      <p:sp>
        <p:nvSpPr>
          <p:cNvPr id="39938" name="Text Box 2">
            <a:extLst>
              <a:ext uri="{FF2B5EF4-FFF2-40B4-BE49-F238E27FC236}">
                <a16:creationId xmlns:a16="http://schemas.microsoft.com/office/drawing/2014/main" id="{1D257D7F-D087-E6AF-E01A-661E8B9755EF}"/>
              </a:ext>
            </a:extLst>
          </p:cNvPr>
          <p:cNvSpPr txBox="1">
            <a:spLocks noChangeArrowheads="1"/>
          </p:cNvSpPr>
          <p:nvPr/>
        </p:nvSpPr>
        <p:spPr bwMode="auto">
          <a:xfrm>
            <a:off x="1452562" y="1728789"/>
            <a:ext cx="9215438" cy="439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6325" indent="-619125">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  Γνωσιακές-συμπεριφορικές προσεγγίσεις για παιδιά</a:t>
            </a:r>
          </a:p>
          <a:p>
            <a:pPr marL="334963" indent="-322263">
              <a:spcBef>
                <a:spcPts val="638"/>
              </a:spcBef>
              <a:spcAft>
                <a:spcPts val="1425"/>
              </a:spcAft>
              <a:buSzPct val="45000"/>
              <a:buFont typeface="Symbol" panose="05050102010706020507" pitchFamily="18" charset="2"/>
              <a:buChar char=""/>
            </a:pPr>
            <a:r>
              <a:rPr lang="en-US" altLang="pl-PL" sz="2600"/>
              <a:t>  	Εφαρμοσμένη ανάλυση συμπεριφοράς</a:t>
            </a:r>
          </a:p>
          <a:p>
            <a:pPr lvl="1">
              <a:spcBef>
                <a:spcPts val="638"/>
              </a:spcBef>
              <a:spcAft>
                <a:spcPts val="1425"/>
              </a:spcAft>
              <a:buFont typeface="Times New Roman" panose="02020603050405020304" pitchFamily="18" charset="0"/>
              <a:buChar char="–"/>
            </a:pPr>
            <a:r>
              <a:rPr lang="en-US" altLang="pl-PL"/>
              <a:t>Βασίζεται σε αρχές της συντελεστικής εξαρτημένης μάθησης όπως η ενίσχυση, η τιμωρία, η διαμόρφωση και η απόσβεση</a:t>
            </a:r>
          </a:p>
          <a:p>
            <a:pPr lvl="1">
              <a:spcBef>
                <a:spcPts val="638"/>
              </a:spcBef>
              <a:spcAft>
                <a:spcPts val="1425"/>
              </a:spcAft>
              <a:buFont typeface="Times New Roman" panose="02020603050405020304" pitchFamily="18" charset="0"/>
              <a:buChar char="–"/>
            </a:pPr>
            <a:r>
              <a:rPr lang="en-US" altLang="pl-PL"/>
              <a:t>Eμπειρικά τεκμηριωμένη θεραπεία για παιδιά με διαταραχή αυτιστικού φάσματος </a:t>
            </a:r>
          </a:p>
          <a:p>
            <a:pPr lvl="1">
              <a:spcBef>
                <a:spcPts val="638"/>
              </a:spcBef>
              <a:spcAft>
                <a:spcPts val="1425"/>
              </a:spcAft>
              <a:buFont typeface="Times New Roman" panose="02020603050405020304" pitchFamily="18" charset="0"/>
              <a:buChar char="–"/>
            </a:pPr>
            <a:r>
              <a:rPr lang="en-US" altLang="pl-PL"/>
              <a:t>Οι θεραπευτές βοηθούν ένα παιδί στοχεύοντας σε πολύ συγκεκριμένες συμπεριφορές αφού πρώτα τις εντοπίσουν και τις ορίσουν</a:t>
            </a:r>
          </a:p>
          <a:p>
            <a:pPr lvl="1">
              <a:spcBef>
                <a:spcPts val="638"/>
              </a:spcBef>
              <a:spcAft>
                <a:spcPts val="1425"/>
              </a:spcAft>
              <a:buFont typeface="Times New Roman" panose="02020603050405020304" pitchFamily="18" charset="0"/>
              <a:buChar char="–"/>
            </a:pPr>
            <a:r>
              <a:rPr lang="en-US" altLang="pl-PL"/>
              <a:t>Έμφαση στην αλλαγή της συμπεριφοράς με τρόπο που θα έχει γενικότερη εφαρμογή σε νέα περιβάλλοντα και δεν θα είναι εξειδικευμένη για το περιβάλλον στο οποίο εφαρμόστηκε η παρέμβαση</a:t>
            </a:r>
            <a:r>
              <a:rPr lang="en-US" altLang="pl-PL" sz="2000"/>
              <a:t>  </a:t>
            </a:r>
          </a:p>
          <a:p>
            <a:pPr>
              <a:spcBef>
                <a:spcPts val="638"/>
              </a:spcBef>
              <a:spcAft>
                <a:spcPts val="1425"/>
              </a:spcAft>
            </a:pPr>
            <a:endParaRPr lang="en-US" altLang="pl-PL" sz="2000"/>
          </a:p>
        </p:txBody>
      </p:sp>
      <p:sp>
        <p:nvSpPr>
          <p:cNvPr id="39939" name="Rectangle 3">
            <a:extLst>
              <a:ext uri="{FF2B5EF4-FFF2-40B4-BE49-F238E27FC236}">
                <a16:creationId xmlns:a16="http://schemas.microsoft.com/office/drawing/2014/main" id="{288A7655-8C88-39C2-FB4B-1C7143FBB6DA}"/>
              </a:ext>
            </a:extLst>
          </p:cNvPr>
          <p:cNvSpPr>
            <a:spLocks noGrp="1" noChangeArrowheads="1"/>
          </p:cNvSpPr>
          <p:nvPr>
            <p:ph type="title" idx="4294967295"/>
          </p:nvPr>
        </p:nvSpPr>
        <p:spPr>
          <a:xfrm>
            <a:off x="1981200" y="431800"/>
            <a:ext cx="8229600" cy="15494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Ψυχοθεραπεία με παιδιά και εφήβους </a:t>
            </a:r>
            <a:r>
              <a:rPr lang="en-US" altLang="pl-PL" sz="2400" b="1">
                <a:solidFill>
                  <a:srgbClr val="1F497D"/>
                </a:solidFill>
              </a:rPr>
              <a:t>(6 από 16)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ext Box 1">
            <a:extLst>
              <a:ext uri="{FF2B5EF4-FFF2-40B4-BE49-F238E27FC236}">
                <a16:creationId xmlns:a16="http://schemas.microsoft.com/office/drawing/2014/main" id="{96166C8A-5748-4308-CB82-16B3570FF757}"/>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718479DF-6DD8-47CD-A820-5FDF7457CC1C}" type="slidenum">
              <a:rPr lang="el-GR" altLang="pl-PL">
                <a:cs typeface="Arial" panose="020B0604020202020204" pitchFamily="34" charset="0"/>
              </a:rPr>
              <a:pPr hangingPunct="1">
                <a:lnSpc>
                  <a:spcPct val="100000"/>
                </a:lnSpc>
                <a:buClrTx/>
                <a:buFontTx/>
                <a:buNone/>
              </a:pPr>
              <a:t>36</a:t>
            </a:fld>
            <a:endParaRPr lang="el-GR" altLang="pl-PL">
              <a:cs typeface="Arial" panose="020B0604020202020204" pitchFamily="34" charset="0"/>
            </a:endParaRPr>
          </a:p>
        </p:txBody>
      </p:sp>
      <p:sp>
        <p:nvSpPr>
          <p:cNvPr id="40962" name="Text Box 2">
            <a:extLst>
              <a:ext uri="{FF2B5EF4-FFF2-40B4-BE49-F238E27FC236}">
                <a16:creationId xmlns:a16="http://schemas.microsoft.com/office/drawing/2014/main" id="{8156E1D5-C9DB-761D-7F93-294C3AC5D441}"/>
              </a:ext>
            </a:extLst>
          </p:cNvPr>
          <p:cNvSpPr txBox="1">
            <a:spLocks noChangeArrowheads="1"/>
          </p:cNvSpPr>
          <p:nvPr/>
        </p:nvSpPr>
        <p:spPr bwMode="auto">
          <a:xfrm>
            <a:off x="1981200" y="1728789"/>
            <a:ext cx="8326438" cy="439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4738" indent="-6175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Εκπαίδευση σε τεχνικές αυτοκαθοδήγησης</a:t>
            </a:r>
          </a:p>
          <a:p>
            <a:pPr marL="333375" indent="-320675">
              <a:spcBef>
                <a:spcPts val="638"/>
              </a:spcBef>
              <a:spcAft>
                <a:spcPts val="1425"/>
              </a:spcAft>
              <a:buSzPct val="45000"/>
              <a:buFont typeface="Symbol" panose="05050102010706020507" pitchFamily="18" charset="2"/>
              <a:buChar char=""/>
            </a:pPr>
            <a:r>
              <a:rPr lang="en-US" altLang="pl-PL" sz="2600"/>
              <a:t> Αναπτύχθηκε από τον Donald Meichenbaum</a:t>
            </a:r>
            <a:r>
              <a:rPr lang="en-US" altLang="pl-PL" sz="3200"/>
              <a:t> </a:t>
            </a:r>
          </a:p>
          <a:p>
            <a:pPr lvl="1">
              <a:spcBef>
                <a:spcPts val="638"/>
              </a:spcBef>
              <a:spcAft>
                <a:spcPts val="1425"/>
              </a:spcAft>
              <a:buFont typeface="Times New Roman" panose="02020603050405020304" pitchFamily="18" charset="0"/>
              <a:buChar char="–"/>
            </a:pPr>
            <a:r>
              <a:rPr lang="en-US" altLang="pl-PL" sz="2000"/>
              <a:t>Mέθοδος με την οποία τα παιδιά με παρορμητική και απείθαρχη συμπεριφορά θα μπορούσαν να αποκτήσουν μεγαλύτερο έλεγχο της συμπεριφοράς τους</a:t>
            </a:r>
          </a:p>
          <a:p>
            <a:pPr lvl="1">
              <a:spcBef>
                <a:spcPts val="638"/>
              </a:spcBef>
              <a:spcAft>
                <a:spcPts val="1425"/>
              </a:spcAft>
              <a:buFont typeface="Times New Roman" panose="02020603050405020304" pitchFamily="18" charset="0"/>
              <a:buChar char="–"/>
            </a:pPr>
            <a:r>
              <a:rPr lang="en-US" altLang="pl-PL" sz="2000"/>
              <a:t>Η εφαρμογή της έχει επεκταθεί και σε άλλα προβλήματα της παιδικής ηλικίας</a:t>
            </a:r>
          </a:p>
          <a:p>
            <a:pPr lvl="1">
              <a:spcBef>
                <a:spcPts val="638"/>
              </a:spcBef>
              <a:spcAft>
                <a:spcPts val="1425"/>
              </a:spcAft>
              <a:buFont typeface="Times New Roman" panose="02020603050405020304" pitchFamily="18" charset="0"/>
              <a:buChar char="–"/>
            </a:pPr>
            <a:r>
              <a:rPr lang="en-US" altLang="pl-PL" sz="2000"/>
              <a:t>Έχει ονομαστεί και “καθοδηγούμενος αυτοδιάλογος”</a:t>
            </a:r>
          </a:p>
          <a:p>
            <a:pPr lvl="1">
              <a:spcBef>
                <a:spcPts val="638"/>
              </a:spcBef>
              <a:spcAft>
                <a:spcPts val="1425"/>
              </a:spcAft>
              <a:buFont typeface="Times New Roman" panose="02020603050405020304" pitchFamily="18" charset="0"/>
              <a:buChar char="–"/>
            </a:pPr>
            <a:r>
              <a:rPr lang="en-US" altLang="pl-PL" sz="2000"/>
              <a:t>Σχεδιασμένη για να καλλιεργεί μια στάση επίλυσης προβλημάτων και να παράγει συγκεκριμένες γνωστικές στρατηγικές</a:t>
            </a:r>
          </a:p>
          <a:p>
            <a:pPr>
              <a:spcBef>
                <a:spcPts val="638"/>
              </a:spcBef>
              <a:spcAft>
                <a:spcPts val="1425"/>
              </a:spcAft>
            </a:pPr>
            <a:endParaRPr lang="en-US" altLang="pl-PL" sz="2000"/>
          </a:p>
        </p:txBody>
      </p:sp>
      <p:sp>
        <p:nvSpPr>
          <p:cNvPr id="40963" name="Rectangle 3">
            <a:extLst>
              <a:ext uri="{FF2B5EF4-FFF2-40B4-BE49-F238E27FC236}">
                <a16:creationId xmlns:a16="http://schemas.microsoft.com/office/drawing/2014/main" id="{ED2211BC-6240-670F-F8C8-F6AF5A98A835}"/>
              </a:ext>
            </a:extLst>
          </p:cNvPr>
          <p:cNvSpPr>
            <a:spLocks noGrp="1" noChangeArrowheads="1"/>
          </p:cNvSpPr>
          <p:nvPr>
            <p:ph type="title" idx="4294967295"/>
          </p:nvPr>
        </p:nvSpPr>
        <p:spPr>
          <a:xfrm>
            <a:off x="1981200" y="431800"/>
            <a:ext cx="8229600" cy="1549400"/>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Ψυχοθεραπεία με παιδιά και εφήβους </a:t>
            </a:r>
            <a:r>
              <a:rPr lang="en-US" altLang="pl-PL" sz="2400" b="1">
                <a:solidFill>
                  <a:srgbClr val="1F497D"/>
                </a:solidFill>
              </a:rPr>
              <a:t>(7 από 16)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ext Box 1">
            <a:extLst>
              <a:ext uri="{FF2B5EF4-FFF2-40B4-BE49-F238E27FC236}">
                <a16:creationId xmlns:a16="http://schemas.microsoft.com/office/drawing/2014/main" id="{2836D6EE-44B0-6245-3D01-A79507219B1C}"/>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CCBD3615-367D-44DB-AD29-5D3AAAC09E74}" type="slidenum">
              <a:rPr lang="el-GR" altLang="pl-PL">
                <a:cs typeface="Arial" panose="020B0604020202020204" pitchFamily="34" charset="0"/>
              </a:rPr>
              <a:pPr hangingPunct="1">
                <a:lnSpc>
                  <a:spcPct val="100000"/>
                </a:lnSpc>
                <a:buClrTx/>
                <a:buFontTx/>
                <a:buNone/>
              </a:pPr>
              <a:t>37</a:t>
            </a:fld>
            <a:endParaRPr lang="el-GR" altLang="pl-PL">
              <a:cs typeface="Arial" panose="020B0604020202020204" pitchFamily="34" charset="0"/>
            </a:endParaRPr>
          </a:p>
        </p:txBody>
      </p:sp>
      <p:sp>
        <p:nvSpPr>
          <p:cNvPr id="41986" name="Text Box 2">
            <a:extLst>
              <a:ext uri="{FF2B5EF4-FFF2-40B4-BE49-F238E27FC236}">
                <a16:creationId xmlns:a16="http://schemas.microsoft.com/office/drawing/2014/main" id="{884C4521-7EAA-16BB-0B73-F2F5B393C31E}"/>
              </a:ext>
            </a:extLst>
          </p:cNvPr>
          <p:cNvSpPr txBox="1">
            <a:spLocks noChangeArrowheads="1"/>
          </p:cNvSpPr>
          <p:nvPr/>
        </p:nvSpPr>
        <p:spPr bwMode="auto">
          <a:xfrm>
            <a:off x="1981200" y="1871663"/>
            <a:ext cx="8229600"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Εκπαίδευση σε τεχνικές αυτοκαθοδήγησης</a:t>
            </a:r>
          </a:p>
          <a:p>
            <a:pPr marL="333375" indent="-320675">
              <a:spcBef>
                <a:spcPts val="638"/>
              </a:spcBef>
              <a:spcAft>
                <a:spcPts val="1425"/>
              </a:spcAft>
              <a:buSzPct val="45000"/>
              <a:buFont typeface="Symbol" panose="05050102010706020507" pitchFamily="18" charset="2"/>
              <a:buChar char=""/>
            </a:pPr>
            <a:r>
              <a:rPr lang="en-US" altLang="pl-PL" sz="2200"/>
              <a:t> Μορφή γνωσιακής θεραπείας στην οποία τα παιδιά                  εκπαιδεύονται να “συζητούν” καταστάσεις </a:t>
            </a:r>
          </a:p>
          <a:p>
            <a:pPr marL="333375" indent="-320675">
              <a:spcBef>
                <a:spcPts val="638"/>
              </a:spcBef>
              <a:spcAft>
                <a:spcPts val="1425"/>
              </a:spcAft>
              <a:buSzPct val="45000"/>
              <a:buFont typeface="Symbol" panose="05050102010706020507" pitchFamily="18" charset="2"/>
              <a:buChar char=""/>
            </a:pPr>
            <a:r>
              <a:rPr lang="en-US" altLang="pl-PL" sz="2200"/>
              <a:t> Η διαδικασία περιλαμβάνει μια σειρά από βήματα</a:t>
            </a:r>
          </a:p>
          <a:p>
            <a:pPr marL="333375" indent="-320675">
              <a:spcBef>
                <a:spcPts val="638"/>
              </a:spcBef>
              <a:spcAft>
                <a:spcPts val="1425"/>
              </a:spcAft>
              <a:buSzPct val="45000"/>
              <a:buFont typeface="Symbol" panose="05050102010706020507" pitchFamily="18" charset="2"/>
              <a:buChar char=""/>
            </a:pPr>
            <a:r>
              <a:rPr lang="en-US" altLang="pl-PL" sz="2200"/>
              <a:t> Σύσταση νέων “αυτοδηλώσεων” </a:t>
            </a:r>
          </a:p>
          <a:p>
            <a:pPr marL="333375" indent="-320675">
              <a:spcBef>
                <a:spcPts val="638"/>
              </a:spcBef>
              <a:spcAft>
                <a:spcPts val="1425"/>
              </a:spcAft>
              <a:buSzPct val="45000"/>
              <a:buFont typeface="Symbol" panose="05050102010706020507" pitchFamily="18" charset="2"/>
              <a:buChar char=""/>
            </a:pPr>
            <a:r>
              <a:rPr lang="en-US" altLang="pl-PL" sz="2200"/>
              <a:t> Παράδειγμα της ευρύτερης κατηγορίας των στρατηγικών          επίλυσης προβλημάτων στη γνωστική-συμπεριφορική              θεραπεία για παιδιά</a:t>
            </a:r>
          </a:p>
          <a:p>
            <a:pPr marL="333375" indent="-320675">
              <a:spcBef>
                <a:spcPts val="638"/>
              </a:spcBef>
              <a:spcAft>
                <a:spcPts val="1425"/>
              </a:spcAft>
              <a:buSzPct val="45000"/>
              <a:buFont typeface="Symbol" panose="05050102010706020507" pitchFamily="18" charset="2"/>
              <a:buChar char=""/>
            </a:pPr>
            <a:r>
              <a:rPr lang="en-US" altLang="pl-PL" sz="2200"/>
              <a:t> Συναισθηματική εκπαίδευση</a:t>
            </a:r>
          </a:p>
        </p:txBody>
      </p:sp>
      <p:sp>
        <p:nvSpPr>
          <p:cNvPr id="41987" name="Rectangle 3">
            <a:extLst>
              <a:ext uri="{FF2B5EF4-FFF2-40B4-BE49-F238E27FC236}">
                <a16:creationId xmlns:a16="http://schemas.microsoft.com/office/drawing/2014/main" id="{06DA3FB6-08A5-16A2-8CE5-5DE5E1AE2DE5}"/>
              </a:ext>
            </a:extLst>
          </p:cNvPr>
          <p:cNvSpPr>
            <a:spLocks noGrp="1" noChangeArrowheads="1"/>
          </p:cNvSpPr>
          <p:nvPr>
            <p:ph type="title" idx="4294967295"/>
          </p:nvPr>
        </p:nvSpPr>
        <p:spPr>
          <a:xfrm>
            <a:off x="1981200" y="503239"/>
            <a:ext cx="8229600" cy="1368425"/>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Ψυχοθεραπεία με παιδιά και εφήβους </a:t>
            </a:r>
            <a:r>
              <a:rPr lang="en-US" altLang="pl-PL" sz="2400" b="1">
                <a:solidFill>
                  <a:srgbClr val="1F497D"/>
                </a:solidFill>
              </a:rPr>
              <a:t>(8 από 16)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 Box 1">
            <a:extLst>
              <a:ext uri="{FF2B5EF4-FFF2-40B4-BE49-F238E27FC236}">
                <a16:creationId xmlns:a16="http://schemas.microsoft.com/office/drawing/2014/main" id="{C6FE3556-9AF6-1956-39DD-5F55E46DCC92}"/>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B631F99C-525D-4F95-AEC1-1E2EF7D43C76}" type="slidenum">
              <a:rPr lang="el-GR" altLang="pl-PL">
                <a:cs typeface="Arial" panose="020B0604020202020204" pitchFamily="34" charset="0"/>
              </a:rPr>
              <a:pPr hangingPunct="1">
                <a:lnSpc>
                  <a:spcPct val="100000"/>
                </a:lnSpc>
                <a:buClrTx/>
                <a:buFontTx/>
                <a:buNone/>
              </a:pPr>
              <a:t>38</a:t>
            </a:fld>
            <a:endParaRPr lang="el-GR" altLang="pl-PL">
              <a:cs typeface="Arial" panose="020B0604020202020204" pitchFamily="34" charset="0"/>
            </a:endParaRPr>
          </a:p>
        </p:txBody>
      </p:sp>
      <p:sp>
        <p:nvSpPr>
          <p:cNvPr id="43010" name="Text Box 2">
            <a:extLst>
              <a:ext uri="{FF2B5EF4-FFF2-40B4-BE49-F238E27FC236}">
                <a16:creationId xmlns:a16="http://schemas.microsoft.com/office/drawing/2014/main" id="{AC652091-B150-AA63-88E0-50BDA93BB5C4}"/>
              </a:ext>
            </a:extLst>
          </p:cNvPr>
          <p:cNvSpPr txBox="1">
            <a:spLocks noChangeArrowheads="1"/>
          </p:cNvSpPr>
          <p:nvPr/>
        </p:nvSpPr>
        <p:spPr bwMode="auto">
          <a:xfrm>
            <a:off x="1981200" y="1981201"/>
            <a:ext cx="8229600" cy="4144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4738" indent="-6175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Εκπαίδευση γονέων</a:t>
            </a:r>
          </a:p>
          <a:p>
            <a:pPr marL="333375" indent="-320675">
              <a:spcBef>
                <a:spcPts val="638"/>
              </a:spcBef>
              <a:spcAft>
                <a:spcPts val="1425"/>
              </a:spcAft>
              <a:buSzPct val="45000"/>
              <a:buFont typeface="Symbol" panose="05050102010706020507" pitchFamily="18" charset="2"/>
              <a:buChar char=""/>
            </a:pPr>
            <a:r>
              <a:rPr lang="en-US" altLang="pl-PL" sz="2200"/>
              <a:t> Οι γονείς ως πρωταρχικοί παράγοντες αλλαγής για τα παιδιά τους</a:t>
            </a:r>
          </a:p>
          <a:p>
            <a:pPr marL="333375" indent="-320675">
              <a:spcBef>
                <a:spcPts val="638"/>
              </a:spcBef>
              <a:spcAft>
                <a:spcPts val="1425"/>
              </a:spcAft>
              <a:buSzPct val="45000"/>
              <a:buFont typeface="Symbol" panose="05050102010706020507" pitchFamily="18" charset="2"/>
              <a:buChar char=""/>
            </a:pPr>
            <a:r>
              <a:rPr lang="en-US" altLang="pl-PL" sz="2200"/>
              <a:t> Αναπτύχθηκε για ψυχολογικές δυσκολίες στα παιδιά, όπως η ΔΕΠΥ, η διαταραχή διαγωγής, το άγχος αποχωρισμού, η σχολική άρνηση, προβλήματα ύπνου/αφύπνισης, και άλλα</a:t>
            </a:r>
          </a:p>
          <a:p>
            <a:pPr marL="333375" indent="-320675">
              <a:spcBef>
                <a:spcPts val="638"/>
              </a:spcBef>
              <a:spcAft>
                <a:spcPts val="1425"/>
              </a:spcAft>
              <a:buSzPct val="45000"/>
              <a:buFont typeface="Symbol" panose="05050102010706020507" pitchFamily="18" charset="2"/>
              <a:buChar char=""/>
            </a:pPr>
            <a:r>
              <a:rPr lang="en-US" altLang="pl-PL" sz="2200"/>
              <a:t> Διαδεδομένα προγράμματα εκπαίδευσης γονέων</a:t>
            </a:r>
          </a:p>
          <a:p>
            <a:pPr lvl="1">
              <a:spcBef>
                <a:spcPts val="638"/>
              </a:spcBef>
              <a:spcAft>
                <a:spcPts val="1425"/>
              </a:spcAft>
              <a:buFont typeface="Times New Roman" panose="02020603050405020304" pitchFamily="18" charset="0"/>
              <a:buChar char="–"/>
            </a:pPr>
            <a:r>
              <a:rPr lang="en-US" altLang="pl-PL" sz="2000"/>
              <a:t>Triple P-Positive Parenting Program </a:t>
            </a:r>
          </a:p>
          <a:p>
            <a:pPr lvl="1">
              <a:spcBef>
                <a:spcPts val="638"/>
              </a:spcBef>
              <a:spcAft>
                <a:spcPts val="1425"/>
              </a:spcAft>
              <a:buFont typeface="Times New Roman" panose="02020603050405020304" pitchFamily="18" charset="0"/>
              <a:buChar char="–"/>
            </a:pPr>
            <a:r>
              <a:rPr lang="en-US" altLang="pl-PL" sz="2000"/>
              <a:t>Σειρά εκπαίδευσης Incredible Years</a:t>
            </a:r>
          </a:p>
        </p:txBody>
      </p:sp>
      <p:sp>
        <p:nvSpPr>
          <p:cNvPr id="43011" name="Rectangle 3">
            <a:extLst>
              <a:ext uri="{FF2B5EF4-FFF2-40B4-BE49-F238E27FC236}">
                <a16:creationId xmlns:a16="http://schemas.microsoft.com/office/drawing/2014/main" id="{9F1E30AD-467B-5CDF-3B9D-30CC41CB80BB}"/>
              </a:ext>
            </a:extLst>
          </p:cNvPr>
          <p:cNvSpPr>
            <a:spLocks noGrp="1" noChangeArrowheads="1"/>
          </p:cNvSpPr>
          <p:nvPr>
            <p:ph type="title" idx="4294967295"/>
          </p:nvPr>
        </p:nvSpPr>
        <p:spPr>
          <a:xfrm>
            <a:off x="1981200" y="576264"/>
            <a:ext cx="8229600" cy="1404937"/>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Ψυχοθεραπεία με παιδιά και εφήβους </a:t>
            </a:r>
            <a:r>
              <a:rPr lang="en-US" altLang="pl-PL" sz="2400" b="1">
                <a:solidFill>
                  <a:srgbClr val="1F497D"/>
                </a:solidFill>
              </a:rPr>
              <a:t>(9 από 16)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ext Box 1">
            <a:extLst>
              <a:ext uri="{FF2B5EF4-FFF2-40B4-BE49-F238E27FC236}">
                <a16:creationId xmlns:a16="http://schemas.microsoft.com/office/drawing/2014/main" id="{B0EE4FB3-2C01-2640-4DF7-111D8C3806D2}"/>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B2A2DCD-ADDD-4E54-8DDC-CF8EFB18BE33}" type="slidenum">
              <a:rPr lang="el-GR" altLang="pl-PL">
                <a:cs typeface="Arial" panose="020B0604020202020204" pitchFamily="34" charset="0"/>
              </a:rPr>
              <a:pPr hangingPunct="1">
                <a:lnSpc>
                  <a:spcPct val="100000"/>
                </a:lnSpc>
                <a:buClrTx/>
                <a:buFontTx/>
                <a:buNone/>
              </a:pPr>
              <a:t>39</a:t>
            </a:fld>
            <a:endParaRPr lang="el-GR" altLang="pl-PL">
              <a:cs typeface="Arial" panose="020B0604020202020204" pitchFamily="34" charset="0"/>
            </a:endParaRPr>
          </a:p>
        </p:txBody>
      </p:sp>
      <p:sp>
        <p:nvSpPr>
          <p:cNvPr id="44034" name="Text Box 2">
            <a:extLst>
              <a:ext uri="{FF2B5EF4-FFF2-40B4-BE49-F238E27FC236}">
                <a16:creationId xmlns:a16="http://schemas.microsoft.com/office/drawing/2014/main" id="{DE020F39-B5CE-C1F8-46D8-0DF6B4C603E7}"/>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Εκπαίδευση γονέων</a:t>
            </a:r>
          </a:p>
          <a:p>
            <a:pPr marL="331788" indent="-319088">
              <a:spcBef>
                <a:spcPts val="638"/>
              </a:spcBef>
              <a:spcAft>
                <a:spcPts val="1425"/>
              </a:spcAft>
              <a:buSzPct val="45000"/>
              <a:buFont typeface="Arial" panose="020B0604020202020204" pitchFamily="34" charset="0"/>
              <a:buChar char="•"/>
            </a:pPr>
            <a:r>
              <a:rPr lang="en-US" altLang="pl-PL" sz="2800"/>
              <a:t>Ξεκινά με έναν σαφή, μετρήσιμο ορισμό της μη επιθυμητής συμπεριφοράς του παιδιού</a:t>
            </a:r>
          </a:p>
          <a:p>
            <a:pPr marL="331788" indent="-319088">
              <a:spcBef>
                <a:spcPts val="638"/>
              </a:spcBef>
              <a:spcAft>
                <a:spcPts val="1425"/>
              </a:spcAft>
              <a:buSzPct val="45000"/>
              <a:buFont typeface="Arial" panose="020B0604020202020204" pitchFamily="34" charset="0"/>
              <a:buChar char="•"/>
            </a:pPr>
            <a:r>
              <a:rPr lang="en-US" altLang="pl-PL" sz="2800"/>
              <a:t>Ακολουθεί μια λειτουργική ανάλυση</a:t>
            </a:r>
          </a:p>
          <a:p>
            <a:pPr marL="331788" indent="-319088">
              <a:spcBef>
                <a:spcPts val="638"/>
              </a:spcBef>
              <a:spcAft>
                <a:spcPts val="1425"/>
              </a:spcAft>
              <a:buSzPct val="45000"/>
              <a:buFont typeface="Arial" panose="020B0604020202020204" pitchFamily="34" charset="0"/>
              <a:buChar char="•"/>
            </a:pPr>
            <a:r>
              <a:rPr lang="en-US" altLang="pl-PL" sz="2800"/>
              <a:t>Στη συνέχεια διερευνώνται πιθανές συνέπειες</a:t>
            </a:r>
          </a:p>
          <a:p>
            <a:pPr marL="331788" indent="-319088">
              <a:spcBef>
                <a:spcPts val="638"/>
              </a:spcBef>
              <a:spcAft>
                <a:spcPts val="1425"/>
              </a:spcAft>
              <a:buSzPct val="45000"/>
              <a:buFont typeface="Arial" panose="020B0604020202020204" pitchFamily="34" charset="0"/>
              <a:buChar char="•"/>
            </a:pPr>
            <a:r>
              <a:rPr lang="en-US" altLang="pl-PL" sz="2800"/>
              <a:t>Τέλος, εφαρμόζονται νέες συνάφειες</a:t>
            </a:r>
          </a:p>
        </p:txBody>
      </p:sp>
      <p:sp>
        <p:nvSpPr>
          <p:cNvPr id="44035" name="Rectangle 3">
            <a:extLst>
              <a:ext uri="{FF2B5EF4-FFF2-40B4-BE49-F238E27FC236}">
                <a16:creationId xmlns:a16="http://schemas.microsoft.com/office/drawing/2014/main" id="{9BBD3A9D-ACA2-2671-60DD-8D2C434B564D}"/>
              </a:ext>
            </a:extLst>
          </p:cNvPr>
          <p:cNvSpPr>
            <a:spLocks noGrp="1" noChangeArrowheads="1"/>
          </p:cNvSpPr>
          <p:nvPr>
            <p:ph type="title" idx="4294967295"/>
          </p:nvPr>
        </p:nvSpPr>
        <p:spPr>
          <a:xfrm>
            <a:off x="1981200" y="576264"/>
            <a:ext cx="8229600" cy="1404937"/>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Ψυχοθεραπεία με παιδιά και εφήβους </a:t>
            </a:r>
            <a:r>
              <a:rPr lang="en-US" altLang="pl-PL" sz="2400" b="1">
                <a:solidFill>
                  <a:srgbClr val="1F497D"/>
                </a:solidFill>
              </a:rPr>
              <a:t>(10 από 16)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Box 1">
            <a:extLst>
              <a:ext uri="{FF2B5EF4-FFF2-40B4-BE49-F238E27FC236}">
                <a16:creationId xmlns:a16="http://schemas.microsoft.com/office/drawing/2014/main" id="{B5FE1C20-A950-5D75-E171-0DE542F39EF8}"/>
              </a:ext>
            </a:extLst>
          </p:cNvPr>
          <p:cNvSpPr txBox="1">
            <a:spLocks noChangeArrowheads="1"/>
          </p:cNvSpPr>
          <p:nvPr/>
        </p:nvSpPr>
        <p:spPr bwMode="auto">
          <a:xfrm>
            <a:off x="1811338" y="2133601"/>
            <a:ext cx="8856662"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Ανθεκτικότητα και ευαλωτότητα</a:t>
            </a:r>
          </a:p>
          <a:p>
            <a:pPr marL="331788" indent="-319088">
              <a:spcBef>
                <a:spcPts val="638"/>
              </a:spcBef>
              <a:spcAft>
                <a:spcPts val="1425"/>
              </a:spcAft>
              <a:buSzPct val="45000"/>
              <a:buFont typeface="Arial" panose="020B0604020202020204" pitchFamily="34" charset="0"/>
              <a:buChar char="•"/>
            </a:pPr>
            <a:r>
              <a:rPr lang="en-US" altLang="pl-PL" sz="2800"/>
              <a:t>Παράγοντες που συμβάλλουν στην ευαλωτότητα  του παιδιού στην εμφάνιση ψυχολογικών δυσκολιών</a:t>
            </a:r>
          </a:p>
          <a:p>
            <a:pPr lvl="1">
              <a:spcBef>
                <a:spcPts val="563"/>
              </a:spcBef>
              <a:spcAft>
                <a:spcPts val="1425"/>
              </a:spcAft>
              <a:buSzPct val="75000"/>
              <a:buFont typeface="Arial" panose="020B0604020202020204" pitchFamily="34" charset="0"/>
              <a:buChar char="–"/>
            </a:pPr>
            <a:r>
              <a:rPr lang="en-US" altLang="pl-PL" sz="2600"/>
              <a:t>Περιβαλλοντικοί παράγοντες</a:t>
            </a:r>
          </a:p>
          <a:p>
            <a:pPr lvl="1">
              <a:spcBef>
                <a:spcPts val="563"/>
              </a:spcBef>
              <a:spcAft>
                <a:spcPts val="1425"/>
              </a:spcAft>
              <a:buSzPct val="75000"/>
              <a:buFont typeface="Arial" panose="020B0604020202020204" pitchFamily="34" charset="0"/>
              <a:buChar char="–"/>
            </a:pPr>
            <a:r>
              <a:rPr lang="en-US" altLang="pl-PL" sz="2600"/>
              <a:t>Παράγοντες που σχετίζονται με τους γονείς</a:t>
            </a:r>
          </a:p>
          <a:p>
            <a:pPr lvl="1">
              <a:spcBef>
                <a:spcPts val="563"/>
              </a:spcBef>
              <a:spcAft>
                <a:spcPts val="1425"/>
              </a:spcAft>
              <a:buSzPct val="75000"/>
              <a:buFont typeface="Arial" panose="020B0604020202020204" pitchFamily="34" charset="0"/>
              <a:buChar char="–"/>
            </a:pPr>
            <a:r>
              <a:rPr lang="en-US" altLang="pl-PL" sz="2600"/>
              <a:t>Παράγοντες που σχετίζονται με το παιδί (εσωτερικοί)</a:t>
            </a:r>
          </a:p>
          <a:p>
            <a:pPr marL="331788" indent="-319088">
              <a:spcBef>
                <a:spcPts val="638"/>
              </a:spcBef>
              <a:spcAft>
                <a:spcPts val="1425"/>
              </a:spcAft>
              <a:buSzPct val="45000"/>
              <a:buFont typeface="Arial" panose="020B0604020202020204" pitchFamily="34" charset="0"/>
              <a:buChar char="•"/>
            </a:pPr>
            <a:r>
              <a:rPr lang="en-US" altLang="pl-PL" sz="2800"/>
              <a:t>Σημασία της οικογένειας</a:t>
            </a:r>
          </a:p>
        </p:txBody>
      </p:sp>
      <p:sp>
        <p:nvSpPr>
          <p:cNvPr id="8194" name="Text Box 2">
            <a:extLst>
              <a:ext uri="{FF2B5EF4-FFF2-40B4-BE49-F238E27FC236}">
                <a16:creationId xmlns:a16="http://schemas.microsoft.com/office/drawing/2014/main" id="{0F5ECA1C-64EF-1451-35F3-AD005C5A8AD4}"/>
              </a:ext>
            </a:extLst>
          </p:cNvPr>
          <p:cNvSpPr txBox="1">
            <a:spLocks noChangeArrowheads="1"/>
          </p:cNvSpPr>
          <p:nvPr/>
        </p:nvSpPr>
        <p:spPr bwMode="auto">
          <a:xfrm>
            <a:off x="1981200" y="6356351"/>
            <a:ext cx="7543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endParaRPr lang="el-GR" altLang="pl-PL" sz="1500">
              <a:cs typeface="Arial" panose="020B0604020202020204" pitchFamily="34" charset="0"/>
            </a:endParaRPr>
          </a:p>
          <a:p>
            <a:pPr hangingPunct="1">
              <a:lnSpc>
                <a:spcPct val="100000"/>
              </a:lnSpc>
              <a:buClrTx/>
              <a:buFontTx/>
              <a:buNone/>
            </a:pPr>
            <a:endParaRPr lang="el-GR" altLang="pl-PL" sz="1500">
              <a:cs typeface="Arial" panose="020B0604020202020204" pitchFamily="34" charset="0"/>
            </a:endParaRPr>
          </a:p>
        </p:txBody>
      </p:sp>
      <p:sp>
        <p:nvSpPr>
          <p:cNvPr id="8195" name="Text Box 3">
            <a:extLst>
              <a:ext uri="{FF2B5EF4-FFF2-40B4-BE49-F238E27FC236}">
                <a16:creationId xmlns:a16="http://schemas.microsoft.com/office/drawing/2014/main" id="{746A6497-41BA-7AEB-6B52-094C97C6412A}"/>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DA405FC-0868-4161-A300-B7DAD7D23973}" type="slidenum">
              <a:rPr lang="el-GR" altLang="pl-PL">
                <a:cs typeface="Arial" panose="020B0604020202020204" pitchFamily="34" charset="0"/>
              </a:rPr>
              <a:pPr hangingPunct="1">
                <a:lnSpc>
                  <a:spcPct val="100000"/>
                </a:lnSpc>
                <a:buClrTx/>
                <a:buFontTx/>
                <a:buNone/>
              </a:pPr>
              <a:t>4</a:t>
            </a:fld>
            <a:endParaRPr lang="el-GR" altLang="pl-PL">
              <a:cs typeface="Arial" panose="020B0604020202020204" pitchFamily="34" charset="0"/>
            </a:endParaRPr>
          </a:p>
        </p:txBody>
      </p:sp>
      <p:sp>
        <p:nvSpPr>
          <p:cNvPr id="8196" name="Rectangle 4">
            <a:extLst>
              <a:ext uri="{FF2B5EF4-FFF2-40B4-BE49-F238E27FC236}">
                <a16:creationId xmlns:a16="http://schemas.microsoft.com/office/drawing/2014/main" id="{8D4E74D8-A4CA-3096-8EFB-B1FF6D1B96A9}"/>
              </a:ext>
            </a:extLst>
          </p:cNvPr>
          <p:cNvSpPr>
            <a:spLocks noGrp="1" noChangeArrowheads="1"/>
          </p:cNvSpPr>
          <p:nvPr>
            <p:ph type="title" idx="4294967295"/>
          </p:nvPr>
        </p:nvSpPr>
        <p:spPr>
          <a:xfrm>
            <a:off x="1981200" y="647700"/>
            <a:ext cx="8229600" cy="1333500"/>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Ψυχολογικά θέματα στην παιδική ηλικία</a:t>
            </a:r>
            <a:r>
              <a:rPr lang="en-US" altLang="pl-PL" sz="4900" b="1">
                <a:solidFill>
                  <a:srgbClr val="1F497D"/>
                </a:solidFill>
              </a:rPr>
              <a:t> </a:t>
            </a:r>
            <a:r>
              <a:rPr lang="en-US" altLang="pl-PL" sz="2600" b="1">
                <a:solidFill>
                  <a:srgbClr val="1F497D"/>
                </a:solidFill>
              </a:rPr>
              <a:t>(3 από 5)</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ext Box 1">
            <a:extLst>
              <a:ext uri="{FF2B5EF4-FFF2-40B4-BE49-F238E27FC236}">
                <a16:creationId xmlns:a16="http://schemas.microsoft.com/office/drawing/2014/main" id="{0FE7340A-C830-9AA3-C717-BAD8B0CE3BD6}"/>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4FB4C33-42F4-4BC2-BA70-D7C342990212}" type="slidenum">
              <a:rPr lang="el-GR" altLang="pl-PL">
                <a:cs typeface="Arial" panose="020B0604020202020204" pitchFamily="34" charset="0"/>
              </a:rPr>
              <a:pPr hangingPunct="1">
                <a:lnSpc>
                  <a:spcPct val="100000"/>
                </a:lnSpc>
                <a:buClrTx/>
                <a:buFontTx/>
                <a:buNone/>
              </a:pPr>
              <a:t>40</a:t>
            </a:fld>
            <a:endParaRPr lang="el-GR" altLang="pl-PL">
              <a:cs typeface="Arial" panose="020B0604020202020204" pitchFamily="34" charset="0"/>
            </a:endParaRPr>
          </a:p>
        </p:txBody>
      </p:sp>
      <p:sp>
        <p:nvSpPr>
          <p:cNvPr id="45058" name="Text Box 2">
            <a:extLst>
              <a:ext uri="{FF2B5EF4-FFF2-40B4-BE49-F238E27FC236}">
                <a16:creationId xmlns:a16="http://schemas.microsoft.com/office/drawing/2014/main" id="{7E58BE7B-6D2A-F3E0-2341-6C15282D4A60}"/>
              </a:ext>
            </a:extLst>
          </p:cNvPr>
          <p:cNvSpPr txBox="1">
            <a:spLocks noChangeArrowheads="1"/>
          </p:cNvSpPr>
          <p:nvPr/>
        </p:nvSpPr>
        <p:spPr bwMode="auto">
          <a:xfrm>
            <a:off x="1981200" y="1871663"/>
            <a:ext cx="8229600"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4738" indent="-6175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600"/>
              <a:t>Παιγνιοθεραπεία</a:t>
            </a:r>
          </a:p>
          <a:p>
            <a:pPr marL="333375" indent="-320675">
              <a:spcBef>
                <a:spcPts val="638"/>
              </a:spcBef>
              <a:spcAft>
                <a:spcPts val="1425"/>
              </a:spcAft>
              <a:buSzPct val="45000"/>
              <a:buFont typeface="Symbol" panose="05050102010706020507" pitchFamily="18" charset="2"/>
              <a:buChar char=""/>
            </a:pPr>
            <a:r>
              <a:rPr lang="en-US" altLang="pl-PL" sz="2000"/>
              <a:t>Μορφή θεραπείας αποκλειστικά για παιδιά, στην οποία αυτά εκφράζονται μέσω δράσεων με αντικείμενα αντί μέσω του λόγου </a:t>
            </a:r>
          </a:p>
          <a:p>
            <a:pPr marL="333375" indent="-320675">
              <a:spcBef>
                <a:spcPts val="638"/>
              </a:spcBef>
              <a:spcAft>
                <a:spcPts val="1425"/>
              </a:spcAft>
              <a:buSzPct val="45000"/>
              <a:buFont typeface="Symbol" panose="05050102010706020507" pitchFamily="18" charset="2"/>
              <a:buChar char=""/>
            </a:pPr>
            <a:r>
              <a:rPr lang="en-US" altLang="pl-PL" sz="2000"/>
              <a:t> Μπορεί να είναι τελείως μη δομημένη</a:t>
            </a:r>
          </a:p>
          <a:p>
            <a:pPr marL="333375" indent="-320675">
              <a:spcBef>
                <a:spcPts val="638"/>
              </a:spcBef>
              <a:spcAft>
                <a:spcPts val="1425"/>
              </a:spcAft>
              <a:buSzPct val="45000"/>
              <a:buFont typeface="Symbol" panose="05050102010706020507" pitchFamily="18" charset="2"/>
              <a:buChar char=""/>
            </a:pPr>
            <a:r>
              <a:rPr lang="en-US" altLang="pl-PL" sz="2000"/>
              <a:t> Πολιτισμική ευαισθησία και νόρμες</a:t>
            </a:r>
          </a:p>
          <a:p>
            <a:pPr marL="333375" indent="-320675">
              <a:spcBef>
                <a:spcPts val="638"/>
              </a:spcBef>
              <a:spcAft>
                <a:spcPts val="1425"/>
              </a:spcAft>
              <a:buSzPct val="45000"/>
              <a:buFont typeface="Symbol" panose="05050102010706020507" pitchFamily="18" charset="2"/>
              <a:buChar char=""/>
            </a:pPr>
            <a:r>
              <a:rPr lang="en-US" altLang="pl-PL" sz="2000"/>
              <a:t> Tρεις βασικές λειτουργίες της παιγνιοθεραπείας</a:t>
            </a:r>
          </a:p>
          <a:p>
            <a:pPr lvl="1">
              <a:spcBef>
                <a:spcPts val="638"/>
              </a:spcBef>
              <a:spcAft>
                <a:spcPts val="1425"/>
              </a:spcAft>
              <a:buFont typeface="Times New Roman" panose="02020603050405020304" pitchFamily="18" charset="0"/>
              <a:buChar char="–"/>
            </a:pPr>
            <a:r>
              <a:rPr lang="en-US" altLang="pl-PL"/>
              <a:t>Διαμόρφωση σημαντικών σχέσεων </a:t>
            </a:r>
          </a:p>
          <a:p>
            <a:pPr lvl="1">
              <a:spcBef>
                <a:spcPts val="638"/>
              </a:spcBef>
              <a:spcAft>
                <a:spcPts val="1425"/>
              </a:spcAft>
              <a:buFont typeface="Times New Roman" panose="02020603050405020304" pitchFamily="18" charset="0"/>
              <a:buChar char="–"/>
            </a:pPr>
            <a:r>
              <a:rPr lang="en-US" altLang="pl-PL"/>
              <a:t>Αποκάλυψη συναισθημάτων και σκέψεων </a:t>
            </a:r>
          </a:p>
          <a:p>
            <a:pPr lvl="1">
              <a:spcBef>
                <a:spcPts val="638"/>
              </a:spcBef>
              <a:spcAft>
                <a:spcPts val="1425"/>
              </a:spcAft>
              <a:buFont typeface="Times New Roman" panose="02020603050405020304" pitchFamily="18" charset="0"/>
              <a:buChar char="–"/>
            </a:pPr>
            <a:r>
              <a:rPr lang="en-US" altLang="pl-PL"/>
              <a:t>Θεραπεία</a:t>
            </a:r>
          </a:p>
        </p:txBody>
      </p:sp>
      <p:sp>
        <p:nvSpPr>
          <p:cNvPr id="45059" name="Rectangle 3">
            <a:extLst>
              <a:ext uri="{FF2B5EF4-FFF2-40B4-BE49-F238E27FC236}">
                <a16:creationId xmlns:a16="http://schemas.microsoft.com/office/drawing/2014/main" id="{3502CC69-693D-53D1-F049-C205C10F2D22}"/>
              </a:ext>
            </a:extLst>
          </p:cNvPr>
          <p:cNvSpPr>
            <a:spLocks noGrp="1" noChangeArrowheads="1"/>
          </p:cNvSpPr>
          <p:nvPr>
            <p:ph type="title" idx="4294967295"/>
          </p:nvPr>
        </p:nvSpPr>
        <p:spPr>
          <a:xfrm>
            <a:off x="1981200" y="503239"/>
            <a:ext cx="8229600" cy="1476375"/>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Ψυχοθεραπεία με παιδιά και εφήβους </a:t>
            </a:r>
            <a:r>
              <a:rPr lang="en-US" altLang="pl-PL" sz="2400" b="1">
                <a:solidFill>
                  <a:srgbClr val="1F497D"/>
                </a:solidFill>
              </a:rPr>
              <a:t>(11 από 16)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 Box 1">
            <a:extLst>
              <a:ext uri="{FF2B5EF4-FFF2-40B4-BE49-F238E27FC236}">
                <a16:creationId xmlns:a16="http://schemas.microsoft.com/office/drawing/2014/main" id="{9040181B-7FA7-2470-ADBC-F9F739594687}"/>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7F914E92-4EDD-4E3D-8C87-64F2D3631AAD}" type="slidenum">
              <a:rPr lang="el-GR" altLang="pl-PL">
                <a:cs typeface="Arial" panose="020B0604020202020204" pitchFamily="34" charset="0"/>
              </a:rPr>
              <a:pPr hangingPunct="1">
                <a:lnSpc>
                  <a:spcPct val="100000"/>
                </a:lnSpc>
                <a:buClrTx/>
                <a:buFontTx/>
                <a:buNone/>
              </a:pPr>
              <a:t>41</a:t>
            </a:fld>
            <a:endParaRPr lang="el-GR" altLang="pl-PL">
              <a:cs typeface="Arial" panose="020B0604020202020204" pitchFamily="34" charset="0"/>
            </a:endParaRPr>
          </a:p>
        </p:txBody>
      </p:sp>
      <p:sp>
        <p:nvSpPr>
          <p:cNvPr id="46082" name="Text Box 2">
            <a:extLst>
              <a:ext uri="{FF2B5EF4-FFF2-40B4-BE49-F238E27FC236}">
                <a16:creationId xmlns:a16="http://schemas.microsoft.com/office/drawing/2014/main" id="{8C77C37D-A13D-7A21-3956-A5F5B30871A6}"/>
              </a:ext>
            </a:extLst>
          </p:cNvPr>
          <p:cNvSpPr txBox="1">
            <a:spLocks noChangeArrowheads="1"/>
          </p:cNvSpPr>
          <p:nvPr/>
        </p:nvSpPr>
        <p:spPr bwMode="auto">
          <a:xfrm>
            <a:off x="1981200" y="1871663"/>
            <a:ext cx="8326438"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4738" indent="-6175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600"/>
              <a:t>Παιγνιοθεραπεία</a:t>
            </a:r>
          </a:p>
          <a:p>
            <a:pPr marL="333375" indent="-320675">
              <a:spcBef>
                <a:spcPts val="638"/>
              </a:spcBef>
              <a:spcAft>
                <a:spcPts val="1425"/>
              </a:spcAft>
              <a:buSzPct val="45000"/>
              <a:buFont typeface="Symbol" panose="05050102010706020507" pitchFamily="18" charset="2"/>
              <a:buChar char=""/>
            </a:pPr>
            <a:r>
              <a:rPr lang="en-US" altLang="pl-PL" sz="2400"/>
              <a:t>Oι μελέτες για την έκβαση της θεραπείας δείχνουν ότι, σε γενικές γραμμές, η παιγνιοθεραπεία είναι αποτελεσματική</a:t>
            </a:r>
          </a:p>
          <a:p>
            <a:pPr marL="333375" indent="-320675">
              <a:spcBef>
                <a:spcPts val="638"/>
              </a:spcBef>
              <a:spcAft>
                <a:spcPts val="1425"/>
              </a:spcAft>
              <a:buSzPct val="45000"/>
              <a:buFont typeface="Symbol" panose="05050102010706020507" pitchFamily="18" charset="2"/>
              <a:buChar char=""/>
            </a:pPr>
            <a:r>
              <a:rPr lang="en-US" altLang="pl-PL" sz="2400"/>
              <a:t>Η μεθοδολογική ποιότητα πολλών μελετών για την έκβαση της παιγνιοθεραπείας είναι αμφισβητήσιμη</a:t>
            </a:r>
          </a:p>
          <a:p>
            <a:pPr marL="333375" indent="-320675">
              <a:spcBef>
                <a:spcPts val="638"/>
              </a:spcBef>
              <a:spcAft>
                <a:spcPts val="1425"/>
              </a:spcAft>
              <a:buSzPct val="45000"/>
              <a:buFont typeface="Symbol" panose="05050102010706020507" pitchFamily="18" charset="2"/>
              <a:buChar char=""/>
            </a:pPr>
            <a:r>
              <a:rPr lang="en-US" altLang="pl-PL" sz="2400"/>
              <a:t>Δύο μορφές παιγνιοθεραπείας</a:t>
            </a:r>
            <a:r>
              <a:rPr lang="en-US" altLang="pl-PL" sz="3200"/>
              <a:t> </a:t>
            </a:r>
          </a:p>
          <a:p>
            <a:pPr lvl="1">
              <a:spcBef>
                <a:spcPts val="638"/>
              </a:spcBef>
              <a:spcAft>
                <a:spcPts val="1425"/>
              </a:spcAft>
              <a:buFont typeface="Times New Roman" panose="02020603050405020304" pitchFamily="18" charset="0"/>
              <a:buChar char="–"/>
            </a:pPr>
            <a:r>
              <a:rPr lang="en-US" altLang="pl-PL" sz="2200"/>
              <a:t>Ψυχοδυναμικές θεωρίες</a:t>
            </a:r>
          </a:p>
          <a:p>
            <a:pPr lvl="1">
              <a:spcBef>
                <a:spcPts val="638"/>
              </a:spcBef>
              <a:spcAft>
                <a:spcPts val="1425"/>
              </a:spcAft>
              <a:buFont typeface="Times New Roman" panose="02020603050405020304" pitchFamily="18" charset="0"/>
              <a:buChar char="–"/>
            </a:pPr>
            <a:r>
              <a:rPr lang="en-US" altLang="pl-PL" sz="2200"/>
              <a:t>Ανθρωπιστικές θεωρίες</a:t>
            </a:r>
          </a:p>
          <a:p>
            <a:pPr>
              <a:spcBef>
                <a:spcPts val="638"/>
              </a:spcBef>
              <a:spcAft>
                <a:spcPts val="1425"/>
              </a:spcAft>
            </a:pPr>
            <a:endParaRPr lang="en-US" altLang="pl-PL" sz="2200"/>
          </a:p>
        </p:txBody>
      </p:sp>
      <p:sp>
        <p:nvSpPr>
          <p:cNvPr id="46083" name="Rectangle 3">
            <a:extLst>
              <a:ext uri="{FF2B5EF4-FFF2-40B4-BE49-F238E27FC236}">
                <a16:creationId xmlns:a16="http://schemas.microsoft.com/office/drawing/2014/main" id="{743A80A6-FEF6-EC99-3DE7-94485524ABBA}"/>
              </a:ext>
            </a:extLst>
          </p:cNvPr>
          <p:cNvSpPr>
            <a:spLocks noGrp="1" noChangeArrowheads="1"/>
          </p:cNvSpPr>
          <p:nvPr>
            <p:ph type="title" idx="4294967295"/>
          </p:nvPr>
        </p:nvSpPr>
        <p:spPr>
          <a:xfrm>
            <a:off x="1981200" y="503239"/>
            <a:ext cx="8229600" cy="1476375"/>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Ψυχοθεραπεία με παιδιά και εφήβους </a:t>
            </a:r>
            <a:r>
              <a:rPr lang="en-US" altLang="pl-PL" sz="2400" b="1">
                <a:solidFill>
                  <a:srgbClr val="1F497D"/>
                </a:solidFill>
              </a:rPr>
              <a:t>(12 από 16)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ext Box 1">
            <a:extLst>
              <a:ext uri="{FF2B5EF4-FFF2-40B4-BE49-F238E27FC236}">
                <a16:creationId xmlns:a16="http://schemas.microsoft.com/office/drawing/2014/main" id="{7227F184-3662-A469-7769-CAEF01F12E99}"/>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1E89810F-BAE6-4A3F-90A4-1CDAEF84FA54}" type="slidenum">
              <a:rPr lang="el-GR" altLang="pl-PL">
                <a:cs typeface="Arial" panose="020B0604020202020204" pitchFamily="34" charset="0"/>
              </a:rPr>
              <a:pPr hangingPunct="1">
                <a:lnSpc>
                  <a:spcPct val="100000"/>
                </a:lnSpc>
                <a:buClrTx/>
                <a:buFontTx/>
                <a:buNone/>
              </a:pPr>
              <a:t>42</a:t>
            </a:fld>
            <a:endParaRPr lang="el-GR" altLang="pl-PL">
              <a:cs typeface="Arial" panose="020B0604020202020204" pitchFamily="34" charset="0"/>
            </a:endParaRPr>
          </a:p>
        </p:txBody>
      </p:sp>
      <p:sp>
        <p:nvSpPr>
          <p:cNvPr id="47106" name="Text Box 2">
            <a:extLst>
              <a:ext uri="{FF2B5EF4-FFF2-40B4-BE49-F238E27FC236}">
                <a16:creationId xmlns:a16="http://schemas.microsoft.com/office/drawing/2014/main" id="{1BAC7EDA-29EA-C1EC-D540-DA712362C950}"/>
              </a:ext>
            </a:extLst>
          </p:cNvPr>
          <p:cNvSpPr txBox="1">
            <a:spLocks noChangeArrowheads="1"/>
          </p:cNvSpPr>
          <p:nvPr/>
        </p:nvSpPr>
        <p:spPr bwMode="auto">
          <a:xfrm>
            <a:off x="1981200" y="2133601"/>
            <a:ext cx="84582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Παιγνιοθεραπεία: Παιγνιοθεραπεία-Ψυχοδυναμική</a:t>
            </a:r>
          </a:p>
          <a:p>
            <a:pPr marL="331788" indent="-319088">
              <a:spcBef>
                <a:spcPts val="638"/>
              </a:spcBef>
              <a:spcAft>
                <a:spcPts val="1425"/>
              </a:spcAft>
              <a:buSzPct val="45000"/>
              <a:buFont typeface="Arial" panose="020B0604020202020204" pitchFamily="34" charset="0"/>
              <a:buChar char="•"/>
            </a:pPr>
            <a:r>
              <a:rPr lang="en-US" altLang="pl-PL" sz="2600"/>
              <a:t>Χώρος παιχνιδιού με ποικίλα αντικείμενα από τα οποία το παιδί επιλέγει κάποια για να παίξει</a:t>
            </a:r>
          </a:p>
          <a:p>
            <a:pPr marL="331788" indent="-319088">
              <a:spcBef>
                <a:spcPts val="638"/>
              </a:spcBef>
              <a:spcAft>
                <a:spcPts val="1425"/>
              </a:spcAft>
              <a:buSzPct val="45000"/>
              <a:buFont typeface="Arial" panose="020B0604020202020204" pitchFamily="34" charset="0"/>
              <a:buChar char="•"/>
            </a:pPr>
            <a:r>
              <a:rPr lang="en-US" altLang="pl-PL" sz="2600"/>
              <a:t>Ο θεραπευτής συμμετέχων αλλά και παρατηρητής </a:t>
            </a:r>
            <a:r>
              <a:rPr lang="en-US" altLang="pl-PL" sz="3800"/>
              <a:t> </a:t>
            </a:r>
          </a:p>
          <a:p>
            <a:pPr lvl="1">
              <a:spcBef>
                <a:spcPts val="563"/>
              </a:spcBef>
              <a:spcAft>
                <a:spcPts val="1425"/>
              </a:spcAft>
              <a:buSzPct val="75000"/>
              <a:buFont typeface="Arial" panose="020B0604020202020204" pitchFamily="34" charset="0"/>
              <a:buChar char="–"/>
            </a:pPr>
            <a:r>
              <a:rPr lang="en-US" altLang="pl-PL" sz="2200"/>
              <a:t>Αλληλεπιδρά με το παιδί παρακολουθώντας ταυτόχρονα τις επιλογές παιχνιδιών και τις ενέργειες του παιδιού</a:t>
            </a:r>
          </a:p>
          <a:p>
            <a:pPr lvl="1">
              <a:spcBef>
                <a:spcPts val="563"/>
              </a:spcBef>
              <a:spcAft>
                <a:spcPts val="1425"/>
              </a:spcAft>
              <a:buSzPct val="75000"/>
              <a:buFont typeface="Arial" panose="020B0604020202020204" pitchFamily="34" charset="0"/>
              <a:buChar char="–"/>
            </a:pPr>
            <a:r>
              <a:rPr lang="en-US" altLang="pl-PL" sz="2200"/>
              <a:t>Εξάγει συμπεράσματα για ασυνείδητα ζητήματα και, μέσω ερμηνειών, αυξάνει την επίγνωση του παιδιού για αυτά </a:t>
            </a:r>
          </a:p>
        </p:txBody>
      </p:sp>
      <p:sp>
        <p:nvSpPr>
          <p:cNvPr id="47107" name="Rectangle 3">
            <a:extLst>
              <a:ext uri="{FF2B5EF4-FFF2-40B4-BE49-F238E27FC236}">
                <a16:creationId xmlns:a16="http://schemas.microsoft.com/office/drawing/2014/main" id="{29FFA9E1-1CB3-BD63-7F09-E92BFC8D54AD}"/>
              </a:ext>
            </a:extLst>
          </p:cNvPr>
          <p:cNvSpPr>
            <a:spLocks noGrp="1" noChangeArrowheads="1"/>
          </p:cNvSpPr>
          <p:nvPr>
            <p:ph type="title" idx="4294967295"/>
          </p:nvPr>
        </p:nvSpPr>
        <p:spPr>
          <a:xfrm>
            <a:off x="1981200" y="647700"/>
            <a:ext cx="8229600" cy="1333500"/>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Ψυχοθεραπεία με παιδιά και εφήβους </a:t>
            </a:r>
            <a:r>
              <a:rPr lang="en-US" altLang="pl-PL" sz="2400" b="1">
                <a:solidFill>
                  <a:srgbClr val="1F497D"/>
                </a:solidFill>
              </a:rPr>
              <a:t>(13 από 16)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ext Box 1">
            <a:extLst>
              <a:ext uri="{FF2B5EF4-FFF2-40B4-BE49-F238E27FC236}">
                <a16:creationId xmlns:a16="http://schemas.microsoft.com/office/drawing/2014/main" id="{ECCFA1F3-029F-0FC3-F976-2A33FC9E85A9}"/>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682A3EB8-34F0-4DE1-922F-3306D0D62327}" type="slidenum">
              <a:rPr lang="el-GR" altLang="pl-PL">
                <a:cs typeface="Arial" panose="020B0604020202020204" pitchFamily="34" charset="0"/>
              </a:rPr>
              <a:pPr hangingPunct="1">
                <a:lnSpc>
                  <a:spcPct val="100000"/>
                </a:lnSpc>
                <a:buClrTx/>
                <a:buFontTx/>
                <a:buNone/>
              </a:pPr>
              <a:t>43</a:t>
            </a:fld>
            <a:endParaRPr lang="el-GR" altLang="pl-PL">
              <a:cs typeface="Arial" panose="020B0604020202020204" pitchFamily="34" charset="0"/>
            </a:endParaRPr>
          </a:p>
        </p:txBody>
      </p:sp>
      <p:sp>
        <p:nvSpPr>
          <p:cNvPr id="48130" name="Text Box 2">
            <a:extLst>
              <a:ext uri="{FF2B5EF4-FFF2-40B4-BE49-F238E27FC236}">
                <a16:creationId xmlns:a16="http://schemas.microsoft.com/office/drawing/2014/main" id="{45CB3701-475C-44E1-8B17-BBA23F561905}"/>
              </a:ext>
            </a:extLst>
          </p:cNvPr>
          <p:cNvSpPr txBox="1">
            <a:spLocks noChangeArrowheads="1"/>
          </p:cNvSpPr>
          <p:nvPr/>
        </p:nvSpPr>
        <p:spPr bwMode="auto">
          <a:xfrm>
            <a:off x="1981200" y="1871663"/>
            <a:ext cx="8229600"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4738" indent="-6175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2800"/>
              <a:t>Παιγνιοθεραπεία: Παιγνιοθεραπεία-Ανθρωπιστική</a:t>
            </a:r>
          </a:p>
          <a:p>
            <a:pPr marL="333375" indent="-320675">
              <a:spcBef>
                <a:spcPts val="638"/>
              </a:spcBef>
              <a:spcAft>
                <a:spcPts val="1425"/>
              </a:spcAft>
              <a:buSzPct val="45000"/>
              <a:buFont typeface="Symbol" panose="05050102010706020507" pitchFamily="18" charset="2"/>
              <a:buChar char=""/>
            </a:pPr>
            <a:r>
              <a:rPr lang="en-US" altLang="pl-PL" sz="2400"/>
              <a:t> Ομοιότητες με την ψυχοδυναμική παιγνιοθεραπεία</a:t>
            </a:r>
          </a:p>
          <a:p>
            <a:pPr marL="333375" indent="-320675">
              <a:spcBef>
                <a:spcPts val="638"/>
              </a:spcBef>
              <a:spcAft>
                <a:spcPts val="1425"/>
              </a:spcAft>
              <a:buSzPct val="45000"/>
              <a:buFont typeface="Symbol" panose="05050102010706020507" pitchFamily="18" charset="2"/>
              <a:buChar char=""/>
            </a:pPr>
            <a:r>
              <a:rPr lang="en-US" altLang="pl-PL" sz="2400"/>
              <a:t> Βασικές διαφορές</a:t>
            </a:r>
          </a:p>
          <a:p>
            <a:pPr lvl="1">
              <a:spcBef>
                <a:spcPts val="638"/>
              </a:spcBef>
              <a:spcAft>
                <a:spcPts val="1425"/>
              </a:spcAft>
              <a:buFont typeface="Times New Roman" panose="02020603050405020304" pitchFamily="18" charset="0"/>
              <a:buChar char="–"/>
            </a:pPr>
            <a:r>
              <a:rPr lang="en-US" altLang="pl-PL" sz="2000"/>
              <a:t>Οι θεραπευτές σπάνια παρέχουν ερμηνείες</a:t>
            </a:r>
          </a:p>
          <a:p>
            <a:pPr lvl="1">
              <a:spcBef>
                <a:spcPts val="638"/>
              </a:spcBef>
              <a:spcAft>
                <a:spcPts val="1425"/>
              </a:spcAft>
              <a:buFont typeface="Times New Roman" panose="02020603050405020304" pitchFamily="18" charset="0"/>
              <a:buChar char="–"/>
            </a:pPr>
            <a:r>
              <a:rPr lang="en-US" altLang="pl-PL" sz="2000"/>
              <a:t>Αντανακλούν τα συναισθήματα των θεραπευομένων, όπως αυτά εκφράζονται έμμεσα μέσω των δραστηριοτήτων που υιοθετούν στο παιχνίδι τους</a:t>
            </a:r>
          </a:p>
          <a:p>
            <a:pPr lvl="1">
              <a:spcBef>
                <a:spcPts val="638"/>
              </a:spcBef>
              <a:spcAft>
                <a:spcPts val="1425"/>
              </a:spcAft>
              <a:buFont typeface="Times New Roman" panose="02020603050405020304" pitchFamily="18" charset="0"/>
              <a:buChar char="–"/>
            </a:pPr>
            <a:r>
              <a:rPr lang="en-US" altLang="pl-PL" sz="2000"/>
              <a:t>Παρατηρούν και παίζουν μαζί τους δημιουργώντας συγχρόνως σχέσεις στις οποίες τα παιδιά γίνονται πλήρως αποδεκτά για αυτό που είναι</a:t>
            </a:r>
          </a:p>
        </p:txBody>
      </p:sp>
      <p:sp>
        <p:nvSpPr>
          <p:cNvPr id="48131" name="Rectangle 3">
            <a:extLst>
              <a:ext uri="{FF2B5EF4-FFF2-40B4-BE49-F238E27FC236}">
                <a16:creationId xmlns:a16="http://schemas.microsoft.com/office/drawing/2014/main" id="{DBB537EC-0B8F-024A-F54E-EAB34E6B7024}"/>
              </a:ext>
            </a:extLst>
          </p:cNvPr>
          <p:cNvSpPr>
            <a:spLocks noGrp="1" noChangeArrowheads="1"/>
          </p:cNvSpPr>
          <p:nvPr>
            <p:ph type="title" idx="4294967295"/>
          </p:nvPr>
        </p:nvSpPr>
        <p:spPr>
          <a:xfrm>
            <a:off x="1981200" y="503239"/>
            <a:ext cx="8229600" cy="1368425"/>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Ψυχοθεραπεία με παιδιά και εφήβους </a:t>
            </a:r>
            <a:r>
              <a:rPr lang="en-US" altLang="pl-PL" sz="2400" b="1">
                <a:solidFill>
                  <a:srgbClr val="1F497D"/>
                </a:solidFill>
              </a:rPr>
              <a:t>(14 από 16)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ext Box 1">
            <a:extLst>
              <a:ext uri="{FF2B5EF4-FFF2-40B4-BE49-F238E27FC236}">
                <a16:creationId xmlns:a16="http://schemas.microsoft.com/office/drawing/2014/main" id="{8256C882-F769-4FA0-DE5E-9E98ADD9CD84}"/>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0582499-8915-4777-A4A3-857395A25DB9}" type="slidenum">
              <a:rPr lang="el-GR" altLang="pl-PL">
                <a:cs typeface="Arial" panose="020B0604020202020204" pitchFamily="34" charset="0"/>
              </a:rPr>
              <a:pPr hangingPunct="1">
                <a:lnSpc>
                  <a:spcPct val="100000"/>
                </a:lnSpc>
                <a:buClrTx/>
                <a:buFontTx/>
                <a:buNone/>
              </a:pPr>
              <a:t>44</a:t>
            </a:fld>
            <a:endParaRPr lang="el-GR" altLang="pl-PL">
              <a:cs typeface="Arial" panose="020B0604020202020204" pitchFamily="34" charset="0"/>
            </a:endParaRPr>
          </a:p>
        </p:txBody>
      </p:sp>
      <p:sp>
        <p:nvSpPr>
          <p:cNvPr id="49154" name="Text Box 2">
            <a:extLst>
              <a:ext uri="{FF2B5EF4-FFF2-40B4-BE49-F238E27FC236}">
                <a16:creationId xmlns:a16="http://schemas.microsoft.com/office/drawing/2014/main" id="{0D98B918-D62B-BFDD-EB0E-83FBA04B4CB9}"/>
              </a:ext>
            </a:extLst>
          </p:cNvPr>
          <p:cNvSpPr txBox="1">
            <a:spLocks noChangeArrowheads="1"/>
          </p:cNvSpPr>
          <p:nvPr/>
        </p:nvSpPr>
        <p:spPr bwMode="auto">
          <a:xfrm>
            <a:off x="1811338" y="2016125"/>
            <a:ext cx="8856662" cy="411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Πόσο αποτελεσματική είναι η ψυχοθεραπεία  για παιδιά και εφήβους;</a:t>
            </a:r>
          </a:p>
          <a:p>
            <a:pPr marL="333375" indent="-320675">
              <a:spcBef>
                <a:spcPts val="638"/>
              </a:spcBef>
              <a:spcAft>
                <a:spcPts val="1425"/>
              </a:spcAft>
              <a:buSzPct val="45000"/>
              <a:buFont typeface="Symbol" panose="05050102010706020507" pitchFamily="18" charset="2"/>
              <a:buChar char=""/>
            </a:pPr>
            <a:r>
              <a:rPr lang="en-US" altLang="pl-PL" sz="2600"/>
              <a:t>Οι συμπεριφορικές θεραπείες έχουν ένα μικρό πλεονέκτημα σε σχέση με τις μη συμπεριφορικές προσεγγίσεις</a:t>
            </a:r>
          </a:p>
          <a:p>
            <a:pPr marL="333375" indent="-320675">
              <a:spcBef>
                <a:spcPts val="638"/>
              </a:spcBef>
              <a:spcAft>
                <a:spcPts val="1425"/>
              </a:spcAft>
              <a:buSzPct val="45000"/>
              <a:buFont typeface="Symbol" panose="05050102010706020507" pitchFamily="18" charset="2"/>
              <a:buChar char=""/>
            </a:pPr>
            <a:r>
              <a:rPr lang="en-US" altLang="pl-PL" sz="2600"/>
              <a:t>Αποτελέσματα της γνωσιακής-συμπεριφορικής θεραπείας: σταθερά θετικά: ισχυρή εμπειρική αποτελεσματικότητα για τις αγχώδεις διαταραχές και   για άλλες</a:t>
            </a:r>
          </a:p>
        </p:txBody>
      </p:sp>
      <p:sp>
        <p:nvSpPr>
          <p:cNvPr id="49155" name="Rectangle 3">
            <a:extLst>
              <a:ext uri="{FF2B5EF4-FFF2-40B4-BE49-F238E27FC236}">
                <a16:creationId xmlns:a16="http://schemas.microsoft.com/office/drawing/2014/main" id="{27E32A8E-57A1-B8FE-9B7B-08C612B0E03A}"/>
              </a:ext>
            </a:extLst>
          </p:cNvPr>
          <p:cNvSpPr>
            <a:spLocks noGrp="1" noChangeArrowheads="1"/>
          </p:cNvSpPr>
          <p:nvPr>
            <p:ph type="title" idx="4294967295"/>
          </p:nvPr>
        </p:nvSpPr>
        <p:spPr>
          <a:xfrm>
            <a:off x="2006600" y="576264"/>
            <a:ext cx="8229600" cy="1303337"/>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Ψυχοθεραπεία με παιδιά και εφήβους </a:t>
            </a:r>
            <a:r>
              <a:rPr lang="en-US" altLang="pl-PL" sz="2400" b="1">
                <a:solidFill>
                  <a:srgbClr val="1F497D"/>
                </a:solidFill>
              </a:rPr>
              <a:t>(15 από 16)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ext Box 1">
            <a:extLst>
              <a:ext uri="{FF2B5EF4-FFF2-40B4-BE49-F238E27FC236}">
                <a16:creationId xmlns:a16="http://schemas.microsoft.com/office/drawing/2014/main" id="{CA0ECF51-5F35-C70A-6C66-03CD54D8498D}"/>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8D2AB1B9-DEAE-4B99-BC66-73BADABA9BA1}" type="slidenum">
              <a:rPr lang="el-GR" altLang="pl-PL">
                <a:cs typeface="Arial" panose="020B0604020202020204" pitchFamily="34" charset="0"/>
              </a:rPr>
              <a:pPr hangingPunct="1">
                <a:lnSpc>
                  <a:spcPct val="100000"/>
                </a:lnSpc>
                <a:buClrTx/>
                <a:buFontTx/>
                <a:buNone/>
              </a:pPr>
              <a:t>45</a:t>
            </a:fld>
            <a:endParaRPr lang="el-GR" altLang="pl-PL">
              <a:cs typeface="Arial" panose="020B0604020202020204" pitchFamily="34" charset="0"/>
            </a:endParaRPr>
          </a:p>
        </p:txBody>
      </p:sp>
      <p:sp>
        <p:nvSpPr>
          <p:cNvPr id="50178" name="Text Box 2">
            <a:extLst>
              <a:ext uri="{FF2B5EF4-FFF2-40B4-BE49-F238E27FC236}">
                <a16:creationId xmlns:a16="http://schemas.microsoft.com/office/drawing/2014/main" id="{73006C0D-EA2F-6B2A-59D6-0AD817D92186}"/>
              </a:ext>
            </a:extLst>
          </p:cNvPr>
          <p:cNvSpPr txBox="1">
            <a:spLocks noChangeArrowheads="1"/>
          </p:cNvSpPr>
          <p:nvPr/>
        </p:nvSpPr>
        <p:spPr bwMode="auto">
          <a:xfrm>
            <a:off x="1981200" y="6480175"/>
            <a:ext cx="7543800" cy="24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p>
        </p:txBody>
      </p:sp>
      <p:sp>
        <p:nvSpPr>
          <p:cNvPr id="50179" name="Text Box 3">
            <a:extLst>
              <a:ext uri="{FF2B5EF4-FFF2-40B4-BE49-F238E27FC236}">
                <a16:creationId xmlns:a16="http://schemas.microsoft.com/office/drawing/2014/main" id="{E9E4AC4A-B081-E6E7-F4D5-4CFD87634C5F}"/>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dirty="0" err="1"/>
              <a:t>Πόσο</a:t>
            </a:r>
            <a:r>
              <a:rPr lang="en-US" altLang="pl-PL" sz="3200" dirty="0"/>
              <a:t> απ</a:t>
            </a:r>
            <a:r>
              <a:rPr lang="en-US" altLang="pl-PL" sz="3200" dirty="0" err="1"/>
              <a:t>οτελεσμ</a:t>
            </a:r>
            <a:r>
              <a:rPr lang="en-US" altLang="pl-PL" sz="3200" dirty="0"/>
              <a:t>ατική είναι η ψυχοθεραπεία για παιδιά και εφήβους;</a:t>
            </a:r>
          </a:p>
          <a:p>
            <a:pPr marL="331788" indent="-319088">
              <a:spcBef>
                <a:spcPts val="638"/>
              </a:spcBef>
              <a:spcAft>
                <a:spcPts val="1425"/>
              </a:spcAft>
              <a:buSzPct val="45000"/>
              <a:buFont typeface="Arial" panose="020B0604020202020204" pitchFamily="34" charset="0"/>
              <a:buChar char="•"/>
            </a:pPr>
            <a:r>
              <a:rPr lang="en-US" altLang="pl-PL" sz="2600" dirty="0"/>
              <a:t>Απ</a:t>
            </a:r>
            <a:r>
              <a:rPr lang="en-US" altLang="pl-PL" sz="2600" dirty="0" err="1"/>
              <a:t>οτελέσμ</a:t>
            </a:r>
            <a:r>
              <a:rPr lang="en-US" altLang="pl-PL" sz="2600" dirty="0"/>
              <a:t>ατα της παιγνιοθεραπείας:</a:t>
            </a:r>
            <a:r>
              <a:rPr lang="en-US" altLang="pl-PL" sz="3200" dirty="0"/>
              <a:t> </a:t>
            </a:r>
          </a:p>
          <a:p>
            <a:pPr lvl="1">
              <a:spcBef>
                <a:spcPts val="563"/>
              </a:spcBef>
              <a:spcAft>
                <a:spcPts val="1425"/>
              </a:spcAft>
              <a:buSzPct val="75000"/>
              <a:buFont typeface="Arial" panose="020B0604020202020204" pitchFamily="34" charset="0"/>
              <a:buChar char="–"/>
            </a:pPr>
            <a:r>
              <a:rPr lang="en-US" altLang="pl-PL" sz="2400" dirty="0" err="1"/>
              <a:t>Θερ</a:t>
            </a:r>
            <a:r>
              <a:rPr lang="en-US" altLang="pl-PL" sz="2400" dirty="0"/>
              <a:t>απευτικά οφέλη σε ένα ευρύ φάσμα διαταραχών τόσο εξωτερίκευσης όσο και εσωτερίκευσης</a:t>
            </a:r>
          </a:p>
          <a:p>
            <a:pPr lvl="1">
              <a:spcBef>
                <a:spcPts val="563"/>
              </a:spcBef>
              <a:spcAft>
                <a:spcPts val="1425"/>
              </a:spcAft>
              <a:buSzPct val="75000"/>
              <a:buFont typeface="Arial" panose="020B0604020202020204" pitchFamily="34" charset="0"/>
              <a:buChar char="–"/>
            </a:pPr>
            <a:r>
              <a:rPr lang="en-US" altLang="pl-PL" sz="2400" dirty="0" err="1"/>
              <a:t>Έχει</a:t>
            </a:r>
            <a:r>
              <a:rPr lang="en-US" altLang="pl-PL" sz="2400" dirty="0"/>
              <a:t> </a:t>
            </a:r>
            <a:r>
              <a:rPr lang="en-US" altLang="pl-PL" sz="2400" dirty="0" err="1"/>
              <a:t>κά</a:t>
            </a:r>
            <a:r>
              <a:rPr lang="en-US" altLang="pl-PL" sz="2400" dirty="0"/>
              <a:t>ποιες μεθοδολογικές ελλείψεις</a:t>
            </a:r>
            <a:r>
              <a:rPr lang="en-US" altLang="pl-PL" sz="2800" dirty="0"/>
              <a:t> </a:t>
            </a:r>
          </a:p>
          <a:p>
            <a:pPr marL="331788" indent="-319088">
              <a:spcBef>
                <a:spcPts val="638"/>
              </a:spcBef>
              <a:spcAft>
                <a:spcPts val="1425"/>
              </a:spcAft>
              <a:buSzPct val="45000"/>
              <a:buFont typeface="Arial" panose="020B0604020202020204" pitchFamily="34" charset="0"/>
              <a:buChar char="•"/>
            </a:pPr>
            <a:r>
              <a:rPr lang="en-US" altLang="pl-PL" sz="2600" dirty="0"/>
              <a:t>Επ</a:t>
            </a:r>
            <a:r>
              <a:rPr lang="en-US" altLang="pl-PL" sz="2600" dirty="0" err="1"/>
              <a:t>ιτυχείς</a:t>
            </a:r>
            <a:r>
              <a:rPr lang="en-US" altLang="pl-PL" sz="2600" dirty="0"/>
              <a:t> </a:t>
            </a:r>
            <a:r>
              <a:rPr lang="en-US" altLang="pl-PL" sz="2600" dirty="0" err="1"/>
              <a:t>συμ</a:t>
            </a:r>
            <a:r>
              <a:rPr lang="en-US" altLang="pl-PL" sz="2600" dirty="0"/>
              <a:t>περιφορικές τεχνικές</a:t>
            </a:r>
            <a:r>
              <a:rPr lang="en-US" altLang="pl-PL" sz="3200" dirty="0"/>
              <a:t>  </a:t>
            </a:r>
          </a:p>
        </p:txBody>
      </p:sp>
      <p:sp>
        <p:nvSpPr>
          <p:cNvPr id="50180" name="Rectangle 4">
            <a:extLst>
              <a:ext uri="{FF2B5EF4-FFF2-40B4-BE49-F238E27FC236}">
                <a16:creationId xmlns:a16="http://schemas.microsoft.com/office/drawing/2014/main" id="{A78698FD-A32F-32CC-C88F-EDF48F2A3E9A}"/>
              </a:ext>
            </a:extLst>
          </p:cNvPr>
          <p:cNvSpPr>
            <a:spLocks noGrp="1" noChangeArrowheads="1"/>
          </p:cNvSpPr>
          <p:nvPr>
            <p:ph type="title" idx="4294967295"/>
          </p:nvPr>
        </p:nvSpPr>
        <p:spPr>
          <a:xfrm>
            <a:off x="1981200" y="647700"/>
            <a:ext cx="8229600" cy="1333500"/>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Ψυχοθεραπεία με παιδιά και εφήβους </a:t>
            </a:r>
            <a:r>
              <a:rPr lang="en-US" altLang="pl-PL" sz="2400" b="1">
                <a:solidFill>
                  <a:srgbClr val="1F497D"/>
                </a:solidFill>
              </a:rPr>
              <a:t>(16 από 16)</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1">
            <a:extLst>
              <a:ext uri="{FF2B5EF4-FFF2-40B4-BE49-F238E27FC236}">
                <a16:creationId xmlns:a16="http://schemas.microsoft.com/office/drawing/2014/main" id="{D8298EDC-7250-E33B-E301-460F6985CAF8}"/>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Ανθεκτικότητα και ευαλωτότητα</a:t>
            </a:r>
          </a:p>
          <a:p>
            <a:pPr marL="331788" indent="-319088">
              <a:spcBef>
                <a:spcPts val="638"/>
              </a:spcBef>
              <a:spcAft>
                <a:spcPts val="1425"/>
              </a:spcAft>
              <a:buSzPct val="45000"/>
              <a:buFont typeface="Arial" panose="020B0604020202020204" pitchFamily="34" charset="0"/>
              <a:buChar char="•"/>
            </a:pPr>
            <a:r>
              <a:rPr lang="en-US" altLang="pl-PL" sz="3200"/>
              <a:t>Παράγοντες που καλλιεργούν την ανθεκτικότητα στα παιδιά</a:t>
            </a:r>
          </a:p>
          <a:p>
            <a:pPr lvl="1">
              <a:spcBef>
                <a:spcPts val="563"/>
              </a:spcBef>
              <a:spcAft>
                <a:spcPts val="1425"/>
              </a:spcAft>
              <a:buSzPct val="75000"/>
              <a:buFont typeface="Arial" panose="020B0604020202020204" pitchFamily="34" charset="0"/>
              <a:buChar char="–"/>
            </a:pPr>
            <a:r>
              <a:rPr lang="en-US" altLang="pl-PL" sz="2800"/>
              <a:t>Eξωτερική υποστήριξη: Έχω</a:t>
            </a:r>
          </a:p>
          <a:p>
            <a:pPr lvl="1">
              <a:spcBef>
                <a:spcPts val="563"/>
              </a:spcBef>
              <a:spcAft>
                <a:spcPts val="1425"/>
              </a:spcAft>
              <a:buSzPct val="75000"/>
              <a:buFont typeface="Arial" panose="020B0604020202020204" pitchFamily="34" charset="0"/>
              <a:buChar char="–"/>
            </a:pPr>
            <a:r>
              <a:rPr lang="en-US" altLang="pl-PL" sz="2800"/>
              <a:t>Εσωτερικές δυνάμεις: Είμαι</a:t>
            </a:r>
          </a:p>
          <a:p>
            <a:pPr lvl="1">
              <a:spcBef>
                <a:spcPts val="563"/>
              </a:spcBef>
              <a:spcAft>
                <a:spcPts val="1425"/>
              </a:spcAft>
              <a:buSzPct val="75000"/>
              <a:buFont typeface="Arial" panose="020B0604020202020204" pitchFamily="34" charset="0"/>
              <a:buChar char="–"/>
            </a:pPr>
            <a:r>
              <a:rPr lang="en-US" altLang="pl-PL" sz="2800"/>
              <a:t>Διαπροσωπικές δεξιότητες επίλυσης προβλημάτων : Μπορώ</a:t>
            </a:r>
          </a:p>
        </p:txBody>
      </p:sp>
      <p:sp>
        <p:nvSpPr>
          <p:cNvPr id="9218" name="Text Box 2">
            <a:extLst>
              <a:ext uri="{FF2B5EF4-FFF2-40B4-BE49-F238E27FC236}">
                <a16:creationId xmlns:a16="http://schemas.microsoft.com/office/drawing/2014/main" id="{F3FD070A-677C-A2D9-C960-52576F0A9F7C}"/>
              </a:ext>
            </a:extLst>
          </p:cNvPr>
          <p:cNvSpPr txBox="1">
            <a:spLocks noChangeArrowheads="1"/>
          </p:cNvSpPr>
          <p:nvPr/>
        </p:nvSpPr>
        <p:spPr bwMode="auto">
          <a:xfrm>
            <a:off x="1981200" y="6356351"/>
            <a:ext cx="7543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p>
        </p:txBody>
      </p:sp>
      <p:sp>
        <p:nvSpPr>
          <p:cNvPr id="9219" name="Text Box 3">
            <a:extLst>
              <a:ext uri="{FF2B5EF4-FFF2-40B4-BE49-F238E27FC236}">
                <a16:creationId xmlns:a16="http://schemas.microsoft.com/office/drawing/2014/main" id="{DBD084E6-C712-6D41-F579-24463512EC7E}"/>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F132B3A6-053F-4551-9140-FAE28B2CD017}" type="slidenum">
              <a:rPr lang="el-GR" altLang="pl-PL">
                <a:cs typeface="Arial" panose="020B0604020202020204" pitchFamily="34" charset="0"/>
              </a:rPr>
              <a:pPr hangingPunct="1">
                <a:lnSpc>
                  <a:spcPct val="100000"/>
                </a:lnSpc>
                <a:buClrTx/>
                <a:buFontTx/>
                <a:buNone/>
              </a:pPr>
              <a:t>5</a:t>
            </a:fld>
            <a:endParaRPr lang="el-GR" altLang="pl-PL">
              <a:cs typeface="Arial" panose="020B0604020202020204" pitchFamily="34" charset="0"/>
            </a:endParaRPr>
          </a:p>
        </p:txBody>
      </p:sp>
      <p:sp>
        <p:nvSpPr>
          <p:cNvPr id="9220" name="Rectangle 4">
            <a:extLst>
              <a:ext uri="{FF2B5EF4-FFF2-40B4-BE49-F238E27FC236}">
                <a16:creationId xmlns:a16="http://schemas.microsoft.com/office/drawing/2014/main" id="{15A1AEEE-4E8D-8AEE-6C75-F5876342E15B}"/>
              </a:ext>
            </a:extLst>
          </p:cNvPr>
          <p:cNvSpPr>
            <a:spLocks noGrp="1" noChangeArrowheads="1"/>
          </p:cNvSpPr>
          <p:nvPr>
            <p:ph type="title" idx="4294967295"/>
          </p:nvPr>
        </p:nvSpPr>
        <p:spPr>
          <a:xfrm>
            <a:off x="1981200" y="576264"/>
            <a:ext cx="8229600" cy="1404937"/>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Ψυχολογικά θέματα στην παιδική ηλικία</a:t>
            </a:r>
            <a:r>
              <a:rPr lang="en-US" altLang="pl-PL" sz="4900" b="1">
                <a:solidFill>
                  <a:srgbClr val="1F497D"/>
                </a:solidFill>
              </a:rPr>
              <a:t> </a:t>
            </a:r>
            <a:r>
              <a:rPr lang="en-US" altLang="pl-PL" sz="2600" b="1">
                <a:solidFill>
                  <a:srgbClr val="1F497D"/>
                </a:solidFill>
              </a:rPr>
              <a:t>(4 από 5)</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1">
            <a:extLst>
              <a:ext uri="{FF2B5EF4-FFF2-40B4-BE49-F238E27FC236}">
                <a16:creationId xmlns:a16="http://schemas.microsoft.com/office/drawing/2014/main" id="{A32CC5EB-C9D4-6137-432F-2964F7714A77}"/>
              </a:ext>
            </a:extLst>
          </p:cNvPr>
          <p:cNvSpPr txBox="1">
            <a:spLocks noChangeArrowheads="1"/>
          </p:cNvSpPr>
          <p:nvPr/>
        </p:nvSpPr>
        <p:spPr bwMode="auto">
          <a:xfrm>
            <a:off x="1981200" y="2133601"/>
            <a:ext cx="8229600" cy="399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731838" indent="-2746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Ανθεκτικότητα και ευαλωτότητα</a:t>
            </a:r>
          </a:p>
          <a:p>
            <a:pPr marL="331788" indent="-319088">
              <a:spcBef>
                <a:spcPts val="638"/>
              </a:spcBef>
              <a:spcAft>
                <a:spcPts val="1425"/>
              </a:spcAft>
              <a:buSzPct val="45000"/>
              <a:buFont typeface="Arial" panose="020B0604020202020204" pitchFamily="34" charset="0"/>
              <a:buChar char="•"/>
            </a:pPr>
            <a:r>
              <a:rPr lang="en-US" altLang="pl-PL" sz="2400"/>
              <a:t>Θεωρία οντότητας</a:t>
            </a:r>
          </a:p>
          <a:p>
            <a:pPr lvl="1">
              <a:spcBef>
                <a:spcPts val="563"/>
              </a:spcBef>
              <a:spcAft>
                <a:spcPts val="1425"/>
              </a:spcAft>
              <a:buSzPct val="75000"/>
              <a:buFont typeface="Arial" panose="020B0604020202020204" pitchFamily="34" charset="0"/>
              <a:buChar char="–"/>
            </a:pPr>
            <a:r>
              <a:rPr lang="en-US" altLang="pl-PL" sz="2000"/>
              <a:t>Η “άρρητη θεωρία” ενός παιδιού σχετικά με τα χαρακτηριστικά του είναι παγιωμένη</a:t>
            </a:r>
          </a:p>
          <a:p>
            <a:pPr lvl="1">
              <a:spcBef>
                <a:spcPts val="563"/>
              </a:spcBef>
              <a:spcAft>
                <a:spcPts val="1425"/>
              </a:spcAft>
              <a:buSzPct val="75000"/>
              <a:buFont typeface="Arial" panose="020B0604020202020204" pitchFamily="34" charset="0"/>
              <a:buChar char="–"/>
            </a:pPr>
            <a:r>
              <a:rPr lang="en-US" altLang="pl-PL" sz="2000"/>
              <a:t>Έχει μεγαλύτερες πιθανότητες να οδηγήσει σε προβλήματα ψυχικής υγείας</a:t>
            </a:r>
          </a:p>
          <a:p>
            <a:pPr marL="331788" indent="-319088">
              <a:spcBef>
                <a:spcPts val="638"/>
              </a:spcBef>
              <a:spcAft>
                <a:spcPts val="1425"/>
              </a:spcAft>
              <a:buSzPct val="45000"/>
              <a:buFont typeface="Arial" panose="020B0604020202020204" pitchFamily="34" charset="0"/>
              <a:buChar char="•"/>
            </a:pPr>
            <a:r>
              <a:rPr lang="en-US" altLang="pl-PL" sz="2400"/>
              <a:t>Θεωρία σταδιακής ανάπτυξης</a:t>
            </a:r>
          </a:p>
          <a:p>
            <a:pPr lvl="1">
              <a:spcBef>
                <a:spcPts val="563"/>
              </a:spcBef>
              <a:spcAft>
                <a:spcPts val="1425"/>
              </a:spcAft>
              <a:buSzPct val="75000"/>
              <a:buFont typeface="Arial" panose="020B0604020202020204" pitchFamily="34" charset="0"/>
              <a:buChar char="–"/>
            </a:pPr>
            <a:r>
              <a:rPr lang="en-US" altLang="pl-PL" sz="2000"/>
              <a:t>Η “άρρητη θεωρία” ενός παιδιού σχετικά με τα χαρακτηριστικά του είναι εύπλαστη</a:t>
            </a:r>
          </a:p>
        </p:txBody>
      </p:sp>
      <p:sp>
        <p:nvSpPr>
          <p:cNvPr id="10242" name="Text Box 2">
            <a:extLst>
              <a:ext uri="{FF2B5EF4-FFF2-40B4-BE49-F238E27FC236}">
                <a16:creationId xmlns:a16="http://schemas.microsoft.com/office/drawing/2014/main" id="{0A05D199-6DE7-6C02-7106-37C229249B2B}"/>
              </a:ext>
            </a:extLst>
          </p:cNvPr>
          <p:cNvSpPr txBox="1">
            <a:spLocks noChangeArrowheads="1"/>
          </p:cNvSpPr>
          <p:nvPr/>
        </p:nvSpPr>
        <p:spPr bwMode="auto">
          <a:xfrm>
            <a:off x="1981200" y="6480175"/>
            <a:ext cx="7543800" cy="24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p>
        </p:txBody>
      </p:sp>
      <p:sp>
        <p:nvSpPr>
          <p:cNvPr id="10243" name="Text Box 3">
            <a:extLst>
              <a:ext uri="{FF2B5EF4-FFF2-40B4-BE49-F238E27FC236}">
                <a16:creationId xmlns:a16="http://schemas.microsoft.com/office/drawing/2014/main" id="{3020EB85-7FE5-902B-1856-1FBC11628DFA}"/>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26D8CE94-B42F-4C57-943C-B5F0B8D2166B}" type="slidenum">
              <a:rPr lang="el-GR" altLang="pl-PL">
                <a:cs typeface="Arial" panose="020B0604020202020204" pitchFamily="34" charset="0"/>
              </a:rPr>
              <a:pPr hangingPunct="1">
                <a:lnSpc>
                  <a:spcPct val="100000"/>
                </a:lnSpc>
                <a:buClrTx/>
                <a:buFontTx/>
                <a:buNone/>
              </a:pPr>
              <a:t>6</a:t>
            </a:fld>
            <a:endParaRPr lang="el-GR" altLang="pl-PL">
              <a:cs typeface="Arial" panose="020B0604020202020204" pitchFamily="34" charset="0"/>
            </a:endParaRPr>
          </a:p>
        </p:txBody>
      </p:sp>
      <p:sp>
        <p:nvSpPr>
          <p:cNvPr id="10244" name="Rectangle 4">
            <a:extLst>
              <a:ext uri="{FF2B5EF4-FFF2-40B4-BE49-F238E27FC236}">
                <a16:creationId xmlns:a16="http://schemas.microsoft.com/office/drawing/2014/main" id="{66FE172A-02AC-8920-E53E-963CC56EBE68}"/>
              </a:ext>
            </a:extLst>
          </p:cNvPr>
          <p:cNvSpPr>
            <a:spLocks noGrp="1" noChangeArrowheads="1"/>
          </p:cNvSpPr>
          <p:nvPr>
            <p:ph type="title" idx="4294967295"/>
          </p:nvPr>
        </p:nvSpPr>
        <p:spPr>
          <a:xfrm>
            <a:off x="1981200" y="647700"/>
            <a:ext cx="8229600" cy="1333500"/>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Ψυχολογικά θέματα στην παιδική ηλικία</a:t>
            </a:r>
            <a:r>
              <a:rPr lang="en-US" altLang="pl-PL" sz="4900" b="1">
                <a:solidFill>
                  <a:srgbClr val="1F497D"/>
                </a:solidFill>
              </a:rPr>
              <a:t> </a:t>
            </a:r>
            <a:r>
              <a:rPr lang="en-US" altLang="pl-PL" sz="2600" b="1">
                <a:solidFill>
                  <a:srgbClr val="1F497D"/>
                </a:solidFill>
              </a:rPr>
              <a:t>(5 από 5)</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A4E9923D-7510-174B-8973-5556B2224238}"/>
              </a:ext>
            </a:extLst>
          </p:cNvPr>
          <p:cNvSpPr>
            <a:spLocks noGrp="1" noChangeArrowheads="1"/>
          </p:cNvSpPr>
          <p:nvPr>
            <p:ph type="title" idx="4294967295"/>
          </p:nvPr>
        </p:nvSpPr>
        <p:spPr>
          <a:xfrm>
            <a:off x="1981200" y="503239"/>
            <a:ext cx="8229600" cy="1462087"/>
          </a:xfrm>
          <a:ln/>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(1 από 23)</a:t>
            </a:r>
          </a:p>
        </p:txBody>
      </p:sp>
      <p:sp>
        <p:nvSpPr>
          <p:cNvPr id="11266" name="Text Box 2">
            <a:extLst>
              <a:ext uri="{FF2B5EF4-FFF2-40B4-BE49-F238E27FC236}">
                <a16:creationId xmlns:a16="http://schemas.microsoft.com/office/drawing/2014/main" id="{D1A138A5-ABC7-1AC4-8EBC-763B2C88040A}"/>
              </a:ext>
            </a:extLst>
          </p:cNvPr>
          <p:cNvSpPr txBox="1">
            <a:spLocks noChangeArrowheads="1"/>
          </p:cNvSpPr>
          <p:nvPr/>
        </p:nvSpPr>
        <p:spPr bwMode="auto">
          <a:xfrm>
            <a:off x="1981200" y="1871663"/>
            <a:ext cx="8542338"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Η εξελικτική προσέγγιση</a:t>
            </a:r>
          </a:p>
          <a:p>
            <a:pPr marL="333375" indent="-320675">
              <a:spcBef>
                <a:spcPts val="638"/>
              </a:spcBef>
              <a:spcAft>
                <a:spcPts val="1425"/>
              </a:spcAft>
              <a:buSzPct val="45000"/>
              <a:buFont typeface="Symbol" panose="05050102010706020507" pitchFamily="18" charset="2"/>
              <a:buChar char=""/>
            </a:pPr>
            <a:r>
              <a:rPr lang="en-US" altLang="pl-PL" sz="2600"/>
              <a:t>Κατανόηση της συμπεριφοράς του παιδιού στο πλαίσιο του αναπτυξιακού σταδίου στο οποίο βρίσκεται</a:t>
            </a:r>
          </a:p>
          <a:p>
            <a:pPr marL="333375" indent="-320675">
              <a:spcBef>
                <a:spcPts val="638"/>
              </a:spcBef>
              <a:spcAft>
                <a:spcPts val="1425"/>
              </a:spcAft>
              <a:buSzPct val="45000"/>
              <a:buFont typeface="Symbol" panose="05050102010706020507" pitchFamily="18" charset="2"/>
              <a:buChar char=""/>
            </a:pPr>
            <a:r>
              <a:rPr lang="en-US" altLang="pl-PL" sz="2600"/>
              <a:t> Επίδραση της εθνότητας και άλλων παραγόντων που   σχετίζονται με τη διαφορετικότητα στην αναπτυξιακή     ωρίμανση του παιδιού</a:t>
            </a:r>
          </a:p>
          <a:p>
            <a:pPr marL="333375" indent="-320675">
              <a:spcBef>
                <a:spcPts val="638"/>
              </a:spcBef>
              <a:spcAft>
                <a:spcPts val="1425"/>
              </a:spcAft>
              <a:buSzPct val="45000"/>
              <a:buFont typeface="Symbol" panose="05050102010706020507" pitchFamily="18" charset="2"/>
              <a:buChar char=""/>
            </a:pPr>
            <a:r>
              <a:rPr lang="en-US" altLang="pl-PL" sz="2600"/>
              <a:t>Ο ρόλος του “γονεοποιημένου” παιδιού μπορεί να        συμβάλει στην εμφάνιση προβλημάτων συμπεριφοράς</a:t>
            </a:r>
          </a:p>
        </p:txBody>
      </p:sp>
      <p:sp>
        <p:nvSpPr>
          <p:cNvPr id="11267" name="Text Box 3">
            <a:extLst>
              <a:ext uri="{FF2B5EF4-FFF2-40B4-BE49-F238E27FC236}">
                <a16:creationId xmlns:a16="http://schemas.microsoft.com/office/drawing/2014/main" id="{52FEBC75-8A70-21DC-5C67-2C8EECE83EAD}"/>
              </a:ext>
            </a:extLst>
          </p:cNvPr>
          <p:cNvSpPr txBox="1">
            <a:spLocks noChangeArrowheads="1"/>
          </p:cNvSpPr>
          <p:nvPr/>
        </p:nvSpPr>
        <p:spPr bwMode="auto">
          <a:xfrm>
            <a:off x="1981200" y="6356351"/>
            <a:ext cx="75438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endParaRPr lang="el-GR" altLang="pl-PL" sz="1500">
              <a:cs typeface="Arial" panose="020B0604020202020204" pitchFamily="34" charset="0"/>
            </a:endParaRPr>
          </a:p>
          <a:p>
            <a:pPr hangingPunct="1">
              <a:lnSpc>
                <a:spcPct val="100000"/>
              </a:lnSpc>
              <a:buClrTx/>
              <a:buFontTx/>
              <a:buNone/>
            </a:pPr>
            <a:endParaRPr lang="el-GR" altLang="pl-PL" sz="1500">
              <a:cs typeface="Arial" panose="020B0604020202020204" pitchFamily="34" charset="0"/>
            </a:endParaRPr>
          </a:p>
        </p:txBody>
      </p:sp>
      <p:sp>
        <p:nvSpPr>
          <p:cNvPr id="11268" name="Text Box 4">
            <a:extLst>
              <a:ext uri="{FF2B5EF4-FFF2-40B4-BE49-F238E27FC236}">
                <a16:creationId xmlns:a16="http://schemas.microsoft.com/office/drawing/2014/main" id="{A293E733-EA12-A558-38B6-4A21E53DF1E4}"/>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0416FA8D-813D-4615-997E-A7FF64A09E20}" type="slidenum">
              <a:rPr lang="el-GR" altLang="pl-PL">
                <a:cs typeface="Arial" panose="020B0604020202020204" pitchFamily="34" charset="0"/>
              </a:rPr>
              <a:pPr hangingPunct="1">
                <a:lnSpc>
                  <a:spcPct val="100000"/>
                </a:lnSpc>
                <a:buClrTx/>
                <a:buFontTx/>
                <a:buNone/>
              </a:pPr>
              <a:t>7</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2D1BA0B2-11CC-9DB8-BF0F-E21FAEFEB3C9}"/>
              </a:ext>
            </a:extLst>
          </p:cNvPr>
          <p:cNvSpPr>
            <a:spLocks noGrp="1" noChangeArrowheads="1"/>
          </p:cNvSpPr>
          <p:nvPr>
            <p:ph type="title" idx="4294967295"/>
          </p:nvPr>
        </p:nvSpPr>
        <p:spPr>
          <a:xfrm>
            <a:off x="1981200" y="503239"/>
            <a:ext cx="8229600" cy="1368425"/>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(2 από 23)</a:t>
            </a:r>
          </a:p>
        </p:txBody>
      </p:sp>
      <p:sp>
        <p:nvSpPr>
          <p:cNvPr id="12290" name="Text Box 2">
            <a:extLst>
              <a:ext uri="{FF2B5EF4-FFF2-40B4-BE49-F238E27FC236}">
                <a16:creationId xmlns:a16="http://schemas.microsoft.com/office/drawing/2014/main" id="{E9060B29-3D6C-B096-EBC1-AA81F8B867DE}"/>
              </a:ext>
            </a:extLst>
          </p:cNvPr>
          <p:cNvSpPr txBox="1">
            <a:spLocks noChangeArrowheads="1"/>
          </p:cNvSpPr>
          <p:nvPr/>
        </p:nvSpPr>
        <p:spPr bwMode="auto">
          <a:xfrm>
            <a:off x="1981201" y="1871663"/>
            <a:ext cx="8399463" cy="425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1074738" indent="-617538">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Μια συνολική αξιολόγηση</a:t>
            </a:r>
          </a:p>
          <a:p>
            <a:pPr marL="333375" indent="-320675">
              <a:spcBef>
                <a:spcPts val="638"/>
              </a:spcBef>
              <a:spcAft>
                <a:spcPts val="1425"/>
              </a:spcAft>
              <a:buSzPct val="45000"/>
              <a:buFont typeface="Symbol" panose="05050102010706020507" pitchFamily="18" charset="2"/>
              <a:buChar char=""/>
            </a:pPr>
            <a:r>
              <a:rPr lang="en-US" altLang="pl-PL" sz="2600"/>
              <a:t> Βασικές πληροφορίες που βοηθούν τον/την                 ψυχολόγο να εκτιμήσει τις περιστάσεις του                   προβλήματος</a:t>
            </a:r>
          </a:p>
          <a:p>
            <a:pPr lvl="1">
              <a:spcBef>
                <a:spcPts val="638"/>
              </a:spcBef>
              <a:spcAft>
                <a:spcPts val="1425"/>
              </a:spcAft>
              <a:buFont typeface="Times New Roman" panose="02020603050405020304" pitchFamily="18" charset="0"/>
              <a:buChar char="–"/>
            </a:pPr>
            <a:r>
              <a:rPr lang="en-US" altLang="pl-PL" sz="2400"/>
              <a:t>Παρουσιαζόμενο πρόβλημα</a:t>
            </a:r>
          </a:p>
          <a:p>
            <a:pPr lvl="1">
              <a:spcBef>
                <a:spcPts val="638"/>
              </a:spcBef>
              <a:spcAft>
                <a:spcPts val="1425"/>
              </a:spcAft>
              <a:buFont typeface="Times New Roman" panose="02020603050405020304" pitchFamily="18" charset="0"/>
              <a:buChar char="–"/>
            </a:pPr>
            <a:r>
              <a:rPr lang="en-US" altLang="pl-PL" sz="2400"/>
              <a:t>Ανάπτυξη</a:t>
            </a:r>
          </a:p>
          <a:p>
            <a:pPr lvl="1">
              <a:spcBef>
                <a:spcPts val="638"/>
              </a:spcBef>
              <a:spcAft>
                <a:spcPts val="1425"/>
              </a:spcAft>
              <a:buFont typeface="Times New Roman" panose="02020603050405020304" pitchFamily="18" charset="0"/>
              <a:buChar char="–"/>
            </a:pPr>
            <a:r>
              <a:rPr lang="en-US" altLang="pl-PL" sz="2400"/>
              <a:t>Γονείς/οικογένεια</a:t>
            </a:r>
          </a:p>
          <a:p>
            <a:pPr lvl="1">
              <a:spcBef>
                <a:spcPts val="638"/>
              </a:spcBef>
              <a:spcAft>
                <a:spcPts val="1425"/>
              </a:spcAft>
              <a:buFont typeface="Times New Roman" panose="02020603050405020304" pitchFamily="18" charset="0"/>
              <a:buChar char="–"/>
            </a:pPr>
            <a:r>
              <a:rPr lang="en-US" altLang="pl-PL" sz="2400"/>
              <a:t>Περιβάλλον</a:t>
            </a:r>
          </a:p>
          <a:p>
            <a:pPr>
              <a:spcBef>
                <a:spcPts val="638"/>
              </a:spcBef>
              <a:spcAft>
                <a:spcPts val="1425"/>
              </a:spcAft>
            </a:pPr>
            <a:endParaRPr lang="en-US" altLang="pl-PL" sz="3200"/>
          </a:p>
          <a:p>
            <a:pPr>
              <a:spcBef>
                <a:spcPts val="638"/>
              </a:spcBef>
              <a:spcAft>
                <a:spcPts val="1425"/>
              </a:spcAft>
            </a:pPr>
            <a:endParaRPr lang="en-US" altLang="pl-PL" sz="3200"/>
          </a:p>
          <a:p>
            <a:pPr algn="ctr">
              <a:spcBef>
                <a:spcPts val="638"/>
              </a:spcBef>
              <a:spcAft>
                <a:spcPts val="1425"/>
              </a:spcAft>
            </a:pPr>
            <a:endParaRPr lang="en-US" altLang="pl-PL" sz="3200"/>
          </a:p>
        </p:txBody>
      </p:sp>
      <p:sp>
        <p:nvSpPr>
          <p:cNvPr id="12291" name="Text Box 3">
            <a:extLst>
              <a:ext uri="{FF2B5EF4-FFF2-40B4-BE49-F238E27FC236}">
                <a16:creationId xmlns:a16="http://schemas.microsoft.com/office/drawing/2014/main" id="{5AFE138C-C5B1-D9B4-BAAE-F6DD53E6F344}"/>
              </a:ext>
            </a:extLst>
          </p:cNvPr>
          <p:cNvSpPr txBox="1">
            <a:spLocks noChangeArrowheads="1"/>
          </p:cNvSpPr>
          <p:nvPr/>
        </p:nvSpPr>
        <p:spPr bwMode="auto">
          <a:xfrm>
            <a:off x="1981200" y="6480175"/>
            <a:ext cx="7543800" cy="24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l-PL"/>
          </a:p>
        </p:txBody>
      </p:sp>
      <p:sp>
        <p:nvSpPr>
          <p:cNvPr id="12292" name="Text Box 4">
            <a:extLst>
              <a:ext uri="{FF2B5EF4-FFF2-40B4-BE49-F238E27FC236}">
                <a16:creationId xmlns:a16="http://schemas.microsoft.com/office/drawing/2014/main" id="{8E87CB1E-319C-ADE9-AB88-185AEC541B50}"/>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9C66C0CF-C058-4C21-B374-DCF766148ACC}" type="slidenum">
              <a:rPr lang="el-GR" altLang="pl-PL">
                <a:cs typeface="Arial" panose="020B0604020202020204" pitchFamily="34" charset="0"/>
              </a:rPr>
              <a:pPr hangingPunct="1">
                <a:lnSpc>
                  <a:spcPct val="100000"/>
                </a:lnSpc>
                <a:buClrTx/>
                <a:buFontTx/>
                <a:buNone/>
              </a:pPr>
              <a:t>8</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B4BB94F0-101B-4B2F-237D-4775776ABC38}"/>
              </a:ext>
            </a:extLst>
          </p:cNvPr>
          <p:cNvSpPr>
            <a:spLocks noGrp="1" noChangeArrowheads="1"/>
          </p:cNvSpPr>
          <p:nvPr>
            <p:ph type="title" idx="4294967295"/>
          </p:nvPr>
        </p:nvSpPr>
        <p:spPr>
          <a:xfrm>
            <a:off x="1981200" y="576264"/>
            <a:ext cx="8229600" cy="1404937"/>
          </a:xfrm>
          <a:ln/>
        </p:spPr>
        <p:txBody>
          <a:bodyPr>
            <a:normAutofit fontScale="90000"/>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pl-PL" b="1">
                <a:solidFill>
                  <a:srgbClr val="1F497D"/>
                </a:solidFill>
              </a:rPr>
              <a:t>Κλινική αξιολόγηση παιδιών και εφήβων </a:t>
            </a:r>
            <a:r>
              <a:rPr lang="en-US" altLang="pl-PL" sz="2400" b="1">
                <a:solidFill>
                  <a:srgbClr val="1F497D"/>
                </a:solidFill>
              </a:rPr>
              <a:t>(3 από 23)</a:t>
            </a:r>
          </a:p>
        </p:txBody>
      </p:sp>
      <p:sp>
        <p:nvSpPr>
          <p:cNvPr id="13314" name="Text Box 2">
            <a:extLst>
              <a:ext uri="{FF2B5EF4-FFF2-40B4-BE49-F238E27FC236}">
                <a16:creationId xmlns:a16="http://schemas.microsoft.com/office/drawing/2014/main" id="{942F5D12-9627-56A7-4E5A-62311160DBAB}"/>
              </a:ext>
            </a:extLst>
          </p:cNvPr>
          <p:cNvSpPr txBox="1">
            <a:spLocks noChangeArrowheads="1"/>
          </p:cNvSpPr>
          <p:nvPr/>
        </p:nvSpPr>
        <p:spPr bwMode="auto">
          <a:xfrm>
            <a:off x="2006600" y="2087563"/>
            <a:ext cx="8229600" cy="417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1pPr>
            <a:lvl2pPr marL="342900" indent="-33020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solidFill>
                  <a:srgbClr val="000000"/>
                </a:solidFill>
                <a:latin typeface="Arial" panose="020B0604020202020204" pitchFamily="34" charset="0"/>
                <a:ea typeface="Microsoft YaHei" panose="020B0503020204020204" pitchFamily="34" charset="-122"/>
              </a:defRPr>
            </a:lvl9pPr>
          </a:lstStyle>
          <a:p>
            <a:pPr>
              <a:spcBef>
                <a:spcPts val="638"/>
              </a:spcBef>
              <a:spcAft>
                <a:spcPts val="1425"/>
              </a:spcAft>
            </a:pPr>
            <a:r>
              <a:rPr lang="en-US" altLang="pl-PL" sz="3200"/>
              <a:t>Μια συνολική αξιολόγηση</a:t>
            </a:r>
          </a:p>
          <a:p>
            <a:pPr marL="333375" indent="-320675">
              <a:spcBef>
                <a:spcPts val="638"/>
              </a:spcBef>
              <a:spcAft>
                <a:spcPts val="1425"/>
              </a:spcAft>
              <a:buSzPct val="45000"/>
              <a:buFont typeface="Symbol" panose="05050102010706020507" pitchFamily="18" charset="2"/>
              <a:buChar char=""/>
            </a:pPr>
            <a:r>
              <a:rPr lang="en-US" altLang="pl-PL" sz="2600"/>
              <a:t> Σημαντικό να βασίζονται οι ψυχολόγοι σε περισσότερες από μία πηγές πληροφοριών</a:t>
            </a:r>
          </a:p>
          <a:p>
            <a:pPr marL="333375" indent="-320675">
              <a:spcBef>
                <a:spcPts val="638"/>
              </a:spcBef>
              <a:spcAft>
                <a:spcPts val="1425"/>
              </a:spcAft>
              <a:buSzPct val="45000"/>
              <a:buFont typeface="Symbol" panose="05050102010706020507" pitchFamily="18" charset="2"/>
              <a:buChar char=""/>
            </a:pPr>
            <a:r>
              <a:rPr lang="en-US" altLang="pl-PL" sz="2600"/>
              <a:t> Πλουραλιστική προσέγγιση στην αξιολόγηση παιδιών</a:t>
            </a:r>
          </a:p>
          <a:p>
            <a:pPr lvl="1">
              <a:spcBef>
                <a:spcPts val="638"/>
              </a:spcBef>
              <a:spcAft>
                <a:spcPts val="1425"/>
              </a:spcAft>
            </a:pPr>
            <a:r>
              <a:rPr lang="en-US" altLang="pl-PL" sz="2400"/>
              <a:t>		- Πολλαπλών πηγών</a:t>
            </a:r>
          </a:p>
          <a:p>
            <a:pPr lvl="1">
              <a:spcBef>
                <a:spcPts val="638"/>
              </a:spcBef>
              <a:spcAft>
                <a:spcPts val="1425"/>
              </a:spcAft>
            </a:pPr>
            <a:r>
              <a:rPr lang="en-US" altLang="pl-PL" sz="2400"/>
              <a:t>		- Πολλαπλών μεθόδων</a:t>
            </a:r>
          </a:p>
          <a:p>
            <a:pPr lvl="1">
              <a:spcBef>
                <a:spcPts val="638"/>
              </a:spcBef>
              <a:spcAft>
                <a:spcPts val="1425"/>
              </a:spcAft>
            </a:pPr>
            <a:r>
              <a:rPr lang="en-US" altLang="pl-PL" sz="2400"/>
              <a:t>		- Πολλαπλών πλαισίων</a:t>
            </a:r>
          </a:p>
          <a:p>
            <a:pPr>
              <a:spcBef>
                <a:spcPts val="638"/>
              </a:spcBef>
              <a:spcAft>
                <a:spcPts val="1425"/>
              </a:spcAft>
            </a:pPr>
            <a:endParaRPr lang="en-US" altLang="pl-PL" sz="3200"/>
          </a:p>
          <a:p>
            <a:pPr>
              <a:spcBef>
                <a:spcPts val="638"/>
              </a:spcBef>
              <a:spcAft>
                <a:spcPts val="1425"/>
              </a:spcAft>
            </a:pPr>
            <a:endParaRPr lang="en-US" altLang="pl-PL" sz="3200"/>
          </a:p>
          <a:p>
            <a:pPr algn="ctr">
              <a:spcBef>
                <a:spcPts val="638"/>
              </a:spcBef>
              <a:spcAft>
                <a:spcPts val="1425"/>
              </a:spcAft>
            </a:pPr>
            <a:endParaRPr lang="en-US" altLang="pl-PL" sz="3200"/>
          </a:p>
        </p:txBody>
      </p:sp>
      <p:sp>
        <p:nvSpPr>
          <p:cNvPr id="13315" name="Text Box 3">
            <a:extLst>
              <a:ext uri="{FF2B5EF4-FFF2-40B4-BE49-F238E27FC236}">
                <a16:creationId xmlns:a16="http://schemas.microsoft.com/office/drawing/2014/main" id="{5ADE9930-790C-6AFE-E09C-BF5865CB4079}"/>
              </a:ext>
            </a:extLst>
          </p:cNvPr>
          <p:cNvSpPr txBox="1">
            <a:spLocks noChangeArrowheads="1"/>
          </p:cNvSpPr>
          <p:nvPr/>
        </p:nvSpPr>
        <p:spPr bwMode="auto">
          <a:xfrm>
            <a:off x="9753600" y="6356351"/>
            <a:ext cx="457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Microsoft YaHei" panose="020B0503020204020204" pitchFamily="34" charset="-122"/>
              </a:defRPr>
            </a:lvl9pPr>
          </a:lstStyle>
          <a:p>
            <a:pPr hangingPunct="1">
              <a:lnSpc>
                <a:spcPct val="100000"/>
              </a:lnSpc>
              <a:buClrTx/>
              <a:buFontTx/>
              <a:buNone/>
            </a:pPr>
            <a:fld id="{3C02D75A-47F7-4E3F-B67A-E9870C167F1D}" type="slidenum">
              <a:rPr lang="el-GR" altLang="pl-PL">
                <a:cs typeface="Arial" panose="020B0604020202020204" pitchFamily="34" charset="0"/>
              </a:rPr>
              <a:pPr hangingPunct="1">
                <a:lnSpc>
                  <a:spcPct val="100000"/>
                </a:lnSpc>
                <a:buClrTx/>
                <a:buFontTx/>
                <a:buNone/>
              </a:pPr>
              <a:t>9</a:t>
            </a:fld>
            <a:endParaRPr lang="el-GR" altLang="pl-PL">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6922</Words>
  <Application>Microsoft Office PowerPoint</Application>
  <PresentationFormat>Ευρεία οθόνη</PresentationFormat>
  <Paragraphs>699</Paragraphs>
  <Slides>45</Slides>
  <Notes>44</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45</vt:i4>
      </vt:variant>
    </vt:vector>
  </HeadingPairs>
  <TitlesOfParts>
    <vt:vector size="51" baseType="lpstr">
      <vt:lpstr>Arial</vt:lpstr>
      <vt:lpstr>Calibri</vt:lpstr>
      <vt:lpstr>Calibri Light</vt:lpstr>
      <vt:lpstr>Symbol</vt:lpstr>
      <vt:lpstr>Times New Roman</vt:lpstr>
      <vt:lpstr>Θέμα του Office</vt:lpstr>
      <vt:lpstr>Κλινική Ψυχολογία σε Παιδιά και Εφήβους</vt:lpstr>
      <vt:lpstr>Ψυχολογικά θέματα στην παιδική ηλικία (1 από 5)</vt:lpstr>
      <vt:lpstr>Ψυχολογικά θέματα στην παιδική ηλικία (2 από 5)</vt:lpstr>
      <vt:lpstr>Ψυχολογικά θέματα στην παιδική ηλικία (3 από 5)</vt:lpstr>
      <vt:lpstr>Ψυχολογικά θέματα στην παιδική ηλικία (4 από 5)</vt:lpstr>
      <vt:lpstr>Ψυχολογικά θέματα στην παιδική ηλικία (5 από 5)</vt:lpstr>
      <vt:lpstr>Κλινική αξιολόγηση παιδιών και εφήβων (1 από 23)</vt:lpstr>
      <vt:lpstr>Κλινική αξιολόγηση παιδιών και εφήβων (2 από 23)</vt:lpstr>
      <vt:lpstr>Κλινική αξιολόγηση παιδιών και εφήβων (3 από 23)</vt:lpstr>
      <vt:lpstr>Κλινική αξιολόγηση παιδιών και εφήβων (4 από 23)</vt:lpstr>
      <vt:lpstr>Κλινική αξιολόγηση παιδιών και εφήβων (5 από 23)</vt:lpstr>
      <vt:lpstr>Κλινική αξιολόγηση παιδιών και εφήβων (6 από 23)</vt:lpstr>
      <vt:lpstr>Κλινική αξιολόγηση παιδιών και εφήβων (7 από 23)</vt:lpstr>
      <vt:lpstr>Κλινική αξιολόγηση παιδιών και εφήβων (8 από 23)</vt:lpstr>
      <vt:lpstr>Κλινική αξιολόγηση παιδιών και εφήβων (9 από 23)</vt:lpstr>
      <vt:lpstr>Κλινική αξιολόγηση παιδιών και εφήβων (10 από 23)</vt:lpstr>
      <vt:lpstr>Κλινική αξιολόγηση παιδιών και εφήβων (11 από 23)</vt:lpstr>
      <vt:lpstr>Κλινική αξιολόγηση παιδιών και εφήβων (12 από 23)</vt:lpstr>
      <vt:lpstr>Κλινική αξιολόγηση παιδιών και εφήβων (13 από 23)</vt:lpstr>
      <vt:lpstr>Κλινική αξιολόγηση παιδιών και εφήβων (14 από 23)</vt:lpstr>
      <vt:lpstr>Κλινική αξιολόγηση παιδιών και εφήβων (15 από 23)</vt:lpstr>
      <vt:lpstr>Κλινική αξιολόγηση παιδιών και εφήβων (16 από 23)</vt:lpstr>
      <vt:lpstr>Κλινική αξιολόγηση παιδιών και εφήβων (17 από 23)</vt:lpstr>
      <vt:lpstr>Κλινική αξιολόγηση παιδιών και εφήβων (18 από 23)</vt:lpstr>
      <vt:lpstr>Κλινική αξιολόγηση παιδιών και εφήβων (19 από 23)</vt:lpstr>
      <vt:lpstr>Κλινική αξιολόγηση παιδιών και εφήβων (20 από 23)</vt:lpstr>
      <vt:lpstr>Κλινική αξιολόγηση παιδιών        και εφήβων (21 από 23)</vt:lpstr>
      <vt:lpstr>Κλινική αξιολόγηση παιδιών      και εφήβων (22 από 23)</vt:lpstr>
      <vt:lpstr>Κλινική αξιολόγηση παιδιών    και εφήβων (23 από 23)</vt:lpstr>
      <vt:lpstr>Ψυχοθεραπεία με παιδιά και εφήβους (1 από 16)</vt:lpstr>
      <vt:lpstr>Ψυχοθεραπεία με παιδιά και εφήβους (2 από 16)</vt:lpstr>
      <vt:lpstr>Ψυχοθεραπεία με παιδιά και εφήβους (3 από 16)</vt:lpstr>
      <vt:lpstr>Ψυχοθεραπεία με παιδιά και εφήβους (4 από 16)</vt:lpstr>
      <vt:lpstr>Ψυχοθεραπεία με παιδιά και εφήβους (5 από 16)</vt:lpstr>
      <vt:lpstr>Ψυχοθεραπεία με παιδιά και εφήβους (6 από 16)</vt:lpstr>
      <vt:lpstr>Ψυχοθεραπεία με παιδιά και εφήβους (7 από 16)</vt:lpstr>
      <vt:lpstr>Ψυχοθεραπεία με παιδιά και εφήβους (8 από 16)</vt:lpstr>
      <vt:lpstr>Ψυχοθεραπεία με παιδιά και εφήβους (9 από 16)</vt:lpstr>
      <vt:lpstr>Ψυχοθεραπεία με παιδιά και εφήβους (10 από 16)</vt:lpstr>
      <vt:lpstr>Ψυχοθεραπεία με παιδιά και εφήβους (11 από 16)</vt:lpstr>
      <vt:lpstr>Ψυχοθεραπεία με παιδιά και εφήβους (12 από 16)</vt:lpstr>
      <vt:lpstr>Ψυχοθεραπεία με παιδιά και εφήβους (13 από 16)</vt:lpstr>
      <vt:lpstr>Ψυχοθεραπεία με παιδιά και εφήβους (14 από 16)</vt:lpstr>
      <vt:lpstr>Ψυχοθεραπεία με παιδιά και εφήβους (15 από 16)</vt:lpstr>
      <vt:lpstr>Ψυχοθεραπεία με παιδιά και εφήβους (16 από 16)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Κλινική Ψυχολογία σε Παιδιά και Εφήβους</dc:title>
  <dc:creator>Katerina Flora</dc:creator>
  <cp:lastModifiedBy>Katerina Flora</cp:lastModifiedBy>
  <cp:revision>1</cp:revision>
  <dcterms:created xsi:type="dcterms:W3CDTF">2023-09-29T06:29:59Z</dcterms:created>
  <dcterms:modified xsi:type="dcterms:W3CDTF">2023-12-05T20:23:44Z</dcterms:modified>
</cp:coreProperties>
</file>