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Lst>
  <p:sldIdLst>
    <p:sldId id="256" r:id="rId5"/>
    <p:sldId id="323" r:id="rId6"/>
    <p:sldId id="327" r:id="rId7"/>
    <p:sldId id="298" r:id="rId8"/>
    <p:sldId id="297" r:id="rId9"/>
    <p:sldId id="322" r:id="rId10"/>
    <p:sldId id="259" r:id="rId11"/>
    <p:sldId id="341" r:id="rId12"/>
    <p:sldId id="406" r:id="rId13"/>
    <p:sldId id="407" r:id="rId14"/>
    <p:sldId id="408" r:id="rId15"/>
    <p:sldId id="409" r:id="rId16"/>
    <p:sldId id="410" r:id="rId17"/>
    <p:sldId id="411" r:id="rId18"/>
    <p:sldId id="402" r:id="rId19"/>
    <p:sldId id="412" r:id="rId20"/>
    <p:sldId id="413" r:id="rId21"/>
    <p:sldId id="414" r:id="rId22"/>
    <p:sldId id="317" r:id="rId23"/>
    <p:sldId id="331" r:id="rId24"/>
    <p:sldId id="319" r:id="rId25"/>
    <p:sldId id="416" r:id="rId26"/>
    <p:sldId id="333" r:id="rId27"/>
    <p:sldId id="335" r:id="rId28"/>
    <p:sldId id="332" r:id="rId29"/>
    <p:sldId id="336" r:id="rId30"/>
    <p:sldId id="415" r:id="rId31"/>
    <p:sldId id="3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CAF"/>
    <a:srgbClr val="FF9999"/>
    <a:srgbClr val="CA3E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BF8322-16FA-4716-BB24-80B29590D93E}" type="doc">
      <dgm:prSet loTypeId="urn:microsoft.com/office/officeart/2016/7/layout/RepeatingBendingProcessNew" loCatId="process" qsTypeId="urn:microsoft.com/office/officeart/2005/8/quickstyle/simple1#1" qsCatId="simple" csTypeId="urn:microsoft.com/office/officeart/2005/8/colors/accent1_2#1" csCatId="accent1" phldr="1"/>
      <dgm:spPr/>
      <dgm:t>
        <a:bodyPr/>
        <a:lstStyle/>
        <a:p>
          <a:endParaRPr lang="en-US"/>
        </a:p>
      </dgm:t>
    </dgm:pt>
    <dgm:pt modelId="{53182CDF-5FF0-4EAC-AA3D-D9CD4D0A939A}">
      <dgm:prSet custT="1"/>
      <dgm:spPr/>
      <dgm:t>
        <a:bodyPr/>
        <a:lstStyle/>
        <a:p>
          <a:pPr>
            <a:lnSpc>
              <a:spcPct val="100000"/>
            </a:lnSpc>
          </a:pPr>
          <a:r>
            <a:rPr lang="el-GR" sz="1600" kern="1200" dirty="0">
              <a:latin typeface="Century Gothic" panose="020B0502020202020204" pitchFamily="34" charset="0"/>
            </a:rPr>
            <a:t>Όταν ο </a:t>
          </a:r>
          <a:r>
            <a:rPr lang="el-GR" sz="1600" kern="1200" dirty="0" err="1">
              <a:latin typeface="Century Gothic" panose="020B0502020202020204" pitchFamily="34" charset="0"/>
            </a:rPr>
            <a:t>Πούλιτζερ</a:t>
          </a:r>
          <a:r>
            <a:rPr lang="el-GR" sz="1600" kern="1200" dirty="0">
              <a:latin typeface="Century Gothic" panose="020B0502020202020204" pitchFamily="34" charset="0"/>
            </a:rPr>
            <a:t> ίδρυσε τη σχολή στο </a:t>
          </a:r>
          <a:r>
            <a:rPr lang="en-US" sz="1600" kern="1200" dirty="0">
              <a:latin typeface="Century Gothic" panose="020B0502020202020204" pitchFamily="34" charset="0"/>
            </a:rPr>
            <a:t>Columbia</a:t>
          </a:r>
          <a:r>
            <a:rPr lang="el-GR" sz="1600" kern="1200" dirty="0">
              <a:latin typeface="Century Gothic" panose="020B0502020202020204" pitchFamily="34" charset="0"/>
            </a:rPr>
            <a:t>, η δημοσιογραφία είχε ήδη πίσω της δύο αιώνες </a:t>
          </a:r>
          <a:r>
            <a:rPr lang="el-GR" sz="1600" kern="1200" dirty="0" err="1">
              <a:solidFill>
                <a:prstClr val="white"/>
              </a:solidFill>
              <a:latin typeface="Century Gothic" panose="020B0502020202020204" pitchFamily="34" charset="0"/>
              <a:ea typeface="+mn-ea"/>
              <a:cs typeface="+mn-cs"/>
            </a:rPr>
            <a:t>ιστορί</a:t>
          </a:r>
          <a:r>
            <a:rPr lang="en-US" sz="1600" kern="1200" dirty="0">
              <a:latin typeface="Century Gothic" panose="020B0502020202020204" pitchFamily="34" charset="0"/>
            </a:rPr>
            <a:t>a.</a:t>
          </a:r>
        </a:p>
      </dgm:t>
    </dgm:pt>
    <dgm:pt modelId="{5F3207C8-76C9-4B18-8AED-DAC47CD38147}" type="parTrans" cxnId="{52C85096-3974-4FB1-88D2-E427FE423D7C}">
      <dgm:prSet/>
      <dgm:spPr/>
      <dgm:t>
        <a:bodyPr/>
        <a:lstStyle/>
        <a:p>
          <a:endParaRPr lang="en-US"/>
        </a:p>
      </dgm:t>
    </dgm:pt>
    <dgm:pt modelId="{AFBFA092-E754-4007-AE89-C086DC4E2A67}" type="sibTrans" cxnId="{52C85096-3974-4FB1-88D2-E427FE423D7C}">
      <dgm:prSet/>
      <dgm:spPr/>
      <dgm:t>
        <a:bodyPr/>
        <a:lstStyle/>
        <a:p>
          <a:endParaRPr lang="en-US"/>
        </a:p>
      </dgm:t>
    </dgm:pt>
    <dgm:pt modelId="{EC9A587D-813F-40C8-8C1C-5A9C751EC111}">
      <dgm:prSet custT="1"/>
      <dgm:spPr/>
      <dgm:t>
        <a:bodyPr/>
        <a:lstStyle/>
        <a:p>
          <a:pPr>
            <a:lnSpc>
              <a:spcPct val="150000"/>
            </a:lnSpc>
          </a:pPr>
          <a:r>
            <a:rPr lang="el-GR" sz="1600" dirty="0">
              <a:latin typeface="Century Gothic" panose="020B0502020202020204" pitchFamily="34" charset="0"/>
            </a:rPr>
            <a:t>Πρώτη προφορική δημοσιογραφία στην αρχαία Αθήνα.</a:t>
          </a:r>
          <a:endParaRPr lang="en-US" sz="1600" dirty="0">
            <a:latin typeface="Century Gothic" panose="020B0502020202020204" pitchFamily="34" charset="0"/>
          </a:endParaRPr>
        </a:p>
      </dgm:t>
    </dgm:pt>
    <dgm:pt modelId="{EB5E2DC7-3F99-47BB-9C1A-38DFAED1C850}" type="parTrans" cxnId="{5846B001-FBFE-433B-847B-5FF676DA3230}">
      <dgm:prSet/>
      <dgm:spPr/>
      <dgm:t>
        <a:bodyPr/>
        <a:lstStyle/>
        <a:p>
          <a:endParaRPr lang="en-US"/>
        </a:p>
      </dgm:t>
    </dgm:pt>
    <dgm:pt modelId="{9A10E123-A0BC-406D-B923-4AC672444577}" type="sibTrans" cxnId="{5846B001-FBFE-433B-847B-5FF676DA3230}">
      <dgm:prSet/>
      <dgm:spPr/>
      <dgm:t>
        <a:bodyPr/>
        <a:lstStyle/>
        <a:p>
          <a:endParaRPr lang="en-US"/>
        </a:p>
      </dgm:t>
    </dgm:pt>
    <dgm:pt modelId="{1AFC1F91-0A5E-43A2-BD5F-BFB9A35FFBC5}">
      <dgm:prSet custT="1"/>
      <dgm:spPr/>
      <dgm:t>
        <a:bodyPr/>
        <a:lstStyle/>
        <a:p>
          <a:pPr>
            <a:lnSpc>
              <a:spcPct val="100000"/>
            </a:lnSpc>
          </a:pPr>
          <a:r>
            <a:rPr lang="el-GR" sz="1500" dirty="0">
              <a:latin typeface="Century Gothic" panose="020B0502020202020204" pitchFamily="34" charset="0"/>
            </a:rPr>
            <a:t>Οι Ρωμαίοι ανέπτυξαν μια καθημερινή περιγραφή όσων </a:t>
          </a:r>
          <a:r>
            <a:rPr lang="el-GR" sz="1500" dirty="0" err="1">
              <a:latin typeface="Century Gothic" panose="020B0502020202020204" pitchFamily="34" charset="0"/>
            </a:rPr>
            <a:t>συνέβαιναν</a:t>
          </a:r>
          <a:r>
            <a:rPr lang="el-GR" sz="1500" dirty="0">
              <a:latin typeface="Century Gothic" panose="020B0502020202020204" pitchFamily="34" charset="0"/>
            </a:rPr>
            <a:t> στη Ρωμαϊκή Σύγκλητο, που ονομάστηκε «acta </a:t>
          </a:r>
          <a:r>
            <a:rPr lang="el-GR" sz="1500" dirty="0" err="1">
              <a:latin typeface="Century Gothic" panose="020B0502020202020204" pitchFamily="34" charset="0"/>
            </a:rPr>
            <a:t>diurna</a:t>
          </a:r>
          <a:r>
            <a:rPr lang="el-GR" sz="1500" dirty="0">
              <a:latin typeface="Century Gothic" panose="020B0502020202020204" pitchFamily="34" charset="0"/>
            </a:rPr>
            <a:t>».</a:t>
          </a:r>
          <a:endParaRPr lang="en-US" sz="1500" dirty="0">
            <a:latin typeface="Century Gothic" panose="020B0502020202020204" pitchFamily="34" charset="0"/>
          </a:endParaRPr>
        </a:p>
      </dgm:t>
    </dgm:pt>
    <dgm:pt modelId="{4D7EF19A-5DA3-4251-A7DE-91B808B16EC3}" type="parTrans" cxnId="{6A3C3754-3EF9-4CF1-AF54-915F7F02F762}">
      <dgm:prSet/>
      <dgm:spPr/>
      <dgm:t>
        <a:bodyPr/>
        <a:lstStyle/>
        <a:p>
          <a:endParaRPr lang="en-US"/>
        </a:p>
      </dgm:t>
    </dgm:pt>
    <dgm:pt modelId="{F240E32F-2EA8-402E-B6FE-2D47012A0C92}" type="sibTrans" cxnId="{6A3C3754-3EF9-4CF1-AF54-915F7F02F762}">
      <dgm:prSet/>
      <dgm:spPr/>
      <dgm:t>
        <a:bodyPr/>
        <a:lstStyle/>
        <a:p>
          <a:endParaRPr lang="en-US"/>
        </a:p>
      </dgm:t>
    </dgm:pt>
    <dgm:pt modelId="{8EFB6CF5-FCEF-48C3-9D3F-5926B321558A}">
      <dgm:prSet custT="1"/>
      <dgm:spPr/>
      <dgm:t>
        <a:bodyPr/>
        <a:lstStyle/>
        <a:p>
          <a:pPr>
            <a:lnSpc>
              <a:spcPct val="100000"/>
            </a:lnSpc>
          </a:pPr>
          <a:r>
            <a:rPr lang="el-GR" sz="1600" kern="1200" dirty="0">
              <a:solidFill>
                <a:prstClr val="white"/>
              </a:solidFill>
              <a:latin typeface="Century Gothic" panose="020B0502020202020204" pitchFamily="34" charset="0"/>
              <a:ea typeface="+mn-ea"/>
              <a:cs typeface="+mn-cs"/>
            </a:rPr>
            <a:t>Όσο πλησιάζουμε αυταρχικά καθεστώτα του Μεσαίωνα, τόσο η ανεξάρτητη δημοσιογραφία εκλείπει.</a:t>
          </a:r>
          <a:endParaRPr lang="en-US" sz="1600" kern="1200" dirty="0">
            <a:solidFill>
              <a:prstClr val="white"/>
            </a:solidFill>
            <a:latin typeface="Century Gothic" panose="020B0502020202020204" pitchFamily="34" charset="0"/>
            <a:ea typeface="+mn-ea"/>
            <a:cs typeface="+mn-cs"/>
          </a:endParaRPr>
        </a:p>
      </dgm:t>
    </dgm:pt>
    <dgm:pt modelId="{76C562BF-84EF-49B7-9E04-401F75F096B1}" type="parTrans" cxnId="{3370636C-0465-422F-88BF-AC92D7C7A748}">
      <dgm:prSet/>
      <dgm:spPr/>
      <dgm:t>
        <a:bodyPr/>
        <a:lstStyle/>
        <a:p>
          <a:endParaRPr lang="en-US"/>
        </a:p>
      </dgm:t>
    </dgm:pt>
    <dgm:pt modelId="{BA6BBB07-609D-4A6D-8225-5B5AE7DF30B1}" type="sibTrans" cxnId="{3370636C-0465-422F-88BF-AC92D7C7A748}">
      <dgm:prSet/>
      <dgm:spPr/>
      <dgm:t>
        <a:bodyPr/>
        <a:lstStyle/>
        <a:p>
          <a:endParaRPr lang="en-US"/>
        </a:p>
      </dgm:t>
    </dgm:pt>
    <dgm:pt modelId="{E5FC28FF-9720-4271-97F3-F8E6D9DC21D2}">
      <dgm:prSet/>
      <dgm:spPr/>
      <dgm:t>
        <a:bodyPr/>
        <a:lstStyle/>
        <a:p>
          <a:pPr>
            <a:lnSpc>
              <a:spcPct val="150000"/>
            </a:lnSpc>
          </a:pPr>
          <a:r>
            <a:rPr lang="el-GR" dirty="0">
              <a:latin typeface="Century Gothic" panose="020B0502020202020204" pitchFamily="34" charset="0"/>
            </a:rPr>
            <a:t>Επανεμφανίζεται μετά τον Αναγέννηση και τον Διαφωτισμό.</a:t>
          </a:r>
          <a:endParaRPr lang="en-US" dirty="0">
            <a:latin typeface="Century Gothic" panose="020B0502020202020204" pitchFamily="34" charset="0"/>
          </a:endParaRPr>
        </a:p>
      </dgm:t>
    </dgm:pt>
    <dgm:pt modelId="{C5F3FBB5-872B-4E23-B73C-E5EE22ACE751}" type="parTrans" cxnId="{D0AE45EA-F38D-4942-B3E4-FB783063EA35}">
      <dgm:prSet/>
      <dgm:spPr/>
      <dgm:t>
        <a:bodyPr/>
        <a:lstStyle/>
        <a:p>
          <a:endParaRPr lang="en-US"/>
        </a:p>
      </dgm:t>
    </dgm:pt>
    <dgm:pt modelId="{07C77F74-0603-40F5-B6F7-F408229EEC80}" type="sibTrans" cxnId="{D0AE45EA-F38D-4942-B3E4-FB783063EA35}">
      <dgm:prSet/>
      <dgm:spPr/>
      <dgm:t>
        <a:bodyPr/>
        <a:lstStyle/>
        <a:p>
          <a:endParaRPr lang="en-US"/>
        </a:p>
      </dgm:t>
    </dgm:pt>
    <dgm:pt modelId="{D787D345-727B-487C-8990-40733A42D23E}">
      <dgm:prSet/>
      <dgm:spPr/>
      <dgm:t>
        <a:bodyPr/>
        <a:lstStyle/>
        <a:p>
          <a:r>
            <a:rPr lang="el-GR" dirty="0">
              <a:latin typeface="Century Gothic" panose="020B0502020202020204" pitchFamily="34" charset="0"/>
            </a:rPr>
            <a:t>Έχει προηγηθεί η εφεύρεση της μηχανικής εκτύπωσης / τυπογραφίας (Γουτεμβέργιος) (15</a:t>
          </a:r>
          <a:r>
            <a:rPr lang="el-GR" baseline="30000" dirty="0">
              <a:latin typeface="Century Gothic" panose="020B0502020202020204" pitchFamily="34" charset="0"/>
            </a:rPr>
            <a:t>ος</a:t>
          </a:r>
          <a:r>
            <a:rPr lang="el-GR" dirty="0">
              <a:latin typeface="Century Gothic" panose="020B0502020202020204" pitchFamily="34" charset="0"/>
            </a:rPr>
            <a:t> αι.)</a:t>
          </a:r>
          <a:endParaRPr lang="en-US" dirty="0">
            <a:latin typeface="Century Gothic" panose="020B0502020202020204" pitchFamily="34" charset="0"/>
          </a:endParaRPr>
        </a:p>
      </dgm:t>
    </dgm:pt>
    <dgm:pt modelId="{399098B6-FD9C-4173-82F6-8B1AE96E8D7F}" type="parTrans" cxnId="{1500E22C-23C3-421D-BEE0-CC03F415C52F}">
      <dgm:prSet/>
      <dgm:spPr/>
      <dgm:t>
        <a:bodyPr/>
        <a:lstStyle/>
        <a:p>
          <a:endParaRPr lang="en-US"/>
        </a:p>
      </dgm:t>
    </dgm:pt>
    <dgm:pt modelId="{99D33A0C-ECA8-469E-8D23-35957318AB06}" type="sibTrans" cxnId="{1500E22C-23C3-421D-BEE0-CC03F415C52F}">
      <dgm:prSet/>
      <dgm:spPr/>
      <dgm:t>
        <a:bodyPr/>
        <a:lstStyle/>
        <a:p>
          <a:endParaRPr lang="en-US"/>
        </a:p>
      </dgm:t>
    </dgm:pt>
    <dgm:pt modelId="{E3A99AB2-9FFB-46DC-8FF8-70AA46556E86}">
      <dgm:prSet/>
      <dgm:spPr/>
      <dgm:t>
        <a:bodyPr/>
        <a:lstStyle/>
        <a:p>
          <a:r>
            <a:rPr lang="el-GR" dirty="0">
              <a:latin typeface="Century Gothic" panose="020B0502020202020204" pitchFamily="34" charset="0"/>
            </a:rPr>
            <a:t>Πρώτες εφημερίδες με τη σύγχρονη μορφή τους στη Γερμανία του 17</a:t>
          </a:r>
          <a:r>
            <a:rPr lang="el-GR" baseline="30000" dirty="0">
              <a:latin typeface="Century Gothic" panose="020B0502020202020204" pitchFamily="34" charset="0"/>
            </a:rPr>
            <a:t>ου</a:t>
          </a:r>
          <a:r>
            <a:rPr lang="el-GR" dirty="0">
              <a:latin typeface="Century Gothic" panose="020B0502020202020204" pitchFamily="34" charset="0"/>
            </a:rPr>
            <a:t> αιώνα.</a:t>
          </a:r>
          <a:endParaRPr lang="en-US" dirty="0">
            <a:latin typeface="Century Gothic" panose="020B0502020202020204" pitchFamily="34" charset="0"/>
          </a:endParaRPr>
        </a:p>
      </dgm:t>
    </dgm:pt>
    <dgm:pt modelId="{BF307DC1-7A6F-4FA3-BC4E-5303E79A7B25}" type="parTrans" cxnId="{B63F3269-5AD7-4E34-B993-144A7719F368}">
      <dgm:prSet/>
      <dgm:spPr/>
      <dgm:t>
        <a:bodyPr/>
        <a:lstStyle/>
        <a:p>
          <a:endParaRPr lang="en-US"/>
        </a:p>
      </dgm:t>
    </dgm:pt>
    <dgm:pt modelId="{1062C3A7-44C3-4806-BF97-858A5D95A17E}" type="sibTrans" cxnId="{B63F3269-5AD7-4E34-B993-144A7719F368}">
      <dgm:prSet/>
      <dgm:spPr/>
      <dgm:t>
        <a:bodyPr/>
        <a:lstStyle/>
        <a:p>
          <a:endParaRPr lang="en-US"/>
        </a:p>
      </dgm:t>
    </dgm:pt>
    <dgm:pt modelId="{47C100CD-7637-40F4-A600-ACC71AAF6FC3}" type="pres">
      <dgm:prSet presAssocID="{A7BF8322-16FA-4716-BB24-80B29590D93E}" presName="Name0" presStyleCnt="0">
        <dgm:presLayoutVars>
          <dgm:dir/>
          <dgm:resizeHandles val="exact"/>
        </dgm:presLayoutVars>
      </dgm:prSet>
      <dgm:spPr/>
    </dgm:pt>
    <dgm:pt modelId="{701C8038-5000-41E3-BE46-862789D41581}" type="pres">
      <dgm:prSet presAssocID="{53182CDF-5FF0-4EAC-AA3D-D9CD4D0A939A}" presName="node" presStyleLbl="node1" presStyleIdx="0" presStyleCnt="7">
        <dgm:presLayoutVars>
          <dgm:bulletEnabled val="1"/>
        </dgm:presLayoutVars>
      </dgm:prSet>
      <dgm:spPr/>
    </dgm:pt>
    <dgm:pt modelId="{6CCDB7B2-E1B5-4CE9-8DAC-7533FFFFBA93}" type="pres">
      <dgm:prSet presAssocID="{AFBFA092-E754-4007-AE89-C086DC4E2A67}" presName="sibTrans" presStyleLbl="sibTrans1D1" presStyleIdx="0" presStyleCnt="6"/>
      <dgm:spPr/>
    </dgm:pt>
    <dgm:pt modelId="{748E6E30-4796-4231-A915-8022EA965C71}" type="pres">
      <dgm:prSet presAssocID="{AFBFA092-E754-4007-AE89-C086DC4E2A67}" presName="connectorText" presStyleLbl="sibTrans1D1" presStyleIdx="0" presStyleCnt="6"/>
      <dgm:spPr/>
    </dgm:pt>
    <dgm:pt modelId="{14DAB4BF-3F75-47B5-8CF3-57D41CA5ACC9}" type="pres">
      <dgm:prSet presAssocID="{EC9A587D-813F-40C8-8C1C-5A9C751EC111}" presName="node" presStyleLbl="node1" presStyleIdx="1" presStyleCnt="7">
        <dgm:presLayoutVars>
          <dgm:bulletEnabled val="1"/>
        </dgm:presLayoutVars>
      </dgm:prSet>
      <dgm:spPr/>
    </dgm:pt>
    <dgm:pt modelId="{8763FA5B-48BB-4EF4-AD0C-63453CAF6DAD}" type="pres">
      <dgm:prSet presAssocID="{9A10E123-A0BC-406D-B923-4AC672444577}" presName="sibTrans" presStyleLbl="sibTrans1D1" presStyleIdx="1" presStyleCnt="6"/>
      <dgm:spPr/>
    </dgm:pt>
    <dgm:pt modelId="{66BB6ED5-B84E-44EB-BC10-58CD13DDB3A6}" type="pres">
      <dgm:prSet presAssocID="{9A10E123-A0BC-406D-B923-4AC672444577}" presName="connectorText" presStyleLbl="sibTrans1D1" presStyleIdx="1" presStyleCnt="6"/>
      <dgm:spPr/>
    </dgm:pt>
    <dgm:pt modelId="{4F0CCB73-E23E-4F0C-8F4F-208BC70FD49E}" type="pres">
      <dgm:prSet presAssocID="{1AFC1F91-0A5E-43A2-BD5F-BFB9A35FFBC5}" presName="node" presStyleLbl="node1" presStyleIdx="2" presStyleCnt="7">
        <dgm:presLayoutVars>
          <dgm:bulletEnabled val="1"/>
        </dgm:presLayoutVars>
      </dgm:prSet>
      <dgm:spPr/>
    </dgm:pt>
    <dgm:pt modelId="{D6B2EE1E-FD34-4A0D-940E-7208C5505826}" type="pres">
      <dgm:prSet presAssocID="{F240E32F-2EA8-402E-B6FE-2D47012A0C92}" presName="sibTrans" presStyleLbl="sibTrans1D1" presStyleIdx="2" presStyleCnt="6"/>
      <dgm:spPr/>
    </dgm:pt>
    <dgm:pt modelId="{D0B2574C-DF82-4465-9BDF-E04D82CBC0AE}" type="pres">
      <dgm:prSet presAssocID="{F240E32F-2EA8-402E-B6FE-2D47012A0C92}" presName="connectorText" presStyleLbl="sibTrans1D1" presStyleIdx="2" presStyleCnt="6"/>
      <dgm:spPr/>
    </dgm:pt>
    <dgm:pt modelId="{C1585AC9-2303-4ECA-B7BB-051858B25309}" type="pres">
      <dgm:prSet presAssocID="{8EFB6CF5-FCEF-48C3-9D3F-5926B321558A}" presName="node" presStyleLbl="node1" presStyleIdx="3" presStyleCnt="7">
        <dgm:presLayoutVars>
          <dgm:bulletEnabled val="1"/>
        </dgm:presLayoutVars>
      </dgm:prSet>
      <dgm:spPr/>
    </dgm:pt>
    <dgm:pt modelId="{9AA4846A-8C25-4EC8-9D7E-309578FC7D22}" type="pres">
      <dgm:prSet presAssocID="{BA6BBB07-609D-4A6D-8225-5B5AE7DF30B1}" presName="sibTrans" presStyleLbl="sibTrans1D1" presStyleIdx="3" presStyleCnt="6"/>
      <dgm:spPr/>
    </dgm:pt>
    <dgm:pt modelId="{866116FB-99E7-495C-BE21-1357E1A27760}" type="pres">
      <dgm:prSet presAssocID="{BA6BBB07-609D-4A6D-8225-5B5AE7DF30B1}" presName="connectorText" presStyleLbl="sibTrans1D1" presStyleIdx="3" presStyleCnt="6"/>
      <dgm:spPr/>
    </dgm:pt>
    <dgm:pt modelId="{51B15EA0-4468-4C89-9244-17EF05EA0F8D}" type="pres">
      <dgm:prSet presAssocID="{E5FC28FF-9720-4271-97F3-F8E6D9DC21D2}" presName="node" presStyleLbl="node1" presStyleIdx="4" presStyleCnt="7">
        <dgm:presLayoutVars>
          <dgm:bulletEnabled val="1"/>
        </dgm:presLayoutVars>
      </dgm:prSet>
      <dgm:spPr/>
    </dgm:pt>
    <dgm:pt modelId="{059E9EC7-4819-4C06-98BF-F758449CB90A}" type="pres">
      <dgm:prSet presAssocID="{07C77F74-0603-40F5-B6F7-F408229EEC80}" presName="sibTrans" presStyleLbl="sibTrans1D1" presStyleIdx="4" presStyleCnt="6"/>
      <dgm:spPr/>
    </dgm:pt>
    <dgm:pt modelId="{E78E708C-887C-4B0A-BBC4-5908E000D373}" type="pres">
      <dgm:prSet presAssocID="{07C77F74-0603-40F5-B6F7-F408229EEC80}" presName="connectorText" presStyleLbl="sibTrans1D1" presStyleIdx="4" presStyleCnt="6"/>
      <dgm:spPr/>
    </dgm:pt>
    <dgm:pt modelId="{995382F7-7D57-4051-B137-183E1C9838CC}" type="pres">
      <dgm:prSet presAssocID="{D787D345-727B-487C-8990-40733A42D23E}" presName="node" presStyleLbl="node1" presStyleIdx="5" presStyleCnt="7">
        <dgm:presLayoutVars>
          <dgm:bulletEnabled val="1"/>
        </dgm:presLayoutVars>
      </dgm:prSet>
      <dgm:spPr/>
    </dgm:pt>
    <dgm:pt modelId="{756A2D7B-8E42-49FD-B32E-E607BF6DCA4A}" type="pres">
      <dgm:prSet presAssocID="{99D33A0C-ECA8-469E-8D23-35957318AB06}" presName="sibTrans" presStyleLbl="sibTrans1D1" presStyleIdx="5" presStyleCnt="6"/>
      <dgm:spPr/>
    </dgm:pt>
    <dgm:pt modelId="{127C0C98-E61C-473C-80A0-1DFB3C8A966A}" type="pres">
      <dgm:prSet presAssocID="{99D33A0C-ECA8-469E-8D23-35957318AB06}" presName="connectorText" presStyleLbl="sibTrans1D1" presStyleIdx="5" presStyleCnt="6"/>
      <dgm:spPr/>
    </dgm:pt>
    <dgm:pt modelId="{C834F9EE-ECB2-4B32-9634-970E45B53381}" type="pres">
      <dgm:prSet presAssocID="{E3A99AB2-9FFB-46DC-8FF8-70AA46556E86}" presName="node" presStyleLbl="node1" presStyleIdx="6" presStyleCnt="7">
        <dgm:presLayoutVars>
          <dgm:bulletEnabled val="1"/>
        </dgm:presLayoutVars>
      </dgm:prSet>
      <dgm:spPr/>
    </dgm:pt>
  </dgm:ptLst>
  <dgm:cxnLst>
    <dgm:cxn modelId="{5846B001-FBFE-433B-847B-5FF676DA3230}" srcId="{A7BF8322-16FA-4716-BB24-80B29590D93E}" destId="{EC9A587D-813F-40C8-8C1C-5A9C751EC111}" srcOrd="1" destOrd="0" parTransId="{EB5E2DC7-3F99-47BB-9C1A-38DFAED1C850}" sibTransId="{9A10E123-A0BC-406D-B923-4AC672444577}"/>
    <dgm:cxn modelId="{C2A7BE06-2ED3-43A6-8589-16091E9A72F5}" type="presOf" srcId="{AFBFA092-E754-4007-AE89-C086DC4E2A67}" destId="{748E6E30-4796-4231-A915-8022EA965C71}" srcOrd="1" destOrd="0" presId="urn:microsoft.com/office/officeart/2016/7/layout/RepeatingBendingProcessNew"/>
    <dgm:cxn modelId="{F0979022-9E91-415B-A985-62E790BC5B76}" type="presOf" srcId="{99D33A0C-ECA8-469E-8D23-35957318AB06}" destId="{756A2D7B-8E42-49FD-B32E-E607BF6DCA4A}" srcOrd="0" destOrd="0" presId="urn:microsoft.com/office/officeart/2016/7/layout/RepeatingBendingProcessNew"/>
    <dgm:cxn modelId="{7F772A29-6A1C-491B-A347-8E9F61023CBB}" type="presOf" srcId="{EC9A587D-813F-40C8-8C1C-5A9C751EC111}" destId="{14DAB4BF-3F75-47B5-8CF3-57D41CA5ACC9}" srcOrd="0" destOrd="0" presId="urn:microsoft.com/office/officeart/2016/7/layout/RepeatingBendingProcessNew"/>
    <dgm:cxn modelId="{8B3C392A-1FFF-4FA6-8F66-BFA8C3A7ED7B}" type="presOf" srcId="{1AFC1F91-0A5E-43A2-BD5F-BFB9A35FFBC5}" destId="{4F0CCB73-E23E-4F0C-8F4F-208BC70FD49E}" srcOrd="0" destOrd="0" presId="urn:microsoft.com/office/officeart/2016/7/layout/RepeatingBendingProcessNew"/>
    <dgm:cxn modelId="{B88BE02A-A64C-4FD4-8905-CFE04592621F}" type="presOf" srcId="{AFBFA092-E754-4007-AE89-C086DC4E2A67}" destId="{6CCDB7B2-E1B5-4CE9-8DAC-7533FFFFBA93}" srcOrd="0" destOrd="0" presId="urn:microsoft.com/office/officeart/2016/7/layout/RepeatingBendingProcessNew"/>
    <dgm:cxn modelId="{1500E22C-23C3-421D-BEE0-CC03F415C52F}" srcId="{A7BF8322-16FA-4716-BB24-80B29590D93E}" destId="{D787D345-727B-487C-8990-40733A42D23E}" srcOrd="5" destOrd="0" parTransId="{399098B6-FD9C-4173-82F6-8B1AE96E8D7F}" sibTransId="{99D33A0C-ECA8-469E-8D23-35957318AB06}"/>
    <dgm:cxn modelId="{48EFB85D-8449-4D62-A292-25610C04A230}" type="presOf" srcId="{BA6BBB07-609D-4A6D-8225-5B5AE7DF30B1}" destId="{9AA4846A-8C25-4EC8-9D7E-309578FC7D22}" srcOrd="0" destOrd="0" presId="urn:microsoft.com/office/officeart/2016/7/layout/RepeatingBendingProcessNew"/>
    <dgm:cxn modelId="{B63F3269-5AD7-4E34-B993-144A7719F368}" srcId="{A7BF8322-16FA-4716-BB24-80B29590D93E}" destId="{E3A99AB2-9FFB-46DC-8FF8-70AA46556E86}" srcOrd="6" destOrd="0" parTransId="{BF307DC1-7A6F-4FA3-BC4E-5303E79A7B25}" sibTransId="{1062C3A7-44C3-4806-BF97-858A5D95A17E}"/>
    <dgm:cxn modelId="{19020E4C-3867-4E3C-A82F-3FA791F015FE}" type="presOf" srcId="{53182CDF-5FF0-4EAC-AA3D-D9CD4D0A939A}" destId="{701C8038-5000-41E3-BE46-862789D41581}" srcOrd="0" destOrd="0" presId="urn:microsoft.com/office/officeart/2016/7/layout/RepeatingBendingProcessNew"/>
    <dgm:cxn modelId="{3370636C-0465-422F-88BF-AC92D7C7A748}" srcId="{A7BF8322-16FA-4716-BB24-80B29590D93E}" destId="{8EFB6CF5-FCEF-48C3-9D3F-5926B321558A}" srcOrd="3" destOrd="0" parTransId="{76C562BF-84EF-49B7-9E04-401F75F096B1}" sibTransId="{BA6BBB07-609D-4A6D-8225-5B5AE7DF30B1}"/>
    <dgm:cxn modelId="{6A3C3754-3EF9-4CF1-AF54-915F7F02F762}" srcId="{A7BF8322-16FA-4716-BB24-80B29590D93E}" destId="{1AFC1F91-0A5E-43A2-BD5F-BFB9A35FFBC5}" srcOrd="2" destOrd="0" parTransId="{4D7EF19A-5DA3-4251-A7DE-91B808B16EC3}" sibTransId="{F240E32F-2EA8-402E-B6FE-2D47012A0C92}"/>
    <dgm:cxn modelId="{28538657-C14D-4BAD-B138-B6C65159C364}" type="presOf" srcId="{E5FC28FF-9720-4271-97F3-F8E6D9DC21D2}" destId="{51B15EA0-4468-4C89-9244-17EF05EA0F8D}" srcOrd="0" destOrd="0" presId="urn:microsoft.com/office/officeart/2016/7/layout/RepeatingBendingProcessNew"/>
    <dgm:cxn modelId="{27358D81-EF87-4785-8167-C7C042BCC60A}" type="presOf" srcId="{07C77F74-0603-40F5-B6F7-F408229EEC80}" destId="{059E9EC7-4819-4C06-98BF-F758449CB90A}" srcOrd="0" destOrd="0" presId="urn:microsoft.com/office/officeart/2016/7/layout/RepeatingBendingProcessNew"/>
    <dgm:cxn modelId="{FEF2F78E-128D-454C-9031-DDFAC6AEA99F}" type="presOf" srcId="{F240E32F-2EA8-402E-B6FE-2D47012A0C92}" destId="{D0B2574C-DF82-4465-9BDF-E04D82CBC0AE}" srcOrd="1" destOrd="0" presId="urn:microsoft.com/office/officeart/2016/7/layout/RepeatingBendingProcessNew"/>
    <dgm:cxn modelId="{ACE95891-0241-4388-9F7C-604A86890D44}" type="presOf" srcId="{99D33A0C-ECA8-469E-8D23-35957318AB06}" destId="{127C0C98-E61C-473C-80A0-1DFB3C8A966A}" srcOrd="1" destOrd="0" presId="urn:microsoft.com/office/officeart/2016/7/layout/RepeatingBendingProcessNew"/>
    <dgm:cxn modelId="{CC7B5A91-10DE-453A-9F57-A95B0C036537}" type="presOf" srcId="{8EFB6CF5-FCEF-48C3-9D3F-5926B321558A}" destId="{C1585AC9-2303-4ECA-B7BB-051858B25309}" srcOrd="0" destOrd="0" presId="urn:microsoft.com/office/officeart/2016/7/layout/RepeatingBendingProcessNew"/>
    <dgm:cxn modelId="{72C9E293-698D-43FF-9B27-085E1CAD4BC6}" type="presOf" srcId="{9A10E123-A0BC-406D-B923-4AC672444577}" destId="{8763FA5B-48BB-4EF4-AD0C-63453CAF6DAD}" srcOrd="0" destOrd="0" presId="urn:microsoft.com/office/officeart/2016/7/layout/RepeatingBendingProcessNew"/>
    <dgm:cxn modelId="{52C85096-3974-4FB1-88D2-E427FE423D7C}" srcId="{A7BF8322-16FA-4716-BB24-80B29590D93E}" destId="{53182CDF-5FF0-4EAC-AA3D-D9CD4D0A939A}" srcOrd="0" destOrd="0" parTransId="{5F3207C8-76C9-4B18-8AED-DAC47CD38147}" sibTransId="{AFBFA092-E754-4007-AE89-C086DC4E2A67}"/>
    <dgm:cxn modelId="{A7B71A9C-AFF2-4D8F-AA06-C02BC599B1CF}" type="presOf" srcId="{A7BF8322-16FA-4716-BB24-80B29590D93E}" destId="{47C100CD-7637-40F4-A600-ACC71AAF6FC3}" srcOrd="0" destOrd="0" presId="urn:microsoft.com/office/officeart/2016/7/layout/RepeatingBendingProcessNew"/>
    <dgm:cxn modelId="{612BCFA4-1000-4DE5-88A1-C4F1B0BCC78D}" type="presOf" srcId="{BA6BBB07-609D-4A6D-8225-5B5AE7DF30B1}" destId="{866116FB-99E7-495C-BE21-1357E1A27760}" srcOrd="1" destOrd="0" presId="urn:microsoft.com/office/officeart/2016/7/layout/RepeatingBendingProcessNew"/>
    <dgm:cxn modelId="{AA1F62C3-12F1-484B-8BCD-63AE501F060D}" type="presOf" srcId="{E3A99AB2-9FFB-46DC-8FF8-70AA46556E86}" destId="{C834F9EE-ECB2-4B32-9634-970E45B53381}" srcOrd="0" destOrd="0" presId="urn:microsoft.com/office/officeart/2016/7/layout/RepeatingBendingProcessNew"/>
    <dgm:cxn modelId="{D0AE45EA-F38D-4942-B3E4-FB783063EA35}" srcId="{A7BF8322-16FA-4716-BB24-80B29590D93E}" destId="{E5FC28FF-9720-4271-97F3-F8E6D9DC21D2}" srcOrd="4" destOrd="0" parTransId="{C5F3FBB5-872B-4E23-B73C-E5EE22ACE751}" sibTransId="{07C77F74-0603-40F5-B6F7-F408229EEC80}"/>
    <dgm:cxn modelId="{5FE54AED-9780-4EF1-9C05-B7AAF35473A4}" type="presOf" srcId="{9A10E123-A0BC-406D-B923-4AC672444577}" destId="{66BB6ED5-B84E-44EB-BC10-58CD13DDB3A6}" srcOrd="1" destOrd="0" presId="urn:microsoft.com/office/officeart/2016/7/layout/RepeatingBendingProcessNew"/>
    <dgm:cxn modelId="{B1F1E1EE-C617-4890-A871-3CAB0803205B}" type="presOf" srcId="{D787D345-727B-487C-8990-40733A42D23E}" destId="{995382F7-7D57-4051-B137-183E1C9838CC}" srcOrd="0" destOrd="0" presId="urn:microsoft.com/office/officeart/2016/7/layout/RepeatingBendingProcessNew"/>
    <dgm:cxn modelId="{4E1ECAF1-AB5C-41D6-99DA-C183FB06891A}" type="presOf" srcId="{F240E32F-2EA8-402E-B6FE-2D47012A0C92}" destId="{D6B2EE1E-FD34-4A0D-940E-7208C5505826}" srcOrd="0" destOrd="0" presId="urn:microsoft.com/office/officeart/2016/7/layout/RepeatingBendingProcessNew"/>
    <dgm:cxn modelId="{8AB5A8F4-9C65-4DFC-B6B6-236124F8665D}" type="presOf" srcId="{07C77F74-0603-40F5-B6F7-F408229EEC80}" destId="{E78E708C-887C-4B0A-BBC4-5908E000D373}" srcOrd="1" destOrd="0" presId="urn:microsoft.com/office/officeart/2016/7/layout/RepeatingBendingProcessNew"/>
    <dgm:cxn modelId="{218012C6-8B41-49CE-AF7B-02C0D983F42D}" type="presParOf" srcId="{47C100CD-7637-40F4-A600-ACC71AAF6FC3}" destId="{701C8038-5000-41E3-BE46-862789D41581}" srcOrd="0" destOrd="0" presId="urn:microsoft.com/office/officeart/2016/7/layout/RepeatingBendingProcessNew"/>
    <dgm:cxn modelId="{7D9E05BA-B853-480C-8E62-1488308DBD57}" type="presParOf" srcId="{47C100CD-7637-40F4-A600-ACC71AAF6FC3}" destId="{6CCDB7B2-E1B5-4CE9-8DAC-7533FFFFBA93}" srcOrd="1" destOrd="0" presId="urn:microsoft.com/office/officeart/2016/7/layout/RepeatingBendingProcessNew"/>
    <dgm:cxn modelId="{D06A1F9A-1B77-4601-9CE7-92EDEA4EAD98}" type="presParOf" srcId="{6CCDB7B2-E1B5-4CE9-8DAC-7533FFFFBA93}" destId="{748E6E30-4796-4231-A915-8022EA965C71}" srcOrd="0" destOrd="0" presId="urn:microsoft.com/office/officeart/2016/7/layout/RepeatingBendingProcessNew"/>
    <dgm:cxn modelId="{D086A876-B4EA-409B-83AE-2DB5D76A5C82}" type="presParOf" srcId="{47C100CD-7637-40F4-A600-ACC71AAF6FC3}" destId="{14DAB4BF-3F75-47B5-8CF3-57D41CA5ACC9}" srcOrd="2" destOrd="0" presId="urn:microsoft.com/office/officeart/2016/7/layout/RepeatingBendingProcessNew"/>
    <dgm:cxn modelId="{6C702F7F-BEFA-4F72-9FAE-B5A8A41E6738}" type="presParOf" srcId="{47C100CD-7637-40F4-A600-ACC71AAF6FC3}" destId="{8763FA5B-48BB-4EF4-AD0C-63453CAF6DAD}" srcOrd="3" destOrd="0" presId="urn:microsoft.com/office/officeart/2016/7/layout/RepeatingBendingProcessNew"/>
    <dgm:cxn modelId="{E65E5D93-A2CF-4954-AF68-841B8286EE14}" type="presParOf" srcId="{8763FA5B-48BB-4EF4-AD0C-63453CAF6DAD}" destId="{66BB6ED5-B84E-44EB-BC10-58CD13DDB3A6}" srcOrd="0" destOrd="0" presId="urn:microsoft.com/office/officeart/2016/7/layout/RepeatingBendingProcessNew"/>
    <dgm:cxn modelId="{5B831D2F-48CB-42B2-A15C-D47F16C6D080}" type="presParOf" srcId="{47C100CD-7637-40F4-A600-ACC71AAF6FC3}" destId="{4F0CCB73-E23E-4F0C-8F4F-208BC70FD49E}" srcOrd="4" destOrd="0" presId="urn:microsoft.com/office/officeart/2016/7/layout/RepeatingBendingProcessNew"/>
    <dgm:cxn modelId="{D3ADA975-36E0-4F45-B6E0-88487B4205F2}" type="presParOf" srcId="{47C100CD-7637-40F4-A600-ACC71AAF6FC3}" destId="{D6B2EE1E-FD34-4A0D-940E-7208C5505826}" srcOrd="5" destOrd="0" presId="urn:microsoft.com/office/officeart/2016/7/layout/RepeatingBendingProcessNew"/>
    <dgm:cxn modelId="{E8750BBA-B644-4BF2-AD52-4122754EBD26}" type="presParOf" srcId="{D6B2EE1E-FD34-4A0D-940E-7208C5505826}" destId="{D0B2574C-DF82-4465-9BDF-E04D82CBC0AE}" srcOrd="0" destOrd="0" presId="urn:microsoft.com/office/officeart/2016/7/layout/RepeatingBendingProcessNew"/>
    <dgm:cxn modelId="{CCAE67F1-861A-4774-82E5-4911E6A5E73A}" type="presParOf" srcId="{47C100CD-7637-40F4-A600-ACC71AAF6FC3}" destId="{C1585AC9-2303-4ECA-B7BB-051858B25309}" srcOrd="6" destOrd="0" presId="urn:microsoft.com/office/officeart/2016/7/layout/RepeatingBendingProcessNew"/>
    <dgm:cxn modelId="{803C0087-6D21-4546-84D7-9FE06A4E6461}" type="presParOf" srcId="{47C100CD-7637-40F4-A600-ACC71AAF6FC3}" destId="{9AA4846A-8C25-4EC8-9D7E-309578FC7D22}" srcOrd="7" destOrd="0" presId="urn:microsoft.com/office/officeart/2016/7/layout/RepeatingBendingProcessNew"/>
    <dgm:cxn modelId="{37868F90-F2B6-4F3E-BDE0-4155ED2F2414}" type="presParOf" srcId="{9AA4846A-8C25-4EC8-9D7E-309578FC7D22}" destId="{866116FB-99E7-495C-BE21-1357E1A27760}" srcOrd="0" destOrd="0" presId="urn:microsoft.com/office/officeart/2016/7/layout/RepeatingBendingProcessNew"/>
    <dgm:cxn modelId="{8D6B28FF-759F-45D7-82F9-EF8BEC92C6A4}" type="presParOf" srcId="{47C100CD-7637-40F4-A600-ACC71AAF6FC3}" destId="{51B15EA0-4468-4C89-9244-17EF05EA0F8D}" srcOrd="8" destOrd="0" presId="urn:microsoft.com/office/officeart/2016/7/layout/RepeatingBendingProcessNew"/>
    <dgm:cxn modelId="{71670E52-5691-4CF0-9077-78C6B6EA88EF}" type="presParOf" srcId="{47C100CD-7637-40F4-A600-ACC71AAF6FC3}" destId="{059E9EC7-4819-4C06-98BF-F758449CB90A}" srcOrd="9" destOrd="0" presId="urn:microsoft.com/office/officeart/2016/7/layout/RepeatingBendingProcessNew"/>
    <dgm:cxn modelId="{20637010-2ADF-4637-B034-F090DA1892C2}" type="presParOf" srcId="{059E9EC7-4819-4C06-98BF-F758449CB90A}" destId="{E78E708C-887C-4B0A-BBC4-5908E000D373}" srcOrd="0" destOrd="0" presId="urn:microsoft.com/office/officeart/2016/7/layout/RepeatingBendingProcessNew"/>
    <dgm:cxn modelId="{8D0266BB-A17A-4D1A-A468-3DD01C95D15F}" type="presParOf" srcId="{47C100CD-7637-40F4-A600-ACC71AAF6FC3}" destId="{995382F7-7D57-4051-B137-183E1C9838CC}" srcOrd="10" destOrd="0" presId="urn:microsoft.com/office/officeart/2016/7/layout/RepeatingBendingProcessNew"/>
    <dgm:cxn modelId="{DBA39432-760F-4C87-816F-F53497F59856}" type="presParOf" srcId="{47C100CD-7637-40F4-A600-ACC71AAF6FC3}" destId="{756A2D7B-8E42-49FD-B32E-E607BF6DCA4A}" srcOrd="11" destOrd="0" presId="urn:microsoft.com/office/officeart/2016/7/layout/RepeatingBendingProcessNew"/>
    <dgm:cxn modelId="{8CD37859-F23E-439D-81BE-117E9ED518DA}" type="presParOf" srcId="{756A2D7B-8E42-49FD-B32E-E607BF6DCA4A}" destId="{127C0C98-E61C-473C-80A0-1DFB3C8A966A}" srcOrd="0" destOrd="0" presId="urn:microsoft.com/office/officeart/2016/7/layout/RepeatingBendingProcessNew"/>
    <dgm:cxn modelId="{DB44A83D-70EF-4FBB-BF1C-F5C3C29C4AD8}" type="presParOf" srcId="{47C100CD-7637-40F4-A600-ACC71AAF6FC3}" destId="{C834F9EE-ECB2-4B32-9634-970E45B53381}"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DB7B2-E1B5-4CE9-8DAC-7533FFFFBA93}">
      <dsp:nvSpPr>
        <dsp:cNvPr id="0" name=""/>
        <dsp:cNvSpPr/>
      </dsp:nvSpPr>
      <dsp:spPr bwMode="white">
        <a:xfrm>
          <a:off x="3748373" y="775675"/>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0165" y="818265"/>
        <a:ext cx="31272" cy="6260"/>
      </dsp:txXfrm>
    </dsp:sp>
    <dsp:sp modelId="{701C8038-5000-41E3-BE46-862789D41581}">
      <dsp:nvSpPr>
        <dsp:cNvPr id="0" name=""/>
        <dsp:cNvSpPr/>
      </dsp:nvSpPr>
      <dsp:spPr bwMode="white">
        <a:xfrm>
          <a:off x="1030795"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00000"/>
            </a:lnSpc>
            <a:spcBef>
              <a:spcPct val="0"/>
            </a:spcBef>
            <a:spcAft>
              <a:spcPct val="35000"/>
            </a:spcAft>
            <a:buNone/>
          </a:pPr>
          <a:r>
            <a:rPr lang="el-GR" sz="1600" kern="1200" dirty="0">
              <a:latin typeface="Century Gothic" panose="020B0502020202020204" pitchFamily="34" charset="0"/>
            </a:rPr>
            <a:t>Όταν ο </a:t>
          </a:r>
          <a:r>
            <a:rPr lang="el-GR" sz="1600" kern="1200" dirty="0" err="1">
              <a:latin typeface="Century Gothic" panose="020B0502020202020204" pitchFamily="34" charset="0"/>
            </a:rPr>
            <a:t>Πούλιτζερ</a:t>
          </a:r>
          <a:r>
            <a:rPr lang="el-GR" sz="1600" kern="1200" dirty="0">
              <a:latin typeface="Century Gothic" panose="020B0502020202020204" pitchFamily="34" charset="0"/>
            </a:rPr>
            <a:t> ίδρυσε τη σχολή στο </a:t>
          </a:r>
          <a:r>
            <a:rPr lang="en-US" sz="1600" kern="1200" dirty="0">
              <a:latin typeface="Century Gothic" panose="020B0502020202020204" pitchFamily="34" charset="0"/>
            </a:rPr>
            <a:t>Columbia</a:t>
          </a:r>
          <a:r>
            <a:rPr lang="el-GR" sz="1600" kern="1200" dirty="0">
              <a:latin typeface="Century Gothic" panose="020B0502020202020204" pitchFamily="34" charset="0"/>
            </a:rPr>
            <a:t>, η δημοσιογραφία είχε ήδη πίσω της δύο αιώνες </a:t>
          </a:r>
          <a:r>
            <a:rPr lang="el-GR" sz="1600" kern="1200" dirty="0" err="1">
              <a:solidFill>
                <a:prstClr val="white"/>
              </a:solidFill>
              <a:latin typeface="Century Gothic" panose="020B0502020202020204" pitchFamily="34" charset="0"/>
              <a:ea typeface="+mn-ea"/>
              <a:cs typeface="+mn-cs"/>
            </a:rPr>
            <a:t>ιστορί</a:t>
          </a:r>
          <a:r>
            <a:rPr lang="en-US" sz="1600" kern="1200" dirty="0">
              <a:latin typeface="Century Gothic" panose="020B0502020202020204" pitchFamily="34" charset="0"/>
            </a:rPr>
            <a:t>a.</a:t>
          </a:r>
        </a:p>
      </dsp:txBody>
      <dsp:txXfrm>
        <a:off x="1030795" y="5582"/>
        <a:ext cx="2719378" cy="1631627"/>
      </dsp:txXfrm>
    </dsp:sp>
    <dsp:sp modelId="{8763FA5B-48BB-4EF4-AD0C-63453CAF6DAD}">
      <dsp:nvSpPr>
        <dsp:cNvPr id="0" name=""/>
        <dsp:cNvSpPr/>
      </dsp:nvSpPr>
      <dsp:spPr bwMode="white">
        <a:xfrm>
          <a:off x="7093209" y="775675"/>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5001" y="818265"/>
        <a:ext cx="31272" cy="6260"/>
      </dsp:txXfrm>
    </dsp:sp>
    <dsp:sp modelId="{14DAB4BF-3F75-47B5-8CF3-57D41CA5ACC9}">
      <dsp:nvSpPr>
        <dsp:cNvPr id="0" name=""/>
        <dsp:cNvSpPr/>
      </dsp:nvSpPr>
      <dsp:spPr bwMode="white">
        <a:xfrm>
          <a:off x="4375630"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50000"/>
            </a:lnSpc>
            <a:spcBef>
              <a:spcPct val="0"/>
            </a:spcBef>
            <a:spcAft>
              <a:spcPct val="35000"/>
            </a:spcAft>
            <a:buNone/>
          </a:pPr>
          <a:r>
            <a:rPr lang="el-GR" sz="1600" kern="1200" dirty="0">
              <a:latin typeface="Century Gothic" panose="020B0502020202020204" pitchFamily="34" charset="0"/>
            </a:rPr>
            <a:t>Πρώτη προφορική δημοσιογραφία στην αρχαία Αθήνα.</a:t>
          </a:r>
          <a:endParaRPr lang="en-US" sz="1600" kern="1200" dirty="0">
            <a:latin typeface="Century Gothic" panose="020B0502020202020204" pitchFamily="34" charset="0"/>
          </a:endParaRPr>
        </a:p>
      </dsp:txBody>
      <dsp:txXfrm>
        <a:off x="4375630" y="5582"/>
        <a:ext cx="2719378" cy="1631627"/>
      </dsp:txXfrm>
    </dsp:sp>
    <dsp:sp modelId="{D6B2EE1E-FD34-4A0D-940E-7208C5505826}">
      <dsp:nvSpPr>
        <dsp:cNvPr id="0" name=""/>
        <dsp:cNvSpPr/>
      </dsp:nvSpPr>
      <dsp:spPr bwMode="white">
        <a:xfrm>
          <a:off x="2390484" y="1635409"/>
          <a:ext cx="6689670" cy="594857"/>
        </a:xfrm>
        <a:custGeom>
          <a:avLst/>
          <a:gdLst/>
          <a:ahLst/>
          <a:cxnLst/>
          <a:rect l="0" t="0" r="0" b="0"/>
          <a:pathLst>
            <a:path>
              <a:moveTo>
                <a:pt x="6689670" y="0"/>
              </a:moveTo>
              <a:lnTo>
                <a:pt x="6689670" y="314528"/>
              </a:lnTo>
              <a:lnTo>
                <a:pt x="0" y="314528"/>
              </a:lnTo>
              <a:lnTo>
                <a:pt x="0" y="59485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7348" y="1929707"/>
        <a:ext cx="335942" cy="6260"/>
      </dsp:txXfrm>
    </dsp:sp>
    <dsp:sp modelId="{4F0CCB73-E23E-4F0C-8F4F-208BC70FD49E}">
      <dsp:nvSpPr>
        <dsp:cNvPr id="0" name=""/>
        <dsp:cNvSpPr/>
      </dsp:nvSpPr>
      <dsp:spPr bwMode="white">
        <a:xfrm>
          <a:off x="7720466" y="5582"/>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666750">
            <a:lnSpc>
              <a:spcPct val="100000"/>
            </a:lnSpc>
            <a:spcBef>
              <a:spcPct val="0"/>
            </a:spcBef>
            <a:spcAft>
              <a:spcPct val="35000"/>
            </a:spcAft>
            <a:buNone/>
          </a:pPr>
          <a:r>
            <a:rPr lang="el-GR" sz="1500" kern="1200" dirty="0">
              <a:latin typeface="Century Gothic" panose="020B0502020202020204" pitchFamily="34" charset="0"/>
            </a:rPr>
            <a:t>Οι Ρωμαίοι ανέπτυξαν μια καθημερινή περιγραφή όσων </a:t>
          </a:r>
          <a:r>
            <a:rPr lang="el-GR" sz="1500" kern="1200" dirty="0" err="1">
              <a:latin typeface="Century Gothic" panose="020B0502020202020204" pitchFamily="34" charset="0"/>
            </a:rPr>
            <a:t>συνέβαιναν</a:t>
          </a:r>
          <a:r>
            <a:rPr lang="el-GR" sz="1500" kern="1200" dirty="0">
              <a:latin typeface="Century Gothic" panose="020B0502020202020204" pitchFamily="34" charset="0"/>
            </a:rPr>
            <a:t> στη Ρωμαϊκή Σύγκλητο, που ονομάστηκε «acta </a:t>
          </a:r>
          <a:r>
            <a:rPr lang="el-GR" sz="1500" kern="1200" dirty="0" err="1">
              <a:latin typeface="Century Gothic" panose="020B0502020202020204" pitchFamily="34" charset="0"/>
            </a:rPr>
            <a:t>diurna</a:t>
          </a:r>
          <a:r>
            <a:rPr lang="el-GR" sz="1500" kern="1200" dirty="0">
              <a:latin typeface="Century Gothic" panose="020B0502020202020204" pitchFamily="34" charset="0"/>
            </a:rPr>
            <a:t>».</a:t>
          </a:r>
          <a:endParaRPr lang="en-US" sz="1500" kern="1200" dirty="0">
            <a:latin typeface="Century Gothic" panose="020B0502020202020204" pitchFamily="34" charset="0"/>
          </a:endParaRPr>
        </a:p>
      </dsp:txBody>
      <dsp:txXfrm>
        <a:off x="7720466" y="5582"/>
        <a:ext cx="2719378" cy="1631627"/>
      </dsp:txXfrm>
    </dsp:sp>
    <dsp:sp modelId="{9AA4846A-8C25-4EC8-9D7E-309578FC7D22}">
      <dsp:nvSpPr>
        <dsp:cNvPr id="0" name=""/>
        <dsp:cNvSpPr/>
      </dsp:nvSpPr>
      <dsp:spPr bwMode="white">
        <a:xfrm>
          <a:off x="3748373" y="3032760"/>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0165" y="3075349"/>
        <a:ext cx="31272" cy="6260"/>
      </dsp:txXfrm>
    </dsp:sp>
    <dsp:sp modelId="{C1585AC9-2303-4ECA-B7BB-051858B25309}">
      <dsp:nvSpPr>
        <dsp:cNvPr id="0" name=""/>
        <dsp:cNvSpPr/>
      </dsp:nvSpPr>
      <dsp:spPr bwMode="white">
        <a:xfrm>
          <a:off x="1030795"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00000"/>
            </a:lnSpc>
            <a:spcBef>
              <a:spcPct val="0"/>
            </a:spcBef>
            <a:spcAft>
              <a:spcPct val="35000"/>
            </a:spcAft>
            <a:buNone/>
          </a:pPr>
          <a:r>
            <a:rPr lang="el-GR" sz="1600" kern="1200" dirty="0">
              <a:solidFill>
                <a:prstClr val="white"/>
              </a:solidFill>
              <a:latin typeface="Century Gothic" panose="020B0502020202020204" pitchFamily="34" charset="0"/>
              <a:ea typeface="+mn-ea"/>
              <a:cs typeface="+mn-cs"/>
            </a:rPr>
            <a:t>Όσο πλησιάζουμε αυταρχικά καθεστώτα του Μεσαίωνα, τόσο η ανεξάρτητη δημοσιογραφία εκλείπει.</a:t>
          </a:r>
          <a:endParaRPr lang="en-US" sz="1600" kern="1200" dirty="0">
            <a:solidFill>
              <a:prstClr val="white"/>
            </a:solidFill>
            <a:latin typeface="Century Gothic" panose="020B0502020202020204" pitchFamily="34" charset="0"/>
            <a:ea typeface="+mn-ea"/>
            <a:cs typeface="+mn-cs"/>
          </a:endParaRPr>
        </a:p>
      </dsp:txBody>
      <dsp:txXfrm>
        <a:off x="1030795" y="2262666"/>
        <a:ext cx="2719378" cy="1631627"/>
      </dsp:txXfrm>
    </dsp:sp>
    <dsp:sp modelId="{059E9EC7-4819-4C06-98BF-F758449CB90A}">
      <dsp:nvSpPr>
        <dsp:cNvPr id="0" name=""/>
        <dsp:cNvSpPr/>
      </dsp:nvSpPr>
      <dsp:spPr bwMode="white">
        <a:xfrm>
          <a:off x="7093209" y="3032760"/>
          <a:ext cx="594857" cy="91440"/>
        </a:xfrm>
        <a:custGeom>
          <a:avLst/>
          <a:gdLst/>
          <a:ahLst/>
          <a:cxnLst/>
          <a:rect l="0" t="0" r="0" b="0"/>
          <a:pathLst>
            <a:path>
              <a:moveTo>
                <a:pt x="0" y="45720"/>
              </a:moveTo>
              <a:lnTo>
                <a:pt x="59485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75001" y="3075349"/>
        <a:ext cx="31272" cy="6260"/>
      </dsp:txXfrm>
    </dsp:sp>
    <dsp:sp modelId="{51B15EA0-4468-4C89-9244-17EF05EA0F8D}">
      <dsp:nvSpPr>
        <dsp:cNvPr id="0" name=""/>
        <dsp:cNvSpPr/>
      </dsp:nvSpPr>
      <dsp:spPr bwMode="white">
        <a:xfrm>
          <a:off x="4375630"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150000"/>
            </a:lnSpc>
            <a:spcBef>
              <a:spcPct val="0"/>
            </a:spcBef>
            <a:spcAft>
              <a:spcPct val="35000"/>
            </a:spcAft>
            <a:buNone/>
          </a:pPr>
          <a:r>
            <a:rPr lang="el-GR" sz="1600" kern="1200" dirty="0">
              <a:latin typeface="Century Gothic" panose="020B0502020202020204" pitchFamily="34" charset="0"/>
            </a:rPr>
            <a:t>Επανεμφανίζεται μετά τον Αναγέννηση και τον Διαφωτισμό.</a:t>
          </a:r>
          <a:endParaRPr lang="en-US" sz="1600" kern="1200" dirty="0">
            <a:latin typeface="Century Gothic" panose="020B0502020202020204" pitchFamily="34" charset="0"/>
          </a:endParaRPr>
        </a:p>
      </dsp:txBody>
      <dsp:txXfrm>
        <a:off x="4375630" y="2262666"/>
        <a:ext cx="2719378" cy="1631627"/>
      </dsp:txXfrm>
    </dsp:sp>
    <dsp:sp modelId="{756A2D7B-8E42-49FD-B32E-E607BF6DCA4A}">
      <dsp:nvSpPr>
        <dsp:cNvPr id="0" name=""/>
        <dsp:cNvSpPr/>
      </dsp:nvSpPr>
      <dsp:spPr bwMode="white">
        <a:xfrm>
          <a:off x="2390484" y="3892493"/>
          <a:ext cx="6689670" cy="594857"/>
        </a:xfrm>
        <a:custGeom>
          <a:avLst/>
          <a:gdLst/>
          <a:ahLst/>
          <a:cxnLst/>
          <a:rect l="0" t="0" r="0" b="0"/>
          <a:pathLst>
            <a:path>
              <a:moveTo>
                <a:pt x="6689670" y="0"/>
              </a:moveTo>
              <a:lnTo>
                <a:pt x="6689670" y="314528"/>
              </a:lnTo>
              <a:lnTo>
                <a:pt x="0" y="314528"/>
              </a:lnTo>
              <a:lnTo>
                <a:pt x="0" y="59485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7348" y="4186791"/>
        <a:ext cx="335942" cy="6260"/>
      </dsp:txXfrm>
    </dsp:sp>
    <dsp:sp modelId="{995382F7-7D57-4051-B137-183E1C9838CC}">
      <dsp:nvSpPr>
        <dsp:cNvPr id="0" name=""/>
        <dsp:cNvSpPr/>
      </dsp:nvSpPr>
      <dsp:spPr bwMode="white">
        <a:xfrm>
          <a:off x="7720466" y="2262666"/>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entury Gothic" panose="020B0502020202020204" pitchFamily="34" charset="0"/>
            </a:rPr>
            <a:t>Έχει προηγηθεί η εφεύρεση της μηχανικής εκτύπωσης / τυπογραφίας (Γουτεμβέργιος) (15</a:t>
          </a:r>
          <a:r>
            <a:rPr lang="el-GR" sz="1600" kern="1200" baseline="30000" dirty="0">
              <a:latin typeface="Century Gothic" panose="020B0502020202020204" pitchFamily="34" charset="0"/>
            </a:rPr>
            <a:t>ος</a:t>
          </a:r>
          <a:r>
            <a:rPr lang="el-GR" sz="1600" kern="1200" dirty="0">
              <a:latin typeface="Century Gothic" panose="020B0502020202020204" pitchFamily="34" charset="0"/>
            </a:rPr>
            <a:t> αι.)</a:t>
          </a:r>
          <a:endParaRPr lang="en-US" sz="1600" kern="1200" dirty="0">
            <a:latin typeface="Century Gothic" panose="020B0502020202020204" pitchFamily="34" charset="0"/>
          </a:endParaRPr>
        </a:p>
      </dsp:txBody>
      <dsp:txXfrm>
        <a:off x="7720466" y="2262666"/>
        <a:ext cx="2719378" cy="1631627"/>
      </dsp:txXfrm>
    </dsp:sp>
    <dsp:sp modelId="{C834F9EE-ECB2-4B32-9634-970E45B53381}">
      <dsp:nvSpPr>
        <dsp:cNvPr id="0" name=""/>
        <dsp:cNvSpPr/>
      </dsp:nvSpPr>
      <dsp:spPr bwMode="white">
        <a:xfrm>
          <a:off x="1030795" y="4519750"/>
          <a:ext cx="2719378" cy="16316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252" tIns="139871" rIns="133252" bIns="139871"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entury Gothic" panose="020B0502020202020204" pitchFamily="34" charset="0"/>
            </a:rPr>
            <a:t>Πρώτες εφημερίδες με τη σύγχρονη μορφή τους στη Γερμανία του 17</a:t>
          </a:r>
          <a:r>
            <a:rPr lang="el-GR" sz="1600" kern="1200" baseline="30000" dirty="0">
              <a:latin typeface="Century Gothic" panose="020B0502020202020204" pitchFamily="34" charset="0"/>
            </a:rPr>
            <a:t>ου</a:t>
          </a:r>
          <a:r>
            <a:rPr lang="el-GR" sz="1600" kern="1200" dirty="0">
              <a:latin typeface="Century Gothic" panose="020B0502020202020204" pitchFamily="34" charset="0"/>
            </a:rPr>
            <a:t> αιώνα.</a:t>
          </a:r>
          <a:endParaRPr lang="en-US" sz="1600" kern="1200" dirty="0">
            <a:latin typeface="Century Gothic" panose="020B0502020202020204" pitchFamily="34" charset="0"/>
          </a:endParaRPr>
        </a:p>
      </dsp:txBody>
      <dsp:txXfrm>
        <a:off x="1030795" y="4519750"/>
        <a:ext cx="2719378" cy="1631627"/>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bkpt" val="endCnv"/>
          <dgm:param type="contDir" val="sameDir"/>
          <dgm:param type="grDir" val="tL"/>
          <dgm:param type="flowDir" val="row"/>
        </dgm:alg>
      </dgm:if>
      <dgm:else name="Name3">
        <dgm:alg type="snake">
          <dgm:param type="bkpt" val="endCnv"/>
          <dgm:param type="contDir" val="same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dim" val="1D"/>
                <dgm:param type="connRout" val="bend"/>
                <dgm:param type="begPts" val="midR bCtr"/>
                <dgm:param type="endPts" val="midL tCtr"/>
              </dgm:alg>
            </dgm:if>
            <dgm:else name="Name6">
              <dgm:alg type="conn">
                <dgm:param type="dim" val="1D"/>
                <dgm:param type="connRout" val="ben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800F4B-5450-D0AC-FF08-D54DC953A6B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8CAD0630-B6E6-1FDF-F281-972DF0DA0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2B791E2F-1B50-3878-8C0D-FEE3B8E1BFE6}"/>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5BC68A2E-A2A9-26C2-4B28-118AA80A9A7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A91FD5B-3FC7-6871-EBD5-3A736CFCB315}"/>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63188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85A92A-AA45-0A6B-B50C-AF551F411E5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081BADB9-EA71-E5AB-704C-F73E684D304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E9263AA-2EF0-2632-7707-0100EC8125D3}"/>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8E19A583-970B-EB6E-90DB-BC18B1B2BF8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AEF3F540-F2BA-4FDA-7056-40B7EA37E7E5}"/>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358296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A250108-4553-A85A-CAC6-42E7F3A43DF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C861FD4F-28BE-048E-9EB0-03A14298139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73CB9B44-0506-796F-5BD6-66135376E842}"/>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000E0EB3-9249-2CFA-CC98-FBD7E9264B56}"/>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28F02E2-A961-FA14-3537-812A3711BC68}"/>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3059611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375502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75649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85829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hasCustomPrompt="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hasCustomPrompt="1"/>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68205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p:cNvSpPr>
            <a:spLocks noGrp="1"/>
          </p:cNvSpPr>
          <p:nvPr>
            <p:ph type="dt" sz="half" idx="10"/>
          </p:nvPr>
        </p:nvSpPr>
        <p:spPr/>
        <p:txBody>
          <a:bodyPr/>
          <a:lstStyle/>
          <a:p>
            <a:fld id="{F707C7D8-1A7B-462B-8E48-CA5E8E08BC61}" type="datetimeFigureOut">
              <a:rPr lang="en-US" smtClean="0"/>
              <a:t>17-Oct-24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767614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ημερομηνίας 2"/>
          <p:cNvSpPr>
            <a:spLocks noGrp="1"/>
          </p:cNvSpPr>
          <p:nvPr>
            <p:ph type="dt" sz="half" idx="10"/>
          </p:nvPr>
        </p:nvSpPr>
        <p:spPr/>
        <p:txBody>
          <a:bodyPr/>
          <a:lstStyle/>
          <a:p>
            <a:fld id="{F707C7D8-1A7B-462B-8E48-CA5E8E08BC61}" type="datetimeFigureOut">
              <a:rPr lang="en-US" smtClean="0"/>
              <a:t>17-Oct-24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750403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707C7D8-1A7B-462B-8E48-CA5E8E08BC61}" type="datetimeFigureOut">
              <a:rPr lang="en-US" smtClean="0"/>
              <a:t>17-Oct-24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078807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39784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68660A-B519-1704-1B30-9DFF0BA400FF}"/>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1C9F1410-7771-AABB-FB8A-3961A6C0E23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3BBAA2D5-1144-265A-09D2-6C24C4D72928}"/>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E3B1E6B7-65D9-9F2C-B4A8-E4BCFB07D37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70D71C0-81EC-E5D9-BE20-D902C155F5AF}"/>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150649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972912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00460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824990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246236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824283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963824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60242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F707C7D8-1A7B-462B-8E48-CA5E8E08BC61}" type="datetimeFigureOut">
              <a:rPr lang="en-US" smtClean="0"/>
              <a:t>17-Oct-24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599701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707C7D8-1A7B-462B-8E48-CA5E8E08BC61}" type="datetimeFigureOut">
              <a:rPr lang="en-US" smtClean="0"/>
              <a:t>17-Oct-24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410954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C7D8-1A7B-462B-8E48-CA5E8E08BC61}" type="datetimeFigureOut">
              <a:rPr lang="en-US" smtClean="0"/>
              <a:t>17-Oct-24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02117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3EEC0B-C666-7CF8-AB07-3D51DF16339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61A31922-4917-0D67-3B47-6863C7908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8D07FA5-CF99-7F6E-71CD-10545F068E3C}"/>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1FB7587D-2AE4-3D93-D654-0652A337D0A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F2504999-77CF-4DAA-452B-1D11720E75E6}"/>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1970290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749823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4180585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325725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FE972E0-F013-4266-9434-CACE684EB8E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401711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325521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extLst>
      <p:ext uri="{BB962C8B-B14F-4D97-AF65-F5344CB8AC3E}">
        <p14:creationId xmlns:p14="http://schemas.microsoft.com/office/powerpoint/2010/main" val="2191392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F707C7D8-1A7B-462B-8E48-CA5E8E08BC61}" type="datetimeFigureOut">
              <a:rPr lang="en-US" smtClean="0"/>
              <a:t>17-Oct-24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1878880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2158386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F707C7D8-1A7B-462B-8E48-CA5E8E08BC61}" type="datetimeFigureOut">
              <a:rPr lang="en-US" smtClean="0"/>
              <a:t>17-Oct-24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E972E0-F013-4266-9434-CACE684EB8E6}" type="slidenum">
              <a:rPr lang="en-US" smtClean="0"/>
              <a:t>‹#›</a:t>
            </a:fld>
            <a:endParaRPr lang="en-US"/>
          </a:p>
        </p:txBody>
      </p:sp>
    </p:spTree>
    <p:extLst>
      <p:ext uri="{BB962C8B-B14F-4D97-AF65-F5344CB8AC3E}">
        <p14:creationId xmlns:p14="http://schemas.microsoft.com/office/powerpoint/2010/main" val="9399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9513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24B414-D46B-8EB9-B5AC-8A5B0ADEBA0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38D348C8-5092-3B2E-68E1-90737BD26BF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1F0E8917-4DC7-5EFA-6D03-AB381988523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7CF5D23F-6F02-65AD-9881-272E776E5E38}"/>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6" name="Θέση υποσέλιδου 5">
            <a:extLst>
              <a:ext uri="{FF2B5EF4-FFF2-40B4-BE49-F238E27FC236}">
                <a16:creationId xmlns:a16="http://schemas.microsoft.com/office/drawing/2014/main" id="{4C2E1820-48F1-066C-2292-E132A69377C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ADF4E22F-6ABC-B322-3339-C82D47B95B17}"/>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482568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296317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735562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74979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17/10/2024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186335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17/10/2024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93254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17/10/2024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286338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33599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17/10/2024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3916457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325675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9121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0F420E-6ABD-3862-3075-AB7C9D9439F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0E0F83E-B5CD-8E68-D91C-A3F00F555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503D097-72B7-300E-ECA6-A3575440B3C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2E401BA-2DFC-0C16-A721-090A51F65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DD7B6B5-6FC2-7715-8297-18B631EEB35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1375B82E-A504-4266-9AD5-BD96106002B1}"/>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8" name="Θέση υποσέλιδου 7">
            <a:extLst>
              <a:ext uri="{FF2B5EF4-FFF2-40B4-BE49-F238E27FC236}">
                <a16:creationId xmlns:a16="http://schemas.microsoft.com/office/drawing/2014/main" id="{BBD5039C-CD96-81E8-BDE1-D3A0BD7AE9E3}"/>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1AC7FBFF-F498-D573-8072-A3FEC942D2CD}"/>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154964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6730F2-64E5-720B-D98F-1495C37475D4}"/>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1541B66E-6EB7-EA41-DBF0-4A68C9840F80}"/>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4" name="Θέση υποσέλιδου 3">
            <a:extLst>
              <a:ext uri="{FF2B5EF4-FFF2-40B4-BE49-F238E27FC236}">
                <a16:creationId xmlns:a16="http://schemas.microsoft.com/office/drawing/2014/main" id="{B63398CA-DBC1-294E-3B28-E6C80A8CFBC4}"/>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836C71FB-B4F9-CF98-7BC8-ED13A9E68E32}"/>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2994284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F5F7CFC-661B-F0DA-9A68-AF1D2EC75221}"/>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3" name="Θέση υποσέλιδου 2">
            <a:extLst>
              <a:ext uri="{FF2B5EF4-FFF2-40B4-BE49-F238E27FC236}">
                <a16:creationId xmlns:a16="http://schemas.microsoft.com/office/drawing/2014/main" id="{04487514-3A66-43A2-DDBE-1B5DDB2F386B}"/>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0367DC54-220A-E881-2DAB-8E743C51D8AF}"/>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106048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95A2AD-585F-1FFC-F631-A1BDB3AED4E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A04E8E5-F7F3-84B4-4C61-EA0F9105B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4BB807CE-FB37-E553-1086-188E8FF74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8948595-D2C3-649A-82B4-DC5A0215D675}"/>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6" name="Θέση υποσέλιδου 5">
            <a:extLst>
              <a:ext uri="{FF2B5EF4-FFF2-40B4-BE49-F238E27FC236}">
                <a16:creationId xmlns:a16="http://schemas.microsoft.com/office/drawing/2014/main" id="{5D2262E7-7758-7E43-6180-E795A984C17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3820210-08DB-F425-2721-F972366180F9}"/>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353266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B4E9F7-7B69-30DF-30CD-86AA7E92981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5A4C29F2-1C7D-F095-9D47-73407D9B7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12C31B93-DD64-BA16-542E-621C85A36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D497468-C072-76B2-4BBF-6CC0251D37F1}"/>
              </a:ext>
            </a:extLst>
          </p:cNvPr>
          <p:cNvSpPr>
            <a:spLocks noGrp="1"/>
          </p:cNvSpPr>
          <p:nvPr>
            <p:ph type="dt" sz="half" idx="10"/>
          </p:nvPr>
        </p:nvSpPr>
        <p:spPr/>
        <p:txBody>
          <a:bodyPr/>
          <a:lstStyle/>
          <a:p>
            <a:fld id="{6BBE9F3B-AB5A-400D-AE7C-AA75907FE355}" type="datetimeFigureOut">
              <a:rPr lang="en-US" smtClean="0"/>
              <a:t>17-Oct-24</a:t>
            </a:fld>
            <a:endParaRPr lang="en-US"/>
          </a:p>
        </p:txBody>
      </p:sp>
      <p:sp>
        <p:nvSpPr>
          <p:cNvPr id="6" name="Θέση υποσέλιδου 5">
            <a:extLst>
              <a:ext uri="{FF2B5EF4-FFF2-40B4-BE49-F238E27FC236}">
                <a16:creationId xmlns:a16="http://schemas.microsoft.com/office/drawing/2014/main" id="{AF703330-E3B9-84C0-B70D-B130EC5990A9}"/>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E0D2CF8-102D-59EA-8697-97F7C1A2EC29}"/>
              </a:ext>
            </a:extLst>
          </p:cNvPr>
          <p:cNvSpPr>
            <a:spLocks noGrp="1"/>
          </p:cNvSpPr>
          <p:nvPr>
            <p:ph type="sldNum" sz="quarter" idx="12"/>
          </p:nvPr>
        </p:nvSpPr>
        <p:spPr/>
        <p:txBody>
          <a:bodyPr/>
          <a:lstStyle/>
          <a:p>
            <a:fld id="{DFF22BE8-CE67-43FD-8072-4532538FDAED}" type="slidenum">
              <a:rPr lang="en-US" smtClean="0"/>
              <a:t>‹#›</a:t>
            </a:fld>
            <a:endParaRPr lang="en-US"/>
          </a:p>
        </p:txBody>
      </p:sp>
    </p:spTree>
    <p:extLst>
      <p:ext uri="{BB962C8B-B14F-4D97-AF65-F5344CB8AC3E}">
        <p14:creationId xmlns:p14="http://schemas.microsoft.com/office/powerpoint/2010/main" val="325775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E48D3A81-D3B4-1768-C7FC-EB28CC31D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834C1A8-A704-B706-C048-FA59DD65F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B62444EA-8791-7E45-5498-889F2A8A2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E9F3B-AB5A-400D-AE7C-AA75907FE355}" type="datetimeFigureOut">
              <a:rPr lang="en-US" smtClean="0"/>
              <a:t>17-Oct-24</a:t>
            </a:fld>
            <a:endParaRPr lang="en-US"/>
          </a:p>
        </p:txBody>
      </p:sp>
      <p:sp>
        <p:nvSpPr>
          <p:cNvPr id="5" name="Θέση υποσέλιδου 4">
            <a:extLst>
              <a:ext uri="{FF2B5EF4-FFF2-40B4-BE49-F238E27FC236}">
                <a16:creationId xmlns:a16="http://schemas.microsoft.com/office/drawing/2014/main" id="{114DAAA8-4932-2319-6F13-79E33A1C1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7AD0F5EC-B76E-D2B3-D18D-E9BA392FC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22BE8-CE67-43FD-8072-4532538FDAED}" type="slidenum">
              <a:rPr lang="en-US" smtClean="0"/>
              <a:t>‹#›</a:t>
            </a:fld>
            <a:endParaRPr lang="en-US"/>
          </a:p>
        </p:txBody>
      </p:sp>
    </p:spTree>
    <p:extLst>
      <p:ext uri="{BB962C8B-B14F-4D97-AF65-F5344CB8AC3E}">
        <p14:creationId xmlns:p14="http://schemas.microsoft.com/office/powerpoint/2010/main" val="265172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7C7D8-1A7B-462B-8E48-CA5E8E08BC61}" type="datetimeFigureOut">
              <a:rPr lang="en-US" smtClean="0"/>
              <a:t>17-Oct-24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972E0-F013-4266-9434-CACE684EB8E6}" type="slidenum">
              <a:rPr lang="en-US" smtClean="0"/>
              <a:t>‹#›</a:t>
            </a:fld>
            <a:endParaRPr lang="en-US"/>
          </a:p>
        </p:txBody>
      </p:sp>
    </p:spTree>
    <p:extLst>
      <p:ext uri="{BB962C8B-B14F-4D97-AF65-F5344CB8AC3E}">
        <p14:creationId xmlns:p14="http://schemas.microsoft.com/office/powerpoint/2010/main" val="1594736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707C7D8-1A7B-462B-8E48-CA5E8E08BC61}" type="datetimeFigureOut">
              <a:rPr lang="en-US" smtClean="0"/>
              <a:t>17-Oct-24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FE972E0-F013-4266-9434-CACE684EB8E6}" type="slidenum">
              <a:rPr lang="en-US" smtClean="0"/>
              <a:t>‹#›</a:t>
            </a:fld>
            <a:endParaRPr lang="en-US"/>
          </a:p>
        </p:txBody>
      </p:sp>
    </p:spTree>
    <p:extLst>
      <p:ext uri="{BB962C8B-B14F-4D97-AF65-F5344CB8AC3E}">
        <p14:creationId xmlns:p14="http://schemas.microsoft.com/office/powerpoint/2010/main" val="7846229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17/10/2024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95647441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B925897-93B4-DBBF-7024-FDF0F1119C9F}"/>
              </a:ext>
            </a:extLst>
          </p:cNvPr>
          <p:cNvSpPr>
            <a:spLocks noGrp="1"/>
          </p:cNvSpPr>
          <p:nvPr>
            <p:ph type="ctrTitle"/>
          </p:nvPr>
        </p:nvSpPr>
        <p:spPr>
          <a:xfrm>
            <a:off x="213360" y="3027680"/>
            <a:ext cx="11694160" cy="2125830"/>
          </a:xfrm>
        </p:spPr>
        <p:txBody>
          <a:bodyPr anchor="b">
            <a:normAutofit fontScale="90000"/>
          </a:bodyPr>
          <a:lstStyle/>
          <a:p>
            <a:pPr>
              <a:lnSpc>
                <a:spcPct val="120000"/>
              </a:lnSpc>
            </a:pPr>
            <a:r>
              <a:rPr lang="el-GR" sz="3600" dirty="0">
                <a:latin typeface="Century Gothic" panose="020B0502020202020204" pitchFamily="34" charset="0"/>
              </a:rPr>
              <a:t>3ο Μάθημα </a:t>
            </a:r>
            <a:br>
              <a:rPr lang="el-GR" sz="3600" dirty="0">
                <a:latin typeface="Century Gothic" panose="020B0502020202020204" pitchFamily="34" charset="0"/>
              </a:rPr>
            </a:br>
            <a:r>
              <a:rPr lang="el-GR" sz="3600" dirty="0">
                <a:latin typeface="Century Gothic" panose="020B0502020202020204" pitchFamily="34" charset="0"/>
              </a:rPr>
              <a:t>ΕΙΣΑΓΩΓΗ ΣΤΗ ΔΗΜΟΣΙΟΓΡΑΦΙΑ</a:t>
            </a:r>
            <a:br>
              <a:rPr lang="en-US" sz="3300" dirty="0">
                <a:latin typeface="Century Gothic" panose="020B0502020202020204" pitchFamily="34" charset="0"/>
              </a:rPr>
            </a:br>
            <a:r>
              <a:rPr lang="el-GR" sz="3300" dirty="0">
                <a:latin typeface="Century Gothic" panose="020B0502020202020204" pitchFamily="34" charset="0"/>
              </a:rPr>
              <a:t>«Συλλέγοντας, αξιολογώντας και συντάσσοντας τις ειδήσεις…»</a:t>
            </a:r>
            <a:endParaRPr lang="en-US" sz="3300" dirty="0">
              <a:latin typeface="Century Gothic" panose="020B0502020202020204" pitchFamily="34" charset="0"/>
            </a:endParaRPr>
          </a:p>
        </p:txBody>
      </p:sp>
      <p:sp>
        <p:nvSpPr>
          <p:cNvPr id="3" name="Υπότιτλος 2">
            <a:extLst>
              <a:ext uri="{FF2B5EF4-FFF2-40B4-BE49-F238E27FC236}">
                <a16:creationId xmlns:a16="http://schemas.microsoft.com/office/drawing/2014/main" id="{F3E21B37-B364-6D75-8F40-D2E440B781D9}"/>
              </a:ext>
            </a:extLst>
          </p:cNvPr>
          <p:cNvSpPr>
            <a:spLocks noGrp="1"/>
          </p:cNvSpPr>
          <p:nvPr>
            <p:ph type="subTitle" idx="1"/>
          </p:nvPr>
        </p:nvSpPr>
        <p:spPr>
          <a:xfrm>
            <a:off x="638881" y="5660607"/>
            <a:ext cx="11024799" cy="730033"/>
          </a:xfrm>
        </p:spPr>
        <p:txBody>
          <a:bodyPr anchor="t">
            <a:noAutofit/>
          </a:bodyPr>
          <a:lstStyle/>
          <a:p>
            <a:r>
              <a:rPr lang="el-GR" sz="2000" dirty="0">
                <a:latin typeface="Century Gothic" panose="020B0502020202020204" pitchFamily="34" charset="0"/>
                <a:ea typeface="+mj-ea"/>
                <a:cs typeface="+mj-cs"/>
              </a:rPr>
              <a:t>ΔΙΔΑΣΚΟΥΣΑ:</a:t>
            </a:r>
          </a:p>
          <a:p>
            <a:r>
              <a:rPr lang="el-GR" sz="2000" dirty="0">
                <a:latin typeface="Century Gothic" panose="020B0502020202020204" pitchFamily="34" charset="0"/>
                <a:ea typeface="+mj-ea"/>
                <a:cs typeface="+mj-cs"/>
              </a:rPr>
              <a:t>ΔΡ. ΝΑΓΙΑ ΚΑΛΦΕΛΗ</a:t>
            </a:r>
          </a:p>
        </p:txBody>
      </p:sp>
      <p:pic>
        <p:nvPicPr>
          <p:cNvPr id="4" name="Εικόνα 3">
            <a:extLst>
              <a:ext uri="{FF2B5EF4-FFF2-40B4-BE49-F238E27FC236}">
                <a16:creationId xmlns:a16="http://schemas.microsoft.com/office/drawing/2014/main" id="{0691E649-6D1C-709A-4762-453954FCD7C3}"/>
              </a:ext>
            </a:extLst>
          </p:cNvPr>
          <p:cNvPicPr>
            <a:picLocks noChangeAspect="1"/>
          </p:cNvPicPr>
          <p:nvPr/>
        </p:nvPicPr>
        <p:blipFill>
          <a:blip r:embed="rId2"/>
          <a:stretch>
            <a:fillRect/>
          </a:stretch>
        </p:blipFill>
        <p:spPr>
          <a:xfrm>
            <a:off x="3736541" y="591670"/>
            <a:ext cx="4714322" cy="2742004"/>
          </a:xfrm>
          <a:prstGeom prst="rect">
            <a:avLst/>
          </a:prstGeom>
        </p:spPr>
      </p:pic>
      <p:sp>
        <p:nvSpPr>
          <p:cNvPr id="11"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29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78560" y="1556773"/>
            <a:ext cx="2448560" cy="5006587"/>
          </a:xfrm>
        </p:spPr>
        <p:txBody>
          <a:bodyPr vert="horz" lIns="91440" tIns="45720" rIns="91440" bIns="45720" rtlCol="0">
            <a:normAutofit/>
          </a:bodyPr>
          <a:lstStyle/>
          <a:p>
            <a:r>
              <a:rPr lang="el-GR" sz="2800" dirty="0">
                <a:solidFill>
                  <a:schemeClr val="bg1"/>
                </a:solidFill>
                <a:latin typeface="Century Gothic" panose="020B0502020202020204" pitchFamily="34" charset="0"/>
              </a:rPr>
              <a:t>Με βάση ποια κριτήρια επιλέγουμε τις ειδήσεις; Πώς τις ιεραρχούμε;</a:t>
            </a:r>
            <a:endParaRPr lang="en-US" sz="28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fontScale="92500" lnSpcReduction="20000"/>
          </a:bodyPr>
          <a:lstStyle/>
          <a:p>
            <a:pPr>
              <a:lnSpc>
                <a:spcPct val="150000"/>
              </a:lnSpc>
            </a:pPr>
            <a:r>
              <a:rPr lang="el-GR" sz="2400" dirty="0"/>
              <a:t>Ειδησεογραφικές αξίες (</a:t>
            </a:r>
            <a:r>
              <a:rPr lang="el-GR" sz="2400" dirty="0" err="1"/>
              <a:t>News</a:t>
            </a:r>
            <a:r>
              <a:rPr lang="el-GR" sz="2400" dirty="0"/>
              <a:t> </a:t>
            </a:r>
            <a:r>
              <a:rPr lang="el-GR" sz="2400" dirty="0" err="1"/>
              <a:t>Values</a:t>
            </a:r>
            <a:r>
              <a:rPr lang="el-GR" sz="2400" dirty="0"/>
              <a:t>)</a:t>
            </a:r>
            <a:br>
              <a:rPr lang="el-GR" sz="2400" dirty="0"/>
            </a:br>
            <a:br>
              <a:rPr lang="el-GR" sz="2400" dirty="0"/>
            </a:br>
            <a:r>
              <a:rPr lang="el-GR" sz="2400" dirty="0"/>
              <a:t>Σπουδαιότητα. </a:t>
            </a:r>
            <a:br>
              <a:rPr lang="el-GR" sz="2400" dirty="0"/>
            </a:br>
            <a:r>
              <a:rPr lang="el-GR" sz="2400" dirty="0"/>
              <a:t>Η επικαιρότητα της είδησης.</a:t>
            </a:r>
            <a:br>
              <a:rPr lang="el-GR" sz="2400" dirty="0"/>
            </a:br>
            <a:r>
              <a:rPr lang="el-GR" sz="2400" dirty="0"/>
              <a:t>Γεωγραφική εγγύτητα.</a:t>
            </a:r>
            <a:br>
              <a:rPr lang="el-GR" sz="2400" dirty="0"/>
            </a:br>
            <a:r>
              <a:rPr lang="el-GR" sz="2400" dirty="0"/>
              <a:t>Συνάφεια.</a:t>
            </a:r>
            <a:br>
              <a:rPr lang="el-GR" sz="2400" dirty="0"/>
            </a:br>
            <a:r>
              <a:rPr lang="el-GR" sz="2400" dirty="0"/>
              <a:t>Πολιτισμική συνάφεια.</a:t>
            </a:r>
            <a:br>
              <a:rPr lang="el-GR" sz="2400" dirty="0"/>
            </a:br>
            <a:r>
              <a:rPr lang="el-GR" sz="2400" dirty="0"/>
              <a:t>Συγκρούσεις.</a:t>
            </a:r>
            <a:br>
              <a:rPr lang="el-GR" sz="2400" dirty="0"/>
            </a:br>
            <a:r>
              <a:rPr lang="el-GR" sz="2400" dirty="0"/>
              <a:t>Δραματικότητα – Συγκίνηση – Ανθρώπινο ενδιαφέρον.</a:t>
            </a:r>
            <a:br>
              <a:rPr lang="el-GR" sz="2400" dirty="0"/>
            </a:br>
            <a:r>
              <a:rPr lang="el-GR" sz="2400" dirty="0"/>
              <a:t>Αναφορά σε διακεκριμένα πρόσωπα.</a:t>
            </a:r>
            <a:br>
              <a:rPr lang="el-GR" sz="2400" dirty="0"/>
            </a:br>
            <a:r>
              <a:rPr lang="el-GR" sz="2400" dirty="0"/>
              <a:t>Απρόσμενο. Σπάνιο.</a:t>
            </a:r>
          </a:p>
        </p:txBody>
      </p:sp>
    </p:spTree>
    <p:extLst>
      <p:ext uri="{BB962C8B-B14F-4D97-AF65-F5344CB8AC3E}">
        <p14:creationId xmlns:p14="http://schemas.microsoft.com/office/powerpoint/2010/main" val="3090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68400" y="2755653"/>
            <a:ext cx="2316480" cy="3106667"/>
          </a:xfrm>
        </p:spPr>
        <p:txBody>
          <a:bodyPr vert="horz" lIns="91440" tIns="45720" rIns="91440" bIns="45720" rtlCol="0">
            <a:normAutofit/>
          </a:bodyPr>
          <a:lstStyle/>
          <a:p>
            <a:r>
              <a:rPr lang="el-GR" sz="2800" dirty="0">
                <a:solidFill>
                  <a:schemeClr val="bg1"/>
                </a:solidFill>
                <a:latin typeface="Century Gothic" panose="020B0502020202020204" pitchFamily="34" charset="0"/>
              </a:rPr>
              <a:t>Ειδησεογραφικές αξίες (</a:t>
            </a:r>
            <a:r>
              <a:rPr lang="en-US" sz="2800" dirty="0">
                <a:solidFill>
                  <a:schemeClr val="bg1"/>
                </a:solidFill>
                <a:latin typeface="Century Gothic" panose="020B0502020202020204" pitchFamily="34" charset="0"/>
              </a:rPr>
              <a:t>News Values)</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987582" cy="5739958"/>
          </a:xfrm>
        </p:spPr>
        <p:txBody>
          <a:bodyPr anchor="ctr">
            <a:normAutofit/>
          </a:bodyPr>
          <a:lstStyle/>
          <a:p>
            <a:pPr>
              <a:lnSpc>
                <a:spcPct val="150000"/>
              </a:lnSpc>
              <a:buFont typeface="Wingdings" panose="05000000000000000000" pitchFamily="2" charset="2"/>
              <a:buChar char="Ø"/>
            </a:pPr>
            <a:r>
              <a:rPr lang="el-GR" sz="2400" dirty="0"/>
              <a:t>Σπουδαιότητα. Πόσο σημαντική είναι η είδηση σε διεθνές, εθνικό ή τοπικό επίπεδο. Γεγονότα και αποφάσεις που επηρεάζουν τον κόσμο, τους πολίτες και επιδρούν στην καθημερινότητά μας. </a:t>
            </a:r>
          </a:p>
          <a:p>
            <a:pPr>
              <a:lnSpc>
                <a:spcPct val="150000"/>
              </a:lnSpc>
              <a:buFont typeface="Wingdings" panose="05000000000000000000" pitchFamily="2" charset="2"/>
              <a:buChar char="Ø"/>
            </a:pPr>
            <a:r>
              <a:rPr lang="el-GR" sz="2400" dirty="0"/>
              <a:t>Η επικαιρότητα της είδησης. Γεγονότα που συμβαίνουν τώρα.</a:t>
            </a:r>
          </a:p>
          <a:p>
            <a:pPr>
              <a:lnSpc>
                <a:spcPct val="150000"/>
              </a:lnSpc>
              <a:buFont typeface="Wingdings" panose="05000000000000000000" pitchFamily="2" charset="2"/>
              <a:buChar char="Ø"/>
            </a:pPr>
            <a:r>
              <a:rPr lang="el-GR" sz="2400" dirty="0"/>
              <a:t>Γεωγραφική εγγύτητα. Όσο πιο κοντά συμβαίνει τόσο περισσότερο με αγγίζει. </a:t>
            </a:r>
          </a:p>
        </p:txBody>
      </p:sp>
    </p:spTree>
    <p:extLst>
      <p:ext uri="{BB962C8B-B14F-4D97-AF65-F5344CB8AC3E}">
        <p14:creationId xmlns:p14="http://schemas.microsoft.com/office/powerpoint/2010/main" val="95347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68400" y="2755653"/>
            <a:ext cx="2316480" cy="3106667"/>
          </a:xfrm>
        </p:spPr>
        <p:txBody>
          <a:bodyPr vert="horz" lIns="91440" tIns="45720" rIns="91440" bIns="45720" rtlCol="0">
            <a:normAutofit/>
          </a:bodyPr>
          <a:lstStyle/>
          <a:p>
            <a:r>
              <a:rPr lang="el-GR" sz="2800" dirty="0">
                <a:solidFill>
                  <a:schemeClr val="bg1"/>
                </a:solidFill>
                <a:latin typeface="Century Gothic" panose="020B0502020202020204" pitchFamily="34" charset="0"/>
              </a:rPr>
              <a:t>Ειδησεογραφικές αξίες (</a:t>
            </a:r>
            <a:r>
              <a:rPr lang="en-US" sz="2800" dirty="0">
                <a:solidFill>
                  <a:schemeClr val="bg1"/>
                </a:solidFill>
                <a:latin typeface="Century Gothic" panose="020B0502020202020204" pitchFamily="34" charset="0"/>
              </a:rPr>
              <a:t>News Values)</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987582" cy="5739958"/>
          </a:xfrm>
        </p:spPr>
        <p:txBody>
          <a:bodyPr anchor="ctr">
            <a:normAutofit fontScale="92500" lnSpcReduction="20000"/>
          </a:bodyPr>
          <a:lstStyle/>
          <a:p>
            <a:pPr>
              <a:lnSpc>
                <a:spcPct val="150000"/>
              </a:lnSpc>
              <a:buFont typeface="Wingdings" panose="05000000000000000000" pitchFamily="2" charset="2"/>
              <a:buChar char="Ø"/>
            </a:pPr>
            <a:r>
              <a:rPr lang="el-GR" sz="2400" dirty="0"/>
              <a:t>Συνάφεια. Η συνάφεια της είδησης με θέματα που είναι ήδη στην επικαιρότητα και απασχολούν το ευρύ κοινό.</a:t>
            </a:r>
          </a:p>
          <a:p>
            <a:pPr>
              <a:lnSpc>
                <a:spcPct val="150000"/>
              </a:lnSpc>
              <a:buFont typeface="Wingdings" panose="05000000000000000000" pitchFamily="2" charset="2"/>
              <a:buChar char="Ø"/>
            </a:pPr>
            <a:r>
              <a:rPr lang="el-GR" sz="2400" dirty="0"/>
              <a:t>Πολιτισμική συνάφεια. Αναφέρεται στη δυνατότητα που έχει το κοινό να αναγνωρίσει το μήνυμα, που αναλύεται εντός ενός συγκεκριμένου πολιτισμικού πλαισίου.</a:t>
            </a:r>
          </a:p>
          <a:p>
            <a:pPr>
              <a:lnSpc>
                <a:spcPct val="150000"/>
              </a:lnSpc>
              <a:buFont typeface="Wingdings" panose="05000000000000000000" pitchFamily="2" charset="2"/>
              <a:buChar char="Ø"/>
            </a:pPr>
            <a:r>
              <a:rPr lang="el-GR" sz="2400" dirty="0"/>
              <a:t>Συγκρούσεις: εκλογές, πόλεμοι, δικαστικές υποθέσεις.</a:t>
            </a:r>
          </a:p>
          <a:p>
            <a:pPr>
              <a:lnSpc>
                <a:spcPct val="150000"/>
              </a:lnSpc>
              <a:buFont typeface="Wingdings" panose="05000000000000000000" pitchFamily="2" charset="2"/>
              <a:buChar char="Ø"/>
            </a:pPr>
            <a:r>
              <a:rPr lang="el-GR" sz="2400" dirty="0"/>
              <a:t>Δραματικότητα – Συγκίνηση. Το μέγεθος της καταστροφής, ατύχημα, σεισμός, καταιγίδα, ληστεία.</a:t>
            </a:r>
          </a:p>
        </p:txBody>
      </p:sp>
    </p:spTree>
    <p:extLst>
      <p:ext uri="{BB962C8B-B14F-4D97-AF65-F5344CB8AC3E}">
        <p14:creationId xmlns:p14="http://schemas.microsoft.com/office/powerpoint/2010/main" val="3729288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68400" y="2755653"/>
            <a:ext cx="2316480" cy="3106667"/>
          </a:xfrm>
        </p:spPr>
        <p:txBody>
          <a:bodyPr vert="horz" lIns="91440" tIns="45720" rIns="91440" bIns="45720" rtlCol="0">
            <a:normAutofit/>
          </a:bodyPr>
          <a:lstStyle/>
          <a:p>
            <a:r>
              <a:rPr lang="el-GR" sz="2800" dirty="0">
                <a:solidFill>
                  <a:schemeClr val="bg1"/>
                </a:solidFill>
                <a:latin typeface="Century Gothic" panose="020B0502020202020204" pitchFamily="34" charset="0"/>
              </a:rPr>
              <a:t>Ειδησεογραφικές αξίες (</a:t>
            </a:r>
            <a:r>
              <a:rPr lang="en-US" sz="2800" dirty="0">
                <a:solidFill>
                  <a:schemeClr val="bg1"/>
                </a:solidFill>
                <a:latin typeface="Century Gothic" panose="020B0502020202020204" pitchFamily="34" charset="0"/>
              </a:rPr>
              <a:t>News Values)</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987582" cy="5739958"/>
          </a:xfrm>
        </p:spPr>
        <p:txBody>
          <a:bodyPr anchor="ctr">
            <a:normAutofit/>
          </a:bodyPr>
          <a:lstStyle/>
          <a:p>
            <a:pPr>
              <a:lnSpc>
                <a:spcPct val="150000"/>
              </a:lnSpc>
              <a:buFont typeface="Wingdings" panose="05000000000000000000" pitchFamily="2" charset="2"/>
              <a:buChar char="Ø"/>
            </a:pPr>
            <a:r>
              <a:rPr lang="el-GR" sz="2400" dirty="0"/>
              <a:t>Αναφορά σε διακεκριμένα πρόσωπα, ελίτ, αναγνωρίσιμα πρόσωπα. Το κοινό εμφανίζει αυξημένο ενδιαφέρον για τη ζωή των αναγνωρίσιμων προσώπων.</a:t>
            </a:r>
          </a:p>
          <a:p>
            <a:pPr>
              <a:lnSpc>
                <a:spcPct val="150000"/>
              </a:lnSpc>
              <a:buFont typeface="Wingdings" panose="05000000000000000000" pitchFamily="2" charset="2"/>
              <a:buChar char="Ø"/>
            </a:pPr>
            <a:r>
              <a:rPr lang="el-GR" sz="2400" dirty="0"/>
              <a:t>Απρόσμενο. Μη προβλέψιμο. Σπάνιο. Όσο περισσότερο απροσδόκητο είναι ένα γεγονός τόσο πιο πιθανό είναι να συμπεριληφθεί στο δελτίο ειδήσεων.</a:t>
            </a:r>
          </a:p>
        </p:txBody>
      </p:sp>
    </p:spTree>
    <p:extLst>
      <p:ext uri="{BB962C8B-B14F-4D97-AF65-F5344CB8AC3E}">
        <p14:creationId xmlns:p14="http://schemas.microsoft.com/office/powerpoint/2010/main" val="129433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168400" y="2755653"/>
            <a:ext cx="2316480" cy="3106667"/>
          </a:xfrm>
        </p:spPr>
        <p:txBody>
          <a:bodyPr vert="horz" lIns="91440" tIns="45720" rIns="91440" bIns="45720" rtlCol="0">
            <a:normAutofit/>
          </a:bodyPr>
          <a:lstStyle/>
          <a:p>
            <a:r>
              <a:rPr lang="el-GR" sz="2800" dirty="0">
                <a:solidFill>
                  <a:schemeClr val="bg1"/>
                </a:solidFill>
                <a:latin typeface="Century Gothic" panose="020B0502020202020204" pitchFamily="34" charset="0"/>
              </a:rPr>
              <a:t>Τι είναι είδηση; - Ορισμός</a:t>
            </a: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987582" cy="5739958"/>
          </a:xfrm>
        </p:spPr>
        <p:txBody>
          <a:bodyPr anchor="ctr">
            <a:normAutofit/>
          </a:bodyPr>
          <a:lstStyle/>
          <a:p>
            <a:pPr>
              <a:lnSpc>
                <a:spcPct val="150000"/>
              </a:lnSpc>
              <a:buFont typeface="Wingdings" panose="05000000000000000000" pitchFamily="2" charset="2"/>
              <a:buChar char="Ø"/>
            </a:pPr>
            <a:r>
              <a:rPr lang="el-GR" sz="2400" dirty="0"/>
              <a:t>Η είδηση είναι η πληροφορία για κάποιο γεγονός που είναι νέο, σημαντικό, πρωτοφανές ή ασυνήθιστο και ενδιαφέρει μεγάλη μερίδα του κόσμου.</a:t>
            </a:r>
          </a:p>
          <a:p>
            <a:pPr>
              <a:lnSpc>
                <a:spcPct val="150000"/>
              </a:lnSpc>
              <a:buFont typeface="Wingdings" panose="05000000000000000000" pitchFamily="2" charset="2"/>
              <a:buChar char="Ø"/>
            </a:pPr>
            <a:r>
              <a:rPr lang="el-GR" sz="2400" dirty="0"/>
              <a:t>Όσο περισσότερες ειδησεογραφικές αξίες συγκεντρώνει μια είδηση τόσο πολυτιμότερη είναι.</a:t>
            </a:r>
          </a:p>
        </p:txBody>
      </p:sp>
    </p:spTree>
    <p:extLst>
      <p:ext uri="{BB962C8B-B14F-4D97-AF65-F5344CB8AC3E}">
        <p14:creationId xmlns:p14="http://schemas.microsoft.com/office/powerpoint/2010/main" val="114001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09040" y="2725173"/>
            <a:ext cx="214376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Συλλέγοντας τις ειδήσεις /</a:t>
            </a:r>
            <a:br>
              <a:rPr lang="el-GR" sz="2600" dirty="0">
                <a:solidFill>
                  <a:schemeClr val="bg1"/>
                </a:solidFill>
                <a:latin typeface="Century Gothic" panose="020B0502020202020204" pitchFamily="34" charset="0"/>
              </a:rPr>
            </a:br>
            <a:r>
              <a:rPr lang="el-GR" sz="2600" dirty="0">
                <a:solidFill>
                  <a:schemeClr val="bg1"/>
                </a:solidFill>
                <a:latin typeface="Century Gothic" panose="020B0502020202020204" pitchFamily="34" charset="0"/>
              </a:rPr>
              <a:t>Πηγές των ειδήσεων</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77360" y="589722"/>
            <a:ext cx="7741920" cy="6004118"/>
          </a:xfrm>
        </p:spPr>
        <p:txBody>
          <a:bodyPr anchor="ctr">
            <a:noAutofit/>
          </a:bodyPr>
          <a:lstStyle/>
          <a:p>
            <a:r>
              <a:rPr lang="el-GR" sz="2000" dirty="0"/>
              <a:t>Πηγές των ειδήσεων</a:t>
            </a:r>
          </a:p>
          <a:p>
            <a:pPr marL="0" indent="0">
              <a:buNone/>
            </a:pPr>
            <a:endParaRPr lang="el-GR" sz="2000" dirty="0"/>
          </a:p>
          <a:p>
            <a:pPr marL="0" indent="0">
              <a:spcBef>
                <a:spcPts val="600"/>
              </a:spcBef>
              <a:buNone/>
            </a:pPr>
            <a:r>
              <a:rPr lang="el-GR" sz="2000" dirty="0"/>
              <a:t>Διεθνή και εθνικά πρακτορεία ειδήσεων</a:t>
            </a:r>
          </a:p>
          <a:p>
            <a:pPr marL="0" indent="0">
              <a:spcBef>
                <a:spcPts val="600"/>
              </a:spcBef>
              <a:buNone/>
            </a:pPr>
            <a:r>
              <a:rPr lang="el-GR" sz="2000" dirty="0"/>
              <a:t>Διαδίκτυο / ΜΚΔ</a:t>
            </a:r>
            <a:br>
              <a:rPr lang="el-GR" sz="2000" dirty="0"/>
            </a:br>
            <a:r>
              <a:rPr lang="el-GR" sz="2000" dirty="0"/>
              <a:t>Άλλα μέσα ενημέρωσης</a:t>
            </a:r>
            <a:br>
              <a:rPr lang="el-GR" sz="2000" dirty="0"/>
            </a:br>
            <a:r>
              <a:rPr lang="el-GR" sz="2000" dirty="0"/>
              <a:t>Δημοσιογραφικές πηγές/ άλλοι ρεπόρτερ</a:t>
            </a:r>
            <a:br>
              <a:rPr lang="el-GR" sz="2000" dirty="0"/>
            </a:br>
            <a:r>
              <a:rPr lang="el-GR" sz="2000" dirty="0"/>
              <a:t>Προσωπικές πηγές</a:t>
            </a:r>
            <a:br>
              <a:rPr lang="el-GR" sz="2000" dirty="0"/>
            </a:br>
            <a:r>
              <a:rPr lang="el-GR" sz="2000" dirty="0"/>
              <a:t>Επίσημες πηγές (αστυνομία, πυροσβεστική, λιμενικό, ένοπλες δυνάμεις </a:t>
            </a:r>
            <a:r>
              <a:rPr lang="el-GR" sz="2000" dirty="0" err="1"/>
              <a:t>κτλ</a:t>
            </a:r>
            <a:r>
              <a:rPr lang="el-GR" sz="2000" dirty="0"/>
              <a:t>)</a:t>
            </a:r>
            <a:br>
              <a:rPr lang="el-GR" sz="2000" dirty="0"/>
            </a:br>
            <a:r>
              <a:rPr lang="el-GR" sz="2000" dirty="0"/>
              <a:t>Δελτία Τύπου</a:t>
            </a:r>
            <a:br>
              <a:rPr lang="el-GR" sz="2000" dirty="0"/>
            </a:br>
            <a:r>
              <a:rPr lang="el-GR" sz="2000" dirty="0"/>
              <a:t>Πολιτικά πρόσωπα</a:t>
            </a:r>
            <a:br>
              <a:rPr lang="el-GR" sz="2000" dirty="0"/>
            </a:br>
            <a:r>
              <a:rPr lang="el-GR" sz="2000" dirty="0"/>
              <a:t>Επαγγελματίες / Εμπειρογνώμονες</a:t>
            </a:r>
            <a:br>
              <a:rPr lang="el-GR" sz="2000" dirty="0"/>
            </a:br>
            <a:r>
              <a:rPr lang="el-GR" sz="2000" dirty="0"/>
              <a:t>Πολίτες</a:t>
            </a:r>
            <a:br>
              <a:rPr lang="el-GR" sz="2000" dirty="0"/>
            </a:br>
            <a:r>
              <a:rPr lang="el-GR" sz="2000" dirty="0"/>
              <a:t>Εκδηλώσεις – Οργανωμένα γεγονότα</a:t>
            </a:r>
            <a:br>
              <a:rPr lang="el-GR" sz="2000" dirty="0"/>
            </a:br>
            <a:r>
              <a:rPr lang="el-GR" sz="2000" dirty="0"/>
              <a:t>Πορείες- Διαδηλώσεις</a:t>
            </a:r>
            <a:br>
              <a:rPr lang="el-GR" sz="2000" dirty="0"/>
            </a:br>
            <a:r>
              <a:rPr lang="el-GR" sz="2000" dirty="0"/>
              <a:t>Συνεντεύξεις Τύπου</a:t>
            </a:r>
            <a:br>
              <a:rPr lang="el-GR" sz="2000" dirty="0"/>
            </a:br>
            <a:r>
              <a:rPr lang="el-GR" sz="2000" dirty="0"/>
              <a:t>Άλλες εκδηλώσεις</a:t>
            </a:r>
          </a:p>
        </p:txBody>
      </p:sp>
    </p:spTree>
    <p:extLst>
      <p:ext uri="{BB962C8B-B14F-4D97-AF65-F5344CB8AC3E}">
        <p14:creationId xmlns:p14="http://schemas.microsoft.com/office/powerpoint/2010/main" val="2829645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Τι πρέπει να περιλαμβάνει μια καλή ειδησεογραφική ιστορία;</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277360" y="589722"/>
            <a:ext cx="7741920" cy="6004118"/>
          </a:xfrm>
        </p:spPr>
        <p:txBody>
          <a:bodyPr anchor="ctr">
            <a:noAutofit/>
          </a:bodyPr>
          <a:lstStyle/>
          <a:p>
            <a:r>
              <a:rPr lang="el-GR" sz="2000" dirty="0"/>
              <a:t>Οκτώ συστατικά της είδησης</a:t>
            </a:r>
          </a:p>
          <a:p>
            <a:pPr marL="0" indent="0">
              <a:buNone/>
            </a:pPr>
            <a:endParaRPr lang="el-GR" sz="2000" dirty="0"/>
          </a:p>
          <a:p>
            <a:pPr>
              <a:spcBef>
                <a:spcPts val="600"/>
              </a:spcBef>
              <a:buFont typeface="Courier New" panose="02070309020205020404" pitchFamily="49" charset="0"/>
              <a:buChar char="o"/>
            </a:pPr>
            <a:r>
              <a:rPr lang="el-GR" sz="2000" dirty="0"/>
              <a:t>Εστίαση</a:t>
            </a:r>
          </a:p>
          <a:p>
            <a:pPr>
              <a:spcBef>
                <a:spcPts val="600"/>
              </a:spcBef>
              <a:buFont typeface="Courier New" panose="02070309020205020404" pitchFamily="49" charset="0"/>
              <a:buChar char="o"/>
            </a:pPr>
            <a:r>
              <a:rPr lang="el-GR" sz="2000" dirty="0"/>
              <a:t>Ειδησεογραφική αξία</a:t>
            </a:r>
          </a:p>
          <a:p>
            <a:pPr>
              <a:spcBef>
                <a:spcPts val="600"/>
              </a:spcBef>
              <a:buFont typeface="Courier New" panose="02070309020205020404" pitchFamily="49" charset="0"/>
              <a:buChar char="o"/>
            </a:pPr>
            <a:r>
              <a:rPr lang="el-GR" sz="2000" dirty="0"/>
              <a:t>Δεδομένα</a:t>
            </a:r>
          </a:p>
          <a:p>
            <a:pPr>
              <a:spcBef>
                <a:spcPts val="600"/>
              </a:spcBef>
              <a:buFont typeface="Courier New" panose="02070309020205020404" pitchFamily="49" charset="0"/>
              <a:buChar char="o"/>
            </a:pPr>
            <a:r>
              <a:rPr lang="el-GR" sz="2000" dirty="0"/>
              <a:t>Πηγές</a:t>
            </a:r>
          </a:p>
          <a:p>
            <a:pPr>
              <a:spcBef>
                <a:spcPts val="600"/>
              </a:spcBef>
              <a:buFont typeface="Courier New" panose="02070309020205020404" pitchFamily="49" charset="0"/>
              <a:buChar char="o"/>
            </a:pPr>
            <a:r>
              <a:rPr lang="el-GR" sz="2000" dirty="0"/>
              <a:t>Σαφήνεια</a:t>
            </a:r>
          </a:p>
          <a:p>
            <a:pPr>
              <a:spcBef>
                <a:spcPts val="600"/>
              </a:spcBef>
              <a:buFont typeface="Courier New" panose="02070309020205020404" pitchFamily="49" charset="0"/>
              <a:buChar char="o"/>
            </a:pPr>
            <a:r>
              <a:rPr lang="el-GR" sz="2000" dirty="0"/>
              <a:t>Απαντήσεις</a:t>
            </a:r>
          </a:p>
          <a:p>
            <a:pPr>
              <a:spcBef>
                <a:spcPts val="600"/>
              </a:spcBef>
              <a:buFont typeface="Courier New" panose="02070309020205020404" pitchFamily="49" charset="0"/>
              <a:buChar char="o"/>
            </a:pPr>
            <a:r>
              <a:rPr lang="el-GR" sz="2000" dirty="0"/>
              <a:t>Κοινό</a:t>
            </a:r>
          </a:p>
          <a:p>
            <a:pPr>
              <a:spcBef>
                <a:spcPts val="600"/>
              </a:spcBef>
              <a:buFont typeface="Courier New" panose="02070309020205020404" pitchFamily="49" charset="0"/>
              <a:buChar char="o"/>
            </a:pPr>
            <a:r>
              <a:rPr lang="el-GR" sz="2000" dirty="0"/>
              <a:t>Δεοντολογία</a:t>
            </a:r>
          </a:p>
        </p:txBody>
      </p:sp>
    </p:spTree>
    <p:extLst>
      <p:ext uri="{BB962C8B-B14F-4D97-AF65-F5344CB8AC3E}">
        <p14:creationId xmlns:p14="http://schemas.microsoft.com/office/powerpoint/2010/main" val="1614276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Τι πρέπει να περιλαμβάνει μια καλή ειδησεογραφική ιστορία;</a:t>
            </a:r>
            <a:br>
              <a:rPr lang="el-GR" sz="2600" dirty="0">
                <a:solidFill>
                  <a:schemeClr val="bg1"/>
                </a:solidFill>
                <a:latin typeface="Century Gothic" panose="020B0502020202020204" pitchFamily="34" charset="0"/>
              </a:rPr>
            </a:b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r>
              <a:rPr lang="el-GR" sz="1950" dirty="0"/>
              <a:t>Εστίαση: Εστίαση είναι η κεντρική ιδέα της είδησης. Όταν ετοιμάζουμε ένα θέμα, είναι σημαντικό να θέτουμε το ερώτημα: ποιο είναι το θέμα της ιστορίας; Τι θα πρέπει να συγκρατήσει το κοινό όταν διαβάζει, ακούει ή παρακολουθεί την είδηση; - Θέμα </a:t>
            </a:r>
            <a:r>
              <a:rPr lang="en-US" sz="1950" dirty="0"/>
              <a:t>vs. </a:t>
            </a:r>
            <a:r>
              <a:rPr lang="el-GR" sz="1950" dirty="0"/>
              <a:t>Εστίαση. [π.χ. χιονοθύελλα – διακοπή ρεύματος]</a:t>
            </a:r>
          </a:p>
          <a:p>
            <a:r>
              <a:rPr lang="el-GR" sz="1950" dirty="0"/>
              <a:t>Ειδησεογραφική αξία: [βλ. παραπάνω]</a:t>
            </a:r>
          </a:p>
          <a:p>
            <a:r>
              <a:rPr lang="el-GR" sz="1950" dirty="0"/>
              <a:t>Δεδομένα: Επαληθευμένες πληροφορίες σχετικές με την είδηση [π.χ. ώρα διεξαγωγής μιας εκδήλωσης]</a:t>
            </a:r>
          </a:p>
          <a:p>
            <a:r>
              <a:rPr lang="el-GR" sz="1950" dirty="0"/>
              <a:t>Πηγές: [βλ. παραπάνω] Όσο περισσότερες, τόσο καλύτερα – Αξιοπιστία των πηγών. </a:t>
            </a:r>
          </a:p>
          <a:p>
            <a:r>
              <a:rPr lang="el-GR" sz="1950" dirty="0"/>
              <a:t>Σαφήνεια: Απλός, σαφής και περιεκτικός λόγος. – Το αντίθετο του συγκεχυμένου, του ασαφούς και του δυσνόητου. </a:t>
            </a:r>
          </a:p>
          <a:p>
            <a:r>
              <a:rPr lang="el-GR" sz="1950" dirty="0"/>
              <a:t>Απαντήσεις: Πρέπει να απαντάει σε έξι ερωτήσεις: Ποιος, Τι, Πότε, Πού, Γιατί και Πώς.</a:t>
            </a:r>
          </a:p>
          <a:p>
            <a:r>
              <a:rPr lang="el-GR" sz="1950" dirty="0"/>
              <a:t>Κοινό: Οι ειδήσεις αφορούν πάντα το κοινό (μέγεθος, γεωγραφία, εξειδικευμένα ακροατήρια)</a:t>
            </a:r>
          </a:p>
          <a:p>
            <a:r>
              <a:rPr lang="el-GR" sz="1950" dirty="0"/>
              <a:t>Δεοντολογία: Εφαρμογή των κανόνων και αρχών της δημοσιογραφίας.</a:t>
            </a:r>
          </a:p>
        </p:txBody>
      </p:sp>
    </p:spTree>
    <p:extLst>
      <p:ext uri="{BB962C8B-B14F-4D97-AF65-F5344CB8AC3E}">
        <p14:creationId xmlns:p14="http://schemas.microsoft.com/office/powerpoint/2010/main" val="9627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n-US" sz="2600" dirty="0">
                <a:solidFill>
                  <a:schemeClr val="bg1"/>
                </a:solidFill>
                <a:latin typeface="Century Gothic" panose="020B0502020202020204" pitchFamily="34" charset="0"/>
              </a:rPr>
              <a:t>Tweet </a:t>
            </a:r>
            <a:r>
              <a:rPr lang="el-GR" sz="2600" dirty="0">
                <a:solidFill>
                  <a:schemeClr val="bg1"/>
                </a:solidFill>
                <a:latin typeface="Century Gothic" panose="020B0502020202020204" pitchFamily="34" charset="0"/>
              </a:rPr>
              <a:t>ειδησεογραφικού μέσου για </a:t>
            </a:r>
            <a:r>
              <a:rPr lang="el-GR" sz="2600">
                <a:solidFill>
                  <a:schemeClr val="bg1"/>
                </a:solidFill>
                <a:latin typeface="Century Gothic" panose="020B0502020202020204" pitchFamily="34" charset="0"/>
              </a:rPr>
              <a:t>χιονοθύελλα στη </a:t>
            </a:r>
            <a:r>
              <a:rPr lang="el-GR" sz="2600" dirty="0">
                <a:solidFill>
                  <a:schemeClr val="bg1"/>
                </a:solidFill>
                <a:latin typeface="Century Gothic" panose="020B0502020202020204" pitchFamily="34" charset="0"/>
              </a:rPr>
              <a:t>Δυτική Μακεδονία</a:t>
            </a: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r>
              <a:rPr lang="el-GR" sz="1950" dirty="0"/>
              <a:t>Η ΔΕΗ αναφέρει πρόβλημα στην Κοζάνη λόγω βλάβης σε καλώδια υψηλής τάσης</a:t>
            </a:r>
            <a:r>
              <a:rPr lang="en-US" sz="1950" dirty="0"/>
              <a:t> </a:t>
            </a:r>
            <a:r>
              <a:rPr lang="el-GR" sz="1950" dirty="0"/>
              <a:t>που προκλήθηκε από τη χιονοθύελλα. Η αποκατάσταση αναμένεται ως τη 1 μ.μ. </a:t>
            </a:r>
            <a:r>
              <a:rPr lang="en-US" sz="1950" dirty="0"/>
              <a:t>#kozanitwra </a:t>
            </a:r>
            <a:endParaRPr lang="el-GR" sz="1950" dirty="0"/>
          </a:p>
          <a:p>
            <a:pPr marL="0" indent="0">
              <a:buNone/>
            </a:pPr>
            <a:r>
              <a:rPr lang="el-GR" sz="1950" dirty="0"/>
              <a:t>	(</a:t>
            </a:r>
            <a:r>
              <a:rPr lang="en-US" sz="1950" dirty="0"/>
              <a:t>157 </a:t>
            </a:r>
            <a:r>
              <a:rPr lang="el-GR" sz="1950" dirty="0"/>
              <a:t>χαρακτήρες)</a:t>
            </a:r>
          </a:p>
          <a:p>
            <a:pPr marL="457200" indent="-457200">
              <a:buAutoNum type="arabicParenR"/>
            </a:pPr>
            <a:r>
              <a:rPr lang="el-GR" sz="1950" dirty="0"/>
              <a:t>Εστίαση: διακοπή ρεύματος</a:t>
            </a:r>
          </a:p>
          <a:p>
            <a:pPr marL="457200" indent="-457200">
              <a:buAutoNum type="arabicParenR"/>
            </a:pPr>
            <a:r>
              <a:rPr lang="el-GR" sz="1950" dirty="0"/>
              <a:t>Ειδησεογραφική αξία: επίκαιρη, γεωγραφική εγγύτητα, ασυνήθιστη, συναφής (με τη χιονοθύελλα)</a:t>
            </a:r>
          </a:p>
          <a:p>
            <a:pPr marL="457200" indent="-457200">
              <a:buAutoNum type="arabicParenR"/>
            </a:pPr>
            <a:r>
              <a:rPr lang="el-GR" sz="1950" dirty="0"/>
              <a:t>Δεδομένα: αιτία βλάβης, ώρα αποκατάστασης</a:t>
            </a:r>
          </a:p>
          <a:p>
            <a:pPr marL="457200" indent="-457200">
              <a:buAutoNum type="arabicParenR"/>
            </a:pPr>
            <a:r>
              <a:rPr lang="el-GR" sz="1950" dirty="0"/>
              <a:t>Πηγές: ΔΕΗ</a:t>
            </a:r>
          </a:p>
          <a:p>
            <a:pPr marL="457200" indent="-457200">
              <a:buAutoNum type="arabicParenR"/>
            </a:pPr>
            <a:r>
              <a:rPr lang="el-GR" sz="1950" dirty="0"/>
              <a:t>Σαφήνεια: απλή διατύπωση</a:t>
            </a:r>
          </a:p>
          <a:p>
            <a:pPr marL="457200" indent="-457200">
              <a:buAutoNum type="arabicParenR"/>
            </a:pPr>
            <a:r>
              <a:rPr lang="el-GR" sz="1950" dirty="0"/>
              <a:t>Απαντήσεις: σχετικά με το είδος του προβλήματος και τον χρόνο επίλυσής του</a:t>
            </a:r>
          </a:p>
          <a:p>
            <a:pPr marL="457200" indent="-457200">
              <a:buAutoNum type="arabicParenR"/>
            </a:pPr>
            <a:r>
              <a:rPr lang="el-GR" sz="1950" dirty="0"/>
              <a:t>Κοινό: Κάτοικοι της Κοζάνης και ΠΔΜ</a:t>
            </a:r>
          </a:p>
          <a:p>
            <a:pPr marL="457200" indent="-457200">
              <a:buAutoNum type="arabicParenR"/>
            </a:pPr>
            <a:r>
              <a:rPr lang="el-GR" sz="1950" dirty="0"/>
              <a:t>Δεοντολογία: Πηγές.</a:t>
            </a:r>
          </a:p>
        </p:txBody>
      </p:sp>
    </p:spTree>
    <p:extLst>
      <p:ext uri="{BB962C8B-B14F-4D97-AF65-F5344CB8AC3E}">
        <p14:creationId xmlns:p14="http://schemas.microsoft.com/office/powerpoint/2010/main" val="1355830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81589" y="131426"/>
            <a:ext cx="3667039" cy="1289869"/>
          </a:xfrm>
        </p:spPr>
        <p:txBody>
          <a:bodyPr vert="horz" lIns="91440" tIns="45720" rIns="91440" bIns="45720" rtlCol="0" anchor="ctr">
            <a:noAutofit/>
          </a:bodyPr>
          <a:lstStyle/>
          <a:p>
            <a:pPr marL="0" marR="0">
              <a:lnSpc>
                <a:spcPct val="140000"/>
              </a:lnSpc>
              <a:spcBef>
                <a:spcPts val="0"/>
              </a:spcBef>
              <a:spcAft>
                <a:spcPts val="800"/>
              </a:spcAft>
            </a:pPr>
            <a:r>
              <a:rPr lang="el-GR" sz="2200" dirty="0">
                <a:effectLst/>
                <a:latin typeface="Century Gothic" panose="020B0502020202020204" pitchFamily="34" charset="0"/>
                <a:ea typeface="Calibri" panose="020F0502020204030204" pitchFamily="34" charset="0"/>
                <a:cs typeface="Times New Roman" panose="02020603050405020304" pitchFamily="18" charset="0"/>
              </a:rPr>
              <a:t>Ανεστραμμένη Πυραμίδα &amp; </a:t>
            </a:r>
            <a:r>
              <a:rPr lang="en-US" sz="2200" dirty="0">
                <a:effectLst/>
                <a:latin typeface="Century Gothic" panose="020B0502020202020204" pitchFamily="34" charset="0"/>
                <a:ea typeface="Calibri" panose="020F0502020204030204" pitchFamily="34" charset="0"/>
                <a:cs typeface="Times New Roman" panose="02020603050405020304" pitchFamily="18" charset="0"/>
              </a:rPr>
              <a:t>Lead</a:t>
            </a:r>
          </a:p>
        </p:txBody>
      </p:sp>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23314" y="1371603"/>
            <a:ext cx="4353338" cy="4929807"/>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40000"/>
              </a:lnSpc>
              <a:spcBef>
                <a:spcPts val="0"/>
              </a:spcBef>
              <a:spcAft>
                <a:spcPts val="0"/>
              </a:spcAft>
              <a:buClrTx/>
              <a:buSzTx/>
              <a:buFont typeface="Courier New" panose="02070309020205020404" pitchFamily="49" charset="0"/>
              <a:buChar char="o"/>
              <a:defRPr/>
            </a:pPr>
            <a:r>
              <a:rPr kumimoji="0" lang="el-GR" sz="2000" b="0" i="0" u="none" strike="noStrike" kern="1200" cap="none" spc="0" normalizeH="0" baseline="0" noProof="0" dirty="0">
                <a:ln>
                  <a:noFill/>
                </a:ln>
                <a:solidFill>
                  <a:prstClr val="black"/>
                </a:solidFill>
                <a:effectLst/>
                <a:uLnTx/>
                <a:uFillTx/>
                <a:latin typeface="Century Gothic" panose="020B0502020202020204" pitchFamily="34" charset="0"/>
              </a:rPr>
              <a:t>Αρχίζει από το πιο σημαντικό και προχωρεί στο λιγότερο σημαντικό. </a:t>
            </a:r>
          </a:p>
          <a:p>
            <a:pPr marL="342900" marR="0" lvl="0" indent="-342900" algn="l" defTabSz="914400" rtl="0" eaLnBrk="1" fontAlgn="auto" latinLnBrk="0" hangingPunct="1">
              <a:lnSpc>
                <a:spcPct val="140000"/>
              </a:lnSpc>
              <a:spcBef>
                <a:spcPts val="0"/>
              </a:spcBef>
              <a:spcAft>
                <a:spcPts val="0"/>
              </a:spcAft>
              <a:buClrTx/>
              <a:buSzTx/>
              <a:buFont typeface="Courier New" panose="02070309020205020404" pitchFamily="49" charset="0"/>
              <a:buChar char="o"/>
              <a:defRPr/>
            </a:pPr>
            <a:r>
              <a:rPr kumimoji="0" lang="el-GR" sz="2000" b="0" i="0" u="none" strike="noStrike" kern="1200" cap="none" spc="0" normalizeH="0" baseline="0" noProof="0" dirty="0">
                <a:ln>
                  <a:noFill/>
                </a:ln>
                <a:solidFill>
                  <a:prstClr val="black"/>
                </a:solidFill>
                <a:effectLst/>
                <a:uLnTx/>
                <a:uFillTx/>
                <a:latin typeface="Century Gothic" panose="020B0502020202020204" pitchFamily="34" charset="0"/>
              </a:rPr>
              <a:t>Η πρώτη παράγραφος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lead) </a:t>
            </a:r>
            <a:r>
              <a:rPr kumimoji="0" lang="el-GR" sz="2000" b="0" i="0" u="none" strike="noStrike" kern="1200" cap="none" spc="0" normalizeH="0" baseline="0" noProof="0" dirty="0">
                <a:ln>
                  <a:noFill/>
                </a:ln>
                <a:solidFill>
                  <a:prstClr val="black"/>
                </a:solidFill>
                <a:effectLst/>
                <a:uLnTx/>
                <a:uFillTx/>
                <a:latin typeface="Century Gothic" panose="020B0502020202020204" pitchFamily="34" charset="0"/>
              </a:rPr>
              <a:t>περιλαμβάνει τις πιο σημαντικές πληροφορίες (5</a:t>
            </a:r>
            <a:r>
              <a:rPr kumimoji="0" lang="en-US" sz="2000" b="0" i="0" u="none" strike="noStrike" kern="1200" cap="none" spc="0" normalizeH="0" baseline="0" noProof="0" dirty="0" err="1">
                <a:ln>
                  <a:noFill/>
                </a:ln>
                <a:solidFill>
                  <a:prstClr val="black"/>
                </a:solidFill>
                <a:effectLst/>
                <a:uLnTx/>
                <a:uFillTx/>
                <a:latin typeface="Century Gothic" panose="020B0502020202020204" pitchFamily="34" charset="0"/>
              </a:rPr>
              <a:t>Ws</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rPr>
              <a:t> &amp; H).</a:t>
            </a:r>
          </a:p>
          <a:p>
            <a:pPr marL="342900" marR="0" lvl="0" indent="-342900" algn="l" defTabSz="914400" rtl="0" eaLnBrk="1" fontAlgn="auto" latinLnBrk="0" hangingPunct="1">
              <a:lnSpc>
                <a:spcPct val="140000"/>
              </a:lnSpc>
              <a:spcBef>
                <a:spcPts val="0"/>
              </a:spcBef>
              <a:spcAft>
                <a:spcPts val="0"/>
              </a:spcAft>
              <a:buClrTx/>
              <a:buSzTx/>
              <a:buFont typeface="Courier New" panose="02070309020205020404" pitchFamily="49" charset="0"/>
              <a:buChar char="o"/>
              <a:defRPr/>
            </a:pPr>
            <a:r>
              <a:rPr kumimoji="0" lang="el-GR" sz="2000" b="0" i="0" u="none" strike="noStrike" kern="1200" cap="none" spc="0" normalizeH="0" baseline="0" noProof="0" dirty="0">
                <a:ln>
                  <a:noFill/>
                </a:ln>
                <a:solidFill>
                  <a:prstClr val="black"/>
                </a:solidFill>
                <a:effectLst/>
                <a:uLnTx/>
                <a:uFillTx/>
                <a:latin typeface="Century Gothic" panose="020B0502020202020204" pitchFamily="34" charset="0"/>
              </a:rPr>
              <a:t>Οι επόμενες παράγραφοι παρουσιάζουν πρόσθετες σημαντικές πληροφορίες.</a:t>
            </a: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42900" marR="0" lvl="0" indent="-342900" algn="l" defTabSz="914400" rtl="0" eaLnBrk="1" fontAlgn="auto" latinLnBrk="0" hangingPunct="1">
              <a:lnSpc>
                <a:spcPct val="140000"/>
              </a:lnSpc>
              <a:spcBef>
                <a:spcPts val="0"/>
              </a:spcBef>
              <a:spcAft>
                <a:spcPts val="0"/>
              </a:spcAft>
              <a:buClrTx/>
              <a:buSzTx/>
              <a:buFont typeface="Courier New" panose="02070309020205020404" pitchFamily="49" charset="0"/>
              <a:buChar char="o"/>
              <a:defRPr/>
            </a:pPr>
            <a:r>
              <a:rPr kumimoji="0" lang="el-GR" sz="2000" b="0" i="0" u="none" strike="noStrike" kern="1200" cap="none" spc="0" normalizeH="0" baseline="0" noProof="0" dirty="0">
                <a:ln>
                  <a:noFill/>
                </a:ln>
                <a:solidFill>
                  <a:prstClr val="black"/>
                </a:solidFill>
                <a:effectLst/>
                <a:uLnTx/>
                <a:uFillTx/>
                <a:latin typeface="Century Gothic" panose="020B0502020202020204" pitchFamily="34" charset="0"/>
              </a:rPr>
              <a:t>Οι τελευταίες παράγραφοι παρουσιάζουν τις λιγότερο σημαντικές πληροφορίες. </a:t>
            </a:r>
          </a:p>
          <a:p>
            <a:pPr marL="342900" marR="0" lvl="0" indent="-342900" algn="just" defTabSz="914400" rtl="0" eaLnBrk="1" fontAlgn="auto" latinLnBrk="0" hangingPunct="1">
              <a:lnSpc>
                <a:spcPct val="140000"/>
              </a:lnSpc>
              <a:spcBef>
                <a:spcPts val="0"/>
              </a:spcBef>
              <a:spcAft>
                <a:spcPts val="0"/>
              </a:spcAft>
              <a:buClrTx/>
              <a:buSzTx/>
              <a:buFont typeface="Courier New" panose="02070309020205020404" pitchFamily="49" charset="0"/>
              <a:buChar char="o"/>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pic>
        <p:nvPicPr>
          <p:cNvPr id="4" name="Εικόνα 3"/>
          <p:cNvPicPr>
            <a:picLocks noChangeAspect="1"/>
          </p:cNvPicPr>
          <p:nvPr/>
        </p:nvPicPr>
        <p:blipFill>
          <a:blip r:embed="rId2"/>
          <a:stretch>
            <a:fillRect/>
          </a:stretch>
        </p:blipFill>
        <p:spPr>
          <a:xfrm>
            <a:off x="646043" y="775250"/>
            <a:ext cx="6261366" cy="5486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a:spLocks noGrp="1" noRot="1" noChangeAspect="1" noMove="1" noResize="1" noEditPoints="1" noAdjustHandles="1" noChangeArrowheads="1" noChangeShapeType="1" noTextEdit="1"/>
          </p:cNvSpPr>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Θέση περιεχομένου 4"/>
          <p:cNvPicPr>
            <a:picLocks noGrp="1" noChangeAspect="1"/>
          </p:cNvPicPr>
          <p:nvPr>
            <p:ph sz="half" idx="1"/>
          </p:nvPr>
        </p:nvPicPr>
        <p:blipFill>
          <a:blip r:embed="rId2"/>
          <a:stretch>
            <a:fillRect/>
          </a:stretch>
        </p:blipFill>
        <p:spPr>
          <a:xfrm>
            <a:off x="643467" y="908063"/>
            <a:ext cx="3445280" cy="5041874"/>
          </a:xfrm>
          <a:prstGeom prst="rect">
            <a:avLst/>
          </a:prstGeom>
        </p:spPr>
      </p:pic>
      <p:sp>
        <p:nvSpPr>
          <p:cNvPr id="4" name="Θέση περιεχομένου 3"/>
          <p:cNvSpPr>
            <a:spLocks noGrp="1"/>
          </p:cNvSpPr>
          <p:nvPr>
            <p:ph sz="half" idx="2"/>
          </p:nvPr>
        </p:nvSpPr>
        <p:spPr>
          <a:xfrm>
            <a:off x="5544639" y="908063"/>
            <a:ext cx="6003894" cy="5041874"/>
          </a:xfrm>
        </p:spPr>
        <p:txBody>
          <a:bodyPr>
            <a:normAutofit fontScale="70000" lnSpcReduction="20000"/>
          </a:bodyPr>
          <a:lstStyle/>
          <a:p>
            <a:pPr marL="262890" indent="-262890" defTabSz="1051560">
              <a:spcBef>
                <a:spcPts val="1150"/>
              </a:spcBef>
            </a:pPr>
            <a:endParaRPr lang="en-US" sz="3220" kern="1200" dirty="0">
              <a:solidFill>
                <a:schemeClr val="tx1"/>
              </a:solidFill>
              <a:latin typeface="+mn-lt"/>
              <a:ea typeface="+mn-ea"/>
              <a:cs typeface="+mn-cs"/>
            </a:endParaRPr>
          </a:p>
          <a:p>
            <a:pPr marL="262890" indent="-262890" defTabSz="1051560">
              <a:spcBef>
                <a:spcPts val="1150"/>
              </a:spcBef>
            </a:pPr>
            <a:endParaRPr lang="en-US" sz="3220" dirty="0"/>
          </a:p>
          <a:p>
            <a:pPr defTabSz="1051560">
              <a:lnSpc>
                <a:spcPct val="120000"/>
              </a:lnSpc>
              <a:spcBef>
                <a:spcPts val="600"/>
              </a:spcBef>
              <a:buFont typeface="Courier New" panose="02070309020205020404" pitchFamily="49" charset="0"/>
              <a:buChar char="o"/>
            </a:pPr>
            <a:r>
              <a:rPr lang="en-US" sz="3300" kern="1200" dirty="0">
                <a:solidFill>
                  <a:schemeClr val="tx1"/>
                </a:solidFill>
                <a:latin typeface="Century Gothic" panose="020B0502020202020204" pitchFamily="34" charset="0"/>
              </a:rPr>
              <a:t>Joseph Pulitzer</a:t>
            </a:r>
            <a:r>
              <a:rPr lang="el-GR" sz="3300" kern="1200" dirty="0">
                <a:solidFill>
                  <a:schemeClr val="tx1"/>
                </a:solidFill>
                <a:latin typeface="Century Gothic" panose="020B0502020202020204" pitchFamily="34" charset="0"/>
              </a:rPr>
              <a:t> (1847-1911)</a:t>
            </a:r>
          </a:p>
          <a:p>
            <a:pPr defTabSz="1051560">
              <a:lnSpc>
                <a:spcPct val="120000"/>
              </a:lnSpc>
              <a:spcBef>
                <a:spcPts val="600"/>
              </a:spcBef>
              <a:buFont typeface="Courier New" panose="02070309020205020404" pitchFamily="49" charset="0"/>
              <a:buChar char="o"/>
            </a:pPr>
            <a:r>
              <a:rPr lang="el-GR" sz="3300" dirty="0">
                <a:latin typeface="Century Gothic" panose="020B0502020202020204" pitchFamily="34" charset="0"/>
              </a:rPr>
              <a:t>Σήμερα γνωστός για τα βραβεία δημοσιογραφίας </a:t>
            </a:r>
            <a:r>
              <a:rPr lang="el-GR" sz="3300" dirty="0" err="1">
                <a:latin typeface="Century Gothic" panose="020B0502020202020204" pitchFamily="34" charset="0"/>
              </a:rPr>
              <a:t>Πούλιτζερ</a:t>
            </a:r>
            <a:endParaRPr lang="en-US" sz="3300" kern="1200" dirty="0">
              <a:solidFill>
                <a:schemeClr val="tx1"/>
              </a:solidFill>
              <a:latin typeface="Century Gothic" panose="020B0502020202020204" pitchFamily="34" charset="0"/>
            </a:endParaRPr>
          </a:p>
          <a:p>
            <a:pPr defTabSz="1051560">
              <a:lnSpc>
                <a:spcPct val="120000"/>
              </a:lnSpc>
              <a:spcBef>
                <a:spcPts val="600"/>
              </a:spcBef>
              <a:buFont typeface="Courier New" panose="02070309020205020404" pitchFamily="49" charset="0"/>
              <a:buChar char="o"/>
            </a:pPr>
            <a:r>
              <a:rPr lang="el-GR" sz="3300" dirty="0">
                <a:latin typeface="Century Gothic" panose="020B0502020202020204" pitchFamily="34" charset="0"/>
              </a:rPr>
              <a:t>Εκδότης της εφημερίδας «</a:t>
            </a:r>
            <a:r>
              <a:rPr lang="en-US" sz="3300" dirty="0">
                <a:latin typeface="Century Gothic" panose="020B0502020202020204" pitchFamily="34" charset="0"/>
              </a:rPr>
              <a:t>New York World</a:t>
            </a:r>
            <a:r>
              <a:rPr lang="el-GR" sz="3300" dirty="0">
                <a:latin typeface="Century Gothic" panose="020B0502020202020204" pitchFamily="34" charset="0"/>
              </a:rPr>
              <a:t>»</a:t>
            </a:r>
            <a:endParaRPr lang="en-US" sz="3300" dirty="0">
              <a:latin typeface="Century Gothic" panose="020B0502020202020204" pitchFamily="34" charset="0"/>
            </a:endParaRPr>
          </a:p>
          <a:p>
            <a:pPr defTabSz="1051560">
              <a:lnSpc>
                <a:spcPct val="120000"/>
              </a:lnSpc>
              <a:spcBef>
                <a:spcPts val="600"/>
              </a:spcBef>
              <a:buFont typeface="Courier New" panose="02070309020205020404" pitchFamily="49" charset="0"/>
              <a:buChar char="o"/>
            </a:pPr>
            <a:r>
              <a:rPr lang="el-GR" sz="3300" dirty="0">
                <a:latin typeface="Century Gothic" panose="020B0502020202020204" pitchFamily="34" charset="0"/>
              </a:rPr>
              <a:t>Θεμελιωτής της ‘κίτρινης δημοσιογραφίας’</a:t>
            </a:r>
          </a:p>
          <a:p>
            <a:pPr defTabSz="1051560">
              <a:lnSpc>
                <a:spcPct val="120000"/>
              </a:lnSpc>
              <a:spcBef>
                <a:spcPts val="600"/>
              </a:spcBef>
              <a:buFont typeface="Courier New" panose="02070309020205020404" pitchFamily="49" charset="0"/>
              <a:buChar char="o"/>
            </a:pPr>
            <a:r>
              <a:rPr lang="el-GR" sz="3300" dirty="0">
                <a:latin typeface="Century Gothic" panose="020B0502020202020204" pitchFamily="34" charset="0"/>
              </a:rPr>
              <a:t>Θεμελιωτής της ιδέας ότι η δημοσιογραφία πρέπει να είναι επιστήμη</a:t>
            </a:r>
          </a:p>
          <a:p>
            <a:pPr marL="0" indent="0" defTabSz="1051560">
              <a:spcBef>
                <a:spcPts val="1150"/>
              </a:spcBef>
              <a:buNone/>
            </a:pPr>
            <a:endParaRPr lang="en-US" dirty="0">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87E0A2DD-D18E-582B-41A0-74814E39A170}"/>
              </a:ext>
            </a:extLst>
          </p:cNvPr>
          <p:cNvPicPr>
            <a:picLocks noGrp="1" noChangeAspect="1"/>
          </p:cNvPicPr>
          <p:nvPr>
            <p:ph idx="1"/>
          </p:nvPr>
        </p:nvPicPr>
        <p:blipFill>
          <a:blip r:embed="rId2"/>
          <a:stretch>
            <a:fillRect/>
          </a:stretch>
        </p:blipFill>
        <p:spPr>
          <a:xfrm>
            <a:off x="2397760" y="133172"/>
            <a:ext cx="7843519" cy="6643548"/>
          </a:xfrm>
          <a:prstGeom prst="rect">
            <a:avLst/>
          </a:prstGeom>
        </p:spPr>
      </p:pic>
    </p:spTree>
    <p:extLst>
      <p:ext uri="{BB962C8B-B14F-4D97-AF65-F5344CB8AC3E}">
        <p14:creationId xmlns:p14="http://schemas.microsoft.com/office/powerpoint/2010/main" val="1412109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52080" y="111760"/>
            <a:ext cx="4106709" cy="609600"/>
          </a:xfrm>
        </p:spPr>
        <p:txBody>
          <a:bodyPr vert="horz" lIns="91440" tIns="45720" rIns="91440" bIns="45720" rtlCol="0" anchor="ctr">
            <a:noAutofit/>
          </a:bodyPr>
          <a:lstStyle/>
          <a:p>
            <a:pPr marL="0" marR="0" algn="ctr">
              <a:lnSpc>
                <a:spcPct val="140000"/>
              </a:lnSpc>
              <a:spcBef>
                <a:spcPts val="0"/>
              </a:spcBef>
              <a:spcAft>
                <a:spcPts val="800"/>
              </a:spcAft>
            </a:pPr>
            <a:r>
              <a:rPr lang="el-GR" sz="2400" dirty="0">
                <a:effectLst/>
                <a:latin typeface="Century Gothic" panose="020B0502020202020204" pitchFamily="34" charset="0"/>
                <a:ea typeface="Calibri" panose="020F0502020204030204" pitchFamily="34" charset="0"/>
                <a:cs typeface="Times New Roman" panose="02020603050405020304" pitchFamily="18" charset="0"/>
              </a:rPr>
              <a:t>Το </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Lead</a:t>
            </a:r>
          </a:p>
        </p:txBody>
      </p:sp>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l-GR" sz="1800" b="0" i="0" u="none" strike="noStrike" kern="1200" cap="none" spc="0" normalizeH="0" baseline="0" noProof="0">
                <a:ln>
                  <a:noFill/>
                </a:ln>
                <a:solidFill>
                  <a:prstClr val="white"/>
                </a:solidFill>
                <a:effectLst/>
                <a:uLnTx/>
                <a:uFillTx/>
                <a:latin typeface="Calibri" panose="020F0502020204030204"/>
                <a:ea typeface="+mn-ea"/>
                <a:cs typeface="+mn-cs"/>
              </a:rPr>
              <a:t>Προκειμένου να είναι σίγουρος ότι οι παραδόσεις του θα φτάσουν εγκαίρως για τα Χριστούγεννα, ο Άγιος Βασίλης ψάχνει να προσλάβει 300 προσωρινά ξωτικά την εβδομάδα πριν από τα Χριστούγεννα για να βοηθήσει με τη διανομή του δώρου σε όλο τον κόσμο στις εγκαταστάσεις του στον Βόρειο Πόλο.</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13154" y="782320"/>
            <a:ext cx="4578846" cy="5842000"/>
          </a:xfrm>
          <a:prstGeom prst="rect">
            <a:avLst/>
          </a:prstGeom>
        </p:spPr>
        <p:txBody>
          <a:bodyPr vert="horz" lIns="91440" tIns="45720" rIns="91440" bIns="45720" rtlCol="0">
            <a:noAutofit/>
          </a:bodyPr>
          <a:lstStyle/>
          <a:p>
            <a:pPr lvl="0">
              <a:lnSpc>
                <a:spcPct val="140000"/>
              </a:lnSpc>
              <a:defRPr/>
            </a:pPr>
            <a:r>
              <a:rPr lang="el-GR" sz="1700" dirty="0">
                <a:solidFill>
                  <a:prstClr val="black"/>
                </a:solidFill>
                <a:latin typeface="Century Gothic" panose="020B0502020202020204" pitchFamily="34" charset="0"/>
              </a:rPr>
              <a:t>Το </a:t>
            </a:r>
            <a:r>
              <a:rPr lang="el-GR" sz="1700" dirty="0" err="1">
                <a:solidFill>
                  <a:prstClr val="black"/>
                </a:solidFill>
                <a:latin typeface="Century Gothic" panose="020B0502020202020204" pitchFamily="34" charset="0"/>
              </a:rPr>
              <a:t>lead</a:t>
            </a:r>
            <a:r>
              <a:rPr lang="el-GR" sz="1700" dirty="0">
                <a:solidFill>
                  <a:prstClr val="black"/>
                </a:solidFill>
                <a:latin typeface="Century Gothic" panose="020B0502020202020204" pitchFamily="34" charset="0"/>
              </a:rPr>
              <a:t> είναι η εισαγωγική παράγραφος ενός δημοσιογραφικού κειμένου, η οποία μας αποκαλύπτει τις βασικές πληροφορίες που χρειάζεται να ξέρουμε για την είδηση. </a:t>
            </a:r>
          </a:p>
          <a:p>
            <a:pPr lvl="0">
              <a:lnSpc>
                <a:spcPct val="140000"/>
              </a:lnSpc>
              <a:defRPr/>
            </a:pPr>
            <a:r>
              <a:rPr lang="el-GR" sz="1700" dirty="0">
                <a:solidFill>
                  <a:prstClr val="black"/>
                </a:solidFill>
                <a:latin typeface="Century Gothic" panose="020B0502020202020204" pitchFamily="34" charset="0"/>
              </a:rPr>
              <a:t>Συνήθως πρόκειται για μία ή δύο προτάσεις. Πρέπει να είναι κάτω από 40 λέξεις. </a:t>
            </a:r>
          </a:p>
          <a:p>
            <a:pPr lvl="0">
              <a:lnSpc>
                <a:spcPct val="140000"/>
              </a:lnSpc>
              <a:defRPr/>
            </a:pPr>
            <a:r>
              <a:rPr lang="el-GR" sz="1700" dirty="0">
                <a:solidFill>
                  <a:prstClr val="black"/>
                </a:solidFill>
                <a:latin typeface="Century Gothic" panose="020B0502020202020204" pitchFamily="34" charset="0"/>
              </a:rPr>
              <a:t>Το </a:t>
            </a:r>
            <a:r>
              <a:rPr lang="el-GR" sz="1700" dirty="0" err="1">
                <a:solidFill>
                  <a:prstClr val="black"/>
                </a:solidFill>
                <a:latin typeface="Century Gothic" panose="020B0502020202020204" pitchFamily="34" charset="0"/>
              </a:rPr>
              <a:t>lead</a:t>
            </a:r>
            <a:r>
              <a:rPr lang="el-GR" sz="1700" dirty="0">
                <a:solidFill>
                  <a:prstClr val="black"/>
                </a:solidFill>
                <a:latin typeface="Century Gothic" panose="020B0502020202020204" pitchFamily="34" charset="0"/>
              </a:rPr>
              <a:t> είναι το «δόλωμα» θα λέγαμε ώστε κάποιος να διαβάσει το κείμενό μας ή να ακούσει το ρεπορτάζ μας και θα πρέπει να αποκαλύπτει τις βασικές πληροφορίες που απαντούν στα βασικά ερωτήματα – ποιος, τι, πού, πότε, γιατί και πώς. </a:t>
            </a:r>
            <a:endParaRPr kumimoji="0" lang="el-GR" sz="17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b="0" i="0" u="none" strike="noStrike" kern="1200" cap="none" spc="0" normalizeH="0" baseline="0" noProof="0" dirty="0">
              <a:ln>
                <a:noFill/>
              </a:ln>
              <a:solidFill>
                <a:prstClr val="black"/>
              </a:solidFill>
              <a:effectLst/>
              <a:uLnTx/>
              <a:uFillTx/>
              <a:latin typeface="Candara" panose="020E0502030303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endParaRPr kumimoji="0" lang="el-GR" b="0" i="0" u="none" strike="noStrike" kern="1200" cap="none" spc="0" normalizeH="0" baseline="0" noProof="0" dirty="0">
              <a:ln>
                <a:noFill/>
              </a:ln>
              <a:solidFill>
                <a:prstClr val="black"/>
              </a:solidFill>
              <a:effectLst/>
              <a:uLnTx/>
              <a:uFillTx/>
              <a:latin typeface="Candara" panose="020E0502030303020204" pitchFamily="34" charset="0"/>
            </a:endParaRPr>
          </a:p>
          <a:p>
            <a:pPr marL="0" marR="0" lvl="0" indent="0" algn="l" defTabSz="914400" rtl="0" eaLnBrk="1" fontAlgn="auto" latinLnBrk="0" hangingPunct="1">
              <a:lnSpc>
                <a:spcPct val="140000"/>
              </a:lnSpc>
              <a:spcBef>
                <a:spcPts val="0"/>
              </a:spcBef>
              <a:spcAft>
                <a:spcPts val="0"/>
              </a:spcAft>
              <a:buClrTx/>
              <a:buSzTx/>
              <a:buFontTx/>
              <a:buNone/>
              <a:defRPr/>
            </a:pPr>
            <a:r>
              <a:rPr kumimoji="0" lang="el-GR"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t>
            </a:r>
            <a:endParaRPr kumimoji="0" lang="en-US" sz="2000" b="0" i="0" u="none" strike="noStrike" kern="1200" cap="none" spc="0" normalizeH="0" baseline="0" noProof="0" dirty="0">
              <a:ln>
                <a:noFill/>
              </a:ln>
              <a:solidFill>
                <a:prstClr val="black"/>
              </a:solidFill>
              <a:effectLst/>
              <a:uLnTx/>
              <a:uFillTx/>
              <a:latin typeface="Candara" panose="020E0502030303020204" pitchFamily="34" charset="0"/>
              <a:ea typeface="+mn-ea"/>
              <a:cs typeface="+mn-cs"/>
            </a:endParaRPr>
          </a:p>
        </p:txBody>
      </p:sp>
      <p:sp>
        <p:nvSpPr>
          <p:cNvPr id="3" name="TextBox 2"/>
          <p:cNvSpPr txBox="1"/>
          <p:nvPr/>
        </p:nvSpPr>
        <p:spPr>
          <a:xfrm>
            <a:off x="873760" y="792481"/>
            <a:ext cx="5882640" cy="4678204"/>
          </a:xfrm>
          <a:prstGeom prst="rect">
            <a:avLst/>
          </a:prstGeom>
          <a:noFill/>
        </p:spPr>
        <p:txBody>
          <a:bodyPr wrap="square" rtlCol="0">
            <a:spAutoFit/>
          </a:bodyPr>
          <a:lstStyle/>
          <a:p>
            <a:endParaRPr lang="en-US" sz="2000" dirty="0">
              <a:solidFill>
                <a:srgbClr val="FF33CC"/>
              </a:solidFill>
              <a:latin typeface="Candara" panose="020E0502030303020204" pitchFamily="34" charset="0"/>
            </a:endParaRPr>
          </a:p>
          <a:p>
            <a:r>
              <a:rPr lang="el-GR" sz="2000" dirty="0">
                <a:solidFill>
                  <a:srgbClr val="00B050"/>
                </a:solidFill>
                <a:latin typeface="Century Gothic" panose="020B0502020202020204" pitchFamily="34" charset="0"/>
              </a:rPr>
              <a:t>Λίγες μέρες πριν από τα Χριστούγεννα, </a:t>
            </a:r>
            <a:r>
              <a:rPr lang="el-GR" sz="2000" dirty="0">
                <a:solidFill>
                  <a:srgbClr val="FF0000"/>
                </a:solidFill>
                <a:latin typeface="Century Gothic" panose="020B0502020202020204" pitchFamily="34" charset="0"/>
              </a:rPr>
              <a:t>ο Άγιος Βασίλης </a:t>
            </a:r>
            <a:r>
              <a:rPr lang="el-GR" sz="2000" dirty="0">
                <a:solidFill>
                  <a:schemeClr val="accent2"/>
                </a:solidFill>
                <a:latin typeface="Century Gothic" panose="020B0502020202020204" pitchFamily="34" charset="0"/>
              </a:rPr>
              <a:t>ψάχνει να προσλάβει</a:t>
            </a:r>
            <a:r>
              <a:rPr lang="en-US" sz="2000" dirty="0">
                <a:solidFill>
                  <a:schemeClr val="accent2"/>
                </a:solidFill>
                <a:latin typeface="Century Gothic" panose="020B0502020202020204" pitchFamily="34" charset="0"/>
              </a:rPr>
              <a:t> </a:t>
            </a:r>
            <a:r>
              <a:rPr lang="el-GR" sz="2000" dirty="0">
                <a:solidFill>
                  <a:schemeClr val="accent2"/>
                </a:solidFill>
                <a:latin typeface="Century Gothic" panose="020B0502020202020204" pitchFamily="34" charset="0"/>
              </a:rPr>
              <a:t>300 ξωτικά </a:t>
            </a:r>
            <a:r>
              <a:rPr lang="el-GR" sz="2000" dirty="0">
                <a:solidFill>
                  <a:srgbClr val="FF33CC"/>
                </a:solidFill>
                <a:latin typeface="Century Gothic" panose="020B0502020202020204" pitchFamily="34" charset="0"/>
              </a:rPr>
              <a:t>για να</a:t>
            </a:r>
            <a:r>
              <a:rPr lang="en-US" sz="2000" dirty="0">
                <a:solidFill>
                  <a:srgbClr val="FF33CC"/>
                </a:solidFill>
                <a:latin typeface="Century Gothic" panose="020B0502020202020204" pitchFamily="34" charset="0"/>
              </a:rPr>
              <a:t> </a:t>
            </a:r>
            <a:r>
              <a:rPr lang="el-GR" sz="2000" dirty="0">
                <a:solidFill>
                  <a:srgbClr val="FF33CC"/>
                </a:solidFill>
                <a:latin typeface="Century Gothic" panose="020B0502020202020204" pitchFamily="34" charset="0"/>
              </a:rPr>
              <a:t>τον βοηθήσουν </a:t>
            </a:r>
            <a:r>
              <a:rPr lang="el-GR" sz="2000" dirty="0">
                <a:solidFill>
                  <a:srgbClr val="C00000"/>
                </a:solidFill>
                <a:latin typeface="Century Gothic" panose="020B0502020202020204" pitchFamily="34" charset="0"/>
              </a:rPr>
              <a:t>με τη διανομή του δώρου σε όλο τον κόσμο. </a:t>
            </a:r>
            <a:r>
              <a:rPr lang="el-GR" sz="2000" dirty="0">
                <a:solidFill>
                  <a:srgbClr val="FF0000"/>
                </a:solidFill>
                <a:latin typeface="Century Gothic" panose="020B0502020202020204" pitchFamily="34" charset="0"/>
              </a:rPr>
              <a:t>Τα ξωτικά </a:t>
            </a:r>
            <a:r>
              <a:rPr lang="el-GR" sz="2000" dirty="0">
                <a:solidFill>
                  <a:schemeClr val="accent2"/>
                </a:solidFill>
                <a:latin typeface="Century Gothic" panose="020B0502020202020204" pitchFamily="34" charset="0"/>
              </a:rPr>
              <a:t>θα έχουν ως έδρα </a:t>
            </a:r>
            <a:r>
              <a:rPr lang="el-GR" sz="2000" dirty="0">
                <a:solidFill>
                  <a:srgbClr val="00B0F0"/>
                </a:solidFill>
                <a:latin typeface="Century Gothic" panose="020B0502020202020204" pitchFamily="34" charset="0"/>
              </a:rPr>
              <a:t>τις εγκαταστάσεις του στον Βόρειο Πόλο</a:t>
            </a:r>
            <a:r>
              <a:rPr lang="el-GR" sz="2000" dirty="0">
                <a:latin typeface="Century Gothic" panose="020B0502020202020204" pitchFamily="34" charset="0"/>
              </a:rPr>
              <a:t>. – 39 λέξεις.</a:t>
            </a:r>
            <a:endParaRPr lang="en-US" sz="2000" dirty="0">
              <a:latin typeface="Century Gothic" panose="020B0502020202020204" pitchFamily="34" charset="0"/>
            </a:endParaRPr>
          </a:p>
          <a:p>
            <a:endParaRPr lang="en-US" sz="2000" dirty="0">
              <a:solidFill>
                <a:srgbClr val="FF0000"/>
              </a:solidFill>
              <a:latin typeface="Century Gothic" panose="020B0502020202020204" pitchFamily="34" charset="0"/>
            </a:endParaRPr>
          </a:p>
          <a:p>
            <a:r>
              <a:rPr lang="el-GR" sz="2000" dirty="0">
                <a:solidFill>
                  <a:srgbClr val="FF0000"/>
                </a:solidFill>
                <a:latin typeface="Century Gothic" panose="020B0502020202020204" pitchFamily="34" charset="0"/>
              </a:rPr>
              <a:t>Ποιος (</a:t>
            </a:r>
            <a:r>
              <a:rPr lang="en-US" sz="2000" dirty="0">
                <a:solidFill>
                  <a:srgbClr val="FF0000"/>
                </a:solidFill>
                <a:latin typeface="Century Gothic" panose="020B0502020202020204" pitchFamily="34" charset="0"/>
              </a:rPr>
              <a:t>Who);</a:t>
            </a:r>
            <a:endParaRPr lang="el-GR" sz="2000" dirty="0">
              <a:solidFill>
                <a:srgbClr val="FF0000"/>
              </a:solidFill>
              <a:latin typeface="Century Gothic" panose="020B0502020202020204" pitchFamily="34" charset="0"/>
            </a:endParaRPr>
          </a:p>
          <a:p>
            <a:r>
              <a:rPr lang="el-GR" sz="2000" dirty="0">
                <a:solidFill>
                  <a:schemeClr val="accent2"/>
                </a:solidFill>
                <a:latin typeface="Century Gothic" panose="020B0502020202020204" pitchFamily="34" charset="0"/>
              </a:rPr>
              <a:t>Τι (</a:t>
            </a:r>
            <a:r>
              <a:rPr lang="en-US" sz="2000" dirty="0">
                <a:solidFill>
                  <a:schemeClr val="accent2"/>
                </a:solidFill>
                <a:latin typeface="Century Gothic" panose="020B0502020202020204" pitchFamily="34" charset="0"/>
              </a:rPr>
              <a:t>What);</a:t>
            </a:r>
            <a:endParaRPr lang="el-GR" sz="2000" dirty="0">
              <a:solidFill>
                <a:schemeClr val="accent2"/>
              </a:solidFill>
              <a:latin typeface="Century Gothic" panose="020B0502020202020204" pitchFamily="34" charset="0"/>
            </a:endParaRPr>
          </a:p>
          <a:p>
            <a:r>
              <a:rPr lang="el-GR" sz="2000" dirty="0">
                <a:solidFill>
                  <a:srgbClr val="00B050"/>
                </a:solidFill>
                <a:latin typeface="Century Gothic" panose="020B0502020202020204" pitchFamily="34" charset="0"/>
              </a:rPr>
              <a:t>Πότε</a:t>
            </a:r>
            <a:r>
              <a:rPr lang="en-US" sz="2000" dirty="0">
                <a:solidFill>
                  <a:srgbClr val="00B050"/>
                </a:solidFill>
                <a:latin typeface="Century Gothic" panose="020B0502020202020204" pitchFamily="34" charset="0"/>
              </a:rPr>
              <a:t> (When);</a:t>
            </a:r>
            <a:endParaRPr lang="el-GR" sz="2000" dirty="0">
              <a:solidFill>
                <a:srgbClr val="00B050"/>
              </a:solidFill>
              <a:latin typeface="Century Gothic" panose="020B0502020202020204" pitchFamily="34" charset="0"/>
            </a:endParaRPr>
          </a:p>
          <a:p>
            <a:r>
              <a:rPr lang="el-GR" sz="2000" dirty="0">
                <a:solidFill>
                  <a:srgbClr val="00B0F0"/>
                </a:solidFill>
                <a:latin typeface="Century Gothic" panose="020B0502020202020204" pitchFamily="34" charset="0"/>
              </a:rPr>
              <a:t>Πού</a:t>
            </a:r>
            <a:r>
              <a:rPr lang="en-US" sz="2000" dirty="0">
                <a:solidFill>
                  <a:srgbClr val="00B0F0"/>
                </a:solidFill>
                <a:latin typeface="Century Gothic" panose="020B0502020202020204" pitchFamily="34" charset="0"/>
              </a:rPr>
              <a:t> (Where);</a:t>
            </a:r>
            <a:endParaRPr lang="el-GR" sz="2000" dirty="0">
              <a:solidFill>
                <a:srgbClr val="00B0F0"/>
              </a:solidFill>
              <a:latin typeface="Century Gothic" panose="020B0502020202020204" pitchFamily="34" charset="0"/>
            </a:endParaRPr>
          </a:p>
          <a:p>
            <a:r>
              <a:rPr lang="el-GR" sz="2000" dirty="0">
                <a:solidFill>
                  <a:srgbClr val="C00000"/>
                </a:solidFill>
                <a:latin typeface="Century Gothic" panose="020B0502020202020204" pitchFamily="34" charset="0"/>
              </a:rPr>
              <a:t>Πώς</a:t>
            </a:r>
            <a:r>
              <a:rPr lang="en-US" sz="2000" dirty="0">
                <a:solidFill>
                  <a:srgbClr val="C00000"/>
                </a:solidFill>
                <a:latin typeface="Century Gothic" panose="020B0502020202020204" pitchFamily="34" charset="0"/>
              </a:rPr>
              <a:t> (How);</a:t>
            </a:r>
            <a:endParaRPr lang="el-GR" sz="2000" dirty="0">
              <a:solidFill>
                <a:srgbClr val="C00000"/>
              </a:solidFill>
              <a:latin typeface="Century Gothic" panose="020B0502020202020204" pitchFamily="34" charset="0"/>
            </a:endParaRPr>
          </a:p>
          <a:p>
            <a:r>
              <a:rPr lang="el-GR" sz="2000" dirty="0">
                <a:solidFill>
                  <a:srgbClr val="FF33CC"/>
                </a:solidFill>
                <a:latin typeface="Century Gothic" panose="020B0502020202020204" pitchFamily="34" charset="0"/>
              </a:rPr>
              <a:t>Γιατί</a:t>
            </a:r>
            <a:r>
              <a:rPr lang="en-US" sz="2000" dirty="0">
                <a:solidFill>
                  <a:srgbClr val="FF33CC"/>
                </a:solidFill>
                <a:latin typeface="Century Gothic" panose="020B0502020202020204" pitchFamily="34" charset="0"/>
              </a:rPr>
              <a:t> (Why);</a:t>
            </a:r>
            <a:endParaRPr lang="el-GR" sz="2000" dirty="0">
              <a:solidFill>
                <a:srgbClr val="FF33CC"/>
              </a:solidFill>
              <a:latin typeface="Century Gothic" panose="020B0502020202020204" pitchFamily="34" charset="0"/>
            </a:endParaRPr>
          </a:p>
          <a:p>
            <a:endParaRPr lang="en-US" dirty="0"/>
          </a:p>
        </p:txBody>
      </p:sp>
      <p:pic>
        <p:nvPicPr>
          <p:cNvPr id="6" name="Εικόνα 5"/>
          <p:cNvPicPr>
            <a:picLocks noChangeAspect="1"/>
          </p:cNvPicPr>
          <p:nvPr/>
        </p:nvPicPr>
        <p:blipFill>
          <a:blip r:embed="rId2"/>
          <a:stretch>
            <a:fillRect/>
          </a:stretch>
        </p:blipFill>
        <p:spPr>
          <a:xfrm>
            <a:off x="4295140" y="3226117"/>
            <a:ext cx="1752600" cy="2600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19200" y="2552453"/>
            <a:ext cx="2458720" cy="5006587"/>
          </a:xfrm>
        </p:spPr>
        <p:txBody>
          <a:bodyPr vert="horz" lIns="91440" tIns="45720" rIns="91440" bIns="45720" rtlCol="0">
            <a:normAutofit/>
          </a:bodyPr>
          <a:lstStyle/>
          <a:p>
            <a:r>
              <a:rPr lang="el-GR" sz="2600" dirty="0">
                <a:solidFill>
                  <a:schemeClr val="bg1"/>
                </a:solidFill>
                <a:latin typeface="Century Gothic" panose="020B0502020202020204" pitchFamily="34" charset="0"/>
              </a:rPr>
              <a:t>ΑΣΚΗΣΕΙΣ ΣΤΗΝ ΑΙΘΟΥΣΑ</a:t>
            </a:r>
            <a:br>
              <a:rPr lang="el-GR" sz="2600" dirty="0">
                <a:solidFill>
                  <a:schemeClr val="bg1"/>
                </a:solidFill>
                <a:latin typeface="Century Gothic" panose="020B0502020202020204" pitchFamily="34" charset="0"/>
              </a:rPr>
            </a:br>
            <a:endParaRPr lang="en-US" sz="26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155440" y="71120"/>
            <a:ext cx="7863840" cy="6522720"/>
          </a:xfrm>
        </p:spPr>
        <p:txBody>
          <a:bodyPr anchor="ctr">
            <a:noAutofit/>
          </a:bodyPr>
          <a:lstStyle/>
          <a:p>
            <a:pPr>
              <a:lnSpc>
                <a:spcPct val="150000"/>
              </a:lnSpc>
            </a:pPr>
            <a:r>
              <a:rPr lang="el-GR" sz="1950" dirty="0"/>
              <a:t>Επιλογή και ιεράρχηση ειδήσεων. </a:t>
            </a:r>
          </a:p>
          <a:p>
            <a:pPr>
              <a:lnSpc>
                <a:spcPct val="150000"/>
              </a:lnSpc>
            </a:pPr>
            <a:r>
              <a:rPr lang="el-GR" sz="1950" dirty="0"/>
              <a:t>Σύνταξη </a:t>
            </a:r>
            <a:r>
              <a:rPr lang="en-US" sz="1950" dirty="0"/>
              <a:t>lead</a:t>
            </a:r>
            <a:r>
              <a:rPr lang="el-GR" sz="1950" dirty="0"/>
              <a:t> με βάση πληροφορίες που συγκεντρώθηκαν από ρεπορτάζ.</a:t>
            </a:r>
            <a:endParaRPr lang="en-US" sz="1950" dirty="0"/>
          </a:p>
          <a:p>
            <a:pPr>
              <a:lnSpc>
                <a:spcPct val="150000"/>
              </a:lnSpc>
            </a:pPr>
            <a:r>
              <a:rPr lang="el-GR" sz="1950" dirty="0"/>
              <a:t>Σύνταξη </a:t>
            </a:r>
            <a:r>
              <a:rPr lang="en-US" sz="1950" dirty="0"/>
              <a:t>lead </a:t>
            </a:r>
            <a:r>
              <a:rPr lang="el-GR" sz="1950" dirty="0"/>
              <a:t>από Δ.Τ.</a:t>
            </a:r>
          </a:p>
        </p:txBody>
      </p:sp>
    </p:spTree>
    <p:extLst>
      <p:ext uri="{BB962C8B-B14F-4D97-AF65-F5344CB8AC3E}">
        <p14:creationId xmlns:p14="http://schemas.microsoft.com/office/powerpoint/2010/main" val="351822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70800" y="1016000"/>
            <a:ext cx="4318000" cy="5537200"/>
          </a:xfrm>
          <a:prstGeom prst="rect">
            <a:avLst/>
          </a:prstGeom>
        </p:spPr>
        <p:txBody>
          <a:bodyPr vert="horz" lIns="91440" tIns="45720" rIns="91440" bIns="45720" rtlCol="0">
            <a:noAutofit/>
          </a:bodyPr>
          <a:lstStyle/>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Ποιος: 7χρονο αγόρι που αγνοούνταν για 3 ημέρες</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Τι συνέβη: βρέθηκε ζωντανό </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Πότε: σήμερα το πρωί</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Πού: στο δάσος της Μεσοποταμίας</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Γιατί: Ν/Α</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Πώς: ένας γείτονας είδε τη φωτογραφία του παιδιού στην τηλεόραση</a:t>
            </a:r>
          </a:p>
          <a:p>
            <a:pPr marL="400050" indent="-342900">
              <a:spcAft>
                <a:spcPts val="600"/>
              </a:spcAft>
              <a:buFont typeface="Wingdings" panose="05000000000000000000" pitchFamily="2" charset="2"/>
              <a:buChar char="Ø"/>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Άλλες πληροφορίες: η αστυνομία συνέλαβε τη μητέρα του παιδιού, ετών 27. Αντιμετωπίζει κατηγορίες για αμέλεια.</a:t>
            </a:r>
          </a:p>
        </p:txBody>
      </p:sp>
      <p:pic>
        <p:nvPicPr>
          <p:cNvPr id="4" name="Εικόνα 3">
            <a:extLst>
              <a:ext uri="{FF2B5EF4-FFF2-40B4-BE49-F238E27FC236}">
                <a16:creationId xmlns:a16="http://schemas.microsoft.com/office/drawing/2014/main" id="{2D7B1C4F-96DC-EF40-EBC2-A1EAD3D81B66}"/>
              </a:ext>
            </a:extLst>
          </p:cNvPr>
          <p:cNvPicPr>
            <a:picLocks noChangeAspect="1"/>
          </p:cNvPicPr>
          <p:nvPr/>
        </p:nvPicPr>
        <p:blipFill>
          <a:blip r:embed="rId2"/>
          <a:stretch>
            <a:fillRect/>
          </a:stretch>
        </p:blipFill>
        <p:spPr>
          <a:xfrm>
            <a:off x="1450541" y="2379830"/>
            <a:ext cx="4714322" cy="2742004"/>
          </a:xfrm>
          <a:prstGeom prst="rect">
            <a:avLst/>
          </a:prstGeom>
        </p:spPr>
      </p:pic>
    </p:spTree>
    <p:extLst>
      <p:ext uri="{BB962C8B-B14F-4D97-AF65-F5344CB8AC3E}">
        <p14:creationId xmlns:p14="http://schemas.microsoft.com/office/powerpoint/2010/main" val="12686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47"/>
          <p:cNvSpPr>
            <a:spLocks noGrp="1" noRot="1" noChangeAspect="1" noMove="1" noResize="1" noEditPoints="1" noAdjustHandles="1" noChangeArrowheads="1" noChangeShapeType="1" noTextEdit="1"/>
          </p:cNvSpPr>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ounded Rectangle 20"/>
          <p:cNvSpPr>
            <a:spLocks noGrp="1" noRot="1" noChangeAspect="1" noMove="1" noResize="1" noEditPoints="1" noAdjustHandles="1" noChangeArrowheads="1" noChangeShapeType="1" noTextEdit="1"/>
          </p:cNvSpPr>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670800" y="487680"/>
            <a:ext cx="4267200" cy="5872480"/>
          </a:xfrm>
          <a:prstGeom prst="rect">
            <a:avLst/>
          </a:prstGeom>
        </p:spPr>
        <p:txBody>
          <a:bodyPr vert="horz" lIns="91440" tIns="45720" rIns="91440" bIns="45720" rtlCol="0">
            <a:noAutofit/>
          </a:bodyPr>
          <a:lstStyle/>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Ποιος: 40 επιβάτες</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Πότε: Σήμερα το μεσημέρι</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Τι</a:t>
            </a:r>
            <a:r>
              <a:rPr lang="en-US" altLang="en-US" sz="2000" spc="-20" dirty="0">
                <a:latin typeface="Century Gothic" panose="020B0502020202020204" pitchFamily="34" charset="0"/>
                <a:ea typeface="Tahoma" panose="020B0604030504040204" pitchFamily="34" charset="0"/>
                <a:cs typeface="Tahoma" panose="020B0604030504040204" pitchFamily="34" charset="0"/>
              </a:rPr>
              <a:t> </a:t>
            </a:r>
            <a:r>
              <a:rPr lang="el-GR" altLang="en-US" sz="2000" spc="-20" dirty="0">
                <a:latin typeface="Century Gothic" panose="020B0502020202020204" pitchFamily="34" charset="0"/>
                <a:ea typeface="Tahoma" panose="020B0604030504040204" pitchFamily="34" charset="0"/>
                <a:cs typeface="Tahoma" panose="020B0604030504040204" pitchFamily="34" charset="0"/>
              </a:rPr>
              <a:t>συνέβη: Πολύωρη ταλαιπωρία ύστερα από εκκένωση της μεσημεριανής πτήσης της Aegean από Θεσσαλονίκη για Μυτιλήνη</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Πού: Στο αεροδρόμιο Μακεδονία της Θεσσαλονίκης</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Γιατί: Ένας εργαζόμενος στον πύργο ελέγχου εντόπισε καπνό στις ρόδες του αεροπλάνου.</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Πώς; Ν/Α</a:t>
            </a:r>
          </a:p>
          <a:p>
            <a:pPr marL="57150">
              <a:spcAft>
                <a:spcPts val="600"/>
              </a:spcAft>
            </a:pPr>
            <a:r>
              <a:rPr lang="el-GR" altLang="en-US" sz="2000" spc="-20" dirty="0">
                <a:latin typeface="Century Gothic" panose="020B0502020202020204" pitchFamily="34" charset="0"/>
                <a:ea typeface="Tahoma" panose="020B0604030504040204" pitchFamily="34" charset="0"/>
                <a:cs typeface="Tahoma" panose="020B0604030504040204" pitchFamily="34" charset="0"/>
              </a:rPr>
              <a:t>- Άλλες πληροφορίες: Δεν υπήρξαν τραυματισμοί. Η φωτιά προκλήθηκε από υγρά/αέρια που διέρρευσαν από τα φρένα.</a:t>
            </a:r>
          </a:p>
        </p:txBody>
      </p:sp>
      <p:pic>
        <p:nvPicPr>
          <p:cNvPr id="4" name="Εικόνα 3">
            <a:extLst>
              <a:ext uri="{FF2B5EF4-FFF2-40B4-BE49-F238E27FC236}">
                <a16:creationId xmlns:a16="http://schemas.microsoft.com/office/drawing/2014/main" id="{2D7B1C4F-96DC-EF40-EBC2-A1EAD3D81B66}"/>
              </a:ext>
            </a:extLst>
          </p:cNvPr>
          <p:cNvPicPr>
            <a:picLocks noChangeAspect="1"/>
          </p:cNvPicPr>
          <p:nvPr/>
        </p:nvPicPr>
        <p:blipFill>
          <a:blip r:embed="rId2"/>
          <a:stretch>
            <a:fillRect/>
          </a:stretch>
        </p:blipFill>
        <p:spPr>
          <a:xfrm>
            <a:off x="1450541" y="2379830"/>
            <a:ext cx="4714322" cy="2742004"/>
          </a:xfrm>
          <a:prstGeom prst="rect">
            <a:avLst/>
          </a:prstGeom>
        </p:spPr>
      </p:pic>
    </p:spTree>
    <p:extLst>
      <p:ext uri="{BB962C8B-B14F-4D97-AF65-F5344CB8AC3E}">
        <p14:creationId xmlns:p14="http://schemas.microsoft.com/office/powerpoint/2010/main" val="224726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p:cNvPicPr>
            <a:picLocks noGrp="1" noChangeAspect="1"/>
          </p:cNvPicPr>
          <p:nvPr>
            <p:ph idx="1"/>
          </p:nvPr>
        </p:nvPicPr>
        <p:blipFill rotWithShape="1">
          <a:blip r:embed="rId2">
            <a:extLst>
              <a:ext uri="{28A0092B-C50C-407E-A947-70E740481C1C}">
                <a14:useLocalDpi xmlns:a14="http://schemas.microsoft.com/office/drawing/2010/main" val="0"/>
              </a:ext>
            </a:extLst>
          </a:blip>
          <a:srcRect l="8324" t="8635" r="10918" b="14650"/>
          <a:stretch/>
        </p:blipFill>
        <p:spPr>
          <a:xfrm>
            <a:off x="462456" y="400258"/>
            <a:ext cx="11118694" cy="5926969"/>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0D9CCA-08BE-C858-915F-DC77163E1A30}"/>
              </a:ext>
            </a:extLst>
          </p:cNvPr>
          <p:cNvSpPr txBox="1"/>
          <p:nvPr/>
        </p:nvSpPr>
        <p:spPr>
          <a:xfrm>
            <a:off x="345440" y="711200"/>
            <a:ext cx="3808985" cy="5512619"/>
          </a:xfrm>
          <a:prstGeom prst="rect">
            <a:avLst/>
          </a:prstGeom>
        </p:spPr>
        <p:txBody>
          <a:bodyPr vert="horz" lIns="91440" tIns="45720" rIns="91440" bIns="45720" rtlCol="0">
            <a:normAutofit lnSpcReduction="10000"/>
          </a:bodyPr>
          <a:lstStyle/>
          <a:p>
            <a:pPr algn="ctr">
              <a:lnSpc>
                <a:spcPct val="150000"/>
              </a:lnSpc>
              <a:spcAft>
                <a:spcPts val="600"/>
              </a:spcAft>
            </a:pPr>
            <a:endParaRPr lang="el-GR" sz="2000" b="0" i="0" dirty="0">
              <a:effectLst/>
              <a:latin typeface="Candara" panose="020E0502030303020204" pitchFamily="34" charset="0"/>
            </a:endParaRPr>
          </a:p>
          <a:p>
            <a:pPr algn="ctr">
              <a:lnSpc>
                <a:spcPct val="150000"/>
              </a:lnSpc>
              <a:spcAft>
                <a:spcPts val="600"/>
              </a:spcAft>
            </a:pPr>
            <a:r>
              <a:rPr lang="en-US" sz="2000" b="0" i="0" dirty="0" err="1">
                <a:effectLst/>
                <a:latin typeface="Century Gothic" panose="020B0502020202020204" pitchFamily="34" charset="0"/>
              </a:rPr>
              <a:t>Το</a:t>
            </a:r>
            <a:r>
              <a:rPr lang="en-US" sz="2000" b="0" i="0" dirty="0">
                <a:effectLst/>
                <a:latin typeface="Century Gothic" panose="020B0502020202020204" pitchFamily="34" charset="0"/>
              </a:rPr>
              <a:t> </a:t>
            </a:r>
            <a:r>
              <a:rPr lang="en-US" sz="2000" b="0" i="0" dirty="0" err="1">
                <a:effectLst/>
                <a:latin typeface="Century Gothic" panose="020B0502020202020204" pitchFamily="34" charset="0"/>
              </a:rPr>
              <a:t>Δελτίο</a:t>
            </a:r>
            <a:r>
              <a:rPr lang="en-US" sz="2000" b="0" i="0" dirty="0">
                <a:effectLst/>
                <a:latin typeface="Century Gothic" panose="020B0502020202020204" pitchFamily="34" charset="0"/>
              </a:rPr>
              <a:t> </a:t>
            </a:r>
            <a:r>
              <a:rPr lang="en-US" sz="2000" b="0" i="0" dirty="0" err="1">
                <a:effectLst/>
                <a:latin typeface="Century Gothic" panose="020B0502020202020204" pitchFamily="34" charset="0"/>
              </a:rPr>
              <a:t>Τύ</a:t>
            </a:r>
            <a:r>
              <a:rPr lang="en-US" sz="2000" b="0" i="0" dirty="0">
                <a:effectLst/>
                <a:latin typeface="Century Gothic" panose="020B0502020202020204" pitchFamily="34" charset="0"/>
              </a:rPr>
              <a:t>που είναι μια ανακοίνωση προς τον Τύπο με σκοπό την κάλυψη</a:t>
            </a:r>
            <a:r>
              <a:rPr lang="el-GR" sz="2000" b="0" i="0" dirty="0">
                <a:effectLst/>
                <a:latin typeface="Century Gothic" panose="020B0502020202020204" pitchFamily="34" charset="0"/>
              </a:rPr>
              <a:t> ενός θέματος</a:t>
            </a:r>
            <a:r>
              <a:rPr lang="en-US" sz="2000" b="0" i="0" dirty="0">
                <a:effectLst/>
                <a:latin typeface="Century Gothic" panose="020B0502020202020204" pitchFamily="34" charset="0"/>
              </a:rPr>
              <a:t> από τα μέσα ενημέρωσης. </a:t>
            </a:r>
            <a:r>
              <a:rPr lang="en-US" sz="2000" b="0" i="0" dirty="0" err="1">
                <a:effectLst/>
                <a:latin typeface="Century Gothic" panose="020B0502020202020204" pitchFamily="34" charset="0"/>
              </a:rPr>
              <a:t>Πρόκειτ</a:t>
            </a:r>
            <a:r>
              <a:rPr lang="en-US" sz="2000" b="0" i="0" dirty="0">
                <a:effectLst/>
                <a:latin typeface="Century Gothic" panose="020B0502020202020204" pitchFamily="34" charset="0"/>
              </a:rPr>
              <a:t>αι ουσιαστικά για μια πρόσκληση προς τα μέσα ενημέρωσης για την παρουσίαση κάποιου θέματος</a:t>
            </a:r>
            <a:r>
              <a:rPr lang="el-GR" sz="2000" b="0" i="0" dirty="0">
                <a:effectLst/>
                <a:latin typeface="Century Gothic" panose="020B0502020202020204" pitchFamily="34" charset="0"/>
              </a:rPr>
              <a:t> που παρουσιάζει ενδιαφέρον</a:t>
            </a:r>
            <a:r>
              <a:rPr lang="en-US" sz="2000" b="0" i="0" dirty="0">
                <a:effectLst/>
                <a:latin typeface="Century Gothic" panose="020B0502020202020204" pitchFamily="34" charset="0"/>
              </a:rPr>
              <a:t>.</a:t>
            </a:r>
            <a:endParaRPr lang="en-US" sz="2000" dirty="0">
              <a:latin typeface="Century Gothic" panose="020B0502020202020204" pitchFamily="34" charset="0"/>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EDCC0483-5529-10CB-85FD-3D7446C4949B}"/>
              </a:ext>
            </a:extLst>
          </p:cNvPr>
          <p:cNvPicPr>
            <a:picLocks noGrp="1" noChangeAspect="1"/>
          </p:cNvPicPr>
          <p:nvPr>
            <p:ph idx="1"/>
          </p:nvPr>
        </p:nvPicPr>
        <p:blipFill rotWithShape="1">
          <a:blip r:embed="rId2"/>
          <a:srcRect l="22482" t="10162" r="31113" b="13019"/>
          <a:stretch/>
        </p:blipFill>
        <p:spPr>
          <a:xfrm>
            <a:off x="5602077" y="807593"/>
            <a:ext cx="5626900" cy="5239568"/>
          </a:xfrm>
          <a:prstGeom prst="rect">
            <a:avLst/>
          </a:prstGeom>
          <a:effectLst/>
        </p:spPr>
      </p:pic>
    </p:spTree>
    <p:extLst>
      <p:ext uri="{BB962C8B-B14F-4D97-AF65-F5344CB8AC3E}">
        <p14:creationId xmlns:p14="http://schemas.microsoft.com/office/powerpoint/2010/main" val="9999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DAE88030-28BC-F2E6-78F1-EBD7BFF7BA2C}"/>
              </a:ext>
            </a:extLst>
          </p:cNvPr>
          <p:cNvPicPr>
            <a:picLocks noGrp="1" noChangeAspect="1"/>
          </p:cNvPicPr>
          <p:nvPr>
            <p:ph idx="1"/>
          </p:nvPr>
        </p:nvPicPr>
        <p:blipFill rotWithShape="1">
          <a:blip r:embed="rId2"/>
          <a:srcRect l="22281"/>
          <a:stretch/>
        </p:blipFill>
        <p:spPr>
          <a:xfrm>
            <a:off x="3965067" y="643467"/>
            <a:ext cx="4261865" cy="5571066"/>
          </a:xfrm>
          <a:prstGeom prst="rect">
            <a:avLst/>
          </a:prstGeom>
        </p:spPr>
      </p:pic>
    </p:spTree>
    <p:extLst>
      <p:ext uri="{BB962C8B-B14F-4D97-AF65-F5344CB8AC3E}">
        <p14:creationId xmlns:p14="http://schemas.microsoft.com/office/powerpoint/2010/main" val="531210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EDCC0483-5529-10CB-85FD-3D7446C494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601" t="9069" r="9601" b="10867"/>
          <a:stretch/>
        </p:blipFill>
        <p:spPr>
          <a:xfrm>
            <a:off x="578070" y="364488"/>
            <a:ext cx="11301215" cy="6299071"/>
          </a:xfrm>
        </p:spPr>
      </p:pic>
    </p:spTree>
    <p:extLst>
      <p:ext uri="{BB962C8B-B14F-4D97-AF65-F5344CB8AC3E}">
        <p14:creationId xmlns:p14="http://schemas.microsoft.com/office/powerpoint/2010/main" val="201122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969" y="319180"/>
            <a:ext cx="4406073" cy="55810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640" y="5913120"/>
            <a:ext cx="8737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Yellow Kid </a:t>
            </a:r>
            <a:r>
              <a:rPr kumimoji="0" lang="el-G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του </a:t>
            </a:r>
            <a:r>
              <a:rPr kumimoji="0" lang="en-US" sz="1800" b="0" i="0" u="none" strike="noStrike" kern="1200" cap="none" spc="0" normalizeH="0" baseline="0" noProof="0" dirty="0" err="1">
                <a:ln>
                  <a:noFill/>
                </a:ln>
                <a:solidFill>
                  <a:srgbClr val="000000"/>
                </a:solidFill>
                <a:effectLst/>
                <a:uLnTx/>
                <a:uFillTx/>
                <a:latin typeface="Century Gothic" panose="020B0502020202020204" pitchFamily="34" charset="0"/>
                <a:ea typeface="+mn-ea"/>
                <a:cs typeface="+mn-cs"/>
              </a:rPr>
              <a:t>Outcault</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Rectangle 8"/>
          <p:cNvGraphicFramePr>
            <a:graphicFrameLocks noGrp="1"/>
          </p:cNvGraphicFramePr>
          <p:nvPr>
            <p:ph sz="half" idx="1"/>
          </p:nvPr>
        </p:nvGraphicFramePr>
        <p:xfrm>
          <a:off x="325120" y="335280"/>
          <a:ext cx="11470640" cy="615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48929" y="629266"/>
            <a:ext cx="4944152" cy="1622321"/>
          </a:xfrm>
        </p:spPr>
        <p:txBody>
          <a:bodyPr vert="horz" lIns="91440" tIns="45720" rIns="91440" bIns="45720" rtlCol="0" anchor="ctr">
            <a:normAutofit/>
          </a:bodyPr>
          <a:lstStyle/>
          <a:p>
            <a:pPr algn="ctr"/>
            <a:r>
              <a:rPr lang="en-US" sz="3700" kern="1200" dirty="0">
                <a:solidFill>
                  <a:schemeClr val="tx1"/>
                </a:solidFill>
                <a:latin typeface="Century Gothic" panose="020B0502020202020204" pitchFamily="34" charset="0"/>
              </a:rPr>
              <a:t>Είναι η </a:t>
            </a:r>
            <a:r>
              <a:rPr lang="en-US" sz="3700" kern="1200" dirty="0" err="1">
                <a:solidFill>
                  <a:schemeClr val="tx1"/>
                </a:solidFill>
                <a:latin typeface="Century Gothic" panose="020B0502020202020204" pitchFamily="34" charset="0"/>
              </a:rPr>
              <a:t>δημοσιογρ</a:t>
            </a:r>
            <a:r>
              <a:rPr lang="en-US" sz="3700" kern="1200" dirty="0">
                <a:solidFill>
                  <a:schemeClr val="tx1"/>
                </a:solidFill>
                <a:latin typeface="Century Gothic" panose="020B0502020202020204" pitchFamily="34" charset="0"/>
              </a:rPr>
              <a:t>αφία επιστήμη;</a:t>
            </a:r>
          </a:p>
        </p:txBody>
      </p:sp>
      <p:sp>
        <p:nvSpPr>
          <p:cNvPr id="5" name="Rectangle 8"/>
          <p:cNvSpPr>
            <a:spLocks noGrp="1"/>
          </p:cNvSpPr>
          <p:nvPr>
            <p:ph sz="half" idx="1"/>
          </p:nvPr>
        </p:nvSpPr>
        <p:spPr bwMode="ltGray">
          <a:xfrm>
            <a:off x="648930" y="2438400"/>
            <a:ext cx="4944151" cy="3785419"/>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lnSpcReduction="20000"/>
          </a:bodyPr>
          <a:lstStyle/>
          <a:p>
            <a:pPr marL="0" indent="0">
              <a:lnSpc>
                <a:spcPct val="120000"/>
              </a:lnSpc>
              <a:spcBef>
                <a:spcPts val="0"/>
              </a:spcBef>
              <a:buNone/>
            </a:pPr>
            <a:r>
              <a:rPr lang="el-GR" sz="2400" dirty="0">
                <a:solidFill>
                  <a:srgbClr val="FFFFFF"/>
                </a:solidFill>
                <a:latin typeface="Century Gothic" panose="020B0502020202020204" pitchFamily="34" charset="0"/>
                <a:ea typeface="+mj-ea"/>
                <a:cs typeface="+mj-cs"/>
              </a:rPr>
              <a:t>Έχει σημασία το ότι ο Τζόζεφ </a:t>
            </a:r>
            <a:r>
              <a:rPr lang="el-GR" sz="2400" dirty="0" err="1">
                <a:solidFill>
                  <a:srgbClr val="FFFFFF"/>
                </a:solidFill>
                <a:latin typeface="Century Gothic" panose="020B0502020202020204" pitchFamily="34" charset="0"/>
                <a:ea typeface="+mj-ea"/>
                <a:cs typeface="+mj-cs"/>
              </a:rPr>
              <a:t>Πούλιτζερ</a:t>
            </a:r>
            <a:r>
              <a:rPr lang="el-GR" sz="2400" dirty="0">
                <a:solidFill>
                  <a:srgbClr val="FFFFFF"/>
                </a:solidFill>
                <a:latin typeface="Century Gothic" panose="020B0502020202020204" pitchFamily="34" charset="0"/>
                <a:ea typeface="+mj-ea"/>
                <a:cs typeface="+mj-cs"/>
              </a:rPr>
              <a:t>, ένας δημοσιογράφος «της πιάτσας», εμπνεύστηκε την ίδρυση σχολής δημοσιογραφίας στο Πανεπιστήμιο</a:t>
            </a:r>
            <a:r>
              <a:rPr lang="en-US" sz="2400" dirty="0">
                <a:solidFill>
                  <a:srgbClr val="FFFFFF"/>
                </a:solidFill>
                <a:latin typeface="Century Gothic" panose="020B0502020202020204" pitchFamily="34" charset="0"/>
                <a:ea typeface="+mj-ea"/>
                <a:cs typeface="+mj-cs"/>
              </a:rPr>
              <a:t> Columbia, από τις σημαντικότερες σχολές δημοσιογραφίας στον κόσμο, με την πεποίθηση ότι οι δημοσιογράφοι, όπως οι γιατροί ή οι δικηγόροι, πρέπει να εκπαιδεύονται.</a:t>
            </a:r>
            <a:r>
              <a:rPr lang="el-GR" sz="2400" dirty="0">
                <a:solidFill>
                  <a:srgbClr val="FFFFFF"/>
                </a:solidFill>
                <a:latin typeface="Century Gothic" panose="020B0502020202020204" pitchFamily="34" charset="0"/>
                <a:ea typeface="+mj-ea"/>
                <a:cs typeface="+mj-cs"/>
              </a:rPr>
              <a:t> Γιατί;</a:t>
            </a:r>
            <a:endParaRPr lang="en-US" sz="2400" dirty="0">
              <a:solidFill>
                <a:srgbClr val="FFFFFF"/>
              </a:solidFill>
              <a:latin typeface="Century Gothic" panose="020B0502020202020204" pitchFamily="34" charset="0"/>
              <a:ea typeface="+mj-ea"/>
              <a:cs typeface="+mj-cs"/>
            </a:endParaRPr>
          </a:p>
        </p:txBody>
      </p:sp>
      <p:sp>
        <p:nvSpPr>
          <p:cNvPr id="11" name="Rectangle 10"/>
          <p:cNvSpPr>
            <a:spLocks noGrp="1" noRot="1" noChangeAspect="1" noMove="1" noResize="1" noEditPoints="1" noAdjustHandles="1" noChangeArrowheads="1" noChangeShapeType="1" noTextEdit="1"/>
          </p:cNvSpPr>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9"/>
          <p:cNvSpPr>
            <a:spLocks noGrp="1" noRot="1" noChangeAspect="1" noMove="1" noResize="1" noEditPoints="1" noAdjustHandles="1" noChangeArrowheads="1" noChangeShapeType="1" noTextEdit="1"/>
          </p:cNvSpPr>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Θέση περιεχομένου 5"/>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7979" r="17979"/>
          <a:stretch>
            <a:fillRect/>
          </a:stretch>
        </p:blipFill>
        <p:spPr>
          <a:xfrm>
            <a:off x="6904709" y="1189611"/>
            <a:ext cx="4475531" cy="3931029"/>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9"/>
          <p:cNvSpPr>
            <a:spLocks noGrp="1" noRot="1" noChangeAspect="1" noMove="1" noResize="1" noEditPoints="1" noAdjustHandles="1" noChangeArrowheads="1" noChangeShapeType="1" noTextEdit="1"/>
          </p:cNvSpPr>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Arc 11"/>
          <p:cNvSpPr>
            <a:spLocks noGrp="1" noRot="1" noChangeAspect="1" noMove="1" noResize="1" noEditPoints="1" noAdjustHandles="1" noChangeArrowheads="1" noChangeShapeType="1" noTextEdit="1"/>
          </p:cNvSpPr>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Θέση περιεχομένου 2"/>
          <p:cNvSpPr>
            <a:spLocks noGrp="1"/>
          </p:cNvSpPr>
          <p:nvPr>
            <p:ph idx="1"/>
          </p:nvPr>
        </p:nvSpPr>
        <p:spPr>
          <a:xfrm>
            <a:off x="4447308" y="591344"/>
            <a:ext cx="6906491" cy="5585619"/>
          </a:xfrm>
        </p:spPr>
        <p:txBody>
          <a:bodyPr anchor="ctr">
            <a:normAutofit/>
          </a:bodyPr>
          <a:lstStyle/>
          <a:p>
            <a:pPr marL="0" indent="0" algn="ctr">
              <a:lnSpc>
                <a:spcPct val="150000"/>
              </a:lnSpc>
              <a:buNone/>
            </a:pPr>
            <a:r>
              <a:rPr lang="en-US" sz="3400" dirty="0">
                <a:latin typeface="Century Gothic" panose="020B0502020202020204" pitchFamily="34" charset="0"/>
              </a:rPr>
              <a:t>9 </a:t>
            </a:r>
            <a:r>
              <a:rPr lang="el-GR" sz="3400" dirty="0">
                <a:latin typeface="Century Gothic" panose="020B0502020202020204" pitchFamily="34" charset="0"/>
              </a:rPr>
              <a:t>βασικές αρχές της δημοσιογραφίας</a:t>
            </a:r>
            <a:endParaRPr lang="en-US" sz="3400" dirty="0">
              <a:latin typeface="Century Gothic" panose="020B0502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 name="Τίτλος 1">
            <a:extLst>
              <a:ext uri="{FF2B5EF4-FFF2-40B4-BE49-F238E27FC236}">
                <a16:creationId xmlns:a16="http://schemas.microsoft.com/office/drawing/2014/main" id="{EFDC53E0-7935-8B63-DB14-683FE4B6AC70}"/>
              </a:ext>
            </a:extLst>
          </p:cNvPr>
          <p:cNvSpPr>
            <a:spLocks noGrp="1"/>
          </p:cNvSpPr>
          <p:nvPr>
            <p:ph type="title"/>
          </p:nvPr>
        </p:nvSpPr>
        <p:spPr>
          <a:xfrm>
            <a:off x="793662" y="386930"/>
            <a:ext cx="10066122" cy="1298448"/>
          </a:xfrm>
        </p:spPr>
        <p:txBody>
          <a:bodyPr anchor="b">
            <a:normAutofit/>
          </a:bodyPr>
          <a:lstStyle/>
          <a:p>
            <a:pPr>
              <a:spcBef>
                <a:spcPts val="1000"/>
              </a:spcBef>
            </a:pPr>
            <a:r>
              <a:rPr lang="en-US" sz="4100">
                <a:latin typeface="Aptos"/>
                <a:cs typeface="Times New Roman"/>
              </a:rPr>
              <a:t>Pitch Your Idea -</a:t>
            </a:r>
            <a:br>
              <a:rPr lang="en-US" sz="4100">
                <a:latin typeface="Aptos"/>
                <a:cs typeface="Times New Roman"/>
              </a:rPr>
            </a:br>
            <a:r>
              <a:rPr lang="en-US" sz="4100">
                <a:latin typeface="Aptos"/>
                <a:cs typeface="Times New Roman"/>
              </a:rPr>
              <a:t>Να προτείνετε την ιδέα σας</a:t>
            </a:r>
            <a:endParaRPr lang="el-GR" sz="4100">
              <a:latin typeface="Aptos"/>
              <a:cs typeface="Times New Roman"/>
            </a:endParaRPr>
          </a:p>
        </p:txBody>
      </p:sp>
      <p:sp>
        <p:nvSpPr>
          <p:cNvPr id="35" name="Rectangle 2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36"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ontent Placeholder 7">
            <a:extLst>
              <a:ext uri="{FF2B5EF4-FFF2-40B4-BE49-F238E27FC236}">
                <a16:creationId xmlns:a16="http://schemas.microsoft.com/office/drawing/2014/main" id="{EF77A144-98D9-9A3D-237A-DE6B85E26BE9}"/>
              </a:ext>
            </a:extLst>
          </p:cNvPr>
          <p:cNvSpPr>
            <a:spLocks noGrp="1"/>
          </p:cNvSpPr>
          <p:nvPr>
            <p:ph idx="1"/>
          </p:nvPr>
        </p:nvSpPr>
        <p:spPr>
          <a:xfrm>
            <a:off x="123469" y="2204738"/>
            <a:ext cx="7468727" cy="4263738"/>
          </a:xfrm>
        </p:spPr>
        <p:txBody>
          <a:bodyPr vert="horz" lIns="91440" tIns="45720" rIns="91440" bIns="45720" rtlCol="0" anchor="ctr">
            <a:noAutofit/>
          </a:bodyPr>
          <a:lstStyle/>
          <a:p>
            <a:r>
              <a:rPr lang="en-US" sz="1500" dirty="0" err="1"/>
              <a:t>Αξιο</a:t>
            </a:r>
            <a:r>
              <a:rPr lang="en-US" sz="1500" dirty="0"/>
              <a:t>π</a:t>
            </a:r>
            <a:r>
              <a:rPr lang="en-US" sz="1500" dirty="0" err="1"/>
              <a:t>οιώ</a:t>
            </a:r>
            <a:r>
              <a:rPr lang="en-US" sz="1500" dirty="0"/>
              <a:t> </a:t>
            </a:r>
            <a:r>
              <a:rPr lang="en-US" sz="1500" dirty="0" err="1"/>
              <a:t>τη</a:t>
            </a:r>
            <a:r>
              <a:rPr lang="en-US" sz="1500" dirty="0"/>
              <a:t> φα</a:t>
            </a:r>
            <a:r>
              <a:rPr lang="en-US" sz="1500" dirty="0" err="1"/>
              <a:t>ντ</a:t>
            </a:r>
            <a:r>
              <a:rPr lang="en-US" sz="1500" dirty="0"/>
              <a:t>α</a:t>
            </a:r>
            <a:r>
              <a:rPr lang="en-US" sz="1500" dirty="0" err="1"/>
              <a:t>σί</a:t>
            </a:r>
            <a:r>
              <a:rPr lang="en-US" sz="1500" dirty="0"/>
              <a:t>α </a:t>
            </a:r>
            <a:r>
              <a:rPr lang="en-US" sz="1500" dirty="0" err="1"/>
              <a:t>μου</a:t>
            </a:r>
            <a:r>
              <a:rPr lang="en-US" sz="1500" dirty="0"/>
              <a:t> και </a:t>
            </a:r>
            <a:r>
              <a:rPr lang="en-US" sz="1500" dirty="0" err="1"/>
              <a:t>συντάσσω</a:t>
            </a:r>
            <a:r>
              <a:rPr lang="en-US" sz="1500" dirty="0"/>
              <a:t> </a:t>
            </a:r>
            <a:r>
              <a:rPr lang="en-US" sz="1500" dirty="0" err="1"/>
              <a:t>μι</a:t>
            </a:r>
            <a:r>
              <a:rPr lang="en-US" sz="1500" dirty="0"/>
              <a:t>α </a:t>
            </a:r>
            <a:r>
              <a:rPr lang="en-US" sz="1500" b="1" dirty="0"/>
              <a:t>π</a:t>
            </a:r>
            <a:r>
              <a:rPr lang="en-US" sz="1500" b="1" dirty="0" err="1"/>
              <a:t>ρότ</a:t>
            </a:r>
            <a:r>
              <a:rPr lang="en-US" sz="1500" b="1" dirty="0"/>
              <a:t>α</a:t>
            </a:r>
            <a:r>
              <a:rPr lang="en-US" sz="1500" b="1" dirty="0" err="1"/>
              <a:t>ση</a:t>
            </a:r>
            <a:r>
              <a:rPr lang="en-US" sz="1500" b="1" dirty="0"/>
              <a:t> </a:t>
            </a:r>
            <a:r>
              <a:rPr lang="en-US" sz="1500" dirty="0" err="1"/>
              <a:t>γι</a:t>
            </a:r>
            <a:r>
              <a:rPr lang="en-US" sz="1500" dirty="0"/>
              <a:t>α </a:t>
            </a:r>
            <a:r>
              <a:rPr lang="en-US" sz="1500" dirty="0" err="1"/>
              <a:t>έν</a:t>
            </a:r>
            <a:r>
              <a:rPr lang="en-US" sz="1500" dirty="0"/>
              <a:t>α </a:t>
            </a:r>
            <a:r>
              <a:rPr lang="en-US" sz="1500" dirty="0" err="1"/>
              <a:t>δικό</a:t>
            </a:r>
            <a:r>
              <a:rPr lang="en-US" sz="1500" dirty="0"/>
              <a:t> </a:t>
            </a:r>
            <a:r>
              <a:rPr lang="en-US" sz="1500" dirty="0" err="1"/>
              <a:t>μου</a:t>
            </a:r>
            <a:r>
              <a:rPr lang="en-US" sz="1500" dirty="0"/>
              <a:t> </a:t>
            </a:r>
            <a:r>
              <a:rPr lang="en-US" sz="1500" dirty="0" err="1"/>
              <a:t>ρε</a:t>
            </a:r>
            <a:r>
              <a:rPr lang="en-US" sz="1500" dirty="0"/>
              <a:t>π</a:t>
            </a:r>
            <a:r>
              <a:rPr lang="en-US" sz="1500" dirty="0" err="1"/>
              <a:t>ορτάζ</a:t>
            </a:r>
            <a:r>
              <a:rPr lang="en-US" sz="1500" dirty="0"/>
              <a:t>. </a:t>
            </a:r>
            <a:r>
              <a:rPr lang="en-US" sz="1500" dirty="0" err="1"/>
              <a:t>Τεκμηριώνω</a:t>
            </a:r>
            <a:r>
              <a:rPr lang="en-US" sz="1500" dirty="0"/>
              <a:t> </a:t>
            </a:r>
            <a:r>
              <a:rPr lang="en-US" sz="1500" dirty="0" err="1"/>
              <a:t>την</a:t>
            </a:r>
            <a:r>
              <a:rPr lang="en-US" sz="1500" dirty="0"/>
              <a:t> π</a:t>
            </a:r>
            <a:r>
              <a:rPr lang="en-US" sz="1500" dirty="0" err="1"/>
              <a:t>ρότ</a:t>
            </a:r>
            <a:r>
              <a:rPr lang="en-US" sz="1500" dirty="0"/>
              <a:t>α</a:t>
            </a:r>
            <a:r>
              <a:rPr lang="en-US" sz="1500" dirty="0" err="1"/>
              <a:t>σή</a:t>
            </a:r>
            <a:r>
              <a:rPr lang="en-US" sz="1500" dirty="0"/>
              <a:t> </a:t>
            </a:r>
            <a:r>
              <a:rPr lang="en-US" sz="1500" dirty="0" err="1"/>
              <a:t>μου</a:t>
            </a:r>
            <a:r>
              <a:rPr lang="en-US" sz="1500" dirty="0"/>
              <a:t>.</a:t>
            </a:r>
          </a:p>
          <a:p>
            <a:r>
              <a:rPr lang="en-US" sz="1500" dirty="0"/>
              <a:t>Θα π</a:t>
            </a:r>
            <a:r>
              <a:rPr lang="en-US" sz="1500" dirty="0" err="1"/>
              <a:t>ρέ</a:t>
            </a:r>
            <a:r>
              <a:rPr lang="en-US" sz="1500" dirty="0"/>
              <a:t>π</a:t>
            </a:r>
            <a:r>
              <a:rPr lang="en-US" sz="1500" dirty="0" err="1"/>
              <a:t>ει</a:t>
            </a:r>
            <a:r>
              <a:rPr lang="en-US" sz="1500" dirty="0"/>
              <a:t> οπ</a:t>
            </a:r>
            <a:r>
              <a:rPr lang="en-US" sz="1500" dirty="0" err="1"/>
              <a:t>ωσδή</a:t>
            </a:r>
            <a:r>
              <a:rPr lang="en-US" sz="1500" dirty="0"/>
              <a:t>π</a:t>
            </a:r>
            <a:r>
              <a:rPr lang="en-US" sz="1500" dirty="0" err="1"/>
              <a:t>οτε</a:t>
            </a:r>
            <a:r>
              <a:rPr lang="en-US" sz="1500" dirty="0"/>
              <a:t> να ανα</a:t>
            </a:r>
            <a:r>
              <a:rPr lang="en-US" sz="1500" dirty="0" err="1"/>
              <a:t>φέρετε</a:t>
            </a:r>
            <a:r>
              <a:rPr lang="en-US" sz="1500" dirty="0"/>
              <a:t> </a:t>
            </a:r>
            <a:r>
              <a:rPr lang="en-US" sz="1500" dirty="0" err="1"/>
              <a:t>τη</a:t>
            </a:r>
            <a:r>
              <a:rPr lang="en-US" sz="1500" dirty="0"/>
              <a:t> </a:t>
            </a:r>
            <a:r>
              <a:rPr lang="en-US" sz="1500" dirty="0" err="1"/>
              <a:t>θεμ</a:t>
            </a:r>
            <a:r>
              <a:rPr lang="en-US" sz="1500" dirty="0"/>
              <a:t>α</a:t>
            </a:r>
            <a:r>
              <a:rPr lang="en-US" sz="1500" dirty="0" err="1"/>
              <a:t>τολογί</a:t>
            </a:r>
            <a:r>
              <a:rPr lang="en-US" sz="1500" dirty="0"/>
              <a:t>α </a:t>
            </a:r>
            <a:r>
              <a:rPr lang="en-US" sz="1500" dirty="0" err="1"/>
              <a:t>του</a:t>
            </a:r>
            <a:r>
              <a:rPr lang="en-US" sz="1500" dirty="0"/>
              <a:t> </a:t>
            </a:r>
            <a:r>
              <a:rPr lang="en-US" sz="1500" dirty="0" err="1"/>
              <a:t>ρε</a:t>
            </a:r>
            <a:r>
              <a:rPr lang="en-US" sz="1500" dirty="0"/>
              <a:t>π</a:t>
            </a:r>
            <a:r>
              <a:rPr lang="en-US" sz="1500" dirty="0" err="1"/>
              <a:t>ορτάζ</a:t>
            </a:r>
            <a:r>
              <a:rPr lang="en-US" sz="1500" dirty="0"/>
              <a:t> (</a:t>
            </a:r>
            <a:r>
              <a:rPr lang="en-US" sz="1500" dirty="0" err="1"/>
              <a:t>ελεύθερο</a:t>
            </a:r>
            <a:r>
              <a:rPr lang="en-US" sz="1500" dirty="0"/>
              <a:t> </a:t>
            </a:r>
            <a:r>
              <a:rPr lang="en-US" sz="1500" dirty="0" err="1"/>
              <a:t>θέμ</a:t>
            </a:r>
            <a:r>
              <a:rPr lang="en-US" sz="1500" dirty="0"/>
              <a:t>α), </a:t>
            </a:r>
            <a:r>
              <a:rPr lang="en-US" sz="1500" dirty="0" err="1"/>
              <a:t>γι</a:t>
            </a:r>
            <a:r>
              <a:rPr lang="en-US" sz="1500" dirty="0"/>
              <a:t>α</a:t>
            </a:r>
            <a:r>
              <a:rPr lang="en-US" sz="1500" dirty="0" err="1"/>
              <a:t>τί</a:t>
            </a:r>
            <a:r>
              <a:rPr lang="en-US" sz="1500" dirty="0"/>
              <a:t> </a:t>
            </a:r>
            <a:r>
              <a:rPr lang="en-US" sz="1500" dirty="0" err="1"/>
              <a:t>το</a:t>
            </a:r>
            <a:r>
              <a:rPr lang="en-US" sz="1500" dirty="0"/>
              <a:t> </a:t>
            </a:r>
            <a:r>
              <a:rPr lang="en-US" sz="1500" dirty="0" err="1"/>
              <a:t>θέμ</a:t>
            </a:r>
            <a:r>
              <a:rPr lang="en-US" sz="1500" dirty="0"/>
              <a:t>α α</a:t>
            </a:r>
            <a:r>
              <a:rPr lang="en-US" sz="1500" dirty="0" err="1"/>
              <a:t>υτό</a:t>
            </a:r>
            <a:r>
              <a:rPr lang="en-US" sz="1500" dirty="0"/>
              <a:t> </a:t>
            </a:r>
            <a:r>
              <a:rPr lang="en-US" sz="1500" dirty="0" err="1"/>
              <a:t>είν</a:t>
            </a:r>
            <a:r>
              <a:rPr lang="en-US" sz="1500" dirty="0"/>
              <a:t>αι </a:t>
            </a:r>
            <a:r>
              <a:rPr lang="en-US" sz="1500" dirty="0" err="1"/>
              <a:t>σημ</a:t>
            </a:r>
            <a:r>
              <a:rPr lang="en-US" sz="1500" dirty="0"/>
              <a:t>α</a:t>
            </a:r>
            <a:r>
              <a:rPr lang="en-US" sz="1500" dirty="0" err="1"/>
              <a:t>ντικό</a:t>
            </a:r>
            <a:r>
              <a:rPr lang="en-US" sz="1500" dirty="0"/>
              <a:t>, κα</a:t>
            </a:r>
            <a:r>
              <a:rPr lang="en-US" sz="1500" dirty="0" err="1"/>
              <a:t>θώς</a:t>
            </a:r>
            <a:r>
              <a:rPr lang="en-US" sz="1500" dirty="0"/>
              <a:t> και </a:t>
            </a:r>
            <a:r>
              <a:rPr lang="en-US" sz="1500" dirty="0" err="1"/>
              <a:t>γι</a:t>
            </a:r>
            <a:r>
              <a:rPr lang="en-US" sz="1500" dirty="0"/>
              <a:t>α</a:t>
            </a:r>
            <a:r>
              <a:rPr lang="en-US" sz="1500" dirty="0" err="1"/>
              <a:t>τί</a:t>
            </a:r>
            <a:r>
              <a:rPr lang="en-US" sz="1500" dirty="0"/>
              <a:t> </a:t>
            </a:r>
            <a:r>
              <a:rPr lang="en-US" sz="1500" dirty="0" err="1"/>
              <a:t>το</a:t>
            </a:r>
            <a:r>
              <a:rPr lang="en-US" sz="1500" dirty="0"/>
              <a:t> </a:t>
            </a:r>
            <a:r>
              <a:rPr lang="en-US" sz="1500" dirty="0" err="1"/>
              <a:t>κοινό</a:t>
            </a:r>
            <a:r>
              <a:rPr lang="en-US" sz="1500" dirty="0"/>
              <a:t> θα </a:t>
            </a:r>
            <a:r>
              <a:rPr lang="en-US" sz="1500" dirty="0" err="1"/>
              <a:t>ήθελε</a:t>
            </a:r>
            <a:r>
              <a:rPr lang="en-US" sz="1500" dirty="0"/>
              <a:t> να </a:t>
            </a:r>
            <a:r>
              <a:rPr lang="en-US" sz="1500" dirty="0" err="1"/>
              <a:t>δι</a:t>
            </a:r>
            <a:r>
              <a:rPr lang="en-US" sz="1500" dirty="0"/>
              <a:t>αβ</a:t>
            </a:r>
            <a:r>
              <a:rPr lang="en-US" sz="1500" dirty="0" err="1"/>
              <a:t>άσει</a:t>
            </a:r>
            <a:r>
              <a:rPr lang="en-US" sz="1500" dirty="0"/>
              <a:t>/παρα</a:t>
            </a:r>
            <a:r>
              <a:rPr lang="en-US" sz="1500" dirty="0" err="1"/>
              <a:t>κολουθήσει</a:t>
            </a:r>
            <a:r>
              <a:rPr lang="en-US" sz="1500" dirty="0"/>
              <a:t> </a:t>
            </a:r>
            <a:r>
              <a:rPr lang="en-US" sz="1500" dirty="0" err="1"/>
              <a:t>το</a:t>
            </a:r>
            <a:r>
              <a:rPr lang="en-US" sz="1500" dirty="0"/>
              <a:t> </a:t>
            </a:r>
            <a:r>
              <a:rPr lang="en-US" sz="1500" dirty="0" err="1"/>
              <a:t>ρε</a:t>
            </a:r>
            <a:r>
              <a:rPr lang="en-US" sz="1500" dirty="0"/>
              <a:t>π</a:t>
            </a:r>
            <a:r>
              <a:rPr lang="en-US" sz="1500" dirty="0" err="1"/>
              <a:t>ορτάζ</a:t>
            </a:r>
            <a:r>
              <a:rPr lang="en-US" sz="1500" dirty="0"/>
              <a:t> σας. </a:t>
            </a:r>
          </a:p>
          <a:p>
            <a:r>
              <a:rPr lang="en-US" sz="1500" dirty="0" err="1"/>
              <a:t>Τι</a:t>
            </a:r>
            <a:r>
              <a:rPr lang="en-US" sz="1500" dirty="0"/>
              <a:t> θα </a:t>
            </a:r>
            <a:r>
              <a:rPr lang="en-US" sz="1500" dirty="0" err="1"/>
              <a:t>θέλ</a:t>
            </a:r>
            <a:r>
              <a:rPr lang="en-US" sz="1500" dirty="0"/>
              <a:t>α</a:t>
            </a:r>
            <a:r>
              <a:rPr lang="en-US" sz="1500" dirty="0" err="1"/>
              <a:t>τε</a:t>
            </a:r>
            <a:r>
              <a:rPr lang="en-US" sz="1500" dirty="0"/>
              <a:t> να </a:t>
            </a:r>
            <a:r>
              <a:rPr lang="en-US" sz="1500" dirty="0" err="1"/>
              <a:t>συμ</a:t>
            </a:r>
            <a:r>
              <a:rPr lang="en-US" sz="1500" dirty="0"/>
              <a:t>π</a:t>
            </a:r>
            <a:r>
              <a:rPr lang="en-US" sz="1500" dirty="0" err="1"/>
              <a:t>εριλά</a:t>
            </a:r>
            <a:r>
              <a:rPr lang="en-US" sz="1500" dirty="0"/>
              <a:t>β</a:t>
            </a:r>
            <a:r>
              <a:rPr lang="en-US" sz="1500" dirty="0" err="1"/>
              <a:t>ετε</a:t>
            </a:r>
            <a:r>
              <a:rPr lang="en-US" sz="1500" dirty="0"/>
              <a:t> </a:t>
            </a:r>
            <a:r>
              <a:rPr lang="en-US" sz="1500" dirty="0" err="1"/>
              <a:t>στο</a:t>
            </a:r>
            <a:r>
              <a:rPr lang="en-US" sz="1500" dirty="0"/>
              <a:t> </a:t>
            </a:r>
            <a:r>
              <a:rPr lang="en-US" sz="1500" dirty="0" err="1"/>
              <a:t>ρε</a:t>
            </a:r>
            <a:r>
              <a:rPr lang="en-US" sz="1500" dirty="0"/>
              <a:t>π</a:t>
            </a:r>
            <a:r>
              <a:rPr lang="en-US" sz="1500" dirty="0" err="1"/>
              <a:t>ορτάζ</a:t>
            </a:r>
            <a:r>
              <a:rPr lang="en-US" sz="1500" dirty="0"/>
              <a:t> σας (</a:t>
            </a:r>
            <a:r>
              <a:rPr lang="en-US" sz="1500" dirty="0" err="1"/>
              <a:t>στ</a:t>
            </a:r>
            <a:r>
              <a:rPr lang="en-US" sz="1500" dirty="0"/>
              <a:t>α</a:t>
            </a:r>
            <a:r>
              <a:rPr lang="en-US" sz="1500" dirty="0" err="1"/>
              <a:t>τιστικά</a:t>
            </a:r>
            <a:r>
              <a:rPr lang="en-US" sz="1500" dirty="0"/>
              <a:t>, π</a:t>
            </a:r>
            <a:r>
              <a:rPr lang="en-US" sz="1500" dirty="0" err="1"/>
              <a:t>ληροφορίες</a:t>
            </a:r>
            <a:r>
              <a:rPr lang="en-US" sz="1500" dirty="0"/>
              <a:t>, π</a:t>
            </a:r>
            <a:r>
              <a:rPr lang="en-US" sz="1500" dirty="0" err="1"/>
              <a:t>ηγές</a:t>
            </a:r>
            <a:r>
              <a:rPr lang="en-US" sz="1500" dirty="0"/>
              <a:t>); </a:t>
            </a:r>
          </a:p>
          <a:p>
            <a:r>
              <a:rPr lang="en-US" sz="1500" dirty="0" err="1"/>
              <a:t>Πώς</a:t>
            </a:r>
            <a:r>
              <a:rPr lang="en-US" sz="1500" dirty="0"/>
              <a:t> θα </a:t>
            </a:r>
            <a:r>
              <a:rPr lang="en-US" sz="1500" dirty="0" err="1"/>
              <a:t>οργ</a:t>
            </a:r>
            <a:r>
              <a:rPr lang="en-US" sz="1500" dirty="0"/>
              <a:t>α</a:t>
            </a:r>
            <a:r>
              <a:rPr lang="en-US" sz="1500" dirty="0" err="1"/>
              <a:t>νώσετε</a:t>
            </a:r>
            <a:r>
              <a:rPr lang="en-US" sz="1500" dirty="0"/>
              <a:t> </a:t>
            </a:r>
            <a:r>
              <a:rPr lang="en-US" sz="1500" dirty="0" err="1"/>
              <a:t>την</a:t>
            </a:r>
            <a:r>
              <a:rPr lang="en-US" sz="1500" dirty="0"/>
              <a:t> </a:t>
            </a:r>
            <a:r>
              <a:rPr lang="en-US" sz="1500" dirty="0" err="1"/>
              <a:t>έρευνά</a:t>
            </a:r>
            <a:r>
              <a:rPr lang="en-US" sz="1500" dirty="0"/>
              <a:t> σας; </a:t>
            </a:r>
          </a:p>
          <a:p>
            <a:r>
              <a:rPr lang="en-US" sz="1500" dirty="0" err="1"/>
              <a:t>Πώς</a:t>
            </a:r>
            <a:r>
              <a:rPr lang="en-US" sz="1500" dirty="0"/>
              <a:t> θα </a:t>
            </a:r>
            <a:r>
              <a:rPr lang="en-US" sz="1500" dirty="0" err="1"/>
              <a:t>συλλέξετε</a:t>
            </a:r>
            <a:r>
              <a:rPr lang="en-US" sz="1500" dirty="0"/>
              <a:t> π</a:t>
            </a:r>
            <a:r>
              <a:rPr lang="en-US" sz="1500" dirty="0" err="1"/>
              <a:t>ληροφορίες</a:t>
            </a:r>
            <a:r>
              <a:rPr lang="en-US" sz="1500" dirty="0"/>
              <a:t>; </a:t>
            </a:r>
          </a:p>
          <a:p>
            <a:r>
              <a:rPr lang="en-US" sz="1500" dirty="0" err="1"/>
              <a:t>Σε</a:t>
            </a:r>
            <a:r>
              <a:rPr lang="en-US" sz="1500" dirty="0"/>
              <a:t> π</a:t>
            </a:r>
            <a:r>
              <a:rPr lang="en-US" sz="1500" dirty="0" err="1"/>
              <a:t>οιες</a:t>
            </a:r>
            <a:r>
              <a:rPr lang="en-US" sz="1500" dirty="0"/>
              <a:t> π</a:t>
            </a:r>
            <a:r>
              <a:rPr lang="en-US" sz="1500" dirty="0" err="1"/>
              <a:t>ηγές</a:t>
            </a:r>
            <a:r>
              <a:rPr lang="en-US" sz="1500" dirty="0"/>
              <a:t> θα απ</a:t>
            </a:r>
            <a:r>
              <a:rPr lang="en-US" sz="1500" dirty="0" err="1"/>
              <a:t>ευθυνθείτε</a:t>
            </a:r>
            <a:r>
              <a:rPr lang="en-US" sz="1500" dirty="0"/>
              <a:t> π</a:t>
            </a:r>
            <a:r>
              <a:rPr lang="en-US" sz="1500" dirty="0" err="1"/>
              <a:t>ροκειμένου</a:t>
            </a:r>
            <a:r>
              <a:rPr lang="en-US" sz="1500" dirty="0"/>
              <a:t> να α</a:t>
            </a:r>
            <a:r>
              <a:rPr lang="en-US" sz="1500" dirty="0" err="1"/>
              <a:t>ντλήσετε</a:t>
            </a:r>
            <a:r>
              <a:rPr lang="en-US" sz="1500" dirty="0"/>
              <a:t> π</a:t>
            </a:r>
            <a:r>
              <a:rPr lang="en-US" sz="1500" dirty="0" err="1"/>
              <a:t>ληροφορίες</a:t>
            </a:r>
            <a:r>
              <a:rPr lang="en-US" sz="1500" dirty="0"/>
              <a:t> </a:t>
            </a:r>
            <a:r>
              <a:rPr lang="en-US" sz="1500" dirty="0" err="1"/>
              <a:t>γι</a:t>
            </a:r>
            <a:r>
              <a:rPr lang="en-US" sz="1500" dirty="0"/>
              <a:t>α </a:t>
            </a:r>
            <a:r>
              <a:rPr lang="en-US" sz="1500" dirty="0" err="1"/>
              <a:t>το</a:t>
            </a:r>
            <a:r>
              <a:rPr lang="en-US" sz="1500" dirty="0"/>
              <a:t> </a:t>
            </a:r>
            <a:r>
              <a:rPr lang="en-US" sz="1500" dirty="0" err="1"/>
              <a:t>θέμ</a:t>
            </a:r>
            <a:r>
              <a:rPr lang="en-US" sz="1500" dirty="0"/>
              <a:t>α α</a:t>
            </a:r>
            <a:r>
              <a:rPr lang="en-US" sz="1500" dirty="0" err="1"/>
              <a:t>υτό</a:t>
            </a:r>
            <a:r>
              <a:rPr lang="en-US" sz="1500" dirty="0"/>
              <a:t> (</a:t>
            </a:r>
            <a:r>
              <a:rPr lang="en-US" sz="1500" dirty="0" err="1"/>
              <a:t>ενδεικτικά</a:t>
            </a:r>
            <a:r>
              <a:rPr lang="en-US" sz="1500" dirty="0"/>
              <a:t> παρα</a:t>
            </a:r>
            <a:r>
              <a:rPr lang="en-US" sz="1500" dirty="0" err="1"/>
              <a:t>δείγμ</a:t>
            </a:r>
            <a:r>
              <a:rPr lang="en-US" sz="1500" dirty="0"/>
              <a:t>ατα); </a:t>
            </a:r>
          </a:p>
          <a:p>
            <a:r>
              <a:rPr lang="en-US" sz="1500" dirty="0" err="1"/>
              <a:t>Ποιο</a:t>
            </a:r>
            <a:r>
              <a:rPr lang="en-US" sz="1500" dirty="0"/>
              <a:t> π</a:t>
            </a:r>
            <a:r>
              <a:rPr lang="en-US" sz="1500" dirty="0" err="1"/>
              <a:t>ιστεύετε</a:t>
            </a:r>
            <a:r>
              <a:rPr lang="en-US" sz="1500" dirty="0"/>
              <a:t> </a:t>
            </a:r>
            <a:r>
              <a:rPr lang="en-US" sz="1500" dirty="0" err="1"/>
              <a:t>ότι</a:t>
            </a:r>
            <a:r>
              <a:rPr lang="en-US" sz="1500" dirty="0"/>
              <a:t> </a:t>
            </a:r>
            <a:r>
              <a:rPr lang="en-US" sz="1500" dirty="0" err="1"/>
              <a:t>είν</a:t>
            </a:r>
            <a:r>
              <a:rPr lang="en-US" sz="1500" dirty="0"/>
              <a:t>αι </a:t>
            </a:r>
            <a:r>
              <a:rPr lang="en-US" sz="1500" dirty="0" err="1"/>
              <a:t>το</a:t>
            </a:r>
            <a:r>
              <a:rPr lang="en-US" sz="1500" dirty="0"/>
              <a:t> π</a:t>
            </a:r>
            <a:r>
              <a:rPr lang="en-US" sz="1500" dirty="0" err="1"/>
              <a:t>ροφίλ</a:t>
            </a:r>
            <a:r>
              <a:rPr lang="en-US" sz="1500" dirty="0"/>
              <a:t> </a:t>
            </a:r>
            <a:r>
              <a:rPr lang="en-US" sz="1500" dirty="0" err="1"/>
              <a:t>του</a:t>
            </a:r>
            <a:r>
              <a:rPr lang="en-US" sz="1500" dirty="0"/>
              <a:t> ανα</a:t>
            </a:r>
            <a:r>
              <a:rPr lang="en-US" sz="1500" dirty="0" err="1"/>
              <a:t>γνώστη</a:t>
            </a:r>
            <a:r>
              <a:rPr lang="en-US" sz="1500" dirty="0"/>
              <a:t>, </a:t>
            </a:r>
            <a:r>
              <a:rPr lang="en-US" sz="1500" dirty="0" err="1"/>
              <a:t>του</a:t>
            </a:r>
            <a:r>
              <a:rPr lang="en-US" sz="1500" dirty="0"/>
              <a:t> α</a:t>
            </a:r>
            <a:r>
              <a:rPr lang="en-US" sz="1500" dirty="0" err="1"/>
              <a:t>κρο</a:t>
            </a:r>
            <a:r>
              <a:rPr lang="en-US" sz="1500" dirty="0"/>
              <a:t>α</a:t>
            </a:r>
            <a:r>
              <a:rPr lang="en-US" sz="1500" dirty="0" err="1"/>
              <a:t>τή</a:t>
            </a:r>
            <a:r>
              <a:rPr lang="en-US" sz="1500" dirty="0"/>
              <a:t> ή </a:t>
            </a:r>
            <a:r>
              <a:rPr lang="en-US" sz="1500" dirty="0" err="1"/>
              <a:t>του</a:t>
            </a:r>
            <a:r>
              <a:rPr lang="en-US" sz="1500" dirty="0"/>
              <a:t> </a:t>
            </a:r>
            <a:r>
              <a:rPr lang="en-US" sz="1500" dirty="0" err="1"/>
              <a:t>τηλεθε</a:t>
            </a:r>
            <a:r>
              <a:rPr lang="en-US" sz="1500" dirty="0"/>
              <a:t>α</a:t>
            </a:r>
            <a:r>
              <a:rPr lang="en-US" sz="1500" dirty="0" err="1"/>
              <a:t>τή</a:t>
            </a:r>
            <a:r>
              <a:rPr lang="en-US" sz="1500" dirty="0"/>
              <a:t> π</a:t>
            </a:r>
            <a:r>
              <a:rPr lang="en-US" sz="1500" dirty="0" err="1"/>
              <a:t>ου</a:t>
            </a:r>
            <a:r>
              <a:rPr lang="en-US" sz="1500" dirty="0"/>
              <a:t> θα </a:t>
            </a:r>
            <a:r>
              <a:rPr lang="en-US" sz="1500" dirty="0" err="1"/>
              <a:t>ενδι</a:t>
            </a:r>
            <a:r>
              <a:rPr lang="en-US" sz="1500" dirty="0"/>
              <a:t>α</a:t>
            </a:r>
            <a:r>
              <a:rPr lang="en-US" sz="1500" dirty="0" err="1"/>
              <a:t>φερότ</a:t>
            </a:r>
            <a:r>
              <a:rPr lang="en-US" sz="1500" dirty="0"/>
              <a:t>αν </a:t>
            </a:r>
            <a:r>
              <a:rPr lang="en-US" sz="1500" dirty="0" err="1"/>
              <a:t>γι</a:t>
            </a:r>
            <a:r>
              <a:rPr lang="en-US" sz="1500" dirty="0"/>
              <a:t>α </a:t>
            </a:r>
            <a:r>
              <a:rPr lang="en-US" sz="1500" dirty="0" err="1"/>
              <a:t>το</a:t>
            </a:r>
            <a:r>
              <a:rPr lang="en-US" sz="1500" dirty="0"/>
              <a:t> </a:t>
            </a:r>
            <a:r>
              <a:rPr lang="en-US" sz="1500" dirty="0" err="1"/>
              <a:t>θέμ</a:t>
            </a:r>
            <a:r>
              <a:rPr lang="en-US" sz="1500" dirty="0"/>
              <a:t>α α</a:t>
            </a:r>
            <a:r>
              <a:rPr lang="en-US" sz="1500" dirty="0" err="1"/>
              <a:t>υτό</a:t>
            </a:r>
            <a:r>
              <a:rPr lang="en-US" sz="1500" dirty="0"/>
              <a:t>;</a:t>
            </a:r>
          </a:p>
          <a:p>
            <a:r>
              <a:rPr lang="en-US" sz="1500" dirty="0" err="1"/>
              <a:t>Σε</a:t>
            </a:r>
            <a:r>
              <a:rPr lang="en-US" sz="1500" dirty="0"/>
              <a:t> </a:t>
            </a:r>
            <a:r>
              <a:rPr lang="en-US" sz="1500" dirty="0" err="1"/>
              <a:t>τι</a:t>
            </a:r>
            <a:r>
              <a:rPr lang="en-US" sz="1500" dirty="0"/>
              <a:t> </a:t>
            </a:r>
            <a:r>
              <a:rPr lang="en-US" sz="1500" dirty="0" err="1"/>
              <a:t>είδους</a:t>
            </a:r>
            <a:r>
              <a:rPr lang="en-US" sz="1500" dirty="0"/>
              <a:t> </a:t>
            </a:r>
            <a:r>
              <a:rPr lang="en-US" sz="1500" dirty="0" err="1"/>
              <a:t>μέσο</a:t>
            </a:r>
            <a:r>
              <a:rPr lang="en-US" sz="1500" dirty="0"/>
              <a:t> θα απ</a:t>
            </a:r>
            <a:r>
              <a:rPr lang="en-US" sz="1500" dirty="0" err="1"/>
              <a:t>ευθύν</a:t>
            </a:r>
            <a:r>
              <a:rPr lang="en-US" sz="1500" dirty="0"/>
              <a:t>α</a:t>
            </a:r>
            <a:r>
              <a:rPr lang="en-US" sz="1500" dirty="0" err="1"/>
              <a:t>τε</a:t>
            </a:r>
            <a:r>
              <a:rPr lang="en-US" sz="1500" dirty="0"/>
              <a:t> </a:t>
            </a:r>
            <a:r>
              <a:rPr lang="en-US" sz="1500" dirty="0" err="1"/>
              <a:t>το</a:t>
            </a:r>
            <a:r>
              <a:rPr lang="en-US" sz="1500" dirty="0"/>
              <a:t> pitch; </a:t>
            </a:r>
          </a:p>
          <a:p>
            <a:r>
              <a:rPr lang="en-US" sz="1500" dirty="0" err="1"/>
              <a:t>Γράψτε</a:t>
            </a:r>
            <a:r>
              <a:rPr lang="en-US" sz="1500" dirty="0"/>
              <a:t>, επ</a:t>
            </a:r>
            <a:r>
              <a:rPr lang="en-US" sz="1500" dirty="0" err="1"/>
              <a:t>ίσης</a:t>
            </a:r>
            <a:r>
              <a:rPr lang="en-US" sz="1500" dirty="0"/>
              <a:t>, </a:t>
            </a:r>
            <a:r>
              <a:rPr lang="en-US" sz="1500" dirty="0" err="1"/>
              <a:t>δυο</a:t>
            </a:r>
            <a:r>
              <a:rPr lang="en-US" sz="1500" dirty="0"/>
              <a:t> </a:t>
            </a:r>
            <a:r>
              <a:rPr lang="en-US" sz="1500" dirty="0" err="1"/>
              <a:t>σειρές</a:t>
            </a:r>
            <a:r>
              <a:rPr lang="en-US" sz="1500" dirty="0"/>
              <a:t> </a:t>
            </a:r>
            <a:r>
              <a:rPr lang="en-US" sz="1500" dirty="0" err="1"/>
              <a:t>γι</a:t>
            </a:r>
            <a:r>
              <a:rPr lang="en-US" sz="1500" dirty="0"/>
              <a:t>α </a:t>
            </a:r>
            <a:r>
              <a:rPr lang="en-US" sz="1500" dirty="0" err="1"/>
              <a:t>εσάς</a:t>
            </a:r>
            <a:r>
              <a:rPr lang="en-US" sz="1500" dirty="0"/>
              <a:t> και </a:t>
            </a:r>
            <a:r>
              <a:rPr lang="en-US" sz="1500" dirty="0" err="1"/>
              <a:t>γι</a:t>
            </a:r>
            <a:r>
              <a:rPr lang="en-US" sz="1500" dirty="0"/>
              <a:t>α </a:t>
            </a:r>
            <a:r>
              <a:rPr lang="en-US" sz="1500" dirty="0" err="1"/>
              <a:t>την</a:t>
            </a:r>
            <a:r>
              <a:rPr lang="en-US" sz="1500" dirty="0"/>
              <a:t> </a:t>
            </a:r>
            <a:r>
              <a:rPr lang="en-US" sz="1500" dirty="0" err="1"/>
              <a:t>ικ</a:t>
            </a:r>
            <a:r>
              <a:rPr lang="en-US" sz="1500" dirty="0"/>
              <a:t>α</a:t>
            </a:r>
            <a:r>
              <a:rPr lang="en-US" sz="1500" dirty="0" err="1"/>
              <a:t>νότητά</a:t>
            </a:r>
            <a:r>
              <a:rPr lang="en-US" sz="1500" dirty="0"/>
              <a:t> σας να </a:t>
            </a:r>
            <a:r>
              <a:rPr lang="en-US" sz="1500" dirty="0" err="1"/>
              <a:t>στηρίξετε</a:t>
            </a:r>
            <a:r>
              <a:rPr lang="en-US" sz="1500" dirty="0"/>
              <a:t> </a:t>
            </a:r>
            <a:r>
              <a:rPr lang="en-US" sz="1500" dirty="0" err="1"/>
              <a:t>το</a:t>
            </a:r>
            <a:r>
              <a:rPr lang="en-US" sz="1500" dirty="0"/>
              <a:t> </a:t>
            </a:r>
            <a:r>
              <a:rPr lang="en-US" sz="1500" dirty="0" err="1"/>
              <a:t>συγκεκριμένο</a:t>
            </a:r>
            <a:r>
              <a:rPr lang="en-US" sz="1500" dirty="0"/>
              <a:t> </a:t>
            </a:r>
            <a:r>
              <a:rPr lang="en-US" sz="1500" dirty="0" err="1"/>
              <a:t>ρε</a:t>
            </a:r>
            <a:r>
              <a:rPr lang="en-US" sz="1500" dirty="0"/>
              <a:t>π</a:t>
            </a:r>
            <a:r>
              <a:rPr lang="en-US" sz="1500" dirty="0" err="1"/>
              <a:t>ορτάζ</a:t>
            </a:r>
            <a:r>
              <a:rPr lang="en-US" sz="1500" dirty="0"/>
              <a:t>.</a:t>
            </a:r>
          </a:p>
        </p:txBody>
      </p:sp>
      <p:pic>
        <p:nvPicPr>
          <p:cNvPr id="4" name="Θέση περιεχομένου 3" descr="Thinking Outside the Inbox: 5 Steps to Writing the Perfect Media Pitch">
            <a:extLst>
              <a:ext uri="{FF2B5EF4-FFF2-40B4-BE49-F238E27FC236}">
                <a16:creationId xmlns:a16="http://schemas.microsoft.com/office/drawing/2014/main" id="{4EF901B6-5865-A64D-39AC-B712BC59C015}"/>
              </a:ext>
            </a:extLst>
          </p:cNvPr>
          <p:cNvPicPr>
            <a:picLocks noChangeAspect="1"/>
          </p:cNvPicPr>
          <p:nvPr/>
        </p:nvPicPr>
        <p:blipFill>
          <a:blip r:embed="rId2"/>
          <a:srcRect r="-111" b="16245"/>
          <a:stretch/>
        </p:blipFill>
        <p:spPr>
          <a:xfrm>
            <a:off x="7591604" y="3430646"/>
            <a:ext cx="3415121" cy="1500137"/>
          </a:xfrm>
          <a:prstGeom prst="rect">
            <a:avLst/>
          </a:prstGeom>
        </p:spPr>
      </p:pic>
      <p:sp>
        <p:nvSpPr>
          <p:cNvPr id="37" name="Rectangle 2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Tree>
    <p:extLst>
      <p:ext uri="{BB962C8B-B14F-4D97-AF65-F5344CB8AC3E}">
        <p14:creationId xmlns:p14="http://schemas.microsoft.com/office/powerpoint/2010/main" val="357054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42950" y="742950"/>
            <a:ext cx="3625850" cy="5586729"/>
          </a:xfrm>
        </p:spPr>
        <p:txBody>
          <a:bodyPr vert="horz" lIns="91440" tIns="45720" rIns="91440" bIns="45720" rtlCol="0" anchor="ctr">
            <a:normAutofit/>
          </a:bodyPr>
          <a:lstStyle/>
          <a:p>
            <a:pPr algn="ctr">
              <a:lnSpc>
                <a:spcPct val="150000"/>
              </a:lnSpc>
            </a:pPr>
            <a:r>
              <a:rPr lang="el-GR" sz="2000" dirty="0">
                <a:solidFill>
                  <a:srgbClr val="FFFFFF"/>
                </a:solidFill>
                <a:latin typeface="Century Gothic" panose="020B0502020202020204" pitchFamily="34" charset="0"/>
              </a:rPr>
              <a:t>ΕΙΔΗΣΗ ΚΑΙ ΙΕΡΑΡΧΗΣΗ ΕΙΔΗΣΕΩΝ</a:t>
            </a:r>
            <a:endParaRPr lang="en-US" sz="2000" dirty="0">
              <a:solidFill>
                <a:srgbClr val="FFFFFF"/>
              </a:solidFill>
              <a:latin typeface="Century Gothic" panose="020B0502020202020204" pitchFamily="34" charset="0"/>
            </a:endParaRPr>
          </a:p>
        </p:txBody>
      </p:sp>
      <p:pic>
        <p:nvPicPr>
          <p:cNvPr id="1026" name="Picture 2" descr="Inside The Economist's editorial meeting | by The Economist | The Economist">
            <a:extLst>
              <a:ext uri="{FF2B5EF4-FFF2-40B4-BE49-F238E27FC236}">
                <a16:creationId xmlns:a16="http://schemas.microsoft.com/office/drawing/2014/main" id="{D33FCA89-1BF4-6E8D-3E06-4540604B5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090" y="1111885"/>
            <a:ext cx="66675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89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7" name="Rectangle 16"/>
          <p:cNvSpPr>
            <a:spLocks noGrp="1" noRot="1" noChangeAspect="1" noMove="1" noResize="1" noEditPoints="1" noAdjustHandles="1" noChangeArrowheads="1" noChangeShapeType="1" noTextEdit="1"/>
          </p:cNvSpPr>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Τίτλος 1"/>
          <p:cNvSpPr>
            <a:spLocks noGrp="1"/>
          </p:cNvSpPr>
          <p:nvPr>
            <p:ph type="title"/>
          </p:nvPr>
        </p:nvSpPr>
        <p:spPr>
          <a:xfrm>
            <a:off x="1280160" y="2164080"/>
            <a:ext cx="1645920" cy="3881120"/>
          </a:xfrm>
        </p:spPr>
        <p:txBody>
          <a:bodyPr vert="horz" lIns="91440" tIns="45720" rIns="91440" bIns="45720" rtlCol="0">
            <a:normAutofit/>
          </a:bodyPr>
          <a:lstStyle/>
          <a:p>
            <a:br>
              <a:rPr lang="el-GR" sz="2800" dirty="0">
                <a:solidFill>
                  <a:schemeClr val="bg1"/>
                </a:solidFill>
                <a:latin typeface="Century Gothic" panose="020B0502020202020204" pitchFamily="34" charset="0"/>
              </a:rPr>
            </a:br>
            <a:br>
              <a:rPr lang="el-GR" sz="2800" dirty="0">
                <a:solidFill>
                  <a:schemeClr val="bg1"/>
                </a:solidFill>
                <a:latin typeface="Century Gothic" panose="020B0502020202020204" pitchFamily="34" charset="0"/>
              </a:rPr>
            </a:br>
            <a:r>
              <a:rPr lang="el-GR" sz="2800" dirty="0">
                <a:solidFill>
                  <a:schemeClr val="bg1"/>
                </a:solidFill>
                <a:latin typeface="Century Gothic" panose="020B0502020202020204" pitchFamily="34" charset="0"/>
              </a:rPr>
              <a:t>Τι είναι είδηση;</a:t>
            </a:r>
            <a:endParaRPr lang="en-US" sz="2800" dirty="0">
              <a:solidFill>
                <a:schemeClr val="bg1"/>
              </a:solidFill>
              <a:latin typeface="Century Gothic" panose="020B0502020202020204" pitchFamily="34" charset="0"/>
            </a:endParaRPr>
          </a:p>
        </p:txBody>
      </p:sp>
      <p:sp>
        <p:nvSpPr>
          <p:cNvPr id="19" name="Freeform 11"/>
          <p:cNvSpPr>
            <a:spLocks noGrp="1" noRot="1" noChangeAspect="1" noMove="1" noResize="1" noEditPoints="1" noAdjustHandles="1" noChangeArrowheads="1" noChangeShapeType="1" noTextEdit="1"/>
          </p:cNvSpPr>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1" fmla="*/ 6839 w 6883"/>
              <a:gd name="connsiteY0-2" fmla="*/ 4885 h 10168"/>
              <a:gd name="connsiteX1-3" fmla="*/ 5405 w 6883"/>
              <a:gd name="connsiteY1-4" fmla="*/ 357 h 10168"/>
              <a:gd name="connsiteX2-5" fmla="*/ 5373 w 6883"/>
              <a:gd name="connsiteY2-6" fmla="*/ 262 h 10168"/>
              <a:gd name="connsiteX3-7" fmla="*/ 5284 w 6883"/>
              <a:gd name="connsiteY3-8" fmla="*/ 168 h 10168"/>
              <a:gd name="connsiteX4-9" fmla="*/ 4716 w 6883"/>
              <a:gd name="connsiteY4-10" fmla="*/ 168 h 10168"/>
              <a:gd name="connsiteX5-11" fmla="*/ 50 w 6883"/>
              <a:gd name="connsiteY5-12" fmla="*/ 0 h 10168"/>
              <a:gd name="connsiteX6-13" fmla="*/ 1 w 6883"/>
              <a:gd name="connsiteY6-14" fmla="*/ 9964 h 10168"/>
              <a:gd name="connsiteX7-15" fmla="*/ 4716 w 6883"/>
              <a:gd name="connsiteY7-16" fmla="*/ 10168 h 10168"/>
              <a:gd name="connsiteX8-17" fmla="*/ 5284 w 6883"/>
              <a:gd name="connsiteY8-18" fmla="*/ 10168 h 10168"/>
              <a:gd name="connsiteX9-19" fmla="*/ 5373 w 6883"/>
              <a:gd name="connsiteY9-20" fmla="*/ 10074 h 10168"/>
              <a:gd name="connsiteX10-21" fmla="*/ 5405 w 6883"/>
              <a:gd name="connsiteY10-22" fmla="*/ 9979 h 10168"/>
              <a:gd name="connsiteX11-23" fmla="*/ 6839 w 6883"/>
              <a:gd name="connsiteY11-24" fmla="*/ 5451 h 10168"/>
              <a:gd name="connsiteX12-25" fmla="*/ 6839 w 6883"/>
              <a:gd name="connsiteY12-26" fmla="*/ 4885 h 10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useBgFill="1">
        <p:nvSpPr>
          <p:cNvPr id="21" name="Rectangle 20"/>
          <p:cNvSpPr>
            <a:spLocks noGrp="1" noRot="1" noChangeAspect="1" noMove="1" noResize="1" noEditPoints="1" noAdjustHandles="1" noChangeArrowheads="1" noChangeShapeType="1" noTextEdit="1"/>
          </p:cNvSpPr>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Θέση περιεχομένου 4"/>
          <p:cNvSpPr>
            <a:spLocks noGrp="1"/>
          </p:cNvSpPr>
          <p:nvPr>
            <p:ph idx="1"/>
          </p:nvPr>
        </p:nvSpPr>
        <p:spPr>
          <a:xfrm>
            <a:off x="4706578" y="589722"/>
            <a:ext cx="6798033" cy="5321500"/>
          </a:xfrm>
        </p:spPr>
        <p:txBody>
          <a:bodyPr anchor="ctr">
            <a:normAutofit lnSpcReduction="10000"/>
          </a:bodyPr>
          <a:lstStyle/>
          <a:p>
            <a:pPr>
              <a:lnSpc>
                <a:spcPct val="150000"/>
              </a:lnSpc>
              <a:buFont typeface="Wingdings" panose="05000000000000000000" pitchFamily="2" charset="2"/>
              <a:buChar char="Ø"/>
            </a:pPr>
            <a:r>
              <a:rPr lang="el-GR" sz="2400" dirty="0"/>
              <a:t>«Είδηση είναι το τρέχον, το σημαντικό, ένα γεγονός που επιδρά στη ζωή μας».</a:t>
            </a:r>
          </a:p>
          <a:p>
            <a:pPr marL="0" indent="0" algn="r">
              <a:lnSpc>
                <a:spcPct val="150000"/>
              </a:lnSpc>
              <a:buNone/>
            </a:pPr>
            <a:r>
              <a:rPr lang="en-US" sz="2400" dirty="0"/>
              <a:t>Freda Morris, NBC</a:t>
            </a:r>
            <a:endParaRPr lang="el-GR" sz="2400" dirty="0"/>
          </a:p>
          <a:p>
            <a:pPr marL="0" indent="0" algn="r">
              <a:lnSpc>
                <a:spcPct val="150000"/>
              </a:lnSpc>
              <a:buNone/>
            </a:pPr>
            <a:endParaRPr lang="en-US" sz="2400" dirty="0"/>
          </a:p>
          <a:p>
            <a:pPr algn="r">
              <a:lnSpc>
                <a:spcPct val="150000"/>
              </a:lnSpc>
              <a:buFont typeface="Wingdings" panose="05000000000000000000" pitchFamily="2" charset="2"/>
              <a:buChar char="Ø"/>
            </a:pPr>
            <a:r>
              <a:rPr lang="el-GR" sz="2400" dirty="0"/>
              <a:t>«Όταν ένας σκύλος δαγκώσει έναν άνθρωπο, αυτό δεν είναι είδηση, αν όμως ο άνθρωπος δαγκώσει το σκύλο, τότε αυτό είναι είδηση»</a:t>
            </a:r>
          </a:p>
          <a:p>
            <a:pPr marL="0" indent="0" algn="r">
              <a:lnSpc>
                <a:spcPct val="150000"/>
              </a:lnSpc>
              <a:buNone/>
            </a:pPr>
            <a:r>
              <a:rPr lang="en-US" sz="2400" dirty="0"/>
              <a:t>Ben </a:t>
            </a:r>
            <a:r>
              <a:rPr lang="en-US" sz="2400" dirty="0" err="1"/>
              <a:t>Bradlee</a:t>
            </a:r>
            <a:r>
              <a:rPr lang="en-US" sz="2400" dirty="0"/>
              <a:t>, Washington Post</a:t>
            </a:r>
            <a:endParaRPr lang="el-GR" sz="2400" dirty="0"/>
          </a:p>
        </p:txBody>
      </p:sp>
    </p:spTree>
    <p:extLst>
      <p:ext uri="{BB962C8B-B14F-4D97-AF65-F5344CB8AC3E}">
        <p14:creationId xmlns:p14="http://schemas.microsoft.com/office/powerpoint/2010/main" val="385687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1770</TotalTime>
  <Words>1571</Words>
  <Application>Microsoft Office PowerPoint</Application>
  <PresentationFormat>Ευρεία οθόνη</PresentationFormat>
  <Paragraphs>137</Paragraphs>
  <Slides>28</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4</vt:i4>
      </vt:variant>
      <vt:variant>
        <vt:lpstr>Τίτλοι διαφανειών</vt:lpstr>
      </vt:variant>
      <vt:variant>
        <vt:i4>28</vt:i4>
      </vt:variant>
    </vt:vector>
  </HeadingPairs>
  <TitlesOfParts>
    <vt:vector size="42" baseType="lpstr">
      <vt:lpstr>Aptos</vt:lpstr>
      <vt:lpstr>Aptos Display</vt:lpstr>
      <vt:lpstr>Arial</vt:lpstr>
      <vt:lpstr>Calibri</vt:lpstr>
      <vt:lpstr>Calibri Light</vt:lpstr>
      <vt:lpstr>Candara</vt:lpstr>
      <vt:lpstr>Century Gothic</vt:lpstr>
      <vt:lpstr>Courier New</vt:lpstr>
      <vt:lpstr>Wingdings</vt:lpstr>
      <vt:lpstr>Wingdings 3</vt:lpstr>
      <vt:lpstr>Θέμα του Office</vt:lpstr>
      <vt:lpstr>1_Θέμα του Office</vt:lpstr>
      <vt:lpstr>Θρόισμα</vt:lpstr>
      <vt:lpstr>2_Θέμα του Office</vt:lpstr>
      <vt:lpstr>3ο Μάθημα  ΕΙΣΑΓΩΓΗ ΣΤΗ ΔΗΜΟΣΙΟΓΡΑΦΙΑ «Συλλέγοντας, αξιολογώντας και συντάσσοντας τις ειδήσεις…»</vt:lpstr>
      <vt:lpstr>Παρουσίαση του PowerPoint</vt:lpstr>
      <vt:lpstr>Παρουσίαση του PowerPoint</vt:lpstr>
      <vt:lpstr>Παρουσίαση του PowerPoint</vt:lpstr>
      <vt:lpstr>Είναι η δημοσιογραφία επιστήμη;</vt:lpstr>
      <vt:lpstr>Παρουσίαση του PowerPoint</vt:lpstr>
      <vt:lpstr>Pitch Your Idea - Να προτείνετε την ιδέα σας</vt:lpstr>
      <vt:lpstr>ΕΙΔΗΣΗ ΚΑΙ ΙΕΡΑΡΧΗΣΗ ΕΙΔΗΣΕΩΝ</vt:lpstr>
      <vt:lpstr>  Τι είναι είδηση;</vt:lpstr>
      <vt:lpstr>Με βάση ποια κριτήρια επιλέγουμε τις ειδήσεις; Πώς τις ιεραρχούμε;</vt:lpstr>
      <vt:lpstr>Ειδησεογραφικές αξίες (News Values)</vt:lpstr>
      <vt:lpstr>Ειδησεογραφικές αξίες (News Values)</vt:lpstr>
      <vt:lpstr>Ειδησεογραφικές αξίες (News Values)</vt:lpstr>
      <vt:lpstr>Τι είναι είδηση; - Ορισμός</vt:lpstr>
      <vt:lpstr>Συλλέγοντας τις ειδήσεις / Πηγές των ειδήσεων  </vt:lpstr>
      <vt:lpstr>Τι πρέπει να περιλαμβάνει μια καλή ειδησεογραφική ιστορία;  </vt:lpstr>
      <vt:lpstr>Τι πρέπει να περιλαμβάνει μια καλή ειδησεογραφική ιστορία;  </vt:lpstr>
      <vt:lpstr>Tweet ειδησεογραφικού μέσου για χιονοθύελλα στη Δυτική Μακεδονία </vt:lpstr>
      <vt:lpstr>Ανεστραμμένη Πυραμίδα &amp; Lead</vt:lpstr>
      <vt:lpstr>Παρουσίαση του PowerPoint</vt:lpstr>
      <vt:lpstr>Το Lead</vt:lpstr>
      <vt:lpstr>ΑΣΚΗΣΕΙΣ ΣΤΗΝ ΑΙΘΟΥΣΑ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3ο Μάθημα  ΕΙΣΑΓΩΓΗ ΣΤΗ ΔΗΜΟΣΙΟΓΡΑΦΙΑ «Συλλέγοντας, αξιολογώντας και συντάσσοντας τις ειδήσεις…»</dc:title>
  <dc:creator>Panagiota Kalfeli</dc:creator>
  <cp:lastModifiedBy>Panagiota Kalfeli</cp:lastModifiedBy>
  <cp:revision>15</cp:revision>
  <dcterms:created xsi:type="dcterms:W3CDTF">2022-09-28T08:33:48Z</dcterms:created>
  <dcterms:modified xsi:type="dcterms:W3CDTF">2024-10-17T20:37:11Z</dcterms:modified>
</cp:coreProperties>
</file>