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257" r:id="rId3"/>
    <p:sldId id="263" r:id="rId4"/>
    <p:sldId id="476" r:id="rId5"/>
    <p:sldId id="477" r:id="rId6"/>
    <p:sldId id="258" r:id="rId7"/>
    <p:sldId id="478" r:id="rId8"/>
    <p:sldId id="479" r:id="rId9"/>
    <p:sldId id="480" r:id="rId10"/>
    <p:sldId id="256" r:id="rId11"/>
    <p:sldId id="482" r:id="rId12"/>
    <p:sldId id="481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B22D"/>
    <a:srgbClr val="527E16"/>
    <a:srgbClr val="AD3054"/>
    <a:srgbClr val="D3D4D6"/>
    <a:srgbClr val="44C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0"/>
    <p:restoredTop sz="94509"/>
  </p:normalViewPr>
  <p:slideViewPr>
    <p:cSldViewPr snapToGrid="0" snapToObjects="1">
      <p:cViewPr varScale="1">
        <p:scale>
          <a:sx n="83" d="100"/>
          <a:sy n="83" d="100"/>
        </p:scale>
        <p:origin x="9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629948-714A-B74E-9D3B-18E56EC1E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EB907B1-E436-CC42-83AF-4F3A94EA2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458C39-83D4-6949-9B4D-4416036F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13/10/22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0D3B85-E4A4-2A42-B4B9-094929FE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58A4B0-6D23-C545-8C12-984B064D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140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57F0F5-6494-6F4F-B620-E456FCD5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BDBC017-5D2C-7B4C-8E54-B1290FB89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FB6ADCC-8167-A549-93F8-E80CAF6E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13/10/22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548506D-7116-CF42-9535-8B4F6B04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ABBFD64-F107-754B-915A-CFA6BC8B8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759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EAF6CDF-E2BB-EC45-8A9C-5C66C0735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4138670-A410-2342-B6B1-47B742ABD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FBA9A9-DB72-CE45-AC43-30C75917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13/10/22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BB4519-A31E-8D4F-A150-FE56CE27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C12A589-4B05-8E49-9058-31B1E119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416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3D10B1-EA69-E245-85D2-8F44CAC88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AEB11F-351D-5545-8923-E7AAF2CBB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AB796F-D360-FB47-9267-78A90272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13/10/22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D15BD6-6169-5744-9DEA-EFF81B9E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9693B1A-66BF-7440-B540-C73E7FBB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91200E-BD6A-8B4E-ADCB-99E05A7B4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CD26551-16D0-7548-A607-D5ADEEC8D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079CE42-2AC1-9D45-9EAA-F5292DB7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13/10/22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0C1471-BE4D-A247-9E5D-6BE8CCFE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4C14D2B-85D8-E74A-8211-5B4D9A47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405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ABB172-40D0-E544-B207-9E93DE5B2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5EE0AC-522E-434F-AD3A-D19DEF574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4D7B9E5-84CA-564E-A8B8-61E5C86F3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2129775-F62D-0340-A0F5-E0D745C0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13/10/22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9E80517-A241-6D42-BA85-C06CA4930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C89B22A-E11B-6A46-B87D-4B7F4E95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403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980E3E-4A1F-B445-8692-A1B164E5A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37F46C-88DF-F14E-A10C-19BA3FE44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B0194A4-0CF2-E643-8E9F-FA78B6890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EC2ADC4-77DD-C143-9CAE-00EE923DA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E9F2C9D-D50A-DD48-9347-DEEF63A9A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DDF5E92-CF37-AA4B-AABB-7A063D0C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13/10/22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945FA26-3FBD-944F-970F-72497117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049A1B9-E5BA-2342-B7C4-9681B0FC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668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DD55EC-BBCC-DA47-BF95-360BF8315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77883AC-F2D1-C744-A4C9-6BF92C39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13/10/22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689DC81-87AA-F549-91E8-153D5EC4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2194641-62AA-304C-8EEE-C97DC374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011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7745D3D-ACEB-C74B-BF21-E9C8B34A4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13/10/22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B0D7E72-00DB-C343-BD2B-4E8D85A5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2C54AED-C89D-9746-A242-149254BB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697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82C537-05EF-5140-A442-3715609B1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08CC50-1B9D-4240-BEC2-8D333E9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8F9B970-FD2A-6446-BD17-0AD096EC1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4E98A16-673A-2349-B2B9-55DF1ECE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13/10/22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A6D46B5-9963-9840-AA40-5DF3D6BC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7893761-A673-4142-AE39-27175F97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58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C9742E-00ED-E845-A9AD-7BFAEA6C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62A71FB-913D-5246-AA75-16F901BB3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C5483AD-B213-F747-BD3C-323478FFF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40C10FD-4B0C-6249-B435-B75E47D4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13/10/22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017BD79-5502-BF4B-AABF-4557103E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A675495-F142-D844-8651-F146CBE1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503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AF13F9E-B352-3F4C-8E9C-B6C2FD72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88E46FF-7910-364A-8075-809DE8D66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8544E9-30D6-DF45-92CE-4BA7FDBF6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C3D7D-4998-394F-9A28-3741526A3E02}" type="datetimeFigureOut">
              <a:rPr lang="el-GR" smtClean="0"/>
              <a:t>13/10/22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BC4F10-8305-3D48-B25D-1F7F37F5F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BB7788-F022-944C-8A87-1B615170A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264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408943" y="2533036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4136799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162A03-53A5-4143-9369-90BEF3A00122}"/>
              </a:ext>
            </a:extLst>
          </p:cNvPr>
          <p:cNvSpPr txBox="1"/>
          <p:nvPr/>
        </p:nvSpPr>
        <p:spPr>
          <a:xfrm>
            <a:off x="4118092" y="1698607"/>
            <a:ext cx="788994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Προτεινόμενο Βιβλίο [12486289] </a:t>
            </a:r>
          </a:p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‘Το πρόσωπο και οι άλλοι’ Χρηστάκης Νικόλας</a:t>
            </a:r>
            <a:endParaRPr lang="en-US" sz="2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l-GR" sz="2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Ευθεία γραμμή σύνδεσης 15">
            <a:extLst>
              <a:ext uri="{FF2B5EF4-FFF2-40B4-BE49-F238E27FC236}">
                <a16:creationId xmlns:a16="http://schemas.microsoft.com/office/drawing/2014/main" id="{EF57780B-2EDA-164A-ACDB-F1C4627DD946}"/>
              </a:ext>
            </a:extLst>
          </p:cNvPr>
          <p:cNvCxnSpPr/>
          <p:nvPr/>
        </p:nvCxnSpPr>
        <p:spPr>
          <a:xfrm>
            <a:off x="5868132" y="5083445"/>
            <a:ext cx="4655660" cy="0"/>
          </a:xfrm>
          <a:prstGeom prst="line">
            <a:avLst/>
          </a:prstGeom>
          <a:ln>
            <a:solidFill>
              <a:srgbClr val="E4B22D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Ευθεία γραμμή σύνδεσης 16">
            <a:extLst>
              <a:ext uri="{FF2B5EF4-FFF2-40B4-BE49-F238E27FC236}">
                <a16:creationId xmlns:a16="http://schemas.microsoft.com/office/drawing/2014/main" id="{7F3DE1C0-B28C-8144-845D-0452FA48078D}"/>
              </a:ext>
            </a:extLst>
          </p:cNvPr>
          <p:cNvCxnSpPr>
            <a:cxnSpLocks/>
          </p:cNvCxnSpPr>
          <p:nvPr/>
        </p:nvCxnSpPr>
        <p:spPr>
          <a:xfrm>
            <a:off x="5438633" y="5251345"/>
            <a:ext cx="5514659" cy="0"/>
          </a:xfrm>
          <a:prstGeom prst="line">
            <a:avLst/>
          </a:prstGeom>
          <a:ln>
            <a:solidFill>
              <a:srgbClr val="E4B22D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Ευθεία γραμμή σύνδεσης 19">
            <a:extLst>
              <a:ext uri="{FF2B5EF4-FFF2-40B4-BE49-F238E27FC236}">
                <a16:creationId xmlns:a16="http://schemas.microsoft.com/office/drawing/2014/main" id="{9600D253-D797-3A4D-B174-1270A4F2DF4C}"/>
              </a:ext>
            </a:extLst>
          </p:cNvPr>
          <p:cNvCxnSpPr>
            <a:cxnSpLocks/>
          </p:cNvCxnSpPr>
          <p:nvPr/>
        </p:nvCxnSpPr>
        <p:spPr>
          <a:xfrm>
            <a:off x="5305738" y="1218252"/>
            <a:ext cx="5514659" cy="0"/>
          </a:xfrm>
          <a:prstGeom prst="line">
            <a:avLst/>
          </a:prstGeom>
          <a:ln>
            <a:solidFill>
              <a:srgbClr val="E4B22D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3E0D61F3-0660-B64B-B6CE-32FF21785772}"/>
              </a:ext>
            </a:extLst>
          </p:cNvPr>
          <p:cNvCxnSpPr/>
          <p:nvPr/>
        </p:nvCxnSpPr>
        <p:spPr>
          <a:xfrm>
            <a:off x="5735238" y="1422312"/>
            <a:ext cx="4655660" cy="0"/>
          </a:xfrm>
          <a:prstGeom prst="line">
            <a:avLst/>
          </a:prstGeom>
          <a:ln>
            <a:solidFill>
              <a:srgbClr val="E4B22D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ED1A64F2-BDBB-8446-804B-20555D56B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7E644DFF-6082-DC46-AABF-07D043BA95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9A44FC62-B915-1C4C-9E7B-048FF399C5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802" y="496766"/>
            <a:ext cx="4198181" cy="589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535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ΑΞΙΟΛΟΓΗΣΗ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1567913" y="1812338"/>
            <a:ext cx="94669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Wingdings" pitchFamily="2" charset="2"/>
              <a:buChar char="Ø"/>
            </a:pP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Γραπτές εξετάσεις</a:t>
            </a:r>
          </a:p>
          <a:p>
            <a:pPr lvl="0">
              <a:spcAft>
                <a:spcPts val="0"/>
              </a:spcAft>
            </a:pPr>
            <a:endParaRPr lang="el-GR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itchFamily="2" charset="2"/>
              <a:buChar char="Ø"/>
            </a:pP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Προαιρετικές ομαδικές εργασίες / παρουσιάσεις στη διάρκεια του μαθήματος (30% πρόσθετος βαθμός στις τελικές γραπτές εξετάσεις)</a:t>
            </a:r>
          </a:p>
          <a:p>
            <a:pPr marL="342900" lvl="0" indent="-342900">
              <a:spcAft>
                <a:spcPts val="0"/>
              </a:spcAft>
              <a:buFont typeface="Wingdings" pitchFamily="2" charset="2"/>
              <a:buChar char="Ø"/>
            </a:pPr>
            <a:endParaRPr lang="el-GR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itchFamily="2" charset="2"/>
              <a:buChar char="Ø"/>
            </a:pPr>
            <a:r>
              <a:rPr lang="el-GR" sz="32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Παρουσία </a:t>
            </a: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συμμετοχή στο μάθημα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072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408943" y="2533036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236149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3835773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726983" y="674400"/>
            <a:ext cx="686574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Ψυχολογικοί παράγοντες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Προσωπικότητα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>
                <a:solidFill>
                  <a:schemeClr val="accent6">
                    <a:lumMod val="50000"/>
                  </a:schemeClr>
                </a:solidFill>
              </a:rPr>
              <a:t>Γνωστικοί 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παράγοντες – Γνωστικά σχήματα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Κοινωνική θέση και στερεότυπα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Αλληλεπίδραση και μοντέλα επικοινωνίας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Μη λεκτική επικοινωνία – Σωματική αλληλεπίδραση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Το κοινωνικό πεδίο της αλληλεπίδρασης: Χώρος και χρόνος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532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Διαπροσωπική σχέση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Έκφραση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Στάσεις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Συνέντευξη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Φύση διαπροσωπικών σχέσεων</a:t>
            </a:r>
          </a:p>
          <a:p>
            <a:pPr marL="457200" lvl="0" indent="-457200">
              <a:buFont typeface="Wingdings" pitchFamily="2" charset="2"/>
              <a:buChar char="v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08103" y="2736502"/>
            <a:ext cx="31735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931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866468" y="920621"/>
            <a:ext cx="65187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Επικοινωνία στις ομάδες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Ηγεσία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Συνοχή ομάδων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Φήμες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Ομαδικές τεχνικές: Εμψύχωση ομάδων –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brainstorming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0"/>
            <a:ext cx="3835773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</p:spTree>
    <p:extLst>
      <p:ext uri="{BB962C8B-B14F-4D97-AF65-F5344CB8AC3E}">
        <p14:creationId xmlns:p14="http://schemas.microsoft.com/office/powerpoint/2010/main" val="24230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681609" y="0"/>
            <a:ext cx="851039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Επικοινωνία και επιρροή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Κοινωνική επιρροή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Πειθώ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Αλλαγή στάσεων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720EF85-C55F-8243-8596-C34A46DE8DD4}"/>
              </a:ext>
            </a:extLst>
          </p:cNvPr>
          <p:cNvSpPr txBox="1"/>
          <p:nvPr/>
        </p:nvSpPr>
        <p:spPr>
          <a:xfrm>
            <a:off x="469357" y="2736502"/>
            <a:ext cx="31735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</p:spTree>
    <p:extLst>
      <p:ext uri="{BB962C8B-B14F-4D97-AF65-F5344CB8AC3E}">
        <p14:creationId xmlns:p14="http://schemas.microsoft.com/office/powerpoint/2010/main" val="947310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ΒΑΣΙΚΑ ΘΕΜΑΤΑ ΚΑΤΑΝΟΗΣΗΣ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1296720" y="887588"/>
            <a:ext cx="1000932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Wingdings" pitchFamily="2" charset="2"/>
              <a:buChar char="Ø"/>
            </a:pP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Κλασσικά μοντέλα επικοινωνίας</a:t>
            </a:r>
          </a:p>
          <a:p>
            <a:pPr lvl="0">
              <a:spcAft>
                <a:spcPts val="0"/>
              </a:spcAft>
            </a:pPr>
            <a:endParaRPr lang="el-GR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itchFamily="2" charset="2"/>
              <a:buChar char="Ø"/>
            </a:pP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Κοινωνικοί, πολιτισμικοί και ψυχολογικοί παράγοντες που </a:t>
            </a:r>
            <a:r>
              <a:rPr lang="el-GR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αλληλεπιδρούν</a:t>
            </a: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και </a:t>
            </a:r>
            <a:r>
              <a:rPr lang="el-GR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νοηματοδοτούν</a:t>
            </a: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την επικοινωνία μεταξύ πομπού και δέκτη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itchFamily="2" charset="2"/>
              <a:buChar char="Ø"/>
            </a:pPr>
            <a:endParaRPr lang="en-US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itchFamily="2" charset="2"/>
              <a:buChar char="Ø"/>
            </a:pP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Εργαλεία περιγραφής και κατανόησης της ανθρώπινης επικοινωνίας και την </a:t>
            </a:r>
            <a:r>
              <a:rPr lang="el-GR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ψυχοκοινωνιολογική</a:t>
            </a: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άποψη σχετικά με αυτήν</a:t>
            </a:r>
          </a:p>
          <a:p>
            <a:pPr lvl="0">
              <a:spcAft>
                <a:spcPts val="0"/>
              </a:spcAft>
            </a:pPr>
            <a:endParaRPr lang="el-GR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itchFamily="2" charset="2"/>
              <a:buChar char="Ø"/>
            </a:pP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Διαπροσωπικές σχέσεις: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διαπροσωπικό επίπεδο,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</a:t>
            </a: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επίπεδο ομάδας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49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ΒΑΣΙΚΑ ΘΕΜΑΤΑ ΚΑΤΑΝΟΗΣΗΣ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1567913" y="1812338"/>
            <a:ext cx="94669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Wingdings" pitchFamily="2" charset="2"/>
              <a:buChar char="Ø"/>
            </a:pP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Ατομικό επίπεδο: Να καταλάβουμε πώς επικοινωνούμε και κατά συνέπεια να μάθουμε πώς να επικοινωνούμε καλύτερα</a:t>
            </a:r>
          </a:p>
          <a:p>
            <a:pPr lvl="0">
              <a:spcAft>
                <a:spcPts val="0"/>
              </a:spcAft>
            </a:pPr>
            <a:endParaRPr lang="el-GR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itchFamily="2" charset="2"/>
              <a:buChar char="Ø"/>
            </a:pP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Συλλογικό επίπεδο: Πώς να επικοινωνήσουμε καλύτερα την εικόνα, τις ιδέες, τα μηνύματα, τα προϊόντα ή τις υπηρεσίας μας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124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ΒΑΣΙΚΑ ΘΕΜΑΤΑ ΚΑΤΑΝΟΗΣΗΣ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1567913" y="1905506"/>
            <a:ext cx="946693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Wingdings" pitchFamily="2" charset="2"/>
              <a:buChar char="Ø"/>
            </a:pP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Επικοινωνία από την οπτική της ψυχολογίας και ιδιαίτερα της κοινωνικής ψυχολογίας</a:t>
            </a:r>
          </a:p>
          <a:p>
            <a:pPr lvl="0">
              <a:spcAft>
                <a:spcPts val="0"/>
              </a:spcAft>
            </a:pPr>
            <a:endParaRPr lang="el-GR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itchFamily="2" charset="2"/>
              <a:buChar char="Ø"/>
            </a:pP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Κοινωνική ψυχολογία σε αντιδιαστολή με την μεμονωμένη ψυχολογία ή την μεμονωμένη κοινωνιολογία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93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3045359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ΚΟΙΝΩΝΙΚΗ ΨΥΧΟΛΟΓΙΑ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812583" y="181957"/>
            <a:ext cx="805911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Όταν προσεγγίζουμε την επικοινωνία, θα πρέπει να εξετάσουμε σε ψυχολογικό επίπεδο: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Την ατομική κοινωνική συμπεριφορά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Τις διαπροσωπικές σχέσεις και αλληλεπιδράσεις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Τις ομαδικές δράσεις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Και τις συλλογικές διεργασίες: Ψυχικοί και κοινωνικοί προσδιορισμοί διαμορφώνουν τον τρόπο με τον οποίο τα άτομα βιώνουν, </a:t>
            </a: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νοηματοδοτούν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 και δρουν εντός τους 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26260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5919</TotalTime>
  <Words>314</Words>
  <Application>Microsoft Macintosh PowerPoint</Application>
  <PresentationFormat>Ευρεία οθόνη</PresentationFormat>
  <Paragraphs>79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YANNIS A</dc:creator>
  <cp:lastModifiedBy>YANNIS A</cp:lastModifiedBy>
  <cp:revision>56</cp:revision>
  <dcterms:created xsi:type="dcterms:W3CDTF">2022-02-27T18:25:10Z</dcterms:created>
  <dcterms:modified xsi:type="dcterms:W3CDTF">2022-10-13T18:17:05Z</dcterms:modified>
</cp:coreProperties>
</file>