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57" r:id="rId3"/>
    <p:sldId id="263" r:id="rId4"/>
    <p:sldId id="476" r:id="rId5"/>
    <p:sldId id="477" r:id="rId6"/>
    <p:sldId id="258" r:id="rId7"/>
    <p:sldId id="478" r:id="rId8"/>
    <p:sldId id="479" r:id="rId9"/>
    <p:sldId id="480" r:id="rId10"/>
    <p:sldId id="256" r:id="rId11"/>
    <p:sldId id="482" r:id="rId12"/>
    <p:sldId id="481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B22D"/>
    <a:srgbClr val="527E16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13/10/22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162A03-53A5-4143-9369-90BEF3A00122}"/>
              </a:ext>
            </a:extLst>
          </p:cNvPr>
          <p:cNvSpPr txBox="1"/>
          <p:nvPr/>
        </p:nvSpPr>
        <p:spPr>
          <a:xfrm>
            <a:off x="4118092" y="1698607"/>
            <a:ext cx="78899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Προτεινόμενο Βιβλίο [12486289] </a:t>
            </a:r>
          </a:p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‘Το πρόσωπο και οι άλλοι’ Χρηστάκης Νικόλας</a:t>
            </a:r>
            <a:endParaRPr lang="en-US" sz="2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EF57780B-2EDA-164A-ACDB-F1C4627DD946}"/>
              </a:ext>
            </a:extLst>
          </p:cNvPr>
          <p:cNvCxnSpPr/>
          <p:nvPr/>
        </p:nvCxnSpPr>
        <p:spPr>
          <a:xfrm>
            <a:off x="5868132" y="5083445"/>
            <a:ext cx="4655660" cy="0"/>
          </a:xfrm>
          <a:prstGeom prst="line">
            <a:avLst/>
          </a:prstGeom>
          <a:ln>
            <a:solidFill>
              <a:srgbClr val="E4B22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7F3DE1C0-B28C-8144-845D-0452FA48078D}"/>
              </a:ext>
            </a:extLst>
          </p:cNvPr>
          <p:cNvCxnSpPr>
            <a:cxnSpLocks/>
          </p:cNvCxnSpPr>
          <p:nvPr/>
        </p:nvCxnSpPr>
        <p:spPr>
          <a:xfrm>
            <a:off x="5438633" y="5251345"/>
            <a:ext cx="5514659" cy="0"/>
          </a:xfrm>
          <a:prstGeom prst="line">
            <a:avLst/>
          </a:prstGeom>
          <a:ln>
            <a:solidFill>
              <a:srgbClr val="E4B22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9600D253-D797-3A4D-B174-1270A4F2DF4C}"/>
              </a:ext>
            </a:extLst>
          </p:cNvPr>
          <p:cNvCxnSpPr>
            <a:cxnSpLocks/>
          </p:cNvCxnSpPr>
          <p:nvPr/>
        </p:nvCxnSpPr>
        <p:spPr>
          <a:xfrm>
            <a:off x="5305738" y="1218252"/>
            <a:ext cx="5514659" cy="0"/>
          </a:xfrm>
          <a:prstGeom prst="line">
            <a:avLst/>
          </a:prstGeom>
          <a:ln>
            <a:solidFill>
              <a:srgbClr val="E4B22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3E0D61F3-0660-B64B-B6CE-32FF21785772}"/>
              </a:ext>
            </a:extLst>
          </p:cNvPr>
          <p:cNvCxnSpPr/>
          <p:nvPr/>
        </p:nvCxnSpPr>
        <p:spPr>
          <a:xfrm>
            <a:off x="5735238" y="1422312"/>
            <a:ext cx="4655660" cy="0"/>
          </a:xfrm>
          <a:prstGeom prst="line">
            <a:avLst/>
          </a:prstGeom>
          <a:ln>
            <a:solidFill>
              <a:srgbClr val="E4B22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ED1A64F2-BDBB-8446-804B-20555D56B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7E644DFF-6082-DC46-AABF-07D043BA95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9A44FC62-B915-1C4C-9E7B-048FF399C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802" y="496766"/>
            <a:ext cx="4198181" cy="589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53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567913" y="1812338"/>
            <a:ext cx="94669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Γραπτές εξετάσεις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Προαιρετικές ομαδικές εργασίες / παρουσιάσεις στη διάρκεια του μαθήματος (30% πρόσθετος βαθμός στις τελικές γραπτές εξετάσεις)</a:t>
            </a: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Παρουσία </a:t>
            </a: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 συμμετοχή στο μάθημα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7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383577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726983" y="674400"/>
            <a:ext cx="686574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Ψυχολογικοί παράγοντες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Προσωπικότητα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>
                <a:solidFill>
                  <a:schemeClr val="accent6">
                    <a:lumMod val="50000"/>
                  </a:schemeClr>
                </a:solidFill>
              </a:rPr>
              <a:t>Γνωστικοί 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παράγοντες – Γνωστικά σχήματα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Κοινωνική θέση και στερεότυπα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Αλληλεπίδραση και μοντέλα επικοινωνίας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Μη λεκτική επικοινωνία – Σωματική αλληλεπίδραση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 κοινωνικό πεδίο της αλληλεπίδρασης: Χώρος και χρόνος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Διαπροσωπική σχέση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Έκφραση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Στάσεις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Συνέντευξη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Φύση διαπροσωπικών σχέσεων</a:t>
            </a:r>
          </a:p>
          <a:p>
            <a:pPr marL="457200" lvl="0" indent="-457200">
              <a:buFont typeface="Wingdings" pitchFamily="2" charset="2"/>
              <a:buChar char="v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8103" y="2736502"/>
            <a:ext cx="31735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3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866468" y="920621"/>
            <a:ext cx="65187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Επικοινωνία στις ομάδες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Ηγεσία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Συνοχή ομάδων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Φήμες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Ομαδικές τεχνικές: Εμψύχωση ομάδων –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brainstorming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83577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</p:spTree>
    <p:extLst>
      <p:ext uri="{BB962C8B-B14F-4D97-AF65-F5344CB8AC3E}">
        <p14:creationId xmlns:p14="http://schemas.microsoft.com/office/powerpoint/2010/main" val="24230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681609" y="0"/>
            <a:ext cx="851039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Επικοινωνία και επιρροή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Κοινωνική επιρροή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Πειθώ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Αλλαγή στάσεων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720EF85-C55F-8243-8596-C34A46DE8DD4}"/>
              </a:ext>
            </a:extLst>
          </p:cNvPr>
          <p:cNvSpPr txBox="1"/>
          <p:nvPr/>
        </p:nvSpPr>
        <p:spPr>
          <a:xfrm>
            <a:off x="469357" y="2736502"/>
            <a:ext cx="31735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</p:spTree>
    <p:extLst>
      <p:ext uri="{BB962C8B-B14F-4D97-AF65-F5344CB8AC3E}">
        <p14:creationId xmlns:p14="http://schemas.microsoft.com/office/powerpoint/2010/main" val="94731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ΘΕΜΑΤΑ ΚΑΤΑΝΟΗΣΗΣ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296720" y="887588"/>
            <a:ext cx="1000932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Κλασσικά μοντέλα επικοινωνίας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Κοινωνικοί, πολιτισμικοί και ψυχολογικοί παράγοντες που </a:t>
            </a:r>
            <a:r>
              <a:rPr lang="el-GR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αλληλεπιδρούν</a:t>
            </a: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νοηματοδοτούν</a:t>
            </a: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την επικοινωνία μεταξύ πομπού και δέκτη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Εργαλεία περιγραφής και κατανόησης της ανθρώπινης επικοινωνίας και την </a:t>
            </a:r>
            <a:r>
              <a:rPr lang="el-GR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ψυχοκοινωνιολογική</a:t>
            </a: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άποψη σχετικά με αυτήν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Διαπροσωπικές σχέσεις: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διαπροσωπικό επίπεδο,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επίπεδο ομάδας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4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ΘΕΜΑΤΑ ΚΑΤΑΝΟΗΣΗΣ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567913" y="1812338"/>
            <a:ext cx="94669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Ατομικό επίπεδο: Να καταλάβουμε πώς επικοινωνούμε και κατά συνέπεια να μάθουμε πώς να επικοινωνούμε καλύτερα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Συλλογικό επίπεδο: Πώς να επικοινωνήσουμε καλύτερα την εικόνα, τις ιδέες, τα μηνύματα, τα προϊόντα ή τις υπηρεσίας μας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2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ΘΕΜΑΤΑ ΚΑΤΑΝΟΗΣΗΣ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567913" y="1905506"/>
            <a:ext cx="94669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Επικοινωνία από την οπτική της ψυχολογίας και ιδιαίτερα της κοινωνικής ψυχολογίας</a:t>
            </a:r>
          </a:p>
          <a:p>
            <a:pPr lvl="0">
              <a:spcAft>
                <a:spcPts val="0"/>
              </a:spcAft>
            </a:pPr>
            <a:endParaRPr lang="el-GR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Κοινωνική ψυχολογία σε αντιδιαστολή με την μεμονωμένη ψυχολογία ή την μεμονωμένη κοινωνιολογία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3045359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ΚΟΙΝΩΝΙΚΗ ΨΥΧΟΛΟΓΙΑ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812583" y="181957"/>
            <a:ext cx="805911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Όταν προσεγγίζουμε την επικοινωνία, θα πρέπει να εξετάσουμε σε ψυχολογικό επίπεδο: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Την ατομική κοινωνική συμπεριφορά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Τις διαπροσωπικές σχέσεις και αλληλεπιδράσεις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Τις ομαδικές δράσεις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Και τις συλλογικές διεργασίες: Ψυχικοί και κοινωνικοί προσδιορισμοί διαμορφώνουν τον τρόπο με τον οποίο τα άτομα βιώνουν,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νοηματοδοτούν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και δρουν εντός τους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626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5919</TotalTime>
  <Words>314</Words>
  <Application>Microsoft Macintosh PowerPoint</Application>
  <PresentationFormat>Ευρεία οθόνη</PresentationFormat>
  <Paragraphs>79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56</cp:revision>
  <dcterms:created xsi:type="dcterms:W3CDTF">2022-02-27T18:25:10Z</dcterms:created>
  <dcterms:modified xsi:type="dcterms:W3CDTF">2022-10-13T18:17:05Z</dcterms:modified>
</cp:coreProperties>
</file>