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2" r:id="rId6"/>
    <p:sldId id="263" r:id="rId7"/>
    <p:sldId id="264" r:id="rId8"/>
    <p:sldId id="265" r:id="rId9"/>
    <p:sldId id="261"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480"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B9CD0D-EED9-1EED-4688-BD3AFAD9C053}"/>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69C512D-38C0-233F-F61E-BB4DAB536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D66360A-53CA-24ED-9D56-1040174B7C6A}"/>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5" name="Θέση υποσέλιδου 4">
            <a:extLst>
              <a:ext uri="{FF2B5EF4-FFF2-40B4-BE49-F238E27FC236}">
                <a16:creationId xmlns:a16="http://schemas.microsoft.com/office/drawing/2014/main" id="{3F8F9DC4-E40D-B0BE-BE45-8CC284D5819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65762EB-1084-C11B-C4E9-EB8CD30EE64F}"/>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10129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7C861C-E5CC-2B63-1979-FD03603BE86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6E650F7-2A84-48F3-6D5B-05B52D0152F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12B6E77-CCC6-429F-42A3-8BD044F81889}"/>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5" name="Θέση υποσέλιδου 4">
            <a:extLst>
              <a:ext uri="{FF2B5EF4-FFF2-40B4-BE49-F238E27FC236}">
                <a16:creationId xmlns:a16="http://schemas.microsoft.com/office/drawing/2014/main" id="{056CD5FB-3CB3-3B4D-C712-9FDAB07EA2A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C6CAAF-E32D-0B01-906C-64658A829565}"/>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297248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2E97FD8-D220-C133-0805-7B6D189CB0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A2C55FB-B0A7-9E33-7D13-D30E022215E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414FF8D-27FF-6B19-7A46-760C977EB933}"/>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5" name="Θέση υποσέλιδου 4">
            <a:extLst>
              <a:ext uri="{FF2B5EF4-FFF2-40B4-BE49-F238E27FC236}">
                <a16:creationId xmlns:a16="http://schemas.microsoft.com/office/drawing/2014/main" id="{196A1425-C9E4-2616-B68A-933B7E9CED9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90B7F8D-C22F-8311-2053-96F15F9A256B}"/>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135751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F89916-BB87-35C0-95EB-DB0337F7C4A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528D8C3-44C0-4E8E-1FB2-6682430AB9A6}"/>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5D2A7F4-7A47-FAA9-D131-5705E69AB259}"/>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5" name="Θέση υποσέλιδου 4">
            <a:extLst>
              <a:ext uri="{FF2B5EF4-FFF2-40B4-BE49-F238E27FC236}">
                <a16:creationId xmlns:a16="http://schemas.microsoft.com/office/drawing/2014/main" id="{DFF6FFB2-C4B1-6051-1908-C43D140E298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7953193-8193-D22C-E513-D235C8347DEA}"/>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85398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D89EB5-E0D2-940E-DF8F-6FE91E124F6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85628C5-8415-B758-A555-EC6CC9D296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99E688E-4F74-F036-8BF9-F6D56FE23FC1}"/>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5" name="Θέση υποσέλιδου 4">
            <a:extLst>
              <a:ext uri="{FF2B5EF4-FFF2-40B4-BE49-F238E27FC236}">
                <a16:creationId xmlns:a16="http://schemas.microsoft.com/office/drawing/2014/main" id="{0D75F31C-C2A2-BB38-9298-E84E22AA15F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13943B4-9329-8533-3C9F-32EAE63EA35B}"/>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78010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4F86B7-C1F8-670C-B329-C04EF6A0C9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ADCA4A6-1A8C-3233-6515-B46BF20E674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DBA4885-A886-77C7-0094-A89810B0853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F081189-C1BE-01BA-59AA-77D16EF653D9}"/>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6" name="Θέση υποσέλιδου 5">
            <a:extLst>
              <a:ext uri="{FF2B5EF4-FFF2-40B4-BE49-F238E27FC236}">
                <a16:creationId xmlns:a16="http://schemas.microsoft.com/office/drawing/2014/main" id="{E5BFB873-9AC1-945E-D990-EC673B18D93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D70F806-77F8-7224-3A62-0B6370432224}"/>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491728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60A653-37A5-1A77-D884-F7CDF5A3181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09E9055-FDE9-6688-4DB7-166EC190E2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4DC9F9C9-6BD8-5AA7-9B2B-BDFCA3B4FB2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CDD0C80-9143-D56C-4458-90D981DCD4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01C04D1-1332-C482-2B10-A126F2331E6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3060D248-30A8-46D1-F03C-6042BF69B037}"/>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8" name="Θέση υποσέλιδου 7">
            <a:extLst>
              <a:ext uri="{FF2B5EF4-FFF2-40B4-BE49-F238E27FC236}">
                <a16:creationId xmlns:a16="http://schemas.microsoft.com/office/drawing/2014/main" id="{A8784B0A-DBFC-A62E-63E0-E8494763FB18}"/>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AAE9672-BC20-9D5A-FF59-9E7467011BA5}"/>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38143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37A580-5763-1099-4B6A-BB55BDE217C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27D3269B-D905-EF62-3663-61F9EA27BAD7}"/>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4" name="Θέση υποσέλιδου 3">
            <a:extLst>
              <a:ext uri="{FF2B5EF4-FFF2-40B4-BE49-F238E27FC236}">
                <a16:creationId xmlns:a16="http://schemas.microsoft.com/office/drawing/2014/main" id="{A6C66ADB-EA81-989D-D0C6-1ED556AA552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7E08302D-643D-88BA-686B-B188EB1D9BA1}"/>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725449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A10CF1D-1419-815F-F5FB-ACD793C8B45C}"/>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3" name="Θέση υποσέλιδου 2">
            <a:extLst>
              <a:ext uri="{FF2B5EF4-FFF2-40B4-BE49-F238E27FC236}">
                <a16:creationId xmlns:a16="http://schemas.microsoft.com/office/drawing/2014/main" id="{921380AC-1C36-8CC7-A384-7D1EC8A1727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48C6A6D-7CF7-B121-66FC-5EE310E8DABC}"/>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7354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75B353-AD75-3C6B-62FC-6101434D5F7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B1B3FA0-887F-3C4F-C49B-3CCFB5506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B89A632-F044-BB4F-754A-978273954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94E1929-0DC5-35DD-1573-243338074E17}"/>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6" name="Θέση υποσέλιδου 5">
            <a:extLst>
              <a:ext uri="{FF2B5EF4-FFF2-40B4-BE49-F238E27FC236}">
                <a16:creationId xmlns:a16="http://schemas.microsoft.com/office/drawing/2014/main" id="{7C0318EF-F5C9-F98D-BAD6-DF29481ED33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D8C3494-0CA6-4277-8D1C-B4A9A92A3926}"/>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859450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384CEC-38C6-7B74-5183-20BDCEDF1FD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EBE66AE-84EC-16B0-24A4-218DD6899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2A4880FF-00A2-63E8-5241-FFB9C90E8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0289718-F3EB-6D83-5075-87FC860F4BFF}"/>
              </a:ext>
            </a:extLst>
          </p:cNvPr>
          <p:cNvSpPr>
            <a:spLocks noGrp="1"/>
          </p:cNvSpPr>
          <p:nvPr>
            <p:ph type="dt" sz="half" idx="10"/>
          </p:nvPr>
        </p:nvSpPr>
        <p:spPr/>
        <p:txBody>
          <a:bodyPr/>
          <a:lstStyle/>
          <a:p>
            <a:fld id="{448AB7E4-F16E-4903-8C02-086EDA882F7A}" type="datetimeFigureOut">
              <a:rPr lang="el-GR" smtClean="0"/>
              <a:t>6/11/2023</a:t>
            </a:fld>
            <a:endParaRPr lang="el-GR"/>
          </a:p>
        </p:txBody>
      </p:sp>
      <p:sp>
        <p:nvSpPr>
          <p:cNvPr id="6" name="Θέση υποσέλιδου 5">
            <a:extLst>
              <a:ext uri="{FF2B5EF4-FFF2-40B4-BE49-F238E27FC236}">
                <a16:creationId xmlns:a16="http://schemas.microsoft.com/office/drawing/2014/main" id="{90576808-45A9-A49F-3F64-14C9066ADB8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DE057AB-E1A6-E89E-2ED5-28AC90F871C3}"/>
              </a:ext>
            </a:extLst>
          </p:cNvPr>
          <p:cNvSpPr>
            <a:spLocks noGrp="1"/>
          </p:cNvSpPr>
          <p:nvPr>
            <p:ph type="sldNum" sz="quarter" idx="12"/>
          </p:nvPr>
        </p:nvSpPr>
        <p:spPr/>
        <p:txBody>
          <a:bodyPr/>
          <a:lstStyle/>
          <a:p>
            <a:fld id="{C5765B0A-E7D5-40B7-AF46-EC84719CB401}" type="slidenum">
              <a:rPr lang="el-GR" smtClean="0"/>
              <a:t>‹#›</a:t>
            </a:fld>
            <a:endParaRPr lang="el-GR"/>
          </a:p>
        </p:txBody>
      </p:sp>
    </p:spTree>
    <p:extLst>
      <p:ext uri="{BB962C8B-B14F-4D97-AF65-F5344CB8AC3E}">
        <p14:creationId xmlns:p14="http://schemas.microsoft.com/office/powerpoint/2010/main" val="1336333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CE41781-CCA6-7A72-6912-E2F62D4C0A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C9EEB55-F620-4CFC-9E4D-6148CCEFA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09D3C3D-9896-B7B2-612F-8502A513C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AB7E4-F16E-4903-8C02-086EDA882F7A}" type="datetimeFigureOut">
              <a:rPr lang="el-GR" smtClean="0"/>
              <a:t>6/11/2023</a:t>
            </a:fld>
            <a:endParaRPr lang="el-GR"/>
          </a:p>
        </p:txBody>
      </p:sp>
      <p:sp>
        <p:nvSpPr>
          <p:cNvPr id="5" name="Θέση υποσέλιδου 4">
            <a:extLst>
              <a:ext uri="{FF2B5EF4-FFF2-40B4-BE49-F238E27FC236}">
                <a16:creationId xmlns:a16="http://schemas.microsoft.com/office/drawing/2014/main" id="{446B2CE5-031B-1579-3DFE-880AECF350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C4B1440-3701-E976-9D39-12C5D89F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65B0A-E7D5-40B7-AF46-EC84719CB401}" type="slidenum">
              <a:rPr lang="el-GR" smtClean="0"/>
              <a:t>‹#›</a:t>
            </a:fld>
            <a:endParaRPr lang="el-GR"/>
          </a:p>
        </p:txBody>
      </p:sp>
    </p:spTree>
    <p:extLst>
      <p:ext uri="{BB962C8B-B14F-4D97-AF65-F5344CB8AC3E}">
        <p14:creationId xmlns:p14="http://schemas.microsoft.com/office/powerpoint/2010/main" val="1503873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paithros.gr/oi-syntrofies-sta-ampelakia/"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fortunegreece.com/photo-gallery/i-pio-adistakti-igetes-stin-istoria/#2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5830AE-EA7D-F22D-CBE3-A7238B55D2A9}"/>
              </a:ext>
            </a:extLst>
          </p:cNvPr>
          <p:cNvSpPr>
            <a:spLocks noGrp="1"/>
          </p:cNvSpPr>
          <p:nvPr>
            <p:ph type="ctrTitle"/>
          </p:nvPr>
        </p:nvSpPr>
        <p:spPr>
          <a:xfrm>
            <a:off x="1621277" y="558159"/>
            <a:ext cx="9144000" cy="2387600"/>
          </a:xfrm>
        </p:spPr>
        <p:txBody>
          <a:bodyPr>
            <a:normAutofit fontScale="90000"/>
          </a:bodyPr>
          <a:lstStyle/>
          <a:p>
            <a:pPr algn="r"/>
            <a:r>
              <a:rPr lang="el-GR" dirty="0"/>
              <a:t>Εισαγωγικό μάθημα: </a:t>
            </a:r>
            <a:br>
              <a:rPr lang="el-GR" dirty="0"/>
            </a:br>
            <a:r>
              <a:rPr lang="el-GR" u="sng" dirty="0"/>
              <a:t>Κοινωνικές Ομάδες &amp; Ηγεσία</a:t>
            </a:r>
          </a:p>
        </p:txBody>
      </p:sp>
      <p:sp>
        <p:nvSpPr>
          <p:cNvPr id="4" name="Υπότιτλος 2">
            <a:extLst>
              <a:ext uri="{FF2B5EF4-FFF2-40B4-BE49-F238E27FC236}">
                <a16:creationId xmlns:a16="http://schemas.microsoft.com/office/drawing/2014/main" id="{6A89C5CD-CB0C-D63E-55DD-4D55CA1058A1}"/>
              </a:ext>
            </a:extLst>
          </p:cNvPr>
          <p:cNvSpPr>
            <a:spLocks noGrp="1"/>
          </p:cNvSpPr>
          <p:nvPr/>
        </p:nvSpPr>
        <p:spPr>
          <a:xfrm>
            <a:off x="1524000" y="2945759"/>
            <a:ext cx="9144000" cy="2594481"/>
          </a:xfrm>
          <a:prstGeom prst="rect">
            <a:avLst/>
          </a:prstGeom>
          <a:ln>
            <a:solidFill>
              <a:schemeClr val="tx1"/>
            </a:solidFill>
          </a:ln>
        </p:spPr>
        <p:txBody>
          <a:bodyPr vert="horz" lIns="91440" tIns="45720" rIns="91440" bIns="45720" rtlCol="0">
            <a:normAutofit fontScale="92500" lnSpcReduction="200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l-GR" sz="2900" b="1" dirty="0"/>
              <a:t>ΑΓΡΟΤΙΚΗ ΚΟΙΝΩΝΙΟΛΟΓΙΑ </a:t>
            </a:r>
            <a:r>
              <a:rPr lang="tr-TR" sz="2400" b="1" i="0" dirty="0">
                <a:solidFill>
                  <a:srgbClr val="000000"/>
                </a:solidFill>
                <a:effectLst/>
                <a:latin typeface="Times New Roman" panose="02020603050405020304" pitchFamily="18" charset="0"/>
              </a:rPr>
              <a:t>GEB0308-2</a:t>
            </a:r>
            <a:endParaRPr lang="el-GR" sz="2900" b="1" dirty="0"/>
          </a:p>
          <a:p>
            <a:pPr algn="r">
              <a:spcBef>
                <a:spcPts val="0"/>
              </a:spcBef>
            </a:pPr>
            <a:r>
              <a:rPr lang="el-GR" sz="1800" i="1" dirty="0"/>
              <a:t>μάθημα επιλογής 3</a:t>
            </a:r>
            <a:r>
              <a:rPr lang="el-GR" sz="1800" i="1" baseline="30000" dirty="0"/>
              <a:t>ου</a:t>
            </a:r>
            <a:r>
              <a:rPr lang="el-GR" sz="1800" i="1" dirty="0"/>
              <a:t> εξαμήνου</a:t>
            </a:r>
          </a:p>
          <a:p>
            <a:pPr algn="r">
              <a:spcBef>
                <a:spcPts val="0"/>
              </a:spcBef>
            </a:pPr>
            <a:endParaRPr lang="el-GR" sz="1800" i="1" dirty="0"/>
          </a:p>
          <a:p>
            <a:pPr algn="r"/>
            <a:endParaRPr lang="el-GR" sz="1800" b="1" dirty="0"/>
          </a:p>
          <a:p>
            <a:pPr algn="r"/>
            <a:endParaRPr lang="el-GR" dirty="0"/>
          </a:p>
          <a:p>
            <a:pPr algn="r"/>
            <a:endParaRPr lang="el-GR" dirty="0"/>
          </a:p>
          <a:p>
            <a:pPr algn="r"/>
            <a:endParaRPr lang="el-GR" dirty="0"/>
          </a:p>
          <a:p>
            <a:pPr>
              <a:spcBef>
                <a:spcPts val="0"/>
              </a:spcBef>
            </a:pPr>
            <a:r>
              <a:rPr lang="el-GR" sz="1900" dirty="0"/>
              <a:t>ΠΑΝΕΠΙΣΤΗΜΙΟ ΔΥΤΙΚΗΣ ΜΑΚΕΔΟΝΙΑΣ</a:t>
            </a:r>
          </a:p>
          <a:p>
            <a:pPr>
              <a:spcBef>
                <a:spcPts val="0"/>
              </a:spcBef>
            </a:pPr>
            <a:r>
              <a:rPr lang="el-GR" sz="1900" dirty="0"/>
              <a:t>ΤΜΗΜΑ ΓΕΩΠΟΝΙΑΣ</a:t>
            </a:r>
          </a:p>
          <a:p>
            <a:pPr>
              <a:spcBef>
                <a:spcPts val="0"/>
              </a:spcBef>
            </a:pPr>
            <a:r>
              <a:rPr lang="el-GR" sz="1900" dirty="0"/>
              <a:t>ΦΛΩΡΙΝΑ</a:t>
            </a:r>
          </a:p>
        </p:txBody>
      </p:sp>
    </p:spTree>
    <p:extLst>
      <p:ext uri="{BB962C8B-B14F-4D97-AF65-F5344CB8AC3E}">
        <p14:creationId xmlns:p14="http://schemas.microsoft.com/office/powerpoint/2010/main" val="2222297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838200" y="151117"/>
            <a:ext cx="10515600" cy="607641"/>
          </a:xfrm>
        </p:spPr>
        <p:txBody>
          <a:bodyPr>
            <a:normAutofit fontScale="90000"/>
          </a:bodyPr>
          <a:lstStyle/>
          <a:p>
            <a:r>
              <a:rPr lang="el-GR" u="sng" dirty="0"/>
              <a:t>3. Λόγοι μελέτης των κοινωνικών ομάδων</a:t>
            </a:r>
          </a:p>
        </p:txBody>
      </p:sp>
      <p:sp>
        <p:nvSpPr>
          <p:cNvPr id="3" name="Θέση περιεχομένου 2">
            <a:extLst>
              <a:ext uri="{FF2B5EF4-FFF2-40B4-BE49-F238E27FC236}">
                <a16:creationId xmlns:a16="http://schemas.microsoft.com/office/drawing/2014/main" id="{346FC054-E250-E3E6-C192-5E27482E6CC2}"/>
              </a:ext>
            </a:extLst>
          </p:cNvPr>
          <p:cNvSpPr>
            <a:spLocks noGrp="1"/>
          </p:cNvSpPr>
          <p:nvPr>
            <p:ph idx="1"/>
          </p:nvPr>
        </p:nvSpPr>
        <p:spPr>
          <a:xfrm>
            <a:off x="906294" y="1217107"/>
            <a:ext cx="9803860" cy="607641"/>
          </a:xfrm>
        </p:spPr>
        <p:txBody>
          <a:bodyPr>
            <a:normAutofit fontScale="85000" lnSpcReduction="10000"/>
          </a:bodyPr>
          <a:lstStyle/>
          <a:p>
            <a:pPr marL="0" indent="0" algn="ctr">
              <a:buNone/>
            </a:pPr>
            <a:r>
              <a:rPr lang="el-GR" b="1" u="sng" dirty="0">
                <a:solidFill>
                  <a:schemeClr val="accent6">
                    <a:lumMod val="75000"/>
                  </a:schemeClr>
                </a:solidFill>
                <a:effectLst>
                  <a:outerShdw blurRad="38100" dist="38100" dir="2700000" algn="tl">
                    <a:srgbClr val="000000">
                      <a:alpha val="43137"/>
                    </a:srgbClr>
                  </a:outerShdw>
                </a:effectLst>
              </a:rPr>
              <a:t>Ομάδες κοινωνικοποίησης και ανάπτυξης της προσωπικότητας του ατόμου:</a:t>
            </a:r>
          </a:p>
          <a:p>
            <a:pPr marL="0" indent="0" algn="ctr">
              <a:buNone/>
            </a:pPr>
            <a:endParaRPr lang="el-GR" b="1" u="sng" dirty="0">
              <a:solidFill>
                <a:schemeClr val="accent6">
                  <a:lumMod val="75000"/>
                </a:schemeClr>
              </a:solidFill>
              <a:effectLst>
                <a:outerShdw blurRad="38100" dist="38100" dir="2700000" algn="tl">
                  <a:srgbClr val="000000">
                    <a:alpha val="43137"/>
                  </a:srgbClr>
                </a:outerShdw>
              </a:effectLst>
            </a:endParaRPr>
          </a:p>
        </p:txBody>
      </p:sp>
      <p:pic>
        <p:nvPicPr>
          <p:cNvPr id="5" name="Εικόνα 4">
            <a:extLst>
              <a:ext uri="{FF2B5EF4-FFF2-40B4-BE49-F238E27FC236}">
                <a16:creationId xmlns:a16="http://schemas.microsoft.com/office/drawing/2014/main" id="{A8B56CCF-C8AC-3DE6-5802-7CCA5CBE09EF}"/>
              </a:ext>
            </a:extLst>
          </p:cNvPr>
          <p:cNvPicPr>
            <a:picLocks noChangeAspect="1"/>
          </p:cNvPicPr>
          <p:nvPr/>
        </p:nvPicPr>
        <p:blipFill>
          <a:blip r:embed="rId2"/>
          <a:stretch>
            <a:fillRect/>
          </a:stretch>
        </p:blipFill>
        <p:spPr>
          <a:xfrm>
            <a:off x="955633" y="1921008"/>
            <a:ext cx="2691803" cy="2025582"/>
          </a:xfrm>
          <a:prstGeom prst="rect">
            <a:avLst/>
          </a:prstGeom>
        </p:spPr>
      </p:pic>
      <p:pic>
        <p:nvPicPr>
          <p:cNvPr id="6" name="Εικόνα 5">
            <a:extLst>
              <a:ext uri="{FF2B5EF4-FFF2-40B4-BE49-F238E27FC236}">
                <a16:creationId xmlns:a16="http://schemas.microsoft.com/office/drawing/2014/main" id="{7CFD7862-ACC7-690B-FB08-1D9446256A9E}"/>
              </a:ext>
            </a:extLst>
          </p:cNvPr>
          <p:cNvPicPr>
            <a:picLocks noChangeAspect="1"/>
          </p:cNvPicPr>
          <p:nvPr/>
        </p:nvPicPr>
        <p:blipFill>
          <a:blip r:embed="rId3"/>
          <a:stretch>
            <a:fillRect/>
          </a:stretch>
        </p:blipFill>
        <p:spPr>
          <a:xfrm>
            <a:off x="4315029" y="1824748"/>
            <a:ext cx="2667000" cy="2025582"/>
          </a:xfrm>
          <a:prstGeom prst="rect">
            <a:avLst/>
          </a:prstGeom>
          <a:ln>
            <a:noFill/>
          </a:ln>
          <a:effectLst>
            <a:softEdge rad="112500"/>
          </a:effectLst>
        </p:spPr>
      </p:pic>
      <p:pic>
        <p:nvPicPr>
          <p:cNvPr id="7" name="Εικόνα 6">
            <a:extLst>
              <a:ext uri="{FF2B5EF4-FFF2-40B4-BE49-F238E27FC236}">
                <a16:creationId xmlns:a16="http://schemas.microsoft.com/office/drawing/2014/main" id="{22F7F5DE-BB0F-10A0-197F-6B4101295A25}"/>
              </a:ext>
            </a:extLst>
          </p:cNvPr>
          <p:cNvPicPr>
            <a:picLocks noChangeAspect="1"/>
          </p:cNvPicPr>
          <p:nvPr/>
        </p:nvPicPr>
        <p:blipFill>
          <a:blip r:embed="rId4"/>
          <a:stretch>
            <a:fillRect/>
          </a:stretch>
        </p:blipFill>
        <p:spPr>
          <a:xfrm>
            <a:off x="7627502" y="1921008"/>
            <a:ext cx="2667000" cy="2025583"/>
          </a:xfrm>
          <a:prstGeom prst="rect">
            <a:avLst/>
          </a:prstGeom>
        </p:spPr>
      </p:pic>
      <p:pic>
        <p:nvPicPr>
          <p:cNvPr id="8" name="Εικόνα 7">
            <a:extLst>
              <a:ext uri="{FF2B5EF4-FFF2-40B4-BE49-F238E27FC236}">
                <a16:creationId xmlns:a16="http://schemas.microsoft.com/office/drawing/2014/main" id="{A64D817D-F58E-794A-5B2C-57D9EC5C3F55}"/>
              </a:ext>
            </a:extLst>
          </p:cNvPr>
          <p:cNvPicPr>
            <a:picLocks noChangeAspect="1"/>
          </p:cNvPicPr>
          <p:nvPr/>
        </p:nvPicPr>
        <p:blipFill>
          <a:blip r:embed="rId5"/>
          <a:stretch>
            <a:fillRect/>
          </a:stretch>
        </p:blipFill>
        <p:spPr>
          <a:xfrm>
            <a:off x="955634" y="4314516"/>
            <a:ext cx="2691803" cy="2025582"/>
          </a:xfrm>
          <a:prstGeom prst="rect">
            <a:avLst/>
          </a:prstGeom>
        </p:spPr>
      </p:pic>
      <p:pic>
        <p:nvPicPr>
          <p:cNvPr id="9" name="Εικόνα 8">
            <a:extLst>
              <a:ext uri="{FF2B5EF4-FFF2-40B4-BE49-F238E27FC236}">
                <a16:creationId xmlns:a16="http://schemas.microsoft.com/office/drawing/2014/main" id="{29CA4F41-7832-AA10-8248-D716D347607B}"/>
              </a:ext>
            </a:extLst>
          </p:cNvPr>
          <p:cNvPicPr>
            <a:picLocks noChangeAspect="1"/>
          </p:cNvPicPr>
          <p:nvPr/>
        </p:nvPicPr>
        <p:blipFill>
          <a:blip r:embed="rId6"/>
          <a:stretch>
            <a:fillRect/>
          </a:stretch>
        </p:blipFill>
        <p:spPr>
          <a:xfrm>
            <a:off x="4292910" y="4364880"/>
            <a:ext cx="2689119" cy="2025582"/>
          </a:xfrm>
          <a:prstGeom prst="rect">
            <a:avLst/>
          </a:prstGeom>
          <a:ln>
            <a:noFill/>
          </a:ln>
          <a:effectLst>
            <a:softEdge rad="112500"/>
          </a:effectLst>
        </p:spPr>
      </p:pic>
      <p:pic>
        <p:nvPicPr>
          <p:cNvPr id="10" name="Εικόνα 9">
            <a:extLst>
              <a:ext uri="{FF2B5EF4-FFF2-40B4-BE49-F238E27FC236}">
                <a16:creationId xmlns:a16="http://schemas.microsoft.com/office/drawing/2014/main" id="{85A57D8D-2C58-BF0C-44B2-DF09B48113B5}"/>
              </a:ext>
            </a:extLst>
          </p:cNvPr>
          <p:cNvPicPr>
            <a:picLocks noChangeAspect="1"/>
          </p:cNvPicPr>
          <p:nvPr/>
        </p:nvPicPr>
        <p:blipFill>
          <a:blip r:embed="rId7"/>
          <a:stretch>
            <a:fillRect/>
          </a:stretch>
        </p:blipFill>
        <p:spPr>
          <a:xfrm>
            <a:off x="7627502" y="4364879"/>
            <a:ext cx="2691803" cy="2025583"/>
          </a:xfrm>
          <a:prstGeom prst="rect">
            <a:avLst/>
          </a:prstGeom>
          <a:ln>
            <a:noFill/>
          </a:ln>
          <a:effectLst>
            <a:softEdge rad="112500"/>
          </a:effectLst>
        </p:spPr>
      </p:pic>
    </p:spTree>
    <p:extLst>
      <p:ext uri="{BB962C8B-B14F-4D97-AF65-F5344CB8AC3E}">
        <p14:creationId xmlns:p14="http://schemas.microsoft.com/office/powerpoint/2010/main" val="27964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par>
                          <p:cTn id="20" fill="hold">
                            <p:stCondLst>
                              <p:cond delay="8000"/>
                            </p:stCondLst>
                            <p:childTnLst>
                              <p:par>
                                <p:cTn id="21" presetID="21"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par>
                          <p:cTn id="24" fill="hold">
                            <p:stCondLst>
                              <p:cond delay="10000"/>
                            </p:stCondLst>
                            <p:childTnLst>
                              <p:par>
                                <p:cTn id="25" presetID="21"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838200" y="365125"/>
            <a:ext cx="10515600" cy="607641"/>
          </a:xfrm>
        </p:spPr>
        <p:txBody>
          <a:bodyPr>
            <a:normAutofit fontScale="90000"/>
          </a:bodyPr>
          <a:lstStyle/>
          <a:p>
            <a:r>
              <a:rPr lang="el-GR" u="sng" dirty="0"/>
              <a:t>3. Λόγοι μελέτης των κοινωνικών ομάδων</a:t>
            </a:r>
          </a:p>
        </p:txBody>
      </p:sp>
      <p:sp>
        <p:nvSpPr>
          <p:cNvPr id="7" name="Θέση περιεχομένου 2">
            <a:extLst>
              <a:ext uri="{FF2B5EF4-FFF2-40B4-BE49-F238E27FC236}">
                <a16:creationId xmlns:a16="http://schemas.microsoft.com/office/drawing/2014/main" id="{14546CF5-04B1-E701-1E8E-7ECAEDA7D52C}"/>
              </a:ext>
            </a:extLst>
          </p:cNvPr>
          <p:cNvSpPr>
            <a:spLocks noGrp="1"/>
          </p:cNvSpPr>
          <p:nvPr>
            <p:ph idx="1"/>
          </p:nvPr>
        </p:nvSpPr>
        <p:spPr>
          <a:xfrm>
            <a:off x="906294" y="1217107"/>
            <a:ext cx="9803860" cy="607641"/>
          </a:xfrm>
        </p:spPr>
        <p:txBody>
          <a:bodyPr>
            <a:normAutofit/>
          </a:bodyPr>
          <a:lstStyle/>
          <a:p>
            <a:pPr marL="0" indent="0" algn="ctr">
              <a:buNone/>
            </a:pPr>
            <a:r>
              <a:rPr lang="el-GR" b="1" u="sng" dirty="0">
                <a:solidFill>
                  <a:schemeClr val="accent6">
                    <a:lumMod val="75000"/>
                  </a:schemeClr>
                </a:solidFill>
                <a:effectLst>
                  <a:outerShdw blurRad="38100" dist="38100" dir="2700000" algn="tl">
                    <a:srgbClr val="000000">
                      <a:alpha val="43137"/>
                    </a:srgbClr>
                  </a:outerShdw>
                </a:effectLst>
              </a:rPr>
              <a:t>Ομάδες εκπλήρωσης έργων:</a:t>
            </a:r>
          </a:p>
          <a:p>
            <a:pPr marL="0" indent="0" algn="ctr">
              <a:buNone/>
            </a:pPr>
            <a:endParaRPr lang="el-GR" b="1" u="sng" dirty="0">
              <a:solidFill>
                <a:schemeClr val="accent6">
                  <a:lumMod val="75000"/>
                </a:schemeClr>
              </a:solidFill>
              <a:effectLst>
                <a:outerShdw blurRad="38100" dist="38100" dir="2700000" algn="tl">
                  <a:srgbClr val="000000">
                    <a:alpha val="43137"/>
                  </a:srgbClr>
                </a:outerShdw>
              </a:effectLst>
            </a:endParaRPr>
          </a:p>
        </p:txBody>
      </p:sp>
      <p:pic>
        <p:nvPicPr>
          <p:cNvPr id="8" name="Εικόνα 7">
            <a:extLst>
              <a:ext uri="{FF2B5EF4-FFF2-40B4-BE49-F238E27FC236}">
                <a16:creationId xmlns:a16="http://schemas.microsoft.com/office/drawing/2014/main" id="{00BBC865-E0E1-366C-2849-E104C4DA036F}"/>
              </a:ext>
            </a:extLst>
          </p:cNvPr>
          <p:cNvPicPr>
            <a:picLocks noChangeAspect="1"/>
          </p:cNvPicPr>
          <p:nvPr/>
        </p:nvPicPr>
        <p:blipFill>
          <a:blip r:embed="rId2"/>
          <a:stretch>
            <a:fillRect/>
          </a:stretch>
        </p:blipFill>
        <p:spPr>
          <a:xfrm>
            <a:off x="2976663" y="1633639"/>
            <a:ext cx="5875507" cy="4368327"/>
          </a:xfrm>
          <a:prstGeom prst="rect">
            <a:avLst/>
          </a:prstGeom>
          <a:ln>
            <a:noFill/>
          </a:ln>
          <a:effectLst>
            <a:softEdge rad="112500"/>
          </a:effectLst>
        </p:spPr>
      </p:pic>
      <p:sp>
        <p:nvSpPr>
          <p:cNvPr id="9" name="TextBox 8">
            <a:extLst>
              <a:ext uri="{FF2B5EF4-FFF2-40B4-BE49-F238E27FC236}">
                <a16:creationId xmlns:a16="http://schemas.microsoft.com/office/drawing/2014/main" id="{82F81927-D429-F609-7A20-00E71C963AF9}"/>
              </a:ext>
            </a:extLst>
          </p:cNvPr>
          <p:cNvSpPr txBox="1"/>
          <p:nvPr/>
        </p:nvSpPr>
        <p:spPr>
          <a:xfrm>
            <a:off x="563765" y="2736637"/>
            <a:ext cx="2171364" cy="1200329"/>
          </a:xfrm>
          <a:prstGeom prst="rect">
            <a:avLst/>
          </a:prstGeom>
          <a:noFill/>
          <a:ln>
            <a:solidFill>
              <a:srgbClr val="00B050"/>
            </a:solidFill>
          </a:ln>
        </p:spPr>
        <p:txBody>
          <a:bodyPr wrap="none" rtlCol="0">
            <a:spAutoFit/>
          </a:bodyPr>
          <a:lstStyle/>
          <a:p>
            <a:pPr algn="ctr"/>
            <a:r>
              <a:rPr lang="el-GR" dirty="0"/>
              <a:t>Μείωση κόστους </a:t>
            </a:r>
          </a:p>
          <a:p>
            <a:pPr algn="ctr"/>
            <a:r>
              <a:rPr lang="el-GR" dirty="0"/>
              <a:t>Παραγωγής,</a:t>
            </a:r>
          </a:p>
          <a:p>
            <a:pPr algn="ctr"/>
            <a:r>
              <a:rPr lang="el-GR" dirty="0"/>
              <a:t>με χρήση σύγχρονης </a:t>
            </a:r>
          </a:p>
          <a:p>
            <a:pPr algn="ctr"/>
            <a:r>
              <a:rPr lang="el-GR" dirty="0"/>
              <a:t>τεχνολογίας</a:t>
            </a:r>
          </a:p>
        </p:txBody>
      </p:sp>
      <p:sp>
        <p:nvSpPr>
          <p:cNvPr id="10" name="TextBox 9">
            <a:extLst>
              <a:ext uri="{FF2B5EF4-FFF2-40B4-BE49-F238E27FC236}">
                <a16:creationId xmlns:a16="http://schemas.microsoft.com/office/drawing/2014/main" id="{E233E3A4-F064-1E86-785F-2009B9B64C53}"/>
              </a:ext>
            </a:extLst>
          </p:cNvPr>
          <p:cNvSpPr txBox="1"/>
          <p:nvPr/>
        </p:nvSpPr>
        <p:spPr>
          <a:xfrm>
            <a:off x="9202265" y="2736637"/>
            <a:ext cx="2245615" cy="1200329"/>
          </a:xfrm>
          <a:prstGeom prst="rect">
            <a:avLst/>
          </a:prstGeom>
          <a:noFill/>
          <a:ln>
            <a:solidFill>
              <a:srgbClr val="00B050"/>
            </a:solidFill>
          </a:ln>
        </p:spPr>
        <p:txBody>
          <a:bodyPr wrap="none" rtlCol="0">
            <a:spAutoFit/>
          </a:bodyPr>
          <a:lstStyle/>
          <a:p>
            <a:pPr algn="ctr"/>
            <a:r>
              <a:rPr lang="el-GR" dirty="0"/>
              <a:t>Πνεύμα συνεργασίας </a:t>
            </a:r>
          </a:p>
          <a:p>
            <a:pPr algn="ctr"/>
            <a:r>
              <a:rPr lang="el-GR" dirty="0"/>
              <a:t>μεταξύ των </a:t>
            </a:r>
          </a:p>
          <a:p>
            <a:pPr algn="ctr"/>
            <a:r>
              <a:rPr lang="el-GR" dirty="0"/>
              <a:t>μελών της ομάδας</a:t>
            </a:r>
          </a:p>
          <a:p>
            <a:pPr algn="ctr"/>
            <a:endParaRPr lang="el-GR" dirty="0"/>
          </a:p>
        </p:txBody>
      </p:sp>
    </p:spTree>
    <p:extLst>
      <p:ext uri="{BB962C8B-B14F-4D97-AF65-F5344CB8AC3E}">
        <p14:creationId xmlns:p14="http://schemas.microsoft.com/office/powerpoint/2010/main" val="3298724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5D48B60A-2378-74F8-440D-3C0ACF054C05}"/>
              </a:ext>
            </a:extLst>
          </p:cNvPr>
          <p:cNvPicPr>
            <a:picLocks noChangeAspect="1"/>
          </p:cNvPicPr>
          <p:nvPr/>
        </p:nvPicPr>
        <p:blipFill rotWithShape="1">
          <a:blip r:embed="rId2">
            <a:extLst>
              <a:ext uri="{28A0092B-C50C-407E-A947-70E740481C1C}">
                <a14:useLocalDpi xmlns:a14="http://schemas.microsoft.com/office/drawing/2010/main" val="0"/>
              </a:ext>
            </a:extLst>
          </a:blip>
          <a:srcRect l="42287" t="13192" r="8165" b="5323"/>
          <a:stretch/>
        </p:blipFill>
        <p:spPr>
          <a:xfrm>
            <a:off x="3706238" y="972766"/>
            <a:ext cx="8180961" cy="4756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3. Λόγοι μελέτης των κοινωνικών ομάδων</a:t>
            </a:r>
          </a:p>
        </p:txBody>
      </p:sp>
      <p:sp>
        <p:nvSpPr>
          <p:cNvPr id="7" name="TextBox 6">
            <a:extLst>
              <a:ext uri="{FF2B5EF4-FFF2-40B4-BE49-F238E27FC236}">
                <a16:creationId xmlns:a16="http://schemas.microsoft.com/office/drawing/2014/main" id="{C106C238-A7DE-E73B-49E1-FFF12D4DCAF5}"/>
              </a:ext>
            </a:extLst>
          </p:cNvPr>
          <p:cNvSpPr txBox="1"/>
          <p:nvPr/>
        </p:nvSpPr>
        <p:spPr>
          <a:xfrm>
            <a:off x="1005192" y="1347929"/>
            <a:ext cx="4160196" cy="3431709"/>
          </a:xfrm>
          <a:prstGeom prst="rect">
            <a:avLst/>
          </a:prstGeom>
          <a:noFill/>
        </p:spPr>
        <p:txBody>
          <a:bodyPr wrap="square" rtlCol="0">
            <a:spAutoFit/>
          </a:bodyPr>
          <a:lstStyle/>
          <a:p>
            <a:pPr algn="ctr"/>
            <a:r>
              <a:rPr lang="el-GR" sz="3100" b="1" dirty="0">
                <a:solidFill>
                  <a:schemeClr val="accent6">
                    <a:lumMod val="75000"/>
                  </a:schemeClr>
                </a:solidFill>
                <a:effectLst>
                  <a:outerShdw blurRad="38100" dist="38100" dir="2700000" algn="tl">
                    <a:srgbClr val="000000">
                      <a:alpha val="43137"/>
                    </a:srgbClr>
                  </a:outerShdw>
                </a:effectLst>
              </a:rPr>
              <a:t>Ποια μορφή κοινωνικής ομάδας απέτυχε να διατηρηθεί στο χρόνο, άμεσα συνδεόμενη με τον αγροτικό χώρο και το γεωργικό επάγγελμα;</a:t>
            </a:r>
          </a:p>
        </p:txBody>
      </p:sp>
      <p:sp>
        <p:nvSpPr>
          <p:cNvPr id="10" name="TextBox 9">
            <a:hlinkClick r:id="rId3"/>
            <a:extLst>
              <a:ext uri="{FF2B5EF4-FFF2-40B4-BE49-F238E27FC236}">
                <a16:creationId xmlns:a16="http://schemas.microsoft.com/office/drawing/2014/main" id="{D2CEC26B-8C3A-A3CA-4264-F0A8D50DCA92}"/>
              </a:ext>
            </a:extLst>
          </p:cNvPr>
          <p:cNvSpPr txBox="1"/>
          <p:nvPr/>
        </p:nvSpPr>
        <p:spPr>
          <a:xfrm>
            <a:off x="760379" y="5375849"/>
            <a:ext cx="5700408" cy="923330"/>
          </a:xfrm>
          <a:prstGeom prst="rect">
            <a:avLst/>
          </a:prstGeom>
          <a:noFill/>
        </p:spPr>
        <p:txBody>
          <a:bodyPr wrap="square" rtlCol="0">
            <a:spAutoFit/>
          </a:bodyPr>
          <a:lstStyle/>
          <a:p>
            <a:pPr algn="ctr"/>
            <a:r>
              <a:rPr lang="el-GR" sz="2300" i="1" dirty="0">
                <a:solidFill>
                  <a:srgbClr val="C00000"/>
                </a:solidFill>
              </a:rPr>
              <a:t>Παράδειγμα:</a:t>
            </a:r>
          </a:p>
          <a:p>
            <a:pPr algn="ctr"/>
            <a:r>
              <a:rPr lang="el-GR" sz="3100" b="1" dirty="0">
                <a:solidFill>
                  <a:srgbClr val="C00000"/>
                </a:solidFill>
                <a:effectLst>
                  <a:outerShdw blurRad="38100" dist="38100" dir="2700000" algn="tl">
                    <a:srgbClr val="000000">
                      <a:alpha val="43137"/>
                    </a:srgbClr>
                  </a:outerShdw>
                </a:effectLst>
              </a:rPr>
              <a:t>«Η συντροφιά των Αμπελακίων»</a:t>
            </a:r>
          </a:p>
        </p:txBody>
      </p:sp>
    </p:spTree>
    <p:extLst>
      <p:ext uri="{BB962C8B-B14F-4D97-AF65-F5344CB8AC3E}">
        <p14:creationId xmlns:p14="http://schemas.microsoft.com/office/powerpoint/2010/main" val="49054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351818" y="361017"/>
            <a:ext cx="11311646" cy="607641"/>
          </a:xfrm>
        </p:spPr>
        <p:txBody>
          <a:bodyPr>
            <a:normAutofit fontScale="90000"/>
          </a:bodyPr>
          <a:lstStyle/>
          <a:p>
            <a:r>
              <a:rPr lang="el-GR" u="sng" dirty="0"/>
              <a:t>4. Πρωτογενείς και Δευτερογενείς κοινωνικές ομάδες</a:t>
            </a:r>
          </a:p>
        </p:txBody>
      </p:sp>
      <p:sp>
        <p:nvSpPr>
          <p:cNvPr id="7" name="TextBox 6">
            <a:extLst>
              <a:ext uri="{FF2B5EF4-FFF2-40B4-BE49-F238E27FC236}">
                <a16:creationId xmlns:a16="http://schemas.microsoft.com/office/drawing/2014/main" id="{C106C238-A7DE-E73B-49E1-FFF12D4DCAF5}"/>
              </a:ext>
            </a:extLst>
          </p:cNvPr>
          <p:cNvSpPr txBox="1"/>
          <p:nvPr/>
        </p:nvSpPr>
        <p:spPr>
          <a:xfrm>
            <a:off x="351818" y="1075555"/>
            <a:ext cx="11194913" cy="5062924"/>
          </a:xfrm>
          <a:prstGeom prst="rect">
            <a:avLst/>
          </a:prstGeom>
          <a:noFill/>
        </p:spPr>
        <p:txBody>
          <a:bodyPr wrap="square" rtlCol="0">
            <a:spAutoFit/>
          </a:bodyPr>
          <a:lstStyle/>
          <a:p>
            <a:r>
              <a:rPr lang="el-GR" sz="3100" b="1" dirty="0"/>
              <a:t>Οι κοινωνικές ομάδες διακρίνονται σε 2 κατηγορίες:</a:t>
            </a:r>
          </a:p>
          <a:p>
            <a:r>
              <a:rPr lang="el-GR" sz="3100" dirty="0"/>
              <a:t>1. Πρωτογενείς και</a:t>
            </a:r>
          </a:p>
          <a:p>
            <a:r>
              <a:rPr lang="el-GR" sz="3100" dirty="0"/>
              <a:t>2. Δευτερογενείς</a:t>
            </a:r>
          </a:p>
          <a:p>
            <a:endParaRPr lang="el-GR" sz="3100" dirty="0"/>
          </a:p>
          <a:p>
            <a:pPr marL="457200" indent="-457200" algn="just">
              <a:buFont typeface="Wingdings" panose="05000000000000000000" pitchFamily="2" charset="2"/>
              <a:buChar char="Ø"/>
            </a:pPr>
            <a:r>
              <a:rPr lang="el-GR" sz="2700" dirty="0"/>
              <a:t>Οι </a:t>
            </a:r>
            <a:r>
              <a:rPr lang="el-GR" sz="2700" b="1" dirty="0"/>
              <a:t>πρωτογενείς ομάδες </a:t>
            </a:r>
            <a:r>
              <a:rPr lang="el-GR" sz="2700" dirty="0"/>
              <a:t>χαρακτηρίζονται από στενές διαπροσωπικές σχέσεις, από την ποικιλία των ρόλων, τη συχνή επικοινωνία, τη συνεργασιμότητα, την αλληλοεκτίμηση και αλληλεγγύη και τον έντονο συναισθηματισμό των ανθρώπων που τις συγκροτούν.</a:t>
            </a:r>
          </a:p>
          <a:p>
            <a:pPr marL="457200" indent="-457200" algn="just">
              <a:buFont typeface="Wingdings" panose="05000000000000000000" pitchFamily="2" charset="2"/>
              <a:buChar char="Ø"/>
            </a:pPr>
            <a:endParaRPr lang="el-GR" sz="1000" dirty="0"/>
          </a:p>
          <a:p>
            <a:pPr marL="457200" indent="-457200" algn="just">
              <a:buFont typeface="Wingdings" panose="05000000000000000000" pitchFamily="2" charset="2"/>
              <a:buChar char="Ø"/>
            </a:pPr>
            <a:r>
              <a:rPr lang="el-GR" sz="2700" dirty="0"/>
              <a:t>Οι </a:t>
            </a:r>
            <a:r>
              <a:rPr lang="el-GR" sz="2700" b="1" dirty="0"/>
              <a:t>δευτερογενείς ομάδες </a:t>
            </a:r>
            <a:r>
              <a:rPr lang="el-GR" sz="2700" dirty="0"/>
              <a:t>χαρακτηρίζονται από χαλαρούς δεσμούς μεταξύ των μελών τους, απρόσωπες σχέσεις, επισημότητα, ακαθόριστο αριθμό μελών και από την κατά βούληση συμμετοχή.</a:t>
            </a:r>
          </a:p>
        </p:txBody>
      </p:sp>
    </p:spTree>
    <p:extLst>
      <p:ext uri="{BB962C8B-B14F-4D97-AF65-F5344CB8AC3E}">
        <p14:creationId xmlns:p14="http://schemas.microsoft.com/office/powerpoint/2010/main" val="270494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FD0A20B2-9451-C203-816E-0101D537007D}"/>
              </a:ext>
            </a:extLst>
          </p:cNvPr>
          <p:cNvPicPr>
            <a:picLocks noChangeAspect="1"/>
          </p:cNvPicPr>
          <p:nvPr/>
        </p:nvPicPr>
        <p:blipFill>
          <a:blip r:embed="rId2"/>
          <a:stretch>
            <a:fillRect/>
          </a:stretch>
        </p:blipFill>
        <p:spPr>
          <a:xfrm rot="1593417">
            <a:off x="9918182" y="2584605"/>
            <a:ext cx="2243241" cy="1688789"/>
          </a:xfrm>
          <a:prstGeom prst="rect">
            <a:avLst/>
          </a:prstGeom>
        </p:spPr>
      </p:pic>
      <p:pic>
        <p:nvPicPr>
          <p:cNvPr id="8" name="Εικόνα 7">
            <a:extLst>
              <a:ext uri="{FF2B5EF4-FFF2-40B4-BE49-F238E27FC236}">
                <a16:creationId xmlns:a16="http://schemas.microsoft.com/office/drawing/2014/main" id="{DAD4E48F-04FB-12E3-6A77-10C86C183AC4}"/>
              </a:ext>
            </a:extLst>
          </p:cNvPr>
          <p:cNvPicPr>
            <a:picLocks noChangeAspect="1"/>
          </p:cNvPicPr>
          <p:nvPr/>
        </p:nvPicPr>
        <p:blipFill>
          <a:blip r:embed="rId3"/>
          <a:stretch>
            <a:fillRect/>
          </a:stretch>
        </p:blipFill>
        <p:spPr>
          <a:xfrm rot="20324551">
            <a:off x="-35109" y="2497442"/>
            <a:ext cx="1888570" cy="1421780"/>
          </a:xfrm>
          <a:prstGeom prst="rect">
            <a:avLst/>
          </a:prstGeom>
        </p:spPr>
      </p:pic>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351818" y="361017"/>
            <a:ext cx="11311646" cy="607641"/>
          </a:xfrm>
        </p:spPr>
        <p:txBody>
          <a:bodyPr>
            <a:normAutofit fontScale="90000"/>
          </a:bodyPr>
          <a:lstStyle/>
          <a:p>
            <a:r>
              <a:rPr lang="el-GR" u="sng" dirty="0"/>
              <a:t>4. Πρωτογενείς και Δευτερογενείς κοινωνικές ομάδες</a:t>
            </a:r>
          </a:p>
        </p:txBody>
      </p:sp>
      <p:pic>
        <p:nvPicPr>
          <p:cNvPr id="5" name="Εικόνα 4">
            <a:extLst>
              <a:ext uri="{FF2B5EF4-FFF2-40B4-BE49-F238E27FC236}">
                <a16:creationId xmlns:a16="http://schemas.microsoft.com/office/drawing/2014/main" id="{13B306C6-0ADD-6F78-AA7C-75BF90C9AE02}"/>
              </a:ext>
            </a:extLst>
          </p:cNvPr>
          <p:cNvPicPr>
            <a:picLocks noChangeAspect="1"/>
          </p:cNvPicPr>
          <p:nvPr/>
        </p:nvPicPr>
        <p:blipFill rotWithShape="1">
          <a:blip r:embed="rId4"/>
          <a:srcRect l="15030" t="26926" r="34724" b="23428"/>
          <a:stretch/>
        </p:blipFill>
        <p:spPr>
          <a:xfrm rot="16200000">
            <a:off x="3850077" y="-311801"/>
            <a:ext cx="4491845" cy="8733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29B39B1-B9BB-C4DF-582D-90517BADE66F}"/>
              </a:ext>
            </a:extLst>
          </p:cNvPr>
          <p:cNvSpPr txBox="1"/>
          <p:nvPr/>
        </p:nvSpPr>
        <p:spPr>
          <a:xfrm>
            <a:off x="1792420" y="1362917"/>
            <a:ext cx="8783879" cy="446276"/>
          </a:xfrm>
          <a:prstGeom prst="rect">
            <a:avLst/>
          </a:prstGeom>
          <a:noFill/>
        </p:spPr>
        <p:txBody>
          <a:bodyPr wrap="none" rtlCol="0">
            <a:spAutoFit/>
          </a:bodyPr>
          <a:lstStyle/>
          <a:p>
            <a:r>
              <a:rPr lang="el-GR" sz="2300" b="1" u="sng" dirty="0">
                <a:solidFill>
                  <a:srgbClr val="0070C0"/>
                </a:solidFill>
              </a:rPr>
              <a:t>Χαρακτηριστικά Πρωτογενών και Δευτερογενών Κοινωνικών Ομάδων</a:t>
            </a:r>
          </a:p>
        </p:txBody>
      </p:sp>
    </p:spTree>
    <p:extLst>
      <p:ext uri="{BB962C8B-B14F-4D97-AF65-F5344CB8AC3E}">
        <p14:creationId xmlns:p14="http://schemas.microsoft.com/office/powerpoint/2010/main" val="5201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5. Ηγεσία</a:t>
            </a:r>
          </a:p>
        </p:txBody>
      </p:sp>
      <p:sp>
        <p:nvSpPr>
          <p:cNvPr id="3" name="TextBox 2">
            <a:extLst>
              <a:ext uri="{FF2B5EF4-FFF2-40B4-BE49-F238E27FC236}">
                <a16:creationId xmlns:a16="http://schemas.microsoft.com/office/drawing/2014/main" id="{5B37BE7A-40FC-F2D3-A435-16E314CEBC05}"/>
              </a:ext>
            </a:extLst>
          </p:cNvPr>
          <p:cNvSpPr txBox="1"/>
          <p:nvPr/>
        </p:nvSpPr>
        <p:spPr>
          <a:xfrm>
            <a:off x="602189" y="803288"/>
            <a:ext cx="11194913" cy="5339923"/>
          </a:xfrm>
          <a:prstGeom prst="rect">
            <a:avLst/>
          </a:prstGeom>
          <a:noFill/>
        </p:spPr>
        <p:txBody>
          <a:bodyPr wrap="square" rtlCol="0">
            <a:spAutoFit/>
          </a:bodyPr>
          <a:lstStyle/>
          <a:p>
            <a:pPr algn="just"/>
            <a:r>
              <a:rPr lang="el-GR" sz="3100" dirty="0"/>
              <a:t>Η </a:t>
            </a:r>
            <a:r>
              <a:rPr lang="el-GR" sz="3100" b="1" dirty="0"/>
              <a:t>ηγεσία </a:t>
            </a:r>
            <a:r>
              <a:rPr lang="el-GR" sz="3100" dirty="0"/>
              <a:t>είναι μια δραστηριότητα άμεσα συνδεόμενη με το επιστημονικό πεδίο της Κοινωνιολογία καθώς και το υποπεδίο της Αγροτικής Κοινωνιολογίας.</a:t>
            </a:r>
          </a:p>
          <a:p>
            <a:pPr algn="just"/>
            <a:endParaRPr lang="el-GR" sz="3100" b="1" dirty="0"/>
          </a:p>
          <a:p>
            <a:pPr algn="just"/>
            <a:r>
              <a:rPr lang="el-GR" sz="3100" b="1" dirty="0"/>
              <a:t>Αφορά </a:t>
            </a:r>
            <a:r>
              <a:rPr lang="el-GR" sz="3100" dirty="0"/>
              <a:t>μια δομή εξουσίας ή ενός οργανωμένου συνόλου ατόμων σε μια κοινωνία όπου ορισμένα άτομα έχουν την ικανότητα να:</a:t>
            </a:r>
          </a:p>
          <a:p>
            <a:pPr marL="457200" indent="-457200" algn="just">
              <a:buFont typeface="Wingdings" panose="05000000000000000000" pitchFamily="2" charset="2"/>
              <a:buChar char="ü"/>
            </a:pPr>
            <a:r>
              <a:rPr lang="el-GR" sz="3100" dirty="0"/>
              <a:t>Ενθαρρύνουν</a:t>
            </a:r>
          </a:p>
          <a:p>
            <a:pPr marL="457200" indent="-457200" algn="just">
              <a:buFont typeface="Wingdings" panose="05000000000000000000" pitchFamily="2" charset="2"/>
              <a:buChar char="ü"/>
            </a:pPr>
            <a:r>
              <a:rPr lang="el-GR" sz="3100" dirty="0"/>
              <a:t>Συντονίζουν</a:t>
            </a:r>
          </a:p>
          <a:p>
            <a:pPr marL="457200" indent="-457200" algn="just">
              <a:buFont typeface="Wingdings" panose="05000000000000000000" pitchFamily="2" charset="2"/>
              <a:buChar char="ü"/>
            </a:pPr>
            <a:r>
              <a:rPr lang="el-GR" sz="3100" dirty="0"/>
              <a:t>Καθοδηγούν και</a:t>
            </a:r>
          </a:p>
          <a:p>
            <a:pPr marL="457200" indent="-457200" algn="just">
              <a:buFont typeface="Wingdings" panose="05000000000000000000" pitchFamily="2" charset="2"/>
              <a:buChar char="ü"/>
            </a:pPr>
            <a:r>
              <a:rPr lang="el-GR" sz="3100" dirty="0"/>
              <a:t>Γενικά να επηρεάζουν τη δράση </a:t>
            </a:r>
          </a:p>
          <a:p>
            <a:pPr algn="just"/>
            <a:r>
              <a:rPr lang="el-GR" sz="3100" dirty="0"/>
              <a:t>      ενός αριθμού ατόμων </a:t>
            </a:r>
            <a:r>
              <a:rPr lang="el-GR" sz="3100" b="1" dirty="0"/>
              <a:t> </a:t>
            </a:r>
            <a:endParaRPr lang="el-GR" sz="2700" dirty="0"/>
          </a:p>
        </p:txBody>
      </p:sp>
      <p:pic>
        <p:nvPicPr>
          <p:cNvPr id="4" name="Εικόνα 3">
            <a:extLst>
              <a:ext uri="{FF2B5EF4-FFF2-40B4-BE49-F238E27FC236}">
                <a16:creationId xmlns:a16="http://schemas.microsoft.com/office/drawing/2014/main" id="{A98F9914-1899-998C-1AB8-F2ED91FB7633}"/>
              </a:ext>
            </a:extLst>
          </p:cNvPr>
          <p:cNvPicPr>
            <a:picLocks noChangeAspect="1"/>
          </p:cNvPicPr>
          <p:nvPr/>
        </p:nvPicPr>
        <p:blipFill>
          <a:blip r:embed="rId2"/>
          <a:stretch>
            <a:fillRect/>
          </a:stretch>
        </p:blipFill>
        <p:spPr>
          <a:xfrm>
            <a:off x="7425678" y="3624105"/>
            <a:ext cx="4766322" cy="2864563"/>
          </a:xfrm>
          <a:prstGeom prst="rect">
            <a:avLst/>
          </a:prstGeom>
        </p:spPr>
      </p:pic>
      <p:sp>
        <p:nvSpPr>
          <p:cNvPr id="5" name="TextBox 4">
            <a:extLst>
              <a:ext uri="{FF2B5EF4-FFF2-40B4-BE49-F238E27FC236}">
                <a16:creationId xmlns:a16="http://schemas.microsoft.com/office/drawing/2014/main" id="{2C803254-F9E1-D4B5-9A71-E0331CC6AD76}"/>
              </a:ext>
            </a:extLst>
          </p:cNvPr>
          <p:cNvSpPr txBox="1"/>
          <p:nvPr/>
        </p:nvSpPr>
        <p:spPr>
          <a:xfrm>
            <a:off x="7271656" y="6165765"/>
            <a:ext cx="3561168" cy="369332"/>
          </a:xfrm>
          <a:prstGeom prst="rect">
            <a:avLst/>
          </a:prstGeom>
          <a:noFill/>
        </p:spPr>
        <p:txBody>
          <a:bodyPr wrap="none" rtlCol="0">
            <a:spAutoFit/>
          </a:bodyPr>
          <a:lstStyle/>
          <a:p>
            <a:r>
              <a:rPr lang="el-GR" b="1" i="1" dirty="0">
                <a:solidFill>
                  <a:srgbClr val="C00000"/>
                </a:solidFill>
              </a:rPr>
              <a:t>Ο Ηγέτης &amp; τα Χαρακτηριστικά του</a:t>
            </a:r>
          </a:p>
        </p:txBody>
      </p:sp>
    </p:spTree>
    <p:extLst>
      <p:ext uri="{BB962C8B-B14F-4D97-AF65-F5344CB8AC3E}">
        <p14:creationId xmlns:p14="http://schemas.microsoft.com/office/powerpoint/2010/main" val="390088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5. Ηγεσία</a:t>
            </a:r>
          </a:p>
        </p:txBody>
      </p:sp>
      <p:sp>
        <p:nvSpPr>
          <p:cNvPr id="3" name="TextBox 2">
            <a:extLst>
              <a:ext uri="{FF2B5EF4-FFF2-40B4-BE49-F238E27FC236}">
                <a16:creationId xmlns:a16="http://schemas.microsoft.com/office/drawing/2014/main" id="{5B37BE7A-40FC-F2D3-A435-16E314CEBC05}"/>
              </a:ext>
            </a:extLst>
          </p:cNvPr>
          <p:cNvSpPr txBox="1"/>
          <p:nvPr/>
        </p:nvSpPr>
        <p:spPr>
          <a:xfrm>
            <a:off x="613075" y="886865"/>
            <a:ext cx="11194913" cy="3154710"/>
          </a:xfrm>
          <a:prstGeom prst="rect">
            <a:avLst/>
          </a:prstGeom>
          <a:noFill/>
        </p:spPr>
        <p:txBody>
          <a:bodyPr wrap="square" rtlCol="0">
            <a:spAutoFit/>
          </a:bodyPr>
          <a:lstStyle/>
          <a:p>
            <a:pPr algn="just"/>
            <a:r>
              <a:rPr lang="el-GR" sz="2700" dirty="0"/>
              <a:t>Η ηγεσία διακρίνεται σε 2 κατηγορίες:</a:t>
            </a:r>
          </a:p>
          <a:p>
            <a:pPr marL="514350" indent="-514350" algn="just">
              <a:buAutoNum type="arabicPeriod"/>
            </a:pPr>
            <a:r>
              <a:rPr lang="el-GR" sz="2700" dirty="0"/>
              <a:t>Τυπική και</a:t>
            </a:r>
          </a:p>
          <a:p>
            <a:pPr marL="514350" indent="-514350" algn="just">
              <a:buAutoNum type="arabicPeriod"/>
            </a:pPr>
            <a:r>
              <a:rPr lang="el-GR" sz="2700" dirty="0"/>
              <a:t>Άτυπη</a:t>
            </a:r>
          </a:p>
          <a:p>
            <a:pPr algn="just"/>
            <a:endParaRPr lang="el-GR" sz="1000" dirty="0"/>
          </a:p>
          <a:p>
            <a:pPr marL="457200" indent="-457200" algn="just">
              <a:buFont typeface="Wingdings" panose="05000000000000000000" pitchFamily="2" charset="2"/>
              <a:buChar char="Ø"/>
            </a:pPr>
            <a:r>
              <a:rPr lang="el-GR" sz="2700" b="1" dirty="0"/>
              <a:t>Άτυπη</a:t>
            </a:r>
            <a:r>
              <a:rPr lang="el-GR" sz="2700" dirty="0"/>
              <a:t> </a:t>
            </a:r>
            <a:r>
              <a:rPr lang="el-GR" sz="2700" dirty="0">
                <a:sym typeface="Wingdings" panose="05000000000000000000" pitchFamily="2" charset="2"/>
              </a:rPr>
              <a:t> επικεντρώνεται στην προσωπικότητα και στις ικανότητες του ατόμου και όχι στη θέση την οποία κατέχει - </a:t>
            </a:r>
            <a:r>
              <a:rPr lang="el-GR" sz="2700" b="1" dirty="0">
                <a:sym typeface="Wingdings" panose="05000000000000000000" pitchFamily="2" charset="2"/>
              </a:rPr>
              <a:t>ΑΤΥΠΟΣ ΗΓΕΤΗΣ</a:t>
            </a:r>
            <a:endParaRPr lang="el-GR" sz="2700" dirty="0">
              <a:sym typeface="Wingdings" panose="05000000000000000000" pitchFamily="2" charset="2"/>
            </a:endParaRPr>
          </a:p>
          <a:p>
            <a:pPr marL="457200" indent="-457200" algn="just">
              <a:buFont typeface="Wingdings" panose="05000000000000000000" pitchFamily="2" charset="2"/>
              <a:buChar char="Ø"/>
            </a:pPr>
            <a:r>
              <a:rPr lang="el-GR" sz="2700" b="1" dirty="0">
                <a:sym typeface="Wingdings" panose="05000000000000000000" pitchFamily="2" charset="2"/>
              </a:rPr>
              <a:t>Τυπική</a:t>
            </a:r>
            <a:r>
              <a:rPr lang="el-GR" sz="2700" dirty="0">
                <a:sym typeface="Wingdings" panose="05000000000000000000" pitchFamily="2" charset="2"/>
              </a:rPr>
              <a:t> επικεντρώνεται σε μια κοινωνική θέση και ασκείται σύμφωνα με συγκεκριμένους ειδικούς κανόνες </a:t>
            </a:r>
            <a:r>
              <a:rPr lang="el-GR" sz="2700" b="1" dirty="0">
                <a:sym typeface="Wingdings" panose="05000000000000000000" pitchFamily="2" charset="2"/>
              </a:rPr>
              <a:t>– ΤΥΠΙΚΌΣ ΗΓΕΤΗΣ</a:t>
            </a:r>
            <a:endParaRPr lang="el-GR" sz="2700" dirty="0"/>
          </a:p>
        </p:txBody>
      </p:sp>
      <p:pic>
        <p:nvPicPr>
          <p:cNvPr id="6" name="Εικόνα 5">
            <a:extLst>
              <a:ext uri="{FF2B5EF4-FFF2-40B4-BE49-F238E27FC236}">
                <a16:creationId xmlns:a16="http://schemas.microsoft.com/office/drawing/2014/main" id="{47741FE0-5711-4530-5E8F-F0EF513A73B6}"/>
              </a:ext>
            </a:extLst>
          </p:cNvPr>
          <p:cNvPicPr>
            <a:picLocks noChangeAspect="1"/>
          </p:cNvPicPr>
          <p:nvPr/>
        </p:nvPicPr>
        <p:blipFill>
          <a:blip r:embed="rId2"/>
          <a:stretch>
            <a:fillRect/>
          </a:stretch>
        </p:blipFill>
        <p:spPr>
          <a:xfrm>
            <a:off x="2340428" y="4393780"/>
            <a:ext cx="7565571" cy="2308964"/>
          </a:xfrm>
          <a:prstGeom prst="rect">
            <a:avLst/>
          </a:prstGeom>
          <a:ln>
            <a:noFill/>
          </a:ln>
          <a:effectLst>
            <a:softEdge rad="112500"/>
          </a:effectLst>
        </p:spPr>
      </p:pic>
    </p:spTree>
    <p:extLst>
      <p:ext uri="{BB962C8B-B14F-4D97-AF65-F5344CB8AC3E}">
        <p14:creationId xmlns:p14="http://schemas.microsoft.com/office/powerpoint/2010/main" val="164622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5. Ηγεσία</a:t>
            </a:r>
          </a:p>
        </p:txBody>
      </p:sp>
      <p:sp>
        <p:nvSpPr>
          <p:cNvPr id="3" name="TextBox 2">
            <a:extLst>
              <a:ext uri="{FF2B5EF4-FFF2-40B4-BE49-F238E27FC236}">
                <a16:creationId xmlns:a16="http://schemas.microsoft.com/office/drawing/2014/main" id="{5B37BE7A-40FC-F2D3-A435-16E314CEBC05}"/>
              </a:ext>
            </a:extLst>
          </p:cNvPr>
          <p:cNvSpPr txBox="1"/>
          <p:nvPr/>
        </p:nvSpPr>
        <p:spPr>
          <a:xfrm>
            <a:off x="1672694" y="1435548"/>
            <a:ext cx="8846611" cy="1138773"/>
          </a:xfrm>
          <a:prstGeom prst="rect">
            <a:avLst/>
          </a:prstGeom>
          <a:noFill/>
        </p:spPr>
        <p:txBody>
          <a:bodyPr wrap="square" rtlCol="0">
            <a:spAutoFit/>
          </a:bodyPr>
          <a:lstStyle/>
          <a:p>
            <a:pPr algn="ctr"/>
            <a:r>
              <a:rPr lang="el-GR" sz="3400" b="1" dirty="0">
                <a:solidFill>
                  <a:schemeClr val="accent6">
                    <a:lumMod val="75000"/>
                  </a:schemeClr>
                </a:solidFill>
              </a:rPr>
              <a:t>Είναι δυνατό στο ίδιο άτομο να εντοπίζονται χαρακτηριστικά τυπικής και άτυπης ηγεσίας;</a:t>
            </a:r>
          </a:p>
        </p:txBody>
      </p:sp>
      <p:sp>
        <p:nvSpPr>
          <p:cNvPr id="4" name="TextBox 3">
            <a:extLst>
              <a:ext uri="{FF2B5EF4-FFF2-40B4-BE49-F238E27FC236}">
                <a16:creationId xmlns:a16="http://schemas.microsoft.com/office/drawing/2014/main" id="{A8B2379D-A84F-31CD-0524-957C1E17107B}"/>
              </a:ext>
            </a:extLst>
          </p:cNvPr>
          <p:cNvSpPr txBox="1"/>
          <p:nvPr/>
        </p:nvSpPr>
        <p:spPr>
          <a:xfrm>
            <a:off x="522514" y="2944852"/>
            <a:ext cx="11146970" cy="1338828"/>
          </a:xfrm>
          <a:prstGeom prst="rect">
            <a:avLst/>
          </a:prstGeom>
          <a:noFill/>
        </p:spPr>
        <p:txBody>
          <a:bodyPr wrap="square" rtlCol="0">
            <a:spAutoFit/>
          </a:bodyPr>
          <a:lstStyle/>
          <a:p>
            <a:pPr algn="ctr"/>
            <a:r>
              <a:rPr lang="el-GR" sz="2700" i="1" dirty="0"/>
              <a:t>Ναι, είναι δυνατό</a:t>
            </a:r>
            <a:r>
              <a:rPr lang="en-US" sz="2700" i="1" dirty="0"/>
              <a:t>.</a:t>
            </a:r>
            <a:r>
              <a:rPr lang="el-GR" sz="2700" i="1" dirty="0"/>
              <a:t> Αυτό μπορεί να λειτουργήσει θετικά έτσι ώστε το άτομο αυτό να διευθύνει μια επιχείρηση με μεγαλύτερη επιτυχία από κάποιον άλλον που διαθέτει μόνο τα τυπικά προσόντα.</a:t>
            </a:r>
          </a:p>
        </p:txBody>
      </p:sp>
      <p:pic>
        <p:nvPicPr>
          <p:cNvPr id="5" name="Εικόνα 4">
            <a:extLst>
              <a:ext uri="{FF2B5EF4-FFF2-40B4-BE49-F238E27FC236}">
                <a16:creationId xmlns:a16="http://schemas.microsoft.com/office/drawing/2014/main" id="{73E76594-4B01-8346-57B3-D3BBD37BAE1B}"/>
              </a:ext>
            </a:extLst>
          </p:cNvPr>
          <p:cNvPicPr>
            <a:picLocks noChangeAspect="1"/>
          </p:cNvPicPr>
          <p:nvPr/>
        </p:nvPicPr>
        <p:blipFill rotWithShape="1">
          <a:blip r:embed="rId2"/>
          <a:srcRect t="25283" b="25548"/>
          <a:stretch/>
        </p:blipFill>
        <p:spPr>
          <a:xfrm>
            <a:off x="2208179" y="4415523"/>
            <a:ext cx="7620000" cy="2013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623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5. Ηγεσία</a:t>
            </a:r>
          </a:p>
        </p:txBody>
      </p:sp>
      <p:sp>
        <p:nvSpPr>
          <p:cNvPr id="4" name="TextBox 3">
            <a:extLst>
              <a:ext uri="{FF2B5EF4-FFF2-40B4-BE49-F238E27FC236}">
                <a16:creationId xmlns:a16="http://schemas.microsoft.com/office/drawing/2014/main" id="{A8B2379D-A84F-31CD-0524-957C1E17107B}"/>
              </a:ext>
            </a:extLst>
          </p:cNvPr>
          <p:cNvSpPr txBox="1"/>
          <p:nvPr/>
        </p:nvSpPr>
        <p:spPr>
          <a:xfrm>
            <a:off x="522515" y="1007195"/>
            <a:ext cx="11146970" cy="2631490"/>
          </a:xfrm>
          <a:prstGeom prst="rect">
            <a:avLst/>
          </a:prstGeom>
          <a:noFill/>
        </p:spPr>
        <p:txBody>
          <a:bodyPr wrap="square" rtlCol="0">
            <a:spAutoFit/>
          </a:bodyPr>
          <a:lstStyle/>
          <a:p>
            <a:r>
              <a:rPr lang="el-GR" sz="2700" i="1" dirty="0"/>
              <a:t>Ένας ακόμη διαχωρισμός, σύμφωνα με τον Μαξ Βέμπερ, διακρίνει την ηγεσία σε 3 μορφές εξουσίας:</a:t>
            </a:r>
            <a:endParaRPr lang="en-US" sz="2700" i="1" dirty="0"/>
          </a:p>
          <a:p>
            <a:endParaRPr lang="el-GR" sz="1000" i="1" dirty="0"/>
          </a:p>
          <a:p>
            <a:pPr marL="514350" indent="-514350">
              <a:buAutoNum type="arabicPeriod"/>
            </a:pPr>
            <a:r>
              <a:rPr lang="el-GR" sz="2700" b="1" i="1" dirty="0"/>
              <a:t>Νόμιμη – ορθολογική </a:t>
            </a:r>
            <a:r>
              <a:rPr lang="el-GR" sz="2700" i="1" dirty="0"/>
              <a:t>(</a:t>
            </a:r>
            <a:r>
              <a:rPr lang="en-US" sz="2700" i="1" dirty="0"/>
              <a:t>legal-rational</a:t>
            </a:r>
            <a:r>
              <a:rPr lang="el-GR" sz="2700" i="1" dirty="0"/>
              <a:t>) </a:t>
            </a:r>
            <a:r>
              <a:rPr lang="el-GR" sz="2700" i="1" dirty="0">
                <a:sym typeface="Wingdings" panose="05000000000000000000" pitchFamily="2" charset="2"/>
              </a:rPr>
              <a:t> </a:t>
            </a:r>
            <a:r>
              <a:rPr lang="el-GR" sz="2300" i="1" dirty="0">
                <a:sym typeface="Wingdings" panose="05000000000000000000" pitchFamily="2" charset="2"/>
              </a:rPr>
              <a:t>σύστημα καταμερισμού αρμοδιοτήτων</a:t>
            </a:r>
            <a:endParaRPr lang="en-US" sz="2300" i="1" dirty="0"/>
          </a:p>
          <a:p>
            <a:pPr marL="514350" indent="-514350">
              <a:buAutoNum type="arabicPeriod"/>
            </a:pPr>
            <a:endParaRPr lang="en-US" sz="1000" i="1" dirty="0"/>
          </a:p>
          <a:p>
            <a:pPr marL="514350" indent="-514350">
              <a:buAutoNum type="arabicPeriod"/>
            </a:pPr>
            <a:r>
              <a:rPr lang="el-GR" sz="2700" b="1" i="1" dirty="0"/>
              <a:t>Παραδοσιακή</a:t>
            </a:r>
            <a:r>
              <a:rPr lang="el-GR" sz="2700" i="1" dirty="0"/>
              <a:t> (</a:t>
            </a:r>
            <a:r>
              <a:rPr lang="en-US" sz="2700" i="1" dirty="0"/>
              <a:t>traditional</a:t>
            </a:r>
            <a:r>
              <a:rPr lang="el-GR" sz="2700" i="1" dirty="0"/>
              <a:t>) </a:t>
            </a:r>
            <a:r>
              <a:rPr lang="el-GR" sz="2700" i="1" dirty="0">
                <a:sym typeface="Wingdings" panose="05000000000000000000" pitchFamily="2" charset="2"/>
              </a:rPr>
              <a:t> </a:t>
            </a:r>
            <a:r>
              <a:rPr lang="el-GR" sz="2300" i="1" dirty="0">
                <a:sym typeface="Wingdings" panose="05000000000000000000" pitchFamily="2" charset="2"/>
              </a:rPr>
              <a:t>απαραβίαστη κοινωνική ιεραρχία</a:t>
            </a:r>
            <a:endParaRPr lang="en-US" sz="2300" i="1" dirty="0"/>
          </a:p>
          <a:p>
            <a:pPr marL="514350" indent="-514350">
              <a:buAutoNum type="arabicPeriod"/>
            </a:pPr>
            <a:endParaRPr lang="en-US" sz="1000" i="1" dirty="0"/>
          </a:p>
          <a:p>
            <a:pPr marL="514350" indent="-514350">
              <a:buAutoNum type="arabicPeriod"/>
            </a:pPr>
            <a:r>
              <a:rPr lang="el-GR" sz="2700" b="1" i="1" dirty="0"/>
              <a:t>Χαρισματική</a:t>
            </a:r>
            <a:r>
              <a:rPr lang="el-GR" sz="2700" i="1" dirty="0"/>
              <a:t> (</a:t>
            </a:r>
            <a:r>
              <a:rPr lang="en-US" sz="2700" i="1" dirty="0"/>
              <a:t>charismatic</a:t>
            </a:r>
            <a:r>
              <a:rPr lang="el-GR" sz="2700" i="1" dirty="0"/>
              <a:t>) </a:t>
            </a:r>
            <a:r>
              <a:rPr lang="el-GR" sz="2700" i="1" dirty="0">
                <a:sym typeface="Wingdings" panose="05000000000000000000" pitchFamily="2" charset="2"/>
              </a:rPr>
              <a:t> </a:t>
            </a:r>
            <a:r>
              <a:rPr lang="el-GR" sz="2300" i="1" dirty="0">
                <a:sym typeface="Wingdings" panose="05000000000000000000" pitchFamily="2" charset="2"/>
              </a:rPr>
              <a:t>στοιχεία προσωπικότητας του ατόμου</a:t>
            </a:r>
            <a:endParaRPr lang="el-GR" sz="2700" i="1" dirty="0"/>
          </a:p>
        </p:txBody>
      </p:sp>
      <p:pic>
        <p:nvPicPr>
          <p:cNvPr id="6" name="Εικόνα 5">
            <a:extLst>
              <a:ext uri="{FF2B5EF4-FFF2-40B4-BE49-F238E27FC236}">
                <a16:creationId xmlns:a16="http://schemas.microsoft.com/office/drawing/2014/main" id="{2BA3C109-1FFF-85FE-D73A-10125768675F}"/>
              </a:ext>
            </a:extLst>
          </p:cNvPr>
          <p:cNvPicPr>
            <a:picLocks noChangeAspect="1"/>
          </p:cNvPicPr>
          <p:nvPr/>
        </p:nvPicPr>
        <p:blipFill>
          <a:blip r:embed="rId2">
            <a:duotone>
              <a:prstClr val="black"/>
              <a:srgbClr val="D9C3A5">
                <a:tint val="50000"/>
                <a:satMod val="180000"/>
              </a:srgbClr>
            </a:duotone>
          </a:blip>
          <a:stretch>
            <a:fillRect/>
          </a:stretch>
        </p:blipFill>
        <p:spPr>
          <a:xfrm>
            <a:off x="760379" y="3934730"/>
            <a:ext cx="3321436" cy="2409919"/>
          </a:xfrm>
          <a:prstGeom prst="rect">
            <a:avLst/>
          </a:prstGeom>
          <a:ln>
            <a:noFill/>
          </a:ln>
          <a:effectLst>
            <a:softEdge rad="112500"/>
          </a:effectLst>
        </p:spPr>
      </p:pic>
      <p:pic>
        <p:nvPicPr>
          <p:cNvPr id="7" name="Εικόνα 6">
            <a:extLst>
              <a:ext uri="{FF2B5EF4-FFF2-40B4-BE49-F238E27FC236}">
                <a16:creationId xmlns:a16="http://schemas.microsoft.com/office/drawing/2014/main" id="{D76A7AF9-6D8E-A01E-E5BC-8715C5D623E1}"/>
              </a:ext>
            </a:extLst>
          </p:cNvPr>
          <p:cNvPicPr>
            <a:picLocks noChangeAspect="1"/>
          </p:cNvPicPr>
          <p:nvPr/>
        </p:nvPicPr>
        <p:blipFill>
          <a:blip r:embed="rId3"/>
          <a:stretch>
            <a:fillRect/>
          </a:stretch>
        </p:blipFill>
        <p:spPr>
          <a:xfrm>
            <a:off x="4332513" y="3934730"/>
            <a:ext cx="3654879" cy="2521857"/>
          </a:xfrm>
          <a:prstGeom prst="rect">
            <a:avLst/>
          </a:prstGeom>
          <a:ln>
            <a:noFill/>
          </a:ln>
          <a:effectLst>
            <a:softEdge rad="112500"/>
          </a:effectLst>
        </p:spPr>
      </p:pic>
      <p:pic>
        <p:nvPicPr>
          <p:cNvPr id="8" name="Εικόνα 7">
            <a:extLst>
              <a:ext uri="{FF2B5EF4-FFF2-40B4-BE49-F238E27FC236}">
                <a16:creationId xmlns:a16="http://schemas.microsoft.com/office/drawing/2014/main" id="{716BE053-28AF-01D0-6B95-7D1EFCECAAD5}"/>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8110185" y="3934730"/>
            <a:ext cx="3786540" cy="2521857"/>
          </a:xfrm>
          <a:prstGeom prst="rect">
            <a:avLst/>
          </a:prstGeom>
          <a:ln>
            <a:noFill/>
          </a:ln>
          <a:effectLst>
            <a:softEdge rad="112500"/>
          </a:effectLst>
        </p:spPr>
      </p:pic>
    </p:spTree>
    <p:extLst>
      <p:ext uri="{BB962C8B-B14F-4D97-AF65-F5344CB8AC3E}">
        <p14:creationId xmlns:p14="http://schemas.microsoft.com/office/powerpoint/2010/main" val="225782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6. Σημασία της αγροτικής ηγεσίας</a:t>
            </a:r>
          </a:p>
        </p:txBody>
      </p:sp>
      <p:sp>
        <p:nvSpPr>
          <p:cNvPr id="4" name="TextBox 3">
            <a:extLst>
              <a:ext uri="{FF2B5EF4-FFF2-40B4-BE49-F238E27FC236}">
                <a16:creationId xmlns:a16="http://schemas.microsoft.com/office/drawing/2014/main" id="{A8B2379D-A84F-31CD-0524-957C1E17107B}"/>
              </a:ext>
            </a:extLst>
          </p:cNvPr>
          <p:cNvSpPr txBox="1"/>
          <p:nvPr/>
        </p:nvSpPr>
        <p:spPr>
          <a:xfrm>
            <a:off x="723900" y="1237343"/>
            <a:ext cx="4497421" cy="4278094"/>
          </a:xfrm>
          <a:prstGeom prst="rect">
            <a:avLst/>
          </a:prstGeom>
          <a:noFill/>
        </p:spPr>
        <p:txBody>
          <a:bodyPr wrap="square" rtlCol="0">
            <a:spAutoFit/>
          </a:bodyPr>
          <a:lstStyle/>
          <a:p>
            <a:pPr algn="just"/>
            <a:r>
              <a:rPr lang="el-GR" sz="3400" dirty="0"/>
              <a:t>Οι αγροτικές κοινωνίες έχουν άτυπους και τυπικούς ηγέτες. Οι τυπικοί ηγέτες γίνονται εύκολα αντιληπτοί (π.χ. κοινοτάρχης, πρόεδρος κ.α.) ενώ οι άτυποι δεν είναι ορατοί.</a:t>
            </a:r>
          </a:p>
        </p:txBody>
      </p:sp>
      <p:pic>
        <p:nvPicPr>
          <p:cNvPr id="6" name="Εικόνα 5">
            <a:extLst>
              <a:ext uri="{FF2B5EF4-FFF2-40B4-BE49-F238E27FC236}">
                <a16:creationId xmlns:a16="http://schemas.microsoft.com/office/drawing/2014/main" id="{8ADD3A4E-1830-1B1A-4507-8C97BDE1451F}"/>
              </a:ext>
            </a:extLst>
          </p:cNvPr>
          <p:cNvPicPr>
            <a:picLocks noChangeAspect="1"/>
          </p:cNvPicPr>
          <p:nvPr/>
        </p:nvPicPr>
        <p:blipFill>
          <a:blip r:embed="rId2"/>
          <a:stretch>
            <a:fillRect/>
          </a:stretch>
        </p:blipFill>
        <p:spPr>
          <a:xfrm>
            <a:off x="5486400" y="1237342"/>
            <a:ext cx="5981700" cy="4278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88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EC0E3E-F1AD-BBC3-602F-7C07646BDBC5}"/>
              </a:ext>
            </a:extLst>
          </p:cNvPr>
          <p:cNvSpPr>
            <a:spLocks noGrp="1"/>
          </p:cNvSpPr>
          <p:nvPr>
            <p:ph type="title"/>
          </p:nvPr>
        </p:nvSpPr>
        <p:spPr>
          <a:xfrm>
            <a:off x="838200" y="365126"/>
            <a:ext cx="10515600" cy="918730"/>
          </a:xfrm>
        </p:spPr>
        <p:txBody>
          <a:bodyPr/>
          <a:lstStyle/>
          <a:p>
            <a:r>
              <a:rPr lang="el-GR" u="sng" dirty="0"/>
              <a:t>Περιεχόμενα </a:t>
            </a:r>
          </a:p>
        </p:txBody>
      </p:sp>
      <p:sp>
        <p:nvSpPr>
          <p:cNvPr id="3" name="Θέση περιεχομένου 2">
            <a:extLst>
              <a:ext uri="{FF2B5EF4-FFF2-40B4-BE49-F238E27FC236}">
                <a16:creationId xmlns:a16="http://schemas.microsoft.com/office/drawing/2014/main" id="{F0DF03D7-5553-B400-EAE1-14F80197B3C9}"/>
              </a:ext>
            </a:extLst>
          </p:cNvPr>
          <p:cNvSpPr>
            <a:spLocks noGrp="1"/>
          </p:cNvSpPr>
          <p:nvPr>
            <p:ph idx="1"/>
          </p:nvPr>
        </p:nvSpPr>
        <p:spPr>
          <a:xfrm>
            <a:off x="838200" y="1283856"/>
            <a:ext cx="10515600" cy="4351338"/>
          </a:xfrm>
        </p:spPr>
        <p:txBody>
          <a:bodyPr/>
          <a:lstStyle/>
          <a:p>
            <a:pPr marL="514350" indent="-514350">
              <a:buFont typeface="+mj-lt"/>
              <a:buAutoNum type="arabicPeriod"/>
            </a:pPr>
            <a:r>
              <a:rPr lang="el-GR" dirty="0"/>
              <a:t>Ορισμός της κοινωνικής ομάδας</a:t>
            </a:r>
          </a:p>
          <a:p>
            <a:pPr marL="514350" indent="-514350">
              <a:buFont typeface="+mj-lt"/>
              <a:buAutoNum type="arabicPeriod"/>
            </a:pPr>
            <a:r>
              <a:rPr lang="el-GR" dirty="0"/>
              <a:t>Χαρακτηριστικά των κοινωνικών ομάδων</a:t>
            </a:r>
          </a:p>
          <a:p>
            <a:pPr marL="514350" indent="-514350">
              <a:buFont typeface="+mj-lt"/>
              <a:buAutoNum type="arabicPeriod"/>
            </a:pPr>
            <a:r>
              <a:rPr lang="el-GR" dirty="0"/>
              <a:t>Λόγοι μελέτης των κοινωνικών ομάδων</a:t>
            </a:r>
          </a:p>
          <a:p>
            <a:pPr marL="514350" indent="-514350">
              <a:buFont typeface="+mj-lt"/>
              <a:buAutoNum type="arabicPeriod"/>
            </a:pPr>
            <a:r>
              <a:rPr lang="el-GR" dirty="0"/>
              <a:t>Πρωτογενείς και δευτερογενείς κοινωνικές ομάδες</a:t>
            </a:r>
          </a:p>
          <a:p>
            <a:pPr marL="514350" indent="-514350">
              <a:buFont typeface="+mj-lt"/>
              <a:buAutoNum type="arabicPeriod"/>
            </a:pPr>
            <a:r>
              <a:rPr lang="el-GR" dirty="0"/>
              <a:t>Ηγεσία</a:t>
            </a:r>
          </a:p>
          <a:p>
            <a:pPr marL="514350" indent="-514350">
              <a:buFont typeface="+mj-lt"/>
              <a:buAutoNum type="arabicPeriod"/>
            </a:pPr>
            <a:r>
              <a:rPr lang="el-GR" dirty="0"/>
              <a:t>Σημασία της αγροτικής Ηγεσίας</a:t>
            </a:r>
          </a:p>
          <a:p>
            <a:pPr marL="514350" indent="-514350">
              <a:buFont typeface="+mj-lt"/>
              <a:buAutoNum type="arabicPeriod"/>
            </a:pPr>
            <a:r>
              <a:rPr lang="el-GR" dirty="0"/>
              <a:t>Προγράμματα εκπαίδευσης κοινοτικών ηγετών</a:t>
            </a:r>
          </a:p>
        </p:txBody>
      </p:sp>
    </p:spTree>
    <p:extLst>
      <p:ext uri="{BB962C8B-B14F-4D97-AF65-F5344CB8AC3E}">
        <p14:creationId xmlns:p14="http://schemas.microsoft.com/office/powerpoint/2010/main" val="2429435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6. Σημασία της αγροτικής ηγεσίας</a:t>
            </a:r>
          </a:p>
        </p:txBody>
      </p:sp>
      <p:sp>
        <p:nvSpPr>
          <p:cNvPr id="4" name="TextBox 3">
            <a:extLst>
              <a:ext uri="{FF2B5EF4-FFF2-40B4-BE49-F238E27FC236}">
                <a16:creationId xmlns:a16="http://schemas.microsoft.com/office/drawing/2014/main" id="{A8B2379D-A84F-31CD-0524-957C1E17107B}"/>
              </a:ext>
            </a:extLst>
          </p:cNvPr>
          <p:cNvSpPr txBox="1"/>
          <p:nvPr/>
        </p:nvSpPr>
        <p:spPr>
          <a:xfrm>
            <a:off x="723899" y="1013746"/>
            <a:ext cx="6047015" cy="1938992"/>
          </a:xfrm>
          <a:prstGeom prst="rect">
            <a:avLst/>
          </a:prstGeom>
          <a:noFill/>
        </p:spPr>
        <p:txBody>
          <a:bodyPr wrap="square" rtlCol="0">
            <a:spAutoFit/>
          </a:bodyPr>
          <a:lstStyle/>
          <a:p>
            <a:pPr algn="ctr"/>
            <a:r>
              <a:rPr lang="el-GR" sz="3000" b="1" dirty="0">
                <a:solidFill>
                  <a:schemeClr val="accent6">
                    <a:lumMod val="50000"/>
                  </a:schemeClr>
                </a:solidFill>
                <a:effectLst>
                  <a:outerShdw blurRad="38100" dist="38100" dir="2700000" algn="tl">
                    <a:srgbClr val="000000">
                      <a:alpha val="43137"/>
                    </a:srgbClr>
                  </a:outerShdw>
                </a:effectLst>
              </a:rPr>
              <a:t>Ποια είναι η σύνδεση όσων θέλουν να ασκήσουν παρεμβάσεις στον αγροτικό χώρο με τους άτυπους ηγέτες του;</a:t>
            </a:r>
          </a:p>
        </p:txBody>
      </p:sp>
      <p:pic>
        <p:nvPicPr>
          <p:cNvPr id="3" name="Εικόνα 2">
            <a:extLst>
              <a:ext uri="{FF2B5EF4-FFF2-40B4-BE49-F238E27FC236}">
                <a16:creationId xmlns:a16="http://schemas.microsoft.com/office/drawing/2014/main" id="{14ED1EAF-1317-F092-985F-1E161AD5B85F}"/>
              </a:ext>
            </a:extLst>
          </p:cNvPr>
          <p:cNvPicPr>
            <a:picLocks noChangeAspect="1"/>
          </p:cNvPicPr>
          <p:nvPr/>
        </p:nvPicPr>
        <p:blipFill>
          <a:blip r:embed="rId2"/>
          <a:stretch>
            <a:fillRect/>
          </a:stretch>
        </p:blipFill>
        <p:spPr>
          <a:xfrm>
            <a:off x="6770915" y="1197428"/>
            <a:ext cx="5274128" cy="4860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2Left"/>
            <a:lightRig rig="threePt" dir="t"/>
          </a:scene3d>
        </p:spPr>
      </p:pic>
      <p:sp>
        <p:nvSpPr>
          <p:cNvPr id="5" name="TextBox 4">
            <a:extLst>
              <a:ext uri="{FF2B5EF4-FFF2-40B4-BE49-F238E27FC236}">
                <a16:creationId xmlns:a16="http://schemas.microsoft.com/office/drawing/2014/main" id="{11415E94-2179-50B6-92A2-B633CE774C0F}"/>
              </a:ext>
            </a:extLst>
          </p:cNvPr>
          <p:cNvSpPr txBox="1"/>
          <p:nvPr/>
        </p:nvSpPr>
        <p:spPr>
          <a:xfrm>
            <a:off x="723900" y="3003977"/>
            <a:ext cx="6047015" cy="2923877"/>
          </a:xfrm>
          <a:prstGeom prst="rect">
            <a:avLst/>
          </a:prstGeom>
          <a:noFill/>
          <a:ln>
            <a:solidFill>
              <a:schemeClr val="accent6">
                <a:lumMod val="75000"/>
              </a:schemeClr>
            </a:solidFill>
          </a:ln>
        </p:spPr>
        <p:txBody>
          <a:bodyPr wrap="square" rtlCol="0">
            <a:spAutoFit/>
          </a:bodyPr>
          <a:lstStyle/>
          <a:p>
            <a:pPr algn="just"/>
            <a:r>
              <a:rPr lang="el-GR" sz="2300" dirty="0">
                <a:solidFill>
                  <a:schemeClr val="accent6">
                    <a:lumMod val="75000"/>
                  </a:schemeClr>
                </a:solidFill>
              </a:rPr>
              <a:t>Οι άτυπου ηγέτες στον αγροτικό χώρο είναι άτομα εμπιστοσύνης που επηρεάζουν άμεσα την κοινή γνώμη των μικρών κοινωνιών όπου διαβιούν και οι ίδιοι. Για αυτό το λόγο, από τη δική τους γνώμη επηρεάζεται άμεσα η επιτυχία ή η αποτυχία προγραμμάτων τοπικής ανάπτυξης, η διάδοση και εφαρμογή νέων γεωργικών βελτιώσεων κ.α. </a:t>
            </a:r>
          </a:p>
        </p:txBody>
      </p:sp>
    </p:spTree>
    <p:extLst>
      <p:ext uri="{BB962C8B-B14F-4D97-AF65-F5344CB8AC3E}">
        <p14:creationId xmlns:p14="http://schemas.microsoft.com/office/powerpoint/2010/main" val="116229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6. Σημασία της αγροτικής ηγεσίας</a:t>
            </a:r>
          </a:p>
        </p:txBody>
      </p:sp>
      <p:sp>
        <p:nvSpPr>
          <p:cNvPr id="5" name="TextBox 4">
            <a:extLst>
              <a:ext uri="{FF2B5EF4-FFF2-40B4-BE49-F238E27FC236}">
                <a16:creationId xmlns:a16="http://schemas.microsoft.com/office/drawing/2014/main" id="{11415E94-2179-50B6-92A2-B633CE774C0F}"/>
              </a:ext>
            </a:extLst>
          </p:cNvPr>
          <p:cNvSpPr txBox="1"/>
          <p:nvPr/>
        </p:nvSpPr>
        <p:spPr>
          <a:xfrm>
            <a:off x="518171" y="1109864"/>
            <a:ext cx="11000015" cy="615553"/>
          </a:xfrm>
          <a:prstGeom prst="rect">
            <a:avLst/>
          </a:prstGeom>
          <a:noFill/>
          <a:ln>
            <a:solidFill>
              <a:schemeClr val="accent6">
                <a:lumMod val="75000"/>
              </a:schemeClr>
            </a:solidFill>
          </a:ln>
        </p:spPr>
        <p:txBody>
          <a:bodyPr wrap="square" rtlCol="0">
            <a:spAutoFit/>
          </a:bodyPr>
          <a:lstStyle/>
          <a:p>
            <a:pPr algn="ctr"/>
            <a:r>
              <a:rPr lang="el-GR" sz="3400" b="1" u="sng" dirty="0">
                <a:solidFill>
                  <a:schemeClr val="accent6">
                    <a:lumMod val="75000"/>
                  </a:schemeClr>
                </a:solidFill>
              </a:rPr>
              <a:t>«Οίος ο λαός, τοιούτοι και οι άρχοντες» </a:t>
            </a:r>
          </a:p>
        </p:txBody>
      </p:sp>
      <p:sp>
        <p:nvSpPr>
          <p:cNvPr id="6" name="TextBox 5">
            <a:extLst>
              <a:ext uri="{FF2B5EF4-FFF2-40B4-BE49-F238E27FC236}">
                <a16:creationId xmlns:a16="http://schemas.microsoft.com/office/drawing/2014/main" id="{17C38F3D-7646-AE8E-2D63-E0A7BFC8488B}"/>
              </a:ext>
            </a:extLst>
          </p:cNvPr>
          <p:cNvSpPr txBox="1"/>
          <p:nvPr/>
        </p:nvSpPr>
        <p:spPr>
          <a:xfrm>
            <a:off x="574771" y="2127169"/>
            <a:ext cx="11000015" cy="507831"/>
          </a:xfrm>
          <a:prstGeom prst="rect">
            <a:avLst/>
          </a:prstGeom>
          <a:noFill/>
          <a:ln>
            <a:noFill/>
          </a:ln>
        </p:spPr>
        <p:txBody>
          <a:bodyPr wrap="square" rtlCol="0">
            <a:spAutoFit/>
          </a:bodyPr>
          <a:lstStyle/>
          <a:p>
            <a:pPr algn="ctr"/>
            <a:r>
              <a:rPr lang="el-GR" sz="2700" b="1" dirty="0"/>
              <a:t>…Ο κάθε λαός έχει τους ηγέτες που του αξίζουν…</a:t>
            </a:r>
          </a:p>
        </p:txBody>
      </p:sp>
      <p:sp>
        <p:nvSpPr>
          <p:cNvPr id="7" name="TextBox 6">
            <a:extLst>
              <a:ext uri="{FF2B5EF4-FFF2-40B4-BE49-F238E27FC236}">
                <a16:creationId xmlns:a16="http://schemas.microsoft.com/office/drawing/2014/main" id="{9C8C80DA-84DD-8F6B-B507-9BC082B342A2}"/>
              </a:ext>
            </a:extLst>
          </p:cNvPr>
          <p:cNvSpPr txBox="1"/>
          <p:nvPr/>
        </p:nvSpPr>
        <p:spPr>
          <a:xfrm>
            <a:off x="703775" y="2635000"/>
            <a:ext cx="10628801" cy="1754326"/>
          </a:xfrm>
          <a:prstGeom prst="rect">
            <a:avLst/>
          </a:prstGeom>
          <a:noFill/>
          <a:ln>
            <a:noFill/>
          </a:ln>
        </p:spPr>
        <p:txBody>
          <a:bodyPr wrap="square" rtlCol="0">
            <a:spAutoFit/>
          </a:bodyPr>
          <a:lstStyle/>
          <a:p>
            <a:pPr algn="ctr"/>
            <a:r>
              <a:rPr lang="el-GR" sz="2700" dirty="0"/>
              <a:t>Η αγροτική κοινωνία έχει χαρακτηρισθεί από μία γενική στασιμότητα που αποδίδεται στην απουσία ικανοποιητικής ηγεσίας. Ωστόσο, η τοπική ηγεσία αντικατοπτρίζει τις επιθυμίες και τις προσδοκίες της εκάστοτε τοπικής - αγροτικής κοινωνίας.</a:t>
            </a:r>
          </a:p>
        </p:txBody>
      </p:sp>
      <p:sp>
        <p:nvSpPr>
          <p:cNvPr id="8" name="TextBox 7">
            <a:extLst>
              <a:ext uri="{FF2B5EF4-FFF2-40B4-BE49-F238E27FC236}">
                <a16:creationId xmlns:a16="http://schemas.microsoft.com/office/drawing/2014/main" id="{7908FABE-20FE-2239-8251-9278DAB43FD9}"/>
              </a:ext>
            </a:extLst>
          </p:cNvPr>
          <p:cNvSpPr txBox="1"/>
          <p:nvPr/>
        </p:nvSpPr>
        <p:spPr>
          <a:xfrm>
            <a:off x="518167" y="4670919"/>
            <a:ext cx="11000015" cy="923330"/>
          </a:xfrm>
          <a:prstGeom prst="rect">
            <a:avLst/>
          </a:prstGeom>
          <a:noFill/>
          <a:ln>
            <a:solidFill>
              <a:srgbClr val="C00000"/>
            </a:solidFill>
          </a:ln>
        </p:spPr>
        <p:txBody>
          <a:bodyPr wrap="square" rtlCol="0">
            <a:spAutoFit/>
          </a:bodyPr>
          <a:lstStyle/>
          <a:p>
            <a:pPr algn="ctr"/>
            <a:r>
              <a:rPr lang="el-GR" sz="2700" b="1" dirty="0">
                <a:solidFill>
                  <a:srgbClr val="C00000"/>
                </a:solidFill>
              </a:rPr>
              <a:t>Είναι σωστό να αποδίδουμε διαφόρων ειδών επιτεύγματα σε συγκεκριμένους ηγέτες; Αιτιολογείστε την απάντησή σας. </a:t>
            </a:r>
          </a:p>
        </p:txBody>
      </p:sp>
      <p:sp>
        <p:nvSpPr>
          <p:cNvPr id="10" name="TextBox 9">
            <a:extLst>
              <a:ext uri="{FF2B5EF4-FFF2-40B4-BE49-F238E27FC236}">
                <a16:creationId xmlns:a16="http://schemas.microsoft.com/office/drawing/2014/main" id="{0C18F689-4636-11C0-3928-A5069B82A743}"/>
              </a:ext>
            </a:extLst>
          </p:cNvPr>
          <p:cNvSpPr txBox="1"/>
          <p:nvPr/>
        </p:nvSpPr>
        <p:spPr>
          <a:xfrm>
            <a:off x="1839686" y="5875842"/>
            <a:ext cx="8470184" cy="692497"/>
          </a:xfrm>
          <a:prstGeom prst="rect">
            <a:avLst/>
          </a:prstGeom>
          <a:noFill/>
        </p:spPr>
        <p:txBody>
          <a:bodyPr wrap="square">
            <a:spAutoFit/>
          </a:bodyPr>
          <a:lstStyle/>
          <a:p>
            <a:pPr algn="ctr"/>
            <a:r>
              <a:rPr lang="el-GR" sz="2100" i="0" dirty="0">
                <a:solidFill>
                  <a:srgbClr val="0070C0"/>
                </a:solidFill>
                <a:effectLst/>
                <a:latin typeface="PFRegalTextPro-Bold"/>
              </a:rPr>
              <a:t>Οι πιο αδίστακτοι ηγέτες στην ιστορία</a:t>
            </a:r>
            <a:endParaRPr lang="el-GR" sz="2100" dirty="0">
              <a:solidFill>
                <a:srgbClr val="0070C0"/>
              </a:solidFill>
              <a:hlinkClick r:id="rId2">
                <a:extLst>
                  <a:ext uri="{A12FA001-AC4F-418D-AE19-62706E023703}">
                    <ahyp:hlinkClr xmlns:ahyp="http://schemas.microsoft.com/office/drawing/2018/hyperlinkcolor" val="tx"/>
                  </a:ext>
                </a:extLst>
              </a:hlinkClick>
            </a:endParaRPr>
          </a:p>
          <a:p>
            <a:r>
              <a:rPr lang="tr-TR" dirty="0">
                <a:solidFill>
                  <a:srgbClr val="0563C1"/>
                </a:solidFill>
                <a:hlinkClick r:id="rId2">
                  <a:extLst>
                    <a:ext uri="{A12FA001-AC4F-418D-AE19-62706E023703}">
                      <ahyp:hlinkClr xmlns:ahyp="http://schemas.microsoft.com/office/drawing/2018/hyperlinkcolor" val="tx"/>
                    </a:ext>
                  </a:extLst>
                </a:hlinkClick>
              </a:rPr>
              <a:t>https://www.fortunegreece.com/photo-gallery/i-pio-adistakti-igetes-stin-istoria/#20</a:t>
            </a:r>
            <a:r>
              <a:rPr lang="el-GR" dirty="0"/>
              <a:t> </a:t>
            </a:r>
          </a:p>
        </p:txBody>
      </p:sp>
    </p:spTree>
    <p:extLst>
      <p:ext uri="{BB962C8B-B14F-4D97-AF65-F5344CB8AC3E}">
        <p14:creationId xmlns:p14="http://schemas.microsoft.com/office/powerpoint/2010/main" val="155506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7. Προγράμματα εκπαίδευσης κοινοτικών ηγετών </a:t>
            </a:r>
          </a:p>
        </p:txBody>
      </p:sp>
      <p:sp>
        <p:nvSpPr>
          <p:cNvPr id="5" name="TextBox 4">
            <a:extLst>
              <a:ext uri="{FF2B5EF4-FFF2-40B4-BE49-F238E27FC236}">
                <a16:creationId xmlns:a16="http://schemas.microsoft.com/office/drawing/2014/main" id="{11415E94-2179-50B6-92A2-B633CE774C0F}"/>
              </a:ext>
            </a:extLst>
          </p:cNvPr>
          <p:cNvSpPr txBox="1"/>
          <p:nvPr/>
        </p:nvSpPr>
        <p:spPr>
          <a:xfrm>
            <a:off x="595992" y="1509658"/>
            <a:ext cx="11000015" cy="615553"/>
          </a:xfrm>
          <a:prstGeom prst="rect">
            <a:avLst/>
          </a:prstGeom>
          <a:noFill/>
          <a:ln>
            <a:noFill/>
          </a:ln>
        </p:spPr>
        <p:txBody>
          <a:bodyPr wrap="square" rtlCol="0">
            <a:spAutoFit/>
          </a:bodyPr>
          <a:lstStyle/>
          <a:p>
            <a:pPr algn="ctr"/>
            <a:r>
              <a:rPr lang="el-GR" sz="3400" b="1" dirty="0">
                <a:solidFill>
                  <a:schemeClr val="accent6">
                    <a:lumMod val="75000"/>
                  </a:schemeClr>
                </a:solidFill>
              </a:rPr>
              <a:t>Μπορεί να εκπαιδευτεί κάποιος για να γίνει ηγέτης;</a:t>
            </a:r>
          </a:p>
        </p:txBody>
      </p:sp>
      <p:pic>
        <p:nvPicPr>
          <p:cNvPr id="3" name="Εικόνα 2">
            <a:extLst>
              <a:ext uri="{FF2B5EF4-FFF2-40B4-BE49-F238E27FC236}">
                <a16:creationId xmlns:a16="http://schemas.microsoft.com/office/drawing/2014/main" id="{54E2A5E8-88C7-3CFB-D810-02C876F1D996}"/>
              </a:ext>
            </a:extLst>
          </p:cNvPr>
          <p:cNvPicPr>
            <a:picLocks noChangeAspect="1"/>
          </p:cNvPicPr>
          <p:nvPr/>
        </p:nvPicPr>
        <p:blipFill>
          <a:blip r:embed="rId2"/>
          <a:stretch>
            <a:fillRect/>
          </a:stretch>
        </p:blipFill>
        <p:spPr>
          <a:xfrm>
            <a:off x="1940379" y="2271328"/>
            <a:ext cx="7810500" cy="416212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13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6DA7116-B447-AAA4-FC49-87720DE9BF18}"/>
              </a:ext>
            </a:extLst>
          </p:cNvPr>
          <p:cNvPicPr>
            <a:picLocks noChangeAspect="1"/>
          </p:cNvPicPr>
          <p:nvPr/>
        </p:nvPicPr>
        <p:blipFill>
          <a:blip r:embed="rId2">
            <a:alphaModFix amt="35000"/>
          </a:blip>
          <a:stretch>
            <a:fillRect/>
          </a:stretch>
        </p:blipFill>
        <p:spPr>
          <a:xfrm>
            <a:off x="587829" y="2405742"/>
            <a:ext cx="10863942" cy="4256611"/>
          </a:xfrm>
          <a:prstGeom prst="rect">
            <a:avLst/>
          </a:prstGeom>
          <a:ln>
            <a:noFill/>
          </a:ln>
          <a:effectLst>
            <a:softEdge rad="112500"/>
          </a:effectLst>
        </p:spPr>
      </p:pic>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6. Σημασία της αγροτικής ηγεσίας</a:t>
            </a:r>
          </a:p>
        </p:txBody>
      </p:sp>
      <p:sp>
        <p:nvSpPr>
          <p:cNvPr id="7" name="TextBox 6">
            <a:extLst>
              <a:ext uri="{FF2B5EF4-FFF2-40B4-BE49-F238E27FC236}">
                <a16:creationId xmlns:a16="http://schemas.microsoft.com/office/drawing/2014/main" id="{9C8C80DA-84DD-8F6B-B507-9BC082B342A2}"/>
              </a:ext>
            </a:extLst>
          </p:cNvPr>
          <p:cNvSpPr txBox="1"/>
          <p:nvPr/>
        </p:nvSpPr>
        <p:spPr>
          <a:xfrm>
            <a:off x="587829" y="1013028"/>
            <a:ext cx="10787742" cy="3570208"/>
          </a:xfrm>
          <a:prstGeom prst="rect">
            <a:avLst/>
          </a:prstGeom>
          <a:noFill/>
          <a:ln>
            <a:noFill/>
          </a:ln>
        </p:spPr>
        <p:txBody>
          <a:bodyPr wrap="square" rtlCol="0">
            <a:spAutoFit/>
          </a:bodyPr>
          <a:lstStyle/>
          <a:p>
            <a:pPr algn="just"/>
            <a:r>
              <a:rPr lang="el-GR" sz="2700" dirty="0"/>
              <a:t>Υπάρχουν εκπαιδευτικά προγράμματα ειδικά διαμορφωμένα για τη βελτίωση της αποτελεσματικότητας της αγροτικής ηγεσίας.</a:t>
            </a:r>
          </a:p>
          <a:p>
            <a:pPr algn="just"/>
            <a:endParaRPr lang="el-GR" sz="2700" dirty="0"/>
          </a:p>
          <a:p>
            <a:pPr algn="just"/>
            <a:endParaRPr lang="el-GR" sz="1000" dirty="0"/>
          </a:p>
          <a:p>
            <a:pPr algn="just"/>
            <a:r>
              <a:rPr lang="el-GR" sz="2700" b="1" dirty="0"/>
              <a:t>Τα πρώτα προγράμματα ξεκίνησαν στις Η.Π.Α. το 1965 από το πολιτειακό πανεπιστήμιο του Μίσιγκαν (</a:t>
            </a:r>
            <a:r>
              <a:rPr lang="en-US" sz="2700" b="1" dirty="0"/>
              <a:t>Michigan State University</a:t>
            </a:r>
            <a:r>
              <a:rPr lang="el-GR" sz="2700" b="1" dirty="0"/>
              <a:t>), με σκοπό:</a:t>
            </a:r>
          </a:p>
          <a:p>
            <a:pPr marL="514350" indent="-514350" algn="just">
              <a:buAutoNum type="arabicPeriod"/>
            </a:pPr>
            <a:r>
              <a:rPr lang="el-GR" sz="2700" b="1" dirty="0"/>
              <a:t>την αύξηση της συμμετοχής των 2 φύλων στα κοινά</a:t>
            </a:r>
          </a:p>
          <a:p>
            <a:pPr marL="514350" indent="-514350" algn="just">
              <a:buAutoNum type="arabicPeriod"/>
            </a:pPr>
            <a:r>
              <a:rPr lang="el-GR" sz="2700" b="1" dirty="0"/>
              <a:t>την βελτίωση των ικανοτήτων επίλυσης προβλημάτων και</a:t>
            </a:r>
          </a:p>
          <a:p>
            <a:pPr marL="514350" indent="-514350" algn="just">
              <a:buAutoNum type="arabicPeriod"/>
            </a:pPr>
            <a:r>
              <a:rPr lang="el-GR" sz="2700" b="1" dirty="0"/>
              <a:t>την ενθάρρυνση των ιδρυμάτων για επέκταση των προγραμμάτων</a:t>
            </a:r>
          </a:p>
        </p:txBody>
      </p:sp>
    </p:spTree>
    <p:extLst>
      <p:ext uri="{BB962C8B-B14F-4D97-AF65-F5344CB8AC3E}">
        <p14:creationId xmlns:p14="http://schemas.microsoft.com/office/powerpoint/2010/main" val="168858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301C83F-E8CA-9C06-9BDC-70726C1AEFAD}"/>
              </a:ext>
            </a:extLst>
          </p:cNvPr>
          <p:cNvPicPr>
            <a:picLocks noChangeAspect="1"/>
          </p:cNvPicPr>
          <p:nvPr/>
        </p:nvPicPr>
        <p:blipFill>
          <a:blip r:embed="rId2">
            <a:alphaModFix amt="50000"/>
          </a:blip>
          <a:stretch>
            <a:fillRect/>
          </a:stretch>
        </p:blipFill>
        <p:spPr>
          <a:xfrm flipH="1">
            <a:off x="760379" y="1053660"/>
            <a:ext cx="10428514" cy="5299469"/>
          </a:xfrm>
          <a:prstGeom prst="rect">
            <a:avLst/>
          </a:prstGeom>
        </p:spPr>
      </p:pic>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760379" y="195647"/>
            <a:ext cx="10515600" cy="607641"/>
          </a:xfrm>
        </p:spPr>
        <p:txBody>
          <a:bodyPr>
            <a:normAutofit fontScale="90000"/>
          </a:bodyPr>
          <a:lstStyle/>
          <a:p>
            <a:r>
              <a:rPr lang="el-GR" u="sng" dirty="0"/>
              <a:t>6. Σημασία της αγροτικής ηγεσίας</a:t>
            </a:r>
          </a:p>
        </p:txBody>
      </p:sp>
      <p:sp>
        <p:nvSpPr>
          <p:cNvPr id="7" name="TextBox 6">
            <a:extLst>
              <a:ext uri="{FF2B5EF4-FFF2-40B4-BE49-F238E27FC236}">
                <a16:creationId xmlns:a16="http://schemas.microsoft.com/office/drawing/2014/main" id="{9C8C80DA-84DD-8F6B-B507-9BC082B342A2}"/>
              </a:ext>
            </a:extLst>
          </p:cNvPr>
          <p:cNvSpPr txBox="1"/>
          <p:nvPr/>
        </p:nvSpPr>
        <p:spPr>
          <a:xfrm>
            <a:off x="760379" y="1174714"/>
            <a:ext cx="6271792" cy="3831818"/>
          </a:xfrm>
          <a:prstGeom prst="rect">
            <a:avLst/>
          </a:prstGeom>
          <a:noFill/>
          <a:ln>
            <a:noFill/>
          </a:ln>
        </p:spPr>
        <p:txBody>
          <a:bodyPr wrap="square" rtlCol="0">
            <a:spAutoFit/>
          </a:bodyPr>
          <a:lstStyle/>
          <a:p>
            <a:pPr algn="just"/>
            <a:r>
              <a:rPr lang="el-GR" sz="2700" dirty="0"/>
              <a:t>Στην Ελλάδα τέτοιου είδους προγράμματα ξεκίνησαν το 1988, από το Α.Π.Θ. σε συνεργασία με τη Γενική Γραμματεία Νέας Γενιάς, με σκοπό:</a:t>
            </a:r>
          </a:p>
          <a:p>
            <a:pPr algn="just"/>
            <a:endParaRPr lang="el-GR" sz="1000" dirty="0"/>
          </a:p>
          <a:p>
            <a:pPr marL="514350" indent="-514350" algn="just">
              <a:buAutoNum type="arabicPeriod"/>
            </a:pPr>
            <a:r>
              <a:rPr lang="el-GR" sz="2500" b="1" dirty="0"/>
              <a:t>την καταπολέμηση της «</a:t>
            </a:r>
            <a:r>
              <a:rPr lang="el-GR" sz="2500" b="1" dirty="0" err="1"/>
              <a:t>κρατολατρίας</a:t>
            </a:r>
            <a:r>
              <a:rPr lang="el-GR" sz="2500" b="1" dirty="0"/>
              <a:t>»</a:t>
            </a:r>
          </a:p>
          <a:p>
            <a:pPr marL="514350" indent="-514350" algn="just">
              <a:buAutoNum type="arabicPeriod"/>
            </a:pPr>
            <a:r>
              <a:rPr lang="el-GR" sz="2500" b="1" dirty="0"/>
              <a:t>την εκπαίδευση των νέων σε θέματα τοπικής αυτοδιοίκησης και</a:t>
            </a:r>
          </a:p>
          <a:p>
            <a:pPr marL="514350" indent="-514350" algn="just">
              <a:buAutoNum type="arabicPeriod"/>
            </a:pPr>
            <a:r>
              <a:rPr lang="el-GR" sz="2500" b="1" dirty="0"/>
              <a:t>Την ενημέρωση για τις δυνατότητες ανάληψης πρωτοβουλιών</a:t>
            </a:r>
          </a:p>
        </p:txBody>
      </p:sp>
    </p:spTree>
    <p:extLst>
      <p:ext uri="{BB962C8B-B14F-4D97-AF65-F5344CB8AC3E}">
        <p14:creationId xmlns:p14="http://schemas.microsoft.com/office/powerpoint/2010/main" val="175846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20ADDA-FF6B-2199-8900-A691C8A04DAC}"/>
              </a:ext>
            </a:extLst>
          </p:cNvPr>
          <p:cNvSpPr>
            <a:spLocks noGrp="1"/>
          </p:cNvSpPr>
          <p:nvPr>
            <p:ph type="title"/>
          </p:nvPr>
        </p:nvSpPr>
        <p:spPr>
          <a:xfrm>
            <a:off x="838200" y="321584"/>
            <a:ext cx="10515600" cy="788760"/>
          </a:xfrm>
        </p:spPr>
        <p:txBody>
          <a:bodyPr/>
          <a:lstStyle/>
          <a:p>
            <a:r>
              <a:rPr lang="el-GR" b="1" u="sng" dirty="0"/>
              <a:t>Ασκήσεις Μαθήματος</a:t>
            </a:r>
          </a:p>
        </p:txBody>
      </p:sp>
      <p:sp>
        <p:nvSpPr>
          <p:cNvPr id="3" name="Θέση περιεχομένου 2">
            <a:extLst>
              <a:ext uri="{FF2B5EF4-FFF2-40B4-BE49-F238E27FC236}">
                <a16:creationId xmlns:a16="http://schemas.microsoft.com/office/drawing/2014/main" id="{6EA21642-37EC-F692-2FDB-FB0D6242DCC8}"/>
              </a:ext>
            </a:extLst>
          </p:cNvPr>
          <p:cNvSpPr>
            <a:spLocks noGrp="1"/>
          </p:cNvSpPr>
          <p:nvPr>
            <p:ph idx="1"/>
          </p:nvPr>
        </p:nvSpPr>
        <p:spPr>
          <a:xfrm>
            <a:off x="838200" y="1001486"/>
            <a:ext cx="9383486" cy="5175477"/>
          </a:xfrm>
        </p:spPr>
        <p:txBody>
          <a:bodyPr/>
          <a:lstStyle/>
          <a:p>
            <a:pPr marL="0" indent="0" algn="just">
              <a:buNone/>
            </a:pPr>
            <a:r>
              <a:rPr lang="el-GR" dirty="0"/>
              <a:t>Σωστό ή Λάθος;;;</a:t>
            </a:r>
          </a:p>
          <a:p>
            <a:pPr marL="514350" indent="-514350" algn="just">
              <a:buAutoNum type="arabicPeriod"/>
            </a:pPr>
            <a:r>
              <a:rPr lang="el-GR" dirty="0"/>
              <a:t>Οι επιβάτες ενός λεωφορείου αποτελούν κοινωνική ομάδα.</a:t>
            </a:r>
          </a:p>
          <a:p>
            <a:pPr marL="514350" indent="-514350" algn="just">
              <a:buAutoNum type="arabicPeriod"/>
            </a:pPr>
            <a:r>
              <a:rPr lang="el-GR" dirty="0"/>
              <a:t>Μια κοινωνική ομάδα μπορεί να έχει μόνο επίσημη μορφή.</a:t>
            </a:r>
          </a:p>
          <a:p>
            <a:pPr marL="514350" indent="-514350" algn="just">
              <a:buAutoNum type="arabicPeriod"/>
            </a:pPr>
            <a:r>
              <a:rPr lang="el-GR" dirty="0"/>
              <a:t>Οι κοινωνικές ομάδες διακρίνονται σε πρωτογενείς και δευτερογενείς.</a:t>
            </a:r>
          </a:p>
          <a:p>
            <a:pPr marL="514350" indent="-514350" algn="just">
              <a:buAutoNum type="arabicPeriod"/>
            </a:pPr>
            <a:r>
              <a:rPr lang="el-GR" dirty="0"/>
              <a:t>Δεν είναι απαραίτητο να γνωρίζονται τα μέλη μιας κοινωνικής ομάδας.</a:t>
            </a:r>
          </a:p>
          <a:p>
            <a:pPr marL="514350" indent="-514350" algn="just">
              <a:buAutoNum type="arabicPeriod"/>
            </a:pPr>
            <a:r>
              <a:rPr lang="el-GR" dirty="0"/>
              <a:t>Ένας ηγέτης πρέπει να έχει άτυπα και τυπικά χαρακτηριστικά.</a:t>
            </a:r>
          </a:p>
        </p:txBody>
      </p:sp>
      <p:sp>
        <p:nvSpPr>
          <p:cNvPr id="5" name="TextBox 4">
            <a:extLst>
              <a:ext uri="{FF2B5EF4-FFF2-40B4-BE49-F238E27FC236}">
                <a16:creationId xmlns:a16="http://schemas.microsoft.com/office/drawing/2014/main" id="{68C5EDDE-9B71-0237-64DB-C7F7B8E2B910}"/>
              </a:ext>
            </a:extLst>
          </p:cNvPr>
          <p:cNvSpPr txBox="1"/>
          <p:nvPr/>
        </p:nvSpPr>
        <p:spPr>
          <a:xfrm>
            <a:off x="10134601" y="1423358"/>
            <a:ext cx="457200" cy="661720"/>
          </a:xfrm>
          <a:prstGeom prst="rect">
            <a:avLst/>
          </a:prstGeom>
          <a:noFill/>
        </p:spPr>
        <p:txBody>
          <a:bodyPr wrap="square" rtlCol="0">
            <a:spAutoFit/>
          </a:bodyPr>
          <a:lstStyle/>
          <a:p>
            <a:r>
              <a:rPr lang="el-GR" sz="3700" b="1" dirty="0">
                <a:solidFill>
                  <a:srgbClr val="FF0000"/>
                </a:solidFill>
                <a:effectLst>
                  <a:outerShdw blurRad="38100" dist="38100" dir="2700000" algn="tl">
                    <a:srgbClr val="000000">
                      <a:alpha val="43137"/>
                    </a:srgbClr>
                  </a:outerShdw>
                </a:effectLst>
              </a:rPr>
              <a:t>Λ</a:t>
            </a:r>
          </a:p>
        </p:txBody>
      </p:sp>
      <p:sp>
        <p:nvSpPr>
          <p:cNvPr id="6" name="TextBox 5">
            <a:extLst>
              <a:ext uri="{FF2B5EF4-FFF2-40B4-BE49-F238E27FC236}">
                <a16:creationId xmlns:a16="http://schemas.microsoft.com/office/drawing/2014/main" id="{6B7CEC3D-35B4-E99F-664C-3A9CF3E3D734}"/>
              </a:ext>
            </a:extLst>
          </p:cNvPr>
          <p:cNvSpPr txBox="1"/>
          <p:nvPr/>
        </p:nvSpPr>
        <p:spPr>
          <a:xfrm>
            <a:off x="10134601" y="1903757"/>
            <a:ext cx="457200" cy="661720"/>
          </a:xfrm>
          <a:prstGeom prst="rect">
            <a:avLst/>
          </a:prstGeom>
          <a:noFill/>
        </p:spPr>
        <p:txBody>
          <a:bodyPr wrap="square" rtlCol="0">
            <a:spAutoFit/>
          </a:bodyPr>
          <a:lstStyle/>
          <a:p>
            <a:r>
              <a:rPr lang="el-GR" sz="3700" b="1" dirty="0">
                <a:solidFill>
                  <a:srgbClr val="FF0000"/>
                </a:solidFill>
                <a:effectLst>
                  <a:outerShdw blurRad="38100" dist="38100" dir="2700000" algn="tl">
                    <a:srgbClr val="000000">
                      <a:alpha val="43137"/>
                    </a:srgbClr>
                  </a:outerShdw>
                </a:effectLst>
              </a:rPr>
              <a:t>Λ</a:t>
            </a:r>
          </a:p>
        </p:txBody>
      </p:sp>
      <p:sp>
        <p:nvSpPr>
          <p:cNvPr id="7" name="TextBox 6">
            <a:extLst>
              <a:ext uri="{FF2B5EF4-FFF2-40B4-BE49-F238E27FC236}">
                <a16:creationId xmlns:a16="http://schemas.microsoft.com/office/drawing/2014/main" id="{D10F698B-82F3-EED6-457F-3A6100425011}"/>
              </a:ext>
            </a:extLst>
          </p:cNvPr>
          <p:cNvSpPr txBox="1"/>
          <p:nvPr/>
        </p:nvSpPr>
        <p:spPr>
          <a:xfrm>
            <a:off x="10189029" y="2425029"/>
            <a:ext cx="457200" cy="661720"/>
          </a:xfrm>
          <a:prstGeom prst="rect">
            <a:avLst/>
          </a:prstGeom>
          <a:noFill/>
        </p:spPr>
        <p:txBody>
          <a:bodyPr wrap="square" rtlCol="0">
            <a:spAutoFit/>
          </a:bodyPr>
          <a:lstStyle/>
          <a:p>
            <a:r>
              <a:rPr lang="el-GR" sz="3700" b="1" dirty="0">
                <a:solidFill>
                  <a:srgbClr val="00B050"/>
                </a:solidFill>
                <a:effectLst>
                  <a:outerShdw blurRad="38100" dist="38100" dir="2700000" algn="tl">
                    <a:srgbClr val="000000">
                      <a:alpha val="43137"/>
                    </a:srgbClr>
                  </a:outerShdw>
                </a:effectLst>
              </a:rPr>
              <a:t>Σ</a:t>
            </a:r>
          </a:p>
        </p:txBody>
      </p:sp>
      <p:sp>
        <p:nvSpPr>
          <p:cNvPr id="8" name="TextBox 7">
            <a:extLst>
              <a:ext uri="{FF2B5EF4-FFF2-40B4-BE49-F238E27FC236}">
                <a16:creationId xmlns:a16="http://schemas.microsoft.com/office/drawing/2014/main" id="{FCD2C556-8088-0D35-E1F1-48E32171E586}"/>
              </a:ext>
            </a:extLst>
          </p:cNvPr>
          <p:cNvSpPr txBox="1"/>
          <p:nvPr/>
        </p:nvSpPr>
        <p:spPr>
          <a:xfrm>
            <a:off x="10189029" y="3295785"/>
            <a:ext cx="457200" cy="661720"/>
          </a:xfrm>
          <a:prstGeom prst="rect">
            <a:avLst/>
          </a:prstGeom>
          <a:noFill/>
        </p:spPr>
        <p:txBody>
          <a:bodyPr wrap="square" rtlCol="0">
            <a:spAutoFit/>
          </a:bodyPr>
          <a:lstStyle/>
          <a:p>
            <a:r>
              <a:rPr lang="el-GR" sz="3700" b="1" dirty="0">
                <a:solidFill>
                  <a:srgbClr val="00B050"/>
                </a:solidFill>
                <a:effectLst>
                  <a:outerShdw blurRad="38100" dist="38100" dir="2700000" algn="tl">
                    <a:srgbClr val="000000">
                      <a:alpha val="43137"/>
                    </a:srgbClr>
                  </a:outerShdw>
                </a:effectLst>
              </a:rPr>
              <a:t>Σ</a:t>
            </a:r>
          </a:p>
        </p:txBody>
      </p:sp>
      <p:sp>
        <p:nvSpPr>
          <p:cNvPr id="9" name="TextBox 8">
            <a:extLst>
              <a:ext uri="{FF2B5EF4-FFF2-40B4-BE49-F238E27FC236}">
                <a16:creationId xmlns:a16="http://schemas.microsoft.com/office/drawing/2014/main" id="{02484236-99A0-D9F8-4F27-BD7D216CBB59}"/>
              </a:ext>
            </a:extLst>
          </p:cNvPr>
          <p:cNvSpPr txBox="1"/>
          <p:nvPr/>
        </p:nvSpPr>
        <p:spPr>
          <a:xfrm>
            <a:off x="10134601" y="4166541"/>
            <a:ext cx="457200" cy="661720"/>
          </a:xfrm>
          <a:prstGeom prst="rect">
            <a:avLst/>
          </a:prstGeom>
          <a:noFill/>
        </p:spPr>
        <p:txBody>
          <a:bodyPr wrap="square" rtlCol="0">
            <a:spAutoFit/>
          </a:bodyPr>
          <a:lstStyle/>
          <a:p>
            <a:r>
              <a:rPr lang="el-GR" sz="3700" b="1" dirty="0">
                <a:solidFill>
                  <a:srgbClr val="FF0000"/>
                </a:solidFill>
                <a:effectLst>
                  <a:outerShdw blurRad="38100" dist="38100" dir="2700000" algn="tl">
                    <a:srgbClr val="000000">
                      <a:alpha val="43137"/>
                    </a:srgbClr>
                  </a:outerShdw>
                </a:effectLst>
              </a:rPr>
              <a:t>Λ</a:t>
            </a:r>
          </a:p>
        </p:txBody>
      </p:sp>
    </p:spTree>
    <p:extLst>
      <p:ext uri="{BB962C8B-B14F-4D97-AF65-F5344CB8AC3E}">
        <p14:creationId xmlns:p14="http://schemas.microsoft.com/office/powerpoint/2010/main" val="8374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20ADDA-FF6B-2199-8900-A691C8A04DAC}"/>
              </a:ext>
            </a:extLst>
          </p:cNvPr>
          <p:cNvSpPr>
            <a:spLocks noGrp="1"/>
          </p:cNvSpPr>
          <p:nvPr>
            <p:ph type="title"/>
          </p:nvPr>
        </p:nvSpPr>
        <p:spPr>
          <a:xfrm>
            <a:off x="838200" y="321584"/>
            <a:ext cx="10515600" cy="788760"/>
          </a:xfrm>
        </p:spPr>
        <p:txBody>
          <a:bodyPr/>
          <a:lstStyle/>
          <a:p>
            <a:r>
              <a:rPr lang="el-GR" b="1" u="sng" dirty="0"/>
              <a:t>Ασκήσεις Μαθήματος</a:t>
            </a:r>
          </a:p>
        </p:txBody>
      </p:sp>
      <p:sp>
        <p:nvSpPr>
          <p:cNvPr id="3" name="Θέση περιεχομένου 2">
            <a:extLst>
              <a:ext uri="{FF2B5EF4-FFF2-40B4-BE49-F238E27FC236}">
                <a16:creationId xmlns:a16="http://schemas.microsoft.com/office/drawing/2014/main" id="{6EA21642-37EC-F692-2FDB-FB0D6242DCC8}"/>
              </a:ext>
            </a:extLst>
          </p:cNvPr>
          <p:cNvSpPr>
            <a:spLocks noGrp="1"/>
          </p:cNvSpPr>
          <p:nvPr>
            <p:ph idx="1"/>
          </p:nvPr>
        </p:nvSpPr>
        <p:spPr>
          <a:xfrm>
            <a:off x="680357" y="1295401"/>
            <a:ext cx="10831286" cy="4016827"/>
          </a:xfrm>
          <a:solidFill>
            <a:schemeClr val="accent6">
              <a:lumMod val="20000"/>
              <a:lumOff val="80000"/>
            </a:schemeClr>
          </a:solidFill>
          <a:ln>
            <a:solidFill>
              <a:schemeClr val="accent4">
                <a:lumMod val="60000"/>
                <a:lumOff val="40000"/>
              </a:schemeClr>
            </a:solidFill>
          </a:ln>
        </p:spPr>
        <p:txBody>
          <a:bodyPr>
            <a:normAutofit lnSpcReduction="10000"/>
          </a:bodyPr>
          <a:lstStyle/>
          <a:p>
            <a:pPr marL="0" indent="0" algn="just">
              <a:buNone/>
            </a:pPr>
            <a:r>
              <a:rPr lang="el-GR" dirty="0"/>
              <a:t>Τι είδους ζητήματα μπορεί να καταπολεμήσει η εκπαίδευση των ηγετών;</a:t>
            </a:r>
          </a:p>
          <a:p>
            <a:pPr marL="0" indent="0" algn="just">
              <a:buNone/>
            </a:pPr>
            <a:endParaRPr lang="el-GR" dirty="0"/>
          </a:p>
          <a:p>
            <a:pPr marL="514350" indent="-514350" algn="just">
              <a:buAutoNum type="arabicPeriod"/>
            </a:pPr>
            <a:r>
              <a:rPr lang="el-GR" b="1" dirty="0"/>
              <a:t>την αύξηση της συμμετοχής των 2 φύλων στα κοινά</a:t>
            </a:r>
          </a:p>
          <a:p>
            <a:pPr marL="514350" indent="-514350" algn="just">
              <a:buAutoNum type="arabicPeriod"/>
            </a:pPr>
            <a:r>
              <a:rPr lang="el-GR" b="1" dirty="0"/>
              <a:t>την βελτίωση των ικανοτήτων επίλυσης προβλημάτων και</a:t>
            </a:r>
          </a:p>
          <a:p>
            <a:pPr marL="514350" indent="-514350" algn="just">
              <a:buAutoNum type="arabicPeriod"/>
            </a:pPr>
            <a:r>
              <a:rPr lang="el-GR" b="1" dirty="0"/>
              <a:t>την ενθάρρυνση των ιδρυμάτων για επέκταση των προγραμμάτων</a:t>
            </a:r>
          </a:p>
          <a:p>
            <a:pPr marL="514350" indent="-514350" algn="just">
              <a:buAutoNum type="arabicPeriod"/>
            </a:pPr>
            <a:r>
              <a:rPr lang="el-GR" b="1" dirty="0"/>
              <a:t>την καταπολέμηση της «</a:t>
            </a:r>
            <a:r>
              <a:rPr lang="el-GR" b="1" dirty="0" err="1"/>
              <a:t>κρατολατρίας</a:t>
            </a:r>
            <a:r>
              <a:rPr lang="el-GR" b="1" dirty="0"/>
              <a:t>»</a:t>
            </a:r>
          </a:p>
          <a:p>
            <a:pPr marL="514350" indent="-514350" algn="just">
              <a:buAutoNum type="arabicPeriod"/>
            </a:pPr>
            <a:r>
              <a:rPr lang="el-GR" b="1" dirty="0"/>
              <a:t>την εκπαίδευση των νέων σε θέματα τοπικής αυτοδιοίκησης και</a:t>
            </a:r>
          </a:p>
          <a:p>
            <a:pPr marL="514350" indent="-514350" algn="just">
              <a:buAutoNum type="arabicPeriod"/>
            </a:pPr>
            <a:r>
              <a:rPr lang="el-GR" b="1" dirty="0"/>
              <a:t>Την ενημέρωση για τις δυνατότητες ανάληψης πρωτοβουλιών</a:t>
            </a:r>
          </a:p>
          <a:p>
            <a:pPr marL="0" indent="0" algn="just">
              <a:buNone/>
            </a:pPr>
            <a:endParaRPr lang="el-GR" dirty="0"/>
          </a:p>
        </p:txBody>
      </p:sp>
    </p:spTree>
    <p:extLst>
      <p:ext uri="{BB962C8B-B14F-4D97-AF65-F5344CB8AC3E}">
        <p14:creationId xmlns:p14="http://schemas.microsoft.com/office/powerpoint/2010/main" val="21637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F5171EC-EC97-068F-DEA1-263AE0BE1942}"/>
              </a:ext>
            </a:extLst>
          </p:cNvPr>
          <p:cNvPicPr>
            <a:picLocks noChangeAspect="1"/>
          </p:cNvPicPr>
          <p:nvPr/>
        </p:nvPicPr>
        <p:blipFill rotWithShape="1">
          <a:blip r:embed="rId2">
            <a:alphaModFix amt="50000"/>
          </a:blip>
          <a:srcRect b="7936"/>
          <a:stretch/>
        </p:blipFill>
        <p:spPr>
          <a:xfrm>
            <a:off x="458853" y="326570"/>
            <a:ext cx="11352147" cy="6368143"/>
          </a:xfrm>
          <a:prstGeom prst="rect">
            <a:avLst/>
          </a:prstGeom>
        </p:spPr>
      </p:pic>
      <p:sp>
        <p:nvSpPr>
          <p:cNvPr id="2" name="Τίτλος 1">
            <a:extLst>
              <a:ext uri="{FF2B5EF4-FFF2-40B4-BE49-F238E27FC236}">
                <a16:creationId xmlns:a16="http://schemas.microsoft.com/office/drawing/2014/main" id="{EA7D44D5-0A72-A782-8EDF-FDD060D86B8C}"/>
              </a:ext>
            </a:extLst>
          </p:cNvPr>
          <p:cNvSpPr>
            <a:spLocks noGrp="1"/>
          </p:cNvSpPr>
          <p:nvPr>
            <p:ph type="title"/>
          </p:nvPr>
        </p:nvSpPr>
        <p:spPr>
          <a:xfrm>
            <a:off x="1295400" y="5532437"/>
            <a:ext cx="10515600" cy="1325563"/>
          </a:xfrm>
        </p:spPr>
        <p:txBody>
          <a:bodyPr/>
          <a:lstStyle/>
          <a:p>
            <a:pPr algn="r"/>
            <a:r>
              <a:rPr lang="el-GR" b="1" dirty="0">
                <a:effectLst>
                  <a:outerShdw blurRad="38100" dist="38100" dir="2700000" algn="tl">
                    <a:srgbClr val="000000">
                      <a:alpha val="43137"/>
                    </a:srgbClr>
                  </a:outerShdw>
                </a:effectLst>
              </a:rPr>
              <a:t>Τέλος σημειώσεων</a:t>
            </a:r>
          </a:p>
        </p:txBody>
      </p:sp>
    </p:spTree>
    <p:extLst>
      <p:ext uri="{BB962C8B-B14F-4D97-AF65-F5344CB8AC3E}">
        <p14:creationId xmlns:p14="http://schemas.microsoft.com/office/powerpoint/2010/main" val="269609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838200" y="365125"/>
            <a:ext cx="10515600" cy="607641"/>
          </a:xfrm>
        </p:spPr>
        <p:txBody>
          <a:bodyPr>
            <a:normAutofit fontScale="90000"/>
          </a:bodyPr>
          <a:lstStyle/>
          <a:p>
            <a:r>
              <a:rPr lang="el-GR" u="sng" dirty="0"/>
              <a:t>1. Ορισμός της κοινωνικής ομάδας</a:t>
            </a:r>
          </a:p>
        </p:txBody>
      </p:sp>
      <p:sp>
        <p:nvSpPr>
          <p:cNvPr id="3" name="Θέση περιεχομένου 2">
            <a:extLst>
              <a:ext uri="{FF2B5EF4-FFF2-40B4-BE49-F238E27FC236}">
                <a16:creationId xmlns:a16="http://schemas.microsoft.com/office/drawing/2014/main" id="{346FC054-E250-E3E6-C192-5E27482E6CC2}"/>
              </a:ext>
            </a:extLst>
          </p:cNvPr>
          <p:cNvSpPr>
            <a:spLocks noGrp="1"/>
          </p:cNvSpPr>
          <p:nvPr>
            <p:ph idx="1"/>
          </p:nvPr>
        </p:nvSpPr>
        <p:spPr>
          <a:xfrm>
            <a:off x="838198" y="2971009"/>
            <a:ext cx="5572327" cy="1507787"/>
          </a:xfrm>
        </p:spPr>
        <p:txBody>
          <a:bodyPr/>
          <a:lstStyle/>
          <a:p>
            <a:pPr marL="0" indent="0" algn="ctr">
              <a:buNone/>
            </a:pPr>
            <a:r>
              <a:rPr lang="el-GR" dirty="0"/>
              <a:t>Με απλά λόγια θα μπορούσαμε να ορίσουμε την κοινωνική ομάδα ως ένα σύνολο ατόμων.</a:t>
            </a:r>
          </a:p>
        </p:txBody>
      </p:sp>
      <p:pic>
        <p:nvPicPr>
          <p:cNvPr id="4" name="Εικόνα 3">
            <a:extLst>
              <a:ext uri="{FF2B5EF4-FFF2-40B4-BE49-F238E27FC236}">
                <a16:creationId xmlns:a16="http://schemas.microsoft.com/office/drawing/2014/main" id="{77D3D113-3C5B-AE8D-3829-6CF5AA556EDF}"/>
              </a:ext>
            </a:extLst>
          </p:cNvPr>
          <p:cNvPicPr>
            <a:picLocks noChangeAspect="1"/>
          </p:cNvPicPr>
          <p:nvPr/>
        </p:nvPicPr>
        <p:blipFill>
          <a:blip r:embed="rId2"/>
          <a:stretch>
            <a:fillRect/>
          </a:stretch>
        </p:blipFill>
        <p:spPr>
          <a:xfrm>
            <a:off x="6410527" y="1357797"/>
            <a:ext cx="5260463" cy="5135078"/>
          </a:xfrm>
          <a:prstGeom prst="rect">
            <a:avLst/>
          </a:prstGeom>
          <a:ln>
            <a:noFill/>
          </a:ln>
          <a:effectLst>
            <a:softEdge rad="112500"/>
          </a:effectLst>
        </p:spPr>
      </p:pic>
      <p:sp>
        <p:nvSpPr>
          <p:cNvPr id="5" name="Θέση περιεχομένου 2">
            <a:extLst>
              <a:ext uri="{FF2B5EF4-FFF2-40B4-BE49-F238E27FC236}">
                <a16:creationId xmlns:a16="http://schemas.microsoft.com/office/drawing/2014/main" id="{B3EB430F-A910-6DD4-28C4-D344198D65BA}"/>
              </a:ext>
            </a:extLst>
          </p:cNvPr>
          <p:cNvSpPr txBox="1">
            <a:spLocks/>
          </p:cNvSpPr>
          <p:nvPr/>
        </p:nvSpPr>
        <p:spPr>
          <a:xfrm>
            <a:off x="838198" y="2423435"/>
            <a:ext cx="5572327" cy="4543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3300" b="1" dirty="0">
                <a:solidFill>
                  <a:srgbClr val="0070C0"/>
                </a:solidFill>
                <a:effectLst>
                  <a:outerShdw blurRad="38100" dist="38100" dir="2700000" algn="tl">
                    <a:srgbClr val="000000">
                      <a:alpha val="43137"/>
                    </a:srgbClr>
                  </a:outerShdw>
                </a:effectLst>
              </a:rPr>
              <a:t>Τι είναι κοινωνική ομάδα;</a:t>
            </a:r>
          </a:p>
        </p:txBody>
      </p:sp>
    </p:spTree>
    <p:extLst>
      <p:ext uri="{BB962C8B-B14F-4D97-AF65-F5344CB8AC3E}">
        <p14:creationId xmlns:p14="http://schemas.microsoft.com/office/powerpoint/2010/main" val="320039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110D334-31BD-0684-B7DA-6435681A8634}"/>
              </a:ext>
            </a:extLst>
          </p:cNvPr>
          <p:cNvSpPr>
            <a:spLocks noGrp="1"/>
          </p:cNvSpPr>
          <p:nvPr>
            <p:ph idx="1"/>
          </p:nvPr>
        </p:nvSpPr>
        <p:spPr>
          <a:xfrm>
            <a:off x="838200" y="1020731"/>
            <a:ext cx="10515600" cy="2947480"/>
          </a:xfrm>
        </p:spPr>
        <p:txBody>
          <a:bodyPr>
            <a:normAutofit fontScale="92500" lnSpcReduction="10000"/>
          </a:bodyPr>
          <a:lstStyle/>
          <a:p>
            <a:pPr marL="0" indent="0" algn="ctr">
              <a:buNone/>
            </a:pPr>
            <a:r>
              <a:rPr lang="el-GR" b="1" dirty="0"/>
              <a:t>Μπορούν όλα τα κοινωνικά σύνολα να ονομαστούν ομάδες</a:t>
            </a:r>
            <a:r>
              <a:rPr lang="el-GR" dirty="0"/>
              <a:t>;</a:t>
            </a:r>
          </a:p>
          <a:p>
            <a:pPr marL="0" indent="0" algn="ctr">
              <a:buNone/>
            </a:pPr>
            <a:endParaRPr lang="el-GR" sz="1000" dirty="0"/>
          </a:p>
          <a:p>
            <a:pPr algn="ctr">
              <a:buFont typeface="Wingdings" panose="05000000000000000000" pitchFamily="2" charset="2"/>
              <a:buChar char="Ø"/>
            </a:pPr>
            <a:r>
              <a:rPr lang="el-GR" dirty="0"/>
              <a:t>Οι φοιτητές των πανεπιστήμιων μιας χώρας;</a:t>
            </a:r>
          </a:p>
          <a:p>
            <a:pPr algn="ctr">
              <a:buFont typeface="Wingdings" panose="05000000000000000000" pitchFamily="2" charset="2"/>
              <a:buChar char="Ø"/>
            </a:pPr>
            <a:r>
              <a:rPr lang="el-GR" dirty="0"/>
              <a:t>Οι επιβάτες ενός λεωφορείου;</a:t>
            </a:r>
          </a:p>
          <a:p>
            <a:pPr algn="ctr">
              <a:buFont typeface="Wingdings" panose="05000000000000000000" pitchFamily="2" charset="2"/>
              <a:buChar char="Ø"/>
            </a:pPr>
            <a:r>
              <a:rPr lang="el-GR" dirty="0"/>
              <a:t>Το σύνολο των γεωργών μιας περιοχής;</a:t>
            </a:r>
          </a:p>
          <a:p>
            <a:pPr algn="ctr">
              <a:buFont typeface="Wingdings" panose="05000000000000000000" pitchFamily="2" charset="2"/>
              <a:buChar char="Ø"/>
            </a:pPr>
            <a:r>
              <a:rPr lang="el-GR" dirty="0"/>
              <a:t>Η οικογένεια μας;</a:t>
            </a:r>
          </a:p>
          <a:p>
            <a:pPr algn="ctr">
              <a:buFont typeface="Wingdings" panose="05000000000000000000" pitchFamily="2" charset="2"/>
              <a:buChar char="Ø"/>
            </a:pPr>
            <a:r>
              <a:rPr lang="el-GR" dirty="0"/>
              <a:t>Μία ποδοσφαιρική ομάδα;</a:t>
            </a:r>
          </a:p>
          <a:p>
            <a:pPr marL="0" indent="0" algn="ctr">
              <a:buNone/>
            </a:pPr>
            <a:endParaRPr lang="el-GR" dirty="0"/>
          </a:p>
        </p:txBody>
      </p:sp>
      <p:sp>
        <p:nvSpPr>
          <p:cNvPr id="4" name="Τίτλος 1">
            <a:extLst>
              <a:ext uri="{FF2B5EF4-FFF2-40B4-BE49-F238E27FC236}">
                <a16:creationId xmlns:a16="http://schemas.microsoft.com/office/drawing/2014/main" id="{23032AE2-1A70-3E31-0B5F-2F5754963836}"/>
              </a:ext>
            </a:extLst>
          </p:cNvPr>
          <p:cNvSpPr>
            <a:spLocks noGrp="1"/>
          </p:cNvSpPr>
          <p:nvPr>
            <p:ph type="title"/>
          </p:nvPr>
        </p:nvSpPr>
        <p:spPr>
          <a:xfrm>
            <a:off x="838200" y="248393"/>
            <a:ext cx="10515600" cy="607641"/>
          </a:xfrm>
        </p:spPr>
        <p:txBody>
          <a:bodyPr>
            <a:normAutofit fontScale="90000"/>
          </a:bodyPr>
          <a:lstStyle/>
          <a:p>
            <a:r>
              <a:rPr lang="el-GR" u="sng" dirty="0"/>
              <a:t>1. Ορισμός της κοινωνικής ομάδας</a:t>
            </a:r>
          </a:p>
        </p:txBody>
      </p:sp>
      <p:pic>
        <p:nvPicPr>
          <p:cNvPr id="5" name="Εικόνα 4">
            <a:extLst>
              <a:ext uri="{FF2B5EF4-FFF2-40B4-BE49-F238E27FC236}">
                <a16:creationId xmlns:a16="http://schemas.microsoft.com/office/drawing/2014/main" id="{43830533-8025-28C0-BBBF-8E38B1433E82}"/>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3725695" y="3968211"/>
            <a:ext cx="4815190" cy="2641396"/>
          </a:xfrm>
          <a:prstGeom prst="rect">
            <a:avLst/>
          </a:prstGeom>
          <a:ln>
            <a:noFill/>
          </a:ln>
          <a:effectLst>
            <a:softEdge rad="112500"/>
          </a:effectLst>
        </p:spPr>
      </p:pic>
    </p:spTree>
    <p:extLst>
      <p:ext uri="{BB962C8B-B14F-4D97-AF65-F5344CB8AC3E}">
        <p14:creationId xmlns:p14="http://schemas.microsoft.com/office/powerpoint/2010/main" val="190664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6DF88C8-1EF4-C470-67AD-B57248C5F387}"/>
              </a:ext>
            </a:extLst>
          </p:cNvPr>
          <p:cNvSpPr>
            <a:spLocks noGrp="1"/>
          </p:cNvSpPr>
          <p:nvPr>
            <p:ph idx="1"/>
          </p:nvPr>
        </p:nvSpPr>
        <p:spPr>
          <a:xfrm>
            <a:off x="838200" y="1254868"/>
            <a:ext cx="10515600" cy="4922095"/>
          </a:xfrm>
        </p:spPr>
        <p:txBody>
          <a:bodyPr>
            <a:normAutofit/>
          </a:bodyPr>
          <a:lstStyle/>
          <a:p>
            <a:pPr marL="0" indent="0" algn="ctr">
              <a:buNone/>
            </a:pPr>
            <a:r>
              <a:rPr lang="el-GR" sz="3400" dirty="0">
                <a:solidFill>
                  <a:schemeClr val="accent6">
                    <a:lumMod val="50000"/>
                  </a:schemeClr>
                </a:solidFill>
                <a:effectLst>
                  <a:outerShdw blurRad="38100" dist="38100" dir="2700000" algn="tl">
                    <a:srgbClr val="000000">
                      <a:alpha val="43137"/>
                    </a:srgbClr>
                  </a:outerShdw>
                </a:effectLst>
              </a:rPr>
              <a:t>Κοινωνική ομάδα είναι το σύνολο δύο ή περισσότερων ατόμων που αλληλεπιδρούν συχνά μεταξύ τους και έχουν συνείδηση του ξεχωριστού δεσμού που τα ενώνει.</a:t>
            </a:r>
          </a:p>
          <a:p>
            <a:pPr marL="0" indent="0" algn="ctr">
              <a:buNone/>
            </a:pPr>
            <a:endParaRPr lang="el-GR" sz="2300" dirty="0">
              <a:solidFill>
                <a:schemeClr val="accent6">
                  <a:lumMod val="50000"/>
                </a:schemeClr>
              </a:solidFill>
              <a:effectLst>
                <a:outerShdw blurRad="38100" dist="38100" dir="2700000" algn="tl">
                  <a:srgbClr val="000000">
                    <a:alpha val="43137"/>
                  </a:srgbClr>
                </a:outerShdw>
              </a:effectLst>
            </a:endParaRPr>
          </a:p>
          <a:p>
            <a:pPr marL="0" indent="0" algn="ctr">
              <a:buNone/>
            </a:pPr>
            <a:endParaRPr lang="el-GR" sz="2300" dirty="0">
              <a:solidFill>
                <a:schemeClr val="accent6">
                  <a:lumMod val="50000"/>
                </a:schemeClr>
              </a:solidFill>
              <a:effectLst>
                <a:outerShdw blurRad="38100" dist="38100" dir="2700000" algn="tl">
                  <a:srgbClr val="000000">
                    <a:alpha val="43137"/>
                  </a:srgbClr>
                </a:outerShdw>
              </a:effectLst>
            </a:endParaRPr>
          </a:p>
          <a:p>
            <a:pPr marL="0" indent="0">
              <a:lnSpc>
                <a:spcPct val="100000"/>
              </a:lnSpc>
              <a:buNone/>
            </a:pPr>
            <a:r>
              <a:rPr lang="el-GR" sz="2900" dirty="0">
                <a:effectLst>
                  <a:outerShdw blurRad="38100" dist="38100" dir="2700000" algn="tl">
                    <a:srgbClr val="000000">
                      <a:alpha val="43137"/>
                    </a:srgbClr>
                  </a:outerShdw>
                </a:effectLst>
              </a:rPr>
              <a:t>Τα χαρακτηριστικά που επιβεβαιώνουν τη σύσταση μιας κοινωνικής ομάδας είναι :</a:t>
            </a:r>
          </a:p>
          <a:p>
            <a:pPr marL="0" indent="0">
              <a:lnSpc>
                <a:spcPct val="100000"/>
              </a:lnSpc>
              <a:buNone/>
            </a:pPr>
            <a:r>
              <a:rPr lang="el-GR" sz="2900" dirty="0">
                <a:effectLst>
                  <a:outerShdw blurRad="38100" dist="38100" dir="2700000" algn="tl">
                    <a:srgbClr val="000000">
                      <a:alpha val="43137"/>
                    </a:srgbClr>
                  </a:outerShdw>
                </a:effectLst>
              </a:rPr>
              <a:t>α) η συχνή αλληλεπίδραση</a:t>
            </a:r>
          </a:p>
          <a:p>
            <a:pPr marL="0" indent="0">
              <a:lnSpc>
                <a:spcPct val="100000"/>
              </a:lnSpc>
              <a:buNone/>
            </a:pPr>
            <a:r>
              <a:rPr lang="el-GR" sz="2900" dirty="0">
                <a:effectLst>
                  <a:outerShdw blurRad="38100" dist="38100" dir="2700000" algn="tl">
                    <a:srgbClr val="000000">
                      <a:alpha val="43137"/>
                    </a:srgbClr>
                  </a:outerShdw>
                </a:effectLst>
              </a:rPr>
              <a:t>β) η συνείδηση του ξεχωριστού δεσμού</a:t>
            </a:r>
          </a:p>
        </p:txBody>
      </p:sp>
      <p:sp>
        <p:nvSpPr>
          <p:cNvPr id="4" name="Τίτλος 1">
            <a:extLst>
              <a:ext uri="{FF2B5EF4-FFF2-40B4-BE49-F238E27FC236}">
                <a16:creationId xmlns:a16="http://schemas.microsoft.com/office/drawing/2014/main" id="{ABE1672A-A823-1A30-A299-76D19F4D22AA}"/>
              </a:ext>
            </a:extLst>
          </p:cNvPr>
          <p:cNvSpPr>
            <a:spLocks noGrp="1"/>
          </p:cNvSpPr>
          <p:nvPr>
            <p:ph type="title"/>
          </p:nvPr>
        </p:nvSpPr>
        <p:spPr>
          <a:xfrm>
            <a:off x="838200" y="365125"/>
            <a:ext cx="10515600" cy="607641"/>
          </a:xfrm>
        </p:spPr>
        <p:txBody>
          <a:bodyPr>
            <a:normAutofit fontScale="90000"/>
          </a:bodyPr>
          <a:lstStyle/>
          <a:p>
            <a:r>
              <a:rPr lang="el-GR" u="sng" dirty="0"/>
              <a:t>1. Ορισμός της κοινωνικής ομάδας</a:t>
            </a:r>
          </a:p>
        </p:txBody>
      </p:sp>
    </p:spTree>
    <p:extLst>
      <p:ext uri="{BB962C8B-B14F-4D97-AF65-F5344CB8AC3E}">
        <p14:creationId xmlns:p14="http://schemas.microsoft.com/office/powerpoint/2010/main" val="73790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51B85003-EBC3-FFB0-B8E6-F9EFD1D75148}"/>
              </a:ext>
            </a:extLst>
          </p:cNvPr>
          <p:cNvSpPr/>
          <p:nvPr/>
        </p:nvSpPr>
        <p:spPr>
          <a:xfrm>
            <a:off x="838200" y="5145932"/>
            <a:ext cx="10640438" cy="88521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βάλ 1">
            <a:extLst>
              <a:ext uri="{FF2B5EF4-FFF2-40B4-BE49-F238E27FC236}">
                <a16:creationId xmlns:a16="http://schemas.microsoft.com/office/drawing/2014/main" id="{48F24FDC-E328-FE76-42E7-B25C4D4BC26E}"/>
              </a:ext>
            </a:extLst>
          </p:cNvPr>
          <p:cNvSpPr/>
          <p:nvPr/>
        </p:nvSpPr>
        <p:spPr>
          <a:xfrm>
            <a:off x="3732179" y="3715915"/>
            <a:ext cx="4727642" cy="1177046"/>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Θέση περιεχομένου 2">
            <a:extLst>
              <a:ext uri="{FF2B5EF4-FFF2-40B4-BE49-F238E27FC236}">
                <a16:creationId xmlns:a16="http://schemas.microsoft.com/office/drawing/2014/main" id="{56DF88C8-1EF4-C470-67AD-B57248C5F387}"/>
              </a:ext>
            </a:extLst>
          </p:cNvPr>
          <p:cNvSpPr>
            <a:spLocks noGrp="1"/>
          </p:cNvSpPr>
          <p:nvPr>
            <p:ph idx="1"/>
          </p:nvPr>
        </p:nvSpPr>
        <p:spPr>
          <a:xfrm>
            <a:off x="838200" y="1254868"/>
            <a:ext cx="10515600" cy="4922095"/>
          </a:xfrm>
        </p:spPr>
        <p:txBody>
          <a:bodyPr>
            <a:normAutofit/>
          </a:bodyPr>
          <a:lstStyle/>
          <a:p>
            <a:pPr marL="0" indent="0" algn="ctr">
              <a:buNone/>
            </a:pPr>
            <a:r>
              <a:rPr lang="el-GR" sz="3400" dirty="0">
                <a:effectLst>
                  <a:outerShdw blurRad="38100" dist="38100" dir="2700000" algn="tl">
                    <a:srgbClr val="000000">
                      <a:alpha val="43137"/>
                    </a:srgbClr>
                  </a:outerShdw>
                </a:effectLst>
              </a:rPr>
              <a:t>Ένα σύνολο βαμβακοπαραγωγών, συνδεδεμένη με ένα είδος συμβολαίου, κοινής οικονομικής ωφέλειας αποτελούν </a:t>
            </a:r>
          </a:p>
          <a:p>
            <a:pPr marL="0" indent="0" algn="ctr">
              <a:buNone/>
            </a:pPr>
            <a:r>
              <a:rPr lang="el-GR" sz="3400" dirty="0">
                <a:effectLst>
                  <a:outerShdw blurRad="38100" dist="38100" dir="2700000" algn="tl">
                    <a:srgbClr val="000000">
                      <a:alpha val="43137"/>
                    </a:srgbClr>
                  </a:outerShdw>
                </a:effectLst>
              </a:rPr>
              <a:t>ένα </a:t>
            </a:r>
            <a:r>
              <a:rPr lang="el-GR" sz="3400" b="1" dirty="0">
                <a:effectLst>
                  <a:outerShdw blurRad="38100" dist="38100" dir="2700000" algn="tl">
                    <a:srgbClr val="000000">
                      <a:alpha val="43137"/>
                    </a:srgbClr>
                  </a:outerShdw>
                </a:effectLst>
              </a:rPr>
              <a:t>Κοινωνικό Σύνολο </a:t>
            </a:r>
          </a:p>
          <a:p>
            <a:pPr marL="0" indent="0" algn="ctr">
              <a:buNone/>
            </a:pPr>
            <a:r>
              <a:rPr lang="el-GR" sz="3400" dirty="0">
                <a:effectLst>
                  <a:outerShdw blurRad="38100" dist="38100" dir="2700000" algn="tl">
                    <a:srgbClr val="000000">
                      <a:alpha val="43137"/>
                    </a:srgbClr>
                  </a:outerShdw>
                </a:effectLst>
              </a:rPr>
              <a:t>ή </a:t>
            </a:r>
          </a:p>
          <a:p>
            <a:pPr marL="0" indent="0" algn="ctr">
              <a:buNone/>
            </a:pPr>
            <a:r>
              <a:rPr lang="el-GR" sz="3400" dirty="0">
                <a:effectLst>
                  <a:outerShdw blurRad="38100" dist="38100" dir="2700000" algn="tl">
                    <a:srgbClr val="000000">
                      <a:alpha val="43137"/>
                    </a:srgbClr>
                  </a:outerShdw>
                </a:effectLst>
              </a:rPr>
              <a:t>μια </a:t>
            </a:r>
            <a:r>
              <a:rPr lang="el-GR" sz="3400" b="1" dirty="0">
                <a:effectLst>
                  <a:outerShdw blurRad="38100" dist="38100" dir="2700000" algn="tl">
                    <a:srgbClr val="000000">
                      <a:alpha val="43137"/>
                    </a:srgbClr>
                  </a:outerShdw>
                </a:effectLst>
              </a:rPr>
              <a:t>Κοινωνική Ομάδα</a:t>
            </a:r>
            <a:r>
              <a:rPr lang="el-GR" sz="3400" dirty="0">
                <a:effectLst>
                  <a:outerShdw blurRad="38100" dist="38100" dir="2700000" algn="tl">
                    <a:srgbClr val="000000">
                      <a:alpha val="43137"/>
                    </a:srgbClr>
                  </a:outerShdw>
                </a:effectLst>
              </a:rPr>
              <a:t>;</a:t>
            </a:r>
          </a:p>
          <a:p>
            <a:pPr marL="0" indent="0" algn="ctr">
              <a:buNone/>
            </a:pPr>
            <a:endParaRPr lang="el-GR" sz="3400" dirty="0">
              <a:effectLst>
                <a:outerShdw blurRad="38100" dist="38100" dir="2700000" algn="tl">
                  <a:srgbClr val="000000">
                    <a:alpha val="43137"/>
                  </a:srgbClr>
                </a:outerShdw>
              </a:effectLst>
            </a:endParaRPr>
          </a:p>
          <a:p>
            <a:pPr marL="0" indent="0" algn="ctr">
              <a:buNone/>
            </a:pPr>
            <a:r>
              <a:rPr lang="el-GR" sz="2300" dirty="0">
                <a:effectLst>
                  <a:outerShdw blurRad="38100" dist="38100" dir="2700000" algn="tl">
                    <a:srgbClr val="000000">
                      <a:alpha val="43137"/>
                    </a:srgbClr>
                  </a:outerShdw>
                </a:effectLst>
              </a:rPr>
              <a:t>Στις κοινωνικές ομάδες εντοπίζονται διαφορές στο μέγεθος, στην πολυπλοκότητα, το είδος αλληλεπίδρασης των ανθρώπων, στον τρόπο καταμερισμού της εργασίας κ.α.</a:t>
            </a:r>
          </a:p>
        </p:txBody>
      </p:sp>
      <p:sp>
        <p:nvSpPr>
          <p:cNvPr id="4" name="Τίτλος 1">
            <a:extLst>
              <a:ext uri="{FF2B5EF4-FFF2-40B4-BE49-F238E27FC236}">
                <a16:creationId xmlns:a16="http://schemas.microsoft.com/office/drawing/2014/main" id="{ABE1672A-A823-1A30-A299-76D19F4D22AA}"/>
              </a:ext>
            </a:extLst>
          </p:cNvPr>
          <p:cNvSpPr>
            <a:spLocks noGrp="1"/>
          </p:cNvSpPr>
          <p:nvPr>
            <p:ph type="title"/>
          </p:nvPr>
        </p:nvSpPr>
        <p:spPr>
          <a:xfrm>
            <a:off x="838200" y="365125"/>
            <a:ext cx="10515600" cy="607641"/>
          </a:xfrm>
        </p:spPr>
        <p:txBody>
          <a:bodyPr>
            <a:normAutofit fontScale="90000"/>
          </a:bodyPr>
          <a:lstStyle/>
          <a:p>
            <a:r>
              <a:rPr lang="el-GR" u="sng" dirty="0"/>
              <a:t>1. Ορισμός της κοινωνικής ομάδας</a:t>
            </a:r>
          </a:p>
        </p:txBody>
      </p:sp>
    </p:spTree>
    <p:extLst>
      <p:ext uri="{BB962C8B-B14F-4D97-AF65-F5344CB8AC3E}">
        <p14:creationId xmlns:p14="http://schemas.microsoft.com/office/powerpoint/2010/main" val="161376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0027EED-D75F-7B3A-2BA7-8768F927F5F7}"/>
              </a:ext>
            </a:extLst>
          </p:cNvPr>
          <p:cNvSpPr>
            <a:spLocks noGrp="1"/>
          </p:cNvSpPr>
          <p:nvPr>
            <p:ph idx="1"/>
          </p:nvPr>
        </p:nvSpPr>
        <p:spPr>
          <a:xfrm>
            <a:off x="838200" y="1096051"/>
            <a:ext cx="10515600" cy="2503183"/>
          </a:xfrm>
        </p:spPr>
        <p:txBody>
          <a:bodyPr/>
          <a:lstStyle/>
          <a:p>
            <a:pPr>
              <a:buFont typeface="Wingdings" panose="05000000000000000000" pitchFamily="2" charset="2"/>
              <a:buChar char="§"/>
            </a:pPr>
            <a:r>
              <a:rPr lang="el-GR" dirty="0"/>
              <a:t>Οι κοινωνιολόγοι όταν μελετούν μια κοινωνική ομάδα λαμβάνουν υπόψη τους μία σειρά χαρακτηριστικών γνωρισμάτων.</a:t>
            </a:r>
          </a:p>
          <a:p>
            <a:pPr marL="0" indent="0">
              <a:buNone/>
            </a:pPr>
            <a:endParaRPr lang="el-GR" dirty="0"/>
          </a:p>
          <a:p>
            <a:pPr>
              <a:buFont typeface="Wingdings" panose="05000000000000000000" pitchFamily="2" charset="2"/>
              <a:buChar char="§"/>
            </a:pPr>
            <a:r>
              <a:rPr lang="el-GR" dirty="0"/>
              <a:t>Αυτό συμβαίνει καθώς προσπαθούν να παρέχουν πληροφορίες σχετικά με τη συγκρότηση και τη δυναμική των κοινωνικών ομάδων.</a:t>
            </a:r>
          </a:p>
        </p:txBody>
      </p:sp>
      <p:sp>
        <p:nvSpPr>
          <p:cNvPr id="4" name="Τίτλος 1">
            <a:extLst>
              <a:ext uri="{FF2B5EF4-FFF2-40B4-BE49-F238E27FC236}">
                <a16:creationId xmlns:a16="http://schemas.microsoft.com/office/drawing/2014/main" id="{239EB1B0-DD87-049B-8915-DAF57968463E}"/>
              </a:ext>
            </a:extLst>
          </p:cNvPr>
          <p:cNvSpPr>
            <a:spLocks noGrp="1"/>
          </p:cNvSpPr>
          <p:nvPr>
            <p:ph type="title"/>
          </p:nvPr>
        </p:nvSpPr>
        <p:spPr>
          <a:xfrm>
            <a:off x="838200" y="365125"/>
            <a:ext cx="10515600" cy="607641"/>
          </a:xfrm>
        </p:spPr>
        <p:txBody>
          <a:bodyPr>
            <a:normAutofit fontScale="90000"/>
          </a:bodyPr>
          <a:lstStyle/>
          <a:p>
            <a:r>
              <a:rPr lang="el-GR" u="sng" dirty="0"/>
              <a:t>2. Χαρακτηριστικά των κοινωνικών ομάδων</a:t>
            </a:r>
          </a:p>
        </p:txBody>
      </p:sp>
      <p:pic>
        <p:nvPicPr>
          <p:cNvPr id="5" name="Εικόνα 4">
            <a:extLst>
              <a:ext uri="{FF2B5EF4-FFF2-40B4-BE49-F238E27FC236}">
                <a16:creationId xmlns:a16="http://schemas.microsoft.com/office/drawing/2014/main" id="{577957F1-C7D3-D9DB-C82C-6685B6D75772}"/>
              </a:ext>
            </a:extLst>
          </p:cNvPr>
          <p:cNvPicPr>
            <a:picLocks noChangeAspect="1"/>
          </p:cNvPicPr>
          <p:nvPr/>
        </p:nvPicPr>
        <p:blipFill rotWithShape="1">
          <a:blip r:embed="rId2"/>
          <a:srcRect t="35296"/>
          <a:stretch/>
        </p:blipFill>
        <p:spPr>
          <a:xfrm>
            <a:off x="2619172" y="3516549"/>
            <a:ext cx="6019800" cy="2761034"/>
          </a:xfrm>
          <a:prstGeom prst="rect">
            <a:avLst/>
          </a:prstGeom>
          <a:ln>
            <a:noFill/>
          </a:ln>
          <a:effectLst>
            <a:softEdge rad="112500"/>
          </a:effectLst>
        </p:spPr>
      </p:pic>
    </p:spTree>
    <p:extLst>
      <p:ext uri="{BB962C8B-B14F-4D97-AF65-F5344CB8AC3E}">
        <p14:creationId xmlns:p14="http://schemas.microsoft.com/office/powerpoint/2010/main" val="226255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0027EED-D75F-7B3A-2BA7-8768F927F5F7}"/>
              </a:ext>
            </a:extLst>
          </p:cNvPr>
          <p:cNvSpPr>
            <a:spLocks noGrp="1"/>
          </p:cNvSpPr>
          <p:nvPr>
            <p:ph idx="1"/>
          </p:nvPr>
        </p:nvSpPr>
        <p:spPr>
          <a:xfrm>
            <a:off x="622570" y="950137"/>
            <a:ext cx="11264630" cy="5217200"/>
          </a:xfrm>
        </p:spPr>
        <p:txBody>
          <a:bodyPr>
            <a:normAutofit fontScale="85000" lnSpcReduction="20000"/>
          </a:bodyPr>
          <a:lstStyle/>
          <a:p>
            <a:pPr marL="0" indent="0">
              <a:buNone/>
            </a:pPr>
            <a:r>
              <a:rPr lang="el-GR" sz="3200" b="1" dirty="0">
                <a:effectLst>
                  <a:outerShdw blurRad="38100" dist="38100" dir="2700000" algn="tl">
                    <a:srgbClr val="000000">
                      <a:alpha val="43137"/>
                    </a:srgbClr>
                  </a:outerShdw>
                </a:effectLst>
              </a:rPr>
              <a:t>Τα χαρακτηριστικά των κοινωνικών ομάδων:</a:t>
            </a:r>
          </a:p>
          <a:p>
            <a:pPr marL="514350" indent="-514350">
              <a:buAutoNum type="arabicPeriod"/>
            </a:pPr>
            <a:r>
              <a:rPr lang="el-GR" dirty="0"/>
              <a:t>Το μέγεθος της ομάδας</a:t>
            </a:r>
          </a:p>
          <a:p>
            <a:pPr marL="514350" indent="-514350">
              <a:buAutoNum type="arabicPeriod"/>
            </a:pPr>
            <a:r>
              <a:rPr lang="el-GR" dirty="0"/>
              <a:t>Ο βαθμός συνειδητοποίησης του ιδιαίτερου δεσμού που ενώνει  τα μέλη – «ΕΜΕΙΣ»</a:t>
            </a:r>
          </a:p>
          <a:p>
            <a:pPr marL="514350" indent="-514350">
              <a:buAutoNum type="arabicPeriod"/>
            </a:pPr>
            <a:r>
              <a:rPr lang="el-GR" dirty="0"/>
              <a:t>Η νομιμότητα συμμετοχής στην ομάδα</a:t>
            </a:r>
          </a:p>
          <a:p>
            <a:pPr marL="514350" indent="-514350">
              <a:buAutoNum type="arabicPeriod"/>
            </a:pPr>
            <a:r>
              <a:rPr lang="el-GR" dirty="0"/>
              <a:t>Η μονιμότητα ή η διάρκεια ύπαρξης της ομάδας</a:t>
            </a:r>
          </a:p>
          <a:p>
            <a:pPr marL="514350" indent="-514350">
              <a:buAutoNum type="arabicPeriod"/>
            </a:pPr>
            <a:r>
              <a:rPr lang="el-GR" dirty="0"/>
              <a:t>Τα πρότυπα αλληλεπίδρασης ανάμεσα στα μέλη της ομάδας</a:t>
            </a:r>
          </a:p>
          <a:p>
            <a:pPr marL="514350" indent="-514350">
              <a:buAutoNum type="arabicPeriod"/>
            </a:pPr>
            <a:r>
              <a:rPr lang="el-GR" dirty="0"/>
              <a:t>Η φύση των σκοπών της ομάδας</a:t>
            </a:r>
          </a:p>
          <a:p>
            <a:pPr marL="514350" indent="-514350">
              <a:buAutoNum type="arabicPeriod"/>
            </a:pPr>
            <a:r>
              <a:rPr lang="el-GR" dirty="0"/>
              <a:t>Τα κριτήρια εισδοχής στην ομάδα</a:t>
            </a:r>
          </a:p>
          <a:p>
            <a:pPr marL="514350" indent="-514350">
              <a:buAutoNum type="arabicPeriod"/>
            </a:pPr>
            <a:r>
              <a:rPr lang="el-GR" dirty="0"/>
              <a:t>Η κοινωνική ομοιογένεια των μελών της ομάδας</a:t>
            </a:r>
          </a:p>
          <a:p>
            <a:pPr marL="514350" indent="-514350">
              <a:buAutoNum type="arabicPeriod"/>
            </a:pPr>
            <a:r>
              <a:rPr lang="el-GR" dirty="0"/>
              <a:t>Η ύπαρξη ή όχι επίσημης οργάνωσης</a:t>
            </a:r>
          </a:p>
          <a:p>
            <a:pPr marL="514350" indent="-514350">
              <a:buAutoNum type="arabicPeriod"/>
            </a:pPr>
            <a:r>
              <a:rPr lang="el-GR" dirty="0"/>
              <a:t>Ο βαθμός συμμετοχής των μελών στην εκπλήρωση των σκοπών της ομάδας</a:t>
            </a:r>
          </a:p>
          <a:p>
            <a:pPr marL="514350" indent="-514350">
              <a:buAutoNum type="arabicPeriod"/>
            </a:pPr>
            <a:r>
              <a:rPr lang="el-GR" dirty="0"/>
              <a:t>Ο τύπος κοινωνικού ελέγχου που επικρατεί εντός της ομάδας</a:t>
            </a:r>
          </a:p>
          <a:p>
            <a:pPr marL="514350" indent="-514350">
              <a:buAutoNum type="arabicPeriod"/>
            </a:pPr>
            <a:r>
              <a:rPr lang="el-GR" dirty="0"/>
              <a:t>Ο βαθμός εξάρτησης της ομάδας μέσα από άλλες</a:t>
            </a:r>
          </a:p>
        </p:txBody>
      </p:sp>
      <p:sp>
        <p:nvSpPr>
          <p:cNvPr id="4" name="Τίτλος 1">
            <a:extLst>
              <a:ext uri="{FF2B5EF4-FFF2-40B4-BE49-F238E27FC236}">
                <a16:creationId xmlns:a16="http://schemas.microsoft.com/office/drawing/2014/main" id="{239EB1B0-DD87-049B-8915-DAF57968463E}"/>
              </a:ext>
            </a:extLst>
          </p:cNvPr>
          <p:cNvSpPr>
            <a:spLocks noGrp="1"/>
          </p:cNvSpPr>
          <p:nvPr>
            <p:ph type="title"/>
          </p:nvPr>
        </p:nvSpPr>
        <p:spPr>
          <a:xfrm>
            <a:off x="838200" y="240928"/>
            <a:ext cx="10515600" cy="607641"/>
          </a:xfrm>
        </p:spPr>
        <p:txBody>
          <a:bodyPr>
            <a:normAutofit fontScale="90000"/>
          </a:bodyPr>
          <a:lstStyle/>
          <a:p>
            <a:r>
              <a:rPr lang="el-GR" u="sng" dirty="0"/>
              <a:t>2. Χαρακτηριστικά των κοινωνικών ομάδων</a:t>
            </a:r>
          </a:p>
        </p:txBody>
      </p:sp>
    </p:spTree>
    <p:extLst>
      <p:ext uri="{BB962C8B-B14F-4D97-AF65-F5344CB8AC3E}">
        <p14:creationId xmlns:p14="http://schemas.microsoft.com/office/powerpoint/2010/main" val="367872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7752E-C3B3-CE7C-4F0D-E002E621DCC6}"/>
              </a:ext>
            </a:extLst>
          </p:cNvPr>
          <p:cNvSpPr>
            <a:spLocks noGrp="1"/>
          </p:cNvSpPr>
          <p:nvPr>
            <p:ph type="title"/>
          </p:nvPr>
        </p:nvSpPr>
        <p:spPr>
          <a:xfrm>
            <a:off x="838200" y="365125"/>
            <a:ext cx="10515600" cy="607641"/>
          </a:xfrm>
        </p:spPr>
        <p:txBody>
          <a:bodyPr>
            <a:normAutofit fontScale="90000"/>
          </a:bodyPr>
          <a:lstStyle/>
          <a:p>
            <a:r>
              <a:rPr lang="el-GR" u="sng" dirty="0"/>
              <a:t>3. Λόγοι μελέτης των κοινωνικών ομάδων</a:t>
            </a:r>
          </a:p>
        </p:txBody>
      </p:sp>
      <p:sp>
        <p:nvSpPr>
          <p:cNvPr id="3" name="Θέση περιεχομένου 2">
            <a:extLst>
              <a:ext uri="{FF2B5EF4-FFF2-40B4-BE49-F238E27FC236}">
                <a16:creationId xmlns:a16="http://schemas.microsoft.com/office/drawing/2014/main" id="{346FC054-E250-E3E6-C192-5E27482E6CC2}"/>
              </a:ext>
            </a:extLst>
          </p:cNvPr>
          <p:cNvSpPr>
            <a:spLocks noGrp="1"/>
          </p:cNvSpPr>
          <p:nvPr>
            <p:ph idx="1"/>
          </p:nvPr>
        </p:nvSpPr>
        <p:spPr>
          <a:xfrm>
            <a:off x="838200" y="1449422"/>
            <a:ext cx="5572327" cy="5204197"/>
          </a:xfrm>
        </p:spPr>
        <p:txBody>
          <a:bodyPr/>
          <a:lstStyle/>
          <a:p>
            <a:pPr marL="0" indent="0">
              <a:buNone/>
            </a:pPr>
            <a:r>
              <a:rPr lang="el-GR" dirty="0"/>
              <a:t>Οι κοινωνικοί επιστήμονες μελετούν τις κοινωνικές ομάδες καθώς:</a:t>
            </a:r>
          </a:p>
          <a:p>
            <a:pPr marL="514350" indent="-514350">
              <a:buAutoNum type="arabicPeriod"/>
            </a:pPr>
            <a:r>
              <a:rPr lang="el-GR" dirty="0"/>
              <a:t>έχουν θεμελιακή συμβολή στην κοινωνικοποίηση και την ανάπτυξη του ατόμου και </a:t>
            </a:r>
          </a:p>
          <a:p>
            <a:pPr marL="514350" indent="-514350">
              <a:buAutoNum type="arabicPeriod"/>
            </a:pPr>
            <a:r>
              <a:rPr lang="el-GR" dirty="0"/>
              <a:t>με τη σημερινή κατανομή εργασίας , η εκπλήρωση οποιουδήποτε έργου είναι εφικτή διαμέσου της συνεργασίας των ατόμων διαφόρων κοινωνικών ομάδων.</a:t>
            </a:r>
          </a:p>
          <a:p>
            <a:pPr marL="514350" indent="-514350">
              <a:buAutoNum type="arabicPeriod"/>
            </a:pPr>
            <a:endParaRPr lang="el-GR" dirty="0"/>
          </a:p>
        </p:txBody>
      </p:sp>
      <p:pic>
        <p:nvPicPr>
          <p:cNvPr id="4" name="Εικόνα 3">
            <a:extLst>
              <a:ext uri="{FF2B5EF4-FFF2-40B4-BE49-F238E27FC236}">
                <a16:creationId xmlns:a16="http://schemas.microsoft.com/office/drawing/2014/main" id="{77D3D113-3C5B-AE8D-3829-6CF5AA556EDF}"/>
              </a:ext>
            </a:extLst>
          </p:cNvPr>
          <p:cNvPicPr>
            <a:picLocks noChangeAspect="1"/>
          </p:cNvPicPr>
          <p:nvPr/>
        </p:nvPicPr>
        <p:blipFill>
          <a:blip r:embed="rId2"/>
          <a:stretch>
            <a:fillRect/>
          </a:stretch>
        </p:blipFill>
        <p:spPr>
          <a:xfrm>
            <a:off x="6410527" y="1357797"/>
            <a:ext cx="5260463" cy="5135078"/>
          </a:xfrm>
          <a:prstGeom prst="rect">
            <a:avLst/>
          </a:prstGeom>
          <a:ln>
            <a:noFill/>
          </a:ln>
          <a:effectLst>
            <a:softEdge rad="112500"/>
          </a:effectLst>
        </p:spPr>
      </p:pic>
    </p:spTree>
    <p:extLst>
      <p:ext uri="{BB962C8B-B14F-4D97-AF65-F5344CB8AC3E}">
        <p14:creationId xmlns:p14="http://schemas.microsoft.com/office/powerpoint/2010/main" val="366963450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2044</TotalTime>
  <Words>1278</Words>
  <Application>Microsoft Office PowerPoint</Application>
  <PresentationFormat>Ευρεία οθόνη</PresentationFormat>
  <Paragraphs>169</Paragraphs>
  <Slides>27</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27</vt:i4>
      </vt:variant>
    </vt:vector>
  </HeadingPairs>
  <TitlesOfParts>
    <vt:vector size="34" baseType="lpstr">
      <vt:lpstr>Arial</vt:lpstr>
      <vt:lpstr>Calibri</vt:lpstr>
      <vt:lpstr>Calibri Light</vt:lpstr>
      <vt:lpstr>PFRegalTextPro-Bold</vt:lpstr>
      <vt:lpstr>Times New Roman</vt:lpstr>
      <vt:lpstr>Wingdings</vt:lpstr>
      <vt:lpstr>Θέμα του Office</vt:lpstr>
      <vt:lpstr>Εισαγωγικό μάθημα:  Κοινωνικές Ομάδες &amp; Ηγεσία</vt:lpstr>
      <vt:lpstr>Περιεχόμενα </vt:lpstr>
      <vt:lpstr>1. Ορισμός της κοινωνικής ομάδας</vt:lpstr>
      <vt:lpstr>1. Ορισμός της κοινωνικής ομάδας</vt:lpstr>
      <vt:lpstr>1. Ορισμός της κοινωνικής ομάδας</vt:lpstr>
      <vt:lpstr>1. Ορισμός της κοινωνικής ομάδας</vt:lpstr>
      <vt:lpstr>2. Χαρακτηριστικά των κοινωνικών ομάδων</vt:lpstr>
      <vt:lpstr>2. Χαρακτηριστικά των κοινωνικών ομάδων</vt:lpstr>
      <vt:lpstr>3. Λόγοι μελέτης των κοινωνικών ομάδων</vt:lpstr>
      <vt:lpstr>3. Λόγοι μελέτης των κοινωνικών ομάδων</vt:lpstr>
      <vt:lpstr>3. Λόγοι μελέτης των κοινωνικών ομάδων</vt:lpstr>
      <vt:lpstr>3. Λόγοι μελέτης των κοινωνικών ομάδων</vt:lpstr>
      <vt:lpstr>4. Πρωτογενείς και Δευτερογενείς κοινωνικές ομάδες</vt:lpstr>
      <vt:lpstr>4. Πρωτογενείς και Δευτερογενείς κοινωνικές ομάδες</vt:lpstr>
      <vt:lpstr>5. Ηγεσία</vt:lpstr>
      <vt:lpstr>5. Ηγεσία</vt:lpstr>
      <vt:lpstr>5. Ηγεσία</vt:lpstr>
      <vt:lpstr>5. Ηγεσία</vt:lpstr>
      <vt:lpstr>6. Σημασία της αγροτικής ηγεσίας</vt:lpstr>
      <vt:lpstr>6. Σημασία της αγροτικής ηγεσίας</vt:lpstr>
      <vt:lpstr>6. Σημασία της αγροτικής ηγεσίας</vt:lpstr>
      <vt:lpstr>7. Προγράμματα εκπαίδευσης κοινοτικών ηγετών </vt:lpstr>
      <vt:lpstr>6. Σημασία της αγροτικής ηγεσίας</vt:lpstr>
      <vt:lpstr>6. Σημασία της αγροτικής ηγεσίας</vt:lpstr>
      <vt:lpstr>Ασκήσεις Μαθήματος</vt:lpstr>
      <vt:lpstr>Ασκήσεις Μαθήματος</vt:lpstr>
      <vt:lpstr>Τέλος σημειώσεων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Εισαγωγικό μάθημα:  Κοινωνικές Ομάδες &amp; Ηγεσία</dc:title>
  <dc:creator>user</dc:creator>
  <cp:lastModifiedBy>user</cp:lastModifiedBy>
  <cp:revision>33</cp:revision>
  <dcterms:created xsi:type="dcterms:W3CDTF">2023-11-06T10:18:46Z</dcterms:created>
  <dcterms:modified xsi:type="dcterms:W3CDTF">2023-11-07T20:23:25Z</dcterms:modified>
</cp:coreProperties>
</file>