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5" r:id="rId4"/>
    <p:sldId id="280" r:id="rId5"/>
    <p:sldId id="282" r:id="rId6"/>
    <p:sldId id="281" r:id="rId7"/>
    <p:sldId id="276" r:id="rId8"/>
    <p:sldId id="277" r:id="rId9"/>
    <p:sldId id="278" r:id="rId10"/>
    <p:sldId id="283" r:id="rId11"/>
    <p:sldId id="284" r:id="rId12"/>
    <p:sldId id="285" r:id="rId13"/>
    <p:sldId id="286" r:id="rId14"/>
    <p:sldId id="287" r:id="rId15"/>
    <p:sldId id="289" r:id="rId16"/>
    <p:sldId id="288" r:id="rId17"/>
    <p:sldId id="290" r:id="rId18"/>
    <p:sldId id="295" r:id="rId19"/>
    <p:sldId id="291" r:id="rId20"/>
    <p:sldId id="292" r:id="rId21"/>
    <p:sldId id="293" r:id="rId22"/>
    <p:sldId id="294"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04AD8D-58FF-4B36-B188-B6FF6E227E5E}" type="datetimeFigureOut">
              <a:rPr lang="el-GR" smtClean="0"/>
              <a:pPr/>
              <a:t>8/4/2021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4AD8D-58FF-4B36-B188-B6FF6E227E5E}" type="datetimeFigureOut">
              <a:rPr lang="el-GR" smtClean="0"/>
              <a:pPr/>
              <a:t>8/4/2021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81CC0-2CBD-4521-BF2B-109A1815C08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68761"/>
            <a:ext cx="7772400" cy="233169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4000" dirty="0"/>
              <a:t>ΔΙΕΡΕΥΝΗΤΙΚΗ ΔΡΑΜΑΤΟΠΟΙΗΣΗ ΚΑΙ ΔΙΔΑΣΚΑΛΙΑ ΤΗΣ ΛΟΓΟΤΕΧΝΙΑΣ</a:t>
            </a:r>
          </a:p>
        </p:txBody>
      </p:sp>
      <p:sp>
        <p:nvSpPr>
          <p:cNvPr id="3" name="2 - Υπότιτλος"/>
          <p:cNvSpPr>
            <a:spLocks noGrp="1"/>
          </p:cNvSpPr>
          <p:nvPr>
            <p:ph type="subTitle" idx="1"/>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l-GR" dirty="0">
                <a:solidFill>
                  <a:schemeClr val="tx1"/>
                </a:solidFill>
              </a:rPr>
              <a:t>ΑΚΡΙΤΟΠΟΥΛΟΣ ΑΛΕΞΑΝΔΡΟΣ</a:t>
            </a:r>
          </a:p>
          <a:p>
            <a:r>
              <a:rPr lang="el-GR" dirty="0">
                <a:solidFill>
                  <a:schemeClr val="tx1"/>
                </a:solidFill>
              </a:rPr>
              <a:t>ΓΑΡΓΑΛΙΑΝΟΣ ΣΤΑΜΑΤΗΣ</a:t>
            </a:r>
          </a:p>
          <a:p>
            <a:r>
              <a:rPr lang="el-GR" dirty="0">
                <a:solidFill>
                  <a:schemeClr val="tx1"/>
                </a:solidFill>
              </a:rPr>
              <a:t>Απρίλιος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l-GR" dirty="0"/>
              <a:t>Τα πρόσωπα και οι ρόλοι</a:t>
            </a:r>
          </a:p>
        </p:txBody>
      </p:sp>
      <p:sp>
        <p:nvSpPr>
          <p:cNvPr id="3" name="Θέση περιεχομένου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a:t>Απομονώνουμε τα πρόσωπα, τους ήρωες που συμπάσχουν στο μύθο. Παρατηρούμε τις </a:t>
            </a:r>
            <a:r>
              <a:rPr lang="el-GR" u="sng" dirty="0"/>
              <a:t>σχέσεις</a:t>
            </a:r>
            <a:r>
              <a:rPr lang="el-GR" dirty="0"/>
              <a:t> που τους συνδέουν. Δύο πρόσωπα μπορεί να </a:t>
            </a:r>
            <a:r>
              <a:rPr lang="el-GR" u="sng" dirty="0"/>
              <a:t>συγκρούονται</a:t>
            </a:r>
            <a:r>
              <a:rPr lang="el-GR" dirty="0"/>
              <a:t> επειδή αναζητούν τον ίδιο στόχο, ο καθένας οργανώνει τις κινήσεις του για να πλήξει τον άλλο, τότε η δράση και η κίνηση έχουν μεγάλο ενδιαφέρον (</a:t>
            </a:r>
            <a:r>
              <a:rPr lang="el-GR" dirty="0" err="1"/>
              <a:t>Hopkins</a:t>
            </a:r>
            <a:r>
              <a:rPr lang="el-GR" dirty="0"/>
              <a:t>, 1985).</a:t>
            </a:r>
          </a:p>
          <a:p>
            <a:endParaRPr lang="el-GR" dirty="0"/>
          </a:p>
        </p:txBody>
      </p:sp>
    </p:spTree>
    <p:extLst>
      <p:ext uri="{BB962C8B-B14F-4D97-AF65-F5344CB8AC3E}">
        <p14:creationId xmlns:p14="http://schemas.microsoft.com/office/powerpoint/2010/main" val="2336164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el-GR" dirty="0"/>
              <a:t>Ο λόγος και η κίνηση του σώματος</a:t>
            </a:r>
          </a:p>
        </p:txBody>
      </p:sp>
      <p:sp>
        <p:nvSpPr>
          <p:cNvPr id="3" name="Θέση περιεχομένου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r>
              <a:rPr lang="el-GR" dirty="0"/>
              <a:t>Καλούμε τους μαθητές, από τη θέση που τους τοποθετήσαμε στον δραματικό χώρο, να </a:t>
            </a:r>
            <a:r>
              <a:rPr lang="el-GR" u="sng" dirty="0"/>
              <a:t>εκφέρουν</a:t>
            </a:r>
            <a:r>
              <a:rPr lang="el-GR" dirty="0"/>
              <a:t> το </a:t>
            </a:r>
            <a:r>
              <a:rPr lang="el-GR" u="sng" dirty="0"/>
              <a:t>λόγο</a:t>
            </a:r>
            <a:r>
              <a:rPr lang="el-GR" dirty="0"/>
              <a:t> του κάθε ήρωα που τους δόθηκε.</a:t>
            </a:r>
          </a:p>
          <a:p>
            <a:r>
              <a:rPr lang="el-GR" dirty="0"/>
              <a:t>Εδώ και σταδιακά επιτρέπουμε στους μαθητές να αυτοσχεδιάσουν, να κινηθούν, να χρωματίσουν την φωνή τους, με στόχο να μπουν πιο εύκολα στο ρόλο.</a:t>
            </a:r>
          </a:p>
        </p:txBody>
      </p:sp>
    </p:spTree>
    <p:extLst>
      <p:ext uri="{BB962C8B-B14F-4D97-AF65-F5344CB8AC3E}">
        <p14:creationId xmlns:p14="http://schemas.microsoft.com/office/powerpoint/2010/main" val="239633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82154"/>
          </a:xfrm>
        </p:spPr>
        <p:style>
          <a:lnRef idx="1">
            <a:schemeClr val="accent6"/>
          </a:lnRef>
          <a:fillRef idx="3">
            <a:schemeClr val="accent6"/>
          </a:fillRef>
          <a:effectRef idx="2">
            <a:schemeClr val="accent6"/>
          </a:effectRef>
          <a:fontRef idx="minor">
            <a:schemeClr val="lt1"/>
          </a:fontRef>
        </p:style>
        <p:txBody>
          <a:bodyPr>
            <a:noAutofit/>
          </a:bodyPr>
          <a:lstStyle/>
          <a:p>
            <a:r>
              <a:rPr lang="en-US" sz="3200" dirty="0"/>
              <a:t>Guy de Maupassant</a:t>
            </a:r>
            <a:r>
              <a:rPr lang="el-GR" sz="3200" dirty="0"/>
              <a:t>,  </a:t>
            </a:r>
            <a:r>
              <a:rPr lang="en-US" sz="3200" dirty="0"/>
              <a:t> “La parure”</a:t>
            </a:r>
            <a:r>
              <a:rPr lang="el-GR" sz="3200" dirty="0"/>
              <a:t> (Το κόσμημα)</a:t>
            </a:r>
            <a:r>
              <a:rPr lang="en-US" sz="3200" dirty="0"/>
              <a:t>  1884</a:t>
            </a:r>
            <a:br>
              <a:rPr lang="el-GR" sz="3200" dirty="0"/>
            </a:br>
            <a:r>
              <a:rPr lang="el-GR" sz="3200" dirty="0"/>
              <a:t>Η ιστορία</a:t>
            </a:r>
            <a:r>
              <a:rPr lang="en-US" sz="3200" dirty="0"/>
              <a:t> </a:t>
            </a:r>
            <a:endParaRPr lang="el-GR" sz="3200" dirty="0"/>
          </a:p>
        </p:txBody>
      </p:sp>
      <p:sp>
        <p:nvSpPr>
          <p:cNvPr id="3" name="Θέση περιεχομένου 2"/>
          <p:cNvSpPr>
            <a:spLocks noGrp="1"/>
          </p:cNvSpPr>
          <p:nvPr>
            <p:ph idx="1"/>
          </p:nvPr>
        </p:nvSpPr>
        <p:spPr>
          <a:xfrm>
            <a:off x="467544" y="1772816"/>
            <a:ext cx="8219256" cy="4608512"/>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20000"/>
          </a:bodyPr>
          <a:lstStyle/>
          <a:p>
            <a:pPr algn="just"/>
            <a:r>
              <a:rPr lang="el-GR" dirty="0"/>
              <a:t>Η Mathilde Loisel, ψευτοαριστοκράτισσα,  δανείζεται ένα διαμαντένιο κολιέ από την φίλη της Jeanne Forestier για να πάει σε ένα χορό των υπαλλήλων του Υπουργείου που δουλεύει ο άντρας της ως χαμηλόμισθος. Εκεί χάνει το κολιέ και αρχίζει έναν 10χρονο επώδυνο αγώνα με τον σύζυγό της να βρουν τα χρήματα για να ξεπληρώσουν  το κολιέ (αξίας 50.000 φράγκων). Όταν καταφέρνουν να το ξεπληρώσουν (έχοντας φτάσει σε μεγάλη φτώχεια) συναντούν τυχαία την Jeanne στο δρόμο η οποία τους λέει ότι το κολιέ ήταν ψεύτικο, αξίας μόνο 400 φράγκων !!…</a:t>
            </a:r>
          </a:p>
        </p:txBody>
      </p:sp>
    </p:spTree>
    <p:extLst>
      <p:ext uri="{BB962C8B-B14F-4D97-AF65-F5344CB8AC3E}">
        <p14:creationId xmlns:p14="http://schemas.microsoft.com/office/powerpoint/2010/main" val="266998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l-GR" sz="3200" dirty="0"/>
              <a:t>Αξιοποίηση  της τεχνικής κατά τη διδασκαλία</a:t>
            </a:r>
            <a:br>
              <a:rPr lang="el-GR" sz="3200" dirty="0"/>
            </a:br>
            <a:r>
              <a:rPr lang="el-GR" sz="3200" dirty="0"/>
              <a:t>Α. «Καρέκλα των αποκαλύψεων ή καυτή/ανακριτική καρέκλα»</a:t>
            </a:r>
          </a:p>
        </p:txBody>
      </p:sp>
      <p:sp>
        <p:nvSpPr>
          <p:cNvPr id="3" name="Θέση περιεχομένου 2"/>
          <p:cNvSpPr>
            <a:spLocks noGrp="1"/>
          </p:cNvSpPr>
          <p:nvPr>
            <p:ph idx="1"/>
          </p:nvPr>
        </p:nvSpPr>
        <p:spPr>
          <a:xfrm>
            <a:off x="457200" y="1988840"/>
            <a:ext cx="8229600" cy="4137323"/>
          </a:xfrm>
        </p:spPr>
        <p:style>
          <a:lnRef idx="1">
            <a:schemeClr val="dk1"/>
          </a:lnRef>
          <a:fillRef idx="2">
            <a:schemeClr val="dk1"/>
          </a:fillRef>
          <a:effectRef idx="1">
            <a:schemeClr val="dk1"/>
          </a:effectRef>
          <a:fontRef idx="minor">
            <a:schemeClr val="dk1"/>
          </a:fontRef>
        </p:style>
        <p:txBody>
          <a:bodyPr>
            <a:normAutofit/>
          </a:bodyPr>
          <a:lstStyle/>
          <a:p>
            <a:r>
              <a:rPr lang="el-GR" dirty="0"/>
              <a:t>Η κεντρική ηρωίδα Mathilde κάθεται σε αυτήν την καρέκλα και οι μαθητές διαδοχικά της κάνουν ερωτήσεις :</a:t>
            </a:r>
          </a:p>
          <a:p>
            <a:r>
              <a:rPr lang="el-GR" dirty="0"/>
              <a:t>Γιατί δανείστηκες το κολιέ ;</a:t>
            </a:r>
          </a:p>
          <a:p>
            <a:r>
              <a:rPr lang="el-GR" dirty="0"/>
              <a:t>Γιατί πήγες στον χορό του Υπουργείου ;</a:t>
            </a:r>
          </a:p>
          <a:p>
            <a:r>
              <a:rPr lang="el-GR" dirty="0"/>
              <a:t>Ζηλεύεις τις φίλες σου που έχουν πιο πολλά πλούτη από εσένα ;</a:t>
            </a:r>
          </a:p>
          <a:p>
            <a:endParaRPr lang="el-GR" dirty="0"/>
          </a:p>
        </p:txBody>
      </p:sp>
    </p:spTree>
    <p:extLst>
      <p:ext uri="{BB962C8B-B14F-4D97-AF65-F5344CB8AC3E}">
        <p14:creationId xmlns:p14="http://schemas.microsoft.com/office/powerpoint/2010/main" val="1641543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260648"/>
            <a:ext cx="8229600" cy="1143000"/>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l-GR" sz="3200" dirty="0"/>
              <a:t>Αξιοποίηση  της τεχνικής κατά τη διδασκαλία</a:t>
            </a:r>
            <a:br>
              <a:rPr lang="el-GR" sz="3200" dirty="0"/>
            </a:br>
            <a:r>
              <a:rPr lang="el-GR" sz="3200" dirty="0"/>
              <a:t>Β. «Ανίχνευση της σκέψης»</a:t>
            </a:r>
          </a:p>
        </p:txBody>
      </p:sp>
      <p:sp>
        <p:nvSpPr>
          <p:cNvPr id="3" name="Θέση περιεχομένου 2"/>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normAutofit fontScale="92500"/>
          </a:bodyPr>
          <a:lstStyle/>
          <a:p>
            <a:r>
              <a:rPr lang="el-GR" dirty="0"/>
              <a:t>Ο εμψυχωτής προτείνει στους συμμετέχοντες να παγώσουν  δυο φορές τη δράση σε δυο σημεία, την στιγμή του δανεισμού του κολιέ και την στιγμή της τελικής συνάντησης Mathilde και Jeanne. </a:t>
            </a:r>
          </a:p>
          <a:p>
            <a:r>
              <a:rPr lang="el-GR" dirty="0"/>
              <a:t>Και στα δυο χρονικά σημεία υπάρχουν μόνο δυο ρόλοι και οι «παίκτες</a:t>
            </a:r>
            <a:r>
              <a:rPr lang="en-US" dirty="0"/>
              <a:t>/</a:t>
            </a:r>
            <a:r>
              <a:rPr lang="el-GR" dirty="0"/>
              <a:t>μαθητές» παγώνουν κάθε φορά κάνοντας χαρακτηριστικές κινήσεις : α. δανεισμός κολιέ, β. αποκάλυψη της αλήθειας </a:t>
            </a:r>
          </a:p>
          <a:p>
            <a:endParaRPr lang="el-GR" dirty="0"/>
          </a:p>
        </p:txBody>
      </p:sp>
    </p:spTree>
    <p:extLst>
      <p:ext uri="{BB962C8B-B14F-4D97-AF65-F5344CB8AC3E}">
        <p14:creationId xmlns:p14="http://schemas.microsoft.com/office/powerpoint/2010/main" val="1545691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332656"/>
            <a:ext cx="8229600" cy="1143000"/>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el-GR" dirty="0"/>
              <a:t>Ανίχνευση της σκέψης </a:t>
            </a:r>
            <a:br>
              <a:rPr lang="el-GR" dirty="0"/>
            </a:br>
            <a:r>
              <a:rPr lang="el-GR" sz="3600" dirty="0"/>
              <a:t>Πρακτική εφαρμογή</a:t>
            </a:r>
          </a:p>
        </p:txBody>
      </p:sp>
      <p:sp>
        <p:nvSpPr>
          <p:cNvPr id="3" name="Θέση περιεχομένου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r>
              <a:rPr lang="el-GR" dirty="0"/>
              <a:t>Οι υπόλοιποι μπαίνουν στη ακίνητη «δράση» και, πλησιάζοντας τις δυο βασικές ηρωίδες, κάνουν φωναχτά σκέψεις που αφορούν τις σκέψεις τους  (εδώ παραδείγματα) :</a:t>
            </a:r>
          </a:p>
          <a:p>
            <a:r>
              <a:rPr lang="el-GR" dirty="0"/>
              <a:t>Για την Mathilde : Γιατί ήμουν τόσο υποκρίτρια ;</a:t>
            </a:r>
          </a:p>
          <a:p>
            <a:r>
              <a:rPr lang="el-GR" dirty="0"/>
              <a:t>Για την Jeanne : Γιατί δεν της είπα την αλήθεια όταν μου έδωσε το κολιέ ;</a:t>
            </a:r>
          </a:p>
          <a:p>
            <a:r>
              <a:rPr lang="el-GR" dirty="0"/>
              <a:t>ΣΗΜ- Όταν οι άλλοι συμμετέχοντες πλησιάζουν τους ήρωες μπορούν να κάνουν ειδικές κινήσεις και ποιοτική εκφορά του λόγου</a:t>
            </a:r>
          </a:p>
          <a:p>
            <a:endParaRPr lang="el-GR" dirty="0"/>
          </a:p>
        </p:txBody>
      </p:sp>
    </p:spTree>
    <p:extLst>
      <p:ext uri="{BB962C8B-B14F-4D97-AF65-F5344CB8AC3E}">
        <p14:creationId xmlns:p14="http://schemas.microsoft.com/office/powerpoint/2010/main" val="3294267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3200" dirty="0"/>
              <a:t>Αξιοποίηση  της τεχνικής κατά τη διδασκαλία</a:t>
            </a:r>
            <a:br>
              <a:rPr lang="el-GR" sz="3200" dirty="0"/>
            </a:br>
            <a:r>
              <a:rPr lang="el-GR" sz="3200" dirty="0"/>
              <a:t>Γ. «Περίγραμμα χαρακτήρα»</a:t>
            </a:r>
          </a:p>
        </p:txBody>
      </p:sp>
      <p:sp>
        <p:nvSpPr>
          <p:cNvPr id="3" name="Θέση περιεχομένου 2"/>
          <p:cNvSpPr>
            <a:spLocks noGrp="1"/>
          </p:cNvSpPr>
          <p:nvPr>
            <p:ph idx="1"/>
          </p:nvPr>
        </p:nvSpPr>
        <p:spPr>
          <a:xfrm>
            <a:off x="467544" y="1628800"/>
            <a:ext cx="8229600" cy="4958011"/>
          </a:xfrm>
        </p:spPr>
        <p:style>
          <a:lnRef idx="3">
            <a:schemeClr val="lt1"/>
          </a:lnRef>
          <a:fillRef idx="1">
            <a:schemeClr val="dk1"/>
          </a:fillRef>
          <a:effectRef idx="1">
            <a:schemeClr val="dk1"/>
          </a:effectRef>
          <a:fontRef idx="minor">
            <a:schemeClr val="lt1"/>
          </a:fontRef>
        </p:style>
        <p:txBody>
          <a:bodyPr>
            <a:normAutofit lnSpcReduction="10000"/>
          </a:bodyPr>
          <a:lstStyle/>
          <a:p>
            <a:pPr algn="just"/>
            <a:r>
              <a:rPr lang="el-GR" dirty="0"/>
              <a:t>Οι μαθητές σχεδιάζουν σε ένα μεγάλο χαρτί το περίγραμμα ενός ρόλου που τους ενδιαφέρει.</a:t>
            </a:r>
          </a:p>
          <a:p>
            <a:pPr algn="just"/>
            <a:r>
              <a:rPr lang="el-GR" dirty="0"/>
              <a:t>Προσθέτουν στο περίγραμμα σκέψεις, συναισθήματα και χαρακτηρισμούς που αφορούν το συγκεκριμένο ρόλο, του χαρίζουν ποιήματα, τραγούδια και συμβουλές</a:t>
            </a:r>
          </a:p>
          <a:p>
            <a:pPr algn="just"/>
            <a:r>
              <a:rPr lang="el-GR" dirty="0"/>
              <a:t>Συνθέτουν γι’ αυτόν, ατομικά ή ομαδικά, κείμενα όπως επιστολές, γράμματα, ευχές και οδηγίες.</a:t>
            </a:r>
          </a:p>
        </p:txBody>
      </p:sp>
    </p:spTree>
    <p:extLst>
      <p:ext uri="{BB962C8B-B14F-4D97-AF65-F5344CB8AC3E}">
        <p14:creationId xmlns:p14="http://schemas.microsoft.com/office/powerpoint/2010/main" val="1844797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l-GR" dirty="0"/>
              <a:t>Περίγραμμα χαρακτήρα</a:t>
            </a:r>
            <a:br>
              <a:rPr lang="el-GR" dirty="0"/>
            </a:br>
            <a:r>
              <a:rPr lang="el-GR" sz="3600" dirty="0"/>
              <a:t>Πρακτική εφαρμογή</a:t>
            </a:r>
          </a:p>
        </p:txBody>
      </p:sp>
      <p:sp>
        <p:nvSpPr>
          <p:cNvPr id="3" name="Θέση περιεχομένου 2"/>
          <p:cNvSpPr>
            <a:spLocks noGrp="1"/>
          </p:cNvSpPr>
          <p:nvPr>
            <p:ph idx="1"/>
          </p:nvPr>
        </p:nvSpPr>
        <p:spPr>
          <a:xfrm>
            <a:off x="611560" y="1700808"/>
            <a:ext cx="7992888" cy="4741987"/>
          </a:xfrm>
        </p:spPr>
        <p:style>
          <a:lnRef idx="1">
            <a:schemeClr val="accent4"/>
          </a:lnRef>
          <a:fillRef idx="3">
            <a:schemeClr val="accent4"/>
          </a:fillRef>
          <a:effectRef idx="2">
            <a:schemeClr val="accent4"/>
          </a:effectRef>
          <a:fontRef idx="minor">
            <a:schemeClr val="lt1"/>
          </a:fontRef>
        </p:style>
        <p:txBody>
          <a:bodyPr>
            <a:normAutofit/>
          </a:bodyPr>
          <a:lstStyle/>
          <a:p>
            <a:pPr>
              <a:buNone/>
            </a:pPr>
            <a:r>
              <a:rPr lang="el-GR" dirty="0"/>
              <a:t>       Προσδιορίζουμε τον βασικό χαρακτήρα του διηγήματος, δηλαδή την </a:t>
            </a:r>
            <a:r>
              <a:rPr lang="en-US" u="sng" dirty="0" err="1"/>
              <a:t>Mathilde</a:t>
            </a:r>
            <a:r>
              <a:rPr lang="el-GR" dirty="0"/>
              <a:t>. Σαφώς και πρόκειται για μια νεαρή κυρία, με σνομπ χαρακτήρα, ζηλιάρα, </a:t>
            </a:r>
            <a:r>
              <a:rPr lang="el-GR" dirty="0" err="1"/>
              <a:t>υπερόπτρια</a:t>
            </a:r>
            <a:r>
              <a:rPr lang="el-GR" dirty="0"/>
              <a:t>. Βοηθάμε τα παιδιά να προσεγγίσουν αυτά τα στοιχεία με ένα αδρό τρόπο, χρησιμοποιώντας εξωτερικά γνωρίσματα σώματος (κορμί, στήσιμο, τρόπος βαδίσματος, χειρονομίες, κ.ά.)  </a:t>
            </a:r>
            <a:endParaRPr lang="en-US" dirty="0"/>
          </a:p>
          <a:p>
            <a:pPr>
              <a:buNone/>
            </a:pPr>
            <a:endParaRPr lang="el-GR" dirty="0"/>
          </a:p>
        </p:txBody>
      </p:sp>
    </p:spTree>
    <p:extLst>
      <p:ext uri="{BB962C8B-B14F-4D97-AF65-F5344CB8AC3E}">
        <p14:creationId xmlns:p14="http://schemas.microsoft.com/office/powerpoint/2010/main" val="1737139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a:t>Περίγραμμα χαρακτήρα</a:t>
            </a:r>
            <a:br>
              <a:rPr lang="el-GR" dirty="0"/>
            </a:br>
            <a:r>
              <a:rPr lang="el-GR" dirty="0"/>
              <a:t>Πρακτική εφαρμογή - 2</a:t>
            </a:r>
          </a:p>
        </p:txBody>
      </p:sp>
      <p:sp>
        <p:nvSpPr>
          <p:cNvPr id="3" name="2 - Θέση περιεχομένου"/>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lnSpcReduction="20000"/>
          </a:bodyPr>
          <a:lstStyle/>
          <a:p>
            <a:r>
              <a:rPr lang="el-GR" dirty="0"/>
              <a:t>Κατόπιν τον χαρακτήρα της άλλης ηρωίδας, της </a:t>
            </a:r>
            <a:r>
              <a:rPr lang="en-US" u="sng" dirty="0"/>
              <a:t>Jeanne</a:t>
            </a:r>
            <a:r>
              <a:rPr lang="el-GR" dirty="0"/>
              <a:t>. Εδώ έχουμε μια παρόμοια σχεδόν εξωτερική εμφάνιση, αλλά ένα πιο πράο χαρακτήρα. Κι αυτό διότι η </a:t>
            </a:r>
            <a:r>
              <a:rPr lang="en-US" dirty="0"/>
              <a:t>Jeanne </a:t>
            </a:r>
            <a:r>
              <a:rPr lang="el-GR" dirty="0"/>
              <a:t>ΕΙΝΑΙ πλούσια και δεν χρειάζεται να ζηλεύει κανένα. Απλά, σύμφωνα με τον </a:t>
            </a:r>
            <a:r>
              <a:rPr lang="el-GR" dirty="0" err="1"/>
              <a:t>Μοπασάντ</a:t>
            </a:r>
            <a:r>
              <a:rPr lang="el-GR" dirty="0"/>
              <a:t>, είναι λεπτή, με φίνους τρόπους, τακτ και καλό </a:t>
            </a:r>
            <a:r>
              <a:rPr lang="el-GR" dirty="0" err="1"/>
              <a:t>σαβουαρ</a:t>
            </a:r>
            <a:r>
              <a:rPr lang="el-GR" dirty="0"/>
              <a:t>-</a:t>
            </a:r>
            <a:r>
              <a:rPr lang="el-GR" dirty="0" err="1"/>
              <a:t>βιβρ</a:t>
            </a:r>
            <a:r>
              <a:rPr lang="el-GR" dirty="0"/>
              <a:t>. </a:t>
            </a:r>
          </a:p>
          <a:p>
            <a:r>
              <a:rPr lang="el-GR" dirty="0"/>
              <a:t>Κι εδώ βοηθούμε τους συμμετέχοντες δίνοντάς τους, τους βασικούς τρόπους της κινησιολογίας της : απλό βάδισμα, λιγοστές μετρημένες κινήσεις, χαμηλών τόνων ομιλία.</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el-GR" sz="3200" dirty="0"/>
              <a:t>Αξιοποίηση  της τεχνικής κατά τη διδασκαλία</a:t>
            </a:r>
            <a:br>
              <a:rPr lang="el-GR" sz="3200" dirty="0"/>
            </a:br>
            <a:r>
              <a:rPr lang="el-GR" sz="3200" dirty="0"/>
              <a:t>Δ. «Χάρτης της ιστορίας»</a:t>
            </a:r>
          </a:p>
        </p:txBody>
      </p:sp>
      <p:sp>
        <p:nvSpPr>
          <p:cNvPr id="3" name="Θέση περιεχομένου 2"/>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lstStyle/>
          <a:p>
            <a:pPr algn="just"/>
            <a:r>
              <a:rPr lang="el-GR" dirty="0"/>
              <a:t>Συνήθως σχεδιάζεται από τα παιδιά, πριν ασχοληθούν με τη δράση της ιστορίας και αναλάβουν ρόλους. </a:t>
            </a:r>
          </a:p>
          <a:p>
            <a:pPr algn="just"/>
            <a:r>
              <a:rPr lang="el-GR" dirty="0"/>
              <a:t>Σε αυτόν, εκτός από το περιβάλλον, τοποθετούν τα σημαντικότερα γεγονότα και επεισόδια.</a:t>
            </a:r>
          </a:p>
        </p:txBody>
      </p:sp>
    </p:spTree>
    <p:extLst>
      <p:ext uri="{BB962C8B-B14F-4D97-AF65-F5344CB8AC3E}">
        <p14:creationId xmlns:p14="http://schemas.microsoft.com/office/powerpoint/2010/main" val="38761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a:t>Ορισμός δραματοποίησης</a:t>
            </a:r>
          </a:p>
        </p:txBody>
      </p:sp>
      <p:sp>
        <p:nvSpPr>
          <p:cNvPr id="3" name="Θέση περιεχομένου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r>
              <a:rPr lang="el-GR" dirty="0"/>
              <a:t>Οφείλουμε, αρχικά,  να δώσουμε ένα σαφή ορισμό καθώς και ένα αναλυτικό περίγραμμα της έννοιας «δραματοποίηση». Πρόκειται για μια σύνθετη, αποτελούμενη εκ δύο άλλων, λέξη, τη λέξη δράμα και τη λέξη ποίηση (Γαργαλιάνος, 2019: 20). </a:t>
            </a:r>
          </a:p>
          <a:p>
            <a:endParaRPr lang="el-GR" dirty="0"/>
          </a:p>
        </p:txBody>
      </p:sp>
    </p:spTree>
    <p:extLst>
      <p:ext uri="{BB962C8B-B14F-4D97-AF65-F5344CB8AC3E}">
        <p14:creationId xmlns:p14="http://schemas.microsoft.com/office/powerpoint/2010/main" val="1273258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60648"/>
            <a:ext cx="8568952" cy="1143000"/>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l-GR" dirty="0"/>
              <a:t>Χάρτης της ιστορίας</a:t>
            </a:r>
            <a:br>
              <a:rPr lang="el-GR" sz="3600" dirty="0"/>
            </a:br>
            <a:r>
              <a:rPr lang="el-GR" sz="3600" dirty="0"/>
              <a:t>Πρακτική εφαρμογή</a:t>
            </a:r>
          </a:p>
        </p:txBody>
      </p:sp>
      <p:sp>
        <p:nvSpPr>
          <p:cNvPr id="3" name="Θέση περιεχομένου 2"/>
          <p:cNvSpPr>
            <a:spLocks noGrp="1"/>
          </p:cNvSpPr>
          <p:nvPr>
            <p:ph idx="1"/>
          </p:nvPr>
        </p:nvSpPr>
        <p:spPr/>
        <p:style>
          <a:lnRef idx="0">
            <a:schemeClr val="accent3"/>
          </a:lnRef>
          <a:fillRef idx="3">
            <a:schemeClr val="accent3"/>
          </a:fillRef>
          <a:effectRef idx="3">
            <a:schemeClr val="accent3"/>
          </a:effectRef>
          <a:fontRef idx="minor">
            <a:schemeClr val="lt1"/>
          </a:fontRef>
        </p:style>
        <p:txBody>
          <a:bodyPr/>
          <a:lstStyle/>
          <a:p>
            <a:pPr>
              <a:buNone/>
            </a:pPr>
            <a:r>
              <a:rPr lang="el-GR" dirty="0"/>
              <a:t>Εδώ κάνουμε μια πρακτική εφαρμογή του διαγράμματος της ιστορίας. </a:t>
            </a:r>
          </a:p>
          <a:p>
            <a:pPr>
              <a:buNone/>
            </a:pPr>
            <a:r>
              <a:rPr lang="el-GR" dirty="0"/>
              <a:t>- ΠΩΣ ξεκινάει</a:t>
            </a:r>
          </a:p>
          <a:p>
            <a:pPr>
              <a:buNone/>
            </a:pPr>
            <a:r>
              <a:rPr lang="el-GR" dirty="0"/>
              <a:t>- ΠΟΥ διαδραματίζεται</a:t>
            </a:r>
          </a:p>
          <a:p>
            <a:pPr>
              <a:buNone/>
            </a:pPr>
            <a:r>
              <a:rPr lang="el-GR" dirty="0"/>
              <a:t>- ΤΙ ΣΥΜΒΑΙΝΕΙ ως βασική υπόθεση</a:t>
            </a:r>
          </a:p>
          <a:p>
            <a:pPr>
              <a:buNone/>
            </a:pPr>
            <a:r>
              <a:rPr lang="el-GR" dirty="0"/>
              <a:t>- ΠΩΣ προχωρά η ιστορία </a:t>
            </a:r>
          </a:p>
          <a:p>
            <a:pPr>
              <a:buNone/>
            </a:pPr>
            <a:r>
              <a:rPr lang="el-GR" dirty="0"/>
              <a:t>- ΠΟΙΟ είναι το τέλος</a:t>
            </a:r>
          </a:p>
        </p:txBody>
      </p:sp>
    </p:spTree>
    <p:extLst>
      <p:ext uri="{BB962C8B-B14F-4D97-AF65-F5344CB8AC3E}">
        <p14:creationId xmlns:p14="http://schemas.microsoft.com/office/powerpoint/2010/main" val="3009782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l-GR" dirty="0"/>
              <a:t>ΒΙΒΛΙΟΓΡΑΦΙΑ</a:t>
            </a:r>
          </a:p>
        </p:txBody>
      </p:sp>
      <p:sp>
        <p:nvSpPr>
          <p:cNvPr id="3" name="Θέση περιεχομένου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77500" lnSpcReduction="20000"/>
          </a:bodyPr>
          <a:lstStyle/>
          <a:p>
            <a:pPr hangingPunct="0"/>
            <a:r>
              <a:rPr lang="el-GR" sz="2000" dirty="0"/>
              <a:t>ΠΡΟΓΡΑΜΜΑ ΣΠΟΥΔΩΝ ΓΙΑ ΤΗ ΔΙΔΑΣΚΑΛΙΑ ΤΗΣ ΛΟΓΟΤΕΧΝΙΑΣ ΣΤΗΝ ΥΠΟΧΡΕΩΤΙΚΗ ΕΚΠΑΙΔΕΥΣΗ ΟΔΗΓΟΣ ΓΙΑ ΤΟΝ ΕΚΠΑΙΔΕΥΤΙΚΟ</a:t>
            </a:r>
          </a:p>
          <a:p>
            <a:pPr hangingPunct="0"/>
            <a:r>
              <a:rPr lang="el-GR" sz="2000" dirty="0"/>
              <a:t>- </a:t>
            </a:r>
            <a:r>
              <a:rPr lang="el-GR" sz="2000" dirty="0" err="1"/>
              <a:t>Αλκηστις</a:t>
            </a:r>
            <a:r>
              <a:rPr lang="el-GR" sz="2000" dirty="0"/>
              <a:t>. (2000). </a:t>
            </a:r>
            <a:r>
              <a:rPr lang="el-GR" sz="2000" i="1" dirty="0"/>
              <a:t>Η Δραματική Τέχνη στην Εκπαίδευση</a:t>
            </a:r>
            <a:r>
              <a:rPr lang="el-GR" sz="2000" dirty="0"/>
              <a:t>. Αθήνα: Ελληνικά Γράμματα</a:t>
            </a:r>
          </a:p>
          <a:p>
            <a:pPr hangingPunct="0"/>
            <a:r>
              <a:rPr lang="el-GR" sz="2000" dirty="0"/>
              <a:t>- </a:t>
            </a:r>
            <a:r>
              <a:rPr lang="el-GR" sz="2000" dirty="0" err="1"/>
              <a:t>Αλκηστις</a:t>
            </a:r>
            <a:r>
              <a:rPr lang="el-GR" sz="2000" dirty="0"/>
              <a:t> - </a:t>
            </a:r>
            <a:r>
              <a:rPr lang="el-GR" sz="2000" dirty="0" err="1"/>
              <a:t>Κουρετζής</a:t>
            </a:r>
            <a:r>
              <a:rPr lang="el-GR" sz="2000" dirty="0"/>
              <a:t> Λ. (1993). </a:t>
            </a:r>
            <a:r>
              <a:rPr lang="el-GR" sz="2000" i="1" dirty="0"/>
              <a:t>Θεατρική Αγωγή  1 - Βιβλίο για τον δάσκαλο</a:t>
            </a:r>
            <a:r>
              <a:rPr lang="el-GR" sz="2000" dirty="0"/>
              <a:t>. Αθήνα: Ο.Ε.Δ.Β.</a:t>
            </a:r>
          </a:p>
          <a:p>
            <a:pPr hangingPunct="0"/>
            <a:r>
              <a:rPr lang="el-GR" sz="2000" dirty="0"/>
              <a:t>- Άλκηστις (2008). </a:t>
            </a:r>
            <a:r>
              <a:rPr lang="el-GR" sz="2000" i="1" dirty="0"/>
              <a:t>Μαύρη Αγελάδα. Άσπρη Αγελάδα. Δραματική Τέχνη στην Εκπαίδευση και </a:t>
            </a:r>
            <a:r>
              <a:rPr lang="el-GR" sz="2000" i="1" dirty="0" err="1"/>
              <a:t>Διαπολιτισμικότητα</a:t>
            </a:r>
            <a:r>
              <a:rPr lang="el-GR" sz="2000" dirty="0"/>
              <a:t>. Αθήνα: Τόπος</a:t>
            </a:r>
          </a:p>
          <a:p>
            <a:pPr hangingPunct="0"/>
            <a:r>
              <a:rPr lang="en-GB" sz="2000" i="1" dirty="0"/>
              <a:t>- </a:t>
            </a:r>
            <a:r>
              <a:rPr lang="en-US" sz="2000" dirty="0" err="1"/>
              <a:t>Altrichter</a:t>
            </a:r>
            <a:r>
              <a:rPr lang="en-US" sz="2000" dirty="0"/>
              <a:t> H</a:t>
            </a:r>
            <a:r>
              <a:rPr lang="en-GB" sz="2000" dirty="0"/>
              <a:t>., </a:t>
            </a:r>
            <a:r>
              <a:rPr lang="en-US" sz="2000" dirty="0" err="1"/>
              <a:t>Posch</a:t>
            </a:r>
            <a:r>
              <a:rPr lang="en-US" sz="2000" dirty="0"/>
              <a:t> P</a:t>
            </a:r>
            <a:r>
              <a:rPr lang="en-GB" sz="2000" dirty="0"/>
              <a:t>, </a:t>
            </a:r>
            <a:r>
              <a:rPr lang="en-US" sz="2000" dirty="0" err="1"/>
              <a:t>Somekh</a:t>
            </a:r>
            <a:r>
              <a:rPr lang="en-GB" sz="2000" dirty="0"/>
              <a:t>, B, (1993)</a:t>
            </a:r>
            <a:r>
              <a:rPr lang="en-GB" sz="2000" i="1" dirty="0"/>
              <a:t>. </a:t>
            </a:r>
            <a:r>
              <a:rPr lang="en-US" sz="2000" i="1" dirty="0"/>
              <a:t>Teachers investigate their Work</a:t>
            </a:r>
            <a:r>
              <a:rPr lang="en-GB" sz="2000" i="1" dirty="0"/>
              <a:t>: </a:t>
            </a:r>
            <a:r>
              <a:rPr lang="en-US" sz="2000" i="1" dirty="0"/>
              <a:t>An introduction to the methods of action research. </a:t>
            </a:r>
            <a:r>
              <a:rPr lang="en-US" sz="2000" dirty="0"/>
              <a:t> London</a:t>
            </a:r>
            <a:r>
              <a:rPr lang="el-GR" sz="2000" dirty="0"/>
              <a:t>: </a:t>
            </a:r>
            <a:r>
              <a:rPr lang="en-US" sz="2000" dirty="0" err="1"/>
              <a:t>Routledge</a:t>
            </a:r>
            <a:r>
              <a:rPr lang="en-US" sz="2000" i="1" dirty="0"/>
              <a:t> </a:t>
            </a:r>
            <a:endParaRPr lang="el-GR" sz="2000" dirty="0"/>
          </a:p>
          <a:p>
            <a:pPr hangingPunct="0"/>
            <a:r>
              <a:rPr lang="el-GR" sz="2000" dirty="0" err="1"/>
              <a:t>Γαργαλιάνος</a:t>
            </a:r>
            <a:r>
              <a:rPr lang="el-GR" sz="2000" dirty="0"/>
              <a:t> Σ. (2019). Δραματοποίηση στο Σχολείο. Μέθοδοι και Πρακτικές μέσω Εικόνων. Θεσσαλονίκη: Λισαβόνα</a:t>
            </a:r>
          </a:p>
          <a:p>
            <a:pPr hangingPunct="0"/>
            <a:r>
              <a:rPr lang="el-GR" sz="2000" dirty="0" err="1"/>
              <a:t>Γαργαλιάνος</a:t>
            </a:r>
            <a:r>
              <a:rPr lang="el-GR" sz="2000" dirty="0"/>
              <a:t>, Σ. (1997). Δραματοποίηση στη Θεωρία και την Πράξη. στο: </a:t>
            </a:r>
            <a:r>
              <a:rPr lang="el-GR" sz="2000" i="1" dirty="0"/>
              <a:t>Ανιχνεύσεις</a:t>
            </a:r>
            <a:r>
              <a:rPr lang="el-GR" sz="2000" dirty="0"/>
              <a:t>. τ. 9. </a:t>
            </a:r>
          </a:p>
          <a:p>
            <a:pPr hangingPunct="0"/>
            <a:r>
              <a:rPr lang="el-GR" sz="2000" dirty="0" err="1"/>
              <a:t>Γαργαλιάνος</a:t>
            </a:r>
            <a:r>
              <a:rPr lang="el-GR" sz="2000" dirty="0"/>
              <a:t>, Σ., </a:t>
            </a:r>
            <a:r>
              <a:rPr lang="el-GR" sz="2000" dirty="0" err="1"/>
              <a:t>Δημάση</a:t>
            </a:r>
            <a:r>
              <a:rPr lang="el-GR" sz="2000" dirty="0"/>
              <a:t>, Μ.  (1996). Δραματοποίηση του Βιβλίου της Ιστορίας</a:t>
            </a:r>
            <a:r>
              <a:rPr lang="el-GR" sz="2000" i="1" dirty="0"/>
              <a:t>.</a:t>
            </a:r>
            <a:r>
              <a:rPr lang="el-GR" sz="2000" dirty="0"/>
              <a:t> στο: </a:t>
            </a:r>
            <a:r>
              <a:rPr lang="el-GR" sz="2000" i="1" dirty="0"/>
              <a:t>Παιδαγωγικός Λόγος</a:t>
            </a:r>
            <a:r>
              <a:rPr lang="el-GR" sz="2000" dirty="0"/>
              <a:t>. τ. 1/96 </a:t>
            </a:r>
          </a:p>
          <a:p>
            <a:pPr hangingPunct="0"/>
            <a:r>
              <a:rPr lang="el-GR" sz="2000" dirty="0"/>
              <a:t>- </a:t>
            </a:r>
            <a:r>
              <a:rPr lang="el-GR" sz="2000" dirty="0" err="1"/>
              <a:t>Κανατσούλη</a:t>
            </a:r>
            <a:r>
              <a:rPr lang="el-GR" sz="2000" dirty="0"/>
              <a:t>, Μ., (2007). </a:t>
            </a:r>
            <a:r>
              <a:rPr lang="el-GR" sz="2000" i="1" dirty="0"/>
              <a:t>Εισαγωγή στη θεωρία και κριτική της παιδικής λογοτεχνίας, σχολικής και προσχολικής ηλικίας</a:t>
            </a:r>
            <a:r>
              <a:rPr lang="el-GR" sz="2000" dirty="0"/>
              <a:t>. Θεσσαλονίκη: </a:t>
            </a:r>
            <a:r>
              <a:rPr lang="en-US" sz="2000" dirty="0"/>
              <a:t>University Studio Press</a:t>
            </a:r>
            <a:endParaRPr lang="el-GR" sz="2000" dirty="0"/>
          </a:p>
          <a:p>
            <a:pPr hangingPunct="0"/>
            <a:r>
              <a:rPr lang="el-GR" sz="2000" dirty="0"/>
              <a:t>- </a:t>
            </a:r>
            <a:r>
              <a:rPr lang="el-GR" sz="2000" dirty="0" err="1"/>
              <a:t>Κατσαρίδου</a:t>
            </a:r>
            <a:r>
              <a:rPr lang="el-GR" sz="2000" dirty="0"/>
              <a:t>, Μ. (2011). Η μέθοδος της Δραματοποίησης στη διδασκαλία της Λογοτεχνίας. Διδακτορική διατριβή. Α.Π.Θ. Περίληψη της διατριβής στο Εκπαίδευση και θέατρο. τ. 13. 2012</a:t>
            </a:r>
          </a:p>
          <a:p>
            <a:pPr hangingPunct="0"/>
            <a:r>
              <a:rPr lang="el-GR" sz="2000" dirty="0"/>
              <a:t>- </a:t>
            </a:r>
            <a:r>
              <a:rPr lang="en-US" sz="2000" dirty="0" err="1"/>
              <a:t>Kempe</a:t>
            </a:r>
            <a:r>
              <a:rPr lang="el-GR" sz="2000" dirty="0"/>
              <a:t>, </a:t>
            </a:r>
            <a:r>
              <a:rPr lang="en-US" sz="2000" dirty="0"/>
              <a:t>A</a:t>
            </a:r>
            <a:r>
              <a:rPr lang="el-GR" sz="2000" dirty="0"/>
              <a:t>, </a:t>
            </a:r>
            <a:r>
              <a:rPr lang="en-US" sz="2000" dirty="0" err="1"/>
              <a:t>Ashwell</a:t>
            </a:r>
            <a:r>
              <a:rPr lang="el-GR" sz="2000" dirty="0"/>
              <a:t>, </a:t>
            </a:r>
            <a:r>
              <a:rPr lang="en-US" sz="2000" dirty="0"/>
              <a:t>M</a:t>
            </a:r>
            <a:r>
              <a:rPr lang="el-GR" sz="2000" dirty="0"/>
              <a:t>, (2000). </a:t>
            </a:r>
            <a:r>
              <a:rPr lang="en-US" sz="2000" i="1" dirty="0"/>
              <a:t>Progression in Secondary Drama</a:t>
            </a:r>
            <a:r>
              <a:rPr lang="el-GR" sz="2000" dirty="0"/>
              <a:t>. </a:t>
            </a:r>
            <a:r>
              <a:rPr lang="en-US" sz="2000" dirty="0"/>
              <a:t>Oxford</a:t>
            </a:r>
            <a:r>
              <a:rPr lang="el-GR" sz="2000" dirty="0"/>
              <a:t>: </a:t>
            </a:r>
            <a:r>
              <a:rPr lang="en-US" sz="2000" dirty="0"/>
              <a:t>Heinemann </a:t>
            </a:r>
            <a:endParaRPr lang="el-GR" sz="2000" dirty="0"/>
          </a:p>
          <a:p>
            <a:endParaRPr lang="el-GR" sz="2000" dirty="0"/>
          </a:p>
        </p:txBody>
      </p:sp>
    </p:spTree>
    <p:extLst>
      <p:ext uri="{BB962C8B-B14F-4D97-AF65-F5344CB8AC3E}">
        <p14:creationId xmlns:p14="http://schemas.microsoft.com/office/powerpoint/2010/main" val="277560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l-GR" dirty="0"/>
              <a:t>ΒΙΒΛΙΟΓΡΑΦΙΑ - 2</a:t>
            </a:r>
          </a:p>
        </p:txBody>
      </p:sp>
      <p:sp>
        <p:nvSpPr>
          <p:cNvPr id="3" name="2 - Θέση περιεχομένου"/>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hangingPunct="0"/>
            <a:r>
              <a:rPr lang="el-GR" dirty="0"/>
              <a:t>- Ο.Ε.Δ.Β. (1998). </a:t>
            </a:r>
            <a:r>
              <a:rPr lang="el-GR" i="1" dirty="0"/>
              <a:t>Στοιχεία Θεατρολογίας</a:t>
            </a:r>
            <a:r>
              <a:rPr lang="el-GR" dirty="0"/>
              <a:t>. Αθήνα: Ο.Ε.Δ.Β. </a:t>
            </a:r>
          </a:p>
          <a:p>
            <a:pPr hangingPunct="0"/>
            <a:r>
              <a:rPr lang="el-GR" dirty="0"/>
              <a:t>- </a:t>
            </a:r>
            <a:r>
              <a:rPr lang="en-US" dirty="0"/>
              <a:t>O</a:t>
            </a:r>
            <a:r>
              <a:rPr lang="el-GR" dirty="0"/>
              <a:t>’ </a:t>
            </a:r>
            <a:r>
              <a:rPr lang="en-US" dirty="0"/>
              <a:t>Sullivan</a:t>
            </a:r>
            <a:r>
              <a:rPr lang="el-GR" dirty="0"/>
              <a:t>. (2010). Συγκριτική Παιδική Λογοτεχνία. Θεσσαλονίκη: Επίκεντρο</a:t>
            </a:r>
          </a:p>
          <a:p>
            <a:pPr hangingPunct="0"/>
            <a:r>
              <a:rPr lang="el-GR" dirty="0"/>
              <a:t>- Παπαδόπουλος, Σ. (2007). </a:t>
            </a:r>
            <a:r>
              <a:rPr lang="el-GR" i="1" dirty="0"/>
              <a:t>Με τη γλώσσα του θεάτρου: Η διερευνητική δραματοποίηση στη  διδασκαλία της γλώσσας</a:t>
            </a:r>
            <a:r>
              <a:rPr lang="el-GR" dirty="0"/>
              <a:t>. Αθήνα: Κέδρος</a:t>
            </a:r>
          </a:p>
          <a:p>
            <a:pPr hangingPunct="0"/>
            <a:r>
              <a:rPr lang="el-GR" dirty="0"/>
              <a:t>- Παπαδόπουλος Σ, (2010). </a:t>
            </a:r>
            <a:r>
              <a:rPr lang="el-GR" i="1" dirty="0"/>
              <a:t>Παιδαγωγική του Θεάτρου</a:t>
            </a:r>
            <a:r>
              <a:rPr lang="el-GR" dirty="0"/>
              <a:t>. Αθήνα: </a:t>
            </a:r>
            <a:r>
              <a:rPr lang="el-GR" dirty="0" err="1"/>
              <a:t>Αυτοέκδοση</a:t>
            </a:r>
            <a:endParaRPr lang="el-GR" dirty="0"/>
          </a:p>
          <a:p>
            <a:pPr hangingPunct="0"/>
            <a:r>
              <a:rPr lang="el-GR" dirty="0"/>
              <a:t>- Παπαϊωάννου, Θ. </a:t>
            </a:r>
            <a:r>
              <a:rPr lang="el-GR" dirty="0" err="1"/>
              <a:t>Παπαρούση</a:t>
            </a:r>
            <a:r>
              <a:rPr lang="el-GR" dirty="0"/>
              <a:t> Μ., Κοντογιάννη Α. (2012). Προσέγγιση λογοτεχνικού κειμένου μέσω των τεχνικών της δραματικής τέχνης στην εκπαίδευση και του </a:t>
            </a:r>
            <a:r>
              <a:rPr lang="el-GR" dirty="0" err="1"/>
              <a:t>κουκλοθεάτρου</a:t>
            </a:r>
            <a:r>
              <a:rPr lang="el-GR" dirty="0"/>
              <a:t> με σκοπό την καλλιέργεια της δημιουργικής γραφής. στο: </a:t>
            </a:r>
            <a:r>
              <a:rPr lang="el-GR" i="1" dirty="0"/>
              <a:t>Εκπαίδευση και Θέατρο</a:t>
            </a:r>
            <a:r>
              <a:rPr lang="el-GR" dirty="0"/>
              <a:t>. τ. 13. </a:t>
            </a:r>
          </a:p>
          <a:p>
            <a:r>
              <a:rPr lang="el-GR" dirty="0"/>
              <a:t>- </a:t>
            </a:r>
            <a:r>
              <a:rPr lang="el-GR" dirty="0" err="1"/>
              <a:t>Σέξτου</a:t>
            </a:r>
            <a:r>
              <a:rPr lang="el-GR" dirty="0"/>
              <a:t>, Π. (1998). </a:t>
            </a:r>
            <a:r>
              <a:rPr lang="el-GR" i="1" dirty="0"/>
              <a:t>Δραματοποίηση - Το βιβλίο του παιδαγωγού-εμψυχωτή</a:t>
            </a:r>
            <a:r>
              <a:rPr lang="el-GR" dirty="0"/>
              <a:t>. Αθήνα: Καστανιώτης</a:t>
            </a:r>
          </a:p>
          <a:p>
            <a:endParaRPr lang="el-GR"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l-GR" sz="3600" dirty="0">
                <a:solidFill>
                  <a:schemeClr val="accent1"/>
                </a:solidFill>
              </a:rPr>
              <a:t>Η ΔΙΕΡΕΥΝΗΤΙΚΗ ΔΡΑΜΑΤΟΠΟΙΗΣΗ</a:t>
            </a:r>
            <a:br>
              <a:rPr lang="el-GR" sz="3600" dirty="0">
                <a:solidFill>
                  <a:schemeClr val="accent1"/>
                </a:solidFill>
              </a:rPr>
            </a:br>
            <a:r>
              <a:rPr lang="el-GR" sz="3600" dirty="0">
                <a:solidFill>
                  <a:schemeClr val="accent1"/>
                </a:solidFill>
              </a:rPr>
              <a:t> ΩΣ ΜΕΘΟΔΟΣ ΔΙΔΑΣΚΑΛΙΑΣ</a:t>
            </a:r>
          </a:p>
        </p:txBody>
      </p:sp>
      <p:sp>
        <p:nvSpPr>
          <p:cNvPr id="3" name="Θέση περιεχομένου 2"/>
          <p:cNvSpPr>
            <a:spLocks noGrp="1"/>
          </p:cNvSpPr>
          <p:nvPr>
            <p:ph idx="1"/>
          </p:nvPr>
        </p:nvSpPr>
        <p:spPr>
          <a:xfrm>
            <a:off x="467544" y="1700808"/>
            <a:ext cx="8147248" cy="4896544"/>
          </a:xfrm>
        </p:spPr>
        <p:style>
          <a:lnRef idx="1">
            <a:schemeClr val="accent4"/>
          </a:lnRef>
          <a:fillRef idx="2">
            <a:schemeClr val="accent4"/>
          </a:fillRef>
          <a:effectRef idx="1">
            <a:schemeClr val="accent4"/>
          </a:effectRef>
          <a:fontRef idx="minor">
            <a:schemeClr val="dk1"/>
          </a:fontRef>
        </p:style>
        <p:txBody>
          <a:bodyPr>
            <a:noAutofit/>
          </a:bodyPr>
          <a:lstStyle/>
          <a:p>
            <a:pPr algn="just"/>
            <a:r>
              <a:rPr lang="el-GR" sz="2000" b="1" dirty="0">
                <a:solidFill>
                  <a:schemeClr val="tx1"/>
                </a:solidFill>
              </a:rPr>
              <a:t>ΔΙΕΡΕΥΝΗΤΙΚΗ ΔΡΑΜΑΤΟΠΟΙΗΣΗ είναι μια μορφή θεατρικής τέχνης με καθαρά παιδαγωγικό χαρακτήρα, κατά τη διάρκεια της οποίας οι μαθητές, υποδυόμενοι ρόλους, αντιμετωπίζουν διλήμματα ή προβλήματα, δρουν, αποφασίζουν και αναστοχάζονται τις πράξεις τους. </a:t>
            </a:r>
          </a:p>
          <a:p>
            <a:pPr algn="just"/>
            <a:r>
              <a:rPr lang="el-GR" sz="2000" b="1" dirty="0">
                <a:solidFill>
                  <a:schemeClr val="tx1"/>
                </a:solidFill>
              </a:rPr>
              <a:t> Στην περίπτωσή μας, χρησιμοποιείται ως μέσο για: </a:t>
            </a:r>
          </a:p>
          <a:p>
            <a:pPr algn="just"/>
            <a:r>
              <a:rPr lang="el-GR" sz="2000" b="1" dirty="0">
                <a:solidFill>
                  <a:schemeClr val="tx1"/>
                </a:solidFill>
              </a:rPr>
              <a:t>να εξοικειωθούν οι μαθητές με διάφορα κοινωνικά ζητήματα και πρακτικές που σχετίζονται με τα θέματα των διδακτικών ενοτήτων που προβλέπει το νέο Π. Σ. </a:t>
            </a:r>
          </a:p>
          <a:p>
            <a:pPr algn="just"/>
            <a:r>
              <a:rPr lang="el-GR" sz="2000" b="1" dirty="0">
                <a:solidFill>
                  <a:schemeClr val="tx1"/>
                </a:solidFill>
              </a:rPr>
              <a:t> να εκφράσουν τις εμπειρίες τους και να τις συνδέσουν με τα λογοτεχνικά κείμενα που θα διαβάσουν</a:t>
            </a:r>
          </a:p>
          <a:p>
            <a:pPr algn="just"/>
            <a:r>
              <a:rPr lang="el-GR" sz="2000" b="1" dirty="0">
                <a:solidFill>
                  <a:schemeClr val="tx1"/>
                </a:solidFill>
              </a:rPr>
              <a:t> να εκφράσουν την ανταπόκριση και τις ερμηνείες τους για τα λογοτεχνικά κείμενα. </a:t>
            </a:r>
          </a:p>
          <a:p>
            <a:pPr marL="0" indent="0" algn="just">
              <a:buNone/>
            </a:pPr>
            <a:r>
              <a:rPr lang="el-GR" sz="2000" b="1" dirty="0">
                <a:solidFill>
                  <a:schemeClr val="tx1"/>
                </a:solidFill>
              </a:rPr>
              <a:t>Χρησιμοποιείται και στις τρεις φάσεις του project (</a:t>
            </a:r>
            <a:r>
              <a:rPr lang="el-GR" sz="2000" b="1" u="sng" dirty="0">
                <a:solidFill>
                  <a:schemeClr val="tx1"/>
                </a:solidFill>
              </a:rPr>
              <a:t>πριν</a:t>
            </a:r>
            <a:r>
              <a:rPr lang="el-GR" sz="2000" b="1" dirty="0">
                <a:solidFill>
                  <a:schemeClr val="tx1"/>
                </a:solidFill>
              </a:rPr>
              <a:t> από την ανάγνωση, </a:t>
            </a:r>
            <a:r>
              <a:rPr lang="el-GR" sz="2000" b="1" u="sng" dirty="0">
                <a:solidFill>
                  <a:schemeClr val="tx1"/>
                </a:solidFill>
              </a:rPr>
              <a:t>στην κυρίως </a:t>
            </a:r>
            <a:r>
              <a:rPr lang="el-GR" sz="2000" b="1" dirty="0">
                <a:solidFill>
                  <a:schemeClr val="tx1"/>
                </a:solidFill>
              </a:rPr>
              <a:t>ανάγνωση, </a:t>
            </a:r>
            <a:r>
              <a:rPr lang="el-GR" sz="2000" b="1" u="sng" dirty="0">
                <a:solidFill>
                  <a:schemeClr val="tx1"/>
                </a:solidFill>
              </a:rPr>
              <a:t>μετά</a:t>
            </a:r>
            <a:r>
              <a:rPr lang="el-GR" sz="2000" b="1" dirty="0">
                <a:solidFill>
                  <a:schemeClr val="tx1"/>
                </a:solidFill>
              </a:rPr>
              <a:t> την ανάγνωση).</a:t>
            </a:r>
          </a:p>
        </p:txBody>
      </p:sp>
    </p:spTree>
    <p:extLst>
      <p:ext uri="{BB962C8B-B14F-4D97-AF65-F5344CB8AC3E}">
        <p14:creationId xmlns:p14="http://schemas.microsoft.com/office/powerpoint/2010/main" val="62412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440160"/>
          </a:xfrm>
        </p:spPr>
        <p:style>
          <a:lnRef idx="3">
            <a:schemeClr val="lt1"/>
          </a:lnRef>
          <a:fillRef idx="1">
            <a:schemeClr val="accent2"/>
          </a:fillRef>
          <a:effectRef idx="1">
            <a:schemeClr val="accent2"/>
          </a:effectRef>
          <a:fontRef idx="minor">
            <a:schemeClr val="lt1"/>
          </a:fontRef>
        </p:style>
        <p:txBody>
          <a:bodyPr>
            <a:noAutofit/>
          </a:bodyPr>
          <a:lstStyle/>
          <a:p>
            <a:r>
              <a:rPr lang="el-GR" sz="3200" dirty="0"/>
              <a:t>Στοιχεία του θεάτρου</a:t>
            </a:r>
            <a:br>
              <a:rPr lang="el-GR" sz="3200" dirty="0"/>
            </a:br>
            <a:r>
              <a:rPr lang="el-GR" sz="3200" dirty="0"/>
              <a:t>που χρησιμοποιούνται κατά την διερευνητική δραματοποίηση</a:t>
            </a:r>
          </a:p>
        </p:txBody>
      </p:sp>
      <p:sp>
        <p:nvSpPr>
          <p:cNvPr id="3" name="Θέση περιεχομένου 2"/>
          <p:cNvSpPr>
            <a:spLocks noGrp="1"/>
          </p:cNvSpPr>
          <p:nvPr>
            <p:ph idx="1"/>
          </p:nvPr>
        </p:nvSpPr>
        <p:spPr>
          <a:xfrm>
            <a:off x="457200" y="1916832"/>
            <a:ext cx="8229600" cy="4752528"/>
          </a:xfrm>
        </p:spPr>
        <p:style>
          <a:lnRef idx="1">
            <a:schemeClr val="dk1"/>
          </a:lnRef>
          <a:fillRef idx="3">
            <a:schemeClr val="dk1"/>
          </a:fillRef>
          <a:effectRef idx="2">
            <a:schemeClr val="dk1"/>
          </a:effectRef>
          <a:fontRef idx="minor">
            <a:schemeClr val="lt1"/>
          </a:fontRef>
        </p:style>
        <p:txBody>
          <a:bodyPr/>
          <a:lstStyle/>
          <a:p>
            <a:r>
              <a:rPr lang="el-GR" dirty="0"/>
              <a:t>Το δραματικό περιβάλλον</a:t>
            </a:r>
          </a:p>
          <a:p>
            <a:r>
              <a:rPr lang="el-GR" dirty="0"/>
              <a:t>Οι ρόλοι</a:t>
            </a:r>
          </a:p>
          <a:p>
            <a:r>
              <a:rPr lang="el-GR" dirty="0"/>
              <a:t>Η εστίαση </a:t>
            </a:r>
          </a:p>
          <a:p>
            <a:r>
              <a:rPr lang="el-GR" dirty="0"/>
              <a:t>Η δραματική ένταση</a:t>
            </a:r>
          </a:p>
          <a:p>
            <a:r>
              <a:rPr lang="el-GR" dirty="0"/>
              <a:t>Ο χρόνος και ο χώρος</a:t>
            </a:r>
          </a:p>
          <a:p>
            <a:r>
              <a:rPr lang="el-GR" dirty="0"/>
              <a:t>Ο λόγος και η κίνηση του σώματος</a:t>
            </a:r>
          </a:p>
          <a:p>
            <a:r>
              <a:rPr lang="el-GR" dirty="0"/>
              <a:t>Τα σύμβολα</a:t>
            </a:r>
          </a:p>
          <a:p>
            <a:r>
              <a:rPr lang="el-GR" dirty="0"/>
              <a:t>Το νόημα</a:t>
            </a:r>
          </a:p>
          <a:p>
            <a:endParaRPr lang="el-GR" dirty="0"/>
          </a:p>
        </p:txBody>
      </p:sp>
    </p:spTree>
    <p:extLst>
      <p:ext uri="{BB962C8B-B14F-4D97-AF65-F5344CB8AC3E}">
        <p14:creationId xmlns:p14="http://schemas.microsoft.com/office/powerpoint/2010/main" val="177541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l-GR" dirty="0"/>
              <a:t>Το δραματικό περιβάλλον</a:t>
            </a:r>
          </a:p>
        </p:txBody>
      </p:sp>
      <p:sp>
        <p:nvSpPr>
          <p:cNvPr id="3" name="Θέση περιεχομένου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lstStyle/>
          <a:p>
            <a:r>
              <a:rPr lang="el-GR" dirty="0"/>
              <a:t>Κατά την πρώτη φάση της διερευνητικής δραματοποίησης λογοτεχνικών κειμένων απαιτείται η δημιουργία </a:t>
            </a:r>
            <a:r>
              <a:rPr lang="el-GR" b="1" dirty="0"/>
              <a:t>νέου δραματικού περιβάλλοντος </a:t>
            </a:r>
            <a:r>
              <a:rPr lang="el-GR" dirty="0"/>
              <a:t>όπου ορίζεται ο </a:t>
            </a:r>
            <a:r>
              <a:rPr lang="el-GR" u="sng" dirty="0"/>
              <a:t>χώρος</a:t>
            </a:r>
            <a:r>
              <a:rPr lang="el-GR" dirty="0"/>
              <a:t> παρουσίασης, ο </a:t>
            </a:r>
            <a:r>
              <a:rPr lang="el-GR" u="sng" dirty="0"/>
              <a:t>χρόνος</a:t>
            </a:r>
            <a:r>
              <a:rPr lang="el-GR" dirty="0"/>
              <a:t> (διάρκεια), οι </a:t>
            </a:r>
            <a:r>
              <a:rPr lang="el-GR" u="sng" dirty="0"/>
              <a:t>ρόλοι</a:t>
            </a:r>
            <a:r>
              <a:rPr lang="el-GR" dirty="0"/>
              <a:t> και τα πρωτογενή </a:t>
            </a:r>
            <a:r>
              <a:rPr lang="el-GR" u="sng" dirty="0"/>
              <a:t>υλικά</a:t>
            </a:r>
            <a:r>
              <a:rPr lang="el-GR" dirty="0"/>
              <a:t> που θα χρειασθούν για να υποβοηθηθεί η διαδικασία  (Παπαδόπουλος, 2010: 130)</a:t>
            </a:r>
          </a:p>
          <a:p>
            <a:endParaRPr lang="el-GR" dirty="0"/>
          </a:p>
          <a:p>
            <a:endParaRPr lang="el-GR" dirty="0"/>
          </a:p>
        </p:txBody>
      </p:sp>
    </p:spTree>
    <p:extLst>
      <p:ext uri="{BB962C8B-B14F-4D97-AF65-F5344CB8AC3E}">
        <p14:creationId xmlns:p14="http://schemas.microsoft.com/office/powerpoint/2010/main" val="3518270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l-GR" dirty="0"/>
              <a:t>Οι ρόλοι</a:t>
            </a:r>
          </a:p>
        </p:txBody>
      </p:sp>
      <p:sp>
        <p:nvSpPr>
          <p:cNvPr id="3" name="Θέση περιεχομένου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lstStyle/>
          <a:p>
            <a:r>
              <a:rPr lang="el-GR" dirty="0"/>
              <a:t>Μια πρώτη φάση δραματοποίησης λογοτεχνίας είναι η «</a:t>
            </a:r>
            <a:r>
              <a:rPr lang="el-GR" u="sng" dirty="0"/>
              <a:t>διερευνητική</a:t>
            </a:r>
            <a:r>
              <a:rPr lang="el-GR" dirty="0"/>
              <a:t>» δραματοποίηση (inquiry drama) κατά την οποία τα παιδιά μπαίνουν σε </a:t>
            </a:r>
            <a:r>
              <a:rPr lang="el-GR" u="sng" dirty="0"/>
              <a:t>ρόλους</a:t>
            </a:r>
            <a:r>
              <a:rPr lang="el-GR" dirty="0"/>
              <a:t> και δίνουν τη δική τους εκδοχή για το λογοτεχνικό κείμενο που αναλύουν, στοχάζονται </a:t>
            </a:r>
            <a:r>
              <a:rPr lang="el-GR" u="sng" dirty="0"/>
              <a:t>κατά</a:t>
            </a:r>
            <a:r>
              <a:rPr lang="el-GR" dirty="0"/>
              <a:t> και </a:t>
            </a:r>
            <a:r>
              <a:rPr lang="el-GR" u="sng" dirty="0"/>
              <a:t>μετά</a:t>
            </a:r>
            <a:r>
              <a:rPr lang="el-GR" dirty="0"/>
              <a:t> τη δραματοποίηση, εμβαθύνοντας τις γνώσεις τους για το μύθο αλλά και την ίδια τη ζωή (Παπαδόπουλος, 2010: 121).</a:t>
            </a:r>
          </a:p>
          <a:p>
            <a:endParaRPr lang="el-GR" dirty="0"/>
          </a:p>
        </p:txBody>
      </p:sp>
    </p:spTree>
    <p:extLst>
      <p:ext uri="{BB962C8B-B14F-4D97-AF65-F5344CB8AC3E}">
        <p14:creationId xmlns:p14="http://schemas.microsoft.com/office/powerpoint/2010/main" val="143928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l-GR" dirty="0">
                <a:solidFill>
                  <a:srgbClr val="0070C0"/>
                </a:solidFill>
              </a:rPr>
              <a:t>Τα πρόσωπα-ρόλοι</a:t>
            </a:r>
            <a:br>
              <a:rPr lang="el-GR" dirty="0">
                <a:solidFill>
                  <a:srgbClr val="0070C0"/>
                </a:solidFill>
              </a:rPr>
            </a:br>
            <a:r>
              <a:rPr lang="el-GR" dirty="0">
                <a:solidFill>
                  <a:srgbClr val="0070C0"/>
                </a:solidFill>
              </a:rPr>
              <a:t>Οδυσσέα Ελύτη, Ο ήλιος ο ηλιάτορας</a:t>
            </a:r>
          </a:p>
        </p:txBody>
      </p:sp>
      <p:sp>
        <p:nvSpPr>
          <p:cNvPr id="3" name="Θέση περιεχομένου 2"/>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lstStyle/>
          <a:p>
            <a:r>
              <a:rPr lang="el-GR" dirty="0"/>
              <a:t>Ένα ποίημα –ανάγνωσμα εύκολο για την κατανόηση της διερευνητικής δραματοποίησης</a:t>
            </a:r>
          </a:p>
          <a:p>
            <a:r>
              <a:rPr lang="el-GR" b="1" dirty="0"/>
              <a:t>Ένα ποίημα  με πρόσωπα και ρόλους</a:t>
            </a:r>
          </a:p>
          <a:p>
            <a:r>
              <a:rPr lang="el-GR" dirty="0"/>
              <a:t>Ένα ποίημα-διάλογος ομάδων</a:t>
            </a:r>
          </a:p>
          <a:p>
            <a:r>
              <a:rPr lang="el-GR" dirty="0"/>
              <a:t>Ένα ποίημα-σκηνικό με χρώματα του Αιγαίου</a:t>
            </a:r>
          </a:p>
          <a:p>
            <a:r>
              <a:rPr lang="el-GR" dirty="0"/>
              <a:t>Ένα ποίημα- σχέδιο εργασίας/πρότζεκτ</a:t>
            </a:r>
          </a:p>
        </p:txBody>
      </p:sp>
    </p:spTree>
    <p:extLst>
      <p:ext uri="{BB962C8B-B14F-4D97-AF65-F5344CB8AC3E}">
        <p14:creationId xmlns:p14="http://schemas.microsoft.com/office/powerpoint/2010/main" val="1323210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07704" y="260649"/>
            <a:ext cx="4950296" cy="65556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l-GR" sz="2800" b="1" dirty="0">
                <a:solidFill>
                  <a:schemeClr val="accent1"/>
                </a:solidFill>
              </a:rPr>
              <a:t>Ο ΑΦΗΓΗΤΗΣ</a:t>
            </a:r>
          </a:p>
          <a:p>
            <a:pPr algn="ctr"/>
            <a:r>
              <a:rPr lang="el-GR" sz="2800" dirty="0">
                <a:solidFill>
                  <a:schemeClr val="accent1"/>
                </a:solidFill>
              </a:rPr>
              <a:t>Ο ήλιος ο ηλιάτορας </a:t>
            </a:r>
          </a:p>
          <a:p>
            <a:pPr algn="ctr"/>
            <a:r>
              <a:rPr lang="el-GR" sz="2800" dirty="0">
                <a:solidFill>
                  <a:schemeClr val="accent1"/>
                </a:solidFill>
              </a:rPr>
              <a:t>ο πετροπαιχνιδιάτορας</a:t>
            </a:r>
          </a:p>
          <a:p>
            <a:pPr algn="ctr"/>
            <a:r>
              <a:rPr lang="el-GR" sz="2800" dirty="0">
                <a:solidFill>
                  <a:schemeClr val="accent1"/>
                </a:solidFill>
              </a:rPr>
              <a:t>από την άκρη των ακρώ </a:t>
            </a:r>
          </a:p>
          <a:p>
            <a:pPr algn="ctr"/>
            <a:r>
              <a:rPr lang="el-GR" sz="2800" dirty="0">
                <a:solidFill>
                  <a:schemeClr val="accent1"/>
                </a:solidFill>
              </a:rPr>
              <a:t>κατηφοράει στο Ταίναρο</a:t>
            </a:r>
          </a:p>
          <a:p>
            <a:pPr algn="ctr"/>
            <a:r>
              <a:rPr lang="el-GR" sz="2800" dirty="0">
                <a:solidFill>
                  <a:schemeClr val="accent1"/>
                </a:solidFill>
              </a:rPr>
              <a:t>Φωτιά 'ναι το πιγούνι του </a:t>
            </a:r>
          </a:p>
          <a:p>
            <a:pPr algn="ctr"/>
            <a:r>
              <a:rPr lang="el-GR" sz="2800" dirty="0">
                <a:solidFill>
                  <a:schemeClr val="accent1"/>
                </a:solidFill>
              </a:rPr>
              <a:t>χρυσάφι το πιρούνι του</a:t>
            </a:r>
          </a:p>
          <a:p>
            <a:pPr algn="ctr"/>
            <a:r>
              <a:rPr lang="el-GR" sz="2800" b="1" dirty="0">
                <a:solidFill>
                  <a:schemeClr val="accent1"/>
                </a:solidFill>
              </a:rPr>
              <a:t>Ο ΗΛΙΟΣ</a:t>
            </a:r>
          </a:p>
          <a:p>
            <a:pPr algn="ctr"/>
            <a:r>
              <a:rPr lang="el-GR" sz="2800" dirty="0">
                <a:solidFill>
                  <a:schemeClr val="accent1"/>
                </a:solidFill>
              </a:rPr>
              <a:t>Εσείς στεριές και θάλασσες </a:t>
            </a:r>
          </a:p>
          <a:p>
            <a:pPr algn="ctr"/>
            <a:r>
              <a:rPr lang="el-GR" sz="2800" dirty="0">
                <a:solidFill>
                  <a:schemeClr val="accent1"/>
                </a:solidFill>
              </a:rPr>
              <a:t>τ' αμπέλια κι οι χρυσές ελιές</a:t>
            </a:r>
          </a:p>
          <a:p>
            <a:pPr algn="ctr"/>
            <a:r>
              <a:rPr lang="el-GR" sz="2800" dirty="0">
                <a:solidFill>
                  <a:schemeClr val="accent1"/>
                </a:solidFill>
              </a:rPr>
              <a:t>ακούτε τα χαμπέρια μου </a:t>
            </a:r>
          </a:p>
          <a:p>
            <a:pPr algn="ctr"/>
            <a:r>
              <a:rPr lang="el-GR" sz="2800" dirty="0">
                <a:solidFill>
                  <a:schemeClr val="accent1"/>
                </a:solidFill>
              </a:rPr>
              <a:t>μέσα στα μεσημέρια μου</a:t>
            </a:r>
          </a:p>
          <a:p>
            <a:pPr algn="ctr"/>
            <a:r>
              <a:rPr lang="el-GR" sz="2800" dirty="0">
                <a:solidFill>
                  <a:schemeClr val="accent1"/>
                </a:solidFill>
              </a:rPr>
              <a:t>«Σ' όλους τους τόπους κι αν γυρνώ</a:t>
            </a:r>
          </a:p>
          <a:p>
            <a:pPr algn="ctr"/>
            <a:r>
              <a:rPr lang="el-GR" sz="2800" dirty="0">
                <a:solidFill>
                  <a:schemeClr val="accent1"/>
                </a:solidFill>
              </a:rPr>
              <a:t> 	μόνον ετούτον αγαπώ!»</a:t>
            </a:r>
          </a:p>
        </p:txBody>
      </p:sp>
    </p:spTree>
    <p:extLst>
      <p:ext uri="{BB962C8B-B14F-4D97-AF65-F5344CB8AC3E}">
        <p14:creationId xmlns:p14="http://schemas.microsoft.com/office/powerpoint/2010/main" val="89752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83568" y="548680"/>
            <a:ext cx="7488832" cy="4832092"/>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r>
              <a:rPr lang="el-GR" sz="2800" b="1" dirty="0">
                <a:solidFill>
                  <a:schemeClr val="accent1"/>
                </a:solidFill>
              </a:rPr>
              <a:t>ΟΙ ΑΝΕΜΟΙ</a:t>
            </a:r>
          </a:p>
          <a:p>
            <a:pPr algn="ctr"/>
            <a:r>
              <a:rPr lang="el-GR" sz="2800" dirty="0">
                <a:solidFill>
                  <a:schemeClr val="accent1"/>
                </a:solidFill>
              </a:rPr>
              <a:t>Άκου κι εμάς που μόλις εγυρίσαμε </a:t>
            </a:r>
          </a:p>
          <a:p>
            <a:pPr algn="ctr"/>
            <a:r>
              <a:rPr lang="el-GR" sz="2800" dirty="0">
                <a:solidFill>
                  <a:schemeClr val="accent1"/>
                </a:solidFill>
              </a:rPr>
              <a:t>νησιά και πολιτείες που γνωρίσαμε</a:t>
            </a:r>
          </a:p>
          <a:p>
            <a:pPr algn="ctr"/>
            <a:r>
              <a:rPr lang="el-GR" sz="2800" dirty="0">
                <a:solidFill>
                  <a:schemeClr val="accent1"/>
                </a:solidFill>
              </a:rPr>
              <a:t>Κρήτη και Μυτιλήνη Σάμο κι Ικαριά</a:t>
            </a:r>
          </a:p>
          <a:p>
            <a:pPr algn="ctr"/>
            <a:r>
              <a:rPr lang="el-GR" sz="2800" dirty="0">
                <a:solidFill>
                  <a:schemeClr val="accent1"/>
                </a:solidFill>
              </a:rPr>
              <a:t>Νάξο και Σαντορίνη Ρόδο Κέρκυρα</a:t>
            </a:r>
          </a:p>
          <a:p>
            <a:pPr algn="ctr"/>
            <a:r>
              <a:rPr lang="el-GR" sz="2800" dirty="0">
                <a:solidFill>
                  <a:schemeClr val="accent1"/>
                </a:solidFill>
              </a:rPr>
              <a:t>Σπίτια μεγάλα κι άσπρα σπίτια βουερά</a:t>
            </a:r>
          </a:p>
          <a:p>
            <a:pPr algn="ctr"/>
            <a:r>
              <a:rPr lang="el-GR" sz="2800" dirty="0">
                <a:solidFill>
                  <a:schemeClr val="accent1"/>
                </a:solidFill>
              </a:rPr>
              <a:t>πάνω στη μαύρη πέτρα πάνω στα νερά</a:t>
            </a:r>
          </a:p>
          <a:p>
            <a:pPr algn="ctr"/>
            <a:r>
              <a:rPr lang="el-GR" sz="2800" dirty="0">
                <a:solidFill>
                  <a:schemeClr val="accent1"/>
                </a:solidFill>
              </a:rPr>
              <a:t>Ξάνθη Θεσσαλονίκη Βέροια Καστοριά</a:t>
            </a:r>
          </a:p>
          <a:p>
            <a:pPr algn="ctr"/>
            <a:r>
              <a:rPr lang="el-GR" sz="2800" dirty="0">
                <a:solidFill>
                  <a:schemeClr val="accent1"/>
                </a:solidFill>
              </a:rPr>
              <a:t>Γιάννενα Μεσολόγγι Σπάρτη και Μυστρά</a:t>
            </a:r>
          </a:p>
          <a:p>
            <a:pPr algn="ctr"/>
            <a:r>
              <a:rPr lang="el-GR" sz="2800" dirty="0">
                <a:solidFill>
                  <a:schemeClr val="accent1"/>
                </a:solidFill>
              </a:rPr>
              <a:t>Καμπαναριά και στέγες μες στη συννεφιά</a:t>
            </a:r>
          </a:p>
          <a:p>
            <a:pPr algn="ctr"/>
            <a:r>
              <a:rPr lang="el-GR" sz="2800" dirty="0">
                <a:solidFill>
                  <a:schemeClr val="accent1"/>
                </a:solidFill>
              </a:rPr>
              <a:t>κι όλα μαζί μια λύπη και μιαν ομορφιά</a:t>
            </a:r>
          </a:p>
        </p:txBody>
      </p:sp>
    </p:spTree>
    <p:extLst>
      <p:ext uri="{BB962C8B-B14F-4D97-AF65-F5344CB8AC3E}">
        <p14:creationId xmlns:p14="http://schemas.microsoft.com/office/powerpoint/2010/main" val="332109784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1667</Words>
  <Application>Microsoft Office PowerPoint</Application>
  <PresentationFormat>Προβολή στην οθόνη (4:3)</PresentationFormat>
  <Paragraphs>115</Paragraphs>
  <Slides>22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22</vt:i4>
      </vt:variant>
    </vt:vector>
  </HeadingPairs>
  <TitlesOfParts>
    <vt:vector size="25" baseType="lpstr">
      <vt:lpstr>Arial</vt:lpstr>
      <vt:lpstr>Calibri</vt:lpstr>
      <vt:lpstr>Θέμα του Office</vt:lpstr>
      <vt:lpstr>ΔΙΕΡΕΥΝΗΤΙΚΗ ΔΡΑΜΑΤΟΠΟΙΗΣΗ ΚΑΙ ΔΙΔΑΣΚΑΛΙΑ ΤΗΣ ΛΟΓΟΤΕΧΝΙΑΣ</vt:lpstr>
      <vt:lpstr>Ορισμός δραματοποίησης</vt:lpstr>
      <vt:lpstr>Η ΔΙΕΡΕΥΝΗΤΙΚΗ ΔΡΑΜΑΤΟΠΟΙΗΣΗ  ΩΣ ΜΕΘΟΔΟΣ ΔΙΔΑΣΚΑΛΙΑΣ</vt:lpstr>
      <vt:lpstr>Στοιχεία του θεάτρου που χρησιμοποιούνται κατά την διερευνητική δραματοποίηση</vt:lpstr>
      <vt:lpstr>Το δραματικό περιβάλλον</vt:lpstr>
      <vt:lpstr>Οι ρόλοι</vt:lpstr>
      <vt:lpstr>Τα πρόσωπα-ρόλοι Οδυσσέα Ελύτη, Ο ήλιος ο ηλιάτορας</vt:lpstr>
      <vt:lpstr>Παρουσίαση του PowerPoint</vt:lpstr>
      <vt:lpstr>Παρουσίαση του PowerPoint</vt:lpstr>
      <vt:lpstr>Τα πρόσωπα και οι ρόλοι</vt:lpstr>
      <vt:lpstr>Ο λόγος και η κίνηση του σώματος</vt:lpstr>
      <vt:lpstr>Guy de Maupassant,   “La parure” (Το κόσμημα)  1884 Η ιστορία </vt:lpstr>
      <vt:lpstr>Αξιοποίηση  της τεχνικής κατά τη διδασκαλία Α. «Καρέκλα των αποκαλύψεων ή καυτή/ανακριτική καρέκλα»</vt:lpstr>
      <vt:lpstr>Αξιοποίηση  της τεχνικής κατά τη διδασκαλία Β. «Ανίχνευση της σκέψης»</vt:lpstr>
      <vt:lpstr>Ανίχνευση της σκέψης  Πρακτική εφαρμογή</vt:lpstr>
      <vt:lpstr>Αξιοποίηση  της τεχνικής κατά τη διδασκαλία Γ. «Περίγραμμα χαρακτήρα»</vt:lpstr>
      <vt:lpstr>Περίγραμμα χαρακτήρα Πρακτική εφαρμογή</vt:lpstr>
      <vt:lpstr>Περίγραμμα χαρακτήρα Πρακτική εφαρμογή - 2</vt:lpstr>
      <vt:lpstr>Αξιοποίηση  της τεχνικής κατά τη διδασκαλία Δ. «Χάρτης της ιστορίας»</vt:lpstr>
      <vt:lpstr>Χάρτης της ιστορίας Πρακτική εφαρμογή</vt:lpstr>
      <vt:lpstr>ΒΙΒΛΙΟΓΡΑΦΙΑ</vt:lpstr>
      <vt:lpstr>ΒΙΒΛΙΟΓΡΑΦΙΑ - 2</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Welcome ΔΑΓΚΛΗΣ</dc:creator>
  <cp:lastModifiedBy>aakri</cp:lastModifiedBy>
  <cp:revision>33</cp:revision>
  <dcterms:created xsi:type="dcterms:W3CDTF">2020-04-16T06:26:14Z</dcterms:created>
  <dcterms:modified xsi:type="dcterms:W3CDTF">2021-04-08T08:50:30Z</dcterms:modified>
</cp:coreProperties>
</file>