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7" r:id="rId7"/>
    <p:sldId id="262" r:id="rId8"/>
    <p:sldId id="263" r:id="rId9"/>
    <p:sldId id="264" r:id="rId10"/>
    <p:sldId id="265" r:id="rId11"/>
    <p:sldId id="266"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ECC99B45-8A4C-48CE-809C-780F8B8496FF}" type="datetimeFigureOut">
              <a:rPr lang="el-GR" smtClean="0"/>
              <a:t>30/11/2020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27EDCB6-A3E8-40D6-8B77-08EC41FF30F5}" type="slidenum">
              <a:rPr lang="el-GR" smtClean="0"/>
              <a:t>‹#›</a:t>
            </a:fld>
            <a:endParaRPr lang="el-GR"/>
          </a:p>
        </p:txBody>
      </p:sp>
    </p:spTree>
    <p:extLst>
      <p:ext uri="{BB962C8B-B14F-4D97-AF65-F5344CB8AC3E}">
        <p14:creationId xmlns:p14="http://schemas.microsoft.com/office/powerpoint/2010/main" val="37695018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CC99B45-8A4C-48CE-809C-780F8B8496FF}" type="datetimeFigureOut">
              <a:rPr lang="el-GR" smtClean="0"/>
              <a:t>30/11/2020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27EDCB6-A3E8-40D6-8B77-08EC41FF30F5}" type="slidenum">
              <a:rPr lang="el-GR" smtClean="0"/>
              <a:t>‹#›</a:t>
            </a:fld>
            <a:endParaRPr lang="el-GR"/>
          </a:p>
        </p:txBody>
      </p:sp>
    </p:spTree>
    <p:extLst>
      <p:ext uri="{BB962C8B-B14F-4D97-AF65-F5344CB8AC3E}">
        <p14:creationId xmlns:p14="http://schemas.microsoft.com/office/powerpoint/2010/main" val="3756928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CC99B45-8A4C-48CE-809C-780F8B8496FF}" type="datetimeFigureOut">
              <a:rPr lang="el-GR" smtClean="0"/>
              <a:t>30/11/2020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27EDCB6-A3E8-40D6-8B77-08EC41FF30F5}" type="slidenum">
              <a:rPr lang="el-GR" smtClean="0"/>
              <a:t>‹#›</a:t>
            </a:fld>
            <a:endParaRPr lang="el-GR"/>
          </a:p>
        </p:txBody>
      </p:sp>
    </p:spTree>
    <p:extLst>
      <p:ext uri="{BB962C8B-B14F-4D97-AF65-F5344CB8AC3E}">
        <p14:creationId xmlns:p14="http://schemas.microsoft.com/office/powerpoint/2010/main" val="3277207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CC99B45-8A4C-48CE-809C-780F8B8496FF}" type="datetimeFigureOut">
              <a:rPr lang="el-GR" smtClean="0"/>
              <a:t>30/11/2020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27EDCB6-A3E8-40D6-8B77-08EC41FF30F5}" type="slidenum">
              <a:rPr lang="el-GR" smtClean="0"/>
              <a:t>‹#›</a:t>
            </a:fld>
            <a:endParaRPr lang="el-GR"/>
          </a:p>
        </p:txBody>
      </p:sp>
    </p:spTree>
    <p:extLst>
      <p:ext uri="{BB962C8B-B14F-4D97-AF65-F5344CB8AC3E}">
        <p14:creationId xmlns:p14="http://schemas.microsoft.com/office/powerpoint/2010/main" val="454011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ECC99B45-8A4C-48CE-809C-780F8B8496FF}" type="datetimeFigureOut">
              <a:rPr lang="el-GR" smtClean="0"/>
              <a:t>30/11/2020</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927EDCB6-A3E8-40D6-8B77-08EC41FF30F5}" type="slidenum">
              <a:rPr lang="el-GR" smtClean="0"/>
              <a:t>‹#›</a:t>
            </a:fld>
            <a:endParaRPr lang="el-GR"/>
          </a:p>
        </p:txBody>
      </p:sp>
    </p:spTree>
    <p:extLst>
      <p:ext uri="{BB962C8B-B14F-4D97-AF65-F5344CB8AC3E}">
        <p14:creationId xmlns:p14="http://schemas.microsoft.com/office/powerpoint/2010/main" val="759564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ECC99B45-8A4C-48CE-809C-780F8B8496FF}" type="datetimeFigureOut">
              <a:rPr lang="el-GR" smtClean="0"/>
              <a:t>30/11/2020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27EDCB6-A3E8-40D6-8B77-08EC41FF30F5}" type="slidenum">
              <a:rPr lang="el-GR" smtClean="0"/>
              <a:t>‹#›</a:t>
            </a:fld>
            <a:endParaRPr lang="el-GR"/>
          </a:p>
        </p:txBody>
      </p:sp>
    </p:spTree>
    <p:extLst>
      <p:ext uri="{BB962C8B-B14F-4D97-AF65-F5344CB8AC3E}">
        <p14:creationId xmlns:p14="http://schemas.microsoft.com/office/powerpoint/2010/main" val="691302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ECC99B45-8A4C-48CE-809C-780F8B8496FF}" type="datetimeFigureOut">
              <a:rPr lang="el-GR" smtClean="0"/>
              <a:t>30/11/2020</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927EDCB6-A3E8-40D6-8B77-08EC41FF30F5}" type="slidenum">
              <a:rPr lang="el-GR" smtClean="0"/>
              <a:t>‹#›</a:t>
            </a:fld>
            <a:endParaRPr lang="el-GR"/>
          </a:p>
        </p:txBody>
      </p:sp>
    </p:spTree>
    <p:extLst>
      <p:ext uri="{BB962C8B-B14F-4D97-AF65-F5344CB8AC3E}">
        <p14:creationId xmlns:p14="http://schemas.microsoft.com/office/powerpoint/2010/main" val="2146268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ECC99B45-8A4C-48CE-809C-780F8B8496FF}" type="datetimeFigureOut">
              <a:rPr lang="el-GR" smtClean="0"/>
              <a:t>30/11/2020</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927EDCB6-A3E8-40D6-8B77-08EC41FF30F5}" type="slidenum">
              <a:rPr lang="el-GR" smtClean="0"/>
              <a:t>‹#›</a:t>
            </a:fld>
            <a:endParaRPr lang="el-GR"/>
          </a:p>
        </p:txBody>
      </p:sp>
    </p:spTree>
    <p:extLst>
      <p:ext uri="{BB962C8B-B14F-4D97-AF65-F5344CB8AC3E}">
        <p14:creationId xmlns:p14="http://schemas.microsoft.com/office/powerpoint/2010/main" val="3962536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ECC99B45-8A4C-48CE-809C-780F8B8496FF}" type="datetimeFigureOut">
              <a:rPr lang="el-GR" smtClean="0"/>
              <a:t>30/11/2020</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927EDCB6-A3E8-40D6-8B77-08EC41FF30F5}" type="slidenum">
              <a:rPr lang="el-GR" smtClean="0"/>
              <a:t>‹#›</a:t>
            </a:fld>
            <a:endParaRPr lang="el-GR"/>
          </a:p>
        </p:txBody>
      </p:sp>
    </p:spTree>
    <p:extLst>
      <p:ext uri="{BB962C8B-B14F-4D97-AF65-F5344CB8AC3E}">
        <p14:creationId xmlns:p14="http://schemas.microsoft.com/office/powerpoint/2010/main" val="779019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ECC99B45-8A4C-48CE-809C-780F8B8496FF}" type="datetimeFigureOut">
              <a:rPr lang="el-GR" smtClean="0"/>
              <a:t>30/11/2020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27EDCB6-A3E8-40D6-8B77-08EC41FF30F5}" type="slidenum">
              <a:rPr lang="el-GR" smtClean="0"/>
              <a:t>‹#›</a:t>
            </a:fld>
            <a:endParaRPr lang="el-GR"/>
          </a:p>
        </p:txBody>
      </p:sp>
    </p:spTree>
    <p:extLst>
      <p:ext uri="{BB962C8B-B14F-4D97-AF65-F5344CB8AC3E}">
        <p14:creationId xmlns:p14="http://schemas.microsoft.com/office/powerpoint/2010/main" val="475299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ECC99B45-8A4C-48CE-809C-780F8B8496FF}" type="datetimeFigureOut">
              <a:rPr lang="el-GR" smtClean="0"/>
              <a:t>30/11/2020</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927EDCB6-A3E8-40D6-8B77-08EC41FF30F5}" type="slidenum">
              <a:rPr lang="el-GR" smtClean="0"/>
              <a:t>‹#›</a:t>
            </a:fld>
            <a:endParaRPr lang="el-GR"/>
          </a:p>
        </p:txBody>
      </p:sp>
    </p:spTree>
    <p:extLst>
      <p:ext uri="{BB962C8B-B14F-4D97-AF65-F5344CB8AC3E}">
        <p14:creationId xmlns:p14="http://schemas.microsoft.com/office/powerpoint/2010/main" val="2892539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C99B45-8A4C-48CE-809C-780F8B8496FF}" type="datetimeFigureOut">
              <a:rPr lang="el-GR" smtClean="0"/>
              <a:t>30/11/2020</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7EDCB6-A3E8-40D6-8B77-08EC41FF30F5}" type="slidenum">
              <a:rPr lang="el-GR" smtClean="0"/>
              <a:t>‹#›</a:t>
            </a:fld>
            <a:endParaRPr lang="el-GR"/>
          </a:p>
        </p:txBody>
      </p:sp>
    </p:spTree>
    <p:extLst>
      <p:ext uri="{BB962C8B-B14F-4D97-AF65-F5344CB8AC3E}">
        <p14:creationId xmlns:p14="http://schemas.microsoft.com/office/powerpoint/2010/main" val="8875304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800" b="1" dirty="0" smtClean="0"/>
              <a:t>ΠΑΡΟΥΣΙΑΣΗ ΒΙΒΛΙΟΥ</a:t>
            </a:r>
            <a:br>
              <a:rPr lang="el-GR" sz="2800" b="1" dirty="0" smtClean="0"/>
            </a:br>
            <a:r>
              <a:rPr lang="el-GR" sz="2800" b="1" dirty="0" smtClean="0"/>
              <a:t>ΜΙΑ ΠΡΑΚΤΙΚΗ ΔΙΔΑΣΚΑΛΙΑΣ ΤΗΣ ΛΟΓΟΤΕΧΙΑΣ</a:t>
            </a:r>
            <a:endParaRPr lang="el-GR" sz="2800" b="1" dirty="0"/>
          </a:p>
        </p:txBody>
      </p:sp>
      <p:sp>
        <p:nvSpPr>
          <p:cNvPr id="3" name="Θέση περιεχομένου 2"/>
          <p:cNvSpPr>
            <a:spLocks noGrp="1"/>
          </p:cNvSpPr>
          <p:nvPr>
            <p:ph idx="1"/>
          </p:nvPr>
        </p:nvSpPr>
        <p:spPr/>
        <p:txBody>
          <a:bodyPr>
            <a:normAutofit lnSpcReduction="10000"/>
          </a:bodyPr>
          <a:lstStyle/>
          <a:p>
            <a:r>
              <a:rPr lang="el-GR" dirty="0" smtClean="0"/>
              <a:t>Μια σημαντική, ίσως σημαντικότερη, πρακτική που εισάγει το ΝΠΣ είναι η παρουσίαση ενός ολόκληρου βιβλίου από ομάδα μαθητών στην υπόλοιπη τάξη.</a:t>
            </a:r>
          </a:p>
          <a:p>
            <a:r>
              <a:rPr lang="el-GR" dirty="0" smtClean="0"/>
              <a:t>Πρόκειται για μια συνθετική εργασία η οποία αποτελεί το κέντρο των σεναρίων μάθησης που παρατίθενται παρακάτω και γενικότερα, την ουσία της μεθόδου </a:t>
            </a:r>
            <a:r>
              <a:rPr lang="en-US" dirty="0" smtClean="0"/>
              <a:t>project</a:t>
            </a:r>
            <a:r>
              <a:rPr lang="el-GR" dirty="0" smtClean="0"/>
              <a:t> για το μάθημα της λογοτεχνίας</a:t>
            </a:r>
            <a:endParaRPr lang="el-GR" dirty="0"/>
          </a:p>
        </p:txBody>
      </p:sp>
    </p:spTree>
    <p:extLst>
      <p:ext uri="{BB962C8B-B14F-4D97-AF65-F5344CB8AC3E}">
        <p14:creationId xmlns:p14="http://schemas.microsoft.com/office/powerpoint/2010/main" val="40329373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600" dirty="0"/>
              <a:t>Ποια είναι η δομή του </a:t>
            </a:r>
            <a:r>
              <a:rPr lang="el-GR" sz="3600" dirty="0" smtClean="0"/>
              <a:t>βιβλίου; </a:t>
            </a:r>
            <a:br>
              <a:rPr lang="el-GR" sz="3600" dirty="0" smtClean="0"/>
            </a:br>
            <a:r>
              <a:rPr lang="el-GR" sz="3600" dirty="0" smtClean="0"/>
              <a:t>(</a:t>
            </a:r>
            <a:r>
              <a:rPr lang="el-GR" sz="3600" dirty="0"/>
              <a:t>από πόσα κεφάλαια </a:t>
            </a:r>
            <a:r>
              <a:rPr lang="el-GR" sz="3600" dirty="0" smtClean="0"/>
              <a:t>αποτελείται;)</a:t>
            </a:r>
            <a:r>
              <a:rPr lang="el-GR" sz="3600" dirty="0"/>
              <a:t/>
            </a:r>
            <a:br>
              <a:rPr lang="el-GR" sz="3600" dirty="0"/>
            </a:br>
            <a:endParaRPr lang="el-GR" sz="3600" dirty="0"/>
          </a:p>
        </p:txBody>
      </p:sp>
      <p:sp>
        <p:nvSpPr>
          <p:cNvPr id="3" name="Θέση περιεχομένου 2"/>
          <p:cNvSpPr>
            <a:spLocks noGrp="1"/>
          </p:cNvSpPr>
          <p:nvPr>
            <p:ph idx="1"/>
          </p:nvPr>
        </p:nvSpPr>
        <p:spPr>
          <a:xfrm>
            <a:off x="457200" y="1052736"/>
            <a:ext cx="8229600" cy="5616624"/>
          </a:xfrm>
        </p:spPr>
        <p:txBody>
          <a:bodyPr>
            <a:normAutofit lnSpcReduction="10000"/>
          </a:bodyPr>
          <a:lstStyle/>
          <a:p>
            <a:r>
              <a:rPr lang="el-GR" sz="2000" dirty="0" smtClean="0"/>
              <a:t>Πολλά </a:t>
            </a:r>
            <a:r>
              <a:rPr lang="el-GR" sz="2000" dirty="0"/>
              <a:t>έ</a:t>
            </a:r>
            <a:r>
              <a:rPr lang="el-GR" sz="2000" dirty="0" smtClean="0"/>
              <a:t>ντιτλα κεφάλαια αποτελούν το βιβλίο  (11)</a:t>
            </a:r>
          </a:p>
          <a:p>
            <a:r>
              <a:rPr lang="el-GR" sz="2000" dirty="0" smtClean="0"/>
              <a:t>Οι βαρετές Κυριακές, ο Ίκαρος και η προπαίδεια</a:t>
            </a:r>
          </a:p>
          <a:p>
            <a:r>
              <a:rPr lang="el-GR" sz="2000" dirty="0" smtClean="0"/>
              <a:t>Οι Πέμπτες, το καπλάνι, ο δεσπότης και ο κύριος Αμστραντάμ Πικιπικιράμ</a:t>
            </a:r>
          </a:p>
          <a:p>
            <a:r>
              <a:rPr lang="el-GR" sz="2000" dirty="0" smtClean="0"/>
              <a:t>Το μεγάλο νέο. Φεύγουμε στην εξοχή. Πύργοι, αποθήκες και τσαρδάκια</a:t>
            </a:r>
          </a:p>
          <a:p>
            <a:r>
              <a:rPr lang="el-GR" sz="2000" dirty="0" smtClean="0"/>
              <a:t>Η «απελπισία» μας. Η Σταματίνα. Έρχεται ο Νίκος. Τρεις λυπητερές ιστορίες</a:t>
            </a:r>
            <a:endParaRPr lang="el-GR" sz="2000" dirty="0"/>
          </a:p>
          <a:p>
            <a:r>
              <a:rPr lang="el-GR" sz="2000" dirty="0" smtClean="0"/>
              <a:t>Παράξενα πράγματα. Το γατί μας άλλαξε όνομα. Ένας προδότης μεταξύ μας</a:t>
            </a:r>
          </a:p>
          <a:p>
            <a:r>
              <a:rPr lang="el-GR" sz="2000" dirty="0" smtClean="0"/>
              <a:t>Τα πανιά του Θησέα, η δικτατορία και το μυστικό του Μύλου με το μισό Φτερό</a:t>
            </a:r>
          </a:p>
          <a:p>
            <a:r>
              <a:rPr lang="el-GR" sz="2000" dirty="0" smtClean="0"/>
              <a:t>Κουκουβάγιες και βασιλιάδες. Σαράβαλα και βασανάκια</a:t>
            </a:r>
          </a:p>
          <a:p>
            <a:r>
              <a:rPr lang="el-GR" sz="2000" dirty="0" smtClean="0"/>
              <a:t>Το ψιλικατζίδικο της κυρα-Αγγελικής και η αποταμίευση</a:t>
            </a:r>
          </a:p>
          <a:p>
            <a:r>
              <a:rPr lang="el-GR" sz="2000" dirty="0" smtClean="0"/>
              <a:t>Τα βλαβερά βιβλία, το στραβολαίμιασμα της Μυρτώς και η σαχλαμάρα των σαχλαμαρών</a:t>
            </a:r>
          </a:p>
          <a:p>
            <a:r>
              <a:rPr lang="el-GR" sz="2000" dirty="0" smtClean="0"/>
              <a:t>Σκότωσαν  το καπλάνι. Μια άλλη ιστορία και ο «άθλος» της Μυρτώς</a:t>
            </a:r>
          </a:p>
          <a:p>
            <a:r>
              <a:rPr lang="el-GR" sz="2000" dirty="0" smtClean="0"/>
              <a:t>Το καναρίνι και η Ισπανία. Αστέρια και καβούρια. Αν είχα γεννηθεί συγγραφέας</a:t>
            </a:r>
          </a:p>
          <a:p>
            <a:endParaRPr lang="el-GR" sz="2000" dirty="0" smtClean="0"/>
          </a:p>
          <a:p>
            <a:endParaRPr lang="el-GR" sz="2000" dirty="0"/>
          </a:p>
        </p:txBody>
      </p:sp>
    </p:spTree>
    <p:extLst>
      <p:ext uri="{BB962C8B-B14F-4D97-AF65-F5344CB8AC3E}">
        <p14:creationId xmlns:p14="http://schemas.microsoft.com/office/powerpoint/2010/main" val="1390184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Ποιο είναι το θέμα του βιβλίου;</a:t>
            </a:r>
            <a:br>
              <a:rPr lang="el-GR" dirty="0"/>
            </a:br>
            <a:endParaRPr lang="el-GR" dirty="0"/>
          </a:p>
        </p:txBody>
      </p:sp>
      <p:sp>
        <p:nvSpPr>
          <p:cNvPr id="3" name="Θέση περιεχομένου 2"/>
          <p:cNvSpPr>
            <a:spLocks noGrp="1"/>
          </p:cNvSpPr>
          <p:nvPr>
            <p:ph idx="1"/>
          </p:nvPr>
        </p:nvSpPr>
        <p:spPr>
          <a:xfrm>
            <a:off x="457200" y="1166844"/>
            <a:ext cx="8075240" cy="4959320"/>
          </a:xfrm>
        </p:spPr>
        <p:txBody>
          <a:bodyPr>
            <a:normAutofit fontScale="85000" lnSpcReduction="20000"/>
          </a:bodyPr>
          <a:lstStyle/>
          <a:p>
            <a:pPr algn="just"/>
            <a:r>
              <a:rPr lang="el-GR" dirty="0"/>
              <a:t>Οι κεντρικές ηρωίδες είναι δύο μικρά κορίτσια η Μυρτώ και η Μέλια (Μέλισσα) που μεγαλώνουν στη Σάμο, το 1936. Ο παππούς τους μεγαλώνει τις δύο αδερφές με ιστορίες της ελληνικής μυθολογίας και να τις γαλουχεί με τις αξίες των αρχαίων Ελλήνων. Το καπλάνι, μια βαλσαμωμένη τίγρη, που βρίσκεται μέσα στη βιτρίνα του σαλονιού του σπιτιού τους, αποτελεί το αντικείμενο των μαγικών ιστοριών που τους διηγείται ο ξάδερφός τους, ο Νίκος, φοιτητής στην Αθήνα, αλλά και συνωμοτικό μέσο επικοινωνίας μαζί του. Η δικτατορία του Μεταξά όμως θα φέρει τέλος στην παιδική αθωότητα και τα δύο κορίτσια αντιμέτωπα με προβληματισμούς και καταστάσεις, με τις οποίες θα ωριμάσουν.</a:t>
            </a:r>
          </a:p>
          <a:p>
            <a:endParaRPr lang="el-GR" dirty="0"/>
          </a:p>
        </p:txBody>
      </p:sp>
    </p:spTree>
    <p:extLst>
      <p:ext uri="{BB962C8B-B14F-4D97-AF65-F5344CB8AC3E}">
        <p14:creationId xmlns:p14="http://schemas.microsoft.com/office/powerpoint/2010/main" val="3412803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Σύντομη αναφορά στα βασικά στοιχεία της ιστορίας</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smtClean="0"/>
              <a:t>Πού εκτυλίσσεται η ιστορία</a:t>
            </a:r>
          </a:p>
          <a:p>
            <a:r>
              <a:rPr lang="el-GR" dirty="0" smtClean="0"/>
              <a:t>Πότε εκτυλίσσεται η ιστορία</a:t>
            </a:r>
          </a:p>
          <a:p>
            <a:r>
              <a:rPr lang="el-GR" dirty="0" smtClean="0"/>
              <a:t>Ποιοι είναι οι βασικοί ήρωες</a:t>
            </a:r>
          </a:p>
          <a:p>
            <a:r>
              <a:rPr lang="el-GR" dirty="0" smtClean="0"/>
              <a:t>Ποιος μιλά, ποιος είναι ο αφηγητής</a:t>
            </a:r>
          </a:p>
          <a:p>
            <a:r>
              <a:rPr lang="el-GR" dirty="0" smtClean="0"/>
              <a:t>Τι συμβαίνει στην ιστορία. Ποια είναι τα βασικά γεγονότα της πλοκής</a:t>
            </a:r>
          </a:p>
          <a:p>
            <a:r>
              <a:rPr lang="el-GR" dirty="0" smtClean="0"/>
              <a:t>Ποια είναι η δομή του βιβλίου (από πόσα κεφάλαια αποτελείται)</a:t>
            </a:r>
          </a:p>
          <a:p>
            <a:r>
              <a:rPr lang="el-GR" dirty="0" smtClean="0"/>
              <a:t>Ποιο είναι το θέμα του βιβλίου;</a:t>
            </a:r>
            <a:endParaRPr lang="el-GR" dirty="0"/>
          </a:p>
        </p:txBody>
      </p:sp>
    </p:spTree>
    <p:extLst>
      <p:ext uri="{BB962C8B-B14F-4D97-AF65-F5344CB8AC3E}">
        <p14:creationId xmlns:p14="http://schemas.microsoft.com/office/powerpoint/2010/main" val="1968829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ΤΑ ΤΡΙΑ ΒΑΣΙΚΑ ΒΗΜΑΤΑ ΤΗΣ ΔΙΔΑΚΤΙΚΗΣ ΠΡΑΚΤΙΚΗΣ</a:t>
            </a:r>
            <a:endParaRPr lang="el-GR" dirty="0"/>
          </a:p>
        </p:txBody>
      </p:sp>
      <p:sp>
        <p:nvSpPr>
          <p:cNvPr id="3" name="Θέση περιεχομένου 2"/>
          <p:cNvSpPr>
            <a:spLocks noGrp="1"/>
          </p:cNvSpPr>
          <p:nvPr>
            <p:ph idx="1"/>
          </p:nvPr>
        </p:nvSpPr>
        <p:spPr/>
        <p:txBody>
          <a:bodyPr/>
          <a:lstStyle/>
          <a:p>
            <a:r>
              <a:rPr lang="el-GR" dirty="0" smtClean="0"/>
              <a:t>Α) Σύντομη αναφορά στα βασικά στοιχεία της ιστορίας</a:t>
            </a:r>
          </a:p>
          <a:p>
            <a:r>
              <a:rPr lang="el-GR" dirty="0" smtClean="0"/>
              <a:t>Β) Ανάγνωση χαρακτηριστικών αποσπασμάτων από το βιβλίο</a:t>
            </a:r>
          </a:p>
          <a:p>
            <a:r>
              <a:rPr lang="el-GR" dirty="0" smtClean="0"/>
              <a:t>Γ) Παρουσίαση των αποτελεσμάτων της έρευνας</a:t>
            </a:r>
            <a:endParaRPr lang="el-GR" dirty="0"/>
          </a:p>
        </p:txBody>
      </p:sp>
    </p:spTree>
    <p:extLst>
      <p:ext uri="{BB962C8B-B14F-4D97-AF65-F5344CB8AC3E}">
        <p14:creationId xmlns:p14="http://schemas.microsoft.com/office/powerpoint/2010/main" val="3532556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Μια πρακτική εφαρμογή</a:t>
            </a:r>
            <a:endParaRPr lang="el-GR" dirty="0"/>
          </a:p>
        </p:txBody>
      </p:sp>
      <p:sp>
        <p:nvSpPr>
          <p:cNvPr id="3" name="Θέση περιεχομένου 2"/>
          <p:cNvSpPr>
            <a:spLocks noGrp="1"/>
          </p:cNvSpPr>
          <p:nvPr>
            <p:ph idx="1"/>
          </p:nvPr>
        </p:nvSpPr>
        <p:spPr>
          <a:xfrm>
            <a:off x="457200" y="1600200"/>
            <a:ext cx="8229600" cy="5069160"/>
          </a:xfrm>
        </p:spPr>
        <p:txBody>
          <a:bodyPr>
            <a:normAutofit/>
          </a:bodyPr>
          <a:lstStyle/>
          <a:p>
            <a:r>
              <a:rPr lang="el-GR" sz="2000" b="1" dirty="0" smtClean="0"/>
              <a:t>Άλκης Ζέη,  Το καπλάνι της βιτρίνας , Θεμέλιο, 1963.</a:t>
            </a:r>
          </a:p>
          <a:p>
            <a:pPr algn="just"/>
            <a:r>
              <a:rPr lang="el-GR" sz="2000" dirty="0" smtClean="0"/>
              <a:t>Στο </a:t>
            </a:r>
            <a:r>
              <a:rPr lang="el-GR" sz="2000" i="1" dirty="0" smtClean="0"/>
              <a:t>μυθιστόρημα της παιδικής ηλικίας </a:t>
            </a:r>
            <a:r>
              <a:rPr lang="el-GR" sz="2000" dirty="0" smtClean="0"/>
              <a:t>ο συγγραφέας κατά κανόνα και χωρίς τον φακό του ειδικού ερευνητή φαίνεται ότι χρησιμοποιεί τη μνήμη του. Αλλά και από την ανάλυση εκφωνημάτων ομοδιηγητικής ή ετεροδιηγητικής αφήγησης παρόμοιων κειμένων προκύπτει ότι ο «παιδικός λόγος» που ο συγγραφέας ενδεχομένως ανακαλεί στη μνήμη  και «τον χρησιμοποιεί» είναι απολύτως μια έντεχνη δική του κατασκευή (</a:t>
            </a:r>
            <a:r>
              <a:rPr lang="en-US" sz="2000" dirty="0" smtClean="0"/>
              <a:t>Lejeune, 1980</a:t>
            </a:r>
            <a:r>
              <a:rPr lang="el-GR" sz="2000" dirty="0" smtClean="0"/>
              <a:t>: 10). Παράλληλα, θα ορίζαμε το είδος (παιδικό μυθιστόρημα) και ως επιλογή </a:t>
            </a:r>
            <a:r>
              <a:rPr lang="el-GR" sz="2000" i="1" dirty="0" smtClean="0"/>
              <a:t>συμβάντων της παιδικής ηλικίας</a:t>
            </a:r>
            <a:r>
              <a:rPr lang="el-GR" sz="2000" dirty="0" smtClean="0"/>
              <a:t>. Στην περίπτωση της Ζέη, η διήγηση περιστρέφεται γύρω από μια φάση «της δικής της παιδικής ηλικίας», όπου και </a:t>
            </a:r>
            <a:r>
              <a:rPr lang="el-GR" sz="2000" i="1" dirty="0" smtClean="0"/>
              <a:t>η μυθοποίηση του εαυτού </a:t>
            </a:r>
            <a:r>
              <a:rPr lang="el-GR" sz="2000" dirty="0" smtClean="0"/>
              <a:t>καθορίζει και τη βιωματική και αυτοβιογραφική γραφή της, η οποία καθορίζεται μέσα στο κείμενο από το γενικό προφίλ της οκτάχρονης πρωταγωνίστριας Μέλιας (</a:t>
            </a:r>
            <a:r>
              <a:rPr lang="en-US" sz="2000" dirty="0" smtClean="0"/>
              <a:t>Gasparini 2008: 37), </a:t>
            </a:r>
            <a:r>
              <a:rPr lang="el-GR" sz="2000" dirty="0" smtClean="0"/>
              <a:t>Αλέξανδρος Ν. Ακριτόπουλος</a:t>
            </a:r>
            <a:r>
              <a:rPr lang="el-GR" sz="2000" i="1" dirty="0" smtClean="0"/>
              <a:t>, Η συγγραφέας Άλκη Ζέη, </a:t>
            </a:r>
            <a:r>
              <a:rPr lang="el-GR" sz="2000" dirty="0" smtClean="0"/>
              <a:t>Εκδόσεις Γράφημα, 2017</a:t>
            </a:r>
            <a:r>
              <a:rPr lang="el-GR" sz="2000" i="1" dirty="0" smtClean="0"/>
              <a:t>.</a:t>
            </a:r>
            <a:endParaRPr lang="el-GR" sz="2000" i="1" dirty="0"/>
          </a:p>
        </p:txBody>
      </p:sp>
    </p:spTree>
    <p:extLst>
      <p:ext uri="{BB962C8B-B14F-4D97-AF65-F5344CB8AC3E}">
        <p14:creationId xmlns:p14="http://schemas.microsoft.com/office/powerpoint/2010/main" val="914468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Πού εκτυλίσσεται η </a:t>
            </a:r>
            <a:r>
              <a:rPr lang="el-GR" dirty="0" smtClean="0"/>
              <a:t>ιστορία;</a:t>
            </a:r>
            <a:r>
              <a:rPr lang="el-GR" dirty="0"/>
              <a:t/>
            </a:r>
            <a:br>
              <a:rPr lang="el-GR" dirty="0"/>
            </a:br>
            <a:endParaRPr lang="el-GR" dirty="0"/>
          </a:p>
        </p:txBody>
      </p:sp>
      <p:sp>
        <p:nvSpPr>
          <p:cNvPr id="3" name="Θέση περιεχομένου 2"/>
          <p:cNvSpPr>
            <a:spLocks noGrp="1"/>
          </p:cNvSpPr>
          <p:nvPr>
            <p:ph idx="1"/>
          </p:nvPr>
        </p:nvSpPr>
        <p:spPr/>
        <p:txBody>
          <a:bodyPr>
            <a:normAutofit fontScale="92500" lnSpcReduction="10000"/>
          </a:bodyPr>
          <a:lstStyle/>
          <a:p>
            <a:r>
              <a:rPr lang="el-GR" dirty="0" smtClean="0"/>
              <a:t>«Μέσα στο Ικάριον πέλαγος βρίσκεται το νησί μας. Τι μικρό που φαίνεται πάνω στην υδρόγειο….. .», σελ. 13΄.</a:t>
            </a:r>
          </a:p>
          <a:p>
            <a:r>
              <a:rPr lang="el-GR" dirty="0" smtClean="0"/>
              <a:t>«Όταν ήτανε πόλεμος, οι Τούρκοι την κάψανε, πέρα ως πέρα, και η πολιτεία ερημώθηκε. Η φωτιά απλώθηκε ίσαμε τα δάση και τα βουνά. Ίσως, τότε, το καπλάνι να ξέφυγε τρομαγμένο, να ’πεσε στη θάλασσα και να κολύμπησε ως το νησί μας. Μήπως και οι άνθρωποι το ίδιο </a:t>
            </a:r>
            <a:r>
              <a:rPr lang="el-GR" dirty="0"/>
              <a:t>δεν κάνουνε;» , σελ. </a:t>
            </a:r>
            <a:r>
              <a:rPr lang="el-GR" dirty="0" smtClean="0"/>
              <a:t> 46</a:t>
            </a:r>
          </a:p>
        </p:txBody>
      </p:sp>
    </p:spTree>
    <p:extLst>
      <p:ext uri="{BB962C8B-B14F-4D97-AF65-F5344CB8AC3E}">
        <p14:creationId xmlns:p14="http://schemas.microsoft.com/office/powerpoint/2010/main" val="1021346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Πότε εκτυλίσσεται η ιστορία; </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dirty="0" smtClean="0"/>
              <a:t>«Τώρα έχουμε  Γενάρη του 1936, και ίσως τον Γενάρη του 1986 οι άνθρωποι να πετάνε σαν τον Ίκαρο, χωρίς όμως να ξεκολλάνε τα φτερά τους», σελ. 13</a:t>
            </a:r>
          </a:p>
          <a:p>
            <a:r>
              <a:rPr lang="el-GR" dirty="0" smtClean="0"/>
              <a:t>Στο παρακάτω άρθρο εξετάζεται η σχέση ιστορίας και μυθοπλασίας στη γραφή του παιδικού μυθιστορήματος.</a:t>
            </a:r>
            <a:endParaRPr lang="el-GR" dirty="0"/>
          </a:p>
          <a:p>
            <a:r>
              <a:rPr lang="el-GR" dirty="0" smtClean="0"/>
              <a:t>«Ιστορία και Μυθοπλασία: η εγγραφή της ιστορίας στο παιδικό μυθιστόρημα </a:t>
            </a:r>
            <a:r>
              <a:rPr lang="el-GR" i="1" dirty="0" smtClean="0"/>
              <a:t>Το καπλάνι της βιτρίνας</a:t>
            </a:r>
            <a:r>
              <a:rPr lang="el-GR" dirty="0" smtClean="0"/>
              <a:t> της Άλκης Ζέη», σελ. 178-198, στο Αλέξανδρος Ν. Ακριτόπουλος, </a:t>
            </a:r>
            <a:r>
              <a:rPr lang="el-GR" i="1" dirty="0" smtClean="0"/>
              <a:t>Η συγγραφέας Άλκη Ζέη, αναπαραστάσεις βιωματικής λογοτεχνίας κοινωνικού ρεαλισμού</a:t>
            </a:r>
            <a:r>
              <a:rPr lang="el-GR" dirty="0" smtClean="0"/>
              <a:t>. Εκδόσεις Γράφημα, 2017.</a:t>
            </a:r>
            <a:endParaRPr lang="el-GR" dirty="0"/>
          </a:p>
        </p:txBody>
      </p:sp>
    </p:spTree>
    <p:extLst>
      <p:ext uri="{BB962C8B-B14F-4D97-AF65-F5344CB8AC3E}">
        <p14:creationId xmlns:p14="http://schemas.microsoft.com/office/powerpoint/2010/main" val="2005101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Ποιοι είναι οι βασικοί </a:t>
            </a:r>
            <a:r>
              <a:rPr lang="el-GR" dirty="0" smtClean="0"/>
              <a:t>ήρωες;</a:t>
            </a:r>
            <a:endParaRPr lang="el-GR" dirty="0"/>
          </a:p>
        </p:txBody>
      </p:sp>
      <p:sp>
        <p:nvSpPr>
          <p:cNvPr id="3" name="Θέση περιεχομένου 2"/>
          <p:cNvSpPr>
            <a:spLocks noGrp="1"/>
          </p:cNvSpPr>
          <p:nvPr>
            <p:ph idx="1"/>
          </p:nvPr>
        </p:nvSpPr>
        <p:spPr/>
        <p:txBody>
          <a:bodyPr>
            <a:normAutofit fontScale="92500"/>
          </a:bodyPr>
          <a:lstStyle/>
          <a:p>
            <a:pPr algn="just"/>
            <a:r>
              <a:rPr lang="el-GR" sz="2800" dirty="0" smtClean="0"/>
              <a:t>Είναι η οκτάχρονη πρωταγωνίστρια Μέλια (Μέλισσα) και η λίγο μεγαλύτερή της δεκάχρονη Μυρτώ.</a:t>
            </a:r>
          </a:p>
          <a:p>
            <a:pPr marL="0" indent="0" algn="just">
              <a:buNone/>
            </a:pPr>
            <a:r>
              <a:rPr lang="el-GR" sz="2800" dirty="0" smtClean="0"/>
              <a:t>Στο παρακάτω απόσπασμα οι δύο αδελφές διαπληκτίζονται εξαιτίας των επιλογών τους στο σχολείο:</a:t>
            </a:r>
          </a:p>
          <a:p>
            <a:pPr marL="0" indent="0" algn="just">
              <a:buNone/>
            </a:pPr>
            <a:r>
              <a:rPr lang="el-GR" sz="2800" dirty="0" smtClean="0"/>
              <a:t>«… Εσύ τι θα γίνεις ; Κι εσύ δεν ξέρεις! </a:t>
            </a:r>
            <a:r>
              <a:rPr lang="el-GR" sz="2800" dirty="0"/>
              <a:t>Απάντησα </a:t>
            </a:r>
            <a:r>
              <a:rPr lang="el-GR" sz="2800" dirty="0" smtClean="0"/>
              <a:t>θυμωμένα. –Πώς δεν ξέρω; Αποφάσισα να γίνω αρχηγός! </a:t>
            </a:r>
            <a:r>
              <a:rPr lang="el-GR" sz="2800" dirty="0"/>
              <a:t> </a:t>
            </a:r>
            <a:r>
              <a:rPr lang="el-GR" sz="2800" dirty="0" smtClean="0"/>
              <a:t>-Αυτό δεν είναι επάγγελμα! –Και πάρα είναι! Ήθελα να της πω τότε πως εγώ θα γίνω συγγραφέας, μα πάλι θα μου έλεγε πως συγγραφέας γεννιέται κανείς, δε γίνεται –Κι εσύ γεννήθηκες αρχηγός; Ρώτησα όλο φούρκα.», σελ. 115</a:t>
            </a:r>
            <a:endParaRPr lang="el-GR" sz="2800" dirty="0"/>
          </a:p>
        </p:txBody>
      </p:sp>
    </p:spTree>
    <p:extLst>
      <p:ext uri="{BB962C8B-B14F-4D97-AF65-F5344CB8AC3E}">
        <p14:creationId xmlns:p14="http://schemas.microsoft.com/office/powerpoint/2010/main" val="408789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Ποιος μιλά, ποιος είναι ο </a:t>
            </a:r>
            <a:r>
              <a:rPr lang="el-GR" dirty="0" smtClean="0"/>
              <a:t>αφηγητής;</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sz="2800" dirty="0" smtClean="0"/>
              <a:t>«ΛΥΠΟ ΛΥΠΟ μουρμουρίζω εγώ και κουκουλώνομαι από το κεφάλι. ΛΥΠΟ, γιατί έχω μυστικά από τη Μυρτώ, ΛΥΠΟ, γιατί στο σπίτι οι μεγάλοι τσακώνονται, ΛΥΠΟ, γιατί ο Νίκος κρύβεται σ’ ένα σκονισμένο καμαράκι. ΛΥΠΟ, γιατί ο Αλέξης έρχεται πέντε μέρες τώρα στο σχολείο με δανεικά παπούτσια», σελ. 135 </a:t>
            </a:r>
          </a:p>
          <a:p>
            <a:r>
              <a:rPr lang="el-GR" sz="2800" dirty="0" smtClean="0"/>
              <a:t>«Κοριτσάκια, λέει εκείνος, είστε πολύ μικρά για να καταλάβετε, μα τη σημερινή μέρα θα τη θυμάται για πάντα η Ελλάδα και θα κλαίει. Πόσες του μήνα έχουμε σήμερα; -4 Αυγούστου 1936, απάντησε η Μυρτώ», σελ. 77</a:t>
            </a:r>
          </a:p>
          <a:p>
            <a:endParaRPr lang="el-GR" dirty="0"/>
          </a:p>
        </p:txBody>
      </p:sp>
    </p:spTree>
    <p:extLst>
      <p:ext uri="{BB962C8B-B14F-4D97-AF65-F5344CB8AC3E}">
        <p14:creationId xmlns:p14="http://schemas.microsoft.com/office/powerpoint/2010/main" val="2928462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Τι συμβαίνει στην </a:t>
            </a:r>
            <a:r>
              <a:rPr lang="el-GR" dirty="0" smtClean="0"/>
              <a:t>ιστορία; </a:t>
            </a:r>
            <a:r>
              <a:rPr lang="el-GR" dirty="0"/>
              <a:t>Ποια είναι τα βασικά γεγονότα της </a:t>
            </a:r>
            <a:r>
              <a:rPr lang="el-GR" dirty="0" smtClean="0"/>
              <a:t>πλοκής;</a:t>
            </a:r>
            <a:endParaRPr lang="el-GR" dirty="0"/>
          </a:p>
        </p:txBody>
      </p:sp>
      <p:sp>
        <p:nvSpPr>
          <p:cNvPr id="3" name="Θέση περιεχομένου 2"/>
          <p:cNvSpPr>
            <a:spLocks noGrp="1"/>
          </p:cNvSpPr>
          <p:nvPr>
            <p:ph idx="1"/>
          </p:nvPr>
        </p:nvSpPr>
        <p:spPr>
          <a:xfrm>
            <a:off x="457200" y="1600200"/>
            <a:ext cx="8229600" cy="4997152"/>
          </a:xfrm>
        </p:spPr>
        <p:txBody>
          <a:bodyPr>
            <a:normAutofit fontScale="92500"/>
          </a:bodyPr>
          <a:lstStyle/>
          <a:p>
            <a:pPr algn="just"/>
            <a:r>
              <a:rPr lang="el-GR" sz="2400" dirty="0" smtClean="0"/>
              <a:t>Τα δυο κορίτσια Μέλια και Μυρτώ ζούνε με τον παππού στη Χώρα στη Σάμο και τα καλοκαίρια στο Λαμαγάρι, στο εξοχικό του. </a:t>
            </a:r>
          </a:p>
          <a:p>
            <a:pPr algn="just"/>
            <a:r>
              <a:rPr lang="el-GR" sz="2400" dirty="0" smtClean="0"/>
              <a:t>Στο σπίτι μεγαλώνουν με τους μεγάλους και συνωμοτούν με το «καπλάνι», έναν βαλσαμωμένο τίγρη στο σαλόνι του σπιτιού. Ο Νίκος ο φοιτητής  ξάδελφός του επικοινωνεί και αυτός με το καπλάνι.</a:t>
            </a:r>
          </a:p>
          <a:p>
            <a:pPr algn="just"/>
            <a:r>
              <a:rPr lang="el-GR" sz="2400" dirty="0" smtClean="0"/>
              <a:t>Τα κορίτσια γνωρίζουν τα παιδιά από τα τσαρδάκια που ζουν στο Λαμαγάρι</a:t>
            </a:r>
          </a:p>
          <a:p>
            <a:pPr algn="just"/>
            <a:r>
              <a:rPr lang="el-GR" sz="2400" dirty="0" smtClean="0"/>
              <a:t>Το καλοκαίρι του 1936 ζουν ξεχωριστή εμπειρία στο νησί με την επιβολή της δικτατορίας του Μεταξά.</a:t>
            </a:r>
          </a:p>
          <a:p>
            <a:pPr algn="just"/>
            <a:r>
              <a:rPr lang="el-GR" sz="2400" dirty="0" smtClean="0"/>
              <a:t>Πηγαίνουν στο σχολείο και «μεγαλώνουν» με τους  σχολικούς περιορισμούς  της δικτατορίας, από τις οποίες θέλει να τις «απομακρύνει» ο παππούς και ο κυνηγημένος ξάδελφος Νίκος.</a:t>
            </a:r>
          </a:p>
          <a:p>
            <a:pPr algn="just"/>
            <a:endParaRPr lang="el-GR" sz="2400" dirty="0"/>
          </a:p>
        </p:txBody>
      </p:sp>
    </p:spTree>
    <p:extLst>
      <p:ext uri="{BB962C8B-B14F-4D97-AF65-F5344CB8AC3E}">
        <p14:creationId xmlns:p14="http://schemas.microsoft.com/office/powerpoint/2010/main" val="206387625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662</TotalTime>
  <Words>1133</Words>
  <Application>Microsoft Office PowerPoint</Application>
  <PresentationFormat>On-screen Show (4:3)</PresentationFormat>
  <Paragraphs>53</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Θέμα του Office</vt:lpstr>
      <vt:lpstr>ΠΑΡΟΥΣΙΑΣΗ ΒΙΒΛΙΟΥ ΜΙΑ ΠΡΑΚΤΙΚΗ ΔΙΔΑΣΚΑΛΙΑΣ ΤΗΣ ΛΟΓΟΤΕΧΙΑΣ</vt:lpstr>
      <vt:lpstr>Σύντομη αναφορά στα βασικά στοιχεία της ιστορίας</vt:lpstr>
      <vt:lpstr>ΤΑ ΤΡΙΑ ΒΑΣΙΚΑ ΒΗΜΑΤΑ ΤΗΣ ΔΙΔΑΚΤΙΚΗΣ ΠΡΑΚΤΙΚΗΣ</vt:lpstr>
      <vt:lpstr>Μια πρακτική εφαρμογή</vt:lpstr>
      <vt:lpstr>Πού εκτυλίσσεται η ιστορία; </vt:lpstr>
      <vt:lpstr>Πότε εκτυλίσσεται η ιστορία; </vt:lpstr>
      <vt:lpstr>Ποιοι είναι οι βασικοί ήρωες;</vt:lpstr>
      <vt:lpstr>Ποιος μιλά, ποιος είναι ο αφηγητής;</vt:lpstr>
      <vt:lpstr>Τι συμβαίνει στην ιστορία; Ποια είναι τα βασικά γεγονότα της πλοκής;</vt:lpstr>
      <vt:lpstr>Ποια είναι η δομή του βιβλίου;  (από πόσα κεφάλαια αποτελείται;) </vt:lpstr>
      <vt:lpstr>Ποιο είναι το θέμα του βιβλίου; </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alex</dc:creator>
  <cp:lastModifiedBy>aakri</cp:lastModifiedBy>
  <cp:revision>21</cp:revision>
  <dcterms:created xsi:type="dcterms:W3CDTF">2020-05-15T11:31:25Z</dcterms:created>
  <dcterms:modified xsi:type="dcterms:W3CDTF">2020-11-30T11:00:54Z</dcterms:modified>
</cp:coreProperties>
</file>