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8" r:id="rId2"/>
    <p:sldMasterId id="2147483700" r:id="rId3"/>
    <p:sldMasterId id="2147483712" r:id="rId4"/>
  </p:sldMasterIdLst>
  <p:notesMasterIdLst>
    <p:notesMasterId r:id="rId51"/>
  </p:notesMasterIdLst>
  <p:sldIdLst>
    <p:sldId id="256" r:id="rId5"/>
    <p:sldId id="257" r:id="rId6"/>
    <p:sldId id="259" r:id="rId7"/>
    <p:sldId id="258" r:id="rId8"/>
    <p:sldId id="263" r:id="rId9"/>
    <p:sldId id="293" r:id="rId10"/>
    <p:sldId id="264" r:id="rId11"/>
    <p:sldId id="268" r:id="rId12"/>
    <p:sldId id="269" r:id="rId13"/>
    <p:sldId id="261" r:id="rId14"/>
    <p:sldId id="265" r:id="rId15"/>
    <p:sldId id="270" r:id="rId16"/>
    <p:sldId id="271" r:id="rId17"/>
    <p:sldId id="272" r:id="rId18"/>
    <p:sldId id="273" r:id="rId19"/>
    <p:sldId id="262" r:id="rId20"/>
    <p:sldId id="291" r:id="rId21"/>
    <p:sldId id="294" r:id="rId22"/>
    <p:sldId id="336" r:id="rId23"/>
    <p:sldId id="337" r:id="rId24"/>
    <p:sldId id="338" r:id="rId25"/>
    <p:sldId id="339" r:id="rId26"/>
    <p:sldId id="340" r:id="rId27"/>
    <p:sldId id="341" r:id="rId28"/>
    <p:sldId id="342" r:id="rId29"/>
    <p:sldId id="292" r:id="rId30"/>
    <p:sldId id="335" r:id="rId31"/>
    <p:sldId id="303" r:id="rId32"/>
    <p:sldId id="334" r:id="rId33"/>
    <p:sldId id="266" r:id="rId34"/>
    <p:sldId id="267" r:id="rId35"/>
    <p:sldId id="284" r:id="rId36"/>
    <p:sldId id="277" r:id="rId37"/>
    <p:sldId id="278" r:id="rId38"/>
    <p:sldId id="279" r:id="rId39"/>
    <p:sldId id="275" r:id="rId40"/>
    <p:sldId id="280" r:id="rId41"/>
    <p:sldId id="281" r:id="rId42"/>
    <p:sldId id="282" r:id="rId43"/>
    <p:sldId id="283" r:id="rId44"/>
    <p:sldId id="290" r:id="rId45"/>
    <p:sldId id="285" r:id="rId46"/>
    <p:sldId id="286" r:id="rId47"/>
    <p:sldId id="287" r:id="rId48"/>
    <p:sldId id="288" r:id="rId49"/>
    <p:sldId id="28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181" autoAdjust="0"/>
  </p:normalViewPr>
  <p:slideViewPr>
    <p:cSldViewPr snapToGrid="0">
      <p:cViewPr varScale="1">
        <p:scale>
          <a:sx n="58" d="100"/>
          <a:sy n="58" d="100"/>
        </p:scale>
        <p:origin x="492" y="78"/>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17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F778F-BAA6-4BA0-87FA-0CFBBD436CFC}" type="datetimeFigureOut">
              <a:rPr lang="el-GR" smtClean="0"/>
              <a:pPr/>
              <a:t>30/3/2021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A844C-9D35-423F-84E9-F6907D900338}" type="slidenum">
              <a:rPr lang="el-GR" smtClean="0"/>
              <a:pPr/>
              <a:t>‹#›</a:t>
            </a:fld>
            <a:endParaRPr lang="el-GR"/>
          </a:p>
        </p:txBody>
      </p:sp>
    </p:spTree>
    <p:extLst>
      <p:ext uri="{BB962C8B-B14F-4D97-AF65-F5344CB8AC3E}">
        <p14:creationId xmlns:p14="http://schemas.microsoft.com/office/powerpoint/2010/main" val="278418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Jean_Lave" TargetMode="External"/><Relationship Id="rId7" Type="http://schemas.openxmlformats.org/officeDocument/2006/relationships/hyperlink" Target="https://en.wikipedia.org/wiki/Situated_learning#cite_note-lavewenger-3"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n.wikipedia.org/wiki/Community_of_practice" TargetMode="External"/><Relationship Id="rId5" Type="http://schemas.openxmlformats.org/officeDocument/2006/relationships/hyperlink" Target="https://en.wikipedia.org/wiki/Learning" TargetMode="External"/><Relationship Id="rId4" Type="http://schemas.openxmlformats.org/officeDocument/2006/relationships/hyperlink" Target="https://en.wikipedia.org/wiki/Etienne_Weng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dirty="0"/>
              <a:t> </a:t>
            </a:r>
            <a:r>
              <a:rPr lang="en-US" altLang="el-GR" dirty="0"/>
              <a:t>H </a:t>
            </a:r>
            <a:r>
              <a:rPr lang="el-GR" sz="1200" b="1" i="0" kern="1200" dirty="0">
                <a:solidFill>
                  <a:schemeClr val="tx1"/>
                </a:solidFill>
                <a:effectLst/>
                <a:latin typeface="+mn-lt"/>
                <a:ea typeface="+mn-ea"/>
                <a:cs typeface="+mn-cs"/>
              </a:rPr>
              <a:t>ενόραση </a:t>
            </a:r>
            <a:r>
              <a:rPr lang="el-GR" sz="1200" b="0" i="0" kern="1200" dirty="0">
                <a:solidFill>
                  <a:schemeClr val="tx1"/>
                </a:solidFill>
                <a:effectLst/>
                <a:latin typeface="+mn-lt"/>
                <a:ea typeface="+mn-ea"/>
                <a:cs typeface="+mn-cs"/>
              </a:rPr>
              <a:t>ως μαθησιακή διαδικασία βασίζεται στη σύλληψη της μορφής του νέου προς γνώση αντικειμένου ως «όλου», που δε γίνεται στην αρχή με σαφήνεια αντιληπτό, αλλά κατά την πορεία της μάθησης, προχωρώντας από το όλο προς τα μέρη, τα στοιχεία που την απαρτίζουν διασαφηνίζονται και διακρίνονται μεταξύ τους. Για παράδειγμα, όταν βλέπουμε ένα άτομο να πλησιάζει από μακριά αυτό που αντιλαμβανόμαστε σε πρώτη φάση είναι η γενική μορφή του, δηλαδή αν είναι άντρας ή γυναίκα, ενώ στη συνέχεια διακρίνουμε και τα ιδιαίτερα χαρακτηριστικά του.</a:t>
            </a:r>
            <a:endParaRPr lang="en-US" sz="1200" b="0" i="0" kern="1200" dirty="0">
              <a:solidFill>
                <a:schemeClr val="tx1"/>
              </a:solidFill>
              <a:effectLst/>
              <a:latin typeface="+mn-lt"/>
              <a:ea typeface="+mn-ea"/>
              <a:cs typeface="+mn-cs"/>
            </a:endParaRPr>
          </a:p>
          <a:p>
            <a:r>
              <a:rPr lang="el-GR" sz="1200" b="0" i="0" kern="1200" dirty="0">
                <a:solidFill>
                  <a:schemeClr val="tx1"/>
                </a:solidFill>
                <a:effectLst/>
                <a:latin typeface="+mn-lt"/>
                <a:ea typeface="+mn-ea"/>
                <a:cs typeface="+mn-cs"/>
              </a:rPr>
              <a:t>Εκπρόσωποί της είναι οι </a:t>
            </a:r>
            <a:r>
              <a:rPr lang="el-GR" sz="1200" b="1" i="0" kern="1200" dirty="0" err="1">
                <a:solidFill>
                  <a:schemeClr val="tx1"/>
                </a:solidFill>
                <a:effectLst/>
                <a:latin typeface="+mn-lt"/>
                <a:ea typeface="+mn-ea"/>
                <a:cs typeface="+mn-cs"/>
              </a:rPr>
              <a:t>Wertheimer</a:t>
            </a:r>
            <a:r>
              <a:rPr lang="el-GR" sz="1200" b="1" i="0" kern="1200" dirty="0">
                <a:solidFill>
                  <a:schemeClr val="tx1"/>
                </a:solidFill>
                <a:effectLst/>
                <a:latin typeface="+mn-lt"/>
                <a:ea typeface="+mn-ea"/>
                <a:cs typeface="+mn-cs"/>
              </a:rPr>
              <a:t>, </a:t>
            </a:r>
            <a:r>
              <a:rPr lang="el-GR" sz="1200" b="1" i="0" kern="1200" dirty="0" err="1">
                <a:solidFill>
                  <a:schemeClr val="tx1"/>
                </a:solidFill>
                <a:effectLst/>
                <a:latin typeface="+mn-lt"/>
                <a:ea typeface="+mn-ea"/>
                <a:cs typeface="+mn-cs"/>
              </a:rPr>
              <a:t>Koffka</a:t>
            </a:r>
            <a:r>
              <a:rPr lang="el-GR" sz="1200" b="1" i="0" kern="1200" dirty="0">
                <a:solidFill>
                  <a:schemeClr val="tx1"/>
                </a:solidFill>
                <a:effectLst/>
                <a:latin typeface="+mn-lt"/>
                <a:ea typeface="+mn-ea"/>
                <a:cs typeface="+mn-cs"/>
              </a:rPr>
              <a:t> και </a:t>
            </a:r>
            <a:r>
              <a:rPr lang="el-GR" sz="1200" b="1" i="0" kern="1200" dirty="0" err="1">
                <a:solidFill>
                  <a:schemeClr val="tx1"/>
                </a:solidFill>
                <a:effectLst/>
                <a:latin typeface="+mn-lt"/>
                <a:ea typeface="+mn-ea"/>
                <a:cs typeface="+mn-cs"/>
              </a:rPr>
              <a:t>Köhler</a:t>
            </a:r>
            <a:r>
              <a:rPr lang="el-GR" sz="1200" b="0" i="0" kern="1200" dirty="0">
                <a:solidFill>
                  <a:schemeClr val="tx1"/>
                </a:solidFill>
                <a:effectLst/>
                <a:latin typeface="+mn-lt"/>
                <a:ea typeface="+mn-ea"/>
                <a:cs typeface="+mn-cs"/>
              </a:rPr>
              <a:t>. Ο πρώτος, που είναι και ο κυριότερος, ασχολήθηκε με τη μάθηση στη σχολική τάξη και μάλιστα </a:t>
            </a:r>
            <a:r>
              <a:rPr lang="el-GR" sz="1200" b="0" i="0" u="sng" kern="1200" dirty="0">
                <a:solidFill>
                  <a:schemeClr val="tx1"/>
                </a:solidFill>
                <a:effectLst/>
                <a:latin typeface="+mn-lt"/>
                <a:ea typeface="+mn-ea"/>
                <a:cs typeface="+mn-cs"/>
              </a:rPr>
              <a:t>με τη διδασκαλία, η οποία οδηγεί στην ανάπτυξη της δημιουργικής σκέψης</a:t>
            </a:r>
            <a:r>
              <a:rPr lang="el-GR" sz="1200" b="0" i="0" kern="1200" dirty="0">
                <a:solidFill>
                  <a:schemeClr val="tx1"/>
                </a:solidFill>
                <a:effectLst/>
                <a:latin typeface="+mn-lt"/>
                <a:ea typeface="+mn-ea"/>
                <a:cs typeface="+mn-cs"/>
              </a:rPr>
              <a:t>. Ο τελευταίος παρατήρησε στα πειράματά του ότι τα ζώα δεν εργάζονταν μηχανικά, αλλά σκέφτονταν, και αφού είχαν εποπτεία της όλης κατάστασης με μία ευφυή ανακατάταξή της έλυναν το πρόβλημα.</a:t>
            </a:r>
          </a:p>
          <a:p>
            <a:r>
              <a:rPr lang="el-GR" sz="1200" b="0" i="0" kern="1200" dirty="0">
                <a:solidFill>
                  <a:schemeClr val="tx1"/>
                </a:solidFill>
                <a:effectLst/>
                <a:latin typeface="+mn-lt"/>
                <a:ea typeface="+mn-ea"/>
                <a:cs typeface="+mn-cs"/>
              </a:rPr>
              <a:t>Ήταν δε μία διανοητική εργασία οργανωμένη και εσωτερική, η οποία ξαφνικά έδινε και τη λύση του προβλήματος. Αυτή τη διαδικασία λοιπόν κατά την οποία εμφανίζεται μία αιφνίδια και άμεση θεώρηση της όλης κατάστασης, ονόμασε ο </a:t>
            </a:r>
            <a:r>
              <a:rPr lang="el-GR" sz="1200" b="1" i="0" kern="1200" dirty="0" err="1">
                <a:solidFill>
                  <a:schemeClr val="tx1"/>
                </a:solidFill>
                <a:effectLst/>
                <a:latin typeface="+mn-lt"/>
                <a:ea typeface="+mn-ea"/>
                <a:cs typeface="+mn-cs"/>
              </a:rPr>
              <a:t>Köhler</a:t>
            </a: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μάθηση με ενόραση</a:t>
            </a:r>
            <a:r>
              <a:rPr lang="el-GR" sz="1200" b="0" i="0" kern="1200" dirty="0">
                <a:solidFill>
                  <a:schemeClr val="tx1"/>
                </a:solidFill>
                <a:effectLst/>
                <a:latin typeface="+mn-lt"/>
                <a:ea typeface="+mn-ea"/>
                <a:cs typeface="+mn-cs"/>
              </a:rPr>
              <a:t>». Είναι δε εφικτή όταν δίνεται στο άτομο που μαθαίνει η δυνατότητα να αντιμετωπίσει εξαρχής ολόκληρη την προς μάθηση κατάσταση. Οι οπαδοί της τονίζουν ότι τα προς μάθηση στοιχεία πρέπει να οργανώνονται έτσι, ώστε να γίνονται αντιληπτά ως σύνολα..</a:t>
            </a:r>
          </a:p>
          <a:p>
            <a:pPr eaLnBrk="1" hangingPunct="1">
              <a:spcBef>
                <a:spcPct val="0"/>
              </a:spcBef>
            </a:pPr>
            <a:endParaRPr lang="el-GR" altLang="el-GR" dirty="0"/>
          </a:p>
        </p:txBody>
      </p:sp>
      <p:sp>
        <p:nvSpPr>
          <p:cNvPr id="215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6F3854-E98F-422C-A88A-A52619758A68}" type="slidenum">
              <a:rPr lang="el-GR" altLang="el-GR"/>
              <a:pPr>
                <a:spcBef>
                  <a:spcPct val="0"/>
                </a:spcBef>
              </a:pPr>
              <a:t>3</a:t>
            </a:fld>
            <a:endParaRPr lang="el-GR" altLang="el-GR"/>
          </a:p>
        </p:txBody>
      </p:sp>
    </p:spTree>
    <p:extLst>
      <p:ext uri="{BB962C8B-B14F-4D97-AF65-F5344CB8AC3E}">
        <p14:creationId xmlns:p14="http://schemas.microsoft.com/office/powerpoint/2010/main" val="83410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dirty="0"/>
              <a:t> </a:t>
            </a:r>
          </a:p>
        </p:txBody>
      </p:sp>
      <p:sp>
        <p:nvSpPr>
          <p:cNvPr id="194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FB55F5-8062-4F8C-8D4C-1E6C38F273A9}" type="slidenum">
              <a:rPr lang="el-GR" altLang="el-GR"/>
              <a:pPr>
                <a:spcBef>
                  <a:spcPct val="0"/>
                </a:spcBef>
              </a:pPr>
              <a:t>7</a:t>
            </a:fld>
            <a:endParaRPr lang="el-GR" altLang="el-GR"/>
          </a:p>
        </p:txBody>
      </p:sp>
    </p:spTree>
    <p:extLst>
      <p:ext uri="{BB962C8B-B14F-4D97-AF65-F5344CB8AC3E}">
        <p14:creationId xmlns:p14="http://schemas.microsoft.com/office/powerpoint/2010/main" val="209294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235D2937-4EAF-46D8-B09E-48081D70B693}" type="slidenum">
              <a:rPr lang="el-GR" altLang="el-GR"/>
              <a:pPr>
                <a:spcBef>
                  <a:spcPct val="0"/>
                </a:spcBef>
              </a:pPr>
              <a:t>10</a:t>
            </a:fld>
            <a:endParaRPr lang="el-GR" altLang="el-GR"/>
          </a:p>
        </p:txBody>
      </p:sp>
      <p:sp>
        <p:nvSpPr>
          <p:cNvPr id="9219" name="Rectangle 2"/>
          <p:cNvSpPr>
            <a:spLocks noGrp="1" noRot="1" noChangeAspect="1" noChangeArrowheads="1" noTextEdit="1"/>
          </p:cNvSpPr>
          <p:nvPr>
            <p:ph type="sldImg"/>
          </p:nvPr>
        </p:nvSpPr>
        <p:spPr>
          <a:solidFill>
            <a:srgbClr val="FFFFFF"/>
          </a:solidFill>
          <a:ln/>
        </p:spPr>
      </p:sp>
      <p:sp>
        <p:nvSpPr>
          <p:cNvPr id="9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67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pPr>
                <a:spcBef>
                  <a:spcPct val="0"/>
                </a:spcBef>
              </a:pPr>
              <a:t>16</a:t>
            </a:fld>
            <a:endParaRPr lang="el-GR" altLang="el-G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03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pPr>
                <a:spcBef>
                  <a:spcPct val="0"/>
                </a:spcBef>
              </a:pPr>
              <a:t>17</a:t>
            </a:fld>
            <a:endParaRPr lang="el-GR" altLang="el-G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43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pPr>
                <a:spcBef>
                  <a:spcPct val="0"/>
                </a:spcBef>
              </a:pPr>
              <a:t>26</a:t>
            </a:fld>
            <a:endParaRPr lang="el-GR" altLang="el-G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38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1" i="0" kern="1200" dirty="0">
                <a:solidFill>
                  <a:schemeClr val="tx1"/>
                </a:solidFill>
                <a:latin typeface="+mn-lt"/>
                <a:ea typeface="+mn-ea"/>
                <a:cs typeface="+mn-cs"/>
              </a:rPr>
              <a:t>Barbara </a:t>
            </a:r>
            <a:r>
              <a:rPr lang="en-US" sz="1200" b="1" i="0" kern="1200" dirty="0" err="1">
                <a:solidFill>
                  <a:schemeClr val="tx1"/>
                </a:solidFill>
                <a:latin typeface="+mn-lt"/>
                <a:ea typeface="+mn-ea"/>
                <a:cs typeface="+mn-cs"/>
              </a:rPr>
              <a:t>Rogoff</a:t>
            </a:r>
            <a:r>
              <a:rPr lang="en-US" sz="1200" b="1" i="0" kern="1200" dirty="0">
                <a:solidFill>
                  <a:schemeClr val="tx1"/>
                </a:solidFill>
                <a:latin typeface="+mn-lt"/>
                <a:ea typeface="+mn-ea"/>
                <a:cs typeface="+mn-cs"/>
              </a:rPr>
              <a:t> </a:t>
            </a:r>
            <a:r>
              <a:rPr lang="en-US" sz="1200" b="0" i="0" kern="1200" dirty="0">
                <a:solidFill>
                  <a:schemeClr val="tx1"/>
                </a:solidFill>
                <a:latin typeface="+mn-lt"/>
                <a:ea typeface="+mn-ea"/>
                <a:cs typeface="+mn-cs"/>
              </a:rPr>
              <a:t>investigates cultural variation in learning processes and settings, with special interest in communities where schooling has not been prevalent. She is particularly interested in cultural aspects of collaboration, learning through observation, children's interest and keen attention to ongoing events, roles of adults as guides or as instructors, and children's opportunities to participate in cultural activities or in age-specific child-focused settings.</a:t>
            </a:r>
          </a:p>
          <a:p>
            <a:r>
              <a:rPr lang="en-US" sz="1200" b="0" i="0" kern="1200" dirty="0">
                <a:solidFill>
                  <a:schemeClr val="tx1"/>
                </a:solidFill>
                <a:effectLst/>
                <a:latin typeface="+mn-lt"/>
                <a:ea typeface="+mn-ea"/>
                <a:cs typeface="+mn-cs"/>
              </a:rPr>
              <a:t>Situated learning was first proposed by </a:t>
            </a:r>
            <a:r>
              <a:rPr lang="en-US" sz="1200" b="0" i="0" u="none" strike="noStrike" kern="1200" dirty="0">
                <a:solidFill>
                  <a:schemeClr val="tx1"/>
                </a:solidFill>
                <a:effectLst/>
                <a:latin typeface="+mn-lt"/>
                <a:ea typeface="+mn-ea"/>
                <a:cs typeface="+mn-cs"/>
                <a:hlinkClick r:id="rId3" tooltip="Jean Lave"/>
              </a:rPr>
              <a:t>Jean Lave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Etienne Wenger"/>
              </a:rPr>
              <a:t>Etienne Wenger</a:t>
            </a:r>
            <a:r>
              <a:rPr lang="en-US" sz="1200" b="0" i="0" kern="1200" dirty="0">
                <a:solidFill>
                  <a:schemeClr val="tx1"/>
                </a:solidFill>
                <a:effectLst/>
                <a:latin typeface="+mn-lt"/>
                <a:ea typeface="+mn-ea"/>
                <a:cs typeface="+mn-cs"/>
              </a:rPr>
              <a:t> as a model of </a:t>
            </a:r>
            <a:r>
              <a:rPr lang="en-US" sz="1200" b="0" i="0" u="none" strike="noStrike" kern="1200" dirty="0">
                <a:solidFill>
                  <a:schemeClr val="tx1"/>
                </a:solidFill>
                <a:effectLst/>
                <a:latin typeface="+mn-lt"/>
                <a:ea typeface="+mn-ea"/>
                <a:cs typeface="+mn-cs"/>
                <a:hlinkClick r:id="rId5" tooltip="Learning"/>
              </a:rPr>
              <a:t>learning</a:t>
            </a:r>
            <a:r>
              <a:rPr lang="en-US" sz="1200" b="0" i="0" kern="1200" dirty="0">
                <a:solidFill>
                  <a:schemeClr val="tx1"/>
                </a:solidFill>
                <a:effectLst/>
                <a:latin typeface="+mn-lt"/>
                <a:ea typeface="+mn-ea"/>
                <a:cs typeface="+mn-cs"/>
              </a:rPr>
              <a:t> in a </a:t>
            </a:r>
            <a:r>
              <a:rPr lang="en-US" sz="1200" b="0" i="0" u="none" strike="noStrike" kern="1200" dirty="0">
                <a:solidFill>
                  <a:schemeClr val="tx1"/>
                </a:solidFill>
                <a:effectLst/>
                <a:latin typeface="+mn-lt"/>
                <a:ea typeface="+mn-ea"/>
                <a:cs typeface="+mn-cs"/>
                <a:hlinkClick r:id="rId6" tooltip="Community of practice"/>
              </a:rPr>
              <a:t>Community of practice</a:t>
            </a:r>
            <a:r>
              <a:rPr lang="en-US" sz="1200" b="0" i="0" kern="1200" dirty="0">
                <a:solidFill>
                  <a:schemeClr val="tx1"/>
                </a:solidFill>
                <a:effectLst/>
                <a:latin typeface="+mn-lt"/>
                <a:ea typeface="+mn-ea"/>
                <a:cs typeface="+mn-cs"/>
              </a:rPr>
              <a:t>. At its simplest, situated learning is learning that takes place in the same context in which it is applied. Lave and Wenger (1991)</a:t>
            </a:r>
            <a:r>
              <a:rPr lang="en-US" sz="1200" b="0" i="0" u="none" strike="noStrike" kern="1200" baseline="30000" dirty="0">
                <a:solidFill>
                  <a:schemeClr val="tx1"/>
                </a:solidFill>
                <a:effectLst/>
                <a:latin typeface="+mn-lt"/>
                <a:ea typeface="+mn-ea"/>
                <a:cs typeface="+mn-cs"/>
                <a:hlinkClick r:id="rId7"/>
              </a:rPr>
              <a:t>[3]</a:t>
            </a:r>
            <a:r>
              <a:rPr lang="en-US" sz="1200" b="0" i="0" kern="1200" dirty="0">
                <a:solidFill>
                  <a:schemeClr val="tx1"/>
                </a:solidFill>
                <a:effectLst/>
                <a:latin typeface="+mn-lt"/>
                <a:ea typeface="+mn-ea"/>
                <a:cs typeface="+mn-cs"/>
              </a:rPr>
              <a:t> argue that learning should not be viewed as simply the transmission of abstract and </a:t>
            </a:r>
            <a:r>
              <a:rPr lang="en-US" sz="1200" b="0" i="0" kern="1200" dirty="0" err="1">
                <a:solidFill>
                  <a:schemeClr val="tx1"/>
                </a:solidFill>
                <a:effectLst/>
                <a:latin typeface="+mn-lt"/>
                <a:ea typeface="+mn-ea"/>
                <a:cs typeface="+mn-cs"/>
              </a:rPr>
              <a:t>decontextualised</a:t>
            </a:r>
            <a:r>
              <a:rPr lang="en-US" sz="1200" b="0" i="0" kern="1200" dirty="0">
                <a:solidFill>
                  <a:schemeClr val="tx1"/>
                </a:solidFill>
                <a:effectLst/>
                <a:latin typeface="+mn-lt"/>
                <a:ea typeface="+mn-ea"/>
                <a:cs typeface="+mn-cs"/>
              </a:rPr>
              <a:t> knowledge from one individual to another, but a social process whereby knowledge is co-constructed; they suggest that such learning is situated in a specific context and embedded within a particular social and physical environment.</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3AFA844C-9D35-423F-84E9-F6907D900338}" type="slidenum">
              <a:rPr lang="el-GR" smtClean="0"/>
              <a:pPr/>
              <a:t>32</a:t>
            </a:fld>
            <a:endParaRPr lang="el-GR"/>
          </a:p>
        </p:txBody>
      </p:sp>
    </p:spTree>
    <p:extLst>
      <p:ext uri="{BB962C8B-B14F-4D97-AF65-F5344CB8AC3E}">
        <p14:creationId xmlns:p14="http://schemas.microsoft.com/office/powerpoint/2010/main" val="108594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AFA844C-9D35-423F-84E9-F6907D900338}" type="slidenum">
              <a:rPr lang="el-GR" smtClean="0"/>
              <a:pPr/>
              <a:t>33</a:t>
            </a:fld>
            <a:endParaRPr lang="el-GR"/>
          </a:p>
        </p:txBody>
      </p:sp>
    </p:spTree>
    <p:extLst>
      <p:ext uri="{BB962C8B-B14F-4D97-AF65-F5344CB8AC3E}">
        <p14:creationId xmlns:p14="http://schemas.microsoft.com/office/powerpoint/2010/main" val="294203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7B1EC8DD-13B1-42DC-B670-DD405847A56B}" type="slidenum">
              <a:rPr lang="el-GR" altLang="el-GR">
                <a:solidFill>
                  <a:prstClr val="black"/>
                </a:solidFill>
              </a:rPr>
              <a:pPr>
                <a:spcBef>
                  <a:spcPct val="0"/>
                </a:spcBef>
              </a:pPr>
              <a:t>36</a:t>
            </a:fld>
            <a:endParaRPr lang="el-GR" altLang="el-GR">
              <a:solidFill>
                <a:prstClr val="black"/>
              </a:solidFill>
            </a:endParaRP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125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4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23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52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54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750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537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58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45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79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62BFD8-3026-4E2D-A81F-C608FE4C4E6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496815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5FFE1-4A14-4F2B-A99C-A245C070973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83793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440302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1" y="1709739"/>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81148-FBFB-4002-94C9-F928FA26A46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80221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858835-F20C-4A18-B7E4-FBDA0768CD24}"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92873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7" y="365126"/>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40318" y="2505075"/>
            <a:ext cx="5158316"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71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52360B-CEC5-43AC-AAC1-429E8B9C041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038008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906C05-2ACF-4798-87E8-737EA361114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619808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897921-554C-4D56-AF88-4D0F988B5F33}"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048602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48DD28-0B12-41DD-BB94-D6AB96736A9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761751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B25CF-8FD3-4F5D-8864-3321AFDACE95}"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755690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A0ACB-869F-41FB-987D-674E701FA47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6962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686800" y="609600"/>
            <a:ext cx="25908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914400" y="609600"/>
            <a:ext cx="75692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D9C06-F469-4090-8D4D-467EABE797E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53058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62BFD8-3026-4E2D-A81F-C608FE4C4E6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88862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42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B5FFE1-4A14-4F2B-A99C-A245C070973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936499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1" y="1709739"/>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81148-FBFB-4002-94C9-F928FA26A46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439746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9144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981200"/>
            <a:ext cx="508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858835-F20C-4A18-B7E4-FBDA0768CD24}"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301098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7" y="365126"/>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40318" y="2505075"/>
            <a:ext cx="5158316"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71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52360B-CEC5-43AC-AAC1-429E8B9C041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716167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906C05-2ACF-4798-87E8-737EA3611141}"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276509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897921-554C-4D56-AF88-4D0F988B5F33}"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2617341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48DD28-0B12-41DD-BB94-D6AB96736A92}"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24022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B25CF-8FD3-4F5D-8864-3321AFDACE95}"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681467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A0ACB-869F-41FB-987D-674E701FA47C}"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3967232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686800" y="609600"/>
            <a:ext cx="25908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914400" y="609600"/>
            <a:ext cx="75692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D9C06-F469-4090-8D4D-467EABE797ED}"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val="147335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82637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17821BC-8B23-4B0B-8241-FDDEC38F2C22}" type="datetimeFigureOut">
              <a:rPr lang="el-GR"/>
              <a:pPr>
                <a:defRPr/>
              </a:pPr>
              <a:t>30/3/2021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90636E0-9BEE-49C0-9D0B-1B05C7AD04F4}" type="slidenum">
              <a:rPr lang="el-GR"/>
              <a:pPr>
                <a:defRPr/>
              </a:pPr>
              <a:t>‹#›</a:t>
            </a:fld>
            <a:endParaRPr lang="el-GR"/>
          </a:p>
        </p:txBody>
      </p:sp>
    </p:spTree>
    <p:extLst>
      <p:ext uri="{BB962C8B-B14F-4D97-AF65-F5344CB8AC3E}">
        <p14:creationId xmlns:p14="http://schemas.microsoft.com/office/powerpoint/2010/main" val="931117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037612F5-161A-4B51-82DA-E45885BA4546}" type="datetimeFigureOut">
              <a:rPr lang="el-GR"/>
              <a:pPr>
                <a:defRPr/>
              </a:pPr>
              <a:t>30/3/2021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A2C13F9-D3E2-4D28-8F69-371AA363A9B3}" type="slidenum">
              <a:rPr lang="el-GR"/>
              <a:pPr>
                <a:defRPr/>
              </a:pPr>
              <a:t>‹#›</a:t>
            </a:fld>
            <a:endParaRPr lang="el-GR"/>
          </a:p>
        </p:txBody>
      </p:sp>
    </p:spTree>
    <p:extLst>
      <p:ext uri="{BB962C8B-B14F-4D97-AF65-F5344CB8AC3E}">
        <p14:creationId xmlns:p14="http://schemas.microsoft.com/office/powerpoint/2010/main" val="419309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9ED4038C-DFF0-4C90-9125-7254CF555ECF}" type="datetimeFigureOut">
              <a:rPr lang="el-GR"/>
              <a:pPr>
                <a:defRPr/>
              </a:pPr>
              <a:t>30/3/2021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17B28F7-698C-47FD-B837-61AADA5ACA46}" type="slidenum">
              <a:rPr lang="el-GR"/>
              <a:pPr>
                <a:defRPr/>
              </a:pPr>
              <a:t>‹#›</a:t>
            </a:fld>
            <a:endParaRPr lang="el-GR"/>
          </a:p>
        </p:txBody>
      </p:sp>
    </p:spTree>
    <p:extLst>
      <p:ext uri="{BB962C8B-B14F-4D97-AF65-F5344CB8AC3E}">
        <p14:creationId xmlns:p14="http://schemas.microsoft.com/office/powerpoint/2010/main" val="3820414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D33A94F3-C394-490D-8F85-076EF955FCA8}" type="datetimeFigureOut">
              <a:rPr lang="el-GR"/>
              <a:pPr>
                <a:defRPr/>
              </a:pPr>
              <a:t>30/3/2021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BF9463E-C69F-48C1-8F78-E8681D0551C6}" type="slidenum">
              <a:rPr lang="el-GR"/>
              <a:pPr>
                <a:defRPr/>
              </a:pPr>
              <a:t>‹#›</a:t>
            </a:fld>
            <a:endParaRPr lang="el-GR"/>
          </a:p>
        </p:txBody>
      </p:sp>
    </p:spTree>
    <p:extLst>
      <p:ext uri="{BB962C8B-B14F-4D97-AF65-F5344CB8AC3E}">
        <p14:creationId xmlns:p14="http://schemas.microsoft.com/office/powerpoint/2010/main" val="1294044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9588E9E8-ED09-474D-A12F-0717CB1D14EE}" type="datetimeFigureOut">
              <a:rPr lang="el-GR"/>
              <a:pPr>
                <a:defRPr/>
              </a:pPr>
              <a:t>30/3/2021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EB844645-FFB4-4403-801E-29A722E30961}" type="slidenum">
              <a:rPr lang="el-GR"/>
              <a:pPr>
                <a:defRPr/>
              </a:pPr>
              <a:t>‹#›</a:t>
            </a:fld>
            <a:endParaRPr lang="el-GR"/>
          </a:p>
        </p:txBody>
      </p:sp>
    </p:spTree>
    <p:extLst>
      <p:ext uri="{BB962C8B-B14F-4D97-AF65-F5344CB8AC3E}">
        <p14:creationId xmlns:p14="http://schemas.microsoft.com/office/powerpoint/2010/main" val="1897466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D65A7BDF-7E73-41EB-B78F-1ACE30D5BFA0}" type="datetimeFigureOut">
              <a:rPr lang="el-GR"/>
              <a:pPr>
                <a:defRPr/>
              </a:pPr>
              <a:t>30/3/2021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E5BBD8A-B8ED-4337-97B3-EFCA2CF6F81A}" type="slidenum">
              <a:rPr lang="el-GR"/>
              <a:pPr>
                <a:defRPr/>
              </a:pPr>
              <a:t>‹#›</a:t>
            </a:fld>
            <a:endParaRPr lang="el-GR"/>
          </a:p>
        </p:txBody>
      </p:sp>
    </p:spTree>
    <p:extLst>
      <p:ext uri="{BB962C8B-B14F-4D97-AF65-F5344CB8AC3E}">
        <p14:creationId xmlns:p14="http://schemas.microsoft.com/office/powerpoint/2010/main" val="3500918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6D88CBE-2A11-4068-B088-A4B561EEBB31}" type="datetimeFigureOut">
              <a:rPr lang="el-GR"/>
              <a:pPr>
                <a:defRPr/>
              </a:pPr>
              <a:t>30/3/2021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AA617B11-D499-416B-9F18-BDE247B0CB3B}" type="slidenum">
              <a:rPr lang="el-GR"/>
              <a:pPr>
                <a:defRPr/>
              </a:pPr>
              <a:t>‹#›</a:t>
            </a:fld>
            <a:endParaRPr lang="el-GR"/>
          </a:p>
        </p:txBody>
      </p:sp>
    </p:spTree>
    <p:extLst>
      <p:ext uri="{BB962C8B-B14F-4D97-AF65-F5344CB8AC3E}">
        <p14:creationId xmlns:p14="http://schemas.microsoft.com/office/powerpoint/2010/main" val="3505013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62BD31C0-F9FA-44D6-A303-34EDB8FC056C}" type="datetimeFigureOut">
              <a:rPr lang="el-GR"/>
              <a:pPr>
                <a:defRPr/>
              </a:pPr>
              <a:t>30/3/2021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20A510A-6598-439A-B2DB-B788B7944EE3}" type="slidenum">
              <a:rPr lang="el-GR"/>
              <a:pPr>
                <a:defRPr/>
              </a:pPr>
              <a:t>‹#›</a:t>
            </a:fld>
            <a:endParaRPr lang="el-GR"/>
          </a:p>
        </p:txBody>
      </p:sp>
    </p:spTree>
    <p:extLst>
      <p:ext uri="{BB962C8B-B14F-4D97-AF65-F5344CB8AC3E}">
        <p14:creationId xmlns:p14="http://schemas.microsoft.com/office/powerpoint/2010/main" val="2486980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63E647B1-A463-479A-88FB-AAD7D3794933}" type="datetimeFigureOut">
              <a:rPr lang="el-GR"/>
              <a:pPr>
                <a:defRPr/>
              </a:pPr>
              <a:t>30/3/2021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5A23622-D9C3-4E4C-A583-6479A7AEB6FC}" type="slidenum">
              <a:rPr lang="el-GR"/>
              <a:pPr>
                <a:defRPr/>
              </a:pPr>
              <a:t>‹#›</a:t>
            </a:fld>
            <a:endParaRPr lang="el-GR"/>
          </a:p>
        </p:txBody>
      </p:sp>
    </p:spTree>
    <p:extLst>
      <p:ext uri="{BB962C8B-B14F-4D97-AF65-F5344CB8AC3E}">
        <p14:creationId xmlns:p14="http://schemas.microsoft.com/office/powerpoint/2010/main" val="2738569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D955E49E-0482-4613-82FF-1A7E8B5C1D9D}" type="datetimeFigureOut">
              <a:rPr lang="el-GR"/>
              <a:pPr>
                <a:defRPr/>
              </a:pPr>
              <a:t>30/3/2021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29D73B4-2CBD-4FAE-AEAD-53792C481311}" type="slidenum">
              <a:rPr lang="el-GR"/>
              <a:pPr>
                <a:defRPr/>
              </a:pPr>
              <a:t>‹#›</a:t>
            </a:fld>
            <a:endParaRPr lang="el-GR"/>
          </a:p>
        </p:txBody>
      </p:sp>
    </p:spTree>
    <p:extLst>
      <p:ext uri="{BB962C8B-B14F-4D97-AF65-F5344CB8AC3E}">
        <p14:creationId xmlns:p14="http://schemas.microsoft.com/office/powerpoint/2010/main" val="15967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915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4126C59A-8E8A-4F1D-9568-14C544005F41}" type="datetimeFigureOut">
              <a:rPr lang="el-GR"/>
              <a:pPr>
                <a:defRPr/>
              </a:pPr>
              <a:t>30/3/2021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3D408EC-83FE-4EE5-A3D7-0F04EF5AAE2E}" type="slidenum">
              <a:rPr lang="el-GR"/>
              <a:pPr>
                <a:defRPr/>
              </a:pPr>
              <a:t>‹#›</a:t>
            </a:fld>
            <a:endParaRPr lang="el-GR"/>
          </a:p>
        </p:txBody>
      </p:sp>
    </p:spTree>
    <p:extLst>
      <p:ext uri="{BB962C8B-B14F-4D97-AF65-F5344CB8AC3E}">
        <p14:creationId xmlns:p14="http://schemas.microsoft.com/office/powerpoint/2010/main" val="2352166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609600"/>
            <a:ext cx="10363200" cy="114300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981200"/>
            <a:ext cx="508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197600" y="1981200"/>
            <a:ext cx="508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a:xfrm>
            <a:off x="914400" y="6248400"/>
            <a:ext cx="2540000" cy="45720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4165600" y="6248400"/>
            <a:ext cx="3860800" cy="45720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8737600" y="6248400"/>
            <a:ext cx="2540000" cy="457200"/>
          </a:xfrm>
        </p:spPr>
        <p:txBody>
          <a:bodyPr/>
          <a:lstStyle>
            <a:lvl1pPr>
              <a:defRPr/>
            </a:lvl1pPr>
          </a:lstStyle>
          <a:p>
            <a:pPr>
              <a:defRPr/>
            </a:pPr>
            <a:fld id="{77F1867C-52AC-403E-8CBB-A10C85C62AA7}" type="slidenum">
              <a:rPr lang="el-GR"/>
              <a:pPr>
                <a:defRPr/>
              </a:pPr>
              <a:t>‹#›</a:t>
            </a:fld>
            <a:endParaRPr lang="el-GR"/>
          </a:p>
        </p:txBody>
      </p:sp>
    </p:spTree>
    <p:extLst>
      <p:ext uri="{BB962C8B-B14F-4D97-AF65-F5344CB8AC3E}">
        <p14:creationId xmlns:p14="http://schemas.microsoft.com/office/powerpoint/2010/main" val="43832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39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15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78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25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6599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1997A14E-95F4-4D61-BEC5-B173F3776A8E}" type="slidenum">
              <a:rPr lang="el-GR" altLang="el-GR" smtClean="0">
                <a:solidFill>
                  <a:srgbClr val="000000"/>
                </a:solidFill>
              </a:rPr>
              <a:pPr defTabSz="914400" eaLnBrk="0" fontAlgn="base" hangingPunct="0">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34223964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fontAlgn="base" hangingPunct="0">
              <a:spcBef>
                <a:spcPct val="0"/>
              </a:spcBef>
              <a:spcAft>
                <a:spcPct val="0"/>
              </a:spcAft>
              <a:defRPr/>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1997A14E-95F4-4D61-BEC5-B173F3776A8E}" type="slidenum">
              <a:rPr lang="el-GR" altLang="el-GR" smtClean="0">
                <a:solidFill>
                  <a:srgbClr val="000000"/>
                </a:solidFill>
              </a:rPr>
              <a:pPr defTabSz="914400" eaLnBrk="0" fontAlgn="base" hangingPunct="0">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val="19702654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0EF0B9F-A208-4819-98CE-D5F8A053824E}" type="datetimeFigureOut">
              <a:rPr lang="el-GR"/>
              <a:pPr>
                <a:defRPr/>
              </a:pPr>
              <a:t>30/3/2021</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02E8184-C5D4-41E1-B3A6-9D7B30979C3D}" type="slidenum">
              <a:rPr lang="el-GR"/>
              <a:pPr>
                <a:defRPr/>
              </a:pPr>
              <a:t>‹#›</a:t>
            </a:fld>
            <a:endParaRPr lang="el-GR"/>
          </a:p>
        </p:txBody>
      </p:sp>
    </p:spTree>
    <p:extLst>
      <p:ext uri="{BB962C8B-B14F-4D97-AF65-F5344CB8AC3E}">
        <p14:creationId xmlns:p14="http://schemas.microsoft.com/office/powerpoint/2010/main" val="39939697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5.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402235" y="1270862"/>
            <a:ext cx="7253207" cy="2379274"/>
          </a:xfrm>
        </p:spPr>
        <p:txBody>
          <a:bodyPr/>
          <a:lstStyle/>
          <a:p>
            <a:r>
              <a:rPr lang="el-GR" sz="4400" dirty="0"/>
              <a:t>Πώς μαθαίνουν οι εκπαιδευόμενοι και πώς διδάσκουμε Βιολογία </a:t>
            </a:r>
            <a:r>
              <a:rPr lang="el-GR" sz="2800" dirty="0"/>
              <a:t>και όχι μόνο</a:t>
            </a:r>
          </a:p>
        </p:txBody>
      </p:sp>
      <p:sp>
        <p:nvSpPr>
          <p:cNvPr id="3" name="Υπότιτλος 2"/>
          <p:cNvSpPr>
            <a:spLocks noGrp="1"/>
          </p:cNvSpPr>
          <p:nvPr>
            <p:ph type="subTitle" idx="1"/>
          </p:nvPr>
        </p:nvSpPr>
        <p:spPr>
          <a:xfrm>
            <a:off x="2621005" y="3859075"/>
            <a:ext cx="6815669" cy="1320802"/>
          </a:xfrm>
        </p:spPr>
        <p:txBody>
          <a:bodyPr/>
          <a:lstStyle/>
          <a:p>
            <a:r>
              <a:rPr lang="el-GR" dirty="0"/>
              <a:t>Πηνελόπη Παπαδοπούλου</a:t>
            </a:r>
          </a:p>
          <a:p>
            <a:r>
              <a:rPr lang="el-GR" dirty="0"/>
              <a:t>Καθηγήτρια ΠΤΝ- ΠΔΜ</a:t>
            </a:r>
          </a:p>
        </p:txBody>
      </p:sp>
      <p:pic>
        <p:nvPicPr>
          <p:cNvPr id="5" name="Εικόνα 4">
            <a:extLst>
              <a:ext uri="{FF2B5EF4-FFF2-40B4-BE49-F238E27FC236}">
                <a16:creationId xmlns:a16="http://schemas.microsoft.com/office/drawing/2014/main" id="{711A060A-21C6-49F5-BA95-8633AF623FFD}"/>
              </a:ext>
            </a:extLst>
          </p:cNvPr>
          <p:cNvPicPr>
            <a:picLocks noChangeAspect="1"/>
          </p:cNvPicPr>
          <p:nvPr/>
        </p:nvPicPr>
        <p:blipFill>
          <a:blip r:embed="rId2"/>
          <a:stretch>
            <a:fillRect/>
          </a:stretch>
        </p:blipFill>
        <p:spPr>
          <a:xfrm>
            <a:off x="658351" y="675665"/>
            <a:ext cx="2695575" cy="866775"/>
          </a:xfrm>
          <a:prstGeom prst="rect">
            <a:avLst/>
          </a:prstGeom>
        </p:spPr>
      </p:pic>
    </p:spTree>
    <p:extLst>
      <p:ext uri="{BB962C8B-B14F-4D97-AF65-F5344CB8AC3E}">
        <p14:creationId xmlns:p14="http://schemas.microsoft.com/office/powerpoint/2010/main" val="74867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spcAft>
                <a:spcPts val="600"/>
              </a:spcAft>
            </a:pPr>
            <a:r>
              <a:rPr lang="el-GR" altLang="el-GR" b="1"/>
              <a:t>Οι συμπεριφοριστικές προσεγγίσεις </a:t>
            </a:r>
          </a:p>
        </p:txBody>
      </p:sp>
      <p:sp>
        <p:nvSpPr>
          <p:cNvPr id="8195" name="Rectangle 3"/>
          <p:cNvSpPr>
            <a:spLocks noGrp="1" noChangeArrowheads="1"/>
          </p:cNvSpPr>
          <p:nvPr>
            <p:ph type="body" idx="1"/>
          </p:nvPr>
        </p:nvSpPr>
        <p:spPr>
          <a:xfrm>
            <a:off x="2209800" y="2645923"/>
            <a:ext cx="7772400" cy="5758774"/>
          </a:xfrm>
        </p:spPr>
        <p:txBody>
          <a:bodyPr/>
          <a:lstStyle/>
          <a:p>
            <a:pPr>
              <a:lnSpc>
                <a:spcPct val="90000"/>
              </a:lnSpc>
            </a:pPr>
            <a:r>
              <a:rPr lang="el-GR" altLang="el-GR" sz="2800" dirty="0"/>
              <a:t>Δίνουν έμφαση στην αναμετάδοση της πληροφορίας και στην τροποποίηση της συμπεριφοράς. </a:t>
            </a:r>
          </a:p>
          <a:p>
            <a:pPr>
              <a:lnSpc>
                <a:spcPct val="90000"/>
              </a:lnSpc>
            </a:pPr>
            <a:r>
              <a:rPr lang="el-GR" altLang="el-GR" sz="2800" dirty="0"/>
              <a:t>Το πλαίσιο αυτό προσφέρει μια πολύ </a:t>
            </a:r>
            <a:r>
              <a:rPr lang="el-GR" altLang="el-GR" sz="2800" dirty="0">
                <a:latin typeface="Tahoma" panose="020B0604030504040204" pitchFamily="34" charset="0"/>
              </a:rPr>
              <a:t>«</a:t>
            </a:r>
            <a:r>
              <a:rPr lang="el-GR" altLang="el-GR" sz="2800" dirty="0"/>
              <a:t>τεχνική</a:t>
            </a:r>
            <a:r>
              <a:rPr lang="el-GR" altLang="el-GR" sz="2800" dirty="0">
                <a:latin typeface="Tahoma" panose="020B0604030504040204" pitchFamily="34" charset="0"/>
              </a:rPr>
              <a:t>»</a:t>
            </a:r>
            <a:r>
              <a:rPr lang="el-GR" altLang="el-GR" sz="2800" dirty="0"/>
              <a:t> προσέγγιση των αντίστοιχων εκπαιδευτικών εφαρμογών: </a:t>
            </a:r>
          </a:p>
          <a:p>
            <a:pPr>
              <a:lnSpc>
                <a:spcPct val="90000"/>
              </a:lnSpc>
            </a:pPr>
            <a:r>
              <a:rPr lang="el-GR" altLang="el-GR" sz="2800" dirty="0"/>
              <a:t>αυτό που προέχει είναι ο ξεκάθαρος και λειτουργικός ορισμός των παιδαγωγικών και διδακτικών στόχων που πρέπει να επιτευχθούν. </a:t>
            </a:r>
          </a:p>
        </p:txBody>
      </p:sp>
    </p:spTree>
    <p:extLst>
      <p:ext uri="{BB962C8B-B14F-4D97-AF65-F5344CB8AC3E}">
        <p14:creationId xmlns:p14="http://schemas.microsoft.com/office/powerpoint/2010/main" val="4089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2209800" y="2104417"/>
            <a:ext cx="8017213" cy="4549302"/>
          </a:xfrm>
        </p:spPr>
        <p:txBody>
          <a:bodyPr/>
          <a:lstStyle/>
          <a:p>
            <a:pPr>
              <a:buFontTx/>
              <a:buNone/>
            </a:pPr>
            <a:r>
              <a:rPr lang="el-GR" altLang="el-GR" dirty="0">
                <a:solidFill>
                  <a:srgbClr val="FF0000"/>
                </a:solidFill>
              </a:rPr>
              <a:t>Φάσεις:</a:t>
            </a:r>
          </a:p>
          <a:p>
            <a:r>
              <a:rPr lang="el-GR" altLang="el-GR" dirty="0">
                <a:solidFill>
                  <a:srgbClr val="FF0000"/>
                </a:solidFill>
              </a:rPr>
              <a:t>Εμπλοκή</a:t>
            </a:r>
          </a:p>
          <a:p>
            <a:r>
              <a:rPr lang="el-GR" altLang="el-GR" dirty="0">
                <a:solidFill>
                  <a:srgbClr val="FF0000"/>
                </a:solidFill>
              </a:rPr>
              <a:t>Αναζήτηση</a:t>
            </a:r>
          </a:p>
          <a:p>
            <a:r>
              <a:rPr lang="el-GR" altLang="el-GR" dirty="0">
                <a:solidFill>
                  <a:srgbClr val="FF0000"/>
                </a:solidFill>
              </a:rPr>
              <a:t>Εξήγηση</a:t>
            </a:r>
          </a:p>
          <a:p>
            <a:r>
              <a:rPr lang="el-GR" altLang="el-GR" dirty="0">
                <a:solidFill>
                  <a:srgbClr val="FF0000"/>
                </a:solidFill>
              </a:rPr>
              <a:t>Εμπέδωση</a:t>
            </a:r>
          </a:p>
          <a:p>
            <a:r>
              <a:rPr lang="el-GR" altLang="el-GR" dirty="0">
                <a:solidFill>
                  <a:srgbClr val="FF0000"/>
                </a:solidFill>
              </a:rPr>
              <a:t>Αξιολόγηση</a:t>
            </a:r>
            <a:endParaRPr lang="el-GR" altLang="el-GR" dirty="0"/>
          </a:p>
          <a:p>
            <a:endParaRPr lang="el-GR" altLang="el-GR" dirty="0"/>
          </a:p>
        </p:txBody>
      </p:sp>
      <p:sp>
        <p:nvSpPr>
          <p:cNvPr id="2051" name="Rectangle 2"/>
          <p:cNvSpPr>
            <a:spLocks noGrp="1" noChangeArrowheads="1"/>
          </p:cNvSpPr>
          <p:nvPr>
            <p:ph type="title"/>
          </p:nvPr>
        </p:nvSpPr>
        <p:spPr>
          <a:xfrm>
            <a:off x="2209800" y="609600"/>
            <a:ext cx="7772400" cy="1160834"/>
          </a:xfrm>
        </p:spPr>
        <p:txBody>
          <a:bodyPr/>
          <a:lstStyle/>
          <a:p>
            <a:r>
              <a:rPr lang="el-GR" altLang="el-GR" sz="2400" b="1" dirty="0">
                <a:solidFill>
                  <a:schemeClr val="accent2"/>
                </a:solidFill>
              </a:rPr>
              <a:t>Μοντέλα Διδασκαλίας</a:t>
            </a:r>
            <a:r>
              <a:rPr lang="el-GR" altLang="el-GR" sz="2800" b="1" dirty="0">
                <a:solidFill>
                  <a:schemeClr val="accent2"/>
                </a:solidFill>
              </a:rPr>
              <a:t> </a:t>
            </a:r>
            <a:r>
              <a:rPr lang="el-GR" altLang="el-GR" sz="2000" b="1" dirty="0">
                <a:solidFill>
                  <a:schemeClr val="accent2"/>
                </a:solidFill>
              </a:rPr>
              <a:t>(1)</a:t>
            </a:r>
            <a:r>
              <a:rPr lang="el-GR" altLang="el-GR" sz="2800" b="1" dirty="0"/>
              <a:t> </a:t>
            </a:r>
            <a:br>
              <a:rPr lang="el-GR" altLang="el-GR" sz="2800" b="1" dirty="0"/>
            </a:br>
            <a:r>
              <a:rPr lang="el-GR" altLang="el-GR" sz="2800" b="1" dirty="0"/>
              <a:t> </a:t>
            </a:r>
            <a:r>
              <a:rPr lang="el-GR" altLang="el-GR" sz="3600" b="1" dirty="0">
                <a:solidFill>
                  <a:srgbClr val="FF0000"/>
                </a:solidFill>
              </a:rPr>
              <a:t>Κλασσικό (μεταφοράς) </a:t>
            </a:r>
            <a:endParaRPr lang="el-GR" altLang="el-GR" sz="2800"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04417"/>
            <a:ext cx="4572000"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4442" y="5984875"/>
            <a:ext cx="9844391" cy="646331"/>
          </a:xfrm>
          <a:prstGeom prst="rect">
            <a:avLst/>
          </a:prstGeom>
          <a:noFill/>
        </p:spPr>
        <p:txBody>
          <a:bodyPr wrap="square" rtlCol="0">
            <a:spAutoFit/>
          </a:bodyPr>
          <a:lstStyle/>
          <a:p>
            <a:r>
              <a:rPr lang="el-GR" sz="3600" dirty="0">
                <a:solidFill>
                  <a:schemeClr val="accent6">
                    <a:lumMod val="50000"/>
                  </a:schemeClr>
                </a:solidFill>
              </a:rPr>
              <a:t>Άμεση διδασκαλία – Διάλεξη - Μετωπική</a:t>
            </a:r>
          </a:p>
        </p:txBody>
      </p:sp>
    </p:spTree>
    <p:extLst>
      <p:ext uri="{BB962C8B-B14F-4D97-AF65-F5344CB8AC3E}">
        <p14:creationId xmlns:p14="http://schemas.microsoft.com/office/powerpoint/2010/main" val="182254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Γνωστική ψυχολογία – Γνωσιακή θεωρία </a:t>
            </a:r>
            <a:r>
              <a:rPr lang="el-GR" sz="2800" dirty="0"/>
              <a:t>(1)</a:t>
            </a:r>
          </a:p>
        </p:txBody>
      </p:sp>
      <p:sp>
        <p:nvSpPr>
          <p:cNvPr id="3" name="Θέση περιεχομένου 2"/>
          <p:cNvSpPr>
            <a:spLocks noGrp="1"/>
          </p:cNvSpPr>
          <p:nvPr>
            <p:ph idx="1"/>
          </p:nvPr>
        </p:nvSpPr>
        <p:spPr/>
        <p:txBody>
          <a:bodyPr>
            <a:normAutofit/>
          </a:bodyPr>
          <a:lstStyle/>
          <a:p>
            <a:r>
              <a:rPr lang="el-GR" sz="2600" dirty="0"/>
              <a:t>Εμφανίστηκε στην αρχή της δεκαετίας του 1950 και συντέλεσε στην απομάκρυνση από τον συμπεριφορισμό.</a:t>
            </a:r>
          </a:p>
          <a:p>
            <a:r>
              <a:rPr lang="el-GR" sz="2600" dirty="0"/>
              <a:t>Οι άνθρωποι δεν θεωρούνται πια ένα σύνολο αποκρίσεων σε εξωτερικά ερεθίσματα (</a:t>
            </a:r>
            <a:r>
              <a:rPr lang="en-US" sz="2600" dirty="0"/>
              <a:t>stimuli), </a:t>
            </a:r>
            <a:r>
              <a:rPr lang="el-GR" sz="2600" dirty="0"/>
              <a:t>αλλά ως επεξεργαστές πληροφοριών. </a:t>
            </a:r>
          </a:p>
          <a:p>
            <a:r>
              <a:rPr lang="el-GR" sz="2600" dirty="0"/>
              <a:t>Επικεντρώνεται στα σύνθετα νοητικά φαινόμενα και έχει επιρροές από τους Η/Υ (ως συσκευών επεξεργασίας της πληροφορίας που θεωρήθηκαν ανάλογοι του ανθρώπινου νου.</a:t>
            </a:r>
            <a:endParaRPr lang="en-US" sz="2600" dirty="0"/>
          </a:p>
        </p:txBody>
      </p:sp>
    </p:spTree>
    <p:extLst>
      <p:ext uri="{BB962C8B-B14F-4D97-AF65-F5344CB8AC3E}">
        <p14:creationId xmlns:p14="http://schemas.microsoft.com/office/powerpoint/2010/main" val="233940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Γνωστική ψυχολογία – Γνωσιακή θεωρία </a:t>
            </a:r>
            <a:r>
              <a:rPr lang="el-GR" sz="2800" dirty="0"/>
              <a:t>(2)</a:t>
            </a:r>
          </a:p>
        </p:txBody>
      </p:sp>
      <p:sp>
        <p:nvSpPr>
          <p:cNvPr id="3" name="Θέση περιεχομένου 2"/>
          <p:cNvSpPr>
            <a:spLocks noGrp="1"/>
          </p:cNvSpPr>
          <p:nvPr>
            <p:ph idx="1"/>
          </p:nvPr>
        </p:nvSpPr>
        <p:spPr>
          <a:xfrm>
            <a:off x="1295402" y="2693119"/>
            <a:ext cx="9601196" cy="3318936"/>
          </a:xfrm>
        </p:spPr>
        <p:txBody>
          <a:bodyPr>
            <a:normAutofit/>
          </a:bodyPr>
          <a:lstStyle/>
          <a:p>
            <a:r>
              <a:rPr lang="el-GR" sz="2800" dirty="0"/>
              <a:t>Μάθηση θεωρείται η απόκτηση της γνώσης: ο </a:t>
            </a:r>
            <a:r>
              <a:rPr lang="el-GR" sz="2800" dirty="0" err="1"/>
              <a:t>μαθητευτόμενος</a:t>
            </a:r>
            <a:r>
              <a:rPr lang="el-GR" sz="2800" dirty="0"/>
              <a:t> είναι ένας επεξεργαστής πληροφοριών, που προσλαμβάνει πληροφορία, την επεξεργάζεται γνωστικά και την αποθηκεύει στη μνήμη</a:t>
            </a:r>
          </a:p>
          <a:p>
            <a:r>
              <a:rPr lang="el-GR" sz="2800" dirty="0"/>
              <a:t>Συνεπώς κατάλληλες μέθοδοι διδασκαλίας θεωρούνται: η διάλεξη, η ανάγνωση εγχειριδίων. Στις ακραίες της μορφές ο μαθητευόμενος θεωρείται παθητικός δέκτης της γνώσης του δασκάλου</a:t>
            </a:r>
          </a:p>
        </p:txBody>
      </p:sp>
    </p:spTree>
    <p:extLst>
      <p:ext uri="{BB962C8B-B14F-4D97-AF65-F5344CB8AC3E}">
        <p14:creationId xmlns:p14="http://schemas.microsoft.com/office/powerpoint/2010/main" val="416803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a:t>
            </a:r>
            <a:r>
              <a:rPr lang="el-GR" dirty="0" err="1"/>
              <a:t>εποικοδομισμός</a:t>
            </a:r>
            <a:r>
              <a:rPr lang="el-GR" dirty="0"/>
              <a:t> (κονστρουκτιβισμός) </a:t>
            </a:r>
            <a:r>
              <a:rPr lang="el-GR" sz="3200" dirty="0"/>
              <a:t>(1)</a:t>
            </a:r>
          </a:p>
        </p:txBody>
      </p:sp>
      <p:sp>
        <p:nvSpPr>
          <p:cNvPr id="3" name="Θέση περιεχομένου 2"/>
          <p:cNvSpPr>
            <a:spLocks noGrp="1"/>
          </p:cNvSpPr>
          <p:nvPr>
            <p:ph idx="1"/>
          </p:nvPr>
        </p:nvSpPr>
        <p:spPr/>
        <p:txBody>
          <a:bodyPr>
            <a:normAutofit lnSpcReduction="10000"/>
          </a:bodyPr>
          <a:lstStyle/>
          <a:p>
            <a:r>
              <a:rPr lang="el-GR" sz="2800" dirty="0"/>
              <a:t>Εμφάνιση στις δεκαετίες του 1970 και του 1980</a:t>
            </a:r>
          </a:p>
          <a:p>
            <a:r>
              <a:rPr lang="el-GR" sz="2800" dirty="0"/>
              <a:t>Οι μαθητευόμενοι δεν είναι παθητικοί αποδέκτες της πληροφορίας, αλλά κατασκευάζουν ενεργά τη γνώση αλληλοεπιδρώντας με το περιβάλλον και αναδιοργανώνοντας τις νοητικές τους δομές.</a:t>
            </a:r>
          </a:p>
          <a:p>
            <a:r>
              <a:rPr lang="el-GR" sz="2800" dirty="0"/>
              <a:t>Οι μαθητευόμενοι κατανοούν, κατασκευάζουν νόημα. Δεν καταγράφουν απλά την πληροφορία αλλά την ερμηνεύουν.</a:t>
            </a:r>
          </a:p>
          <a:p>
            <a:r>
              <a:rPr lang="el-GR" sz="2800" dirty="0"/>
              <a:t>Από την </a:t>
            </a:r>
            <a:r>
              <a:rPr lang="el-GR" sz="2800" b="1" dirty="0">
                <a:solidFill>
                  <a:schemeClr val="accent6">
                    <a:lumMod val="50000"/>
                  </a:schemeClr>
                </a:solidFill>
                <a:effectLst>
                  <a:outerShdw blurRad="38100" dist="38100" dir="2700000" algn="tl">
                    <a:srgbClr val="000000">
                      <a:alpha val="43137"/>
                    </a:srgbClr>
                  </a:outerShdw>
                </a:effectLst>
              </a:rPr>
              <a:t>απόκτηση της γνώσης </a:t>
            </a:r>
            <a:r>
              <a:rPr lang="el-GR" sz="2800" dirty="0"/>
              <a:t>στην </a:t>
            </a:r>
            <a:r>
              <a:rPr lang="el-GR" sz="2800" b="1" dirty="0">
                <a:solidFill>
                  <a:schemeClr val="accent6">
                    <a:lumMod val="50000"/>
                  </a:schemeClr>
                </a:solidFill>
                <a:effectLst>
                  <a:outerShdw blurRad="38100" dist="38100" dir="2700000" algn="tl">
                    <a:srgbClr val="000000">
                      <a:alpha val="43137"/>
                    </a:srgbClr>
                  </a:outerShdw>
                </a:effectLst>
              </a:rPr>
              <a:t>κατασκευή της γνώσης </a:t>
            </a:r>
          </a:p>
        </p:txBody>
      </p:sp>
    </p:spTree>
    <p:extLst>
      <p:ext uri="{BB962C8B-B14F-4D97-AF65-F5344CB8AC3E}">
        <p14:creationId xmlns:p14="http://schemas.microsoft.com/office/powerpoint/2010/main" val="243552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a:t>
            </a:r>
            <a:r>
              <a:rPr lang="el-GR" dirty="0" err="1"/>
              <a:t>εποικοδομισμός</a:t>
            </a:r>
            <a:r>
              <a:rPr lang="el-GR" dirty="0"/>
              <a:t> (κονστρουκτιβισμός) </a:t>
            </a:r>
            <a:r>
              <a:rPr lang="el-GR" sz="3200" dirty="0"/>
              <a:t>(2)</a:t>
            </a:r>
          </a:p>
        </p:txBody>
      </p:sp>
      <p:sp>
        <p:nvSpPr>
          <p:cNvPr id="3" name="Θέση περιεχομένου 2"/>
          <p:cNvSpPr>
            <a:spLocks noGrp="1"/>
          </p:cNvSpPr>
          <p:nvPr>
            <p:ph idx="1"/>
          </p:nvPr>
        </p:nvSpPr>
        <p:spPr>
          <a:xfrm>
            <a:off x="972766" y="2440200"/>
            <a:ext cx="10700426" cy="3318936"/>
          </a:xfrm>
        </p:spPr>
        <p:txBody>
          <a:bodyPr>
            <a:noAutofit/>
          </a:bodyPr>
          <a:lstStyle/>
          <a:p>
            <a:r>
              <a:rPr lang="el-GR" sz="2800" dirty="0"/>
              <a:t>Υποστηρικτικά ευρήματα – Πρώιμος </a:t>
            </a:r>
            <a:r>
              <a:rPr lang="en-US" sz="2800" dirty="0"/>
              <a:t>Piaget </a:t>
            </a:r>
            <a:r>
              <a:rPr lang="el-GR" sz="2800" dirty="0"/>
              <a:t>και </a:t>
            </a:r>
            <a:r>
              <a:rPr lang="en-US" sz="2800" dirty="0"/>
              <a:t>Brunner</a:t>
            </a:r>
          </a:p>
          <a:p>
            <a:r>
              <a:rPr lang="el-GR" sz="2800" dirty="0"/>
              <a:t>Πολλές εκδοχές (π.χ. </a:t>
            </a:r>
            <a:r>
              <a:rPr lang="en-US" sz="2800" dirty="0"/>
              <a:t>Vygotsky </a:t>
            </a:r>
            <a:r>
              <a:rPr lang="el-GR" sz="2800" dirty="0"/>
              <a:t>σημασία της γλώσσας, ζώνη επικείμενης ανάπτυξης, </a:t>
            </a:r>
            <a:r>
              <a:rPr lang="en-US" sz="2800" dirty="0"/>
              <a:t>scaffolding</a:t>
            </a:r>
            <a:r>
              <a:rPr lang="el-GR" sz="2800" dirty="0"/>
              <a:t> θα συζητηθούν στον κοινωνικό </a:t>
            </a:r>
            <a:r>
              <a:rPr lang="el-GR" sz="2800" dirty="0" err="1"/>
              <a:t>εποικοδομισμό</a:t>
            </a:r>
            <a:r>
              <a:rPr lang="el-GR" sz="2800" dirty="0"/>
              <a:t>)</a:t>
            </a:r>
            <a:endParaRPr lang="en-US" sz="2800" dirty="0"/>
          </a:p>
          <a:p>
            <a:r>
              <a:rPr lang="el-GR" sz="2800" dirty="0"/>
              <a:t>Μάθηση = </a:t>
            </a:r>
            <a:r>
              <a:rPr lang="el-GR" sz="2800" dirty="0" err="1"/>
              <a:t>Μαθητοκεντρική</a:t>
            </a:r>
            <a:r>
              <a:rPr lang="el-GR" sz="2800" dirty="0"/>
              <a:t> διαδικασία. Ο δάσκαλος είναι ο καθοδηγητής της μάθησης των μαθητών και όχι αυτός που μεταδίδει γνώση (βοηθά να βρεθεί η απάντηση, διδάσκει τρόπους να βρίσκουμε απαντήσεις και δεν συμπεριφέρεται ως πηγή πληροφοριών)</a:t>
            </a:r>
          </a:p>
        </p:txBody>
      </p:sp>
    </p:spTree>
    <p:extLst>
      <p:ext uri="{BB962C8B-B14F-4D97-AF65-F5344CB8AC3E}">
        <p14:creationId xmlns:p14="http://schemas.microsoft.com/office/powerpoint/2010/main" val="61486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Aft>
                <a:spcPts val="600"/>
              </a:spcAft>
            </a:pPr>
            <a:r>
              <a:rPr lang="el-GR" altLang="el-GR" dirty="0"/>
              <a:t>Οι εποικοδομητικές προσεγγίσεις </a:t>
            </a:r>
          </a:p>
        </p:txBody>
      </p:sp>
      <p:sp>
        <p:nvSpPr>
          <p:cNvPr id="10243" name="Rectangle 3"/>
          <p:cNvSpPr>
            <a:spLocks noGrp="1" noChangeArrowheads="1"/>
          </p:cNvSpPr>
          <p:nvPr>
            <p:ph type="body" idx="1"/>
          </p:nvPr>
        </p:nvSpPr>
        <p:spPr>
          <a:xfrm>
            <a:off x="1295402" y="2743200"/>
            <a:ext cx="9601196" cy="4114800"/>
          </a:xfrm>
        </p:spPr>
        <p:txBody>
          <a:bodyPr/>
          <a:lstStyle/>
          <a:p>
            <a:r>
              <a:rPr lang="el-GR" altLang="el-GR" dirty="0"/>
              <a:t>Αναγνωρίζουν ότι τα παιδιά, πριν ακόμα πάνε στο σχολείο διαθέτουν γνώσεις και αυτό που χρειάζεται είναι να βοηθηθούν ώστε να οικοδομήσουν νέες γνώσεις πάνω σε αυτές που ήδη κατέχουν. (</a:t>
            </a:r>
            <a:r>
              <a:rPr lang="el-GR" altLang="el-GR" b="1" dirty="0">
                <a:solidFill>
                  <a:schemeClr val="accent6">
                    <a:lumMod val="50000"/>
                  </a:schemeClr>
                </a:solidFill>
                <a:effectLst>
                  <a:outerShdw blurRad="38100" dist="38100" dir="2700000" algn="tl">
                    <a:srgbClr val="000000">
                      <a:alpha val="43137"/>
                    </a:srgbClr>
                  </a:outerShdw>
                </a:effectLst>
              </a:rPr>
              <a:t>Ζητήματα εννοιολογικής αλλαγής</a:t>
            </a:r>
            <a:r>
              <a:rPr lang="el-GR" altLang="el-GR" dirty="0"/>
              <a:t>)</a:t>
            </a:r>
          </a:p>
          <a:p>
            <a:r>
              <a:rPr lang="el-GR" altLang="el-GR" dirty="0"/>
              <a:t>Τα παιδιά, κάτω από αυτό το πρίσμα, συμμετέχουν ενεργά στην οικοδόμηση των </a:t>
            </a:r>
            <a:r>
              <a:rPr lang="el-GR" altLang="el-GR" dirty="0" err="1"/>
              <a:t>γνώσεών</a:t>
            </a:r>
            <a:r>
              <a:rPr lang="el-GR" altLang="el-GR" dirty="0"/>
              <a:t> τους. </a:t>
            </a:r>
          </a:p>
          <a:p>
            <a:r>
              <a:rPr lang="el-GR" altLang="el-GR" dirty="0"/>
              <a:t>Το πλαίσιο αυτό οδηγεί στην άποψη ότι η εκπαίδευση πρέπει να έχει ως κύριο σκοπό να βοηθήσει τους μαθητές να γεφυρώσουν το χάσμα ανάμεσα στις άτυπες και τις τυπικές γνώσεις τους. </a:t>
            </a:r>
          </a:p>
        </p:txBody>
      </p:sp>
    </p:spTree>
    <p:extLst>
      <p:ext uri="{BB962C8B-B14F-4D97-AF65-F5344CB8AC3E}">
        <p14:creationId xmlns:p14="http://schemas.microsoft.com/office/powerpoint/2010/main" val="263566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spcAft>
                <a:spcPts val="600"/>
              </a:spcAft>
            </a:pPr>
            <a:r>
              <a:rPr lang="el-GR" altLang="el-GR" dirty="0"/>
              <a:t>Οι εναλλακτικές αντιλήψεις/παρανοήσεις/ιδέες</a:t>
            </a:r>
          </a:p>
        </p:txBody>
      </p:sp>
      <p:pic>
        <p:nvPicPr>
          <p:cNvPr id="2" name="Εικόνα 1"/>
          <p:cNvPicPr>
            <a:picLocks noChangeAspect="1"/>
          </p:cNvPicPr>
          <p:nvPr/>
        </p:nvPicPr>
        <p:blipFill>
          <a:blip r:embed="rId3"/>
          <a:stretch>
            <a:fillRect/>
          </a:stretch>
        </p:blipFill>
        <p:spPr>
          <a:xfrm>
            <a:off x="1096606" y="2584938"/>
            <a:ext cx="9799991" cy="3444845"/>
          </a:xfrm>
          <a:prstGeom prst="rect">
            <a:avLst/>
          </a:prstGeom>
        </p:spPr>
      </p:pic>
      <p:sp>
        <p:nvSpPr>
          <p:cNvPr id="3" name="Ορθογώνιο 2"/>
          <p:cNvSpPr/>
          <p:nvPr/>
        </p:nvSpPr>
        <p:spPr>
          <a:xfrm>
            <a:off x="1096606" y="4308230"/>
            <a:ext cx="9799991" cy="101990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2853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ED18C3-D31A-406A-B532-4103CC26B3D6}"/>
              </a:ext>
            </a:extLst>
          </p:cNvPr>
          <p:cNvSpPr>
            <a:spLocks noGrp="1"/>
          </p:cNvSpPr>
          <p:nvPr>
            <p:ph type="title"/>
          </p:nvPr>
        </p:nvSpPr>
        <p:spPr>
          <a:xfrm>
            <a:off x="1189892" y="5516224"/>
            <a:ext cx="10515600" cy="1325563"/>
          </a:xfrm>
        </p:spPr>
        <p:txBody>
          <a:bodyPr>
            <a:normAutofit/>
          </a:bodyPr>
          <a:lstStyle/>
          <a:p>
            <a:r>
              <a:rPr lang="el-GR" sz="2000" dirty="0">
                <a:effectLst/>
                <a:latin typeface="Calibri" panose="020F0502020204030204" pitchFamily="34" charset="0"/>
                <a:ea typeface="Calibri" panose="020F0502020204030204" pitchFamily="34" charset="0"/>
                <a:cs typeface="Times New Roman" panose="02020603050405020304" pitchFamily="18" charset="0"/>
              </a:rPr>
              <a:t>Στον παραπάνω εννοιολογικό χάρτη στον οποίο αποτυπώνεται η γνώση ενός μαθητή Πρώτης Γυμνασίου για τους ζωντανούς οργανισμούς:</a:t>
            </a:r>
            <a:br>
              <a:rPr lang="el-GR" sz="2000" dirty="0">
                <a:effectLst/>
                <a:latin typeface="Calibri" panose="020F0502020204030204" pitchFamily="34" charset="0"/>
                <a:ea typeface="Calibri" panose="020F0502020204030204" pitchFamily="34" charset="0"/>
                <a:cs typeface="Times New Roman" panose="02020603050405020304" pitchFamily="18" charset="0"/>
              </a:rPr>
            </a:br>
            <a:r>
              <a:rPr lang="el-GR" sz="2000" dirty="0">
                <a:effectLst/>
                <a:latin typeface="Calibri" panose="020F0502020204030204" pitchFamily="34" charset="0"/>
                <a:ea typeface="Calibri" panose="020F0502020204030204" pitchFamily="34" charset="0"/>
                <a:cs typeface="Times New Roman" panose="02020603050405020304" pitchFamily="18" charset="0"/>
              </a:rPr>
              <a:t>Καταγράψτε τις πιθανές εναλλακτικές αντιλήψεις/παρανοήσεις/ελλείματα γνώσης </a:t>
            </a:r>
            <a:br>
              <a:rPr lang="el-GR" sz="2000" dirty="0">
                <a:effectLst/>
                <a:latin typeface="Calibri" panose="020F0502020204030204" pitchFamily="34" charset="0"/>
                <a:ea typeface="Calibri" panose="020F0502020204030204" pitchFamily="34" charset="0"/>
                <a:cs typeface="Times New Roman" panose="02020603050405020304" pitchFamily="18" charset="0"/>
              </a:rPr>
            </a:br>
            <a:endParaRPr lang="el-GR" sz="2000" dirty="0"/>
          </a:p>
        </p:txBody>
      </p:sp>
      <p:sp>
        <p:nvSpPr>
          <p:cNvPr id="4" name="Θέση αριθμού διαφάνειας 3">
            <a:extLst>
              <a:ext uri="{FF2B5EF4-FFF2-40B4-BE49-F238E27FC236}">
                <a16:creationId xmlns:a16="http://schemas.microsoft.com/office/drawing/2014/main" id="{CEB0893A-7BAD-4AA1-842F-3D1B38E2E973}"/>
              </a:ext>
            </a:extLst>
          </p:cNvPr>
          <p:cNvSpPr>
            <a:spLocks noGrp="1"/>
          </p:cNvSpPr>
          <p:nvPr>
            <p:ph type="sldNum" sz="quarter" idx="12"/>
          </p:nvPr>
        </p:nvSpPr>
        <p:spPr/>
        <p:txBody>
          <a:bodyPr/>
          <a:lstStyle/>
          <a:p>
            <a:fld id="{4902964A-BF63-4D8C-B0C8-9A87A8DE3500}" type="slidenum">
              <a:rPr lang="el-GR" smtClean="0"/>
              <a:t>18</a:t>
            </a:fld>
            <a:endParaRPr lang="el-GR"/>
          </a:p>
        </p:txBody>
      </p:sp>
      <p:pic>
        <p:nvPicPr>
          <p:cNvPr id="5" name="Θέση περιεχομένου 4">
            <a:extLst>
              <a:ext uri="{FF2B5EF4-FFF2-40B4-BE49-F238E27FC236}">
                <a16:creationId xmlns:a16="http://schemas.microsoft.com/office/drawing/2014/main" id="{377B43DD-A1E7-4B11-8E0C-C2BE0B32E9C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36183"/>
          <a:stretch/>
        </p:blipFill>
        <p:spPr bwMode="auto">
          <a:xfrm>
            <a:off x="766739" y="678994"/>
            <a:ext cx="11361906" cy="4378977"/>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1EDE954-F365-4C24-B13B-D6D8DA791F80}"/>
              </a:ext>
            </a:extLst>
          </p:cNvPr>
          <p:cNvSpPr txBox="1"/>
          <p:nvPr/>
        </p:nvSpPr>
        <p:spPr>
          <a:xfrm>
            <a:off x="766739" y="506437"/>
            <a:ext cx="2705331" cy="707886"/>
          </a:xfrm>
          <a:prstGeom prst="rect">
            <a:avLst/>
          </a:prstGeom>
          <a:noFill/>
        </p:spPr>
        <p:txBody>
          <a:bodyPr wrap="square" rtlCol="0">
            <a:spAutoFit/>
          </a:bodyPr>
          <a:lstStyle/>
          <a:p>
            <a:r>
              <a:rPr lang="el-GR" sz="4000" dirty="0">
                <a:solidFill>
                  <a:srgbClr val="006600"/>
                </a:solidFill>
                <a:effectLst>
                  <a:outerShdw blurRad="38100" dist="38100" dir="2700000" algn="tl">
                    <a:srgbClr val="000000">
                      <a:alpha val="43137"/>
                    </a:srgbClr>
                  </a:outerShdw>
                </a:effectLst>
              </a:rPr>
              <a:t>Άσκηση 1η</a:t>
            </a:r>
          </a:p>
        </p:txBody>
      </p:sp>
    </p:spTree>
    <p:extLst>
      <p:ext uri="{BB962C8B-B14F-4D97-AF65-F5344CB8AC3E}">
        <p14:creationId xmlns:p14="http://schemas.microsoft.com/office/powerpoint/2010/main" val="398003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2208213" y="0"/>
            <a:ext cx="7772400" cy="865188"/>
          </a:xfrm>
        </p:spPr>
        <p:txBody>
          <a:bodyPr/>
          <a:lstStyle/>
          <a:p>
            <a:r>
              <a:rPr lang="el-GR" b="1" dirty="0">
                <a:solidFill>
                  <a:srgbClr val="800080"/>
                </a:solidFill>
                <a:latin typeface="Comic Sans MS" pitchFamily="66" charset="0"/>
              </a:rPr>
              <a:t>Ζώα 1</a:t>
            </a:r>
          </a:p>
        </p:txBody>
      </p:sp>
      <p:sp>
        <p:nvSpPr>
          <p:cNvPr id="9222" name="Rectangle 6"/>
          <p:cNvSpPr>
            <a:spLocks noGrp="1" noChangeArrowheads="1"/>
          </p:cNvSpPr>
          <p:nvPr>
            <p:ph type="body" sz="half" idx="2"/>
          </p:nvPr>
        </p:nvSpPr>
        <p:spPr>
          <a:xfrm>
            <a:off x="4656138" y="765176"/>
            <a:ext cx="6011862" cy="5903913"/>
          </a:xfrm>
        </p:spPr>
        <p:txBody>
          <a:bodyPr/>
          <a:lstStyle/>
          <a:p>
            <a:pPr marL="0" indent="0">
              <a:lnSpc>
                <a:spcPct val="110000"/>
              </a:lnSpc>
              <a:buNone/>
            </a:pPr>
            <a:r>
              <a:rPr lang="el-GR" sz="1800">
                <a:latin typeface="Bookman Old Style" pitchFamily="18" charset="0"/>
              </a:rPr>
              <a:t>Η κατανόηση των μικρών παιδιών για τα φυτά και τα ζώα είναι </a:t>
            </a:r>
            <a:r>
              <a:rPr lang="el-GR" sz="1800" b="1">
                <a:solidFill>
                  <a:srgbClr val="800080"/>
                </a:solidFill>
                <a:latin typeface="Bookman Old Style" pitchFamily="18" charset="0"/>
              </a:rPr>
              <a:t>ανθρωποκεντρική</a:t>
            </a:r>
            <a:r>
              <a:rPr lang="en-US" sz="1800">
                <a:latin typeface="Bookman Old Style" pitchFamily="18" charset="0"/>
              </a:rPr>
              <a:t>. </a:t>
            </a:r>
            <a:endParaRPr lang="el-GR" sz="1800">
              <a:latin typeface="Bookman Old Style" pitchFamily="18" charset="0"/>
            </a:endParaRPr>
          </a:p>
          <a:p>
            <a:pPr marL="0" indent="0">
              <a:lnSpc>
                <a:spcPct val="110000"/>
              </a:lnSpc>
              <a:buNone/>
            </a:pPr>
            <a:r>
              <a:rPr lang="el-GR" sz="1800" b="1">
                <a:solidFill>
                  <a:srgbClr val="800080"/>
                </a:solidFill>
                <a:latin typeface="Bookman Old Style" pitchFamily="18" charset="0"/>
              </a:rPr>
              <a:t>Ο άνθρωπος είναι το κεντρικό πρότυπο.</a:t>
            </a:r>
          </a:p>
          <a:p>
            <a:pPr marL="0" indent="0">
              <a:lnSpc>
                <a:spcPct val="110000"/>
              </a:lnSpc>
              <a:buNone/>
            </a:pPr>
            <a:r>
              <a:rPr lang="el-GR" sz="1800">
                <a:latin typeface="Bookman Old Style" pitchFamily="18" charset="0"/>
              </a:rPr>
              <a:t>Η </a:t>
            </a:r>
            <a:r>
              <a:rPr lang="el-GR" sz="1800" b="1">
                <a:solidFill>
                  <a:srgbClr val="800080"/>
                </a:solidFill>
                <a:latin typeface="Bookman Old Style" pitchFamily="18" charset="0"/>
              </a:rPr>
              <a:t>κατανόηση </a:t>
            </a:r>
            <a:r>
              <a:rPr lang="el-GR" sz="1800">
                <a:latin typeface="Bookman Old Style" pitchFamily="18" charset="0"/>
              </a:rPr>
              <a:t>των παιδιών για τους άλλους ζωντανούς οργανισμούς είναι </a:t>
            </a:r>
            <a:r>
              <a:rPr lang="el-GR" sz="1800" b="1">
                <a:solidFill>
                  <a:srgbClr val="800080"/>
                </a:solidFill>
                <a:latin typeface="Bookman Old Style" pitchFamily="18" charset="0"/>
              </a:rPr>
              <a:t>σε σχέση με ή κατ' αναλογία προς την κατανόησή τους για τον άνθρωπο</a:t>
            </a:r>
            <a:endParaRPr lang="en-US" sz="1800" b="1">
              <a:solidFill>
                <a:srgbClr val="800080"/>
              </a:solidFill>
              <a:latin typeface="Bookman Old Style" pitchFamily="18" charset="0"/>
            </a:endParaRPr>
          </a:p>
          <a:p>
            <a:pPr marL="0" indent="0">
              <a:lnSpc>
                <a:spcPct val="110000"/>
              </a:lnSpc>
              <a:buNone/>
            </a:pPr>
            <a:r>
              <a:rPr lang="en-US" sz="1800">
                <a:latin typeface="Bookman Old Style" pitchFamily="18" charset="0"/>
              </a:rPr>
              <a:t>Τα </a:t>
            </a:r>
            <a:r>
              <a:rPr lang="en-US" sz="1800" b="1">
                <a:solidFill>
                  <a:srgbClr val="800080"/>
                </a:solidFill>
                <a:latin typeface="Bookman Old Style" pitchFamily="18" charset="0"/>
              </a:rPr>
              <a:t>10χρονα παιδιά</a:t>
            </a:r>
            <a:r>
              <a:rPr lang="en-US" sz="1800">
                <a:latin typeface="Bookman Old Style" pitchFamily="18" charset="0"/>
              </a:rPr>
              <a:t> αντιλαμβάνονται </a:t>
            </a:r>
            <a:r>
              <a:rPr lang="en-US" sz="1800" b="1">
                <a:solidFill>
                  <a:srgbClr val="800080"/>
                </a:solidFill>
                <a:latin typeface="Bookman Old Style" pitchFamily="18" charset="0"/>
              </a:rPr>
              <a:t>τον άνθρωπο ως ένα ζώο ανάμεσα στα άλλα ζώα</a:t>
            </a:r>
            <a:r>
              <a:rPr lang="en-US" sz="1800">
                <a:latin typeface="Bookman Old Style" pitchFamily="18" charset="0"/>
              </a:rPr>
              <a:t>, τουλάχιστον όσον αφορά την δομή του σώματος και για τους σκοπούς της εξαγωγής συμπερασμάτων για το σώμα. </a:t>
            </a:r>
            <a:endParaRPr lang="el-GR" sz="1800">
              <a:latin typeface="Bookman Old Style" pitchFamily="18" charset="0"/>
            </a:endParaRPr>
          </a:p>
          <a:p>
            <a:pPr marL="0" indent="0">
              <a:lnSpc>
                <a:spcPct val="110000"/>
              </a:lnSpc>
              <a:buNone/>
            </a:pPr>
            <a:endParaRPr lang="el-GR" sz="1800">
              <a:latin typeface="Bookman Old Style" pitchFamily="18" charset="0"/>
            </a:endParaRPr>
          </a:p>
          <a:p>
            <a:pPr marL="0" indent="0">
              <a:lnSpc>
                <a:spcPct val="110000"/>
              </a:lnSpc>
              <a:buNone/>
            </a:pPr>
            <a:r>
              <a:rPr lang="el-GR" sz="1800" b="1">
                <a:solidFill>
                  <a:srgbClr val="800080"/>
                </a:solidFill>
                <a:latin typeface="Bookman Old Style" pitchFamily="18" charset="0"/>
              </a:rPr>
              <a:t>Τα αποτελέσματα δεν αποκαλύπτουν την ύπαρξη ανθρωποκεντρικής βιολογίας</a:t>
            </a:r>
            <a:r>
              <a:rPr lang="en-US" sz="1800" b="1">
                <a:solidFill>
                  <a:srgbClr val="800080"/>
                </a:solidFill>
                <a:latin typeface="Bookman Old Style" pitchFamily="18" charset="0"/>
              </a:rPr>
              <a:t>.</a:t>
            </a:r>
          </a:p>
          <a:p>
            <a:pPr marL="0" indent="0">
              <a:lnSpc>
                <a:spcPct val="110000"/>
              </a:lnSpc>
              <a:buNone/>
            </a:pPr>
            <a:r>
              <a:rPr lang="el-GR" sz="1800">
                <a:latin typeface="Bookman Old Style" pitchFamily="18" charset="0"/>
              </a:rPr>
              <a:t>Οι </a:t>
            </a:r>
            <a:r>
              <a:rPr lang="el-GR" sz="1800" b="1">
                <a:solidFill>
                  <a:srgbClr val="800080"/>
                </a:solidFill>
                <a:latin typeface="Bookman Old Style" pitchFamily="18" charset="0"/>
              </a:rPr>
              <a:t>προβολές </a:t>
            </a:r>
            <a:r>
              <a:rPr lang="el-GR" sz="1800">
                <a:latin typeface="Bookman Old Style" pitchFamily="18" charset="0"/>
              </a:rPr>
              <a:t>βασιζόταν περισσότερο στις </a:t>
            </a:r>
            <a:r>
              <a:rPr lang="el-GR" sz="1800">
                <a:solidFill>
                  <a:srgbClr val="800080"/>
                </a:solidFill>
                <a:latin typeface="Bookman Old Style" pitchFamily="18" charset="0"/>
              </a:rPr>
              <a:t>ομοιότητες </a:t>
            </a:r>
            <a:r>
              <a:rPr lang="el-GR" sz="1800" b="1">
                <a:solidFill>
                  <a:srgbClr val="800080"/>
                </a:solidFill>
                <a:latin typeface="Bookman Old Style" pitchFamily="18" charset="0"/>
              </a:rPr>
              <a:t>μεταξύ των ζωντανών οργανισμών</a:t>
            </a:r>
            <a:r>
              <a:rPr lang="el-GR" sz="1800">
                <a:latin typeface="Bookman Old Style" pitchFamily="18" charset="0"/>
              </a:rPr>
              <a:t> και σε κάποιο βαθμό </a:t>
            </a:r>
            <a:r>
              <a:rPr lang="el-GR" sz="1800" b="1">
                <a:solidFill>
                  <a:srgbClr val="800080"/>
                </a:solidFill>
                <a:latin typeface="Bookman Old Style" pitchFamily="18" charset="0"/>
              </a:rPr>
              <a:t>στις αιτιακές</a:t>
            </a:r>
            <a:r>
              <a:rPr lang="en-US" sz="1800" b="1">
                <a:solidFill>
                  <a:srgbClr val="800080"/>
                </a:solidFill>
                <a:latin typeface="Bookman Old Style" pitchFamily="18" charset="0"/>
              </a:rPr>
              <a:t>/</a:t>
            </a:r>
            <a:r>
              <a:rPr lang="el-GR" sz="1800" b="1">
                <a:solidFill>
                  <a:srgbClr val="800080"/>
                </a:solidFill>
                <a:latin typeface="Bookman Old Style" pitchFamily="18" charset="0"/>
              </a:rPr>
              <a:t>οικολογικές σχέσεις</a:t>
            </a:r>
            <a:r>
              <a:rPr lang="en-US" sz="1800">
                <a:latin typeface="Bookman Old Style" pitchFamily="18" charset="0"/>
              </a:rPr>
              <a:t>. </a:t>
            </a:r>
            <a:r>
              <a:rPr lang="el-GR" sz="1800">
                <a:latin typeface="Bookman Old Style" pitchFamily="18" charset="0"/>
              </a:rPr>
              <a:t> </a:t>
            </a:r>
            <a:endParaRPr lang="en-US" sz="1800">
              <a:latin typeface="Bookman Old Style" pitchFamily="18" charset="0"/>
            </a:endParaRPr>
          </a:p>
        </p:txBody>
      </p:sp>
      <p:pic>
        <p:nvPicPr>
          <p:cNvPr id="11268" name="Picture 9" descr="o_basil5"/>
          <p:cNvPicPr>
            <a:picLocks noGrp="1" noChangeAspect="1" noChangeArrowheads="1"/>
          </p:cNvPicPr>
          <p:nvPr>
            <p:ph sz="half" idx="1"/>
          </p:nvPr>
        </p:nvPicPr>
        <p:blipFill>
          <a:blip r:embed="rId2" cstate="print"/>
          <a:srcRect/>
          <a:stretch>
            <a:fillRect/>
          </a:stretch>
        </p:blipFill>
        <p:spPr>
          <a:xfrm>
            <a:off x="1524001" y="2420939"/>
            <a:ext cx="3059113" cy="2890837"/>
          </a:xfrm>
        </p:spPr>
      </p:pic>
      <p:sp>
        <p:nvSpPr>
          <p:cNvPr id="9227" name="AutoShape 11"/>
          <p:cNvSpPr>
            <a:spLocks/>
          </p:cNvSpPr>
          <p:nvPr/>
        </p:nvSpPr>
        <p:spPr bwMode="auto">
          <a:xfrm rot="10800000">
            <a:off x="1703389" y="1196976"/>
            <a:ext cx="1944687" cy="1223963"/>
          </a:xfrm>
          <a:prstGeom prst="borderCallout1">
            <a:avLst>
              <a:gd name="adj1" fmla="val 106222"/>
              <a:gd name="adj2" fmla="val 94120"/>
              <a:gd name="adj3" fmla="val 106222"/>
              <a:gd name="adj4" fmla="val -71838"/>
            </a:avLst>
          </a:prstGeom>
          <a:solidFill>
            <a:schemeClr val="bg1"/>
          </a:solidFill>
          <a:ln w="38100">
            <a:solidFill>
              <a:srgbClr val="800080"/>
            </a:solidFill>
            <a:miter lim="800000"/>
            <a:headEnd/>
            <a:tailEnd/>
          </a:ln>
        </p:spPr>
        <p:txBody>
          <a:bodyPr rot="10800000"/>
          <a:lstStyle/>
          <a:p>
            <a:pPr algn="ctr" defTabSz="914400" fontAlgn="base">
              <a:spcBef>
                <a:spcPct val="0"/>
              </a:spcBef>
              <a:spcAft>
                <a:spcPct val="0"/>
              </a:spcAft>
            </a:pPr>
            <a:r>
              <a:rPr lang="en-US">
                <a:solidFill>
                  <a:srgbClr val="800080"/>
                </a:solidFill>
                <a:latin typeface="Comic Sans MS" pitchFamily="66" charset="0"/>
                <a:cs typeface="Arial" charset="0"/>
              </a:rPr>
              <a:t>Carey 1985</a:t>
            </a:r>
          </a:p>
          <a:p>
            <a:pPr algn="ctr" defTabSz="914400" fontAlgn="base">
              <a:spcBef>
                <a:spcPct val="0"/>
              </a:spcBef>
              <a:spcAft>
                <a:spcPct val="0"/>
              </a:spcAft>
            </a:pPr>
            <a:r>
              <a:rPr lang="el-GR">
                <a:solidFill>
                  <a:srgbClr val="800080"/>
                </a:solidFill>
                <a:latin typeface="Comic Sans MS" pitchFamily="66" charset="0"/>
                <a:cs typeface="Arial" charset="0"/>
              </a:rPr>
              <a:t>Παιδιά 4,5 &amp; 9 ετών</a:t>
            </a:r>
          </a:p>
        </p:txBody>
      </p:sp>
      <p:sp>
        <p:nvSpPr>
          <p:cNvPr id="9228" name="AutoShape 12"/>
          <p:cNvSpPr>
            <a:spLocks/>
          </p:cNvSpPr>
          <p:nvPr/>
        </p:nvSpPr>
        <p:spPr bwMode="auto">
          <a:xfrm rot="10800000">
            <a:off x="1524001" y="5046664"/>
            <a:ext cx="2879725" cy="1227137"/>
          </a:xfrm>
          <a:prstGeom prst="borderCallout1">
            <a:avLst>
              <a:gd name="adj1" fmla="val 106208"/>
              <a:gd name="adj2" fmla="val 96028"/>
              <a:gd name="adj3" fmla="val 106208"/>
              <a:gd name="adj4" fmla="val -21338"/>
            </a:avLst>
          </a:prstGeom>
          <a:solidFill>
            <a:schemeClr val="bg1"/>
          </a:solidFill>
          <a:ln w="38100">
            <a:solidFill>
              <a:srgbClr val="800080"/>
            </a:solidFill>
            <a:miter lim="800000"/>
            <a:headEnd/>
            <a:tailEnd/>
          </a:ln>
        </p:spPr>
        <p:txBody>
          <a:bodyPr rot="10800000"/>
          <a:lstStyle/>
          <a:p>
            <a:pPr algn="ctr" defTabSz="914400" fontAlgn="base">
              <a:spcBef>
                <a:spcPct val="0"/>
              </a:spcBef>
              <a:spcAft>
                <a:spcPct val="0"/>
              </a:spcAft>
            </a:pPr>
            <a:r>
              <a:rPr lang="en-US">
                <a:solidFill>
                  <a:srgbClr val="800080"/>
                </a:solidFill>
                <a:latin typeface="Comic Sans MS" pitchFamily="66" charset="0"/>
                <a:cs typeface="Arial" charset="0"/>
              </a:rPr>
              <a:t>Coley et al 1999</a:t>
            </a:r>
          </a:p>
          <a:p>
            <a:pPr algn="ctr" defTabSz="914400" fontAlgn="base">
              <a:spcBef>
                <a:spcPct val="0"/>
              </a:spcBef>
              <a:spcAft>
                <a:spcPct val="0"/>
              </a:spcAft>
            </a:pPr>
            <a:r>
              <a:rPr lang="el-GR">
                <a:solidFill>
                  <a:srgbClr val="800080"/>
                </a:solidFill>
                <a:latin typeface="Comic Sans MS" pitchFamily="66" charset="0"/>
                <a:cs typeface="Arial" charset="0"/>
              </a:rPr>
              <a:t>Παιδιά </a:t>
            </a:r>
            <a:r>
              <a:rPr lang="en-US">
                <a:solidFill>
                  <a:srgbClr val="800080"/>
                </a:solidFill>
                <a:latin typeface="Comic Sans MS" pitchFamily="66" charset="0"/>
                <a:cs typeface="Arial" charset="0"/>
              </a:rPr>
              <a:t>Menominee 6,8 &amp; 10</a:t>
            </a:r>
            <a:r>
              <a:rPr lang="el-GR">
                <a:solidFill>
                  <a:srgbClr val="800080"/>
                </a:solidFill>
                <a:latin typeface="Comic Sans MS" pitchFamily="66" charset="0"/>
                <a:cs typeface="Arial" charset="0"/>
              </a:rPr>
              <a:t> ετών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anim calcmode="lin" valueType="num">
                                      <p:cBhvr>
                                        <p:cTn id="8" dur="500" fill="hold"/>
                                        <p:tgtEl>
                                          <p:spTgt spid="9227"/>
                                        </p:tgtEl>
                                        <p:attrNameLst>
                                          <p:attrName>ppt_x</p:attrName>
                                        </p:attrNameLst>
                                      </p:cBhvr>
                                      <p:tavLst>
                                        <p:tav tm="0">
                                          <p:val>
                                            <p:strVal val="#ppt_x"/>
                                          </p:val>
                                        </p:tav>
                                        <p:tav tm="100000">
                                          <p:val>
                                            <p:strVal val="#ppt_x"/>
                                          </p:val>
                                        </p:tav>
                                      </p:tavLst>
                                    </p:anim>
                                    <p:anim calcmode="lin" valueType="num">
                                      <p:cBhvr>
                                        <p:cTn id="9" dur="500" fill="hold"/>
                                        <p:tgtEl>
                                          <p:spTgt spid="92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22">
                                            <p:txEl>
                                              <p:pRg st="0" end="0"/>
                                            </p:txEl>
                                          </p:spTgt>
                                        </p:tgtEl>
                                        <p:attrNameLst>
                                          <p:attrName>style.visibility</p:attrName>
                                        </p:attrNameLst>
                                      </p:cBhvr>
                                      <p:to>
                                        <p:strVal val="visible"/>
                                      </p:to>
                                    </p:set>
                                    <p:animEffect transition="in" filter="fade">
                                      <p:cBhvr>
                                        <p:cTn id="14" dur="500"/>
                                        <p:tgtEl>
                                          <p:spTgt spid="9222">
                                            <p:txEl>
                                              <p:pRg st="0" end="0"/>
                                            </p:txEl>
                                          </p:spTgt>
                                        </p:tgtEl>
                                      </p:cBhvr>
                                    </p:animEffect>
                                    <p:anim calcmode="lin" valueType="num">
                                      <p:cBhvr>
                                        <p:cTn id="15"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2">
                                            <p:txEl>
                                              <p:pRg st="1" end="1"/>
                                            </p:txEl>
                                          </p:spTgt>
                                        </p:tgtEl>
                                        <p:attrNameLst>
                                          <p:attrName>style.visibility</p:attrName>
                                        </p:attrNameLst>
                                      </p:cBhvr>
                                      <p:to>
                                        <p:strVal val="visible"/>
                                      </p:to>
                                    </p:set>
                                    <p:animEffect transition="in" filter="fade">
                                      <p:cBhvr>
                                        <p:cTn id="21" dur="500"/>
                                        <p:tgtEl>
                                          <p:spTgt spid="9222">
                                            <p:txEl>
                                              <p:pRg st="1" end="1"/>
                                            </p:txEl>
                                          </p:spTgt>
                                        </p:tgtEl>
                                      </p:cBhvr>
                                    </p:animEffect>
                                    <p:anim calcmode="lin" valueType="num">
                                      <p:cBhvr>
                                        <p:cTn id="22"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22">
                                            <p:txEl>
                                              <p:pRg st="2" end="2"/>
                                            </p:txEl>
                                          </p:spTgt>
                                        </p:tgtEl>
                                        <p:attrNameLst>
                                          <p:attrName>style.visibility</p:attrName>
                                        </p:attrNameLst>
                                      </p:cBhvr>
                                      <p:to>
                                        <p:strVal val="visible"/>
                                      </p:to>
                                    </p:set>
                                    <p:animEffect transition="in" filter="fade">
                                      <p:cBhvr>
                                        <p:cTn id="28" dur="500"/>
                                        <p:tgtEl>
                                          <p:spTgt spid="9222">
                                            <p:txEl>
                                              <p:pRg st="2" end="2"/>
                                            </p:txEl>
                                          </p:spTgt>
                                        </p:tgtEl>
                                      </p:cBhvr>
                                    </p:animEffect>
                                    <p:anim calcmode="lin" valueType="num">
                                      <p:cBhvr>
                                        <p:cTn id="29"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22">
                                            <p:txEl>
                                              <p:pRg st="3" end="3"/>
                                            </p:txEl>
                                          </p:spTgt>
                                        </p:tgtEl>
                                        <p:attrNameLst>
                                          <p:attrName>style.visibility</p:attrName>
                                        </p:attrNameLst>
                                      </p:cBhvr>
                                      <p:to>
                                        <p:strVal val="visible"/>
                                      </p:to>
                                    </p:set>
                                    <p:animEffect transition="in" filter="fade">
                                      <p:cBhvr>
                                        <p:cTn id="35" dur="500"/>
                                        <p:tgtEl>
                                          <p:spTgt spid="9222">
                                            <p:txEl>
                                              <p:pRg st="3" end="3"/>
                                            </p:txEl>
                                          </p:spTgt>
                                        </p:tgtEl>
                                      </p:cBhvr>
                                    </p:animEffect>
                                    <p:anim calcmode="lin" valueType="num">
                                      <p:cBhvr>
                                        <p:cTn id="36" dur="500" fill="hold"/>
                                        <p:tgtEl>
                                          <p:spTgt spid="9222">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2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228"/>
                                        </p:tgtEl>
                                        <p:attrNameLst>
                                          <p:attrName>style.visibility</p:attrName>
                                        </p:attrNameLst>
                                      </p:cBhvr>
                                      <p:to>
                                        <p:strVal val="visible"/>
                                      </p:to>
                                    </p:set>
                                    <p:animEffect transition="in" filter="fade">
                                      <p:cBhvr>
                                        <p:cTn id="42" dur="500"/>
                                        <p:tgtEl>
                                          <p:spTgt spid="9228"/>
                                        </p:tgtEl>
                                      </p:cBhvr>
                                    </p:animEffect>
                                    <p:anim calcmode="lin" valueType="num">
                                      <p:cBhvr>
                                        <p:cTn id="43" dur="500" fill="hold"/>
                                        <p:tgtEl>
                                          <p:spTgt spid="9228"/>
                                        </p:tgtEl>
                                        <p:attrNameLst>
                                          <p:attrName>ppt_x</p:attrName>
                                        </p:attrNameLst>
                                      </p:cBhvr>
                                      <p:tavLst>
                                        <p:tav tm="0">
                                          <p:val>
                                            <p:strVal val="#ppt_x"/>
                                          </p:val>
                                        </p:tav>
                                        <p:tav tm="100000">
                                          <p:val>
                                            <p:strVal val="#ppt_x"/>
                                          </p:val>
                                        </p:tav>
                                      </p:tavLst>
                                    </p:anim>
                                    <p:anim calcmode="lin" valueType="num">
                                      <p:cBhvr>
                                        <p:cTn id="44" dur="500" fill="hold"/>
                                        <p:tgtEl>
                                          <p:spTgt spid="92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222">
                                            <p:txEl>
                                              <p:pRg st="5" end="5"/>
                                            </p:txEl>
                                          </p:spTgt>
                                        </p:tgtEl>
                                        <p:attrNameLst>
                                          <p:attrName>style.visibility</p:attrName>
                                        </p:attrNameLst>
                                      </p:cBhvr>
                                      <p:to>
                                        <p:strVal val="visible"/>
                                      </p:to>
                                    </p:set>
                                    <p:animEffect transition="in" filter="fade">
                                      <p:cBhvr>
                                        <p:cTn id="49" dur="500"/>
                                        <p:tgtEl>
                                          <p:spTgt spid="9222">
                                            <p:txEl>
                                              <p:pRg st="5" end="5"/>
                                            </p:txEl>
                                          </p:spTgt>
                                        </p:tgtEl>
                                      </p:cBhvr>
                                    </p:animEffect>
                                    <p:anim calcmode="lin" valueType="num">
                                      <p:cBhvr>
                                        <p:cTn id="50" dur="500" fill="hold"/>
                                        <p:tgtEl>
                                          <p:spTgt spid="9222">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2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222">
                                            <p:txEl>
                                              <p:pRg st="6" end="6"/>
                                            </p:txEl>
                                          </p:spTgt>
                                        </p:tgtEl>
                                        <p:attrNameLst>
                                          <p:attrName>style.visibility</p:attrName>
                                        </p:attrNameLst>
                                      </p:cBhvr>
                                      <p:to>
                                        <p:strVal val="visible"/>
                                      </p:to>
                                    </p:set>
                                    <p:animEffect transition="in" filter="fade">
                                      <p:cBhvr>
                                        <p:cTn id="56" dur="500"/>
                                        <p:tgtEl>
                                          <p:spTgt spid="9222">
                                            <p:txEl>
                                              <p:pRg st="6" end="6"/>
                                            </p:txEl>
                                          </p:spTgt>
                                        </p:tgtEl>
                                      </p:cBhvr>
                                    </p:animEffect>
                                    <p:anim calcmode="lin" valueType="num">
                                      <p:cBhvr>
                                        <p:cTn id="57" dur="500" fill="hold"/>
                                        <p:tgtEl>
                                          <p:spTgt spid="9222">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92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P spid="9227" grpId="0" animBg="1"/>
      <p:bldP spid="92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μάθηση</a:t>
            </a:r>
          </a:p>
        </p:txBody>
      </p:sp>
      <p:sp>
        <p:nvSpPr>
          <p:cNvPr id="3" name="Θέση περιεχομένου 2"/>
          <p:cNvSpPr>
            <a:spLocks noGrp="1"/>
          </p:cNvSpPr>
          <p:nvPr>
            <p:ph idx="1"/>
          </p:nvPr>
        </p:nvSpPr>
        <p:spPr/>
        <p:txBody>
          <a:bodyPr>
            <a:noAutofit/>
          </a:bodyPr>
          <a:lstStyle/>
          <a:p>
            <a:r>
              <a:rPr lang="el-GR" sz="2800" dirty="0"/>
              <a:t>Ως </a:t>
            </a:r>
            <a:r>
              <a:rPr lang="el-GR" sz="2800" dirty="0">
                <a:solidFill>
                  <a:schemeClr val="accent1">
                    <a:lumMod val="50000"/>
                  </a:schemeClr>
                </a:solidFill>
                <a:effectLst>
                  <a:outerShdw blurRad="38100" dist="38100" dir="2700000" algn="tl">
                    <a:srgbClr val="000000">
                      <a:alpha val="43137"/>
                    </a:srgbClr>
                  </a:outerShdw>
                </a:effectLst>
              </a:rPr>
              <a:t>μάθηση</a:t>
            </a:r>
            <a:r>
              <a:rPr lang="el-GR" sz="2800" dirty="0"/>
              <a:t> ορίζεται η διαδικασία που ενσωματώνει προσωπικές και περιβαλλοντικές εμπειρίες και επιρροές για την απόκτηση ή τον εμπλουτισμό ή την τροποποίηση της γνώσης, των δεξιοτήτων, των αξιών, των στάσεων, της συμπεριφοράς και των κοσμοθεωριών. </a:t>
            </a:r>
          </a:p>
          <a:p>
            <a:pPr marL="0" indent="0">
              <a:buNone/>
            </a:pPr>
            <a:r>
              <a:rPr lang="en-US" sz="2800" dirty="0">
                <a:solidFill>
                  <a:schemeClr val="accent1">
                    <a:lumMod val="50000"/>
                  </a:schemeClr>
                </a:solidFill>
                <a:effectLst>
                  <a:outerShdw blurRad="38100" dist="38100" dir="2700000" algn="tl">
                    <a:srgbClr val="000000">
                      <a:alpha val="43137"/>
                    </a:srgbClr>
                  </a:outerShdw>
                </a:effectLst>
              </a:rPr>
              <a:t>Vs</a:t>
            </a:r>
          </a:p>
          <a:p>
            <a:r>
              <a:rPr lang="el-GR" altLang="el-GR" sz="2800" dirty="0">
                <a:solidFill>
                  <a:schemeClr val="accent1">
                    <a:lumMod val="50000"/>
                  </a:schemeClr>
                </a:solidFill>
                <a:effectLst>
                  <a:outerShdw blurRad="38100" dist="38100" dir="2700000" algn="tl">
                    <a:srgbClr val="000000">
                      <a:alpha val="43137"/>
                    </a:srgbClr>
                  </a:outerShdw>
                </a:effectLst>
              </a:rPr>
              <a:t>Μάθηση</a:t>
            </a:r>
            <a:r>
              <a:rPr lang="el-GR" altLang="el-GR" sz="2800" dirty="0">
                <a:solidFill>
                  <a:srgbClr val="000000"/>
                </a:solidFill>
              </a:rPr>
              <a:t> </a:t>
            </a:r>
            <a:r>
              <a:rPr lang="el-GR" altLang="el-GR" sz="2800" dirty="0"/>
              <a:t>είναι η μόνιμη μεταβολή της συμπεριφοράς ενός ατόμου που προκύπτει ως αποτέλεσμα της εμπειρίας και της άσκησης.</a:t>
            </a:r>
            <a:endParaRPr lang="el-GR" sz="2800" dirty="0"/>
          </a:p>
        </p:txBody>
      </p:sp>
    </p:spTree>
    <p:extLst>
      <p:ext uri="{BB962C8B-B14F-4D97-AF65-F5344CB8AC3E}">
        <p14:creationId xmlns:p14="http://schemas.microsoft.com/office/powerpoint/2010/main" val="176798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xfrm>
            <a:off x="1524000" y="-242888"/>
            <a:ext cx="7772400" cy="1143001"/>
          </a:xfrm>
        </p:spPr>
        <p:txBody>
          <a:bodyPr/>
          <a:lstStyle/>
          <a:p>
            <a:r>
              <a:rPr lang="el-GR" b="1" dirty="0">
                <a:solidFill>
                  <a:srgbClr val="666633"/>
                </a:solidFill>
                <a:latin typeface="Comic Sans MS" pitchFamily="66" charset="0"/>
              </a:rPr>
              <a:t>Ζώα 2</a:t>
            </a:r>
          </a:p>
        </p:txBody>
      </p:sp>
      <p:sp>
        <p:nvSpPr>
          <p:cNvPr id="16389" name="Rectangle 5"/>
          <p:cNvSpPr>
            <a:spLocks noGrp="1" noChangeArrowheads="1"/>
          </p:cNvSpPr>
          <p:nvPr>
            <p:ph type="body" sz="half" idx="4294967295"/>
          </p:nvPr>
        </p:nvSpPr>
        <p:spPr>
          <a:xfrm>
            <a:off x="1524001" y="908050"/>
            <a:ext cx="6372225" cy="5949950"/>
          </a:xfrm>
        </p:spPr>
        <p:txBody>
          <a:bodyPr/>
          <a:lstStyle/>
          <a:p>
            <a:pPr marL="0" indent="0">
              <a:buNone/>
            </a:pPr>
            <a:r>
              <a:rPr lang="el-GR" sz="2800">
                <a:latin typeface="Comic Sans MS" pitchFamily="66" charset="0"/>
              </a:rPr>
              <a:t>Συνήθης τεχνική συλλογής δεδομένων: </a:t>
            </a:r>
            <a:r>
              <a:rPr lang="en-US" sz="2800" b="1">
                <a:solidFill>
                  <a:srgbClr val="666633"/>
                </a:solidFill>
                <a:latin typeface="Comic Sans MS" pitchFamily="66" charset="0"/>
              </a:rPr>
              <a:t>Interview about Instances</a:t>
            </a:r>
          </a:p>
          <a:p>
            <a:pPr marL="0" indent="0">
              <a:buNone/>
            </a:pPr>
            <a:endParaRPr lang="el-GR" sz="2800">
              <a:latin typeface="Comic Sans MS" pitchFamily="66" charset="0"/>
            </a:endParaRPr>
          </a:p>
          <a:p>
            <a:pPr marL="0" indent="0"/>
            <a:r>
              <a:rPr lang="el-GR" sz="2800">
                <a:latin typeface="Comic Sans MS" pitchFamily="66" charset="0"/>
              </a:rPr>
              <a:t>Η λέξη “ζώο” ως συνώνυμη με τη λέξη “θηλαστικό” </a:t>
            </a:r>
          </a:p>
          <a:p>
            <a:pPr marL="0" indent="0"/>
            <a:r>
              <a:rPr lang="el-GR" sz="2800">
                <a:latin typeface="Comic Sans MS" pitchFamily="66" charset="0"/>
              </a:rPr>
              <a:t>Η συγκατάταξη των μικρών αρθρόποδων και σκουληκιών στο εύρος της έννοιας «ζώο» είναι λιγότερο αποδεκτή </a:t>
            </a:r>
            <a:r>
              <a:rPr lang="en-US" sz="2800">
                <a:latin typeface="Comic Sans MS" pitchFamily="66" charset="0"/>
              </a:rPr>
              <a:t>(&lt;50% </a:t>
            </a:r>
            <a:r>
              <a:rPr lang="el-GR" sz="2800">
                <a:latin typeface="Comic Sans MS" pitchFamily="66" charset="0"/>
              </a:rPr>
              <a:t>των παιδιών</a:t>
            </a:r>
            <a:r>
              <a:rPr lang="en-US" sz="2800">
                <a:latin typeface="Comic Sans MS" pitchFamily="66" charset="0"/>
              </a:rPr>
              <a:t>)</a:t>
            </a:r>
            <a:r>
              <a:rPr lang="en-US" sz="2800"/>
              <a:t> </a:t>
            </a:r>
            <a:endParaRPr lang="el-GR" sz="2800"/>
          </a:p>
          <a:p>
            <a:pPr marL="0" indent="0"/>
            <a:r>
              <a:rPr lang="el-GR" sz="2800">
                <a:latin typeface="Comic Sans MS" pitchFamily="66" charset="0"/>
              </a:rPr>
              <a:t>Η συγκατάταξη του ανθρώπου επίσης προβληματική – </a:t>
            </a:r>
            <a:r>
              <a:rPr lang="el-GR" sz="2800" b="1">
                <a:solidFill>
                  <a:srgbClr val="666633"/>
                </a:solidFill>
                <a:latin typeface="Comic Sans MS" pitchFamily="66" charset="0"/>
              </a:rPr>
              <a:t>Εννοιολογική αλλαγή</a:t>
            </a:r>
          </a:p>
        </p:txBody>
      </p:sp>
      <p:pic>
        <p:nvPicPr>
          <p:cNvPr id="12292" name="Picture 7" descr="snail"/>
          <p:cNvPicPr>
            <a:picLocks noGrp="1" noChangeAspect="1" noChangeArrowheads="1"/>
          </p:cNvPicPr>
          <p:nvPr>
            <p:ph sz="half" idx="4294967295"/>
          </p:nvPr>
        </p:nvPicPr>
        <p:blipFill>
          <a:blip r:embed="rId2" cstate="print"/>
          <a:srcRect/>
          <a:stretch>
            <a:fillRect/>
          </a:stretch>
        </p:blipFill>
        <p:spPr>
          <a:xfrm>
            <a:off x="8493126" y="4149726"/>
            <a:ext cx="2174875" cy="2200275"/>
          </a:xfrm>
        </p:spPr>
      </p:pic>
      <p:sp>
        <p:nvSpPr>
          <p:cNvPr id="12293" name="Text Box 10"/>
          <p:cNvSpPr txBox="1">
            <a:spLocks noChangeArrowheads="1"/>
          </p:cNvSpPr>
          <p:nvPr/>
        </p:nvSpPr>
        <p:spPr bwMode="auto">
          <a:xfrm>
            <a:off x="9409114" y="1341438"/>
            <a:ext cx="184731" cy="369332"/>
          </a:xfrm>
          <a:prstGeom prst="rect">
            <a:avLst/>
          </a:prstGeom>
          <a:noFill/>
          <a:ln w="9525">
            <a:noFill/>
            <a:miter lim="800000"/>
            <a:headEnd/>
            <a:tailEnd/>
          </a:ln>
        </p:spPr>
        <p:txBody>
          <a:bodyPr wrap="none">
            <a:spAutoFit/>
          </a:bodyPr>
          <a:lstStyle/>
          <a:p>
            <a:pPr defTabSz="914400" fontAlgn="base">
              <a:spcBef>
                <a:spcPct val="0"/>
              </a:spcBef>
              <a:spcAft>
                <a:spcPct val="0"/>
              </a:spcAft>
            </a:pPr>
            <a:endParaRPr lang="el-GR">
              <a:solidFill>
                <a:prstClr val="black"/>
              </a:solidFill>
              <a:latin typeface="Georgia" pitchFamily="18" charset="0"/>
              <a:cs typeface="Arial" charset="0"/>
            </a:endParaRPr>
          </a:p>
        </p:txBody>
      </p:sp>
      <p:grpSp>
        <p:nvGrpSpPr>
          <p:cNvPr id="2" name="Group 12"/>
          <p:cNvGrpSpPr>
            <a:grpSpLocks/>
          </p:cNvGrpSpPr>
          <p:nvPr/>
        </p:nvGrpSpPr>
        <p:grpSpPr bwMode="auto">
          <a:xfrm>
            <a:off x="8543926" y="2420938"/>
            <a:ext cx="1844675" cy="1135062"/>
            <a:chOff x="4604" y="981"/>
            <a:chExt cx="1162" cy="715"/>
          </a:xfrm>
        </p:grpSpPr>
        <p:sp>
          <p:nvSpPr>
            <p:cNvPr id="12295" name="AutoShape 8"/>
            <p:cNvSpPr>
              <a:spLocks/>
            </p:cNvSpPr>
            <p:nvPr/>
          </p:nvSpPr>
          <p:spPr bwMode="auto">
            <a:xfrm>
              <a:off x="4604" y="996"/>
              <a:ext cx="1156" cy="700"/>
            </a:xfrm>
            <a:prstGeom prst="borderCallout2">
              <a:avLst>
                <a:gd name="adj1" fmla="val 10287"/>
                <a:gd name="adj2" fmla="val -4153"/>
                <a:gd name="adj3" fmla="val 10287"/>
                <a:gd name="adj4" fmla="val -44898"/>
                <a:gd name="adj5" fmla="val 46569"/>
                <a:gd name="adj6" fmla="val -84431"/>
              </a:avLst>
            </a:prstGeom>
            <a:solidFill>
              <a:schemeClr val="bg1"/>
            </a:solidFill>
            <a:ln w="9525">
              <a:solidFill>
                <a:schemeClr val="tx1"/>
              </a:solidFill>
              <a:miter lim="800000"/>
              <a:headEnd/>
              <a:tailEnd/>
            </a:ln>
          </p:spPr>
          <p:txBody>
            <a:bodyPr/>
            <a:lstStyle/>
            <a:p>
              <a:pPr algn="ctr" defTabSz="914400" fontAlgn="base">
                <a:spcBef>
                  <a:spcPct val="0"/>
                </a:spcBef>
                <a:spcAft>
                  <a:spcPct val="0"/>
                </a:spcAft>
              </a:pPr>
              <a:endParaRPr lang="el-GR">
                <a:solidFill>
                  <a:prstClr val="black"/>
                </a:solidFill>
                <a:latin typeface="Georgia" pitchFamily="18" charset="0"/>
                <a:cs typeface="Arial" charset="0"/>
              </a:endParaRPr>
            </a:p>
          </p:txBody>
        </p:sp>
        <p:sp>
          <p:nvSpPr>
            <p:cNvPr id="12296" name="Text Box 11"/>
            <p:cNvSpPr txBox="1">
              <a:spLocks noChangeArrowheads="1"/>
            </p:cNvSpPr>
            <p:nvPr/>
          </p:nvSpPr>
          <p:spPr bwMode="auto">
            <a:xfrm>
              <a:off x="4645" y="981"/>
              <a:ext cx="1121" cy="62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l-GR">
                  <a:solidFill>
                    <a:prstClr val="black"/>
                  </a:solidFill>
                  <a:latin typeface="Comic Sans MS" pitchFamily="66" charset="0"/>
                  <a:cs typeface="Arial" charset="0"/>
                </a:rPr>
                <a:t>  </a:t>
              </a:r>
              <a:r>
                <a:rPr lang="en-US" b="1">
                  <a:solidFill>
                    <a:srgbClr val="666633"/>
                  </a:solidFill>
                  <a:latin typeface="Comic Sans MS" pitchFamily="66" charset="0"/>
                  <a:cs typeface="Arial" charset="0"/>
                </a:rPr>
                <a:t>Bell 1981</a:t>
              </a:r>
            </a:p>
            <a:p>
              <a:pPr defTabSz="914400" fontAlgn="base">
                <a:spcBef>
                  <a:spcPct val="0"/>
                </a:spcBef>
                <a:spcAft>
                  <a:spcPct val="0"/>
                </a:spcAft>
              </a:pPr>
              <a:r>
                <a:rPr lang="el-GR" sz="2000">
                  <a:solidFill>
                    <a:srgbClr val="666633"/>
                  </a:solidFill>
                  <a:latin typeface="Comic Sans MS" pitchFamily="66" charset="0"/>
                  <a:cs typeface="Arial" charset="0"/>
                </a:rPr>
                <a:t>Ν. Ζηλανδία</a:t>
              </a:r>
            </a:p>
            <a:p>
              <a:pPr defTabSz="914400" fontAlgn="base">
                <a:spcBef>
                  <a:spcPct val="0"/>
                </a:spcBef>
                <a:spcAft>
                  <a:spcPct val="0"/>
                </a:spcAft>
              </a:pPr>
              <a:r>
                <a:rPr lang="el-GR" sz="2000">
                  <a:solidFill>
                    <a:srgbClr val="666633"/>
                  </a:solidFill>
                  <a:latin typeface="Comic Sans MS" pitchFamily="66" charset="0"/>
                  <a:cs typeface="Arial" charset="0"/>
                </a:rPr>
                <a:t>10-15 χρόνων</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p:cTn id="7" dur="500" fill="hold"/>
                                        <p:tgtEl>
                                          <p:spTgt spid="1638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389">
                                            <p:txEl>
                                              <p:pRg st="2" end="2"/>
                                            </p:txEl>
                                          </p:spTgt>
                                        </p:tgtEl>
                                        <p:attrNameLst>
                                          <p:attrName>style.visibility</p:attrName>
                                        </p:attrNameLst>
                                      </p:cBhvr>
                                      <p:to>
                                        <p:strVal val="visible"/>
                                      </p:to>
                                    </p:set>
                                    <p:anim calcmode="lin" valueType="num">
                                      <p:cBhvr>
                                        <p:cTn id="21" dur="500" fill="hold"/>
                                        <p:tgtEl>
                                          <p:spTgt spid="1638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8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38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389">
                                            <p:txEl>
                                              <p:pRg st="3" end="3"/>
                                            </p:txEl>
                                          </p:spTgt>
                                        </p:tgtEl>
                                        <p:attrNameLst>
                                          <p:attrName>style.visibility</p:attrName>
                                        </p:attrNameLst>
                                      </p:cBhvr>
                                      <p:to>
                                        <p:strVal val="visible"/>
                                      </p:to>
                                    </p:set>
                                    <p:anim calcmode="lin" valueType="num">
                                      <p:cBhvr>
                                        <p:cTn id="28" dur="500" fill="hold"/>
                                        <p:tgtEl>
                                          <p:spTgt spid="1638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38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38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389">
                                            <p:txEl>
                                              <p:pRg st="4" end="4"/>
                                            </p:txEl>
                                          </p:spTgt>
                                        </p:tgtEl>
                                        <p:attrNameLst>
                                          <p:attrName>style.visibility</p:attrName>
                                        </p:attrNameLst>
                                      </p:cBhvr>
                                      <p:to>
                                        <p:strVal val="visible"/>
                                      </p:to>
                                    </p:set>
                                    <p:anim calcmode="lin" valueType="num">
                                      <p:cBhvr>
                                        <p:cTn id="35" dur="500" fill="hold"/>
                                        <p:tgtEl>
                                          <p:spTgt spid="1638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638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63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1524000" y="620713"/>
            <a:ext cx="4859338" cy="1143000"/>
          </a:xfrm>
        </p:spPr>
        <p:txBody>
          <a:bodyPr/>
          <a:lstStyle/>
          <a:p>
            <a:r>
              <a:rPr lang="el-GR" sz="4000" b="1" dirty="0">
                <a:solidFill>
                  <a:srgbClr val="336600"/>
                </a:solidFill>
                <a:latin typeface="Comic Sans MS" pitchFamily="66" charset="0"/>
              </a:rPr>
              <a:t>Ζώα 3</a:t>
            </a:r>
          </a:p>
        </p:txBody>
      </p:sp>
      <p:sp>
        <p:nvSpPr>
          <p:cNvPr id="13315" name="Rectangle 6"/>
          <p:cNvSpPr>
            <a:spLocks noGrp="1" noChangeArrowheads="1"/>
          </p:cNvSpPr>
          <p:nvPr>
            <p:ph type="body" idx="1"/>
          </p:nvPr>
        </p:nvSpPr>
        <p:spPr>
          <a:xfrm>
            <a:off x="1524000" y="1989138"/>
            <a:ext cx="9144000" cy="4868862"/>
          </a:xfrm>
        </p:spPr>
        <p:txBody>
          <a:bodyPr/>
          <a:lstStyle/>
          <a:p>
            <a:pPr marL="0" indent="0">
              <a:buNone/>
            </a:pPr>
            <a:r>
              <a:rPr lang="en-US" sz="2000" dirty="0">
                <a:latin typeface="Comic Sans MS" pitchFamily="66" charset="0"/>
              </a:rPr>
              <a:t>Ryman (1974)</a:t>
            </a:r>
            <a:r>
              <a:rPr lang="el-GR" sz="2000" dirty="0">
                <a:latin typeface="Comic Sans MS" pitchFamily="66" charset="0"/>
              </a:rPr>
              <a:t>, </a:t>
            </a:r>
            <a:r>
              <a:rPr lang="en-US" sz="2000" dirty="0">
                <a:latin typeface="Comic Sans MS" pitchFamily="66" charset="0"/>
              </a:rPr>
              <a:t>Carey (1984)</a:t>
            </a:r>
            <a:r>
              <a:rPr lang="el-GR" sz="2000" dirty="0">
                <a:latin typeface="Comic Sans MS" pitchFamily="66" charset="0"/>
              </a:rPr>
              <a:t>, </a:t>
            </a:r>
            <a:r>
              <a:rPr lang="en-US" sz="2000" dirty="0" err="1">
                <a:latin typeface="Comic Sans MS" pitchFamily="66" charset="0"/>
              </a:rPr>
              <a:t>Braund</a:t>
            </a:r>
            <a:r>
              <a:rPr lang="en-US" sz="2000" dirty="0">
                <a:latin typeface="Comic Sans MS" pitchFamily="66" charset="0"/>
              </a:rPr>
              <a:t> (1991)</a:t>
            </a:r>
            <a:r>
              <a:rPr lang="el-GR" sz="2000" dirty="0">
                <a:latin typeface="Comic Sans MS" pitchFamily="66" charset="0"/>
              </a:rPr>
              <a:t>, </a:t>
            </a:r>
            <a:r>
              <a:rPr lang="en-US" sz="2000" dirty="0">
                <a:latin typeface="Comic Sans MS" pitchFamily="66" charset="0"/>
              </a:rPr>
              <a:t>Trowbridge </a:t>
            </a:r>
            <a:r>
              <a:rPr lang="el-GR" sz="2000" dirty="0">
                <a:latin typeface="Comic Sans MS" pitchFamily="66" charset="0"/>
              </a:rPr>
              <a:t>και </a:t>
            </a:r>
            <a:r>
              <a:rPr lang="en-US" sz="2000" dirty="0" err="1">
                <a:latin typeface="Comic Sans MS" pitchFamily="66" charset="0"/>
              </a:rPr>
              <a:t>Minzes</a:t>
            </a:r>
            <a:r>
              <a:rPr lang="en-US" sz="2000" dirty="0">
                <a:latin typeface="Comic Sans MS" pitchFamily="66" charset="0"/>
              </a:rPr>
              <a:t> (1985)</a:t>
            </a:r>
            <a:r>
              <a:rPr lang="el-GR" sz="2000" dirty="0">
                <a:latin typeface="Comic Sans MS" pitchFamily="66" charset="0"/>
              </a:rPr>
              <a:t>, </a:t>
            </a:r>
            <a:r>
              <a:rPr lang="en-US" sz="2000" dirty="0">
                <a:latin typeface="Comic Sans MS" pitchFamily="66" charset="0"/>
              </a:rPr>
              <a:t>Schofield </a:t>
            </a:r>
            <a:r>
              <a:rPr lang="el-GR" sz="2000" dirty="0">
                <a:latin typeface="Comic Sans MS" pitchFamily="66" charset="0"/>
              </a:rPr>
              <a:t>κ</a:t>
            </a:r>
            <a:r>
              <a:rPr lang="en-US" sz="2000" dirty="0">
                <a:latin typeface="Comic Sans MS" pitchFamily="66" charset="0"/>
              </a:rPr>
              <a:t>.</a:t>
            </a:r>
            <a:r>
              <a:rPr lang="el-GR" sz="2000" dirty="0">
                <a:latin typeface="Comic Sans MS" pitchFamily="66" charset="0"/>
              </a:rPr>
              <a:t>α</a:t>
            </a:r>
            <a:r>
              <a:rPr lang="en-US" sz="2000" dirty="0">
                <a:latin typeface="Comic Sans MS" pitchFamily="66" charset="0"/>
              </a:rPr>
              <a:t>. (1984), </a:t>
            </a:r>
            <a:r>
              <a:rPr lang="en-US" sz="2000" dirty="0" err="1">
                <a:latin typeface="Comic Sans MS" pitchFamily="66" charset="0"/>
              </a:rPr>
              <a:t>Kattman</a:t>
            </a:r>
            <a:r>
              <a:rPr lang="en-US" sz="2000" dirty="0">
                <a:latin typeface="Comic Sans MS" pitchFamily="66" charset="0"/>
              </a:rPr>
              <a:t> (1998, 2001)</a:t>
            </a:r>
            <a:r>
              <a:rPr lang="el-GR" sz="2800" dirty="0"/>
              <a:t> </a:t>
            </a:r>
            <a:endParaRPr lang="el-GR" sz="2000" dirty="0">
              <a:latin typeface="Comic Sans MS" pitchFamily="66" charset="0"/>
            </a:endParaRPr>
          </a:p>
          <a:p>
            <a:pPr marL="0" indent="0"/>
            <a:r>
              <a:rPr lang="el-GR" sz="2800" b="1" dirty="0">
                <a:solidFill>
                  <a:srgbClr val="336600"/>
                </a:solidFill>
                <a:latin typeface="Comic Sans MS" pitchFamily="66" charset="0"/>
              </a:rPr>
              <a:t>Προβλήματα συμπερίληψης</a:t>
            </a:r>
          </a:p>
          <a:p>
            <a:pPr marL="0" indent="0"/>
            <a:r>
              <a:rPr lang="el-GR" sz="2800" b="1" dirty="0">
                <a:solidFill>
                  <a:srgbClr val="336600"/>
                </a:solidFill>
                <a:latin typeface="Comic Sans MS" pitchFamily="66" charset="0"/>
              </a:rPr>
              <a:t>Σπονδυλωτά – ασπόνδυλα</a:t>
            </a:r>
          </a:p>
          <a:p>
            <a:pPr marL="0" indent="0"/>
            <a:r>
              <a:rPr lang="el-GR" sz="2800" b="1" dirty="0">
                <a:solidFill>
                  <a:srgbClr val="336600"/>
                </a:solidFill>
                <a:latin typeface="Comic Sans MS" pitchFamily="66" charset="0"/>
              </a:rPr>
              <a:t>Ψάρια</a:t>
            </a:r>
          </a:p>
          <a:p>
            <a:pPr marL="0" indent="0"/>
            <a:r>
              <a:rPr lang="el-GR" sz="2800" b="1" dirty="0">
                <a:solidFill>
                  <a:srgbClr val="336600"/>
                </a:solidFill>
                <a:latin typeface="Comic Sans MS" pitchFamily="66" charset="0"/>
              </a:rPr>
              <a:t>Αμφίβια</a:t>
            </a:r>
          </a:p>
          <a:p>
            <a:pPr marL="0" indent="0"/>
            <a:r>
              <a:rPr lang="el-GR" sz="2800" b="1" dirty="0">
                <a:solidFill>
                  <a:srgbClr val="336600"/>
                </a:solidFill>
                <a:latin typeface="Comic Sans MS" pitchFamily="66" charset="0"/>
              </a:rPr>
              <a:t>Πιγκουΐνος - θηλαστικό</a:t>
            </a:r>
          </a:p>
          <a:p>
            <a:pPr marL="0" indent="0"/>
            <a:r>
              <a:rPr lang="el-GR" sz="2800" b="1" dirty="0">
                <a:solidFill>
                  <a:srgbClr val="336600"/>
                </a:solidFill>
                <a:latin typeface="Comic Sans MS" pitchFamily="66" charset="0"/>
              </a:rPr>
              <a:t>Ο κυρίαρχος προσανατολισμός είναι η ταξινόμηση με βάση το βιότοπο</a:t>
            </a:r>
            <a:r>
              <a:rPr lang="en-US" sz="2800" b="1" dirty="0">
                <a:solidFill>
                  <a:srgbClr val="336600"/>
                </a:solidFill>
                <a:latin typeface="Comic Sans MS" pitchFamily="66" charset="0"/>
              </a:rPr>
              <a:t>, </a:t>
            </a:r>
            <a:r>
              <a:rPr lang="el-GR" sz="2800" b="1" dirty="0">
                <a:solidFill>
                  <a:srgbClr val="336600"/>
                </a:solidFill>
                <a:latin typeface="Comic Sans MS" pitchFamily="66" charset="0"/>
              </a:rPr>
              <a:t>ενώ ακολουθεί ο τρόπος μετακίνησης</a:t>
            </a:r>
            <a:r>
              <a:rPr lang="en-US" sz="2800" b="1" dirty="0">
                <a:solidFill>
                  <a:srgbClr val="336600"/>
                </a:solidFill>
                <a:latin typeface="Comic Sans MS" pitchFamily="66" charset="0"/>
              </a:rPr>
              <a:t>. </a:t>
            </a:r>
            <a:r>
              <a:rPr lang="el-GR" sz="2800" b="1" dirty="0">
                <a:solidFill>
                  <a:srgbClr val="336600"/>
                </a:solidFill>
                <a:latin typeface="Comic Sans MS" pitchFamily="66" charset="0"/>
              </a:rPr>
              <a:t>Νερό – αέρας - έδαφος</a:t>
            </a:r>
            <a:endParaRPr lang="el-GR" sz="2800" dirty="0">
              <a:solidFill>
                <a:srgbClr val="336600"/>
              </a:solidFill>
            </a:endParaRPr>
          </a:p>
        </p:txBody>
      </p:sp>
      <p:pic>
        <p:nvPicPr>
          <p:cNvPr id="13316" name="Picture 4" descr="birds">
            <a:hlinkClick r:id="rId2" action="ppaction://hlinksldjump"/>
          </p:cNvPr>
          <p:cNvPicPr>
            <a:picLocks noChangeAspect="1" noChangeArrowheads="1"/>
          </p:cNvPicPr>
          <p:nvPr/>
        </p:nvPicPr>
        <p:blipFill>
          <a:blip r:embed="rId3" cstate="print"/>
          <a:srcRect/>
          <a:stretch>
            <a:fillRect/>
          </a:stretch>
        </p:blipFill>
        <p:spPr bwMode="auto">
          <a:xfrm>
            <a:off x="7535864" y="0"/>
            <a:ext cx="3132137" cy="20716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312024" y="332656"/>
            <a:ext cx="4176464" cy="707886"/>
          </a:xfrm>
          <a:prstGeom prst="rect">
            <a:avLst/>
          </a:prstGeom>
          <a:noFill/>
        </p:spPr>
        <p:txBody>
          <a:bodyPr wrap="square" rtlCol="0">
            <a:spAutoFit/>
          </a:bodyPr>
          <a:lstStyle/>
          <a:p>
            <a:pPr defTabSz="914400" fontAlgn="base">
              <a:spcBef>
                <a:spcPct val="0"/>
              </a:spcBef>
              <a:spcAft>
                <a:spcPct val="0"/>
              </a:spcAft>
            </a:pPr>
            <a:r>
              <a:rPr lang="el-GR" sz="4000" b="1" dirty="0">
                <a:solidFill>
                  <a:srgbClr val="339966"/>
                </a:solidFill>
                <a:effectLst>
                  <a:outerShdw blurRad="38100" dist="38100" dir="2700000" algn="tl">
                    <a:srgbClr val="000000">
                      <a:alpha val="43137"/>
                    </a:srgbClr>
                  </a:outerShdw>
                </a:effectLst>
                <a:latin typeface="Comic Sans MS" pitchFamily="66" charset="0"/>
                <a:cs typeface="Arial" charset="0"/>
              </a:rPr>
              <a:t>Φυτά</a:t>
            </a:r>
          </a:p>
        </p:txBody>
      </p:sp>
      <p:pic>
        <p:nvPicPr>
          <p:cNvPr id="1026" name="Picture 2" descr="http://3.bp.blogspot.com/_rFgnlPgB3jw/TH6ZGg4YXDI/AAAAAAAAAHw/BskkvtE55ws/s1600/Erythrina-crista-galli---Ro.jpg"/>
          <p:cNvPicPr>
            <a:picLocks noChangeAspect="1" noChangeArrowheads="1"/>
          </p:cNvPicPr>
          <p:nvPr/>
        </p:nvPicPr>
        <p:blipFill>
          <a:blip r:embed="rId2" cstate="print"/>
          <a:srcRect/>
          <a:stretch>
            <a:fillRect/>
          </a:stretch>
        </p:blipFill>
        <p:spPr bwMode="auto">
          <a:xfrm rot="20077431">
            <a:off x="1901931" y="715104"/>
            <a:ext cx="3360373" cy="2520280"/>
          </a:xfrm>
          <a:prstGeom prst="rect">
            <a:avLst/>
          </a:prstGeom>
          <a:noFill/>
        </p:spPr>
      </p:pic>
      <p:sp>
        <p:nvSpPr>
          <p:cNvPr id="4" name="3 - TextBox"/>
          <p:cNvSpPr txBox="1"/>
          <p:nvPr/>
        </p:nvSpPr>
        <p:spPr>
          <a:xfrm>
            <a:off x="6240016" y="1916832"/>
            <a:ext cx="3816424" cy="3539430"/>
          </a:xfrm>
          <a:prstGeom prst="rect">
            <a:avLst/>
          </a:prstGeom>
          <a:noFill/>
        </p:spPr>
        <p:txBody>
          <a:bodyPr wrap="square" rtlCol="0">
            <a:spAutoFit/>
          </a:bodyPr>
          <a:lstStyle/>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1. Δεν έχουν την έννοια</a:t>
            </a:r>
          </a:p>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2. Δεν είναι ζωντανοί οργανισμοί</a:t>
            </a:r>
          </a:p>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3. Φυτά δεν είναι τα δέντρα</a:t>
            </a:r>
          </a:p>
          <a:p>
            <a:pPr defTabSz="914400" fontAlgn="base">
              <a:spcBef>
                <a:spcPct val="0"/>
              </a:spcBef>
              <a:spcAft>
                <a:spcPct val="0"/>
              </a:spcAft>
            </a:pPr>
            <a:r>
              <a:rPr lang="el-GR" sz="2800" b="1" dirty="0">
                <a:solidFill>
                  <a:srgbClr val="339966"/>
                </a:solidFill>
                <a:effectLst>
                  <a:outerShdw blurRad="38100" dist="38100" dir="2700000" algn="tl">
                    <a:srgbClr val="000000">
                      <a:alpha val="43137"/>
                    </a:srgbClr>
                  </a:outerShdw>
                </a:effectLst>
                <a:latin typeface="Arial" charset="0"/>
                <a:cs typeface="Arial" charset="0"/>
              </a:rPr>
              <a:t>4. Φυτά δεν είναι τα λουλούδια</a:t>
            </a:r>
          </a:p>
        </p:txBody>
      </p:sp>
      <p:pic>
        <p:nvPicPr>
          <p:cNvPr id="1028" name="Picture 4" descr="http://1.bp.blogspot.com/_iJ9US-UyiHU/TOJuvkFyMHI/AAAAAAAAAKY/adC1Uz9uAsU/s1600/coneflower.jpg"/>
          <p:cNvPicPr>
            <a:picLocks noChangeAspect="1" noChangeArrowheads="1"/>
          </p:cNvPicPr>
          <p:nvPr/>
        </p:nvPicPr>
        <p:blipFill>
          <a:blip r:embed="rId3" cstate="print"/>
          <a:srcRect/>
          <a:stretch>
            <a:fillRect/>
          </a:stretch>
        </p:blipFill>
        <p:spPr bwMode="auto">
          <a:xfrm rot="1302341">
            <a:off x="2008303" y="3968451"/>
            <a:ext cx="2952328" cy="2214246"/>
          </a:xfrm>
          <a:prstGeom prst="rect">
            <a:avLst/>
          </a:prstGeom>
          <a:noFill/>
        </p:spPr>
      </p:pic>
      <p:pic>
        <p:nvPicPr>
          <p:cNvPr id="1030" name="Picture 6" descr="http://t0.gstatic.com/images?q=tbn:ANd9GcR9OxIlsXSsAxwmSCd6A-VFJJQGPJNMNWvBMxcaalBE7UkyzkIfOThiF4zZ"/>
          <p:cNvPicPr>
            <a:picLocks noChangeAspect="1" noChangeArrowheads="1"/>
          </p:cNvPicPr>
          <p:nvPr/>
        </p:nvPicPr>
        <p:blipFill>
          <a:blip r:embed="rId4" cstate="print"/>
          <a:srcRect/>
          <a:stretch>
            <a:fillRect/>
          </a:stretch>
        </p:blipFill>
        <p:spPr bwMode="auto">
          <a:xfrm>
            <a:off x="3719737" y="2708920"/>
            <a:ext cx="2276475" cy="20097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astropeleki.files.wordpress.com/2011/02/dsc07558.jpg"/>
          <p:cNvPicPr>
            <a:picLocks noChangeAspect="1" noChangeArrowheads="1"/>
          </p:cNvPicPr>
          <p:nvPr/>
        </p:nvPicPr>
        <p:blipFill>
          <a:blip r:embed="rId2" cstate="print"/>
          <a:srcRect/>
          <a:stretch>
            <a:fillRect/>
          </a:stretch>
        </p:blipFill>
        <p:spPr bwMode="auto">
          <a:xfrm>
            <a:off x="1524000" y="836712"/>
            <a:ext cx="4374486" cy="5832648"/>
          </a:xfrm>
          <a:prstGeom prst="rect">
            <a:avLst/>
          </a:prstGeom>
          <a:noFill/>
        </p:spPr>
      </p:pic>
      <p:sp>
        <p:nvSpPr>
          <p:cNvPr id="3" name="2 - TextBox"/>
          <p:cNvSpPr txBox="1"/>
          <p:nvPr/>
        </p:nvSpPr>
        <p:spPr>
          <a:xfrm>
            <a:off x="5807968" y="476673"/>
            <a:ext cx="4392488" cy="584775"/>
          </a:xfrm>
          <a:prstGeom prst="rect">
            <a:avLst/>
          </a:prstGeom>
          <a:noFill/>
        </p:spPr>
        <p:txBody>
          <a:bodyPr wrap="square" rtlCol="0">
            <a:spAutoFit/>
          </a:bodyPr>
          <a:lstStyle/>
          <a:p>
            <a:pPr defTabSz="914400" fontAlgn="base">
              <a:spcBef>
                <a:spcPct val="0"/>
              </a:spcBef>
              <a:spcAft>
                <a:spcPct val="0"/>
              </a:spcAft>
            </a:pPr>
            <a:r>
              <a:rPr lang="el-GR" sz="3200" b="1" dirty="0">
                <a:solidFill>
                  <a:srgbClr val="F79646">
                    <a:lumMod val="75000"/>
                  </a:srgbClr>
                </a:solidFill>
                <a:effectLst>
                  <a:outerShdw blurRad="38100" dist="38100" dir="2700000" algn="tl">
                    <a:srgbClr val="000000">
                      <a:alpha val="43137"/>
                    </a:srgbClr>
                  </a:outerShdw>
                </a:effectLst>
                <a:latin typeface="Arial" charset="0"/>
                <a:cs typeface="Arial" charset="0"/>
              </a:rPr>
              <a:t>Το ανθρώπινο σώμα</a:t>
            </a:r>
          </a:p>
        </p:txBody>
      </p:sp>
      <p:sp>
        <p:nvSpPr>
          <p:cNvPr id="4" name="3 - TextBox"/>
          <p:cNvSpPr txBox="1"/>
          <p:nvPr/>
        </p:nvSpPr>
        <p:spPr>
          <a:xfrm>
            <a:off x="6168008" y="1844824"/>
            <a:ext cx="3672408" cy="3970318"/>
          </a:xfrm>
          <a:prstGeom prst="rect">
            <a:avLst/>
          </a:prstGeom>
          <a:noFill/>
        </p:spPr>
        <p:txBody>
          <a:bodyPr wrap="square" rtlCol="0">
            <a:spAutoFit/>
          </a:bodyPr>
          <a:lstStyle/>
          <a:p>
            <a:pPr defTabSz="914400" fontAlgn="base">
              <a:spcBef>
                <a:spcPct val="0"/>
              </a:spcBef>
              <a:spcAft>
                <a:spcPct val="0"/>
              </a:spcAft>
              <a:buFont typeface="Arial" pitchFamily="34" charset="0"/>
              <a:buChar char="•"/>
            </a:pPr>
            <a:r>
              <a:rPr lang="el-GR" dirty="0">
                <a:solidFill>
                  <a:prstClr val="black"/>
                </a:solidFill>
                <a:latin typeface="Arial" charset="0"/>
                <a:cs typeface="Arial" charset="0"/>
              </a:rPr>
              <a:t> </a:t>
            </a:r>
            <a:r>
              <a:rPr lang="el-GR" sz="2800" dirty="0">
                <a:solidFill>
                  <a:srgbClr val="F79646">
                    <a:lumMod val="50000"/>
                  </a:srgbClr>
                </a:solidFill>
                <a:latin typeface="Arial" charset="0"/>
                <a:cs typeface="Arial" charset="0"/>
              </a:rPr>
              <a:t>Η περιπλοκότητα</a:t>
            </a:r>
          </a:p>
          <a:p>
            <a:pPr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Τα συστήματα</a:t>
            </a:r>
          </a:p>
          <a:p>
            <a:pPr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Επιμέρους αντιλήψεις</a:t>
            </a:r>
          </a:p>
          <a:p>
            <a:pPr lvl="1"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Το αίμα πάει παντού</a:t>
            </a:r>
          </a:p>
          <a:p>
            <a:pPr lvl="1" defTabSz="914400" fontAlgn="base">
              <a:spcBef>
                <a:spcPct val="0"/>
              </a:spcBef>
              <a:spcAft>
                <a:spcPct val="0"/>
              </a:spcAft>
              <a:buFont typeface="Arial" pitchFamily="34" charset="0"/>
              <a:buChar char="•"/>
            </a:pPr>
            <a:r>
              <a:rPr lang="el-GR" sz="2800" dirty="0">
                <a:solidFill>
                  <a:srgbClr val="F79646">
                    <a:lumMod val="50000"/>
                  </a:srgbClr>
                </a:solidFill>
                <a:latin typeface="Arial" charset="0"/>
                <a:cs typeface="Arial" charset="0"/>
              </a:rPr>
              <a:t> Δύο σωλήνες από το στόμα στο στομάχι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astropeleki.files.wordpress.com/2011/02/dsc07557.jpg"/>
          <p:cNvPicPr>
            <a:picLocks noChangeAspect="1" noChangeArrowheads="1"/>
          </p:cNvPicPr>
          <p:nvPr/>
        </p:nvPicPr>
        <p:blipFill>
          <a:blip r:embed="rId2" cstate="print"/>
          <a:srcRect/>
          <a:stretch>
            <a:fillRect/>
          </a:stretch>
        </p:blipFill>
        <p:spPr bwMode="auto">
          <a:xfrm>
            <a:off x="1559496" y="44625"/>
            <a:ext cx="9036496" cy="677737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stropeleki.files.wordpress.com/2011/02/dsc07555.jpg"/>
          <p:cNvPicPr>
            <a:picLocks noChangeAspect="1" noChangeArrowheads="1"/>
          </p:cNvPicPr>
          <p:nvPr/>
        </p:nvPicPr>
        <p:blipFill>
          <a:blip r:embed="rId2" cstate="print"/>
          <a:srcRect/>
          <a:stretch>
            <a:fillRect/>
          </a:stretch>
        </p:blipFill>
        <p:spPr bwMode="auto">
          <a:xfrm>
            <a:off x="1524000" y="-1"/>
            <a:ext cx="9144000" cy="6858001"/>
          </a:xfrm>
          <a:prstGeom prst="rect">
            <a:avLst/>
          </a:prstGeom>
          <a:noFill/>
        </p:spPr>
      </p:pic>
      <p:sp>
        <p:nvSpPr>
          <p:cNvPr id="2" name="3 - Βέλος προς τα κάτω">
            <a:hlinkClick r:id="rId3" action="ppaction://hlinksldjump"/>
            <a:extLst>
              <a:ext uri="{FF2B5EF4-FFF2-40B4-BE49-F238E27FC236}">
                <a16:creationId xmlns:a16="http://schemas.microsoft.com/office/drawing/2014/main" id="{C5F2C985-6CDF-4AC0-85E8-B4DFE45FC8FC}"/>
              </a:ext>
            </a:extLst>
          </p:cNvPr>
          <p:cNvSpPr/>
          <p:nvPr/>
        </p:nvSpPr>
        <p:spPr>
          <a:xfrm>
            <a:off x="5881688" y="6357939"/>
            <a:ext cx="214312" cy="35718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l-GR">
              <a:solidFill>
                <a:prstClr val="white"/>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spcAft>
                <a:spcPts val="600"/>
              </a:spcAft>
            </a:pPr>
            <a:r>
              <a:rPr lang="el-GR" altLang="el-GR" dirty="0"/>
              <a:t>Οι εναλλακτικές αντιλήψεις/παρανοήσεις/ιδέες</a:t>
            </a:r>
          </a:p>
        </p:txBody>
      </p:sp>
      <p:sp>
        <p:nvSpPr>
          <p:cNvPr id="5" name="Rectangle 3"/>
          <p:cNvSpPr txBox="1">
            <a:spLocks noChangeArrowheads="1"/>
          </p:cNvSpPr>
          <p:nvPr/>
        </p:nvSpPr>
        <p:spPr>
          <a:xfrm>
            <a:off x="1295402" y="2743200"/>
            <a:ext cx="9601196" cy="41148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l-GR" altLang="el-GR" sz="2800" dirty="0"/>
              <a:t>Δυσαρέστηση</a:t>
            </a:r>
          </a:p>
          <a:p>
            <a:r>
              <a:rPr lang="el-GR" altLang="el-GR" sz="2800" dirty="0"/>
              <a:t>Εννοιολογική σύγκρουση (Κρίσιμα πειράματα – παρατηρήσεις)</a:t>
            </a:r>
          </a:p>
          <a:p>
            <a:r>
              <a:rPr lang="el-GR" altLang="el-GR" sz="2800" dirty="0"/>
              <a:t>Εννοιολογική αλλαγή</a:t>
            </a:r>
          </a:p>
          <a:p>
            <a:r>
              <a:rPr lang="el-GR" altLang="el-GR" sz="2800" dirty="0"/>
              <a:t>Ανθεκτικότητα εναλλακτικών αντιλήψεων</a:t>
            </a:r>
          </a:p>
          <a:p>
            <a:r>
              <a:rPr lang="el-GR" altLang="el-GR" sz="2800" dirty="0"/>
              <a:t>Διαφοροποίηση εναλλακτικών αντιλήψεων – παρανοήσεων</a:t>
            </a:r>
          </a:p>
          <a:p>
            <a:r>
              <a:rPr lang="el-GR" altLang="el-GR" sz="2800" dirty="0"/>
              <a:t>Διαισθητικές αντιλήψεις, αυθόρμητες αντιλήψεις</a:t>
            </a:r>
          </a:p>
          <a:p>
            <a:endParaRPr lang="el-GR" altLang="el-GR" dirty="0"/>
          </a:p>
        </p:txBody>
      </p:sp>
    </p:spTree>
    <p:extLst>
      <p:ext uri="{BB962C8B-B14F-4D97-AF65-F5344CB8AC3E}">
        <p14:creationId xmlns:p14="http://schemas.microsoft.com/office/powerpoint/2010/main" val="1264632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F06D74-770D-4146-B824-260FFD92F16C}"/>
              </a:ext>
            </a:extLst>
          </p:cNvPr>
          <p:cNvSpPr>
            <a:spLocks noGrp="1"/>
          </p:cNvSpPr>
          <p:nvPr>
            <p:ph idx="1"/>
          </p:nvPr>
        </p:nvSpPr>
        <p:spPr/>
        <p:txBody>
          <a:bodyPr>
            <a:normAutofit/>
          </a:bodyPr>
          <a:lstStyle/>
          <a:p>
            <a:r>
              <a:rPr lang="el-GR" sz="2800" dirty="0"/>
              <a:t>Σχεδιάστε μια δραστηριότητα (στόχοι – υλικά – διαδικασία) για την διδακτική διαχείριση μιας από τις εναλλακτικές ιδέες που </a:t>
            </a:r>
            <a:r>
              <a:rPr lang="el-GR" sz="2800"/>
              <a:t>παρουσιάστηκαν παραπάνω</a:t>
            </a:r>
            <a:r>
              <a:rPr lang="en-US" sz="2800"/>
              <a:t>.</a:t>
            </a:r>
            <a:endParaRPr lang="el-GR" sz="2800" dirty="0"/>
          </a:p>
        </p:txBody>
      </p:sp>
      <p:sp>
        <p:nvSpPr>
          <p:cNvPr id="4" name="Τίτλος 3">
            <a:extLst>
              <a:ext uri="{FF2B5EF4-FFF2-40B4-BE49-F238E27FC236}">
                <a16:creationId xmlns:a16="http://schemas.microsoft.com/office/drawing/2014/main" id="{1FEAC6A3-5880-44C9-8CDE-C94AA02DC044}"/>
              </a:ext>
            </a:extLst>
          </p:cNvPr>
          <p:cNvSpPr txBox="1">
            <a:spLocks noGrp="1"/>
          </p:cNvSpPr>
          <p:nvPr>
            <p:ph type="title"/>
          </p:nvPr>
        </p:nvSpPr>
        <p:spPr>
          <a:xfrm>
            <a:off x="1295400" y="1280388"/>
            <a:ext cx="9601200" cy="707886"/>
          </a:xfrm>
          <a:prstGeom prst="rect">
            <a:avLst/>
          </a:prstGeom>
          <a:noFill/>
        </p:spPr>
        <p:txBody>
          <a:bodyPr wrap="square" rtlCol="0">
            <a:spAutoFit/>
          </a:bodyPr>
          <a:lstStyle/>
          <a:p>
            <a:r>
              <a:rPr lang="el-GR" sz="4000">
                <a:solidFill>
                  <a:srgbClr val="006600"/>
                </a:solidFill>
                <a:effectLst>
                  <a:outerShdw blurRad="38100" dist="38100" dir="2700000" algn="tl">
                    <a:srgbClr val="000000">
                      <a:alpha val="43137"/>
                    </a:srgbClr>
                  </a:outerShdw>
                </a:effectLst>
              </a:rPr>
              <a:t>Άσκηση 2η</a:t>
            </a:r>
            <a:endParaRPr lang="el-GR" sz="4000" dirty="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5934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3F3C1E-46B6-4F0D-8E1F-752D918E23A7}"/>
              </a:ext>
            </a:extLst>
          </p:cNvPr>
          <p:cNvSpPr>
            <a:spLocks noGrp="1"/>
          </p:cNvSpPr>
          <p:nvPr>
            <p:ph type="title"/>
          </p:nvPr>
        </p:nvSpPr>
        <p:spPr/>
        <p:txBody>
          <a:bodyPr>
            <a:normAutofit fontScale="90000"/>
          </a:bodyPr>
          <a:lstStyle/>
          <a:p>
            <a:r>
              <a:rPr lang="en-US" dirty="0"/>
              <a:t>H </a:t>
            </a:r>
            <a:r>
              <a:rPr lang="el-GR" dirty="0"/>
              <a:t>θεωρία των δυο συστημάτων σκέψης και οι περιορισμοί στη μάθηση</a:t>
            </a:r>
          </a:p>
        </p:txBody>
      </p:sp>
      <p:pic>
        <p:nvPicPr>
          <p:cNvPr id="6" name="Θέση περιεχομένου 5">
            <a:extLst>
              <a:ext uri="{FF2B5EF4-FFF2-40B4-BE49-F238E27FC236}">
                <a16:creationId xmlns:a16="http://schemas.microsoft.com/office/drawing/2014/main" id="{E71F4775-D46D-416E-A125-D0DE12B7C1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202" y="1913207"/>
            <a:ext cx="8009595" cy="4808268"/>
          </a:xfrm>
        </p:spPr>
      </p:pic>
      <p:sp>
        <p:nvSpPr>
          <p:cNvPr id="4" name="Θέση αριθμού διαφάνειας 3">
            <a:extLst>
              <a:ext uri="{FF2B5EF4-FFF2-40B4-BE49-F238E27FC236}">
                <a16:creationId xmlns:a16="http://schemas.microsoft.com/office/drawing/2014/main" id="{9DA044F1-95E4-444F-938B-B82D9C35F018}"/>
              </a:ext>
            </a:extLst>
          </p:cNvPr>
          <p:cNvSpPr>
            <a:spLocks noGrp="1"/>
          </p:cNvSpPr>
          <p:nvPr>
            <p:ph type="sldNum" sz="quarter" idx="12"/>
          </p:nvPr>
        </p:nvSpPr>
        <p:spPr/>
        <p:txBody>
          <a:bodyPr/>
          <a:lstStyle/>
          <a:p>
            <a:fld id="{4902964A-BF63-4D8C-B0C8-9A87A8DE3500}" type="slidenum">
              <a:rPr lang="el-GR" smtClean="0"/>
              <a:t>28</a:t>
            </a:fld>
            <a:endParaRPr lang="el-GR"/>
          </a:p>
        </p:txBody>
      </p:sp>
      <p:pic>
        <p:nvPicPr>
          <p:cNvPr id="1026" name="Picture 2" descr="Child Thought Clip art - boy thinking png download - 640*800 ...">
            <a:extLst>
              <a:ext uri="{FF2B5EF4-FFF2-40B4-BE49-F238E27FC236}">
                <a16:creationId xmlns:a16="http://schemas.microsoft.com/office/drawing/2014/main" id="{FC7C1F09-7770-4C0F-9E75-AF1AF3B2B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1430"/>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Chemist scientist Vector Clipart image - Free ...">
            <a:extLst>
              <a:ext uri="{FF2B5EF4-FFF2-40B4-BE49-F238E27FC236}">
                <a16:creationId xmlns:a16="http://schemas.microsoft.com/office/drawing/2014/main" id="{8B9AE912-59F9-4DE5-92E0-E505BB7627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2063057"/>
            <a:ext cx="1533042" cy="2254284"/>
          </a:xfrm>
          <a:prstGeom prst="rect">
            <a:avLst/>
          </a:prstGeom>
          <a:noFill/>
          <a:extLst>
            <a:ext uri="{909E8E84-426E-40DD-AFC4-6F175D3DCCD1}">
              <a14:hiddenFill xmlns:a14="http://schemas.microsoft.com/office/drawing/2010/main">
                <a:solidFill>
                  <a:srgbClr val="FFFFFF"/>
                </a:solidFill>
              </a14:hiddenFill>
            </a:ext>
          </a:extLst>
        </p:spPr>
      </p:pic>
      <p:sp>
        <p:nvSpPr>
          <p:cNvPr id="7" name="Βέλος: Δεξιό 6">
            <a:extLst>
              <a:ext uri="{FF2B5EF4-FFF2-40B4-BE49-F238E27FC236}">
                <a16:creationId xmlns:a16="http://schemas.microsoft.com/office/drawing/2014/main" id="{A93E8F67-AE20-4432-BD25-53D1AC16AE91}"/>
              </a:ext>
            </a:extLst>
          </p:cNvPr>
          <p:cNvSpPr/>
          <p:nvPr/>
        </p:nvSpPr>
        <p:spPr>
          <a:xfrm>
            <a:off x="9085634" y="3126817"/>
            <a:ext cx="642026" cy="365125"/>
          </a:xfrm>
          <a:prstGeom prst="righ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5C9FE3B2-B68B-4AD0-887F-60F39BB4B783}"/>
              </a:ext>
            </a:extLst>
          </p:cNvPr>
          <p:cNvSpPr/>
          <p:nvPr/>
        </p:nvSpPr>
        <p:spPr>
          <a:xfrm flipH="1">
            <a:off x="3007265" y="3126816"/>
            <a:ext cx="642026" cy="365125"/>
          </a:xfrm>
          <a:prstGeom prst="righ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433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C9044267-430C-4E42-BB4B-6DF5587100F4}"/>
              </a:ext>
            </a:extLst>
          </p:cNvPr>
          <p:cNvSpPr>
            <a:spLocks noGrp="1"/>
          </p:cNvSpPr>
          <p:nvPr>
            <p:ph type="sldNum" sz="quarter" idx="12"/>
          </p:nvPr>
        </p:nvSpPr>
        <p:spPr/>
        <p:txBody>
          <a:bodyPr/>
          <a:lstStyle/>
          <a:p>
            <a:fld id="{4902964A-BF63-4D8C-B0C8-9A87A8DE3500}" type="slidenum">
              <a:rPr lang="el-GR" smtClean="0"/>
              <a:t>29</a:t>
            </a:fld>
            <a:endParaRPr lang="el-GR"/>
          </a:p>
        </p:txBody>
      </p:sp>
      <p:pic>
        <p:nvPicPr>
          <p:cNvPr id="4" name="Εικόνα 3">
            <a:extLst>
              <a:ext uri="{FF2B5EF4-FFF2-40B4-BE49-F238E27FC236}">
                <a16:creationId xmlns:a16="http://schemas.microsoft.com/office/drawing/2014/main" id="{D861EDE2-21A4-4B40-8A07-D8F8922E8CAC}"/>
              </a:ext>
            </a:extLst>
          </p:cNvPr>
          <p:cNvPicPr>
            <a:picLocks noChangeAspect="1"/>
          </p:cNvPicPr>
          <p:nvPr/>
        </p:nvPicPr>
        <p:blipFill>
          <a:blip r:embed="rId2"/>
          <a:stretch>
            <a:fillRect/>
          </a:stretch>
        </p:blipFill>
        <p:spPr>
          <a:xfrm>
            <a:off x="2285797" y="901387"/>
            <a:ext cx="7085228" cy="5637525"/>
          </a:xfrm>
          <a:prstGeom prst="rect">
            <a:avLst/>
          </a:prstGeom>
        </p:spPr>
      </p:pic>
      <p:pic>
        <p:nvPicPr>
          <p:cNvPr id="5" name="Picture 2" descr="Child Thought Clip art - boy thinking png download - 640*800 ...">
            <a:extLst>
              <a:ext uri="{FF2B5EF4-FFF2-40B4-BE49-F238E27FC236}">
                <a16:creationId xmlns:a16="http://schemas.microsoft.com/office/drawing/2014/main" id="{B76B3433-3D24-4903-9E2D-A93EFCAB7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22" y="2524761"/>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rtoon Chemist scientist Vector Clipart image - Free ...">
            <a:extLst>
              <a:ext uri="{FF2B5EF4-FFF2-40B4-BE49-F238E27FC236}">
                <a16:creationId xmlns:a16="http://schemas.microsoft.com/office/drawing/2014/main" id="{36251CB2-A054-4170-9F7D-9D833DA67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025" y="2501727"/>
            <a:ext cx="1533042" cy="225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l-GR" altLang="el-GR"/>
              <a:t>ΕΡΩΤΗΜΑΤΑ ΓΙΑ ΤΗ ΜΑΘΗΣΗ</a:t>
            </a:r>
          </a:p>
        </p:txBody>
      </p:sp>
      <p:sp>
        <p:nvSpPr>
          <p:cNvPr id="20483" name="Content Placeholder 2"/>
          <p:cNvSpPr>
            <a:spLocks noGrp="1"/>
          </p:cNvSpPr>
          <p:nvPr>
            <p:ph idx="1"/>
          </p:nvPr>
        </p:nvSpPr>
        <p:spPr/>
        <p:txBody>
          <a:bodyPr/>
          <a:lstStyle/>
          <a:p>
            <a:r>
              <a:rPr lang="el-GR" altLang="el-GR" dirty="0"/>
              <a:t> Υπάρχει μόνο ένα είδος μάθησης;</a:t>
            </a:r>
          </a:p>
          <a:p>
            <a:r>
              <a:rPr lang="el-GR" altLang="el-GR" dirty="0"/>
              <a:t>Είναι η ίδια παντού και πάντοτε;</a:t>
            </a:r>
          </a:p>
          <a:p>
            <a:r>
              <a:rPr lang="el-GR" altLang="el-GR" dirty="0"/>
              <a:t>Είναι η ίδια σε ανθρώπους και ζώα;	</a:t>
            </a:r>
          </a:p>
          <a:p>
            <a:r>
              <a:rPr lang="el-GR" altLang="el-GR" dirty="0"/>
              <a:t>Διαφέρει και ως προς τι το ανακλαστικό του </a:t>
            </a:r>
            <a:r>
              <a:rPr lang="el-GR" altLang="el-GR" dirty="0" err="1"/>
              <a:t>Παυλόφ</a:t>
            </a:r>
            <a:r>
              <a:rPr lang="el-GR" altLang="el-GR" dirty="0"/>
              <a:t> και η ενόραση του </a:t>
            </a:r>
            <a:r>
              <a:rPr lang="en-US" altLang="el-GR" dirty="0"/>
              <a:t>Kohler;</a:t>
            </a:r>
          </a:p>
          <a:p>
            <a:r>
              <a:rPr lang="el-GR" altLang="el-GR" dirty="0"/>
              <a:t>Πρόκειται για διαφορετικά είδη μάθησης ή για στάδια της ίδιας διαδικασίας; </a:t>
            </a:r>
          </a:p>
          <a:p>
            <a:endParaRPr lang="el-GR" altLang="el-GR" b="1" dirty="0">
              <a:latin typeface="Comic Sans MS" panose="030F0702030302020204" pitchFamily="66"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51E7ED6-BDBB-42BC-97CD-33EFA50EA2C2}" type="slidenum">
              <a:rPr lang="el-GR" altLang="el-GR" sz="1400"/>
              <a:pPr>
                <a:spcBef>
                  <a:spcPct val="0"/>
                </a:spcBef>
                <a:buFontTx/>
                <a:buNone/>
              </a:pPr>
              <a:t>3</a:t>
            </a:fld>
            <a:endParaRPr lang="el-GR" altLang="el-GR" sz="1400"/>
          </a:p>
        </p:txBody>
      </p:sp>
    </p:spTree>
    <p:extLst>
      <p:ext uri="{BB962C8B-B14F-4D97-AF65-F5344CB8AC3E}">
        <p14:creationId xmlns:p14="http://schemas.microsoft.com/office/powerpoint/2010/main" val="84135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altLang="el-GR" sz="2400" b="1">
                <a:solidFill>
                  <a:schemeClr val="accent2"/>
                </a:solidFill>
              </a:rPr>
              <a:t>Μοντέλα Διδασκαλίας</a:t>
            </a:r>
            <a:r>
              <a:rPr lang="el-GR" altLang="el-GR" sz="2800" b="1">
                <a:solidFill>
                  <a:schemeClr val="accent2"/>
                </a:solidFill>
              </a:rPr>
              <a:t> </a:t>
            </a:r>
            <a:r>
              <a:rPr lang="el-GR" altLang="el-GR" sz="1800" b="1">
                <a:solidFill>
                  <a:schemeClr val="accent2"/>
                </a:solidFill>
              </a:rPr>
              <a:t>(2)</a:t>
            </a:r>
            <a:r>
              <a:rPr lang="el-GR" altLang="el-GR" sz="2800" b="1"/>
              <a:t> </a:t>
            </a:r>
            <a:br>
              <a:rPr lang="el-GR" altLang="el-GR" sz="2800" b="1"/>
            </a:br>
            <a:r>
              <a:rPr lang="el-GR" altLang="el-GR" sz="2800" b="1"/>
              <a:t> </a:t>
            </a:r>
            <a:r>
              <a:rPr lang="el-GR" altLang="el-GR" sz="3600" b="1">
                <a:solidFill>
                  <a:srgbClr val="FF0000"/>
                </a:solidFill>
              </a:rPr>
              <a:t>Εποικοδομητικό</a:t>
            </a:r>
            <a:endParaRPr lang="el-GR" altLang="el-GR" sz="2800" b="1">
              <a:solidFill>
                <a:srgbClr val="FF0000"/>
              </a:solidFill>
            </a:endParaRPr>
          </a:p>
        </p:txBody>
      </p:sp>
      <p:pic>
        <p:nvPicPr>
          <p:cNvPr id="3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979" y="2530813"/>
            <a:ext cx="41910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3"/>
          <p:cNvSpPr>
            <a:spLocks noGrp="1" noChangeArrowheads="1"/>
          </p:cNvSpPr>
          <p:nvPr>
            <p:ph type="body" idx="1"/>
          </p:nvPr>
        </p:nvSpPr>
        <p:spPr>
          <a:xfrm>
            <a:off x="2801565" y="2530813"/>
            <a:ext cx="10363200" cy="4114800"/>
          </a:xfrm>
        </p:spPr>
        <p:txBody>
          <a:bodyPr/>
          <a:lstStyle/>
          <a:p>
            <a:pPr marL="4567238" indent="-182563">
              <a:buNone/>
            </a:pPr>
            <a:r>
              <a:rPr lang="el-GR" altLang="el-GR" dirty="0">
                <a:solidFill>
                  <a:srgbClr val="FF0000"/>
                </a:solidFill>
              </a:rPr>
              <a:t>Φάσεις:</a:t>
            </a:r>
          </a:p>
          <a:p>
            <a:pPr marL="4567238" indent="-182563"/>
            <a:r>
              <a:rPr lang="el-GR" altLang="el-GR" dirty="0">
                <a:solidFill>
                  <a:srgbClr val="FF0000"/>
                </a:solidFill>
              </a:rPr>
              <a:t>Προσανατολισμός</a:t>
            </a:r>
          </a:p>
          <a:p>
            <a:pPr marL="4567238" indent="-182563"/>
            <a:r>
              <a:rPr lang="el-GR" altLang="el-GR" dirty="0">
                <a:solidFill>
                  <a:srgbClr val="FF0000"/>
                </a:solidFill>
              </a:rPr>
              <a:t>Ανάδειξη ιδεών</a:t>
            </a:r>
          </a:p>
          <a:p>
            <a:pPr marL="4567238" indent="-182563"/>
            <a:r>
              <a:rPr lang="el-GR" altLang="el-GR" dirty="0">
                <a:solidFill>
                  <a:srgbClr val="FF0000"/>
                </a:solidFill>
              </a:rPr>
              <a:t>Αναδόμηση ιδεών </a:t>
            </a:r>
            <a:r>
              <a:rPr lang="el-GR" altLang="el-GR" dirty="0">
                <a:solidFill>
                  <a:schemeClr val="tx1">
                    <a:lumMod val="95000"/>
                    <a:lumOff val="5000"/>
                  </a:schemeClr>
                </a:solidFill>
              </a:rPr>
              <a:t>(κρίσιμα πειράματα)</a:t>
            </a:r>
          </a:p>
          <a:p>
            <a:pPr marL="4567238" indent="-182563"/>
            <a:r>
              <a:rPr lang="el-GR" altLang="el-GR" dirty="0">
                <a:solidFill>
                  <a:srgbClr val="FF0000"/>
                </a:solidFill>
              </a:rPr>
              <a:t>Εφαρμογή</a:t>
            </a:r>
          </a:p>
          <a:p>
            <a:pPr marL="4567238" indent="-182563"/>
            <a:r>
              <a:rPr lang="el-GR" altLang="el-GR" dirty="0">
                <a:solidFill>
                  <a:srgbClr val="FF0000"/>
                </a:solidFill>
              </a:rPr>
              <a:t>Ανασκόπηση</a:t>
            </a:r>
          </a:p>
          <a:p>
            <a:pPr marL="4567238" indent="-182563"/>
            <a:endParaRPr lang="el-GR" altLang="el-GR" dirty="0">
              <a:solidFill>
                <a:srgbClr val="FF0000"/>
              </a:solidFill>
            </a:endParaRPr>
          </a:p>
        </p:txBody>
      </p:sp>
    </p:spTree>
    <p:extLst>
      <p:ext uri="{BB962C8B-B14F-4D97-AF65-F5344CB8AC3E}">
        <p14:creationId xmlns:p14="http://schemas.microsoft.com/office/powerpoint/2010/main" val="1071912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190500"/>
            <a:ext cx="10363200" cy="1143000"/>
          </a:xfrm>
        </p:spPr>
        <p:txBody>
          <a:bodyPr/>
          <a:lstStyle/>
          <a:p>
            <a:r>
              <a:rPr lang="el-GR" altLang="el-GR" sz="2400" b="1">
                <a:solidFill>
                  <a:schemeClr val="accent2"/>
                </a:solidFill>
              </a:rPr>
              <a:t>Μοντέλα Διδασκαλίας</a:t>
            </a:r>
            <a:r>
              <a:rPr lang="el-GR" altLang="el-GR" sz="2800" b="1">
                <a:solidFill>
                  <a:schemeClr val="accent2"/>
                </a:solidFill>
              </a:rPr>
              <a:t> </a:t>
            </a:r>
            <a:r>
              <a:rPr lang="el-GR" altLang="el-GR" sz="1800" b="1">
                <a:solidFill>
                  <a:schemeClr val="accent2"/>
                </a:solidFill>
              </a:rPr>
              <a:t>(3)</a:t>
            </a:r>
            <a:r>
              <a:rPr lang="el-GR" altLang="el-GR" sz="2800" b="1"/>
              <a:t> </a:t>
            </a:r>
            <a:br>
              <a:rPr lang="el-GR" altLang="el-GR" sz="2800" b="1"/>
            </a:br>
            <a:r>
              <a:rPr lang="el-GR" altLang="el-GR" sz="2800" b="1"/>
              <a:t> </a:t>
            </a:r>
            <a:r>
              <a:rPr lang="el-GR" altLang="el-GR" sz="3600" b="1">
                <a:solidFill>
                  <a:srgbClr val="FF0000"/>
                </a:solidFill>
              </a:rPr>
              <a:t>Εποικοδομητικό</a:t>
            </a:r>
          </a:p>
        </p:txBody>
      </p:sp>
      <p:sp>
        <p:nvSpPr>
          <p:cNvPr id="4099" name="Rectangle 4"/>
          <p:cNvSpPr>
            <a:spLocks noGrp="1" noChangeArrowheads="1"/>
          </p:cNvSpPr>
          <p:nvPr>
            <p:ph type="body" idx="1"/>
          </p:nvPr>
        </p:nvSpPr>
        <p:spPr>
          <a:xfrm>
            <a:off x="914400" y="2331396"/>
            <a:ext cx="10363200" cy="4114800"/>
          </a:xfrm>
        </p:spPr>
        <p:txBody>
          <a:bodyPr/>
          <a:lstStyle/>
          <a:p>
            <a:pPr>
              <a:buFontTx/>
              <a:buNone/>
            </a:pPr>
            <a:r>
              <a:rPr lang="el-GR" altLang="el-GR" sz="2800" dirty="0">
                <a:solidFill>
                  <a:srgbClr val="FF0000"/>
                </a:solidFill>
              </a:rPr>
              <a:t>Εργαλεία διδακτικών προσεγγίσεων</a:t>
            </a:r>
            <a:endParaRPr lang="el-GR" altLang="el-GR" dirty="0">
              <a:solidFill>
                <a:srgbClr val="FF0000"/>
              </a:solidFill>
            </a:endParaRPr>
          </a:p>
          <a:p>
            <a:r>
              <a:rPr lang="el-GR" altLang="el-GR" sz="2800" dirty="0">
                <a:solidFill>
                  <a:srgbClr val="FF0000"/>
                </a:solidFill>
              </a:rPr>
              <a:t>Σχηματικές αναπαραστάσεις εννοιών</a:t>
            </a:r>
          </a:p>
          <a:p>
            <a:r>
              <a:rPr lang="el-GR" altLang="el-GR" sz="2800" dirty="0">
                <a:solidFill>
                  <a:srgbClr val="FF0000"/>
                </a:solidFill>
              </a:rPr>
              <a:t>Μεταφορές και αναλογίες</a:t>
            </a:r>
          </a:p>
          <a:p>
            <a:r>
              <a:rPr lang="el-GR" altLang="el-GR" sz="2800" dirty="0">
                <a:solidFill>
                  <a:srgbClr val="FF0000"/>
                </a:solidFill>
              </a:rPr>
              <a:t>Σωκρατικοί διάλογοι</a:t>
            </a:r>
          </a:p>
          <a:p>
            <a:r>
              <a:rPr lang="el-GR" altLang="el-GR" sz="2800" dirty="0">
                <a:solidFill>
                  <a:srgbClr val="FF0000"/>
                </a:solidFill>
              </a:rPr>
              <a:t>Ερωτήσεις</a:t>
            </a:r>
          </a:p>
          <a:p>
            <a:r>
              <a:rPr lang="el-GR" altLang="el-GR" sz="2800" dirty="0">
                <a:solidFill>
                  <a:srgbClr val="FF0000"/>
                </a:solidFill>
              </a:rPr>
              <a:t>Επίλυση προβλημάτων</a:t>
            </a:r>
          </a:p>
          <a:p>
            <a:r>
              <a:rPr lang="el-GR" altLang="el-GR" sz="2800" dirty="0">
                <a:solidFill>
                  <a:srgbClr val="FF0000"/>
                </a:solidFill>
              </a:rPr>
              <a:t>Δραματικό παιχνίδι</a:t>
            </a:r>
          </a:p>
          <a:p>
            <a:r>
              <a:rPr lang="el-GR" altLang="el-GR" sz="2800" dirty="0">
                <a:solidFill>
                  <a:srgbClr val="FF0000"/>
                </a:solidFill>
              </a:rPr>
              <a:t>Προσομοιώσεις</a:t>
            </a:r>
          </a:p>
        </p:txBody>
      </p:sp>
      <p:pic>
        <p:nvPicPr>
          <p:cNvPr id="41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276601"/>
            <a:ext cx="35814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41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κοινωνικός </a:t>
            </a:r>
            <a:r>
              <a:rPr lang="el-GR" dirty="0" err="1"/>
              <a:t>εποικοδομισμός</a:t>
            </a:r>
            <a:r>
              <a:rPr lang="el-GR" dirty="0"/>
              <a:t> </a:t>
            </a:r>
            <a:r>
              <a:rPr lang="el-GR" sz="3200" dirty="0"/>
              <a:t>(1</a:t>
            </a:r>
            <a:r>
              <a:rPr lang="en-US" sz="3200" dirty="0"/>
              <a:t>a</a:t>
            </a:r>
            <a:r>
              <a:rPr lang="el-GR" sz="3200" dirty="0"/>
              <a:t>)</a:t>
            </a:r>
          </a:p>
        </p:txBody>
      </p:sp>
      <p:sp>
        <p:nvSpPr>
          <p:cNvPr id="3" name="Θέση περιεχομένου 2"/>
          <p:cNvSpPr>
            <a:spLocks noGrp="1"/>
          </p:cNvSpPr>
          <p:nvPr>
            <p:ph idx="1"/>
          </p:nvPr>
        </p:nvSpPr>
        <p:spPr>
          <a:xfrm>
            <a:off x="1295401" y="2556932"/>
            <a:ext cx="9601196" cy="3640668"/>
          </a:xfrm>
        </p:spPr>
        <p:txBody>
          <a:bodyPr>
            <a:normAutofit fontScale="92500" lnSpcReduction="20000"/>
          </a:bodyPr>
          <a:lstStyle/>
          <a:p>
            <a:r>
              <a:rPr lang="el-GR" dirty="0"/>
              <a:t>Ύστερος 20 αιώνας</a:t>
            </a:r>
          </a:p>
          <a:p>
            <a:pPr marL="0" indent="0">
              <a:buNone/>
            </a:pPr>
            <a:r>
              <a:rPr lang="el-GR" b="1" u="sng" dirty="0">
                <a:effectLst>
                  <a:outerShdw blurRad="38100" dist="38100" dir="2700000" algn="tl">
                    <a:srgbClr val="000000">
                      <a:alpha val="43137"/>
                    </a:srgbClr>
                  </a:outerShdw>
                </a:effectLst>
              </a:rPr>
              <a:t>Η κριτική</a:t>
            </a:r>
          </a:p>
          <a:p>
            <a:r>
              <a:rPr lang="el-GR" dirty="0"/>
              <a:t>Ενίσχυση της κριτικής στον </a:t>
            </a:r>
            <a:r>
              <a:rPr lang="el-GR" dirty="0" err="1"/>
              <a:t>εποικοδομισμό</a:t>
            </a:r>
            <a:r>
              <a:rPr lang="el-GR" dirty="0"/>
              <a:t> λόγω της προσέγγισης του στη γνώση ως επεξεργασίας της πληροφορίας. Πρωτοποριακού έργου του </a:t>
            </a:r>
            <a:r>
              <a:rPr lang="en-US" dirty="0" err="1"/>
              <a:t>Vygotsky</a:t>
            </a:r>
            <a:r>
              <a:rPr lang="el-GR" dirty="0"/>
              <a:t> καθώς επίσης και εμφάνισης στο προσκήνιο ανθρωπολογικής και εθνογραφικής έρευνας από τις </a:t>
            </a:r>
            <a:r>
              <a:rPr lang="en-US" dirty="0" err="1"/>
              <a:t>Rogoff</a:t>
            </a:r>
            <a:r>
              <a:rPr lang="en-US" dirty="0"/>
              <a:t> </a:t>
            </a:r>
            <a:r>
              <a:rPr lang="el-GR" dirty="0"/>
              <a:t>και</a:t>
            </a:r>
            <a:r>
              <a:rPr lang="en-US" dirty="0"/>
              <a:t> Lave</a:t>
            </a:r>
            <a:endParaRPr lang="el-GR" dirty="0"/>
          </a:p>
          <a:p>
            <a:r>
              <a:rPr lang="el-GR" dirty="0"/>
              <a:t>Επικέντρωση της κριτικής στο ότι ο </a:t>
            </a:r>
            <a:r>
              <a:rPr lang="el-GR" dirty="0" err="1"/>
              <a:t>εποικοδομισμός</a:t>
            </a:r>
            <a:r>
              <a:rPr lang="el-GR" dirty="0"/>
              <a:t> που θεμελιωνόταν στην επεξεργασία της πληροφορίας αντιμετώπιζε</a:t>
            </a:r>
            <a:r>
              <a:rPr lang="en-US" dirty="0"/>
              <a:t> </a:t>
            </a:r>
            <a:r>
              <a:rPr lang="el-GR" dirty="0"/>
              <a:t>την γνώση και την μάθηση ως νοητικές διαδικασίες που συμβαίνουν σε απομόνωση από τον περίγυρο και την αλληλεπίδραση με αυτόν.  Η γνωσιακή λειτουργία δηλαδή θεωρούνταν ως αυτάρκης και ανεξάρτητη από το πλαίσιο στο οποίο παράγεται.</a:t>
            </a:r>
          </a:p>
        </p:txBody>
      </p:sp>
    </p:spTree>
    <p:extLst>
      <p:ext uri="{BB962C8B-B14F-4D97-AF65-F5344CB8AC3E}">
        <p14:creationId xmlns:p14="http://schemas.microsoft.com/office/powerpoint/2010/main" val="316564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κοινωνικός </a:t>
            </a:r>
            <a:r>
              <a:rPr lang="el-GR" dirty="0" err="1"/>
              <a:t>εποικοδομισμός</a:t>
            </a:r>
            <a:r>
              <a:rPr lang="el-GR" dirty="0"/>
              <a:t> </a:t>
            </a:r>
            <a:r>
              <a:rPr lang="el-GR" sz="3200" dirty="0"/>
              <a:t>(1</a:t>
            </a:r>
            <a:r>
              <a:rPr lang="en-US" sz="3200" dirty="0"/>
              <a:t>b</a:t>
            </a:r>
            <a:r>
              <a:rPr lang="el-GR" sz="3200" dirty="0"/>
              <a:t>)</a:t>
            </a:r>
          </a:p>
        </p:txBody>
      </p:sp>
      <p:sp>
        <p:nvSpPr>
          <p:cNvPr id="3" name="Θέση περιεχομένου 2"/>
          <p:cNvSpPr>
            <a:spLocks noGrp="1"/>
          </p:cNvSpPr>
          <p:nvPr>
            <p:ph idx="1"/>
          </p:nvPr>
        </p:nvSpPr>
        <p:spPr>
          <a:xfrm>
            <a:off x="1295401" y="2556932"/>
            <a:ext cx="9601196" cy="3640668"/>
          </a:xfrm>
        </p:spPr>
        <p:txBody>
          <a:bodyPr>
            <a:normAutofit fontScale="92500" lnSpcReduction="10000"/>
          </a:bodyPr>
          <a:lstStyle/>
          <a:p>
            <a:pPr marL="0" indent="0">
              <a:buNone/>
            </a:pPr>
            <a:r>
              <a:rPr lang="el-GR" u="sng" dirty="0">
                <a:effectLst>
                  <a:outerShdw blurRad="38100" dist="38100" dir="2700000" algn="tl">
                    <a:srgbClr val="000000">
                      <a:alpha val="43137"/>
                    </a:srgbClr>
                  </a:outerShdw>
                </a:effectLst>
              </a:rPr>
              <a:t>Η θέση</a:t>
            </a:r>
          </a:p>
          <a:p>
            <a:r>
              <a:rPr lang="el-GR" dirty="0"/>
              <a:t>Πλαισιωμένη γνώση και μάθηση</a:t>
            </a:r>
            <a:r>
              <a:rPr lang="en-US" dirty="0"/>
              <a:t>,</a:t>
            </a:r>
            <a:r>
              <a:rPr lang="el-GR" dirty="0"/>
              <a:t> έμφαση στο σημαντικό ρόλο του πλαισίου και συγκεκριμένα της κοινωνικής αλληλεπίδρασης</a:t>
            </a:r>
          </a:p>
          <a:p>
            <a:r>
              <a:rPr lang="el-GR" dirty="0"/>
              <a:t>Η γνώση και η μαθησιακή διαδικασία θεωρούνται ως αλληλεπιδράσεις μεταξύ του ατόμου και μιας κατάστασης.</a:t>
            </a:r>
          </a:p>
          <a:p>
            <a:r>
              <a:rPr lang="el-GR" dirty="0"/>
              <a:t>Η γνώση θεωρείται πλαισιωμένη και είναι το προϊόν μιας δραστηριότητας, του περιβάλλοντος και του πολιτισμικού πλαισίου μέσα στο οποίο σχηματίζεται και χρησιμοποιείται</a:t>
            </a:r>
          </a:p>
          <a:p>
            <a:r>
              <a:rPr lang="el-GR" dirty="0"/>
              <a:t>Η νέα μεταφορά: Η γνώση ως «συμμετοχή» και ως ««κοινωνική διαπραγμάτευση».</a:t>
            </a:r>
          </a:p>
        </p:txBody>
      </p:sp>
    </p:spTree>
    <p:extLst>
      <p:ext uri="{BB962C8B-B14F-4D97-AF65-F5344CB8AC3E}">
        <p14:creationId xmlns:p14="http://schemas.microsoft.com/office/powerpoint/2010/main" val="424989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κοινωνικός </a:t>
            </a:r>
            <a:r>
              <a:rPr lang="el-GR" dirty="0" err="1"/>
              <a:t>εποικοδομισμός</a:t>
            </a:r>
            <a:r>
              <a:rPr lang="en-US" dirty="0"/>
              <a:t> </a:t>
            </a:r>
            <a:r>
              <a:rPr lang="en-US" sz="3200" dirty="0"/>
              <a:t>(2)</a:t>
            </a:r>
            <a:endParaRPr lang="el-GR" sz="3200" dirty="0"/>
          </a:p>
        </p:txBody>
      </p:sp>
      <p:sp>
        <p:nvSpPr>
          <p:cNvPr id="3" name="2 - Θέση περιεχομένου"/>
          <p:cNvSpPr>
            <a:spLocks noGrp="1"/>
          </p:cNvSpPr>
          <p:nvPr>
            <p:ph idx="1"/>
          </p:nvPr>
        </p:nvSpPr>
        <p:spPr/>
        <p:txBody>
          <a:bodyPr>
            <a:normAutofit/>
          </a:bodyPr>
          <a:lstStyle/>
          <a:p>
            <a:r>
              <a:rPr lang="el-GR" dirty="0"/>
              <a:t>Ο πολιτισμός διδάσκει στα παιδιά και να σκέφτονται και τον τρόπο με τον οποίο να σκέφτονται. </a:t>
            </a:r>
          </a:p>
          <a:p>
            <a:r>
              <a:rPr lang="el-GR" dirty="0"/>
              <a:t>Δηλαδή η γνωστική ανάπτυξη είναι αποτέλεσμα μιας διαλεκτικής διαδικασίας, όπου ένα παιδί μαθαίνει μέσα από τις εμπειρίες προβλημάτων και λύσεων που μοιράζεται με κάποιον άλλο: το γονέα, τον εκπαιδευτικό, τα αδέρφια, τους φίλους του.</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κοινωνικός </a:t>
            </a:r>
            <a:r>
              <a:rPr lang="el-GR" dirty="0" err="1"/>
              <a:t>εποικοδομισμός</a:t>
            </a:r>
            <a:r>
              <a:rPr lang="en-US" dirty="0"/>
              <a:t> </a:t>
            </a:r>
            <a:r>
              <a:rPr lang="el-GR" sz="3200" dirty="0"/>
              <a:t>- </a:t>
            </a:r>
            <a:r>
              <a:rPr lang="en-US" dirty="0"/>
              <a:t>Vygotsky</a:t>
            </a:r>
            <a:endParaRPr lang="el-GR" dirty="0"/>
          </a:p>
        </p:txBody>
      </p:sp>
      <p:sp>
        <p:nvSpPr>
          <p:cNvPr id="3" name="2 - Θέση περιεχομένου"/>
          <p:cNvSpPr>
            <a:spLocks noGrp="1"/>
          </p:cNvSpPr>
          <p:nvPr>
            <p:ph idx="1"/>
          </p:nvPr>
        </p:nvSpPr>
        <p:spPr/>
        <p:txBody>
          <a:bodyPr>
            <a:normAutofit/>
          </a:bodyPr>
          <a:lstStyle/>
          <a:p>
            <a:r>
              <a:rPr lang="el-GR" dirty="0"/>
              <a:t>Η γλώσσα είναι η πρωταρχική μορφή συναναστροφής, μέσα από την οποία οι ενήλικες μεταφέρουν στο παιδί την πλούσια γνώση που υπάρχει στον πολιτισμό</a:t>
            </a:r>
            <a:r>
              <a:rPr lang="en-US" dirty="0"/>
              <a:t>.</a:t>
            </a:r>
          </a:p>
          <a:p>
            <a:r>
              <a:rPr lang="el-GR" dirty="0"/>
              <a:t>Ζώνη επικείμενης</a:t>
            </a:r>
            <a:r>
              <a:rPr lang="en-US" dirty="0"/>
              <a:t> </a:t>
            </a:r>
            <a:r>
              <a:rPr lang="el-GR" dirty="0"/>
              <a:t>ανάπτυξης (</a:t>
            </a:r>
            <a:r>
              <a:rPr lang="el-GR" dirty="0" err="1"/>
              <a:t>Zone</a:t>
            </a:r>
            <a:r>
              <a:rPr lang="el-GR" dirty="0"/>
              <a:t> of </a:t>
            </a:r>
            <a:r>
              <a:rPr lang="el-GR" dirty="0" err="1"/>
              <a:t>Proximal</a:t>
            </a:r>
            <a:r>
              <a:rPr lang="el-GR" dirty="0"/>
              <a:t> Development):τι μπορεί να κάνει  ένα παιδί με τη βοήθεια κάποιου ενήλικα.</a:t>
            </a:r>
          </a:p>
          <a:p>
            <a:r>
              <a:rPr lang="el-GR" dirty="0"/>
              <a:t>Υποστήριξη – μέθοδος της σκαλωσιάς (</a:t>
            </a:r>
            <a:r>
              <a:rPr lang="el-GR" dirty="0" err="1"/>
              <a:t>scaffolding</a:t>
            </a:r>
            <a:r>
              <a:rPr lang="el-GR" dirty="0"/>
              <a:t> </a:t>
            </a:r>
            <a:r>
              <a:rPr lang="el-GR" dirty="0" err="1"/>
              <a:t>process</a:t>
            </a:r>
            <a:r>
              <a:rPr lang="el-GR" dirty="0"/>
              <a:t>)</a:t>
            </a:r>
          </a:p>
          <a:p>
            <a:pPr marL="457200" lvl="1" indent="0">
              <a:buNone/>
            </a:pPr>
            <a:r>
              <a:rPr lang="el-GR" dirty="0"/>
              <a:t>Π.χ. </a:t>
            </a:r>
            <a:r>
              <a:rPr lang="el-GR" b="1" dirty="0">
                <a:solidFill>
                  <a:schemeClr val="accent1">
                    <a:lumMod val="50000"/>
                  </a:schemeClr>
                </a:solidFill>
              </a:rPr>
              <a:t>διδασκαλία της στρατηγικής ελέγχου των μεταβλητών</a:t>
            </a:r>
          </a:p>
          <a:p>
            <a:endParaRPr lang="el-GR" dirty="0"/>
          </a:p>
        </p:txBody>
      </p:sp>
    </p:spTree>
    <p:extLst>
      <p:ext uri="{BB962C8B-B14F-4D97-AF65-F5344CB8AC3E}">
        <p14:creationId xmlns:p14="http://schemas.microsoft.com/office/powerpoint/2010/main" val="282972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Aft>
                <a:spcPts val="600"/>
              </a:spcAft>
            </a:pPr>
            <a:r>
              <a:rPr lang="el-GR" altLang="el-GR" dirty="0"/>
              <a:t>Κοινωνική μάθηση: </a:t>
            </a:r>
            <a:r>
              <a:rPr lang="en-US" altLang="el-GR" dirty="0"/>
              <a:t>Bandura</a:t>
            </a:r>
            <a:endParaRPr lang="el-GR" altLang="el-GR" dirty="0"/>
          </a:p>
        </p:txBody>
      </p:sp>
      <p:sp>
        <p:nvSpPr>
          <p:cNvPr id="10243" name="Rectangle 3"/>
          <p:cNvSpPr>
            <a:spLocks noGrp="1" noChangeArrowheads="1"/>
          </p:cNvSpPr>
          <p:nvPr>
            <p:ph type="body" idx="1"/>
          </p:nvPr>
        </p:nvSpPr>
        <p:spPr>
          <a:xfrm>
            <a:off x="895469" y="2151512"/>
            <a:ext cx="10748077" cy="4387174"/>
          </a:xfrm>
          <a:solidFill>
            <a:schemeClr val="bg1"/>
          </a:solidFill>
        </p:spPr>
        <p:txBody>
          <a:bodyPr>
            <a:noAutofit/>
          </a:bodyPr>
          <a:lstStyle/>
          <a:p>
            <a:r>
              <a:rPr lang="el-GR" altLang="el-GR" sz="2300" dirty="0"/>
              <a:t>Συνδυάζει το συμπεριφοριστικό και το γνωσιακό πλαίσιο (προσοχή, μνήμη, κίνητρα). </a:t>
            </a:r>
          </a:p>
          <a:p>
            <a:r>
              <a:rPr lang="el-GR" altLang="el-GR" sz="2300" dirty="0"/>
              <a:t>Οι άνθρωποι μαθαίνουν μέσα σε ένα κοινωνικό πλαίσιο και η μάθηση διευκολύνεται με την </a:t>
            </a:r>
            <a:r>
              <a:rPr lang="el-GR" altLang="el-GR" sz="2300" dirty="0" err="1"/>
              <a:t>μοντελοποίηση</a:t>
            </a:r>
            <a:r>
              <a:rPr lang="el-GR" altLang="el-GR" sz="2300" dirty="0"/>
              <a:t>, την μάθηση μέσω παρατήρησης και τη μίμηση.</a:t>
            </a:r>
          </a:p>
          <a:p>
            <a:r>
              <a:rPr lang="el-GR" altLang="el-GR" sz="2300" dirty="0"/>
              <a:t>«Αμφίδρομος ντετερμινισμός», η συμπεριφορά ενός ατόμου, το περιβάλλον και τα προσωπικά του χαρακτηριστικά</a:t>
            </a:r>
            <a:r>
              <a:rPr lang="en-US" altLang="el-GR" sz="2300" dirty="0"/>
              <a:t> </a:t>
            </a:r>
            <a:r>
              <a:rPr lang="el-GR" altLang="el-GR" sz="2300" dirty="0" err="1"/>
              <a:t>αλληλο</a:t>
            </a:r>
            <a:r>
              <a:rPr lang="el-GR" altLang="el-GR" sz="2300" dirty="0"/>
              <a:t> – επηρεάζονται. </a:t>
            </a:r>
          </a:p>
          <a:p>
            <a:r>
              <a:rPr lang="el-GR" altLang="el-GR" sz="2300" dirty="0"/>
              <a:t>Τα παιδιά μαθαίνουν παρατηρώντας άλλους, καθώς επίσης και από</a:t>
            </a:r>
            <a:r>
              <a:rPr lang="en-US" altLang="el-GR" sz="2300" dirty="0"/>
              <a:t> </a:t>
            </a:r>
            <a:r>
              <a:rPr lang="el-GR" altLang="el-GR" sz="2300" dirty="0"/>
              <a:t>«μοντέλα» συμπεριφοράς και αυτές είναι διαδικασίες που περιλαμβάνουν την προσοχή, την απομνημόνευση, την αναπαραγωγή και την κινητοποίηση (κίνητρα)</a:t>
            </a:r>
          </a:p>
          <a:p>
            <a:r>
              <a:rPr lang="el-GR" altLang="el-GR" sz="2300" dirty="0"/>
              <a:t>Είναι πολύ σημαντική η </a:t>
            </a:r>
            <a:r>
              <a:rPr lang="el-GR" altLang="el-GR" sz="2300" dirty="0" err="1"/>
              <a:t>μοντελοποίηση</a:t>
            </a:r>
            <a:r>
              <a:rPr lang="el-GR" altLang="el-GR" sz="2300" dirty="0"/>
              <a:t> του θετικού προτύπου</a:t>
            </a:r>
          </a:p>
          <a:p>
            <a:r>
              <a:rPr lang="en-US" altLang="el-GR" sz="2300" dirty="0"/>
              <a:t>Self-efficacy</a:t>
            </a:r>
            <a:endParaRPr lang="el-GR" altLang="el-GR" sz="2300" dirty="0"/>
          </a:p>
        </p:txBody>
      </p:sp>
    </p:spTree>
    <p:extLst>
      <p:ext uri="{BB962C8B-B14F-4D97-AF65-F5344CB8AC3E}">
        <p14:creationId xmlns:p14="http://schemas.microsoft.com/office/powerpoint/2010/main" val="140533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1" algn="ctr" defTabSz="457200" rtl="0">
              <a:spcBef>
                <a:spcPct val="0"/>
              </a:spcBef>
            </a:pPr>
            <a:r>
              <a:rPr lang="el-GR" sz="3600" dirty="0">
                <a:latin typeface="+mj-lt"/>
              </a:rPr>
              <a:t>Βιωματική μάθηση</a:t>
            </a:r>
            <a:r>
              <a:rPr lang="en-US" sz="3600" dirty="0">
                <a:latin typeface="+mj-lt"/>
              </a:rPr>
              <a:t> - Carl Rogers -</a:t>
            </a:r>
            <a:r>
              <a:rPr lang="el-GR" sz="3600" dirty="0">
                <a:latin typeface="+mj-lt"/>
              </a:rPr>
              <a:t> </a:t>
            </a:r>
            <a:r>
              <a:rPr lang="el-GR" sz="2800" dirty="0">
                <a:latin typeface="+mj-lt"/>
              </a:rPr>
              <a:t>(</a:t>
            </a:r>
            <a:r>
              <a:rPr lang="en-US" sz="2800" dirty="0">
                <a:latin typeface="+mj-lt"/>
              </a:rPr>
              <a:t>Experiential learning</a:t>
            </a:r>
            <a:r>
              <a:rPr lang="el-GR" sz="2800" dirty="0">
                <a:latin typeface="+mj-lt"/>
              </a:rPr>
              <a:t>)</a:t>
            </a:r>
            <a:r>
              <a:rPr lang="en-US" sz="2800" dirty="0">
                <a:latin typeface="+mj-lt"/>
              </a:rPr>
              <a:t> </a:t>
            </a:r>
            <a:endParaRPr lang="el-GR" sz="2800" dirty="0">
              <a:latin typeface="+mj-lt"/>
            </a:endParaRPr>
          </a:p>
        </p:txBody>
      </p:sp>
      <p:sp>
        <p:nvSpPr>
          <p:cNvPr id="3" name="Θέση περιεχομένου 2"/>
          <p:cNvSpPr>
            <a:spLocks noGrp="1"/>
          </p:cNvSpPr>
          <p:nvPr>
            <p:ph idx="1"/>
          </p:nvPr>
        </p:nvSpPr>
        <p:spPr>
          <a:xfrm>
            <a:off x="1059542" y="2556931"/>
            <a:ext cx="10130971" cy="3597125"/>
          </a:xfrm>
        </p:spPr>
        <p:txBody>
          <a:bodyPr>
            <a:normAutofit/>
          </a:bodyPr>
          <a:lstStyle/>
          <a:p>
            <a:r>
              <a:rPr lang="el-GR" dirty="0"/>
              <a:t>Η πλαισιωμένη εμπειρία στο επίκεντρο της μαθησιακής διαδικασίας.</a:t>
            </a:r>
          </a:p>
          <a:p>
            <a:r>
              <a:rPr lang="el-GR" dirty="0"/>
              <a:t>Οι άνθρωποι έχουν την φυσική τάση να μαθαίνουν και μαθαίνουν όταν εμπλέκονται πλήρως στη διαδικασία.</a:t>
            </a:r>
          </a:p>
          <a:p>
            <a:r>
              <a:rPr lang="el-GR" dirty="0"/>
              <a:t>Η εμπειρία κινητοποιεί και προωθεί την μάθηση.</a:t>
            </a:r>
          </a:p>
          <a:p>
            <a:r>
              <a:rPr lang="el-GR" dirty="0"/>
              <a:t>Μπορούμε μόνο να διαμεσολαβήσουμε στη μάθηση (άρα δεν μπορούμε να διδάξουμε απ’ ευθείας)</a:t>
            </a:r>
          </a:p>
          <a:p>
            <a:r>
              <a:rPr lang="el-GR" dirty="0"/>
              <a:t>Αντίδραση στην απειλή - μείωση στην απειλή – εσωτερικό κίνητρο</a:t>
            </a:r>
          </a:p>
          <a:p>
            <a:endParaRPr lang="el-GR" dirty="0"/>
          </a:p>
        </p:txBody>
      </p:sp>
    </p:spTree>
    <p:extLst>
      <p:ext uri="{BB962C8B-B14F-4D97-AF65-F5344CB8AC3E}">
        <p14:creationId xmlns:p14="http://schemas.microsoft.com/office/powerpoint/2010/main" val="3705674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Πολλαπλή νοημοσύνη </a:t>
            </a:r>
            <a:r>
              <a:rPr lang="el-GR" sz="3200" dirty="0"/>
              <a:t>(</a:t>
            </a:r>
            <a:r>
              <a:rPr lang="en-US" sz="3200" dirty="0"/>
              <a:t>Howard Gardner)</a:t>
            </a:r>
            <a:endParaRPr lang="el-GR" sz="3200" dirty="0"/>
          </a:p>
        </p:txBody>
      </p:sp>
      <p:sp>
        <p:nvSpPr>
          <p:cNvPr id="3" name="Θέση περιεχομένου 2"/>
          <p:cNvSpPr>
            <a:spLocks noGrp="1"/>
          </p:cNvSpPr>
          <p:nvPr>
            <p:ph idx="1"/>
          </p:nvPr>
        </p:nvSpPr>
        <p:spPr>
          <a:xfrm>
            <a:off x="1295402" y="2285999"/>
            <a:ext cx="9601196" cy="3882572"/>
          </a:xfrm>
          <a:solidFill>
            <a:schemeClr val="bg1"/>
          </a:solidFill>
        </p:spPr>
        <p:txBody>
          <a:bodyPr>
            <a:normAutofit fontScale="92500"/>
          </a:bodyPr>
          <a:lstStyle/>
          <a:p>
            <a:r>
              <a:rPr lang="el-GR" dirty="0"/>
              <a:t>Αμφισβητεί το ότι η μάθηση είναι μια ενιαία/καθολική διαδικασία με τις ίδιες αρχές για όλους τους ανθρώπους.</a:t>
            </a:r>
          </a:p>
          <a:p>
            <a:r>
              <a:rPr lang="el-GR" dirty="0"/>
              <a:t>Επίσης αμφισβητεί την κατανόηση της ευφυίας ως μιας και μοναδικής  ικανότητας.</a:t>
            </a:r>
          </a:p>
          <a:p>
            <a:r>
              <a:rPr lang="el-GR" dirty="0"/>
              <a:t>Πολλές και διαφορετικές ευφυίες</a:t>
            </a:r>
            <a:r>
              <a:rPr lang="en-US" dirty="0"/>
              <a:t> (</a:t>
            </a:r>
            <a:r>
              <a:rPr lang="el-GR" dirty="0"/>
              <a:t>εντοπισμένες σε διαφορετικές περιοχές του εγκεφάλου</a:t>
            </a:r>
            <a:r>
              <a:rPr lang="en-US" dirty="0"/>
              <a:t>)</a:t>
            </a:r>
            <a:r>
              <a:rPr lang="el-GR" dirty="0"/>
              <a:t>: </a:t>
            </a:r>
            <a:r>
              <a:rPr lang="el-GR" b="1" dirty="0">
                <a:solidFill>
                  <a:schemeClr val="accent1">
                    <a:lumMod val="50000"/>
                  </a:schemeClr>
                </a:solidFill>
              </a:rPr>
              <a:t>γλωσσική</a:t>
            </a:r>
            <a:r>
              <a:rPr lang="el-GR" dirty="0"/>
              <a:t> – </a:t>
            </a:r>
            <a:r>
              <a:rPr lang="el-GR" b="1" dirty="0" err="1">
                <a:solidFill>
                  <a:schemeClr val="accent1">
                    <a:lumMod val="50000"/>
                  </a:schemeClr>
                </a:solidFill>
              </a:rPr>
              <a:t>λογικομαθηματικ</a:t>
            </a:r>
            <a:r>
              <a:rPr lang="el-GR" dirty="0" err="1"/>
              <a:t>ή</a:t>
            </a:r>
            <a:r>
              <a:rPr lang="el-GR" dirty="0"/>
              <a:t> (επικέντρωση του σχολείου στις δυο αυτές)  - </a:t>
            </a:r>
            <a:r>
              <a:rPr lang="el-GR" b="1" dirty="0">
                <a:solidFill>
                  <a:schemeClr val="accent1">
                    <a:lumMod val="50000"/>
                  </a:schemeClr>
                </a:solidFill>
              </a:rPr>
              <a:t>μουσική</a:t>
            </a:r>
            <a:r>
              <a:rPr lang="el-GR" dirty="0"/>
              <a:t>, </a:t>
            </a:r>
            <a:r>
              <a:rPr lang="el-GR" b="1" dirty="0">
                <a:solidFill>
                  <a:schemeClr val="accent1">
                    <a:lumMod val="50000"/>
                  </a:schemeClr>
                </a:solidFill>
              </a:rPr>
              <a:t>χωρική</a:t>
            </a:r>
            <a:r>
              <a:rPr lang="el-GR" dirty="0"/>
              <a:t>, </a:t>
            </a:r>
            <a:r>
              <a:rPr lang="el-GR" b="1" dirty="0" err="1">
                <a:solidFill>
                  <a:schemeClr val="accent1">
                    <a:lumMod val="50000"/>
                  </a:schemeClr>
                </a:solidFill>
              </a:rPr>
              <a:t>ενδοπροσωπική</a:t>
            </a:r>
            <a:r>
              <a:rPr lang="el-GR" dirty="0"/>
              <a:t>, </a:t>
            </a:r>
            <a:r>
              <a:rPr lang="el-GR" b="1" dirty="0">
                <a:solidFill>
                  <a:schemeClr val="accent1">
                    <a:lumMod val="50000"/>
                  </a:schemeClr>
                </a:solidFill>
              </a:rPr>
              <a:t>διαπροσωπική</a:t>
            </a:r>
            <a:r>
              <a:rPr lang="el-GR" dirty="0"/>
              <a:t>, </a:t>
            </a:r>
            <a:r>
              <a:rPr lang="el-GR" b="1" dirty="0" err="1">
                <a:solidFill>
                  <a:schemeClr val="accent1">
                    <a:lumMod val="50000"/>
                  </a:schemeClr>
                </a:solidFill>
              </a:rPr>
              <a:t>νατουραλιστική</a:t>
            </a:r>
            <a:r>
              <a:rPr lang="el-GR" dirty="0"/>
              <a:t>, </a:t>
            </a:r>
            <a:r>
              <a:rPr lang="el-GR" b="1" dirty="0">
                <a:solidFill>
                  <a:schemeClr val="accent1">
                    <a:lumMod val="50000"/>
                  </a:schemeClr>
                </a:solidFill>
              </a:rPr>
              <a:t>σωματική</a:t>
            </a:r>
            <a:r>
              <a:rPr lang="el-GR" dirty="0"/>
              <a:t> - </a:t>
            </a:r>
            <a:r>
              <a:rPr lang="el-GR" b="1" dirty="0">
                <a:solidFill>
                  <a:schemeClr val="accent1">
                    <a:lumMod val="50000"/>
                  </a:schemeClr>
                </a:solidFill>
              </a:rPr>
              <a:t>κιναισθητική ευφυΐα </a:t>
            </a:r>
            <a:r>
              <a:rPr lang="el-GR" dirty="0"/>
              <a:t>και </a:t>
            </a:r>
            <a:r>
              <a:rPr lang="el-GR" b="1" dirty="0">
                <a:solidFill>
                  <a:schemeClr val="accent1">
                    <a:lumMod val="50000"/>
                  </a:schemeClr>
                </a:solidFill>
              </a:rPr>
              <a:t>συναισθηματική:</a:t>
            </a:r>
            <a:r>
              <a:rPr lang="el-GR" dirty="0"/>
              <a:t> Γνώση των συναισθημάτων μας</a:t>
            </a:r>
            <a:r>
              <a:rPr lang="en-US" dirty="0"/>
              <a:t> - </a:t>
            </a:r>
            <a:r>
              <a:rPr lang="el-GR" dirty="0"/>
              <a:t>Έλεγχος των συναισθημάτων</a:t>
            </a:r>
            <a:r>
              <a:rPr lang="en-US" dirty="0"/>
              <a:t> - </a:t>
            </a:r>
            <a:r>
              <a:rPr lang="el-GR" dirty="0"/>
              <a:t>Εξεύρεση κινήτρων για τον εαυτό μας</a:t>
            </a:r>
            <a:r>
              <a:rPr lang="en-US" dirty="0"/>
              <a:t> - </a:t>
            </a:r>
            <a:r>
              <a:rPr lang="el-GR" dirty="0"/>
              <a:t>Αναγνώριση των συναισθημάτων των άλλων - Χειρισμός των σχέσεων) </a:t>
            </a:r>
          </a:p>
          <a:p>
            <a:r>
              <a:rPr lang="el-GR" dirty="0"/>
              <a:t>Δημοφιλής στα σχολεία – </a:t>
            </a:r>
            <a:r>
              <a:rPr lang="el-GR" b="1" dirty="0">
                <a:solidFill>
                  <a:schemeClr val="accent1">
                    <a:lumMod val="50000"/>
                  </a:schemeClr>
                </a:solidFill>
              </a:rPr>
              <a:t>Διαφοροποιημένη διδασκαλία </a:t>
            </a:r>
          </a:p>
        </p:txBody>
      </p:sp>
    </p:spTree>
    <p:extLst>
      <p:ext uri="{BB962C8B-B14F-4D97-AF65-F5344CB8AC3E}">
        <p14:creationId xmlns:p14="http://schemas.microsoft.com/office/powerpoint/2010/main" val="2950083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Πλαισιωμένη μάθηση – Κοινότητα πρακτικής</a:t>
            </a:r>
          </a:p>
        </p:txBody>
      </p:sp>
      <p:sp>
        <p:nvSpPr>
          <p:cNvPr id="3" name="Θέση περιεχομένου 2"/>
          <p:cNvSpPr>
            <a:spLocks noGrp="1"/>
          </p:cNvSpPr>
          <p:nvPr>
            <p:ph idx="1"/>
          </p:nvPr>
        </p:nvSpPr>
        <p:spPr>
          <a:xfrm>
            <a:off x="972457" y="2556932"/>
            <a:ext cx="10232572" cy="3640668"/>
          </a:xfrm>
        </p:spPr>
        <p:txBody>
          <a:bodyPr>
            <a:normAutofit fontScale="92500" lnSpcReduction="20000"/>
          </a:bodyPr>
          <a:lstStyle/>
          <a:p>
            <a:r>
              <a:rPr lang="el-GR" dirty="0"/>
              <a:t>Ενσωματώνει πολλές από τις προηγούμενες ιδέες</a:t>
            </a:r>
          </a:p>
          <a:p>
            <a:r>
              <a:rPr lang="el-GR" dirty="0"/>
              <a:t>Η μάθηση πραγματοποιείται αποτελεσματικότερα μέσα σε κοινότητες.</a:t>
            </a:r>
          </a:p>
          <a:p>
            <a:r>
              <a:rPr lang="el-GR" dirty="0"/>
              <a:t>Οι αλληλεπιδράσεις στο εσωτερικό μιας κοινότητας πρακτικής – π.χ. συνεργασία, επίλυση προβλήματος, οικοδόμηση εμπιστοσύνης, κατανόηση και σχέσεις – έχουν το δυναμικό να ενισχύσουν το κοινωνικό κεφάλαιο της κοινότητας, που με την σειρά του ενισχύει την ευημερία των μελών της κοινότητας.</a:t>
            </a:r>
          </a:p>
          <a:p>
            <a:r>
              <a:rPr lang="el-GR" dirty="0"/>
              <a:t>Τα ακαδημαϊκά και τα κοινωνικά αποτελέσματα θα βελτιωθούν μόνο όταν οι τάξεις μετατραπούν σε κοινότητες μάθησης και η διδασκαλία επικεντρώνεται στον μαθητευόμενο. (</a:t>
            </a:r>
            <a:r>
              <a:rPr lang="el-GR" b="1" dirty="0">
                <a:effectLst>
                  <a:outerShdw blurRad="38100" dist="38100" dir="2700000" algn="tl">
                    <a:srgbClr val="000000">
                      <a:alpha val="43137"/>
                    </a:srgbClr>
                  </a:outerShdw>
                </a:effectLst>
              </a:rPr>
              <a:t>Τι γίνεται με την εξ αποστάσεως εκπαίδευση;</a:t>
            </a:r>
            <a:r>
              <a:rPr lang="el-GR" dirty="0"/>
              <a:t>)</a:t>
            </a:r>
          </a:p>
          <a:p>
            <a:r>
              <a:rPr lang="el-GR" dirty="0"/>
              <a:t>Αφορά εκτός από τα σχολεία, εργασιακούς χώρους και άλλους οργανισμούς.</a:t>
            </a:r>
          </a:p>
        </p:txBody>
      </p:sp>
    </p:spTree>
    <p:extLst>
      <p:ext uri="{BB962C8B-B14F-4D97-AF65-F5344CB8AC3E}">
        <p14:creationId xmlns:p14="http://schemas.microsoft.com/office/powerpoint/2010/main" val="368078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Θεωρίες μάθησης</a:t>
            </a: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700" dirty="0"/>
              <a:t>Οι θεωρίες μάθησης ουσιαστικά παράγουν υποθέσεις οι οποίες περιγράφουν πώς πραγματοποιείται αυτή η διαδικασία (η σοβαρή προσπάθεια σχηματισμού τους χρονολογείται από τις αρχές του 20</a:t>
            </a:r>
            <a:r>
              <a:rPr lang="el-GR" sz="2700" baseline="30000" dirty="0"/>
              <a:t>ου</a:t>
            </a:r>
            <a:r>
              <a:rPr lang="el-GR" sz="2700" dirty="0"/>
              <a:t> αιώνα).</a:t>
            </a:r>
          </a:p>
          <a:p>
            <a:pPr marL="0" indent="0">
              <a:buNone/>
            </a:pPr>
            <a:r>
              <a:rPr lang="el-GR" sz="2700" dirty="0"/>
              <a:t>Οι κύριες έννοιες και θεωρίες μάθησης: </a:t>
            </a:r>
          </a:p>
          <a:p>
            <a:pPr marL="0" indent="0">
              <a:buNone/>
            </a:pP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a:t>Συμπεριφορισμός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Γνωσιακή (γνωστική) ψυχολογία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err="1">
                <a:sym typeface="Wingdings" panose="05000000000000000000" pitchFamily="2" charset="2"/>
              </a:rPr>
              <a:t>Εποικοδομισμός</a:t>
            </a:r>
            <a:r>
              <a:rPr lang="el-GR" sz="2700" dirty="0">
                <a:sym typeface="Wingdings" panose="05000000000000000000" pitchFamily="2" charset="2"/>
              </a:rPr>
              <a:t> (κονστρουκτιβισμός)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a:t>Κοινωνικός </a:t>
            </a:r>
            <a:r>
              <a:rPr lang="el-GR" sz="2700" dirty="0" err="1"/>
              <a:t>εποικοδομισμός</a:t>
            </a:r>
            <a:r>
              <a:rPr lang="el-GR" sz="2700" dirty="0"/>
              <a:t>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Βιωματική (</a:t>
            </a:r>
            <a:r>
              <a:rPr lang="en-US" sz="2700" dirty="0">
                <a:sym typeface="Wingdings" panose="05000000000000000000" pitchFamily="2" charset="2"/>
              </a:rPr>
              <a:t>experiential) </a:t>
            </a:r>
            <a:r>
              <a:rPr lang="el-GR" sz="2700" dirty="0">
                <a:sym typeface="Wingdings" panose="05000000000000000000" pitchFamily="2" charset="2"/>
              </a:rPr>
              <a:t>μάθηση</a:t>
            </a:r>
            <a:r>
              <a:rPr lang="en-US" sz="2700" dirty="0">
                <a:sym typeface="Wingdings" panose="05000000000000000000" pitchFamily="2" charset="2"/>
              </a:rPr>
              <a:t>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Πολλαπλή νοημοσύνη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Θεωρία πλαισιωμένης μάθησης </a:t>
            </a:r>
            <a:r>
              <a:rPr lang="el-GR" sz="2700" dirty="0">
                <a:solidFill>
                  <a:schemeClr val="accent1">
                    <a:lumMod val="50000"/>
                  </a:schemeClr>
                </a:solidFill>
                <a:sym typeface="Wingdings" panose="05000000000000000000" pitchFamily="2" charset="2"/>
              </a:rPr>
              <a:t></a:t>
            </a:r>
            <a:r>
              <a:rPr lang="el-GR" sz="2700" dirty="0">
                <a:sym typeface="Wingdings" panose="05000000000000000000" pitchFamily="2" charset="2"/>
              </a:rPr>
              <a:t> </a:t>
            </a:r>
            <a:r>
              <a:rPr lang="el-GR" sz="2700" dirty="0"/>
              <a:t>Κοινότητα μάθησης</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301832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3802" y="749903"/>
            <a:ext cx="9601196" cy="1303867"/>
          </a:xfrm>
        </p:spPr>
        <p:txBody>
          <a:bodyPr/>
          <a:lstStyle/>
          <a:p>
            <a:r>
              <a:rPr lang="el-GR" dirty="0"/>
              <a:t>Δεξιότητες του 21</a:t>
            </a:r>
            <a:r>
              <a:rPr lang="el-GR" baseline="30000" dirty="0"/>
              <a:t>ου</a:t>
            </a:r>
            <a:r>
              <a:rPr lang="el-GR" dirty="0"/>
              <a:t> αιώνα</a:t>
            </a:r>
          </a:p>
        </p:txBody>
      </p:sp>
      <p:sp>
        <p:nvSpPr>
          <p:cNvPr id="3" name="Θέση περιεχομένου 2"/>
          <p:cNvSpPr>
            <a:spLocks noGrp="1"/>
          </p:cNvSpPr>
          <p:nvPr>
            <p:ph idx="1"/>
          </p:nvPr>
        </p:nvSpPr>
        <p:spPr>
          <a:xfrm>
            <a:off x="834571" y="2053769"/>
            <a:ext cx="10319658" cy="4187373"/>
          </a:xfrm>
          <a:solidFill>
            <a:schemeClr val="bg1"/>
          </a:solidFill>
        </p:spPr>
        <p:txBody>
          <a:bodyPr>
            <a:normAutofit fontScale="92500" lnSpcReduction="10000"/>
          </a:bodyPr>
          <a:lstStyle/>
          <a:p>
            <a:pPr marL="0" indent="0">
              <a:spcBef>
                <a:spcPts val="0"/>
              </a:spcBef>
              <a:buNone/>
            </a:pPr>
            <a:r>
              <a:rPr lang="el-GR" dirty="0"/>
              <a:t>Μαθησιακά περιβάλλοντα που υποστηρίζουν την καλλιέργεια:</a:t>
            </a:r>
          </a:p>
          <a:p>
            <a:pPr>
              <a:spcBef>
                <a:spcPts val="0"/>
              </a:spcBef>
            </a:pPr>
            <a:r>
              <a:rPr lang="el-GR" dirty="0"/>
              <a:t> της γνώσης των βασικών αντικειμένων (γλώσσα, μαθηματικά, φυσικές επιστήμες…)</a:t>
            </a:r>
          </a:p>
          <a:p>
            <a:pPr>
              <a:spcBef>
                <a:spcPts val="0"/>
              </a:spcBef>
            </a:pPr>
            <a:r>
              <a:rPr lang="el-GR" dirty="0"/>
              <a:t>θεμάτων του 21</a:t>
            </a:r>
            <a:r>
              <a:rPr lang="el-GR" baseline="30000" dirty="0"/>
              <a:t>ου</a:t>
            </a:r>
            <a:r>
              <a:rPr lang="el-GR" dirty="0"/>
              <a:t> αιώνα (</a:t>
            </a:r>
            <a:r>
              <a:rPr lang="el-GR" dirty="0" err="1"/>
              <a:t>γραμματισμοί</a:t>
            </a:r>
            <a:r>
              <a:rPr lang="el-GR" dirty="0"/>
              <a:t>: </a:t>
            </a:r>
            <a:r>
              <a:rPr lang="el-GR" dirty="0" err="1"/>
              <a:t>Πολιτειότητα</a:t>
            </a:r>
            <a:r>
              <a:rPr lang="el-GR" dirty="0"/>
              <a:t>, Υγεία, Περιβάλλον, Επιχειρηματικότητα </a:t>
            </a:r>
            <a:r>
              <a:rPr lang="el-GR" dirty="0" err="1"/>
              <a:t>κλπ</a:t>
            </a:r>
            <a:r>
              <a:rPr lang="el-GR" dirty="0"/>
              <a:t>) </a:t>
            </a:r>
          </a:p>
          <a:p>
            <a:pPr>
              <a:spcBef>
                <a:spcPts val="0"/>
              </a:spcBef>
            </a:pPr>
            <a:r>
              <a:rPr lang="el-GR" dirty="0"/>
              <a:t>δεξιότητες μάθησης και καινοτομίας (δημιουργικότητα και καινοτομία, κριτική σκέψη και επίλυση προβλήματος, επικοινωνία και συνεργασία)</a:t>
            </a:r>
          </a:p>
          <a:p>
            <a:pPr>
              <a:spcBef>
                <a:spcPts val="0"/>
              </a:spcBef>
            </a:pPr>
            <a:r>
              <a:rPr lang="el-GR" dirty="0"/>
              <a:t>δεξιότητες που σχετίζονται με τα </a:t>
            </a:r>
            <a:r>
              <a:rPr lang="en-US" dirty="0"/>
              <a:t>media, </a:t>
            </a:r>
            <a:r>
              <a:rPr lang="el-GR" dirty="0"/>
              <a:t>την πληροφορία και τις νέες τεχνολογίας (</a:t>
            </a:r>
            <a:r>
              <a:rPr lang="el-GR" dirty="0" err="1"/>
              <a:t>γραμματισμοί</a:t>
            </a:r>
            <a:r>
              <a:rPr lang="el-GR" dirty="0"/>
              <a:t>: ΤΠΕ, ΜΜΕ </a:t>
            </a:r>
            <a:r>
              <a:rPr lang="el-GR" dirty="0" err="1"/>
              <a:t>κλπ</a:t>
            </a:r>
            <a:r>
              <a:rPr lang="el-GR" dirty="0"/>
              <a:t>)</a:t>
            </a:r>
          </a:p>
          <a:p>
            <a:pPr>
              <a:spcBef>
                <a:spcPts val="0"/>
              </a:spcBef>
            </a:pPr>
            <a:r>
              <a:rPr lang="el-GR" dirty="0"/>
              <a:t>δεξιότητες ζωής και σταδιοδρομίας (προσαρμοστικότητα, παραγωγικότητα, ηγεσία και υπευθυνότητα </a:t>
            </a:r>
            <a:r>
              <a:rPr lang="el-GR" dirty="0" err="1"/>
              <a:t>κλπ</a:t>
            </a:r>
            <a:r>
              <a:rPr lang="el-GR" dirty="0"/>
              <a:t>)</a:t>
            </a:r>
          </a:p>
          <a:p>
            <a:pPr>
              <a:spcBef>
                <a:spcPts val="0"/>
              </a:spcBef>
            </a:pPr>
            <a:r>
              <a:rPr lang="el-GR" dirty="0"/>
              <a:t>Μάθηση σε ομάδες ή με θεματικά </a:t>
            </a:r>
            <a:r>
              <a:rPr lang="en-US" dirty="0"/>
              <a:t>projects, </a:t>
            </a:r>
            <a:r>
              <a:rPr lang="el-GR" dirty="0"/>
              <a:t>συνεργατική - διερευνητική εργασία, θέματα και ερωτήματα του πραγματικού κόσμου.</a:t>
            </a:r>
          </a:p>
        </p:txBody>
      </p:sp>
    </p:spTree>
    <p:extLst>
      <p:ext uri="{BB962C8B-B14F-4D97-AF65-F5344CB8AC3E}">
        <p14:creationId xmlns:p14="http://schemas.microsoft.com/office/powerpoint/2010/main" val="2555994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lumMod val="50000"/>
                  </a:schemeClr>
                </a:solidFill>
              </a:rPr>
              <a:t>Κίνητρα ή Πεποιθήσεις κινήτρων</a:t>
            </a:r>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397496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Πεποιθήσεις κινήτρων</a:t>
            </a:r>
            <a:r>
              <a:rPr lang="en-US" sz="2800" dirty="0"/>
              <a:t> (1)</a:t>
            </a:r>
            <a:endParaRPr lang="el-GR" sz="2800" dirty="0"/>
          </a:p>
        </p:txBody>
      </p:sp>
      <p:sp>
        <p:nvSpPr>
          <p:cNvPr id="3" name="Θέση περιεχομένου 2"/>
          <p:cNvSpPr>
            <a:spLocks noGrp="1"/>
          </p:cNvSpPr>
          <p:nvPr>
            <p:ph idx="1"/>
          </p:nvPr>
        </p:nvSpPr>
        <p:spPr>
          <a:xfrm>
            <a:off x="1295401" y="2556931"/>
            <a:ext cx="9601196" cy="3597125"/>
          </a:xfrm>
        </p:spPr>
        <p:txBody>
          <a:bodyPr>
            <a:normAutofit fontScale="85000" lnSpcReduction="20000"/>
          </a:bodyPr>
          <a:lstStyle/>
          <a:p>
            <a:r>
              <a:rPr lang="el-GR" b="1" dirty="0">
                <a:solidFill>
                  <a:schemeClr val="accent1">
                    <a:lumMod val="50000"/>
                  </a:schemeClr>
                </a:solidFill>
              </a:rPr>
              <a:t>Κίνητρο είναι ό, τι κινεί, ωθεί ή παρασύρει το άτομο σε δράση </a:t>
            </a:r>
            <a:r>
              <a:rPr lang="el-GR" dirty="0"/>
              <a:t>(</a:t>
            </a:r>
            <a:r>
              <a:rPr lang="el-GR" dirty="0" err="1"/>
              <a:t>Κωσταρίδου</a:t>
            </a:r>
            <a:r>
              <a:rPr lang="el-GR" dirty="0"/>
              <a:t>- Ευκλείδη, 1999). </a:t>
            </a:r>
          </a:p>
          <a:p>
            <a:r>
              <a:rPr lang="el-GR" dirty="0"/>
              <a:t>Τα κίνητρα ωθούν το άτομο είτε ενεργώντας από </a:t>
            </a:r>
            <a:r>
              <a:rPr lang="el-GR" b="1" dirty="0">
                <a:solidFill>
                  <a:schemeClr val="accent1">
                    <a:lumMod val="50000"/>
                  </a:schemeClr>
                </a:solidFill>
              </a:rPr>
              <a:t>μέσα</a:t>
            </a:r>
            <a:r>
              <a:rPr lang="el-GR" dirty="0"/>
              <a:t> είτε απ’ </a:t>
            </a:r>
            <a:r>
              <a:rPr lang="el-GR" b="1" dirty="0">
                <a:solidFill>
                  <a:schemeClr val="accent1">
                    <a:lumMod val="50000"/>
                  </a:schemeClr>
                </a:solidFill>
              </a:rPr>
              <a:t>έξω. Εσωτερικές αιτίες συμπεριφοράς</a:t>
            </a:r>
            <a:r>
              <a:rPr lang="el-GR" dirty="0"/>
              <a:t> (ένστικτα, ορμές, σκοποί, επιθυμίες ή προθέσεις, συναισθήματα, διάφορες συγκινησιακές καταστάσεις) και </a:t>
            </a:r>
            <a:r>
              <a:rPr lang="el-GR" b="1" dirty="0">
                <a:solidFill>
                  <a:schemeClr val="accent1">
                    <a:lumMod val="50000"/>
                  </a:schemeClr>
                </a:solidFill>
              </a:rPr>
              <a:t>εξωτερικές </a:t>
            </a:r>
            <a:r>
              <a:rPr lang="el-GR" dirty="0"/>
              <a:t>(αμοιβές, θέλγητρα ή φόβητρα ή απωθητικοί ερεθισμοί). </a:t>
            </a:r>
          </a:p>
          <a:p>
            <a:r>
              <a:rPr lang="el-GR" b="1" dirty="0">
                <a:solidFill>
                  <a:schemeClr val="accent1">
                    <a:lumMod val="50000"/>
                  </a:schemeClr>
                </a:solidFill>
              </a:rPr>
              <a:t>Εγγενή</a:t>
            </a:r>
            <a:r>
              <a:rPr lang="el-GR" dirty="0">
                <a:solidFill>
                  <a:schemeClr val="accent1">
                    <a:lumMod val="50000"/>
                  </a:schemeClr>
                </a:solidFill>
              </a:rPr>
              <a:t> </a:t>
            </a:r>
            <a:r>
              <a:rPr lang="el-GR" dirty="0"/>
              <a:t>(κληρονομική βάση, δηλ. ένστικτα) ή </a:t>
            </a:r>
            <a:r>
              <a:rPr lang="el-GR" b="1" dirty="0">
                <a:solidFill>
                  <a:schemeClr val="accent1">
                    <a:lumMod val="50000"/>
                  </a:schemeClr>
                </a:solidFill>
              </a:rPr>
              <a:t>επίκτητα</a:t>
            </a:r>
            <a:r>
              <a:rPr lang="el-GR" dirty="0"/>
              <a:t> (αποκτιούνται μέσα από διαδικασίες μάθησης και αλληλεπίδρασης). </a:t>
            </a:r>
          </a:p>
          <a:p>
            <a:r>
              <a:rPr lang="el-GR" b="1" dirty="0">
                <a:solidFill>
                  <a:schemeClr val="accent1">
                    <a:lumMod val="50000"/>
                  </a:schemeClr>
                </a:solidFill>
              </a:rPr>
              <a:t>Φυσιολογικά </a:t>
            </a:r>
            <a:r>
              <a:rPr lang="el-GR" dirty="0"/>
              <a:t>(εξυπηρετούν τη λειτουργία του οργανισμού και τη σωματική ομοιόσταση), </a:t>
            </a:r>
            <a:r>
              <a:rPr lang="el-GR" b="1" dirty="0">
                <a:solidFill>
                  <a:schemeClr val="accent1">
                    <a:lumMod val="50000"/>
                  </a:schemeClr>
                </a:solidFill>
              </a:rPr>
              <a:t>βιολογικά</a:t>
            </a:r>
            <a:r>
              <a:rPr lang="el-GR" dirty="0"/>
              <a:t> (εξυπηρετούν την επιβίωση, τη συντήρηση και την αναπαραγωγή του ατόμου και του είδους), </a:t>
            </a:r>
            <a:r>
              <a:rPr lang="el-GR" b="1" dirty="0">
                <a:solidFill>
                  <a:schemeClr val="accent1">
                    <a:lumMod val="50000"/>
                  </a:schemeClr>
                </a:solidFill>
              </a:rPr>
              <a:t>ψυχολογικά (</a:t>
            </a:r>
            <a:r>
              <a:rPr lang="el-GR" dirty="0"/>
              <a:t>θυμικό, προσωπικότητα, συναλλαγές του ατόμου με το φυσικό και κοινωνικό περιβάλλον) (</a:t>
            </a:r>
            <a:r>
              <a:rPr lang="el-GR" dirty="0" err="1"/>
              <a:t>Κωσταρίδου</a:t>
            </a:r>
            <a:r>
              <a:rPr lang="el-GR" dirty="0"/>
              <a:t>-Ευκλείδη, 1999).</a:t>
            </a:r>
          </a:p>
        </p:txBody>
      </p:sp>
    </p:spTree>
    <p:extLst>
      <p:ext uri="{BB962C8B-B14F-4D97-AF65-F5344CB8AC3E}">
        <p14:creationId xmlns:p14="http://schemas.microsoft.com/office/powerpoint/2010/main" val="2652161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l50eaL4NB3U/VGBokz5W91I/AAAAAAAALy8/9b7wEWiSnHs/s1600/maslowhierarc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261" y="452437"/>
            <a:ext cx="9452845" cy="587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23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Πεποιθήσεις κινήτρων</a:t>
            </a:r>
            <a:r>
              <a:rPr lang="en-US" sz="2800" dirty="0"/>
              <a:t> (2)</a:t>
            </a:r>
            <a:endParaRPr lang="el-GR" sz="2800" dirty="0"/>
          </a:p>
        </p:txBody>
      </p:sp>
      <p:sp>
        <p:nvSpPr>
          <p:cNvPr id="3" name="Θέση περιεχομένου 2"/>
          <p:cNvSpPr>
            <a:spLocks noGrp="1"/>
          </p:cNvSpPr>
          <p:nvPr>
            <p:ph idx="1"/>
          </p:nvPr>
        </p:nvSpPr>
        <p:spPr>
          <a:xfrm>
            <a:off x="1295401" y="2556931"/>
            <a:ext cx="9601196" cy="3597125"/>
          </a:xfrm>
        </p:spPr>
        <p:txBody>
          <a:bodyPr>
            <a:normAutofit lnSpcReduction="10000"/>
          </a:bodyPr>
          <a:lstStyle/>
          <a:p>
            <a:pPr marL="0" indent="0">
              <a:buNone/>
            </a:pPr>
            <a:r>
              <a:rPr lang="el-GR" dirty="0"/>
              <a:t>Ανάλογα με το θεωρητικό υπόβαθρο στο οποίο στηρίζεται κάθε ορισμός</a:t>
            </a:r>
            <a:r>
              <a:rPr lang="en-US" dirty="0"/>
              <a:t> </a:t>
            </a:r>
            <a:r>
              <a:rPr lang="el-GR" dirty="0"/>
              <a:t>δίνεται και αντίστοιχη ερμηνεία του όρου</a:t>
            </a:r>
            <a:endParaRPr lang="en-US" dirty="0"/>
          </a:p>
          <a:p>
            <a:r>
              <a:rPr lang="el-GR" dirty="0"/>
              <a:t>Ψυχαναλυτική θεωρία όπου τα κίνητρα εδράζονται στο ασυνείδητο, μορφοποιούνται και συγκεκριμενοποιούνται ως σκέψεις και ιδέες και κινητοποιούν τη συμπεριφορά - οι ιδέες, δηλαδή, περνούν στο συνειδητό.</a:t>
            </a:r>
          </a:p>
          <a:p>
            <a:r>
              <a:rPr lang="el-GR" dirty="0"/>
              <a:t>Θεωρίες με έμφαση στο γνωστικό κομμάτι των κινήτρων τα ορίζουν ως δυνάμεις που συνυπάρχουν με τη γνωστική διαδικασία και προσδιορίζουν την κατεύθυνσή της, αλλά και την ένταση και τη διάρκεια της προσπάθειας για την επίτευξη</a:t>
            </a:r>
          </a:p>
        </p:txBody>
      </p:sp>
    </p:spTree>
    <p:extLst>
      <p:ext uri="{BB962C8B-B14F-4D97-AF65-F5344CB8AC3E}">
        <p14:creationId xmlns:p14="http://schemas.microsoft.com/office/powerpoint/2010/main" val="1238535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Εσωτερικά και εξωτερικά κίνητρα</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Διαστάσεις της μάθησης στην τάξη με εσωτερικό και εξωτερικό </a:t>
            </a:r>
            <a:r>
              <a:rPr lang="el-GR" dirty="0" err="1"/>
              <a:t>κινητοποιητικό</a:t>
            </a:r>
            <a:r>
              <a:rPr lang="el-GR" dirty="0"/>
              <a:t> πόλο:</a:t>
            </a:r>
          </a:p>
          <a:p>
            <a:r>
              <a:rPr lang="el-GR" dirty="0"/>
              <a:t>η μάθηση κινητοποιείται από την περιέργεια έναντι της μάθησης που έχει σκοπό να ευχαριστήσει το δάσκαλο</a:t>
            </a:r>
          </a:p>
          <a:p>
            <a:r>
              <a:rPr lang="el-GR" dirty="0"/>
              <a:t>εργασία για την προσωπική ικανοποίηση έναντι της εργασίας για την ικανοποίηση του δασκάλου και την αποκόμιση καλών βαθμών</a:t>
            </a:r>
          </a:p>
          <a:p>
            <a:r>
              <a:rPr lang="el-GR" dirty="0"/>
              <a:t>προτίμηση στην προκλητική εργασία έναντι της εύκολης</a:t>
            </a:r>
          </a:p>
          <a:p>
            <a:r>
              <a:rPr lang="el-GR" dirty="0"/>
              <a:t>επιθυμία για αυτόνομη εργασία έναντι εξάρτησης και βοήθειας από το δάσκαλο</a:t>
            </a:r>
          </a:p>
          <a:p>
            <a:r>
              <a:rPr lang="el-GR" dirty="0"/>
              <a:t>εσωτερικά κριτήρια για επιτυχία ή αποτυχία έναντι εξωτερικών κριτηρίων που καθορίζουν την επιτυχία ή αποτυχία</a:t>
            </a:r>
          </a:p>
        </p:txBody>
      </p:sp>
    </p:spTree>
    <p:extLst>
      <p:ext uri="{BB962C8B-B14F-4D97-AF65-F5344CB8AC3E}">
        <p14:creationId xmlns:p14="http://schemas.microsoft.com/office/powerpoint/2010/main" val="1197851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Πεποιθήσεις κινήτρων</a:t>
            </a:r>
            <a:r>
              <a:rPr lang="en-US" sz="2800" dirty="0"/>
              <a:t> (</a:t>
            </a:r>
            <a:r>
              <a:rPr lang="el-GR" sz="2800" dirty="0"/>
              <a:t>3</a:t>
            </a:r>
            <a:r>
              <a:rPr lang="en-US" sz="2800" dirty="0"/>
              <a:t>)</a:t>
            </a:r>
            <a:endParaRPr lang="el-GR" sz="2800" dirty="0"/>
          </a:p>
        </p:txBody>
      </p:sp>
      <p:sp>
        <p:nvSpPr>
          <p:cNvPr id="3" name="Θέση περιεχομένου 2"/>
          <p:cNvSpPr>
            <a:spLocks noGrp="1"/>
          </p:cNvSpPr>
          <p:nvPr>
            <p:ph idx="1"/>
          </p:nvPr>
        </p:nvSpPr>
        <p:spPr>
          <a:xfrm>
            <a:off x="1295401" y="2556931"/>
            <a:ext cx="9601196" cy="3597125"/>
          </a:xfrm>
        </p:spPr>
        <p:txBody>
          <a:bodyPr>
            <a:normAutofit fontScale="92500" lnSpcReduction="10000"/>
          </a:bodyPr>
          <a:lstStyle/>
          <a:p>
            <a:r>
              <a:rPr lang="el-GR" dirty="0"/>
              <a:t>Τα Κίνητρα θεωρούνται από τους ερευνητές ως σημαντική παράμετρος στη μαθησιακή διαδικασία, γιατί επηρεάζουν την οργάνωση γνωστικών και </a:t>
            </a:r>
            <a:r>
              <a:rPr lang="el-GR" dirty="0" err="1"/>
              <a:t>μεταγνωστικών</a:t>
            </a:r>
            <a:r>
              <a:rPr lang="el-GR" dirty="0"/>
              <a:t> δεξιοτήτων των μαθητών και κατ’ επέκταση την επίδοση τους.</a:t>
            </a:r>
          </a:p>
          <a:p>
            <a:r>
              <a:rPr lang="el-GR" dirty="0"/>
              <a:t>Οι αιτίες που παρωθούν ένα άτομο να ασχοληθεί με ένα έργο δεν είναι μόνο οι εσωτερικοί ή εξωτερικοί σκοποί στους οποίους δυνατόν να προσανατολίζεται το άτομο αλλά και οι πεποιθήσεις του σχετικά με τις ικανότητές του και την αξία του έργου το οποίο πρόκειται να </a:t>
            </a:r>
            <a:r>
              <a:rPr lang="da-DK" dirty="0"/>
              <a:t>εκτελέσει</a:t>
            </a:r>
            <a:r>
              <a:rPr lang="el-GR" dirty="0"/>
              <a:t>.</a:t>
            </a:r>
          </a:p>
          <a:p>
            <a:r>
              <a:rPr lang="el-GR" dirty="0"/>
              <a:t>Συνιστώσες των ΠΚ: α) Πεποιθήσεις Επάρκειας, β) Πεποιθήσεις για την αξία του έργου και γ) Πεποιθήσεις προσανατολισμού σε σκοπούς. (εσωτερικά και εξωτερικά κίνητρα δηλαδή)</a:t>
            </a:r>
          </a:p>
        </p:txBody>
      </p:sp>
    </p:spTree>
    <p:extLst>
      <p:ext uri="{BB962C8B-B14F-4D97-AF65-F5344CB8AC3E}">
        <p14:creationId xmlns:p14="http://schemas.microsoft.com/office/powerpoint/2010/main" val="238314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Συμπεριφορισμός</a:t>
            </a:r>
          </a:p>
        </p:txBody>
      </p:sp>
      <p:sp>
        <p:nvSpPr>
          <p:cNvPr id="3" name="Θέση περιεχομένου 2"/>
          <p:cNvSpPr>
            <a:spLocks noGrp="1"/>
          </p:cNvSpPr>
          <p:nvPr>
            <p:ph idx="1"/>
          </p:nvPr>
        </p:nvSpPr>
        <p:spPr/>
        <p:txBody>
          <a:bodyPr>
            <a:normAutofit/>
          </a:bodyPr>
          <a:lstStyle/>
          <a:p>
            <a:r>
              <a:rPr lang="el-GR" sz="2800" dirty="0"/>
              <a:t>Εμφανίστηκε και κυριάρχησε στις αρχές του 20</a:t>
            </a:r>
            <a:r>
              <a:rPr lang="el-GR" sz="2800" baseline="30000" dirty="0"/>
              <a:t>ου</a:t>
            </a:r>
            <a:r>
              <a:rPr lang="el-GR" sz="2800" dirty="0"/>
              <a:t> αιώνα.</a:t>
            </a:r>
          </a:p>
          <a:p>
            <a:r>
              <a:rPr lang="el-GR" sz="2800" dirty="0"/>
              <a:t>Βασική ιδέα: Η μάθηση συνίσταται στην αλλαγή συμπεριφοράς εξ αιτίας της απόκτησης, ενίσχυσης και εφαρμογής συσχετίσεων μεταξύ ερεθισμάτων από το περιβάλλον και </a:t>
            </a:r>
            <a:r>
              <a:rPr lang="el-GR" sz="2800" dirty="0" err="1"/>
              <a:t>παρατηρήσιμων</a:t>
            </a:r>
            <a:r>
              <a:rPr lang="el-GR" sz="2800" dirty="0"/>
              <a:t> αποκρίσεων από το άτομο. Οι </a:t>
            </a:r>
            <a:r>
              <a:rPr lang="el-GR" sz="2800" dirty="0" err="1"/>
              <a:t>συμπεριφοριστές</a:t>
            </a:r>
            <a:r>
              <a:rPr lang="el-GR" sz="2800" dirty="0"/>
              <a:t> ενδιαφέρονται για μετρήσιμες αλλαγές στην συμπεριφορά.</a:t>
            </a:r>
            <a:r>
              <a:rPr lang="en-US" sz="2800" dirty="0"/>
              <a:t> </a:t>
            </a:r>
            <a:endParaRPr lang="el-GR" sz="2800" dirty="0"/>
          </a:p>
        </p:txBody>
      </p:sp>
    </p:spTree>
    <p:extLst>
      <p:ext uri="{BB962C8B-B14F-4D97-AF65-F5344CB8AC3E}">
        <p14:creationId xmlns:p14="http://schemas.microsoft.com/office/powerpoint/2010/main" val="401312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FAB8C9-5732-49AA-B902-761741D3CEF8}"/>
              </a:ext>
            </a:extLst>
          </p:cNvPr>
          <p:cNvSpPr>
            <a:spLocks noGrp="1"/>
          </p:cNvSpPr>
          <p:nvPr>
            <p:ph type="title"/>
          </p:nvPr>
        </p:nvSpPr>
        <p:spPr>
          <a:xfrm>
            <a:off x="1295402" y="354830"/>
            <a:ext cx="9601196" cy="1303867"/>
          </a:xfrm>
        </p:spPr>
        <p:txBody>
          <a:bodyPr/>
          <a:lstStyle/>
          <a:p>
            <a:r>
              <a:rPr lang="el-GR" dirty="0"/>
              <a:t>Συμπεριφορισμός</a:t>
            </a:r>
          </a:p>
        </p:txBody>
      </p:sp>
      <p:grpSp>
        <p:nvGrpSpPr>
          <p:cNvPr id="5" name="Ομάδα 4">
            <a:extLst>
              <a:ext uri="{FF2B5EF4-FFF2-40B4-BE49-F238E27FC236}">
                <a16:creationId xmlns:a16="http://schemas.microsoft.com/office/drawing/2014/main" id="{57307D88-696E-48AF-8BA3-084DB0C05C31}"/>
              </a:ext>
            </a:extLst>
          </p:cNvPr>
          <p:cNvGrpSpPr/>
          <p:nvPr/>
        </p:nvGrpSpPr>
        <p:grpSpPr>
          <a:xfrm>
            <a:off x="4047415" y="1658697"/>
            <a:ext cx="3799309" cy="4566305"/>
            <a:chOff x="3781408" y="1629295"/>
            <a:chExt cx="3799309" cy="4566305"/>
          </a:xfrm>
        </p:grpSpPr>
        <p:pic>
          <p:nvPicPr>
            <p:cNvPr id="1028" name="Picture 4" descr="Outline Of The Human Body Clipart - Free to use Clip Art Resource - ClipArt  Best - ClipArt Best">
              <a:extLst>
                <a:ext uri="{FF2B5EF4-FFF2-40B4-BE49-F238E27FC236}">
                  <a16:creationId xmlns:a16="http://schemas.microsoft.com/office/drawing/2014/main" id="{BECA84D8-DEB4-4DFE-94B1-FD77EB2BF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08" y="1629295"/>
              <a:ext cx="3799309" cy="4566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D1878F1-AA10-45A6-9CEB-85F37525F0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65" t="8609" r="10294"/>
            <a:stretch/>
          </p:blipFill>
          <p:spPr bwMode="auto">
            <a:xfrm>
              <a:off x="5188189" y="1936865"/>
              <a:ext cx="985745" cy="113688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Βέλος: Δεξιό 5">
            <a:extLst>
              <a:ext uri="{FF2B5EF4-FFF2-40B4-BE49-F238E27FC236}">
                <a16:creationId xmlns:a16="http://schemas.microsoft.com/office/drawing/2014/main" id="{AD799EA5-590E-44EE-B1E4-199282D81570}"/>
              </a:ext>
            </a:extLst>
          </p:cNvPr>
          <p:cNvSpPr/>
          <p:nvPr/>
        </p:nvSpPr>
        <p:spPr>
          <a:xfrm>
            <a:off x="2044931" y="3671270"/>
            <a:ext cx="2201989" cy="1066985"/>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latin typeface="Arial" panose="020B0604020202020204" pitchFamily="34" charset="0"/>
                <a:cs typeface="Arial" panose="020B0604020202020204" pitchFamily="34" charset="0"/>
              </a:rPr>
              <a:t>Ερέθισμα</a:t>
            </a:r>
          </a:p>
        </p:txBody>
      </p:sp>
      <p:sp>
        <p:nvSpPr>
          <p:cNvPr id="12" name="Βέλος: Δεξιό 11">
            <a:extLst>
              <a:ext uri="{FF2B5EF4-FFF2-40B4-BE49-F238E27FC236}">
                <a16:creationId xmlns:a16="http://schemas.microsoft.com/office/drawing/2014/main" id="{7C7460DC-41E0-479F-B900-95DC22DCDF6A}"/>
              </a:ext>
            </a:extLst>
          </p:cNvPr>
          <p:cNvSpPr/>
          <p:nvPr/>
        </p:nvSpPr>
        <p:spPr>
          <a:xfrm>
            <a:off x="7530840" y="3671270"/>
            <a:ext cx="2201989" cy="1192875"/>
          </a:xfrm>
          <a:prstGeom prst="rightArrow">
            <a:avLst/>
          </a:prstGeom>
          <a:solidFill>
            <a:schemeClr val="accent2">
              <a:lumMod val="50000"/>
            </a:schemeClr>
          </a:solidFill>
          <a:ln>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Arial" panose="020B0604020202020204" pitchFamily="34" charset="0"/>
                <a:cs typeface="Arial" panose="020B0604020202020204" pitchFamily="34" charset="0"/>
              </a:rPr>
              <a:t>Απόκριση</a:t>
            </a:r>
          </a:p>
        </p:txBody>
      </p:sp>
    </p:spTree>
    <p:extLst>
      <p:ext uri="{BB962C8B-B14F-4D97-AF65-F5344CB8AC3E}">
        <p14:creationId xmlns:p14="http://schemas.microsoft.com/office/powerpoint/2010/main" val="259843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450239" y="1069305"/>
            <a:ext cx="3827462" cy="5327650"/>
          </a:xfrm>
        </p:spPr>
        <p:txBody>
          <a:bodyPr>
            <a:normAutofit/>
          </a:bodyPr>
          <a:lstStyle/>
          <a:p>
            <a:r>
              <a:rPr lang="el-GR" altLang="el-GR" sz="2800" dirty="0"/>
              <a:t>Δεν γνωρίζουμε τι συμβαίνει ανάμεσα στο ερέθισμα και την αντίδραση. Εκεί πραγματοποιείται η μάθηση. </a:t>
            </a:r>
          </a:p>
          <a:p>
            <a:r>
              <a:rPr lang="el-GR" altLang="el-GR" sz="2800" dirty="0"/>
              <a:t>Στο σημείο αυτό διαφοροποιούνται η γνωστική επιστήμη και ο (συμπεριφορισμός) </a:t>
            </a:r>
            <a:r>
              <a:rPr lang="el-GR" altLang="el-GR" sz="2800" dirty="0" err="1"/>
              <a:t>μπιχεβιορισμός</a:t>
            </a:r>
            <a:r>
              <a:rPr lang="el-GR" altLang="el-GR" sz="2800" dirty="0"/>
              <a:t>. </a:t>
            </a:r>
          </a:p>
        </p:txBody>
      </p:sp>
      <p:sp>
        <p:nvSpPr>
          <p:cNvPr id="18435" name="4 - Θέση κειμένου"/>
          <p:cNvSpPr>
            <a:spLocks noGrp="1"/>
          </p:cNvSpPr>
          <p:nvPr>
            <p:ph type="body" sz="half" idx="2"/>
          </p:nvPr>
        </p:nvSpPr>
        <p:spPr>
          <a:xfrm>
            <a:off x="1464819" y="1248693"/>
            <a:ext cx="4330700" cy="4968875"/>
          </a:xfrm>
          <a:solidFill>
            <a:schemeClr val="bg1"/>
          </a:solidFill>
        </p:spPr>
        <p:txBody>
          <a:bodyPr/>
          <a:lstStyle/>
          <a:p>
            <a:pPr algn="l"/>
            <a:r>
              <a:rPr lang="el-GR" altLang="el-GR" sz="2400" dirty="0"/>
              <a:t>Τρεις παράγοντες </a:t>
            </a:r>
            <a:r>
              <a:rPr lang="el-GR" altLang="el-GR" sz="2400" b="1" dirty="0">
                <a:solidFill>
                  <a:srgbClr val="000000"/>
                </a:solidFill>
              </a:rPr>
              <a:t>Ερέθισμα, Οργανισμός </a:t>
            </a:r>
            <a:r>
              <a:rPr lang="el-GR" altLang="el-GR" sz="2400" dirty="0"/>
              <a:t>(υποκείμενο) – </a:t>
            </a:r>
            <a:r>
              <a:rPr lang="el-GR" altLang="el-GR" sz="2400" b="1" dirty="0">
                <a:solidFill>
                  <a:srgbClr val="000000"/>
                </a:solidFill>
              </a:rPr>
              <a:t>Απάντηση</a:t>
            </a:r>
            <a:r>
              <a:rPr lang="el-GR" altLang="el-GR" sz="2400" dirty="0"/>
              <a:t> (αντίδραση)</a:t>
            </a:r>
          </a:p>
          <a:p>
            <a:pPr algn="l"/>
            <a:r>
              <a:rPr lang="el-GR" altLang="el-GR" sz="2400" dirty="0"/>
              <a:t>Το ερέθισμα είναι συνήθως εξωτερικό (π.χ. λόγος). Τα ερεθίσματα προέρχονται από τη φυσική περιέργεια, την ανάγκη για κίνηση, την ανία.</a:t>
            </a:r>
          </a:p>
          <a:p>
            <a:pPr algn="l"/>
            <a:r>
              <a:rPr lang="el-GR" altLang="el-GR" sz="2400" dirty="0"/>
              <a:t>Το Υποκείμενο προσπαθεί να αντιληφθεί, κατανοήσει, επεξεργαστεί το ερέθισμα. </a:t>
            </a:r>
          </a:p>
        </p:txBody>
      </p:sp>
      <p:sp>
        <p:nvSpPr>
          <p:cNvPr id="18436" name="Title 1"/>
          <p:cNvSpPr>
            <a:spLocks noGrp="1"/>
          </p:cNvSpPr>
          <p:nvPr>
            <p:ph type="title"/>
          </p:nvPr>
        </p:nvSpPr>
        <p:spPr>
          <a:xfrm>
            <a:off x="1981770" y="-23813"/>
            <a:ext cx="8229600" cy="1144588"/>
          </a:xfrm>
        </p:spPr>
        <p:txBody>
          <a:bodyPr/>
          <a:lstStyle/>
          <a:p>
            <a:pPr eaLnBrk="1" hangingPunct="1"/>
            <a:r>
              <a:rPr altLang="el-GR" b="1" dirty="0">
                <a:solidFill>
                  <a:schemeClr val="accent1">
                    <a:lumMod val="50000"/>
                  </a:schemeClr>
                </a:solidFill>
              </a:rPr>
              <a:t>ΣΤΟΙΧΕΙΑ ΤΗΣ ΜΑΘΗΣΗΣ</a:t>
            </a:r>
            <a:r>
              <a:rPr lang="el-GR" altLang="el-GR" b="1" dirty="0">
                <a:solidFill>
                  <a:schemeClr val="accent1">
                    <a:lumMod val="50000"/>
                  </a:schemeClr>
                </a:solidFill>
              </a:rPr>
              <a:t> στον συμπεριφορισμό</a:t>
            </a:r>
            <a:endParaRPr altLang="el-GR" b="1" dirty="0">
              <a:solidFill>
                <a:schemeClr val="accent1">
                  <a:lumMod val="50000"/>
                </a:schemeClr>
              </a:solidFill>
            </a:endParaRPr>
          </a:p>
        </p:txBody>
      </p:sp>
      <p:sp>
        <p:nvSpPr>
          <p:cNvPr id="1843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54681AB-8B78-4804-A642-DAFC971E6947}" type="slidenum">
              <a:rPr lang="el-GR" altLang="el-GR" sz="1400"/>
              <a:pPr>
                <a:spcBef>
                  <a:spcPct val="0"/>
                </a:spcBef>
                <a:buFontTx/>
                <a:buNone/>
              </a:pPr>
              <a:t>7</a:t>
            </a:fld>
            <a:endParaRPr lang="el-GR" altLang="el-GR" sz="1400"/>
          </a:p>
        </p:txBody>
      </p:sp>
    </p:spTree>
    <p:extLst>
      <p:ext uri="{BB962C8B-B14F-4D97-AF65-F5344CB8AC3E}">
        <p14:creationId xmlns:p14="http://schemas.microsoft.com/office/powerpoint/2010/main" val="53451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t>Κατά τον </a:t>
            </a:r>
            <a:r>
              <a:rPr lang="en-US" dirty="0"/>
              <a:t>Thorndike</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sz="3200" dirty="0"/>
              <a:t>Η ανταπόκριση σε ένα ερέθισμα ενισχύεται όταν ακολουθείται από </a:t>
            </a:r>
            <a:r>
              <a:rPr lang="el-GR" sz="3200" b="1" dirty="0"/>
              <a:t>θετική επιβράβευση</a:t>
            </a:r>
            <a:r>
              <a:rPr lang="el-GR" sz="3200" dirty="0"/>
              <a:t>. (π.χ. βαθμοί)</a:t>
            </a:r>
          </a:p>
          <a:p>
            <a:pPr marL="457200" indent="-457200">
              <a:buFont typeface="+mj-lt"/>
              <a:buAutoNum type="arabicPeriod"/>
            </a:pPr>
            <a:r>
              <a:rPr lang="el-GR" sz="3200" dirty="0"/>
              <a:t>Η ανταπόκριση σε ένα ερέθισμα γίνεται ισχυρότερη με την </a:t>
            </a:r>
            <a:r>
              <a:rPr lang="el-GR" sz="3200" b="1" dirty="0"/>
              <a:t>εξάσκηση</a:t>
            </a:r>
            <a:r>
              <a:rPr lang="el-GR" sz="3200" dirty="0"/>
              <a:t> και την </a:t>
            </a:r>
            <a:r>
              <a:rPr lang="el-GR" sz="3200" b="1" dirty="0"/>
              <a:t>επανάληψη</a:t>
            </a:r>
            <a:r>
              <a:rPr lang="el-GR" sz="3200" dirty="0"/>
              <a:t>.</a:t>
            </a:r>
          </a:p>
          <a:p>
            <a:pPr marL="457200" lvl="1" indent="0">
              <a:buNone/>
            </a:pPr>
            <a:r>
              <a:rPr lang="el-GR" sz="3000" dirty="0"/>
              <a:t>Π.χ. μάθηση της προπαίδειας – τα 20 αμινοξέα των πρωτεϊνών – ανατομικά στοιχεία (τα εγκεφαλονωτιαία νεύρα)</a:t>
            </a:r>
          </a:p>
        </p:txBody>
      </p:sp>
    </p:spTree>
    <p:extLst>
      <p:ext uri="{BB962C8B-B14F-4D97-AF65-F5344CB8AC3E}">
        <p14:creationId xmlns:p14="http://schemas.microsoft.com/office/powerpoint/2010/main" val="202304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a:t>Κατά τον </a:t>
            </a:r>
            <a:r>
              <a:rPr lang="en-US" dirty="0"/>
              <a:t>Skinner</a:t>
            </a:r>
            <a:endParaRPr lang="el-GR" dirty="0"/>
          </a:p>
        </p:txBody>
      </p:sp>
      <p:sp>
        <p:nvSpPr>
          <p:cNvPr id="3" name="Θέση περιεχομένου 2"/>
          <p:cNvSpPr>
            <a:spLocks noGrp="1"/>
          </p:cNvSpPr>
          <p:nvPr>
            <p:ph idx="1"/>
          </p:nvPr>
        </p:nvSpPr>
        <p:spPr>
          <a:xfrm>
            <a:off x="1295401" y="2556931"/>
            <a:ext cx="9601196" cy="3707681"/>
          </a:xfrm>
        </p:spPr>
        <p:txBody>
          <a:bodyPr>
            <a:noAutofit/>
          </a:bodyPr>
          <a:lstStyle/>
          <a:p>
            <a:pPr marL="0" indent="0">
              <a:buNone/>
            </a:pPr>
            <a:r>
              <a:rPr lang="el-GR" dirty="0"/>
              <a:t>Η επιβράβευση των σωστών τμημάτων μιας περίπλοκης συμπεριφοράς την ενισχύει και ενθαρρύνει την επανάληψή της.  Άρα οι </a:t>
            </a:r>
            <a:r>
              <a:rPr lang="el-GR" b="1" dirty="0"/>
              <a:t>ενισχύσεις</a:t>
            </a:r>
            <a:r>
              <a:rPr lang="el-GR" dirty="0"/>
              <a:t> ελέγχουν την παρουσία των επιθυμητών επιμέρους συμπεριφορών. </a:t>
            </a:r>
          </a:p>
          <a:p>
            <a:pPr marL="0" indent="0">
              <a:buNone/>
            </a:pPr>
            <a:r>
              <a:rPr lang="el-GR" dirty="0"/>
              <a:t>Η μάθηση γίνεται αντιληπτή ως η βαθμιαία ή διαδοχική προσέγγιση των επιθυμητών μερικών συμπεριφορών μέσω </a:t>
            </a:r>
            <a:r>
              <a:rPr lang="el-GR" b="1" dirty="0"/>
              <a:t>αμοιβών και τιμωριών </a:t>
            </a:r>
            <a:r>
              <a:rPr lang="el-GR" dirty="0"/>
              <a:t>(μαστίγιο και καρώτο). </a:t>
            </a:r>
          </a:p>
          <a:p>
            <a:pPr marL="0" indent="0">
              <a:buNone/>
            </a:pPr>
            <a:r>
              <a:rPr lang="el-GR" dirty="0"/>
              <a:t>Η «προγραμματισμένη διδασκαλία» κατά την οποία η σωστή διαδοχή των μερικών συμπεριφορών που αποτελούν το αντικείμενο μάθησης καθορίζεται από εμπεριστατωμένη ανάλυση του έργου.</a:t>
            </a:r>
          </a:p>
        </p:txBody>
      </p:sp>
    </p:spTree>
    <p:extLst>
      <p:ext uri="{BB962C8B-B14F-4D97-AF65-F5344CB8AC3E}">
        <p14:creationId xmlns:p14="http://schemas.microsoft.com/office/powerpoint/2010/main" val="13701816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612</TotalTime>
  <Words>3066</Words>
  <Application>Microsoft Office PowerPoint</Application>
  <PresentationFormat>Ευρεία οθόνη</PresentationFormat>
  <Paragraphs>230</Paragraphs>
  <Slides>46</Slides>
  <Notes>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46</vt:i4>
      </vt:variant>
    </vt:vector>
  </HeadingPairs>
  <TitlesOfParts>
    <vt:vector size="58" baseType="lpstr">
      <vt:lpstr>Arial</vt:lpstr>
      <vt:lpstr>Bookman Old Style</vt:lpstr>
      <vt:lpstr>Calibri</vt:lpstr>
      <vt:lpstr>Comic Sans MS</vt:lpstr>
      <vt:lpstr>Garamond</vt:lpstr>
      <vt:lpstr>Georgia</vt:lpstr>
      <vt:lpstr>Tahoma</vt:lpstr>
      <vt:lpstr>Times New Roman</vt:lpstr>
      <vt:lpstr>Οργανικό</vt:lpstr>
      <vt:lpstr>Θέμα του Office</vt:lpstr>
      <vt:lpstr>1_Θέμα του Office</vt:lpstr>
      <vt:lpstr>2_Θέμα του Office</vt:lpstr>
      <vt:lpstr>Πώς μαθαίνουν οι εκπαιδευόμενοι και πώς διδάσκουμε Βιολογία και όχι μόνο</vt:lpstr>
      <vt:lpstr>Τι είναι η μάθηση</vt:lpstr>
      <vt:lpstr>ΕΡΩΤΗΜΑΤΑ ΓΙΑ ΤΗ ΜΑΘΗΣΗ</vt:lpstr>
      <vt:lpstr>Θεωρίες μάθησης</vt:lpstr>
      <vt:lpstr>Συμπεριφορισμός</vt:lpstr>
      <vt:lpstr>Συμπεριφορισμός</vt:lpstr>
      <vt:lpstr>ΣΤΟΙΧΕΙΑ ΤΗΣ ΜΑΘΗΣΗΣ στον συμπεριφορισμό</vt:lpstr>
      <vt:lpstr>Κατά τον Thorndike</vt:lpstr>
      <vt:lpstr>Κατά τον Skinner</vt:lpstr>
      <vt:lpstr>Οι συμπεριφοριστικές προσεγγίσεις </vt:lpstr>
      <vt:lpstr>Μοντέλα Διδασκαλίας (1)   Κλασσικό (μεταφοράς) </vt:lpstr>
      <vt:lpstr>Γνωστική ψυχολογία – Γνωσιακή θεωρία (1)</vt:lpstr>
      <vt:lpstr>Γνωστική ψυχολογία – Γνωσιακή θεωρία (2)</vt:lpstr>
      <vt:lpstr>Ο εποικοδομισμός (κονστρουκτιβισμός) (1)</vt:lpstr>
      <vt:lpstr>Ο εποικοδομισμός (κονστρουκτιβισμός) (2)</vt:lpstr>
      <vt:lpstr>Οι εποικοδομητικές προσεγγίσεις </vt:lpstr>
      <vt:lpstr>Οι εναλλακτικές αντιλήψεις/παρανοήσεις/ιδέες</vt:lpstr>
      <vt:lpstr>Στον παραπάνω εννοιολογικό χάρτη στον οποίο αποτυπώνεται η γνώση ενός μαθητή Πρώτης Γυμνασίου για τους ζωντανούς οργανισμούς: Καταγράψτε τις πιθανές εναλλακτικές αντιλήψεις/παρανοήσεις/ελλείματα γνώσης  </vt:lpstr>
      <vt:lpstr>Ζώα 1</vt:lpstr>
      <vt:lpstr>Ζώα 2</vt:lpstr>
      <vt:lpstr>Ζώα 3</vt:lpstr>
      <vt:lpstr>Παρουσίαση του PowerPoint</vt:lpstr>
      <vt:lpstr>Παρουσίαση του PowerPoint</vt:lpstr>
      <vt:lpstr>Παρουσίαση του PowerPoint</vt:lpstr>
      <vt:lpstr>Παρουσίαση του PowerPoint</vt:lpstr>
      <vt:lpstr>Οι εναλλακτικές αντιλήψεις/παρανοήσεις/ιδέες</vt:lpstr>
      <vt:lpstr>Άσκηση 2η</vt:lpstr>
      <vt:lpstr>H θεωρία των δυο συστημάτων σκέψης και οι περιορισμοί στη μάθηση</vt:lpstr>
      <vt:lpstr>Παρουσίαση του PowerPoint</vt:lpstr>
      <vt:lpstr>Μοντέλα Διδασκαλίας (2)   Εποικοδομητικό</vt:lpstr>
      <vt:lpstr>Μοντέλα Διδασκαλίας (3)   Εποικοδομητικό</vt:lpstr>
      <vt:lpstr>Ο κοινωνικός εποικοδομισμός (1a)</vt:lpstr>
      <vt:lpstr>Ο κοινωνικός εποικοδομισμός (1b)</vt:lpstr>
      <vt:lpstr>Ο κοινωνικός εποικοδομισμός (2)</vt:lpstr>
      <vt:lpstr>Ο κοινωνικός εποικοδομισμός - Vygotsky</vt:lpstr>
      <vt:lpstr>Κοινωνική μάθηση: Bandura</vt:lpstr>
      <vt:lpstr>Βιωματική μάθηση - Carl Rogers - (Experiential learning) </vt:lpstr>
      <vt:lpstr>Πολλαπλή νοημοσύνη (Howard Gardner)</vt:lpstr>
      <vt:lpstr>Πλαισιωμένη μάθηση – Κοινότητα πρακτικής</vt:lpstr>
      <vt:lpstr>Δεξιότητες του 21ου αιώνα</vt:lpstr>
      <vt:lpstr>Κίνητρα ή Πεποιθήσεις κινήτρων</vt:lpstr>
      <vt:lpstr>Πεποιθήσεις κινήτρων (1)</vt:lpstr>
      <vt:lpstr>Παρουσίαση του PowerPoint</vt:lpstr>
      <vt:lpstr>Πεποιθήσεις κινήτρων (2)</vt:lpstr>
      <vt:lpstr>Εσωτερικά και εξωτερικά κίνητρα</vt:lpstr>
      <vt:lpstr>Πεποιθήσεις κινήτρων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Θεωρίες μάθησης</dc:title>
  <dc:creator>P</dc:creator>
  <cp:lastModifiedBy>Lenovo U410</cp:lastModifiedBy>
  <cp:revision>60</cp:revision>
  <dcterms:created xsi:type="dcterms:W3CDTF">2015-10-28T16:44:27Z</dcterms:created>
  <dcterms:modified xsi:type="dcterms:W3CDTF">2021-03-30T12:03:45Z</dcterms:modified>
</cp:coreProperties>
</file>