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4" r:id="rId2"/>
    <p:sldId id="257" r:id="rId3"/>
    <p:sldId id="275" r:id="rId4"/>
    <p:sldId id="276" r:id="rId5"/>
    <p:sldId id="27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rina Flora" userId="0bff18ccddee29f8" providerId="LiveId" clId="{C552B7A9-B07A-4100-ACE3-F80EB76B8A53}"/>
    <pc:docChg chg="modSld">
      <pc:chgData name="Katerina Flora" userId="0bff18ccddee29f8" providerId="LiveId" clId="{C552B7A9-B07A-4100-ACE3-F80EB76B8A53}" dt="2021-11-29T14:20:26.203" v="10" actId="20577"/>
      <pc:docMkLst>
        <pc:docMk/>
      </pc:docMkLst>
      <pc:sldChg chg="modSp mod">
        <pc:chgData name="Katerina Flora" userId="0bff18ccddee29f8" providerId="LiveId" clId="{C552B7A9-B07A-4100-ACE3-F80EB76B8A53}" dt="2021-11-29T14:20:26.203" v="10" actId="20577"/>
        <pc:sldMkLst>
          <pc:docMk/>
          <pc:sldMk cId="2586797721" sldId="259"/>
        </pc:sldMkLst>
        <pc:spChg chg="mod">
          <ac:chgData name="Katerina Flora" userId="0bff18ccddee29f8" providerId="LiveId" clId="{C552B7A9-B07A-4100-ACE3-F80EB76B8A53}" dt="2021-11-29T14:20:26.203" v="10" actId="20577"/>
          <ac:spMkLst>
            <pc:docMk/>
            <pc:sldMk cId="2586797721" sldId="259"/>
            <ac:spMk id="3" creationId="{00000000-0000-0000-0000-000000000000}"/>
          </ac:spMkLst>
        </pc:spChg>
      </pc:sldChg>
      <pc:sldChg chg="modSp mod">
        <pc:chgData name="Katerina Flora" userId="0bff18ccddee29f8" providerId="LiveId" clId="{C552B7A9-B07A-4100-ACE3-F80EB76B8A53}" dt="2021-11-29T14:11:13.114" v="7" actId="20577"/>
        <pc:sldMkLst>
          <pc:docMk/>
          <pc:sldMk cId="1424845281" sldId="277"/>
        </pc:sldMkLst>
        <pc:spChg chg="mod">
          <ac:chgData name="Katerina Flora" userId="0bff18ccddee29f8" providerId="LiveId" clId="{C552B7A9-B07A-4100-ACE3-F80EB76B8A53}" dt="2021-11-29T14:11:13.114" v="7" actId="20577"/>
          <ac:spMkLst>
            <pc:docMk/>
            <pc:sldMk cId="1424845281" sldId="277"/>
            <ac:spMk id="5632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05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42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13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16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96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246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95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5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5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74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76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66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7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4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3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10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A17AA0A-1EF5-4AA5-8B79-2C45A6547F8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7C28F3-5E67-4231-8F24-C8AE447614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73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 algn="ctr">
              <a:buNone/>
            </a:pPr>
            <a:r>
              <a:rPr lang="el-GR" sz="3600" dirty="0"/>
              <a:t>Ψυχοπαθολογία Ενηλίκων</a:t>
            </a:r>
          </a:p>
          <a:p>
            <a:pPr marL="0" indent="0" algn="r">
              <a:buNone/>
            </a:pPr>
            <a:endParaRPr lang="el-GR" sz="2800" dirty="0"/>
          </a:p>
          <a:p>
            <a:pPr marL="0" indent="0" algn="r">
              <a:buNone/>
            </a:pPr>
            <a:r>
              <a:rPr lang="el-GR" sz="2800" dirty="0"/>
              <a:t>Κατερίνα Φλωρά, Κλινική Ψυχολόγος</a:t>
            </a:r>
            <a:endParaRPr lang="en-US" sz="2800" dirty="0"/>
          </a:p>
          <a:p>
            <a:pPr marL="0" indent="0" algn="r">
              <a:buNone/>
            </a:pPr>
            <a:r>
              <a:rPr lang="en-US" sz="2800"/>
              <a:t>2024-2025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2035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Σωματοποιητική διαταραχή: θεραπεία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Φαρμακευτική θεραπεία: αντικαταθλιπτικά, κάποιες ενδείξεις</a:t>
            </a:r>
          </a:p>
          <a:p>
            <a:r>
              <a:rPr lang="el-GR" dirty="0"/>
              <a:t>Ψυχολογικές παρεμβάσεις: γνωσιακά συμπεριφοριστικά προγράμματα (ψυχοεκπαίδευση, χαλάρωση, τροποποίηση αντιδράσεων και γνωσιακή αναδόμηση). Σχετικά θετικά αποτελέσματα.</a:t>
            </a:r>
          </a:p>
          <a:p>
            <a:r>
              <a:rPr lang="el-GR" dirty="0"/>
              <a:t>Λίγες έρευνες</a:t>
            </a:r>
          </a:p>
          <a:p>
            <a:r>
              <a:rPr lang="el-GR" dirty="0"/>
              <a:t>Αναφέρεται συχνά ως μια δύσκολα αντιμετωπίσιμη διαταραχή.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867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809" y="0"/>
            <a:ext cx="10515600" cy="1325563"/>
          </a:xfrm>
        </p:spPr>
        <p:txBody>
          <a:bodyPr/>
          <a:lstStyle/>
          <a:p>
            <a:r>
              <a:rPr lang="el-GR" dirty="0" err="1"/>
              <a:t>Υποχονδρίαση</a:t>
            </a:r>
            <a:r>
              <a:rPr lang="el-GR" dirty="0"/>
              <a:t> (</a:t>
            </a:r>
            <a:r>
              <a:rPr lang="el-GR"/>
              <a:t>άγχος ασθενείας)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19" y="1898432"/>
            <a:ext cx="11180379" cy="5265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Κριτήρια-Συμπτώματα (για τουλάχιστον 6 μήνες)</a:t>
            </a:r>
          </a:p>
          <a:p>
            <a:r>
              <a:rPr lang="el-GR" dirty="0"/>
              <a:t>Ενασχόληση με φόβους/ιδέες ότι πάσχει από σοβαρή ασθένεια/παρερμηνεία σωματικών συμπτωμάτων</a:t>
            </a:r>
          </a:p>
          <a:p>
            <a:r>
              <a:rPr lang="el-GR" dirty="0"/>
              <a:t>Ενασχόληση επιμένει παρά την ιατρική αξιολόγηση</a:t>
            </a:r>
          </a:p>
          <a:p>
            <a:r>
              <a:rPr lang="el-GR" dirty="0"/>
              <a:t>Η ενασχόληση αυτή δεν έχει παραληρητική ένταση και δεν περιορίζεται αποκλειστικά σε ανησυχία για την εμφάνισή του</a:t>
            </a:r>
          </a:p>
          <a:p>
            <a:r>
              <a:rPr lang="el-GR" dirty="0"/>
              <a:t>Η ενασχόληση προκαλεί κλινικά σημαντική ενόχληση ή έκπτωση της λειτουργικότητας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Η παραπάνω περιγραφή δεν είναι από όλους αποδεκτή π.χ. </a:t>
            </a:r>
            <a:r>
              <a:rPr lang="en-US" dirty="0"/>
              <a:t>Fink et al (2004) </a:t>
            </a:r>
            <a:r>
              <a:rPr lang="el-GR" dirty="0"/>
              <a:t>προτείνουν: Ενασχόληση με φόβους/ιδέες ότι πάσχει από σοβαρή ασθένεια ή με σωματικές λειτουργίες, ιδεομηρυκασμός με ασθένεια, υποβολιμότητα ( σκοπιμότητα που δημιουργεί εντυπώσεις), μη ρεαλιστικός φόβος μόλυνσης, έντονο ενδιαφέρον  για ιατρικές πληροφορίες, φόβος για τα φάρμακα.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40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645838"/>
            <a:ext cx="10515600" cy="1325563"/>
          </a:xfrm>
        </p:spPr>
        <p:txBody>
          <a:bodyPr/>
          <a:lstStyle/>
          <a:p>
            <a:r>
              <a:rPr lang="el-GR" dirty="0"/>
              <a:t>Επικράτηση και αιτιολογία υποχονδρίασης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" y="2244834"/>
            <a:ext cx="11353800" cy="5502166"/>
          </a:xfrm>
        </p:spPr>
        <p:txBody>
          <a:bodyPr>
            <a:normAutofit/>
          </a:bodyPr>
          <a:lstStyle/>
          <a:p>
            <a:r>
              <a:rPr lang="el-GR" dirty="0"/>
              <a:t>Σχετικά χαμηλά. 0.03%-2,8%. Γυναίκες πολύ περισσότερες.</a:t>
            </a:r>
          </a:p>
          <a:p>
            <a:r>
              <a:rPr lang="el-GR" dirty="0"/>
              <a:t>Γενετικοί παράγοντες (σωματική δυσφορία)</a:t>
            </a:r>
          </a:p>
          <a:p>
            <a:r>
              <a:rPr lang="el-GR" dirty="0"/>
              <a:t>Ψυχοκοινωνικοί παράγοντες (σωματική/σεξουαλική κακοποίηση, ανεπαρκείς/αδιάφοροι γονείς, υψηλά επίπεδα ασθενειών στην παιδική ηλικία,  γονεϊκή υπερπροστασία, ανασφαλής προσκόλληση, θετική συσχέτιση συμπτωμάτων με διαπροσωπικά προβλήματα)</a:t>
            </a:r>
          </a:p>
          <a:p>
            <a:r>
              <a:rPr lang="el-GR" dirty="0"/>
              <a:t>Παράγοντες προσωπικότητας (νευρωτισμός)</a:t>
            </a:r>
          </a:p>
          <a:p>
            <a:r>
              <a:rPr lang="el-GR" dirty="0"/>
              <a:t>Θεωρία διαπροσωπικών σχέσεων-  αναζήτηση προσοχής μέσω παραπόνων </a:t>
            </a:r>
          </a:p>
          <a:p>
            <a:r>
              <a:rPr lang="el-GR" dirty="0"/>
              <a:t>Η υποχονδρίαση ως απειλή –</a:t>
            </a:r>
            <a:r>
              <a:rPr lang="en-US" dirty="0"/>
              <a:t>Warwick &amp; Salkovskis(1990)-</a:t>
            </a:r>
            <a:r>
              <a:rPr lang="el-GR" dirty="0"/>
              <a:t>ενεργοποίηση σχήματος για υγεία και ασθένεια: επιλεκτική προσοχή, γνωσιακά σφάλματα, οργανικές αλλαγές (έντερο</a:t>
            </a:r>
            <a:r>
              <a:rPr lang="en-US" dirty="0"/>
              <a:t>,</a:t>
            </a:r>
            <a:r>
              <a:rPr lang="el-GR" dirty="0"/>
              <a:t> ύπνος), συμπεριφορικές αντιδράσεις (συμπεριφορές ασφαλείας)</a:t>
            </a:r>
          </a:p>
          <a:p>
            <a:r>
              <a:rPr lang="el-GR" dirty="0"/>
              <a:t>Ευαισθησία στα συμπτώματα, μεγάλη επίγνωση κάθε σωματικής αίσθησης</a:t>
            </a:r>
          </a:p>
        </p:txBody>
      </p:sp>
    </p:spTree>
    <p:extLst>
      <p:ext uri="{BB962C8B-B14F-4D97-AF65-F5344CB8AC3E}">
        <p14:creationId xmlns:p14="http://schemas.microsoft.com/office/powerpoint/2010/main" val="2761291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Θεραπεία υποχονδρίασης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Φαρμακευτική. Ομοιότητες με ιδεοψυχαναγκαστική (αντικαταθλιπτικά </a:t>
            </a:r>
            <a:r>
              <a:rPr lang="en-US" dirty="0"/>
              <a:t>SSRI</a:t>
            </a:r>
            <a:r>
              <a:rPr lang="el-GR" dirty="0"/>
              <a:t>-φλουοξετίνη</a:t>
            </a:r>
            <a:r>
              <a:rPr lang="en-US" dirty="0"/>
              <a:t>)</a:t>
            </a:r>
            <a:r>
              <a:rPr lang="el-GR" dirty="0"/>
              <a:t>. Βραχυπρόθεσμα οφέλη.</a:t>
            </a:r>
          </a:p>
          <a:p>
            <a:endParaRPr lang="el-GR" dirty="0"/>
          </a:p>
          <a:p>
            <a:r>
              <a:rPr lang="el-GR" dirty="0"/>
              <a:t>Γνωσιακή θεραπεία (συμπεριφορικός έλεγχος της υπόθεσης, μείωση των ιατρικών εξετάσεων και επισκέψεων, γνωσιακή αμφισβήτηση)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788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Σωματοδυσμορφική διαταραχή (δυσμορφοφοβία)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Γενική παρατήρηση: πολλοί από εμάς είμαστε δυσαρεστημένοι με το σώμα μας</a:t>
            </a:r>
          </a:p>
          <a:p>
            <a:r>
              <a:rPr lang="el-GR" dirty="0"/>
              <a:t>Υψηλά επίπεδα αρνητικής σκέψης, αυτοκριτικής άγχους και κατάθλιψης</a:t>
            </a:r>
          </a:p>
          <a:p>
            <a:pPr marL="0" indent="0">
              <a:buNone/>
            </a:pPr>
            <a:r>
              <a:rPr lang="el-GR" dirty="0"/>
              <a:t>Κριτήρια</a:t>
            </a:r>
          </a:p>
          <a:p>
            <a:r>
              <a:rPr lang="el-GR" dirty="0"/>
              <a:t>Επίμονη ενασχόληση με φανταστικό ελάττωμα στην εμφάνιση (εάν είναι παρούσα κάποια μικρή σωματική ανωμαλία-υπερβολική ανησυχία) </a:t>
            </a:r>
          </a:p>
          <a:p>
            <a:r>
              <a:rPr lang="el-GR" dirty="0"/>
              <a:t>Η ενασχόληση προκαλεί κλινικά σημαντική ενόχληση ή έκπτωση της λειτουργικότητας</a:t>
            </a:r>
          </a:p>
          <a:p>
            <a:r>
              <a:rPr lang="el-GR" dirty="0"/>
              <a:t>Η ενασχόληση δεν επεξηγείται καλύτερα από άλλη ψυχική διαταραχή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98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Σωματοδυσμορφική διαταραχή-Κλινική εικόνα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Συχνά συνυπάρχουσα κατάθλιψη, κοινωνική φοβία, ΙΨΑΔ και κατάχρηση ουσιών</a:t>
            </a:r>
          </a:p>
          <a:p>
            <a:r>
              <a:rPr lang="el-GR" dirty="0"/>
              <a:t>Ενασχόληση με πρόσωπο, μαλλιά, μέγεθος ή σχήμα κάποιου σημείου του σώματος</a:t>
            </a:r>
          </a:p>
          <a:p>
            <a:r>
              <a:rPr lang="el-GR" dirty="0"/>
              <a:t>Χαρακτηριστικές συμπεριφορές: συχνός έλεγχος της εμφάνισης, συγκάλυψη του υποτιθέμενου ελαττώματος, αναζήτηση χειρουργικής λύσης, προσπάθεια να πείσει τους άλλους για τη δυσμορφία του, μέτρηση του σημείου του σώματος, υπερβολική δίαιτα ή άσκηση, αποφυγή κοινωνικών καταστάσεων, αίσθημα άγχους.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09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Αιτιολογία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Κοινωνικοοικονομικοί παράγοντες (έμφαση κοινωνίας σε εμφάνιση, ΜΜΕ, πολιτισμικές διαφορές π.χ. μυϊκή δυσμορφία ή σύνδρομο του Άδωνη</a:t>
            </a:r>
            <a:r>
              <a:rPr lang="en-US" dirty="0"/>
              <a:t>)</a:t>
            </a:r>
            <a:r>
              <a:rPr lang="el-GR" dirty="0"/>
              <a:t>.</a:t>
            </a:r>
          </a:p>
          <a:p>
            <a:r>
              <a:rPr lang="el-GR" dirty="0"/>
              <a:t>Ψυχαναλυτικό μοντέλο (μετάθεση σεξουαλικών συγκρούσεων ή αισθημάτων ενοχής και κακής εικόνας εαυτού σε συγκεκριμένα μέρη σώματος-υποβόσκον πρόβλημα απειλητικό για το Εγώ).</a:t>
            </a:r>
          </a:p>
          <a:p>
            <a:r>
              <a:rPr lang="el-GR" dirty="0"/>
              <a:t>Ένα Ψυχολογικό Μοντέλο: κρίσιμα ή τραυματικά γεγονότα σχετικά με την εμφάνιση π.χ. επανειλημμένη κριτική, παραμέληση-αίσθημα ανασφάλειας και απόρριψης, διαιώνιση μέσω γνωστικών διεργασιών)</a:t>
            </a:r>
          </a:p>
          <a:p>
            <a:r>
              <a:rPr lang="el-GR" dirty="0"/>
              <a:t>Βιολογικές ερμηνείες-πιθανός ρόλος σεροτονίνης (αποτελέσματα σε φαρμακευτική θεραπεία με </a:t>
            </a:r>
            <a:r>
              <a:rPr lang="en-US" dirty="0"/>
              <a:t>SSRI)</a:t>
            </a:r>
            <a:endParaRPr lang="el-GR" dirty="0"/>
          </a:p>
          <a:p>
            <a:r>
              <a:rPr lang="el-GR" dirty="0"/>
              <a:t>Βιοψυχοκοινωνικό μοντέλο: απορρύθμιση σεροτονίνης σε συνδυασμό με ψυχολογικούς παράγοντες π.χ. φόβος απόρριψης κατά την εφηβεία.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00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Φαρμακευτική</a:t>
            </a:r>
          </a:p>
          <a:p>
            <a:r>
              <a:rPr lang="el-GR" dirty="0"/>
              <a:t>Ψυχολογική-ΓΣΘ.</a:t>
            </a:r>
          </a:p>
          <a:p>
            <a:pPr marL="0" indent="0">
              <a:buNone/>
            </a:pPr>
            <a:r>
              <a:rPr lang="el-GR" dirty="0"/>
              <a:t> Έκθεση</a:t>
            </a:r>
          </a:p>
          <a:p>
            <a:pPr marL="0" indent="0">
              <a:buNone/>
            </a:pPr>
            <a:r>
              <a:rPr lang="el-GR" dirty="0"/>
              <a:t>Γνωσιακή Αναδόμηση</a:t>
            </a:r>
          </a:p>
          <a:p>
            <a:pPr marL="0" indent="0">
              <a:buNone/>
            </a:pPr>
            <a:r>
              <a:rPr lang="el-GR" dirty="0"/>
              <a:t>Σημαντικά Οφέλη.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92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Διαταραχή μετατροπής (υστερία)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Κριτήρια</a:t>
            </a:r>
          </a:p>
          <a:p>
            <a:r>
              <a:rPr lang="el-GR" dirty="0"/>
              <a:t>Ένα ή περισσότερα συμπτώματα ή ελλείμματα που επηρεάζουν την εκούσια κινητική ή αισθητηριακή λειτουργία και υποδηλώνουν την ύπαρξη νευρολογικής ή άλλης γενικής σωματικής κατάστασης</a:t>
            </a:r>
          </a:p>
          <a:p>
            <a:r>
              <a:rPr lang="el-GR" dirty="0"/>
              <a:t>Με το σύμπτωμα ή το έλλειμα συνδέονται ψυχολογικοί παράγοντες επειδή προηγούνται συγκρούσεις ή άλλοι στρεσογόνοι παράγοντες πριν από την έναρξη ή την όξυνση του συμπτώματος</a:t>
            </a:r>
          </a:p>
          <a:p>
            <a:r>
              <a:rPr lang="el-GR" dirty="0"/>
              <a:t>Το σύμπτωμα ή έλλειμμα δεν παράγεται σκόπιμα ή ως αποτέλεσμα προσποίησης</a:t>
            </a:r>
          </a:p>
          <a:p>
            <a:r>
              <a:rPr lang="el-GR" dirty="0"/>
              <a:t>Το σύμπτωμα ή έλλειμμα δεν μπορεί να ερμηνευθεί πλήρως από γνωστή ιατρική κατάσταση, άμεσες δράσεις μιας ουσίας, ως πολιτισμικά παγιωμένη συμπεριφορά ή εμπειρία.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89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Διαταραχή μετατροπής-Κλινική εικόνα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Συχνά νευρολογικά συμπτώματα: αδυναμία, έλλειψη συντονισμού, τρέμουλο, διαταραχές στην αισθητηριακή λειτουργία ή απώλεια μνήμης χωρίς να υπάρχει μια παθολογία που να ευθύνεται γι’ αυτά.</a:t>
            </a:r>
          </a:p>
          <a:p>
            <a:r>
              <a:rPr lang="el-GR" dirty="0"/>
              <a:t>Αρκετοί μοιάζουν να μην ενδιαφέρονται για τα συμπτώματά τους.</a:t>
            </a:r>
          </a:p>
          <a:p>
            <a:r>
              <a:rPr lang="el-GR" dirty="0"/>
              <a:t>Μικρό ποσοστό επικράτησης, δύσκολο να εκτιμηθεί</a:t>
            </a:r>
          </a:p>
          <a:p>
            <a:r>
              <a:rPr lang="el-GR" dirty="0"/>
              <a:t>Συνύπαρξη με κατάθλιψη ή άγχος</a:t>
            </a:r>
          </a:p>
          <a:p>
            <a:r>
              <a:rPr lang="el-GR" dirty="0"/>
              <a:t>Σχετικά φτωχή πρόγνωση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269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Σωματόμορφες διαταραχές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n-US" dirty="0"/>
              <a:t>Οι Σωματόμορφες διαταραχές είναι ψυχικές διαταραχές που παρουσιάζονται με τη μορφή σωματικών διαταραχών</a:t>
            </a:r>
          </a:p>
          <a:p>
            <a:pPr>
              <a:lnSpc>
                <a:spcPct val="90000"/>
              </a:lnSpc>
            </a:pPr>
            <a:endParaRPr lang="el-GR" altLang="en-US" dirty="0"/>
          </a:p>
          <a:p>
            <a:pPr>
              <a:lnSpc>
                <a:spcPct val="90000"/>
              </a:lnSpc>
            </a:pPr>
            <a:r>
              <a:rPr lang="el-GR" altLang="en-US" dirty="0"/>
              <a:t>Το βασικό τους χαρακτηριστικό είναι η παρουσία σωματικών συμπτωμάτων που προτείνουν κάποια γενική ιατρική (=σωματική) κατάσταση, και που δεν μπορούν να εξηγηθούν πλήρως από κάποια γενική ιατρική κατάσταση, από τα αποτελέσματα δράσης κάποιας ουσίας ή από κάποια άλλη  ψυχική διαταραχή.  </a:t>
            </a:r>
          </a:p>
        </p:txBody>
      </p:sp>
    </p:spTree>
    <p:extLst>
      <p:ext uri="{BB962C8B-B14F-4D97-AF65-F5344CB8AC3E}">
        <p14:creationId xmlns:p14="http://schemas.microsoft.com/office/powerpoint/2010/main" val="4133909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Αιτιολογία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Κοινωνικές διεργασίες («μεταδοτική» π.χ. στρατιώτες)</a:t>
            </a:r>
          </a:p>
          <a:p>
            <a:r>
              <a:rPr lang="el-GR" dirty="0"/>
              <a:t>Ψυχαναλυτικές ερμηνείες (άγχος από ασυνείδητες συγκρούσεις-μετατροπή σε σωματικά συμπτώματα)</a:t>
            </a:r>
          </a:p>
          <a:p>
            <a:r>
              <a:rPr lang="el-GR" dirty="0"/>
              <a:t>Συμπεριφοριστικές ερμηνείες (λειτουργικός χαρακτήρας συμπτωμάτων-όφελος, ενίσχυση)</a:t>
            </a:r>
          </a:p>
          <a:p>
            <a:r>
              <a:rPr lang="el-GR"/>
              <a:t>Στρες </a:t>
            </a:r>
            <a:r>
              <a:rPr lang="el-GR" dirty="0"/>
              <a:t>ως παράγοντας προδιάθεσης για την εμφάνιση της διαταραχής</a:t>
            </a:r>
          </a:p>
        </p:txBody>
      </p:sp>
    </p:spTree>
    <p:extLst>
      <p:ext uri="{BB962C8B-B14F-4D97-AF65-F5344CB8AC3E}">
        <p14:creationId xmlns:p14="http://schemas.microsoft.com/office/powerpoint/2010/main" val="1284487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90" y="1825625"/>
            <a:ext cx="11211910" cy="4669768"/>
          </a:xfrm>
        </p:spPr>
        <p:txBody>
          <a:bodyPr/>
          <a:lstStyle/>
          <a:p>
            <a:endParaRPr lang="en-US" dirty="0"/>
          </a:p>
          <a:p>
            <a:r>
              <a:rPr lang="el-GR" dirty="0"/>
              <a:t>Λίγες ελεγχόμενες έρευνες, κυρίως μελέτες περίπτωσης. </a:t>
            </a:r>
          </a:p>
          <a:p>
            <a:r>
              <a:rPr lang="el-GR" dirty="0"/>
              <a:t>Αλλαγές που δεν μπορούν να αποδοθούν με ακρίβεια στη θεραπεία</a:t>
            </a:r>
          </a:p>
          <a:p>
            <a:r>
              <a:rPr lang="el-GR" dirty="0"/>
              <a:t>Ενδείξεις αποτελεσματικότητας της ΓΣΘ (φανταστική έκθεση σε τραυματικές μνήμες, παράδοξη παρέμβαση</a:t>
            </a:r>
            <a:r>
              <a:rPr lang="en-US" dirty="0"/>
              <a:t>, Wald et al., 2004)</a:t>
            </a:r>
            <a:endParaRPr lang="el-GR" dirty="0"/>
          </a:p>
          <a:p>
            <a:r>
              <a:rPr lang="el-GR" dirty="0"/>
              <a:t>Μελέτη με θεραπεία ύπνωσης έδειξε βελτίωση</a:t>
            </a:r>
            <a:r>
              <a:rPr lang="en-US" dirty="0"/>
              <a:t>  (Moene et al., 2003). 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08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81188" y="500064"/>
            <a:ext cx="8540750" cy="771525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/>
              <a:t>Σωματόμορφες διαταραχές στο </a:t>
            </a:r>
            <a:r>
              <a:rPr lang="en-US" sz="3200" dirty="0"/>
              <a:t>DSM-IV</a:t>
            </a:r>
            <a:endParaRPr lang="en-GB" sz="3200" dirty="0"/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166939" y="1785938"/>
            <a:ext cx="8143875" cy="4786312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l-GR" sz="2400" dirty="0"/>
              <a:t>Διαταραχή πόνου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 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Σωματοδυσμορφική διαταραχή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 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Υποχονδρίαση 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 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Σωματοποιητική διαταραχή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n-US" sz="2400" dirty="0"/>
              <a:t> </a:t>
            </a:r>
          </a:p>
          <a:p>
            <a:pPr>
              <a:buFont typeface="Arial" charset="0"/>
              <a:buNone/>
              <a:defRPr/>
            </a:pPr>
            <a:r>
              <a:rPr lang="el-GR" sz="2400" dirty="0"/>
              <a:t>Διαταραχή μετατροπής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 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Αδιαφοροποίητη σωματόμορφη διαταραχή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1891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81188" y="500064"/>
            <a:ext cx="8540750" cy="771525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/>
              <a:t>Συναφείς διαταραχές στο </a:t>
            </a:r>
            <a:r>
              <a:rPr lang="en-US" sz="3200" dirty="0"/>
              <a:t>DSM-IV</a:t>
            </a:r>
            <a:endParaRPr lang="en-GB" sz="3200" dirty="0"/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166939" y="1643064"/>
            <a:ext cx="8143875" cy="492918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Υπόκριση</a:t>
            </a:r>
          </a:p>
          <a:p>
            <a:pPr>
              <a:buFont typeface="Arial" charset="0"/>
              <a:buNone/>
              <a:defRPr/>
            </a:pPr>
            <a:endParaRPr lang="el-GR" sz="2400" b="1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Ακατανόητα προσποιητή διαταραχή</a:t>
            </a:r>
          </a:p>
          <a:p>
            <a:pPr>
              <a:buFont typeface="Arial" charset="0"/>
              <a:buNone/>
              <a:defRPr/>
            </a:pPr>
            <a:r>
              <a:rPr lang="el-GR" sz="2400" dirty="0"/>
              <a:t>	Σύνδρομο </a:t>
            </a:r>
            <a:r>
              <a:rPr lang="en-US" sz="2400" dirty="0"/>
              <a:t>Munchausen </a:t>
            </a:r>
            <a:r>
              <a:rPr lang="el-GR" sz="2400" dirty="0"/>
              <a:t>δια αντιπροσώπου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13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81188" y="500064"/>
            <a:ext cx="8540750" cy="1000125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/>
              <a:t>Διαταραχή σωματικών συμπτωμάτων και συναφείς διαταραχές στο </a:t>
            </a:r>
            <a:r>
              <a:rPr lang="en-US" sz="3200" dirty="0"/>
              <a:t>DSM</a:t>
            </a:r>
            <a:r>
              <a:rPr lang="en-GB" sz="3200" dirty="0"/>
              <a:t>-V</a:t>
            </a:r>
          </a:p>
        </p:txBody>
      </p:sp>
      <p:sp>
        <p:nvSpPr>
          <p:cNvPr id="563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166939" y="1928814"/>
            <a:ext cx="8143875" cy="4929187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None/>
              <a:defRPr/>
            </a:pPr>
            <a:r>
              <a:rPr lang="el-GR" sz="2400" dirty="0"/>
              <a:t>Διαταραχή σωματικών συμπτωμάτων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 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Διαταραχή μετατροπής </a:t>
            </a:r>
          </a:p>
          <a:p>
            <a:pPr>
              <a:buFont typeface="Arial" charset="0"/>
              <a:buNone/>
              <a:defRPr/>
            </a:pPr>
            <a:r>
              <a:rPr lang="el-GR" sz="2400" dirty="0"/>
              <a:t>(διαταραχή λειτουργικών νευρολογικών συμπτωμάτων</a:t>
            </a:r>
            <a:r>
              <a:rPr lang="el-GR" sz="2400" u="sng" dirty="0"/>
              <a:t>)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 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Διαταραχή άγχους ασθένειας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 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Ακατανόητα προσποιητή διαταραχή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 </a:t>
            </a:r>
            <a:endParaRPr lang="en-US" sz="2400" dirty="0"/>
          </a:p>
          <a:p>
            <a:pPr>
              <a:buFont typeface="Arial" charset="0"/>
              <a:buNone/>
              <a:defRPr/>
            </a:pPr>
            <a:r>
              <a:rPr lang="el-GR" sz="2400" dirty="0"/>
              <a:t>Ψυχολογικοί παράγοντες που επηρεάζουν άλλες σωματικές παθήσεις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24845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Σωματόμορφες διαταραχές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l-GR" altLang="en-US" dirty="0"/>
              <a:t>Σωματοποιητική διαταραχή (σύνδρομο ή υστερία </a:t>
            </a:r>
            <a:r>
              <a:rPr lang="en-US" altLang="en-US" dirty="0"/>
              <a:t>Briquet) </a:t>
            </a:r>
          </a:p>
          <a:p>
            <a:r>
              <a:rPr lang="el-GR" altLang="en-US" dirty="0"/>
              <a:t>Διαταραχή μετατροπής (Υστερική νεύρωση)</a:t>
            </a:r>
          </a:p>
          <a:p>
            <a:r>
              <a:rPr lang="el-GR" altLang="en-US" dirty="0"/>
              <a:t>Υποχονδρίαση</a:t>
            </a:r>
          </a:p>
          <a:p>
            <a:r>
              <a:rPr lang="el-GR" altLang="en-US" dirty="0"/>
              <a:t>Σωματοδυσμορφική διαταραχή</a:t>
            </a:r>
          </a:p>
        </p:txBody>
      </p:sp>
    </p:spTree>
    <p:extLst>
      <p:ext uri="{BB962C8B-B14F-4D97-AF65-F5344CB8AC3E}">
        <p14:creationId xmlns:p14="http://schemas.microsoft.com/office/powerpoint/2010/main" val="1339375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 err="1"/>
              <a:t>Σωματοποιητική</a:t>
            </a:r>
            <a:r>
              <a:rPr lang="el-GR" altLang="en-US" dirty="0"/>
              <a:t> διαταραχή (Διαταραχή </a:t>
            </a:r>
            <a:r>
              <a:rPr lang="el-GR" altLang="en-US"/>
              <a:t>Σωματικών Συμπτωμάτων)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Ιστορικό πολλών σωματικών ενοχλημάτων με έναρξη πριν τα 30 και για αρκετά χρόνια</a:t>
            </a:r>
          </a:p>
          <a:p>
            <a:r>
              <a:rPr lang="el-GR" dirty="0"/>
              <a:t>Αναζήτηση θεραπείας και σημαντική έκπτωση λειτουργικότητας</a:t>
            </a:r>
          </a:p>
          <a:p>
            <a:r>
              <a:rPr lang="el-GR" dirty="0"/>
              <a:t>Συμπτώματα:</a:t>
            </a:r>
          </a:p>
          <a:p>
            <a:pPr marL="0" indent="0">
              <a:buNone/>
            </a:pPr>
            <a:r>
              <a:rPr lang="el-GR" dirty="0"/>
              <a:t>-Τέσσερα συμπτώματα πόνου (τουλάχιστο σε 4 περιοχές)</a:t>
            </a:r>
          </a:p>
          <a:p>
            <a:pPr marL="0" indent="0">
              <a:buNone/>
            </a:pPr>
            <a:r>
              <a:rPr lang="el-GR" dirty="0"/>
              <a:t>-Δύο γαστρεντερικά συμπτώματα</a:t>
            </a:r>
          </a:p>
          <a:p>
            <a:pPr marL="0" indent="0">
              <a:buNone/>
            </a:pPr>
            <a:r>
              <a:rPr lang="el-GR" dirty="0"/>
              <a:t>-Ένα σεξουαλικό σύμπτωμα</a:t>
            </a:r>
          </a:p>
          <a:p>
            <a:pPr marL="0" indent="0">
              <a:buNone/>
            </a:pPr>
            <a:r>
              <a:rPr lang="el-GR" dirty="0"/>
              <a:t>-Ένα ψευδονευρολογικό σύμπτωμα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Κανένα δεν ερμηνεύεται πλήρως από τη γνωστή σωματική κατάσταση ή τη χρήση κάποιας ουσίας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797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Σωματοποιητική διαταραχή: επικράτηση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Γενικά: Συχνές οι ενοχλήσεις που δεν σχετίζονται με κάποια ασθένεια</a:t>
            </a:r>
          </a:p>
          <a:p>
            <a:r>
              <a:rPr lang="el-GR" dirty="0"/>
              <a:t>Απόρροια και του σύγχρονου τρόπου ζωής</a:t>
            </a:r>
          </a:p>
          <a:p>
            <a:r>
              <a:rPr lang="el-GR" dirty="0"/>
              <a:t>0,1 %-0,7% του γενικού πληθυσμού</a:t>
            </a:r>
          </a:p>
          <a:p>
            <a:r>
              <a:rPr lang="el-GR" dirty="0"/>
              <a:t>Πολιτισμικές διαφορές στον τρόπο σωματοποίησης ή αναφοράς σε ψυχολογικά συμπτώματα με όρους σωματικών προβλημάτων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653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/>
              <a:t>Σωματοποιητική διαταραχή: αιτιολογία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Ψυχοβιολογικό μοντέλο (βιολογική ευαισθησία στη φυσιολογική δραστηριότητα του σώματος, απορρύθμιση αμινοξέων/</a:t>
            </a:r>
            <a:r>
              <a:rPr lang="el-GR" dirty="0" err="1"/>
              <a:t>σεροτονίνης</a:t>
            </a:r>
            <a:r>
              <a:rPr lang="el-GR" dirty="0"/>
              <a:t>, ερμηνεία σωματικών λειτουργικών με καταστροφικό τρόπο)</a:t>
            </a:r>
          </a:p>
          <a:p>
            <a:r>
              <a:rPr lang="el-GR" dirty="0"/>
              <a:t>Μάθηση κατά τη διάρκεια της παιδικής ηλικίας (υπέρμετρες σωματικές αιτιάσεις από γονείς, υπερβολικά προβλήματα σωματικής υγείας ή αναφορά σε προβλήματα, υπέρμετρα παράπονα για πόνο)</a:t>
            </a:r>
          </a:p>
          <a:p>
            <a:r>
              <a:rPr lang="el-GR" dirty="0"/>
              <a:t>Προσωπικότητα (αλεξιθυμία, ιδεοψυχαναγκαστική διαταραχή προσωπικότητας)</a:t>
            </a:r>
          </a:p>
          <a:p>
            <a:r>
              <a:rPr lang="el-GR" dirty="0"/>
              <a:t>Ψυχαναλυτικές ερμηνείες (ανεπαρκής σχέση με μητέρα-δυσκολία περιγραφής και ελέγχου αρνητικών συναισθημάτων, δυσκολία σχέσεων στην ενήλικη ζωή)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19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266</TotalTime>
  <Words>1153</Words>
  <Application>Microsoft Office PowerPoint</Application>
  <PresentationFormat>Ευρεία οθόνη</PresentationFormat>
  <Paragraphs>142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5" baseType="lpstr">
      <vt:lpstr>Arial</vt:lpstr>
      <vt:lpstr>Century Gothic</vt:lpstr>
      <vt:lpstr>Wingdings 3</vt:lpstr>
      <vt:lpstr>Ion Boardroom</vt:lpstr>
      <vt:lpstr>Παρουσίαση του PowerPoint</vt:lpstr>
      <vt:lpstr>Σωματόμορφες διαταραχές </vt:lpstr>
      <vt:lpstr>Σωματόμορφες διαταραχές στο DSM-IV</vt:lpstr>
      <vt:lpstr>Συναφείς διαταραχές στο DSM-IV</vt:lpstr>
      <vt:lpstr>Διαταραχή σωματικών συμπτωμάτων και συναφείς διαταραχές στο DSM-V</vt:lpstr>
      <vt:lpstr>Σωματόμορφες διαταραχές</vt:lpstr>
      <vt:lpstr>Σωματοποιητική διαταραχή (Διαταραχή Σωματικών Συμπτωμάτων)</vt:lpstr>
      <vt:lpstr>Σωματοποιητική διαταραχή: επικράτηση</vt:lpstr>
      <vt:lpstr>Σωματοποιητική διαταραχή: αιτιολογία</vt:lpstr>
      <vt:lpstr>Σωματοποιητική διαταραχή: θεραπεία</vt:lpstr>
      <vt:lpstr>Υποχονδρίαση (άγχος ασθενείας)</vt:lpstr>
      <vt:lpstr>Επικράτηση και αιτιολογία υποχονδρίασης</vt:lpstr>
      <vt:lpstr>Θεραπεία υποχονδρίασης</vt:lpstr>
      <vt:lpstr>Σωματοδυσμορφική διαταραχή (δυσμορφοφοβία)</vt:lpstr>
      <vt:lpstr>Σωματοδυσμορφική διαταραχή-Κλινική εικόνα</vt:lpstr>
      <vt:lpstr>Αιτιολογία </vt:lpstr>
      <vt:lpstr>Θεραπεία</vt:lpstr>
      <vt:lpstr>Διαταραχή μετατροπής (υστερία)</vt:lpstr>
      <vt:lpstr>Διαταραχή μετατροπής-Κλινική εικόνα</vt:lpstr>
      <vt:lpstr>Αιτιολογία</vt:lpstr>
      <vt:lpstr>Θεραπεία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Σωματόμορφες διαταραχές </dc:title>
  <dc:creator>Flora Katerina</dc:creator>
  <cp:lastModifiedBy>ΦΛΩΡΑ ΑΙΚΑΤΕΡΙΝΗ</cp:lastModifiedBy>
  <cp:revision>69</cp:revision>
  <dcterms:created xsi:type="dcterms:W3CDTF">2016-03-17T19:19:32Z</dcterms:created>
  <dcterms:modified xsi:type="dcterms:W3CDTF">2024-11-12T16:55:00Z</dcterms:modified>
</cp:coreProperties>
</file>