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8A26F8D-4106-458D-B831-B425C36772BE}" type="datetimeFigureOut">
              <a:rPr lang="el-GR"/>
              <a:pPr>
                <a:defRPr/>
              </a:pPr>
              <a:t>5/5/2016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  <a:endParaRPr lang="el-GR" noProof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E10F848-CF15-4143-8499-224C64598C6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smtClean="0"/>
          </a:p>
        </p:txBody>
      </p:sp>
      <p:sp>
        <p:nvSpPr>
          <p:cNvPr id="9220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F1AC454-D6EA-4D8E-8B0A-AEC8185FD159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smtClean="0"/>
          </a:p>
        </p:txBody>
      </p:sp>
      <p:sp>
        <p:nvSpPr>
          <p:cNvPr id="10244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47BFA06-D689-4544-BE70-E5BDAC208E25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smtClean="0"/>
          </a:p>
        </p:txBody>
      </p:sp>
      <p:sp>
        <p:nvSpPr>
          <p:cNvPr id="11268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2D8C973-E3F8-4726-9A3D-CFC31CB5E901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smtClean="0"/>
          </a:p>
        </p:txBody>
      </p:sp>
      <p:sp>
        <p:nvSpPr>
          <p:cNvPr id="12292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B79666F-3242-48D8-9F8A-12D1A4F7373C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smtClean="0"/>
          </a:p>
        </p:txBody>
      </p:sp>
      <p:sp>
        <p:nvSpPr>
          <p:cNvPr id="13316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C7B3221-AF73-425D-90B1-0E2773E352F7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smtClean="0"/>
          </a:p>
        </p:txBody>
      </p:sp>
      <p:sp>
        <p:nvSpPr>
          <p:cNvPr id="14340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7384CD7-92FB-4211-AF19-EAA1038AF666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379BD-A1D2-4B70-9DAE-8FDBCA43E720}" type="datetimeFigureOut">
              <a:rPr lang="el-GR"/>
              <a:pPr>
                <a:defRPr/>
              </a:pPr>
              <a:t>5/5/2016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93EE0-8061-4F8E-966D-70109A6FDD8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43D52-A6E5-4C9A-A23D-86D152BEFD60}" type="datetimeFigureOut">
              <a:rPr lang="el-GR"/>
              <a:pPr>
                <a:defRPr/>
              </a:pPr>
              <a:t>5/5/2016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0FCE4-36C8-4E59-8786-0AF5ACB2E39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A8BDD-4A6D-40F0-9121-1C285108016A}" type="datetimeFigureOut">
              <a:rPr lang="el-GR"/>
              <a:pPr>
                <a:defRPr/>
              </a:pPr>
              <a:t>5/5/2016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E8A4B-1F8A-418A-85F4-61C85BBF5E1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027AAE-62EE-461B-AF6C-879CCF02C69B}" type="datetimeFigureOut">
              <a:rPr lang="el-GR"/>
              <a:pPr>
                <a:defRPr/>
              </a:pPr>
              <a:t>5/5/2016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3231E-B177-4A57-AB66-AD8E9DA27A7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EA3E7-C728-46C4-934A-1F8030F18F82}" type="datetimeFigureOut">
              <a:rPr lang="el-GR"/>
              <a:pPr>
                <a:defRPr/>
              </a:pPr>
              <a:t>5/5/2016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151D4-BFFB-474F-AEF0-AD47C1D4444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7AAC8-0FB6-441A-AEA2-4785D848F0A3}" type="datetimeFigureOut">
              <a:rPr lang="el-GR"/>
              <a:pPr>
                <a:defRPr/>
              </a:pPr>
              <a:t>5/5/2016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A14E9-F075-4835-AC5C-27521921A7E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EAC21-1655-43A9-A37D-E12E8947B6FE}" type="datetimeFigureOut">
              <a:rPr lang="el-GR"/>
              <a:pPr>
                <a:defRPr/>
              </a:pPr>
              <a:t>5/5/2016</a:t>
            </a:fld>
            <a:endParaRPr lang="el-GR"/>
          </a:p>
        </p:txBody>
      </p:sp>
      <p:sp>
        <p:nvSpPr>
          <p:cNvPr id="8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3840D-5D53-4277-A176-234E8052274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6BABF-A261-47A4-A873-3337F31EAE34}" type="datetimeFigureOut">
              <a:rPr lang="el-GR"/>
              <a:pPr>
                <a:defRPr/>
              </a:pPr>
              <a:t>5/5/2016</a:t>
            </a:fld>
            <a:endParaRPr lang="el-GR"/>
          </a:p>
        </p:txBody>
      </p:sp>
      <p:sp>
        <p:nvSpPr>
          <p:cNvPr id="4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4E3CA-5033-4028-A260-8D1CA50BF1C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92E2F-A5B5-4D71-8C07-8A92E229E081}" type="datetimeFigureOut">
              <a:rPr lang="el-GR"/>
              <a:pPr>
                <a:defRPr/>
              </a:pPr>
              <a:t>5/5/2016</a:t>
            </a:fld>
            <a:endParaRPr lang="el-GR"/>
          </a:p>
        </p:txBody>
      </p:sp>
      <p:sp>
        <p:nvSpPr>
          <p:cNvPr id="3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E8A21-1A69-4F2D-8AC5-280AAF81E1A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C0D64-A9A4-471C-8AF2-C1451A9534A5}" type="datetimeFigureOut">
              <a:rPr lang="el-GR"/>
              <a:pPr>
                <a:defRPr/>
              </a:pPr>
              <a:t>5/5/2016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66F5BE-8222-4A7E-8732-F3AD1F64B60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0E549-88F7-4401-8918-08D21C022ACF}" type="datetimeFigureOut">
              <a:rPr lang="el-GR"/>
              <a:pPr>
                <a:defRPr/>
              </a:pPr>
              <a:t>5/5/2016</a:t>
            </a:fld>
            <a:endParaRPr lang="el-GR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FFBD0-1626-4005-B452-9CE595B4563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- Θέση τίτλου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</a:p>
        </p:txBody>
      </p:sp>
      <p:sp>
        <p:nvSpPr>
          <p:cNvPr id="1027" name="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A437E42-2A7F-4C2B-9A42-759A80FCFC1A}" type="datetimeFigureOut">
              <a:rPr lang="el-GR"/>
              <a:pPr>
                <a:defRPr/>
              </a:pPr>
              <a:t>5/5/2016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AA0E69-CB07-4D48-B6DA-89E74DB91C0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- Τίτλος"/>
          <p:cNvSpPr>
            <a:spLocks noGrp="1"/>
          </p:cNvSpPr>
          <p:nvPr>
            <p:ph type="ctrTitle"/>
          </p:nvPr>
        </p:nvSpPr>
        <p:spPr>
          <a:xfrm>
            <a:off x="685800" y="476250"/>
            <a:ext cx="7772400" cy="1944688"/>
          </a:xfrm>
        </p:spPr>
        <p:txBody>
          <a:bodyPr/>
          <a:lstStyle/>
          <a:p>
            <a:r>
              <a:rPr lang="el-GR" sz="6000" smtClean="0"/>
              <a:t>Ο ΡΑΤΣΙΣΜΟΣ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2276475"/>
            <a:ext cx="6400800" cy="45815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l-GR" dirty="0"/>
          </a:p>
        </p:txBody>
      </p:sp>
      <p:pic>
        <p:nvPicPr>
          <p:cNvPr id="2052" name="Picture 2" descr="C:\Users\Μαρια\Contacts\Desktop\downlo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39975" y="2565400"/>
            <a:ext cx="4702175" cy="376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ΤΙ ΕΙΝΑΙ Ο ΡΑΤΣΙΣΜΟΣ</a:t>
            </a:r>
          </a:p>
        </p:txBody>
      </p:sp>
      <p:sp>
        <p:nvSpPr>
          <p:cNvPr id="3075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800" smtClean="0"/>
              <a:t>Ο </a:t>
            </a:r>
            <a:r>
              <a:rPr lang="el-GR" sz="2800" b="1" smtClean="0"/>
              <a:t>ρατσισμός</a:t>
            </a:r>
            <a:r>
              <a:rPr lang="el-GR" sz="2800" smtClean="0"/>
              <a:t> είναι το δόγμα που αναπτύσσεται με σύνδεσμο συγκεκριμένα γνωρίσματα, όπως π.χ. εθνικά, θρησκευτικά, πολιτιστικά κ.λπ., προκειμένου να αναγάγει μια ομάδα αντίστοιχα (κοινωνική, φυλετική, θρησκευτική), ως υπέρτερη άλλων. </a:t>
            </a:r>
          </a:p>
          <a:p>
            <a:r>
              <a:rPr lang="el-GR" sz="2800" smtClean="0"/>
              <a:t> Ρατσισμός είναι να θεωρούμε κάποιους ανθρώπους ως κατώτερους ή ακόμη και άξιους περιφρόνησης, λόγω της φυλετικής ή εθνικής τους καταγωγής.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04813"/>
            <a:ext cx="8229600" cy="572135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sz="2800" dirty="0"/>
              <a:t>Είναι μια συμπεριφορά που παρουσιάζουν οι κοινωνίες και είναι ένα διαχρονικό φαινόμενο. </a:t>
            </a:r>
            <a:endParaRPr lang="el-GR" sz="28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sz="2800" dirty="0" smtClean="0"/>
              <a:t>Ρατσισμός </a:t>
            </a:r>
            <a:r>
              <a:rPr lang="el-GR" sz="2800" dirty="0"/>
              <a:t>σημαίνει καχυποψία ακόμα και περιφρόνηση απέναντι στα άτομα που έχουν διαφορετικά φυσικά και πολιτιστικά χαρακτηριστικά από </a:t>
            </a:r>
            <a:r>
              <a:rPr lang="el-GR" sz="2800" dirty="0" smtClean="0"/>
              <a:t>ότι </a:t>
            </a:r>
            <a:r>
              <a:rPr lang="el-GR" sz="2800" dirty="0"/>
              <a:t>οι άλλοι </a:t>
            </a:r>
            <a:r>
              <a:rPr lang="el-GR" sz="2800" dirty="0" smtClean="0"/>
              <a:t>άνθρωποι</a:t>
            </a:r>
            <a:r>
              <a:rPr lang="el-GR" sz="2800" dirty="0"/>
              <a:t>. </a:t>
            </a:r>
            <a:endParaRPr lang="el-GR" sz="28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sz="2800" dirty="0" smtClean="0"/>
              <a:t>Η </a:t>
            </a:r>
            <a:r>
              <a:rPr lang="el-GR" sz="2800" dirty="0"/>
              <a:t>λέξη αυτή χρησιμοποιείται για να περιγράψει τις πράξεις μιας ομάδας ανθρώπων εναντίον μίας άλλης </a:t>
            </a:r>
            <a:r>
              <a:rPr lang="el-GR" sz="2800" dirty="0" smtClean="0"/>
              <a:t>ομάδας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l-GR" sz="2800" dirty="0"/>
              <a:t>Σήμερα βρισκόμαστε στον 21ο αιώνα και παρόλο </a:t>
            </a:r>
            <a:r>
              <a:rPr lang="el-GR" sz="2800" dirty="0" smtClean="0"/>
              <a:t>του </a:t>
            </a:r>
            <a:r>
              <a:rPr lang="el-GR" sz="2800" dirty="0"/>
              <a:t>ότι έχει προχωρήσει ο πολιτισμός εξακολουθούν να υπάρχουν πολλές διακρίσεις μεταξύ των </a:t>
            </a:r>
            <a:r>
              <a:rPr lang="el-GR" sz="2800" dirty="0" smtClean="0"/>
              <a:t>ανθρώπων.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050"/>
          </a:xfrm>
        </p:spPr>
        <p:txBody>
          <a:bodyPr/>
          <a:lstStyle/>
          <a:p>
            <a:r>
              <a:rPr lang="el-GR" smtClean="0"/>
              <a:t>ΜΟΡΦΕΣ ΡΑΤΣΙΣΜΟΥ</a:t>
            </a:r>
          </a:p>
        </p:txBody>
      </p:sp>
      <p:sp>
        <p:nvSpPr>
          <p:cNvPr id="512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836613"/>
            <a:ext cx="8229600" cy="5832475"/>
          </a:xfrm>
        </p:spPr>
        <p:txBody>
          <a:bodyPr/>
          <a:lstStyle/>
          <a:p>
            <a:endParaRPr lang="el-GR" smtClean="0"/>
          </a:p>
          <a:p>
            <a:r>
              <a:rPr lang="el-GR" smtClean="0"/>
              <a:t>ΚΟΙΝΩΝΙΚΟΣ ΡΑΤΣΙΣΜΟΣ ΜΕ ΒΑΣΗ ΤΗΝ ΕΞΩΤΕΡΙΚΗ ΕΜΦΑΝΙΣΗ</a:t>
            </a:r>
          </a:p>
          <a:p>
            <a:endParaRPr lang="el-GR" smtClean="0"/>
          </a:p>
          <a:p>
            <a:r>
              <a:rPr lang="el-GR" smtClean="0"/>
              <a:t>ΚΟΙΝΩΝΙΚΟΣ ΡΑΤΣΙΣΜΟΣ ΜΕ ΒΑΣΗ ΤΗΝ ΟΙΚΟΝΟΜΙΚΗ ΚΑΙ ΚΟΙΝΩΝΙΚΗ ΘΕΣΗ</a:t>
            </a:r>
          </a:p>
          <a:p>
            <a:endParaRPr lang="el-GR" smtClean="0"/>
          </a:p>
          <a:p>
            <a:r>
              <a:rPr lang="el-GR" smtClean="0"/>
              <a:t>ΚΟΙΝΩΝΙΚΟΣ ΡΑΤΣΙΣΜΟΣ ΜΕ ΒΑΣΗ ΤΗΝ ΥΠΑΡΞΗ ΚΑΠΟΙΩΝ ΑΣΘΕΝΕΙΩΝ </a:t>
            </a:r>
            <a:r>
              <a:rPr lang="en-US" smtClean="0"/>
              <a:t>(</a:t>
            </a:r>
            <a:r>
              <a:rPr lang="el-GR" smtClean="0"/>
              <a:t>π.χ. </a:t>
            </a:r>
            <a:r>
              <a:rPr lang="en-US" smtClean="0"/>
              <a:t>AIDS)</a:t>
            </a:r>
            <a:endParaRPr lang="el-GR" smtClean="0"/>
          </a:p>
          <a:p>
            <a:endParaRPr lang="el-GR" smtClean="0"/>
          </a:p>
          <a:p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6121400"/>
          </a:xfrm>
        </p:spPr>
        <p:txBody>
          <a:bodyPr/>
          <a:lstStyle/>
          <a:p>
            <a:r>
              <a:rPr lang="el-GR" smtClean="0"/>
              <a:t>ΡΑΤΣΙΣΜΟΣ ΣΕ ΒΑΡΟΣ ΤΩΝ ΓΥΝΑΙΚΩΝ</a:t>
            </a:r>
          </a:p>
          <a:p>
            <a:endParaRPr lang="el-GR" smtClean="0"/>
          </a:p>
          <a:p>
            <a:r>
              <a:rPr lang="el-GR" smtClean="0"/>
              <a:t>ΘΡΗΣΚΕΥΤΙΚΟΣ ΡΑΤΣΙΣΜΟΣ</a:t>
            </a:r>
          </a:p>
          <a:p>
            <a:endParaRPr lang="el-GR" smtClean="0"/>
          </a:p>
          <a:p>
            <a:r>
              <a:rPr lang="el-GR" smtClean="0"/>
              <a:t>ΦΥΛΕΤΙΚΟΣ ΡΑΤΣΙΣΜΟΣ</a:t>
            </a:r>
          </a:p>
          <a:p>
            <a:endParaRPr lang="el-GR" smtClean="0"/>
          </a:p>
          <a:p>
            <a:endParaRPr lang="el-GR" smtClean="0"/>
          </a:p>
        </p:txBody>
      </p:sp>
      <p:pic>
        <p:nvPicPr>
          <p:cNvPr id="5" name="4 - Εικόνα" descr="download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47664" y="3717032"/>
            <a:ext cx="2304256" cy="265706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6 - Εικόνα" descr="images (1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27984" y="3789040"/>
            <a:ext cx="4185982" cy="25202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- Θέση περιεχομένου" descr="images (2)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4887101" cy="32403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6 - Εικόνα" descr="f401bf01bb2ecc66dbd53abb10c5a20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375413" y="3242544"/>
            <a:ext cx="4768587" cy="36154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172" name="8 - TextBox"/>
          <p:cNvSpPr txBox="1">
            <a:spLocks noChangeArrowheads="1"/>
          </p:cNvSpPr>
          <p:nvPr/>
        </p:nvSpPr>
        <p:spPr bwMode="auto">
          <a:xfrm>
            <a:off x="5148263" y="404813"/>
            <a:ext cx="3527425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2400">
                <a:solidFill>
                  <a:schemeClr val="bg1"/>
                </a:solidFill>
                <a:latin typeface="Calibri" pitchFamily="34" charset="0"/>
              </a:rPr>
              <a:t>Οι δυο εικόνες αποτελούν χαρακτηριστικά παραδείγματα του  τρόπου με τον οποίο συχνά αντιμετωπίζεται η διαφορετικότητα στις διάφορες κοινωνίες.</a:t>
            </a:r>
          </a:p>
        </p:txBody>
      </p:sp>
      <p:sp>
        <p:nvSpPr>
          <p:cNvPr id="7173" name="9 - TextBox"/>
          <p:cNvSpPr txBox="1">
            <a:spLocks noChangeArrowheads="1"/>
          </p:cNvSpPr>
          <p:nvPr/>
        </p:nvSpPr>
        <p:spPr bwMode="auto">
          <a:xfrm>
            <a:off x="250825" y="3644900"/>
            <a:ext cx="3744913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2400">
                <a:solidFill>
                  <a:schemeClr val="bg1"/>
                </a:solidFill>
                <a:latin typeface="Calibri" pitchFamily="34" charset="0"/>
              </a:rPr>
              <a:t>Παρατηρούμε ότι  στα δυο αυτά συμβολικά παραδείγματα υπάρχει μια αρνητική προδιάθεση απέναντι στη διαφορετικότητα.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160</Words>
  <Application>Microsoft Office PowerPoint</Application>
  <PresentationFormat>Προβολή στην οθόνη (4:3)</PresentationFormat>
  <Paragraphs>28</Paragraphs>
  <Slides>6</Slides>
  <Notes>6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9" baseType="lpstr">
      <vt:lpstr>Calibri</vt:lpstr>
      <vt:lpstr>Arial</vt:lpstr>
      <vt:lpstr>Θέμα του Office</vt:lpstr>
      <vt:lpstr>Ο ΡΑΤΣΙΣΜΟΣ</vt:lpstr>
      <vt:lpstr>ΤΙ ΕΙΝΑΙ Ο ΡΑΤΣΙΣΜΟΣ</vt:lpstr>
      <vt:lpstr>Διαφάνεια 3</vt:lpstr>
      <vt:lpstr>ΜΟΡΦΕΣ ΡΑΤΣΙΣΜΟΥ</vt:lpstr>
      <vt:lpstr>Διαφάνεια 5</vt:lpstr>
      <vt:lpstr>Διαφάνεια 6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 ΡΑΤΣΙΣΜΟΣ</dc:title>
  <dc:creator>Μαρια</dc:creator>
  <cp:lastModifiedBy>alex</cp:lastModifiedBy>
  <cp:revision>5</cp:revision>
  <dcterms:created xsi:type="dcterms:W3CDTF">2013-06-08T13:32:34Z</dcterms:created>
  <dcterms:modified xsi:type="dcterms:W3CDTF">2016-05-05T06:46:56Z</dcterms:modified>
</cp:coreProperties>
</file>