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0" r:id="rId3"/>
    <p:sldId id="313" r:id="rId4"/>
    <p:sldId id="258" r:id="rId5"/>
    <p:sldId id="259" r:id="rId6"/>
    <p:sldId id="314" r:id="rId7"/>
    <p:sldId id="260" r:id="rId8"/>
    <p:sldId id="276" r:id="rId9"/>
    <p:sldId id="261" r:id="rId10"/>
    <p:sldId id="263" r:id="rId11"/>
    <p:sldId id="265" r:id="rId12"/>
    <p:sldId id="297" r:id="rId13"/>
    <p:sldId id="268" r:id="rId14"/>
    <p:sldId id="267" r:id="rId15"/>
    <p:sldId id="298" r:id="rId16"/>
    <p:sldId id="299" r:id="rId17"/>
    <p:sldId id="270" r:id="rId18"/>
    <p:sldId id="311" r:id="rId19"/>
    <p:sldId id="272" r:id="rId20"/>
    <p:sldId id="273" r:id="rId21"/>
    <p:sldId id="301" r:id="rId22"/>
    <p:sldId id="293" r:id="rId23"/>
    <p:sldId id="294" r:id="rId24"/>
    <p:sldId id="271" r:id="rId25"/>
    <p:sldId id="274" r:id="rId26"/>
    <p:sldId id="278" r:id="rId27"/>
    <p:sldId id="281" r:id="rId28"/>
    <p:sldId id="279" r:id="rId29"/>
    <p:sldId id="275" r:id="rId30"/>
    <p:sldId id="277" r:id="rId31"/>
    <p:sldId id="302" r:id="rId32"/>
    <p:sldId id="280" r:id="rId33"/>
    <p:sldId id="282" r:id="rId34"/>
    <p:sldId id="283" r:id="rId35"/>
    <p:sldId id="284" r:id="rId36"/>
    <p:sldId id="303" r:id="rId37"/>
    <p:sldId id="286" r:id="rId38"/>
    <p:sldId id="287" r:id="rId39"/>
    <p:sldId id="289" r:id="rId40"/>
    <p:sldId id="291" r:id="rId41"/>
    <p:sldId id="290" r:id="rId42"/>
    <p:sldId id="292" r:id="rId43"/>
    <p:sldId id="312" r:id="rId44"/>
    <p:sldId id="285" r:id="rId45"/>
    <p:sldId id="300" r:id="rId46"/>
    <p:sldId id="306" r:id="rId47"/>
    <p:sldId id="305" r:id="rId48"/>
    <p:sldId id="304" r:id="rId49"/>
    <p:sldId id="309" r:id="rId50"/>
  </p:sldIdLst>
  <p:sldSz cx="9144000" cy="6858000" type="screen4x3"/>
  <p:notesSz cx="6858000" cy="9144000"/>
  <p:defaultTextStyle>
    <a:defPPr>
      <a:defRPr lang="bg-B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0" autoAdjust="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EF6BEC78-FB00-40F8-BBD4-388363FC89E5}" type="slidenum">
              <a:rPr lang="bg-BG" altLang="bg-BG"/>
              <a:pPr>
                <a:defRPr/>
              </a:pPr>
              <a:t>‹#›</a:t>
            </a:fld>
            <a:endParaRPr lang="bg-BG" altLang="bg-BG"/>
          </a:p>
        </p:txBody>
      </p:sp>
    </p:spTree>
    <p:extLst>
      <p:ext uri="{BB962C8B-B14F-4D97-AF65-F5344CB8AC3E}">
        <p14:creationId xmlns:p14="http://schemas.microsoft.com/office/powerpoint/2010/main" val="277799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5AF99457-ED5D-4828-BB2D-CA11F5214B69}" type="slidenum">
              <a:rPr lang="bg-BG" altLang="bg-BG"/>
              <a:pPr>
                <a:defRPr/>
              </a:pPr>
              <a:t>‹#›</a:t>
            </a:fld>
            <a:endParaRPr lang="bg-BG" altLang="bg-BG"/>
          </a:p>
        </p:txBody>
      </p:sp>
    </p:spTree>
    <p:extLst>
      <p:ext uri="{BB962C8B-B14F-4D97-AF65-F5344CB8AC3E}">
        <p14:creationId xmlns:p14="http://schemas.microsoft.com/office/powerpoint/2010/main" val="362797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9FB1644E-810A-44E5-A0A9-7C0B26ED4B5F}" type="slidenum">
              <a:rPr lang="bg-BG" altLang="bg-BG"/>
              <a:pPr>
                <a:defRPr/>
              </a:pPr>
              <a:t>‹#›</a:t>
            </a:fld>
            <a:endParaRPr lang="bg-BG" altLang="bg-BG"/>
          </a:p>
        </p:txBody>
      </p:sp>
    </p:spTree>
    <p:extLst>
      <p:ext uri="{BB962C8B-B14F-4D97-AF65-F5344CB8AC3E}">
        <p14:creationId xmlns:p14="http://schemas.microsoft.com/office/powerpoint/2010/main" val="85913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52C47443-9076-4915-A4C9-4FE0F8DE6101}" type="slidenum">
              <a:rPr lang="bg-BG" altLang="bg-BG"/>
              <a:pPr>
                <a:defRPr/>
              </a:pPr>
              <a:t>‹#›</a:t>
            </a:fld>
            <a:endParaRPr lang="bg-BG" altLang="bg-BG"/>
          </a:p>
        </p:txBody>
      </p:sp>
    </p:spTree>
    <p:extLst>
      <p:ext uri="{BB962C8B-B14F-4D97-AF65-F5344CB8AC3E}">
        <p14:creationId xmlns:p14="http://schemas.microsoft.com/office/powerpoint/2010/main" val="410959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2D6361EB-CA5B-47FF-8EC9-3490FE19CFDC}" type="slidenum">
              <a:rPr lang="bg-BG" altLang="bg-BG"/>
              <a:pPr>
                <a:defRPr/>
              </a:pPr>
              <a:t>‹#›</a:t>
            </a:fld>
            <a:endParaRPr lang="bg-BG" altLang="bg-BG"/>
          </a:p>
        </p:txBody>
      </p:sp>
    </p:spTree>
    <p:extLst>
      <p:ext uri="{BB962C8B-B14F-4D97-AF65-F5344CB8AC3E}">
        <p14:creationId xmlns:p14="http://schemas.microsoft.com/office/powerpoint/2010/main" val="8992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44DB51AC-7EF9-4BBF-A60D-2614BC7CA271}" type="slidenum">
              <a:rPr lang="bg-BG" altLang="bg-BG"/>
              <a:pPr>
                <a:defRPr/>
              </a:pPr>
              <a:t>‹#›</a:t>
            </a:fld>
            <a:endParaRPr lang="bg-BG" altLang="bg-BG"/>
          </a:p>
        </p:txBody>
      </p:sp>
    </p:spTree>
    <p:extLst>
      <p:ext uri="{BB962C8B-B14F-4D97-AF65-F5344CB8AC3E}">
        <p14:creationId xmlns:p14="http://schemas.microsoft.com/office/powerpoint/2010/main" val="193038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9" name="Rectangle 6"/>
          <p:cNvSpPr>
            <a:spLocks noGrp="1" noChangeArrowheads="1"/>
          </p:cNvSpPr>
          <p:nvPr>
            <p:ph type="sldNum" sz="quarter" idx="12"/>
          </p:nvPr>
        </p:nvSpPr>
        <p:spPr>
          <a:ln/>
        </p:spPr>
        <p:txBody>
          <a:bodyPr/>
          <a:lstStyle>
            <a:lvl1pPr>
              <a:defRPr/>
            </a:lvl1pPr>
          </a:lstStyle>
          <a:p>
            <a:pPr>
              <a:defRPr/>
            </a:pPr>
            <a:fld id="{C2C09903-EA55-44E2-A75A-0EB073BB48C4}" type="slidenum">
              <a:rPr lang="bg-BG" altLang="bg-BG"/>
              <a:pPr>
                <a:defRPr/>
              </a:pPr>
              <a:t>‹#›</a:t>
            </a:fld>
            <a:endParaRPr lang="bg-BG" altLang="bg-BG"/>
          </a:p>
        </p:txBody>
      </p:sp>
    </p:spTree>
    <p:extLst>
      <p:ext uri="{BB962C8B-B14F-4D97-AF65-F5344CB8AC3E}">
        <p14:creationId xmlns:p14="http://schemas.microsoft.com/office/powerpoint/2010/main" val="350072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5" name="Rectangle 6"/>
          <p:cNvSpPr>
            <a:spLocks noGrp="1" noChangeArrowheads="1"/>
          </p:cNvSpPr>
          <p:nvPr>
            <p:ph type="sldNum" sz="quarter" idx="12"/>
          </p:nvPr>
        </p:nvSpPr>
        <p:spPr>
          <a:ln/>
        </p:spPr>
        <p:txBody>
          <a:bodyPr/>
          <a:lstStyle>
            <a:lvl1pPr>
              <a:defRPr/>
            </a:lvl1pPr>
          </a:lstStyle>
          <a:p>
            <a:pPr>
              <a:defRPr/>
            </a:pPr>
            <a:fld id="{4E095EE0-074F-43BB-88D5-66B6B2145A0A}" type="slidenum">
              <a:rPr lang="bg-BG" altLang="bg-BG"/>
              <a:pPr>
                <a:defRPr/>
              </a:pPr>
              <a:t>‹#›</a:t>
            </a:fld>
            <a:endParaRPr lang="bg-BG" altLang="bg-BG"/>
          </a:p>
        </p:txBody>
      </p:sp>
    </p:spTree>
    <p:extLst>
      <p:ext uri="{BB962C8B-B14F-4D97-AF65-F5344CB8AC3E}">
        <p14:creationId xmlns:p14="http://schemas.microsoft.com/office/powerpoint/2010/main" val="122753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4" name="Rectangle 6"/>
          <p:cNvSpPr>
            <a:spLocks noGrp="1" noChangeArrowheads="1"/>
          </p:cNvSpPr>
          <p:nvPr>
            <p:ph type="sldNum" sz="quarter" idx="12"/>
          </p:nvPr>
        </p:nvSpPr>
        <p:spPr>
          <a:ln/>
        </p:spPr>
        <p:txBody>
          <a:bodyPr/>
          <a:lstStyle>
            <a:lvl1pPr>
              <a:defRPr/>
            </a:lvl1pPr>
          </a:lstStyle>
          <a:p>
            <a:pPr>
              <a:defRPr/>
            </a:pPr>
            <a:fld id="{37FCC0D2-0DA8-44BA-95B4-336291AC8BBC}" type="slidenum">
              <a:rPr lang="bg-BG" altLang="bg-BG"/>
              <a:pPr>
                <a:defRPr/>
              </a:pPr>
              <a:t>‹#›</a:t>
            </a:fld>
            <a:endParaRPr lang="bg-BG" altLang="bg-BG"/>
          </a:p>
        </p:txBody>
      </p:sp>
    </p:spTree>
    <p:extLst>
      <p:ext uri="{BB962C8B-B14F-4D97-AF65-F5344CB8AC3E}">
        <p14:creationId xmlns:p14="http://schemas.microsoft.com/office/powerpoint/2010/main" val="345878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A6FFA776-607C-4433-A9A9-0503CF67C785}" type="slidenum">
              <a:rPr lang="bg-BG" altLang="bg-BG"/>
              <a:pPr>
                <a:defRPr/>
              </a:pPr>
              <a:t>‹#›</a:t>
            </a:fld>
            <a:endParaRPr lang="bg-BG" altLang="bg-BG"/>
          </a:p>
        </p:txBody>
      </p:sp>
    </p:spTree>
    <p:extLst>
      <p:ext uri="{BB962C8B-B14F-4D97-AF65-F5344CB8AC3E}">
        <p14:creationId xmlns:p14="http://schemas.microsoft.com/office/powerpoint/2010/main" val="155265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21880FC1-8B22-404F-AE2D-6AE971EE822E}" type="slidenum">
              <a:rPr lang="bg-BG" altLang="bg-BG"/>
              <a:pPr>
                <a:defRPr/>
              </a:pPr>
              <a:t>‹#›</a:t>
            </a:fld>
            <a:endParaRPr lang="bg-BG" altLang="bg-BG"/>
          </a:p>
        </p:txBody>
      </p:sp>
    </p:spTree>
    <p:extLst>
      <p:ext uri="{BB962C8B-B14F-4D97-AF65-F5344CB8AC3E}">
        <p14:creationId xmlns:p14="http://schemas.microsoft.com/office/powerpoint/2010/main" val="373862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Click to edit Master text styles</a:t>
            </a:r>
          </a:p>
          <a:p>
            <a:pPr lvl="1"/>
            <a:r>
              <a:rPr lang="bg-BG" altLang="bg-BG" smtClean="0"/>
              <a:t>Second level</a:t>
            </a:r>
          </a:p>
          <a:p>
            <a:pPr lvl="2"/>
            <a:r>
              <a:rPr lang="bg-BG" altLang="bg-BG" smtClean="0"/>
              <a:t>Third level</a:t>
            </a:r>
          </a:p>
          <a:p>
            <a:pPr lvl="3"/>
            <a:r>
              <a:rPr lang="bg-BG" altLang="bg-BG" smtClean="0"/>
              <a:t>Fourth level</a:t>
            </a:r>
          </a:p>
          <a:p>
            <a:pPr lvl="4"/>
            <a:r>
              <a:rPr lang="bg-BG"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bg-BG"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bg-BG"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1345EA3-BD2A-49E9-9DE9-71A520EE59CB}"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hyperlink" Target="http://bg.wikipedia.org/wiki/%D0%A4%D0%B0%D0%B9%D0%BB:Lactulose.svg"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bg.wikipedia.org/wiki/%D0%A4%D0%B0%D0%B9%D0%BB:Lactose(lac).p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file:///\\commons.wikimedia.org\wiki\File:Xylitol.svg"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File:Nucleotides_1.svg"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hyperlink" Target="file:///\\upload.wikimedia.org\wikipedia\commons\3\38\Salicin-skeletal.svg" TargetMode="Externa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hyperlink" Target="http://en.wikipedia.org/wiki/File:Quercitri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en.wikipedia.org/wiki/File:Sinalbin_structure.png" TargetMode="Externa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5.emf"/><Relationship Id="rId5" Type="http://schemas.openxmlformats.org/officeDocument/2006/relationships/oleObject" Target="../embeddings/oleObject5.bin"/><Relationship Id="rId4" Type="http://schemas.openxmlformats.org/officeDocument/2006/relationships/image" Target="../media/image54.emf"/></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pt.wikipedia.org/wiki/Ficheiro:Cellulose_Sessel.svg" TargetMode="Externa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jpeg"/><Relationship Id="rId2" Type="http://schemas.openxmlformats.org/officeDocument/2006/relationships/hyperlink" Target="http://upload.wikimedia.org/wikipedia/commons/1/13/Chitin.svg" TargetMode="External"/><Relationship Id="rId1" Type="http://schemas.openxmlformats.org/officeDocument/2006/relationships/slideLayout" Target="../slideLayouts/slideLayout1.xml"/><Relationship Id="rId6" Type="http://schemas.openxmlformats.org/officeDocument/2006/relationships/hyperlink" Target="http://en.wikipedia.org/wiki/File:Pandborealispile.jpg" TargetMode="External"/><Relationship Id="rId5" Type="http://schemas.openxmlformats.org/officeDocument/2006/relationships/image" Target="../media/image65.jpeg"/><Relationship Id="rId4" Type="http://schemas.openxmlformats.org/officeDocument/2006/relationships/hyperlink" Target="http://en.wikipedia.org/wiki/File:Chitosan2.jp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7.jpeg"/><Relationship Id="rId7" Type="http://schemas.openxmlformats.org/officeDocument/2006/relationships/hyperlink" Target="http://en.wikipedia.org/wiki/File:Stumpfungus.jpg" TargetMode="External"/><Relationship Id="rId2" Type="http://schemas.openxmlformats.org/officeDocument/2006/relationships/hyperlink" Target="http://upload.wikimedia.org/wikipedia/commons/3/3d/BetaGlucanReference.jpg" TargetMode="Externa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hyperlink" Target="//upload.wikimedia.org/wikipedia/commons/9/92/Shiitakegrowing22.jpg" TargetMode="External"/><Relationship Id="rId10" Type="http://schemas.openxmlformats.org/officeDocument/2006/relationships/image" Target="../media/image71.jpeg"/><Relationship Id="rId4" Type="http://schemas.openxmlformats.org/officeDocument/2006/relationships/image" Target="../media/image68.png"/><Relationship Id="rId9" Type="http://schemas.openxmlformats.org/officeDocument/2006/relationships/hyperlink" Target="http://en.wikipedia.org/wiki/File:Spaltbl%C3%A4ttlinge244.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hyperlink" Target="http://en.wikipedia.org/wiki/File:Amylose2.svg" TargetMode="Externa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hyperlink" Target="http://upload.wikimedia.org/wikipedia/commons/4/45/Potato_-_Amyloplasts.jp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emf"/><Relationship Id="rId2" Type="http://schemas.openxmlformats.org/officeDocument/2006/relationships/hyperlink" Target="http://upload.wikimedia.org/wikipedia/commons/3/3a/Acide_Polygalacturonique.png" TargetMode="Externa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upload.wikimedia.org/wikipedia/commons/9/9a/Giantkelp2_300.jpg" TargetMode="Externa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5.jpeg"/></Relationships>
</file>

<file path=ppt/slides/_rels/slide3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1.xml"/><Relationship Id="rId4" Type="http://schemas.openxmlformats.org/officeDocument/2006/relationships/image" Target="../media/image89.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upload.wikimedia.org/wikipedia/commons/a/a3/Xanthan.svg"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upload.wikimedia.org/wikipedia/commons/2/2b/Agarose_polymere.svg" TargetMode="External"/><Relationship Id="rId1" Type="http://schemas.openxmlformats.org/officeDocument/2006/relationships/slideLayout" Target="../slideLayouts/slideLayout1.xml"/><Relationship Id="rId5" Type="http://schemas.openxmlformats.org/officeDocument/2006/relationships/image" Target="../media/image93.jpeg"/><Relationship Id="rId4" Type="http://schemas.openxmlformats.org/officeDocument/2006/relationships/hyperlink" Target="http://upload.wikimedia.org/wikipedia/commons/4/44/Youkan_mizuyoukan.jp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0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954463"/>
            <a:ext cx="4140200"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1"/>
          <p:cNvSpPr txBox="1">
            <a:spLocks noChangeArrowheads="1"/>
          </p:cNvSpPr>
          <p:nvPr/>
        </p:nvSpPr>
        <p:spPr bwMode="auto">
          <a:xfrm>
            <a:off x="179388" y="404813"/>
            <a:ext cx="85677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3600" b="1"/>
              <a:t>OBJECTIVES</a:t>
            </a:r>
          </a:p>
          <a:p>
            <a:pPr eaLnBrk="1" hangingPunct="1">
              <a:spcBef>
                <a:spcPct val="0"/>
              </a:spcBef>
              <a:buFontTx/>
              <a:buNone/>
            </a:pPr>
            <a:endParaRPr lang="en-US" altLang="bg-BG" sz="1800" b="1"/>
          </a:p>
          <a:p>
            <a:pPr eaLnBrk="1" hangingPunct="1">
              <a:spcBef>
                <a:spcPct val="0"/>
              </a:spcBef>
              <a:buFontTx/>
              <a:buNone/>
            </a:pPr>
            <a:r>
              <a:rPr lang="en-US" altLang="bg-BG" sz="2400" b="1"/>
              <a:t>1. To understand terminology of carbohydrates;</a:t>
            </a:r>
          </a:p>
          <a:p>
            <a:pPr eaLnBrk="1" hangingPunct="1">
              <a:spcBef>
                <a:spcPct val="0"/>
              </a:spcBef>
              <a:buFontTx/>
              <a:buNone/>
            </a:pPr>
            <a:endParaRPr lang="en-US" altLang="bg-BG" sz="2400" b="1"/>
          </a:p>
          <a:p>
            <a:pPr eaLnBrk="1" hangingPunct="1">
              <a:spcBef>
                <a:spcPct val="0"/>
              </a:spcBef>
              <a:buFontTx/>
              <a:buNone/>
            </a:pPr>
            <a:r>
              <a:rPr lang="en-US" altLang="bg-BG" sz="2400" b="1"/>
              <a:t>2. Important reactions of carbohydrates;</a:t>
            </a:r>
          </a:p>
          <a:p>
            <a:pPr eaLnBrk="1" hangingPunct="1">
              <a:spcBef>
                <a:spcPct val="0"/>
              </a:spcBef>
              <a:buFontTx/>
              <a:buNone/>
            </a:pPr>
            <a:endParaRPr lang="en-US" altLang="bg-BG" sz="2400" b="1"/>
          </a:p>
          <a:p>
            <a:pPr eaLnBrk="1" hangingPunct="1">
              <a:spcBef>
                <a:spcPct val="0"/>
              </a:spcBef>
              <a:buFontTx/>
              <a:buNone/>
            </a:pPr>
            <a:r>
              <a:rPr lang="en-US" altLang="bg-BG" sz="2400" b="1"/>
              <a:t>3. Importance of carbohydrates for food chemistry and food technology;</a:t>
            </a:r>
          </a:p>
          <a:p>
            <a:pPr eaLnBrk="1" hangingPunct="1">
              <a:spcBef>
                <a:spcPct val="0"/>
              </a:spcBef>
              <a:buFontTx/>
              <a:buNone/>
            </a:pPr>
            <a:endParaRPr lang="en-US" altLang="bg-BG" sz="2400" b="1"/>
          </a:p>
          <a:p>
            <a:pPr eaLnBrk="1" hangingPunct="1">
              <a:spcBef>
                <a:spcPct val="0"/>
              </a:spcBef>
              <a:buFontTx/>
              <a:buNone/>
            </a:pPr>
            <a:r>
              <a:rPr lang="en-US" altLang="bg-BG" sz="2400" b="1"/>
              <a:t>4. Major representatives.</a:t>
            </a:r>
          </a:p>
          <a:p>
            <a:pPr eaLnBrk="1" hangingPunct="1">
              <a:spcBef>
                <a:spcPct val="0"/>
              </a:spcBef>
              <a:buFontTx/>
              <a:buNone/>
            </a:pPr>
            <a:endParaRPr lang="bg-BG" altLang="bg-BG" sz="18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7</a:t>
            </a:r>
            <a:endParaRPr lang="bg-BG" altLang="bg-BG" sz="1800"/>
          </a:p>
        </p:txBody>
      </p:sp>
      <p:sp>
        <p:nvSpPr>
          <p:cNvPr id="9220" name="Rectangle 9"/>
          <p:cNvSpPr>
            <a:spLocks noChangeArrowheads="1"/>
          </p:cNvSpPr>
          <p:nvPr/>
        </p:nvSpPr>
        <p:spPr bwMode="auto">
          <a:xfrm>
            <a:off x="463550" y="835025"/>
            <a:ext cx="43910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Retro-aldol reaction and isomerization</a:t>
            </a:r>
            <a:endParaRPr lang="bg-BG" altLang="bg-BG" sz="1800"/>
          </a:p>
        </p:txBody>
      </p:sp>
      <p:grpSp>
        <p:nvGrpSpPr>
          <p:cNvPr id="201745" name="Group 17"/>
          <p:cNvGrpSpPr>
            <a:grpSpLocks/>
          </p:cNvGrpSpPr>
          <p:nvPr/>
        </p:nvGrpSpPr>
        <p:grpSpPr bwMode="auto">
          <a:xfrm>
            <a:off x="461963" y="2247900"/>
            <a:ext cx="8656637" cy="2484438"/>
            <a:chOff x="204" y="1706"/>
            <a:chExt cx="5453" cy="1565"/>
          </a:xfrm>
        </p:grpSpPr>
        <p:pic>
          <p:nvPicPr>
            <p:cNvPr id="9228" name="Picture 12" descr="230px-Lactulo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 y="1706"/>
              <a:ext cx="2142" cy="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descr="237px-Lactose%28lac%2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1933"/>
              <a:ext cx="234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5"/>
            <p:cNvSpPr>
              <a:spLocks noChangeShapeType="1"/>
            </p:cNvSpPr>
            <p:nvPr/>
          </p:nvSpPr>
          <p:spPr bwMode="auto">
            <a:xfrm>
              <a:off x="2744" y="2478"/>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6"/>
            <p:cNvSpPr txBox="1">
              <a:spLocks noChangeArrowheads="1"/>
            </p:cNvSpPr>
            <p:nvPr/>
          </p:nvSpPr>
          <p:spPr bwMode="auto">
            <a:xfrm>
              <a:off x="2822" y="2127"/>
              <a:ext cx="3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OH</a:t>
              </a:r>
              <a:r>
                <a:rPr lang="en-US" altLang="bg-BG" sz="1800" baseline="30000"/>
                <a:t>-</a:t>
              </a:r>
              <a:endParaRPr lang="bg-BG" altLang="bg-BG" sz="1800" baseline="30000"/>
            </a:p>
          </p:txBody>
        </p:sp>
      </p:grpSp>
      <p:sp>
        <p:nvSpPr>
          <p:cNvPr id="922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9223"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9229" name="Picture 13" descr="F:\ \recovered\lekcii_Greece\old word files_info\retroa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168400"/>
            <a:ext cx="59055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4" descr="F:\ \recovered\lekcii_Greece\old word files_info\fru_al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88" y="1412875"/>
            <a:ext cx="76438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70700" y="1878013"/>
            <a:ext cx="109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lactulose</a:t>
            </a:r>
            <a:endParaRPr lang="bg-BG" altLang="bg-BG" sz="1800"/>
          </a:p>
        </p:txBody>
      </p:sp>
      <p:sp>
        <p:nvSpPr>
          <p:cNvPr id="4" name="TextBox 3"/>
          <p:cNvSpPr txBox="1">
            <a:spLocks noChangeArrowheads="1"/>
          </p:cNvSpPr>
          <p:nvPr/>
        </p:nvSpPr>
        <p:spPr bwMode="auto">
          <a:xfrm>
            <a:off x="5329238" y="4740275"/>
            <a:ext cx="3762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Used against constipation</a:t>
            </a:r>
          </a:p>
          <a:p>
            <a:pPr algn="ctr" eaLnBrk="1" hangingPunct="1">
              <a:spcBef>
                <a:spcPct val="0"/>
              </a:spcBef>
              <a:buFontTx/>
              <a:buNone/>
            </a:pPr>
            <a:r>
              <a:rPr lang="en-US" altLang="bg-BG" sz="1800"/>
              <a:t>problems, </a:t>
            </a:r>
            <a:r>
              <a:rPr lang="fr-FR" altLang="bg-BG" sz="1800"/>
              <a:t> </a:t>
            </a:r>
            <a:r>
              <a:rPr lang="en-US" altLang="bg-BG" sz="1800"/>
              <a:t>hepatic encephalopathy</a:t>
            </a:r>
          </a:p>
          <a:p>
            <a:pPr algn="ctr" eaLnBrk="1" hangingPunct="1">
              <a:spcBef>
                <a:spcPct val="0"/>
              </a:spcBef>
              <a:buFontTx/>
              <a:buNone/>
            </a:pPr>
            <a:r>
              <a:rPr lang="en-US" altLang="bg-BG" sz="1800"/>
              <a:t>Produced by isomerization of</a:t>
            </a:r>
          </a:p>
          <a:p>
            <a:pPr algn="ctr" eaLnBrk="1" hangingPunct="1">
              <a:spcBef>
                <a:spcPct val="0"/>
              </a:spcBef>
              <a:buFontTx/>
              <a:buNone/>
            </a:pPr>
            <a:r>
              <a:rPr lang="en-US" altLang="bg-BG" sz="1800"/>
              <a:t>lactose. Formed during heating of</a:t>
            </a:r>
          </a:p>
          <a:p>
            <a:pPr algn="ctr" eaLnBrk="1" hangingPunct="1">
              <a:spcBef>
                <a:spcPct val="0"/>
              </a:spcBef>
              <a:buFontTx/>
              <a:buNone/>
            </a:pPr>
            <a:r>
              <a:rPr lang="en-US" altLang="bg-BG" sz="1800"/>
              <a:t>the milk.</a:t>
            </a:r>
            <a:endParaRPr lang="bg-BG" altLang="bg-BG"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9229"/>
                                        </p:tgtEl>
                                      </p:cBhvr>
                                    </p:animEffect>
                                    <p:set>
                                      <p:cBhvr>
                                        <p:cTn id="7" dur="1" fill="hold">
                                          <p:stCondLst>
                                            <p:cond delay="499"/>
                                          </p:stCondLst>
                                        </p:cTn>
                                        <p:tgtEl>
                                          <p:spTgt spid="922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9230"/>
                                        </p:tgtEl>
                                        <p:attrNameLst>
                                          <p:attrName>style.visibility</p:attrName>
                                        </p:attrNameLst>
                                      </p:cBhvr>
                                      <p:to>
                                        <p:strVal val="visible"/>
                                      </p:to>
                                    </p:set>
                                    <p:anim calcmode="lin" valueType="num">
                                      <p:cBhvr additive="base">
                                        <p:cTn id="10" dur="500" fill="hold"/>
                                        <p:tgtEl>
                                          <p:spTgt spid="9230"/>
                                        </p:tgtEl>
                                        <p:attrNameLst>
                                          <p:attrName>ppt_x</p:attrName>
                                        </p:attrNameLst>
                                      </p:cBhvr>
                                      <p:tavLst>
                                        <p:tav tm="0">
                                          <p:val>
                                            <p:strVal val="#ppt_x"/>
                                          </p:val>
                                        </p:tav>
                                        <p:tav tm="100000">
                                          <p:val>
                                            <p:strVal val="#ppt_x"/>
                                          </p:val>
                                        </p:tav>
                                      </p:tavLst>
                                    </p:anim>
                                    <p:anim calcmode="lin" valueType="num">
                                      <p:cBhvr additive="base">
                                        <p:cTn id="11"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9230"/>
                                        </p:tgtEl>
                                      </p:cBhvr>
                                    </p:animEffect>
                                    <p:set>
                                      <p:cBhvr>
                                        <p:cTn id="16" dur="1" fill="hold">
                                          <p:stCondLst>
                                            <p:cond delay="499"/>
                                          </p:stCondLst>
                                        </p:cTn>
                                        <p:tgtEl>
                                          <p:spTgt spid="9230"/>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201745"/>
                                        </p:tgtEl>
                                        <p:attrNameLst>
                                          <p:attrName>style.visibility</p:attrName>
                                        </p:attrNameLst>
                                      </p:cBhvr>
                                      <p:to>
                                        <p:strVal val="visible"/>
                                      </p:to>
                                    </p:set>
                                    <p:anim calcmode="lin" valueType="num">
                                      <p:cBhvr additive="base">
                                        <p:cTn id="19" dur="500" fill="hold"/>
                                        <p:tgtEl>
                                          <p:spTgt spid="201745"/>
                                        </p:tgtEl>
                                        <p:attrNameLst>
                                          <p:attrName>ppt_x</p:attrName>
                                        </p:attrNameLst>
                                      </p:cBhvr>
                                      <p:tavLst>
                                        <p:tav tm="0">
                                          <p:val>
                                            <p:strVal val="#ppt_x"/>
                                          </p:val>
                                        </p:tav>
                                        <p:tav tm="100000">
                                          <p:val>
                                            <p:strVal val="#ppt_x"/>
                                          </p:val>
                                        </p:tav>
                                      </p:tavLst>
                                    </p:anim>
                                    <p:anim calcmode="lin" valueType="num">
                                      <p:cBhvr additive="base">
                                        <p:cTn id="20" dur="500" fill="hold"/>
                                        <p:tgtEl>
                                          <p:spTgt spid="2017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Text Box 4"/>
          <p:cNvSpPr txBox="1">
            <a:spLocks noChangeArrowheads="1"/>
          </p:cNvSpPr>
          <p:nvPr/>
        </p:nvSpPr>
        <p:spPr bwMode="auto">
          <a:xfrm>
            <a:off x="8656638" y="38100"/>
            <a:ext cx="3127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8</a:t>
            </a:r>
            <a:endParaRPr lang="bg-BG" altLang="bg-BG" sz="1800"/>
          </a:p>
        </p:txBody>
      </p:sp>
      <p:sp>
        <p:nvSpPr>
          <p:cNvPr id="1024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0245" name="Rectangle 12"/>
          <p:cNvSpPr>
            <a:spLocks noChangeArrowheads="1"/>
          </p:cNvSpPr>
          <p:nvPr/>
        </p:nvSpPr>
        <p:spPr bwMode="auto">
          <a:xfrm>
            <a:off x="2146300" y="403225"/>
            <a:ext cx="4851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 </a:t>
            </a:r>
            <a:r>
              <a:rPr lang="bg-BG" altLang="bg-BG" sz="1800" b="1"/>
              <a:t>– </a:t>
            </a:r>
            <a:r>
              <a:rPr lang="en-US" altLang="bg-BG" sz="1800" b="1"/>
              <a:t>periodate oxidation</a:t>
            </a:r>
            <a:r>
              <a:rPr lang="bg-BG" altLang="bg-BG" sz="1800"/>
              <a:t> </a:t>
            </a:r>
          </a:p>
        </p:txBody>
      </p:sp>
      <p:pic>
        <p:nvPicPr>
          <p:cNvPr id="10246" name="Picture 7" descr="F:\ \recovered\lekcii_Greece\old word files_info\perio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16000"/>
            <a:ext cx="5975350"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Text Box 3"/>
          <p:cNvSpPr txBox="1">
            <a:spLocks noChangeArrowheads="1"/>
          </p:cNvSpPr>
          <p:nvPr/>
        </p:nvSpPr>
        <p:spPr bwMode="auto">
          <a:xfrm>
            <a:off x="8656638" y="38100"/>
            <a:ext cx="3127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9</a:t>
            </a:r>
            <a:endParaRPr lang="bg-BG" altLang="bg-BG" sz="1800"/>
          </a:p>
        </p:txBody>
      </p:sp>
      <p:pic>
        <p:nvPicPr>
          <p:cNvPr id="11268" name="Picture 7" descr="Xylitol">
            <a:hlinkClick r:id="rId2" action="ppaction://hlinkfile" tooltip="Xylito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652963"/>
            <a:ext cx="12811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8"/>
          <p:cNvSpPr txBox="1">
            <a:spLocks noChangeArrowheads="1"/>
          </p:cNvSpPr>
          <p:nvPr/>
        </p:nvSpPr>
        <p:spPr bwMode="auto">
          <a:xfrm>
            <a:off x="2354263" y="5373688"/>
            <a:ext cx="16081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Xylitol - alditol</a:t>
            </a:r>
            <a:endParaRPr lang="fr-FR" altLang="bg-BG" sz="1800"/>
          </a:p>
        </p:txBody>
      </p:sp>
      <p:sp>
        <p:nvSpPr>
          <p:cNvPr id="11270" name="Rectangle 9"/>
          <p:cNvSpPr>
            <a:spLocks noChangeArrowheads="1"/>
          </p:cNvSpPr>
          <p:nvPr/>
        </p:nvSpPr>
        <p:spPr bwMode="auto">
          <a:xfrm>
            <a:off x="611188" y="906463"/>
            <a:ext cx="16843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Hydrogenation</a:t>
            </a:r>
            <a:endParaRPr lang="fr-FR" altLang="bg-BG" sz="1800" baseline="-25000"/>
          </a:p>
        </p:txBody>
      </p:sp>
      <p:sp>
        <p:nvSpPr>
          <p:cNvPr id="1127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1272"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11273"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pic>
        <p:nvPicPr>
          <p:cNvPr id="112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1284288"/>
            <a:ext cx="5307012" cy="264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78313"/>
            <a:ext cx="42672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10</a:t>
            </a:r>
            <a:endParaRPr lang="bg-BG" altLang="bg-BG" sz="1800"/>
          </a:p>
        </p:txBody>
      </p:sp>
      <p:pic>
        <p:nvPicPr>
          <p:cNvPr id="12292" name="Picture 8" descr="Scanned at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66230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9"/>
          <p:cNvSpPr>
            <a:spLocks noChangeArrowheads="1"/>
          </p:cNvSpPr>
          <p:nvPr/>
        </p:nvSpPr>
        <p:spPr bwMode="auto">
          <a:xfrm>
            <a:off x="4448175" y="3081338"/>
            <a:ext cx="38893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bg-BG" sz="1600" b="1"/>
              <a:t>NH(Si(CH</a:t>
            </a:r>
            <a:r>
              <a:rPr lang="fr-FR" altLang="bg-BG" sz="1600" b="1" baseline="-25000"/>
              <a:t>3</a:t>
            </a:r>
            <a:r>
              <a:rPr lang="fr-FR" altLang="bg-BG" sz="1600" b="1"/>
              <a:t>)</a:t>
            </a:r>
            <a:r>
              <a:rPr lang="fr-FR" altLang="bg-BG" sz="1600" b="1" baseline="-25000"/>
              <a:t>3</a:t>
            </a:r>
            <a:r>
              <a:rPr lang="fr-FR" altLang="bg-BG" sz="1600" b="1"/>
              <a:t>)</a:t>
            </a:r>
            <a:r>
              <a:rPr lang="fr-FR" altLang="bg-BG" sz="1600" b="1" baseline="-25000"/>
              <a:t>2</a:t>
            </a:r>
            <a:r>
              <a:rPr lang="fr-FR" altLang="bg-BG" sz="1600" b="1"/>
              <a:t> – </a:t>
            </a:r>
            <a:r>
              <a:rPr lang="en-US" altLang="bg-BG" sz="1600" b="1"/>
              <a:t>hexamethyldisilazane</a:t>
            </a:r>
            <a:endParaRPr lang="fr-FR" altLang="bg-BG" sz="1600" b="1"/>
          </a:p>
          <a:p>
            <a:pPr algn="ctr" eaLnBrk="1" hangingPunct="1">
              <a:spcBef>
                <a:spcPct val="0"/>
              </a:spcBef>
              <a:buFontTx/>
              <a:buNone/>
            </a:pPr>
            <a:r>
              <a:rPr lang="fr-FR" altLang="bg-BG" sz="1600" b="1"/>
              <a:t>ClSi(CH</a:t>
            </a:r>
            <a:r>
              <a:rPr lang="fr-FR" altLang="bg-BG" sz="1600" b="1" baseline="-25000"/>
              <a:t>3</a:t>
            </a:r>
            <a:r>
              <a:rPr lang="fr-FR" altLang="bg-BG" sz="1600" b="1"/>
              <a:t>)</a:t>
            </a:r>
            <a:r>
              <a:rPr lang="fr-FR" altLang="bg-BG" sz="1600" b="1" baseline="-25000"/>
              <a:t>3</a:t>
            </a:r>
            <a:r>
              <a:rPr lang="fr-FR" altLang="bg-BG" sz="1600" b="1"/>
              <a:t> – trimethylchlorosilane</a:t>
            </a:r>
            <a:r>
              <a:rPr lang="bg-BG" altLang="bg-BG" sz="1800"/>
              <a:t> </a:t>
            </a:r>
          </a:p>
        </p:txBody>
      </p:sp>
      <p:sp>
        <p:nvSpPr>
          <p:cNvPr id="12294" name="Rectangle 12"/>
          <p:cNvSpPr>
            <a:spLocks noChangeArrowheads="1"/>
          </p:cNvSpPr>
          <p:nvPr/>
        </p:nvSpPr>
        <p:spPr bwMode="auto">
          <a:xfrm>
            <a:off x="128588" y="722313"/>
            <a:ext cx="1466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Silanization</a:t>
            </a:r>
            <a:endParaRPr lang="bg-BG" altLang="bg-BG" sz="1800"/>
          </a:p>
        </p:txBody>
      </p:sp>
      <p:sp>
        <p:nvSpPr>
          <p:cNvPr id="12295" name="Rectangle 13"/>
          <p:cNvSpPr>
            <a:spLocks noChangeArrowheads="1"/>
          </p:cNvSpPr>
          <p:nvPr/>
        </p:nvSpPr>
        <p:spPr bwMode="auto">
          <a:xfrm>
            <a:off x="107950" y="4330700"/>
            <a:ext cx="14287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Acetylation</a:t>
            </a:r>
            <a:endParaRPr lang="bg-BG" altLang="bg-BG" sz="1800"/>
          </a:p>
        </p:txBody>
      </p:sp>
      <p:sp>
        <p:nvSpPr>
          <p:cNvPr id="1229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2297"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1229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4767263"/>
            <a:ext cx="756920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Text Box 4"/>
          <p:cNvSpPr txBox="1">
            <a:spLocks noChangeArrowheads="1"/>
          </p:cNvSpPr>
          <p:nvPr/>
        </p:nvSpPr>
        <p:spPr bwMode="auto">
          <a:xfrm>
            <a:off x="8656638" y="38100"/>
            <a:ext cx="423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11</a:t>
            </a:r>
            <a:endParaRPr lang="bg-BG" altLang="bg-BG" sz="1800"/>
          </a:p>
        </p:txBody>
      </p:sp>
      <p:sp>
        <p:nvSpPr>
          <p:cNvPr id="13316" name="Rectangle 9"/>
          <p:cNvSpPr>
            <a:spLocks noChangeArrowheads="1"/>
          </p:cNvSpPr>
          <p:nvPr/>
        </p:nvSpPr>
        <p:spPr bwMode="auto">
          <a:xfrm>
            <a:off x="187325" y="1123950"/>
            <a:ext cx="31607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Methylation and hydrolysis</a:t>
            </a:r>
            <a:endParaRPr lang="bg-BG" altLang="bg-BG" sz="1800"/>
          </a:p>
        </p:txBody>
      </p:sp>
      <p:sp>
        <p:nvSpPr>
          <p:cNvPr id="1331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3318"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13319" name="Picture 8" descr="F:\ \recovered\lekcii_Greece\old word files_info\methy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970088"/>
            <a:ext cx="8539163"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Text Box 3"/>
          <p:cNvSpPr txBox="1">
            <a:spLocks noChangeArrowheads="1"/>
          </p:cNvSpPr>
          <p:nvPr/>
        </p:nvSpPr>
        <p:spPr bwMode="auto">
          <a:xfrm>
            <a:off x="8656638" y="381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a:t>1</a:t>
            </a:r>
            <a:r>
              <a:rPr lang="en-US" altLang="bg-BG" sz="1800"/>
              <a:t>2</a:t>
            </a:r>
            <a:endParaRPr lang="bg-BG" altLang="bg-BG" sz="1800"/>
          </a:p>
        </p:txBody>
      </p:sp>
      <p:pic>
        <p:nvPicPr>
          <p:cNvPr id="238598" name="Picture 6" descr="700px-Nucleotides_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13100"/>
            <a:ext cx="84597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Scanned a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96975"/>
            <a:ext cx="65151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4343"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14344" name="TextBox 1"/>
          <p:cNvSpPr txBox="1">
            <a:spLocks noChangeArrowheads="1"/>
          </p:cNvSpPr>
          <p:nvPr/>
        </p:nvSpPr>
        <p:spPr bwMode="auto">
          <a:xfrm>
            <a:off x="6804025" y="1196975"/>
            <a:ext cx="197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Esterification with</a:t>
            </a:r>
          </a:p>
          <a:p>
            <a:pPr eaLnBrk="1" hangingPunct="1">
              <a:spcBef>
                <a:spcPct val="0"/>
              </a:spcBef>
              <a:buFontTx/>
              <a:buNone/>
            </a:pPr>
            <a:r>
              <a:rPr lang="en-US" altLang="bg-BG" sz="1800"/>
              <a:t>H</a:t>
            </a:r>
            <a:r>
              <a:rPr lang="en-US" altLang="bg-BG" sz="1800" baseline="-25000"/>
              <a:t>3</a:t>
            </a:r>
            <a:r>
              <a:rPr lang="en-US" altLang="bg-BG" sz="1800"/>
              <a:t>PO</a:t>
            </a:r>
            <a:r>
              <a:rPr lang="en-US" altLang="bg-BG" sz="1800" baseline="-25000"/>
              <a:t>4</a:t>
            </a:r>
            <a:endParaRPr lang="bg-BG" altLang="bg-BG" sz="180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598"/>
                                        </p:tgtEl>
                                        <p:attrNameLst>
                                          <p:attrName>style.visibility</p:attrName>
                                        </p:attrNameLst>
                                      </p:cBhvr>
                                      <p:to>
                                        <p:strVal val="visible"/>
                                      </p:to>
                                    </p:set>
                                    <p:anim calcmode="lin" valueType="num">
                                      <p:cBhvr additive="base">
                                        <p:cTn id="7" dur="500" fill="hold"/>
                                        <p:tgtEl>
                                          <p:spTgt spid="238598"/>
                                        </p:tgtEl>
                                        <p:attrNameLst>
                                          <p:attrName>ppt_x</p:attrName>
                                        </p:attrNameLst>
                                      </p:cBhvr>
                                      <p:tavLst>
                                        <p:tav tm="0">
                                          <p:val>
                                            <p:strVal val="#ppt_x"/>
                                          </p:val>
                                        </p:tav>
                                        <p:tav tm="100000">
                                          <p:val>
                                            <p:strVal val="#ppt_x"/>
                                          </p:val>
                                        </p:tav>
                                      </p:tavLst>
                                    </p:anim>
                                    <p:anim calcmode="lin" valueType="num">
                                      <p:cBhvr additive="base">
                                        <p:cTn id="8" dur="500" fill="hold"/>
                                        <p:tgtEl>
                                          <p:spTgt spid="238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13</a:t>
            </a:r>
            <a:endParaRPr lang="bg-BG" altLang="bg-BG" sz="1800"/>
          </a:p>
        </p:txBody>
      </p:sp>
      <p:sp>
        <p:nvSpPr>
          <p:cNvPr id="15364" name="Rectangle 6"/>
          <p:cNvSpPr>
            <a:spLocks noChangeArrowheads="1"/>
          </p:cNvSpPr>
          <p:nvPr/>
        </p:nvSpPr>
        <p:spPr bwMode="auto">
          <a:xfrm>
            <a:off x="808038" y="835025"/>
            <a:ext cx="57292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Interaction with</a:t>
            </a:r>
            <a:r>
              <a:rPr lang="bg-BG" altLang="bg-BG" sz="1800"/>
              <a:t> </a:t>
            </a:r>
            <a:r>
              <a:rPr lang="fr-FR" altLang="bg-BG" sz="1800"/>
              <a:t> NaHSO</a:t>
            </a:r>
            <a:r>
              <a:rPr lang="fr-FR" altLang="bg-BG" sz="1800" baseline="-25000"/>
              <a:t>3</a:t>
            </a:r>
            <a:r>
              <a:rPr lang="fr-FR" altLang="bg-BG" sz="1800"/>
              <a:t> or SO</a:t>
            </a:r>
            <a:r>
              <a:rPr lang="fr-FR" altLang="bg-BG" sz="1800" baseline="-25000"/>
              <a:t>2</a:t>
            </a:r>
            <a:r>
              <a:rPr lang="fr-FR" altLang="bg-BG" sz="1800"/>
              <a:t> – bisulphite derivates</a:t>
            </a:r>
            <a:endParaRPr lang="fr-FR" altLang="bg-BG" sz="1800" baseline="-25000"/>
          </a:p>
        </p:txBody>
      </p:sp>
      <p:graphicFrame>
        <p:nvGraphicFramePr>
          <p:cNvPr id="15365" name="Object 7"/>
          <p:cNvGraphicFramePr>
            <a:graphicFrameLocks noChangeAspect="1"/>
          </p:cNvGraphicFramePr>
          <p:nvPr/>
        </p:nvGraphicFramePr>
        <p:xfrm>
          <a:off x="1619250" y="1781175"/>
          <a:ext cx="5903913" cy="3016250"/>
        </p:xfrm>
        <a:graphic>
          <a:graphicData uri="http://schemas.openxmlformats.org/presentationml/2006/ole">
            <mc:AlternateContent xmlns:mc="http://schemas.openxmlformats.org/markup-compatibility/2006">
              <mc:Choice xmlns:v="urn:schemas-microsoft-com:vml" Requires="v">
                <p:oleObj spid="_x0000_s15380" name="ChemSketch" r:id="rId3" imgW="3560064" imgH="1819656" progId="ACD.ChemSketch.20">
                  <p:embed/>
                </p:oleObj>
              </mc:Choice>
              <mc:Fallback>
                <p:oleObj name="ChemSketch" r:id="rId3" imgW="3560064" imgH="1819656" progId="ACD.ChemSketch.2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781175"/>
                        <a:ext cx="5903913"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5367"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15368" name="TextBox 1"/>
          <p:cNvSpPr txBox="1">
            <a:spLocks noChangeArrowheads="1"/>
          </p:cNvSpPr>
          <p:nvPr/>
        </p:nvSpPr>
        <p:spPr bwMode="auto">
          <a:xfrm>
            <a:off x="4284663" y="5445125"/>
            <a:ext cx="286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Importance of the reaction</a:t>
            </a:r>
            <a:endParaRPr lang="bg-BG" altLang="bg-BG" sz="1800"/>
          </a:p>
        </p:txBody>
      </p:sp>
      <p:sp>
        <p:nvSpPr>
          <p:cNvPr id="15369"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 name="Text Box 4"/>
          <p:cNvSpPr txBox="1">
            <a:spLocks noChangeArrowheads="1"/>
          </p:cNvSpPr>
          <p:nvPr/>
        </p:nvSpPr>
        <p:spPr bwMode="auto">
          <a:xfrm>
            <a:off x="8532813"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14</a:t>
            </a:r>
            <a:endParaRPr lang="bg-BG" altLang="bg-BG" sz="1800"/>
          </a:p>
        </p:txBody>
      </p:sp>
      <p:sp>
        <p:nvSpPr>
          <p:cNvPr id="16388" name="Rectangle 11"/>
          <p:cNvSpPr>
            <a:spLocks noChangeArrowheads="1"/>
          </p:cNvSpPr>
          <p:nvPr/>
        </p:nvSpPr>
        <p:spPr bwMode="auto">
          <a:xfrm>
            <a:off x="327025" y="906463"/>
            <a:ext cx="2747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Interaction with amines</a:t>
            </a:r>
            <a:endParaRPr lang="bg-BG" altLang="bg-BG" sz="1800"/>
          </a:p>
        </p:txBody>
      </p:sp>
      <p:sp>
        <p:nvSpPr>
          <p:cNvPr id="1638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6390"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16391" name="Picture 8" descr="F:\ \recovered\lekcii_Greece\old word files_info\maiall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665288"/>
            <a:ext cx="8755063"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63975" y="403225"/>
            <a:ext cx="1416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a:t>
            </a:r>
            <a:endParaRPr lang="bg-BG" altLang="bg-BG" sz="1800"/>
          </a:p>
        </p:txBody>
      </p:sp>
      <p:sp>
        <p:nvSpPr>
          <p:cNvPr id="17411"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Text Box 4"/>
          <p:cNvSpPr txBox="1">
            <a:spLocks noChangeArrowheads="1"/>
          </p:cNvSpPr>
          <p:nvPr/>
        </p:nvSpPr>
        <p:spPr bwMode="auto">
          <a:xfrm>
            <a:off x="8532813"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15</a:t>
            </a:r>
            <a:endParaRPr lang="bg-BG" altLang="bg-BG" sz="1800"/>
          </a:p>
        </p:txBody>
      </p:sp>
      <p:sp>
        <p:nvSpPr>
          <p:cNvPr id="17413" name="Rectangle 7"/>
          <p:cNvSpPr>
            <a:spLocks noChangeArrowheads="1"/>
          </p:cNvSpPr>
          <p:nvPr/>
        </p:nvSpPr>
        <p:spPr bwMode="auto">
          <a:xfrm>
            <a:off x="250825" y="836613"/>
            <a:ext cx="24161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800" b="1"/>
              <a:t>G</a:t>
            </a:r>
            <a:r>
              <a:rPr lang="en-US" altLang="bg-BG" sz="1800" b="1"/>
              <a:t>lycoside formation</a:t>
            </a:r>
            <a:endParaRPr lang="fr-FR" altLang="bg-BG" sz="1800" b="1"/>
          </a:p>
        </p:txBody>
      </p:sp>
      <p:sp>
        <p:nvSpPr>
          <p:cNvPr id="1741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7415"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pic>
        <p:nvPicPr>
          <p:cNvPr id="174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50963"/>
            <a:ext cx="74898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3933825"/>
            <a:ext cx="550545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sp>
        <p:nvSpPr>
          <p:cNvPr id="18435"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Text Box 4"/>
          <p:cNvSpPr txBox="1">
            <a:spLocks noChangeArrowheads="1"/>
          </p:cNvSpPr>
          <p:nvPr/>
        </p:nvSpPr>
        <p:spPr bwMode="auto">
          <a:xfrm>
            <a:off x="8532813" y="38100"/>
            <a:ext cx="5699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15a</a:t>
            </a:r>
            <a:endParaRPr lang="bg-BG" altLang="bg-BG" sz="1800"/>
          </a:p>
        </p:txBody>
      </p:sp>
      <p:sp>
        <p:nvSpPr>
          <p:cNvPr id="18437" name="Rectangle 7"/>
          <p:cNvSpPr>
            <a:spLocks noChangeArrowheads="1"/>
          </p:cNvSpPr>
          <p:nvPr/>
        </p:nvSpPr>
        <p:spPr bwMode="auto">
          <a:xfrm>
            <a:off x="250825" y="979488"/>
            <a:ext cx="1890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800" b="1"/>
              <a:t>1. </a:t>
            </a:r>
            <a:r>
              <a:rPr lang="fr-FR" altLang="bg-BG" sz="1800" b="1" i="1"/>
              <a:t>O</a:t>
            </a:r>
            <a:r>
              <a:rPr lang="fr-FR" altLang="bg-BG" sz="1800" b="1"/>
              <a:t>-</a:t>
            </a:r>
            <a:r>
              <a:rPr lang="en-US" altLang="bg-BG" sz="1800" b="1"/>
              <a:t>glycosides</a:t>
            </a:r>
            <a:endParaRPr lang="fr-FR" altLang="bg-BG" sz="1800" b="1"/>
          </a:p>
        </p:txBody>
      </p:sp>
      <p:pic>
        <p:nvPicPr>
          <p:cNvPr id="18438" name="Picture 13" descr="File:Salicin-skeletal.sv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645025"/>
            <a:ext cx="2857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4"/>
          <p:cNvSpPr>
            <a:spLocks noChangeArrowheads="1"/>
          </p:cNvSpPr>
          <p:nvPr/>
        </p:nvSpPr>
        <p:spPr bwMode="auto">
          <a:xfrm>
            <a:off x="1763713" y="6307138"/>
            <a:ext cx="863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dirty="0" err="1"/>
              <a:t>Salicin</a:t>
            </a:r>
            <a:endParaRPr lang="fr-FR" altLang="bg-BG" sz="1800" dirty="0"/>
          </a:p>
        </p:txBody>
      </p:sp>
      <p:pic>
        <p:nvPicPr>
          <p:cNvPr id="18440" name="Picture 16" descr="250px-Quercitri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2924175"/>
            <a:ext cx="238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7"/>
          <p:cNvSpPr>
            <a:spLocks noChangeArrowheads="1"/>
          </p:cNvSpPr>
          <p:nvPr/>
        </p:nvSpPr>
        <p:spPr bwMode="auto">
          <a:xfrm>
            <a:off x="5449888" y="3932238"/>
            <a:ext cx="1184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Quercitrin</a:t>
            </a:r>
            <a:endParaRPr lang="fr-FR" altLang="bg-BG" sz="1800"/>
          </a:p>
        </p:txBody>
      </p:sp>
      <p:sp>
        <p:nvSpPr>
          <p:cNvPr id="1844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18443" name="Picture 14" descr="F:\ \recovered\lekcii_Greece\old word files_info\ogl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908050"/>
            <a:ext cx="52562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5" descr="F:\ \recovered\lekcii_Greece\old word files_info\amygdal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38" y="2852738"/>
            <a:ext cx="40862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6" descr="F:\ \recovered\lekcii_Greece\old word files_info\strept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4987925"/>
            <a:ext cx="39608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802063" y="404813"/>
            <a:ext cx="1736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General terms</a:t>
            </a:r>
            <a:endParaRPr lang="bg-BG" altLang="bg-BG" sz="1800"/>
          </a:p>
        </p:txBody>
      </p:sp>
      <p:sp>
        <p:nvSpPr>
          <p:cNvPr id="3075"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a:t>
            </a:r>
            <a:endParaRPr lang="bg-BG" altLang="bg-BG" sz="1800"/>
          </a:p>
        </p:txBody>
      </p:sp>
      <p:sp>
        <p:nvSpPr>
          <p:cNvPr id="307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3078" name="Picture 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765175"/>
            <a:ext cx="64008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333625"/>
            <a:ext cx="6316663"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6227763" y="4078288"/>
            <a:ext cx="2582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Tautomeric forms </a:t>
            </a:r>
          </a:p>
          <a:p>
            <a:pPr eaLnBrk="1" hangingPunct="1">
              <a:spcBef>
                <a:spcPct val="0"/>
              </a:spcBef>
              <a:buFontTx/>
              <a:buNone/>
            </a:pPr>
            <a:r>
              <a:rPr lang="en-US" altLang="bg-BG" sz="1800"/>
              <a:t>of D-glucose in solution</a:t>
            </a:r>
            <a:endParaRPr lang="bg-BG" altLang="bg-BG" sz="1800"/>
          </a:p>
        </p:txBody>
      </p:sp>
      <p:sp>
        <p:nvSpPr>
          <p:cNvPr id="3081"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16</a:t>
            </a:r>
            <a:endParaRPr lang="bg-BG" altLang="bg-BG" sz="1800"/>
          </a:p>
        </p:txBody>
      </p:sp>
      <p:sp>
        <p:nvSpPr>
          <p:cNvPr id="19460" name="Rectangle 6"/>
          <p:cNvSpPr>
            <a:spLocks noChangeArrowheads="1"/>
          </p:cNvSpPr>
          <p:nvPr/>
        </p:nvSpPr>
        <p:spPr bwMode="auto">
          <a:xfrm>
            <a:off x="250825" y="979488"/>
            <a:ext cx="1878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b="1"/>
              <a:t>2</a:t>
            </a:r>
            <a:r>
              <a:rPr lang="fr-FR" altLang="bg-BG" sz="1800" b="1"/>
              <a:t>. N-</a:t>
            </a:r>
            <a:r>
              <a:rPr lang="en-US" altLang="bg-BG" sz="1800" b="1"/>
              <a:t>glycosides</a:t>
            </a:r>
            <a:endParaRPr lang="fr-FR" altLang="bg-BG" sz="1800" b="1"/>
          </a:p>
        </p:txBody>
      </p:sp>
      <p:pic>
        <p:nvPicPr>
          <p:cNvPr id="1946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860800"/>
            <a:ext cx="5029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2"/>
          <p:cNvSpPr>
            <a:spLocks noChangeArrowheads="1"/>
          </p:cNvSpPr>
          <p:nvPr/>
        </p:nvSpPr>
        <p:spPr bwMode="auto">
          <a:xfrm>
            <a:off x="5076825" y="3867150"/>
            <a:ext cx="406717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solidFill>
                  <a:srgbClr val="0070C0"/>
                </a:solidFill>
              </a:rPr>
              <a:t>N-</a:t>
            </a:r>
            <a:r>
              <a:rPr lang="en-US" altLang="bg-BG" sz="1800" b="1">
                <a:solidFill>
                  <a:srgbClr val="0070C0"/>
                </a:solidFill>
              </a:rPr>
              <a:t>glycosides</a:t>
            </a:r>
            <a:r>
              <a:rPr lang="bg-BG" altLang="bg-BG" sz="1800" b="1">
                <a:solidFill>
                  <a:srgbClr val="0070C0"/>
                </a:solidFill>
              </a:rPr>
              <a:t>: </a:t>
            </a:r>
            <a:r>
              <a:rPr lang="en-US" altLang="bg-BG" sz="1800" b="1">
                <a:solidFill>
                  <a:srgbClr val="0070C0"/>
                </a:solidFill>
              </a:rPr>
              <a:t>pharmaceuticals and</a:t>
            </a:r>
            <a:r>
              <a:rPr lang="bg-BG" altLang="bg-BG" sz="1800" b="1">
                <a:solidFill>
                  <a:srgbClr val="0070C0"/>
                </a:solidFill>
              </a:rPr>
              <a:t> </a:t>
            </a:r>
            <a:r>
              <a:rPr lang="en-US" altLang="bg-BG" sz="1800" b="1">
                <a:solidFill>
                  <a:srgbClr val="0070C0"/>
                </a:solidFill>
              </a:rPr>
              <a:t>pharmacologically active substances</a:t>
            </a:r>
            <a:r>
              <a:rPr lang="bg-BG" altLang="bg-BG" sz="1800" b="1">
                <a:solidFill>
                  <a:srgbClr val="0070C0"/>
                </a:solidFill>
              </a:rPr>
              <a:t>.</a:t>
            </a:r>
            <a:r>
              <a:rPr lang="en-US" altLang="bg-BG" sz="1800" b="1">
                <a:solidFill>
                  <a:srgbClr val="0070C0"/>
                </a:solidFill>
              </a:rPr>
              <a:t> Used in the textile industry – softeners and detergents</a:t>
            </a:r>
            <a:r>
              <a:rPr lang="bg-BG" altLang="bg-BG" sz="1800" b="1">
                <a:solidFill>
                  <a:srgbClr val="0070C0"/>
                </a:solidFill>
              </a:rPr>
              <a:t>.</a:t>
            </a:r>
            <a:r>
              <a:rPr lang="en-US" altLang="bg-BG" sz="1800" b="1">
                <a:solidFill>
                  <a:srgbClr val="0070C0"/>
                </a:solidFill>
              </a:rPr>
              <a:t> As antioxidants in manufacture of rubber</a:t>
            </a:r>
            <a:r>
              <a:rPr lang="bg-BG" altLang="bg-BG" sz="1800" b="1">
                <a:solidFill>
                  <a:srgbClr val="0070C0"/>
                </a:solidFill>
              </a:rPr>
              <a:t>.</a:t>
            </a:r>
          </a:p>
          <a:p>
            <a:pPr algn="ctr" eaLnBrk="1" hangingPunct="1">
              <a:spcBef>
                <a:spcPct val="0"/>
              </a:spcBef>
              <a:buFontTx/>
              <a:buNone/>
            </a:pPr>
            <a:r>
              <a:rPr lang="bg-BG" altLang="bg-BG" sz="1800" b="1">
                <a:solidFill>
                  <a:srgbClr val="0070C0"/>
                </a:solidFill>
              </a:rPr>
              <a:t>N-</a:t>
            </a:r>
            <a:r>
              <a:rPr lang="en-US" altLang="bg-BG" sz="1800" b="1">
                <a:solidFill>
                  <a:srgbClr val="0070C0"/>
                </a:solidFill>
              </a:rPr>
              <a:t>glycosylation takes place in the human constitution and is among the most important and studied reaction</a:t>
            </a:r>
            <a:r>
              <a:rPr lang="bg-BG" altLang="bg-BG" sz="1800" b="1">
                <a:solidFill>
                  <a:srgbClr val="0070C0"/>
                </a:solidFill>
              </a:rPr>
              <a:t>.</a:t>
            </a:r>
            <a:endParaRPr lang="bg-BG" altLang="bg-BG" sz="1800">
              <a:solidFill>
                <a:srgbClr val="0070C0"/>
              </a:solidFill>
            </a:endParaRPr>
          </a:p>
        </p:txBody>
      </p:sp>
      <p:sp>
        <p:nvSpPr>
          <p:cNvPr id="1946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19464"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19465" name="Picture 11" descr="https://upload.wikimedia.org/wikipedia/commons/b/ba/U_chemical_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125538"/>
            <a:ext cx="17589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Desoxyadenosi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58888"/>
            <a:ext cx="19970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1"/>
          <p:cNvSpPr txBox="1">
            <a:spLocks noChangeArrowheads="1"/>
          </p:cNvSpPr>
          <p:nvPr/>
        </p:nvSpPr>
        <p:spPr bwMode="auto">
          <a:xfrm>
            <a:off x="2843213" y="3249613"/>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uridine</a:t>
            </a:r>
            <a:endParaRPr lang="bg-BG" altLang="bg-BG" sz="1800"/>
          </a:p>
        </p:txBody>
      </p:sp>
      <p:sp>
        <p:nvSpPr>
          <p:cNvPr id="19468" name="TextBox 2"/>
          <p:cNvSpPr txBox="1">
            <a:spLocks noChangeArrowheads="1"/>
          </p:cNvSpPr>
          <p:nvPr/>
        </p:nvSpPr>
        <p:spPr bwMode="auto">
          <a:xfrm>
            <a:off x="6667500" y="3249613"/>
            <a:ext cx="186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deoxyadenosine</a:t>
            </a:r>
            <a:endParaRPr lang="bg-BG" altLang="bg-BG" sz="1800"/>
          </a:p>
        </p:txBody>
      </p:sp>
      <p:pic>
        <p:nvPicPr>
          <p:cNvPr id="19469" name="Picture 15" descr="Adenosi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1257300"/>
            <a:ext cx="181768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Box 15"/>
          <p:cNvSpPr txBox="1">
            <a:spLocks noChangeArrowheads="1"/>
          </p:cNvSpPr>
          <p:nvPr/>
        </p:nvSpPr>
        <p:spPr bwMode="auto">
          <a:xfrm>
            <a:off x="4546600" y="3249613"/>
            <a:ext cx="124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adenosine</a:t>
            </a:r>
            <a:endParaRPr lang="bg-BG" altLang="bg-BG" sz="1800"/>
          </a:p>
        </p:txBody>
      </p:sp>
      <p:sp>
        <p:nvSpPr>
          <p:cNvPr id="19471"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17</a:t>
            </a:r>
            <a:endParaRPr lang="bg-BG" altLang="bg-BG" sz="1800"/>
          </a:p>
        </p:txBody>
      </p:sp>
      <p:sp>
        <p:nvSpPr>
          <p:cNvPr id="20484" name="Rectangle 6"/>
          <p:cNvSpPr>
            <a:spLocks noChangeArrowheads="1"/>
          </p:cNvSpPr>
          <p:nvPr/>
        </p:nvSpPr>
        <p:spPr bwMode="auto">
          <a:xfrm>
            <a:off x="250825" y="692150"/>
            <a:ext cx="18780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b="1"/>
              <a:t>2</a:t>
            </a:r>
            <a:r>
              <a:rPr lang="fr-FR" altLang="bg-BG" sz="1800" b="1"/>
              <a:t>. N-</a:t>
            </a:r>
            <a:r>
              <a:rPr lang="en-US" altLang="bg-BG" sz="1800" b="1"/>
              <a:t>glycosides</a:t>
            </a:r>
            <a:endParaRPr lang="fr-FR" altLang="bg-BG" sz="1800" b="1"/>
          </a:p>
        </p:txBody>
      </p:sp>
      <p:sp>
        <p:nvSpPr>
          <p:cNvPr id="2048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0486"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20487" name="Picture 2" descr="https://upload.wikimedia.org/wikipedia/commons/thumb/a/a0/Variety_of_glycans.svg/900px-Variety_of_glycan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819150"/>
            <a:ext cx="44878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3"/>
          <p:cNvSpPr>
            <a:spLocks noChangeArrowheads="1"/>
          </p:cNvSpPr>
          <p:nvPr/>
        </p:nvSpPr>
        <p:spPr bwMode="auto">
          <a:xfrm>
            <a:off x="5297488" y="3411538"/>
            <a:ext cx="3579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400"/>
              <a:t>The different types of glycans produced in </a:t>
            </a:r>
          </a:p>
          <a:p>
            <a:pPr eaLnBrk="1" hangingPunct="1">
              <a:spcBef>
                <a:spcPct val="0"/>
              </a:spcBef>
              <a:buFontTx/>
              <a:buNone/>
            </a:pPr>
            <a:r>
              <a:rPr lang="en-US" altLang="bg-BG" sz="1400"/>
              <a:t>different organisms.</a:t>
            </a:r>
            <a:endParaRPr lang="bg-BG" altLang="bg-BG" sz="1400"/>
          </a:p>
        </p:txBody>
      </p:sp>
      <p:graphicFrame>
        <p:nvGraphicFramePr>
          <p:cNvPr id="5" name="Table 4"/>
          <p:cNvGraphicFramePr>
            <a:graphicFrameLocks noGrp="1"/>
          </p:cNvGraphicFramePr>
          <p:nvPr>
            <p:extLst>
              <p:ext uri="{D42A27DB-BD31-4B8C-83A1-F6EECF244321}">
                <p14:modId xmlns:p14="http://schemas.microsoft.com/office/powerpoint/2010/main" val="1728321197"/>
              </p:ext>
            </p:extLst>
          </p:nvPr>
        </p:nvGraphicFramePr>
        <p:xfrm>
          <a:off x="250825" y="4351338"/>
          <a:ext cx="8843963" cy="2462212"/>
        </p:xfrm>
        <a:graphic>
          <a:graphicData uri="http://schemas.openxmlformats.org/drawingml/2006/table">
            <a:tbl>
              <a:tblPr/>
              <a:tblGrid>
                <a:gridCol w="1173058"/>
                <a:gridCol w="7670905"/>
              </a:tblGrid>
              <a:tr h="365758">
                <a:tc gridSpan="2">
                  <a:txBody>
                    <a:bodyPr/>
                    <a:lstStyle/>
                    <a:p>
                      <a:pPr algn="ctr"/>
                      <a:r>
                        <a:rPr lang="fr-FR" sz="1800" dirty="0" err="1">
                          <a:effectLst/>
                        </a:rPr>
                        <a:t>Functions</a:t>
                      </a:r>
                      <a:r>
                        <a:rPr lang="fr-FR" sz="1800" dirty="0">
                          <a:effectLst/>
                        </a:rPr>
                        <a:t> of N-</a:t>
                      </a:r>
                      <a:r>
                        <a:rPr lang="fr-FR" sz="1800" dirty="0" err="1">
                          <a:effectLst/>
                        </a:rPr>
                        <a:t>linked</a:t>
                      </a:r>
                      <a:r>
                        <a:rPr lang="fr-FR" sz="1800" dirty="0">
                          <a:effectLst/>
                        </a:rPr>
                        <a:t> </a:t>
                      </a:r>
                      <a:r>
                        <a:rPr lang="fr-FR" sz="1800" dirty="0" err="1">
                          <a:effectLst/>
                        </a:rPr>
                        <a:t>glycans</a:t>
                      </a:r>
                      <a:endParaRPr lang="fr-FR" sz="1800" dirty="0">
                        <a:effectLst/>
                      </a:endParaRP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bg-BG"/>
                    </a:p>
                  </a:txBody>
                  <a:tcPr/>
                </a:tc>
              </a:tr>
              <a:tr h="1254082">
                <a:tc>
                  <a:txBody>
                    <a:bodyPr/>
                    <a:lstStyle/>
                    <a:p>
                      <a:r>
                        <a:rPr lang="fr-FR" sz="1800">
                          <a:effectLst/>
                        </a:rPr>
                        <a:t>Intrinsic</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buFont typeface="+mj-lt"/>
                        <a:buAutoNum type="arabicPeriod"/>
                      </a:pPr>
                      <a:r>
                        <a:rPr lang="en-US" sz="1800" dirty="0">
                          <a:effectLst/>
                        </a:rPr>
                        <a:t>Provides structural components to the cell wall and extracellular matrix.</a:t>
                      </a:r>
                    </a:p>
                    <a:p>
                      <a:pPr algn="l">
                        <a:buFont typeface="+mj-lt"/>
                        <a:buAutoNum type="arabicPeriod"/>
                      </a:pPr>
                      <a:r>
                        <a:rPr lang="en-US" sz="1800" dirty="0">
                          <a:effectLst/>
                        </a:rPr>
                        <a:t>Modify protein properties such as stability and </a:t>
                      </a:r>
                      <a:r>
                        <a:rPr lang="en-US" sz="1800" dirty="0" smtClean="0">
                          <a:effectLst/>
                        </a:rPr>
                        <a:t>solubility.</a:t>
                      </a:r>
                      <a:r>
                        <a:rPr lang="en-US" sz="1800" dirty="0">
                          <a:effectLst/>
                        </a:rPr>
                        <a:t> (More stable to high temperature, pH, etc.)</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42372">
                <a:tc>
                  <a:txBody>
                    <a:bodyPr/>
                    <a:lstStyle/>
                    <a:p>
                      <a:r>
                        <a:rPr lang="fr-FR" sz="1800">
                          <a:effectLst/>
                        </a:rPr>
                        <a:t>Extrinsic</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buFont typeface="+mj-lt"/>
                        <a:buAutoNum type="arabicPeriod"/>
                      </a:pPr>
                      <a:r>
                        <a:rPr lang="en-US" sz="1800" dirty="0">
                          <a:effectLst/>
                        </a:rPr>
                        <a:t>Directs trafficking of glycoproteins.</a:t>
                      </a:r>
                    </a:p>
                    <a:p>
                      <a:pPr algn="l">
                        <a:buFont typeface="+mj-lt"/>
                        <a:buAutoNum type="arabicPeriod"/>
                      </a:pPr>
                      <a:r>
                        <a:rPr lang="en-US" sz="1800" dirty="0">
                          <a:effectLst/>
                        </a:rPr>
                        <a:t>Mediates cell </a:t>
                      </a:r>
                      <a:r>
                        <a:rPr lang="en-US" sz="1800" dirty="0" smtClean="0">
                          <a:effectLst/>
                        </a:rPr>
                        <a:t>signaling. </a:t>
                      </a:r>
                      <a:r>
                        <a:rPr lang="en-US" sz="1800" dirty="0">
                          <a:effectLst/>
                        </a:rPr>
                        <a:t>(Cell-Cell and Cell-Matrix interactions)</a:t>
                      </a:r>
                    </a:p>
                  </a:txBody>
                  <a:tcPr marT="45719" marB="457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20502" name="TextBox 1"/>
          <p:cNvSpPr txBox="1">
            <a:spLocks noChangeArrowheads="1"/>
          </p:cNvSpPr>
          <p:nvPr/>
        </p:nvSpPr>
        <p:spPr bwMode="auto">
          <a:xfrm>
            <a:off x="1357313" y="2205038"/>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N-glycolylneuraminic acid</a:t>
            </a:r>
            <a:endParaRPr lang="bg-BG" altLang="bg-BG" sz="1800"/>
          </a:p>
        </p:txBody>
      </p:sp>
      <p:pic>
        <p:nvPicPr>
          <p:cNvPr id="20503" name="Picture 25" descr="Beta N-glycolylneuraminic aci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8" y="1196975"/>
            <a:ext cx="2519362"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7" descr="https://upload.wikimedia.org/wikipedia/commons/4/4e/Neu5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2801938"/>
            <a:ext cx="21812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TextBox 13"/>
          <p:cNvSpPr txBox="1">
            <a:spLocks noChangeArrowheads="1"/>
          </p:cNvSpPr>
          <p:nvPr/>
        </p:nvSpPr>
        <p:spPr bwMode="auto">
          <a:xfrm>
            <a:off x="1182688" y="34115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Sialic acid</a:t>
            </a:r>
            <a:endParaRPr lang="bg-BG" altLang="bg-BG"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18</a:t>
            </a:r>
            <a:endParaRPr lang="bg-BG" altLang="bg-BG" sz="1800"/>
          </a:p>
        </p:txBody>
      </p:sp>
      <p:sp>
        <p:nvSpPr>
          <p:cNvPr id="21508" name="Rectangle 6"/>
          <p:cNvSpPr>
            <a:spLocks noChangeArrowheads="1"/>
          </p:cNvSpPr>
          <p:nvPr/>
        </p:nvSpPr>
        <p:spPr bwMode="auto">
          <a:xfrm>
            <a:off x="250825" y="979488"/>
            <a:ext cx="18653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3</a:t>
            </a:r>
            <a:r>
              <a:rPr lang="fr-FR" altLang="bg-BG" sz="1800" b="1"/>
              <a:t>. S-</a:t>
            </a:r>
            <a:r>
              <a:rPr lang="en-US" altLang="bg-BG" sz="1800" b="1"/>
              <a:t>glycosides</a:t>
            </a:r>
            <a:endParaRPr lang="fr-FR" altLang="bg-BG" sz="1800" b="1"/>
          </a:p>
        </p:txBody>
      </p:sp>
      <p:sp>
        <p:nvSpPr>
          <p:cNvPr id="21509" name="Rectangle 9"/>
          <p:cNvSpPr>
            <a:spLocks noChangeArrowheads="1"/>
          </p:cNvSpPr>
          <p:nvPr/>
        </p:nvSpPr>
        <p:spPr bwMode="auto">
          <a:xfrm>
            <a:off x="5003800" y="1341438"/>
            <a:ext cx="3924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Found in broccoli</a:t>
            </a:r>
            <a:r>
              <a:rPr lang="bg-BG" altLang="bg-BG" sz="1800" b="1"/>
              <a:t>, </a:t>
            </a:r>
            <a:r>
              <a:rPr lang="fr-FR" altLang="bg-BG" sz="1800" b="1"/>
              <a:t>Brussels sprouts</a:t>
            </a:r>
            <a:r>
              <a:rPr lang="bg-BG" altLang="bg-BG" sz="1800" b="1"/>
              <a:t>, </a:t>
            </a:r>
            <a:r>
              <a:rPr lang="en-US" altLang="bg-BG" sz="1800" b="1"/>
              <a:t>horseradish</a:t>
            </a:r>
            <a:r>
              <a:rPr lang="bg-BG" altLang="bg-BG" sz="1800" b="1"/>
              <a:t>, </a:t>
            </a:r>
            <a:r>
              <a:rPr lang="en-US" altLang="bg-BG" sz="1800" b="1"/>
              <a:t>mustard</a:t>
            </a:r>
            <a:endParaRPr lang="bg-BG" altLang="bg-BG" sz="1800"/>
          </a:p>
        </p:txBody>
      </p:sp>
      <p:pic>
        <p:nvPicPr>
          <p:cNvPr id="21510" name="Picture 11" descr="200px-Sinalbin_stru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92375"/>
            <a:ext cx="28797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2"/>
          <p:cNvSpPr>
            <a:spLocks noChangeArrowheads="1"/>
          </p:cNvSpPr>
          <p:nvPr/>
        </p:nvSpPr>
        <p:spPr bwMode="auto">
          <a:xfrm>
            <a:off x="6443663" y="4437063"/>
            <a:ext cx="2017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sinalbin</a:t>
            </a:r>
            <a:endParaRPr lang="fr-FR" altLang="bg-BG" sz="1800"/>
          </a:p>
        </p:txBody>
      </p:sp>
      <p:sp>
        <p:nvSpPr>
          <p:cNvPr id="2151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1513"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21514" name="Picture 11" descr="F:\ \recovered\lekcii_Greece\old word files_info\mirosina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349500"/>
            <a:ext cx="51498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19</a:t>
            </a:r>
            <a:endParaRPr lang="bg-BG" altLang="bg-BG" sz="1800"/>
          </a:p>
        </p:txBody>
      </p:sp>
      <p:sp>
        <p:nvSpPr>
          <p:cNvPr id="22532" name="Rectangle 6"/>
          <p:cNvSpPr>
            <a:spLocks noChangeArrowheads="1"/>
          </p:cNvSpPr>
          <p:nvPr/>
        </p:nvSpPr>
        <p:spPr bwMode="auto">
          <a:xfrm>
            <a:off x="250825" y="979488"/>
            <a:ext cx="1878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4</a:t>
            </a:r>
            <a:r>
              <a:rPr lang="fr-FR" altLang="bg-BG" sz="1800" b="1"/>
              <a:t>. </a:t>
            </a:r>
            <a:r>
              <a:rPr lang="en-US" altLang="bg-BG" sz="1800" b="1"/>
              <a:t>C</a:t>
            </a:r>
            <a:r>
              <a:rPr lang="fr-FR" altLang="bg-BG" sz="1800" b="1"/>
              <a:t>-</a:t>
            </a:r>
            <a:r>
              <a:rPr lang="en-US" altLang="bg-BG" sz="1800" b="1"/>
              <a:t>glycosides</a:t>
            </a:r>
            <a:endParaRPr lang="fr-FR" altLang="bg-BG" sz="1800" b="1"/>
          </a:p>
        </p:txBody>
      </p:sp>
      <p:sp>
        <p:nvSpPr>
          <p:cNvPr id="2253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2534" name="Rectangle 2"/>
          <p:cNvSpPr>
            <a:spLocks noChangeArrowheads="1"/>
          </p:cNvSpPr>
          <p:nvPr/>
        </p:nvSpPr>
        <p:spPr bwMode="auto">
          <a:xfrm>
            <a:off x="3460750" y="403225"/>
            <a:ext cx="2222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Glycosides - types</a:t>
            </a:r>
            <a:endParaRPr lang="bg-BG" altLang="bg-BG" sz="1800"/>
          </a:p>
        </p:txBody>
      </p:sp>
      <p:pic>
        <p:nvPicPr>
          <p:cNvPr id="22535" name="Picture 8" descr="F:\ \recovered\lekcii_Greece\old word files_info\mangife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43259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
          <p:cNvSpPr txBox="1">
            <a:spLocks noChangeArrowheads="1"/>
          </p:cNvSpPr>
          <p:nvPr/>
        </p:nvSpPr>
        <p:spPr bwMode="auto">
          <a:xfrm>
            <a:off x="5435600" y="1844675"/>
            <a:ext cx="354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mangiferin – found in mangoes</a:t>
            </a:r>
          </a:p>
          <a:p>
            <a:pPr eaLnBrk="1" hangingPunct="1">
              <a:spcBef>
                <a:spcPct val="0"/>
              </a:spcBef>
              <a:buFontTx/>
              <a:buNone/>
            </a:pPr>
            <a:r>
              <a:rPr lang="en-US" altLang="bg-BG" sz="1800"/>
              <a:t>(antimicrobial, antioxidant effects</a:t>
            </a:r>
            <a:endParaRPr lang="bg-BG" altLang="bg-BG"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20</a:t>
            </a:r>
            <a:endParaRPr lang="bg-BG" altLang="bg-BG" sz="1800"/>
          </a:p>
        </p:txBody>
      </p:sp>
      <p:sp>
        <p:nvSpPr>
          <p:cNvPr id="23556" name="Rectangle 8"/>
          <p:cNvSpPr>
            <a:spLocks noChangeArrowheads="1"/>
          </p:cNvSpPr>
          <p:nvPr/>
        </p:nvSpPr>
        <p:spPr bwMode="auto">
          <a:xfrm>
            <a:off x="2216150" y="403225"/>
            <a:ext cx="494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 Types of bonding</a:t>
            </a:r>
            <a:endParaRPr lang="bg-BG" altLang="bg-BG" sz="1800" b="1"/>
          </a:p>
        </p:txBody>
      </p:sp>
      <p:sp>
        <p:nvSpPr>
          <p:cNvPr id="2355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3558" name="Picture 7" descr="F:\ \recovered\lekcii_Greece\old word files_info\glyco_bo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930275"/>
            <a:ext cx="7442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21</a:t>
            </a:r>
            <a:endParaRPr lang="bg-BG" altLang="bg-BG" sz="1800"/>
          </a:p>
        </p:txBody>
      </p:sp>
      <p:sp>
        <p:nvSpPr>
          <p:cNvPr id="24580" name="Rectangle 8"/>
          <p:cNvSpPr>
            <a:spLocks noChangeArrowheads="1"/>
          </p:cNvSpPr>
          <p:nvPr/>
        </p:nvSpPr>
        <p:spPr bwMode="auto">
          <a:xfrm>
            <a:off x="3114675" y="403225"/>
            <a:ext cx="291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a:t>
            </a:r>
            <a:endParaRPr lang="bg-BG" altLang="bg-BG" sz="1800"/>
          </a:p>
        </p:txBody>
      </p:sp>
      <p:sp>
        <p:nvSpPr>
          <p:cNvPr id="2458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45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3341687"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9" descr="http://upload.wikimedia.org/wikipedia/commons/1/17/Lactose(l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981075"/>
            <a:ext cx="37766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3068638"/>
            <a:ext cx="29972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5" name="TextBox 1"/>
          <p:cNvSpPr txBox="1">
            <a:spLocks noChangeArrowheads="1"/>
          </p:cNvSpPr>
          <p:nvPr/>
        </p:nvSpPr>
        <p:spPr bwMode="auto">
          <a:xfrm>
            <a:off x="6032500" y="5132388"/>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cellobiose</a:t>
            </a:r>
            <a:endParaRPr lang="bg-BG" altLang="bg-BG" sz="1800"/>
          </a:p>
        </p:txBody>
      </p:sp>
      <p:pic>
        <p:nvPicPr>
          <p:cNvPr id="2458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3933825"/>
            <a:ext cx="487521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3935412" y="1176448"/>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3"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22</a:t>
            </a:r>
            <a:endParaRPr lang="bg-BG" altLang="bg-BG" sz="1800"/>
          </a:p>
        </p:txBody>
      </p:sp>
      <p:pic>
        <p:nvPicPr>
          <p:cNvPr id="25604" name="Picture 9"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292600"/>
            <a:ext cx="35274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0"/>
          <p:cNvSpPr>
            <a:spLocks noChangeArrowheads="1"/>
          </p:cNvSpPr>
          <p:nvPr/>
        </p:nvSpPr>
        <p:spPr bwMode="auto">
          <a:xfrm>
            <a:off x="5364163" y="2001838"/>
            <a:ext cx="365918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Cyclodextrins</a:t>
            </a:r>
            <a:r>
              <a:rPr lang="bg-BG" altLang="bg-BG" sz="1800"/>
              <a:t> – </a:t>
            </a:r>
          </a:p>
          <a:p>
            <a:pPr algn="ctr" eaLnBrk="1" hangingPunct="1">
              <a:spcBef>
                <a:spcPct val="0"/>
              </a:spcBef>
              <a:buFontTx/>
              <a:buNone/>
            </a:pPr>
            <a:r>
              <a:rPr lang="en-US" altLang="bg-BG" sz="1800"/>
              <a:t>For immobilization, cariers</a:t>
            </a:r>
            <a:r>
              <a:rPr lang="bg-BG" altLang="bg-BG" sz="1800"/>
              <a:t> </a:t>
            </a:r>
          </a:p>
          <a:p>
            <a:pPr algn="ctr" eaLnBrk="1" hangingPunct="1">
              <a:spcBef>
                <a:spcPct val="0"/>
              </a:spcBef>
              <a:buFontTx/>
              <a:buNone/>
            </a:pPr>
            <a:r>
              <a:rPr lang="en-US" altLang="bg-BG" sz="1800"/>
              <a:t>Stabilizers of flavors, vitamins etc.</a:t>
            </a:r>
            <a:endParaRPr lang="bg-BG" altLang="bg-BG" sz="1800"/>
          </a:p>
        </p:txBody>
      </p:sp>
      <p:pic>
        <p:nvPicPr>
          <p:cNvPr id="2181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21163"/>
            <a:ext cx="348456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56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084263"/>
            <a:ext cx="4344987"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9" name="Rectangle 8"/>
          <p:cNvSpPr>
            <a:spLocks noChangeArrowheads="1"/>
          </p:cNvSpPr>
          <p:nvPr/>
        </p:nvSpPr>
        <p:spPr bwMode="auto">
          <a:xfrm>
            <a:off x="3114675" y="403225"/>
            <a:ext cx="291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a:t>
            </a:r>
            <a:endParaRPr lang="bg-BG" altLang="bg-BG"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3"/>
                                        </p:tgtEl>
                                        <p:attrNameLst>
                                          <p:attrName>style.visibility</p:attrName>
                                        </p:attrNameLst>
                                      </p:cBhvr>
                                      <p:to>
                                        <p:strVal val="visible"/>
                                      </p:to>
                                    </p:set>
                                    <p:anim calcmode="lin" valueType="num">
                                      <p:cBhvr additive="base">
                                        <p:cTn id="7" dur="500" fill="hold"/>
                                        <p:tgtEl>
                                          <p:spTgt spid="218123"/>
                                        </p:tgtEl>
                                        <p:attrNameLst>
                                          <p:attrName>ppt_x</p:attrName>
                                        </p:attrNameLst>
                                      </p:cBhvr>
                                      <p:tavLst>
                                        <p:tav tm="0">
                                          <p:val>
                                            <p:strVal val="#ppt_x"/>
                                          </p:val>
                                        </p:tav>
                                        <p:tav tm="100000">
                                          <p:val>
                                            <p:strVal val="#ppt_x"/>
                                          </p:val>
                                        </p:tav>
                                      </p:tavLst>
                                    </p:anim>
                                    <p:anim calcmode="lin" valueType="num">
                                      <p:cBhvr additive="base">
                                        <p:cTn id="8" dur="500" fill="hold"/>
                                        <p:tgtEl>
                                          <p:spTgt spid="218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23</a:t>
            </a:r>
            <a:endParaRPr lang="bg-BG" altLang="bg-BG" sz="1800"/>
          </a:p>
        </p:txBody>
      </p:sp>
      <p:sp>
        <p:nvSpPr>
          <p:cNvPr id="26628" name="Rectangle 10"/>
          <p:cNvSpPr>
            <a:spLocks noChangeArrowheads="1"/>
          </p:cNvSpPr>
          <p:nvPr/>
        </p:nvSpPr>
        <p:spPr bwMode="auto">
          <a:xfrm>
            <a:off x="0" y="174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graphicFrame>
        <p:nvGraphicFramePr>
          <p:cNvPr id="26629" name="Object 9"/>
          <p:cNvGraphicFramePr>
            <a:graphicFrameLocks noChangeAspect="1"/>
          </p:cNvGraphicFramePr>
          <p:nvPr/>
        </p:nvGraphicFramePr>
        <p:xfrm>
          <a:off x="754063" y="1916113"/>
          <a:ext cx="2532062" cy="4608512"/>
        </p:xfrm>
        <a:graphic>
          <a:graphicData uri="http://schemas.openxmlformats.org/presentationml/2006/ole">
            <mc:AlternateContent xmlns:mc="http://schemas.openxmlformats.org/markup-compatibility/2006">
              <mc:Choice xmlns:v="urn:schemas-microsoft-com:vml" Requires="v">
                <p:oleObj spid="_x0000_s26655" name="CS ChemDraw Drawing" r:id="rId3" imgW="2435962" imgH="4646066" progId="ChemDraw.Document.6.0">
                  <p:embed/>
                </p:oleObj>
              </mc:Choice>
              <mc:Fallback>
                <p:oleObj name="CS ChemDraw Drawing" r:id="rId3" imgW="2435962" imgH="4646066" progId="ChemDraw.Document.6.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3" y="1916113"/>
                        <a:ext cx="25320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Text Box 11"/>
          <p:cNvSpPr txBox="1">
            <a:spLocks noChangeArrowheads="1"/>
          </p:cNvSpPr>
          <p:nvPr/>
        </p:nvSpPr>
        <p:spPr bwMode="auto">
          <a:xfrm>
            <a:off x="395288" y="982663"/>
            <a:ext cx="324961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Fructooligosaccharides</a:t>
            </a:r>
            <a:r>
              <a:rPr lang="bg-BG" altLang="bg-BG" sz="1800"/>
              <a:t> (</a:t>
            </a:r>
            <a:r>
              <a:rPr lang="en-US" altLang="bg-BG" sz="1800"/>
              <a:t>FOS</a:t>
            </a:r>
            <a:r>
              <a:rPr lang="bg-BG" altLang="bg-BG" sz="1800"/>
              <a:t>)</a:t>
            </a:r>
          </a:p>
          <a:p>
            <a:pPr algn="ctr" eaLnBrk="1" hangingPunct="1">
              <a:spcBef>
                <a:spcPct val="0"/>
              </a:spcBef>
              <a:buFontTx/>
              <a:buNone/>
            </a:pPr>
            <a:r>
              <a:rPr lang="en-US" altLang="bg-BG" sz="1800"/>
              <a:t>Inulins</a:t>
            </a:r>
            <a:endParaRPr lang="bg-BG" altLang="bg-BG" sz="1800"/>
          </a:p>
        </p:txBody>
      </p:sp>
      <p:sp>
        <p:nvSpPr>
          <p:cNvPr id="2663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6632" name="Rectangle 8"/>
          <p:cNvSpPr>
            <a:spLocks noChangeArrowheads="1"/>
          </p:cNvSpPr>
          <p:nvPr/>
        </p:nvSpPr>
        <p:spPr bwMode="auto">
          <a:xfrm>
            <a:off x="3114675" y="403225"/>
            <a:ext cx="291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Di- and oligosaccharides</a:t>
            </a:r>
            <a:endParaRPr lang="bg-BG" altLang="bg-BG" sz="1800"/>
          </a:p>
        </p:txBody>
      </p:sp>
      <p:graphicFrame>
        <p:nvGraphicFramePr>
          <p:cNvPr id="26633" name="Object 14"/>
          <p:cNvGraphicFramePr>
            <a:graphicFrameLocks noChangeAspect="1"/>
          </p:cNvGraphicFramePr>
          <p:nvPr/>
        </p:nvGraphicFramePr>
        <p:xfrm>
          <a:off x="5508625" y="1628775"/>
          <a:ext cx="2457450" cy="5229225"/>
        </p:xfrm>
        <a:graphic>
          <a:graphicData uri="http://schemas.openxmlformats.org/presentationml/2006/ole">
            <mc:AlternateContent xmlns:mc="http://schemas.openxmlformats.org/markup-compatibility/2006">
              <mc:Choice xmlns:v="urn:schemas-microsoft-com:vml" Requires="v">
                <p:oleObj spid="_x0000_s26656" name="CS ChemDraw Drawing" r:id="rId5" imgW="2968447" imgH="6315151" progId="ChemDraw.Document.6.0">
                  <p:embed/>
                </p:oleObj>
              </mc:Choice>
              <mc:Fallback>
                <p:oleObj name="CS ChemDraw Drawing" r:id="rId5" imgW="2968447" imgH="6315151" progId="ChemDraw.Document.6.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628775"/>
                        <a:ext cx="24574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4" name="Text Box 15"/>
          <p:cNvSpPr txBox="1">
            <a:spLocks noChangeArrowheads="1"/>
          </p:cNvSpPr>
          <p:nvPr/>
        </p:nvSpPr>
        <p:spPr bwMode="auto">
          <a:xfrm>
            <a:off x="4733925" y="981075"/>
            <a:ext cx="3429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bg-BG" sz="1800"/>
              <a:t>Galactooligosaccharides (GOS)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568700" y="403225"/>
            <a:ext cx="2006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a:t>
            </a:r>
            <a:endParaRPr lang="bg-BG" altLang="bg-BG" sz="1800"/>
          </a:p>
        </p:txBody>
      </p:sp>
      <p:sp>
        <p:nvSpPr>
          <p:cNvPr id="27651"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24</a:t>
            </a:r>
            <a:endParaRPr lang="bg-BG" altLang="bg-BG" sz="1800"/>
          </a:p>
        </p:txBody>
      </p:sp>
      <p:sp>
        <p:nvSpPr>
          <p:cNvPr id="27653" name="Rectangle 6"/>
          <p:cNvSpPr>
            <a:spLocks noChangeArrowheads="1"/>
          </p:cNvSpPr>
          <p:nvPr/>
        </p:nvSpPr>
        <p:spPr bwMode="auto">
          <a:xfrm>
            <a:off x="381000" y="835025"/>
            <a:ext cx="2590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Classification. Types.</a:t>
            </a:r>
            <a:r>
              <a:rPr lang="bg-BG" altLang="bg-BG" sz="1800"/>
              <a:t> </a:t>
            </a:r>
          </a:p>
        </p:txBody>
      </p:sp>
      <p:sp>
        <p:nvSpPr>
          <p:cNvPr id="2765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7655" name="TextBox 1"/>
          <p:cNvSpPr txBox="1">
            <a:spLocks noChangeArrowheads="1"/>
          </p:cNvSpPr>
          <p:nvPr/>
        </p:nvSpPr>
        <p:spPr bwMode="auto">
          <a:xfrm>
            <a:off x="611188" y="1989138"/>
            <a:ext cx="25066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 – linear</a:t>
            </a:r>
          </a:p>
          <a:p>
            <a:pPr eaLnBrk="1" hangingPunct="1">
              <a:spcBef>
                <a:spcPct val="0"/>
              </a:spcBef>
              <a:buFontTx/>
              <a:buNone/>
            </a:pPr>
            <a:r>
              <a:rPr lang="en-US" altLang="bg-BG" sz="1800"/>
              <a:t>b). – cyclic</a:t>
            </a:r>
          </a:p>
          <a:p>
            <a:pPr eaLnBrk="1" hangingPunct="1">
              <a:spcBef>
                <a:spcPct val="0"/>
              </a:spcBef>
              <a:buFontTx/>
              <a:buNone/>
            </a:pPr>
            <a:r>
              <a:rPr lang="en-US" altLang="bg-BG" sz="1800"/>
              <a:t>c). – branched </a:t>
            </a:r>
          </a:p>
          <a:p>
            <a:pPr eaLnBrk="1" hangingPunct="1">
              <a:spcBef>
                <a:spcPct val="0"/>
              </a:spcBef>
              <a:buFontTx/>
              <a:buNone/>
            </a:pPr>
            <a:r>
              <a:rPr lang="en-US" altLang="bg-BG" sz="1800"/>
              <a:t>d). – branched (short)</a:t>
            </a:r>
          </a:p>
          <a:p>
            <a:pPr eaLnBrk="1" hangingPunct="1">
              <a:spcBef>
                <a:spcPct val="0"/>
              </a:spcBef>
              <a:buFontTx/>
              <a:buNone/>
            </a:pPr>
            <a:r>
              <a:rPr lang="en-US" altLang="bg-BG" sz="1800"/>
              <a:t>e). – branched (heavy)</a:t>
            </a:r>
          </a:p>
          <a:p>
            <a:pPr eaLnBrk="1" hangingPunct="1">
              <a:spcBef>
                <a:spcPct val="0"/>
              </a:spcBef>
              <a:buFontTx/>
              <a:buNone/>
            </a:pPr>
            <a:r>
              <a:rPr lang="en-US" altLang="bg-BG" sz="1800"/>
              <a:t>f). – branched (heavy)</a:t>
            </a:r>
            <a:endParaRPr lang="bg-BG" altLang="bg-BG" sz="1800"/>
          </a:p>
        </p:txBody>
      </p:sp>
      <p:pic>
        <p:nvPicPr>
          <p:cNvPr id="27656" name="Picture 9" descr="F:\ \recovered\lekcii_Greece\old word files_info\Untitled-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866775"/>
            <a:ext cx="4411662"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25</a:t>
            </a:r>
            <a:endParaRPr lang="bg-BG" altLang="bg-BG" sz="1800"/>
          </a:p>
        </p:txBody>
      </p:sp>
      <p:sp>
        <p:nvSpPr>
          <p:cNvPr id="28676" name="Rectangle 7"/>
          <p:cNvSpPr>
            <a:spLocks noChangeArrowheads="1"/>
          </p:cNvSpPr>
          <p:nvPr/>
        </p:nvSpPr>
        <p:spPr bwMode="auto">
          <a:xfrm>
            <a:off x="349250" y="835025"/>
            <a:ext cx="4413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Classification. Types of configurations</a:t>
            </a:r>
            <a:endParaRPr lang="bg-BG" altLang="bg-BG" sz="1800"/>
          </a:p>
        </p:txBody>
      </p:sp>
      <p:pic>
        <p:nvPicPr>
          <p:cNvPr id="28677" name="Picture 8"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6358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9"/>
          <p:cNvSpPr>
            <a:spLocks noChangeArrowheads="1"/>
          </p:cNvSpPr>
          <p:nvPr/>
        </p:nvSpPr>
        <p:spPr bwMode="auto">
          <a:xfrm>
            <a:off x="122238" y="1631950"/>
            <a:ext cx="1158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Type</a:t>
            </a:r>
            <a:r>
              <a:rPr lang="bg-BG" altLang="bg-BG" sz="1800"/>
              <a:t> А</a:t>
            </a:r>
            <a:r>
              <a:rPr lang="en-US" altLang="bg-BG" sz="1800"/>
              <a:t> – </a:t>
            </a:r>
          </a:p>
          <a:p>
            <a:pPr algn="ctr" eaLnBrk="1" hangingPunct="1">
              <a:spcBef>
                <a:spcPct val="0"/>
              </a:spcBef>
              <a:buFontTx/>
              <a:buNone/>
            </a:pPr>
            <a:r>
              <a:rPr lang="en-US" altLang="bg-BG" sz="1800"/>
              <a:t>e-e</a:t>
            </a:r>
            <a:endParaRPr lang="bg-BG" altLang="bg-BG" sz="1800"/>
          </a:p>
        </p:txBody>
      </p:sp>
      <p:pic>
        <p:nvPicPr>
          <p:cNvPr id="28679" name="Picture 10"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36838"/>
            <a:ext cx="47529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1"/>
          <p:cNvSpPr>
            <a:spLocks noChangeArrowheads="1"/>
          </p:cNvSpPr>
          <p:nvPr/>
        </p:nvSpPr>
        <p:spPr bwMode="auto">
          <a:xfrm>
            <a:off x="122238" y="3497263"/>
            <a:ext cx="1158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Type B – </a:t>
            </a:r>
          </a:p>
          <a:p>
            <a:pPr algn="ctr" eaLnBrk="1" hangingPunct="1">
              <a:spcBef>
                <a:spcPct val="0"/>
              </a:spcBef>
              <a:buFontTx/>
              <a:buNone/>
            </a:pPr>
            <a:r>
              <a:rPr lang="en-US" altLang="bg-BG" sz="1800"/>
              <a:t>e-a</a:t>
            </a:r>
            <a:endParaRPr lang="bg-BG" altLang="bg-BG" sz="1800"/>
          </a:p>
        </p:txBody>
      </p:sp>
      <p:pic>
        <p:nvPicPr>
          <p:cNvPr id="28681" name="Picture 12"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5270500"/>
            <a:ext cx="6119812"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13"/>
          <p:cNvSpPr>
            <a:spLocks noChangeShapeType="1"/>
          </p:cNvSpPr>
          <p:nvPr/>
        </p:nvSpPr>
        <p:spPr bwMode="auto">
          <a:xfrm>
            <a:off x="395288" y="2420938"/>
            <a:ext cx="8497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Line 14"/>
          <p:cNvSpPr>
            <a:spLocks noChangeShapeType="1"/>
          </p:cNvSpPr>
          <p:nvPr/>
        </p:nvSpPr>
        <p:spPr bwMode="auto">
          <a:xfrm>
            <a:off x="395288" y="5084763"/>
            <a:ext cx="8497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Rectangle 15"/>
          <p:cNvSpPr>
            <a:spLocks noChangeArrowheads="1"/>
          </p:cNvSpPr>
          <p:nvPr/>
        </p:nvSpPr>
        <p:spPr bwMode="auto">
          <a:xfrm>
            <a:off x="187325" y="5586413"/>
            <a:ext cx="11715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Type C – </a:t>
            </a:r>
          </a:p>
          <a:p>
            <a:pPr algn="ctr" eaLnBrk="1" hangingPunct="1">
              <a:spcBef>
                <a:spcPct val="0"/>
              </a:spcBef>
              <a:buFontTx/>
              <a:buNone/>
            </a:pPr>
            <a:r>
              <a:rPr lang="en-US" altLang="bg-BG" sz="1800"/>
              <a:t>a-a</a:t>
            </a:r>
            <a:endParaRPr lang="bg-BG" altLang="bg-BG" sz="1800"/>
          </a:p>
        </p:txBody>
      </p:sp>
      <p:sp>
        <p:nvSpPr>
          <p:cNvPr id="2868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28686" name="Rectangle 2"/>
          <p:cNvSpPr>
            <a:spLocks noChangeArrowheads="1"/>
          </p:cNvSpPr>
          <p:nvPr/>
        </p:nvSpPr>
        <p:spPr bwMode="auto">
          <a:xfrm>
            <a:off x="3568700" y="403225"/>
            <a:ext cx="2006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a:t>
            </a:r>
            <a:endParaRPr lang="bg-BG" altLang="bg-BG" sz="1800"/>
          </a:p>
        </p:txBody>
      </p:sp>
      <p:sp>
        <p:nvSpPr>
          <p:cNvPr id="2868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104807" y="512734"/>
            <a:ext cx="31470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smtClean="0"/>
              <a:t>Importance of enantiomers</a:t>
            </a:r>
            <a:endParaRPr lang="bg-BG" altLang="bg-BG" sz="1800" dirty="0"/>
          </a:p>
        </p:txBody>
      </p:sp>
      <p:sp>
        <p:nvSpPr>
          <p:cNvPr id="3075"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Text Box 5"/>
          <p:cNvSpPr txBox="1">
            <a:spLocks noChangeArrowheads="1"/>
          </p:cNvSpPr>
          <p:nvPr/>
        </p:nvSpPr>
        <p:spPr bwMode="auto">
          <a:xfrm>
            <a:off x="8656638" y="38100"/>
            <a:ext cx="3642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dirty="0" smtClean="0"/>
              <a:t>1’</a:t>
            </a:r>
            <a:endParaRPr lang="bg-BG" altLang="bg-BG" sz="1800" dirty="0"/>
          </a:p>
        </p:txBody>
      </p:sp>
      <p:sp>
        <p:nvSpPr>
          <p:cNvPr id="307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7650" name="Picture 2" descr="https://upload.wikimedia.org/wikipedia/commons/thumb/8/86/Thalidomide-racemate2DCSD.svg/1920px-Thalidomide-racemate2DCS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186055"/>
            <a:ext cx="4318448" cy="1318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3818" y="3309030"/>
            <a:ext cx="8452820" cy="646331"/>
          </a:xfrm>
          <a:prstGeom prst="rect">
            <a:avLst/>
          </a:prstGeom>
        </p:spPr>
        <p:txBody>
          <a:bodyPr wrap="square">
            <a:spAutoFit/>
          </a:bodyPr>
          <a:lstStyle/>
          <a:p>
            <a:r>
              <a:rPr lang="en-US" dirty="0">
                <a:solidFill>
                  <a:srgbClr val="222222"/>
                </a:solidFill>
              </a:rPr>
              <a:t>The </a:t>
            </a:r>
            <a:r>
              <a:rPr lang="en-US" i="1" dirty="0">
                <a:solidFill>
                  <a:srgbClr val="222222"/>
                </a:solidFill>
              </a:rPr>
              <a:t>S</a:t>
            </a:r>
            <a:r>
              <a:rPr lang="en-US" dirty="0">
                <a:solidFill>
                  <a:srgbClr val="222222"/>
                </a:solidFill>
              </a:rPr>
              <a:t> enantiomer causes birth defects, while the </a:t>
            </a:r>
            <a:r>
              <a:rPr lang="en-US" i="1" dirty="0">
                <a:solidFill>
                  <a:srgbClr val="222222"/>
                </a:solidFill>
              </a:rPr>
              <a:t>R</a:t>
            </a:r>
            <a:r>
              <a:rPr lang="en-US" dirty="0">
                <a:solidFill>
                  <a:srgbClr val="222222"/>
                </a:solidFill>
              </a:rPr>
              <a:t> enantiomer is effective against morning sickness.</a:t>
            </a:r>
            <a:endParaRPr lang="en-US" dirty="0"/>
          </a:p>
        </p:txBody>
      </p:sp>
      <p:sp>
        <p:nvSpPr>
          <p:cNvPr id="4" name="Rectangle 3"/>
          <p:cNvSpPr/>
          <p:nvPr/>
        </p:nvSpPr>
        <p:spPr>
          <a:xfrm>
            <a:off x="239404" y="1112760"/>
            <a:ext cx="8581067"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Ethambutol: Whereas the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)-(+)-enantiomer is used to treat tuberculosis, the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)-(–)-ethambutol causes blindness</a:t>
            </a:r>
          </a:p>
        </p:txBody>
      </p:sp>
      <p:sp>
        <p:nvSpPr>
          <p:cNvPr id="5" name="Rectangle 4"/>
          <p:cNvSpPr/>
          <p:nvPr/>
        </p:nvSpPr>
        <p:spPr>
          <a:xfrm>
            <a:off x="239404" y="1989785"/>
            <a:ext cx="8725084"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Naproxen: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)-(+)-naproxen is used to treat arthritis pain, but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)-(–)-naproxen causes liver poisoning with no analgesic effect.</a:t>
            </a:r>
          </a:p>
        </p:txBody>
      </p:sp>
    </p:spTree>
    <p:extLst>
      <p:ext uri="{BB962C8B-B14F-4D97-AF65-F5344CB8AC3E}">
        <p14:creationId xmlns:p14="http://schemas.microsoft.com/office/powerpoint/2010/main" val="2049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29699"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0"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26</a:t>
            </a:r>
            <a:endParaRPr lang="bg-BG" altLang="bg-BG" sz="1800"/>
          </a:p>
        </p:txBody>
      </p:sp>
      <p:sp>
        <p:nvSpPr>
          <p:cNvPr id="29701" name="Rectangle 6"/>
          <p:cNvSpPr>
            <a:spLocks noChangeArrowheads="1"/>
          </p:cNvSpPr>
          <p:nvPr/>
        </p:nvSpPr>
        <p:spPr bwMode="auto">
          <a:xfrm>
            <a:off x="498475" y="690563"/>
            <a:ext cx="14684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1. </a:t>
            </a:r>
            <a:r>
              <a:rPr lang="en-US" altLang="bg-BG" sz="1800" b="1"/>
              <a:t>Cellulose</a:t>
            </a:r>
            <a:endParaRPr lang="bg-BG" altLang="bg-BG" sz="1800"/>
          </a:p>
        </p:txBody>
      </p:sp>
      <p:pic>
        <p:nvPicPr>
          <p:cNvPr id="29702" name="Picture 16" descr="Cellulose Sesse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36663"/>
            <a:ext cx="2857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29704" name="Picture 12" descr="https://upload.wikimedia.org/wikipedia/commons/thumb/a/a4/Cellulose_strand.svg/2000px-Cellulose_stran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3213100"/>
            <a:ext cx="37338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6683375" y="879475"/>
            <a:ext cx="194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Primary structure</a:t>
            </a:r>
            <a:endParaRPr lang="bg-BG" altLang="bg-BG" sz="1800"/>
          </a:p>
        </p:txBody>
      </p:sp>
      <p:sp>
        <p:nvSpPr>
          <p:cNvPr id="29706" name="TextBox 12"/>
          <p:cNvSpPr txBox="1">
            <a:spLocks noChangeArrowheads="1"/>
          </p:cNvSpPr>
          <p:nvPr/>
        </p:nvSpPr>
        <p:spPr bwMode="auto">
          <a:xfrm>
            <a:off x="5811838" y="2708275"/>
            <a:ext cx="224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Secondary structure</a:t>
            </a:r>
            <a:endParaRPr lang="bg-BG" altLang="bg-BG" sz="1800"/>
          </a:p>
        </p:txBody>
      </p:sp>
      <p:pic>
        <p:nvPicPr>
          <p:cNvPr id="2970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28863"/>
            <a:ext cx="4478338" cy="2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8"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0723"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27</a:t>
            </a:r>
            <a:endParaRPr lang="bg-BG" altLang="bg-BG" sz="1800"/>
          </a:p>
        </p:txBody>
      </p:sp>
      <p:sp>
        <p:nvSpPr>
          <p:cNvPr id="30725" name="Rectangle 6"/>
          <p:cNvSpPr>
            <a:spLocks noChangeArrowheads="1"/>
          </p:cNvSpPr>
          <p:nvPr/>
        </p:nvSpPr>
        <p:spPr bwMode="auto">
          <a:xfrm>
            <a:off x="498475" y="690563"/>
            <a:ext cx="14684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1. </a:t>
            </a:r>
            <a:r>
              <a:rPr lang="en-US" altLang="bg-BG" sz="1800" b="1"/>
              <a:t>Cellulose</a:t>
            </a:r>
            <a:endParaRPr lang="bg-BG" altLang="bg-BG" sz="1800"/>
          </a:p>
        </p:txBody>
      </p:sp>
      <p:sp>
        <p:nvSpPr>
          <p:cNvPr id="3072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307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728788"/>
            <a:ext cx="76819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28</a:t>
            </a:r>
            <a:endParaRPr lang="bg-BG" altLang="bg-BG" sz="1800"/>
          </a:p>
        </p:txBody>
      </p:sp>
      <p:sp>
        <p:nvSpPr>
          <p:cNvPr id="31748" name="Rectangle 6"/>
          <p:cNvSpPr>
            <a:spLocks noChangeArrowheads="1"/>
          </p:cNvSpPr>
          <p:nvPr/>
        </p:nvSpPr>
        <p:spPr bwMode="auto">
          <a:xfrm>
            <a:off x="119063" y="690563"/>
            <a:ext cx="2581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2. </a:t>
            </a:r>
            <a:r>
              <a:rPr lang="en-US" altLang="bg-BG" sz="1800" b="1"/>
              <a:t>Chitin and chitosan</a:t>
            </a:r>
            <a:endParaRPr lang="bg-BG" altLang="bg-BG" sz="1800"/>
          </a:p>
        </p:txBody>
      </p:sp>
      <p:pic>
        <p:nvPicPr>
          <p:cNvPr id="31749" name="Picture 11" descr="File:Chiti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40925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3" descr="350px-Chitosan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8" y="4941888"/>
            <a:ext cx="51117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5" descr="250px-Pandborealispi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1484313"/>
            <a:ext cx="33829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1753"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1754" name="Rectangle 1"/>
          <p:cNvSpPr>
            <a:spLocks noChangeArrowheads="1"/>
          </p:cNvSpPr>
          <p:nvPr/>
        </p:nvSpPr>
        <p:spPr bwMode="auto">
          <a:xfrm>
            <a:off x="5289550" y="4349750"/>
            <a:ext cx="36083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bg-BG" sz="1800"/>
              <a:t> In the cell walls of fungi, the exoskeletons of arthropods such as crustaceans (e.g., crabs, lobsters and shrimps) and insects, the radulae of molluscs, and the beaks and internal shells of cephalopods</a:t>
            </a:r>
            <a:endParaRPr lang="bg-BG" altLang="bg-BG" sz="1800"/>
          </a:p>
        </p:txBody>
      </p:sp>
      <p:sp>
        <p:nvSpPr>
          <p:cNvPr id="31755" name="Rectangle 2"/>
          <p:cNvSpPr>
            <a:spLocks noChangeArrowheads="1"/>
          </p:cNvSpPr>
          <p:nvPr/>
        </p:nvSpPr>
        <p:spPr bwMode="auto">
          <a:xfrm>
            <a:off x="1774825" y="1300163"/>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Chitin </a:t>
            </a:r>
            <a:endParaRPr lang="bg-BG" altLang="bg-BG" sz="1800"/>
          </a:p>
        </p:txBody>
      </p:sp>
      <p:sp>
        <p:nvSpPr>
          <p:cNvPr id="31756" name="Rectangle 3"/>
          <p:cNvSpPr>
            <a:spLocks noChangeArrowheads="1"/>
          </p:cNvSpPr>
          <p:nvPr/>
        </p:nvSpPr>
        <p:spPr bwMode="auto">
          <a:xfrm>
            <a:off x="1908175" y="45085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Chitosan</a:t>
            </a:r>
            <a:endParaRPr lang="bg-BG" altLang="bg-BG" sz="1800"/>
          </a:p>
        </p:txBody>
      </p:sp>
      <p:sp>
        <p:nvSpPr>
          <p:cNvPr id="3175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29</a:t>
            </a:r>
            <a:endParaRPr lang="bg-BG" altLang="bg-BG" sz="1800"/>
          </a:p>
        </p:txBody>
      </p:sp>
      <p:sp>
        <p:nvSpPr>
          <p:cNvPr id="32772" name="Rectangle 6"/>
          <p:cNvSpPr>
            <a:spLocks noChangeArrowheads="1"/>
          </p:cNvSpPr>
          <p:nvPr/>
        </p:nvSpPr>
        <p:spPr bwMode="auto">
          <a:xfrm>
            <a:off x="647700" y="690563"/>
            <a:ext cx="15303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3. </a:t>
            </a:r>
            <a:r>
              <a:rPr lang="el-GR" altLang="bg-BG" sz="1800" b="1">
                <a:cs typeface="Arial" panose="020B0604020202020204" pitchFamily="34" charset="0"/>
              </a:rPr>
              <a:t>β</a:t>
            </a:r>
            <a:r>
              <a:rPr lang="bg-BG" altLang="bg-BG" sz="1800" b="1">
                <a:cs typeface="Arial" panose="020B0604020202020204" pitchFamily="34" charset="0"/>
              </a:rPr>
              <a:t>-</a:t>
            </a:r>
            <a:r>
              <a:rPr lang="en-US" altLang="bg-BG" sz="1800" b="1">
                <a:cs typeface="Arial" panose="020B0604020202020204" pitchFamily="34" charset="0"/>
              </a:rPr>
              <a:t>glucans</a:t>
            </a:r>
            <a:endParaRPr lang="el-GR" altLang="bg-BG" sz="1800">
              <a:cs typeface="Arial" panose="020B0604020202020204" pitchFamily="34" charset="0"/>
            </a:endParaRPr>
          </a:p>
        </p:txBody>
      </p:sp>
      <p:pic>
        <p:nvPicPr>
          <p:cNvPr id="32773" name="Picture 10" descr="File:BetaGlucanReferen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4492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2775"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1753" name="TextBox 1"/>
          <p:cNvSpPr txBox="1">
            <a:spLocks noChangeArrowheads="1"/>
          </p:cNvSpPr>
          <p:nvPr/>
        </p:nvSpPr>
        <p:spPr bwMode="auto">
          <a:xfrm>
            <a:off x="827088" y="649763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Shiitake</a:t>
            </a:r>
            <a:endParaRPr lang="bg-BG" altLang="bg-BG" sz="1800"/>
          </a:p>
        </p:txBody>
      </p:sp>
      <p:pic>
        <p:nvPicPr>
          <p:cNvPr id="3175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1125538"/>
            <a:ext cx="3413125" cy="224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5" name="TextBox 2"/>
          <p:cNvSpPr txBox="1">
            <a:spLocks noChangeArrowheads="1"/>
          </p:cNvSpPr>
          <p:nvPr/>
        </p:nvSpPr>
        <p:spPr bwMode="auto">
          <a:xfrm>
            <a:off x="7092950" y="941388"/>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Oat</a:t>
            </a:r>
            <a:endParaRPr lang="bg-BG" altLang="bg-BG" sz="1800"/>
          </a:p>
        </p:txBody>
      </p:sp>
      <p:sp>
        <p:nvSpPr>
          <p:cNvPr id="31756" name="Rectangle 3"/>
          <p:cNvSpPr>
            <a:spLocks noChangeArrowheads="1"/>
          </p:cNvSpPr>
          <p:nvPr/>
        </p:nvSpPr>
        <p:spPr bwMode="auto">
          <a:xfrm>
            <a:off x="5216525" y="3052763"/>
            <a:ext cx="392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rich source of the water-soluble fibre (1,3/1,4) β-glucan</a:t>
            </a:r>
            <a:endParaRPr lang="bg-BG" altLang="bg-BG" sz="1800"/>
          </a:p>
        </p:txBody>
      </p:sp>
      <p:pic>
        <p:nvPicPr>
          <p:cNvPr id="13" name="Picture 26" descr="File:Shiitakegrowing2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3" y="3573463"/>
            <a:ext cx="20415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220px-Stumpfungu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275" y="4305300"/>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0"/>
          <p:cNvSpPr>
            <a:spLocks noChangeArrowheads="1"/>
          </p:cNvSpPr>
          <p:nvPr/>
        </p:nvSpPr>
        <p:spPr bwMode="auto">
          <a:xfrm>
            <a:off x="2597150" y="6027738"/>
            <a:ext cx="231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a:t>Krestin </a:t>
            </a:r>
            <a:r>
              <a:rPr lang="en-US" altLang="bg-BG" sz="1800"/>
              <a:t>(</a:t>
            </a:r>
            <a:r>
              <a:rPr lang="bg-BG" altLang="bg-BG" sz="1800"/>
              <a:t>PSK</a:t>
            </a:r>
            <a:r>
              <a:rPr lang="en-US" altLang="bg-BG" sz="1800"/>
              <a:t>)</a:t>
            </a:r>
          </a:p>
          <a:p>
            <a:pPr algn="ctr" eaLnBrk="1" hangingPunct="1">
              <a:spcBef>
                <a:spcPct val="0"/>
              </a:spcBef>
              <a:buFontTx/>
              <a:buNone/>
            </a:pPr>
            <a:r>
              <a:rPr lang="bg-BG" altLang="bg-BG" sz="1800" i="1"/>
              <a:t>Trametes versicolor</a:t>
            </a:r>
            <a:r>
              <a:rPr lang="bg-BG" altLang="bg-BG" sz="1800"/>
              <a:t>  </a:t>
            </a:r>
          </a:p>
        </p:txBody>
      </p:sp>
      <p:pic>
        <p:nvPicPr>
          <p:cNvPr id="17" name="Picture 22" descr="137px-Spaltbl%C3%A4ttlinge24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6550" y="4267200"/>
            <a:ext cx="176371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5137150" y="5765800"/>
            <a:ext cx="2254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a:t>Schizophyllan</a:t>
            </a:r>
            <a:endParaRPr lang="en-US" altLang="bg-BG" sz="1800"/>
          </a:p>
          <a:p>
            <a:pPr algn="ctr" eaLnBrk="1" hangingPunct="1">
              <a:spcBef>
                <a:spcPct val="0"/>
              </a:spcBef>
              <a:buFontTx/>
              <a:buNone/>
            </a:pPr>
            <a:r>
              <a:rPr lang="bg-BG" altLang="bg-BG" sz="1800" i="1"/>
              <a:t>Schizophyllum </a:t>
            </a:r>
            <a:endParaRPr lang="en-US" altLang="bg-BG" sz="1800" i="1"/>
          </a:p>
          <a:p>
            <a:pPr algn="ctr" eaLnBrk="1" hangingPunct="1">
              <a:spcBef>
                <a:spcPct val="0"/>
              </a:spcBef>
              <a:buFontTx/>
              <a:buNone/>
            </a:pPr>
            <a:r>
              <a:rPr lang="bg-BG" altLang="bg-BG" sz="1800" i="1"/>
              <a:t>commune</a:t>
            </a:r>
            <a:r>
              <a:rPr lang="bg-BG" altLang="bg-BG" sz="1800"/>
              <a:t> (Split gill)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53"/>
                                        </p:tgtEl>
                                        <p:attrNameLst>
                                          <p:attrName>style.visibility</p:attrName>
                                        </p:attrNameLst>
                                      </p:cBhvr>
                                      <p:to>
                                        <p:strVal val="visible"/>
                                      </p:to>
                                    </p:set>
                                    <p:anim calcmode="lin" valueType="num">
                                      <p:cBhvr additive="base">
                                        <p:cTn id="11" dur="500" fill="hold"/>
                                        <p:tgtEl>
                                          <p:spTgt spid="31753"/>
                                        </p:tgtEl>
                                        <p:attrNameLst>
                                          <p:attrName>ppt_x</p:attrName>
                                        </p:attrNameLst>
                                      </p:cBhvr>
                                      <p:tavLst>
                                        <p:tav tm="0">
                                          <p:val>
                                            <p:strVal val="#ppt_x"/>
                                          </p:val>
                                        </p:tav>
                                        <p:tav tm="100000">
                                          <p:val>
                                            <p:strVal val="#ppt_x"/>
                                          </p:val>
                                        </p:tav>
                                      </p:tavLst>
                                    </p:anim>
                                    <p:anim calcmode="lin" valueType="num">
                                      <p:cBhvr additive="base">
                                        <p:cTn id="12"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55"/>
                                        </p:tgtEl>
                                        <p:attrNameLst>
                                          <p:attrName>style.visibility</p:attrName>
                                        </p:attrNameLst>
                                      </p:cBhvr>
                                      <p:to>
                                        <p:strVal val="visible"/>
                                      </p:to>
                                    </p:set>
                                    <p:animEffect transition="in" filter="fade">
                                      <p:cBhvr>
                                        <p:cTn id="35" dur="1000"/>
                                        <p:tgtEl>
                                          <p:spTgt spid="31755"/>
                                        </p:tgtEl>
                                      </p:cBhvr>
                                    </p:animEffect>
                                    <p:anim calcmode="lin" valueType="num">
                                      <p:cBhvr>
                                        <p:cTn id="36" dur="1000" fill="hold"/>
                                        <p:tgtEl>
                                          <p:spTgt spid="31755"/>
                                        </p:tgtEl>
                                        <p:attrNameLst>
                                          <p:attrName>ppt_x</p:attrName>
                                        </p:attrNameLst>
                                      </p:cBhvr>
                                      <p:tavLst>
                                        <p:tav tm="0">
                                          <p:val>
                                            <p:strVal val="#ppt_x"/>
                                          </p:val>
                                        </p:tav>
                                        <p:tav tm="100000">
                                          <p:val>
                                            <p:strVal val="#ppt_x"/>
                                          </p:val>
                                        </p:tav>
                                      </p:tavLst>
                                    </p:anim>
                                    <p:anim calcmode="lin" valueType="num">
                                      <p:cBhvr>
                                        <p:cTn id="37" dur="1000" fill="hold"/>
                                        <p:tgtEl>
                                          <p:spTgt spid="3175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754"/>
                                        </p:tgtEl>
                                        <p:attrNameLst>
                                          <p:attrName>style.visibility</p:attrName>
                                        </p:attrNameLst>
                                      </p:cBhvr>
                                      <p:to>
                                        <p:strVal val="visible"/>
                                      </p:to>
                                    </p:set>
                                    <p:animEffect transition="in" filter="fade">
                                      <p:cBhvr>
                                        <p:cTn id="40" dur="1000"/>
                                        <p:tgtEl>
                                          <p:spTgt spid="31754"/>
                                        </p:tgtEl>
                                      </p:cBhvr>
                                    </p:animEffect>
                                    <p:anim calcmode="lin" valueType="num">
                                      <p:cBhvr>
                                        <p:cTn id="41" dur="1000" fill="hold"/>
                                        <p:tgtEl>
                                          <p:spTgt spid="31754"/>
                                        </p:tgtEl>
                                        <p:attrNameLst>
                                          <p:attrName>ppt_x</p:attrName>
                                        </p:attrNameLst>
                                      </p:cBhvr>
                                      <p:tavLst>
                                        <p:tav tm="0">
                                          <p:val>
                                            <p:strVal val="#ppt_x"/>
                                          </p:val>
                                        </p:tav>
                                        <p:tav tm="100000">
                                          <p:val>
                                            <p:strVal val="#ppt_x"/>
                                          </p:val>
                                        </p:tav>
                                      </p:tavLst>
                                    </p:anim>
                                    <p:anim calcmode="lin" valueType="num">
                                      <p:cBhvr>
                                        <p:cTn id="42" dur="1000" fill="hold"/>
                                        <p:tgtEl>
                                          <p:spTgt spid="3175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1756"/>
                                        </p:tgtEl>
                                        <p:attrNameLst>
                                          <p:attrName>style.visibility</p:attrName>
                                        </p:attrNameLst>
                                      </p:cBhvr>
                                      <p:to>
                                        <p:strVal val="visible"/>
                                      </p:to>
                                    </p:set>
                                    <p:animEffect transition="in" filter="fade">
                                      <p:cBhvr>
                                        <p:cTn id="45" dur="1000"/>
                                        <p:tgtEl>
                                          <p:spTgt spid="31756"/>
                                        </p:tgtEl>
                                      </p:cBhvr>
                                    </p:animEffect>
                                    <p:anim calcmode="lin" valueType="num">
                                      <p:cBhvr>
                                        <p:cTn id="46" dur="1000" fill="hold"/>
                                        <p:tgtEl>
                                          <p:spTgt spid="31756"/>
                                        </p:tgtEl>
                                        <p:attrNameLst>
                                          <p:attrName>ppt_x</p:attrName>
                                        </p:attrNameLst>
                                      </p:cBhvr>
                                      <p:tavLst>
                                        <p:tav tm="0">
                                          <p:val>
                                            <p:strVal val="#ppt_x"/>
                                          </p:val>
                                        </p:tav>
                                        <p:tav tm="100000">
                                          <p:val>
                                            <p:strVal val="#ppt_x"/>
                                          </p:val>
                                        </p:tav>
                                      </p:tavLst>
                                    </p:anim>
                                    <p:anim calcmode="lin" valueType="num">
                                      <p:cBhvr>
                                        <p:cTn id="47" dur="1000" fill="hold"/>
                                        <p:tgtEl>
                                          <p:spTgt spid="317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5" grpId="0"/>
      <p:bldP spid="31756" grpId="0"/>
      <p:bldP spid="16"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30</a:t>
            </a:r>
            <a:endParaRPr lang="bg-BG" altLang="bg-BG" sz="1800"/>
          </a:p>
        </p:txBody>
      </p:sp>
      <p:sp>
        <p:nvSpPr>
          <p:cNvPr id="33796" name="Rectangle 6"/>
          <p:cNvSpPr>
            <a:spLocks noChangeArrowheads="1"/>
          </p:cNvSpPr>
          <p:nvPr/>
        </p:nvSpPr>
        <p:spPr bwMode="auto">
          <a:xfrm>
            <a:off x="530225" y="763588"/>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4. </a:t>
            </a:r>
            <a:r>
              <a:rPr lang="en-US" altLang="bg-BG" sz="1800" b="1">
                <a:cs typeface="Arial" panose="020B0604020202020204" pitchFamily="34" charset="0"/>
              </a:rPr>
              <a:t>Starch</a:t>
            </a:r>
            <a:endParaRPr lang="el-GR" altLang="bg-BG" sz="1800">
              <a:cs typeface="Arial" panose="020B0604020202020204" pitchFamily="34" charset="0"/>
            </a:endParaRPr>
          </a:p>
        </p:txBody>
      </p:sp>
      <p:pic>
        <p:nvPicPr>
          <p:cNvPr id="33797" name="Picture 11" descr="200px-Amylose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6004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3" descr="Fichier:Potato - Amyloplast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941388"/>
            <a:ext cx="40671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3800"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3801" name="Picture 12" descr="http://pubs.rsc.org/services/images/RSCpubs.ePlatform.Service.FreeContent.ImageService.svc/ImageService/Articleimage/2001/CC/b008180i/b008180i-f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3705225"/>
            <a:ext cx="40608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1"/>
          <p:cNvSpPr txBox="1">
            <a:spLocks noChangeArrowheads="1"/>
          </p:cNvSpPr>
          <p:nvPr/>
        </p:nvSpPr>
        <p:spPr bwMode="auto">
          <a:xfrm>
            <a:off x="1169988" y="6308725"/>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Amylose structure</a:t>
            </a:r>
            <a:endParaRPr lang="bg-BG" altLang="bg-BG" sz="1800"/>
          </a:p>
        </p:txBody>
      </p:sp>
      <p:pic>
        <p:nvPicPr>
          <p:cNvPr id="3380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4251325"/>
            <a:ext cx="4281487" cy="22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4"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31</a:t>
            </a:r>
            <a:endParaRPr lang="bg-BG" altLang="bg-BG" sz="1800"/>
          </a:p>
        </p:txBody>
      </p:sp>
      <p:sp>
        <p:nvSpPr>
          <p:cNvPr id="34820" name="Rectangle 6"/>
          <p:cNvSpPr>
            <a:spLocks noChangeArrowheads="1"/>
          </p:cNvSpPr>
          <p:nvPr/>
        </p:nvSpPr>
        <p:spPr bwMode="auto">
          <a:xfrm>
            <a:off x="530225" y="763588"/>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4. </a:t>
            </a:r>
            <a:r>
              <a:rPr lang="en-US" altLang="bg-BG" sz="1800" b="1">
                <a:cs typeface="Arial" panose="020B0604020202020204" pitchFamily="34" charset="0"/>
              </a:rPr>
              <a:t>Starch</a:t>
            </a:r>
            <a:endParaRPr lang="el-GR" altLang="bg-BG" sz="1800">
              <a:cs typeface="Arial" panose="020B0604020202020204" pitchFamily="34" charset="0"/>
            </a:endParaRPr>
          </a:p>
        </p:txBody>
      </p:sp>
      <p:sp>
        <p:nvSpPr>
          <p:cNvPr id="34821" name="Rectangle 11"/>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4822" name="Rectangle 12"/>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4823" name="Rectangle 13"/>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4824" name="Rectangle 15"/>
          <p:cNvSpPr>
            <a:spLocks noChangeArrowheads="1"/>
          </p:cNvSpPr>
          <p:nvPr/>
        </p:nvSpPr>
        <p:spPr bwMode="auto">
          <a:xfrm>
            <a:off x="4572000" y="1179513"/>
            <a:ext cx="43132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FF0000"/>
                </a:solidFill>
              </a:rPr>
              <a:t>Modified  starches:</a:t>
            </a:r>
          </a:p>
          <a:p>
            <a:pPr eaLnBrk="1" hangingPunct="1">
              <a:spcBef>
                <a:spcPct val="0"/>
              </a:spcBef>
              <a:buFontTx/>
              <a:buNone/>
            </a:pPr>
            <a:endParaRPr lang="bg-BG" altLang="bg-BG" sz="1800"/>
          </a:p>
          <a:p>
            <a:pPr eaLnBrk="1" hangingPunct="1">
              <a:spcBef>
                <a:spcPct val="0"/>
              </a:spcBef>
              <a:buFontTx/>
              <a:buNone/>
            </a:pPr>
            <a:r>
              <a:rPr lang="bg-BG" altLang="bg-BG" sz="1800"/>
              <a:t>1400 Dextrin </a:t>
            </a:r>
          </a:p>
          <a:p>
            <a:pPr eaLnBrk="1" hangingPunct="1">
              <a:spcBef>
                <a:spcPct val="0"/>
              </a:spcBef>
              <a:buFontTx/>
              <a:buNone/>
            </a:pPr>
            <a:r>
              <a:rPr lang="bg-BG" altLang="bg-BG" sz="1800"/>
              <a:t>1401 Acid-treated starch </a:t>
            </a:r>
          </a:p>
          <a:p>
            <a:pPr eaLnBrk="1" hangingPunct="1">
              <a:spcBef>
                <a:spcPct val="0"/>
              </a:spcBef>
              <a:buFontTx/>
              <a:buNone/>
            </a:pPr>
            <a:r>
              <a:rPr lang="bg-BG" altLang="bg-BG" sz="1800"/>
              <a:t>1402 Alkaline-treated starch </a:t>
            </a:r>
          </a:p>
          <a:p>
            <a:pPr eaLnBrk="1" hangingPunct="1">
              <a:spcBef>
                <a:spcPct val="0"/>
              </a:spcBef>
              <a:buFontTx/>
              <a:buNone/>
            </a:pPr>
            <a:r>
              <a:rPr lang="bg-BG" altLang="bg-BG" sz="1800"/>
              <a:t>1403 Bleached starch </a:t>
            </a:r>
          </a:p>
          <a:p>
            <a:pPr eaLnBrk="1" hangingPunct="1">
              <a:spcBef>
                <a:spcPct val="0"/>
              </a:spcBef>
              <a:buFontTx/>
              <a:buNone/>
            </a:pPr>
            <a:r>
              <a:rPr lang="bg-BG" altLang="bg-BG" sz="1800"/>
              <a:t>1404 Oxidized starch </a:t>
            </a:r>
          </a:p>
          <a:p>
            <a:pPr eaLnBrk="1" hangingPunct="1">
              <a:spcBef>
                <a:spcPct val="0"/>
              </a:spcBef>
              <a:buFontTx/>
              <a:buNone/>
            </a:pPr>
            <a:r>
              <a:rPr lang="bg-BG" altLang="bg-BG" sz="1800"/>
              <a:t>1405 Starches, enzyme-treated </a:t>
            </a:r>
          </a:p>
          <a:p>
            <a:pPr eaLnBrk="1" hangingPunct="1">
              <a:spcBef>
                <a:spcPct val="0"/>
              </a:spcBef>
              <a:buFontTx/>
              <a:buNone/>
            </a:pPr>
            <a:r>
              <a:rPr lang="bg-BG" altLang="bg-BG" sz="1800"/>
              <a:t>1410 Monostarch phosphate </a:t>
            </a:r>
          </a:p>
          <a:p>
            <a:pPr eaLnBrk="1" hangingPunct="1">
              <a:spcBef>
                <a:spcPct val="0"/>
              </a:spcBef>
              <a:buFontTx/>
              <a:buNone/>
            </a:pPr>
            <a:r>
              <a:rPr lang="bg-BG" altLang="bg-BG" sz="1800"/>
              <a:t>1412 Distarch phosphate </a:t>
            </a:r>
          </a:p>
          <a:p>
            <a:pPr eaLnBrk="1" hangingPunct="1">
              <a:spcBef>
                <a:spcPct val="0"/>
              </a:spcBef>
              <a:buFontTx/>
              <a:buNone/>
            </a:pPr>
            <a:r>
              <a:rPr lang="bg-BG" altLang="bg-BG" sz="1800"/>
              <a:t>1413 Phosphated distarch phosphate </a:t>
            </a:r>
          </a:p>
          <a:p>
            <a:pPr eaLnBrk="1" hangingPunct="1">
              <a:spcBef>
                <a:spcPct val="0"/>
              </a:spcBef>
              <a:buFontTx/>
              <a:buNone/>
            </a:pPr>
            <a:r>
              <a:rPr lang="bg-BG" altLang="bg-BG" sz="1800"/>
              <a:t>1414 Acetylated distarch phosphate </a:t>
            </a:r>
          </a:p>
          <a:p>
            <a:pPr eaLnBrk="1" hangingPunct="1">
              <a:spcBef>
                <a:spcPct val="0"/>
              </a:spcBef>
              <a:buFontTx/>
              <a:buNone/>
            </a:pPr>
            <a:r>
              <a:rPr lang="bg-BG" altLang="bg-BG" sz="1800"/>
              <a:t>1420 Starch acetate </a:t>
            </a:r>
          </a:p>
          <a:p>
            <a:pPr eaLnBrk="1" hangingPunct="1">
              <a:spcBef>
                <a:spcPct val="0"/>
              </a:spcBef>
              <a:buFontTx/>
              <a:buNone/>
            </a:pPr>
            <a:r>
              <a:rPr lang="bg-BG" altLang="bg-BG" sz="1800"/>
              <a:t>1422 Acetylated distarch adipate </a:t>
            </a:r>
          </a:p>
          <a:p>
            <a:pPr eaLnBrk="1" hangingPunct="1">
              <a:spcBef>
                <a:spcPct val="0"/>
              </a:spcBef>
              <a:buFontTx/>
              <a:buNone/>
            </a:pPr>
            <a:r>
              <a:rPr lang="bg-BG" altLang="bg-BG" sz="1800"/>
              <a:t>1440 Hydroxypropyl starch </a:t>
            </a:r>
          </a:p>
          <a:p>
            <a:pPr eaLnBrk="1" hangingPunct="1">
              <a:spcBef>
                <a:spcPct val="0"/>
              </a:spcBef>
              <a:buFontTx/>
              <a:buNone/>
            </a:pPr>
            <a:r>
              <a:rPr lang="bg-BG" altLang="bg-BG" sz="1800"/>
              <a:t>1442 Hydroxypropyl distarch phosphate </a:t>
            </a:r>
          </a:p>
          <a:p>
            <a:pPr eaLnBrk="1" hangingPunct="1">
              <a:spcBef>
                <a:spcPct val="0"/>
              </a:spcBef>
              <a:buFontTx/>
              <a:buNone/>
            </a:pPr>
            <a:r>
              <a:rPr lang="bg-BG" altLang="bg-BG" sz="1800"/>
              <a:t>1443 Hydroxypropyl distarch glycerol </a:t>
            </a:r>
          </a:p>
          <a:p>
            <a:pPr eaLnBrk="1" hangingPunct="1">
              <a:spcBef>
                <a:spcPct val="0"/>
              </a:spcBef>
              <a:buFontTx/>
              <a:buNone/>
            </a:pPr>
            <a:r>
              <a:rPr lang="bg-BG" altLang="bg-BG" sz="1800"/>
              <a:t>1450 Starch sodium octenyl succinate </a:t>
            </a:r>
          </a:p>
          <a:p>
            <a:pPr eaLnBrk="1" hangingPunct="1">
              <a:spcBef>
                <a:spcPct val="0"/>
              </a:spcBef>
              <a:buFontTx/>
              <a:buNone/>
            </a:pPr>
            <a:r>
              <a:rPr lang="bg-BG" altLang="bg-BG" sz="1800"/>
              <a:t>1451 Acetylated oxidized starch </a:t>
            </a:r>
          </a:p>
          <a:p>
            <a:pPr>
              <a:spcBef>
                <a:spcPct val="0"/>
              </a:spcBef>
              <a:buFontTx/>
              <a:buNone/>
            </a:pPr>
            <a:endParaRPr lang="bg-BG" altLang="bg-BG" sz="1800"/>
          </a:p>
        </p:txBody>
      </p:sp>
      <p:pic>
        <p:nvPicPr>
          <p:cNvPr id="348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75126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4827"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4828"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32</a:t>
            </a:r>
            <a:endParaRPr lang="bg-BG" altLang="bg-BG" sz="1800"/>
          </a:p>
        </p:txBody>
      </p:sp>
      <p:sp>
        <p:nvSpPr>
          <p:cNvPr id="35844" name="Rectangle 6"/>
          <p:cNvSpPr>
            <a:spLocks noChangeArrowheads="1"/>
          </p:cNvSpPr>
          <p:nvPr/>
        </p:nvSpPr>
        <p:spPr bwMode="auto">
          <a:xfrm>
            <a:off x="530225" y="763588"/>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4. </a:t>
            </a:r>
            <a:r>
              <a:rPr lang="en-US" altLang="bg-BG" sz="1800" b="1">
                <a:cs typeface="Arial" panose="020B0604020202020204" pitchFamily="34" charset="0"/>
              </a:rPr>
              <a:t>Starch</a:t>
            </a:r>
            <a:endParaRPr lang="el-GR" altLang="bg-BG" sz="1800">
              <a:cs typeface="Arial" panose="020B0604020202020204" pitchFamily="34" charset="0"/>
            </a:endParaRPr>
          </a:p>
        </p:txBody>
      </p:sp>
      <p:sp>
        <p:nvSpPr>
          <p:cNvPr id="35845" name="Rectangle 11"/>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5846" name="Rectangle 12"/>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5847" name="Rectangle 13"/>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5848"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5849"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5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3437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TextBox 1"/>
          <p:cNvSpPr txBox="1">
            <a:spLocks noChangeArrowheads="1"/>
          </p:cNvSpPr>
          <p:nvPr/>
        </p:nvSpPr>
        <p:spPr bwMode="auto">
          <a:xfrm>
            <a:off x="2735263" y="1155700"/>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800"/>
              <a:t>Classification of </a:t>
            </a:r>
            <a:r>
              <a:rPr lang="en-US" altLang="bg-BG" sz="1800"/>
              <a:t>modified starches</a:t>
            </a:r>
          </a:p>
        </p:txBody>
      </p:sp>
      <p:sp>
        <p:nvSpPr>
          <p:cNvPr id="35852" name="Rectangle 2"/>
          <p:cNvSpPr>
            <a:spLocks noChangeArrowheads="1"/>
          </p:cNvSpPr>
          <p:nvPr/>
        </p:nvSpPr>
        <p:spPr bwMode="auto">
          <a:xfrm>
            <a:off x="998538" y="6207125"/>
            <a:ext cx="702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200"/>
              <a:t>K.A. Abbas, Sahar K. Khalil, Anis Shobirin Meor Hussin, </a:t>
            </a:r>
            <a:r>
              <a:rPr lang="en-US" altLang="bg-BG" sz="1200"/>
              <a:t>Modified Starches and Their Usages in Selected Food Products: A Review Study, </a:t>
            </a:r>
            <a:r>
              <a:rPr lang="fr-FR" altLang="bg-BG" sz="1200"/>
              <a:t>Journal of Agricultural Science, </a:t>
            </a:r>
            <a:r>
              <a:rPr lang="pt-BR" altLang="bg-BG" sz="1200"/>
              <a:t>Vol. 2, No. 2, June 2010</a:t>
            </a:r>
            <a:endParaRPr lang="bg-BG" altLang="bg-BG" sz="1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33</a:t>
            </a:r>
            <a:endParaRPr lang="bg-BG" altLang="bg-BG" sz="1800"/>
          </a:p>
        </p:txBody>
      </p:sp>
      <p:sp>
        <p:nvSpPr>
          <p:cNvPr id="36868" name="Rectangle 6"/>
          <p:cNvSpPr>
            <a:spLocks noChangeArrowheads="1"/>
          </p:cNvSpPr>
          <p:nvPr/>
        </p:nvSpPr>
        <p:spPr bwMode="auto">
          <a:xfrm>
            <a:off x="542925" y="763588"/>
            <a:ext cx="11350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5. </a:t>
            </a:r>
            <a:r>
              <a:rPr lang="en-US" altLang="bg-BG" sz="1800" b="1"/>
              <a:t>Pectin</a:t>
            </a:r>
            <a:endParaRPr lang="el-GR" altLang="bg-BG" sz="1800">
              <a:cs typeface="Arial" panose="020B0604020202020204" pitchFamily="34" charset="0"/>
            </a:endParaRPr>
          </a:p>
        </p:txBody>
      </p:sp>
      <p:sp>
        <p:nvSpPr>
          <p:cNvPr id="36869"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6870"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6871"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pic>
        <p:nvPicPr>
          <p:cNvPr id="36872" name="Picture 11" descr="Fichier:Acide Polygalacturoniqu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549400"/>
            <a:ext cx="59467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descr="http://micro.magnet.fsu.edu/cells/plants/images/cellwallfig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16338"/>
            <a:ext cx="460851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7" name="Picture 2" descr="http://www.plantphysiol.org/content/153/2/384/F1.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7563"/>
            <a:ext cx="62658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6876"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6877" name="Text Box 5"/>
          <p:cNvSpPr txBox="1">
            <a:spLocks noChangeArrowheads="1"/>
          </p:cNvSpPr>
          <p:nvPr/>
        </p:nvSpPr>
        <p:spPr bwMode="auto">
          <a:xfrm>
            <a:off x="34925" y="38100"/>
            <a:ext cx="32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4000">
                <a:solidFill>
                  <a:srgbClr val="C00000"/>
                </a:solidFill>
              </a:rPr>
              <a:t>!</a:t>
            </a:r>
            <a:endParaRPr lang="bg-BG" altLang="bg-BG" sz="4000">
              <a:solidFill>
                <a:srgbClr val="C00000"/>
              </a:solidFill>
            </a:endParaRPr>
          </a:p>
        </p:txBody>
      </p:sp>
      <p:pic>
        <p:nvPicPr>
          <p:cNvPr id="36879" name="Picture 15" descr="3-Deoxy-D-manno-oct-2-ulosonic acid lin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8100" y="5589588"/>
            <a:ext cx="2620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945188" y="6524625"/>
            <a:ext cx="3198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400"/>
              <a:t>3-Deoxy-D-</a:t>
            </a:r>
            <a:r>
              <a:rPr lang="fr-FR" altLang="en-US" sz="1400" i="1"/>
              <a:t>manno</a:t>
            </a:r>
            <a:r>
              <a:rPr lang="fr-FR" altLang="en-US" sz="1400"/>
              <a:t>-oct-2-ulosonic acid</a:t>
            </a:r>
            <a:endParaRPr lang="bg-BG" altLang="en-US" sz="1400"/>
          </a:p>
        </p:txBody>
      </p:sp>
      <p:pic>
        <p:nvPicPr>
          <p:cNvPr id="3688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2989263"/>
            <a:ext cx="2065338"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856538" y="4846638"/>
            <a:ext cx="1062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400"/>
              <a:t>Aceric acid</a:t>
            </a:r>
            <a:endParaRPr lang="bg-BG" altLang="en-US" sz="1400"/>
          </a:p>
        </p:txBody>
      </p:sp>
      <p:pic>
        <p:nvPicPr>
          <p:cNvPr id="36882" name="Picture 18" descr="Chemical structure of apio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8013" y="792163"/>
            <a:ext cx="2114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8339138" y="1827213"/>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400"/>
              <a:t>Apiose</a:t>
            </a:r>
            <a:endParaRPr lang="bg-BG"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6317"/>
                                        </p:tgtEl>
                                        <p:attrNameLst>
                                          <p:attrName>style.visibility</p:attrName>
                                        </p:attrNameLst>
                                      </p:cBhvr>
                                      <p:to>
                                        <p:strVal val="visible"/>
                                      </p:to>
                                    </p:set>
                                    <p:anim calcmode="lin" valueType="num">
                                      <p:cBhvr additive="base">
                                        <p:cTn id="7" dur="500" fill="hold"/>
                                        <p:tgtEl>
                                          <p:spTgt spid="226317"/>
                                        </p:tgtEl>
                                        <p:attrNameLst>
                                          <p:attrName>ppt_x</p:attrName>
                                        </p:attrNameLst>
                                      </p:cBhvr>
                                      <p:tavLst>
                                        <p:tav tm="0">
                                          <p:val>
                                            <p:strVal val="#ppt_x"/>
                                          </p:val>
                                        </p:tav>
                                        <p:tav tm="100000">
                                          <p:val>
                                            <p:strVal val="#ppt_x"/>
                                          </p:val>
                                        </p:tav>
                                      </p:tavLst>
                                    </p:anim>
                                    <p:anim calcmode="lin" valueType="num">
                                      <p:cBhvr additive="base">
                                        <p:cTn id="8" dur="500" fill="hold"/>
                                        <p:tgtEl>
                                          <p:spTgt spid="2263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6882"/>
                                        </p:tgtEl>
                                        <p:attrNameLst>
                                          <p:attrName>style.visibility</p:attrName>
                                        </p:attrNameLst>
                                      </p:cBhvr>
                                      <p:to>
                                        <p:strVal val="visible"/>
                                      </p:to>
                                    </p:set>
                                    <p:animEffect transition="in" filter="fade">
                                      <p:cBhvr>
                                        <p:cTn id="13" dur="1000"/>
                                        <p:tgtEl>
                                          <p:spTgt spid="36882"/>
                                        </p:tgtEl>
                                      </p:cBhvr>
                                    </p:animEffect>
                                    <p:anim calcmode="lin" valueType="num">
                                      <p:cBhvr>
                                        <p:cTn id="14" dur="1000" fill="hold"/>
                                        <p:tgtEl>
                                          <p:spTgt spid="36882"/>
                                        </p:tgtEl>
                                        <p:attrNameLst>
                                          <p:attrName>ppt_x</p:attrName>
                                        </p:attrNameLst>
                                      </p:cBhvr>
                                      <p:tavLst>
                                        <p:tav tm="0">
                                          <p:val>
                                            <p:strVal val="#ppt_x"/>
                                          </p:val>
                                        </p:tav>
                                        <p:tav tm="100000">
                                          <p:val>
                                            <p:strVal val="#ppt_x"/>
                                          </p:val>
                                        </p:tav>
                                      </p:tavLst>
                                    </p:anim>
                                    <p:anim calcmode="lin" valueType="num">
                                      <p:cBhvr>
                                        <p:cTn id="15" dur="1000" fill="hold"/>
                                        <p:tgtEl>
                                          <p:spTgt spid="3688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6880"/>
                                        </p:tgtEl>
                                        <p:attrNameLst>
                                          <p:attrName>style.visibility</p:attrName>
                                        </p:attrNameLst>
                                      </p:cBhvr>
                                      <p:to>
                                        <p:strVal val="visible"/>
                                      </p:to>
                                    </p:set>
                                    <p:animEffect transition="in" filter="fade">
                                      <p:cBhvr>
                                        <p:cTn id="23" dur="1000"/>
                                        <p:tgtEl>
                                          <p:spTgt spid="36880"/>
                                        </p:tgtEl>
                                      </p:cBhvr>
                                    </p:animEffect>
                                    <p:anim calcmode="lin" valueType="num">
                                      <p:cBhvr>
                                        <p:cTn id="24" dur="1000" fill="hold"/>
                                        <p:tgtEl>
                                          <p:spTgt spid="36880"/>
                                        </p:tgtEl>
                                        <p:attrNameLst>
                                          <p:attrName>ppt_x</p:attrName>
                                        </p:attrNameLst>
                                      </p:cBhvr>
                                      <p:tavLst>
                                        <p:tav tm="0">
                                          <p:val>
                                            <p:strVal val="#ppt_x"/>
                                          </p:val>
                                        </p:tav>
                                        <p:tav tm="100000">
                                          <p:val>
                                            <p:strVal val="#ppt_x"/>
                                          </p:val>
                                        </p:tav>
                                      </p:tavLst>
                                    </p:anim>
                                    <p:anim calcmode="lin" valueType="num">
                                      <p:cBhvr>
                                        <p:cTn id="25" dur="1000" fill="hold"/>
                                        <p:tgtEl>
                                          <p:spTgt spid="3688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6879"/>
                                        </p:tgtEl>
                                        <p:attrNameLst>
                                          <p:attrName>style.visibility</p:attrName>
                                        </p:attrNameLst>
                                      </p:cBhvr>
                                      <p:to>
                                        <p:strVal val="visible"/>
                                      </p:to>
                                    </p:set>
                                    <p:animEffect transition="in" filter="fade">
                                      <p:cBhvr>
                                        <p:cTn id="33" dur="1000"/>
                                        <p:tgtEl>
                                          <p:spTgt spid="36879"/>
                                        </p:tgtEl>
                                      </p:cBhvr>
                                    </p:animEffect>
                                    <p:anim calcmode="lin" valueType="num">
                                      <p:cBhvr>
                                        <p:cTn id="34" dur="1000" fill="hold"/>
                                        <p:tgtEl>
                                          <p:spTgt spid="36879"/>
                                        </p:tgtEl>
                                        <p:attrNameLst>
                                          <p:attrName>ppt_x</p:attrName>
                                        </p:attrNameLst>
                                      </p:cBhvr>
                                      <p:tavLst>
                                        <p:tav tm="0">
                                          <p:val>
                                            <p:strVal val="#ppt_x"/>
                                          </p:val>
                                        </p:tav>
                                        <p:tav tm="100000">
                                          <p:val>
                                            <p:strVal val="#ppt_x"/>
                                          </p:val>
                                        </p:tav>
                                      </p:tavLst>
                                    </p:anim>
                                    <p:anim calcmode="lin" valueType="num">
                                      <p:cBhvr>
                                        <p:cTn id="35" dur="1000" fill="hold"/>
                                        <p:tgtEl>
                                          <p:spTgt spid="3687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34</a:t>
            </a:r>
            <a:endParaRPr lang="bg-BG" altLang="bg-BG" sz="1800"/>
          </a:p>
        </p:txBody>
      </p:sp>
      <p:sp>
        <p:nvSpPr>
          <p:cNvPr id="37892" name="Rectangle 6"/>
          <p:cNvSpPr>
            <a:spLocks noChangeArrowheads="1"/>
          </p:cNvSpPr>
          <p:nvPr/>
        </p:nvSpPr>
        <p:spPr bwMode="auto">
          <a:xfrm>
            <a:off x="219075" y="763588"/>
            <a:ext cx="32654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6. </a:t>
            </a:r>
            <a:r>
              <a:rPr lang="en-US" altLang="bg-BG" sz="1800" b="1"/>
              <a:t>Alginic acid and alginates</a:t>
            </a:r>
            <a:endParaRPr lang="el-GR" altLang="bg-BG" sz="1800">
              <a:cs typeface="Arial" panose="020B0604020202020204" pitchFamily="34" charset="0"/>
            </a:endParaRPr>
          </a:p>
        </p:txBody>
      </p:sp>
      <p:sp>
        <p:nvSpPr>
          <p:cNvPr id="37893"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7894"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7895"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7896" name="Text Box 14"/>
          <p:cNvSpPr txBox="1">
            <a:spLocks noChangeArrowheads="1"/>
          </p:cNvSpPr>
          <p:nvPr/>
        </p:nvSpPr>
        <p:spPr bwMode="auto">
          <a:xfrm>
            <a:off x="6011863" y="981075"/>
            <a:ext cx="2740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a:t>М</a:t>
            </a:r>
            <a:r>
              <a:rPr lang="en-US" altLang="bg-BG" sz="1800"/>
              <a:t> </a:t>
            </a:r>
            <a:r>
              <a:rPr lang="bg-BG" altLang="bg-BG" sz="1800"/>
              <a:t>–</a:t>
            </a:r>
            <a:r>
              <a:rPr lang="en-US" altLang="bg-BG" sz="1800"/>
              <a:t> </a:t>
            </a:r>
            <a:r>
              <a:rPr lang="el-GR" altLang="bg-BG" sz="1800">
                <a:cs typeface="Arial" panose="020B0604020202020204" pitchFamily="34" charset="0"/>
              </a:rPr>
              <a:t>β</a:t>
            </a:r>
            <a:r>
              <a:rPr lang="en-US" altLang="bg-BG" sz="1800">
                <a:cs typeface="Arial" panose="020B0604020202020204" pitchFamily="34" charset="0"/>
              </a:rPr>
              <a:t>-D-</a:t>
            </a:r>
            <a:r>
              <a:rPr lang="en-US" altLang="bg-BG" sz="1800"/>
              <a:t>manuronic acid</a:t>
            </a:r>
            <a:endParaRPr lang="bg-BG" altLang="bg-BG" sz="1800"/>
          </a:p>
          <a:p>
            <a:pPr eaLnBrk="1" hangingPunct="1">
              <a:spcBef>
                <a:spcPct val="0"/>
              </a:spcBef>
              <a:buFontTx/>
              <a:buNone/>
            </a:pPr>
            <a:r>
              <a:rPr lang="en-US" altLang="bg-BG" sz="1800"/>
              <a:t>G </a:t>
            </a:r>
            <a:r>
              <a:rPr lang="bg-BG" altLang="bg-BG" sz="1800"/>
              <a:t>–</a:t>
            </a:r>
            <a:r>
              <a:rPr lang="en-US" altLang="bg-BG" sz="1800"/>
              <a:t> </a:t>
            </a:r>
            <a:r>
              <a:rPr lang="el-GR" altLang="bg-BG" sz="1800">
                <a:cs typeface="Arial" panose="020B0604020202020204" pitchFamily="34" charset="0"/>
              </a:rPr>
              <a:t>α</a:t>
            </a:r>
            <a:r>
              <a:rPr lang="en-US" altLang="bg-BG" sz="1800">
                <a:cs typeface="Arial" panose="020B0604020202020204" pitchFamily="34" charset="0"/>
              </a:rPr>
              <a:t>-L-</a:t>
            </a:r>
            <a:r>
              <a:rPr lang="en-US" altLang="bg-BG" sz="1800"/>
              <a:t>guluronic acid</a:t>
            </a:r>
            <a:endParaRPr lang="bg-BG" altLang="bg-BG" sz="1800"/>
          </a:p>
        </p:txBody>
      </p:sp>
      <p:sp>
        <p:nvSpPr>
          <p:cNvPr id="37897" name="Text Box 15"/>
          <p:cNvSpPr txBox="1">
            <a:spLocks noChangeArrowheads="1"/>
          </p:cNvSpPr>
          <p:nvPr/>
        </p:nvSpPr>
        <p:spPr bwMode="auto">
          <a:xfrm>
            <a:off x="3517900" y="3917950"/>
            <a:ext cx="1174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g-BG" altLang="bg-BG" sz="1800"/>
              <a:t>М-М-М-М</a:t>
            </a:r>
          </a:p>
          <a:p>
            <a:pPr eaLnBrk="1" hangingPunct="1">
              <a:spcBef>
                <a:spcPct val="0"/>
              </a:spcBef>
              <a:buFontTx/>
              <a:buNone/>
            </a:pPr>
            <a:r>
              <a:rPr lang="en-US" altLang="bg-BG" sz="1800"/>
              <a:t>G</a:t>
            </a:r>
            <a:r>
              <a:rPr lang="bg-BG" altLang="bg-BG" sz="1800"/>
              <a:t>-</a:t>
            </a:r>
            <a:r>
              <a:rPr lang="en-US" altLang="bg-BG" sz="1800"/>
              <a:t>G-G-G</a:t>
            </a:r>
          </a:p>
          <a:p>
            <a:pPr eaLnBrk="1" hangingPunct="1">
              <a:spcBef>
                <a:spcPct val="0"/>
              </a:spcBef>
              <a:buFontTx/>
              <a:buNone/>
            </a:pPr>
            <a:r>
              <a:rPr lang="en-US" altLang="bg-BG" sz="1800"/>
              <a:t>M-G-M-G</a:t>
            </a:r>
            <a:endParaRPr lang="bg-BG" altLang="bg-BG" sz="1800"/>
          </a:p>
        </p:txBody>
      </p:sp>
      <p:pic>
        <p:nvPicPr>
          <p:cNvPr id="37898" name="Picture 16" descr="File:Giantkelp2 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3573463"/>
            <a:ext cx="40401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7900"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7901" name="Picture 15" descr="http://www.genialab.de/inventory/jpeg/alginate_form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3876675"/>
            <a:ext cx="34067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7" descr="http://pubs.rsc.org/services/images/RSCpubs.ePlatform.Service.FreeContent.ImageService.svc/ImageService/Articleimage/2014/RA/c4ra11801d/c4ra11801d-f1_hi-r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 y="1677988"/>
            <a:ext cx="69977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
          <p:cNvSpPr>
            <a:spLocks noChangeArrowheads="1"/>
          </p:cNvSpPr>
          <p:nvPr/>
        </p:nvSpPr>
        <p:spPr bwMode="auto">
          <a:xfrm>
            <a:off x="4835525" y="6381750"/>
            <a:ext cx="3732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bg-BG" sz="1600" i="1"/>
              <a:t>Macrocystis pyrifera - </a:t>
            </a:r>
            <a:r>
              <a:rPr lang="fr-FR" altLang="bg-BG" sz="1600"/>
              <a:t>brown seaweeds</a:t>
            </a:r>
            <a:endParaRPr lang="bg-BG" altLang="bg-BG" sz="1600" i="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35</a:t>
            </a:r>
            <a:endParaRPr lang="bg-BG" altLang="bg-BG" sz="1800"/>
          </a:p>
        </p:txBody>
      </p:sp>
      <p:sp>
        <p:nvSpPr>
          <p:cNvPr id="38916" name="Rectangle 6"/>
          <p:cNvSpPr>
            <a:spLocks noChangeArrowheads="1"/>
          </p:cNvSpPr>
          <p:nvPr/>
        </p:nvSpPr>
        <p:spPr bwMode="auto">
          <a:xfrm>
            <a:off x="185738" y="763588"/>
            <a:ext cx="1851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7. </a:t>
            </a:r>
            <a:r>
              <a:rPr lang="en-US" altLang="bg-BG" sz="1800" b="1"/>
              <a:t>Carrageenan</a:t>
            </a:r>
            <a:endParaRPr lang="el-GR" altLang="bg-BG" sz="1800">
              <a:cs typeface="Arial" panose="020B0604020202020204" pitchFamily="34" charset="0"/>
            </a:endParaRPr>
          </a:p>
        </p:txBody>
      </p:sp>
      <p:sp>
        <p:nvSpPr>
          <p:cNvPr id="38917"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8918"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8919"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8920" name="Text Box 14"/>
          <p:cNvSpPr txBox="1">
            <a:spLocks noChangeArrowheads="1"/>
          </p:cNvSpPr>
          <p:nvPr/>
        </p:nvSpPr>
        <p:spPr bwMode="auto">
          <a:xfrm>
            <a:off x="447675" y="1289050"/>
            <a:ext cx="3597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Alternating units of</a:t>
            </a:r>
            <a:r>
              <a:rPr lang="bg-BG" altLang="bg-BG" sz="1800"/>
              <a:t> </a:t>
            </a:r>
          </a:p>
          <a:p>
            <a:pPr eaLnBrk="1" hangingPunct="1">
              <a:spcBef>
                <a:spcPct val="0"/>
              </a:spcBef>
              <a:buFontTx/>
              <a:buNone/>
            </a:pPr>
            <a:r>
              <a:rPr lang="bg-BG" altLang="bg-BG" sz="1800"/>
              <a:t>(1</a:t>
            </a:r>
            <a:r>
              <a:rPr lang="bg-BG" altLang="bg-BG" sz="1800">
                <a:cs typeface="Arial" panose="020B0604020202020204" pitchFamily="34" charset="0"/>
              </a:rPr>
              <a:t>→3)-</a:t>
            </a:r>
            <a:r>
              <a:rPr lang="el-GR" altLang="bg-BG" sz="1800">
                <a:cs typeface="Arial" panose="020B0604020202020204" pitchFamily="34" charset="0"/>
              </a:rPr>
              <a:t>β</a:t>
            </a:r>
            <a:r>
              <a:rPr lang="bg-BG" altLang="bg-BG" sz="1800">
                <a:cs typeface="Arial" panose="020B0604020202020204" pitchFamily="34" charset="0"/>
              </a:rPr>
              <a:t>-</a:t>
            </a:r>
            <a:r>
              <a:rPr lang="en-US" altLang="bg-BG" sz="1800">
                <a:cs typeface="Arial" panose="020B0604020202020204" pitchFamily="34" charset="0"/>
              </a:rPr>
              <a:t>D-galactopyranose</a:t>
            </a:r>
            <a:r>
              <a:rPr lang="bg-BG" altLang="bg-BG" sz="1800">
                <a:cs typeface="Arial" panose="020B0604020202020204" pitchFamily="34" charset="0"/>
              </a:rPr>
              <a:t> </a:t>
            </a:r>
            <a:r>
              <a:rPr lang="en-US" altLang="bg-BG" sz="1800">
                <a:cs typeface="Arial" panose="020B0604020202020204" pitchFamily="34" charset="0"/>
              </a:rPr>
              <a:t>and</a:t>
            </a:r>
            <a:endParaRPr lang="bg-BG" altLang="bg-BG" sz="1800">
              <a:cs typeface="Arial" panose="020B0604020202020204" pitchFamily="34" charset="0"/>
            </a:endParaRPr>
          </a:p>
          <a:p>
            <a:pPr eaLnBrk="1" hangingPunct="1">
              <a:spcBef>
                <a:spcPct val="0"/>
              </a:spcBef>
              <a:buFontTx/>
              <a:buNone/>
            </a:pPr>
            <a:r>
              <a:rPr lang="bg-BG" altLang="bg-BG" sz="1800">
                <a:cs typeface="Arial" panose="020B0604020202020204" pitchFamily="34" charset="0"/>
              </a:rPr>
              <a:t>(</a:t>
            </a:r>
            <a:r>
              <a:rPr lang="bg-BG" altLang="bg-BG" sz="1800"/>
              <a:t>1</a:t>
            </a:r>
            <a:r>
              <a:rPr lang="bg-BG" altLang="bg-BG" sz="1800">
                <a:cs typeface="Arial" panose="020B0604020202020204" pitchFamily="34" charset="0"/>
              </a:rPr>
              <a:t>→4)-</a:t>
            </a:r>
            <a:r>
              <a:rPr lang="el-GR" altLang="bg-BG" sz="1800">
                <a:cs typeface="Arial" panose="020B0604020202020204" pitchFamily="34" charset="0"/>
              </a:rPr>
              <a:t>α</a:t>
            </a:r>
            <a:r>
              <a:rPr lang="en-US" altLang="bg-BG" sz="1800">
                <a:cs typeface="Arial" panose="020B0604020202020204" pitchFamily="34" charset="0"/>
              </a:rPr>
              <a:t>-D-anhydrogalacto-</a:t>
            </a:r>
            <a:endParaRPr lang="bg-BG" altLang="bg-BG" sz="1800">
              <a:cs typeface="Arial" panose="020B0604020202020204" pitchFamily="34" charset="0"/>
            </a:endParaRPr>
          </a:p>
          <a:p>
            <a:pPr eaLnBrk="1" hangingPunct="1">
              <a:spcBef>
                <a:spcPct val="0"/>
              </a:spcBef>
              <a:buFontTx/>
              <a:buNone/>
            </a:pPr>
            <a:r>
              <a:rPr lang="en-US" altLang="bg-BG" sz="1800">
                <a:cs typeface="Arial" panose="020B0604020202020204" pitchFamily="34" charset="0"/>
              </a:rPr>
              <a:t>pyranose residues</a:t>
            </a:r>
            <a:endParaRPr lang="el-GR" altLang="bg-BG" sz="1800">
              <a:cs typeface="Arial" panose="020B0604020202020204" pitchFamily="34" charset="0"/>
            </a:endParaRPr>
          </a:p>
        </p:txBody>
      </p:sp>
      <p:sp>
        <p:nvSpPr>
          <p:cNvPr id="3892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8922"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38923" name="Rectangle 1"/>
          <p:cNvSpPr>
            <a:spLocks noChangeArrowheads="1"/>
          </p:cNvSpPr>
          <p:nvPr/>
        </p:nvSpPr>
        <p:spPr bwMode="auto">
          <a:xfrm>
            <a:off x="185738" y="4098925"/>
            <a:ext cx="4572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 Kappa forms strong, rigid gels in the presence of potassium ions; it reacts with dairy proteins. It is sourced mainly from </a:t>
            </a:r>
            <a:r>
              <a:rPr lang="en-US" altLang="bg-BG" sz="1800" i="1"/>
              <a:t>Kappaphycus alvarezii</a:t>
            </a:r>
            <a:r>
              <a:rPr lang="en-US" altLang="bg-BG" sz="1800"/>
              <a:t>.</a:t>
            </a:r>
          </a:p>
          <a:p>
            <a:pPr eaLnBrk="1" hangingPunct="1">
              <a:spcBef>
                <a:spcPct val="0"/>
              </a:spcBef>
              <a:buFontTx/>
              <a:buNone/>
            </a:pPr>
            <a:r>
              <a:rPr lang="en-US" altLang="bg-BG" sz="1800"/>
              <a:t>- Iota forms soft gels in the presence of calcium ions. It is produced mainly from </a:t>
            </a:r>
            <a:r>
              <a:rPr lang="en-US" altLang="bg-BG" sz="1800" i="1"/>
              <a:t>Eucheuma denticulatum</a:t>
            </a:r>
            <a:r>
              <a:rPr lang="en-US" altLang="bg-BG" sz="1800"/>
              <a:t>.</a:t>
            </a:r>
          </a:p>
          <a:p>
            <a:pPr eaLnBrk="1" hangingPunct="1">
              <a:spcBef>
                <a:spcPct val="0"/>
              </a:spcBef>
              <a:buFontTx/>
              <a:buNone/>
            </a:pPr>
            <a:r>
              <a:rPr lang="en-US" altLang="bg-BG" sz="1800"/>
              <a:t>Lambda does not gel, and is used to thicken dairy products.</a:t>
            </a:r>
            <a:endParaRPr lang="bg-BG" altLang="bg-BG" sz="1800"/>
          </a:p>
        </p:txBody>
      </p:sp>
      <p:pic>
        <p:nvPicPr>
          <p:cNvPr id="3892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947738"/>
            <a:ext cx="2768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52738"/>
            <a:ext cx="2678113" cy="166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652963"/>
            <a:ext cx="2503488"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94038" y="404813"/>
            <a:ext cx="2955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Aldoses - configurations </a:t>
            </a:r>
            <a:endParaRPr lang="bg-BG" altLang="bg-BG" sz="1800"/>
          </a:p>
        </p:txBody>
      </p:sp>
      <p:sp>
        <p:nvSpPr>
          <p:cNvPr id="4099"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2</a:t>
            </a:r>
            <a:endParaRPr lang="bg-BG" altLang="bg-BG" sz="1800"/>
          </a:p>
        </p:txBody>
      </p:sp>
      <p:sp>
        <p:nvSpPr>
          <p:cNvPr id="410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41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811213"/>
            <a:ext cx="8423275"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Text Box 5"/>
          <p:cNvSpPr txBox="1">
            <a:spLocks noChangeArrowheads="1"/>
          </p:cNvSpPr>
          <p:nvPr/>
        </p:nvSpPr>
        <p:spPr bwMode="auto">
          <a:xfrm>
            <a:off x="684213" y="3611563"/>
            <a:ext cx="25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4" name="Text Box 5"/>
          <p:cNvSpPr txBox="1">
            <a:spLocks noChangeArrowheads="1"/>
          </p:cNvSpPr>
          <p:nvPr/>
        </p:nvSpPr>
        <p:spPr bwMode="auto">
          <a:xfrm>
            <a:off x="3779838" y="3621088"/>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5" name="Text Box 5"/>
          <p:cNvSpPr txBox="1">
            <a:spLocks noChangeArrowheads="1"/>
          </p:cNvSpPr>
          <p:nvPr/>
        </p:nvSpPr>
        <p:spPr bwMode="auto">
          <a:xfrm>
            <a:off x="5003800" y="3611563"/>
            <a:ext cx="255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6" name="Text Box 5"/>
          <p:cNvSpPr txBox="1">
            <a:spLocks noChangeArrowheads="1"/>
          </p:cNvSpPr>
          <p:nvPr/>
        </p:nvSpPr>
        <p:spPr bwMode="auto">
          <a:xfrm>
            <a:off x="2339975" y="5229225"/>
            <a:ext cx="255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7" name="Text Box 5"/>
          <p:cNvSpPr txBox="1">
            <a:spLocks noChangeArrowheads="1"/>
          </p:cNvSpPr>
          <p:nvPr/>
        </p:nvSpPr>
        <p:spPr bwMode="auto">
          <a:xfrm>
            <a:off x="3419475" y="5214938"/>
            <a:ext cx="255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
        <p:nvSpPr>
          <p:cNvPr id="4108" name="Text Box 5"/>
          <p:cNvSpPr txBox="1">
            <a:spLocks noChangeArrowheads="1"/>
          </p:cNvSpPr>
          <p:nvPr/>
        </p:nvSpPr>
        <p:spPr bwMode="auto">
          <a:xfrm>
            <a:off x="6659563" y="5214938"/>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36</a:t>
            </a:r>
            <a:endParaRPr lang="bg-BG" altLang="bg-BG" sz="1800"/>
          </a:p>
        </p:txBody>
      </p:sp>
      <p:sp>
        <p:nvSpPr>
          <p:cNvPr id="39940" name="Rectangle 6"/>
          <p:cNvSpPr>
            <a:spLocks noChangeArrowheads="1"/>
          </p:cNvSpPr>
          <p:nvPr/>
        </p:nvSpPr>
        <p:spPr bwMode="auto">
          <a:xfrm>
            <a:off x="555625" y="1201738"/>
            <a:ext cx="18383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Gelation of</a:t>
            </a:r>
          </a:p>
          <a:p>
            <a:pPr algn="ctr" eaLnBrk="1" hangingPunct="1">
              <a:spcBef>
                <a:spcPct val="0"/>
              </a:spcBef>
              <a:buFontTx/>
              <a:buNone/>
            </a:pPr>
            <a:r>
              <a:rPr lang="en-US" altLang="bg-BG" sz="1800" b="1">
                <a:cs typeface="Arial" panose="020B0604020202020204" pitchFamily="34" charset="0"/>
              </a:rPr>
              <a:t>Kappa and Iota</a:t>
            </a:r>
          </a:p>
          <a:p>
            <a:pPr algn="ctr" eaLnBrk="1" hangingPunct="1">
              <a:spcBef>
                <a:spcPct val="0"/>
              </a:spcBef>
              <a:buFontTx/>
              <a:buNone/>
            </a:pPr>
            <a:r>
              <a:rPr lang="en-US" altLang="bg-BG" sz="1800" b="1">
                <a:cs typeface="Arial" panose="020B0604020202020204" pitchFamily="34" charset="0"/>
              </a:rPr>
              <a:t>carrageenans</a:t>
            </a:r>
            <a:endParaRPr lang="el-GR" altLang="bg-BG" sz="1800">
              <a:cs typeface="Arial" panose="020B0604020202020204" pitchFamily="34" charset="0"/>
            </a:endParaRPr>
          </a:p>
        </p:txBody>
      </p:sp>
      <p:sp>
        <p:nvSpPr>
          <p:cNvPr id="39941"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9942"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9943"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3994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39945"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pic>
        <p:nvPicPr>
          <p:cNvPr id="3994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893763"/>
            <a:ext cx="56292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7" name="Rectangle 1"/>
          <p:cNvSpPr>
            <a:spLocks noChangeArrowheads="1"/>
          </p:cNvSpPr>
          <p:nvPr/>
        </p:nvSpPr>
        <p:spPr bwMode="auto">
          <a:xfrm>
            <a:off x="555625" y="5229225"/>
            <a:ext cx="849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A representation of the hypothesized mechanism of gelation of kappa- and</a:t>
            </a:r>
          </a:p>
          <a:p>
            <a:pPr eaLnBrk="1" hangingPunct="1">
              <a:spcBef>
                <a:spcPct val="0"/>
              </a:spcBef>
              <a:buFontTx/>
              <a:buNone/>
            </a:pPr>
            <a:r>
              <a:rPr lang="en-US" altLang="bg-BG" sz="1800"/>
              <a:t>iota-type carrageenans. In a hot solution, the polymer molecules are in a coiled state. As the solution is cooled, they intertwine in double-helical structures. As the solution is cooled further, the double helices are believed to nest together with the aid of potassium or calcium ions.</a:t>
            </a:r>
            <a:endParaRPr lang="bg-BG" altLang="bg-BG"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37</a:t>
            </a:r>
            <a:endParaRPr lang="bg-BG" altLang="bg-BG" sz="1800"/>
          </a:p>
        </p:txBody>
      </p:sp>
      <p:sp>
        <p:nvSpPr>
          <p:cNvPr id="40964" name="Rectangle 6"/>
          <p:cNvSpPr>
            <a:spLocks noChangeArrowheads="1"/>
          </p:cNvSpPr>
          <p:nvPr/>
        </p:nvSpPr>
        <p:spPr bwMode="auto">
          <a:xfrm>
            <a:off x="438150" y="763588"/>
            <a:ext cx="1350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8. </a:t>
            </a:r>
            <a:r>
              <a:rPr lang="en-US" altLang="bg-BG" sz="1800" b="1"/>
              <a:t>Xanthan</a:t>
            </a:r>
            <a:endParaRPr lang="el-GR" altLang="bg-BG" sz="1800">
              <a:cs typeface="Arial" panose="020B0604020202020204" pitchFamily="34" charset="0"/>
            </a:endParaRPr>
          </a:p>
        </p:txBody>
      </p:sp>
      <p:sp>
        <p:nvSpPr>
          <p:cNvPr id="40965"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0966"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0967"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pic>
        <p:nvPicPr>
          <p:cNvPr id="40968" name="Picture 13" descr="File:Xantha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1527175"/>
            <a:ext cx="472122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14"/>
          <p:cNvSpPr txBox="1">
            <a:spLocks noChangeArrowheads="1"/>
          </p:cNvSpPr>
          <p:nvPr/>
        </p:nvSpPr>
        <p:spPr bwMode="auto">
          <a:xfrm>
            <a:off x="323850" y="2276475"/>
            <a:ext cx="3762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Residues of</a:t>
            </a:r>
            <a:r>
              <a:rPr lang="bg-BG" altLang="bg-BG" sz="1800"/>
              <a:t> </a:t>
            </a:r>
            <a:r>
              <a:rPr lang="en-US" altLang="bg-BG" sz="1800">
                <a:cs typeface="Arial" panose="020B0604020202020204" pitchFamily="34" charset="0"/>
              </a:rPr>
              <a:t>D-glucose</a:t>
            </a:r>
            <a:r>
              <a:rPr lang="bg-BG" altLang="bg-BG" sz="1800">
                <a:cs typeface="Arial" panose="020B0604020202020204" pitchFamily="34" charset="0"/>
              </a:rPr>
              <a:t>, </a:t>
            </a:r>
            <a:r>
              <a:rPr lang="en-US" altLang="bg-BG" sz="1800">
                <a:cs typeface="Arial" panose="020B0604020202020204" pitchFamily="34" charset="0"/>
              </a:rPr>
              <a:t>D-manose</a:t>
            </a:r>
            <a:r>
              <a:rPr lang="bg-BG" altLang="bg-BG" sz="1800">
                <a:cs typeface="Arial" panose="020B0604020202020204" pitchFamily="34" charset="0"/>
              </a:rPr>
              <a:t>,</a:t>
            </a:r>
          </a:p>
          <a:p>
            <a:pPr eaLnBrk="1" hangingPunct="1">
              <a:spcBef>
                <a:spcPct val="0"/>
              </a:spcBef>
              <a:buFontTx/>
              <a:buNone/>
            </a:pPr>
            <a:r>
              <a:rPr lang="en-US" altLang="bg-BG" sz="1800">
                <a:cs typeface="Arial" panose="020B0604020202020204" pitchFamily="34" charset="0"/>
              </a:rPr>
              <a:t>D-glucuronic acid</a:t>
            </a:r>
            <a:r>
              <a:rPr lang="bg-BG" altLang="bg-BG" sz="1800">
                <a:cs typeface="Arial" panose="020B0604020202020204" pitchFamily="34" charset="0"/>
              </a:rPr>
              <a:t> и </a:t>
            </a:r>
            <a:r>
              <a:rPr lang="en-US" altLang="bg-BG" sz="1800">
                <a:cs typeface="Arial" panose="020B0604020202020204" pitchFamily="34" charset="0"/>
              </a:rPr>
              <a:t>pyruvic acis</a:t>
            </a:r>
            <a:endParaRPr lang="el-GR" altLang="bg-BG" sz="1800">
              <a:cs typeface="Arial" panose="020B0604020202020204" pitchFamily="34" charset="0"/>
            </a:endParaRPr>
          </a:p>
        </p:txBody>
      </p:sp>
      <p:sp>
        <p:nvSpPr>
          <p:cNvPr id="40970" name="Text Box 15"/>
          <p:cNvSpPr txBox="1">
            <a:spLocks noChangeArrowheads="1"/>
          </p:cNvSpPr>
          <p:nvPr/>
        </p:nvSpPr>
        <p:spPr bwMode="auto">
          <a:xfrm>
            <a:off x="439738" y="3565525"/>
            <a:ext cx="2582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Stabilizer and thickener</a:t>
            </a:r>
            <a:endParaRPr lang="el-GR" altLang="bg-BG" sz="1800">
              <a:cs typeface="Arial" panose="020B0604020202020204" pitchFamily="34" charset="0"/>
            </a:endParaRPr>
          </a:p>
        </p:txBody>
      </p:sp>
      <p:sp>
        <p:nvSpPr>
          <p:cNvPr id="4097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0972"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
        <p:nvSpPr>
          <p:cNvPr id="40973" name="Rectangle 1"/>
          <p:cNvSpPr>
            <a:spLocks noChangeArrowheads="1"/>
          </p:cNvSpPr>
          <p:nvPr/>
        </p:nvSpPr>
        <p:spPr bwMode="auto">
          <a:xfrm>
            <a:off x="233363" y="1157288"/>
            <a:ext cx="278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Produced by bacterium </a:t>
            </a:r>
          </a:p>
          <a:p>
            <a:pPr eaLnBrk="1" hangingPunct="1">
              <a:spcBef>
                <a:spcPct val="0"/>
              </a:spcBef>
              <a:buFontTx/>
              <a:buNone/>
            </a:pPr>
            <a:r>
              <a:rPr lang="en-US" altLang="bg-BG" sz="1800" i="1"/>
              <a:t>Xanthomonas campestris</a:t>
            </a:r>
          </a:p>
        </p:txBody>
      </p:sp>
      <p:sp>
        <p:nvSpPr>
          <p:cNvPr id="40974" name="Text Box 15"/>
          <p:cNvSpPr txBox="1">
            <a:spLocks noChangeArrowheads="1"/>
          </p:cNvSpPr>
          <p:nvPr/>
        </p:nvSpPr>
        <p:spPr bwMode="auto">
          <a:xfrm>
            <a:off x="431800" y="4560888"/>
            <a:ext cx="2992438"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Used for obtaining of</a:t>
            </a:r>
          </a:p>
          <a:p>
            <a:pPr eaLnBrk="1" hangingPunct="1">
              <a:spcBef>
                <a:spcPct val="0"/>
              </a:spcBef>
              <a:buFontTx/>
              <a:buNone/>
            </a:pPr>
            <a:r>
              <a:rPr lang="en-US" altLang="bg-BG" sz="1800"/>
              <a:t>gluten-free breads because</a:t>
            </a:r>
          </a:p>
          <a:p>
            <a:pPr eaLnBrk="1" hangingPunct="1">
              <a:spcBef>
                <a:spcPct val="0"/>
              </a:spcBef>
              <a:buFontTx/>
              <a:buNone/>
            </a:pPr>
            <a:r>
              <a:rPr lang="en-US" altLang="bg-BG" sz="1800">
                <a:cs typeface="Arial" panose="020B0604020202020204" pitchFamily="34" charset="0"/>
              </a:rPr>
              <a:t>of thickening properties.</a:t>
            </a:r>
            <a:endParaRPr lang="el-GR" altLang="bg-BG" sz="180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38</a:t>
            </a:r>
            <a:endParaRPr lang="bg-BG" altLang="bg-BG" sz="1800"/>
          </a:p>
        </p:txBody>
      </p:sp>
      <p:sp>
        <p:nvSpPr>
          <p:cNvPr id="41988" name="Rectangle 6"/>
          <p:cNvSpPr>
            <a:spLocks noChangeArrowheads="1"/>
          </p:cNvSpPr>
          <p:nvPr/>
        </p:nvSpPr>
        <p:spPr bwMode="auto">
          <a:xfrm>
            <a:off x="395288" y="763588"/>
            <a:ext cx="958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bg-BG" altLang="bg-BG" sz="1800" b="1"/>
              <a:t>9. </a:t>
            </a:r>
            <a:r>
              <a:rPr lang="en-US" altLang="bg-BG" sz="1800" b="1"/>
              <a:t>Agar</a:t>
            </a:r>
            <a:endParaRPr lang="el-GR" altLang="bg-BG" sz="1800">
              <a:cs typeface="Arial" panose="020B0604020202020204" pitchFamily="34" charset="0"/>
            </a:endParaRPr>
          </a:p>
        </p:txBody>
      </p:sp>
      <p:sp>
        <p:nvSpPr>
          <p:cNvPr id="41989"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0"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1"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2" name="Text Box 11"/>
          <p:cNvSpPr txBox="1">
            <a:spLocks noChangeArrowheads="1"/>
          </p:cNvSpPr>
          <p:nvPr/>
        </p:nvSpPr>
        <p:spPr bwMode="auto">
          <a:xfrm>
            <a:off x="323850" y="1484313"/>
            <a:ext cx="31464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Residues of</a:t>
            </a:r>
            <a:r>
              <a:rPr lang="bg-BG" altLang="bg-BG" sz="1800"/>
              <a:t> </a:t>
            </a:r>
            <a:r>
              <a:rPr lang="en-US" altLang="bg-BG" sz="1800">
                <a:cs typeface="Arial" panose="020B0604020202020204" pitchFamily="34" charset="0"/>
              </a:rPr>
              <a:t>D-galactose and</a:t>
            </a:r>
          </a:p>
          <a:p>
            <a:pPr eaLnBrk="1" hangingPunct="1">
              <a:spcBef>
                <a:spcPct val="0"/>
              </a:spcBef>
              <a:buFontTx/>
              <a:buNone/>
            </a:pPr>
            <a:r>
              <a:rPr lang="bg-BG" altLang="bg-BG" sz="1800">
                <a:cs typeface="Arial" panose="020B0604020202020204" pitchFamily="34" charset="0"/>
              </a:rPr>
              <a:t>3,6</a:t>
            </a:r>
            <a:r>
              <a:rPr lang="en-US" altLang="bg-BG" sz="1800">
                <a:cs typeface="Arial" panose="020B0604020202020204" pitchFamily="34" charset="0"/>
              </a:rPr>
              <a:t>-anhydro-D-galactose</a:t>
            </a:r>
            <a:endParaRPr lang="el-GR" altLang="bg-BG" sz="1800">
              <a:cs typeface="Arial" panose="020B0604020202020204" pitchFamily="34" charset="0"/>
            </a:endParaRPr>
          </a:p>
        </p:txBody>
      </p:sp>
      <p:pic>
        <p:nvPicPr>
          <p:cNvPr id="41993" name="Picture 13" descr="File:Agarose polymer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557338"/>
            <a:ext cx="47783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4" descr="File:Youkan mizuyouk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860800"/>
            <a:ext cx="34099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15"/>
          <p:cNvSpPr>
            <a:spLocks noChangeArrowheads="1"/>
          </p:cNvSpPr>
          <p:nvPr/>
        </p:nvSpPr>
        <p:spPr bwMode="auto">
          <a:xfrm>
            <a:off x="395288" y="5949950"/>
            <a:ext cx="354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bg-BG" sz="1800"/>
              <a:t>Mizuyōkan - a popular Japanese </a:t>
            </a:r>
            <a:endParaRPr lang="bg-BG" altLang="bg-BG" sz="1800"/>
          </a:p>
          <a:p>
            <a:pPr eaLnBrk="1" hangingPunct="1">
              <a:spcBef>
                <a:spcPct val="0"/>
              </a:spcBef>
              <a:buFontTx/>
              <a:buNone/>
            </a:pPr>
            <a:r>
              <a:rPr lang="en-GB" altLang="bg-BG" sz="1800"/>
              <a:t>red bean jelly made from agar</a:t>
            </a:r>
            <a:r>
              <a:rPr lang="bg-BG" altLang="bg-BG" sz="1800"/>
              <a:t> </a:t>
            </a:r>
          </a:p>
        </p:txBody>
      </p:sp>
      <p:sp>
        <p:nvSpPr>
          <p:cNvPr id="41996" name="Text Box 16"/>
          <p:cNvSpPr txBox="1">
            <a:spLocks noChangeArrowheads="1"/>
          </p:cNvSpPr>
          <p:nvPr/>
        </p:nvSpPr>
        <p:spPr bwMode="auto">
          <a:xfrm>
            <a:off x="4767263" y="3808413"/>
            <a:ext cx="38528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For preparation of ice cream, sorbet</a:t>
            </a:r>
          </a:p>
          <a:p>
            <a:pPr eaLnBrk="1" hangingPunct="1">
              <a:spcBef>
                <a:spcPct val="0"/>
              </a:spcBef>
              <a:buFontTx/>
              <a:buNone/>
            </a:pPr>
            <a:r>
              <a:rPr lang="en-US" altLang="bg-BG" sz="1800"/>
              <a:t>For vegetarians</a:t>
            </a:r>
            <a:r>
              <a:rPr lang="bg-BG" altLang="bg-BG" sz="1800"/>
              <a:t> – </a:t>
            </a:r>
            <a:r>
              <a:rPr lang="en-US" altLang="bg-BG" sz="1800"/>
              <a:t>products imitating</a:t>
            </a:r>
          </a:p>
          <a:p>
            <a:pPr eaLnBrk="1" hangingPunct="1">
              <a:spcBef>
                <a:spcPct val="0"/>
              </a:spcBef>
              <a:buFontTx/>
              <a:buNone/>
            </a:pPr>
            <a:r>
              <a:rPr lang="en-US" altLang="bg-BG" sz="1800"/>
              <a:t>meat</a:t>
            </a:r>
            <a:endParaRPr lang="bg-BG" altLang="bg-BG" sz="1800"/>
          </a:p>
        </p:txBody>
      </p:sp>
      <p:sp>
        <p:nvSpPr>
          <p:cNvPr id="4199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1998"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 name="Text Box 4"/>
          <p:cNvSpPr txBox="1">
            <a:spLocks noChangeArrowheads="1"/>
          </p:cNvSpPr>
          <p:nvPr/>
        </p:nvSpPr>
        <p:spPr bwMode="auto">
          <a:xfrm>
            <a:off x="8656638" y="38100"/>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dirty="0" smtClean="0"/>
              <a:t>38a</a:t>
            </a:r>
            <a:endParaRPr lang="bg-BG" altLang="bg-BG" sz="1800" dirty="0"/>
          </a:p>
        </p:txBody>
      </p:sp>
      <p:sp>
        <p:nvSpPr>
          <p:cNvPr id="41989"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0"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1"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199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1998" name="Rectangle 2"/>
          <p:cNvSpPr>
            <a:spLocks noChangeArrowheads="1"/>
          </p:cNvSpPr>
          <p:nvPr/>
        </p:nvSpPr>
        <p:spPr bwMode="auto">
          <a:xfrm>
            <a:off x="2402179" y="403503"/>
            <a:ext cx="43396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a:t>Polysaccharides </a:t>
            </a:r>
            <a:r>
              <a:rPr lang="bg-BG" altLang="bg-BG" sz="1800" dirty="0" smtClean="0"/>
              <a:t>– </a:t>
            </a:r>
            <a:r>
              <a:rPr lang="en-US" altLang="bg-BG" sz="1800" dirty="0" smtClean="0"/>
              <a:t>dietary fiber concept</a:t>
            </a:r>
            <a:endParaRPr lang="bg-BG" altLang="bg-BG" sz="1800" dirty="0"/>
          </a:p>
        </p:txBody>
      </p:sp>
      <p:sp>
        <p:nvSpPr>
          <p:cNvPr id="15" name="Rectangle 6"/>
          <p:cNvSpPr>
            <a:spLocks noChangeArrowheads="1"/>
          </p:cNvSpPr>
          <p:nvPr/>
        </p:nvSpPr>
        <p:spPr bwMode="auto">
          <a:xfrm>
            <a:off x="368300" y="763588"/>
            <a:ext cx="20431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a:t>10</a:t>
            </a:r>
            <a:r>
              <a:rPr lang="bg-BG" altLang="bg-BG" sz="1800" b="1" dirty="0"/>
              <a:t>. </a:t>
            </a:r>
            <a:r>
              <a:rPr lang="en-US" altLang="bg-BG" sz="1800" b="1" dirty="0"/>
              <a:t>Dietary </a:t>
            </a:r>
            <a:r>
              <a:rPr lang="en-US" altLang="bg-BG" sz="1800" b="1" dirty="0" smtClean="0"/>
              <a:t>fibers</a:t>
            </a:r>
            <a:endParaRPr lang="el-GR" altLang="bg-BG" sz="1800" dirty="0">
              <a:cs typeface="Arial" panose="020B0604020202020204" pitchFamily="34" charset="0"/>
            </a:endParaRPr>
          </a:p>
        </p:txBody>
      </p:sp>
      <p:pic>
        <p:nvPicPr>
          <p:cNvPr id="16" name="Picture 16" descr="http://cdn.ngkids.co.uk/dynamic/features_legacy/content/dd508cec56d48dc80c871e24dc2968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052513"/>
            <a:ext cx="3727450"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512" y="1621295"/>
            <a:ext cx="4572000" cy="2031325"/>
          </a:xfrm>
          <a:prstGeom prst="rect">
            <a:avLst/>
          </a:prstGeom>
        </p:spPr>
        <p:txBody>
          <a:bodyPr>
            <a:spAutoFit/>
          </a:bodyPr>
          <a:lstStyle/>
          <a:p>
            <a:r>
              <a:rPr lang="en-US" b="0" i="0" u="none" strike="noStrike" baseline="0" dirty="0" smtClean="0">
                <a:latin typeface="+mj-lt"/>
              </a:rPr>
              <a:t>Dietary fiber is actually defined</a:t>
            </a:r>
          </a:p>
          <a:p>
            <a:r>
              <a:rPr lang="en-US" b="0" i="0" u="none" strike="noStrike" baseline="0" dirty="0" smtClean="0">
                <a:latin typeface="+mj-lt"/>
              </a:rPr>
              <a:t>by the method used to measure it.</a:t>
            </a:r>
          </a:p>
          <a:p>
            <a:r>
              <a:rPr lang="en-US" dirty="0">
                <a:latin typeface="+mj-lt"/>
              </a:rPr>
              <a:t>The only common feature </a:t>
            </a:r>
            <a:r>
              <a:rPr lang="en-US" dirty="0" smtClean="0">
                <a:latin typeface="+mj-lt"/>
              </a:rPr>
              <a:t>of substances</a:t>
            </a:r>
          </a:p>
          <a:p>
            <a:r>
              <a:rPr lang="en-US" dirty="0" smtClean="0">
                <a:latin typeface="+mj-lt"/>
              </a:rPr>
              <a:t>like </a:t>
            </a:r>
            <a:r>
              <a:rPr lang="en-US" dirty="0">
                <a:latin typeface="+mj-lt"/>
              </a:rPr>
              <a:t>insoluble plant cell-wall materials, primarily cellulose </a:t>
            </a:r>
            <a:r>
              <a:rPr lang="en-US" dirty="0" smtClean="0">
                <a:latin typeface="+mj-lt"/>
              </a:rPr>
              <a:t>and lignin</a:t>
            </a:r>
            <a:r>
              <a:rPr lang="en-US" dirty="0">
                <a:latin typeface="+mj-lt"/>
              </a:rPr>
              <a:t>, and </a:t>
            </a:r>
            <a:r>
              <a:rPr lang="en-US" dirty="0" smtClean="0">
                <a:latin typeface="+mj-lt"/>
              </a:rPr>
              <a:t>non-starch</a:t>
            </a:r>
            <a:r>
              <a:rPr lang="en-US" dirty="0">
                <a:latin typeface="+mj-lt"/>
              </a:rPr>
              <a:t>, water-soluble polysaccharides</a:t>
            </a:r>
            <a:r>
              <a:rPr lang="en-US" dirty="0" smtClean="0">
                <a:latin typeface="+mj-lt"/>
              </a:rPr>
              <a:t> </a:t>
            </a:r>
            <a:r>
              <a:rPr lang="en-US" dirty="0">
                <a:latin typeface="+mj-lt"/>
              </a:rPr>
              <a:t>is that they are </a:t>
            </a:r>
            <a:r>
              <a:rPr lang="en-US" dirty="0" err="1">
                <a:latin typeface="+mj-lt"/>
              </a:rPr>
              <a:t>nondigestible</a:t>
            </a:r>
            <a:r>
              <a:rPr lang="en-US" dirty="0">
                <a:latin typeface="+mj-lt"/>
              </a:rPr>
              <a:t> polymers.</a:t>
            </a:r>
          </a:p>
        </p:txBody>
      </p:sp>
      <p:sp>
        <p:nvSpPr>
          <p:cNvPr id="3" name="TextBox 2"/>
          <p:cNvSpPr txBox="1"/>
          <p:nvPr/>
        </p:nvSpPr>
        <p:spPr>
          <a:xfrm>
            <a:off x="251520" y="4293096"/>
            <a:ext cx="3745577" cy="369332"/>
          </a:xfrm>
          <a:prstGeom prst="rect">
            <a:avLst/>
          </a:prstGeom>
          <a:noFill/>
        </p:spPr>
        <p:txBody>
          <a:bodyPr wrap="none" rtlCol="0">
            <a:spAutoFit/>
          </a:bodyPr>
          <a:lstStyle/>
          <a:p>
            <a:r>
              <a:rPr lang="en-US" dirty="0" smtClean="0"/>
              <a:t>Beneficial effect on the constitution</a:t>
            </a:r>
            <a:endParaRPr lang="en-US" dirty="0"/>
          </a:p>
        </p:txBody>
      </p:sp>
      <p:sp>
        <p:nvSpPr>
          <p:cNvPr id="19" name="TextBox 18"/>
          <p:cNvSpPr txBox="1"/>
          <p:nvPr/>
        </p:nvSpPr>
        <p:spPr>
          <a:xfrm>
            <a:off x="251519" y="5733256"/>
            <a:ext cx="4070345" cy="923330"/>
          </a:xfrm>
          <a:prstGeom prst="rect">
            <a:avLst/>
          </a:prstGeom>
          <a:noFill/>
        </p:spPr>
        <p:txBody>
          <a:bodyPr wrap="none" rtlCol="0">
            <a:spAutoFit/>
          </a:bodyPr>
          <a:lstStyle/>
          <a:p>
            <a:r>
              <a:rPr lang="en-US" dirty="0" smtClean="0"/>
              <a:t>7% of our energy – from the absorbed</a:t>
            </a:r>
          </a:p>
          <a:p>
            <a:r>
              <a:rPr lang="en-US" dirty="0" smtClean="0"/>
              <a:t>short chain acids, produced by </a:t>
            </a:r>
          </a:p>
          <a:p>
            <a:r>
              <a:rPr lang="en-US" dirty="0" smtClean="0"/>
              <a:t>microorganisms.</a:t>
            </a:r>
            <a:endParaRPr lang="en-US" dirty="0"/>
          </a:p>
        </p:txBody>
      </p:sp>
    </p:spTree>
    <p:extLst>
      <p:ext uri="{BB962C8B-B14F-4D97-AF65-F5344CB8AC3E}">
        <p14:creationId xmlns:p14="http://schemas.microsoft.com/office/powerpoint/2010/main" val="33820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1"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39</a:t>
            </a:r>
            <a:endParaRPr lang="bg-BG" altLang="bg-BG" sz="1800"/>
          </a:p>
        </p:txBody>
      </p:sp>
      <p:sp>
        <p:nvSpPr>
          <p:cNvPr id="43012"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3013"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3014"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pic>
        <p:nvPicPr>
          <p:cNvPr id="4301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692150"/>
            <a:ext cx="6262688"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3017" name="Rectangle 2"/>
          <p:cNvSpPr>
            <a:spLocks noChangeArrowheads="1"/>
          </p:cNvSpPr>
          <p:nvPr/>
        </p:nvSpPr>
        <p:spPr bwMode="auto">
          <a:xfrm>
            <a:off x="2678113" y="403225"/>
            <a:ext cx="37877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Polysaccharides </a:t>
            </a:r>
            <a:r>
              <a:rPr lang="bg-BG" altLang="bg-BG" sz="1800"/>
              <a:t>- </a:t>
            </a:r>
            <a:r>
              <a:rPr lang="en-US" altLang="bg-BG" sz="1800"/>
              <a:t>representatives</a:t>
            </a:r>
            <a:endParaRPr lang="bg-BG" altLang="bg-BG"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5"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40</a:t>
            </a:r>
            <a:endParaRPr lang="bg-BG" altLang="bg-BG" sz="1800"/>
          </a:p>
        </p:txBody>
      </p:sp>
      <p:sp>
        <p:nvSpPr>
          <p:cNvPr id="44036" name="Rectangle 6"/>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4037"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4038"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a:p>
            <a:pPr>
              <a:spcBef>
                <a:spcPct val="0"/>
              </a:spcBef>
              <a:buFontTx/>
              <a:buNone/>
            </a:pPr>
            <a:endParaRPr lang="bg-BG" altLang="bg-BG" sz="1800"/>
          </a:p>
        </p:txBody>
      </p:sp>
      <p:sp>
        <p:nvSpPr>
          <p:cNvPr id="4403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44040" name="TextBox 1"/>
          <p:cNvSpPr txBox="1">
            <a:spLocks noChangeArrowheads="1"/>
          </p:cNvSpPr>
          <p:nvPr/>
        </p:nvSpPr>
        <p:spPr bwMode="auto">
          <a:xfrm>
            <a:off x="2197100" y="620713"/>
            <a:ext cx="474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Importance of carbohydrates - glycoproteins</a:t>
            </a:r>
            <a:endParaRPr lang="bg-BG" altLang="bg-BG" sz="1800"/>
          </a:p>
        </p:txBody>
      </p:sp>
      <p:pic>
        <p:nvPicPr>
          <p:cNvPr id="4404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30300"/>
            <a:ext cx="78486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2" name="Rectangle 1"/>
          <p:cNvSpPr>
            <a:spLocks noChangeArrowheads="1"/>
          </p:cNvSpPr>
          <p:nvPr/>
        </p:nvSpPr>
        <p:spPr bwMode="auto">
          <a:xfrm>
            <a:off x="257175" y="6022975"/>
            <a:ext cx="862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Blood type is determined by the nature of the sugar on the surfaces of red blood cells. Fucose is 6-deoxygalactose.</a:t>
            </a:r>
            <a:endParaRPr lang="bg-BG" altLang="bg-BG"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41</a:t>
            </a:r>
            <a:endParaRPr lang="bg-BG" altLang="bg-BG" sz="1800"/>
          </a:p>
        </p:txBody>
      </p:sp>
      <p:sp>
        <p:nvSpPr>
          <p:cNvPr id="45060" name="Rectangle 51"/>
          <p:cNvSpPr>
            <a:spLocks noChangeArrowheads="1"/>
          </p:cNvSpPr>
          <p:nvPr/>
        </p:nvSpPr>
        <p:spPr bwMode="auto">
          <a:xfrm>
            <a:off x="1042988" y="4797425"/>
            <a:ext cx="74247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676275" algn="l"/>
              </a:tabLst>
              <a:defRPr sz="3200">
                <a:solidFill>
                  <a:schemeClr val="tx1"/>
                </a:solidFill>
                <a:latin typeface="Arial" panose="020B0604020202020204" pitchFamily="34" charset="0"/>
              </a:defRPr>
            </a:lvl1pPr>
            <a:lvl2pPr marL="742950" indent="-285750">
              <a:spcBef>
                <a:spcPct val="20000"/>
              </a:spcBef>
              <a:buChar char="–"/>
              <a:tabLst>
                <a:tab pos="676275" algn="l"/>
              </a:tabLst>
              <a:defRPr sz="2800">
                <a:solidFill>
                  <a:schemeClr val="tx1"/>
                </a:solidFill>
                <a:latin typeface="Arial" panose="020B0604020202020204" pitchFamily="34" charset="0"/>
              </a:defRPr>
            </a:lvl2pPr>
            <a:lvl3pPr marL="1143000" indent="-228600">
              <a:spcBef>
                <a:spcPct val="20000"/>
              </a:spcBef>
              <a:buChar char="•"/>
              <a:tabLst>
                <a:tab pos="676275" algn="l"/>
              </a:tabLst>
              <a:defRPr sz="2400">
                <a:solidFill>
                  <a:schemeClr val="tx1"/>
                </a:solidFill>
                <a:latin typeface="Arial" panose="020B0604020202020204" pitchFamily="34" charset="0"/>
              </a:defRPr>
            </a:lvl3pPr>
            <a:lvl4pPr marL="1600200" indent="-228600">
              <a:spcBef>
                <a:spcPct val="20000"/>
              </a:spcBef>
              <a:buChar char="–"/>
              <a:tabLst>
                <a:tab pos="676275" algn="l"/>
              </a:tabLst>
              <a:defRPr sz="2000">
                <a:solidFill>
                  <a:schemeClr val="tx1"/>
                </a:solidFill>
                <a:latin typeface="Arial" panose="020B0604020202020204" pitchFamily="34" charset="0"/>
              </a:defRPr>
            </a:lvl4pPr>
            <a:lvl5pPr marL="2057400" indent="-228600">
              <a:spcBef>
                <a:spcPct val="20000"/>
              </a:spcBef>
              <a:buChar char="»"/>
              <a:tabLst>
                <a:tab pos="676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676275" algn="l"/>
              </a:tabLst>
              <a:defRPr sz="2000">
                <a:solidFill>
                  <a:schemeClr val="tx1"/>
                </a:solidFill>
                <a:latin typeface="Arial" panose="020B0604020202020204" pitchFamily="34" charset="0"/>
              </a:defRPr>
            </a:lvl9pPr>
          </a:lstStyle>
          <a:p>
            <a:pPr eaLnBrk="1" hangingPunct="1">
              <a:spcBef>
                <a:spcPct val="0"/>
              </a:spcBef>
              <a:buFontTx/>
              <a:buNone/>
            </a:pPr>
            <a:r>
              <a:rPr lang="en-US" altLang="bg-BG" sz="1800"/>
              <a:t>Major criteria’s of polysaccharides functional properties</a:t>
            </a:r>
            <a:r>
              <a:rPr lang="bg-BG" altLang="bg-BG" sz="1800"/>
              <a:t>:</a:t>
            </a:r>
            <a:endParaRPr lang="en-US" altLang="bg-BG" sz="1800"/>
          </a:p>
          <a:p>
            <a:pPr eaLnBrk="1" hangingPunct="1">
              <a:spcBef>
                <a:spcPct val="0"/>
              </a:spcBef>
              <a:buFontTx/>
              <a:buNone/>
            </a:pPr>
            <a:endParaRPr lang="bg-BG" altLang="bg-BG" sz="1800"/>
          </a:p>
          <a:p>
            <a:pPr eaLnBrk="1" hangingPunct="1">
              <a:spcBef>
                <a:spcPct val="0"/>
              </a:spcBef>
            </a:pPr>
            <a:r>
              <a:rPr lang="en-US" altLang="bg-BG" sz="1800"/>
              <a:t>Interaction of the macromolecules with water</a:t>
            </a:r>
            <a:r>
              <a:rPr lang="bg-BG" altLang="bg-BG" sz="1800"/>
              <a:t>.</a:t>
            </a:r>
          </a:p>
          <a:p>
            <a:pPr eaLnBrk="1" hangingPunct="1">
              <a:spcBef>
                <a:spcPct val="0"/>
              </a:spcBef>
            </a:pPr>
            <a:r>
              <a:rPr lang="en-US" altLang="bg-BG" sz="1800"/>
              <a:t>Inter molecular interactions – structuration, aggregation, phase interactions.</a:t>
            </a:r>
          </a:p>
          <a:p>
            <a:pPr eaLnBrk="1" hangingPunct="1">
              <a:spcBef>
                <a:spcPct val="0"/>
              </a:spcBef>
            </a:pPr>
            <a:r>
              <a:rPr lang="en-US" altLang="bg-BG" sz="1800"/>
              <a:t>Texture</a:t>
            </a:r>
            <a:r>
              <a:rPr lang="bg-BG" altLang="bg-BG" sz="1800"/>
              <a:t> – </a:t>
            </a:r>
            <a:r>
              <a:rPr lang="en-US" altLang="bg-BG" sz="1800"/>
              <a:t>gelling, viscosity, elasticity…</a:t>
            </a:r>
            <a:endParaRPr lang="bg-BG" altLang="bg-BG" sz="1800"/>
          </a:p>
        </p:txBody>
      </p:sp>
      <p:sp>
        <p:nvSpPr>
          <p:cNvPr id="45061"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5062"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graphicFrame>
        <p:nvGraphicFramePr>
          <p:cNvPr id="2" name="Table 1"/>
          <p:cNvGraphicFramePr>
            <a:graphicFrameLocks noGrp="1"/>
          </p:cNvGraphicFramePr>
          <p:nvPr/>
        </p:nvGraphicFramePr>
        <p:xfrm>
          <a:off x="457200" y="1412875"/>
          <a:ext cx="8229600" cy="2962274"/>
        </p:xfrm>
        <a:graphic>
          <a:graphicData uri="http://schemas.openxmlformats.org/drawingml/2006/table">
            <a:tbl>
              <a:tblPr firstRow="1" firstCol="1" bandRow="1"/>
              <a:tblGrid>
                <a:gridCol w="1644989"/>
                <a:gridCol w="2623374"/>
                <a:gridCol w="2312176"/>
                <a:gridCol w="1649061"/>
              </a:tblGrid>
              <a:tr h="650346">
                <a:tc>
                  <a:txBody>
                    <a:bodyPr/>
                    <a:lstStyle/>
                    <a:p>
                      <a:pPr algn="ctr">
                        <a:lnSpc>
                          <a:spcPct val="115000"/>
                        </a:lnSpc>
                        <a:spcAft>
                          <a:spcPts val="0"/>
                        </a:spcAft>
                      </a:pPr>
                      <a:r>
                        <a:rPr lang="en-US" sz="1600" dirty="0">
                          <a:solidFill>
                            <a:srgbClr val="4F6228"/>
                          </a:solidFill>
                          <a:effectLst/>
                          <a:latin typeface="Times New Roman"/>
                          <a:ea typeface="Calibri"/>
                          <a:cs typeface="Times New Roman"/>
                        </a:rPr>
                        <a:t>Property</a:t>
                      </a:r>
                      <a:endParaRPr lang="bg-BG" sz="1000" dirty="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4F6228"/>
                          </a:solidFill>
                          <a:effectLst/>
                          <a:latin typeface="Times New Roman"/>
                          <a:ea typeface="Calibri"/>
                          <a:cs typeface="Times New Roman"/>
                        </a:rPr>
                        <a:t>Functional properties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4F6228"/>
                          </a:solidFill>
                          <a:effectLst/>
                          <a:latin typeface="Times New Roman"/>
                          <a:ea typeface="Calibri"/>
                          <a:cs typeface="Times New Roman"/>
                        </a:rPr>
                        <a:t>State</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solidFill>
                            <a:srgbClr val="4F6228"/>
                          </a:solidFill>
                          <a:effectLst/>
                          <a:latin typeface="Times New Roman"/>
                          <a:ea typeface="Calibri"/>
                          <a:cs typeface="Times New Roman"/>
                        </a:rPr>
                        <a:t>Texture properties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Adsorption</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Aroma, lipids and water binding</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Gas/liquid</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Flavor (aroma)</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Phase’s interactions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Emulsification, swelling</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Liquid (foams, emulsions)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Flavor (taste)</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Hydration</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Solubility, viscosity, water holding</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Liquide / solid (dough, pasta)</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Rheology</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982">
                <a:tc>
                  <a:txBody>
                    <a:bodyPr/>
                    <a:lstStyle/>
                    <a:p>
                      <a:pPr algn="ctr">
                        <a:lnSpc>
                          <a:spcPct val="115000"/>
                        </a:lnSpc>
                        <a:spcAft>
                          <a:spcPts val="0"/>
                        </a:spcAft>
                      </a:pPr>
                      <a:r>
                        <a:rPr lang="en-US" sz="1600">
                          <a:effectLst/>
                          <a:latin typeface="Times New Roman"/>
                          <a:ea typeface="Calibri"/>
                          <a:cs typeface="Times New Roman"/>
                        </a:rPr>
                        <a:t>Texture</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a:ea typeface="Calibri"/>
                          <a:cs typeface="Times New Roman"/>
                        </a:rPr>
                        <a:t>Gelling, coagulation, elasticity</a:t>
                      </a:r>
                      <a:endParaRPr lang="bg-BG" sz="1000" dirty="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a:ea typeface="Calibri"/>
                          <a:cs typeface="Times New Roman"/>
                        </a:rPr>
                        <a:t>Solid / liquid (gels, dispersed systems)</a:t>
                      </a:r>
                      <a:endParaRPr lang="bg-BG" sz="100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a:ea typeface="Calibri"/>
                          <a:cs typeface="Times New Roman"/>
                        </a:rPr>
                        <a:t>Rheology</a:t>
                      </a:r>
                      <a:endParaRPr lang="bg-BG" sz="1000" dirty="0">
                        <a:effectLst/>
                        <a:latin typeface="Calibri"/>
                        <a:ea typeface="Calibri"/>
                        <a:cs typeface="Times New Roman"/>
                      </a:endParaRPr>
                    </a:p>
                  </a:txBody>
                  <a:tcPr marL="62821" marR="6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0000"/>
                </a:solidFill>
              </a:rPr>
              <a:t>42</a:t>
            </a:r>
            <a:endParaRPr lang="bg-BG" altLang="bg-BG" sz="1800">
              <a:solidFill>
                <a:srgbClr val="000000"/>
              </a:solidFill>
            </a:endParaRPr>
          </a:p>
        </p:txBody>
      </p:sp>
      <p:sp>
        <p:nvSpPr>
          <p:cNvPr id="46084"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6085"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6086"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6087"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6088"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pic>
        <p:nvPicPr>
          <p:cNvPr id="460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849788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0" name="Rectangle 4"/>
          <p:cNvSpPr>
            <a:spLocks noChangeArrowheads="1"/>
          </p:cNvSpPr>
          <p:nvPr/>
        </p:nvSpPr>
        <p:spPr bwMode="auto">
          <a:xfrm>
            <a:off x="2895600" y="906463"/>
            <a:ext cx="3352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a:t>Texture profile of food products</a:t>
            </a:r>
            <a:endParaRPr lang="bg-BG" altLang="bg-BG" sz="1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Text Box 4"/>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0000"/>
                </a:solidFill>
              </a:rPr>
              <a:t>43</a:t>
            </a:r>
            <a:endParaRPr lang="bg-BG" altLang="bg-BG" sz="1800">
              <a:solidFill>
                <a:srgbClr val="000000"/>
              </a:solidFill>
            </a:endParaRPr>
          </a:p>
        </p:txBody>
      </p:sp>
      <p:sp>
        <p:nvSpPr>
          <p:cNvPr id="47108" name="Rectangle 7"/>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7109" name="Rectangle 8"/>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sp>
        <p:nvSpPr>
          <p:cNvPr id="47110" name="Rectangle 9"/>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a:p>
            <a:pPr>
              <a:spcBef>
                <a:spcPct val="0"/>
              </a:spcBef>
              <a:buFontTx/>
              <a:buNone/>
            </a:pPr>
            <a:endParaRPr lang="bg-BG" altLang="bg-BG" sz="1800">
              <a:solidFill>
                <a:srgbClr val="000000"/>
              </a:solidFill>
            </a:endParaRPr>
          </a:p>
        </p:txBody>
      </p:sp>
      <p:grpSp>
        <p:nvGrpSpPr>
          <p:cNvPr id="47111" name="Group 13"/>
          <p:cNvGrpSpPr>
            <a:grpSpLocks noChangeAspect="1"/>
          </p:cNvGrpSpPr>
          <p:nvPr/>
        </p:nvGrpSpPr>
        <p:grpSpPr bwMode="auto">
          <a:xfrm>
            <a:off x="395288" y="1395413"/>
            <a:ext cx="8035925" cy="5057775"/>
            <a:chOff x="2197" y="8166"/>
            <a:chExt cx="5184" cy="3264"/>
          </a:xfrm>
        </p:grpSpPr>
        <p:sp>
          <p:nvSpPr>
            <p:cNvPr id="47116" name="AutoShape 14"/>
            <p:cNvSpPr>
              <a:spLocks noChangeAspect="1" noChangeArrowheads="1"/>
            </p:cNvSpPr>
            <p:nvPr/>
          </p:nvSpPr>
          <p:spPr bwMode="auto">
            <a:xfrm>
              <a:off x="2197" y="8166"/>
              <a:ext cx="518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p:txBody>
        </p:sp>
        <p:grpSp>
          <p:nvGrpSpPr>
            <p:cNvPr id="47117" name="Group 15"/>
            <p:cNvGrpSpPr>
              <a:grpSpLocks/>
            </p:cNvGrpSpPr>
            <p:nvPr/>
          </p:nvGrpSpPr>
          <p:grpSpPr bwMode="auto">
            <a:xfrm>
              <a:off x="2197" y="8166"/>
              <a:ext cx="5184" cy="3264"/>
              <a:chOff x="3120" y="2064"/>
              <a:chExt cx="2640" cy="1536"/>
            </a:xfrm>
          </p:grpSpPr>
          <p:pic>
            <p:nvPicPr>
              <p:cNvPr id="47119" name="Picture 16" descr="im_physico_m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2064"/>
                <a:ext cx="26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 Box 17"/>
              <p:cNvSpPr txBox="1">
                <a:spLocks noChangeArrowheads="1"/>
              </p:cNvSpPr>
              <p:nvPr/>
            </p:nvSpPr>
            <p:spPr bwMode="auto">
              <a:xfrm>
                <a:off x="3980" y="2140"/>
                <a:ext cx="628"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p:txBody>
          </p:sp>
        </p:grpSp>
        <p:sp>
          <p:nvSpPr>
            <p:cNvPr id="47118" name="Rectangle 18"/>
            <p:cNvSpPr>
              <a:spLocks noChangeArrowheads="1"/>
            </p:cNvSpPr>
            <p:nvPr/>
          </p:nvSpPr>
          <p:spPr bwMode="auto">
            <a:xfrm>
              <a:off x="3620" y="8528"/>
              <a:ext cx="305" cy="218"/>
            </a:xfrm>
            <a:prstGeom prst="rect">
              <a:avLst/>
            </a:prstGeom>
            <a:solidFill>
              <a:srgbClr val="FFFFFF"/>
            </a:solidFill>
            <a:ln w="9525">
              <a:solidFill>
                <a:srgbClr val="FFFFFF"/>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solidFill>
                  <a:srgbClr val="000000"/>
                </a:solidFill>
              </a:endParaRPr>
            </a:p>
          </p:txBody>
        </p:sp>
      </p:grpSp>
      <p:sp>
        <p:nvSpPr>
          <p:cNvPr id="47112" name="Rectangle 19"/>
          <p:cNvSpPr>
            <a:spLocks noChangeArrowheads="1"/>
          </p:cNvSpPr>
          <p:nvPr/>
        </p:nvSpPr>
        <p:spPr bwMode="auto">
          <a:xfrm>
            <a:off x="1285875" y="900113"/>
            <a:ext cx="65722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Gellification of pectin and alginates – formation of Ca-gels</a:t>
            </a:r>
            <a:endParaRPr lang="el-GR" altLang="bg-BG" sz="1800">
              <a:solidFill>
                <a:srgbClr val="000000"/>
              </a:solidFill>
              <a:cs typeface="Arial" panose="020B0604020202020204" pitchFamily="34" charset="0"/>
            </a:endParaRPr>
          </a:p>
        </p:txBody>
      </p:sp>
      <p:sp>
        <p:nvSpPr>
          <p:cNvPr id="47113"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7114"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pic>
        <p:nvPicPr>
          <p:cNvPr id="35857" name="Picture 17" descr="http://d2gme0e5d9kd75.cloudfront.net/content/royfocus/3/1/20120046/F3.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646238"/>
            <a:ext cx="41402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1" name="Text Box 3"/>
          <p:cNvSpPr txBox="1">
            <a:spLocks noChangeArrowheads="1"/>
          </p:cNvSpPr>
          <p:nvPr/>
        </p:nvSpPr>
        <p:spPr bwMode="auto">
          <a:xfrm>
            <a:off x="8656638" y="38100"/>
            <a:ext cx="4413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44</a:t>
            </a:r>
            <a:endParaRPr lang="bg-BG" altLang="bg-BG" sz="1800"/>
          </a:p>
        </p:txBody>
      </p:sp>
      <p:sp>
        <p:nvSpPr>
          <p:cNvPr id="48132" name="Rectangle 7"/>
          <p:cNvSpPr>
            <a:spLocks noChangeArrowheads="1"/>
          </p:cNvSpPr>
          <p:nvPr/>
        </p:nvSpPr>
        <p:spPr bwMode="auto">
          <a:xfrm>
            <a:off x="539750" y="1243013"/>
            <a:ext cx="65198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Xanthan</a:t>
            </a:r>
            <a:r>
              <a:rPr lang="en-US" altLang="bg-BG" sz="1800"/>
              <a:t>: Thickener</a:t>
            </a:r>
            <a:r>
              <a:rPr lang="bg-BG" altLang="bg-BG" sz="1800"/>
              <a:t> – </a:t>
            </a:r>
            <a:r>
              <a:rPr lang="en-US" altLang="bg-BG" sz="1800"/>
              <a:t>high viscosity even used</a:t>
            </a:r>
            <a:endParaRPr lang="bg-BG" altLang="bg-BG" sz="1800"/>
          </a:p>
          <a:p>
            <a:pPr eaLnBrk="1" hangingPunct="1">
              <a:spcBef>
                <a:spcPct val="0"/>
              </a:spcBef>
              <a:buFontTx/>
              <a:buNone/>
            </a:pPr>
            <a:r>
              <a:rPr lang="en-US" altLang="bg-BG" sz="1800"/>
              <a:t> at concentrations </a:t>
            </a:r>
            <a:r>
              <a:rPr lang="bg-BG" altLang="bg-BG" sz="1800"/>
              <a:t>0.25-0.5%;</a:t>
            </a:r>
          </a:p>
          <a:p>
            <a:pPr eaLnBrk="1" hangingPunct="1">
              <a:spcBef>
                <a:spcPct val="0"/>
              </a:spcBef>
              <a:buFontTx/>
              <a:buNone/>
            </a:pPr>
            <a:r>
              <a:rPr lang="en-US" altLang="bg-BG" sz="1800"/>
              <a:t>Negligible change of the viscosity in broad temperature range;</a:t>
            </a:r>
            <a:endParaRPr lang="bg-BG" altLang="bg-BG" sz="1800"/>
          </a:p>
          <a:p>
            <a:pPr eaLnBrk="1" hangingPunct="1">
              <a:spcBef>
                <a:spcPct val="0"/>
              </a:spcBef>
              <a:buFontTx/>
              <a:buNone/>
            </a:pPr>
            <a:r>
              <a:rPr lang="en-US" altLang="bg-BG" sz="1800"/>
              <a:t>Stability in acid medium – most foods have pH&lt;7</a:t>
            </a:r>
          </a:p>
          <a:p>
            <a:pPr eaLnBrk="1" hangingPunct="1">
              <a:spcBef>
                <a:spcPct val="0"/>
              </a:spcBef>
              <a:buFontTx/>
              <a:buNone/>
            </a:pPr>
            <a:r>
              <a:rPr lang="en-US" altLang="bg-BG" sz="1800"/>
              <a:t>Viscosity is not influenced from salts</a:t>
            </a:r>
            <a:r>
              <a:rPr lang="bg-BG" altLang="bg-BG" sz="1800"/>
              <a:t>;</a:t>
            </a:r>
          </a:p>
          <a:p>
            <a:pPr eaLnBrk="1" hangingPunct="1">
              <a:spcBef>
                <a:spcPct val="0"/>
              </a:spcBef>
              <a:buFontTx/>
              <a:buNone/>
            </a:pPr>
            <a:r>
              <a:rPr lang="en-US" altLang="bg-BG" sz="1800"/>
              <a:t>Usage: Thickener; Stabilizer of emulsions, suspensions</a:t>
            </a:r>
            <a:r>
              <a:rPr lang="bg-BG" altLang="bg-BG" sz="1800"/>
              <a:t>;</a:t>
            </a:r>
          </a:p>
          <a:p>
            <a:pPr eaLnBrk="1" hangingPunct="1">
              <a:spcBef>
                <a:spcPct val="0"/>
              </a:spcBef>
              <a:buFontTx/>
              <a:buNone/>
            </a:pPr>
            <a:r>
              <a:rPr lang="en-US" altLang="bg-BG" sz="1800"/>
              <a:t>Binding agent</a:t>
            </a:r>
            <a:r>
              <a:rPr lang="bg-BG" altLang="bg-BG" sz="1800"/>
              <a:t> – </a:t>
            </a:r>
            <a:r>
              <a:rPr lang="en-US" altLang="bg-BG" sz="1800"/>
              <a:t>toothpastes;</a:t>
            </a:r>
            <a:endParaRPr lang="bg-BG" altLang="bg-BG" sz="1800"/>
          </a:p>
          <a:p>
            <a:pPr eaLnBrk="1" hangingPunct="1">
              <a:spcBef>
                <a:spcPct val="0"/>
              </a:spcBef>
              <a:buFontTx/>
              <a:buNone/>
            </a:pPr>
            <a:r>
              <a:rPr lang="en-US" altLang="bg-BG" sz="1800"/>
              <a:t>For manufacture of gluten-free products.</a:t>
            </a:r>
            <a:endParaRPr lang="bg-BG" altLang="bg-BG" sz="1800"/>
          </a:p>
        </p:txBody>
      </p:sp>
      <p:pic>
        <p:nvPicPr>
          <p:cNvPr id="48133" name="Picture 12" descr="320px-Xan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164013"/>
            <a:ext cx="30480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1" descr="http://www.simplythick.com/01001-Nectar-box-12-2014-tin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075" y="3687763"/>
            <a:ext cx="24479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solidFill>
                  <a:srgbClr val="000000"/>
                </a:solidFill>
              </a:rPr>
              <a:t>CARBOHYDRATES</a:t>
            </a:r>
            <a:endParaRPr lang="bg-BG" altLang="bg-BG" sz="2000">
              <a:solidFill>
                <a:srgbClr val="000000"/>
              </a:solidFill>
            </a:endParaRPr>
          </a:p>
        </p:txBody>
      </p:sp>
      <p:sp>
        <p:nvSpPr>
          <p:cNvPr id="48136" name="Rectangle 2"/>
          <p:cNvSpPr>
            <a:spLocks noChangeArrowheads="1"/>
          </p:cNvSpPr>
          <p:nvPr/>
        </p:nvSpPr>
        <p:spPr bwMode="auto">
          <a:xfrm>
            <a:off x="2363788" y="4032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solidFill>
                  <a:srgbClr val="000000"/>
                </a:solidFill>
              </a:rPr>
              <a:t>Polysaccharides </a:t>
            </a:r>
            <a:r>
              <a:rPr lang="bg-BG" altLang="bg-BG" sz="1800">
                <a:solidFill>
                  <a:srgbClr val="000000"/>
                </a:solidFill>
              </a:rPr>
              <a:t>– </a:t>
            </a:r>
            <a:r>
              <a:rPr lang="en-US" altLang="bg-BG" sz="1800">
                <a:solidFill>
                  <a:srgbClr val="000000"/>
                </a:solidFill>
              </a:rPr>
              <a:t>Functional properties</a:t>
            </a:r>
            <a:endParaRPr lang="bg-BG" altLang="bg-BG" sz="18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27375" y="404813"/>
            <a:ext cx="28892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Ketoses - configurations</a:t>
            </a:r>
            <a:endParaRPr lang="bg-BG" altLang="bg-BG" sz="1800"/>
          </a:p>
        </p:txBody>
      </p:sp>
      <p:sp>
        <p:nvSpPr>
          <p:cNvPr id="5123"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a:t>
            </a:r>
            <a:endParaRPr lang="bg-BG" altLang="bg-BG" sz="1800"/>
          </a:p>
        </p:txBody>
      </p:sp>
      <p:sp>
        <p:nvSpPr>
          <p:cNvPr id="512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pic>
        <p:nvPicPr>
          <p:cNvPr id="51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777875"/>
            <a:ext cx="5400675" cy="604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7" name="Text Box 5"/>
          <p:cNvSpPr txBox="1">
            <a:spLocks noChangeArrowheads="1"/>
          </p:cNvSpPr>
          <p:nvPr/>
        </p:nvSpPr>
        <p:spPr bwMode="auto">
          <a:xfrm>
            <a:off x="3328988" y="5229225"/>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a:solidFill>
                  <a:srgbClr val="C00000"/>
                </a:solidFill>
              </a:rPr>
              <a:t>!</a:t>
            </a:r>
            <a:endParaRPr lang="bg-BG" altLang="bg-BG" sz="200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58256" y="405090"/>
            <a:ext cx="6827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dirty="0" smtClean="0"/>
              <a:t>Monosaccharides – representations and important notations</a:t>
            </a:r>
            <a:endParaRPr lang="bg-BG" altLang="bg-BG" sz="1800" dirty="0"/>
          </a:p>
        </p:txBody>
      </p:sp>
      <p:sp>
        <p:nvSpPr>
          <p:cNvPr id="5123"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3</a:t>
            </a:r>
            <a:endParaRPr lang="bg-BG" altLang="bg-BG" sz="1800"/>
          </a:p>
        </p:txBody>
      </p:sp>
      <p:sp>
        <p:nvSpPr>
          <p:cNvPr id="5125"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5127" name="Text Box 5"/>
          <p:cNvSpPr txBox="1">
            <a:spLocks noChangeArrowheads="1"/>
          </p:cNvSpPr>
          <p:nvPr/>
        </p:nvSpPr>
        <p:spPr bwMode="auto">
          <a:xfrm>
            <a:off x="-13320" y="49841"/>
            <a:ext cx="255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2000" dirty="0">
                <a:solidFill>
                  <a:srgbClr val="C00000"/>
                </a:solidFill>
              </a:rPr>
              <a:t>!</a:t>
            </a:r>
            <a:endParaRPr lang="bg-BG" altLang="bg-BG" sz="20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1" y="980728"/>
            <a:ext cx="8869769" cy="5835049"/>
          </a:xfrm>
          <a:prstGeom prst="rect">
            <a:avLst/>
          </a:prstGeom>
        </p:spPr>
      </p:pic>
    </p:spTree>
    <p:extLst>
      <p:ext uri="{BB962C8B-B14F-4D97-AF65-F5344CB8AC3E}">
        <p14:creationId xmlns:p14="http://schemas.microsoft.com/office/powerpoint/2010/main" val="410992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908425" y="403225"/>
            <a:ext cx="1327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Properties</a:t>
            </a:r>
            <a:endParaRPr lang="bg-BG" altLang="bg-BG" sz="1800"/>
          </a:p>
        </p:txBody>
      </p:sp>
      <p:sp>
        <p:nvSpPr>
          <p:cNvPr id="6147"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4</a:t>
            </a:r>
            <a:endParaRPr lang="bg-BG" altLang="bg-BG" sz="1800"/>
          </a:p>
        </p:txBody>
      </p:sp>
      <p:sp>
        <p:nvSpPr>
          <p:cNvPr id="6149"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6150" name="TextBox 1"/>
          <p:cNvSpPr txBox="1">
            <a:spLocks noChangeArrowheads="1"/>
          </p:cNvSpPr>
          <p:nvPr/>
        </p:nvSpPr>
        <p:spPr bwMode="auto">
          <a:xfrm>
            <a:off x="5783263" y="631825"/>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B050"/>
                </a:solidFill>
              </a:rPr>
              <a:t>Relative sweetness</a:t>
            </a:r>
            <a:endParaRPr lang="bg-BG" altLang="bg-BG" sz="1800">
              <a:solidFill>
                <a:srgbClr val="00B050"/>
              </a:solidFill>
            </a:endParaRPr>
          </a:p>
        </p:txBody>
      </p:sp>
      <p:sp>
        <p:nvSpPr>
          <p:cNvPr id="6151" name="TextBox 2"/>
          <p:cNvSpPr txBox="1">
            <a:spLocks noChangeArrowheads="1"/>
          </p:cNvSpPr>
          <p:nvPr/>
        </p:nvSpPr>
        <p:spPr bwMode="auto">
          <a:xfrm>
            <a:off x="646113" y="6443663"/>
            <a:ext cx="832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400"/>
              <a:t>Schallenberger C.N., Birch K.M., Sugar chemistry, 1975, A VI Publishing Co Inc., Westport, Connecticut</a:t>
            </a:r>
            <a:endParaRPr lang="bg-BG" altLang="bg-BG" sz="1400"/>
          </a:p>
        </p:txBody>
      </p:sp>
      <p:sp>
        <p:nvSpPr>
          <p:cNvPr id="6153" name="TextBox 11"/>
          <p:cNvSpPr txBox="1">
            <a:spLocks noChangeArrowheads="1"/>
          </p:cNvSpPr>
          <p:nvPr/>
        </p:nvSpPr>
        <p:spPr bwMode="auto">
          <a:xfrm>
            <a:off x="635000" y="631825"/>
            <a:ext cx="301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solidFill>
                  <a:srgbClr val="00B050"/>
                </a:solidFill>
              </a:rPr>
              <a:t>Occurrence of some sugars</a:t>
            </a:r>
            <a:endParaRPr lang="bg-BG" altLang="bg-BG" sz="1800">
              <a:solidFill>
                <a:srgbClr val="00B050"/>
              </a:solidFill>
            </a:endParaRPr>
          </a:p>
        </p:txBody>
      </p:sp>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96" y="980728"/>
            <a:ext cx="3888556" cy="541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817" y="1080120"/>
            <a:ext cx="4750554" cy="53012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5</a:t>
            </a:r>
            <a:endParaRPr lang="bg-BG" altLang="bg-BG" sz="1800"/>
          </a:p>
        </p:txBody>
      </p:sp>
      <p:sp>
        <p:nvSpPr>
          <p:cNvPr id="7172"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sp>
        <p:nvSpPr>
          <p:cNvPr id="7173" name="Rectangle 9"/>
          <p:cNvSpPr>
            <a:spLocks noChangeArrowheads="1"/>
          </p:cNvSpPr>
          <p:nvPr/>
        </p:nvSpPr>
        <p:spPr bwMode="auto">
          <a:xfrm>
            <a:off x="130175" y="836613"/>
            <a:ext cx="55641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Formation of anhydrosugars</a:t>
            </a:r>
            <a:r>
              <a:rPr lang="bg-BG" altLang="bg-BG" sz="1800" b="1"/>
              <a:t> – </a:t>
            </a:r>
            <a:r>
              <a:rPr lang="en-US" altLang="bg-BG" sz="1800" b="1"/>
              <a:t>loss of 1</a:t>
            </a:r>
            <a:r>
              <a:rPr lang="bg-BG" altLang="bg-BG" sz="1800" b="1"/>
              <a:t> </a:t>
            </a:r>
            <a:r>
              <a:rPr lang="en-US" altLang="bg-BG" sz="1800" b="1"/>
              <a:t>mol H</a:t>
            </a:r>
            <a:r>
              <a:rPr lang="en-US" altLang="bg-BG" sz="1800" b="1" baseline="-25000"/>
              <a:t>2</a:t>
            </a:r>
            <a:r>
              <a:rPr lang="en-US" altLang="bg-BG" sz="1800" b="1"/>
              <a:t>O</a:t>
            </a:r>
            <a:r>
              <a:rPr lang="bg-BG" altLang="bg-BG" sz="1800"/>
              <a:t> </a:t>
            </a:r>
          </a:p>
        </p:txBody>
      </p:sp>
      <p:sp>
        <p:nvSpPr>
          <p:cNvPr id="7174"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graphicFrame>
        <p:nvGraphicFramePr>
          <p:cNvPr id="7175" name="Object 1"/>
          <p:cNvGraphicFramePr>
            <a:graphicFrameLocks noChangeAspect="1"/>
          </p:cNvGraphicFramePr>
          <p:nvPr/>
        </p:nvGraphicFramePr>
        <p:xfrm>
          <a:off x="1042988" y="1341438"/>
          <a:ext cx="6911975" cy="2592387"/>
        </p:xfrm>
        <a:graphic>
          <a:graphicData uri="http://schemas.openxmlformats.org/presentationml/2006/ole">
            <mc:AlternateContent xmlns:mc="http://schemas.openxmlformats.org/markup-compatibility/2006">
              <mc:Choice xmlns:v="urn:schemas-microsoft-com:vml" Requires="v">
                <p:oleObj spid="_x0000_s7197" name="CS ChemDraw Drawing" r:id="rId3" imgW="5541043" imgH="2078368" progId="ChemDraw.Document.6.0">
                  <p:embed/>
                </p:oleObj>
              </mc:Choice>
              <mc:Fallback>
                <p:oleObj name="CS ChemDraw Drawing" r:id="rId3" imgW="5541043" imgH="207836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341438"/>
                        <a:ext cx="69119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6" name="Object 2"/>
          <p:cNvGraphicFramePr>
            <a:graphicFrameLocks noChangeAspect="1"/>
          </p:cNvGraphicFramePr>
          <p:nvPr/>
        </p:nvGraphicFramePr>
        <p:xfrm>
          <a:off x="1000125" y="4365625"/>
          <a:ext cx="6667500" cy="2273300"/>
        </p:xfrm>
        <a:graphic>
          <a:graphicData uri="http://schemas.openxmlformats.org/presentationml/2006/ole">
            <mc:AlternateContent xmlns:mc="http://schemas.openxmlformats.org/markup-compatibility/2006">
              <mc:Choice xmlns:v="urn:schemas-microsoft-com:vml" Requires="v">
                <p:oleObj spid="_x0000_s7198" name="CS ChemDraw Drawing" r:id="rId5" imgW="5452503" imgH="1858881" progId="ChemDraw.Document.6.0">
                  <p:embed/>
                </p:oleObj>
              </mc:Choice>
              <mc:Fallback>
                <p:oleObj name="CS ChemDraw Drawing" r:id="rId5" imgW="5452503" imgH="1858881"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4365625"/>
                        <a:ext cx="66675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 name="Text Box 4"/>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a:t>6</a:t>
            </a:r>
            <a:endParaRPr lang="bg-BG" altLang="bg-BG" sz="1800"/>
          </a:p>
        </p:txBody>
      </p:sp>
      <p:sp>
        <p:nvSpPr>
          <p:cNvPr id="8196" name="Rectangle 8"/>
          <p:cNvSpPr>
            <a:spLocks noChangeArrowheads="1"/>
          </p:cNvSpPr>
          <p:nvPr/>
        </p:nvSpPr>
        <p:spPr bwMode="auto">
          <a:xfrm>
            <a:off x="31750" y="898525"/>
            <a:ext cx="441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bg-BG" sz="1800" b="1"/>
              <a:t>Dehydration and formation of furfurals</a:t>
            </a:r>
            <a:endParaRPr lang="bg-BG" altLang="bg-BG" sz="1800"/>
          </a:p>
        </p:txBody>
      </p:sp>
      <p:pic>
        <p:nvPicPr>
          <p:cNvPr id="19969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1285875"/>
            <a:ext cx="4586287" cy="516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7"/>
          <p:cNvSpPr>
            <a:spLocks noChangeArrowheads="1"/>
          </p:cNvSpPr>
          <p:nvPr/>
        </p:nvSpPr>
        <p:spPr bwMode="auto">
          <a:xfrm>
            <a:off x="3332163" y="-15875"/>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2000"/>
              <a:t>CARBOHYDRATES</a:t>
            </a:r>
            <a:endParaRPr lang="bg-BG" altLang="bg-BG" sz="2000"/>
          </a:p>
        </p:txBody>
      </p:sp>
      <p:sp>
        <p:nvSpPr>
          <p:cNvPr id="8199" name="Rectangle 8"/>
          <p:cNvSpPr>
            <a:spLocks noChangeArrowheads="1"/>
          </p:cNvSpPr>
          <p:nvPr/>
        </p:nvSpPr>
        <p:spPr bwMode="auto">
          <a:xfrm>
            <a:off x="3370263" y="4032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bg-BG" sz="1800" b="1"/>
              <a:t>Chemical properties</a:t>
            </a:r>
            <a:endParaRPr lang="bg-BG" altLang="bg-BG" sz="1800"/>
          </a:p>
        </p:txBody>
      </p:sp>
      <p:pic>
        <p:nvPicPr>
          <p:cNvPr id="8201" name="Picture 9" descr="F:\ \recovered\lekcii_Greece\old word files_info\HM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844675"/>
            <a:ext cx="68722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201"/>
                                        </p:tgtEl>
                                      </p:cBhvr>
                                    </p:animEffect>
                                    <p:set>
                                      <p:cBhvr>
                                        <p:cTn id="7" dur="1" fill="hold">
                                          <p:stCondLst>
                                            <p:cond delay="499"/>
                                          </p:stCondLst>
                                        </p:cTn>
                                        <p:tgtEl>
                                          <p:spTgt spid="8201"/>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99690"/>
                                        </p:tgtEl>
                                        <p:attrNameLst>
                                          <p:attrName>style.visibility</p:attrName>
                                        </p:attrNameLst>
                                      </p:cBhvr>
                                      <p:to>
                                        <p:strVal val="visible"/>
                                      </p:to>
                                    </p:set>
                                    <p:anim calcmode="lin" valueType="num">
                                      <p:cBhvr additive="base">
                                        <p:cTn id="10" dur="500" fill="hold"/>
                                        <p:tgtEl>
                                          <p:spTgt spid="199690"/>
                                        </p:tgtEl>
                                        <p:attrNameLst>
                                          <p:attrName>ppt_x</p:attrName>
                                        </p:attrNameLst>
                                      </p:cBhvr>
                                      <p:tavLst>
                                        <p:tav tm="0">
                                          <p:val>
                                            <p:strVal val="#ppt_x"/>
                                          </p:val>
                                        </p:tav>
                                        <p:tav tm="100000">
                                          <p:val>
                                            <p:strVal val="#ppt_x"/>
                                          </p:val>
                                        </p:tav>
                                      </p:tavLst>
                                    </p:anim>
                                    <p:anim calcmode="lin" valueType="num">
                                      <p:cBhvr additive="base">
                                        <p:cTn id="11" dur="500" fill="hold"/>
                                        <p:tgtEl>
                                          <p:spTgt spid="199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8309</TotalTime>
  <Words>1377</Words>
  <Application>Microsoft Office PowerPoint</Application>
  <PresentationFormat>On-screen Show (4:3)</PresentationFormat>
  <Paragraphs>385</Paragraphs>
  <Slides>49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5" baseType="lpstr">
      <vt:lpstr>Arial</vt:lpstr>
      <vt:lpstr>Calibri</vt:lpstr>
      <vt:lpstr>Times New Roman</vt:lpstr>
      <vt:lpstr>Default Design</vt:lpstr>
      <vt:lpstr>CS ChemDraw Drawing</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uft-plovdiv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Composes organiques - caractéristique, structure, classification</dc:title>
  <dc:creator>pc_user</dc:creator>
  <cp:lastModifiedBy>USER</cp:lastModifiedBy>
  <cp:revision>223</cp:revision>
  <dcterms:created xsi:type="dcterms:W3CDTF">2013-02-13T12:39:47Z</dcterms:created>
  <dcterms:modified xsi:type="dcterms:W3CDTF">2023-02-01T12:02:36Z</dcterms:modified>
</cp:coreProperties>
</file>