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00" r:id="rId24"/>
    <p:sldId id="301" r:id="rId25"/>
    <p:sldId id="294" r:id="rId26"/>
    <p:sldId id="295" r:id="rId27"/>
    <p:sldId id="296" r:id="rId28"/>
    <p:sldId id="297" r:id="rId29"/>
    <p:sldId id="298" r:id="rId30"/>
    <p:sldId id="302" r:id="rId31"/>
    <p:sldId id="299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6355E-6EAE-4F1A-8F43-1E816302040C}" v="3" dt="2024-04-08T12:21:2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os Stavropoulos" userId="d686674101778de3" providerId="LiveId" clId="{1776355E-6EAE-4F1A-8F43-1E816302040C}"/>
    <pc:docChg chg="custSel addSld modSld sldOrd">
      <pc:chgData name="Thanos Stavropoulos" userId="d686674101778de3" providerId="LiveId" clId="{1776355E-6EAE-4F1A-8F43-1E816302040C}" dt="2024-04-08T12:22:50.124" v="15" actId="14100"/>
      <pc:docMkLst>
        <pc:docMk/>
      </pc:docMkLst>
      <pc:sldChg chg="addSp modSp new mod ord">
        <pc:chgData name="Thanos Stavropoulos" userId="d686674101778de3" providerId="LiveId" clId="{1776355E-6EAE-4F1A-8F43-1E816302040C}" dt="2024-04-08T12:22:50.124" v="15" actId="14100"/>
        <pc:sldMkLst>
          <pc:docMk/>
          <pc:sldMk cId="2879310943" sldId="302"/>
        </pc:sldMkLst>
        <pc:spChg chg="mod">
          <ac:chgData name="Thanos Stavropoulos" userId="d686674101778de3" providerId="LiveId" clId="{1776355E-6EAE-4F1A-8F43-1E816302040C}" dt="2024-04-08T12:20:49.360" v="4" actId="122"/>
          <ac:spMkLst>
            <pc:docMk/>
            <pc:sldMk cId="2879310943" sldId="302"/>
            <ac:spMk id="2" creationId="{1A6A3F40-DECC-A506-DF87-6D0D301AE96A}"/>
          </ac:spMkLst>
        </pc:spChg>
        <pc:spChg chg="mod">
          <ac:chgData name="Thanos Stavropoulos" userId="d686674101778de3" providerId="LiveId" clId="{1776355E-6EAE-4F1A-8F43-1E816302040C}" dt="2024-04-08T12:22:39.973" v="14" actId="14100"/>
          <ac:spMkLst>
            <pc:docMk/>
            <pc:sldMk cId="2879310943" sldId="302"/>
            <ac:spMk id="3" creationId="{35D4E81E-FB88-4D19-D665-EA204EBA2C55}"/>
          </ac:spMkLst>
        </pc:spChg>
        <pc:picChg chg="add">
          <ac:chgData name="Thanos Stavropoulos" userId="d686674101778de3" providerId="LiveId" clId="{1776355E-6EAE-4F1A-8F43-1E816302040C}" dt="2024-04-08T12:21:08.394" v="6"/>
          <ac:picMkLst>
            <pc:docMk/>
            <pc:sldMk cId="2879310943" sldId="302"/>
            <ac:picMk id="4" creationId="{1DC7D99D-A9F4-BB77-7B24-8E3EB76CE5EA}"/>
          </ac:picMkLst>
        </pc:picChg>
        <pc:picChg chg="add mod">
          <ac:chgData name="Thanos Stavropoulos" userId="d686674101778de3" providerId="LiveId" clId="{1776355E-6EAE-4F1A-8F43-1E816302040C}" dt="2024-04-08T12:22:50.124" v="15" actId="14100"/>
          <ac:picMkLst>
            <pc:docMk/>
            <pc:sldMk cId="2879310943" sldId="302"/>
            <ac:picMk id="5" creationId="{18F693D0-417D-71CF-E09E-BF64C6E0BD5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27643-CC2E-FD43-A131-7D4D6364B5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CE45AF-B631-E746-B4B4-FE37A851B8AA}">
      <dgm:prSet custT="1"/>
      <dgm:spPr/>
      <dgm:t>
        <a:bodyPr/>
        <a:lstStyle/>
        <a:p>
          <a:pPr algn="ctr"/>
          <a:r>
            <a:rPr lang="el-GR" sz="4600" b="1" i="0" dirty="0"/>
            <a:t>της </a:t>
          </a:r>
          <a:r>
            <a:rPr lang="el-GR" sz="5400" b="1" i="0" u="sng" dirty="0"/>
            <a:t>στάσης</a:t>
          </a:r>
          <a:r>
            <a:rPr lang="el-GR" sz="4600" b="1" i="0" dirty="0"/>
            <a:t> και</a:t>
          </a:r>
          <a:endParaRPr lang="en-US" sz="4600" b="1" dirty="0"/>
        </a:p>
      </dgm:t>
    </dgm:pt>
    <dgm:pt modelId="{DFB6D82E-DBAE-9147-B5EA-80F19ED95048}" type="parTrans" cxnId="{B85C3030-A679-3340-86F1-CA67C62FDB8E}">
      <dgm:prSet/>
      <dgm:spPr/>
      <dgm:t>
        <a:bodyPr/>
        <a:lstStyle/>
        <a:p>
          <a:endParaRPr lang="en-US"/>
        </a:p>
      </dgm:t>
    </dgm:pt>
    <dgm:pt modelId="{5F108FEF-07D2-F646-A8A3-CB733340E427}" type="sibTrans" cxnId="{B85C3030-A679-3340-86F1-CA67C62FDB8E}">
      <dgm:prSet/>
      <dgm:spPr/>
      <dgm:t>
        <a:bodyPr/>
        <a:lstStyle/>
        <a:p>
          <a:endParaRPr lang="en-US"/>
        </a:p>
      </dgm:t>
    </dgm:pt>
    <dgm:pt modelId="{258FFACF-67E4-0345-9161-C5DB0EFFB289}">
      <dgm:prSet/>
      <dgm:spPr/>
      <dgm:t>
        <a:bodyPr/>
        <a:lstStyle/>
        <a:p>
          <a:pPr algn="ctr"/>
          <a:r>
            <a:rPr lang="el-GR" b="1" i="0" dirty="0"/>
            <a:t>του τελετουργικού των τηλεθεατών</a:t>
          </a:r>
          <a:r>
            <a:rPr lang="en-US" b="1" i="0" dirty="0"/>
            <a:t> </a:t>
          </a:r>
          <a:endParaRPr lang="en-US" b="1" dirty="0"/>
        </a:p>
      </dgm:t>
    </dgm:pt>
    <dgm:pt modelId="{62880A2A-EE4B-A148-BC81-70CD1B295100}" type="parTrans" cxnId="{A136074B-7A9C-CD46-B449-16573CC112CF}">
      <dgm:prSet/>
      <dgm:spPr/>
      <dgm:t>
        <a:bodyPr/>
        <a:lstStyle/>
        <a:p>
          <a:endParaRPr lang="en-US"/>
        </a:p>
      </dgm:t>
    </dgm:pt>
    <dgm:pt modelId="{A826E8C0-C925-6A41-8CA9-3797CD610204}" type="sibTrans" cxnId="{A136074B-7A9C-CD46-B449-16573CC112CF}">
      <dgm:prSet/>
      <dgm:spPr/>
      <dgm:t>
        <a:bodyPr/>
        <a:lstStyle/>
        <a:p>
          <a:endParaRPr lang="en-US"/>
        </a:p>
      </dgm:t>
    </dgm:pt>
    <dgm:pt modelId="{D8BDDD00-F036-6342-AB6E-461238E657A9}" type="pres">
      <dgm:prSet presAssocID="{E1827643-CC2E-FD43-A131-7D4D6364B532}" presName="linear" presStyleCnt="0">
        <dgm:presLayoutVars>
          <dgm:animLvl val="lvl"/>
          <dgm:resizeHandles val="exact"/>
        </dgm:presLayoutVars>
      </dgm:prSet>
      <dgm:spPr/>
    </dgm:pt>
    <dgm:pt modelId="{3BE0A074-EFD2-1849-9117-C42F51A1D57D}" type="pres">
      <dgm:prSet presAssocID="{38CE45AF-B631-E746-B4B4-FE37A851B8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38D61B-80CA-0945-8512-74ED8F44A933}" type="pres">
      <dgm:prSet presAssocID="{5F108FEF-07D2-F646-A8A3-CB733340E427}" presName="spacer" presStyleCnt="0"/>
      <dgm:spPr/>
    </dgm:pt>
    <dgm:pt modelId="{BAFA922D-78E9-3A4C-9F33-4351C9E77EE5}" type="pres">
      <dgm:prSet presAssocID="{258FFACF-67E4-0345-9161-C5DB0EFFB28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AF53A24-BBF0-F74C-B9B1-6994C118E08F}" type="presOf" srcId="{38CE45AF-B631-E746-B4B4-FE37A851B8AA}" destId="{3BE0A074-EFD2-1849-9117-C42F51A1D57D}" srcOrd="0" destOrd="0" presId="urn:microsoft.com/office/officeart/2005/8/layout/vList2"/>
    <dgm:cxn modelId="{B85C3030-A679-3340-86F1-CA67C62FDB8E}" srcId="{E1827643-CC2E-FD43-A131-7D4D6364B532}" destId="{38CE45AF-B631-E746-B4B4-FE37A851B8AA}" srcOrd="0" destOrd="0" parTransId="{DFB6D82E-DBAE-9147-B5EA-80F19ED95048}" sibTransId="{5F108FEF-07D2-F646-A8A3-CB733340E427}"/>
    <dgm:cxn modelId="{A136074B-7A9C-CD46-B449-16573CC112CF}" srcId="{E1827643-CC2E-FD43-A131-7D4D6364B532}" destId="{258FFACF-67E4-0345-9161-C5DB0EFFB289}" srcOrd="1" destOrd="0" parTransId="{62880A2A-EE4B-A148-BC81-70CD1B295100}" sibTransId="{A826E8C0-C925-6A41-8CA9-3797CD610204}"/>
    <dgm:cxn modelId="{84D0DFB2-B140-C544-9FE3-9C777CAD87E1}" type="presOf" srcId="{E1827643-CC2E-FD43-A131-7D4D6364B532}" destId="{D8BDDD00-F036-6342-AB6E-461238E657A9}" srcOrd="0" destOrd="0" presId="urn:microsoft.com/office/officeart/2005/8/layout/vList2"/>
    <dgm:cxn modelId="{E84477C3-9481-CF42-9B73-E3C3D0601C64}" type="presOf" srcId="{258FFACF-67E4-0345-9161-C5DB0EFFB289}" destId="{BAFA922D-78E9-3A4C-9F33-4351C9E77EE5}" srcOrd="0" destOrd="0" presId="urn:microsoft.com/office/officeart/2005/8/layout/vList2"/>
    <dgm:cxn modelId="{0B0A7065-C4C9-E042-95D7-6DA5B03E199A}" type="presParOf" srcId="{D8BDDD00-F036-6342-AB6E-461238E657A9}" destId="{3BE0A074-EFD2-1849-9117-C42F51A1D57D}" srcOrd="0" destOrd="0" presId="urn:microsoft.com/office/officeart/2005/8/layout/vList2"/>
    <dgm:cxn modelId="{7C12585D-5E08-F74E-AAC3-40B012DB5F3E}" type="presParOf" srcId="{D8BDDD00-F036-6342-AB6E-461238E657A9}" destId="{3538D61B-80CA-0945-8512-74ED8F44A933}" srcOrd="1" destOrd="0" presId="urn:microsoft.com/office/officeart/2005/8/layout/vList2"/>
    <dgm:cxn modelId="{6C5DBD5D-E9E1-C84C-89D0-B4C43BCDFC5A}" type="presParOf" srcId="{D8BDDD00-F036-6342-AB6E-461238E657A9}" destId="{BAFA922D-78E9-3A4C-9F33-4351C9E77E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3549-BD5A-BE4D-A1DF-B3614307E0F1}" type="doc">
      <dgm:prSet loTypeId="urn:microsoft.com/office/officeart/2005/8/layout/hProcess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2A0C5-272E-0B4D-AC25-02A8EA4715B7}">
      <dgm:prSet custT="1"/>
      <dgm:spPr/>
      <dgm:t>
        <a:bodyPr/>
        <a:lstStyle/>
        <a:p>
          <a:r>
            <a:rPr lang="el-GR" sz="2400" b="0" i="0" dirty="0"/>
            <a:t>«Με άλλα </a:t>
          </a:r>
          <a:r>
            <a:rPr lang="el-GR" sz="2000" b="0" i="0" dirty="0"/>
            <a:t>λόγια </a:t>
          </a:r>
          <a:r>
            <a:rPr lang="el-GR" sz="2000" b="1" i="0" dirty="0"/>
            <a:t>οι «πράξεις» του τηλεθεατή</a:t>
          </a:r>
          <a:r>
            <a:rPr lang="el-GR" sz="2000" b="0" i="0" dirty="0"/>
            <a:t> αποτελούν συνάντηση δύο πόλων:</a:t>
          </a:r>
          <a:endParaRPr lang="en-US" sz="2000" dirty="0"/>
        </a:p>
      </dgm:t>
    </dgm:pt>
    <dgm:pt modelId="{69C53F55-E802-4740-8592-88C031126ADF}" type="parTrans" cxnId="{2C9D5DEA-3E2E-EA4A-8F64-A77B4039AAA9}">
      <dgm:prSet/>
      <dgm:spPr/>
      <dgm:t>
        <a:bodyPr/>
        <a:lstStyle/>
        <a:p>
          <a:endParaRPr lang="en-US"/>
        </a:p>
      </dgm:t>
    </dgm:pt>
    <dgm:pt modelId="{6B519417-D072-9B44-8E0B-633B8FCF59E6}" type="sibTrans" cxnId="{2C9D5DEA-3E2E-EA4A-8F64-A77B4039AAA9}">
      <dgm:prSet/>
      <dgm:spPr/>
      <dgm:t>
        <a:bodyPr/>
        <a:lstStyle/>
        <a:p>
          <a:endParaRPr lang="en-US"/>
        </a:p>
      </dgm:t>
    </dgm:pt>
    <dgm:pt modelId="{FD27AF77-D774-0742-BC34-F16490EA0676}">
      <dgm:prSet custT="1"/>
      <dgm:spPr/>
      <dgm:t>
        <a:bodyPr/>
        <a:lstStyle/>
        <a:p>
          <a:r>
            <a:rPr lang="el-GR" sz="2400" b="1" i="0" dirty="0"/>
            <a:t>αφενός ενός προϊόντος που είναι ταυτόχρονα</a:t>
          </a:r>
          <a:endParaRPr lang="en-US" sz="2400" b="1" dirty="0"/>
        </a:p>
      </dgm:t>
    </dgm:pt>
    <dgm:pt modelId="{18EC57A2-6C62-104B-8F4C-A3D9B181BEA0}" type="parTrans" cxnId="{F8228AB8-9FBD-5541-98F3-53FB7F207326}">
      <dgm:prSet/>
      <dgm:spPr/>
      <dgm:t>
        <a:bodyPr/>
        <a:lstStyle/>
        <a:p>
          <a:endParaRPr lang="en-US"/>
        </a:p>
      </dgm:t>
    </dgm:pt>
    <dgm:pt modelId="{E7DB0F88-C4C3-E04E-BEBE-9F7AC047BB20}" type="sibTrans" cxnId="{F8228AB8-9FBD-5541-98F3-53FB7F207326}">
      <dgm:prSet/>
      <dgm:spPr/>
      <dgm:t>
        <a:bodyPr/>
        <a:lstStyle/>
        <a:p>
          <a:endParaRPr lang="en-US"/>
        </a:p>
      </dgm:t>
    </dgm:pt>
    <dgm:pt modelId="{A4D59024-F496-0A43-9A4B-8B7BBF4378CF}">
      <dgm:prSet custT="1"/>
      <dgm:spPr/>
      <dgm:t>
        <a:bodyPr/>
        <a:lstStyle/>
        <a:p>
          <a:r>
            <a:rPr lang="el-GR" sz="2400" b="1" i="0" dirty="0"/>
            <a:t>τεχνολογικό</a:t>
          </a:r>
          <a:endParaRPr lang="en-US" sz="2400" b="1" dirty="0"/>
        </a:p>
      </dgm:t>
    </dgm:pt>
    <dgm:pt modelId="{D4590B0B-C048-424D-8521-3505D05E60C6}" type="parTrans" cxnId="{A02E9FB6-049B-794F-AA77-887C9F5F4FD0}">
      <dgm:prSet/>
      <dgm:spPr/>
      <dgm:t>
        <a:bodyPr/>
        <a:lstStyle/>
        <a:p>
          <a:endParaRPr lang="en-US"/>
        </a:p>
      </dgm:t>
    </dgm:pt>
    <dgm:pt modelId="{A3EC8A7C-FCCB-2B45-8FE9-BDDA37C34C80}" type="sibTrans" cxnId="{A02E9FB6-049B-794F-AA77-887C9F5F4FD0}">
      <dgm:prSet/>
      <dgm:spPr/>
      <dgm:t>
        <a:bodyPr/>
        <a:lstStyle/>
        <a:p>
          <a:endParaRPr lang="en-US"/>
        </a:p>
      </dgm:t>
    </dgm:pt>
    <dgm:pt modelId="{ADCD2373-E8DF-DB4F-BED5-D3C0E4CD862B}">
      <dgm:prSet custT="1"/>
      <dgm:spPr/>
      <dgm:t>
        <a:bodyPr/>
        <a:lstStyle/>
        <a:p>
          <a:r>
            <a:rPr lang="el-GR" sz="2400" b="1" i="0" dirty="0"/>
            <a:t>εμπορικό και </a:t>
          </a:r>
          <a:endParaRPr lang="en-US" sz="2400" b="1" dirty="0"/>
        </a:p>
      </dgm:t>
    </dgm:pt>
    <dgm:pt modelId="{C095FC05-8001-764B-AC22-BF62B36BF814}" type="parTrans" cxnId="{CC78700D-39E4-8E4C-BC47-2421DD21F056}">
      <dgm:prSet/>
      <dgm:spPr/>
      <dgm:t>
        <a:bodyPr/>
        <a:lstStyle/>
        <a:p>
          <a:endParaRPr lang="en-US"/>
        </a:p>
      </dgm:t>
    </dgm:pt>
    <dgm:pt modelId="{17B35F89-1386-B545-B908-EB75D0C6290D}" type="sibTrans" cxnId="{CC78700D-39E4-8E4C-BC47-2421DD21F056}">
      <dgm:prSet/>
      <dgm:spPr/>
      <dgm:t>
        <a:bodyPr/>
        <a:lstStyle/>
        <a:p>
          <a:endParaRPr lang="en-US"/>
        </a:p>
      </dgm:t>
    </dgm:pt>
    <dgm:pt modelId="{C3C449D8-8FBE-B94A-82F6-5254A683DF41}">
      <dgm:prSet custT="1"/>
      <dgm:spPr/>
      <dgm:t>
        <a:bodyPr/>
        <a:lstStyle/>
        <a:p>
          <a:r>
            <a:rPr lang="el-GR" sz="2400" b="1" i="0" dirty="0"/>
            <a:t>επικοινωνιακό,</a:t>
          </a:r>
          <a:r>
            <a:rPr lang="el-GR" sz="1400" b="0" i="0" dirty="0"/>
            <a:t> </a:t>
          </a:r>
          <a:endParaRPr lang="en-US" sz="1400" dirty="0"/>
        </a:p>
      </dgm:t>
    </dgm:pt>
    <dgm:pt modelId="{724E768A-6C43-A642-BD7A-FFB78AD27F6D}" type="parTrans" cxnId="{4EB98D9D-B8C1-3F47-B4ED-6DAFF9A8FCA2}">
      <dgm:prSet/>
      <dgm:spPr/>
      <dgm:t>
        <a:bodyPr/>
        <a:lstStyle/>
        <a:p>
          <a:endParaRPr lang="en-US"/>
        </a:p>
      </dgm:t>
    </dgm:pt>
    <dgm:pt modelId="{97F23ADB-03DF-7E4C-B46A-F6909BBBB334}" type="sibTrans" cxnId="{4EB98D9D-B8C1-3F47-B4ED-6DAFF9A8FCA2}">
      <dgm:prSet/>
      <dgm:spPr/>
      <dgm:t>
        <a:bodyPr/>
        <a:lstStyle/>
        <a:p>
          <a:endParaRPr lang="en-US"/>
        </a:p>
      </dgm:t>
    </dgm:pt>
    <dgm:pt modelId="{05014369-3FCD-1941-A348-0FD9E93DB08F}">
      <dgm:prSet custT="1"/>
      <dgm:spPr/>
      <dgm:t>
        <a:bodyPr/>
        <a:lstStyle/>
        <a:p>
          <a:r>
            <a:rPr lang="el-GR" sz="1600" b="0" i="0" dirty="0"/>
            <a:t>δηλαδή ένα </a:t>
          </a:r>
          <a:r>
            <a:rPr lang="el-GR" sz="2400" b="1" i="0" dirty="0"/>
            <a:t>οπτικοακουστικό κατασκεύασμα</a:t>
          </a:r>
          <a:r>
            <a:rPr lang="en-US" sz="2400" b="1" i="0" dirty="0"/>
            <a:t> </a:t>
          </a:r>
          <a:endParaRPr lang="en-US" sz="2400" b="1" dirty="0"/>
        </a:p>
      </dgm:t>
    </dgm:pt>
    <dgm:pt modelId="{1E3221B0-16F5-3C49-B3FB-7ADAEB0B36A7}" type="parTrans" cxnId="{14EEE1D2-FC76-4349-84E3-B3E2834468C4}">
      <dgm:prSet/>
      <dgm:spPr/>
      <dgm:t>
        <a:bodyPr/>
        <a:lstStyle/>
        <a:p>
          <a:endParaRPr lang="en-US"/>
        </a:p>
      </dgm:t>
    </dgm:pt>
    <dgm:pt modelId="{8E3FECED-B552-504D-A47D-1384FCDC514E}" type="sibTrans" cxnId="{14EEE1D2-FC76-4349-84E3-B3E2834468C4}">
      <dgm:prSet/>
      <dgm:spPr/>
      <dgm:t>
        <a:bodyPr/>
        <a:lstStyle/>
        <a:p>
          <a:endParaRPr lang="en-US"/>
        </a:p>
      </dgm:t>
    </dgm:pt>
    <dgm:pt modelId="{6337FCC1-5756-2049-A341-0570A771420E}" type="pres">
      <dgm:prSet presAssocID="{E2D13549-BD5A-BE4D-A1DF-B3614307E0F1}" presName="CompostProcess" presStyleCnt="0">
        <dgm:presLayoutVars>
          <dgm:dir/>
          <dgm:resizeHandles val="exact"/>
        </dgm:presLayoutVars>
      </dgm:prSet>
      <dgm:spPr/>
    </dgm:pt>
    <dgm:pt modelId="{4D16CC0A-B863-9546-B460-2A52FB484E77}" type="pres">
      <dgm:prSet presAssocID="{E2D13549-BD5A-BE4D-A1DF-B3614307E0F1}" presName="arrow" presStyleLbl="bgShp" presStyleIdx="0" presStyleCnt="1" custLinFactNeighborX="0" custLinFactNeighborY="-2114"/>
      <dgm:spPr/>
    </dgm:pt>
    <dgm:pt modelId="{F316B7A5-93B0-DD42-9C1D-2821061B8DBF}" type="pres">
      <dgm:prSet presAssocID="{E2D13549-BD5A-BE4D-A1DF-B3614307E0F1}" presName="linearProcess" presStyleCnt="0"/>
      <dgm:spPr/>
    </dgm:pt>
    <dgm:pt modelId="{8020F0E9-E6F8-8447-B850-258A60E43CB3}" type="pres">
      <dgm:prSet presAssocID="{0A72A0C5-272E-0B4D-AC25-02A8EA4715B7}" presName="textNode" presStyleLbl="node1" presStyleIdx="0" presStyleCnt="6" custScaleX="728551" custScaleY="103127" custLinFactX="803109" custLinFactNeighborX="900000" custLinFactNeighborY="-82461">
        <dgm:presLayoutVars>
          <dgm:bulletEnabled val="1"/>
        </dgm:presLayoutVars>
      </dgm:prSet>
      <dgm:spPr/>
    </dgm:pt>
    <dgm:pt modelId="{C8B4ABC8-C21D-0C40-A0EA-0AF1D614A6D7}" type="pres">
      <dgm:prSet presAssocID="{6B519417-D072-9B44-8E0B-633B8FCF59E6}" presName="sibTrans" presStyleCnt="0"/>
      <dgm:spPr/>
    </dgm:pt>
    <dgm:pt modelId="{4BEE9D20-D356-FF47-A7E0-87CF0D9431F6}" type="pres">
      <dgm:prSet presAssocID="{FD27AF77-D774-0742-BC34-F16490EA0676}" presName="textNode" presStyleLbl="node1" presStyleIdx="1" presStyleCnt="6" custScaleX="624913" custScaleY="129481" custLinFactX="-618671" custLinFactNeighborX="-700000" custLinFactNeighborY="37001">
        <dgm:presLayoutVars>
          <dgm:bulletEnabled val="1"/>
        </dgm:presLayoutVars>
      </dgm:prSet>
      <dgm:spPr/>
    </dgm:pt>
    <dgm:pt modelId="{6D407BF0-800E-CB49-BA14-20132457DA83}" type="pres">
      <dgm:prSet presAssocID="{E7DB0F88-C4C3-E04E-BEBE-9F7AC047BB20}" presName="sibTrans" presStyleCnt="0"/>
      <dgm:spPr/>
    </dgm:pt>
    <dgm:pt modelId="{83C53D4B-2560-2846-8A68-EFEC6A20E130}" type="pres">
      <dgm:prSet presAssocID="{A4D59024-F496-0A43-9A4B-8B7BBF4378CF}" presName="textNode" presStyleLbl="node1" presStyleIdx="2" presStyleCnt="6" custScaleX="407024" custScaleY="130590" custLinFactX="-537706" custLinFactNeighborX="-600000" custLinFactNeighborY="39118">
        <dgm:presLayoutVars>
          <dgm:bulletEnabled val="1"/>
        </dgm:presLayoutVars>
      </dgm:prSet>
      <dgm:spPr/>
    </dgm:pt>
    <dgm:pt modelId="{AB9A50EE-75D0-5D4D-B768-E2793FF3BEA8}" type="pres">
      <dgm:prSet presAssocID="{A3EC8A7C-FCCB-2B45-8FE9-BDDA37C34C80}" presName="sibTrans" presStyleCnt="0"/>
      <dgm:spPr/>
    </dgm:pt>
    <dgm:pt modelId="{A7659E93-2EA0-2F4F-A2A9-F2D3FC793B18}" type="pres">
      <dgm:prSet presAssocID="{ADCD2373-E8DF-DB4F-BED5-D3C0E4CD862B}" presName="textNode" presStyleLbl="node1" presStyleIdx="3" presStyleCnt="6" custScaleX="476857" custScaleY="130537" custLinFactX="-400000" custLinFactNeighborX="-439343" custLinFactNeighborY="39646">
        <dgm:presLayoutVars>
          <dgm:bulletEnabled val="1"/>
        </dgm:presLayoutVars>
      </dgm:prSet>
      <dgm:spPr/>
    </dgm:pt>
    <dgm:pt modelId="{B1F893CD-021D-0543-8AB2-BD13FB945B4E}" type="pres">
      <dgm:prSet presAssocID="{17B35F89-1386-B545-B908-EB75D0C6290D}" presName="sibTrans" presStyleCnt="0"/>
      <dgm:spPr/>
    </dgm:pt>
    <dgm:pt modelId="{F0D98CD3-A000-3A4B-A634-67994B4EDCEE}" type="pres">
      <dgm:prSet presAssocID="{C3C449D8-8FBE-B94A-82F6-5254A683DF41}" presName="textNode" presStyleLbl="node1" presStyleIdx="4" presStyleCnt="6" custScaleX="544437" custScaleY="134821" custLinFactX="-279549" custLinFactNeighborX="-300000" custLinFactNeighborY="41759">
        <dgm:presLayoutVars>
          <dgm:bulletEnabled val="1"/>
        </dgm:presLayoutVars>
      </dgm:prSet>
      <dgm:spPr/>
    </dgm:pt>
    <dgm:pt modelId="{7E48BDFE-3BB4-3540-89B0-EAD4EC6D418C}" type="pres">
      <dgm:prSet presAssocID="{97F23ADB-03DF-7E4C-B46A-F6909BBBB334}" presName="sibTrans" presStyleCnt="0"/>
      <dgm:spPr/>
    </dgm:pt>
    <dgm:pt modelId="{A99888E4-E970-8948-8C4C-426F23ADE5F5}" type="pres">
      <dgm:prSet presAssocID="{05014369-3FCD-1941-A348-0FD9E93DB08F}" presName="textNode" presStyleLbl="node1" presStyleIdx="5" presStyleCnt="6" custScaleX="498203" custScaleY="153795" custLinFactX="-193630" custLinFactNeighborX="-200000" custLinFactNeighborY="41759">
        <dgm:presLayoutVars>
          <dgm:bulletEnabled val="1"/>
        </dgm:presLayoutVars>
      </dgm:prSet>
      <dgm:spPr/>
    </dgm:pt>
  </dgm:ptLst>
  <dgm:cxnLst>
    <dgm:cxn modelId="{CC78700D-39E4-8E4C-BC47-2421DD21F056}" srcId="{E2D13549-BD5A-BE4D-A1DF-B3614307E0F1}" destId="{ADCD2373-E8DF-DB4F-BED5-D3C0E4CD862B}" srcOrd="3" destOrd="0" parTransId="{C095FC05-8001-764B-AC22-BF62B36BF814}" sibTransId="{17B35F89-1386-B545-B908-EB75D0C6290D}"/>
    <dgm:cxn modelId="{4355BB11-F01B-694D-9B84-C2663ED0E03E}" type="presOf" srcId="{C3C449D8-8FBE-B94A-82F6-5254A683DF41}" destId="{F0D98CD3-A000-3A4B-A634-67994B4EDCEE}" srcOrd="0" destOrd="0" presId="urn:microsoft.com/office/officeart/2005/8/layout/hProcess9"/>
    <dgm:cxn modelId="{DBD53132-9370-5C4B-9D60-4E1732032AB6}" type="presOf" srcId="{ADCD2373-E8DF-DB4F-BED5-D3C0E4CD862B}" destId="{A7659E93-2EA0-2F4F-A2A9-F2D3FC793B18}" srcOrd="0" destOrd="0" presId="urn:microsoft.com/office/officeart/2005/8/layout/hProcess9"/>
    <dgm:cxn modelId="{4EB98D9D-B8C1-3F47-B4ED-6DAFF9A8FCA2}" srcId="{E2D13549-BD5A-BE4D-A1DF-B3614307E0F1}" destId="{C3C449D8-8FBE-B94A-82F6-5254A683DF41}" srcOrd="4" destOrd="0" parTransId="{724E768A-6C43-A642-BD7A-FFB78AD27F6D}" sibTransId="{97F23ADB-03DF-7E4C-B46A-F6909BBBB334}"/>
    <dgm:cxn modelId="{C8EAD09F-E24F-144F-9E17-9D39439A83D2}" type="presOf" srcId="{E2D13549-BD5A-BE4D-A1DF-B3614307E0F1}" destId="{6337FCC1-5756-2049-A341-0570A771420E}" srcOrd="0" destOrd="0" presId="urn:microsoft.com/office/officeart/2005/8/layout/hProcess9"/>
    <dgm:cxn modelId="{6E2218AE-C69B-8040-BC8D-CD62BC280FE5}" type="presOf" srcId="{05014369-3FCD-1941-A348-0FD9E93DB08F}" destId="{A99888E4-E970-8948-8C4C-426F23ADE5F5}" srcOrd="0" destOrd="0" presId="urn:microsoft.com/office/officeart/2005/8/layout/hProcess9"/>
    <dgm:cxn modelId="{A02E9FB6-049B-794F-AA77-887C9F5F4FD0}" srcId="{E2D13549-BD5A-BE4D-A1DF-B3614307E0F1}" destId="{A4D59024-F496-0A43-9A4B-8B7BBF4378CF}" srcOrd="2" destOrd="0" parTransId="{D4590B0B-C048-424D-8521-3505D05E60C6}" sibTransId="{A3EC8A7C-FCCB-2B45-8FE9-BDDA37C34C80}"/>
    <dgm:cxn modelId="{F8228AB8-9FBD-5541-98F3-53FB7F207326}" srcId="{E2D13549-BD5A-BE4D-A1DF-B3614307E0F1}" destId="{FD27AF77-D774-0742-BC34-F16490EA0676}" srcOrd="1" destOrd="0" parTransId="{18EC57A2-6C62-104B-8F4C-A3D9B181BEA0}" sibTransId="{E7DB0F88-C4C3-E04E-BEBE-9F7AC047BB20}"/>
    <dgm:cxn modelId="{DC1FD8BC-50FD-5047-89AF-FF00AA07A719}" type="presOf" srcId="{0A72A0C5-272E-0B4D-AC25-02A8EA4715B7}" destId="{8020F0E9-E6F8-8447-B850-258A60E43CB3}" srcOrd="0" destOrd="0" presId="urn:microsoft.com/office/officeart/2005/8/layout/hProcess9"/>
    <dgm:cxn modelId="{B4F5D6CE-D61E-3049-8A56-EAFB8E663A6F}" type="presOf" srcId="{A4D59024-F496-0A43-9A4B-8B7BBF4378CF}" destId="{83C53D4B-2560-2846-8A68-EFEC6A20E130}" srcOrd="0" destOrd="0" presId="urn:microsoft.com/office/officeart/2005/8/layout/hProcess9"/>
    <dgm:cxn modelId="{14EEE1D2-FC76-4349-84E3-B3E2834468C4}" srcId="{E2D13549-BD5A-BE4D-A1DF-B3614307E0F1}" destId="{05014369-3FCD-1941-A348-0FD9E93DB08F}" srcOrd="5" destOrd="0" parTransId="{1E3221B0-16F5-3C49-B3FB-7ADAEB0B36A7}" sibTransId="{8E3FECED-B552-504D-A47D-1384FCDC514E}"/>
    <dgm:cxn modelId="{5EE7F0DF-BA69-A742-BC2D-9227AD729C4C}" type="presOf" srcId="{FD27AF77-D774-0742-BC34-F16490EA0676}" destId="{4BEE9D20-D356-FF47-A7E0-87CF0D9431F6}" srcOrd="0" destOrd="0" presId="urn:microsoft.com/office/officeart/2005/8/layout/hProcess9"/>
    <dgm:cxn modelId="{2C9D5DEA-3E2E-EA4A-8F64-A77B4039AAA9}" srcId="{E2D13549-BD5A-BE4D-A1DF-B3614307E0F1}" destId="{0A72A0C5-272E-0B4D-AC25-02A8EA4715B7}" srcOrd="0" destOrd="0" parTransId="{69C53F55-E802-4740-8592-88C031126ADF}" sibTransId="{6B519417-D072-9B44-8E0B-633B8FCF59E6}"/>
    <dgm:cxn modelId="{6A750E1F-68C0-F64F-AD9A-44666F06150D}" type="presParOf" srcId="{6337FCC1-5756-2049-A341-0570A771420E}" destId="{4D16CC0A-B863-9546-B460-2A52FB484E77}" srcOrd="0" destOrd="0" presId="urn:microsoft.com/office/officeart/2005/8/layout/hProcess9"/>
    <dgm:cxn modelId="{C50A2AF6-3A47-DA47-AA13-14F78379688B}" type="presParOf" srcId="{6337FCC1-5756-2049-A341-0570A771420E}" destId="{F316B7A5-93B0-DD42-9C1D-2821061B8DBF}" srcOrd="1" destOrd="0" presId="urn:microsoft.com/office/officeart/2005/8/layout/hProcess9"/>
    <dgm:cxn modelId="{C109BB2C-192C-F343-8215-0637D583488F}" type="presParOf" srcId="{F316B7A5-93B0-DD42-9C1D-2821061B8DBF}" destId="{8020F0E9-E6F8-8447-B850-258A60E43CB3}" srcOrd="0" destOrd="0" presId="urn:microsoft.com/office/officeart/2005/8/layout/hProcess9"/>
    <dgm:cxn modelId="{2E7EBF00-2162-8A45-B2C2-3F4AD5AEDB9A}" type="presParOf" srcId="{F316B7A5-93B0-DD42-9C1D-2821061B8DBF}" destId="{C8B4ABC8-C21D-0C40-A0EA-0AF1D614A6D7}" srcOrd="1" destOrd="0" presId="urn:microsoft.com/office/officeart/2005/8/layout/hProcess9"/>
    <dgm:cxn modelId="{C60B6FA4-5D53-E746-91AD-7E98A72740CA}" type="presParOf" srcId="{F316B7A5-93B0-DD42-9C1D-2821061B8DBF}" destId="{4BEE9D20-D356-FF47-A7E0-87CF0D9431F6}" srcOrd="2" destOrd="0" presId="urn:microsoft.com/office/officeart/2005/8/layout/hProcess9"/>
    <dgm:cxn modelId="{FF27B0AB-3F02-E34E-B6AF-DFB03512E096}" type="presParOf" srcId="{F316B7A5-93B0-DD42-9C1D-2821061B8DBF}" destId="{6D407BF0-800E-CB49-BA14-20132457DA83}" srcOrd="3" destOrd="0" presId="urn:microsoft.com/office/officeart/2005/8/layout/hProcess9"/>
    <dgm:cxn modelId="{7E60F32D-0187-1C43-B4A4-549A86F5FB26}" type="presParOf" srcId="{F316B7A5-93B0-DD42-9C1D-2821061B8DBF}" destId="{83C53D4B-2560-2846-8A68-EFEC6A20E130}" srcOrd="4" destOrd="0" presId="urn:microsoft.com/office/officeart/2005/8/layout/hProcess9"/>
    <dgm:cxn modelId="{0942102B-82BC-674E-9F5A-B6088E97515A}" type="presParOf" srcId="{F316B7A5-93B0-DD42-9C1D-2821061B8DBF}" destId="{AB9A50EE-75D0-5D4D-B768-E2793FF3BEA8}" srcOrd="5" destOrd="0" presId="urn:microsoft.com/office/officeart/2005/8/layout/hProcess9"/>
    <dgm:cxn modelId="{DA0FD404-D750-1F46-A3F4-CE29DC96B363}" type="presParOf" srcId="{F316B7A5-93B0-DD42-9C1D-2821061B8DBF}" destId="{A7659E93-2EA0-2F4F-A2A9-F2D3FC793B18}" srcOrd="6" destOrd="0" presId="urn:microsoft.com/office/officeart/2005/8/layout/hProcess9"/>
    <dgm:cxn modelId="{BA3D5DDF-AC9F-BF40-B898-A10BBCF8EC08}" type="presParOf" srcId="{F316B7A5-93B0-DD42-9C1D-2821061B8DBF}" destId="{B1F893CD-021D-0543-8AB2-BD13FB945B4E}" srcOrd="7" destOrd="0" presId="urn:microsoft.com/office/officeart/2005/8/layout/hProcess9"/>
    <dgm:cxn modelId="{550E8DBC-B627-124C-82FE-C7A12828363E}" type="presParOf" srcId="{F316B7A5-93B0-DD42-9C1D-2821061B8DBF}" destId="{F0D98CD3-A000-3A4B-A634-67994B4EDCEE}" srcOrd="8" destOrd="0" presId="urn:microsoft.com/office/officeart/2005/8/layout/hProcess9"/>
    <dgm:cxn modelId="{F8B1DE94-DF63-3C4A-9847-878ABBA6AFD4}" type="presParOf" srcId="{F316B7A5-93B0-DD42-9C1D-2821061B8DBF}" destId="{7E48BDFE-3BB4-3540-89B0-EAD4EC6D418C}" srcOrd="9" destOrd="0" presId="urn:microsoft.com/office/officeart/2005/8/layout/hProcess9"/>
    <dgm:cxn modelId="{3DE783EF-A026-4B4C-B085-F0A0CEEFAEE5}" type="presParOf" srcId="{F316B7A5-93B0-DD42-9C1D-2821061B8DBF}" destId="{A99888E4-E970-8948-8C4C-426F23AD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F00D4-1BB1-CB4F-AA7A-61DA41454B3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C0020F-34F8-4A45-8CD1-1EC0129A9776}">
      <dgm:prSet/>
      <dgm:spPr/>
      <dgm:t>
        <a:bodyPr/>
        <a:lstStyle/>
        <a:p>
          <a:r>
            <a:rPr lang="el-GR" b="1" i="0" dirty="0"/>
            <a:t>τεχνικούς</a:t>
          </a:r>
          <a:endParaRPr lang="en-US" b="1" dirty="0"/>
        </a:p>
      </dgm:t>
    </dgm:pt>
    <dgm:pt modelId="{6A61108D-D121-134C-A332-69C3A87BF678}" type="parTrans" cxnId="{7F85DD79-FA2C-6A4D-AE36-A4C5594ECB3E}">
      <dgm:prSet/>
      <dgm:spPr/>
      <dgm:t>
        <a:bodyPr/>
        <a:lstStyle/>
        <a:p>
          <a:endParaRPr lang="en-US"/>
        </a:p>
      </dgm:t>
    </dgm:pt>
    <dgm:pt modelId="{FC052FF9-302D-5742-B34E-B76A0F3A2CFF}" type="sibTrans" cxnId="{7F85DD79-FA2C-6A4D-AE36-A4C5594ECB3E}">
      <dgm:prSet/>
      <dgm:spPr/>
      <dgm:t>
        <a:bodyPr/>
        <a:lstStyle/>
        <a:p>
          <a:endParaRPr lang="en-US"/>
        </a:p>
      </dgm:t>
    </dgm:pt>
    <dgm:pt modelId="{5F1F1869-C3CD-414B-B85A-78A3348DAED0}">
      <dgm:prSet/>
      <dgm:spPr/>
      <dgm:t>
        <a:bodyPr/>
        <a:lstStyle/>
        <a:p>
          <a:r>
            <a:rPr lang="el-GR" b="1" i="0" dirty="0"/>
            <a:t>παραγωγούς</a:t>
          </a:r>
          <a:endParaRPr lang="en-US" b="1" dirty="0"/>
        </a:p>
      </dgm:t>
    </dgm:pt>
    <dgm:pt modelId="{48D8DAC6-1753-4440-9891-2242003E1010}" type="parTrans" cxnId="{396181E3-B33D-284A-8B11-D55924BF6438}">
      <dgm:prSet/>
      <dgm:spPr/>
      <dgm:t>
        <a:bodyPr/>
        <a:lstStyle/>
        <a:p>
          <a:endParaRPr lang="en-US"/>
        </a:p>
      </dgm:t>
    </dgm:pt>
    <dgm:pt modelId="{3F26751B-DD1D-2B40-8F79-D3D0AEC99DCC}" type="sibTrans" cxnId="{396181E3-B33D-284A-8B11-D55924BF6438}">
      <dgm:prSet/>
      <dgm:spPr/>
      <dgm:t>
        <a:bodyPr/>
        <a:lstStyle/>
        <a:p>
          <a:endParaRPr lang="en-US"/>
        </a:p>
      </dgm:t>
    </dgm:pt>
    <dgm:pt modelId="{ED3C15E7-1951-214E-9579-FF703316C382}">
      <dgm:prSet/>
      <dgm:spPr/>
      <dgm:t>
        <a:bodyPr/>
        <a:lstStyle/>
        <a:p>
          <a:r>
            <a:rPr lang="el-GR" b="1" i="0" dirty="0"/>
            <a:t>παρουσιαστές </a:t>
          </a:r>
          <a:endParaRPr lang="en-US" b="1" dirty="0"/>
        </a:p>
      </dgm:t>
    </dgm:pt>
    <dgm:pt modelId="{7973BBB3-A537-7542-BFF2-FA5EB7DB0AD7}" type="parTrans" cxnId="{7656BCC8-E2B4-7C45-BC78-8421EF6B924D}">
      <dgm:prSet/>
      <dgm:spPr/>
      <dgm:t>
        <a:bodyPr/>
        <a:lstStyle/>
        <a:p>
          <a:endParaRPr lang="en-US"/>
        </a:p>
      </dgm:t>
    </dgm:pt>
    <dgm:pt modelId="{99FB9133-E8F3-0A47-9C19-7660D8525400}" type="sibTrans" cxnId="{7656BCC8-E2B4-7C45-BC78-8421EF6B924D}">
      <dgm:prSet/>
      <dgm:spPr/>
      <dgm:t>
        <a:bodyPr/>
        <a:lstStyle/>
        <a:p>
          <a:endParaRPr lang="en-US"/>
        </a:p>
      </dgm:t>
    </dgm:pt>
    <dgm:pt modelId="{EC68DB7C-E4BC-6B41-8F7A-C97264E128ED}">
      <dgm:prSet/>
      <dgm:spPr/>
      <dgm:t>
        <a:bodyPr/>
        <a:lstStyle/>
        <a:p>
          <a:r>
            <a:rPr lang="el-GR" b="1" i="0" dirty="0"/>
            <a:t>κανάλια</a:t>
          </a:r>
          <a:endParaRPr lang="en-US" b="1" dirty="0"/>
        </a:p>
      </dgm:t>
    </dgm:pt>
    <dgm:pt modelId="{DFB1337B-33FD-2A4F-AA4B-0809512D941B}" type="parTrans" cxnId="{A86DE2EF-466C-E84C-B972-98794974C434}">
      <dgm:prSet/>
      <dgm:spPr/>
      <dgm:t>
        <a:bodyPr/>
        <a:lstStyle/>
        <a:p>
          <a:endParaRPr lang="en-US"/>
        </a:p>
      </dgm:t>
    </dgm:pt>
    <dgm:pt modelId="{0D76AA53-B44D-314A-9B1A-856FA11C95BC}" type="sibTrans" cxnId="{A86DE2EF-466C-E84C-B972-98794974C434}">
      <dgm:prSet/>
      <dgm:spPr/>
      <dgm:t>
        <a:bodyPr/>
        <a:lstStyle/>
        <a:p>
          <a:endParaRPr lang="en-US"/>
        </a:p>
      </dgm:t>
    </dgm:pt>
    <dgm:pt modelId="{498DF04B-CC9C-4F44-B034-0BAED044BC3A}">
      <dgm:prSet/>
      <dgm:spPr/>
      <dgm:t>
        <a:bodyPr/>
        <a:lstStyle/>
        <a:p>
          <a:r>
            <a:rPr lang="el-GR" b="1" i="0" dirty="0"/>
            <a:t>διανομείς</a:t>
          </a:r>
          <a:endParaRPr lang="en-US" b="1" dirty="0"/>
        </a:p>
      </dgm:t>
    </dgm:pt>
    <dgm:pt modelId="{A3392BFD-4546-BA49-94B1-AF18287C8B5B}" type="parTrans" cxnId="{9A49A7DD-0C63-8645-A5B0-1B17023CE848}">
      <dgm:prSet/>
      <dgm:spPr/>
      <dgm:t>
        <a:bodyPr/>
        <a:lstStyle/>
        <a:p>
          <a:endParaRPr lang="en-US"/>
        </a:p>
      </dgm:t>
    </dgm:pt>
    <dgm:pt modelId="{0C30B1D0-FFC2-D34E-9B40-7D809A844D98}" type="sibTrans" cxnId="{9A49A7DD-0C63-8645-A5B0-1B17023CE848}">
      <dgm:prSet/>
      <dgm:spPr/>
      <dgm:t>
        <a:bodyPr/>
        <a:lstStyle/>
        <a:p>
          <a:endParaRPr lang="en-US"/>
        </a:p>
      </dgm:t>
    </dgm:pt>
    <dgm:pt modelId="{EB71D969-4C2A-6348-8CA9-A667E62C3545}">
      <dgm:prSet/>
      <dgm:spPr/>
      <dgm:t>
        <a:bodyPr/>
        <a:lstStyle/>
        <a:p>
          <a:r>
            <a:rPr lang="el-GR" b="1" i="0" dirty="0"/>
            <a:t>διαφημιστές</a:t>
          </a:r>
          <a:r>
            <a:rPr lang="en-US" b="1" i="0" dirty="0"/>
            <a:t> </a:t>
          </a:r>
          <a:endParaRPr lang="en-US" b="1" dirty="0"/>
        </a:p>
      </dgm:t>
    </dgm:pt>
    <dgm:pt modelId="{281C5DD7-FA68-5B49-B378-E5426ADFA7A3}" type="parTrans" cxnId="{0C590407-AB4F-F04B-A3B0-249BD786B81E}">
      <dgm:prSet/>
      <dgm:spPr/>
      <dgm:t>
        <a:bodyPr/>
        <a:lstStyle/>
        <a:p>
          <a:endParaRPr lang="en-US"/>
        </a:p>
      </dgm:t>
    </dgm:pt>
    <dgm:pt modelId="{428F9AFD-C816-2F45-83DE-A206E2AF2119}" type="sibTrans" cxnId="{0C590407-AB4F-F04B-A3B0-249BD786B81E}">
      <dgm:prSet/>
      <dgm:spPr/>
      <dgm:t>
        <a:bodyPr/>
        <a:lstStyle/>
        <a:p>
          <a:endParaRPr lang="en-US"/>
        </a:p>
      </dgm:t>
    </dgm:pt>
    <dgm:pt modelId="{AB3A9862-7EF4-1A43-9BA7-4BDE237252A2}" type="pres">
      <dgm:prSet presAssocID="{148F00D4-1BB1-CB4F-AA7A-61DA41454B34}" presName="compositeShape" presStyleCnt="0">
        <dgm:presLayoutVars>
          <dgm:dir/>
          <dgm:resizeHandles/>
        </dgm:presLayoutVars>
      </dgm:prSet>
      <dgm:spPr/>
    </dgm:pt>
    <dgm:pt modelId="{5DBE7169-4425-3B4F-A985-9D2580CB50C1}" type="pres">
      <dgm:prSet presAssocID="{148F00D4-1BB1-CB4F-AA7A-61DA41454B34}" presName="pyramid" presStyleLbl="node1" presStyleIdx="0" presStyleCnt="1"/>
      <dgm:spPr/>
    </dgm:pt>
    <dgm:pt modelId="{4CB1C9E8-5114-B04A-ADAB-266D0B4DAA8C}" type="pres">
      <dgm:prSet presAssocID="{148F00D4-1BB1-CB4F-AA7A-61DA41454B34}" presName="theList" presStyleCnt="0"/>
      <dgm:spPr/>
    </dgm:pt>
    <dgm:pt modelId="{ADC48030-EC2B-2B45-96DF-81C5EAB61D7E}" type="pres">
      <dgm:prSet presAssocID="{B6C0020F-34F8-4A45-8CD1-1EC0129A9776}" presName="aNode" presStyleLbl="fgAcc1" presStyleIdx="0" presStyleCnt="6">
        <dgm:presLayoutVars>
          <dgm:bulletEnabled val="1"/>
        </dgm:presLayoutVars>
      </dgm:prSet>
      <dgm:spPr/>
    </dgm:pt>
    <dgm:pt modelId="{9C45BF1C-8F00-6048-B839-3E929B132BF3}" type="pres">
      <dgm:prSet presAssocID="{B6C0020F-34F8-4A45-8CD1-1EC0129A9776}" presName="aSpace" presStyleCnt="0"/>
      <dgm:spPr/>
    </dgm:pt>
    <dgm:pt modelId="{6BA7DEE1-4D1C-C541-B19C-E6DEFBDD0219}" type="pres">
      <dgm:prSet presAssocID="{5F1F1869-C3CD-414B-B85A-78A3348DAED0}" presName="aNode" presStyleLbl="fgAcc1" presStyleIdx="1" presStyleCnt="6">
        <dgm:presLayoutVars>
          <dgm:bulletEnabled val="1"/>
        </dgm:presLayoutVars>
      </dgm:prSet>
      <dgm:spPr/>
    </dgm:pt>
    <dgm:pt modelId="{E71FF294-CABC-0247-9600-7203C1E15C97}" type="pres">
      <dgm:prSet presAssocID="{5F1F1869-C3CD-414B-B85A-78A3348DAED0}" presName="aSpace" presStyleCnt="0"/>
      <dgm:spPr/>
    </dgm:pt>
    <dgm:pt modelId="{23051D09-1C55-184E-A8D7-B3F6E1CBE0D8}" type="pres">
      <dgm:prSet presAssocID="{ED3C15E7-1951-214E-9579-FF703316C382}" presName="aNode" presStyleLbl="fgAcc1" presStyleIdx="2" presStyleCnt="6">
        <dgm:presLayoutVars>
          <dgm:bulletEnabled val="1"/>
        </dgm:presLayoutVars>
      </dgm:prSet>
      <dgm:spPr/>
    </dgm:pt>
    <dgm:pt modelId="{9747BF91-EF83-6B41-98D4-6C5C2B8F2072}" type="pres">
      <dgm:prSet presAssocID="{ED3C15E7-1951-214E-9579-FF703316C382}" presName="aSpace" presStyleCnt="0"/>
      <dgm:spPr/>
    </dgm:pt>
    <dgm:pt modelId="{EECC51FA-8D94-D743-AE98-AA679E7484AD}" type="pres">
      <dgm:prSet presAssocID="{EC68DB7C-E4BC-6B41-8F7A-C97264E128ED}" presName="aNode" presStyleLbl="fgAcc1" presStyleIdx="3" presStyleCnt="6">
        <dgm:presLayoutVars>
          <dgm:bulletEnabled val="1"/>
        </dgm:presLayoutVars>
      </dgm:prSet>
      <dgm:spPr/>
    </dgm:pt>
    <dgm:pt modelId="{DA6F2B25-8F05-9D43-B83A-EA9650A78871}" type="pres">
      <dgm:prSet presAssocID="{EC68DB7C-E4BC-6B41-8F7A-C97264E128ED}" presName="aSpace" presStyleCnt="0"/>
      <dgm:spPr/>
    </dgm:pt>
    <dgm:pt modelId="{F0111E62-0027-3B43-BAF4-D75AB29AF307}" type="pres">
      <dgm:prSet presAssocID="{498DF04B-CC9C-4F44-B034-0BAED044BC3A}" presName="aNode" presStyleLbl="fgAcc1" presStyleIdx="4" presStyleCnt="6">
        <dgm:presLayoutVars>
          <dgm:bulletEnabled val="1"/>
        </dgm:presLayoutVars>
      </dgm:prSet>
      <dgm:spPr/>
    </dgm:pt>
    <dgm:pt modelId="{9ABC11D1-6445-A744-B4EA-3C800CBF7617}" type="pres">
      <dgm:prSet presAssocID="{498DF04B-CC9C-4F44-B034-0BAED044BC3A}" presName="aSpace" presStyleCnt="0"/>
      <dgm:spPr/>
    </dgm:pt>
    <dgm:pt modelId="{30E7BED6-A5D5-684D-B3EF-DF807DEEE5C8}" type="pres">
      <dgm:prSet presAssocID="{EB71D969-4C2A-6348-8CA9-A667E62C3545}" presName="aNode" presStyleLbl="fgAcc1" presStyleIdx="5" presStyleCnt="6">
        <dgm:presLayoutVars>
          <dgm:bulletEnabled val="1"/>
        </dgm:presLayoutVars>
      </dgm:prSet>
      <dgm:spPr/>
    </dgm:pt>
    <dgm:pt modelId="{0C353274-0ECF-5041-9D99-F526A734EA0A}" type="pres">
      <dgm:prSet presAssocID="{EB71D969-4C2A-6348-8CA9-A667E62C3545}" presName="aSpace" presStyleCnt="0"/>
      <dgm:spPr/>
    </dgm:pt>
  </dgm:ptLst>
  <dgm:cxnLst>
    <dgm:cxn modelId="{0C590407-AB4F-F04B-A3B0-249BD786B81E}" srcId="{148F00D4-1BB1-CB4F-AA7A-61DA41454B34}" destId="{EB71D969-4C2A-6348-8CA9-A667E62C3545}" srcOrd="5" destOrd="0" parTransId="{281C5DD7-FA68-5B49-B378-E5426ADFA7A3}" sibTransId="{428F9AFD-C816-2F45-83DE-A206E2AF2119}"/>
    <dgm:cxn modelId="{B4ABBA24-56B1-8240-B0AA-635633CE72CF}" type="presOf" srcId="{B6C0020F-34F8-4A45-8CD1-1EC0129A9776}" destId="{ADC48030-EC2B-2B45-96DF-81C5EAB61D7E}" srcOrd="0" destOrd="0" presId="urn:microsoft.com/office/officeart/2005/8/layout/pyramid2"/>
    <dgm:cxn modelId="{67195C2C-AE51-C644-87F8-83F983DEBCF1}" type="presOf" srcId="{498DF04B-CC9C-4F44-B034-0BAED044BC3A}" destId="{F0111E62-0027-3B43-BAF4-D75AB29AF307}" srcOrd="0" destOrd="0" presId="urn:microsoft.com/office/officeart/2005/8/layout/pyramid2"/>
    <dgm:cxn modelId="{A0457774-2BD8-1446-BD53-D0CF8E5AEFEC}" type="presOf" srcId="{EB71D969-4C2A-6348-8CA9-A667E62C3545}" destId="{30E7BED6-A5D5-684D-B3EF-DF807DEEE5C8}" srcOrd="0" destOrd="0" presId="urn:microsoft.com/office/officeart/2005/8/layout/pyramid2"/>
    <dgm:cxn modelId="{7F85DD79-FA2C-6A4D-AE36-A4C5594ECB3E}" srcId="{148F00D4-1BB1-CB4F-AA7A-61DA41454B34}" destId="{B6C0020F-34F8-4A45-8CD1-1EC0129A9776}" srcOrd="0" destOrd="0" parTransId="{6A61108D-D121-134C-A332-69C3A87BF678}" sibTransId="{FC052FF9-302D-5742-B34E-B76A0F3A2CFF}"/>
    <dgm:cxn modelId="{8291D6AD-35A3-B443-B862-2292635B8199}" type="presOf" srcId="{148F00D4-1BB1-CB4F-AA7A-61DA41454B34}" destId="{AB3A9862-7EF4-1A43-9BA7-4BDE237252A2}" srcOrd="0" destOrd="0" presId="urn:microsoft.com/office/officeart/2005/8/layout/pyramid2"/>
    <dgm:cxn modelId="{7656BCC8-E2B4-7C45-BC78-8421EF6B924D}" srcId="{148F00D4-1BB1-CB4F-AA7A-61DA41454B34}" destId="{ED3C15E7-1951-214E-9579-FF703316C382}" srcOrd="2" destOrd="0" parTransId="{7973BBB3-A537-7542-BFF2-FA5EB7DB0AD7}" sibTransId="{99FB9133-E8F3-0A47-9C19-7660D8525400}"/>
    <dgm:cxn modelId="{A51800DD-36D5-1A47-A989-54C6EA1BBAAF}" type="presOf" srcId="{EC68DB7C-E4BC-6B41-8F7A-C97264E128ED}" destId="{EECC51FA-8D94-D743-AE98-AA679E7484AD}" srcOrd="0" destOrd="0" presId="urn:microsoft.com/office/officeart/2005/8/layout/pyramid2"/>
    <dgm:cxn modelId="{9A49A7DD-0C63-8645-A5B0-1B17023CE848}" srcId="{148F00D4-1BB1-CB4F-AA7A-61DA41454B34}" destId="{498DF04B-CC9C-4F44-B034-0BAED044BC3A}" srcOrd="4" destOrd="0" parTransId="{A3392BFD-4546-BA49-94B1-AF18287C8B5B}" sibTransId="{0C30B1D0-FFC2-D34E-9B40-7D809A844D98}"/>
    <dgm:cxn modelId="{5AEC22DE-D353-B34D-9A3F-7E7577FF7E2B}" type="presOf" srcId="{5F1F1869-C3CD-414B-B85A-78A3348DAED0}" destId="{6BA7DEE1-4D1C-C541-B19C-E6DEFBDD0219}" srcOrd="0" destOrd="0" presId="urn:microsoft.com/office/officeart/2005/8/layout/pyramid2"/>
    <dgm:cxn modelId="{396181E3-B33D-284A-8B11-D55924BF6438}" srcId="{148F00D4-1BB1-CB4F-AA7A-61DA41454B34}" destId="{5F1F1869-C3CD-414B-B85A-78A3348DAED0}" srcOrd="1" destOrd="0" parTransId="{48D8DAC6-1753-4440-9891-2242003E1010}" sibTransId="{3F26751B-DD1D-2B40-8F79-D3D0AEC99DCC}"/>
    <dgm:cxn modelId="{A86DE2EF-466C-E84C-B972-98794974C434}" srcId="{148F00D4-1BB1-CB4F-AA7A-61DA41454B34}" destId="{EC68DB7C-E4BC-6B41-8F7A-C97264E128ED}" srcOrd="3" destOrd="0" parTransId="{DFB1337B-33FD-2A4F-AA4B-0809512D941B}" sibTransId="{0D76AA53-B44D-314A-9B1A-856FA11C95BC}"/>
    <dgm:cxn modelId="{CFEF82F0-5360-9141-AFD2-A696DF59A2A8}" type="presOf" srcId="{ED3C15E7-1951-214E-9579-FF703316C382}" destId="{23051D09-1C55-184E-A8D7-B3F6E1CBE0D8}" srcOrd="0" destOrd="0" presId="urn:microsoft.com/office/officeart/2005/8/layout/pyramid2"/>
    <dgm:cxn modelId="{B37155C5-3567-6941-BA0E-D182C3E45FF9}" type="presParOf" srcId="{AB3A9862-7EF4-1A43-9BA7-4BDE237252A2}" destId="{5DBE7169-4425-3B4F-A985-9D2580CB50C1}" srcOrd="0" destOrd="0" presId="urn:microsoft.com/office/officeart/2005/8/layout/pyramid2"/>
    <dgm:cxn modelId="{AF74B10A-9C1C-1E4B-8EB4-9C550F426B3B}" type="presParOf" srcId="{AB3A9862-7EF4-1A43-9BA7-4BDE237252A2}" destId="{4CB1C9E8-5114-B04A-ADAB-266D0B4DAA8C}" srcOrd="1" destOrd="0" presId="urn:microsoft.com/office/officeart/2005/8/layout/pyramid2"/>
    <dgm:cxn modelId="{8A2079EE-16C4-3044-9812-B31DD4C72C92}" type="presParOf" srcId="{4CB1C9E8-5114-B04A-ADAB-266D0B4DAA8C}" destId="{ADC48030-EC2B-2B45-96DF-81C5EAB61D7E}" srcOrd="0" destOrd="0" presId="urn:microsoft.com/office/officeart/2005/8/layout/pyramid2"/>
    <dgm:cxn modelId="{724D8CAE-EBD4-3449-841C-B58A2FD241FD}" type="presParOf" srcId="{4CB1C9E8-5114-B04A-ADAB-266D0B4DAA8C}" destId="{9C45BF1C-8F00-6048-B839-3E929B132BF3}" srcOrd="1" destOrd="0" presId="urn:microsoft.com/office/officeart/2005/8/layout/pyramid2"/>
    <dgm:cxn modelId="{4FE3FEFD-6935-CD4B-95E7-340B8CC26825}" type="presParOf" srcId="{4CB1C9E8-5114-B04A-ADAB-266D0B4DAA8C}" destId="{6BA7DEE1-4D1C-C541-B19C-E6DEFBDD0219}" srcOrd="2" destOrd="0" presId="urn:microsoft.com/office/officeart/2005/8/layout/pyramid2"/>
    <dgm:cxn modelId="{AECCCA43-09E7-D842-BC77-C6A370BADA62}" type="presParOf" srcId="{4CB1C9E8-5114-B04A-ADAB-266D0B4DAA8C}" destId="{E71FF294-CABC-0247-9600-7203C1E15C97}" srcOrd="3" destOrd="0" presId="urn:microsoft.com/office/officeart/2005/8/layout/pyramid2"/>
    <dgm:cxn modelId="{6E0287B3-5A03-9D49-9894-A6FD8F142388}" type="presParOf" srcId="{4CB1C9E8-5114-B04A-ADAB-266D0B4DAA8C}" destId="{23051D09-1C55-184E-A8D7-B3F6E1CBE0D8}" srcOrd="4" destOrd="0" presId="urn:microsoft.com/office/officeart/2005/8/layout/pyramid2"/>
    <dgm:cxn modelId="{48FC3ECE-B0CC-FB49-9191-0F968175B028}" type="presParOf" srcId="{4CB1C9E8-5114-B04A-ADAB-266D0B4DAA8C}" destId="{9747BF91-EF83-6B41-98D4-6C5C2B8F2072}" srcOrd="5" destOrd="0" presId="urn:microsoft.com/office/officeart/2005/8/layout/pyramid2"/>
    <dgm:cxn modelId="{A9157011-BEC2-AC40-86D9-CFD80E05F800}" type="presParOf" srcId="{4CB1C9E8-5114-B04A-ADAB-266D0B4DAA8C}" destId="{EECC51FA-8D94-D743-AE98-AA679E7484AD}" srcOrd="6" destOrd="0" presId="urn:microsoft.com/office/officeart/2005/8/layout/pyramid2"/>
    <dgm:cxn modelId="{1493C09E-89BA-EB48-B1A9-98C0C3596F25}" type="presParOf" srcId="{4CB1C9E8-5114-B04A-ADAB-266D0B4DAA8C}" destId="{DA6F2B25-8F05-9D43-B83A-EA9650A78871}" srcOrd="7" destOrd="0" presId="urn:microsoft.com/office/officeart/2005/8/layout/pyramid2"/>
    <dgm:cxn modelId="{F5EA11A8-BE8A-4D43-AFA0-3E47A2605A3A}" type="presParOf" srcId="{4CB1C9E8-5114-B04A-ADAB-266D0B4DAA8C}" destId="{F0111E62-0027-3B43-BAF4-D75AB29AF307}" srcOrd="8" destOrd="0" presId="urn:microsoft.com/office/officeart/2005/8/layout/pyramid2"/>
    <dgm:cxn modelId="{6D25CA02-9A23-6841-A3BC-9CE1DA588D39}" type="presParOf" srcId="{4CB1C9E8-5114-B04A-ADAB-266D0B4DAA8C}" destId="{9ABC11D1-6445-A744-B4EA-3C800CBF7617}" srcOrd="9" destOrd="0" presId="urn:microsoft.com/office/officeart/2005/8/layout/pyramid2"/>
    <dgm:cxn modelId="{EA61D6C9-3424-CA45-887C-2948F2537111}" type="presParOf" srcId="{4CB1C9E8-5114-B04A-ADAB-266D0B4DAA8C}" destId="{30E7BED6-A5D5-684D-B3EF-DF807DEEE5C8}" srcOrd="10" destOrd="0" presId="urn:microsoft.com/office/officeart/2005/8/layout/pyramid2"/>
    <dgm:cxn modelId="{94B013A9-DAB2-5B44-ABC3-3E929D36A6ED}" type="presParOf" srcId="{4CB1C9E8-5114-B04A-ADAB-266D0B4DAA8C}" destId="{0C353274-0ECF-5041-9D99-F526A734EA0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B82BF-B8C0-6B4D-B85E-5EB915E18EF6}" type="doc">
      <dgm:prSet loTypeId="urn:microsoft.com/office/officeart/2005/8/layout/hProcess9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75ADB-1180-2C4D-A829-C1B42854DCCE}">
      <dgm:prSet phldrT="[Text]"/>
      <dgm:spPr/>
      <dgm:t>
        <a:bodyPr/>
        <a:lstStyle/>
        <a:p>
          <a:r>
            <a:rPr lang="el-GR" dirty="0"/>
            <a:t>Α</a:t>
          </a:r>
          <a:endParaRPr lang="en-US" dirty="0"/>
        </a:p>
      </dgm:t>
    </dgm:pt>
    <dgm:pt modelId="{619F3A89-6F7F-A743-9472-12C4C55B5D24}" type="parTrans" cxnId="{5EA30540-585A-574F-8F8D-F3A7872EC37E}">
      <dgm:prSet/>
      <dgm:spPr/>
      <dgm:t>
        <a:bodyPr/>
        <a:lstStyle/>
        <a:p>
          <a:endParaRPr lang="en-US"/>
        </a:p>
      </dgm:t>
    </dgm:pt>
    <dgm:pt modelId="{79CCEAA1-CACD-7C44-A796-AF1FE6896A15}" type="sibTrans" cxnId="{5EA30540-585A-574F-8F8D-F3A7872EC37E}">
      <dgm:prSet/>
      <dgm:spPr/>
      <dgm:t>
        <a:bodyPr/>
        <a:lstStyle/>
        <a:p>
          <a:endParaRPr lang="en-US"/>
        </a:p>
      </dgm:t>
    </dgm:pt>
    <dgm:pt modelId="{8576BF0B-17D7-7342-864D-DA668A8552B4}">
      <dgm:prSet phldrT="[Text]"/>
      <dgm:spPr/>
      <dgm:t>
        <a:bodyPr/>
        <a:lstStyle/>
        <a:p>
          <a:r>
            <a:rPr lang="el-GR" dirty="0"/>
            <a:t>Β</a:t>
          </a:r>
          <a:endParaRPr lang="en-US" dirty="0"/>
        </a:p>
      </dgm:t>
    </dgm:pt>
    <dgm:pt modelId="{82164383-1F73-9940-8A66-67E80C0F76E8}" type="parTrans" cxnId="{8A97AF26-254D-754C-B1BB-2B15F25BA1B5}">
      <dgm:prSet/>
      <dgm:spPr/>
      <dgm:t>
        <a:bodyPr/>
        <a:lstStyle/>
        <a:p>
          <a:endParaRPr lang="en-US"/>
        </a:p>
      </dgm:t>
    </dgm:pt>
    <dgm:pt modelId="{BFECE8ED-F042-D243-B65E-A0E2D0771EB4}" type="sibTrans" cxnId="{8A97AF26-254D-754C-B1BB-2B15F25BA1B5}">
      <dgm:prSet/>
      <dgm:spPr/>
      <dgm:t>
        <a:bodyPr/>
        <a:lstStyle/>
        <a:p>
          <a:endParaRPr lang="en-US"/>
        </a:p>
      </dgm:t>
    </dgm:pt>
    <dgm:pt modelId="{56761F49-9165-6440-A9EE-B0FC15E2C22B}" type="pres">
      <dgm:prSet presAssocID="{B56B82BF-B8C0-6B4D-B85E-5EB915E18EF6}" presName="CompostProcess" presStyleCnt="0">
        <dgm:presLayoutVars>
          <dgm:dir/>
          <dgm:resizeHandles val="exact"/>
        </dgm:presLayoutVars>
      </dgm:prSet>
      <dgm:spPr/>
    </dgm:pt>
    <dgm:pt modelId="{1D7753EA-3D9F-3342-B388-C679BE76F80B}" type="pres">
      <dgm:prSet presAssocID="{B56B82BF-B8C0-6B4D-B85E-5EB915E18EF6}" presName="arrow" presStyleLbl="bgShp" presStyleIdx="0" presStyleCnt="1"/>
      <dgm:spPr/>
    </dgm:pt>
    <dgm:pt modelId="{5CC38FB6-2331-9145-A606-0CD8CA72B7BB}" type="pres">
      <dgm:prSet presAssocID="{B56B82BF-B8C0-6B4D-B85E-5EB915E18EF6}" presName="linearProcess" presStyleCnt="0"/>
      <dgm:spPr/>
    </dgm:pt>
    <dgm:pt modelId="{1089E27D-F074-9542-AD65-6CA2D5BF7104}" type="pres">
      <dgm:prSet presAssocID="{F5B75ADB-1180-2C4D-A829-C1B42854DCCE}" presName="textNode" presStyleLbl="node1" presStyleIdx="0" presStyleCnt="2">
        <dgm:presLayoutVars>
          <dgm:bulletEnabled val="1"/>
        </dgm:presLayoutVars>
      </dgm:prSet>
      <dgm:spPr/>
    </dgm:pt>
    <dgm:pt modelId="{8506CB7D-6CC1-F945-950A-8451F4DB520B}" type="pres">
      <dgm:prSet presAssocID="{79CCEAA1-CACD-7C44-A796-AF1FE6896A15}" presName="sibTrans" presStyleCnt="0"/>
      <dgm:spPr/>
    </dgm:pt>
    <dgm:pt modelId="{3526CE79-BC01-0540-81E8-1696D07AD36D}" type="pres">
      <dgm:prSet presAssocID="{8576BF0B-17D7-7342-864D-DA668A8552B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A97AF26-254D-754C-B1BB-2B15F25BA1B5}" srcId="{B56B82BF-B8C0-6B4D-B85E-5EB915E18EF6}" destId="{8576BF0B-17D7-7342-864D-DA668A8552B4}" srcOrd="1" destOrd="0" parTransId="{82164383-1F73-9940-8A66-67E80C0F76E8}" sibTransId="{BFECE8ED-F042-D243-B65E-A0E2D0771EB4}"/>
    <dgm:cxn modelId="{7BA5BB3E-8912-0C4D-805C-903E4D5ACAEB}" type="presOf" srcId="{B56B82BF-B8C0-6B4D-B85E-5EB915E18EF6}" destId="{56761F49-9165-6440-A9EE-B0FC15E2C22B}" srcOrd="0" destOrd="0" presId="urn:microsoft.com/office/officeart/2005/8/layout/hProcess9"/>
    <dgm:cxn modelId="{5EA30540-585A-574F-8F8D-F3A7872EC37E}" srcId="{B56B82BF-B8C0-6B4D-B85E-5EB915E18EF6}" destId="{F5B75ADB-1180-2C4D-A829-C1B42854DCCE}" srcOrd="0" destOrd="0" parTransId="{619F3A89-6F7F-A743-9472-12C4C55B5D24}" sibTransId="{79CCEAA1-CACD-7C44-A796-AF1FE6896A15}"/>
    <dgm:cxn modelId="{0A6A8CAA-93B6-F84C-AEFB-FAF83B6D393E}" type="presOf" srcId="{8576BF0B-17D7-7342-864D-DA668A8552B4}" destId="{3526CE79-BC01-0540-81E8-1696D07AD36D}" srcOrd="0" destOrd="0" presId="urn:microsoft.com/office/officeart/2005/8/layout/hProcess9"/>
    <dgm:cxn modelId="{D27B90CC-0FBD-9444-A067-D875354D55D5}" type="presOf" srcId="{F5B75ADB-1180-2C4D-A829-C1B42854DCCE}" destId="{1089E27D-F074-9542-AD65-6CA2D5BF7104}" srcOrd="0" destOrd="0" presId="urn:microsoft.com/office/officeart/2005/8/layout/hProcess9"/>
    <dgm:cxn modelId="{1A263D30-1142-224A-91B4-11534B0E2FDC}" type="presParOf" srcId="{56761F49-9165-6440-A9EE-B0FC15E2C22B}" destId="{1D7753EA-3D9F-3342-B388-C679BE76F80B}" srcOrd="0" destOrd="0" presId="urn:microsoft.com/office/officeart/2005/8/layout/hProcess9"/>
    <dgm:cxn modelId="{58652F90-7572-0B4E-AC84-595635886AA3}" type="presParOf" srcId="{56761F49-9165-6440-A9EE-B0FC15E2C22B}" destId="{5CC38FB6-2331-9145-A606-0CD8CA72B7BB}" srcOrd="1" destOrd="0" presId="urn:microsoft.com/office/officeart/2005/8/layout/hProcess9"/>
    <dgm:cxn modelId="{9AA0B3BC-CBDB-8446-8004-5020629A1C75}" type="presParOf" srcId="{5CC38FB6-2331-9145-A606-0CD8CA72B7BB}" destId="{1089E27D-F074-9542-AD65-6CA2D5BF7104}" srcOrd="0" destOrd="0" presId="urn:microsoft.com/office/officeart/2005/8/layout/hProcess9"/>
    <dgm:cxn modelId="{3EA7F08A-7F33-1A47-A41D-DD6780A758B6}" type="presParOf" srcId="{5CC38FB6-2331-9145-A606-0CD8CA72B7BB}" destId="{8506CB7D-6CC1-F945-950A-8451F4DB520B}" srcOrd="1" destOrd="0" presId="urn:microsoft.com/office/officeart/2005/8/layout/hProcess9"/>
    <dgm:cxn modelId="{3ADB0879-5662-0848-8921-CA402CF019D3}" type="presParOf" srcId="{5CC38FB6-2331-9145-A606-0CD8CA72B7BB}" destId="{3526CE79-BC01-0540-81E8-1696D07AD36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0A074-EFD2-1849-9117-C42F51A1D57D}">
      <dsp:nvSpPr>
        <dsp:cNvPr id="0" name=""/>
        <dsp:cNvSpPr/>
      </dsp:nvSpPr>
      <dsp:spPr>
        <a:xfrm>
          <a:off x="0" y="293080"/>
          <a:ext cx="5181600" cy="2442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600" b="1" i="0" kern="1200" dirty="0"/>
            <a:t>της </a:t>
          </a:r>
          <a:r>
            <a:rPr lang="el-GR" sz="5400" b="1" i="0" u="sng" kern="1200" dirty="0"/>
            <a:t>στάσης</a:t>
          </a:r>
          <a:r>
            <a:rPr lang="el-GR" sz="4600" b="1" i="0" kern="1200" dirty="0"/>
            <a:t> και</a:t>
          </a:r>
          <a:endParaRPr lang="en-US" sz="4600" b="1" kern="1200" dirty="0"/>
        </a:p>
      </dsp:txBody>
      <dsp:txXfrm>
        <a:off x="119213" y="412293"/>
        <a:ext cx="4943174" cy="2203656"/>
      </dsp:txXfrm>
    </dsp:sp>
    <dsp:sp modelId="{BAFA922D-78E9-3A4C-9F33-4351C9E77EE5}">
      <dsp:nvSpPr>
        <dsp:cNvPr id="0" name=""/>
        <dsp:cNvSpPr/>
      </dsp:nvSpPr>
      <dsp:spPr>
        <a:xfrm>
          <a:off x="0" y="2867642"/>
          <a:ext cx="5181600" cy="2442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600" b="1" i="0" kern="1200" dirty="0"/>
            <a:t>του τελετουργικού των τηλεθεατών</a:t>
          </a:r>
          <a:r>
            <a:rPr lang="en-US" sz="4600" b="1" i="0" kern="1200" dirty="0"/>
            <a:t> </a:t>
          </a:r>
          <a:endParaRPr lang="en-US" sz="4600" b="1" kern="1200" dirty="0"/>
        </a:p>
      </dsp:txBody>
      <dsp:txXfrm>
        <a:off x="119213" y="2986855"/>
        <a:ext cx="4943174" cy="2203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CC0A-B863-9546-B460-2A52FB484E77}">
      <dsp:nvSpPr>
        <dsp:cNvPr id="0" name=""/>
        <dsp:cNvSpPr/>
      </dsp:nvSpPr>
      <dsp:spPr>
        <a:xfrm>
          <a:off x="788669" y="0"/>
          <a:ext cx="8938260" cy="50286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0F0E9-E6F8-8447-B850-258A60E43CB3}">
      <dsp:nvSpPr>
        <dsp:cNvPr id="0" name=""/>
        <dsp:cNvSpPr/>
      </dsp:nvSpPr>
      <dsp:spPr>
        <a:xfrm>
          <a:off x="2982463" y="0"/>
          <a:ext cx="2275339" cy="2074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i="0" kern="1200" dirty="0"/>
            <a:t>«Με άλλα </a:t>
          </a:r>
          <a:r>
            <a:rPr lang="el-GR" sz="2000" b="0" i="0" kern="1200" dirty="0"/>
            <a:t>λόγια </a:t>
          </a:r>
          <a:r>
            <a:rPr lang="el-GR" sz="2000" b="1" i="0" kern="1200" dirty="0"/>
            <a:t>οι «πράξεις» του τηλεθεατή</a:t>
          </a:r>
          <a:r>
            <a:rPr lang="el-GR" sz="2000" b="0" i="0" kern="1200" dirty="0"/>
            <a:t> αποτελούν συνάντηση δύο πόλων:</a:t>
          </a:r>
          <a:endParaRPr lang="en-US" sz="2000" kern="1200" dirty="0"/>
        </a:p>
      </dsp:txBody>
      <dsp:txXfrm>
        <a:off x="3083725" y="101262"/>
        <a:ext cx="2072815" cy="1871833"/>
      </dsp:txXfrm>
    </dsp:sp>
    <dsp:sp modelId="{4BEE9D20-D356-FF47-A7E0-87CF0D9431F6}">
      <dsp:nvSpPr>
        <dsp:cNvPr id="0" name=""/>
        <dsp:cNvSpPr/>
      </dsp:nvSpPr>
      <dsp:spPr>
        <a:xfrm>
          <a:off x="36662" y="1956354"/>
          <a:ext cx="1951667" cy="26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αφενός ενός προϊόντος που είναι ταυτόχρονα</a:t>
          </a:r>
          <a:endParaRPr lang="en-US" sz="2400" b="1" kern="1200" dirty="0"/>
        </a:p>
      </dsp:txBody>
      <dsp:txXfrm>
        <a:off x="131935" y="2051627"/>
        <a:ext cx="1761121" cy="2413910"/>
      </dsp:txXfrm>
    </dsp:sp>
    <dsp:sp modelId="{83C53D4B-2560-2846-8A68-EFEC6A20E130}">
      <dsp:nvSpPr>
        <dsp:cNvPr id="0" name=""/>
        <dsp:cNvSpPr/>
      </dsp:nvSpPr>
      <dsp:spPr>
        <a:xfrm>
          <a:off x="2345295" y="1987783"/>
          <a:ext cx="1271177" cy="26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τεχνολογικό</a:t>
          </a:r>
          <a:endParaRPr lang="en-US" sz="2400" b="1" kern="1200" dirty="0"/>
        </a:p>
      </dsp:txBody>
      <dsp:txXfrm>
        <a:off x="2407349" y="2049837"/>
        <a:ext cx="1147069" cy="2502656"/>
      </dsp:txXfrm>
    </dsp:sp>
    <dsp:sp modelId="{A7659E93-2EA0-2F4F-A2A9-F2D3FC793B18}">
      <dsp:nvSpPr>
        <dsp:cNvPr id="0" name=""/>
        <dsp:cNvSpPr/>
      </dsp:nvSpPr>
      <dsp:spPr>
        <a:xfrm>
          <a:off x="4182219" y="1998937"/>
          <a:ext cx="1489273" cy="262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εμπορικό και </a:t>
          </a:r>
          <a:endParaRPr lang="en-US" sz="2400" b="1" kern="1200" dirty="0"/>
        </a:p>
      </dsp:txBody>
      <dsp:txXfrm>
        <a:off x="4254919" y="2071637"/>
        <a:ext cx="1343873" cy="2480297"/>
      </dsp:txXfrm>
    </dsp:sp>
    <dsp:sp modelId="{F0D98CD3-A000-3A4B-A634-67994B4EDCEE}">
      <dsp:nvSpPr>
        <dsp:cNvPr id="0" name=""/>
        <dsp:cNvSpPr/>
      </dsp:nvSpPr>
      <dsp:spPr>
        <a:xfrm>
          <a:off x="6172255" y="1998354"/>
          <a:ext cx="1700332" cy="271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/>
            <a:t>επικοινωνιακό,</a:t>
          </a:r>
          <a:r>
            <a:rPr lang="el-GR" sz="1400" b="0" i="0" kern="1200" dirty="0"/>
            <a:t> </a:t>
          </a:r>
          <a:endParaRPr lang="en-US" sz="1400" kern="1200" dirty="0"/>
        </a:p>
      </dsp:txBody>
      <dsp:txXfrm>
        <a:off x="6255258" y="2081357"/>
        <a:ext cx="1534326" cy="2545862"/>
      </dsp:txXfrm>
    </dsp:sp>
    <dsp:sp modelId="{A99888E4-E970-8948-8C4C-426F23ADE5F5}">
      <dsp:nvSpPr>
        <dsp:cNvPr id="0" name=""/>
        <dsp:cNvSpPr/>
      </dsp:nvSpPr>
      <dsp:spPr>
        <a:xfrm>
          <a:off x="8245025" y="1807527"/>
          <a:ext cx="1555938" cy="3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δηλαδή ένα </a:t>
          </a:r>
          <a:r>
            <a:rPr lang="el-GR" sz="2400" b="1" i="0" kern="1200" dirty="0"/>
            <a:t>οπτικοακουστικό κατασκεύασμα</a:t>
          </a:r>
          <a:r>
            <a:rPr lang="en-US" sz="2400" b="1" i="0" kern="1200" dirty="0"/>
            <a:t> </a:t>
          </a:r>
          <a:endParaRPr lang="en-US" sz="2400" b="1" kern="1200" dirty="0"/>
        </a:p>
      </dsp:txBody>
      <dsp:txXfrm>
        <a:off x="8320980" y="1883482"/>
        <a:ext cx="1404028" cy="2941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E7169-4425-3B4F-A985-9D2580CB50C1}">
      <dsp:nvSpPr>
        <dsp:cNvPr id="0" name=""/>
        <dsp:cNvSpPr/>
      </dsp:nvSpPr>
      <dsp:spPr>
        <a:xfrm>
          <a:off x="2347987" y="0"/>
          <a:ext cx="5060543" cy="50605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48030-EC2B-2B45-96DF-81C5EAB61D7E}">
      <dsp:nvSpPr>
        <dsp:cNvPr id="0" name=""/>
        <dsp:cNvSpPr/>
      </dsp:nvSpPr>
      <dsp:spPr>
        <a:xfrm>
          <a:off x="4878259" y="508772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τεχνικούς</a:t>
          </a:r>
          <a:endParaRPr lang="en-US" sz="2600" b="1" kern="1200" dirty="0"/>
        </a:p>
      </dsp:txBody>
      <dsp:txXfrm>
        <a:off x="4907498" y="538011"/>
        <a:ext cx="3230874" cy="540484"/>
      </dsp:txXfrm>
    </dsp:sp>
    <dsp:sp modelId="{6BA7DEE1-4D1C-C541-B19C-E6DEFBDD0219}">
      <dsp:nvSpPr>
        <dsp:cNvPr id="0" name=""/>
        <dsp:cNvSpPr/>
      </dsp:nvSpPr>
      <dsp:spPr>
        <a:xfrm>
          <a:off x="4878259" y="1182605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παραγωγούς</a:t>
          </a:r>
          <a:endParaRPr lang="en-US" sz="2600" b="1" kern="1200" dirty="0"/>
        </a:p>
      </dsp:txBody>
      <dsp:txXfrm>
        <a:off x="4907498" y="1211844"/>
        <a:ext cx="3230874" cy="540484"/>
      </dsp:txXfrm>
    </dsp:sp>
    <dsp:sp modelId="{23051D09-1C55-184E-A8D7-B3F6E1CBE0D8}">
      <dsp:nvSpPr>
        <dsp:cNvPr id="0" name=""/>
        <dsp:cNvSpPr/>
      </dsp:nvSpPr>
      <dsp:spPr>
        <a:xfrm>
          <a:off x="4878259" y="1856438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παρουσιαστές </a:t>
          </a:r>
          <a:endParaRPr lang="en-US" sz="2600" b="1" kern="1200" dirty="0"/>
        </a:p>
      </dsp:txBody>
      <dsp:txXfrm>
        <a:off x="4907498" y="1885677"/>
        <a:ext cx="3230874" cy="540484"/>
      </dsp:txXfrm>
    </dsp:sp>
    <dsp:sp modelId="{EECC51FA-8D94-D743-AE98-AA679E7484AD}">
      <dsp:nvSpPr>
        <dsp:cNvPr id="0" name=""/>
        <dsp:cNvSpPr/>
      </dsp:nvSpPr>
      <dsp:spPr>
        <a:xfrm>
          <a:off x="4878259" y="2530271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κανάλια</a:t>
          </a:r>
          <a:endParaRPr lang="en-US" sz="2600" b="1" kern="1200" dirty="0"/>
        </a:p>
      </dsp:txBody>
      <dsp:txXfrm>
        <a:off x="4907498" y="2559510"/>
        <a:ext cx="3230874" cy="540484"/>
      </dsp:txXfrm>
    </dsp:sp>
    <dsp:sp modelId="{F0111E62-0027-3B43-BAF4-D75AB29AF307}">
      <dsp:nvSpPr>
        <dsp:cNvPr id="0" name=""/>
        <dsp:cNvSpPr/>
      </dsp:nvSpPr>
      <dsp:spPr>
        <a:xfrm>
          <a:off x="4878259" y="3204104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διανομείς</a:t>
          </a:r>
          <a:endParaRPr lang="en-US" sz="2600" b="1" kern="1200" dirty="0"/>
        </a:p>
      </dsp:txBody>
      <dsp:txXfrm>
        <a:off x="4907498" y="3233343"/>
        <a:ext cx="3230874" cy="540484"/>
      </dsp:txXfrm>
    </dsp:sp>
    <dsp:sp modelId="{30E7BED6-A5D5-684D-B3EF-DF807DEEE5C8}">
      <dsp:nvSpPr>
        <dsp:cNvPr id="0" name=""/>
        <dsp:cNvSpPr/>
      </dsp:nvSpPr>
      <dsp:spPr>
        <a:xfrm>
          <a:off x="4878259" y="3877937"/>
          <a:ext cx="3289352" cy="5989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i="0" kern="1200" dirty="0"/>
            <a:t>διαφημιστές</a:t>
          </a:r>
          <a:r>
            <a:rPr lang="en-US" sz="2600" b="1" i="0" kern="1200" dirty="0"/>
            <a:t> </a:t>
          </a:r>
          <a:endParaRPr lang="en-US" sz="2600" b="1" kern="1200" dirty="0"/>
        </a:p>
      </dsp:txBody>
      <dsp:txXfrm>
        <a:off x="4907498" y="3907176"/>
        <a:ext cx="3230874" cy="540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753EA-3D9F-3342-B388-C679BE76F80B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9E27D-F074-9542-AD65-6CA2D5BF7104}">
      <dsp:nvSpPr>
        <dsp:cNvPr id="0" name=""/>
        <dsp:cNvSpPr/>
      </dsp:nvSpPr>
      <dsp:spPr>
        <a:xfrm>
          <a:off x="1840229" y="1305401"/>
          <a:ext cx="3154680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Α</a:t>
          </a:r>
          <a:endParaRPr lang="en-US" sz="6500" kern="1200" dirty="0"/>
        </a:p>
      </dsp:txBody>
      <dsp:txXfrm>
        <a:off x="1925195" y="1390367"/>
        <a:ext cx="2984748" cy="1570603"/>
      </dsp:txXfrm>
    </dsp:sp>
    <dsp:sp modelId="{3526CE79-BC01-0540-81E8-1696D07AD36D}">
      <dsp:nvSpPr>
        <dsp:cNvPr id="0" name=""/>
        <dsp:cNvSpPr/>
      </dsp:nvSpPr>
      <dsp:spPr>
        <a:xfrm>
          <a:off x="5520690" y="1305401"/>
          <a:ext cx="3154680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Β</a:t>
          </a:r>
          <a:endParaRPr lang="en-US" sz="6500" kern="1200" dirty="0"/>
        </a:p>
      </dsp:txBody>
      <dsp:txXfrm>
        <a:off x="5605656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2d870b182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2d870b182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22d870b182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o.gr/now/media/14-seires-tis-ellinikis-tileorasis-poy-ekanan-toys-dromoys-na-adeiasoy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H4mVuqDr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NDC5wVS1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r.euronews.com/video/2021/07/13/un-me-ton-covid-19-i-peina-ston-kosmo-tha-diarkesei-gia-poly-kairo-trofim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body" idx="1"/>
          </p:nvPr>
        </p:nvSpPr>
        <p:spPr>
          <a:xfrm>
            <a:off x="838200" y="975360"/>
            <a:ext cx="5181600" cy="52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</a:t>
            </a:r>
            <a:r>
              <a:rPr lang="el-GR" b="1" dirty="0"/>
              <a:t>τέταρτη έκφανση-προσέγγιση</a:t>
            </a:r>
            <a:r>
              <a:rPr lang="el-GR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αφορά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 dirty="0"/>
              <a:t>την </a:t>
            </a:r>
            <a:r>
              <a:rPr lang="el-GR" b="1" u="sng" dirty="0"/>
              <a:t>επιρροή</a:t>
            </a:r>
            <a:r>
              <a:rPr lang="el-GR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Όπως  η ίδια τονίζει (2010:81):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/>
              <a:t>«ο</a:t>
            </a:r>
            <a:r>
              <a:rPr lang="el-GR" b="1" dirty="0"/>
              <a:t>ι </a:t>
            </a:r>
            <a:r>
              <a:rPr lang="el-GR" b="1" u="sng" dirty="0"/>
              <a:t>ψυχοκοινωνικές </a:t>
            </a:r>
            <a:r>
              <a:rPr lang="el-GR" b="1" dirty="0"/>
              <a:t>προσεγγίσεις προσπαθού</a:t>
            </a:r>
            <a:r>
              <a:rPr lang="el-GR" dirty="0"/>
              <a:t>ν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b="1" dirty="0"/>
              <a:t>να καθορίσουν 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l-GR" b="1" dirty="0"/>
              <a:t>τον </a:t>
            </a:r>
            <a:r>
              <a:rPr lang="el-GR" sz="3500" b="1" u="sng" dirty="0"/>
              <a:t>αντίκτυπο ενός προϊόντος των μέσων μαζικής ενημέρωσης</a:t>
            </a:r>
            <a:endParaRPr sz="3500" b="1" u="sng" dirty="0"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2"/>
          </p:nvPr>
        </p:nvSpPr>
        <p:spPr>
          <a:xfrm>
            <a:off x="6172200" y="975360"/>
            <a:ext cx="5181600" cy="52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(ιδιαίτερα το </a:t>
            </a:r>
            <a:r>
              <a:rPr lang="el-GR" b="1"/>
              <a:t>μήνυμα</a:t>
            </a:r>
            <a:r>
              <a:rPr lang="el-GR"/>
              <a:t>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/>
              <a:t>μέσα από τη </a:t>
            </a:r>
            <a:r>
              <a:rPr lang="el-GR" b="1"/>
              <a:t>διαδικασία ανάδυσης των γνώσεων</a:t>
            </a:r>
            <a:r>
              <a:rPr lang="el-GR"/>
              <a:t>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/>
              <a:t>που μπορεί ο </a:t>
            </a:r>
            <a:r>
              <a:rPr lang="el-GR" b="1"/>
              <a:t>δέκτης να ενεργοποιήσει</a:t>
            </a:r>
            <a:r>
              <a:rPr lang="el-GR"/>
              <a:t>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075" y="3169400"/>
            <a:ext cx="4748674" cy="25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6"/>
          <p:cNvGrpSpPr/>
          <p:nvPr/>
        </p:nvGrpSpPr>
        <p:grpSpPr>
          <a:xfrm>
            <a:off x="1049447" y="786881"/>
            <a:ext cx="8761302" cy="5867246"/>
            <a:chOff x="211247" y="-168159"/>
            <a:chExt cx="8761302" cy="5867246"/>
          </a:xfrm>
        </p:grpSpPr>
        <p:sp>
          <p:nvSpPr>
            <p:cNvPr id="278" name="Google Shape;278;p26"/>
            <p:cNvSpPr/>
            <p:nvPr/>
          </p:nvSpPr>
          <p:spPr>
            <a:xfrm>
              <a:off x="3508886" y="1751"/>
              <a:ext cx="3150996" cy="9138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 txBox="1"/>
            <p:nvPr/>
          </p:nvSpPr>
          <p:spPr>
            <a:xfrm>
              <a:off x="3553495" y="46360"/>
              <a:ext cx="3061778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l-GR" sz="3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Ειδικότερα:</a:t>
              </a:r>
              <a:endParaRPr sz="3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006978" y="749739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176" y="4657"/>
                  </a:moveTo>
                  <a:lnTo>
                    <a:pt x="83176" y="4657"/>
                  </a:lnTo>
                  <a:cubicBezTo>
                    <a:pt x="85822" y="5765"/>
                    <a:pt x="88386" y="7062"/>
                    <a:pt x="90847" y="853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5371140" y="1057581"/>
              <a:ext cx="3601409" cy="91381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 txBox="1"/>
            <p:nvPr/>
          </p:nvSpPr>
          <p:spPr>
            <a:xfrm>
              <a:off x="5415749" y="1102190"/>
              <a:ext cx="3512191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την προσοχή, 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049336" y="-168159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42"/>
                  </a:moveTo>
                  <a:lnTo>
                    <a:pt x="120000" y="59942"/>
                  </a:lnTo>
                  <a:cubicBezTo>
                    <a:pt x="120010" y="69813"/>
                    <a:pt x="117583" y="79534"/>
                    <a:pt x="112937" y="882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4989302" y="3006685"/>
              <a:ext cx="3918054" cy="91381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 txBox="1"/>
            <p:nvPr/>
          </p:nvSpPr>
          <p:spPr>
            <a:xfrm>
              <a:off x="5033911" y="3051294"/>
              <a:ext cx="3828836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την κατανόηση, 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648244" y="217446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71" y="103361"/>
                  </a:moveTo>
                  <a:lnTo>
                    <a:pt x="101471" y="103361"/>
                  </a:lnTo>
                  <a:cubicBezTo>
                    <a:pt x="97004" y="107634"/>
                    <a:pt x="91903" y="111190"/>
                    <a:pt x="86349" y="113905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71801" y="4306353"/>
              <a:ext cx="4225167" cy="91381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 txBox="1"/>
            <p:nvPr/>
          </p:nvSpPr>
          <p:spPr>
            <a:xfrm>
              <a:off x="3016410" y="4350962"/>
              <a:ext cx="4135949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την αποδοχή, 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267203" y="38337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724" y="118931"/>
                  </a:moveTo>
                  <a:lnTo>
                    <a:pt x="48724" y="118931"/>
                  </a:lnTo>
                  <a:cubicBezTo>
                    <a:pt x="40129" y="117286"/>
                    <a:pt x="31997" y="113781"/>
                    <a:pt x="24900" y="108662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11247" y="3016838"/>
              <a:ext cx="3762874" cy="91381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255856" y="3061447"/>
              <a:ext cx="3673656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την απομνημόνευση, 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931063" y="1394485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29" y="44910"/>
                  </a:moveTo>
                  <a:lnTo>
                    <a:pt x="1929" y="44910"/>
                  </a:lnTo>
                  <a:cubicBezTo>
                    <a:pt x="4667" y="34374"/>
                    <a:pt x="10219" y="24782"/>
                    <a:pt x="17991" y="1716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870522" y="1088058"/>
              <a:ext cx="3744780" cy="9138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915131" y="1132667"/>
              <a:ext cx="3655562" cy="824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τη δράση</a:t>
              </a:r>
              <a:r>
                <a:rPr lang="el-GR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663038" y="793055"/>
              <a:ext cx="4304602" cy="4304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80" y="8166"/>
                  </a:moveTo>
                  <a:lnTo>
                    <a:pt x="29780" y="8166"/>
                  </a:lnTo>
                  <a:cubicBezTo>
                    <a:pt x="33012" y="6282"/>
                    <a:pt x="36413" y="4704"/>
                    <a:pt x="39938" y="345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>
            <a:spLocks noGrp="1"/>
          </p:cNvSpPr>
          <p:nvPr>
            <p:ph type="body" idx="1"/>
          </p:nvPr>
        </p:nvSpPr>
        <p:spPr>
          <a:xfrm>
            <a:off x="838200" y="762000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Η πέμπτη έκφανση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αφορά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την </a:t>
            </a:r>
            <a:r>
              <a:rPr lang="el-GR" sz="3600" b="1" u="sng" dirty="0"/>
              <a:t>κοινωνιολογική</a:t>
            </a:r>
            <a:r>
              <a:rPr lang="el-GR" sz="3600" u="sng" dirty="0"/>
              <a:t> προσέγγιση</a:t>
            </a:r>
            <a:r>
              <a:rPr lang="el-GR" sz="3600" dirty="0"/>
              <a:t> όπου </a:t>
            </a:r>
            <a:r>
              <a:rPr lang="el-GR" sz="3600" b="1" dirty="0"/>
              <a:t>αναλύονται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οι </a:t>
            </a:r>
            <a:r>
              <a:rPr lang="el-GR" sz="4200" b="1" u="sng" dirty="0"/>
              <a:t>αλληλεπιδράσεις</a:t>
            </a:r>
            <a:r>
              <a:rPr lang="el-GR" sz="3600" b="1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που γίνονται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κατά την </a:t>
            </a:r>
            <a:r>
              <a:rPr lang="el-GR" sz="4500" b="1" u="sng" dirty="0"/>
              <a:t>πρόσληψη</a:t>
            </a:r>
            <a:r>
              <a:rPr lang="el-GR" sz="3600" b="1" dirty="0"/>
              <a:t>.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01" name="Google Shape;301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863600"/>
            <a:ext cx="5181600" cy="478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body" idx="1"/>
          </p:nvPr>
        </p:nvSpPr>
        <p:spPr>
          <a:xfrm>
            <a:off x="838200" y="934720"/>
            <a:ext cx="10515600" cy="52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Η </a:t>
            </a:r>
            <a:r>
              <a:rPr lang="el-GR" sz="3100" b="1" dirty="0"/>
              <a:t>Celine Segur </a:t>
            </a:r>
            <a:endParaRPr sz="3100" b="1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με βάση αυτές τις προσεγγίσεις,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αλλά και τη μελέτη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των προαναφερόμενων ερευνών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που διεξήχθησαν κυρίως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στο γαλλόφωνο κοινό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από το </a:t>
            </a:r>
            <a:r>
              <a:rPr lang="el-GR" sz="3100" b="1" dirty="0"/>
              <a:t>1969-2004</a:t>
            </a:r>
            <a:r>
              <a:rPr lang="el-GR" sz="3100" dirty="0"/>
              <a:t>,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προχωρά </a:t>
            </a:r>
            <a:endParaRPr sz="3100" dirty="0"/>
          </a:p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➢"/>
            </a:pPr>
            <a:r>
              <a:rPr lang="el-GR" sz="3100" dirty="0"/>
              <a:t>σε μια </a:t>
            </a:r>
            <a:r>
              <a:rPr lang="el-GR" sz="3200" b="1" u="sng" dirty="0"/>
              <a:t>τυπολογία του κοινού</a:t>
            </a:r>
            <a:r>
              <a:rPr lang="el-GR" sz="3100" dirty="0"/>
              <a:t>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υπό την έννοια του «</a:t>
            </a:r>
            <a:r>
              <a:rPr lang="el-GR" sz="3100" b="1" i="1" dirty="0"/>
              <a:t>τηλεθεατή</a:t>
            </a:r>
            <a:r>
              <a:rPr lang="el-GR" sz="3100" dirty="0"/>
              <a:t>», </a:t>
            </a:r>
            <a:endParaRPr sz="3100" dirty="0"/>
          </a:p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➢"/>
            </a:pPr>
            <a:r>
              <a:rPr lang="el-GR" sz="3100" dirty="0"/>
              <a:t>του κ</a:t>
            </a:r>
            <a:r>
              <a:rPr lang="el-GR" sz="3100" b="1" dirty="0"/>
              <a:t>αταναλωτή</a:t>
            </a:r>
            <a:r>
              <a:rPr lang="el-GR" sz="3100" dirty="0"/>
              <a:t> </a:t>
            </a:r>
            <a:endParaRPr sz="3100" dirty="0"/>
          </a:p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dirty="0"/>
              <a:t>δηλαδή </a:t>
            </a:r>
            <a:r>
              <a:rPr lang="el-GR" sz="3100" b="1" dirty="0"/>
              <a:t>εικόνων </a:t>
            </a:r>
            <a:r>
              <a:rPr lang="el-GR" sz="3100" dirty="0"/>
              <a:t>(</a:t>
            </a:r>
            <a:r>
              <a:rPr lang="el-GR" sz="3100" b="1" dirty="0"/>
              <a:t>2010: 87-91</a:t>
            </a:r>
            <a:r>
              <a:rPr lang="el-GR" sz="3100" dirty="0"/>
              <a:t>):</a:t>
            </a:r>
            <a:endParaRPr sz="31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</p:txBody>
      </p:sp>
      <p:pic>
        <p:nvPicPr>
          <p:cNvPr id="307" name="Google Shape;3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425" y="1149425"/>
            <a:ext cx="4961174" cy="47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>
            <a:spLocks noGrp="1"/>
          </p:cNvSpPr>
          <p:nvPr>
            <p:ph type="body" idx="1"/>
          </p:nvPr>
        </p:nvSpPr>
        <p:spPr>
          <a:xfrm>
            <a:off x="838200" y="689378"/>
            <a:ext cx="105156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l-GR" sz="3300" dirty="0"/>
              <a:t>α. </a:t>
            </a:r>
            <a:r>
              <a:rPr lang="el-GR" sz="3300" b="1" dirty="0"/>
              <a:t>Οι </a:t>
            </a:r>
            <a:r>
              <a:rPr lang="el-GR" sz="3300" b="1" u="sng" dirty="0"/>
              <a:t>καταναλωτές</a:t>
            </a:r>
            <a:r>
              <a:rPr lang="el-GR" sz="3300" b="1" dirty="0"/>
              <a:t>:</a:t>
            </a:r>
            <a:endParaRPr sz="3300" b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l-GR" sz="3300" dirty="0"/>
              <a:t>Αφορά αυτούς </a:t>
            </a:r>
            <a:endParaRPr sz="3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l-GR" sz="3300" dirty="0"/>
              <a:t>που </a:t>
            </a:r>
            <a:r>
              <a:rPr lang="el-GR" sz="3300" b="1" dirty="0"/>
              <a:t>καταναλώνουν</a:t>
            </a:r>
            <a:r>
              <a:rPr lang="el-GR" sz="3300" dirty="0"/>
              <a:t> και </a:t>
            </a:r>
            <a:endParaRPr sz="3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l-GR" sz="3300" dirty="0"/>
              <a:t>προσεγγίζεται η διαδικασία </a:t>
            </a:r>
            <a:endParaRPr sz="3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l-GR" sz="3300" dirty="0"/>
              <a:t>με τη </a:t>
            </a:r>
            <a:r>
              <a:rPr lang="el-GR" sz="3300" b="1" dirty="0"/>
              <a:t>χρήση του μέσου</a:t>
            </a:r>
            <a:r>
              <a:rPr lang="el-GR" sz="3300" dirty="0"/>
              <a:t> </a:t>
            </a:r>
            <a:endParaRPr sz="3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l-GR" sz="3300" dirty="0"/>
              <a:t>με </a:t>
            </a:r>
            <a:r>
              <a:rPr lang="el-GR" sz="3840" b="1" u="sng" dirty="0"/>
              <a:t>μία διαφημιστική οπτική</a:t>
            </a:r>
            <a:r>
              <a:rPr lang="el-GR" sz="3300" dirty="0"/>
              <a:t>. </a:t>
            </a:r>
            <a:endParaRPr sz="33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l-GR" sz="3300" dirty="0"/>
              <a:t>Δηλαδή: </a:t>
            </a:r>
            <a:r>
              <a:rPr lang="el-GR" sz="3300" b="1" dirty="0"/>
              <a:t>τί καταναλώνει</a:t>
            </a:r>
            <a:r>
              <a:rPr lang="el-GR" sz="3300" dirty="0"/>
              <a:t>, </a:t>
            </a:r>
            <a:r>
              <a:rPr lang="el-GR" sz="3300" b="1" dirty="0"/>
              <a:t>πότε,</a:t>
            </a:r>
            <a:r>
              <a:rPr lang="el-GR" sz="3300" dirty="0"/>
              <a:t> </a:t>
            </a:r>
            <a:r>
              <a:rPr lang="el-GR" sz="3300" b="1" dirty="0"/>
              <a:t>πόση ώρα</a:t>
            </a:r>
            <a:r>
              <a:rPr lang="el-GR" sz="3300" dirty="0"/>
              <a:t>;  Ενδεικτική είναι η σχηματική αποτύπωση της κατηγορίας στο ακόλουθο σχήμα:</a:t>
            </a:r>
            <a:endParaRPr sz="33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None/>
            </a:pPr>
            <a:endParaRPr sz="4900" dirty="0"/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525" y="962725"/>
            <a:ext cx="4868549" cy="34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200" b="1"/>
              <a:t>Σχήμα 1: Οι ορισμοί του «τηλεθεατή»</a:t>
            </a: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838200" y="1152927"/>
            <a:ext cx="10515600" cy="5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20" name="Google Shape;3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45" y="1152925"/>
            <a:ext cx="9851755" cy="4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body" idx="1"/>
          </p:nvPr>
        </p:nvSpPr>
        <p:spPr>
          <a:xfrm>
            <a:off x="838200" y="534854"/>
            <a:ext cx="10515600" cy="590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2900" dirty="0"/>
              <a:t>β.</a:t>
            </a:r>
            <a:r>
              <a:rPr lang="el-GR" sz="3200" dirty="0"/>
              <a:t> Ο </a:t>
            </a:r>
            <a:r>
              <a:rPr lang="el-GR" sz="3200" b="1" dirty="0"/>
              <a:t>δεύτερος ορισμός</a:t>
            </a:r>
            <a:r>
              <a:rPr lang="el-GR" sz="3200" dirty="0"/>
              <a:t> </a:t>
            </a:r>
            <a:endParaRPr sz="3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3200" dirty="0"/>
              <a:t>περιλαμβάνει </a:t>
            </a:r>
            <a:endParaRPr sz="3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200" dirty="0"/>
              <a:t>τις </a:t>
            </a:r>
            <a:r>
              <a:rPr lang="el-GR" sz="3200" b="1" u="sng" dirty="0"/>
              <a:t>συμπεριφορές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200" b="1" u="sng" dirty="0"/>
              <a:t>των τηλεθεατών</a:t>
            </a:r>
            <a:r>
              <a:rPr lang="el-GR" sz="3200" dirty="0"/>
              <a:t>. </a:t>
            </a:r>
            <a:endParaRPr sz="3200" dirty="0"/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l-GR" sz="3200" dirty="0"/>
              <a:t>Ειδικότερα οι ερευνητές </a:t>
            </a:r>
            <a:endParaRPr sz="3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3200" dirty="0"/>
              <a:t>σε ποσοστό </a:t>
            </a:r>
            <a:r>
              <a:rPr lang="el-GR" sz="3200" b="1" dirty="0"/>
              <a:t>41% </a:t>
            </a:r>
            <a:r>
              <a:rPr lang="el-GR" sz="3200" dirty="0"/>
              <a:t>παρατήρησαν </a:t>
            </a:r>
            <a:endParaRPr sz="3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3200" dirty="0"/>
              <a:t>τις τοποθετήσεις που εκφράζονται σε σχέση με τα μέσα. </a:t>
            </a:r>
            <a:endParaRPr sz="3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200" dirty="0"/>
              <a:t>Σε αυτό το σημείο διακρίνονται τρία είδη: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29E43-CDFE-C54A-9BA9-54977560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07" y="719026"/>
            <a:ext cx="4965405" cy="4310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>
            <a:spLocks noGrp="1"/>
          </p:cNvSpPr>
          <p:nvPr>
            <p:ph type="body" idx="1"/>
          </p:nvPr>
        </p:nvSpPr>
        <p:spPr>
          <a:xfrm>
            <a:off x="838200" y="487304"/>
            <a:ext cx="10515600" cy="5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el-GR" sz="2700" b="1"/>
              <a:t>Η σχέση του κοινού με το μέσο</a:t>
            </a:r>
            <a:endParaRPr sz="2700" b="1"/>
          </a:p>
          <a:p>
            <a:pPr marL="457200" lvl="0" indent="-400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el-GR" sz="2700"/>
              <a:t>Ποια θ</a:t>
            </a:r>
            <a:r>
              <a:rPr lang="el-GR" sz="2700" b="1"/>
              <a:t>έση έχουν οι </a:t>
            </a:r>
            <a:r>
              <a:rPr lang="el-GR" sz="2700" b="1" u="sng"/>
              <a:t>εικόνες του μέσου</a:t>
            </a:r>
            <a:r>
              <a:rPr lang="el-GR" sz="2700" b="1"/>
              <a:t> στο λόγο του ατόμου-καταναλωτή;</a:t>
            </a:r>
            <a:endParaRPr sz="2700" b="1"/>
          </a:p>
          <a:p>
            <a:pPr marL="4572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-"/>
            </a:pPr>
            <a:r>
              <a:rPr lang="el-GR" sz="2900" b="1"/>
              <a:t>Πώς οι οπτικές </a:t>
            </a:r>
            <a:endParaRPr sz="2900" b="1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/>
              <a:t>(τηλεοπτικές, media-κές, </a:t>
            </a:r>
            <a:endParaRPr sz="29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/>
              <a:t>μεσοποιημένες εν γένει) </a:t>
            </a:r>
            <a:endParaRPr sz="29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 b="1"/>
              <a:t>αναπαραστάσεις</a:t>
            </a:r>
            <a:r>
              <a:rPr lang="el-GR" sz="2900"/>
              <a:t> </a:t>
            </a:r>
            <a:endParaRPr sz="290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 b="1"/>
              <a:t>επεμβαίνουν στον καθορισμό </a:t>
            </a:r>
            <a:endParaRPr sz="2900" b="1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 b="1"/>
              <a:t>των συμπεριφορών του κοινού; </a:t>
            </a:r>
            <a:endParaRPr sz="2900" b="1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1" name="Google Shape;3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800" y="1830375"/>
            <a:ext cx="4659149" cy="41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d870b182d_0_28"/>
          <p:cNvSpPr txBox="1">
            <a:spLocks noGrp="1"/>
          </p:cNvSpPr>
          <p:nvPr>
            <p:ph type="body" idx="1"/>
          </p:nvPr>
        </p:nvSpPr>
        <p:spPr>
          <a:xfrm>
            <a:off x="838200" y="499730"/>
            <a:ext cx="5181600" cy="56770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r>
              <a:rPr lang="el-GR" dirty="0"/>
              <a:t>γ. </a:t>
            </a:r>
            <a:r>
              <a:rPr lang="el-GR" b="1" u="sng" dirty="0"/>
              <a:t>Η απόδοση νοήματος</a:t>
            </a:r>
            <a:r>
              <a:rPr lang="el-GR" b="1" dirty="0"/>
              <a:t>.</a:t>
            </a:r>
            <a:endParaRPr lang="en-US" dirty="0"/>
          </a:p>
          <a:p>
            <a:r>
              <a:rPr lang="el-GR" dirty="0"/>
              <a:t>Αφορά τη διαδικασία κατά την οποία οι ερευνητές έρχονται σε επαφή με: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Αντιδράσεις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Κρίσεις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Αξιολογήσεις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αποκωδικοποιήσεις των ατόμων </a:t>
            </a:r>
            <a:r>
              <a:rPr lang="el-GR" dirty="0"/>
              <a:t>που αφορούν στις εικόνες (τηλεοπτικές εν προκειμένω) και 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ενεργοποιούν τις ερμηνευτικές ικανότητες του κοινού.</a:t>
            </a: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g22d870b182d_0_28"/>
          <p:cNvSpPr txBox="1">
            <a:spLocks noGrp="1"/>
          </p:cNvSpPr>
          <p:nvPr>
            <p:ph type="body" idx="2"/>
          </p:nvPr>
        </p:nvSpPr>
        <p:spPr>
          <a:xfrm>
            <a:off x="6172200" y="499730"/>
            <a:ext cx="5181600" cy="56770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E22F6-7666-EB4A-8CED-B7DDC2D5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99730"/>
            <a:ext cx="5181600" cy="56770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>
            <a:spLocks noGrp="1"/>
          </p:cNvSpPr>
          <p:nvPr>
            <p:ph type="body" idx="1"/>
          </p:nvPr>
        </p:nvSpPr>
        <p:spPr>
          <a:xfrm>
            <a:off x="838200" y="584791"/>
            <a:ext cx="10515600" cy="559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dirty="0"/>
              <a:t>δ</a:t>
            </a:r>
            <a:r>
              <a:rPr lang="el-GR" b="1" dirty="0"/>
              <a:t>. </a:t>
            </a:r>
            <a:r>
              <a:rPr lang="el-GR" dirty="0"/>
              <a:t>Τις </a:t>
            </a:r>
            <a:r>
              <a:rPr lang="el-GR" b="1" u="sng" dirty="0"/>
              <a:t>στάσεις και τελετουργίες του κοινού</a:t>
            </a:r>
            <a:r>
              <a:rPr lang="el-GR" dirty="0"/>
              <a:t>.</a:t>
            </a:r>
            <a:endParaRPr lang="en-US" dirty="0"/>
          </a:p>
          <a:p>
            <a:r>
              <a:rPr lang="el-GR" sz="3600" b="1" dirty="0"/>
              <a:t>Αφορά τους </a:t>
            </a:r>
            <a:r>
              <a:rPr lang="el-GR" sz="3600" b="1" u="sng" dirty="0"/>
              <a:t>τρόπους </a:t>
            </a:r>
          </a:p>
          <a:p>
            <a:r>
              <a:rPr lang="el-GR" sz="3600" b="1" dirty="0"/>
              <a:t>που το </a:t>
            </a:r>
            <a:r>
              <a:rPr lang="el-GR" sz="3600" b="1" u="sng" dirty="0"/>
              <a:t>κοινό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u="sng" dirty="0"/>
              <a:t>ερμηνεύει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την </a:t>
            </a:r>
            <a:r>
              <a:rPr lang="el-GR" sz="3600" b="1" u="sng" dirty="0"/>
              <a:t>απόδοση νοήματος</a:t>
            </a:r>
            <a:r>
              <a:rPr lang="el-GR" sz="3600" b="1" dirty="0"/>
              <a:t>, </a:t>
            </a:r>
          </a:p>
          <a:p>
            <a:r>
              <a:rPr lang="el-GR" sz="3600" b="1" dirty="0"/>
              <a:t>όπως αυτή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u="sng" dirty="0"/>
              <a:t>διαμεσολαβείται</a:t>
            </a:r>
            <a:r>
              <a:rPr lang="el-GR" sz="3600" b="1" dirty="0"/>
              <a:t> </a:t>
            </a:r>
          </a:p>
          <a:p>
            <a:r>
              <a:rPr lang="el-GR" sz="3600" b="1" dirty="0"/>
              <a:t>από το μέσο. </a:t>
            </a:r>
            <a:endParaRPr lang="en-US" sz="36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A6421-3834-F649-B2A7-476BC3F4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03" y="1148040"/>
            <a:ext cx="4210492" cy="4465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35F0D-0F08-534B-895C-F3D409A5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16688"/>
            <a:ext cx="5181600" cy="5560275"/>
          </a:xfrm>
        </p:spPr>
        <p:txBody>
          <a:bodyPr>
            <a:normAutofit fontScale="92500"/>
          </a:bodyPr>
          <a:lstStyle/>
          <a:p>
            <a:r>
              <a:rPr lang="el-GR" sz="3600" b="1" dirty="0"/>
              <a:t>Αφορά επίσης </a:t>
            </a:r>
          </a:p>
          <a:p>
            <a:r>
              <a:rPr lang="el-GR" sz="3600" b="1" dirty="0"/>
              <a:t>τους τρόπους </a:t>
            </a:r>
          </a:p>
          <a:p>
            <a:r>
              <a:rPr lang="el-GR" sz="3600" b="1" dirty="0"/>
              <a:t>με τους οποίους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οι </a:t>
            </a:r>
            <a:r>
              <a:rPr lang="el-GR" sz="3600" b="1" u="sng" dirty="0"/>
              <a:t>ερμηνείες των εικόνων επεμβαίνουν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στη ρύθμιση των σχέσεων με τους άλλους,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δηλαδή στην καθημερινή κοινωνική ζωή.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D24DE-AB31-714A-872B-C5FC7501767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16688"/>
            <a:ext cx="5181600" cy="5560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58BEA-D9BD-C044-9741-0D9B2F2D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16688"/>
            <a:ext cx="5181600" cy="5560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body" idx="1"/>
          </p:nvPr>
        </p:nvSpPr>
        <p:spPr>
          <a:xfrm>
            <a:off x="838200" y="659219"/>
            <a:ext cx="5181600" cy="551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dirty="0"/>
              <a:t>Χαρακτηριστικό παράδειγμα </a:t>
            </a:r>
          </a:p>
          <a:p>
            <a:pPr marL="635000" indent="-457200">
              <a:spcBef>
                <a:spcPts val="0"/>
              </a:spcBef>
              <a:buSzPts val="2800"/>
              <a:buFont typeface="Wingdings" pitchFamily="2" charset="2"/>
              <a:buChar char="Ø"/>
            </a:pPr>
            <a:r>
              <a:rPr lang="el-GR" sz="3200" b="1" dirty="0"/>
              <a:t>βιωματικής </a:t>
            </a:r>
            <a:r>
              <a:rPr lang="el-GR" sz="3200" dirty="0"/>
              <a:t>αλλά και </a:t>
            </a:r>
          </a:p>
          <a:p>
            <a:pPr marL="635000" indent="-457200">
              <a:spcBef>
                <a:spcPts val="0"/>
              </a:spcBef>
              <a:buSzPts val="2800"/>
              <a:buFont typeface="Wingdings" pitchFamily="2" charset="2"/>
              <a:buChar char="Ø"/>
            </a:pPr>
            <a:r>
              <a:rPr lang="el-GR" sz="3200" b="1" dirty="0"/>
              <a:t>κοινωνικής επιδραστικής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b="1" dirty="0"/>
              <a:t>ταύτισης</a:t>
            </a:r>
            <a:r>
              <a:rPr lang="el-GR" sz="3200" dirty="0"/>
              <a:t> του </a:t>
            </a:r>
            <a:r>
              <a:rPr lang="el-GR" sz="3200" b="1" dirty="0"/>
              <a:t>κοινού</a:t>
            </a:r>
            <a:r>
              <a:rPr lang="el-GR" sz="3200" dirty="0"/>
              <a:t>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b="1" dirty="0"/>
              <a:t>με το περιεχόμενο του μέσου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αποτελεί το γεγονός,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Ότι ιδιαίτερα στη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b="1" dirty="0"/>
              <a:t>μεταπολιτευτική Ελλάδα</a:t>
            </a:r>
            <a:r>
              <a:rPr lang="el-GR" sz="3200" dirty="0"/>
              <a:t>, </a:t>
            </a:r>
          </a:p>
          <a:p>
            <a:pPr marL="635000" indent="-457200">
              <a:spcBef>
                <a:spcPts val="0"/>
              </a:spcBef>
              <a:buSzPts val="2800"/>
              <a:buFont typeface="Wingdings" pitchFamily="2" charset="2"/>
              <a:buChar char="v"/>
            </a:pPr>
            <a:r>
              <a:rPr lang="el-GR" sz="3200" dirty="0"/>
              <a:t>οι δρόμοι άδειαζαν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όταν προβαλλόταν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από την </a:t>
            </a:r>
            <a:r>
              <a:rPr lang="el-GR" sz="3200" b="1" dirty="0"/>
              <a:t>ΕΡΤ</a:t>
            </a:r>
            <a:r>
              <a:rPr lang="el-GR" sz="3200" dirty="0"/>
              <a:t>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και την </a:t>
            </a:r>
            <a:r>
              <a:rPr lang="el-GR" sz="3200" b="1" dirty="0"/>
              <a:t>ΥΕΝΕΔ</a:t>
            </a:r>
            <a:r>
              <a:rPr lang="el-GR" sz="3200" dirty="0"/>
              <a:t> 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sz="3200" dirty="0"/>
              <a:t>συγκεκριμένα σήριαλ.</a:t>
            </a:r>
            <a:endParaRPr lang="en-US"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F93E7-46A3-6940-B216-AE6312A419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754912"/>
            <a:ext cx="5181600" cy="542205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l-GR" b="1" dirty="0"/>
              <a:t>«</a:t>
            </a:r>
            <a:r>
              <a:rPr lang="el-GR" b="1" u="sng" dirty="0"/>
              <a:t>Άγνωστος Πόλεμος</a:t>
            </a:r>
            <a:r>
              <a:rPr lang="el-GR" b="1" dirty="0"/>
              <a:t>»</a:t>
            </a:r>
            <a:r>
              <a:rPr lang="el-GR" dirty="0"/>
              <a:t>, </a:t>
            </a:r>
          </a:p>
          <a:p>
            <a:r>
              <a:rPr lang="el-GR" dirty="0"/>
              <a:t>ήταν μία από αυτές τις σειρές που κυριολεκτικά άδειαζαν οι δρόμοι. </a:t>
            </a:r>
          </a:p>
          <a:p>
            <a:r>
              <a:rPr lang="el-GR" dirty="0"/>
              <a:t>Η σειρά ξεκίνησε το </a:t>
            </a:r>
            <a:r>
              <a:rPr lang="el-GR" b="1" dirty="0"/>
              <a:t>1971</a:t>
            </a:r>
            <a:r>
              <a:rPr lang="el-GR" dirty="0"/>
              <a:t> και ολοκληρώθηκε μετά από </a:t>
            </a:r>
            <a:r>
              <a:rPr lang="el-GR" b="1" dirty="0"/>
              <a:t>226</a:t>
            </a:r>
            <a:r>
              <a:rPr lang="el-GR" dirty="0"/>
              <a:t> επεισόδια το </a:t>
            </a:r>
            <a:r>
              <a:rPr lang="el-GR" b="1" dirty="0"/>
              <a:t>1974</a:t>
            </a:r>
            <a:r>
              <a:rPr lang="el-GR" dirty="0"/>
              <a:t>. </a:t>
            </a:r>
          </a:p>
          <a:p>
            <a:r>
              <a:rPr lang="el-GR" dirty="0"/>
              <a:t>Το τραγικό είναι ότι </a:t>
            </a:r>
            <a:r>
              <a:rPr lang="el-GR" b="1" dirty="0"/>
              <a:t>τα επεισόδια χάθηκαν </a:t>
            </a:r>
            <a:r>
              <a:rPr lang="el-GR" dirty="0"/>
              <a:t>από το </a:t>
            </a:r>
            <a:r>
              <a:rPr lang="el-GR" b="1" dirty="0"/>
              <a:t>αρχείο της ΕΡΤ</a:t>
            </a:r>
            <a:r>
              <a:rPr lang="el-GR" dirty="0"/>
              <a:t>, γιατί σβήστηκαν</a:t>
            </a:r>
            <a:r>
              <a:rPr lang="en-US" dirty="0"/>
              <a:t> </a:t>
            </a:r>
            <a:r>
              <a:rPr lang="el-GR" dirty="0"/>
              <a:t>για να…. γραφούν από επάνω…κινούμενα σχέδια!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SzPts val="4400"/>
            </a:pPr>
            <a:br>
              <a:rPr lang="el-GR" b="1" dirty="0"/>
            </a:br>
            <a:r>
              <a:rPr lang="el-GR" b="1" dirty="0"/>
              <a:t>Οι πρωταγωνιστές του «Άγνωστου Πόλεμου»</a:t>
            </a:r>
            <a:br>
              <a:rPr lang="en-US" dirty="0"/>
            </a:br>
            <a:endParaRPr dirty="0"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838200" y="1414130"/>
            <a:ext cx="10515600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l-GR" b="1" u="sng" dirty="0"/>
              <a:t>Πηγή: </a:t>
            </a:r>
            <a:r>
              <a:rPr lang="el-GR" u="sng" dirty="0">
                <a:hlinkClick r:id="rId3"/>
              </a:rPr>
              <a:t>https://www.lifo.gr/now/media/14-seires-tis-ellinikis-tileorasis-poy-ekanan-toys-dromoys-na-adeiasoyn</a:t>
            </a:r>
            <a:r>
              <a:rPr lang="el-GR" dirty="0"/>
              <a:t> </a:t>
            </a:r>
            <a:endParaRPr lang="en-US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3F83-FAC3-344D-871C-42E966ED0C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14131"/>
            <a:ext cx="10515600" cy="3987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2AA81-42B6-E44B-91E4-05BF660B740E}"/>
              </a:ext>
            </a:extLst>
          </p:cNvPr>
          <p:cNvSpPr txBox="1"/>
          <p:nvPr/>
        </p:nvSpPr>
        <p:spPr>
          <a:xfrm>
            <a:off x="935666" y="5582093"/>
            <a:ext cx="10418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Πηγή: </a:t>
            </a:r>
            <a:r>
              <a:rPr lang="el-GR" u="sng" dirty="0">
                <a:hlinkClick r:id="rId3"/>
              </a:rPr>
              <a:t>https://www.lifo.gr/now/media/14-seires-tis-ellinikis-tileorasis-poy-ekanan-toys-dromoys-na-adeiasoyn</a:t>
            </a:r>
            <a:r>
              <a:rPr lang="el-GR" dirty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7061-8D7F-9C4A-B353-76151668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0966"/>
            <a:ext cx="10515600" cy="51473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592C-65F5-2745-A86E-73109978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966"/>
            <a:ext cx="10217150" cy="5147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DF9A7-84C1-E641-98F5-6A83719E279A}"/>
              </a:ext>
            </a:extLst>
          </p:cNvPr>
          <p:cNvSpPr txBox="1"/>
          <p:nvPr/>
        </p:nvSpPr>
        <p:spPr>
          <a:xfrm>
            <a:off x="3390472" y="6051479"/>
            <a:ext cx="429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https://www.youtube.com/watch?v=CnH4mVuqDrE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4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6905D-758D-6045-A689-D2208E0F4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08917"/>
            <a:ext cx="10515600" cy="481858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E023D-D992-334C-9DA5-A96E7AF5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08916"/>
            <a:ext cx="10515600" cy="4818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91B7D-86E1-6444-A665-6315F7F63B18}"/>
              </a:ext>
            </a:extLst>
          </p:cNvPr>
          <p:cNvSpPr txBox="1"/>
          <p:nvPr/>
        </p:nvSpPr>
        <p:spPr>
          <a:xfrm>
            <a:off x="3935002" y="5969285"/>
            <a:ext cx="429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https://www.youtube.com/watch?v=LzNDC5wVS14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9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89DF-2574-ED4C-A1F1-80BADD0F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74158"/>
            <a:ext cx="5181600" cy="56028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200" dirty="0"/>
              <a:t>Επομένως, </a:t>
            </a:r>
          </a:p>
          <a:p>
            <a:pPr marL="114300" indent="0">
              <a:buNone/>
            </a:pPr>
            <a:r>
              <a:rPr lang="el-GR" sz="3200" dirty="0"/>
              <a:t>όπως αναφέρει η </a:t>
            </a:r>
            <a:r>
              <a:rPr lang="en-US" sz="3200" b="1" dirty="0"/>
              <a:t>Segur</a:t>
            </a:r>
            <a:r>
              <a:rPr lang="el-GR" sz="3200" dirty="0"/>
              <a:t>, </a:t>
            </a:r>
          </a:p>
          <a:p>
            <a:pPr marL="114300" indent="0">
              <a:buNone/>
            </a:pPr>
            <a:r>
              <a:rPr lang="el-GR" sz="3200" dirty="0"/>
              <a:t>είναι δυνατόν </a:t>
            </a:r>
          </a:p>
          <a:p>
            <a:pPr marL="114300" indent="0">
              <a:buNone/>
            </a:pPr>
            <a:r>
              <a:rPr lang="el-GR" sz="3200" dirty="0"/>
              <a:t>να </a:t>
            </a:r>
            <a:r>
              <a:rPr lang="el-GR" sz="3200" b="1" dirty="0"/>
              <a:t>προσδιοριστεί </a:t>
            </a:r>
          </a:p>
          <a:p>
            <a:pPr marL="114300" indent="0">
              <a:buNone/>
            </a:pPr>
            <a:r>
              <a:rPr lang="el-GR" sz="3200" b="1" dirty="0"/>
              <a:t>η παρουσίαση </a:t>
            </a:r>
          </a:p>
          <a:p>
            <a:pPr marL="114300" indent="0">
              <a:buNone/>
            </a:pPr>
            <a:r>
              <a:rPr lang="el-GR" sz="3200" b="1" dirty="0"/>
              <a:t>των χαρακτήρω</a:t>
            </a:r>
            <a:r>
              <a:rPr lang="el-GR" sz="3200" dirty="0"/>
              <a:t>ν </a:t>
            </a:r>
          </a:p>
          <a:p>
            <a:pPr marL="114300" indent="0">
              <a:buNone/>
            </a:pPr>
            <a:r>
              <a:rPr lang="el-GR" sz="3200" dirty="0"/>
              <a:t>που καθορίζουν το αντικείμενο </a:t>
            </a:r>
            <a:r>
              <a:rPr lang="el-GR" sz="3200" b="1" dirty="0"/>
              <a:t>«τηλεθεατής»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με την προσθήκη δύο </a:t>
            </a:r>
            <a:r>
              <a:rPr lang="el-GR" sz="3200" b="1" dirty="0"/>
              <a:t>παράγωγων τάσεων</a:t>
            </a:r>
            <a:r>
              <a:rPr lang="el-GR" sz="3200" dirty="0"/>
              <a:t>:</a:t>
            </a:r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9CC34E-79B0-FE4F-8AC7-888888D42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170602"/>
              </p:ext>
            </p:extLst>
          </p:nvPr>
        </p:nvGraphicFramePr>
        <p:xfrm>
          <a:off x="6172200" y="574158"/>
          <a:ext cx="5181600" cy="560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0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SzPts val="4400"/>
            </a:pPr>
            <a:br>
              <a:rPr lang="el-GR" b="1" dirty="0"/>
            </a:br>
            <a:r>
              <a:rPr lang="el-GR" b="1" dirty="0"/>
              <a:t>Σχήμα 2: Οι ορισμοί «του τηλεθεατή»</a:t>
            </a:r>
            <a:br>
              <a:rPr lang="en-US" dirty="0"/>
            </a:br>
            <a:endParaRPr dirty="0"/>
          </a:p>
        </p:txBody>
      </p:sp>
      <p:sp>
        <p:nvSpPr>
          <p:cNvPr id="374" name="Google Shape;374;p38"/>
          <p:cNvSpPr txBox="1">
            <a:spLocks noGrp="1"/>
          </p:cNvSpPr>
          <p:nvPr>
            <p:ph type="body" idx="1"/>
          </p:nvPr>
        </p:nvSpPr>
        <p:spPr>
          <a:xfrm>
            <a:off x="838200" y="1116419"/>
            <a:ext cx="10515600" cy="506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b="1" dirty="0"/>
              <a:t>Οι ορισμοί του  «τηλεθεατή»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DB9AD-27E1-6440-86C8-38BBEC4938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79" y="1531087"/>
            <a:ext cx="9579935" cy="3923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09F0A-3C32-4D41-80BC-FA4D30AC8718}"/>
              </a:ext>
            </a:extLst>
          </p:cNvPr>
          <p:cNvSpPr txBox="1"/>
          <p:nvPr/>
        </p:nvSpPr>
        <p:spPr>
          <a:xfrm>
            <a:off x="1201479" y="5932967"/>
            <a:ext cx="10054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Πηγή: </a:t>
            </a:r>
            <a:r>
              <a:rPr lang="en-US" b="1" dirty="0"/>
              <a:t>Segur, C</a:t>
            </a:r>
            <a:r>
              <a:rPr lang="el-GR" b="1" dirty="0"/>
              <a:t>.</a:t>
            </a:r>
            <a:r>
              <a:rPr lang="en-US" b="1" dirty="0"/>
              <a:t>,</a:t>
            </a:r>
            <a:r>
              <a:rPr lang="el-GR" b="1" dirty="0"/>
              <a:t>(2010).</a:t>
            </a:r>
            <a:r>
              <a:rPr lang="el-GR" b="1" i="1" dirty="0"/>
              <a:t> Ο ΚΟΣΜΟΣ ΤΗΣ ΤΗΛΕΟΡΑΣΗΣ</a:t>
            </a:r>
            <a:r>
              <a:rPr lang="el-GR" b="1" dirty="0"/>
              <a:t> (επιμ. Ιωάννα Βώβου). Αθήνα: ΗΡΟΔΟΤΟΣ, σ.87.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l-GR" dirty="0"/>
            </a:br>
            <a:r>
              <a:rPr lang="el-GR" dirty="0"/>
              <a:t>Όπως χαρακτηριστικά τονίζει η </a:t>
            </a:r>
            <a:r>
              <a:rPr lang="en-US" b="1" dirty="0"/>
              <a:t>Celine Segur</a:t>
            </a:r>
            <a:r>
              <a:rPr lang="el-GR" b="1" dirty="0"/>
              <a:t>:</a:t>
            </a:r>
            <a:br>
              <a:rPr lang="en-US" dirty="0"/>
            </a:b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A3093E-EFAA-CE4D-AE14-BC9A3026A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705602"/>
              </p:ext>
            </p:extLst>
          </p:nvPr>
        </p:nvGraphicFramePr>
        <p:xfrm>
          <a:off x="838200" y="1148316"/>
          <a:ext cx="10515600" cy="502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el-GR" sz="3200" dirty="0"/>
              <a:t>το οποίο </a:t>
            </a:r>
            <a:r>
              <a:rPr lang="el-GR" sz="3200" b="1" u="sng" dirty="0"/>
              <a:t>προϊόν</a:t>
            </a:r>
            <a:r>
              <a:rPr lang="el-GR" sz="3200" dirty="0"/>
              <a:t> αποτελείται από </a:t>
            </a:r>
            <a:r>
              <a:rPr lang="el-GR" sz="3200" b="1" u="sng" dirty="0"/>
              <a:t>διαφορετικούς παράγοντες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endParaRPr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12A3C9-B897-3D4A-AB27-1CBDF69E6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99298"/>
              </p:ext>
            </p:extLst>
          </p:nvPr>
        </p:nvGraphicFramePr>
        <p:xfrm>
          <a:off x="838200" y="1116420"/>
          <a:ext cx="10515600" cy="506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8FBD-8DAC-B648-B3DA-FDDBC96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44279"/>
            <a:ext cx="5181600" cy="543268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Και από την άλλη,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ενός </a:t>
            </a:r>
            <a:r>
              <a:rPr lang="el-GR" b="1" u="sng" dirty="0"/>
              <a:t>κοινωνικού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και πολιτιστικού παράγοντα</a:t>
            </a:r>
            <a:r>
              <a:rPr lang="el-GR" dirty="0"/>
              <a:t>, όπως είναι,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μέλος μιας οικογένειας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μια </a:t>
            </a:r>
            <a:r>
              <a:rPr lang="el-GR" b="1" dirty="0"/>
              <a:t>ψυχολογική προσωπικότητα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που είναι ικανός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b="1" dirty="0"/>
              <a:t>να ερμηνεύσει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l-GR" b="1" dirty="0"/>
              <a:t>να αισθανθεί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l-GR" b="1" dirty="0"/>
              <a:t>να αξιολογήσει.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15C8-C3EB-7A4B-9834-B58B52E728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744279"/>
            <a:ext cx="5181600" cy="54326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E43D8-45F7-7040-8950-E5D6BFA8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744279"/>
            <a:ext cx="5181599" cy="5432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A3F40-DECC-A506-DF87-6D0D301A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i="0" dirty="0">
                <a:solidFill>
                  <a:srgbClr val="000000"/>
                </a:solidFill>
                <a:effectLst/>
                <a:latin typeface="Inter"/>
              </a:rPr>
            </a:br>
            <a:r>
              <a:rPr lang="el-GR" b="1" i="0" dirty="0">
                <a:solidFill>
                  <a:srgbClr val="000000"/>
                </a:solidFill>
                <a:effectLst/>
                <a:latin typeface="Inter"/>
              </a:rPr>
              <a:t>ΟΗΕ: Με την Covid-19, η πείνα στον κόσμο θα διαρκέσει για πολύ καιρό…</a:t>
            </a:r>
            <a:br>
              <a:rPr lang="el-GR" b="1" i="0" dirty="0">
                <a:solidFill>
                  <a:srgbClr val="000000"/>
                </a:solidFill>
                <a:effectLst/>
                <a:latin typeface="Inter"/>
              </a:rPr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5D4E81E-FB88-4D19-D665-EA204EBA2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3261"/>
          </a:xfrm>
        </p:spPr>
        <p:txBody>
          <a:bodyPr/>
          <a:lstStyle/>
          <a:p>
            <a:pPr marL="11430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F693D0-417D-71CF-E09E-BF64C6E0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3712"/>
            <a:ext cx="10515599" cy="4010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163F4-F52E-DE4E-8768-F2CC89142020}"/>
              </a:ext>
            </a:extLst>
          </p:cNvPr>
          <p:cNvSpPr txBox="1"/>
          <p:nvPr/>
        </p:nvSpPr>
        <p:spPr>
          <a:xfrm>
            <a:off x="2774022" y="6123398"/>
            <a:ext cx="726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 </a:t>
            </a:r>
            <a:r>
              <a:rPr lang="en-US" dirty="0">
                <a:hlinkClick r:id="rId3"/>
              </a:rPr>
              <a:t>https://gr.euronews.com/video/2021/07/13/un-me-ton-covid-19-i-peina-ston-kosmo-tha-diarkesei-gia-poly-kairo-trofima</a:t>
            </a:r>
            <a:r>
              <a:rPr lang="el-GR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10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D67567-7A62-9C4C-923F-7A671E9B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(όπου δηλαδή</a:t>
            </a:r>
            <a:r>
              <a:rPr lang="el-GR" b="1"/>
              <a:t>) </a:t>
            </a:r>
            <a:r>
              <a:rPr lang="el-GR" b="1" dirty="0"/>
              <a:t>ο</a:t>
            </a:r>
            <a:r>
              <a:rPr lang="el-GR" b="1"/>
              <a:t> </a:t>
            </a:r>
            <a:r>
              <a:rPr lang="el-GR" b="1" dirty="0"/>
              <a:t>ένας πόλος εκπέμπει, ο άλλος λαμβάνει»</a:t>
            </a:r>
            <a:r>
              <a:rPr lang="en-US" b="1" dirty="0"/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393FB3D-1DFC-4F4D-BEEF-B56FC0ABE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072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05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b="1"/>
              <a:t>2.2. Κοινό και μηχανισμοί πρόσληψης</a:t>
            </a:r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</a:t>
            </a:r>
            <a:r>
              <a:rPr lang="el-GR" sz="3200"/>
              <a:t>ο κοινό αποτελεί: </a:t>
            </a: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/>
              <a:t>βασική παράμετρο</a:t>
            </a:r>
            <a:r>
              <a:rPr lang="el-GR" sz="3200"/>
              <a:t> </a:t>
            </a: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της σύγχρονης διαφήμισης, </a:t>
            </a:r>
            <a:endParaRPr sz="3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200"/>
              <a:t>καθώς αυτό είναι </a:t>
            </a: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στο οποίο το </a:t>
            </a:r>
            <a:r>
              <a:rPr lang="el-GR" sz="3200" b="1"/>
              <a:t>διαφημιστικό μήνυμα</a:t>
            </a:r>
            <a:endParaRPr sz="3200" b="1"/>
          </a:p>
          <a:p>
            <a:pPr marL="228600" lvl="0" indent="-3175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l-GR" sz="3200"/>
              <a:t>ασκεί </a:t>
            </a:r>
            <a:endParaRPr sz="3200"/>
          </a:p>
          <a:p>
            <a:pPr marL="228600" lvl="0" indent="-3175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l-GR" sz="3200"/>
              <a:t>τη </a:t>
            </a:r>
            <a:r>
              <a:rPr lang="el-GR" sz="3200" b="1"/>
              <a:t>μεγαλύτερη επίδραση</a:t>
            </a:r>
            <a:r>
              <a:rPr lang="el-GR" sz="3200"/>
              <a:t>, </a:t>
            </a:r>
            <a:endParaRPr sz="3200"/>
          </a:p>
          <a:p>
            <a:pPr marL="228600" lvl="0" indent="-3175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l-GR" sz="3200"/>
              <a:t>ή τουλάχιστον επιδιώκει </a:t>
            </a:r>
            <a:endParaRPr sz="3200"/>
          </a:p>
        </p:txBody>
      </p:sp>
      <p:pic>
        <p:nvPicPr>
          <p:cNvPr id="234" name="Google Shape;2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2850" y="1295525"/>
            <a:ext cx="4457100" cy="46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838200" y="944875"/>
            <a:ext cx="10928700" cy="5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l-GR" sz="3700" dirty="0"/>
              <a:t>να το επιτύχει, </a:t>
            </a:r>
            <a:endParaRPr sz="3700" dirty="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l-GR" sz="3700" dirty="0"/>
              <a:t>προκειμένου ο καταναλωτής </a:t>
            </a:r>
            <a:endParaRPr sz="3700" dirty="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el-GR" sz="3700" dirty="0"/>
              <a:t>είτε αφορά τηλεοπτικό προϊόν </a:t>
            </a:r>
            <a:endParaRPr sz="3700" dirty="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➢"/>
            </a:pPr>
            <a:r>
              <a:rPr lang="el-GR" sz="3700" dirty="0"/>
              <a:t>είτε εμπορικό-καταναλωτικό </a:t>
            </a:r>
            <a:endParaRPr sz="3700" dirty="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l-GR" sz="3700" dirty="0"/>
              <a:t>να πειστεί και </a:t>
            </a:r>
            <a:endParaRPr sz="3700" dirty="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l-GR" sz="3700" dirty="0"/>
              <a:t>εν τέλει να το αγοράσει </a:t>
            </a:r>
            <a:endParaRPr sz="3700" dirty="0"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</a:pPr>
            <a:r>
              <a:rPr lang="el-GR" sz="3700" dirty="0"/>
              <a:t>ή να το καταναλώσει αντίστοιχα. </a:t>
            </a:r>
            <a:endParaRPr sz="37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700" dirty="0"/>
          </a:p>
        </p:txBody>
      </p:sp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675" y="1166850"/>
            <a:ext cx="3993576" cy="42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838200" y="655470"/>
            <a:ext cx="10515600" cy="5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Εξαιρετικά ενδιαφέρουσα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προσέγγιση για το κοινό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και των </a:t>
            </a:r>
            <a:r>
              <a:rPr lang="el-GR" sz="3600" b="1" dirty="0"/>
              <a:t>μηχανισμών πρόσληψης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των εικόνων της επικοινωνίας</a:t>
            </a:r>
            <a:r>
              <a:rPr lang="el-GR" sz="3600" dirty="0"/>
              <a:t>,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αναπτύσσει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η </a:t>
            </a:r>
            <a:r>
              <a:rPr lang="el-GR" sz="3600" b="1" dirty="0"/>
              <a:t>Celine Segur (2010, 75-89).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Σε μία σειρά (23) μελετών 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/>
          </a:p>
        </p:txBody>
      </p:sp>
      <p:pic>
        <p:nvPicPr>
          <p:cNvPr id="246" name="Google Shape;2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57" y="903300"/>
            <a:ext cx="3629642" cy="39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body" idx="1"/>
          </p:nvPr>
        </p:nvSpPr>
        <p:spPr>
          <a:xfrm>
            <a:off x="838200" y="497840"/>
            <a:ext cx="5181600" cy="56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που διεξήχθησαν κυρίως στο γαλλόφωνο κοινό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από το 1969-2004,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η </a:t>
            </a:r>
            <a:r>
              <a:rPr lang="el-GR" sz="3200" b="1" dirty="0"/>
              <a:t>Segur</a:t>
            </a:r>
            <a:r>
              <a:rPr lang="el-GR" sz="3200" dirty="0"/>
              <a:t> τονίζει, αναφερόμενη κυρίως στον όρο του κοινού,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ως «τηλεθεατή»,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δηλαδή καταναλωτή εικόνων, </a:t>
            </a:r>
            <a:endParaRPr dirty="0"/>
          </a:p>
        </p:txBody>
      </p:sp>
      <p:sp>
        <p:nvSpPr>
          <p:cNvPr id="252" name="Google Shape;252;p22"/>
          <p:cNvSpPr txBox="1">
            <a:spLocks noGrp="1"/>
          </p:cNvSpPr>
          <p:nvPr>
            <p:ph type="body" idx="2"/>
          </p:nvPr>
        </p:nvSpPr>
        <p:spPr>
          <a:xfrm>
            <a:off x="6172200" y="497840"/>
            <a:ext cx="5181600" cy="56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ότι υπάρχει </a:t>
            </a:r>
            <a:r>
              <a:rPr lang="el-GR" sz="3200" b="1" dirty="0"/>
              <a:t>μεγάλη ποικιλομορφία</a:t>
            </a:r>
            <a:r>
              <a:rPr lang="el-GR" sz="3200" dirty="0"/>
              <a:t>, </a:t>
            </a:r>
            <a:endParaRPr sz="32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σχετικά με τις προσεγγίσεις, τόσο στο γαλλόφωνο, όσο και στον αγγλοσαξωνικό κόσμο.</a:t>
            </a:r>
            <a:endParaRPr sz="32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Διακρίνει </a:t>
            </a:r>
            <a:endParaRPr sz="32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γενικότερα </a:t>
            </a:r>
            <a:endParaRPr sz="32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 dirty="0"/>
              <a:t>πέντε κατηγορίες-</a:t>
            </a:r>
            <a:endParaRPr sz="32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 dirty="0"/>
              <a:t>εκφάνσεις κοινού</a:t>
            </a:r>
            <a:r>
              <a:rPr lang="el-GR" sz="3200" dirty="0"/>
              <a:t>: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838200" y="863600"/>
            <a:ext cx="10515600" cy="53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</a:t>
            </a:r>
            <a:r>
              <a:rPr lang="el-GR" b="1" dirty="0"/>
              <a:t>πρώτη έκφανση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 dirty="0"/>
              <a:t>είναι το </a:t>
            </a:r>
            <a:r>
              <a:rPr lang="el-GR" b="1" u="sng" dirty="0"/>
              <a:t>ακροατήριο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υπό την έννοια: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των </a:t>
            </a:r>
            <a:r>
              <a:rPr lang="el-GR" b="1" dirty="0"/>
              <a:t>δεδομένων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που σχετίζονται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με την </a:t>
            </a:r>
            <a:r>
              <a:rPr lang="el-GR" b="1" dirty="0"/>
              <a:t>κατανάλωση 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των </a:t>
            </a:r>
            <a:r>
              <a:rPr lang="el-GR" b="1" dirty="0"/>
              <a:t>μέσων</a:t>
            </a:r>
            <a:r>
              <a:rPr lang="el-GR" dirty="0"/>
              <a:t> και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τις </a:t>
            </a:r>
            <a:r>
              <a:rPr lang="el-GR" b="1" dirty="0"/>
              <a:t>συμπεριφορέ</a:t>
            </a:r>
            <a:r>
              <a:rPr lang="el-GR" dirty="0"/>
              <a:t>ς αυτών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των καταναλωτών,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όπως για παράδειγμα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l-GR" b="1" dirty="0"/>
              <a:t>ποιος παρακολουθεί τί</a:t>
            </a:r>
            <a:r>
              <a:rPr lang="el-GR" dirty="0"/>
              <a:t>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l-GR" b="1" dirty="0"/>
              <a:t>και για πόση ώρα</a:t>
            </a:r>
            <a:r>
              <a:rPr lang="el-GR" dirty="0"/>
              <a:t>.</a:t>
            </a:r>
            <a:endParaRPr dirty="0"/>
          </a:p>
        </p:txBody>
      </p:sp>
      <p:pic>
        <p:nvPicPr>
          <p:cNvPr id="258" name="Google Shape;2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900" y="998400"/>
            <a:ext cx="5715000" cy="48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body" idx="1"/>
          </p:nvPr>
        </p:nvSpPr>
        <p:spPr>
          <a:xfrm>
            <a:off x="695575" y="848363"/>
            <a:ext cx="5181600" cy="5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Η </a:t>
            </a:r>
            <a:r>
              <a:rPr lang="el-GR" sz="3600" b="1" dirty="0"/>
              <a:t>δεύτερη</a:t>
            </a:r>
            <a:r>
              <a:rPr lang="el-GR" sz="3600" dirty="0"/>
              <a:t> αφορά 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l-GR" sz="3600" dirty="0"/>
              <a:t>τους </a:t>
            </a:r>
            <a:r>
              <a:rPr lang="el-GR" sz="3600" b="1" u="sng" dirty="0"/>
              <a:t>τρόπους</a:t>
            </a:r>
            <a:r>
              <a:rPr lang="el-GR" sz="3600" dirty="0"/>
              <a:t>,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δηλαδή 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l-GR" sz="3600" dirty="0"/>
              <a:t>τις </a:t>
            </a:r>
            <a:r>
              <a:rPr lang="el-GR" sz="3600" b="1" u="sng" dirty="0"/>
              <a:t>πρακτικές</a:t>
            </a:r>
            <a:r>
              <a:rPr lang="el-GR" sz="3600" dirty="0"/>
              <a:t>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που ακολουθεί το </a:t>
            </a:r>
            <a:r>
              <a:rPr lang="el-GR" sz="3600" b="1" dirty="0"/>
              <a:t>κοινό</a:t>
            </a:r>
            <a:r>
              <a:rPr lang="el-GR" sz="3600" dirty="0"/>
              <a:t>, 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l-GR" sz="3600" dirty="0"/>
              <a:t>ως προς το </a:t>
            </a:r>
            <a:r>
              <a:rPr lang="el-GR" sz="3600" b="1" dirty="0"/>
              <a:t>τί καταναλώνει</a:t>
            </a:r>
            <a:r>
              <a:rPr lang="el-GR" sz="3600" dirty="0"/>
              <a:t>, ειδικά </a:t>
            </a: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όσον αφορά</a:t>
            </a:r>
            <a:r>
              <a:rPr lang="el-GR" sz="3600" b="1" dirty="0"/>
              <a:t> τα ΜΜΕ</a:t>
            </a:r>
            <a:r>
              <a:rPr lang="el-GR" sz="3600" dirty="0"/>
              <a:t>.</a:t>
            </a:r>
            <a:endParaRPr sz="3600" dirty="0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2"/>
          </p:nvPr>
        </p:nvSpPr>
        <p:spPr>
          <a:xfrm>
            <a:off x="6172200" y="883920"/>
            <a:ext cx="5181600" cy="52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</a:t>
            </a:r>
            <a:r>
              <a:rPr lang="el-GR" b="1" dirty="0"/>
              <a:t>τρίτη</a:t>
            </a:r>
            <a:r>
              <a:rPr lang="el-GR" dirty="0"/>
              <a:t> προσέγγιση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αφορά την </a:t>
            </a:r>
            <a:r>
              <a:rPr lang="el-GR" b="1" u="sng" dirty="0"/>
              <a:t>εθνογραφική παρατήρηση</a:t>
            </a:r>
            <a:r>
              <a:rPr lang="el-GR" u="sng" dirty="0"/>
              <a:t> </a:t>
            </a:r>
            <a:r>
              <a:rPr lang="el-GR" dirty="0"/>
              <a:t>– </a:t>
            </a:r>
            <a:r>
              <a:rPr lang="el-GR" b="1" dirty="0"/>
              <a:t>μελέτη</a:t>
            </a:r>
            <a:r>
              <a:rPr lang="el-GR" dirty="0"/>
              <a:t> του </a:t>
            </a:r>
            <a:r>
              <a:rPr lang="el-GR" b="1" dirty="0"/>
              <a:t>κοινού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δηλαδή του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 dirty="0"/>
              <a:t>κοινωνικού υποκειμένου</a:t>
            </a:r>
            <a:r>
              <a:rPr lang="el-GR" dirty="0"/>
              <a:t>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65" name="Google Shape;2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975" y="3854100"/>
            <a:ext cx="4457100" cy="19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1006</Words>
  <Application>Microsoft Macintosh PowerPoint</Application>
  <PresentationFormat>Widescreen</PresentationFormat>
  <Paragraphs>208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Inter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2.2. Κοινό και μηχανισμοί πρόσληψης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Σχήμα 1: Οι ορισμοί του «τηλεθεατή»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Οι πρωταγωνιστές του «Άγνωστου Πόλεμου» </vt:lpstr>
      <vt:lpstr>PowerPoint Presentation</vt:lpstr>
      <vt:lpstr>PowerPoint Presentation</vt:lpstr>
      <vt:lpstr>PowerPoint Presentation</vt:lpstr>
      <vt:lpstr> Σχήμα 2: Οι ορισμοί «του τηλεθεατή» </vt:lpstr>
      <vt:lpstr> Όπως χαρακτηριστικά τονίζει η Celine Segur: </vt:lpstr>
      <vt:lpstr>το οποίο προϊόν αποτελείται από διαφορετικούς παράγοντες: </vt:lpstr>
      <vt:lpstr>PowerPoint Presentation</vt:lpstr>
      <vt:lpstr> ΟΗΕ: Με την Covid-19, η πείνα στον κόσμο θα διαρκέσει για πολύ καιρό… </vt:lpstr>
      <vt:lpstr>(όπου δηλαδή) ο ένας πόλος εκπέμπει, ο άλλος λαμβάνει»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</cp:revision>
  <dcterms:created xsi:type="dcterms:W3CDTF">2022-10-11T16:07:27Z</dcterms:created>
  <dcterms:modified xsi:type="dcterms:W3CDTF">2024-04-09T15:12:58Z</dcterms:modified>
</cp:coreProperties>
</file>