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8" r:id="rId2"/>
    <p:sldId id="263" r:id="rId3"/>
    <p:sldId id="264" r:id="rId4"/>
    <p:sldId id="260" r:id="rId5"/>
    <p:sldId id="265" r:id="rId6"/>
    <p:sldId id="266" r:id="rId7"/>
    <p:sldId id="267" r:id="rId8"/>
    <p:sldId id="268" r:id="rId9"/>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82" d="100"/>
          <a:sy n="82" d="100"/>
        </p:scale>
        <p:origin x="672" y="965"/>
      </p:cViewPr>
      <p:guideLst/>
    </p:cSldViewPr>
  </p:slideViewPr>
  <p:notesTextViewPr>
    <p:cViewPr>
      <p:scale>
        <a:sx n="1" d="1"/>
        <a:sy n="1" d="1"/>
      </p:scale>
      <p:origin x="0" y="0"/>
    </p:cViewPr>
  </p:notesText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8T22:30:46.800" idx="1">
    <p:pos x="7376" y="-216"/>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2" qsCatId="simple" csTypeId="urn:microsoft.com/office/officeart/2005/8/colors/accent1_2" csCatId="accent1" phldr="1"/>
      <dgm:spPr/>
      <dgm:t>
        <a:bodyPr rtlCol="0"/>
        <a:lstStyle/>
        <a:p>
          <a:pPr rtl="0"/>
          <a:endParaRPr lang="en-US"/>
        </a:p>
      </dgm:t>
    </dgm:pt>
    <dgm:pt modelId="{082E8A29-955A-4C7C-A174-3E9DCD4DC89B}">
      <dgm:prSet phldrT="[Text]" custT="1"/>
      <dgm:spPr/>
      <dgm:t>
        <a:bodyPr rtlCol="0"/>
        <a:lstStyle/>
        <a:p>
          <a:pPr algn="l" rtl="0"/>
          <a:endParaRPr lang="el" sz="2400" b="1" dirty="0">
            <a:solidFill>
              <a:schemeClr val="tx2"/>
            </a:solidFill>
          </a:endParaRPr>
        </a:p>
        <a:p>
          <a:pPr algn="l" rtl="0"/>
          <a:r>
            <a:rPr lang="el" sz="2400" b="1" dirty="0">
              <a:solidFill>
                <a:schemeClr val="tx2"/>
              </a:solidFill>
            </a:rPr>
            <a:t>      βήμα 1</a:t>
          </a:r>
        </a:p>
        <a:p>
          <a:pPr algn="ctr" rtl="0"/>
          <a:r>
            <a:rPr lang="el-GR" sz="1800" b="1" dirty="0">
              <a:solidFill>
                <a:srgbClr val="C00000"/>
              </a:solidFill>
            </a:rPr>
            <a:t>Ε</a:t>
          </a:r>
          <a:r>
            <a:rPr lang="el" sz="1800" b="1" dirty="0">
              <a:solidFill>
                <a:srgbClr val="C00000"/>
              </a:solidFill>
            </a:rPr>
            <a:t>πιλογή ή εξεύρεση του θέματος</a:t>
          </a:r>
        </a:p>
      </dgm:t>
    </dgm:pt>
    <dgm:pt modelId="{BA7938E6-8DFA-40B7-B4C4-EACC6D85FC31}" type="parTrans" cxnId="{2986897A-7787-444F-B6C8-41F3823EF3C1}">
      <dgm:prSet/>
      <dgm:spPr/>
      <dgm:t>
        <a:bodyPr rtlCol="0"/>
        <a:lstStyle/>
        <a:p>
          <a:pPr rtl="0"/>
          <a:endParaRPr lang="en-US"/>
        </a:p>
      </dgm:t>
    </dgm:pt>
    <dgm:pt modelId="{C2176686-D23E-48EB-9D1B-1A1B46236638}" type="sibTrans" cxnId="{2986897A-7787-444F-B6C8-41F3823EF3C1}">
      <dgm:prSet/>
      <dgm:spPr/>
      <dgm:t>
        <a:bodyPr rtlCol="0"/>
        <a:lstStyle/>
        <a:p>
          <a:pPr rtl="0"/>
          <a:endParaRPr lang="en-US"/>
        </a:p>
      </dgm:t>
    </dgm:pt>
    <dgm:pt modelId="{B6E26FFC-9977-4BBC-BEC7-3D6B63754E52}">
      <dgm:prSet phldrT="[Text]" custT="1"/>
      <dgm:spPr/>
      <dgm:t>
        <a:bodyPr rtlCol="0"/>
        <a:lstStyle/>
        <a:p>
          <a:pPr rtl="0"/>
          <a:r>
            <a:rPr lang="el" sz="2400" b="1" dirty="0">
              <a:solidFill>
                <a:schemeClr val="tx2"/>
              </a:solidFill>
            </a:rPr>
            <a:t>βήμα 2</a:t>
          </a:r>
        </a:p>
        <a:p>
          <a:pPr rtl="0"/>
          <a:r>
            <a:rPr lang="el-GR" sz="1800" b="1" dirty="0">
              <a:solidFill>
                <a:srgbClr val="C00000"/>
              </a:solidFill>
            </a:rPr>
            <a:t>Κατάρτιση σχεδιαγράμματος</a:t>
          </a:r>
          <a:endParaRPr lang="el" sz="1800" b="1" dirty="0">
            <a:solidFill>
              <a:srgbClr val="C00000"/>
            </a:solidFill>
          </a:endParaRPr>
        </a:p>
      </dgm:t>
    </dgm:pt>
    <dgm:pt modelId="{5CEFBD89-2F4F-4B51-A98A-0F3C86494166}" type="parTrans" cxnId="{17E73148-9C08-4999-B21E-F3C5A0E3FC0C}">
      <dgm:prSet/>
      <dgm:spPr/>
      <dgm:t>
        <a:bodyPr rtlCol="0"/>
        <a:lstStyle/>
        <a:p>
          <a:pPr rtl="0"/>
          <a:endParaRPr lang="en-US"/>
        </a:p>
      </dgm:t>
    </dgm:pt>
    <dgm:pt modelId="{48634C00-2335-4923-9072-EB7482323D9C}" type="sibTrans" cxnId="{17E73148-9C08-4999-B21E-F3C5A0E3FC0C}">
      <dgm:prSet/>
      <dgm:spPr/>
      <dgm:t>
        <a:bodyPr rtlCol="0"/>
        <a:lstStyle/>
        <a:p>
          <a:pPr rtl="0"/>
          <a:endParaRPr lang="en-US"/>
        </a:p>
      </dgm:t>
    </dgm:pt>
    <dgm:pt modelId="{6D0E5D9F-7263-4526-A227-51301233F549}">
      <dgm:prSet phldrT="[Text]" custT="1"/>
      <dgm:spPr/>
      <dgm:t>
        <a:bodyPr rtlCol="0"/>
        <a:lstStyle/>
        <a:p>
          <a:pPr rtl="0"/>
          <a:r>
            <a:rPr lang="el" sz="2400" b="1" dirty="0">
              <a:solidFill>
                <a:schemeClr val="tx2"/>
              </a:solidFill>
            </a:rPr>
            <a:t>βήμα 3</a:t>
          </a:r>
        </a:p>
        <a:p>
          <a:pPr rtl="0"/>
          <a:r>
            <a:rPr lang="el" sz="1800" b="1" dirty="0">
              <a:solidFill>
                <a:srgbClr val="002060"/>
              </a:solidFill>
            </a:rPr>
            <a:t>Συγκέντρωση </a:t>
          </a:r>
        </a:p>
        <a:p>
          <a:pPr rtl="0"/>
          <a:r>
            <a:rPr lang="el" sz="1800" b="1" dirty="0">
              <a:solidFill>
                <a:srgbClr val="002060"/>
              </a:solidFill>
            </a:rPr>
            <a:t>υλικού</a:t>
          </a:r>
        </a:p>
      </dgm:t>
    </dgm:pt>
    <dgm:pt modelId="{23416D07-25F8-426C-BC65-639E6BCF4D6D}" type="parTrans" cxnId="{C8C462C6-33A3-4E8B-91FE-36DBE92F1C4A}">
      <dgm:prSet/>
      <dgm:spPr/>
      <dgm:t>
        <a:bodyPr rtlCol="0"/>
        <a:lstStyle/>
        <a:p>
          <a:pPr rtl="0"/>
          <a:endParaRPr lang="en-US"/>
        </a:p>
      </dgm:t>
    </dgm:pt>
    <dgm:pt modelId="{DE289E29-1989-4D8E-8AA6-F030105B3F13}" type="sibTrans" cxnId="{C8C462C6-33A3-4E8B-91FE-36DBE92F1C4A}">
      <dgm:prSet/>
      <dgm:spPr/>
      <dgm:t>
        <a:bodyPr rtlCol="0"/>
        <a:lstStyle/>
        <a:p>
          <a:pPr rtl="0"/>
          <a:endParaRPr lang="en-US"/>
        </a:p>
      </dgm:t>
    </dgm:pt>
    <dgm:pt modelId="{E5E95E82-EF79-43CA-AA86-43B0E1CBCD3F}">
      <dgm:prSet phldrT="[Text]" custT="1"/>
      <dgm:spPr/>
      <dgm:t>
        <a:bodyPr rtlCol="0"/>
        <a:lstStyle/>
        <a:p>
          <a:pPr algn="l" rtl="0"/>
          <a:r>
            <a:rPr lang="el" sz="2400" b="1" dirty="0">
              <a:solidFill>
                <a:schemeClr val="tx2"/>
              </a:solidFill>
            </a:rPr>
            <a:t>  </a:t>
          </a:r>
        </a:p>
        <a:p>
          <a:pPr algn="l" rtl="0"/>
          <a:r>
            <a:rPr lang="el" sz="2400" b="1" dirty="0">
              <a:solidFill>
                <a:schemeClr val="tx2"/>
              </a:solidFill>
            </a:rPr>
            <a:t>     βήμα 4</a:t>
          </a:r>
        </a:p>
        <a:p>
          <a:pPr algn="ctr" rtl="0"/>
          <a:r>
            <a:rPr lang="el-GR" sz="1800" b="1" dirty="0">
              <a:solidFill>
                <a:srgbClr val="C00000"/>
              </a:solidFill>
            </a:rPr>
            <a:t>Ε</a:t>
          </a:r>
          <a:r>
            <a:rPr lang="el" sz="1800" b="1" dirty="0">
              <a:solidFill>
                <a:srgbClr val="C00000"/>
              </a:solidFill>
            </a:rPr>
            <a:t>πεξεργασία και     ταξινόμηση του υλικού</a:t>
          </a:r>
          <a:endParaRPr lang="el" sz="1800" b="1" dirty="0">
            <a:solidFill>
              <a:schemeClr val="tx2"/>
            </a:solidFill>
          </a:endParaRPr>
        </a:p>
      </dgm:t>
    </dgm:pt>
    <dgm:pt modelId="{FD76A3AE-1B6C-45A0-8E84-63160283749F}" type="parTrans" cxnId="{A76240AD-13F6-40C0-BD9B-102D5EC0AE51}">
      <dgm:prSet/>
      <dgm:spPr/>
      <dgm:t>
        <a:bodyPr rtlCol="0"/>
        <a:lstStyle/>
        <a:p>
          <a:pPr rtl="0"/>
          <a:endParaRPr lang="en-US"/>
        </a:p>
      </dgm:t>
    </dgm:pt>
    <dgm:pt modelId="{BF76010C-5523-4E13-B3E7-886DCE6AEBD4}" type="sibTrans" cxnId="{A76240AD-13F6-40C0-BD9B-102D5EC0AE51}">
      <dgm:prSet/>
      <dgm:spPr/>
      <dgm:t>
        <a:bodyPr rtlCol="0"/>
        <a:lstStyle/>
        <a:p>
          <a:pPr rtl="0"/>
          <a:endParaRPr lang="en-US"/>
        </a:p>
      </dgm:t>
    </dgm:pt>
    <dgm:pt modelId="{A97FC57D-50D6-4D43-99C3-06D09820F122}">
      <dgm:prSet phldrT="[Text]"/>
      <dgm:spPr/>
      <dgm:t>
        <a:bodyPr rtlCol="0"/>
        <a:lstStyle/>
        <a:p>
          <a:pPr algn="l" rtl="0"/>
          <a:endParaRPr lang="el" sz="1500" dirty="0"/>
        </a:p>
      </dgm:t>
    </dgm:pt>
    <dgm:pt modelId="{C17BCABE-BEF2-4CC4-B037-B6B4866665CD}" type="sibTrans" cxnId="{D286A548-6BB0-4DED-9FB5-D87042DDBE0A}">
      <dgm:prSet/>
      <dgm:spPr/>
      <dgm:t>
        <a:bodyPr rtlCol="0"/>
        <a:lstStyle/>
        <a:p>
          <a:pPr rtl="0"/>
          <a:endParaRPr lang="en-US"/>
        </a:p>
      </dgm:t>
    </dgm:pt>
    <dgm:pt modelId="{5DD877C7-E4D9-4A68-A305-5A7689D3DBE7}" type="parTrans" cxnId="{D286A548-6BB0-4DED-9FB5-D87042DDBE0A}">
      <dgm:prSet/>
      <dgm:spPr/>
      <dgm:t>
        <a:bodyPr rtlCol="0"/>
        <a:lstStyle/>
        <a:p>
          <a:pPr rtl="0"/>
          <a:endParaRPr lang="en-US"/>
        </a:p>
      </dgm:t>
    </dgm:pt>
    <dgm:pt modelId="{A7274122-8606-4CE3-8C78-17D927C0A508}">
      <dgm:prSet phldrT="[Text]" custT="1"/>
      <dgm:spPr/>
      <dgm:t>
        <a:bodyPr rtlCol="0"/>
        <a:lstStyle/>
        <a:p>
          <a:pPr algn="l" rtl="0"/>
          <a:endParaRPr lang="el" sz="1800" b="1" dirty="0">
            <a:solidFill>
              <a:srgbClr val="C00000"/>
            </a:solidFill>
          </a:endParaRPr>
        </a:p>
      </dgm:t>
    </dgm:pt>
    <dgm:pt modelId="{E7668F70-A264-492D-BDC0-805D855CDACE}" type="parTrans" cxnId="{197B87E9-1E24-4F2B-9243-613407B7C52E}">
      <dgm:prSet/>
      <dgm:spPr/>
      <dgm:t>
        <a:bodyPr/>
        <a:lstStyle/>
        <a:p>
          <a:endParaRPr lang="el-GR"/>
        </a:p>
      </dgm:t>
    </dgm:pt>
    <dgm:pt modelId="{50149D04-4940-428F-BDEC-8E3AEEE17B47}" type="sibTrans" cxnId="{197B87E9-1E24-4F2B-9243-613407B7C52E}">
      <dgm:prSet/>
      <dgm:spPr/>
      <dgm:t>
        <a:bodyPr/>
        <a:lstStyle/>
        <a:p>
          <a:endParaRPr lang="el-GR"/>
        </a:p>
      </dgm:t>
    </dgm:pt>
    <dgm:pt modelId="{2E34CD33-B26C-48F1-ABBC-E55A89784846}">
      <dgm:prSet phldrT="[Text]" custT="1"/>
      <dgm:spPr/>
      <dgm:t>
        <a:bodyPr rtlCol="0"/>
        <a:lstStyle/>
        <a:p>
          <a:pPr rtl="0"/>
          <a:r>
            <a:rPr lang="el" sz="2400" b="1" dirty="0">
              <a:solidFill>
                <a:schemeClr val="tx2"/>
              </a:solidFill>
            </a:rPr>
            <a:t>βήμα 5</a:t>
          </a:r>
        </a:p>
        <a:p>
          <a:pPr rtl="0"/>
          <a:r>
            <a:rPr lang="el" sz="2400" b="1" dirty="0">
              <a:solidFill>
                <a:srgbClr val="C00000"/>
              </a:solidFill>
            </a:rPr>
            <a:t>Συγγραφή</a:t>
          </a:r>
          <a:endParaRPr lang="el-GR" sz="2000" b="1" dirty="0">
            <a:solidFill>
              <a:srgbClr val="002060"/>
            </a:solidFill>
          </a:endParaRPr>
        </a:p>
        <a:p>
          <a:pPr rtl="0"/>
          <a:r>
            <a:rPr lang="el-GR" sz="1800" b="1" dirty="0">
              <a:solidFill>
                <a:srgbClr val="002060"/>
              </a:solidFill>
            </a:rPr>
            <a:t>Οργάνωση και δομή </a:t>
          </a:r>
          <a:r>
            <a:rPr lang="el" sz="1800" b="1" dirty="0">
              <a:solidFill>
                <a:srgbClr val="002060"/>
              </a:solidFill>
            </a:rPr>
            <a:t>(επιστημονική τεχνογραφία)</a:t>
          </a:r>
          <a:endParaRPr lang="el" sz="1800" b="1" dirty="0">
            <a:solidFill>
              <a:schemeClr val="tx2"/>
            </a:solidFill>
          </a:endParaRPr>
        </a:p>
        <a:p>
          <a:pPr rtl="0"/>
          <a:endParaRPr lang="el" sz="2400" b="1" dirty="0">
            <a:solidFill>
              <a:schemeClr val="tx2"/>
            </a:solidFill>
          </a:endParaRPr>
        </a:p>
      </dgm:t>
    </dgm:pt>
    <dgm:pt modelId="{01850E10-7EBA-4080-AC94-F94EEE4A7BB1}" type="sibTrans" cxnId="{F7BF83BC-D631-4E40-A4A3-6929B930CE90}">
      <dgm:prSet/>
      <dgm:spPr/>
      <dgm:t>
        <a:bodyPr/>
        <a:lstStyle/>
        <a:p>
          <a:endParaRPr lang="el-GR"/>
        </a:p>
      </dgm:t>
    </dgm:pt>
    <dgm:pt modelId="{B63007D4-61F8-40FD-926F-D48F8D2B5E9E}" type="parTrans" cxnId="{F7BF83BC-D631-4E40-A4A3-6929B930CE90}">
      <dgm:prSet/>
      <dgm:spPr/>
      <dgm:t>
        <a:bodyPr/>
        <a:lstStyle/>
        <a:p>
          <a:endParaRPr lang="el-GR"/>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5" custScaleX="73109" custLinFactNeighborX="5611" custLinFactNeighborY="-1268">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5" custScaleX="72289" custLinFactNeighborX="-21479">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5" custScaleX="67953" custLinFactNeighborX="7920">
        <dgm:presLayoutVars>
          <dgm:bulletEnabled val="1"/>
        </dgm:presLayoutVars>
      </dgm:prSet>
      <dgm:spPr/>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5" custScaleX="73307" custLinFactNeighborX="19928" custLinFactNeighborY="-647">
        <dgm:presLayoutVars>
          <dgm:bulletEnabled val="1"/>
        </dgm:presLayoutVars>
      </dgm:prSet>
      <dgm:spPr/>
    </dgm:pt>
    <dgm:pt modelId="{8842118F-8503-4C43-BE84-F18ACA966B71}" type="pres">
      <dgm:prSet presAssocID="{BF76010C-5523-4E13-B3E7-886DCE6AEBD4}" presName="sibTrans" presStyleCnt="0"/>
      <dgm:spPr/>
    </dgm:pt>
    <dgm:pt modelId="{FB4FDFFD-EF84-4560-A23D-82A424738162}" type="pres">
      <dgm:prSet presAssocID="{2E34CD33-B26C-48F1-ABBC-E55A89784846}" presName="node" presStyleLbl="node1" presStyleIdx="4" presStyleCnt="5" custScaleX="73279" custScaleY="100000" custLinFactNeighborX="1055" custLinFactNeighborY="-971">
        <dgm:presLayoutVars>
          <dgm:bulletEnabled val="1"/>
        </dgm:presLayoutVars>
      </dgm:prSet>
      <dgm:spPr/>
    </dgm:pt>
  </dgm:ptLst>
  <dgm:cxnLst>
    <dgm:cxn modelId="{9622B602-141D-4C92-8D85-AE2DDBC8004E}" type="presOf" srcId="{2E34CD33-B26C-48F1-ABBC-E55A89784846}" destId="{FB4FDFFD-EF84-4560-A23D-82A424738162}" srcOrd="0" destOrd="0" presId="urn:microsoft.com/office/officeart/2005/8/layout/hList6"/>
    <dgm:cxn modelId="{0676BA07-1135-49D0-993A-27A9F99FC0CD}" type="presOf" srcId="{B6E26FFC-9977-4BBC-BEC7-3D6B63754E52}" destId="{DAD9059A-916A-4916-A2A8-B42491568DD3}" srcOrd="0" destOrd="0" presId="urn:microsoft.com/office/officeart/2005/8/layout/hList6"/>
    <dgm:cxn modelId="{9C6BEC07-9EA0-463C-8270-0C4B5E253F91}" type="presOf" srcId="{A7274122-8606-4CE3-8C78-17D927C0A508}" destId="{86146B22-5360-4D1B-AC91-3378F10134EE}" srcOrd="0" destOrd="1" presId="urn:microsoft.com/office/officeart/2005/8/layout/hList6"/>
    <dgm:cxn modelId="{AB981D0D-0AD5-4DD6-BA19-D4E75ECF1C7D}" type="presOf" srcId="{A97FC57D-50D6-4D43-99C3-06D09820F122}" destId="{98302F07-D6A9-46A5-9807-EBF6C9F5B2DD}" srcOrd="0" destOrd="1" presId="urn:microsoft.com/office/officeart/2005/8/layout/hList6"/>
    <dgm:cxn modelId="{5351B217-259B-4E6A-85F5-2E408BEB0764}" type="presOf" srcId="{082E8A29-955A-4C7C-A174-3E9DCD4DC89B}" destId="{98302F07-D6A9-46A5-9807-EBF6C9F5B2DD}" srcOrd="0" destOrd="0" presId="urn:microsoft.com/office/officeart/2005/8/layout/hList6"/>
    <dgm:cxn modelId="{77BD0D2D-7C4E-49B3-9A72-0FD33F32D294}" type="presOf" srcId="{6D0E5D9F-7263-4526-A227-51301233F549}" destId="{25A33852-3C4B-4406-8856-3A4D6201948C}" srcOrd="0" destOrd="0"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D286A548-6BB0-4DED-9FB5-D87042DDBE0A}" srcId="{082E8A29-955A-4C7C-A174-3E9DCD4DC89B}" destId="{A97FC57D-50D6-4D43-99C3-06D09820F122}" srcOrd="0" destOrd="0" parTransId="{5DD877C7-E4D9-4A68-A305-5A7689D3DBE7}" sibTransId="{C17BCABE-BEF2-4CC4-B037-B6B4866665CD}"/>
    <dgm:cxn modelId="{2986897A-7787-444F-B6C8-41F3823EF3C1}" srcId="{CF9055CF-8DEB-4A02-949A-DE72B6AC5D37}" destId="{082E8A29-955A-4C7C-A174-3E9DCD4DC89B}" srcOrd="0" destOrd="0" parTransId="{BA7938E6-8DFA-40B7-B4C4-EACC6D85FC31}" sibTransId="{C2176686-D23E-48EB-9D1B-1A1B46236638}"/>
    <dgm:cxn modelId="{A76240AD-13F6-40C0-BD9B-102D5EC0AE51}" srcId="{CF9055CF-8DEB-4A02-949A-DE72B6AC5D37}" destId="{E5E95E82-EF79-43CA-AA86-43B0E1CBCD3F}" srcOrd="3" destOrd="0" parTransId="{FD76A3AE-1B6C-45A0-8E84-63160283749F}" sibTransId="{BF76010C-5523-4E13-B3E7-886DCE6AEBD4}"/>
    <dgm:cxn modelId="{F7BF83BC-D631-4E40-A4A3-6929B930CE90}" srcId="{CF9055CF-8DEB-4A02-949A-DE72B6AC5D37}" destId="{2E34CD33-B26C-48F1-ABBC-E55A89784846}" srcOrd="4" destOrd="0" parTransId="{B63007D4-61F8-40FD-926F-D48F8D2B5E9E}" sibTransId="{01850E10-7EBA-4080-AC94-F94EEE4A7BB1}"/>
    <dgm:cxn modelId="{C8C462C6-33A3-4E8B-91FE-36DBE92F1C4A}" srcId="{CF9055CF-8DEB-4A02-949A-DE72B6AC5D37}" destId="{6D0E5D9F-7263-4526-A227-51301233F549}" srcOrd="2" destOrd="0" parTransId="{23416D07-25F8-426C-BC65-639E6BCF4D6D}" sibTransId="{DE289E29-1989-4D8E-8AA6-F030105B3F13}"/>
    <dgm:cxn modelId="{2FA258D4-5B38-426D-B0D7-CD8F217A1137}" type="presOf" srcId="{E5E95E82-EF79-43CA-AA86-43B0E1CBCD3F}" destId="{86146B22-5360-4D1B-AC91-3378F10134EE}" srcOrd="0" destOrd="0" presId="urn:microsoft.com/office/officeart/2005/8/layout/hList6"/>
    <dgm:cxn modelId="{24179AE2-AA7E-4702-A358-E95F80152CCA}" type="presOf" srcId="{CF9055CF-8DEB-4A02-949A-DE72B6AC5D37}" destId="{6F1872F4-A030-4D64-A17C-72EA1ABBD62E}" srcOrd="0" destOrd="0" presId="urn:microsoft.com/office/officeart/2005/8/layout/hList6"/>
    <dgm:cxn modelId="{197B87E9-1E24-4F2B-9243-613407B7C52E}" srcId="{E5E95E82-EF79-43CA-AA86-43B0E1CBCD3F}" destId="{A7274122-8606-4CE3-8C78-17D927C0A508}" srcOrd="0" destOrd="0" parTransId="{E7668F70-A264-492D-BDC0-805D855CDACE}" sibTransId="{50149D04-4940-428F-BDEC-8E3AEEE17B47}"/>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 modelId="{CBF7D188-2B16-4153-AEAE-C484C833188A}" type="presParOf" srcId="{6F1872F4-A030-4D64-A17C-72EA1ABBD62E}" destId="{562EDDC3-60FD-463F-A6DB-A597D604B642}"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 modelId="{E840CD41-F140-4E6A-9916-7A0B7FA61E4F}" type="presParOf" srcId="{6F1872F4-A030-4D64-A17C-72EA1ABBD62E}" destId="{8842118F-8503-4C43-BE84-F18ACA966B71}" srcOrd="7" destOrd="0" presId="urn:microsoft.com/office/officeart/2005/8/layout/hList6"/>
    <dgm:cxn modelId="{2B5176F2-4292-4B97-B456-4443B5AE052B}" type="presParOf" srcId="{6F1872F4-A030-4D64-A17C-72EA1ABBD62E}" destId="{FB4FDFFD-EF84-4560-A23D-82A424738162}"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804054" y="819679"/>
          <a:ext cx="3924301" cy="2284941"/>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rtlCol="0" anchor="t" anchorCtr="0">
          <a:noAutofit/>
        </a:bodyPr>
        <a:lstStyle/>
        <a:p>
          <a:pPr marL="0" lvl="0" indent="0" algn="l" defTabSz="1066800" rtl="0">
            <a:lnSpc>
              <a:spcPct val="90000"/>
            </a:lnSpc>
            <a:spcBef>
              <a:spcPct val="0"/>
            </a:spcBef>
            <a:spcAft>
              <a:spcPct val="35000"/>
            </a:spcAft>
            <a:buNone/>
          </a:pPr>
          <a:endParaRPr lang="el" sz="2400" b="1" kern="1200" dirty="0">
            <a:solidFill>
              <a:schemeClr val="tx2"/>
            </a:solidFill>
          </a:endParaRPr>
        </a:p>
        <a:p>
          <a:pPr marL="0" lvl="0" indent="0" algn="l" defTabSz="1066800" rtl="0">
            <a:lnSpc>
              <a:spcPct val="90000"/>
            </a:lnSpc>
            <a:spcBef>
              <a:spcPct val="0"/>
            </a:spcBef>
            <a:spcAft>
              <a:spcPct val="35000"/>
            </a:spcAft>
            <a:buNone/>
          </a:pPr>
          <a:r>
            <a:rPr lang="el" sz="2400" b="1" kern="1200" dirty="0">
              <a:solidFill>
                <a:schemeClr val="tx2"/>
              </a:solidFill>
            </a:rPr>
            <a:t>      βήμα 1</a:t>
          </a:r>
        </a:p>
        <a:p>
          <a:pPr marL="0" lvl="0" indent="0" algn="ctr" defTabSz="1066800" rtl="0">
            <a:lnSpc>
              <a:spcPct val="90000"/>
            </a:lnSpc>
            <a:spcBef>
              <a:spcPct val="0"/>
            </a:spcBef>
            <a:spcAft>
              <a:spcPct val="35000"/>
            </a:spcAft>
            <a:buNone/>
          </a:pPr>
          <a:r>
            <a:rPr lang="el-GR" sz="1800" b="1" kern="1200" dirty="0">
              <a:solidFill>
                <a:srgbClr val="C00000"/>
              </a:solidFill>
            </a:rPr>
            <a:t>Ε</a:t>
          </a:r>
          <a:r>
            <a:rPr lang="el" sz="1800" b="1" kern="1200" dirty="0">
              <a:solidFill>
                <a:srgbClr val="C00000"/>
              </a:solidFill>
            </a:rPr>
            <a:t>πιλογή ή εξεύρεση του θέματος</a:t>
          </a:r>
        </a:p>
        <a:p>
          <a:pPr marL="114300" lvl="1" indent="-114300" algn="l" defTabSz="666750" rtl="0">
            <a:lnSpc>
              <a:spcPct val="90000"/>
            </a:lnSpc>
            <a:spcBef>
              <a:spcPct val="0"/>
            </a:spcBef>
            <a:spcAft>
              <a:spcPct val="15000"/>
            </a:spcAft>
            <a:buChar char="•"/>
          </a:pPr>
          <a:endParaRPr lang="el" sz="1500" kern="1200" dirty="0"/>
        </a:p>
      </dsp:txBody>
      <dsp:txXfrm rot="5400000">
        <a:off x="15626" y="784859"/>
        <a:ext cx="2284941" cy="2354581"/>
      </dsp:txXfrm>
    </dsp:sp>
    <dsp:sp modelId="{DAD9059A-916A-4916-A2A8-B42491568DD3}">
      <dsp:nvSpPr>
        <dsp:cNvPr id="0" name=""/>
        <dsp:cNvSpPr/>
      </dsp:nvSpPr>
      <dsp:spPr>
        <a:xfrm rot="16200000">
          <a:off x="1638977" y="832493"/>
          <a:ext cx="3924301" cy="2259313"/>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rtlCol="0" anchor="ctr" anchorCtr="0">
          <a:noAutofit/>
        </a:bodyPr>
        <a:lstStyle/>
        <a:p>
          <a:pPr marL="0" lvl="0" indent="0" algn="ctr" defTabSz="1066800" rtl="0">
            <a:lnSpc>
              <a:spcPct val="90000"/>
            </a:lnSpc>
            <a:spcBef>
              <a:spcPct val="0"/>
            </a:spcBef>
            <a:spcAft>
              <a:spcPct val="35000"/>
            </a:spcAft>
            <a:buNone/>
          </a:pPr>
          <a:r>
            <a:rPr lang="el" sz="2400" b="1" kern="1200" dirty="0">
              <a:solidFill>
                <a:schemeClr val="tx2"/>
              </a:solidFill>
            </a:rPr>
            <a:t>βήμα 2</a:t>
          </a:r>
        </a:p>
        <a:p>
          <a:pPr marL="0" lvl="0" indent="0" algn="ctr" defTabSz="1066800" rtl="0">
            <a:lnSpc>
              <a:spcPct val="90000"/>
            </a:lnSpc>
            <a:spcBef>
              <a:spcPct val="0"/>
            </a:spcBef>
            <a:spcAft>
              <a:spcPct val="35000"/>
            </a:spcAft>
            <a:buNone/>
          </a:pPr>
          <a:r>
            <a:rPr lang="el-GR" sz="1800" b="1" kern="1200" dirty="0">
              <a:solidFill>
                <a:srgbClr val="C00000"/>
              </a:solidFill>
            </a:rPr>
            <a:t>Κατάρτιση σχεδιαγράμματος</a:t>
          </a:r>
          <a:endParaRPr lang="el" sz="1800" b="1" kern="1200" dirty="0">
            <a:solidFill>
              <a:srgbClr val="C00000"/>
            </a:solidFill>
          </a:endParaRPr>
        </a:p>
      </dsp:txBody>
      <dsp:txXfrm rot="5400000">
        <a:off x="2471471" y="784859"/>
        <a:ext cx="2259313" cy="2354581"/>
      </dsp:txXfrm>
    </dsp:sp>
    <dsp:sp modelId="{25A33852-3C4B-4406-8856-3A4D6201948C}">
      <dsp:nvSpPr>
        <dsp:cNvPr id="0" name=""/>
        <dsp:cNvSpPr/>
      </dsp:nvSpPr>
      <dsp:spPr>
        <a:xfrm rot="16200000">
          <a:off x="4133849" y="900252"/>
          <a:ext cx="3924301" cy="2123796"/>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rtlCol="0" anchor="ctr" anchorCtr="0">
          <a:noAutofit/>
        </a:bodyPr>
        <a:lstStyle/>
        <a:p>
          <a:pPr marL="0" lvl="0" indent="0" algn="ctr" defTabSz="1066800" rtl="0">
            <a:lnSpc>
              <a:spcPct val="90000"/>
            </a:lnSpc>
            <a:spcBef>
              <a:spcPct val="0"/>
            </a:spcBef>
            <a:spcAft>
              <a:spcPct val="35000"/>
            </a:spcAft>
            <a:buNone/>
          </a:pPr>
          <a:r>
            <a:rPr lang="el" sz="2400" b="1" kern="1200" dirty="0">
              <a:solidFill>
                <a:schemeClr val="tx2"/>
              </a:solidFill>
            </a:rPr>
            <a:t>βήμα 3</a:t>
          </a:r>
        </a:p>
        <a:p>
          <a:pPr marL="0" lvl="0" indent="0" algn="ctr" defTabSz="1066800" rtl="0">
            <a:lnSpc>
              <a:spcPct val="90000"/>
            </a:lnSpc>
            <a:spcBef>
              <a:spcPct val="0"/>
            </a:spcBef>
            <a:spcAft>
              <a:spcPct val="35000"/>
            </a:spcAft>
            <a:buNone/>
          </a:pPr>
          <a:r>
            <a:rPr lang="el" sz="1800" b="1" kern="1200" dirty="0">
              <a:solidFill>
                <a:srgbClr val="002060"/>
              </a:solidFill>
            </a:rPr>
            <a:t>Συγκέντρωση </a:t>
          </a:r>
        </a:p>
        <a:p>
          <a:pPr marL="0" lvl="0" indent="0" algn="ctr" defTabSz="1066800" rtl="0">
            <a:lnSpc>
              <a:spcPct val="90000"/>
            </a:lnSpc>
            <a:spcBef>
              <a:spcPct val="0"/>
            </a:spcBef>
            <a:spcAft>
              <a:spcPct val="35000"/>
            </a:spcAft>
            <a:buNone/>
          </a:pPr>
          <a:r>
            <a:rPr lang="el" sz="1800" b="1" kern="1200" dirty="0">
              <a:solidFill>
                <a:srgbClr val="002060"/>
              </a:solidFill>
            </a:rPr>
            <a:t>υλικού</a:t>
          </a:r>
        </a:p>
      </dsp:txBody>
      <dsp:txXfrm rot="5400000">
        <a:off x="5034101" y="784860"/>
        <a:ext cx="2123796" cy="2354581"/>
      </dsp:txXfrm>
    </dsp:sp>
    <dsp:sp modelId="{86146B22-5360-4D1B-AC91-3378F10134EE}">
      <dsp:nvSpPr>
        <dsp:cNvPr id="0" name=""/>
        <dsp:cNvSpPr/>
      </dsp:nvSpPr>
      <dsp:spPr>
        <a:xfrm rot="16200000">
          <a:off x="6603864" y="816585"/>
          <a:ext cx="3924301" cy="2291130"/>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rtlCol="0" anchor="t" anchorCtr="0">
          <a:noAutofit/>
        </a:bodyPr>
        <a:lstStyle/>
        <a:p>
          <a:pPr marL="0" lvl="0" indent="0" algn="l" defTabSz="1066800" rtl="0">
            <a:lnSpc>
              <a:spcPct val="90000"/>
            </a:lnSpc>
            <a:spcBef>
              <a:spcPct val="0"/>
            </a:spcBef>
            <a:spcAft>
              <a:spcPct val="35000"/>
            </a:spcAft>
            <a:buNone/>
          </a:pPr>
          <a:r>
            <a:rPr lang="el" sz="2400" b="1" kern="1200" dirty="0">
              <a:solidFill>
                <a:schemeClr val="tx2"/>
              </a:solidFill>
            </a:rPr>
            <a:t>  </a:t>
          </a:r>
        </a:p>
        <a:p>
          <a:pPr marL="0" lvl="0" indent="0" algn="l" defTabSz="1066800" rtl="0">
            <a:lnSpc>
              <a:spcPct val="90000"/>
            </a:lnSpc>
            <a:spcBef>
              <a:spcPct val="0"/>
            </a:spcBef>
            <a:spcAft>
              <a:spcPct val="35000"/>
            </a:spcAft>
            <a:buNone/>
          </a:pPr>
          <a:r>
            <a:rPr lang="el" sz="2400" b="1" kern="1200" dirty="0">
              <a:solidFill>
                <a:schemeClr val="tx2"/>
              </a:solidFill>
            </a:rPr>
            <a:t>     βήμα 4</a:t>
          </a:r>
        </a:p>
        <a:p>
          <a:pPr marL="0" lvl="0" indent="0" algn="ctr" defTabSz="1066800" rtl="0">
            <a:lnSpc>
              <a:spcPct val="90000"/>
            </a:lnSpc>
            <a:spcBef>
              <a:spcPct val="0"/>
            </a:spcBef>
            <a:spcAft>
              <a:spcPct val="35000"/>
            </a:spcAft>
            <a:buNone/>
          </a:pPr>
          <a:r>
            <a:rPr lang="el-GR" sz="1800" b="1" kern="1200" dirty="0">
              <a:solidFill>
                <a:srgbClr val="C00000"/>
              </a:solidFill>
            </a:rPr>
            <a:t>Ε</a:t>
          </a:r>
          <a:r>
            <a:rPr lang="el" sz="1800" b="1" kern="1200" dirty="0">
              <a:solidFill>
                <a:srgbClr val="C00000"/>
              </a:solidFill>
            </a:rPr>
            <a:t>πεξεργασία και     ταξινόμηση του υλικού</a:t>
          </a:r>
          <a:endParaRPr lang="el" sz="1800" b="1" kern="1200" dirty="0">
            <a:solidFill>
              <a:schemeClr val="tx2"/>
            </a:solidFill>
          </a:endParaRPr>
        </a:p>
        <a:p>
          <a:pPr marL="171450" lvl="1" indent="-171450" algn="l" defTabSz="800100" rtl="0">
            <a:lnSpc>
              <a:spcPct val="90000"/>
            </a:lnSpc>
            <a:spcBef>
              <a:spcPct val="0"/>
            </a:spcBef>
            <a:spcAft>
              <a:spcPct val="15000"/>
            </a:spcAft>
            <a:buChar char="•"/>
          </a:pPr>
          <a:endParaRPr lang="el" sz="1800" b="1" kern="1200" dirty="0">
            <a:solidFill>
              <a:srgbClr val="C00000"/>
            </a:solidFill>
          </a:endParaRPr>
        </a:p>
      </dsp:txBody>
      <dsp:txXfrm rot="5400000">
        <a:off x="7420449" y="784860"/>
        <a:ext cx="2291130" cy="2354581"/>
      </dsp:txXfrm>
    </dsp:sp>
    <dsp:sp modelId="{FB4FDFFD-EF84-4560-A23D-82A424738162}">
      <dsp:nvSpPr>
        <dsp:cNvPr id="0" name=""/>
        <dsp:cNvSpPr/>
      </dsp:nvSpPr>
      <dsp:spPr>
        <a:xfrm rot="16200000">
          <a:off x="9084722" y="817023"/>
          <a:ext cx="3924301" cy="2290254"/>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rtlCol="0" anchor="ctr" anchorCtr="0">
          <a:noAutofit/>
        </a:bodyPr>
        <a:lstStyle/>
        <a:p>
          <a:pPr marL="0" lvl="0" indent="0" algn="ctr" defTabSz="1066800" rtl="0">
            <a:lnSpc>
              <a:spcPct val="90000"/>
            </a:lnSpc>
            <a:spcBef>
              <a:spcPct val="0"/>
            </a:spcBef>
            <a:spcAft>
              <a:spcPct val="35000"/>
            </a:spcAft>
            <a:buNone/>
          </a:pPr>
          <a:r>
            <a:rPr lang="el" sz="2400" b="1" kern="1200" dirty="0">
              <a:solidFill>
                <a:schemeClr val="tx2"/>
              </a:solidFill>
            </a:rPr>
            <a:t>βήμα 5</a:t>
          </a:r>
        </a:p>
        <a:p>
          <a:pPr marL="0" lvl="0" indent="0" algn="ctr" defTabSz="1066800" rtl="0">
            <a:lnSpc>
              <a:spcPct val="90000"/>
            </a:lnSpc>
            <a:spcBef>
              <a:spcPct val="0"/>
            </a:spcBef>
            <a:spcAft>
              <a:spcPct val="35000"/>
            </a:spcAft>
            <a:buNone/>
          </a:pPr>
          <a:r>
            <a:rPr lang="el" sz="2400" b="1" kern="1200" dirty="0">
              <a:solidFill>
                <a:srgbClr val="C00000"/>
              </a:solidFill>
            </a:rPr>
            <a:t>Συγγραφή</a:t>
          </a:r>
          <a:endParaRPr lang="el-GR" sz="2000" b="1" kern="1200" dirty="0">
            <a:solidFill>
              <a:srgbClr val="002060"/>
            </a:solidFill>
          </a:endParaRPr>
        </a:p>
        <a:p>
          <a:pPr marL="0" lvl="0" indent="0" algn="ctr" defTabSz="1066800" rtl="0">
            <a:lnSpc>
              <a:spcPct val="90000"/>
            </a:lnSpc>
            <a:spcBef>
              <a:spcPct val="0"/>
            </a:spcBef>
            <a:spcAft>
              <a:spcPct val="35000"/>
            </a:spcAft>
            <a:buNone/>
          </a:pPr>
          <a:r>
            <a:rPr lang="el-GR" sz="1800" b="1" kern="1200" dirty="0">
              <a:solidFill>
                <a:srgbClr val="002060"/>
              </a:solidFill>
            </a:rPr>
            <a:t>Οργάνωση και δομή </a:t>
          </a:r>
          <a:r>
            <a:rPr lang="el" sz="1800" b="1" kern="1200" dirty="0">
              <a:solidFill>
                <a:srgbClr val="002060"/>
              </a:solidFill>
            </a:rPr>
            <a:t>(επιστημονική τεχνογραφία)</a:t>
          </a:r>
          <a:endParaRPr lang="el" sz="1800" b="1" kern="1200" dirty="0">
            <a:solidFill>
              <a:schemeClr val="tx2"/>
            </a:solidFill>
          </a:endParaRPr>
        </a:p>
        <a:p>
          <a:pPr marL="0" lvl="0" indent="0" algn="ctr" defTabSz="1066800" rtl="0">
            <a:lnSpc>
              <a:spcPct val="90000"/>
            </a:lnSpc>
            <a:spcBef>
              <a:spcPct val="0"/>
            </a:spcBef>
            <a:spcAft>
              <a:spcPct val="35000"/>
            </a:spcAft>
            <a:buNone/>
          </a:pPr>
          <a:endParaRPr lang="el" sz="2400" b="1" kern="1200" dirty="0">
            <a:solidFill>
              <a:schemeClr val="tx2"/>
            </a:solidFill>
          </a:endParaRPr>
        </a:p>
      </dsp:txBody>
      <dsp:txXfrm rot="5400000">
        <a:off x="9901745" y="784860"/>
        <a:ext cx="2290254" cy="235458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0F0030A-2540-46C9-8E2F-E60769DE5E62}" type="datetime1">
              <a:rPr lang="el-GR" smtClean="0"/>
              <a:t>6/3/2024</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el-GR"/>
              <a:t>‹#›</a:t>
            </a:fld>
            <a:endParaRPr lang="el-G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285144B-4551-49E0-B998-678B018A831F}" type="datetime1">
              <a:rPr lang="el-GR" smtClean="0"/>
              <a:t>6/3/2024</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el-GR"/>
              <a:t>‹#›</a:t>
            </a:fld>
            <a:endParaRPr lang="el-G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DED491D0-8E1B-49C7-849B-A28568D94497}" type="slidenum">
              <a:rPr lang="el-GR" smtClean="0"/>
              <a:t>1</a:t>
            </a:fld>
            <a:endParaRPr lang="el-GR"/>
          </a:p>
        </p:txBody>
      </p:sp>
    </p:spTree>
    <p:extLst>
      <p:ext uri="{BB962C8B-B14F-4D97-AF65-F5344CB8AC3E}">
        <p14:creationId xmlns:p14="http://schemas.microsoft.com/office/powerpoint/2010/main" val="118706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DED491D0-8E1B-49C7-849B-A28568D94497}" type="slidenum">
              <a:rPr lang="el-GR" smtClean="0"/>
              <a:t>4</a:t>
            </a:fld>
            <a:endParaRPr lang="el-GR"/>
          </a:p>
        </p:txBody>
      </p:sp>
    </p:spTree>
    <p:extLst>
      <p:ext uri="{BB962C8B-B14F-4D97-AF65-F5344CB8AC3E}">
        <p14:creationId xmlns:p14="http://schemas.microsoft.com/office/powerpoint/2010/main" val="2285562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Ορθογώνιο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0" name="Ορθογώνιο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ctrTitle"/>
          </p:nvPr>
        </p:nvSpPr>
        <p:spPr bwMode="black">
          <a:xfrm>
            <a:off x="3175199" y="1700784"/>
            <a:ext cx="8500062" cy="2630658"/>
          </a:xfrm>
        </p:spPr>
        <p:txBody>
          <a:bodyPr rtlCol="0" anchor="b"/>
          <a:lstStyle>
            <a:lvl1pPr algn="l">
              <a:lnSpc>
                <a:spcPct val="90000"/>
              </a:lnSpc>
              <a:defRPr sz="6000" b="1">
                <a:solidFill>
                  <a:schemeClr val="tx1"/>
                </a:solidFill>
              </a:defRPr>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Κάντε κλικ για να επεξεργαστείτε τον υπότιτλο του υποδείγματος</a:t>
            </a:r>
            <a:endParaRPr lang="el-GR" dirty="0"/>
          </a:p>
        </p:txBody>
      </p:sp>
      <p:sp>
        <p:nvSpPr>
          <p:cNvPr id="11" name="Σύμβολο κράτησης θέσης ημερομηνίας 3"/>
          <p:cNvSpPr>
            <a:spLocks noGrp="1"/>
          </p:cNvSpPr>
          <p:nvPr>
            <p:ph type="dt" sz="half" idx="10"/>
          </p:nvPr>
        </p:nvSpPr>
        <p:spPr/>
        <p:txBody>
          <a:bodyPr rtlCol="0"/>
          <a:lstStyle>
            <a:lvl1pPr>
              <a:defRPr>
                <a:solidFill>
                  <a:schemeClr val="bg2"/>
                </a:solidFill>
              </a:defRPr>
            </a:lvl1pPr>
          </a:lstStyle>
          <a:p>
            <a:pPr rtl="0"/>
            <a:fld id="{463C7445-6C58-44E3-9F57-6C4688003FBB}" type="datetime1">
              <a:rPr lang="el-GR" smtClean="0"/>
              <a:t>6/3/2024</a:t>
            </a:fld>
            <a:endParaRPr lang="el-GR" dirty="0"/>
          </a:p>
        </p:txBody>
      </p:sp>
      <p:sp>
        <p:nvSpPr>
          <p:cNvPr id="12" name="Σύμβολο κράτησης θέσης υποσέλιδου 4"/>
          <p:cNvSpPr>
            <a:spLocks noGrp="1"/>
          </p:cNvSpPr>
          <p:nvPr>
            <p:ph type="ftr" sz="quarter" idx="11"/>
          </p:nvPr>
        </p:nvSpPr>
        <p:spPr/>
        <p:txBody>
          <a:bodyPr rtlCol="0"/>
          <a:lstStyle>
            <a:lvl1pPr>
              <a:defRPr>
                <a:solidFill>
                  <a:schemeClr val="bg2"/>
                </a:solidFill>
              </a:defRPr>
            </a:lvl1pPr>
          </a:lstStyle>
          <a:p>
            <a:pPr rtl="0"/>
            <a:endParaRPr lang="el-GR" dirty="0"/>
          </a:p>
        </p:txBody>
      </p:sp>
      <p:sp>
        <p:nvSpPr>
          <p:cNvPr id="13" name="Σύμβολο κράτησης θέσης αριθμού διαφάνειας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el-GR" smtClean="0"/>
              <a:pPr/>
              <a:t>‹#›</a:t>
            </a:fld>
            <a:endParaRPr lang="el-GR"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p>
            <a:pPr rtl="0"/>
            <a:fld id="{D50C9008-FD63-4C0C-BABD-825EB40954A9}" type="datetime1">
              <a:rPr lang="el-GR" smtClean="0"/>
              <a:t>6/3/2024</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10" name="Ορθογώνιο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Κατακόρυφος τίτλος 1"/>
          <p:cNvSpPr>
            <a:spLocks noGrp="1"/>
          </p:cNvSpPr>
          <p:nvPr>
            <p:ph type="title" orient="vert"/>
          </p:nvPr>
        </p:nvSpPr>
        <p:spPr>
          <a:xfrm>
            <a:off x="10266348" y="462249"/>
            <a:ext cx="1370886" cy="5714714"/>
          </a:xfrm>
        </p:spPr>
        <p:txBody>
          <a:bodyPr vert="eaVert"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378199" y="462249"/>
            <a:ext cx="9693088" cy="5714714"/>
          </a:xfrm>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a:xfrm>
            <a:off x="378199" y="6356350"/>
            <a:ext cx="1971947" cy="365125"/>
          </a:xfrm>
        </p:spPr>
        <p:txBody>
          <a:bodyPr rtlCol="0"/>
          <a:lstStyle/>
          <a:p>
            <a:pPr rtl="0"/>
            <a:fld id="{BE970655-416C-4531-9EC4-F6D989E8CD43}" type="datetime1">
              <a:rPr lang="el-GR" smtClean="0"/>
              <a:t>6/3/2024</a:t>
            </a:fld>
            <a:endParaRPr lang="el-GR" dirty="0"/>
          </a:p>
        </p:txBody>
      </p:sp>
      <p:sp>
        <p:nvSpPr>
          <p:cNvPr id="5" name="Σύμβολο κράτησης θέσης υποσέλιδου 4"/>
          <p:cNvSpPr>
            <a:spLocks noGrp="1"/>
          </p:cNvSpPr>
          <p:nvPr>
            <p:ph type="ftr" sz="quarter" idx="11"/>
          </p:nvPr>
        </p:nvSpPr>
        <p:spPr>
          <a:xfrm>
            <a:off x="2382374" y="6356350"/>
            <a:ext cx="5687786" cy="365125"/>
          </a:xfrm>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a:xfrm>
            <a:off x="8102389" y="6356350"/>
            <a:ext cx="1968898" cy="365125"/>
          </a:xfrm>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p>
            <a:pPr rtl="0"/>
            <a:fld id="{1CCE8913-4E6A-45CC-9BB7-65498C03418C}" type="datetime1">
              <a:rPr lang="el-GR" smtClean="0"/>
              <a:t>6/3/2024</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Ορθογώνιο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Ορθογώνιο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a:t>Στυλ κειμένου υποδείγματος</a:t>
            </a:r>
          </a:p>
        </p:txBody>
      </p:sp>
      <p:sp>
        <p:nvSpPr>
          <p:cNvPr id="4" name="Σύμβολο κράτησης θέσης ημερομηνίας 3"/>
          <p:cNvSpPr>
            <a:spLocks noGrp="1"/>
          </p:cNvSpPr>
          <p:nvPr>
            <p:ph type="dt" sz="half" idx="10"/>
          </p:nvPr>
        </p:nvSpPr>
        <p:spPr/>
        <p:txBody>
          <a:bodyPr rtlCol="0"/>
          <a:lstStyle>
            <a:lvl1pPr>
              <a:defRPr>
                <a:solidFill>
                  <a:schemeClr val="bg2"/>
                </a:solidFill>
              </a:defRPr>
            </a:lvl1pPr>
          </a:lstStyle>
          <a:p>
            <a:pPr rtl="0"/>
            <a:fld id="{86C8E621-4969-4D5D-AFAA-D6820983903D}" type="datetime1">
              <a:rPr lang="el-GR" smtClean="0"/>
              <a:t>6/3/2024</a:t>
            </a:fld>
            <a:endParaRPr lang="el-GR" dirty="0"/>
          </a:p>
        </p:txBody>
      </p:sp>
      <p:sp>
        <p:nvSpPr>
          <p:cNvPr id="5" name="Σύμβολο κράτησης θέσης υποσέλιδου 4"/>
          <p:cNvSpPr>
            <a:spLocks noGrp="1"/>
          </p:cNvSpPr>
          <p:nvPr>
            <p:ph type="ftr" sz="quarter" idx="11"/>
          </p:nvPr>
        </p:nvSpPr>
        <p:spPr/>
        <p:txBody>
          <a:bodyPr rtlCol="0"/>
          <a:lstStyle>
            <a:lvl1pPr>
              <a:defRPr>
                <a:solidFill>
                  <a:schemeClr val="bg2"/>
                </a:solidFill>
              </a:defRPr>
            </a:lvl1pPr>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el-GR" smtClean="0"/>
              <a:pPr/>
              <a:t>‹#›</a:t>
            </a:fld>
            <a:endParaRPr lang="el-GR"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280160" y="2194560"/>
            <a:ext cx="4489704" cy="3986784"/>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415368" y="2194560"/>
            <a:ext cx="4493424" cy="3986784"/>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ημερομηνίας 4"/>
          <p:cNvSpPr>
            <a:spLocks noGrp="1"/>
          </p:cNvSpPr>
          <p:nvPr>
            <p:ph type="dt" sz="half" idx="10"/>
          </p:nvPr>
        </p:nvSpPr>
        <p:spPr/>
        <p:txBody>
          <a:bodyPr rtlCol="0"/>
          <a:lstStyle/>
          <a:p>
            <a:pPr rtl="0"/>
            <a:fld id="{89E34041-F9AF-40B9-B0DE-43BE020EF30D}" type="datetime1">
              <a:rPr lang="el-GR" smtClean="0"/>
              <a:t>6/3/2024</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Σύμβολο κράτησης θέσης περιεχομένου 3"/>
          <p:cNvSpPr>
            <a:spLocks noGrp="1"/>
          </p:cNvSpPr>
          <p:nvPr>
            <p:ph sz="half" idx="2"/>
          </p:nvPr>
        </p:nvSpPr>
        <p:spPr>
          <a:xfrm>
            <a:off x="1280160" y="2743194"/>
            <a:ext cx="4489704" cy="3433769"/>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419088" y="2743194"/>
            <a:ext cx="4489704" cy="3433769"/>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Σύμβολο κράτησης θέσης ημερομηνίας 6"/>
          <p:cNvSpPr>
            <a:spLocks noGrp="1"/>
          </p:cNvSpPr>
          <p:nvPr>
            <p:ph type="dt" sz="half" idx="10"/>
          </p:nvPr>
        </p:nvSpPr>
        <p:spPr/>
        <p:txBody>
          <a:bodyPr rtlCol="0"/>
          <a:lstStyle/>
          <a:p>
            <a:pPr rtl="0"/>
            <a:fld id="{FC5ADA88-D8D9-4379-9772-9852095DF5EC}" type="datetime1">
              <a:rPr lang="el-GR" smtClean="0"/>
              <a:t>6/3/2024</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ημερομηνίας 2"/>
          <p:cNvSpPr>
            <a:spLocks noGrp="1"/>
          </p:cNvSpPr>
          <p:nvPr>
            <p:ph type="dt" sz="half" idx="10"/>
          </p:nvPr>
        </p:nvSpPr>
        <p:spPr/>
        <p:txBody>
          <a:bodyPr rtlCol="0"/>
          <a:lstStyle/>
          <a:p>
            <a:pPr rtl="0"/>
            <a:fld id="{1EFFE0F5-B457-4713-979C-F38CFC02D1AE}" type="datetime1">
              <a:rPr lang="el-GR" smtClean="0"/>
              <a:t>6/3/2024</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p>
            <a:pPr rtl="0"/>
            <a:fld id="{87B9F303-AE07-4B36-ABB2-E03140A58CF0}" type="datetime1">
              <a:rPr lang="el-GR" smtClean="0"/>
              <a:t>6/3/2024</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ctr">
            <a:normAutofit/>
          </a:bodyPr>
          <a:lstStyle>
            <a:lvl1pPr>
              <a:defRPr sz="3000"/>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a:t>Στυλ κειμένου υποδείγματος</a:t>
            </a:r>
          </a:p>
        </p:txBody>
      </p:sp>
      <p:sp>
        <p:nvSpPr>
          <p:cNvPr id="3" name="Σύμβολο κράτησης θέσης περιεχομένου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ημερομηνίας 4"/>
          <p:cNvSpPr>
            <a:spLocks noGrp="1"/>
          </p:cNvSpPr>
          <p:nvPr>
            <p:ph type="dt" sz="half" idx="10"/>
          </p:nvPr>
        </p:nvSpPr>
        <p:spPr/>
        <p:txBody>
          <a:bodyPr rtlCol="0"/>
          <a:lstStyle/>
          <a:p>
            <a:pPr rtl="0"/>
            <a:fld id="{85E2A9F9-D895-4046-BE2C-7AF4A1EECEC1}" type="datetime1">
              <a:rPr lang="el-GR" smtClean="0"/>
              <a:t>6/3/2024</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ctr">
            <a:normAutofit/>
          </a:bodyPr>
          <a:lstStyle>
            <a:lvl1pPr>
              <a:defRPr sz="3000"/>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a:t>Στυλ κειμένου υποδείγματος</a:t>
            </a:r>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l-GR" dirty="0"/>
          </a:p>
        </p:txBody>
      </p:sp>
      <p:sp>
        <p:nvSpPr>
          <p:cNvPr id="5" name="Σύμβολο κράτησης θέσης ημερομηνίας 4"/>
          <p:cNvSpPr>
            <a:spLocks noGrp="1"/>
          </p:cNvSpPr>
          <p:nvPr>
            <p:ph type="dt" sz="half" idx="10"/>
          </p:nvPr>
        </p:nvSpPr>
        <p:spPr/>
        <p:txBody>
          <a:bodyPr rtlCol="0"/>
          <a:lstStyle/>
          <a:p>
            <a:pPr rtl="0"/>
            <a:fld id="{B939B4BE-C158-4AB2-B501-81A6745A4A4F}" type="datetime1">
              <a:rPr lang="el-GR" smtClean="0"/>
              <a:t>6/3/2024</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Ορθογώνιο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8" name="Εικόνα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Σύμβολο κράτησης θέσης τίτλου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el-GR" dirty="0"/>
              <a:t>Κάντε κλικ για να επεξεργαστείτε το Στυλ κύριου τίτλου</a:t>
            </a:r>
          </a:p>
        </p:txBody>
      </p:sp>
      <p:sp>
        <p:nvSpPr>
          <p:cNvPr id="3" name="Σύμβολο κράτησης θέσης κειμένου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a:p>
            <a:pPr lvl="5" rtl="0"/>
            <a:r>
              <a:rPr lang="el-GR" dirty="0"/>
              <a:t>Έκτου</a:t>
            </a:r>
          </a:p>
          <a:p>
            <a:pPr lvl="6" rtl="0"/>
            <a:r>
              <a:rPr lang="el-GR" dirty="0"/>
              <a:t>Έβδομου</a:t>
            </a:r>
          </a:p>
          <a:p>
            <a:pPr lvl="7" rtl="0"/>
            <a:r>
              <a:rPr lang="el-GR" dirty="0"/>
              <a:t>Όγδοου</a:t>
            </a:r>
          </a:p>
          <a:p>
            <a:pPr lvl="8" rtl="0"/>
            <a:r>
              <a:rPr lang="el-GR" dirty="0"/>
              <a:t>Ένατου</a:t>
            </a:r>
          </a:p>
        </p:txBody>
      </p:sp>
      <p:sp>
        <p:nvSpPr>
          <p:cNvPr id="4" name="Σύμβολο κράτησης θέσης ημερομηνίας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pPr rtl="0"/>
            <a:fld id="{60745E4E-2F92-43E0-9625-65E832776AD1}" type="datetime1">
              <a:rPr lang="el-GR" smtClean="0"/>
              <a:t>6/3/2024</a:t>
            </a:fld>
            <a:endParaRPr lang="el-GR" dirty="0"/>
          </a:p>
        </p:txBody>
      </p:sp>
      <p:sp>
        <p:nvSpPr>
          <p:cNvPr id="5" name="Σύμβολο κράτησης θέσης υποσέλιδου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el-GR" dirty="0"/>
          </a:p>
        </p:txBody>
      </p:sp>
      <p:sp>
        <p:nvSpPr>
          <p:cNvPr id="6" name="Σύμβολο κράτησης θέσης αριθμού διαφάνειας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el-GR" smtClean="0"/>
              <a:pPr/>
              <a:t>‹#›</a:t>
            </a:fld>
            <a:endParaRPr lang="el-GR"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rgo.ekt.gr/" TargetMode="External"/><Relationship Id="rId7" Type="http://schemas.openxmlformats.org/officeDocument/2006/relationships/comments" Target="../comments/comment1.xml"/><Relationship Id="rId2" Type="http://schemas.openxmlformats.org/officeDocument/2006/relationships/hyperlink" Target="http://www.heal-link.gr/&#160;" TargetMode="External"/><Relationship Id="rId1" Type="http://schemas.openxmlformats.org/officeDocument/2006/relationships/slideLayout" Target="../slideLayouts/slideLayout7.xml"/><Relationship Id="rId6" Type="http://schemas.openxmlformats.org/officeDocument/2006/relationships/hyperlink" Target="https://www.enl.auth.gr/lib/greekOpacs.html" TargetMode="External"/><Relationship Id="rId5" Type="http://schemas.openxmlformats.org/officeDocument/2006/relationships/hyperlink" Target="https://catalogue.openabekt.gr/" TargetMode="External"/><Relationship Id="rId4" Type="http://schemas.openxmlformats.org/officeDocument/2006/relationships/hyperlink" Target="http://www.openarchives.gr/"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kosmopolis.lis.upatras.gr/" TargetMode="External"/><Relationship Id="rId3" Type="http://schemas.openxmlformats.org/officeDocument/2006/relationships/hyperlink" Target="https://eskep.ekt.gr/eskep/info/2;jsessionid=004F0B9A24D659234070D877BA9D1741" TargetMode="External"/><Relationship Id="rId7" Type="http://schemas.openxmlformats.org/officeDocument/2006/relationships/hyperlink" Target="https://www.didaktorika.gr/" TargetMode="External"/><Relationship Id="rId2" Type="http://schemas.openxmlformats.org/officeDocument/2006/relationships/hyperlink" Target="http://www.pi-schools.gr/library/pi-lib/hb_ejournals.htm" TargetMode="External"/><Relationship Id="rId1" Type="http://schemas.openxmlformats.org/officeDocument/2006/relationships/slideLayout" Target="../slideLayouts/slideLayout7.xml"/><Relationship Id="rId6" Type="http://schemas.openxmlformats.org/officeDocument/2006/relationships/hyperlink" Target="https://anemi.lib.uoc.gr/hierarchy/collection/?&amp;lang=el&amp;ioffset=1&amp;offset=1" TargetMode="External"/><Relationship Id="rId11" Type="http://schemas.openxmlformats.org/officeDocument/2006/relationships/hyperlink" Target="http://www.greek-language.gr/greekLang/literature/guides/net/greek/greek_05.html" TargetMode="External"/><Relationship Id="rId5" Type="http://schemas.openxmlformats.org/officeDocument/2006/relationships/hyperlink" Target="http://www.greeklanguage.gr/greekLang/modern_greek/guides/internet/greek/page_008.html" TargetMode="External"/><Relationship Id="rId10" Type="http://schemas.openxmlformats.org/officeDocument/2006/relationships/hyperlink" Target="https://www.poeticanet.gr/ilektronika-periodika-a-1329.html?category_id=401" TargetMode="External"/><Relationship Id="rId4" Type="http://schemas.openxmlformats.org/officeDocument/2006/relationships/hyperlink" Target="https://eskep.ekt.gr/eskep/info/2" TargetMode="External"/><Relationship Id="rId9" Type="http://schemas.openxmlformats.org/officeDocument/2006/relationships/hyperlink" Target="http://pleias.lis.upatras.gr/"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library.ucy.ac.cy/" TargetMode="External"/><Relationship Id="rId3" Type="http://schemas.openxmlformats.org/officeDocument/2006/relationships/hyperlink" Target="https://scholar.google.gr/scholar?q=%CE%B7%CE%BB%CE%B5%CE%BA%CF%84%CF%81%CE%BF%CE%BD%CE%B9%CE%BA%CE%B1+%CF%80%CE%B5%CF%81%CE%B9%CE%BF%CE%B4%CE%B9%CE%BA%CE%B1+%CE%B5%CE%BA%CF%80%CE%B1%CE%B9%CE%B4%CE%B5%CF%85%CF%83%CE%B7%CF%82&amp;hl=el&amp;as_sdt=0&amp;as_vis=1&amp;oi=scholart" TargetMode="External"/><Relationship Id="rId7" Type="http://schemas.openxmlformats.org/officeDocument/2006/relationships/hyperlink" Target="http://www.scientific-journal-articles.org/greek/free-online-journals/education/education%20articles.htm" TargetMode="External"/><Relationship Id="rId2" Type="http://schemas.openxmlformats.org/officeDocument/2006/relationships/hyperlink" Target="http://scholar.google.gr/scholar?q=%CE%B7%CE%BB%CE%B5%CE%BA%CF%84%CF%81%CE%BF%CE%BD%CE%B9%CE%BA%CE%B1+%CF%80%CE%B5%CF%81%CE%B9%CE%BF%CE%B4%CE%B9%CE%BA%CE%B1+%CE%B5%CE%BA%CF%80%CE%B1%CE%B9%CE%B4%CE%B5%CF%85%CF%83%CE%B7%CF%82&amp;hl=el&amp;as_sdt=0&amp;as_vis=1&amp;oi=scholart" TargetMode="External"/><Relationship Id="rId1" Type="http://schemas.openxmlformats.org/officeDocument/2006/relationships/slideLayout" Target="../slideLayouts/slideLayout7.xml"/><Relationship Id="rId6" Type="http://schemas.openxmlformats.org/officeDocument/2006/relationships/hyperlink" Target="http://kemete.sch.gr/?page_id=91" TargetMode="External"/><Relationship Id="rId5" Type="http://schemas.openxmlformats.org/officeDocument/2006/relationships/hyperlink" Target="http://www.neapaideia-glossa.gr/archive.htm" TargetMode="External"/><Relationship Id="rId4" Type="http://schemas.openxmlformats.org/officeDocument/2006/relationships/hyperlink" Target="https://ojs.lib.uom.gr/index.php/paidagogiki/issue/archive" TargetMode="External"/><Relationship Id="rId9" Type="http://schemas.openxmlformats.org/officeDocument/2006/relationships/hyperlink" Target="http://lib.eap.gr/el/%CE%B7%CE%BB%CE%B5%CE%BA%CF%84%CF%81%CE%BF%CE%BD%CE%B9%CE%BA%CE%AD%CF%82-%CF%80%CE%B7%CE%B3%CE%AD%CF%82/%CE%B7%CE%BB%CE%B5%CE%BA%CF%84%CF%81%CE%BF%CE%BD%CE%B9%CE%BA%CE%AC-%CF%80%CE%B5%CF%81%CE%B9%CE%BF%CE%B4%CE%B9%CE%BA%CE%AC.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doabooks.org/" TargetMode="External"/><Relationship Id="rId3" Type="http://schemas.openxmlformats.org/officeDocument/2006/relationships/hyperlink" Target="http://scholar.google.com/" TargetMode="External"/><Relationship Id="rId7" Type="http://schemas.openxmlformats.org/officeDocument/2006/relationships/hyperlink" Target="http://www.ipl.org/" TargetMode="External"/><Relationship Id="rId2" Type="http://schemas.openxmlformats.org/officeDocument/2006/relationships/hyperlink" Target="http://library.panteion.gr/" TargetMode="External"/><Relationship Id="rId1" Type="http://schemas.openxmlformats.org/officeDocument/2006/relationships/slideLayout" Target="../slideLayouts/slideLayout7.xml"/><Relationship Id="rId6" Type="http://schemas.openxmlformats.org/officeDocument/2006/relationships/hyperlink" Target="http://search.proquest.com/psycinfo?accountid=31631" TargetMode="External"/><Relationship Id="rId5" Type="http://schemas.openxmlformats.org/officeDocument/2006/relationships/hyperlink" Target="http://www.lii.org/" TargetMode="External"/><Relationship Id="rId4" Type="http://schemas.openxmlformats.org/officeDocument/2006/relationships/hyperlink" Target="https://www.elsevi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br>
              <a:rPr lang="en-US" dirty="0"/>
            </a:br>
            <a:endParaRPr lang="el-GR" dirty="0"/>
          </a:p>
        </p:txBody>
      </p:sp>
      <p:sp>
        <p:nvSpPr>
          <p:cNvPr id="3" name="Υπότιτλος 2"/>
          <p:cNvSpPr>
            <a:spLocks noGrp="1"/>
          </p:cNvSpPr>
          <p:nvPr>
            <p:ph type="subTitle" idx="1"/>
          </p:nvPr>
        </p:nvSpPr>
        <p:spPr/>
        <p:txBody>
          <a:bodyPr rtlCol="0"/>
          <a:lstStyle/>
          <a:p>
            <a:r>
              <a:rPr lang="el-GR" dirty="0"/>
              <a:t> </a:t>
            </a:r>
            <a:r>
              <a:rPr lang="el-GR" sz="2800" b="1" dirty="0"/>
              <a:t>μέθοδοι και on </a:t>
            </a:r>
            <a:r>
              <a:rPr lang="el-GR" sz="2800" b="1" dirty="0" err="1"/>
              <a:t>line</a:t>
            </a:r>
            <a:r>
              <a:rPr lang="el-GR" sz="2800" b="1" dirty="0"/>
              <a:t> αναζήτηση βιβλιογραφίας </a:t>
            </a:r>
            <a:endParaRPr lang="el-GR" b="1" dirty="0"/>
          </a:p>
        </p:txBody>
      </p:sp>
      <p:sp>
        <p:nvSpPr>
          <p:cNvPr id="4" name="Ορθογώνιο 3">
            <a:extLst>
              <a:ext uri="{FF2B5EF4-FFF2-40B4-BE49-F238E27FC236}">
                <a16:creationId xmlns:a16="http://schemas.microsoft.com/office/drawing/2014/main" id="{67A8A619-308C-434A-8CB7-12D69DF7681A}"/>
              </a:ext>
            </a:extLst>
          </p:cNvPr>
          <p:cNvSpPr/>
          <p:nvPr/>
        </p:nvSpPr>
        <p:spPr>
          <a:xfrm>
            <a:off x="3556000" y="1572729"/>
            <a:ext cx="7327900" cy="2123658"/>
          </a:xfrm>
          <a:prstGeom prst="rect">
            <a:avLst/>
          </a:prstGeom>
        </p:spPr>
        <p:txBody>
          <a:bodyPr wrap="square">
            <a:spAutoFit/>
          </a:bodyPr>
          <a:lstStyle/>
          <a:p>
            <a:r>
              <a:rPr lang="el-GR" sz="4400" dirty="0">
                <a:solidFill>
                  <a:schemeClr val="accent1">
                    <a:lumMod val="50000"/>
                  </a:schemeClr>
                </a:solidFill>
              </a:rPr>
              <a:t>Έντυπη και ψηφιακή προσέγγιση της πληροφορίας στην επιστημονική έρευνα:</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1500" y="466343"/>
            <a:ext cx="10337292" cy="1362113"/>
          </a:xfrm>
        </p:spPr>
        <p:txBody>
          <a:bodyPr rtlCol="0"/>
          <a:lstStyle/>
          <a:p>
            <a:pPr rtl="0"/>
            <a:r>
              <a:rPr lang="el-GR" dirty="0"/>
              <a:t>            Προετοιμασία της συγγραφής επιστημονικής εργασίας</a:t>
            </a:r>
          </a:p>
        </p:txBody>
      </p:sp>
      <p:graphicFrame>
        <p:nvGraphicFramePr>
          <p:cNvPr id="8" name="Σύμβολο κράτησης θέσης περιεχομένου 2" descr="Τραπεζοειδής λίστα που εμφανίζει 4 ομάδες τακτοποιημένες από τα αριστερά προς τα δεξιά με περιγραφές εργασιών κάτω από κάθε ομάδα"/>
          <p:cNvGraphicFramePr>
            <a:graphicFrameLocks noGrp="1"/>
          </p:cNvGraphicFramePr>
          <p:nvPr>
            <p:ph idx="1"/>
            <p:extLst>
              <p:ext uri="{D42A27DB-BD31-4B8C-83A1-F6EECF244321}">
                <p14:modId xmlns:p14="http://schemas.microsoft.com/office/powerpoint/2010/main" val="1005227851"/>
              </p:ext>
            </p:extLst>
          </p:nvPr>
        </p:nvGraphicFramePr>
        <p:xfrm>
          <a:off x="1" y="2159000"/>
          <a:ext cx="12192000" cy="3924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Διάγραμμα ροής: Εναλλακτική διεργασία 7">
            <a:extLst>
              <a:ext uri="{FF2B5EF4-FFF2-40B4-BE49-F238E27FC236}">
                <a16:creationId xmlns:a16="http://schemas.microsoft.com/office/drawing/2014/main" id="{5296F05F-33BF-48EE-8B37-E58471260644}"/>
              </a:ext>
            </a:extLst>
          </p:cNvPr>
          <p:cNvSpPr/>
          <p:nvPr/>
        </p:nvSpPr>
        <p:spPr>
          <a:xfrm>
            <a:off x="414020" y="3067417"/>
            <a:ext cx="3657600" cy="6223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002060"/>
                </a:solidFill>
              </a:rPr>
              <a:t>Ερωτηματολόγια</a:t>
            </a:r>
          </a:p>
        </p:txBody>
      </p:sp>
      <p:sp>
        <p:nvSpPr>
          <p:cNvPr id="9" name="Διάγραμμα ροής: Εναλλακτική διεργασία 8">
            <a:extLst>
              <a:ext uri="{FF2B5EF4-FFF2-40B4-BE49-F238E27FC236}">
                <a16:creationId xmlns:a16="http://schemas.microsoft.com/office/drawing/2014/main" id="{8D00FFF9-B679-4219-B267-C1165B8752B2}"/>
              </a:ext>
            </a:extLst>
          </p:cNvPr>
          <p:cNvSpPr/>
          <p:nvPr/>
        </p:nvSpPr>
        <p:spPr>
          <a:xfrm>
            <a:off x="1788161" y="3936805"/>
            <a:ext cx="3657600" cy="6223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002060"/>
                </a:solidFill>
              </a:rPr>
              <a:t>Συνεντεύξεις</a:t>
            </a:r>
          </a:p>
        </p:txBody>
      </p:sp>
      <p:sp>
        <p:nvSpPr>
          <p:cNvPr id="10" name="Διάγραμμα ροής: Εναλλακτική διεργασία 9">
            <a:extLst>
              <a:ext uri="{FF2B5EF4-FFF2-40B4-BE49-F238E27FC236}">
                <a16:creationId xmlns:a16="http://schemas.microsoft.com/office/drawing/2014/main" id="{FA0D1DBB-CF7D-408A-9AEB-EC3EEF24131F}"/>
              </a:ext>
            </a:extLst>
          </p:cNvPr>
          <p:cNvSpPr/>
          <p:nvPr/>
        </p:nvSpPr>
        <p:spPr>
          <a:xfrm>
            <a:off x="549656" y="4820039"/>
            <a:ext cx="3657600" cy="6223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002060"/>
                </a:solidFill>
              </a:rPr>
              <a:t>Παρατηρήσεις</a:t>
            </a:r>
          </a:p>
        </p:txBody>
      </p:sp>
      <p:sp>
        <p:nvSpPr>
          <p:cNvPr id="11" name="Διάγραμμα ροής: Εναλλακτική διεργασία 10">
            <a:extLst>
              <a:ext uri="{FF2B5EF4-FFF2-40B4-BE49-F238E27FC236}">
                <a16:creationId xmlns:a16="http://schemas.microsoft.com/office/drawing/2014/main" id="{61D2C873-0FAF-4799-8209-2285F02AC7B0}"/>
              </a:ext>
            </a:extLst>
          </p:cNvPr>
          <p:cNvSpPr/>
          <p:nvPr/>
        </p:nvSpPr>
        <p:spPr>
          <a:xfrm>
            <a:off x="1788161" y="5761656"/>
            <a:ext cx="3657600" cy="6223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rgbClr val="002060"/>
                </a:solidFill>
              </a:rPr>
              <a:t>Άλλες προσωπικές μεθόδους  καταγραφής </a:t>
            </a:r>
          </a:p>
        </p:txBody>
      </p:sp>
      <p:sp>
        <p:nvSpPr>
          <p:cNvPr id="12" name="Διάγραμμα ροής: Εναλλακτική διεργασία 11">
            <a:extLst>
              <a:ext uri="{FF2B5EF4-FFF2-40B4-BE49-F238E27FC236}">
                <a16:creationId xmlns:a16="http://schemas.microsoft.com/office/drawing/2014/main" id="{3FF63AC7-27B2-4CA7-8EB2-1DF2C548C93F}"/>
              </a:ext>
            </a:extLst>
          </p:cNvPr>
          <p:cNvSpPr/>
          <p:nvPr/>
        </p:nvSpPr>
        <p:spPr>
          <a:xfrm>
            <a:off x="7924800" y="6153889"/>
            <a:ext cx="4027167" cy="6223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C00000"/>
                </a:solidFill>
              </a:rPr>
              <a:t>Ηλεκτρονικές βάσεις δεδομένων</a:t>
            </a:r>
          </a:p>
        </p:txBody>
      </p:sp>
      <p:sp>
        <p:nvSpPr>
          <p:cNvPr id="13" name="Διάγραμμα ροής: Εναλλακτική διεργασία 12">
            <a:extLst>
              <a:ext uri="{FF2B5EF4-FFF2-40B4-BE49-F238E27FC236}">
                <a16:creationId xmlns:a16="http://schemas.microsoft.com/office/drawing/2014/main" id="{2828D89A-EB36-441E-B6C0-34A5AC832530}"/>
              </a:ext>
            </a:extLst>
          </p:cNvPr>
          <p:cNvSpPr/>
          <p:nvPr/>
        </p:nvSpPr>
        <p:spPr>
          <a:xfrm>
            <a:off x="7051040" y="5477068"/>
            <a:ext cx="3657600" cy="6223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C00000"/>
                </a:solidFill>
              </a:rPr>
              <a:t>Δημοσιεύσεις σε Συλλογικούς  Επιστημονικούς Τόμους</a:t>
            </a:r>
          </a:p>
        </p:txBody>
      </p:sp>
      <p:sp>
        <p:nvSpPr>
          <p:cNvPr id="14" name="Διάγραμμα ροής: Εναλλακτική διεργασία 13">
            <a:extLst>
              <a:ext uri="{FF2B5EF4-FFF2-40B4-BE49-F238E27FC236}">
                <a16:creationId xmlns:a16="http://schemas.microsoft.com/office/drawing/2014/main" id="{7A304810-41D2-4657-A548-96E918A19794}"/>
              </a:ext>
            </a:extLst>
          </p:cNvPr>
          <p:cNvSpPr/>
          <p:nvPr/>
        </p:nvSpPr>
        <p:spPr>
          <a:xfrm>
            <a:off x="8294367" y="4800247"/>
            <a:ext cx="3657600" cy="6223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C00000"/>
                </a:solidFill>
              </a:rPr>
              <a:t>Δημοσκοπήσεις/Απογραφές</a:t>
            </a:r>
          </a:p>
        </p:txBody>
      </p:sp>
      <p:sp>
        <p:nvSpPr>
          <p:cNvPr id="15" name="Διάγραμμα ροής: Εναλλακτική διεργασία 14">
            <a:extLst>
              <a:ext uri="{FF2B5EF4-FFF2-40B4-BE49-F238E27FC236}">
                <a16:creationId xmlns:a16="http://schemas.microsoft.com/office/drawing/2014/main" id="{F2FADA03-B379-4D94-B0A2-3B79C520FD52}"/>
              </a:ext>
            </a:extLst>
          </p:cNvPr>
          <p:cNvSpPr/>
          <p:nvPr/>
        </p:nvSpPr>
        <p:spPr>
          <a:xfrm>
            <a:off x="7051040" y="4150690"/>
            <a:ext cx="3657600" cy="6223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C00000"/>
                </a:solidFill>
              </a:rPr>
              <a:t>Εργασίες σε Πρακτικά Επιστημονικών Συνεδρίων</a:t>
            </a:r>
          </a:p>
        </p:txBody>
      </p:sp>
      <p:sp>
        <p:nvSpPr>
          <p:cNvPr id="16" name="Διάγραμμα ροής: Εναλλακτική διεργασία 15">
            <a:extLst>
              <a:ext uri="{FF2B5EF4-FFF2-40B4-BE49-F238E27FC236}">
                <a16:creationId xmlns:a16="http://schemas.microsoft.com/office/drawing/2014/main" id="{C67E4736-247F-4B38-B715-0B91D87D9015}"/>
              </a:ext>
            </a:extLst>
          </p:cNvPr>
          <p:cNvSpPr/>
          <p:nvPr/>
        </p:nvSpPr>
        <p:spPr>
          <a:xfrm>
            <a:off x="8294367" y="3478592"/>
            <a:ext cx="3657600" cy="6223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rgbClr val="C00000"/>
                </a:solidFill>
              </a:rPr>
              <a:t>Επιστημονικά άρθρα (Περιοδικά)</a:t>
            </a:r>
          </a:p>
        </p:txBody>
      </p:sp>
      <p:sp>
        <p:nvSpPr>
          <p:cNvPr id="17" name="Διάγραμμα ροής: Εναλλακτική διεργασία 16">
            <a:extLst>
              <a:ext uri="{FF2B5EF4-FFF2-40B4-BE49-F238E27FC236}">
                <a16:creationId xmlns:a16="http://schemas.microsoft.com/office/drawing/2014/main" id="{4099B1F3-26A6-43AA-8559-98424BA15E05}"/>
              </a:ext>
            </a:extLst>
          </p:cNvPr>
          <p:cNvSpPr/>
          <p:nvPr/>
        </p:nvSpPr>
        <p:spPr>
          <a:xfrm>
            <a:off x="7051040" y="2824311"/>
            <a:ext cx="3657600" cy="6223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C00000"/>
                </a:solidFill>
              </a:rPr>
              <a:t>Μονογραφίες (βιβλία)</a:t>
            </a:r>
          </a:p>
        </p:txBody>
      </p:sp>
      <p:sp>
        <p:nvSpPr>
          <p:cNvPr id="18" name="Οβάλ 17">
            <a:extLst>
              <a:ext uri="{FF2B5EF4-FFF2-40B4-BE49-F238E27FC236}">
                <a16:creationId xmlns:a16="http://schemas.microsoft.com/office/drawing/2014/main" id="{D7097B68-3B54-4C20-A9F6-BEAD421F5D2C}"/>
              </a:ext>
            </a:extLst>
          </p:cNvPr>
          <p:cNvSpPr/>
          <p:nvPr/>
        </p:nvSpPr>
        <p:spPr>
          <a:xfrm>
            <a:off x="0" y="1900446"/>
            <a:ext cx="5321301" cy="7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t>Πρωτογενή έρευνα</a:t>
            </a:r>
          </a:p>
        </p:txBody>
      </p:sp>
      <p:sp>
        <p:nvSpPr>
          <p:cNvPr id="21" name="Θέση περιεχομένου 20">
            <a:extLst>
              <a:ext uri="{FF2B5EF4-FFF2-40B4-BE49-F238E27FC236}">
                <a16:creationId xmlns:a16="http://schemas.microsoft.com/office/drawing/2014/main" id="{B2B284F0-351A-4B03-85A6-D5B1E7955CCB}"/>
              </a:ext>
            </a:extLst>
          </p:cNvPr>
          <p:cNvSpPr>
            <a:spLocks noGrp="1"/>
          </p:cNvSpPr>
          <p:nvPr>
            <p:ph idx="1"/>
          </p:nvPr>
        </p:nvSpPr>
        <p:spPr>
          <a:xfrm>
            <a:off x="6870698" y="1900446"/>
            <a:ext cx="5321301" cy="7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ctr">
              <a:buNone/>
            </a:pPr>
            <a:r>
              <a:rPr lang="el-GR" sz="3200" b="1" dirty="0">
                <a:solidFill>
                  <a:schemeClr val="bg2"/>
                </a:solidFill>
              </a:rPr>
              <a:t>Δευτερογενή έρευνα</a:t>
            </a:r>
          </a:p>
        </p:txBody>
      </p:sp>
    </p:spTree>
    <p:extLst>
      <p:ext uri="{BB962C8B-B14F-4D97-AF65-F5344CB8AC3E}">
        <p14:creationId xmlns:p14="http://schemas.microsoft.com/office/powerpoint/2010/main" val="230162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down)">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wipe(down)">
                                      <p:cBhvr>
                                        <p:cTn id="42" dur="5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down)">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down)">
                                      <p:cBhvr>
                                        <p:cTn id="5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p:cNvSpPr>
          <p:nvPr>
            <p:ph type="title"/>
          </p:nvPr>
        </p:nvSpPr>
        <p:spPr/>
        <p:txBody>
          <a:bodyPr rtlCol="0"/>
          <a:lstStyle/>
          <a:p>
            <a:pPr rtl="0"/>
            <a:r>
              <a:rPr lang="el-GR" dirty="0"/>
              <a:t>Ερευνητικά χαρακτηριστικά</a:t>
            </a:r>
          </a:p>
        </p:txBody>
      </p:sp>
      <p:sp>
        <p:nvSpPr>
          <p:cNvPr id="14" name="Σύμβολο κράτησης θέσης περιεχομένου 2"/>
          <p:cNvSpPr>
            <a:spLocks noGrp="1"/>
          </p:cNvSpPr>
          <p:nvPr>
            <p:ph idx="1"/>
          </p:nvPr>
        </p:nvSpPr>
        <p:spPr>
          <a:xfrm>
            <a:off x="1280160" y="1828457"/>
            <a:ext cx="9628632" cy="5029544"/>
          </a:xfrm>
        </p:spPr>
        <p:txBody>
          <a:bodyPr rtlCol="0">
            <a:normAutofit lnSpcReduction="10000"/>
          </a:bodyPr>
          <a:lstStyle/>
          <a:p>
            <a:r>
              <a:rPr lang="el-GR" dirty="0"/>
              <a:t>Η έρευνα για την εκπόνηση της πτυχιακής εργασίας πρέπει να παρουσιάζει </a:t>
            </a:r>
            <a:r>
              <a:rPr lang="el-GR" b="1" dirty="0">
                <a:solidFill>
                  <a:srgbClr val="C00000"/>
                </a:solidFill>
              </a:rPr>
              <a:t>ορθή επιστημονική προσέγγιση </a:t>
            </a:r>
            <a:r>
              <a:rPr lang="el-GR" dirty="0"/>
              <a:t>και </a:t>
            </a:r>
            <a:r>
              <a:rPr lang="el-GR" b="1" dirty="0">
                <a:solidFill>
                  <a:srgbClr val="C00000"/>
                </a:solidFill>
              </a:rPr>
              <a:t>μεθοδολογία</a:t>
            </a:r>
            <a:r>
              <a:rPr lang="el-GR" dirty="0"/>
              <a:t>, συμβάλλοντας στην προώθηση της γνώσης γύρω από το θέμα που πραγματεύεται και αναλύει. Τα ερευνητικά δεδομένα πρέπει να είναι </a:t>
            </a:r>
            <a:r>
              <a:rPr lang="el-GR" b="1" dirty="0">
                <a:solidFill>
                  <a:srgbClr val="C00000"/>
                </a:solidFill>
              </a:rPr>
              <a:t>έγκυρα </a:t>
            </a:r>
            <a:r>
              <a:rPr lang="el-GR" dirty="0"/>
              <a:t>και η ακολουθούμενη μεθοδολογία να στηρίζεται </a:t>
            </a:r>
            <a:r>
              <a:rPr lang="el-GR" b="1" dirty="0">
                <a:solidFill>
                  <a:srgbClr val="C00000"/>
                </a:solidFill>
              </a:rPr>
              <a:t>σε επιστημονικά αποδεκτές αρχές</a:t>
            </a:r>
            <a:r>
              <a:rPr lang="el-GR" dirty="0"/>
              <a:t>, ώστε να μπορεί να ελεγχθεί εύκολα και με ακρίβεια. </a:t>
            </a:r>
          </a:p>
          <a:p>
            <a:r>
              <a:rPr lang="el-GR" dirty="0"/>
              <a:t>Τα ερευνητικά δεδομένα μπορούν να συλλέγονται από τον ίδιο το φοιτητή (πρωτογενής έρευνα), είτε να στηρίζονται σε δεδομένα που έχουν συλλέξει άλλοι (δευτερογενής έρευνα)</a:t>
            </a:r>
          </a:p>
          <a:p>
            <a:r>
              <a:rPr lang="el-GR" b="1" u="sng" dirty="0">
                <a:solidFill>
                  <a:srgbClr val="C00000"/>
                </a:solidFill>
              </a:rPr>
              <a:t>Τήρηση της επιστημονικής δεοντολογίας:</a:t>
            </a:r>
          </a:p>
          <a:p>
            <a:pPr marL="0" indent="0">
              <a:buNone/>
            </a:pPr>
            <a:r>
              <a:rPr lang="el-GR" dirty="0"/>
              <a:t>Οποιαδήποτε παραποίηση στοιχείων ή αλλοίωση ερευνητικών δεδομένων και αποτελεσμάτων ή εκτενής αντιγραφή άλλων ερευνητών (λογοκλοπή) </a:t>
            </a:r>
            <a:r>
              <a:rPr lang="el-GR" b="1" dirty="0">
                <a:solidFill>
                  <a:srgbClr val="C00000"/>
                </a:solidFill>
              </a:rPr>
              <a:t>χωρίς αναφορά στο έργο τους, </a:t>
            </a:r>
            <a:r>
              <a:rPr lang="el-GR" dirty="0"/>
              <a:t>δε συνάδει με την προαγωγή έργου της επιστημονικής κοινότητας</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E80FB113-10C9-41E5-ABD3-CE03159D49D7}"/>
              </a:ext>
            </a:extLst>
          </p:cNvPr>
          <p:cNvSpPr/>
          <p:nvPr/>
        </p:nvSpPr>
        <p:spPr>
          <a:xfrm>
            <a:off x="0" y="-3812790"/>
            <a:ext cx="12192000" cy="9520555"/>
          </a:xfrm>
          <a:prstGeom prst="rect">
            <a:avLst/>
          </a:prstGeom>
        </p:spPr>
        <p:txBody>
          <a:bodyPr wrap="square">
            <a:spAutoFit/>
          </a:bodyPr>
          <a:lstStyle/>
          <a:p>
            <a:pPr marL="342900" lvl="0" indent="-342900">
              <a:spcAft>
                <a:spcPts val="1125"/>
              </a:spcAft>
              <a:buFont typeface="Wingdings" panose="05000000000000000000" pitchFamily="2" charset="2"/>
              <a:buChar char=""/>
            </a:pPr>
            <a:endParaRPr lang="el-GR" sz="2400" b="1" dirty="0">
              <a:solidFill>
                <a:srgbClr val="C00000"/>
              </a:solidFill>
              <a:latin typeface="Helvetica" panose="020B0604020202020204" pitchFamily="34" charset="0"/>
              <a:ea typeface="Times New Roman" panose="02020603050405020304" pitchFamily="18" charset="0"/>
            </a:endParaRPr>
          </a:p>
          <a:p>
            <a:pPr marL="342900" lvl="0" indent="-342900">
              <a:spcAft>
                <a:spcPts val="1125"/>
              </a:spcAft>
              <a:buFont typeface="Wingdings" panose="05000000000000000000" pitchFamily="2" charset="2"/>
              <a:buChar char=""/>
            </a:pPr>
            <a:endParaRPr lang="el-GR" sz="2400" b="1" dirty="0">
              <a:solidFill>
                <a:srgbClr val="C00000"/>
              </a:solidFill>
              <a:latin typeface="Helvetica" panose="020B0604020202020204" pitchFamily="34" charset="0"/>
              <a:ea typeface="Times New Roman" panose="02020603050405020304" pitchFamily="18" charset="0"/>
            </a:endParaRPr>
          </a:p>
          <a:p>
            <a:pPr marL="342900" lvl="0" indent="-342900">
              <a:spcAft>
                <a:spcPts val="1125"/>
              </a:spcAft>
              <a:buFont typeface="Wingdings" panose="05000000000000000000" pitchFamily="2" charset="2"/>
              <a:buChar char=""/>
            </a:pPr>
            <a:endParaRPr lang="el-GR" sz="2400" b="1" dirty="0">
              <a:solidFill>
                <a:srgbClr val="C00000"/>
              </a:solidFill>
              <a:latin typeface="Helvetica" panose="020B0604020202020204" pitchFamily="34" charset="0"/>
              <a:ea typeface="Times New Roman" panose="02020603050405020304" pitchFamily="18" charset="0"/>
            </a:endParaRPr>
          </a:p>
          <a:p>
            <a:pPr marL="342900" lvl="0" indent="-342900">
              <a:spcAft>
                <a:spcPts val="1125"/>
              </a:spcAft>
              <a:buFont typeface="Wingdings" panose="05000000000000000000" pitchFamily="2" charset="2"/>
              <a:buChar char=""/>
            </a:pPr>
            <a:endParaRPr lang="el-GR" sz="2400" b="1" dirty="0">
              <a:solidFill>
                <a:srgbClr val="C00000"/>
              </a:solidFill>
              <a:latin typeface="Helvetica" panose="020B0604020202020204" pitchFamily="34" charset="0"/>
              <a:ea typeface="Times New Roman" panose="02020603050405020304" pitchFamily="18" charset="0"/>
            </a:endParaRPr>
          </a:p>
          <a:p>
            <a:pPr marL="342900" lvl="0" indent="-342900">
              <a:spcAft>
                <a:spcPts val="1125"/>
              </a:spcAft>
              <a:buFont typeface="Wingdings" panose="05000000000000000000" pitchFamily="2" charset="2"/>
              <a:buChar char=""/>
            </a:pPr>
            <a:endParaRPr lang="el-GR" sz="2400" b="1" dirty="0">
              <a:solidFill>
                <a:srgbClr val="C00000"/>
              </a:solidFill>
              <a:latin typeface="Helvetica" panose="020B0604020202020204" pitchFamily="34" charset="0"/>
              <a:ea typeface="Times New Roman" panose="02020603050405020304" pitchFamily="18" charset="0"/>
            </a:endParaRPr>
          </a:p>
          <a:p>
            <a:pPr marL="342900" lvl="0" indent="-342900">
              <a:spcAft>
                <a:spcPts val="1125"/>
              </a:spcAft>
              <a:buFont typeface="Wingdings" panose="05000000000000000000" pitchFamily="2" charset="2"/>
              <a:buChar char=""/>
            </a:pPr>
            <a:endParaRPr lang="el-GR" sz="2400" b="1" dirty="0">
              <a:solidFill>
                <a:srgbClr val="C00000"/>
              </a:solidFill>
              <a:latin typeface="Helvetica" panose="020B0604020202020204" pitchFamily="34" charset="0"/>
              <a:ea typeface="Times New Roman" panose="02020603050405020304" pitchFamily="18" charset="0"/>
            </a:endParaRPr>
          </a:p>
          <a:p>
            <a:pPr marL="342900" lvl="0" indent="-342900">
              <a:spcAft>
                <a:spcPts val="1125"/>
              </a:spcAft>
              <a:buFont typeface="Wingdings" panose="05000000000000000000" pitchFamily="2" charset="2"/>
              <a:buChar char=""/>
            </a:pPr>
            <a:endParaRPr lang="el-GR" sz="2400" b="1" dirty="0">
              <a:solidFill>
                <a:srgbClr val="C00000"/>
              </a:solidFill>
              <a:latin typeface="Helvetica" panose="020B0604020202020204" pitchFamily="34" charset="0"/>
              <a:ea typeface="Times New Roman" panose="02020603050405020304" pitchFamily="18" charset="0"/>
            </a:endParaRPr>
          </a:p>
          <a:p>
            <a:pPr marL="342900" lvl="0" indent="-342900">
              <a:spcAft>
                <a:spcPts val="1125"/>
              </a:spcAft>
              <a:buFont typeface="Wingdings" panose="05000000000000000000" pitchFamily="2" charset="2"/>
              <a:buChar char=""/>
            </a:pPr>
            <a:endParaRPr lang="el-GR" sz="2400" b="1" dirty="0">
              <a:solidFill>
                <a:srgbClr val="C00000"/>
              </a:solidFill>
              <a:latin typeface="Helvetica" panose="020B0604020202020204" pitchFamily="34" charset="0"/>
              <a:ea typeface="Times New Roman" panose="02020603050405020304" pitchFamily="18" charset="0"/>
            </a:endParaRPr>
          </a:p>
          <a:p>
            <a:pPr lvl="0">
              <a:spcAft>
                <a:spcPts val="1125"/>
              </a:spcAft>
            </a:pPr>
            <a:r>
              <a:rPr lang="el-GR" sz="2400" b="1" dirty="0">
                <a:solidFill>
                  <a:srgbClr val="C00000"/>
                </a:solidFill>
                <a:latin typeface="Helvetica" panose="020B0604020202020204" pitchFamily="34" charset="0"/>
                <a:ea typeface="Times New Roman" panose="02020603050405020304" pitchFamily="18" charset="0"/>
              </a:rPr>
              <a:t>                         Βασικές βιβλιογραφικές ηλεκτρονικές βάσεις δεδομένων</a:t>
            </a:r>
          </a:p>
          <a:p>
            <a:pPr lvl="0">
              <a:spcAft>
                <a:spcPts val="1125"/>
              </a:spcAft>
            </a:pPr>
            <a:endParaRPr lang="el-GR" sz="2400" b="1" dirty="0">
              <a:solidFill>
                <a:srgbClr val="C00000"/>
              </a:solidFill>
              <a:latin typeface="Helvetica" panose="020B0604020202020204" pitchFamily="34" charset="0"/>
              <a:ea typeface="Times New Roman" panose="02020603050405020304" pitchFamily="18" charset="0"/>
            </a:endParaRPr>
          </a:p>
          <a:p>
            <a:pPr marL="342900" lvl="0" indent="-342900">
              <a:spcAft>
                <a:spcPts val="1125"/>
              </a:spcAft>
              <a:buFont typeface="Wingdings" panose="05000000000000000000" pitchFamily="2" charset="2"/>
              <a:buChar char=""/>
            </a:pPr>
            <a:r>
              <a:rPr lang="el-GR" sz="2000" b="1" dirty="0">
                <a:solidFill>
                  <a:srgbClr val="C00000"/>
                </a:solidFill>
                <a:latin typeface="Helvetica" panose="020B0604020202020204" pitchFamily="34" charset="0"/>
                <a:ea typeface="Times New Roman" panose="02020603050405020304" pitchFamily="18" charset="0"/>
              </a:rPr>
              <a:t>HEAL LINK</a:t>
            </a:r>
            <a:r>
              <a:rPr lang="el-GR" dirty="0">
                <a:solidFill>
                  <a:srgbClr val="000000"/>
                </a:solidFill>
                <a:latin typeface="Helvetica" panose="020B0604020202020204" pitchFamily="34" charset="0"/>
                <a:ea typeface="Times New Roman" panose="02020603050405020304" pitchFamily="18" charset="0"/>
              </a:rPr>
              <a:t> </a:t>
            </a:r>
            <a:r>
              <a:rPr lang="el-GR" dirty="0">
                <a:solidFill>
                  <a:srgbClr val="000000"/>
                </a:solidFill>
                <a:latin typeface="Helvetica" panose="020B0604020202020204" pitchFamily="34" charset="0"/>
                <a:ea typeface="Times New Roman" panose="02020603050405020304" pitchFamily="18" charset="0"/>
                <a:hlinkClick r:id="rId2"/>
              </a:rPr>
              <a:t>http://www.heal-link.gr/ </a:t>
            </a:r>
            <a:endParaRPr lang="el-GR" sz="2400" dirty="0">
              <a:latin typeface="Times New Roman" panose="02020603050405020304" pitchFamily="18" charset="0"/>
              <a:ea typeface="Times New Roman" panose="02020603050405020304" pitchFamily="18" charset="0"/>
            </a:endParaRPr>
          </a:p>
          <a:p>
            <a:pPr marL="457200">
              <a:spcAft>
                <a:spcPts val="1125"/>
              </a:spcAft>
            </a:pPr>
            <a:r>
              <a:rPr lang="el-GR" dirty="0">
                <a:solidFill>
                  <a:srgbClr val="000000"/>
                </a:solidFill>
                <a:latin typeface="Helvetica" panose="020B0604020202020204" pitchFamily="34" charset="0"/>
                <a:ea typeface="Times New Roman" panose="02020603050405020304" pitchFamily="18" charset="0"/>
              </a:rPr>
              <a:t>Πρόκειται για το Σύνδεσμο Ελληνικών Ακαδημαϊκών Βιβλιοθηκών (Hellenic </a:t>
            </a:r>
            <a:r>
              <a:rPr lang="el-GR" dirty="0" err="1">
                <a:solidFill>
                  <a:srgbClr val="000000"/>
                </a:solidFill>
                <a:latin typeface="Helvetica" panose="020B0604020202020204" pitchFamily="34" charset="0"/>
                <a:ea typeface="Times New Roman" panose="02020603050405020304" pitchFamily="18" charset="0"/>
              </a:rPr>
              <a:t>Academic</a:t>
            </a:r>
            <a:r>
              <a:rPr lang="el-GR" dirty="0">
                <a:solidFill>
                  <a:srgbClr val="000000"/>
                </a:solidFill>
                <a:latin typeface="Helvetica" panose="020B0604020202020204" pitchFamily="34" charset="0"/>
                <a:ea typeface="Times New Roman" panose="02020603050405020304" pitchFamily="18" charset="0"/>
              </a:rPr>
              <a:t> </a:t>
            </a:r>
            <a:r>
              <a:rPr lang="el-GR" dirty="0" err="1">
                <a:solidFill>
                  <a:srgbClr val="000000"/>
                </a:solidFill>
                <a:latin typeface="Helvetica" panose="020B0604020202020204" pitchFamily="34" charset="0"/>
                <a:ea typeface="Times New Roman" panose="02020603050405020304" pitchFamily="18" charset="0"/>
              </a:rPr>
              <a:t>Libraries</a:t>
            </a:r>
            <a:r>
              <a:rPr lang="el-GR" dirty="0">
                <a:solidFill>
                  <a:srgbClr val="000000"/>
                </a:solidFill>
                <a:latin typeface="Helvetica" panose="020B0604020202020204" pitchFamily="34" charset="0"/>
                <a:ea typeface="Times New Roman" panose="02020603050405020304" pitchFamily="18" charset="0"/>
              </a:rPr>
              <a:t> </a:t>
            </a:r>
            <a:r>
              <a:rPr lang="el-GR" dirty="0" err="1">
                <a:solidFill>
                  <a:srgbClr val="000000"/>
                </a:solidFill>
                <a:latin typeface="Helvetica" panose="020B0604020202020204" pitchFamily="34" charset="0"/>
                <a:ea typeface="Times New Roman" panose="02020603050405020304" pitchFamily="18" charset="0"/>
              </a:rPr>
              <a:t>Link</a:t>
            </a:r>
            <a:r>
              <a:rPr lang="el-GR" dirty="0">
                <a:solidFill>
                  <a:srgbClr val="000000"/>
                </a:solidFill>
                <a:latin typeface="Helvetica" panose="020B0604020202020204" pitchFamily="34" charset="0"/>
                <a:ea typeface="Times New Roman" panose="02020603050405020304" pitchFamily="18" charset="0"/>
              </a:rPr>
              <a:t>) που λειτουργεί υπό μορφή κοινοπραξίας. Αποτελείται από 22 Α.Ε.Ι., 15 Τ.Ε.Ι., το Πανεπιστήμιο Κύπρου, 21 Ερευνητικά Ιδρύματα, την Ακαδημία Αθηνών και την Εθνική Βιβλιοθήκη της Ελλάδος. Οι χρήστες των μελών του Συνδέσμου μπορούν να έχουν πρόσβαση και να ανακτήσουν πλήρως άρθρα από επιστημονικά περιοδικά, τα οποία δημοσιεύονται στην αγγλική γλώσσα</a:t>
            </a:r>
            <a:endParaRPr lang="el-GR" sz="2400" dirty="0">
              <a:latin typeface="Times New Roman" panose="02020603050405020304" pitchFamily="18" charset="0"/>
              <a:ea typeface="Times New Roman" panose="02020603050405020304" pitchFamily="18" charset="0"/>
            </a:endParaRPr>
          </a:p>
          <a:p>
            <a:pPr marL="342900" lvl="0" indent="-342900">
              <a:spcAft>
                <a:spcPts val="1125"/>
              </a:spcAft>
              <a:buFont typeface="Wingdings" panose="05000000000000000000" pitchFamily="2" charset="2"/>
              <a:buChar char="Ø"/>
            </a:pPr>
            <a:r>
              <a:rPr lang="el-GR" sz="2000" b="1" dirty="0">
                <a:solidFill>
                  <a:srgbClr val="C00000"/>
                </a:solidFill>
                <a:latin typeface="Calibri" panose="020F0502020204030204" pitchFamily="34" charset="0"/>
                <a:ea typeface="Times New Roman" panose="02020603050405020304" pitchFamily="18" charset="0"/>
              </a:rPr>
              <a:t>ΑΡΓΩ</a:t>
            </a:r>
            <a:r>
              <a:rPr lang="el-GR" dirty="0">
                <a:solidFill>
                  <a:srgbClr val="000000"/>
                </a:solidFill>
                <a:latin typeface="Calibri" panose="020F0502020204030204" pitchFamily="34" charset="0"/>
                <a:ea typeface="Times New Roman" panose="02020603050405020304" pitchFamily="18" charset="0"/>
              </a:rPr>
              <a:t> </a:t>
            </a:r>
            <a:r>
              <a:rPr lang="el-GR" dirty="0">
                <a:solidFill>
                  <a:srgbClr val="000000"/>
                </a:solidFill>
                <a:latin typeface="Helvetica" panose="020B0604020202020204" pitchFamily="34" charset="0"/>
                <a:ea typeface="Times New Roman" panose="02020603050405020304" pitchFamily="18" charset="0"/>
              </a:rPr>
              <a:t>: συλλογικός κατάλογος ελληνικών ακαδημαϊκών βιβλιοθηκών </a:t>
            </a:r>
            <a:r>
              <a:rPr lang="el-GR" sz="2000" dirty="0">
                <a:solidFill>
                  <a:srgbClr val="548DD4"/>
                </a:solidFill>
                <a:latin typeface="Times New Roman" panose="02020603050405020304" pitchFamily="18" charset="0"/>
                <a:ea typeface="Times New Roman" panose="02020603050405020304" pitchFamily="18" charset="0"/>
                <a:hlinkClick r:id="rId3"/>
              </a:rPr>
              <a:t>h</a:t>
            </a:r>
            <a:r>
              <a:rPr lang="en-US" sz="2000" dirty="0" err="1">
                <a:solidFill>
                  <a:srgbClr val="548DD4"/>
                </a:solidFill>
                <a:latin typeface="Times New Roman" panose="02020603050405020304" pitchFamily="18" charset="0"/>
                <a:ea typeface="Times New Roman" panose="02020603050405020304" pitchFamily="18" charset="0"/>
                <a:hlinkClick r:id="rId3"/>
              </a:rPr>
              <a:t>ttp</a:t>
            </a:r>
            <a:r>
              <a:rPr lang="el-GR" sz="2000" dirty="0">
                <a:solidFill>
                  <a:srgbClr val="548DD4"/>
                </a:solidFill>
                <a:latin typeface="Times New Roman" panose="02020603050405020304" pitchFamily="18" charset="0"/>
                <a:ea typeface="Times New Roman" panose="02020603050405020304" pitchFamily="18" charset="0"/>
                <a:hlinkClick r:id="rId3"/>
              </a:rPr>
              <a:t>://argo.ekt.gr/</a:t>
            </a:r>
            <a:r>
              <a:rPr lang="el-GR" sz="2000" dirty="0">
                <a:solidFill>
                  <a:srgbClr val="000000"/>
                </a:solidFill>
                <a:latin typeface="Times New Roman" panose="02020603050405020304" pitchFamily="18" charset="0"/>
                <a:ea typeface="Times New Roman" panose="02020603050405020304" pitchFamily="18" charset="0"/>
              </a:rPr>
              <a:t>   </a:t>
            </a:r>
            <a:endParaRPr lang="el-GR" b="1" dirty="0">
              <a:solidFill>
                <a:srgbClr val="C00000"/>
              </a:solidFill>
              <a:latin typeface="Helvetica" panose="020B0604020202020204" pitchFamily="34" charset="0"/>
              <a:ea typeface="Times New Roman" panose="02020603050405020304" pitchFamily="18" charset="0"/>
            </a:endParaRPr>
          </a:p>
          <a:p>
            <a:pPr marL="342900" lvl="0" indent="-342900">
              <a:spcAft>
                <a:spcPts val="1125"/>
              </a:spcAft>
              <a:buFont typeface="Wingdings" panose="05000000000000000000" pitchFamily="2" charset="2"/>
              <a:buChar char=""/>
            </a:pPr>
            <a:r>
              <a:rPr lang="el-GR" b="1" dirty="0">
                <a:solidFill>
                  <a:srgbClr val="C00000"/>
                </a:solidFill>
                <a:latin typeface="Helvetica" panose="020B0604020202020204" pitchFamily="34" charset="0"/>
                <a:ea typeface="Times New Roman" panose="02020603050405020304" pitchFamily="18" charset="0"/>
              </a:rPr>
              <a:t>Openarchives.gr</a:t>
            </a:r>
            <a:r>
              <a:rPr lang="el-GR" sz="1400" dirty="0">
                <a:solidFill>
                  <a:srgbClr val="000000"/>
                </a:solidFill>
                <a:latin typeface="Helvetica" panose="020B0604020202020204" pitchFamily="34" charset="0"/>
                <a:ea typeface="Times New Roman" panose="02020603050405020304" pitchFamily="18" charset="0"/>
              </a:rPr>
              <a:t>  </a:t>
            </a:r>
            <a:r>
              <a:rPr lang="el-GR" sz="1400" dirty="0">
                <a:solidFill>
                  <a:srgbClr val="000000"/>
                </a:solidFill>
                <a:latin typeface="Helvetica" panose="020B0604020202020204" pitchFamily="34" charset="0"/>
                <a:ea typeface="Times New Roman" panose="02020603050405020304" pitchFamily="18" charset="0"/>
                <a:hlinkClick r:id="rId4"/>
              </a:rPr>
              <a:t>http://www.openarchives.gr/</a:t>
            </a:r>
            <a:endParaRPr lang="el-GR" dirty="0">
              <a:latin typeface="Times New Roman" panose="02020603050405020304" pitchFamily="18" charset="0"/>
              <a:ea typeface="Times New Roman" panose="02020603050405020304" pitchFamily="18" charset="0"/>
            </a:endParaRPr>
          </a:p>
          <a:p>
            <a:pPr marL="457200">
              <a:spcAft>
                <a:spcPts val="1125"/>
              </a:spcAft>
            </a:pPr>
            <a:r>
              <a:rPr lang="el-GR" sz="1400" dirty="0">
                <a:solidFill>
                  <a:srgbClr val="000000"/>
                </a:solidFill>
                <a:latin typeface="Helvetica" panose="020B0604020202020204" pitchFamily="34" charset="0"/>
                <a:ea typeface="Times New Roman" panose="02020603050405020304" pitchFamily="18" charset="0"/>
              </a:rPr>
              <a:t>Ο παραπάνω χώρος δίνει στο χρήστη τη δυνατότητα να πραγματοποιήσει αναζήτηση σε επιστημονικά περιοδικά και αρχεία περιοδικών,  διπλωματικές εργασίες, ερευνητικές δημοσιεύσεις, διδακτορικές διατριβές, φωτογραφικό υλικό, </a:t>
            </a:r>
            <a:r>
              <a:rPr lang="el-GR" sz="1400" dirty="0" err="1">
                <a:solidFill>
                  <a:srgbClr val="000000"/>
                </a:solidFill>
                <a:latin typeface="Helvetica" panose="020B0604020202020204" pitchFamily="34" charset="0"/>
                <a:ea typeface="Times New Roman" panose="02020603050405020304" pitchFamily="18" charset="0"/>
              </a:rPr>
              <a:t>κ.ά</a:t>
            </a:r>
            <a:r>
              <a:rPr lang="el-GR" sz="1400" dirty="0">
                <a:solidFill>
                  <a:srgbClr val="000000"/>
                </a:solidFill>
                <a:latin typeface="Helvetica" panose="020B0604020202020204" pitchFamily="34" charset="0"/>
                <a:ea typeface="Times New Roman" panose="02020603050405020304" pitchFamily="18" charset="0"/>
              </a:rPr>
              <a:t>, που καλύπτουν τους πιο σημαντικούς επιστημονικούς κλάδους</a:t>
            </a:r>
          </a:p>
          <a:p>
            <a:pPr marL="742950" indent="-285750">
              <a:spcAft>
                <a:spcPts val="1125"/>
              </a:spcAft>
              <a:buFont typeface="Wingdings" panose="05000000000000000000" pitchFamily="2" charset="2"/>
              <a:buChar char="Ø"/>
            </a:pPr>
            <a:r>
              <a:rPr lang="en-US" dirty="0">
                <a:solidFill>
                  <a:srgbClr val="000000"/>
                </a:solidFill>
                <a:latin typeface="Helvetica" panose="020B0604020202020204" pitchFamily="34" charset="0"/>
                <a:ea typeface="Times New Roman" panose="02020603050405020304" pitchFamily="18" charset="0"/>
                <a:hlinkClick r:id="rId5"/>
              </a:rPr>
              <a:t>https://catalogue.openabekt.gr/</a:t>
            </a:r>
            <a:endParaRPr lang="el-GR" dirty="0">
              <a:latin typeface="Times New Roman" panose="02020603050405020304" pitchFamily="18" charset="0"/>
              <a:ea typeface="Times New Roman" panose="02020603050405020304" pitchFamily="18" charset="0"/>
            </a:endParaRPr>
          </a:p>
          <a:p>
            <a:pPr marL="342900" lvl="0" indent="-342900">
              <a:spcAft>
                <a:spcPts val="1125"/>
              </a:spcAft>
              <a:buFont typeface="Wingdings" panose="05000000000000000000" pitchFamily="2" charset="2"/>
              <a:buChar char=""/>
            </a:pPr>
            <a:r>
              <a:rPr lang="el-GR" dirty="0">
                <a:solidFill>
                  <a:srgbClr val="000000"/>
                </a:solidFill>
                <a:latin typeface="Times New Roman" panose="02020603050405020304" pitchFamily="18" charset="0"/>
                <a:ea typeface="Times New Roman" panose="02020603050405020304" pitchFamily="18" charset="0"/>
              </a:rPr>
              <a:t>Πρόσβαση σε ηλεκτρονικούς καταλόγους ελληνικών και ξένων βιβλιοθηκών </a:t>
            </a:r>
            <a:r>
              <a:rPr lang="en-US" dirty="0">
                <a:solidFill>
                  <a:srgbClr val="548DD4"/>
                </a:solidFill>
                <a:latin typeface="Times New Roman" panose="02020603050405020304" pitchFamily="18" charset="0"/>
                <a:ea typeface="Times New Roman" panose="02020603050405020304" pitchFamily="18" charset="0"/>
                <a:hlinkClick r:id="rId6"/>
              </a:rPr>
              <a:t>https</a:t>
            </a:r>
            <a:r>
              <a:rPr lang="el-GR" dirty="0">
                <a:solidFill>
                  <a:srgbClr val="548DD4"/>
                </a:solidFill>
                <a:latin typeface="Times New Roman" panose="02020603050405020304" pitchFamily="18" charset="0"/>
                <a:ea typeface="Times New Roman" panose="02020603050405020304" pitchFamily="18" charset="0"/>
                <a:hlinkClick r:id="rId6"/>
              </a:rPr>
              <a:t>://</a:t>
            </a:r>
            <a:r>
              <a:rPr lang="en-US" dirty="0">
                <a:solidFill>
                  <a:srgbClr val="548DD4"/>
                </a:solidFill>
                <a:latin typeface="Times New Roman" panose="02020603050405020304" pitchFamily="18" charset="0"/>
                <a:ea typeface="Times New Roman" panose="02020603050405020304" pitchFamily="18" charset="0"/>
                <a:hlinkClick r:id="rId6"/>
              </a:rPr>
              <a:t>www</a:t>
            </a:r>
            <a:r>
              <a:rPr lang="el-GR" dirty="0">
                <a:solidFill>
                  <a:srgbClr val="548DD4"/>
                </a:solidFill>
                <a:latin typeface="Times New Roman" panose="02020603050405020304" pitchFamily="18" charset="0"/>
                <a:ea typeface="Times New Roman" panose="02020603050405020304" pitchFamily="18" charset="0"/>
                <a:hlinkClick r:id="rId6"/>
              </a:rPr>
              <a:t>.</a:t>
            </a:r>
            <a:r>
              <a:rPr lang="en-US" dirty="0" err="1">
                <a:solidFill>
                  <a:srgbClr val="548DD4"/>
                </a:solidFill>
                <a:latin typeface="Times New Roman" panose="02020603050405020304" pitchFamily="18" charset="0"/>
                <a:ea typeface="Times New Roman" panose="02020603050405020304" pitchFamily="18" charset="0"/>
                <a:hlinkClick r:id="rId6"/>
              </a:rPr>
              <a:t>enl</a:t>
            </a:r>
            <a:r>
              <a:rPr lang="el-GR" dirty="0">
                <a:solidFill>
                  <a:srgbClr val="548DD4"/>
                </a:solidFill>
                <a:latin typeface="Times New Roman" panose="02020603050405020304" pitchFamily="18" charset="0"/>
                <a:ea typeface="Times New Roman" panose="02020603050405020304" pitchFamily="18" charset="0"/>
                <a:hlinkClick r:id="rId6"/>
              </a:rPr>
              <a:t>.</a:t>
            </a:r>
            <a:r>
              <a:rPr lang="en-US" dirty="0">
                <a:solidFill>
                  <a:srgbClr val="548DD4"/>
                </a:solidFill>
                <a:latin typeface="Times New Roman" panose="02020603050405020304" pitchFamily="18" charset="0"/>
                <a:ea typeface="Times New Roman" panose="02020603050405020304" pitchFamily="18" charset="0"/>
                <a:hlinkClick r:id="rId6"/>
              </a:rPr>
              <a:t>auth</a:t>
            </a:r>
            <a:r>
              <a:rPr lang="el-GR" dirty="0">
                <a:solidFill>
                  <a:srgbClr val="548DD4"/>
                </a:solidFill>
                <a:latin typeface="Times New Roman" panose="02020603050405020304" pitchFamily="18" charset="0"/>
                <a:ea typeface="Times New Roman" panose="02020603050405020304" pitchFamily="18" charset="0"/>
                <a:hlinkClick r:id="rId6"/>
              </a:rPr>
              <a:t>.</a:t>
            </a:r>
            <a:r>
              <a:rPr lang="en-US" dirty="0">
                <a:solidFill>
                  <a:srgbClr val="548DD4"/>
                </a:solidFill>
                <a:latin typeface="Times New Roman" panose="02020603050405020304" pitchFamily="18" charset="0"/>
                <a:ea typeface="Times New Roman" panose="02020603050405020304" pitchFamily="18" charset="0"/>
                <a:hlinkClick r:id="rId6"/>
              </a:rPr>
              <a:t>gr</a:t>
            </a:r>
            <a:r>
              <a:rPr lang="el-GR" dirty="0">
                <a:solidFill>
                  <a:srgbClr val="548DD4"/>
                </a:solidFill>
                <a:latin typeface="Times New Roman" panose="02020603050405020304" pitchFamily="18" charset="0"/>
                <a:ea typeface="Times New Roman" panose="02020603050405020304" pitchFamily="18" charset="0"/>
                <a:hlinkClick r:id="rId6"/>
              </a:rPr>
              <a:t>/</a:t>
            </a:r>
            <a:r>
              <a:rPr lang="en-US" dirty="0">
                <a:solidFill>
                  <a:srgbClr val="548DD4"/>
                </a:solidFill>
                <a:latin typeface="Times New Roman" panose="02020603050405020304" pitchFamily="18" charset="0"/>
                <a:ea typeface="Times New Roman" panose="02020603050405020304" pitchFamily="18" charset="0"/>
                <a:hlinkClick r:id="rId6"/>
              </a:rPr>
              <a:t>lib</a:t>
            </a:r>
            <a:r>
              <a:rPr lang="el-GR" dirty="0">
                <a:solidFill>
                  <a:srgbClr val="548DD4"/>
                </a:solidFill>
                <a:latin typeface="Times New Roman" panose="02020603050405020304" pitchFamily="18" charset="0"/>
                <a:ea typeface="Times New Roman" panose="02020603050405020304" pitchFamily="18" charset="0"/>
                <a:hlinkClick r:id="rId6"/>
              </a:rPr>
              <a:t>/</a:t>
            </a:r>
            <a:r>
              <a:rPr lang="en-US" dirty="0" err="1">
                <a:solidFill>
                  <a:srgbClr val="548DD4"/>
                </a:solidFill>
                <a:latin typeface="Times New Roman" panose="02020603050405020304" pitchFamily="18" charset="0"/>
                <a:ea typeface="Times New Roman" panose="02020603050405020304" pitchFamily="18" charset="0"/>
                <a:hlinkClick r:id="rId6"/>
              </a:rPr>
              <a:t>greekOpacs</a:t>
            </a:r>
            <a:r>
              <a:rPr lang="el-GR" dirty="0">
                <a:solidFill>
                  <a:srgbClr val="548DD4"/>
                </a:solidFill>
                <a:latin typeface="Times New Roman" panose="02020603050405020304" pitchFamily="18" charset="0"/>
                <a:ea typeface="Times New Roman" panose="02020603050405020304" pitchFamily="18" charset="0"/>
                <a:hlinkClick r:id="rId6"/>
              </a:rPr>
              <a:t>.</a:t>
            </a:r>
            <a:r>
              <a:rPr lang="en-US" dirty="0">
                <a:solidFill>
                  <a:srgbClr val="548DD4"/>
                </a:solidFill>
                <a:latin typeface="Times New Roman" panose="02020603050405020304" pitchFamily="18" charset="0"/>
                <a:ea typeface="Times New Roman" panose="02020603050405020304" pitchFamily="18" charset="0"/>
                <a:hlinkClick r:id="rId6"/>
              </a:rPr>
              <a:t>html</a:t>
            </a:r>
            <a:endParaRPr lang="en-US" dirty="0">
              <a:solidFill>
                <a:srgbClr val="548DD4"/>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158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F10FBA19-218B-48D5-B311-DBBC94E34F2A}"/>
              </a:ext>
            </a:extLst>
          </p:cNvPr>
          <p:cNvSpPr/>
          <p:nvPr/>
        </p:nvSpPr>
        <p:spPr>
          <a:xfrm>
            <a:off x="0" y="0"/>
            <a:ext cx="12192000" cy="6277359"/>
          </a:xfrm>
          <a:prstGeom prst="rect">
            <a:avLst/>
          </a:prstGeom>
        </p:spPr>
        <p:txBody>
          <a:bodyPr wrap="square">
            <a:spAutoFit/>
          </a:bodyPr>
          <a:lstStyle/>
          <a:p>
            <a:pPr marL="589280">
              <a:spcAft>
                <a:spcPts val="0"/>
              </a:spcAft>
            </a:pPr>
            <a:r>
              <a:rPr lang="el-GR"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589280">
              <a:spcAft>
                <a:spcPts val="0"/>
              </a:spcAft>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589280"/>
            <a:r>
              <a:rPr lang="en-US" sz="2800" b="1" dirty="0">
                <a:solidFill>
                  <a:srgbClr val="C00000"/>
                </a:solidFill>
              </a:rPr>
              <a:t>                        </a:t>
            </a:r>
            <a:r>
              <a:rPr lang="el-GR" sz="2800" b="1" u="sng" dirty="0">
                <a:solidFill>
                  <a:srgbClr val="C00000"/>
                </a:solidFill>
              </a:rPr>
              <a:t>Βάσεις δεδομένων για Ηλεκτρονικά περιοδικά</a:t>
            </a:r>
            <a:endParaRPr lang="el-GR" sz="2800" u="sng" dirty="0">
              <a:solidFill>
                <a:srgbClr val="C00000"/>
              </a:solidFill>
            </a:endParaRPr>
          </a:p>
          <a:p>
            <a:pPr marL="589280">
              <a:spcAft>
                <a:spcPts val="0"/>
              </a:spcAft>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a:t>
            </a:r>
            <a:r>
              <a:rPr lang="el-G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ΙΒΛΙΟΘΗΚΗ ΠΑΙΔΑΓΩΓΙΚΟΥ ΙΝΣΤΙΤΟΥΤΟΥ</a:t>
            </a:r>
            <a:endParaRPr lang="el-GR"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l-GR" dirty="0">
                <a:solidFill>
                  <a:srgbClr val="759B22"/>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http://www.pi-schools.gr/library/pi-lib/hb_ejournals.htm</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555"/>
              </a:lnSpc>
              <a:spcAft>
                <a:spcPts val="600"/>
              </a:spcAft>
              <a:buFont typeface="Wingdings" panose="05000000000000000000" pitchFamily="2" charset="2"/>
              <a:buChar char=""/>
            </a:pPr>
            <a:r>
              <a:rPr lang="el-G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Εθνικός Συλλογικός Κατάλογος Επιστημονικών Περιοδικών</a:t>
            </a: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540385" fontAlgn="base">
              <a:lnSpc>
                <a:spcPts val="1555"/>
              </a:lnSpc>
              <a:spcAft>
                <a:spcPts val="600"/>
              </a:spcAft>
            </a:pPr>
            <a:r>
              <a:rPr lang="el-GR"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https://eskep.ekt.gr/eskep/info/2</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555"/>
              </a:lnSpc>
              <a:spcAft>
                <a:spcPts val="600"/>
              </a:spcAft>
              <a:buFont typeface="Wingdings" panose="05000000000000000000" pitchFamily="2" charset="2"/>
              <a:buChar char=""/>
            </a:pPr>
            <a:r>
              <a:rPr lang="el-G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ΠΥΛΗ ΓΙΑ ΤΗΝ ΕΛΛΗΝΙΚΗ ΓΛΩΣΣΑ</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540385" fontAlgn="base">
              <a:lnSpc>
                <a:spcPts val="1555"/>
              </a:lnSpc>
              <a:spcAft>
                <a:spcPts val="600"/>
              </a:spcAft>
            </a:pPr>
            <a:r>
              <a:rPr lang="el-GR"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http://www.greeklanguage.gr/greekLang/modern_greek/guides/internet/greek/page_008.html</a:t>
            </a:r>
            <a:r>
              <a:rPr lang="el-G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555"/>
              </a:lnSpc>
              <a:spcAft>
                <a:spcPts val="600"/>
              </a:spcAft>
              <a:buFont typeface="Wingdings" panose="05000000000000000000" pitchFamily="2" charset="2"/>
              <a:buChar char=""/>
            </a:pPr>
            <a:r>
              <a:rPr lang="el-G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ΨΗΦΙΑΚΗ ΒΙΒΛΙΟΘΗΚΗ ΝΕΟΕΛΛΗΝΙΚΩΝ ΣΠΟΥΔΩΝ</a:t>
            </a: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540385" fontAlgn="base">
              <a:lnSpc>
                <a:spcPts val="1555"/>
              </a:lnSpc>
              <a:spcAft>
                <a:spcPts val="600"/>
              </a:spcAft>
            </a:pPr>
            <a:r>
              <a:rPr lang="en-US"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a:t>
            </a:r>
            <a:r>
              <a:rPr lang="el-GR"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US" sz="1600" dirty="0" err="1">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anemi</a:t>
            </a:r>
            <a:r>
              <a:rPr lang="el-GR"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US"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lib</a:t>
            </a:r>
            <a:r>
              <a:rPr lang="el-GR"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US" sz="1600" dirty="0" err="1">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uoc</a:t>
            </a:r>
            <a:r>
              <a:rPr lang="el-GR"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US"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gr</a:t>
            </a:r>
            <a:r>
              <a:rPr lang="el-GR"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US"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hierarchy</a:t>
            </a:r>
            <a:r>
              <a:rPr lang="el-GR"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US"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collection</a:t>
            </a:r>
            <a:r>
              <a:rPr lang="el-GR"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/?&amp;</a:t>
            </a:r>
            <a:r>
              <a:rPr lang="en-US" sz="1600" dirty="0" err="1">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lang</a:t>
            </a:r>
            <a:r>
              <a:rPr lang="el-GR"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US"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el</a:t>
            </a:r>
            <a:r>
              <a:rPr lang="el-GR"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&amp;</a:t>
            </a:r>
            <a:r>
              <a:rPr lang="en-US" sz="1600" dirty="0" err="1">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ioffset</a:t>
            </a:r>
            <a:r>
              <a:rPr lang="el-GR"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=1&amp;</a:t>
            </a:r>
            <a:r>
              <a:rPr lang="en-US"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offset</a:t>
            </a:r>
            <a:r>
              <a:rPr lang="el-GR" sz="1600" dirty="0">
                <a:solidFill>
                  <a:srgbClr val="759B22"/>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=1</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555"/>
              </a:lnSpc>
              <a:spcAft>
                <a:spcPts val="600"/>
              </a:spcAft>
              <a:buFont typeface="Wingdings" panose="05000000000000000000" pitchFamily="2" charset="2"/>
              <a:buChar char=""/>
            </a:pPr>
            <a:r>
              <a:rPr lang="el-GR" b="1"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ΨΗΦΙΑΚΕΣ</a:t>
            </a:r>
            <a:r>
              <a:rPr lang="el-G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ΣΥΛΛΟΓΕΣ ΠΕΡΙΟΔΙΚΩΝ</a:t>
            </a:r>
            <a:endParaRPr lang="el-GR"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555"/>
              </a:lnSpc>
              <a:spcAft>
                <a:spcPts val="600"/>
              </a:spcAft>
            </a:pPr>
            <a:r>
              <a:rPr lang="el-GR" dirty="0">
                <a:latin typeface="Calibri" panose="020F0502020204030204" pitchFamily="34" charset="0"/>
                <a:ea typeface="Calibri" panose="020F0502020204030204" pitchFamily="34" charset="0"/>
                <a:cs typeface="Times New Roman" panose="02020603050405020304" pitchFamily="18" charset="0"/>
              </a:rPr>
              <a:t>                     ΚΟΣΜΟΠΟΛΙΣ: </a:t>
            </a:r>
            <a:r>
              <a:rPr lang="el-GR" dirty="0">
                <a:solidFill>
                  <a:srgbClr val="759B22"/>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http://kosmopolis.lis.upatras.gr/</a:t>
            </a:r>
            <a:endParaRPr lang="el-GR"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555"/>
              </a:lnSpc>
              <a:spcAft>
                <a:spcPts val="600"/>
              </a:spcAft>
            </a:pPr>
            <a:r>
              <a:rPr lang="el-GR" dirty="0">
                <a:latin typeface="Calibri" panose="020F0502020204030204" pitchFamily="34" charset="0"/>
                <a:ea typeface="Calibri" panose="020F0502020204030204" pitchFamily="34" charset="0"/>
                <a:cs typeface="Times New Roman" panose="02020603050405020304" pitchFamily="18" charset="0"/>
              </a:rPr>
              <a:t>                     ΠΛΕΙΑΣ: </a:t>
            </a:r>
            <a:r>
              <a:rPr lang="el-GR" dirty="0">
                <a:solidFill>
                  <a:srgbClr val="759B22"/>
                </a:solidFill>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http://pleias.lis.upatras.gr/</a:t>
            </a:r>
            <a:endParaRPr lang="el-GR"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555"/>
              </a:lnSpc>
              <a:spcAft>
                <a:spcPts val="600"/>
              </a:spcAft>
            </a:pPr>
            <a:r>
              <a:rPr lang="el-GR" dirty="0">
                <a:latin typeface="Calibri" panose="020F0502020204030204" pitchFamily="34" charset="0"/>
                <a:ea typeface="Calibri" panose="020F0502020204030204" pitchFamily="34" charset="0"/>
                <a:cs typeface="Times New Roman" panose="02020603050405020304" pitchFamily="18" charset="0"/>
              </a:rPr>
              <a:t>                      ΔΑΝΪΗΛΙΣ: </a:t>
            </a:r>
          </a:p>
          <a:p>
            <a:pPr fontAlgn="base">
              <a:lnSpc>
                <a:spcPts val="1555"/>
              </a:lnSpc>
              <a:spcAft>
                <a:spcPts val="600"/>
              </a:spcAft>
            </a:pPr>
            <a:r>
              <a:rPr lang="el-G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l-GR" b="1" dirty="0">
                <a:solidFill>
                  <a:srgbClr val="FF0000"/>
                </a:solidFill>
                <a:latin typeface="Arial" panose="020B0604020202020204" pitchFamily="34" charset="0"/>
                <a:ea typeface="Times New Roman" panose="02020603050405020304" pitchFamily="18" charset="0"/>
              </a:rPr>
              <a:t>Ηλεκτρονικά περιοδικά λογοτεχνίας και ποίησης</a:t>
            </a:r>
            <a:endParaRPr lang="el-GR" sz="2000" b="1" dirty="0">
              <a:latin typeface="Times New Roman" panose="02020603050405020304" pitchFamily="18" charset="0"/>
              <a:ea typeface="Times New Roman" panose="02020603050405020304" pitchFamily="18" charset="0"/>
            </a:endParaRPr>
          </a:p>
          <a:p>
            <a:pPr>
              <a:lnSpc>
                <a:spcPts val="1800"/>
              </a:lnSpc>
              <a:spcAft>
                <a:spcPts val="0"/>
              </a:spcAft>
            </a:pPr>
            <a:r>
              <a:rPr lang="el-GR" dirty="0">
                <a:solidFill>
                  <a:srgbClr val="FF0000"/>
                </a:solidFill>
                <a:latin typeface="Arial" panose="020B0604020202020204" pitchFamily="34" charset="0"/>
                <a:ea typeface="Times New Roman" panose="02020603050405020304" pitchFamily="18" charset="0"/>
              </a:rPr>
              <a:t> </a:t>
            </a:r>
            <a:endParaRPr lang="el-GR" sz="2000" b="1" dirty="0">
              <a:latin typeface="Times New Roman" panose="02020603050405020304" pitchFamily="18" charset="0"/>
              <a:ea typeface="Times New Roman" panose="02020603050405020304" pitchFamily="18" charset="0"/>
            </a:endParaRPr>
          </a:p>
          <a:p>
            <a:pPr marL="342900" lvl="0" indent="-342900">
              <a:lnSpc>
                <a:spcPct val="115000"/>
              </a:lnSpc>
              <a:spcAft>
                <a:spcPts val="1000"/>
              </a:spcAft>
              <a:buClr>
                <a:srgbClr val="FF0000"/>
              </a:buClr>
              <a:buFont typeface="Wingdings" panose="05000000000000000000" pitchFamily="2" charset="2"/>
              <a:buChar char=""/>
            </a:pPr>
            <a:r>
              <a:rPr lang="el-GR" dirty="0">
                <a:solidFill>
                  <a:srgbClr val="759B22"/>
                </a:solidFill>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https://www.poeticanet.gr/ilektronika-periodika-a-1329.html?category_id=401</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FF0000"/>
              </a:buClr>
              <a:buFont typeface="Wingdings" panose="05000000000000000000" pitchFamily="2" charset="2"/>
              <a:buChar char=""/>
            </a:pPr>
            <a:r>
              <a:rPr lang="el-GR" dirty="0">
                <a:solidFill>
                  <a:srgbClr val="759B22"/>
                </a:solidFill>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http://www.greek-language.gr/greekLang/literature/guides/net/greek/greek_05.html</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183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5C2E1AD6-F851-4A34-8406-ADBFE3188EDB}"/>
              </a:ext>
            </a:extLst>
          </p:cNvPr>
          <p:cNvSpPr/>
          <p:nvPr/>
        </p:nvSpPr>
        <p:spPr>
          <a:xfrm>
            <a:off x="0" y="0"/>
            <a:ext cx="12192000" cy="6159122"/>
          </a:xfrm>
          <a:prstGeom prst="rect">
            <a:avLst/>
          </a:prstGeom>
        </p:spPr>
        <p:txBody>
          <a:bodyPr wrap="square">
            <a:spAutoFit/>
          </a:bodyPr>
          <a:lstStyle/>
          <a:p>
            <a:pPr lvl="0">
              <a:lnSpc>
                <a:spcPts val="1800"/>
              </a:lnSpc>
              <a:spcAft>
                <a:spcPts val="0"/>
              </a:spcAft>
            </a:pPr>
            <a:r>
              <a:rPr lang="en-US" sz="1600" dirty="0">
                <a:solidFill>
                  <a:schemeClr val="accent2">
                    <a:lumMod val="50000"/>
                  </a:schemeClr>
                </a:solidFill>
                <a:latin typeface="Arial" panose="020B0604020202020204" pitchFamily="34" charset="0"/>
                <a:ea typeface="Times New Roman" panose="02020603050405020304" pitchFamily="18" charset="0"/>
              </a:rPr>
              <a:t>                                </a:t>
            </a:r>
            <a:r>
              <a:rPr lang="el-GR" sz="1600" dirty="0">
                <a:solidFill>
                  <a:schemeClr val="accent2">
                    <a:lumMod val="50000"/>
                  </a:schemeClr>
                </a:solidFill>
                <a:latin typeface="Arial" panose="020B0604020202020204" pitchFamily="34" charset="0"/>
                <a:ea typeface="Times New Roman" panose="02020603050405020304" pitchFamily="18" charset="0"/>
              </a:rPr>
              <a:t>       </a:t>
            </a:r>
            <a:r>
              <a:rPr lang="el-GR" b="1" dirty="0">
                <a:solidFill>
                  <a:srgbClr val="C00000"/>
                </a:solidFill>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Επιστημονικά άρθρα σε ηλεκτρονικά περιοδικά εκπαίδευσης</a:t>
            </a:r>
            <a:endParaRPr lang="el-GR" b="1" dirty="0">
              <a:solidFill>
                <a:srgbClr val="C00000"/>
              </a:solidFill>
              <a:latin typeface="Times New Roman" panose="02020603050405020304" pitchFamily="18" charset="0"/>
              <a:ea typeface="Times New Roman" panose="02020603050405020304" pitchFamily="18" charset="0"/>
            </a:endParaRPr>
          </a:p>
          <a:p>
            <a:pPr>
              <a:lnSpc>
                <a:spcPts val="1800"/>
              </a:lnSpc>
              <a:spcAft>
                <a:spcPts val="0"/>
              </a:spcAft>
            </a:pPr>
            <a:r>
              <a:rPr lang="el-GR" sz="1600" dirty="0">
                <a:solidFill>
                  <a:srgbClr val="FF0000"/>
                </a:solidFill>
                <a:latin typeface="Arial" panose="020B0604020202020204" pitchFamily="34" charset="0"/>
                <a:ea typeface="Times New Roman" panose="02020603050405020304" pitchFamily="18" charset="0"/>
              </a:rPr>
              <a:t> </a:t>
            </a:r>
            <a:endParaRPr lang="el-GR" b="1" dirty="0">
              <a:latin typeface="Times New Roman" panose="02020603050405020304" pitchFamily="18" charset="0"/>
              <a:ea typeface="Times New Roman" panose="02020603050405020304" pitchFamily="18" charset="0"/>
            </a:endParaRPr>
          </a:p>
          <a:p>
            <a:pPr marL="342900" lvl="0" indent="-342900">
              <a:lnSpc>
                <a:spcPct val="115000"/>
              </a:lnSpc>
              <a:spcAft>
                <a:spcPts val="1000"/>
              </a:spcAft>
              <a:buClr>
                <a:srgbClr val="FF0000"/>
              </a:buClr>
              <a:buFont typeface="Wingdings" panose="05000000000000000000" pitchFamily="2" charset="2"/>
              <a:buChar char=""/>
            </a:pPr>
            <a:r>
              <a:rPr lang="el-GR" sz="1400" dirty="0">
                <a:solidFill>
                  <a:srgbClr val="759B22"/>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https://scholar.google.gr/scholar?q=%CE%B7%CE%BB%CE%B5%CE%BA%CF%84%CF%81%CE%BF%CE%BD%CE%B9%CE%BA%CE%B1+%CF%80%CE%B5%CF%81%CE%B9%CE%BF%CE%B4%CE%B9%CE%BA%CE%B1+%CE%B5%CE%BA%CF%80%CE%B1%CE%B9%CE%B4%CE%B5%CF%85%CF%83%CE%B7%CF%82&amp;hl=el&amp;as_sdt=0&amp;as_vis=1&amp;oi=scholart</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0"/>
              </a:spcAft>
              <a:buClr>
                <a:srgbClr val="FF0000"/>
              </a:buClr>
              <a:buFont typeface="Wingdings" panose="05000000000000000000" pitchFamily="2" charset="2"/>
              <a:buChar char=""/>
            </a:pPr>
            <a:r>
              <a:rPr lang="el-GR" sz="1100" dirty="0">
                <a:solidFill>
                  <a:srgbClr val="FF0000"/>
                </a:solidFill>
                <a:latin typeface="Arial" panose="020B0604020202020204" pitchFamily="34" charset="0"/>
                <a:ea typeface="Times New Roman" panose="02020603050405020304" pitchFamily="18" charset="0"/>
              </a:rPr>
              <a:t>ΟΛΑ ΤΑ ΤΕΥΧΗ ΚΑΙ ΟΛΑ ΤΑ ΑΡΘΡΑ ΤΟΥ </a:t>
            </a:r>
            <a:r>
              <a:rPr lang="el-GR" sz="1400" b="1" u="sng" dirty="0">
                <a:solidFill>
                  <a:srgbClr val="FF0000"/>
                </a:solidFill>
                <a:latin typeface="Arial" panose="020B0604020202020204" pitchFamily="34" charset="0"/>
                <a:ea typeface="Times New Roman" panose="02020603050405020304" pitchFamily="18" charset="0"/>
              </a:rPr>
              <a:t>ΠΕΡΙΟΔΙΚΟΥ “ΠΑΙΔΑΓΩΓΙΚΗ ΕΠΙΘΕΩΡΗΣΗ” </a:t>
            </a:r>
            <a:r>
              <a:rPr lang="el-GR" sz="1100" dirty="0">
                <a:solidFill>
                  <a:srgbClr val="FF0000"/>
                </a:solidFill>
                <a:latin typeface="Arial" panose="020B0604020202020204" pitchFamily="34" charset="0"/>
                <a:ea typeface="Times New Roman" panose="02020603050405020304" pitchFamily="18" charset="0"/>
              </a:rPr>
              <a:t>ΜΠΟΡΕΙΤΕ ΝΑ ΤΑ ΚΑΤΕΒΑΣΕΤΕ ΑΠΟ ΤΟΝ ΠΑΡΑΚΑΤΩ ΣΥΝΔΕΣΜΟ:</a:t>
            </a:r>
            <a:endParaRPr lang="el-GR" sz="2000" dirty="0">
              <a:latin typeface="Times New Roman" panose="02020603050405020304" pitchFamily="18" charset="0"/>
              <a:ea typeface="Times New Roman" panose="02020603050405020304" pitchFamily="18" charset="0"/>
            </a:endParaRPr>
          </a:p>
          <a:p>
            <a:pPr marL="914400">
              <a:lnSpc>
                <a:spcPts val="1500"/>
              </a:lnSpc>
              <a:spcAft>
                <a:spcPts val="0"/>
              </a:spcAft>
            </a:pPr>
            <a:r>
              <a:rPr lang="el-GR" sz="1200" dirty="0">
                <a:solidFill>
                  <a:srgbClr val="000000"/>
                </a:solidFill>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https://ojs.lib.uom.gr/index.php/paidagogiki/issue/archive</a:t>
            </a:r>
            <a:r>
              <a:rPr lang="el-GR" sz="2400" dirty="0">
                <a:solidFill>
                  <a:srgbClr val="636B75"/>
                </a:solidFill>
                <a:latin typeface="Arial" panose="020B0604020202020204" pitchFamily="34" charset="0"/>
                <a:ea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a:lnSpc>
                <a:spcPts val="1500"/>
              </a:lnSpc>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1000"/>
              </a:spcAft>
              <a:buClr>
                <a:srgbClr val="FF0000"/>
              </a:buClr>
              <a:buFont typeface="Wingdings" panose="05000000000000000000" pitchFamily="2" charset="2"/>
              <a:buChar char=""/>
            </a:pPr>
            <a:r>
              <a:rPr lang="el-G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Ηλεκτρονικό αρχείο του εκπαιδευτικού περιοδικού ΝΕΑ ΠΑΙΔΕΙΑ </a:t>
            </a:r>
            <a:r>
              <a:rPr lang="el-GR" dirty="0">
                <a:solidFill>
                  <a:srgbClr val="759B22"/>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http://www.neapaideia-glossa.gr/archive.htm</a:t>
            </a:r>
            <a:r>
              <a:rPr lang="el-GR"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1000"/>
              </a:spcAft>
              <a:buClr>
                <a:srgbClr val="FF0000"/>
              </a:buClr>
              <a:buFont typeface="Wingdings" panose="05000000000000000000" pitchFamily="2" charset="2"/>
              <a:buChar char=""/>
            </a:pPr>
            <a:r>
              <a:rPr lang="el-G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Ηλεκτρονικά Εκπαιδευτικά περιοδικά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SOS</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14400" indent="76200">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l-GR" dirty="0">
                <a:solidFill>
                  <a:srgbClr val="759B22"/>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http://kemete.sch.gr/?page_id=91</a:t>
            </a:r>
            <a:r>
              <a:rPr lang="el-GR"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1000"/>
              </a:spcAft>
              <a:buClr>
                <a:srgbClr val="FF0000"/>
              </a:buClr>
              <a:buFont typeface="Wingdings" panose="05000000000000000000" pitchFamily="2" charset="2"/>
              <a:buChar char=""/>
            </a:pPr>
            <a:r>
              <a:rPr lang="el-G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Ψηφιοποιημένα Επιστημονικά Άρθρα παιδαγωγικής και εκπαίδευσης</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14400" indent="-13970">
              <a:spcAft>
                <a:spcPts val="0"/>
              </a:spcAft>
            </a:pPr>
            <a:r>
              <a:rPr lang="el-GR" dirty="0">
                <a:solidFill>
                  <a:srgbClr val="759B22"/>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http://www.scientific-journal-articles.org/greek/free-online-journals/education/education%20articles.htm</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14400" indent="-13970">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Clr>
                <a:srgbClr val="FF0000"/>
              </a:buClr>
              <a:buFont typeface="Wingdings" panose="05000000000000000000" pitchFamily="2" charset="2"/>
              <a:buChar char=""/>
            </a:pPr>
            <a:r>
              <a:rPr lang="el-G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Ηλεκτρονικά περιοδικά και άλλες ηλεκτρονικές πηγές (Πανεπιστήμιο Κύπρου)</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14400" indent="-13970">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hlinkClick r:id="rId8"/>
              </a:rPr>
              <a:t>https://library.ucy.ac.cy/</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14400" indent="-13970">
              <a:spcAft>
                <a:spcPts val="0"/>
              </a:spcAft>
            </a:pPr>
            <a:r>
              <a:rPr lang="el-G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Ηλεκτρονικά περιοδικά (Ελληνικό Ανοικτό Πανεπιστήμιο)</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14400" indent="-13970">
              <a:spcAft>
                <a:spcPts val="600"/>
              </a:spcAft>
            </a:pPr>
            <a:r>
              <a:rPr lang="el-GR" sz="1400" dirty="0">
                <a:solidFill>
                  <a:srgbClr val="759B22"/>
                </a:solidFill>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http://lib.eap.gr/el/%CE%B7%CE%BB%CE%B5%CE%BA%CF%84%CF%81%CE%BF%CE%BD%CE%B9%CE%BA%CE%AD%CF%82-%CF%80%CE%B7%CE%B3%CE%AD%CF%82/%CE%B7%CE%BB%CE%B5%CE%BA%CF%84%CF%81%CE%BF%CE%BD%CE%B9%CE%BA%CE%AC-%CF%80%CE%B5%CF%81%CE%B9%CE%BF%CE%B4%CE%B9%CE%BA%CE%AC.html</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l-GR"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600"/>
              </a:spcAft>
            </a:pPr>
            <a:r>
              <a:rPr lang="el-GR" sz="11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3454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9AA2CB1E-8EDA-4214-B4E2-4881544A6560}"/>
              </a:ext>
            </a:extLst>
          </p:cNvPr>
          <p:cNvSpPr/>
          <p:nvPr/>
        </p:nvSpPr>
        <p:spPr>
          <a:xfrm>
            <a:off x="-114300" y="-9120"/>
            <a:ext cx="12192000" cy="7060907"/>
          </a:xfrm>
          <a:prstGeom prst="rect">
            <a:avLst/>
          </a:prstGeom>
        </p:spPr>
        <p:txBody>
          <a:bodyPr wrap="square">
            <a:spAutoFit/>
          </a:bodyPr>
          <a:lstStyle/>
          <a:p>
            <a:pPr marL="457200">
              <a:spcAft>
                <a:spcPts val="1125"/>
              </a:spcAft>
            </a:pPr>
            <a:r>
              <a:rPr lang="el-GR" sz="1050" dirty="0">
                <a:solidFill>
                  <a:srgbClr val="C00000"/>
                </a:solidFill>
                <a:latin typeface="Calibri" panose="020F0502020204030204" pitchFamily="34" charset="0"/>
                <a:ea typeface="Times New Roman" panose="02020603050405020304" pitchFamily="18" charset="0"/>
              </a:rPr>
              <a:t>                                                                                                     </a:t>
            </a:r>
            <a:r>
              <a:rPr lang="el-GR" b="1" u="sng" dirty="0">
                <a:solidFill>
                  <a:srgbClr val="C00000"/>
                </a:solidFill>
                <a:latin typeface="Calibri" panose="020F0502020204030204" pitchFamily="34" charset="0"/>
                <a:ea typeface="Times New Roman" panose="02020603050405020304" pitchFamily="18" charset="0"/>
              </a:rPr>
              <a:t>Γενικές ηλεκτρονικές πηγές για έρευνα</a:t>
            </a:r>
            <a:endParaRPr lang="el-GR" sz="2400" b="1" u="sng" dirty="0">
              <a:solidFill>
                <a:srgbClr val="C00000"/>
              </a:solidFill>
              <a:latin typeface="Times New Roman" panose="02020603050405020304" pitchFamily="18" charset="0"/>
              <a:ea typeface="Times New Roman" panose="02020603050405020304" pitchFamily="18" charset="0"/>
            </a:endParaRPr>
          </a:p>
          <a:p>
            <a:pPr>
              <a:spcAft>
                <a:spcPts val="1125"/>
              </a:spcAft>
            </a:pPr>
            <a:r>
              <a:rPr lang="el-GR" sz="1050" dirty="0">
                <a:solidFill>
                  <a:srgbClr val="6E6E6E"/>
                </a:solidFill>
                <a:latin typeface="Calibri" panose="020F0502020204030204" pitchFamily="34" charset="0"/>
                <a:ea typeface="Times New Roman" panose="02020603050405020304" pitchFamily="18" charset="0"/>
              </a:rPr>
              <a:t>             </a:t>
            </a:r>
            <a:r>
              <a:rPr lang="el-GR" sz="1050" dirty="0">
                <a:solidFill>
                  <a:srgbClr val="6E6E6E"/>
                </a:solidFill>
                <a:latin typeface="Helvetica" panose="020B0604020202020204" pitchFamily="34" charset="0"/>
                <a:ea typeface="Times New Roman" panose="02020603050405020304" pitchFamily="18" charset="0"/>
              </a:rPr>
              <a:t>  </a:t>
            </a:r>
            <a:r>
              <a:rPr lang="el-GR" sz="1600" b="1" dirty="0" err="1">
                <a:solidFill>
                  <a:srgbClr val="C00000"/>
                </a:solidFill>
                <a:latin typeface="Helvetica" panose="020B0604020202020204" pitchFamily="34" charset="0"/>
                <a:ea typeface="Times New Roman" panose="02020603050405020304" pitchFamily="18" charset="0"/>
              </a:rPr>
              <a:t>Ανθρωποκοινωνικά</a:t>
            </a:r>
            <a:r>
              <a:rPr lang="el-GR" sz="1400" dirty="0">
                <a:solidFill>
                  <a:srgbClr val="6E6E6E"/>
                </a:solidFill>
                <a:latin typeface="Helvetica" panose="020B0604020202020204" pitchFamily="34" charset="0"/>
                <a:ea typeface="Times New Roman" panose="02020603050405020304" pitchFamily="18" charset="0"/>
              </a:rPr>
              <a:t> (στην ηλεκτρονική διεύθυνση </a:t>
            </a:r>
            <a:r>
              <a:rPr lang="el-GR" sz="1400" dirty="0">
                <a:solidFill>
                  <a:srgbClr val="3E9DD3"/>
                </a:solidFill>
                <a:latin typeface="Helvetica"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http://library.panteion.gr</a:t>
            </a:r>
            <a:r>
              <a:rPr lang="el-GR" sz="1400" dirty="0">
                <a:solidFill>
                  <a:srgbClr val="6E6E6E"/>
                </a:solidFill>
                <a:latin typeface="Helvetica" panose="020B0604020202020204" pitchFamily="34" charset="0"/>
                <a:ea typeface="Times New Roman" panose="02020603050405020304" pitchFamily="18" charset="0"/>
              </a:rPr>
              <a:t>)</a:t>
            </a:r>
            <a:endParaRPr lang="el-GR" dirty="0">
              <a:latin typeface="Times New Roman" panose="02020603050405020304" pitchFamily="18" charset="0"/>
              <a:ea typeface="Times New Roman" panose="02020603050405020304" pitchFamily="18" charset="0"/>
            </a:endParaRPr>
          </a:p>
          <a:p>
            <a:pPr marL="457200">
              <a:spcAft>
                <a:spcPts val="1125"/>
              </a:spcAft>
            </a:pPr>
            <a:r>
              <a:rPr lang="el-GR" sz="1400" dirty="0">
                <a:solidFill>
                  <a:schemeClr val="tx2"/>
                </a:solidFill>
                <a:latin typeface="Helvetica" panose="020B0604020202020204" pitchFamily="34" charset="0"/>
                <a:ea typeface="Times New Roman" panose="02020603050405020304" pitchFamily="18" charset="0"/>
              </a:rPr>
              <a:t>Έχει αναπτυχθεί από τη Βιβλιοθήκη και Υπηρεσία Πληροφόρησης του </a:t>
            </a:r>
            <a:r>
              <a:rPr lang="el-GR" sz="1400" dirty="0" err="1">
                <a:solidFill>
                  <a:schemeClr val="tx2"/>
                </a:solidFill>
                <a:latin typeface="Helvetica" panose="020B0604020202020204" pitchFamily="34" charset="0"/>
                <a:ea typeface="Times New Roman" panose="02020603050405020304" pitchFamily="18" charset="0"/>
              </a:rPr>
              <a:t>Παντείου</a:t>
            </a:r>
            <a:r>
              <a:rPr lang="el-GR" sz="1400" dirty="0">
                <a:solidFill>
                  <a:schemeClr val="tx2"/>
                </a:solidFill>
                <a:latin typeface="Helvetica" panose="020B0604020202020204" pitchFamily="34" charset="0"/>
                <a:ea typeface="Times New Roman" panose="02020603050405020304" pitchFamily="18" charset="0"/>
              </a:rPr>
              <a:t> Πανεπιστημίου στο πλαίσιο του προγράμματος «Εμπλουτισμός και ηλεκτρονική ανάπτυξη της Βιβλιοθήκης του </a:t>
            </a:r>
            <a:r>
              <a:rPr lang="el-GR" sz="1400" dirty="0" err="1">
                <a:solidFill>
                  <a:schemeClr val="tx2"/>
                </a:solidFill>
                <a:latin typeface="Helvetica" panose="020B0604020202020204" pitchFamily="34" charset="0"/>
                <a:ea typeface="Times New Roman" panose="02020603050405020304" pitchFamily="18" charset="0"/>
              </a:rPr>
              <a:t>Παντείου</a:t>
            </a:r>
            <a:r>
              <a:rPr lang="el-GR" sz="1400" dirty="0">
                <a:solidFill>
                  <a:schemeClr val="tx2"/>
                </a:solidFill>
                <a:latin typeface="Helvetica" panose="020B0604020202020204" pitchFamily="34" charset="0"/>
                <a:ea typeface="Times New Roman" panose="02020603050405020304" pitchFamily="18" charset="0"/>
              </a:rPr>
              <a:t> Πανεπιστημίου» και παρέχει στο χρήστη πρόσβαση σε πληροφορίες που βρίσκονται στο διαδίκτυο και αφορούν κοινωνικές και ανθρωπιστικές επιστήμες</a:t>
            </a:r>
            <a:endParaRPr lang="el-GR" dirty="0">
              <a:solidFill>
                <a:schemeClr val="tx2"/>
              </a:solidFill>
              <a:latin typeface="Times New Roman" panose="02020603050405020304" pitchFamily="18" charset="0"/>
              <a:ea typeface="Times New Roman" panose="02020603050405020304" pitchFamily="18" charset="0"/>
            </a:endParaRPr>
          </a:p>
          <a:p>
            <a:pPr marL="457200">
              <a:spcAft>
                <a:spcPts val="1125"/>
              </a:spcAft>
            </a:pPr>
            <a:r>
              <a:rPr lang="el-GR" sz="1600" b="1" dirty="0" err="1">
                <a:solidFill>
                  <a:srgbClr val="C00000"/>
                </a:solidFill>
                <a:latin typeface="Helvetica" panose="020B0604020202020204" pitchFamily="34" charset="0"/>
                <a:ea typeface="Times New Roman" panose="02020603050405020304" pitchFamily="18" charset="0"/>
              </a:rPr>
              <a:t>Google</a:t>
            </a:r>
            <a:r>
              <a:rPr lang="el-GR" sz="1600" b="1" dirty="0">
                <a:solidFill>
                  <a:srgbClr val="C00000"/>
                </a:solidFill>
                <a:latin typeface="Helvetica" panose="020B0604020202020204" pitchFamily="34" charset="0"/>
                <a:ea typeface="Times New Roman" panose="02020603050405020304" pitchFamily="18" charset="0"/>
              </a:rPr>
              <a:t> </a:t>
            </a:r>
            <a:r>
              <a:rPr lang="el-GR" sz="1600" b="1" dirty="0" err="1">
                <a:solidFill>
                  <a:srgbClr val="C00000"/>
                </a:solidFill>
                <a:latin typeface="Helvetica" panose="020B0604020202020204" pitchFamily="34" charset="0"/>
                <a:ea typeface="Times New Roman" panose="02020603050405020304" pitchFamily="18" charset="0"/>
              </a:rPr>
              <a:t>scholar</a:t>
            </a:r>
            <a:r>
              <a:rPr lang="el-GR" sz="1400" dirty="0">
                <a:solidFill>
                  <a:srgbClr val="6E6E6E"/>
                </a:solidFill>
                <a:latin typeface="Helvetica" panose="020B0604020202020204" pitchFamily="34" charset="0"/>
                <a:ea typeface="Times New Roman" panose="02020603050405020304" pitchFamily="18" charset="0"/>
              </a:rPr>
              <a:t> (στην ηλεκτρονική διεύθυνση </a:t>
            </a:r>
            <a:r>
              <a:rPr lang="el-GR" sz="1400" dirty="0">
                <a:solidFill>
                  <a:srgbClr val="3E9DD3"/>
                </a:solidFill>
                <a:latin typeface="Helvetica"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http://scholar.google.com/</a:t>
            </a:r>
            <a:r>
              <a:rPr lang="el-GR" sz="1400" dirty="0">
                <a:solidFill>
                  <a:srgbClr val="6E6E6E"/>
                </a:solidFill>
                <a:latin typeface="Helvetica" panose="020B0604020202020204" pitchFamily="34" charset="0"/>
                <a:ea typeface="Times New Roman" panose="02020603050405020304" pitchFamily="18" charset="0"/>
              </a:rPr>
              <a:t>)</a:t>
            </a:r>
            <a:br>
              <a:rPr lang="el-GR" sz="1400" dirty="0">
                <a:solidFill>
                  <a:srgbClr val="6E6E6E"/>
                </a:solidFill>
                <a:latin typeface="Helvetica" panose="020B0604020202020204" pitchFamily="34" charset="0"/>
                <a:ea typeface="Times New Roman" panose="02020603050405020304" pitchFamily="18" charset="0"/>
              </a:rPr>
            </a:br>
            <a:r>
              <a:rPr lang="el-GR" sz="1400" dirty="0">
                <a:solidFill>
                  <a:schemeClr val="tx2"/>
                </a:solidFill>
                <a:latin typeface="Helvetica" panose="020B0604020202020204" pitchFamily="34" charset="0"/>
                <a:ea typeface="Times New Roman" panose="02020603050405020304" pitchFamily="18" charset="0"/>
              </a:rPr>
              <a:t>Μέσω αυτού ο χρήστης μπορεί να αναζητήσει υλικό ακαδημαϊκού περιεχομένου σε μορφή άρθρων, βιβλίων, επιστημονικών μελετών, εισηγήσεων σε συνέδρια κ.α.</a:t>
            </a:r>
            <a:endParaRPr lang="el-GR" dirty="0">
              <a:solidFill>
                <a:schemeClr val="tx2"/>
              </a:solidFill>
              <a:latin typeface="Times New Roman" panose="02020603050405020304" pitchFamily="18" charset="0"/>
              <a:ea typeface="Times New Roman" panose="02020603050405020304" pitchFamily="18" charset="0"/>
            </a:endParaRPr>
          </a:p>
          <a:p>
            <a:pPr marL="457200">
              <a:spcAft>
                <a:spcPts val="1125"/>
              </a:spcAft>
            </a:pPr>
            <a:r>
              <a:rPr lang="el-GR" sz="1600" b="1" dirty="0" err="1">
                <a:solidFill>
                  <a:srgbClr val="C00000"/>
                </a:solidFill>
                <a:latin typeface="Helvetica" panose="020B0604020202020204" pitchFamily="34" charset="0"/>
                <a:ea typeface="Times New Roman" panose="02020603050405020304" pitchFamily="18" charset="0"/>
              </a:rPr>
              <a:t>Elsevier</a:t>
            </a:r>
            <a:r>
              <a:rPr lang="el-GR" sz="1400" dirty="0">
                <a:solidFill>
                  <a:srgbClr val="6E6E6E"/>
                </a:solidFill>
                <a:latin typeface="Helvetica" panose="020B0604020202020204" pitchFamily="34" charset="0"/>
                <a:ea typeface="Times New Roman" panose="02020603050405020304" pitchFamily="18" charset="0"/>
              </a:rPr>
              <a:t>  (στην ηλεκτρονική διεύθυνση </a:t>
            </a:r>
            <a:r>
              <a:rPr lang="el-GR" sz="1400" dirty="0">
                <a:solidFill>
                  <a:srgbClr val="3E9DD3"/>
                </a:solidFill>
                <a:latin typeface="Helvetica"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https://www.elsevier.com/</a:t>
            </a:r>
            <a:r>
              <a:rPr lang="el-GR" dirty="0">
                <a:solidFill>
                  <a:srgbClr val="000000"/>
                </a:solidFill>
                <a:latin typeface="Times New Roman" panose="02020603050405020304" pitchFamily="18" charset="0"/>
                <a:ea typeface="Times New Roman" panose="02020603050405020304" pitchFamily="18" charset="0"/>
              </a:rPr>
              <a:t>)</a:t>
            </a:r>
            <a:endParaRPr lang="el-GR" dirty="0">
              <a:latin typeface="Times New Roman" panose="02020603050405020304" pitchFamily="18" charset="0"/>
              <a:ea typeface="Times New Roman" panose="02020603050405020304" pitchFamily="18" charset="0"/>
            </a:endParaRPr>
          </a:p>
          <a:p>
            <a:pPr marL="457200">
              <a:spcAft>
                <a:spcPts val="1125"/>
              </a:spcAft>
            </a:pPr>
            <a:r>
              <a:rPr lang="el-GR" sz="1400" dirty="0">
                <a:solidFill>
                  <a:schemeClr val="tx2"/>
                </a:solidFill>
                <a:latin typeface="Helvetica" panose="020B0604020202020204" pitchFamily="34" charset="0"/>
                <a:ea typeface="Times New Roman" panose="02020603050405020304" pitchFamily="18" charset="0"/>
              </a:rPr>
              <a:t>Ο συγκεκριμένος </a:t>
            </a:r>
            <a:r>
              <a:rPr lang="el-GR" sz="1400" dirty="0" err="1">
                <a:solidFill>
                  <a:schemeClr val="tx2"/>
                </a:solidFill>
                <a:latin typeface="Helvetica" panose="020B0604020202020204" pitchFamily="34" charset="0"/>
                <a:ea typeface="Times New Roman" panose="02020603050405020304" pitchFamily="18" charset="0"/>
              </a:rPr>
              <a:t>ιστότοπος</a:t>
            </a:r>
            <a:r>
              <a:rPr lang="el-GR" sz="1400" dirty="0">
                <a:solidFill>
                  <a:schemeClr val="tx2"/>
                </a:solidFill>
                <a:latin typeface="Helvetica" panose="020B0604020202020204" pitchFamily="34" charset="0"/>
                <a:ea typeface="Times New Roman" panose="02020603050405020304" pitchFamily="18" charset="0"/>
              </a:rPr>
              <a:t> δημιουργήθηκε από τον εκδοτικό οίκο </a:t>
            </a:r>
            <a:r>
              <a:rPr lang="el-GR" sz="1400" dirty="0" err="1">
                <a:solidFill>
                  <a:schemeClr val="tx2"/>
                </a:solidFill>
                <a:latin typeface="Helvetica" panose="020B0604020202020204" pitchFamily="34" charset="0"/>
                <a:ea typeface="Times New Roman" panose="02020603050405020304" pitchFamily="18" charset="0"/>
              </a:rPr>
              <a:t>Elsevier</a:t>
            </a:r>
            <a:r>
              <a:rPr lang="el-GR" sz="1400" dirty="0">
                <a:solidFill>
                  <a:schemeClr val="tx2"/>
                </a:solidFill>
                <a:latin typeface="Helvetica" panose="020B0604020202020204" pitchFamily="34" charset="0"/>
                <a:ea typeface="Times New Roman" panose="02020603050405020304" pitchFamily="18" charset="0"/>
              </a:rPr>
              <a:t> και περιέχει επιστημονικό περιεχόμενο, όπως τεχνικές αναφορές, άρθρα αλλά και συνδέσμους σε ηλεκτρονικές διευθύνσεις με αντίστοιχο περιεχόμενο</a:t>
            </a:r>
            <a:endParaRPr lang="el-GR" dirty="0">
              <a:solidFill>
                <a:schemeClr val="tx2"/>
              </a:solidFill>
              <a:latin typeface="Times New Roman" panose="02020603050405020304" pitchFamily="18" charset="0"/>
              <a:ea typeface="Times New Roman" panose="02020603050405020304" pitchFamily="18" charset="0"/>
            </a:endParaRPr>
          </a:p>
          <a:p>
            <a:pPr marL="457200">
              <a:spcAft>
                <a:spcPts val="1125"/>
              </a:spcAft>
            </a:pPr>
            <a:r>
              <a:rPr lang="el-GR" sz="1600" b="1" dirty="0" err="1">
                <a:solidFill>
                  <a:srgbClr val="C00000"/>
                </a:solidFill>
                <a:latin typeface="Helvetica" panose="020B0604020202020204" pitchFamily="34" charset="0"/>
                <a:ea typeface="Times New Roman" panose="02020603050405020304" pitchFamily="18" charset="0"/>
              </a:rPr>
              <a:t>Librarians</a:t>
            </a:r>
            <a:r>
              <a:rPr lang="el-GR" sz="1600" b="1" dirty="0">
                <a:solidFill>
                  <a:srgbClr val="C00000"/>
                </a:solidFill>
                <a:latin typeface="Helvetica" panose="020B0604020202020204" pitchFamily="34" charset="0"/>
                <a:ea typeface="Times New Roman" panose="02020603050405020304" pitchFamily="18" charset="0"/>
              </a:rPr>
              <a:t>' Internet </a:t>
            </a:r>
            <a:r>
              <a:rPr lang="el-GR" sz="1600" b="1" dirty="0" err="1">
                <a:solidFill>
                  <a:srgbClr val="C00000"/>
                </a:solidFill>
                <a:latin typeface="Helvetica" panose="020B0604020202020204" pitchFamily="34" charset="0"/>
                <a:ea typeface="Times New Roman" panose="02020603050405020304" pitchFamily="18" charset="0"/>
              </a:rPr>
              <a:t>Index</a:t>
            </a:r>
            <a:r>
              <a:rPr lang="el-GR" sz="1400" dirty="0">
                <a:solidFill>
                  <a:srgbClr val="6E6E6E"/>
                </a:solidFill>
                <a:latin typeface="Helvetica" panose="020B0604020202020204" pitchFamily="34" charset="0"/>
                <a:ea typeface="Times New Roman" panose="02020603050405020304" pitchFamily="18" charset="0"/>
              </a:rPr>
              <a:t> (στην ηλεκτρονική διεύθυνση </a:t>
            </a:r>
            <a:r>
              <a:rPr lang="el-GR" sz="1400" dirty="0">
                <a:solidFill>
                  <a:srgbClr val="3E9DD3"/>
                </a:solidFill>
                <a:latin typeface="Helvetica"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http://www.lii.org/</a:t>
            </a:r>
            <a:r>
              <a:rPr lang="el-GR" sz="1400" dirty="0">
                <a:solidFill>
                  <a:srgbClr val="6E6E6E"/>
                </a:solidFill>
                <a:latin typeface="Helvetica" panose="020B0604020202020204" pitchFamily="34" charset="0"/>
                <a:ea typeface="Times New Roman" panose="02020603050405020304" pitchFamily="18" charset="0"/>
              </a:rPr>
              <a:t>)</a:t>
            </a:r>
            <a:br>
              <a:rPr lang="el-GR" sz="1400" dirty="0">
                <a:solidFill>
                  <a:srgbClr val="6E6E6E"/>
                </a:solidFill>
                <a:latin typeface="Helvetica" panose="020B0604020202020204" pitchFamily="34" charset="0"/>
                <a:ea typeface="Times New Roman" panose="02020603050405020304" pitchFamily="18" charset="0"/>
              </a:rPr>
            </a:br>
            <a:r>
              <a:rPr lang="el-GR" sz="1400" dirty="0">
                <a:solidFill>
                  <a:schemeClr val="tx2"/>
                </a:solidFill>
                <a:latin typeface="Helvetica" panose="020B0604020202020204" pitchFamily="34" charset="0"/>
                <a:ea typeface="Times New Roman" panose="02020603050405020304" pitchFamily="18" charset="0"/>
              </a:rPr>
              <a:t>Πρόκειται για ένα θεματικό κατάλογο που περιλαμβάνει περισσότερες από 6</a:t>
            </a:r>
            <a:r>
              <a:rPr lang="el-GR" sz="1400" dirty="0">
                <a:solidFill>
                  <a:schemeClr val="tx2"/>
                </a:solidFill>
                <a:latin typeface="Calibri" panose="020F0502020204030204" pitchFamily="34" charset="0"/>
                <a:ea typeface="Times New Roman" panose="02020603050405020304" pitchFamily="18" charset="0"/>
              </a:rPr>
              <a:t>.</a:t>
            </a:r>
            <a:r>
              <a:rPr lang="el-GR" sz="1400" dirty="0">
                <a:solidFill>
                  <a:schemeClr val="tx2"/>
                </a:solidFill>
                <a:latin typeface="Helvetica" panose="020B0604020202020204" pitchFamily="34" charset="0"/>
                <a:ea typeface="Times New Roman" panose="02020603050405020304" pitchFamily="18" charset="0"/>
              </a:rPr>
              <a:t>600 πηγές στο Internet</a:t>
            </a:r>
            <a:r>
              <a:rPr lang="el-GR" sz="1400" dirty="0">
                <a:solidFill>
                  <a:schemeClr val="tx2"/>
                </a:solidFill>
                <a:latin typeface="Calibri" panose="020F0502020204030204" pitchFamily="34" charset="0"/>
                <a:ea typeface="Times New Roman" panose="02020603050405020304" pitchFamily="18" charset="0"/>
              </a:rPr>
              <a:t>,</a:t>
            </a:r>
            <a:r>
              <a:rPr lang="el-GR" sz="1400" dirty="0">
                <a:solidFill>
                  <a:schemeClr val="tx2"/>
                </a:solidFill>
                <a:latin typeface="Helvetica" panose="020B0604020202020204" pitchFamily="34" charset="0"/>
                <a:ea typeface="Times New Roman" panose="02020603050405020304" pitchFamily="18" charset="0"/>
              </a:rPr>
              <a:t> όπως έχουν επιλεγεί από εξειδικευμένους ειδικούς πληροφόρησης και βιβλιοθηκονόμους</a:t>
            </a:r>
            <a:endParaRPr lang="el-GR" dirty="0">
              <a:solidFill>
                <a:schemeClr val="tx2"/>
              </a:solidFill>
              <a:latin typeface="Times New Roman" panose="02020603050405020304" pitchFamily="18" charset="0"/>
              <a:ea typeface="Times New Roman" panose="02020603050405020304" pitchFamily="18" charset="0"/>
            </a:endParaRPr>
          </a:p>
          <a:p>
            <a:pPr marL="457200">
              <a:spcAft>
                <a:spcPts val="1125"/>
              </a:spcAft>
            </a:pPr>
            <a:r>
              <a:rPr lang="el-GR" sz="1400" dirty="0">
                <a:solidFill>
                  <a:srgbClr val="6E6E6E"/>
                </a:solidFill>
                <a:latin typeface="Helvetica" panose="020B0604020202020204" pitchFamily="34" charset="0"/>
                <a:ea typeface="Times New Roman" panose="02020603050405020304" pitchFamily="18" charset="0"/>
              </a:rPr>
              <a:t>  </a:t>
            </a:r>
            <a:r>
              <a:rPr lang="el-GR" sz="1600" b="1" dirty="0" err="1">
                <a:solidFill>
                  <a:srgbClr val="C00000"/>
                </a:solidFill>
                <a:latin typeface="Helvetica" panose="020B06040202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PsychINFO</a:t>
            </a:r>
            <a:r>
              <a:rPr lang="el-GR" sz="1400" dirty="0">
                <a:solidFill>
                  <a:srgbClr val="3E9DD3"/>
                </a:solidFill>
                <a:latin typeface="Helvetica" panose="020B06040202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 </a:t>
            </a:r>
            <a:r>
              <a:rPr lang="el-GR" sz="1400" dirty="0">
                <a:solidFill>
                  <a:srgbClr val="6E6E6E"/>
                </a:solidFill>
                <a:latin typeface="Helvetica" panose="020B0604020202020204" pitchFamily="34" charset="0"/>
                <a:ea typeface="Times New Roman" panose="02020603050405020304" pitchFamily="18" charset="0"/>
              </a:rPr>
              <a:t>(στην ηλεκτρονική διεύθυνση </a:t>
            </a:r>
            <a:r>
              <a:rPr lang="el-GR" sz="1400" dirty="0">
                <a:solidFill>
                  <a:srgbClr val="6E6E6E"/>
                </a:solidFill>
                <a:latin typeface="Calibri" panose="020F0502020204030204" pitchFamily="34" charset="0"/>
                <a:ea typeface="Times New Roman" panose="02020603050405020304" pitchFamily="18" charset="0"/>
              </a:rPr>
              <a:t> </a:t>
            </a:r>
            <a:r>
              <a:rPr lang="el-GR" sz="1400" dirty="0">
                <a:solidFill>
                  <a:srgbClr val="548DD4"/>
                </a:solidFill>
                <a:latin typeface="Helvetica" panose="020B0604020202020204" pitchFamily="34" charset="0"/>
                <a:ea typeface="Times New Roman" panose="02020603050405020304" pitchFamily="18" charset="0"/>
              </a:rPr>
              <a:t>http://search.proquest.com/psycinfo?accountid=31631</a:t>
            </a:r>
            <a:endParaRPr lang="el-GR" dirty="0">
              <a:latin typeface="Times New Roman" panose="02020603050405020304" pitchFamily="18" charset="0"/>
              <a:ea typeface="Times New Roman" panose="02020603050405020304" pitchFamily="18" charset="0"/>
            </a:endParaRPr>
          </a:p>
          <a:p>
            <a:pPr marL="457200">
              <a:spcAft>
                <a:spcPts val="1125"/>
              </a:spcAft>
            </a:pPr>
            <a:r>
              <a:rPr lang="el-GR" sz="1400" dirty="0">
                <a:solidFill>
                  <a:schemeClr val="tx2"/>
                </a:solidFill>
                <a:latin typeface="Helvetica" panose="020B0604020202020204" pitchFamily="34" charset="0"/>
                <a:ea typeface="Times New Roman" panose="02020603050405020304" pitchFamily="18" charset="0"/>
              </a:rPr>
              <a:t>Η εν λόγω βιβλιογραφική βάση δεδομένων περιέχει πάνω από 3 εκ. εγγραφές έργων (άρθρων, βιβλίων και διατριβών) που έχουν άμεση σχέση με τις επιστήμες της συμπεριφοράς και την ψυχική υγεία</a:t>
            </a:r>
            <a:endParaRPr lang="el-GR" dirty="0">
              <a:solidFill>
                <a:schemeClr val="tx2"/>
              </a:solidFill>
              <a:latin typeface="Times New Roman" panose="02020603050405020304" pitchFamily="18" charset="0"/>
              <a:ea typeface="Times New Roman" panose="02020603050405020304" pitchFamily="18" charset="0"/>
            </a:endParaRPr>
          </a:p>
          <a:p>
            <a:pPr marL="457200">
              <a:spcAft>
                <a:spcPts val="1125"/>
              </a:spcAft>
            </a:pPr>
            <a:r>
              <a:rPr lang="el-GR" sz="1400" dirty="0">
                <a:solidFill>
                  <a:srgbClr val="6E6E6E"/>
                </a:solidFill>
                <a:latin typeface="Helvetica" panose="020B0604020202020204" pitchFamily="34" charset="0"/>
                <a:ea typeface="Times New Roman" panose="02020603050405020304" pitchFamily="18" charset="0"/>
              </a:rPr>
              <a:t> </a:t>
            </a:r>
            <a:r>
              <a:rPr lang="el-GR" sz="1600" b="1" dirty="0">
                <a:solidFill>
                  <a:srgbClr val="C00000"/>
                </a:solidFill>
                <a:latin typeface="Helvetica" panose="020B0604020202020204" pitchFamily="34" charset="0"/>
                <a:ea typeface="Times New Roman" panose="02020603050405020304" pitchFamily="18" charset="0"/>
              </a:rPr>
              <a:t>Internet </a:t>
            </a:r>
            <a:r>
              <a:rPr lang="el-GR" sz="1600" b="1" dirty="0" err="1">
                <a:solidFill>
                  <a:srgbClr val="C00000"/>
                </a:solidFill>
                <a:latin typeface="Helvetica" panose="020B0604020202020204" pitchFamily="34" charset="0"/>
                <a:ea typeface="Times New Roman" panose="02020603050405020304" pitchFamily="18" charset="0"/>
              </a:rPr>
              <a:t>Public</a:t>
            </a:r>
            <a:r>
              <a:rPr lang="el-GR" sz="1600" b="1" dirty="0">
                <a:solidFill>
                  <a:srgbClr val="C00000"/>
                </a:solidFill>
                <a:latin typeface="Helvetica" panose="020B0604020202020204" pitchFamily="34" charset="0"/>
                <a:ea typeface="Times New Roman" panose="02020603050405020304" pitchFamily="18" charset="0"/>
              </a:rPr>
              <a:t> </a:t>
            </a:r>
            <a:r>
              <a:rPr lang="el-GR" sz="1600" b="1" dirty="0" err="1">
                <a:solidFill>
                  <a:srgbClr val="C00000"/>
                </a:solidFill>
                <a:latin typeface="Helvetica" panose="020B0604020202020204" pitchFamily="34" charset="0"/>
                <a:ea typeface="Times New Roman" panose="02020603050405020304" pitchFamily="18" charset="0"/>
              </a:rPr>
              <a:t>Library</a:t>
            </a:r>
            <a:r>
              <a:rPr lang="el-GR" sz="1600" b="1" dirty="0">
                <a:solidFill>
                  <a:srgbClr val="C00000"/>
                </a:solidFill>
                <a:latin typeface="Helvetica" panose="020B0604020202020204" pitchFamily="34" charset="0"/>
                <a:ea typeface="Times New Roman" panose="02020603050405020304" pitchFamily="18" charset="0"/>
              </a:rPr>
              <a:t> (IPL)</a:t>
            </a:r>
            <a:r>
              <a:rPr lang="el-GR" sz="1400" dirty="0">
                <a:solidFill>
                  <a:srgbClr val="6E6E6E"/>
                </a:solidFill>
                <a:latin typeface="Helvetica" panose="020B0604020202020204" pitchFamily="34" charset="0"/>
                <a:ea typeface="Times New Roman" panose="02020603050405020304" pitchFamily="18" charset="0"/>
              </a:rPr>
              <a:t> (στην ηλεκτρονική διεύθυνση </a:t>
            </a:r>
            <a:r>
              <a:rPr lang="el-GR" sz="1400" dirty="0">
                <a:solidFill>
                  <a:srgbClr val="3E9DD3"/>
                </a:solidFill>
                <a:latin typeface="Helvetica" panose="020B060402020202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http://www.ipl.org/</a:t>
            </a:r>
            <a:r>
              <a:rPr lang="el-GR" sz="1400" dirty="0">
                <a:solidFill>
                  <a:srgbClr val="6E6E6E"/>
                </a:solidFill>
                <a:latin typeface="Helvetica" panose="020B0604020202020204" pitchFamily="34" charset="0"/>
                <a:ea typeface="Times New Roman" panose="02020603050405020304" pitchFamily="18" charset="0"/>
              </a:rPr>
              <a:t>)</a:t>
            </a:r>
            <a:br>
              <a:rPr lang="el-GR" sz="1400" dirty="0">
                <a:solidFill>
                  <a:srgbClr val="6E6E6E"/>
                </a:solidFill>
                <a:latin typeface="Helvetica" panose="020B0604020202020204" pitchFamily="34" charset="0"/>
                <a:ea typeface="Times New Roman" panose="02020603050405020304" pitchFamily="18" charset="0"/>
              </a:rPr>
            </a:br>
            <a:r>
              <a:rPr lang="el-GR" sz="1400" dirty="0">
                <a:solidFill>
                  <a:schemeClr val="tx2"/>
                </a:solidFill>
                <a:latin typeface="Helvetica" panose="020B0604020202020204" pitchFamily="34" charset="0"/>
                <a:ea typeface="Times New Roman" panose="02020603050405020304" pitchFamily="18" charset="0"/>
              </a:rPr>
              <a:t>Πρόκειται για ένα δικτυακό θεματικό κατάλογο που περιλαμβάνει δέκα βασικές θεματικές κατηγορίες και ακόμα περισσότερες υποκατηγορίες. Είναι μια πολύ καλή συλλογή πληροφοριακών πηγών και ειδικές σελίδες για παιδιά και νέους</a:t>
            </a:r>
            <a:endParaRPr lang="el-GR" dirty="0">
              <a:solidFill>
                <a:schemeClr val="tx2"/>
              </a:solidFill>
              <a:latin typeface="Times New Roman" panose="02020603050405020304" pitchFamily="18" charset="0"/>
              <a:ea typeface="Times New Roman" panose="02020603050405020304" pitchFamily="18" charset="0"/>
            </a:endParaRPr>
          </a:p>
          <a:p>
            <a:pPr marL="457200">
              <a:spcAft>
                <a:spcPts val="1125"/>
              </a:spcAft>
            </a:pPr>
            <a:r>
              <a:rPr lang="en-US" sz="1400" b="1" dirty="0">
                <a:solidFill>
                  <a:srgbClr val="C00000"/>
                </a:solidFill>
                <a:latin typeface="Helvetica" panose="020B0604020202020204" pitchFamily="34" charset="0"/>
                <a:ea typeface="Times New Roman" panose="02020603050405020304" pitchFamily="18" charset="0"/>
              </a:rPr>
              <a:t>Directory of open access book</a:t>
            </a:r>
            <a:r>
              <a:rPr lang="en-US" sz="1400" dirty="0">
                <a:solidFill>
                  <a:srgbClr val="6E6E6E"/>
                </a:solidFill>
                <a:latin typeface="Helvetica" panose="020B0604020202020204" pitchFamily="34" charset="0"/>
                <a:ea typeface="Times New Roman" panose="02020603050405020304" pitchFamily="18" charset="0"/>
              </a:rPr>
              <a:t> (</a:t>
            </a:r>
            <a:r>
              <a:rPr lang="el-GR" sz="1400" dirty="0">
                <a:solidFill>
                  <a:srgbClr val="6E6E6E"/>
                </a:solidFill>
                <a:latin typeface="Helvetica" panose="020B0604020202020204" pitchFamily="34" charset="0"/>
                <a:ea typeface="Times New Roman" panose="02020603050405020304" pitchFamily="18" charset="0"/>
              </a:rPr>
              <a:t>στην ηλεκτρονική διεύθυνση</a:t>
            </a:r>
            <a:r>
              <a:rPr lang="en-US" sz="1400" dirty="0">
                <a:solidFill>
                  <a:srgbClr val="6E6E6E"/>
                </a:solidFill>
                <a:latin typeface="Helvetica" panose="020B0604020202020204" pitchFamily="34" charset="0"/>
                <a:ea typeface="Times New Roman" panose="02020603050405020304" pitchFamily="18" charset="0"/>
              </a:rPr>
              <a:t> </a:t>
            </a:r>
            <a:r>
              <a:rPr lang="en-US" sz="1400" dirty="0">
                <a:solidFill>
                  <a:srgbClr val="3E9DD3"/>
                </a:solidFill>
                <a:latin typeface="Helvetica" panose="020B060402020202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http://www.doabooks.org/</a:t>
            </a:r>
            <a:r>
              <a:rPr lang="en-US" sz="1400" dirty="0">
                <a:solidFill>
                  <a:srgbClr val="6E6E6E"/>
                </a:solidFill>
                <a:latin typeface="Helvetica" panose="020B0604020202020204" pitchFamily="34" charset="0"/>
                <a:ea typeface="Times New Roman" panose="02020603050405020304" pitchFamily="18" charset="0"/>
              </a:rPr>
              <a:t>)</a:t>
            </a:r>
            <a:endParaRPr lang="el-GR" dirty="0">
              <a:latin typeface="Times New Roman" panose="02020603050405020304" pitchFamily="18" charset="0"/>
              <a:ea typeface="Times New Roman" panose="02020603050405020304" pitchFamily="18" charset="0"/>
            </a:endParaRPr>
          </a:p>
          <a:p>
            <a:pPr marL="457200">
              <a:spcAft>
                <a:spcPts val="1125"/>
              </a:spcAft>
            </a:pPr>
            <a:r>
              <a:rPr lang="el-GR" sz="1400" dirty="0">
                <a:solidFill>
                  <a:schemeClr val="tx2"/>
                </a:solidFill>
                <a:latin typeface="Helvetica" panose="020B0604020202020204" pitchFamily="34" charset="0"/>
                <a:ea typeface="Times New Roman" panose="02020603050405020304" pitchFamily="18" charset="0"/>
              </a:rPr>
              <a:t>Το συγκεκριμένο ευρετήριο λειτουργεί με τη φιλοσοφία της ανοικτής πρόσβασης. Περιλαμβάνει συγγράμματα  υψηλού επιστημονικού επιπέδου που έχουν αξιολογηθεί από </a:t>
            </a:r>
            <a:r>
              <a:rPr lang="el-GR" sz="1400" dirty="0" err="1">
                <a:solidFill>
                  <a:schemeClr val="tx2"/>
                </a:solidFill>
                <a:latin typeface="Helvetica" panose="020B0604020202020204" pitchFamily="34" charset="0"/>
                <a:ea typeface="Times New Roman" panose="02020603050405020304" pitchFamily="18" charset="0"/>
              </a:rPr>
              <a:t>ομοτίμους</a:t>
            </a:r>
            <a:r>
              <a:rPr lang="el-GR" sz="1400" dirty="0">
                <a:solidFill>
                  <a:schemeClr val="tx2"/>
                </a:solidFill>
                <a:latin typeface="Helvetica" panose="020B0604020202020204" pitchFamily="34" charset="0"/>
                <a:ea typeface="Times New Roman" panose="02020603050405020304" pitchFamily="18" charset="0"/>
              </a:rPr>
              <a:t>. Η υπηρεσία ξεκίνησε να λειτουργεί τον Απρίλιο του 2012 και σήμερα περιλαμβάνει 4258 βιβλία από 139 εκδότες.</a:t>
            </a:r>
            <a:endParaRPr lang="el-GR" dirty="0">
              <a:solidFill>
                <a:schemeClr val="tx2"/>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900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Εκπαιδευτικά θέματα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417_TF03462902_TF03462902" id="{83FC9EF6-3E43-452E-AFB3-D075EF265CD9}" vid="{6594177A-2A4C-4CF8-9AD4-A89940E56309}"/>
    </a:ext>
  </a:extLst>
</a:theme>
</file>

<file path=ppt/theme/theme2.xml><?xml version="1.0" encoding="utf-8"?>
<a:theme xmlns:a="http://schemas.openxmlformats.org/drawingml/2006/main" name="Θέμα του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Παρουσίαση εκπαιδευτικών θεμάτων, σχεδίαση με ζωγραφιές σε μαυροπίνακα (ευρείας οθόνης)</Template>
  <TotalTime>1512</TotalTime>
  <Words>1403</Words>
  <Application>Microsoft Office PowerPoint</Application>
  <PresentationFormat>Ευρεία οθόνη</PresentationFormat>
  <Paragraphs>104</Paragraphs>
  <Slides>8</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Arial</vt:lpstr>
      <vt:lpstr>Calibri</vt:lpstr>
      <vt:lpstr>Helvetica</vt:lpstr>
      <vt:lpstr>Times New Roman</vt:lpstr>
      <vt:lpstr>Wingdings</vt:lpstr>
      <vt:lpstr>Εκπαιδευτικά θέματα 16x9</vt:lpstr>
      <vt:lpstr> </vt:lpstr>
      <vt:lpstr>            Προετοιμασία της συγγραφής επιστημονικής εργασίας</vt:lpstr>
      <vt:lpstr>Παρουσίαση του PowerPoint</vt:lpstr>
      <vt:lpstr>Ερευνητικά χαρακτηριστικά</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Διάταξη τίτλου</dc:title>
  <dc:creator>user</dc:creator>
  <cp:lastModifiedBy>EFTHYMIA PAPAGEORGIOU</cp:lastModifiedBy>
  <cp:revision>11</cp:revision>
  <dcterms:created xsi:type="dcterms:W3CDTF">2022-03-08T16:23:51Z</dcterms:created>
  <dcterms:modified xsi:type="dcterms:W3CDTF">2024-03-05T23:29:53Z</dcterms:modified>
</cp:coreProperties>
</file>