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538" r:id="rId2"/>
    <p:sldId id="687" r:id="rId3"/>
    <p:sldId id="673" r:id="rId4"/>
    <p:sldId id="688" r:id="rId5"/>
    <p:sldId id="690" r:id="rId6"/>
    <p:sldId id="691" r:id="rId7"/>
    <p:sldId id="692" r:id="rId8"/>
    <p:sldId id="693" r:id="rId9"/>
    <p:sldId id="694" r:id="rId10"/>
    <p:sldId id="696" r:id="rId11"/>
    <p:sldId id="697" r:id="rId12"/>
    <p:sldId id="698" r:id="rId13"/>
    <p:sldId id="699" r:id="rId14"/>
    <p:sldId id="700" r:id="rId15"/>
    <p:sldId id="701" r:id="rId16"/>
    <p:sldId id="702" r:id="rId17"/>
    <p:sldId id="703" r:id="rId18"/>
    <p:sldId id="704" r:id="rId19"/>
    <p:sldId id="705" r:id="rId20"/>
    <p:sldId id="706" r:id="rId21"/>
    <p:sldId id="707" r:id="rId22"/>
    <p:sldId id="708" r:id="rId23"/>
    <p:sldId id="710" r:id="rId24"/>
    <p:sldId id="711" r:id="rId25"/>
    <p:sldId id="712" r:id="rId26"/>
    <p:sldId id="713" r:id="rId27"/>
    <p:sldId id="714" r:id="rId28"/>
    <p:sldId id="715" r:id="rId29"/>
    <p:sldId id="716" r:id="rId30"/>
    <p:sldId id="717" r:id="rId31"/>
    <p:sldId id="718" r:id="rId32"/>
    <p:sldId id="719" r:id="rId33"/>
    <p:sldId id="709" r:id="rId34"/>
    <p:sldId id="720"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08">
          <p15:clr>
            <a:srgbClr val="A4A3A4"/>
          </p15:clr>
        </p15:guide>
        <p15:guide id="2" orient="horz" pos="2163">
          <p15:clr>
            <a:srgbClr val="A4A3A4"/>
          </p15:clr>
        </p15:guide>
        <p15:guide id="3" orient="horz" pos="859">
          <p15:clr>
            <a:srgbClr val="A4A3A4"/>
          </p15:clr>
        </p15:guide>
        <p15:guide id="4" orient="horz" pos="1824">
          <p15:clr>
            <a:srgbClr val="A4A3A4"/>
          </p15:clr>
        </p15:guide>
        <p15:guide id="5" pos="749">
          <p15:clr>
            <a:srgbClr val="A4A3A4"/>
          </p15:clr>
        </p15:guide>
        <p15:guide id="6" pos="5456">
          <p15:clr>
            <a:srgbClr val="A4A3A4"/>
          </p15:clr>
        </p15:guide>
        <p15:guide id="7" pos="5463">
          <p15:clr>
            <a:srgbClr val="A4A3A4"/>
          </p15:clr>
        </p15:guide>
        <p15:guide id="8" pos="1937">
          <p15:clr>
            <a:srgbClr val="A4A3A4"/>
          </p15:clr>
        </p15:guide>
        <p15:guide id="9" pos="5183">
          <p15:clr>
            <a:srgbClr val="A4A3A4"/>
          </p15:clr>
        </p15:guide>
        <p15:guide id="10" pos="3039">
          <p15:clr>
            <a:srgbClr val="A4A3A4"/>
          </p15:clr>
        </p15:guide>
        <p15:guide id="11" pos="271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2828"/>
    <a:srgbClr val="E444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8693" autoAdjust="0"/>
    <p:restoredTop sz="99412" autoAdjust="0"/>
  </p:normalViewPr>
  <p:slideViewPr>
    <p:cSldViewPr snapToGrid="0" snapToObjects="1">
      <p:cViewPr varScale="1">
        <p:scale>
          <a:sx n="86" d="100"/>
          <a:sy n="86" d="100"/>
        </p:scale>
        <p:origin x="773" y="67"/>
      </p:cViewPr>
      <p:guideLst>
        <p:guide orient="horz" pos="3708"/>
        <p:guide orient="horz" pos="2163"/>
        <p:guide orient="horz" pos="859"/>
        <p:guide orient="horz" pos="1824"/>
        <p:guide pos="749"/>
        <p:guide pos="5456"/>
        <p:guide pos="5463"/>
        <p:guide pos="1937"/>
        <p:guide pos="5183"/>
        <p:guide pos="3039"/>
        <p:guide pos="27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88E3EE-FD28-459D-BE38-B2DD61AE2220}" type="datetimeFigureOut">
              <a:rPr lang="el-GR" smtClean="0"/>
              <a:pPr/>
              <a:t>8/10/2020</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898A49-7B7E-4058-B07A-A895DA6B485C}" type="slidenum">
              <a:rPr lang="el-GR" smtClean="0"/>
              <a:pPr/>
              <a:t>‹#›</a:t>
            </a:fld>
            <a:endParaRPr lang="el-GR"/>
          </a:p>
        </p:txBody>
      </p:sp>
    </p:spTree>
    <p:extLst>
      <p:ext uri="{BB962C8B-B14F-4D97-AF65-F5344CB8AC3E}">
        <p14:creationId xmlns:p14="http://schemas.microsoft.com/office/powerpoint/2010/main" val="3663236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0226"/>
            <a:ext cx="7772400" cy="1470025"/>
          </a:xfrm>
        </p:spPr>
        <p:txBody>
          <a:bodyPr anchor="ctr"/>
          <a:lstStyle>
            <a:lvl1pPr algn="ctr">
              <a:defRPr spc="-40" baseline="0">
                <a:solidFill>
                  <a:srgbClr val="5E5E5E"/>
                </a:solidFill>
              </a:defRPr>
            </a:lvl1pPr>
          </a:lstStyle>
          <a:p>
            <a:r>
              <a:rPr lang="en-US" dirty="0"/>
              <a:t>Click to edit Master title style</a:t>
            </a:r>
          </a:p>
        </p:txBody>
      </p:sp>
      <p:sp>
        <p:nvSpPr>
          <p:cNvPr id="3" name="Subtitle 2"/>
          <p:cNvSpPr>
            <a:spLocks noGrp="1"/>
          </p:cNvSpPr>
          <p:nvPr>
            <p:ph type="subTitle" idx="1"/>
          </p:nvPr>
        </p:nvSpPr>
        <p:spPr>
          <a:xfrm>
            <a:off x="1371600" y="3958761"/>
            <a:ext cx="6400800" cy="1752600"/>
          </a:xfrm>
        </p:spPr>
        <p:txBody>
          <a:bodyPr/>
          <a:lstStyle>
            <a:lvl1pPr marL="0" indent="0" algn="ctr">
              <a:buNone/>
              <a:defRPr spc="-40" baseline="0">
                <a:solidFill>
                  <a:srgbClr val="5E5E5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3962401" y="14"/>
            <a:ext cx="1219200" cy="21303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userDrawn="1"/>
        </p:nvSpPr>
        <p:spPr>
          <a:xfrm>
            <a:off x="3962401" y="1560836"/>
            <a:ext cx="121920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fld id="{ED38AA95-462B-3543-A864-6C49272CDC35}" type="slidenum">
              <a:rPr lang="en-US" sz="4000" smtClean="0">
                <a:solidFill>
                  <a:schemeClr val="bg1"/>
                </a:solidFill>
                <a:latin typeface="Helvetica Light"/>
                <a:cs typeface="Helvetica Light"/>
              </a:rPr>
              <a:pPr algn="ctr">
                <a:lnSpc>
                  <a:spcPct val="90000"/>
                </a:lnSpc>
                <a:spcBef>
                  <a:spcPts val="0"/>
                </a:spcBef>
              </a:pPr>
              <a:t>‹#›</a:t>
            </a:fld>
            <a:endParaRPr lang="en-US" sz="4000" dirty="0">
              <a:solidFill>
                <a:schemeClr val="bg1"/>
              </a:solidFill>
              <a:latin typeface="Helvetica Light"/>
              <a:cs typeface="Helvetica Light"/>
            </a:endParaRPr>
          </a:p>
        </p:txBody>
      </p:sp>
      <p:sp>
        <p:nvSpPr>
          <p:cNvPr id="9" name="Rectangle 8"/>
          <p:cNvSpPr/>
          <p:nvPr userDrawn="1"/>
        </p:nvSpPr>
        <p:spPr>
          <a:xfrm>
            <a:off x="0" y="1"/>
            <a:ext cx="1371600" cy="14272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2608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1_Two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sz="half" idx="1"/>
          </p:nvPr>
        </p:nvSpPr>
        <p:spPr>
          <a:xfrm>
            <a:off x="5053255" y="1335618"/>
            <a:ext cx="3581400" cy="4726516"/>
          </a:xfrm>
        </p:spPr>
        <p:txBody>
          <a:bodyPr>
            <a:normAutofit/>
          </a:bodyPr>
          <a:lstStyle>
            <a:lvl1pPr>
              <a:buClrTx/>
              <a:defRPr sz="2000">
                <a:solidFill>
                  <a:srgbClr val="FFFFFF"/>
                </a:solidFill>
              </a:defRPr>
            </a:lvl1pPr>
            <a:lvl2pPr>
              <a:buClrTx/>
              <a:defRPr sz="1800">
                <a:solidFill>
                  <a:srgbClr val="FFFFFF"/>
                </a:solidFill>
              </a:defRPr>
            </a:lvl2pPr>
            <a:lvl3pPr>
              <a:buClrTx/>
              <a:defRPr sz="1600">
                <a:solidFill>
                  <a:srgbClr val="FFFFFF"/>
                </a:solidFill>
              </a:defRPr>
            </a:lvl3pPr>
            <a:lvl4pPr>
              <a:buClrTx/>
              <a:defRPr sz="1400">
                <a:solidFill>
                  <a:srgbClr val="FFFFFF"/>
                </a:solidFill>
              </a:defRPr>
            </a:lvl4pPr>
            <a:lvl5pPr>
              <a:buClrTx/>
              <a:defRPr sz="1400">
                <a:solidFill>
                  <a:srgbClr val="FFFFF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1206502" y="1335618"/>
            <a:ext cx="3581400" cy="4726516"/>
          </a:xfrm>
        </p:spPr>
        <p:txBody>
          <a:bodyPr>
            <a:normAutofit/>
          </a:bodyPr>
          <a:lstStyle>
            <a:lvl1pPr>
              <a:buClrTx/>
              <a:defRPr sz="2000">
                <a:solidFill>
                  <a:srgbClr val="FFFFFF"/>
                </a:solidFill>
              </a:defRPr>
            </a:lvl1pPr>
            <a:lvl2pPr>
              <a:buClrTx/>
              <a:defRPr sz="1800">
                <a:solidFill>
                  <a:srgbClr val="FFFFFF"/>
                </a:solidFill>
              </a:defRPr>
            </a:lvl2pPr>
            <a:lvl3pPr>
              <a:buClrTx/>
              <a:defRPr sz="1600">
                <a:solidFill>
                  <a:srgbClr val="FFFFFF"/>
                </a:solidFill>
              </a:defRPr>
            </a:lvl3pPr>
            <a:lvl4pPr>
              <a:buClrTx/>
              <a:defRPr sz="1400">
                <a:solidFill>
                  <a:srgbClr val="FFFFFF"/>
                </a:solidFill>
              </a:defRPr>
            </a:lvl4pPr>
            <a:lvl5pPr>
              <a:buClrTx/>
              <a:defRPr sz="1400">
                <a:solidFill>
                  <a:srgbClr val="FFFFF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64448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p>
            <a:r>
              <a:rPr lang="en-US" dirty="0"/>
              <a:t>Click to edit Master title style</a:t>
            </a:r>
          </a:p>
        </p:txBody>
      </p:sp>
      <p:sp>
        <p:nvSpPr>
          <p:cNvPr id="3" name="Content Placeholder 2"/>
          <p:cNvSpPr>
            <a:spLocks noGrp="1"/>
          </p:cNvSpPr>
          <p:nvPr>
            <p:ph sz="half" idx="1"/>
          </p:nvPr>
        </p:nvSpPr>
        <p:spPr>
          <a:xfrm>
            <a:off x="3718216" y="1346201"/>
            <a:ext cx="2406314" cy="4726516"/>
          </a:xfrm>
        </p:spPr>
        <p:txBody>
          <a:bodyPr>
            <a:normAutofit/>
          </a:bodyPr>
          <a:lstStyle>
            <a:lvl1pPr marL="0" indent="0">
              <a:lnSpc>
                <a:spcPct val="90000"/>
              </a:lnSpc>
              <a:spcBef>
                <a:spcPts val="1000"/>
              </a:spcBef>
              <a:buNone/>
              <a:defRPr sz="1400" b="1" i="0">
                <a:solidFill>
                  <a:schemeClr val="accent2"/>
                </a:solidFill>
                <a:latin typeface="Helvetica"/>
                <a:cs typeface="Helvetica"/>
              </a:defRPr>
            </a:lvl1pPr>
            <a:lvl2pPr marL="0" indent="0">
              <a:lnSpc>
                <a:spcPct val="104000"/>
              </a:lnSpc>
              <a:spcBef>
                <a:spcPts val="1000"/>
              </a:spcBef>
              <a:buNone/>
              <a:defRPr sz="1400"/>
            </a:lvl2pPr>
            <a:lvl3pPr marL="169863" indent="-169863">
              <a:lnSpc>
                <a:spcPct val="104000"/>
              </a:lnSpc>
              <a:spcBef>
                <a:spcPts val="1000"/>
              </a:spcBef>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1206502" y="1346201"/>
            <a:ext cx="2406314" cy="4726516"/>
          </a:xfrm>
        </p:spPr>
        <p:txBody>
          <a:bodyPr>
            <a:normAutofit/>
          </a:bodyPr>
          <a:lstStyle>
            <a:lvl1pPr marL="0" indent="0">
              <a:lnSpc>
                <a:spcPct val="90000"/>
              </a:lnSpc>
              <a:spcBef>
                <a:spcPts val="1000"/>
              </a:spcBef>
              <a:buNone/>
              <a:defRPr sz="1400" b="1" i="0">
                <a:solidFill>
                  <a:schemeClr val="accent2"/>
                </a:solidFill>
                <a:latin typeface="Helvetica"/>
                <a:cs typeface="Helvetica"/>
              </a:defRPr>
            </a:lvl1pPr>
            <a:lvl2pPr marL="0" indent="0">
              <a:lnSpc>
                <a:spcPct val="104000"/>
              </a:lnSpc>
              <a:spcBef>
                <a:spcPts val="1000"/>
              </a:spcBef>
              <a:buNone/>
              <a:defRPr sz="1400"/>
            </a:lvl2pPr>
            <a:lvl3pPr marL="169863" indent="-169863">
              <a:lnSpc>
                <a:spcPct val="104000"/>
              </a:lnSpc>
              <a:spcBef>
                <a:spcPts val="1000"/>
              </a:spcBef>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5" name="Content Placeholder 2"/>
          <p:cNvSpPr>
            <a:spLocks noGrp="1"/>
          </p:cNvSpPr>
          <p:nvPr>
            <p:ph sz="half" idx="10"/>
          </p:nvPr>
        </p:nvSpPr>
        <p:spPr>
          <a:xfrm>
            <a:off x="6229930" y="1346201"/>
            <a:ext cx="2406314" cy="4726516"/>
          </a:xfrm>
        </p:spPr>
        <p:txBody>
          <a:bodyPr>
            <a:normAutofit/>
          </a:bodyPr>
          <a:lstStyle>
            <a:lvl1pPr marL="0" indent="0">
              <a:lnSpc>
                <a:spcPct val="90000"/>
              </a:lnSpc>
              <a:spcBef>
                <a:spcPts val="1000"/>
              </a:spcBef>
              <a:buNone/>
              <a:defRPr sz="1400" b="1" i="0">
                <a:solidFill>
                  <a:schemeClr val="accent2"/>
                </a:solidFill>
                <a:latin typeface="Helvetica"/>
                <a:cs typeface="Helvetica"/>
              </a:defRPr>
            </a:lvl1pPr>
            <a:lvl2pPr marL="0" indent="0">
              <a:lnSpc>
                <a:spcPct val="104000"/>
              </a:lnSpc>
              <a:spcBef>
                <a:spcPts val="1000"/>
              </a:spcBef>
              <a:buNone/>
              <a:defRPr sz="1400"/>
            </a:lvl2pPr>
            <a:lvl3pPr marL="169863" indent="-169863">
              <a:lnSpc>
                <a:spcPct val="104000"/>
              </a:lnSpc>
              <a:spcBef>
                <a:spcPts val="1000"/>
              </a:spcBef>
              <a:defRPr sz="14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6803316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3_Two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sz="half" idx="1"/>
          </p:nvPr>
        </p:nvSpPr>
        <p:spPr>
          <a:xfrm>
            <a:off x="3718216" y="1335618"/>
            <a:ext cx="2406314" cy="4726516"/>
          </a:xfrm>
        </p:spPr>
        <p:txBody>
          <a:bodyPr>
            <a:normAutofit/>
          </a:bodyPr>
          <a:lstStyle>
            <a:lvl1pPr marL="0" indent="0">
              <a:lnSpc>
                <a:spcPct val="90000"/>
              </a:lnSpc>
              <a:spcBef>
                <a:spcPts val="1000"/>
              </a:spcBef>
              <a:buNone/>
              <a:defRPr sz="1400" b="1" i="0">
                <a:solidFill>
                  <a:srgbClr val="FFFFFF"/>
                </a:solidFill>
                <a:latin typeface="Helvetica"/>
                <a:cs typeface="Helvetica"/>
              </a:defRPr>
            </a:lvl1pPr>
            <a:lvl2pPr marL="0" indent="0">
              <a:lnSpc>
                <a:spcPct val="104000"/>
              </a:lnSpc>
              <a:spcBef>
                <a:spcPts val="1000"/>
              </a:spcBef>
              <a:buNone/>
              <a:defRPr sz="1400">
                <a:solidFill>
                  <a:srgbClr val="FFFFFF"/>
                </a:solidFill>
              </a:defRPr>
            </a:lvl2pPr>
            <a:lvl3pPr marL="169863" indent="-169863">
              <a:lnSpc>
                <a:spcPct val="104000"/>
              </a:lnSpc>
              <a:spcBef>
                <a:spcPts val="1000"/>
              </a:spcBef>
              <a:buClrTx/>
              <a:defRPr sz="14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1206502" y="1335618"/>
            <a:ext cx="2406314" cy="4726516"/>
          </a:xfrm>
        </p:spPr>
        <p:txBody>
          <a:bodyPr>
            <a:normAutofit/>
          </a:bodyPr>
          <a:lstStyle>
            <a:lvl1pPr marL="0" indent="0">
              <a:lnSpc>
                <a:spcPct val="90000"/>
              </a:lnSpc>
              <a:spcBef>
                <a:spcPts val="1000"/>
              </a:spcBef>
              <a:buNone/>
              <a:defRPr sz="1400" b="1" i="0">
                <a:solidFill>
                  <a:srgbClr val="FFFFFF"/>
                </a:solidFill>
                <a:latin typeface="Helvetica"/>
                <a:cs typeface="Helvetica"/>
              </a:defRPr>
            </a:lvl1pPr>
            <a:lvl2pPr marL="0" indent="0">
              <a:lnSpc>
                <a:spcPct val="104000"/>
              </a:lnSpc>
              <a:spcBef>
                <a:spcPts val="1000"/>
              </a:spcBef>
              <a:buNone/>
              <a:defRPr sz="1400">
                <a:solidFill>
                  <a:srgbClr val="FFFFFF"/>
                </a:solidFill>
              </a:defRPr>
            </a:lvl2pPr>
            <a:lvl3pPr marL="169863" indent="-169863">
              <a:lnSpc>
                <a:spcPct val="104000"/>
              </a:lnSpc>
              <a:spcBef>
                <a:spcPts val="1000"/>
              </a:spcBef>
              <a:buClrTx/>
              <a:defRPr sz="14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5" name="Content Placeholder 2"/>
          <p:cNvSpPr>
            <a:spLocks noGrp="1"/>
          </p:cNvSpPr>
          <p:nvPr>
            <p:ph sz="half" idx="10"/>
          </p:nvPr>
        </p:nvSpPr>
        <p:spPr>
          <a:xfrm>
            <a:off x="6229930" y="1335618"/>
            <a:ext cx="2406314" cy="4726516"/>
          </a:xfrm>
        </p:spPr>
        <p:txBody>
          <a:bodyPr>
            <a:normAutofit/>
          </a:bodyPr>
          <a:lstStyle>
            <a:lvl1pPr marL="0" indent="0">
              <a:lnSpc>
                <a:spcPct val="90000"/>
              </a:lnSpc>
              <a:spcBef>
                <a:spcPts val="1000"/>
              </a:spcBef>
              <a:buNone/>
              <a:defRPr sz="1400" b="1" i="0">
                <a:solidFill>
                  <a:srgbClr val="FFFFFF"/>
                </a:solidFill>
                <a:latin typeface="Helvetica"/>
                <a:cs typeface="Helvetica"/>
              </a:defRPr>
            </a:lvl1pPr>
            <a:lvl2pPr marL="0" indent="0">
              <a:lnSpc>
                <a:spcPct val="104000"/>
              </a:lnSpc>
              <a:spcBef>
                <a:spcPts val="1000"/>
              </a:spcBef>
              <a:buNone/>
              <a:defRPr sz="1400">
                <a:solidFill>
                  <a:srgbClr val="FFFFFF"/>
                </a:solidFill>
              </a:defRPr>
            </a:lvl2pPr>
            <a:lvl3pPr marL="169863" indent="-169863">
              <a:lnSpc>
                <a:spcPct val="104000"/>
              </a:lnSpc>
              <a:spcBef>
                <a:spcPts val="1000"/>
              </a:spcBef>
              <a:buClrTx/>
              <a:defRPr sz="14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058993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47894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3_Title Onl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415600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6073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Picture Placeholder 7"/>
          <p:cNvSpPr>
            <a:spLocks noGrp="1"/>
          </p:cNvSpPr>
          <p:nvPr>
            <p:ph type="pic" sz="quarter" idx="10"/>
          </p:nvPr>
        </p:nvSpPr>
        <p:spPr>
          <a:xfrm>
            <a:off x="1189042"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4" name="Picture Placeholder 7"/>
          <p:cNvSpPr>
            <a:spLocks noGrp="1"/>
          </p:cNvSpPr>
          <p:nvPr>
            <p:ph type="pic" sz="quarter" idx="11"/>
          </p:nvPr>
        </p:nvSpPr>
        <p:spPr>
          <a:xfrm>
            <a:off x="3085574"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5" name="Picture Placeholder 7"/>
          <p:cNvSpPr>
            <a:spLocks noGrp="1"/>
          </p:cNvSpPr>
          <p:nvPr>
            <p:ph type="pic" sz="quarter" idx="12"/>
          </p:nvPr>
        </p:nvSpPr>
        <p:spPr>
          <a:xfrm>
            <a:off x="4982107"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6" name="Picture Placeholder 7"/>
          <p:cNvSpPr>
            <a:spLocks noGrp="1"/>
          </p:cNvSpPr>
          <p:nvPr>
            <p:ph type="pic" sz="quarter" idx="13"/>
          </p:nvPr>
        </p:nvSpPr>
        <p:spPr>
          <a:xfrm>
            <a:off x="6878641"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7" name="Text Placeholder 13"/>
          <p:cNvSpPr>
            <a:spLocks noGrp="1"/>
          </p:cNvSpPr>
          <p:nvPr>
            <p:ph type="body" sz="quarter" idx="14"/>
          </p:nvPr>
        </p:nvSpPr>
        <p:spPr>
          <a:xfrm>
            <a:off x="1189042" y="2707965"/>
            <a:ext cx="1781175" cy="2938780"/>
          </a:xfrm>
        </p:spPr>
        <p:txBody>
          <a:bodyPr>
            <a:noAutofit/>
          </a:bodyPr>
          <a:lstStyle>
            <a:lvl1pPr marL="0" indent="0">
              <a:lnSpc>
                <a:spcPct val="89000"/>
              </a:lnSpc>
              <a:spcBef>
                <a:spcPts val="600"/>
              </a:spcBef>
              <a:buNone/>
              <a:defRPr sz="1600">
                <a:solidFill>
                  <a:schemeClr val="bg1"/>
                </a:solidFill>
                <a:latin typeface="Helvetica" pitchFamily="50" charset="0"/>
              </a:defRPr>
            </a:lvl1pPr>
            <a:lvl2pPr marL="0" indent="0">
              <a:lnSpc>
                <a:spcPct val="89000"/>
              </a:lnSpc>
              <a:spcBef>
                <a:spcPts val="600"/>
              </a:spcBef>
              <a:buFont typeface="Arial" panose="020B0604020202020204" pitchFamily="34" charset="0"/>
              <a:buNone/>
              <a:defRPr sz="1600" baseline="0">
                <a:solidFill>
                  <a:schemeClr val="bg1"/>
                </a:solidFill>
              </a:defRPr>
            </a:lvl2pPr>
            <a:lvl3pPr marL="174625" indent="-174625">
              <a:lnSpc>
                <a:spcPct val="89000"/>
              </a:lnSpc>
              <a:spcBef>
                <a:spcPts val="600"/>
              </a:spcBef>
              <a:buClr>
                <a:schemeClr val="bg1"/>
              </a:buClr>
              <a:defRPr sz="1600" baseline="0">
                <a:solidFill>
                  <a:schemeClr val="bg1"/>
                </a:solidFill>
              </a:defRPr>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8" name="Text Placeholder 13"/>
          <p:cNvSpPr>
            <a:spLocks noGrp="1"/>
          </p:cNvSpPr>
          <p:nvPr>
            <p:ph type="body" sz="quarter" idx="15"/>
          </p:nvPr>
        </p:nvSpPr>
        <p:spPr>
          <a:xfrm>
            <a:off x="3085574" y="2707965"/>
            <a:ext cx="1781175" cy="2938780"/>
          </a:xfrm>
        </p:spPr>
        <p:txBody>
          <a:bodyPr>
            <a:noAutofit/>
          </a:bodyPr>
          <a:lstStyle>
            <a:lvl1pPr marL="0" indent="0">
              <a:lnSpc>
                <a:spcPct val="89000"/>
              </a:lnSpc>
              <a:spcBef>
                <a:spcPts val="600"/>
              </a:spcBef>
              <a:buNone/>
              <a:defRPr sz="1600">
                <a:solidFill>
                  <a:schemeClr val="bg1"/>
                </a:solidFill>
                <a:latin typeface="Helvetica" pitchFamily="50" charset="0"/>
              </a:defRPr>
            </a:lvl1pPr>
            <a:lvl2pPr marL="0" indent="0">
              <a:lnSpc>
                <a:spcPct val="89000"/>
              </a:lnSpc>
              <a:spcBef>
                <a:spcPts val="600"/>
              </a:spcBef>
              <a:buFont typeface="Arial" panose="020B0604020202020204" pitchFamily="34" charset="0"/>
              <a:buNone/>
              <a:defRPr sz="1600" baseline="0">
                <a:solidFill>
                  <a:schemeClr val="bg1"/>
                </a:solidFill>
              </a:defRPr>
            </a:lvl2pPr>
            <a:lvl3pPr marL="174625" indent="-174625">
              <a:lnSpc>
                <a:spcPct val="89000"/>
              </a:lnSpc>
              <a:spcBef>
                <a:spcPts val="600"/>
              </a:spcBef>
              <a:buClr>
                <a:schemeClr val="bg1"/>
              </a:buClr>
              <a:defRPr sz="1600" baseline="0">
                <a:solidFill>
                  <a:schemeClr val="bg1"/>
                </a:solidFill>
              </a:defRPr>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9" name="Text Placeholder 13"/>
          <p:cNvSpPr>
            <a:spLocks noGrp="1"/>
          </p:cNvSpPr>
          <p:nvPr>
            <p:ph type="body" sz="quarter" idx="16"/>
          </p:nvPr>
        </p:nvSpPr>
        <p:spPr>
          <a:xfrm>
            <a:off x="4982107" y="2707965"/>
            <a:ext cx="1781175" cy="2938780"/>
          </a:xfrm>
        </p:spPr>
        <p:txBody>
          <a:bodyPr>
            <a:noAutofit/>
          </a:bodyPr>
          <a:lstStyle>
            <a:lvl1pPr marL="0" indent="0">
              <a:lnSpc>
                <a:spcPct val="89000"/>
              </a:lnSpc>
              <a:spcBef>
                <a:spcPts val="600"/>
              </a:spcBef>
              <a:buNone/>
              <a:defRPr sz="1600">
                <a:solidFill>
                  <a:schemeClr val="bg1"/>
                </a:solidFill>
                <a:latin typeface="Helvetica" pitchFamily="50" charset="0"/>
              </a:defRPr>
            </a:lvl1pPr>
            <a:lvl2pPr marL="0" indent="0">
              <a:lnSpc>
                <a:spcPct val="89000"/>
              </a:lnSpc>
              <a:spcBef>
                <a:spcPts val="600"/>
              </a:spcBef>
              <a:buFont typeface="Arial" panose="020B0604020202020204" pitchFamily="34" charset="0"/>
              <a:buNone/>
              <a:defRPr sz="1600" baseline="0">
                <a:solidFill>
                  <a:schemeClr val="bg1"/>
                </a:solidFill>
              </a:defRPr>
            </a:lvl2pPr>
            <a:lvl3pPr marL="174625" indent="-174625">
              <a:lnSpc>
                <a:spcPct val="89000"/>
              </a:lnSpc>
              <a:spcBef>
                <a:spcPts val="600"/>
              </a:spcBef>
              <a:buClr>
                <a:schemeClr val="bg1"/>
              </a:buClr>
              <a:defRPr sz="1600" baseline="0">
                <a:solidFill>
                  <a:schemeClr val="bg1"/>
                </a:solidFill>
              </a:defRPr>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0" name="Text Placeholder 13"/>
          <p:cNvSpPr>
            <a:spLocks noGrp="1"/>
          </p:cNvSpPr>
          <p:nvPr>
            <p:ph type="body" sz="quarter" idx="17"/>
          </p:nvPr>
        </p:nvSpPr>
        <p:spPr>
          <a:xfrm>
            <a:off x="6878641" y="2707965"/>
            <a:ext cx="1781175" cy="2938780"/>
          </a:xfrm>
        </p:spPr>
        <p:txBody>
          <a:bodyPr>
            <a:noAutofit/>
          </a:bodyPr>
          <a:lstStyle>
            <a:lvl1pPr marL="0" indent="0">
              <a:lnSpc>
                <a:spcPct val="89000"/>
              </a:lnSpc>
              <a:spcBef>
                <a:spcPts val="600"/>
              </a:spcBef>
              <a:buNone/>
              <a:defRPr sz="1600">
                <a:solidFill>
                  <a:schemeClr val="bg1"/>
                </a:solidFill>
                <a:latin typeface="Helvetica" pitchFamily="50" charset="0"/>
              </a:defRPr>
            </a:lvl1pPr>
            <a:lvl2pPr marL="0" indent="0">
              <a:lnSpc>
                <a:spcPct val="89000"/>
              </a:lnSpc>
              <a:spcBef>
                <a:spcPts val="600"/>
              </a:spcBef>
              <a:buFont typeface="Arial" panose="020B0604020202020204" pitchFamily="34" charset="0"/>
              <a:buNone/>
              <a:defRPr sz="1600" baseline="0">
                <a:solidFill>
                  <a:schemeClr val="bg1"/>
                </a:solidFill>
              </a:defRPr>
            </a:lvl2pPr>
            <a:lvl3pPr marL="174625" indent="-174625">
              <a:lnSpc>
                <a:spcPct val="89000"/>
              </a:lnSpc>
              <a:spcBef>
                <a:spcPts val="600"/>
              </a:spcBef>
              <a:buClr>
                <a:schemeClr val="bg1"/>
              </a:buClr>
              <a:defRPr sz="1600" baseline="0">
                <a:solidFill>
                  <a:schemeClr val="bg1"/>
                </a:solidFill>
              </a:defRPr>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2195068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Picture Placeholder 7"/>
          <p:cNvSpPr>
            <a:spLocks noGrp="1"/>
          </p:cNvSpPr>
          <p:nvPr>
            <p:ph type="pic" sz="quarter" idx="10"/>
          </p:nvPr>
        </p:nvSpPr>
        <p:spPr>
          <a:xfrm>
            <a:off x="1189042"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4" name="Picture Placeholder 7"/>
          <p:cNvSpPr>
            <a:spLocks noGrp="1"/>
          </p:cNvSpPr>
          <p:nvPr>
            <p:ph type="pic" sz="quarter" idx="11"/>
          </p:nvPr>
        </p:nvSpPr>
        <p:spPr>
          <a:xfrm>
            <a:off x="3085574"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5" name="Picture Placeholder 7"/>
          <p:cNvSpPr>
            <a:spLocks noGrp="1"/>
          </p:cNvSpPr>
          <p:nvPr>
            <p:ph type="pic" sz="quarter" idx="12"/>
          </p:nvPr>
        </p:nvSpPr>
        <p:spPr>
          <a:xfrm>
            <a:off x="4982107"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6" name="Picture Placeholder 7"/>
          <p:cNvSpPr>
            <a:spLocks noGrp="1"/>
          </p:cNvSpPr>
          <p:nvPr>
            <p:ph type="pic" sz="quarter" idx="13"/>
          </p:nvPr>
        </p:nvSpPr>
        <p:spPr>
          <a:xfrm>
            <a:off x="6878641" y="1408431"/>
            <a:ext cx="1781175" cy="1024128"/>
          </a:xfrm>
          <a:solidFill>
            <a:schemeClr val="bg1"/>
          </a:solidFill>
          <a:ln>
            <a:solidFill>
              <a:schemeClr val="tx2"/>
            </a:solidFill>
          </a:ln>
        </p:spPr>
        <p:txBody>
          <a:bodyPr anchor="ctr" anchorCtr="0"/>
          <a:lstStyle>
            <a:lvl1pPr marL="0" indent="0" algn="ctr">
              <a:buFontTx/>
              <a:buNone/>
              <a:defRPr/>
            </a:lvl1pPr>
          </a:lstStyle>
          <a:p>
            <a:endParaRPr lang="en-US"/>
          </a:p>
        </p:txBody>
      </p:sp>
      <p:sp>
        <p:nvSpPr>
          <p:cNvPr id="7" name="Text Placeholder 13"/>
          <p:cNvSpPr>
            <a:spLocks noGrp="1"/>
          </p:cNvSpPr>
          <p:nvPr>
            <p:ph type="body" sz="quarter" idx="14"/>
          </p:nvPr>
        </p:nvSpPr>
        <p:spPr>
          <a:xfrm>
            <a:off x="1189042" y="2699087"/>
            <a:ext cx="1781175" cy="2938780"/>
          </a:xfrm>
        </p:spPr>
        <p:txBody>
          <a:bodyPr>
            <a:noAutofit/>
          </a:bodyPr>
          <a:lstStyle>
            <a:lvl1pPr marL="0" indent="0">
              <a:lnSpc>
                <a:spcPct val="89000"/>
              </a:lnSpc>
              <a:spcBef>
                <a:spcPts val="600"/>
              </a:spcBef>
              <a:buNone/>
              <a:defRPr sz="1600">
                <a:solidFill>
                  <a:schemeClr val="accent1"/>
                </a:solidFill>
                <a:latin typeface="Helvetica" pitchFamily="50" charset="0"/>
              </a:defRPr>
            </a:lvl1pPr>
            <a:lvl2pPr marL="0" indent="0">
              <a:lnSpc>
                <a:spcPct val="89000"/>
              </a:lnSpc>
              <a:spcBef>
                <a:spcPts val="600"/>
              </a:spcBef>
              <a:buFont typeface="Arial" panose="020B0604020202020204" pitchFamily="34" charset="0"/>
              <a:buNone/>
              <a:defRPr sz="1600" baseline="0"/>
            </a:lvl2pPr>
            <a:lvl3pPr marL="174625" indent="-174625">
              <a:lnSpc>
                <a:spcPct val="89000"/>
              </a:lnSpc>
              <a:spcBef>
                <a:spcPts val="600"/>
              </a:spcBef>
              <a:defRPr sz="1600" baseline="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8" name="Text Placeholder 13"/>
          <p:cNvSpPr>
            <a:spLocks noGrp="1"/>
          </p:cNvSpPr>
          <p:nvPr>
            <p:ph type="body" sz="quarter" idx="15"/>
          </p:nvPr>
        </p:nvSpPr>
        <p:spPr>
          <a:xfrm>
            <a:off x="3085574" y="2699087"/>
            <a:ext cx="1781175" cy="2938780"/>
          </a:xfrm>
        </p:spPr>
        <p:txBody>
          <a:bodyPr>
            <a:noAutofit/>
          </a:bodyPr>
          <a:lstStyle>
            <a:lvl1pPr marL="0" indent="0">
              <a:lnSpc>
                <a:spcPct val="89000"/>
              </a:lnSpc>
              <a:spcBef>
                <a:spcPts val="600"/>
              </a:spcBef>
              <a:buNone/>
              <a:defRPr sz="1600">
                <a:solidFill>
                  <a:schemeClr val="accent1"/>
                </a:solidFill>
                <a:latin typeface="Helvetica" pitchFamily="50" charset="0"/>
              </a:defRPr>
            </a:lvl1pPr>
            <a:lvl2pPr marL="0" indent="0">
              <a:lnSpc>
                <a:spcPct val="89000"/>
              </a:lnSpc>
              <a:spcBef>
                <a:spcPts val="600"/>
              </a:spcBef>
              <a:buFont typeface="Arial" panose="020B0604020202020204" pitchFamily="34" charset="0"/>
              <a:buNone/>
              <a:defRPr sz="1600" baseline="0"/>
            </a:lvl2pPr>
            <a:lvl3pPr marL="174625" indent="-174625">
              <a:lnSpc>
                <a:spcPct val="89000"/>
              </a:lnSpc>
              <a:spcBef>
                <a:spcPts val="600"/>
              </a:spcBef>
              <a:defRPr sz="1600" baseline="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9" name="Text Placeholder 13"/>
          <p:cNvSpPr>
            <a:spLocks noGrp="1"/>
          </p:cNvSpPr>
          <p:nvPr>
            <p:ph type="body" sz="quarter" idx="16"/>
          </p:nvPr>
        </p:nvSpPr>
        <p:spPr>
          <a:xfrm>
            <a:off x="4982107" y="2699087"/>
            <a:ext cx="1781175" cy="2938780"/>
          </a:xfrm>
        </p:spPr>
        <p:txBody>
          <a:bodyPr>
            <a:noAutofit/>
          </a:bodyPr>
          <a:lstStyle>
            <a:lvl1pPr marL="0" indent="0">
              <a:lnSpc>
                <a:spcPct val="89000"/>
              </a:lnSpc>
              <a:spcBef>
                <a:spcPts val="600"/>
              </a:spcBef>
              <a:buNone/>
              <a:defRPr sz="1600">
                <a:solidFill>
                  <a:schemeClr val="accent1"/>
                </a:solidFill>
                <a:latin typeface="Helvetica" pitchFamily="50" charset="0"/>
              </a:defRPr>
            </a:lvl1pPr>
            <a:lvl2pPr marL="0" indent="0">
              <a:lnSpc>
                <a:spcPct val="89000"/>
              </a:lnSpc>
              <a:spcBef>
                <a:spcPts val="600"/>
              </a:spcBef>
              <a:buFont typeface="Arial" panose="020B0604020202020204" pitchFamily="34" charset="0"/>
              <a:buNone/>
              <a:defRPr sz="1600" baseline="0"/>
            </a:lvl2pPr>
            <a:lvl3pPr marL="174625" indent="-174625">
              <a:lnSpc>
                <a:spcPct val="89000"/>
              </a:lnSpc>
              <a:spcBef>
                <a:spcPts val="600"/>
              </a:spcBef>
              <a:defRPr sz="1600" baseline="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0" name="Text Placeholder 13"/>
          <p:cNvSpPr>
            <a:spLocks noGrp="1"/>
          </p:cNvSpPr>
          <p:nvPr>
            <p:ph type="body" sz="quarter" idx="17"/>
          </p:nvPr>
        </p:nvSpPr>
        <p:spPr>
          <a:xfrm>
            <a:off x="6878641" y="2699087"/>
            <a:ext cx="1781175" cy="2938780"/>
          </a:xfrm>
        </p:spPr>
        <p:txBody>
          <a:bodyPr>
            <a:noAutofit/>
          </a:bodyPr>
          <a:lstStyle>
            <a:lvl1pPr marL="0" indent="0">
              <a:lnSpc>
                <a:spcPct val="89000"/>
              </a:lnSpc>
              <a:spcBef>
                <a:spcPts val="600"/>
              </a:spcBef>
              <a:buNone/>
              <a:defRPr sz="1600">
                <a:solidFill>
                  <a:schemeClr val="accent1"/>
                </a:solidFill>
                <a:latin typeface="Helvetica" pitchFamily="50" charset="0"/>
              </a:defRPr>
            </a:lvl1pPr>
            <a:lvl2pPr marL="0" indent="0">
              <a:lnSpc>
                <a:spcPct val="89000"/>
              </a:lnSpc>
              <a:spcBef>
                <a:spcPts val="600"/>
              </a:spcBef>
              <a:buFont typeface="Arial" panose="020B0604020202020204" pitchFamily="34" charset="0"/>
              <a:buNone/>
              <a:defRPr sz="1600" baseline="0"/>
            </a:lvl2pPr>
            <a:lvl3pPr marL="174625" indent="-174625">
              <a:lnSpc>
                <a:spcPct val="89000"/>
              </a:lnSpc>
              <a:spcBef>
                <a:spcPts val="600"/>
              </a:spcBef>
              <a:defRPr sz="1600" baseline="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8601858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1_Blank">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84893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Rectangle 1"/>
          <p:cNvSpPr/>
          <p:nvPr userDrawn="1"/>
        </p:nvSpPr>
        <p:spPr>
          <a:xfrm>
            <a:off x="0" y="1"/>
            <a:ext cx="1371600" cy="142723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2307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8000" y="2360226"/>
            <a:ext cx="8128000" cy="1470025"/>
          </a:xfrm>
        </p:spPr>
        <p:txBody>
          <a:bodyPr anchor="ctr"/>
          <a:lstStyle>
            <a:lvl1pPr algn="ctr">
              <a:defRPr spc="-40"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508000" y="3958761"/>
            <a:ext cx="8128000" cy="1752600"/>
          </a:xfrm>
        </p:spPr>
        <p:txBody>
          <a:bodyPr/>
          <a:lstStyle>
            <a:lvl1pPr marL="0" indent="0" algn="ctr">
              <a:buNone/>
              <a:defRPr spc="-4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3962401" y="14"/>
            <a:ext cx="1219200" cy="21303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userDrawn="1"/>
        </p:nvSpPr>
        <p:spPr>
          <a:xfrm>
            <a:off x="3962401" y="1560836"/>
            <a:ext cx="121920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fld id="{ED38AA95-462B-3543-A864-6C49272CDC35}" type="slidenum">
              <a:rPr lang="en-US" sz="4000" smtClean="0">
                <a:solidFill>
                  <a:schemeClr val="bg1"/>
                </a:solidFill>
                <a:latin typeface="Helvetica Light"/>
                <a:cs typeface="Helvetica Light"/>
              </a:rPr>
              <a:pPr algn="ctr">
                <a:lnSpc>
                  <a:spcPct val="90000"/>
                </a:lnSpc>
                <a:spcBef>
                  <a:spcPts val="0"/>
                </a:spcBef>
              </a:pPr>
              <a:t>‹#›</a:t>
            </a:fld>
            <a:endParaRPr lang="en-US" sz="4000" dirty="0">
              <a:solidFill>
                <a:schemeClr val="bg1"/>
              </a:solidFill>
              <a:latin typeface="Helvetica Light"/>
              <a:cs typeface="Helvetica Light"/>
            </a:endParaRPr>
          </a:p>
        </p:txBody>
      </p:sp>
      <p:sp>
        <p:nvSpPr>
          <p:cNvPr id="9" name="Rectangle 8"/>
          <p:cNvSpPr/>
          <p:nvPr userDrawn="1"/>
        </p:nvSpPr>
        <p:spPr>
          <a:xfrm>
            <a:off x="0" y="1"/>
            <a:ext cx="1371600" cy="142723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96943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Blank">
    <p:bg>
      <p:bgPr>
        <a:solidFill>
          <a:schemeClr val="accent2"/>
        </a:solidFill>
        <a:effectLst/>
      </p:bgPr>
    </p:bg>
    <p:spTree>
      <p:nvGrpSpPr>
        <p:cNvPr id="1" name=""/>
        <p:cNvGrpSpPr/>
        <p:nvPr/>
      </p:nvGrpSpPr>
      <p:grpSpPr>
        <a:xfrm>
          <a:off x="0" y="0"/>
          <a:ext cx="0" cy="0"/>
          <a:chOff x="0" y="0"/>
          <a:chExt cx="0" cy="0"/>
        </a:xfrm>
      </p:grpSpPr>
      <p:sp>
        <p:nvSpPr>
          <p:cNvPr id="2" name="Rectangle 1"/>
          <p:cNvSpPr/>
          <p:nvPr userDrawn="1"/>
        </p:nvSpPr>
        <p:spPr>
          <a:xfrm>
            <a:off x="0" y="1"/>
            <a:ext cx="1371600" cy="142723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63785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Centered Title">
    <p:bg>
      <p:bgPr>
        <a:solidFill>
          <a:schemeClr val="accent2"/>
        </a:solidFill>
        <a:effectLst/>
      </p:bgPr>
    </p:bg>
    <p:spTree>
      <p:nvGrpSpPr>
        <p:cNvPr id="1" name=""/>
        <p:cNvGrpSpPr/>
        <p:nvPr/>
      </p:nvGrpSpPr>
      <p:grpSpPr>
        <a:xfrm>
          <a:off x="0" y="0"/>
          <a:ext cx="0" cy="0"/>
          <a:chOff x="0" y="0"/>
          <a:chExt cx="0" cy="0"/>
        </a:xfrm>
      </p:grpSpPr>
      <p:sp>
        <p:nvSpPr>
          <p:cNvPr id="3" name="Rectangle 2"/>
          <p:cNvSpPr/>
          <p:nvPr userDrawn="1"/>
        </p:nvSpPr>
        <p:spPr>
          <a:xfrm>
            <a:off x="0" y="1"/>
            <a:ext cx="1371600" cy="142723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09588" y="0"/>
            <a:ext cx="8124826" cy="972900"/>
          </a:xfrm>
        </p:spPr>
        <p:txBody>
          <a:bodyPr/>
          <a:lstStyle>
            <a:lvl1pPr algn="ct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1459315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ur Pictures Dark">
    <p:bg>
      <p:bgPr>
        <a:solidFill>
          <a:schemeClr val="accent2"/>
        </a:solidFill>
        <a:effectLst/>
      </p:bgPr>
    </p:bg>
    <p:spTree>
      <p:nvGrpSpPr>
        <p:cNvPr id="1" name=""/>
        <p:cNvGrpSpPr/>
        <p:nvPr/>
      </p:nvGrpSpPr>
      <p:grpSpPr>
        <a:xfrm>
          <a:off x="0" y="0"/>
          <a:ext cx="0" cy="0"/>
          <a:chOff x="0" y="0"/>
          <a:chExt cx="0" cy="0"/>
        </a:xfrm>
      </p:grpSpPr>
      <p:sp>
        <p:nvSpPr>
          <p:cNvPr id="22" name="Title Placeholder 1"/>
          <p:cNvSpPr>
            <a:spLocks noGrp="1"/>
          </p:cNvSpPr>
          <p:nvPr>
            <p:ph type="title"/>
          </p:nvPr>
        </p:nvSpPr>
        <p:spPr>
          <a:xfrm>
            <a:off x="1218765" y="0"/>
            <a:ext cx="7546543" cy="972900"/>
          </a:xfrm>
          <a:prstGeom prst="rect">
            <a:avLst/>
          </a:prstGeom>
        </p:spPr>
        <p:txBody>
          <a:bodyPr vert="horz" lIns="0" tIns="0" rIns="0" bIns="0" rtlCol="0" anchor="b" anchorCtr="0">
            <a:normAutofit/>
          </a:bodyPr>
          <a:lstStyle>
            <a:lvl1pPr>
              <a:defRPr>
                <a:solidFill>
                  <a:srgbClr val="FFFFFF"/>
                </a:solidFill>
              </a:defRPr>
            </a:lvl1pPr>
          </a:lstStyle>
          <a:p>
            <a:r>
              <a:rPr lang="en-US" dirty="0"/>
              <a:t>Click to edit Master title style</a:t>
            </a:r>
          </a:p>
        </p:txBody>
      </p:sp>
      <p:sp>
        <p:nvSpPr>
          <p:cNvPr id="23" name="Picture Placeholder 8"/>
          <p:cNvSpPr>
            <a:spLocks noGrp="1"/>
          </p:cNvSpPr>
          <p:nvPr>
            <p:ph type="pic" sz="quarter" idx="14" hasCustomPrompt="1"/>
          </p:nvPr>
        </p:nvSpPr>
        <p:spPr>
          <a:xfrm>
            <a:off x="1465595" y="1593392"/>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24" name="Text Placeholder 10"/>
          <p:cNvSpPr>
            <a:spLocks noGrp="1"/>
          </p:cNvSpPr>
          <p:nvPr>
            <p:ph type="body" sz="quarter" idx="15" hasCustomPrompt="1"/>
          </p:nvPr>
        </p:nvSpPr>
        <p:spPr>
          <a:xfrm>
            <a:off x="1218763" y="3019791"/>
            <a:ext cx="1682384"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5" name="Text Placeholder 10"/>
          <p:cNvSpPr>
            <a:spLocks noGrp="1"/>
          </p:cNvSpPr>
          <p:nvPr>
            <p:ph type="body" sz="quarter" idx="16" hasCustomPrompt="1"/>
          </p:nvPr>
        </p:nvSpPr>
        <p:spPr>
          <a:xfrm>
            <a:off x="1218763" y="3384535"/>
            <a:ext cx="1682384"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
        <p:nvSpPr>
          <p:cNvPr id="26" name="Picture Placeholder 8"/>
          <p:cNvSpPr>
            <a:spLocks noGrp="1"/>
          </p:cNvSpPr>
          <p:nvPr>
            <p:ph type="pic" sz="quarter" idx="17" hasCustomPrompt="1"/>
          </p:nvPr>
        </p:nvSpPr>
        <p:spPr>
          <a:xfrm>
            <a:off x="3376764" y="1593392"/>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27" name="Text Placeholder 10"/>
          <p:cNvSpPr>
            <a:spLocks noGrp="1"/>
          </p:cNvSpPr>
          <p:nvPr>
            <p:ph type="body" sz="quarter" idx="18" hasCustomPrompt="1"/>
          </p:nvPr>
        </p:nvSpPr>
        <p:spPr>
          <a:xfrm>
            <a:off x="3129932" y="3019791"/>
            <a:ext cx="1682384"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8" name="Text Placeholder 10"/>
          <p:cNvSpPr>
            <a:spLocks noGrp="1"/>
          </p:cNvSpPr>
          <p:nvPr>
            <p:ph type="body" sz="quarter" idx="19" hasCustomPrompt="1"/>
          </p:nvPr>
        </p:nvSpPr>
        <p:spPr>
          <a:xfrm>
            <a:off x="3129932" y="3384535"/>
            <a:ext cx="1682384"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bg1"/>
                </a:solidFill>
                <a:latin typeface="Helvetica Light"/>
                <a:cs typeface="Helvetica Light"/>
              </a:defRPr>
            </a:lvl1pPr>
          </a:lstStyle>
          <a:p>
            <a:pPr lvl="0"/>
            <a:r>
              <a:rPr lang="en-US" dirty="0"/>
              <a:t>Body copy goes here</a:t>
            </a:r>
          </a:p>
        </p:txBody>
      </p:sp>
      <p:sp>
        <p:nvSpPr>
          <p:cNvPr id="29" name="Picture Placeholder 8"/>
          <p:cNvSpPr>
            <a:spLocks noGrp="1"/>
          </p:cNvSpPr>
          <p:nvPr>
            <p:ph type="pic" sz="quarter" idx="20" hasCustomPrompt="1"/>
          </p:nvPr>
        </p:nvSpPr>
        <p:spPr>
          <a:xfrm>
            <a:off x="5287932" y="1593392"/>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30" name="Text Placeholder 10"/>
          <p:cNvSpPr>
            <a:spLocks noGrp="1"/>
          </p:cNvSpPr>
          <p:nvPr>
            <p:ph type="body" sz="quarter" idx="21" hasCustomPrompt="1"/>
          </p:nvPr>
        </p:nvSpPr>
        <p:spPr>
          <a:xfrm>
            <a:off x="5041100" y="3019791"/>
            <a:ext cx="1682384"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err="1"/>
              <a:t>Lorem</a:t>
            </a:r>
            <a:r>
              <a:rPr lang="en-US" dirty="0"/>
              <a:t> </a:t>
            </a:r>
            <a:r>
              <a:rPr lang="en-US" dirty="0" err="1"/>
              <a:t>ipsum</a:t>
            </a:r>
            <a:endParaRPr lang="en-US" dirty="0"/>
          </a:p>
        </p:txBody>
      </p:sp>
      <p:sp>
        <p:nvSpPr>
          <p:cNvPr id="31" name="Text Placeholder 10"/>
          <p:cNvSpPr>
            <a:spLocks noGrp="1"/>
          </p:cNvSpPr>
          <p:nvPr>
            <p:ph type="body" sz="quarter" idx="22" hasCustomPrompt="1"/>
          </p:nvPr>
        </p:nvSpPr>
        <p:spPr>
          <a:xfrm>
            <a:off x="5041100" y="3384535"/>
            <a:ext cx="1682384"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
        <p:nvSpPr>
          <p:cNvPr id="32" name="Picture Placeholder 8"/>
          <p:cNvSpPr>
            <a:spLocks noGrp="1"/>
          </p:cNvSpPr>
          <p:nvPr>
            <p:ph type="pic" sz="quarter" idx="23" hasCustomPrompt="1"/>
          </p:nvPr>
        </p:nvSpPr>
        <p:spPr>
          <a:xfrm>
            <a:off x="7199102" y="1593392"/>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33" name="Text Placeholder 10"/>
          <p:cNvSpPr>
            <a:spLocks noGrp="1"/>
          </p:cNvSpPr>
          <p:nvPr>
            <p:ph type="body" sz="quarter" idx="24" hasCustomPrompt="1"/>
          </p:nvPr>
        </p:nvSpPr>
        <p:spPr>
          <a:xfrm>
            <a:off x="6952270" y="3019791"/>
            <a:ext cx="1682384"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err="1"/>
              <a:t>Lorem</a:t>
            </a:r>
            <a:r>
              <a:rPr lang="en-US" dirty="0"/>
              <a:t> </a:t>
            </a:r>
            <a:r>
              <a:rPr lang="en-US" dirty="0" err="1"/>
              <a:t>ipsum</a:t>
            </a:r>
            <a:endParaRPr lang="en-US" dirty="0"/>
          </a:p>
        </p:txBody>
      </p:sp>
      <p:sp>
        <p:nvSpPr>
          <p:cNvPr id="34" name="Text Placeholder 10"/>
          <p:cNvSpPr>
            <a:spLocks noGrp="1"/>
          </p:cNvSpPr>
          <p:nvPr>
            <p:ph type="body" sz="quarter" idx="25" hasCustomPrompt="1"/>
          </p:nvPr>
        </p:nvSpPr>
        <p:spPr>
          <a:xfrm>
            <a:off x="6952270" y="3384535"/>
            <a:ext cx="1682384"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Tree>
    <p:extLst>
      <p:ext uri="{BB962C8B-B14F-4D97-AF65-F5344CB8AC3E}">
        <p14:creationId xmlns:p14="http://schemas.microsoft.com/office/powerpoint/2010/main" val="34018189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hree Pictures Light">
    <p:spTree>
      <p:nvGrpSpPr>
        <p:cNvPr id="1" name=""/>
        <p:cNvGrpSpPr/>
        <p:nvPr/>
      </p:nvGrpSpPr>
      <p:grpSpPr>
        <a:xfrm>
          <a:off x="0" y="0"/>
          <a:ext cx="0" cy="0"/>
          <a:chOff x="0" y="0"/>
          <a:chExt cx="0" cy="0"/>
        </a:xfrm>
      </p:grpSpPr>
      <p:sp>
        <p:nvSpPr>
          <p:cNvPr id="9" name="Picture Placeholder 8"/>
          <p:cNvSpPr>
            <a:spLocks noGrp="1"/>
          </p:cNvSpPr>
          <p:nvPr>
            <p:ph type="pic" sz="quarter" idx="14" hasCustomPrompt="1"/>
          </p:nvPr>
        </p:nvSpPr>
        <p:spPr>
          <a:xfrm>
            <a:off x="1799917" y="1575635"/>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1" name="Text Placeholder 10"/>
          <p:cNvSpPr>
            <a:spLocks noGrp="1"/>
          </p:cNvSpPr>
          <p:nvPr>
            <p:ph type="body" sz="quarter" idx="15" hasCustomPrompt="1"/>
          </p:nvPr>
        </p:nvSpPr>
        <p:spPr>
          <a:xfrm>
            <a:off x="1206501" y="3028669"/>
            <a:ext cx="2375553"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a:t>LOREM IPSUM</a:t>
            </a:r>
          </a:p>
        </p:txBody>
      </p:sp>
      <p:sp>
        <p:nvSpPr>
          <p:cNvPr id="12" name="Text Placeholder 10"/>
          <p:cNvSpPr>
            <a:spLocks noGrp="1"/>
          </p:cNvSpPr>
          <p:nvPr>
            <p:ph type="body" sz="quarter" idx="16" hasCustomPrompt="1"/>
          </p:nvPr>
        </p:nvSpPr>
        <p:spPr>
          <a:xfrm>
            <a:off x="1206501" y="3393413"/>
            <a:ext cx="2375553" cy="2191512"/>
          </a:xfrm>
        </p:spPr>
        <p:txBody>
          <a:bodyPr anchor="t" anchorCtr="0">
            <a:normAutofit/>
          </a:bodyPr>
          <a:lstStyle>
            <a:lvl1pPr marL="0" indent="0" algn="ctr">
              <a:lnSpc>
                <a:spcPct val="95000"/>
              </a:lnSpc>
              <a:spcBef>
                <a:spcPts val="600"/>
              </a:spcBef>
              <a:buFontTx/>
              <a:buNone/>
              <a:defRPr sz="1400" cap="none" baseline="0">
                <a:solidFill>
                  <a:schemeClr val="tx2"/>
                </a:solidFill>
                <a:latin typeface="Helvetica Light"/>
                <a:cs typeface="Helvetica Light"/>
              </a:defRPr>
            </a:lvl1pPr>
          </a:lstStyle>
          <a:p>
            <a:pPr lvl="0"/>
            <a:r>
              <a:rPr lang="en-US" dirty="0"/>
              <a:t>Body copy goes here</a:t>
            </a:r>
          </a:p>
        </p:txBody>
      </p:sp>
      <p:sp>
        <p:nvSpPr>
          <p:cNvPr id="13" name="Picture Placeholder 8"/>
          <p:cNvSpPr>
            <a:spLocks noGrp="1"/>
          </p:cNvSpPr>
          <p:nvPr>
            <p:ph type="pic" sz="quarter" idx="17" hasCustomPrompt="1"/>
          </p:nvPr>
        </p:nvSpPr>
        <p:spPr>
          <a:xfrm>
            <a:off x="4326097" y="1575635"/>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4" name="Text Placeholder 10"/>
          <p:cNvSpPr>
            <a:spLocks noGrp="1"/>
          </p:cNvSpPr>
          <p:nvPr>
            <p:ph type="body" sz="quarter" idx="18" hasCustomPrompt="1"/>
          </p:nvPr>
        </p:nvSpPr>
        <p:spPr>
          <a:xfrm>
            <a:off x="3732683" y="3028669"/>
            <a:ext cx="2375553"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a:t>LOREM IPSUM</a:t>
            </a:r>
          </a:p>
        </p:txBody>
      </p:sp>
      <p:sp>
        <p:nvSpPr>
          <p:cNvPr id="15" name="Text Placeholder 10"/>
          <p:cNvSpPr>
            <a:spLocks noGrp="1"/>
          </p:cNvSpPr>
          <p:nvPr>
            <p:ph type="body" sz="quarter" idx="19" hasCustomPrompt="1"/>
          </p:nvPr>
        </p:nvSpPr>
        <p:spPr>
          <a:xfrm>
            <a:off x="3732683" y="3393413"/>
            <a:ext cx="2375553"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tx2"/>
                </a:solidFill>
                <a:latin typeface="Helvetica Light"/>
                <a:cs typeface="Helvetica Light"/>
              </a:defRPr>
            </a:lvl1pPr>
          </a:lstStyle>
          <a:p>
            <a:pPr lvl="0"/>
            <a:r>
              <a:rPr lang="en-US" dirty="0"/>
              <a:t>Body copy goes here</a:t>
            </a:r>
          </a:p>
        </p:txBody>
      </p:sp>
      <p:sp>
        <p:nvSpPr>
          <p:cNvPr id="16" name="Picture Placeholder 8"/>
          <p:cNvSpPr>
            <a:spLocks noGrp="1"/>
          </p:cNvSpPr>
          <p:nvPr>
            <p:ph type="pic" sz="quarter" idx="20" hasCustomPrompt="1"/>
          </p:nvPr>
        </p:nvSpPr>
        <p:spPr>
          <a:xfrm>
            <a:off x="6852277" y="1575635"/>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7" name="Text Placeholder 10"/>
          <p:cNvSpPr>
            <a:spLocks noGrp="1"/>
          </p:cNvSpPr>
          <p:nvPr>
            <p:ph type="body" sz="quarter" idx="21" hasCustomPrompt="1"/>
          </p:nvPr>
        </p:nvSpPr>
        <p:spPr>
          <a:xfrm>
            <a:off x="6258861" y="3028669"/>
            <a:ext cx="2375553"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err="1"/>
              <a:t>Lorem</a:t>
            </a:r>
            <a:r>
              <a:rPr lang="en-US" dirty="0"/>
              <a:t> </a:t>
            </a:r>
            <a:r>
              <a:rPr lang="en-US" dirty="0" err="1"/>
              <a:t>ipsum</a:t>
            </a:r>
            <a:endParaRPr lang="en-US" dirty="0"/>
          </a:p>
        </p:txBody>
      </p:sp>
      <p:sp>
        <p:nvSpPr>
          <p:cNvPr id="18" name="Text Placeholder 10"/>
          <p:cNvSpPr>
            <a:spLocks noGrp="1"/>
          </p:cNvSpPr>
          <p:nvPr>
            <p:ph type="body" sz="quarter" idx="22" hasCustomPrompt="1"/>
          </p:nvPr>
        </p:nvSpPr>
        <p:spPr>
          <a:xfrm>
            <a:off x="6258861" y="3393413"/>
            <a:ext cx="2375553" cy="2191512"/>
          </a:xfrm>
        </p:spPr>
        <p:txBody>
          <a:bodyPr anchor="t" anchorCtr="0">
            <a:normAutofit/>
          </a:bodyPr>
          <a:lstStyle>
            <a:lvl1pPr marL="0" indent="0" algn="ctr">
              <a:lnSpc>
                <a:spcPct val="95000"/>
              </a:lnSpc>
              <a:spcBef>
                <a:spcPts val="600"/>
              </a:spcBef>
              <a:buFontTx/>
              <a:buNone/>
              <a:defRPr sz="1400" cap="none" baseline="0">
                <a:solidFill>
                  <a:schemeClr val="tx2"/>
                </a:solidFill>
                <a:latin typeface="Helvetica Light"/>
                <a:cs typeface="Helvetica Light"/>
              </a:defRPr>
            </a:lvl1pPr>
          </a:lstStyle>
          <a:p>
            <a:pPr lvl="0"/>
            <a:r>
              <a:rPr lang="en-US" dirty="0"/>
              <a:t>Body copy goes here</a:t>
            </a:r>
          </a:p>
        </p:txBody>
      </p:sp>
      <p:sp>
        <p:nvSpPr>
          <p:cNvPr id="22" name="Title Placeholder 1"/>
          <p:cNvSpPr>
            <a:spLocks noGrp="1"/>
          </p:cNvSpPr>
          <p:nvPr>
            <p:ph type="title"/>
          </p:nvPr>
        </p:nvSpPr>
        <p:spPr>
          <a:xfrm>
            <a:off x="1206502" y="0"/>
            <a:ext cx="7428154" cy="972900"/>
          </a:xfrm>
          <a:prstGeom prst="rect">
            <a:avLst/>
          </a:prstGeom>
        </p:spPr>
        <p:txBody>
          <a:bodyPr vert="horz" lIns="0" tIns="0" rIns="0" bIns="0" rtlCol="0" anchor="b" anchorCtr="0">
            <a:normAutofit/>
          </a:bodyPr>
          <a:lstStyle/>
          <a:p>
            <a:r>
              <a:rPr lang="en-US" dirty="0"/>
              <a:t>Click to edit Master title style</a:t>
            </a:r>
          </a:p>
        </p:txBody>
      </p:sp>
    </p:spTree>
    <p:extLst>
      <p:ext uri="{BB962C8B-B14F-4D97-AF65-F5344CB8AC3E}">
        <p14:creationId xmlns:p14="http://schemas.microsoft.com/office/powerpoint/2010/main" val="20823701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ree Pictures Dark">
    <p:bg>
      <p:bgPr>
        <a:solidFill>
          <a:schemeClr val="accent2"/>
        </a:solidFill>
        <a:effectLst/>
      </p:bgPr>
    </p:bg>
    <p:spTree>
      <p:nvGrpSpPr>
        <p:cNvPr id="1" name=""/>
        <p:cNvGrpSpPr/>
        <p:nvPr/>
      </p:nvGrpSpPr>
      <p:grpSpPr>
        <a:xfrm>
          <a:off x="0" y="0"/>
          <a:ext cx="0" cy="0"/>
          <a:chOff x="0" y="0"/>
          <a:chExt cx="0" cy="0"/>
        </a:xfrm>
      </p:grpSpPr>
      <p:sp>
        <p:nvSpPr>
          <p:cNvPr id="22" name="Title Placeholder 1"/>
          <p:cNvSpPr>
            <a:spLocks noGrp="1"/>
          </p:cNvSpPr>
          <p:nvPr>
            <p:ph type="title"/>
          </p:nvPr>
        </p:nvSpPr>
        <p:spPr>
          <a:xfrm>
            <a:off x="1206502" y="0"/>
            <a:ext cx="7428154" cy="972900"/>
          </a:xfrm>
          <a:prstGeom prst="rect">
            <a:avLst/>
          </a:prstGeom>
        </p:spPr>
        <p:txBody>
          <a:bodyPr vert="horz" lIns="0" tIns="0" rIns="0" bIns="0" rtlCol="0" anchor="b" anchorCtr="0">
            <a:normAutofit/>
          </a:bodyPr>
          <a:lstStyle>
            <a:lvl1pPr>
              <a:defRPr>
                <a:solidFill>
                  <a:srgbClr val="FFFFFF"/>
                </a:solidFill>
              </a:defRPr>
            </a:lvl1pPr>
          </a:lstStyle>
          <a:p>
            <a:r>
              <a:rPr lang="en-US" dirty="0"/>
              <a:t>Click to edit Master title style</a:t>
            </a:r>
          </a:p>
        </p:txBody>
      </p:sp>
      <p:sp>
        <p:nvSpPr>
          <p:cNvPr id="19" name="Picture Placeholder 8"/>
          <p:cNvSpPr>
            <a:spLocks noGrp="1"/>
          </p:cNvSpPr>
          <p:nvPr>
            <p:ph type="pic" sz="quarter" idx="14" hasCustomPrompt="1"/>
          </p:nvPr>
        </p:nvSpPr>
        <p:spPr>
          <a:xfrm>
            <a:off x="1799917" y="1575635"/>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20" name="Text Placeholder 10"/>
          <p:cNvSpPr>
            <a:spLocks noGrp="1"/>
          </p:cNvSpPr>
          <p:nvPr>
            <p:ph type="body" sz="quarter" idx="15" hasCustomPrompt="1"/>
          </p:nvPr>
        </p:nvSpPr>
        <p:spPr>
          <a:xfrm>
            <a:off x="1206501" y="3028669"/>
            <a:ext cx="2375553"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1" name="Text Placeholder 10"/>
          <p:cNvSpPr>
            <a:spLocks noGrp="1"/>
          </p:cNvSpPr>
          <p:nvPr>
            <p:ph type="body" sz="quarter" idx="16" hasCustomPrompt="1"/>
          </p:nvPr>
        </p:nvSpPr>
        <p:spPr>
          <a:xfrm>
            <a:off x="1206501" y="3393413"/>
            <a:ext cx="2375553"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
        <p:nvSpPr>
          <p:cNvPr id="23" name="Picture Placeholder 8"/>
          <p:cNvSpPr>
            <a:spLocks noGrp="1"/>
          </p:cNvSpPr>
          <p:nvPr>
            <p:ph type="pic" sz="quarter" idx="17" hasCustomPrompt="1"/>
          </p:nvPr>
        </p:nvSpPr>
        <p:spPr>
          <a:xfrm>
            <a:off x="4326097" y="1575635"/>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24" name="Text Placeholder 10"/>
          <p:cNvSpPr>
            <a:spLocks noGrp="1"/>
          </p:cNvSpPr>
          <p:nvPr>
            <p:ph type="body" sz="quarter" idx="18" hasCustomPrompt="1"/>
          </p:nvPr>
        </p:nvSpPr>
        <p:spPr>
          <a:xfrm>
            <a:off x="3732683" y="3028669"/>
            <a:ext cx="2375553"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5" name="Text Placeholder 10"/>
          <p:cNvSpPr>
            <a:spLocks noGrp="1"/>
          </p:cNvSpPr>
          <p:nvPr>
            <p:ph type="body" sz="quarter" idx="19" hasCustomPrompt="1"/>
          </p:nvPr>
        </p:nvSpPr>
        <p:spPr>
          <a:xfrm>
            <a:off x="3732683" y="3393413"/>
            <a:ext cx="2375553"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bg1"/>
                </a:solidFill>
                <a:latin typeface="Helvetica Light"/>
                <a:cs typeface="Helvetica Light"/>
              </a:defRPr>
            </a:lvl1pPr>
          </a:lstStyle>
          <a:p>
            <a:pPr lvl="0"/>
            <a:r>
              <a:rPr lang="en-US" dirty="0"/>
              <a:t>Body copy goes here</a:t>
            </a:r>
          </a:p>
        </p:txBody>
      </p:sp>
      <p:sp>
        <p:nvSpPr>
          <p:cNvPr id="26" name="Picture Placeholder 8"/>
          <p:cNvSpPr>
            <a:spLocks noGrp="1"/>
          </p:cNvSpPr>
          <p:nvPr>
            <p:ph type="pic" sz="quarter" idx="20" hasCustomPrompt="1"/>
          </p:nvPr>
        </p:nvSpPr>
        <p:spPr>
          <a:xfrm>
            <a:off x="6852277" y="1575635"/>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27" name="Text Placeholder 10"/>
          <p:cNvSpPr>
            <a:spLocks noGrp="1"/>
          </p:cNvSpPr>
          <p:nvPr>
            <p:ph type="body" sz="quarter" idx="21" hasCustomPrompt="1"/>
          </p:nvPr>
        </p:nvSpPr>
        <p:spPr>
          <a:xfrm>
            <a:off x="6258861" y="3028669"/>
            <a:ext cx="2375553"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err="1"/>
              <a:t>Lorem</a:t>
            </a:r>
            <a:r>
              <a:rPr lang="en-US" dirty="0"/>
              <a:t> </a:t>
            </a:r>
            <a:r>
              <a:rPr lang="en-US" dirty="0" err="1"/>
              <a:t>ipsum</a:t>
            </a:r>
            <a:endParaRPr lang="en-US" dirty="0"/>
          </a:p>
        </p:txBody>
      </p:sp>
      <p:sp>
        <p:nvSpPr>
          <p:cNvPr id="28" name="Text Placeholder 10"/>
          <p:cNvSpPr>
            <a:spLocks noGrp="1"/>
          </p:cNvSpPr>
          <p:nvPr>
            <p:ph type="body" sz="quarter" idx="22" hasCustomPrompt="1"/>
          </p:nvPr>
        </p:nvSpPr>
        <p:spPr>
          <a:xfrm>
            <a:off x="6258861" y="3393413"/>
            <a:ext cx="2375553"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Tree>
    <p:extLst>
      <p:ext uri="{BB962C8B-B14F-4D97-AF65-F5344CB8AC3E}">
        <p14:creationId xmlns:p14="http://schemas.microsoft.com/office/powerpoint/2010/main" val="14564701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Pictures Light">
    <p:spTree>
      <p:nvGrpSpPr>
        <p:cNvPr id="1" name=""/>
        <p:cNvGrpSpPr/>
        <p:nvPr/>
      </p:nvGrpSpPr>
      <p:grpSpPr>
        <a:xfrm>
          <a:off x="0" y="0"/>
          <a:ext cx="0" cy="0"/>
          <a:chOff x="0" y="0"/>
          <a:chExt cx="0" cy="0"/>
        </a:xfrm>
      </p:grpSpPr>
      <p:sp>
        <p:nvSpPr>
          <p:cNvPr id="9" name="Picture Placeholder 8"/>
          <p:cNvSpPr>
            <a:spLocks noGrp="1"/>
          </p:cNvSpPr>
          <p:nvPr>
            <p:ph type="pic" sz="quarter" idx="14" hasCustomPrompt="1"/>
          </p:nvPr>
        </p:nvSpPr>
        <p:spPr>
          <a:xfrm>
            <a:off x="2349500" y="1628903"/>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1" name="Text Placeholder 10"/>
          <p:cNvSpPr>
            <a:spLocks noGrp="1"/>
          </p:cNvSpPr>
          <p:nvPr>
            <p:ph type="body" sz="quarter" idx="15" hasCustomPrompt="1"/>
          </p:nvPr>
        </p:nvSpPr>
        <p:spPr>
          <a:xfrm>
            <a:off x="1206500" y="3046425"/>
            <a:ext cx="3474720"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a:t>LOREM IPSUM</a:t>
            </a:r>
          </a:p>
        </p:txBody>
      </p:sp>
      <p:sp>
        <p:nvSpPr>
          <p:cNvPr id="12" name="Text Placeholder 10"/>
          <p:cNvSpPr>
            <a:spLocks noGrp="1"/>
          </p:cNvSpPr>
          <p:nvPr>
            <p:ph type="body" sz="quarter" idx="16" hasCustomPrompt="1"/>
          </p:nvPr>
        </p:nvSpPr>
        <p:spPr>
          <a:xfrm>
            <a:off x="1206500" y="3411169"/>
            <a:ext cx="3474720" cy="2191512"/>
          </a:xfrm>
        </p:spPr>
        <p:txBody>
          <a:bodyPr anchor="t" anchorCtr="0">
            <a:normAutofit/>
          </a:bodyPr>
          <a:lstStyle>
            <a:lvl1pPr marL="0" indent="0" algn="ctr">
              <a:lnSpc>
                <a:spcPct val="95000"/>
              </a:lnSpc>
              <a:spcBef>
                <a:spcPts val="600"/>
              </a:spcBef>
              <a:buFontTx/>
              <a:buNone/>
              <a:defRPr sz="1400" cap="none" baseline="0">
                <a:solidFill>
                  <a:schemeClr val="tx2"/>
                </a:solidFill>
                <a:latin typeface="Helvetica Light"/>
                <a:cs typeface="Helvetica Light"/>
              </a:defRPr>
            </a:lvl1pPr>
          </a:lstStyle>
          <a:p>
            <a:pPr lvl="0"/>
            <a:r>
              <a:rPr lang="en-US" dirty="0"/>
              <a:t>Body copy goes here</a:t>
            </a:r>
          </a:p>
        </p:txBody>
      </p:sp>
      <p:sp>
        <p:nvSpPr>
          <p:cNvPr id="13" name="Picture Placeholder 8"/>
          <p:cNvSpPr>
            <a:spLocks noGrp="1"/>
          </p:cNvSpPr>
          <p:nvPr>
            <p:ph type="pic" sz="quarter" idx="17" hasCustomPrompt="1"/>
          </p:nvPr>
        </p:nvSpPr>
        <p:spPr>
          <a:xfrm>
            <a:off x="6302693" y="1628903"/>
            <a:ext cx="1188720" cy="1188720"/>
          </a:xfrm>
          <a:prstGeom prst="ellipse">
            <a:avLst/>
          </a:prstGeom>
          <a:solidFill>
            <a:schemeClr val="accent2"/>
          </a:solidFill>
          <a:ln w="28575">
            <a:solidFill>
              <a:schemeClr val="accent1"/>
            </a:solidFill>
          </a:ln>
        </p:spPr>
        <p:txBody>
          <a:bodyPr wrap="none" anchor="ctr" anchorCtr="0">
            <a:normAutofit/>
          </a:bodyPr>
          <a:lstStyle>
            <a:lvl1pPr marL="0" indent="0" algn="ctr">
              <a:buFontTx/>
              <a:buNone/>
              <a:defRPr sz="1600">
                <a:solidFill>
                  <a:srgbClr val="FFFFFF"/>
                </a:solidFill>
              </a:defRPr>
            </a:lvl1pPr>
          </a:lstStyle>
          <a:p>
            <a:r>
              <a:rPr lang="en-US" dirty="0"/>
              <a:t>Picture</a:t>
            </a:r>
          </a:p>
        </p:txBody>
      </p:sp>
      <p:sp>
        <p:nvSpPr>
          <p:cNvPr id="14" name="Text Placeholder 10"/>
          <p:cNvSpPr>
            <a:spLocks noGrp="1"/>
          </p:cNvSpPr>
          <p:nvPr>
            <p:ph type="body" sz="quarter" idx="18" hasCustomPrompt="1"/>
          </p:nvPr>
        </p:nvSpPr>
        <p:spPr>
          <a:xfrm>
            <a:off x="5159693" y="3046425"/>
            <a:ext cx="3474720" cy="329184"/>
          </a:xfrm>
        </p:spPr>
        <p:txBody>
          <a:bodyPr anchor="ctr" anchorCtr="0">
            <a:noAutofit/>
          </a:bodyPr>
          <a:lstStyle>
            <a:lvl1pPr marL="0" indent="0" algn="ctr">
              <a:lnSpc>
                <a:spcPct val="100000"/>
              </a:lnSpc>
              <a:buFontTx/>
              <a:buNone/>
              <a:defRPr sz="1700" cap="all" baseline="0">
                <a:solidFill>
                  <a:schemeClr val="tx2"/>
                </a:solidFill>
                <a:latin typeface="Helvetica Light"/>
                <a:cs typeface="Helvetica Light"/>
              </a:defRPr>
            </a:lvl1pPr>
          </a:lstStyle>
          <a:p>
            <a:pPr lvl="0"/>
            <a:r>
              <a:rPr lang="en-US" dirty="0"/>
              <a:t>LOREM IPSUM</a:t>
            </a:r>
          </a:p>
        </p:txBody>
      </p:sp>
      <p:sp>
        <p:nvSpPr>
          <p:cNvPr id="15" name="Text Placeholder 10"/>
          <p:cNvSpPr>
            <a:spLocks noGrp="1"/>
          </p:cNvSpPr>
          <p:nvPr>
            <p:ph type="body" sz="quarter" idx="19" hasCustomPrompt="1"/>
          </p:nvPr>
        </p:nvSpPr>
        <p:spPr>
          <a:xfrm>
            <a:off x="5159693" y="3411169"/>
            <a:ext cx="3474720"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tx2"/>
                </a:solidFill>
                <a:latin typeface="Helvetica Light"/>
                <a:cs typeface="Helvetica Light"/>
              </a:defRPr>
            </a:lvl1pPr>
          </a:lstStyle>
          <a:p>
            <a:pPr lvl="0"/>
            <a:r>
              <a:rPr lang="en-US" dirty="0"/>
              <a:t>Body copy goes here</a:t>
            </a:r>
          </a:p>
        </p:txBody>
      </p:sp>
      <p:sp>
        <p:nvSpPr>
          <p:cNvPr id="22" name="Title Placeholder 1"/>
          <p:cNvSpPr>
            <a:spLocks noGrp="1"/>
          </p:cNvSpPr>
          <p:nvPr>
            <p:ph type="title"/>
          </p:nvPr>
        </p:nvSpPr>
        <p:spPr>
          <a:xfrm>
            <a:off x="1206502" y="0"/>
            <a:ext cx="7428154" cy="972900"/>
          </a:xfrm>
          <a:prstGeom prst="rect">
            <a:avLst/>
          </a:prstGeom>
        </p:spPr>
        <p:txBody>
          <a:bodyPr vert="horz" lIns="0" tIns="0" rIns="0" bIns="0" rtlCol="0" anchor="b" anchorCtr="0">
            <a:normAutofit/>
          </a:bodyPr>
          <a:lstStyle/>
          <a:p>
            <a:r>
              <a:rPr lang="en-US" dirty="0"/>
              <a:t>Click to edit Master title style</a:t>
            </a:r>
          </a:p>
        </p:txBody>
      </p:sp>
    </p:spTree>
    <p:extLst>
      <p:ext uri="{BB962C8B-B14F-4D97-AF65-F5344CB8AC3E}">
        <p14:creationId xmlns:p14="http://schemas.microsoft.com/office/powerpoint/2010/main" val="23511302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Pictures Dark">
    <p:bg>
      <p:bgPr>
        <a:solidFill>
          <a:schemeClr val="accent2"/>
        </a:solidFill>
        <a:effectLst/>
      </p:bgPr>
    </p:bg>
    <p:spTree>
      <p:nvGrpSpPr>
        <p:cNvPr id="1" name=""/>
        <p:cNvGrpSpPr/>
        <p:nvPr/>
      </p:nvGrpSpPr>
      <p:grpSpPr>
        <a:xfrm>
          <a:off x="0" y="0"/>
          <a:ext cx="0" cy="0"/>
          <a:chOff x="0" y="0"/>
          <a:chExt cx="0" cy="0"/>
        </a:xfrm>
      </p:grpSpPr>
      <p:sp>
        <p:nvSpPr>
          <p:cNvPr id="22" name="Title Placeholder 1"/>
          <p:cNvSpPr>
            <a:spLocks noGrp="1"/>
          </p:cNvSpPr>
          <p:nvPr>
            <p:ph type="title"/>
          </p:nvPr>
        </p:nvSpPr>
        <p:spPr>
          <a:xfrm>
            <a:off x="1206502" y="0"/>
            <a:ext cx="7428154" cy="972900"/>
          </a:xfrm>
          <a:prstGeom prst="rect">
            <a:avLst/>
          </a:prstGeom>
        </p:spPr>
        <p:txBody>
          <a:bodyPr vert="horz" lIns="0" tIns="0" rIns="0" bIns="0" rtlCol="0" anchor="b" anchorCtr="0">
            <a:normAutofit/>
          </a:bodyPr>
          <a:lstStyle>
            <a:lvl1pPr>
              <a:defRPr>
                <a:solidFill>
                  <a:srgbClr val="FFFFFF"/>
                </a:solidFill>
              </a:defRPr>
            </a:lvl1pPr>
          </a:lstStyle>
          <a:p>
            <a:r>
              <a:rPr lang="en-US" dirty="0"/>
              <a:t>Click to edit Master title style</a:t>
            </a:r>
          </a:p>
        </p:txBody>
      </p:sp>
      <p:sp>
        <p:nvSpPr>
          <p:cNvPr id="10" name="Picture Placeholder 8"/>
          <p:cNvSpPr>
            <a:spLocks noGrp="1"/>
          </p:cNvSpPr>
          <p:nvPr>
            <p:ph type="pic" sz="quarter" idx="14" hasCustomPrompt="1"/>
          </p:nvPr>
        </p:nvSpPr>
        <p:spPr>
          <a:xfrm>
            <a:off x="2349500" y="1628903"/>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16" name="Text Placeholder 10"/>
          <p:cNvSpPr>
            <a:spLocks noGrp="1"/>
          </p:cNvSpPr>
          <p:nvPr>
            <p:ph type="body" sz="quarter" idx="15" hasCustomPrompt="1"/>
          </p:nvPr>
        </p:nvSpPr>
        <p:spPr>
          <a:xfrm>
            <a:off x="1206500" y="3046425"/>
            <a:ext cx="3474720"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17" name="Text Placeholder 10"/>
          <p:cNvSpPr>
            <a:spLocks noGrp="1"/>
          </p:cNvSpPr>
          <p:nvPr>
            <p:ph type="body" sz="quarter" idx="16" hasCustomPrompt="1"/>
          </p:nvPr>
        </p:nvSpPr>
        <p:spPr>
          <a:xfrm>
            <a:off x="1206500" y="3411169"/>
            <a:ext cx="3474720" cy="2191512"/>
          </a:xfrm>
        </p:spPr>
        <p:txBody>
          <a:bodyPr anchor="t" anchorCtr="0">
            <a:normAutofit/>
          </a:bodyPr>
          <a:lstStyle>
            <a:lvl1pPr marL="0" indent="0" algn="ctr">
              <a:lnSpc>
                <a:spcPct val="95000"/>
              </a:lnSpc>
              <a:spcBef>
                <a:spcPts val="600"/>
              </a:spcBef>
              <a:buFontTx/>
              <a:buNone/>
              <a:defRPr sz="1400" cap="none" baseline="0">
                <a:solidFill>
                  <a:schemeClr val="bg1"/>
                </a:solidFill>
                <a:latin typeface="Helvetica Light"/>
                <a:cs typeface="Helvetica Light"/>
              </a:defRPr>
            </a:lvl1pPr>
          </a:lstStyle>
          <a:p>
            <a:pPr lvl="0"/>
            <a:r>
              <a:rPr lang="en-US" dirty="0"/>
              <a:t>Body copy goes here</a:t>
            </a:r>
          </a:p>
        </p:txBody>
      </p:sp>
      <p:sp>
        <p:nvSpPr>
          <p:cNvPr id="18" name="Picture Placeholder 8"/>
          <p:cNvSpPr>
            <a:spLocks noGrp="1"/>
          </p:cNvSpPr>
          <p:nvPr>
            <p:ph type="pic" sz="quarter" idx="17" hasCustomPrompt="1"/>
          </p:nvPr>
        </p:nvSpPr>
        <p:spPr>
          <a:xfrm>
            <a:off x="6302693" y="1628903"/>
            <a:ext cx="1188720" cy="1188720"/>
          </a:xfrm>
          <a:prstGeom prst="ellipse">
            <a:avLst/>
          </a:prstGeom>
          <a:solidFill>
            <a:schemeClr val="accent2"/>
          </a:solidFill>
          <a:ln w="28575">
            <a:solidFill>
              <a:schemeClr val="bg1"/>
            </a:solidFill>
          </a:ln>
        </p:spPr>
        <p:txBody>
          <a:bodyPr wrap="none" anchor="ctr" anchorCtr="0">
            <a:normAutofit/>
          </a:bodyPr>
          <a:lstStyle>
            <a:lvl1pPr marL="0" indent="0" algn="ctr">
              <a:buFontTx/>
              <a:buNone/>
              <a:defRPr sz="1600">
                <a:solidFill>
                  <a:schemeClr val="bg1"/>
                </a:solidFill>
              </a:defRPr>
            </a:lvl1pPr>
          </a:lstStyle>
          <a:p>
            <a:r>
              <a:rPr lang="en-US" dirty="0"/>
              <a:t>Picture</a:t>
            </a:r>
          </a:p>
        </p:txBody>
      </p:sp>
      <p:sp>
        <p:nvSpPr>
          <p:cNvPr id="19" name="Text Placeholder 10"/>
          <p:cNvSpPr>
            <a:spLocks noGrp="1"/>
          </p:cNvSpPr>
          <p:nvPr>
            <p:ph type="body" sz="quarter" idx="18" hasCustomPrompt="1"/>
          </p:nvPr>
        </p:nvSpPr>
        <p:spPr>
          <a:xfrm>
            <a:off x="5159693" y="3046425"/>
            <a:ext cx="3474720" cy="329184"/>
          </a:xfrm>
        </p:spPr>
        <p:txBody>
          <a:bodyPr anchor="ctr" anchorCtr="0">
            <a:noAutofit/>
          </a:bodyPr>
          <a:lstStyle>
            <a:lvl1pPr marL="0" indent="0" algn="ctr">
              <a:lnSpc>
                <a:spcPct val="100000"/>
              </a:lnSpc>
              <a:buFontTx/>
              <a:buNone/>
              <a:defRPr sz="1700" cap="all" baseline="0">
                <a:solidFill>
                  <a:schemeClr val="bg1"/>
                </a:solidFill>
                <a:latin typeface="Helvetica Light"/>
                <a:cs typeface="Helvetica Light"/>
              </a:defRPr>
            </a:lvl1pPr>
          </a:lstStyle>
          <a:p>
            <a:pPr lvl="0"/>
            <a:r>
              <a:rPr lang="en-US" dirty="0"/>
              <a:t>LOREM IPSUM</a:t>
            </a:r>
          </a:p>
        </p:txBody>
      </p:sp>
      <p:sp>
        <p:nvSpPr>
          <p:cNvPr id="20" name="Text Placeholder 10"/>
          <p:cNvSpPr>
            <a:spLocks noGrp="1"/>
          </p:cNvSpPr>
          <p:nvPr>
            <p:ph type="body" sz="quarter" idx="19" hasCustomPrompt="1"/>
          </p:nvPr>
        </p:nvSpPr>
        <p:spPr>
          <a:xfrm>
            <a:off x="5159693" y="3411169"/>
            <a:ext cx="3474720" cy="2191512"/>
          </a:xfrm>
        </p:spPr>
        <p:txBody>
          <a:bodyPr anchor="t" anchorCtr="0">
            <a:normAutofit/>
          </a:bodyPr>
          <a:lstStyle>
            <a:lvl1pPr marL="0" marR="0" indent="0" algn="ctr" defTabSz="914400" rtl="0" eaLnBrk="1" fontAlgn="auto" latinLnBrk="0" hangingPunct="1">
              <a:lnSpc>
                <a:spcPct val="95000"/>
              </a:lnSpc>
              <a:spcBef>
                <a:spcPts val="600"/>
              </a:spcBef>
              <a:spcAft>
                <a:spcPts val="0"/>
              </a:spcAft>
              <a:buClr>
                <a:schemeClr val="accent1"/>
              </a:buClr>
              <a:buSzTx/>
              <a:buFontTx/>
              <a:buNone/>
              <a:tabLst/>
              <a:defRPr sz="1400" cap="none" baseline="0">
                <a:solidFill>
                  <a:schemeClr val="bg1"/>
                </a:solidFill>
                <a:latin typeface="Helvetica Light"/>
                <a:cs typeface="Helvetica Light"/>
              </a:defRPr>
            </a:lvl1pPr>
          </a:lstStyle>
          <a:p>
            <a:pPr lvl="0"/>
            <a:r>
              <a:rPr lang="en-US" dirty="0"/>
              <a:t>Body copy goes here</a:t>
            </a:r>
          </a:p>
        </p:txBody>
      </p:sp>
    </p:spTree>
    <p:extLst>
      <p:ext uri="{BB962C8B-B14F-4D97-AF65-F5344CB8AC3E}">
        <p14:creationId xmlns:p14="http://schemas.microsoft.com/office/powerpoint/2010/main" val="23095329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 Plain Text Light">
    <p:spTree>
      <p:nvGrpSpPr>
        <p:cNvPr id="1" name=""/>
        <p:cNvGrpSpPr/>
        <p:nvPr/>
      </p:nvGrpSpPr>
      <p:grpSpPr>
        <a:xfrm>
          <a:off x="0" y="0"/>
          <a:ext cx="0" cy="0"/>
          <a:chOff x="0" y="0"/>
          <a:chExt cx="0" cy="0"/>
        </a:xfrm>
      </p:grpSpPr>
      <p:sp>
        <p:nvSpPr>
          <p:cNvPr id="2" name="Title 1"/>
          <p:cNvSpPr>
            <a:spLocks noGrp="1"/>
          </p:cNvSpPr>
          <p:nvPr>
            <p:ph type="title"/>
          </p:nvPr>
        </p:nvSpPr>
        <p:spPr>
          <a:xfrm>
            <a:off x="1208330" y="0"/>
            <a:ext cx="7427670" cy="972900"/>
          </a:xfrm>
        </p:spPr>
        <p:txBody>
          <a:bodyPr/>
          <a:lstStyle/>
          <a:p>
            <a:r>
              <a:rPr lang="en-US" dirty="0"/>
              <a:t>Click to edit Master title style</a:t>
            </a:r>
          </a:p>
        </p:txBody>
      </p:sp>
      <p:sp>
        <p:nvSpPr>
          <p:cNvPr id="3" name="Content Placeholder 2"/>
          <p:cNvSpPr>
            <a:spLocks noGrp="1"/>
          </p:cNvSpPr>
          <p:nvPr>
            <p:ph sz="half" idx="1"/>
          </p:nvPr>
        </p:nvSpPr>
        <p:spPr>
          <a:xfrm>
            <a:off x="5067258" y="1346201"/>
            <a:ext cx="3568743" cy="4726516"/>
          </a:xfrm>
        </p:spPr>
        <p:txBody>
          <a:bodyPr>
            <a:normAutofit/>
          </a:bodyPr>
          <a:lstStyle>
            <a:lvl1pPr marL="0" indent="0">
              <a:lnSpc>
                <a:spcPct val="90000"/>
              </a:lnSpc>
              <a:spcBef>
                <a:spcPts val="1000"/>
              </a:spcBef>
              <a:buNone/>
              <a:defRPr sz="1800" b="1" i="0">
                <a:solidFill>
                  <a:schemeClr val="accent2"/>
                </a:solidFill>
                <a:latin typeface="Helvetica"/>
                <a:cs typeface="Helvetica"/>
              </a:defRPr>
            </a:lvl1pPr>
            <a:lvl2pPr marL="0" indent="0">
              <a:lnSpc>
                <a:spcPct val="104000"/>
              </a:lnSpc>
              <a:spcBef>
                <a:spcPts val="1000"/>
              </a:spcBef>
              <a:buNone/>
              <a:defRPr sz="1800"/>
            </a:lvl2pPr>
            <a:lvl3pPr marL="169863" indent="-169863">
              <a:lnSpc>
                <a:spcPct val="104000"/>
              </a:lnSpc>
              <a:spcBef>
                <a:spcPts val="1000"/>
              </a:spcBef>
              <a:defRPr sz="18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1208331" y="1346201"/>
            <a:ext cx="3568743" cy="4726516"/>
          </a:xfrm>
        </p:spPr>
        <p:txBody>
          <a:bodyPr>
            <a:normAutofit/>
          </a:bodyPr>
          <a:lstStyle>
            <a:lvl1pPr marL="0" indent="0">
              <a:lnSpc>
                <a:spcPct val="90000"/>
              </a:lnSpc>
              <a:spcBef>
                <a:spcPts val="1000"/>
              </a:spcBef>
              <a:buNone/>
              <a:defRPr sz="1800" b="1" i="0">
                <a:solidFill>
                  <a:schemeClr val="accent2"/>
                </a:solidFill>
                <a:latin typeface="Helvetica"/>
                <a:cs typeface="Helvetica"/>
              </a:defRPr>
            </a:lvl1pPr>
            <a:lvl2pPr marL="0" indent="0">
              <a:lnSpc>
                <a:spcPct val="104000"/>
              </a:lnSpc>
              <a:spcBef>
                <a:spcPts val="1000"/>
              </a:spcBef>
              <a:buNone/>
              <a:defRPr sz="1800"/>
            </a:lvl2pPr>
            <a:lvl3pPr marL="169863" indent="-169863">
              <a:lnSpc>
                <a:spcPct val="104000"/>
              </a:lnSpc>
              <a:spcBef>
                <a:spcPts val="1000"/>
              </a:spcBef>
              <a:defRPr sz="18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0887807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Plain Text Dar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sz="half" idx="1"/>
          </p:nvPr>
        </p:nvSpPr>
        <p:spPr>
          <a:xfrm>
            <a:off x="5054602" y="1335618"/>
            <a:ext cx="3581400" cy="4726516"/>
          </a:xfrm>
        </p:spPr>
        <p:txBody>
          <a:bodyPr>
            <a:normAutofit/>
          </a:bodyPr>
          <a:lstStyle>
            <a:lvl1pPr marL="0" indent="0">
              <a:lnSpc>
                <a:spcPct val="90000"/>
              </a:lnSpc>
              <a:spcBef>
                <a:spcPts val="1000"/>
              </a:spcBef>
              <a:buNone/>
              <a:defRPr sz="1800" b="1" i="0">
                <a:solidFill>
                  <a:srgbClr val="FFFFFF"/>
                </a:solidFill>
                <a:latin typeface="Helvetica"/>
                <a:cs typeface="Helvetica"/>
              </a:defRPr>
            </a:lvl1pPr>
            <a:lvl2pPr marL="0" indent="0">
              <a:lnSpc>
                <a:spcPct val="104000"/>
              </a:lnSpc>
              <a:spcBef>
                <a:spcPts val="1000"/>
              </a:spcBef>
              <a:buNone/>
              <a:defRPr sz="1800">
                <a:solidFill>
                  <a:srgbClr val="FFFFFF"/>
                </a:solidFill>
              </a:defRPr>
            </a:lvl2pPr>
            <a:lvl3pPr marL="169863" indent="-169863">
              <a:lnSpc>
                <a:spcPct val="104000"/>
              </a:lnSpc>
              <a:spcBef>
                <a:spcPts val="1000"/>
              </a:spcBef>
              <a:buClrTx/>
              <a:defRPr sz="18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1206503" y="1335618"/>
            <a:ext cx="3581400" cy="4726516"/>
          </a:xfrm>
        </p:spPr>
        <p:txBody>
          <a:bodyPr>
            <a:normAutofit/>
          </a:bodyPr>
          <a:lstStyle>
            <a:lvl1pPr marL="0" indent="0">
              <a:lnSpc>
                <a:spcPct val="90000"/>
              </a:lnSpc>
              <a:spcBef>
                <a:spcPts val="1000"/>
              </a:spcBef>
              <a:buNone/>
              <a:defRPr sz="1800" b="1" i="0">
                <a:solidFill>
                  <a:srgbClr val="FFFFFF"/>
                </a:solidFill>
                <a:latin typeface="Helvetica"/>
                <a:cs typeface="Helvetica"/>
              </a:defRPr>
            </a:lvl1pPr>
            <a:lvl2pPr marL="0" indent="0">
              <a:lnSpc>
                <a:spcPct val="104000"/>
              </a:lnSpc>
              <a:spcBef>
                <a:spcPts val="1000"/>
              </a:spcBef>
              <a:buNone/>
              <a:defRPr sz="1800">
                <a:solidFill>
                  <a:srgbClr val="FFFFFF"/>
                </a:solidFill>
              </a:defRPr>
            </a:lvl2pPr>
            <a:lvl3pPr marL="169863" indent="-169863">
              <a:lnSpc>
                <a:spcPct val="104000"/>
              </a:lnSpc>
              <a:spcBef>
                <a:spcPts val="1000"/>
              </a:spcBef>
              <a:buClrTx/>
              <a:defRPr sz="1800">
                <a:solidFill>
                  <a:srgbClr val="FFFFFF"/>
                </a:solidFill>
              </a:defRPr>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924299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98320" y="1510243"/>
            <a:ext cx="6659880" cy="1470025"/>
          </a:xfrm>
        </p:spPr>
        <p:txBody>
          <a:bodyPr anchor="b" anchorCtr="0"/>
          <a:lstStyle>
            <a:lvl1pPr algn="l">
              <a:defRPr>
                <a:solidFill>
                  <a:srgbClr val="5E5E5E"/>
                </a:solidFill>
              </a:defRPr>
            </a:lvl1pPr>
          </a:lstStyle>
          <a:p>
            <a:r>
              <a:rPr lang="en-US" dirty="0"/>
              <a:t>Click to edit Master title style</a:t>
            </a:r>
          </a:p>
        </p:txBody>
      </p:sp>
      <p:sp>
        <p:nvSpPr>
          <p:cNvPr id="3" name="Subtitle 2"/>
          <p:cNvSpPr>
            <a:spLocks noGrp="1"/>
          </p:cNvSpPr>
          <p:nvPr>
            <p:ph type="subTitle" idx="1"/>
          </p:nvPr>
        </p:nvSpPr>
        <p:spPr>
          <a:xfrm>
            <a:off x="1798320" y="3048000"/>
            <a:ext cx="6400800" cy="1752600"/>
          </a:xfrm>
        </p:spPr>
        <p:txBody>
          <a:bodyPr/>
          <a:lstStyle>
            <a:lvl1pPr marL="0" indent="0" algn="l">
              <a:buNone/>
              <a:defRPr>
                <a:solidFill>
                  <a:srgbClr val="5E5E5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247402" y="13"/>
            <a:ext cx="1219200" cy="30886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userDrawn="1"/>
        </p:nvSpPr>
        <p:spPr>
          <a:xfrm>
            <a:off x="247402" y="2615144"/>
            <a:ext cx="121920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fld id="{ED38AA95-462B-3543-A864-6C49272CDC35}" type="slidenum">
              <a:rPr lang="en-US" sz="2700" smtClean="0">
                <a:solidFill>
                  <a:schemeClr val="bg1"/>
                </a:solidFill>
                <a:latin typeface="Helvetica Light"/>
                <a:cs typeface="Helvetica Light"/>
              </a:rPr>
              <a:pPr algn="ctr">
                <a:lnSpc>
                  <a:spcPct val="90000"/>
                </a:lnSpc>
                <a:spcBef>
                  <a:spcPts val="0"/>
                </a:spcBef>
              </a:pPr>
              <a:t>‹#›</a:t>
            </a:fld>
            <a:endParaRPr lang="en-US" sz="2700" dirty="0">
              <a:solidFill>
                <a:schemeClr val="bg1"/>
              </a:solidFill>
              <a:latin typeface="Helvetica Light"/>
              <a:cs typeface="Helvetica Light"/>
            </a:endParaRPr>
          </a:p>
        </p:txBody>
      </p:sp>
    </p:spTree>
    <p:extLst>
      <p:ext uri="{BB962C8B-B14F-4D97-AF65-F5344CB8AC3E}">
        <p14:creationId xmlns:p14="http://schemas.microsoft.com/office/powerpoint/2010/main" val="1984258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98320" y="1510243"/>
            <a:ext cx="6659880" cy="1470025"/>
          </a:xfrm>
        </p:spPr>
        <p:txBody>
          <a:bodyPr anchor="b" anchorCtr="0"/>
          <a:lstStyle>
            <a:lvl1pPr algn="l">
              <a:defRPr>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798320" y="3048000"/>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247402" y="13"/>
            <a:ext cx="1219200" cy="30886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userDrawn="1"/>
        </p:nvSpPr>
        <p:spPr>
          <a:xfrm>
            <a:off x="247402" y="2615144"/>
            <a:ext cx="121920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endParaRPr lang="en-US" sz="2700" dirty="0">
              <a:solidFill>
                <a:schemeClr val="bg1"/>
              </a:solidFill>
              <a:latin typeface="Helvetica Light"/>
              <a:cs typeface="Helvetica Light"/>
            </a:endParaRPr>
          </a:p>
        </p:txBody>
      </p:sp>
    </p:spTree>
    <p:extLst>
      <p:ext uri="{BB962C8B-B14F-4D97-AF65-F5344CB8AC3E}">
        <p14:creationId xmlns:p14="http://schemas.microsoft.com/office/powerpoint/2010/main" val="1928935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4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5953" y="2093953"/>
            <a:ext cx="5483013" cy="1024191"/>
          </a:xfrm>
        </p:spPr>
        <p:txBody>
          <a:bodyPr anchor="b" anchorCtr="0"/>
          <a:lstStyle>
            <a:lvl1pPr algn="l">
              <a:defRPr spc="-40" baseline="0">
                <a:solidFill>
                  <a:schemeClr val="bg2"/>
                </a:solidFill>
              </a:defRPr>
            </a:lvl1pPr>
          </a:lstStyle>
          <a:p>
            <a:r>
              <a:rPr lang="en-US" dirty="0"/>
              <a:t>Place Your Logo on the Left</a:t>
            </a:r>
          </a:p>
        </p:txBody>
      </p:sp>
      <p:sp>
        <p:nvSpPr>
          <p:cNvPr id="3" name="Subtitle 2"/>
          <p:cNvSpPr>
            <a:spLocks noGrp="1"/>
          </p:cNvSpPr>
          <p:nvPr>
            <p:ph type="subTitle" idx="1" hasCustomPrompt="1"/>
          </p:nvPr>
        </p:nvSpPr>
        <p:spPr>
          <a:xfrm>
            <a:off x="3105953" y="3173333"/>
            <a:ext cx="5483013" cy="840495"/>
          </a:xfrm>
        </p:spPr>
        <p:txBody>
          <a:bodyPr>
            <a:normAutofit/>
          </a:bodyPr>
          <a:lstStyle>
            <a:lvl1pPr marL="0" indent="0" algn="l">
              <a:lnSpc>
                <a:spcPct val="90000"/>
              </a:lnSpc>
              <a:spcBef>
                <a:spcPts val="0"/>
              </a:spcBef>
              <a:buNone/>
              <a:defRPr sz="2000" spc="-40" baseline="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This is the subtitle of your cover page</a:t>
            </a:r>
          </a:p>
        </p:txBody>
      </p:sp>
      <p:sp>
        <p:nvSpPr>
          <p:cNvPr id="7" name="Rectangle 6"/>
          <p:cNvSpPr/>
          <p:nvPr userDrawn="1"/>
        </p:nvSpPr>
        <p:spPr>
          <a:xfrm>
            <a:off x="260586" y="16"/>
            <a:ext cx="2254014" cy="435892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 Placeholder 4"/>
          <p:cNvSpPr>
            <a:spLocks noGrp="1"/>
          </p:cNvSpPr>
          <p:nvPr>
            <p:ph type="body" sz="quarter" idx="10"/>
          </p:nvPr>
        </p:nvSpPr>
        <p:spPr>
          <a:xfrm>
            <a:off x="3106741" y="5490628"/>
            <a:ext cx="5481637" cy="982133"/>
          </a:xfrm>
        </p:spPr>
        <p:txBody>
          <a:bodyPr anchor="b" anchorCtr="0">
            <a:normAutofit/>
          </a:bodyPr>
          <a:lstStyle>
            <a:lvl1pPr marL="0" indent="0" algn="l">
              <a:lnSpc>
                <a:spcPct val="92000"/>
              </a:lnSpc>
              <a:spcBef>
                <a:spcPts val="600"/>
              </a:spcBef>
              <a:buNone/>
              <a:defRPr sz="1400">
                <a:solidFill>
                  <a:srgbClr val="5E5E5E"/>
                </a:solidFill>
              </a:defRPr>
            </a:lvl1pPr>
          </a:lstStyle>
          <a:p>
            <a:pPr lvl="0"/>
            <a:r>
              <a:rPr lang="en-US" dirty="0"/>
              <a:t>Click to edit Master text styles</a:t>
            </a:r>
          </a:p>
        </p:txBody>
      </p:sp>
      <p:sp>
        <p:nvSpPr>
          <p:cNvPr id="13" name="Text Placeholder 4"/>
          <p:cNvSpPr>
            <a:spLocks noGrp="1"/>
          </p:cNvSpPr>
          <p:nvPr>
            <p:ph type="body" sz="quarter" idx="11" hasCustomPrompt="1"/>
          </p:nvPr>
        </p:nvSpPr>
        <p:spPr>
          <a:xfrm>
            <a:off x="304802" y="5490628"/>
            <a:ext cx="2209800" cy="982133"/>
          </a:xfrm>
        </p:spPr>
        <p:txBody>
          <a:bodyPr anchor="b" anchorCtr="0">
            <a:normAutofit/>
          </a:bodyPr>
          <a:lstStyle>
            <a:lvl1pPr marL="0" indent="0" algn="r">
              <a:lnSpc>
                <a:spcPct val="92000"/>
              </a:lnSpc>
              <a:spcBef>
                <a:spcPts val="600"/>
              </a:spcBef>
              <a:buNone/>
              <a:defRPr sz="1400">
                <a:solidFill>
                  <a:srgbClr val="5E5E5E"/>
                </a:solidFill>
              </a:defRPr>
            </a:lvl1pPr>
          </a:lstStyle>
          <a:p>
            <a:pPr lvl="0"/>
            <a:r>
              <a:rPr lang="en-US" dirty="0"/>
              <a:t>Enter the Date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0876" y="3568700"/>
            <a:ext cx="613434" cy="595392"/>
          </a:xfrm>
          <a:prstGeom prst="rect">
            <a:avLst/>
          </a:prstGeom>
        </p:spPr>
      </p:pic>
    </p:spTree>
    <p:extLst>
      <p:ext uri="{BB962C8B-B14F-4D97-AF65-F5344CB8AC3E}">
        <p14:creationId xmlns:p14="http://schemas.microsoft.com/office/powerpoint/2010/main" val="3320519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7495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a:t>
            </a:r>
            <a:r>
              <a:rPr lang="en-US" dirty="0" err="1"/>
              <a:t>Msafgsddfs</a:t>
            </a:r>
            <a:r>
              <a:rPr lang="en-US" dirty="0"/>
              <a:t> </a:t>
            </a:r>
            <a:r>
              <a:rPr lang="en-US" dirty="0" err="1"/>
              <a:t>df</a:t>
            </a:r>
            <a:r>
              <a:rPr lang="en-US" dirty="0"/>
              <a:t> </a:t>
            </a:r>
            <a:r>
              <a:rPr lang="en-US" dirty="0" err="1"/>
              <a:t>aaster</a:t>
            </a:r>
            <a:r>
              <a:rPr lang="en-US" dirty="0"/>
              <a:t> title style</a:t>
            </a:r>
          </a:p>
        </p:txBody>
      </p:sp>
      <p:sp>
        <p:nvSpPr>
          <p:cNvPr id="3" name="Content Placeholder 2"/>
          <p:cNvSpPr>
            <a:spLocks noGrp="1"/>
          </p:cNvSpPr>
          <p:nvPr>
            <p:ph idx="1"/>
          </p:nvPr>
        </p:nvSpPr>
        <p:spPr/>
        <p:txBody>
          <a:bodyPr/>
          <a:lstStyle>
            <a:lvl1pPr marL="0" indent="0">
              <a:buNone/>
              <a:defRPr sz="1800" b="1" i="0">
                <a:solidFill>
                  <a:srgbClr val="EF7E5E"/>
                </a:solidFill>
                <a:latin typeface="Helvetica"/>
                <a:cs typeface="Helvetica"/>
              </a:defRPr>
            </a:lvl1pPr>
            <a:lvl2pPr marL="0" indent="0">
              <a:buFont typeface="Arial"/>
              <a:buNone/>
              <a:defRPr/>
            </a:lvl2pPr>
            <a:lvl3pPr marL="169863" indent="-169863">
              <a:defRPr/>
            </a:lvl3pPr>
            <a:lvl4pPr marL="400050" indent="-230188">
              <a:defRPr/>
            </a:lvl4pPr>
            <a:lvl5pPr marL="631825" indent="-231775">
              <a:defRPr/>
            </a:lvl5p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09933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idx="1"/>
          </p:nvPr>
        </p:nvSpPr>
        <p:spPr/>
        <p:txBody>
          <a:bodyPr/>
          <a:lstStyle>
            <a:lvl1pPr>
              <a:buClrTx/>
              <a:defRPr>
                <a:solidFill>
                  <a:srgbClr val="FFFFFF"/>
                </a:solidFill>
              </a:defRPr>
            </a:lvl1pPr>
            <a:lvl2pPr>
              <a:buClrTx/>
              <a:defRPr>
                <a:solidFill>
                  <a:srgbClr val="FFFFFF"/>
                </a:solidFill>
              </a:defRPr>
            </a:lvl2pPr>
            <a:lvl3pPr>
              <a:buClrTx/>
              <a:defRPr>
                <a:solidFill>
                  <a:srgbClr val="FFFFFF"/>
                </a:solidFill>
              </a:defRPr>
            </a:lvl3pPr>
            <a:lvl4pPr>
              <a:buClrTx/>
              <a:defRPr>
                <a:solidFill>
                  <a:srgbClr val="FFFFFF"/>
                </a:solidFill>
              </a:defRPr>
            </a:lvl4pPr>
            <a:lvl5pPr>
              <a:buClrTx/>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40826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06502" y="0"/>
            <a:ext cx="7428154" cy="972900"/>
          </a:xfrm>
        </p:spPr>
        <p:txBody>
          <a:bodyPr/>
          <a:lstStyle/>
          <a:p>
            <a:r>
              <a:rPr lang="en-US" dirty="0"/>
              <a:t>Click to edit Master title style</a:t>
            </a:r>
          </a:p>
        </p:txBody>
      </p:sp>
      <p:sp>
        <p:nvSpPr>
          <p:cNvPr id="3" name="Content Placeholder 2"/>
          <p:cNvSpPr>
            <a:spLocks noGrp="1"/>
          </p:cNvSpPr>
          <p:nvPr>
            <p:ph sz="half" idx="1"/>
          </p:nvPr>
        </p:nvSpPr>
        <p:spPr>
          <a:xfrm>
            <a:off x="5053641" y="1335618"/>
            <a:ext cx="3582361" cy="4726516"/>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1206503" y="1335618"/>
            <a:ext cx="3582361" cy="4726516"/>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03455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4697" y="0"/>
            <a:ext cx="7428153" cy="972900"/>
          </a:xfrm>
          <a:prstGeom prst="rect">
            <a:avLst/>
          </a:prstGeom>
        </p:spPr>
        <p:txBody>
          <a:bodyPr vert="horz" lIns="0" tIns="0" rIns="0" bIns="0" rtlCol="0" anchor="b" anchorCtr="0">
            <a:normAutofit/>
          </a:bodyPr>
          <a:lstStyle/>
          <a:p>
            <a:r>
              <a:rPr lang="en-US" dirty="0"/>
              <a:t>Click to edit Master title style</a:t>
            </a:r>
          </a:p>
        </p:txBody>
      </p:sp>
      <p:sp>
        <p:nvSpPr>
          <p:cNvPr id="3" name="Text Placeholder 2"/>
          <p:cNvSpPr>
            <a:spLocks noGrp="1"/>
          </p:cNvSpPr>
          <p:nvPr>
            <p:ph type="body" idx="1"/>
          </p:nvPr>
        </p:nvSpPr>
        <p:spPr>
          <a:xfrm>
            <a:off x="1214697" y="1355361"/>
            <a:ext cx="7428153" cy="4692259"/>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250952" y="0"/>
            <a:ext cx="745390" cy="108175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Slide Number Placeholder 5"/>
          <p:cNvSpPr txBox="1">
            <a:spLocks/>
          </p:cNvSpPr>
          <p:nvPr/>
        </p:nvSpPr>
        <p:spPr>
          <a:xfrm>
            <a:off x="250952" y="607777"/>
            <a:ext cx="745390" cy="365125"/>
          </a:xfrm>
          <a:prstGeom prst="rect">
            <a:avLst/>
          </a:prstGeom>
        </p:spPr>
        <p:txBody>
          <a:bodyPr vert="horz" lIns="0" tIns="0" rIns="0" bIns="0" rtlCol="0" anchor="b" anchorCtr="0"/>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ts val="0"/>
              </a:spcBef>
            </a:pPr>
            <a:fld id="{ED38AA95-462B-3543-A864-6C49272CDC35}" type="slidenum">
              <a:rPr lang="en-US" sz="2700" smtClean="0">
                <a:solidFill>
                  <a:schemeClr val="bg1"/>
                </a:solidFill>
                <a:latin typeface="Helvetica Light"/>
                <a:cs typeface="Helvetica Light"/>
              </a:rPr>
              <a:pPr algn="ctr">
                <a:lnSpc>
                  <a:spcPct val="90000"/>
                </a:lnSpc>
                <a:spcBef>
                  <a:spcPts val="0"/>
                </a:spcBef>
              </a:pPr>
              <a:t>‹#›</a:t>
            </a:fld>
            <a:endParaRPr lang="en-US" sz="2700" dirty="0">
              <a:solidFill>
                <a:schemeClr val="bg1"/>
              </a:solidFill>
              <a:latin typeface="Helvetica Light"/>
              <a:cs typeface="Helvetica Light"/>
            </a:endParaRPr>
          </a:p>
        </p:txBody>
      </p:sp>
      <p:sp>
        <p:nvSpPr>
          <p:cNvPr id="9" name="Rectangle 8"/>
          <p:cNvSpPr/>
          <p:nvPr/>
        </p:nvSpPr>
        <p:spPr>
          <a:xfrm>
            <a:off x="0" y="6523863"/>
            <a:ext cx="9144000" cy="3341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25247" y="6613716"/>
            <a:ext cx="6068142" cy="184666"/>
          </a:xfrm>
          <a:prstGeom prst="rect">
            <a:avLst/>
          </a:prstGeom>
        </p:spPr>
        <p:txBody>
          <a:bodyPr wrap="square" lIns="0" tIns="0" rIns="0" bIns="0">
            <a:spAutoFit/>
          </a:bodyPr>
          <a:lstStyle/>
          <a:p>
            <a:r>
              <a:rPr lang="el-GR" sz="1200" b="0" i="0" dirty="0">
                <a:solidFill>
                  <a:schemeClr val="bg1"/>
                </a:solidFill>
                <a:latin typeface="Helvetica"/>
                <a:cs typeface="Helvetica"/>
              </a:rPr>
              <a:t>Παιδαγωγικό</a:t>
            </a:r>
            <a:r>
              <a:rPr lang="el-GR" sz="1200" b="0" i="0" baseline="0" dirty="0">
                <a:solidFill>
                  <a:schemeClr val="bg1"/>
                </a:solidFill>
                <a:latin typeface="Helvetica"/>
                <a:cs typeface="Helvetica"/>
              </a:rPr>
              <a:t> Τμήμα Δημοτικής Εκπαίδευσης, Πανεπιστήμιο Δυτικής Μακεδονίας</a:t>
            </a:r>
            <a:endParaRPr lang="en-US" sz="1200" b="1" i="0" dirty="0">
              <a:solidFill>
                <a:schemeClr val="bg1"/>
              </a:solidFill>
              <a:latin typeface="Helvetica"/>
              <a:cs typeface="Helvetica"/>
            </a:endParaRPr>
          </a:p>
        </p:txBody>
      </p:sp>
      <p:sp>
        <p:nvSpPr>
          <p:cNvPr id="16" name="Oval 15"/>
          <p:cNvSpPr/>
          <p:nvPr/>
        </p:nvSpPr>
        <p:spPr>
          <a:xfrm>
            <a:off x="7968615" y="6360079"/>
            <a:ext cx="324030" cy="324030"/>
          </a:xfrm>
          <a:prstGeom prst="ellipse">
            <a:avLst/>
          </a:prstGeom>
          <a:solidFill>
            <a:schemeClr val="accent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8349663" y="6360079"/>
            <a:ext cx="324030" cy="324030"/>
          </a:xfrm>
          <a:prstGeom prst="ellipse">
            <a:avLst/>
          </a:prstGeom>
          <a:solidFill>
            <a:schemeClr val="accent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Freeform 19"/>
          <p:cNvSpPr/>
          <p:nvPr/>
        </p:nvSpPr>
        <p:spPr>
          <a:xfrm rot="5400000">
            <a:off x="8453493" y="6460522"/>
            <a:ext cx="136228" cy="123144"/>
          </a:xfrm>
          <a:custGeom>
            <a:avLst/>
            <a:gdLst>
              <a:gd name="connsiteX0" fmla="*/ 0 w 1305341"/>
              <a:gd name="connsiteY0" fmla="*/ 1137611 h 1137611"/>
              <a:gd name="connsiteX1" fmla="*/ 652671 w 1305341"/>
              <a:gd name="connsiteY1" fmla="*/ 0 h 1137611"/>
              <a:gd name="connsiteX2" fmla="*/ 1305341 w 1305341"/>
              <a:gd name="connsiteY2" fmla="*/ 1128792 h 1137611"/>
            </a:gdLst>
            <a:ahLst/>
            <a:cxnLst>
              <a:cxn ang="0">
                <a:pos x="connsiteX0" y="connsiteY0"/>
              </a:cxn>
              <a:cxn ang="0">
                <a:pos x="connsiteX1" y="connsiteY1"/>
              </a:cxn>
              <a:cxn ang="0">
                <a:pos x="connsiteX2" y="connsiteY2"/>
              </a:cxn>
            </a:cxnLst>
            <a:rect l="l" t="t" r="r" b="b"/>
            <a:pathLst>
              <a:path w="1305341" h="1137611">
                <a:moveTo>
                  <a:pt x="0" y="1137611"/>
                </a:moveTo>
                <a:lnTo>
                  <a:pt x="652671" y="0"/>
                </a:lnTo>
                <a:lnTo>
                  <a:pt x="1305341" y="1128792"/>
                </a:lnTo>
              </a:path>
            </a:pathLst>
          </a:custGeom>
          <a:ln cap="flat">
            <a:solidFill>
              <a:schemeClr val="bg1"/>
            </a:solidFill>
            <a:beve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 name="Freeform 20"/>
          <p:cNvSpPr/>
          <p:nvPr/>
        </p:nvSpPr>
        <p:spPr>
          <a:xfrm rot="16200000">
            <a:off x="8050903" y="6460521"/>
            <a:ext cx="136230" cy="123147"/>
          </a:xfrm>
          <a:custGeom>
            <a:avLst/>
            <a:gdLst>
              <a:gd name="connsiteX0" fmla="*/ 0 w 1305341"/>
              <a:gd name="connsiteY0" fmla="*/ 1137611 h 1137611"/>
              <a:gd name="connsiteX1" fmla="*/ 652671 w 1305341"/>
              <a:gd name="connsiteY1" fmla="*/ 0 h 1137611"/>
              <a:gd name="connsiteX2" fmla="*/ 1305341 w 1305341"/>
              <a:gd name="connsiteY2" fmla="*/ 1128792 h 1137611"/>
            </a:gdLst>
            <a:ahLst/>
            <a:cxnLst>
              <a:cxn ang="0">
                <a:pos x="connsiteX0" y="connsiteY0"/>
              </a:cxn>
              <a:cxn ang="0">
                <a:pos x="connsiteX1" y="connsiteY1"/>
              </a:cxn>
              <a:cxn ang="0">
                <a:pos x="connsiteX2" y="connsiteY2"/>
              </a:cxn>
            </a:cxnLst>
            <a:rect l="l" t="t" r="r" b="b"/>
            <a:pathLst>
              <a:path w="1305341" h="1137611">
                <a:moveTo>
                  <a:pt x="0" y="1137611"/>
                </a:moveTo>
                <a:lnTo>
                  <a:pt x="652671" y="0"/>
                </a:lnTo>
                <a:lnTo>
                  <a:pt x="1305341" y="1128792"/>
                </a:lnTo>
              </a:path>
            </a:pathLst>
          </a:custGeom>
          <a:ln cap="flat">
            <a:solidFill>
              <a:schemeClr val="bg1"/>
            </a:solidFill>
            <a:beve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 name="Action Button: Custom 21">
            <a:hlinkClick r:id="" action="ppaction://hlinkshowjump?jump=previousslide" highlightClick="1"/>
          </p:cNvPr>
          <p:cNvSpPr/>
          <p:nvPr/>
        </p:nvSpPr>
        <p:spPr>
          <a:xfrm>
            <a:off x="7930926" y="6324560"/>
            <a:ext cx="395069" cy="395068"/>
          </a:xfrm>
          <a:prstGeom prst="actionButtonBlank">
            <a:avLst/>
          </a:prstGeom>
          <a:solidFill>
            <a:srgbClr val="FF0000">
              <a:alpha val="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Action Button: Custom 22">
            <a:hlinkClick r:id="" action="ppaction://hlinkshowjump?jump=nextslide" highlightClick="1"/>
          </p:cNvPr>
          <p:cNvSpPr/>
          <p:nvPr/>
        </p:nvSpPr>
        <p:spPr>
          <a:xfrm>
            <a:off x="8329834" y="6324560"/>
            <a:ext cx="395069" cy="395068"/>
          </a:xfrm>
          <a:prstGeom prst="actionButtonBlank">
            <a:avLst/>
          </a:prstGeom>
          <a:solidFill>
            <a:srgbClr val="FF0000">
              <a:alpha val="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30">
            <a:extLst>
              <a:ext uri="{28A0092B-C50C-407E-A947-70E740481C1C}">
                <a14:useLocalDpi xmlns:a14="http://schemas.microsoft.com/office/drawing/2010/main" val="0"/>
              </a:ext>
            </a:extLst>
          </a:blip>
          <a:stretch>
            <a:fillRect/>
          </a:stretch>
        </p:blipFill>
        <p:spPr>
          <a:xfrm>
            <a:off x="53133" y="6314304"/>
            <a:ext cx="570512" cy="553733"/>
          </a:xfrm>
          <a:prstGeom prst="rect">
            <a:avLst/>
          </a:prstGeom>
        </p:spPr>
      </p:pic>
    </p:spTree>
    <p:extLst>
      <p:ext uri="{BB962C8B-B14F-4D97-AF65-F5344CB8AC3E}">
        <p14:creationId xmlns:p14="http://schemas.microsoft.com/office/powerpoint/2010/main" val="2603944883"/>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71" r:id="rId3"/>
    <p:sldLayoutId id="2147483672" r:id="rId4"/>
    <p:sldLayoutId id="2147483682" r:id="rId5"/>
    <p:sldLayoutId id="2147483650" r:id="rId6"/>
    <p:sldLayoutId id="2147483675" r:id="rId7"/>
    <p:sldLayoutId id="2147483663" r:id="rId8"/>
    <p:sldLayoutId id="2147483652" r:id="rId9"/>
    <p:sldLayoutId id="2147483667" r:id="rId10"/>
    <p:sldLayoutId id="2147483673" r:id="rId11"/>
    <p:sldLayoutId id="2147483674" r:id="rId12"/>
    <p:sldLayoutId id="2147483654" r:id="rId13"/>
    <p:sldLayoutId id="2147483684" r:id="rId14"/>
    <p:sldLayoutId id="2147483655" r:id="rId15"/>
    <p:sldLayoutId id="2147483660" r:id="rId16"/>
    <p:sldLayoutId id="2147483683" r:id="rId17"/>
    <p:sldLayoutId id="2147483661" r:id="rId18"/>
    <p:sldLayoutId id="2147483665" r:id="rId19"/>
    <p:sldLayoutId id="2147483664" r:id="rId20"/>
    <p:sldLayoutId id="2147483666" r:id="rId21"/>
    <p:sldLayoutId id="2147483679" r:id="rId22"/>
    <p:sldLayoutId id="2147483669" r:id="rId23"/>
    <p:sldLayoutId id="2147483680" r:id="rId24"/>
    <p:sldLayoutId id="2147483670" r:id="rId25"/>
    <p:sldLayoutId id="2147483681" r:id="rId26"/>
    <p:sldLayoutId id="2147483677" r:id="rId27"/>
    <p:sldLayoutId id="2147483678" r:id="rId28"/>
  </p:sldLayoutIdLst>
  <p:hf sldNum="0" hdr="0"/>
  <p:txStyles>
    <p:titleStyle>
      <a:lvl1pPr algn="l" defTabSz="457200" rtl="0" eaLnBrk="1" latinLnBrk="0" hangingPunct="1">
        <a:lnSpc>
          <a:spcPct val="90000"/>
        </a:lnSpc>
        <a:spcBef>
          <a:spcPts val="0"/>
        </a:spcBef>
        <a:buNone/>
        <a:defRPr sz="2700" b="0" i="0" kern="1200" spc="-40" baseline="0">
          <a:solidFill>
            <a:schemeClr val="bg2"/>
          </a:solidFill>
          <a:latin typeface="Helvetica Light"/>
          <a:ea typeface="+mj-ea"/>
          <a:cs typeface="Helvetica Light"/>
        </a:defRPr>
      </a:lvl1pPr>
    </p:titleStyle>
    <p:body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Το κίνημα των Νέων ή Μοντέρνων Μαθηματικών</a:t>
            </a:r>
            <a:br>
              <a:rPr lang="el-GR" dirty="0">
                <a:solidFill>
                  <a:srgbClr val="FF0000"/>
                </a:solidFill>
              </a:rPr>
            </a:br>
            <a:r>
              <a:rPr lang="fr-FR" dirty="0">
                <a:solidFill>
                  <a:srgbClr val="FF0000"/>
                </a:solidFill>
              </a:rPr>
              <a:t>H </a:t>
            </a:r>
            <a:r>
              <a:rPr lang="el-GR" dirty="0">
                <a:solidFill>
                  <a:srgbClr val="FF0000"/>
                </a:solidFill>
              </a:rPr>
              <a:t>ομάδα </a:t>
            </a:r>
            <a:r>
              <a:rPr lang="fr-FR" dirty="0" err="1">
                <a:solidFill>
                  <a:srgbClr val="FF0000"/>
                </a:solidFill>
              </a:rPr>
              <a:t>Nikolas</a:t>
            </a:r>
            <a:r>
              <a:rPr lang="fr-FR" dirty="0">
                <a:solidFill>
                  <a:srgbClr val="FF0000"/>
                </a:solidFill>
              </a:rPr>
              <a:t> Bourbaki</a:t>
            </a: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5277342"/>
          </a:xfrm>
          <a:prstGeom prst="rect">
            <a:avLst/>
          </a:prstGeom>
        </p:spPr>
        <p:txBody>
          <a:bodyPr wrap="square">
            <a:spAutoFit/>
          </a:bodyPr>
          <a:lstStyle/>
          <a:p>
            <a:pPr marL="793115" marR="233680" indent="-342900" algn="just">
              <a:lnSpc>
                <a:spcPct val="115000"/>
              </a:lnSpc>
              <a:spcAft>
                <a:spcPts val="1000"/>
              </a:spcAft>
              <a:buFont typeface="Arial" panose="020B0604020202020204" pitchFamily="34" charset="0"/>
              <a:buChar char="•"/>
            </a:pPr>
            <a:r>
              <a:rPr lang="el-GR" sz="2400" dirty="0">
                <a:solidFill>
                  <a:srgbClr val="000000"/>
                </a:solidFill>
                <a:latin typeface="Arial"/>
                <a:ea typeface="Calibri"/>
              </a:rPr>
              <a:t>Οι </a:t>
            </a:r>
            <a:r>
              <a:rPr lang="en-US" sz="2400" dirty="0" err="1">
                <a:solidFill>
                  <a:srgbClr val="000000"/>
                </a:solidFill>
                <a:latin typeface="Arial"/>
                <a:ea typeface="Calibri"/>
              </a:rPr>
              <a:t>Bourbaki</a:t>
            </a:r>
            <a:r>
              <a:rPr lang="en-US" sz="2400" dirty="0">
                <a:latin typeface="Times New Roman"/>
                <a:ea typeface="Calibri"/>
              </a:rPr>
              <a:t> </a:t>
            </a:r>
            <a:r>
              <a:rPr lang="el-GR" sz="2400" dirty="0" err="1">
                <a:solidFill>
                  <a:srgbClr val="000000"/>
                </a:solidFill>
                <a:latin typeface="Arial"/>
                <a:ea typeface="Calibri"/>
              </a:rPr>
              <a:t>δηµιουργήθηκαν</a:t>
            </a:r>
            <a:r>
              <a:rPr lang="el-GR" sz="2400" dirty="0">
                <a:solidFill>
                  <a:srgbClr val="000000"/>
                </a:solidFill>
                <a:latin typeface="Arial"/>
                <a:ea typeface="Calibri"/>
              </a:rPr>
              <a:t> στη Γαλλία το 1934 µ</a:t>
            </a:r>
            <a:r>
              <a:rPr lang="el-GR" sz="2400" dirty="0" err="1">
                <a:solidFill>
                  <a:srgbClr val="000000"/>
                </a:solidFill>
                <a:latin typeface="Arial"/>
                <a:ea typeface="Calibri"/>
              </a:rPr>
              <a:t>ετά</a:t>
            </a:r>
            <a:r>
              <a:rPr lang="el-GR" sz="2400" dirty="0">
                <a:solidFill>
                  <a:srgbClr val="000000"/>
                </a:solidFill>
                <a:latin typeface="Arial"/>
                <a:ea typeface="Calibri"/>
              </a:rPr>
              <a:t> από την παρακίνηση</a:t>
            </a:r>
            <a:r>
              <a:rPr lang="el-GR" sz="2400" dirty="0">
                <a:latin typeface="Times New Roman"/>
                <a:ea typeface="Calibri"/>
              </a:rPr>
              <a:t> </a:t>
            </a:r>
            <a:r>
              <a:rPr lang="el-GR" sz="2400" dirty="0">
                <a:solidFill>
                  <a:srgbClr val="000000"/>
                </a:solidFill>
                <a:latin typeface="Arial"/>
                <a:ea typeface="Calibri"/>
              </a:rPr>
              <a:t>δύο σπουδαίων µ</a:t>
            </a:r>
            <a:r>
              <a:rPr lang="el-GR" sz="2400" dirty="0" err="1">
                <a:solidFill>
                  <a:srgbClr val="000000"/>
                </a:solidFill>
                <a:latin typeface="Arial"/>
                <a:ea typeface="Calibri"/>
              </a:rPr>
              <a:t>αθηµατικών</a:t>
            </a:r>
            <a:r>
              <a:rPr lang="el-GR" sz="2400" dirty="0">
                <a:solidFill>
                  <a:srgbClr val="000000"/>
                </a:solidFill>
                <a:latin typeface="Arial"/>
                <a:ea typeface="Calibri"/>
              </a:rPr>
              <a:t>, του </a:t>
            </a:r>
            <a:r>
              <a:rPr lang="el-GR" sz="2400" dirty="0" err="1">
                <a:solidFill>
                  <a:srgbClr val="000000"/>
                </a:solidFill>
                <a:latin typeface="Arial"/>
                <a:ea typeface="Calibri"/>
              </a:rPr>
              <a:t>Andre</a:t>
            </a:r>
            <a:r>
              <a:rPr lang="el-GR" sz="2400" dirty="0">
                <a:solidFill>
                  <a:srgbClr val="000000"/>
                </a:solidFill>
                <a:latin typeface="Arial"/>
                <a:ea typeface="Calibri"/>
              </a:rPr>
              <a:t> </a:t>
            </a:r>
            <a:r>
              <a:rPr lang="el-GR" sz="2400" dirty="0" err="1">
                <a:solidFill>
                  <a:srgbClr val="000000"/>
                </a:solidFill>
                <a:latin typeface="Arial"/>
                <a:ea typeface="Calibri"/>
              </a:rPr>
              <a:t>Weil</a:t>
            </a:r>
            <a:r>
              <a:rPr lang="el-GR" sz="2400" dirty="0">
                <a:solidFill>
                  <a:srgbClr val="000000"/>
                </a:solidFill>
                <a:latin typeface="Arial"/>
                <a:ea typeface="Calibri"/>
              </a:rPr>
              <a:t> και του </a:t>
            </a:r>
            <a:r>
              <a:rPr lang="el-GR" sz="2400" dirty="0" err="1">
                <a:solidFill>
                  <a:srgbClr val="000000"/>
                </a:solidFill>
                <a:latin typeface="Arial"/>
                <a:ea typeface="Calibri"/>
              </a:rPr>
              <a:t>Henri</a:t>
            </a:r>
            <a:r>
              <a:rPr lang="el-GR" sz="2400" dirty="0">
                <a:solidFill>
                  <a:srgbClr val="000000"/>
                </a:solidFill>
                <a:latin typeface="Arial"/>
                <a:ea typeface="Calibri"/>
              </a:rPr>
              <a:t> </a:t>
            </a:r>
            <a:r>
              <a:rPr lang="el-GR" sz="2400" dirty="0" err="1">
                <a:solidFill>
                  <a:srgbClr val="000000"/>
                </a:solidFill>
                <a:latin typeface="Arial"/>
                <a:ea typeface="Calibri"/>
              </a:rPr>
              <a:t>Cartan</a:t>
            </a:r>
            <a:r>
              <a:rPr lang="el-GR" sz="2400" dirty="0">
                <a:solidFill>
                  <a:srgbClr val="000000"/>
                </a:solidFill>
                <a:latin typeface="Arial"/>
                <a:ea typeface="Calibri"/>
              </a:rPr>
              <a:t>.</a:t>
            </a:r>
          </a:p>
          <a:p>
            <a:pPr marL="793115" marR="233680" indent="-342900" algn="just">
              <a:lnSpc>
                <a:spcPct val="115000"/>
              </a:lnSpc>
              <a:spcAft>
                <a:spcPts val="1000"/>
              </a:spcAft>
              <a:buFont typeface="Arial" panose="020B0604020202020204" pitchFamily="34" charset="0"/>
              <a:buChar char="•"/>
            </a:pPr>
            <a:r>
              <a:rPr lang="el-GR" sz="2400" dirty="0">
                <a:latin typeface="Calibri"/>
                <a:ea typeface="Calibri"/>
                <a:cs typeface="Times New Roman"/>
              </a:rPr>
              <a:t>Το όνομα </a:t>
            </a:r>
            <a:r>
              <a:rPr lang="fr-FR" sz="2400" dirty="0">
                <a:latin typeface="Calibri"/>
                <a:ea typeface="Calibri"/>
                <a:cs typeface="Times New Roman"/>
              </a:rPr>
              <a:t>Nicholas Bourbaki </a:t>
            </a:r>
            <a:r>
              <a:rPr lang="el-GR" sz="2400" dirty="0">
                <a:latin typeface="Calibri"/>
                <a:ea typeface="Calibri"/>
                <a:cs typeface="Times New Roman"/>
              </a:rPr>
              <a:t>ανήκει σε στρατηγό του Ναπολέοντα </a:t>
            </a:r>
          </a:p>
          <a:p>
            <a:pPr marL="793115" marR="233680" indent="-342900" algn="just">
              <a:lnSpc>
                <a:spcPct val="115000"/>
              </a:lnSpc>
              <a:spcAft>
                <a:spcPts val="1000"/>
              </a:spcAft>
              <a:buFont typeface="Arial" panose="020B0604020202020204" pitchFamily="34" charset="0"/>
              <a:buChar char="•"/>
            </a:pPr>
            <a:r>
              <a:rPr lang="el-GR" sz="2400" dirty="0">
                <a:latin typeface="Calibri"/>
                <a:ea typeface="Calibri"/>
                <a:cs typeface="Times New Roman"/>
              </a:rPr>
              <a:t>Στις 10 </a:t>
            </a:r>
            <a:r>
              <a:rPr lang="el-GR" sz="2400" dirty="0" err="1">
                <a:latin typeface="Calibri"/>
                <a:ea typeface="Calibri"/>
                <a:cs typeface="Times New Roman"/>
              </a:rPr>
              <a:t>∆εκεµβρίου</a:t>
            </a:r>
            <a:r>
              <a:rPr lang="el-GR" sz="2400" dirty="0">
                <a:latin typeface="Calibri"/>
                <a:ea typeface="Calibri"/>
                <a:cs typeface="Times New Roman"/>
              </a:rPr>
              <a:t> του 1934 ιδρύθηκε η </a:t>
            </a:r>
            <a:r>
              <a:rPr lang="el-GR" sz="2400" dirty="0" err="1">
                <a:latin typeface="Calibri"/>
                <a:ea typeface="Calibri"/>
                <a:cs typeface="Times New Roman"/>
              </a:rPr>
              <a:t>οµάδα</a:t>
            </a:r>
            <a:r>
              <a:rPr lang="el-GR" sz="2400" dirty="0">
                <a:latin typeface="Calibri"/>
                <a:ea typeface="Calibri"/>
                <a:cs typeface="Times New Roman"/>
              </a:rPr>
              <a:t> των </a:t>
            </a:r>
            <a:r>
              <a:rPr lang="el-GR" sz="2400" dirty="0" err="1">
                <a:latin typeface="Calibri"/>
                <a:ea typeface="Calibri"/>
                <a:cs typeface="Times New Roman"/>
              </a:rPr>
              <a:t>Bourbaki</a:t>
            </a:r>
            <a:r>
              <a:rPr lang="el-GR" sz="2400" dirty="0">
                <a:latin typeface="Calibri"/>
                <a:ea typeface="Calibri"/>
                <a:cs typeface="Times New Roman"/>
              </a:rPr>
              <a:t>. Οι µ</a:t>
            </a:r>
            <a:r>
              <a:rPr lang="el-GR" sz="2400" dirty="0" err="1">
                <a:latin typeface="Calibri"/>
                <a:ea typeface="Calibri"/>
                <a:cs typeface="Times New Roman"/>
              </a:rPr>
              <a:t>αθηµατικοί</a:t>
            </a:r>
            <a:r>
              <a:rPr lang="el-GR" sz="2400" dirty="0">
                <a:latin typeface="Calibri"/>
                <a:ea typeface="Calibri"/>
                <a:cs typeface="Times New Roman"/>
              </a:rPr>
              <a:t> που αποτέλεσαν τα ιδρυτικά µέλη της </a:t>
            </a:r>
            <a:r>
              <a:rPr lang="el-GR" sz="2400" dirty="0" err="1">
                <a:latin typeface="Calibri"/>
                <a:ea typeface="Calibri"/>
                <a:cs typeface="Times New Roman"/>
              </a:rPr>
              <a:t>οµάδας</a:t>
            </a:r>
            <a:r>
              <a:rPr lang="el-GR" sz="2400" dirty="0">
                <a:latin typeface="Calibri"/>
                <a:ea typeface="Calibri"/>
                <a:cs typeface="Times New Roman"/>
              </a:rPr>
              <a:t> αυτής ήταν ο </a:t>
            </a:r>
            <a:r>
              <a:rPr lang="el-GR" sz="2400" dirty="0" err="1">
                <a:latin typeface="Calibri"/>
                <a:ea typeface="Calibri"/>
                <a:cs typeface="Times New Roman"/>
              </a:rPr>
              <a:t>Weil</a:t>
            </a:r>
            <a:r>
              <a:rPr lang="el-GR" sz="2400" dirty="0">
                <a:latin typeface="Calibri"/>
                <a:ea typeface="Calibri"/>
                <a:cs typeface="Times New Roman"/>
              </a:rPr>
              <a:t>, ο </a:t>
            </a:r>
            <a:r>
              <a:rPr lang="el-GR" sz="2400" dirty="0" err="1">
                <a:latin typeface="Calibri"/>
                <a:ea typeface="Calibri"/>
                <a:cs typeface="Times New Roman"/>
              </a:rPr>
              <a:t>Cartan</a:t>
            </a:r>
            <a:r>
              <a:rPr lang="el-GR" sz="2400" dirty="0">
                <a:latin typeface="Calibri"/>
                <a:ea typeface="Calibri"/>
                <a:cs typeface="Times New Roman"/>
              </a:rPr>
              <a:t>, ο </a:t>
            </a:r>
            <a:r>
              <a:rPr lang="el-GR" sz="2400" dirty="0" err="1">
                <a:latin typeface="Calibri"/>
                <a:ea typeface="Calibri"/>
                <a:cs typeface="Times New Roman"/>
              </a:rPr>
              <a:t>Jean</a:t>
            </a:r>
            <a:r>
              <a:rPr lang="el-GR" sz="2400" dirty="0">
                <a:latin typeface="Calibri"/>
                <a:ea typeface="Calibri"/>
                <a:cs typeface="Times New Roman"/>
              </a:rPr>
              <a:t> </a:t>
            </a:r>
            <a:r>
              <a:rPr lang="el-GR" sz="2400" dirty="0" err="1">
                <a:latin typeface="Calibri"/>
                <a:ea typeface="Calibri"/>
                <a:cs typeface="Times New Roman"/>
              </a:rPr>
              <a:t>Dieudonné</a:t>
            </a:r>
            <a:r>
              <a:rPr lang="el-GR" sz="2400" dirty="0">
                <a:latin typeface="Calibri"/>
                <a:ea typeface="Calibri"/>
                <a:cs typeface="Times New Roman"/>
              </a:rPr>
              <a:t>, ο </a:t>
            </a:r>
            <a:r>
              <a:rPr lang="el-GR" sz="2400" dirty="0" err="1">
                <a:latin typeface="Calibri"/>
                <a:ea typeface="Calibri"/>
                <a:cs typeface="Times New Roman"/>
              </a:rPr>
              <a:t>Paul</a:t>
            </a:r>
            <a:r>
              <a:rPr lang="el-GR" sz="2400" dirty="0">
                <a:latin typeface="Calibri"/>
                <a:ea typeface="Calibri"/>
                <a:cs typeface="Times New Roman"/>
              </a:rPr>
              <a:t> </a:t>
            </a:r>
            <a:r>
              <a:rPr lang="el-GR" sz="2400" dirty="0" err="1">
                <a:latin typeface="Calibri"/>
                <a:ea typeface="Calibri"/>
                <a:cs typeface="Times New Roman"/>
              </a:rPr>
              <a:t>Delsarte</a:t>
            </a:r>
            <a:r>
              <a:rPr lang="el-GR" sz="2400" dirty="0">
                <a:latin typeface="Calibri"/>
                <a:ea typeface="Calibri"/>
                <a:cs typeface="Times New Roman"/>
              </a:rPr>
              <a:t>, ο </a:t>
            </a:r>
            <a:r>
              <a:rPr lang="el-GR" sz="2400" dirty="0" err="1">
                <a:latin typeface="Calibri"/>
                <a:ea typeface="Calibri"/>
                <a:cs typeface="Times New Roman"/>
              </a:rPr>
              <a:t>Claude</a:t>
            </a:r>
            <a:r>
              <a:rPr lang="el-GR" sz="2400" dirty="0">
                <a:latin typeface="Calibri"/>
                <a:ea typeface="Calibri"/>
                <a:cs typeface="Times New Roman"/>
              </a:rPr>
              <a:t> </a:t>
            </a:r>
            <a:r>
              <a:rPr lang="el-GR" sz="2400" dirty="0" err="1">
                <a:latin typeface="Calibri"/>
                <a:ea typeface="Calibri"/>
                <a:cs typeface="Times New Roman"/>
              </a:rPr>
              <a:t>Chevalley</a:t>
            </a:r>
            <a:r>
              <a:rPr lang="el-GR" sz="2400" dirty="0">
                <a:latin typeface="Calibri"/>
                <a:ea typeface="Calibri"/>
                <a:cs typeface="Times New Roman"/>
              </a:rPr>
              <a:t> και ο </a:t>
            </a:r>
            <a:r>
              <a:rPr lang="el-GR" sz="2400" dirty="0" err="1">
                <a:latin typeface="Calibri"/>
                <a:ea typeface="Calibri"/>
                <a:cs typeface="Times New Roman"/>
              </a:rPr>
              <a:t>René</a:t>
            </a:r>
            <a:r>
              <a:rPr lang="el-GR" sz="2400" dirty="0">
                <a:latin typeface="Calibri"/>
                <a:ea typeface="Calibri"/>
                <a:cs typeface="Times New Roman"/>
              </a:rPr>
              <a:t> </a:t>
            </a:r>
            <a:r>
              <a:rPr lang="el-GR" sz="2400" dirty="0" err="1">
                <a:latin typeface="Calibri"/>
                <a:ea typeface="Calibri"/>
                <a:cs typeface="Times New Roman"/>
              </a:rPr>
              <a:t>de</a:t>
            </a:r>
            <a:r>
              <a:rPr lang="el-GR" sz="2400" dirty="0">
                <a:latin typeface="Calibri"/>
                <a:ea typeface="Calibri"/>
                <a:cs typeface="Times New Roman"/>
              </a:rPr>
              <a:t> </a:t>
            </a:r>
            <a:r>
              <a:rPr lang="el-GR" sz="2400" dirty="0" err="1">
                <a:latin typeface="Calibri"/>
                <a:ea typeface="Calibri"/>
                <a:cs typeface="Times New Roman"/>
              </a:rPr>
              <a:t>Possel</a:t>
            </a:r>
            <a:r>
              <a:rPr lang="el-GR" sz="2400" dirty="0">
                <a:latin typeface="Calibri"/>
                <a:ea typeface="Calibri"/>
                <a:cs typeface="Times New Roman"/>
              </a:rPr>
              <a:t>.</a:t>
            </a:r>
          </a:p>
          <a:p>
            <a:pPr marL="793115" marR="233680" indent="-342900" algn="just">
              <a:lnSpc>
                <a:spcPct val="115000"/>
              </a:lnSpc>
              <a:spcAft>
                <a:spcPts val="1000"/>
              </a:spcAft>
              <a:buFont typeface="Arial" panose="020B0604020202020204" pitchFamily="34" charset="0"/>
              <a:buChar char="•"/>
            </a:pPr>
            <a:endParaRPr lang="el-GR" sz="2400" dirty="0">
              <a:effectLst/>
              <a:latin typeface="Calibri"/>
              <a:ea typeface="Calibri"/>
              <a:cs typeface="Times New Roman"/>
            </a:endParaRPr>
          </a:p>
        </p:txBody>
      </p:sp>
    </p:spTree>
    <p:extLst>
      <p:ext uri="{BB962C8B-B14F-4D97-AF65-F5344CB8AC3E}">
        <p14:creationId xmlns:p14="http://schemas.microsoft.com/office/powerpoint/2010/main" val="3546356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fr-FR" dirty="0">
                <a:solidFill>
                  <a:srgbClr val="FF0000"/>
                </a:solidFill>
              </a:rPr>
              <a:t>H </a:t>
            </a:r>
            <a:r>
              <a:rPr lang="el-GR" dirty="0">
                <a:solidFill>
                  <a:srgbClr val="FF0000"/>
                </a:solidFill>
              </a:rPr>
              <a:t>ομάδα </a:t>
            </a:r>
            <a:r>
              <a:rPr lang="fr-FR" dirty="0" err="1">
                <a:solidFill>
                  <a:srgbClr val="FF0000"/>
                </a:solidFill>
              </a:rPr>
              <a:t>Nikolas</a:t>
            </a:r>
            <a:r>
              <a:rPr lang="fr-FR" dirty="0">
                <a:solidFill>
                  <a:srgbClr val="FF0000"/>
                </a:solidFill>
              </a:rPr>
              <a:t> Bourbaki</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1070037"/>
          </a:xfrm>
          <a:prstGeom prst="rect">
            <a:avLst/>
          </a:prstGeom>
        </p:spPr>
        <p:txBody>
          <a:bodyPr wrap="square">
            <a:spAutoFit/>
          </a:bodyPr>
          <a:lstStyle/>
          <a:p>
            <a:pPr marL="450215" marR="233680" algn="just">
              <a:lnSpc>
                <a:spcPct val="115000"/>
              </a:lnSpc>
              <a:spcAft>
                <a:spcPts val="1000"/>
              </a:spcAft>
            </a:pPr>
            <a:endParaRPr lang="el-GR" sz="2400" dirty="0">
              <a:latin typeface="Calibri"/>
              <a:ea typeface="Calibri"/>
              <a:cs typeface="Times New Roman"/>
            </a:endParaRPr>
          </a:p>
          <a:p>
            <a:pPr marL="450215" marR="233680" algn="just">
              <a:lnSpc>
                <a:spcPct val="115000"/>
              </a:lnSpc>
              <a:spcAft>
                <a:spcPts val="1000"/>
              </a:spcAft>
            </a:pPr>
            <a:endParaRPr lang="el-GR" sz="2400" dirty="0">
              <a:effectLst/>
              <a:latin typeface="Calibri"/>
              <a:ea typeface="Calibri"/>
              <a:cs typeface="Times New Roman"/>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9933" y="1635683"/>
            <a:ext cx="2810934" cy="4588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Ορθογώνιο 1"/>
          <p:cNvSpPr/>
          <p:nvPr/>
        </p:nvSpPr>
        <p:spPr>
          <a:xfrm>
            <a:off x="3970867" y="3429000"/>
            <a:ext cx="4572000" cy="729430"/>
          </a:xfrm>
          <a:prstGeom prst="rect">
            <a:avLst/>
          </a:prstGeom>
        </p:spPr>
        <p:txBody>
          <a:bodyPr>
            <a:spAutoFit/>
          </a:bodyPr>
          <a:lstStyle/>
          <a:p>
            <a:pPr algn="just">
              <a:lnSpc>
                <a:spcPct val="115000"/>
              </a:lnSpc>
              <a:spcAft>
                <a:spcPts val="0"/>
              </a:spcAft>
            </a:pPr>
            <a:r>
              <a:rPr lang="el-GR" b="1" dirty="0">
                <a:solidFill>
                  <a:srgbClr val="000000"/>
                </a:solidFill>
                <a:latin typeface="Arial"/>
                <a:ea typeface="Calibri"/>
                <a:cs typeface="Times New Roman"/>
              </a:rPr>
              <a:t>Η πρώτη έκδοση των </a:t>
            </a:r>
            <a:r>
              <a:rPr lang="el-GR" b="1" dirty="0" err="1">
                <a:solidFill>
                  <a:srgbClr val="000000"/>
                </a:solidFill>
                <a:latin typeface="Arial"/>
                <a:ea typeface="Calibri"/>
                <a:cs typeface="Times New Roman"/>
              </a:rPr>
              <a:t>Elements</a:t>
            </a:r>
            <a:r>
              <a:rPr lang="el-GR" b="1" dirty="0">
                <a:solidFill>
                  <a:srgbClr val="000000"/>
                </a:solidFill>
                <a:latin typeface="Arial"/>
                <a:ea typeface="Calibri"/>
                <a:cs typeface="Times New Roman"/>
              </a:rPr>
              <a:t> των </a:t>
            </a:r>
            <a:r>
              <a:rPr lang="el-GR" b="1" dirty="0" err="1">
                <a:solidFill>
                  <a:srgbClr val="000000"/>
                </a:solidFill>
                <a:latin typeface="Arial"/>
                <a:ea typeface="Calibri"/>
                <a:cs typeface="Times New Roman"/>
              </a:rPr>
              <a:t>Bourbaki</a:t>
            </a:r>
            <a:endParaRPr lang="el-GR" sz="1600" dirty="0">
              <a:effectLst/>
              <a:latin typeface="Calibri"/>
              <a:ea typeface="Calibri"/>
              <a:cs typeface="Times New Roman"/>
            </a:endParaRPr>
          </a:p>
        </p:txBody>
      </p:sp>
    </p:spTree>
    <p:extLst>
      <p:ext uri="{BB962C8B-B14F-4D97-AF65-F5344CB8AC3E}">
        <p14:creationId xmlns:p14="http://schemas.microsoft.com/office/powerpoint/2010/main" val="3627894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Τα Νέα Μαθηματικά στην εκπαίδευση</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4299639"/>
          </a:xfrm>
          <a:prstGeom prst="rect">
            <a:avLst/>
          </a:prstGeom>
        </p:spPr>
        <p:txBody>
          <a:bodyPr wrap="square">
            <a:spAutoFit/>
          </a:bodyPr>
          <a:lstStyle/>
          <a:p>
            <a:pPr marL="793115" marR="233680" indent="-342900" algn="just">
              <a:lnSpc>
                <a:spcPct val="115000"/>
              </a:lnSpc>
              <a:spcAft>
                <a:spcPts val="1000"/>
              </a:spcAft>
              <a:buFont typeface="Arial" panose="020B0604020202020204" pitchFamily="34" charset="0"/>
              <a:buChar char="•"/>
            </a:pPr>
            <a:r>
              <a:rPr lang="el-GR" sz="2400" dirty="0">
                <a:latin typeface="Calibri"/>
                <a:ea typeface="Calibri"/>
                <a:cs typeface="Times New Roman"/>
              </a:rPr>
              <a:t>Από τα μέσα της δεκαετίας του 1950 έως τα μέσα της δεκαετίας του 1970 και αργότερα σε ορισμένα μέρη, έγιναν ποικίλες προσπάθειες αλλαγής των σχολικών μαθηματικών με την ονομασία «σύγχρονα μαθηματικά» ή «τα νέα μαθηματικά». </a:t>
            </a:r>
          </a:p>
          <a:p>
            <a:pPr marL="450215" marR="233680" algn="just">
              <a:lnSpc>
                <a:spcPct val="115000"/>
              </a:lnSpc>
              <a:spcAft>
                <a:spcPts val="1000"/>
              </a:spcAft>
            </a:pPr>
            <a:r>
              <a:rPr lang="el-GR" sz="2400" b="1" u="sng" dirty="0">
                <a:latin typeface="Calibri"/>
                <a:ea typeface="Calibri"/>
                <a:cs typeface="Times New Roman"/>
              </a:rPr>
              <a:t>Στόχοι του κινήματος</a:t>
            </a:r>
          </a:p>
          <a:p>
            <a:pPr marL="793115" marR="233680" indent="-342900" algn="just">
              <a:lnSpc>
                <a:spcPct val="115000"/>
              </a:lnSpc>
              <a:spcAft>
                <a:spcPts val="1000"/>
              </a:spcAft>
              <a:buFont typeface="Arial" panose="020B0604020202020204" pitchFamily="34" charset="0"/>
              <a:buChar char="•"/>
            </a:pPr>
            <a:r>
              <a:rPr lang="el-GR" sz="2400" dirty="0">
                <a:latin typeface="Calibri"/>
                <a:ea typeface="Calibri"/>
                <a:cs typeface="Times New Roman"/>
              </a:rPr>
              <a:t>Να φέρουν τα σχολικά μαθηματικά πιο κοντά στα ακαδημαϊκά μαθηματικά του εικοστού αιώνα. </a:t>
            </a:r>
          </a:p>
          <a:p>
            <a:pPr marL="450215" marR="233680" algn="just">
              <a:lnSpc>
                <a:spcPct val="115000"/>
              </a:lnSpc>
              <a:spcAft>
                <a:spcPts val="1000"/>
              </a:spcAft>
            </a:pPr>
            <a:endParaRPr lang="el-GR" sz="2400" dirty="0">
              <a:effectLst/>
              <a:latin typeface="Calibri"/>
              <a:ea typeface="Calibri"/>
              <a:cs typeface="Times New Roman"/>
            </a:endParaRPr>
          </a:p>
        </p:txBody>
      </p:sp>
    </p:spTree>
    <p:extLst>
      <p:ext uri="{BB962C8B-B14F-4D97-AF65-F5344CB8AC3E}">
        <p14:creationId xmlns:p14="http://schemas.microsoft.com/office/powerpoint/2010/main" val="2003043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Τα Νέα Μαθηματικά στην εκπαίδευση</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5998565"/>
          </a:xfrm>
          <a:prstGeom prst="rect">
            <a:avLst/>
          </a:prstGeom>
        </p:spPr>
        <p:txBody>
          <a:bodyPr wrap="square">
            <a:spAutoFit/>
          </a:bodyPr>
          <a:lstStyle/>
          <a:p>
            <a:pPr marL="793115" marR="233680" indent="-342900" algn="just">
              <a:lnSpc>
                <a:spcPct val="115000"/>
              </a:lnSpc>
              <a:spcAft>
                <a:spcPts val="1000"/>
              </a:spcAft>
              <a:buFont typeface="Arial" panose="020B0604020202020204" pitchFamily="34" charset="0"/>
              <a:buChar char="•"/>
            </a:pPr>
            <a:r>
              <a:rPr lang="el-GR" sz="2400" dirty="0">
                <a:latin typeface="Calibri"/>
                <a:ea typeface="Calibri"/>
                <a:cs typeface="Times New Roman"/>
              </a:rPr>
              <a:t>Να ενοποιήσουν τα μαθηματικά </a:t>
            </a:r>
          </a:p>
          <a:p>
            <a:pPr marL="793115" marR="233680" indent="-342900" algn="just">
              <a:lnSpc>
                <a:spcPct val="115000"/>
              </a:lnSpc>
              <a:spcAft>
                <a:spcPts val="1000"/>
              </a:spcAft>
              <a:buFont typeface="Arial" panose="020B0604020202020204" pitchFamily="34" charset="0"/>
              <a:buChar char="•"/>
            </a:pPr>
            <a:r>
              <a:rPr lang="el-GR" sz="2400" dirty="0">
                <a:latin typeface="Calibri"/>
                <a:ea typeface="Calibri"/>
                <a:cs typeface="Times New Roman"/>
              </a:rPr>
              <a:t>Η εκτόξευση από την Σοβιετική Ένωση του πρώτου πυραύλου </a:t>
            </a:r>
            <a:r>
              <a:rPr lang="el-GR" sz="2400" dirty="0" err="1">
                <a:latin typeface="Calibri"/>
                <a:ea typeface="Calibri"/>
                <a:cs typeface="Times New Roman"/>
              </a:rPr>
              <a:t>Sputnik</a:t>
            </a:r>
            <a:r>
              <a:rPr lang="el-GR" sz="2400" dirty="0">
                <a:latin typeface="Calibri"/>
                <a:ea typeface="Calibri"/>
                <a:cs typeface="Times New Roman"/>
              </a:rPr>
              <a:t> στην τροχιά της γης τον Οκτώβριο του 1957.</a:t>
            </a:r>
          </a:p>
          <a:p>
            <a:pPr marL="793115" marR="233680" indent="-342900" algn="just">
              <a:lnSpc>
                <a:spcPct val="115000"/>
              </a:lnSpc>
              <a:spcAft>
                <a:spcPts val="1000"/>
              </a:spcAft>
              <a:buFont typeface="Arial" panose="020B0604020202020204" pitchFamily="34" charset="0"/>
              <a:buChar char="•"/>
            </a:pPr>
            <a:r>
              <a:rPr lang="el-GR" sz="2400" dirty="0">
                <a:latin typeface="Calibri"/>
                <a:ea typeface="Calibri"/>
                <a:cs typeface="Times New Roman"/>
              </a:rPr>
              <a:t>Ένα ιδιαίτερα αξιοσημείωτο γεγονός ήταν ένα σεμινάριο διάρκειας 2 εβδομάδων το οποίο διοργάνωσε ο Οργανισμός Ευρωπαϊκής Οικονομικής Συνεργασίας (</a:t>
            </a:r>
            <a:r>
              <a:rPr lang="el-GR" sz="2400" dirty="0" err="1">
                <a:latin typeface="Calibri"/>
                <a:ea typeface="Calibri"/>
                <a:cs typeface="Times New Roman"/>
              </a:rPr>
              <a:t>OEEC</a:t>
            </a:r>
            <a:r>
              <a:rPr lang="el-GR" sz="2400" dirty="0">
                <a:latin typeface="Calibri"/>
                <a:ea typeface="Calibri"/>
                <a:cs typeface="Times New Roman"/>
              </a:rPr>
              <a:t>, στο οποίο προσχώρησαν αργότερα χώρες εκτός Ευρώπης για τη σύσταση του Οργανισμού Οικονομικής Συνεργασίας και Ανάπτυξης (ΟΟΣΑ)) και πραγματοποιήθηκε από τις 23 Νοεμβρίου έως τις 4 Δεκεμβρίου 1959 </a:t>
            </a:r>
            <a:r>
              <a:rPr lang="el-GR" sz="2400" dirty="0" err="1">
                <a:latin typeface="Calibri"/>
                <a:ea typeface="Calibri"/>
                <a:cs typeface="Times New Roman"/>
              </a:rPr>
              <a:t>Cercle</a:t>
            </a:r>
            <a:r>
              <a:rPr lang="el-GR" sz="2400" dirty="0">
                <a:latin typeface="Calibri"/>
                <a:ea typeface="Calibri"/>
                <a:cs typeface="Times New Roman"/>
              </a:rPr>
              <a:t> </a:t>
            </a:r>
            <a:r>
              <a:rPr lang="el-GR" sz="2400" dirty="0" err="1">
                <a:latin typeface="Calibri"/>
                <a:ea typeface="Calibri"/>
                <a:cs typeface="Times New Roman"/>
              </a:rPr>
              <a:t>Culturel</a:t>
            </a:r>
            <a:r>
              <a:rPr lang="el-GR" sz="2400" dirty="0">
                <a:latin typeface="Calibri"/>
                <a:ea typeface="Calibri"/>
                <a:cs typeface="Times New Roman"/>
              </a:rPr>
              <a:t> </a:t>
            </a:r>
            <a:r>
              <a:rPr lang="el-GR" sz="2400" dirty="0" err="1">
                <a:latin typeface="Calibri"/>
                <a:ea typeface="Calibri"/>
                <a:cs typeface="Times New Roman"/>
              </a:rPr>
              <a:t>de</a:t>
            </a:r>
            <a:r>
              <a:rPr lang="el-GR" sz="2400" dirty="0">
                <a:latin typeface="Calibri"/>
                <a:ea typeface="Calibri"/>
                <a:cs typeface="Times New Roman"/>
              </a:rPr>
              <a:t> </a:t>
            </a:r>
            <a:r>
              <a:rPr lang="el-GR" sz="2400" dirty="0" err="1">
                <a:latin typeface="Calibri"/>
                <a:ea typeface="Calibri"/>
                <a:cs typeface="Times New Roman"/>
              </a:rPr>
              <a:t>Royaumont</a:t>
            </a:r>
            <a:r>
              <a:rPr lang="el-GR" sz="2400" dirty="0">
                <a:latin typeface="Calibri"/>
                <a:ea typeface="Calibri"/>
                <a:cs typeface="Times New Roman"/>
              </a:rPr>
              <a:t>, </a:t>
            </a:r>
            <a:r>
              <a:rPr lang="el-GR" sz="2400" dirty="0" err="1">
                <a:latin typeface="Calibri"/>
                <a:ea typeface="Calibri"/>
                <a:cs typeface="Times New Roman"/>
              </a:rPr>
              <a:t>Asnieres</a:t>
            </a:r>
            <a:r>
              <a:rPr lang="el-GR" sz="2400" dirty="0">
                <a:latin typeface="Calibri"/>
                <a:ea typeface="Calibri"/>
                <a:cs typeface="Times New Roman"/>
              </a:rPr>
              <a:t>-</a:t>
            </a:r>
            <a:r>
              <a:rPr lang="el-GR" sz="2400" dirty="0" err="1">
                <a:latin typeface="Calibri"/>
                <a:ea typeface="Calibri"/>
                <a:cs typeface="Times New Roman"/>
              </a:rPr>
              <a:t>sur</a:t>
            </a:r>
            <a:r>
              <a:rPr lang="el-GR" sz="2400" dirty="0">
                <a:latin typeface="Calibri"/>
                <a:ea typeface="Calibri"/>
                <a:cs typeface="Times New Roman"/>
              </a:rPr>
              <a:t>-</a:t>
            </a:r>
            <a:r>
              <a:rPr lang="el-GR" sz="2400" dirty="0" err="1">
                <a:latin typeface="Calibri"/>
                <a:ea typeface="Calibri"/>
                <a:cs typeface="Times New Roman"/>
              </a:rPr>
              <a:t>Oise</a:t>
            </a:r>
            <a:r>
              <a:rPr lang="el-GR" sz="2400" dirty="0">
                <a:latin typeface="Calibri"/>
                <a:ea typeface="Calibri"/>
                <a:cs typeface="Times New Roman"/>
              </a:rPr>
              <a:t>, Γαλλία.</a:t>
            </a:r>
          </a:p>
          <a:p>
            <a:pPr marL="450215" marR="233680" algn="just">
              <a:lnSpc>
                <a:spcPct val="115000"/>
              </a:lnSpc>
              <a:spcAft>
                <a:spcPts val="1000"/>
              </a:spcAft>
            </a:pPr>
            <a:endParaRPr lang="el-GR" sz="2400" dirty="0">
              <a:effectLst/>
              <a:latin typeface="Calibri"/>
              <a:ea typeface="Calibri"/>
              <a:cs typeface="Times New Roman"/>
            </a:endParaRPr>
          </a:p>
        </p:txBody>
      </p:sp>
    </p:spTree>
    <p:extLst>
      <p:ext uri="{BB962C8B-B14F-4D97-AF65-F5344CB8AC3E}">
        <p14:creationId xmlns:p14="http://schemas.microsoft.com/office/powerpoint/2010/main" val="2158734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Τα Νέα Μαθηματικά στην εκπαίδευση</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3889976"/>
          </a:xfrm>
          <a:prstGeom prst="rect">
            <a:avLst/>
          </a:prstGeom>
        </p:spPr>
        <p:txBody>
          <a:bodyPr wrap="square">
            <a:spAutoFit/>
          </a:bodyPr>
          <a:lstStyle/>
          <a:p>
            <a:pPr marL="793115" marR="233680" indent="-342900" algn="just">
              <a:lnSpc>
                <a:spcPct val="115000"/>
              </a:lnSpc>
              <a:spcAft>
                <a:spcPts val="1000"/>
              </a:spcAft>
              <a:buFont typeface="Arial" panose="020B0604020202020204" pitchFamily="34" charset="0"/>
              <a:buChar char="•"/>
            </a:pPr>
            <a:r>
              <a:rPr lang="el-GR" sz="2400" dirty="0">
                <a:latin typeface="Calibri"/>
                <a:ea typeface="Calibri"/>
                <a:cs typeface="Times New Roman"/>
              </a:rPr>
              <a:t>Το σεμινάριο αναφέρθηκε σε ποικίλες προτάσεις για τον εκσυγχρονισμό του σχολικού προγράμματος των μαθηματικών, τη διδασκαλία των μαθηματικών και την προετοιμασία των εκπαιδευτικών. Ο </a:t>
            </a:r>
            <a:r>
              <a:rPr lang="el-GR" sz="2400" dirty="0" err="1">
                <a:latin typeface="Calibri"/>
                <a:ea typeface="Calibri"/>
                <a:cs typeface="Times New Roman"/>
              </a:rPr>
              <a:t>Jean</a:t>
            </a:r>
            <a:r>
              <a:rPr lang="el-GR" sz="2400" dirty="0">
                <a:latin typeface="Calibri"/>
                <a:ea typeface="Calibri"/>
                <a:cs typeface="Times New Roman"/>
              </a:rPr>
              <a:t> </a:t>
            </a:r>
            <a:r>
              <a:rPr lang="el-GR" sz="2400" dirty="0" err="1">
                <a:latin typeface="Calibri"/>
                <a:ea typeface="Calibri"/>
                <a:cs typeface="Times New Roman"/>
              </a:rPr>
              <a:t>Dieudonne</a:t>
            </a:r>
            <a:r>
              <a:rPr lang="el-GR" sz="2400" dirty="0">
                <a:latin typeface="Calibri"/>
                <a:ea typeface="Calibri"/>
                <a:cs typeface="Times New Roman"/>
              </a:rPr>
              <a:t>, πρώην μέλος της ομάδας </a:t>
            </a:r>
            <a:r>
              <a:rPr lang="el-GR" sz="2400" dirty="0" err="1">
                <a:latin typeface="Calibri"/>
                <a:ea typeface="Calibri"/>
                <a:cs typeface="Times New Roman"/>
              </a:rPr>
              <a:t>Bourbaki</a:t>
            </a:r>
            <a:r>
              <a:rPr lang="el-GR" sz="2400" dirty="0">
                <a:latin typeface="Calibri"/>
                <a:ea typeface="Calibri"/>
                <a:cs typeface="Times New Roman"/>
              </a:rPr>
              <a:t>, ο οποίος εκπροσώπησε αυτό που η έκθεση του σεμιναρίου και ο ίδιος ονόμαζε (</a:t>
            </a:r>
            <a:r>
              <a:rPr lang="el-GR" sz="2400" dirty="0" err="1">
                <a:latin typeface="Calibri"/>
                <a:ea typeface="Calibri"/>
                <a:cs typeface="Times New Roman"/>
              </a:rPr>
              <a:t>OECD</a:t>
            </a:r>
            <a:r>
              <a:rPr lang="el-GR" sz="2400" dirty="0">
                <a:latin typeface="Calibri"/>
                <a:ea typeface="Calibri"/>
                <a:cs typeface="Times New Roman"/>
              </a:rPr>
              <a:t> 1961a) «μια εξτρεμιστική άποψη» (σελ. 31), οδήγησε το τμήμα του προγράμματος σε μια νέα σκέψη στα μαθηματικά.</a:t>
            </a:r>
            <a:endParaRPr lang="el-GR" sz="2400" dirty="0">
              <a:effectLst/>
              <a:latin typeface="Calibri"/>
              <a:ea typeface="Calibri"/>
              <a:cs typeface="Times New Roman"/>
            </a:endParaRPr>
          </a:p>
        </p:txBody>
      </p:sp>
    </p:spTree>
    <p:extLst>
      <p:ext uri="{BB962C8B-B14F-4D97-AF65-F5344CB8AC3E}">
        <p14:creationId xmlns:p14="http://schemas.microsoft.com/office/powerpoint/2010/main" val="4195140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Τα Νέα Μαθηματικά στην εκπαίδευση</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3450175"/>
          </a:xfrm>
          <a:prstGeom prst="rect">
            <a:avLst/>
          </a:prstGeom>
        </p:spPr>
        <p:txBody>
          <a:bodyPr wrap="square">
            <a:spAutoFit/>
          </a:bodyPr>
          <a:lstStyle/>
          <a:p>
            <a:pPr marL="793115" marR="233680" indent="-342900" algn="just">
              <a:lnSpc>
                <a:spcPct val="115000"/>
              </a:lnSpc>
              <a:spcAft>
                <a:spcPts val="1000"/>
              </a:spcAft>
              <a:buFont typeface="Arial" panose="020B0604020202020204" pitchFamily="34" charset="0"/>
              <a:buChar char="•"/>
            </a:pPr>
            <a:r>
              <a:rPr lang="el-GR" sz="2400" dirty="0">
                <a:latin typeface="Calibri"/>
                <a:ea typeface="Calibri"/>
                <a:cs typeface="Times New Roman"/>
              </a:rPr>
              <a:t>Προκάλεσε τους συμμετέχοντες να αφαιρέσουν την Ευκλείδεια γεωμετρία από την κεντρική θέση της στο πρόγραμμα σπουδών της δευτεροβάθμιας εκπαίδευσης, λέγοντας: </a:t>
            </a:r>
          </a:p>
          <a:p>
            <a:pPr marL="450215" marR="233680" algn="just">
              <a:lnSpc>
                <a:spcPct val="115000"/>
              </a:lnSpc>
              <a:spcAft>
                <a:spcPts val="1000"/>
              </a:spcAft>
            </a:pPr>
            <a:r>
              <a:rPr lang="el-GR" sz="2400" dirty="0">
                <a:latin typeface="Calibri"/>
                <a:ea typeface="Calibri"/>
                <a:cs typeface="Times New Roman"/>
              </a:rPr>
              <a:t>''Κάτω ο Ευκλείδης! </a:t>
            </a:r>
          </a:p>
          <a:p>
            <a:pPr marL="450215" marR="233680" algn="just">
              <a:lnSpc>
                <a:spcPct val="115000"/>
              </a:lnSpc>
              <a:spcAft>
                <a:spcPts val="1000"/>
              </a:spcAft>
            </a:pPr>
            <a:r>
              <a:rPr lang="el-GR" sz="2400" dirty="0">
                <a:latin typeface="Calibri"/>
                <a:ea typeface="Calibri"/>
                <a:cs typeface="Times New Roman"/>
              </a:rPr>
              <a:t>«Θάνατος στα τρίγωνα!» </a:t>
            </a:r>
          </a:p>
          <a:p>
            <a:pPr marL="450215" marR="233680" algn="just">
              <a:lnSpc>
                <a:spcPct val="115000"/>
              </a:lnSpc>
              <a:spcAft>
                <a:spcPts val="1000"/>
              </a:spcAft>
            </a:pPr>
            <a:r>
              <a:rPr lang="el-GR" sz="2400" dirty="0">
                <a:latin typeface="Calibri"/>
                <a:ea typeface="Calibri"/>
                <a:cs typeface="Times New Roman"/>
              </a:rPr>
              <a:t>(S. Roberts 2006, σελ. 157). </a:t>
            </a:r>
            <a:endParaRPr lang="el-GR" sz="2400" dirty="0">
              <a:effectLst/>
              <a:latin typeface="Calibri"/>
              <a:ea typeface="Calibri"/>
              <a:cs typeface="Times New Roman"/>
            </a:endParaRPr>
          </a:p>
        </p:txBody>
      </p:sp>
    </p:spTree>
    <p:extLst>
      <p:ext uri="{BB962C8B-B14F-4D97-AF65-F5344CB8AC3E}">
        <p14:creationId xmlns:p14="http://schemas.microsoft.com/office/powerpoint/2010/main" val="1257145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Τα Νέα Μαθηματικά στην εκπαίδευση</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3490186"/>
          </a:xfrm>
          <a:prstGeom prst="rect">
            <a:avLst/>
          </a:prstGeom>
        </p:spPr>
        <p:txBody>
          <a:bodyPr wrap="square">
            <a:spAutoFit/>
          </a:bodyPr>
          <a:lstStyle/>
          <a:p>
            <a:pPr marL="450215" marR="233680" algn="just">
              <a:lnSpc>
                <a:spcPct val="115000"/>
              </a:lnSpc>
              <a:spcAft>
                <a:spcPts val="1000"/>
              </a:spcAft>
            </a:pPr>
            <a:r>
              <a:rPr lang="el-GR" sz="2400" dirty="0">
                <a:latin typeface="Calibri"/>
                <a:ea typeface="Calibri"/>
                <a:cs typeface="Times New Roman"/>
              </a:rPr>
              <a:t>Ο </a:t>
            </a:r>
            <a:r>
              <a:rPr lang="el-GR" sz="2400" dirty="0" err="1">
                <a:latin typeface="Calibri"/>
                <a:ea typeface="Calibri"/>
                <a:cs typeface="Times New Roman"/>
              </a:rPr>
              <a:t>Dieudonne</a:t>
            </a:r>
            <a:r>
              <a:rPr lang="el-GR" sz="2400" dirty="0">
                <a:latin typeface="Calibri"/>
                <a:ea typeface="Calibri"/>
                <a:cs typeface="Times New Roman"/>
              </a:rPr>
              <a:t>, πρώην μέλος των </a:t>
            </a:r>
            <a:r>
              <a:rPr lang="el-GR" sz="2400" dirty="0" err="1">
                <a:latin typeface="Calibri"/>
                <a:ea typeface="Calibri"/>
                <a:cs typeface="Times New Roman"/>
              </a:rPr>
              <a:t>Bourbaki</a:t>
            </a:r>
            <a:r>
              <a:rPr lang="el-GR" sz="2400" dirty="0">
                <a:latin typeface="Calibri"/>
                <a:ea typeface="Calibri"/>
                <a:cs typeface="Times New Roman"/>
              </a:rPr>
              <a:t>, υποστήριξε ότι οι μαθητές κατά την εισαγωγή τους στο πανεπιστήμιο θα πρέπει μεν να είναι εξοικειωμένοι με κάποιες στοιχειώδεις τεχνικές της στοιχειώδους γραμμικής άλγεβρας, της τριγωνομετρίας και της ανάλυσης, θα πρέπει όμως να είναι ήδη ικανοί στη χρήση της μαθηματικής λογικής (παραγωγή, επαγωγή, απαγωγή κλπ.) και να έχουν μια ιδέα περί της μεθόδου αξιωματικής θεμελίωσης. </a:t>
            </a:r>
            <a:endParaRPr lang="el-GR" sz="2400" dirty="0">
              <a:effectLst/>
              <a:latin typeface="Calibri"/>
              <a:ea typeface="Calibri"/>
              <a:cs typeface="Times New Roman"/>
            </a:endParaRPr>
          </a:p>
        </p:txBody>
      </p:sp>
    </p:spTree>
    <p:extLst>
      <p:ext uri="{BB962C8B-B14F-4D97-AF65-F5344CB8AC3E}">
        <p14:creationId xmlns:p14="http://schemas.microsoft.com/office/powerpoint/2010/main" val="4107870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Τα Νέα Μαθηματικά στην εκπαίδευση</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2191049"/>
          </a:xfrm>
          <a:prstGeom prst="rect">
            <a:avLst/>
          </a:prstGeom>
        </p:spPr>
        <p:txBody>
          <a:bodyPr wrap="square">
            <a:spAutoFit/>
          </a:bodyPr>
          <a:lstStyle/>
          <a:p>
            <a:pPr marL="450215" marR="233680" algn="just">
              <a:lnSpc>
                <a:spcPct val="115000"/>
              </a:lnSpc>
              <a:spcAft>
                <a:spcPts val="1000"/>
              </a:spcAft>
            </a:pPr>
            <a:r>
              <a:rPr lang="el-GR" sz="2400" dirty="0">
                <a:latin typeface="Calibri"/>
                <a:ea typeface="Calibri"/>
                <a:cs typeface="Times New Roman"/>
              </a:rPr>
              <a:t>Ήθελε η «νέα γλώσσα» που τα μαθηματικά είχαν πρόσφατα αναπτύξει, η γλώσσα της θεωρίας  των συνόλων, των ομάδων, των διανυσματικών χώρων και των λοιπών θεωριών, να υιοθετηθεί από τα σχολικά μαθηματικά έτσι όπως υιοθετήθηκε από τους </a:t>
            </a:r>
            <a:r>
              <a:rPr lang="el-GR" sz="2400" dirty="0" err="1">
                <a:latin typeface="Calibri"/>
                <a:ea typeface="Calibri"/>
                <a:cs typeface="Times New Roman"/>
              </a:rPr>
              <a:t>Bourbaki</a:t>
            </a:r>
            <a:r>
              <a:rPr lang="el-GR" sz="2400" dirty="0">
                <a:latin typeface="Calibri"/>
                <a:ea typeface="Calibri"/>
                <a:cs typeface="Times New Roman"/>
              </a:rPr>
              <a:t> (</a:t>
            </a:r>
            <a:r>
              <a:rPr lang="el-GR" sz="2400" dirty="0" err="1">
                <a:latin typeface="Calibri"/>
                <a:ea typeface="Calibri"/>
                <a:cs typeface="Times New Roman"/>
              </a:rPr>
              <a:t>Kilpatrick</a:t>
            </a:r>
            <a:r>
              <a:rPr lang="el-GR" sz="2400" dirty="0">
                <a:latin typeface="Calibri"/>
                <a:ea typeface="Calibri"/>
                <a:cs typeface="Times New Roman"/>
              </a:rPr>
              <a:t>, 2012).</a:t>
            </a:r>
          </a:p>
        </p:txBody>
      </p:sp>
    </p:spTree>
    <p:extLst>
      <p:ext uri="{BB962C8B-B14F-4D97-AF65-F5344CB8AC3E}">
        <p14:creationId xmlns:p14="http://schemas.microsoft.com/office/powerpoint/2010/main" val="3780945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Τα Νέα Μαθηματικά στην εκπαίδευση</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1515" y="1761067"/>
            <a:ext cx="7261951" cy="4124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Ορθογώνιο 1"/>
          <p:cNvSpPr/>
          <p:nvPr/>
        </p:nvSpPr>
        <p:spPr>
          <a:xfrm>
            <a:off x="1152028" y="6017559"/>
            <a:ext cx="3571812" cy="410882"/>
          </a:xfrm>
          <a:prstGeom prst="rect">
            <a:avLst/>
          </a:prstGeom>
        </p:spPr>
        <p:txBody>
          <a:bodyPr wrap="none">
            <a:spAutoFit/>
          </a:bodyPr>
          <a:lstStyle/>
          <a:p>
            <a:pPr algn="just">
              <a:lnSpc>
                <a:spcPct val="115000"/>
              </a:lnSpc>
              <a:spcAft>
                <a:spcPts val="0"/>
              </a:spcAft>
            </a:pPr>
            <a:r>
              <a:rPr lang="el-GR" dirty="0" err="1">
                <a:solidFill>
                  <a:srgbClr val="000000"/>
                </a:solidFill>
                <a:latin typeface="Arial"/>
                <a:ea typeface="Calibri"/>
                <a:cs typeface="Times New Roman"/>
              </a:rPr>
              <a:t>Λευκοπούλου</a:t>
            </a:r>
            <a:r>
              <a:rPr lang="el-GR" dirty="0">
                <a:solidFill>
                  <a:srgbClr val="000000"/>
                </a:solidFill>
                <a:latin typeface="Arial"/>
                <a:ea typeface="Calibri"/>
                <a:cs typeface="Times New Roman"/>
              </a:rPr>
              <a:t>, Μ. (1980) σελ. 46.</a:t>
            </a:r>
            <a:endParaRPr lang="el-GR" sz="1600" dirty="0">
              <a:effectLst/>
              <a:latin typeface="Calibri"/>
              <a:ea typeface="Calibri"/>
              <a:cs typeface="Times New Roman"/>
            </a:endParaRPr>
          </a:p>
        </p:txBody>
      </p:sp>
    </p:spTree>
    <p:extLst>
      <p:ext uri="{BB962C8B-B14F-4D97-AF65-F5344CB8AC3E}">
        <p14:creationId xmlns:p14="http://schemas.microsoft.com/office/powerpoint/2010/main" val="2699001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Τα Νέα Μαθηματικά στην εκπαίδευση</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2" name="Ορθογώνιο 1"/>
          <p:cNvSpPr/>
          <p:nvPr/>
        </p:nvSpPr>
        <p:spPr>
          <a:xfrm>
            <a:off x="713845" y="1684863"/>
            <a:ext cx="7890934" cy="2959272"/>
          </a:xfrm>
          <a:prstGeom prst="rect">
            <a:avLst/>
          </a:prstGeom>
        </p:spPr>
        <p:txBody>
          <a:bodyPr wrap="square">
            <a:spAutoFit/>
          </a:bodyPr>
          <a:lstStyle/>
          <a:p>
            <a:pPr algn="just">
              <a:lnSpc>
                <a:spcPct val="115000"/>
              </a:lnSpc>
              <a:spcAft>
                <a:spcPts val="0"/>
              </a:spcAft>
            </a:pPr>
            <a:r>
              <a:rPr lang="el-GR" dirty="0">
                <a:solidFill>
                  <a:srgbClr val="000000"/>
                </a:solidFill>
                <a:latin typeface="Arial"/>
                <a:ea typeface="Calibri"/>
                <a:cs typeface="Times New Roman"/>
              </a:rPr>
              <a:t>Παρόμοιες κινήσεις έγιναν και από πλευράς Ευρώπης. Η διεθνής επιτροπή για τη μελέτη και βελτίωση της διδασκαλίας των Μαθηματικών (</a:t>
            </a:r>
            <a:r>
              <a:rPr lang="el-GR" dirty="0" err="1">
                <a:solidFill>
                  <a:srgbClr val="000000"/>
                </a:solidFill>
                <a:latin typeface="Arial"/>
                <a:ea typeface="Calibri"/>
                <a:cs typeface="Times New Roman"/>
              </a:rPr>
              <a:t>CIEAEM</a:t>
            </a:r>
            <a:r>
              <a:rPr lang="el-GR" dirty="0">
                <a:solidFill>
                  <a:srgbClr val="000000"/>
                </a:solidFill>
                <a:latin typeface="Arial"/>
                <a:ea typeface="Calibri"/>
                <a:cs typeface="Times New Roman"/>
              </a:rPr>
              <a:t>) πραγματοποιούσε περιοδικές συναντήσεις στις οποίες συμμετείχαν, παιδαγωγοί, μαθηματικοί, δάσκαλοι της πρωτοβάθμιας εκπαίδευσης, ψυχολόγοι, φιλόσοφοι και επιστημολόγοι. Στο πρώτο βιβλίο των ιδρυτών της διεθνούς επιτροπής προτάθηκε η εισαγωγή στο πνεύμα των μοντέρνων μαθηματικών μέσω της προσαρμογής της κατάλληλης γλώσσας και επισημαίνοντας δομές όπως οι δακτύλιοι, οι ομάδες ή ο διανυσματικός χώρος. </a:t>
            </a:r>
            <a:endParaRPr lang="el-GR" sz="1600" dirty="0">
              <a:effectLst/>
              <a:latin typeface="Calibri"/>
              <a:ea typeface="Calibri"/>
              <a:cs typeface="Times New Roman"/>
            </a:endParaRPr>
          </a:p>
        </p:txBody>
      </p:sp>
    </p:spTree>
    <p:extLst>
      <p:ext uri="{BB962C8B-B14F-4D97-AF65-F5344CB8AC3E}">
        <p14:creationId xmlns:p14="http://schemas.microsoft.com/office/powerpoint/2010/main" val="833061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Τα Νέα Μαθηματικά στην εκπαίδευση</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2" name="Ορθογώνιο 1"/>
          <p:cNvSpPr/>
          <p:nvPr/>
        </p:nvSpPr>
        <p:spPr>
          <a:xfrm>
            <a:off x="713845" y="1684863"/>
            <a:ext cx="7890934" cy="1983107"/>
          </a:xfrm>
          <a:prstGeom prst="rect">
            <a:avLst/>
          </a:prstGeom>
        </p:spPr>
        <p:txBody>
          <a:bodyPr wrap="square">
            <a:spAutoFit/>
          </a:bodyPr>
          <a:lstStyle/>
          <a:p>
            <a:pPr algn="just">
              <a:lnSpc>
                <a:spcPct val="115000"/>
              </a:lnSpc>
              <a:spcAft>
                <a:spcPts val="0"/>
              </a:spcAft>
            </a:pPr>
            <a:r>
              <a:rPr lang="el-GR" dirty="0">
                <a:solidFill>
                  <a:srgbClr val="000000"/>
                </a:solidFill>
                <a:latin typeface="Arial"/>
                <a:ea typeface="Calibri"/>
                <a:cs typeface="Times New Roman"/>
              </a:rPr>
              <a:t>Το 1967 στο Ηνωμένο Βασίλειο ξεκίνησε η κίνηση Μαθηματικά για την Πλειοψηφία, η οποία είχε αντικείμενο τη διδασκαλία μαθητών μέσης και χαμηλής επίδοσης (</a:t>
            </a:r>
            <a:r>
              <a:rPr lang="el-GR" dirty="0" err="1">
                <a:solidFill>
                  <a:srgbClr val="000000"/>
                </a:solidFill>
                <a:latin typeface="Arial"/>
                <a:ea typeface="Calibri"/>
                <a:cs typeface="Times New Roman"/>
              </a:rPr>
              <a:t>Kaner</a:t>
            </a:r>
            <a:r>
              <a:rPr lang="el-GR" dirty="0">
                <a:solidFill>
                  <a:srgbClr val="000000"/>
                </a:solidFill>
                <a:latin typeface="Arial"/>
                <a:ea typeface="Calibri"/>
                <a:cs typeface="Times New Roman"/>
              </a:rPr>
              <a:t>, 1973, </a:t>
            </a:r>
            <a:r>
              <a:rPr lang="el-GR" dirty="0" err="1">
                <a:solidFill>
                  <a:srgbClr val="000000"/>
                </a:solidFill>
                <a:latin typeface="Arial"/>
                <a:ea typeface="Calibri"/>
                <a:cs typeface="Times New Roman"/>
              </a:rPr>
              <a:t>Wood</a:t>
            </a:r>
            <a:r>
              <a:rPr lang="el-GR" dirty="0">
                <a:solidFill>
                  <a:srgbClr val="000000"/>
                </a:solidFill>
                <a:latin typeface="Arial"/>
                <a:ea typeface="Calibri"/>
                <a:cs typeface="Times New Roman"/>
              </a:rPr>
              <a:t>, 1975, </a:t>
            </a:r>
            <a:r>
              <a:rPr lang="el-GR" dirty="0" err="1">
                <a:solidFill>
                  <a:srgbClr val="000000"/>
                </a:solidFill>
                <a:latin typeface="Arial"/>
                <a:ea typeface="Calibri"/>
                <a:cs typeface="Times New Roman"/>
              </a:rPr>
              <a:t>Howson</a:t>
            </a:r>
            <a:r>
              <a:rPr lang="el-GR" dirty="0">
                <a:solidFill>
                  <a:srgbClr val="000000"/>
                </a:solidFill>
                <a:latin typeface="Arial"/>
                <a:ea typeface="Calibri"/>
                <a:cs typeface="Times New Roman"/>
              </a:rPr>
              <a:t>, 1975 στο </a:t>
            </a:r>
            <a:r>
              <a:rPr lang="el-GR" dirty="0" err="1">
                <a:solidFill>
                  <a:srgbClr val="000000"/>
                </a:solidFill>
                <a:latin typeface="Arial"/>
                <a:ea typeface="Calibri"/>
                <a:cs typeface="Times New Roman"/>
              </a:rPr>
              <a:t>Kilpatrick</a:t>
            </a:r>
            <a:r>
              <a:rPr lang="el-GR" dirty="0">
                <a:solidFill>
                  <a:srgbClr val="000000"/>
                </a:solidFill>
                <a:latin typeface="Arial"/>
                <a:ea typeface="Calibri"/>
                <a:cs typeface="Times New Roman"/>
              </a:rPr>
              <a:t>, 2012). Πολλοί μεταρρυθμιστές από το κίνημα των Νέων Μαθηματικών πίστευαν ότι τα ίδια μαθηματικά πρέπει να διδάσκονται σε όλους τους μαθητές, ως εκ τούτου τα Νέα Μαθηματικά είναι μαθηματικά για όλους.</a:t>
            </a:r>
            <a:endParaRPr lang="el-GR" sz="1600" dirty="0">
              <a:effectLst/>
              <a:latin typeface="Calibri"/>
              <a:ea typeface="Calibri"/>
              <a:cs typeface="Times New Roman"/>
            </a:endParaRPr>
          </a:p>
        </p:txBody>
      </p:sp>
    </p:spTree>
    <p:extLst>
      <p:ext uri="{BB962C8B-B14F-4D97-AF65-F5344CB8AC3E}">
        <p14:creationId xmlns:p14="http://schemas.microsoft.com/office/powerpoint/2010/main" val="3914569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fr-FR" dirty="0">
                <a:solidFill>
                  <a:srgbClr val="FF0000"/>
                </a:solidFill>
              </a:rPr>
              <a:t>H </a:t>
            </a:r>
            <a:r>
              <a:rPr lang="el-GR" dirty="0">
                <a:solidFill>
                  <a:srgbClr val="FF0000"/>
                </a:solidFill>
              </a:rPr>
              <a:t>ομάδα </a:t>
            </a:r>
            <a:r>
              <a:rPr lang="fr-FR" dirty="0" err="1">
                <a:solidFill>
                  <a:srgbClr val="FF0000"/>
                </a:solidFill>
              </a:rPr>
              <a:t>Nikolas</a:t>
            </a:r>
            <a:r>
              <a:rPr lang="fr-FR" dirty="0">
                <a:solidFill>
                  <a:srgbClr val="FF0000"/>
                </a:solidFill>
              </a:rPr>
              <a:t> Bourbaki</a:t>
            </a:r>
            <a:br>
              <a:rPr lang="el-GR"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8737" y="1279436"/>
            <a:ext cx="4140729" cy="5057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Ορθογώνιο 1"/>
          <p:cNvSpPr/>
          <p:nvPr/>
        </p:nvSpPr>
        <p:spPr>
          <a:xfrm>
            <a:off x="5825066" y="2600180"/>
            <a:ext cx="3128434" cy="1754326"/>
          </a:xfrm>
          <a:prstGeom prst="rect">
            <a:avLst/>
          </a:prstGeom>
        </p:spPr>
        <p:txBody>
          <a:bodyPr wrap="square">
            <a:spAutoFit/>
          </a:bodyPr>
          <a:lstStyle/>
          <a:p>
            <a:r>
              <a:rPr lang="el-GR" b="1" dirty="0"/>
              <a:t>Συνάντηση</a:t>
            </a:r>
            <a:r>
              <a:rPr lang="fr-FR" b="1" dirty="0"/>
              <a:t> Bourbaki 1939:</a:t>
            </a:r>
            <a:endParaRPr lang="el-GR" dirty="0"/>
          </a:p>
          <a:p>
            <a:r>
              <a:rPr lang="fr-FR" b="1" dirty="0" err="1"/>
              <a:t>S.Weil</a:t>
            </a:r>
            <a:r>
              <a:rPr lang="fr-FR" b="1" dirty="0"/>
              <a:t>, Ch. </a:t>
            </a:r>
            <a:r>
              <a:rPr lang="fr-FR" b="1" dirty="0" err="1"/>
              <a:t>Pisot</a:t>
            </a:r>
            <a:r>
              <a:rPr lang="fr-FR" b="1" dirty="0"/>
              <a:t>, A. Weil, </a:t>
            </a:r>
            <a:endParaRPr lang="el-GR" dirty="0"/>
          </a:p>
          <a:p>
            <a:r>
              <a:rPr lang="fr-FR" b="1" dirty="0"/>
              <a:t>J. </a:t>
            </a:r>
            <a:r>
              <a:rPr lang="fr-FR" b="1" dirty="0" err="1"/>
              <a:t>Dieudonne</a:t>
            </a:r>
            <a:r>
              <a:rPr lang="fr-FR" b="1" dirty="0"/>
              <a:t>, C. </a:t>
            </a:r>
            <a:r>
              <a:rPr lang="fr-FR" b="1" dirty="0" err="1"/>
              <a:t>Chobauty</a:t>
            </a:r>
            <a:r>
              <a:rPr lang="fr-FR" b="1" dirty="0"/>
              <a:t>,</a:t>
            </a:r>
            <a:endParaRPr lang="el-GR" dirty="0"/>
          </a:p>
          <a:p>
            <a:r>
              <a:rPr lang="el-GR" b="1" dirty="0" err="1"/>
              <a:t>Ch</a:t>
            </a:r>
            <a:r>
              <a:rPr lang="el-GR" b="1" dirty="0"/>
              <a:t>. </a:t>
            </a:r>
            <a:r>
              <a:rPr lang="el-GR" b="1" dirty="0" err="1"/>
              <a:t>Ehresmann</a:t>
            </a:r>
            <a:r>
              <a:rPr lang="el-GR" b="1" dirty="0"/>
              <a:t>, J. </a:t>
            </a:r>
            <a:r>
              <a:rPr lang="el-GR" b="1" dirty="0" err="1"/>
              <a:t>Delsarte</a:t>
            </a:r>
            <a:endParaRPr lang="el-GR" dirty="0"/>
          </a:p>
        </p:txBody>
      </p:sp>
    </p:spTree>
    <p:extLst>
      <p:ext uri="{BB962C8B-B14F-4D97-AF65-F5344CB8AC3E}">
        <p14:creationId xmlns:p14="http://schemas.microsoft.com/office/powerpoint/2010/main" val="2837208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Τα Νέα Μαθηματικά στην εκπαίδευση</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2" name="Ορθογώνιο 1"/>
          <p:cNvSpPr/>
          <p:nvPr/>
        </p:nvSpPr>
        <p:spPr>
          <a:xfrm>
            <a:off x="713845" y="1684863"/>
            <a:ext cx="7890934" cy="4531497"/>
          </a:xfrm>
          <a:prstGeom prst="rect">
            <a:avLst/>
          </a:prstGeom>
        </p:spPr>
        <p:txBody>
          <a:bodyPr wrap="square">
            <a:spAutoFit/>
          </a:bodyPr>
          <a:lstStyle/>
          <a:p>
            <a:pPr algn="just">
              <a:lnSpc>
                <a:spcPct val="115000"/>
              </a:lnSpc>
              <a:spcAft>
                <a:spcPts val="0"/>
              </a:spcAft>
            </a:pPr>
            <a:r>
              <a:rPr lang="el-GR" dirty="0">
                <a:solidFill>
                  <a:srgbClr val="000000"/>
                </a:solidFill>
                <a:latin typeface="Arial"/>
                <a:ea typeface="Calibri"/>
                <a:cs typeface="Times New Roman"/>
              </a:rPr>
              <a:t>Μεταρρυθμίσεις ξεκίνησαν και στην Ρωσία το 1960 υπό την καθοδήγηση του σημαντικού μαθηματικού A. </a:t>
            </a:r>
            <a:r>
              <a:rPr lang="el-GR" dirty="0" err="1">
                <a:solidFill>
                  <a:srgbClr val="000000"/>
                </a:solidFill>
                <a:latin typeface="Arial"/>
                <a:ea typeface="Calibri"/>
                <a:cs typeface="Times New Roman"/>
              </a:rPr>
              <a:t>Kolomogorov</a:t>
            </a:r>
            <a:r>
              <a:rPr lang="el-GR" dirty="0">
                <a:solidFill>
                  <a:srgbClr val="000000"/>
                </a:solidFill>
                <a:latin typeface="Arial"/>
                <a:ea typeface="Calibri"/>
                <a:cs typeface="Times New Roman"/>
              </a:rPr>
              <a:t>, η ομάδα του οποίου παρήγαγε ένα αναλυτικό πρόγραμμα το οποίο εγκρίθηκε επίσημα το 1968 (</a:t>
            </a:r>
            <a:r>
              <a:rPr lang="el-GR" dirty="0" err="1">
                <a:solidFill>
                  <a:srgbClr val="000000"/>
                </a:solidFill>
                <a:latin typeface="Arial"/>
                <a:ea typeface="Calibri"/>
                <a:cs typeface="Times New Roman"/>
              </a:rPr>
              <a:t>Abramov</a:t>
            </a:r>
            <a:r>
              <a:rPr lang="el-GR" dirty="0">
                <a:solidFill>
                  <a:srgbClr val="000000"/>
                </a:solidFill>
                <a:latin typeface="Arial"/>
                <a:ea typeface="Calibri"/>
                <a:cs typeface="Times New Roman"/>
              </a:rPr>
              <a:t>, 2010 στο </a:t>
            </a:r>
            <a:r>
              <a:rPr lang="el-GR" dirty="0" err="1">
                <a:solidFill>
                  <a:srgbClr val="000000"/>
                </a:solidFill>
                <a:latin typeface="Arial"/>
                <a:ea typeface="Calibri"/>
                <a:cs typeface="Times New Roman"/>
              </a:rPr>
              <a:t>Kilpatrick</a:t>
            </a:r>
            <a:r>
              <a:rPr lang="el-GR" dirty="0">
                <a:solidFill>
                  <a:srgbClr val="000000"/>
                </a:solidFill>
                <a:latin typeface="Arial"/>
                <a:ea typeface="Calibri"/>
                <a:cs typeface="Times New Roman"/>
              </a:rPr>
              <a:t>, 2012). Πολλές μεταρρυθμίσεις έμοιαζαν με εκείνες των χωρών του ΟΟΣΑ. </a:t>
            </a:r>
          </a:p>
          <a:p>
            <a:pPr algn="just">
              <a:lnSpc>
                <a:spcPct val="115000"/>
              </a:lnSpc>
              <a:spcAft>
                <a:spcPts val="0"/>
              </a:spcAft>
            </a:pPr>
            <a:r>
              <a:rPr lang="el-GR" dirty="0">
                <a:solidFill>
                  <a:srgbClr val="000000"/>
                </a:solidFill>
                <a:latin typeface="Arial"/>
                <a:ea typeface="Calibri"/>
                <a:cs typeface="Times New Roman"/>
              </a:rPr>
              <a:t>Τα Νέα Μαθηματικά της Σοβιετικής Ένωσης περιείχαν στοιχεία της Στοιχειώδους Θεωρίας Συνόλων, όχι όμως στο βαθμό των μαθηματικών των χωρών του ΟΟΣΑ. </a:t>
            </a:r>
          </a:p>
          <a:p>
            <a:pPr algn="just">
              <a:lnSpc>
                <a:spcPct val="115000"/>
              </a:lnSpc>
              <a:spcAft>
                <a:spcPts val="0"/>
              </a:spcAft>
            </a:pPr>
            <a:endParaRPr lang="el-GR" dirty="0">
              <a:solidFill>
                <a:srgbClr val="000000"/>
              </a:solidFill>
              <a:latin typeface="Arial"/>
              <a:ea typeface="Calibri"/>
              <a:cs typeface="Times New Roman"/>
            </a:endParaRPr>
          </a:p>
          <a:p>
            <a:pPr algn="just">
              <a:lnSpc>
                <a:spcPct val="115000"/>
              </a:lnSpc>
              <a:spcAft>
                <a:spcPts val="0"/>
              </a:spcAft>
            </a:pPr>
            <a:r>
              <a:rPr lang="el-GR" dirty="0">
                <a:solidFill>
                  <a:srgbClr val="000000"/>
                </a:solidFill>
                <a:latin typeface="Arial"/>
                <a:ea typeface="Calibri"/>
                <a:cs typeface="Times New Roman"/>
              </a:rPr>
              <a:t>Το 1961 στην Αθήνα, πραγματοποιήθηκε στα πλαίσια του ΟΟΣΑ ένα συνέδριο με θέμα τις νέες μεθόδους διδασκαλίας των σχολικών μαθηματικών στο οποίο συμμετείχε μεταξύ άλλων και η Ελλάδα. Κάποιες από τις χώρες που συμμετείχαν στο συνέδριο υιοθέτησαν τις «διδακτικές καινοτομίες» ενώ άλλες δεν επιχείρησαν ακόμη κάποιο καινοτόμο βήμα.</a:t>
            </a:r>
            <a:endParaRPr lang="el-GR" sz="1600" dirty="0">
              <a:effectLst/>
              <a:latin typeface="Calibri"/>
              <a:ea typeface="Calibri"/>
              <a:cs typeface="Times New Roman"/>
            </a:endParaRPr>
          </a:p>
        </p:txBody>
      </p:sp>
    </p:spTree>
    <p:extLst>
      <p:ext uri="{BB962C8B-B14F-4D97-AF65-F5344CB8AC3E}">
        <p14:creationId xmlns:p14="http://schemas.microsoft.com/office/powerpoint/2010/main" val="2592811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Τα Νέα Μαθηματικά στην εκπαίδευση</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2" name="Ορθογώνιο 1"/>
          <p:cNvSpPr/>
          <p:nvPr/>
        </p:nvSpPr>
        <p:spPr>
          <a:xfrm>
            <a:off x="713845" y="1684863"/>
            <a:ext cx="7890934" cy="4658198"/>
          </a:xfrm>
          <a:prstGeom prst="rect">
            <a:avLst/>
          </a:prstGeom>
        </p:spPr>
        <p:txBody>
          <a:bodyPr wrap="square">
            <a:spAutoFit/>
          </a:bodyPr>
          <a:lstStyle/>
          <a:p>
            <a:pPr algn="ctr">
              <a:lnSpc>
                <a:spcPct val="115000"/>
              </a:lnSpc>
              <a:spcAft>
                <a:spcPts val="0"/>
              </a:spcAft>
            </a:pPr>
            <a:r>
              <a:rPr lang="el-GR" b="1" dirty="0">
                <a:solidFill>
                  <a:srgbClr val="000000"/>
                </a:solidFill>
                <a:latin typeface="Arial"/>
                <a:ea typeface="Calibri"/>
                <a:cs typeface="Times New Roman"/>
              </a:rPr>
              <a:t>Αλλαγές στο περιεχόμενο </a:t>
            </a:r>
          </a:p>
          <a:p>
            <a:pPr algn="just">
              <a:lnSpc>
                <a:spcPct val="115000"/>
              </a:lnSpc>
              <a:spcAft>
                <a:spcPts val="0"/>
              </a:spcAft>
            </a:pPr>
            <a:endParaRPr lang="el-GR" sz="1600" dirty="0">
              <a:solidFill>
                <a:srgbClr val="000000"/>
              </a:solidFill>
              <a:effectLst/>
              <a:latin typeface="Arial"/>
              <a:ea typeface="Calibri"/>
              <a:cs typeface="Times New Roman"/>
            </a:endParaRPr>
          </a:p>
          <a:p>
            <a:pPr algn="just">
              <a:lnSpc>
                <a:spcPct val="115000"/>
              </a:lnSpc>
              <a:spcAft>
                <a:spcPts val="0"/>
              </a:spcAft>
            </a:pPr>
            <a:r>
              <a:rPr lang="el-GR" sz="1600" dirty="0">
                <a:solidFill>
                  <a:srgbClr val="000000"/>
                </a:solidFill>
                <a:latin typeface="Arial"/>
                <a:ea typeface="Calibri"/>
                <a:cs typeface="Times New Roman"/>
              </a:rPr>
              <a:t>Οι αλλαγές στο περιεχόμενο των μεταρρυθμίσεων της δεκαετίας του 60</a:t>
            </a:r>
            <a:r>
              <a:rPr lang="en-US" sz="1600" dirty="0">
                <a:solidFill>
                  <a:srgbClr val="000000"/>
                </a:solidFill>
                <a:latin typeface="Arial"/>
                <a:ea typeface="Calibri"/>
                <a:cs typeface="Times New Roman"/>
              </a:rPr>
              <a:t> </a:t>
            </a:r>
            <a:r>
              <a:rPr lang="el-GR" sz="1600" dirty="0">
                <a:solidFill>
                  <a:srgbClr val="000000"/>
                </a:solidFill>
                <a:latin typeface="Arial"/>
                <a:ea typeface="Calibri"/>
                <a:cs typeface="Times New Roman"/>
              </a:rPr>
              <a:t>καθορίστηκαν στο συνέδριο του </a:t>
            </a:r>
            <a:r>
              <a:rPr lang="en-US" sz="1600" dirty="0" err="1">
                <a:solidFill>
                  <a:srgbClr val="000000"/>
                </a:solidFill>
                <a:latin typeface="Arial"/>
                <a:ea typeface="Calibri"/>
                <a:cs typeface="Times New Roman"/>
              </a:rPr>
              <a:t>Royanmon</a:t>
            </a:r>
            <a:r>
              <a:rPr lang="en-US" sz="1600" dirty="0">
                <a:solidFill>
                  <a:srgbClr val="000000"/>
                </a:solidFill>
                <a:latin typeface="Arial"/>
                <a:ea typeface="Calibri"/>
                <a:cs typeface="Times New Roman"/>
              </a:rPr>
              <a:t> </a:t>
            </a:r>
            <a:r>
              <a:rPr lang="el-GR" sz="1600" dirty="0">
                <a:solidFill>
                  <a:srgbClr val="000000"/>
                </a:solidFill>
                <a:latin typeface="Arial"/>
                <a:ea typeface="Calibri"/>
                <a:cs typeface="Times New Roman"/>
              </a:rPr>
              <a:t>και όπως ισχυρίζεται ένα από τους βασικούς του συντελεστές: «Τα αποτελέσματα του </a:t>
            </a:r>
            <a:r>
              <a:rPr lang="en-US" sz="1600" dirty="0" err="1">
                <a:solidFill>
                  <a:srgbClr val="000000"/>
                </a:solidFill>
                <a:latin typeface="Arial"/>
                <a:ea typeface="Calibri"/>
                <a:cs typeface="Times New Roman"/>
              </a:rPr>
              <a:t>Royanmon</a:t>
            </a:r>
            <a:r>
              <a:rPr lang="el-GR" sz="1600" dirty="0">
                <a:solidFill>
                  <a:srgbClr val="000000"/>
                </a:solidFill>
                <a:latin typeface="Arial"/>
                <a:ea typeface="Calibri"/>
                <a:cs typeface="Times New Roman"/>
              </a:rPr>
              <a:t> αποτέλεσαν τη βάση για όλη τη μεταρρύθμιση». (</a:t>
            </a:r>
            <a:r>
              <a:rPr lang="en-US" sz="1600" dirty="0">
                <a:solidFill>
                  <a:srgbClr val="000000"/>
                </a:solidFill>
                <a:latin typeface="Arial"/>
                <a:ea typeface="Calibri"/>
                <a:cs typeface="Times New Roman"/>
              </a:rPr>
              <a:t>H. Fehr, 1965). </a:t>
            </a:r>
          </a:p>
          <a:p>
            <a:pPr algn="just">
              <a:lnSpc>
                <a:spcPct val="115000"/>
              </a:lnSpc>
              <a:spcAft>
                <a:spcPts val="0"/>
              </a:spcAft>
            </a:pPr>
            <a:endParaRPr lang="en-US" sz="1600" dirty="0">
              <a:solidFill>
                <a:srgbClr val="000000"/>
              </a:solidFill>
              <a:latin typeface="Arial"/>
              <a:ea typeface="Calibri"/>
              <a:cs typeface="Times New Roman"/>
            </a:endParaRPr>
          </a:p>
          <a:p>
            <a:pPr marL="285750" indent="-285750" algn="just">
              <a:lnSpc>
                <a:spcPct val="115000"/>
              </a:lnSpc>
              <a:spcAft>
                <a:spcPts val="0"/>
              </a:spcAft>
              <a:buFont typeface="Arial" panose="020B0604020202020204" pitchFamily="34" charset="0"/>
              <a:buChar char="•"/>
            </a:pPr>
            <a:r>
              <a:rPr lang="el-GR" sz="1600" dirty="0">
                <a:solidFill>
                  <a:srgbClr val="000000"/>
                </a:solidFill>
                <a:latin typeface="Arial"/>
                <a:ea typeface="Calibri"/>
                <a:cs typeface="Times New Roman"/>
              </a:rPr>
              <a:t>Σχετικά με το παραδοσιακό πρόγραμμα της Άλγεβρας.  </a:t>
            </a:r>
          </a:p>
          <a:p>
            <a:pPr marL="285750" indent="-285750" algn="just">
              <a:lnSpc>
                <a:spcPct val="115000"/>
              </a:lnSpc>
              <a:spcAft>
                <a:spcPts val="0"/>
              </a:spcAft>
              <a:buFont typeface="Arial" panose="020B0604020202020204" pitchFamily="34" charset="0"/>
              <a:buChar char="•"/>
            </a:pPr>
            <a:endParaRPr lang="el-GR" sz="1600" dirty="0">
              <a:solidFill>
                <a:srgbClr val="000000"/>
              </a:solidFill>
              <a:latin typeface="Arial"/>
              <a:ea typeface="Calibri"/>
              <a:cs typeface="Times New Roman"/>
            </a:endParaRPr>
          </a:p>
          <a:p>
            <a:pPr marL="285750" indent="-285750" algn="just">
              <a:lnSpc>
                <a:spcPct val="115000"/>
              </a:lnSpc>
              <a:spcAft>
                <a:spcPts val="0"/>
              </a:spcAft>
              <a:buFont typeface="Arial" panose="020B0604020202020204" pitchFamily="34" charset="0"/>
              <a:buChar char="•"/>
            </a:pPr>
            <a:r>
              <a:rPr lang="el-GR" sz="1600" dirty="0">
                <a:solidFill>
                  <a:srgbClr val="000000"/>
                </a:solidFill>
                <a:latin typeface="Arial"/>
                <a:ea typeface="Calibri"/>
                <a:cs typeface="Times New Roman"/>
              </a:rPr>
              <a:t>Σχετικά με την τριγωνομετρία </a:t>
            </a:r>
          </a:p>
          <a:p>
            <a:pPr marL="285750" indent="-285750" algn="just">
              <a:lnSpc>
                <a:spcPct val="115000"/>
              </a:lnSpc>
              <a:spcAft>
                <a:spcPts val="0"/>
              </a:spcAft>
              <a:buFont typeface="Arial" panose="020B0604020202020204" pitchFamily="34" charset="0"/>
              <a:buChar char="•"/>
            </a:pPr>
            <a:endParaRPr lang="el-GR" sz="1600" dirty="0">
              <a:solidFill>
                <a:srgbClr val="000000"/>
              </a:solidFill>
              <a:latin typeface="Arial"/>
              <a:ea typeface="Calibri"/>
              <a:cs typeface="Times New Roman"/>
            </a:endParaRPr>
          </a:p>
          <a:p>
            <a:pPr marL="285750" indent="-285750" algn="just">
              <a:lnSpc>
                <a:spcPct val="115000"/>
              </a:lnSpc>
              <a:spcAft>
                <a:spcPts val="0"/>
              </a:spcAft>
              <a:buFont typeface="Arial" panose="020B0604020202020204" pitchFamily="34" charset="0"/>
              <a:buChar char="•"/>
            </a:pPr>
            <a:r>
              <a:rPr lang="el-GR" sz="1600" dirty="0">
                <a:solidFill>
                  <a:srgbClr val="000000"/>
                </a:solidFill>
                <a:latin typeface="Arial"/>
                <a:ea typeface="Calibri"/>
                <a:cs typeface="Times New Roman"/>
              </a:rPr>
              <a:t>Η γεωμετρία </a:t>
            </a:r>
            <a:endParaRPr lang="en-US" sz="1600" dirty="0">
              <a:solidFill>
                <a:srgbClr val="000000"/>
              </a:solidFill>
              <a:latin typeface="Arial"/>
              <a:ea typeface="Calibri"/>
              <a:cs typeface="Times New Roman"/>
            </a:endParaRPr>
          </a:p>
          <a:p>
            <a:pPr algn="just">
              <a:lnSpc>
                <a:spcPct val="115000"/>
              </a:lnSpc>
              <a:spcAft>
                <a:spcPts val="0"/>
              </a:spcAft>
            </a:pPr>
            <a:endParaRPr lang="el-GR" sz="1600" dirty="0">
              <a:solidFill>
                <a:srgbClr val="000000"/>
              </a:solidFill>
              <a:latin typeface="Arial"/>
              <a:ea typeface="Calibri"/>
              <a:cs typeface="Times New Roman"/>
            </a:endParaRPr>
          </a:p>
          <a:p>
            <a:pPr algn="just">
              <a:lnSpc>
                <a:spcPct val="115000"/>
              </a:lnSpc>
              <a:spcAft>
                <a:spcPts val="0"/>
              </a:spcAft>
            </a:pPr>
            <a:endParaRPr lang="el-GR" sz="1600" dirty="0">
              <a:solidFill>
                <a:srgbClr val="000000"/>
              </a:solidFill>
              <a:effectLst/>
              <a:latin typeface="Arial"/>
              <a:ea typeface="Calibri"/>
              <a:cs typeface="Times New Roman"/>
            </a:endParaRPr>
          </a:p>
          <a:p>
            <a:pPr algn="just">
              <a:lnSpc>
                <a:spcPct val="115000"/>
              </a:lnSpc>
              <a:spcAft>
                <a:spcPts val="0"/>
              </a:spcAft>
            </a:pPr>
            <a:endParaRPr lang="el-GR" sz="1600" dirty="0">
              <a:solidFill>
                <a:srgbClr val="000000"/>
              </a:solidFill>
              <a:latin typeface="Arial"/>
              <a:ea typeface="Calibri"/>
              <a:cs typeface="Times New Roman"/>
            </a:endParaRPr>
          </a:p>
          <a:p>
            <a:pPr algn="just">
              <a:lnSpc>
                <a:spcPct val="115000"/>
              </a:lnSpc>
              <a:spcAft>
                <a:spcPts val="0"/>
              </a:spcAft>
            </a:pPr>
            <a:endParaRPr lang="el-GR" sz="1600" dirty="0">
              <a:effectLst/>
              <a:latin typeface="Calibri"/>
              <a:ea typeface="Calibri"/>
              <a:cs typeface="Times New Roman"/>
            </a:endParaRPr>
          </a:p>
        </p:txBody>
      </p:sp>
    </p:spTree>
    <p:extLst>
      <p:ext uri="{BB962C8B-B14F-4D97-AF65-F5344CB8AC3E}">
        <p14:creationId xmlns:p14="http://schemas.microsoft.com/office/powerpoint/2010/main" val="36227301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Τα Νέα Μαθηματικά στην εκπαίδευση</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2" name="Ορθογώνιο 1"/>
          <p:cNvSpPr/>
          <p:nvPr/>
        </p:nvSpPr>
        <p:spPr>
          <a:xfrm>
            <a:off x="713845" y="1684863"/>
            <a:ext cx="7890934" cy="5224507"/>
          </a:xfrm>
          <a:prstGeom prst="rect">
            <a:avLst/>
          </a:prstGeom>
        </p:spPr>
        <p:txBody>
          <a:bodyPr wrap="square">
            <a:spAutoFit/>
          </a:bodyPr>
          <a:lstStyle/>
          <a:p>
            <a:pPr algn="ctr">
              <a:lnSpc>
                <a:spcPct val="115000"/>
              </a:lnSpc>
              <a:spcAft>
                <a:spcPts val="0"/>
              </a:spcAft>
            </a:pPr>
            <a:r>
              <a:rPr lang="el-GR" b="1" dirty="0">
                <a:solidFill>
                  <a:srgbClr val="000000"/>
                </a:solidFill>
                <a:latin typeface="Arial"/>
                <a:ea typeface="Calibri"/>
                <a:cs typeface="Times New Roman"/>
              </a:rPr>
              <a:t>Τα νέα περιεχόμενα </a:t>
            </a:r>
          </a:p>
          <a:p>
            <a:pPr algn="just">
              <a:lnSpc>
                <a:spcPct val="115000"/>
              </a:lnSpc>
              <a:spcAft>
                <a:spcPts val="0"/>
              </a:spcAft>
            </a:pPr>
            <a:endParaRPr lang="el-GR" sz="1600" dirty="0">
              <a:solidFill>
                <a:srgbClr val="000000"/>
              </a:solidFill>
              <a:effectLst/>
              <a:latin typeface="Arial"/>
              <a:ea typeface="Calibri"/>
              <a:cs typeface="Times New Roman"/>
            </a:endParaRPr>
          </a:p>
          <a:p>
            <a:pPr marL="342900" indent="-342900" algn="just">
              <a:lnSpc>
                <a:spcPct val="115000"/>
              </a:lnSpc>
              <a:spcAft>
                <a:spcPts val="0"/>
              </a:spcAft>
              <a:buAutoNum type="arabicParenR"/>
            </a:pPr>
            <a:r>
              <a:rPr lang="el-GR" sz="1600" dirty="0">
                <a:solidFill>
                  <a:srgbClr val="000000"/>
                </a:solidFill>
                <a:latin typeface="Arial"/>
                <a:ea typeface="Calibri"/>
                <a:cs typeface="Times New Roman"/>
              </a:rPr>
              <a:t>Στοιχειώδης </a:t>
            </a:r>
            <a:r>
              <a:rPr lang="el-GR" sz="1600" dirty="0" err="1">
                <a:solidFill>
                  <a:srgbClr val="000000"/>
                </a:solidFill>
                <a:latin typeface="Arial"/>
                <a:ea typeface="Calibri"/>
                <a:cs typeface="Times New Roman"/>
              </a:rPr>
              <a:t>συνολοθεωρία</a:t>
            </a:r>
            <a:endParaRPr lang="el-GR" sz="1600" dirty="0">
              <a:solidFill>
                <a:srgbClr val="000000"/>
              </a:solidFill>
              <a:latin typeface="Arial"/>
              <a:ea typeface="Calibri"/>
              <a:cs typeface="Times New Roman"/>
            </a:endParaRPr>
          </a:p>
          <a:p>
            <a:pPr algn="just">
              <a:lnSpc>
                <a:spcPct val="115000"/>
              </a:lnSpc>
              <a:spcAft>
                <a:spcPts val="0"/>
              </a:spcAft>
            </a:pPr>
            <a:endParaRPr lang="el-GR" sz="1600" dirty="0">
              <a:solidFill>
                <a:srgbClr val="000000"/>
              </a:solidFill>
              <a:latin typeface="Arial"/>
              <a:ea typeface="Calibri"/>
              <a:cs typeface="Times New Roman"/>
            </a:endParaRPr>
          </a:p>
          <a:p>
            <a:pPr algn="just">
              <a:lnSpc>
                <a:spcPct val="115000"/>
              </a:lnSpc>
              <a:spcAft>
                <a:spcPts val="0"/>
              </a:spcAft>
            </a:pPr>
            <a:r>
              <a:rPr lang="el-GR" sz="1600" dirty="0">
                <a:solidFill>
                  <a:srgbClr val="000000"/>
                </a:solidFill>
                <a:latin typeface="Arial"/>
                <a:ea typeface="Calibri"/>
                <a:cs typeface="Times New Roman"/>
              </a:rPr>
              <a:t>2) Εισαγωγικές έννοιες από τη μαθηματική λογική</a:t>
            </a:r>
          </a:p>
          <a:p>
            <a:pPr algn="just">
              <a:lnSpc>
                <a:spcPct val="115000"/>
              </a:lnSpc>
              <a:spcAft>
                <a:spcPts val="0"/>
              </a:spcAft>
            </a:pPr>
            <a:endParaRPr lang="el-GR" sz="1600" dirty="0">
              <a:solidFill>
                <a:srgbClr val="000000"/>
              </a:solidFill>
              <a:latin typeface="Arial"/>
              <a:ea typeface="Calibri"/>
              <a:cs typeface="Times New Roman"/>
            </a:endParaRPr>
          </a:p>
          <a:p>
            <a:pPr algn="just">
              <a:lnSpc>
                <a:spcPct val="115000"/>
              </a:lnSpc>
              <a:spcAft>
                <a:spcPts val="0"/>
              </a:spcAft>
            </a:pPr>
            <a:r>
              <a:rPr lang="el-GR" sz="1600" dirty="0">
                <a:solidFill>
                  <a:srgbClr val="000000"/>
                </a:solidFill>
                <a:latin typeface="Arial"/>
                <a:ea typeface="Calibri"/>
                <a:cs typeface="Times New Roman"/>
              </a:rPr>
              <a:t>3) Θέματα από τη μοντέρνα άλγεβρα </a:t>
            </a:r>
          </a:p>
          <a:p>
            <a:pPr algn="just">
              <a:lnSpc>
                <a:spcPct val="115000"/>
              </a:lnSpc>
              <a:spcAft>
                <a:spcPts val="0"/>
              </a:spcAft>
            </a:pPr>
            <a:endParaRPr lang="el-GR" sz="1600" dirty="0">
              <a:solidFill>
                <a:srgbClr val="000000"/>
              </a:solidFill>
              <a:latin typeface="Arial"/>
              <a:ea typeface="Calibri"/>
              <a:cs typeface="Times New Roman"/>
            </a:endParaRPr>
          </a:p>
          <a:p>
            <a:pPr algn="just">
              <a:lnSpc>
                <a:spcPct val="115000"/>
              </a:lnSpc>
              <a:spcAft>
                <a:spcPts val="0"/>
              </a:spcAft>
            </a:pPr>
            <a:r>
              <a:rPr lang="el-GR" sz="1600" dirty="0">
                <a:solidFill>
                  <a:srgbClr val="000000"/>
                </a:solidFill>
                <a:latin typeface="Arial"/>
                <a:ea typeface="Calibri"/>
                <a:cs typeface="Times New Roman"/>
              </a:rPr>
              <a:t>4) Στοιχεία ανάλυσης </a:t>
            </a:r>
          </a:p>
          <a:p>
            <a:pPr algn="just">
              <a:lnSpc>
                <a:spcPct val="115000"/>
              </a:lnSpc>
              <a:spcAft>
                <a:spcPts val="0"/>
              </a:spcAft>
            </a:pPr>
            <a:endParaRPr lang="el-GR" sz="1600" dirty="0">
              <a:solidFill>
                <a:srgbClr val="000000"/>
              </a:solidFill>
              <a:latin typeface="Arial"/>
              <a:ea typeface="Calibri"/>
              <a:cs typeface="Times New Roman"/>
            </a:endParaRPr>
          </a:p>
          <a:p>
            <a:pPr algn="just">
              <a:lnSpc>
                <a:spcPct val="115000"/>
              </a:lnSpc>
              <a:spcAft>
                <a:spcPts val="0"/>
              </a:spcAft>
            </a:pPr>
            <a:r>
              <a:rPr lang="el-GR" sz="1600" dirty="0">
                <a:solidFill>
                  <a:srgbClr val="000000"/>
                </a:solidFill>
                <a:latin typeface="Arial"/>
                <a:ea typeface="Calibri"/>
                <a:cs typeface="Times New Roman"/>
              </a:rPr>
              <a:t>5) Πιθανότητες και στατιστική </a:t>
            </a:r>
          </a:p>
          <a:p>
            <a:pPr algn="just">
              <a:lnSpc>
                <a:spcPct val="115000"/>
              </a:lnSpc>
              <a:spcAft>
                <a:spcPts val="0"/>
              </a:spcAft>
            </a:pPr>
            <a:endParaRPr lang="el-GR" sz="1600" dirty="0">
              <a:solidFill>
                <a:srgbClr val="000000"/>
              </a:solidFill>
              <a:latin typeface="Arial"/>
              <a:ea typeface="Calibri"/>
              <a:cs typeface="Times New Roman"/>
            </a:endParaRPr>
          </a:p>
          <a:p>
            <a:pPr algn="just">
              <a:lnSpc>
                <a:spcPct val="115000"/>
              </a:lnSpc>
              <a:spcAft>
                <a:spcPts val="0"/>
              </a:spcAft>
            </a:pPr>
            <a:r>
              <a:rPr lang="el-GR" sz="1600" dirty="0">
                <a:solidFill>
                  <a:srgbClr val="000000"/>
                </a:solidFill>
                <a:latin typeface="Arial"/>
                <a:ea typeface="Calibri"/>
                <a:cs typeface="Times New Roman"/>
              </a:rPr>
              <a:t>6) Θέματα από τη μοντέρνα γεωμετρία </a:t>
            </a:r>
          </a:p>
          <a:p>
            <a:pPr marL="342900" indent="-342900" algn="just">
              <a:lnSpc>
                <a:spcPct val="115000"/>
              </a:lnSpc>
              <a:spcAft>
                <a:spcPts val="0"/>
              </a:spcAft>
              <a:buAutoNum type="arabicParenR"/>
            </a:pPr>
            <a:endParaRPr lang="el-GR" sz="1600" dirty="0">
              <a:solidFill>
                <a:srgbClr val="000000"/>
              </a:solidFill>
              <a:latin typeface="Arial"/>
              <a:ea typeface="Calibri"/>
              <a:cs typeface="Times New Roman"/>
            </a:endParaRPr>
          </a:p>
          <a:p>
            <a:pPr algn="just">
              <a:lnSpc>
                <a:spcPct val="115000"/>
              </a:lnSpc>
              <a:spcAft>
                <a:spcPts val="0"/>
              </a:spcAft>
            </a:pPr>
            <a:r>
              <a:rPr lang="el-GR" sz="1600" dirty="0" err="1">
                <a:latin typeface="Calibri"/>
                <a:ea typeface="Calibri"/>
                <a:cs typeface="Times New Roman"/>
              </a:rPr>
              <a:t>Τουμάσης</a:t>
            </a:r>
            <a:r>
              <a:rPr lang="el-GR" sz="1600" dirty="0">
                <a:latin typeface="Calibri"/>
                <a:ea typeface="Calibri"/>
                <a:cs typeface="Times New Roman"/>
              </a:rPr>
              <a:t>,  (1987, σελ. 30-32).</a:t>
            </a:r>
            <a:endParaRPr lang="el-GR" sz="1600" dirty="0">
              <a:solidFill>
                <a:srgbClr val="000000"/>
              </a:solidFill>
              <a:latin typeface="Arial"/>
              <a:ea typeface="Calibri"/>
              <a:cs typeface="Times New Roman"/>
            </a:endParaRPr>
          </a:p>
          <a:p>
            <a:pPr algn="just">
              <a:lnSpc>
                <a:spcPct val="115000"/>
              </a:lnSpc>
              <a:spcAft>
                <a:spcPts val="0"/>
              </a:spcAft>
            </a:pPr>
            <a:endParaRPr lang="el-GR" sz="1600" dirty="0">
              <a:solidFill>
                <a:srgbClr val="000000"/>
              </a:solidFill>
              <a:effectLst/>
              <a:latin typeface="Arial"/>
              <a:ea typeface="Calibri"/>
              <a:cs typeface="Times New Roman"/>
            </a:endParaRPr>
          </a:p>
          <a:p>
            <a:pPr algn="just">
              <a:lnSpc>
                <a:spcPct val="115000"/>
              </a:lnSpc>
              <a:spcAft>
                <a:spcPts val="0"/>
              </a:spcAft>
            </a:pPr>
            <a:endParaRPr lang="el-GR" sz="1600" dirty="0">
              <a:solidFill>
                <a:srgbClr val="000000"/>
              </a:solidFill>
              <a:latin typeface="Arial"/>
              <a:ea typeface="Calibri"/>
              <a:cs typeface="Times New Roman"/>
            </a:endParaRPr>
          </a:p>
          <a:p>
            <a:pPr algn="just">
              <a:lnSpc>
                <a:spcPct val="115000"/>
              </a:lnSpc>
              <a:spcAft>
                <a:spcPts val="0"/>
              </a:spcAft>
            </a:pPr>
            <a:endParaRPr lang="el-GR" sz="1600" dirty="0">
              <a:effectLst/>
              <a:latin typeface="Calibri"/>
              <a:ea typeface="Calibri"/>
              <a:cs typeface="Times New Roman"/>
            </a:endParaRPr>
          </a:p>
        </p:txBody>
      </p:sp>
    </p:spTree>
    <p:extLst>
      <p:ext uri="{BB962C8B-B14F-4D97-AF65-F5344CB8AC3E}">
        <p14:creationId xmlns:p14="http://schemas.microsoft.com/office/powerpoint/2010/main" val="1817022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Αντιδράσεις </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2" name="Ορθογώνιο 1"/>
          <p:cNvSpPr/>
          <p:nvPr/>
        </p:nvSpPr>
        <p:spPr>
          <a:xfrm>
            <a:off x="713845" y="1684863"/>
            <a:ext cx="7890934" cy="1224951"/>
          </a:xfrm>
          <a:prstGeom prst="rect">
            <a:avLst/>
          </a:prstGeom>
        </p:spPr>
        <p:txBody>
          <a:bodyPr wrap="square">
            <a:spAutoFit/>
          </a:bodyPr>
          <a:lstStyle/>
          <a:p>
            <a:pPr algn="just">
              <a:lnSpc>
                <a:spcPct val="115000"/>
              </a:lnSpc>
              <a:spcAft>
                <a:spcPts val="0"/>
              </a:spcAft>
            </a:pPr>
            <a:endParaRPr lang="el-GR" sz="1600" dirty="0">
              <a:solidFill>
                <a:srgbClr val="000000"/>
              </a:solidFill>
              <a:effectLst/>
              <a:latin typeface="Arial"/>
              <a:ea typeface="Calibri"/>
              <a:cs typeface="Times New Roman"/>
            </a:endParaRPr>
          </a:p>
          <a:p>
            <a:pPr algn="just">
              <a:lnSpc>
                <a:spcPct val="115000"/>
              </a:lnSpc>
              <a:spcAft>
                <a:spcPts val="0"/>
              </a:spcAft>
            </a:pPr>
            <a:endParaRPr lang="el-GR" sz="1600" dirty="0">
              <a:solidFill>
                <a:srgbClr val="000000"/>
              </a:solidFill>
              <a:effectLst/>
              <a:latin typeface="Arial"/>
              <a:ea typeface="Calibri"/>
              <a:cs typeface="Times New Roman"/>
            </a:endParaRPr>
          </a:p>
          <a:p>
            <a:pPr algn="just">
              <a:lnSpc>
                <a:spcPct val="115000"/>
              </a:lnSpc>
              <a:spcAft>
                <a:spcPts val="0"/>
              </a:spcAft>
            </a:pPr>
            <a:endParaRPr lang="el-GR" sz="1600" dirty="0">
              <a:solidFill>
                <a:srgbClr val="000000"/>
              </a:solidFill>
              <a:latin typeface="Arial"/>
              <a:ea typeface="Calibri"/>
              <a:cs typeface="Times New Roman"/>
            </a:endParaRPr>
          </a:p>
          <a:p>
            <a:pPr algn="just">
              <a:lnSpc>
                <a:spcPct val="115000"/>
              </a:lnSpc>
              <a:spcAft>
                <a:spcPts val="0"/>
              </a:spcAft>
            </a:pPr>
            <a:endParaRPr lang="el-GR" sz="1600" dirty="0">
              <a:effectLst/>
              <a:latin typeface="Calibri"/>
              <a:ea typeface="Calibri"/>
              <a:cs typeface="Times New Roman"/>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1" y="1845734"/>
            <a:ext cx="9290061" cy="3539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Ορθογώνιο 5"/>
          <p:cNvSpPr/>
          <p:nvPr/>
        </p:nvSpPr>
        <p:spPr>
          <a:xfrm>
            <a:off x="968501" y="6053205"/>
            <a:ext cx="4222503" cy="369332"/>
          </a:xfrm>
          <a:prstGeom prst="rect">
            <a:avLst/>
          </a:prstGeom>
        </p:spPr>
        <p:txBody>
          <a:bodyPr wrap="none">
            <a:spAutoFit/>
          </a:bodyPr>
          <a:lstStyle/>
          <a:p>
            <a:r>
              <a:rPr lang="el-GR" dirty="0" err="1">
                <a:solidFill>
                  <a:srgbClr val="000000"/>
                </a:solidFill>
                <a:latin typeface="Arial"/>
                <a:ea typeface="Calibri"/>
              </a:rPr>
              <a:t>Λευκοπούλου</a:t>
            </a:r>
            <a:r>
              <a:rPr lang="el-GR" dirty="0">
                <a:solidFill>
                  <a:srgbClr val="000000"/>
                </a:solidFill>
                <a:latin typeface="Arial"/>
                <a:ea typeface="Calibri"/>
              </a:rPr>
              <a:t>, Μυρτώ. (1980, σελ. 42). </a:t>
            </a:r>
            <a:endParaRPr lang="el-GR" dirty="0"/>
          </a:p>
        </p:txBody>
      </p:sp>
    </p:spTree>
    <p:extLst>
      <p:ext uri="{BB962C8B-B14F-4D97-AF65-F5344CB8AC3E}">
        <p14:creationId xmlns:p14="http://schemas.microsoft.com/office/powerpoint/2010/main" val="16810561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Αντιδράσεις </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2" name="Ορθογώνιο 1"/>
          <p:cNvSpPr/>
          <p:nvPr/>
        </p:nvSpPr>
        <p:spPr>
          <a:xfrm>
            <a:off x="713845" y="1684863"/>
            <a:ext cx="7890934" cy="1224951"/>
          </a:xfrm>
          <a:prstGeom prst="rect">
            <a:avLst/>
          </a:prstGeom>
        </p:spPr>
        <p:txBody>
          <a:bodyPr wrap="square">
            <a:spAutoFit/>
          </a:bodyPr>
          <a:lstStyle/>
          <a:p>
            <a:pPr algn="just">
              <a:lnSpc>
                <a:spcPct val="115000"/>
              </a:lnSpc>
              <a:spcAft>
                <a:spcPts val="0"/>
              </a:spcAft>
            </a:pPr>
            <a:endParaRPr lang="el-GR" sz="1600" dirty="0">
              <a:solidFill>
                <a:srgbClr val="000000"/>
              </a:solidFill>
              <a:effectLst/>
              <a:latin typeface="Arial"/>
              <a:ea typeface="Calibri"/>
              <a:cs typeface="Times New Roman"/>
            </a:endParaRPr>
          </a:p>
          <a:p>
            <a:pPr algn="just">
              <a:lnSpc>
                <a:spcPct val="115000"/>
              </a:lnSpc>
              <a:spcAft>
                <a:spcPts val="0"/>
              </a:spcAft>
            </a:pPr>
            <a:endParaRPr lang="el-GR" sz="1600" dirty="0">
              <a:solidFill>
                <a:srgbClr val="000000"/>
              </a:solidFill>
              <a:effectLst/>
              <a:latin typeface="Arial"/>
              <a:ea typeface="Calibri"/>
              <a:cs typeface="Times New Roman"/>
            </a:endParaRPr>
          </a:p>
          <a:p>
            <a:pPr algn="just">
              <a:lnSpc>
                <a:spcPct val="115000"/>
              </a:lnSpc>
              <a:spcAft>
                <a:spcPts val="0"/>
              </a:spcAft>
            </a:pPr>
            <a:endParaRPr lang="el-GR" sz="1600" dirty="0">
              <a:solidFill>
                <a:srgbClr val="000000"/>
              </a:solidFill>
              <a:latin typeface="Arial"/>
              <a:ea typeface="Calibri"/>
              <a:cs typeface="Times New Roman"/>
            </a:endParaRPr>
          </a:p>
          <a:p>
            <a:pPr algn="just">
              <a:lnSpc>
                <a:spcPct val="115000"/>
              </a:lnSpc>
              <a:spcAft>
                <a:spcPts val="0"/>
              </a:spcAft>
            </a:pPr>
            <a:endParaRPr lang="el-GR" sz="1600" dirty="0">
              <a:effectLst/>
              <a:latin typeface="Calibri"/>
              <a:ea typeface="Calibri"/>
              <a:cs typeface="Times New Roman"/>
            </a:endParaRPr>
          </a:p>
        </p:txBody>
      </p:sp>
      <p:sp>
        <p:nvSpPr>
          <p:cNvPr id="6" name="Ορθογώνιο 5"/>
          <p:cNvSpPr/>
          <p:nvPr/>
        </p:nvSpPr>
        <p:spPr>
          <a:xfrm>
            <a:off x="646768" y="2006137"/>
            <a:ext cx="7887632" cy="3780522"/>
          </a:xfrm>
          <a:prstGeom prst="rect">
            <a:avLst/>
          </a:prstGeom>
        </p:spPr>
        <p:txBody>
          <a:bodyPr wrap="square">
            <a:spAutoFit/>
          </a:bodyPr>
          <a:lstStyle/>
          <a:p>
            <a:pPr>
              <a:lnSpc>
                <a:spcPct val="150000"/>
              </a:lnSpc>
            </a:pPr>
            <a:r>
              <a:rPr lang="el-GR" dirty="0">
                <a:solidFill>
                  <a:srgbClr val="000000"/>
                </a:solidFill>
                <a:latin typeface="Arial"/>
                <a:ea typeface="Calibri"/>
              </a:rPr>
              <a:t>Ο M. </a:t>
            </a:r>
            <a:r>
              <a:rPr lang="el-GR" dirty="0" err="1">
                <a:solidFill>
                  <a:srgbClr val="000000"/>
                </a:solidFill>
                <a:latin typeface="Arial"/>
                <a:ea typeface="Calibri"/>
              </a:rPr>
              <a:t>Kline</a:t>
            </a:r>
            <a:r>
              <a:rPr lang="el-GR" dirty="0">
                <a:solidFill>
                  <a:srgbClr val="000000"/>
                </a:solidFill>
                <a:latin typeface="Arial"/>
                <a:ea typeface="Calibri"/>
              </a:rPr>
              <a:t>, πολέμιος του κινήματος των Νέων Μαθηματικών, ο G. </a:t>
            </a:r>
            <a:r>
              <a:rPr lang="el-GR" dirty="0" err="1">
                <a:solidFill>
                  <a:srgbClr val="000000"/>
                </a:solidFill>
                <a:latin typeface="Arial"/>
                <a:ea typeface="Calibri"/>
              </a:rPr>
              <a:t>Polya</a:t>
            </a:r>
            <a:r>
              <a:rPr lang="el-GR" dirty="0">
                <a:solidFill>
                  <a:srgbClr val="000000"/>
                </a:solidFill>
                <a:latin typeface="Arial"/>
                <a:ea typeface="Calibri"/>
              </a:rPr>
              <a:t>, ο L. </a:t>
            </a:r>
            <a:r>
              <a:rPr lang="el-GR" dirty="0" err="1">
                <a:solidFill>
                  <a:srgbClr val="000000"/>
                </a:solidFill>
                <a:latin typeface="Arial"/>
                <a:ea typeface="Calibri"/>
              </a:rPr>
              <a:t>Bers</a:t>
            </a:r>
            <a:r>
              <a:rPr lang="el-GR" dirty="0">
                <a:solidFill>
                  <a:srgbClr val="000000"/>
                </a:solidFill>
                <a:latin typeface="Arial"/>
                <a:ea typeface="Calibri"/>
              </a:rPr>
              <a:t> και ο M. </a:t>
            </a:r>
            <a:r>
              <a:rPr lang="el-GR" dirty="0" err="1">
                <a:solidFill>
                  <a:srgbClr val="000000"/>
                </a:solidFill>
                <a:latin typeface="Arial"/>
                <a:ea typeface="Calibri"/>
              </a:rPr>
              <a:t>Schiffer</a:t>
            </a:r>
            <a:r>
              <a:rPr lang="el-GR" dirty="0">
                <a:solidFill>
                  <a:srgbClr val="000000"/>
                </a:solidFill>
                <a:latin typeface="Arial"/>
                <a:ea typeface="Calibri"/>
              </a:rPr>
              <a:t> δημοσίευσαν το 1962 ένα υπόμνημα στο οποίο υποστήριζαν ότι τα αναλυτικά προγράμματα δεν θα πρέπει να καλύπτουν τις ανάγκες μόνο όσων σκοπεύουν να γίνουν μαθηματικοί, ότι οι μαθητές δεν θα πρέπει να διδάσκονται πρόωρα αφηρημένες έννοιες, θα πρέπει να βλέπουν την σύνδεση των μαθηματικών με τις άλλες επιστήμες, οι τυπικές αποδείξεις είναι εύλογο να έπονται των εικασιών και της διαίσθησης ενώ, όπου είναι δυνατόν τα μαθηματικά θα πρέπει να παρουσιάζονται όπως προέκυψαν ιστορικά (</a:t>
            </a:r>
            <a:r>
              <a:rPr lang="el-GR" dirty="0" err="1">
                <a:solidFill>
                  <a:srgbClr val="000000"/>
                </a:solidFill>
                <a:latin typeface="Arial"/>
                <a:ea typeface="Calibri"/>
              </a:rPr>
              <a:t>Kilpatrick</a:t>
            </a:r>
            <a:r>
              <a:rPr lang="el-GR" dirty="0">
                <a:solidFill>
                  <a:srgbClr val="000000"/>
                </a:solidFill>
                <a:latin typeface="Arial"/>
                <a:ea typeface="Calibri"/>
              </a:rPr>
              <a:t>, 2012).</a:t>
            </a:r>
            <a:endParaRPr lang="el-GR" dirty="0"/>
          </a:p>
        </p:txBody>
      </p:sp>
    </p:spTree>
    <p:extLst>
      <p:ext uri="{BB962C8B-B14F-4D97-AF65-F5344CB8AC3E}">
        <p14:creationId xmlns:p14="http://schemas.microsoft.com/office/powerpoint/2010/main" val="3667446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Αντιδράσεις </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2" name="Ορθογώνιο 1"/>
          <p:cNvSpPr/>
          <p:nvPr/>
        </p:nvSpPr>
        <p:spPr>
          <a:xfrm>
            <a:off x="713845" y="1684863"/>
            <a:ext cx="7890934" cy="1224951"/>
          </a:xfrm>
          <a:prstGeom prst="rect">
            <a:avLst/>
          </a:prstGeom>
        </p:spPr>
        <p:txBody>
          <a:bodyPr wrap="square">
            <a:spAutoFit/>
          </a:bodyPr>
          <a:lstStyle/>
          <a:p>
            <a:pPr algn="just">
              <a:lnSpc>
                <a:spcPct val="115000"/>
              </a:lnSpc>
              <a:spcAft>
                <a:spcPts val="0"/>
              </a:spcAft>
            </a:pPr>
            <a:endParaRPr lang="el-GR" sz="1600" dirty="0">
              <a:solidFill>
                <a:srgbClr val="000000"/>
              </a:solidFill>
              <a:effectLst/>
              <a:latin typeface="Arial"/>
              <a:ea typeface="Calibri"/>
              <a:cs typeface="Times New Roman"/>
            </a:endParaRPr>
          </a:p>
          <a:p>
            <a:pPr algn="just">
              <a:lnSpc>
                <a:spcPct val="115000"/>
              </a:lnSpc>
              <a:spcAft>
                <a:spcPts val="0"/>
              </a:spcAft>
            </a:pPr>
            <a:endParaRPr lang="el-GR" sz="1600" dirty="0">
              <a:solidFill>
                <a:srgbClr val="000000"/>
              </a:solidFill>
              <a:effectLst/>
              <a:latin typeface="Arial"/>
              <a:ea typeface="Calibri"/>
              <a:cs typeface="Times New Roman"/>
            </a:endParaRPr>
          </a:p>
          <a:p>
            <a:pPr algn="just">
              <a:lnSpc>
                <a:spcPct val="115000"/>
              </a:lnSpc>
              <a:spcAft>
                <a:spcPts val="0"/>
              </a:spcAft>
            </a:pPr>
            <a:endParaRPr lang="el-GR" sz="1600" dirty="0">
              <a:solidFill>
                <a:srgbClr val="000000"/>
              </a:solidFill>
              <a:latin typeface="Arial"/>
              <a:ea typeface="Calibri"/>
              <a:cs typeface="Times New Roman"/>
            </a:endParaRPr>
          </a:p>
          <a:p>
            <a:pPr algn="just">
              <a:lnSpc>
                <a:spcPct val="115000"/>
              </a:lnSpc>
              <a:spcAft>
                <a:spcPts val="0"/>
              </a:spcAft>
            </a:pPr>
            <a:endParaRPr lang="el-GR" sz="1600" dirty="0">
              <a:effectLst/>
              <a:latin typeface="Calibri"/>
              <a:ea typeface="Calibri"/>
              <a:cs typeface="Times New Roman"/>
            </a:endParaRPr>
          </a:p>
        </p:txBody>
      </p:sp>
      <p:sp>
        <p:nvSpPr>
          <p:cNvPr id="6" name="Ορθογώνιο 5"/>
          <p:cNvSpPr/>
          <p:nvPr/>
        </p:nvSpPr>
        <p:spPr>
          <a:xfrm>
            <a:off x="646768" y="2006137"/>
            <a:ext cx="7887632" cy="3365024"/>
          </a:xfrm>
          <a:prstGeom prst="rect">
            <a:avLst/>
          </a:prstGeom>
        </p:spPr>
        <p:txBody>
          <a:bodyPr wrap="square">
            <a:spAutoFit/>
          </a:bodyPr>
          <a:lstStyle/>
          <a:p>
            <a:pPr>
              <a:lnSpc>
                <a:spcPct val="150000"/>
              </a:lnSpc>
            </a:pPr>
            <a:r>
              <a:rPr lang="el-GR" dirty="0">
                <a:solidFill>
                  <a:srgbClr val="000000"/>
                </a:solidFill>
                <a:latin typeface="Arial"/>
                <a:ea typeface="Calibri"/>
              </a:rPr>
              <a:t>Ο </a:t>
            </a:r>
            <a:r>
              <a:rPr lang="el-GR" dirty="0" err="1">
                <a:solidFill>
                  <a:srgbClr val="000000"/>
                </a:solidFill>
                <a:latin typeface="Arial"/>
                <a:ea typeface="Calibri"/>
              </a:rPr>
              <a:t>Kline</a:t>
            </a:r>
            <a:r>
              <a:rPr lang="el-GR" dirty="0">
                <a:solidFill>
                  <a:srgbClr val="000000"/>
                </a:solidFill>
                <a:latin typeface="Arial"/>
                <a:ea typeface="Calibri"/>
              </a:rPr>
              <a:t> δημοσίευσε μια σειρά από άρθρα ενάντια στα Νέα Μαθηματικά καθώς και ένα βιβλίο, το 1973 με τίτλο «</a:t>
            </a:r>
            <a:r>
              <a:rPr lang="el-GR" dirty="0" err="1">
                <a:solidFill>
                  <a:srgbClr val="000000"/>
                </a:solidFill>
                <a:latin typeface="Arial"/>
                <a:ea typeface="Calibri"/>
              </a:rPr>
              <a:t>Why</a:t>
            </a:r>
            <a:r>
              <a:rPr lang="el-GR" dirty="0">
                <a:solidFill>
                  <a:srgbClr val="000000"/>
                </a:solidFill>
                <a:latin typeface="Arial"/>
                <a:ea typeface="Calibri"/>
              </a:rPr>
              <a:t> </a:t>
            </a:r>
            <a:r>
              <a:rPr lang="el-GR" dirty="0" err="1">
                <a:solidFill>
                  <a:srgbClr val="000000"/>
                </a:solidFill>
                <a:latin typeface="Arial"/>
                <a:ea typeface="Calibri"/>
              </a:rPr>
              <a:t>Johnny</a:t>
            </a:r>
            <a:r>
              <a:rPr lang="el-GR" dirty="0">
                <a:solidFill>
                  <a:srgbClr val="000000"/>
                </a:solidFill>
                <a:latin typeface="Arial"/>
                <a:ea typeface="Calibri"/>
              </a:rPr>
              <a:t> </a:t>
            </a:r>
            <a:r>
              <a:rPr lang="el-GR" dirty="0" err="1">
                <a:solidFill>
                  <a:srgbClr val="000000"/>
                </a:solidFill>
                <a:latin typeface="Arial"/>
                <a:ea typeface="Calibri"/>
              </a:rPr>
              <a:t>Can’t</a:t>
            </a:r>
            <a:r>
              <a:rPr lang="el-GR" dirty="0">
                <a:solidFill>
                  <a:srgbClr val="000000"/>
                </a:solidFill>
                <a:latin typeface="Arial"/>
                <a:ea typeface="Calibri"/>
              </a:rPr>
              <a:t> </a:t>
            </a:r>
            <a:r>
              <a:rPr lang="el-GR" dirty="0" err="1">
                <a:solidFill>
                  <a:srgbClr val="000000"/>
                </a:solidFill>
                <a:latin typeface="Arial"/>
                <a:ea typeface="Calibri"/>
              </a:rPr>
              <a:t>Add</a:t>
            </a:r>
            <a:r>
              <a:rPr lang="el-GR" dirty="0">
                <a:solidFill>
                  <a:srgbClr val="000000"/>
                </a:solidFill>
                <a:latin typeface="Arial"/>
                <a:ea typeface="Calibri"/>
              </a:rPr>
              <a:t>: </a:t>
            </a:r>
            <a:r>
              <a:rPr lang="el-GR" dirty="0" err="1">
                <a:solidFill>
                  <a:srgbClr val="000000"/>
                </a:solidFill>
                <a:latin typeface="Arial"/>
                <a:ea typeface="Calibri"/>
              </a:rPr>
              <a:t>The</a:t>
            </a:r>
            <a:r>
              <a:rPr lang="el-GR" dirty="0">
                <a:solidFill>
                  <a:srgbClr val="000000"/>
                </a:solidFill>
                <a:latin typeface="Arial"/>
                <a:ea typeface="Calibri"/>
              </a:rPr>
              <a:t> </a:t>
            </a:r>
            <a:r>
              <a:rPr lang="el-GR" dirty="0" err="1">
                <a:solidFill>
                  <a:srgbClr val="000000"/>
                </a:solidFill>
                <a:latin typeface="Arial"/>
                <a:ea typeface="Calibri"/>
              </a:rPr>
              <a:t>failure</a:t>
            </a:r>
            <a:r>
              <a:rPr lang="el-GR" dirty="0">
                <a:solidFill>
                  <a:srgbClr val="000000"/>
                </a:solidFill>
                <a:latin typeface="Arial"/>
                <a:ea typeface="Calibri"/>
              </a:rPr>
              <a:t> of </a:t>
            </a:r>
            <a:r>
              <a:rPr lang="el-GR" dirty="0" err="1">
                <a:solidFill>
                  <a:srgbClr val="000000"/>
                </a:solidFill>
                <a:latin typeface="Arial"/>
                <a:ea typeface="Calibri"/>
              </a:rPr>
              <a:t>the</a:t>
            </a:r>
            <a:r>
              <a:rPr lang="el-GR" dirty="0">
                <a:solidFill>
                  <a:srgbClr val="000000"/>
                </a:solidFill>
                <a:latin typeface="Arial"/>
                <a:ea typeface="Calibri"/>
              </a:rPr>
              <a:t> </a:t>
            </a:r>
            <a:r>
              <a:rPr lang="el-GR" dirty="0" err="1">
                <a:solidFill>
                  <a:srgbClr val="000000"/>
                </a:solidFill>
                <a:latin typeface="Arial"/>
                <a:ea typeface="Calibri"/>
              </a:rPr>
              <a:t>New</a:t>
            </a:r>
            <a:r>
              <a:rPr lang="el-GR" dirty="0">
                <a:solidFill>
                  <a:srgbClr val="000000"/>
                </a:solidFill>
                <a:latin typeface="Arial"/>
                <a:ea typeface="Calibri"/>
              </a:rPr>
              <a:t> Math» (Γιατί δεν μπορεί να κάνει πρόσθεση ο Γιάννης: Η αποτυχία των Νέων Μαθηματικών). Η κριτική που ασκήθηκε από τον </a:t>
            </a:r>
            <a:r>
              <a:rPr lang="el-GR" dirty="0" err="1">
                <a:solidFill>
                  <a:srgbClr val="000000"/>
                </a:solidFill>
                <a:latin typeface="Arial"/>
                <a:ea typeface="Calibri"/>
              </a:rPr>
              <a:t>Kline</a:t>
            </a:r>
            <a:r>
              <a:rPr lang="el-GR" dirty="0">
                <a:solidFill>
                  <a:srgbClr val="000000"/>
                </a:solidFill>
                <a:latin typeface="Arial"/>
                <a:ea typeface="Calibri"/>
              </a:rPr>
              <a:t> και άλλους στις ΗΠΑ, ήταν παρόμοια με εκείνη που εμφανίστηκε στις υπόλοιπες χώρες της Δύσης και διαμόρφωσε τελικά την κοινή γνώμη. Βασική διαφορά της κριτικής στις ΗΠΑ ήταν ότι ήρθε πρώτη και ήταν πιο τεκμηριωμένη (</a:t>
            </a:r>
            <a:r>
              <a:rPr lang="el-GR" dirty="0" err="1">
                <a:solidFill>
                  <a:srgbClr val="000000"/>
                </a:solidFill>
                <a:latin typeface="Arial"/>
                <a:ea typeface="Calibri"/>
              </a:rPr>
              <a:t>Malaty</a:t>
            </a:r>
            <a:r>
              <a:rPr lang="el-GR" dirty="0">
                <a:solidFill>
                  <a:srgbClr val="000000"/>
                </a:solidFill>
                <a:latin typeface="Arial"/>
                <a:ea typeface="Calibri"/>
              </a:rPr>
              <a:t>, 1999 στο </a:t>
            </a:r>
            <a:r>
              <a:rPr lang="el-GR" dirty="0" err="1">
                <a:solidFill>
                  <a:srgbClr val="000000"/>
                </a:solidFill>
                <a:latin typeface="Arial"/>
                <a:ea typeface="Calibri"/>
              </a:rPr>
              <a:t>Kilpatrick</a:t>
            </a:r>
            <a:r>
              <a:rPr lang="el-GR" dirty="0">
                <a:solidFill>
                  <a:srgbClr val="000000"/>
                </a:solidFill>
                <a:latin typeface="Arial"/>
                <a:ea typeface="Calibri"/>
              </a:rPr>
              <a:t>, 2012).</a:t>
            </a:r>
            <a:endParaRPr lang="el-GR" dirty="0"/>
          </a:p>
        </p:txBody>
      </p:sp>
    </p:spTree>
    <p:extLst>
      <p:ext uri="{BB962C8B-B14F-4D97-AF65-F5344CB8AC3E}">
        <p14:creationId xmlns:p14="http://schemas.microsoft.com/office/powerpoint/2010/main" val="24468643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Αντιδράσεις </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2" name="Ορθογώνιο 1"/>
          <p:cNvSpPr/>
          <p:nvPr/>
        </p:nvSpPr>
        <p:spPr>
          <a:xfrm>
            <a:off x="713845" y="1684863"/>
            <a:ext cx="7890934" cy="1224951"/>
          </a:xfrm>
          <a:prstGeom prst="rect">
            <a:avLst/>
          </a:prstGeom>
        </p:spPr>
        <p:txBody>
          <a:bodyPr wrap="square">
            <a:spAutoFit/>
          </a:bodyPr>
          <a:lstStyle/>
          <a:p>
            <a:pPr algn="just">
              <a:lnSpc>
                <a:spcPct val="115000"/>
              </a:lnSpc>
              <a:spcAft>
                <a:spcPts val="0"/>
              </a:spcAft>
            </a:pPr>
            <a:endParaRPr lang="el-GR" sz="1600" dirty="0">
              <a:solidFill>
                <a:srgbClr val="000000"/>
              </a:solidFill>
              <a:effectLst/>
              <a:latin typeface="Arial"/>
              <a:ea typeface="Calibri"/>
              <a:cs typeface="Times New Roman"/>
            </a:endParaRPr>
          </a:p>
          <a:p>
            <a:pPr algn="just">
              <a:lnSpc>
                <a:spcPct val="115000"/>
              </a:lnSpc>
              <a:spcAft>
                <a:spcPts val="0"/>
              </a:spcAft>
            </a:pPr>
            <a:endParaRPr lang="el-GR" sz="1600" dirty="0">
              <a:solidFill>
                <a:srgbClr val="000000"/>
              </a:solidFill>
              <a:effectLst/>
              <a:latin typeface="Arial"/>
              <a:ea typeface="Calibri"/>
              <a:cs typeface="Times New Roman"/>
            </a:endParaRPr>
          </a:p>
          <a:p>
            <a:pPr algn="just">
              <a:lnSpc>
                <a:spcPct val="115000"/>
              </a:lnSpc>
              <a:spcAft>
                <a:spcPts val="0"/>
              </a:spcAft>
            </a:pPr>
            <a:endParaRPr lang="el-GR" sz="1600" dirty="0">
              <a:solidFill>
                <a:srgbClr val="000000"/>
              </a:solidFill>
              <a:latin typeface="Arial"/>
              <a:ea typeface="Calibri"/>
              <a:cs typeface="Times New Roman"/>
            </a:endParaRPr>
          </a:p>
          <a:p>
            <a:pPr algn="just">
              <a:lnSpc>
                <a:spcPct val="115000"/>
              </a:lnSpc>
              <a:spcAft>
                <a:spcPts val="0"/>
              </a:spcAft>
            </a:pPr>
            <a:endParaRPr lang="el-GR" sz="1600" dirty="0">
              <a:effectLst/>
              <a:latin typeface="Calibri"/>
              <a:ea typeface="Calibri"/>
              <a:cs typeface="Times New Roman"/>
            </a:endParaRPr>
          </a:p>
        </p:txBody>
      </p:sp>
      <p:sp>
        <p:nvSpPr>
          <p:cNvPr id="6" name="Ορθογώνιο 5"/>
          <p:cNvSpPr/>
          <p:nvPr/>
        </p:nvSpPr>
        <p:spPr>
          <a:xfrm>
            <a:off x="646768" y="2006137"/>
            <a:ext cx="7887632" cy="4611455"/>
          </a:xfrm>
          <a:prstGeom prst="rect">
            <a:avLst/>
          </a:prstGeom>
        </p:spPr>
        <p:txBody>
          <a:bodyPr wrap="square">
            <a:spAutoFit/>
          </a:bodyPr>
          <a:lstStyle/>
          <a:p>
            <a:pPr>
              <a:lnSpc>
                <a:spcPct val="150000"/>
              </a:lnSpc>
            </a:pPr>
            <a:r>
              <a:rPr lang="el-GR" dirty="0">
                <a:solidFill>
                  <a:srgbClr val="000000"/>
                </a:solidFill>
                <a:latin typeface="Arial"/>
                <a:ea typeface="Calibri"/>
              </a:rPr>
              <a:t>Αντίδραση όμως ήρθε και από τα μέλη του κινήματος των Νέων Μαθηματικών. Ο </a:t>
            </a:r>
            <a:r>
              <a:rPr lang="el-GR" dirty="0" err="1">
                <a:solidFill>
                  <a:srgbClr val="000000"/>
                </a:solidFill>
                <a:latin typeface="Arial"/>
                <a:ea typeface="Calibri"/>
              </a:rPr>
              <a:t>Beberman</a:t>
            </a:r>
            <a:r>
              <a:rPr lang="el-GR" dirty="0">
                <a:solidFill>
                  <a:srgbClr val="000000"/>
                </a:solidFill>
                <a:latin typeface="Arial"/>
                <a:ea typeface="Calibri"/>
              </a:rPr>
              <a:t> (1958) θεώρησε το κίνημα των Νέων Μαθηματικών ως βιαστικό και ασύνετο δηλώνοντας ότι, «κινδυνεύουμε να αναθρέψουμε μια γενιά παιδιών που θα είναι ανίκανα να κάνουν υπολογιστική αριθμητική» (</a:t>
            </a:r>
            <a:r>
              <a:rPr lang="el-GR" dirty="0" err="1">
                <a:solidFill>
                  <a:srgbClr val="000000"/>
                </a:solidFill>
                <a:latin typeface="Arial"/>
                <a:ea typeface="Calibri"/>
              </a:rPr>
              <a:t>Kilpatrick</a:t>
            </a:r>
            <a:r>
              <a:rPr lang="el-GR" dirty="0">
                <a:solidFill>
                  <a:srgbClr val="000000"/>
                </a:solidFill>
                <a:latin typeface="Arial"/>
                <a:ea typeface="Calibri"/>
              </a:rPr>
              <a:t>, 2012). Υποστήριξε επιπλέον, ότι οι αλλαγές στο αναλυτικό πρόγραμμα θα πρέπει να γίνουν πολύ αργά και προσεκτικά δεδομένου ότι πολλοί δάσκαλοι της πρωτοβάθμιας εκπαίδευσης θα πρέπει να επιμορφωθούν αφού δεν μπορούμε να αναμένουμε να προσαρμοστούν στις αλλαγές όσο αποτελεσματικά και γρήγορα θα προσαρμοστούν καθηγητές που ειδικεύονται στη διδασκαλία των μαθηματικών. </a:t>
            </a:r>
            <a:endParaRPr lang="el-GR" dirty="0"/>
          </a:p>
        </p:txBody>
      </p:sp>
    </p:spTree>
    <p:extLst>
      <p:ext uri="{BB962C8B-B14F-4D97-AF65-F5344CB8AC3E}">
        <p14:creationId xmlns:p14="http://schemas.microsoft.com/office/powerpoint/2010/main" val="15222712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Αντιδράσεις </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2" name="Ορθογώνιο 1"/>
          <p:cNvSpPr/>
          <p:nvPr/>
        </p:nvSpPr>
        <p:spPr>
          <a:xfrm>
            <a:off x="713845" y="1684863"/>
            <a:ext cx="7890934" cy="1224951"/>
          </a:xfrm>
          <a:prstGeom prst="rect">
            <a:avLst/>
          </a:prstGeom>
        </p:spPr>
        <p:txBody>
          <a:bodyPr wrap="square">
            <a:spAutoFit/>
          </a:bodyPr>
          <a:lstStyle/>
          <a:p>
            <a:pPr algn="just">
              <a:lnSpc>
                <a:spcPct val="115000"/>
              </a:lnSpc>
              <a:spcAft>
                <a:spcPts val="0"/>
              </a:spcAft>
            </a:pPr>
            <a:endParaRPr lang="el-GR" sz="1600" dirty="0">
              <a:solidFill>
                <a:srgbClr val="000000"/>
              </a:solidFill>
              <a:effectLst/>
              <a:latin typeface="Arial"/>
              <a:ea typeface="Calibri"/>
              <a:cs typeface="Times New Roman"/>
            </a:endParaRPr>
          </a:p>
          <a:p>
            <a:pPr algn="just">
              <a:lnSpc>
                <a:spcPct val="115000"/>
              </a:lnSpc>
              <a:spcAft>
                <a:spcPts val="0"/>
              </a:spcAft>
            </a:pPr>
            <a:endParaRPr lang="el-GR" sz="1600" dirty="0">
              <a:solidFill>
                <a:srgbClr val="000000"/>
              </a:solidFill>
              <a:effectLst/>
              <a:latin typeface="Arial"/>
              <a:ea typeface="Calibri"/>
              <a:cs typeface="Times New Roman"/>
            </a:endParaRPr>
          </a:p>
          <a:p>
            <a:pPr algn="just">
              <a:lnSpc>
                <a:spcPct val="115000"/>
              </a:lnSpc>
              <a:spcAft>
                <a:spcPts val="0"/>
              </a:spcAft>
            </a:pPr>
            <a:endParaRPr lang="el-GR" sz="1600" dirty="0">
              <a:solidFill>
                <a:srgbClr val="000000"/>
              </a:solidFill>
              <a:latin typeface="Arial"/>
              <a:ea typeface="Calibri"/>
              <a:cs typeface="Times New Roman"/>
            </a:endParaRPr>
          </a:p>
          <a:p>
            <a:pPr algn="just">
              <a:lnSpc>
                <a:spcPct val="115000"/>
              </a:lnSpc>
              <a:spcAft>
                <a:spcPts val="0"/>
              </a:spcAft>
            </a:pPr>
            <a:endParaRPr lang="el-GR" sz="1600" dirty="0">
              <a:effectLst/>
              <a:latin typeface="Calibri"/>
              <a:ea typeface="Calibri"/>
              <a:cs typeface="Times New Roman"/>
            </a:endParaRPr>
          </a:p>
        </p:txBody>
      </p:sp>
      <p:sp>
        <p:nvSpPr>
          <p:cNvPr id="6" name="Ορθογώνιο 5"/>
          <p:cNvSpPr/>
          <p:nvPr/>
        </p:nvSpPr>
        <p:spPr>
          <a:xfrm>
            <a:off x="646768" y="2006137"/>
            <a:ext cx="7887632" cy="3416320"/>
          </a:xfrm>
          <a:prstGeom prst="rect">
            <a:avLst/>
          </a:prstGeom>
        </p:spPr>
        <p:txBody>
          <a:bodyPr wrap="square">
            <a:spAutoFit/>
          </a:bodyPr>
          <a:lstStyle/>
          <a:p>
            <a:pPr>
              <a:lnSpc>
                <a:spcPct val="150000"/>
              </a:lnSpc>
            </a:pPr>
            <a:r>
              <a:rPr lang="el-GR" dirty="0">
                <a:solidFill>
                  <a:srgbClr val="000000"/>
                </a:solidFill>
                <a:latin typeface="Arial"/>
                <a:ea typeface="Calibri"/>
              </a:rPr>
              <a:t>Το 1975 με άρθρο της, η Εθνική Συμβουλευτική Επιτροπή για τη Μαθηματική Εκπαίδευση στις ΗΠΑ επιχειρηματολόγησε ενάντια στις διχοτομικές επιλογές που προτάθηκαν για τα σχολικά μαθηματικά δηλαδή, έννοιες ενάντια στις δεξιότητες, φορμαλισμός ενάντια στη διαίσθηση και γενικά το νέο ενάντια στο παλιό. Υποστήριξε συγκεκριμένα ότι ο όρος Νέα Μαθηματικά αποτελεί περισσότερο μια ετικέτα για τις μεταρρυθμίσεις που συνέβησαν κατά τα έτη 1955–1975 σε διάφορες χώρες παρά ένα σύνολο μεταρρυθμιστικών προτάσεων ή κινήσεων (</a:t>
            </a:r>
            <a:r>
              <a:rPr lang="el-GR" dirty="0" err="1">
                <a:solidFill>
                  <a:srgbClr val="000000"/>
                </a:solidFill>
                <a:latin typeface="Arial"/>
                <a:ea typeface="Calibri"/>
              </a:rPr>
              <a:t>Kilpatrick</a:t>
            </a:r>
            <a:r>
              <a:rPr lang="el-GR" dirty="0">
                <a:solidFill>
                  <a:srgbClr val="000000"/>
                </a:solidFill>
                <a:latin typeface="Arial"/>
                <a:ea typeface="Calibri"/>
              </a:rPr>
              <a:t>, 2012).</a:t>
            </a:r>
          </a:p>
        </p:txBody>
      </p:sp>
    </p:spTree>
    <p:extLst>
      <p:ext uri="{BB962C8B-B14F-4D97-AF65-F5344CB8AC3E}">
        <p14:creationId xmlns:p14="http://schemas.microsoft.com/office/powerpoint/2010/main" val="2956190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Αμφισβήτηση και </a:t>
            </a:r>
            <a:r>
              <a:rPr lang="el-GR" dirty="0" err="1">
                <a:solidFill>
                  <a:srgbClr val="FF0000"/>
                </a:solidFill>
              </a:rPr>
              <a:t>επαναπροσανατολισμός</a:t>
            </a:r>
            <a:r>
              <a:rPr lang="el-GR" dirty="0">
                <a:solidFill>
                  <a:srgbClr val="FF0000"/>
                </a:solidFill>
              </a:rPr>
              <a:t> </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6" name="Ορθογώνιο 5"/>
          <p:cNvSpPr/>
          <p:nvPr/>
        </p:nvSpPr>
        <p:spPr>
          <a:xfrm>
            <a:off x="646768" y="1593917"/>
            <a:ext cx="7887632" cy="5027017"/>
          </a:xfrm>
          <a:prstGeom prst="rect">
            <a:avLst/>
          </a:prstGeom>
        </p:spPr>
        <p:txBody>
          <a:bodyPr wrap="square">
            <a:spAutoFit/>
          </a:bodyPr>
          <a:lstStyle/>
          <a:p>
            <a:pPr>
              <a:lnSpc>
                <a:spcPct val="150000"/>
              </a:lnSpc>
            </a:pPr>
            <a:r>
              <a:rPr lang="el-GR" dirty="0">
                <a:solidFill>
                  <a:srgbClr val="000000"/>
                </a:solidFill>
                <a:latin typeface="Arial"/>
                <a:ea typeface="Calibri"/>
              </a:rPr>
              <a:t>Τα μοντέρνα Μαθηματικά ωστόσο δεν ανταποκρίθηκαν στις προσδοκίες τις οποίες είχαν εναποθέσει σε αυτά οι ειδικοί. Συγκριτικές έρευνες αξιολόγησης π.χ. έδειξαν ότι τα νέα Μαθηματικά δεν βελτίωσαν τις επιδόσεις των μαθητών. Έτσι στην Αμερική ήδη από τη δεκαετία του 1980 η κίνηση των μοντέρνων Μαθηματικών γνωρίζει μια ύφεση, καθώς σε αυτήν κυρίως αποδίδεται η “αδυναμία του Γιάννη να μάθει να αριθμεί” (</a:t>
            </a:r>
            <a:r>
              <a:rPr lang="el-GR" dirty="0" err="1">
                <a:solidFill>
                  <a:srgbClr val="000000"/>
                </a:solidFill>
                <a:latin typeface="Arial"/>
                <a:ea typeface="Calibri"/>
              </a:rPr>
              <a:t>Why</a:t>
            </a:r>
            <a:r>
              <a:rPr lang="el-GR" dirty="0">
                <a:solidFill>
                  <a:srgbClr val="000000"/>
                </a:solidFill>
                <a:latin typeface="Arial"/>
                <a:ea typeface="Calibri"/>
              </a:rPr>
              <a:t> </a:t>
            </a:r>
            <a:r>
              <a:rPr lang="el-GR" dirty="0" err="1">
                <a:solidFill>
                  <a:srgbClr val="000000"/>
                </a:solidFill>
                <a:latin typeface="Arial"/>
                <a:ea typeface="Calibri"/>
              </a:rPr>
              <a:t>Jonhy</a:t>
            </a:r>
            <a:r>
              <a:rPr lang="el-GR" dirty="0">
                <a:solidFill>
                  <a:srgbClr val="000000"/>
                </a:solidFill>
                <a:latin typeface="Arial"/>
                <a:ea typeface="Calibri"/>
              </a:rPr>
              <a:t> </a:t>
            </a:r>
            <a:r>
              <a:rPr lang="el-GR" dirty="0" err="1">
                <a:solidFill>
                  <a:srgbClr val="000000"/>
                </a:solidFill>
                <a:latin typeface="Arial"/>
                <a:ea typeface="Calibri"/>
              </a:rPr>
              <a:t>can't</a:t>
            </a:r>
            <a:r>
              <a:rPr lang="el-GR" dirty="0">
                <a:solidFill>
                  <a:srgbClr val="000000"/>
                </a:solidFill>
                <a:latin typeface="Arial"/>
                <a:ea typeface="Calibri"/>
              </a:rPr>
              <a:t> </a:t>
            </a:r>
            <a:r>
              <a:rPr lang="el-GR" dirty="0" err="1">
                <a:solidFill>
                  <a:srgbClr val="000000"/>
                </a:solidFill>
                <a:latin typeface="Arial"/>
                <a:ea typeface="Calibri"/>
              </a:rPr>
              <a:t>count</a:t>
            </a:r>
            <a:r>
              <a:rPr lang="el-GR" dirty="0">
                <a:solidFill>
                  <a:srgbClr val="000000"/>
                </a:solidFill>
                <a:latin typeface="Arial"/>
                <a:ea typeface="Calibri"/>
              </a:rPr>
              <a:t>, M. </a:t>
            </a:r>
            <a:r>
              <a:rPr lang="el-GR" dirty="0" err="1">
                <a:solidFill>
                  <a:srgbClr val="000000"/>
                </a:solidFill>
                <a:latin typeface="Arial"/>
                <a:ea typeface="Calibri"/>
              </a:rPr>
              <a:t>Kline</a:t>
            </a:r>
            <a:r>
              <a:rPr lang="el-GR" dirty="0">
                <a:solidFill>
                  <a:srgbClr val="000000"/>
                </a:solidFill>
                <a:latin typeface="Arial"/>
                <a:ea typeface="Calibri"/>
              </a:rPr>
              <a:t>, 1990,12). Αλλά και στην Ευρώπη η κατάσταση δεν είναι διαφορετική. Η αναφορά </a:t>
            </a:r>
            <a:r>
              <a:rPr lang="el-GR" dirty="0" err="1">
                <a:solidFill>
                  <a:srgbClr val="000000"/>
                </a:solidFill>
                <a:latin typeface="Arial"/>
                <a:ea typeface="Calibri"/>
              </a:rPr>
              <a:t>Cockcroft</a:t>
            </a:r>
            <a:r>
              <a:rPr lang="el-GR" dirty="0">
                <a:solidFill>
                  <a:srgbClr val="000000"/>
                </a:solidFill>
                <a:latin typeface="Arial"/>
                <a:ea typeface="Calibri"/>
              </a:rPr>
              <a:t> (1982) π.χ., η οποία ασχολείται με τη διερεύνηση της διδασκαλίας των Μαθηματικών στα σχολεία της Βρετανίας, τονίζει βεβαίως ότι είναι υπερβολικές οι κραυγές της Κασσάνδρας για πτώση των κριτηρίων, διαπιστώνει εντούτοις ότι η κατάσταση δεν είναι απολύτως ικανοποιητική. </a:t>
            </a:r>
          </a:p>
        </p:txBody>
      </p:sp>
    </p:spTree>
    <p:extLst>
      <p:ext uri="{BB962C8B-B14F-4D97-AF65-F5344CB8AC3E}">
        <p14:creationId xmlns:p14="http://schemas.microsoft.com/office/powerpoint/2010/main" val="1870007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Αμφισβήτηση και </a:t>
            </a:r>
            <a:r>
              <a:rPr lang="el-GR" dirty="0" err="1">
                <a:solidFill>
                  <a:srgbClr val="FF0000"/>
                </a:solidFill>
              </a:rPr>
              <a:t>επαναπροσανατολισμός</a:t>
            </a:r>
            <a:r>
              <a:rPr lang="el-GR" dirty="0">
                <a:solidFill>
                  <a:srgbClr val="FF0000"/>
                </a:solidFill>
              </a:rPr>
              <a:t> </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6" name="Ορθογώνιο 5"/>
          <p:cNvSpPr/>
          <p:nvPr/>
        </p:nvSpPr>
        <p:spPr>
          <a:xfrm>
            <a:off x="646768" y="1593917"/>
            <a:ext cx="7887632" cy="3365024"/>
          </a:xfrm>
          <a:prstGeom prst="rect">
            <a:avLst/>
          </a:prstGeom>
        </p:spPr>
        <p:txBody>
          <a:bodyPr wrap="square">
            <a:spAutoFit/>
          </a:bodyPr>
          <a:lstStyle/>
          <a:p>
            <a:pPr>
              <a:lnSpc>
                <a:spcPct val="150000"/>
              </a:lnSpc>
            </a:pPr>
            <a:r>
              <a:rPr lang="el-GR" dirty="0">
                <a:solidFill>
                  <a:srgbClr val="000000"/>
                </a:solidFill>
                <a:latin typeface="Arial"/>
                <a:ea typeface="Calibri"/>
              </a:rPr>
              <a:t>Τη διαπίστωση της αυτή την αποδίδει στο γεγονός ότι η κίνηση των μοντέρνων Μαθηματικών περιόρισε την προσπάθεια των δασκάλων κυρίως στην διδασκαλία εννοιών και αριθμητικών δεξιοτήτων, χωρίς να βοηθούν παράλληλα τα παιδιά να κατανοούν τον τρόπο με τον οποίον αυτές οι έννοιες μπορούν να εφαρμοσθούν σε πρακτικές καταστάσεις. Η όλη κατάσταση επιτείνεται από το γεγονός ότι γενικώς τα σχολικά εγχειρίδια των Μαθηματικών είναι κακογραμμένα (</a:t>
            </a:r>
            <a:r>
              <a:rPr lang="el-GR" dirty="0" err="1">
                <a:solidFill>
                  <a:srgbClr val="000000"/>
                </a:solidFill>
                <a:latin typeface="Arial"/>
                <a:ea typeface="Calibri"/>
              </a:rPr>
              <a:t>πρβλ</a:t>
            </a:r>
            <a:r>
              <a:rPr lang="el-GR" dirty="0">
                <a:solidFill>
                  <a:srgbClr val="000000"/>
                </a:solidFill>
                <a:latin typeface="Arial"/>
                <a:ea typeface="Calibri"/>
              </a:rPr>
              <a:t>. Μ. </a:t>
            </a:r>
            <a:r>
              <a:rPr lang="el-GR" dirty="0" err="1">
                <a:solidFill>
                  <a:srgbClr val="000000"/>
                </a:solidFill>
                <a:latin typeface="Arial"/>
                <a:ea typeface="Calibri"/>
              </a:rPr>
              <a:t>Hughes</a:t>
            </a:r>
            <a:r>
              <a:rPr lang="el-GR" dirty="0">
                <a:solidFill>
                  <a:srgbClr val="000000"/>
                </a:solidFill>
                <a:latin typeface="Arial"/>
                <a:ea typeface="Calibri"/>
              </a:rPr>
              <a:t>, 1996, 21, Γ. </a:t>
            </a:r>
            <a:r>
              <a:rPr lang="el-GR" dirty="0" err="1">
                <a:solidFill>
                  <a:srgbClr val="000000"/>
                </a:solidFill>
                <a:latin typeface="Arial"/>
                <a:ea typeface="Calibri"/>
              </a:rPr>
              <a:t>Κόσυβας</a:t>
            </a:r>
            <a:r>
              <a:rPr lang="el-GR" dirty="0">
                <a:solidFill>
                  <a:srgbClr val="000000"/>
                </a:solidFill>
                <a:latin typeface="Arial"/>
                <a:ea typeface="Calibri"/>
              </a:rPr>
              <a:t>, 1996, 23 </a:t>
            </a:r>
            <a:r>
              <a:rPr lang="el-GR" dirty="0" err="1">
                <a:solidFill>
                  <a:srgbClr val="000000"/>
                </a:solidFill>
                <a:latin typeface="Arial"/>
                <a:ea typeface="Calibri"/>
              </a:rPr>
              <a:t>κ.κ</a:t>
            </a:r>
            <a:r>
              <a:rPr lang="el-GR" dirty="0">
                <a:solidFill>
                  <a:srgbClr val="000000"/>
                </a:solidFill>
                <a:latin typeface="Arial"/>
                <a:ea typeface="Calibri"/>
              </a:rPr>
              <a:t>.).</a:t>
            </a:r>
          </a:p>
        </p:txBody>
      </p:sp>
    </p:spTree>
    <p:extLst>
      <p:ext uri="{BB962C8B-B14F-4D97-AF65-F5344CB8AC3E}">
        <p14:creationId xmlns:p14="http://schemas.microsoft.com/office/powerpoint/2010/main" val="1333206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fr-FR" dirty="0">
                <a:solidFill>
                  <a:srgbClr val="FF0000"/>
                </a:solidFill>
              </a:rPr>
              <a:t>H </a:t>
            </a:r>
            <a:r>
              <a:rPr lang="el-GR" dirty="0">
                <a:solidFill>
                  <a:srgbClr val="FF0000"/>
                </a:solidFill>
              </a:rPr>
              <a:t>ομάδα </a:t>
            </a:r>
            <a:r>
              <a:rPr lang="fr-FR" dirty="0" err="1">
                <a:solidFill>
                  <a:srgbClr val="FF0000"/>
                </a:solidFill>
              </a:rPr>
              <a:t>Nikolas</a:t>
            </a:r>
            <a:r>
              <a:rPr lang="fr-FR" dirty="0">
                <a:solidFill>
                  <a:srgbClr val="FF0000"/>
                </a:solidFill>
              </a:rPr>
              <a:t> Bourbaki</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5124160"/>
          </a:xfrm>
          <a:prstGeom prst="rect">
            <a:avLst/>
          </a:prstGeom>
        </p:spPr>
        <p:txBody>
          <a:bodyPr wrap="square">
            <a:spAutoFit/>
          </a:bodyPr>
          <a:lstStyle/>
          <a:p>
            <a:pPr marL="450215" marR="233680" algn="just">
              <a:lnSpc>
                <a:spcPct val="115000"/>
              </a:lnSpc>
              <a:spcAft>
                <a:spcPts val="1000"/>
              </a:spcAft>
            </a:pPr>
            <a:r>
              <a:rPr lang="el-GR" sz="2400" dirty="0">
                <a:latin typeface="Calibri"/>
                <a:ea typeface="Calibri"/>
                <a:cs typeface="Times New Roman"/>
              </a:rPr>
              <a:t>•  Για να πάρει κάποιος µ</a:t>
            </a:r>
            <a:r>
              <a:rPr lang="el-GR" sz="2400" dirty="0" err="1">
                <a:latin typeface="Calibri"/>
                <a:ea typeface="Calibri"/>
                <a:cs typeface="Times New Roman"/>
              </a:rPr>
              <a:t>έρος</a:t>
            </a:r>
            <a:r>
              <a:rPr lang="el-GR" sz="2400" dirty="0">
                <a:latin typeface="Calibri"/>
                <a:ea typeface="Calibri"/>
                <a:cs typeface="Times New Roman"/>
              </a:rPr>
              <a:t> στις συναντήσεις των Β</a:t>
            </a:r>
            <a:r>
              <a:rPr lang="en-US" sz="2400" dirty="0" err="1">
                <a:latin typeface="Calibri"/>
                <a:ea typeface="Calibri"/>
                <a:cs typeface="Times New Roman"/>
              </a:rPr>
              <a:t>ourbaki</a:t>
            </a:r>
            <a:r>
              <a:rPr lang="el-GR" sz="2400" dirty="0">
                <a:latin typeface="Calibri"/>
                <a:ea typeface="Calibri"/>
                <a:cs typeface="Times New Roman"/>
              </a:rPr>
              <a:t> αλλά και να γίνει µέλος της </a:t>
            </a:r>
            <a:r>
              <a:rPr lang="el-GR" sz="2400" dirty="0" err="1">
                <a:latin typeface="Calibri"/>
                <a:ea typeface="Calibri"/>
                <a:cs typeface="Times New Roman"/>
              </a:rPr>
              <a:t>οµάδας</a:t>
            </a:r>
            <a:r>
              <a:rPr lang="el-GR" sz="2400" dirty="0">
                <a:latin typeface="Calibri"/>
                <a:ea typeface="Calibri"/>
                <a:cs typeface="Times New Roman"/>
              </a:rPr>
              <a:t> έπρεπε να πληροί κάποιες προϋποθέσεις.</a:t>
            </a:r>
          </a:p>
          <a:p>
            <a:pPr marL="450215" marR="233680" algn="just">
              <a:lnSpc>
                <a:spcPct val="115000"/>
              </a:lnSpc>
              <a:spcAft>
                <a:spcPts val="1000"/>
              </a:spcAft>
            </a:pPr>
            <a:endParaRPr lang="el-GR" sz="2400" dirty="0">
              <a:latin typeface="Calibri"/>
              <a:ea typeface="Calibri"/>
              <a:cs typeface="Times New Roman"/>
            </a:endParaRPr>
          </a:p>
          <a:p>
            <a:pPr marL="793115" marR="233680" indent="-342900" algn="just">
              <a:lnSpc>
                <a:spcPct val="115000"/>
              </a:lnSpc>
              <a:spcAft>
                <a:spcPts val="1000"/>
              </a:spcAft>
              <a:buFont typeface="Arial" panose="020B0604020202020204" pitchFamily="34" charset="0"/>
              <a:buChar char="•"/>
            </a:pPr>
            <a:r>
              <a:rPr lang="el-GR" sz="2400" dirty="0">
                <a:latin typeface="Calibri"/>
                <a:ea typeface="Calibri"/>
                <a:cs typeface="Times New Roman"/>
              </a:rPr>
              <a:t>Έτσι, και µε αλλεπάλληλες συναντήσεις, οι Β</a:t>
            </a:r>
            <a:r>
              <a:rPr lang="sq-AL" sz="2400" dirty="0">
                <a:latin typeface="Calibri"/>
                <a:ea typeface="Calibri"/>
                <a:cs typeface="Times New Roman"/>
              </a:rPr>
              <a:t>ourbaki </a:t>
            </a:r>
            <a:r>
              <a:rPr lang="el-GR" sz="2400" dirty="0">
                <a:latin typeface="Calibri"/>
                <a:ea typeface="Calibri"/>
                <a:cs typeface="Times New Roman"/>
              </a:rPr>
              <a:t> άρχισαν το συγγραφικό τους έργο. Με πρότυπο την αυστηρή γλώσσα και τον τρόπο γραφής της Άλγεβρας του </a:t>
            </a:r>
            <a:r>
              <a:rPr lang="el-GR" sz="2400" dirty="0" err="1">
                <a:latin typeface="Calibri"/>
                <a:ea typeface="Calibri"/>
                <a:cs typeface="Times New Roman"/>
              </a:rPr>
              <a:t>van</a:t>
            </a:r>
            <a:r>
              <a:rPr lang="el-GR" sz="2400" dirty="0">
                <a:latin typeface="Calibri"/>
                <a:ea typeface="Calibri"/>
                <a:cs typeface="Times New Roman"/>
              </a:rPr>
              <a:t> </a:t>
            </a:r>
            <a:r>
              <a:rPr lang="el-GR" sz="2400" dirty="0" err="1">
                <a:latin typeface="Calibri"/>
                <a:ea typeface="Calibri"/>
                <a:cs typeface="Times New Roman"/>
              </a:rPr>
              <a:t>der</a:t>
            </a:r>
            <a:r>
              <a:rPr lang="el-GR" sz="2400" dirty="0">
                <a:latin typeface="Calibri"/>
                <a:ea typeface="Calibri"/>
                <a:cs typeface="Times New Roman"/>
              </a:rPr>
              <a:t> </a:t>
            </a:r>
            <a:r>
              <a:rPr lang="el-GR" sz="2400" dirty="0" err="1">
                <a:latin typeface="Calibri"/>
                <a:ea typeface="Calibri"/>
                <a:cs typeface="Times New Roman"/>
              </a:rPr>
              <a:t>Waerden</a:t>
            </a:r>
            <a:r>
              <a:rPr lang="el-GR" sz="2400" dirty="0">
                <a:latin typeface="Calibri"/>
                <a:ea typeface="Calibri"/>
                <a:cs typeface="Times New Roman"/>
              </a:rPr>
              <a:t> προσπάθησαν να συντάξουν µ</a:t>
            </a:r>
            <a:r>
              <a:rPr lang="el-GR" sz="2400" dirty="0" err="1">
                <a:latin typeface="Calibri"/>
                <a:ea typeface="Calibri"/>
                <a:cs typeface="Times New Roman"/>
              </a:rPr>
              <a:t>αθηµατικά</a:t>
            </a:r>
            <a:r>
              <a:rPr lang="el-GR" sz="2400" dirty="0">
                <a:latin typeface="Calibri"/>
                <a:ea typeface="Calibri"/>
                <a:cs typeface="Times New Roman"/>
              </a:rPr>
              <a:t> </a:t>
            </a:r>
            <a:r>
              <a:rPr lang="el-GR" sz="2400" dirty="0" err="1">
                <a:latin typeface="Calibri"/>
                <a:ea typeface="Calibri"/>
                <a:cs typeface="Times New Roman"/>
              </a:rPr>
              <a:t>κείµενα</a:t>
            </a:r>
            <a:r>
              <a:rPr lang="el-GR" sz="2400" dirty="0">
                <a:latin typeface="Calibri"/>
                <a:ea typeface="Calibri"/>
                <a:cs typeface="Times New Roman"/>
              </a:rPr>
              <a:t> τα οποία να έχουν αυστηρή </a:t>
            </a:r>
            <a:r>
              <a:rPr lang="el-GR" sz="2400" dirty="0" err="1">
                <a:latin typeface="Calibri"/>
                <a:ea typeface="Calibri"/>
                <a:cs typeface="Times New Roman"/>
              </a:rPr>
              <a:t>θεµελίωση</a:t>
            </a:r>
            <a:r>
              <a:rPr lang="el-GR" sz="2400" dirty="0">
                <a:latin typeface="Calibri"/>
                <a:ea typeface="Calibri"/>
                <a:cs typeface="Times New Roman"/>
              </a:rPr>
              <a:t> αλλά και σαφή διατύπωση. </a:t>
            </a:r>
          </a:p>
          <a:p>
            <a:pPr marL="450215" marR="233680" algn="just">
              <a:lnSpc>
                <a:spcPct val="115000"/>
              </a:lnSpc>
              <a:spcAft>
                <a:spcPts val="1000"/>
              </a:spcAft>
            </a:pPr>
            <a:endParaRPr lang="el-GR" sz="2400" dirty="0">
              <a:effectLst/>
              <a:latin typeface="Calibri"/>
              <a:ea typeface="Calibri"/>
              <a:cs typeface="Times New Roman"/>
            </a:endParaRPr>
          </a:p>
        </p:txBody>
      </p:sp>
    </p:spTree>
    <p:extLst>
      <p:ext uri="{BB962C8B-B14F-4D97-AF65-F5344CB8AC3E}">
        <p14:creationId xmlns:p14="http://schemas.microsoft.com/office/powerpoint/2010/main" val="10661114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Αμφισβήτηση και </a:t>
            </a:r>
            <a:r>
              <a:rPr lang="el-GR" dirty="0" err="1">
                <a:solidFill>
                  <a:srgbClr val="FF0000"/>
                </a:solidFill>
              </a:rPr>
              <a:t>επαναπροσανατολισμός</a:t>
            </a:r>
            <a:r>
              <a:rPr lang="el-GR" dirty="0">
                <a:solidFill>
                  <a:srgbClr val="FF0000"/>
                </a:solidFill>
              </a:rPr>
              <a:t> </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6" name="Ορθογώνιο 5"/>
          <p:cNvSpPr/>
          <p:nvPr/>
        </p:nvSpPr>
        <p:spPr>
          <a:xfrm>
            <a:off x="646768" y="1593917"/>
            <a:ext cx="7887632" cy="3000821"/>
          </a:xfrm>
          <a:prstGeom prst="rect">
            <a:avLst/>
          </a:prstGeom>
        </p:spPr>
        <p:txBody>
          <a:bodyPr wrap="square">
            <a:spAutoFit/>
          </a:bodyPr>
          <a:lstStyle/>
          <a:p>
            <a:pPr>
              <a:lnSpc>
                <a:spcPct val="150000"/>
              </a:lnSpc>
            </a:pPr>
            <a:r>
              <a:rPr lang="el-GR" dirty="0">
                <a:solidFill>
                  <a:srgbClr val="000000"/>
                </a:solidFill>
                <a:latin typeface="Arial"/>
                <a:ea typeface="Calibri"/>
              </a:rPr>
              <a:t>Αλλά και εκπρόσωποι της εργοδοσίας παραπονούνται ότι οι νέοι δεν ξέρουν να κάνουν απλές αριθμητικές πράξεις. Αυτό το οποίο θέλουν κατά βάση δεν είναι να μπορούν να κάνουν οι νέοι απλές αριθμητικές πράξεις, αλλά την ικανότητα να χρησιμοποιούν τα Μαθηματικά, για να λύνουν προβλήματα της καθημερινής ζωής. Ωστόσο για να λύνεις προβλήματα, πρέπει από τη μια μεριά να μπορείς να κάνεις με ευκολία αριθμητικές πράξεις και από την άλλη να μπορείς να κατανοείς μαθηματικές δομές. </a:t>
            </a:r>
          </a:p>
        </p:txBody>
      </p:sp>
    </p:spTree>
    <p:extLst>
      <p:ext uri="{BB962C8B-B14F-4D97-AF65-F5344CB8AC3E}">
        <p14:creationId xmlns:p14="http://schemas.microsoft.com/office/powerpoint/2010/main" val="37449341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Αμφισβήτηση και </a:t>
            </a:r>
            <a:r>
              <a:rPr lang="el-GR" dirty="0" err="1">
                <a:solidFill>
                  <a:srgbClr val="FF0000"/>
                </a:solidFill>
              </a:rPr>
              <a:t>επαναπροσανατολισμός</a:t>
            </a:r>
            <a:r>
              <a:rPr lang="el-GR" dirty="0">
                <a:solidFill>
                  <a:srgbClr val="FF0000"/>
                </a:solidFill>
              </a:rPr>
              <a:t> </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6" name="Ορθογώνιο 5"/>
          <p:cNvSpPr/>
          <p:nvPr/>
        </p:nvSpPr>
        <p:spPr>
          <a:xfrm>
            <a:off x="646768" y="1593917"/>
            <a:ext cx="7887632" cy="3831818"/>
          </a:xfrm>
          <a:prstGeom prst="rect">
            <a:avLst/>
          </a:prstGeom>
        </p:spPr>
        <p:txBody>
          <a:bodyPr wrap="square">
            <a:spAutoFit/>
          </a:bodyPr>
          <a:lstStyle/>
          <a:p>
            <a:pPr>
              <a:lnSpc>
                <a:spcPct val="150000"/>
              </a:lnSpc>
            </a:pPr>
            <a:r>
              <a:rPr lang="el-GR" dirty="0">
                <a:solidFill>
                  <a:srgbClr val="000000"/>
                </a:solidFill>
                <a:latin typeface="Arial"/>
                <a:ea typeface="Calibri"/>
              </a:rPr>
              <a:t>Καθώς φαίνεται όμως, όταν ζητούμε αριθμητικές δεξιότητες, ζητούμε παράλληλα και μαθηματική κατανόηση και αντιστρόφως, όταν ζητούμε μαθηματική κατανόηση ζητούμε επίσης αριθμητικές δεξιότητες. Αυτό που χρειάζεται κάθε μαθητής και κάθε άνθρωπος είναι και τα δύο, όχι το ένα ή το άλλο ούτε το ένα περισσότερο από το άλλο. Μόνον όταν τα έχουμε και τα δύο, είμαστε σε θέση να λύσουμε πραγματικά προβλήματα της καθημερινής ζωής. Μέχρι τη δεκαετία του 1970 τα “παλιά” Μαθηματικά έδιναν έμφαση σε δεξιότητες αυτοματισμού, εκτέλεσης δηλαδή αυτόματων δεξιοτήτων αρίθμησης και εκτέλεσης αριθμητικών πράξεων. </a:t>
            </a:r>
          </a:p>
        </p:txBody>
      </p:sp>
    </p:spTree>
    <p:extLst>
      <p:ext uri="{BB962C8B-B14F-4D97-AF65-F5344CB8AC3E}">
        <p14:creationId xmlns:p14="http://schemas.microsoft.com/office/powerpoint/2010/main" val="40389389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Αμφισβήτηση και </a:t>
            </a:r>
            <a:r>
              <a:rPr lang="el-GR" dirty="0" err="1">
                <a:solidFill>
                  <a:srgbClr val="FF0000"/>
                </a:solidFill>
              </a:rPr>
              <a:t>επαναπροσανατολισμός</a:t>
            </a:r>
            <a:r>
              <a:rPr lang="el-GR" dirty="0">
                <a:solidFill>
                  <a:srgbClr val="FF0000"/>
                </a:solidFill>
              </a:rPr>
              <a:t> </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6" name="Ορθογώνιο 5"/>
          <p:cNvSpPr/>
          <p:nvPr/>
        </p:nvSpPr>
        <p:spPr>
          <a:xfrm>
            <a:off x="646768" y="1593917"/>
            <a:ext cx="7887632" cy="3831818"/>
          </a:xfrm>
          <a:prstGeom prst="rect">
            <a:avLst/>
          </a:prstGeom>
        </p:spPr>
        <p:txBody>
          <a:bodyPr wrap="square">
            <a:spAutoFit/>
          </a:bodyPr>
          <a:lstStyle/>
          <a:p>
            <a:pPr>
              <a:lnSpc>
                <a:spcPct val="150000"/>
              </a:lnSpc>
            </a:pPr>
            <a:r>
              <a:rPr lang="el-GR" dirty="0">
                <a:solidFill>
                  <a:srgbClr val="000000"/>
                </a:solidFill>
                <a:latin typeface="Arial"/>
                <a:ea typeface="Calibri"/>
              </a:rPr>
              <a:t>Η διαμόρφωση δεξιοτήτων ρουτίνας και οι τεχνικές αρίθμησης ήταν ο πιο σημαντικός στόχος. Τα “μοντέρνα” Μαθηματικά αντίθετα δίνουν ιδιαίτερη έμφαση στην κατανόηση μαθηματικών δομών. </a:t>
            </a:r>
          </a:p>
          <a:p>
            <a:pPr>
              <a:lnSpc>
                <a:spcPct val="150000"/>
              </a:lnSpc>
            </a:pPr>
            <a:endParaRPr lang="el-GR" dirty="0">
              <a:solidFill>
                <a:srgbClr val="000000"/>
              </a:solidFill>
              <a:latin typeface="Arial"/>
              <a:ea typeface="Calibri"/>
            </a:endParaRPr>
          </a:p>
          <a:p>
            <a:pPr>
              <a:lnSpc>
                <a:spcPct val="150000"/>
              </a:lnSpc>
            </a:pPr>
            <a:r>
              <a:rPr lang="el-GR" dirty="0">
                <a:solidFill>
                  <a:srgbClr val="000000"/>
                </a:solidFill>
                <a:latin typeface="Arial"/>
                <a:ea typeface="Calibri"/>
              </a:rPr>
              <a:t>Κοροϊδευτικά λέγεται ότι τους ειδικούς τους ενδιαφέρει τώρα να κατανοούν τα παιδιά ότι 3X5 = 5X3 και αντίθετα αδιαφορούν, αν τρία πεντάρια κάνουν δεκαπέντε (</a:t>
            </a:r>
            <a:r>
              <a:rPr lang="el-GR" dirty="0" err="1">
                <a:solidFill>
                  <a:srgbClr val="000000"/>
                </a:solidFill>
                <a:latin typeface="Arial"/>
                <a:ea typeface="Calibri"/>
              </a:rPr>
              <a:t>Liebeck</a:t>
            </a:r>
            <a:r>
              <a:rPr lang="el-GR" dirty="0">
                <a:solidFill>
                  <a:srgbClr val="000000"/>
                </a:solidFill>
                <a:latin typeface="Arial"/>
                <a:ea typeface="Calibri"/>
              </a:rPr>
              <a:t>, 1990). Φαίνεται όμως ότι χρειάζονται και τα δύο και ότι είναι και τα δύο εξίσου σημαντικά για την επίλυση μαθηματικών προβλημάτων.</a:t>
            </a:r>
          </a:p>
        </p:txBody>
      </p:sp>
    </p:spTree>
    <p:extLst>
      <p:ext uri="{BB962C8B-B14F-4D97-AF65-F5344CB8AC3E}">
        <p14:creationId xmlns:p14="http://schemas.microsoft.com/office/powerpoint/2010/main" val="38927443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Βιβλιογραφία </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2" name="Ορθογώνιο 1"/>
          <p:cNvSpPr/>
          <p:nvPr/>
        </p:nvSpPr>
        <p:spPr>
          <a:xfrm>
            <a:off x="713845" y="1684863"/>
            <a:ext cx="7890934" cy="941796"/>
          </a:xfrm>
          <a:prstGeom prst="rect">
            <a:avLst/>
          </a:prstGeom>
        </p:spPr>
        <p:txBody>
          <a:bodyPr wrap="square">
            <a:spAutoFit/>
          </a:bodyPr>
          <a:lstStyle/>
          <a:p>
            <a:pPr algn="just">
              <a:lnSpc>
                <a:spcPct val="115000"/>
              </a:lnSpc>
              <a:spcAft>
                <a:spcPts val="0"/>
              </a:spcAft>
            </a:pPr>
            <a:endParaRPr lang="el-GR" sz="1600" dirty="0">
              <a:solidFill>
                <a:srgbClr val="000000"/>
              </a:solidFill>
              <a:effectLst/>
              <a:latin typeface="Arial"/>
              <a:ea typeface="Calibri"/>
              <a:cs typeface="Times New Roman"/>
            </a:endParaRPr>
          </a:p>
          <a:p>
            <a:pPr algn="just">
              <a:lnSpc>
                <a:spcPct val="115000"/>
              </a:lnSpc>
              <a:spcAft>
                <a:spcPts val="0"/>
              </a:spcAft>
            </a:pPr>
            <a:endParaRPr lang="el-GR" sz="1600" dirty="0">
              <a:solidFill>
                <a:srgbClr val="000000"/>
              </a:solidFill>
              <a:latin typeface="Arial"/>
              <a:ea typeface="Calibri"/>
              <a:cs typeface="Times New Roman"/>
            </a:endParaRPr>
          </a:p>
          <a:p>
            <a:pPr algn="just">
              <a:lnSpc>
                <a:spcPct val="115000"/>
              </a:lnSpc>
              <a:spcAft>
                <a:spcPts val="0"/>
              </a:spcAft>
            </a:pPr>
            <a:endParaRPr lang="el-GR" sz="1600" dirty="0">
              <a:effectLst/>
              <a:latin typeface="Calibri"/>
              <a:ea typeface="Calibri"/>
              <a:cs typeface="Times New Roman"/>
            </a:endParaRPr>
          </a:p>
        </p:txBody>
      </p:sp>
      <p:sp>
        <p:nvSpPr>
          <p:cNvPr id="3" name="Ορθογώνιο 2"/>
          <p:cNvSpPr/>
          <p:nvPr/>
        </p:nvSpPr>
        <p:spPr>
          <a:xfrm>
            <a:off x="713845" y="2057400"/>
            <a:ext cx="7890934" cy="3343992"/>
          </a:xfrm>
          <a:prstGeom prst="rect">
            <a:avLst/>
          </a:prstGeom>
        </p:spPr>
        <p:txBody>
          <a:bodyPr wrap="square">
            <a:spAutoFit/>
          </a:bodyPr>
          <a:lstStyle/>
          <a:p>
            <a:pPr lvl="0" algn="just">
              <a:lnSpc>
                <a:spcPct val="115000"/>
              </a:lnSpc>
              <a:spcAft>
                <a:spcPts val="1000"/>
              </a:spcAft>
            </a:pPr>
            <a:r>
              <a:rPr lang="el-GR" dirty="0" err="1">
                <a:latin typeface="Calibri"/>
                <a:ea typeface="Calibri"/>
                <a:cs typeface="Times New Roman"/>
              </a:rPr>
              <a:t>Dieudonne</a:t>
            </a:r>
            <a:r>
              <a:rPr lang="el-GR" dirty="0">
                <a:latin typeface="Calibri"/>
                <a:ea typeface="Calibri"/>
                <a:cs typeface="Times New Roman"/>
              </a:rPr>
              <a:t>  </a:t>
            </a:r>
            <a:r>
              <a:rPr lang="el-GR" dirty="0" err="1">
                <a:latin typeface="Calibri"/>
                <a:ea typeface="Calibri"/>
                <a:cs typeface="Times New Roman"/>
              </a:rPr>
              <a:t>Jean</a:t>
            </a:r>
            <a:r>
              <a:rPr lang="el-GR" dirty="0">
                <a:latin typeface="Calibri"/>
                <a:ea typeface="Calibri"/>
                <a:cs typeface="Times New Roman"/>
              </a:rPr>
              <a:t> (1977 b). Το έργο του </a:t>
            </a:r>
            <a:r>
              <a:rPr lang="el-GR" dirty="0" err="1">
                <a:latin typeface="Calibri"/>
                <a:ea typeface="Calibri"/>
                <a:cs typeface="Times New Roman"/>
              </a:rPr>
              <a:t>Nikolas</a:t>
            </a:r>
            <a:r>
              <a:rPr lang="el-GR" dirty="0">
                <a:latin typeface="Calibri"/>
                <a:ea typeface="Calibri"/>
                <a:cs typeface="Times New Roman"/>
              </a:rPr>
              <a:t> </a:t>
            </a:r>
            <a:r>
              <a:rPr lang="el-GR" dirty="0" err="1">
                <a:latin typeface="Calibri"/>
                <a:ea typeface="Calibri"/>
                <a:cs typeface="Times New Roman"/>
              </a:rPr>
              <a:t>Bourbaki</a:t>
            </a:r>
            <a:r>
              <a:rPr lang="el-GR" dirty="0">
                <a:latin typeface="Calibri"/>
                <a:ea typeface="Calibri"/>
                <a:cs typeface="Times New Roman"/>
              </a:rPr>
              <a:t>. Μετάφραση </a:t>
            </a:r>
            <a:r>
              <a:rPr lang="el-GR" dirty="0" err="1">
                <a:latin typeface="Calibri"/>
                <a:ea typeface="Calibri"/>
                <a:cs typeface="Times New Roman"/>
              </a:rPr>
              <a:t>Σταύρακα</a:t>
            </a:r>
            <a:r>
              <a:rPr lang="el-GR" dirty="0">
                <a:latin typeface="Calibri"/>
                <a:ea typeface="Calibri"/>
                <a:cs typeface="Times New Roman"/>
              </a:rPr>
              <a:t> Γ.  </a:t>
            </a:r>
            <a:r>
              <a:rPr lang="el-GR" i="1" dirty="0">
                <a:latin typeface="Calibri"/>
                <a:ea typeface="Calibri"/>
                <a:cs typeface="Times New Roman"/>
              </a:rPr>
              <a:t>Μαθηματική Επιθεώρηση, τεύχος 7</a:t>
            </a:r>
            <a:r>
              <a:rPr lang="el-GR" dirty="0">
                <a:latin typeface="Calibri"/>
                <a:ea typeface="Calibri"/>
                <a:cs typeface="Times New Roman"/>
              </a:rPr>
              <a:t>, σελίδες 51-69.</a:t>
            </a:r>
          </a:p>
          <a:p>
            <a:pPr algn="just">
              <a:lnSpc>
                <a:spcPct val="115000"/>
              </a:lnSpc>
              <a:spcAft>
                <a:spcPts val="1000"/>
              </a:spcAft>
            </a:pPr>
            <a:r>
              <a:rPr lang="el-GR" dirty="0">
                <a:latin typeface="Calibri"/>
                <a:ea typeface="Calibri"/>
                <a:cs typeface="Times New Roman"/>
              </a:rPr>
              <a:t>Καψάλης, Α, </a:t>
            </a:r>
            <a:r>
              <a:rPr lang="el-GR" dirty="0" err="1">
                <a:latin typeface="Calibri"/>
                <a:ea typeface="Calibri"/>
                <a:cs typeface="Times New Roman"/>
              </a:rPr>
              <a:t>Λεμονίδης</a:t>
            </a:r>
            <a:r>
              <a:rPr lang="el-GR" dirty="0">
                <a:latin typeface="Calibri"/>
                <a:ea typeface="Calibri"/>
                <a:cs typeface="Times New Roman"/>
              </a:rPr>
              <a:t>, Χ. (1999). Σύγχρονες τάσεις της διδακτικής των μαθηματικών. </a:t>
            </a:r>
            <a:r>
              <a:rPr lang="el-GR" i="1" dirty="0" err="1">
                <a:latin typeface="Calibri"/>
                <a:ea typeface="Calibri"/>
                <a:cs typeface="Times New Roman"/>
              </a:rPr>
              <a:t>ΜΑΚΕΔΝΟΝ</a:t>
            </a:r>
            <a:r>
              <a:rPr lang="el-GR" dirty="0">
                <a:latin typeface="Calibri"/>
                <a:ea typeface="Calibri"/>
                <a:cs typeface="Times New Roman"/>
              </a:rPr>
              <a:t>, Περιοδική επιστημονική έκδοση της Παιδαγωγικής Σχολής Φλώρινας του Α.Π.Θ. Τεύχος 6, </a:t>
            </a:r>
            <a:r>
              <a:rPr lang="el-GR" dirty="0" err="1">
                <a:latin typeface="Calibri"/>
                <a:ea typeface="Calibri"/>
                <a:cs typeface="Times New Roman"/>
              </a:rPr>
              <a:t>σσ</a:t>
            </a:r>
            <a:r>
              <a:rPr lang="el-GR" dirty="0">
                <a:latin typeface="Calibri"/>
                <a:ea typeface="Calibri"/>
                <a:cs typeface="Times New Roman"/>
              </a:rPr>
              <a:t>. 95-115.</a:t>
            </a:r>
          </a:p>
          <a:p>
            <a:pPr algn="just">
              <a:lnSpc>
                <a:spcPct val="115000"/>
              </a:lnSpc>
              <a:spcAft>
                <a:spcPts val="1000"/>
              </a:spcAft>
            </a:pPr>
            <a:r>
              <a:rPr lang="en-US" dirty="0">
                <a:latin typeface="Calibri"/>
                <a:ea typeface="Calibri"/>
                <a:cs typeface="Times New Roman"/>
              </a:rPr>
              <a:t>Kilpatrick, J. (2012). The new math as an international phenomenon. </a:t>
            </a:r>
            <a:r>
              <a:rPr lang="el-GR" i="1" dirty="0" err="1">
                <a:latin typeface="Calibri"/>
                <a:ea typeface="Calibri"/>
                <a:cs typeface="Times New Roman"/>
              </a:rPr>
              <a:t>Zdm</a:t>
            </a:r>
            <a:r>
              <a:rPr lang="el-GR" dirty="0">
                <a:latin typeface="Calibri"/>
                <a:ea typeface="Calibri"/>
                <a:cs typeface="Times New Roman"/>
              </a:rPr>
              <a:t>, </a:t>
            </a:r>
            <a:r>
              <a:rPr lang="el-GR" i="1" dirty="0">
                <a:latin typeface="Calibri"/>
                <a:ea typeface="Calibri"/>
                <a:cs typeface="Times New Roman"/>
              </a:rPr>
              <a:t>44</a:t>
            </a:r>
            <a:r>
              <a:rPr lang="el-GR" dirty="0">
                <a:latin typeface="Calibri"/>
                <a:ea typeface="Calibri"/>
                <a:cs typeface="Times New Roman"/>
              </a:rPr>
              <a:t>(4), 563-571.</a:t>
            </a:r>
          </a:p>
          <a:p>
            <a:pPr algn="just">
              <a:lnSpc>
                <a:spcPct val="115000"/>
              </a:lnSpc>
              <a:spcAft>
                <a:spcPts val="1000"/>
              </a:spcAft>
            </a:pPr>
            <a:r>
              <a:rPr lang="fr-FR" dirty="0">
                <a:latin typeface="Calibri"/>
                <a:ea typeface="Calibri"/>
                <a:cs typeface="Times New Roman"/>
              </a:rPr>
              <a:t>Kline</a:t>
            </a:r>
            <a:r>
              <a:rPr lang="el-GR" dirty="0">
                <a:latin typeface="Calibri"/>
                <a:ea typeface="Calibri"/>
                <a:cs typeface="Times New Roman"/>
              </a:rPr>
              <a:t>, Μ. (1992). </a:t>
            </a:r>
            <a:r>
              <a:rPr lang="el-GR" i="1" dirty="0">
                <a:latin typeface="Calibri"/>
                <a:ea typeface="Calibri"/>
                <a:cs typeface="Times New Roman"/>
              </a:rPr>
              <a:t>Γιατί δεν μπορεί να κάνει πρόσθεση ο Γιάννης. Η αποτυχία των μοντέρνων μαθηματικών</a:t>
            </a:r>
            <a:r>
              <a:rPr lang="el-GR" dirty="0">
                <a:latin typeface="Calibri"/>
                <a:ea typeface="Calibri"/>
                <a:cs typeface="Times New Roman"/>
              </a:rPr>
              <a:t>. </a:t>
            </a:r>
            <a:r>
              <a:rPr lang="el-GR" dirty="0" err="1">
                <a:latin typeface="Calibri"/>
                <a:ea typeface="Calibri"/>
                <a:cs typeface="Times New Roman"/>
              </a:rPr>
              <a:t>Βάνιας</a:t>
            </a:r>
            <a:r>
              <a:rPr lang="el-GR" dirty="0">
                <a:latin typeface="Calibri"/>
                <a:ea typeface="Calibri"/>
                <a:cs typeface="Times New Roman"/>
              </a:rPr>
              <a:t>. </a:t>
            </a:r>
          </a:p>
        </p:txBody>
      </p:sp>
    </p:spTree>
    <p:extLst>
      <p:ext uri="{BB962C8B-B14F-4D97-AF65-F5344CB8AC3E}">
        <p14:creationId xmlns:p14="http://schemas.microsoft.com/office/powerpoint/2010/main" val="14565874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el-GR" dirty="0">
                <a:solidFill>
                  <a:srgbClr val="FF0000"/>
                </a:solidFill>
              </a:rPr>
              <a:t>Βιβλιογραφία </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2" name="Ορθογώνιο 1"/>
          <p:cNvSpPr/>
          <p:nvPr/>
        </p:nvSpPr>
        <p:spPr>
          <a:xfrm>
            <a:off x="713845" y="1684863"/>
            <a:ext cx="7890934" cy="941796"/>
          </a:xfrm>
          <a:prstGeom prst="rect">
            <a:avLst/>
          </a:prstGeom>
        </p:spPr>
        <p:txBody>
          <a:bodyPr wrap="square">
            <a:spAutoFit/>
          </a:bodyPr>
          <a:lstStyle/>
          <a:p>
            <a:pPr algn="just">
              <a:lnSpc>
                <a:spcPct val="115000"/>
              </a:lnSpc>
              <a:spcAft>
                <a:spcPts val="0"/>
              </a:spcAft>
            </a:pPr>
            <a:endParaRPr lang="el-GR" sz="1600" dirty="0">
              <a:solidFill>
                <a:srgbClr val="000000"/>
              </a:solidFill>
              <a:effectLst/>
              <a:latin typeface="Arial"/>
              <a:ea typeface="Calibri"/>
              <a:cs typeface="Times New Roman"/>
            </a:endParaRPr>
          </a:p>
          <a:p>
            <a:pPr algn="just">
              <a:lnSpc>
                <a:spcPct val="115000"/>
              </a:lnSpc>
              <a:spcAft>
                <a:spcPts val="0"/>
              </a:spcAft>
            </a:pPr>
            <a:endParaRPr lang="el-GR" sz="1600" dirty="0">
              <a:solidFill>
                <a:srgbClr val="000000"/>
              </a:solidFill>
              <a:latin typeface="Arial"/>
              <a:ea typeface="Calibri"/>
              <a:cs typeface="Times New Roman"/>
            </a:endParaRPr>
          </a:p>
          <a:p>
            <a:pPr algn="just">
              <a:lnSpc>
                <a:spcPct val="115000"/>
              </a:lnSpc>
              <a:spcAft>
                <a:spcPts val="0"/>
              </a:spcAft>
            </a:pPr>
            <a:endParaRPr lang="el-GR" sz="1600" dirty="0">
              <a:effectLst/>
              <a:latin typeface="Calibri"/>
              <a:ea typeface="Calibri"/>
              <a:cs typeface="Times New Roman"/>
            </a:endParaRPr>
          </a:p>
        </p:txBody>
      </p:sp>
      <p:sp>
        <p:nvSpPr>
          <p:cNvPr id="3" name="Ορθογώνιο 2"/>
          <p:cNvSpPr/>
          <p:nvPr/>
        </p:nvSpPr>
        <p:spPr>
          <a:xfrm>
            <a:off x="713845" y="2057400"/>
            <a:ext cx="7890934" cy="1813317"/>
          </a:xfrm>
          <a:prstGeom prst="rect">
            <a:avLst/>
          </a:prstGeom>
        </p:spPr>
        <p:txBody>
          <a:bodyPr wrap="square">
            <a:spAutoFit/>
          </a:bodyPr>
          <a:lstStyle/>
          <a:p>
            <a:pPr lvl="0" algn="just">
              <a:lnSpc>
                <a:spcPct val="115000"/>
              </a:lnSpc>
              <a:spcAft>
                <a:spcPts val="1000"/>
              </a:spcAft>
            </a:pPr>
            <a:r>
              <a:rPr lang="el-GR" dirty="0" err="1">
                <a:latin typeface="Calibri"/>
                <a:ea typeface="Calibri"/>
                <a:cs typeface="Times New Roman"/>
              </a:rPr>
              <a:t>Λευκοπούλου</a:t>
            </a:r>
            <a:r>
              <a:rPr lang="el-GR" dirty="0">
                <a:latin typeface="Calibri"/>
                <a:ea typeface="Calibri"/>
                <a:cs typeface="Times New Roman"/>
              </a:rPr>
              <a:t>, Μυρτώ. (1980). Η «Αρχιτεκτονική των </a:t>
            </a:r>
            <a:r>
              <a:rPr lang="el-GR" dirty="0" err="1">
                <a:latin typeface="Calibri"/>
                <a:ea typeface="Calibri"/>
                <a:cs typeface="Times New Roman"/>
              </a:rPr>
              <a:t>Μαθηµατικών</a:t>
            </a:r>
            <a:r>
              <a:rPr lang="el-GR" dirty="0">
                <a:latin typeface="Calibri"/>
                <a:ea typeface="Calibri"/>
                <a:cs typeface="Times New Roman"/>
              </a:rPr>
              <a:t>» και η επίδρασή της στη διδασκαλία τους. </a:t>
            </a:r>
            <a:r>
              <a:rPr lang="el-GR" i="1" dirty="0">
                <a:latin typeface="Calibri"/>
                <a:ea typeface="Calibri"/>
                <a:cs typeface="Times New Roman"/>
              </a:rPr>
              <a:t>Εκπαίδευση και </a:t>
            </a:r>
            <a:r>
              <a:rPr lang="el-GR" i="1" dirty="0" err="1">
                <a:latin typeface="Calibri"/>
                <a:ea typeface="Calibri"/>
                <a:cs typeface="Times New Roman"/>
              </a:rPr>
              <a:t>Επιστήµη</a:t>
            </a:r>
            <a:r>
              <a:rPr lang="el-GR" dirty="0">
                <a:latin typeface="Calibri"/>
                <a:ea typeface="Calibri"/>
                <a:cs typeface="Times New Roman"/>
              </a:rPr>
              <a:t>, σελ.40-48. </a:t>
            </a:r>
          </a:p>
          <a:p>
            <a:pPr lvl="0" algn="just">
              <a:lnSpc>
                <a:spcPct val="115000"/>
              </a:lnSpc>
              <a:spcAft>
                <a:spcPts val="1000"/>
              </a:spcAft>
            </a:pPr>
            <a:r>
              <a:rPr lang="el-GR" dirty="0" err="1">
                <a:latin typeface="Calibri"/>
                <a:ea typeface="Calibri"/>
                <a:cs typeface="Times New Roman"/>
              </a:rPr>
              <a:t>Τουμάσης</a:t>
            </a:r>
            <a:r>
              <a:rPr lang="el-GR" dirty="0">
                <a:latin typeface="Calibri"/>
                <a:ea typeface="Calibri"/>
                <a:cs typeface="Times New Roman"/>
              </a:rPr>
              <a:t>, Μ (1987). Μια ανασκόπηση του παγκόσμιου σκηνικού της Δευτεροβάθμιας μαθηματικής Εκπαίδευσης τα τελευταία 200 χρόνια. </a:t>
            </a:r>
            <a:r>
              <a:rPr lang="el-GR" i="1" dirty="0">
                <a:latin typeface="Calibri"/>
                <a:ea typeface="Calibri"/>
                <a:cs typeface="Times New Roman"/>
              </a:rPr>
              <a:t>Ευκλείδης Γ’, τ. 16</a:t>
            </a:r>
            <a:r>
              <a:rPr lang="el-GR" dirty="0">
                <a:latin typeface="Calibri"/>
                <a:ea typeface="Calibri"/>
                <a:cs typeface="Times New Roman"/>
              </a:rPr>
              <a:t>, σελ. 22. </a:t>
            </a:r>
            <a:r>
              <a:rPr lang="el-GR" dirty="0" err="1">
                <a:latin typeface="Calibri"/>
                <a:ea typeface="Calibri"/>
                <a:cs typeface="Times New Roman"/>
              </a:rPr>
              <a:t>Ε.Μ.Ε</a:t>
            </a:r>
            <a:r>
              <a:rPr lang="el-GR" dirty="0">
                <a:latin typeface="Calibri"/>
                <a:ea typeface="Calibri"/>
                <a:cs typeface="Times New Roman"/>
              </a:rPr>
              <a:t>. Αθήνα.</a:t>
            </a:r>
            <a:endParaRPr lang="el-GR" dirty="0">
              <a:effectLst/>
              <a:latin typeface="Calibri"/>
              <a:ea typeface="Calibri"/>
              <a:cs typeface="Times New Roman"/>
            </a:endParaRPr>
          </a:p>
        </p:txBody>
      </p:sp>
    </p:spTree>
    <p:extLst>
      <p:ext uri="{BB962C8B-B14F-4D97-AF65-F5344CB8AC3E}">
        <p14:creationId xmlns:p14="http://schemas.microsoft.com/office/powerpoint/2010/main" val="322308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fr-FR" dirty="0">
                <a:solidFill>
                  <a:srgbClr val="FF0000"/>
                </a:solidFill>
              </a:rPr>
              <a:t>H </a:t>
            </a:r>
            <a:r>
              <a:rPr lang="el-GR" dirty="0">
                <a:solidFill>
                  <a:srgbClr val="FF0000"/>
                </a:solidFill>
              </a:rPr>
              <a:t>ομάδα </a:t>
            </a:r>
            <a:r>
              <a:rPr lang="fr-FR" dirty="0" err="1">
                <a:solidFill>
                  <a:srgbClr val="FF0000"/>
                </a:solidFill>
              </a:rPr>
              <a:t>Nikolas</a:t>
            </a:r>
            <a:r>
              <a:rPr lang="fr-FR" dirty="0">
                <a:solidFill>
                  <a:srgbClr val="FF0000"/>
                </a:solidFill>
              </a:rPr>
              <a:t> Bourbaki</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5405582"/>
          </a:xfrm>
          <a:prstGeom prst="rect">
            <a:avLst/>
          </a:prstGeom>
        </p:spPr>
        <p:txBody>
          <a:bodyPr wrap="square">
            <a:spAutoFit/>
          </a:bodyPr>
          <a:lstStyle/>
          <a:p>
            <a:pPr marL="450215" marR="233680" algn="just">
              <a:lnSpc>
                <a:spcPct val="115000"/>
              </a:lnSpc>
              <a:spcAft>
                <a:spcPts val="1000"/>
              </a:spcAft>
            </a:pPr>
            <a:r>
              <a:rPr lang="el-GR" sz="2400" dirty="0">
                <a:latin typeface="Calibri"/>
                <a:ea typeface="Calibri"/>
                <a:cs typeface="Times New Roman"/>
              </a:rPr>
              <a:t>•  Η έννοια της μαθηματικής δομής </a:t>
            </a:r>
          </a:p>
          <a:p>
            <a:pPr marL="450215" marR="233680" algn="just">
              <a:lnSpc>
                <a:spcPct val="115000"/>
              </a:lnSpc>
              <a:spcAft>
                <a:spcPts val="1000"/>
              </a:spcAft>
            </a:pPr>
            <a:endParaRPr lang="el-GR" sz="2400" dirty="0">
              <a:latin typeface="Calibri"/>
              <a:ea typeface="Calibri"/>
              <a:cs typeface="Times New Roman"/>
            </a:endParaRPr>
          </a:p>
          <a:p>
            <a:pPr marL="793115" marR="233680" indent="-342900" algn="just">
              <a:lnSpc>
                <a:spcPct val="115000"/>
              </a:lnSpc>
              <a:spcAft>
                <a:spcPts val="1000"/>
              </a:spcAft>
              <a:buFont typeface="Arial" panose="020B0604020202020204" pitchFamily="34" charset="0"/>
              <a:buChar char="•"/>
            </a:pPr>
            <a:r>
              <a:rPr lang="el-GR" sz="2400" dirty="0">
                <a:latin typeface="Calibri"/>
                <a:ea typeface="Calibri"/>
                <a:cs typeface="Times New Roman"/>
              </a:rPr>
              <a:t>Υπάρχουν αναφορές στο έργο µ</a:t>
            </a:r>
            <a:r>
              <a:rPr lang="el-GR" sz="2400" dirty="0" err="1">
                <a:latin typeface="Calibri"/>
                <a:ea typeface="Calibri"/>
                <a:cs typeface="Times New Roman"/>
              </a:rPr>
              <a:t>εγάλων</a:t>
            </a:r>
            <a:r>
              <a:rPr lang="el-GR" sz="2400" dirty="0">
                <a:latin typeface="Calibri"/>
                <a:ea typeface="Calibri"/>
                <a:cs typeface="Times New Roman"/>
              </a:rPr>
              <a:t> ανθρωπολόγων, γλωσσολόγων, ψυχολόγων αλλά και λογοτεχνών, που ανήκαν στο </a:t>
            </a:r>
            <a:r>
              <a:rPr lang="el-GR" sz="2400" dirty="0" err="1">
                <a:latin typeface="Calibri"/>
                <a:ea typeface="Calibri"/>
                <a:cs typeface="Times New Roman"/>
              </a:rPr>
              <a:t>ρεύµα</a:t>
            </a:r>
            <a:r>
              <a:rPr lang="el-GR" sz="2400" dirty="0">
                <a:latin typeface="Calibri"/>
                <a:ea typeface="Calibri"/>
                <a:cs typeface="Times New Roman"/>
              </a:rPr>
              <a:t> του </a:t>
            </a:r>
            <a:r>
              <a:rPr lang="el-GR" sz="2400" dirty="0" err="1">
                <a:latin typeface="Calibri"/>
                <a:ea typeface="Calibri"/>
                <a:cs typeface="Times New Roman"/>
              </a:rPr>
              <a:t>δοµισµού</a:t>
            </a:r>
            <a:r>
              <a:rPr lang="el-GR" sz="2400" dirty="0">
                <a:latin typeface="Calibri"/>
                <a:ea typeface="Calibri"/>
                <a:cs typeface="Times New Roman"/>
              </a:rPr>
              <a:t>, οι οποίες καταδεικνύουν ότι το έργο και ο τρόπος σκέψης των </a:t>
            </a:r>
            <a:r>
              <a:rPr lang="el-GR" sz="2400" dirty="0" err="1">
                <a:latin typeface="Calibri"/>
                <a:ea typeface="Calibri"/>
                <a:cs typeface="Times New Roman"/>
              </a:rPr>
              <a:t>Bourbaki</a:t>
            </a:r>
            <a:r>
              <a:rPr lang="el-GR" sz="2400" dirty="0">
                <a:latin typeface="Calibri"/>
                <a:ea typeface="Calibri"/>
                <a:cs typeface="Times New Roman"/>
              </a:rPr>
              <a:t> επηρέασαν και το δικό τους έργο. </a:t>
            </a:r>
          </a:p>
          <a:p>
            <a:pPr marL="793115" marR="233680" indent="-342900" algn="just">
              <a:lnSpc>
                <a:spcPct val="115000"/>
              </a:lnSpc>
              <a:spcAft>
                <a:spcPts val="1000"/>
              </a:spcAft>
              <a:buFont typeface="Arial" panose="020B0604020202020204" pitchFamily="34" charset="0"/>
              <a:buChar char="•"/>
            </a:pPr>
            <a:endParaRPr lang="el-GR" sz="2400" dirty="0">
              <a:latin typeface="Calibri"/>
              <a:ea typeface="Calibri"/>
              <a:cs typeface="Times New Roman"/>
            </a:endParaRPr>
          </a:p>
          <a:p>
            <a:pPr marL="793115" marR="233680" indent="-342900" algn="just">
              <a:lnSpc>
                <a:spcPct val="115000"/>
              </a:lnSpc>
              <a:spcAft>
                <a:spcPts val="1000"/>
              </a:spcAft>
              <a:buFont typeface="Arial" panose="020B0604020202020204" pitchFamily="34" charset="0"/>
              <a:buChar char="•"/>
            </a:pPr>
            <a:r>
              <a:rPr lang="el-GR" sz="2400" dirty="0">
                <a:latin typeface="Calibri"/>
                <a:ea typeface="Calibri"/>
                <a:cs typeface="Times New Roman"/>
              </a:rPr>
              <a:t>Ο </a:t>
            </a:r>
            <a:r>
              <a:rPr lang="el-GR" sz="2400" dirty="0" err="1">
                <a:latin typeface="Calibri"/>
                <a:ea typeface="Calibri"/>
                <a:cs typeface="Times New Roman"/>
              </a:rPr>
              <a:t>Jean</a:t>
            </a:r>
            <a:r>
              <a:rPr lang="el-GR" sz="2400" dirty="0">
                <a:latin typeface="Calibri"/>
                <a:ea typeface="Calibri"/>
                <a:cs typeface="Times New Roman"/>
              </a:rPr>
              <a:t> </a:t>
            </a:r>
            <a:r>
              <a:rPr lang="el-GR" sz="2400" dirty="0" err="1">
                <a:latin typeface="Calibri"/>
                <a:ea typeface="Calibri"/>
                <a:cs typeface="Times New Roman"/>
              </a:rPr>
              <a:t>Piaget</a:t>
            </a:r>
            <a:r>
              <a:rPr lang="el-GR" sz="2400" dirty="0">
                <a:latin typeface="Calibri"/>
                <a:ea typeface="Calibri"/>
                <a:cs typeface="Times New Roman"/>
              </a:rPr>
              <a:t> υποστήριξε </a:t>
            </a:r>
            <a:r>
              <a:rPr lang="el-GR" sz="2400" dirty="0" err="1">
                <a:latin typeface="Calibri"/>
                <a:ea typeface="Calibri"/>
                <a:cs typeface="Times New Roman"/>
              </a:rPr>
              <a:t>ένθερµα</a:t>
            </a:r>
            <a:r>
              <a:rPr lang="el-GR" sz="2400" dirty="0">
                <a:latin typeface="Calibri"/>
                <a:ea typeface="Calibri"/>
                <a:cs typeface="Times New Roman"/>
              </a:rPr>
              <a:t> το ρόλο των µ</a:t>
            </a:r>
            <a:r>
              <a:rPr lang="el-GR" sz="2400" dirty="0" err="1">
                <a:latin typeface="Calibri"/>
                <a:ea typeface="Calibri"/>
                <a:cs typeface="Times New Roman"/>
              </a:rPr>
              <a:t>αθηµατικών</a:t>
            </a:r>
            <a:r>
              <a:rPr lang="el-GR" sz="2400" dirty="0">
                <a:latin typeface="Calibri"/>
                <a:ea typeface="Calibri"/>
                <a:cs typeface="Times New Roman"/>
              </a:rPr>
              <a:t> στην εξέλιξη του </a:t>
            </a:r>
            <a:r>
              <a:rPr lang="el-GR" sz="2400" dirty="0" err="1">
                <a:latin typeface="Calibri"/>
                <a:ea typeface="Calibri"/>
                <a:cs typeface="Times New Roman"/>
              </a:rPr>
              <a:t>στρουκτουραλισµού</a:t>
            </a:r>
            <a:r>
              <a:rPr lang="el-GR" sz="2400" dirty="0">
                <a:latin typeface="Calibri"/>
                <a:ea typeface="Calibri"/>
                <a:cs typeface="Times New Roman"/>
              </a:rPr>
              <a:t>.</a:t>
            </a:r>
          </a:p>
          <a:p>
            <a:pPr marL="450215" marR="233680" algn="just">
              <a:lnSpc>
                <a:spcPct val="115000"/>
              </a:lnSpc>
              <a:spcAft>
                <a:spcPts val="1000"/>
              </a:spcAft>
            </a:pPr>
            <a:endParaRPr lang="el-GR" sz="2400" dirty="0">
              <a:effectLst/>
              <a:latin typeface="Calibri"/>
              <a:ea typeface="Calibri"/>
              <a:cs typeface="Times New Roman"/>
            </a:endParaRPr>
          </a:p>
        </p:txBody>
      </p:sp>
    </p:spTree>
    <p:extLst>
      <p:ext uri="{BB962C8B-B14F-4D97-AF65-F5344CB8AC3E}">
        <p14:creationId xmlns:p14="http://schemas.microsoft.com/office/powerpoint/2010/main" val="3000357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fr-FR" dirty="0">
                <a:solidFill>
                  <a:srgbClr val="FF0000"/>
                </a:solidFill>
              </a:rPr>
              <a:t>H </a:t>
            </a:r>
            <a:r>
              <a:rPr lang="el-GR" dirty="0">
                <a:solidFill>
                  <a:srgbClr val="FF0000"/>
                </a:solidFill>
              </a:rPr>
              <a:t>ομάδα </a:t>
            </a:r>
            <a:r>
              <a:rPr lang="fr-FR" dirty="0" err="1">
                <a:solidFill>
                  <a:srgbClr val="FF0000"/>
                </a:solidFill>
              </a:rPr>
              <a:t>Nikolas</a:t>
            </a:r>
            <a:r>
              <a:rPr lang="fr-FR" dirty="0">
                <a:solidFill>
                  <a:srgbClr val="FF0000"/>
                </a:solidFill>
              </a:rPr>
              <a:t> Bourbaki</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4980851"/>
          </a:xfrm>
          <a:prstGeom prst="rect">
            <a:avLst/>
          </a:prstGeom>
        </p:spPr>
        <p:txBody>
          <a:bodyPr wrap="square">
            <a:spAutoFit/>
          </a:bodyPr>
          <a:lstStyle/>
          <a:p>
            <a:pPr marL="450215" marR="233680" algn="just">
              <a:lnSpc>
                <a:spcPct val="115000"/>
              </a:lnSpc>
              <a:spcAft>
                <a:spcPts val="1000"/>
              </a:spcAft>
            </a:pPr>
            <a:r>
              <a:rPr lang="el-GR" sz="2400" dirty="0">
                <a:latin typeface="Calibri"/>
                <a:ea typeface="Calibri"/>
                <a:cs typeface="Times New Roman"/>
              </a:rPr>
              <a:t>•  Από την άλλη µ</a:t>
            </a:r>
            <a:r>
              <a:rPr lang="el-GR" sz="2400" dirty="0" err="1">
                <a:latin typeface="Calibri"/>
                <a:ea typeface="Calibri"/>
                <a:cs typeface="Times New Roman"/>
              </a:rPr>
              <a:t>εριά</a:t>
            </a:r>
            <a:r>
              <a:rPr lang="el-GR" sz="2400" dirty="0">
                <a:latin typeface="Calibri"/>
                <a:ea typeface="Calibri"/>
                <a:cs typeface="Times New Roman"/>
              </a:rPr>
              <a:t> οι ίδιοι οι </a:t>
            </a:r>
            <a:r>
              <a:rPr lang="el-GR" sz="2400" dirty="0" err="1">
                <a:latin typeface="Calibri"/>
                <a:ea typeface="Calibri"/>
                <a:cs typeface="Times New Roman"/>
              </a:rPr>
              <a:t>Bourbaki</a:t>
            </a:r>
            <a:r>
              <a:rPr lang="el-GR" sz="2400" dirty="0">
                <a:latin typeface="Calibri"/>
                <a:ea typeface="Calibri"/>
                <a:cs typeface="Times New Roman"/>
              </a:rPr>
              <a:t> θεώρησαν εαυτούς απλούς συνεχιστές της θεωρίας της </a:t>
            </a:r>
            <a:r>
              <a:rPr lang="el-GR" sz="2400" dirty="0" err="1">
                <a:latin typeface="Calibri"/>
                <a:ea typeface="Calibri"/>
                <a:cs typeface="Times New Roman"/>
              </a:rPr>
              <a:t>δοµής</a:t>
            </a:r>
            <a:r>
              <a:rPr lang="el-GR" sz="2400" dirty="0">
                <a:latin typeface="Calibri"/>
                <a:ea typeface="Calibri"/>
                <a:cs typeface="Times New Roman"/>
              </a:rPr>
              <a:t> που από ότι λένε εξετάζεται στα </a:t>
            </a:r>
            <a:r>
              <a:rPr lang="el-GR" sz="2400" dirty="0" err="1">
                <a:latin typeface="Calibri"/>
                <a:ea typeface="Calibri"/>
                <a:cs typeface="Times New Roman"/>
              </a:rPr>
              <a:t>Μαθηµατικά</a:t>
            </a:r>
            <a:r>
              <a:rPr lang="el-GR" sz="2400" dirty="0">
                <a:latin typeface="Calibri"/>
                <a:ea typeface="Calibri"/>
                <a:cs typeface="Times New Roman"/>
              </a:rPr>
              <a:t> από το 1840. </a:t>
            </a:r>
          </a:p>
          <a:p>
            <a:pPr marL="793115" marR="233680" indent="-342900" algn="just">
              <a:lnSpc>
                <a:spcPct val="115000"/>
              </a:lnSpc>
              <a:spcAft>
                <a:spcPts val="1000"/>
              </a:spcAft>
              <a:buFont typeface="Arial" panose="020B0604020202020204" pitchFamily="34" charset="0"/>
              <a:buChar char="•"/>
            </a:pPr>
            <a:r>
              <a:rPr lang="el-GR" sz="2400" dirty="0">
                <a:latin typeface="Calibri"/>
                <a:ea typeface="Calibri"/>
                <a:cs typeface="Times New Roman"/>
              </a:rPr>
              <a:t>Οι Β</a:t>
            </a:r>
            <a:r>
              <a:rPr lang="sq-AL" sz="2400" dirty="0">
                <a:latin typeface="Calibri"/>
                <a:ea typeface="Calibri"/>
                <a:cs typeface="Times New Roman"/>
              </a:rPr>
              <a:t>ourbaki</a:t>
            </a:r>
            <a:r>
              <a:rPr lang="el-GR" sz="2400" dirty="0">
                <a:latin typeface="Calibri"/>
                <a:ea typeface="Calibri"/>
                <a:cs typeface="Times New Roman"/>
              </a:rPr>
              <a:t> εργάστηκαν πάνω στις κλασικές, για µας πλέον, </a:t>
            </a:r>
            <a:r>
              <a:rPr lang="el-GR" sz="2400" dirty="0" err="1">
                <a:latin typeface="Calibri"/>
                <a:ea typeface="Calibri"/>
                <a:cs typeface="Times New Roman"/>
              </a:rPr>
              <a:t>δοµές</a:t>
            </a:r>
            <a:r>
              <a:rPr lang="el-GR" sz="2400" dirty="0">
                <a:latin typeface="Calibri"/>
                <a:ea typeface="Calibri"/>
                <a:cs typeface="Times New Roman"/>
              </a:rPr>
              <a:t> όπως: </a:t>
            </a:r>
          </a:p>
          <a:p>
            <a:pPr marL="793115" marR="233680" indent="-342900" algn="just">
              <a:lnSpc>
                <a:spcPct val="115000"/>
              </a:lnSpc>
              <a:spcAft>
                <a:spcPts val="1000"/>
              </a:spcAft>
              <a:buFontTx/>
              <a:buChar char="-"/>
            </a:pPr>
            <a:r>
              <a:rPr lang="el-GR" sz="2400" dirty="0">
                <a:latin typeface="Calibri"/>
                <a:ea typeface="Calibri"/>
                <a:cs typeface="Times New Roman"/>
              </a:rPr>
              <a:t>την </a:t>
            </a:r>
            <a:r>
              <a:rPr lang="el-GR" sz="2400" dirty="0" err="1">
                <a:latin typeface="Calibri"/>
                <a:ea typeface="Calibri"/>
                <a:cs typeface="Times New Roman"/>
              </a:rPr>
              <a:t>γραµµική</a:t>
            </a:r>
            <a:r>
              <a:rPr lang="el-GR" sz="2400" dirty="0">
                <a:latin typeface="Calibri"/>
                <a:ea typeface="Calibri"/>
                <a:cs typeface="Times New Roman"/>
              </a:rPr>
              <a:t> και </a:t>
            </a:r>
            <a:r>
              <a:rPr lang="el-GR" sz="2400" dirty="0" err="1">
                <a:latin typeface="Calibri"/>
                <a:ea typeface="Calibri"/>
                <a:cs typeface="Times New Roman"/>
              </a:rPr>
              <a:t>πολυγραµµική</a:t>
            </a:r>
            <a:r>
              <a:rPr lang="el-GR" sz="2400" dirty="0">
                <a:latin typeface="Calibri"/>
                <a:ea typeface="Calibri"/>
                <a:cs typeface="Times New Roman"/>
              </a:rPr>
              <a:t> άλγεβρα, </a:t>
            </a:r>
          </a:p>
          <a:p>
            <a:pPr marL="793115" marR="233680" indent="-342900" algn="just">
              <a:lnSpc>
                <a:spcPct val="115000"/>
              </a:lnSpc>
              <a:spcAft>
                <a:spcPts val="1000"/>
              </a:spcAft>
              <a:buFontTx/>
              <a:buChar char="-"/>
            </a:pPr>
            <a:r>
              <a:rPr lang="el-GR" sz="2400" dirty="0">
                <a:latin typeface="Calibri"/>
                <a:ea typeface="Calibri"/>
                <a:cs typeface="Times New Roman"/>
              </a:rPr>
              <a:t>την γενική τοπολογία και τους </a:t>
            </a:r>
            <a:r>
              <a:rPr lang="el-GR" sz="2400" dirty="0" err="1">
                <a:latin typeface="Calibri"/>
                <a:ea typeface="Calibri"/>
                <a:cs typeface="Times New Roman"/>
              </a:rPr>
              <a:t>γραµµικούς</a:t>
            </a:r>
            <a:r>
              <a:rPr lang="el-GR" sz="2400" dirty="0">
                <a:latin typeface="Calibri"/>
                <a:ea typeface="Calibri"/>
                <a:cs typeface="Times New Roman"/>
              </a:rPr>
              <a:t> </a:t>
            </a:r>
            <a:r>
              <a:rPr lang="el-GR" sz="2400" dirty="0" err="1">
                <a:latin typeface="Calibri"/>
                <a:ea typeface="Calibri"/>
                <a:cs typeface="Times New Roman"/>
              </a:rPr>
              <a:t>τοπολογικούς</a:t>
            </a:r>
            <a:r>
              <a:rPr lang="el-GR" sz="2400" dirty="0">
                <a:latin typeface="Calibri"/>
                <a:ea typeface="Calibri"/>
                <a:cs typeface="Times New Roman"/>
              </a:rPr>
              <a:t> χώρους, </a:t>
            </a:r>
          </a:p>
          <a:p>
            <a:pPr marL="793115" marR="233680" indent="-342900" algn="just">
              <a:lnSpc>
                <a:spcPct val="115000"/>
              </a:lnSpc>
              <a:spcAft>
                <a:spcPts val="1000"/>
              </a:spcAft>
              <a:buFontTx/>
              <a:buChar char="-"/>
            </a:pPr>
            <a:r>
              <a:rPr lang="el-GR" sz="2400" dirty="0">
                <a:latin typeface="Calibri"/>
                <a:ea typeface="Calibri"/>
                <a:cs typeface="Times New Roman"/>
              </a:rPr>
              <a:t>την </a:t>
            </a:r>
            <a:r>
              <a:rPr lang="el-GR" sz="2400" dirty="0" err="1">
                <a:latin typeface="Calibri"/>
                <a:ea typeface="Calibri"/>
                <a:cs typeface="Times New Roman"/>
              </a:rPr>
              <a:t>οµολογική</a:t>
            </a:r>
            <a:r>
              <a:rPr lang="el-GR" sz="2400" dirty="0">
                <a:latin typeface="Calibri"/>
                <a:ea typeface="Calibri"/>
                <a:cs typeface="Times New Roman"/>
              </a:rPr>
              <a:t> άλγεβρα, </a:t>
            </a:r>
          </a:p>
          <a:p>
            <a:pPr marL="793115" marR="233680" indent="-342900" algn="just">
              <a:lnSpc>
                <a:spcPct val="115000"/>
              </a:lnSpc>
              <a:spcAft>
                <a:spcPts val="1000"/>
              </a:spcAft>
              <a:buFontTx/>
              <a:buChar char="-"/>
            </a:pPr>
            <a:r>
              <a:rPr lang="el-GR" sz="2400" dirty="0">
                <a:latin typeface="Calibri"/>
                <a:ea typeface="Calibri"/>
                <a:cs typeface="Times New Roman"/>
              </a:rPr>
              <a:t>την </a:t>
            </a:r>
            <a:r>
              <a:rPr lang="el-GR" sz="2400" dirty="0" err="1">
                <a:latin typeface="Calibri"/>
                <a:ea typeface="Calibri"/>
                <a:cs typeface="Times New Roman"/>
              </a:rPr>
              <a:t>αντιµεταθετική</a:t>
            </a:r>
            <a:r>
              <a:rPr lang="el-GR" sz="2400" dirty="0">
                <a:latin typeface="Calibri"/>
                <a:ea typeface="Calibri"/>
                <a:cs typeface="Times New Roman"/>
              </a:rPr>
              <a:t> και µη άλγεβρα, </a:t>
            </a:r>
            <a:endParaRPr lang="el-GR" sz="2400" dirty="0">
              <a:effectLst/>
              <a:latin typeface="Calibri"/>
              <a:ea typeface="Calibri"/>
              <a:cs typeface="Times New Roman"/>
            </a:endParaRPr>
          </a:p>
        </p:txBody>
      </p:sp>
    </p:spTree>
    <p:extLst>
      <p:ext uri="{BB962C8B-B14F-4D97-AF65-F5344CB8AC3E}">
        <p14:creationId xmlns:p14="http://schemas.microsoft.com/office/powerpoint/2010/main" val="2140614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fr-FR" dirty="0">
                <a:solidFill>
                  <a:srgbClr val="FF0000"/>
                </a:solidFill>
              </a:rPr>
              <a:t>H </a:t>
            </a:r>
            <a:r>
              <a:rPr lang="el-GR" dirty="0">
                <a:solidFill>
                  <a:srgbClr val="FF0000"/>
                </a:solidFill>
              </a:rPr>
              <a:t>ομάδα </a:t>
            </a:r>
            <a:r>
              <a:rPr lang="fr-FR" dirty="0" err="1">
                <a:solidFill>
                  <a:srgbClr val="FF0000"/>
                </a:solidFill>
              </a:rPr>
              <a:t>Nikolas</a:t>
            </a:r>
            <a:r>
              <a:rPr lang="fr-FR" dirty="0">
                <a:solidFill>
                  <a:srgbClr val="FF0000"/>
                </a:solidFill>
              </a:rPr>
              <a:t> Bourbaki</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6046784"/>
          </a:xfrm>
          <a:prstGeom prst="rect">
            <a:avLst/>
          </a:prstGeom>
        </p:spPr>
        <p:txBody>
          <a:bodyPr wrap="square">
            <a:spAutoFit/>
          </a:bodyPr>
          <a:lstStyle/>
          <a:p>
            <a:pPr marL="793115" marR="233680" indent="-342900" algn="just">
              <a:lnSpc>
                <a:spcPct val="115000"/>
              </a:lnSpc>
              <a:spcAft>
                <a:spcPts val="1000"/>
              </a:spcAft>
              <a:buFontTx/>
              <a:buChar char="-"/>
            </a:pPr>
            <a:r>
              <a:rPr lang="el-GR" sz="2400" dirty="0">
                <a:latin typeface="Calibri"/>
                <a:ea typeface="Calibri"/>
                <a:cs typeface="Times New Roman"/>
              </a:rPr>
              <a:t>τις </a:t>
            </a:r>
            <a:r>
              <a:rPr lang="el-GR" sz="2400" dirty="0" err="1">
                <a:latin typeface="Calibri"/>
                <a:ea typeface="Calibri"/>
                <a:cs typeface="Times New Roman"/>
              </a:rPr>
              <a:t>οµάδες</a:t>
            </a:r>
            <a:r>
              <a:rPr lang="el-GR" sz="2400" dirty="0">
                <a:latin typeface="Calibri"/>
                <a:ea typeface="Calibri"/>
                <a:cs typeface="Times New Roman"/>
              </a:rPr>
              <a:t> του </a:t>
            </a:r>
            <a:r>
              <a:rPr lang="el-GR" sz="2400" dirty="0" err="1">
                <a:latin typeface="Calibri"/>
                <a:ea typeface="Calibri"/>
                <a:cs typeface="Times New Roman"/>
              </a:rPr>
              <a:t>Lie</a:t>
            </a:r>
            <a:r>
              <a:rPr lang="el-GR" sz="2400" dirty="0">
                <a:latin typeface="Calibri"/>
                <a:ea typeface="Calibri"/>
                <a:cs typeface="Times New Roman"/>
              </a:rPr>
              <a:t>, </a:t>
            </a:r>
          </a:p>
          <a:p>
            <a:pPr marL="793115" marR="233680" indent="-342900" algn="just">
              <a:lnSpc>
                <a:spcPct val="115000"/>
              </a:lnSpc>
              <a:spcAft>
                <a:spcPts val="1000"/>
              </a:spcAft>
              <a:buFontTx/>
              <a:buChar char="-"/>
            </a:pPr>
            <a:r>
              <a:rPr lang="el-GR" sz="2400" dirty="0">
                <a:latin typeface="Calibri"/>
                <a:ea typeface="Calibri"/>
                <a:cs typeface="Times New Roman"/>
              </a:rPr>
              <a:t>τη θεωρία ολοκλήρωσης, </a:t>
            </a:r>
          </a:p>
          <a:p>
            <a:pPr marL="793115" marR="233680" indent="-342900" algn="just">
              <a:lnSpc>
                <a:spcPct val="115000"/>
              </a:lnSpc>
              <a:spcAft>
                <a:spcPts val="1000"/>
              </a:spcAft>
              <a:buFontTx/>
              <a:buChar char="-"/>
            </a:pPr>
            <a:r>
              <a:rPr lang="el-GR" sz="2400" dirty="0">
                <a:latin typeface="Calibri"/>
                <a:ea typeface="Calibri"/>
                <a:cs typeface="Times New Roman"/>
              </a:rPr>
              <a:t>τις διαφορικές πολλαπλότητες, </a:t>
            </a:r>
          </a:p>
          <a:p>
            <a:pPr marL="793115" marR="233680" indent="-342900" algn="just">
              <a:lnSpc>
                <a:spcPct val="115000"/>
              </a:lnSpc>
              <a:spcAft>
                <a:spcPts val="1000"/>
              </a:spcAft>
              <a:buFontTx/>
              <a:buChar char="-"/>
            </a:pPr>
            <a:r>
              <a:rPr lang="el-GR" sz="2400" dirty="0">
                <a:latin typeface="Calibri"/>
                <a:ea typeface="Calibri"/>
                <a:cs typeface="Times New Roman"/>
              </a:rPr>
              <a:t>τη </a:t>
            </a:r>
            <a:r>
              <a:rPr lang="el-GR" sz="2400" dirty="0" err="1">
                <a:latin typeface="Calibri"/>
                <a:ea typeface="Calibri"/>
                <a:cs typeface="Times New Roman"/>
              </a:rPr>
              <a:t>γεωµετρία</a:t>
            </a:r>
            <a:r>
              <a:rPr lang="el-GR" sz="2400" dirty="0">
                <a:latin typeface="Calibri"/>
                <a:ea typeface="Calibri"/>
                <a:cs typeface="Times New Roman"/>
              </a:rPr>
              <a:t> του </a:t>
            </a:r>
            <a:r>
              <a:rPr lang="el-GR" sz="2400" dirty="0" err="1">
                <a:latin typeface="Calibri"/>
                <a:ea typeface="Calibri"/>
                <a:cs typeface="Times New Roman"/>
              </a:rPr>
              <a:t>Ρήμαν</a:t>
            </a:r>
            <a:r>
              <a:rPr lang="el-GR" sz="2400" dirty="0">
                <a:latin typeface="Calibri"/>
                <a:ea typeface="Calibri"/>
                <a:cs typeface="Times New Roman"/>
              </a:rPr>
              <a:t>, </a:t>
            </a:r>
          </a:p>
          <a:p>
            <a:pPr marL="793115" marR="233680" indent="-342900" algn="just">
              <a:lnSpc>
                <a:spcPct val="115000"/>
              </a:lnSpc>
              <a:spcAft>
                <a:spcPts val="1000"/>
              </a:spcAft>
              <a:buFontTx/>
              <a:buChar char="-"/>
            </a:pPr>
            <a:r>
              <a:rPr lang="el-GR" sz="2400" dirty="0">
                <a:latin typeface="Calibri"/>
                <a:ea typeface="Calibri"/>
                <a:cs typeface="Times New Roman"/>
              </a:rPr>
              <a:t>τη διαφορική τοπολογία, </a:t>
            </a:r>
          </a:p>
          <a:p>
            <a:pPr marL="793115" marR="233680" indent="-342900" algn="just">
              <a:lnSpc>
                <a:spcPct val="115000"/>
              </a:lnSpc>
              <a:spcAft>
                <a:spcPts val="1000"/>
              </a:spcAft>
              <a:buFontTx/>
              <a:buChar char="-"/>
            </a:pPr>
            <a:r>
              <a:rPr lang="el-GR" sz="2400" dirty="0">
                <a:latin typeface="Calibri"/>
                <a:ea typeface="Calibri"/>
                <a:cs typeface="Times New Roman"/>
              </a:rPr>
              <a:t>την </a:t>
            </a:r>
            <a:r>
              <a:rPr lang="el-GR" sz="2400" dirty="0" err="1">
                <a:latin typeface="Calibri"/>
                <a:ea typeface="Calibri"/>
                <a:cs typeface="Times New Roman"/>
              </a:rPr>
              <a:t>αρµονική</a:t>
            </a:r>
            <a:r>
              <a:rPr lang="el-GR" sz="2400" dirty="0">
                <a:latin typeface="Calibri"/>
                <a:ea typeface="Calibri"/>
                <a:cs typeface="Times New Roman"/>
              </a:rPr>
              <a:t> ανάλυση, </a:t>
            </a:r>
          </a:p>
          <a:p>
            <a:pPr marL="793115" marR="233680" indent="-342900" algn="just">
              <a:lnSpc>
                <a:spcPct val="115000"/>
              </a:lnSpc>
              <a:spcAft>
                <a:spcPts val="1000"/>
              </a:spcAft>
              <a:buFontTx/>
              <a:buChar char="-"/>
            </a:pPr>
            <a:r>
              <a:rPr lang="el-GR" sz="2400" dirty="0">
                <a:latin typeface="Calibri"/>
                <a:ea typeface="Calibri"/>
                <a:cs typeface="Times New Roman"/>
              </a:rPr>
              <a:t>κάποιες διαφορικές εξισώσεις, </a:t>
            </a:r>
          </a:p>
          <a:p>
            <a:pPr marL="793115" marR="233680" indent="-342900" algn="just">
              <a:lnSpc>
                <a:spcPct val="115000"/>
              </a:lnSpc>
              <a:spcAft>
                <a:spcPts val="1000"/>
              </a:spcAft>
              <a:buFontTx/>
              <a:buChar char="-"/>
            </a:pPr>
            <a:r>
              <a:rPr lang="el-GR" sz="2400" dirty="0">
                <a:latin typeface="Calibri"/>
                <a:ea typeface="Calibri"/>
                <a:cs typeface="Times New Roman"/>
              </a:rPr>
              <a:t>τις αναπαραστάσεις </a:t>
            </a:r>
            <a:r>
              <a:rPr lang="el-GR" sz="2400" dirty="0" err="1">
                <a:latin typeface="Calibri"/>
                <a:ea typeface="Calibri"/>
                <a:cs typeface="Times New Roman"/>
              </a:rPr>
              <a:t>οµάδων</a:t>
            </a:r>
            <a:r>
              <a:rPr lang="el-GR" sz="2400" dirty="0">
                <a:latin typeface="Calibri"/>
                <a:ea typeface="Calibri"/>
                <a:cs typeface="Times New Roman"/>
              </a:rPr>
              <a:t>, </a:t>
            </a:r>
          </a:p>
          <a:p>
            <a:pPr marL="793115" marR="233680" indent="-342900" algn="just">
              <a:lnSpc>
                <a:spcPct val="115000"/>
              </a:lnSpc>
              <a:spcAft>
                <a:spcPts val="1000"/>
              </a:spcAft>
              <a:buFontTx/>
              <a:buChar char="-"/>
            </a:pPr>
            <a:r>
              <a:rPr lang="el-GR" sz="2400" dirty="0">
                <a:latin typeface="Calibri"/>
                <a:ea typeface="Calibri"/>
                <a:cs typeface="Times New Roman"/>
              </a:rPr>
              <a:t>την αναλυτική </a:t>
            </a:r>
            <a:r>
              <a:rPr lang="el-GR" sz="2400" dirty="0" err="1">
                <a:latin typeface="Calibri"/>
                <a:ea typeface="Calibri"/>
                <a:cs typeface="Times New Roman"/>
              </a:rPr>
              <a:t>γεωµετρία</a:t>
            </a:r>
            <a:r>
              <a:rPr lang="el-GR" sz="2400" dirty="0">
                <a:latin typeface="Calibri"/>
                <a:ea typeface="Calibri"/>
                <a:cs typeface="Times New Roman"/>
              </a:rPr>
              <a:t> και την </a:t>
            </a:r>
            <a:r>
              <a:rPr lang="el-GR" sz="2400" dirty="0" err="1">
                <a:latin typeface="Calibri"/>
                <a:ea typeface="Calibri"/>
                <a:cs typeface="Times New Roman"/>
              </a:rPr>
              <a:t>αριθµοθεωρία</a:t>
            </a:r>
            <a:r>
              <a:rPr lang="el-GR" sz="2400" dirty="0">
                <a:latin typeface="Calibri"/>
                <a:ea typeface="Calibri"/>
                <a:cs typeface="Times New Roman"/>
              </a:rPr>
              <a:t>.</a:t>
            </a:r>
          </a:p>
          <a:p>
            <a:pPr marL="450215" marR="233680" algn="just">
              <a:lnSpc>
                <a:spcPct val="115000"/>
              </a:lnSpc>
              <a:spcAft>
                <a:spcPts val="1000"/>
              </a:spcAft>
            </a:pPr>
            <a:endParaRPr lang="el-GR" sz="2400" dirty="0">
              <a:latin typeface="Calibri"/>
              <a:ea typeface="Calibri"/>
              <a:cs typeface="Times New Roman"/>
            </a:endParaRPr>
          </a:p>
          <a:p>
            <a:pPr marL="450215" marR="233680" algn="just">
              <a:lnSpc>
                <a:spcPct val="115000"/>
              </a:lnSpc>
              <a:spcAft>
                <a:spcPts val="1000"/>
              </a:spcAft>
            </a:pPr>
            <a:endParaRPr lang="el-GR" sz="2400" dirty="0">
              <a:effectLst/>
              <a:latin typeface="Calibri"/>
              <a:ea typeface="Calibri"/>
              <a:cs typeface="Times New Roman"/>
            </a:endParaRPr>
          </a:p>
        </p:txBody>
      </p:sp>
    </p:spTree>
    <p:extLst>
      <p:ext uri="{BB962C8B-B14F-4D97-AF65-F5344CB8AC3E}">
        <p14:creationId xmlns:p14="http://schemas.microsoft.com/office/powerpoint/2010/main" val="396203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fr-FR" dirty="0">
                <a:solidFill>
                  <a:srgbClr val="FF0000"/>
                </a:solidFill>
              </a:rPr>
              <a:t>H </a:t>
            </a:r>
            <a:r>
              <a:rPr lang="el-GR" dirty="0">
                <a:solidFill>
                  <a:srgbClr val="FF0000"/>
                </a:solidFill>
              </a:rPr>
              <a:t>ομάδα </a:t>
            </a:r>
            <a:r>
              <a:rPr lang="fr-FR" dirty="0" err="1">
                <a:solidFill>
                  <a:srgbClr val="FF0000"/>
                </a:solidFill>
              </a:rPr>
              <a:t>Nikolas</a:t>
            </a:r>
            <a:r>
              <a:rPr lang="fr-FR" dirty="0">
                <a:solidFill>
                  <a:srgbClr val="FF0000"/>
                </a:solidFill>
              </a:rPr>
              <a:t> Bourbaki</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5893601"/>
          </a:xfrm>
          <a:prstGeom prst="rect">
            <a:avLst/>
          </a:prstGeom>
        </p:spPr>
        <p:txBody>
          <a:bodyPr wrap="square">
            <a:spAutoFit/>
          </a:bodyPr>
          <a:lstStyle/>
          <a:p>
            <a:pPr marL="450215" marR="233680" algn="just">
              <a:lnSpc>
                <a:spcPct val="115000"/>
              </a:lnSpc>
              <a:spcAft>
                <a:spcPts val="1000"/>
              </a:spcAft>
            </a:pPr>
            <a:r>
              <a:rPr lang="el-GR" sz="2400" dirty="0">
                <a:latin typeface="Calibri"/>
                <a:ea typeface="Calibri"/>
                <a:cs typeface="Times New Roman"/>
              </a:rPr>
              <a:t>Από την άλλη δεν ασχολήθηκαν καθόλου µε: </a:t>
            </a:r>
          </a:p>
          <a:p>
            <a:pPr marL="793115" marR="233680" indent="-342900" algn="just">
              <a:lnSpc>
                <a:spcPct val="115000"/>
              </a:lnSpc>
              <a:spcAft>
                <a:spcPts val="1000"/>
              </a:spcAft>
              <a:buFontTx/>
              <a:buChar char="-"/>
            </a:pPr>
            <a:r>
              <a:rPr lang="el-GR" sz="2400" dirty="0">
                <a:latin typeface="Calibri"/>
                <a:ea typeface="Calibri"/>
                <a:cs typeface="Times New Roman"/>
              </a:rPr>
              <a:t>τη θεωρία των </a:t>
            </a:r>
            <a:r>
              <a:rPr lang="el-GR" sz="2400" dirty="0" err="1">
                <a:latin typeface="Calibri"/>
                <a:ea typeface="Calibri"/>
                <a:cs typeface="Times New Roman"/>
              </a:rPr>
              <a:t>πληθικών</a:t>
            </a:r>
            <a:r>
              <a:rPr lang="el-GR" sz="2400" dirty="0">
                <a:latin typeface="Calibri"/>
                <a:ea typeface="Calibri"/>
                <a:cs typeface="Times New Roman"/>
              </a:rPr>
              <a:t> και των διατακτικών </a:t>
            </a:r>
            <a:r>
              <a:rPr lang="el-GR" sz="2400" dirty="0" err="1">
                <a:latin typeface="Calibri"/>
                <a:ea typeface="Calibri"/>
                <a:cs typeface="Times New Roman"/>
              </a:rPr>
              <a:t>αριθµών</a:t>
            </a:r>
            <a:r>
              <a:rPr lang="el-GR" sz="2400" dirty="0">
                <a:latin typeface="Calibri"/>
                <a:ea typeface="Calibri"/>
                <a:cs typeface="Times New Roman"/>
              </a:rPr>
              <a:t>, </a:t>
            </a:r>
          </a:p>
          <a:p>
            <a:pPr marL="793115" marR="233680" indent="-342900" algn="just">
              <a:lnSpc>
                <a:spcPct val="115000"/>
              </a:lnSpc>
              <a:spcAft>
                <a:spcPts val="1000"/>
              </a:spcAft>
              <a:buFontTx/>
              <a:buChar char="-"/>
            </a:pPr>
            <a:r>
              <a:rPr lang="el-GR" sz="2400" dirty="0">
                <a:latin typeface="Calibri"/>
                <a:ea typeface="Calibri"/>
                <a:cs typeface="Times New Roman"/>
              </a:rPr>
              <a:t>την καθολική άλγεβρα, </a:t>
            </a:r>
          </a:p>
          <a:p>
            <a:pPr marL="793115" marR="233680" indent="-342900" algn="just">
              <a:lnSpc>
                <a:spcPct val="115000"/>
              </a:lnSpc>
              <a:spcAft>
                <a:spcPts val="1000"/>
              </a:spcAft>
              <a:buFontTx/>
              <a:buChar char="-"/>
            </a:pPr>
            <a:r>
              <a:rPr lang="el-GR" sz="2400" dirty="0">
                <a:latin typeface="Calibri"/>
                <a:ea typeface="Calibri"/>
                <a:cs typeface="Times New Roman"/>
              </a:rPr>
              <a:t>τους </a:t>
            </a:r>
            <a:r>
              <a:rPr lang="el-GR" sz="2400" dirty="0" err="1">
                <a:latin typeface="Calibri"/>
                <a:ea typeface="Calibri"/>
                <a:cs typeface="Times New Roman"/>
              </a:rPr>
              <a:t>συνδέσµους</a:t>
            </a:r>
            <a:r>
              <a:rPr lang="el-GR" sz="2400" dirty="0">
                <a:latin typeface="Calibri"/>
                <a:ea typeface="Calibri"/>
                <a:cs typeface="Times New Roman"/>
              </a:rPr>
              <a:t>, </a:t>
            </a:r>
          </a:p>
          <a:p>
            <a:pPr marL="793115" marR="233680" indent="-342900" algn="just">
              <a:lnSpc>
                <a:spcPct val="115000"/>
              </a:lnSpc>
              <a:spcAft>
                <a:spcPts val="1000"/>
              </a:spcAft>
              <a:buFontTx/>
              <a:buChar char="-"/>
            </a:pPr>
            <a:r>
              <a:rPr lang="el-GR" sz="2400" dirty="0">
                <a:latin typeface="Calibri"/>
                <a:ea typeface="Calibri"/>
                <a:cs typeface="Times New Roman"/>
              </a:rPr>
              <a:t>τη µη </a:t>
            </a:r>
            <a:r>
              <a:rPr lang="el-GR" sz="2400" dirty="0" err="1">
                <a:latin typeface="Calibri"/>
                <a:ea typeface="Calibri"/>
                <a:cs typeface="Times New Roman"/>
              </a:rPr>
              <a:t>προσεταιριστική</a:t>
            </a:r>
            <a:r>
              <a:rPr lang="el-GR" sz="2400" dirty="0">
                <a:latin typeface="Calibri"/>
                <a:ea typeface="Calibri"/>
                <a:cs typeface="Times New Roman"/>
              </a:rPr>
              <a:t> άλγεβρα, </a:t>
            </a:r>
          </a:p>
          <a:p>
            <a:pPr marL="793115" marR="233680" indent="-342900" algn="just">
              <a:lnSpc>
                <a:spcPct val="115000"/>
              </a:lnSpc>
              <a:spcAft>
                <a:spcPts val="1000"/>
              </a:spcAft>
              <a:buFontTx/>
              <a:buChar char="-"/>
            </a:pPr>
            <a:r>
              <a:rPr lang="el-GR" sz="2400" dirty="0">
                <a:latin typeface="Calibri"/>
                <a:ea typeface="Calibri"/>
                <a:cs typeface="Times New Roman"/>
              </a:rPr>
              <a:t>τη θεωρία </a:t>
            </a:r>
            <a:r>
              <a:rPr lang="el-GR" sz="2400" dirty="0" err="1">
                <a:latin typeface="Calibri"/>
                <a:ea typeface="Calibri"/>
                <a:cs typeface="Times New Roman"/>
              </a:rPr>
              <a:t>οµάδων</a:t>
            </a:r>
            <a:r>
              <a:rPr lang="el-GR" sz="2400" dirty="0">
                <a:latin typeface="Calibri"/>
                <a:ea typeface="Calibri"/>
                <a:cs typeface="Times New Roman"/>
              </a:rPr>
              <a:t>, </a:t>
            </a:r>
          </a:p>
          <a:p>
            <a:pPr marL="793115" marR="233680" indent="-342900" algn="just">
              <a:lnSpc>
                <a:spcPct val="115000"/>
              </a:lnSpc>
              <a:spcAft>
                <a:spcPts val="1000"/>
              </a:spcAft>
              <a:buFontTx/>
              <a:buChar char="-"/>
            </a:pPr>
            <a:r>
              <a:rPr lang="el-GR" sz="2400" dirty="0">
                <a:latin typeface="Calibri"/>
                <a:ea typeface="Calibri"/>
                <a:cs typeface="Times New Roman"/>
              </a:rPr>
              <a:t>τη θεωρία </a:t>
            </a:r>
            <a:r>
              <a:rPr lang="el-GR" sz="2400" dirty="0" err="1">
                <a:latin typeface="Calibri"/>
                <a:ea typeface="Calibri"/>
                <a:cs typeface="Times New Roman"/>
              </a:rPr>
              <a:t>αριθµών</a:t>
            </a:r>
            <a:r>
              <a:rPr lang="el-GR" sz="2400" dirty="0">
                <a:latin typeface="Calibri"/>
                <a:ea typeface="Calibri"/>
                <a:cs typeface="Times New Roman"/>
              </a:rPr>
              <a:t>, </a:t>
            </a:r>
          </a:p>
          <a:p>
            <a:pPr marL="793115" marR="233680" indent="-342900" algn="just">
              <a:lnSpc>
                <a:spcPct val="115000"/>
              </a:lnSpc>
              <a:spcAft>
                <a:spcPts val="1000"/>
              </a:spcAft>
              <a:buFontTx/>
              <a:buChar char="-"/>
            </a:pPr>
            <a:r>
              <a:rPr lang="el-GR" sz="2400" dirty="0">
                <a:latin typeface="Calibri"/>
                <a:ea typeface="Calibri"/>
                <a:cs typeface="Times New Roman"/>
              </a:rPr>
              <a:t>τις </a:t>
            </a:r>
            <a:r>
              <a:rPr lang="el-GR" sz="2400" dirty="0" err="1">
                <a:latin typeface="Calibri"/>
                <a:ea typeface="Calibri"/>
                <a:cs typeface="Times New Roman"/>
              </a:rPr>
              <a:t>τριγωνοµετρικές</a:t>
            </a:r>
            <a:r>
              <a:rPr lang="el-GR" sz="2400" dirty="0">
                <a:latin typeface="Calibri"/>
                <a:ea typeface="Calibri"/>
                <a:cs typeface="Times New Roman"/>
              </a:rPr>
              <a:t> σειρές, τις σειρές των </a:t>
            </a:r>
            <a:r>
              <a:rPr lang="el-GR" sz="2400" dirty="0" err="1">
                <a:latin typeface="Calibri"/>
                <a:ea typeface="Calibri"/>
                <a:cs typeface="Times New Roman"/>
              </a:rPr>
              <a:t>πολυωνύµων</a:t>
            </a:r>
            <a:r>
              <a:rPr lang="el-GR" sz="2400" dirty="0">
                <a:latin typeface="Calibri"/>
                <a:ea typeface="Calibri"/>
                <a:cs typeface="Times New Roman"/>
              </a:rPr>
              <a:t>, και τη θεωρία προσεγγίσεων.</a:t>
            </a:r>
          </a:p>
          <a:p>
            <a:pPr marL="450215" marR="233680" algn="just">
              <a:lnSpc>
                <a:spcPct val="115000"/>
              </a:lnSpc>
              <a:spcAft>
                <a:spcPts val="1000"/>
              </a:spcAft>
            </a:pPr>
            <a:endParaRPr lang="el-GR" sz="2400" dirty="0">
              <a:latin typeface="Calibri"/>
              <a:ea typeface="Calibri"/>
              <a:cs typeface="Times New Roman"/>
            </a:endParaRPr>
          </a:p>
          <a:p>
            <a:pPr marL="450215" marR="233680" algn="just">
              <a:lnSpc>
                <a:spcPct val="115000"/>
              </a:lnSpc>
              <a:spcAft>
                <a:spcPts val="1000"/>
              </a:spcAft>
            </a:pPr>
            <a:endParaRPr lang="el-GR" sz="2400" dirty="0">
              <a:effectLst/>
              <a:latin typeface="Calibri"/>
              <a:ea typeface="Calibri"/>
              <a:cs typeface="Times New Roman"/>
            </a:endParaRPr>
          </a:p>
        </p:txBody>
      </p:sp>
    </p:spTree>
    <p:extLst>
      <p:ext uri="{BB962C8B-B14F-4D97-AF65-F5344CB8AC3E}">
        <p14:creationId xmlns:p14="http://schemas.microsoft.com/office/powerpoint/2010/main" val="2173838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fr-FR" dirty="0">
                <a:solidFill>
                  <a:srgbClr val="FF0000"/>
                </a:solidFill>
              </a:rPr>
              <a:t>H </a:t>
            </a:r>
            <a:r>
              <a:rPr lang="el-GR" dirty="0">
                <a:solidFill>
                  <a:srgbClr val="FF0000"/>
                </a:solidFill>
              </a:rPr>
              <a:t>ομάδα </a:t>
            </a:r>
            <a:r>
              <a:rPr lang="fr-FR" dirty="0" err="1">
                <a:solidFill>
                  <a:srgbClr val="FF0000"/>
                </a:solidFill>
              </a:rPr>
              <a:t>Nikolas</a:t>
            </a:r>
            <a:r>
              <a:rPr lang="fr-FR" dirty="0">
                <a:solidFill>
                  <a:srgbClr val="FF0000"/>
                </a:solidFill>
              </a:rPr>
              <a:t> Bourbaki</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2728952"/>
          </a:xfrm>
          <a:prstGeom prst="rect">
            <a:avLst/>
          </a:prstGeom>
        </p:spPr>
        <p:txBody>
          <a:bodyPr wrap="square">
            <a:spAutoFit/>
          </a:bodyPr>
          <a:lstStyle/>
          <a:p>
            <a:pPr marL="793115" marR="233680" indent="-342900" algn="just">
              <a:lnSpc>
                <a:spcPct val="115000"/>
              </a:lnSpc>
              <a:spcAft>
                <a:spcPts val="1000"/>
              </a:spcAft>
              <a:buFontTx/>
              <a:buChar char="-"/>
            </a:pPr>
            <a:r>
              <a:rPr lang="el-GR" sz="2400" dirty="0">
                <a:latin typeface="Calibri"/>
                <a:ea typeface="Calibri"/>
                <a:cs typeface="Times New Roman"/>
              </a:rPr>
              <a:t>τις σειρές των </a:t>
            </a:r>
            <a:r>
              <a:rPr lang="el-GR" sz="2400" dirty="0" err="1">
                <a:latin typeface="Calibri"/>
                <a:ea typeface="Calibri"/>
                <a:cs typeface="Times New Roman"/>
              </a:rPr>
              <a:t>πολυωνύµων</a:t>
            </a:r>
            <a:r>
              <a:rPr lang="el-GR" sz="2400" dirty="0">
                <a:latin typeface="Calibri"/>
                <a:ea typeface="Calibri"/>
                <a:cs typeface="Times New Roman"/>
              </a:rPr>
              <a:t>, </a:t>
            </a:r>
          </a:p>
          <a:p>
            <a:pPr marL="793115" marR="233680" indent="-342900" algn="just">
              <a:lnSpc>
                <a:spcPct val="115000"/>
              </a:lnSpc>
              <a:spcAft>
                <a:spcPts val="1000"/>
              </a:spcAft>
              <a:buFontTx/>
              <a:buChar char="-"/>
            </a:pPr>
            <a:r>
              <a:rPr lang="el-GR" sz="2400" dirty="0">
                <a:latin typeface="Calibri"/>
                <a:ea typeface="Calibri"/>
                <a:cs typeface="Times New Roman"/>
              </a:rPr>
              <a:t>τη θεωρία προσεγγίσεων </a:t>
            </a:r>
          </a:p>
          <a:p>
            <a:pPr marL="793115" marR="233680" indent="-342900" algn="just">
              <a:lnSpc>
                <a:spcPct val="115000"/>
              </a:lnSpc>
              <a:spcAft>
                <a:spcPts val="1000"/>
              </a:spcAft>
              <a:buFontTx/>
              <a:buChar char="-"/>
            </a:pPr>
            <a:r>
              <a:rPr lang="el-GR" sz="2400" dirty="0">
                <a:latin typeface="Calibri"/>
                <a:ea typeface="Calibri"/>
                <a:cs typeface="Times New Roman"/>
              </a:rPr>
              <a:t>και όλα τα </a:t>
            </a:r>
            <a:r>
              <a:rPr lang="el-GR" sz="2400" dirty="0" err="1">
                <a:latin typeface="Calibri"/>
                <a:ea typeface="Calibri"/>
                <a:cs typeface="Times New Roman"/>
              </a:rPr>
              <a:t>εφαρµοσµένα</a:t>
            </a:r>
            <a:r>
              <a:rPr lang="el-GR" sz="2400" dirty="0">
                <a:latin typeface="Calibri"/>
                <a:ea typeface="Calibri"/>
                <a:cs typeface="Times New Roman"/>
              </a:rPr>
              <a:t> </a:t>
            </a:r>
            <a:r>
              <a:rPr lang="el-GR" sz="2400" dirty="0" err="1">
                <a:latin typeface="Calibri"/>
                <a:ea typeface="Calibri"/>
                <a:cs typeface="Times New Roman"/>
              </a:rPr>
              <a:t>Μαθηµατικά</a:t>
            </a:r>
            <a:r>
              <a:rPr lang="el-GR" sz="2400" dirty="0">
                <a:latin typeface="Calibri"/>
                <a:ea typeface="Calibri"/>
                <a:cs typeface="Times New Roman"/>
              </a:rPr>
              <a:t>.</a:t>
            </a:r>
          </a:p>
          <a:p>
            <a:pPr marL="450215" marR="233680" algn="just">
              <a:lnSpc>
                <a:spcPct val="115000"/>
              </a:lnSpc>
              <a:spcAft>
                <a:spcPts val="1000"/>
              </a:spcAft>
            </a:pPr>
            <a:endParaRPr lang="el-GR" sz="2400" dirty="0">
              <a:latin typeface="Calibri"/>
              <a:ea typeface="Calibri"/>
              <a:cs typeface="Times New Roman"/>
            </a:endParaRPr>
          </a:p>
          <a:p>
            <a:pPr marL="450215" marR="233680" algn="just">
              <a:lnSpc>
                <a:spcPct val="115000"/>
              </a:lnSpc>
              <a:spcAft>
                <a:spcPts val="1000"/>
              </a:spcAft>
            </a:pPr>
            <a:endParaRPr lang="el-GR" sz="2400" dirty="0">
              <a:effectLst/>
              <a:latin typeface="Calibri"/>
              <a:ea typeface="Calibri"/>
              <a:cs typeface="Times New Roman"/>
            </a:endParaRPr>
          </a:p>
        </p:txBody>
      </p:sp>
    </p:spTree>
    <p:extLst>
      <p:ext uri="{BB962C8B-B14F-4D97-AF65-F5344CB8AC3E}">
        <p14:creationId xmlns:p14="http://schemas.microsoft.com/office/powerpoint/2010/main" val="2007613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800100" y="411932"/>
            <a:ext cx="7543800" cy="917335"/>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br>
              <a:rPr lang="el-GR" dirty="0">
                <a:solidFill>
                  <a:srgbClr val="FF0000"/>
                </a:solidFill>
              </a:rPr>
            </a:br>
            <a:r>
              <a:rPr lang="fr-FR" dirty="0">
                <a:solidFill>
                  <a:srgbClr val="FF0000"/>
                </a:solidFill>
              </a:rPr>
              <a:t>H </a:t>
            </a:r>
            <a:r>
              <a:rPr lang="el-GR" dirty="0">
                <a:solidFill>
                  <a:srgbClr val="FF0000"/>
                </a:solidFill>
              </a:rPr>
              <a:t>ομάδα </a:t>
            </a:r>
            <a:r>
              <a:rPr lang="fr-FR" dirty="0" err="1">
                <a:solidFill>
                  <a:srgbClr val="FF0000"/>
                </a:solidFill>
              </a:rPr>
              <a:t>Nikolas</a:t>
            </a:r>
            <a:r>
              <a:rPr lang="fr-FR" dirty="0">
                <a:solidFill>
                  <a:srgbClr val="FF0000"/>
                </a:solidFill>
              </a:rPr>
              <a:t> Bourbaki</a:t>
            </a:r>
            <a:br>
              <a:rPr lang="el-GR" sz="3100" dirty="0">
                <a:solidFill>
                  <a:srgbClr val="FF0000"/>
                </a:solidFill>
              </a:rPr>
            </a:br>
            <a:endParaRPr lang="en-US" sz="3100" dirty="0">
              <a:solidFill>
                <a:srgbClr val="FF0000"/>
              </a:solidFill>
              <a:latin typeface="Helvetica"/>
              <a:cs typeface="Helvetica"/>
            </a:endParaRPr>
          </a:p>
        </p:txBody>
      </p:sp>
      <p:sp>
        <p:nvSpPr>
          <p:cNvPr id="7" name="Subtitle 3"/>
          <p:cNvSpPr txBox="1">
            <a:spLocks/>
          </p:cNvSpPr>
          <p:nvPr/>
        </p:nvSpPr>
        <p:spPr>
          <a:xfrm>
            <a:off x="365124" y="1845734"/>
            <a:ext cx="8588376" cy="4775200"/>
          </a:xfrm>
          <a:prstGeom prst="rect">
            <a:avLst/>
          </a:prstGeom>
        </p:spPr>
        <p:txBody>
          <a:bodyPr vert="horz" lIns="0" tIns="0" rIns="0" bIns="0" rtlCol="0">
            <a:normAutofit/>
          </a:bodyPr>
          <a:lstStyle>
            <a:lvl1pPr marL="228600" indent="-228600" algn="l" defTabSz="457200" rtl="0" eaLnBrk="1" latinLnBrk="0" hangingPunct="1">
              <a:spcBef>
                <a:spcPct val="20000"/>
              </a:spcBef>
              <a:buClr>
                <a:schemeClr val="accent2"/>
              </a:buClr>
              <a:buFont typeface="Arial"/>
              <a:buChar char="•"/>
              <a:defRPr sz="2200" b="0" i="0" kern="1200" spc="-40" baseline="0">
                <a:solidFill>
                  <a:schemeClr val="bg2"/>
                </a:solidFill>
                <a:latin typeface="Helvetica Light"/>
                <a:ea typeface="+mn-ea"/>
                <a:cs typeface="Helvetica Light"/>
              </a:defRPr>
            </a:lvl1pPr>
            <a:lvl2pPr marL="511175"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2pPr>
            <a:lvl3pPr marL="741363" indent="-230188"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3pPr>
            <a:lvl4pPr marL="1031875" indent="-290513"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4pPr>
            <a:lvl5pPr marL="1314450" indent="-282575" algn="l" defTabSz="457200" rtl="0" eaLnBrk="1" latinLnBrk="0" hangingPunct="1">
              <a:spcBef>
                <a:spcPct val="20000"/>
              </a:spcBef>
              <a:buClr>
                <a:schemeClr val="accent2"/>
              </a:buClr>
              <a:buFont typeface="Arial"/>
              <a:buChar char="»"/>
              <a:defRPr sz="1800" b="0" i="0" kern="1200" spc="-40" baseline="0">
                <a:solidFill>
                  <a:schemeClr val="bg2"/>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lnSpc>
                <a:spcPct val="115000"/>
              </a:lnSpc>
              <a:spcAft>
                <a:spcPts val="1000"/>
              </a:spcAft>
              <a:buNone/>
            </a:pPr>
            <a:endParaRPr lang="el-GR" sz="2800" dirty="0">
              <a:solidFill>
                <a:schemeClr val="tx1"/>
              </a:solidFill>
              <a:latin typeface="Calibri" panose="020F0502020204030204" pitchFamily="34" charset="0"/>
              <a:cs typeface="Calibri" panose="020F0502020204030204" pitchFamily="34" charset="0"/>
            </a:endParaRPr>
          </a:p>
        </p:txBody>
      </p:sp>
      <p:sp>
        <p:nvSpPr>
          <p:cNvPr id="5" name="Ορθογώνιο 4"/>
          <p:cNvSpPr/>
          <p:nvPr/>
        </p:nvSpPr>
        <p:spPr>
          <a:xfrm>
            <a:off x="365124" y="1574799"/>
            <a:ext cx="8524876" cy="5149102"/>
          </a:xfrm>
          <a:prstGeom prst="rect">
            <a:avLst/>
          </a:prstGeom>
        </p:spPr>
        <p:txBody>
          <a:bodyPr wrap="square">
            <a:spAutoFit/>
          </a:bodyPr>
          <a:lstStyle/>
          <a:p>
            <a:pPr marL="793115" marR="233680" indent="-342900" algn="just">
              <a:lnSpc>
                <a:spcPct val="115000"/>
              </a:lnSpc>
              <a:spcAft>
                <a:spcPts val="1000"/>
              </a:spcAft>
              <a:buFontTx/>
              <a:buChar char="-"/>
            </a:pPr>
            <a:r>
              <a:rPr lang="el-GR" sz="2400" dirty="0">
                <a:latin typeface="Calibri"/>
                <a:ea typeface="Calibri"/>
                <a:cs typeface="Times New Roman"/>
              </a:rPr>
              <a:t>Τα βιβλία τους άρχισαν να εκδίδονται από το 1939 κι έπειτα. Πρώτο τους </a:t>
            </a:r>
            <a:r>
              <a:rPr lang="el-GR" sz="2400" dirty="0" err="1">
                <a:latin typeface="Calibri"/>
                <a:ea typeface="Calibri"/>
                <a:cs typeface="Times New Roman"/>
              </a:rPr>
              <a:t>δηµοσίευµα</a:t>
            </a:r>
            <a:r>
              <a:rPr lang="el-GR" sz="2400" dirty="0">
                <a:latin typeface="Calibri"/>
                <a:ea typeface="Calibri"/>
                <a:cs typeface="Times New Roman"/>
              </a:rPr>
              <a:t> ήταν εγχειρίδιο, το "</a:t>
            </a:r>
            <a:r>
              <a:rPr lang="el-GR" sz="2400" i="1" dirty="0" err="1">
                <a:latin typeface="Calibri"/>
                <a:ea typeface="Calibri"/>
                <a:cs typeface="Times New Roman"/>
              </a:rPr>
              <a:t>Mode</a:t>
            </a:r>
            <a:r>
              <a:rPr lang="el-GR" sz="2400" i="1" dirty="0">
                <a:latin typeface="Calibri"/>
                <a:ea typeface="Calibri"/>
                <a:cs typeface="Times New Roman"/>
              </a:rPr>
              <a:t> d' </a:t>
            </a:r>
            <a:r>
              <a:rPr lang="el-GR" sz="2400" i="1" dirty="0" err="1">
                <a:latin typeface="Calibri"/>
                <a:ea typeface="Calibri"/>
                <a:cs typeface="Times New Roman"/>
              </a:rPr>
              <a:t>emploi</a:t>
            </a:r>
            <a:r>
              <a:rPr lang="el-GR" sz="2400" i="1" dirty="0">
                <a:latin typeface="Calibri"/>
                <a:ea typeface="Calibri"/>
                <a:cs typeface="Times New Roman"/>
              </a:rPr>
              <a:t> de </a:t>
            </a:r>
            <a:r>
              <a:rPr lang="el-GR" sz="2400" i="1" dirty="0" err="1">
                <a:latin typeface="Calibri"/>
                <a:ea typeface="Calibri"/>
                <a:cs typeface="Times New Roman"/>
              </a:rPr>
              <a:t>ce</a:t>
            </a:r>
            <a:r>
              <a:rPr lang="el-GR" sz="2400" i="1" dirty="0">
                <a:latin typeface="Calibri"/>
                <a:ea typeface="Calibri"/>
                <a:cs typeface="Times New Roman"/>
              </a:rPr>
              <a:t> </a:t>
            </a:r>
            <a:r>
              <a:rPr lang="el-GR" sz="2400" i="1" dirty="0" err="1">
                <a:latin typeface="Calibri"/>
                <a:ea typeface="Calibri"/>
                <a:cs typeface="Times New Roman"/>
              </a:rPr>
              <a:t>traite</a:t>
            </a:r>
            <a:r>
              <a:rPr lang="el-GR" sz="2400" dirty="0">
                <a:latin typeface="Calibri"/>
                <a:ea typeface="Calibri"/>
                <a:cs typeface="Times New Roman"/>
              </a:rPr>
              <a:t>" που αφορούσε το πρώτο βιβλίο των περίφημων Στοιχείων τους (</a:t>
            </a:r>
            <a:r>
              <a:rPr lang="el-GR" sz="2400" dirty="0" err="1">
                <a:latin typeface="Calibri"/>
                <a:ea typeface="Calibri"/>
                <a:cs typeface="Times New Roman"/>
              </a:rPr>
              <a:t>Elements</a:t>
            </a:r>
            <a:r>
              <a:rPr lang="el-GR" sz="2400" dirty="0">
                <a:latin typeface="Calibri"/>
                <a:ea typeface="Calibri"/>
                <a:cs typeface="Times New Roman"/>
              </a:rPr>
              <a:t> de </a:t>
            </a:r>
            <a:r>
              <a:rPr lang="el-GR" sz="2400" dirty="0" err="1">
                <a:latin typeface="Calibri"/>
                <a:ea typeface="Calibri"/>
                <a:cs typeface="Times New Roman"/>
              </a:rPr>
              <a:t>Mathematiques</a:t>
            </a:r>
            <a:r>
              <a:rPr lang="el-GR" sz="2400" dirty="0">
                <a:latin typeface="Calibri"/>
                <a:ea typeface="Calibri"/>
                <a:cs typeface="Times New Roman"/>
              </a:rPr>
              <a:t>), τη "</a:t>
            </a:r>
            <a:r>
              <a:rPr lang="el-GR" sz="2400" i="1" dirty="0">
                <a:latin typeface="Calibri"/>
                <a:ea typeface="Calibri"/>
                <a:cs typeface="Times New Roman"/>
              </a:rPr>
              <a:t>Θεωρία συνόλων</a:t>
            </a:r>
            <a:r>
              <a:rPr lang="el-GR" sz="2400" dirty="0">
                <a:latin typeface="Calibri"/>
                <a:ea typeface="Calibri"/>
                <a:cs typeface="Times New Roman"/>
              </a:rPr>
              <a:t>". Τα βιβλία αυτά ήταν στο σύνολό τους 10. </a:t>
            </a:r>
          </a:p>
          <a:p>
            <a:pPr marL="450215" marR="233680" algn="just">
              <a:lnSpc>
                <a:spcPct val="115000"/>
              </a:lnSpc>
              <a:spcAft>
                <a:spcPts val="1000"/>
              </a:spcAft>
            </a:pPr>
            <a:r>
              <a:rPr lang="el-GR" sz="2400" dirty="0">
                <a:latin typeface="Calibri"/>
                <a:ea typeface="Calibri"/>
                <a:cs typeface="Times New Roman"/>
              </a:rPr>
              <a:t>Το πρώτο ήταν η " Θεωρία συνόλων" στο οποίο ασχολήθηκαν µε τις γενικές </a:t>
            </a:r>
            <a:r>
              <a:rPr lang="el-GR" sz="2400" dirty="0" err="1">
                <a:latin typeface="Calibri"/>
                <a:ea typeface="Calibri"/>
                <a:cs typeface="Times New Roman"/>
              </a:rPr>
              <a:t>δοµές</a:t>
            </a:r>
            <a:r>
              <a:rPr lang="el-GR" sz="2400" dirty="0">
                <a:latin typeface="Calibri"/>
                <a:ea typeface="Calibri"/>
                <a:cs typeface="Times New Roman"/>
              </a:rPr>
              <a:t> όπως τα σύνολα των φυσικών Ν και των ακεραίων Ζ.</a:t>
            </a:r>
          </a:p>
          <a:p>
            <a:pPr marL="450215" marR="233680" algn="just">
              <a:lnSpc>
                <a:spcPct val="115000"/>
              </a:lnSpc>
              <a:spcAft>
                <a:spcPts val="1000"/>
              </a:spcAft>
            </a:pPr>
            <a:endParaRPr lang="el-GR" sz="2400" dirty="0">
              <a:latin typeface="Calibri"/>
              <a:ea typeface="Calibri"/>
              <a:cs typeface="Times New Roman"/>
            </a:endParaRPr>
          </a:p>
          <a:p>
            <a:pPr marL="450215" marR="233680" algn="just">
              <a:lnSpc>
                <a:spcPct val="115000"/>
              </a:lnSpc>
              <a:spcAft>
                <a:spcPts val="1000"/>
              </a:spcAft>
            </a:pPr>
            <a:endParaRPr lang="el-GR" sz="2400" dirty="0">
              <a:effectLst/>
              <a:latin typeface="Calibri"/>
              <a:ea typeface="Calibri"/>
              <a:cs typeface="Times New Roman"/>
            </a:endParaRPr>
          </a:p>
        </p:txBody>
      </p:sp>
    </p:spTree>
    <p:extLst>
      <p:ext uri="{BB962C8B-B14F-4D97-AF65-F5344CB8AC3E}">
        <p14:creationId xmlns:p14="http://schemas.microsoft.com/office/powerpoint/2010/main" val="443567840"/>
      </p:ext>
    </p:extLst>
  </p:cSld>
  <p:clrMapOvr>
    <a:masterClrMapping/>
  </p:clrMapOvr>
</p:sld>
</file>

<file path=ppt/theme/theme1.xml><?xml version="1.0" encoding="utf-8"?>
<a:theme xmlns:a="http://schemas.openxmlformats.org/drawingml/2006/main" name="Office Theme">
  <a:themeElements>
    <a:clrScheme name="Intl_Forest">
      <a:dk1>
        <a:srgbClr val="282828"/>
      </a:dk1>
      <a:lt1>
        <a:sysClr val="window" lastClr="FFFFFF"/>
      </a:lt1>
      <a:dk2>
        <a:srgbClr val="898B90"/>
      </a:dk2>
      <a:lt2>
        <a:srgbClr val="5E5E5E"/>
      </a:lt2>
      <a:accent1>
        <a:srgbClr val="4E8871"/>
      </a:accent1>
      <a:accent2>
        <a:srgbClr val="5A9E82"/>
      </a:accent2>
      <a:accent3>
        <a:srgbClr val="72AE96"/>
      </a:accent3>
      <a:accent4>
        <a:srgbClr val="94C2A6"/>
      </a:accent4>
      <a:accent5>
        <a:srgbClr val="3B6755"/>
      </a:accent5>
      <a:accent6>
        <a:srgbClr val="2E5042"/>
      </a:accent6>
      <a:hlink>
        <a:srgbClr val="994691"/>
      </a:hlink>
      <a:folHlink>
        <a:srgbClr val="9F6D99"/>
      </a:folHlink>
    </a:clrScheme>
    <a:fontScheme name="Custom 11">
      <a:majorFont>
        <a:latin typeface="Helvetica Light"/>
        <a:ea typeface=""/>
        <a:cs typeface=""/>
      </a:majorFont>
      <a:minorFont>
        <a:latin typeface="Helvetica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lgn="ctr">
          <a:defRPr sz="1600" dirty="0" smtClean="0">
            <a:solidFill>
              <a:schemeClr val="tx1">
                <a:lumMod val="75000"/>
                <a:lumOff val="25000"/>
              </a:schemeClr>
            </a:solidFill>
            <a:latin typeface="Helvetica Light"/>
            <a:cs typeface="Helvetica Ligh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33340</TotalTime>
  <Words>2911</Words>
  <Application>Microsoft Office PowerPoint</Application>
  <PresentationFormat>Προβολή στην οθόνη (4:3)</PresentationFormat>
  <Paragraphs>155</Paragraphs>
  <Slides>34</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34</vt:i4>
      </vt:variant>
    </vt:vector>
  </HeadingPairs>
  <TitlesOfParts>
    <vt:vector size="40" baseType="lpstr">
      <vt:lpstr>Arial</vt:lpstr>
      <vt:lpstr>Calibri</vt:lpstr>
      <vt:lpstr>Helvetica</vt:lpstr>
      <vt:lpstr>Helvetica Light</vt:lpstr>
      <vt:lpstr>Times New Roman</vt:lpstr>
      <vt:lpstr>Office Theme</vt:lpstr>
      <vt:lpstr>             Το κίνημα των Νέων ή Μοντέρνων Μαθηματικών H ομάδα Nikolas Bourbaki</vt:lpstr>
      <vt:lpstr>             H ομάδα Nikolas Bourbaki </vt:lpstr>
      <vt:lpstr>        H ομάδα Nikolas Bourbaki </vt:lpstr>
      <vt:lpstr>        H ομάδα Nikolas Bourbaki </vt:lpstr>
      <vt:lpstr>        H ομάδα Nikolas Bourbaki </vt:lpstr>
      <vt:lpstr>        H ομάδα Nikolas Bourbaki </vt:lpstr>
      <vt:lpstr>        H ομάδα Nikolas Bourbaki </vt:lpstr>
      <vt:lpstr>        H ομάδα Nikolas Bourbaki </vt:lpstr>
      <vt:lpstr>        H ομάδα Nikolas Bourbaki </vt:lpstr>
      <vt:lpstr>        H ομάδα Nikolas Bourbaki </vt:lpstr>
      <vt:lpstr>             Τα Νέα Μαθηματικά στην εκπαίδευση </vt:lpstr>
      <vt:lpstr>             Τα Νέα Μαθηματικά στην εκπαίδευση </vt:lpstr>
      <vt:lpstr>             Τα Νέα Μαθηματικά στην εκπαίδευση </vt:lpstr>
      <vt:lpstr>             Τα Νέα Μαθηματικά στην εκπαίδευση </vt:lpstr>
      <vt:lpstr>             Τα Νέα Μαθηματικά στην εκπαίδευση </vt:lpstr>
      <vt:lpstr>             Τα Νέα Μαθηματικά στην εκπαίδευση </vt:lpstr>
      <vt:lpstr>             Τα Νέα Μαθηματικά στην εκπαίδευση </vt:lpstr>
      <vt:lpstr>             Τα Νέα Μαθηματικά στην εκπαίδευση </vt:lpstr>
      <vt:lpstr>             Τα Νέα Μαθηματικά στην εκπαίδευση </vt:lpstr>
      <vt:lpstr>             Τα Νέα Μαθηματικά στην εκπαίδευση </vt:lpstr>
      <vt:lpstr>             Τα Νέα Μαθηματικά στην εκπαίδευση </vt:lpstr>
      <vt:lpstr>             Τα Νέα Μαθηματικά στην εκπαίδευση </vt:lpstr>
      <vt:lpstr>             Αντιδράσεις  </vt:lpstr>
      <vt:lpstr>             Αντιδράσεις  </vt:lpstr>
      <vt:lpstr>             Αντιδράσεις  </vt:lpstr>
      <vt:lpstr>             Αντιδράσεις  </vt:lpstr>
      <vt:lpstr>             Αντιδράσεις  </vt:lpstr>
      <vt:lpstr>             Αμφισβήτηση και επαναπροσανατολισμός  </vt:lpstr>
      <vt:lpstr>             Αμφισβήτηση και επαναπροσανατολισμός  </vt:lpstr>
      <vt:lpstr>             Αμφισβήτηση και επαναπροσανατολισμός  </vt:lpstr>
      <vt:lpstr>             Αμφισβήτηση και επαναπροσανατολισμός  </vt:lpstr>
      <vt:lpstr>             Αμφισβήτηση και επαναπροσανατολισμός  </vt:lpstr>
      <vt:lpstr>             Βιβλιογραφία  </vt:lpstr>
      <vt:lpstr>             Βιβλιογραφία  </vt:lpstr>
    </vt:vector>
  </TitlesOfParts>
  <Company>Grey Healthcare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Aaron Kneile</dc:creator>
  <cp:lastModifiedBy>xlemon@uowm.gr</cp:lastModifiedBy>
  <cp:revision>763</cp:revision>
  <dcterms:created xsi:type="dcterms:W3CDTF">2013-09-16T04:02:48Z</dcterms:created>
  <dcterms:modified xsi:type="dcterms:W3CDTF">2020-10-09T07:17:22Z</dcterms:modified>
</cp:coreProperties>
</file>