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sldIdLst>
    <p:sldId id="256" r:id="rId2"/>
    <p:sldId id="258" r:id="rId3"/>
    <p:sldId id="262" r:id="rId4"/>
    <p:sldId id="265" r:id="rId5"/>
    <p:sldId id="266" r:id="rId6"/>
    <p:sldId id="270" r:id="rId7"/>
    <p:sldId id="257" r:id="rId8"/>
    <p:sldId id="275" r:id="rId9"/>
    <p:sldId id="276" r:id="rId10"/>
    <p:sldId id="277" r:id="rId11"/>
    <p:sldId id="267" r:id="rId12"/>
    <p:sldId id="271" r:id="rId13"/>
    <p:sldId id="273" r:id="rId14"/>
    <p:sldId id="269" r:id="rId15"/>
    <p:sldId id="274" r:id="rId16"/>
    <p:sldId id="272" r:id="rId17"/>
    <p:sldId id="278" r:id="rId18"/>
    <p:sldId id="279" r:id="rId19"/>
    <p:sldId id="280" r:id="rId20"/>
    <p:sldId id="281" r:id="rId21"/>
    <p:sldId id="282" r:id="rId22"/>
    <p:sldId id="259" r:id="rId23"/>
    <p:sldId id="260" r:id="rId24"/>
    <p:sldId id="26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980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513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176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707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997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025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843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233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627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129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083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966764-B8C2-48D1-88C4-9451EDA097B6}" type="datetimeFigureOut">
              <a:rPr lang="en-GB" smtClean="0"/>
              <a:pPr/>
              <a:t>28/02/2022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343904B-37FD-4A60-BBAE-D77D30008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2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69373E92-F88D-4F0A-94DF-393703E7D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938" y="46653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629DAA0-ADF6-43FD-9C99-483F722B5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F7079-9610-4BD3-ABEA-F832E5C9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4705801" cy="3255264"/>
          </a:xfrm>
        </p:spPr>
        <p:txBody>
          <a:bodyPr>
            <a:normAutofit/>
          </a:bodyPr>
          <a:lstStyle/>
          <a:p>
            <a:r>
              <a:rPr lang="el-GR" sz="5000" b="1" i="0" dirty="0" smtClean="0">
                <a:effectLst/>
                <a:latin typeface="Corbel" panose="020B0503020204020204" pitchFamily="34" charset="0"/>
                <a:cs typeface="Calibri" panose="020F0502020204030204" pitchFamily="34" charset="0"/>
              </a:rPr>
              <a:t>Έρευνα </a:t>
            </a:r>
            <a:r>
              <a:rPr lang="el-GR" sz="5000" b="1" dirty="0" smtClean="0">
                <a:latin typeface="Corbel" panose="020B0503020204020204" pitchFamily="34" charset="0"/>
                <a:cs typeface="Calibri" panose="020F0502020204030204" pitchFamily="34" charset="0"/>
              </a:rPr>
              <a:t>στις </a:t>
            </a:r>
            <a:br>
              <a:rPr lang="el-GR" sz="5000" b="1" dirty="0" smtClean="0"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el-GR" sz="5000" b="1" dirty="0" smtClean="0">
                <a:latin typeface="Corbel" panose="020B0503020204020204" pitchFamily="34" charset="0"/>
                <a:cs typeface="Calibri" panose="020F0502020204030204" pitchFamily="34" charset="0"/>
              </a:rPr>
              <a:t>Κοινωνικές Επιστήμες</a:t>
            </a:r>
            <a:endParaRPr lang="el-GR" sz="5000" b="1" i="0" dirty="0">
              <a:effectLst/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F46B6-3507-49C7-9CB1-0A3247C6C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4675634" cy="914400"/>
          </a:xfrm>
        </p:spPr>
        <p:txBody>
          <a:bodyPr>
            <a:normAutofit/>
          </a:bodyPr>
          <a:lstStyle/>
          <a:p>
            <a:r>
              <a:rPr lang="el-GR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Εισαγωγή 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7FFC71B6-0AF1-45BA-AF69-51B5806D79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3" t="18694" r="9543"/>
          <a:stretch/>
        </p:blipFill>
        <p:spPr>
          <a:xfrm>
            <a:off x="6586977" y="970500"/>
            <a:ext cx="4908848" cy="490884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32C8C35-BF44-4CFB-9754-81F07C9812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927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0D54B-5638-4235-A386-95F08F85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88995" cy="4601183"/>
          </a:xfrm>
        </p:spPr>
        <p:txBody>
          <a:bodyPr/>
          <a:lstStyle/>
          <a:p>
            <a:r>
              <a:rPr lang="el-GR" dirty="0"/>
              <a:t>Δειγματοληψία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9BF2A-DD63-4218-BCD6-01476DEB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Καθώς δεν είναι δυνατό να ερευνηθεί το σύνολο του πληθυσμού, η έρευνα διεξάγεται μέσω δειγματοληψίας.</a:t>
            </a:r>
          </a:p>
          <a:p>
            <a:r>
              <a:rPr lang="el-GR" dirty="0">
                <a:solidFill>
                  <a:srgbClr val="002060"/>
                </a:solidFill>
              </a:rPr>
              <a:t>Η δειγματοληψία αφορά στην επιλογή ενός δείγματος (αντιπροσωπευτικού) από έναν ευρύτερο πληθυσμό.</a:t>
            </a:r>
          </a:p>
          <a:p>
            <a:r>
              <a:rPr lang="el-GR" dirty="0">
                <a:solidFill>
                  <a:srgbClr val="002060"/>
                </a:solidFill>
              </a:rPr>
              <a:t>Υπάρχουν διάφορες μορφές δειγματοληψίας (πιθανολογικά ή μη πιθανολογικά δείγματα) και υποπεριπτώσεις. Σε κάθε μία από αυτές, τα αποτελέσματα που θα προκύψουν θα χαρακτηριστούν ανάλογα.</a:t>
            </a:r>
          </a:p>
          <a:p>
            <a:r>
              <a:rPr lang="el-GR" dirty="0">
                <a:solidFill>
                  <a:srgbClr val="002060"/>
                </a:solidFill>
              </a:rPr>
              <a:t>Ανάλογα με το μέγεθος του δείγματος μπορούμε να εκτιμήσουμε πόσο αντιπροσωπευτικά είναι τα συμπεράσματά μας.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2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803D1-5B28-49FF-9FAB-84DFD9B6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Ποσοτικές μέθοδοι έρευνας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8989CAF-60A9-4063-93F6-F5DC9EFEAF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2361635"/>
            <a:ext cx="3778286" cy="21252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875C3-2B2E-4064-B15D-9636C25F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2" y="2361635"/>
            <a:ext cx="7052486" cy="3542524"/>
          </a:xfrm>
        </p:spPr>
        <p:txBody>
          <a:bodyPr anchor="t">
            <a:normAutofit/>
          </a:bodyPr>
          <a:lstStyle/>
          <a:p>
            <a:pPr marL="406908" indent="-342900">
              <a:defRPr/>
            </a:pPr>
            <a:r>
              <a:rPr lang="el-GR" sz="1900" dirty="0">
                <a:solidFill>
                  <a:srgbClr val="FFFFFF"/>
                </a:solidFill>
              </a:rPr>
              <a:t>Συνήθως εφαρμόζονται όταν κύριος στόχος της έρευνας είναι ο έλεγχος συγκεκριμένων θεωρητικών υποθέσεων για το κοινωνικό φαινόμενο που εξετάζεται.</a:t>
            </a:r>
          </a:p>
          <a:p>
            <a:pPr marL="406908" indent="-342900">
              <a:defRPr/>
            </a:pPr>
            <a:r>
              <a:rPr lang="el-GR" sz="1900" dirty="0">
                <a:solidFill>
                  <a:srgbClr val="FFFFFF"/>
                </a:solidFill>
              </a:rPr>
              <a:t>Η έρευνα ξεκινά από μια συγκεκριμένη θεωρία και σκοπός είναι η εύρεση σχέσεων μεταξύ των εξεταζόμενων μεταβλητών και τον έλεγχο των υποθέσεων που τίθενται.</a:t>
            </a:r>
          </a:p>
          <a:p>
            <a:pPr marL="406908" indent="-342900">
              <a:defRPr/>
            </a:pPr>
            <a:r>
              <a:rPr lang="el-GR" sz="1900" dirty="0">
                <a:solidFill>
                  <a:srgbClr val="FFFFFF"/>
                </a:solidFill>
              </a:rPr>
              <a:t>Ο εμπειρικός έλεγχος που διεξάγεται επιβεβαιώνει ή τροποποιεί τις υποθέσεις αυτές σύμφωνα πάντα και με τη  θεωρία γύρω από το κοινωνικό φαινόμενο.</a:t>
            </a:r>
          </a:p>
          <a:p>
            <a:endParaRPr lang="en-GB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3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FD412-4201-4D29-81E4-561DDA2B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Ποσοτικές μέθοδοι έρευνας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Diagram, application&#10;&#10;Description automatically generated">
            <a:extLst>
              <a:ext uri="{FF2B5EF4-FFF2-40B4-BE49-F238E27FC236}">
                <a16:creationId xmlns:a16="http://schemas.microsoft.com/office/drawing/2014/main" xmlns="" id="{3850DABD-970E-4824-81E6-98275862E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2007421"/>
            <a:ext cx="3778286" cy="2833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76AD8-0E17-4759-BA2E-64F9AFE5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514" y="2499509"/>
            <a:ext cx="6763238" cy="2595005"/>
          </a:xfrm>
        </p:spPr>
        <p:txBody>
          <a:bodyPr anchor="t">
            <a:normAutofit/>
          </a:bodyPr>
          <a:lstStyle/>
          <a:p>
            <a:pPr marL="406908" indent="-342900">
              <a:defRPr/>
            </a:pPr>
            <a:r>
              <a:rPr lang="el-GR" sz="2000" dirty="0">
                <a:solidFill>
                  <a:schemeClr val="bg1"/>
                </a:solidFill>
              </a:rPr>
              <a:t>Η ερευνητική διαδικασία είναι περισσότερο δομημένη.</a:t>
            </a:r>
          </a:p>
          <a:p>
            <a:pPr marL="406908" indent="-342900">
              <a:defRPr/>
            </a:pPr>
            <a:r>
              <a:rPr lang="el-GR" dirty="0">
                <a:solidFill>
                  <a:schemeClr val="bg1"/>
                </a:solidFill>
              </a:rPr>
              <a:t>Για τη συλλογή των δεδομένων ως εργαλείο χρησιμοποιείται, κυρίως, το ερωτηματολόγιο.</a:t>
            </a:r>
          </a:p>
          <a:p>
            <a:pPr marL="406908" indent="-342900">
              <a:defRPr/>
            </a:pPr>
            <a:r>
              <a:rPr lang="el-GR" dirty="0">
                <a:solidFill>
                  <a:schemeClr val="bg1"/>
                </a:solidFill>
              </a:rPr>
              <a:t>Η εξαγωγή συμπερασμάτων γίνεται μέσω στατιστικής ανάλυσης.</a:t>
            </a:r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82037-C210-4E85-9BFF-D2D54D11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Ποσοτικές μέθοδοι έρευνας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40F971-763D-4BEE-BD55-02B950D54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908" indent="-342900">
              <a:defRPr/>
            </a:pPr>
            <a:r>
              <a:rPr lang="el-GR" sz="2000" dirty="0">
                <a:solidFill>
                  <a:srgbClr val="002060"/>
                </a:solidFill>
              </a:rPr>
              <a:t>Απαιτείται μεγάλο δείγμα, </a:t>
            </a:r>
            <a:r>
              <a:rPr lang="el-GR" dirty="0">
                <a:solidFill>
                  <a:srgbClr val="002060"/>
                </a:solidFill>
              </a:rPr>
              <a:t>η στατιστική ανάλυση του οποίου προσδίδει εγκυρότητα στα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ερευνητικά αποτελέσματα.  </a:t>
            </a:r>
          </a:p>
          <a:p>
            <a:pPr marL="406908" indent="-342900">
              <a:defRPr/>
            </a:pPr>
            <a:r>
              <a:rPr lang="el-GR" sz="2000" dirty="0">
                <a:solidFill>
                  <a:srgbClr val="002060"/>
                </a:solidFill>
              </a:rPr>
              <a:t>Με αυτόν τον τρόπο επιτρέπεται η γενίκευση των αποτελεσμάτων στον αναφερόμενο πληθυσμό.</a:t>
            </a:r>
            <a:endParaRPr lang="el-GR" dirty="0">
              <a:solidFill>
                <a:srgbClr val="002060"/>
              </a:solidFill>
            </a:endParaRPr>
          </a:p>
          <a:p>
            <a:pPr marL="406908" indent="-342900">
              <a:defRPr/>
            </a:pPr>
            <a:r>
              <a:rPr lang="el-GR" dirty="0">
                <a:solidFill>
                  <a:srgbClr val="002060"/>
                </a:solidFill>
              </a:rPr>
              <a:t>Τα αποτελέσματα παρουσιάζονται </a:t>
            </a:r>
            <a:r>
              <a:rPr lang="el-GR" dirty="0" err="1">
                <a:solidFill>
                  <a:srgbClr val="002060"/>
                </a:solidFill>
              </a:rPr>
              <a:t>ποσοτικοποιημένα</a:t>
            </a:r>
            <a:r>
              <a:rPr lang="el-GR" dirty="0">
                <a:solidFill>
                  <a:srgbClr val="002060"/>
                </a:solidFill>
              </a:rPr>
              <a:t>.</a:t>
            </a:r>
          </a:p>
          <a:p>
            <a:pPr marL="406908" indent="-342900">
              <a:defRPr/>
            </a:pPr>
            <a:r>
              <a:rPr lang="el-GR" dirty="0">
                <a:solidFill>
                  <a:srgbClr val="002060"/>
                </a:solidFill>
              </a:rPr>
              <a:t>Στο τέλος, γίνεται ανάλυση περιεχομένου.</a:t>
            </a:r>
            <a:endParaRPr lang="en-US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4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FDF71-63F7-4F0B-B29A-F8530B6E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Ποιοτικές μέθοδοι έρευνας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3F86B4E8-D205-43F7-8BEB-5AC5DE23B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2508044"/>
            <a:ext cx="3778286" cy="18324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7D4596-301C-4929-BE8B-AB335F4F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514" y="2379306"/>
            <a:ext cx="6763238" cy="3403324"/>
          </a:xfrm>
        </p:spPr>
        <p:txBody>
          <a:bodyPr anchor="t">
            <a:normAutofit/>
          </a:bodyPr>
          <a:lstStyle/>
          <a:p>
            <a:pPr marL="406908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srgbClr val="FFFFFF"/>
                </a:solidFill>
              </a:rPr>
              <a:t>Σκοπός είναι η περιγραφή και η κατανόηση φαινομένων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l-GR" dirty="0">
                <a:solidFill>
                  <a:srgbClr val="FFFFFF"/>
                </a:solidFill>
              </a:rPr>
              <a:t>συνήθως δίνεται έμφαση στην ανάπτυξη νέων θεωριών.</a:t>
            </a:r>
            <a:endParaRPr lang="en-US" dirty="0">
              <a:solidFill>
                <a:srgbClr val="FFFFFF"/>
              </a:solidFill>
            </a:endParaRPr>
          </a:p>
          <a:p>
            <a:pPr marL="406908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l-GR" dirty="0">
                <a:solidFill>
                  <a:srgbClr val="FFFFFF"/>
                </a:solidFill>
              </a:rPr>
              <a:t>α κοινωνικά φαινόμενα γίνονται κατανοητά μέσα από τη συμπεριφορά των ατόμων, όπως αυτή καθορίζεται και από το κοινωνικό πλαίσιο το οποίο </a:t>
            </a:r>
            <a:r>
              <a:rPr lang="el-GR" dirty="0">
                <a:solidFill>
                  <a:schemeClr val="bg1"/>
                </a:solidFill>
              </a:rPr>
              <a:t>προσδιορίζει τους τρόπους συμπεριφοράς τους</a:t>
            </a:r>
            <a:r>
              <a:rPr lang="el-GR" dirty="0">
                <a:solidFill>
                  <a:srgbClr val="FFFFFF"/>
                </a:solidFill>
              </a:rPr>
              <a:t>. </a:t>
            </a:r>
          </a:p>
          <a:p>
            <a:pPr marL="406908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schemeClr val="bg1"/>
                </a:solidFill>
              </a:rPr>
              <a:t>Αντίστοιχα, όμως, αναγνωρίζεται στα άτομα και η δυνατότητα να καθορίζουν τη συμπεριφορά τους με βάση τα δικά τους κίνητρα και τις δικές τους ανάγκες και επιθυμίες. </a:t>
            </a:r>
            <a:endParaRPr lang="en-GB" dirty="0">
              <a:solidFill>
                <a:schemeClr val="bg1"/>
              </a:solidFill>
            </a:endParaRPr>
          </a:p>
          <a:p>
            <a:pPr marL="406908" indent="-342900">
              <a:spcBef>
                <a:spcPts val="600"/>
              </a:spcBef>
              <a:spcAft>
                <a:spcPts val="600"/>
              </a:spcAft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E1A9C-A055-483C-8F63-7EF033E3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Ποιοτικές μέθοδοι έρευνας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74E8C-FD2D-4CD8-A662-CEF770ACE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6908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srgbClr val="002060"/>
                </a:solidFill>
              </a:rPr>
              <a:t>Η ερευνητική διαδικασία είναι περισσότερο ευέλικτη και ερωτήματα μπορεί να προκύψουν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ακόμη και κατά την εξέλιξή της.</a:t>
            </a:r>
          </a:p>
          <a:p>
            <a:pPr marL="406908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srgbClr val="002060"/>
                </a:solidFill>
              </a:rPr>
              <a:t>Ο/Η ερευνητής/</a:t>
            </a:r>
            <a:r>
              <a:rPr lang="el-GR" dirty="0" err="1">
                <a:solidFill>
                  <a:srgbClr val="002060"/>
                </a:solidFill>
              </a:rPr>
              <a:t>τρια</a:t>
            </a:r>
            <a:r>
              <a:rPr lang="el-GR" dirty="0">
                <a:solidFill>
                  <a:srgbClr val="002060"/>
                </a:solidFill>
              </a:rPr>
              <a:t> εισέρχεται στον χώρο της καθημερινής ζωής και μελετά τις μορφές και τα περιεχόμενα των κοινωνικών σχέσεων. </a:t>
            </a:r>
          </a:p>
          <a:p>
            <a:pPr marL="406908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srgbClr val="002060"/>
                </a:solidFill>
              </a:rPr>
              <a:t>Απαιτείται μικρό δείγμα το οποίο, όμως, ο/η ερευνητής/</a:t>
            </a:r>
            <a:r>
              <a:rPr lang="el-GR" dirty="0" err="1">
                <a:solidFill>
                  <a:srgbClr val="002060"/>
                </a:solidFill>
              </a:rPr>
              <a:t>τρια</a:t>
            </a:r>
            <a:r>
              <a:rPr lang="el-GR" dirty="0">
                <a:solidFill>
                  <a:srgbClr val="002060"/>
                </a:solidFill>
              </a:rPr>
              <a:t> θα κληθεί να κατανοήσει σε βάθος.</a:t>
            </a:r>
          </a:p>
          <a:p>
            <a:pPr marL="406908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dirty="0">
                <a:solidFill>
                  <a:srgbClr val="002060"/>
                </a:solidFill>
              </a:rPr>
              <a:t>Τα αποτελέσματα αφορούν μόνο στο υπό μελέτη δείγμα.</a:t>
            </a:r>
            <a:endParaRPr lang="en-US" dirty="0">
              <a:solidFill>
                <a:srgbClr val="002060"/>
              </a:solidFill>
            </a:endParaRP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C5A1A-6ADB-4438-9953-6E28C576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Ποιοτικές μέθοδοι έρευνας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35EE1F9-EB34-4CEC-A687-C3368CB23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1804338"/>
            <a:ext cx="3778286" cy="32398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DDEFBB-BECC-48C0-83FA-B82BA5528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2" y="2330169"/>
            <a:ext cx="6687308" cy="3274586"/>
          </a:xfrm>
        </p:spPr>
        <p:txBody>
          <a:bodyPr anchor="t">
            <a:normAutofit/>
          </a:bodyPr>
          <a:lstStyle/>
          <a:p>
            <a:pPr marL="406908" indent="-342900">
              <a:defRPr/>
            </a:pPr>
            <a:r>
              <a:rPr lang="el-GR" dirty="0">
                <a:solidFill>
                  <a:srgbClr val="FFFFFF"/>
                </a:solidFill>
              </a:rPr>
              <a:t>Ο/Η ερευνητής/</a:t>
            </a:r>
            <a:r>
              <a:rPr lang="el-GR" dirty="0" err="1">
                <a:solidFill>
                  <a:srgbClr val="FFFFFF"/>
                </a:solidFill>
              </a:rPr>
              <a:t>τρια</a:t>
            </a:r>
            <a:r>
              <a:rPr lang="el-GR" dirty="0">
                <a:solidFill>
                  <a:srgbClr val="FFFFFF"/>
                </a:solidFill>
              </a:rPr>
              <a:t> έρχεται σε άμεση επαφή με τους/τις συμμετέχοντες/</a:t>
            </a:r>
            <a:r>
              <a:rPr lang="el-GR" dirty="0" err="1">
                <a:solidFill>
                  <a:srgbClr val="FFFFFF"/>
                </a:solidFill>
              </a:rPr>
              <a:t>ουσες</a:t>
            </a:r>
            <a:r>
              <a:rPr lang="el-GR" dirty="0">
                <a:solidFill>
                  <a:srgbClr val="FFFFFF"/>
                </a:solidFill>
              </a:rPr>
              <a:t> στην έρευνα.</a:t>
            </a:r>
          </a:p>
          <a:p>
            <a:pPr marL="406908" indent="-342900">
              <a:defRPr/>
            </a:pPr>
            <a:r>
              <a:rPr lang="el-GR" dirty="0">
                <a:solidFill>
                  <a:srgbClr val="FFFFFF"/>
                </a:solidFill>
              </a:rPr>
              <a:t>Για τη συλλογή των δεδομένων χρησιμοποιείται συνήθως η συνέντευξη (ατομική ή ομάδων εστίασης).</a:t>
            </a:r>
          </a:p>
          <a:p>
            <a:pPr marL="406908" indent="-342900">
              <a:defRPr/>
            </a:pPr>
            <a:r>
              <a:rPr lang="el-GR" dirty="0">
                <a:solidFill>
                  <a:srgbClr val="FFFFFF"/>
                </a:solidFill>
              </a:rPr>
              <a:t>Άλλες μέθοδοι είναι η παρατήρηση-πείραμα, και η μελέτη περίπτωσης.</a:t>
            </a:r>
          </a:p>
          <a:p>
            <a:pPr marL="406908" indent="-342900">
              <a:defRPr/>
            </a:pPr>
            <a:r>
              <a:rPr lang="el-GR" dirty="0">
                <a:solidFill>
                  <a:srgbClr val="FFFFFF"/>
                </a:solidFill>
              </a:rPr>
              <a:t>Στις περιπτώσεις των ποιοτικών μεθόδων έρευνας, αναλύεται ο λόγος που έχει καταγραφεί κατά τη διάρκεια της συλλογής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xmlns="" val="34363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3405B-F000-491F-8F97-A91DFC7B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Συνέντευξη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FDB25-6A19-4987-9AF3-CF602C80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Μέσω της συνέντευξης μπορούν να γίνουν ερωτήσεις που θα επιτρέψουν τη λήψη απαντήσεων εμβαθύνοντας σε σημεία του προβλήματος.</a:t>
            </a:r>
          </a:p>
          <a:p>
            <a:r>
              <a:rPr lang="el-GR" dirty="0">
                <a:solidFill>
                  <a:srgbClr val="002060"/>
                </a:solidFill>
              </a:rPr>
              <a:t> Η συνέντευξη δίνει βάρος στην προσωπική επικοινωνία κι έτσι μπορούν να αντληθούν ακόμη και προσωπικές σκέψεις, φόβοι, κλπ.</a:t>
            </a:r>
          </a:p>
          <a:p>
            <a:r>
              <a:rPr lang="el-GR" dirty="0">
                <a:solidFill>
                  <a:srgbClr val="002060"/>
                </a:solidFill>
              </a:rPr>
              <a:t>Μπορεί να είναι:</a:t>
            </a:r>
          </a:p>
          <a:p>
            <a:pPr lvl="1"/>
            <a:r>
              <a:rPr lang="el-GR" dirty="0">
                <a:solidFill>
                  <a:srgbClr val="002060"/>
                </a:solidFill>
              </a:rPr>
              <a:t>Δομημένη (κατευθυνόμενη)</a:t>
            </a:r>
          </a:p>
          <a:p>
            <a:pPr lvl="1"/>
            <a:r>
              <a:rPr lang="el-GR" dirty="0" err="1">
                <a:solidFill>
                  <a:srgbClr val="002060"/>
                </a:solidFill>
              </a:rPr>
              <a:t>Ημί</a:t>
            </a:r>
            <a:r>
              <a:rPr lang="el-GR" dirty="0">
                <a:solidFill>
                  <a:srgbClr val="002060"/>
                </a:solidFill>
              </a:rPr>
              <a:t>-δομημένη (κατευθυνόμενη αλλά επιτρέπει την ελεύθερη έκφραση)</a:t>
            </a:r>
          </a:p>
          <a:p>
            <a:pPr lvl="1"/>
            <a:r>
              <a:rPr lang="el-GR" dirty="0">
                <a:solidFill>
                  <a:srgbClr val="002060"/>
                </a:solidFill>
              </a:rPr>
              <a:t>Μη-δομημένη (ελεύθερη)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1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E0E5B-617B-4F0D-8EBD-E3D76D1A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Ομάδες εστίασης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F3393A59-DB1D-49C7-B0FB-05EBED77D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2361635"/>
            <a:ext cx="3778286" cy="21252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B873E0-A1E6-4A2E-A43F-06C4C1A1B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Ο/Η ερευνητής/τρια παρακινεί ένα θέμα συζήτησης και στη συνέχεια παρατηρεί τις αλληλεπιδράσεις των μελών της ομάδας.</a:t>
            </a:r>
          </a:p>
          <a:p>
            <a:r>
              <a:rPr lang="el-GR">
                <a:solidFill>
                  <a:srgbClr val="FFFFFF"/>
                </a:solidFill>
              </a:rPr>
              <a:t>Μέσα από αυτή τη διαδικασία συλλέγει δεδομένα που οδηγούν σε συμπεράσματα.</a:t>
            </a:r>
          </a:p>
          <a:p>
            <a:r>
              <a:rPr lang="el-GR">
                <a:solidFill>
                  <a:srgbClr val="FFFFFF"/>
                </a:solidFill>
              </a:rPr>
              <a:t>Το περιβάλλον της συζήτησης είναι χαλαρό και μη κατευθυνόμενο.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7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C0371-C053-4869-B69A-7BDA771C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Πείραμα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C18BF1-6261-4BFC-A2EA-E2B6C5B74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Ο σκοπός της έρευνας μέσω του πειράματος είναι η άσκηση κάποιας επίδρασης σε μία υπάρχουσα κατάσταση και η εξέταση των αποτελεσμάτων.</a:t>
            </a:r>
          </a:p>
          <a:p>
            <a:r>
              <a:rPr lang="el-GR" dirty="0">
                <a:solidFill>
                  <a:srgbClr val="002060"/>
                </a:solidFill>
              </a:rPr>
              <a:t>Στην ουσία εξετάζονται οι αλλαγές που τυχόν προκλήθηκαν.  </a:t>
            </a:r>
          </a:p>
          <a:p>
            <a:r>
              <a:rPr lang="el-GR" dirty="0">
                <a:solidFill>
                  <a:srgbClr val="002060"/>
                </a:solidFill>
              </a:rPr>
              <a:t>Υπάρχουν δύο ομάδες, η ομάδα του πειράματος (που υφίσταται τη δράση) και η ομάδα ελέγχου (που δεν υφίσταται τη δράση).</a:t>
            </a:r>
          </a:p>
          <a:p>
            <a:r>
              <a:rPr lang="el-GR" dirty="0">
                <a:solidFill>
                  <a:srgbClr val="002060"/>
                </a:solidFill>
              </a:rPr>
              <a:t>Και στις δύο ομάδες εφαρμόζονται τα στάδια του προ-ελέγχου και του μετά-ελέγχου.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2F33F3-55A2-4C14-8CFD-7E7193072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Στόχος του μαθήματος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xmlns="" id="{FA874725-7D77-4190-A4B9-11BEBC35B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51"/>
          <a:stretch/>
        </p:blipFill>
        <p:spPr>
          <a:xfrm>
            <a:off x="860771" y="2085139"/>
            <a:ext cx="3778286" cy="26782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36889-60B2-4142-9A98-AA245D97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l-GR" dirty="0">
                <a:solidFill>
                  <a:srgbClr val="FFFFFF"/>
                </a:solidFill>
              </a:rPr>
              <a:t>Εισαγωγή στα θεμελιώδη ζητήματα που αφορούν στη διεξαγωγή της κοινωνικής έρευνας.</a:t>
            </a:r>
          </a:p>
          <a:p>
            <a:pPr>
              <a:spcAft>
                <a:spcPts val="1000"/>
              </a:spcAft>
            </a:pPr>
            <a:r>
              <a:rPr lang="el-GR" dirty="0">
                <a:solidFill>
                  <a:srgbClr val="FFFFFF"/>
                </a:solidFill>
              </a:rPr>
              <a:t>Μέθοδοι κοινωνικής έρευνας.</a:t>
            </a:r>
          </a:p>
          <a:p>
            <a:pPr>
              <a:spcAft>
                <a:spcPts val="1000"/>
              </a:spcAft>
            </a:pPr>
            <a:r>
              <a:rPr lang="el-GR" dirty="0">
                <a:solidFill>
                  <a:srgbClr val="FFFFFF"/>
                </a:solidFill>
              </a:rPr>
              <a:t>Ακολουθούμενες διαδικασίες για τη διεξαγωγή των ερευνών.</a:t>
            </a:r>
          </a:p>
          <a:p>
            <a:pPr>
              <a:spcAft>
                <a:spcPts val="1000"/>
              </a:spcAft>
            </a:pPr>
            <a:r>
              <a:rPr lang="el-GR" dirty="0">
                <a:solidFill>
                  <a:srgbClr val="FFFFFF"/>
                </a:solidFill>
              </a:rPr>
              <a:t>Προσεγγίσεις κατά την εκπόνηση των ερευνών.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73161-B1D3-4FA3-A795-3E4DD246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Εθνογραφική έρευνα – συμμετοχική παρατήρηση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34BB96-2512-4BDE-A07D-64C3B0885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Η εθνογραφία είναι μία ευρεία επιστημονική περιοχή  που ως στόχο έχει την κατανόηση των ανθρώπων και των πολιτισμών τους.</a:t>
            </a:r>
          </a:p>
          <a:p>
            <a:r>
              <a:rPr lang="el-GR" dirty="0">
                <a:solidFill>
                  <a:srgbClr val="002060"/>
                </a:solidFill>
              </a:rPr>
              <a:t>Ο εθνογράφος συμμετέχει ενεργά στην υπό μελέτη περιοχή και καταγράφει τις παρατηρήσεις του. </a:t>
            </a:r>
          </a:p>
          <a:p>
            <a:r>
              <a:rPr lang="el-GR" dirty="0">
                <a:solidFill>
                  <a:srgbClr val="002060"/>
                </a:solidFill>
              </a:rPr>
              <a:t>Απαιτείται μεγάλο χρονικό διάστημα.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8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E9C49-C74B-4DAE-BD88-3B178172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Ηθικά ζητήματα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AECD359-9AA4-47F5-8E65-C7F700CB6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2144090"/>
            <a:ext cx="3778286" cy="25603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C1B46-B4F6-43A6-B2A3-430BF0204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Η ηθική και η δεοντολογία αποτελούν εξαιρετικής σημασίας στοιχεία κατά την εκπόνηση κοινωνικών ερευνών. </a:t>
            </a:r>
          </a:p>
          <a:p>
            <a:r>
              <a:rPr lang="el-GR">
                <a:solidFill>
                  <a:srgbClr val="FFFFFF"/>
                </a:solidFill>
              </a:rPr>
              <a:t>Συγκατάθεση των συμμετεχόντων</a:t>
            </a:r>
          </a:p>
          <a:p>
            <a:r>
              <a:rPr lang="el-GR">
                <a:solidFill>
                  <a:srgbClr val="FFFFFF"/>
                </a:solidFill>
              </a:rPr>
              <a:t>Προσωπικά δεδομένα των συμμετεχόντων.</a:t>
            </a:r>
          </a:p>
          <a:p>
            <a:r>
              <a:rPr lang="el-GR">
                <a:solidFill>
                  <a:srgbClr val="FFFFFF"/>
                </a:solidFill>
              </a:rPr>
              <a:t>Κατάχρηση των αποτελεσμάτων.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2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10DB0-D070-4A4A-AFA5-D07595C7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Τρόπος εξέτασης του μαθήματος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CA0FCD68-8649-45ED-BC70-0F3D53482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2003642"/>
            <a:ext cx="3778286" cy="28412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BD22-C70C-4A03-BE4D-C90085C0B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3" y="2902281"/>
            <a:ext cx="6451109" cy="766205"/>
          </a:xfrm>
        </p:spPr>
        <p:txBody>
          <a:bodyPr anchor="t">
            <a:normAutofit/>
          </a:bodyPr>
          <a:lstStyle/>
          <a:p>
            <a:pPr marL="288290" indent="-288290">
              <a:spcBef>
                <a:spcPts val="600"/>
              </a:spcBef>
              <a:spcAft>
                <a:spcPts val="600"/>
              </a:spcAft>
            </a:pPr>
            <a:r>
              <a:rPr lang="el-GR" dirty="0" smtClean="0">
                <a:solidFill>
                  <a:srgbClr val="FFFFFF"/>
                </a:solidFill>
              </a:rPr>
              <a:t>Συμμετοχή σε κοινή έρευνα μέσω ερωτηματολογίου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1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CCCDCCF-DDE7-4FF9-BA8E-DFD3AC93A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xmlns="" id="{2C501C98-E8C8-4911-A41E-B5C941C030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38" r="-1" b="6870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352FE0-ACFA-479E-A574-CED1C035D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2238C-63FD-447D-86D5-84BB63D2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i="1">
                <a:latin typeface="Calibri" panose="020F0502020204030204" pitchFamily="34" charset="0"/>
                <a:ea typeface="Calibri" panose="020F0502020204030204" pitchFamily="34" charset="0"/>
              </a:rPr>
              <a:t>Προτεινόμενη Βιβλιογραφία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1F5979-1992-492E-ABBD-62EBC1016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295B1-2A01-4401-BAB2-0E7F5E33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Σιώμκος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 Γ. και Μαύρος Δ. (2018). Έρευνα και Μετρικές Μάρκετινγκ, </a:t>
            </a: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Broken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Hill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Publishers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1300" i="1">
                <a:effectLst/>
                <a:latin typeface="Noto Sans Symbols"/>
                <a:ea typeface="Noto Sans Symbols"/>
                <a:cs typeface="Noto Sans Symbols"/>
              </a:rPr>
              <a:t>Adler, S.A. 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και</a:t>
            </a:r>
            <a:r>
              <a:rPr lang="en-US" sz="1300" i="1">
                <a:effectLst/>
                <a:latin typeface="Noto Sans Symbols"/>
                <a:ea typeface="Noto Sans Symbols"/>
                <a:cs typeface="Noto Sans Symbols"/>
              </a:rPr>
              <a:t> Clark, R. (2018). 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Κοινωνική Έρευνα, μια Ξενάγηση στις Μεθόδους και στις Τεχνικές, Εκδόσεις </a:t>
            </a: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Τζιόλα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Ιωσηφίδης, Θ. (2017), Ποιοτικές Μέθοδοι Έρευνας και Επιστημολογία των Κοινωνικών </a:t>
            </a: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Επιστημών,Εκδόσεις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Τζιόλα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.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Glessne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, C. (2018), Η Ποιοτική Έρευνα, Οδηγός για Νέους Επιστήμονες, Μεταίχμιο Εκδοτική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Babbie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, E. (2018), Κοινωνική Έρευνα, Εκδόσεις Κριτική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Flick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, U. (2017), Εισαγωγή στον Ποιοτική Έρευνα, Εκδόσεις Προπομπός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Κυριαζή, Ν. (2011), Η Κοινωνιολογική Έρευνα, Πεδίο Α.Ε..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Καλλινικάκη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, Θ. (2010), Ποιοτικές Μέθοδοι στην Έρευνα της Κοινωνικής Εργασίας, Μοτίβο Εκδοτική Α.Ε.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l-GR" sz="1300" i="1" err="1">
                <a:effectLst/>
                <a:latin typeface="Noto Sans Symbols"/>
                <a:ea typeface="Noto Sans Symbols"/>
                <a:cs typeface="Noto Sans Symbols"/>
              </a:rPr>
              <a:t>Σιώμκος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, Γ.  και  Μαύρος, Δ. (2015), Έρευνα Αγοράς, Εκδόσεις Λιβάνη.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1300" i="1">
                <a:effectLst/>
                <a:latin typeface="Noto Sans Symbols"/>
                <a:ea typeface="Noto Sans Symbols"/>
                <a:cs typeface="Noto Sans Symbols"/>
              </a:rPr>
              <a:t>Denzin, N. &amp; Lincoln, Y.S. (2005), The Sage Handbook of Qualitative Research, Sage.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1300" i="1">
                <a:effectLst/>
                <a:latin typeface="Noto Sans Symbols"/>
                <a:ea typeface="Noto Sans Symbols"/>
                <a:cs typeface="Noto Sans Symbols"/>
              </a:rPr>
              <a:t>Berg, B. L. (2004), Qualitative Research Methods for the Social Sciences (Vol. 5), Boston: Pearson.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1300" i="1" err="1">
                <a:effectLst/>
                <a:latin typeface="Noto Sans Symbols"/>
                <a:ea typeface="Noto Sans Symbols"/>
                <a:cs typeface="Noto Sans Symbols"/>
              </a:rPr>
              <a:t>Wimmer</a:t>
            </a:r>
            <a:r>
              <a:rPr lang="en-US" sz="1300" i="1">
                <a:effectLst/>
                <a:latin typeface="Noto Sans Symbols"/>
                <a:ea typeface="Noto Sans Symbols"/>
                <a:cs typeface="Noto Sans Symbols"/>
              </a:rPr>
              <a:t>, R. D. (2012), Mass 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Μ</a:t>
            </a:r>
            <a:r>
              <a:rPr lang="en-US" sz="1300" i="1" err="1">
                <a:effectLst/>
                <a:latin typeface="Noto Sans Symbols"/>
                <a:ea typeface="Noto Sans Symbols"/>
                <a:cs typeface="Noto Sans Symbols"/>
              </a:rPr>
              <a:t>edia</a:t>
            </a:r>
            <a:r>
              <a:rPr lang="en-US" sz="1300" i="1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l-GR" sz="1300" i="1">
                <a:effectLst/>
                <a:latin typeface="Noto Sans Symbols"/>
                <a:ea typeface="Noto Sans Symbols"/>
                <a:cs typeface="Noto Sans Symbols"/>
              </a:rPr>
              <a:t>Ρ</a:t>
            </a:r>
            <a:r>
              <a:rPr lang="en-US" sz="1300" i="1" err="1">
                <a:effectLst/>
                <a:latin typeface="Noto Sans Symbols"/>
                <a:ea typeface="Noto Sans Symbols"/>
                <a:cs typeface="Noto Sans Symbols"/>
              </a:rPr>
              <a:t>esearch</a:t>
            </a:r>
            <a:r>
              <a:rPr lang="en-US" sz="1300" i="1">
                <a:effectLst/>
                <a:latin typeface="Noto Sans Symbols"/>
                <a:ea typeface="Noto Sans Symbols"/>
                <a:cs typeface="Noto Sans Symbols"/>
              </a:rPr>
              <a:t>, Cengage Learning.</a:t>
            </a:r>
            <a:endParaRPr lang="en-GB" sz="13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1300" i="1" err="1">
                <a:effectLst/>
                <a:latin typeface="Noto Sans Symbols"/>
                <a:ea typeface="Noto Sans Symbols"/>
                <a:cs typeface="Noto Sans Symbols"/>
              </a:rPr>
              <a:t>Daymon</a:t>
            </a:r>
            <a:r>
              <a:rPr lang="en-US" sz="1300" i="1">
                <a:effectLst/>
                <a:latin typeface="Noto Sans Symbols"/>
                <a:ea typeface="Noto Sans Symbols"/>
                <a:cs typeface="Noto Sans Symbols"/>
              </a:rPr>
              <a:t>, C., &amp; Holloway, I. (2010), Qualitative Research Methods in Public Relations and Marketing Communications, Routledge.</a:t>
            </a:r>
            <a:endParaRPr lang="en-GB" sz="13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7CB93F-A0E2-4BBE-B2FC-E93932C7E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669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CCCDCCF-DDE7-4FF9-BA8E-DFD3AC93A6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xmlns="" id="{2926A07B-EFDA-423D-89BB-A553C5C1F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38" r="-1" b="6870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352FE0-ACFA-479E-A574-CED1C035D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804F4-3F1A-49F6-A378-BE26701C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Συναφή επιστημονικά περιοδικά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1F5979-1992-492E-ABBD-62EBC1016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89C4D-1155-4BE7-A07E-68C3F7FC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endParaRPr lang="en-GB" sz="1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Cian, L. (2012), A Comparative Analysis 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ο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f Print Advertising Applying the two Main Plastic Semiotics Schools: Barthes' and </a:t>
            </a:r>
            <a:r>
              <a:rPr lang="en-US" sz="1400" i="1" err="1">
                <a:effectLst/>
                <a:latin typeface="Noto Sans Symbols"/>
                <a:ea typeface="Noto Sans Symbols"/>
                <a:cs typeface="Noto Sans Symbols"/>
              </a:rPr>
              <a:t>Greimas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, </a:t>
            </a:r>
            <a:r>
              <a:rPr lang="en-US" sz="1400" i="1" err="1">
                <a:effectLst/>
                <a:latin typeface="Noto Sans Symbols"/>
                <a:ea typeface="Noto Sans Symbols"/>
                <a:cs typeface="Noto Sans Symbols"/>
              </a:rPr>
              <a:t>Semiotica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, No. 190, pp. 57-79.</a:t>
            </a:r>
            <a:endParaRPr lang="en-GB" sz="14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400" i="1" err="1">
                <a:effectLst/>
                <a:latin typeface="Noto Sans Symbols"/>
                <a:ea typeface="Noto Sans Symbols"/>
                <a:cs typeface="Noto Sans Symbols"/>
              </a:rPr>
              <a:t>Neuendorf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, K. A. (2011). Content analysis—A methodological primer for gender research. 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Sex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Roles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, 64, 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No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 3-4, 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pp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. 276-289.</a:t>
            </a:r>
            <a:endParaRPr lang="en-GB" sz="14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An, S. K., &amp; Gower, K. K. (2009), How do the News Media Frame Crises? A Content Analysis of Crisis News Coverage, Public Relations Review, Vol. 35, No. 2, pp. 107-112.</a:t>
            </a:r>
            <a:endParaRPr lang="en-GB" sz="14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Boddy, C. (2005), Projective Techniques 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ι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n Market Research: Valueless Subjectivity 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ο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r Insightful Reality?, International Journal of Market Research, Vol. 47, No. 3, pp. 239-254.</a:t>
            </a:r>
            <a:endParaRPr lang="en-GB" sz="14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Stewart, K., &amp; Williams, M. (2005), Researching Online Populations: The Use 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ο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f Online Focus Groups 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φ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or Social Research, Qualitative Research, Vol. 5, No. 4, pp. 395-416.</a:t>
            </a:r>
            <a:endParaRPr lang="en-GB" sz="14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Kidd, P. S., &amp; Parshall, M. B. (2000). Getting the focus and the group: enhancing analytical rigor in focus group research. 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Qualitative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health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 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research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, 10, No.3, 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pp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. 293-308.</a:t>
            </a:r>
            <a:endParaRPr lang="en-GB" sz="14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400" i="1" err="1">
                <a:effectLst/>
                <a:latin typeface="Noto Sans Symbols"/>
                <a:ea typeface="Noto Sans Symbols"/>
                <a:cs typeface="Noto Sans Symbols"/>
              </a:rPr>
              <a:t>Kassarjian</a:t>
            </a: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, H. H. (1977), Content Analysis in Consumer Research, Journal of Consumer Research, Vol. 4, No. 1, pp. 8-18.</a:t>
            </a:r>
            <a:endParaRPr lang="en-GB" sz="140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●"/>
            </a:pPr>
            <a:r>
              <a:rPr lang="en-US" sz="1400" i="1">
                <a:effectLst/>
                <a:latin typeface="Noto Sans Symbols"/>
                <a:ea typeface="Noto Sans Symbols"/>
                <a:cs typeface="Noto Sans Symbols"/>
              </a:rPr>
              <a:t>Kitzinger, J. (1995). Qualitative research: introducing focus groups. </a:t>
            </a:r>
            <a:r>
              <a:rPr lang="el-GR" sz="1400" i="1" err="1">
                <a:effectLst/>
                <a:latin typeface="Noto Sans Symbols"/>
                <a:ea typeface="Noto Sans Symbols"/>
                <a:cs typeface="Noto Sans Symbols"/>
              </a:rPr>
              <a:t>Bmj</a:t>
            </a:r>
            <a:r>
              <a:rPr lang="el-GR" sz="1400" i="1">
                <a:effectLst/>
                <a:latin typeface="Noto Sans Symbols"/>
                <a:ea typeface="Noto Sans Symbols"/>
                <a:cs typeface="Noto Sans Symbols"/>
              </a:rPr>
              <a:t>, 311(7000), 299-302.</a:t>
            </a:r>
            <a:endParaRPr lang="en-GB" sz="140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GB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7CB93F-A0E2-4BBE-B2FC-E93932C7E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9720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F5FA1-9660-4722-ADD9-2547AE9B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Στόχος του μαθήματος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6AD7CF-0A70-4EDD-8566-338F0FE98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εξοικείωσή σας με τη χρήση ποσοτικών και ποιοτικών μεθόδων έρευνας και ανάλυσης, προκειμένου να τις αξιοποιήσετε για την επίλυση επικοινωνιακών προβλημάτων.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Η απόκτηση γνώσεων και χειρισμού εργαλείων ώστε να είστε σε θέση να 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σχεδιάζετε, 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διεξάγετε, 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αναλύετε, 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εξάγετε συμπεράσματα και </a:t>
            </a:r>
            <a:endParaRPr lang="el-GR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προετοιμάζετε αναφορές για ποιοτικές έρευνες. </a:t>
            </a:r>
          </a:p>
        </p:txBody>
      </p:sp>
    </p:spTree>
    <p:extLst>
      <p:ext uri="{BB962C8B-B14F-4D97-AF65-F5344CB8AC3E}">
        <p14:creationId xmlns:p14="http://schemas.microsoft.com/office/powerpoint/2010/main" xmlns="" val="16916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0A8BF-A750-4A01-BBE7-AEC73D49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Τι σημαίνει «Κοινωνική Έρευνα»;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3EF6F09A-944F-4C88-9EC5-E0752CD6D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2432478"/>
            <a:ext cx="3778286" cy="1983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EE99A-BC54-4572-AF5E-1A3BB4E0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202" y="2408915"/>
            <a:ext cx="6451109" cy="3651381"/>
          </a:xfrm>
        </p:spPr>
        <p:txBody>
          <a:bodyPr anchor="t"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Είναι η ακαδημαϊκή έρευνα πάνω σε θέματα που εντάσσονται στο αντικείμενο των κοινωνικών επιστημών όπως:</a:t>
            </a:r>
          </a:p>
          <a:p>
            <a:pPr lvl="1"/>
            <a:r>
              <a:rPr lang="el-GR" dirty="0" smtClean="0">
                <a:solidFill>
                  <a:srgbClr val="FFFFFF"/>
                </a:solidFill>
              </a:rPr>
              <a:t>η </a:t>
            </a:r>
            <a:r>
              <a:rPr lang="el-GR" dirty="0" smtClean="0">
                <a:solidFill>
                  <a:srgbClr val="FFFFFF"/>
                </a:solidFill>
              </a:rPr>
              <a:t>ανθρωπολογία</a:t>
            </a:r>
            <a:r>
              <a:rPr lang="el-GR" dirty="0" smtClean="0">
                <a:solidFill>
                  <a:srgbClr val="FFFFFF"/>
                </a:solidFill>
              </a:rPr>
              <a:t>, </a:t>
            </a:r>
            <a:endParaRPr lang="el-GR" dirty="0">
              <a:solidFill>
                <a:srgbClr val="FFFFFF"/>
              </a:solidFill>
            </a:endParaRPr>
          </a:p>
          <a:p>
            <a:pPr lvl="1"/>
            <a:r>
              <a:rPr lang="el-GR" dirty="0" smtClean="0">
                <a:solidFill>
                  <a:srgbClr val="FFFFFF"/>
                </a:solidFill>
              </a:rPr>
              <a:t>Η κοινωνιολογία</a:t>
            </a:r>
            <a:endParaRPr lang="el-GR" dirty="0">
              <a:solidFill>
                <a:srgbClr val="FFFFFF"/>
              </a:solidFill>
            </a:endParaRPr>
          </a:p>
          <a:p>
            <a:pPr lvl="1"/>
            <a:r>
              <a:rPr lang="el-GR" dirty="0" smtClean="0">
                <a:solidFill>
                  <a:srgbClr val="FFFFFF"/>
                </a:solidFill>
              </a:rPr>
              <a:t>η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l-GR" dirty="0" smtClean="0">
                <a:solidFill>
                  <a:srgbClr val="FFFFFF"/>
                </a:solidFill>
              </a:rPr>
              <a:t>επικοινωνία</a:t>
            </a:r>
            <a:r>
              <a:rPr lang="el-GR" dirty="0" smtClean="0">
                <a:solidFill>
                  <a:srgbClr val="FFFFFF"/>
                </a:solidFill>
              </a:rPr>
              <a:t>,, </a:t>
            </a:r>
            <a:endParaRPr lang="el-GR" dirty="0">
              <a:solidFill>
                <a:srgbClr val="FFFFFF"/>
              </a:solidFill>
            </a:endParaRPr>
          </a:p>
          <a:p>
            <a:pPr lvl="1"/>
            <a:r>
              <a:rPr lang="el-GR" dirty="0">
                <a:solidFill>
                  <a:srgbClr val="FFFFFF"/>
                </a:solidFill>
              </a:rPr>
              <a:t>η κοινωνική πολιτική κ.α. </a:t>
            </a:r>
          </a:p>
          <a:p>
            <a:r>
              <a:rPr lang="el-GR" sz="1800" dirty="0">
                <a:solidFill>
                  <a:srgbClr val="FFFFFF"/>
                </a:solidFill>
              </a:rPr>
              <a:t>Κοινωνικές εξελίξεις ή αλλαγές μπορεί να αποτελούν αιτίες για μελέτη και αναζήτηση περαιτέρω στοιχείων.</a:t>
            </a:r>
          </a:p>
          <a:p>
            <a:r>
              <a:rPr lang="el-GR" sz="1800" dirty="0">
                <a:solidFill>
                  <a:srgbClr val="FFFFFF"/>
                </a:solidFill>
              </a:rPr>
              <a:t>Επίσης, οι συσχετισμοί ανάμεσα σε κοινωνικά φαινόμενα και σε κοινωνικές ομάδες μπορεί να αποτελέσουν λόγους διεξαγωγής κοινωνικών ερευνών. </a:t>
            </a:r>
          </a:p>
        </p:txBody>
      </p:sp>
    </p:spTree>
    <p:extLst>
      <p:ext uri="{BB962C8B-B14F-4D97-AF65-F5344CB8AC3E}">
        <p14:creationId xmlns:p14="http://schemas.microsoft.com/office/powerpoint/2010/main" xmlns="" val="29987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16401-D67D-4973-BA9D-9B9E16AA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Κοινωνική Έρευνα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190B5-4E96-4AC6-93F6-0A7DCD62C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Η κοινωνική έρευνα είναι απαραίτητη για να απαντηθούν ερωτήματα που προκύπτουν κατά τη μελέτη ή παρατήρηση διαφόρων φαινομένων.</a:t>
            </a:r>
          </a:p>
          <a:p>
            <a:r>
              <a:rPr lang="el-GR" dirty="0">
                <a:solidFill>
                  <a:srgbClr val="002060"/>
                </a:solidFill>
              </a:rPr>
              <a:t>Στοχεύει να συνδέσει τα δεδομένα που θα ληφθούν με τις εκάστοτε μεθόδους με τις θεωρητικές αντιλήψεις γύρω από το φαινόμενο προς εξέταση. </a:t>
            </a:r>
          </a:p>
          <a:p>
            <a:r>
              <a:rPr lang="el-GR" dirty="0">
                <a:solidFill>
                  <a:srgbClr val="002060"/>
                </a:solidFill>
              </a:rPr>
              <a:t>Δεν περιορίζεται στην απλή καταγραφή των στοιχείων, αλλά προχωρά στην εξήγηση και την ερμηνεία του.</a:t>
            </a:r>
          </a:p>
          <a:p>
            <a:r>
              <a:rPr lang="el-GR" dirty="0">
                <a:solidFill>
                  <a:srgbClr val="002060"/>
                </a:solidFill>
              </a:rPr>
              <a:t>Γι’ αυτόν τον λόγο θα πρέπει πάντα να υπάρχει ένα εννοιολογικό πλαίσιο για την ανάλυση και την ερμηνεία των εμπειρικών στοιχείων που θα συλλεχθούν.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5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D9BE9-C181-41FD-9368-F6B0CF33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Κοινωνική Έρευνα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93DFD-84F4-495E-B552-B07F3D9A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Ο/Η ερευνητής/</a:t>
            </a:r>
            <a:r>
              <a:rPr lang="el-GR" dirty="0" err="1">
                <a:solidFill>
                  <a:srgbClr val="002060"/>
                </a:solidFill>
              </a:rPr>
              <a:t>τρια</a:t>
            </a:r>
            <a:r>
              <a:rPr lang="el-GR" dirty="0">
                <a:solidFill>
                  <a:srgbClr val="002060"/>
                </a:solidFill>
              </a:rPr>
              <a:t> επιλέγει από τα διαθέσιμα εργαλεία ποιο/α είναι αυτό/α που θα βοηθήσουν στη συλλογή των κατάλληλων δεδομένων.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l-GR" dirty="0">
                <a:solidFill>
                  <a:srgbClr val="002060"/>
                </a:solidFill>
              </a:rPr>
              <a:t> επιλογή της κατάλληλης μεθόδου σχετίζεται πρωταρχικά με την φύση του ερευνητικού προβλήματος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r>
              <a:rPr lang="el-GR" dirty="0">
                <a:solidFill>
                  <a:srgbClr val="002060"/>
                </a:solidFill>
              </a:rPr>
              <a:t>Τα κατάλληλα ερευνητικά εργαλεία και οι μέθοδοι επιτρέπουν την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παρουσίαση </a:t>
            </a:r>
            <a:r>
              <a:rPr lang="el-GR" dirty="0">
                <a:solidFill>
                  <a:srgbClr val="002060"/>
                </a:solidFill>
              </a:rPr>
              <a:t>της υπό μελέτη περίπτωσης και την ανάδειξη των </a:t>
            </a:r>
            <a:r>
              <a:rPr lang="el-GR" dirty="0" err="1">
                <a:solidFill>
                  <a:srgbClr val="002060"/>
                </a:solidFill>
              </a:rPr>
              <a:t>αιτιακών</a:t>
            </a:r>
            <a:r>
              <a:rPr lang="el-GR" dirty="0">
                <a:solidFill>
                  <a:srgbClr val="002060"/>
                </a:solidFill>
              </a:rPr>
              <a:t> σχέσεων που τη διέπουν. </a:t>
            </a:r>
          </a:p>
          <a:p>
            <a:r>
              <a:rPr lang="el-GR" dirty="0">
                <a:solidFill>
                  <a:srgbClr val="002060"/>
                </a:solidFill>
              </a:rPr>
              <a:t>Στη συνέχεια, χρησιμοποιεί συγκεκριμένες μεθόδους και τεχνικές για την εξαγωγή των συμπερασμάτων που θα βοηθήσουν στην κατανόηση των κοινωνικών φαινομένων.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3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430ED-8212-44BF-9399-6C09E1FE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202" y="907646"/>
            <a:ext cx="6451110" cy="857363"/>
          </a:xfrm>
        </p:spPr>
        <p:txBody>
          <a:bodyPr>
            <a:normAutofit/>
          </a:bodyPr>
          <a:lstStyle/>
          <a:p>
            <a:r>
              <a:rPr lang="el-GR" dirty="0"/>
              <a:t>Αντικείμενα του μαθήματος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264191C3-DCA6-4DA4-BCBF-1603C7208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1535135"/>
            <a:ext cx="3778286" cy="37782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EA665E-53C9-42CB-AA4A-5AF902B5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1913702"/>
            <a:ext cx="6451109" cy="3871279"/>
          </a:xfrm>
        </p:spPr>
        <p:txBody>
          <a:bodyPr anchor="t">
            <a:noAutofit/>
          </a:bodyPr>
          <a:lstStyle/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βιβλιογραφική έρευνα, διαμόρφωση ερευνητικών ερωτημάτων-υποθέσεων εργασίας </a:t>
            </a:r>
          </a:p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Στρατηγικές κοινωνικής έρευνας, η ποιοτική και ποσοτική έρευνα </a:t>
            </a:r>
          </a:p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Ποσοτική ανάλυση περιεχομένου </a:t>
            </a:r>
          </a:p>
          <a:p>
            <a:pPr>
              <a:buClr>
                <a:srgbClr val="006A9D"/>
              </a:buClr>
              <a:buSzPts val="1050"/>
            </a:pPr>
            <a:r>
              <a:rPr lang="el-GR" sz="16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Ημιδομημένες</a:t>
            </a: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μη δομημένες εις βάθος συνεντεύξεις</a:t>
            </a:r>
            <a:endParaRPr lang="en-GB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Ομάδες εστίασης </a:t>
            </a:r>
            <a:endParaRPr lang="en-GB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Πείραμα</a:t>
            </a:r>
            <a:endParaRPr lang="en-GB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Μέθοδοι έρευνας στο διαδίκτυο</a:t>
            </a:r>
            <a:endParaRPr lang="en-GB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Ηθικά και πολιτικά ζητήματα στην κοινωνική έρευνα</a:t>
            </a:r>
            <a:endParaRPr lang="en-GB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Εθνογραφική έρευνα και συμμετοχική παρατήρηση </a:t>
            </a:r>
          </a:p>
          <a:p>
            <a:pPr>
              <a:buClr>
                <a:srgbClr val="006A9D"/>
              </a:buClr>
              <a:buSzPts val="1050"/>
            </a:pPr>
            <a:r>
              <a:rPr lang="el-GR" sz="16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Συγγραφή ακαδημαϊκού δοκιμίου</a:t>
            </a:r>
            <a:endParaRPr lang="en-GB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21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9C262-8EB0-47A0-BB33-31A52F30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91024" cy="4601183"/>
          </a:xfrm>
        </p:spPr>
        <p:txBody>
          <a:bodyPr/>
          <a:lstStyle/>
          <a:p>
            <a:r>
              <a:rPr lang="el-GR" dirty="0"/>
              <a:t>Βιβλιογραφική έρευνα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6299A-2E20-47FD-B656-540BD4A3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Η έναρξη της κοινωνικής έρευνας γίνεται με την επισκόπηση της βιβλιογραφίας.</a:t>
            </a:r>
          </a:p>
          <a:p>
            <a:r>
              <a:rPr lang="el-GR" dirty="0">
                <a:solidFill>
                  <a:srgbClr val="002060"/>
                </a:solidFill>
              </a:rPr>
              <a:t>Είναι απαραίτητο να γνωρίζουμε τι είναι ήδη γνωστό για το υπό διερεύνηση θέμα.</a:t>
            </a:r>
          </a:p>
          <a:p>
            <a:r>
              <a:rPr lang="el-GR" dirty="0">
                <a:solidFill>
                  <a:srgbClr val="002060"/>
                </a:solidFill>
              </a:rPr>
              <a:t>Επίσης, να έχουμε γνώση για άλλες συναφείς έρευνες που έχουν διεξαχθεί και μεθόδους που έχουν εφαρμοστεί.</a:t>
            </a:r>
          </a:p>
          <a:p>
            <a:r>
              <a:rPr lang="el-GR" dirty="0">
                <a:solidFill>
                  <a:srgbClr val="002060"/>
                </a:solidFill>
              </a:rPr>
              <a:t>Τέλος, θα πρέπει να ξέρουμε τα συμπεράσματα των μελετών αυτών και αν υπάρχουν κενά στα οποία μπορεί να συνεισφέρει η δική μας έρευνα.</a:t>
            </a:r>
          </a:p>
        </p:txBody>
      </p:sp>
    </p:spTree>
    <p:extLst>
      <p:ext uri="{BB962C8B-B14F-4D97-AF65-F5344CB8AC3E}">
        <p14:creationId xmlns:p14="http://schemas.microsoft.com/office/powerpoint/2010/main" xmlns="" val="4515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9F5D7F-1BBC-4096-ADA7-AA9C9E4D28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D370DD-716B-4528-B475-331F84CEA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537EF7-3C47-40E4-A37D-F191238F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l-GR" dirty="0"/>
              <a:t>Ερευνητικά ερωτήματα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9D076F-656A-4CD9-83AD-AF8F4B28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BAEA1B38-9708-4454-B72A-ABA9283DC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771" y="2513562"/>
            <a:ext cx="3778286" cy="18214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8D037D-D4E6-4847-8607-4D20B5C5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544413" cy="3274586"/>
          </a:xfrm>
        </p:spPr>
        <p:txBody>
          <a:bodyPr anchor="t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Υπάρχουν πολλές μορφές ερευνητικών ερωτημάτων αλλά όλες θα πρέπει να εκφράζουν αυτό που θέλουμε να ερευνήσουμε.</a:t>
            </a:r>
          </a:p>
          <a:p>
            <a:r>
              <a:rPr lang="el-GR" dirty="0">
                <a:solidFill>
                  <a:srgbClr val="FFFFFF"/>
                </a:solidFill>
              </a:rPr>
              <a:t>Θα πρέπει να είναι πολύ συγκεκριμένα, εστιασμένα και όχι γενικά. </a:t>
            </a:r>
          </a:p>
          <a:p>
            <a:r>
              <a:rPr lang="el-GR" dirty="0">
                <a:solidFill>
                  <a:srgbClr val="FFFFFF"/>
                </a:solidFill>
              </a:rPr>
              <a:t>Θα πρέπει να εκφράζουν με συνέπεια αυτό που θέλει να μάθει ο/η ερευνητής/</a:t>
            </a:r>
            <a:r>
              <a:rPr lang="el-GR" dirty="0" err="1">
                <a:solidFill>
                  <a:srgbClr val="FFFFFF"/>
                </a:solidFill>
              </a:rPr>
              <a:t>τρια</a:t>
            </a:r>
            <a:r>
              <a:rPr lang="el-GR" dirty="0">
                <a:solidFill>
                  <a:srgbClr val="FFFFFF"/>
                </a:solidFill>
              </a:rPr>
              <a:t>.</a:t>
            </a:r>
          </a:p>
          <a:p>
            <a:r>
              <a:rPr lang="el-GR" dirty="0">
                <a:solidFill>
                  <a:srgbClr val="FFFFFF"/>
                </a:solidFill>
              </a:rPr>
              <a:t>Συχνά αφορούν τη σχέση δύο παραγόντων και αναζητείται μία μεταξύ τους πρόβλεψη.</a:t>
            </a:r>
          </a:p>
        </p:txBody>
      </p:sp>
    </p:spTree>
    <p:extLst>
      <p:ext uri="{BB962C8B-B14F-4D97-AF65-F5344CB8AC3E}">
        <p14:creationId xmlns:p14="http://schemas.microsoft.com/office/powerpoint/2010/main" xmlns="" val="15855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599</TotalTime>
  <Words>1498</Words>
  <Application>Microsoft Office PowerPoint</Application>
  <PresentationFormat>Προσαρμογή</PresentationFormat>
  <Paragraphs>137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Frame</vt:lpstr>
      <vt:lpstr>Έρευνα στις  Κοινωνικές Επιστήμες</vt:lpstr>
      <vt:lpstr>Στόχος του μαθήματος</vt:lpstr>
      <vt:lpstr>Στόχος του μαθήματος</vt:lpstr>
      <vt:lpstr>Τι σημαίνει «Κοινωνική Έρευνα»;</vt:lpstr>
      <vt:lpstr>Κοινωνική Έρευνα</vt:lpstr>
      <vt:lpstr>Κοινωνική Έρευνα</vt:lpstr>
      <vt:lpstr>Αντικείμενα του μαθήματος</vt:lpstr>
      <vt:lpstr>Βιβλιογραφική έρευνα </vt:lpstr>
      <vt:lpstr>Ερευνητικά ερωτήματα</vt:lpstr>
      <vt:lpstr>Δειγματοληψία</vt:lpstr>
      <vt:lpstr>Ποσοτικές μέθοδοι έρευνας</vt:lpstr>
      <vt:lpstr>Ποσοτικές μέθοδοι έρευνας</vt:lpstr>
      <vt:lpstr>Ποσοτικές μέθοδοι έρευνας</vt:lpstr>
      <vt:lpstr>Ποιοτικές μέθοδοι έρευνας</vt:lpstr>
      <vt:lpstr>Ποιοτικές μέθοδοι έρευνας</vt:lpstr>
      <vt:lpstr>Ποιοτικές μέθοδοι έρευνας</vt:lpstr>
      <vt:lpstr>Συνέντευξη</vt:lpstr>
      <vt:lpstr>Ομάδες εστίασης</vt:lpstr>
      <vt:lpstr>Πείραμα</vt:lpstr>
      <vt:lpstr>Εθνογραφική έρευνα – συμμετοχική παρατήρηση</vt:lpstr>
      <vt:lpstr>Ηθικά ζητήματα</vt:lpstr>
      <vt:lpstr>Τρόπος εξέτασης του μαθήματος</vt:lpstr>
      <vt:lpstr>Προτεινόμενη Βιβλιογραφία </vt:lpstr>
      <vt:lpstr>Συναφή επιστημονικά περιοδικά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Μeθοδοι eρευνας ΙΙ</dc:title>
  <dc:creator>Maria Matsiola</dc:creator>
  <cp:lastModifiedBy>HP</cp:lastModifiedBy>
  <cp:revision>54</cp:revision>
  <dcterms:created xsi:type="dcterms:W3CDTF">2022-02-20T08:01:35Z</dcterms:created>
  <dcterms:modified xsi:type="dcterms:W3CDTF">2022-02-28T09:50:09Z</dcterms:modified>
</cp:coreProperties>
</file>